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tiff" ContentType="image/tif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charts/chart1.xml" ContentType="application/vnd.openxmlformats-officedocument.drawingml.chart+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charts/chart4.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charts/chart5.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charts/chart6.xml" ContentType="application/vnd.openxmlformats-officedocument.drawingml.chart+xml"/>
  <Override PartName="/ppt/charts/style5.xml" ContentType="application/vnd.ms-office.chartstyle+xml"/>
  <Override PartName="/ppt/charts/colors5.xml" ContentType="application/vnd.ms-office.chartcolorstyle+xml"/>
  <Override PartName="/ppt/drawings/drawing1.xml" ContentType="application/vnd.openxmlformats-officedocument.drawingml.chartshapes+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654" r:id="rId6"/>
  </p:sldMasterIdLst>
  <p:notesMasterIdLst>
    <p:notesMasterId r:id="rId147"/>
  </p:notesMasterIdLst>
  <p:handoutMasterIdLst>
    <p:handoutMasterId r:id="rId148"/>
  </p:handoutMasterIdLst>
  <p:sldIdLst>
    <p:sldId id="2147471769" r:id="rId7"/>
    <p:sldId id="308" r:id="rId8"/>
    <p:sldId id="2076137053" r:id="rId9"/>
    <p:sldId id="2147471806" r:id="rId10"/>
    <p:sldId id="2147471818" r:id="rId11"/>
    <p:sldId id="2147471819" r:id="rId12"/>
    <p:sldId id="2147471812" r:id="rId13"/>
    <p:sldId id="261" r:id="rId14"/>
    <p:sldId id="2147471780" r:id="rId15"/>
    <p:sldId id="12903" r:id="rId16"/>
    <p:sldId id="11687" r:id="rId17"/>
    <p:sldId id="12948" r:id="rId18"/>
    <p:sldId id="2147471820" r:id="rId19"/>
    <p:sldId id="12947" r:id="rId20"/>
    <p:sldId id="2147471750" r:id="rId21"/>
    <p:sldId id="12949" r:id="rId22"/>
    <p:sldId id="2147471781" r:id="rId23"/>
    <p:sldId id="2147471757" r:id="rId24"/>
    <p:sldId id="2147471794" r:id="rId25"/>
    <p:sldId id="2147471783" r:id="rId26"/>
    <p:sldId id="544" r:id="rId27"/>
    <p:sldId id="404" r:id="rId28"/>
    <p:sldId id="13066" r:id="rId29"/>
    <p:sldId id="424" r:id="rId30"/>
    <p:sldId id="521" r:id="rId31"/>
    <p:sldId id="2147471774" r:id="rId32"/>
    <p:sldId id="2147471790" r:id="rId33"/>
    <p:sldId id="522" r:id="rId34"/>
    <p:sldId id="13108" r:id="rId35"/>
    <p:sldId id="13098" r:id="rId36"/>
    <p:sldId id="12928" r:id="rId37"/>
    <p:sldId id="12904" r:id="rId38"/>
    <p:sldId id="13124" r:id="rId39"/>
    <p:sldId id="13125" r:id="rId40"/>
    <p:sldId id="13126" r:id="rId41"/>
    <p:sldId id="265" r:id="rId42"/>
    <p:sldId id="13107" r:id="rId43"/>
    <p:sldId id="13008" r:id="rId44"/>
    <p:sldId id="13113" r:id="rId45"/>
    <p:sldId id="563" r:id="rId46"/>
    <p:sldId id="13104" r:id="rId47"/>
    <p:sldId id="2146848229" r:id="rId48"/>
    <p:sldId id="13127" r:id="rId49"/>
    <p:sldId id="2147471821" r:id="rId50"/>
    <p:sldId id="13116" r:id="rId51"/>
    <p:sldId id="13053" r:id="rId52"/>
    <p:sldId id="579" r:id="rId53"/>
    <p:sldId id="2147471795" r:id="rId54"/>
    <p:sldId id="13018" r:id="rId55"/>
    <p:sldId id="557" r:id="rId56"/>
    <p:sldId id="416" r:id="rId57"/>
    <p:sldId id="417" r:id="rId58"/>
    <p:sldId id="13092" r:id="rId59"/>
    <p:sldId id="419" r:id="rId60"/>
    <p:sldId id="2146848208" r:id="rId61"/>
    <p:sldId id="13109" r:id="rId62"/>
    <p:sldId id="5015" r:id="rId63"/>
    <p:sldId id="2146848193" r:id="rId64"/>
    <p:sldId id="645" r:id="rId65"/>
    <p:sldId id="2147471773" r:id="rId66"/>
    <p:sldId id="332" r:id="rId67"/>
    <p:sldId id="569" r:id="rId68"/>
    <p:sldId id="2146848219" r:id="rId69"/>
    <p:sldId id="2146848220" r:id="rId70"/>
    <p:sldId id="2147471775" r:id="rId71"/>
    <p:sldId id="2146848231" r:id="rId72"/>
    <p:sldId id="2147471822" r:id="rId73"/>
    <p:sldId id="2147471796" r:id="rId74"/>
    <p:sldId id="2146848232" r:id="rId75"/>
    <p:sldId id="2146848221" r:id="rId76"/>
    <p:sldId id="2146848222" r:id="rId77"/>
    <p:sldId id="2147471823" r:id="rId78"/>
    <p:sldId id="2146848192" r:id="rId79"/>
    <p:sldId id="2135715352" r:id="rId80"/>
    <p:sldId id="2135715353" r:id="rId81"/>
    <p:sldId id="545" r:id="rId82"/>
    <p:sldId id="1522" r:id="rId83"/>
    <p:sldId id="1524" r:id="rId84"/>
    <p:sldId id="1525" r:id="rId85"/>
    <p:sldId id="1526" r:id="rId86"/>
    <p:sldId id="2147471824" r:id="rId87"/>
    <p:sldId id="2147471733" r:id="rId88"/>
    <p:sldId id="2145706174" r:id="rId89"/>
    <p:sldId id="2145706197" r:id="rId90"/>
    <p:sldId id="1531" r:id="rId91"/>
    <p:sldId id="2147471784" r:id="rId92"/>
    <p:sldId id="538" r:id="rId93"/>
    <p:sldId id="541" r:id="rId94"/>
    <p:sldId id="2145706213" r:id="rId95"/>
    <p:sldId id="2135715314" r:id="rId96"/>
    <p:sldId id="1537" r:id="rId97"/>
    <p:sldId id="1538" r:id="rId98"/>
    <p:sldId id="577" r:id="rId99"/>
    <p:sldId id="329" r:id="rId100"/>
    <p:sldId id="2147471771" r:id="rId101"/>
    <p:sldId id="2147471785" r:id="rId102"/>
    <p:sldId id="1544" r:id="rId103"/>
    <p:sldId id="546" r:id="rId104"/>
    <p:sldId id="2147471693" r:id="rId105"/>
    <p:sldId id="2145706277" r:id="rId106"/>
    <p:sldId id="2145706295" r:id="rId107"/>
    <p:sldId id="2147471706" r:id="rId108"/>
    <p:sldId id="2147471713" r:id="rId109"/>
    <p:sldId id="2147471789" r:id="rId110"/>
    <p:sldId id="2147471671" r:id="rId111"/>
    <p:sldId id="2147471791" r:id="rId112"/>
    <p:sldId id="2146846621" r:id="rId113"/>
    <p:sldId id="2147471830" r:id="rId114"/>
    <p:sldId id="2147374086" r:id="rId115"/>
    <p:sldId id="2147471752" r:id="rId116"/>
    <p:sldId id="578" r:id="rId117"/>
    <p:sldId id="2147471738" r:id="rId118"/>
    <p:sldId id="2147471828" r:id="rId119"/>
    <p:sldId id="547" r:id="rId120"/>
    <p:sldId id="2147471684" r:id="rId121"/>
    <p:sldId id="2147374099" r:id="rId122"/>
    <p:sldId id="2147471776" r:id="rId123"/>
    <p:sldId id="2147471825" r:id="rId124"/>
    <p:sldId id="2147471826" r:id="rId125"/>
    <p:sldId id="2146846619" r:id="rId126"/>
    <p:sldId id="2146846620" r:id="rId127"/>
    <p:sldId id="2146846623" r:id="rId128"/>
    <p:sldId id="2147471804" r:id="rId129"/>
    <p:sldId id="548" r:id="rId130"/>
    <p:sldId id="2147471749" r:id="rId131"/>
    <p:sldId id="2145706264" r:id="rId132"/>
    <p:sldId id="574" r:id="rId133"/>
    <p:sldId id="2147471753" r:id="rId134"/>
    <p:sldId id="581" r:id="rId135"/>
    <p:sldId id="584" r:id="rId136"/>
    <p:sldId id="2147374103" r:id="rId137"/>
    <p:sldId id="2147471787" r:id="rId138"/>
    <p:sldId id="587" r:id="rId139"/>
    <p:sldId id="2147471777" r:id="rId140"/>
    <p:sldId id="2147471778" r:id="rId141"/>
    <p:sldId id="2147471779" r:id="rId142"/>
    <p:sldId id="582" r:id="rId143"/>
    <p:sldId id="2147471815" r:id="rId144"/>
    <p:sldId id="2147471827" r:id="rId145"/>
    <p:sldId id="318" r:id="rId146"/>
  </p:sldIdLst>
  <p:sldSz cx="12192000" cy="6858000"/>
  <p:notesSz cx="7315200" cy="9601200"/>
  <p:custDataLst>
    <p:tags r:id="rId149"/>
  </p:custDataLst>
  <p:defaultTex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4128" userDrawn="1">
          <p15:clr>
            <a:srgbClr val="A4A3A4"/>
          </p15:clr>
        </p15:guide>
        <p15:guide id="2" orient="horz" pos="1008" userDrawn="1">
          <p15:clr>
            <a:srgbClr val="A4A3A4"/>
          </p15:clr>
        </p15:guide>
        <p15:guide id="3" orient="horz" pos="4032" userDrawn="1">
          <p15:clr>
            <a:srgbClr val="A4A3A4"/>
          </p15:clr>
        </p15:guide>
        <p15:guide id="4" orient="horz" pos="151" userDrawn="1">
          <p15:clr>
            <a:srgbClr val="A4A3A4"/>
          </p15:clr>
        </p15:guide>
        <p15:guide id="5" orient="horz" pos="264" userDrawn="1">
          <p15:clr>
            <a:srgbClr val="A4A3A4"/>
          </p15:clr>
        </p15:guide>
        <p15:guide id="6" orient="horz" pos="3912" userDrawn="1">
          <p15:clr>
            <a:srgbClr val="A4A3A4"/>
          </p15:clr>
        </p15:guide>
        <p15:guide id="7" orient="horz" userDrawn="1">
          <p15:clr>
            <a:srgbClr val="A4A3A4"/>
          </p15:clr>
        </p15:guide>
        <p15:guide id="8" pos="329" userDrawn="1">
          <p15:clr>
            <a:srgbClr val="A4A3A4"/>
          </p15:clr>
        </p15:guide>
        <p15:guide id="9" pos="7407" userDrawn="1">
          <p15:clr>
            <a:srgbClr val="A4A3A4"/>
          </p15:clr>
        </p15:guide>
        <p15:guide id="10" pos="3864" userDrawn="1">
          <p15:clr>
            <a:srgbClr val="A4A3A4"/>
          </p15:clr>
        </p15:guide>
        <p15:guide id="11" pos="453" userDrawn="1">
          <p15:clr>
            <a:srgbClr val="A4A3A4"/>
          </p15:clr>
        </p15:guide>
        <p15:guide id="13" pos="7248" userDrawn="1">
          <p15:clr>
            <a:srgbClr val="A4A3A4"/>
          </p15:clr>
        </p15:guide>
      </p15:sldGuideLst>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29" name="aboecler@clinicaloptions.com" initials="a" lastIdx="5" clrIdx="28">
    <p:extLst>
      <p:ext uri="{19B8F6BF-5375-455C-9EA6-DF929625EA0E}">
        <p15:presenceInfo xmlns:p15="http://schemas.microsoft.com/office/powerpoint/2012/main" userId="aboecler@clinicaloptions.com" providerId="None"/>
      </p:ext>
    </p:extLst>
  </p:cmAuthor>
  <p:cmAuthor id="1" name="Taryn Gross" initials="TG" lastIdx="3" clrIdx="6"/>
  <p:cmAuthor id="2" name="Melanie Couton" initials="MAC" lastIdx="4" clrIdx="3"/>
  <p:cmAuthor id="3" name="ralfieri" initials="ra" lastIdx="2" clrIdx="8"/>
  <p:cmAuthor id="4" name="Megan Capel" initials="MC" lastIdx="11" clrIdx="0"/>
  <p:cmAuthor id="5" name="Andrew Bowser" initials="AB" lastIdx="8" clrIdx="2"/>
  <p:cmAuthor id="6" name="mcalloway" initials="mc" lastIdx="1" clrIdx="4"/>
  <p:cmAuthor id="7" name="agoldman" initials="a" lastIdx="4" clrIdx="9"/>
  <p:cmAuthor id="8" name="Devin Overbey" initials="DO" lastIdx="6" clrIdx="7"/>
  <p:cmAuthor id="9" name="Erik Brady" initials="EB" lastIdx="2" clrIdx="5"/>
  <p:cmAuthor id="10" name=" " initials="MAC" lastIdx="22" clrIdx="1"/>
  <p:cmAuthor id="11" name="alison.heintz@gmail.com" initials="a" lastIdx="3" clrIdx="10">
    <p:extLst>
      <p:ext uri="{19B8F6BF-5375-455C-9EA6-DF929625EA0E}">
        <p15:presenceInfo xmlns:p15="http://schemas.microsoft.com/office/powerpoint/2012/main" userId="1e1cc34837a9f52c" providerId="Windows Live"/>
      </p:ext>
    </p:extLst>
  </p:cmAuthor>
  <p:cmAuthor id="12" name="Sophia Kelley" initials="SK" lastIdx="1" clrIdx="11">
    <p:extLst>
      <p:ext uri="{19B8F6BF-5375-455C-9EA6-DF929625EA0E}">
        <p15:presenceInfo xmlns:p15="http://schemas.microsoft.com/office/powerpoint/2012/main" userId="S::skelley@clinicaloptions.com::16bcb5eb-2eda-4b05-8f8e-003f962fc12c" providerId="AD"/>
      </p:ext>
    </p:extLst>
  </p:cmAuthor>
  <p:cmAuthor id="13" name="LT Fowler" initials="LF" lastIdx="9" clrIdx="12">
    <p:extLst>
      <p:ext uri="{19B8F6BF-5375-455C-9EA6-DF929625EA0E}">
        <p15:presenceInfo xmlns:p15="http://schemas.microsoft.com/office/powerpoint/2012/main" userId="S::lfowler@practicingclinicians.com::bdc4c4d6-9ded-467c-b80c-330a0ea8ffe4" providerId="AD"/>
      </p:ext>
    </p:extLst>
  </p:cmAuthor>
  <p:cmAuthor id="14" name="Melanie Couton" initials="MC" lastIdx="1" clrIdx="13">
    <p:extLst>
      <p:ext uri="{19B8F6BF-5375-455C-9EA6-DF929625EA0E}">
        <p15:presenceInfo xmlns:p15="http://schemas.microsoft.com/office/powerpoint/2012/main" userId="ef8730672ba86646" providerId="Windows Live"/>
      </p:ext>
    </p:extLst>
  </p:cmAuthor>
  <p:cmAuthor id="15" name="Kelly Brandt" initials="KB" lastIdx="254" clrIdx="14">
    <p:extLst>
      <p:ext uri="{19B8F6BF-5375-455C-9EA6-DF929625EA0E}">
        <p15:presenceInfo xmlns:p15="http://schemas.microsoft.com/office/powerpoint/2012/main" userId="S::kbrandt@clinicaloptions.com::c2ce0454-3868-4af6-8edb-27f1a98afcf2" providerId="AD"/>
      </p:ext>
    </p:extLst>
  </p:cmAuthor>
  <p:cmAuthor id="16" name="Angeline Metilda" initials="AM" lastIdx="556" clrIdx="15">
    <p:extLst>
      <p:ext uri="{19B8F6BF-5375-455C-9EA6-DF929625EA0E}">
        <p15:presenceInfo xmlns:p15="http://schemas.microsoft.com/office/powerpoint/2012/main" userId="S::Angeline.Metilda@extentia.com::ed87727e-52b6-4fa5-8589-5ec96b7728b7" providerId="AD"/>
      </p:ext>
    </p:extLst>
  </p:cmAuthor>
  <p:cmAuthor id="17" name="kbrandt@clinicaloptions.com" initials="k" lastIdx="187" clrIdx="16">
    <p:extLst>
      <p:ext uri="{19B8F6BF-5375-455C-9EA6-DF929625EA0E}">
        <p15:presenceInfo xmlns:p15="http://schemas.microsoft.com/office/powerpoint/2012/main" userId="kbrandt@clinicaloptions.com" providerId="None"/>
      </p:ext>
    </p:extLst>
  </p:cmAuthor>
  <p:cmAuthor id="18" name="CLINICALOPTIONS\tquill" initials="C" lastIdx="13" clrIdx="17">
    <p:extLst>
      <p:ext uri="{19B8F6BF-5375-455C-9EA6-DF929625EA0E}">
        <p15:presenceInfo xmlns:p15="http://schemas.microsoft.com/office/powerpoint/2012/main" userId="CLINICALOPTIONS\tquill" providerId="None"/>
      </p:ext>
    </p:extLst>
  </p:cmAuthor>
  <p:cmAuthor id="19" name="Jennifer Eimers" initials="JE" lastIdx="10" clrIdx="18">
    <p:extLst>
      <p:ext uri="{19B8F6BF-5375-455C-9EA6-DF929625EA0E}">
        <p15:presenceInfo xmlns:p15="http://schemas.microsoft.com/office/powerpoint/2012/main" userId="S::jeimers@clinicaloptions.com::e496f3f7-6a48-4339-9b0c-9f426a43f948" providerId="AD"/>
      </p:ext>
    </p:extLst>
  </p:cmAuthor>
  <p:cmAuthor id="20" name="CLINICALOPTIONS\cseals" initials="C" lastIdx="1" clrIdx="19">
    <p:extLst>
      <p:ext uri="{19B8F6BF-5375-455C-9EA6-DF929625EA0E}">
        <p15:presenceInfo xmlns:p15="http://schemas.microsoft.com/office/powerpoint/2012/main" userId="CLINICALOPTIONS\cseals" providerId="None"/>
      </p:ext>
    </p:extLst>
  </p:cmAuthor>
  <p:cmAuthor id="21" name="Christy Seals" initials="CS" lastIdx="20" clrIdx="20">
    <p:extLst>
      <p:ext uri="{19B8F6BF-5375-455C-9EA6-DF929625EA0E}">
        <p15:presenceInfo xmlns:p15="http://schemas.microsoft.com/office/powerpoint/2012/main" userId="S::cseals@clinicaloptions.com::0852e532-1f9e-4bbf-9b56-be19a9543a31" providerId="AD"/>
      </p:ext>
    </p:extLst>
  </p:cmAuthor>
  <p:cmAuthor id="22" name="CLINICALOPTIONS\jeimers" initials="C" lastIdx="2" clrIdx="21">
    <p:extLst>
      <p:ext uri="{19B8F6BF-5375-455C-9EA6-DF929625EA0E}">
        <p15:presenceInfo xmlns:p15="http://schemas.microsoft.com/office/powerpoint/2012/main" userId="CLINICALOPTIONS\jeimers" providerId="None"/>
      </p:ext>
    </p:extLst>
  </p:cmAuthor>
  <p:cmAuthor id="23" name="Jaime Flores" initials="JF" lastIdx="3" clrIdx="22">
    <p:extLst>
      <p:ext uri="{19B8F6BF-5375-455C-9EA6-DF929625EA0E}">
        <p15:presenceInfo xmlns:p15="http://schemas.microsoft.com/office/powerpoint/2012/main" userId="S::jaime.flores@sgkinc.com::9e58fc05-d550-4fed-9a16-2ad71c5665d3" providerId="AD"/>
      </p:ext>
    </p:extLst>
  </p:cmAuthor>
  <p:cmAuthor id="24" name="Abigail" initials="A" lastIdx="1" clrIdx="23">
    <p:extLst>
      <p:ext uri="{19B8F6BF-5375-455C-9EA6-DF929625EA0E}">
        <p15:presenceInfo xmlns:p15="http://schemas.microsoft.com/office/powerpoint/2012/main" userId="7f3407a22d98fbb1" providerId="Windows Live"/>
      </p:ext>
    </p:extLst>
  </p:cmAuthor>
  <p:cmAuthor id="25" name="Gordon Kelley" initials="GK" lastIdx="73" clrIdx="24">
    <p:extLst>
      <p:ext uri="{19B8F6BF-5375-455C-9EA6-DF929625EA0E}">
        <p15:presenceInfo xmlns:p15="http://schemas.microsoft.com/office/powerpoint/2012/main" userId="S::gkelley@clinicaloptions.com::7e3d11cf-7436-4611-80d7-51121a63678e" providerId="AD"/>
      </p:ext>
    </p:extLst>
  </p:cmAuthor>
  <p:cmAuthor id="26" name="Kumar, Shaji, M.D." initials="KSM" lastIdx="25" clrIdx="25">
    <p:extLst>
      <p:ext uri="{19B8F6BF-5375-455C-9EA6-DF929625EA0E}">
        <p15:presenceInfo xmlns:p15="http://schemas.microsoft.com/office/powerpoint/2012/main" userId="S::kumar.shaji@mayo.edu::ae7f0a50-6b64-4dc3-bad5-9ef2c893a371" providerId="AD"/>
      </p:ext>
    </p:extLst>
  </p:cmAuthor>
  <p:cmAuthor id="27" name="Dussadee Royal" initials="DR" lastIdx="12" clrIdx="26">
    <p:extLst>
      <p:ext uri="{19B8F6BF-5375-455C-9EA6-DF929625EA0E}">
        <p15:presenceInfo xmlns:p15="http://schemas.microsoft.com/office/powerpoint/2012/main" userId="S::droyal@clinicaloptions.com::51beead8-6fa0-4b98-aeba-37044af35e17" providerId="AD"/>
      </p:ext>
    </p:extLst>
  </p:cmAuthor>
  <p:cmAuthor id="28" name="Jaime Flores" initials="JF [2]" lastIdx="6" clrIdx="27">
    <p:extLst>
      <p:ext uri="{19B8F6BF-5375-455C-9EA6-DF929625EA0E}">
        <p15:presenceInfo xmlns:p15="http://schemas.microsoft.com/office/powerpoint/2012/main" userId="S::jaime@jaime-flores.com::8b2dc643-5a6a-415b-b6b2-7c918b013cb7"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823B"/>
    <a:srgbClr val="E1471D"/>
    <a:srgbClr val="015873"/>
    <a:srgbClr val="046376"/>
    <a:srgbClr val="013763"/>
    <a:srgbClr val="033453"/>
    <a:srgbClr val="006264"/>
    <a:srgbClr val="FDB338"/>
    <a:srgbClr val="682E74"/>
    <a:srgbClr val="05275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19B50F4-E8B8-4F33-AFFA-0116AB8B4C7D}" v="6" dt="2023-03-09T20:31:54.681"/>
  </p1510:revLst>
</p1510:revInfo>
</file>

<file path=ppt/tableStyles.xml><?xml version="1.0" encoding="utf-8"?>
<a:tblStyleLst xmlns:a="http://schemas.openxmlformats.org/drawingml/2006/main" def="{93296810-A885-4BE3-A3E7-6D5BEEA58F35}">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0253" autoAdjust="0"/>
    <p:restoredTop sz="89828" autoAdjust="0"/>
  </p:normalViewPr>
  <p:slideViewPr>
    <p:cSldViewPr snapToGrid="0" showGuides="1">
      <p:cViewPr varScale="1">
        <p:scale>
          <a:sx n="98" d="100"/>
          <a:sy n="98" d="100"/>
        </p:scale>
        <p:origin x="234" y="84"/>
      </p:cViewPr>
      <p:guideLst>
        <p:guide orient="horz" pos="4128"/>
        <p:guide orient="horz" pos="1008"/>
        <p:guide orient="horz" pos="4032"/>
        <p:guide orient="horz" pos="151"/>
        <p:guide orient="horz" pos="264"/>
        <p:guide orient="horz" pos="3912"/>
        <p:guide orient="horz"/>
        <p:guide pos="329"/>
        <p:guide pos="7407"/>
        <p:guide pos="3864"/>
        <p:guide pos="453"/>
        <p:guide pos="7248"/>
      </p:guideLst>
    </p:cSldViewPr>
  </p:slideViewPr>
  <p:outlineViewPr>
    <p:cViewPr>
      <p:scale>
        <a:sx n="33" d="100"/>
        <a:sy n="33" d="100"/>
      </p:scale>
      <p:origin x="0" y="0"/>
    </p:cViewPr>
  </p:outlineViewPr>
  <p:notesTextViewPr>
    <p:cViewPr>
      <p:scale>
        <a:sx n="100" d="100"/>
        <a:sy n="100" d="100"/>
      </p:scale>
      <p:origin x="0" y="0"/>
    </p:cViewPr>
  </p:notesTextViewPr>
  <p:sorterViewPr>
    <p:cViewPr varScale="1">
      <p:scale>
        <a:sx n="100" d="100"/>
        <a:sy n="100" d="100"/>
      </p:scale>
      <p:origin x="0" y="0"/>
    </p:cViewPr>
  </p:sorterViewPr>
  <p:notesViewPr>
    <p:cSldViewPr snapToGrid="0" showGuides="1">
      <p:cViewPr varScale="1">
        <p:scale>
          <a:sx n="69" d="100"/>
          <a:sy n="69" d="100"/>
        </p:scale>
        <p:origin x="2574" y="66"/>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63" Type="http://schemas.openxmlformats.org/officeDocument/2006/relationships/slide" Target="slides/slide57.xml"/><Relationship Id="rId84" Type="http://schemas.openxmlformats.org/officeDocument/2006/relationships/slide" Target="slides/slide78.xml"/><Relationship Id="rId138" Type="http://schemas.openxmlformats.org/officeDocument/2006/relationships/slide" Target="slides/slide132.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53" Type="http://schemas.openxmlformats.org/officeDocument/2006/relationships/slide" Target="slides/slide47.xml"/><Relationship Id="rId74" Type="http://schemas.openxmlformats.org/officeDocument/2006/relationships/slide" Target="slides/slide68.xml"/><Relationship Id="rId128" Type="http://schemas.openxmlformats.org/officeDocument/2006/relationships/slide" Target="slides/slide122.xml"/><Relationship Id="rId149" Type="http://schemas.openxmlformats.org/officeDocument/2006/relationships/tags" Target="tags/tag1.xml"/><Relationship Id="rId5" Type="http://schemas.openxmlformats.org/officeDocument/2006/relationships/customXml" Target="../customXml/item5.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113" Type="http://schemas.openxmlformats.org/officeDocument/2006/relationships/slide" Target="slides/slide107.xml"/><Relationship Id="rId118" Type="http://schemas.openxmlformats.org/officeDocument/2006/relationships/slide" Target="slides/slide112.xml"/><Relationship Id="rId134" Type="http://schemas.openxmlformats.org/officeDocument/2006/relationships/slide" Target="slides/slide128.xml"/><Relationship Id="rId139" Type="http://schemas.openxmlformats.org/officeDocument/2006/relationships/slide" Target="slides/slide133.xml"/><Relationship Id="rId80" Type="http://schemas.openxmlformats.org/officeDocument/2006/relationships/slide" Target="slides/slide74.xml"/><Relationship Id="rId85" Type="http://schemas.openxmlformats.org/officeDocument/2006/relationships/slide" Target="slides/slide79.xml"/><Relationship Id="rId150" Type="http://schemas.openxmlformats.org/officeDocument/2006/relationships/commentAuthors" Target="commentAuthors.xml"/><Relationship Id="rId155" Type="http://schemas.microsoft.com/office/2016/11/relationships/changesInfo" Target="changesInfos/changesInfo1.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08" Type="http://schemas.openxmlformats.org/officeDocument/2006/relationships/slide" Target="slides/slide102.xml"/><Relationship Id="rId124" Type="http://schemas.openxmlformats.org/officeDocument/2006/relationships/slide" Target="slides/slide118.xml"/><Relationship Id="rId129" Type="http://schemas.openxmlformats.org/officeDocument/2006/relationships/slide" Target="slides/slide123.xml"/><Relationship Id="rId54" Type="http://schemas.openxmlformats.org/officeDocument/2006/relationships/slide" Target="slides/slide48.xml"/><Relationship Id="rId70" Type="http://schemas.openxmlformats.org/officeDocument/2006/relationships/slide" Target="slides/slide64.xml"/><Relationship Id="rId75" Type="http://schemas.openxmlformats.org/officeDocument/2006/relationships/slide" Target="slides/slide69.xml"/><Relationship Id="rId91" Type="http://schemas.openxmlformats.org/officeDocument/2006/relationships/slide" Target="slides/slide85.xml"/><Relationship Id="rId96" Type="http://schemas.openxmlformats.org/officeDocument/2006/relationships/slide" Target="slides/slide90.xml"/><Relationship Id="rId140" Type="http://schemas.openxmlformats.org/officeDocument/2006/relationships/slide" Target="slides/slide134.xml"/><Relationship Id="rId145" Type="http://schemas.openxmlformats.org/officeDocument/2006/relationships/slide" Target="slides/slide139.xml"/><Relationship Id="rId1" Type="http://schemas.openxmlformats.org/officeDocument/2006/relationships/customXml" Target="../customXml/item1.xml"/><Relationship Id="rId6" Type="http://schemas.openxmlformats.org/officeDocument/2006/relationships/slideMaster" Target="slideMasters/slideMaster1.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119" Type="http://schemas.openxmlformats.org/officeDocument/2006/relationships/slide" Target="slides/slide113.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0" Type="http://schemas.openxmlformats.org/officeDocument/2006/relationships/slide" Target="slides/slide124.xml"/><Relationship Id="rId135" Type="http://schemas.openxmlformats.org/officeDocument/2006/relationships/slide" Target="slides/slide129.xml"/><Relationship Id="rId151" Type="http://schemas.openxmlformats.org/officeDocument/2006/relationships/presProps" Target="presProps.xml"/><Relationship Id="rId156" Type="http://schemas.microsoft.com/office/2015/10/relationships/revisionInfo" Target="revisionInfo.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slide" Target="slides/slide119.xml"/><Relationship Id="rId141" Type="http://schemas.openxmlformats.org/officeDocument/2006/relationships/slide" Target="slides/slide135.xml"/><Relationship Id="rId146" Type="http://schemas.openxmlformats.org/officeDocument/2006/relationships/slide" Target="slides/slide140.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131" Type="http://schemas.openxmlformats.org/officeDocument/2006/relationships/slide" Target="slides/slide125.xml"/><Relationship Id="rId136" Type="http://schemas.openxmlformats.org/officeDocument/2006/relationships/slide" Target="slides/slide130.xml"/><Relationship Id="rId61" Type="http://schemas.openxmlformats.org/officeDocument/2006/relationships/slide" Target="slides/slide55.xml"/><Relationship Id="rId82" Type="http://schemas.openxmlformats.org/officeDocument/2006/relationships/slide" Target="slides/slide76.xml"/><Relationship Id="rId152" Type="http://schemas.openxmlformats.org/officeDocument/2006/relationships/viewProps" Target="viewProps.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slide" Target="slides/slide120.xml"/><Relationship Id="rId147" Type="http://schemas.openxmlformats.org/officeDocument/2006/relationships/notesMaster" Target="notesMasters/notesMaster1.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slide" Target="slides/slide136.xml"/><Relationship Id="rId3" Type="http://schemas.openxmlformats.org/officeDocument/2006/relationships/customXml" Target="../customXml/item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137" Type="http://schemas.openxmlformats.org/officeDocument/2006/relationships/slide" Target="slides/slide131.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32" Type="http://schemas.openxmlformats.org/officeDocument/2006/relationships/slide" Target="slides/slide126.xml"/><Relationship Id="rId153" Type="http://schemas.openxmlformats.org/officeDocument/2006/relationships/theme" Target="theme/theme1.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43" Type="http://schemas.openxmlformats.org/officeDocument/2006/relationships/slide" Target="slides/slide137.xml"/><Relationship Id="rId148" Type="http://schemas.openxmlformats.org/officeDocument/2006/relationships/handoutMaster" Target="handoutMasters/handoutMaster1.xml"/><Relationship Id="rId4" Type="http://schemas.openxmlformats.org/officeDocument/2006/relationships/customXml" Target="../customXml/item4.xml"/><Relationship Id="rId9" Type="http://schemas.openxmlformats.org/officeDocument/2006/relationships/slide" Target="slides/slide3.xml"/><Relationship Id="rId26" Type="http://schemas.openxmlformats.org/officeDocument/2006/relationships/slide" Target="slides/slide20.xml"/><Relationship Id="rId47" Type="http://schemas.openxmlformats.org/officeDocument/2006/relationships/slide" Target="slides/slide41.xml"/><Relationship Id="rId68" Type="http://schemas.openxmlformats.org/officeDocument/2006/relationships/slide" Target="slides/slide62.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54" Type="http://schemas.openxmlformats.org/officeDocument/2006/relationships/tableStyles" Target="tableStyles.xml"/><Relationship Id="rId16" Type="http://schemas.openxmlformats.org/officeDocument/2006/relationships/slide" Target="slides/slide10.xml"/><Relationship Id="rId37" Type="http://schemas.openxmlformats.org/officeDocument/2006/relationships/slide" Target="slides/slide31.xml"/><Relationship Id="rId58" Type="http://schemas.openxmlformats.org/officeDocument/2006/relationships/slide" Target="slides/slide52.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44" Type="http://schemas.openxmlformats.org/officeDocument/2006/relationships/slide" Target="slides/slide138.xml"/><Relationship Id="rId90" Type="http://schemas.openxmlformats.org/officeDocument/2006/relationships/slide" Target="slides/slide84.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Kelly Brandt" userId="c2ce0454-3868-4af6-8edb-27f1a98afcf2" providerId="ADAL" clId="{519B50F4-E8B8-4F33-AFFA-0116AB8B4C7D}"/>
    <pc:docChg chg="custSel addSld delSld modSld">
      <pc:chgData name="Kelly Brandt" userId="c2ce0454-3868-4af6-8edb-27f1a98afcf2" providerId="ADAL" clId="{519B50F4-E8B8-4F33-AFFA-0116AB8B4C7D}" dt="2023-03-09T20:31:54.681" v="78"/>
      <pc:docMkLst>
        <pc:docMk/>
      </pc:docMkLst>
      <pc:sldChg chg="addCm modCm">
        <pc:chgData name="Kelly Brandt" userId="c2ce0454-3868-4af6-8edb-27f1a98afcf2" providerId="ADAL" clId="{519B50F4-E8B8-4F33-AFFA-0116AB8B4C7D}" dt="2023-03-09T20:31:54.681" v="78"/>
        <pc:sldMkLst>
          <pc:docMk/>
          <pc:sldMk cId="807550582" sldId="265"/>
        </pc:sldMkLst>
      </pc:sldChg>
      <pc:sldChg chg="modSp mod">
        <pc:chgData name="Kelly Brandt" userId="c2ce0454-3868-4af6-8edb-27f1a98afcf2" providerId="ADAL" clId="{519B50F4-E8B8-4F33-AFFA-0116AB8B4C7D}" dt="2023-03-09T20:30:13.537" v="72" actId="20577"/>
        <pc:sldMkLst>
          <pc:docMk/>
          <pc:sldMk cId="1912724313" sldId="541"/>
        </pc:sldMkLst>
        <pc:spChg chg="mod">
          <ac:chgData name="Kelly Brandt" userId="c2ce0454-3868-4af6-8edb-27f1a98afcf2" providerId="ADAL" clId="{519B50F4-E8B8-4F33-AFFA-0116AB8B4C7D}" dt="2023-03-09T20:30:07.947" v="49" actId="1076"/>
          <ac:spMkLst>
            <pc:docMk/>
            <pc:sldMk cId="1912724313" sldId="541"/>
            <ac:spMk id="15" creationId="{C5AF12FA-5A73-4A25-92B9-036CF51389BE}"/>
          </ac:spMkLst>
        </pc:spChg>
        <pc:spChg chg="mod">
          <ac:chgData name="Kelly Brandt" userId="c2ce0454-3868-4af6-8edb-27f1a98afcf2" providerId="ADAL" clId="{519B50F4-E8B8-4F33-AFFA-0116AB8B4C7D}" dt="2023-03-09T20:30:07.947" v="49" actId="1076"/>
          <ac:spMkLst>
            <pc:docMk/>
            <pc:sldMk cId="1912724313" sldId="541"/>
            <ac:spMk id="16" creationId="{0F729731-E6F4-4BDC-9F35-CDCC6ECE6B4C}"/>
          </ac:spMkLst>
        </pc:spChg>
        <pc:spChg chg="mod">
          <ac:chgData name="Kelly Brandt" userId="c2ce0454-3868-4af6-8edb-27f1a98afcf2" providerId="ADAL" clId="{519B50F4-E8B8-4F33-AFFA-0116AB8B4C7D}" dt="2023-03-09T20:30:07.947" v="49" actId="1076"/>
          <ac:spMkLst>
            <pc:docMk/>
            <pc:sldMk cId="1912724313" sldId="541"/>
            <ac:spMk id="22" creationId="{D0790F2F-FC2F-4B78-809B-F4E315459769}"/>
          </ac:spMkLst>
        </pc:spChg>
        <pc:spChg chg="mod">
          <ac:chgData name="Kelly Brandt" userId="c2ce0454-3868-4af6-8edb-27f1a98afcf2" providerId="ADAL" clId="{519B50F4-E8B8-4F33-AFFA-0116AB8B4C7D}" dt="2023-03-09T20:29:15.148" v="47" actId="20577"/>
          <ac:spMkLst>
            <pc:docMk/>
            <pc:sldMk cId="1912724313" sldId="541"/>
            <ac:spMk id="19458" creationId="{F65B5284-A016-40AE-8211-CECB2CF27933}"/>
          </ac:spMkLst>
        </pc:spChg>
        <pc:spChg chg="mod">
          <ac:chgData name="Kelly Brandt" userId="c2ce0454-3868-4af6-8edb-27f1a98afcf2" providerId="ADAL" clId="{519B50F4-E8B8-4F33-AFFA-0116AB8B4C7D}" dt="2023-03-09T20:30:13.537" v="72" actId="20577"/>
          <ac:spMkLst>
            <pc:docMk/>
            <pc:sldMk cId="1912724313" sldId="541"/>
            <ac:spMk id="19460" creationId="{73BB8788-EA93-4F80-B091-B8486BEE8697}"/>
          </ac:spMkLst>
        </pc:spChg>
        <pc:spChg chg="mod">
          <ac:chgData name="Kelly Brandt" userId="c2ce0454-3868-4af6-8edb-27f1a98afcf2" providerId="ADAL" clId="{519B50F4-E8B8-4F33-AFFA-0116AB8B4C7D}" dt="2023-03-09T20:30:07.947" v="49" actId="1076"/>
          <ac:spMkLst>
            <pc:docMk/>
            <pc:sldMk cId="1912724313" sldId="541"/>
            <ac:spMk id="19463" creationId="{C346F25D-ABA6-46CD-940B-7C5654E371C3}"/>
          </ac:spMkLst>
        </pc:spChg>
        <pc:grpChg chg="mod">
          <ac:chgData name="Kelly Brandt" userId="c2ce0454-3868-4af6-8edb-27f1a98afcf2" providerId="ADAL" clId="{519B50F4-E8B8-4F33-AFFA-0116AB8B4C7D}" dt="2023-03-09T20:30:07.947" v="49" actId="1076"/>
          <ac:grpSpMkLst>
            <pc:docMk/>
            <pc:sldMk cId="1912724313" sldId="541"/>
            <ac:grpSpMk id="2" creationId="{41E94A20-D67F-485B-8A54-9889B7E7847D}"/>
          </ac:grpSpMkLst>
        </pc:grpChg>
      </pc:sldChg>
      <pc:sldChg chg="del">
        <pc:chgData name="Kelly Brandt" userId="c2ce0454-3868-4af6-8edb-27f1a98afcf2" providerId="ADAL" clId="{519B50F4-E8B8-4F33-AFFA-0116AB8B4C7D}" dt="2023-03-09T20:28:30.373" v="1" actId="47"/>
        <pc:sldMkLst>
          <pc:docMk/>
          <pc:sldMk cId="3430604534" sldId="13097"/>
        </pc:sldMkLst>
      </pc:sldChg>
      <pc:sldChg chg="addCm modCm">
        <pc:chgData name="Kelly Brandt" userId="c2ce0454-3868-4af6-8edb-27f1a98afcf2" providerId="ADAL" clId="{519B50F4-E8B8-4F33-AFFA-0116AB8B4C7D}" dt="2023-03-09T20:31:20.687" v="76"/>
        <pc:sldMkLst>
          <pc:docMk/>
          <pc:sldMk cId="4287224793" sldId="2145706182"/>
        </pc:sldMkLst>
      </pc:sldChg>
      <pc:sldChg chg="add">
        <pc:chgData name="Kelly Brandt" userId="c2ce0454-3868-4af6-8edb-27f1a98afcf2" providerId="ADAL" clId="{519B50F4-E8B8-4F33-AFFA-0116AB8B4C7D}" dt="2023-03-09T20:30:50.407" v="73"/>
        <pc:sldMkLst>
          <pc:docMk/>
          <pc:sldMk cId="1405940106" sldId="2146846621"/>
        </pc:sldMkLst>
      </pc:sldChg>
      <pc:sldChg chg="del">
        <pc:chgData name="Kelly Brandt" userId="c2ce0454-3868-4af6-8edb-27f1a98afcf2" providerId="ADAL" clId="{519B50F4-E8B8-4F33-AFFA-0116AB8B4C7D}" dt="2023-03-09T20:30:52.462" v="74" actId="47"/>
        <pc:sldMkLst>
          <pc:docMk/>
          <pc:sldMk cId="3059085733" sldId="2147471745"/>
        </pc:sldMkLst>
      </pc:sldChg>
      <pc:sldChg chg="delSp">
        <pc:chgData name="Kelly Brandt" userId="c2ce0454-3868-4af6-8edb-27f1a98afcf2" providerId="ADAL" clId="{519B50F4-E8B8-4F33-AFFA-0116AB8B4C7D}" dt="2023-03-09T20:28:00.375" v="0" actId="478"/>
        <pc:sldMkLst>
          <pc:docMk/>
          <pc:sldMk cId="1086390257" sldId="2147471781"/>
        </pc:sldMkLst>
        <pc:spChg chg="del">
          <ac:chgData name="Kelly Brandt" userId="c2ce0454-3868-4af6-8edb-27f1a98afcf2" providerId="ADAL" clId="{519B50F4-E8B8-4F33-AFFA-0116AB8B4C7D}" dt="2023-03-09T20:28:00.375" v="0" actId="478"/>
          <ac:spMkLst>
            <pc:docMk/>
            <pc:sldMk cId="1086390257" sldId="2147471781"/>
            <ac:spMk id="10" creationId="{5014E04D-8B86-8CD7-F028-9DBE2860EAC3}"/>
          </ac:spMkLst>
        </pc:spChg>
      </pc:sld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1.xml"/><Relationship Id="rId1" Type="http://schemas.microsoft.com/office/2011/relationships/chartStyle" Target="style1.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2.xml"/><Relationship Id="rId1" Type="http://schemas.microsoft.com/office/2011/relationships/chartStyle" Target="style2.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3.xml"/><Relationship Id="rId1" Type="http://schemas.microsoft.com/office/2011/relationships/chartStyle" Target="style3.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4.xml"/><Relationship Id="rId1" Type="http://schemas.microsoft.com/office/2011/relationships/chartStyle" Target="style4.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chartUserShapes" Target="../drawings/drawing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880871772766113"/>
          <c:y val="0.10692491054371125"/>
          <c:w val="0.8455733060836792"/>
          <c:h val="0.67347482734223574"/>
        </c:manualLayout>
      </c:layout>
      <c:barChart>
        <c:barDir val="col"/>
        <c:grouping val="stacked"/>
        <c:varyColors val="0"/>
        <c:ser>
          <c:idx val="3"/>
          <c:order val="0"/>
          <c:tx>
            <c:strRef>
              <c:f>Sheet1!$E$1</c:f>
              <c:strCache>
                <c:ptCount val="1"/>
                <c:pt idx="0">
                  <c:v>PR</c:v>
                </c:pt>
              </c:strCache>
            </c:strRef>
          </c:tx>
          <c:spPr>
            <a:solidFill>
              <a:schemeClr val="accent1"/>
            </a:solidFill>
            <a:ln>
              <a:solidFill>
                <a:schemeClr val="bg1"/>
              </a:solidFill>
            </a:ln>
          </c:spPr>
          <c:invertIfNegative val="0"/>
          <c:cat>
            <c:strRef>
              <c:f>Sheet1!$A$2</c:f>
              <c:strCache>
                <c:ptCount val="1"/>
                <c:pt idx="0">
                  <c:v>Belamaf
2.5 mg/kg 
(N=97)</c:v>
                </c:pt>
              </c:strCache>
            </c:strRef>
          </c:cat>
          <c:val>
            <c:numRef>
              <c:f>Sheet1!$E$2</c:f>
              <c:numCache>
                <c:formatCode>General</c:formatCode>
                <c:ptCount val="1"/>
                <c:pt idx="0">
                  <c:v>13</c:v>
                </c:pt>
              </c:numCache>
            </c:numRef>
          </c:val>
          <c:extLst>
            <c:ext xmlns:c16="http://schemas.microsoft.com/office/drawing/2014/chart" uri="{C3380CC4-5D6E-409C-BE32-E72D297353CC}">
              <c16:uniqueId val="{00000000-C016-45BA-B111-B19D44247690}"/>
            </c:ext>
          </c:extLst>
        </c:ser>
        <c:ser>
          <c:idx val="2"/>
          <c:order val="1"/>
          <c:tx>
            <c:strRef>
              <c:f>Sheet1!$D$1</c:f>
              <c:strCache>
                <c:ptCount val="1"/>
                <c:pt idx="0">
                  <c:v>VGPR</c:v>
                </c:pt>
              </c:strCache>
            </c:strRef>
          </c:tx>
          <c:spPr>
            <a:solidFill>
              <a:schemeClr val="accent2"/>
            </a:solidFill>
            <a:ln>
              <a:solidFill>
                <a:schemeClr val="bg1"/>
              </a:solidFill>
            </a:ln>
            <a:effectLst/>
          </c:spPr>
          <c:invertIfNegative val="0"/>
          <c:dPt>
            <c:idx val="0"/>
            <c:invertIfNegative val="0"/>
            <c:bubble3D val="0"/>
            <c:extLst>
              <c:ext xmlns:c16="http://schemas.microsoft.com/office/drawing/2014/chart" uri="{C3380CC4-5D6E-409C-BE32-E72D297353CC}">
                <c16:uniqueId val="{00000002-C016-45BA-B111-B19D44247690}"/>
              </c:ext>
            </c:extLst>
          </c:dPt>
          <c:cat>
            <c:strRef>
              <c:f>Sheet1!$A$2</c:f>
              <c:strCache>
                <c:ptCount val="1"/>
                <c:pt idx="0">
                  <c:v>Belamaf
2.5 mg/kg 
(N=97)</c:v>
                </c:pt>
              </c:strCache>
            </c:strRef>
          </c:cat>
          <c:val>
            <c:numRef>
              <c:f>Sheet1!$D$2</c:f>
              <c:numCache>
                <c:formatCode>General</c:formatCode>
                <c:ptCount val="1"/>
                <c:pt idx="0">
                  <c:v>11</c:v>
                </c:pt>
              </c:numCache>
            </c:numRef>
          </c:val>
          <c:extLst>
            <c:ext xmlns:c16="http://schemas.microsoft.com/office/drawing/2014/chart" uri="{C3380CC4-5D6E-409C-BE32-E72D297353CC}">
              <c16:uniqueId val="{00000003-C016-45BA-B111-B19D44247690}"/>
            </c:ext>
          </c:extLst>
        </c:ser>
        <c:ser>
          <c:idx val="1"/>
          <c:order val="2"/>
          <c:tx>
            <c:strRef>
              <c:f>Sheet1!$C$1</c:f>
              <c:strCache>
                <c:ptCount val="1"/>
                <c:pt idx="0">
                  <c:v>CR</c:v>
                </c:pt>
              </c:strCache>
            </c:strRef>
          </c:tx>
          <c:spPr>
            <a:solidFill>
              <a:schemeClr val="accent2">
                <a:lumMod val="60000"/>
                <a:lumOff val="40000"/>
              </a:schemeClr>
            </a:solidFill>
            <a:ln>
              <a:solidFill>
                <a:schemeClr val="bg1"/>
              </a:solidFill>
            </a:ln>
            <a:effectLst/>
          </c:spPr>
          <c:invertIfNegative val="0"/>
          <c:cat>
            <c:strRef>
              <c:f>Sheet1!$A$2</c:f>
              <c:strCache>
                <c:ptCount val="1"/>
                <c:pt idx="0">
                  <c:v>Belamaf
2.5 mg/kg 
(N=97)</c:v>
                </c:pt>
              </c:strCache>
            </c:strRef>
          </c:cat>
          <c:val>
            <c:numRef>
              <c:f>Sheet1!$C$2</c:f>
              <c:numCache>
                <c:formatCode>General</c:formatCode>
                <c:ptCount val="1"/>
                <c:pt idx="0">
                  <c:v>5</c:v>
                </c:pt>
              </c:numCache>
            </c:numRef>
          </c:val>
          <c:extLst>
            <c:ext xmlns:c16="http://schemas.microsoft.com/office/drawing/2014/chart" uri="{C3380CC4-5D6E-409C-BE32-E72D297353CC}">
              <c16:uniqueId val="{00000004-C016-45BA-B111-B19D44247690}"/>
            </c:ext>
          </c:extLst>
        </c:ser>
        <c:ser>
          <c:idx val="0"/>
          <c:order val="3"/>
          <c:tx>
            <c:strRef>
              <c:f>Sheet1!$B$1</c:f>
              <c:strCache>
                <c:ptCount val="1"/>
                <c:pt idx="0">
                  <c:v>sCR</c:v>
                </c:pt>
              </c:strCache>
            </c:strRef>
          </c:tx>
          <c:spPr>
            <a:solidFill>
              <a:schemeClr val="accent2">
                <a:lumMod val="40000"/>
                <a:lumOff val="60000"/>
              </a:schemeClr>
            </a:solidFill>
            <a:ln>
              <a:solidFill>
                <a:schemeClr val="bg1"/>
              </a:solidFill>
            </a:ln>
            <a:effectLst/>
          </c:spPr>
          <c:invertIfNegative val="0"/>
          <c:cat>
            <c:strRef>
              <c:f>Sheet1!$A$2</c:f>
              <c:strCache>
                <c:ptCount val="1"/>
                <c:pt idx="0">
                  <c:v>Belamaf
2.5 mg/kg 
(N=97)</c:v>
                </c:pt>
              </c:strCache>
            </c:strRef>
          </c:cat>
          <c:val>
            <c:numRef>
              <c:f>Sheet1!$B$2</c:f>
              <c:numCache>
                <c:formatCode>General</c:formatCode>
                <c:ptCount val="1"/>
                <c:pt idx="0">
                  <c:v>2</c:v>
                </c:pt>
              </c:numCache>
            </c:numRef>
          </c:val>
          <c:extLst>
            <c:ext xmlns:c16="http://schemas.microsoft.com/office/drawing/2014/chart" uri="{C3380CC4-5D6E-409C-BE32-E72D297353CC}">
              <c16:uniqueId val="{00000005-C016-45BA-B111-B19D44247690}"/>
            </c:ext>
          </c:extLst>
        </c:ser>
        <c:dLbls>
          <c:showLegendKey val="0"/>
          <c:showVal val="0"/>
          <c:showCatName val="0"/>
          <c:showSerName val="0"/>
          <c:showPercent val="0"/>
          <c:showBubbleSize val="0"/>
        </c:dLbls>
        <c:gapWidth val="83"/>
        <c:overlap val="100"/>
        <c:axId val="580484168"/>
        <c:axId val="580488104"/>
      </c:barChart>
      <c:catAx>
        <c:axId val="580484168"/>
        <c:scaling>
          <c:orientation val="minMax"/>
        </c:scaling>
        <c:delete val="1"/>
        <c:axPos val="b"/>
        <c:numFmt formatCode="General" sourceLinked="1"/>
        <c:majorTickMark val="none"/>
        <c:minorTickMark val="none"/>
        <c:tickLblPos val="nextTo"/>
        <c:crossAx val="580488104"/>
        <c:crosses val="autoZero"/>
        <c:auto val="0"/>
        <c:lblAlgn val="ctr"/>
        <c:lblOffset val="0"/>
        <c:noMultiLvlLbl val="0"/>
      </c:catAx>
      <c:valAx>
        <c:axId val="580488104"/>
        <c:scaling>
          <c:orientation val="minMax"/>
          <c:max val="40"/>
          <c:min val="0"/>
        </c:scaling>
        <c:delete val="1"/>
        <c:axPos val="l"/>
        <c:numFmt formatCode="0&quot;%&quot;" sourceLinked="0"/>
        <c:majorTickMark val="out"/>
        <c:minorTickMark val="none"/>
        <c:tickLblPos val="nextTo"/>
        <c:crossAx val="580484168"/>
        <c:crosses val="autoZero"/>
        <c:crossBetween val="between"/>
        <c:majorUnit val="1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c:spPr>
  <c:txPr>
    <a:bodyPr/>
    <a:lstStyle/>
    <a:p>
      <a:pPr>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23331041248078"/>
          <c:y val="4.0308933240273244E-2"/>
          <c:w val="0.56462763714444131"/>
          <c:h val="0.78985824347958922"/>
        </c:manualLayout>
      </c:layout>
      <c:barChart>
        <c:barDir val="col"/>
        <c:grouping val="stacked"/>
        <c:varyColors val="0"/>
        <c:ser>
          <c:idx val="0"/>
          <c:order val="0"/>
          <c:tx>
            <c:strRef>
              <c:f>Sheet1!$B$1</c:f>
              <c:strCache>
                <c:ptCount val="1"/>
                <c:pt idx="0">
                  <c:v>PR</c:v>
                </c:pt>
              </c:strCache>
            </c:strRef>
          </c:tx>
          <c:spPr>
            <a:solidFill>
              <a:schemeClr val="accent6"/>
            </a:solidFill>
            <a:ln>
              <a:noFill/>
            </a:ln>
            <a:effectLst/>
          </c:spPr>
          <c:invertIfNegative val="0"/>
          <c:dLbls>
            <c:dLbl>
              <c:idx val="0"/>
              <c:tx>
                <c:rich>
                  <a:bodyPr/>
                  <a:lstStyle/>
                  <a:p>
                    <a:fld id="{95D81911-BBC3-4A90-987B-D202D9128726}" type="VALUE">
                      <a:rPr lang="en-US" smtClean="0"/>
                      <a:pPr/>
                      <a:t>[VALUE]</a:t>
                    </a:fld>
                    <a:r>
                      <a:rPr lang="en-US" dirty="0"/>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8DA0-4513-97F9-127F622C525A}"/>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Efficacy Analysis Subset 
(n=165)</c:v>
                </c:pt>
              </c:strCache>
            </c:strRef>
          </c:cat>
          <c:val>
            <c:numRef>
              <c:f>Sheet1!$B$2</c:f>
              <c:numCache>
                <c:formatCode>0.0</c:formatCode>
                <c:ptCount val="1"/>
                <c:pt idx="0">
                  <c:v>4.2</c:v>
                </c:pt>
              </c:numCache>
            </c:numRef>
          </c:val>
          <c:extLst>
            <c:ext xmlns:c16="http://schemas.microsoft.com/office/drawing/2014/chart" uri="{C3380CC4-5D6E-409C-BE32-E72D297353CC}">
              <c16:uniqueId val="{00000001-8DA0-4513-97F9-127F622C525A}"/>
            </c:ext>
          </c:extLst>
        </c:ser>
        <c:ser>
          <c:idx val="1"/>
          <c:order val="1"/>
          <c:tx>
            <c:strRef>
              <c:f>Sheet1!$C$1</c:f>
              <c:strCache>
                <c:ptCount val="1"/>
                <c:pt idx="0">
                  <c:v>VGPR</c:v>
                </c:pt>
              </c:strCache>
            </c:strRef>
          </c:tx>
          <c:spPr>
            <a:solidFill>
              <a:schemeClr val="accent1"/>
            </a:solidFill>
            <a:ln>
              <a:noFill/>
            </a:ln>
            <a:effectLst/>
          </c:spPr>
          <c:invertIfNegative val="0"/>
          <c:dLbls>
            <c:dLbl>
              <c:idx val="0"/>
              <c:tx>
                <c:rich>
                  <a:bodyPr/>
                  <a:lstStyle/>
                  <a:p>
                    <a:fld id="{232B2FA5-FFC7-4913-97E8-C26075D6AD96}" type="VALUE">
                      <a:rPr lang="en-US" smtClean="0">
                        <a:solidFill>
                          <a:schemeClr val="tx1"/>
                        </a:solidFill>
                      </a:rPr>
                      <a:pPr/>
                      <a:t>[VALUE]</a:t>
                    </a:fld>
                    <a:r>
                      <a:rPr lang="en-US" dirty="0">
                        <a:solidFill>
                          <a:schemeClr val="tx1"/>
                        </a:solidFill>
                      </a:rPr>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2-8DA0-4513-97F9-127F622C525A}"/>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Efficacy Analysis Subset 
(n=165)</c:v>
                </c:pt>
              </c:strCache>
            </c:strRef>
          </c:cat>
          <c:val>
            <c:numRef>
              <c:f>Sheet1!$C$2</c:f>
              <c:numCache>
                <c:formatCode>General</c:formatCode>
                <c:ptCount val="1"/>
                <c:pt idx="0">
                  <c:v>19.399999999999999</c:v>
                </c:pt>
              </c:numCache>
            </c:numRef>
          </c:val>
          <c:extLst>
            <c:ext xmlns:c16="http://schemas.microsoft.com/office/drawing/2014/chart" uri="{C3380CC4-5D6E-409C-BE32-E72D297353CC}">
              <c16:uniqueId val="{00000003-8DA0-4513-97F9-127F622C525A}"/>
            </c:ext>
          </c:extLst>
        </c:ser>
        <c:ser>
          <c:idx val="2"/>
          <c:order val="2"/>
          <c:tx>
            <c:strRef>
              <c:f>Sheet1!$D$1</c:f>
              <c:strCache>
                <c:ptCount val="1"/>
                <c:pt idx="0">
                  <c:v>CR</c:v>
                </c:pt>
              </c:strCache>
            </c:strRef>
          </c:tx>
          <c:spPr>
            <a:solidFill>
              <a:schemeClr val="accent3"/>
            </a:solidFill>
            <a:ln>
              <a:noFill/>
            </a:ln>
            <a:effectLst/>
          </c:spPr>
          <c:invertIfNegative val="0"/>
          <c:dLbls>
            <c:dLbl>
              <c:idx val="0"/>
              <c:tx>
                <c:rich>
                  <a:bodyPr/>
                  <a:lstStyle/>
                  <a:p>
                    <a:fld id="{8B8A511D-EE84-4289-AA35-CCC40B5A7C67}" type="VALUE">
                      <a:rPr lang="en-US" smtClean="0"/>
                      <a:pPr/>
                      <a:t>[VALUE]</a:t>
                    </a:fld>
                    <a:r>
                      <a:rPr lang="en-US" dirty="0"/>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8DA0-4513-97F9-127F622C525A}"/>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Efficacy Analysis Subset 
(n=165)</c:v>
                </c:pt>
              </c:strCache>
            </c:strRef>
          </c:cat>
          <c:val>
            <c:numRef>
              <c:f>Sheet1!$D$2</c:f>
              <c:numCache>
                <c:formatCode>General</c:formatCode>
                <c:ptCount val="1"/>
                <c:pt idx="0">
                  <c:v>6.7</c:v>
                </c:pt>
              </c:numCache>
            </c:numRef>
          </c:val>
          <c:extLst>
            <c:ext xmlns:c16="http://schemas.microsoft.com/office/drawing/2014/chart" uri="{C3380CC4-5D6E-409C-BE32-E72D297353CC}">
              <c16:uniqueId val="{00000005-8DA0-4513-97F9-127F622C525A}"/>
            </c:ext>
          </c:extLst>
        </c:ser>
        <c:ser>
          <c:idx val="3"/>
          <c:order val="3"/>
          <c:tx>
            <c:strRef>
              <c:f>Sheet1!$E$1</c:f>
              <c:strCache>
                <c:ptCount val="1"/>
                <c:pt idx="0">
                  <c:v>sCR</c:v>
                </c:pt>
              </c:strCache>
            </c:strRef>
          </c:tx>
          <c:spPr>
            <a:solidFill>
              <a:schemeClr val="accent4"/>
            </a:solidFill>
            <a:ln>
              <a:noFill/>
            </a:ln>
            <a:effectLst/>
          </c:spPr>
          <c:invertIfNegative val="0"/>
          <c:dLbls>
            <c:dLbl>
              <c:idx val="0"/>
              <c:tx>
                <c:rich>
                  <a:bodyPr/>
                  <a:lstStyle/>
                  <a:p>
                    <a:fld id="{DE562132-D764-4EFB-8C4E-E3F29871B0B6}" type="VALUE">
                      <a:rPr lang="en-US" smtClean="0"/>
                      <a:pPr/>
                      <a:t>[VALUE]</a:t>
                    </a:fld>
                    <a:r>
                      <a:rPr lang="en-US" dirty="0"/>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9-8DA0-4513-97F9-127F622C525A}"/>
                </c:ext>
              </c:extLst>
            </c:dLbl>
            <c:spPr>
              <a:noFill/>
              <a:ln>
                <a:noFill/>
              </a:ln>
              <a:effectLst/>
            </c:spPr>
            <c:txPr>
              <a:bodyPr rot="0" spcFirstLastPara="1" vertOverflow="ellipsis" vert="horz" wrap="square" lIns="38100" tIns="19050" rIns="38100" bIns="19050" anchor="ctr" anchorCtr="0">
                <a:spAutoFit/>
              </a:bodyPr>
              <a:lstStyle/>
              <a:p>
                <a:pPr algn="ctr">
                  <a:defRPr lang="en-US" sz="16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Efficacy Analysis Subset 
(n=165)</c:v>
                </c:pt>
              </c:strCache>
            </c:strRef>
          </c:cat>
          <c:val>
            <c:numRef>
              <c:f>Sheet1!$E$2</c:f>
              <c:numCache>
                <c:formatCode>General</c:formatCode>
                <c:ptCount val="1"/>
                <c:pt idx="0">
                  <c:v>32.700000000000003</c:v>
                </c:pt>
              </c:numCache>
            </c:numRef>
          </c:val>
          <c:extLst>
            <c:ext xmlns:c16="http://schemas.microsoft.com/office/drawing/2014/chart" uri="{C3380CC4-5D6E-409C-BE32-E72D297353CC}">
              <c16:uniqueId val="{00000008-8DA0-4513-97F9-127F622C525A}"/>
            </c:ext>
          </c:extLst>
        </c:ser>
        <c:dLbls>
          <c:dLblPos val="ctr"/>
          <c:showLegendKey val="0"/>
          <c:showVal val="1"/>
          <c:showCatName val="0"/>
          <c:showSerName val="0"/>
          <c:showPercent val="0"/>
          <c:showBubbleSize val="0"/>
        </c:dLbls>
        <c:gapWidth val="200"/>
        <c:overlap val="100"/>
        <c:axId val="464363359"/>
        <c:axId val="178895679"/>
      </c:barChart>
      <c:catAx>
        <c:axId val="464363359"/>
        <c:scaling>
          <c:orientation val="minMax"/>
        </c:scaling>
        <c:delete val="1"/>
        <c:axPos val="b"/>
        <c:numFmt formatCode="General" sourceLinked="1"/>
        <c:majorTickMark val="none"/>
        <c:minorTickMark val="none"/>
        <c:tickLblPos val="nextTo"/>
        <c:crossAx val="178895679"/>
        <c:crosses val="autoZero"/>
        <c:auto val="1"/>
        <c:lblAlgn val="ctr"/>
        <c:lblOffset val="100"/>
        <c:noMultiLvlLbl val="0"/>
      </c:catAx>
      <c:valAx>
        <c:axId val="178895679"/>
        <c:scaling>
          <c:orientation val="minMax"/>
          <c:max val="100"/>
        </c:scaling>
        <c:delete val="0"/>
        <c:axPos val="l"/>
        <c:numFmt formatCode="0" sourceLinked="0"/>
        <c:majorTickMark val="out"/>
        <c:minorTickMark val="none"/>
        <c:tickLblPos val="nextTo"/>
        <c:spPr>
          <a:noFill/>
          <a:ln w="28575">
            <a:solidFill>
              <a:schemeClr val="bg1"/>
            </a:solidFill>
          </a:ln>
          <a:effectLst/>
        </c:spPr>
        <c:txPr>
          <a:bodyPr rot="-6000000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464363359"/>
        <c:crosses val="autoZero"/>
        <c:crossBetween val="between"/>
        <c:majorUnit val="20"/>
      </c:valAx>
      <c:spPr>
        <a:noFill/>
        <a:ln w="25400">
          <a:noFill/>
        </a:ln>
        <a:effectLst/>
      </c:spPr>
    </c:plotArea>
    <c:legend>
      <c:legendPos val="r"/>
      <c:legendEntry>
        <c:idx val="1"/>
        <c:txPr>
          <a:bodyPr rot="0" spcFirstLastPara="1" vertOverflow="ellipsis" vert="horz" wrap="square" anchor="ctr" anchorCtr="1"/>
          <a:lstStyle/>
          <a:p>
            <a:pPr>
              <a:defRPr sz="1400" b="0" i="0" u="none" strike="noStrike" kern="1200" baseline="0">
                <a:solidFill>
                  <a:schemeClr val="bg1">
                    <a:lumMod val="50000"/>
                  </a:schemeClr>
                </a:solidFill>
                <a:latin typeface="Calibri" panose="020F0502020204030204" pitchFamily="34" charset="0"/>
                <a:ea typeface="+mn-ea"/>
                <a:cs typeface="Calibri" panose="020F0502020204030204" pitchFamily="34" charset="0"/>
              </a:defRPr>
            </a:pPr>
            <a:endParaRPr lang="en-US"/>
          </a:p>
        </c:txPr>
      </c:legendEntry>
      <c:legendEntry>
        <c:idx val="2"/>
        <c:txPr>
          <a:bodyPr rot="0" spcFirstLastPara="1" vertOverflow="ellipsis" vert="horz" wrap="square" anchor="ctr" anchorCtr="1"/>
          <a:lstStyle/>
          <a:p>
            <a:pPr>
              <a:defRPr sz="1400" b="0" i="0" u="none" strike="noStrike" kern="1200" baseline="0">
                <a:solidFill>
                  <a:schemeClr val="bg1">
                    <a:lumMod val="50000"/>
                  </a:schemeClr>
                </a:solidFill>
                <a:latin typeface="Calibri" panose="020F0502020204030204" pitchFamily="34" charset="0"/>
                <a:ea typeface="+mn-ea"/>
                <a:cs typeface="Calibri" panose="020F0502020204030204" pitchFamily="34" charset="0"/>
              </a:defRPr>
            </a:pPr>
            <a:endParaRPr lang="en-US"/>
          </a:p>
        </c:txPr>
      </c:legendEntry>
      <c:legendEntry>
        <c:idx val="3"/>
        <c:txPr>
          <a:bodyPr rot="0" spcFirstLastPara="1" vertOverflow="ellipsis" vert="horz" wrap="square" anchor="ctr" anchorCtr="1"/>
          <a:lstStyle/>
          <a:p>
            <a:pPr>
              <a:defRPr sz="1400" b="0" i="0" u="none" strike="noStrike" kern="1200" baseline="0">
                <a:solidFill>
                  <a:schemeClr val="bg1">
                    <a:lumMod val="50000"/>
                  </a:schemeClr>
                </a:solidFill>
                <a:latin typeface="Calibri" panose="020F0502020204030204" pitchFamily="34" charset="0"/>
                <a:ea typeface="+mn-ea"/>
                <a:cs typeface="Calibri" panose="020F0502020204030204" pitchFamily="34" charset="0"/>
              </a:defRPr>
            </a:pPr>
            <a:endParaRPr lang="en-US"/>
          </a:p>
        </c:txPr>
      </c:legendEntry>
      <c:layout>
        <c:manualLayout>
          <c:xMode val="edge"/>
          <c:yMode val="edge"/>
          <c:x val="0.83144951973319436"/>
          <c:y val="0.52211826349103097"/>
          <c:w val="0.14404067161507481"/>
          <c:h val="0.26383688417141055"/>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bg1">
                  <a:lumMod val="50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786603500739808"/>
          <c:y val="4.9910044863265488E-2"/>
          <c:w val="0.64274734543084888"/>
          <c:h val="0.68831989270769756"/>
        </c:manualLayout>
      </c:layout>
      <c:barChart>
        <c:barDir val="col"/>
        <c:grouping val="stacked"/>
        <c:varyColors val="0"/>
        <c:ser>
          <c:idx val="0"/>
          <c:order val="0"/>
          <c:tx>
            <c:strRef>
              <c:f>Sheet1!$H$1</c:f>
              <c:strCache>
                <c:ptCount val="1"/>
                <c:pt idx="0">
                  <c:v>PD</c:v>
                </c:pt>
              </c:strCache>
            </c:strRef>
          </c:tx>
          <c:spPr>
            <a:solidFill>
              <a:schemeClr val="accent3"/>
            </a:solidFill>
            <a:ln>
              <a:noFill/>
            </a:ln>
            <a:effectLst/>
          </c:spPr>
          <c:invertIfNegative val="0"/>
          <c:dLbls>
            <c:dLbl>
              <c:idx val="2"/>
              <c:delete val="1"/>
              <c:extLst>
                <c:ext xmlns:c15="http://schemas.microsoft.com/office/drawing/2012/chart" uri="{CE6537A1-D6FC-4f65-9D91-7224C49458BB}"/>
                <c:ext xmlns:c16="http://schemas.microsoft.com/office/drawing/2014/chart" uri="{C3380CC4-5D6E-409C-BE32-E72D297353CC}">
                  <c16:uniqueId val="{00000000-FBE8-4BCB-AE95-3DF0CFBB114A}"/>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Full Cohort
(N = 20)</c:v>
                </c:pt>
                <c:pt idx="1">
                  <c:v>Prior ADC 
(n = 13)</c:v>
                </c:pt>
                <c:pt idx="2">
                  <c:v>Prior BsAb
(n = 7)</c:v>
                </c:pt>
              </c:strCache>
            </c:strRef>
          </c:cat>
          <c:val>
            <c:numRef>
              <c:f>Sheet1!$H$2:$H$4</c:f>
              <c:numCache>
                <c:formatCode>0.00%</c:formatCode>
                <c:ptCount val="3"/>
                <c:pt idx="0" formatCode="0%">
                  <c:v>0.15</c:v>
                </c:pt>
                <c:pt idx="1">
                  <c:v>0.23100000000000001</c:v>
                </c:pt>
                <c:pt idx="2" formatCode="General">
                  <c:v>0</c:v>
                </c:pt>
              </c:numCache>
            </c:numRef>
          </c:val>
          <c:extLst>
            <c:ext xmlns:c16="http://schemas.microsoft.com/office/drawing/2014/chart" uri="{C3380CC4-5D6E-409C-BE32-E72D297353CC}">
              <c16:uniqueId val="{00000001-FBE8-4BCB-AE95-3DF0CFBB114A}"/>
            </c:ext>
          </c:extLst>
        </c:ser>
        <c:ser>
          <c:idx val="1"/>
          <c:order val="1"/>
          <c:tx>
            <c:strRef>
              <c:f>Sheet1!$G$1</c:f>
              <c:strCache>
                <c:ptCount val="1"/>
                <c:pt idx="0">
                  <c:v>SD</c:v>
                </c:pt>
              </c:strCache>
            </c:strRef>
          </c:tx>
          <c:spPr>
            <a:solidFill>
              <a:schemeClr val="accent5"/>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Full Cohort
(N = 20)</c:v>
                </c:pt>
                <c:pt idx="1">
                  <c:v>Prior ADC 
(n = 13)</c:v>
                </c:pt>
                <c:pt idx="2">
                  <c:v>Prior BsAb
(n = 7)</c:v>
                </c:pt>
              </c:strCache>
            </c:strRef>
          </c:cat>
          <c:val>
            <c:numRef>
              <c:f>Sheet1!$G$2:$G$4</c:f>
              <c:numCache>
                <c:formatCode>0.00%</c:formatCode>
                <c:ptCount val="3"/>
                <c:pt idx="0" formatCode="0%">
                  <c:v>0.15</c:v>
                </c:pt>
                <c:pt idx="1">
                  <c:v>0.154</c:v>
                </c:pt>
                <c:pt idx="2">
                  <c:v>0.14299999999999999</c:v>
                </c:pt>
              </c:numCache>
            </c:numRef>
          </c:val>
          <c:extLst>
            <c:ext xmlns:c16="http://schemas.microsoft.com/office/drawing/2014/chart" uri="{C3380CC4-5D6E-409C-BE32-E72D297353CC}">
              <c16:uniqueId val="{00000002-FBE8-4BCB-AE95-3DF0CFBB114A}"/>
            </c:ext>
          </c:extLst>
        </c:ser>
        <c:ser>
          <c:idx val="2"/>
          <c:order val="2"/>
          <c:tx>
            <c:strRef>
              <c:f>Sheet1!$F$1</c:f>
              <c:strCache>
                <c:ptCount val="1"/>
                <c:pt idx="0">
                  <c:v>MR</c:v>
                </c:pt>
              </c:strCache>
            </c:strRef>
          </c:tx>
          <c:spPr>
            <a:solidFill>
              <a:schemeClr val="accent1"/>
            </a:solidFill>
            <a:ln>
              <a:noFill/>
            </a:ln>
            <a:effectLst/>
          </c:spPr>
          <c:invertIfNegative val="0"/>
          <c:dLbls>
            <c:dLbl>
              <c:idx val="1"/>
              <c:delete val="1"/>
              <c:extLst>
                <c:ext xmlns:c15="http://schemas.microsoft.com/office/drawing/2012/chart" uri="{CE6537A1-D6FC-4f65-9D91-7224C49458BB}"/>
                <c:ext xmlns:c16="http://schemas.microsoft.com/office/drawing/2014/chart" uri="{C3380CC4-5D6E-409C-BE32-E72D297353CC}">
                  <c16:uniqueId val="{00000003-FBE8-4BCB-AE95-3DF0CFBB114A}"/>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Full Cohort
(N = 20)</c:v>
                </c:pt>
                <c:pt idx="1">
                  <c:v>Prior ADC 
(n = 13)</c:v>
                </c:pt>
                <c:pt idx="2">
                  <c:v>Prior BsAb
(n = 7)</c:v>
                </c:pt>
              </c:strCache>
            </c:strRef>
          </c:cat>
          <c:val>
            <c:numRef>
              <c:f>Sheet1!$F$2:$F$4</c:f>
              <c:numCache>
                <c:formatCode>0.00%</c:formatCode>
                <c:ptCount val="3"/>
                <c:pt idx="0" formatCode="0%">
                  <c:v>0.05</c:v>
                </c:pt>
                <c:pt idx="1">
                  <c:v>0</c:v>
                </c:pt>
                <c:pt idx="2">
                  <c:v>0.14299999999999999</c:v>
                </c:pt>
              </c:numCache>
            </c:numRef>
          </c:val>
          <c:extLst>
            <c:ext xmlns:c16="http://schemas.microsoft.com/office/drawing/2014/chart" uri="{C3380CC4-5D6E-409C-BE32-E72D297353CC}">
              <c16:uniqueId val="{00000004-FBE8-4BCB-AE95-3DF0CFBB114A}"/>
            </c:ext>
          </c:extLst>
        </c:ser>
        <c:ser>
          <c:idx val="3"/>
          <c:order val="3"/>
          <c:tx>
            <c:strRef>
              <c:f>Sheet1!$E$1</c:f>
              <c:strCache>
                <c:ptCount val="1"/>
                <c:pt idx="0">
                  <c:v>PR</c:v>
                </c:pt>
              </c:strCache>
            </c:strRef>
          </c:tx>
          <c:spPr>
            <a:solidFill>
              <a:schemeClr val="accent2"/>
            </a:solidFill>
            <a:ln>
              <a:noFill/>
            </a:ln>
            <a:effectLst/>
          </c:spPr>
          <c:invertIfNegative val="0"/>
          <c:dLbls>
            <c:dLbl>
              <c:idx val="1"/>
              <c:delete val="1"/>
              <c:extLst>
                <c:ext xmlns:c15="http://schemas.microsoft.com/office/drawing/2012/chart" uri="{CE6537A1-D6FC-4f65-9D91-7224C49458BB}"/>
                <c:ext xmlns:c16="http://schemas.microsoft.com/office/drawing/2014/chart" uri="{C3380CC4-5D6E-409C-BE32-E72D297353CC}">
                  <c16:uniqueId val="{00000005-FBE8-4BCB-AE95-3DF0CFBB114A}"/>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Full Cohort
(N = 20)</c:v>
                </c:pt>
                <c:pt idx="1">
                  <c:v>Prior ADC 
(n = 13)</c:v>
                </c:pt>
                <c:pt idx="2">
                  <c:v>Prior BsAb
(n = 7)</c:v>
                </c:pt>
              </c:strCache>
            </c:strRef>
          </c:cat>
          <c:val>
            <c:numRef>
              <c:f>Sheet1!$E$2:$E$4</c:f>
              <c:numCache>
                <c:formatCode>General</c:formatCode>
                <c:ptCount val="3"/>
                <c:pt idx="0" formatCode="0%">
                  <c:v>0.05</c:v>
                </c:pt>
                <c:pt idx="1">
                  <c:v>0</c:v>
                </c:pt>
                <c:pt idx="2" formatCode="0.00%">
                  <c:v>0.14299999999999999</c:v>
                </c:pt>
              </c:numCache>
            </c:numRef>
          </c:val>
          <c:extLst>
            <c:ext xmlns:c16="http://schemas.microsoft.com/office/drawing/2014/chart" uri="{C3380CC4-5D6E-409C-BE32-E72D297353CC}">
              <c16:uniqueId val="{00000006-FBE8-4BCB-AE95-3DF0CFBB114A}"/>
            </c:ext>
          </c:extLst>
        </c:ser>
        <c:ser>
          <c:idx val="4"/>
          <c:order val="4"/>
          <c:tx>
            <c:strRef>
              <c:f>Sheet1!$D$1</c:f>
              <c:strCache>
                <c:ptCount val="1"/>
                <c:pt idx="0">
                  <c:v>VGPR</c:v>
                </c:pt>
              </c:strCache>
            </c:strRef>
          </c:tx>
          <c:spPr>
            <a:solidFill>
              <a:schemeClr val="accent4"/>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Full Cohort
(N = 20)</c:v>
                </c:pt>
                <c:pt idx="1">
                  <c:v>Prior ADC 
(n = 13)</c:v>
                </c:pt>
                <c:pt idx="2">
                  <c:v>Prior BsAb
(n = 7)</c:v>
                </c:pt>
              </c:strCache>
            </c:strRef>
          </c:cat>
          <c:val>
            <c:numRef>
              <c:f>Sheet1!$D$2:$D$4</c:f>
              <c:numCache>
                <c:formatCode>0.00%</c:formatCode>
                <c:ptCount val="3"/>
                <c:pt idx="0" formatCode="0%">
                  <c:v>0.25</c:v>
                </c:pt>
                <c:pt idx="1">
                  <c:v>0.23100000000000001</c:v>
                </c:pt>
                <c:pt idx="2">
                  <c:v>0.28599999999999998</c:v>
                </c:pt>
              </c:numCache>
            </c:numRef>
          </c:val>
          <c:extLst>
            <c:ext xmlns:c16="http://schemas.microsoft.com/office/drawing/2014/chart" uri="{C3380CC4-5D6E-409C-BE32-E72D297353CC}">
              <c16:uniqueId val="{00000007-FBE8-4BCB-AE95-3DF0CFBB114A}"/>
            </c:ext>
          </c:extLst>
        </c:ser>
        <c:ser>
          <c:idx val="5"/>
          <c:order val="5"/>
          <c:tx>
            <c:strRef>
              <c:f>Sheet1!$C$1</c:f>
              <c:strCache>
                <c:ptCount val="1"/>
                <c:pt idx="0">
                  <c:v>CR</c:v>
                </c:pt>
              </c:strCache>
            </c:strRef>
          </c:tx>
          <c:spPr>
            <a:solidFill>
              <a:schemeClr val="accent6"/>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Full Cohort
(N = 20)</c:v>
                </c:pt>
                <c:pt idx="1">
                  <c:v>Prior ADC 
(n = 13)</c:v>
                </c:pt>
                <c:pt idx="2">
                  <c:v>Prior BsAb
(n = 7)</c:v>
                </c:pt>
              </c:strCache>
            </c:strRef>
          </c:cat>
          <c:val>
            <c:numRef>
              <c:f>Sheet1!$C$2:$C$4</c:f>
              <c:numCache>
                <c:formatCode>0.00%</c:formatCode>
                <c:ptCount val="3"/>
                <c:pt idx="0" formatCode="0%">
                  <c:v>0.25</c:v>
                </c:pt>
                <c:pt idx="1">
                  <c:v>0.308</c:v>
                </c:pt>
                <c:pt idx="2">
                  <c:v>0.14299999999999999</c:v>
                </c:pt>
              </c:numCache>
            </c:numRef>
          </c:val>
          <c:extLst>
            <c:ext xmlns:c16="http://schemas.microsoft.com/office/drawing/2014/chart" uri="{C3380CC4-5D6E-409C-BE32-E72D297353CC}">
              <c16:uniqueId val="{00000008-FBE8-4BCB-AE95-3DF0CFBB114A}"/>
            </c:ext>
          </c:extLst>
        </c:ser>
        <c:ser>
          <c:idx val="6"/>
          <c:order val="6"/>
          <c:tx>
            <c:strRef>
              <c:f>Sheet1!$B$1</c:f>
              <c:strCache>
                <c:ptCount val="1"/>
                <c:pt idx="0">
                  <c:v>sCR</c:v>
                </c:pt>
              </c:strCache>
            </c:strRef>
          </c:tx>
          <c:spPr>
            <a:solidFill>
              <a:schemeClr val="accent6">
                <a:lumMod val="50000"/>
              </a:schemeClr>
            </a:solidFill>
            <a:ln>
              <a:noFill/>
            </a:ln>
            <a:effectLst/>
          </c:spPr>
          <c:invertIfNegative val="0"/>
          <c:dLbls>
            <c:dLbl>
              <c:idx val="2"/>
              <c:delete val="1"/>
              <c:extLst>
                <c:ext xmlns:c15="http://schemas.microsoft.com/office/drawing/2012/chart" uri="{CE6537A1-D6FC-4f65-9D91-7224C49458BB}"/>
                <c:ext xmlns:c16="http://schemas.microsoft.com/office/drawing/2014/chart" uri="{C3380CC4-5D6E-409C-BE32-E72D297353CC}">
                  <c16:uniqueId val="{00000009-FBE8-4BCB-AE95-3DF0CFBB114A}"/>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Full Cohort
(N = 20)</c:v>
                </c:pt>
                <c:pt idx="1">
                  <c:v>Prior ADC 
(n = 13)</c:v>
                </c:pt>
                <c:pt idx="2">
                  <c:v>Prior BsAb
(n = 7)</c:v>
                </c:pt>
              </c:strCache>
            </c:strRef>
          </c:cat>
          <c:val>
            <c:numRef>
              <c:f>Sheet1!$B$2:$B$4</c:f>
              <c:numCache>
                <c:formatCode>0.00%</c:formatCode>
                <c:ptCount val="3"/>
                <c:pt idx="0" formatCode="0%">
                  <c:v>0.05</c:v>
                </c:pt>
                <c:pt idx="1">
                  <c:v>7.6999999999999999E-2</c:v>
                </c:pt>
                <c:pt idx="2" formatCode="General">
                  <c:v>0</c:v>
                </c:pt>
              </c:numCache>
            </c:numRef>
          </c:val>
          <c:extLst>
            <c:ext xmlns:c16="http://schemas.microsoft.com/office/drawing/2014/chart" uri="{C3380CC4-5D6E-409C-BE32-E72D297353CC}">
              <c16:uniqueId val="{0000000A-FBE8-4BCB-AE95-3DF0CFBB114A}"/>
            </c:ext>
          </c:extLst>
        </c:ser>
        <c:dLbls>
          <c:dLblPos val="ctr"/>
          <c:showLegendKey val="0"/>
          <c:showVal val="1"/>
          <c:showCatName val="0"/>
          <c:showSerName val="0"/>
          <c:showPercent val="0"/>
          <c:showBubbleSize val="0"/>
        </c:dLbls>
        <c:gapWidth val="150"/>
        <c:overlap val="100"/>
        <c:axId val="1832162576"/>
        <c:axId val="1832153424"/>
      </c:barChart>
      <c:catAx>
        <c:axId val="1832162576"/>
        <c:scaling>
          <c:orientation val="minMax"/>
        </c:scaling>
        <c:delete val="0"/>
        <c:axPos val="b"/>
        <c:numFmt formatCode="0.00%" sourceLinked="0"/>
        <c:majorTickMark val="out"/>
        <c:minorTickMark val="none"/>
        <c:tickLblPos val="nextTo"/>
        <c:spPr>
          <a:noFill/>
          <a:ln w="25400" cap="flat" cmpd="sng" algn="ctr">
            <a:solidFill>
              <a:schemeClr val="bg1"/>
            </a:solidFill>
            <a:round/>
          </a:ln>
          <a:effectLst/>
        </c:spPr>
        <c:txPr>
          <a:bodyPr rot="-60000000" spcFirstLastPara="1" vertOverflow="ellipsis" vert="horz" wrap="square" anchor="ctr" anchorCtr="1"/>
          <a:lstStyle/>
          <a:p>
            <a:pPr>
              <a:defRPr sz="1800" b="1" i="0" u="none" strike="noStrike" kern="1200" baseline="0">
                <a:solidFill>
                  <a:schemeClr val="bg1"/>
                </a:solidFill>
                <a:latin typeface="+mn-lt"/>
                <a:ea typeface="+mn-ea"/>
                <a:cs typeface="+mn-cs"/>
              </a:defRPr>
            </a:pPr>
            <a:endParaRPr lang="en-US"/>
          </a:p>
        </c:txPr>
        <c:crossAx val="1832153424"/>
        <c:crosses val="autoZero"/>
        <c:auto val="1"/>
        <c:lblAlgn val="ctr"/>
        <c:lblOffset val="100"/>
        <c:noMultiLvlLbl val="0"/>
      </c:catAx>
      <c:valAx>
        <c:axId val="1832153424"/>
        <c:scaling>
          <c:orientation val="minMax"/>
          <c:max val="1"/>
        </c:scaling>
        <c:delete val="0"/>
        <c:axPos val="l"/>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nextTo"/>
        <c:spPr>
          <a:noFill/>
          <a:ln w="25400">
            <a:solidFill>
              <a:schemeClr val="accent1"/>
            </a:solidFill>
          </a:ln>
          <a:effectLst/>
        </c:spPr>
        <c:txPr>
          <a:bodyPr rot="-60000000" spcFirstLastPara="1" vertOverflow="ellipsis" vert="horz" wrap="square" anchor="ctr" anchorCtr="1"/>
          <a:lstStyle/>
          <a:p>
            <a:pPr>
              <a:defRPr sz="1800" b="0" i="0" u="none" strike="noStrike" kern="1200" baseline="0">
                <a:solidFill>
                  <a:schemeClr val="bg1"/>
                </a:solidFill>
                <a:latin typeface="+mn-lt"/>
                <a:ea typeface="+mn-ea"/>
                <a:cs typeface="+mn-cs"/>
              </a:defRPr>
            </a:pPr>
            <a:endParaRPr lang="en-US"/>
          </a:p>
        </c:txPr>
        <c:crossAx val="1832162576"/>
        <c:crosses val="autoZero"/>
        <c:crossBetween val="between"/>
        <c:majorUnit val="0.2"/>
      </c:valAx>
      <c:spPr>
        <a:noFill/>
        <a:ln>
          <a:noFill/>
        </a:ln>
        <a:effectLst/>
      </c:spPr>
    </c:plotArea>
    <c:legend>
      <c:legendPos val="r"/>
      <c:overlay val="0"/>
      <c:spPr>
        <a:noFill/>
        <a:ln>
          <a:noFill/>
        </a:ln>
        <a:effectLst/>
      </c:spPr>
      <c:txPr>
        <a:bodyPr rot="0" spcFirstLastPara="1" vertOverflow="ellipsis" vert="horz" wrap="square" anchor="ctr" anchorCtr="1"/>
        <a:lstStyle/>
        <a:p>
          <a:pPr>
            <a:defRPr sz="1800" b="0" i="0" u="none" strike="noStrike" kern="1200" baseline="0">
              <a:solidFill>
                <a:schemeClr val="bg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800">
          <a:solidFill>
            <a:schemeClr val="bg1"/>
          </a:solidFill>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23331041248078"/>
          <c:y val="4.0308933240273244E-2"/>
          <c:w val="0.56462763714444131"/>
          <c:h val="0.78985824347958922"/>
        </c:manualLayout>
      </c:layout>
      <c:barChart>
        <c:barDir val="col"/>
        <c:grouping val="stacked"/>
        <c:varyColors val="0"/>
        <c:ser>
          <c:idx val="0"/>
          <c:order val="0"/>
          <c:tx>
            <c:strRef>
              <c:f>Sheet1!$B$1</c:f>
              <c:strCache>
                <c:ptCount val="1"/>
                <c:pt idx="0">
                  <c:v>PR</c:v>
                </c:pt>
              </c:strCache>
            </c:strRef>
          </c:tx>
          <c:spPr>
            <a:solidFill>
              <a:schemeClr val="accent6"/>
            </a:solidFill>
            <a:ln>
              <a:noFill/>
            </a:ln>
            <a:effectLst/>
          </c:spPr>
          <c:invertIfNegative val="0"/>
          <c:dLbls>
            <c:dLbl>
              <c:idx val="0"/>
              <c:tx>
                <c:rich>
                  <a:bodyPr/>
                  <a:lstStyle/>
                  <a:p>
                    <a:fld id="{95D81911-BBC3-4A90-987B-D202D9128726}" type="VALUE">
                      <a:rPr lang="en-US" smtClean="0"/>
                      <a:pPr/>
                      <a:t>[VALUE]</a:t>
                    </a:fld>
                    <a:r>
                      <a:rPr lang="en-US" dirty="0"/>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8DA0-4513-97F9-127F622C525A}"/>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Efficacy Analysis Subset 
(n=55)</c:v>
                </c:pt>
              </c:strCache>
            </c:strRef>
          </c:cat>
          <c:val>
            <c:numRef>
              <c:f>Sheet1!$B$2</c:f>
              <c:numCache>
                <c:formatCode>0.0</c:formatCode>
                <c:ptCount val="1"/>
                <c:pt idx="0">
                  <c:v>5.5</c:v>
                </c:pt>
              </c:numCache>
            </c:numRef>
          </c:val>
          <c:extLst>
            <c:ext xmlns:c16="http://schemas.microsoft.com/office/drawing/2014/chart" uri="{C3380CC4-5D6E-409C-BE32-E72D297353CC}">
              <c16:uniqueId val="{00000001-8DA0-4513-97F9-127F622C525A}"/>
            </c:ext>
          </c:extLst>
        </c:ser>
        <c:ser>
          <c:idx val="1"/>
          <c:order val="1"/>
          <c:tx>
            <c:strRef>
              <c:f>Sheet1!$C$1</c:f>
              <c:strCache>
                <c:ptCount val="1"/>
                <c:pt idx="0">
                  <c:v>VGPR</c:v>
                </c:pt>
              </c:strCache>
            </c:strRef>
          </c:tx>
          <c:spPr>
            <a:solidFill>
              <a:schemeClr val="accent1"/>
            </a:solidFill>
            <a:ln>
              <a:noFill/>
            </a:ln>
            <a:effectLst/>
          </c:spPr>
          <c:invertIfNegative val="0"/>
          <c:dLbls>
            <c:dLbl>
              <c:idx val="0"/>
              <c:tx>
                <c:rich>
                  <a:bodyPr/>
                  <a:lstStyle/>
                  <a:p>
                    <a:fld id="{232B2FA5-FFC7-4913-97E8-C26075D6AD96}" type="VALUE">
                      <a:rPr lang="en-US" smtClean="0">
                        <a:solidFill>
                          <a:schemeClr val="tx1"/>
                        </a:solidFill>
                      </a:rPr>
                      <a:pPr/>
                      <a:t>[VALUE]</a:t>
                    </a:fld>
                    <a:r>
                      <a:rPr lang="en-US" dirty="0">
                        <a:solidFill>
                          <a:schemeClr val="tx1"/>
                        </a:solidFill>
                      </a:rPr>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2-8DA0-4513-97F9-127F622C525A}"/>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Efficacy Analysis Subset 
(n=55)</c:v>
                </c:pt>
              </c:strCache>
            </c:strRef>
          </c:cat>
          <c:val>
            <c:numRef>
              <c:f>Sheet1!$C$2</c:f>
              <c:numCache>
                <c:formatCode>General</c:formatCode>
                <c:ptCount val="1"/>
                <c:pt idx="0">
                  <c:v>23.6</c:v>
                </c:pt>
              </c:numCache>
            </c:numRef>
          </c:val>
          <c:extLst>
            <c:ext xmlns:c16="http://schemas.microsoft.com/office/drawing/2014/chart" uri="{C3380CC4-5D6E-409C-BE32-E72D297353CC}">
              <c16:uniqueId val="{00000003-8DA0-4513-97F9-127F622C525A}"/>
            </c:ext>
          </c:extLst>
        </c:ser>
        <c:ser>
          <c:idx val="2"/>
          <c:order val="2"/>
          <c:tx>
            <c:strRef>
              <c:f>Sheet1!$D$1</c:f>
              <c:strCache>
                <c:ptCount val="1"/>
                <c:pt idx="0">
                  <c:v>CR</c:v>
                </c:pt>
              </c:strCache>
            </c:strRef>
          </c:tx>
          <c:spPr>
            <a:solidFill>
              <a:schemeClr val="accent3"/>
            </a:solidFill>
            <a:ln>
              <a:noFill/>
            </a:ln>
            <a:effectLst/>
          </c:spPr>
          <c:invertIfNegative val="0"/>
          <c:dLbls>
            <c:dLbl>
              <c:idx val="0"/>
              <c:tx>
                <c:rich>
                  <a:bodyPr/>
                  <a:lstStyle/>
                  <a:p>
                    <a:fld id="{8B8A511D-EE84-4289-AA35-CCC40B5A7C67}" type="VALUE">
                      <a:rPr lang="en-US" smtClean="0"/>
                      <a:pPr/>
                      <a:t>[VALUE]</a:t>
                    </a:fld>
                    <a:r>
                      <a:rPr lang="en-US" dirty="0"/>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8DA0-4513-97F9-127F622C525A}"/>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Efficacy Analysis Subset 
(n=55)</c:v>
                </c:pt>
              </c:strCache>
            </c:strRef>
          </c:cat>
          <c:val>
            <c:numRef>
              <c:f>Sheet1!$D$2</c:f>
              <c:numCache>
                <c:formatCode>General</c:formatCode>
                <c:ptCount val="1"/>
                <c:pt idx="0">
                  <c:v>9.1</c:v>
                </c:pt>
              </c:numCache>
            </c:numRef>
          </c:val>
          <c:extLst>
            <c:ext xmlns:c16="http://schemas.microsoft.com/office/drawing/2014/chart" uri="{C3380CC4-5D6E-409C-BE32-E72D297353CC}">
              <c16:uniqueId val="{00000005-8DA0-4513-97F9-127F622C525A}"/>
            </c:ext>
          </c:extLst>
        </c:ser>
        <c:ser>
          <c:idx val="3"/>
          <c:order val="3"/>
          <c:tx>
            <c:strRef>
              <c:f>Sheet1!$E$1</c:f>
              <c:strCache>
                <c:ptCount val="1"/>
                <c:pt idx="0">
                  <c:v>sCR</c:v>
                </c:pt>
              </c:strCache>
            </c:strRef>
          </c:tx>
          <c:spPr>
            <a:solidFill>
              <a:schemeClr val="accent4"/>
            </a:solidFill>
            <a:ln>
              <a:noFill/>
            </a:ln>
            <a:effectLst/>
          </c:spPr>
          <c:invertIfNegative val="0"/>
          <c:dLbls>
            <c:dLbl>
              <c:idx val="0"/>
              <c:tx>
                <c:rich>
                  <a:bodyPr/>
                  <a:lstStyle/>
                  <a:p>
                    <a:fld id="{DE562132-D764-4EFB-8C4E-E3F29871B0B6}" type="VALUE">
                      <a:rPr lang="en-US" smtClean="0"/>
                      <a:pPr/>
                      <a:t>[VALUE]</a:t>
                    </a:fld>
                    <a:r>
                      <a:rPr lang="en-US" dirty="0"/>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9-8DA0-4513-97F9-127F622C525A}"/>
                </c:ext>
              </c:extLst>
            </c:dLbl>
            <c:spPr>
              <a:noFill/>
              <a:ln>
                <a:noFill/>
              </a:ln>
              <a:effectLst/>
            </c:spPr>
            <c:txPr>
              <a:bodyPr rot="0" spcFirstLastPara="1" vertOverflow="ellipsis" vert="horz" wrap="square" lIns="38100" tIns="19050" rIns="38100" bIns="19050" anchor="ctr" anchorCtr="0">
                <a:spAutoFit/>
              </a:bodyPr>
              <a:lstStyle/>
              <a:p>
                <a:pPr algn="ctr">
                  <a:defRPr lang="en-US" sz="16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Efficacy Analysis Subset 
(n=55)</c:v>
                </c:pt>
              </c:strCache>
            </c:strRef>
          </c:cat>
          <c:val>
            <c:numRef>
              <c:f>Sheet1!$E$2</c:f>
              <c:numCache>
                <c:formatCode>General</c:formatCode>
                <c:ptCount val="1"/>
                <c:pt idx="0">
                  <c:v>25.5</c:v>
                </c:pt>
              </c:numCache>
            </c:numRef>
          </c:val>
          <c:extLst>
            <c:ext xmlns:c16="http://schemas.microsoft.com/office/drawing/2014/chart" uri="{C3380CC4-5D6E-409C-BE32-E72D297353CC}">
              <c16:uniqueId val="{00000008-8DA0-4513-97F9-127F622C525A}"/>
            </c:ext>
          </c:extLst>
        </c:ser>
        <c:dLbls>
          <c:dLblPos val="ctr"/>
          <c:showLegendKey val="0"/>
          <c:showVal val="1"/>
          <c:showCatName val="0"/>
          <c:showSerName val="0"/>
          <c:showPercent val="0"/>
          <c:showBubbleSize val="0"/>
        </c:dLbls>
        <c:gapWidth val="200"/>
        <c:overlap val="100"/>
        <c:axId val="464363359"/>
        <c:axId val="178895679"/>
      </c:barChart>
      <c:catAx>
        <c:axId val="464363359"/>
        <c:scaling>
          <c:orientation val="minMax"/>
        </c:scaling>
        <c:delete val="1"/>
        <c:axPos val="b"/>
        <c:numFmt formatCode="General" sourceLinked="1"/>
        <c:majorTickMark val="none"/>
        <c:minorTickMark val="none"/>
        <c:tickLblPos val="nextTo"/>
        <c:crossAx val="178895679"/>
        <c:crosses val="autoZero"/>
        <c:auto val="1"/>
        <c:lblAlgn val="ctr"/>
        <c:lblOffset val="100"/>
        <c:noMultiLvlLbl val="0"/>
      </c:catAx>
      <c:valAx>
        <c:axId val="178895679"/>
        <c:scaling>
          <c:orientation val="minMax"/>
          <c:max val="100"/>
        </c:scaling>
        <c:delete val="0"/>
        <c:axPos val="l"/>
        <c:numFmt formatCode="0" sourceLinked="0"/>
        <c:majorTickMark val="out"/>
        <c:minorTickMark val="none"/>
        <c:tickLblPos val="nextTo"/>
        <c:spPr>
          <a:noFill/>
          <a:ln w="28575">
            <a:solidFill>
              <a:schemeClr val="bg1"/>
            </a:solidFill>
          </a:ln>
          <a:effectLst/>
        </c:spPr>
        <c:txPr>
          <a:bodyPr rot="-6000000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464363359"/>
        <c:crosses val="autoZero"/>
        <c:crossBetween val="between"/>
        <c:majorUnit val="20"/>
      </c:valAx>
      <c:spPr>
        <a:noFill/>
        <a:ln w="25400">
          <a:noFill/>
        </a:ln>
        <a:effectLst/>
      </c:spPr>
    </c:plotArea>
    <c:legend>
      <c:legendPos val="r"/>
      <c:legendEntry>
        <c:idx val="1"/>
        <c:txPr>
          <a:bodyPr rot="0" spcFirstLastPara="1" vertOverflow="ellipsis" vert="horz" wrap="square" anchor="ctr" anchorCtr="1"/>
          <a:lstStyle/>
          <a:p>
            <a:pPr>
              <a:defRPr sz="1400" b="0" i="0" u="none" strike="noStrike" kern="1200" baseline="0">
                <a:solidFill>
                  <a:schemeClr val="bg1">
                    <a:lumMod val="50000"/>
                  </a:schemeClr>
                </a:solidFill>
                <a:latin typeface="Calibri" panose="020F0502020204030204" pitchFamily="34" charset="0"/>
                <a:ea typeface="+mn-ea"/>
                <a:cs typeface="Calibri" panose="020F0502020204030204" pitchFamily="34" charset="0"/>
              </a:defRPr>
            </a:pPr>
            <a:endParaRPr lang="en-US"/>
          </a:p>
        </c:txPr>
      </c:legendEntry>
      <c:legendEntry>
        <c:idx val="2"/>
        <c:txPr>
          <a:bodyPr rot="0" spcFirstLastPara="1" vertOverflow="ellipsis" vert="horz" wrap="square" anchor="ctr" anchorCtr="1"/>
          <a:lstStyle/>
          <a:p>
            <a:pPr>
              <a:defRPr sz="1400" b="0" i="0" u="none" strike="noStrike" kern="1200" baseline="0">
                <a:solidFill>
                  <a:schemeClr val="bg1">
                    <a:lumMod val="50000"/>
                  </a:schemeClr>
                </a:solidFill>
                <a:latin typeface="Calibri" panose="020F0502020204030204" pitchFamily="34" charset="0"/>
                <a:ea typeface="+mn-ea"/>
                <a:cs typeface="Calibri" panose="020F0502020204030204" pitchFamily="34" charset="0"/>
              </a:defRPr>
            </a:pPr>
            <a:endParaRPr lang="en-US"/>
          </a:p>
        </c:txPr>
      </c:legendEntry>
      <c:legendEntry>
        <c:idx val="3"/>
        <c:txPr>
          <a:bodyPr rot="0" spcFirstLastPara="1" vertOverflow="ellipsis" vert="horz" wrap="square" anchor="ctr" anchorCtr="1"/>
          <a:lstStyle/>
          <a:p>
            <a:pPr>
              <a:defRPr sz="1400" b="0" i="0" u="none" strike="noStrike" kern="1200" baseline="0">
                <a:solidFill>
                  <a:schemeClr val="bg1">
                    <a:lumMod val="50000"/>
                  </a:schemeClr>
                </a:solidFill>
                <a:latin typeface="Calibri" panose="020F0502020204030204" pitchFamily="34" charset="0"/>
                <a:ea typeface="+mn-ea"/>
                <a:cs typeface="Calibri" panose="020F0502020204030204" pitchFamily="34" charset="0"/>
              </a:defRPr>
            </a:pPr>
            <a:endParaRPr lang="en-US"/>
          </a:p>
        </c:txPr>
      </c:legendEntry>
      <c:layout>
        <c:manualLayout>
          <c:xMode val="edge"/>
          <c:yMode val="edge"/>
          <c:x val="0.83144951973319436"/>
          <c:y val="0.52211826349103097"/>
          <c:w val="0.14404067161507481"/>
          <c:h val="0.26383688417141055"/>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bg1">
                  <a:lumMod val="50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113304986635794"/>
          <c:y val="4.2561880360349233E-2"/>
          <c:w val="0.64158321818598918"/>
          <c:h val="0.59669554085681153"/>
        </c:manualLayout>
      </c:layout>
      <c:barChart>
        <c:barDir val="col"/>
        <c:grouping val="stacked"/>
        <c:varyColors val="0"/>
        <c:ser>
          <c:idx val="0"/>
          <c:order val="0"/>
          <c:tx>
            <c:strRef>
              <c:f>Sheet1!$B$1</c:f>
              <c:strCache>
                <c:ptCount val="1"/>
                <c:pt idx="0">
                  <c:v>PD</c:v>
                </c:pt>
              </c:strCache>
            </c:strRef>
          </c:tx>
          <c:spPr>
            <a:solidFill>
              <a:schemeClr val="accent5"/>
            </a:solidFill>
            <a:ln>
              <a:noFill/>
            </a:ln>
            <a:effectLst/>
          </c:spPr>
          <c:invertIfNegative val="0"/>
          <c:dLbls>
            <c:dLbl>
              <c:idx val="2"/>
              <c:delete val="1"/>
              <c:extLst>
                <c:ext xmlns:c15="http://schemas.microsoft.com/office/drawing/2012/chart" uri="{CE6537A1-D6FC-4f65-9D91-7224C49458BB}"/>
                <c:ext xmlns:c16="http://schemas.microsoft.com/office/drawing/2014/chart" uri="{C3380CC4-5D6E-409C-BE32-E72D297353CC}">
                  <c16:uniqueId val="{00000001-BC88-451D-9AAA-8910A4136D99}"/>
                </c:ext>
              </c:extLst>
            </c:dLbl>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Tec SC Q2W
3 mg/kg
(n = 27)</c:v>
                </c:pt>
                <c:pt idx="1">
                  <c:v>Tec SC QW
1.5 mg/kg
(n = 20)</c:v>
                </c:pt>
                <c:pt idx="2">
                  <c:v>Tec SC QW
3 mg/kg
(n = 4)</c:v>
                </c:pt>
              </c:strCache>
            </c:strRef>
          </c:cat>
          <c:val>
            <c:numRef>
              <c:f>Sheet1!$B$2:$B$4</c:f>
              <c:numCache>
                <c:formatCode>General</c:formatCode>
                <c:ptCount val="3"/>
                <c:pt idx="0">
                  <c:v>7.4</c:v>
                </c:pt>
                <c:pt idx="1">
                  <c:v>10</c:v>
                </c:pt>
                <c:pt idx="2">
                  <c:v>0</c:v>
                </c:pt>
              </c:numCache>
            </c:numRef>
          </c:val>
          <c:extLst>
            <c:ext xmlns:c16="http://schemas.microsoft.com/office/drawing/2014/chart" uri="{C3380CC4-5D6E-409C-BE32-E72D297353CC}">
              <c16:uniqueId val="{00000002-BC88-451D-9AAA-8910A4136D99}"/>
            </c:ext>
          </c:extLst>
        </c:ser>
        <c:ser>
          <c:idx val="1"/>
          <c:order val="1"/>
          <c:tx>
            <c:strRef>
              <c:f>Sheet1!$C$1</c:f>
              <c:strCache>
                <c:ptCount val="1"/>
                <c:pt idx="0">
                  <c:v>SD</c:v>
                </c:pt>
              </c:strCache>
            </c:strRef>
          </c:tx>
          <c:spPr>
            <a:solidFill>
              <a:schemeClr val="accent6"/>
            </a:solidFill>
            <a:ln>
              <a:noFill/>
            </a:ln>
            <a:effectLst/>
          </c:spPr>
          <c:invertIfNegative val="0"/>
          <c:dLbls>
            <c:dLbl>
              <c:idx val="2"/>
              <c:delete val="1"/>
              <c:extLst>
                <c:ext xmlns:c15="http://schemas.microsoft.com/office/drawing/2012/chart" uri="{CE6537A1-D6FC-4f65-9D91-7224C49458BB}"/>
                <c:ext xmlns:c16="http://schemas.microsoft.com/office/drawing/2014/chart" uri="{C3380CC4-5D6E-409C-BE32-E72D297353CC}">
                  <c16:uniqueId val="{00000003-BC88-451D-9AAA-8910A4136D99}"/>
                </c:ext>
              </c:extLst>
            </c:dLbl>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Tec SC Q2W
3 mg/kg
(n = 27)</c:v>
                </c:pt>
                <c:pt idx="1">
                  <c:v>Tec SC QW
1.5 mg/kg
(n = 20)</c:v>
                </c:pt>
                <c:pt idx="2">
                  <c:v>Tec SC QW
3 mg/kg
(n = 4)</c:v>
                </c:pt>
              </c:strCache>
            </c:strRef>
          </c:cat>
          <c:val>
            <c:numRef>
              <c:f>Sheet1!$C$2:$C$4</c:f>
              <c:numCache>
                <c:formatCode>General</c:formatCode>
                <c:ptCount val="3"/>
                <c:pt idx="0">
                  <c:v>18.5</c:v>
                </c:pt>
                <c:pt idx="1">
                  <c:v>15</c:v>
                </c:pt>
                <c:pt idx="2">
                  <c:v>0</c:v>
                </c:pt>
              </c:numCache>
            </c:numRef>
          </c:val>
          <c:extLst>
            <c:ext xmlns:c16="http://schemas.microsoft.com/office/drawing/2014/chart" uri="{C3380CC4-5D6E-409C-BE32-E72D297353CC}">
              <c16:uniqueId val="{00000004-BC88-451D-9AAA-8910A4136D99}"/>
            </c:ext>
          </c:extLst>
        </c:ser>
        <c:ser>
          <c:idx val="2"/>
          <c:order val="2"/>
          <c:tx>
            <c:strRef>
              <c:f>Sheet1!$D$1</c:f>
              <c:strCache>
                <c:ptCount val="1"/>
                <c:pt idx="0">
                  <c:v>PR</c:v>
                </c:pt>
              </c:strCache>
            </c:strRef>
          </c:tx>
          <c:spPr>
            <a:solidFill>
              <a:schemeClr val="accent4"/>
            </a:solidFill>
            <a:ln>
              <a:noFill/>
            </a:ln>
            <a:effectLst/>
          </c:spPr>
          <c:invertIfNegative val="0"/>
          <c:dLbls>
            <c:dLbl>
              <c:idx val="2"/>
              <c:delete val="1"/>
              <c:extLst>
                <c:ext xmlns:c15="http://schemas.microsoft.com/office/drawing/2012/chart" uri="{CE6537A1-D6FC-4f65-9D91-7224C49458BB}"/>
                <c:ext xmlns:c16="http://schemas.microsoft.com/office/drawing/2014/chart" uri="{C3380CC4-5D6E-409C-BE32-E72D297353CC}">
                  <c16:uniqueId val="{00000007-BC88-451D-9AAA-8910A4136D99}"/>
                </c:ext>
              </c:extLst>
            </c:dLbl>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rgbClr val="298A49">
                          <a:lumMod val="60000"/>
                          <a:lumOff val="40000"/>
                        </a:srgbClr>
                      </a:solidFill>
                      <a:round/>
                    </a:ln>
                    <a:effectLst/>
                  </c:spPr>
                </c15:leaderLines>
              </c:ext>
            </c:extLst>
          </c:dLbls>
          <c:cat>
            <c:strRef>
              <c:f>Sheet1!$A$2:$A$4</c:f>
              <c:strCache>
                <c:ptCount val="3"/>
                <c:pt idx="0">
                  <c:v>Tec SC Q2W
3 mg/kg
(n = 27)</c:v>
                </c:pt>
                <c:pt idx="1">
                  <c:v>Tec SC QW
1.5 mg/kg
(n = 20)</c:v>
                </c:pt>
                <c:pt idx="2">
                  <c:v>Tec SC QW
3 mg/kg
(n = 4)</c:v>
                </c:pt>
              </c:strCache>
            </c:strRef>
          </c:cat>
          <c:val>
            <c:numRef>
              <c:f>Sheet1!$D$2:$D$4</c:f>
              <c:numCache>
                <c:formatCode>0.0</c:formatCode>
                <c:ptCount val="3"/>
                <c:pt idx="0">
                  <c:v>7.4</c:v>
                </c:pt>
                <c:pt idx="1">
                  <c:v>5</c:v>
                </c:pt>
                <c:pt idx="2">
                  <c:v>0</c:v>
                </c:pt>
              </c:numCache>
            </c:numRef>
          </c:val>
          <c:extLst>
            <c:ext xmlns:c16="http://schemas.microsoft.com/office/drawing/2014/chart" uri="{C3380CC4-5D6E-409C-BE32-E72D297353CC}">
              <c16:uniqueId val="{00000008-BC88-451D-9AAA-8910A4136D99}"/>
            </c:ext>
          </c:extLst>
        </c:ser>
        <c:ser>
          <c:idx val="3"/>
          <c:order val="3"/>
          <c:tx>
            <c:strRef>
              <c:f>Sheet1!$E$1</c:f>
              <c:strCache>
                <c:ptCount val="1"/>
                <c:pt idx="0">
                  <c:v>VGPR</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Tec SC Q2W
3 mg/kg
(n = 27)</c:v>
                </c:pt>
                <c:pt idx="1">
                  <c:v>Tec SC QW
1.5 mg/kg
(n = 20)</c:v>
                </c:pt>
                <c:pt idx="2">
                  <c:v>Tec SC QW
3 mg/kg
(n = 4)</c:v>
                </c:pt>
              </c:strCache>
            </c:strRef>
          </c:cat>
          <c:val>
            <c:numRef>
              <c:f>Sheet1!$E$2:$E$4</c:f>
              <c:numCache>
                <c:formatCode>0.0</c:formatCode>
                <c:ptCount val="3"/>
                <c:pt idx="0">
                  <c:v>55.6</c:v>
                </c:pt>
                <c:pt idx="1">
                  <c:v>40</c:v>
                </c:pt>
                <c:pt idx="2">
                  <c:v>50</c:v>
                </c:pt>
              </c:numCache>
            </c:numRef>
          </c:val>
          <c:extLst>
            <c:ext xmlns:c16="http://schemas.microsoft.com/office/drawing/2014/chart" uri="{C3380CC4-5D6E-409C-BE32-E72D297353CC}">
              <c16:uniqueId val="{00000009-BC88-451D-9AAA-8910A4136D99}"/>
            </c:ext>
          </c:extLst>
        </c:ser>
        <c:ser>
          <c:idx val="4"/>
          <c:order val="4"/>
          <c:tx>
            <c:strRef>
              <c:f>Sheet1!$F$1</c:f>
              <c:strCache>
                <c:ptCount val="1"/>
                <c:pt idx="0">
                  <c:v>CR</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Tec SC Q2W
3 mg/kg
(n = 27)</c:v>
                </c:pt>
                <c:pt idx="1">
                  <c:v>Tec SC QW
1.5 mg/kg
(n = 20)</c:v>
                </c:pt>
                <c:pt idx="2">
                  <c:v>Tec SC QW
3 mg/kg
(n = 4)</c:v>
                </c:pt>
              </c:strCache>
            </c:strRef>
          </c:cat>
          <c:val>
            <c:numRef>
              <c:f>Sheet1!$F$2:$F$4</c:f>
              <c:numCache>
                <c:formatCode>0.0</c:formatCode>
                <c:ptCount val="3"/>
                <c:pt idx="0">
                  <c:v>11.1</c:v>
                </c:pt>
                <c:pt idx="1">
                  <c:v>30</c:v>
                </c:pt>
                <c:pt idx="2">
                  <c:v>50</c:v>
                </c:pt>
              </c:numCache>
            </c:numRef>
          </c:val>
          <c:extLst>
            <c:ext xmlns:c16="http://schemas.microsoft.com/office/drawing/2014/chart" uri="{C3380CC4-5D6E-409C-BE32-E72D297353CC}">
              <c16:uniqueId val="{0000000B-BC88-451D-9AAA-8910A4136D99}"/>
            </c:ext>
          </c:extLst>
        </c:ser>
        <c:dLbls>
          <c:dLblPos val="ctr"/>
          <c:showLegendKey val="0"/>
          <c:showVal val="1"/>
          <c:showCatName val="0"/>
          <c:showSerName val="0"/>
          <c:showPercent val="0"/>
          <c:showBubbleSize val="0"/>
        </c:dLbls>
        <c:gapWidth val="50"/>
        <c:overlap val="100"/>
        <c:axId val="1977542592"/>
        <c:axId val="1977539328"/>
      </c:barChart>
      <c:catAx>
        <c:axId val="1977542592"/>
        <c:scaling>
          <c:orientation val="minMax"/>
        </c:scaling>
        <c:delete val="0"/>
        <c:axPos val="b"/>
        <c:numFmt formatCode="General" sourceLinked="1"/>
        <c:majorTickMark val="out"/>
        <c:minorTickMark val="none"/>
        <c:tickLblPos val="nextTo"/>
        <c:spPr>
          <a:noFill/>
          <a:ln w="28575" cap="flat" cmpd="sng" algn="ctr">
            <a:solidFill>
              <a:srgbClr val="223341"/>
            </a:solidFill>
            <a:round/>
          </a:ln>
          <a:effectLst/>
        </c:spPr>
        <c:txPr>
          <a:bodyPr rot="-60000000" spcFirstLastPara="1" vertOverflow="ellipsis" vert="horz" wrap="square" anchor="ctr" anchorCtr="1"/>
          <a:lstStyle/>
          <a:p>
            <a:pPr>
              <a:defRPr sz="1200" b="1"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1977539328"/>
        <c:crosses val="autoZero"/>
        <c:auto val="1"/>
        <c:lblAlgn val="ctr"/>
        <c:lblOffset val="1"/>
        <c:noMultiLvlLbl val="0"/>
      </c:catAx>
      <c:valAx>
        <c:axId val="1977539328"/>
        <c:scaling>
          <c:orientation val="minMax"/>
          <c:max val="100"/>
        </c:scaling>
        <c:delete val="0"/>
        <c:axPos val="l"/>
        <c:title>
          <c:tx>
            <c:rich>
              <a:bodyPr rot="-5400000" spcFirstLastPara="1" vertOverflow="ellipsis" vert="horz" wrap="square" anchor="ctr" anchorCtr="1"/>
              <a:lstStyle/>
              <a:p>
                <a:pPr>
                  <a:defRPr sz="1400" b="0" i="0" u="none" strike="noStrike" kern="1200" baseline="0">
                    <a:solidFill>
                      <a:schemeClr val="tx1"/>
                    </a:solidFill>
                    <a:latin typeface="Calibri" panose="020F0502020204030204" pitchFamily="34" charset="0"/>
                    <a:ea typeface="+mn-ea"/>
                    <a:cs typeface="Calibri" panose="020F0502020204030204" pitchFamily="34" charset="0"/>
                  </a:defRPr>
                </a:pPr>
                <a:r>
                  <a:rPr lang="en-US" sz="1400" dirty="0"/>
                  <a:t>Patients (%)</a:t>
                </a:r>
              </a:p>
            </c:rich>
          </c:tx>
          <c:layout>
            <c:manualLayout>
              <c:xMode val="edge"/>
              <c:yMode val="edge"/>
              <c:x val="7.5799851686664064E-3"/>
              <c:y val="0.24386991448272785"/>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solidFill>
                  <a:latin typeface="Calibri" panose="020F0502020204030204" pitchFamily="34" charset="0"/>
                  <a:ea typeface="+mn-ea"/>
                  <a:cs typeface="Calibri" panose="020F0502020204030204" pitchFamily="34" charset="0"/>
                </a:defRPr>
              </a:pPr>
              <a:endParaRPr lang="en-US"/>
            </a:p>
          </c:txPr>
        </c:title>
        <c:numFmt formatCode="General" sourceLinked="0"/>
        <c:majorTickMark val="out"/>
        <c:minorTickMark val="none"/>
        <c:tickLblPos val="nextTo"/>
        <c:spPr>
          <a:noFill/>
          <a:ln w="28575">
            <a:solidFill>
              <a:srgbClr val="223341"/>
            </a:solidFill>
          </a:ln>
          <a:effectLst/>
        </c:spPr>
        <c:txPr>
          <a:bodyPr rot="-60000000" spcFirstLastPara="1" vertOverflow="ellipsis" vert="horz" wrap="square" anchor="ctr" anchorCtr="1"/>
          <a:lstStyle/>
          <a:p>
            <a:pPr>
              <a:defRPr sz="14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1977542592"/>
        <c:crosses val="autoZero"/>
        <c:crossBetween val="between"/>
        <c:majorUnit val="20"/>
        <c:minorUnit val="10"/>
      </c:valAx>
      <c:spPr>
        <a:noFill/>
        <a:ln>
          <a:noFill/>
        </a:ln>
        <a:effectLst/>
      </c:spPr>
    </c:plotArea>
    <c:legend>
      <c:legendPos val="b"/>
      <c:layout>
        <c:manualLayout>
          <c:xMode val="edge"/>
          <c:yMode val="edge"/>
          <c:x val="0.21162718342815859"/>
          <c:y val="0.8968626095349016"/>
          <c:w val="0.55141679451580783"/>
          <c:h val="6.7125209738085501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b="0">
          <a:solidFill>
            <a:schemeClr val="tx1"/>
          </a:solidFill>
          <a:latin typeface="Calibri" panose="020F0502020204030204" pitchFamily="34" charset="0"/>
          <a:cs typeface="Calibri" panose="020F0502020204030204" pitchFamily="34" charset="0"/>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491389718195311"/>
          <c:y val="8.921715452370467E-2"/>
          <c:w val="0.74125267360537672"/>
          <c:h val="0.70751195132601885"/>
        </c:manualLayout>
      </c:layout>
      <c:barChart>
        <c:barDir val="col"/>
        <c:grouping val="stacked"/>
        <c:varyColors val="0"/>
        <c:ser>
          <c:idx val="0"/>
          <c:order val="0"/>
          <c:tx>
            <c:strRef>
              <c:f>Sheet1!$B$1</c:f>
              <c:strCache>
                <c:ptCount val="1"/>
                <c:pt idx="0">
                  <c:v>PR</c:v>
                </c:pt>
              </c:strCache>
            </c:strRef>
          </c:tx>
          <c:spPr>
            <a:solidFill>
              <a:schemeClr val="accent1"/>
            </a:solidFill>
            <a:ln>
              <a:solidFill>
                <a:schemeClr val="bg1"/>
              </a:solidFill>
            </a:ln>
            <a:effectLst/>
          </c:spPr>
          <c:invertIfNegative val="0"/>
          <c:dLbls>
            <c:dLbl>
              <c:idx val="0"/>
              <c:tx>
                <c:rich>
                  <a:bodyPr/>
                  <a:lstStyle/>
                  <a:p>
                    <a:r>
                      <a:rPr lang="en-US" dirty="0"/>
                      <a:t>14.7%</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A305-40B6-B18A-A1EAD99DBFCE}"/>
                </c:ext>
              </c:extLst>
            </c:dLbl>
            <c:dLbl>
              <c:idx val="1"/>
              <c:tx>
                <c:rich>
                  <a:bodyPr/>
                  <a:lstStyle/>
                  <a:p>
                    <a:r>
                      <a:rPr lang="en-US" dirty="0"/>
                      <a:t>15.9%</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A305-40B6-B18A-A1EAD99DBFCE}"/>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numCache>
            </c:numRef>
          </c:cat>
          <c:val>
            <c:numRef>
              <c:f>Sheet1!$B$2:$B$3</c:f>
              <c:numCache>
                <c:formatCode>General</c:formatCode>
                <c:ptCount val="2"/>
                <c:pt idx="0">
                  <c:v>14.7</c:v>
                </c:pt>
                <c:pt idx="1">
                  <c:v>15.9</c:v>
                </c:pt>
              </c:numCache>
            </c:numRef>
          </c:val>
          <c:extLst>
            <c:ext xmlns:c16="http://schemas.microsoft.com/office/drawing/2014/chart" uri="{C3380CC4-5D6E-409C-BE32-E72D297353CC}">
              <c16:uniqueId val="{00000000-A305-40B6-B18A-A1EAD99DBFCE}"/>
            </c:ext>
          </c:extLst>
        </c:ser>
        <c:ser>
          <c:idx val="1"/>
          <c:order val="1"/>
          <c:tx>
            <c:strRef>
              <c:f>Sheet1!$C$1</c:f>
              <c:strCache>
                <c:ptCount val="1"/>
                <c:pt idx="0">
                  <c:v>VGPR</c:v>
                </c:pt>
              </c:strCache>
            </c:strRef>
          </c:tx>
          <c:spPr>
            <a:solidFill>
              <a:schemeClr val="accent3"/>
            </a:solidFill>
            <a:ln>
              <a:solidFill>
                <a:schemeClr val="bg1"/>
              </a:solidFill>
            </a:ln>
            <a:effectLst/>
          </c:spPr>
          <c:invertIfNegative val="0"/>
          <c:dLbls>
            <c:dLbl>
              <c:idx val="0"/>
              <c:tx>
                <c:rich>
                  <a:bodyPr/>
                  <a:lstStyle/>
                  <a:p>
                    <a:r>
                      <a:rPr lang="en-US" dirty="0"/>
                      <a:t>25.9%</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A305-40B6-B18A-A1EAD99DBFCE}"/>
                </c:ext>
              </c:extLst>
            </c:dLbl>
            <c:dLbl>
              <c:idx val="1"/>
              <c:tx>
                <c:rich>
                  <a:bodyPr/>
                  <a:lstStyle/>
                  <a:p>
                    <a:r>
                      <a:rPr lang="en-US" dirty="0"/>
                      <a:t>24.8%</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A305-40B6-B18A-A1EAD99DBFCE}"/>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numCache>
            </c:numRef>
          </c:cat>
          <c:val>
            <c:numRef>
              <c:f>Sheet1!$C$2:$C$3</c:f>
              <c:numCache>
                <c:formatCode>General</c:formatCode>
                <c:ptCount val="2"/>
                <c:pt idx="0">
                  <c:v>25.9</c:v>
                </c:pt>
                <c:pt idx="1">
                  <c:v>24.8</c:v>
                </c:pt>
              </c:numCache>
            </c:numRef>
          </c:val>
          <c:extLst>
            <c:ext xmlns:c16="http://schemas.microsoft.com/office/drawing/2014/chart" uri="{C3380CC4-5D6E-409C-BE32-E72D297353CC}">
              <c16:uniqueId val="{00000001-A305-40B6-B18A-A1EAD99DBFCE}"/>
            </c:ext>
          </c:extLst>
        </c:ser>
        <c:ser>
          <c:idx val="2"/>
          <c:order val="2"/>
          <c:tx>
            <c:strRef>
              <c:f>Sheet1!$D$1</c:f>
              <c:strCache>
                <c:ptCount val="1"/>
                <c:pt idx="0">
                  <c:v>CR</c:v>
                </c:pt>
              </c:strCache>
            </c:strRef>
          </c:tx>
          <c:spPr>
            <a:solidFill>
              <a:schemeClr val="accent4"/>
            </a:solidFill>
            <a:ln>
              <a:solidFill>
                <a:schemeClr val="bg1"/>
              </a:solidFill>
            </a:ln>
            <a:effectLst/>
          </c:spPr>
          <c:invertIfNegative val="0"/>
          <c:dLbls>
            <c:dLbl>
              <c:idx val="0"/>
              <c:tx>
                <c:rich>
                  <a:bodyPr/>
                  <a:lstStyle/>
                  <a:p>
                    <a:r>
                      <a:rPr lang="en-US" dirty="0"/>
                      <a:t>9.8%</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A305-40B6-B18A-A1EAD99DBFCE}"/>
                </c:ext>
              </c:extLst>
            </c:dLbl>
            <c:dLbl>
              <c:idx val="1"/>
              <c:tx>
                <c:rich>
                  <a:bodyPr/>
                  <a:lstStyle/>
                  <a:p>
                    <a:r>
                      <a:rPr lang="en-US" dirty="0"/>
                      <a:t>12.4%</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A305-40B6-B18A-A1EAD99DBFCE}"/>
                </c:ext>
              </c:extLst>
            </c:dLbl>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numCache>
            </c:numRef>
          </c:cat>
          <c:val>
            <c:numRef>
              <c:f>Sheet1!$D$2:$D$3</c:f>
              <c:numCache>
                <c:formatCode>General</c:formatCode>
                <c:ptCount val="2"/>
                <c:pt idx="0">
                  <c:v>9.8000000000000007</c:v>
                </c:pt>
                <c:pt idx="1">
                  <c:v>12.4</c:v>
                </c:pt>
              </c:numCache>
            </c:numRef>
          </c:val>
          <c:extLst>
            <c:ext xmlns:c16="http://schemas.microsoft.com/office/drawing/2014/chart" uri="{C3380CC4-5D6E-409C-BE32-E72D297353CC}">
              <c16:uniqueId val="{00000002-A305-40B6-B18A-A1EAD99DBFCE}"/>
            </c:ext>
          </c:extLst>
        </c:ser>
        <c:ser>
          <c:idx val="3"/>
          <c:order val="3"/>
          <c:tx>
            <c:strRef>
              <c:f>Sheet1!$E$1</c:f>
              <c:strCache>
                <c:ptCount val="1"/>
                <c:pt idx="0">
                  <c:v>sCR</c:v>
                </c:pt>
              </c:strCache>
            </c:strRef>
          </c:tx>
          <c:spPr>
            <a:solidFill>
              <a:schemeClr val="accent6"/>
            </a:solidFill>
            <a:ln>
              <a:solidFill>
                <a:schemeClr val="bg1"/>
              </a:solidFill>
            </a:ln>
            <a:effectLst/>
          </c:spPr>
          <c:invertIfNegative val="0"/>
          <c:dLbls>
            <c:dLbl>
              <c:idx val="0"/>
              <c:tx>
                <c:rich>
                  <a:bodyPr rot="0" spcFirstLastPara="1" vertOverflow="ellipsis" vert="horz" wrap="square" lIns="38100" tIns="19050" rIns="38100" bIns="19050" anchor="ctr" anchorCtr="1">
                    <a:spAutoFit/>
                  </a:bodyPr>
                  <a:lstStyle/>
                  <a:p>
                    <a:pPr>
                      <a:defRPr sz="1600" b="0" i="0" u="none" strike="noStrike" kern="1200" baseline="0">
                        <a:solidFill>
                          <a:schemeClr val="tx1">
                            <a:lumMod val="75000"/>
                            <a:lumOff val="25000"/>
                          </a:schemeClr>
                        </a:solidFill>
                        <a:latin typeface="+mn-lt"/>
                        <a:ea typeface="+mn-ea"/>
                        <a:cs typeface="+mn-cs"/>
                      </a:defRPr>
                    </a:pPr>
                    <a:r>
                      <a:rPr lang="en-US" dirty="0"/>
                      <a:t>23.8%</a:t>
                    </a:r>
                  </a:p>
                </c:rich>
              </c:tx>
              <c:numFmt formatCode="#,##0.00" sourceLinked="0"/>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A305-40B6-B18A-A1EAD99DBFCE}"/>
                </c:ext>
              </c:extLst>
            </c:dLbl>
            <c:dLbl>
              <c:idx val="1"/>
              <c:tx>
                <c:rich>
                  <a:bodyPr/>
                  <a:lstStyle/>
                  <a:p>
                    <a:r>
                      <a:rPr lang="en-US" dirty="0"/>
                      <a:t>20.0%</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A305-40B6-B18A-A1EAD99DBFCE}"/>
                </c:ext>
              </c:extLst>
            </c:dLbl>
            <c:spPr>
              <a:noFill/>
              <a:ln>
                <a:noFill/>
              </a:ln>
              <a:effectLst/>
            </c:spPr>
            <c:txPr>
              <a:bodyPr rot="0" spcFirstLastPara="1" vertOverflow="ellipsis" vert="horz" wrap="square" lIns="38100" tIns="19050" rIns="38100" bIns="19050" anchor="ctr" anchorCtr="1">
                <a:spAutoFit/>
              </a:bodyPr>
              <a:lstStyle/>
              <a:p>
                <a:pPr>
                  <a:defRPr sz="1600"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c:f>
              <c:numCache>
                <c:formatCode>General</c:formatCode>
                <c:ptCount val="2"/>
              </c:numCache>
            </c:numRef>
          </c:cat>
          <c:val>
            <c:numRef>
              <c:f>Sheet1!$E$2:$E$3</c:f>
              <c:numCache>
                <c:formatCode>General</c:formatCode>
                <c:ptCount val="2"/>
                <c:pt idx="0">
                  <c:v>23.8</c:v>
                </c:pt>
                <c:pt idx="1">
                  <c:v>20</c:v>
                </c:pt>
              </c:numCache>
            </c:numRef>
          </c:val>
          <c:extLst>
            <c:ext xmlns:c16="http://schemas.microsoft.com/office/drawing/2014/chart" uri="{C3380CC4-5D6E-409C-BE32-E72D297353CC}">
              <c16:uniqueId val="{00000003-A305-40B6-B18A-A1EAD99DBFCE}"/>
            </c:ext>
          </c:extLst>
        </c:ser>
        <c:dLbls>
          <c:showLegendKey val="0"/>
          <c:showVal val="0"/>
          <c:showCatName val="0"/>
          <c:showSerName val="0"/>
          <c:showPercent val="0"/>
          <c:showBubbleSize val="0"/>
        </c:dLbls>
        <c:gapWidth val="95"/>
        <c:overlap val="100"/>
        <c:axId val="812784784"/>
        <c:axId val="812792688"/>
      </c:barChart>
      <c:catAx>
        <c:axId val="812784784"/>
        <c:scaling>
          <c:orientation val="minMax"/>
        </c:scaling>
        <c:delete val="0"/>
        <c:axPos val="b"/>
        <c:numFmt formatCode="General" sourceLinked="0"/>
        <c:majorTickMark val="out"/>
        <c:minorTickMark val="none"/>
        <c:tickLblPos val="nextTo"/>
        <c:spPr>
          <a:noFill/>
          <a:ln w="2857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812792688"/>
        <c:crosses val="autoZero"/>
        <c:auto val="1"/>
        <c:lblAlgn val="ctr"/>
        <c:lblOffset val="100"/>
        <c:noMultiLvlLbl val="0"/>
      </c:catAx>
      <c:valAx>
        <c:axId val="812792688"/>
        <c:scaling>
          <c:orientation val="minMax"/>
          <c:max val="100"/>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sz="1600" b="1" dirty="0">
                    <a:solidFill>
                      <a:schemeClr val="bg1"/>
                    </a:solidFill>
                  </a:rPr>
                  <a:t>Patients (%)</a:t>
                </a: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endParaRPr lang="en-US"/>
            </a:p>
          </c:txPr>
        </c:title>
        <c:numFmt formatCode="0%" sourceLinked="0"/>
        <c:majorTickMark val="out"/>
        <c:minorTickMark val="none"/>
        <c:tickLblPos val="nextTo"/>
        <c:spPr>
          <a:noFill/>
          <a:ln w="28575">
            <a:solidFill>
              <a:schemeClr val="bg1"/>
            </a:solidFill>
          </a:ln>
          <a:effectLst/>
        </c:spPr>
        <c:txPr>
          <a:bodyPr rot="-60000000" spcFirstLastPara="1" vertOverflow="ellipsis" vert="horz" wrap="square" anchor="ctr" anchorCtr="1"/>
          <a:lstStyle/>
          <a:p>
            <a:pPr>
              <a:defRPr sz="14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812784784"/>
        <c:crosses val="autoZero"/>
        <c:crossBetween val="between"/>
        <c:majorUnit val="20"/>
        <c:dispUnits>
          <c:builtInUnit val="hundreds"/>
          <c:dispUnitsLbl>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endParaRPr lang="en-US"/>
              </a:p>
            </c:txPr>
          </c:dispUnitsLbl>
        </c:dispUnits>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0.20764</cdr:x>
      <cdr:y>0.79706</cdr:y>
    </cdr:from>
    <cdr:to>
      <cdr:x>0.45378</cdr:x>
      <cdr:y>0.93384</cdr:y>
    </cdr:to>
    <cdr:sp macro="" textlink="">
      <cdr:nvSpPr>
        <cdr:cNvPr id="2" name="TextBox 1">
          <a:extLst xmlns:a="http://schemas.openxmlformats.org/drawingml/2006/main">
            <a:ext uri="{FF2B5EF4-FFF2-40B4-BE49-F238E27FC236}">
              <a16:creationId xmlns:a16="http://schemas.microsoft.com/office/drawing/2014/main" id="{9E6E2DED-5695-CACD-0168-795793E5A081}"/>
            </a:ext>
          </a:extLst>
        </cdr:cNvPr>
        <cdr:cNvSpPr txBox="1"/>
      </cdr:nvSpPr>
      <cdr:spPr bwMode="auto">
        <a:xfrm xmlns:a="http://schemas.openxmlformats.org/drawingml/2006/main">
          <a:off x="1028478" y="3407815"/>
          <a:ext cx="1219200" cy="584775"/>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cdr:spPr>
      <cdr:txBody>
        <a:bodyPr xmlns:a="http://schemas.openxmlformats.org/drawingml/2006/main" vertOverflow="clip" wrap="square" rtlCol="0">
          <a:spAutoFit/>
        </a:bodyPr>
        <a:lstStyle xmlns:a="http://schemas.openxmlformats.org/drawingml/2006/main"/>
        <a:p xmlns:a="http://schemas.openxmlformats.org/drawingml/2006/main">
          <a:pPr algn="ctr">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0.04 mg/kg</a:t>
          </a:r>
          <a:br>
            <a:rPr lang="en-US" sz="1600" b="1" dirty="0">
              <a:solidFill>
                <a:schemeClr val="bg1"/>
              </a:solidFill>
              <a:latin typeface="Calibri" panose="020F0502020204030204" pitchFamily="34" charset="0"/>
            </a:rPr>
          </a:br>
          <a:r>
            <a:rPr lang="en-US" sz="1600" b="1" dirty="0">
              <a:solidFill>
                <a:schemeClr val="bg1"/>
              </a:solidFill>
              <a:latin typeface="Calibri" panose="020F0502020204030204" pitchFamily="34" charset="0"/>
            </a:rPr>
            <a:t>SC QW</a:t>
          </a:r>
        </a:p>
      </cdr:txBody>
    </cdr:sp>
  </cdr:relSizeAnchor>
  <cdr:relSizeAnchor xmlns:cdr="http://schemas.openxmlformats.org/drawingml/2006/chartDrawing">
    <cdr:from>
      <cdr:x>0.5832</cdr:x>
      <cdr:y>0.79587</cdr:y>
    </cdr:from>
    <cdr:to>
      <cdr:x>0.82935</cdr:x>
      <cdr:y>0.93264</cdr:y>
    </cdr:to>
    <cdr:sp macro="" textlink="">
      <cdr:nvSpPr>
        <cdr:cNvPr id="3" name="TextBox 2">
          <a:extLst xmlns:a="http://schemas.openxmlformats.org/drawingml/2006/main">
            <a:ext uri="{FF2B5EF4-FFF2-40B4-BE49-F238E27FC236}">
              <a16:creationId xmlns:a16="http://schemas.microsoft.com/office/drawing/2014/main" id="{DA7D5241-72F3-4993-E461-5E873370894B}"/>
            </a:ext>
          </a:extLst>
        </cdr:cNvPr>
        <cdr:cNvSpPr txBox="1"/>
      </cdr:nvSpPr>
      <cdr:spPr bwMode="auto">
        <a:xfrm xmlns:a="http://schemas.openxmlformats.org/drawingml/2006/main">
          <a:off x="3185299" y="3402695"/>
          <a:ext cx="1344359" cy="584775"/>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cdr:spPr>
      <cdr:txBody>
        <a:bodyPr xmlns:a="http://schemas.openxmlformats.org/drawingml/2006/main" vertOverflow="clip" wrap="square" rtlCol="0">
          <a:spAutoFit/>
        </a:bodyPr>
        <a:lstStyle xmlns:a="http://schemas.openxmlformats.org/drawingml/2006/main"/>
        <a:p xmlns:a="http://schemas.openxmlformats.org/drawingml/2006/main">
          <a:pPr algn="ctr">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0.08 mg/kg</a:t>
          </a:r>
          <a:br>
            <a:rPr lang="en-US" sz="1600" b="1" dirty="0">
              <a:solidFill>
                <a:schemeClr val="bg1"/>
              </a:solidFill>
              <a:latin typeface="Calibri" panose="020F0502020204030204" pitchFamily="34" charset="0"/>
            </a:rPr>
          </a:br>
          <a:r>
            <a:rPr lang="en-US" sz="1600" b="1" dirty="0">
              <a:solidFill>
                <a:schemeClr val="bg1"/>
              </a:solidFill>
              <a:latin typeface="Calibri" panose="020F0502020204030204" pitchFamily="34" charset="0"/>
            </a:rPr>
            <a:t>SC Q2W</a:t>
          </a:r>
        </a:p>
      </cdr:txBody>
    </cdr:sp>
  </cdr:relSizeAnchor>
  <cdr:relSizeAnchor xmlns:cdr="http://schemas.openxmlformats.org/drawingml/2006/chartDrawing">
    <cdr:from>
      <cdr:x>0.20065</cdr:x>
      <cdr:y>0.16247</cdr:y>
    </cdr:from>
    <cdr:to>
      <cdr:x>0.44679</cdr:x>
      <cdr:y>0.28071</cdr:y>
    </cdr:to>
    <cdr:sp macro="" textlink="">
      <cdr:nvSpPr>
        <cdr:cNvPr id="4" name="TextBox 3">
          <a:extLst xmlns:a="http://schemas.openxmlformats.org/drawingml/2006/main">
            <a:ext uri="{FF2B5EF4-FFF2-40B4-BE49-F238E27FC236}">
              <a16:creationId xmlns:a16="http://schemas.microsoft.com/office/drawing/2014/main" id="{19FB2614-A551-F8BE-A1F2-1E32949FEE29}"/>
            </a:ext>
          </a:extLst>
        </cdr:cNvPr>
        <cdr:cNvSpPr txBox="1"/>
      </cdr:nvSpPr>
      <cdr:spPr bwMode="auto">
        <a:xfrm xmlns:a="http://schemas.openxmlformats.org/drawingml/2006/main">
          <a:off x="1095895" y="694634"/>
          <a:ext cx="1344359" cy="505523"/>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cdr:spPr>
      <cdr:txBody>
        <a:bodyPr xmlns:a="http://schemas.openxmlformats.org/drawingml/2006/main" vertOverflow="clip" wrap="square" rtlCol="0">
          <a:spAutoFit/>
        </a:bodyPr>
        <a:lstStyle xmlns:a="http://schemas.openxmlformats.org/drawingml/2006/main"/>
        <a:p xmlns:a="http://schemas.openxmlformats.org/drawingml/2006/main">
          <a:pPr algn="ctr">
            <a:lnSpc>
              <a:spcPts val="1600"/>
            </a:lnSpc>
            <a:spcBef>
              <a:spcPct val="50000"/>
            </a:spcBef>
            <a:spcAft>
              <a:spcPct val="0"/>
            </a:spcAft>
            <a:buClrTx/>
            <a:buFontTx/>
            <a:buNone/>
          </a:pPr>
          <a:r>
            <a:rPr lang="en-US" sz="1600" b="1" dirty="0">
              <a:solidFill>
                <a:schemeClr val="bg1"/>
              </a:solidFill>
              <a:latin typeface="Calibri" panose="020F0502020204030204" pitchFamily="34" charset="0"/>
            </a:rPr>
            <a:t>74.1%</a:t>
          </a:r>
          <a:br>
            <a:rPr lang="en-US" sz="1600" b="1" dirty="0">
              <a:solidFill>
                <a:schemeClr val="bg1"/>
              </a:solidFill>
              <a:latin typeface="Calibri" panose="020F0502020204030204" pitchFamily="34" charset="0"/>
            </a:rPr>
          </a:br>
          <a:r>
            <a:rPr lang="en-US" sz="1600" dirty="0">
              <a:solidFill>
                <a:schemeClr val="bg1"/>
              </a:solidFill>
              <a:latin typeface="Calibri" panose="020F0502020204030204" pitchFamily="34" charset="0"/>
            </a:rPr>
            <a:t>(106/143)</a:t>
          </a:r>
        </a:p>
      </cdr:txBody>
    </cdr:sp>
  </cdr:relSizeAnchor>
  <cdr:relSizeAnchor xmlns:cdr="http://schemas.openxmlformats.org/drawingml/2006/chartDrawing">
    <cdr:from>
      <cdr:x>0.57768</cdr:x>
      <cdr:y>0.16247</cdr:y>
    </cdr:from>
    <cdr:to>
      <cdr:x>0.82382</cdr:x>
      <cdr:y>0.28071</cdr:y>
    </cdr:to>
    <cdr:sp macro="" textlink="">
      <cdr:nvSpPr>
        <cdr:cNvPr id="5" name="TextBox 4">
          <a:extLst xmlns:a="http://schemas.openxmlformats.org/drawingml/2006/main">
            <a:ext uri="{FF2B5EF4-FFF2-40B4-BE49-F238E27FC236}">
              <a16:creationId xmlns:a16="http://schemas.microsoft.com/office/drawing/2014/main" id="{019127EB-0229-3F27-064B-C134DD0A6F65}"/>
            </a:ext>
          </a:extLst>
        </cdr:cNvPr>
        <cdr:cNvSpPr txBox="1"/>
      </cdr:nvSpPr>
      <cdr:spPr bwMode="auto">
        <a:xfrm xmlns:a="http://schemas.openxmlformats.org/drawingml/2006/main">
          <a:off x="3155119" y="694634"/>
          <a:ext cx="1344359" cy="505523"/>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cdr:spPr>
      <cdr:txBody>
        <a:bodyPr xmlns:a="http://schemas.openxmlformats.org/drawingml/2006/main" vertOverflow="clip" wrap="square" rtlCol="0">
          <a:spAutoFit/>
        </a:bodyPr>
        <a:lstStyle xmlns:a="http://schemas.openxmlformats.org/drawingml/2006/main"/>
        <a:p xmlns:a="http://schemas.openxmlformats.org/drawingml/2006/main">
          <a:pPr algn="ctr">
            <a:lnSpc>
              <a:spcPts val="1600"/>
            </a:lnSpc>
            <a:spcBef>
              <a:spcPct val="50000"/>
            </a:spcBef>
            <a:spcAft>
              <a:spcPct val="0"/>
            </a:spcAft>
            <a:buClrTx/>
            <a:buFontTx/>
            <a:buNone/>
          </a:pPr>
          <a:r>
            <a:rPr lang="en-US" sz="1600" b="1" dirty="0">
              <a:solidFill>
                <a:schemeClr val="bg1"/>
              </a:solidFill>
              <a:latin typeface="Calibri" panose="020F0502020204030204" pitchFamily="34" charset="0"/>
            </a:rPr>
            <a:t>73.1%</a:t>
          </a:r>
          <a:br>
            <a:rPr lang="en-US" sz="1600" b="1" dirty="0">
              <a:solidFill>
                <a:schemeClr val="bg1"/>
              </a:solidFill>
              <a:latin typeface="Calibri" panose="020F0502020204030204" pitchFamily="34" charset="0"/>
            </a:rPr>
          </a:br>
          <a:r>
            <a:rPr lang="en-US" sz="1600" dirty="0">
              <a:solidFill>
                <a:schemeClr val="bg1"/>
              </a:solidFill>
              <a:latin typeface="Calibri" panose="020F0502020204030204" pitchFamily="34" charset="0"/>
            </a:rPr>
            <a:t>(106/145)</a:t>
          </a:r>
        </a:p>
      </cdr:txBody>
    </cdr:sp>
  </cdr:relSizeAnchor>
  <cdr:relSizeAnchor xmlns:cdr="http://schemas.openxmlformats.org/drawingml/2006/chartDrawing">
    <cdr:from>
      <cdr:x>0.46038</cdr:x>
      <cdr:y>0.46531</cdr:y>
    </cdr:from>
    <cdr:to>
      <cdr:x>0.63689</cdr:x>
      <cdr:y>0.58354</cdr:y>
    </cdr:to>
    <cdr:sp macro="" textlink="">
      <cdr:nvSpPr>
        <cdr:cNvPr id="6" name="TextBox 5">
          <a:extLst xmlns:a="http://schemas.openxmlformats.org/drawingml/2006/main">
            <a:ext uri="{FF2B5EF4-FFF2-40B4-BE49-F238E27FC236}">
              <a16:creationId xmlns:a16="http://schemas.microsoft.com/office/drawing/2014/main" id="{3B5E6002-80D4-746E-ADC4-DE8F1FF74AD8}"/>
            </a:ext>
          </a:extLst>
        </cdr:cNvPr>
        <cdr:cNvSpPr txBox="1"/>
      </cdr:nvSpPr>
      <cdr:spPr bwMode="auto">
        <a:xfrm xmlns:a="http://schemas.openxmlformats.org/drawingml/2006/main">
          <a:off x="2514483" y="1989403"/>
          <a:ext cx="964034" cy="505523"/>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cdr:spPr>
      <cdr:txBody>
        <a:bodyPr xmlns:a="http://schemas.openxmlformats.org/drawingml/2006/main" vertOverflow="clip" wrap="square" rtlCol="0">
          <a:spAutoFit/>
        </a:bodyPr>
        <a:lstStyle xmlns:a="http://schemas.openxmlformats.org/drawingml/2006/main"/>
        <a:p xmlns:a="http://schemas.openxmlformats.org/drawingml/2006/main">
          <a:pPr algn="l">
            <a:lnSpc>
              <a:spcPts val="1600"/>
            </a:lnSpc>
            <a:spcBef>
              <a:spcPct val="50000"/>
            </a:spcBef>
            <a:spcAft>
              <a:spcPct val="0"/>
            </a:spcAft>
            <a:buClrTx/>
            <a:buFontTx/>
            <a:buNone/>
          </a:pPr>
          <a:r>
            <a:rPr lang="en-US" sz="1600" b="1" dirty="0">
              <a:solidFill>
                <a:schemeClr val="bg1"/>
              </a:solidFill>
              <a:latin typeface="Calibri" panose="020F0502020204030204" pitchFamily="34" charset="0"/>
            </a:rPr>
            <a:t>≥VGPR</a:t>
          </a:r>
          <a:br>
            <a:rPr lang="en-US" sz="1600" b="1" dirty="0">
              <a:solidFill>
                <a:schemeClr val="bg1"/>
              </a:solidFill>
              <a:latin typeface="Calibri" panose="020F0502020204030204" pitchFamily="34" charset="0"/>
            </a:rPr>
          </a:br>
          <a:r>
            <a:rPr lang="en-US" sz="1600" b="1" dirty="0">
              <a:solidFill>
                <a:schemeClr val="bg1"/>
              </a:solidFill>
              <a:latin typeface="Calibri" panose="020F0502020204030204" pitchFamily="34" charset="0"/>
            </a:rPr>
            <a:t>59.4%</a:t>
          </a:r>
          <a:endParaRPr lang="en-US" sz="1600" dirty="0">
            <a:solidFill>
              <a:schemeClr val="bg1"/>
            </a:solidFill>
            <a:latin typeface="Calibri" panose="020F0502020204030204" pitchFamily="34" charset="0"/>
          </a:endParaRPr>
        </a:p>
      </cdr:txBody>
    </cdr:sp>
  </cdr:relSizeAnchor>
  <cdr:relSizeAnchor xmlns:cdr="http://schemas.openxmlformats.org/drawingml/2006/chartDrawing">
    <cdr:from>
      <cdr:x>0.4282</cdr:x>
      <cdr:y>0.29505</cdr:y>
    </cdr:from>
    <cdr:to>
      <cdr:x>0.46512</cdr:x>
      <cdr:y>0.70348</cdr:y>
    </cdr:to>
    <cdr:sp macro="" textlink="">
      <cdr:nvSpPr>
        <cdr:cNvPr id="7" name="Right Brace 6">
          <a:extLst xmlns:a="http://schemas.openxmlformats.org/drawingml/2006/main">
            <a:ext uri="{FF2B5EF4-FFF2-40B4-BE49-F238E27FC236}">
              <a16:creationId xmlns:a16="http://schemas.microsoft.com/office/drawing/2014/main" id="{1EE31D88-5477-40A9-AF9B-07102B7FA90F}"/>
            </a:ext>
          </a:extLst>
        </cdr:cNvPr>
        <cdr:cNvSpPr/>
      </cdr:nvSpPr>
      <cdr:spPr bwMode="auto">
        <a:xfrm xmlns:a="http://schemas.openxmlformats.org/drawingml/2006/main">
          <a:off x="2338717" y="1261460"/>
          <a:ext cx="201654" cy="1746246"/>
        </a:xfrm>
        <a:prstGeom xmlns:a="http://schemas.openxmlformats.org/drawingml/2006/main" prst="rightBrace">
          <a:avLst>
            <a:gd name="adj1" fmla="val 8333"/>
            <a:gd name="adj2" fmla="val 54364"/>
          </a:avLst>
        </a:prstGeom>
        <a:noFill xmlns:a="http://schemas.openxmlformats.org/drawingml/2006/main"/>
        <a:ln xmlns:a="http://schemas.openxmlformats.org/drawingml/2006/main" w="28575" cap="flat" cmpd="sng" algn="ctr">
          <a:solidFill>
            <a:schemeClr val="bg1"/>
          </a:solidFill>
          <a:prstDash val="solid"/>
          <a:round/>
          <a:headEnd type="none" w="med" len="med"/>
          <a:tailEnd type="none" w="med" len="med"/>
        </a:ln>
        <a:effectLst xmlns:a="http://schemas.openxmlformats.org/drawingml/2006/main"/>
      </cdr:spPr>
      <cdr:txBody>
        <a:bodyPr xmlns:a="http://schemas.openxmlformats.org/drawingml/2006/main" vertOverflow="clip" anchor="b"/>
        <a:lstStyle xmlns:a="http://schemas.openxmlformats.org/drawingml/2006/main"/>
        <a:p xmlns:a="http://schemas.openxmlformats.org/drawingml/2006/main">
          <a:endParaRPr lang="en-US" dirty="0"/>
        </a:p>
      </cdr:txBody>
    </cdr:sp>
  </cdr:relSizeAnchor>
  <cdr:relSizeAnchor xmlns:cdr="http://schemas.openxmlformats.org/drawingml/2006/chartDrawing">
    <cdr:from>
      <cdr:x>0.82349</cdr:x>
      <cdr:y>0.46531</cdr:y>
    </cdr:from>
    <cdr:to>
      <cdr:x>1</cdr:x>
      <cdr:y>0.58354</cdr:y>
    </cdr:to>
    <cdr:sp macro="" textlink="">
      <cdr:nvSpPr>
        <cdr:cNvPr id="8" name="TextBox 7">
          <a:extLst xmlns:a="http://schemas.openxmlformats.org/drawingml/2006/main">
            <a:ext uri="{FF2B5EF4-FFF2-40B4-BE49-F238E27FC236}">
              <a16:creationId xmlns:a16="http://schemas.microsoft.com/office/drawing/2014/main" id="{FF90C579-9DB4-3E11-D902-3E1977F0146F}"/>
            </a:ext>
          </a:extLst>
        </cdr:cNvPr>
        <cdr:cNvSpPr txBox="1"/>
      </cdr:nvSpPr>
      <cdr:spPr bwMode="auto">
        <a:xfrm xmlns:a="http://schemas.openxmlformats.org/drawingml/2006/main">
          <a:off x="4497692" y="1989403"/>
          <a:ext cx="964034" cy="505523"/>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cdr:spPr>
      <cdr:txBody>
        <a:bodyPr xmlns:a="http://schemas.openxmlformats.org/drawingml/2006/main" vertOverflow="clip" wrap="square" rtlCol="0">
          <a:spAutoFit/>
        </a:bodyPr>
        <a:lstStyle xmlns:a="http://schemas.openxmlformats.org/drawingml/2006/main"/>
        <a:p xmlns:a="http://schemas.openxmlformats.org/drawingml/2006/main">
          <a:pPr algn="l">
            <a:lnSpc>
              <a:spcPts val="1600"/>
            </a:lnSpc>
            <a:spcBef>
              <a:spcPct val="50000"/>
            </a:spcBef>
            <a:spcAft>
              <a:spcPct val="0"/>
            </a:spcAft>
            <a:buClrTx/>
            <a:buFontTx/>
            <a:buNone/>
          </a:pPr>
          <a:r>
            <a:rPr lang="en-US" sz="1600" b="1" dirty="0">
              <a:solidFill>
                <a:schemeClr val="bg1"/>
              </a:solidFill>
              <a:latin typeface="Calibri" panose="020F0502020204030204" pitchFamily="34" charset="0"/>
            </a:rPr>
            <a:t>≥VGPR</a:t>
          </a:r>
          <a:br>
            <a:rPr lang="en-US" sz="1600" b="1" dirty="0">
              <a:solidFill>
                <a:schemeClr val="bg1"/>
              </a:solidFill>
              <a:latin typeface="Calibri" panose="020F0502020204030204" pitchFamily="34" charset="0"/>
            </a:rPr>
          </a:br>
          <a:r>
            <a:rPr lang="en-US" sz="1600" b="1" dirty="0">
              <a:solidFill>
                <a:schemeClr val="bg1"/>
              </a:solidFill>
              <a:latin typeface="Calibri" panose="020F0502020204030204" pitchFamily="34" charset="0"/>
            </a:rPr>
            <a:t>57.2%</a:t>
          </a:r>
          <a:endParaRPr lang="en-US" sz="1600" dirty="0">
            <a:solidFill>
              <a:schemeClr val="bg1"/>
            </a:solidFill>
            <a:latin typeface="Calibri" panose="020F0502020204030204" pitchFamily="34" charset="0"/>
          </a:endParaRPr>
        </a:p>
      </cdr:txBody>
    </cdr:sp>
  </cdr:relSizeAnchor>
  <cdr:relSizeAnchor xmlns:cdr="http://schemas.openxmlformats.org/drawingml/2006/chartDrawing">
    <cdr:from>
      <cdr:x>0.80177</cdr:x>
      <cdr:y>0.29505</cdr:y>
    </cdr:from>
    <cdr:to>
      <cdr:x>0.83869</cdr:x>
      <cdr:y>0.70348</cdr:y>
    </cdr:to>
    <cdr:sp macro="" textlink="">
      <cdr:nvSpPr>
        <cdr:cNvPr id="9" name="Right Brace 8">
          <a:extLst xmlns:a="http://schemas.openxmlformats.org/drawingml/2006/main">
            <a:ext uri="{FF2B5EF4-FFF2-40B4-BE49-F238E27FC236}">
              <a16:creationId xmlns:a16="http://schemas.microsoft.com/office/drawing/2014/main" id="{6AA3D875-98B3-555F-C09E-F4FFD4C5D048}"/>
            </a:ext>
          </a:extLst>
        </cdr:cNvPr>
        <cdr:cNvSpPr/>
      </cdr:nvSpPr>
      <cdr:spPr bwMode="auto">
        <a:xfrm xmlns:a="http://schemas.openxmlformats.org/drawingml/2006/main">
          <a:off x="4379034" y="1261460"/>
          <a:ext cx="201653" cy="1746246"/>
        </a:xfrm>
        <a:prstGeom xmlns:a="http://schemas.openxmlformats.org/drawingml/2006/main" prst="rightBrace">
          <a:avLst>
            <a:gd name="adj1" fmla="val 8333"/>
            <a:gd name="adj2" fmla="val 54364"/>
          </a:avLst>
        </a:prstGeom>
        <a:noFill xmlns:a="http://schemas.openxmlformats.org/drawingml/2006/main"/>
        <a:ln xmlns:a="http://schemas.openxmlformats.org/drawingml/2006/main" w="28575" cap="flat" cmpd="sng" algn="ctr">
          <a:solidFill>
            <a:schemeClr val="bg1"/>
          </a:solidFill>
          <a:prstDash val="solid"/>
          <a:round/>
          <a:headEnd type="none" w="med" len="med"/>
          <a:tailEnd type="none" w="med" len="med"/>
        </a:ln>
        <a:effectLst xmlns:a="http://schemas.openxmlformats.org/drawingml/2006/main"/>
      </cdr:spPr>
      <cdr:txBody>
        <a:bodyPr xmlns:a="http://schemas.openxmlformats.org/drawingml/2006/main" vertOverflow="clip" anchor="b"/>
        <a:lstStyle xmlns:a="http://schemas.openxmlformats.org/drawingml/2006/main"/>
        <a:p xmlns:a="http://schemas.openxmlformats.org/drawingml/2006/main">
          <a:endParaRPr lang="en-US" dirty="0"/>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77" name="Rectangle 5">
            <a:extLst>
              <a:ext uri="{FF2B5EF4-FFF2-40B4-BE49-F238E27FC236}">
                <a16:creationId xmlns:a16="http://schemas.microsoft.com/office/drawing/2014/main" id="{E716B656-43AE-41BF-A9E6-BDC9338EEE72}"/>
              </a:ext>
            </a:extLst>
          </p:cNvPr>
          <p:cNvSpPr>
            <a:spLocks noGrp="1" noChangeArrowheads="1"/>
          </p:cNvSpPr>
          <p:nvPr>
            <p:ph type="sldNum" sz="quarter" idx="3"/>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A101DA4B-1035-4FD7-BAE8-D36163A25DF6}" type="slidenum">
              <a:rPr lang="en-US" altLang="en-US"/>
              <a:pPr>
                <a:defRPr/>
              </a:pPr>
              <a:t>‹#›</a:t>
            </a:fld>
            <a:endParaRPr lang="en-US" altLang="en-US" dirty="0"/>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FCE45961-8EBC-4ABB-A06F-A2AB0FB72820}"/>
              </a:ext>
            </a:extLst>
          </p:cNvPr>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40963" name="Rectangle 3">
            <a:extLst>
              <a:ext uri="{FF2B5EF4-FFF2-40B4-BE49-F238E27FC236}">
                <a16:creationId xmlns:a16="http://schemas.microsoft.com/office/drawing/2014/main" id="{69A9B635-F3A6-4A6C-A2A7-3BE84F317E1C}"/>
              </a:ext>
            </a:extLst>
          </p:cNvPr>
          <p:cNvSpPr>
            <a:spLocks noGrp="1" noChangeArrowheads="1"/>
          </p:cNvSpPr>
          <p:nvPr>
            <p:ph type="dt" idx="1"/>
          </p:nvPr>
        </p:nvSpPr>
        <p:spPr bwMode="auto">
          <a:xfrm>
            <a:off x="4143375"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algn="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5124" name="Rectangle 4">
            <a:extLst>
              <a:ext uri="{FF2B5EF4-FFF2-40B4-BE49-F238E27FC236}">
                <a16:creationId xmlns:a16="http://schemas.microsoft.com/office/drawing/2014/main" id="{3F91814F-6E8B-4495-875C-BBC65746A25E}"/>
              </a:ext>
            </a:extLst>
          </p:cNvPr>
          <p:cNvSpPr>
            <a:spLocks noGrp="1" noRot="1" noChangeAspect="1" noChangeArrowheads="1" noTextEdit="1"/>
          </p:cNvSpPr>
          <p:nvPr>
            <p:ph type="sldImg" idx="2"/>
          </p:nvPr>
        </p:nvSpPr>
        <p:spPr bwMode="auto">
          <a:xfrm>
            <a:off x="457200" y="720725"/>
            <a:ext cx="6400800" cy="36004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5" name="Rectangle 5">
            <a:extLst>
              <a:ext uri="{FF2B5EF4-FFF2-40B4-BE49-F238E27FC236}">
                <a16:creationId xmlns:a16="http://schemas.microsoft.com/office/drawing/2014/main" id="{3575FA76-5996-41B2-807C-74C521B1881C}"/>
              </a:ext>
            </a:extLst>
          </p:cNvPr>
          <p:cNvSpPr>
            <a:spLocks noGrp="1" noChangeArrowheads="1"/>
          </p:cNvSpPr>
          <p:nvPr>
            <p:ph type="body" sz="quarter" idx="3"/>
          </p:nvPr>
        </p:nvSpPr>
        <p:spPr bwMode="auto">
          <a:xfrm>
            <a:off x="731838" y="4560888"/>
            <a:ext cx="5851525" cy="4319587"/>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0966" name="Rectangle 6">
            <a:extLst>
              <a:ext uri="{FF2B5EF4-FFF2-40B4-BE49-F238E27FC236}">
                <a16:creationId xmlns:a16="http://schemas.microsoft.com/office/drawing/2014/main" id="{EE30801C-5D2D-4989-97AF-1BB6980EDA53}"/>
              </a:ext>
            </a:extLst>
          </p:cNvPr>
          <p:cNvSpPr>
            <a:spLocks noGrp="1" noChangeArrowheads="1"/>
          </p:cNvSpPr>
          <p:nvPr>
            <p:ph type="ftr" sz="quarter" idx="4"/>
          </p:nvPr>
        </p:nvSpPr>
        <p:spPr bwMode="auto">
          <a:xfrm>
            <a:off x="0" y="9120188"/>
            <a:ext cx="3503613"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eaLnBrk="1" hangingPunct="1">
              <a:lnSpc>
                <a:spcPct val="100000"/>
              </a:lnSpc>
              <a:spcBef>
                <a:spcPct val="0"/>
              </a:spcBef>
              <a:spcAft>
                <a:spcPct val="0"/>
              </a:spcAft>
              <a:buClrTx/>
              <a:buFontTx/>
              <a:buNone/>
              <a:defRPr sz="1000" b="0">
                <a:latin typeface="Arial" charset="0"/>
                <a:cs typeface="+mn-cs"/>
              </a:defRPr>
            </a:lvl1pPr>
          </a:lstStyle>
          <a:p>
            <a:pPr>
              <a:defRPr/>
            </a:pPr>
            <a:r>
              <a:rPr lang="en-US" dirty="0"/>
              <a:t>©2012 Clinical Care Options, LLC. All rights reserved</a:t>
            </a:r>
          </a:p>
        </p:txBody>
      </p:sp>
      <p:sp>
        <p:nvSpPr>
          <p:cNvPr id="40967" name="Rectangle 7">
            <a:extLst>
              <a:ext uri="{FF2B5EF4-FFF2-40B4-BE49-F238E27FC236}">
                <a16:creationId xmlns:a16="http://schemas.microsoft.com/office/drawing/2014/main" id="{83D8BBC4-4244-4B4D-899A-EE5002DAC7CD}"/>
              </a:ext>
            </a:extLst>
          </p:cNvPr>
          <p:cNvSpPr>
            <a:spLocks noGrp="1" noChangeArrowheads="1"/>
          </p:cNvSpPr>
          <p:nvPr>
            <p:ph type="sldNum" sz="quarter" idx="5"/>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2FB72F01-6714-4A31-8C22-8E0F1B091B56}" type="slidenum">
              <a:rPr lang="en-US" altLang="en-US"/>
              <a:pPr>
                <a:defRPr/>
              </a:pPr>
              <a:t>‹#›</a:t>
            </a:fld>
            <a:endParaRPr lang="en-US" altLang="en-US" dirty="0"/>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a:t>
            </a:fld>
            <a:endParaRPr lang="en-US" altLang="en-US" dirty="0"/>
          </a:p>
        </p:txBody>
      </p:sp>
    </p:spTree>
    <p:extLst>
      <p:ext uri="{BB962C8B-B14F-4D97-AF65-F5344CB8AC3E}">
        <p14:creationId xmlns:p14="http://schemas.microsoft.com/office/powerpoint/2010/main" val="421460763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455C8260-42BC-4921-8D33-58809AC7BE3C}" type="slidenum">
              <a:rPr lang="en-US" altLang="en-US" smtClean="0"/>
              <a:pPr>
                <a:spcBef>
                  <a:spcPct val="0"/>
                </a:spcBef>
              </a:pPr>
              <a:t>2</a:t>
            </a:fld>
            <a:endParaRPr lang="en-US" altLang="en-US" dirty="0"/>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dirty="0">
                <a:solidFill>
                  <a:srgbClr val="FEFDDE"/>
                </a:solidFill>
                <a:latin typeface="Arial" panose="020B0604020202020204" pitchFamily="34" charset="0"/>
              </a:rPr>
              <a:t>Disclaimer: The materials published on the Clinical Care Options website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dirty="0">
              <a:solidFill>
                <a:srgbClr val="FEFDDE"/>
              </a:solidFill>
              <a:latin typeface="Arial" panose="020B0604020202020204" pitchFamily="34" charset="0"/>
            </a:endParaRPr>
          </a:p>
          <a:p>
            <a:endParaRPr lang="en-US" altLang="en-US" dirty="0">
              <a:latin typeface="Arial" panose="020B0604020202020204"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7B3635BA-038E-44DB-B342-0A2E0FF0F601}"/>
              </a:ext>
            </a:extLst>
          </p:cNvPr>
          <p:cNvSpPr>
            <a:spLocks noGrp="1" noChangeArrowheads="1"/>
          </p:cNvSpPr>
          <p:nvPr>
            <p:ph type="sldNum" sz="quarter" idx="5"/>
          </p:nvPr>
        </p:nvSpPr>
        <p:spPr/>
        <p:txBody>
          <a:bodyPr/>
          <a:lstStyle>
            <a:lvl1pPr>
              <a:spcBef>
                <a:spcPct val="30000"/>
              </a:spcBef>
              <a:defRPr sz="1200">
                <a:solidFill>
                  <a:schemeClr val="tx1"/>
                </a:solidFill>
                <a:latin typeface="Calibri" panose="020F0502020204030204" pitchFamily="34" charset="0"/>
                <a:ea typeface="Geneva"/>
                <a:cs typeface="Geneva"/>
              </a:defRPr>
            </a:lvl1pPr>
            <a:lvl2pPr marL="742950" indent="-285750">
              <a:spcBef>
                <a:spcPct val="30000"/>
              </a:spcBef>
              <a:defRPr sz="1200">
                <a:solidFill>
                  <a:schemeClr val="tx1"/>
                </a:solidFill>
                <a:latin typeface="Calibri" panose="020F0502020204030204" pitchFamily="34" charset="0"/>
                <a:ea typeface="Geneva"/>
                <a:cs typeface="Geneva"/>
              </a:defRPr>
            </a:lvl2pPr>
            <a:lvl3pPr marL="1143000" indent="-228600">
              <a:spcBef>
                <a:spcPct val="30000"/>
              </a:spcBef>
              <a:defRPr sz="1200">
                <a:solidFill>
                  <a:schemeClr val="tx1"/>
                </a:solidFill>
                <a:latin typeface="Calibri" panose="020F0502020204030204" pitchFamily="34" charset="0"/>
                <a:ea typeface="Geneva"/>
                <a:cs typeface="Geneva"/>
              </a:defRPr>
            </a:lvl3pPr>
            <a:lvl4pPr marL="1600200" indent="-228600">
              <a:spcBef>
                <a:spcPct val="30000"/>
              </a:spcBef>
              <a:defRPr sz="1200">
                <a:solidFill>
                  <a:schemeClr val="tx1"/>
                </a:solidFill>
                <a:latin typeface="Calibri" panose="020F0502020204030204" pitchFamily="34" charset="0"/>
                <a:ea typeface="Geneva"/>
                <a:cs typeface="Geneva"/>
              </a:defRPr>
            </a:lvl4pPr>
            <a:lvl5pPr marL="2057400" indent="-228600">
              <a:spcBef>
                <a:spcPct val="30000"/>
              </a:spcBef>
              <a:defRPr sz="1200">
                <a:solidFill>
                  <a:schemeClr val="tx1"/>
                </a:solidFill>
                <a:latin typeface="Calibri" panose="020F0502020204030204" pitchFamily="34" charset="0"/>
                <a:ea typeface="Geneva"/>
                <a:cs typeface="Geneva"/>
              </a:defRPr>
            </a:lvl5pPr>
            <a:lvl6pPr marL="2514600" indent="-228600" eaLnBrk="0" fontAlgn="base" hangingPunct="0">
              <a:spcBef>
                <a:spcPct val="30000"/>
              </a:spcBef>
              <a:spcAft>
                <a:spcPct val="0"/>
              </a:spcAft>
              <a:defRPr sz="1200">
                <a:solidFill>
                  <a:schemeClr val="tx1"/>
                </a:solidFill>
                <a:latin typeface="Calibri" panose="020F0502020204030204" pitchFamily="34" charset="0"/>
                <a:ea typeface="Geneva"/>
                <a:cs typeface="Geneva"/>
              </a:defRPr>
            </a:lvl6pPr>
            <a:lvl7pPr marL="2971800" indent="-228600" eaLnBrk="0" fontAlgn="base" hangingPunct="0">
              <a:spcBef>
                <a:spcPct val="30000"/>
              </a:spcBef>
              <a:spcAft>
                <a:spcPct val="0"/>
              </a:spcAft>
              <a:defRPr sz="1200">
                <a:solidFill>
                  <a:schemeClr val="tx1"/>
                </a:solidFill>
                <a:latin typeface="Calibri" panose="020F0502020204030204" pitchFamily="34" charset="0"/>
                <a:ea typeface="Geneva"/>
                <a:cs typeface="Geneva"/>
              </a:defRPr>
            </a:lvl7pPr>
            <a:lvl8pPr marL="3429000" indent="-228600" eaLnBrk="0" fontAlgn="base" hangingPunct="0">
              <a:spcBef>
                <a:spcPct val="30000"/>
              </a:spcBef>
              <a:spcAft>
                <a:spcPct val="0"/>
              </a:spcAft>
              <a:defRPr sz="1200">
                <a:solidFill>
                  <a:schemeClr val="tx1"/>
                </a:solidFill>
                <a:latin typeface="Calibri" panose="020F0502020204030204" pitchFamily="34" charset="0"/>
                <a:ea typeface="Geneva"/>
                <a:cs typeface="Geneva"/>
              </a:defRPr>
            </a:lvl8pPr>
            <a:lvl9pPr marL="3886200" indent="-228600" eaLnBrk="0" fontAlgn="base" hangingPunct="0">
              <a:spcBef>
                <a:spcPct val="30000"/>
              </a:spcBef>
              <a:spcAft>
                <a:spcPct val="0"/>
              </a:spcAft>
              <a:defRPr sz="1200">
                <a:solidFill>
                  <a:schemeClr val="tx1"/>
                </a:solidFill>
                <a:latin typeface="Calibri" panose="020F0502020204030204" pitchFamily="34" charset="0"/>
                <a:ea typeface="Geneva"/>
                <a:cs typeface="Geneva"/>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42FD32A-290E-45D1-AEC0-B62E84961436}" type="slidenum">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278531" name="Rectangle 2">
            <a:extLst>
              <a:ext uri="{FF2B5EF4-FFF2-40B4-BE49-F238E27FC236}">
                <a16:creationId xmlns:a16="http://schemas.microsoft.com/office/drawing/2014/main" id="{6AA9A63E-24E4-4D80-B8B9-89A06A4BF285}"/>
              </a:ext>
            </a:extLst>
          </p:cNvPr>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8532" name="Rectangle 3">
            <a:extLst>
              <a:ext uri="{FF2B5EF4-FFF2-40B4-BE49-F238E27FC236}">
                <a16:creationId xmlns:a16="http://schemas.microsoft.com/office/drawing/2014/main" id="{08AED25B-E8CF-4128-BB61-98DBBE9DE88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r>
              <a:rPr lang="en-US" altLang="en-US" dirty="0">
                <a:latin typeface="Arial" panose="020B0604020202020204" pitchFamily="34" charset="0"/>
                <a:ea typeface="Geneva"/>
                <a:cs typeface="Geneva"/>
              </a:rPr>
              <a:t>This slide lists the faculty who were involved in the production of these slides.</a:t>
            </a:r>
          </a:p>
          <a:p>
            <a:pPr eaLnBrk="1" hangingPunct="1"/>
            <a:endParaRPr lang="en-US" altLang="en-US" dirty="0">
              <a:latin typeface="Arial" panose="020B0604020202020204" pitchFamily="34" charset="0"/>
              <a:ea typeface="Geneva"/>
              <a:cs typeface="Geneva"/>
            </a:endParaRPr>
          </a:p>
        </p:txBody>
      </p:sp>
    </p:spTree>
    <p:extLst>
      <p:ext uri="{BB962C8B-B14F-4D97-AF65-F5344CB8AC3E}">
        <p14:creationId xmlns:p14="http://schemas.microsoft.com/office/powerpoint/2010/main" val="65007357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7">
            <a:extLst>
              <a:ext uri="{FF2B5EF4-FFF2-40B4-BE49-F238E27FC236}">
                <a16:creationId xmlns:a16="http://schemas.microsoft.com/office/drawing/2014/main" id="{A8C74675-A225-C46B-D35D-AD751EA234FC}"/>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Geneva"/>
                <a:cs typeface="Geneva"/>
              </a:defRPr>
            </a:lvl1pPr>
            <a:lvl2pPr marL="37931725" indent="-37474525">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fld id="{1E85EBA4-2EBA-4F9A-8ED1-634648E669FB}" type="slidenum">
              <a:rPr lang="es-ES" altLang="es-ES_tradnl" smtClean="0">
                <a:solidFill>
                  <a:srgbClr val="000000"/>
                </a:solidFill>
                <a:latin typeface="Times New Roman" panose="02020603050405020304" pitchFamily="18" charset="0"/>
                <a:ea typeface="MS PGothic" panose="020B0600070205080204" pitchFamily="34" charset="-128"/>
              </a:rPr>
              <a:pPr/>
              <a:t>5</a:t>
            </a:fld>
            <a:endParaRPr lang="es-ES" altLang="es-ES_tradnl" dirty="0">
              <a:solidFill>
                <a:srgbClr val="000000"/>
              </a:solidFill>
              <a:latin typeface="Times New Roman" panose="02020603050405020304" pitchFamily="18" charset="0"/>
              <a:ea typeface="MS PGothic" panose="020B0600070205080204" pitchFamily="34" charset="-128"/>
            </a:endParaRPr>
          </a:p>
        </p:txBody>
      </p:sp>
      <p:sp>
        <p:nvSpPr>
          <p:cNvPr id="117763" name="Rectangle 2">
            <a:extLst>
              <a:ext uri="{FF2B5EF4-FFF2-40B4-BE49-F238E27FC236}">
                <a16:creationId xmlns:a16="http://schemas.microsoft.com/office/drawing/2014/main" id="{F76BF23E-C5DD-0BA9-05D1-966AC16F8341}"/>
              </a:ext>
            </a:extLst>
          </p:cNvPr>
          <p:cNvSpPr>
            <a:spLocks noGrp="1" noRot="1" noChangeAspect="1" noChangeArrowheads="1" noTextEdit="1"/>
          </p:cNvSpPr>
          <p:nvPr>
            <p:ph type="sldImg"/>
          </p:nvPr>
        </p:nvSpPr>
        <p:spPr bwMode="auto">
          <a:xfrm>
            <a:off x="111125" y="744538"/>
            <a:ext cx="6611938" cy="37195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7764" name="Rectangle 3">
            <a:extLst>
              <a:ext uri="{FF2B5EF4-FFF2-40B4-BE49-F238E27FC236}">
                <a16:creationId xmlns:a16="http://schemas.microsoft.com/office/drawing/2014/main" id="{BAAC62D0-F4B1-B291-E0A3-F5DF8EC8BAB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s-ES_tradnl" b="0" i="1" noProof="0" dirty="0">
              <a:ea typeface="MS PGothic" panose="020B0600070205080204" pitchFamily="34" charset="-128"/>
              <a:cs typeface="Geneva"/>
            </a:endParaRPr>
          </a:p>
        </p:txBody>
      </p:sp>
    </p:spTree>
    <p:extLst>
      <p:ext uri="{BB962C8B-B14F-4D97-AF65-F5344CB8AC3E}">
        <p14:creationId xmlns:p14="http://schemas.microsoft.com/office/powerpoint/2010/main" val="181196685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7">
            <a:extLst>
              <a:ext uri="{FF2B5EF4-FFF2-40B4-BE49-F238E27FC236}">
                <a16:creationId xmlns:a16="http://schemas.microsoft.com/office/drawing/2014/main" id="{A8C74675-A225-C46B-D35D-AD751EA234FC}"/>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Geneva"/>
                <a:cs typeface="Geneva"/>
              </a:defRPr>
            </a:lvl1pPr>
            <a:lvl2pPr marL="37931725" indent="-37474525">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fld id="{1E85EBA4-2EBA-4F9A-8ED1-634648E669FB}" type="slidenum">
              <a:rPr lang="es-ES" altLang="es-ES_tradnl" smtClean="0">
                <a:solidFill>
                  <a:srgbClr val="000000"/>
                </a:solidFill>
                <a:latin typeface="Times New Roman" panose="02020603050405020304" pitchFamily="18" charset="0"/>
                <a:ea typeface="MS PGothic" panose="020B0600070205080204" pitchFamily="34" charset="-128"/>
              </a:rPr>
              <a:pPr/>
              <a:t>6</a:t>
            </a:fld>
            <a:endParaRPr lang="es-ES" altLang="es-ES_tradnl" dirty="0">
              <a:solidFill>
                <a:srgbClr val="000000"/>
              </a:solidFill>
              <a:latin typeface="Times New Roman" panose="02020603050405020304" pitchFamily="18" charset="0"/>
              <a:ea typeface="MS PGothic" panose="020B0600070205080204" pitchFamily="34" charset="-128"/>
            </a:endParaRPr>
          </a:p>
        </p:txBody>
      </p:sp>
      <p:sp>
        <p:nvSpPr>
          <p:cNvPr id="117763" name="Rectangle 2">
            <a:extLst>
              <a:ext uri="{FF2B5EF4-FFF2-40B4-BE49-F238E27FC236}">
                <a16:creationId xmlns:a16="http://schemas.microsoft.com/office/drawing/2014/main" id="{F76BF23E-C5DD-0BA9-05D1-966AC16F8341}"/>
              </a:ext>
            </a:extLst>
          </p:cNvPr>
          <p:cNvSpPr>
            <a:spLocks noGrp="1" noRot="1" noChangeAspect="1" noChangeArrowheads="1" noTextEdit="1"/>
          </p:cNvSpPr>
          <p:nvPr>
            <p:ph type="sldImg"/>
          </p:nvPr>
        </p:nvSpPr>
        <p:spPr bwMode="auto">
          <a:xfrm>
            <a:off x="111125" y="744538"/>
            <a:ext cx="6611938" cy="37195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7764" name="Rectangle 3">
            <a:extLst>
              <a:ext uri="{FF2B5EF4-FFF2-40B4-BE49-F238E27FC236}">
                <a16:creationId xmlns:a16="http://schemas.microsoft.com/office/drawing/2014/main" id="{BAAC62D0-F4B1-B291-E0A3-F5DF8EC8BAB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s-ES_tradnl" b="0" i="1" noProof="0" dirty="0">
                <a:ea typeface="MS PGothic" panose="020B0600070205080204" pitchFamily="34" charset="-128"/>
                <a:cs typeface="Geneva"/>
              </a:rPr>
              <a:t>ASCT, autologous stem cell transplant.</a:t>
            </a:r>
          </a:p>
        </p:txBody>
      </p:sp>
    </p:spTree>
    <p:extLst>
      <p:ext uri="{BB962C8B-B14F-4D97-AF65-F5344CB8AC3E}">
        <p14:creationId xmlns:p14="http://schemas.microsoft.com/office/powerpoint/2010/main" val="228219592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7">
            <a:extLst>
              <a:ext uri="{FF2B5EF4-FFF2-40B4-BE49-F238E27FC236}">
                <a16:creationId xmlns:a16="http://schemas.microsoft.com/office/drawing/2014/main" id="{A8C74675-A225-C46B-D35D-AD751EA234FC}"/>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Geneva"/>
                <a:cs typeface="Geneva"/>
              </a:defRPr>
            </a:lvl1pPr>
            <a:lvl2pPr marL="37931725" indent="-37474525">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fld id="{1E85EBA4-2EBA-4F9A-8ED1-634648E669FB}" type="slidenum">
              <a:rPr lang="es-ES" altLang="es-ES_tradnl" smtClean="0">
                <a:solidFill>
                  <a:srgbClr val="000000"/>
                </a:solidFill>
                <a:latin typeface="Times New Roman" panose="02020603050405020304" pitchFamily="18" charset="0"/>
                <a:ea typeface="MS PGothic" panose="020B0600070205080204" pitchFamily="34" charset="-128"/>
              </a:rPr>
              <a:pPr/>
              <a:t>7</a:t>
            </a:fld>
            <a:endParaRPr lang="es-ES" altLang="es-ES_tradnl" dirty="0">
              <a:solidFill>
                <a:srgbClr val="000000"/>
              </a:solidFill>
              <a:latin typeface="Times New Roman" panose="02020603050405020304" pitchFamily="18" charset="0"/>
              <a:ea typeface="MS PGothic" panose="020B0600070205080204" pitchFamily="34" charset="-128"/>
            </a:endParaRPr>
          </a:p>
        </p:txBody>
      </p:sp>
      <p:sp>
        <p:nvSpPr>
          <p:cNvPr id="117763" name="Rectangle 2">
            <a:extLst>
              <a:ext uri="{FF2B5EF4-FFF2-40B4-BE49-F238E27FC236}">
                <a16:creationId xmlns:a16="http://schemas.microsoft.com/office/drawing/2014/main" id="{F76BF23E-C5DD-0BA9-05D1-966AC16F8341}"/>
              </a:ext>
            </a:extLst>
          </p:cNvPr>
          <p:cNvSpPr>
            <a:spLocks noGrp="1" noRot="1" noChangeAspect="1" noChangeArrowheads="1" noTextEdit="1"/>
          </p:cNvSpPr>
          <p:nvPr>
            <p:ph type="sldImg"/>
          </p:nvPr>
        </p:nvSpPr>
        <p:spPr bwMode="auto">
          <a:xfrm>
            <a:off x="111125" y="744538"/>
            <a:ext cx="6611938" cy="37195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7764" name="Rectangle 3">
            <a:extLst>
              <a:ext uri="{FF2B5EF4-FFF2-40B4-BE49-F238E27FC236}">
                <a16:creationId xmlns:a16="http://schemas.microsoft.com/office/drawing/2014/main" id="{BAAC62D0-F4B1-B291-E0A3-F5DF8EC8BAB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z="1800" b="0" i="1" dirty="0">
                <a:solidFill>
                  <a:srgbClr val="242021"/>
                </a:solidFill>
                <a:effectLst/>
                <a:latin typeface="GothamBook"/>
              </a:rPr>
              <a:t>ASCT, autologous stem cell transplant; MM, multiple myeloma; NR, not reached; SCT, stem cell transplant.</a:t>
            </a:r>
            <a:endParaRPr lang="en-US" altLang="es-ES_tradnl" b="0" i="1" noProof="0" dirty="0">
              <a:ea typeface="MS PGothic" panose="020B0600070205080204" pitchFamily="34" charset="-128"/>
              <a:cs typeface="Geneva"/>
            </a:endParaRPr>
          </a:p>
        </p:txBody>
      </p:sp>
    </p:spTree>
    <p:extLst>
      <p:ext uri="{BB962C8B-B14F-4D97-AF65-F5344CB8AC3E}">
        <p14:creationId xmlns:p14="http://schemas.microsoft.com/office/powerpoint/2010/main" val="10636873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BMPC, bone marrow plasma cell; sFLC, serum free light chain; IMWG, International Myeloma Working Group.</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a:t>
            </a:fld>
            <a:endParaRPr lang="en-US" altLang="en-US" dirty="0"/>
          </a:p>
        </p:txBody>
      </p:sp>
    </p:spTree>
    <p:extLst>
      <p:ext uri="{BB962C8B-B14F-4D97-AF65-F5344CB8AC3E}">
        <p14:creationId xmlns:p14="http://schemas.microsoft.com/office/powerpoint/2010/main" val="90218260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BMPC, bone marrow plasma cell; FISH, fluorescence in situ hybridization; FLC, free light chain; IMWG, International Myeloma Working Group.</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a:t>
            </a:fld>
            <a:endParaRPr lang="en-US" altLang="en-US" dirty="0"/>
          </a:p>
        </p:txBody>
      </p:sp>
    </p:spTree>
    <p:extLst>
      <p:ext uri="{BB962C8B-B14F-4D97-AF65-F5344CB8AC3E}">
        <p14:creationId xmlns:p14="http://schemas.microsoft.com/office/powerpoint/2010/main" val="326945330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7">
            <a:extLst>
              <a:ext uri="{FF2B5EF4-FFF2-40B4-BE49-F238E27FC236}">
                <a16:creationId xmlns:a16="http://schemas.microsoft.com/office/drawing/2014/main" id="{A8C74675-A225-C46B-D35D-AD751EA234FC}"/>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Geneva"/>
                <a:cs typeface="Geneva"/>
              </a:defRPr>
            </a:lvl1pPr>
            <a:lvl2pPr marL="37931725" indent="-37474525">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fld id="{1E85EBA4-2EBA-4F9A-8ED1-634648E669FB}" type="slidenum">
              <a:rPr lang="es-ES" altLang="es-ES_tradnl" smtClean="0">
                <a:solidFill>
                  <a:srgbClr val="000000"/>
                </a:solidFill>
                <a:latin typeface="Times New Roman" panose="02020603050405020304" pitchFamily="18" charset="0"/>
                <a:ea typeface="MS PGothic" panose="020B0600070205080204" pitchFamily="34" charset="-128"/>
              </a:rPr>
              <a:pPr/>
              <a:t>11</a:t>
            </a:fld>
            <a:endParaRPr lang="es-ES" altLang="es-ES_tradnl" dirty="0">
              <a:solidFill>
                <a:srgbClr val="000000"/>
              </a:solidFill>
              <a:latin typeface="Times New Roman" panose="02020603050405020304" pitchFamily="18" charset="0"/>
              <a:ea typeface="MS PGothic" panose="020B0600070205080204" pitchFamily="34" charset="-128"/>
            </a:endParaRPr>
          </a:p>
        </p:txBody>
      </p:sp>
      <p:sp>
        <p:nvSpPr>
          <p:cNvPr id="117763" name="Rectangle 2">
            <a:extLst>
              <a:ext uri="{FF2B5EF4-FFF2-40B4-BE49-F238E27FC236}">
                <a16:creationId xmlns:a16="http://schemas.microsoft.com/office/drawing/2014/main" id="{F76BF23E-C5DD-0BA9-05D1-966AC16F8341}"/>
              </a:ext>
            </a:extLst>
          </p:cNvPr>
          <p:cNvSpPr>
            <a:spLocks noGrp="1" noRot="1" noChangeAspect="1" noChangeArrowheads="1" noTextEdit="1"/>
          </p:cNvSpPr>
          <p:nvPr>
            <p:ph type="sldImg"/>
          </p:nvPr>
        </p:nvSpPr>
        <p:spPr bwMode="auto">
          <a:xfrm>
            <a:off x="111125" y="744538"/>
            <a:ext cx="6611938" cy="3719512"/>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7764" name="Rectangle 3">
            <a:extLst>
              <a:ext uri="{FF2B5EF4-FFF2-40B4-BE49-F238E27FC236}">
                <a16:creationId xmlns:a16="http://schemas.microsoft.com/office/drawing/2014/main" id="{BAAC62D0-F4B1-B291-E0A3-F5DF8EC8BAB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s-ES_tradnl" b="0" i="1" noProof="0" dirty="0">
                <a:ea typeface="MS PGothic" panose="020B0600070205080204" pitchFamily="34" charset="-128"/>
                <a:cs typeface="Geneva"/>
              </a:rPr>
              <a:t>BJ, Bence Jones; Hb, hemoglobin; MC, monoclonal protein; SMM, smoldering multiple myeloma.</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C9774837-47F4-4401-B804-DCA5678FB6C4}"/>
              </a:ext>
            </a:extLst>
          </p:cNvPr>
          <p:cNvSpPr>
            <a:spLocks noGrp="1"/>
          </p:cNvSpPr>
          <p:nvPr>
            <p:ph type="body" idx="1"/>
          </p:nvPr>
        </p:nvSpPr>
        <p:spPr/>
        <p:txBody>
          <a:bodyPr/>
          <a:lstStyle/>
          <a:p>
            <a:r>
              <a:rPr lang="en-US" i="1" dirty="0"/>
              <a:t>BMPC, bone marrow plasma cell; IgA, immunoglobulin A; IgG, immunoglobulin G; MM, multiple myeloma; OS, overall survival; PC, plasma cell; Rd, lenalidomide/dexamethasone.</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Dex, dexamethasone; Len, lenalidomide; MM, multiple myeloma; NR, not reached; OS, overall survival; TTP, time to progression.</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6961701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BM, bone marrow; CRAB, calcium, renal failure, anemia, bone lesions; FLC, free light chain; GEP, gene expression profile; MM, multiple myeloma; ORR, overall response rate; OS, overall survival; PD, progressive disease; PFS, progression-free survival; QoL, quality of life.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5435370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ITT, intention-to-treat;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431000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ASCT, autologous stem cell transplant; BM, bone marrow; Dex, dexamethasone; HDT-ASCT, high-dose therapy with autologous stem cell transplant; Len, lenalidomide; MM, multiple myeloma; MRD, measurable residual disease; OS, overall survival; PC, plasma cell; PFS, progression-free survival; TTP, time to progression.</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111996-DAB2-4E24-A600-D06D6988324F}"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56766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i="1" u="none" dirty="0"/>
              <a:t>MM, multiple myeloma; OS, overall survival;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a:t>
            </a:fld>
            <a:endParaRPr lang="en-US" altLang="en-US" dirty="0"/>
          </a:p>
        </p:txBody>
      </p:sp>
    </p:spTree>
    <p:extLst>
      <p:ext uri="{BB962C8B-B14F-4D97-AF65-F5344CB8AC3E}">
        <p14:creationId xmlns:p14="http://schemas.microsoft.com/office/powerpoint/2010/main" val="297473287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BMPC, bone marrow plasma cell; FISH, fluorescence in situ hybridization; FLC, free light chain; IMWG, International Myeloma Working Group; MRD, measurable residual disease; OS, overall survival; PC, plasma cell; PFS, progression-free survival; sCR, stringent complete response; SMM, smoldering multiple myeloma.</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111996-DAB2-4E24-A600-D06D6988324F}"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076822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b="0" i="1" dirty="0"/>
              <a:t>CR, complete response; IMWG, International Myeloma Working Group; MRD, measurable residual disease; NE, not estimable; ORR, overall response rate; PR, partial response; sCR, stringent complete response; SD, stable disease; VGPR, very good partial response.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78070832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b="0" i="1" dirty="0"/>
              <a:t>AE, adverse event; KRd-D, </a:t>
            </a:r>
            <a:r>
              <a:rPr lang="en-IN" b="0" i="1" dirty="0">
                <a:effectLst/>
                <a:cs typeface="Calibri" panose="020F0502020204030204" pitchFamily="34" charset="0"/>
              </a:rPr>
              <a:t>carfilzomib/lenalidomide/dexamethasone/daratumumab; SMM, smoldering multiple myeloma.</a:t>
            </a:r>
            <a:r>
              <a:rPr lang="en-IN" b="0" i="1" dirty="0"/>
              <a:t>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a:t>
            </a:fld>
            <a:endParaRPr lang="en-US" altLang="en-US" dirty="0"/>
          </a:p>
        </p:txBody>
      </p:sp>
    </p:spTree>
    <p:extLst>
      <p:ext uri="{BB962C8B-B14F-4D97-AF65-F5344CB8AC3E}">
        <p14:creationId xmlns:p14="http://schemas.microsoft.com/office/powerpoint/2010/main" val="169786880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Slide Image Placeholder 1">
            <a:extLst>
              <a:ext uri="{FF2B5EF4-FFF2-40B4-BE49-F238E27FC236}">
                <a16:creationId xmlns:a16="http://schemas.microsoft.com/office/drawing/2014/main" id="{1CDB8470-8D36-4507-9A45-E5992ECA4FAA}"/>
              </a:ext>
            </a:extLst>
          </p:cNvPr>
          <p:cNvSpPr>
            <a:spLocks noGrp="1" noRot="1" noChangeAspect="1" noChangeArrowheads="1" noTextEdit="1"/>
          </p:cNvSpPr>
          <p:nvPr>
            <p:ph type="sldImg"/>
          </p:nvPr>
        </p:nvSpPr>
        <p:spPr>
          <a:ln/>
        </p:spPr>
      </p:sp>
      <p:sp>
        <p:nvSpPr>
          <p:cNvPr id="26627" name="Notes Placeholder 2">
            <a:extLst>
              <a:ext uri="{FF2B5EF4-FFF2-40B4-BE49-F238E27FC236}">
                <a16:creationId xmlns:a16="http://schemas.microsoft.com/office/drawing/2014/main" id="{9473993E-ED33-4F3A-A759-DD7FA758E060}"/>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939800">
              <a:spcBef>
                <a:spcPct val="0"/>
              </a:spcBef>
            </a:pPr>
            <a:r>
              <a:rPr lang="en-US" altLang="en-US" i="1" dirty="0">
                <a:latin typeface="Arial" panose="020B0604020202020204" pitchFamily="34" charset="0"/>
              </a:rPr>
              <a:t>BM, bone marrow; CrCl, creatinine clearance; free light-chain, FLC; Hb, hemoglobin; IMWG, International Myeloma Working Group; </a:t>
            </a:r>
            <a:r>
              <a:rPr lang="en-US" i="1" dirty="0"/>
              <a:t>MM, multiple myeloma; </a:t>
            </a:r>
            <a:r>
              <a:rPr lang="en-US" altLang="en-US" i="1" dirty="0">
                <a:latin typeface="Arial" panose="020B0604020202020204" pitchFamily="34" charset="0"/>
                <a:ea typeface="MS PGothic" panose="020B0600070205080204" pitchFamily="34" charset="-128"/>
              </a:rPr>
              <a:t>MGUS, monoclonal gammopathy of undetermined significance; </a:t>
            </a:r>
            <a:r>
              <a:rPr lang="en-US" altLang="en-US" i="1" dirty="0">
                <a:latin typeface="Arial" panose="020B0604020202020204" pitchFamily="34" charset="0"/>
              </a:rPr>
              <a:t>ULN, upper limit of normal.</a:t>
            </a:r>
          </a:p>
        </p:txBody>
      </p:sp>
      <p:sp>
        <p:nvSpPr>
          <p:cNvPr id="26628" name="Slide Number Placeholder 3">
            <a:extLst>
              <a:ext uri="{FF2B5EF4-FFF2-40B4-BE49-F238E27FC236}">
                <a16:creationId xmlns:a16="http://schemas.microsoft.com/office/drawing/2014/main" id="{29735B76-506A-4BA2-BC63-08B5D6ED947B}"/>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1"/>
                </a:solidFill>
                <a:latin typeface="Arial" panose="020B0604020202020204" pitchFamily="34" charset="0"/>
                <a:cs typeface="Arial" panose="020B0604020202020204" pitchFamily="34" charset="0"/>
              </a:defRPr>
            </a:lvl1pPr>
            <a:lvl2pPr marL="742950" indent="-285750">
              <a:defRPr b="1">
                <a:solidFill>
                  <a:schemeClr val="tx1"/>
                </a:solidFill>
                <a:latin typeface="Arial" panose="020B0604020202020204" pitchFamily="34" charset="0"/>
                <a:cs typeface="Arial" panose="020B0604020202020204" pitchFamily="34" charset="0"/>
              </a:defRPr>
            </a:lvl2pPr>
            <a:lvl3pPr marL="1143000" indent="-228600">
              <a:defRPr b="1">
                <a:solidFill>
                  <a:schemeClr val="tx1"/>
                </a:solidFill>
                <a:latin typeface="Arial" panose="020B0604020202020204" pitchFamily="34" charset="0"/>
                <a:cs typeface="Arial" panose="020B0604020202020204" pitchFamily="34" charset="0"/>
              </a:defRPr>
            </a:lvl3pPr>
            <a:lvl4pPr marL="1600200" indent="-228600">
              <a:defRPr b="1">
                <a:solidFill>
                  <a:schemeClr val="tx1"/>
                </a:solidFill>
                <a:latin typeface="Arial" panose="020B0604020202020204" pitchFamily="34" charset="0"/>
                <a:cs typeface="Arial" panose="020B0604020202020204" pitchFamily="34" charset="0"/>
              </a:defRPr>
            </a:lvl4pPr>
            <a:lvl5pPr marL="2057400" indent="-228600">
              <a:defRPr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9BF7B94-7800-481A-98E6-053673FF8A1F}"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baseline="30000" dirty="0">
                <a:latin typeface="Arial" panose="020B0604020202020204" pitchFamily="34" charset="0"/>
                <a:cs typeface="Arial" panose="020B0604020202020204" pitchFamily="34" charset="0"/>
              </a:rPr>
              <a:t>18</a:t>
            </a:r>
            <a:r>
              <a:rPr lang="en-US" i="1" dirty="0">
                <a:latin typeface="Arial" panose="020B0604020202020204" pitchFamily="34" charset="0"/>
                <a:cs typeface="Arial" panose="020B0604020202020204" pitchFamily="34" charset="0"/>
              </a:rPr>
              <a:t>F-FDG, 18</a:t>
            </a:r>
            <a:r>
              <a:rPr lang="en-US" b="0" i="1" dirty="0">
                <a:solidFill>
                  <a:srgbClr val="1A1A1A"/>
                </a:solidFill>
                <a:effectLst/>
                <a:latin typeface="Arial" panose="020B0604020202020204" pitchFamily="34" charset="0"/>
                <a:cs typeface="Arial" panose="020B0604020202020204" pitchFamily="34" charset="0"/>
              </a:rPr>
              <a:t>F-fluorodeoxyglucose; </a:t>
            </a:r>
            <a:r>
              <a:rPr lang="en-US" i="1" dirty="0">
                <a:latin typeface="Arial" panose="020B0604020202020204" pitchFamily="34" charset="0"/>
                <a:cs typeface="Arial" panose="020B0604020202020204" pitchFamily="34" charset="0"/>
              </a:rPr>
              <a:t>CT, computed tomography; </a:t>
            </a:r>
            <a:r>
              <a:rPr lang="en-US" b="0" i="1" dirty="0">
                <a:solidFill>
                  <a:srgbClr val="1A1A1A"/>
                </a:solidFill>
                <a:effectLst/>
                <a:latin typeface="Arial" panose="020B0604020202020204" pitchFamily="34" charset="0"/>
                <a:cs typeface="Arial" panose="020B0604020202020204" pitchFamily="34" charset="0"/>
              </a:rPr>
              <a:t>SUV, standardized uptake value.</a:t>
            </a:r>
            <a:endParaRPr lang="en-US"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83DC0E21-52F9-4286-BAB3-AB7062E069E7}" type="slidenum">
              <a:rPr lang="en-US" smtClean="0"/>
              <a:t>23</a:t>
            </a:fld>
            <a:endParaRPr lang="en-US" dirty="0"/>
          </a:p>
        </p:txBody>
      </p:sp>
    </p:spTree>
    <p:extLst>
      <p:ext uri="{BB962C8B-B14F-4D97-AF65-F5344CB8AC3E}">
        <p14:creationId xmlns:p14="http://schemas.microsoft.com/office/powerpoint/2010/main" val="45249558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GEP, gene expression profiling; ISS, International Staging System; LDH, lactate dehydrogenase.</a:t>
            </a:r>
          </a:p>
        </p:txBody>
      </p:sp>
      <p:sp>
        <p:nvSpPr>
          <p:cNvPr id="4" name="Slide Number Placeholder 3"/>
          <p:cNvSpPr>
            <a:spLocks noGrp="1"/>
          </p:cNvSpPr>
          <p:nvPr>
            <p:ph type="sldNum" sz="quarter" idx="5"/>
          </p:nvPr>
        </p:nvSpPr>
        <p:spPr/>
        <p:txBody>
          <a:bodyPr/>
          <a:lstStyle/>
          <a:p>
            <a:fld id="{83DC0E21-52F9-4286-BAB3-AB7062E069E7}" type="slidenum">
              <a:rPr lang="en-US" smtClean="0"/>
              <a:t>24</a:t>
            </a:fld>
            <a:endParaRPr lang="en-US" dirty="0"/>
          </a:p>
        </p:txBody>
      </p:sp>
    </p:spTree>
    <p:extLst>
      <p:ext uri="{BB962C8B-B14F-4D97-AF65-F5344CB8AC3E}">
        <p14:creationId xmlns:p14="http://schemas.microsoft.com/office/powerpoint/2010/main" val="106581118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Slide Image Placeholder 1">
            <a:extLst>
              <a:ext uri="{FF2B5EF4-FFF2-40B4-BE49-F238E27FC236}">
                <a16:creationId xmlns:a16="http://schemas.microsoft.com/office/drawing/2014/main" id="{D1F6F017-F399-4CCF-8EE9-AD48094A34BE}"/>
              </a:ext>
            </a:extLst>
          </p:cNvPr>
          <p:cNvSpPr>
            <a:spLocks noGrp="1" noRot="1" noChangeAspect="1" noChangeArrowheads="1" noTextEdit="1"/>
          </p:cNvSpPr>
          <p:nvPr>
            <p:ph type="sldImg"/>
          </p:nvPr>
        </p:nvSpPr>
        <p:spPr>
          <a:ln/>
        </p:spPr>
      </p:sp>
      <p:sp>
        <p:nvSpPr>
          <p:cNvPr id="26627" name="Notes Placeholder 2">
            <a:extLst>
              <a:ext uri="{FF2B5EF4-FFF2-40B4-BE49-F238E27FC236}">
                <a16:creationId xmlns:a16="http://schemas.microsoft.com/office/drawing/2014/main" id="{5F70D01E-1B16-465F-9DF1-48AA1639D060}"/>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l-GR" altLang="en-US" i="1" dirty="0">
                <a:latin typeface="Arial" panose="020B0604020202020204" pitchFamily="34" charset="0"/>
              </a:rPr>
              <a:t>β</a:t>
            </a:r>
            <a:r>
              <a:rPr lang="en-US" altLang="en-US" i="1" baseline="-25000" dirty="0">
                <a:latin typeface="Arial" panose="020B0604020202020204" pitchFamily="34" charset="0"/>
              </a:rPr>
              <a:t>2</a:t>
            </a:r>
            <a:r>
              <a:rPr lang="en-US" altLang="en-US" i="1" dirty="0">
                <a:latin typeface="Arial" panose="020B0604020202020204" pitchFamily="34" charset="0"/>
              </a:rPr>
              <a:t>-M, beta</a:t>
            </a:r>
            <a:r>
              <a:rPr lang="en-US" altLang="en-US" i="1" baseline="-25000" dirty="0">
                <a:latin typeface="Arial" panose="020B0604020202020204" pitchFamily="34" charset="0"/>
              </a:rPr>
              <a:t>2</a:t>
            </a:r>
            <a:r>
              <a:rPr lang="en-US" altLang="en-US" i="1" dirty="0">
                <a:latin typeface="Arial" panose="020B0604020202020204" pitchFamily="34" charset="0"/>
              </a:rPr>
              <a:t>-microglobulin; LDH, lactate dehydrogenase; NR, not reached; R-ISS, Revised International Staging System; ULN, upper limit of normal.</a:t>
            </a:r>
            <a:endParaRPr lang="en-US" altLang="en-US" dirty="0">
              <a:latin typeface="Arial" panose="020B0604020202020204" pitchFamily="34" charset="0"/>
            </a:endParaRPr>
          </a:p>
        </p:txBody>
      </p:sp>
      <p:sp>
        <p:nvSpPr>
          <p:cNvPr id="26628" name="Slide Number Placeholder 3">
            <a:extLst>
              <a:ext uri="{FF2B5EF4-FFF2-40B4-BE49-F238E27FC236}">
                <a16:creationId xmlns:a16="http://schemas.microsoft.com/office/drawing/2014/main" id="{641D047E-CEAD-4B8B-9C6C-BBF40E166EB8}"/>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1"/>
                </a:solidFill>
                <a:latin typeface="Arial" panose="020B0604020202020204" pitchFamily="34" charset="0"/>
                <a:cs typeface="Arial" panose="020B0604020202020204" pitchFamily="34" charset="0"/>
              </a:defRPr>
            </a:lvl1pPr>
            <a:lvl2pPr marL="742950" indent="-285750">
              <a:defRPr b="1">
                <a:solidFill>
                  <a:schemeClr val="tx1"/>
                </a:solidFill>
                <a:latin typeface="Arial" panose="020B0604020202020204" pitchFamily="34" charset="0"/>
                <a:cs typeface="Arial" panose="020B0604020202020204" pitchFamily="34" charset="0"/>
              </a:defRPr>
            </a:lvl2pPr>
            <a:lvl3pPr marL="1143000" indent="-228600">
              <a:defRPr b="1">
                <a:solidFill>
                  <a:schemeClr val="tx1"/>
                </a:solidFill>
                <a:latin typeface="Arial" panose="020B0604020202020204" pitchFamily="34" charset="0"/>
                <a:cs typeface="Arial" panose="020B0604020202020204" pitchFamily="34" charset="0"/>
              </a:defRPr>
            </a:lvl3pPr>
            <a:lvl4pPr marL="1600200" indent="-228600">
              <a:defRPr b="1">
                <a:solidFill>
                  <a:schemeClr val="tx1"/>
                </a:solidFill>
                <a:latin typeface="Arial" panose="020B0604020202020204" pitchFamily="34" charset="0"/>
                <a:cs typeface="Arial" panose="020B0604020202020204" pitchFamily="34" charset="0"/>
              </a:defRPr>
            </a:lvl4pPr>
            <a:lvl5pPr marL="2057400" indent="-228600">
              <a:defRPr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BF4DEF3-0331-4498-99E4-0567044671AB}"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2191965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i="1" dirty="0">
                <a:latin typeface="Arial" panose="020B0604020202020204" pitchFamily="34" charset="0"/>
              </a:rPr>
              <a:t>R-ISS, Revised International Staging System; R2-ISS, Second Revision of International Staging System.</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26</a:t>
            </a:fld>
            <a:endParaRPr lang="en-US" altLang="en-US" dirty="0"/>
          </a:p>
        </p:txBody>
      </p:sp>
    </p:spTree>
    <p:extLst>
      <p:ext uri="{BB962C8B-B14F-4D97-AF65-F5344CB8AC3E}">
        <p14:creationId xmlns:p14="http://schemas.microsoft.com/office/powerpoint/2010/main" val="267480110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i="1" dirty="0">
                <a:latin typeface="Arial" panose="020B0604020202020204" pitchFamily="34" charset="0"/>
              </a:rPr>
              <a:t>MASS, Mayo Additive Staging System; ISS, International Staging System; R-ISS, Revised International Staging System</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27</a:t>
            </a:fld>
            <a:endParaRPr lang="en-US" altLang="en-US" dirty="0"/>
          </a:p>
        </p:txBody>
      </p:sp>
    </p:spTree>
    <p:extLst>
      <p:ext uri="{BB962C8B-B14F-4D97-AF65-F5344CB8AC3E}">
        <p14:creationId xmlns:p14="http://schemas.microsoft.com/office/powerpoint/2010/main" val="54055851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a:t>
            </a:r>
          </a:p>
        </p:txBody>
      </p:sp>
      <p:sp>
        <p:nvSpPr>
          <p:cNvPr id="4" name="Slide Number Placeholder 3"/>
          <p:cNvSpPr>
            <a:spLocks noGrp="1"/>
          </p:cNvSpPr>
          <p:nvPr>
            <p:ph type="sldNum" sz="quarter" idx="5"/>
          </p:nvPr>
        </p:nvSpPr>
        <p:spPr/>
        <p:txBody>
          <a:bodyPr/>
          <a:lstStyle/>
          <a:p>
            <a:fld id="{83DC0E21-52F9-4286-BAB3-AB7062E069E7}" type="slidenum">
              <a:rPr lang="en-US" smtClean="0"/>
              <a:t>28</a:t>
            </a:fld>
            <a:endParaRPr lang="en-US" dirty="0"/>
          </a:p>
        </p:txBody>
      </p:sp>
    </p:spTree>
    <p:extLst>
      <p:ext uri="{BB962C8B-B14F-4D97-AF65-F5344CB8AC3E}">
        <p14:creationId xmlns:p14="http://schemas.microsoft.com/office/powerpoint/2010/main" val="193871952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KRd, carfilzomib/lenalidomide/dexamethasone; PFS, progression-free survival; </a:t>
            </a:r>
            <a:r>
              <a:rPr lang="en-US" b="0" i="1" dirty="0"/>
              <a:t>RVd, lenalidomide/bortezomib/dexamethasone</a:t>
            </a:r>
            <a:r>
              <a:rPr lang="en-US" b="0" dirty="0"/>
              <a:t>.</a:t>
            </a:r>
            <a:endParaRPr lang="en-US" i="1" dirty="0"/>
          </a:p>
        </p:txBody>
      </p:sp>
      <p:sp>
        <p:nvSpPr>
          <p:cNvPr id="4" name="Slide Number Placeholder 3"/>
          <p:cNvSpPr>
            <a:spLocks noGrp="1"/>
          </p:cNvSpPr>
          <p:nvPr>
            <p:ph type="sldNum" sz="quarter" idx="5"/>
          </p:nvPr>
        </p:nvSpPr>
        <p:spPr/>
        <p:txBody>
          <a:bodyPr/>
          <a:lstStyle/>
          <a:p>
            <a:fld id="{83DC0E21-52F9-4286-BAB3-AB7062E069E7}" type="slidenum">
              <a:rPr lang="en-US" smtClean="0"/>
              <a:t>30</a:t>
            </a:fld>
            <a:endParaRPr lang="en-US" dirty="0"/>
          </a:p>
        </p:txBody>
      </p:sp>
    </p:spTree>
    <p:extLst>
      <p:ext uri="{BB962C8B-B14F-4D97-AF65-F5344CB8AC3E}">
        <p14:creationId xmlns:p14="http://schemas.microsoft.com/office/powerpoint/2010/main" val="401446385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black"/>
                </a:solidFill>
                <a:effectLst/>
                <a:uLnTx/>
                <a:uFillTx/>
                <a:latin typeface="+mn-lt"/>
                <a:ea typeface="+mn-ea"/>
                <a:cs typeface="+mn-cs"/>
              </a:rPr>
              <a:t>ASCT, autologous stem cell transplant; D, daratumumab; ECOG, Eastern Cooperative Oncology Group; MM, multiple myeloma; ND, newly diagnosed; PS, performance status; R, lenalidomide; VRd, bortezomib/lenalidomide/dexamethasone; VTd, bortezomib/thalidomide/dexamethasone.</a:t>
            </a:r>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CD2617-E080-49CE-95B7-303D28F440D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82591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Dara, daratumumab; KRd, carfilzomib/lenalidomide/dexamethasone; MRD, measurable residual disease; sCR, stringent CR; VRd, bortezomib/lenalidomide/dexamethasone; VTd, bortezomib/thalidomide/dexamethasone.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19DEC03-BEE7-4B97-BBE6-26159004CB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948181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0" lang="en-US" sz="1200" b="0" i="1" u="none" strike="noStrike" kern="1200" cap="none" spc="0" normalizeH="0" baseline="0" noProof="0" dirty="0">
                <a:ln>
                  <a:noFill/>
                </a:ln>
                <a:solidFill>
                  <a:prstClr val="black"/>
                </a:solidFill>
                <a:effectLst/>
                <a:uLnTx/>
                <a:uFillTx/>
                <a:latin typeface="+mn-lt"/>
                <a:ea typeface="+mn-ea"/>
                <a:cs typeface="+mn-cs"/>
              </a:rPr>
              <a:t>D, daratumumab; </a:t>
            </a:r>
            <a:r>
              <a:rPr lang="en-US" i="1" dirty="0"/>
              <a:t>MRD, measurable residual disease; </a:t>
            </a:r>
            <a:r>
              <a:rPr lang="en-US" b="0" i="1" dirty="0"/>
              <a:t>RVd, lenalidomide/bortezomib/dexamethasone</a:t>
            </a:r>
            <a:r>
              <a:rPr lang="en-US" b="0" dirty="0"/>
              <a:t>.</a:t>
            </a:r>
            <a:endParaRPr lang="en-US" i="1" dirty="0"/>
          </a:p>
        </p:txBody>
      </p:sp>
      <p:sp>
        <p:nvSpPr>
          <p:cNvPr id="4" name="Slide Number Placeholder 3"/>
          <p:cNvSpPr>
            <a:spLocks noGrp="1"/>
          </p:cNvSpPr>
          <p:nvPr>
            <p:ph type="sldNum" sz="quarter" idx="5"/>
          </p:nvPr>
        </p:nvSpPr>
        <p:spPr/>
        <p:txBody>
          <a:bodyPr/>
          <a:lstStyle/>
          <a:p>
            <a:fld id="{83DC0E21-52F9-4286-BAB3-AB7062E069E7}" type="slidenum">
              <a:rPr lang="en-US" smtClean="0"/>
              <a:t>33</a:t>
            </a:fld>
            <a:endParaRPr lang="en-US" dirty="0"/>
          </a:p>
        </p:txBody>
      </p:sp>
    </p:spTree>
    <p:extLst>
      <p:ext uri="{BB962C8B-B14F-4D97-AF65-F5344CB8AC3E}">
        <p14:creationId xmlns:p14="http://schemas.microsoft.com/office/powerpoint/2010/main" val="311730239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0" lang="en-US" sz="1200" b="0" i="1" u="none" strike="noStrike" kern="1200" cap="none" spc="0" normalizeH="0" baseline="0" noProof="0" dirty="0">
                <a:ln>
                  <a:noFill/>
                </a:ln>
                <a:solidFill>
                  <a:prstClr val="black"/>
                </a:solidFill>
                <a:effectLst/>
                <a:uLnTx/>
                <a:uFillTx/>
                <a:latin typeface="+mn-lt"/>
                <a:ea typeface="+mn-ea"/>
                <a:cs typeface="+mn-cs"/>
              </a:rPr>
              <a:t>D, daratumumab; DR, daratumumab/lenalidomide; </a:t>
            </a:r>
            <a:r>
              <a:rPr lang="en-US" i="1" dirty="0"/>
              <a:t>ITT, intention-to-treat; OS, overall survival; PD, progressive disease; PFS, progression-free survival; R, lenalidomide; </a:t>
            </a:r>
            <a:r>
              <a:rPr lang="en-US" b="0" i="1" dirty="0"/>
              <a:t>RVd, lenalidomide/bortezomib/dexamethasone.</a:t>
            </a:r>
            <a:endParaRPr lang="en-US" i="1" dirty="0"/>
          </a:p>
        </p:txBody>
      </p:sp>
      <p:sp>
        <p:nvSpPr>
          <p:cNvPr id="4" name="Slide Number Placeholder 3"/>
          <p:cNvSpPr>
            <a:spLocks noGrp="1"/>
          </p:cNvSpPr>
          <p:nvPr>
            <p:ph type="sldNum" sz="quarter" idx="5"/>
          </p:nvPr>
        </p:nvSpPr>
        <p:spPr/>
        <p:txBody>
          <a:bodyPr/>
          <a:lstStyle/>
          <a:p>
            <a:fld id="{83DC0E21-52F9-4286-BAB3-AB7062E069E7}" type="slidenum">
              <a:rPr lang="en-US" smtClean="0"/>
              <a:t>34</a:t>
            </a:fld>
            <a:endParaRPr lang="en-US" dirty="0"/>
          </a:p>
        </p:txBody>
      </p:sp>
    </p:spTree>
    <p:extLst>
      <p:ext uri="{BB962C8B-B14F-4D97-AF65-F5344CB8AC3E}">
        <p14:creationId xmlns:p14="http://schemas.microsoft.com/office/powerpoint/2010/main" val="404343284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0" lang="en-US" sz="1200" b="0" i="1" u="none" strike="noStrike" kern="1200" cap="none" spc="0" normalizeH="0" baseline="0" noProof="0" dirty="0">
                <a:ln>
                  <a:noFill/>
                </a:ln>
                <a:solidFill>
                  <a:prstClr val="black"/>
                </a:solidFill>
                <a:effectLst/>
                <a:uLnTx/>
                <a:uFillTx/>
                <a:latin typeface="+mn-lt"/>
                <a:ea typeface="+mn-ea"/>
                <a:cs typeface="+mn-cs"/>
              </a:rPr>
              <a:t>D, daratumumab; </a:t>
            </a:r>
            <a:r>
              <a:rPr lang="en-US" b="0" i="1" dirty="0"/>
              <a:t>RVd, lenalidomide/bortezomib/dexamethasone; </a:t>
            </a:r>
            <a:r>
              <a:rPr lang="en-US" i="1" u="none" dirty="0"/>
              <a:t>URI, upper respiratory infection.</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2827702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ASCT, autologous stem cell transplant; CR, complete response; HDT; high dose therapy; Isa, isatuximab; MRD, measurable residual disease; NDMM, newly diagnosed multiple myeloma; NGF, next-generation flow; OR, odds ratio; </a:t>
            </a:r>
            <a:r>
              <a:rPr lang="en-US" b="0" i="1" dirty="0"/>
              <a:t>RVd, lenalidomide/bortezomib/dexamethasone.</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376907-3CCC-7340-B687-6F094BC9201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281478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KRd, carfilzomib/lenalidomide/dexamethasone; </a:t>
            </a:r>
            <a:r>
              <a:rPr lang="en-US" b="0" i="1" dirty="0"/>
              <a:t>RVd, lenalidomide/bortezomib/dexamethasone.</a:t>
            </a:r>
            <a:endParaRPr lang="en-US" i="1" dirty="0"/>
          </a:p>
        </p:txBody>
      </p:sp>
      <p:sp>
        <p:nvSpPr>
          <p:cNvPr id="4" name="Slide Number Placeholder 3"/>
          <p:cNvSpPr>
            <a:spLocks noGrp="1"/>
          </p:cNvSpPr>
          <p:nvPr>
            <p:ph type="sldNum" sz="quarter" idx="5"/>
          </p:nvPr>
        </p:nvSpPr>
        <p:spPr/>
        <p:txBody>
          <a:bodyPr/>
          <a:lstStyle/>
          <a:p>
            <a:fld id="{83DC0E21-52F9-4286-BAB3-AB7062E069E7}" type="slidenum">
              <a:rPr lang="en-US" smtClean="0"/>
              <a:t>37</a:t>
            </a:fld>
            <a:endParaRPr lang="en-US" dirty="0"/>
          </a:p>
        </p:txBody>
      </p:sp>
    </p:spTree>
    <p:extLst>
      <p:ext uri="{BB962C8B-B14F-4D97-AF65-F5344CB8AC3E}">
        <p14:creationId xmlns:p14="http://schemas.microsoft.com/office/powerpoint/2010/main" val="340874948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Slide Image Placeholder 1">
            <a:extLst>
              <a:ext uri="{FF2B5EF4-FFF2-40B4-BE49-F238E27FC236}">
                <a16:creationId xmlns:a16="http://schemas.microsoft.com/office/drawing/2014/main" id="{6DD4834B-453A-4498-9611-1BA260BB34F8}"/>
              </a:ext>
            </a:extLst>
          </p:cNvPr>
          <p:cNvSpPr>
            <a:spLocks noGrp="1" noRot="1" noChangeAspect="1" noChangeArrowheads="1" noTextEdit="1"/>
          </p:cNvSpPr>
          <p:nvPr>
            <p:ph type="sldImg"/>
          </p:nvPr>
        </p:nvSpPr>
        <p:spPr>
          <a:ln/>
        </p:spPr>
      </p:sp>
      <p:sp>
        <p:nvSpPr>
          <p:cNvPr id="38915" name="Notes Placeholder 2">
            <a:extLst>
              <a:ext uri="{FF2B5EF4-FFF2-40B4-BE49-F238E27FC236}">
                <a16:creationId xmlns:a16="http://schemas.microsoft.com/office/drawing/2014/main" id="{0D6BD560-DADC-4B2A-9246-E1B82B551B6E}"/>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i="1" dirty="0">
                <a:latin typeface="Arial" panose="020B0604020202020204" pitchFamily="34" charset="0"/>
              </a:rPr>
              <a:t>AE, adverse event; ASCT, autologous stem cell transplant; FCM, flow cytometry; G-CSF, </a:t>
            </a:r>
            <a:r>
              <a:rPr lang="en-US" altLang="en-US" sz="1200" b="0" i="1" kern="1200" dirty="0">
                <a:solidFill>
                  <a:schemeClr val="tx1"/>
                </a:solidFill>
                <a:effectLst/>
                <a:latin typeface="Arial" charset="0"/>
                <a:ea typeface="+mn-ea"/>
                <a:cs typeface="+mn-cs"/>
              </a:rPr>
              <a:t>g</a:t>
            </a:r>
            <a:r>
              <a:rPr lang="en-US" sz="1200" b="0" i="1" kern="1200" dirty="0">
                <a:solidFill>
                  <a:schemeClr val="tx1"/>
                </a:solidFill>
                <a:effectLst/>
                <a:latin typeface="Arial" charset="0"/>
                <a:ea typeface="+mn-ea"/>
                <a:cs typeface="+mn-cs"/>
              </a:rPr>
              <a:t>ranulocyte-colony stimulating factor;</a:t>
            </a:r>
            <a:r>
              <a:rPr lang="en-US" altLang="en-US" i="1" dirty="0">
                <a:latin typeface="Arial" panose="020B0604020202020204" pitchFamily="34" charset="0"/>
              </a:rPr>
              <a:t> MEL200, melphalan 200 mg/m</a:t>
            </a:r>
            <a:r>
              <a:rPr lang="en-US" altLang="en-US" i="1" baseline="30000" dirty="0">
                <a:latin typeface="Arial" panose="020B0604020202020204" pitchFamily="34" charset="0"/>
              </a:rPr>
              <a:t>2</a:t>
            </a:r>
            <a:r>
              <a:rPr lang="en-US" altLang="en-US" i="1" dirty="0">
                <a:latin typeface="Arial" panose="020B0604020202020204" pitchFamily="34" charset="0"/>
              </a:rPr>
              <a:t>; </a:t>
            </a:r>
            <a:r>
              <a:rPr lang="en-US" i="1" dirty="0"/>
              <a:t>MM, multiple myeloma; </a:t>
            </a:r>
            <a:r>
              <a:rPr lang="en-US" altLang="en-US" i="1" dirty="0">
                <a:latin typeface="Arial" panose="020B0604020202020204" pitchFamily="34" charset="0"/>
              </a:rPr>
              <a:t>MRD, measurable residual disease; NDMM, newly diagnosed multiple myeloma; NGS, next-generation sequencing; PBSC, </a:t>
            </a:r>
            <a:r>
              <a:rPr lang="en-US" altLang="en-US" sz="1200" b="0" i="1" kern="1200" dirty="0">
                <a:solidFill>
                  <a:schemeClr val="tx1"/>
                </a:solidFill>
                <a:effectLst/>
                <a:latin typeface="Arial" charset="0"/>
                <a:ea typeface="+mn-ea"/>
                <a:cs typeface="+mn-cs"/>
              </a:rPr>
              <a:t>p</a:t>
            </a:r>
            <a:r>
              <a:rPr lang="en-US" sz="1200" b="0" i="1" kern="1200" dirty="0">
                <a:solidFill>
                  <a:schemeClr val="tx1"/>
                </a:solidFill>
                <a:effectLst/>
                <a:latin typeface="Arial" charset="0"/>
                <a:ea typeface="+mn-ea"/>
                <a:cs typeface="+mn-cs"/>
              </a:rPr>
              <a:t>eripheral blood stem cell; </a:t>
            </a:r>
            <a:r>
              <a:rPr lang="en-US" altLang="en-US" i="1" dirty="0">
                <a:latin typeface="Arial" panose="020B0604020202020204" pitchFamily="34" charset="0"/>
              </a:rPr>
              <a:t>PD, progressive disease; VRd, bortezomib/lenalidomide/dexamethasone. </a:t>
            </a:r>
          </a:p>
          <a:p>
            <a:endParaRPr lang="en-US" altLang="en-US" i="1" dirty="0">
              <a:latin typeface="Arial" panose="020B0604020202020204" pitchFamily="34" charset="0"/>
            </a:endParaRPr>
          </a:p>
        </p:txBody>
      </p:sp>
      <p:sp>
        <p:nvSpPr>
          <p:cNvPr id="38916" name="Slide Number Placeholder 3">
            <a:extLst>
              <a:ext uri="{FF2B5EF4-FFF2-40B4-BE49-F238E27FC236}">
                <a16:creationId xmlns:a16="http://schemas.microsoft.com/office/drawing/2014/main" id="{DFFE7218-1830-4F57-AD50-E8CFB3BE8119}"/>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1"/>
                </a:solidFill>
                <a:latin typeface="Arial" panose="020B0604020202020204" pitchFamily="34" charset="0"/>
                <a:cs typeface="Arial" panose="020B0604020202020204" pitchFamily="34" charset="0"/>
              </a:defRPr>
            </a:lvl1pPr>
            <a:lvl2pPr marL="742950" indent="-285750">
              <a:defRPr b="1">
                <a:solidFill>
                  <a:schemeClr val="tx1"/>
                </a:solidFill>
                <a:latin typeface="Arial" panose="020B0604020202020204" pitchFamily="34" charset="0"/>
                <a:cs typeface="Arial" panose="020B0604020202020204" pitchFamily="34" charset="0"/>
              </a:defRPr>
            </a:lvl2pPr>
            <a:lvl3pPr marL="1143000" indent="-228600">
              <a:defRPr b="1">
                <a:solidFill>
                  <a:schemeClr val="tx1"/>
                </a:solidFill>
                <a:latin typeface="Arial" panose="020B0604020202020204" pitchFamily="34" charset="0"/>
                <a:cs typeface="Arial" panose="020B0604020202020204" pitchFamily="34" charset="0"/>
              </a:defRPr>
            </a:lvl3pPr>
            <a:lvl4pPr marL="1600200" indent="-228600">
              <a:defRPr b="1">
                <a:solidFill>
                  <a:schemeClr val="tx1"/>
                </a:solidFill>
                <a:latin typeface="Arial" panose="020B0604020202020204" pitchFamily="34" charset="0"/>
                <a:cs typeface="Arial" panose="020B0604020202020204" pitchFamily="34" charset="0"/>
              </a:defRPr>
            </a:lvl4pPr>
            <a:lvl5pPr marL="2057400" indent="-228600">
              <a:defRPr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60ADC10-E811-40F4-842A-8322AAD5099B}"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ASCT, autologous stem cell transplant; NR, not reached; OS, overall survival; PFS, progression-free survival; RVd, lenalidomide/bortezomib/dexamethasone</a:t>
            </a:r>
            <a:r>
              <a:rPr lang="en-US" b="0" dirty="0"/>
              <a:t>.</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3075878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ASCT, autologous stem cell transplant; PFS, progression-free survival; RVd, lenalidomide/bortezomib/dexamethasone</a:t>
            </a:r>
            <a:r>
              <a:rPr lang="en-US" b="0" dirty="0"/>
              <a:t>.</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61300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QoL, quality of life; RVd, lenalidomide/bortezomib/dexamethasone</a:t>
            </a:r>
          </a:p>
        </p:txBody>
      </p:sp>
      <p:sp>
        <p:nvSpPr>
          <p:cNvPr id="4" name="Slide Number Placeholder 3"/>
          <p:cNvSpPr>
            <a:spLocks noGrp="1"/>
          </p:cNvSpPr>
          <p:nvPr>
            <p:ph type="sldNum" sz="quarter" idx="5"/>
          </p:nvPr>
        </p:nvSpPr>
        <p:spPr/>
        <p:txBody>
          <a:bodyPr/>
          <a:lstStyle/>
          <a:p>
            <a:fld id="{83DC0E21-52F9-4286-BAB3-AB7062E069E7}" type="slidenum">
              <a:rPr lang="en-US" smtClean="0"/>
              <a:t>41</a:t>
            </a:fld>
            <a:endParaRPr lang="en-US" dirty="0"/>
          </a:p>
        </p:txBody>
      </p:sp>
    </p:spTree>
    <p:extLst>
      <p:ext uri="{BB962C8B-B14F-4D97-AF65-F5344CB8AC3E}">
        <p14:creationId xmlns:p14="http://schemas.microsoft.com/office/powerpoint/2010/main" val="225882366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i="1" dirty="0">
                <a:latin typeface="Arial" panose="020B0604020202020204" pitchFamily="34" charset="0"/>
              </a:rPr>
              <a:t>ASCT, autologous stem cell transplant; KCd, carfilzomib/cyclophosphamide/dexamethasone; KR, carfilzomib/lenalidomide; KRd, carfilzomib/lenalidomide/dexamethasone; KRd12: twelve 28-day cycles of KRd; NDMM, newly diagnosed multiple myeloma; MEL 200, melphalan 200 mg/m</a:t>
            </a:r>
            <a:r>
              <a:rPr lang="en-US" altLang="en-US" i="1" baseline="30000" dirty="0">
                <a:latin typeface="Arial" panose="020B0604020202020204" pitchFamily="34" charset="0"/>
              </a:rPr>
              <a:t>2</a:t>
            </a:r>
            <a:r>
              <a:rPr lang="en-US" altLang="en-US" i="1" dirty="0">
                <a:latin typeface="Arial" panose="020B0604020202020204" pitchFamily="34" charset="0"/>
              </a:rPr>
              <a:t>; MRD, measurable residual disease; R, lenalidomide; sCR, stringent complete response; VGPR, very good partial response.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en-US" i="1" dirty="0">
              <a:latin typeface="Arial" panose="020B0604020202020204" pitchFamily="34" charset="0"/>
            </a:endParaRPr>
          </a:p>
          <a:p>
            <a:endParaRPr lang="en-US" i="0"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27681276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i="1" dirty="0">
                <a:latin typeface="Arial" panose="020B0604020202020204" pitchFamily="34" charset="0"/>
              </a:rPr>
              <a:t>ASCT, autologous stem cell transplant; KCd, carfilzomib/cyclophosphamide/dexamethasone; KRd, carfilzomib/lenalidomide/dexamethasone; KRd12: twelve 28-day cycles of KRd; PFS, progression-free survival.</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4376907-3CCC-7340-B687-6F094BC92014}"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1942953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i="1" dirty="0">
                <a:latin typeface="Arial" panose="020B0604020202020204" pitchFamily="34" charset="0"/>
              </a:rPr>
              <a:t>ASCT, autologous stem cell transplant; HRCA, high-risk cytogenetic abnormality; KRd, carfilzomib/lenalidomide/dexamethasone; KRd12: twelve 28-day cycles of KRd; PFS, progression-free survival.</a:t>
            </a:r>
          </a:p>
          <a:p>
            <a:endParaRPr lang="en-US" dirty="0"/>
          </a:p>
        </p:txBody>
      </p:sp>
      <p:sp>
        <p:nvSpPr>
          <p:cNvPr id="4" name="Slide Number Placeholder 3"/>
          <p:cNvSpPr>
            <a:spLocks noGrp="1"/>
          </p:cNvSpPr>
          <p:nvPr>
            <p:ph type="sldNum" sz="quarter" idx="5"/>
          </p:nvPr>
        </p:nvSpPr>
        <p:spPr/>
        <p:txBody>
          <a:bodyPr/>
          <a:lstStyle/>
          <a:p>
            <a:fld id="{83DC0E21-52F9-4286-BAB3-AB7062E069E7}" type="slidenum">
              <a:rPr lang="en-US" smtClean="0"/>
              <a:t>44</a:t>
            </a:fld>
            <a:endParaRPr lang="en-US" dirty="0"/>
          </a:p>
        </p:txBody>
      </p:sp>
    </p:spTree>
    <p:extLst>
      <p:ext uri="{BB962C8B-B14F-4D97-AF65-F5344CB8AC3E}">
        <p14:creationId xmlns:p14="http://schemas.microsoft.com/office/powerpoint/2010/main" val="269893756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Len, lenalidomide; MM, multiple myeloma; NE, not estimable; OS, overall survival;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3FAD148-E4A9-468B-8A62-316535D8E75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312508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Len, lenalidomide; PFS, progression-free survival; PFS2, second progression or death.</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50570029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MRD, measurable residual disease; NE, not evaluable; PFS, progression-free survival; PFS2, second progression or death.</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5596767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IMiD, immunomodulatory drug; MM, multiple myeloma; MRD, measurable residual disease; OS, overall survival; PFS, progression-free survival; PR partial response; PI, proteasome inhibitor.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71222309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CR, complete response; D-VTd, daratumumab/bortezomib/thalidomide/dexamethasone; ECOG, Eastern Cooperative Oncology Group; MM, multiple myeloma; MRD, measurable residual disease; NGS, next-generation sequencing; OS, overall survival; PD,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disease progression; PR, partial response; PS, performance status; </a:t>
            </a:r>
            <a:r>
              <a:rPr lang="en-US" i="1" dirty="0"/>
              <a:t>VTd, bortezomib/thalidomide/dexamethasone.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C5199B7-38D7-465B-97CC-76ED82415DA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79554287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PFS, progression-free survival</a:t>
            </a:r>
          </a:p>
        </p:txBody>
      </p:sp>
      <p:sp>
        <p:nvSpPr>
          <p:cNvPr id="4" name="Slide Number Placeholder 3"/>
          <p:cNvSpPr>
            <a:spLocks noGrp="1"/>
          </p:cNvSpPr>
          <p:nvPr>
            <p:ph type="sldNum" sz="quarter" idx="5"/>
          </p:nvPr>
        </p:nvSpPr>
        <p:spPr/>
        <p:txBody>
          <a:bodyPr/>
          <a:lstStyle/>
          <a:p>
            <a:fld id="{83DC0E21-52F9-4286-BAB3-AB7062E069E7}" type="slidenum">
              <a:rPr lang="en-US" smtClean="0"/>
              <a:t>51</a:t>
            </a:fld>
            <a:endParaRPr lang="en-US" dirty="0"/>
          </a:p>
        </p:txBody>
      </p:sp>
    </p:spTree>
    <p:extLst>
      <p:ext uri="{BB962C8B-B14F-4D97-AF65-F5344CB8AC3E}">
        <p14:creationId xmlns:p14="http://schemas.microsoft.com/office/powerpoint/2010/main" val="404349656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 daratumumab; PFS, progression-free survival; VTd, bortezomib/thalidomide/dexamethasone.</a:t>
            </a:r>
          </a:p>
        </p:txBody>
      </p:sp>
      <p:sp>
        <p:nvSpPr>
          <p:cNvPr id="4" name="Slide Number Placeholder 3"/>
          <p:cNvSpPr>
            <a:spLocks noGrp="1"/>
          </p:cNvSpPr>
          <p:nvPr>
            <p:ph type="sldNum" sz="quarter" idx="5"/>
          </p:nvPr>
        </p:nvSpPr>
        <p:spPr/>
        <p:txBody>
          <a:bodyPr/>
          <a:lstStyle/>
          <a:p>
            <a:fld id="{83DC0E21-52F9-4286-BAB3-AB7062E069E7}" type="slidenum">
              <a:rPr lang="en-US" smtClean="0"/>
              <a:t>52</a:t>
            </a:fld>
            <a:endParaRPr lang="en-US" dirty="0"/>
          </a:p>
        </p:txBody>
      </p:sp>
    </p:spTree>
    <p:extLst>
      <p:ext uri="{BB962C8B-B14F-4D97-AF65-F5344CB8AC3E}">
        <p14:creationId xmlns:p14="http://schemas.microsoft.com/office/powerpoint/2010/main" val="215479605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Bortez, bortezomib; Dex, dexamethasone; Len, lenalidomide; OS, overall survival; PD, progressive disease; PFS, progression-free survival.</a:t>
            </a:r>
          </a:p>
        </p:txBody>
      </p:sp>
      <p:sp>
        <p:nvSpPr>
          <p:cNvPr id="4" name="Slide Number Placeholder 3"/>
          <p:cNvSpPr>
            <a:spLocks noGrp="1"/>
          </p:cNvSpPr>
          <p:nvPr>
            <p:ph type="sldNum" sz="quarter" idx="5"/>
          </p:nvPr>
        </p:nvSpPr>
        <p:spPr/>
        <p:txBody>
          <a:bodyPr/>
          <a:lstStyle/>
          <a:p>
            <a:fld id="{83DC0E21-52F9-4286-BAB3-AB7062E069E7}" type="slidenum">
              <a:rPr lang="en-US" smtClean="0"/>
              <a:t>53</a:t>
            </a:fld>
            <a:endParaRPr lang="en-US" dirty="0"/>
          </a:p>
        </p:txBody>
      </p:sp>
    </p:spTree>
    <p:extLst>
      <p:ext uri="{BB962C8B-B14F-4D97-AF65-F5344CB8AC3E}">
        <p14:creationId xmlns:p14="http://schemas.microsoft.com/office/powerpoint/2010/main" val="321915154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KR, carfilzomib/lenalidomide; PD, progressive disease; PFS, progression-free survival; R, lenalidomide.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4376907-3CCC-7340-B687-6F094BC92014}"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606817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MRD, measurable residual disease.</a:t>
            </a:r>
          </a:p>
        </p:txBody>
      </p:sp>
      <p:sp>
        <p:nvSpPr>
          <p:cNvPr id="4" name="Slide Number Placeholder 3"/>
          <p:cNvSpPr>
            <a:spLocks noGrp="1"/>
          </p:cNvSpPr>
          <p:nvPr>
            <p:ph type="sldNum" sz="quarter" idx="5"/>
          </p:nvPr>
        </p:nvSpPr>
        <p:spPr/>
        <p:txBody>
          <a:bodyPr/>
          <a:lstStyle/>
          <a:p>
            <a:fld id="{83DC0E21-52F9-4286-BAB3-AB7062E069E7}" type="slidenum">
              <a:rPr lang="en-US" smtClean="0"/>
              <a:t>55</a:t>
            </a:fld>
            <a:endParaRPr lang="en-US" dirty="0"/>
          </a:p>
        </p:txBody>
      </p:sp>
    </p:spTree>
    <p:extLst>
      <p:ext uri="{BB962C8B-B14F-4D97-AF65-F5344CB8AC3E}">
        <p14:creationId xmlns:p14="http://schemas.microsoft.com/office/powerpoint/2010/main" val="325939312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KRd, carfilzomib/lenalidomide/dexamethasone; mAb, monocloncal antibody; PFS, progression-free survival; </a:t>
            </a:r>
            <a:r>
              <a:rPr lang="en-US" b="0" i="1" dirty="0"/>
              <a:t>RVd, lenalidomide/bortezomib/dexamethasone.</a:t>
            </a:r>
            <a:endParaRPr lang="en-US" i="1" dirty="0"/>
          </a:p>
        </p:txBody>
      </p:sp>
      <p:sp>
        <p:nvSpPr>
          <p:cNvPr id="4" name="Slide Number Placeholder 3"/>
          <p:cNvSpPr>
            <a:spLocks noGrp="1"/>
          </p:cNvSpPr>
          <p:nvPr>
            <p:ph type="sldNum" sz="quarter" idx="5"/>
          </p:nvPr>
        </p:nvSpPr>
        <p:spPr/>
        <p:txBody>
          <a:bodyPr/>
          <a:lstStyle/>
          <a:p>
            <a:fld id="{83DC0E21-52F9-4286-BAB3-AB7062E069E7}" type="slidenum">
              <a:rPr lang="en-US" smtClean="0"/>
              <a:t>56</a:t>
            </a:fld>
            <a:endParaRPr lang="en-US" dirty="0"/>
          </a:p>
        </p:txBody>
      </p:sp>
    </p:spTree>
    <p:extLst>
      <p:ext uri="{BB962C8B-B14F-4D97-AF65-F5344CB8AC3E}">
        <p14:creationId xmlns:p14="http://schemas.microsoft.com/office/powerpoint/2010/main" val="15092680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000" b="0" i="1" u="none" strike="noStrike" kern="1200" cap="none" spc="0" normalizeH="0" baseline="0" noProof="0" dirty="0">
                <a:ln>
                  <a:noFill/>
                </a:ln>
                <a:solidFill>
                  <a:srgbClr val="000000"/>
                </a:solidFill>
                <a:effectLst/>
                <a:uLnTx/>
                <a:uFillTx/>
                <a:latin typeface="+mn-lt"/>
                <a:ea typeface="+mn-ea"/>
                <a:cs typeface="+mn-cs"/>
              </a:rPr>
              <a:t>ASCT, autologous stem cell transplant; CrCl, creatinine clearance; Dara, </a:t>
            </a:r>
            <a:r>
              <a:rPr lang="en-US" sz="1000" b="0" i="1" kern="1200" dirty="0">
                <a:solidFill>
                  <a:schemeClr val="tx1"/>
                </a:solidFill>
                <a:effectLst/>
                <a:latin typeface="+mn-lt"/>
                <a:ea typeface="+mn-ea"/>
                <a:cs typeface="+mn-cs"/>
              </a:rPr>
              <a:t>daratumumab; </a:t>
            </a:r>
            <a:r>
              <a:rPr kumimoji="0" lang="en-US" sz="1000" b="0" i="1" u="none" strike="noStrike" kern="1200" cap="none" spc="0" normalizeH="0" baseline="0" noProof="0" dirty="0">
                <a:ln>
                  <a:noFill/>
                </a:ln>
                <a:solidFill>
                  <a:srgbClr val="000000"/>
                </a:solidFill>
                <a:effectLst/>
                <a:uLnTx/>
                <a:uFillTx/>
                <a:latin typeface="+mn-lt"/>
                <a:ea typeface="+mn-ea"/>
                <a:cs typeface="+mn-cs"/>
              </a:rPr>
              <a:t>Rd, lenalidomide/dexamethasone; IRd, ixazomib/lenalidomide/dexamethasone; Vd, bortezomib/dexamethasone; VRd, bortezomib/lenalidomide/dexamethasone.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CD2617-E080-49CE-95B7-303D28F440D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630137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58</a:t>
            </a:fld>
            <a:endParaRPr lang="en-US" altLang="en-US" dirty="0"/>
          </a:p>
        </p:txBody>
      </p:sp>
    </p:spTree>
    <p:extLst>
      <p:ext uri="{BB962C8B-B14F-4D97-AF65-F5344CB8AC3E}">
        <p14:creationId xmlns:p14="http://schemas.microsoft.com/office/powerpoint/2010/main" val="20886739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i="1" kern="1200" dirty="0">
                <a:solidFill>
                  <a:schemeClr val="tx1"/>
                </a:solidFill>
                <a:effectLst/>
                <a:latin typeface="+mn-lt"/>
                <a:ea typeface="+mn-ea"/>
                <a:cs typeface="+mn-cs"/>
              </a:rPr>
              <a:t>MPT, melphalan/prednisone/thalidomide; </a:t>
            </a:r>
            <a:r>
              <a:rPr lang="en-US" altLang="en-US" i="1" dirty="0">
                <a:latin typeface="Arial" panose="020B0604020202020204" pitchFamily="34" charset="0"/>
              </a:rPr>
              <a:t>Rd, lenalidomide/dexamethasone; Rd18, Rd every 18 mo.</a:t>
            </a:r>
            <a:endParaRPr lang="en-US" i="1"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66641E18-9526-1244-A0CA-E921521081CD}"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8810023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MM, multiple myeloma; NR, not reached; OS, overall survival; </a:t>
            </a:r>
            <a:r>
              <a:rPr lang="en-US" altLang="en-US" i="1" dirty="0">
                <a:latin typeface="Arial" panose="020B0604020202020204" pitchFamily="34" charset="0"/>
              </a:rPr>
              <a:t>Rd, lenalidomide/dexamethasone; </a:t>
            </a:r>
            <a:r>
              <a:rPr lang="en-US" b="0" i="1" dirty="0"/>
              <a:t>RVd, lenalidomide/bortezomib/dexamethasone.</a:t>
            </a:r>
            <a:endParaRPr lang="en-US" dirty="0"/>
          </a:p>
        </p:txBody>
      </p:sp>
      <p:sp>
        <p:nvSpPr>
          <p:cNvPr id="4" name="Slide Number Placeholder 3"/>
          <p:cNvSpPr>
            <a:spLocks noGrp="1"/>
          </p:cNvSpPr>
          <p:nvPr>
            <p:ph type="sldNum" sz="quarter" idx="5"/>
          </p:nvPr>
        </p:nvSpPr>
        <p:spPr/>
        <p:txBody>
          <a:bodyPr/>
          <a:lstStyle/>
          <a:p>
            <a:fld id="{83DC0E21-52F9-4286-BAB3-AB7062E069E7}" type="slidenum">
              <a:rPr lang="en-US" smtClean="0"/>
              <a:t>60</a:t>
            </a:fld>
            <a:endParaRPr lang="en-US" dirty="0"/>
          </a:p>
        </p:txBody>
      </p:sp>
    </p:spTree>
    <p:extLst>
      <p:ext uri="{BB962C8B-B14F-4D97-AF65-F5344CB8AC3E}">
        <p14:creationId xmlns:p14="http://schemas.microsoft.com/office/powerpoint/2010/main" val="328836313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49250" y="731838"/>
            <a:ext cx="6502400" cy="3657600"/>
          </a:xfrm>
        </p:spPr>
      </p:sp>
      <p:sp>
        <p:nvSpPr>
          <p:cNvPr id="3" name="Notes Placeholder 2"/>
          <p:cNvSpPr>
            <a:spLocks noGrp="1"/>
          </p:cNvSpPr>
          <p:nvPr>
            <p:ph type="body" idx="1"/>
          </p:nvPr>
        </p:nvSpPr>
        <p:spPr/>
        <p:txBody>
          <a:bodyPr>
            <a:normAutofit/>
          </a:bodyPr>
          <a:lstStyle/>
          <a:p>
            <a:r>
              <a:rPr lang="en-US" i="1" dirty="0">
                <a:latin typeface="Calibri" charset="0"/>
                <a:ea typeface="ＭＳ Ｐゴシック" charset="0"/>
                <a:cs typeface="ＭＳ Ｐゴシック" charset="0"/>
              </a:rPr>
              <a:t>ASCT, autologous stem cell transplant; Dex, dexamethasone; MM, multiple myeloma; OS, overall survival; PFS, progression-free survival; VRd, bortezomib/lenalidomide/dexamethasone.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0DA0F80-46FA-49F2-A5C6-71E74391E45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4559791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CrCl, creatinine clearance; ECOG, Eastern Cooperative Oncology Group; ISS, International Staging System; MRD, measurable residual disease; NDMM, newly diagnosed multiple myeloma; NGS, next-generation sequencing; PFS2, time to second progression; PS, performance status; sCR, stringent CR; TTP, time to progression.</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1929359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Dara, daratumumab; OS, overall survival; PFS, progression-free survival; Rd, lenalidomide/dexamethasone</a:t>
            </a:r>
          </a:p>
        </p:txBody>
      </p:sp>
      <p:sp>
        <p:nvSpPr>
          <p:cNvPr id="4" name="Slide Number Placeholder 3"/>
          <p:cNvSpPr>
            <a:spLocks noGrp="1"/>
          </p:cNvSpPr>
          <p:nvPr>
            <p:ph type="sldNum" sz="quarter" idx="5"/>
          </p:nvPr>
        </p:nvSpPr>
        <p:spPr/>
        <p:txBody>
          <a:bodyPr/>
          <a:lstStyle/>
          <a:p>
            <a:fld id="{83DC0E21-52F9-4286-BAB3-AB7062E069E7}" type="slidenum">
              <a:rPr lang="en-US" smtClean="0"/>
              <a:t>63</a:t>
            </a:fld>
            <a:endParaRPr lang="en-US" dirty="0"/>
          </a:p>
        </p:txBody>
      </p:sp>
    </p:spTree>
    <p:extLst>
      <p:ext uri="{BB962C8B-B14F-4D97-AF65-F5344CB8AC3E}">
        <p14:creationId xmlns:p14="http://schemas.microsoft.com/office/powerpoint/2010/main" val="237335720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Dara, daratumumab; PFS, progression-free survival; Rd, lenalidomide/dexamethasone.</a:t>
            </a:r>
          </a:p>
          <a:p>
            <a:endParaRPr lang="en-US" dirty="0"/>
          </a:p>
        </p:txBody>
      </p:sp>
      <p:sp>
        <p:nvSpPr>
          <p:cNvPr id="4" name="Slide Number Placeholder 3"/>
          <p:cNvSpPr>
            <a:spLocks noGrp="1"/>
          </p:cNvSpPr>
          <p:nvPr>
            <p:ph type="sldNum" sz="quarter" idx="5"/>
          </p:nvPr>
        </p:nvSpPr>
        <p:spPr/>
        <p:txBody>
          <a:bodyPr/>
          <a:lstStyle/>
          <a:p>
            <a:fld id="{83DC0E21-52F9-4286-BAB3-AB7062E069E7}" type="slidenum">
              <a:rPr lang="en-US" smtClean="0"/>
              <a:t>64</a:t>
            </a:fld>
            <a:endParaRPr lang="en-US" dirty="0"/>
          </a:p>
        </p:txBody>
      </p:sp>
    </p:spTree>
    <p:extLst>
      <p:ext uri="{BB962C8B-B14F-4D97-AF65-F5344CB8AC3E}">
        <p14:creationId xmlns:p14="http://schemas.microsoft.com/office/powerpoint/2010/main" val="218582921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Dara, daratumumab; IRR, infusion-related reaction; Rd, lenalidomide/dexamethasone; SPM, second primary malignancy; TEAE, treatment-emergent adverse event.</a:t>
            </a:r>
          </a:p>
        </p:txBody>
      </p:sp>
      <p:sp>
        <p:nvSpPr>
          <p:cNvPr id="4" name="Slide Number Placeholder 3"/>
          <p:cNvSpPr>
            <a:spLocks noGrp="1"/>
          </p:cNvSpPr>
          <p:nvPr>
            <p:ph type="sldNum" sz="quarter" idx="5"/>
          </p:nvPr>
        </p:nvSpPr>
        <p:spPr/>
        <p:txBody>
          <a:bodyPr/>
          <a:lstStyle/>
          <a:p>
            <a:fld id="{83DC0E21-52F9-4286-BAB3-AB7062E069E7}" type="slidenum">
              <a:rPr lang="en-US" smtClean="0"/>
              <a:t>65</a:t>
            </a:fld>
            <a:endParaRPr lang="en-US" dirty="0"/>
          </a:p>
        </p:txBody>
      </p:sp>
    </p:spTree>
    <p:extLst>
      <p:ext uri="{BB962C8B-B14F-4D97-AF65-F5344CB8AC3E}">
        <p14:creationId xmlns:p14="http://schemas.microsoft.com/office/powerpoint/2010/main" val="425910572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solidFill>
                  <a:srgbClr val="000000"/>
                </a:solidFill>
                <a:latin typeface="Arial" panose="020B0604020202020204" pitchFamily="34" charset="0"/>
                <a:cs typeface="Arial" panose="020B0604020202020204" pitchFamily="34" charset="0"/>
              </a:rPr>
              <a:t>CR, complete response; CrCl, creatinine clearance; ECOG, Eastern Cooperative Oncology Group; ISS, International Staging System; MRD, measurable residual disease; NDMM, </a:t>
            </a:r>
            <a:r>
              <a:rPr lang="en-US" sz="1200" i="1" dirty="0"/>
              <a:t>newly diagnosed multiple myeloma; NGS, next-generation sequencing; ORR, overall response rate; OS, overall survival; PD, progressive disease; PN, peripheral neuropathy; PS, performance status; VGPR, very good partial response; </a:t>
            </a:r>
            <a:r>
              <a:rPr lang="en-US" sz="1200" i="1" dirty="0">
                <a:solidFill>
                  <a:srgbClr val="000000"/>
                </a:solidFill>
                <a:latin typeface="Arial" panose="020B0604020202020204" pitchFamily="34" charset="0"/>
                <a:cs typeface="Arial" panose="020B0604020202020204" pitchFamily="34" charset="0"/>
              </a:rPr>
              <a:t>VMP, bortezomib/melphalan/prednisone.</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201689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solidFill>
                  <a:srgbClr val="000000"/>
                </a:solidFill>
                <a:latin typeface="Arial" panose="020B0604020202020204" pitchFamily="34" charset="0"/>
                <a:cs typeface="Arial" panose="020B0604020202020204" pitchFamily="34" charset="0"/>
              </a:rPr>
              <a:t>D, daratumumab; MM, multiple myeloma; PFS, progression-free survival; VMP, bortezomib/melphalan/prednisone.</a:t>
            </a:r>
            <a:endParaRPr lang="en-US"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67</a:t>
            </a:fld>
            <a:endParaRPr lang="en-US" altLang="en-US" dirty="0"/>
          </a:p>
        </p:txBody>
      </p:sp>
    </p:spTree>
    <p:extLst>
      <p:ext uri="{BB962C8B-B14F-4D97-AF65-F5344CB8AC3E}">
        <p14:creationId xmlns:p14="http://schemas.microsoft.com/office/powerpoint/2010/main" val="330577403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solidFill>
                  <a:srgbClr val="000000"/>
                </a:solidFill>
                <a:latin typeface="Arial" panose="020B0604020202020204" pitchFamily="34" charset="0"/>
                <a:cs typeface="Arial" panose="020B0604020202020204" pitchFamily="34" charset="0"/>
              </a:rPr>
              <a:t>D, daratumumab; MM, multiple myeloma; PFS, progression-free survival; VMP, bortezomib/melphalan/prednisone.</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0001542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ASCT, autologous stem cell transplant; BPI-SF, Brief Pain Inventory–Short Form; CrCl, creatinine clearance; ECOG, Eastern Cooperative Oncology Group; ISS, International Staging System; MM, multiple myeloma; PS, performance status.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29125903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PFS, progression-free survival; Rd, lenalidomide/dexamethasone.</a:t>
            </a:r>
          </a:p>
        </p:txBody>
      </p:sp>
      <p:sp>
        <p:nvSpPr>
          <p:cNvPr id="4" name="Slide Number Placeholder 3"/>
          <p:cNvSpPr>
            <a:spLocks noGrp="1"/>
          </p:cNvSpPr>
          <p:nvPr>
            <p:ph type="sldNum" sz="quarter" idx="5"/>
          </p:nvPr>
        </p:nvSpPr>
        <p:spPr/>
        <p:txBody>
          <a:bodyPr/>
          <a:lstStyle/>
          <a:p>
            <a:fld id="{83DC0E21-52F9-4286-BAB3-AB7062E069E7}" type="slidenum">
              <a:rPr lang="en-US" smtClean="0"/>
              <a:t>70</a:t>
            </a:fld>
            <a:endParaRPr lang="en-US" dirty="0"/>
          </a:p>
        </p:txBody>
      </p:sp>
    </p:spTree>
    <p:extLst>
      <p:ext uri="{BB962C8B-B14F-4D97-AF65-F5344CB8AC3E}">
        <p14:creationId xmlns:p14="http://schemas.microsoft.com/office/powerpoint/2010/main" val="226845555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EFS, event-free survival; OS, overall survival; R, lenalidomide; Rd, lenalidomide/dexamethasone.</a:t>
            </a:r>
            <a:endParaRPr lang="en-US" dirty="0"/>
          </a:p>
        </p:txBody>
      </p:sp>
      <p:sp>
        <p:nvSpPr>
          <p:cNvPr id="4" name="Slide Number Placeholder 3"/>
          <p:cNvSpPr>
            <a:spLocks noGrp="1"/>
          </p:cNvSpPr>
          <p:nvPr>
            <p:ph type="sldNum" sz="quarter" idx="5"/>
          </p:nvPr>
        </p:nvSpPr>
        <p:spPr/>
        <p:txBody>
          <a:bodyPr/>
          <a:lstStyle/>
          <a:p>
            <a:fld id="{83DC0E21-52F9-4286-BAB3-AB7062E069E7}" type="slidenum">
              <a:rPr lang="en-US" smtClean="0"/>
              <a:t>71</a:t>
            </a:fld>
            <a:endParaRPr lang="en-US" dirty="0"/>
          </a:p>
        </p:txBody>
      </p:sp>
    </p:spTree>
    <p:extLst>
      <p:ext uri="{BB962C8B-B14F-4D97-AF65-F5344CB8AC3E}">
        <p14:creationId xmlns:p14="http://schemas.microsoft.com/office/powerpoint/2010/main" val="376601046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49250" y="731838"/>
            <a:ext cx="6502400" cy="3657600"/>
          </a:xfrm>
        </p:spPr>
      </p:sp>
      <p:sp>
        <p:nvSpPr>
          <p:cNvPr id="3" name="Notes Placeholder 2"/>
          <p:cNvSpPr>
            <a:spLocks noGrp="1"/>
          </p:cNvSpPr>
          <p:nvPr>
            <p:ph type="body" idx="1"/>
          </p:nvPr>
        </p:nvSpPr>
        <p:spPr/>
        <p:txBody>
          <a:bodyPr>
            <a:normAutofit/>
          </a:bodyPr>
          <a:lstStyle/>
          <a:p>
            <a:r>
              <a:rPr lang="en-US" i="1" dirty="0">
                <a:latin typeface="Calibri" charset="0"/>
                <a:ea typeface="ＭＳ Ｐゴシック" charset="0"/>
                <a:cs typeface="ＭＳ Ｐゴシック" charset="0"/>
              </a:rPr>
              <a:t>AE, adverse event; d/c, discontinued; dex, dexamethasone; DR, daratumumab/lenalidomide; MM, multiple myeloma; ORR, overall response rate; PFS, progression-free survival; Rd, lenalidomide/dexamethasone; SAE, serious adverse event.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0DA0F80-46FA-49F2-A5C6-71E74391E45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0073839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73</a:t>
            </a:fld>
            <a:endParaRPr lang="en-US" altLang="en-US" dirty="0"/>
          </a:p>
        </p:txBody>
      </p:sp>
    </p:spTree>
    <p:extLst>
      <p:ext uri="{BB962C8B-B14F-4D97-AF65-F5344CB8AC3E}">
        <p14:creationId xmlns:p14="http://schemas.microsoft.com/office/powerpoint/2010/main" val="202075323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000" i="1" dirty="0">
                <a:latin typeface="+mn-lt"/>
              </a:rPr>
              <a:t>CV, cardiovascular; Dex, dexamethasone; DOAC, direct oral anticoagulant; IMiD, immunomodulatory drug; INR, international normalized ratio;</a:t>
            </a:r>
            <a:r>
              <a:rPr lang="en-US" sz="1000" b="0" i="1" dirty="0">
                <a:solidFill>
                  <a:srgbClr val="4D5156"/>
                </a:solidFill>
                <a:effectLst/>
                <a:latin typeface="+mn-lt"/>
              </a:rPr>
              <a:t> IVIG, IV immunoglobulin; </a:t>
            </a:r>
            <a:r>
              <a:rPr lang="en-US" sz="1000" i="1" dirty="0">
                <a:latin typeface="+mn-lt"/>
              </a:rPr>
              <a:t>LMWH, low-molecular-weight heparin; mAb, monoclonal antibody; MM, multiple myeloma; ONJ, osteonecrosis of the jaw; PI, proteasome inhibitor; PJP, </a:t>
            </a:r>
            <a:r>
              <a:rPr lang="en-US" sz="1000" b="0" i="1" dirty="0">
                <a:solidFill>
                  <a:srgbClr val="4D5156"/>
                </a:solidFill>
                <a:effectLst/>
                <a:latin typeface="+mn-lt"/>
              </a:rPr>
              <a:t>Pneumocystis jirovecii pneumonia.</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0AA5D73-21BB-4A2C-A09C-7B16A03C7CD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14200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i="1" dirty="0">
                <a:latin typeface="+mn-lt"/>
              </a:rPr>
              <a:t>DOAC, direct oral anticoagulant; LMWH, low-molecular-weight heparin.</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0AA5D73-21BB-4A2C-A09C-7B16A03C7CD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2405733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sz="1200" i="1" dirty="0">
                <a:solidFill>
                  <a:schemeClr val="bg2"/>
                </a:solidFill>
              </a:rPr>
              <a:t>ISS, International Staging System; QoL, quality of life.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77</a:t>
            </a:fld>
            <a:endParaRPr lang="en-US" altLang="en-US" dirty="0"/>
          </a:p>
        </p:txBody>
      </p:sp>
    </p:spTree>
    <p:extLst>
      <p:ext uri="{BB962C8B-B14F-4D97-AF65-F5344CB8AC3E}">
        <p14:creationId xmlns:p14="http://schemas.microsoft.com/office/powerpoint/2010/main" val="423628333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spc="-20" dirty="0"/>
              <a:t>CR, complete response; DRd, daratumumab/lenalidomide/dexamethasone; ERd, elotuzumab/lenalidomide/dexamethasone; FU, follow-up; IRd, ixazomib/lenalidomide/dexamethasone; KRd, carfilzomib/lenalidomide/dexamethasone; MM, multiple myeloma; NR, not reached; ORR, overall response rate; OS, overall survival; PFS, progression-free survival; PFS HR, high-risk progression-free survival; R/R, relapsed/refractory; Tx, treatment.</a:t>
            </a:r>
          </a:p>
          <a:p>
            <a:endParaRPr lang="en-US" dirty="0"/>
          </a:p>
        </p:txBody>
      </p:sp>
      <p:sp>
        <p:nvSpPr>
          <p:cNvPr id="4" name="Slide Number Placeholder 3"/>
          <p:cNvSpPr>
            <a:spLocks noGrp="1"/>
          </p:cNvSpPr>
          <p:nvPr>
            <p:ph type="sldNum" sz="quarter" idx="5"/>
          </p:nvPr>
        </p:nvSpPr>
        <p:spPr/>
        <p:txBody>
          <a:bodyPr/>
          <a:lstStyle/>
          <a:p>
            <a:fld id="{FF2EF1ED-33D8-4194-BAF8-E6BC5B51ED0B}" type="slidenum">
              <a:rPr lang="en-US" smtClean="0"/>
              <a:pPr/>
              <a:t>78</a:t>
            </a:fld>
            <a:endParaRPr lang="en-US" dirty="0"/>
          </a:p>
        </p:txBody>
      </p:sp>
    </p:spTree>
    <p:extLst>
      <p:ext uri="{BB962C8B-B14F-4D97-AF65-F5344CB8AC3E}">
        <p14:creationId xmlns:p14="http://schemas.microsoft.com/office/powerpoint/2010/main" val="133029105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DVd, daratumumab/bortezomib/dexamethasone; Kd, carfilzomib/dexamethasone; MM, multiple myeloma; NA, not available; NR, not reached; OS, overall survival; PFS, progression-free survival; PVd, pomalidomide/bortezomib/dexamethasone; R/R, relapsed/refractory; SVd, selinexor/bortezomib/dexamethasone; Tx, treatment; Vd, bortezomib, dexamethasone; Ven-Vd, venetoclax/bortezomib/dexamethasone.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79</a:t>
            </a:fld>
            <a:endParaRPr lang="en-US" altLang="en-US" dirty="0"/>
          </a:p>
        </p:txBody>
      </p:sp>
    </p:spTree>
    <p:extLst>
      <p:ext uri="{BB962C8B-B14F-4D97-AF65-F5344CB8AC3E}">
        <p14:creationId xmlns:p14="http://schemas.microsoft.com/office/powerpoint/2010/main" val="387909421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Dex, dexamethasone; DPd, daratumumab/pomalidomide/dexamethasone; EPd, elotuzumab/pomalidomide/dexamethasone; HD, high dose; IMiD, immunomodulatory drug; IPd, ixazomib/pomalidomide/dexamethasone; Isa-Pd, isatuximab/pomalidomide/dexamethasone; KPd, carfilzomib/pomalidomide/dexamethasone; MTD, maximum tolerated dose; NR, not reached; ORR, overall response rate; OS, overall survival; Pd, pomalidomide/dexamethasone; PFS, progression-free survival; PI, proteasome inhibitor; PR, partial response; R/R, relapsed/refractory; tx, treatment; VGPR, very good partial response; VPd, bortezomib/pomalidomide/dexamethasone.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80</a:t>
            </a:fld>
            <a:endParaRPr lang="en-US" altLang="en-US" dirty="0"/>
          </a:p>
        </p:txBody>
      </p:sp>
    </p:spTree>
    <p:extLst>
      <p:ext uri="{BB962C8B-B14F-4D97-AF65-F5344CB8AC3E}">
        <p14:creationId xmlns:p14="http://schemas.microsoft.com/office/powerpoint/2010/main" val="107150018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algn="l" defTabSz="914400" rtl="0" eaLnBrk="1" fontAlgn="base" latinLnBrk="0" hangingPunct="1">
              <a:spcBef>
                <a:spcPct val="30000"/>
              </a:spcBef>
              <a:spcAft>
                <a:spcPct val="0"/>
              </a:spcAft>
              <a:defRPr/>
            </a:pPr>
            <a:r>
              <a:rPr lang="en-US" sz="1200" b="0" i="1" kern="1200" dirty="0">
                <a:solidFill>
                  <a:schemeClr val="tx1"/>
                </a:solidFill>
                <a:latin typeface="+mn-lt"/>
                <a:ea typeface="+mn-ea"/>
                <a:cs typeface="+mn-cs"/>
              </a:rPr>
              <a:t>Dara, daratumumab; dex, dexamethasone; OS, overall survival; Pd, pomalidomide/dexamethasone; PFS, progression-free survival; R/R, relapsed/refractory.</a:t>
            </a:r>
          </a:p>
          <a:p>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201392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algn="l" defTabSz="914400" rtl="0" eaLnBrk="1" fontAlgn="base" latinLnBrk="0" hangingPunct="1">
              <a:spcBef>
                <a:spcPct val="30000"/>
              </a:spcBef>
              <a:spcAft>
                <a:spcPct val="0"/>
              </a:spcAft>
              <a:defRPr/>
            </a:pPr>
            <a:r>
              <a:rPr lang="en-US" sz="1200" i="1" kern="1200" dirty="0">
                <a:solidFill>
                  <a:schemeClr val="tx1"/>
                </a:solidFill>
                <a:latin typeface="+mn-lt"/>
                <a:ea typeface="+mn-ea"/>
                <a:cs typeface="+mn-cs"/>
              </a:rPr>
              <a:t>Ab, antibody; CR, complete response; Dara, daratumumab; dex, dexamethasone; DKd, daratumumab/carfilzomib/dexamethasone; ITT, intention-to-treat; Kd, carfilzomib/dexamethasone; MM, multiple myeloma; MRD, measurable residual disease; NE, not estimable; ORR, overall response rate; PFS, progression-free survival; PR, partial response; R/R, relapsed/refractory; VGPR, very good partial response.</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226213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200" dirty="0">
                <a:solidFill>
                  <a:schemeClr val="tx1"/>
                </a:solidFill>
                <a:latin typeface="+mn-lt"/>
                <a:ea typeface="+mn-ea"/>
                <a:cs typeface="+mn-cs"/>
              </a:rPr>
              <a:t>CR, complete response; Isa, isatuximab; ITT, intention-to-treat; Len, lenalidomide; MM, multiple myeloma; mOS, median overall survival; MRD, measurable residual disease; OS, overall survival; Pd, pomalidomide/dexamethasone; PFS, progression-free survival; PI, proteasome inhibitor; PR, partial response; R/R, relapsed/refractory; sCR, stringent complete response; VGPR, very good partial response.</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9215455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eaLnBrk="0" fontAlgn="base" hangingPunct="0">
              <a:spcBef>
                <a:spcPct val="30000"/>
              </a:spcBef>
              <a:spcAft>
                <a:spcPct val="0"/>
              </a:spcAft>
              <a:defRPr/>
            </a:pPr>
            <a:r>
              <a:rPr lang="en-US" i="1" dirty="0"/>
              <a:t>CR, complete response; Isa, isatuximab; ITT, intention-to-treat; Kd, </a:t>
            </a:r>
            <a:r>
              <a:rPr lang="en-US" sz="1200" i="1" kern="1200" dirty="0">
                <a:solidFill>
                  <a:schemeClr val="tx1"/>
                </a:solidFill>
                <a:latin typeface="+mn-lt"/>
                <a:ea typeface="+mn-ea"/>
                <a:cs typeface="+mn-cs"/>
              </a:rPr>
              <a:t>carfilzomib/dexamethasone; m, median; MM, multiple myeloma; MR, minimal response; MRD, measurable residual disease; NE, not evaluable; NR, not reached; ORR, overall response rate; OS, overall survival; PFS, progression-free survival; </a:t>
            </a:r>
            <a:r>
              <a:rPr lang="en-US" sz="1200" i="1" dirty="0">
                <a:solidFill>
                  <a:srgbClr val="000000"/>
                </a:solidFill>
                <a:latin typeface="Arial" panose="020B0604020202020204" pitchFamily="34" charset="0"/>
                <a:cs typeface="Arial" panose="020B0604020202020204" pitchFamily="34" charset="0"/>
              </a:rPr>
              <a:t>PFS2, time to second progression</a:t>
            </a:r>
            <a:r>
              <a:rPr lang="en-US" sz="1200" b="0" i="1" dirty="0">
                <a:solidFill>
                  <a:srgbClr val="000000"/>
                </a:solidFill>
                <a:latin typeface="Arial" panose="020B0604020202020204" pitchFamily="34" charset="0"/>
                <a:cs typeface="Arial" panose="020B0604020202020204" pitchFamily="34" charset="0"/>
              </a:rPr>
              <a:t>;</a:t>
            </a:r>
            <a:r>
              <a:rPr lang="en-US" sz="1200" b="1" i="1" dirty="0">
                <a:solidFill>
                  <a:srgbClr val="000000"/>
                </a:solidFill>
                <a:latin typeface="Arial" panose="020B0604020202020204" pitchFamily="34" charset="0"/>
                <a:cs typeface="Arial" panose="020B0604020202020204" pitchFamily="34" charset="0"/>
              </a:rPr>
              <a:t> </a:t>
            </a:r>
            <a:r>
              <a:rPr lang="en-US" sz="1200" i="1" kern="1200" dirty="0">
                <a:solidFill>
                  <a:schemeClr val="tx1"/>
                </a:solidFill>
                <a:latin typeface="+mn-lt"/>
                <a:ea typeface="+mn-ea"/>
                <a:cs typeface="+mn-cs"/>
              </a:rPr>
              <a:t>R/R, relapsed/refractory; VGPR, very good partial response.</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7512446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Isa-Kd, isatuximab/carfilzomib/dexamethasone; Kd, carfilzomib/dexamethasone; R/R, relapsed/refractory; SAE, serious adverse event; TEAE, treatment-emergent adverse event.</a:t>
            </a:r>
            <a:br>
              <a:rPr lang="en-US" dirty="0"/>
            </a:br>
            <a:endParaRPr lang="en-US" dirty="0"/>
          </a:p>
        </p:txBody>
      </p:sp>
      <p:sp>
        <p:nvSpPr>
          <p:cNvPr id="4" name="Slide Number Placeholder 3"/>
          <p:cNvSpPr>
            <a:spLocks noGrp="1"/>
          </p:cNvSpPr>
          <p:nvPr>
            <p:ph type="sldNum" sz="quarter" idx="5"/>
          </p:nvPr>
        </p:nvSpPr>
        <p:spPr/>
        <p:txBody>
          <a:bodyPr/>
          <a:lstStyle/>
          <a:p>
            <a:fld id="{FF2EF1ED-33D8-4194-BAF8-E6BC5B51ED0B}" type="slidenum">
              <a:rPr lang="en-US" smtClean="0"/>
              <a:pPr/>
              <a:t>85</a:t>
            </a:fld>
            <a:endParaRPr lang="en-US" dirty="0"/>
          </a:p>
        </p:txBody>
      </p:sp>
    </p:spTree>
    <p:extLst>
      <p:ext uri="{BB962C8B-B14F-4D97-AF65-F5344CB8AC3E}">
        <p14:creationId xmlns:p14="http://schemas.microsoft.com/office/powerpoint/2010/main" val="309874956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09C43380-5348-4E57-9D10-21BA5A91BF1C}"/>
              </a:ext>
            </a:extLst>
          </p:cNvPr>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CR, complete response; dex, dexamethasone; Elo, elotuzumab; EPd, elotuzumab/pomalidomide/dexamethasone; m, median; MM, multiple myeloma; OS, overall survival; P, pomalidomide; </a:t>
            </a:r>
            <a:r>
              <a:rPr lang="en-US" sz="1200" i="1" kern="1200" dirty="0">
                <a:solidFill>
                  <a:schemeClr val="tx1"/>
                </a:solidFill>
                <a:latin typeface="+mn-lt"/>
                <a:ea typeface="+mn-ea"/>
                <a:cs typeface="+mn-cs"/>
              </a:rPr>
              <a:t>Pd, pomalidomide/dexamethasone; PFS, progression-free survival; PI, proteasome inhibitor; </a:t>
            </a:r>
            <a:r>
              <a:rPr lang="en-US" i="1" dirty="0"/>
              <a:t>R/R, relapsed/refractory.</a:t>
            </a:r>
          </a:p>
          <a:p>
            <a:endParaRPr lang="en-US" dirty="0"/>
          </a:p>
        </p:txBody>
      </p:sp>
    </p:spTree>
    <p:extLst>
      <p:ext uri="{BB962C8B-B14F-4D97-AF65-F5344CB8AC3E}">
        <p14:creationId xmlns:p14="http://schemas.microsoft.com/office/powerpoint/2010/main" val="233696973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IVIG, IV immunoglobulin.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87</a:t>
            </a:fld>
            <a:endParaRPr lang="en-US" altLang="en-US" dirty="0"/>
          </a:p>
        </p:txBody>
      </p:sp>
    </p:spTree>
    <p:extLst>
      <p:ext uri="{BB962C8B-B14F-4D97-AF65-F5344CB8AC3E}">
        <p14:creationId xmlns:p14="http://schemas.microsoft.com/office/powerpoint/2010/main" val="323407833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kern="0" dirty="0"/>
              <a:t>DoR, duration of response; </a:t>
            </a:r>
            <a:r>
              <a:rPr lang="en-US" i="1" dirty="0"/>
              <a:t>MM, multiple myeloma; ORR, overall response rate; OS, overall survival; PD, progressive disease; PFS, progression free survivaI; PR, partial response; sCR, stringent complete response; SD, stable disease; VGPR, very good partial response.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8529487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eaLnBrk="0" fontAlgn="base" hangingPunct="0">
              <a:spcBef>
                <a:spcPct val="30000"/>
              </a:spcBef>
              <a:spcAft>
                <a:spcPct val="0"/>
              </a:spcAft>
              <a:defRPr/>
            </a:pPr>
            <a:r>
              <a:rPr lang="en-US" i="1" dirty="0"/>
              <a:t>CR, complete response; CrCl, creatinine clearance; Dex, dexamethasone; Isa, isatuximab; ITT, intention-to-treat; Kd, </a:t>
            </a:r>
            <a:r>
              <a:rPr lang="en-US" sz="1200" i="1" kern="1200" dirty="0">
                <a:solidFill>
                  <a:schemeClr val="tx1"/>
                </a:solidFill>
                <a:latin typeface="+mn-lt"/>
                <a:ea typeface="+mn-ea"/>
                <a:cs typeface="+mn-cs"/>
              </a:rPr>
              <a:t>carfilzomib/dexamethasone; MM, multiple myeloma; MR, minimal response; MRD, measurable residual disease; NE, not evaluable; NR, not reached; ORR, overall response rate; PD, progressive disease; PFS, progression-free survival; PI, proteasome inhibitor; R/R, relapsed/refractory; SD, stable disease; SVd, selinexor/bortezomib/dexamethasone; VGPR, very good partial response.</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43926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dirty="0"/>
              <a:t>AE, adverse event; Sd, selinexor/dexamethasone; SVd, selinexor/bortezomib/dexamethasone; TPO, thrombopoietin receptor agonist. </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085AE6-73E2-4A06-BD60-54604DA003A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238936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Dex, dexamethasone; ORR, overall response rate; PR, partial response; Ven, venetoclax; VGPR, very good partial response.</a:t>
            </a:r>
          </a:p>
        </p:txBody>
      </p:sp>
      <p:sp>
        <p:nvSpPr>
          <p:cNvPr id="4" name="Slide Number Placeholder 3"/>
          <p:cNvSpPr>
            <a:spLocks noGrp="1"/>
          </p:cNvSpPr>
          <p:nvPr>
            <p:ph type="sldNum" sz="quarter" idx="5"/>
          </p:nvPr>
        </p:nvSpPr>
        <p:spPr/>
        <p:txBody>
          <a:bodyPr/>
          <a:lstStyle/>
          <a:p>
            <a:fld id="{FF2EF1ED-33D8-4194-BAF8-E6BC5B51ED0B}" type="slidenum">
              <a:rPr lang="en-US" smtClean="0"/>
              <a:pPr/>
              <a:t>91</a:t>
            </a:fld>
            <a:endParaRPr lang="en-US" dirty="0"/>
          </a:p>
        </p:txBody>
      </p:sp>
    </p:spTree>
    <p:extLst>
      <p:ext uri="{BB962C8B-B14F-4D97-AF65-F5344CB8AC3E}">
        <p14:creationId xmlns:p14="http://schemas.microsoft.com/office/powerpoint/2010/main" val="20587946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IRC, independent review committee; ORR, overall response rate; OS, overall survival; PD, progressive disease; PFS, progression-free survival; PI, proteasome inhibitor; PRO, patient-reported outcomes; QoL, quality of life; R/R, relapsed/refractory; VGPR, very good partial response.</a:t>
            </a:r>
          </a:p>
        </p:txBody>
      </p:sp>
      <p:sp>
        <p:nvSpPr>
          <p:cNvPr id="4" name="Slide Number Placeholder 3"/>
          <p:cNvSpPr>
            <a:spLocks noGrp="1"/>
          </p:cNvSpPr>
          <p:nvPr>
            <p:ph type="sldNum" sz="quarter" idx="5"/>
          </p:nvPr>
        </p:nvSpPr>
        <p:spPr/>
        <p:txBody>
          <a:bodyPr/>
          <a:lstStyle/>
          <a:p>
            <a:fld id="{FF2EF1ED-33D8-4194-BAF8-E6BC5B51ED0B}" type="slidenum">
              <a:rPr lang="en-US" smtClean="0"/>
              <a:pPr/>
              <a:t>92</a:t>
            </a:fld>
            <a:endParaRPr lang="en-US" dirty="0"/>
          </a:p>
        </p:txBody>
      </p:sp>
    </p:spTree>
    <p:extLst>
      <p:ext uri="{BB962C8B-B14F-4D97-AF65-F5344CB8AC3E}">
        <p14:creationId xmlns:p14="http://schemas.microsoft.com/office/powerpoint/2010/main" val="334309689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latin typeface="Arial" panose="020B0604020202020204" pitchFamily="34" charset="0"/>
                <a:cs typeface="Arial" panose="020B0604020202020204" pitchFamily="34" charset="0"/>
              </a:rPr>
              <a:t>NS, not significant; OS, overall survival; PFS, progression-free survival; qPCR, quantitative polymerase chain reaction.</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49177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PJP, </a:t>
            </a:r>
            <a:r>
              <a:rPr lang="en-US" b="0" i="1" dirty="0">
                <a:solidFill>
                  <a:srgbClr val="202124"/>
                </a:solidFill>
                <a:effectLst/>
                <a:latin typeface="Roboto" panose="02000000000000000000" pitchFamily="2" charset="0"/>
              </a:rPr>
              <a:t>Pneumocystis jiroveci pneumonia; TLS, tumor lysis syndrome.</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C33794-7592-4955-BF66-7233BED2C7C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071283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Bortez, bortezomib; Dara, daratumumab; Dex, dexamethasone; ECOG, Eastern Cooperative Oncology Group; IMiD, immunomodulatory drug; MM, multiple myeloma; PI, proteasome inhibitor; PS, performance status; R/R, relapsed/refractory.</a:t>
            </a:r>
            <a:endParaRPr lang="en-US"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95</a:t>
            </a:fld>
            <a:endParaRPr lang="en-US" altLang="en-US" dirty="0"/>
          </a:p>
        </p:txBody>
      </p:sp>
    </p:spTree>
    <p:extLst>
      <p:ext uri="{BB962C8B-B14F-4D97-AF65-F5344CB8AC3E}">
        <p14:creationId xmlns:p14="http://schemas.microsoft.com/office/powerpoint/2010/main" val="334429203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t>CR, complete response; </a:t>
            </a:r>
            <a:r>
              <a:rPr lang="en-US" i="1" dirty="0"/>
              <a:t>Dara, daratumumab; Dex, dexamethasone; MM, multiple myeloma; MR, minor response; </a:t>
            </a:r>
            <a:r>
              <a:rPr lang="en-US" sz="1200" i="1" dirty="0"/>
              <a:t>MRD, measurable residual disease; NE, not estimable; ORR, overall response rate; PD, progressive disease; PFS, progression-free survival; PR, partial response; </a:t>
            </a:r>
            <a:r>
              <a:rPr lang="en-US" i="1" dirty="0"/>
              <a:t>R/R, relapsed/refractory; </a:t>
            </a:r>
            <a:r>
              <a:rPr lang="en-US" sz="1200" i="1" dirty="0"/>
              <a:t>sCR, stringent complete response; SD, stable disease; VGPR, very good partial response</a:t>
            </a:r>
            <a:r>
              <a:rPr lang="en-US" i="1" dirty="0"/>
              <a:t>.</a:t>
            </a:r>
            <a:endParaRPr lang="en-US"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526044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Slide Image Placeholder 1"/>
          <p:cNvSpPr>
            <a:spLocks noGrp="1" noRot="1" noChangeAspect="1" noTextEdit="1"/>
          </p:cNvSpPr>
          <p:nvPr>
            <p:ph type="sldImg"/>
          </p:nvPr>
        </p:nvSpPr>
        <p:spPr bwMode="auto">
          <a:xfrm>
            <a:off x="407988" y="696913"/>
            <a:ext cx="6197600" cy="3486150"/>
          </a:xfrm>
          <a:noFill/>
          <a:ln>
            <a:solidFill>
              <a:srgbClr val="000000"/>
            </a:solidFill>
            <a:miter lim="800000"/>
            <a:headEnd/>
            <a:tailEnd/>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Lst>
        </p:spPr>
      </p:sp>
      <p:sp>
        <p:nvSpPr>
          <p:cNvPr id="44034" name="Notes Placeholder 2"/>
          <p:cNvSpPr>
            <a:spLocks noGrp="1"/>
          </p:cNvSpPr>
          <p:nvPr>
            <p:ph type="body" idx="1"/>
          </p:nvPr>
        </p:nvSpPr>
        <p:spPr>
          <a:xfrm>
            <a:off x="701040" y="4414221"/>
            <a:ext cx="5608320" cy="418495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3609" tIns="46804" rIns="93609" bIns="46804"/>
          <a:lstStyle/>
          <a:p>
            <a:pPr defTabSz="903061"/>
            <a:endParaRPr lang="de-AT" dirty="0">
              <a:latin typeface="Calibri" charset="0"/>
            </a:endParaRPr>
          </a:p>
        </p:txBody>
      </p:sp>
      <p:sp>
        <p:nvSpPr>
          <p:cNvPr id="44035" name="Slide Number Placeholder 3"/>
          <p:cNvSpPr txBox="1">
            <a:spLocks noGrp="1"/>
          </p:cNvSpPr>
          <p:nvPr/>
        </p:nvSpPr>
        <p:spPr bwMode="auto">
          <a:xfrm>
            <a:off x="3971517" y="8830010"/>
            <a:ext cx="3037319" cy="4648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3609" tIns="46804" rIns="93609" bIns="46804" anchor="b"/>
          <a:lstStyle>
            <a:lvl1pPr defTabSz="947738" eaLnBrk="0" hangingPunct="0">
              <a:defRPr sz="2400">
                <a:solidFill>
                  <a:schemeClr val="tx1"/>
                </a:solidFill>
                <a:latin typeface="Arial" charset="0"/>
                <a:ea typeface="MS PGothic" charset="0"/>
                <a:cs typeface="MS PGothic" charset="0"/>
              </a:defRPr>
            </a:lvl1pPr>
            <a:lvl2pPr marL="742950" indent="-285750" defTabSz="947738" eaLnBrk="0" hangingPunct="0">
              <a:defRPr sz="2400">
                <a:solidFill>
                  <a:schemeClr val="tx1"/>
                </a:solidFill>
                <a:latin typeface="Arial" charset="0"/>
                <a:ea typeface="MS PGothic" charset="0"/>
                <a:cs typeface="MS PGothic" charset="0"/>
              </a:defRPr>
            </a:lvl2pPr>
            <a:lvl3pPr marL="1143000" indent="-228600" defTabSz="947738" eaLnBrk="0" hangingPunct="0">
              <a:defRPr sz="2400">
                <a:solidFill>
                  <a:schemeClr val="tx1"/>
                </a:solidFill>
                <a:latin typeface="Arial" charset="0"/>
                <a:ea typeface="MS PGothic" charset="0"/>
                <a:cs typeface="MS PGothic" charset="0"/>
              </a:defRPr>
            </a:lvl3pPr>
            <a:lvl4pPr marL="1600200" indent="-228600" defTabSz="947738" eaLnBrk="0" hangingPunct="0">
              <a:defRPr sz="2400">
                <a:solidFill>
                  <a:schemeClr val="tx1"/>
                </a:solidFill>
                <a:latin typeface="Arial" charset="0"/>
                <a:ea typeface="MS PGothic" charset="0"/>
                <a:cs typeface="MS PGothic" charset="0"/>
              </a:defRPr>
            </a:lvl4pPr>
            <a:lvl5pPr marL="2057400" indent="-228600" defTabSz="947738" eaLnBrk="0" hangingPunct="0">
              <a:defRPr sz="2400">
                <a:solidFill>
                  <a:schemeClr val="tx1"/>
                </a:solidFill>
                <a:latin typeface="Arial" charset="0"/>
                <a:ea typeface="MS PGothic" charset="0"/>
                <a:cs typeface="MS PGothic" charset="0"/>
              </a:defRPr>
            </a:lvl5pPr>
            <a:lvl6pPr marL="2514600" indent="-228600" defTabSz="947738"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defTabSz="947738"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defTabSz="947738"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defTabSz="947738"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r">
              <a:lnSpc>
                <a:spcPct val="90000"/>
              </a:lnSpc>
              <a:spcBef>
                <a:spcPct val="35000"/>
              </a:spcBef>
              <a:spcAft>
                <a:spcPct val="25000"/>
              </a:spcAft>
              <a:buClr>
                <a:schemeClr val="folHlink"/>
              </a:buClr>
              <a:buFont typeface="Arial" charset="0"/>
              <a:buChar char="•"/>
            </a:pPr>
            <a:fld id="{D1FBD68F-748A-D74F-AB92-69266353521C}" type="slidenum">
              <a:rPr lang="en-US" sz="1800">
                <a:solidFill>
                  <a:srgbClr val="000000"/>
                </a:solidFill>
                <a:latin typeface="Calibri" charset="0"/>
              </a:rPr>
              <a:pPr algn="r">
                <a:lnSpc>
                  <a:spcPct val="90000"/>
                </a:lnSpc>
                <a:spcBef>
                  <a:spcPct val="35000"/>
                </a:spcBef>
                <a:spcAft>
                  <a:spcPct val="25000"/>
                </a:spcAft>
                <a:buClr>
                  <a:schemeClr val="folHlink"/>
                </a:buClr>
                <a:buFont typeface="Arial" charset="0"/>
                <a:buChar char="•"/>
              </a:pPr>
              <a:t>99</a:t>
            </a:fld>
            <a:endParaRPr lang="en-US" sz="1800" dirty="0">
              <a:solidFill>
                <a:srgbClr val="000000"/>
              </a:solidFill>
              <a:latin typeface="Calibri" charset="0"/>
            </a:endParaRPr>
          </a:p>
        </p:txBody>
      </p:sp>
    </p:spTree>
    <p:extLst>
      <p:ext uri="{BB962C8B-B14F-4D97-AF65-F5344CB8AC3E}">
        <p14:creationId xmlns:p14="http://schemas.microsoft.com/office/powerpoint/2010/main" val="384456421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i="1" dirty="0"/>
              <a:t>CRS, cytokine-release syndrome; NT, neurotoxicity.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100</a:t>
            </a:fld>
            <a:endParaRPr lang="en-US" altLang="en-US" dirty="0"/>
          </a:p>
        </p:txBody>
      </p:sp>
    </p:spTree>
    <p:extLst>
      <p:ext uri="{BB962C8B-B14F-4D97-AF65-F5344CB8AC3E}">
        <p14:creationId xmlns:p14="http://schemas.microsoft.com/office/powerpoint/2010/main" val="284960592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BCMA, B-cell maturation antigen; CAR, chimeric antigen receptor; </a:t>
            </a:r>
            <a:r>
              <a:rPr lang="en-US" b="0" i="1" dirty="0">
                <a:solidFill>
                  <a:srgbClr val="3E3D40"/>
                </a:solidFill>
                <a:effectLst/>
                <a:latin typeface="Georgia" panose="02040502050405020303" pitchFamily="18" charset="0"/>
              </a:rPr>
              <a:t>MM, multiple myeloma; </a:t>
            </a:r>
            <a:r>
              <a:rPr lang="en-US" b="0" i="1" dirty="0"/>
              <a:t>NK, natural killer; R/R, relapsed/refractory; scFv, single chain variable fragment.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A52810-49E0-487A-A9FB-8087680BFE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737870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Belamaf, </a:t>
            </a:r>
            <a:r>
              <a:rPr kumimoji="0" lang="en-US" sz="1200" b="0" i="1"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belantamab mafodotin; </a:t>
            </a:r>
            <a:r>
              <a:rPr lang="en-US" i="1" dirty="0"/>
              <a:t>CR, complete response; DoR, duration of response; NR, not reached; ORR, objective response rate; sCR, stringent complete response; VGPR, very good partial response; mPFS, median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A52810-49E0-487A-A9FB-8087680BFE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89693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IN" i="1" dirty="0">
                <a:latin typeface="Arial" panose="020B0604020202020204" pitchFamily="34" charset="0"/>
                <a:cs typeface="Arial" panose="020B0604020202020204" pitchFamily="34" charset="0"/>
              </a:rPr>
              <a:t>BCMA, B-cell maturation antigen; CAR, chimeric antigen receptor; CRR, complete response rate; Cy, </a:t>
            </a:r>
            <a:r>
              <a:rPr lang="en-IN" b="0" i="1" dirty="0">
                <a:solidFill>
                  <a:srgbClr val="000000"/>
                </a:solidFill>
                <a:effectLst/>
                <a:latin typeface="Arial" panose="020B0604020202020204" pitchFamily="34" charset="0"/>
                <a:cs typeface="Arial" panose="020B0604020202020204" pitchFamily="34" charset="0"/>
              </a:rPr>
              <a:t>cyclophosphamide;</a:t>
            </a:r>
            <a:r>
              <a:rPr lang="en-IN" i="1" dirty="0">
                <a:latin typeface="Arial" panose="020B0604020202020204" pitchFamily="34" charset="0"/>
                <a:cs typeface="Arial" panose="020B0604020202020204" pitchFamily="34" charset="0"/>
              </a:rPr>
              <a:t> DoR, duration of response; </a:t>
            </a:r>
            <a:r>
              <a:rPr lang="en-IN" b="0" i="1" dirty="0">
                <a:solidFill>
                  <a:srgbClr val="000000"/>
                </a:solidFill>
                <a:effectLst/>
                <a:latin typeface="Arial" panose="020B0604020202020204" pitchFamily="34" charset="0"/>
                <a:cs typeface="Arial" panose="020B0604020202020204" pitchFamily="34" charset="0"/>
              </a:rPr>
              <a:t>Flu, fludarabine; HEOR, health economics and outcomes research; ide-cel, idecabtagene vicleucel; </a:t>
            </a:r>
            <a:r>
              <a:rPr lang="en-IN" i="1" dirty="0">
                <a:latin typeface="Arial" panose="020B0604020202020204" pitchFamily="34" charset="0"/>
                <a:cs typeface="Arial" panose="020B0604020202020204" pitchFamily="34" charset="0"/>
              </a:rPr>
              <a:t>IMiD, immunomodulatory drug; MM, multiple myeloma; </a:t>
            </a:r>
            <a:r>
              <a:rPr lang="en-IN" b="0" i="1" dirty="0">
                <a:solidFill>
                  <a:srgbClr val="000000"/>
                </a:solidFill>
                <a:effectLst/>
                <a:latin typeface="Arial" panose="020B0604020202020204" pitchFamily="34" charset="0"/>
                <a:cs typeface="Arial" panose="020B0604020202020204" pitchFamily="34" charset="0"/>
              </a:rPr>
              <a:t>MRD, measurable residual disease; ORR, overall response rate; OS, overall survival; PFS, progression-free survival; PI, proteasome inhibitor; </a:t>
            </a:r>
            <a:r>
              <a:rPr lang="en-IN" i="1" dirty="0">
                <a:latin typeface="Arial" panose="020B0604020202020204" pitchFamily="34" charset="0"/>
                <a:cs typeface="Arial" panose="020B0604020202020204" pitchFamily="34" charset="0"/>
              </a:rPr>
              <a:t>PK, pharmacokinetics; </a:t>
            </a:r>
            <a:r>
              <a:rPr lang="en-IN" b="0" i="1" dirty="0">
                <a:solidFill>
                  <a:srgbClr val="000000"/>
                </a:solidFill>
                <a:effectLst/>
                <a:latin typeface="Arial" panose="020B0604020202020204" pitchFamily="34" charset="0"/>
                <a:cs typeface="Arial" panose="020B0604020202020204" pitchFamily="34" charset="0"/>
              </a:rPr>
              <a:t>QoL, quality of life. </a:t>
            </a:r>
            <a:endParaRPr lang="en-IN"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103</a:t>
            </a:fld>
            <a:endParaRPr lang="en-US" altLang="en-US" dirty="0"/>
          </a:p>
        </p:txBody>
      </p:sp>
    </p:spTree>
    <p:extLst>
      <p:ext uri="{BB962C8B-B14F-4D97-AF65-F5344CB8AC3E}">
        <p14:creationId xmlns:p14="http://schemas.microsoft.com/office/powerpoint/2010/main" val="1278144149"/>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i="1" dirty="0"/>
              <a:t>CR, complete response; CRR, complete response rate; CRS, cytokine-release syndrome; </a:t>
            </a:r>
            <a:r>
              <a:rPr lang="en-IN" b="0" i="1" dirty="0">
                <a:solidFill>
                  <a:srgbClr val="000000"/>
                </a:solidFill>
                <a:effectLst/>
                <a:latin typeface="Arial" panose="020B0604020202020204" pitchFamily="34" charset="0"/>
                <a:cs typeface="Arial" panose="020B0604020202020204" pitchFamily="34" charset="0"/>
              </a:rPr>
              <a:t>ide-cel, idecabtagene vicleucel; </a:t>
            </a:r>
            <a:r>
              <a:rPr lang="en-IN" i="1" dirty="0"/>
              <a:t>ORR, overall response rate; OS, overall survival; PR, partial response; sCR, stringent complete response; VGPR, very good partial response.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104</a:t>
            </a:fld>
            <a:endParaRPr lang="en-US" altLang="en-US" dirty="0"/>
          </a:p>
        </p:txBody>
      </p:sp>
    </p:spTree>
    <p:extLst>
      <p:ext uri="{BB962C8B-B14F-4D97-AF65-F5344CB8AC3E}">
        <p14:creationId xmlns:p14="http://schemas.microsoft.com/office/powerpoint/2010/main" val="354818878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IN" i="1" dirty="0">
                <a:latin typeface="Arial" panose="020B0604020202020204" pitchFamily="34" charset="0"/>
                <a:cs typeface="Arial" panose="020B0604020202020204" pitchFamily="34" charset="0"/>
              </a:rPr>
              <a:t>ASCT, autologous stem cell transplant; BCMA, B-cell maturation antigen; </a:t>
            </a:r>
            <a:r>
              <a:rPr lang="en-IN" b="0" i="1" dirty="0">
                <a:solidFill>
                  <a:srgbClr val="000000"/>
                </a:solidFill>
                <a:effectLst/>
                <a:latin typeface="Arial" panose="020B0604020202020204" pitchFamily="34" charset="0"/>
                <a:cs typeface="Arial" panose="020B0604020202020204" pitchFamily="34" charset="0"/>
              </a:rPr>
              <a:t>BM, bone marrow; </a:t>
            </a:r>
            <a:r>
              <a:rPr lang="en-IN" i="1" dirty="0">
                <a:latin typeface="Arial" panose="020B0604020202020204" pitchFamily="34" charset="0"/>
                <a:cs typeface="Arial" panose="020B0604020202020204" pitchFamily="34" charset="0"/>
              </a:rPr>
              <a:t>CAR, chimeric antigen receptor; cilta-cel, ciltacabtagene autoleucel; Cy, </a:t>
            </a:r>
            <a:r>
              <a:rPr lang="en-IN" b="0" i="1" dirty="0">
                <a:solidFill>
                  <a:srgbClr val="000000"/>
                </a:solidFill>
                <a:effectLst/>
                <a:latin typeface="Arial" panose="020B0604020202020204" pitchFamily="34" charset="0"/>
                <a:cs typeface="Arial" panose="020B0604020202020204" pitchFamily="34" charset="0"/>
              </a:rPr>
              <a:t>cyclophosphamide; </a:t>
            </a:r>
            <a:r>
              <a:rPr lang="en-IN" i="1" dirty="0">
                <a:latin typeface="Arial" panose="020B0604020202020204" pitchFamily="34" charset="0"/>
                <a:cs typeface="Arial" panose="020B0604020202020204" pitchFamily="34" charset="0"/>
              </a:rPr>
              <a:t>ECOG, Eastern Cooperative Oncology Group; </a:t>
            </a:r>
            <a:r>
              <a:rPr lang="en-IN" b="0" i="1" dirty="0">
                <a:solidFill>
                  <a:srgbClr val="000000"/>
                </a:solidFill>
                <a:effectLst/>
                <a:latin typeface="Arial" panose="020B0604020202020204" pitchFamily="34" charset="0"/>
                <a:cs typeface="Arial" panose="020B0604020202020204" pitchFamily="34" charset="0"/>
              </a:rPr>
              <a:t>Flu, fludarabine; </a:t>
            </a:r>
            <a:r>
              <a:rPr lang="en-IN" i="1" dirty="0">
                <a:latin typeface="Arial" panose="020B0604020202020204" pitchFamily="34" charset="0"/>
                <a:cs typeface="Arial" panose="020B0604020202020204" pitchFamily="34" charset="0"/>
              </a:rPr>
              <a:t>IMiD, immunomodulatory drug; IMWG, International Myeloma Working Group; PD, progressive disease; PI, proteasome inhibitor; PK, pharmacokinetics; </a:t>
            </a:r>
            <a:r>
              <a:rPr lang="en-IN" b="0" i="1" dirty="0">
                <a:solidFill>
                  <a:srgbClr val="000000"/>
                </a:solidFill>
                <a:effectLst/>
                <a:latin typeface="Arial" panose="020B0604020202020204" pitchFamily="34" charset="0"/>
                <a:cs typeface="Arial" panose="020B0604020202020204" pitchFamily="34" charset="0"/>
              </a:rPr>
              <a:t>RP2D, recommended phase II dose.</a:t>
            </a:r>
            <a:endParaRPr lang="en-IN"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105</a:t>
            </a:fld>
            <a:endParaRPr lang="en-US" altLang="en-US" dirty="0"/>
          </a:p>
        </p:txBody>
      </p:sp>
    </p:spTree>
    <p:extLst>
      <p:ext uri="{BB962C8B-B14F-4D97-AF65-F5344CB8AC3E}">
        <p14:creationId xmlns:p14="http://schemas.microsoft.com/office/powerpoint/2010/main" val="2198400058"/>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i="1" dirty="0"/>
              <a:t>DoR, duration of response; HR, high-risk; ISS, International Staging System; MRD, measurable residual disease; NE, not estimable; OS, overall survival; PFS, progression-free survival; VGPF, very good partial response.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106</a:t>
            </a:fld>
            <a:endParaRPr lang="en-US" altLang="en-US" dirty="0"/>
          </a:p>
        </p:txBody>
      </p:sp>
    </p:spTree>
    <p:extLst>
      <p:ext uri="{BB962C8B-B14F-4D97-AF65-F5344CB8AC3E}">
        <p14:creationId xmlns:p14="http://schemas.microsoft.com/office/powerpoint/2010/main" val="124321134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Cilta-cel, ciltacabtagene autoleucel; CRS, cytokine release syndrome; ICANS, immune effector cell associated neurotoxicity; Ide-cel, idecabtagene vicleucel; NT, neurotoxicity; PFS, progression-free survival;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8459421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BCMA, B-cell maturation antigen; </a:t>
            </a:r>
            <a:r>
              <a:rPr lang="en-IN" sz="1200" i="1" dirty="0">
                <a:latin typeface="Arial" panose="020B0604020202020204" pitchFamily="34" charset="0"/>
                <a:cs typeface="Arial" panose="020B0604020202020204" pitchFamily="34" charset="0"/>
              </a:rPr>
              <a:t>CAR, chimeric antigen receptor; </a:t>
            </a:r>
            <a:r>
              <a:rPr lang="en-US" i="1" dirty="0"/>
              <a:t>CRS, cytokine-release syndrome; ORR, overall response rate; PFS, progression-free survival</a:t>
            </a:r>
            <a:r>
              <a:rPr lang="en-IN" i="1" dirty="0">
                <a:latin typeface="Arial" panose="020B0604020202020204" pitchFamily="34" charset="0"/>
                <a:cs typeface="Arial" panose="020B0604020202020204" pitchFamily="34" charset="0"/>
              </a:rPr>
              <a:t>.</a:t>
            </a:r>
            <a:endParaRPr lang="en-US" i="1" dirty="0"/>
          </a:p>
        </p:txBody>
      </p:sp>
      <p:sp>
        <p:nvSpPr>
          <p:cNvPr id="4" name="Slide Number Placeholder 3"/>
          <p:cNvSpPr>
            <a:spLocks noGrp="1"/>
          </p:cNvSpPr>
          <p:nvPr>
            <p:ph type="sldNum" sz="quarter" idx="5"/>
          </p:nvPr>
        </p:nvSpPr>
        <p:spPr/>
        <p:txBody>
          <a:bodyPr/>
          <a:lstStyle/>
          <a:p>
            <a:fld id="{7373FCFA-16C3-4FF7-BB9B-E4BF60915B8D}" type="slidenum">
              <a:rPr lang="en-US" smtClean="0"/>
              <a:t>108</a:t>
            </a:fld>
            <a:endParaRPr lang="en-US" dirty="0"/>
          </a:p>
        </p:txBody>
      </p:sp>
    </p:spTree>
    <p:extLst>
      <p:ext uri="{BB962C8B-B14F-4D97-AF65-F5344CB8AC3E}">
        <p14:creationId xmlns:p14="http://schemas.microsoft.com/office/powerpoint/2010/main" val="2377426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DoR, duration of response; IMiD, immunomodulatory drug; MM, multiple myeloma; MRD, measurable residual disease; NE, not estimable; ORR, overall response rate; OS, overall survival; PFS, progression-free survival; PI, proteasome inhibitor; PR, partial response; R/R, relapsed/refractory; sCR, stringent complete response; VGPR, very good partial response.</a:t>
            </a:r>
          </a:p>
        </p:txBody>
      </p:sp>
      <p:sp>
        <p:nvSpPr>
          <p:cNvPr id="4" name="Slide Number Placeholder 3"/>
          <p:cNvSpPr>
            <a:spLocks noGrp="1"/>
          </p:cNvSpPr>
          <p:nvPr>
            <p:ph type="sldNum" sz="quarter" idx="5"/>
          </p:nvPr>
        </p:nvSpPr>
        <p:spPr/>
        <p:txBody>
          <a:bodyPr/>
          <a:lstStyle/>
          <a:p>
            <a:fld id="{248BD0B0-9885-4FC6-A65E-C2A551FDF613}" type="slidenum">
              <a:rPr lang="en-US" smtClean="0"/>
              <a:t>109</a:t>
            </a:fld>
            <a:endParaRPr lang="en-US" dirty="0"/>
          </a:p>
        </p:txBody>
      </p:sp>
    </p:spTree>
    <p:extLst>
      <p:ext uri="{BB962C8B-B14F-4D97-AF65-F5344CB8AC3E}">
        <p14:creationId xmlns:p14="http://schemas.microsoft.com/office/powerpoint/2010/main" val="270763195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MM, multiple myeloma; NE, not estimable; OS, overall survival; R/R, relapsed/refractory.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770175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CRS, cytokine-release syndrome.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111</a:t>
            </a:fld>
            <a:endParaRPr lang="en-US" altLang="en-US" dirty="0"/>
          </a:p>
        </p:txBody>
      </p:sp>
    </p:spTree>
    <p:extLst>
      <p:ext uri="{BB962C8B-B14F-4D97-AF65-F5344CB8AC3E}">
        <p14:creationId xmlns:p14="http://schemas.microsoft.com/office/powerpoint/2010/main" val="268707124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sz="1200" i="1" dirty="0">
                <a:latin typeface="Arial" panose="020B0604020202020204" pitchFamily="34" charset="0"/>
                <a:cs typeface="Arial" panose="020B0604020202020204" pitchFamily="34" charset="0"/>
              </a:rPr>
              <a:t>ADC, antibody</a:t>
            </a:r>
            <a:r>
              <a:rPr lang="en-IN" sz="1200" i="1" dirty="0">
                <a:latin typeface="Calibri" panose="020F0502020204030204" pitchFamily="34" charset="0"/>
                <a:cs typeface="Calibri" panose="020F0502020204030204" pitchFamily="34" charset="0"/>
              </a:rPr>
              <a:t>–</a:t>
            </a:r>
            <a:r>
              <a:rPr lang="en-IN" sz="1200" i="1" dirty="0">
                <a:latin typeface="Arial" panose="020B0604020202020204" pitchFamily="34" charset="0"/>
                <a:cs typeface="Arial" panose="020B0604020202020204" pitchFamily="34" charset="0"/>
              </a:rPr>
              <a:t>drug conjugate; </a:t>
            </a:r>
            <a:r>
              <a:rPr lang="en-US" i="1" dirty="0"/>
              <a:t>BCMA, </a:t>
            </a:r>
            <a:r>
              <a:rPr lang="en-IN" i="1" dirty="0">
                <a:latin typeface="Arial" panose="020B0604020202020204" pitchFamily="34" charset="0"/>
                <a:cs typeface="Arial" panose="020B0604020202020204" pitchFamily="34" charset="0"/>
              </a:rPr>
              <a:t>B-cell maturation antigen; BsAb, bispecific antibody;</a:t>
            </a:r>
            <a:r>
              <a:rPr lang="en-IN" sz="1200" i="1" dirty="0">
                <a:latin typeface="Arial" panose="020B0604020202020204" pitchFamily="34" charset="0"/>
                <a:cs typeface="Arial" panose="020B0604020202020204" pitchFamily="34" charset="0"/>
              </a:rPr>
              <a:t> CR, complete response; DoR, duration of response; </a:t>
            </a:r>
            <a:r>
              <a:rPr lang="en-US" i="1" dirty="0"/>
              <a:t>IMiD, immunomodulatory drug; m, median; MR, minimal response; PD, progressive disease; PI, proteasome inhibitor; PR, partial response; sCR, stringent complete response; SD, stable disease; tx, treatment; VGPR, very good partial response.</a:t>
            </a:r>
          </a:p>
        </p:txBody>
      </p:sp>
      <p:sp>
        <p:nvSpPr>
          <p:cNvPr id="4" name="Slide Number Placeholder 3"/>
          <p:cNvSpPr>
            <a:spLocks noGrp="1"/>
          </p:cNvSpPr>
          <p:nvPr>
            <p:ph type="sldNum" sz="quarter" idx="5"/>
          </p:nvPr>
        </p:nvSpPr>
        <p:spPr/>
        <p:txBody>
          <a:bodyPr/>
          <a:lstStyle/>
          <a:p>
            <a:fld id="{7373FCFA-16C3-4FF7-BB9B-E4BF60915B8D}" type="slidenum">
              <a:rPr lang="en-US" smtClean="0"/>
              <a:t>112</a:t>
            </a:fld>
            <a:endParaRPr lang="en-US" dirty="0"/>
          </a:p>
        </p:txBody>
      </p:sp>
    </p:spTree>
    <p:extLst>
      <p:ext uri="{BB962C8B-B14F-4D97-AF65-F5344CB8AC3E}">
        <p14:creationId xmlns:p14="http://schemas.microsoft.com/office/powerpoint/2010/main" val="34915907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sz="1200" i="1" dirty="0">
                <a:latin typeface="Arial" panose="020B0604020202020204" pitchFamily="34" charset="0"/>
                <a:cs typeface="Arial" panose="020B0604020202020204" pitchFamily="34" charset="0"/>
              </a:rPr>
              <a:t>ADC, antibody–drug conjugate; CAR, chimeric antigen receptor; </a:t>
            </a:r>
            <a:r>
              <a:rPr lang="en-IN" i="1" dirty="0"/>
              <a:t>CRS, cytokine-release syndrome; mAb, monoclonal antibody. </a:t>
            </a:r>
            <a:endParaRPr lang="en-IN"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113</a:t>
            </a:fld>
            <a:endParaRPr lang="en-US" altLang="en-US" dirty="0"/>
          </a:p>
        </p:txBody>
      </p:sp>
    </p:spTree>
    <p:extLst>
      <p:ext uri="{BB962C8B-B14F-4D97-AF65-F5344CB8AC3E}">
        <p14:creationId xmlns:p14="http://schemas.microsoft.com/office/powerpoint/2010/main" val="120675750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Ab, antibody; BCMA, </a:t>
            </a:r>
            <a:r>
              <a:rPr lang="en-IN" i="1" dirty="0">
                <a:latin typeface="Arial" panose="020B0604020202020204" pitchFamily="34" charset="0"/>
                <a:cs typeface="Arial" panose="020B0604020202020204" pitchFamily="34" charset="0"/>
              </a:rPr>
              <a:t>B-cell maturation antigen; </a:t>
            </a:r>
            <a:r>
              <a:rPr lang="en-US" i="1" dirty="0"/>
              <a:t>CRS, cytokine-release syndrome; IMiD, immunomodulatory drug;</a:t>
            </a:r>
            <a:r>
              <a:rPr lang="en-IN" i="1" dirty="0">
                <a:latin typeface="Arial" panose="020B0604020202020204" pitchFamily="34" charset="0"/>
                <a:cs typeface="Arial" panose="020B0604020202020204" pitchFamily="34" charset="0"/>
              </a:rPr>
              <a:t> MM, multiple myeloma; ORR, overall response rate; PI, proteasome inhibitor; R/R, relapsed/refractory; RP2D, recommended phase II dose.</a:t>
            </a:r>
            <a:endParaRPr lang="en-IN"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115</a:t>
            </a:fld>
            <a:endParaRPr lang="en-US" altLang="en-US" dirty="0"/>
          </a:p>
        </p:txBody>
      </p:sp>
    </p:spTree>
    <p:extLst>
      <p:ext uri="{BB962C8B-B14F-4D97-AF65-F5344CB8AC3E}">
        <p14:creationId xmlns:p14="http://schemas.microsoft.com/office/powerpoint/2010/main" val="3507127429"/>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CRS, cytokine-release syndrome; IMiD, immunomodulatory drug; MM, multiple myeloma; MRD, measurable residual disease; NE, not estimable; PI, proteasome inhibitor; PR, partial response; R/R, relapsed/refractory; sCR, stringent complete response; VGPR, very good partial response.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8BD0B0-9885-4FC6-A65E-C2A551FDF61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8452833"/>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Ab, antibody; DL, dose level; DLT, dose-limiting toxicity; DoR, duration of response; IMiD, immunomodulatory imide drug; MM, multiple myeloma; MRD, measurable residual disease; PI, proteasome inhibitor; </a:t>
            </a:r>
            <a:r>
              <a:rPr lang="en-US" sz="1200" i="1" baseline="0" dirty="0"/>
              <a:t>R/R, relapsed/refractory; RP2D, recommended phase II dose. </a:t>
            </a:r>
            <a:endParaRPr lang="en-US" sz="1200" i="1"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117</a:t>
            </a:fld>
            <a:endParaRPr lang="en-US" altLang="en-US" dirty="0"/>
          </a:p>
        </p:txBody>
      </p:sp>
    </p:spTree>
    <p:extLst>
      <p:ext uri="{BB962C8B-B14F-4D97-AF65-F5344CB8AC3E}">
        <p14:creationId xmlns:p14="http://schemas.microsoft.com/office/powerpoint/2010/main" val="334429203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BCMA, B-cell maturation antigen; CR, complete response; DoR, duration of response; IMWG, International Myeloma Working Group; ITT, intention-to-treat; MRD, measurable residual disease; MM, multiple myeloma; ORR, overall response rate; PR, partial response; R/R, relapsed/refractory; sCR, stringent CR; VGPR, very good partial response.</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49EC2C3-49FC-43FC-822B-8E5C4DE8F2C5}"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118</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55618635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sz="1200" i="1" dirty="0">
                <a:latin typeface="Arial" panose="020B0604020202020204" pitchFamily="34" charset="0"/>
                <a:cs typeface="Arial" panose="020B0604020202020204" pitchFamily="34" charset="0"/>
              </a:rPr>
              <a:t>CR, complete response; CRS, cytokine-release syndrome; DoR, duration of response; ICANS, immune effector cell</a:t>
            </a:r>
            <a:r>
              <a:rPr lang="en-IN" sz="1200" i="1" dirty="0">
                <a:latin typeface="Calibri" panose="020F0502020204030204" pitchFamily="34" charset="0"/>
                <a:cs typeface="Calibri" panose="020F0502020204030204" pitchFamily="34" charset="0"/>
              </a:rPr>
              <a:t>–</a:t>
            </a:r>
            <a:r>
              <a:rPr lang="en-IN" sz="1200" i="1" dirty="0">
                <a:latin typeface="Arial" panose="020B0604020202020204" pitchFamily="34" charset="0"/>
                <a:cs typeface="Arial" panose="020B0604020202020204" pitchFamily="34" charset="0"/>
              </a:rPr>
              <a:t>associated neurotoxicity syndrome; ORR, overall response rate; PR, partial response; sCR, stringent complete response; VGPR, very good partial response.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73FCFA-16C3-4FF7-BB9B-E4BF60915B8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819816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a:t>
            </a:r>
            <a:r>
              <a:rPr lang="en-US" i="1" noProof="0" dirty="0"/>
              <a:t> BCMA, B-cell maturation antigen;</a:t>
            </a:r>
            <a:r>
              <a:rPr lang="en-US" i="1" dirty="0"/>
              <a:t> CRS, cytokine-release syndrome; Dara, daratumumab; IMiD, immunomodulatory drug; mAb, monoclonal antibody; MM, multiple myeloma; R/R relapsed/refractory; SCT, stem cell transplant; Tec, teclistamab; tx, treatment.</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722401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noProof="0" dirty="0"/>
              <a:t>BCMA, B-cell maturation antigen; </a:t>
            </a:r>
            <a:r>
              <a:rPr lang="en-US" i="1" dirty="0"/>
              <a:t>BL, baseline; CR, complete response; Dara, daratumumab; D/C, discontinued; Ex, exposed; MM, multiple myeloma; MR, minimal response; ORR, overall response rate; PD, progressive disease; PR, partial response; Ref, refractory; R/R, relapsed/refractory; Tec, teclistamab; sCR, stringent complete response; SD, stable disease; Tec, teclistamab; VGPR, very good partial response.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AE56773-089B-324F-9F1C-D5DB0B361D6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43467696"/>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800" i="1" dirty="0"/>
              <a:t>Abs, antibodies; CA, cyclophosphamide/ALLO-647; DoR, duration of response; ECOG, Eastern Cooperative Oncology Group; FCA, fludarabine/cyclophosphamide/ALLO-647; IMiD, immunomodulatory drug; MM, multiple myeloma; MRD, measurable residual disease; PI, proteosome inhibitor; PD, progressive disease; PK, pharmacokinetics; PS, performance status; R/R, relapsed/refractory.</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16796883"/>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800" i="1" dirty="0"/>
              <a:t>AE, adverse event; CR, complete response; CRS, cytokine-release syndrome; DL, dose level; FCA60, fludarabine, cyclophosphamide, ALLO-647; GVHD, graft-vs-host disease; ISS, International Staging System; mDoR, median duration of response; ORR, overall response rate; sCR, stringent complete response; VGPR, very good partial response.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30047088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i="1" dirty="0"/>
              <a:t>CRS, cytokine-release syndrome; BCMA, B-cell maturation antigen; MM, multiple myeloma; ORR, overall response rate; R/R, relapsed/refractory; tx, treatment.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125</a:t>
            </a:fld>
            <a:endParaRPr lang="en-US" altLang="en-US" dirty="0"/>
          </a:p>
        </p:txBody>
      </p:sp>
    </p:spTree>
    <p:extLst>
      <p:ext uri="{BB962C8B-B14F-4D97-AF65-F5344CB8AC3E}">
        <p14:creationId xmlns:p14="http://schemas.microsoft.com/office/powerpoint/2010/main" val="39563453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200" dirty="0">
                <a:solidFill>
                  <a:schemeClr val="tx1"/>
                </a:solidFill>
                <a:latin typeface="+mn-lt"/>
                <a:ea typeface="+mn-ea"/>
                <a:cs typeface="+mn-cs"/>
              </a:rPr>
              <a:t>ADC, antibody–drug conjugate; BCMA, B-cell maturation agent; BM, bone marrow; IMiD, immunomodulatory drug; MM, multiple myeloma; PD, pharmacodynamic; PI, proteasome inhibitor; PK, pharmacokinetic; R/R, relapsed/refractory; RP2D, recommended phase II dose; SC, subcutaneous.</a:t>
            </a:r>
          </a:p>
          <a:p>
            <a:pPr marL="214313" indent="-214313">
              <a:buFont typeface="Arial" panose="020B0604020202020204" pitchFamily="34" charset="0"/>
              <a:buChar char="•"/>
            </a:pPr>
            <a:endParaRPr lang="en-US" sz="1200" dirty="0">
              <a:solidFill>
                <a:srgbClr val="414343"/>
              </a:solidFill>
              <a:ea typeface="ＭＳ Ｐゴシック" charset="-128"/>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B7F756-2931-7846-A87F-4DE8FD8CC1E4}"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4837015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i="1" kern="1200" dirty="0">
                <a:solidFill>
                  <a:schemeClr val="tx1"/>
                </a:solidFill>
                <a:effectLst/>
                <a:latin typeface="Arial" charset="0"/>
                <a:ea typeface="+mn-ea"/>
                <a:cs typeface="+mn-cs"/>
              </a:rPr>
              <a:t>BL, baseline; CR, complete response; ORR, overall response rate; PR, partial response; SC, subcutaneous; sCR, stringent complete response; VGPR, very good partial response.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1381658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ADC, antibody–drug conjugate; AE, adverse event; C, cycle; CAR, chimeric antigen receptor; CRS, cytokine-release syndrome; D, day; ECOG, Eastern Cooperative Oncology Group; MM, multiple myeloma; PD, progressive disease; PS, performance status; R/R, relapsed/refractory; tx, treatment.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188091025"/>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 cycle; CR, complete response; MM, multiple myeloma; MRD, measurable residual disease; ORR, objective response rate; PR, partial response; R/R, relapsed/refractory; sCR, stringent complete response; VGPR, very good partial response. http://bit.ly/3A6rpbt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19867770"/>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 cycle; CRS, cytokine-release syndrome; ICANS, immune effector cell–associated neurotoxicity syndrome; MM, multiple myeloma; PD, progressive disease; R/R, relapsed/refractory.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130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733033388"/>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t>Ab, antibody; BCMA, B-cell maturation antigen; </a:t>
            </a:r>
            <a:r>
              <a:rPr lang="en-US" i="1" dirty="0"/>
              <a:t>CAR, chimeric antigen receptor; </a:t>
            </a:r>
            <a:r>
              <a:rPr lang="en-US" sz="1200" i="1" dirty="0"/>
              <a:t>f/u, follow-up; IMiD, immunomodulatory drug; </a:t>
            </a:r>
            <a:r>
              <a:rPr lang="en-US" sz="1200" i="1" dirty="0">
                <a:latin typeface="Arial" panose="020B0604020202020204" pitchFamily="34" charset="0"/>
                <a:cs typeface="Arial" panose="020B0604020202020204" pitchFamily="34" charset="0"/>
              </a:rPr>
              <a:t>IMWG, </a:t>
            </a:r>
            <a:r>
              <a:rPr lang="en-IN" b="0" i="1" dirty="0">
                <a:solidFill>
                  <a:srgbClr val="4D4D4D"/>
                </a:solidFill>
                <a:effectLst/>
                <a:latin typeface="Arial" panose="020B0604020202020204" pitchFamily="34" charset="0"/>
                <a:cs typeface="Arial" panose="020B0604020202020204" pitchFamily="34" charset="0"/>
              </a:rPr>
              <a:t>International Myeloma Working Group; </a:t>
            </a:r>
            <a:r>
              <a:rPr lang="en-US" sz="1200" i="1" dirty="0"/>
              <a:t>MM, multiple myeloma; </a:t>
            </a:r>
            <a:r>
              <a:rPr lang="en-US" i="1" dirty="0"/>
              <a:t>MRD, measurable residual disease; </a:t>
            </a:r>
            <a:r>
              <a:rPr lang="en-US" sz="1200" i="1" dirty="0"/>
              <a:t>PI, proteasome inhibitor; R/R, relapsed/</a:t>
            </a:r>
            <a:r>
              <a:rPr lang="en-US" sz="1400" i="1" dirty="0"/>
              <a:t>refractory</a:t>
            </a:r>
            <a:r>
              <a:rPr lang="en-US" sz="1200" i="1" dirty="0"/>
              <a:t>; SCT, stem cell transplant; tx, treatment. </a:t>
            </a:r>
            <a:endParaRPr lang="en-US"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131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4429203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i="1" dirty="0"/>
              <a:t>BM, bone marrow; CR, complete response; MRD, measurable residual disease; PR, partial response; sCR, stringent complete response; tx, treatment; VGPR, very good partial response.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132</a:t>
            </a:fld>
            <a:endParaRPr lang="en-US" altLang="en-US" dirty="0"/>
          </a:p>
        </p:txBody>
      </p:sp>
    </p:spTree>
    <p:extLst>
      <p:ext uri="{BB962C8B-B14F-4D97-AF65-F5344CB8AC3E}">
        <p14:creationId xmlns:p14="http://schemas.microsoft.com/office/powerpoint/2010/main" val="645014799"/>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BCMA, B-cell maturation antigen; GI, gastrointestinal; IMiD, immunomodulatory drug; ORR, overall response rate; </a:t>
            </a:r>
            <a:r>
              <a:rPr lang="en-US" b="0" i="1" u="none" dirty="0"/>
              <a:t>PI, proteasome inhibitor; RP2D, recommended phase II dose; TEAE, treatment-emergent adverse event; VGPR, very good partial response. </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133</a:t>
            </a:fld>
            <a:endParaRPr lang="en-US" altLang="en-US" dirty="0"/>
          </a:p>
        </p:txBody>
      </p:sp>
    </p:spTree>
    <p:extLst>
      <p:ext uri="{BB962C8B-B14F-4D97-AF65-F5344CB8AC3E}">
        <p14:creationId xmlns:p14="http://schemas.microsoft.com/office/powerpoint/2010/main" val="228105754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ASCT, autologous stem cell transplant; BCMA, B-cell maturation antigen; Dd, daratumumab/dexamethasone; Dex, dexamethasone; len, lenalidomide; MM, multiple myeloma; </a:t>
            </a:r>
            <a:r>
              <a:rPr lang="en-US" sz="1200" i="1" dirty="0"/>
              <a:t>MTD, maximum tolerated dose; ND, newly diagnosed; PI, proteasome inhibitor; pom, pomalidomide; RP2D, recommended phase II dose; </a:t>
            </a:r>
            <a:r>
              <a:rPr lang="en-US" i="1" dirty="0"/>
              <a:t>R/R, relapsed/refractory; Vd, bortezomib/dexamethasone</a:t>
            </a:r>
          </a:p>
        </p:txBody>
      </p:sp>
      <p:sp>
        <p:nvSpPr>
          <p:cNvPr id="4" name="Slide Number Placeholder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rPr>
              <a:pPr marL="0" marR="0" lvl="0" indent="0" algn="r" defTabSz="914400" rtl="0" eaLnBrk="0" fontAlgn="base" latinLnBrk="0" hangingPunct="0">
                <a:lnSpc>
                  <a:spcPct val="100000"/>
                </a:lnSpc>
                <a:spcBef>
                  <a:spcPct val="0"/>
                </a:spcBef>
                <a:spcAft>
                  <a:spcPct val="0"/>
                </a:spcAft>
                <a:buClrTx/>
                <a:buSzTx/>
                <a:buFontTx/>
                <a:buNone/>
                <a:tabLst/>
                <a:defRPr/>
              </a:pPr>
              <a:t>134</a:t>
            </a:fld>
            <a:endPar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41706762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Dd, daratumumab/dexamethasone; DLT, dose-limiting toxicity; Gr, grade; Iber, iberdomide; MM, multiple myeloma; R/R, relapsed/refractory; Vd, bortezomib/dexamethasone.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135</a:t>
            </a:fld>
            <a:endParaRPr lang="en-US" altLang="en-US" dirty="0"/>
          </a:p>
        </p:txBody>
      </p:sp>
    </p:spTree>
    <p:extLst>
      <p:ext uri="{BB962C8B-B14F-4D97-AF65-F5344CB8AC3E}">
        <p14:creationId xmlns:p14="http://schemas.microsoft.com/office/powerpoint/2010/main" val="891869017"/>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CBR, clinical benefit rate; DCR, disease control rate; Dd, daratumumab/dexamethasone; Iber, iberdomide; IMiD, immunomodulatory drug; MM, multiple myeloma; MR, minimal response; NE, not evaluable; PD, progressive disease; R/R, relapsed/refractory; sCR, stringent CR; SD, stable disease; Vd, bortezomib/dexamethasone.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136</a:t>
            </a:fld>
            <a:endParaRPr lang="en-US" altLang="en-US" dirty="0"/>
          </a:p>
        </p:txBody>
      </p:sp>
    </p:spTree>
    <p:extLst>
      <p:ext uri="{BB962C8B-B14F-4D97-AF65-F5344CB8AC3E}">
        <p14:creationId xmlns:p14="http://schemas.microsoft.com/office/powerpoint/2010/main" val="1129429034"/>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Dex, dexamethasone; DoR, duration of response; MM multiple myeloma; MTD, maximum tolerated dose; R/R, relapsed/refractory; </a:t>
            </a:r>
            <a:r>
              <a:rPr lang="en-US" b="0" i="1" u="none" dirty="0"/>
              <a:t>RP2D, recommended phase II dose</a:t>
            </a:r>
            <a:r>
              <a:rPr lang="en-US" i="1" dirty="0"/>
              <a: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137</a:t>
            </a:fld>
            <a:endParaRPr lang="en-US" altLang="en-US" dirty="0"/>
          </a:p>
        </p:txBody>
      </p:sp>
    </p:spTree>
    <p:extLst>
      <p:ext uri="{BB962C8B-B14F-4D97-AF65-F5344CB8AC3E}">
        <p14:creationId xmlns:p14="http://schemas.microsoft.com/office/powerpoint/2010/main" val="246766562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Dex, dexamethasone; DoR, duration of response; IMiD, immunomodulatory drug; MM multiple myeloma; MTD, maximum tolerated dose; ORR, overall response rate; PFS, progression-free survival; PI, proteasome inhibitor; R/R, relapsed/refractory; </a:t>
            </a:r>
            <a:r>
              <a:rPr lang="en-US" b="0" i="1" u="none" dirty="0"/>
              <a:t>RP2D, recommended phase II dose</a:t>
            </a:r>
            <a:r>
              <a:rPr lang="en-US" i="1" dirty="0"/>
              <a: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138</a:t>
            </a:fld>
            <a:endParaRPr lang="en-US" altLang="en-US" dirty="0"/>
          </a:p>
        </p:txBody>
      </p:sp>
    </p:spTree>
    <p:extLst>
      <p:ext uri="{BB962C8B-B14F-4D97-AF65-F5344CB8AC3E}">
        <p14:creationId xmlns:p14="http://schemas.microsoft.com/office/powerpoint/2010/main" val="1836454006"/>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DoR, duration of response; IMiD, immunomodulatory drug; MM multiple myeloma; MTD, maximum tolerated dose; R/R, relapsed/refractory.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139</a:t>
            </a:fld>
            <a:endParaRPr lang="en-US" altLang="en-US" dirty="0"/>
          </a:p>
        </p:txBody>
      </p:sp>
    </p:spTree>
    <p:extLst>
      <p:ext uri="{BB962C8B-B14F-4D97-AF65-F5344CB8AC3E}">
        <p14:creationId xmlns:p14="http://schemas.microsoft.com/office/powerpoint/2010/main" val="1881948413"/>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2293E11-97E1-4AFF-B992-260501D5E438}" type="slidenum">
              <a:rPr lang="en-US" altLang="en-US" smtClean="0"/>
              <a:pPr>
                <a:spcBef>
                  <a:spcPct val="0"/>
                </a:spcBef>
              </a:pPr>
              <a:t>140</a:t>
            </a:fld>
            <a:endParaRPr lang="en-US" altLang="en-US" dirty="0"/>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dirty="0">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4000">
                <a:solidFill>
                  <a:srgbClr val="455560"/>
                </a:solidFill>
              </a:defRPr>
            </a:lvl1pPr>
          </a:lstStyle>
          <a:p>
            <a:r>
              <a:rPr lang="en-US"/>
              <a:t>Click to edit Master title style</a:t>
            </a:r>
            <a:endParaRPr lang="en-US" dirty="0"/>
          </a:p>
        </p:txBody>
      </p:sp>
      <p:sp>
        <p:nvSpPr>
          <p:cNvPr id="14" name="Rectangle 13">
            <a:extLst>
              <a:ext uri="{FF2B5EF4-FFF2-40B4-BE49-F238E27FC236}">
                <a16:creationId xmlns:a16="http://schemas.microsoft.com/office/drawing/2014/main" id="{C6C33664-ACD6-44A3-95A5-32325CBC9685}"/>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1" name="Picture 10" descr="Icon&#10;&#10;Description automatically generated">
            <a:extLst>
              <a:ext uri="{FF2B5EF4-FFF2-40B4-BE49-F238E27FC236}">
                <a16:creationId xmlns:a16="http://schemas.microsoft.com/office/drawing/2014/main" id="{D2C404A3-49E3-6AE3-6316-79D1DE70A53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23345" y="239713"/>
            <a:ext cx="2020824" cy="699807"/>
          </a:xfrm>
          <a:prstGeom prst="rect">
            <a:avLst/>
          </a:prstGeom>
        </p:spPr>
      </p:pic>
      <p:pic>
        <p:nvPicPr>
          <p:cNvPr id="17" name="Picture 16" descr="Text, logo&#10;&#10;Description automatically generated">
            <a:extLst>
              <a:ext uri="{FF2B5EF4-FFF2-40B4-BE49-F238E27FC236}">
                <a16:creationId xmlns:a16="http://schemas.microsoft.com/office/drawing/2014/main" id="{3AEFE8E7-041B-C89B-6DCC-A8918A6A4BF9}"/>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200400" y="319004"/>
            <a:ext cx="3333749" cy="541223"/>
          </a:xfrm>
          <a:prstGeom prst="rect">
            <a:avLst/>
          </a:prstGeom>
        </p:spPr>
      </p:pic>
    </p:spTree>
    <p:extLst>
      <p:ext uri="{BB962C8B-B14F-4D97-AF65-F5344CB8AC3E}">
        <p14:creationId xmlns:p14="http://schemas.microsoft.com/office/powerpoint/2010/main" val="257890141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0955099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1_Title and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4" name="Group 3">
            <a:extLst>
              <a:ext uri="{FF2B5EF4-FFF2-40B4-BE49-F238E27FC236}">
                <a16:creationId xmlns:a16="http://schemas.microsoft.com/office/drawing/2014/main" id="{9790703F-E851-1D5A-99B7-43DBD5482698}"/>
              </a:ext>
            </a:extLst>
          </p:cNvPr>
          <p:cNvGrpSpPr/>
          <p:nvPr userDrawn="1"/>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C714CC1E-7921-3200-C137-F7ADAA9532C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79882158-D8CB-A63B-35E5-FF6D03999CD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31983218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pic>
        <p:nvPicPr>
          <p:cNvPr id="6" name="Picture 5" descr="Icon&#10;&#10;Description automatically generated">
            <a:extLst>
              <a:ext uri="{FF2B5EF4-FFF2-40B4-BE49-F238E27FC236}">
                <a16:creationId xmlns:a16="http://schemas.microsoft.com/office/drawing/2014/main" id="{A10CE991-EF19-4C89-B2F1-8D342C72985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034666" y="5556666"/>
            <a:ext cx="3154680" cy="1092459"/>
          </a:xfrm>
          <a:prstGeom prst="rect">
            <a:avLst/>
          </a:prstGeom>
        </p:spPr>
      </p:pic>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0FA01F1A-8AE6-48F9-95F4-73790D6CA686}"/>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170075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9909282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1_Two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5" name="Group 4">
            <a:extLst>
              <a:ext uri="{FF2B5EF4-FFF2-40B4-BE49-F238E27FC236}">
                <a16:creationId xmlns:a16="http://schemas.microsoft.com/office/drawing/2014/main" id="{4B831F98-D110-9641-0056-3FFA4445A199}"/>
              </a:ext>
            </a:extLst>
          </p:cNvPr>
          <p:cNvGrpSpPr/>
          <p:nvPr userDrawn="1"/>
        </p:nvGrpSpPr>
        <p:grpSpPr>
          <a:xfrm>
            <a:off x="9392911" y="6212702"/>
            <a:ext cx="2488502" cy="450134"/>
            <a:chOff x="9392911" y="6212702"/>
            <a:chExt cx="2488502" cy="450134"/>
          </a:xfrm>
        </p:grpSpPr>
        <p:pic>
          <p:nvPicPr>
            <p:cNvPr id="6" name="Picture 5" descr="Icon&#10;&#10;Description automatically generated">
              <a:extLst>
                <a:ext uri="{FF2B5EF4-FFF2-40B4-BE49-F238E27FC236}">
                  <a16:creationId xmlns:a16="http://schemas.microsoft.com/office/drawing/2014/main" id="{2C5D1AC3-8115-5D46-33CE-6C6B5212928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7" name="Rectangle 8">
              <a:extLst>
                <a:ext uri="{FF2B5EF4-FFF2-40B4-BE49-F238E27FC236}">
                  <a16:creationId xmlns:a16="http://schemas.microsoft.com/office/drawing/2014/main" id="{FF667ED7-9C0E-2D48-F6BB-0BF8DBEF1D5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34860000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57967234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1_Title, Text and Chart+logo">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5" name="Group 4">
            <a:extLst>
              <a:ext uri="{FF2B5EF4-FFF2-40B4-BE49-F238E27FC236}">
                <a16:creationId xmlns:a16="http://schemas.microsoft.com/office/drawing/2014/main" id="{A188367A-EE46-1DDA-2AFE-9C628EB72449}"/>
              </a:ext>
            </a:extLst>
          </p:cNvPr>
          <p:cNvGrpSpPr/>
          <p:nvPr userDrawn="1"/>
        </p:nvGrpSpPr>
        <p:grpSpPr>
          <a:xfrm>
            <a:off x="9392911" y="6212702"/>
            <a:ext cx="2488502" cy="450134"/>
            <a:chOff x="9392911" y="6212702"/>
            <a:chExt cx="2488502" cy="450134"/>
          </a:xfrm>
        </p:grpSpPr>
        <p:pic>
          <p:nvPicPr>
            <p:cNvPr id="6" name="Picture 5" descr="Icon&#10;&#10;Description automatically generated">
              <a:extLst>
                <a:ext uri="{FF2B5EF4-FFF2-40B4-BE49-F238E27FC236}">
                  <a16:creationId xmlns:a16="http://schemas.microsoft.com/office/drawing/2014/main" id="{35BBB51B-0D41-5485-99A1-BEEAE260796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7" name="Rectangle 8">
              <a:extLst>
                <a:ext uri="{FF2B5EF4-FFF2-40B4-BE49-F238E27FC236}">
                  <a16:creationId xmlns:a16="http://schemas.microsoft.com/office/drawing/2014/main" id="{F3F85628-F902-1363-8D50-72542C0A030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5872089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350055454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1_Title Only+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grpSp>
        <p:nvGrpSpPr>
          <p:cNvPr id="3" name="Group 2">
            <a:extLst>
              <a:ext uri="{FF2B5EF4-FFF2-40B4-BE49-F238E27FC236}">
                <a16:creationId xmlns:a16="http://schemas.microsoft.com/office/drawing/2014/main" id="{88B87460-1489-A7E6-C388-913BBD640CAB}"/>
              </a:ext>
            </a:extLst>
          </p:cNvPr>
          <p:cNvGrpSpPr/>
          <p:nvPr userDrawn="1"/>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73676601-6D49-45FB-EFC9-9A6CC1B205E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0DEFDF9E-3F9A-D373-496E-25B36737907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87306121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563775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1_Blank+logo">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363C55A-914A-0A48-C77B-4197A1E975AA}"/>
              </a:ext>
            </a:extLst>
          </p:cNvPr>
          <p:cNvGrpSpPr/>
          <p:nvPr userDrawn="1"/>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06CCC797-5A17-A9B2-5D2C-FD83170EF39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518B5643-1F48-822D-8A06-E9F357ED9FF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67681605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romo Slide">
    <p:spTree>
      <p:nvGrpSpPr>
        <p:cNvPr id="1" name=""/>
        <p:cNvGrpSpPr/>
        <p:nvPr/>
      </p:nvGrpSpPr>
      <p:grpSpPr>
        <a:xfrm>
          <a:off x="0" y="0"/>
          <a:ext cx="0" cy="0"/>
          <a:chOff x="0" y="0"/>
          <a:chExt cx="0" cy="0"/>
        </a:xfrm>
      </p:grpSpPr>
      <p:pic>
        <p:nvPicPr>
          <p:cNvPr id="9" name="Picture 8" descr="Icon&#10;&#10;Description automatically generated">
            <a:extLst>
              <a:ext uri="{FF2B5EF4-FFF2-40B4-BE49-F238E27FC236}">
                <a16:creationId xmlns:a16="http://schemas.microsoft.com/office/drawing/2014/main" id="{3DD1DBC1-47DC-4810-B88C-6E04405379E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034666" y="5556666"/>
            <a:ext cx="3154680" cy="1092459"/>
          </a:xfrm>
          <a:prstGeom prst="rect">
            <a:avLst/>
          </a:prstGeom>
        </p:spPr>
      </p:pic>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Content Placeholder 9">
            <a:extLst>
              <a:ext uri="{FF2B5EF4-FFF2-40B4-BE49-F238E27FC236}">
                <a16:creationId xmlns:a16="http://schemas.microsoft.com/office/drawing/2014/main" id="{DF9EACC2-568A-498C-8601-A87328BD11D3}"/>
              </a:ext>
            </a:extLst>
          </p:cNvPr>
          <p:cNvSpPr>
            <a:spLocks noGrp="1"/>
          </p:cNvSpPr>
          <p:nvPr>
            <p:ph sz="quarter" idx="11"/>
          </p:nvPr>
        </p:nvSpPr>
        <p:spPr>
          <a:xfrm>
            <a:off x="514351" y="4856674"/>
            <a:ext cx="11283950" cy="1155939"/>
          </a:xfrm>
          <a:prstGeom prst="rect">
            <a:avLst/>
          </a:prstGeom>
        </p:spPr>
        <p:txBody>
          <a:bodyPr/>
          <a:lstStyle>
            <a:lvl1pPr>
              <a:buFontTx/>
              <a:buNone/>
              <a:defRPr sz="2400" b="1">
                <a:solidFill>
                  <a:srgbClr val="E1471D"/>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15" name="Rectangle 14">
            <a:extLst>
              <a:ext uri="{FF2B5EF4-FFF2-40B4-BE49-F238E27FC236}">
                <a16:creationId xmlns:a16="http://schemas.microsoft.com/office/drawing/2014/main" id="{5BBD1E00-A2D3-4202-961C-9DF3DF2683C9}"/>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16" name="Straight Connector 15">
            <a:extLst>
              <a:ext uri="{FF2B5EF4-FFF2-40B4-BE49-F238E27FC236}">
                <a16:creationId xmlns:a16="http://schemas.microsoft.com/office/drawing/2014/main" id="{7590A4E9-08A7-4826-8D90-46B546D1F341}"/>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058027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609600" y="275167"/>
            <a:ext cx="10972800" cy="1143000"/>
          </a:xfrm>
          <a:prstGeom prst="rect">
            <a:avLst/>
          </a:prstGeom>
        </p:spPr>
        <p:txBody>
          <a:bodyPr/>
          <a:lstStyle/>
          <a:p>
            <a:r>
              <a:rPr lang="en-US"/>
              <a:t>Click to edit Master title style</a:t>
            </a:r>
            <a:endParaRPr lang="en-GB"/>
          </a:p>
        </p:txBody>
      </p:sp>
    </p:spTree>
    <p:extLst>
      <p:ext uri="{BB962C8B-B14F-4D97-AF65-F5344CB8AC3E}">
        <p14:creationId xmlns:p14="http://schemas.microsoft.com/office/powerpoint/2010/main" val="218104127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DFEB3B6D-B8AE-4726-B830-C447FAD3394B}"/>
              </a:ext>
            </a:extLst>
          </p:cNvPr>
          <p:cNvCxnSpPr/>
          <p:nvPr userDrawn="1"/>
        </p:nvCxnSpPr>
        <p:spPr>
          <a:xfrm>
            <a:off x="1" y="6745288"/>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5712330"/>
      </p:ext>
    </p:extLst>
  </p:cSld>
  <p:clrMap bg1="dk2" tx1="lt1" bg2="dk1" tx2="lt2" accent1="accent1" accent2="accent2" accent3="accent3" accent4="accent4" accent5="accent5" accent6="accent6" hlink="hlink" folHlink="folHlink"/>
  <p:sldLayoutIdLst>
    <p:sldLayoutId id="2147484655" r:id="rId1"/>
    <p:sldLayoutId id="2147484656" r:id="rId2"/>
    <p:sldLayoutId id="2147484663" r:id="rId3"/>
    <p:sldLayoutId id="2147484657" r:id="rId4"/>
    <p:sldLayoutId id="2147484658" r:id="rId5"/>
    <p:sldLayoutId id="2147484664" r:id="rId6"/>
    <p:sldLayoutId id="2147484659" r:id="rId7"/>
    <p:sldLayoutId id="2147484667" r:id="rId8"/>
    <p:sldLayoutId id="2147484660" r:id="rId9"/>
    <p:sldLayoutId id="2147484665" r:id="rId10"/>
    <p:sldLayoutId id="2147484661" r:id="rId11"/>
    <p:sldLayoutId id="2147484666" r:id="rId12"/>
    <p:sldLayoutId id="2147484662" r:id="rId13"/>
    <p:sldLayoutId id="2147484668" r:id="rId14"/>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hyperlink" Target="http://www.clinicaloptions.com/" TargetMode="External"/><Relationship Id="rId4" Type="http://schemas.openxmlformats.org/officeDocument/2006/relationships/image" Target="../media/image1.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3.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0.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0.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0.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0.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0.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0.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0.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0.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0.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3.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9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0.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7.xml"/><Relationship Id="rId1" Type="http://schemas.openxmlformats.org/officeDocument/2006/relationships/slideLayout" Target="../slideLayouts/slideLayout3.xml"/><Relationship Id="rId4" Type="http://schemas.openxmlformats.org/officeDocument/2006/relationships/hyperlink" Target="http://www.clinicaloptions.com/" TargetMode="Externa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0.xml"/></Relationships>
</file>

<file path=ppt/slides/_rels/slide97.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0.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0.xml"/></Relationships>
</file>

<file path=ppt/slides/_rels/slide101.xml.rels><?xml version="1.0" encoding="UTF-8" standalone="yes"?>
<Relationships xmlns="http://schemas.openxmlformats.org/package/2006/relationships"><Relationship Id="rId3" Type="http://schemas.openxmlformats.org/officeDocument/2006/relationships/image" Target="../media/image9.tiff"/><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0.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9.xml"/><Relationship Id="rId1" Type="http://schemas.openxmlformats.org/officeDocument/2006/relationships/slideLayout" Target="../slideLayouts/slideLayout9.xml"/><Relationship Id="rId4" Type="http://schemas.openxmlformats.org/officeDocument/2006/relationships/hyperlink" Target="http://www.clinicaloptions.com/" TargetMode="Externa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01.xml"/><Relationship Id="rId1" Type="http://schemas.openxmlformats.org/officeDocument/2006/relationships/slideLayout" Target="../slideLayouts/slideLayout5.xml"/><Relationship Id="rId5" Type="http://schemas.openxmlformats.org/officeDocument/2006/relationships/hyperlink" Target="http://www.clinicaloptions.com/" TargetMode="External"/><Relationship Id="rId4" Type="http://schemas.openxmlformats.org/officeDocument/2006/relationships/image" Target="../media/image8.png"/></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8.xml"/></Relationships>
</file>

<file path=ppt/slides/_rels/slide1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0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2.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0.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0.xml"/></Relationships>
</file>

<file path=ppt/slides/_rels/slide116.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107.xml"/><Relationship Id="rId1" Type="http://schemas.openxmlformats.org/officeDocument/2006/relationships/slideLayout" Target="../slideLayouts/slideLayout5.xml"/><Relationship Id="rId5" Type="http://schemas.openxmlformats.org/officeDocument/2006/relationships/hyperlink" Target="http://www.clinicaloptions.com/" TargetMode="External"/><Relationship Id="rId4" Type="http://schemas.openxmlformats.org/officeDocument/2006/relationships/image" Target="../media/image10.png"/></Relationships>
</file>

<file path=ppt/slides/_rels/slide11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0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11.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121.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112.xml"/><Relationship Id="rId1" Type="http://schemas.openxmlformats.org/officeDocument/2006/relationships/slideLayout" Target="../slideLayouts/slideLayout2.xml"/><Relationship Id="rId5" Type="http://schemas.openxmlformats.org/officeDocument/2006/relationships/hyperlink" Target="http://www.clinicaloptions.com/" TargetMode="External"/><Relationship Id="rId4" Type="http://schemas.openxmlformats.org/officeDocument/2006/relationships/image" Target="../media/image10.png"/></Relationships>
</file>

<file path=ppt/slides/_rels/slide122.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notesSlide" Target="../notesSlides/notesSlide113.xml"/><Relationship Id="rId1" Type="http://schemas.openxmlformats.org/officeDocument/2006/relationships/slideLayout" Target="../slideLayouts/slideLayout9.xml"/><Relationship Id="rId6" Type="http://schemas.openxmlformats.org/officeDocument/2006/relationships/hyperlink" Target="http://www.clinicaloptions.com/" TargetMode="External"/><Relationship Id="rId5" Type="http://schemas.openxmlformats.org/officeDocument/2006/relationships/image" Target="../media/image10.png"/><Relationship Id="rId4" Type="http://schemas.openxmlformats.org/officeDocument/2006/relationships/image" Target="../media/image12.emf"/></Relationships>
</file>

<file path=ppt/slides/_rels/slide12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1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0.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0.xml"/></Relationships>
</file>

<file path=ppt/slides/_rels/slide12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7.xml"/><Relationship Id="rId1" Type="http://schemas.openxmlformats.org/officeDocument/2006/relationships/slideLayout" Target="../slideLayouts/slideLayout2.xml"/><Relationship Id="rId5" Type="http://schemas.openxmlformats.org/officeDocument/2006/relationships/chart" Target="../charts/chart6.xml"/><Relationship Id="rId4" Type="http://schemas.openxmlformats.org/officeDocument/2006/relationships/hyperlink" Target="http://www.clinicaloptions.com/" TargetMode="External"/></Relationships>
</file>

<file path=ppt/slides/_rels/slide12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0.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0.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0.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0.xml"/></Relationships>
</file>

<file path=ppt/slides/_rels/slide140.xml.rels><?xml version="1.0" encoding="UTF-8" standalone="yes"?>
<Relationships xmlns="http://schemas.openxmlformats.org/package/2006/relationships"><Relationship Id="rId3" Type="http://schemas.openxmlformats.org/officeDocument/2006/relationships/hyperlink" Target="http://www.clinicaloptions.com/myelomaSSTprogram" TargetMode="External"/><Relationship Id="rId2" Type="http://schemas.openxmlformats.org/officeDocument/2006/relationships/notesSlide" Target="../notesSlides/notesSlide130.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609599" y="1600200"/>
            <a:ext cx="10871203" cy="2057400"/>
          </a:xfrm>
        </p:spPr>
        <p:txBody>
          <a:bodyPr>
            <a:normAutofit/>
          </a:bodyPr>
          <a:lstStyle/>
          <a:p>
            <a:r>
              <a:rPr lang="en-US" altLang="en-US" sz="4000" dirty="0"/>
              <a:t>Overview of Current and Emerging </a:t>
            </a:r>
            <a:br>
              <a:rPr lang="en-US" altLang="en-US" sz="4000" dirty="0"/>
            </a:br>
            <a:r>
              <a:rPr lang="en-US" altLang="en-US" sz="4000" dirty="0"/>
              <a:t>Treatment Options for Multiple Myeloma</a:t>
            </a:r>
          </a:p>
        </p:txBody>
      </p:sp>
      <p:sp>
        <p:nvSpPr>
          <p:cNvPr id="9" name="Text Box 21">
            <a:extLst>
              <a:ext uri="{FF2B5EF4-FFF2-40B4-BE49-F238E27FC236}">
                <a16:creationId xmlns:a16="http://schemas.microsoft.com/office/drawing/2014/main" id="{29C97272-D98D-4B80-A5DE-809F0B118B50}"/>
              </a:ext>
            </a:extLst>
          </p:cNvPr>
          <p:cNvSpPr txBox="1">
            <a:spLocks noChangeArrowheads="1"/>
          </p:cNvSpPr>
          <p:nvPr/>
        </p:nvSpPr>
        <p:spPr bwMode="auto">
          <a:xfrm>
            <a:off x="423863" y="6060240"/>
            <a:ext cx="5476193"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buNone/>
            </a:pPr>
            <a:r>
              <a:rPr lang="en-US" sz="1200" b="0" dirty="0">
                <a:solidFill>
                  <a:schemeClr val="bg1"/>
                </a:solidFill>
                <a:latin typeface="Calibri" panose="020F0502020204030204" pitchFamily="34" charset="0"/>
              </a:rPr>
              <a:t>Supported by educational grants from AbbVie; Bristol-Myers Squibb; GlaxoSmithKline; Janssen Biotech, Inc., administered by Janssen Scientific Affairs, LLC; Karyopharm Therapeutics; and Regeneron Pharmaceuticals, Inc.</a:t>
            </a:r>
          </a:p>
        </p:txBody>
      </p:sp>
    </p:spTree>
    <p:extLst>
      <p:ext uri="{BB962C8B-B14F-4D97-AF65-F5344CB8AC3E}">
        <p14:creationId xmlns:p14="http://schemas.microsoft.com/office/powerpoint/2010/main" val="186722053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ts val="2400"/>
              <a:defRPr/>
            </a:pPr>
            <a:r>
              <a:rPr lang="en-US" altLang="en-US" dirty="0"/>
              <a:t>Please feel free to use and share some or all of these slides in your noncommercial presentations to colleagues or patients</a:t>
            </a:r>
          </a:p>
          <a:p>
            <a:pPr marL="346075" indent="-346075">
              <a:buSzPts val="2400"/>
              <a:defRPr/>
            </a:pPr>
            <a:r>
              <a:rPr lang="en-US" altLang="en-US" dirty="0"/>
              <a:t>When using our slides, please retain the source attribution:</a:t>
            </a:r>
            <a:br>
              <a:rPr lang="en-US" altLang="en-US" dirty="0"/>
            </a:br>
            <a:br>
              <a:rPr lang="en-US" altLang="en-US" dirty="0"/>
            </a:br>
            <a:endParaRPr lang="en-US" altLang="en-US" dirty="0"/>
          </a:p>
          <a:p>
            <a:pPr eaLnBrk="1" hangingPunct="1">
              <a:defRPr/>
            </a:pPr>
            <a:endParaRPr lang="en-US" altLang="en-US" sz="2000" dirty="0"/>
          </a:p>
          <a:p>
            <a:pPr eaLnBrk="1" hangingPunct="1">
              <a:defRPr/>
            </a:pPr>
            <a:r>
              <a:rPr lang="en-GB" dirty="0"/>
              <a:t>These slides may not be published, posted online, or used in commercial presentations without permission. </a:t>
            </a:r>
            <a:r>
              <a:rPr lang="en-US" dirty="0"/>
              <a:t>Please contact </a:t>
            </a:r>
            <a:r>
              <a:rPr lang="en-US" dirty="0">
                <a:hlinkClick r:id="rId3"/>
              </a:rPr>
              <a:t>permissions@clinicaloptions.com</a:t>
            </a:r>
            <a:r>
              <a:rPr lang="en-US" dirty="0"/>
              <a:t> for details</a:t>
            </a:r>
          </a:p>
        </p:txBody>
      </p:sp>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dirty="0"/>
              <a:t>About These Slides</a:t>
            </a:r>
          </a:p>
        </p:txBody>
      </p:sp>
      <p:grpSp>
        <p:nvGrpSpPr>
          <p:cNvPr id="7" name="Group 6">
            <a:extLst>
              <a:ext uri="{FF2B5EF4-FFF2-40B4-BE49-F238E27FC236}">
                <a16:creationId xmlns:a16="http://schemas.microsoft.com/office/drawing/2014/main" id="{13E224FD-C927-4EDF-9BB4-96EBF76A22D9}"/>
              </a:ext>
            </a:extLst>
          </p:cNvPr>
          <p:cNvGrpSpPr/>
          <p:nvPr/>
        </p:nvGrpSpPr>
        <p:grpSpPr>
          <a:xfrm>
            <a:off x="4156075" y="3332497"/>
            <a:ext cx="3479671" cy="613720"/>
            <a:chOff x="4156075" y="3332497"/>
            <a:chExt cx="3479671" cy="613720"/>
          </a:xfrm>
        </p:grpSpPr>
        <p:pic>
          <p:nvPicPr>
            <p:cNvPr id="8" name="Picture 7" descr="Icon&#10;&#10;Description automatically generated">
              <a:extLst>
                <a:ext uri="{FF2B5EF4-FFF2-40B4-BE49-F238E27FC236}">
                  <a16:creationId xmlns:a16="http://schemas.microsoft.com/office/drawing/2014/main" id="{9E34FEE4-F9F9-4459-A7E6-C1A99CD2988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14132" y="3332497"/>
              <a:ext cx="795528" cy="275490"/>
            </a:xfrm>
            <a:prstGeom prst="rect">
              <a:avLst/>
            </a:prstGeom>
          </p:spPr>
        </p:pic>
        <p:sp>
          <p:nvSpPr>
            <p:cNvPr id="11" name="Rectangle 7">
              <a:extLst>
                <a:ext uri="{FF2B5EF4-FFF2-40B4-BE49-F238E27FC236}">
                  <a16:creationId xmlns:a16="http://schemas.microsoft.com/office/drawing/2014/main" id="{C088BEA5-FC90-4DD6-A5B2-8FECE2031CAB}"/>
                </a:ext>
              </a:extLst>
            </p:cNvPr>
            <p:cNvSpPr>
              <a:spLocks noChangeArrowheads="1"/>
            </p:cNvSpPr>
            <p:nvPr/>
          </p:nvSpPr>
          <p:spPr bwMode="auto">
            <a:xfrm>
              <a:off x="4156075" y="3546107"/>
              <a:ext cx="34796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2000" b="0" dirty="0">
                  <a:solidFill>
                    <a:schemeClr val="bg2"/>
                  </a:solidFill>
                  <a:latin typeface="Calibri" panose="020F0502020204030204" pitchFamily="34" charset="0"/>
                </a:rPr>
                <a:t>Slide credit: </a:t>
              </a:r>
              <a:r>
                <a:rPr lang="en-US" altLang="en-US" sz="2000" b="0" dirty="0">
                  <a:solidFill>
                    <a:schemeClr val="bg2"/>
                  </a:solidFill>
                  <a:latin typeface="Calibri" panose="020F0502020204030204" pitchFamily="34" charset="0"/>
                  <a:hlinkClick r:id="rId5"/>
                </a:rPr>
                <a:t>clinicaloptions.com</a:t>
              </a:r>
              <a:endParaRPr lang="en-US" altLang="en-US" sz="2000" b="0" dirty="0">
                <a:solidFill>
                  <a:schemeClr val="bg2"/>
                </a:solidFill>
                <a:latin typeface="Calibri" panose="020F050202020403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2">
            <a:extLst>
              <a:ext uri="{FF2B5EF4-FFF2-40B4-BE49-F238E27FC236}">
                <a16:creationId xmlns:a16="http://schemas.microsoft.com/office/drawing/2014/main" id="{366AF89A-5C17-4131-BDAA-457A72461F34}"/>
              </a:ext>
            </a:extLst>
          </p:cNvPr>
          <p:cNvSpPr>
            <a:spLocks noGrp="1"/>
          </p:cNvSpPr>
          <p:nvPr>
            <p:ph type="title"/>
          </p:nvPr>
        </p:nvSpPr>
        <p:spPr/>
        <p:txBody>
          <a:bodyPr/>
          <a:lstStyle/>
          <a:p>
            <a:pPr eaLnBrk="1" hangingPunct="1"/>
            <a:r>
              <a:rPr lang="en-US" altLang="en-US" dirty="0"/>
              <a:t>Faculty</a:t>
            </a:r>
          </a:p>
        </p:txBody>
      </p:sp>
      <p:sp>
        <p:nvSpPr>
          <p:cNvPr id="5" name="Rectangle 3">
            <a:extLst>
              <a:ext uri="{FF2B5EF4-FFF2-40B4-BE49-F238E27FC236}">
                <a16:creationId xmlns:a16="http://schemas.microsoft.com/office/drawing/2014/main" id="{7F9B3F5A-DAF5-4344-9707-ACE646719BDD}"/>
              </a:ext>
            </a:extLst>
          </p:cNvPr>
          <p:cNvSpPr>
            <a:spLocks noGrp="1" noChangeArrowheads="1"/>
          </p:cNvSpPr>
          <p:nvPr>
            <p:ph idx="1"/>
          </p:nvPr>
        </p:nvSpPr>
        <p:spPr/>
        <p:txBody>
          <a:bodyPr/>
          <a:lstStyle/>
          <a:p>
            <a:pPr marL="0" indent="0">
              <a:spcBef>
                <a:spcPts val="0"/>
              </a:spcBef>
              <a:spcAft>
                <a:spcPts val="0"/>
              </a:spcAft>
              <a:buNone/>
              <a:defRPr/>
            </a:pPr>
            <a:r>
              <a:rPr lang="en-US" altLang="en-US" b="1" dirty="0">
                <a:solidFill>
                  <a:srgbClr val="E1471D"/>
                </a:solidFill>
              </a:rPr>
              <a:t>Shaji K. Kumar, MD</a:t>
            </a:r>
            <a:br>
              <a:rPr lang="en-US" altLang="en-US" sz="3200" dirty="0"/>
            </a:br>
            <a:r>
              <a:rPr lang="en-US" altLang="en-US" sz="2600" i="1" dirty="0"/>
              <a:t>Mark and Judy Mullins Professor of Hematological Malignancies </a:t>
            </a:r>
          </a:p>
          <a:p>
            <a:pPr marL="0" indent="0">
              <a:spcBef>
                <a:spcPts val="0"/>
              </a:spcBef>
              <a:spcAft>
                <a:spcPts val="0"/>
              </a:spcAft>
              <a:buNone/>
              <a:defRPr/>
            </a:pPr>
            <a:r>
              <a:rPr lang="en-US" altLang="en-US" sz="2600" i="1" dirty="0"/>
              <a:t>Chair, </a:t>
            </a:r>
            <a:r>
              <a:rPr lang="en-US" altLang="en-US" sz="2600" dirty="0"/>
              <a:t>Myeloma Amyloidosis Dysproteinemia Group</a:t>
            </a:r>
          </a:p>
          <a:p>
            <a:pPr marL="0" indent="0">
              <a:spcBef>
                <a:spcPts val="0"/>
              </a:spcBef>
              <a:spcAft>
                <a:spcPts val="0"/>
              </a:spcAft>
              <a:buNone/>
              <a:defRPr/>
            </a:pPr>
            <a:r>
              <a:rPr lang="en-US" altLang="en-US" sz="2600" i="1" dirty="0"/>
              <a:t>Consultant, </a:t>
            </a:r>
            <a:r>
              <a:rPr lang="en-US" altLang="en-US" sz="2600" dirty="0"/>
              <a:t>Division of Hematology </a:t>
            </a:r>
          </a:p>
          <a:p>
            <a:pPr marL="0" indent="0">
              <a:spcBef>
                <a:spcPts val="0"/>
              </a:spcBef>
              <a:spcAft>
                <a:spcPts val="0"/>
              </a:spcAft>
              <a:buNone/>
              <a:defRPr/>
            </a:pPr>
            <a:r>
              <a:rPr lang="en-US" altLang="en-US" sz="2600" dirty="0"/>
              <a:t>Mayo Clinic</a:t>
            </a:r>
            <a:br>
              <a:rPr lang="en-US" altLang="en-US" sz="2600" dirty="0"/>
            </a:br>
            <a:r>
              <a:rPr lang="en-US" altLang="en-US" sz="2600" dirty="0"/>
              <a:t>Rochester, Minnesota</a:t>
            </a:r>
            <a:endParaRPr lang="en-US" sz="2600" b="1" dirty="0">
              <a:solidFill>
                <a:srgbClr val="E1471D"/>
              </a:solidFill>
            </a:endParaRPr>
          </a:p>
          <a:p>
            <a:pPr marL="0" indent="0">
              <a:buClr>
                <a:schemeClr val="accent6"/>
              </a:buClr>
              <a:buNone/>
              <a:defRPr/>
            </a:pPr>
            <a:r>
              <a:rPr lang="en-US" sz="2600" b="1" dirty="0">
                <a:solidFill>
                  <a:srgbClr val="E1471D"/>
                </a:solidFill>
                <a:latin typeface="+mn-lt"/>
              </a:rPr>
              <a:t>Shaji K. Kumar, MD: </a:t>
            </a:r>
            <a:r>
              <a:rPr lang="en-US" sz="2600" b="0" i="1" dirty="0">
                <a:effectLst/>
                <a:latin typeface="+mn-lt"/>
              </a:rPr>
              <a:t>consultant/advisor (paid to institution): </a:t>
            </a:r>
            <a:r>
              <a:rPr lang="en-US" sz="2600" b="0" i="0" dirty="0">
                <a:effectLst/>
                <a:latin typeface="+mn-lt"/>
              </a:rPr>
              <a:t>K36, AbbVie, Amgen, Antengene, ArcellX, AstraZeneca, BeiGene, Bluebird Bio, Bristol-Myers Squibb, Janssen, Loxo Oncology, Oncopeptides, Roche/Genentech, Sanofi; </a:t>
            </a:r>
            <a:r>
              <a:rPr lang="en-US" sz="2600" b="0" i="1" dirty="0">
                <a:effectLst/>
                <a:latin typeface="+mn-lt"/>
              </a:rPr>
              <a:t>consultant/advisor: </a:t>
            </a:r>
            <a:r>
              <a:rPr lang="en-US" sz="2600" b="0" i="0" dirty="0">
                <a:effectLst/>
                <a:latin typeface="+mn-lt"/>
              </a:rPr>
              <a:t>Secura Biotherapeutics, Takeda, Trillium; </a:t>
            </a:r>
            <a:r>
              <a:rPr lang="en-US" sz="2600" b="0" i="1" dirty="0">
                <a:effectLst/>
                <a:latin typeface="+mn-lt"/>
              </a:rPr>
              <a:t>researcher (paid to institution): </a:t>
            </a:r>
            <a:r>
              <a:rPr lang="en-US" sz="2600" b="0" i="0" dirty="0">
                <a:effectLst/>
                <a:latin typeface="+mn-lt"/>
              </a:rPr>
              <a:t>AbbVie, Allogene, Amgen, AstraZeneca, Bristol-Myers Squibb, Carsgen, GlaxoSmithKline, Janssen, Novartis, Roche/Genentech, Regeneron, Takeda.</a:t>
            </a:r>
            <a:endParaRPr lang="en-US" sz="2600" dirty="0">
              <a:latin typeface="+mn-lt"/>
            </a:endParaRPr>
          </a:p>
        </p:txBody>
      </p:sp>
    </p:spTree>
    <p:extLst>
      <p:ext uri="{BB962C8B-B14F-4D97-AF65-F5344CB8AC3E}">
        <p14:creationId xmlns:p14="http://schemas.microsoft.com/office/powerpoint/2010/main" val="95951970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2">
            <a:extLst>
              <a:ext uri="{FF2B5EF4-FFF2-40B4-BE49-F238E27FC236}">
                <a16:creationId xmlns:a16="http://schemas.microsoft.com/office/drawing/2014/main" id="{67970A3E-CAAC-4220-8DA6-611A0CD201C9}"/>
              </a:ext>
            </a:extLst>
          </p:cNvPr>
          <p:cNvSpPr>
            <a:spLocks noGrp="1"/>
          </p:cNvSpPr>
          <p:nvPr>
            <p:ph type="title"/>
          </p:nvPr>
        </p:nvSpPr>
        <p:spPr/>
        <p:txBody>
          <a:bodyPr/>
          <a:lstStyle/>
          <a:p>
            <a:r>
              <a:rPr lang="en-US" altLang="en-US" dirty="0"/>
              <a:t>Racial Disparities in Multiple Myeloma</a:t>
            </a:r>
          </a:p>
        </p:txBody>
      </p:sp>
    </p:spTree>
    <p:extLst>
      <p:ext uri="{BB962C8B-B14F-4D97-AF65-F5344CB8AC3E}">
        <p14:creationId xmlns:p14="http://schemas.microsoft.com/office/powerpoint/2010/main" val="315223892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8E181C-DB83-932C-A9C7-836AAC767BAA}"/>
              </a:ext>
            </a:extLst>
          </p:cNvPr>
          <p:cNvSpPr>
            <a:spLocks noGrp="1"/>
          </p:cNvSpPr>
          <p:nvPr>
            <p:ph type="title"/>
          </p:nvPr>
        </p:nvSpPr>
        <p:spPr/>
        <p:txBody>
          <a:bodyPr/>
          <a:lstStyle/>
          <a:p>
            <a:r>
              <a:rPr lang="en-US" dirty="0"/>
              <a:t>Statistics </a:t>
            </a:r>
            <a:endParaRPr lang="en-IN" dirty="0"/>
          </a:p>
        </p:txBody>
      </p:sp>
      <p:sp>
        <p:nvSpPr>
          <p:cNvPr id="3" name="Content Placeholder 2">
            <a:extLst>
              <a:ext uri="{FF2B5EF4-FFF2-40B4-BE49-F238E27FC236}">
                <a16:creationId xmlns:a16="http://schemas.microsoft.com/office/drawing/2014/main" id="{E6756FFB-5D32-3E74-655D-01C65361A948}"/>
              </a:ext>
            </a:extLst>
          </p:cNvPr>
          <p:cNvSpPr>
            <a:spLocks noGrp="1"/>
          </p:cNvSpPr>
          <p:nvPr>
            <p:ph idx="1"/>
          </p:nvPr>
        </p:nvSpPr>
        <p:spPr>
          <a:xfrm>
            <a:off x="604675" y="1462927"/>
            <a:ext cx="5786397" cy="4650686"/>
          </a:xfrm>
        </p:spPr>
        <p:txBody>
          <a:bodyPr/>
          <a:lstStyle/>
          <a:p>
            <a:r>
              <a:rPr lang="en-US" dirty="0"/>
              <a:t>In the US, multiple myeloma is twice as common in Black vs </a:t>
            </a:r>
            <a:br>
              <a:rPr lang="en-US" dirty="0"/>
            </a:br>
            <a:r>
              <a:rPr lang="en-US" dirty="0"/>
              <a:t>White patients</a:t>
            </a:r>
          </a:p>
          <a:p>
            <a:r>
              <a:rPr lang="en-US" dirty="0"/>
              <a:t>Compared with White patients, multiple myeloma develops at a younger median age in Black patients</a:t>
            </a:r>
          </a:p>
          <a:p>
            <a:r>
              <a:rPr lang="en-US" dirty="0"/>
              <a:t>Disease biology also differs between Black and White patients, with Black patients tending to have more favorable cytogenetic profiles</a:t>
            </a:r>
          </a:p>
          <a:p>
            <a:endParaRPr lang="en-US" dirty="0"/>
          </a:p>
          <a:p>
            <a:pPr marL="0" indent="0">
              <a:buNone/>
            </a:pPr>
            <a:endParaRPr lang="en-IN" sz="2200" dirty="0"/>
          </a:p>
        </p:txBody>
      </p:sp>
      <p:sp>
        <p:nvSpPr>
          <p:cNvPr id="8" name="Text Box 11">
            <a:extLst>
              <a:ext uri="{FF2B5EF4-FFF2-40B4-BE49-F238E27FC236}">
                <a16:creationId xmlns:a16="http://schemas.microsoft.com/office/drawing/2014/main" id="{6C0488FC-CF1F-3C09-C0D8-B3217BF6C8E0}"/>
              </a:ext>
            </a:extLst>
          </p:cNvPr>
          <p:cNvSpPr txBox="1">
            <a:spLocks noChangeArrowheads="1"/>
          </p:cNvSpPr>
          <p:nvPr/>
        </p:nvSpPr>
        <p:spPr bwMode="auto">
          <a:xfrm>
            <a:off x="422919" y="6376266"/>
            <a:ext cx="87405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defTabSz="914126">
              <a:lnSpc>
                <a:spcPct val="100000"/>
              </a:lnSpc>
              <a:spcBef>
                <a:spcPct val="35000"/>
              </a:spcBef>
              <a:spcAft>
                <a:spcPct val="25000"/>
              </a:spcAft>
              <a:buClr>
                <a:srgbClr val="8B3D9A"/>
              </a:buClr>
              <a:buNone/>
            </a:pPr>
            <a:r>
              <a:rPr lang="es-ES" altLang="en-US" sz="1200" b="0" dirty="0" err="1">
                <a:solidFill>
                  <a:srgbClr val="455560"/>
                </a:solidFill>
              </a:rPr>
              <a:t>Benjamin</a:t>
            </a:r>
            <a:r>
              <a:rPr lang="es-ES" altLang="en-US" sz="1200" b="0" dirty="0">
                <a:solidFill>
                  <a:srgbClr val="455560"/>
                </a:solidFill>
              </a:rPr>
              <a:t>. Cancer Metastasis Rev. 2003;22:87. Waxman. Blood. 2010;116:5501. Kanaparu. Blood Adv. 2022;6:1684. NIH. seer.cancer.gov </a:t>
            </a:r>
          </a:p>
        </p:txBody>
      </p:sp>
      <p:sp>
        <p:nvSpPr>
          <p:cNvPr id="22" name="TextBox 21">
            <a:extLst>
              <a:ext uri="{FF2B5EF4-FFF2-40B4-BE49-F238E27FC236}">
                <a16:creationId xmlns:a16="http://schemas.microsoft.com/office/drawing/2014/main" id="{C622323C-468C-5E48-5233-9198A453C936}"/>
              </a:ext>
            </a:extLst>
          </p:cNvPr>
          <p:cNvSpPr txBox="1"/>
          <p:nvPr/>
        </p:nvSpPr>
        <p:spPr bwMode="auto">
          <a:xfrm>
            <a:off x="6812891" y="5976863"/>
            <a:ext cx="26943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SEER 22 2015-2019, Age-Adjusted </a:t>
            </a:r>
          </a:p>
        </p:txBody>
      </p:sp>
      <p:grpSp>
        <p:nvGrpSpPr>
          <p:cNvPr id="36" name="Group 35">
            <a:extLst>
              <a:ext uri="{FF2B5EF4-FFF2-40B4-BE49-F238E27FC236}">
                <a16:creationId xmlns:a16="http://schemas.microsoft.com/office/drawing/2014/main" id="{E6054366-58C3-721C-8DDA-BDD0A95772D0}"/>
              </a:ext>
            </a:extLst>
          </p:cNvPr>
          <p:cNvGrpSpPr/>
          <p:nvPr/>
        </p:nvGrpSpPr>
        <p:grpSpPr>
          <a:xfrm>
            <a:off x="6880225" y="1489273"/>
            <a:ext cx="4530725" cy="4349552"/>
            <a:chOff x="6975475" y="1489273"/>
            <a:chExt cx="4530725" cy="4349552"/>
          </a:xfrm>
        </p:grpSpPr>
        <p:sp>
          <p:nvSpPr>
            <p:cNvPr id="4" name="TextBox 3">
              <a:extLst>
                <a:ext uri="{FF2B5EF4-FFF2-40B4-BE49-F238E27FC236}">
                  <a16:creationId xmlns:a16="http://schemas.microsoft.com/office/drawing/2014/main" id="{82D72EC3-FFD6-050B-9CC7-C751CE33C822}"/>
                </a:ext>
              </a:extLst>
            </p:cNvPr>
            <p:cNvSpPr txBox="1"/>
            <p:nvPr/>
          </p:nvSpPr>
          <p:spPr bwMode="auto">
            <a:xfrm>
              <a:off x="6975475" y="1489273"/>
              <a:ext cx="45307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Rate of New Cases per 100,000 Persons by Race/Ethnicity and Sex: Myeloma</a:t>
              </a:r>
            </a:p>
          </p:txBody>
        </p:sp>
        <p:sp>
          <p:nvSpPr>
            <p:cNvPr id="5" name="TextBox 4">
              <a:extLst>
                <a:ext uri="{FF2B5EF4-FFF2-40B4-BE49-F238E27FC236}">
                  <a16:creationId xmlns:a16="http://schemas.microsoft.com/office/drawing/2014/main" id="{AC71BD00-FBEE-844F-B742-75E865324241}"/>
                </a:ext>
              </a:extLst>
            </p:cNvPr>
            <p:cNvSpPr txBox="1"/>
            <p:nvPr/>
          </p:nvSpPr>
          <p:spPr bwMode="auto">
            <a:xfrm>
              <a:off x="7688583" y="2200050"/>
              <a:ext cx="67197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Male</a:t>
              </a:r>
            </a:p>
          </p:txBody>
        </p:sp>
        <p:sp>
          <p:nvSpPr>
            <p:cNvPr id="6" name="TextBox 5">
              <a:extLst>
                <a:ext uri="{FF2B5EF4-FFF2-40B4-BE49-F238E27FC236}">
                  <a16:creationId xmlns:a16="http://schemas.microsoft.com/office/drawing/2014/main" id="{80ADD5C5-076D-287D-6015-84F523214A0C}"/>
                </a:ext>
              </a:extLst>
            </p:cNvPr>
            <p:cNvSpPr txBox="1"/>
            <p:nvPr/>
          </p:nvSpPr>
          <p:spPr bwMode="auto">
            <a:xfrm>
              <a:off x="10250710" y="2200050"/>
              <a:ext cx="8753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Female</a:t>
              </a:r>
            </a:p>
          </p:txBody>
        </p:sp>
        <p:sp>
          <p:nvSpPr>
            <p:cNvPr id="7" name="TextBox 6">
              <a:extLst>
                <a:ext uri="{FF2B5EF4-FFF2-40B4-BE49-F238E27FC236}">
                  <a16:creationId xmlns:a16="http://schemas.microsoft.com/office/drawing/2014/main" id="{3BC47FC2-3FBE-22EC-DEA6-B64C7858329B}"/>
                </a:ext>
              </a:extLst>
            </p:cNvPr>
            <p:cNvSpPr txBox="1"/>
            <p:nvPr/>
          </p:nvSpPr>
          <p:spPr bwMode="auto">
            <a:xfrm>
              <a:off x="8892493" y="2891604"/>
              <a:ext cx="8499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All Races</a:t>
              </a:r>
            </a:p>
          </p:txBody>
        </p:sp>
        <p:sp>
          <p:nvSpPr>
            <p:cNvPr id="10" name="TextBox 9">
              <a:extLst>
                <a:ext uri="{FF2B5EF4-FFF2-40B4-BE49-F238E27FC236}">
                  <a16:creationId xmlns:a16="http://schemas.microsoft.com/office/drawing/2014/main" id="{40C563E6-8014-D5AD-6D38-D03770AC2053}"/>
                </a:ext>
              </a:extLst>
            </p:cNvPr>
            <p:cNvSpPr txBox="1"/>
            <p:nvPr/>
          </p:nvSpPr>
          <p:spPr bwMode="auto">
            <a:xfrm>
              <a:off x="8726899" y="3300740"/>
              <a:ext cx="1181100" cy="431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300"/>
                </a:lnSpc>
                <a:spcBef>
                  <a:spcPts val="0"/>
                </a:spcBef>
                <a:spcAft>
                  <a:spcPct val="0"/>
                </a:spcAft>
                <a:buClrTx/>
                <a:buFontTx/>
                <a:buNone/>
              </a:pPr>
              <a:r>
                <a:rPr lang="en-US" sz="1400" b="0" dirty="0">
                  <a:solidFill>
                    <a:schemeClr val="bg1"/>
                  </a:solidFill>
                  <a:latin typeface="Calibri" panose="020F0502020204030204" pitchFamily="34" charset="0"/>
                </a:rPr>
                <a:t>Non-Hispanic White</a:t>
              </a:r>
            </a:p>
          </p:txBody>
        </p:sp>
        <p:sp>
          <p:nvSpPr>
            <p:cNvPr id="12" name="TextBox 11">
              <a:extLst>
                <a:ext uri="{FF2B5EF4-FFF2-40B4-BE49-F238E27FC236}">
                  <a16:creationId xmlns:a16="http://schemas.microsoft.com/office/drawing/2014/main" id="{5CBF24E1-0C55-5650-48E8-B9EA952B527F}"/>
                </a:ext>
              </a:extLst>
            </p:cNvPr>
            <p:cNvSpPr txBox="1"/>
            <p:nvPr/>
          </p:nvSpPr>
          <p:spPr bwMode="auto">
            <a:xfrm>
              <a:off x="8726899" y="3812124"/>
              <a:ext cx="1181100" cy="431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300"/>
                </a:lnSpc>
                <a:spcBef>
                  <a:spcPts val="0"/>
                </a:spcBef>
                <a:spcAft>
                  <a:spcPct val="0"/>
                </a:spcAft>
                <a:buClrTx/>
                <a:buFontTx/>
                <a:buNone/>
              </a:pPr>
              <a:r>
                <a:rPr lang="en-US" sz="1400" b="0" dirty="0">
                  <a:solidFill>
                    <a:schemeClr val="bg1"/>
                  </a:solidFill>
                  <a:latin typeface="Calibri" panose="020F0502020204030204" pitchFamily="34" charset="0"/>
                </a:rPr>
                <a:t>Non-Hispanic Black</a:t>
              </a:r>
            </a:p>
          </p:txBody>
        </p:sp>
        <p:sp>
          <p:nvSpPr>
            <p:cNvPr id="13" name="TextBox 12">
              <a:extLst>
                <a:ext uri="{FF2B5EF4-FFF2-40B4-BE49-F238E27FC236}">
                  <a16:creationId xmlns:a16="http://schemas.microsoft.com/office/drawing/2014/main" id="{F46027F8-F24F-2086-A0D9-2B27EEFC8DAE}"/>
                </a:ext>
              </a:extLst>
            </p:cNvPr>
            <p:cNvSpPr txBox="1"/>
            <p:nvPr/>
          </p:nvSpPr>
          <p:spPr bwMode="auto">
            <a:xfrm>
              <a:off x="8460200" y="4323393"/>
              <a:ext cx="1752410" cy="431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300"/>
                </a:lnSpc>
                <a:spcBef>
                  <a:spcPts val="0"/>
                </a:spcBef>
                <a:spcAft>
                  <a:spcPct val="0"/>
                </a:spcAft>
                <a:buClrTx/>
                <a:buFontTx/>
                <a:buNone/>
              </a:pPr>
              <a:r>
                <a:rPr lang="en-US" sz="1400" b="0" dirty="0">
                  <a:solidFill>
                    <a:schemeClr val="bg1"/>
                  </a:solidFill>
                  <a:latin typeface="Calibri" panose="020F0502020204030204" pitchFamily="34" charset="0"/>
                </a:rPr>
                <a:t>Non-Hispanic Asian/ Pacific Islander</a:t>
              </a:r>
            </a:p>
          </p:txBody>
        </p:sp>
        <p:sp>
          <p:nvSpPr>
            <p:cNvPr id="14" name="TextBox 13">
              <a:extLst>
                <a:ext uri="{FF2B5EF4-FFF2-40B4-BE49-F238E27FC236}">
                  <a16:creationId xmlns:a16="http://schemas.microsoft.com/office/drawing/2014/main" id="{9FFD5FB4-BD4F-20EE-9ACF-01AC11A20CD2}"/>
                </a:ext>
              </a:extLst>
            </p:cNvPr>
            <p:cNvSpPr txBox="1"/>
            <p:nvPr/>
          </p:nvSpPr>
          <p:spPr bwMode="auto">
            <a:xfrm>
              <a:off x="8498300" y="4847129"/>
              <a:ext cx="1638299" cy="5981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300"/>
                </a:lnSpc>
                <a:spcBef>
                  <a:spcPts val="0"/>
                </a:spcBef>
                <a:spcAft>
                  <a:spcPct val="0"/>
                </a:spcAft>
                <a:buClrTx/>
                <a:buFontTx/>
                <a:buNone/>
              </a:pPr>
              <a:r>
                <a:rPr lang="en-US" sz="1400" b="0" dirty="0">
                  <a:solidFill>
                    <a:schemeClr val="bg1"/>
                  </a:solidFill>
                  <a:latin typeface="Calibri" panose="020F0502020204030204" pitchFamily="34" charset="0"/>
                </a:rPr>
                <a:t>Non-Hispanic American/Indian Alaska Native</a:t>
              </a:r>
            </a:p>
          </p:txBody>
        </p:sp>
        <p:sp>
          <p:nvSpPr>
            <p:cNvPr id="15" name="TextBox 14">
              <a:extLst>
                <a:ext uri="{FF2B5EF4-FFF2-40B4-BE49-F238E27FC236}">
                  <a16:creationId xmlns:a16="http://schemas.microsoft.com/office/drawing/2014/main" id="{412043C3-3655-6B21-EFB3-75EB943E4502}"/>
                </a:ext>
              </a:extLst>
            </p:cNvPr>
            <p:cNvSpPr txBox="1"/>
            <p:nvPr/>
          </p:nvSpPr>
          <p:spPr bwMode="auto">
            <a:xfrm>
              <a:off x="8498300" y="5447744"/>
              <a:ext cx="163829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Hispanic</a:t>
              </a:r>
            </a:p>
          </p:txBody>
        </p:sp>
        <p:sp>
          <p:nvSpPr>
            <p:cNvPr id="16" name="Rectangle 15">
              <a:extLst>
                <a:ext uri="{FF2B5EF4-FFF2-40B4-BE49-F238E27FC236}">
                  <a16:creationId xmlns:a16="http://schemas.microsoft.com/office/drawing/2014/main" id="{F8A58378-4B63-2443-0B60-20D720A00B66}"/>
                </a:ext>
              </a:extLst>
            </p:cNvPr>
            <p:cNvSpPr/>
            <p:nvPr/>
          </p:nvSpPr>
          <p:spPr bwMode="auto">
            <a:xfrm>
              <a:off x="7737474" y="2939130"/>
              <a:ext cx="825501" cy="212725"/>
            </a:xfrm>
            <a:prstGeom prst="rect">
              <a:avLst/>
            </a:prstGeom>
            <a:solidFill>
              <a:schemeClr val="accent1"/>
            </a:solidFill>
            <a:ln w="0">
              <a:noFill/>
              <a:miter lim="800000"/>
              <a:headEnd/>
              <a:tailEnd/>
            </a:ln>
          </p:spPr>
          <p:txBody>
            <a:bodyPr rtlCol="0" anchor="ctr"/>
            <a:lstStyle/>
            <a:p>
              <a:pPr algn="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8.8</a:t>
              </a:r>
            </a:p>
          </p:txBody>
        </p:sp>
        <p:sp>
          <p:nvSpPr>
            <p:cNvPr id="17" name="Rectangle 16">
              <a:extLst>
                <a:ext uri="{FF2B5EF4-FFF2-40B4-BE49-F238E27FC236}">
                  <a16:creationId xmlns:a16="http://schemas.microsoft.com/office/drawing/2014/main" id="{7BA9C377-2869-AECC-484C-5E4B4421288F}"/>
                </a:ext>
              </a:extLst>
            </p:cNvPr>
            <p:cNvSpPr/>
            <p:nvPr/>
          </p:nvSpPr>
          <p:spPr bwMode="auto">
            <a:xfrm>
              <a:off x="7807325" y="3450338"/>
              <a:ext cx="755650" cy="212725"/>
            </a:xfrm>
            <a:prstGeom prst="rect">
              <a:avLst/>
            </a:prstGeom>
            <a:solidFill>
              <a:schemeClr val="accent1"/>
            </a:solidFill>
            <a:ln w="0">
              <a:noFill/>
              <a:miter lim="800000"/>
              <a:headEnd/>
              <a:tailEnd/>
            </a:ln>
          </p:spPr>
          <p:txBody>
            <a:bodyPr rtlCol="0" anchor="ctr"/>
            <a:lstStyle/>
            <a:p>
              <a:pPr algn="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8.1</a:t>
              </a:r>
            </a:p>
          </p:txBody>
        </p:sp>
        <p:sp>
          <p:nvSpPr>
            <p:cNvPr id="18" name="Rectangle 17">
              <a:extLst>
                <a:ext uri="{FF2B5EF4-FFF2-40B4-BE49-F238E27FC236}">
                  <a16:creationId xmlns:a16="http://schemas.microsoft.com/office/drawing/2014/main" id="{D1A9B2AE-81E4-6E35-F231-FD8A205D9AF5}"/>
                </a:ext>
              </a:extLst>
            </p:cNvPr>
            <p:cNvSpPr/>
            <p:nvPr/>
          </p:nvSpPr>
          <p:spPr bwMode="auto">
            <a:xfrm>
              <a:off x="6975475" y="3961546"/>
              <a:ext cx="1587500" cy="212725"/>
            </a:xfrm>
            <a:prstGeom prst="rect">
              <a:avLst/>
            </a:prstGeom>
            <a:solidFill>
              <a:schemeClr val="accent1"/>
            </a:solidFill>
            <a:ln w="0">
              <a:noFill/>
              <a:miter lim="800000"/>
              <a:headEnd/>
              <a:tailEnd/>
            </a:ln>
          </p:spPr>
          <p:txBody>
            <a:bodyPr rtlCol="0" anchor="ctr"/>
            <a:lstStyle/>
            <a:p>
              <a:pPr algn="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17.0</a:t>
              </a:r>
            </a:p>
          </p:txBody>
        </p:sp>
        <p:sp>
          <p:nvSpPr>
            <p:cNvPr id="19" name="Rectangle 18">
              <a:extLst>
                <a:ext uri="{FF2B5EF4-FFF2-40B4-BE49-F238E27FC236}">
                  <a16:creationId xmlns:a16="http://schemas.microsoft.com/office/drawing/2014/main" id="{A8402B92-3BDC-BA49-AD04-10B137B74929}"/>
                </a:ext>
              </a:extLst>
            </p:cNvPr>
            <p:cNvSpPr/>
            <p:nvPr/>
          </p:nvSpPr>
          <p:spPr bwMode="auto">
            <a:xfrm>
              <a:off x="8083549" y="4472754"/>
              <a:ext cx="479425" cy="212725"/>
            </a:xfrm>
            <a:prstGeom prst="rect">
              <a:avLst/>
            </a:prstGeom>
            <a:solidFill>
              <a:schemeClr val="accent1"/>
            </a:solidFill>
            <a:ln w="0">
              <a:noFill/>
              <a:miter lim="800000"/>
              <a:headEnd/>
              <a:tailEnd/>
            </a:ln>
          </p:spPr>
          <p:txBody>
            <a:bodyPr rtlCol="0" anchor="ctr"/>
            <a:lstStyle/>
            <a:p>
              <a:pPr algn="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5.1</a:t>
              </a:r>
            </a:p>
          </p:txBody>
        </p:sp>
        <p:sp>
          <p:nvSpPr>
            <p:cNvPr id="20" name="Rectangle 19">
              <a:extLst>
                <a:ext uri="{FF2B5EF4-FFF2-40B4-BE49-F238E27FC236}">
                  <a16:creationId xmlns:a16="http://schemas.microsoft.com/office/drawing/2014/main" id="{D21646B2-A611-3851-9E7F-A0964A49CBF2}"/>
                </a:ext>
              </a:extLst>
            </p:cNvPr>
            <p:cNvSpPr/>
            <p:nvPr/>
          </p:nvSpPr>
          <p:spPr bwMode="auto">
            <a:xfrm>
              <a:off x="7712075" y="4983962"/>
              <a:ext cx="850899" cy="212725"/>
            </a:xfrm>
            <a:prstGeom prst="rect">
              <a:avLst/>
            </a:prstGeom>
            <a:solidFill>
              <a:schemeClr val="accent1"/>
            </a:solidFill>
            <a:ln w="0">
              <a:noFill/>
              <a:miter lim="800000"/>
              <a:headEnd/>
              <a:tailEnd/>
            </a:ln>
          </p:spPr>
          <p:txBody>
            <a:bodyPr rtlCol="0" anchor="ctr"/>
            <a:lstStyle/>
            <a:p>
              <a:pPr algn="r" eaLnBrk="1" hangingPunct="1">
                <a:spcBef>
                  <a:spcPct val="35000"/>
                </a:spcBef>
                <a:spcAft>
                  <a:spcPct val="25000"/>
                </a:spcAft>
                <a:buClr>
                  <a:schemeClr val="folHlink"/>
                </a:buClr>
                <a:buNone/>
              </a:pPr>
              <a:r>
                <a:rPr lang="en-US" b="0" dirty="0">
                  <a:latin typeface="Calibri" panose="020F0502020204030204" pitchFamily="34" charset="0"/>
                </a:rPr>
                <a:t>9</a:t>
              </a:r>
              <a:r>
                <a:rPr lang="en-US" sz="1800" b="0" dirty="0">
                  <a:solidFill>
                    <a:schemeClr val="tx1"/>
                  </a:solidFill>
                  <a:latin typeface="Calibri" panose="020F0502020204030204" pitchFamily="34" charset="0"/>
                </a:rPr>
                <a:t>.1</a:t>
              </a:r>
            </a:p>
          </p:txBody>
        </p:sp>
        <p:sp>
          <p:nvSpPr>
            <p:cNvPr id="21" name="Rectangle 20">
              <a:extLst>
                <a:ext uri="{FF2B5EF4-FFF2-40B4-BE49-F238E27FC236}">
                  <a16:creationId xmlns:a16="http://schemas.microsoft.com/office/drawing/2014/main" id="{D8D9D1A0-D7B4-9B34-D59E-B7E8FBD16AFD}"/>
                </a:ext>
              </a:extLst>
            </p:cNvPr>
            <p:cNvSpPr/>
            <p:nvPr/>
          </p:nvSpPr>
          <p:spPr bwMode="auto">
            <a:xfrm>
              <a:off x="7807325" y="5495171"/>
              <a:ext cx="755649" cy="212725"/>
            </a:xfrm>
            <a:prstGeom prst="rect">
              <a:avLst/>
            </a:prstGeom>
            <a:solidFill>
              <a:schemeClr val="accent1"/>
            </a:solidFill>
            <a:ln w="0">
              <a:noFill/>
              <a:miter lim="800000"/>
              <a:headEnd/>
              <a:tailEnd/>
            </a:ln>
          </p:spPr>
          <p:txBody>
            <a:bodyPr rtlCol="0" anchor="ctr"/>
            <a:lstStyle/>
            <a:p>
              <a:pPr algn="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8.1</a:t>
              </a:r>
            </a:p>
          </p:txBody>
        </p:sp>
        <p:sp>
          <p:nvSpPr>
            <p:cNvPr id="23" name="Rectangle 22">
              <a:extLst>
                <a:ext uri="{FF2B5EF4-FFF2-40B4-BE49-F238E27FC236}">
                  <a16:creationId xmlns:a16="http://schemas.microsoft.com/office/drawing/2014/main" id="{BD9BBCCC-1F77-5E02-49A2-DD5D4FA5F258}"/>
                </a:ext>
              </a:extLst>
            </p:cNvPr>
            <p:cNvSpPr/>
            <p:nvPr/>
          </p:nvSpPr>
          <p:spPr bwMode="auto">
            <a:xfrm>
              <a:off x="10082393" y="2939130"/>
              <a:ext cx="561589" cy="212725"/>
            </a:xfrm>
            <a:prstGeom prst="rect">
              <a:avLst/>
            </a:prstGeom>
            <a:solidFill>
              <a:schemeClr val="accent3"/>
            </a:solidFill>
            <a:ln w="0">
              <a:noFill/>
              <a:miter lim="800000"/>
              <a:headEnd/>
              <a:tailEnd/>
            </a:ln>
          </p:spPr>
          <p:txBody>
            <a:bodyPr rtlCol="0" anchor="ctr"/>
            <a:lstStyle/>
            <a:p>
              <a:pP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5.9</a:t>
              </a:r>
            </a:p>
          </p:txBody>
        </p:sp>
        <p:sp>
          <p:nvSpPr>
            <p:cNvPr id="24" name="Rectangle 23">
              <a:extLst>
                <a:ext uri="{FF2B5EF4-FFF2-40B4-BE49-F238E27FC236}">
                  <a16:creationId xmlns:a16="http://schemas.microsoft.com/office/drawing/2014/main" id="{5B986AA1-67E3-379D-97DD-BC16EE86B545}"/>
                </a:ext>
              </a:extLst>
            </p:cNvPr>
            <p:cNvSpPr/>
            <p:nvPr/>
          </p:nvSpPr>
          <p:spPr bwMode="auto">
            <a:xfrm>
              <a:off x="10082393" y="3450338"/>
              <a:ext cx="472689" cy="212725"/>
            </a:xfrm>
            <a:prstGeom prst="rect">
              <a:avLst/>
            </a:prstGeom>
            <a:solidFill>
              <a:schemeClr val="accent3"/>
            </a:solidFill>
            <a:ln w="0">
              <a:noFill/>
              <a:miter lim="800000"/>
              <a:headEnd/>
              <a:tailEnd/>
            </a:ln>
          </p:spPr>
          <p:txBody>
            <a:bodyPr rtlCol="0" anchor="ctr"/>
            <a:lstStyle/>
            <a:p>
              <a:pP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5.0</a:t>
              </a:r>
            </a:p>
          </p:txBody>
        </p:sp>
        <p:sp>
          <p:nvSpPr>
            <p:cNvPr id="25" name="Rectangle 24">
              <a:extLst>
                <a:ext uri="{FF2B5EF4-FFF2-40B4-BE49-F238E27FC236}">
                  <a16:creationId xmlns:a16="http://schemas.microsoft.com/office/drawing/2014/main" id="{2E058EFE-EEBB-F828-932F-9DC806659BFD}"/>
                </a:ext>
              </a:extLst>
            </p:cNvPr>
            <p:cNvSpPr/>
            <p:nvPr/>
          </p:nvSpPr>
          <p:spPr bwMode="auto">
            <a:xfrm>
              <a:off x="10082393" y="3961546"/>
              <a:ext cx="1206114" cy="212725"/>
            </a:xfrm>
            <a:prstGeom prst="rect">
              <a:avLst/>
            </a:prstGeom>
            <a:solidFill>
              <a:schemeClr val="accent3"/>
            </a:solidFill>
            <a:ln w="0">
              <a:noFill/>
              <a:miter lim="800000"/>
              <a:headEnd/>
              <a:tailEnd/>
            </a:ln>
          </p:spPr>
          <p:txBody>
            <a:bodyPr rtlCol="0" anchor="ctr"/>
            <a:lstStyle/>
            <a:p>
              <a:pP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12.9</a:t>
              </a:r>
            </a:p>
          </p:txBody>
        </p:sp>
        <p:sp>
          <p:nvSpPr>
            <p:cNvPr id="26" name="Rectangle 25">
              <a:extLst>
                <a:ext uri="{FF2B5EF4-FFF2-40B4-BE49-F238E27FC236}">
                  <a16:creationId xmlns:a16="http://schemas.microsoft.com/office/drawing/2014/main" id="{0DB46BA2-CEF1-57E9-8E58-6040216653FA}"/>
                </a:ext>
              </a:extLst>
            </p:cNvPr>
            <p:cNvSpPr/>
            <p:nvPr/>
          </p:nvSpPr>
          <p:spPr bwMode="auto">
            <a:xfrm>
              <a:off x="10082394" y="4472754"/>
              <a:ext cx="307790" cy="212725"/>
            </a:xfrm>
            <a:prstGeom prst="rect">
              <a:avLst/>
            </a:prstGeom>
            <a:solidFill>
              <a:schemeClr val="accent3"/>
            </a:solidFill>
            <a:ln w="0">
              <a:noFill/>
              <a:miter lim="800000"/>
              <a:headEnd/>
              <a:tailEnd/>
            </a:ln>
          </p:spPr>
          <p:txBody>
            <a:bodyPr lIns="0" rIns="0" rtlCol="0" anchor="ctr"/>
            <a:lstStyle/>
            <a:p>
              <a:pP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3.2</a:t>
              </a:r>
            </a:p>
          </p:txBody>
        </p:sp>
        <p:sp>
          <p:nvSpPr>
            <p:cNvPr id="27" name="Rectangle 26">
              <a:extLst>
                <a:ext uri="{FF2B5EF4-FFF2-40B4-BE49-F238E27FC236}">
                  <a16:creationId xmlns:a16="http://schemas.microsoft.com/office/drawing/2014/main" id="{6B57E45F-B3C7-C673-3A9D-EED19C9541B6}"/>
                </a:ext>
              </a:extLst>
            </p:cNvPr>
            <p:cNvSpPr/>
            <p:nvPr/>
          </p:nvSpPr>
          <p:spPr bwMode="auto">
            <a:xfrm>
              <a:off x="10082394" y="4983962"/>
              <a:ext cx="577464" cy="212725"/>
            </a:xfrm>
            <a:prstGeom prst="rect">
              <a:avLst/>
            </a:prstGeom>
            <a:solidFill>
              <a:schemeClr val="accent3"/>
            </a:solidFill>
            <a:ln w="0">
              <a:noFill/>
              <a:miter lim="800000"/>
              <a:headEnd/>
              <a:tailEnd/>
            </a:ln>
          </p:spPr>
          <p:txBody>
            <a:bodyPr rtlCol="0" anchor="ctr"/>
            <a:lstStyle/>
            <a:p>
              <a:pP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6.1</a:t>
              </a:r>
            </a:p>
          </p:txBody>
        </p:sp>
        <p:sp>
          <p:nvSpPr>
            <p:cNvPr id="28" name="Rectangle 27">
              <a:extLst>
                <a:ext uri="{FF2B5EF4-FFF2-40B4-BE49-F238E27FC236}">
                  <a16:creationId xmlns:a16="http://schemas.microsoft.com/office/drawing/2014/main" id="{E9FF3A31-DCFB-96EB-6980-EEE593A7944C}"/>
                </a:ext>
              </a:extLst>
            </p:cNvPr>
            <p:cNvSpPr/>
            <p:nvPr/>
          </p:nvSpPr>
          <p:spPr bwMode="auto">
            <a:xfrm>
              <a:off x="10082394" y="5495171"/>
              <a:ext cx="558414" cy="212725"/>
            </a:xfrm>
            <a:prstGeom prst="rect">
              <a:avLst/>
            </a:prstGeom>
            <a:solidFill>
              <a:schemeClr val="accent3"/>
            </a:solidFill>
            <a:ln w="0">
              <a:noFill/>
              <a:miter lim="800000"/>
              <a:headEnd/>
              <a:tailEnd/>
            </a:ln>
          </p:spPr>
          <p:txBody>
            <a:bodyPr rtlCol="0" anchor="ctr"/>
            <a:lstStyle/>
            <a:p>
              <a:pP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5.9</a:t>
              </a:r>
            </a:p>
          </p:txBody>
        </p:sp>
        <p:cxnSp>
          <p:nvCxnSpPr>
            <p:cNvPr id="30" name="Straight Connector 29">
              <a:extLst>
                <a:ext uri="{FF2B5EF4-FFF2-40B4-BE49-F238E27FC236}">
                  <a16:creationId xmlns:a16="http://schemas.microsoft.com/office/drawing/2014/main" id="{33B2CB04-CA7E-9852-3EE2-D46960945C32}"/>
                </a:ext>
              </a:extLst>
            </p:cNvPr>
            <p:cNvCxnSpPr/>
            <p:nvPr/>
          </p:nvCxnSpPr>
          <p:spPr bwMode="auto">
            <a:xfrm>
              <a:off x="8562974" y="2714625"/>
              <a:ext cx="0" cy="312420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F502B5F3-A189-75B6-829E-AD328764948B}"/>
                </a:ext>
              </a:extLst>
            </p:cNvPr>
            <p:cNvCxnSpPr/>
            <p:nvPr/>
          </p:nvCxnSpPr>
          <p:spPr bwMode="auto">
            <a:xfrm>
              <a:off x="10063342" y="2714625"/>
              <a:ext cx="0" cy="3124200"/>
            </a:xfrm>
            <a:prstGeom prst="line">
              <a:avLst/>
            </a:prstGeom>
            <a:noFill/>
            <a:ln w="28575" cap="flat" cmpd="sng" algn="ctr">
              <a:solidFill>
                <a:schemeClr val="bg1"/>
              </a:solidFill>
              <a:prstDash val="solid"/>
              <a:round/>
              <a:headEnd type="none" w="med" len="med"/>
              <a:tailEnd type="none" w="med" len="med"/>
            </a:ln>
            <a:effectLst/>
          </p:spPr>
        </p:cxnSp>
        <p:pic>
          <p:nvPicPr>
            <p:cNvPr id="33" name="Graphic 32" descr="Man with solid fill">
              <a:extLst>
                <a:ext uri="{FF2B5EF4-FFF2-40B4-BE49-F238E27FC236}">
                  <a16:creationId xmlns:a16="http://schemas.microsoft.com/office/drawing/2014/main" id="{69BBE30F-4743-D107-CA79-234C7201556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05062" y="2085403"/>
              <a:ext cx="607360" cy="607360"/>
            </a:xfrm>
            <a:prstGeom prst="rect">
              <a:avLst/>
            </a:prstGeom>
          </p:spPr>
        </p:pic>
        <p:pic>
          <p:nvPicPr>
            <p:cNvPr id="35" name="Graphic 34" descr="Woman with solid fill">
              <a:extLst>
                <a:ext uri="{FF2B5EF4-FFF2-40B4-BE49-F238E27FC236}">
                  <a16:creationId xmlns:a16="http://schemas.microsoft.com/office/drawing/2014/main" id="{0636469D-6D35-2D32-5BF9-721B3EC8B5C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32919" y="2085403"/>
              <a:ext cx="607360" cy="607360"/>
            </a:xfrm>
            <a:prstGeom prst="rect">
              <a:avLst/>
            </a:prstGeom>
          </p:spPr>
        </p:pic>
      </p:grpSp>
    </p:spTree>
    <p:extLst>
      <p:ext uri="{BB962C8B-B14F-4D97-AF65-F5344CB8AC3E}">
        <p14:creationId xmlns:p14="http://schemas.microsoft.com/office/powerpoint/2010/main" val="157506968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 name="Group 108">
            <a:extLst>
              <a:ext uri="{FF2B5EF4-FFF2-40B4-BE49-F238E27FC236}">
                <a16:creationId xmlns:a16="http://schemas.microsoft.com/office/drawing/2014/main" id="{F8874C17-5E0C-3972-BDE7-017A91C12AB6}"/>
              </a:ext>
            </a:extLst>
          </p:cNvPr>
          <p:cNvGrpSpPr/>
          <p:nvPr/>
        </p:nvGrpSpPr>
        <p:grpSpPr>
          <a:xfrm>
            <a:off x="6411955" y="1944064"/>
            <a:ext cx="3706485" cy="1714675"/>
            <a:chOff x="7090187" y="2202008"/>
            <a:chExt cx="2536248" cy="1173306"/>
          </a:xfrm>
        </p:grpSpPr>
        <p:sp>
          <p:nvSpPr>
            <p:cNvPr id="59" name="Freeform 58">
              <a:extLst>
                <a:ext uri="{FF2B5EF4-FFF2-40B4-BE49-F238E27FC236}">
                  <a16:creationId xmlns:a16="http://schemas.microsoft.com/office/drawing/2014/main" id="{204F2605-B6B4-8902-02E2-C63140C3F270}"/>
                </a:ext>
              </a:extLst>
            </p:cNvPr>
            <p:cNvSpPr/>
            <p:nvPr/>
          </p:nvSpPr>
          <p:spPr>
            <a:xfrm>
              <a:off x="7090187" y="2202008"/>
              <a:ext cx="2524125" cy="1142999"/>
            </a:xfrm>
            <a:custGeom>
              <a:avLst/>
              <a:gdLst>
                <a:gd name="connsiteX0" fmla="*/ 0 w 2524125"/>
                <a:gd name="connsiteY0" fmla="*/ 0 h 1142999"/>
                <a:gd name="connsiteX1" fmla="*/ 23380 w 2524125"/>
                <a:gd name="connsiteY1" fmla="*/ 0 h 1142999"/>
                <a:gd name="connsiteX2" fmla="*/ 41564 w 2524125"/>
                <a:gd name="connsiteY2" fmla="*/ 18184 h 1142999"/>
                <a:gd name="connsiteX3" fmla="*/ 58882 w 2524125"/>
                <a:gd name="connsiteY3" fmla="*/ 18184 h 1142999"/>
                <a:gd name="connsiteX4" fmla="*/ 58882 w 2524125"/>
                <a:gd name="connsiteY4" fmla="*/ 41564 h 1142999"/>
                <a:gd name="connsiteX5" fmla="*/ 107373 w 2524125"/>
                <a:gd name="connsiteY5" fmla="*/ 41564 h 1142999"/>
                <a:gd name="connsiteX6" fmla="*/ 98714 w 2524125"/>
                <a:gd name="connsiteY6" fmla="*/ 50223 h 1142999"/>
                <a:gd name="connsiteX7" fmla="*/ 129021 w 2524125"/>
                <a:gd name="connsiteY7" fmla="*/ 50223 h 1142999"/>
                <a:gd name="connsiteX8" fmla="*/ 129021 w 2524125"/>
                <a:gd name="connsiteY8" fmla="*/ 63211 h 1142999"/>
                <a:gd name="connsiteX9" fmla="*/ 232930 w 2524125"/>
                <a:gd name="connsiteY9" fmla="*/ 63211 h 1142999"/>
                <a:gd name="connsiteX10" fmla="*/ 232930 w 2524125"/>
                <a:gd name="connsiteY10" fmla="*/ 93518 h 1142999"/>
                <a:gd name="connsiteX11" fmla="*/ 361950 w 2524125"/>
                <a:gd name="connsiteY11" fmla="*/ 93518 h 1142999"/>
                <a:gd name="connsiteX12" fmla="*/ 361950 w 2524125"/>
                <a:gd name="connsiteY12" fmla="*/ 118630 h 1142999"/>
                <a:gd name="connsiteX13" fmla="*/ 422564 w 2524125"/>
                <a:gd name="connsiteY13" fmla="*/ 118630 h 1142999"/>
                <a:gd name="connsiteX14" fmla="*/ 422564 w 2524125"/>
                <a:gd name="connsiteY14" fmla="*/ 143741 h 1142999"/>
                <a:gd name="connsiteX15" fmla="*/ 445943 w 2524125"/>
                <a:gd name="connsiteY15" fmla="*/ 143741 h 1142999"/>
                <a:gd name="connsiteX16" fmla="*/ 445943 w 2524125"/>
                <a:gd name="connsiteY16" fmla="*/ 180975 h 1142999"/>
                <a:gd name="connsiteX17" fmla="*/ 472786 w 2524125"/>
                <a:gd name="connsiteY17" fmla="*/ 180975 h 1142999"/>
                <a:gd name="connsiteX18" fmla="*/ 472786 w 2524125"/>
                <a:gd name="connsiteY18" fmla="*/ 211282 h 1142999"/>
                <a:gd name="connsiteX19" fmla="*/ 569768 w 2524125"/>
                <a:gd name="connsiteY19" fmla="*/ 211282 h 1142999"/>
                <a:gd name="connsiteX20" fmla="*/ 569768 w 2524125"/>
                <a:gd name="connsiteY20" fmla="*/ 234661 h 1142999"/>
                <a:gd name="connsiteX21" fmla="*/ 680605 w 2524125"/>
                <a:gd name="connsiteY21" fmla="*/ 234661 h 1142999"/>
                <a:gd name="connsiteX22" fmla="*/ 680605 w 2524125"/>
                <a:gd name="connsiteY22" fmla="*/ 274493 h 1142999"/>
                <a:gd name="connsiteX23" fmla="*/ 722168 w 2524125"/>
                <a:gd name="connsiteY23" fmla="*/ 274493 h 1142999"/>
                <a:gd name="connsiteX24" fmla="*/ 722168 w 2524125"/>
                <a:gd name="connsiteY24" fmla="*/ 301336 h 1142999"/>
                <a:gd name="connsiteX25" fmla="*/ 747280 w 2524125"/>
                <a:gd name="connsiteY25" fmla="*/ 301336 h 1142999"/>
                <a:gd name="connsiteX26" fmla="*/ 747280 w 2524125"/>
                <a:gd name="connsiteY26" fmla="*/ 320386 h 1142999"/>
                <a:gd name="connsiteX27" fmla="*/ 789709 w 2524125"/>
                <a:gd name="connsiteY27" fmla="*/ 320386 h 1142999"/>
                <a:gd name="connsiteX28" fmla="*/ 789709 w 2524125"/>
                <a:gd name="connsiteY28" fmla="*/ 335107 h 1142999"/>
                <a:gd name="connsiteX29" fmla="*/ 866775 w 2524125"/>
                <a:gd name="connsiteY29" fmla="*/ 335107 h 1142999"/>
                <a:gd name="connsiteX30" fmla="*/ 866775 w 2524125"/>
                <a:gd name="connsiteY30" fmla="*/ 361950 h 1142999"/>
                <a:gd name="connsiteX31" fmla="*/ 886691 w 2524125"/>
                <a:gd name="connsiteY31" fmla="*/ 361950 h 1142999"/>
                <a:gd name="connsiteX32" fmla="*/ 886691 w 2524125"/>
                <a:gd name="connsiteY32" fmla="*/ 395720 h 1142999"/>
                <a:gd name="connsiteX33" fmla="*/ 1067666 w 2524125"/>
                <a:gd name="connsiteY33" fmla="*/ 395720 h 1142999"/>
                <a:gd name="connsiteX34" fmla="*/ 1067666 w 2524125"/>
                <a:gd name="connsiteY34" fmla="*/ 435552 h 1142999"/>
                <a:gd name="connsiteX35" fmla="*/ 1091046 w 2524125"/>
                <a:gd name="connsiteY35" fmla="*/ 435552 h 1142999"/>
                <a:gd name="connsiteX36" fmla="*/ 1091046 w 2524125"/>
                <a:gd name="connsiteY36" fmla="*/ 490970 h 1142999"/>
                <a:gd name="connsiteX37" fmla="*/ 1134341 w 2524125"/>
                <a:gd name="connsiteY37" fmla="*/ 490970 h 1142999"/>
                <a:gd name="connsiteX38" fmla="*/ 1134341 w 2524125"/>
                <a:gd name="connsiteY38" fmla="*/ 507423 h 1142999"/>
                <a:gd name="connsiteX39" fmla="*/ 1161184 w 2524125"/>
                <a:gd name="connsiteY39" fmla="*/ 507423 h 1142999"/>
                <a:gd name="connsiteX40" fmla="*/ 1161184 w 2524125"/>
                <a:gd name="connsiteY40" fmla="*/ 526473 h 1142999"/>
                <a:gd name="connsiteX41" fmla="*/ 1205346 w 2524125"/>
                <a:gd name="connsiteY41" fmla="*/ 526473 h 1142999"/>
                <a:gd name="connsiteX42" fmla="*/ 1205346 w 2524125"/>
                <a:gd name="connsiteY42" fmla="*/ 546389 h 1142999"/>
                <a:gd name="connsiteX43" fmla="*/ 1232189 w 2524125"/>
                <a:gd name="connsiteY43" fmla="*/ 546389 h 1142999"/>
                <a:gd name="connsiteX44" fmla="*/ 1232189 w 2524125"/>
                <a:gd name="connsiteY44" fmla="*/ 562841 h 1142999"/>
                <a:gd name="connsiteX45" fmla="*/ 1300596 w 2524125"/>
                <a:gd name="connsiteY45" fmla="*/ 562841 h 1142999"/>
                <a:gd name="connsiteX46" fmla="*/ 1300596 w 2524125"/>
                <a:gd name="connsiteY46" fmla="*/ 586220 h 1142999"/>
                <a:gd name="connsiteX47" fmla="*/ 1459923 w 2524125"/>
                <a:gd name="connsiteY47" fmla="*/ 586220 h 1142999"/>
                <a:gd name="connsiteX48" fmla="*/ 1459923 w 2524125"/>
                <a:gd name="connsiteY48" fmla="*/ 613064 h 1142999"/>
                <a:gd name="connsiteX49" fmla="*/ 1481571 w 2524125"/>
                <a:gd name="connsiteY49" fmla="*/ 613064 h 1142999"/>
                <a:gd name="connsiteX50" fmla="*/ 1481571 w 2524125"/>
                <a:gd name="connsiteY50" fmla="*/ 643371 h 1142999"/>
                <a:gd name="connsiteX51" fmla="*/ 1503218 w 2524125"/>
                <a:gd name="connsiteY51" fmla="*/ 643371 h 1142999"/>
                <a:gd name="connsiteX52" fmla="*/ 1503218 w 2524125"/>
                <a:gd name="connsiteY52" fmla="*/ 686666 h 1142999"/>
                <a:gd name="connsiteX53" fmla="*/ 1524866 w 2524125"/>
                <a:gd name="connsiteY53" fmla="*/ 686666 h 1142999"/>
                <a:gd name="connsiteX54" fmla="*/ 1524866 w 2524125"/>
                <a:gd name="connsiteY54" fmla="*/ 734291 h 1142999"/>
                <a:gd name="connsiteX55" fmla="*/ 1620982 w 2524125"/>
                <a:gd name="connsiteY55" fmla="*/ 734291 h 1142999"/>
                <a:gd name="connsiteX56" fmla="*/ 1620982 w 2524125"/>
                <a:gd name="connsiteY56" fmla="*/ 779318 h 1142999"/>
                <a:gd name="connsiteX57" fmla="*/ 1639166 w 2524125"/>
                <a:gd name="connsiteY57" fmla="*/ 779318 h 1142999"/>
                <a:gd name="connsiteX58" fmla="*/ 1639166 w 2524125"/>
                <a:gd name="connsiteY58" fmla="*/ 820882 h 1142999"/>
                <a:gd name="connsiteX59" fmla="*/ 2284268 w 2524125"/>
                <a:gd name="connsiteY59" fmla="*/ 820882 h 1142999"/>
                <a:gd name="connsiteX60" fmla="*/ 2284268 w 2524125"/>
                <a:gd name="connsiteY60" fmla="*/ 1143000 h 1142999"/>
                <a:gd name="connsiteX61" fmla="*/ 2524125 w 2524125"/>
                <a:gd name="connsiteY61" fmla="*/ 1143000 h 1142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524125" h="1142999">
                  <a:moveTo>
                    <a:pt x="0" y="0"/>
                  </a:moveTo>
                  <a:lnTo>
                    <a:pt x="23380" y="0"/>
                  </a:lnTo>
                  <a:lnTo>
                    <a:pt x="41564" y="18184"/>
                  </a:lnTo>
                  <a:lnTo>
                    <a:pt x="58882" y="18184"/>
                  </a:lnTo>
                  <a:lnTo>
                    <a:pt x="58882" y="41564"/>
                  </a:lnTo>
                  <a:lnTo>
                    <a:pt x="107373" y="41564"/>
                  </a:lnTo>
                  <a:lnTo>
                    <a:pt x="98714" y="50223"/>
                  </a:lnTo>
                  <a:lnTo>
                    <a:pt x="129021" y="50223"/>
                  </a:lnTo>
                  <a:lnTo>
                    <a:pt x="129021" y="63211"/>
                  </a:lnTo>
                  <a:lnTo>
                    <a:pt x="232930" y="63211"/>
                  </a:lnTo>
                  <a:lnTo>
                    <a:pt x="232930" y="93518"/>
                  </a:lnTo>
                  <a:lnTo>
                    <a:pt x="361950" y="93518"/>
                  </a:lnTo>
                  <a:lnTo>
                    <a:pt x="361950" y="118630"/>
                  </a:lnTo>
                  <a:lnTo>
                    <a:pt x="422564" y="118630"/>
                  </a:lnTo>
                  <a:lnTo>
                    <a:pt x="422564" y="143741"/>
                  </a:lnTo>
                  <a:lnTo>
                    <a:pt x="445943" y="143741"/>
                  </a:lnTo>
                  <a:lnTo>
                    <a:pt x="445943" y="180975"/>
                  </a:lnTo>
                  <a:lnTo>
                    <a:pt x="472786" y="180975"/>
                  </a:lnTo>
                  <a:lnTo>
                    <a:pt x="472786" y="211282"/>
                  </a:lnTo>
                  <a:lnTo>
                    <a:pt x="569768" y="211282"/>
                  </a:lnTo>
                  <a:lnTo>
                    <a:pt x="569768" y="234661"/>
                  </a:lnTo>
                  <a:lnTo>
                    <a:pt x="680605" y="234661"/>
                  </a:lnTo>
                  <a:lnTo>
                    <a:pt x="680605" y="274493"/>
                  </a:lnTo>
                  <a:lnTo>
                    <a:pt x="722168" y="274493"/>
                  </a:lnTo>
                  <a:lnTo>
                    <a:pt x="722168" y="301336"/>
                  </a:lnTo>
                  <a:lnTo>
                    <a:pt x="747280" y="301336"/>
                  </a:lnTo>
                  <a:lnTo>
                    <a:pt x="747280" y="320386"/>
                  </a:lnTo>
                  <a:lnTo>
                    <a:pt x="789709" y="320386"/>
                  </a:lnTo>
                  <a:lnTo>
                    <a:pt x="789709" y="335107"/>
                  </a:lnTo>
                  <a:lnTo>
                    <a:pt x="866775" y="335107"/>
                  </a:lnTo>
                  <a:lnTo>
                    <a:pt x="866775" y="361950"/>
                  </a:lnTo>
                  <a:lnTo>
                    <a:pt x="886691" y="361950"/>
                  </a:lnTo>
                  <a:lnTo>
                    <a:pt x="886691" y="395720"/>
                  </a:lnTo>
                  <a:lnTo>
                    <a:pt x="1067666" y="395720"/>
                  </a:lnTo>
                  <a:lnTo>
                    <a:pt x="1067666" y="435552"/>
                  </a:lnTo>
                  <a:lnTo>
                    <a:pt x="1091046" y="435552"/>
                  </a:lnTo>
                  <a:lnTo>
                    <a:pt x="1091046" y="490970"/>
                  </a:lnTo>
                  <a:lnTo>
                    <a:pt x="1134341" y="490970"/>
                  </a:lnTo>
                  <a:lnTo>
                    <a:pt x="1134341" y="507423"/>
                  </a:lnTo>
                  <a:lnTo>
                    <a:pt x="1161184" y="507423"/>
                  </a:lnTo>
                  <a:lnTo>
                    <a:pt x="1161184" y="526473"/>
                  </a:lnTo>
                  <a:lnTo>
                    <a:pt x="1205346" y="526473"/>
                  </a:lnTo>
                  <a:lnTo>
                    <a:pt x="1205346" y="546389"/>
                  </a:lnTo>
                  <a:lnTo>
                    <a:pt x="1232189" y="546389"/>
                  </a:lnTo>
                  <a:lnTo>
                    <a:pt x="1232189" y="562841"/>
                  </a:lnTo>
                  <a:lnTo>
                    <a:pt x="1300596" y="562841"/>
                  </a:lnTo>
                  <a:lnTo>
                    <a:pt x="1300596" y="586220"/>
                  </a:lnTo>
                  <a:lnTo>
                    <a:pt x="1459923" y="586220"/>
                  </a:lnTo>
                  <a:lnTo>
                    <a:pt x="1459923" y="613064"/>
                  </a:lnTo>
                  <a:lnTo>
                    <a:pt x="1481571" y="613064"/>
                  </a:lnTo>
                  <a:lnTo>
                    <a:pt x="1481571" y="643371"/>
                  </a:lnTo>
                  <a:lnTo>
                    <a:pt x="1503218" y="643371"/>
                  </a:lnTo>
                  <a:lnTo>
                    <a:pt x="1503218" y="686666"/>
                  </a:lnTo>
                  <a:lnTo>
                    <a:pt x="1524866" y="686666"/>
                  </a:lnTo>
                  <a:lnTo>
                    <a:pt x="1524866" y="734291"/>
                  </a:lnTo>
                  <a:lnTo>
                    <a:pt x="1620982" y="734291"/>
                  </a:lnTo>
                  <a:lnTo>
                    <a:pt x="1620982" y="779318"/>
                  </a:lnTo>
                  <a:lnTo>
                    <a:pt x="1639166" y="779318"/>
                  </a:lnTo>
                  <a:lnTo>
                    <a:pt x="1639166" y="820882"/>
                  </a:lnTo>
                  <a:lnTo>
                    <a:pt x="2284268" y="820882"/>
                  </a:lnTo>
                  <a:lnTo>
                    <a:pt x="2284268" y="1143000"/>
                  </a:lnTo>
                  <a:lnTo>
                    <a:pt x="2524125" y="1143000"/>
                  </a:lnTo>
                </a:path>
              </a:pathLst>
            </a:custGeom>
            <a:noFill/>
            <a:ln w="28575" cap="flat">
              <a:solidFill>
                <a:srgbClr val="E1471D"/>
              </a:solidFill>
              <a:prstDash val="solid"/>
              <a:miter/>
            </a:ln>
          </p:spPr>
          <p:txBody>
            <a:bodyPr rtlCol="0" anchor="ctr"/>
            <a:lstStyle/>
            <a:p>
              <a:endParaRPr lang="en-US" dirty="0"/>
            </a:p>
          </p:txBody>
        </p:sp>
        <p:sp>
          <p:nvSpPr>
            <p:cNvPr id="61" name="Freeform 60">
              <a:extLst>
                <a:ext uri="{FF2B5EF4-FFF2-40B4-BE49-F238E27FC236}">
                  <a16:creationId xmlns:a16="http://schemas.microsoft.com/office/drawing/2014/main" id="{C93291B2-EE7D-A02E-12EE-764304F10485}"/>
                </a:ext>
              </a:extLst>
            </p:cNvPr>
            <p:cNvSpPr/>
            <p:nvPr/>
          </p:nvSpPr>
          <p:spPr>
            <a:xfrm>
              <a:off x="9617776" y="331643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62" name="Freeform 61">
              <a:extLst>
                <a:ext uri="{FF2B5EF4-FFF2-40B4-BE49-F238E27FC236}">
                  <a16:creationId xmlns:a16="http://schemas.microsoft.com/office/drawing/2014/main" id="{09825B51-9107-59FD-33C0-0EC5D94A539B}"/>
                </a:ext>
              </a:extLst>
            </p:cNvPr>
            <p:cNvSpPr/>
            <p:nvPr/>
          </p:nvSpPr>
          <p:spPr>
            <a:xfrm>
              <a:off x="8010648" y="256569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63" name="Freeform 62">
              <a:extLst>
                <a:ext uri="{FF2B5EF4-FFF2-40B4-BE49-F238E27FC236}">
                  <a16:creationId xmlns:a16="http://schemas.microsoft.com/office/drawing/2014/main" id="{F2CAC600-D7CC-B80E-FF43-46C861B3DF84}"/>
                </a:ext>
              </a:extLst>
            </p:cNvPr>
            <p:cNvSpPr/>
            <p:nvPr/>
          </p:nvSpPr>
          <p:spPr>
            <a:xfrm>
              <a:off x="8025369" y="256742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64" name="Freeform 63">
              <a:extLst>
                <a:ext uri="{FF2B5EF4-FFF2-40B4-BE49-F238E27FC236}">
                  <a16:creationId xmlns:a16="http://schemas.microsoft.com/office/drawing/2014/main" id="{79946B43-0431-E069-52EB-D6016475A7B7}"/>
                </a:ext>
              </a:extLst>
            </p:cNvPr>
            <p:cNvSpPr/>
            <p:nvPr/>
          </p:nvSpPr>
          <p:spPr>
            <a:xfrm>
              <a:off x="8198551" y="26566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65" name="Freeform 64">
              <a:extLst>
                <a:ext uri="{FF2B5EF4-FFF2-40B4-BE49-F238E27FC236}">
                  <a16:creationId xmlns:a16="http://schemas.microsoft.com/office/drawing/2014/main" id="{85ED7855-F9D4-C9B6-E9EA-7CD37EBD1F81}"/>
                </a:ext>
              </a:extLst>
            </p:cNvPr>
            <p:cNvSpPr/>
            <p:nvPr/>
          </p:nvSpPr>
          <p:spPr>
            <a:xfrm>
              <a:off x="8214137" y="265834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66" name="Freeform 65">
              <a:extLst>
                <a:ext uri="{FF2B5EF4-FFF2-40B4-BE49-F238E27FC236}">
                  <a16:creationId xmlns:a16="http://schemas.microsoft.com/office/drawing/2014/main" id="{AB7E2DBB-64CA-CA72-74B8-26EB7BEE3B9D}"/>
                </a:ext>
              </a:extLst>
            </p:cNvPr>
            <p:cNvSpPr/>
            <p:nvPr/>
          </p:nvSpPr>
          <p:spPr>
            <a:xfrm>
              <a:off x="8744939"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67" name="Freeform 66">
              <a:extLst>
                <a:ext uri="{FF2B5EF4-FFF2-40B4-BE49-F238E27FC236}">
                  <a16:creationId xmlns:a16="http://schemas.microsoft.com/office/drawing/2014/main" id="{72ABA6BA-2B49-BD67-1073-B6B2E1DCB472}"/>
                </a:ext>
              </a:extLst>
            </p:cNvPr>
            <p:cNvSpPr/>
            <p:nvPr/>
          </p:nvSpPr>
          <p:spPr>
            <a:xfrm>
              <a:off x="8773514"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68" name="Freeform 67">
              <a:extLst>
                <a:ext uri="{FF2B5EF4-FFF2-40B4-BE49-F238E27FC236}">
                  <a16:creationId xmlns:a16="http://schemas.microsoft.com/office/drawing/2014/main" id="{A3D8E160-700F-CDA5-AF87-AB1DC5A804E7}"/>
                </a:ext>
              </a:extLst>
            </p:cNvPr>
            <p:cNvSpPr/>
            <p:nvPr/>
          </p:nvSpPr>
          <p:spPr>
            <a:xfrm>
              <a:off x="8826335"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69" name="Freeform 68">
              <a:extLst>
                <a:ext uri="{FF2B5EF4-FFF2-40B4-BE49-F238E27FC236}">
                  <a16:creationId xmlns:a16="http://schemas.microsoft.com/office/drawing/2014/main" id="{11812F51-25A0-DBA9-A682-8468E690A2FB}"/>
                </a:ext>
              </a:extLst>
            </p:cNvPr>
            <p:cNvSpPr/>
            <p:nvPr/>
          </p:nvSpPr>
          <p:spPr>
            <a:xfrm>
              <a:off x="8941501"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70" name="Freeform 69">
              <a:extLst>
                <a:ext uri="{FF2B5EF4-FFF2-40B4-BE49-F238E27FC236}">
                  <a16:creationId xmlns:a16="http://schemas.microsoft.com/office/drawing/2014/main" id="{56092A32-15AD-56DA-6208-76BBDC79E5AF}"/>
                </a:ext>
              </a:extLst>
            </p:cNvPr>
            <p:cNvSpPr/>
            <p:nvPr/>
          </p:nvSpPr>
          <p:spPr>
            <a:xfrm>
              <a:off x="8785637"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71" name="Freeform 70">
              <a:extLst>
                <a:ext uri="{FF2B5EF4-FFF2-40B4-BE49-F238E27FC236}">
                  <a16:creationId xmlns:a16="http://schemas.microsoft.com/office/drawing/2014/main" id="{929FF1D5-A2F3-E783-98F1-B83AE8CA4355}"/>
                </a:ext>
              </a:extLst>
            </p:cNvPr>
            <p:cNvSpPr/>
            <p:nvPr/>
          </p:nvSpPr>
          <p:spPr>
            <a:xfrm>
              <a:off x="8803821"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72" name="Freeform 71">
              <a:extLst>
                <a:ext uri="{FF2B5EF4-FFF2-40B4-BE49-F238E27FC236}">
                  <a16:creationId xmlns:a16="http://schemas.microsoft.com/office/drawing/2014/main" id="{648CF345-84A9-F9A2-D56E-E4B8EF3ED573}"/>
                </a:ext>
              </a:extLst>
            </p:cNvPr>
            <p:cNvSpPr/>
            <p:nvPr/>
          </p:nvSpPr>
          <p:spPr>
            <a:xfrm>
              <a:off x="9319037"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73" name="Freeform 72">
              <a:extLst>
                <a:ext uri="{FF2B5EF4-FFF2-40B4-BE49-F238E27FC236}">
                  <a16:creationId xmlns:a16="http://schemas.microsoft.com/office/drawing/2014/main" id="{B3A5AEE6-AFF1-351C-6D61-7353B308DE87}"/>
                </a:ext>
              </a:extLst>
            </p:cNvPr>
            <p:cNvSpPr/>
            <p:nvPr/>
          </p:nvSpPr>
          <p:spPr>
            <a:xfrm>
              <a:off x="9186553"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74" name="Freeform 73">
              <a:extLst>
                <a:ext uri="{FF2B5EF4-FFF2-40B4-BE49-F238E27FC236}">
                  <a16:creationId xmlns:a16="http://schemas.microsoft.com/office/drawing/2014/main" id="{F27962C9-DF39-0142-1B85-B9ED14680599}"/>
                </a:ext>
              </a:extLst>
            </p:cNvPr>
            <p:cNvSpPr/>
            <p:nvPr/>
          </p:nvSpPr>
          <p:spPr>
            <a:xfrm>
              <a:off x="8963149"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75" name="Freeform 74">
              <a:extLst>
                <a:ext uri="{FF2B5EF4-FFF2-40B4-BE49-F238E27FC236}">
                  <a16:creationId xmlns:a16="http://schemas.microsoft.com/office/drawing/2014/main" id="{40F57132-9883-783D-F251-9D0FDFF3440A}"/>
                </a:ext>
              </a:extLst>
            </p:cNvPr>
            <p:cNvSpPr/>
            <p:nvPr/>
          </p:nvSpPr>
          <p:spPr>
            <a:xfrm>
              <a:off x="8977869"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76" name="Freeform 75">
              <a:extLst>
                <a:ext uri="{FF2B5EF4-FFF2-40B4-BE49-F238E27FC236}">
                  <a16:creationId xmlns:a16="http://schemas.microsoft.com/office/drawing/2014/main" id="{1568EA6A-FC69-9EB9-EBC9-4501FF202C9E}"/>
                </a:ext>
              </a:extLst>
            </p:cNvPr>
            <p:cNvSpPr/>
            <p:nvPr/>
          </p:nvSpPr>
          <p:spPr>
            <a:xfrm>
              <a:off x="9060996"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77" name="Freeform 76">
              <a:extLst>
                <a:ext uri="{FF2B5EF4-FFF2-40B4-BE49-F238E27FC236}">
                  <a16:creationId xmlns:a16="http://schemas.microsoft.com/office/drawing/2014/main" id="{446FD6D7-DDA2-6992-277A-89D154D6BC6E}"/>
                </a:ext>
              </a:extLst>
            </p:cNvPr>
            <p:cNvSpPr/>
            <p:nvPr/>
          </p:nvSpPr>
          <p:spPr>
            <a:xfrm>
              <a:off x="9132001"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78" name="Freeform 77">
              <a:extLst>
                <a:ext uri="{FF2B5EF4-FFF2-40B4-BE49-F238E27FC236}">
                  <a16:creationId xmlns:a16="http://schemas.microsoft.com/office/drawing/2014/main" id="{9BF0E4B9-1A49-61EC-39C2-CEEBB063C2C7}"/>
                </a:ext>
              </a:extLst>
            </p:cNvPr>
            <p:cNvSpPr/>
            <p:nvPr/>
          </p:nvSpPr>
          <p:spPr>
            <a:xfrm>
              <a:off x="8952758"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79" name="Freeform 78">
              <a:extLst>
                <a:ext uri="{FF2B5EF4-FFF2-40B4-BE49-F238E27FC236}">
                  <a16:creationId xmlns:a16="http://schemas.microsoft.com/office/drawing/2014/main" id="{A8AE39BA-BF3A-CCDE-F30E-30084CD6D899}"/>
                </a:ext>
              </a:extLst>
            </p:cNvPr>
            <p:cNvSpPr/>
            <p:nvPr/>
          </p:nvSpPr>
          <p:spPr>
            <a:xfrm>
              <a:off x="8841921" y="2992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80" name="Freeform 79">
              <a:extLst>
                <a:ext uri="{FF2B5EF4-FFF2-40B4-BE49-F238E27FC236}">
                  <a16:creationId xmlns:a16="http://schemas.microsoft.com/office/drawing/2014/main" id="{DF7E48BD-EF56-79FD-DB71-7AAC54C23135}"/>
                </a:ext>
              </a:extLst>
            </p:cNvPr>
            <p:cNvSpPr/>
            <p:nvPr/>
          </p:nvSpPr>
          <p:spPr>
            <a:xfrm>
              <a:off x="8235785" y="26912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81" name="Freeform 80">
              <a:extLst>
                <a:ext uri="{FF2B5EF4-FFF2-40B4-BE49-F238E27FC236}">
                  <a16:creationId xmlns:a16="http://schemas.microsoft.com/office/drawing/2014/main" id="{F011762F-243A-B689-65DF-78FE7643F648}"/>
                </a:ext>
              </a:extLst>
            </p:cNvPr>
            <p:cNvSpPr/>
            <p:nvPr/>
          </p:nvSpPr>
          <p:spPr>
            <a:xfrm>
              <a:off x="8350085" y="273973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82" name="Freeform 81">
              <a:extLst>
                <a:ext uri="{FF2B5EF4-FFF2-40B4-BE49-F238E27FC236}">
                  <a16:creationId xmlns:a16="http://schemas.microsoft.com/office/drawing/2014/main" id="{DC3CF823-1C59-8C4F-62B8-22BCF418B811}"/>
                </a:ext>
              </a:extLst>
            </p:cNvPr>
            <p:cNvSpPr/>
            <p:nvPr/>
          </p:nvSpPr>
          <p:spPr>
            <a:xfrm>
              <a:off x="8637567" y="290945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E1471D"/>
              </a:solidFill>
              <a:prstDash val="solid"/>
              <a:miter/>
            </a:ln>
          </p:spPr>
          <p:txBody>
            <a:bodyPr rtlCol="0" anchor="ctr"/>
            <a:lstStyle/>
            <a:p>
              <a:endParaRPr lang="en-US" dirty="0"/>
            </a:p>
          </p:txBody>
        </p:sp>
        <p:sp>
          <p:nvSpPr>
            <p:cNvPr id="83" name="Freeform 82">
              <a:extLst>
                <a:ext uri="{FF2B5EF4-FFF2-40B4-BE49-F238E27FC236}">
                  <a16:creationId xmlns:a16="http://schemas.microsoft.com/office/drawing/2014/main" id="{6B6566D4-BB99-F731-4BF1-9EE7145491C2}"/>
                </a:ext>
              </a:extLst>
            </p:cNvPr>
            <p:cNvSpPr/>
            <p:nvPr/>
          </p:nvSpPr>
          <p:spPr>
            <a:xfrm>
              <a:off x="8426285" y="27613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84" name="Freeform 83">
              <a:extLst>
                <a:ext uri="{FF2B5EF4-FFF2-40B4-BE49-F238E27FC236}">
                  <a16:creationId xmlns:a16="http://schemas.microsoft.com/office/drawing/2014/main" id="{382BAF12-D13A-CFF9-EA1F-897E8E32CA27}"/>
                </a:ext>
              </a:extLst>
            </p:cNvPr>
            <p:cNvSpPr/>
            <p:nvPr/>
          </p:nvSpPr>
          <p:spPr>
            <a:xfrm>
              <a:off x="8368269" y="273973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85" name="Freeform 84">
              <a:extLst>
                <a:ext uri="{FF2B5EF4-FFF2-40B4-BE49-F238E27FC236}">
                  <a16:creationId xmlns:a16="http://schemas.microsoft.com/office/drawing/2014/main" id="{EC188FE2-9C79-0703-246F-115FDFD76191}"/>
                </a:ext>
              </a:extLst>
            </p:cNvPr>
            <p:cNvSpPr/>
            <p:nvPr/>
          </p:nvSpPr>
          <p:spPr>
            <a:xfrm>
              <a:off x="8380392" y="273973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86" name="Freeform 85">
              <a:extLst>
                <a:ext uri="{FF2B5EF4-FFF2-40B4-BE49-F238E27FC236}">
                  <a16:creationId xmlns:a16="http://schemas.microsoft.com/office/drawing/2014/main" id="{11E2D50F-AA3D-688D-F9E8-CB83118F3496}"/>
                </a:ext>
              </a:extLst>
            </p:cNvPr>
            <p:cNvSpPr/>
            <p:nvPr/>
          </p:nvSpPr>
          <p:spPr>
            <a:xfrm>
              <a:off x="8607260" y="286183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87" name="Freeform 86">
              <a:extLst>
                <a:ext uri="{FF2B5EF4-FFF2-40B4-BE49-F238E27FC236}">
                  <a16:creationId xmlns:a16="http://schemas.microsoft.com/office/drawing/2014/main" id="{7B794313-1432-3205-0010-D6D26388C858}"/>
                </a:ext>
              </a:extLst>
            </p:cNvPr>
            <p:cNvSpPr/>
            <p:nvPr/>
          </p:nvSpPr>
          <p:spPr>
            <a:xfrm>
              <a:off x="8587344" y="28133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88" name="Freeform 87">
              <a:extLst>
                <a:ext uri="{FF2B5EF4-FFF2-40B4-BE49-F238E27FC236}">
                  <a16:creationId xmlns:a16="http://schemas.microsoft.com/office/drawing/2014/main" id="{C8104EB9-FD6E-AEAA-CDF1-E8AF899EBB2F}"/>
                </a:ext>
              </a:extLst>
            </p:cNvPr>
            <p:cNvSpPr/>
            <p:nvPr/>
          </p:nvSpPr>
          <p:spPr>
            <a:xfrm>
              <a:off x="8462653" y="27613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89" name="Freeform 88">
              <a:extLst>
                <a:ext uri="{FF2B5EF4-FFF2-40B4-BE49-F238E27FC236}">
                  <a16:creationId xmlns:a16="http://schemas.microsoft.com/office/drawing/2014/main" id="{B7CFC5ED-5168-C3ED-9F4C-1324214C3724}"/>
                </a:ext>
              </a:extLst>
            </p:cNvPr>
            <p:cNvSpPr/>
            <p:nvPr/>
          </p:nvSpPr>
          <p:spPr>
            <a:xfrm>
              <a:off x="8478239" y="27613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90" name="Freeform 89">
              <a:extLst>
                <a:ext uri="{FF2B5EF4-FFF2-40B4-BE49-F238E27FC236}">
                  <a16:creationId xmlns:a16="http://schemas.microsoft.com/office/drawing/2014/main" id="{9785CAC9-3663-5E25-BA33-4D0FD9703919}"/>
                </a:ext>
              </a:extLst>
            </p:cNvPr>
            <p:cNvSpPr/>
            <p:nvPr/>
          </p:nvSpPr>
          <p:spPr>
            <a:xfrm>
              <a:off x="8697314" y="290945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E1471D"/>
              </a:solidFill>
              <a:prstDash val="solid"/>
              <a:miter/>
            </a:ln>
          </p:spPr>
          <p:txBody>
            <a:bodyPr rtlCol="0" anchor="ctr"/>
            <a:lstStyle/>
            <a:p>
              <a:endParaRPr lang="en-US" dirty="0"/>
            </a:p>
          </p:txBody>
        </p:sp>
        <p:sp>
          <p:nvSpPr>
            <p:cNvPr id="91" name="Freeform 90">
              <a:extLst>
                <a:ext uri="{FF2B5EF4-FFF2-40B4-BE49-F238E27FC236}">
                  <a16:creationId xmlns:a16="http://schemas.microsoft.com/office/drawing/2014/main" id="{637C2AB1-915A-2B09-6105-A42F843AA7B1}"/>
                </a:ext>
              </a:extLst>
            </p:cNvPr>
            <p:cNvSpPr/>
            <p:nvPr/>
          </p:nvSpPr>
          <p:spPr>
            <a:xfrm>
              <a:off x="8720694" y="294755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92" name="Freeform 91">
              <a:extLst>
                <a:ext uri="{FF2B5EF4-FFF2-40B4-BE49-F238E27FC236}">
                  <a16:creationId xmlns:a16="http://schemas.microsoft.com/office/drawing/2014/main" id="{EB87C99B-8230-9406-9369-2B4AA2C2FF9B}"/>
                </a:ext>
              </a:extLst>
            </p:cNvPr>
            <p:cNvSpPr/>
            <p:nvPr/>
          </p:nvSpPr>
          <p:spPr>
            <a:xfrm>
              <a:off x="8447067" y="27613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93" name="Freeform 92">
              <a:extLst>
                <a:ext uri="{FF2B5EF4-FFF2-40B4-BE49-F238E27FC236}">
                  <a16:creationId xmlns:a16="http://schemas.microsoft.com/office/drawing/2014/main" id="{F34B91B3-A04D-E2A7-7849-A02A0C4215D2}"/>
                </a:ext>
              </a:extLst>
            </p:cNvPr>
            <p:cNvSpPr/>
            <p:nvPr/>
          </p:nvSpPr>
          <p:spPr>
            <a:xfrm>
              <a:off x="8666142" y="290945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E1471D"/>
              </a:solidFill>
              <a:prstDash val="solid"/>
              <a:miter/>
            </a:ln>
          </p:spPr>
          <p:txBody>
            <a:bodyPr rtlCol="0" anchor="ctr"/>
            <a:lstStyle/>
            <a:p>
              <a:endParaRPr lang="en-US" dirty="0"/>
            </a:p>
          </p:txBody>
        </p:sp>
        <p:sp>
          <p:nvSpPr>
            <p:cNvPr id="94" name="Freeform 93">
              <a:extLst>
                <a:ext uri="{FF2B5EF4-FFF2-40B4-BE49-F238E27FC236}">
                  <a16:creationId xmlns:a16="http://schemas.microsoft.com/office/drawing/2014/main" id="{C88E7A03-00ED-95E0-9C53-B9D2FA5B2E6B}"/>
                </a:ext>
              </a:extLst>
            </p:cNvPr>
            <p:cNvSpPr/>
            <p:nvPr/>
          </p:nvSpPr>
          <p:spPr>
            <a:xfrm>
              <a:off x="8517205" y="27613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95" name="Freeform 94">
              <a:extLst>
                <a:ext uri="{FF2B5EF4-FFF2-40B4-BE49-F238E27FC236}">
                  <a16:creationId xmlns:a16="http://schemas.microsoft.com/office/drawing/2014/main" id="{1F67905C-E949-B046-2713-0CCDB5380D70}"/>
                </a:ext>
              </a:extLst>
            </p:cNvPr>
            <p:cNvSpPr/>
            <p:nvPr/>
          </p:nvSpPr>
          <p:spPr>
            <a:xfrm>
              <a:off x="8548378" y="27613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96" name="Freeform 95">
              <a:extLst>
                <a:ext uri="{FF2B5EF4-FFF2-40B4-BE49-F238E27FC236}">
                  <a16:creationId xmlns:a16="http://schemas.microsoft.com/office/drawing/2014/main" id="{9B79E1BC-7BD6-984F-72C1-BD051A50595B}"/>
                </a:ext>
              </a:extLst>
            </p:cNvPr>
            <p:cNvSpPr/>
            <p:nvPr/>
          </p:nvSpPr>
          <p:spPr>
            <a:xfrm>
              <a:off x="8492094" y="27613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97" name="Freeform 96">
              <a:extLst>
                <a:ext uri="{FF2B5EF4-FFF2-40B4-BE49-F238E27FC236}">
                  <a16:creationId xmlns:a16="http://schemas.microsoft.com/office/drawing/2014/main" id="{2A7DDC6E-1906-CCD0-4349-381E0333DF54}"/>
                </a:ext>
              </a:extLst>
            </p:cNvPr>
            <p:cNvSpPr/>
            <p:nvPr/>
          </p:nvSpPr>
          <p:spPr>
            <a:xfrm>
              <a:off x="8263494" y="269644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98" name="Freeform 97">
              <a:extLst>
                <a:ext uri="{FF2B5EF4-FFF2-40B4-BE49-F238E27FC236}">
                  <a16:creationId xmlns:a16="http://schemas.microsoft.com/office/drawing/2014/main" id="{0DEC25B7-BD4D-9BFF-40CB-84DD1CA366E2}"/>
                </a:ext>
              </a:extLst>
            </p:cNvPr>
            <p:cNvSpPr/>
            <p:nvPr/>
          </p:nvSpPr>
          <p:spPr>
            <a:xfrm>
              <a:off x="8275617" y="269644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99" name="Freeform 98">
              <a:extLst>
                <a:ext uri="{FF2B5EF4-FFF2-40B4-BE49-F238E27FC236}">
                  <a16:creationId xmlns:a16="http://schemas.microsoft.com/office/drawing/2014/main" id="{4FC1E19C-45A5-FF54-561F-86C7CFBC6E5A}"/>
                </a:ext>
              </a:extLst>
            </p:cNvPr>
            <p:cNvSpPr/>
            <p:nvPr/>
          </p:nvSpPr>
          <p:spPr>
            <a:xfrm>
              <a:off x="8247042" y="269644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00" name="Freeform 99">
              <a:extLst>
                <a:ext uri="{FF2B5EF4-FFF2-40B4-BE49-F238E27FC236}">
                  <a16:creationId xmlns:a16="http://schemas.microsoft.com/office/drawing/2014/main" id="{3A7C76B2-0C4B-DC87-6832-8829EF28A3F9}"/>
                </a:ext>
              </a:extLst>
            </p:cNvPr>
            <p:cNvSpPr/>
            <p:nvPr/>
          </p:nvSpPr>
          <p:spPr>
            <a:xfrm>
              <a:off x="7908471" y="250680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01" name="Freeform 100">
              <a:extLst>
                <a:ext uri="{FF2B5EF4-FFF2-40B4-BE49-F238E27FC236}">
                  <a16:creationId xmlns:a16="http://schemas.microsoft.com/office/drawing/2014/main" id="{AA790781-57A1-4881-2662-6EA4FECC5918}"/>
                </a:ext>
              </a:extLst>
            </p:cNvPr>
            <p:cNvSpPr/>
            <p:nvPr/>
          </p:nvSpPr>
          <p:spPr>
            <a:xfrm>
              <a:off x="8565696" y="278649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02" name="Freeform 101">
              <a:extLst>
                <a:ext uri="{FF2B5EF4-FFF2-40B4-BE49-F238E27FC236}">
                  <a16:creationId xmlns:a16="http://schemas.microsoft.com/office/drawing/2014/main" id="{6E6810AF-9FA4-19F5-0349-0B09240291C4}"/>
                </a:ext>
              </a:extLst>
            </p:cNvPr>
            <p:cNvSpPr/>
            <p:nvPr/>
          </p:nvSpPr>
          <p:spPr>
            <a:xfrm>
              <a:off x="8142267" y="257088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E1471D"/>
              </a:solidFill>
              <a:prstDash val="solid"/>
              <a:miter/>
            </a:ln>
          </p:spPr>
          <p:txBody>
            <a:bodyPr rtlCol="0" anchor="ctr"/>
            <a:lstStyle/>
            <a:p>
              <a:endParaRPr lang="en-US" dirty="0"/>
            </a:p>
          </p:txBody>
        </p:sp>
        <p:sp>
          <p:nvSpPr>
            <p:cNvPr id="103" name="Freeform 102">
              <a:extLst>
                <a:ext uri="{FF2B5EF4-FFF2-40B4-BE49-F238E27FC236}">
                  <a16:creationId xmlns:a16="http://schemas.microsoft.com/office/drawing/2014/main" id="{B3020703-7BB4-3627-2C7F-E29F1D7AA55B}"/>
                </a:ext>
              </a:extLst>
            </p:cNvPr>
            <p:cNvSpPr/>
            <p:nvPr/>
          </p:nvSpPr>
          <p:spPr>
            <a:xfrm>
              <a:off x="7422696" y="22669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04" name="Freeform 103">
              <a:extLst>
                <a:ext uri="{FF2B5EF4-FFF2-40B4-BE49-F238E27FC236}">
                  <a16:creationId xmlns:a16="http://schemas.microsoft.com/office/drawing/2014/main" id="{E388A1F5-68DA-866A-7BFD-6CF8EA6A5000}"/>
                </a:ext>
              </a:extLst>
            </p:cNvPr>
            <p:cNvSpPr/>
            <p:nvPr/>
          </p:nvSpPr>
          <p:spPr>
            <a:xfrm>
              <a:off x="7759535" y="240463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05" name="Freeform 104">
              <a:extLst>
                <a:ext uri="{FF2B5EF4-FFF2-40B4-BE49-F238E27FC236}">
                  <a16:creationId xmlns:a16="http://schemas.microsoft.com/office/drawing/2014/main" id="{087DE19C-4B38-250A-888E-DF773917E8AC}"/>
                </a:ext>
              </a:extLst>
            </p:cNvPr>
            <p:cNvSpPr/>
            <p:nvPr/>
          </p:nvSpPr>
          <p:spPr>
            <a:xfrm>
              <a:off x="7409708" y="22669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06" name="Freeform 105">
              <a:extLst>
                <a:ext uri="{FF2B5EF4-FFF2-40B4-BE49-F238E27FC236}">
                  <a16:creationId xmlns:a16="http://schemas.microsoft.com/office/drawing/2014/main" id="{EB59D1DA-9333-B6B7-E335-D7204C7C2BE9}"/>
                </a:ext>
              </a:extLst>
            </p:cNvPr>
            <p:cNvSpPr/>
            <p:nvPr/>
          </p:nvSpPr>
          <p:spPr>
            <a:xfrm>
              <a:off x="7291944" y="22305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07" name="Freeform 106">
              <a:extLst>
                <a:ext uri="{FF2B5EF4-FFF2-40B4-BE49-F238E27FC236}">
                  <a16:creationId xmlns:a16="http://schemas.microsoft.com/office/drawing/2014/main" id="{EA774194-D952-C972-4E8B-261E6944DB1D}"/>
                </a:ext>
              </a:extLst>
            </p:cNvPr>
            <p:cNvSpPr/>
            <p:nvPr/>
          </p:nvSpPr>
          <p:spPr>
            <a:xfrm>
              <a:off x="7174180" y="22037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08" name="Freeform 107">
              <a:extLst>
                <a:ext uri="{FF2B5EF4-FFF2-40B4-BE49-F238E27FC236}">
                  <a16:creationId xmlns:a16="http://schemas.microsoft.com/office/drawing/2014/main" id="{AA2F1464-8803-DAB6-E214-26A2C8A97280}"/>
                </a:ext>
              </a:extLst>
            </p:cNvPr>
            <p:cNvSpPr/>
            <p:nvPr/>
          </p:nvSpPr>
          <p:spPr>
            <a:xfrm>
              <a:off x="7868639" y="248689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98E181C-DB83-932C-A9C7-836AAC767BAA}"/>
              </a:ext>
            </a:extLst>
          </p:cNvPr>
          <p:cNvSpPr>
            <a:spLocks noGrp="1"/>
          </p:cNvSpPr>
          <p:nvPr>
            <p:ph type="title"/>
          </p:nvPr>
        </p:nvSpPr>
        <p:spPr/>
        <p:txBody>
          <a:bodyPr/>
          <a:lstStyle/>
          <a:p>
            <a:r>
              <a:rPr lang="en-US" dirty="0"/>
              <a:t>Access to Care </a:t>
            </a:r>
            <a:endParaRPr lang="en-IN" dirty="0"/>
          </a:p>
        </p:txBody>
      </p:sp>
      <p:sp>
        <p:nvSpPr>
          <p:cNvPr id="3" name="Content Placeholder 2">
            <a:extLst>
              <a:ext uri="{FF2B5EF4-FFF2-40B4-BE49-F238E27FC236}">
                <a16:creationId xmlns:a16="http://schemas.microsoft.com/office/drawing/2014/main" id="{E6756FFB-5D32-3E74-655D-01C65361A948}"/>
              </a:ext>
            </a:extLst>
          </p:cNvPr>
          <p:cNvSpPr>
            <a:spLocks noGrp="1"/>
          </p:cNvSpPr>
          <p:nvPr>
            <p:ph idx="1"/>
          </p:nvPr>
        </p:nvSpPr>
        <p:spPr>
          <a:xfrm>
            <a:off x="422919" y="1521471"/>
            <a:ext cx="4942762" cy="2079343"/>
          </a:xfrm>
        </p:spPr>
        <p:txBody>
          <a:bodyPr/>
          <a:lstStyle/>
          <a:p>
            <a:r>
              <a:rPr lang="en-US" sz="2000" dirty="0"/>
              <a:t>Longer time from diagnosis to initiation of novel therapies in Black vs White patients </a:t>
            </a:r>
          </a:p>
          <a:p>
            <a:r>
              <a:rPr lang="en-US" sz="2000" dirty="0"/>
              <a:t>Black patients are less likely to receive optimal treatments, such as triplet therapy or frontline ASCT, resulting </a:t>
            </a:r>
            <a:br>
              <a:rPr lang="en-US" sz="2000" dirty="0"/>
            </a:br>
            <a:r>
              <a:rPr lang="en-US" sz="2000" dirty="0"/>
              <a:t>in worse survival</a:t>
            </a:r>
            <a:endParaRPr lang="en-IN" sz="2000" dirty="0"/>
          </a:p>
        </p:txBody>
      </p:sp>
      <p:sp>
        <p:nvSpPr>
          <p:cNvPr id="8" name="Text Box 11">
            <a:extLst>
              <a:ext uri="{FF2B5EF4-FFF2-40B4-BE49-F238E27FC236}">
                <a16:creationId xmlns:a16="http://schemas.microsoft.com/office/drawing/2014/main" id="{6C0488FC-CF1F-3C09-C0D8-B3217BF6C8E0}"/>
              </a:ext>
            </a:extLst>
          </p:cNvPr>
          <p:cNvSpPr txBox="1">
            <a:spLocks noChangeArrowheads="1"/>
          </p:cNvSpPr>
          <p:nvPr/>
        </p:nvSpPr>
        <p:spPr bwMode="auto">
          <a:xfrm>
            <a:off x="422919" y="6373628"/>
            <a:ext cx="85591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defTabSz="914126">
              <a:lnSpc>
                <a:spcPct val="100000"/>
              </a:lnSpc>
              <a:spcBef>
                <a:spcPct val="35000"/>
              </a:spcBef>
              <a:spcAft>
                <a:spcPct val="25000"/>
              </a:spcAft>
              <a:buClr>
                <a:srgbClr val="8B3D9A"/>
              </a:buClr>
              <a:buNone/>
            </a:pPr>
            <a:r>
              <a:rPr lang="es-ES" altLang="en-US" sz="1200" b="0" dirty="0">
                <a:solidFill>
                  <a:srgbClr val="455560"/>
                </a:solidFill>
              </a:rPr>
              <a:t>Kanaparu. Blood Adv. 2022;6:1684. Dong. Blood Cancer J. 2022;12:34. </a:t>
            </a:r>
            <a:r>
              <a:rPr lang="es-ES" altLang="en-US" sz="1200" b="0" dirty="0" err="1">
                <a:solidFill>
                  <a:srgbClr val="455560"/>
                </a:solidFill>
              </a:rPr>
              <a:t>Derman</a:t>
            </a:r>
            <a:r>
              <a:rPr lang="es-ES" altLang="en-US" sz="1200" b="0" dirty="0">
                <a:solidFill>
                  <a:srgbClr val="455560"/>
                </a:solidFill>
              </a:rPr>
              <a:t>. </a:t>
            </a:r>
            <a:r>
              <a:rPr lang="es-ES" altLang="en-US" sz="1200" b="0" dirty="0" err="1">
                <a:solidFill>
                  <a:srgbClr val="455560"/>
                </a:solidFill>
              </a:rPr>
              <a:t>Blood</a:t>
            </a:r>
            <a:r>
              <a:rPr lang="es-ES" altLang="en-US" sz="1200" b="0" dirty="0">
                <a:solidFill>
                  <a:srgbClr val="455560"/>
                </a:solidFill>
              </a:rPr>
              <a:t> </a:t>
            </a:r>
            <a:r>
              <a:rPr lang="es-ES" altLang="en-US" sz="1200" b="0" dirty="0" err="1">
                <a:solidFill>
                  <a:srgbClr val="455560"/>
                </a:solidFill>
              </a:rPr>
              <a:t>Cancer</a:t>
            </a:r>
            <a:r>
              <a:rPr lang="es-ES" altLang="en-US" sz="1200" b="0" dirty="0">
                <a:solidFill>
                  <a:srgbClr val="455560"/>
                </a:solidFill>
              </a:rPr>
              <a:t> J. </a:t>
            </a:r>
            <a:r>
              <a:rPr lang="es-ES" altLang="en-US" sz="1200" b="0">
                <a:solidFill>
                  <a:srgbClr val="455560"/>
                </a:solidFill>
              </a:rPr>
              <a:t>2020;10:80.  </a:t>
            </a:r>
            <a:endParaRPr lang="es-ES" altLang="en-US" sz="1200" b="0" dirty="0">
              <a:solidFill>
                <a:srgbClr val="455560"/>
              </a:solidFill>
            </a:endParaRPr>
          </a:p>
        </p:txBody>
      </p:sp>
      <p:sp>
        <p:nvSpPr>
          <p:cNvPr id="5" name="Rectangle 901">
            <a:extLst>
              <a:ext uri="{FF2B5EF4-FFF2-40B4-BE49-F238E27FC236}">
                <a16:creationId xmlns:a16="http://schemas.microsoft.com/office/drawing/2014/main" id="{8E8999AE-AD2D-AFAD-F331-EEEA329DFCF4}"/>
              </a:ext>
            </a:extLst>
          </p:cNvPr>
          <p:cNvSpPr>
            <a:spLocks noChangeArrowheads="1"/>
          </p:cNvSpPr>
          <p:nvPr/>
        </p:nvSpPr>
        <p:spPr bwMode="auto">
          <a:xfrm>
            <a:off x="6403139" y="1541804"/>
            <a:ext cx="43072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algn="ctr" defTabSz="609585"/>
            <a:r>
              <a:rPr lang="en-CA" altLang="es-ES" dirty="0">
                <a:solidFill>
                  <a:srgbClr val="000000"/>
                </a:solidFill>
                <a:latin typeface="Calibri" panose="020F0502020204030204" pitchFamily="34" charset="0"/>
                <a:cs typeface="Calibri" panose="020F0502020204030204" pitchFamily="34" charset="0"/>
              </a:rPr>
              <a:t>Overall Survival by Race</a:t>
            </a:r>
            <a:endParaRPr lang="en-US" altLang="en-US" dirty="0">
              <a:solidFill>
                <a:srgbClr val="000000"/>
              </a:solidFill>
              <a:latin typeface="Calibri" panose="020F0502020204030204" pitchFamily="34" charset="0"/>
              <a:cs typeface="Calibri" panose="020F0502020204030204" pitchFamily="34" charset="0"/>
            </a:endParaRPr>
          </a:p>
        </p:txBody>
      </p:sp>
      <p:sp>
        <p:nvSpPr>
          <p:cNvPr id="9" name="Freeform 8">
            <a:extLst>
              <a:ext uri="{FF2B5EF4-FFF2-40B4-BE49-F238E27FC236}">
                <a16:creationId xmlns:a16="http://schemas.microsoft.com/office/drawing/2014/main" id="{2CF4A3CA-7471-C577-9CB0-DABF896AC403}"/>
              </a:ext>
            </a:extLst>
          </p:cNvPr>
          <p:cNvSpPr/>
          <p:nvPr/>
        </p:nvSpPr>
        <p:spPr bwMode="auto">
          <a:xfrm>
            <a:off x="6403141" y="1828980"/>
            <a:ext cx="4307230" cy="2727554"/>
          </a:xfrm>
          <a:custGeom>
            <a:avLst/>
            <a:gdLst>
              <a:gd name="connsiteX0" fmla="*/ 0 w 4040372"/>
              <a:gd name="connsiteY0" fmla="*/ 0 h 2046768"/>
              <a:gd name="connsiteX1" fmla="*/ 0 w 4040372"/>
              <a:gd name="connsiteY1" fmla="*/ 2046768 h 2046768"/>
              <a:gd name="connsiteX2" fmla="*/ 4040372 w 4040372"/>
              <a:gd name="connsiteY2" fmla="*/ 2046768 h 2046768"/>
            </a:gdLst>
            <a:ahLst/>
            <a:cxnLst>
              <a:cxn ang="0">
                <a:pos x="connsiteX0" y="connsiteY0"/>
              </a:cxn>
              <a:cxn ang="0">
                <a:pos x="connsiteX1" y="connsiteY1"/>
              </a:cxn>
              <a:cxn ang="0">
                <a:pos x="connsiteX2" y="connsiteY2"/>
              </a:cxn>
            </a:cxnLst>
            <a:rect l="l" t="t" r="r" b="b"/>
            <a:pathLst>
              <a:path w="4040372" h="2046768">
                <a:moveTo>
                  <a:pt x="0" y="0"/>
                </a:moveTo>
                <a:lnTo>
                  <a:pt x="0" y="2046768"/>
                </a:lnTo>
                <a:lnTo>
                  <a:pt x="4040372" y="2046768"/>
                </a:lnTo>
              </a:path>
            </a:pathLst>
          </a:custGeom>
          <a:noFill/>
          <a:ln w="28575">
            <a:solidFill>
              <a:schemeClr val="bg1"/>
            </a:solidFill>
            <a:miter lim="800000"/>
            <a:headEnd/>
            <a:tailEnd/>
          </a:ln>
        </p:spPr>
        <p:txBody>
          <a:bodyPr rtlCol="0" anchor="ctr"/>
          <a:lstStyle/>
          <a:p>
            <a:pPr algn="ctr"/>
            <a:endParaRPr lang="en-US" dirty="0"/>
          </a:p>
        </p:txBody>
      </p:sp>
      <p:sp>
        <p:nvSpPr>
          <p:cNvPr id="10" name="TextBox 9">
            <a:extLst>
              <a:ext uri="{FF2B5EF4-FFF2-40B4-BE49-F238E27FC236}">
                <a16:creationId xmlns:a16="http://schemas.microsoft.com/office/drawing/2014/main" id="{F7B74967-B6F5-BC2D-D965-96B1B82FFA64}"/>
              </a:ext>
            </a:extLst>
          </p:cNvPr>
          <p:cNvSpPr txBox="1"/>
          <p:nvPr/>
        </p:nvSpPr>
        <p:spPr bwMode="auto">
          <a:xfrm>
            <a:off x="6533810" y="4161319"/>
            <a:ext cx="8579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 </a:t>
            </a:r>
            <a:r>
              <a:rPr lang="en-US" sz="1400" b="0" dirty="0">
                <a:solidFill>
                  <a:schemeClr val="bg1"/>
                </a:solidFill>
                <a:latin typeface="Calibri" panose="020F0502020204030204" pitchFamily="34" charset="0"/>
              </a:rPr>
              <a:t>= .0081</a:t>
            </a:r>
          </a:p>
        </p:txBody>
      </p:sp>
      <p:grpSp>
        <p:nvGrpSpPr>
          <p:cNvPr id="11" name="Group 10">
            <a:extLst>
              <a:ext uri="{FF2B5EF4-FFF2-40B4-BE49-F238E27FC236}">
                <a16:creationId xmlns:a16="http://schemas.microsoft.com/office/drawing/2014/main" id="{26695DAF-03FD-58A0-47EB-49783853CC31}"/>
              </a:ext>
            </a:extLst>
          </p:cNvPr>
          <p:cNvGrpSpPr/>
          <p:nvPr/>
        </p:nvGrpSpPr>
        <p:grpSpPr>
          <a:xfrm>
            <a:off x="6644563" y="3693657"/>
            <a:ext cx="780882" cy="461665"/>
            <a:chOff x="2275365" y="3373997"/>
            <a:chExt cx="780882" cy="461665"/>
          </a:xfrm>
        </p:grpSpPr>
        <p:sp>
          <p:nvSpPr>
            <p:cNvPr id="54" name="TextBox 53">
              <a:extLst>
                <a:ext uri="{FF2B5EF4-FFF2-40B4-BE49-F238E27FC236}">
                  <a16:creationId xmlns:a16="http://schemas.microsoft.com/office/drawing/2014/main" id="{73394C30-1EBD-4275-8CFC-1C2A6D77EA05}"/>
                </a:ext>
              </a:extLst>
            </p:cNvPr>
            <p:cNvSpPr txBox="1"/>
            <p:nvPr/>
          </p:nvSpPr>
          <p:spPr bwMode="auto">
            <a:xfrm>
              <a:off x="2493336" y="3373997"/>
              <a:ext cx="5629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White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Black</a:t>
              </a:r>
            </a:p>
          </p:txBody>
        </p:sp>
        <p:cxnSp>
          <p:nvCxnSpPr>
            <p:cNvPr id="55" name="Straight Connector 54">
              <a:extLst>
                <a:ext uri="{FF2B5EF4-FFF2-40B4-BE49-F238E27FC236}">
                  <a16:creationId xmlns:a16="http://schemas.microsoft.com/office/drawing/2014/main" id="{F5FC8A1B-C24F-FE02-BDDB-521C6D3786F6}"/>
                </a:ext>
              </a:extLst>
            </p:cNvPr>
            <p:cNvCxnSpPr>
              <a:cxnSpLocks/>
            </p:cNvCxnSpPr>
            <p:nvPr/>
          </p:nvCxnSpPr>
          <p:spPr bwMode="auto">
            <a:xfrm>
              <a:off x="2275365" y="3503700"/>
              <a:ext cx="228600" cy="0"/>
            </a:xfrm>
            <a:prstGeom prst="line">
              <a:avLst/>
            </a:prstGeom>
            <a:noFill/>
            <a:ln w="28575" cap="flat" cmpd="sng" algn="ctr">
              <a:solidFill>
                <a:srgbClr val="015873"/>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582AD320-70E3-F80B-7E24-304233D7F6A0}"/>
                </a:ext>
              </a:extLst>
            </p:cNvPr>
            <p:cNvCxnSpPr>
              <a:cxnSpLocks/>
            </p:cNvCxnSpPr>
            <p:nvPr/>
          </p:nvCxnSpPr>
          <p:spPr bwMode="auto">
            <a:xfrm>
              <a:off x="2275365" y="3687998"/>
              <a:ext cx="228600" cy="0"/>
            </a:xfrm>
            <a:prstGeom prst="line">
              <a:avLst/>
            </a:prstGeom>
            <a:noFill/>
            <a:ln w="28575" cap="flat" cmpd="sng" algn="ctr">
              <a:solidFill>
                <a:srgbClr val="E1471D"/>
              </a:solidFill>
              <a:prstDash val="solid"/>
              <a:round/>
              <a:headEnd type="none" w="med" len="med"/>
              <a:tailEnd type="none" w="med" len="med"/>
            </a:ln>
            <a:effectLst/>
          </p:spPr>
        </p:cxnSp>
      </p:grpSp>
      <p:sp>
        <p:nvSpPr>
          <p:cNvPr id="12" name="TextBox 11">
            <a:extLst>
              <a:ext uri="{FF2B5EF4-FFF2-40B4-BE49-F238E27FC236}">
                <a16:creationId xmlns:a16="http://schemas.microsoft.com/office/drawing/2014/main" id="{E493562F-8790-9986-061E-C6DF1D131458}"/>
              </a:ext>
            </a:extLst>
          </p:cNvPr>
          <p:cNvSpPr txBox="1"/>
          <p:nvPr/>
        </p:nvSpPr>
        <p:spPr bwMode="auto">
          <a:xfrm rot="16200000">
            <a:off x="5293532" y="3102162"/>
            <a:ext cx="10738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Patients (%)</a:t>
            </a:r>
          </a:p>
        </p:txBody>
      </p:sp>
      <p:grpSp>
        <p:nvGrpSpPr>
          <p:cNvPr id="58" name="Group 57">
            <a:extLst>
              <a:ext uri="{FF2B5EF4-FFF2-40B4-BE49-F238E27FC236}">
                <a16:creationId xmlns:a16="http://schemas.microsoft.com/office/drawing/2014/main" id="{D8EDA038-3335-A72A-05C4-53CDDD7662AD}"/>
              </a:ext>
            </a:extLst>
          </p:cNvPr>
          <p:cNvGrpSpPr/>
          <p:nvPr/>
        </p:nvGrpSpPr>
        <p:grpSpPr>
          <a:xfrm>
            <a:off x="6332049" y="1931673"/>
            <a:ext cx="79907" cy="2612988"/>
            <a:chOff x="6118290" y="1843622"/>
            <a:chExt cx="79907" cy="2612988"/>
          </a:xfrm>
        </p:grpSpPr>
        <p:cxnSp>
          <p:nvCxnSpPr>
            <p:cNvPr id="49" name="Straight Connector 48">
              <a:extLst>
                <a:ext uri="{FF2B5EF4-FFF2-40B4-BE49-F238E27FC236}">
                  <a16:creationId xmlns:a16="http://schemas.microsoft.com/office/drawing/2014/main" id="{DEE36C8C-C0BA-2BCA-F8A0-474304B2EF38}"/>
                </a:ext>
              </a:extLst>
            </p:cNvPr>
            <p:cNvCxnSpPr>
              <a:cxnSpLocks/>
            </p:cNvCxnSpPr>
            <p:nvPr/>
          </p:nvCxnSpPr>
          <p:spPr bwMode="auto">
            <a:xfrm>
              <a:off x="6118290" y="184362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9424333C-D7F6-1F18-7B1D-AE84137C1F4D}"/>
                </a:ext>
              </a:extLst>
            </p:cNvPr>
            <p:cNvCxnSpPr>
              <a:cxnSpLocks/>
            </p:cNvCxnSpPr>
            <p:nvPr/>
          </p:nvCxnSpPr>
          <p:spPr bwMode="auto">
            <a:xfrm>
              <a:off x="6118290" y="249686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E783D83A-E7FA-A005-28C0-5D5A53703E7D}"/>
                </a:ext>
              </a:extLst>
            </p:cNvPr>
            <p:cNvCxnSpPr>
              <a:cxnSpLocks/>
            </p:cNvCxnSpPr>
            <p:nvPr/>
          </p:nvCxnSpPr>
          <p:spPr bwMode="auto">
            <a:xfrm>
              <a:off x="6118290" y="315011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C2CAFCE2-57D2-AFFA-7222-03BA823C2C4D}"/>
                </a:ext>
              </a:extLst>
            </p:cNvPr>
            <p:cNvCxnSpPr>
              <a:cxnSpLocks/>
            </p:cNvCxnSpPr>
            <p:nvPr/>
          </p:nvCxnSpPr>
          <p:spPr bwMode="auto">
            <a:xfrm>
              <a:off x="6118290" y="3803363"/>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171D1DD-10F6-0768-3D79-01C50B0C43AE}"/>
                </a:ext>
              </a:extLst>
            </p:cNvPr>
            <p:cNvCxnSpPr>
              <a:cxnSpLocks/>
            </p:cNvCxnSpPr>
            <p:nvPr/>
          </p:nvCxnSpPr>
          <p:spPr bwMode="auto">
            <a:xfrm>
              <a:off x="6118290" y="4456610"/>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 name="Group 13">
            <a:extLst>
              <a:ext uri="{FF2B5EF4-FFF2-40B4-BE49-F238E27FC236}">
                <a16:creationId xmlns:a16="http://schemas.microsoft.com/office/drawing/2014/main" id="{96D2B1DA-1A47-7107-D691-85FAA95FD534}"/>
              </a:ext>
            </a:extLst>
          </p:cNvPr>
          <p:cNvGrpSpPr/>
          <p:nvPr/>
        </p:nvGrpSpPr>
        <p:grpSpPr>
          <a:xfrm>
            <a:off x="6403139" y="4544677"/>
            <a:ext cx="4133088" cy="79907"/>
            <a:chOff x="1446589" y="4775605"/>
            <a:chExt cx="3980123" cy="79907"/>
          </a:xfrm>
        </p:grpSpPr>
        <p:cxnSp>
          <p:nvCxnSpPr>
            <p:cNvPr id="42" name="Straight Connector 41">
              <a:extLst>
                <a:ext uri="{FF2B5EF4-FFF2-40B4-BE49-F238E27FC236}">
                  <a16:creationId xmlns:a16="http://schemas.microsoft.com/office/drawing/2014/main" id="{0AB7D443-A609-58A4-C8BC-5FD39DE669C5}"/>
                </a:ext>
              </a:extLst>
            </p:cNvPr>
            <p:cNvCxnSpPr>
              <a:cxnSpLocks/>
            </p:cNvCxnSpPr>
            <p:nvPr/>
          </p:nvCxnSpPr>
          <p:spPr bwMode="auto">
            <a:xfrm rot="5400000">
              <a:off x="4060051"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55A9565D-128E-8127-CB5A-9DCE7906DD48}"/>
                </a:ext>
              </a:extLst>
            </p:cNvPr>
            <p:cNvCxnSpPr>
              <a:cxnSpLocks/>
            </p:cNvCxnSpPr>
            <p:nvPr/>
          </p:nvCxnSpPr>
          <p:spPr bwMode="auto">
            <a:xfrm rot="5400000">
              <a:off x="3396697"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5C990E51-8576-5E1D-F9A8-74057DC411DD}"/>
                </a:ext>
              </a:extLst>
            </p:cNvPr>
            <p:cNvCxnSpPr>
              <a:cxnSpLocks/>
            </p:cNvCxnSpPr>
            <p:nvPr/>
          </p:nvCxnSpPr>
          <p:spPr bwMode="auto">
            <a:xfrm rot="5400000">
              <a:off x="2733343"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C953CBB1-0436-8565-044B-E67B6CC9118B}"/>
                </a:ext>
              </a:extLst>
            </p:cNvPr>
            <p:cNvCxnSpPr>
              <a:cxnSpLocks/>
            </p:cNvCxnSpPr>
            <p:nvPr/>
          </p:nvCxnSpPr>
          <p:spPr bwMode="auto">
            <a:xfrm rot="5400000">
              <a:off x="2069989"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C75A3CE9-95BB-EEBB-4B0A-F02E738751A3}"/>
                </a:ext>
              </a:extLst>
            </p:cNvPr>
            <p:cNvCxnSpPr>
              <a:cxnSpLocks/>
            </p:cNvCxnSpPr>
            <p:nvPr/>
          </p:nvCxnSpPr>
          <p:spPr bwMode="auto">
            <a:xfrm rot="5400000">
              <a:off x="1406635"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168EE5CD-E593-8892-66DC-2CC84B635D69}"/>
                </a:ext>
              </a:extLst>
            </p:cNvPr>
            <p:cNvCxnSpPr>
              <a:cxnSpLocks/>
            </p:cNvCxnSpPr>
            <p:nvPr/>
          </p:nvCxnSpPr>
          <p:spPr bwMode="auto">
            <a:xfrm rot="5400000">
              <a:off x="5386758"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53BE6D23-52B3-7849-8889-9F22C83AE5A5}"/>
                </a:ext>
              </a:extLst>
            </p:cNvPr>
            <p:cNvCxnSpPr>
              <a:cxnSpLocks/>
            </p:cNvCxnSpPr>
            <p:nvPr/>
          </p:nvCxnSpPr>
          <p:spPr bwMode="auto">
            <a:xfrm rot="5400000">
              <a:off x="4723405" y="4815559"/>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60" name="Group 59">
            <a:extLst>
              <a:ext uri="{FF2B5EF4-FFF2-40B4-BE49-F238E27FC236}">
                <a16:creationId xmlns:a16="http://schemas.microsoft.com/office/drawing/2014/main" id="{6B50A484-0E98-545D-D00B-3A68B3C098FE}"/>
              </a:ext>
            </a:extLst>
          </p:cNvPr>
          <p:cNvGrpSpPr/>
          <p:nvPr/>
        </p:nvGrpSpPr>
        <p:grpSpPr>
          <a:xfrm>
            <a:off x="5877300" y="1784793"/>
            <a:ext cx="503664" cy="2919420"/>
            <a:chOff x="5877300" y="1696742"/>
            <a:chExt cx="503664" cy="2919420"/>
          </a:xfrm>
        </p:grpSpPr>
        <p:sp>
          <p:nvSpPr>
            <p:cNvPr id="37" name="TextBox 36">
              <a:extLst>
                <a:ext uri="{FF2B5EF4-FFF2-40B4-BE49-F238E27FC236}">
                  <a16:creationId xmlns:a16="http://schemas.microsoft.com/office/drawing/2014/main" id="{C1CFC0FE-79C5-DD73-89AA-E7D25D184DB6}"/>
                </a:ext>
              </a:extLst>
            </p:cNvPr>
            <p:cNvSpPr txBox="1"/>
            <p:nvPr/>
          </p:nvSpPr>
          <p:spPr bwMode="auto">
            <a:xfrm>
              <a:off x="5877300" y="169674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8" name="TextBox 37">
              <a:extLst>
                <a:ext uri="{FF2B5EF4-FFF2-40B4-BE49-F238E27FC236}">
                  <a16:creationId xmlns:a16="http://schemas.microsoft.com/office/drawing/2014/main" id="{FA654F92-68EC-B872-0A5E-243F0ED3DE8D}"/>
                </a:ext>
              </a:extLst>
            </p:cNvPr>
            <p:cNvSpPr txBox="1"/>
            <p:nvPr/>
          </p:nvSpPr>
          <p:spPr bwMode="auto">
            <a:xfrm>
              <a:off x="5877300" y="2349653"/>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39" name="TextBox 38">
              <a:extLst>
                <a:ext uri="{FF2B5EF4-FFF2-40B4-BE49-F238E27FC236}">
                  <a16:creationId xmlns:a16="http://schemas.microsoft.com/office/drawing/2014/main" id="{154617E4-CDE1-215B-A6B3-C7E84AE8CC9D}"/>
                </a:ext>
              </a:extLst>
            </p:cNvPr>
            <p:cNvSpPr txBox="1"/>
            <p:nvPr/>
          </p:nvSpPr>
          <p:spPr bwMode="auto">
            <a:xfrm>
              <a:off x="5877300" y="300256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40" name="TextBox 39">
              <a:extLst>
                <a:ext uri="{FF2B5EF4-FFF2-40B4-BE49-F238E27FC236}">
                  <a16:creationId xmlns:a16="http://schemas.microsoft.com/office/drawing/2014/main" id="{94E9B886-68ED-BC2B-6EDE-030D099E6C10}"/>
                </a:ext>
              </a:extLst>
            </p:cNvPr>
            <p:cNvSpPr txBox="1"/>
            <p:nvPr/>
          </p:nvSpPr>
          <p:spPr bwMode="auto">
            <a:xfrm>
              <a:off x="5877300" y="3655475"/>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41" name="TextBox 40">
              <a:extLst>
                <a:ext uri="{FF2B5EF4-FFF2-40B4-BE49-F238E27FC236}">
                  <a16:creationId xmlns:a16="http://schemas.microsoft.com/office/drawing/2014/main" id="{EDC21438-6D18-973F-16F1-C17C05F7FA2A}"/>
                </a:ext>
              </a:extLst>
            </p:cNvPr>
            <p:cNvSpPr txBox="1"/>
            <p:nvPr/>
          </p:nvSpPr>
          <p:spPr bwMode="auto">
            <a:xfrm>
              <a:off x="6104927" y="4308385"/>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7" name="Group 6">
            <a:extLst>
              <a:ext uri="{FF2B5EF4-FFF2-40B4-BE49-F238E27FC236}">
                <a16:creationId xmlns:a16="http://schemas.microsoft.com/office/drawing/2014/main" id="{ECAA8F49-B851-E9A6-10E5-696771080E9B}"/>
              </a:ext>
            </a:extLst>
          </p:cNvPr>
          <p:cNvGrpSpPr/>
          <p:nvPr/>
        </p:nvGrpSpPr>
        <p:grpSpPr>
          <a:xfrm>
            <a:off x="6270967" y="4594531"/>
            <a:ext cx="4455441" cy="307777"/>
            <a:chOff x="6270967" y="4386634"/>
            <a:chExt cx="4455441" cy="307777"/>
          </a:xfrm>
        </p:grpSpPr>
        <p:sp>
          <p:nvSpPr>
            <p:cNvPr id="16" name="TextBox 15">
              <a:extLst>
                <a:ext uri="{FF2B5EF4-FFF2-40B4-BE49-F238E27FC236}">
                  <a16:creationId xmlns:a16="http://schemas.microsoft.com/office/drawing/2014/main" id="{AD19148A-2B00-3D16-894F-C5B9ED816EF7}"/>
                </a:ext>
              </a:extLst>
            </p:cNvPr>
            <p:cNvSpPr txBox="1"/>
            <p:nvPr/>
          </p:nvSpPr>
          <p:spPr bwMode="auto">
            <a:xfrm>
              <a:off x="6270967" y="438663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7" name="TextBox 16">
              <a:extLst>
                <a:ext uri="{FF2B5EF4-FFF2-40B4-BE49-F238E27FC236}">
                  <a16:creationId xmlns:a16="http://schemas.microsoft.com/office/drawing/2014/main" id="{18D6A2A9-5820-7AE5-EFEE-13158F10F3D8}"/>
                </a:ext>
              </a:extLst>
            </p:cNvPr>
            <p:cNvSpPr txBox="1"/>
            <p:nvPr/>
          </p:nvSpPr>
          <p:spPr bwMode="auto">
            <a:xfrm>
              <a:off x="6909173" y="4386634"/>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8" name="TextBox 17">
              <a:extLst>
                <a:ext uri="{FF2B5EF4-FFF2-40B4-BE49-F238E27FC236}">
                  <a16:creationId xmlns:a16="http://schemas.microsoft.com/office/drawing/2014/main" id="{03C8C103-AA86-5DCB-EE96-77B062DC2B06}"/>
                </a:ext>
              </a:extLst>
            </p:cNvPr>
            <p:cNvSpPr txBox="1"/>
            <p:nvPr/>
          </p:nvSpPr>
          <p:spPr bwMode="auto">
            <a:xfrm>
              <a:off x="7600895" y="4386634"/>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19" name="TextBox 18">
              <a:extLst>
                <a:ext uri="{FF2B5EF4-FFF2-40B4-BE49-F238E27FC236}">
                  <a16:creationId xmlns:a16="http://schemas.microsoft.com/office/drawing/2014/main" id="{64920757-4675-C7B6-AB17-CAD848CBE670}"/>
                </a:ext>
              </a:extLst>
            </p:cNvPr>
            <p:cNvSpPr txBox="1"/>
            <p:nvPr/>
          </p:nvSpPr>
          <p:spPr bwMode="auto">
            <a:xfrm>
              <a:off x="8291321" y="4386634"/>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20" name="TextBox 19">
              <a:extLst>
                <a:ext uri="{FF2B5EF4-FFF2-40B4-BE49-F238E27FC236}">
                  <a16:creationId xmlns:a16="http://schemas.microsoft.com/office/drawing/2014/main" id="{4B9CC6D7-02C7-A8A5-D820-43F9ADCCDA02}"/>
                </a:ext>
              </a:extLst>
            </p:cNvPr>
            <p:cNvSpPr txBox="1"/>
            <p:nvPr/>
          </p:nvSpPr>
          <p:spPr bwMode="auto">
            <a:xfrm>
              <a:off x="8978060" y="4386634"/>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21" name="TextBox 20">
              <a:extLst>
                <a:ext uri="{FF2B5EF4-FFF2-40B4-BE49-F238E27FC236}">
                  <a16:creationId xmlns:a16="http://schemas.microsoft.com/office/drawing/2014/main" id="{141B63FE-7C3C-0984-0A8E-1FCF87DC0DD3}"/>
                </a:ext>
              </a:extLst>
            </p:cNvPr>
            <p:cNvSpPr txBox="1"/>
            <p:nvPr/>
          </p:nvSpPr>
          <p:spPr bwMode="auto">
            <a:xfrm>
              <a:off x="9666902" y="4386634"/>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22" name="TextBox 21">
              <a:extLst>
                <a:ext uri="{FF2B5EF4-FFF2-40B4-BE49-F238E27FC236}">
                  <a16:creationId xmlns:a16="http://schemas.microsoft.com/office/drawing/2014/main" id="{1674497F-5846-24FD-9CF8-5FCAE720328B}"/>
                </a:ext>
              </a:extLst>
            </p:cNvPr>
            <p:cNvSpPr txBox="1"/>
            <p:nvPr/>
          </p:nvSpPr>
          <p:spPr bwMode="auto">
            <a:xfrm>
              <a:off x="10358999" y="4386634"/>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grpSp>
      <p:grpSp>
        <p:nvGrpSpPr>
          <p:cNvPr id="13" name="Group 12">
            <a:extLst>
              <a:ext uri="{FF2B5EF4-FFF2-40B4-BE49-F238E27FC236}">
                <a16:creationId xmlns:a16="http://schemas.microsoft.com/office/drawing/2014/main" id="{FF13A8ED-A89F-F34B-3E56-17678F15E11F}"/>
              </a:ext>
            </a:extLst>
          </p:cNvPr>
          <p:cNvGrpSpPr/>
          <p:nvPr/>
        </p:nvGrpSpPr>
        <p:grpSpPr>
          <a:xfrm>
            <a:off x="4702478" y="4860595"/>
            <a:ext cx="5978244" cy="697540"/>
            <a:chOff x="4702478" y="4727063"/>
            <a:chExt cx="5978244" cy="697540"/>
          </a:xfrm>
        </p:grpSpPr>
        <p:sp>
          <p:nvSpPr>
            <p:cNvPr id="28" name="TextBox 27">
              <a:extLst>
                <a:ext uri="{FF2B5EF4-FFF2-40B4-BE49-F238E27FC236}">
                  <a16:creationId xmlns:a16="http://schemas.microsoft.com/office/drawing/2014/main" id="{6F837FDA-2CC7-DB72-69C6-AEBB651BA4E9}"/>
                </a:ext>
              </a:extLst>
            </p:cNvPr>
            <p:cNvSpPr txBox="1"/>
            <p:nvPr/>
          </p:nvSpPr>
          <p:spPr bwMode="auto">
            <a:xfrm>
              <a:off x="6179596" y="4897830"/>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400" b="0" dirty="0">
                  <a:solidFill>
                    <a:srgbClr val="015873"/>
                  </a:solidFill>
                  <a:latin typeface="Calibri" panose="020F0502020204030204" pitchFamily="34" charset="0"/>
                </a:rPr>
                <a:t>526</a:t>
              </a:r>
              <a:br>
                <a:rPr lang="en-US" sz="1400" b="0" dirty="0">
                  <a:solidFill>
                    <a:srgbClr val="E1471D"/>
                  </a:solidFill>
                  <a:latin typeface="Calibri" panose="020F0502020204030204" pitchFamily="34" charset="0"/>
                </a:rPr>
              </a:br>
              <a:r>
                <a:rPr lang="en-US" sz="1400" b="0" dirty="0">
                  <a:solidFill>
                    <a:srgbClr val="E1471D"/>
                  </a:solidFill>
                  <a:latin typeface="Calibri" panose="020F0502020204030204" pitchFamily="34" charset="0"/>
                </a:rPr>
                <a:t>113</a:t>
              </a:r>
            </a:p>
          </p:txBody>
        </p:sp>
        <p:sp>
          <p:nvSpPr>
            <p:cNvPr id="29" name="TextBox 28">
              <a:extLst>
                <a:ext uri="{FF2B5EF4-FFF2-40B4-BE49-F238E27FC236}">
                  <a16:creationId xmlns:a16="http://schemas.microsoft.com/office/drawing/2014/main" id="{4A9751B2-610C-F7F1-604E-24A852423770}"/>
                </a:ext>
              </a:extLst>
            </p:cNvPr>
            <p:cNvSpPr txBox="1"/>
            <p:nvPr/>
          </p:nvSpPr>
          <p:spPr bwMode="auto">
            <a:xfrm>
              <a:off x="6863487" y="4897830"/>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400" b="0" dirty="0">
                  <a:solidFill>
                    <a:srgbClr val="015873"/>
                  </a:solidFill>
                  <a:latin typeface="Calibri" panose="020F0502020204030204" pitchFamily="34" charset="0"/>
                </a:rPr>
                <a:t>451</a:t>
              </a:r>
              <a:br>
                <a:rPr lang="en-US" sz="1400" b="0" dirty="0">
                  <a:solidFill>
                    <a:srgbClr val="E1471D"/>
                  </a:solidFill>
                  <a:latin typeface="Calibri" panose="020F0502020204030204" pitchFamily="34" charset="0"/>
                </a:rPr>
              </a:br>
              <a:r>
                <a:rPr lang="en-US" sz="1400" b="0" dirty="0">
                  <a:solidFill>
                    <a:srgbClr val="E1471D"/>
                  </a:solidFill>
                  <a:latin typeface="Calibri" panose="020F0502020204030204" pitchFamily="34" charset="0"/>
                </a:rPr>
                <a:t>95</a:t>
              </a:r>
            </a:p>
          </p:txBody>
        </p:sp>
        <p:sp>
          <p:nvSpPr>
            <p:cNvPr id="30" name="TextBox 29">
              <a:extLst>
                <a:ext uri="{FF2B5EF4-FFF2-40B4-BE49-F238E27FC236}">
                  <a16:creationId xmlns:a16="http://schemas.microsoft.com/office/drawing/2014/main" id="{E1D97DC2-155B-EE09-B476-842988582584}"/>
                </a:ext>
              </a:extLst>
            </p:cNvPr>
            <p:cNvSpPr txBox="1"/>
            <p:nvPr/>
          </p:nvSpPr>
          <p:spPr bwMode="auto">
            <a:xfrm>
              <a:off x="7555210" y="4897830"/>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400" b="0" dirty="0">
                  <a:solidFill>
                    <a:srgbClr val="015873"/>
                  </a:solidFill>
                  <a:latin typeface="Calibri" panose="020F0502020204030204" pitchFamily="34" charset="0"/>
                </a:rPr>
                <a:t>389</a:t>
              </a:r>
              <a:br>
                <a:rPr lang="en-US" sz="1400" b="0" dirty="0">
                  <a:solidFill>
                    <a:srgbClr val="E1471D"/>
                  </a:solidFill>
                  <a:latin typeface="Calibri" panose="020F0502020204030204" pitchFamily="34" charset="0"/>
                </a:rPr>
              </a:br>
              <a:r>
                <a:rPr lang="en-US" sz="1400" b="0" dirty="0">
                  <a:solidFill>
                    <a:srgbClr val="E1471D"/>
                  </a:solidFill>
                  <a:latin typeface="Calibri" panose="020F0502020204030204" pitchFamily="34" charset="0"/>
                </a:rPr>
                <a:t>78</a:t>
              </a:r>
            </a:p>
          </p:txBody>
        </p:sp>
        <p:sp>
          <p:nvSpPr>
            <p:cNvPr id="31" name="TextBox 30">
              <a:extLst>
                <a:ext uri="{FF2B5EF4-FFF2-40B4-BE49-F238E27FC236}">
                  <a16:creationId xmlns:a16="http://schemas.microsoft.com/office/drawing/2014/main" id="{0A09DA58-502C-AD93-3D43-E82417CABC56}"/>
                </a:ext>
              </a:extLst>
            </p:cNvPr>
            <p:cNvSpPr txBox="1"/>
            <p:nvPr/>
          </p:nvSpPr>
          <p:spPr bwMode="auto">
            <a:xfrm>
              <a:off x="8245636" y="4897830"/>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400" b="0" dirty="0">
                  <a:solidFill>
                    <a:srgbClr val="015873"/>
                  </a:solidFill>
                  <a:latin typeface="Calibri" panose="020F0502020204030204" pitchFamily="34" charset="0"/>
                </a:rPr>
                <a:t>215</a:t>
              </a:r>
              <a:br>
                <a:rPr lang="en-US" sz="1400" b="0" dirty="0">
                  <a:solidFill>
                    <a:srgbClr val="E1471D"/>
                  </a:solidFill>
                  <a:latin typeface="Calibri" panose="020F0502020204030204" pitchFamily="34" charset="0"/>
                </a:rPr>
              </a:br>
              <a:r>
                <a:rPr lang="en-US" sz="1400" b="0" dirty="0">
                  <a:solidFill>
                    <a:srgbClr val="E1471D"/>
                  </a:solidFill>
                  <a:latin typeface="Calibri" panose="020F0502020204030204" pitchFamily="34" charset="0"/>
                </a:rPr>
                <a:t>47</a:t>
              </a:r>
            </a:p>
          </p:txBody>
        </p:sp>
        <p:sp>
          <p:nvSpPr>
            <p:cNvPr id="32" name="TextBox 31">
              <a:extLst>
                <a:ext uri="{FF2B5EF4-FFF2-40B4-BE49-F238E27FC236}">
                  <a16:creationId xmlns:a16="http://schemas.microsoft.com/office/drawing/2014/main" id="{2128F7D0-AA8F-9D30-7D6A-5B7126A6D7C0}"/>
                </a:ext>
              </a:extLst>
            </p:cNvPr>
            <p:cNvSpPr txBox="1"/>
            <p:nvPr/>
          </p:nvSpPr>
          <p:spPr bwMode="auto">
            <a:xfrm>
              <a:off x="8978060" y="4897830"/>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400" b="0" dirty="0">
                  <a:solidFill>
                    <a:srgbClr val="015873"/>
                  </a:solidFill>
                  <a:latin typeface="Calibri" panose="020F0502020204030204" pitchFamily="34" charset="0"/>
                </a:rPr>
                <a:t>54</a:t>
              </a:r>
              <a:br>
                <a:rPr lang="en-US" sz="1400" b="0" dirty="0">
                  <a:solidFill>
                    <a:srgbClr val="E1471D"/>
                  </a:solidFill>
                  <a:latin typeface="Calibri" panose="020F0502020204030204" pitchFamily="34" charset="0"/>
                </a:rPr>
              </a:br>
              <a:r>
                <a:rPr lang="en-US" sz="1400" b="0" dirty="0">
                  <a:solidFill>
                    <a:srgbClr val="E1471D"/>
                  </a:solidFill>
                  <a:latin typeface="Calibri" panose="020F0502020204030204" pitchFamily="34" charset="0"/>
                </a:rPr>
                <a:t>9</a:t>
              </a:r>
            </a:p>
          </p:txBody>
        </p:sp>
        <p:sp>
          <p:nvSpPr>
            <p:cNvPr id="33" name="TextBox 32">
              <a:extLst>
                <a:ext uri="{FF2B5EF4-FFF2-40B4-BE49-F238E27FC236}">
                  <a16:creationId xmlns:a16="http://schemas.microsoft.com/office/drawing/2014/main" id="{8D380AF7-293E-9F30-D9A1-BC9E2295CA7B}"/>
                </a:ext>
              </a:extLst>
            </p:cNvPr>
            <p:cNvSpPr txBox="1"/>
            <p:nvPr/>
          </p:nvSpPr>
          <p:spPr bwMode="auto">
            <a:xfrm>
              <a:off x="9712588" y="4897830"/>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400" b="0" dirty="0">
                  <a:solidFill>
                    <a:srgbClr val="015873"/>
                  </a:solidFill>
                  <a:latin typeface="Calibri" panose="020F0502020204030204" pitchFamily="34" charset="0"/>
                </a:rPr>
                <a:t>8</a:t>
              </a:r>
              <a:br>
                <a:rPr lang="en-US" sz="1400" b="0" dirty="0">
                  <a:solidFill>
                    <a:srgbClr val="E1471D"/>
                  </a:solidFill>
                  <a:latin typeface="Calibri" panose="020F0502020204030204" pitchFamily="34" charset="0"/>
                </a:rPr>
              </a:br>
              <a:r>
                <a:rPr lang="en-US" sz="1400" b="0" dirty="0">
                  <a:solidFill>
                    <a:srgbClr val="E1471D"/>
                  </a:solidFill>
                  <a:latin typeface="Calibri" panose="020F0502020204030204" pitchFamily="34" charset="0"/>
                </a:rPr>
                <a:t>2</a:t>
              </a:r>
            </a:p>
          </p:txBody>
        </p:sp>
        <p:sp>
          <p:nvSpPr>
            <p:cNvPr id="34" name="TextBox 33">
              <a:extLst>
                <a:ext uri="{FF2B5EF4-FFF2-40B4-BE49-F238E27FC236}">
                  <a16:creationId xmlns:a16="http://schemas.microsoft.com/office/drawing/2014/main" id="{AB4F82A5-5394-F73D-1A1C-D2DE9C892BCC}"/>
                </a:ext>
              </a:extLst>
            </p:cNvPr>
            <p:cNvSpPr txBox="1"/>
            <p:nvPr/>
          </p:nvSpPr>
          <p:spPr bwMode="auto">
            <a:xfrm>
              <a:off x="10404685" y="4897830"/>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400" b="0" dirty="0">
                  <a:solidFill>
                    <a:srgbClr val="015873"/>
                  </a:solidFill>
                  <a:latin typeface="Calibri" panose="020F0502020204030204" pitchFamily="34" charset="0"/>
                </a:rPr>
                <a:t>0</a:t>
              </a:r>
              <a:br>
                <a:rPr lang="en-US" sz="1400" b="0" dirty="0">
                  <a:solidFill>
                    <a:srgbClr val="E1471D"/>
                  </a:solidFill>
                  <a:latin typeface="Calibri" panose="020F0502020204030204" pitchFamily="34" charset="0"/>
                </a:rPr>
              </a:br>
              <a:r>
                <a:rPr lang="en-US" sz="1400" b="0" dirty="0">
                  <a:solidFill>
                    <a:srgbClr val="E1471D"/>
                  </a:solidFill>
                  <a:latin typeface="Calibri" panose="020F0502020204030204" pitchFamily="34" charset="0"/>
                </a:rPr>
                <a:t>0</a:t>
              </a:r>
            </a:p>
          </p:txBody>
        </p:sp>
        <p:sp>
          <p:nvSpPr>
            <p:cNvPr id="35" name="TextBox 34">
              <a:extLst>
                <a:ext uri="{FF2B5EF4-FFF2-40B4-BE49-F238E27FC236}">
                  <a16:creationId xmlns:a16="http://schemas.microsoft.com/office/drawing/2014/main" id="{BB1D335B-8405-736E-91A7-BE4B024CE1FE}"/>
                </a:ext>
              </a:extLst>
            </p:cNvPr>
            <p:cNvSpPr txBox="1"/>
            <p:nvPr/>
          </p:nvSpPr>
          <p:spPr bwMode="auto">
            <a:xfrm>
              <a:off x="5571702" y="4901383"/>
              <a:ext cx="62998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rgbClr val="015873"/>
                  </a:solidFill>
                  <a:latin typeface="Calibri" panose="020F0502020204030204" pitchFamily="34" charset="0"/>
                </a:rPr>
                <a:t>White</a:t>
              </a:r>
              <a:br>
                <a:rPr lang="en-US" sz="1400" b="0" dirty="0">
                  <a:solidFill>
                    <a:srgbClr val="E1471D"/>
                  </a:solidFill>
                  <a:latin typeface="Calibri" panose="020F0502020204030204" pitchFamily="34" charset="0"/>
                </a:rPr>
              </a:br>
              <a:r>
                <a:rPr lang="en-US" sz="1400" b="0" dirty="0">
                  <a:solidFill>
                    <a:srgbClr val="E1471D"/>
                  </a:solidFill>
                  <a:latin typeface="Calibri" panose="020F0502020204030204" pitchFamily="34" charset="0"/>
                </a:rPr>
                <a:t>Black</a:t>
              </a:r>
              <a:endParaRPr lang="en-US" sz="1400" b="0" dirty="0">
                <a:solidFill>
                  <a:srgbClr val="00823B"/>
                </a:solidFill>
                <a:latin typeface="Calibri" panose="020F0502020204030204" pitchFamily="34" charset="0"/>
              </a:endParaRPr>
            </a:p>
          </p:txBody>
        </p:sp>
        <p:sp>
          <p:nvSpPr>
            <p:cNvPr id="36" name="TextBox 35">
              <a:extLst>
                <a:ext uri="{FF2B5EF4-FFF2-40B4-BE49-F238E27FC236}">
                  <a16:creationId xmlns:a16="http://schemas.microsoft.com/office/drawing/2014/main" id="{C501BEFE-45E0-B95A-B1BB-21D2DCCFA119}"/>
                </a:ext>
              </a:extLst>
            </p:cNvPr>
            <p:cNvSpPr txBox="1"/>
            <p:nvPr/>
          </p:nvSpPr>
          <p:spPr bwMode="auto">
            <a:xfrm>
              <a:off x="4702478" y="4727063"/>
              <a:ext cx="15066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Patients at Risk, n</a:t>
              </a:r>
            </a:p>
          </p:txBody>
        </p:sp>
      </p:grpSp>
      <p:sp>
        <p:nvSpPr>
          <p:cNvPr id="24" name="TextBox 23">
            <a:extLst>
              <a:ext uri="{FF2B5EF4-FFF2-40B4-BE49-F238E27FC236}">
                <a16:creationId xmlns:a16="http://schemas.microsoft.com/office/drawing/2014/main" id="{FC894D07-32BC-D3D9-B283-EF4A34192D57}"/>
              </a:ext>
            </a:extLst>
          </p:cNvPr>
          <p:cNvSpPr txBox="1"/>
          <p:nvPr/>
        </p:nvSpPr>
        <p:spPr bwMode="auto">
          <a:xfrm>
            <a:off x="8274994" y="4792854"/>
            <a:ext cx="4026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Mo</a:t>
            </a:r>
          </a:p>
        </p:txBody>
      </p:sp>
      <p:grpSp>
        <p:nvGrpSpPr>
          <p:cNvPr id="235" name="Graphic 232">
            <a:extLst>
              <a:ext uri="{FF2B5EF4-FFF2-40B4-BE49-F238E27FC236}">
                <a16:creationId xmlns:a16="http://schemas.microsoft.com/office/drawing/2014/main" id="{E599DF07-7F0C-D598-46D1-727A7DF7FE60}"/>
              </a:ext>
            </a:extLst>
          </p:cNvPr>
          <p:cNvGrpSpPr/>
          <p:nvPr/>
        </p:nvGrpSpPr>
        <p:grpSpPr>
          <a:xfrm>
            <a:off x="6401576" y="1894228"/>
            <a:ext cx="4050718" cy="1035578"/>
            <a:chOff x="6989150" y="1933575"/>
            <a:chExt cx="2757054" cy="704849"/>
          </a:xfrm>
          <a:noFill/>
        </p:grpSpPr>
        <p:sp>
          <p:nvSpPr>
            <p:cNvPr id="236" name="Freeform 235">
              <a:extLst>
                <a:ext uri="{FF2B5EF4-FFF2-40B4-BE49-F238E27FC236}">
                  <a16:creationId xmlns:a16="http://schemas.microsoft.com/office/drawing/2014/main" id="{9C605862-FF6D-43DD-18B2-E5D3D026E4BA}"/>
                </a:ext>
              </a:extLst>
            </p:cNvPr>
            <p:cNvSpPr/>
            <p:nvPr/>
          </p:nvSpPr>
          <p:spPr>
            <a:xfrm>
              <a:off x="7051496" y="196128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37" name="Freeform 236">
              <a:extLst>
                <a:ext uri="{FF2B5EF4-FFF2-40B4-BE49-F238E27FC236}">
                  <a16:creationId xmlns:a16="http://schemas.microsoft.com/office/drawing/2014/main" id="{CE75F01E-CEA2-6135-1834-36540964FF9C}"/>
                </a:ext>
              </a:extLst>
            </p:cNvPr>
            <p:cNvSpPr/>
            <p:nvPr/>
          </p:nvSpPr>
          <p:spPr>
            <a:xfrm>
              <a:off x="7193505" y="202882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38" name="Freeform 237">
              <a:extLst>
                <a:ext uri="{FF2B5EF4-FFF2-40B4-BE49-F238E27FC236}">
                  <a16:creationId xmlns:a16="http://schemas.microsoft.com/office/drawing/2014/main" id="{82F26383-29C5-38CD-9C37-83DFFFDEEE38}"/>
                </a:ext>
              </a:extLst>
            </p:cNvPr>
            <p:cNvSpPr/>
            <p:nvPr/>
          </p:nvSpPr>
          <p:spPr>
            <a:xfrm>
              <a:off x="6991748" y="193357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39" name="Freeform 238">
              <a:extLst>
                <a:ext uri="{FF2B5EF4-FFF2-40B4-BE49-F238E27FC236}">
                  <a16:creationId xmlns:a16="http://schemas.microsoft.com/office/drawing/2014/main" id="{20797E9E-786E-C2B3-1C2D-724BFEF1F949}"/>
                </a:ext>
              </a:extLst>
            </p:cNvPr>
            <p:cNvSpPr/>
            <p:nvPr/>
          </p:nvSpPr>
          <p:spPr>
            <a:xfrm>
              <a:off x="6989150" y="1962150"/>
              <a:ext cx="2755323" cy="643370"/>
            </a:xfrm>
            <a:custGeom>
              <a:avLst/>
              <a:gdLst>
                <a:gd name="connsiteX0" fmla="*/ 0 w 2755323"/>
                <a:gd name="connsiteY0" fmla="*/ 0 h 643370"/>
                <a:gd name="connsiteX1" fmla="*/ 32039 w 2755323"/>
                <a:gd name="connsiteY1" fmla="*/ 0 h 643370"/>
                <a:gd name="connsiteX2" fmla="*/ 32039 w 2755323"/>
                <a:gd name="connsiteY2" fmla="*/ 21648 h 643370"/>
                <a:gd name="connsiteX3" fmla="*/ 71870 w 2755323"/>
                <a:gd name="connsiteY3" fmla="*/ 21648 h 643370"/>
                <a:gd name="connsiteX4" fmla="*/ 71870 w 2755323"/>
                <a:gd name="connsiteY4" fmla="*/ 46759 h 643370"/>
                <a:gd name="connsiteX5" fmla="*/ 107373 w 2755323"/>
                <a:gd name="connsiteY5" fmla="*/ 46759 h 643370"/>
                <a:gd name="connsiteX6" fmla="*/ 107373 w 2755323"/>
                <a:gd name="connsiteY6" fmla="*/ 64077 h 643370"/>
                <a:gd name="connsiteX7" fmla="*/ 166255 w 2755323"/>
                <a:gd name="connsiteY7" fmla="*/ 64077 h 643370"/>
                <a:gd name="connsiteX8" fmla="*/ 166255 w 2755323"/>
                <a:gd name="connsiteY8" fmla="*/ 95250 h 643370"/>
                <a:gd name="connsiteX9" fmla="*/ 256309 w 2755323"/>
                <a:gd name="connsiteY9" fmla="*/ 95250 h 643370"/>
                <a:gd name="connsiteX10" fmla="*/ 256309 w 2755323"/>
                <a:gd name="connsiteY10" fmla="*/ 109104 h 643370"/>
                <a:gd name="connsiteX11" fmla="*/ 303068 w 2755323"/>
                <a:gd name="connsiteY11" fmla="*/ 109104 h 643370"/>
                <a:gd name="connsiteX12" fmla="*/ 303068 w 2755323"/>
                <a:gd name="connsiteY12" fmla="*/ 127289 h 643370"/>
                <a:gd name="connsiteX13" fmla="*/ 348961 w 2755323"/>
                <a:gd name="connsiteY13" fmla="*/ 127289 h 643370"/>
                <a:gd name="connsiteX14" fmla="*/ 348961 w 2755323"/>
                <a:gd name="connsiteY14" fmla="*/ 147205 h 643370"/>
                <a:gd name="connsiteX15" fmla="*/ 460664 w 2755323"/>
                <a:gd name="connsiteY15" fmla="*/ 147205 h 643370"/>
                <a:gd name="connsiteX16" fmla="*/ 460664 w 2755323"/>
                <a:gd name="connsiteY16" fmla="*/ 167986 h 643370"/>
                <a:gd name="connsiteX17" fmla="*/ 512618 w 2755323"/>
                <a:gd name="connsiteY17" fmla="*/ 167986 h 643370"/>
                <a:gd name="connsiteX18" fmla="*/ 512618 w 2755323"/>
                <a:gd name="connsiteY18" fmla="*/ 184439 h 643370"/>
                <a:gd name="connsiteX19" fmla="*/ 546389 w 2755323"/>
                <a:gd name="connsiteY19" fmla="*/ 184439 h 643370"/>
                <a:gd name="connsiteX20" fmla="*/ 546389 w 2755323"/>
                <a:gd name="connsiteY20" fmla="*/ 200891 h 643370"/>
                <a:gd name="connsiteX21" fmla="*/ 596611 w 2755323"/>
                <a:gd name="connsiteY21" fmla="*/ 200891 h 643370"/>
                <a:gd name="connsiteX22" fmla="*/ 596611 w 2755323"/>
                <a:gd name="connsiteY22" fmla="*/ 219941 h 643370"/>
                <a:gd name="connsiteX23" fmla="*/ 628650 w 2755323"/>
                <a:gd name="connsiteY23" fmla="*/ 219941 h 643370"/>
                <a:gd name="connsiteX24" fmla="*/ 628650 w 2755323"/>
                <a:gd name="connsiteY24" fmla="*/ 241589 h 643370"/>
                <a:gd name="connsiteX25" fmla="*/ 697057 w 2755323"/>
                <a:gd name="connsiteY25" fmla="*/ 241589 h 643370"/>
                <a:gd name="connsiteX26" fmla="*/ 697057 w 2755323"/>
                <a:gd name="connsiteY26" fmla="*/ 258041 h 643370"/>
                <a:gd name="connsiteX27" fmla="*/ 747280 w 2755323"/>
                <a:gd name="connsiteY27" fmla="*/ 258041 h 643370"/>
                <a:gd name="connsiteX28" fmla="*/ 747280 w 2755323"/>
                <a:gd name="connsiteY28" fmla="*/ 274493 h 643370"/>
                <a:gd name="connsiteX29" fmla="*/ 787977 w 2755323"/>
                <a:gd name="connsiteY29" fmla="*/ 274493 h 643370"/>
                <a:gd name="connsiteX30" fmla="*/ 787977 w 2755323"/>
                <a:gd name="connsiteY30" fmla="*/ 291811 h 643370"/>
                <a:gd name="connsiteX31" fmla="*/ 819150 w 2755323"/>
                <a:gd name="connsiteY31" fmla="*/ 291811 h 643370"/>
                <a:gd name="connsiteX32" fmla="*/ 819150 w 2755323"/>
                <a:gd name="connsiteY32" fmla="*/ 306532 h 643370"/>
                <a:gd name="connsiteX33" fmla="*/ 886691 w 2755323"/>
                <a:gd name="connsiteY33" fmla="*/ 306532 h 643370"/>
                <a:gd name="connsiteX34" fmla="*/ 886691 w 2755323"/>
                <a:gd name="connsiteY34" fmla="*/ 324716 h 643370"/>
                <a:gd name="connsiteX35" fmla="*/ 940377 w 2755323"/>
                <a:gd name="connsiteY35" fmla="*/ 324716 h 643370"/>
                <a:gd name="connsiteX36" fmla="*/ 940377 w 2755323"/>
                <a:gd name="connsiteY36" fmla="*/ 342034 h 643370"/>
                <a:gd name="connsiteX37" fmla="*/ 1012248 w 2755323"/>
                <a:gd name="connsiteY37" fmla="*/ 342034 h 643370"/>
                <a:gd name="connsiteX38" fmla="*/ 1012248 w 2755323"/>
                <a:gd name="connsiteY38" fmla="*/ 358486 h 643370"/>
                <a:gd name="connsiteX39" fmla="*/ 1124816 w 2755323"/>
                <a:gd name="connsiteY39" fmla="*/ 358486 h 643370"/>
                <a:gd name="connsiteX40" fmla="*/ 1124816 w 2755323"/>
                <a:gd name="connsiteY40" fmla="*/ 375805 h 643370"/>
                <a:gd name="connsiteX41" fmla="*/ 1180234 w 2755323"/>
                <a:gd name="connsiteY41" fmla="*/ 375805 h 643370"/>
                <a:gd name="connsiteX42" fmla="*/ 1196687 w 2755323"/>
                <a:gd name="connsiteY42" fmla="*/ 375805 h 643370"/>
                <a:gd name="connsiteX43" fmla="*/ 1196687 w 2755323"/>
                <a:gd name="connsiteY43" fmla="*/ 390525 h 643370"/>
                <a:gd name="connsiteX44" fmla="*/ 1226993 w 2755323"/>
                <a:gd name="connsiteY44" fmla="*/ 390525 h 643370"/>
                <a:gd name="connsiteX45" fmla="*/ 1226993 w 2755323"/>
                <a:gd name="connsiteY45" fmla="*/ 405245 h 643370"/>
                <a:gd name="connsiteX46" fmla="*/ 1291937 w 2755323"/>
                <a:gd name="connsiteY46" fmla="*/ 405245 h 643370"/>
                <a:gd name="connsiteX47" fmla="*/ 1291937 w 2755323"/>
                <a:gd name="connsiteY47" fmla="*/ 420832 h 643370"/>
                <a:gd name="connsiteX48" fmla="*/ 1404505 w 2755323"/>
                <a:gd name="connsiteY48" fmla="*/ 420832 h 643370"/>
                <a:gd name="connsiteX49" fmla="*/ 1404505 w 2755323"/>
                <a:gd name="connsiteY49" fmla="*/ 437284 h 643370"/>
                <a:gd name="connsiteX50" fmla="*/ 1481571 w 2755323"/>
                <a:gd name="connsiteY50" fmla="*/ 437284 h 643370"/>
                <a:gd name="connsiteX51" fmla="*/ 1518805 w 2755323"/>
                <a:gd name="connsiteY51" fmla="*/ 437284 h 643370"/>
                <a:gd name="connsiteX52" fmla="*/ 1518805 w 2755323"/>
                <a:gd name="connsiteY52" fmla="*/ 451139 h 643370"/>
                <a:gd name="connsiteX53" fmla="*/ 1726623 w 2755323"/>
                <a:gd name="connsiteY53" fmla="*/ 451139 h 643370"/>
                <a:gd name="connsiteX54" fmla="*/ 1726623 w 2755323"/>
                <a:gd name="connsiteY54" fmla="*/ 487507 h 643370"/>
                <a:gd name="connsiteX55" fmla="*/ 1929246 w 2755323"/>
                <a:gd name="connsiteY55" fmla="*/ 487507 h 643370"/>
                <a:gd name="connsiteX56" fmla="*/ 1929246 w 2755323"/>
                <a:gd name="connsiteY56" fmla="*/ 516082 h 643370"/>
                <a:gd name="connsiteX57" fmla="*/ 2044412 w 2755323"/>
                <a:gd name="connsiteY57" fmla="*/ 516082 h 643370"/>
                <a:gd name="connsiteX58" fmla="*/ 2044412 w 2755323"/>
                <a:gd name="connsiteY58" fmla="*/ 548120 h 643370"/>
                <a:gd name="connsiteX59" fmla="*/ 2081646 w 2755323"/>
                <a:gd name="connsiteY59" fmla="*/ 548120 h 643370"/>
                <a:gd name="connsiteX60" fmla="*/ 2081646 w 2755323"/>
                <a:gd name="connsiteY60" fmla="*/ 594879 h 643370"/>
                <a:gd name="connsiteX61" fmla="*/ 2150052 w 2755323"/>
                <a:gd name="connsiteY61" fmla="*/ 594879 h 643370"/>
                <a:gd name="connsiteX62" fmla="*/ 2150052 w 2755323"/>
                <a:gd name="connsiteY62" fmla="*/ 643370 h 643370"/>
                <a:gd name="connsiteX63" fmla="*/ 2755323 w 2755323"/>
                <a:gd name="connsiteY63" fmla="*/ 643370 h 64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755323" h="643370">
                  <a:moveTo>
                    <a:pt x="0" y="0"/>
                  </a:moveTo>
                  <a:lnTo>
                    <a:pt x="32039" y="0"/>
                  </a:lnTo>
                  <a:lnTo>
                    <a:pt x="32039" y="21648"/>
                  </a:lnTo>
                  <a:lnTo>
                    <a:pt x="71870" y="21648"/>
                  </a:lnTo>
                  <a:lnTo>
                    <a:pt x="71870" y="46759"/>
                  </a:lnTo>
                  <a:lnTo>
                    <a:pt x="107373" y="46759"/>
                  </a:lnTo>
                  <a:lnTo>
                    <a:pt x="107373" y="64077"/>
                  </a:lnTo>
                  <a:lnTo>
                    <a:pt x="166255" y="64077"/>
                  </a:lnTo>
                  <a:lnTo>
                    <a:pt x="166255" y="95250"/>
                  </a:lnTo>
                  <a:lnTo>
                    <a:pt x="256309" y="95250"/>
                  </a:lnTo>
                  <a:lnTo>
                    <a:pt x="256309" y="109104"/>
                  </a:lnTo>
                  <a:lnTo>
                    <a:pt x="303068" y="109104"/>
                  </a:lnTo>
                  <a:lnTo>
                    <a:pt x="303068" y="127289"/>
                  </a:lnTo>
                  <a:lnTo>
                    <a:pt x="348961" y="127289"/>
                  </a:lnTo>
                  <a:lnTo>
                    <a:pt x="348961" y="147205"/>
                  </a:lnTo>
                  <a:lnTo>
                    <a:pt x="460664" y="147205"/>
                  </a:lnTo>
                  <a:lnTo>
                    <a:pt x="460664" y="167986"/>
                  </a:lnTo>
                  <a:lnTo>
                    <a:pt x="512618" y="167986"/>
                  </a:lnTo>
                  <a:lnTo>
                    <a:pt x="512618" y="184439"/>
                  </a:lnTo>
                  <a:lnTo>
                    <a:pt x="546389" y="184439"/>
                  </a:lnTo>
                  <a:lnTo>
                    <a:pt x="546389" y="200891"/>
                  </a:lnTo>
                  <a:lnTo>
                    <a:pt x="596611" y="200891"/>
                  </a:lnTo>
                  <a:lnTo>
                    <a:pt x="596611" y="219941"/>
                  </a:lnTo>
                  <a:lnTo>
                    <a:pt x="628650" y="219941"/>
                  </a:lnTo>
                  <a:lnTo>
                    <a:pt x="628650" y="241589"/>
                  </a:lnTo>
                  <a:lnTo>
                    <a:pt x="697057" y="241589"/>
                  </a:lnTo>
                  <a:lnTo>
                    <a:pt x="697057" y="258041"/>
                  </a:lnTo>
                  <a:lnTo>
                    <a:pt x="747280" y="258041"/>
                  </a:lnTo>
                  <a:lnTo>
                    <a:pt x="747280" y="274493"/>
                  </a:lnTo>
                  <a:lnTo>
                    <a:pt x="787977" y="274493"/>
                  </a:lnTo>
                  <a:lnTo>
                    <a:pt x="787977" y="291811"/>
                  </a:lnTo>
                  <a:lnTo>
                    <a:pt x="819150" y="291811"/>
                  </a:lnTo>
                  <a:lnTo>
                    <a:pt x="819150" y="306532"/>
                  </a:lnTo>
                  <a:lnTo>
                    <a:pt x="886691" y="306532"/>
                  </a:lnTo>
                  <a:lnTo>
                    <a:pt x="886691" y="324716"/>
                  </a:lnTo>
                  <a:lnTo>
                    <a:pt x="940377" y="324716"/>
                  </a:lnTo>
                  <a:lnTo>
                    <a:pt x="940377" y="342034"/>
                  </a:lnTo>
                  <a:lnTo>
                    <a:pt x="1012248" y="342034"/>
                  </a:lnTo>
                  <a:lnTo>
                    <a:pt x="1012248" y="358486"/>
                  </a:lnTo>
                  <a:lnTo>
                    <a:pt x="1124816" y="358486"/>
                  </a:lnTo>
                  <a:lnTo>
                    <a:pt x="1124816" y="375805"/>
                  </a:lnTo>
                  <a:lnTo>
                    <a:pt x="1180234" y="375805"/>
                  </a:lnTo>
                  <a:lnTo>
                    <a:pt x="1196687" y="375805"/>
                  </a:lnTo>
                  <a:lnTo>
                    <a:pt x="1196687" y="390525"/>
                  </a:lnTo>
                  <a:lnTo>
                    <a:pt x="1226993" y="390525"/>
                  </a:lnTo>
                  <a:lnTo>
                    <a:pt x="1226993" y="405245"/>
                  </a:lnTo>
                  <a:lnTo>
                    <a:pt x="1291937" y="405245"/>
                  </a:lnTo>
                  <a:lnTo>
                    <a:pt x="1291937" y="420832"/>
                  </a:lnTo>
                  <a:lnTo>
                    <a:pt x="1404505" y="420832"/>
                  </a:lnTo>
                  <a:lnTo>
                    <a:pt x="1404505" y="437284"/>
                  </a:lnTo>
                  <a:lnTo>
                    <a:pt x="1481571" y="437284"/>
                  </a:lnTo>
                  <a:lnTo>
                    <a:pt x="1518805" y="437284"/>
                  </a:lnTo>
                  <a:lnTo>
                    <a:pt x="1518805" y="451139"/>
                  </a:lnTo>
                  <a:lnTo>
                    <a:pt x="1726623" y="451139"/>
                  </a:lnTo>
                  <a:lnTo>
                    <a:pt x="1726623" y="487507"/>
                  </a:lnTo>
                  <a:lnTo>
                    <a:pt x="1929246" y="487507"/>
                  </a:lnTo>
                  <a:lnTo>
                    <a:pt x="1929246" y="516082"/>
                  </a:lnTo>
                  <a:lnTo>
                    <a:pt x="2044412" y="516082"/>
                  </a:lnTo>
                  <a:lnTo>
                    <a:pt x="2044412" y="548120"/>
                  </a:lnTo>
                  <a:lnTo>
                    <a:pt x="2081646" y="548120"/>
                  </a:lnTo>
                  <a:lnTo>
                    <a:pt x="2081646" y="594879"/>
                  </a:lnTo>
                  <a:lnTo>
                    <a:pt x="2150052" y="594879"/>
                  </a:lnTo>
                  <a:lnTo>
                    <a:pt x="2150052" y="643370"/>
                  </a:lnTo>
                  <a:lnTo>
                    <a:pt x="2755323" y="643370"/>
                  </a:lnTo>
                </a:path>
              </a:pathLst>
            </a:custGeom>
            <a:noFill/>
            <a:ln w="28575" cap="flat">
              <a:solidFill>
                <a:srgbClr val="015873"/>
              </a:solidFill>
              <a:prstDash val="solid"/>
              <a:miter/>
            </a:ln>
          </p:spPr>
          <p:txBody>
            <a:bodyPr rtlCol="0" anchor="ctr"/>
            <a:lstStyle/>
            <a:p>
              <a:endParaRPr lang="en-US" dirty="0"/>
            </a:p>
          </p:txBody>
        </p:sp>
        <p:sp>
          <p:nvSpPr>
            <p:cNvPr id="240" name="Freeform 239">
              <a:extLst>
                <a:ext uri="{FF2B5EF4-FFF2-40B4-BE49-F238E27FC236}">
                  <a16:creationId xmlns:a16="http://schemas.microsoft.com/office/drawing/2014/main" id="{CADA177F-EFA3-6881-0063-0DD7EEE21D33}"/>
                </a:ext>
              </a:extLst>
            </p:cNvPr>
            <p:cNvSpPr/>
            <p:nvPr/>
          </p:nvSpPr>
          <p:spPr>
            <a:xfrm>
              <a:off x="7115573" y="198985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41" name="Freeform 240">
              <a:extLst>
                <a:ext uri="{FF2B5EF4-FFF2-40B4-BE49-F238E27FC236}">
                  <a16:creationId xmlns:a16="http://schemas.microsoft.com/office/drawing/2014/main" id="{60EB3590-B9E9-D1F3-11D5-F104FA147FE6}"/>
                </a:ext>
              </a:extLst>
            </p:cNvPr>
            <p:cNvSpPr/>
            <p:nvPr/>
          </p:nvSpPr>
          <p:spPr>
            <a:xfrm>
              <a:off x="7209091" y="202882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42" name="Freeform 241">
              <a:extLst>
                <a:ext uri="{FF2B5EF4-FFF2-40B4-BE49-F238E27FC236}">
                  <a16:creationId xmlns:a16="http://schemas.microsoft.com/office/drawing/2014/main" id="{14C20250-9060-7F5A-6BEB-D743234F1A7F}"/>
                </a:ext>
              </a:extLst>
            </p:cNvPr>
            <p:cNvSpPr/>
            <p:nvPr/>
          </p:nvSpPr>
          <p:spPr>
            <a:xfrm>
              <a:off x="7099121" y="198985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43" name="Freeform 242">
              <a:extLst>
                <a:ext uri="{FF2B5EF4-FFF2-40B4-BE49-F238E27FC236}">
                  <a16:creationId xmlns:a16="http://schemas.microsoft.com/office/drawing/2014/main" id="{DB75B45E-9F4F-1728-1F71-4E5E7DAA9C57}"/>
                </a:ext>
              </a:extLst>
            </p:cNvPr>
            <p:cNvSpPr/>
            <p:nvPr/>
          </p:nvSpPr>
          <p:spPr>
            <a:xfrm>
              <a:off x="7130293" y="19976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44" name="Freeform 243">
              <a:extLst>
                <a:ext uri="{FF2B5EF4-FFF2-40B4-BE49-F238E27FC236}">
                  <a16:creationId xmlns:a16="http://schemas.microsoft.com/office/drawing/2014/main" id="{4F19A416-1E0D-4541-DE45-3DCDBBDAF59B}"/>
                </a:ext>
              </a:extLst>
            </p:cNvPr>
            <p:cNvSpPr/>
            <p:nvPr/>
          </p:nvSpPr>
          <p:spPr>
            <a:xfrm>
              <a:off x="7382273" y="20790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45" name="Freeform 244">
              <a:extLst>
                <a:ext uri="{FF2B5EF4-FFF2-40B4-BE49-F238E27FC236}">
                  <a16:creationId xmlns:a16="http://schemas.microsoft.com/office/drawing/2014/main" id="{D71105C6-A7C9-1DBF-A483-CD7FB14B5AE3}"/>
                </a:ext>
              </a:extLst>
            </p:cNvPr>
            <p:cNvSpPr/>
            <p:nvPr/>
          </p:nvSpPr>
          <p:spPr>
            <a:xfrm>
              <a:off x="7228141" y="203142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46" name="Freeform 245">
              <a:extLst>
                <a:ext uri="{FF2B5EF4-FFF2-40B4-BE49-F238E27FC236}">
                  <a16:creationId xmlns:a16="http://schemas.microsoft.com/office/drawing/2014/main" id="{F52A1BEE-AEDF-CF04-194C-4FD07CC44A9F}"/>
                </a:ext>
              </a:extLst>
            </p:cNvPr>
            <p:cNvSpPr/>
            <p:nvPr/>
          </p:nvSpPr>
          <p:spPr>
            <a:xfrm>
              <a:off x="7407384" y="207991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47" name="Freeform 246">
              <a:extLst>
                <a:ext uri="{FF2B5EF4-FFF2-40B4-BE49-F238E27FC236}">
                  <a16:creationId xmlns:a16="http://schemas.microsoft.com/office/drawing/2014/main" id="{6B31869A-82AF-9B4D-53AE-B82878E10238}"/>
                </a:ext>
              </a:extLst>
            </p:cNvPr>
            <p:cNvSpPr/>
            <p:nvPr/>
          </p:nvSpPr>
          <p:spPr>
            <a:xfrm>
              <a:off x="7349368" y="20729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48" name="Freeform 247">
              <a:extLst>
                <a:ext uri="{FF2B5EF4-FFF2-40B4-BE49-F238E27FC236}">
                  <a16:creationId xmlns:a16="http://schemas.microsoft.com/office/drawing/2014/main" id="{6FE93E45-2018-1855-A379-C35ADEF9600E}"/>
                </a:ext>
              </a:extLst>
            </p:cNvPr>
            <p:cNvSpPr/>
            <p:nvPr/>
          </p:nvSpPr>
          <p:spPr>
            <a:xfrm>
              <a:off x="7145880" y="199765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49" name="Freeform 248">
              <a:extLst>
                <a:ext uri="{FF2B5EF4-FFF2-40B4-BE49-F238E27FC236}">
                  <a16:creationId xmlns:a16="http://schemas.microsoft.com/office/drawing/2014/main" id="{8B22B084-56DD-42AB-1852-82C53234647E}"/>
                </a:ext>
              </a:extLst>
            </p:cNvPr>
            <p:cNvSpPr/>
            <p:nvPr/>
          </p:nvSpPr>
          <p:spPr>
            <a:xfrm>
              <a:off x="7335514" y="206779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50" name="Freeform 249">
              <a:extLst>
                <a:ext uri="{FF2B5EF4-FFF2-40B4-BE49-F238E27FC236}">
                  <a16:creationId xmlns:a16="http://schemas.microsoft.com/office/drawing/2014/main" id="{39CF5164-03C2-992C-895A-96F8327F1BCD}"/>
                </a:ext>
              </a:extLst>
            </p:cNvPr>
            <p:cNvSpPr/>
            <p:nvPr/>
          </p:nvSpPr>
          <p:spPr>
            <a:xfrm>
              <a:off x="7165796" y="20115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51" name="Freeform 250">
              <a:extLst>
                <a:ext uri="{FF2B5EF4-FFF2-40B4-BE49-F238E27FC236}">
                  <a16:creationId xmlns:a16="http://schemas.microsoft.com/office/drawing/2014/main" id="{C86B16FC-BB1E-F0A7-52F3-24E864C73E3B}"/>
                </a:ext>
              </a:extLst>
            </p:cNvPr>
            <p:cNvSpPr/>
            <p:nvPr/>
          </p:nvSpPr>
          <p:spPr>
            <a:xfrm>
              <a:off x="7441155" y="208077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52" name="Freeform 251">
              <a:extLst>
                <a:ext uri="{FF2B5EF4-FFF2-40B4-BE49-F238E27FC236}">
                  <a16:creationId xmlns:a16="http://schemas.microsoft.com/office/drawing/2014/main" id="{2A67A3E4-02EA-FEB4-A52E-174EC59C055B}"/>
                </a:ext>
              </a:extLst>
            </p:cNvPr>
            <p:cNvSpPr/>
            <p:nvPr/>
          </p:nvSpPr>
          <p:spPr>
            <a:xfrm>
              <a:off x="7617800" y="21587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53" name="Freeform 252">
              <a:extLst>
                <a:ext uri="{FF2B5EF4-FFF2-40B4-BE49-F238E27FC236}">
                  <a16:creationId xmlns:a16="http://schemas.microsoft.com/office/drawing/2014/main" id="{A2F9FF65-F751-D4A3-99DF-232ECB4184FF}"/>
                </a:ext>
              </a:extLst>
            </p:cNvPr>
            <p:cNvSpPr/>
            <p:nvPr/>
          </p:nvSpPr>
          <p:spPr>
            <a:xfrm>
              <a:off x="7678414" y="217776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54" name="Freeform 253">
              <a:extLst>
                <a:ext uri="{FF2B5EF4-FFF2-40B4-BE49-F238E27FC236}">
                  <a16:creationId xmlns:a16="http://schemas.microsoft.com/office/drawing/2014/main" id="{FF2CB699-25F3-7F53-983A-ED22CC480329}"/>
                </a:ext>
              </a:extLst>
            </p:cNvPr>
            <p:cNvSpPr/>
            <p:nvPr/>
          </p:nvSpPr>
          <p:spPr>
            <a:xfrm>
              <a:off x="7775396" y="221499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55" name="Freeform 254">
              <a:extLst>
                <a:ext uri="{FF2B5EF4-FFF2-40B4-BE49-F238E27FC236}">
                  <a16:creationId xmlns:a16="http://schemas.microsoft.com/office/drawing/2014/main" id="{0C4CB626-469D-59B1-4ADF-5964F9C994F2}"/>
                </a:ext>
              </a:extLst>
            </p:cNvPr>
            <p:cNvSpPr/>
            <p:nvPr/>
          </p:nvSpPr>
          <p:spPr>
            <a:xfrm>
              <a:off x="7473193" y="209550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56" name="Freeform 255">
              <a:extLst>
                <a:ext uri="{FF2B5EF4-FFF2-40B4-BE49-F238E27FC236}">
                  <a16:creationId xmlns:a16="http://schemas.microsoft.com/office/drawing/2014/main" id="{5B03F21F-DA48-7421-7AA4-493E594CEBBD}"/>
                </a:ext>
              </a:extLst>
            </p:cNvPr>
            <p:cNvSpPr/>
            <p:nvPr/>
          </p:nvSpPr>
          <p:spPr>
            <a:xfrm>
              <a:off x="7525148" y="21206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57" name="Freeform 256">
              <a:extLst>
                <a:ext uri="{FF2B5EF4-FFF2-40B4-BE49-F238E27FC236}">
                  <a16:creationId xmlns:a16="http://schemas.microsoft.com/office/drawing/2014/main" id="{D477DDEA-8A9F-9F43-A3F6-7FA0668131A5}"/>
                </a:ext>
              </a:extLst>
            </p:cNvPr>
            <p:cNvSpPr/>
            <p:nvPr/>
          </p:nvSpPr>
          <p:spPr>
            <a:xfrm>
              <a:off x="7606543" y="21587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58" name="Freeform 257">
              <a:extLst>
                <a:ext uri="{FF2B5EF4-FFF2-40B4-BE49-F238E27FC236}">
                  <a16:creationId xmlns:a16="http://schemas.microsoft.com/office/drawing/2014/main" id="{2EBA729C-E603-A887-FBFE-4A384049BCAB}"/>
                </a:ext>
              </a:extLst>
            </p:cNvPr>
            <p:cNvSpPr/>
            <p:nvPr/>
          </p:nvSpPr>
          <p:spPr>
            <a:xfrm>
              <a:off x="7829082" y="223750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59" name="Freeform 258">
              <a:extLst>
                <a:ext uri="{FF2B5EF4-FFF2-40B4-BE49-F238E27FC236}">
                  <a16:creationId xmlns:a16="http://schemas.microsoft.com/office/drawing/2014/main" id="{97745B2D-D8AE-FE72-9E38-EBA02EDEE200}"/>
                </a:ext>
              </a:extLst>
            </p:cNvPr>
            <p:cNvSpPr/>
            <p:nvPr/>
          </p:nvSpPr>
          <p:spPr>
            <a:xfrm>
              <a:off x="7809166" y="22262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60" name="Freeform 259">
              <a:extLst>
                <a:ext uri="{FF2B5EF4-FFF2-40B4-BE49-F238E27FC236}">
                  <a16:creationId xmlns:a16="http://schemas.microsoft.com/office/drawing/2014/main" id="{BCD2DDC1-E4E0-CAAD-B433-49F794D3AB5B}"/>
                </a:ext>
              </a:extLst>
            </p:cNvPr>
            <p:cNvSpPr/>
            <p:nvPr/>
          </p:nvSpPr>
          <p:spPr>
            <a:xfrm>
              <a:off x="7790116" y="222192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61" name="Freeform 260">
              <a:extLst>
                <a:ext uri="{FF2B5EF4-FFF2-40B4-BE49-F238E27FC236}">
                  <a16:creationId xmlns:a16="http://schemas.microsoft.com/office/drawing/2014/main" id="{D30A6183-DF1F-E32F-6BB1-43D433A30863}"/>
                </a:ext>
              </a:extLst>
            </p:cNvPr>
            <p:cNvSpPr/>
            <p:nvPr/>
          </p:nvSpPr>
          <p:spPr>
            <a:xfrm>
              <a:off x="7945980" y="226521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62" name="Freeform 261">
              <a:extLst>
                <a:ext uri="{FF2B5EF4-FFF2-40B4-BE49-F238E27FC236}">
                  <a16:creationId xmlns:a16="http://schemas.microsoft.com/office/drawing/2014/main" id="{9D8F3896-6C7E-4597-F5C3-0D023831B1E0}"/>
                </a:ext>
              </a:extLst>
            </p:cNvPr>
            <p:cNvSpPr/>
            <p:nvPr/>
          </p:nvSpPr>
          <p:spPr>
            <a:xfrm>
              <a:off x="7964164" y="22695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63" name="Freeform 262">
              <a:extLst>
                <a:ext uri="{FF2B5EF4-FFF2-40B4-BE49-F238E27FC236}">
                  <a16:creationId xmlns:a16="http://schemas.microsoft.com/office/drawing/2014/main" id="{BAC062EB-999B-417C-1FA4-2287D3DB5064}"/>
                </a:ext>
              </a:extLst>
            </p:cNvPr>
            <p:cNvSpPr/>
            <p:nvPr/>
          </p:nvSpPr>
          <p:spPr>
            <a:xfrm>
              <a:off x="7913075" y="225742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64" name="Freeform 263">
              <a:extLst>
                <a:ext uri="{FF2B5EF4-FFF2-40B4-BE49-F238E27FC236}">
                  <a16:creationId xmlns:a16="http://schemas.microsoft.com/office/drawing/2014/main" id="{865524E0-54C6-8FD2-4903-96BD6DA18861}"/>
                </a:ext>
              </a:extLst>
            </p:cNvPr>
            <p:cNvSpPr/>
            <p:nvPr/>
          </p:nvSpPr>
          <p:spPr>
            <a:xfrm>
              <a:off x="8003996" y="228426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65" name="Freeform 264">
              <a:extLst>
                <a:ext uri="{FF2B5EF4-FFF2-40B4-BE49-F238E27FC236}">
                  <a16:creationId xmlns:a16="http://schemas.microsoft.com/office/drawing/2014/main" id="{472A8BF2-6AE7-4424-777A-693D88B1EDF0}"/>
                </a:ext>
              </a:extLst>
            </p:cNvPr>
            <p:cNvSpPr/>
            <p:nvPr/>
          </p:nvSpPr>
          <p:spPr>
            <a:xfrm>
              <a:off x="8016118" y="228426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66" name="Freeform 265">
              <a:extLst>
                <a:ext uri="{FF2B5EF4-FFF2-40B4-BE49-F238E27FC236}">
                  <a16:creationId xmlns:a16="http://schemas.microsoft.com/office/drawing/2014/main" id="{1790A473-FED0-5396-61FA-732499F9F466}"/>
                </a:ext>
              </a:extLst>
            </p:cNvPr>
            <p:cNvSpPr/>
            <p:nvPr/>
          </p:nvSpPr>
          <p:spPr>
            <a:xfrm>
              <a:off x="7984946" y="227387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67" name="Freeform 266">
              <a:extLst>
                <a:ext uri="{FF2B5EF4-FFF2-40B4-BE49-F238E27FC236}">
                  <a16:creationId xmlns:a16="http://schemas.microsoft.com/office/drawing/2014/main" id="{B4EC7BA3-ED0B-954B-4A1A-28806F8CFED2}"/>
                </a:ext>
              </a:extLst>
            </p:cNvPr>
            <p:cNvSpPr/>
            <p:nvPr/>
          </p:nvSpPr>
          <p:spPr>
            <a:xfrm>
              <a:off x="8042962" y="229206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68" name="Freeform 267">
              <a:extLst>
                <a:ext uri="{FF2B5EF4-FFF2-40B4-BE49-F238E27FC236}">
                  <a16:creationId xmlns:a16="http://schemas.microsoft.com/office/drawing/2014/main" id="{37586EB5-A520-58B7-9EA3-4A4BE7DB7F3A}"/>
                </a:ext>
              </a:extLst>
            </p:cNvPr>
            <p:cNvSpPr/>
            <p:nvPr/>
          </p:nvSpPr>
          <p:spPr>
            <a:xfrm>
              <a:off x="8053353" y="229292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69" name="Freeform 268">
              <a:extLst>
                <a:ext uri="{FF2B5EF4-FFF2-40B4-BE49-F238E27FC236}">
                  <a16:creationId xmlns:a16="http://schemas.microsoft.com/office/drawing/2014/main" id="{8538E608-5D06-E22D-03B1-86B01C4B1EB6}"/>
                </a:ext>
              </a:extLst>
            </p:cNvPr>
            <p:cNvSpPr/>
            <p:nvPr/>
          </p:nvSpPr>
          <p:spPr>
            <a:xfrm>
              <a:off x="8029973" y="228946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70" name="Freeform 269">
              <a:extLst>
                <a:ext uri="{FF2B5EF4-FFF2-40B4-BE49-F238E27FC236}">
                  <a16:creationId xmlns:a16="http://schemas.microsoft.com/office/drawing/2014/main" id="{556A56E5-6E3B-F2ED-40EA-ED7CE5A239CE}"/>
                </a:ext>
              </a:extLst>
            </p:cNvPr>
            <p:cNvSpPr/>
            <p:nvPr/>
          </p:nvSpPr>
          <p:spPr>
            <a:xfrm>
              <a:off x="8082793" y="229465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71" name="Freeform 270">
              <a:extLst>
                <a:ext uri="{FF2B5EF4-FFF2-40B4-BE49-F238E27FC236}">
                  <a16:creationId xmlns:a16="http://schemas.microsoft.com/office/drawing/2014/main" id="{1416302C-E91D-3AD0-9BCB-AA0EC6DDDB86}"/>
                </a:ext>
              </a:extLst>
            </p:cNvPr>
            <p:cNvSpPr/>
            <p:nvPr/>
          </p:nvSpPr>
          <p:spPr>
            <a:xfrm>
              <a:off x="8106173" y="229552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72" name="Freeform 271">
              <a:extLst>
                <a:ext uri="{FF2B5EF4-FFF2-40B4-BE49-F238E27FC236}">
                  <a16:creationId xmlns:a16="http://schemas.microsoft.com/office/drawing/2014/main" id="{949354C8-3130-4B3A-C740-6DC15FCFA0EC}"/>
                </a:ext>
              </a:extLst>
            </p:cNvPr>
            <p:cNvSpPr/>
            <p:nvPr/>
          </p:nvSpPr>
          <p:spPr>
            <a:xfrm>
              <a:off x="8069805" y="229552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73" name="Freeform 272">
              <a:extLst>
                <a:ext uri="{FF2B5EF4-FFF2-40B4-BE49-F238E27FC236}">
                  <a16:creationId xmlns:a16="http://schemas.microsoft.com/office/drawing/2014/main" id="{DCDDFA38-C871-0419-ECF7-9B37DC66B7C5}"/>
                </a:ext>
              </a:extLst>
            </p:cNvPr>
            <p:cNvSpPr/>
            <p:nvPr/>
          </p:nvSpPr>
          <p:spPr>
            <a:xfrm>
              <a:off x="9166912"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74" name="Freeform 273">
              <a:extLst>
                <a:ext uri="{FF2B5EF4-FFF2-40B4-BE49-F238E27FC236}">
                  <a16:creationId xmlns:a16="http://schemas.microsoft.com/office/drawing/2014/main" id="{0D1EC97C-98E8-B936-A456-5AA54BA275A6}"/>
                </a:ext>
              </a:extLst>
            </p:cNvPr>
            <p:cNvSpPr/>
            <p:nvPr/>
          </p:nvSpPr>
          <p:spPr>
            <a:xfrm>
              <a:off x="9175571"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75" name="Freeform 274">
              <a:extLst>
                <a:ext uri="{FF2B5EF4-FFF2-40B4-BE49-F238E27FC236}">
                  <a16:creationId xmlns:a16="http://schemas.microsoft.com/office/drawing/2014/main" id="{BEFAE8DF-59DC-2941-65CF-D8B2534BD82B}"/>
                </a:ext>
              </a:extLst>
            </p:cNvPr>
            <p:cNvSpPr/>
            <p:nvPr/>
          </p:nvSpPr>
          <p:spPr>
            <a:xfrm>
              <a:off x="9147862"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76" name="Freeform 275">
              <a:extLst>
                <a:ext uri="{FF2B5EF4-FFF2-40B4-BE49-F238E27FC236}">
                  <a16:creationId xmlns:a16="http://schemas.microsoft.com/office/drawing/2014/main" id="{D7955EA2-8CDE-548F-EDCA-89ABB40A66B9}"/>
                </a:ext>
              </a:extLst>
            </p:cNvPr>
            <p:cNvSpPr/>
            <p:nvPr/>
          </p:nvSpPr>
          <p:spPr>
            <a:xfrm>
              <a:off x="9206744"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77" name="Freeform 276">
              <a:extLst>
                <a:ext uri="{FF2B5EF4-FFF2-40B4-BE49-F238E27FC236}">
                  <a16:creationId xmlns:a16="http://schemas.microsoft.com/office/drawing/2014/main" id="{CAD36554-2100-FEDE-5017-0458AB4FF304}"/>
                </a:ext>
              </a:extLst>
            </p:cNvPr>
            <p:cNvSpPr/>
            <p:nvPr/>
          </p:nvSpPr>
          <p:spPr>
            <a:xfrm>
              <a:off x="9218866"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78" name="Freeform 277">
              <a:extLst>
                <a:ext uri="{FF2B5EF4-FFF2-40B4-BE49-F238E27FC236}">
                  <a16:creationId xmlns:a16="http://schemas.microsoft.com/office/drawing/2014/main" id="{5AFD1F53-6A66-FE29-CB89-9C84E955F530}"/>
                </a:ext>
              </a:extLst>
            </p:cNvPr>
            <p:cNvSpPr/>
            <p:nvPr/>
          </p:nvSpPr>
          <p:spPr>
            <a:xfrm>
              <a:off x="9193755"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79" name="Freeform 278">
              <a:extLst>
                <a:ext uri="{FF2B5EF4-FFF2-40B4-BE49-F238E27FC236}">
                  <a16:creationId xmlns:a16="http://schemas.microsoft.com/office/drawing/2014/main" id="{F5BDA2D4-448B-F8B8-0B17-4F6E55BD3F71}"/>
                </a:ext>
              </a:extLst>
            </p:cNvPr>
            <p:cNvSpPr/>
            <p:nvPr/>
          </p:nvSpPr>
          <p:spPr>
            <a:xfrm>
              <a:off x="9282078"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80" name="Freeform 279">
              <a:extLst>
                <a:ext uri="{FF2B5EF4-FFF2-40B4-BE49-F238E27FC236}">
                  <a16:creationId xmlns:a16="http://schemas.microsoft.com/office/drawing/2014/main" id="{EFE13786-946A-5CC5-BA8F-FBA17C3713A7}"/>
                </a:ext>
              </a:extLst>
            </p:cNvPr>
            <p:cNvSpPr/>
            <p:nvPr/>
          </p:nvSpPr>
          <p:spPr>
            <a:xfrm>
              <a:off x="9312384"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81" name="Freeform 280">
              <a:extLst>
                <a:ext uri="{FF2B5EF4-FFF2-40B4-BE49-F238E27FC236}">
                  <a16:creationId xmlns:a16="http://schemas.microsoft.com/office/drawing/2014/main" id="{1C68C5B1-9D2E-D2FF-224E-F4BCC770BF30}"/>
                </a:ext>
              </a:extLst>
            </p:cNvPr>
            <p:cNvSpPr/>
            <p:nvPr/>
          </p:nvSpPr>
          <p:spPr>
            <a:xfrm>
              <a:off x="9234453"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82" name="Freeform 281">
              <a:extLst>
                <a:ext uri="{FF2B5EF4-FFF2-40B4-BE49-F238E27FC236}">
                  <a16:creationId xmlns:a16="http://schemas.microsoft.com/office/drawing/2014/main" id="{DC6ED996-0BC8-3F2E-359F-636C66ED057A}"/>
                </a:ext>
              </a:extLst>
            </p:cNvPr>
            <p:cNvSpPr/>
            <p:nvPr/>
          </p:nvSpPr>
          <p:spPr>
            <a:xfrm>
              <a:off x="9362607"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83" name="Freeform 282">
              <a:extLst>
                <a:ext uri="{FF2B5EF4-FFF2-40B4-BE49-F238E27FC236}">
                  <a16:creationId xmlns:a16="http://schemas.microsoft.com/office/drawing/2014/main" id="{B8F2E75A-62E1-76EE-A680-EB165A39F66B}"/>
                </a:ext>
              </a:extLst>
            </p:cNvPr>
            <p:cNvSpPr/>
            <p:nvPr/>
          </p:nvSpPr>
          <p:spPr>
            <a:xfrm>
              <a:off x="9502019"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84" name="Freeform 283">
              <a:extLst>
                <a:ext uri="{FF2B5EF4-FFF2-40B4-BE49-F238E27FC236}">
                  <a16:creationId xmlns:a16="http://schemas.microsoft.com/office/drawing/2014/main" id="{4696F903-00DE-B197-9007-25B37463767D}"/>
                </a:ext>
              </a:extLst>
            </p:cNvPr>
            <p:cNvSpPr/>
            <p:nvPr/>
          </p:nvSpPr>
          <p:spPr>
            <a:xfrm>
              <a:off x="9346155"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85" name="Freeform 284">
              <a:extLst>
                <a:ext uri="{FF2B5EF4-FFF2-40B4-BE49-F238E27FC236}">
                  <a16:creationId xmlns:a16="http://schemas.microsoft.com/office/drawing/2014/main" id="{FD5993BD-FEEE-0F1D-3BDE-9E390B345606}"/>
                </a:ext>
              </a:extLst>
            </p:cNvPr>
            <p:cNvSpPr/>
            <p:nvPr/>
          </p:nvSpPr>
          <p:spPr>
            <a:xfrm>
              <a:off x="9522800"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86" name="Freeform 285">
              <a:extLst>
                <a:ext uri="{FF2B5EF4-FFF2-40B4-BE49-F238E27FC236}">
                  <a16:creationId xmlns:a16="http://schemas.microsoft.com/office/drawing/2014/main" id="{5BD16E8E-881D-3D58-440B-2616B42CB48B}"/>
                </a:ext>
              </a:extLst>
            </p:cNvPr>
            <p:cNvSpPr/>
            <p:nvPr/>
          </p:nvSpPr>
          <p:spPr>
            <a:xfrm>
              <a:off x="9574755"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87" name="Freeform 286">
              <a:extLst>
                <a:ext uri="{FF2B5EF4-FFF2-40B4-BE49-F238E27FC236}">
                  <a16:creationId xmlns:a16="http://schemas.microsoft.com/office/drawing/2014/main" id="{AA7471C2-E54F-BDF8-C17F-62C12573D494}"/>
                </a:ext>
              </a:extLst>
            </p:cNvPr>
            <p:cNvSpPr/>
            <p:nvPr/>
          </p:nvSpPr>
          <p:spPr>
            <a:xfrm>
              <a:off x="9746205"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88" name="Freeform 287">
              <a:extLst>
                <a:ext uri="{FF2B5EF4-FFF2-40B4-BE49-F238E27FC236}">
                  <a16:creationId xmlns:a16="http://schemas.microsoft.com/office/drawing/2014/main" id="{539C63B0-0641-5E81-5C28-BC43BE51F04F}"/>
                </a:ext>
              </a:extLst>
            </p:cNvPr>
            <p:cNvSpPr/>
            <p:nvPr/>
          </p:nvSpPr>
          <p:spPr>
            <a:xfrm>
              <a:off x="9733216" y="25804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89" name="Freeform 288">
              <a:extLst>
                <a:ext uri="{FF2B5EF4-FFF2-40B4-BE49-F238E27FC236}">
                  <a16:creationId xmlns:a16="http://schemas.microsoft.com/office/drawing/2014/main" id="{256F83CD-4068-52B4-3C30-B6E4678AA550}"/>
                </a:ext>
              </a:extLst>
            </p:cNvPr>
            <p:cNvSpPr/>
            <p:nvPr/>
          </p:nvSpPr>
          <p:spPr>
            <a:xfrm>
              <a:off x="8130418" y="229985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90" name="Freeform 289">
              <a:extLst>
                <a:ext uri="{FF2B5EF4-FFF2-40B4-BE49-F238E27FC236}">
                  <a16:creationId xmlns:a16="http://schemas.microsoft.com/office/drawing/2014/main" id="{744987E4-2F5B-EE86-04F9-B119C23402BB}"/>
                </a:ext>
              </a:extLst>
            </p:cNvPr>
            <p:cNvSpPr/>
            <p:nvPr/>
          </p:nvSpPr>
          <p:spPr>
            <a:xfrm>
              <a:off x="8145139" y="229985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91" name="Freeform 290">
              <a:extLst>
                <a:ext uri="{FF2B5EF4-FFF2-40B4-BE49-F238E27FC236}">
                  <a16:creationId xmlns:a16="http://schemas.microsoft.com/office/drawing/2014/main" id="{DAE790EC-1016-5E6A-5C57-251B2637DA07}"/>
                </a:ext>
              </a:extLst>
            </p:cNvPr>
            <p:cNvSpPr/>
            <p:nvPr/>
          </p:nvSpPr>
          <p:spPr>
            <a:xfrm>
              <a:off x="8120028" y="229985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92" name="Freeform 291">
              <a:extLst>
                <a:ext uri="{FF2B5EF4-FFF2-40B4-BE49-F238E27FC236}">
                  <a16:creationId xmlns:a16="http://schemas.microsoft.com/office/drawing/2014/main" id="{EC507734-701E-B4A6-6798-C6AD6A7FC517}"/>
                </a:ext>
              </a:extLst>
            </p:cNvPr>
            <p:cNvSpPr/>
            <p:nvPr/>
          </p:nvSpPr>
          <p:spPr>
            <a:xfrm>
              <a:off x="8172848" y="231111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93" name="Freeform 292">
              <a:extLst>
                <a:ext uri="{FF2B5EF4-FFF2-40B4-BE49-F238E27FC236}">
                  <a16:creationId xmlns:a16="http://schemas.microsoft.com/office/drawing/2014/main" id="{BF3A1993-3DB0-3D9A-6454-CAD8F570B777}"/>
                </a:ext>
              </a:extLst>
            </p:cNvPr>
            <p:cNvSpPr/>
            <p:nvPr/>
          </p:nvSpPr>
          <p:spPr>
            <a:xfrm>
              <a:off x="8185837" y="231370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94" name="Freeform 293">
              <a:extLst>
                <a:ext uri="{FF2B5EF4-FFF2-40B4-BE49-F238E27FC236}">
                  <a16:creationId xmlns:a16="http://schemas.microsoft.com/office/drawing/2014/main" id="{FAC219E6-0658-417C-FE8C-4ED0F9602EAB}"/>
                </a:ext>
              </a:extLst>
            </p:cNvPr>
            <p:cNvSpPr/>
            <p:nvPr/>
          </p:nvSpPr>
          <p:spPr>
            <a:xfrm>
              <a:off x="8158993" y="230331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95" name="Freeform 294">
              <a:extLst>
                <a:ext uri="{FF2B5EF4-FFF2-40B4-BE49-F238E27FC236}">
                  <a16:creationId xmlns:a16="http://schemas.microsoft.com/office/drawing/2014/main" id="{CC26F5DB-AA99-A98C-4145-9AC22C10CC0F}"/>
                </a:ext>
              </a:extLst>
            </p:cNvPr>
            <p:cNvSpPr/>
            <p:nvPr/>
          </p:nvSpPr>
          <p:spPr>
            <a:xfrm>
              <a:off x="8210082" y="233102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96" name="Freeform 295">
              <a:extLst>
                <a:ext uri="{FF2B5EF4-FFF2-40B4-BE49-F238E27FC236}">
                  <a16:creationId xmlns:a16="http://schemas.microsoft.com/office/drawing/2014/main" id="{B20E8E86-A6FD-28CF-7CD8-C53220337542}"/>
                </a:ext>
              </a:extLst>
            </p:cNvPr>
            <p:cNvSpPr/>
            <p:nvPr/>
          </p:nvSpPr>
          <p:spPr>
            <a:xfrm>
              <a:off x="8231730" y="233535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97" name="Freeform 296">
              <a:extLst>
                <a:ext uri="{FF2B5EF4-FFF2-40B4-BE49-F238E27FC236}">
                  <a16:creationId xmlns:a16="http://schemas.microsoft.com/office/drawing/2014/main" id="{2E500F1D-7B60-E6A9-8F9B-F1A8D3B89B66}"/>
                </a:ext>
              </a:extLst>
            </p:cNvPr>
            <p:cNvSpPr/>
            <p:nvPr/>
          </p:nvSpPr>
          <p:spPr>
            <a:xfrm>
              <a:off x="8197093" y="231977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298" name="Freeform 297">
              <a:extLst>
                <a:ext uri="{FF2B5EF4-FFF2-40B4-BE49-F238E27FC236}">
                  <a16:creationId xmlns:a16="http://schemas.microsoft.com/office/drawing/2014/main" id="{50C3641F-28EB-B666-F7B5-250C2FBEC30D}"/>
                </a:ext>
              </a:extLst>
            </p:cNvPr>
            <p:cNvSpPr/>
            <p:nvPr/>
          </p:nvSpPr>
          <p:spPr>
            <a:xfrm>
              <a:off x="8262903" y="234401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299" name="Freeform 298">
              <a:extLst>
                <a:ext uri="{FF2B5EF4-FFF2-40B4-BE49-F238E27FC236}">
                  <a16:creationId xmlns:a16="http://schemas.microsoft.com/office/drawing/2014/main" id="{BF04E785-96C0-C917-B97B-6CE98EFB6244}"/>
                </a:ext>
              </a:extLst>
            </p:cNvPr>
            <p:cNvSpPr/>
            <p:nvPr/>
          </p:nvSpPr>
          <p:spPr>
            <a:xfrm>
              <a:off x="8275891" y="234141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00" name="Freeform 299">
              <a:extLst>
                <a:ext uri="{FF2B5EF4-FFF2-40B4-BE49-F238E27FC236}">
                  <a16:creationId xmlns:a16="http://schemas.microsoft.com/office/drawing/2014/main" id="{C6AF1D9C-9426-02E1-2D6D-FAABF4B97254}"/>
                </a:ext>
              </a:extLst>
            </p:cNvPr>
            <p:cNvSpPr/>
            <p:nvPr/>
          </p:nvSpPr>
          <p:spPr>
            <a:xfrm>
              <a:off x="8246450" y="233795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01" name="Freeform 300">
              <a:extLst>
                <a:ext uri="{FF2B5EF4-FFF2-40B4-BE49-F238E27FC236}">
                  <a16:creationId xmlns:a16="http://schemas.microsoft.com/office/drawing/2014/main" id="{24729B7A-04AB-5734-8DE1-AF15FDD169A0}"/>
                </a:ext>
              </a:extLst>
            </p:cNvPr>
            <p:cNvSpPr/>
            <p:nvPr/>
          </p:nvSpPr>
          <p:spPr>
            <a:xfrm>
              <a:off x="8313991" y="235180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02" name="Freeform 301">
              <a:extLst>
                <a:ext uri="{FF2B5EF4-FFF2-40B4-BE49-F238E27FC236}">
                  <a16:creationId xmlns:a16="http://schemas.microsoft.com/office/drawing/2014/main" id="{E9B7A60D-2FF9-CEAA-559F-46FE6E392282}"/>
                </a:ext>
              </a:extLst>
            </p:cNvPr>
            <p:cNvSpPr/>
            <p:nvPr/>
          </p:nvSpPr>
          <p:spPr>
            <a:xfrm>
              <a:off x="9070796" y="252758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03" name="Freeform 302">
              <a:extLst>
                <a:ext uri="{FF2B5EF4-FFF2-40B4-BE49-F238E27FC236}">
                  <a16:creationId xmlns:a16="http://schemas.microsoft.com/office/drawing/2014/main" id="{9B27742C-AB9B-C377-559E-1AEA9B97B85A}"/>
                </a:ext>
              </a:extLst>
            </p:cNvPr>
            <p:cNvSpPr/>
            <p:nvPr/>
          </p:nvSpPr>
          <p:spPr>
            <a:xfrm>
              <a:off x="8297539" y="235180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04" name="Freeform 303">
              <a:extLst>
                <a:ext uri="{FF2B5EF4-FFF2-40B4-BE49-F238E27FC236}">
                  <a16:creationId xmlns:a16="http://schemas.microsoft.com/office/drawing/2014/main" id="{F525FB78-7650-2A90-AFD1-8F997E3E9436}"/>
                </a:ext>
              </a:extLst>
            </p:cNvPr>
            <p:cNvSpPr/>
            <p:nvPr/>
          </p:nvSpPr>
          <p:spPr>
            <a:xfrm>
              <a:off x="9098505" y="252845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05" name="Freeform 304">
              <a:extLst>
                <a:ext uri="{FF2B5EF4-FFF2-40B4-BE49-F238E27FC236}">
                  <a16:creationId xmlns:a16="http://schemas.microsoft.com/office/drawing/2014/main" id="{AFA39D1F-FE49-FD22-FEA1-2E888E9BEF98}"/>
                </a:ext>
              </a:extLst>
            </p:cNvPr>
            <p:cNvSpPr/>
            <p:nvPr/>
          </p:nvSpPr>
          <p:spPr>
            <a:xfrm>
              <a:off x="9110628" y="252845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06" name="Freeform 305">
              <a:extLst>
                <a:ext uri="{FF2B5EF4-FFF2-40B4-BE49-F238E27FC236}">
                  <a16:creationId xmlns:a16="http://schemas.microsoft.com/office/drawing/2014/main" id="{EC5299EC-A4A7-C961-7320-B23BEF90B876}"/>
                </a:ext>
              </a:extLst>
            </p:cNvPr>
            <p:cNvSpPr/>
            <p:nvPr/>
          </p:nvSpPr>
          <p:spPr>
            <a:xfrm>
              <a:off x="9085516" y="252845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07" name="Freeform 306">
              <a:extLst>
                <a:ext uri="{FF2B5EF4-FFF2-40B4-BE49-F238E27FC236}">
                  <a16:creationId xmlns:a16="http://schemas.microsoft.com/office/drawing/2014/main" id="{7DD0D568-EF70-3A5B-250B-B3409AF5DBAD}"/>
                </a:ext>
              </a:extLst>
            </p:cNvPr>
            <p:cNvSpPr/>
            <p:nvPr/>
          </p:nvSpPr>
          <p:spPr>
            <a:xfrm>
              <a:off x="8953898" y="245138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08" name="Freeform 307">
              <a:extLst>
                <a:ext uri="{FF2B5EF4-FFF2-40B4-BE49-F238E27FC236}">
                  <a16:creationId xmlns:a16="http://schemas.microsoft.com/office/drawing/2014/main" id="{C7CE4CF7-BF96-07A3-9DC0-25C4E935B946}"/>
                </a:ext>
              </a:extLst>
            </p:cNvPr>
            <p:cNvSpPr/>
            <p:nvPr/>
          </p:nvSpPr>
          <p:spPr>
            <a:xfrm>
              <a:off x="8975546" y="245138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09" name="Freeform 308">
              <a:extLst>
                <a:ext uri="{FF2B5EF4-FFF2-40B4-BE49-F238E27FC236}">
                  <a16:creationId xmlns:a16="http://schemas.microsoft.com/office/drawing/2014/main" id="{FB6BF833-DAAF-F8D4-8E82-DC076A834CAB}"/>
                </a:ext>
              </a:extLst>
            </p:cNvPr>
            <p:cNvSpPr/>
            <p:nvPr/>
          </p:nvSpPr>
          <p:spPr>
            <a:xfrm>
              <a:off x="8922725" y="245138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10" name="Freeform 309">
              <a:extLst>
                <a:ext uri="{FF2B5EF4-FFF2-40B4-BE49-F238E27FC236}">
                  <a16:creationId xmlns:a16="http://schemas.microsoft.com/office/drawing/2014/main" id="{6686A44C-8773-8B4D-29DF-056BE616BB2E}"/>
                </a:ext>
              </a:extLst>
            </p:cNvPr>
            <p:cNvSpPr/>
            <p:nvPr/>
          </p:nvSpPr>
          <p:spPr>
            <a:xfrm>
              <a:off x="9006719" y="245312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11" name="Freeform 310">
              <a:extLst>
                <a:ext uri="{FF2B5EF4-FFF2-40B4-BE49-F238E27FC236}">
                  <a16:creationId xmlns:a16="http://schemas.microsoft.com/office/drawing/2014/main" id="{B8D4DB21-45B6-C7B4-723E-CB61335683B9}"/>
                </a:ext>
              </a:extLst>
            </p:cNvPr>
            <p:cNvSpPr/>
            <p:nvPr/>
          </p:nvSpPr>
          <p:spPr>
            <a:xfrm>
              <a:off x="9054344" y="248256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12" name="Freeform 311">
              <a:extLst>
                <a:ext uri="{FF2B5EF4-FFF2-40B4-BE49-F238E27FC236}">
                  <a16:creationId xmlns:a16="http://schemas.microsoft.com/office/drawing/2014/main" id="{5408DE58-917F-7410-ECD9-B2EA74C5E43C}"/>
                </a:ext>
              </a:extLst>
            </p:cNvPr>
            <p:cNvSpPr/>
            <p:nvPr/>
          </p:nvSpPr>
          <p:spPr>
            <a:xfrm>
              <a:off x="8996328" y="245312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13" name="Freeform 312">
              <a:extLst>
                <a:ext uri="{FF2B5EF4-FFF2-40B4-BE49-F238E27FC236}">
                  <a16:creationId xmlns:a16="http://schemas.microsoft.com/office/drawing/2014/main" id="{A0432466-A3D8-2281-42A1-6A9662B7D56E}"/>
                </a:ext>
              </a:extLst>
            </p:cNvPr>
            <p:cNvSpPr/>
            <p:nvPr/>
          </p:nvSpPr>
          <p:spPr>
            <a:xfrm>
              <a:off x="8778119" y="242108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14" name="Freeform 313">
              <a:extLst>
                <a:ext uri="{FF2B5EF4-FFF2-40B4-BE49-F238E27FC236}">
                  <a16:creationId xmlns:a16="http://schemas.microsoft.com/office/drawing/2014/main" id="{C49DCF0A-C817-AB6B-A02A-5CD2ED8D0671}"/>
                </a:ext>
              </a:extLst>
            </p:cNvPr>
            <p:cNvSpPr/>
            <p:nvPr/>
          </p:nvSpPr>
          <p:spPr>
            <a:xfrm>
              <a:off x="8787644" y="242108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15" name="Freeform 314">
              <a:extLst>
                <a:ext uri="{FF2B5EF4-FFF2-40B4-BE49-F238E27FC236}">
                  <a16:creationId xmlns:a16="http://schemas.microsoft.com/office/drawing/2014/main" id="{4668A022-D78D-E93D-3242-2B53A77A647F}"/>
                </a:ext>
              </a:extLst>
            </p:cNvPr>
            <p:cNvSpPr/>
            <p:nvPr/>
          </p:nvSpPr>
          <p:spPr>
            <a:xfrm>
              <a:off x="8759069" y="242108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16" name="Freeform 315">
              <a:extLst>
                <a:ext uri="{FF2B5EF4-FFF2-40B4-BE49-F238E27FC236}">
                  <a16:creationId xmlns:a16="http://schemas.microsoft.com/office/drawing/2014/main" id="{8DB01FEB-BA3F-EDDB-FA4D-9F6DD5A1DC6C}"/>
                </a:ext>
              </a:extLst>
            </p:cNvPr>
            <p:cNvSpPr/>
            <p:nvPr/>
          </p:nvSpPr>
          <p:spPr>
            <a:xfrm>
              <a:off x="8821414" y="24219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17" name="Freeform 316">
              <a:extLst>
                <a:ext uri="{FF2B5EF4-FFF2-40B4-BE49-F238E27FC236}">
                  <a16:creationId xmlns:a16="http://schemas.microsoft.com/office/drawing/2014/main" id="{225B3C05-65CC-A7AA-F367-4167134C187B}"/>
                </a:ext>
              </a:extLst>
            </p:cNvPr>
            <p:cNvSpPr/>
            <p:nvPr/>
          </p:nvSpPr>
          <p:spPr>
            <a:xfrm>
              <a:off x="8832671" y="24219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18" name="Freeform 317">
              <a:extLst>
                <a:ext uri="{FF2B5EF4-FFF2-40B4-BE49-F238E27FC236}">
                  <a16:creationId xmlns:a16="http://schemas.microsoft.com/office/drawing/2014/main" id="{F5A63934-BC80-D688-1F84-933C92F92DBB}"/>
                </a:ext>
              </a:extLst>
            </p:cNvPr>
            <p:cNvSpPr/>
            <p:nvPr/>
          </p:nvSpPr>
          <p:spPr>
            <a:xfrm>
              <a:off x="8798900" y="24219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19" name="Freeform 318">
              <a:extLst>
                <a:ext uri="{FF2B5EF4-FFF2-40B4-BE49-F238E27FC236}">
                  <a16:creationId xmlns:a16="http://schemas.microsoft.com/office/drawing/2014/main" id="{4C6FBB5C-0546-CEBA-B04E-A380E75D4301}"/>
                </a:ext>
              </a:extLst>
            </p:cNvPr>
            <p:cNvSpPr/>
            <p:nvPr/>
          </p:nvSpPr>
          <p:spPr>
            <a:xfrm>
              <a:off x="8862978" y="24219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20" name="Freeform 319">
              <a:extLst>
                <a:ext uri="{FF2B5EF4-FFF2-40B4-BE49-F238E27FC236}">
                  <a16:creationId xmlns:a16="http://schemas.microsoft.com/office/drawing/2014/main" id="{A686E536-1B9C-CA9C-7EF6-B2A3E41296FC}"/>
                </a:ext>
              </a:extLst>
            </p:cNvPr>
            <p:cNvSpPr/>
            <p:nvPr/>
          </p:nvSpPr>
          <p:spPr>
            <a:xfrm>
              <a:off x="8878564" y="24219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21" name="Freeform 320">
              <a:extLst>
                <a:ext uri="{FF2B5EF4-FFF2-40B4-BE49-F238E27FC236}">
                  <a16:creationId xmlns:a16="http://schemas.microsoft.com/office/drawing/2014/main" id="{B698BED0-3C70-4909-6BE0-B5DD76E35734}"/>
                </a:ext>
              </a:extLst>
            </p:cNvPr>
            <p:cNvSpPr/>
            <p:nvPr/>
          </p:nvSpPr>
          <p:spPr>
            <a:xfrm>
              <a:off x="8849123" y="24219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22" name="Freeform 321">
              <a:extLst>
                <a:ext uri="{FF2B5EF4-FFF2-40B4-BE49-F238E27FC236}">
                  <a16:creationId xmlns:a16="http://schemas.microsoft.com/office/drawing/2014/main" id="{F4441C18-6AD4-1EE5-C950-96335FB58D2C}"/>
                </a:ext>
              </a:extLst>
            </p:cNvPr>
            <p:cNvSpPr/>
            <p:nvPr/>
          </p:nvSpPr>
          <p:spPr>
            <a:xfrm>
              <a:off x="8912334" y="24219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23" name="Freeform 322">
              <a:extLst>
                <a:ext uri="{FF2B5EF4-FFF2-40B4-BE49-F238E27FC236}">
                  <a16:creationId xmlns:a16="http://schemas.microsoft.com/office/drawing/2014/main" id="{1E529A21-239E-E438-4696-357B58B9CFE9}"/>
                </a:ext>
              </a:extLst>
            </p:cNvPr>
            <p:cNvSpPr/>
            <p:nvPr/>
          </p:nvSpPr>
          <p:spPr>
            <a:xfrm>
              <a:off x="8327846" y="235873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24" name="Freeform 323">
              <a:extLst>
                <a:ext uri="{FF2B5EF4-FFF2-40B4-BE49-F238E27FC236}">
                  <a16:creationId xmlns:a16="http://schemas.microsoft.com/office/drawing/2014/main" id="{1E3B30AA-6C0E-2FA1-DFEE-92A91D22DB9E}"/>
                </a:ext>
              </a:extLst>
            </p:cNvPr>
            <p:cNvSpPr/>
            <p:nvPr/>
          </p:nvSpPr>
          <p:spPr>
            <a:xfrm>
              <a:off x="8896748" y="24219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25" name="Freeform 324">
              <a:extLst>
                <a:ext uri="{FF2B5EF4-FFF2-40B4-BE49-F238E27FC236}">
                  <a16:creationId xmlns:a16="http://schemas.microsoft.com/office/drawing/2014/main" id="{AA4DB17E-8653-202A-B40E-E0D3FC450A4B}"/>
                </a:ext>
              </a:extLst>
            </p:cNvPr>
            <p:cNvSpPr/>
            <p:nvPr/>
          </p:nvSpPr>
          <p:spPr>
            <a:xfrm>
              <a:off x="8341700" y="235873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26" name="Freeform 325">
              <a:extLst>
                <a:ext uri="{FF2B5EF4-FFF2-40B4-BE49-F238E27FC236}">
                  <a16:creationId xmlns:a16="http://schemas.microsoft.com/office/drawing/2014/main" id="{5DE816B4-C872-949C-873E-401ED6E4F12D}"/>
                </a:ext>
              </a:extLst>
            </p:cNvPr>
            <p:cNvSpPr/>
            <p:nvPr/>
          </p:nvSpPr>
          <p:spPr>
            <a:xfrm>
              <a:off x="8356421" y="235873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27" name="Freeform 326">
              <a:extLst>
                <a:ext uri="{FF2B5EF4-FFF2-40B4-BE49-F238E27FC236}">
                  <a16:creationId xmlns:a16="http://schemas.microsoft.com/office/drawing/2014/main" id="{BE731DB7-AEE8-A189-56F7-02F9A5E8F183}"/>
                </a:ext>
              </a:extLst>
            </p:cNvPr>
            <p:cNvSpPr/>
            <p:nvPr/>
          </p:nvSpPr>
          <p:spPr>
            <a:xfrm>
              <a:off x="8641305" y="238904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28" name="Freeform 327">
              <a:extLst>
                <a:ext uri="{FF2B5EF4-FFF2-40B4-BE49-F238E27FC236}">
                  <a16:creationId xmlns:a16="http://schemas.microsoft.com/office/drawing/2014/main" id="{76217450-1E11-ED82-5C1C-F48B2F5C368C}"/>
                </a:ext>
              </a:extLst>
            </p:cNvPr>
            <p:cNvSpPr/>
            <p:nvPr/>
          </p:nvSpPr>
          <p:spPr>
            <a:xfrm>
              <a:off x="8649964" y="238904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29" name="Freeform 328">
              <a:extLst>
                <a:ext uri="{FF2B5EF4-FFF2-40B4-BE49-F238E27FC236}">
                  <a16:creationId xmlns:a16="http://schemas.microsoft.com/office/drawing/2014/main" id="{CC727EAF-5451-DC2E-8ABD-E6555716C231}"/>
                </a:ext>
              </a:extLst>
            </p:cNvPr>
            <p:cNvSpPr/>
            <p:nvPr/>
          </p:nvSpPr>
          <p:spPr>
            <a:xfrm>
              <a:off x="8628316" y="238904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30" name="Freeform 329">
              <a:extLst>
                <a:ext uri="{FF2B5EF4-FFF2-40B4-BE49-F238E27FC236}">
                  <a16:creationId xmlns:a16="http://schemas.microsoft.com/office/drawing/2014/main" id="{EEA38BB0-883E-52D3-D740-5BF48904BCF0}"/>
                </a:ext>
              </a:extLst>
            </p:cNvPr>
            <p:cNvSpPr/>
            <p:nvPr/>
          </p:nvSpPr>
          <p:spPr>
            <a:xfrm>
              <a:off x="8681137" y="238904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31" name="Freeform 330">
              <a:extLst>
                <a:ext uri="{FF2B5EF4-FFF2-40B4-BE49-F238E27FC236}">
                  <a16:creationId xmlns:a16="http://schemas.microsoft.com/office/drawing/2014/main" id="{DB6D23F6-3296-046E-9B8F-C31A72F64293}"/>
                </a:ext>
              </a:extLst>
            </p:cNvPr>
            <p:cNvSpPr/>
            <p:nvPr/>
          </p:nvSpPr>
          <p:spPr>
            <a:xfrm>
              <a:off x="8693259" y="238904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32" name="Freeform 331">
              <a:extLst>
                <a:ext uri="{FF2B5EF4-FFF2-40B4-BE49-F238E27FC236}">
                  <a16:creationId xmlns:a16="http://schemas.microsoft.com/office/drawing/2014/main" id="{5F32F03B-F9A6-E8D5-6532-5F3EDE157045}"/>
                </a:ext>
              </a:extLst>
            </p:cNvPr>
            <p:cNvSpPr/>
            <p:nvPr/>
          </p:nvSpPr>
          <p:spPr>
            <a:xfrm>
              <a:off x="8668148" y="238904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33" name="Freeform 332">
              <a:extLst>
                <a:ext uri="{FF2B5EF4-FFF2-40B4-BE49-F238E27FC236}">
                  <a16:creationId xmlns:a16="http://schemas.microsoft.com/office/drawing/2014/main" id="{9E81EC8F-E6FD-62A3-34EB-2F063E30AEF9}"/>
                </a:ext>
              </a:extLst>
            </p:cNvPr>
            <p:cNvSpPr/>
            <p:nvPr/>
          </p:nvSpPr>
          <p:spPr>
            <a:xfrm>
              <a:off x="8437816" y="236999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34" name="Freeform 333">
              <a:extLst>
                <a:ext uri="{FF2B5EF4-FFF2-40B4-BE49-F238E27FC236}">
                  <a16:creationId xmlns:a16="http://schemas.microsoft.com/office/drawing/2014/main" id="{2F4A7BA4-90BF-671C-9007-D187039B5982}"/>
                </a:ext>
              </a:extLst>
            </p:cNvPr>
            <p:cNvSpPr/>
            <p:nvPr/>
          </p:nvSpPr>
          <p:spPr>
            <a:xfrm>
              <a:off x="8449073" y="236999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35" name="Freeform 334">
              <a:extLst>
                <a:ext uri="{FF2B5EF4-FFF2-40B4-BE49-F238E27FC236}">
                  <a16:creationId xmlns:a16="http://schemas.microsoft.com/office/drawing/2014/main" id="{BF9F7004-DB53-BEEA-04C3-166F5D168AE2}"/>
                </a:ext>
              </a:extLst>
            </p:cNvPr>
            <p:cNvSpPr/>
            <p:nvPr/>
          </p:nvSpPr>
          <p:spPr>
            <a:xfrm>
              <a:off x="8708846" y="238904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36" name="Freeform 335">
              <a:extLst>
                <a:ext uri="{FF2B5EF4-FFF2-40B4-BE49-F238E27FC236}">
                  <a16:creationId xmlns:a16="http://schemas.microsoft.com/office/drawing/2014/main" id="{A870643A-EA04-1657-1B1A-4E3355E5750B}"/>
                </a:ext>
              </a:extLst>
            </p:cNvPr>
            <p:cNvSpPr/>
            <p:nvPr/>
          </p:nvSpPr>
          <p:spPr>
            <a:xfrm>
              <a:off x="8614462" y="238904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37" name="Freeform 336">
              <a:extLst>
                <a:ext uri="{FF2B5EF4-FFF2-40B4-BE49-F238E27FC236}">
                  <a16:creationId xmlns:a16="http://schemas.microsoft.com/office/drawing/2014/main" id="{1AA8D40A-E2A3-FB2B-7BAA-275EDD988538}"/>
                </a:ext>
              </a:extLst>
            </p:cNvPr>
            <p:cNvSpPr/>
            <p:nvPr/>
          </p:nvSpPr>
          <p:spPr>
            <a:xfrm>
              <a:off x="8727030" y="24054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38" name="Freeform 337">
              <a:extLst>
                <a:ext uri="{FF2B5EF4-FFF2-40B4-BE49-F238E27FC236}">
                  <a16:creationId xmlns:a16="http://schemas.microsoft.com/office/drawing/2014/main" id="{BE3B8787-5F3A-4B6D-8FC0-8A1019B2E7DC}"/>
                </a:ext>
              </a:extLst>
            </p:cNvPr>
            <p:cNvSpPr/>
            <p:nvPr/>
          </p:nvSpPr>
          <p:spPr>
            <a:xfrm>
              <a:off x="8598009" y="238904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39" name="Freeform 338">
              <a:extLst>
                <a:ext uri="{FF2B5EF4-FFF2-40B4-BE49-F238E27FC236}">
                  <a16:creationId xmlns:a16="http://schemas.microsoft.com/office/drawing/2014/main" id="{9CD2F533-1AC8-746A-212D-2D37B476CBA2}"/>
                </a:ext>
              </a:extLst>
            </p:cNvPr>
            <p:cNvSpPr/>
            <p:nvPr/>
          </p:nvSpPr>
          <p:spPr>
            <a:xfrm>
              <a:off x="8470721" y="237085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40" name="Freeform 339">
              <a:extLst>
                <a:ext uri="{FF2B5EF4-FFF2-40B4-BE49-F238E27FC236}">
                  <a16:creationId xmlns:a16="http://schemas.microsoft.com/office/drawing/2014/main" id="{F5A4E1AF-9FB8-F39F-7750-7DD47F1BA867}"/>
                </a:ext>
              </a:extLst>
            </p:cNvPr>
            <p:cNvSpPr/>
            <p:nvPr/>
          </p:nvSpPr>
          <p:spPr>
            <a:xfrm>
              <a:off x="8738287" y="240636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41" name="Freeform 340">
              <a:extLst>
                <a:ext uri="{FF2B5EF4-FFF2-40B4-BE49-F238E27FC236}">
                  <a16:creationId xmlns:a16="http://schemas.microsoft.com/office/drawing/2014/main" id="{5A0A6F9F-20FD-442D-424E-CAD555D78C41}"/>
                </a:ext>
              </a:extLst>
            </p:cNvPr>
            <p:cNvSpPr/>
            <p:nvPr/>
          </p:nvSpPr>
          <p:spPr>
            <a:xfrm>
              <a:off x="8488039" y="237172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42" name="Freeform 341">
              <a:extLst>
                <a:ext uri="{FF2B5EF4-FFF2-40B4-BE49-F238E27FC236}">
                  <a16:creationId xmlns:a16="http://schemas.microsoft.com/office/drawing/2014/main" id="{FD62D556-69E0-6A58-97FB-99EF5A55E6DD}"/>
                </a:ext>
              </a:extLst>
            </p:cNvPr>
            <p:cNvSpPr/>
            <p:nvPr/>
          </p:nvSpPr>
          <p:spPr>
            <a:xfrm>
              <a:off x="8496698" y="237172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43" name="Freeform 342">
              <a:extLst>
                <a:ext uri="{FF2B5EF4-FFF2-40B4-BE49-F238E27FC236}">
                  <a16:creationId xmlns:a16="http://schemas.microsoft.com/office/drawing/2014/main" id="{918898B3-DFCC-C911-1E18-B082678D0FBB}"/>
                </a:ext>
              </a:extLst>
            </p:cNvPr>
            <p:cNvSpPr/>
            <p:nvPr/>
          </p:nvSpPr>
          <p:spPr>
            <a:xfrm>
              <a:off x="8508821" y="23786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44" name="Freeform 343">
              <a:extLst>
                <a:ext uri="{FF2B5EF4-FFF2-40B4-BE49-F238E27FC236}">
                  <a16:creationId xmlns:a16="http://schemas.microsoft.com/office/drawing/2014/main" id="{B445FB24-0AB5-29E5-8392-412045739C10}"/>
                </a:ext>
              </a:extLst>
            </p:cNvPr>
            <p:cNvSpPr/>
            <p:nvPr/>
          </p:nvSpPr>
          <p:spPr>
            <a:xfrm>
              <a:off x="8536530" y="23786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45" name="Freeform 344">
              <a:extLst>
                <a:ext uri="{FF2B5EF4-FFF2-40B4-BE49-F238E27FC236}">
                  <a16:creationId xmlns:a16="http://schemas.microsoft.com/office/drawing/2014/main" id="{1D450865-26BA-E1BE-C0BC-C5569B9896AF}"/>
                </a:ext>
              </a:extLst>
            </p:cNvPr>
            <p:cNvSpPr/>
            <p:nvPr/>
          </p:nvSpPr>
          <p:spPr>
            <a:xfrm>
              <a:off x="8554714" y="23786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46" name="Freeform 345">
              <a:extLst>
                <a:ext uri="{FF2B5EF4-FFF2-40B4-BE49-F238E27FC236}">
                  <a16:creationId xmlns:a16="http://schemas.microsoft.com/office/drawing/2014/main" id="{9EF4DFBA-1156-0D0A-FF0B-2C538D3AAB68}"/>
                </a:ext>
              </a:extLst>
            </p:cNvPr>
            <p:cNvSpPr/>
            <p:nvPr/>
          </p:nvSpPr>
          <p:spPr>
            <a:xfrm>
              <a:off x="8523541" y="23786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47" name="Freeform 346">
              <a:extLst>
                <a:ext uri="{FF2B5EF4-FFF2-40B4-BE49-F238E27FC236}">
                  <a16:creationId xmlns:a16="http://schemas.microsoft.com/office/drawing/2014/main" id="{27FF1F2F-A808-D206-6C6C-A18810AB33C4}"/>
                </a:ext>
              </a:extLst>
            </p:cNvPr>
            <p:cNvSpPr/>
            <p:nvPr/>
          </p:nvSpPr>
          <p:spPr>
            <a:xfrm>
              <a:off x="8581557" y="237951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48" name="Freeform 347">
              <a:extLst>
                <a:ext uri="{FF2B5EF4-FFF2-40B4-BE49-F238E27FC236}">
                  <a16:creationId xmlns:a16="http://schemas.microsoft.com/office/drawing/2014/main" id="{BCC1C2DF-91F5-81E2-F89D-965CC7746337}"/>
                </a:ext>
              </a:extLst>
            </p:cNvPr>
            <p:cNvSpPr/>
            <p:nvPr/>
          </p:nvSpPr>
          <p:spPr>
            <a:xfrm>
              <a:off x="8368543" y="236220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49" name="Freeform 348">
              <a:extLst>
                <a:ext uri="{FF2B5EF4-FFF2-40B4-BE49-F238E27FC236}">
                  <a16:creationId xmlns:a16="http://schemas.microsoft.com/office/drawing/2014/main" id="{4C23AF84-203E-D0FE-1D73-141CA34AA13B}"/>
                </a:ext>
              </a:extLst>
            </p:cNvPr>
            <p:cNvSpPr/>
            <p:nvPr/>
          </p:nvSpPr>
          <p:spPr>
            <a:xfrm>
              <a:off x="8567703" y="23786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50" name="Freeform 349">
              <a:extLst>
                <a:ext uri="{FF2B5EF4-FFF2-40B4-BE49-F238E27FC236}">
                  <a16:creationId xmlns:a16="http://schemas.microsoft.com/office/drawing/2014/main" id="{3C43FC6B-EF30-5B51-7F3C-0AB5FB57154D}"/>
                </a:ext>
              </a:extLst>
            </p:cNvPr>
            <p:cNvSpPr/>
            <p:nvPr/>
          </p:nvSpPr>
          <p:spPr>
            <a:xfrm>
              <a:off x="8399716" y="236220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351" name="Freeform 350">
              <a:extLst>
                <a:ext uri="{FF2B5EF4-FFF2-40B4-BE49-F238E27FC236}">
                  <a16:creationId xmlns:a16="http://schemas.microsoft.com/office/drawing/2014/main" id="{9D9CBCCB-1DAA-40C8-A0D7-ACD50E0CA61B}"/>
                </a:ext>
              </a:extLst>
            </p:cNvPr>
            <p:cNvSpPr/>
            <p:nvPr/>
          </p:nvSpPr>
          <p:spPr>
            <a:xfrm>
              <a:off x="8412705" y="236306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352" name="Freeform 351">
              <a:extLst>
                <a:ext uri="{FF2B5EF4-FFF2-40B4-BE49-F238E27FC236}">
                  <a16:creationId xmlns:a16="http://schemas.microsoft.com/office/drawing/2014/main" id="{F06B1268-7562-4E7D-0B07-2F69E90CF6FE}"/>
                </a:ext>
              </a:extLst>
            </p:cNvPr>
            <p:cNvSpPr/>
            <p:nvPr/>
          </p:nvSpPr>
          <p:spPr>
            <a:xfrm>
              <a:off x="8383264" y="236220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grpSp>
    </p:spTree>
    <p:extLst>
      <p:ext uri="{BB962C8B-B14F-4D97-AF65-F5344CB8AC3E}">
        <p14:creationId xmlns:p14="http://schemas.microsoft.com/office/powerpoint/2010/main" val="20031204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11" name="Group 2310">
            <a:extLst>
              <a:ext uri="{FF2B5EF4-FFF2-40B4-BE49-F238E27FC236}">
                <a16:creationId xmlns:a16="http://schemas.microsoft.com/office/drawing/2014/main" id="{A7285E59-C9C1-52D2-35A3-723723E290B5}"/>
              </a:ext>
            </a:extLst>
          </p:cNvPr>
          <p:cNvGrpSpPr/>
          <p:nvPr/>
        </p:nvGrpSpPr>
        <p:grpSpPr>
          <a:xfrm>
            <a:off x="7473094" y="4387079"/>
            <a:ext cx="3499718" cy="1069848"/>
            <a:chOff x="11980513" y="3765567"/>
            <a:chExt cx="4397953" cy="1335231"/>
          </a:xfrm>
        </p:grpSpPr>
        <p:sp>
          <p:nvSpPr>
            <p:cNvPr id="2224" name="Freeform 2223">
              <a:extLst>
                <a:ext uri="{FF2B5EF4-FFF2-40B4-BE49-F238E27FC236}">
                  <a16:creationId xmlns:a16="http://schemas.microsoft.com/office/drawing/2014/main" id="{3E8E575F-76E2-73F0-3515-3D34962577BD}"/>
                </a:ext>
              </a:extLst>
            </p:cNvPr>
            <p:cNvSpPr/>
            <p:nvPr/>
          </p:nvSpPr>
          <p:spPr>
            <a:xfrm>
              <a:off x="12749440" y="411799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25" name="Freeform 2224">
              <a:extLst>
                <a:ext uri="{FF2B5EF4-FFF2-40B4-BE49-F238E27FC236}">
                  <a16:creationId xmlns:a16="http://schemas.microsoft.com/office/drawing/2014/main" id="{EA8672C1-52A5-B07F-0725-7B4E751D454C}"/>
                </a:ext>
              </a:extLst>
            </p:cNvPr>
            <p:cNvSpPr/>
            <p:nvPr/>
          </p:nvSpPr>
          <p:spPr>
            <a:xfrm>
              <a:off x="12767625" y="412232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26" name="Freeform 2225">
              <a:extLst>
                <a:ext uri="{FF2B5EF4-FFF2-40B4-BE49-F238E27FC236}">
                  <a16:creationId xmlns:a16="http://schemas.microsoft.com/office/drawing/2014/main" id="{FF899F66-037B-A38B-7AEC-0050F9BAD8F3}"/>
                </a:ext>
              </a:extLst>
            </p:cNvPr>
            <p:cNvSpPr/>
            <p:nvPr/>
          </p:nvSpPr>
          <p:spPr>
            <a:xfrm>
              <a:off x="12807456" y="415262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27" name="Freeform 2226">
              <a:extLst>
                <a:ext uri="{FF2B5EF4-FFF2-40B4-BE49-F238E27FC236}">
                  <a16:creationId xmlns:a16="http://schemas.microsoft.com/office/drawing/2014/main" id="{7D6B15F7-EB7D-DC22-706A-91C15499BB2F}"/>
                </a:ext>
              </a:extLst>
            </p:cNvPr>
            <p:cNvSpPr/>
            <p:nvPr/>
          </p:nvSpPr>
          <p:spPr>
            <a:xfrm>
              <a:off x="12626481" y="405911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28" name="Freeform 2227">
              <a:extLst>
                <a:ext uri="{FF2B5EF4-FFF2-40B4-BE49-F238E27FC236}">
                  <a16:creationId xmlns:a16="http://schemas.microsoft.com/office/drawing/2014/main" id="{58851582-2968-ADCF-7073-2E30D222448C}"/>
                </a:ext>
              </a:extLst>
            </p:cNvPr>
            <p:cNvSpPr/>
            <p:nvPr/>
          </p:nvSpPr>
          <p:spPr>
            <a:xfrm>
              <a:off x="12788406" y="414223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29" name="Freeform 2228">
              <a:extLst>
                <a:ext uri="{FF2B5EF4-FFF2-40B4-BE49-F238E27FC236}">
                  <a16:creationId xmlns:a16="http://schemas.microsoft.com/office/drawing/2014/main" id="{7577E32D-6C84-5E2F-09EA-C3EB4E24159C}"/>
                </a:ext>
              </a:extLst>
            </p:cNvPr>
            <p:cNvSpPr/>
            <p:nvPr/>
          </p:nvSpPr>
          <p:spPr>
            <a:xfrm>
              <a:off x="12653325" y="406690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30" name="Freeform 2229">
              <a:extLst>
                <a:ext uri="{FF2B5EF4-FFF2-40B4-BE49-F238E27FC236}">
                  <a16:creationId xmlns:a16="http://schemas.microsoft.com/office/drawing/2014/main" id="{C5A26A3F-4C74-208C-61CC-4DDEC9291BF1}"/>
                </a:ext>
              </a:extLst>
            </p:cNvPr>
            <p:cNvSpPr/>
            <p:nvPr/>
          </p:nvSpPr>
          <p:spPr>
            <a:xfrm>
              <a:off x="12409138" y="394307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31" name="Freeform 2230">
              <a:extLst>
                <a:ext uri="{FF2B5EF4-FFF2-40B4-BE49-F238E27FC236}">
                  <a16:creationId xmlns:a16="http://schemas.microsoft.com/office/drawing/2014/main" id="{13BA8BAC-E2D4-E531-88F5-8DAF0836CEDD}"/>
                </a:ext>
              </a:extLst>
            </p:cNvPr>
            <p:cNvSpPr/>
            <p:nvPr/>
          </p:nvSpPr>
          <p:spPr>
            <a:xfrm>
              <a:off x="12640336" y="40643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32" name="Freeform 2231">
              <a:extLst>
                <a:ext uri="{FF2B5EF4-FFF2-40B4-BE49-F238E27FC236}">
                  <a16:creationId xmlns:a16="http://schemas.microsoft.com/office/drawing/2014/main" id="{7177DD35-BEE4-62D5-AF65-584D3EE627E2}"/>
                </a:ext>
              </a:extLst>
            </p:cNvPr>
            <p:cNvSpPr/>
            <p:nvPr/>
          </p:nvSpPr>
          <p:spPr>
            <a:xfrm>
              <a:off x="12437713" y="396039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33" name="Freeform 2232">
              <a:extLst>
                <a:ext uri="{FF2B5EF4-FFF2-40B4-BE49-F238E27FC236}">
                  <a16:creationId xmlns:a16="http://schemas.microsoft.com/office/drawing/2014/main" id="{E1962821-768D-ADA0-F3F0-70BF434CA961}"/>
                </a:ext>
              </a:extLst>
            </p:cNvPr>
            <p:cNvSpPr/>
            <p:nvPr/>
          </p:nvSpPr>
          <p:spPr>
            <a:xfrm>
              <a:off x="12526902" y="403313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34" name="Freeform 2233">
              <a:extLst>
                <a:ext uri="{FF2B5EF4-FFF2-40B4-BE49-F238E27FC236}">
                  <a16:creationId xmlns:a16="http://schemas.microsoft.com/office/drawing/2014/main" id="{2B88BE4A-8ABD-BFE5-CA07-F1A14B2F3556}"/>
                </a:ext>
              </a:extLst>
            </p:cNvPr>
            <p:cNvSpPr/>
            <p:nvPr/>
          </p:nvSpPr>
          <p:spPr>
            <a:xfrm>
              <a:off x="12425590" y="395520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35" name="Freeform 2234">
              <a:extLst>
                <a:ext uri="{FF2B5EF4-FFF2-40B4-BE49-F238E27FC236}">
                  <a16:creationId xmlns:a16="http://schemas.microsoft.com/office/drawing/2014/main" id="{2B46962E-B2C5-99E6-920D-BF8EFDA1A2CC}"/>
                </a:ext>
              </a:extLst>
            </p:cNvPr>
            <p:cNvSpPr/>
            <p:nvPr/>
          </p:nvSpPr>
          <p:spPr>
            <a:xfrm>
              <a:off x="12358050" y="391969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36" name="Freeform 2235">
              <a:extLst>
                <a:ext uri="{FF2B5EF4-FFF2-40B4-BE49-F238E27FC236}">
                  <a16:creationId xmlns:a16="http://schemas.microsoft.com/office/drawing/2014/main" id="{5654BFD2-8426-0D10-A05D-F38FEF1B2B0D}"/>
                </a:ext>
              </a:extLst>
            </p:cNvPr>
            <p:cNvSpPr/>
            <p:nvPr/>
          </p:nvSpPr>
          <p:spPr>
            <a:xfrm>
              <a:off x="12372770" y="391969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37" name="Freeform 2236">
              <a:extLst>
                <a:ext uri="{FF2B5EF4-FFF2-40B4-BE49-F238E27FC236}">
                  <a16:creationId xmlns:a16="http://schemas.microsoft.com/office/drawing/2014/main" id="{FA9590EF-8F4C-8C65-AC07-6FFA7EC387AF}"/>
                </a:ext>
              </a:extLst>
            </p:cNvPr>
            <p:cNvSpPr/>
            <p:nvPr/>
          </p:nvSpPr>
          <p:spPr>
            <a:xfrm>
              <a:off x="12541622" y="403746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38" name="Freeform 2237">
              <a:extLst>
                <a:ext uri="{FF2B5EF4-FFF2-40B4-BE49-F238E27FC236}">
                  <a16:creationId xmlns:a16="http://schemas.microsoft.com/office/drawing/2014/main" id="{2AB16CC7-CABA-26B2-C27D-75F0E6DD572A}"/>
                </a:ext>
              </a:extLst>
            </p:cNvPr>
            <p:cNvSpPr/>
            <p:nvPr/>
          </p:nvSpPr>
          <p:spPr>
            <a:xfrm>
              <a:off x="12386625" y="392229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39" name="Freeform 2238">
              <a:extLst>
                <a:ext uri="{FF2B5EF4-FFF2-40B4-BE49-F238E27FC236}">
                  <a16:creationId xmlns:a16="http://schemas.microsoft.com/office/drawing/2014/main" id="{38519258-31AE-B342-4E5C-3C10B593F7EE}"/>
                </a:ext>
              </a:extLst>
            </p:cNvPr>
            <p:cNvSpPr/>
            <p:nvPr/>
          </p:nvSpPr>
          <p:spPr>
            <a:xfrm>
              <a:off x="12151963" y="383397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40" name="Freeform 2239">
              <a:extLst>
                <a:ext uri="{FF2B5EF4-FFF2-40B4-BE49-F238E27FC236}">
                  <a16:creationId xmlns:a16="http://schemas.microsoft.com/office/drawing/2014/main" id="{2359E428-BC7A-EADC-1624-D99C605389A0}"/>
                </a:ext>
              </a:extLst>
            </p:cNvPr>
            <p:cNvSpPr/>
            <p:nvPr/>
          </p:nvSpPr>
          <p:spPr>
            <a:xfrm>
              <a:off x="12168415" y="383743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41" name="Freeform 2240">
              <a:extLst>
                <a:ext uri="{FF2B5EF4-FFF2-40B4-BE49-F238E27FC236}">
                  <a16:creationId xmlns:a16="http://schemas.microsoft.com/office/drawing/2014/main" id="{6A0CF5A5-5DA6-50D7-0DA4-CFD5EC6F56FB}"/>
                </a:ext>
              </a:extLst>
            </p:cNvPr>
            <p:cNvSpPr/>
            <p:nvPr/>
          </p:nvSpPr>
          <p:spPr>
            <a:xfrm>
              <a:off x="12246347" y="387034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42" name="Freeform 2241">
              <a:extLst>
                <a:ext uri="{FF2B5EF4-FFF2-40B4-BE49-F238E27FC236}">
                  <a16:creationId xmlns:a16="http://schemas.microsoft.com/office/drawing/2014/main" id="{13483DC5-1131-C60D-B4CA-12D0E1C8E3C0}"/>
                </a:ext>
              </a:extLst>
            </p:cNvPr>
            <p:cNvSpPr/>
            <p:nvPr/>
          </p:nvSpPr>
          <p:spPr>
            <a:xfrm>
              <a:off x="12259336" y="387380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43" name="Freeform 2242">
              <a:extLst>
                <a:ext uri="{FF2B5EF4-FFF2-40B4-BE49-F238E27FC236}">
                  <a16:creationId xmlns:a16="http://schemas.microsoft.com/office/drawing/2014/main" id="{889C09C1-82D1-DB9D-D80E-0F331B9B2794}"/>
                </a:ext>
              </a:extLst>
            </p:cNvPr>
            <p:cNvSpPr/>
            <p:nvPr/>
          </p:nvSpPr>
          <p:spPr>
            <a:xfrm>
              <a:off x="12270593" y="387900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44" name="Freeform 2243">
              <a:extLst>
                <a:ext uri="{FF2B5EF4-FFF2-40B4-BE49-F238E27FC236}">
                  <a16:creationId xmlns:a16="http://schemas.microsoft.com/office/drawing/2014/main" id="{1E19A0F6-6678-9850-EFFF-7F83ABC9F574}"/>
                </a:ext>
              </a:extLst>
            </p:cNvPr>
            <p:cNvSpPr/>
            <p:nvPr/>
          </p:nvSpPr>
          <p:spPr>
            <a:xfrm>
              <a:off x="12954661" y="422363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45" name="Freeform 2244">
              <a:extLst>
                <a:ext uri="{FF2B5EF4-FFF2-40B4-BE49-F238E27FC236}">
                  <a16:creationId xmlns:a16="http://schemas.microsoft.com/office/drawing/2014/main" id="{DD0D2425-FABA-1EDB-0452-F02452FBE360}"/>
                </a:ext>
              </a:extLst>
            </p:cNvPr>
            <p:cNvSpPr/>
            <p:nvPr/>
          </p:nvSpPr>
          <p:spPr>
            <a:xfrm>
              <a:off x="13010945" y="424095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46" name="Freeform 2245">
              <a:extLst>
                <a:ext uri="{FF2B5EF4-FFF2-40B4-BE49-F238E27FC236}">
                  <a16:creationId xmlns:a16="http://schemas.microsoft.com/office/drawing/2014/main" id="{E9DD3A0C-75CD-7438-A077-8E1AAF775119}"/>
                </a:ext>
              </a:extLst>
            </p:cNvPr>
            <p:cNvSpPr/>
            <p:nvPr/>
          </p:nvSpPr>
          <p:spPr>
            <a:xfrm>
              <a:off x="13068961" y="429896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47" name="Freeform 2246">
              <a:extLst>
                <a:ext uri="{FF2B5EF4-FFF2-40B4-BE49-F238E27FC236}">
                  <a16:creationId xmlns:a16="http://schemas.microsoft.com/office/drawing/2014/main" id="{0F9A75C0-F144-7742-4D97-E456434F65E3}"/>
                </a:ext>
              </a:extLst>
            </p:cNvPr>
            <p:cNvSpPr/>
            <p:nvPr/>
          </p:nvSpPr>
          <p:spPr>
            <a:xfrm>
              <a:off x="13188456" y="434659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48" name="Freeform 2247">
              <a:extLst>
                <a:ext uri="{FF2B5EF4-FFF2-40B4-BE49-F238E27FC236}">
                  <a16:creationId xmlns:a16="http://schemas.microsoft.com/office/drawing/2014/main" id="{428179F2-0059-9194-9B80-97FE2F2CDC3B}"/>
                </a:ext>
              </a:extLst>
            </p:cNvPr>
            <p:cNvSpPr/>
            <p:nvPr/>
          </p:nvSpPr>
          <p:spPr>
            <a:xfrm>
              <a:off x="13207506" y="435092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49" name="Freeform 2248">
              <a:extLst>
                <a:ext uri="{FF2B5EF4-FFF2-40B4-BE49-F238E27FC236}">
                  <a16:creationId xmlns:a16="http://schemas.microsoft.com/office/drawing/2014/main" id="{E64851AC-B025-2018-E811-23B91845C86A}"/>
                </a:ext>
              </a:extLst>
            </p:cNvPr>
            <p:cNvSpPr/>
            <p:nvPr/>
          </p:nvSpPr>
          <p:spPr>
            <a:xfrm>
              <a:off x="13249936" y="436391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50" name="Freeform 2249">
              <a:extLst>
                <a:ext uri="{FF2B5EF4-FFF2-40B4-BE49-F238E27FC236}">
                  <a16:creationId xmlns:a16="http://schemas.microsoft.com/office/drawing/2014/main" id="{AD9D5F63-60D1-BD98-7091-EA2202DA2C6B}"/>
                </a:ext>
              </a:extLst>
            </p:cNvPr>
            <p:cNvSpPr/>
            <p:nvPr/>
          </p:nvSpPr>
          <p:spPr>
            <a:xfrm>
              <a:off x="13087145" y="431022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51" name="Freeform 2250">
              <a:extLst>
                <a:ext uri="{FF2B5EF4-FFF2-40B4-BE49-F238E27FC236}">
                  <a16:creationId xmlns:a16="http://schemas.microsoft.com/office/drawing/2014/main" id="{72030004-21D6-67A2-6875-AC8CEA82C99B}"/>
                </a:ext>
              </a:extLst>
            </p:cNvPr>
            <p:cNvSpPr/>
            <p:nvPr/>
          </p:nvSpPr>
          <p:spPr>
            <a:xfrm>
              <a:off x="13230020" y="435438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52" name="Freeform 2251">
              <a:extLst>
                <a:ext uri="{FF2B5EF4-FFF2-40B4-BE49-F238E27FC236}">
                  <a16:creationId xmlns:a16="http://schemas.microsoft.com/office/drawing/2014/main" id="{F5B51D54-0DBB-289A-BD9E-B31135019669}"/>
                </a:ext>
              </a:extLst>
            </p:cNvPr>
            <p:cNvSpPr/>
            <p:nvPr/>
          </p:nvSpPr>
          <p:spPr>
            <a:xfrm>
              <a:off x="13113988" y="431801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53" name="Freeform 2252">
              <a:extLst>
                <a:ext uri="{FF2B5EF4-FFF2-40B4-BE49-F238E27FC236}">
                  <a16:creationId xmlns:a16="http://schemas.microsoft.com/office/drawing/2014/main" id="{23DAEA12-0D17-99A2-1603-049EC7EBA488}"/>
                </a:ext>
              </a:extLst>
            </p:cNvPr>
            <p:cNvSpPr/>
            <p:nvPr/>
          </p:nvSpPr>
          <p:spPr>
            <a:xfrm>
              <a:off x="13101866" y="431541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54" name="Freeform 2253">
              <a:extLst>
                <a:ext uri="{FF2B5EF4-FFF2-40B4-BE49-F238E27FC236}">
                  <a16:creationId xmlns:a16="http://schemas.microsoft.com/office/drawing/2014/main" id="{72DE4E04-FB17-B9E0-0882-9E06B5283FC1}"/>
                </a:ext>
              </a:extLst>
            </p:cNvPr>
            <p:cNvSpPr/>
            <p:nvPr/>
          </p:nvSpPr>
          <p:spPr>
            <a:xfrm>
              <a:off x="13370297" y="440201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55" name="Freeform 2254">
              <a:extLst>
                <a:ext uri="{FF2B5EF4-FFF2-40B4-BE49-F238E27FC236}">
                  <a16:creationId xmlns:a16="http://schemas.microsoft.com/office/drawing/2014/main" id="{138BCF9B-D26B-8DBC-6320-D806F1AD74D0}"/>
                </a:ext>
              </a:extLst>
            </p:cNvPr>
            <p:cNvSpPr/>
            <p:nvPr/>
          </p:nvSpPr>
          <p:spPr>
            <a:xfrm>
              <a:off x="13346052" y="439768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56" name="Freeform 2255">
              <a:extLst>
                <a:ext uri="{FF2B5EF4-FFF2-40B4-BE49-F238E27FC236}">
                  <a16:creationId xmlns:a16="http://schemas.microsoft.com/office/drawing/2014/main" id="{9ED005E6-0AE7-C2AA-C188-E2111F8370C9}"/>
                </a:ext>
              </a:extLst>
            </p:cNvPr>
            <p:cNvSpPr/>
            <p:nvPr/>
          </p:nvSpPr>
          <p:spPr>
            <a:xfrm>
              <a:off x="13268120" y="436737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57" name="Freeform 2256">
              <a:extLst>
                <a:ext uri="{FF2B5EF4-FFF2-40B4-BE49-F238E27FC236}">
                  <a16:creationId xmlns:a16="http://schemas.microsoft.com/office/drawing/2014/main" id="{3C6694DB-26BA-B0D2-E8AF-A6A9ADB64F2B}"/>
                </a:ext>
              </a:extLst>
            </p:cNvPr>
            <p:cNvSpPr/>
            <p:nvPr/>
          </p:nvSpPr>
          <p:spPr>
            <a:xfrm>
              <a:off x="13300159" y="438729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58" name="Freeform 2257">
              <a:extLst>
                <a:ext uri="{FF2B5EF4-FFF2-40B4-BE49-F238E27FC236}">
                  <a16:creationId xmlns:a16="http://schemas.microsoft.com/office/drawing/2014/main" id="{5989C0A0-F714-A2F6-25E9-DFDC15D84B12}"/>
                </a:ext>
              </a:extLst>
            </p:cNvPr>
            <p:cNvSpPr/>
            <p:nvPr/>
          </p:nvSpPr>
          <p:spPr>
            <a:xfrm>
              <a:off x="13327002" y="43950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59" name="Freeform 2258">
              <a:extLst>
                <a:ext uri="{FF2B5EF4-FFF2-40B4-BE49-F238E27FC236}">
                  <a16:creationId xmlns:a16="http://schemas.microsoft.com/office/drawing/2014/main" id="{D2E09D6C-ADF8-8773-CEBC-D3073E287C62}"/>
                </a:ext>
              </a:extLst>
            </p:cNvPr>
            <p:cNvSpPr/>
            <p:nvPr/>
          </p:nvSpPr>
          <p:spPr>
            <a:xfrm>
              <a:off x="13314013" y="439335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60" name="Freeform 2259">
              <a:extLst>
                <a:ext uri="{FF2B5EF4-FFF2-40B4-BE49-F238E27FC236}">
                  <a16:creationId xmlns:a16="http://schemas.microsoft.com/office/drawing/2014/main" id="{19512588-7831-3655-235D-D5324C5AC79A}"/>
                </a:ext>
              </a:extLst>
            </p:cNvPr>
            <p:cNvSpPr/>
            <p:nvPr/>
          </p:nvSpPr>
          <p:spPr>
            <a:xfrm>
              <a:off x="13393677" y="441326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61" name="Freeform 2260">
              <a:extLst>
                <a:ext uri="{FF2B5EF4-FFF2-40B4-BE49-F238E27FC236}">
                  <a16:creationId xmlns:a16="http://schemas.microsoft.com/office/drawing/2014/main" id="{E38B0425-4582-B9C8-79A0-777DB7E97860}"/>
                </a:ext>
              </a:extLst>
            </p:cNvPr>
            <p:cNvSpPr/>
            <p:nvPr/>
          </p:nvSpPr>
          <p:spPr>
            <a:xfrm>
              <a:off x="13449961" y="443751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62" name="Freeform 2261">
              <a:extLst>
                <a:ext uri="{FF2B5EF4-FFF2-40B4-BE49-F238E27FC236}">
                  <a16:creationId xmlns:a16="http://schemas.microsoft.com/office/drawing/2014/main" id="{ED721FC2-1622-6624-8A2D-7E009C16EFED}"/>
                </a:ext>
              </a:extLst>
            </p:cNvPr>
            <p:cNvSpPr/>
            <p:nvPr/>
          </p:nvSpPr>
          <p:spPr>
            <a:xfrm>
              <a:off x="13433509" y="442971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63" name="Freeform 2262">
              <a:extLst>
                <a:ext uri="{FF2B5EF4-FFF2-40B4-BE49-F238E27FC236}">
                  <a16:creationId xmlns:a16="http://schemas.microsoft.com/office/drawing/2014/main" id="{82529DA8-A4A2-7C7B-A33C-1028B3758C67}"/>
                </a:ext>
              </a:extLst>
            </p:cNvPr>
            <p:cNvSpPr/>
            <p:nvPr/>
          </p:nvSpPr>
          <p:spPr>
            <a:xfrm>
              <a:off x="13726186" y="452323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64" name="Freeform 2263">
              <a:extLst>
                <a:ext uri="{FF2B5EF4-FFF2-40B4-BE49-F238E27FC236}">
                  <a16:creationId xmlns:a16="http://schemas.microsoft.com/office/drawing/2014/main" id="{E84C33F2-6EAD-7CAE-8224-EDB8AB6A9343}"/>
                </a:ext>
              </a:extLst>
            </p:cNvPr>
            <p:cNvSpPr/>
            <p:nvPr/>
          </p:nvSpPr>
          <p:spPr>
            <a:xfrm>
              <a:off x="14043109" y="460203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65" name="Freeform 2264">
              <a:extLst>
                <a:ext uri="{FF2B5EF4-FFF2-40B4-BE49-F238E27FC236}">
                  <a16:creationId xmlns:a16="http://schemas.microsoft.com/office/drawing/2014/main" id="{057591A4-F9A4-3FCF-E23C-B3D84CB23E0A}"/>
                </a:ext>
              </a:extLst>
            </p:cNvPr>
            <p:cNvSpPr/>
            <p:nvPr/>
          </p:nvSpPr>
          <p:spPr>
            <a:xfrm>
              <a:off x="13755627" y="453622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66" name="Freeform 2265">
              <a:extLst>
                <a:ext uri="{FF2B5EF4-FFF2-40B4-BE49-F238E27FC236}">
                  <a16:creationId xmlns:a16="http://schemas.microsoft.com/office/drawing/2014/main" id="{5D7C9A0C-8258-A969-723B-B7325DCDB68A}"/>
                </a:ext>
              </a:extLst>
            </p:cNvPr>
            <p:cNvSpPr/>
            <p:nvPr/>
          </p:nvSpPr>
          <p:spPr>
            <a:xfrm>
              <a:off x="13663841" y="452237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67" name="Freeform 2266">
              <a:extLst>
                <a:ext uri="{FF2B5EF4-FFF2-40B4-BE49-F238E27FC236}">
                  <a16:creationId xmlns:a16="http://schemas.microsoft.com/office/drawing/2014/main" id="{8FABF5AA-6948-D4A9-EA28-98B218B1D004}"/>
                </a:ext>
              </a:extLst>
            </p:cNvPr>
            <p:cNvSpPr/>
            <p:nvPr/>
          </p:nvSpPr>
          <p:spPr>
            <a:xfrm>
              <a:off x="13803252" y="455008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68" name="Freeform 2267">
              <a:extLst>
                <a:ext uri="{FF2B5EF4-FFF2-40B4-BE49-F238E27FC236}">
                  <a16:creationId xmlns:a16="http://schemas.microsoft.com/office/drawing/2014/main" id="{70001B5F-3DED-5257-9D23-CAF74E82AC08}"/>
                </a:ext>
              </a:extLst>
            </p:cNvPr>
            <p:cNvSpPr/>
            <p:nvPr/>
          </p:nvSpPr>
          <p:spPr>
            <a:xfrm>
              <a:off x="13924479" y="459597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69" name="Freeform 2268">
              <a:extLst>
                <a:ext uri="{FF2B5EF4-FFF2-40B4-BE49-F238E27FC236}">
                  <a16:creationId xmlns:a16="http://schemas.microsoft.com/office/drawing/2014/main" id="{A58A1685-D233-4CAF-D60D-E2C842EB78CD}"/>
                </a:ext>
              </a:extLst>
            </p:cNvPr>
            <p:cNvSpPr/>
            <p:nvPr/>
          </p:nvSpPr>
          <p:spPr>
            <a:xfrm>
              <a:off x="13951322" y="459597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70" name="Freeform 2269">
              <a:extLst>
                <a:ext uri="{FF2B5EF4-FFF2-40B4-BE49-F238E27FC236}">
                  <a16:creationId xmlns:a16="http://schemas.microsoft.com/office/drawing/2014/main" id="{9C5764E0-77A6-595B-16E0-BEAFC986459B}"/>
                </a:ext>
              </a:extLst>
            </p:cNvPr>
            <p:cNvSpPr/>
            <p:nvPr/>
          </p:nvSpPr>
          <p:spPr>
            <a:xfrm>
              <a:off x="13834425" y="455354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71" name="Freeform 2270">
              <a:extLst>
                <a:ext uri="{FF2B5EF4-FFF2-40B4-BE49-F238E27FC236}">
                  <a16:creationId xmlns:a16="http://schemas.microsoft.com/office/drawing/2014/main" id="{75A96D90-75DD-ABE9-B249-F99BC715A1A0}"/>
                </a:ext>
              </a:extLst>
            </p:cNvPr>
            <p:cNvSpPr/>
            <p:nvPr/>
          </p:nvSpPr>
          <p:spPr>
            <a:xfrm>
              <a:off x="13885513" y="458818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72" name="Freeform 2271">
              <a:extLst>
                <a:ext uri="{FF2B5EF4-FFF2-40B4-BE49-F238E27FC236}">
                  <a16:creationId xmlns:a16="http://schemas.microsoft.com/office/drawing/2014/main" id="{543D1996-BE90-63CA-F236-E930111C5E6A}"/>
                </a:ext>
              </a:extLst>
            </p:cNvPr>
            <p:cNvSpPr/>
            <p:nvPr/>
          </p:nvSpPr>
          <p:spPr>
            <a:xfrm>
              <a:off x="13866463" y="456393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73" name="Freeform 2272">
              <a:extLst>
                <a:ext uri="{FF2B5EF4-FFF2-40B4-BE49-F238E27FC236}">
                  <a16:creationId xmlns:a16="http://schemas.microsoft.com/office/drawing/2014/main" id="{97DA9414-F81F-5BE4-36F1-5B150B113AC2}"/>
                </a:ext>
              </a:extLst>
            </p:cNvPr>
            <p:cNvSpPr/>
            <p:nvPr/>
          </p:nvSpPr>
          <p:spPr>
            <a:xfrm>
              <a:off x="14090734" y="460463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74" name="Freeform 2273">
              <a:extLst>
                <a:ext uri="{FF2B5EF4-FFF2-40B4-BE49-F238E27FC236}">
                  <a16:creationId xmlns:a16="http://schemas.microsoft.com/office/drawing/2014/main" id="{453933A3-7C5C-C261-8563-8BCF4096A1B6}"/>
                </a:ext>
              </a:extLst>
            </p:cNvPr>
            <p:cNvSpPr/>
            <p:nvPr/>
          </p:nvSpPr>
          <p:spPr>
            <a:xfrm>
              <a:off x="14024059" y="459164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75" name="Freeform 2274">
              <a:extLst>
                <a:ext uri="{FF2B5EF4-FFF2-40B4-BE49-F238E27FC236}">
                  <a16:creationId xmlns:a16="http://schemas.microsoft.com/office/drawing/2014/main" id="{B7E12B24-613D-E7CA-1653-38F67735FAC6}"/>
                </a:ext>
              </a:extLst>
            </p:cNvPr>
            <p:cNvSpPr/>
            <p:nvPr/>
          </p:nvSpPr>
          <p:spPr>
            <a:xfrm>
              <a:off x="13648254" y="450591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76" name="Freeform 2275">
              <a:extLst>
                <a:ext uri="{FF2B5EF4-FFF2-40B4-BE49-F238E27FC236}">
                  <a16:creationId xmlns:a16="http://schemas.microsoft.com/office/drawing/2014/main" id="{5D55465D-3F1D-6F10-DDEE-2DEC9BF2B9A1}"/>
                </a:ext>
              </a:extLst>
            </p:cNvPr>
            <p:cNvSpPr/>
            <p:nvPr/>
          </p:nvSpPr>
          <p:spPr>
            <a:xfrm>
              <a:off x="14070818" y="460896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77" name="Freeform 2276">
              <a:extLst>
                <a:ext uri="{FF2B5EF4-FFF2-40B4-BE49-F238E27FC236}">
                  <a16:creationId xmlns:a16="http://schemas.microsoft.com/office/drawing/2014/main" id="{6B8DC6E2-B0E7-25EF-EDF2-868C46480F16}"/>
                </a:ext>
              </a:extLst>
            </p:cNvPr>
            <p:cNvSpPr/>
            <p:nvPr/>
          </p:nvSpPr>
          <p:spPr>
            <a:xfrm>
              <a:off x="14113247" y="460549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78" name="Freeform 2277">
              <a:extLst>
                <a:ext uri="{FF2B5EF4-FFF2-40B4-BE49-F238E27FC236}">
                  <a16:creationId xmlns:a16="http://schemas.microsoft.com/office/drawing/2014/main" id="{680616D7-71C4-B0FE-16B9-E4B3B7C616A2}"/>
                </a:ext>
              </a:extLst>
            </p:cNvPr>
            <p:cNvSpPr/>
            <p:nvPr/>
          </p:nvSpPr>
          <p:spPr>
            <a:xfrm>
              <a:off x="14140956" y="460376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79" name="Freeform 2278">
              <a:extLst>
                <a:ext uri="{FF2B5EF4-FFF2-40B4-BE49-F238E27FC236}">
                  <a16:creationId xmlns:a16="http://schemas.microsoft.com/office/drawing/2014/main" id="{4D4EFE19-E7D8-63EE-C249-58B60E708105}"/>
                </a:ext>
              </a:extLst>
            </p:cNvPr>
            <p:cNvSpPr/>
            <p:nvPr/>
          </p:nvSpPr>
          <p:spPr>
            <a:xfrm>
              <a:off x="14169531" y="460203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80" name="Freeform 2279">
              <a:extLst>
                <a:ext uri="{FF2B5EF4-FFF2-40B4-BE49-F238E27FC236}">
                  <a16:creationId xmlns:a16="http://schemas.microsoft.com/office/drawing/2014/main" id="{54988576-E504-3D08-EE5C-79DB29C8B44B}"/>
                </a:ext>
              </a:extLst>
            </p:cNvPr>
            <p:cNvSpPr/>
            <p:nvPr/>
          </p:nvSpPr>
          <p:spPr>
            <a:xfrm>
              <a:off x="14219754" y="462801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81" name="Freeform 2280">
              <a:extLst>
                <a:ext uri="{FF2B5EF4-FFF2-40B4-BE49-F238E27FC236}">
                  <a16:creationId xmlns:a16="http://schemas.microsoft.com/office/drawing/2014/main" id="{6DB377ED-14AD-3271-2461-73E6B26780D0}"/>
                </a:ext>
              </a:extLst>
            </p:cNvPr>
            <p:cNvSpPr/>
            <p:nvPr/>
          </p:nvSpPr>
          <p:spPr>
            <a:xfrm>
              <a:off x="14259586" y="463926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82" name="Freeform 2281">
              <a:extLst>
                <a:ext uri="{FF2B5EF4-FFF2-40B4-BE49-F238E27FC236}">
                  <a16:creationId xmlns:a16="http://schemas.microsoft.com/office/drawing/2014/main" id="{5B9F310F-9416-1D71-8A0E-5C5595ACF8DE}"/>
                </a:ext>
              </a:extLst>
            </p:cNvPr>
            <p:cNvSpPr/>
            <p:nvPr/>
          </p:nvSpPr>
          <p:spPr>
            <a:xfrm>
              <a:off x="14368691" y="468256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83" name="Freeform 2282">
              <a:extLst>
                <a:ext uri="{FF2B5EF4-FFF2-40B4-BE49-F238E27FC236}">
                  <a16:creationId xmlns:a16="http://schemas.microsoft.com/office/drawing/2014/main" id="{C262C0A7-2CF8-1C6A-F159-7D81FC93D9CE}"/>
                </a:ext>
              </a:extLst>
            </p:cNvPr>
            <p:cNvSpPr/>
            <p:nvPr/>
          </p:nvSpPr>
          <p:spPr>
            <a:xfrm>
              <a:off x="14488186" y="468169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84" name="Freeform 2283">
              <a:extLst>
                <a:ext uri="{FF2B5EF4-FFF2-40B4-BE49-F238E27FC236}">
                  <a16:creationId xmlns:a16="http://schemas.microsoft.com/office/drawing/2014/main" id="{FAE14913-8F22-D7B2-8B99-ECC8170AA568}"/>
                </a:ext>
              </a:extLst>
            </p:cNvPr>
            <p:cNvSpPr/>
            <p:nvPr/>
          </p:nvSpPr>
          <p:spPr>
            <a:xfrm>
              <a:off x="14395534" y="467996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85" name="Freeform 2284">
              <a:extLst>
                <a:ext uri="{FF2B5EF4-FFF2-40B4-BE49-F238E27FC236}">
                  <a16:creationId xmlns:a16="http://schemas.microsoft.com/office/drawing/2014/main" id="{2F4D7FF0-D490-D005-CBD1-F10DAA108853}"/>
                </a:ext>
              </a:extLst>
            </p:cNvPr>
            <p:cNvSpPr/>
            <p:nvPr/>
          </p:nvSpPr>
          <p:spPr>
            <a:xfrm>
              <a:off x="14471734" y="468343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86" name="Freeform 2285">
              <a:extLst>
                <a:ext uri="{FF2B5EF4-FFF2-40B4-BE49-F238E27FC236}">
                  <a16:creationId xmlns:a16="http://schemas.microsoft.com/office/drawing/2014/main" id="{552ED4CA-A794-D660-475B-107FAA08F5B1}"/>
                </a:ext>
              </a:extLst>
            </p:cNvPr>
            <p:cNvSpPr/>
            <p:nvPr/>
          </p:nvSpPr>
          <p:spPr>
            <a:xfrm>
              <a:off x="14434500" y="468343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87" name="Freeform 2286">
              <a:extLst>
                <a:ext uri="{FF2B5EF4-FFF2-40B4-BE49-F238E27FC236}">
                  <a16:creationId xmlns:a16="http://schemas.microsoft.com/office/drawing/2014/main" id="{9B245116-C700-7A0E-4CC0-53100771852F}"/>
                </a:ext>
              </a:extLst>
            </p:cNvPr>
            <p:cNvSpPr/>
            <p:nvPr/>
          </p:nvSpPr>
          <p:spPr>
            <a:xfrm>
              <a:off x="14670893" y="472845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88" name="Freeform 2287">
              <a:extLst>
                <a:ext uri="{FF2B5EF4-FFF2-40B4-BE49-F238E27FC236}">
                  <a16:creationId xmlns:a16="http://schemas.microsoft.com/office/drawing/2014/main" id="{90F7824F-5903-3514-8255-EC6E6ACF2619}"/>
                </a:ext>
              </a:extLst>
            </p:cNvPr>
            <p:cNvSpPr/>
            <p:nvPr/>
          </p:nvSpPr>
          <p:spPr>
            <a:xfrm>
              <a:off x="14684747" y="472845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89" name="Freeform 2288">
              <a:extLst>
                <a:ext uri="{FF2B5EF4-FFF2-40B4-BE49-F238E27FC236}">
                  <a16:creationId xmlns:a16="http://schemas.microsoft.com/office/drawing/2014/main" id="{304300AD-7C51-28ED-EEDF-4B33E94D2CDA}"/>
                </a:ext>
              </a:extLst>
            </p:cNvPr>
            <p:cNvSpPr/>
            <p:nvPr/>
          </p:nvSpPr>
          <p:spPr>
            <a:xfrm>
              <a:off x="14553995" y="470421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90" name="Freeform 2289">
              <a:extLst>
                <a:ext uri="{FF2B5EF4-FFF2-40B4-BE49-F238E27FC236}">
                  <a16:creationId xmlns:a16="http://schemas.microsoft.com/office/drawing/2014/main" id="{09F21167-A7E4-1367-C2C5-C4CAEC9AE364}"/>
                </a:ext>
              </a:extLst>
            </p:cNvPr>
            <p:cNvSpPr/>
            <p:nvPr/>
          </p:nvSpPr>
          <p:spPr>
            <a:xfrm>
              <a:off x="14519359" y="470334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91" name="Freeform 2290">
              <a:extLst>
                <a:ext uri="{FF2B5EF4-FFF2-40B4-BE49-F238E27FC236}">
                  <a16:creationId xmlns:a16="http://schemas.microsoft.com/office/drawing/2014/main" id="{848C0775-6ECB-D9DA-DAD1-EEBFED2445D3}"/>
                </a:ext>
              </a:extLst>
            </p:cNvPr>
            <p:cNvSpPr/>
            <p:nvPr/>
          </p:nvSpPr>
          <p:spPr>
            <a:xfrm>
              <a:off x="14587766" y="470334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92D050"/>
              </a:solidFill>
              <a:prstDash val="solid"/>
              <a:miter/>
            </a:ln>
          </p:spPr>
          <p:txBody>
            <a:bodyPr rtlCol="0" anchor="ctr"/>
            <a:lstStyle/>
            <a:p>
              <a:endParaRPr lang="en-US" dirty="0"/>
            </a:p>
          </p:txBody>
        </p:sp>
        <p:sp>
          <p:nvSpPr>
            <p:cNvPr id="2292" name="Freeform 2291">
              <a:extLst>
                <a:ext uri="{FF2B5EF4-FFF2-40B4-BE49-F238E27FC236}">
                  <a16:creationId xmlns:a16="http://schemas.microsoft.com/office/drawing/2014/main" id="{0A911EEA-35A6-D93F-9892-02A9CF6DCAF8}"/>
                </a:ext>
              </a:extLst>
            </p:cNvPr>
            <p:cNvSpPr/>
            <p:nvPr/>
          </p:nvSpPr>
          <p:spPr>
            <a:xfrm>
              <a:off x="15095188" y="487046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93" name="Freeform 2292">
              <a:extLst>
                <a:ext uri="{FF2B5EF4-FFF2-40B4-BE49-F238E27FC236}">
                  <a16:creationId xmlns:a16="http://schemas.microsoft.com/office/drawing/2014/main" id="{159B64E7-CD2D-1454-EA8E-3190F9087F98}"/>
                </a:ext>
              </a:extLst>
            </p:cNvPr>
            <p:cNvSpPr/>
            <p:nvPr/>
          </p:nvSpPr>
          <p:spPr>
            <a:xfrm>
              <a:off x="15111641" y="486960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94" name="Freeform 2293">
              <a:extLst>
                <a:ext uri="{FF2B5EF4-FFF2-40B4-BE49-F238E27FC236}">
                  <a16:creationId xmlns:a16="http://schemas.microsoft.com/office/drawing/2014/main" id="{CCB792A0-4C09-A8FA-195A-7F93CAB8FDD4}"/>
                </a:ext>
              </a:extLst>
            </p:cNvPr>
            <p:cNvSpPr/>
            <p:nvPr/>
          </p:nvSpPr>
          <p:spPr>
            <a:xfrm>
              <a:off x="15148875" y="486960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95" name="Freeform 2294">
              <a:extLst>
                <a:ext uri="{FF2B5EF4-FFF2-40B4-BE49-F238E27FC236}">
                  <a16:creationId xmlns:a16="http://schemas.microsoft.com/office/drawing/2014/main" id="{A797629B-9BF7-5D33-ADD6-F6F1A2DBB3B4}"/>
                </a:ext>
              </a:extLst>
            </p:cNvPr>
            <p:cNvSpPr/>
            <p:nvPr/>
          </p:nvSpPr>
          <p:spPr>
            <a:xfrm>
              <a:off x="15265772" y="489990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96" name="Freeform 2295">
              <a:extLst>
                <a:ext uri="{FF2B5EF4-FFF2-40B4-BE49-F238E27FC236}">
                  <a16:creationId xmlns:a16="http://schemas.microsoft.com/office/drawing/2014/main" id="{8AAFF836-8AC4-D5C9-140A-874749709F38}"/>
                </a:ext>
              </a:extLst>
            </p:cNvPr>
            <p:cNvSpPr/>
            <p:nvPr/>
          </p:nvSpPr>
          <p:spPr>
            <a:xfrm>
              <a:off x="15355827" y="494147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97" name="Freeform 2296">
              <a:extLst>
                <a:ext uri="{FF2B5EF4-FFF2-40B4-BE49-F238E27FC236}">
                  <a16:creationId xmlns:a16="http://schemas.microsoft.com/office/drawing/2014/main" id="{550FB464-0BD1-2D35-A7B4-7B94E4442F85}"/>
                </a:ext>
              </a:extLst>
            </p:cNvPr>
            <p:cNvSpPr/>
            <p:nvPr/>
          </p:nvSpPr>
          <p:spPr>
            <a:xfrm>
              <a:off x="15340241" y="494320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98" name="Freeform 2297">
              <a:extLst>
                <a:ext uri="{FF2B5EF4-FFF2-40B4-BE49-F238E27FC236}">
                  <a16:creationId xmlns:a16="http://schemas.microsoft.com/office/drawing/2014/main" id="{F02AFC45-6D16-09E3-C1B9-8584382FE81F}"/>
                </a:ext>
              </a:extLst>
            </p:cNvPr>
            <p:cNvSpPr/>
            <p:nvPr/>
          </p:nvSpPr>
          <p:spPr>
            <a:xfrm>
              <a:off x="15592220" y="498649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299" name="Freeform 2298">
              <a:extLst>
                <a:ext uri="{FF2B5EF4-FFF2-40B4-BE49-F238E27FC236}">
                  <a16:creationId xmlns:a16="http://schemas.microsoft.com/office/drawing/2014/main" id="{B2769D9E-523F-B0C9-D513-F85B119FB13C}"/>
                </a:ext>
              </a:extLst>
            </p:cNvPr>
            <p:cNvSpPr/>
            <p:nvPr/>
          </p:nvSpPr>
          <p:spPr>
            <a:xfrm>
              <a:off x="15840736" y="50419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00" name="Freeform 2299">
              <a:extLst>
                <a:ext uri="{FF2B5EF4-FFF2-40B4-BE49-F238E27FC236}">
                  <a16:creationId xmlns:a16="http://schemas.microsoft.com/office/drawing/2014/main" id="{92D39F42-C42D-BFDA-ECD7-3286585EAAF1}"/>
                </a:ext>
              </a:extLst>
            </p:cNvPr>
            <p:cNvSpPr/>
            <p:nvPr/>
          </p:nvSpPr>
          <p:spPr>
            <a:xfrm>
              <a:off x="15867579" y="50419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01" name="Freeform 2300">
              <a:extLst>
                <a:ext uri="{FF2B5EF4-FFF2-40B4-BE49-F238E27FC236}">
                  <a16:creationId xmlns:a16="http://schemas.microsoft.com/office/drawing/2014/main" id="{4AC262F6-8078-F40A-0066-9706E6634B0A}"/>
                </a:ext>
              </a:extLst>
            </p:cNvPr>
            <p:cNvSpPr/>
            <p:nvPr/>
          </p:nvSpPr>
          <p:spPr>
            <a:xfrm>
              <a:off x="15954170" y="50419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02" name="Freeform 2301">
              <a:extLst>
                <a:ext uri="{FF2B5EF4-FFF2-40B4-BE49-F238E27FC236}">
                  <a16:creationId xmlns:a16="http://schemas.microsoft.com/office/drawing/2014/main" id="{F1425748-0D3E-FAB7-FC7A-EEF04598CA09}"/>
                </a:ext>
              </a:extLst>
            </p:cNvPr>
            <p:cNvSpPr/>
            <p:nvPr/>
          </p:nvSpPr>
          <p:spPr>
            <a:xfrm>
              <a:off x="16129950" y="50419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03" name="Freeform 2302">
              <a:extLst>
                <a:ext uri="{FF2B5EF4-FFF2-40B4-BE49-F238E27FC236}">
                  <a16:creationId xmlns:a16="http://schemas.microsoft.com/office/drawing/2014/main" id="{2E04D8DC-98E8-9342-0690-AD6B48AE5DC2}"/>
                </a:ext>
              </a:extLst>
            </p:cNvPr>
            <p:cNvSpPr/>
            <p:nvPr/>
          </p:nvSpPr>
          <p:spPr>
            <a:xfrm>
              <a:off x="16249445" y="50419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04" name="Freeform 2303">
              <a:extLst>
                <a:ext uri="{FF2B5EF4-FFF2-40B4-BE49-F238E27FC236}">
                  <a16:creationId xmlns:a16="http://schemas.microsoft.com/office/drawing/2014/main" id="{0D257BAE-35C0-A385-6263-27919B0747BB}"/>
                </a:ext>
              </a:extLst>
            </p:cNvPr>
            <p:cNvSpPr/>
            <p:nvPr/>
          </p:nvSpPr>
          <p:spPr>
            <a:xfrm>
              <a:off x="15755011" y="498736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05" name="Freeform 2304">
              <a:extLst>
                <a:ext uri="{FF2B5EF4-FFF2-40B4-BE49-F238E27FC236}">
                  <a16:creationId xmlns:a16="http://schemas.microsoft.com/office/drawing/2014/main" id="{016EF7DE-8722-2022-4618-9279FE8E55BC}"/>
                </a:ext>
              </a:extLst>
            </p:cNvPr>
            <p:cNvSpPr/>
            <p:nvPr/>
          </p:nvSpPr>
          <p:spPr>
            <a:xfrm>
              <a:off x="15904813" y="50419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06" name="Freeform 2305">
              <a:extLst>
                <a:ext uri="{FF2B5EF4-FFF2-40B4-BE49-F238E27FC236}">
                  <a16:creationId xmlns:a16="http://schemas.microsoft.com/office/drawing/2014/main" id="{83A9B172-3160-3CD0-E53C-7D48589006A6}"/>
                </a:ext>
              </a:extLst>
            </p:cNvPr>
            <p:cNvSpPr/>
            <p:nvPr/>
          </p:nvSpPr>
          <p:spPr>
            <a:xfrm>
              <a:off x="16036432" y="50419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07" name="Freeform 2306">
              <a:extLst>
                <a:ext uri="{FF2B5EF4-FFF2-40B4-BE49-F238E27FC236}">
                  <a16:creationId xmlns:a16="http://schemas.microsoft.com/office/drawing/2014/main" id="{DFF8B110-EF86-42D0-194C-21F0E246B560}"/>
                </a:ext>
              </a:extLst>
            </p:cNvPr>
            <p:cNvSpPr/>
            <p:nvPr/>
          </p:nvSpPr>
          <p:spPr>
            <a:xfrm>
              <a:off x="16099643" y="50419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08" name="Freeform 2307">
              <a:extLst>
                <a:ext uri="{FF2B5EF4-FFF2-40B4-BE49-F238E27FC236}">
                  <a16:creationId xmlns:a16="http://schemas.microsoft.com/office/drawing/2014/main" id="{7324563F-3044-5D26-C188-8A1164DE2D48}"/>
                </a:ext>
              </a:extLst>
            </p:cNvPr>
            <p:cNvSpPr/>
            <p:nvPr/>
          </p:nvSpPr>
          <p:spPr>
            <a:xfrm>
              <a:off x="16369807" y="50419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09" name="Freeform 2308">
              <a:extLst>
                <a:ext uri="{FF2B5EF4-FFF2-40B4-BE49-F238E27FC236}">
                  <a16:creationId xmlns:a16="http://schemas.microsoft.com/office/drawing/2014/main" id="{2B4C366B-DA77-DB55-C0D5-D153B4E553F1}"/>
                </a:ext>
              </a:extLst>
            </p:cNvPr>
            <p:cNvSpPr/>
            <p:nvPr/>
          </p:nvSpPr>
          <p:spPr>
            <a:xfrm>
              <a:off x="15707386" y="498996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92D050"/>
              </a:solidFill>
              <a:prstDash val="solid"/>
              <a:miter/>
            </a:ln>
          </p:spPr>
          <p:txBody>
            <a:bodyPr rtlCol="0" anchor="ctr"/>
            <a:lstStyle/>
            <a:p>
              <a:endParaRPr lang="en-US" dirty="0"/>
            </a:p>
          </p:txBody>
        </p:sp>
        <p:sp>
          <p:nvSpPr>
            <p:cNvPr id="2310" name="Freeform 2309">
              <a:extLst>
                <a:ext uri="{FF2B5EF4-FFF2-40B4-BE49-F238E27FC236}">
                  <a16:creationId xmlns:a16="http://schemas.microsoft.com/office/drawing/2014/main" id="{8576E03C-805A-68C4-44BD-27DCC8D8FD6A}"/>
                </a:ext>
              </a:extLst>
            </p:cNvPr>
            <p:cNvSpPr/>
            <p:nvPr/>
          </p:nvSpPr>
          <p:spPr>
            <a:xfrm>
              <a:off x="11980513" y="3765567"/>
              <a:ext cx="4391025" cy="1304059"/>
            </a:xfrm>
            <a:custGeom>
              <a:avLst/>
              <a:gdLst>
                <a:gd name="connsiteX0" fmla="*/ 0 w 4391025"/>
                <a:gd name="connsiteY0" fmla="*/ 0 h 1304059"/>
                <a:gd name="connsiteX1" fmla="*/ 90055 w 4391025"/>
                <a:gd name="connsiteY1" fmla="*/ 53686 h 1304059"/>
                <a:gd name="connsiteX2" fmla="*/ 161059 w 4391025"/>
                <a:gd name="connsiteY2" fmla="*/ 83993 h 1304059"/>
                <a:gd name="connsiteX3" fmla="*/ 174048 w 4391025"/>
                <a:gd name="connsiteY3" fmla="*/ 110837 h 1304059"/>
                <a:gd name="connsiteX4" fmla="*/ 220807 w 4391025"/>
                <a:gd name="connsiteY4" fmla="*/ 107373 h 1304059"/>
                <a:gd name="connsiteX5" fmla="*/ 284884 w 4391025"/>
                <a:gd name="connsiteY5" fmla="*/ 154132 h 1304059"/>
                <a:gd name="connsiteX6" fmla="*/ 388793 w 4391025"/>
                <a:gd name="connsiteY6" fmla="*/ 187902 h 1304059"/>
                <a:gd name="connsiteX7" fmla="*/ 455468 w 4391025"/>
                <a:gd name="connsiteY7" fmla="*/ 238125 h 1304059"/>
                <a:gd name="connsiteX8" fmla="*/ 523009 w 4391025"/>
                <a:gd name="connsiteY8" fmla="*/ 258041 h 1304059"/>
                <a:gd name="connsiteX9" fmla="*/ 523009 w 4391025"/>
                <a:gd name="connsiteY9" fmla="*/ 308264 h 1304059"/>
                <a:gd name="connsiteX10" fmla="*/ 646834 w 4391025"/>
                <a:gd name="connsiteY10" fmla="*/ 318655 h 1304059"/>
                <a:gd name="connsiteX11" fmla="*/ 730827 w 4391025"/>
                <a:gd name="connsiteY11" fmla="*/ 368877 h 1304059"/>
                <a:gd name="connsiteX12" fmla="*/ 817418 w 4391025"/>
                <a:gd name="connsiteY12" fmla="*/ 426027 h 1304059"/>
                <a:gd name="connsiteX13" fmla="*/ 867641 w 4391025"/>
                <a:gd name="connsiteY13" fmla="*/ 429491 h 1304059"/>
                <a:gd name="connsiteX14" fmla="*/ 874568 w 4391025"/>
                <a:gd name="connsiteY14" fmla="*/ 462396 h 1304059"/>
                <a:gd name="connsiteX15" fmla="*/ 981941 w 4391025"/>
                <a:gd name="connsiteY15" fmla="*/ 499630 h 1304059"/>
                <a:gd name="connsiteX16" fmla="*/ 1059007 w 4391025"/>
                <a:gd name="connsiteY16" fmla="*/ 512618 h 1304059"/>
                <a:gd name="connsiteX17" fmla="*/ 1059007 w 4391025"/>
                <a:gd name="connsiteY17" fmla="*/ 569768 h 1304059"/>
                <a:gd name="connsiteX18" fmla="*/ 1125682 w 4391025"/>
                <a:gd name="connsiteY18" fmla="*/ 583623 h 1304059"/>
                <a:gd name="connsiteX19" fmla="*/ 1152525 w 4391025"/>
                <a:gd name="connsiteY19" fmla="*/ 607002 h 1304059"/>
                <a:gd name="connsiteX20" fmla="*/ 1216602 w 4391025"/>
                <a:gd name="connsiteY20" fmla="*/ 603539 h 1304059"/>
                <a:gd name="connsiteX21" fmla="*/ 1286741 w 4391025"/>
                <a:gd name="connsiteY21" fmla="*/ 626918 h 1304059"/>
                <a:gd name="connsiteX22" fmla="*/ 1313584 w 4391025"/>
                <a:gd name="connsiteY22" fmla="*/ 660689 h 1304059"/>
                <a:gd name="connsiteX23" fmla="*/ 1374198 w 4391025"/>
                <a:gd name="connsiteY23" fmla="*/ 664152 h 1304059"/>
                <a:gd name="connsiteX24" fmla="*/ 1474643 w 4391025"/>
                <a:gd name="connsiteY24" fmla="*/ 700521 h 1304059"/>
                <a:gd name="connsiteX25" fmla="*/ 1511877 w 4391025"/>
                <a:gd name="connsiteY25" fmla="*/ 754207 h 1304059"/>
                <a:gd name="connsiteX26" fmla="*/ 1662546 w 4391025"/>
                <a:gd name="connsiteY26" fmla="*/ 754207 h 1304059"/>
                <a:gd name="connsiteX27" fmla="*/ 1672071 w 4391025"/>
                <a:gd name="connsiteY27" fmla="*/ 787977 h 1304059"/>
                <a:gd name="connsiteX28" fmla="*/ 1756064 w 4391025"/>
                <a:gd name="connsiteY28" fmla="*/ 787977 h 1304059"/>
                <a:gd name="connsiteX29" fmla="*/ 1796762 w 4391025"/>
                <a:gd name="connsiteY29" fmla="*/ 814821 h 1304059"/>
                <a:gd name="connsiteX30" fmla="*/ 1850448 w 4391025"/>
                <a:gd name="connsiteY30" fmla="*/ 818284 h 1304059"/>
                <a:gd name="connsiteX31" fmla="*/ 1900671 w 4391025"/>
                <a:gd name="connsiteY31" fmla="*/ 845127 h 1304059"/>
                <a:gd name="connsiteX32" fmla="*/ 2040948 w 4391025"/>
                <a:gd name="connsiteY32" fmla="*/ 845127 h 1304059"/>
                <a:gd name="connsiteX33" fmla="*/ 2044412 w 4391025"/>
                <a:gd name="connsiteY33" fmla="*/ 881496 h 1304059"/>
                <a:gd name="connsiteX34" fmla="*/ 2195080 w 4391025"/>
                <a:gd name="connsiteY34" fmla="*/ 875434 h 1304059"/>
                <a:gd name="connsiteX35" fmla="*/ 2232314 w 4391025"/>
                <a:gd name="connsiteY35" fmla="*/ 895350 h 1304059"/>
                <a:gd name="connsiteX36" fmla="*/ 2346614 w 4391025"/>
                <a:gd name="connsiteY36" fmla="*/ 895350 h 1304059"/>
                <a:gd name="connsiteX37" fmla="*/ 2336223 w 4391025"/>
                <a:gd name="connsiteY37" fmla="*/ 931718 h 1304059"/>
                <a:gd name="connsiteX38" fmla="*/ 2382982 w 4391025"/>
                <a:gd name="connsiteY38" fmla="*/ 931718 h 1304059"/>
                <a:gd name="connsiteX39" fmla="*/ 2389909 w 4391025"/>
                <a:gd name="connsiteY39" fmla="*/ 955098 h 1304059"/>
                <a:gd name="connsiteX40" fmla="*/ 2530187 w 4391025"/>
                <a:gd name="connsiteY40" fmla="*/ 955098 h 1304059"/>
                <a:gd name="connsiteX41" fmla="*/ 2530187 w 4391025"/>
                <a:gd name="connsiteY41" fmla="*/ 979343 h 1304059"/>
                <a:gd name="connsiteX42" fmla="*/ 2617643 w 4391025"/>
                <a:gd name="connsiteY42" fmla="*/ 979343 h 1304059"/>
                <a:gd name="connsiteX43" fmla="*/ 2621107 w 4391025"/>
                <a:gd name="connsiteY43" fmla="*/ 1002723 h 1304059"/>
                <a:gd name="connsiteX44" fmla="*/ 2744932 w 4391025"/>
                <a:gd name="connsiteY44" fmla="*/ 1002723 h 1304059"/>
                <a:gd name="connsiteX45" fmla="*/ 2744932 w 4391025"/>
                <a:gd name="connsiteY45" fmla="*/ 1029566 h 1304059"/>
                <a:gd name="connsiteX46" fmla="*/ 2768312 w 4391025"/>
                <a:gd name="connsiteY46" fmla="*/ 1029566 h 1304059"/>
                <a:gd name="connsiteX47" fmla="*/ 2768312 w 4391025"/>
                <a:gd name="connsiteY47" fmla="*/ 1056409 h 1304059"/>
                <a:gd name="connsiteX48" fmla="*/ 2839316 w 4391025"/>
                <a:gd name="connsiteY48" fmla="*/ 1056409 h 1304059"/>
                <a:gd name="connsiteX49" fmla="*/ 2839316 w 4391025"/>
                <a:gd name="connsiteY49" fmla="*/ 1083252 h 1304059"/>
                <a:gd name="connsiteX50" fmla="*/ 2899064 w 4391025"/>
                <a:gd name="connsiteY50" fmla="*/ 1083252 h 1304059"/>
                <a:gd name="connsiteX51" fmla="*/ 2899064 w 4391025"/>
                <a:gd name="connsiteY51" fmla="*/ 1110096 h 1304059"/>
                <a:gd name="connsiteX52" fmla="*/ 3063587 w 4391025"/>
                <a:gd name="connsiteY52" fmla="*/ 1110096 h 1304059"/>
                <a:gd name="connsiteX53" fmla="*/ 3063587 w 4391025"/>
                <a:gd name="connsiteY53" fmla="*/ 1143000 h 1304059"/>
                <a:gd name="connsiteX54" fmla="*/ 3194339 w 4391025"/>
                <a:gd name="connsiteY54" fmla="*/ 1143000 h 1304059"/>
                <a:gd name="connsiteX55" fmla="*/ 3194339 w 4391025"/>
                <a:gd name="connsiteY55" fmla="*/ 1169843 h 1304059"/>
                <a:gd name="connsiteX56" fmla="*/ 3314700 w 4391025"/>
                <a:gd name="connsiteY56" fmla="*/ 1169843 h 1304059"/>
                <a:gd name="connsiteX57" fmla="*/ 3314700 w 4391025"/>
                <a:gd name="connsiteY57" fmla="*/ 1210541 h 1304059"/>
                <a:gd name="connsiteX58" fmla="*/ 3572741 w 4391025"/>
                <a:gd name="connsiteY58" fmla="*/ 1210541 h 1304059"/>
                <a:gd name="connsiteX59" fmla="*/ 3572741 w 4391025"/>
                <a:gd name="connsiteY59" fmla="*/ 1250373 h 1304059"/>
                <a:gd name="connsiteX60" fmla="*/ 3771034 w 4391025"/>
                <a:gd name="connsiteY60" fmla="*/ 1250373 h 1304059"/>
                <a:gd name="connsiteX61" fmla="*/ 3771034 w 4391025"/>
                <a:gd name="connsiteY61" fmla="*/ 1304059 h 1304059"/>
                <a:gd name="connsiteX62" fmla="*/ 4391025 w 4391025"/>
                <a:gd name="connsiteY62" fmla="*/ 1304059 h 130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391025" h="1304059">
                  <a:moveTo>
                    <a:pt x="0" y="0"/>
                  </a:moveTo>
                  <a:lnTo>
                    <a:pt x="90055" y="53686"/>
                  </a:lnTo>
                  <a:lnTo>
                    <a:pt x="161059" y="83993"/>
                  </a:lnTo>
                  <a:lnTo>
                    <a:pt x="174048" y="110837"/>
                  </a:lnTo>
                  <a:lnTo>
                    <a:pt x="220807" y="107373"/>
                  </a:lnTo>
                  <a:lnTo>
                    <a:pt x="284884" y="154132"/>
                  </a:lnTo>
                  <a:lnTo>
                    <a:pt x="388793" y="187902"/>
                  </a:lnTo>
                  <a:lnTo>
                    <a:pt x="455468" y="238125"/>
                  </a:lnTo>
                  <a:lnTo>
                    <a:pt x="523009" y="258041"/>
                  </a:lnTo>
                  <a:lnTo>
                    <a:pt x="523009" y="308264"/>
                  </a:lnTo>
                  <a:lnTo>
                    <a:pt x="646834" y="318655"/>
                  </a:lnTo>
                  <a:lnTo>
                    <a:pt x="730827" y="368877"/>
                  </a:lnTo>
                  <a:lnTo>
                    <a:pt x="817418" y="426027"/>
                  </a:lnTo>
                  <a:lnTo>
                    <a:pt x="867641" y="429491"/>
                  </a:lnTo>
                  <a:lnTo>
                    <a:pt x="874568" y="462396"/>
                  </a:lnTo>
                  <a:lnTo>
                    <a:pt x="981941" y="499630"/>
                  </a:lnTo>
                  <a:lnTo>
                    <a:pt x="1059007" y="512618"/>
                  </a:lnTo>
                  <a:lnTo>
                    <a:pt x="1059007" y="569768"/>
                  </a:lnTo>
                  <a:lnTo>
                    <a:pt x="1125682" y="583623"/>
                  </a:lnTo>
                  <a:lnTo>
                    <a:pt x="1152525" y="607002"/>
                  </a:lnTo>
                  <a:lnTo>
                    <a:pt x="1216602" y="603539"/>
                  </a:lnTo>
                  <a:lnTo>
                    <a:pt x="1286741" y="626918"/>
                  </a:lnTo>
                  <a:lnTo>
                    <a:pt x="1313584" y="660689"/>
                  </a:lnTo>
                  <a:lnTo>
                    <a:pt x="1374198" y="664152"/>
                  </a:lnTo>
                  <a:lnTo>
                    <a:pt x="1474643" y="700521"/>
                  </a:lnTo>
                  <a:lnTo>
                    <a:pt x="1511877" y="754207"/>
                  </a:lnTo>
                  <a:lnTo>
                    <a:pt x="1662546" y="754207"/>
                  </a:lnTo>
                  <a:lnTo>
                    <a:pt x="1672071" y="787977"/>
                  </a:lnTo>
                  <a:lnTo>
                    <a:pt x="1756064" y="787977"/>
                  </a:lnTo>
                  <a:lnTo>
                    <a:pt x="1796762" y="814821"/>
                  </a:lnTo>
                  <a:lnTo>
                    <a:pt x="1850448" y="818284"/>
                  </a:lnTo>
                  <a:lnTo>
                    <a:pt x="1900671" y="845127"/>
                  </a:lnTo>
                  <a:lnTo>
                    <a:pt x="2040948" y="845127"/>
                  </a:lnTo>
                  <a:lnTo>
                    <a:pt x="2044412" y="881496"/>
                  </a:lnTo>
                  <a:lnTo>
                    <a:pt x="2195080" y="875434"/>
                  </a:lnTo>
                  <a:lnTo>
                    <a:pt x="2232314" y="895350"/>
                  </a:lnTo>
                  <a:lnTo>
                    <a:pt x="2346614" y="895350"/>
                  </a:lnTo>
                  <a:lnTo>
                    <a:pt x="2336223" y="931718"/>
                  </a:lnTo>
                  <a:lnTo>
                    <a:pt x="2382982" y="931718"/>
                  </a:lnTo>
                  <a:lnTo>
                    <a:pt x="2389909" y="955098"/>
                  </a:lnTo>
                  <a:lnTo>
                    <a:pt x="2530187" y="955098"/>
                  </a:lnTo>
                  <a:lnTo>
                    <a:pt x="2530187" y="979343"/>
                  </a:lnTo>
                  <a:lnTo>
                    <a:pt x="2617643" y="979343"/>
                  </a:lnTo>
                  <a:lnTo>
                    <a:pt x="2621107" y="1002723"/>
                  </a:lnTo>
                  <a:lnTo>
                    <a:pt x="2744932" y="1002723"/>
                  </a:lnTo>
                  <a:lnTo>
                    <a:pt x="2744932" y="1029566"/>
                  </a:lnTo>
                  <a:lnTo>
                    <a:pt x="2768312" y="1029566"/>
                  </a:lnTo>
                  <a:lnTo>
                    <a:pt x="2768312" y="1056409"/>
                  </a:lnTo>
                  <a:lnTo>
                    <a:pt x="2839316" y="1056409"/>
                  </a:lnTo>
                  <a:lnTo>
                    <a:pt x="2839316" y="1083252"/>
                  </a:lnTo>
                  <a:lnTo>
                    <a:pt x="2899064" y="1083252"/>
                  </a:lnTo>
                  <a:lnTo>
                    <a:pt x="2899064" y="1110096"/>
                  </a:lnTo>
                  <a:lnTo>
                    <a:pt x="3063587" y="1110096"/>
                  </a:lnTo>
                  <a:lnTo>
                    <a:pt x="3063587" y="1143000"/>
                  </a:lnTo>
                  <a:lnTo>
                    <a:pt x="3194339" y="1143000"/>
                  </a:lnTo>
                  <a:lnTo>
                    <a:pt x="3194339" y="1169843"/>
                  </a:lnTo>
                  <a:lnTo>
                    <a:pt x="3314700" y="1169843"/>
                  </a:lnTo>
                  <a:lnTo>
                    <a:pt x="3314700" y="1210541"/>
                  </a:lnTo>
                  <a:lnTo>
                    <a:pt x="3572741" y="1210541"/>
                  </a:lnTo>
                  <a:lnTo>
                    <a:pt x="3572741" y="1250373"/>
                  </a:lnTo>
                  <a:lnTo>
                    <a:pt x="3771034" y="1250373"/>
                  </a:lnTo>
                  <a:lnTo>
                    <a:pt x="3771034" y="1304059"/>
                  </a:lnTo>
                  <a:lnTo>
                    <a:pt x="4391025" y="1304059"/>
                  </a:lnTo>
                </a:path>
              </a:pathLst>
            </a:custGeom>
            <a:noFill/>
            <a:ln w="28575" cap="flat">
              <a:solidFill>
                <a:srgbClr val="92D050"/>
              </a:solidFill>
              <a:prstDash val="solid"/>
              <a:miter/>
            </a:ln>
          </p:spPr>
          <p:txBody>
            <a:bodyPr rtlCol="0" anchor="ctr"/>
            <a:lstStyle/>
            <a:p>
              <a:endParaRPr lang="en-US" dirty="0"/>
            </a:p>
          </p:txBody>
        </p:sp>
      </p:grpSp>
      <p:cxnSp>
        <p:nvCxnSpPr>
          <p:cNvPr id="232" name="Straight Connector 231">
            <a:extLst>
              <a:ext uri="{FF2B5EF4-FFF2-40B4-BE49-F238E27FC236}">
                <a16:creationId xmlns:a16="http://schemas.microsoft.com/office/drawing/2014/main" id="{0A8165D0-A776-7AE1-767F-A6E127C21966}"/>
              </a:ext>
            </a:extLst>
          </p:cNvPr>
          <p:cNvCxnSpPr>
            <a:cxnSpLocks/>
          </p:cNvCxnSpPr>
          <p:nvPr/>
        </p:nvCxnSpPr>
        <p:spPr bwMode="auto">
          <a:xfrm>
            <a:off x="7388217" y="2681446"/>
            <a:ext cx="3719032" cy="0"/>
          </a:xfrm>
          <a:prstGeom prst="line">
            <a:avLst/>
          </a:prstGeom>
          <a:noFill/>
          <a:ln w="28575" cap="flat" cmpd="sng" algn="ctr">
            <a:solidFill>
              <a:schemeClr val="tx1">
                <a:lumMod val="50000"/>
              </a:schemeClr>
            </a:solidFill>
            <a:prstDash val="sysDash"/>
            <a:round/>
            <a:headEnd type="none" w="med" len="med"/>
            <a:tailEnd type="none" w="med" len="med"/>
          </a:ln>
          <a:effectLst/>
        </p:spPr>
      </p:cxnSp>
      <p:grpSp>
        <p:nvGrpSpPr>
          <p:cNvPr id="420" name="Group 419">
            <a:extLst>
              <a:ext uri="{FF2B5EF4-FFF2-40B4-BE49-F238E27FC236}">
                <a16:creationId xmlns:a16="http://schemas.microsoft.com/office/drawing/2014/main" id="{5282AA82-FA38-FBB5-7918-AF0D23E20E37}"/>
              </a:ext>
            </a:extLst>
          </p:cNvPr>
          <p:cNvGrpSpPr/>
          <p:nvPr/>
        </p:nvGrpSpPr>
        <p:grpSpPr>
          <a:xfrm>
            <a:off x="1500269" y="2864409"/>
            <a:ext cx="2936902" cy="315748"/>
            <a:chOff x="1532622" y="2225261"/>
            <a:chExt cx="2712028" cy="300470"/>
          </a:xfrm>
        </p:grpSpPr>
        <p:sp>
          <p:nvSpPr>
            <p:cNvPr id="61" name="Freeform 60">
              <a:extLst>
                <a:ext uri="{FF2B5EF4-FFF2-40B4-BE49-F238E27FC236}">
                  <a16:creationId xmlns:a16="http://schemas.microsoft.com/office/drawing/2014/main" id="{B9A3528F-8A4D-D105-5AAD-F1C3DA4F0A46}"/>
                </a:ext>
              </a:extLst>
            </p:cNvPr>
            <p:cNvSpPr/>
            <p:nvPr/>
          </p:nvSpPr>
          <p:spPr>
            <a:xfrm>
              <a:off x="1532622" y="2225261"/>
              <a:ext cx="2701636" cy="274493"/>
            </a:xfrm>
            <a:custGeom>
              <a:avLst/>
              <a:gdLst>
                <a:gd name="connsiteX0" fmla="*/ 0 w 2701636"/>
                <a:gd name="connsiteY0" fmla="*/ 0 h 274493"/>
                <a:gd name="connsiteX1" fmla="*/ 513484 w 2701636"/>
                <a:gd name="connsiteY1" fmla="*/ 0 h 274493"/>
                <a:gd name="connsiteX2" fmla="*/ 513484 w 2701636"/>
                <a:gd name="connsiteY2" fmla="*/ 39832 h 274493"/>
                <a:gd name="connsiteX3" fmla="*/ 542925 w 2701636"/>
                <a:gd name="connsiteY3" fmla="*/ 39832 h 274493"/>
                <a:gd name="connsiteX4" fmla="*/ 542925 w 2701636"/>
                <a:gd name="connsiteY4" fmla="*/ 91786 h 274493"/>
                <a:gd name="connsiteX5" fmla="*/ 828675 w 2701636"/>
                <a:gd name="connsiteY5" fmla="*/ 91786 h 274493"/>
                <a:gd name="connsiteX6" fmla="*/ 828675 w 2701636"/>
                <a:gd name="connsiteY6" fmla="*/ 135948 h 274493"/>
                <a:gd name="connsiteX7" fmla="*/ 878032 w 2701636"/>
                <a:gd name="connsiteY7" fmla="*/ 135948 h 274493"/>
                <a:gd name="connsiteX8" fmla="*/ 878032 w 2701636"/>
                <a:gd name="connsiteY8" fmla="*/ 180975 h 274493"/>
                <a:gd name="connsiteX9" fmla="*/ 1300596 w 2701636"/>
                <a:gd name="connsiteY9" fmla="*/ 180975 h 274493"/>
                <a:gd name="connsiteX10" fmla="*/ 1300596 w 2701636"/>
                <a:gd name="connsiteY10" fmla="*/ 232064 h 274493"/>
                <a:gd name="connsiteX11" fmla="*/ 1329171 w 2701636"/>
                <a:gd name="connsiteY11" fmla="*/ 232064 h 274493"/>
                <a:gd name="connsiteX12" fmla="*/ 1329171 w 2701636"/>
                <a:gd name="connsiteY12" fmla="*/ 274493 h 274493"/>
                <a:gd name="connsiteX13" fmla="*/ 2701637 w 2701636"/>
                <a:gd name="connsiteY13" fmla="*/ 274493 h 274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01636" h="274493">
                  <a:moveTo>
                    <a:pt x="0" y="0"/>
                  </a:moveTo>
                  <a:lnTo>
                    <a:pt x="513484" y="0"/>
                  </a:lnTo>
                  <a:lnTo>
                    <a:pt x="513484" y="39832"/>
                  </a:lnTo>
                  <a:lnTo>
                    <a:pt x="542925" y="39832"/>
                  </a:lnTo>
                  <a:lnTo>
                    <a:pt x="542925" y="91786"/>
                  </a:lnTo>
                  <a:lnTo>
                    <a:pt x="828675" y="91786"/>
                  </a:lnTo>
                  <a:lnTo>
                    <a:pt x="828675" y="135948"/>
                  </a:lnTo>
                  <a:lnTo>
                    <a:pt x="878032" y="135948"/>
                  </a:lnTo>
                  <a:lnTo>
                    <a:pt x="878032" y="180975"/>
                  </a:lnTo>
                  <a:lnTo>
                    <a:pt x="1300596" y="180975"/>
                  </a:lnTo>
                  <a:lnTo>
                    <a:pt x="1300596" y="232064"/>
                  </a:lnTo>
                  <a:lnTo>
                    <a:pt x="1329171" y="232064"/>
                  </a:lnTo>
                  <a:lnTo>
                    <a:pt x="1329171" y="274493"/>
                  </a:lnTo>
                  <a:lnTo>
                    <a:pt x="2701637" y="274493"/>
                  </a:lnTo>
                </a:path>
              </a:pathLst>
            </a:custGeom>
            <a:noFill/>
            <a:ln w="28575" cap="flat">
              <a:solidFill>
                <a:srgbClr val="E1471D"/>
              </a:solidFill>
              <a:prstDash val="solid"/>
              <a:miter/>
            </a:ln>
          </p:spPr>
          <p:txBody>
            <a:bodyPr rtlCol="0" anchor="ctr"/>
            <a:lstStyle/>
            <a:p>
              <a:endParaRPr lang="en-US" dirty="0"/>
            </a:p>
          </p:txBody>
        </p:sp>
        <p:sp>
          <p:nvSpPr>
            <p:cNvPr id="88" name="Freeform 87">
              <a:extLst>
                <a:ext uri="{FF2B5EF4-FFF2-40B4-BE49-F238E27FC236}">
                  <a16:creationId xmlns:a16="http://schemas.microsoft.com/office/drawing/2014/main" id="{A5566D4E-34F5-EDF5-0C1C-68116FE675C6}"/>
                </a:ext>
              </a:extLst>
            </p:cNvPr>
            <p:cNvSpPr/>
            <p:nvPr/>
          </p:nvSpPr>
          <p:spPr>
            <a:xfrm>
              <a:off x="2887770"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89" name="Freeform 88">
              <a:extLst>
                <a:ext uri="{FF2B5EF4-FFF2-40B4-BE49-F238E27FC236}">
                  <a16:creationId xmlns:a16="http://schemas.microsoft.com/office/drawing/2014/main" id="{09CE9B2E-B8A4-EFCA-02E7-E3A753393310}"/>
                </a:ext>
              </a:extLst>
            </p:cNvPr>
            <p:cNvSpPr/>
            <p:nvPr/>
          </p:nvSpPr>
          <p:spPr>
            <a:xfrm>
              <a:off x="3185643"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92" name="Freeform 91">
              <a:extLst>
                <a:ext uri="{FF2B5EF4-FFF2-40B4-BE49-F238E27FC236}">
                  <a16:creationId xmlns:a16="http://schemas.microsoft.com/office/drawing/2014/main" id="{1F2FBD9C-5A6A-BC2A-C48F-5205CFAA9A51}"/>
                </a:ext>
              </a:extLst>
            </p:cNvPr>
            <p:cNvSpPr/>
            <p:nvPr/>
          </p:nvSpPr>
          <p:spPr>
            <a:xfrm>
              <a:off x="2808107" y="23767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98" name="Freeform 97">
              <a:extLst>
                <a:ext uri="{FF2B5EF4-FFF2-40B4-BE49-F238E27FC236}">
                  <a16:creationId xmlns:a16="http://schemas.microsoft.com/office/drawing/2014/main" id="{BDDE9159-0324-AA88-BEFD-D453F8AF8823}"/>
                </a:ext>
              </a:extLst>
            </p:cNvPr>
            <p:cNvSpPr/>
            <p:nvPr/>
          </p:nvSpPr>
          <p:spPr>
            <a:xfrm>
              <a:off x="2951847"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19" name="Freeform 118">
              <a:extLst>
                <a:ext uri="{FF2B5EF4-FFF2-40B4-BE49-F238E27FC236}">
                  <a16:creationId xmlns:a16="http://schemas.microsoft.com/office/drawing/2014/main" id="{C04EDA40-8478-4E7D-7597-25E5E2336786}"/>
                </a:ext>
              </a:extLst>
            </p:cNvPr>
            <p:cNvSpPr/>
            <p:nvPr/>
          </p:nvSpPr>
          <p:spPr>
            <a:xfrm>
              <a:off x="3256647"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21" name="Freeform 120">
              <a:extLst>
                <a:ext uri="{FF2B5EF4-FFF2-40B4-BE49-F238E27FC236}">
                  <a16:creationId xmlns:a16="http://schemas.microsoft.com/office/drawing/2014/main" id="{C96F6633-221B-8ABD-52F0-2AC0210D6382}"/>
                </a:ext>
              </a:extLst>
            </p:cNvPr>
            <p:cNvSpPr/>
            <p:nvPr/>
          </p:nvSpPr>
          <p:spPr>
            <a:xfrm>
              <a:off x="2936261"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25" name="Freeform 124">
              <a:extLst>
                <a:ext uri="{FF2B5EF4-FFF2-40B4-BE49-F238E27FC236}">
                  <a16:creationId xmlns:a16="http://schemas.microsoft.com/office/drawing/2014/main" id="{481DA345-2FF0-7339-3FD9-ECFDE46BB23C}"/>
                </a:ext>
              </a:extLst>
            </p:cNvPr>
            <p:cNvSpPr/>
            <p:nvPr/>
          </p:nvSpPr>
          <p:spPr>
            <a:xfrm>
              <a:off x="2967434"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27" name="Freeform 126">
              <a:extLst>
                <a:ext uri="{FF2B5EF4-FFF2-40B4-BE49-F238E27FC236}">
                  <a16:creationId xmlns:a16="http://schemas.microsoft.com/office/drawing/2014/main" id="{6B2FC207-6AFC-D978-9BCF-363F6A8BC2C5}"/>
                </a:ext>
              </a:extLst>
            </p:cNvPr>
            <p:cNvSpPr/>
            <p:nvPr/>
          </p:nvSpPr>
          <p:spPr>
            <a:xfrm>
              <a:off x="3370948"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31" name="Freeform 130">
              <a:extLst>
                <a:ext uri="{FF2B5EF4-FFF2-40B4-BE49-F238E27FC236}">
                  <a16:creationId xmlns:a16="http://schemas.microsoft.com/office/drawing/2014/main" id="{052E022F-8934-12A9-997A-A473F45CDE26}"/>
                </a:ext>
              </a:extLst>
            </p:cNvPr>
            <p:cNvSpPr/>
            <p:nvPr/>
          </p:nvSpPr>
          <p:spPr>
            <a:xfrm>
              <a:off x="3273100"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33" name="Freeform 132">
              <a:extLst>
                <a:ext uri="{FF2B5EF4-FFF2-40B4-BE49-F238E27FC236}">
                  <a16:creationId xmlns:a16="http://schemas.microsoft.com/office/drawing/2014/main" id="{E8E36743-F322-6EF2-B680-03D441424583}"/>
                </a:ext>
              </a:extLst>
            </p:cNvPr>
            <p:cNvSpPr/>
            <p:nvPr/>
          </p:nvSpPr>
          <p:spPr>
            <a:xfrm>
              <a:off x="3476588"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48" name="Freeform 147">
              <a:extLst>
                <a:ext uri="{FF2B5EF4-FFF2-40B4-BE49-F238E27FC236}">
                  <a16:creationId xmlns:a16="http://schemas.microsoft.com/office/drawing/2014/main" id="{51485E66-E9A3-D27E-58B7-5D7D82CDD9D5}"/>
                </a:ext>
              </a:extLst>
            </p:cNvPr>
            <p:cNvSpPr/>
            <p:nvPr/>
          </p:nvSpPr>
          <p:spPr>
            <a:xfrm>
              <a:off x="3350166"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49" name="Freeform 148">
              <a:extLst>
                <a:ext uri="{FF2B5EF4-FFF2-40B4-BE49-F238E27FC236}">
                  <a16:creationId xmlns:a16="http://schemas.microsoft.com/office/drawing/2014/main" id="{7BE451EA-0528-424B-62A2-563A734CBE19}"/>
                </a:ext>
              </a:extLst>
            </p:cNvPr>
            <p:cNvSpPr/>
            <p:nvPr/>
          </p:nvSpPr>
          <p:spPr>
            <a:xfrm>
              <a:off x="3020254"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151" name="Freeform 150">
              <a:extLst>
                <a:ext uri="{FF2B5EF4-FFF2-40B4-BE49-F238E27FC236}">
                  <a16:creationId xmlns:a16="http://schemas.microsoft.com/office/drawing/2014/main" id="{40E454A2-83B2-C691-3FE0-E99A6C79432E}"/>
                </a:ext>
              </a:extLst>
            </p:cNvPr>
            <p:cNvSpPr/>
            <p:nvPr/>
          </p:nvSpPr>
          <p:spPr>
            <a:xfrm>
              <a:off x="3324188"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21" name="Freeform 220">
              <a:extLst>
                <a:ext uri="{FF2B5EF4-FFF2-40B4-BE49-F238E27FC236}">
                  <a16:creationId xmlns:a16="http://schemas.microsoft.com/office/drawing/2014/main" id="{90BF60A7-999D-ECF6-702F-182DD51B9893}"/>
                </a:ext>
              </a:extLst>
            </p:cNvPr>
            <p:cNvSpPr/>
            <p:nvPr/>
          </p:nvSpPr>
          <p:spPr>
            <a:xfrm>
              <a:off x="3061818"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22" name="Freeform 221">
              <a:extLst>
                <a:ext uri="{FF2B5EF4-FFF2-40B4-BE49-F238E27FC236}">
                  <a16:creationId xmlns:a16="http://schemas.microsoft.com/office/drawing/2014/main" id="{F8872572-BE19-6AAD-6E8A-5779B3B2167D}"/>
                </a:ext>
              </a:extLst>
            </p:cNvPr>
            <p:cNvSpPr/>
            <p:nvPr/>
          </p:nvSpPr>
          <p:spPr>
            <a:xfrm>
              <a:off x="3498236"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23" name="Freeform 222">
              <a:extLst>
                <a:ext uri="{FF2B5EF4-FFF2-40B4-BE49-F238E27FC236}">
                  <a16:creationId xmlns:a16="http://schemas.microsoft.com/office/drawing/2014/main" id="{90EF3B6E-64AF-061B-4B0B-0AD9C450894A}"/>
                </a:ext>
              </a:extLst>
            </p:cNvPr>
            <p:cNvSpPr/>
            <p:nvPr/>
          </p:nvSpPr>
          <p:spPr>
            <a:xfrm>
              <a:off x="3581363"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24" name="Freeform 223">
              <a:extLst>
                <a:ext uri="{FF2B5EF4-FFF2-40B4-BE49-F238E27FC236}">
                  <a16:creationId xmlns:a16="http://schemas.microsoft.com/office/drawing/2014/main" id="{B2BDC3A6-EAA2-86F8-6333-850257EF2B95}"/>
                </a:ext>
              </a:extLst>
            </p:cNvPr>
            <p:cNvSpPr/>
            <p:nvPr/>
          </p:nvSpPr>
          <p:spPr>
            <a:xfrm>
              <a:off x="3616000"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31" name="Freeform 230">
              <a:extLst>
                <a:ext uri="{FF2B5EF4-FFF2-40B4-BE49-F238E27FC236}">
                  <a16:creationId xmlns:a16="http://schemas.microsoft.com/office/drawing/2014/main" id="{1D03AEEB-D9F5-DA9B-A508-B334EA6FDE59}"/>
                </a:ext>
              </a:extLst>
            </p:cNvPr>
            <p:cNvSpPr/>
            <p:nvPr/>
          </p:nvSpPr>
          <p:spPr>
            <a:xfrm>
              <a:off x="3646307"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33" name="Freeform 232">
              <a:extLst>
                <a:ext uri="{FF2B5EF4-FFF2-40B4-BE49-F238E27FC236}">
                  <a16:creationId xmlns:a16="http://schemas.microsoft.com/office/drawing/2014/main" id="{0D070135-C3F0-00C6-3D32-87F98F735F1A}"/>
                </a:ext>
              </a:extLst>
            </p:cNvPr>
            <p:cNvSpPr/>
            <p:nvPr/>
          </p:nvSpPr>
          <p:spPr>
            <a:xfrm>
              <a:off x="3514688"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34" name="Freeform 233">
              <a:extLst>
                <a:ext uri="{FF2B5EF4-FFF2-40B4-BE49-F238E27FC236}">
                  <a16:creationId xmlns:a16="http://schemas.microsoft.com/office/drawing/2014/main" id="{E70F60E5-1C85-C5CF-F40F-5782B15479C5}"/>
                </a:ext>
              </a:extLst>
            </p:cNvPr>
            <p:cNvSpPr/>
            <p:nvPr/>
          </p:nvSpPr>
          <p:spPr>
            <a:xfrm>
              <a:off x="3545861"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35" name="Freeform 234">
              <a:extLst>
                <a:ext uri="{FF2B5EF4-FFF2-40B4-BE49-F238E27FC236}">
                  <a16:creationId xmlns:a16="http://schemas.microsoft.com/office/drawing/2014/main" id="{8D5F2480-5DE6-B12A-110B-34E31A92038E}"/>
                </a:ext>
              </a:extLst>
            </p:cNvPr>
            <p:cNvSpPr/>
            <p:nvPr/>
          </p:nvSpPr>
          <p:spPr>
            <a:xfrm>
              <a:off x="3596950"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36" name="Freeform 235">
              <a:extLst>
                <a:ext uri="{FF2B5EF4-FFF2-40B4-BE49-F238E27FC236}">
                  <a16:creationId xmlns:a16="http://schemas.microsoft.com/office/drawing/2014/main" id="{229FEAD5-C418-24C0-423D-D5DD77BCA0AF}"/>
                </a:ext>
              </a:extLst>
            </p:cNvPr>
            <p:cNvSpPr/>
            <p:nvPr/>
          </p:nvSpPr>
          <p:spPr>
            <a:xfrm>
              <a:off x="3808232"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37" name="Freeform 236">
              <a:extLst>
                <a:ext uri="{FF2B5EF4-FFF2-40B4-BE49-F238E27FC236}">
                  <a16:creationId xmlns:a16="http://schemas.microsoft.com/office/drawing/2014/main" id="{A9AD1421-A43A-F245-8D8B-D862B5FE46F5}"/>
                </a:ext>
              </a:extLst>
            </p:cNvPr>
            <p:cNvSpPr/>
            <p:nvPr/>
          </p:nvSpPr>
          <p:spPr>
            <a:xfrm>
              <a:off x="3777925"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38" name="Freeform 237">
              <a:extLst>
                <a:ext uri="{FF2B5EF4-FFF2-40B4-BE49-F238E27FC236}">
                  <a16:creationId xmlns:a16="http://schemas.microsoft.com/office/drawing/2014/main" id="{926AB392-D0C6-C560-6968-E5CD8427E98D}"/>
                </a:ext>
              </a:extLst>
            </p:cNvPr>
            <p:cNvSpPr/>
            <p:nvPr/>
          </p:nvSpPr>
          <p:spPr>
            <a:xfrm>
              <a:off x="3664491"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64" name="Freeform 263">
              <a:extLst>
                <a:ext uri="{FF2B5EF4-FFF2-40B4-BE49-F238E27FC236}">
                  <a16:creationId xmlns:a16="http://schemas.microsoft.com/office/drawing/2014/main" id="{CECD8042-2D29-5AD8-6A30-BEA59BA679E4}"/>
                </a:ext>
              </a:extLst>
            </p:cNvPr>
            <p:cNvSpPr/>
            <p:nvPr/>
          </p:nvSpPr>
          <p:spPr>
            <a:xfrm>
              <a:off x="4235991"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65" name="Freeform 264">
              <a:extLst>
                <a:ext uri="{FF2B5EF4-FFF2-40B4-BE49-F238E27FC236}">
                  <a16:creationId xmlns:a16="http://schemas.microsoft.com/office/drawing/2014/main" id="{86B16B54-9B49-6ACE-BF79-F931CC00B16D}"/>
                </a:ext>
              </a:extLst>
            </p:cNvPr>
            <p:cNvSpPr/>
            <p:nvPr/>
          </p:nvSpPr>
          <p:spPr>
            <a:xfrm>
              <a:off x="3922532"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sp>
          <p:nvSpPr>
            <p:cNvPr id="266" name="Freeform 265">
              <a:extLst>
                <a:ext uri="{FF2B5EF4-FFF2-40B4-BE49-F238E27FC236}">
                  <a16:creationId xmlns:a16="http://schemas.microsoft.com/office/drawing/2014/main" id="{EE0460CC-6688-2E65-9742-046DC8CAA11B}"/>
                </a:ext>
              </a:extLst>
            </p:cNvPr>
            <p:cNvSpPr/>
            <p:nvPr/>
          </p:nvSpPr>
          <p:spPr>
            <a:xfrm>
              <a:off x="3829013" y="24668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E1471D"/>
              </a:solid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98E181C-DB83-932C-A9C7-836AAC767BAA}"/>
              </a:ext>
            </a:extLst>
          </p:cNvPr>
          <p:cNvSpPr>
            <a:spLocks noGrp="1"/>
          </p:cNvSpPr>
          <p:nvPr>
            <p:ph type="title"/>
          </p:nvPr>
        </p:nvSpPr>
        <p:spPr/>
        <p:txBody>
          <a:bodyPr/>
          <a:lstStyle/>
          <a:p>
            <a:r>
              <a:rPr lang="en-US" dirty="0"/>
              <a:t>Similar or Improved Survival With Equal Access to Care</a:t>
            </a:r>
            <a:endParaRPr lang="en-IN" dirty="0"/>
          </a:p>
        </p:txBody>
      </p:sp>
      <p:sp>
        <p:nvSpPr>
          <p:cNvPr id="8" name="Text Box 11">
            <a:extLst>
              <a:ext uri="{FF2B5EF4-FFF2-40B4-BE49-F238E27FC236}">
                <a16:creationId xmlns:a16="http://schemas.microsoft.com/office/drawing/2014/main" id="{6C0488FC-CF1F-3C09-C0D8-B3217BF6C8E0}"/>
              </a:ext>
            </a:extLst>
          </p:cNvPr>
          <p:cNvSpPr txBox="1">
            <a:spLocks noChangeArrowheads="1"/>
          </p:cNvSpPr>
          <p:nvPr/>
        </p:nvSpPr>
        <p:spPr bwMode="auto">
          <a:xfrm>
            <a:off x="422920" y="6373628"/>
            <a:ext cx="638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defTabSz="914126">
              <a:lnSpc>
                <a:spcPct val="100000"/>
              </a:lnSpc>
              <a:spcBef>
                <a:spcPct val="35000"/>
              </a:spcBef>
              <a:spcAft>
                <a:spcPct val="25000"/>
              </a:spcAft>
              <a:buClr>
                <a:srgbClr val="8B3D9A"/>
              </a:buClr>
              <a:buNone/>
            </a:pPr>
            <a:r>
              <a:rPr lang="es-ES" altLang="en-US" sz="1200" b="0" dirty="0">
                <a:solidFill>
                  <a:srgbClr val="455560"/>
                </a:solidFill>
              </a:rPr>
              <a:t>Derman. Blood Cancer J. 2020;10:80. Ailawadhi. Cancer. 2020;126:4332. </a:t>
            </a:r>
          </a:p>
        </p:txBody>
      </p:sp>
      <p:sp>
        <p:nvSpPr>
          <p:cNvPr id="11" name="Rectangle 901">
            <a:extLst>
              <a:ext uri="{FF2B5EF4-FFF2-40B4-BE49-F238E27FC236}">
                <a16:creationId xmlns:a16="http://schemas.microsoft.com/office/drawing/2014/main" id="{8B6AED07-C297-5C39-8328-D0A5DD7328DC}"/>
              </a:ext>
            </a:extLst>
          </p:cNvPr>
          <p:cNvSpPr>
            <a:spLocks noChangeArrowheads="1"/>
          </p:cNvSpPr>
          <p:nvPr/>
        </p:nvSpPr>
        <p:spPr bwMode="auto">
          <a:xfrm>
            <a:off x="1468636" y="2289423"/>
            <a:ext cx="393349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algn="ctr" defTabSz="609585"/>
            <a:r>
              <a:rPr lang="en-CA" altLang="es-ES" sz="1600" dirty="0">
                <a:solidFill>
                  <a:srgbClr val="000000"/>
                </a:solidFill>
                <a:latin typeface="Calibri" panose="020F0502020204030204" pitchFamily="34" charset="0"/>
                <a:cs typeface="Calibri" panose="020F0502020204030204" pitchFamily="34" charset="0"/>
              </a:rPr>
              <a:t>Overall Survival of Patients Receiving </a:t>
            </a:r>
            <a:br>
              <a:rPr lang="en-CA" altLang="es-ES" sz="1600" dirty="0">
                <a:solidFill>
                  <a:srgbClr val="000000"/>
                </a:solidFill>
                <a:latin typeface="Calibri" panose="020F0502020204030204" pitchFamily="34" charset="0"/>
                <a:cs typeface="Calibri" panose="020F0502020204030204" pitchFamily="34" charset="0"/>
              </a:rPr>
            </a:br>
            <a:r>
              <a:rPr lang="en-CA" altLang="es-ES" sz="1600" dirty="0">
                <a:solidFill>
                  <a:srgbClr val="000000"/>
                </a:solidFill>
                <a:latin typeface="Calibri" panose="020F0502020204030204" pitchFamily="34" charset="0"/>
                <a:cs typeface="Calibri" panose="020F0502020204030204" pitchFamily="34" charset="0"/>
              </a:rPr>
              <a:t>Triplet Therapy and ASCT by Race</a:t>
            </a:r>
            <a:endParaRPr lang="en-US" altLang="en-US" sz="1600" dirty="0">
              <a:solidFill>
                <a:srgbClr val="000000"/>
              </a:solidFill>
              <a:latin typeface="Calibri" panose="020F0502020204030204" pitchFamily="34" charset="0"/>
              <a:cs typeface="Calibri" panose="020F0502020204030204" pitchFamily="34" charset="0"/>
            </a:endParaRPr>
          </a:p>
        </p:txBody>
      </p:sp>
      <p:sp>
        <p:nvSpPr>
          <p:cNvPr id="12" name="Content Placeholder 2">
            <a:extLst>
              <a:ext uri="{FF2B5EF4-FFF2-40B4-BE49-F238E27FC236}">
                <a16:creationId xmlns:a16="http://schemas.microsoft.com/office/drawing/2014/main" id="{F09AE5D8-B1AE-72F7-AA93-666B9DFB761F}"/>
              </a:ext>
            </a:extLst>
          </p:cNvPr>
          <p:cNvSpPr txBox="1">
            <a:spLocks/>
          </p:cNvSpPr>
          <p:nvPr/>
        </p:nvSpPr>
        <p:spPr bwMode="auto">
          <a:xfrm>
            <a:off x="604675" y="1177653"/>
            <a:ext cx="5491325" cy="53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b="0" kern="0" dirty="0"/>
              <a:t>Analysis of newly diagnosed MM patients in the MM Research Foundation CoMMpass registry (N = 639)</a:t>
            </a:r>
            <a:endParaRPr lang="en-IN" sz="1600" b="0" kern="0" dirty="0"/>
          </a:p>
        </p:txBody>
      </p:sp>
      <p:sp>
        <p:nvSpPr>
          <p:cNvPr id="13" name="Content Placeholder 2">
            <a:extLst>
              <a:ext uri="{FF2B5EF4-FFF2-40B4-BE49-F238E27FC236}">
                <a16:creationId xmlns:a16="http://schemas.microsoft.com/office/drawing/2014/main" id="{D0C6CA19-691E-94E5-AFA4-C07E074C4E5A}"/>
              </a:ext>
            </a:extLst>
          </p:cNvPr>
          <p:cNvSpPr txBox="1">
            <a:spLocks/>
          </p:cNvSpPr>
          <p:nvPr/>
        </p:nvSpPr>
        <p:spPr bwMode="auto">
          <a:xfrm>
            <a:off x="6566669" y="1177653"/>
            <a:ext cx="5142732" cy="593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b="0" kern="0" dirty="0"/>
              <a:t>Analysis of newly diagnosed MM patients in the Connect MM US registry (N = 2837)</a:t>
            </a:r>
            <a:endParaRPr lang="en-IN" sz="1600" b="0" kern="0" dirty="0"/>
          </a:p>
        </p:txBody>
      </p:sp>
      <p:sp>
        <p:nvSpPr>
          <p:cNvPr id="14" name="Rectangle 901">
            <a:extLst>
              <a:ext uri="{FF2B5EF4-FFF2-40B4-BE49-F238E27FC236}">
                <a16:creationId xmlns:a16="http://schemas.microsoft.com/office/drawing/2014/main" id="{BEA64BBF-F6D5-C9F8-609D-37BD95AB8298}"/>
              </a:ext>
            </a:extLst>
          </p:cNvPr>
          <p:cNvSpPr>
            <a:spLocks noChangeArrowheads="1"/>
          </p:cNvSpPr>
          <p:nvPr/>
        </p:nvSpPr>
        <p:spPr bwMode="auto">
          <a:xfrm>
            <a:off x="6762207" y="1621617"/>
            <a:ext cx="495935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algn="ctr" defTabSz="609585"/>
            <a:r>
              <a:rPr lang="en-CA" altLang="es-ES" sz="1600" dirty="0">
                <a:solidFill>
                  <a:srgbClr val="000000"/>
                </a:solidFill>
                <a:latin typeface="Calibri" panose="020F0502020204030204" pitchFamily="34" charset="0"/>
                <a:cs typeface="Calibri" panose="020F0502020204030204" pitchFamily="34" charset="0"/>
              </a:rPr>
              <a:t>Overall Survival in Patients Who Underwent SCT</a:t>
            </a:r>
            <a:endParaRPr lang="en-US" altLang="en-US" sz="1600" dirty="0">
              <a:solidFill>
                <a:srgbClr val="000000"/>
              </a:solidFill>
              <a:latin typeface="Calibri" panose="020F0502020204030204" pitchFamily="34" charset="0"/>
              <a:cs typeface="Calibri" panose="020F0502020204030204" pitchFamily="34" charset="0"/>
            </a:endParaRPr>
          </a:p>
        </p:txBody>
      </p:sp>
      <p:sp>
        <p:nvSpPr>
          <p:cNvPr id="15" name="Rectangle 901">
            <a:extLst>
              <a:ext uri="{FF2B5EF4-FFF2-40B4-BE49-F238E27FC236}">
                <a16:creationId xmlns:a16="http://schemas.microsoft.com/office/drawing/2014/main" id="{0AD7F479-7D40-E072-7EBB-0AAA31A8154E}"/>
              </a:ext>
            </a:extLst>
          </p:cNvPr>
          <p:cNvSpPr>
            <a:spLocks noChangeArrowheads="1"/>
          </p:cNvSpPr>
          <p:nvPr/>
        </p:nvSpPr>
        <p:spPr bwMode="auto">
          <a:xfrm>
            <a:off x="7329320" y="3978435"/>
            <a:ext cx="38251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algn="ctr" defTabSz="609585"/>
            <a:r>
              <a:rPr lang="en-CA" altLang="es-ES" sz="1600" dirty="0">
                <a:solidFill>
                  <a:srgbClr val="000000"/>
                </a:solidFill>
                <a:latin typeface="Calibri" panose="020F0502020204030204" pitchFamily="34" charset="0"/>
                <a:cs typeface="Calibri" panose="020F0502020204030204" pitchFamily="34" charset="0"/>
              </a:rPr>
              <a:t>Overall Survival in Non-SCT Patients</a:t>
            </a:r>
            <a:endParaRPr lang="en-US" altLang="en-US" sz="1600" dirty="0">
              <a:solidFill>
                <a:srgbClr val="000000"/>
              </a:solidFill>
              <a:latin typeface="Calibri" panose="020F0502020204030204" pitchFamily="34" charset="0"/>
              <a:cs typeface="Calibri" panose="020F0502020204030204" pitchFamily="34" charset="0"/>
            </a:endParaRPr>
          </a:p>
        </p:txBody>
      </p:sp>
      <p:sp>
        <p:nvSpPr>
          <p:cNvPr id="4" name="Freeform 3">
            <a:extLst>
              <a:ext uri="{FF2B5EF4-FFF2-40B4-BE49-F238E27FC236}">
                <a16:creationId xmlns:a16="http://schemas.microsoft.com/office/drawing/2014/main" id="{2E507BEB-240B-9020-A3F6-33304245E004}"/>
              </a:ext>
            </a:extLst>
          </p:cNvPr>
          <p:cNvSpPr/>
          <p:nvPr/>
        </p:nvSpPr>
        <p:spPr bwMode="auto">
          <a:xfrm>
            <a:off x="1486262" y="2732925"/>
            <a:ext cx="3808849" cy="1952936"/>
          </a:xfrm>
          <a:custGeom>
            <a:avLst/>
            <a:gdLst>
              <a:gd name="connsiteX0" fmla="*/ 0 w 4040372"/>
              <a:gd name="connsiteY0" fmla="*/ 0 h 2046768"/>
              <a:gd name="connsiteX1" fmla="*/ 0 w 4040372"/>
              <a:gd name="connsiteY1" fmla="*/ 2046768 h 2046768"/>
              <a:gd name="connsiteX2" fmla="*/ 4040372 w 4040372"/>
              <a:gd name="connsiteY2" fmla="*/ 2046768 h 2046768"/>
            </a:gdLst>
            <a:ahLst/>
            <a:cxnLst>
              <a:cxn ang="0">
                <a:pos x="connsiteX0" y="connsiteY0"/>
              </a:cxn>
              <a:cxn ang="0">
                <a:pos x="connsiteX1" y="connsiteY1"/>
              </a:cxn>
              <a:cxn ang="0">
                <a:pos x="connsiteX2" y="connsiteY2"/>
              </a:cxn>
            </a:cxnLst>
            <a:rect l="l" t="t" r="r" b="b"/>
            <a:pathLst>
              <a:path w="4040372" h="2046768">
                <a:moveTo>
                  <a:pt x="0" y="0"/>
                </a:moveTo>
                <a:lnTo>
                  <a:pt x="0" y="2046768"/>
                </a:lnTo>
                <a:lnTo>
                  <a:pt x="4040372" y="2046768"/>
                </a:lnTo>
              </a:path>
            </a:pathLst>
          </a:custGeom>
          <a:noFill/>
          <a:ln w="28575">
            <a:solidFill>
              <a:schemeClr val="bg1"/>
            </a:solidFill>
            <a:miter lim="800000"/>
            <a:headEnd/>
            <a:tailEnd/>
          </a:ln>
        </p:spPr>
        <p:txBody>
          <a:bodyPr rtlCol="0" anchor="ctr"/>
          <a:lstStyle/>
          <a:p>
            <a:pPr algn="ctr"/>
            <a:endParaRPr lang="en-US" dirty="0"/>
          </a:p>
        </p:txBody>
      </p:sp>
      <p:sp>
        <p:nvSpPr>
          <p:cNvPr id="5" name="TextBox 4">
            <a:extLst>
              <a:ext uri="{FF2B5EF4-FFF2-40B4-BE49-F238E27FC236}">
                <a16:creationId xmlns:a16="http://schemas.microsoft.com/office/drawing/2014/main" id="{102BED70-25FE-04CC-4AA7-49B453634DD6}"/>
              </a:ext>
            </a:extLst>
          </p:cNvPr>
          <p:cNvSpPr txBox="1"/>
          <p:nvPr/>
        </p:nvSpPr>
        <p:spPr bwMode="auto">
          <a:xfrm>
            <a:off x="1616931" y="4336077"/>
            <a:ext cx="6078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i="1" dirty="0">
                <a:solidFill>
                  <a:schemeClr val="bg1"/>
                </a:solidFill>
                <a:latin typeface="Calibri" panose="020F0502020204030204" pitchFamily="34" charset="0"/>
              </a:rPr>
              <a:t>P</a:t>
            </a:r>
            <a:r>
              <a:rPr lang="en-US" sz="1200" b="0" dirty="0">
                <a:solidFill>
                  <a:schemeClr val="bg1"/>
                </a:solidFill>
                <a:latin typeface="Calibri" panose="020F0502020204030204" pitchFamily="34" charset="0"/>
              </a:rPr>
              <a:t> = .17</a:t>
            </a:r>
          </a:p>
        </p:txBody>
      </p:sp>
      <p:grpSp>
        <p:nvGrpSpPr>
          <p:cNvPr id="6" name="Group 5">
            <a:extLst>
              <a:ext uri="{FF2B5EF4-FFF2-40B4-BE49-F238E27FC236}">
                <a16:creationId xmlns:a16="http://schemas.microsoft.com/office/drawing/2014/main" id="{6A234CC5-A1B4-72F9-2A12-AE90B3ECFA2D}"/>
              </a:ext>
            </a:extLst>
          </p:cNvPr>
          <p:cNvGrpSpPr/>
          <p:nvPr/>
        </p:nvGrpSpPr>
        <p:grpSpPr>
          <a:xfrm>
            <a:off x="1727684" y="3868415"/>
            <a:ext cx="780882" cy="461665"/>
            <a:chOff x="2275365" y="3373997"/>
            <a:chExt cx="780882" cy="461665"/>
          </a:xfrm>
        </p:grpSpPr>
        <p:sp>
          <p:nvSpPr>
            <p:cNvPr id="9" name="TextBox 8">
              <a:extLst>
                <a:ext uri="{FF2B5EF4-FFF2-40B4-BE49-F238E27FC236}">
                  <a16:creationId xmlns:a16="http://schemas.microsoft.com/office/drawing/2014/main" id="{78B25523-F632-4944-5F36-6C8FF19D6DA4}"/>
                </a:ext>
              </a:extLst>
            </p:cNvPr>
            <p:cNvSpPr txBox="1"/>
            <p:nvPr/>
          </p:nvSpPr>
          <p:spPr bwMode="auto">
            <a:xfrm>
              <a:off x="2493336" y="3373997"/>
              <a:ext cx="5629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White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Black</a:t>
              </a:r>
            </a:p>
          </p:txBody>
        </p:sp>
        <p:cxnSp>
          <p:nvCxnSpPr>
            <p:cNvPr id="16" name="Straight Connector 15">
              <a:extLst>
                <a:ext uri="{FF2B5EF4-FFF2-40B4-BE49-F238E27FC236}">
                  <a16:creationId xmlns:a16="http://schemas.microsoft.com/office/drawing/2014/main" id="{F0F8BF46-7E44-DDE2-1AC7-F907F24622F3}"/>
                </a:ext>
              </a:extLst>
            </p:cNvPr>
            <p:cNvCxnSpPr>
              <a:cxnSpLocks/>
            </p:cNvCxnSpPr>
            <p:nvPr/>
          </p:nvCxnSpPr>
          <p:spPr bwMode="auto">
            <a:xfrm>
              <a:off x="2275365" y="3503700"/>
              <a:ext cx="228600" cy="0"/>
            </a:xfrm>
            <a:prstGeom prst="line">
              <a:avLst/>
            </a:prstGeom>
            <a:noFill/>
            <a:ln w="28575" cap="flat" cmpd="sng" algn="ctr">
              <a:solidFill>
                <a:srgbClr val="015873"/>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30A10321-0840-DEC4-8EC7-DC0FAA21421D}"/>
                </a:ext>
              </a:extLst>
            </p:cNvPr>
            <p:cNvCxnSpPr>
              <a:cxnSpLocks/>
            </p:cNvCxnSpPr>
            <p:nvPr/>
          </p:nvCxnSpPr>
          <p:spPr bwMode="auto">
            <a:xfrm>
              <a:off x="2275365" y="3687998"/>
              <a:ext cx="228600" cy="0"/>
            </a:xfrm>
            <a:prstGeom prst="line">
              <a:avLst/>
            </a:prstGeom>
            <a:noFill/>
            <a:ln w="28575" cap="flat" cmpd="sng" algn="ctr">
              <a:solidFill>
                <a:srgbClr val="E1471D"/>
              </a:solidFill>
              <a:prstDash val="solid"/>
              <a:round/>
              <a:headEnd type="none" w="med" len="med"/>
              <a:tailEnd type="none" w="med" len="med"/>
            </a:ln>
            <a:effectLst/>
          </p:spPr>
        </p:cxnSp>
      </p:grpSp>
      <p:sp>
        <p:nvSpPr>
          <p:cNvPr id="18" name="TextBox 17">
            <a:extLst>
              <a:ext uri="{FF2B5EF4-FFF2-40B4-BE49-F238E27FC236}">
                <a16:creationId xmlns:a16="http://schemas.microsoft.com/office/drawing/2014/main" id="{563A7750-F02B-8C31-E450-5DF74B5466CD}"/>
              </a:ext>
            </a:extLst>
          </p:cNvPr>
          <p:cNvSpPr txBox="1"/>
          <p:nvPr/>
        </p:nvSpPr>
        <p:spPr bwMode="auto">
          <a:xfrm rot="16200000">
            <a:off x="298493" y="3637514"/>
            <a:ext cx="10738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Patients (%)</a:t>
            </a:r>
          </a:p>
        </p:txBody>
      </p:sp>
      <p:grpSp>
        <p:nvGrpSpPr>
          <p:cNvPr id="19" name="Group 18">
            <a:extLst>
              <a:ext uri="{FF2B5EF4-FFF2-40B4-BE49-F238E27FC236}">
                <a16:creationId xmlns:a16="http://schemas.microsoft.com/office/drawing/2014/main" id="{CE25EBFC-43C7-3EA5-FF47-4B59101ECEC7}"/>
              </a:ext>
            </a:extLst>
          </p:cNvPr>
          <p:cNvGrpSpPr/>
          <p:nvPr/>
        </p:nvGrpSpPr>
        <p:grpSpPr>
          <a:xfrm>
            <a:off x="1410620" y="2857061"/>
            <a:ext cx="79907" cy="1828800"/>
            <a:chOff x="6118290" y="1843622"/>
            <a:chExt cx="79907" cy="2612988"/>
          </a:xfrm>
        </p:grpSpPr>
        <p:cxnSp>
          <p:nvCxnSpPr>
            <p:cNvPr id="20" name="Straight Connector 19">
              <a:extLst>
                <a:ext uri="{FF2B5EF4-FFF2-40B4-BE49-F238E27FC236}">
                  <a16:creationId xmlns:a16="http://schemas.microsoft.com/office/drawing/2014/main" id="{D3715F2C-0D5C-7DD6-E973-D3B392EBF290}"/>
                </a:ext>
              </a:extLst>
            </p:cNvPr>
            <p:cNvCxnSpPr>
              <a:cxnSpLocks/>
            </p:cNvCxnSpPr>
            <p:nvPr/>
          </p:nvCxnSpPr>
          <p:spPr bwMode="auto">
            <a:xfrm>
              <a:off x="6118290" y="184362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37514633-2547-7B0D-F75F-CA7AA4B594F5}"/>
                </a:ext>
              </a:extLst>
            </p:cNvPr>
            <p:cNvCxnSpPr>
              <a:cxnSpLocks/>
            </p:cNvCxnSpPr>
            <p:nvPr/>
          </p:nvCxnSpPr>
          <p:spPr bwMode="auto">
            <a:xfrm>
              <a:off x="6118290" y="249686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119FF7EA-2DC9-E7BC-085C-7660D5F57931}"/>
                </a:ext>
              </a:extLst>
            </p:cNvPr>
            <p:cNvCxnSpPr>
              <a:cxnSpLocks/>
            </p:cNvCxnSpPr>
            <p:nvPr/>
          </p:nvCxnSpPr>
          <p:spPr bwMode="auto">
            <a:xfrm>
              <a:off x="6118290" y="315011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27C5F936-A145-13E7-D932-B28EF8C3E0B5}"/>
                </a:ext>
              </a:extLst>
            </p:cNvPr>
            <p:cNvCxnSpPr>
              <a:cxnSpLocks/>
            </p:cNvCxnSpPr>
            <p:nvPr/>
          </p:nvCxnSpPr>
          <p:spPr bwMode="auto">
            <a:xfrm>
              <a:off x="6118290" y="3803363"/>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23950520-36B7-4DAC-7584-11BA0055A29F}"/>
                </a:ext>
              </a:extLst>
            </p:cNvPr>
            <p:cNvCxnSpPr>
              <a:cxnSpLocks/>
            </p:cNvCxnSpPr>
            <p:nvPr/>
          </p:nvCxnSpPr>
          <p:spPr bwMode="auto">
            <a:xfrm>
              <a:off x="6118290" y="4456610"/>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25" name="Group 24">
            <a:extLst>
              <a:ext uri="{FF2B5EF4-FFF2-40B4-BE49-F238E27FC236}">
                <a16:creationId xmlns:a16="http://schemas.microsoft.com/office/drawing/2014/main" id="{8D0446E9-DAEE-AF35-5DF5-9F4E75F4557F}"/>
              </a:ext>
            </a:extLst>
          </p:cNvPr>
          <p:cNvGrpSpPr/>
          <p:nvPr/>
        </p:nvGrpSpPr>
        <p:grpSpPr>
          <a:xfrm>
            <a:off x="1486260" y="4675594"/>
            <a:ext cx="3739896" cy="79907"/>
            <a:chOff x="1446589" y="4775605"/>
            <a:chExt cx="3980123" cy="79907"/>
          </a:xfrm>
        </p:grpSpPr>
        <p:cxnSp>
          <p:nvCxnSpPr>
            <p:cNvPr id="26" name="Straight Connector 25">
              <a:extLst>
                <a:ext uri="{FF2B5EF4-FFF2-40B4-BE49-F238E27FC236}">
                  <a16:creationId xmlns:a16="http://schemas.microsoft.com/office/drawing/2014/main" id="{972AE2FF-E0BC-379D-A6E4-861F3D10FD7E}"/>
                </a:ext>
              </a:extLst>
            </p:cNvPr>
            <p:cNvCxnSpPr>
              <a:cxnSpLocks/>
            </p:cNvCxnSpPr>
            <p:nvPr/>
          </p:nvCxnSpPr>
          <p:spPr bwMode="auto">
            <a:xfrm rot="5400000">
              <a:off x="4060051"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0C7109C8-1C1E-B1A8-B8C8-03AF41C900D5}"/>
                </a:ext>
              </a:extLst>
            </p:cNvPr>
            <p:cNvCxnSpPr>
              <a:cxnSpLocks/>
            </p:cNvCxnSpPr>
            <p:nvPr/>
          </p:nvCxnSpPr>
          <p:spPr bwMode="auto">
            <a:xfrm rot="5400000">
              <a:off x="3396697"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5B946610-4C4D-D4E8-8E6A-59AA9BC670A3}"/>
                </a:ext>
              </a:extLst>
            </p:cNvPr>
            <p:cNvCxnSpPr>
              <a:cxnSpLocks/>
            </p:cNvCxnSpPr>
            <p:nvPr/>
          </p:nvCxnSpPr>
          <p:spPr bwMode="auto">
            <a:xfrm rot="5400000">
              <a:off x="2733343"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780C9CA2-64CE-32B8-CEE5-4A4C53FD3449}"/>
                </a:ext>
              </a:extLst>
            </p:cNvPr>
            <p:cNvCxnSpPr>
              <a:cxnSpLocks/>
            </p:cNvCxnSpPr>
            <p:nvPr/>
          </p:nvCxnSpPr>
          <p:spPr bwMode="auto">
            <a:xfrm rot="5400000">
              <a:off x="2069989"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45CACCE0-4447-6C63-73B9-0ADD8E5814B9}"/>
                </a:ext>
              </a:extLst>
            </p:cNvPr>
            <p:cNvCxnSpPr>
              <a:cxnSpLocks/>
            </p:cNvCxnSpPr>
            <p:nvPr/>
          </p:nvCxnSpPr>
          <p:spPr bwMode="auto">
            <a:xfrm rot="5400000">
              <a:off x="1406635"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8FC6D520-B3FB-5B4F-5EE1-77521D57CB3D}"/>
                </a:ext>
              </a:extLst>
            </p:cNvPr>
            <p:cNvCxnSpPr>
              <a:cxnSpLocks/>
            </p:cNvCxnSpPr>
            <p:nvPr/>
          </p:nvCxnSpPr>
          <p:spPr bwMode="auto">
            <a:xfrm rot="5400000">
              <a:off x="5386758"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99DBF3F3-2B74-FA9E-86B8-E8530ACB1B99}"/>
                </a:ext>
              </a:extLst>
            </p:cNvPr>
            <p:cNvCxnSpPr>
              <a:cxnSpLocks/>
            </p:cNvCxnSpPr>
            <p:nvPr/>
          </p:nvCxnSpPr>
          <p:spPr bwMode="auto">
            <a:xfrm rot="5400000">
              <a:off x="4723405" y="4815559"/>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62" name="Group 61">
            <a:extLst>
              <a:ext uri="{FF2B5EF4-FFF2-40B4-BE49-F238E27FC236}">
                <a16:creationId xmlns:a16="http://schemas.microsoft.com/office/drawing/2014/main" id="{68D6133D-B771-FE05-7FA5-67C3608422FC}"/>
              </a:ext>
            </a:extLst>
          </p:cNvPr>
          <p:cNvGrpSpPr/>
          <p:nvPr/>
        </p:nvGrpSpPr>
        <p:grpSpPr>
          <a:xfrm>
            <a:off x="1009857" y="2714729"/>
            <a:ext cx="458779" cy="2115268"/>
            <a:chOff x="742918" y="2455226"/>
            <a:chExt cx="458779" cy="2115268"/>
          </a:xfrm>
        </p:grpSpPr>
        <p:sp>
          <p:nvSpPr>
            <p:cNvPr id="34" name="TextBox 33">
              <a:extLst>
                <a:ext uri="{FF2B5EF4-FFF2-40B4-BE49-F238E27FC236}">
                  <a16:creationId xmlns:a16="http://schemas.microsoft.com/office/drawing/2014/main" id="{FF4A5592-A742-B13C-468F-3E3E6F2016B8}"/>
                </a:ext>
              </a:extLst>
            </p:cNvPr>
            <p:cNvSpPr txBox="1"/>
            <p:nvPr/>
          </p:nvSpPr>
          <p:spPr bwMode="auto">
            <a:xfrm>
              <a:off x="742918" y="2455226"/>
              <a:ext cx="4587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35" name="TextBox 34">
              <a:extLst>
                <a:ext uri="{FF2B5EF4-FFF2-40B4-BE49-F238E27FC236}">
                  <a16:creationId xmlns:a16="http://schemas.microsoft.com/office/drawing/2014/main" id="{C4CB7000-71F5-BE8A-7F67-BC073E442CFD}"/>
                </a:ext>
              </a:extLst>
            </p:cNvPr>
            <p:cNvSpPr txBox="1"/>
            <p:nvPr/>
          </p:nvSpPr>
          <p:spPr bwMode="auto">
            <a:xfrm>
              <a:off x="742918" y="2917068"/>
              <a:ext cx="4587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0.75</a:t>
              </a:r>
            </a:p>
          </p:txBody>
        </p:sp>
        <p:sp>
          <p:nvSpPr>
            <p:cNvPr id="36" name="TextBox 35">
              <a:extLst>
                <a:ext uri="{FF2B5EF4-FFF2-40B4-BE49-F238E27FC236}">
                  <a16:creationId xmlns:a16="http://schemas.microsoft.com/office/drawing/2014/main" id="{74A501A2-1A11-1FF3-B0A1-4A753DD965FE}"/>
                </a:ext>
              </a:extLst>
            </p:cNvPr>
            <p:cNvSpPr txBox="1"/>
            <p:nvPr/>
          </p:nvSpPr>
          <p:spPr bwMode="auto">
            <a:xfrm>
              <a:off x="742918" y="3378910"/>
              <a:ext cx="4587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0.50</a:t>
              </a:r>
            </a:p>
          </p:txBody>
        </p:sp>
        <p:sp>
          <p:nvSpPr>
            <p:cNvPr id="37" name="TextBox 36">
              <a:extLst>
                <a:ext uri="{FF2B5EF4-FFF2-40B4-BE49-F238E27FC236}">
                  <a16:creationId xmlns:a16="http://schemas.microsoft.com/office/drawing/2014/main" id="{75A0179B-D7AC-B628-CD81-8A70A54AE0DF}"/>
                </a:ext>
              </a:extLst>
            </p:cNvPr>
            <p:cNvSpPr txBox="1"/>
            <p:nvPr/>
          </p:nvSpPr>
          <p:spPr bwMode="auto">
            <a:xfrm>
              <a:off x="742918" y="3840752"/>
              <a:ext cx="4587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0.25</a:t>
              </a:r>
            </a:p>
          </p:txBody>
        </p:sp>
        <p:sp>
          <p:nvSpPr>
            <p:cNvPr id="38" name="TextBox 37">
              <a:extLst>
                <a:ext uri="{FF2B5EF4-FFF2-40B4-BE49-F238E27FC236}">
                  <a16:creationId xmlns:a16="http://schemas.microsoft.com/office/drawing/2014/main" id="{7A28F0DF-B150-F6D0-FB41-CC8C20A91D8A}"/>
                </a:ext>
              </a:extLst>
            </p:cNvPr>
            <p:cNvSpPr txBox="1"/>
            <p:nvPr/>
          </p:nvSpPr>
          <p:spPr bwMode="auto">
            <a:xfrm>
              <a:off x="938484" y="429349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sp>
        <p:nvSpPr>
          <p:cNvPr id="40" name="TextBox 39">
            <a:extLst>
              <a:ext uri="{FF2B5EF4-FFF2-40B4-BE49-F238E27FC236}">
                <a16:creationId xmlns:a16="http://schemas.microsoft.com/office/drawing/2014/main" id="{FBE117C5-9BF6-6427-174D-91AB402DDD22}"/>
              </a:ext>
            </a:extLst>
          </p:cNvPr>
          <p:cNvSpPr txBox="1"/>
          <p:nvPr/>
        </p:nvSpPr>
        <p:spPr bwMode="auto">
          <a:xfrm>
            <a:off x="1360500" y="4754299"/>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1" name="TextBox 40">
            <a:extLst>
              <a:ext uri="{FF2B5EF4-FFF2-40B4-BE49-F238E27FC236}">
                <a16:creationId xmlns:a16="http://schemas.microsoft.com/office/drawing/2014/main" id="{8A8FA391-3DE0-A51F-488C-11EC1234C0A6}"/>
              </a:ext>
            </a:extLst>
          </p:cNvPr>
          <p:cNvSpPr txBox="1"/>
          <p:nvPr/>
        </p:nvSpPr>
        <p:spPr bwMode="auto">
          <a:xfrm>
            <a:off x="1936225" y="475429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42" name="TextBox 41">
            <a:extLst>
              <a:ext uri="{FF2B5EF4-FFF2-40B4-BE49-F238E27FC236}">
                <a16:creationId xmlns:a16="http://schemas.microsoft.com/office/drawing/2014/main" id="{7034732A-96AA-01FC-42ED-BC6A0CB8B08C}"/>
              </a:ext>
            </a:extLst>
          </p:cNvPr>
          <p:cNvSpPr txBox="1"/>
          <p:nvPr/>
        </p:nvSpPr>
        <p:spPr bwMode="auto">
          <a:xfrm>
            <a:off x="2565317" y="475429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43" name="TextBox 42">
            <a:extLst>
              <a:ext uri="{FF2B5EF4-FFF2-40B4-BE49-F238E27FC236}">
                <a16:creationId xmlns:a16="http://schemas.microsoft.com/office/drawing/2014/main" id="{58E5FD36-1679-A991-E8EC-CDD4E846B90C}"/>
              </a:ext>
            </a:extLst>
          </p:cNvPr>
          <p:cNvSpPr txBox="1"/>
          <p:nvPr/>
        </p:nvSpPr>
        <p:spPr bwMode="auto">
          <a:xfrm>
            <a:off x="3193113" y="475429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44" name="TextBox 43">
            <a:extLst>
              <a:ext uri="{FF2B5EF4-FFF2-40B4-BE49-F238E27FC236}">
                <a16:creationId xmlns:a16="http://schemas.microsoft.com/office/drawing/2014/main" id="{4F04414C-4C93-4B26-677E-78BA411C1B3E}"/>
              </a:ext>
            </a:extLst>
          </p:cNvPr>
          <p:cNvSpPr txBox="1"/>
          <p:nvPr/>
        </p:nvSpPr>
        <p:spPr bwMode="auto">
          <a:xfrm>
            <a:off x="3810959" y="475429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48</a:t>
            </a:r>
          </a:p>
        </p:txBody>
      </p:sp>
      <p:sp>
        <p:nvSpPr>
          <p:cNvPr id="45" name="TextBox 44">
            <a:extLst>
              <a:ext uri="{FF2B5EF4-FFF2-40B4-BE49-F238E27FC236}">
                <a16:creationId xmlns:a16="http://schemas.microsoft.com/office/drawing/2014/main" id="{2F540E32-8F3A-0860-E5DA-9C19C6AB36E0}"/>
              </a:ext>
            </a:extLst>
          </p:cNvPr>
          <p:cNvSpPr txBox="1"/>
          <p:nvPr/>
        </p:nvSpPr>
        <p:spPr bwMode="auto">
          <a:xfrm>
            <a:off x="4437171" y="475429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6" name="TextBox 45">
            <a:extLst>
              <a:ext uri="{FF2B5EF4-FFF2-40B4-BE49-F238E27FC236}">
                <a16:creationId xmlns:a16="http://schemas.microsoft.com/office/drawing/2014/main" id="{400DA64F-A508-4878-3AC5-C4817C6CB428}"/>
              </a:ext>
            </a:extLst>
          </p:cNvPr>
          <p:cNvSpPr txBox="1"/>
          <p:nvPr/>
        </p:nvSpPr>
        <p:spPr bwMode="auto">
          <a:xfrm>
            <a:off x="5060375" y="475429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72</a:t>
            </a:r>
          </a:p>
        </p:txBody>
      </p:sp>
      <p:sp>
        <p:nvSpPr>
          <p:cNvPr id="48" name="TextBox 47">
            <a:extLst>
              <a:ext uri="{FF2B5EF4-FFF2-40B4-BE49-F238E27FC236}">
                <a16:creationId xmlns:a16="http://schemas.microsoft.com/office/drawing/2014/main" id="{F68FBF4A-10FB-2703-E353-C5EF357775FF}"/>
              </a:ext>
            </a:extLst>
          </p:cNvPr>
          <p:cNvSpPr txBox="1"/>
          <p:nvPr/>
        </p:nvSpPr>
        <p:spPr bwMode="auto">
          <a:xfrm>
            <a:off x="1281953" y="5171745"/>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231</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37</a:t>
            </a:r>
          </a:p>
        </p:txBody>
      </p:sp>
      <p:sp>
        <p:nvSpPr>
          <p:cNvPr id="49" name="TextBox 48">
            <a:extLst>
              <a:ext uri="{FF2B5EF4-FFF2-40B4-BE49-F238E27FC236}">
                <a16:creationId xmlns:a16="http://schemas.microsoft.com/office/drawing/2014/main" id="{9AA34276-932D-A3E6-A30F-F9A0BBA63A29}"/>
              </a:ext>
            </a:extLst>
          </p:cNvPr>
          <p:cNvSpPr txBox="1"/>
          <p:nvPr/>
        </p:nvSpPr>
        <p:spPr bwMode="auto">
          <a:xfrm>
            <a:off x="1896949" y="5171745"/>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226</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35</a:t>
            </a:r>
          </a:p>
        </p:txBody>
      </p:sp>
      <p:sp>
        <p:nvSpPr>
          <p:cNvPr id="50" name="TextBox 49">
            <a:extLst>
              <a:ext uri="{FF2B5EF4-FFF2-40B4-BE49-F238E27FC236}">
                <a16:creationId xmlns:a16="http://schemas.microsoft.com/office/drawing/2014/main" id="{BB3C64BB-8385-798B-5BC4-B1B25EE5434C}"/>
              </a:ext>
            </a:extLst>
          </p:cNvPr>
          <p:cNvSpPr txBox="1"/>
          <p:nvPr/>
        </p:nvSpPr>
        <p:spPr bwMode="auto">
          <a:xfrm>
            <a:off x="2526043" y="5171745"/>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210</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33</a:t>
            </a:r>
          </a:p>
        </p:txBody>
      </p:sp>
      <p:sp>
        <p:nvSpPr>
          <p:cNvPr id="51" name="TextBox 50">
            <a:extLst>
              <a:ext uri="{FF2B5EF4-FFF2-40B4-BE49-F238E27FC236}">
                <a16:creationId xmlns:a16="http://schemas.microsoft.com/office/drawing/2014/main" id="{84ED0196-DAEE-2EBD-69C3-D1BE163BD3D3}"/>
              </a:ext>
            </a:extLst>
          </p:cNvPr>
          <p:cNvSpPr txBox="1"/>
          <p:nvPr/>
        </p:nvSpPr>
        <p:spPr bwMode="auto">
          <a:xfrm>
            <a:off x="3153839" y="5171745"/>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132</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23</a:t>
            </a:r>
          </a:p>
        </p:txBody>
      </p:sp>
      <p:sp>
        <p:nvSpPr>
          <p:cNvPr id="52" name="TextBox 51">
            <a:extLst>
              <a:ext uri="{FF2B5EF4-FFF2-40B4-BE49-F238E27FC236}">
                <a16:creationId xmlns:a16="http://schemas.microsoft.com/office/drawing/2014/main" id="{30C92E5F-339D-02C1-7B5A-D3A36C1C8CBB}"/>
              </a:ext>
            </a:extLst>
          </p:cNvPr>
          <p:cNvSpPr txBox="1"/>
          <p:nvPr/>
        </p:nvSpPr>
        <p:spPr bwMode="auto">
          <a:xfrm>
            <a:off x="3810959" y="517174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37</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4</a:t>
            </a:r>
          </a:p>
        </p:txBody>
      </p:sp>
      <p:sp>
        <p:nvSpPr>
          <p:cNvPr id="53" name="TextBox 52">
            <a:extLst>
              <a:ext uri="{FF2B5EF4-FFF2-40B4-BE49-F238E27FC236}">
                <a16:creationId xmlns:a16="http://schemas.microsoft.com/office/drawing/2014/main" id="{6A7606CF-0139-2FC2-F621-2E9968F9D76A}"/>
              </a:ext>
            </a:extLst>
          </p:cNvPr>
          <p:cNvSpPr txBox="1"/>
          <p:nvPr/>
        </p:nvSpPr>
        <p:spPr bwMode="auto">
          <a:xfrm>
            <a:off x="4476444" y="5171745"/>
            <a:ext cx="263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7</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0</a:t>
            </a:r>
          </a:p>
        </p:txBody>
      </p:sp>
      <p:sp>
        <p:nvSpPr>
          <p:cNvPr id="54" name="TextBox 53">
            <a:extLst>
              <a:ext uri="{FF2B5EF4-FFF2-40B4-BE49-F238E27FC236}">
                <a16:creationId xmlns:a16="http://schemas.microsoft.com/office/drawing/2014/main" id="{1C846A9A-8160-46C4-9E2B-B320B1B49514}"/>
              </a:ext>
            </a:extLst>
          </p:cNvPr>
          <p:cNvSpPr txBox="1"/>
          <p:nvPr/>
        </p:nvSpPr>
        <p:spPr bwMode="auto">
          <a:xfrm>
            <a:off x="5099648" y="5171745"/>
            <a:ext cx="263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0</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0</a:t>
            </a:r>
          </a:p>
        </p:txBody>
      </p:sp>
      <p:sp>
        <p:nvSpPr>
          <p:cNvPr id="55" name="TextBox 54">
            <a:extLst>
              <a:ext uri="{FF2B5EF4-FFF2-40B4-BE49-F238E27FC236}">
                <a16:creationId xmlns:a16="http://schemas.microsoft.com/office/drawing/2014/main" id="{A1FF0771-782C-B232-220F-B8A2F4404551}"/>
              </a:ext>
            </a:extLst>
          </p:cNvPr>
          <p:cNvSpPr txBox="1"/>
          <p:nvPr/>
        </p:nvSpPr>
        <p:spPr bwMode="auto">
          <a:xfrm>
            <a:off x="721893" y="5175298"/>
            <a:ext cx="5629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015873"/>
                </a:solidFill>
                <a:latin typeface="Calibri" panose="020F0502020204030204" pitchFamily="34" charset="0"/>
              </a:rPr>
              <a:t>White</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Black</a:t>
            </a:r>
            <a:endParaRPr lang="en-US" sz="1200" b="0" dirty="0">
              <a:solidFill>
                <a:srgbClr val="00823B"/>
              </a:solidFill>
              <a:latin typeface="Calibri" panose="020F0502020204030204" pitchFamily="34" charset="0"/>
            </a:endParaRPr>
          </a:p>
        </p:txBody>
      </p:sp>
      <p:sp>
        <p:nvSpPr>
          <p:cNvPr id="56" name="TextBox 55">
            <a:extLst>
              <a:ext uri="{FF2B5EF4-FFF2-40B4-BE49-F238E27FC236}">
                <a16:creationId xmlns:a16="http://schemas.microsoft.com/office/drawing/2014/main" id="{C6EB16AF-3CB5-1EA8-91F4-B6CDBEC079E4}"/>
              </a:ext>
            </a:extLst>
          </p:cNvPr>
          <p:cNvSpPr txBox="1"/>
          <p:nvPr/>
        </p:nvSpPr>
        <p:spPr bwMode="auto">
          <a:xfrm>
            <a:off x="-24926" y="5000978"/>
            <a:ext cx="13171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 n</a:t>
            </a:r>
          </a:p>
        </p:txBody>
      </p:sp>
      <p:sp>
        <p:nvSpPr>
          <p:cNvPr id="57" name="TextBox 56">
            <a:extLst>
              <a:ext uri="{FF2B5EF4-FFF2-40B4-BE49-F238E27FC236}">
                <a16:creationId xmlns:a16="http://schemas.microsoft.com/office/drawing/2014/main" id="{56DB403D-3F12-67CD-0BDA-345B5B20560B}"/>
              </a:ext>
            </a:extLst>
          </p:cNvPr>
          <p:cNvSpPr txBox="1"/>
          <p:nvPr/>
        </p:nvSpPr>
        <p:spPr bwMode="auto">
          <a:xfrm>
            <a:off x="3186403" y="4954487"/>
            <a:ext cx="4026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Mo</a:t>
            </a:r>
          </a:p>
        </p:txBody>
      </p:sp>
      <p:sp>
        <p:nvSpPr>
          <p:cNvPr id="63" name="Freeform 62">
            <a:extLst>
              <a:ext uri="{FF2B5EF4-FFF2-40B4-BE49-F238E27FC236}">
                <a16:creationId xmlns:a16="http://schemas.microsoft.com/office/drawing/2014/main" id="{B9E085A0-160A-93E2-5BA2-74D491EE65DC}"/>
              </a:ext>
            </a:extLst>
          </p:cNvPr>
          <p:cNvSpPr/>
          <p:nvPr/>
        </p:nvSpPr>
        <p:spPr bwMode="auto">
          <a:xfrm>
            <a:off x="7374525" y="1929554"/>
            <a:ext cx="3732724" cy="1534269"/>
          </a:xfrm>
          <a:custGeom>
            <a:avLst/>
            <a:gdLst>
              <a:gd name="connsiteX0" fmla="*/ 0 w 4040372"/>
              <a:gd name="connsiteY0" fmla="*/ 0 h 2046768"/>
              <a:gd name="connsiteX1" fmla="*/ 0 w 4040372"/>
              <a:gd name="connsiteY1" fmla="*/ 2046768 h 2046768"/>
              <a:gd name="connsiteX2" fmla="*/ 4040372 w 4040372"/>
              <a:gd name="connsiteY2" fmla="*/ 2046768 h 2046768"/>
            </a:gdLst>
            <a:ahLst/>
            <a:cxnLst>
              <a:cxn ang="0">
                <a:pos x="connsiteX0" y="connsiteY0"/>
              </a:cxn>
              <a:cxn ang="0">
                <a:pos x="connsiteX1" y="connsiteY1"/>
              </a:cxn>
              <a:cxn ang="0">
                <a:pos x="connsiteX2" y="connsiteY2"/>
              </a:cxn>
            </a:cxnLst>
            <a:rect l="l" t="t" r="r" b="b"/>
            <a:pathLst>
              <a:path w="4040372" h="2046768">
                <a:moveTo>
                  <a:pt x="0" y="0"/>
                </a:moveTo>
                <a:lnTo>
                  <a:pt x="0" y="2046768"/>
                </a:lnTo>
                <a:lnTo>
                  <a:pt x="4040372" y="2046768"/>
                </a:lnTo>
              </a:path>
            </a:pathLst>
          </a:custGeom>
          <a:noFill/>
          <a:ln w="28575">
            <a:solidFill>
              <a:schemeClr val="bg1"/>
            </a:solidFill>
            <a:miter lim="800000"/>
            <a:headEnd/>
            <a:tailEnd/>
          </a:ln>
        </p:spPr>
        <p:txBody>
          <a:bodyPr rtlCol="0" anchor="ctr"/>
          <a:lstStyle/>
          <a:p>
            <a:pPr algn="ctr"/>
            <a:endParaRPr lang="en-US" dirty="0"/>
          </a:p>
        </p:txBody>
      </p:sp>
      <p:grpSp>
        <p:nvGrpSpPr>
          <p:cNvPr id="64" name="Group 63">
            <a:extLst>
              <a:ext uri="{FF2B5EF4-FFF2-40B4-BE49-F238E27FC236}">
                <a16:creationId xmlns:a16="http://schemas.microsoft.com/office/drawing/2014/main" id="{1540DF76-4AE9-4CEF-EB68-0F0474271233}"/>
              </a:ext>
            </a:extLst>
          </p:cNvPr>
          <p:cNvGrpSpPr/>
          <p:nvPr/>
        </p:nvGrpSpPr>
        <p:grpSpPr>
          <a:xfrm>
            <a:off x="10472743" y="2788527"/>
            <a:ext cx="1313848" cy="461665"/>
            <a:chOff x="2275365" y="3373997"/>
            <a:chExt cx="1313848" cy="461665"/>
          </a:xfrm>
        </p:grpSpPr>
        <p:sp>
          <p:nvSpPr>
            <p:cNvPr id="65" name="TextBox 64">
              <a:extLst>
                <a:ext uri="{FF2B5EF4-FFF2-40B4-BE49-F238E27FC236}">
                  <a16:creationId xmlns:a16="http://schemas.microsoft.com/office/drawing/2014/main" id="{4A8FDF07-8072-57DF-8E2F-6502943DA1D6}"/>
                </a:ext>
              </a:extLst>
            </p:cNvPr>
            <p:cNvSpPr txBox="1"/>
            <p:nvPr/>
          </p:nvSpPr>
          <p:spPr bwMode="auto">
            <a:xfrm>
              <a:off x="2493336" y="3373997"/>
              <a:ext cx="109587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SCT and Black</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SCT and White</a:t>
              </a:r>
            </a:p>
          </p:txBody>
        </p:sp>
        <p:cxnSp>
          <p:nvCxnSpPr>
            <p:cNvPr id="66" name="Straight Connector 65">
              <a:extLst>
                <a:ext uri="{FF2B5EF4-FFF2-40B4-BE49-F238E27FC236}">
                  <a16:creationId xmlns:a16="http://schemas.microsoft.com/office/drawing/2014/main" id="{CB9E3AC0-153A-D19D-A7CE-7E7EF80E7045}"/>
                </a:ext>
              </a:extLst>
            </p:cNvPr>
            <p:cNvCxnSpPr>
              <a:cxnSpLocks/>
            </p:cNvCxnSpPr>
            <p:nvPr/>
          </p:nvCxnSpPr>
          <p:spPr bwMode="auto">
            <a:xfrm>
              <a:off x="2275365" y="3503700"/>
              <a:ext cx="228600" cy="0"/>
            </a:xfrm>
            <a:prstGeom prst="line">
              <a:avLst/>
            </a:prstGeom>
            <a:noFill/>
            <a:ln w="28575" cap="flat" cmpd="sng" algn="ctr">
              <a:solidFill>
                <a:schemeClr val="accent4"/>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AA5FD079-C01D-B497-CB1E-8D4940DC3338}"/>
                </a:ext>
              </a:extLst>
            </p:cNvPr>
            <p:cNvCxnSpPr>
              <a:cxnSpLocks/>
            </p:cNvCxnSpPr>
            <p:nvPr/>
          </p:nvCxnSpPr>
          <p:spPr bwMode="auto">
            <a:xfrm>
              <a:off x="2275365" y="3687998"/>
              <a:ext cx="228600" cy="0"/>
            </a:xfrm>
            <a:prstGeom prst="line">
              <a:avLst/>
            </a:prstGeom>
            <a:noFill/>
            <a:ln w="28575" cap="flat" cmpd="sng" algn="ctr">
              <a:solidFill>
                <a:schemeClr val="accent6"/>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654E9BDD-8C2C-88B7-FADC-92A4812FBC4D}"/>
              </a:ext>
            </a:extLst>
          </p:cNvPr>
          <p:cNvGrpSpPr/>
          <p:nvPr/>
        </p:nvGrpSpPr>
        <p:grpSpPr>
          <a:xfrm>
            <a:off x="7465670" y="3449517"/>
            <a:ext cx="3555667" cy="64008"/>
            <a:chOff x="7262470" y="3733766"/>
            <a:chExt cx="3555667" cy="64008"/>
          </a:xfrm>
        </p:grpSpPr>
        <p:cxnSp>
          <p:nvCxnSpPr>
            <p:cNvPr id="69" name="Straight Connector 68">
              <a:extLst>
                <a:ext uri="{FF2B5EF4-FFF2-40B4-BE49-F238E27FC236}">
                  <a16:creationId xmlns:a16="http://schemas.microsoft.com/office/drawing/2014/main" id="{038EFA75-A724-AE65-B280-A48E8D61A282}"/>
                </a:ext>
              </a:extLst>
            </p:cNvPr>
            <p:cNvCxnSpPr>
              <a:cxnSpLocks/>
            </p:cNvCxnSpPr>
            <p:nvPr/>
          </p:nvCxnSpPr>
          <p:spPr bwMode="auto">
            <a:xfrm rot="5400000">
              <a:off x="8020614"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ABA1AF63-D22C-DE5F-61CE-669216B1489D}"/>
                </a:ext>
              </a:extLst>
            </p:cNvPr>
            <p:cNvCxnSpPr>
              <a:cxnSpLocks/>
            </p:cNvCxnSpPr>
            <p:nvPr/>
          </p:nvCxnSpPr>
          <p:spPr bwMode="auto">
            <a:xfrm rot="5400000">
              <a:off x="7823077"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8D80C360-7BC5-3D5E-9AD5-F9FF3AD2639F}"/>
                </a:ext>
              </a:extLst>
            </p:cNvPr>
            <p:cNvCxnSpPr>
              <a:cxnSpLocks/>
            </p:cNvCxnSpPr>
            <p:nvPr/>
          </p:nvCxnSpPr>
          <p:spPr bwMode="auto">
            <a:xfrm rot="5400000">
              <a:off x="7625540"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59589743-DF34-8455-D9A8-B310F1C9526A}"/>
                </a:ext>
              </a:extLst>
            </p:cNvPr>
            <p:cNvCxnSpPr>
              <a:cxnSpLocks/>
            </p:cNvCxnSpPr>
            <p:nvPr/>
          </p:nvCxnSpPr>
          <p:spPr bwMode="auto">
            <a:xfrm rot="5400000">
              <a:off x="7428003"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4889BE9D-41AE-BE9D-CF65-6655B85DBFF8}"/>
                </a:ext>
              </a:extLst>
            </p:cNvPr>
            <p:cNvCxnSpPr>
              <a:cxnSpLocks/>
            </p:cNvCxnSpPr>
            <p:nvPr/>
          </p:nvCxnSpPr>
          <p:spPr bwMode="auto">
            <a:xfrm rot="5400000">
              <a:off x="7230466"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D238FDAD-2F38-99C2-E843-1427D64EFACD}"/>
                </a:ext>
              </a:extLst>
            </p:cNvPr>
            <p:cNvCxnSpPr>
              <a:cxnSpLocks/>
            </p:cNvCxnSpPr>
            <p:nvPr/>
          </p:nvCxnSpPr>
          <p:spPr bwMode="auto">
            <a:xfrm rot="5400000">
              <a:off x="8415688"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B15C0E14-8367-57FC-C1A4-5FF65D1F97CB}"/>
                </a:ext>
              </a:extLst>
            </p:cNvPr>
            <p:cNvCxnSpPr>
              <a:cxnSpLocks/>
            </p:cNvCxnSpPr>
            <p:nvPr/>
          </p:nvCxnSpPr>
          <p:spPr bwMode="auto">
            <a:xfrm rot="5400000">
              <a:off x="8218151"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33AC24AD-31FD-83F6-C47E-16018DED07F3}"/>
                </a:ext>
              </a:extLst>
            </p:cNvPr>
            <p:cNvCxnSpPr>
              <a:cxnSpLocks/>
            </p:cNvCxnSpPr>
            <p:nvPr/>
          </p:nvCxnSpPr>
          <p:spPr bwMode="auto">
            <a:xfrm rot="5400000">
              <a:off x="9403373"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979392C5-A948-13BE-979B-86CE3A4EFA25}"/>
                </a:ext>
              </a:extLst>
            </p:cNvPr>
            <p:cNvCxnSpPr>
              <a:cxnSpLocks/>
            </p:cNvCxnSpPr>
            <p:nvPr/>
          </p:nvCxnSpPr>
          <p:spPr bwMode="auto">
            <a:xfrm rot="5400000">
              <a:off x="9205836"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5DE68552-50F3-A080-98D9-4EFBAD7562B5}"/>
                </a:ext>
              </a:extLst>
            </p:cNvPr>
            <p:cNvCxnSpPr>
              <a:cxnSpLocks/>
            </p:cNvCxnSpPr>
            <p:nvPr/>
          </p:nvCxnSpPr>
          <p:spPr bwMode="auto">
            <a:xfrm rot="5400000">
              <a:off x="9008299"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289CB983-80A5-E3D0-4468-1F2C957C1655}"/>
                </a:ext>
              </a:extLst>
            </p:cNvPr>
            <p:cNvCxnSpPr>
              <a:cxnSpLocks/>
            </p:cNvCxnSpPr>
            <p:nvPr/>
          </p:nvCxnSpPr>
          <p:spPr bwMode="auto">
            <a:xfrm rot="5400000">
              <a:off x="8810762"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AA4998A1-D82F-E8CB-B431-221F11ED8874}"/>
                </a:ext>
              </a:extLst>
            </p:cNvPr>
            <p:cNvCxnSpPr>
              <a:cxnSpLocks/>
            </p:cNvCxnSpPr>
            <p:nvPr/>
          </p:nvCxnSpPr>
          <p:spPr bwMode="auto">
            <a:xfrm rot="5400000">
              <a:off x="8613225"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A036F4D6-DEB4-5E8B-6068-39EB59E9C400}"/>
                </a:ext>
              </a:extLst>
            </p:cNvPr>
            <p:cNvCxnSpPr>
              <a:cxnSpLocks/>
            </p:cNvCxnSpPr>
            <p:nvPr/>
          </p:nvCxnSpPr>
          <p:spPr bwMode="auto">
            <a:xfrm rot="5400000">
              <a:off x="9798447"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751CED56-DD3F-D997-8B09-504BEAE73B65}"/>
                </a:ext>
              </a:extLst>
            </p:cNvPr>
            <p:cNvCxnSpPr>
              <a:cxnSpLocks/>
            </p:cNvCxnSpPr>
            <p:nvPr/>
          </p:nvCxnSpPr>
          <p:spPr bwMode="auto">
            <a:xfrm rot="5400000">
              <a:off x="9600910"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BD37FF20-2404-07E2-8726-D9CD190FDA82}"/>
                </a:ext>
              </a:extLst>
            </p:cNvPr>
            <p:cNvCxnSpPr>
              <a:cxnSpLocks/>
            </p:cNvCxnSpPr>
            <p:nvPr/>
          </p:nvCxnSpPr>
          <p:spPr bwMode="auto">
            <a:xfrm rot="5400000">
              <a:off x="10786133"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F3FF28E2-2ACC-8E7B-C8FF-6E3EE465DFA3}"/>
                </a:ext>
              </a:extLst>
            </p:cNvPr>
            <p:cNvCxnSpPr>
              <a:cxnSpLocks/>
            </p:cNvCxnSpPr>
            <p:nvPr/>
          </p:nvCxnSpPr>
          <p:spPr bwMode="auto">
            <a:xfrm rot="5400000">
              <a:off x="10588595"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B2296281-7536-6A31-2ECE-0D4BBB909E40}"/>
                </a:ext>
              </a:extLst>
            </p:cNvPr>
            <p:cNvCxnSpPr>
              <a:cxnSpLocks/>
            </p:cNvCxnSpPr>
            <p:nvPr/>
          </p:nvCxnSpPr>
          <p:spPr bwMode="auto">
            <a:xfrm rot="5400000">
              <a:off x="10391058"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3B2789C7-E4FC-25E6-FE72-7B49B3A64DF4}"/>
                </a:ext>
              </a:extLst>
            </p:cNvPr>
            <p:cNvCxnSpPr>
              <a:cxnSpLocks/>
            </p:cNvCxnSpPr>
            <p:nvPr/>
          </p:nvCxnSpPr>
          <p:spPr bwMode="auto">
            <a:xfrm rot="5400000">
              <a:off x="10193521"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41E8A5AE-D87C-325A-5F54-C7E126FF78A9}"/>
                </a:ext>
              </a:extLst>
            </p:cNvPr>
            <p:cNvCxnSpPr>
              <a:cxnSpLocks/>
            </p:cNvCxnSpPr>
            <p:nvPr/>
          </p:nvCxnSpPr>
          <p:spPr bwMode="auto">
            <a:xfrm rot="5400000">
              <a:off x="9995984" y="3765770"/>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91" name="TextBox 90">
            <a:extLst>
              <a:ext uri="{FF2B5EF4-FFF2-40B4-BE49-F238E27FC236}">
                <a16:creationId xmlns:a16="http://schemas.microsoft.com/office/drawing/2014/main" id="{1744E766-495E-B6B5-3944-1143BE5276DD}"/>
              </a:ext>
            </a:extLst>
          </p:cNvPr>
          <p:cNvSpPr txBox="1"/>
          <p:nvPr/>
        </p:nvSpPr>
        <p:spPr bwMode="auto">
          <a:xfrm rot="16200000">
            <a:off x="6129910" y="2586125"/>
            <a:ext cx="15925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Probability of Survival</a:t>
            </a:r>
          </a:p>
        </p:txBody>
      </p:sp>
      <p:grpSp>
        <p:nvGrpSpPr>
          <p:cNvPr id="105" name="Group 104">
            <a:extLst>
              <a:ext uri="{FF2B5EF4-FFF2-40B4-BE49-F238E27FC236}">
                <a16:creationId xmlns:a16="http://schemas.microsoft.com/office/drawing/2014/main" id="{1D2739C1-2026-3B89-75B2-23AF467D8307}"/>
              </a:ext>
            </a:extLst>
          </p:cNvPr>
          <p:cNvGrpSpPr/>
          <p:nvPr/>
        </p:nvGrpSpPr>
        <p:grpSpPr>
          <a:xfrm>
            <a:off x="7324209" y="1990082"/>
            <a:ext cx="64008" cy="1463040"/>
            <a:chOff x="6956113" y="2236854"/>
            <a:chExt cx="79907" cy="1463040"/>
          </a:xfrm>
        </p:grpSpPr>
        <p:cxnSp>
          <p:nvCxnSpPr>
            <p:cNvPr id="93" name="Straight Connector 92">
              <a:extLst>
                <a:ext uri="{FF2B5EF4-FFF2-40B4-BE49-F238E27FC236}">
                  <a16:creationId xmlns:a16="http://schemas.microsoft.com/office/drawing/2014/main" id="{B3A3F672-52CE-3FB9-1E20-C02F812EFB21}"/>
                </a:ext>
              </a:extLst>
            </p:cNvPr>
            <p:cNvCxnSpPr>
              <a:cxnSpLocks/>
            </p:cNvCxnSpPr>
            <p:nvPr/>
          </p:nvCxnSpPr>
          <p:spPr bwMode="auto">
            <a:xfrm>
              <a:off x="6956113" y="2236854"/>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9BD41889-3B97-E4DF-F3AF-3A71AAB7660E}"/>
                </a:ext>
              </a:extLst>
            </p:cNvPr>
            <p:cNvCxnSpPr>
              <a:cxnSpLocks/>
            </p:cNvCxnSpPr>
            <p:nvPr/>
          </p:nvCxnSpPr>
          <p:spPr bwMode="auto">
            <a:xfrm>
              <a:off x="6956113" y="252946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0496F87D-25E5-3D45-8320-F3E14529DF54}"/>
                </a:ext>
              </a:extLst>
            </p:cNvPr>
            <p:cNvCxnSpPr>
              <a:cxnSpLocks/>
            </p:cNvCxnSpPr>
            <p:nvPr/>
          </p:nvCxnSpPr>
          <p:spPr bwMode="auto">
            <a:xfrm>
              <a:off x="6956113" y="311467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353EB267-28D4-1704-9B08-B68FB74AB063}"/>
                </a:ext>
              </a:extLst>
            </p:cNvPr>
            <p:cNvCxnSpPr>
              <a:cxnSpLocks/>
            </p:cNvCxnSpPr>
            <p:nvPr/>
          </p:nvCxnSpPr>
          <p:spPr bwMode="auto">
            <a:xfrm>
              <a:off x="6956113" y="340728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1A546014-FEC7-25B2-0C9C-8C0256995107}"/>
                </a:ext>
              </a:extLst>
            </p:cNvPr>
            <p:cNvCxnSpPr>
              <a:cxnSpLocks/>
            </p:cNvCxnSpPr>
            <p:nvPr/>
          </p:nvCxnSpPr>
          <p:spPr bwMode="auto">
            <a:xfrm>
              <a:off x="6956113" y="3699894"/>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27CAC14F-2841-398D-3CD2-C39B1BB9FC0F}"/>
                </a:ext>
              </a:extLst>
            </p:cNvPr>
            <p:cNvCxnSpPr>
              <a:cxnSpLocks/>
            </p:cNvCxnSpPr>
            <p:nvPr/>
          </p:nvCxnSpPr>
          <p:spPr bwMode="auto">
            <a:xfrm>
              <a:off x="6956113" y="2822070"/>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07" name="Group 106">
            <a:extLst>
              <a:ext uri="{FF2B5EF4-FFF2-40B4-BE49-F238E27FC236}">
                <a16:creationId xmlns:a16="http://schemas.microsoft.com/office/drawing/2014/main" id="{DB8A0FBE-9EA5-3926-79DF-4CD728983ED4}"/>
              </a:ext>
            </a:extLst>
          </p:cNvPr>
          <p:cNvGrpSpPr/>
          <p:nvPr/>
        </p:nvGrpSpPr>
        <p:grpSpPr>
          <a:xfrm>
            <a:off x="6988016" y="1852309"/>
            <a:ext cx="380232" cy="1740510"/>
            <a:chOff x="6649899" y="2099081"/>
            <a:chExt cx="380232" cy="1740510"/>
          </a:xfrm>
        </p:grpSpPr>
        <p:sp>
          <p:nvSpPr>
            <p:cNvPr id="99" name="TextBox 98">
              <a:extLst>
                <a:ext uri="{FF2B5EF4-FFF2-40B4-BE49-F238E27FC236}">
                  <a16:creationId xmlns:a16="http://schemas.microsoft.com/office/drawing/2014/main" id="{95434B1C-91DE-B390-CCA4-BF259CAFE049}"/>
                </a:ext>
              </a:extLst>
            </p:cNvPr>
            <p:cNvSpPr txBox="1"/>
            <p:nvPr/>
          </p:nvSpPr>
          <p:spPr bwMode="auto">
            <a:xfrm>
              <a:off x="6649899" y="2099081"/>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100" name="TextBox 99">
              <a:extLst>
                <a:ext uri="{FF2B5EF4-FFF2-40B4-BE49-F238E27FC236}">
                  <a16:creationId xmlns:a16="http://schemas.microsoft.com/office/drawing/2014/main" id="{3905E2CB-4385-FFDF-E26C-00B7A3ECEE24}"/>
                </a:ext>
              </a:extLst>
            </p:cNvPr>
            <p:cNvSpPr txBox="1"/>
            <p:nvPr/>
          </p:nvSpPr>
          <p:spPr bwMode="auto">
            <a:xfrm>
              <a:off x="6649899" y="2391783"/>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0.8</a:t>
              </a:r>
            </a:p>
          </p:txBody>
        </p:sp>
        <p:sp>
          <p:nvSpPr>
            <p:cNvPr id="101" name="TextBox 100">
              <a:extLst>
                <a:ext uri="{FF2B5EF4-FFF2-40B4-BE49-F238E27FC236}">
                  <a16:creationId xmlns:a16="http://schemas.microsoft.com/office/drawing/2014/main" id="{C1CA7D34-8AEA-4AE4-19D3-5292E62ED36C}"/>
                </a:ext>
              </a:extLst>
            </p:cNvPr>
            <p:cNvSpPr txBox="1"/>
            <p:nvPr/>
          </p:nvSpPr>
          <p:spPr bwMode="auto">
            <a:xfrm>
              <a:off x="6649899" y="2684485"/>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0.6</a:t>
              </a:r>
            </a:p>
          </p:txBody>
        </p:sp>
        <p:sp>
          <p:nvSpPr>
            <p:cNvPr id="102" name="TextBox 101">
              <a:extLst>
                <a:ext uri="{FF2B5EF4-FFF2-40B4-BE49-F238E27FC236}">
                  <a16:creationId xmlns:a16="http://schemas.microsoft.com/office/drawing/2014/main" id="{DAF77448-A5D1-BFC2-0D8B-6A0F767938BE}"/>
                </a:ext>
              </a:extLst>
            </p:cNvPr>
            <p:cNvSpPr txBox="1"/>
            <p:nvPr/>
          </p:nvSpPr>
          <p:spPr bwMode="auto">
            <a:xfrm>
              <a:off x="6649899" y="2977187"/>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03" name="TextBox 102">
              <a:extLst>
                <a:ext uri="{FF2B5EF4-FFF2-40B4-BE49-F238E27FC236}">
                  <a16:creationId xmlns:a16="http://schemas.microsoft.com/office/drawing/2014/main" id="{69A02252-8A2E-181A-0FCE-6158D3BD6FE6}"/>
                </a:ext>
              </a:extLst>
            </p:cNvPr>
            <p:cNvSpPr txBox="1"/>
            <p:nvPr/>
          </p:nvSpPr>
          <p:spPr bwMode="auto">
            <a:xfrm>
              <a:off x="6649899" y="356259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106" name="TextBox 105">
              <a:extLst>
                <a:ext uri="{FF2B5EF4-FFF2-40B4-BE49-F238E27FC236}">
                  <a16:creationId xmlns:a16="http://schemas.microsoft.com/office/drawing/2014/main" id="{A6F95F02-6414-9264-BFEE-BDCDD655BB2B}"/>
                </a:ext>
              </a:extLst>
            </p:cNvPr>
            <p:cNvSpPr txBox="1"/>
            <p:nvPr/>
          </p:nvSpPr>
          <p:spPr bwMode="auto">
            <a:xfrm>
              <a:off x="6649899" y="326988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a:t>
              </a:r>
            </a:p>
          </p:txBody>
        </p:sp>
      </p:grpSp>
      <p:sp>
        <p:nvSpPr>
          <p:cNvPr id="108" name="TextBox 107">
            <a:extLst>
              <a:ext uri="{FF2B5EF4-FFF2-40B4-BE49-F238E27FC236}">
                <a16:creationId xmlns:a16="http://schemas.microsoft.com/office/drawing/2014/main" id="{3234EE24-D893-0779-E8A7-0612F8D4A829}"/>
              </a:ext>
            </a:extLst>
          </p:cNvPr>
          <p:cNvSpPr txBox="1"/>
          <p:nvPr/>
        </p:nvSpPr>
        <p:spPr bwMode="auto">
          <a:xfrm>
            <a:off x="7157326" y="3495833"/>
            <a:ext cx="54213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100 d*</a:t>
            </a:r>
          </a:p>
        </p:txBody>
      </p:sp>
      <p:sp>
        <p:nvSpPr>
          <p:cNvPr id="109" name="TextBox 108">
            <a:extLst>
              <a:ext uri="{FF2B5EF4-FFF2-40B4-BE49-F238E27FC236}">
                <a16:creationId xmlns:a16="http://schemas.microsoft.com/office/drawing/2014/main" id="{18002EFE-2E13-11EE-6D3A-1367F0E49F92}"/>
              </a:ext>
            </a:extLst>
          </p:cNvPr>
          <p:cNvSpPr txBox="1"/>
          <p:nvPr/>
        </p:nvSpPr>
        <p:spPr bwMode="auto">
          <a:xfrm>
            <a:off x="7281249" y="3692195"/>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124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869</a:t>
            </a:r>
          </a:p>
        </p:txBody>
      </p:sp>
      <p:sp>
        <p:nvSpPr>
          <p:cNvPr id="110" name="TextBox 109">
            <a:extLst>
              <a:ext uri="{FF2B5EF4-FFF2-40B4-BE49-F238E27FC236}">
                <a16:creationId xmlns:a16="http://schemas.microsoft.com/office/drawing/2014/main" id="{3CD14C8B-560F-E1AE-15CD-B7ECA3E8A236}"/>
              </a:ext>
            </a:extLst>
          </p:cNvPr>
          <p:cNvSpPr txBox="1"/>
          <p:nvPr/>
        </p:nvSpPr>
        <p:spPr bwMode="auto">
          <a:xfrm>
            <a:off x="6405099" y="3692195"/>
            <a:ext cx="88517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900" dirty="0">
                <a:solidFill>
                  <a:schemeClr val="accent4"/>
                </a:solidFill>
                <a:latin typeface="Calibri" panose="020F0502020204030204" pitchFamily="34" charset="0"/>
              </a:rPr>
              <a:t>SCT and Black</a:t>
            </a:r>
            <a:br>
              <a:rPr lang="en-US" sz="900" dirty="0">
                <a:solidFill>
                  <a:srgbClr val="E1471D"/>
                </a:solidFill>
                <a:latin typeface="Calibri" panose="020F0502020204030204" pitchFamily="34" charset="0"/>
              </a:rPr>
            </a:br>
            <a:r>
              <a:rPr lang="en-US" sz="900" dirty="0">
                <a:solidFill>
                  <a:schemeClr val="accent6"/>
                </a:solidFill>
                <a:latin typeface="Calibri" panose="020F0502020204030204" pitchFamily="34" charset="0"/>
              </a:rPr>
              <a:t>SCT and White</a:t>
            </a:r>
          </a:p>
        </p:txBody>
      </p:sp>
      <p:sp>
        <p:nvSpPr>
          <p:cNvPr id="111" name="TextBox 110">
            <a:extLst>
              <a:ext uri="{FF2B5EF4-FFF2-40B4-BE49-F238E27FC236}">
                <a16:creationId xmlns:a16="http://schemas.microsoft.com/office/drawing/2014/main" id="{B97F0338-2DEC-41D0-D039-24332C9BD175}"/>
              </a:ext>
            </a:extLst>
          </p:cNvPr>
          <p:cNvSpPr txBox="1"/>
          <p:nvPr/>
        </p:nvSpPr>
        <p:spPr bwMode="auto">
          <a:xfrm>
            <a:off x="7352107" y="2947656"/>
            <a:ext cx="885179"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900" dirty="0">
                <a:solidFill>
                  <a:schemeClr val="bg1"/>
                </a:solidFill>
                <a:latin typeface="Calibri" panose="020F0502020204030204" pitchFamily="34" charset="0"/>
              </a:rPr>
              <a:t>Group</a:t>
            </a:r>
            <a:br>
              <a:rPr lang="en-US" sz="900" b="0" dirty="0">
                <a:solidFill>
                  <a:schemeClr val="bg1"/>
                </a:solidFill>
                <a:latin typeface="Calibri" panose="020F0502020204030204" pitchFamily="34" charset="0"/>
              </a:rPr>
            </a:br>
            <a:r>
              <a:rPr lang="en-US" sz="900" dirty="0">
                <a:solidFill>
                  <a:schemeClr val="accent4"/>
                </a:solidFill>
                <a:latin typeface="Calibri" panose="020F0502020204030204" pitchFamily="34" charset="0"/>
              </a:rPr>
              <a:t>SCT and Black</a:t>
            </a:r>
            <a:br>
              <a:rPr lang="en-US" sz="900" dirty="0">
                <a:solidFill>
                  <a:schemeClr val="bg1"/>
                </a:solidFill>
                <a:latin typeface="Calibri" panose="020F0502020204030204" pitchFamily="34" charset="0"/>
              </a:rPr>
            </a:br>
            <a:r>
              <a:rPr lang="en-US" sz="900" dirty="0">
                <a:solidFill>
                  <a:schemeClr val="accent6"/>
                </a:solidFill>
                <a:latin typeface="Calibri" panose="020F0502020204030204" pitchFamily="34" charset="0"/>
              </a:rPr>
              <a:t>SCT and White</a:t>
            </a:r>
          </a:p>
        </p:txBody>
      </p:sp>
      <p:sp>
        <p:nvSpPr>
          <p:cNvPr id="112" name="TextBox 111">
            <a:extLst>
              <a:ext uri="{FF2B5EF4-FFF2-40B4-BE49-F238E27FC236}">
                <a16:creationId xmlns:a16="http://schemas.microsoft.com/office/drawing/2014/main" id="{3707A454-6C4F-2862-7AAC-9F784BDFD081}"/>
              </a:ext>
            </a:extLst>
          </p:cNvPr>
          <p:cNvSpPr txBox="1"/>
          <p:nvPr/>
        </p:nvSpPr>
        <p:spPr bwMode="auto">
          <a:xfrm>
            <a:off x="7541903" y="3495833"/>
            <a:ext cx="2503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a:t>
            </a:r>
          </a:p>
        </p:txBody>
      </p:sp>
      <p:sp>
        <p:nvSpPr>
          <p:cNvPr id="113" name="TextBox 112">
            <a:extLst>
              <a:ext uri="{FF2B5EF4-FFF2-40B4-BE49-F238E27FC236}">
                <a16:creationId xmlns:a16="http://schemas.microsoft.com/office/drawing/2014/main" id="{8E8B903D-71EB-EEEF-AC2C-12FF7CA610D4}"/>
              </a:ext>
            </a:extLst>
          </p:cNvPr>
          <p:cNvSpPr txBox="1"/>
          <p:nvPr/>
        </p:nvSpPr>
        <p:spPr bwMode="auto">
          <a:xfrm>
            <a:off x="7488203" y="3692195"/>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121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833</a:t>
            </a:r>
          </a:p>
        </p:txBody>
      </p:sp>
      <p:sp>
        <p:nvSpPr>
          <p:cNvPr id="114" name="TextBox 113">
            <a:extLst>
              <a:ext uri="{FF2B5EF4-FFF2-40B4-BE49-F238E27FC236}">
                <a16:creationId xmlns:a16="http://schemas.microsoft.com/office/drawing/2014/main" id="{CF2A734E-0F47-7868-8A34-247EEA6CF30E}"/>
              </a:ext>
            </a:extLst>
          </p:cNvPr>
          <p:cNvSpPr txBox="1"/>
          <p:nvPr/>
        </p:nvSpPr>
        <p:spPr bwMode="auto">
          <a:xfrm>
            <a:off x="7712159"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12</a:t>
            </a:r>
          </a:p>
        </p:txBody>
      </p:sp>
      <p:sp>
        <p:nvSpPr>
          <p:cNvPr id="115" name="TextBox 114">
            <a:extLst>
              <a:ext uri="{FF2B5EF4-FFF2-40B4-BE49-F238E27FC236}">
                <a16:creationId xmlns:a16="http://schemas.microsoft.com/office/drawing/2014/main" id="{11F5B802-0D5C-9F3C-B067-D15CD832001E}"/>
              </a:ext>
            </a:extLst>
          </p:cNvPr>
          <p:cNvSpPr txBox="1"/>
          <p:nvPr/>
        </p:nvSpPr>
        <p:spPr bwMode="auto">
          <a:xfrm>
            <a:off x="7694495" y="3692195"/>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119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788</a:t>
            </a:r>
          </a:p>
        </p:txBody>
      </p:sp>
      <p:sp>
        <p:nvSpPr>
          <p:cNvPr id="116" name="TextBox 115">
            <a:extLst>
              <a:ext uri="{FF2B5EF4-FFF2-40B4-BE49-F238E27FC236}">
                <a16:creationId xmlns:a16="http://schemas.microsoft.com/office/drawing/2014/main" id="{F9B5538E-B998-FED4-7EE7-966EA672FD6F}"/>
              </a:ext>
            </a:extLst>
          </p:cNvPr>
          <p:cNvSpPr txBox="1"/>
          <p:nvPr/>
        </p:nvSpPr>
        <p:spPr bwMode="auto">
          <a:xfrm>
            <a:off x="7919113"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18</a:t>
            </a:r>
          </a:p>
        </p:txBody>
      </p:sp>
      <p:sp>
        <p:nvSpPr>
          <p:cNvPr id="117" name="TextBox 116">
            <a:extLst>
              <a:ext uri="{FF2B5EF4-FFF2-40B4-BE49-F238E27FC236}">
                <a16:creationId xmlns:a16="http://schemas.microsoft.com/office/drawing/2014/main" id="{AC52197E-9939-E6FF-77ED-6E0239226D63}"/>
              </a:ext>
            </a:extLst>
          </p:cNvPr>
          <p:cNvSpPr txBox="1"/>
          <p:nvPr/>
        </p:nvSpPr>
        <p:spPr bwMode="auto">
          <a:xfrm>
            <a:off x="7898274" y="3692195"/>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106</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729</a:t>
            </a:r>
          </a:p>
        </p:txBody>
      </p:sp>
      <p:sp>
        <p:nvSpPr>
          <p:cNvPr id="118" name="TextBox 117">
            <a:extLst>
              <a:ext uri="{FF2B5EF4-FFF2-40B4-BE49-F238E27FC236}">
                <a16:creationId xmlns:a16="http://schemas.microsoft.com/office/drawing/2014/main" id="{B59061CC-61E9-C074-E231-0B345130584C}"/>
              </a:ext>
            </a:extLst>
          </p:cNvPr>
          <p:cNvSpPr txBox="1"/>
          <p:nvPr/>
        </p:nvSpPr>
        <p:spPr bwMode="auto">
          <a:xfrm>
            <a:off x="8098863"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24</a:t>
            </a:r>
          </a:p>
        </p:txBody>
      </p:sp>
      <p:sp>
        <p:nvSpPr>
          <p:cNvPr id="120" name="TextBox 119">
            <a:extLst>
              <a:ext uri="{FF2B5EF4-FFF2-40B4-BE49-F238E27FC236}">
                <a16:creationId xmlns:a16="http://schemas.microsoft.com/office/drawing/2014/main" id="{7BCA770F-5A14-DC5E-F935-465903A8AC49}"/>
              </a:ext>
            </a:extLst>
          </p:cNvPr>
          <p:cNvSpPr txBox="1"/>
          <p:nvPr/>
        </p:nvSpPr>
        <p:spPr bwMode="auto">
          <a:xfrm>
            <a:off x="8301980"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30</a:t>
            </a:r>
          </a:p>
        </p:txBody>
      </p:sp>
      <p:sp>
        <p:nvSpPr>
          <p:cNvPr id="122" name="TextBox 121">
            <a:extLst>
              <a:ext uri="{FF2B5EF4-FFF2-40B4-BE49-F238E27FC236}">
                <a16:creationId xmlns:a16="http://schemas.microsoft.com/office/drawing/2014/main" id="{201DC32C-1CC7-6CCE-5105-C2F710686142}"/>
              </a:ext>
            </a:extLst>
          </p:cNvPr>
          <p:cNvSpPr txBox="1"/>
          <p:nvPr/>
        </p:nvSpPr>
        <p:spPr bwMode="auto">
          <a:xfrm>
            <a:off x="8508934"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36</a:t>
            </a:r>
          </a:p>
        </p:txBody>
      </p:sp>
      <p:sp>
        <p:nvSpPr>
          <p:cNvPr id="123" name="TextBox 122">
            <a:extLst>
              <a:ext uri="{FF2B5EF4-FFF2-40B4-BE49-F238E27FC236}">
                <a16:creationId xmlns:a16="http://schemas.microsoft.com/office/drawing/2014/main" id="{A7EF2AD8-2B99-1465-D5EB-09DFB478B1FA}"/>
              </a:ext>
            </a:extLst>
          </p:cNvPr>
          <p:cNvSpPr txBox="1"/>
          <p:nvPr/>
        </p:nvSpPr>
        <p:spPr bwMode="auto">
          <a:xfrm>
            <a:off x="8475395" y="3692195"/>
            <a:ext cx="35779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62</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452</a:t>
            </a:r>
          </a:p>
        </p:txBody>
      </p:sp>
      <p:sp>
        <p:nvSpPr>
          <p:cNvPr id="124" name="TextBox 123">
            <a:extLst>
              <a:ext uri="{FF2B5EF4-FFF2-40B4-BE49-F238E27FC236}">
                <a16:creationId xmlns:a16="http://schemas.microsoft.com/office/drawing/2014/main" id="{73296433-18DA-5356-4C69-A218CC5DF262}"/>
              </a:ext>
            </a:extLst>
          </p:cNvPr>
          <p:cNvSpPr txBox="1"/>
          <p:nvPr/>
        </p:nvSpPr>
        <p:spPr bwMode="auto">
          <a:xfrm>
            <a:off x="8684230"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42</a:t>
            </a:r>
          </a:p>
        </p:txBody>
      </p:sp>
      <p:sp>
        <p:nvSpPr>
          <p:cNvPr id="126" name="TextBox 125">
            <a:extLst>
              <a:ext uri="{FF2B5EF4-FFF2-40B4-BE49-F238E27FC236}">
                <a16:creationId xmlns:a16="http://schemas.microsoft.com/office/drawing/2014/main" id="{31322FD7-E215-DAA8-AA5F-98D5A9A9ED19}"/>
              </a:ext>
            </a:extLst>
          </p:cNvPr>
          <p:cNvSpPr txBox="1"/>
          <p:nvPr/>
        </p:nvSpPr>
        <p:spPr bwMode="auto">
          <a:xfrm>
            <a:off x="8887347"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48</a:t>
            </a:r>
          </a:p>
        </p:txBody>
      </p:sp>
      <p:sp>
        <p:nvSpPr>
          <p:cNvPr id="128" name="TextBox 127">
            <a:extLst>
              <a:ext uri="{FF2B5EF4-FFF2-40B4-BE49-F238E27FC236}">
                <a16:creationId xmlns:a16="http://schemas.microsoft.com/office/drawing/2014/main" id="{C88E8AF6-C765-6D63-457A-0C889C4F5C13}"/>
              </a:ext>
            </a:extLst>
          </p:cNvPr>
          <p:cNvSpPr txBox="1"/>
          <p:nvPr/>
        </p:nvSpPr>
        <p:spPr bwMode="auto">
          <a:xfrm>
            <a:off x="9094301"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54</a:t>
            </a:r>
          </a:p>
        </p:txBody>
      </p:sp>
      <p:sp>
        <p:nvSpPr>
          <p:cNvPr id="129" name="TextBox 128">
            <a:extLst>
              <a:ext uri="{FF2B5EF4-FFF2-40B4-BE49-F238E27FC236}">
                <a16:creationId xmlns:a16="http://schemas.microsoft.com/office/drawing/2014/main" id="{7F6C68E3-793C-F3E8-3FB7-5F63E9FF55C7}"/>
              </a:ext>
            </a:extLst>
          </p:cNvPr>
          <p:cNvSpPr txBox="1"/>
          <p:nvPr/>
        </p:nvSpPr>
        <p:spPr bwMode="auto">
          <a:xfrm>
            <a:off x="9067112" y="3692195"/>
            <a:ext cx="35779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34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252</a:t>
            </a:r>
          </a:p>
        </p:txBody>
      </p:sp>
      <p:sp>
        <p:nvSpPr>
          <p:cNvPr id="130" name="TextBox 129">
            <a:extLst>
              <a:ext uri="{FF2B5EF4-FFF2-40B4-BE49-F238E27FC236}">
                <a16:creationId xmlns:a16="http://schemas.microsoft.com/office/drawing/2014/main" id="{81F928FC-E34B-916C-F14C-B4702438D9C5}"/>
              </a:ext>
            </a:extLst>
          </p:cNvPr>
          <p:cNvSpPr txBox="1"/>
          <p:nvPr/>
        </p:nvSpPr>
        <p:spPr bwMode="auto">
          <a:xfrm>
            <a:off x="9289697"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60</a:t>
            </a:r>
          </a:p>
        </p:txBody>
      </p:sp>
      <p:sp>
        <p:nvSpPr>
          <p:cNvPr id="132" name="TextBox 131">
            <a:extLst>
              <a:ext uri="{FF2B5EF4-FFF2-40B4-BE49-F238E27FC236}">
                <a16:creationId xmlns:a16="http://schemas.microsoft.com/office/drawing/2014/main" id="{0DC67010-3461-57EB-B4A0-12B50BE6673B}"/>
              </a:ext>
            </a:extLst>
          </p:cNvPr>
          <p:cNvSpPr txBox="1"/>
          <p:nvPr/>
        </p:nvSpPr>
        <p:spPr bwMode="auto">
          <a:xfrm>
            <a:off x="9492814"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66</a:t>
            </a:r>
          </a:p>
        </p:txBody>
      </p:sp>
      <p:sp>
        <p:nvSpPr>
          <p:cNvPr id="134" name="TextBox 133">
            <a:extLst>
              <a:ext uri="{FF2B5EF4-FFF2-40B4-BE49-F238E27FC236}">
                <a16:creationId xmlns:a16="http://schemas.microsoft.com/office/drawing/2014/main" id="{4F583396-260C-A462-8359-6470E769CC0F}"/>
              </a:ext>
            </a:extLst>
          </p:cNvPr>
          <p:cNvSpPr txBox="1"/>
          <p:nvPr/>
        </p:nvSpPr>
        <p:spPr bwMode="auto">
          <a:xfrm>
            <a:off x="9699768"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72</a:t>
            </a:r>
          </a:p>
        </p:txBody>
      </p:sp>
      <p:sp>
        <p:nvSpPr>
          <p:cNvPr id="135" name="TextBox 134">
            <a:extLst>
              <a:ext uri="{FF2B5EF4-FFF2-40B4-BE49-F238E27FC236}">
                <a16:creationId xmlns:a16="http://schemas.microsoft.com/office/drawing/2014/main" id="{CEE54790-3500-889F-9BA7-4C056DCB0CBC}"/>
              </a:ext>
            </a:extLst>
          </p:cNvPr>
          <p:cNvSpPr txBox="1"/>
          <p:nvPr/>
        </p:nvSpPr>
        <p:spPr bwMode="auto">
          <a:xfrm>
            <a:off x="9663054" y="3692195"/>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24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147</a:t>
            </a:r>
          </a:p>
        </p:txBody>
      </p:sp>
      <p:sp>
        <p:nvSpPr>
          <p:cNvPr id="136" name="TextBox 135">
            <a:extLst>
              <a:ext uri="{FF2B5EF4-FFF2-40B4-BE49-F238E27FC236}">
                <a16:creationId xmlns:a16="http://schemas.microsoft.com/office/drawing/2014/main" id="{D8E6AA29-2F66-3C25-05C3-80B28A2648F2}"/>
              </a:ext>
            </a:extLst>
          </p:cNvPr>
          <p:cNvSpPr txBox="1"/>
          <p:nvPr/>
        </p:nvSpPr>
        <p:spPr bwMode="auto">
          <a:xfrm>
            <a:off x="9859418"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78</a:t>
            </a:r>
          </a:p>
        </p:txBody>
      </p:sp>
      <p:sp>
        <p:nvSpPr>
          <p:cNvPr id="137" name="TextBox 136">
            <a:extLst>
              <a:ext uri="{FF2B5EF4-FFF2-40B4-BE49-F238E27FC236}">
                <a16:creationId xmlns:a16="http://schemas.microsoft.com/office/drawing/2014/main" id="{69F5513A-09F9-4B41-F630-699FA4DA4C7A}"/>
              </a:ext>
            </a:extLst>
          </p:cNvPr>
          <p:cNvSpPr txBox="1"/>
          <p:nvPr/>
        </p:nvSpPr>
        <p:spPr bwMode="auto">
          <a:xfrm>
            <a:off x="10062535"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84</a:t>
            </a:r>
          </a:p>
        </p:txBody>
      </p:sp>
      <p:sp>
        <p:nvSpPr>
          <p:cNvPr id="138" name="TextBox 137">
            <a:extLst>
              <a:ext uri="{FF2B5EF4-FFF2-40B4-BE49-F238E27FC236}">
                <a16:creationId xmlns:a16="http://schemas.microsoft.com/office/drawing/2014/main" id="{AF26BFED-0D69-4602-28D8-6B11172888A5}"/>
              </a:ext>
            </a:extLst>
          </p:cNvPr>
          <p:cNvSpPr txBox="1"/>
          <p:nvPr/>
        </p:nvSpPr>
        <p:spPr bwMode="auto">
          <a:xfrm>
            <a:off x="10269489"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90</a:t>
            </a:r>
          </a:p>
        </p:txBody>
      </p:sp>
      <p:sp>
        <p:nvSpPr>
          <p:cNvPr id="139" name="TextBox 138">
            <a:extLst>
              <a:ext uri="{FF2B5EF4-FFF2-40B4-BE49-F238E27FC236}">
                <a16:creationId xmlns:a16="http://schemas.microsoft.com/office/drawing/2014/main" id="{EE663211-507F-39DD-9308-A458CF2A33A9}"/>
              </a:ext>
            </a:extLst>
          </p:cNvPr>
          <p:cNvSpPr txBox="1"/>
          <p:nvPr/>
        </p:nvSpPr>
        <p:spPr bwMode="auto">
          <a:xfrm>
            <a:off x="10464885" y="34958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96</a:t>
            </a:r>
          </a:p>
        </p:txBody>
      </p:sp>
      <p:sp>
        <p:nvSpPr>
          <p:cNvPr id="140" name="TextBox 139">
            <a:extLst>
              <a:ext uri="{FF2B5EF4-FFF2-40B4-BE49-F238E27FC236}">
                <a16:creationId xmlns:a16="http://schemas.microsoft.com/office/drawing/2014/main" id="{5AC96224-65FB-3B9E-6035-C8F7840BA0CF}"/>
              </a:ext>
            </a:extLst>
          </p:cNvPr>
          <p:cNvSpPr txBox="1"/>
          <p:nvPr/>
        </p:nvSpPr>
        <p:spPr bwMode="auto">
          <a:xfrm>
            <a:off x="10635140" y="3495833"/>
            <a:ext cx="38183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102</a:t>
            </a:r>
          </a:p>
        </p:txBody>
      </p:sp>
      <p:sp>
        <p:nvSpPr>
          <p:cNvPr id="141" name="TextBox 140">
            <a:extLst>
              <a:ext uri="{FF2B5EF4-FFF2-40B4-BE49-F238E27FC236}">
                <a16:creationId xmlns:a16="http://schemas.microsoft.com/office/drawing/2014/main" id="{13B3DEE3-009E-B7BC-6FD5-F05436D1AE4D}"/>
              </a:ext>
            </a:extLst>
          </p:cNvPr>
          <p:cNvSpPr txBox="1"/>
          <p:nvPr/>
        </p:nvSpPr>
        <p:spPr bwMode="auto">
          <a:xfrm>
            <a:off x="10842094" y="3495833"/>
            <a:ext cx="38183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108</a:t>
            </a:r>
          </a:p>
        </p:txBody>
      </p:sp>
      <p:sp>
        <p:nvSpPr>
          <p:cNvPr id="142" name="TextBox 141">
            <a:extLst>
              <a:ext uri="{FF2B5EF4-FFF2-40B4-BE49-F238E27FC236}">
                <a16:creationId xmlns:a16="http://schemas.microsoft.com/office/drawing/2014/main" id="{E4CC82A2-48A4-D864-CEFA-0E5352D0C1EF}"/>
              </a:ext>
            </a:extLst>
          </p:cNvPr>
          <p:cNvSpPr txBox="1"/>
          <p:nvPr/>
        </p:nvSpPr>
        <p:spPr bwMode="auto">
          <a:xfrm>
            <a:off x="10286091" y="3692195"/>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2</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10</a:t>
            </a:r>
          </a:p>
        </p:txBody>
      </p:sp>
      <p:sp>
        <p:nvSpPr>
          <p:cNvPr id="143" name="TextBox 142">
            <a:extLst>
              <a:ext uri="{FF2B5EF4-FFF2-40B4-BE49-F238E27FC236}">
                <a16:creationId xmlns:a16="http://schemas.microsoft.com/office/drawing/2014/main" id="{713CD000-0992-7946-5889-79DF7D645479}"/>
              </a:ext>
            </a:extLst>
          </p:cNvPr>
          <p:cNvSpPr txBox="1"/>
          <p:nvPr/>
        </p:nvSpPr>
        <p:spPr bwMode="auto">
          <a:xfrm>
            <a:off x="8167280" y="2947656"/>
            <a:ext cx="35779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dirty="0">
                <a:solidFill>
                  <a:schemeClr val="bg1"/>
                </a:solidFill>
                <a:latin typeface="Calibri" panose="020F0502020204030204" pitchFamily="34" charset="0"/>
              </a:rPr>
              <a:t>N</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124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869</a:t>
            </a:r>
          </a:p>
        </p:txBody>
      </p:sp>
      <p:sp>
        <p:nvSpPr>
          <p:cNvPr id="144" name="TextBox 143">
            <a:extLst>
              <a:ext uri="{FF2B5EF4-FFF2-40B4-BE49-F238E27FC236}">
                <a16:creationId xmlns:a16="http://schemas.microsoft.com/office/drawing/2014/main" id="{04AB75A1-5104-86E4-DB36-614333A3D7C2}"/>
              </a:ext>
            </a:extLst>
          </p:cNvPr>
          <p:cNvSpPr txBox="1"/>
          <p:nvPr/>
        </p:nvSpPr>
        <p:spPr bwMode="auto">
          <a:xfrm>
            <a:off x="8418645" y="2947656"/>
            <a:ext cx="737702"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dirty="0">
                <a:solidFill>
                  <a:schemeClr val="bg1"/>
                </a:solidFill>
                <a:latin typeface="Calibri" panose="020F0502020204030204" pitchFamily="34" charset="0"/>
              </a:rPr>
              <a:t>Event</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20 (16.1%)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247 (28.4%)</a:t>
            </a:r>
          </a:p>
        </p:txBody>
      </p:sp>
      <p:sp>
        <p:nvSpPr>
          <p:cNvPr id="145" name="TextBox 144">
            <a:extLst>
              <a:ext uri="{FF2B5EF4-FFF2-40B4-BE49-F238E27FC236}">
                <a16:creationId xmlns:a16="http://schemas.microsoft.com/office/drawing/2014/main" id="{59D7B3F7-3FB9-31B7-B37E-52A5E81964BB}"/>
              </a:ext>
            </a:extLst>
          </p:cNvPr>
          <p:cNvSpPr txBox="1"/>
          <p:nvPr/>
        </p:nvSpPr>
        <p:spPr bwMode="auto">
          <a:xfrm>
            <a:off x="9068875" y="2947656"/>
            <a:ext cx="737702"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dirty="0">
                <a:solidFill>
                  <a:schemeClr val="bg1"/>
                </a:solidFill>
                <a:latin typeface="Calibri" panose="020F0502020204030204" pitchFamily="34" charset="0"/>
              </a:rPr>
              <a:t>Censored</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104 (83.9%)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622 (71.6%)</a:t>
            </a:r>
          </a:p>
        </p:txBody>
      </p:sp>
      <p:sp>
        <p:nvSpPr>
          <p:cNvPr id="146" name="TextBox 145">
            <a:extLst>
              <a:ext uri="{FF2B5EF4-FFF2-40B4-BE49-F238E27FC236}">
                <a16:creationId xmlns:a16="http://schemas.microsoft.com/office/drawing/2014/main" id="{136EE3EB-29F4-D788-BF39-FEAD11F2A674}"/>
              </a:ext>
            </a:extLst>
          </p:cNvPr>
          <p:cNvSpPr txBox="1"/>
          <p:nvPr/>
        </p:nvSpPr>
        <p:spPr bwMode="auto">
          <a:xfrm>
            <a:off x="9702893" y="2947656"/>
            <a:ext cx="554959"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dirty="0">
                <a:solidFill>
                  <a:schemeClr val="bg1"/>
                </a:solidFill>
                <a:latin typeface="Calibri" panose="020F0502020204030204" pitchFamily="34" charset="0"/>
              </a:rPr>
              <a:t>Median</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NR</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88.2</a:t>
            </a:r>
          </a:p>
        </p:txBody>
      </p:sp>
      <p:sp>
        <p:nvSpPr>
          <p:cNvPr id="147" name="TextBox 146">
            <a:extLst>
              <a:ext uri="{FF2B5EF4-FFF2-40B4-BE49-F238E27FC236}">
                <a16:creationId xmlns:a16="http://schemas.microsoft.com/office/drawing/2014/main" id="{B6098602-EB39-FC8D-0958-95FB677EE2DD}"/>
              </a:ext>
            </a:extLst>
          </p:cNvPr>
          <p:cNvSpPr txBox="1"/>
          <p:nvPr/>
        </p:nvSpPr>
        <p:spPr bwMode="auto">
          <a:xfrm>
            <a:off x="6155031" y="3556593"/>
            <a:ext cx="11352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dirty="0">
                <a:solidFill>
                  <a:schemeClr val="bg1"/>
                </a:solidFill>
                <a:latin typeface="Calibri" panose="020F0502020204030204" pitchFamily="34" charset="0"/>
              </a:rPr>
              <a:t>Patients at Risk, n</a:t>
            </a:r>
          </a:p>
        </p:txBody>
      </p:sp>
      <p:sp>
        <p:nvSpPr>
          <p:cNvPr id="150" name="Freeform 149">
            <a:extLst>
              <a:ext uri="{FF2B5EF4-FFF2-40B4-BE49-F238E27FC236}">
                <a16:creationId xmlns:a16="http://schemas.microsoft.com/office/drawing/2014/main" id="{B128A22F-DFBD-5C49-FB9A-0B6162A7EB40}"/>
              </a:ext>
            </a:extLst>
          </p:cNvPr>
          <p:cNvSpPr/>
          <p:nvPr/>
        </p:nvSpPr>
        <p:spPr bwMode="auto">
          <a:xfrm>
            <a:off x="7375673" y="4340556"/>
            <a:ext cx="3732724" cy="1534269"/>
          </a:xfrm>
          <a:custGeom>
            <a:avLst/>
            <a:gdLst>
              <a:gd name="connsiteX0" fmla="*/ 0 w 4040372"/>
              <a:gd name="connsiteY0" fmla="*/ 0 h 2046768"/>
              <a:gd name="connsiteX1" fmla="*/ 0 w 4040372"/>
              <a:gd name="connsiteY1" fmla="*/ 2046768 h 2046768"/>
              <a:gd name="connsiteX2" fmla="*/ 4040372 w 4040372"/>
              <a:gd name="connsiteY2" fmla="*/ 2046768 h 2046768"/>
            </a:gdLst>
            <a:ahLst/>
            <a:cxnLst>
              <a:cxn ang="0">
                <a:pos x="connsiteX0" y="connsiteY0"/>
              </a:cxn>
              <a:cxn ang="0">
                <a:pos x="connsiteX1" y="connsiteY1"/>
              </a:cxn>
              <a:cxn ang="0">
                <a:pos x="connsiteX2" y="connsiteY2"/>
              </a:cxn>
            </a:cxnLst>
            <a:rect l="l" t="t" r="r" b="b"/>
            <a:pathLst>
              <a:path w="4040372" h="2046768">
                <a:moveTo>
                  <a:pt x="0" y="0"/>
                </a:moveTo>
                <a:lnTo>
                  <a:pt x="0" y="2046768"/>
                </a:lnTo>
                <a:lnTo>
                  <a:pt x="4040372" y="2046768"/>
                </a:lnTo>
              </a:path>
            </a:pathLst>
          </a:custGeom>
          <a:noFill/>
          <a:ln w="28575">
            <a:solidFill>
              <a:schemeClr val="bg1"/>
            </a:solidFill>
            <a:miter lim="800000"/>
            <a:headEnd/>
            <a:tailEnd/>
          </a:ln>
        </p:spPr>
        <p:txBody>
          <a:bodyPr rtlCol="0" anchor="ctr"/>
          <a:lstStyle/>
          <a:p>
            <a:pPr algn="ctr"/>
            <a:endParaRPr lang="en-US" dirty="0"/>
          </a:p>
        </p:txBody>
      </p:sp>
      <p:grpSp>
        <p:nvGrpSpPr>
          <p:cNvPr id="152" name="Group 151">
            <a:extLst>
              <a:ext uri="{FF2B5EF4-FFF2-40B4-BE49-F238E27FC236}">
                <a16:creationId xmlns:a16="http://schemas.microsoft.com/office/drawing/2014/main" id="{F1214180-A180-6318-CD1B-06A4C15682A0}"/>
              </a:ext>
            </a:extLst>
          </p:cNvPr>
          <p:cNvGrpSpPr/>
          <p:nvPr/>
        </p:nvGrpSpPr>
        <p:grpSpPr>
          <a:xfrm>
            <a:off x="7466818" y="5860519"/>
            <a:ext cx="3555667" cy="64008"/>
            <a:chOff x="7262470" y="3733766"/>
            <a:chExt cx="3555667" cy="64008"/>
          </a:xfrm>
        </p:grpSpPr>
        <p:cxnSp>
          <p:nvCxnSpPr>
            <p:cNvPr id="202" name="Straight Connector 201">
              <a:extLst>
                <a:ext uri="{FF2B5EF4-FFF2-40B4-BE49-F238E27FC236}">
                  <a16:creationId xmlns:a16="http://schemas.microsoft.com/office/drawing/2014/main" id="{3DB42622-2166-B4B0-244A-25F3F81B32CB}"/>
                </a:ext>
              </a:extLst>
            </p:cNvPr>
            <p:cNvCxnSpPr>
              <a:cxnSpLocks/>
            </p:cNvCxnSpPr>
            <p:nvPr/>
          </p:nvCxnSpPr>
          <p:spPr bwMode="auto">
            <a:xfrm rot="5400000">
              <a:off x="8020614"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32536303-651B-BF89-ECB5-A669F28B99D4}"/>
                </a:ext>
              </a:extLst>
            </p:cNvPr>
            <p:cNvCxnSpPr>
              <a:cxnSpLocks/>
            </p:cNvCxnSpPr>
            <p:nvPr/>
          </p:nvCxnSpPr>
          <p:spPr bwMode="auto">
            <a:xfrm rot="5400000">
              <a:off x="7823077"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ABD236E2-CBCB-DC0F-7D61-F8B63A81F48F}"/>
                </a:ext>
              </a:extLst>
            </p:cNvPr>
            <p:cNvCxnSpPr>
              <a:cxnSpLocks/>
            </p:cNvCxnSpPr>
            <p:nvPr/>
          </p:nvCxnSpPr>
          <p:spPr bwMode="auto">
            <a:xfrm rot="5400000">
              <a:off x="7625540"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17C407D8-DE4E-1313-74A7-BF1775B778F9}"/>
                </a:ext>
              </a:extLst>
            </p:cNvPr>
            <p:cNvCxnSpPr>
              <a:cxnSpLocks/>
            </p:cNvCxnSpPr>
            <p:nvPr/>
          </p:nvCxnSpPr>
          <p:spPr bwMode="auto">
            <a:xfrm rot="5400000">
              <a:off x="7428003"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DA6CAB5F-BA71-5BB2-1558-3DB01AE9578C}"/>
                </a:ext>
              </a:extLst>
            </p:cNvPr>
            <p:cNvCxnSpPr>
              <a:cxnSpLocks/>
            </p:cNvCxnSpPr>
            <p:nvPr/>
          </p:nvCxnSpPr>
          <p:spPr bwMode="auto">
            <a:xfrm rot="5400000">
              <a:off x="7230466"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940D401C-0109-9523-30F2-74FB1307DA42}"/>
                </a:ext>
              </a:extLst>
            </p:cNvPr>
            <p:cNvCxnSpPr>
              <a:cxnSpLocks/>
            </p:cNvCxnSpPr>
            <p:nvPr/>
          </p:nvCxnSpPr>
          <p:spPr bwMode="auto">
            <a:xfrm rot="5400000">
              <a:off x="8415688"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01E7E2FA-DBD5-9E96-7327-CB059FA80178}"/>
                </a:ext>
              </a:extLst>
            </p:cNvPr>
            <p:cNvCxnSpPr>
              <a:cxnSpLocks/>
            </p:cNvCxnSpPr>
            <p:nvPr/>
          </p:nvCxnSpPr>
          <p:spPr bwMode="auto">
            <a:xfrm rot="5400000">
              <a:off x="8218151"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51EA21AF-4F9A-492A-049E-B8B476965EA5}"/>
                </a:ext>
              </a:extLst>
            </p:cNvPr>
            <p:cNvCxnSpPr>
              <a:cxnSpLocks/>
            </p:cNvCxnSpPr>
            <p:nvPr/>
          </p:nvCxnSpPr>
          <p:spPr bwMode="auto">
            <a:xfrm rot="5400000">
              <a:off x="9403373"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EFD03E4F-ABE0-5D3E-E182-936ABBDE13BC}"/>
                </a:ext>
              </a:extLst>
            </p:cNvPr>
            <p:cNvCxnSpPr>
              <a:cxnSpLocks/>
            </p:cNvCxnSpPr>
            <p:nvPr/>
          </p:nvCxnSpPr>
          <p:spPr bwMode="auto">
            <a:xfrm rot="5400000">
              <a:off x="9205836"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2CF8CF42-6898-44B8-8594-6A919E4E99F5}"/>
                </a:ext>
              </a:extLst>
            </p:cNvPr>
            <p:cNvCxnSpPr>
              <a:cxnSpLocks/>
            </p:cNvCxnSpPr>
            <p:nvPr/>
          </p:nvCxnSpPr>
          <p:spPr bwMode="auto">
            <a:xfrm rot="5400000">
              <a:off x="9008299"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44A995D9-E7DC-9A78-D047-F51FC6800538}"/>
                </a:ext>
              </a:extLst>
            </p:cNvPr>
            <p:cNvCxnSpPr>
              <a:cxnSpLocks/>
            </p:cNvCxnSpPr>
            <p:nvPr/>
          </p:nvCxnSpPr>
          <p:spPr bwMode="auto">
            <a:xfrm rot="5400000">
              <a:off x="8810762"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63B18097-DD14-DDA5-3F2D-5F86DA98CDCF}"/>
                </a:ext>
              </a:extLst>
            </p:cNvPr>
            <p:cNvCxnSpPr>
              <a:cxnSpLocks/>
            </p:cNvCxnSpPr>
            <p:nvPr/>
          </p:nvCxnSpPr>
          <p:spPr bwMode="auto">
            <a:xfrm rot="5400000">
              <a:off x="8613225"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42FE7215-3C58-C8DB-9175-2B28E31F4607}"/>
                </a:ext>
              </a:extLst>
            </p:cNvPr>
            <p:cNvCxnSpPr>
              <a:cxnSpLocks/>
            </p:cNvCxnSpPr>
            <p:nvPr/>
          </p:nvCxnSpPr>
          <p:spPr bwMode="auto">
            <a:xfrm rot="5400000">
              <a:off x="9798447"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E0C3520C-A7CF-D824-99C3-A2A23651E55D}"/>
                </a:ext>
              </a:extLst>
            </p:cNvPr>
            <p:cNvCxnSpPr>
              <a:cxnSpLocks/>
            </p:cNvCxnSpPr>
            <p:nvPr/>
          </p:nvCxnSpPr>
          <p:spPr bwMode="auto">
            <a:xfrm rot="5400000">
              <a:off x="9600910"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F72CFD4C-5A9B-63FE-563D-F47CFF5B7CB0}"/>
                </a:ext>
              </a:extLst>
            </p:cNvPr>
            <p:cNvCxnSpPr>
              <a:cxnSpLocks/>
            </p:cNvCxnSpPr>
            <p:nvPr/>
          </p:nvCxnSpPr>
          <p:spPr bwMode="auto">
            <a:xfrm rot="5400000">
              <a:off x="10786133"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60AFA0CD-0835-20EC-A86E-E4CFC0397FF6}"/>
                </a:ext>
              </a:extLst>
            </p:cNvPr>
            <p:cNvCxnSpPr>
              <a:cxnSpLocks/>
            </p:cNvCxnSpPr>
            <p:nvPr/>
          </p:nvCxnSpPr>
          <p:spPr bwMode="auto">
            <a:xfrm rot="5400000">
              <a:off x="10588595"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6ADAF74E-B506-0664-06EC-DDFAF1642AFA}"/>
                </a:ext>
              </a:extLst>
            </p:cNvPr>
            <p:cNvCxnSpPr>
              <a:cxnSpLocks/>
            </p:cNvCxnSpPr>
            <p:nvPr/>
          </p:nvCxnSpPr>
          <p:spPr bwMode="auto">
            <a:xfrm rot="5400000">
              <a:off x="10391058"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B5B89503-9DAD-18F7-6860-1226819A2FBE}"/>
                </a:ext>
              </a:extLst>
            </p:cNvPr>
            <p:cNvCxnSpPr>
              <a:cxnSpLocks/>
            </p:cNvCxnSpPr>
            <p:nvPr/>
          </p:nvCxnSpPr>
          <p:spPr bwMode="auto">
            <a:xfrm rot="5400000">
              <a:off x="10193521" y="37657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7EC2F5D7-C852-B2DD-5BAA-6681EF61A3F4}"/>
                </a:ext>
              </a:extLst>
            </p:cNvPr>
            <p:cNvCxnSpPr>
              <a:cxnSpLocks/>
            </p:cNvCxnSpPr>
            <p:nvPr/>
          </p:nvCxnSpPr>
          <p:spPr bwMode="auto">
            <a:xfrm rot="5400000">
              <a:off x="9995984" y="3765770"/>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153" name="TextBox 152">
            <a:extLst>
              <a:ext uri="{FF2B5EF4-FFF2-40B4-BE49-F238E27FC236}">
                <a16:creationId xmlns:a16="http://schemas.microsoft.com/office/drawing/2014/main" id="{E131E8A4-EE85-2C5D-CF3C-5CE7D829E573}"/>
              </a:ext>
            </a:extLst>
          </p:cNvPr>
          <p:cNvSpPr txBox="1"/>
          <p:nvPr/>
        </p:nvSpPr>
        <p:spPr bwMode="auto">
          <a:xfrm rot="16200000">
            <a:off x="6131058" y="4997127"/>
            <a:ext cx="15925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Probability of Survival</a:t>
            </a:r>
          </a:p>
        </p:txBody>
      </p:sp>
      <p:grpSp>
        <p:nvGrpSpPr>
          <p:cNvPr id="154" name="Group 153">
            <a:extLst>
              <a:ext uri="{FF2B5EF4-FFF2-40B4-BE49-F238E27FC236}">
                <a16:creationId xmlns:a16="http://schemas.microsoft.com/office/drawing/2014/main" id="{31B0E9AE-AC82-CCA1-0B4F-6701CF396509}"/>
              </a:ext>
            </a:extLst>
          </p:cNvPr>
          <p:cNvGrpSpPr/>
          <p:nvPr/>
        </p:nvGrpSpPr>
        <p:grpSpPr>
          <a:xfrm>
            <a:off x="7325357" y="4401084"/>
            <a:ext cx="64008" cy="1463040"/>
            <a:chOff x="6956113" y="2236854"/>
            <a:chExt cx="79907" cy="1463040"/>
          </a:xfrm>
        </p:grpSpPr>
        <p:cxnSp>
          <p:nvCxnSpPr>
            <p:cNvPr id="196" name="Straight Connector 195">
              <a:extLst>
                <a:ext uri="{FF2B5EF4-FFF2-40B4-BE49-F238E27FC236}">
                  <a16:creationId xmlns:a16="http://schemas.microsoft.com/office/drawing/2014/main" id="{5F49AD16-F0DB-4E6B-26B6-376B590F8D77}"/>
                </a:ext>
              </a:extLst>
            </p:cNvPr>
            <p:cNvCxnSpPr>
              <a:cxnSpLocks/>
            </p:cNvCxnSpPr>
            <p:nvPr/>
          </p:nvCxnSpPr>
          <p:spPr bwMode="auto">
            <a:xfrm>
              <a:off x="6956113" y="2236854"/>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133578CC-F2F2-3B5C-0BAD-55C586E595EC}"/>
                </a:ext>
              </a:extLst>
            </p:cNvPr>
            <p:cNvCxnSpPr>
              <a:cxnSpLocks/>
            </p:cNvCxnSpPr>
            <p:nvPr/>
          </p:nvCxnSpPr>
          <p:spPr bwMode="auto">
            <a:xfrm>
              <a:off x="6956113" y="252946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D60D43C2-B05E-0380-5A2D-834B12A82F13}"/>
                </a:ext>
              </a:extLst>
            </p:cNvPr>
            <p:cNvCxnSpPr>
              <a:cxnSpLocks/>
            </p:cNvCxnSpPr>
            <p:nvPr/>
          </p:nvCxnSpPr>
          <p:spPr bwMode="auto">
            <a:xfrm>
              <a:off x="6956113" y="311467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A60D3E66-FC74-2B7E-E6F9-D8D3E76C7D2D}"/>
                </a:ext>
              </a:extLst>
            </p:cNvPr>
            <p:cNvCxnSpPr>
              <a:cxnSpLocks/>
            </p:cNvCxnSpPr>
            <p:nvPr/>
          </p:nvCxnSpPr>
          <p:spPr bwMode="auto">
            <a:xfrm>
              <a:off x="6956113" y="340728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BEE49588-D05E-AFA5-9973-6C9A2D4E6398}"/>
                </a:ext>
              </a:extLst>
            </p:cNvPr>
            <p:cNvCxnSpPr>
              <a:cxnSpLocks/>
            </p:cNvCxnSpPr>
            <p:nvPr/>
          </p:nvCxnSpPr>
          <p:spPr bwMode="auto">
            <a:xfrm>
              <a:off x="6956113" y="3699894"/>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C75F7E73-71F7-F11D-9DE7-2F2C9251922F}"/>
                </a:ext>
              </a:extLst>
            </p:cNvPr>
            <p:cNvCxnSpPr>
              <a:cxnSpLocks/>
            </p:cNvCxnSpPr>
            <p:nvPr/>
          </p:nvCxnSpPr>
          <p:spPr bwMode="auto">
            <a:xfrm>
              <a:off x="6956113" y="2822070"/>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55" name="Group 154">
            <a:extLst>
              <a:ext uri="{FF2B5EF4-FFF2-40B4-BE49-F238E27FC236}">
                <a16:creationId xmlns:a16="http://schemas.microsoft.com/office/drawing/2014/main" id="{B6BF5EA8-59A5-1124-1200-5DB9B010AD66}"/>
              </a:ext>
            </a:extLst>
          </p:cNvPr>
          <p:cNvGrpSpPr/>
          <p:nvPr/>
        </p:nvGrpSpPr>
        <p:grpSpPr>
          <a:xfrm>
            <a:off x="6989164" y="4263311"/>
            <a:ext cx="380232" cy="1740510"/>
            <a:chOff x="6649899" y="2099081"/>
            <a:chExt cx="380232" cy="1740510"/>
          </a:xfrm>
        </p:grpSpPr>
        <p:sp>
          <p:nvSpPr>
            <p:cNvPr id="190" name="TextBox 189">
              <a:extLst>
                <a:ext uri="{FF2B5EF4-FFF2-40B4-BE49-F238E27FC236}">
                  <a16:creationId xmlns:a16="http://schemas.microsoft.com/office/drawing/2014/main" id="{46ECCCB9-42E4-9AB6-0EB5-655826356F58}"/>
                </a:ext>
              </a:extLst>
            </p:cNvPr>
            <p:cNvSpPr txBox="1"/>
            <p:nvPr/>
          </p:nvSpPr>
          <p:spPr bwMode="auto">
            <a:xfrm>
              <a:off x="6649899" y="2099081"/>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191" name="TextBox 190">
              <a:extLst>
                <a:ext uri="{FF2B5EF4-FFF2-40B4-BE49-F238E27FC236}">
                  <a16:creationId xmlns:a16="http://schemas.microsoft.com/office/drawing/2014/main" id="{D3B67F4B-DE7E-A7CD-5A5E-F1A6937B4114}"/>
                </a:ext>
              </a:extLst>
            </p:cNvPr>
            <p:cNvSpPr txBox="1"/>
            <p:nvPr/>
          </p:nvSpPr>
          <p:spPr bwMode="auto">
            <a:xfrm>
              <a:off x="6649899" y="2391783"/>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0.8</a:t>
              </a:r>
            </a:p>
          </p:txBody>
        </p:sp>
        <p:sp>
          <p:nvSpPr>
            <p:cNvPr id="192" name="TextBox 191">
              <a:extLst>
                <a:ext uri="{FF2B5EF4-FFF2-40B4-BE49-F238E27FC236}">
                  <a16:creationId xmlns:a16="http://schemas.microsoft.com/office/drawing/2014/main" id="{6CC821FF-A9C9-2A1B-C491-A2E0DAF5EA8D}"/>
                </a:ext>
              </a:extLst>
            </p:cNvPr>
            <p:cNvSpPr txBox="1"/>
            <p:nvPr/>
          </p:nvSpPr>
          <p:spPr bwMode="auto">
            <a:xfrm>
              <a:off x="6649899" y="2684485"/>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0.6</a:t>
              </a:r>
            </a:p>
          </p:txBody>
        </p:sp>
        <p:sp>
          <p:nvSpPr>
            <p:cNvPr id="193" name="TextBox 192">
              <a:extLst>
                <a:ext uri="{FF2B5EF4-FFF2-40B4-BE49-F238E27FC236}">
                  <a16:creationId xmlns:a16="http://schemas.microsoft.com/office/drawing/2014/main" id="{B6D3C898-58F5-0113-8A7C-FD7BF08AE8FC}"/>
                </a:ext>
              </a:extLst>
            </p:cNvPr>
            <p:cNvSpPr txBox="1"/>
            <p:nvPr/>
          </p:nvSpPr>
          <p:spPr bwMode="auto">
            <a:xfrm>
              <a:off x="6649899" y="2977187"/>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94" name="TextBox 193">
              <a:extLst>
                <a:ext uri="{FF2B5EF4-FFF2-40B4-BE49-F238E27FC236}">
                  <a16:creationId xmlns:a16="http://schemas.microsoft.com/office/drawing/2014/main" id="{0544F7F6-CFDC-AC55-BCEC-A0F39B2D14D1}"/>
                </a:ext>
              </a:extLst>
            </p:cNvPr>
            <p:cNvSpPr txBox="1"/>
            <p:nvPr/>
          </p:nvSpPr>
          <p:spPr bwMode="auto">
            <a:xfrm>
              <a:off x="6766918" y="356259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95" name="TextBox 194">
              <a:extLst>
                <a:ext uri="{FF2B5EF4-FFF2-40B4-BE49-F238E27FC236}">
                  <a16:creationId xmlns:a16="http://schemas.microsoft.com/office/drawing/2014/main" id="{0E8A9CC0-E74B-FF77-3EEF-ABED5AFE7E17}"/>
                </a:ext>
              </a:extLst>
            </p:cNvPr>
            <p:cNvSpPr txBox="1"/>
            <p:nvPr/>
          </p:nvSpPr>
          <p:spPr bwMode="auto">
            <a:xfrm>
              <a:off x="6649899" y="326988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a:t>
              </a:r>
            </a:p>
          </p:txBody>
        </p:sp>
      </p:grpSp>
      <p:sp>
        <p:nvSpPr>
          <p:cNvPr id="156" name="TextBox 155">
            <a:extLst>
              <a:ext uri="{FF2B5EF4-FFF2-40B4-BE49-F238E27FC236}">
                <a16:creationId xmlns:a16="http://schemas.microsoft.com/office/drawing/2014/main" id="{25F8FECD-E4AE-F062-EA86-F67B96533FCA}"/>
              </a:ext>
            </a:extLst>
          </p:cNvPr>
          <p:cNvSpPr txBox="1"/>
          <p:nvPr/>
        </p:nvSpPr>
        <p:spPr bwMode="auto">
          <a:xfrm>
            <a:off x="7339272" y="5906835"/>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157" name="TextBox 156">
            <a:extLst>
              <a:ext uri="{FF2B5EF4-FFF2-40B4-BE49-F238E27FC236}">
                <a16:creationId xmlns:a16="http://schemas.microsoft.com/office/drawing/2014/main" id="{734FBB56-3460-4A10-4E88-E47FED3A0241}"/>
              </a:ext>
            </a:extLst>
          </p:cNvPr>
          <p:cNvSpPr txBox="1"/>
          <p:nvPr/>
        </p:nvSpPr>
        <p:spPr bwMode="auto">
          <a:xfrm>
            <a:off x="7226488" y="611433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271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1562</a:t>
            </a:r>
          </a:p>
        </p:txBody>
      </p:sp>
      <p:sp>
        <p:nvSpPr>
          <p:cNvPr id="158" name="TextBox 157">
            <a:extLst>
              <a:ext uri="{FF2B5EF4-FFF2-40B4-BE49-F238E27FC236}">
                <a16:creationId xmlns:a16="http://schemas.microsoft.com/office/drawing/2014/main" id="{6F81C1F5-363F-FC3F-DB56-9380484AF75A}"/>
              </a:ext>
            </a:extLst>
          </p:cNvPr>
          <p:cNvSpPr txBox="1"/>
          <p:nvPr/>
        </p:nvSpPr>
        <p:spPr bwMode="auto">
          <a:xfrm>
            <a:off x="6242987" y="6114338"/>
            <a:ext cx="11208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900" dirty="0">
                <a:solidFill>
                  <a:srgbClr val="92D050"/>
                </a:solidFill>
                <a:latin typeface="Calibri" panose="020F0502020204030204" pitchFamily="34" charset="0"/>
              </a:rPr>
              <a:t>Non-SCT and Black</a:t>
            </a:r>
            <a:br>
              <a:rPr lang="en-US" sz="900" dirty="0">
                <a:solidFill>
                  <a:srgbClr val="E1471D"/>
                </a:solidFill>
                <a:latin typeface="Calibri" panose="020F0502020204030204" pitchFamily="34" charset="0"/>
              </a:rPr>
            </a:br>
            <a:r>
              <a:rPr lang="en-US" sz="900" dirty="0">
                <a:solidFill>
                  <a:schemeClr val="accent6">
                    <a:lumMod val="60000"/>
                    <a:lumOff val="40000"/>
                  </a:schemeClr>
                </a:solidFill>
                <a:latin typeface="Calibri" panose="020F0502020204030204" pitchFamily="34" charset="0"/>
              </a:rPr>
              <a:t>Non-SCT and White</a:t>
            </a:r>
          </a:p>
        </p:txBody>
      </p:sp>
      <p:sp>
        <p:nvSpPr>
          <p:cNvPr id="159" name="TextBox 158">
            <a:extLst>
              <a:ext uri="{FF2B5EF4-FFF2-40B4-BE49-F238E27FC236}">
                <a16:creationId xmlns:a16="http://schemas.microsoft.com/office/drawing/2014/main" id="{56CA829F-47BE-3197-86A5-5C271591CA81}"/>
              </a:ext>
            </a:extLst>
          </p:cNvPr>
          <p:cNvSpPr txBox="1"/>
          <p:nvPr/>
        </p:nvSpPr>
        <p:spPr bwMode="auto">
          <a:xfrm>
            <a:off x="7353255" y="5406232"/>
            <a:ext cx="1120820"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900" dirty="0">
                <a:solidFill>
                  <a:schemeClr val="bg1"/>
                </a:solidFill>
                <a:latin typeface="Calibri" panose="020F0502020204030204" pitchFamily="34" charset="0"/>
              </a:rPr>
              <a:t>Group</a:t>
            </a:r>
            <a:br>
              <a:rPr lang="en-US" sz="900" b="0" dirty="0">
                <a:solidFill>
                  <a:schemeClr val="bg1"/>
                </a:solidFill>
                <a:latin typeface="Calibri" panose="020F0502020204030204" pitchFamily="34" charset="0"/>
              </a:rPr>
            </a:br>
            <a:r>
              <a:rPr lang="en-US" sz="900" dirty="0">
                <a:solidFill>
                  <a:srgbClr val="92D050"/>
                </a:solidFill>
                <a:latin typeface="Calibri" panose="020F0502020204030204" pitchFamily="34" charset="0"/>
              </a:rPr>
              <a:t>Non-SCT and Black</a:t>
            </a:r>
            <a:br>
              <a:rPr lang="en-US" sz="900" b="0" dirty="0">
                <a:solidFill>
                  <a:schemeClr val="bg1"/>
                </a:solidFill>
                <a:latin typeface="Calibri" panose="020F0502020204030204" pitchFamily="34" charset="0"/>
              </a:rPr>
            </a:br>
            <a:r>
              <a:rPr lang="en-US" sz="900" dirty="0">
                <a:solidFill>
                  <a:schemeClr val="accent6">
                    <a:lumMod val="60000"/>
                    <a:lumOff val="40000"/>
                  </a:schemeClr>
                </a:solidFill>
                <a:latin typeface="Calibri" panose="020F0502020204030204" pitchFamily="34" charset="0"/>
              </a:rPr>
              <a:t>Non-SCT and White</a:t>
            </a:r>
          </a:p>
        </p:txBody>
      </p:sp>
      <p:sp>
        <p:nvSpPr>
          <p:cNvPr id="160" name="TextBox 159">
            <a:extLst>
              <a:ext uri="{FF2B5EF4-FFF2-40B4-BE49-F238E27FC236}">
                <a16:creationId xmlns:a16="http://schemas.microsoft.com/office/drawing/2014/main" id="{4993A0ED-6043-09D9-A3D0-B4280A2DF138}"/>
              </a:ext>
            </a:extLst>
          </p:cNvPr>
          <p:cNvSpPr txBox="1"/>
          <p:nvPr/>
        </p:nvSpPr>
        <p:spPr bwMode="auto">
          <a:xfrm>
            <a:off x="7543051" y="5906835"/>
            <a:ext cx="2503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a:t>
            </a:r>
          </a:p>
        </p:txBody>
      </p:sp>
      <p:sp>
        <p:nvSpPr>
          <p:cNvPr id="161" name="TextBox 160">
            <a:extLst>
              <a:ext uri="{FF2B5EF4-FFF2-40B4-BE49-F238E27FC236}">
                <a16:creationId xmlns:a16="http://schemas.microsoft.com/office/drawing/2014/main" id="{6F0C8F24-078E-4F7B-BAAD-5A58ECA984DB}"/>
              </a:ext>
            </a:extLst>
          </p:cNvPr>
          <p:cNvSpPr txBox="1"/>
          <p:nvPr/>
        </p:nvSpPr>
        <p:spPr bwMode="auto">
          <a:xfrm>
            <a:off x="7460497" y="611433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242</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1356</a:t>
            </a:r>
          </a:p>
        </p:txBody>
      </p:sp>
      <p:sp>
        <p:nvSpPr>
          <p:cNvPr id="162" name="TextBox 161">
            <a:extLst>
              <a:ext uri="{FF2B5EF4-FFF2-40B4-BE49-F238E27FC236}">
                <a16:creationId xmlns:a16="http://schemas.microsoft.com/office/drawing/2014/main" id="{4397386D-7436-27A0-C721-C2CBC4C52C5A}"/>
              </a:ext>
            </a:extLst>
          </p:cNvPr>
          <p:cNvSpPr txBox="1"/>
          <p:nvPr/>
        </p:nvSpPr>
        <p:spPr bwMode="auto">
          <a:xfrm>
            <a:off x="7713307"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12</a:t>
            </a:r>
          </a:p>
        </p:txBody>
      </p:sp>
      <p:sp>
        <p:nvSpPr>
          <p:cNvPr id="163" name="TextBox 162">
            <a:extLst>
              <a:ext uri="{FF2B5EF4-FFF2-40B4-BE49-F238E27FC236}">
                <a16:creationId xmlns:a16="http://schemas.microsoft.com/office/drawing/2014/main" id="{ABDDF1CD-CFE0-1B13-B1F1-E1673E361D15}"/>
              </a:ext>
            </a:extLst>
          </p:cNvPr>
          <p:cNvSpPr txBox="1"/>
          <p:nvPr/>
        </p:nvSpPr>
        <p:spPr bwMode="auto">
          <a:xfrm>
            <a:off x="7666789" y="611433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214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1193</a:t>
            </a:r>
          </a:p>
        </p:txBody>
      </p:sp>
      <p:sp>
        <p:nvSpPr>
          <p:cNvPr id="164" name="TextBox 163">
            <a:extLst>
              <a:ext uri="{FF2B5EF4-FFF2-40B4-BE49-F238E27FC236}">
                <a16:creationId xmlns:a16="http://schemas.microsoft.com/office/drawing/2014/main" id="{95EA065D-B557-897C-10A8-AEFDC78F2D10}"/>
              </a:ext>
            </a:extLst>
          </p:cNvPr>
          <p:cNvSpPr txBox="1"/>
          <p:nvPr/>
        </p:nvSpPr>
        <p:spPr bwMode="auto">
          <a:xfrm>
            <a:off x="7920261"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18</a:t>
            </a:r>
          </a:p>
        </p:txBody>
      </p:sp>
      <p:sp>
        <p:nvSpPr>
          <p:cNvPr id="165" name="TextBox 164">
            <a:extLst>
              <a:ext uri="{FF2B5EF4-FFF2-40B4-BE49-F238E27FC236}">
                <a16:creationId xmlns:a16="http://schemas.microsoft.com/office/drawing/2014/main" id="{8D1244EF-E051-57C2-ED56-961F04270E20}"/>
              </a:ext>
            </a:extLst>
          </p:cNvPr>
          <p:cNvSpPr txBox="1"/>
          <p:nvPr/>
        </p:nvSpPr>
        <p:spPr bwMode="auto">
          <a:xfrm>
            <a:off x="7886801" y="6114338"/>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191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1060</a:t>
            </a:r>
          </a:p>
        </p:txBody>
      </p:sp>
      <p:sp>
        <p:nvSpPr>
          <p:cNvPr id="166" name="TextBox 165">
            <a:extLst>
              <a:ext uri="{FF2B5EF4-FFF2-40B4-BE49-F238E27FC236}">
                <a16:creationId xmlns:a16="http://schemas.microsoft.com/office/drawing/2014/main" id="{A6B70373-7D1A-2EE8-CAA4-1AD9CD11C130}"/>
              </a:ext>
            </a:extLst>
          </p:cNvPr>
          <p:cNvSpPr txBox="1"/>
          <p:nvPr/>
        </p:nvSpPr>
        <p:spPr bwMode="auto">
          <a:xfrm>
            <a:off x="8100011"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24</a:t>
            </a:r>
          </a:p>
        </p:txBody>
      </p:sp>
      <p:sp>
        <p:nvSpPr>
          <p:cNvPr id="167" name="TextBox 166">
            <a:extLst>
              <a:ext uri="{FF2B5EF4-FFF2-40B4-BE49-F238E27FC236}">
                <a16:creationId xmlns:a16="http://schemas.microsoft.com/office/drawing/2014/main" id="{7B20C894-B73C-984C-2796-FDD1AF351A2A}"/>
              </a:ext>
            </a:extLst>
          </p:cNvPr>
          <p:cNvSpPr txBox="1"/>
          <p:nvPr/>
        </p:nvSpPr>
        <p:spPr bwMode="auto">
          <a:xfrm>
            <a:off x="8303128"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30</a:t>
            </a:r>
          </a:p>
        </p:txBody>
      </p:sp>
      <p:sp>
        <p:nvSpPr>
          <p:cNvPr id="168" name="TextBox 167">
            <a:extLst>
              <a:ext uri="{FF2B5EF4-FFF2-40B4-BE49-F238E27FC236}">
                <a16:creationId xmlns:a16="http://schemas.microsoft.com/office/drawing/2014/main" id="{8963324E-7B76-0CCD-C00B-F2D1181B197D}"/>
              </a:ext>
            </a:extLst>
          </p:cNvPr>
          <p:cNvSpPr txBox="1"/>
          <p:nvPr/>
        </p:nvSpPr>
        <p:spPr bwMode="auto">
          <a:xfrm>
            <a:off x="8510082"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36</a:t>
            </a:r>
          </a:p>
        </p:txBody>
      </p:sp>
      <p:sp>
        <p:nvSpPr>
          <p:cNvPr id="169" name="TextBox 168">
            <a:extLst>
              <a:ext uri="{FF2B5EF4-FFF2-40B4-BE49-F238E27FC236}">
                <a16:creationId xmlns:a16="http://schemas.microsoft.com/office/drawing/2014/main" id="{1367AFE7-F755-9C7D-22B3-7694C6E3BC49}"/>
              </a:ext>
            </a:extLst>
          </p:cNvPr>
          <p:cNvSpPr txBox="1"/>
          <p:nvPr/>
        </p:nvSpPr>
        <p:spPr bwMode="auto">
          <a:xfrm>
            <a:off x="8476543" y="6114338"/>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105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649</a:t>
            </a:r>
          </a:p>
        </p:txBody>
      </p:sp>
      <p:sp>
        <p:nvSpPr>
          <p:cNvPr id="170" name="TextBox 169">
            <a:extLst>
              <a:ext uri="{FF2B5EF4-FFF2-40B4-BE49-F238E27FC236}">
                <a16:creationId xmlns:a16="http://schemas.microsoft.com/office/drawing/2014/main" id="{65415D3A-2CA6-1B94-A01E-08298F98261B}"/>
              </a:ext>
            </a:extLst>
          </p:cNvPr>
          <p:cNvSpPr txBox="1"/>
          <p:nvPr/>
        </p:nvSpPr>
        <p:spPr bwMode="auto">
          <a:xfrm>
            <a:off x="8685378"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42</a:t>
            </a:r>
          </a:p>
        </p:txBody>
      </p:sp>
      <p:sp>
        <p:nvSpPr>
          <p:cNvPr id="171" name="TextBox 170">
            <a:extLst>
              <a:ext uri="{FF2B5EF4-FFF2-40B4-BE49-F238E27FC236}">
                <a16:creationId xmlns:a16="http://schemas.microsoft.com/office/drawing/2014/main" id="{4BAE68B7-4677-1D1E-A60E-AD2889B5426F}"/>
              </a:ext>
            </a:extLst>
          </p:cNvPr>
          <p:cNvSpPr txBox="1"/>
          <p:nvPr/>
        </p:nvSpPr>
        <p:spPr bwMode="auto">
          <a:xfrm>
            <a:off x="8888495"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48</a:t>
            </a:r>
          </a:p>
        </p:txBody>
      </p:sp>
      <p:sp>
        <p:nvSpPr>
          <p:cNvPr id="172" name="TextBox 171">
            <a:extLst>
              <a:ext uri="{FF2B5EF4-FFF2-40B4-BE49-F238E27FC236}">
                <a16:creationId xmlns:a16="http://schemas.microsoft.com/office/drawing/2014/main" id="{34371FDC-CA5B-8CB6-D669-FA8FCB5FC31F}"/>
              </a:ext>
            </a:extLst>
          </p:cNvPr>
          <p:cNvSpPr txBox="1"/>
          <p:nvPr/>
        </p:nvSpPr>
        <p:spPr bwMode="auto">
          <a:xfrm>
            <a:off x="9095449"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54</a:t>
            </a:r>
          </a:p>
        </p:txBody>
      </p:sp>
      <p:sp>
        <p:nvSpPr>
          <p:cNvPr id="173" name="TextBox 172">
            <a:extLst>
              <a:ext uri="{FF2B5EF4-FFF2-40B4-BE49-F238E27FC236}">
                <a16:creationId xmlns:a16="http://schemas.microsoft.com/office/drawing/2014/main" id="{1A653CF6-3492-4B89-B8F6-B4C7AAE45EA1}"/>
              </a:ext>
            </a:extLst>
          </p:cNvPr>
          <p:cNvSpPr txBox="1"/>
          <p:nvPr/>
        </p:nvSpPr>
        <p:spPr bwMode="auto">
          <a:xfrm>
            <a:off x="9068260" y="6114338"/>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54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310</a:t>
            </a:r>
          </a:p>
        </p:txBody>
      </p:sp>
      <p:sp>
        <p:nvSpPr>
          <p:cNvPr id="174" name="TextBox 173">
            <a:extLst>
              <a:ext uri="{FF2B5EF4-FFF2-40B4-BE49-F238E27FC236}">
                <a16:creationId xmlns:a16="http://schemas.microsoft.com/office/drawing/2014/main" id="{9E942007-571C-388C-8627-B5107D249973}"/>
              </a:ext>
            </a:extLst>
          </p:cNvPr>
          <p:cNvSpPr txBox="1"/>
          <p:nvPr/>
        </p:nvSpPr>
        <p:spPr bwMode="auto">
          <a:xfrm>
            <a:off x="9290845"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60</a:t>
            </a:r>
          </a:p>
        </p:txBody>
      </p:sp>
      <p:sp>
        <p:nvSpPr>
          <p:cNvPr id="175" name="TextBox 174">
            <a:extLst>
              <a:ext uri="{FF2B5EF4-FFF2-40B4-BE49-F238E27FC236}">
                <a16:creationId xmlns:a16="http://schemas.microsoft.com/office/drawing/2014/main" id="{A058CEE4-2A9F-D32B-C88E-C6D6A5EB4D68}"/>
              </a:ext>
            </a:extLst>
          </p:cNvPr>
          <p:cNvSpPr txBox="1"/>
          <p:nvPr/>
        </p:nvSpPr>
        <p:spPr bwMode="auto">
          <a:xfrm>
            <a:off x="9493962"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66</a:t>
            </a:r>
          </a:p>
        </p:txBody>
      </p:sp>
      <p:sp>
        <p:nvSpPr>
          <p:cNvPr id="176" name="TextBox 175">
            <a:extLst>
              <a:ext uri="{FF2B5EF4-FFF2-40B4-BE49-F238E27FC236}">
                <a16:creationId xmlns:a16="http://schemas.microsoft.com/office/drawing/2014/main" id="{BF0719D1-092B-7E68-8B11-E16DCA7B91EE}"/>
              </a:ext>
            </a:extLst>
          </p:cNvPr>
          <p:cNvSpPr txBox="1"/>
          <p:nvPr/>
        </p:nvSpPr>
        <p:spPr bwMode="auto">
          <a:xfrm>
            <a:off x="9700916"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72</a:t>
            </a:r>
          </a:p>
        </p:txBody>
      </p:sp>
      <p:sp>
        <p:nvSpPr>
          <p:cNvPr id="177" name="TextBox 176">
            <a:extLst>
              <a:ext uri="{FF2B5EF4-FFF2-40B4-BE49-F238E27FC236}">
                <a16:creationId xmlns:a16="http://schemas.microsoft.com/office/drawing/2014/main" id="{7BC65B5B-C0AE-4349-CE02-F34EBB621916}"/>
              </a:ext>
            </a:extLst>
          </p:cNvPr>
          <p:cNvSpPr txBox="1"/>
          <p:nvPr/>
        </p:nvSpPr>
        <p:spPr bwMode="auto">
          <a:xfrm>
            <a:off x="9664202" y="6114338"/>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28</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154</a:t>
            </a:r>
          </a:p>
        </p:txBody>
      </p:sp>
      <p:sp>
        <p:nvSpPr>
          <p:cNvPr id="178" name="TextBox 177">
            <a:extLst>
              <a:ext uri="{FF2B5EF4-FFF2-40B4-BE49-F238E27FC236}">
                <a16:creationId xmlns:a16="http://schemas.microsoft.com/office/drawing/2014/main" id="{5FD866EB-D7B1-94ED-D314-291C8BEDA2AC}"/>
              </a:ext>
            </a:extLst>
          </p:cNvPr>
          <p:cNvSpPr txBox="1"/>
          <p:nvPr/>
        </p:nvSpPr>
        <p:spPr bwMode="auto">
          <a:xfrm>
            <a:off x="9860566"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78</a:t>
            </a:r>
          </a:p>
        </p:txBody>
      </p:sp>
      <p:sp>
        <p:nvSpPr>
          <p:cNvPr id="179" name="TextBox 178">
            <a:extLst>
              <a:ext uri="{FF2B5EF4-FFF2-40B4-BE49-F238E27FC236}">
                <a16:creationId xmlns:a16="http://schemas.microsoft.com/office/drawing/2014/main" id="{D8D3A7B1-0755-1277-1BA8-A6099BFAEBD0}"/>
              </a:ext>
            </a:extLst>
          </p:cNvPr>
          <p:cNvSpPr txBox="1"/>
          <p:nvPr/>
        </p:nvSpPr>
        <p:spPr bwMode="auto">
          <a:xfrm>
            <a:off x="10063683"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84</a:t>
            </a:r>
          </a:p>
        </p:txBody>
      </p:sp>
      <p:sp>
        <p:nvSpPr>
          <p:cNvPr id="180" name="TextBox 179">
            <a:extLst>
              <a:ext uri="{FF2B5EF4-FFF2-40B4-BE49-F238E27FC236}">
                <a16:creationId xmlns:a16="http://schemas.microsoft.com/office/drawing/2014/main" id="{5DEB6927-285E-FFD8-2FE3-F6C1B2265FA4}"/>
              </a:ext>
            </a:extLst>
          </p:cNvPr>
          <p:cNvSpPr txBox="1"/>
          <p:nvPr/>
        </p:nvSpPr>
        <p:spPr bwMode="auto">
          <a:xfrm>
            <a:off x="10270637"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90</a:t>
            </a:r>
          </a:p>
        </p:txBody>
      </p:sp>
      <p:sp>
        <p:nvSpPr>
          <p:cNvPr id="181" name="TextBox 180">
            <a:extLst>
              <a:ext uri="{FF2B5EF4-FFF2-40B4-BE49-F238E27FC236}">
                <a16:creationId xmlns:a16="http://schemas.microsoft.com/office/drawing/2014/main" id="{ED79D0A2-8A50-E726-CA25-06C8701E675E}"/>
              </a:ext>
            </a:extLst>
          </p:cNvPr>
          <p:cNvSpPr txBox="1"/>
          <p:nvPr/>
        </p:nvSpPr>
        <p:spPr bwMode="auto">
          <a:xfrm>
            <a:off x="10466033" y="5906835"/>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96</a:t>
            </a:r>
          </a:p>
        </p:txBody>
      </p:sp>
      <p:sp>
        <p:nvSpPr>
          <p:cNvPr id="182" name="TextBox 181">
            <a:extLst>
              <a:ext uri="{FF2B5EF4-FFF2-40B4-BE49-F238E27FC236}">
                <a16:creationId xmlns:a16="http://schemas.microsoft.com/office/drawing/2014/main" id="{E3392ECC-1077-1652-7DAF-1B8CB6590193}"/>
              </a:ext>
            </a:extLst>
          </p:cNvPr>
          <p:cNvSpPr txBox="1"/>
          <p:nvPr/>
        </p:nvSpPr>
        <p:spPr bwMode="auto">
          <a:xfrm>
            <a:off x="10630877" y="5906835"/>
            <a:ext cx="38183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102</a:t>
            </a:r>
          </a:p>
        </p:txBody>
      </p:sp>
      <p:sp>
        <p:nvSpPr>
          <p:cNvPr id="183" name="TextBox 182">
            <a:extLst>
              <a:ext uri="{FF2B5EF4-FFF2-40B4-BE49-F238E27FC236}">
                <a16:creationId xmlns:a16="http://schemas.microsoft.com/office/drawing/2014/main" id="{E0FF94C9-E11E-92EA-8B67-833CD8D4BED7}"/>
              </a:ext>
            </a:extLst>
          </p:cNvPr>
          <p:cNvSpPr txBox="1"/>
          <p:nvPr/>
        </p:nvSpPr>
        <p:spPr bwMode="auto">
          <a:xfrm>
            <a:off x="10848653" y="5906835"/>
            <a:ext cx="38183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108</a:t>
            </a:r>
          </a:p>
        </p:txBody>
      </p:sp>
      <p:sp>
        <p:nvSpPr>
          <p:cNvPr id="184" name="TextBox 183">
            <a:extLst>
              <a:ext uri="{FF2B5EF4-FFF2-40B4-BE49-F238E27FC236}">
                <a16:creationId xmlns:a16="http://schemas.microsoft.com/office/drawing/2014/main" id="{F73C2FE7-8CD7-652D-0088-49C9C19D8139}"/>
              </a:ext>
            </a:extLst>
          </p:cNvPr>
          <p:cNvSpPr txBox="1"/>
          <p:nvPr/>
        </p:nvSpPr>
        <p:spPr bwMode="auto">
          <a:xfrm>
            <a:off x="10287239" y="6114338"/>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900" b="0" dirty="0">
                <a:solidFill>
                  <a:schemeClr val="bg1"/>
                </a:solidFill>
                <a:latin typeface="Calibri" panose="020F0502020204030204" pitchFamily="34" charset="0"/>
              </a:rPr>
              <a:t>13</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53</a:t>
            </a:r>
          </a:p>
        </p:txBody>
      </p:sp>
      <p:sp>
        <p:nvSpPr>
          <p:cNvPr id="185" name="TextBox 184">
            <a:extLst>
              <a:ext uri="{FF2B5EF4-FFF2-40B4-BE49-F238E27FC236}">
                <a16:creationId xmlns:a16="http://schemas.microsoft.com/office/drawing/2014/main" id="{6AED5C85-BAA1-17EA-FA58-A7C9A8F5FEF6}"/>
              </a:ext>
            </a:extLst>
          </p:cNvPr>
          <p:cNvSpPr txBox="1"/>
          <p:nvPr/>
        </p:nvSpPr>
        <p:spPr bwMode="auto">
          <a:xfrm>
            <a:off x="8307783" y="5406232"/>
            <a:ext cx="415498"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dirty="0">
                <a:solidFill>
                  <a:schemeClr val="bg1"/>
                </a:solidFill>
                <a:latin typeface="Calibri" panose="020F0502020204030204" pitchFamily="34" charset="0"/>
              </a:rPr>
              <a:t>N</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271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1562</a:t>
            </a:r>
          </a:p>
        </p:txBody>
      </p:sp>
      <p:sp>
        <p:nvSpPr>
          <p:cNvPr id="186" name="TextBox 185">
            <a:extLst>
              <a:ext uri="{FF2B5EF4-FFF2-40B4-BE49-F238E27FC236}">
                <a16:creationId xmlns:a16="http://schemas.microsoft.com/office/drawing/2014/main" id="{867202B2-DDC1-1B3E-214B-E0F944570D7A}"/>
              </a:ext>
            </a:extLst>
          </p:cNvPr>
          <p:cNvSpPr txBox="1"/>
          <p:nvPr/>
        </p:nvSpPr>
        <p:spPr bwMode="auto">
          <a:xfrm>
            <a:off x="8638802" y="5406232"/>
            <a:ext cx="737702"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dirty="0">
                <a:solidFill>
                  <a:schemeClr val="bg1"/>
                </a:solidFill>
                <a:latin typeface="Calibri" panose="020F0502020204030204" pitchFamily="34" charset="0"/>
              </a:rPr>
              <a:t>Event</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114 (42.1%)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792 (50.7%)</a:t>
            </a:r>
          </a:p>
        </p:txBody>
      </p:sp>
      <p:sp>
        <p:nvSpPr>
          <p:cNvPr id="187" name="TextBox 186">
            <a:extLst>
              <a:ext uri="{FF2B5EF4-FFF2-40B4-BE49-F238E27FC236}">
                <a16:creationId xmlns:a16="http://schemas.microsoft.com/office/drawing/2014/main" id="{B9B0B722-C8F9-3814-7BE6-D95E9C481B08}"/>
              </a:ext>
            </a:extLst>
          </p:cNvPr>
          <p:cNvSpPr txBox="1"/>
          <p:nvPr/>
        </p:nvSpPr>
        <p:spPr bwMode="auto">
          <a:xfrm>
            <a:off x="9229949" y="5406232"/>
            <a:ext cx="737702"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dirty="0">
                <a:solidFill>
                  <a:schemeClr val="bg1"/>
                </a:solidFill>
                <a:latin typeface="Calibri" panose="020F0502020204030204" pitchFamily="34" charset="0"/>
              </a:rPr>
              <a:t>Censored</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157 (57.9%)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770 (49.3%)</a:t>
            </a:r>
          </a:p>
        </p:txBody>
      </p:sp>
      <p:sp>
        <p:nvSpPr>
          <p:cNvPr id="188" name="TextBox 187">
            <a:extLst>
              <a:ext uri="{FF2B5EF4-FFF2-40B4-BE49-F238E27FC236}">
                <a16:creationId xmlns:a16="http://schemas.microsoft.com/office/drawing/2014/main" id="{86EEF3FD-4C9D-9A0A-A45A-6F20E6566B33}"/>
              </a:ext>
            </a:extLst>
          </p:cNvPr>
          <p:cNvSpPr txBox="1"/>
          <p:nvPr/>
        </p:nvSpPr>
        <p:spPr bwMode="auto">
          <a:xfrm>
            <a:off x="9851267" y="5406232"/>
            <a:ext cx="554959"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dirty="0">
                <a:solidFill>
                  <a:schemeClr val="bg1"/>
                </a:solidFill>
                <a:latin typeface="Calibri" panose="020F0502020204030204" pitchFamily="34" charset="0"/>
              </a:rPr>
              <a:t>Median</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57.3</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48.1</a:t>
            </a:r>
          </a:p>
        </p:txBody>
      </p:sp>
      <p:sp>
        <p:nvSpPr>
          <p:cNvPr id="189" name="TextBox 188">
            <a:extLst>
              <a:ext uri="{FF2B5EF4-FFF2-40B4-BE49-F238E27FC236}">
                <a16:creationId xmlns:a16="http://schemas.microsoft.com/office/drawing/2014/main" id="{C5B79925-AC37-4348-9DDC-F2E27E46AE30}"/>
              </a:ext>
            </a:extLst>
          </p:cNvPr>
          <p:cNvSpPr txBox="1"/>
          <p:nvPr/>
        </p:nvSpPr>
        <p:spPr bwMode="auto">
          <a:xfrm>
            <a:off x="6228561" y="5984667"/>
            <a:ext cx="11352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dirty="0">
                <a:solidFill>
                  <a:schemeClr val="bg1"/>
                </a:solidFill>
                <a:latin typeface="Calibri" panose="020F0502020204030204" pitchFamily="34" charset="0"/>
              </a:rPr>
              <a:t>Patients at Risk, n</a:t>
            </a:r>
          </a:p>
        </p:txBody>
      </p:sp>
      <p:sp>
        <p:nvSpPr>
          <p:cNvPr id="225" name="TextBox 224">
            <a:extLst>
              <a:ext uri="{FF2B5EF4-FFF2-40B4-BE49-F238E27FC236}">
                <a16:creationId xmlns:a16="http://schemas.microsoft.com/office/drawing/2014/main" id="{BA2F10CD-9C71-B849-C247-B6EA12128F07}"/>
              </a:ext>
            </a:extLst>
          </p:cNvPr>
          <p:cNvSpPr txBox="1"/>
          <p:nvPr/>
        </p:nvSpPr>
        <p:spPr bwMode="auto">
          <a:xfrm>
            <a:off x="8406446" y="1852731"/>
            <a:ext cx="29626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Black vs White: HR: 0.56; 95% CI: 0.35-0.89; </a:t>
            </a:r>
            <a:r>
              <a:rPr lang="en-US" sz="1000" b="0" i="1" dirty="0">
                <a:solidFill>
                  <a:schemeClr val="bg1"/>
                </a:solidFill>
                <a:latin typeface="Calibri" panose="020F0502020204030204" pitchFamily="34" charset="0"/>
              </a:rPr>
              <a:t>P </a:t>
            </a:r>
            <a:r>
              <a:rPr lang="en-US" sz="1000" b="0" dirty="0">
                <a:solidFill>
                  <a:schemeClr val="bg1"/>
                </a:solidFill>
                <a:latin typeface="Calibri" panose="020F0502020204030204" pitchFamily="34" charset="0"/>
              </a:rPr>
              <a:t>= .0141</a:t>
            </a:r>
          </a:p>
        </p:txBody>
      </p:sp>
      <p:sp>
        <p:nvSpPr>
          <p:cNvPr id="226" name="TextBox 225">
            <a:extLst>
              <a:ext uri="{FF2B5EF4-FFF2-40B4-BE49-F238E27FC236}">
                <a16:creationId xmlns:a16="http://schemas.microsoft.com/office/drawing/2014/main" id="{DEF8A1F1-FEDB-EF9B-06E2-2A112A8A25BA}"/>
              </a:ext>
            </a:extLst>
          </p:cNvPr>
          <p:cNvSpPr txBox="1"/>
          <p:nvPr/>
        </p:nvSpPr>
        <p:spPr bwMode="auto">
          <a:xfrm>
            <a:off x="8366373" y="4302389"/>
            <a:ext cx="29626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Black vs White: HR: 0.86; 95% CI: 0.70-1.06; </a:t>
            </a:r>
            <a:r>
              <a:rPr lang="en-US" sz="1000" b="0" i="1" dirty="0">
                <a:solidFill>
                  <a:schemeClr val="bg1"/>
                </a:solidFill>
                <a:latin typeface="Calibri" panose="020F0502020204030204" pitchFamily="34" charset="0"/>
              </a:rPr>
              <a:t>P </a:t>
            </a:r>
            <a:r>
              <a:rPr lang="en-US" sz="1000" b="0" dirty="0">
                <a:solidFill>
                  <a:schemeClr val="bg1"/>
                </a:solidFill>
                <a:latin typeface="Calibri" panose="020F0502020204030204" pitchFamily="34" charset="0"/>
              </a:rPr>
              <a:t>= .1653</a:t>
            </a:r>
          </a:p>
        </p:txBody>
      </p:sp>
      <p:grpSp>
        <p:nvGrpSpPr>
          <p:cNvPr id="227" name="Group 226">
            <a:extLst>
              <a:ext uri="{FF2B5EF4-FFF2-40B4-BE49-F238E27FC236}">
                <a16:creationId xmlns:a16="http://schemas.microsoft.com/office/drawing/2014/main" id="{DDA2B19E-1F5E-80CE-2531-14AB960A9BF3}"/>
              </a:ext>
            </a:extLst>
          </p:cNvPr>
          <p:cNvGrpSpPr/>
          <p:nvPr/>
        </p:nvGrpSpPr>
        <p:grpSpPr>
          <a:xfrm>
            <a:off x="10250102" y="4641202"/>
            <a:ext cx="1621625" cy="461665"/>
            <a:chOff x="2275365" y="3373997"/>
            <a:chExt cx="1621625" cy="461665"/>
          </a:xfrm>
        </p:grpSpPr>
        <p:sp>
          <p:nvSpPr>
            <p:cNvPr id="228" name="TextBox 227">
              <a:extLst>
                <a:ext uri="{FF2B5EF4-FFF2-40B4-BE49-F238E27FC236}">
                  <a16:creationId xmlns:a16="http://schemas.microsoft.com/office/drawing/2014/main" id="{1B8AD88A-26E7-DB49-D298-FBC2012F6668}"/>
                </a:ext>
              </a:extLst>
            </p:cNvPr>
            <p:cNvSpPr txBox="1"/>
            <p:nvPr/>
          </p:nvSpPr>
          <p:spPr bwMode="auto">
            <a:xfrm>
              <a:off x="2493336" y="3373997"/>
              <a:ext cx="14036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Non-SCT and Black</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Non-SCT and White</a:t>
              </a:r>
            </a:p>
          </p:txBody>
        </p:sp>
        <p:cxnSp>
          <p:nvCxnSpPr>
            <p:cNvPr id="229" name="Straight Connector 228">
              <a:extLst>
                <a:ext uri="{FF2B5EF4-FFF2-40B4-BE49-F238E27FC236}">
                  <a16:creationId xmlns:a16="http://schemas.microsoft.com/office/drawing/2014/main" id="{B3A6B782-A228-01EB-7AD1-6A70CB457DF4}"/>
                </a:ext>
              </a:extLst>
            </p:cNvPr>
            <p:cNvCxnSpPr>
              <a:cxnSpLocks/>
            </p:cNvCxnSpPr>
            <p:nvPr/>
          </p:nvCxnSpPr>
          <p:spPr bwMode="auto">
            <a:xfrm>
              <a:off x="2275365" y="3503700"/>
              <a:ext cx="228600" cy="0"/>
            </a:xfrm>
            <a:prstGeom prst="line">
              <a:avLst/>
            </a:prstGeom>
            <a:noFill/>
            <a:ln w="28575" cap="flat" cmpd="sng" algn="ctr">
              <a:solidFill>
                <a:srgbClr val="92D050"/>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FB8D8D61-3416-0769-7C5B-44B3D4FF9B5F}"/>
                </a:ext>
              </a:extLst>
            </p:cNvPr>
            <p:cNvCxnSpPr>
              <a:cxnSpLocks/>
            </p:cNvCxnSpPr>
            <p:nvPr/>
          </p:nvCxnSpPr>
          <p:spPr bwMode="auto">
            <a:xfrm>
              <a:off x="2275365" y="3687998"/>
              <a:ext cx="228600" cy="0"/>
            </a:xfrm>
            <a:prstGeom prst="line">
              <a:avLst/>
            </a:prstGeom>
            <a:noFill/>
            <a:ln w="28575" cap="flat" cmpd="sng" algn="ctr">
              <a:solidFill>
                <a:schemeClr val="accent6">
                  <a:lumMod val="60000"/>
                  <a:lumOff val="40000"/>
                </a:schemeClr>
              </a:solidFill>
              <a:prstDash val="solid"/>
              <a:round/>
              <a:headEnd type="none" w="med" len="med"/>
              <a:tailEnd type="none" w="med" len="med"/>
            </a:ln>
            <a:effectLst/>
          </p:spPr>
        </p:cxnSp>
      </p:grpSp>
      <p:grpSp>
        <p:nvGrpSpPr>
          <p:cNvPr id="1006" name="Group 1005">
            <a:extLst>
              <a:ext uri="{FF2B5EF4-FFF2-40B4-BE49-F238E27FC236}">
                <a16:creationId xmlns:a16="http://schemas.microsoft.com/office/drawing/2014/main" id="{8309AE9F-C0E9-CD7E-F991-16B657AE8A8F}"/>
              </a:ext>
            </a:extLst>
          </p:cNvPr>
          <p:cNvGrpSpPr/>
          <p:nvPr/>
        </p:nvGrpSpPr>
        <p:grpSpPr>
          <a:xfrm>
            <a:off x="1498392" y="2841346"/>
            <a:ext cx="3654440" cy="311512"/>
            <a:chOff x="-3162079" y="4461847"/>
            <a:chExt cx="3345007" cy="285749"/>
          </a:xfrm>
        </p:grpSpPr>
        <p:sp>
          <p:nvSpPr>
            <p:cNvPr id="895" name="Freeform 894">
              <a:extLst>
                <a:ext uri="{FF2B5EF4-FFF2-40B4-BE49-F238E27FC236}">
                  <a16:creationId xmlns:a16="http://schemas.microsoft.com/office/drawing/2014/main" id="{7E4F0323-5737-F322-0382-82F423F357EC}"/>
                </a:ext>
              </a:extLst>
            </p:cNvPr>
            <p:cNvSpPr/>
            <p:nvPr/>
          </p:nvSpPr>
          <p:spPr>
            <a:xfrm>
              <a:off x="-1527242"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896" name="Freeform 895">
              <a:extLst>
                <a:ext uri="{FF2B5EF4-FFF2-40B4-BE49-F238E27FC236}">
                  <a16:creationId xmlns:a16="http://schemas.microsoft.com/office/drawing/2014/main" id="{DCF25DCC-97CB-CB05-16C2-DB80296B3035}"/>
                </a:ext>
              </a:extLst>
            </p:cNvPr>
            <p:cNvSpPr/>
            <p:nvPr/>
          </p:nvSpPr>
          <p:spPr>
            <a:xfrm>
              <a:off x="-1502997"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897" name="Freeform 896">
              <a:extLst>
                <a:ext uri="{FF2B5EF4-FFF2-40B4-BE49-F238E27FC236}">
                  <a16:creationId xmlns:a16="http://schemas.microsoft.com/office/drawing/2014/main" id="{2C6C726B-FE8E-2E81-ABFE-A3817D25C0BE}"/>
                </a:ext>
              </a:extLst>
            </p:cNvPr>
            <p:cNvSpPr/>
            <p:nvPr/>
          </p:nvSpPr>
          <p:spPr>
            <a:xfrm>
              <a:off x="-154196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898" name="Freeform 897">
              <a:extLst>
                <a:ext uri="{FF2B5EF4-FFF2-40B4-BE49-F238E27FC236}">
                  <a16:creationId xmlns:a16="http://schemas.microsoft.com/office/drawing/2014/main" id="{2FF10668-A554-4C33-459F-7CFAE4BB8DC9}"/>
                </a:ext>
              </a:extLst>
            </p:cNvPr>
            <p:cNvSpPr/>
            <p:nvPr/>
          </p:nvSpPr>
          <p:spPr>
            <a:xfrm>
              <a:off x="-1471824"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899" name="Freeform 898">
              <a:extLst>
                <a:ext uri="{FF2B5EF4-FFF2-40B4-BE49-F238E27FC236}">
                  <a16:creationId xmlns:a16="http://schemas.microsoft.com/office/drawing/2014/main" id="{77B64D5A-E2A8-DA02-E498-E49410FAC678}"/>
                </a:ext>
              </a:extLst>
            </p:cNvPr>
            <p:cNvSpPr/>
            <p:nvPr/>
          </p:nvSpPr>
          <p:spPr>
            <a:xfrm>
              <a:off x="-1460567"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00" name="Freeform 899">
              <a:extLst>
                <a:ext uri="{FF2B5EF4-FFF2-40B4-BE49-F238E27FC236}">
                  <a16:creationId xmlns:a16="http://schemas.microsoft.com/office/drawing/2014/main" id="{A87664BD-44AC-09EE-9D67-2718DE3FCB87}"/>
                </a:ext>
              </a:extLst>
            </p:cNvPr>
            <p:cNvSpPr/>
            <p:nvPr/>
          </p:nvSpPr>
          <p:spPr>
            <a:xfrm>
              <a:off x="-1488276"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01" name="Freeform 900">
              <a:extLst>
                <a:ext uri="{FF2B5EF4-FFF2-40B4-BE49-F238E27FC236}">
                  <a16:creationId xmlns:a16="http://schemas.microsoft.com/office/drawing/2014/main" id="{96775367-6352-C5F8-F471-9BA101C94B3B}"/>
                </a:ext>
              </a:extLst>
            </p:cNvPr>
            <p:cNvSpPr/>
            <p:nvPr/>
          </p:nvSpPr>
          <p:spPr>
            <a:xfrm>
              <a:off x="-1433724"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02" name="Freeform 901">
              <a:extLst>
                <a:ext uri="{FF2B5EF4-FFF2-40B4-BE49-F238E27FC236}">
                  <a16:creationId xmlns:a16="http://schemas.microsoft.com/office/drawing/2014/main" id="{D3AC19BF-1135-A03E-8B75-EA58759404FB}"/>
                </a:ext>
              </a:extLst>
            </p:cNvPr>
            <p:cNvSpPr/>
            <p:nvPr/>
          </p:nvSpPr>
          <p:spPr>
            <a:xfrm>
              <a:off x="-142333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03" name="Freeform 902">
              <a:extLst>
                <a:ext uri="{FF2B5EF4-FFF2-40B4-BE49-F238E27FC236}">
                  <a16:creationId xmlns:a16="http://schemas.microsoft.com/office/drawing/2014/main" id="{6382FD61-DB1C-8648-DBDD-A97C0E87B74E}"/>
                </a:ext>
              </a:extLst>
            </p:cNvPr>
            <p:cNvSpPr/>
            <p:nvPr/>
          </p:nvSpPr>
          <p:spPr>
            <a:xfrm>
              <a:off x="-1445847"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04" name="Freeform 903">
              <a:extLst>
                <a:ext uri="{FF2B5EF4-FFF2-40B4-BE49-F238E27FC236}">
                  <a16:creationId xmlns:a16="http://schemas.microsoft.com/office/drawing/2014/main" id="{6AE06CFA-4FD1-468F-58D0-D042A08B7892}"/>
                </a:ext>
              </a:extLst>
            </p:cNvPr>
            <p:cNvSpPr/>
            <p:nvPr/>
          </p:nvSpPr>
          <p:spPr>
            <a:xfrm>
              <a:off x="-1399954"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05" name="Freeform 904">
              <a:extLst>
                <a:ext uri="{FF2B5EF4-FFF2-40B4-BE49-F238E27FC236}">
                  <a16:creationId xmlns:a16="http://schemas.microsoft.com/office/drawing/2014/main" id="{56F7B6D4-79B4-45DE-9991-9E03CC47E187}"/>
                </a:ext>
              </a:extLst>
            </p:cNvPr>
            <p:cNvSpPr/>
            <p:nvPr/>
          </p:nvSpPr>
          <p:spPr>
            <a:xfrm>
              <a:off x="-1375708"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06" name="Freeform 905">
              <a:extLst>
                <a:ext uri="{FF2B5EF4-FFF2-40B4-BE49-F238E27FC236}">
                  <a16:creationId xmlns:a16="http://schemas.microsoft.com/office/drawing/2014/main" id="{AF6FB730-372F-2A52-F147-C2380F52E46E}"/>
                </a:ext>
              </a:extLst>
            </p:cNvPr>
            <p:cNvSpPr/>
            <p:nvPr/>
          </p:nvSpPr>
          <p:spPr>
            <a:xfrm>
              <a:off x="-1412942"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07" name="Freeform 906">
              <a:extLst>
                <a:ext uri="{FF2B5EF4-FFF2-40B4-BE49-F238E27FC236}">
                  <a16:creationId xmlns:a16="http://schemas.microsoft.com/office/drawing/2014/main" id="{80ACEAE6-0BDF-7CA4-D94F-866984DC3ED6}"/>
                </a:ext>
              </a:extLst>
            </p:cNvPr>
            <p:cNvSpPr/>
            <p:nvPr/>
          </p:nvSpPr>
          <p:spPr>
            <a:xfrm>
              <a:off x="-2762895" y="446790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08" name="Freeform 907">
              <a:extLst>
                <a:ext uri="{FF2B5EF4-FFF2-40B4-BE49-F238E27FC236}">
                  <a16:creationId xmlns:a16="http://schemas.microsoft.com/office/drawing/2014/main" id="{75172353-6B0C-1FD5-F15D-2B8B3D10AD63}"/>
                </a:ext>
              </a:extLst>
            </p:cNvPr>
            <p:cNvSpPr/>
            <p:nvPr/>
          </p:nvSpPr>
          <p:spPr>
            <a:xfrm>
              <a:off x="-2419129" y="449042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09" name="Freeform 908">
              <a:extLst>
                <a:ext uri="{FF2B5EF4-FFF2-40B4-BE49-F238E27FC236}">
                  <a16:creationId xmlns:a16="http://schemas.microsoft.com/office/drawing/2014/main" id="{22652D8D-CD42-79B4-32F3-B4EE1AD4A72C}"/>
                </a:ext>
              </a:extLst>
            </p:cNvPr>
            <p:cNvSpPr/>
            <p:nvPr/>
          </p:nvSpPr>
          <p:spPr>
            <a:xfrm>
              <a:off x="-94163"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10" name="Freeform 909">
              <a:extLst>
                <a:ext uri="{FF2B5EF4-FFF2-40B4-BE49-F238E27FC236}">
                  <a16:creationId xmlns:a16="http://schemas.microsoft.com/office/drawing/2014/main" id="{A22D6043-0822-0B61-F1E8-D018E7B40DF7}"/>
                </a:ext>
              </a:extLst>
            </p:cNvPr>
            <p:cNvSpPr/>
            <p:nvPr/>
          </p:nvSpPr>
          <p:spPr>
            <a:xfrm>
              <a:off x="-2181869" y="45319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11" name="Freeform 910">
              <a:extLst>
                <a:ext uri="{FF2B5EF4-FFF2-40B4-BE49-F238E27FC236}">
                  <a16:creationId xmlns:a16="http://schemas.microsoft.com/office/drawing/2014/main" id="{060FD165-2D00-1869-8B81-E71FBC71A91D}"/>
                </a:ext>
              </a:extLst>
            </p:cNvPr>
            <p:cNvSpPr/>
            <p:nvPr/>
          </p:nvSpPr>
          <p:spPr>
            <a:xfrm>
              <a:off x="-2168015" y="45319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12" name="Freeform 911">
              <a:extLst>
                <a:ext uri="{FF2B5EF4-FFF2-40B4-BE49-F238E27FC236}">
                  <a16:creationId xmlns:a16="http://schemas.microsoft.com/office/drawing/2014/main" id="{C5C6DEC5-E523-0406-7A08-EC768AB3748B}"/>
                </a:ext>
              </a:extLst>
            </p:cNvPr>
            <p:cNvSpPr/>
            <p:nvPr/>
          </p:nvSpPr>
          <p:spPr>
            <a:xfrm>
              <a:off x="-2147233" y="45319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13" name="Freeform 912">
              <a:extLst>
                <a:ext uri="{FF2B5EF4-FFF2-40B4-BE49-F238E27FC236}">
                  <a16:creationId xmlns:a16="http://schemas.microsoft.com/office/drawing/2014/main" id="{B017E614-9279-F5A3-6108-B41C2487856A}"/>
                </a:ext>
              </a:extLst>
            </p:cNvPr>
            <p:cNvSpPr/>
            <p:nvPr/>
          </p:nvSpPr>
          <p:spPr>
            <a:xfrm>
              <a:off x="-2948199" y="446184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14" name="Freeform 913">
              <a:extLst>
                <a:ext uri="{FF2B5EF4-FFF2-40B4-BE49-F238E27FC236}">
                  <a16:creationId xmlns:a16="http://schemas.microsoft.com/office/drawing/2014/main" id="{4083660B-2F5C-76CF-BE16-1523002DBEB5}"/>
                </a:ext>
              </a:extLst>
            </p:cNvPr>
            <p:cNvSpPr/>
            <p:nvPr/>
          </p:nvSpPr>
          <p:spPr>
            <a:xfrm>
              <a:off x="-2051117" y="454064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15" name="Freeform 914">
              <a:extLst>
                <a:ext uri="{FF2B5EF4-FFF2-40B4-BE49-F238E27FC236}">
                  <a16:creationId xmlns:a16="http://schemas.microsoft.com/office/drawing/2014/main" id="{A8C51E9D-D04F-3934-6CA5-CAEE158BB4E9}"/>
                </a:ext>
              </a:extLst>
            </p:cNvPr>
            <p:cNvSpPr/>
            <p:nvPr/>
          </p:nvSpPr>
          <p:spPr>
            <a:xfrm>
              <a:off x="-2579322" y="447830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16" name="Freeform 915">
              <a:extLst>
                <a:ext uri="{FF2B5EF4-FFF2-40B4-BE49-F238E27FC236}">
                  <a16:creationId xmlns:a16="http://schemas.microsoft.com/office/drawing/2014/main" id="{0CD318CD-AF0D-AD24-1D23-E489E926478E}"/>
                </a:ext>
              </a:extLst>
            </p:cNvPr>
            <p:cNvSpPr/>
            <p:nvPr/>
          </p:nvSpPr>
          <p:spPr>
            <a:xfrm>
              <a:off x="-2729990" y="447483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17" name="Freeform 916">
              <a:extLst>
                <a:ext uri="{FF2B5EF4-FFF2-40B4-BE49-F238E27FC236}">
                  <a16:creationId xmlns:a16="http://schemas.microsoft.com/office/drawing/2014/main" id="{7A6B6BC1-F2F0-B8CE-03AE-6359A4022908}"/>
                </a:ext>
              </a:extLst>
            </p:cNvPr>
            <p:cNvSpPr/>
            <p:nvPr/>
          </p:nvSpPr>
          <p:spPr>
            <a:xfrm>
              <a:off x="159549" y="468871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18" name="Freeform 917">
              <a:extLst>
                <a:ext uri="{FF2B5EF4-FFF2-40B4-BE49-F238E27FC236}">
                  <a16:creationId xmlns:a16="http://schemas.microsoft.com/office/drawing/2014/main" id="{7470E84A-E1E0-CA51-F0AD-6DFBE27A648F}"/>
                </a:ext>
              </a:extLst>
            </p:cNvPr>
            <p:cNvSpPr/>
            <p:nvPr/>
          </p:nvSpPr>
          <p:spPr>
            <a:xfrm>
              <a:off x="-2006956" y="454843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19" name="Freeform 918">
              <a:extLst>
                <a:ext uri="{FF2B5EF4-FFF2-40B4-BE49-F238E27FC236}">
                  <a16:creationId xmlns:a16="http://schemas.microsoft.com/office/drawing/2014/main" id="{1889DB60-4F80-DD1D-9BF5-8648CAB3F321}"/>
                </a:ext>
              </a:extLst>
            </p:cNvPr>
            <p:cNvSpPr/>
            <p:nvPr/>
          </p:nvSpPr>
          <p:spPr>
            <a:xfrm>
              <a:off x="174269" y="468871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20" name="Freeform 919">
              <a:extLst>
                <a:ext uri="{FF2B5EF4-FFF2-40B4-BE49-F238E27FC236}">
                  <a16:creationId xmlns:a16="http://schemas.microsoft.com/office/drawing/2014/main" id="{B02095D8-59F1-434A-3CC5-6E86A3539039}"/>
                </a:ext>
              </a:extLst>
            </p:cNvPr>
            <p:cNvSpPr/>
            <p:nvPr/>
          </p:nvSpPr>
          <p:spPr>
            <a:xfrm>
              <a:off x="-1352329"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21" name="Freeform 920">
              <a:extLst>
                <a:ext uri="{FF2B5EF4-FFF2-40B4-BE49-F238E27FC236}">
                  <a16:creationId xmlns:a16="http://schemas.microsoft.com/office/drawing/2014/main" id="{327B829E-2A7C-4C32-AB32-85D4528E19A2}"/>
                </a:ext>
              </a:extLst>
            </p:cNvPr>
            <p:cNvSpPr/>
            <p:nvPr/>
          </p:nvSpPr>
          <p:spPr>
            <a:xfrm>
              <a:off x="-1337608"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22" name="Freeform 921">
              <a:extLst>
                <a:ext uri="{FF2B5EF4-FFF2-40B4-BE49-F238E27FC236}">
                  <a16:creationId xmlns:a16="http://schemas.microsoft.com/office/drawing/2014/main" id="{77B2B600-0E97-D524-4218-0A1C21E15835}"/>
                </a:ext>
              </a:extLst>
            </p:cNvPr>
            <p:cNvSpPr/>
            <p:nvPr/>
          </p:nvSpPr>
          <p:spPr>
            <a:xfrm>
              <a:off x="-1361854"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23" name="Freeform 922">
              <a:extLst>
                <a:ext uri="{FF2B5EF4-FFF2-40B4-BE49-F238E27FC236}">
                  <a16:creationId xmlns:a16="http://schemas.microsoft.com/office/drawing/2014/main" id="{766E1CA7-25AC-E507-0CF7-5F09A0A78F6C}"/>
                </a:ext>
              </a:extLst>
            </p:cNvPr>
            <p:cNvSpPr/>
            <p:nvPr/>
          </p:nvSpPr>
          <p:spPr>
            <a:xfrm>
              <a:off x="-1309899"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24" name="Freeform 923">
              <a:extLst>
                <a:ext uri="{FF2B5EF4-FFF2-40B4-BE49-F238E27FC236}">
                  <a16:creationId xmlns:a16="http://schemas.microsoft.com/office/drawing/2014/main" id="{C87BFBA7-9572-C279-27DB-964C157B3D8E}"/>
                </a:ext>
              </a:extLst>
            </p:cNvPr>
            <p:cNvSpPr/>
            <p:nvPr/>
          </p:nvSpPr>
          <p:spPr>
            <a:xfrm>
              <a:off x="-1296910"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25" name="Freeform 924">
              <a:extLst>
                <a:ext uri="{FF2B5EF4-FFF2-40B4-BE49-F238E27FC236}">
                  <a16:creationId xmlns:a16="http://schemas.microsoft.com/office/drawing/2014/main" id="{8D408158-54DC-F93F-41E9-6241A5EBE508}"/>
                </a:ext>
              </a:extLst>
            </p:cNvPr>
            <p:cNvSpPr/>
            <p:nvPr/>
          </p:nvSpPr>
          <p:spPr>
            <a:xfrm>
              <a:off x="-132375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26" name="Freeform 925">
              <a:extLst>
                <a:ext uri="{FF2B5EF4-FFF2-40B4-BE49-F238E27FC236}">
                  <a16:creationId xmlns:a16="http://schemas.microsoft.com/office/drawing/2014/main" id="{0419AD68-E05A-EDD2-83F7-677FEFB39CAD}"/>
                </a:ext>
              </a:extLst>
            </p:cNvPr>
            <p:cNvSpPr/>
            <p:nvPr/>
          </p:nvSpPr>
          <p:spPr>
            <a:xfrm>
              <a:off x="-1253615"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27" name="Freeform 926">
              <a:extLst>
                <a:ext uri="{FF2B5EF4-FFF2-40B4-BE49-F238E27FC236}">
                  <a16:creationId xmlns:a16="http://schemas.microsoft.com/office/drawing/2014/main" id="{0A822423-B88E-5A97-E061-3E5D2750C89A}"/>
                </a:ext>
              </a:extLst>
            </p:cNvPr>
            <p:cNvSpPr/>
            <p:nvPr/>
          </p:nvSpPr>
          <p:spPr>
            <a:xfrm>
              <a:off x="-1238028"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28" name="Freeform 927">
              <a:extLst>
                <a:ext uri="{FF2B5EF4-FFF2-40B4-BE49-F238E27FC236}">
                  <a16:creationId xmlns:a16="http://schemas.microsoft.com/office/drawing/2014/main" id="{7E22DEE7-A46C-7E14-977D-2E23E2953ECD}"/>
                </a:ext>
              </a:extLst>
            </p:cNvPr>
            <p:cNvSpPr/>
            <p:nvPr/>
          </p:nvSpPr>
          <p:spPr>
            <a:xfrm>
              <a:off x="-126660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29" name="Freeform 928">
              <a:extLst>
                <a:ext uri="{FF2B5EF4-FFF2-40B4-BE49-F238E27FC236}">
                  <a16:creationId xmlns:a16="http://schemas.microsoft.com/office/drawing/2014/main" id="{49DC09FC-5945-3ADF-A6F2-A59E41E49F10}"/>
                </a:ext>
              </a:extLst>
            </p:cNvPr>
            <p:cNvSpPr/>
            <p:nvPr/>
          </p:nvSpPr>
          <p:spPr>
            <a:xfrm>
              <a:off x="-120945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30" name="Freeform 929">
              <a:extLst>
                <a:ext uri="{FF2B5EF4-FFF2-40B4-BE49-F238E27FC236}">
                  <a16:creationId xmlns:a16="http://schemas.microsoft.com/office/drawing/2014/main" id="{9D21C624-004B-F372-EE2E-0DD5C566FABB}"/>
                </a:ext>
              </a:extLst>
            </p:cNvPr>
            <p:cNvSpPr/>
            <p:nvPr/>
          </p:nvSpPr>
          <p:spPr>
            <a:xfrm>
              <a:off x="-1197331"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31" name="Freeform 930">
              <a:extLst>
                <a:ext uri="{FF2B5EF4-FFF2-40B4-BE49-F238E27FC236}">
                  <a16:creationId xmlns:a16="http://schemas.microsoft.com/office/drawing/2014/main" id="{05481DD9-641C-F19D-D814-FF41B18214E9}"/>
                </a:ext>
              </a:extLst>
            </p:cNvPr>
            <p:cNvSpPr/>
            <p:nvPr/>
          </p:nvSpPr>
          <p:spPr>
            <a:xfrm>
              <a:off x="-1224174"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32" name="Freeform 931">
              <a:extLst>
                <a:ext uri="{FF2B5EF4-FFF2-40B4-BE49-F238E27FC236}">
                  <a16:creationId xmlns:a16="http://schemas.microsoft.com/office/drawing/2014/main" id="{A11030B6-1B8B-AB56-52E9-1F374233FC6C}"/>
                </a:ext>
              </a:extLst>
            </p:cNvPr>
            <p:cNvSpPr/>
            <p:nvPr/>
          </p:nvSpPr>
          <p:spPr>
            <a:xfrm>
              <a:off x="-1165292"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33" name="Freeform 932">
              <a:extLst>
                <a:ext uri="{FF2B5EF4-FFF2-40B4-BE49-F238E27FC236}">
                  <a16:creationId xmlns:a16="http://schemas.microsoft.com/office/drawing/2014/main" id="{6AD27473-E0D6-9351-C920-A3133ABC2C0F}"/>
                </a:ext>
              </a:extLst>
            </p:cNvPr>
            <p:cNvSpPr/>
            <p:nvPr/>
          </p:nvSpPr>
          <p:spPr>
            <a:xfrm>
              <a:off x="-311506"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34" name="Freeform 933">
              <a:extLst>
                <a:ext uri="{FF2B5EF4-FFF2-40B4-BE49-F238E27FC236}">
                  <a16:creationId xmlns:a16="http://schemas.microsoft.com/office/drawing/2014/main" id="{070E5783-C3E4-EDC1-C763-CA98F28E90E4}"/>
                </a:ext>
              </a:extLst>
            </p:cNvPr>
            <p:cNvSpPr/>
            <p:nvPr/>
          </p:nvSpPr>
          <p:spPr>
            <a:xfrm>
              <a:off x="-1184342"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35" name="Freeform 934">
              <a:extLst>
                <a:ext uri="{FF2B5EF4-FFF2-40B4-BE49-F238E27FC236}">
                  <a16:creationId xmlns:a16="http://schemas.microsoft.com/office/drawing/2014/main" id="{ED3CED9A-AEBB-C04C-02EE-12752F941B53}"/>
                </a:ext>
              </a:extLst>
            </p:cNvPr>
            <p:cNvSpPr/>
            <p:nvPr/>
          </p:nvSpPr>
          <p:spPr>
            <a:xfrm>
              <a:off x="-286394"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36" name="Freeform 935">
              <a:extLst>
                <a:ext uri="{FF2B5EF4-FFF2-40B4-BE49-F238E27FC236}">
                  <a16:creationId xmlns:a16="http://schemas.microsoft.com/office/drawing/2014/main" id="{30C2FCEE-5DC6-2507-711C-83B8BE65E1E6}"/>
                </a:ext>
              </a:extLst>
            </p:cNvPr>
            <p:cNvSpPr/>
            <p:nvPr/>
          </p:nvSpPr>
          <p:spPr>
            <a:xfrm>
              <a:off x="-121872"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37" name="Freeform 936">
              <a:extLst>
                <a:ext uri="{FF2B5EF4-FFF2-40B4-BE49-F238E27FC236}">
                  <a16:creationId xmlns:a16="http://schemas.microsoft.com/office/drawing/2014/main" id="{BC7A75CD-FA3E-CDC7-AE24-249BEE96D5AA}"/>
                </a:ext>
              </a:extLst>
            </p:cNvPr>
            <p:cNvSpPr/>
            <p:nvPr/>
          </p:nvSpPr>
          <p:spPr>
            <a:xfrm>
              <a:off x="-299383"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38" name="Freeform 937">
              <a:extLst>
                <a:ext uri="{FF2B5EF4-FFF2-40B4-BE49-F238E27FC236}">
                  <a16:creationId xmlns:a16="http://schemas.microsoft.com/office/drawing/2014/main" id="{A479CD85-D2E3-FBE0-0242-61EFD431F030}"/>
                </a:ext>
              </a:extLst>
            </p:cNvPr>
            <p:cNvSpPr/>
            <p:nvPr/>
          </p:nvSpPr>
          <p:spPr>
            <a:xfrm>
              <a:off x="-465638"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39" name="Freeform 938">
              <a:extLst>
                <a:ext uri="{FF2B5EF4-FFF2-40B4-BE49-F238E27FC236}">
                  <a16:creationId xmlns:a16="http://schemas.microsoft.com/office/drawing/2014/main" id="{48D831C4-B249-4628-EDA4-D06C1B6EC7C5}"/>
                </a:ext>
              </a:extLst>
            </p:cNvPr>
            <p:cNvSpPr/>
            <p:nvPr/>
          </p:nvSpPr>
          <p:spPr>
            <a:xfrm>
              <a:off x="-443990"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40" name="Freeform 939">
              <a:extLst>
                <a:ext uri="{FF2B5EF4-FFF2-40B4-BE49-F238E27FC236}">
                  <a16:creationId xmlns:a16="http://schemas.microsoft.com/office/drawing/2014/main" id="{9FC86994-B75A-49EB-5F7B-8758E23056E1}"/>
                </a:ext>
              </a:extLst>
            </p:cNvPr>
            <p:cNvSpPr/>
            <p:nvPr/>
          </p:nvSpPr>
          <p:spPr>
            <a:xfrm>
              <a:off x="-494213"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41" name="Freeform 940">
              <a:extLst>
                <a:ext uri="{FF2B5EF4-FFF2-40B4-BE49-F238E27FC236}">
                  <a16:creationId xmlns:a16="http://schemas.microsoft.com/office/drawing/2014/main" id="{54B11DED-6174-4625-8EEC-C81B4A9EA0D1}"/>
                </a:ext>
              </a:extLst>
            </p:cNvPr>
            <p:cNvSpPr/>
            <p:nvPr/>
          </p:nvSpPr>
          <p:spPr>
            <a:xfrm>
              <a:off x="-379047"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42" name="Freeform 941">
              <a:extLst>
                <a:ext uri="{FF2B5EF4-FFF2-40B4-BE49-F238E27FC236}">
                  <a16:creationId xmlns:a16="http://schemas.microsoft.com/office/drawing/2014/main" id="{92857297-86A2-1AC5-574B-B48693F6FEC9}"/>
                </a:ext>
              </a:extLst>
            </p:cNvPr>
            <p:cNvSpPr/>
            <p:nvPr/>
          </p:nvSpPr>
          <p:spPr>
            <a:xfrm>
              <a:off x="-347008"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43" name="Freeform 942">
              <a:extLst>
                <a:ext uri="{FF2B5EF4-FFF2-40B4-BE49-F238E27FC236}">
                  <a16:creationId xmlns:a16="http://schemas.microsoft.com/office/drawing/2014/main" id="{9C3F05E6-1E5B-C19B-8FC7-C8D02052AE32}"/>
                </a:ext>
              </a:extLst>
            </p:cNvPr>
            <p:cNvSpPr/>
            <p:nvPr/>
          </p:nvSpPr>
          <p:spPr>
            <a:xfrm>
              <a:off x="-388572"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44" name="Freeform 943">
              <a:extLst>
                <a:ext uri="{FF2B5EF4-FFF2-40B4-BE49-F238E27FC236}">
                  <a16:creationId xmlns:a16="http://schemas.microsoft.com/office/drawing/2014/main" id="{4BCC7EED-3620-E6E0-E406-67047F88F5B9}"/>
                </a:ext>
              </a:extLst>
            </p:cNvPr>
            <p:cNvSpPr/>
            <p:nvPr/>
          </p:nvSpPr>
          <p:spPr>
            <a:xfrm>
              <a:off x="-1906510" y="456662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45" name="Freeform 944">
              <a:extLst>
                <a:ext uri="{FF2B5EF4-FFF2-40B4-BE49-F238E27FC236}">
                  <a16:creationId xmlns:a16="http://schemas.microsoft.com/office/drawing/2014/main" id="{7229FB00-9A86-065C-000E-DF641DD6FBB1}"/>
                </a:ext>
              </a:extLst>
            </p:cNvPr>
            <p:cNvSpPr/>
            <p:nvPr/>
          </p:nvSpPr>
          <p:spPr>
            <a:xfrm>
              <a:off x="-1897851" y="456662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46" name="Freeform 945">
              <a:extLst>
                <a:ext uri="{FF2B5EF4-FFF2-40B4-BE49-F238E27FC236}">
                  <a16:creationId xmlns:a16="http://schemas.microsoft.com/office/drawing/2014/main" id="{E9F512C4-D4F5-0B3E-6BCE-1A40443797C1}"/>
                </a:ext>
              </a:extLst>
            </p:cNvPr>
            <p:cNvSpPr/>
            <p:nvPr/>
          </p:nvSpPr>
          <p:spPr>
            <a:xfrm>
              <a:off x="-1916901" y="456662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47" name="Freeform 946">
              <a:extLst>
                <a:ext uri="{FF2B5EF4-FFF2-40B4-BE49-F238E27FC236}">
                  <a16:creationId xmlns:a16="http://schemas.microsoft.com/office/drawing/2014/main" id="{104328CA-7DF1-A6D1-83D7-5C07AFD77DDB}"/>
                </a:ext>
              </a:extLst>
            </p:cNvPr>
            <p:cNvSpPr/>
            <p:nvPr/>
          </p:nvSpPr>
          <p:spPr>
            <a:xfrm>
              <a:off x="-666528"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48" name="Freeform 947">
              <a:extLst>
                <a:ext uri="{FF2B5EF4-FFF2-40B4-BE49-F238E27FC236}">
                  <a16:creationId xmlns:a16="http://schemas.microsoft.com/office/drawing/2014/main" id="{267B2516-D05E-E37F-5077-82A838888907}"/>
                </a:ext>
              </a:extLst>
            </p:cNvPr>
            <p:cNvSpPr/>
            <p:nvPr/>
          </p:nvSpPr>
          <p:spPr>
            <a:xfrm>
              <a:off x="-655272"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49" name="Freeform 948">
              <a:extLst>
                <a:ext uri="{FF2B5EF4-FFF2-40B4-BE49-F238E27FC236}">
                  <a16:creationId xmlns:a16="http://schemas.microsoft.com/office/drawing/2014/main" id="{26D67BC1-4024-18F1-126F-853D209C33F0}"/>
                </a:ext>
              </a:extLst>
            </p:cNvPr>
            <p:cNvSpPr/>
            <p:nvPr/>
          </p:nvSpPr>
          <p:spPr>
            <a:xfrm>
              <a:off x="-1880533" y="45735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50" name="Freeform 949">
              <a:extLst>
                <a:ext uri="{FF2B5EF4-FFF2-40B4-BE49-F238E27FC236}">
                  <a16:creationId xmlns:a16="http://schemas.microsoft.com/office/drawing/2014/main" id="{D17F99B9-2DB8-AA90-02AF-997BD042859E}"/>
                </a:ext>
              </a:extLst>
            </p:cNvPr>
            <p:cNvSpPr/>
            <p:nvPr/>
          </p:nvSpPr>
          <p:spPr>
            <a:xfrm>
              <a:off x="-624965"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51" name="Freeform 950">
              <a:extLst>
                <a:ext uri="{FF2B5EF4-FFF2-40B4-BE49-F238E27FC236}">
                  <a16:creationId xmlns:a16="http://schemas.microsoft.com/office/drawing/2014/main" id="{077C48FF-1F6C-D184-16CC-2A3BEAD138EC}"/>
                </a:ext>
              </a:extLst>
            </p:cNvPr>
            <p:cNvSpPr/>
            <p:nvPr/>
          </p:nvSpPr>
          <p:spPr>
            <a:xfrm>
              <a:off x="-547033"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52" name="Freeform 951">
              <a:extLst>
                <a:ext uri="{FF2B5EF4-FFF2-40B4-BE49-F238E27FC236}">
                  <a16:creationId xmlns:a16="http://schemas.microsoft.com/office/drawing/2014/main" id="{B1876C81-8AC3-607D-27AC-F78684C48EFC}"/>
                </a:ext>
              </a:extLst>
            </p:cNvPr>
            <p:cNvSpPr/>
            <p:nvPr/>
          </p:nvSpPr>
          <p:spPr>
            <a:xfrm>
              <a:off x="-638819"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53" name="Freeform 952">
              <a:extLst>
                <a:ext uri="{FF2B5EF4-FFF2-40B4-BE49-F238E27FC236}">
                  <a16:creationId xmlns:a16="http://schemas.microsoft.com/office/drawing/2014/main" id="{1586AAB6-727F-92A8-DF4C-0EF99DE027CF}"/>
                </a:ext>
              </a:extLst>
            </p:cNvPr>
            <p:cNvSpPr/>
            <p:nvPr/>
          </p:nvSpPr>
          <p:spPr>
            <a:xfrm>
              <a:off x="-516726"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54" name="Freeform 953">
              <a:extLst>
                <a:ext uri="{FF2B5EF4-FFF2-40B4-BE49-F238E27FC236}">
                  <a16:creationId xmlns:a16="http://schemas.microsoft.com/office/drawing/2014/main" id="{C10C6754-8A0D-4C2C-CF8F-C121289B67DE}"/>
                </a:ext>
              </a:extLst>
            </p:cNvPr>
            <p:cNvSpPr/>
            <p:nvPr/>
          </p:nvSpPr>
          <p:spPr>
            <a:xfrm>
              <a:off x="-115230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55" name="Freeform 954">
              <a:extLst>
                <a:ext uri="{FF2B5EF4-FFF2-40B4-BE49-F238E27FC236}">
                  <a16:creationId xmlns:a16="http://schemas.microsoft.com/office/drawing/2014/main" id="{6094A0C7-53DF-CF76-CDE5-45CF28B4008E}"/>
                </a:ext>
              </a:extLst>
            </p:cNvPr>
            <p:cNvSpPr/>
            <p:nvPr/>
          </p:nvSpPr>
          <p:spPr>
            <a:xfrm>
              <a:off x="-529715" y="468958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56" name="Freeform 955">
              <a:extLst>
                <a:ext uri="{FF2B5EF4-FFF2-40B4-BE49-F238E27FC236}">
                  <a16:creationId xmlns:a16="http://schemas.microsoft.com/office/drawing/2014/main" id="{8A9E8A32-6D18-E923-A8FD-37CD943856BD}"/>
                </a:ext>
              </a:extLst>
            </p:cNvPr>
            <p:cNvSpPr/>
            <p:nvPr/>
          </p:nvSpPr>
          <p:spPr>
            <a:xfrm>
              <a:off x="-113758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57" name="Freeform 956">
              <a:extLst>
                <a:ext uri="{FF2B5EF4-FFF2-40B4-BE49-F238E27FC236}">
                  <a16:creationId xmlns:a16="http://schemas.microsoft.com/office/drawing/2014/main" id="{71EE3BA8-3AFB-695A-8643-85EE8E46ED37}"/>
                </a:ext>
              </a:extLst>
            </p:cNvPr>
            <p:cNvSpPr/>
            <p:nvPr/>
          </p:nvSpPr>
          <p:spPr>
            <a:xfrm>
              <a:off x="-112286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58" name="Freeform 957">
              <a:extLst>
                <a:ext uri="{FF2B5EF4-FFF2-40B4-BE49-F238E27FC236}">
                  <a16:creationId xmlns:a16="http://schemas.microsoft.com/office/drawing/2014/main" id="{B92C6DD3-68B2-FC76-7074-FBE39A6D8C68}"/>
                </a:ext>
              </a:extLst>
            </p:cNvPr>
            <p:cNvSpPr/>
            <p:nvPr/>
          </p:nvSpPr>
          <p:spPr>
            <a:xfrm>
              <a:off x="-825856"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59" name="Freeform 958">
              <a:extLst>
                <a:ext uri="{FF2B5EF4-FFF2-40B4-BE49-F238E27FC236}">
                  <a16:creationId xmlns:a16="http://schemas.microsoft.com/office/drawing/2014/main" id="{7C70D6BB-43FB-5C9B-B9B2-8279AF93EC02}"/>
                </a:ext>
              </a:extLst>
            </p:cNvPr>
            <p:cNvSpPr/>
            <p:nvPr/>
          </p:nvSpPr>
          <p:spPr>
            <a:xfrm>
              <a:off x="-786024"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60" name="Freeform 959">
              <a:extLst>
                <a:ext uri="{FF2B5EF4-FFF2-40B4-BE49-F238E27FC236}">
                  <a16:creationId xmlns:a16="http://schemas.microsoft.com/office/drawing/2014/main" id="{D71FEED5-621F-EFAF-B7B1-FABC6A84EE77}"/>
                </a:ext>
              </a:extLst>
            </p:cNvPr>
            <p:cNvSpPr/>
            <p:nvPr/>
          </p:nvSpPr>
          <p:spPr>
            <a:xfrm>
              <a:off x="-838844"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61" name="Freeform 960">
              <a:extLst>
                <a:ext uri="{FF2B5EF4-FFF2-40B4-BE49-F238E27FC236}">
                  <a16:creationId xmlns:a16="http://schemas.microsoft.com/office/drawing/2014/main" id="{2DC73458-5658-5D9E-5228-AABA06EA8D07}"/>
                </a:ext>
              </a:extLst>
            </p:cNvPr>
            <p:cNvSpPr/>
            <p:nvPr/>
          </p:nvSpPr>
          <p:spPr>
            <a:xfrm>
              <a:off x="-73320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62" name="Freeform 961">
              <a:extLst>
                <a:ext uri="{FF2B5EF4-FFF2-40B4-BE49-F238E27FC236}">
                  <a16:creationId xmlns:a16="http://schemas.microsoft.com/office/drawing/2014/main" id="{9591A0B5-6922-33E1-A650-0E6224662368}"/>
                </a:ext>
              </a:extLst>
            </p:cNvPr>
            <p:cNvSpPr/>
            <p:nvPr/>
          </p:nvSpPr>
          <p:spPr>
            <a:xfrm>
              <a:off x="-721081"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63" name="Freeform 962">
              <a:extLst>
                <a:ext uri="{FF2B5EF4-FFF2-40B4-BE49-F238E27FC236}">
                  <a16:creationId xmlns:a16="http://schemas.microsoft.com/office/drawing/2014/main" id="{975AACF0-1D7A-1722-8BB5-B50F4EEFF4DA}"/>
                </a:ext>
              </a:extLst>
            </p:cNvPr>
            <p:cNvSpPr/>
            <p:nvPr/>
          </p:nvSpPr>
          <p:spPr>
            <a:xfrm>
              <a:off x="-761778"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64" name="Freeform 963">
              <a:extLst>
                <a:ext uri="{FF2B5EF4-FFF2-40B4-BE49-F238E27FC236}">
                  <a16:creationId xmlns:a16="http://schemas.microsoft.com/office/drawing/2014/main" id="{4DE05A59-7D73-5117-9A38-063B5AC5B3F3}"/>
                </a:ext>
              </a:extLst>
            </p:cNvPr>
            <p:cNvSpPr/>
            <p:nvPr/>
          </p:nvSpPr>
          <p:spPr>
            <a:xfrm>
              <a:off x="-1054456"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65" name="Freeform 964">
              <a:extLst>
                <a:ext uri="{FF2B5EF4-FFF2-40B4-BE49-F238E27FC236}">
                  <a16:creationId xmlns:a16="http://schemas.microsoft.com/office/drawing/2014/main" id="{4DC5B81B-3451-C7BA-568B-E5F2BDE63418}"/>
                </a:ext>
              </a:extLst>
            </p:cNvPr>
            <p:cNvSpPr/>
            <p:nvPr/>
          </p:nvSpPr>
          <p:spPr>
            <a:xfrm>
              <a:off x="-104233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66" name="Freeform 965">
              <a:extLst>
                <a:ext uri="{FF2B5EF4-FFF2-40B4-BE49-F238E27FC236}">
                  <a16:creationId xmlns:a16="http://schemas.microsoft.com/office/drawing/2014/main" id="{B1E29BD5-E709-F34C-21A2-08145D94D812}"/>
                </a:ext>
              </a:extLst>
            </p:cNvPr>
            <p:cNvSpPr/>
            <p:nvPr/>
          </p:nvSpPr>
          <p:spPr>
            <a:xfrm>
              <a:off x="-1958465" y="456575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67" name="Freeform 966">
              <a:extLst>
                <a:ext uri="{FF2B5EF4-FFF2-40B4-BE49-F238E27FC236}">
                  <a16:creationId xmlns:a16="http://schemas.microsoft.com/office/drawing/2014/main" id="{28203103-2453-7017-C7EC-873D59DC34DC}"/>
                </a:ext>
              </a:extLst>
            </p:cNvPr>
            <p:cNvSpPr/>
            <p:nvPr/>
          </p:nvSpPr>
          <p:spPr>
            <a:xfrm>
              <a:off x="-852699"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68" name="Freeform 967">
              <a:extLst>
                <a:ext uri="{FF2B5EF4-FFF2-40B4-BE49-F238E27FC236}">
                  <a16:creationId xmlns:a16="http://schemas.microsoft.com/office/drawing/2014/main" id="{2AEB51E8-2653-CD54-0E83-4CB999B5AF94}"/>
                </a:ext>
              </a:extLst>
            </p:cNvPr>
            <p:cNvSpPr/>
            <p:nvPr/>
          </p:nvSpPr>
          <p:spPr>
            <a:xfrm>
              <a:off x="-1945476" y="456489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69" name="Freeform 968">
              <a:extLst>
                <a:ext uri="{FF2B5EF4-FFF2-40B4-BE49-F238E27FC236}">
                  <a16:creationId xmlns:a16="http://schemas.microsoft.com/office/drawing/2014/main" id="{62046C90-9FA4-1944-ED75-26AD57F39309}"/>
                </a:ext>
              </a:extLst>
            </p:cNvPr>
            <p:cNvSpPr/>
            <p:nvPr/>
          </p:nvSpPr>
          <p:spPr>
            <a:xfrm>
              <a:off x="-869151"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70" name="Freeform 969">
              <a:extLst>
                <a:ext uri="{FF2B5EF4-FFF2-40B4-BE49-F238E27FC236}">
                  <a16:creationId xmlns:a16="http://schemas.microsoft.com/office/drawing/2014/main" id="{27C29C09-041E-30BC-2975-53812EC183AE}"/>
                </a:ext>
              </a:extLst>
            </p:cNvPr>
            <p:cNvSpPr/>
            <p:nvPr/>
          </p:nvSpPr>
          <p:spPr>
            <a:xfrm>
              <a:off x="-1018088"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71" name="Freeform 970">
              <a:extLst>
                <a:ext uri="{FF2B5EF4-FFF2-40B4-BE49-F238E27FC236}">
                  <a16:creationId xmlns:a16="http://schemas.microsoft.com/office/drawing/2014/main" id="{EC8B477E-5DA6-57E3-D2E2-3737A8EECCD3}"/>
                </a:ext>
              </a:extLst>
            </p:cNvPr>
            <p:cNvSpPr/>
            <p:nvPr/>
          </p:nvSpPr>
          <p:spPr>
            <a:xfrm>
              <a:off x="-1934219" y="456489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72" name="Freeform 971">
              <a:extLst>
                <a:ext uri="{FF2B5EF4-FFF2-40B4-BE49-F238E27FC236}">
                  <a16:creationId xmlns:a16="http://schemas.microsoft.com/office/drawing/2014/main" id="{DC79E457-443B-09FC-C50B-6CE01B9D265A}"/>
                </a:ext>
              </a:extLst>
            </p:cNvPr>
            <p:cNvSpPr/>
            <p:nvPr/>
          </p:nvSpPr>
          <p:spPr>
            <a:xfrm>
              <a:off x="-997306"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73" name="Freeform 972">
              <a:extLst>
                <a:ext uri="{FF2B5EF4-FFF2-40B4-BE49-F238E27FC236}">
                  <a16:creationId xmlns:a16="http://schemas.microsoft.com/office/drawing/2014/main" id="{43852BF0-ED8D-1ACD-C205-BE4557D643C8}"/>
                </a:ext>
              </a:extLst>
            </p:cNvPr>
            <p:cNvSpPr/>
            <p:nvPr/>
          </p:nvSpPr>
          <p:spPr>
            <a:xfrm>
              <a:off x="-988647"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74" name="Freeform 973">
              <a:extLst>
                <a:ext uri="{FF2B5EF4-FFF2-40B4-BE49-F238E27FC236}">
                  <a16:creationId xmlns:a16="http://schemas.microsoft.com/office/drawing/2014/main" id="{CB35ADA5-7AFF-980D-1536-253EAA064A9E}"/>
                </a:ext>
              </a:extLst>
            </p:cNvPr>
            <p:cNvSpPr/>
            <p:nvPr/>
          </p:nvSpPr>
          <p:spPr>
            <a:xfrm>
              <a:off x="-976524"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75" name="Freeform 974">
              <a:extLst>
                <a:ext uri="{FF2B5EF4-FFF2-40B4-BE49-F238E27FC236}">
                  <a16:creationId xmlns:a16="http://schemas.microsoft.com/office/drawing/2014/main" id="{8A2D0836-45A2-6DFE-D0D3-E79DC8B1354E}"/>
                </a:ext>
              </a:extLst>
            </p:cNvPr>
            <p:cNvSpPr/>
            <p:nvPr/>
          </p:nvSpPr>
          <p:spPr>
            <a:xfrm>
              <a:off x="-929765"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76" name="Freeform 975">
              <a:extLst>
                <a:ext uri="{FF2B5EF4-FFF2-40B4-BE49-F238E27FC236}">
                  <a16:creationId xmlns:a16="http://schemas.microsoft.com/office/drawing/2014/main" id="{A9AF0512-52D9-F3C3-B386-FE32B695F5D7}"/>
                </a:ext>
              </a:extLst>
            </p:cNvPr>
            <p:cNvSpPr/>
            <p:nvPr/>
          </p:nvSpPr>
          <p:spPr>
            <a:xfrm>
              <a:off x="-911581"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77" name="Freeform 976">
              <a:extLst>
                <a:ext uri="{FF2B5EF4-FFF2-40B4-BE49-F238E27FC236}">
                  <a16:creationId xmlns:a16="http://schemas.microsoft.com/office/drawing/2014/main" id="{E97E8686-B013-6218-9236-F613216CFF16}"/>
                </a:ext>
              </a:extLst>
            </p:cNvPr>
            <p:cNvSpPr/>
            <p:nvPr/>
          </p:nvSpPr>
          <p:spPr>
            <a:xfrm>
              <a:off x="-96180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78" name="Freeform 977">
              <a:extLst>
                <a:ext uri="{FF2B5EF4-FFF2-40B4-BE49-F238E27FC236}">
                  <a16:creationId xmlns:a16="http://schemas.microsoft.com/office/drawing/2014/main" id="{38301812-80DD-CEA8-FF41-8646968174F3}"/>
                </a:ext>
              </a:extLst>
            </p:cNvPr>
            <p:cNvSpPr/>
            <p:nvPr/>
          </p:nvSpPr>
          <p:spPr>
            <a:xfrm>
              <a:off x="-885603"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79" name="Freeform 978">
              <a:extLst>
                <a:ext uri="{FF2B5EF4-FFF2-40B4-BE49-F238E27FC236}">
                  <a16:creationId xmlns:a16="http://schemas.microsoft.com/office/drawing/2014/main" id="{9DE7731F-80F1-5304-44C2-C7F571A7B997}"/>
                </a:ext>
              </a:extLst>
            </p:cNvPr>
            <p:cNvSpPr/>
            <p:nvPr/>
          </p:nvSpPr>
          <p:spPr>
            <a:xfrm>
              <a:off x="-1110740"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80" name="Freeform 979">
              <a:extLst>
                <a:ext uri="{FF2B5EF4-FFF2-40B4-BE49-F238E27FC236}">
                  <a16:creationId xmlns:a16="http://schemas.microsoft.com/office/drawing/2014/main" id="{4ED3C2C9-53C4-78EA-F570-D9AEABA4317E}"/>
                </a:ext>
              </a:extLst>
            </p:cNvPr>
            <p:cNvSpPr/>
            <p:nvPr/>
          </p:nvSpPr>
          <p:spPr>
            <a:xfrm>
              <a:off x="-899458"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81" name="Freeform 980">
              <a:extLst>
                <a:ext uri="{FF2B5EF4-FFF2-40B4-BE49-F238E27FC236}">
                  <a16:creationId xmlns:a16="http://schemas.microsoft.com/office/drawing/2014/main" id="{72ADC6AF-1EAF-17AC-0B36-8169368C328B}"/>
                </a:ext>
              </a:extLst>
            </p:cNvPr>
            <p:cNvSpPr/>
            <p:nvPr/>
          </p:nvSpPr>
          <p:spPr>
            <a:xfrm>
              <a:off x="-1079567"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82" name="Freeform 981">
              <a:extLst>
                <a:ext uri="{FF2B5EF4-FFF2-40B4-BE49-F238E27FC236}">
                  <a16:creationId xmlns:a16="http://schemas.microsoft.com/office/drawing/2014/main" id="{E707C254-3A84-8B98-59A4-F62B6BDBECE4}"/>
                </a:ext>
              </a:extLst>
            </p:cNvPr>
            <p:cNvSpPr/>
            <p:nvPr/>
          </p:nvSpPr>
          <p:spPr>
            <a:xfrm>
              <a:off x="-1066578"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83" name="Freeform 982">
              <a:extLst>
                <a:ext uri="{FF2B5EF4-FFF2-40B4-BE49-F238E27FC236}">
                  <a16:creationId xmlns:a16="http://schemas.microsoft.com/office/drawing/2014/main" id="{A0DA64FA-0C1A-410F-1484-5C7DFB094FB3}"/>
                </a:ext>
              </a:extLst>
            </p:cNvPr>
            <p:cNvSpPr/>
            <p:nvPr/>
          </p:nvSpPr>
          <p:spPr>
            <a:xfrm>
              <a:off x="-1096019" y="46220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84" name="Freeform 983">
              <a:extLst>
                <a:ext uri="{FF2B5EF4-FFF2-40B4-BE49-F238E27FC236}">
                  <a16:creationId xmlns:a16="http://schemas.microsoft.com/office/drawing/2014/main" id="{8B520CB1-A5E2-EF3C-00BC-D61E62D19AE1}"/>
                </a:ext>
              </a:extLst>
            </p:cNvPr>
            <p:cNvSpPr/>
            <p:nvPr/>
          </p:nvSpPr>
          <p:spPr>
            <a:xfrm>
              <a:off x="-1557549" y="46142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85" name="Freeform 984">
              <a:extLst>
                <a:ext uri="{FF2B5EF4-FFF2-40B4-BE49-F238E27FC236}">
                  <a16:creationId xmlns:a16="http://schemas.microsoft.com/office/drawing/2014/main" id="{C568D693-A0DC-73DC-9E8D-B3BE8C85DBF0}"/>
                </a:ext>
              </a:extLst>
            </p:cNvPr>
            <p:cNvSpPr/>
            <p:nvPr/>
          </p:nvSpPr>
          <p:spPr>
            <a:xfrm>
              <a:off x="-1659726" y="459260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86" name="Freeform 985">
              <a:extLst>
                <a:ext uri="{FF2B5EF4-FFF2-40B4-BE49-F238E27FC236}">
                  <a16:creationId xmlns:a16="http://schemas.microsoft.com/office/drawing/2014/main" id="{C83FA335-9A2C-2C27-C377-7496A59CF45A}"/>
                </a:ext>
              </a:extLst>
            </p:cNvPr>
            <p:cNvSpPr/>
            <p:nvPr/>
          </p:nvSpPr>
          <p:spPr>
            <a:xfrm>
              <a:off x="-1650201" y="459260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87" name="Freeform 986">
              <a:extLst>
                <a:ext uri="{FF2B5EF4-FFF2-40B4-BE49-F238E27FC236}">
                  <a16:creationId xmlns:a16="http://schemas.microsoft.com/office/drawing/2014/main" id="{8FF26D35-82CD-9413-46B5-54634262780D}"/>
                </a:ext>
              </a:extLst>
            </p:cNvPr>
            <p:cNvSpPr/>
            <p:nvPr/>
          </p:nvSpPr>
          <p:spPr>
            <a:xfrm>
              <a:off x="-1889192" y="456662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88" name="Freeform 987">
              <a:extLst>
                <a:ext uri="{FF2B5EF4-FFF2-40B4-BE49-F238E27FC236}">
                  <a16:creationId xmlns:a16="http://schemas.microsoft.com/office/drawing/2014/main" id="{E183B4B1-51E3-C973-57A1-C401599C724E}"/>
                </a:ext>
              </a:extLst>
            </p:cNvPr>
            <p:cNvSpPr/>
            <p:nvPr/>
          </p:nvSpPr>
          <p:spPr>
            <a:xfrm>
              <a:off x="-1635481" y="459260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89" name="Freeform 988">
              <a:extLst>
                <a:ext uri="{FF2B5EF4-FFF2-40B4-BE49-F238E27FC236}">
                  <a16:creationId xmlns:a16="http://schemas.microsoft.com/office/drawing/2014/main" id="{6D925876-C613-DFCA-0FF1-A8AAAA39A745}"/>
                </a:ext>
              </a:extLst>
            </p:cNvPr>
            <p:cNvSpPr/>
            <p:nvPr/>
          </p:nvSpPr>
          <p:spPr>
            <a:xfrm>
              <a:off x="-1598247" y="459346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90" name="Freeform 989">
              <a:extLst>
                <a:ext uri="{FF2B5EF4-FFF2-40B4-BE49-F238E27FC236}">
                  <a16:creationId xmlns:a16="http://schemas.microsoft.com/office/drawing/2014/main" id="{C4F7EB9F-FDAC-597F-58CA-423BA5CF95E4}"/>
                </a:ext>
              </a:extLst>
            </p:cNvPr>
            <p:cNvSpPr/>
            <p:nvPr/>
          </p:nvSpPr>
          <p:spPr>
            <a:xfrm>
              <a:off x="-1616431" y="459260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91" name="Freeform 990">
              <a:extLst>
                <a:ext uri="{FF2B5EF4-FFF2-40B4-BE49-F238E27FC236}">
                  <a16:creationId xmlns:a16="http://schemas.microsoft.com/office/drawing/2014/main" id="{88523CC4-A174-065D-62CD-1A1FD78628D2}"/>
                </a:ext>
              </a:extLst>
            </p:cNvPr>
            <p:cNvSpPr/>
            <p:nvPr/>
          </p:nvSpPr>
          <p:spPr>
            <a:xfrm>
              <a:off x="-1569672" y="460125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92" name="Freeform 991">
              <a:extLst>
                <a:ext uri="{FF2B5EF4-FFF2-40B4-BE49-F238E27FC236}">
                  <a16:creationId xmlns:a16="http://schemas.microsoft.com/office/drawing/2014/main" id="{9FC1E233-0B92-D492-9279-DC75D4E4C37B}"/>
                </a:ext>
              </a:extLst>
            </p:cNvPr>
            <p:cNvSpPr/>
            <p:nvPr/>
          </p:nvSpPr>
          <p:spPr>
            <a:xfrm>
              <a:off x="-1587856" y="460039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93" name="Freeform 992">
              <a:extLst>
                <a:ext uri="{FF2B5EF4-FFF2-40B4-BE49-F238E27FC236}">
                  <a16:creationId xmlns:a16="http://schemas.microsoft.com/office/drawing/2014/main" id="{5E64CB86-1709-38C8-C38B-DFF1DBF80A98}"/>
                </a:ext>
              </a:extLst>
            </p:cNvPr>
            <p:cNvSpPr/>
            <p:nvPr/>
          </p:nvSpPr>
          <p:spPr>
            <a:xfrm>
              <a:off x="-1764501" y="457355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94" name="Freeform 993">
              <a:extLst>
                <a:ext uri="{FF2B5EF4-FFF2-40B4-BE49-F238E27FC236}">
                  <a16:creationId xmlns:a16="http://schemas.microsoft.com/office/drawing/2014/main" id="{327D6487-1A7B-4970-7955-4CE416EB98C9}"/>
                </a:ext>
              </a:extLst>
            </p:cNvPr>
            <p:cNvSpPr/>
            <p:nvPr/>
          </p:nvSpPr>
          <p:spPr>
            <a:xfrm>
              <a:off x="-1755842" y="457355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95" name="Freeform 994">
              <a:extLst>
                <a:ext uri="{FF2B5EF4-FFF2-40B4-BE49-F238E27FC236}">
                  <a16:creationId xmlns:a16="http://schemas.microsoft.com/office/drawing/2014/main" id="{C7BC7EFF-99FD-B7A9-8D2C-33B595D4CF02}"/>
                </a:ext>
              </a:extLst>
            </p:cNvPr>
            <p:cNvSpPr/>
            <p:nvPr/>
          </p:nvSpPr>
          <p:spPr>
            <a:xfrm>
              <a:off x="-1777490" y="457355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996" name="Freeform 995">
              <a:extLst>
                <a:ext uri="{FF2B5EF4-FFF2-40B4-BE49-F238E27FC236}">
                  <a16:creationId xmlns:a16="http://schemas.microsoft.com/office/drawing/2014/main" id="{97E923FB-DCA8-3546-9C2B-4AC537A13422}"/>
                </a:ext>
              </a:extLst>
            </p:cNvPr>
            <p:cNvSpPr/>
            <p:nvPr/>
          </p:nvSpPr>
          <p:spPr>
            <a:xfrm>
              <a:off x="-1717742" y="45848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97" name="Freeform 996">
              <a:extLst>
                <a:ext uri="{FF2B5EF4-FFF2-40B4-BE49-F238E27FC236}">
                  <a16:creationId xmlns:a16="http://schemas.microsoft.com/office/drawing/2014/main" id="{F0E827C4-D592-737B-3C9D-035ED5FAF1D6}"/>
                </a:ext>
              </a:extLst>
            </p:cNvPr>
            <p:cNvSpPr/>
            <p:nvPr/>
          </p:nvSpPr>
          <p:spPr>
            <a:xfrm>
              <a:off x="-1705619" y="45848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98" name="Freeform 997">
              <a:extLst>
                <a:ext uri="{FF2B5EF4-FFF2-40B4-BE49-F238E27FC236}">
                  <a16:creationId xmlns:a16="http://schemas.microsoft.com/office/drawing/2014/main" id="{9750B455-7C2A-2B1D-EC7E-475B3C096814}"/>
                </a:ext>
              </a:extLst>
            </p:cNvPr>
            <p:cNvSpPr/>
            <p:nvPr/>
          </p:nvSpPr>
          <p:spPr>
            <a:xfrm>
              <a:off x="-1730731" y="45848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999" name="Freeform 998">
              <a:extLst>
                <a:ext uri="{FF2B5EF4-FFF2-40B4-BE49-F238E27FC236}">
                  <a16:creationId xmlns:a16="http://schemas.microsoft.com/office/drawing/2014/main" id="{3BAB01C5-9853-B9B1-4190-50899FA8D975}"/>
                </a:ext>
              </a:extLst>
            </p:cNvPr>
            <p:cNvSpPr/>
            <p:nvPr/>
          </p:nvSpPr>
          <p:spPr>
            <a:xfrm>
              <a:off x="-1744585" y="457441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1000" name="Freeform 999">
              <a:extLst>
                <a:ext uri="{FF2B5EF4-FFF2-40B4-BE49-F238E27FC236}">
                  <a16:creationId xmlns:a16="http://schemas.microsoft.com/office/drawing/2014/main" id="{CD158A9C-63DF-A593-AE8E-0CF416CF763B}"/>
                </a:ext>
              </a:extLst>
            </p:cNvPr>
            <p:cNvSpPr/>
            <p:nvPr/>
          </p:nvSpPr>
          <p:spPr>
            <a:xfrm>
              <a:off x="-1792210" y="457355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1001" name="Freeform 1000">
              <a:extLst>
                <a:ext uri="{FF2B5EF4-FFF2-40B4-BE49-F238E27FC236}">
                  <a16:creationId xmlns:a16="http://schemas.microsoft.com/office/drawing/2014/main" id="{698030D1-C6B5-34CA-EFC7-15C04F4A37EC}"/>
                </a:ext>
              </a:extLst>
            </p:cNvPr>
            <p:cNvSpPr/>
            <p:nvPr/>
          </p:nvSpPr>
          <p:spPr>
            <a:xfrm>
              <a:off x="-1688301" y="459000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1002" name="Freeform 1001">
              <a:extLst>
                <a:ext uri="{FF2B5EF4-FFF2-40B4-BE49-F238E27FC236}">
                  <a16:creationId xmlns:a16="http://schemas.microsoft.com/office/drawing/2014/main" id="{CA0C5BD7-39C5-8161-8E59-5225FA3A907C}"/>
                </a:ext>
              </a:extLst>
            </p:cNvPr>
            <p:cNvSpPr/>
            <p:nvPr/>
          </p:nvSpPr>
          <p:spPr>
            <a:xfrm>
              <a:off x="-1807797" y="457355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1003" name="Freeform 1002">
              <a:extLst>
                <a:ext uri="{FF2B5EF4-FFF2-40B4-BE49-F238E27FC236}">
                  <a16:creationId xmlns:a16="http://schemas.microsoft.com/office/drawing/2014/main" id="{8D9A58DA-E671-6A00-EA92-748D538242AA}"/>
                </a:ext>
              </a:extLst>
            </p:cNvPr>
            <p:cNvSpPr/>
            <p:nvPr/>
          </p:nvSpPr>
          <p:spPr>
            <a:xfrm>
              <a:off x="-1842433" y="457441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rgbClr val="015873"/>
              </a:solidFill>
              <a:prstDash val="solid"/>
              <a:miter/>
            </a:ln>
          </p:spPr>
          <p:txBody>
            <a:bodyPr rtlCol="0" anchor="ctr"/>
            <a:lstStyle/>
            <a:p>
              <a:endParaRPr lang="en-US" dirty="0"/>
            </a:p>
          </p:txBody>
        </p:sp>
        <p:sp>
          <p:nvSpPr>
            <p:cNvPr id="1004" name="Freeform 1003">
              <a:extLst>
                <a:ext uri="{FF2B5EF4-FFF2-40B4-BE49-F238E27FC236}">
                  <a16:creationId xmlns:a16="http://schemas.microsoft.com/office/drawing/2014/main" id="{F7674FF4-4E37-C990-C354-C2F4C1CF9E44}"/>
                </a:ext>
              </a:extLst>
            </p:cNvPr>
            <p:cNvSpPr/>
            <p:nvPr/>
          </p:nvSpPr>
          <p:spPr>
            <a:xfrm>
              <a:off x="-1855422" y="457441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rgbClr val="015873"/>
              </a:solidFill>
              <a:prstDash val="solid"/>
              <a:miter/>
            </a:ln>
          </p:spPr>
          <p:txBody>
            <a:bodyPr rtlCol="0" anchor="ctr"/>
            <a:lstStyle/>
            <a:p>
              <a:endParaRPr lang="en-US" dirty="0"/>
            </a:p>
          </p:txBody>
        </p:sp>
        <p:sp>
          <p:nvSpPr>
            <p:cNvPr id="1005" name="Freeform 1004">
              <a:extLst>
                <a:ext uri="{FF2B5EF4-FFF2-40B4-BE49-F238E27FC236}">
                  <a16:creationId xmlns:a16="http://schemas.microsoft.com/office/drawing/2014/main" id="{5707F4BA-CF56-D989-F121-766E7C3AEAD3}"/>
                </a:ext>
              </a:extLst>
            </p:cNvPr>
            <p:cNvSpPr/>
            <p:nvPr/>
          </p:nvSpPr>
          <p:spPr>
            <a:xfrm>
              <a:off x="-3162079" y="4491288"/>
              <a:ext cx="3338079" cy="223404"/>
            </a:xfrm>
            <a:custGeom>
              <a:avLst/>
              <a:gdLst>
                <a:gd name="connsiteX0" fmla="*/ 0 w 3338079"/>
                <a:gd name="connsiteY0" fmla="*/ 0 h 223404"/>
                <a:gd name="connsiteX1" fmla="*/ 209550 w 3338079"/>
                <a:gd name="connsiteY1" fmla="*/ 0 h 223404"/>
                <a:gd name="connsiteX2" fmla="*/ 426893 w 3338079"/>
                <a:gd name="connsiteY2" fmla="*/ 0 h 223404"/>
                <a:gd name="connsiteX3" fmla="*/ 426893 w 3338079"/>
                <a:gd name="connsiteY3" fmla="*/ 17318 h 223404"/>
                <a:gd name="connsiteX4" fmla="*/ 607868 w 3338079"/>
                <a:gd name="connsiteY4" fmla="*/ 17318 h 223404"/>
                <a:gd name="connsiteX5" fmla="*/ 736889 w 3338079"/>
                <a:gd name="connsiteY5" fmla="*/ 17318 h 223404"/>
                <a:gd name="connsiteX6" fmla="*/ 736889 w 3338079"/>
                <a:gd name="connsiteY6" fmla="*/ 35502 h 223404"/>
                <a:gd name="connsiteX7" fmla="*/ 842530 w 3338079"/>
                <a:gd name="connsiteY7" fmla="*/ 35502 h 223404"/>
                <a:gd name="connsiteX8" fmla="*/ 862446 w 3338079"/>
                <a:gd name="connsiteY8" fmla="*/ 35502 h 223404"/>
                <a:gd name="connsiteX9" fmla="*/ 862446 w 3338079"/>
                <a:gd name="connsiteY9" fmla="*/ 55418 h 223404"/>
                <a:gd name="connsiteX10" fmla="*/ 929121 w 3338079"/>
                <a:gd name="connsiteY10" fmla="*/ 55418 h 223404"/>
                <a:gd name="connsiteX11" fmla="*/ 929121 w 3338079"/>
                <a:gd name="connsiteY11" fmla="*/ 71005 h 223404"/>
                <a:gd name="connsiteX12" fmla="*/ 1050348 w 3338079"/>
                <a:gd name="connsiteY12" fmla="*/ 71005 h 223404"/>
                <a:gd name="connsiteX13" fmla="*/ 1136939 w 3338079"/>
                <a:gd name="connsiteY13" fmla="*/ 80530 h 223404"/>
                <a:gd name="connsiteX14" fmla="*/ 1170709 w 3338079"/>
                <a:gd name="connsiteY14" fmla="*/ 93518 h 223404"/>
                <a:gd name="connsiteX15" fmla="*/ 1259898 w 3338079"/>
                <a:gd name="connsiteY15" fmla="*/ 93518 h 223404"/>
                <a:gd name="connsiteX16" fmla="*/ 1259898 w 3338079"/>
                <a:gd name="connsiteY16" fmla="*/ 109105 h 223404"/>
                <a:gd name="connsiteX17" fmla="*/ 1436543 w 3338079"/>
                <a:gd name="connsiteY17" fmla="*/ 109105 h 223404"/>
                <a:gd name="connsiteX18" fmla="*/ 1470314 w 3338079"/>
                <a:gd name="connsiteY18" fmla="*/ 129020 h 223404"/>
                <a:gd name="connsiteX19" fmla="*/ 1575089 w 3338079"/>
                <a:gd name="connsiteY19" fmla="*/ 129020 h 223404"/>
                <a:gd name="connsiteX20" fmla="*/ 1611457 w 3338079"/>
                <a:gd name="connsiteY20" fmla="*/ 161059 h 223404"/>
                <a:gd name="connsiteX21" fmla="*/ 2473903 w 3338079"/>
                <a:gd name="connsiteY21" fmla="*/ 161059 h 223404"/>
                <a:gd name="connsiteX22" fmla="*/ 2473903 w 3338079"/>
                <a:gd name="connsiteY22" fmla="*/ 223405 h 223404"/>
                <a:gd name="connsiteX23" fmla="*/ 3338080 w 3338079"/>
                <a:gd name="connsiteY23" fmla="*/ 223405 h 223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38079" h="223404">
                  <a:moveTo>
                    <a:pt x="0" y="0"/>
                  </a:moveTo>
                  <a:lnTo>
                    <a:pt x="209550" y="0"/>
                  </a:lnTo>
                  <a:lnTo>
                    <a:pt x="426893" y="0"/>
                  </a:lnTo>
                  <a:lnTo>
                    <a:pt x="426893" y="17318"/>
                  </a:lnTo>
                  <a:lnTo>
                    <a:pt x="607868" y="17318"/>
                  </a:lnTo>
                  <a:lnTo>
                    <a:pt x="736889" y="17318"/>
                  </a:lnTo>
                  <a:lnTo>
                    <a:pt x="736889" y="35502"/>
                  </a:lnTo>
                  <a:lnTo>
                    <a:pt x="842530" y="35502"/>
                  </a:lnTo>
                  <a:lnTo>
                    <a:pt x="862446" y="35502"/>
                  </a:lnTo>
                  <a:lnTo>
                    <a:pt x="862446" y="55418"/>
                  </a:lnTo>
                  <a:lnTo>
                    <a:pt x="929121" y="55418"/>
                  </a:lnTo>
                  <a:lnTo>
                    <a:pt x="929121" y="71005"/>
                  </a:lnTo>
                  <a:lnTo>
                    <a:pt x="1050348" y="71005"/>
                  </a:lnTo>
                  <a:lnTo>
                    <a:pt x="1136939" y="80530"/>
                  </a:lnTo>
                  <a:lnTo>
                    <a:pt x="1170709" y="93518"/>
                  </a:lnTo>
                  <a:lnTo>
                    <a:pt x="1259898" y="93518"/>
                  </a:lnTo>
                  <a:lnTo>
                    <a:pt x="1259898" y="109105"/>
                  </a:lnTo>
                  <a:lnTo>
                    <a:pt x="1436543" y="109105"/>
                  </a:lnTo>
                  <a:lnTo>
                    <a:pt x="1470314" y="129020"/>
                  </a:lnTo>
                  <a:lnTo>
                    <a:pt x="1575089" y="129020"/>
                  </a:lnTo>
                  <a:lnTo>
                    <a:pt x="1611457" y="161059"/>
                  </a:lnTo>
                  <a:lnTo>
                    <a:pt x="2473903" y="161059"/>
                  </a:lnTo>
                  <a:lnTo>
                    <a:pt x="2473903" y="223405"/>
                  </a:lnTo>
                  <a:lnTo>
                    <a:pt x="3338080" y="223405"/>
                  </a:lnTo>
                </a:path>
              </a:pathLst>
            </a:custGeom>
            <a:noFill/>
            <a:ln w="28575" cap="flat">
              <a:solidFill>
                <a:srgbClr val="015873"/>
              </a:solidFill>
              <a:prstDash val="solid"/>
              <a:miter/>
            </a:ln>
          </p:spPr>
          <p:txBody>
            <a:bodyPr rtlCol="0" anchor="ctr"/>
            <a:lstStyle/>
            <a:p>
              <a:endParaRPr lang="en-US" dirty="0"/>
            </a:p>
          </p:txBody>
        </p:sp>
      </p:grpSp>
      <p:grpSp>
        <p:nvGrpSpPr>
          <p:cNvPr id="1274" name="Group 1273">
            <a:extLst>
              <a:ext uri="{FF2B5EF4-FFF2-40B4-BE49-F238E27FC236}">
                <a16:creationId xmlns:a16="http://schemas.microsoft.com/office/drawing/2014/main" id="{8C407879-828F-BBB7-B112-2194D04E4E1B}"/>
              </a:ext>
            </a:extLst>
          </p:cNvPr>
          <p:cNvGrpSpPr/>
          <p:nvPr/>
        </p:nvGrpSpPr>
        <p:grpSpPr>
          <a:xfrm>
            <a:off x="7476179" y="1974945"/>
            <a:ext cx="3150079" cy="546788"/>
            <a:chOff x="7476179" y="2116512"/>
            <a:chExt cx="3150079" cy="546788"/>
          </a:xfrm>
        </p:grpSpPr>
        <p:sp>
          <p:nvSpPr>
            <p:cNvPr id="1011" name="Freeform 1010">
              <a:extLst>
                <a:ext uri="{FF2B5EF4-FFF2-40B4-BE49-F238E27FC236}">
                  <a16:creationId xmlns:a16="http://schemas.microsoft.com/office/drawing/2014/main" id="{395473E9-1D77-C752-D73B-E6F9F4FCC3DC}"/>
                </a:ext>
              </a:extLst>
            </p:cNvPr>
            <p:cNvSpPr/>
            <p:nvPr/>
          </p:nvSpPr>
          <p:spPr>
            <a:xfrm>
              <a:off x="7476179" y="2116512"/>
              <a:ext cx="3150079" cy="525732"/>
            </a:xfrm>
            <a:custGeom>
              <a:avLst/>
              <a:gdLst>
                <a:gd name="connsiteX0" fmla="*/ 0 w 3955472"/>
                <a:gd name="connsiteY0" fmla="*/ 0 h 670213"/>
                <a:gd name="connsiteX1" fmla="*/ 80530 w 3955472"/>
                <a:gd name="connsiteY1" fmla="*/ 0 h 670213"/>
                <a:gd name="connsiteX2" fmla="*/ 103909 w 3955472"/>
                <a:gd name="connsiteY2" fmla="*/ 17318 h 670213"/>
                <a:gd name="connsiteX3" fmla="*/ 214746 w 3955472"/>
                <a:gd name="connsiteY3" fmla="*/ 17318 h 670213"/>
                <a:gd name="connsiteX4" fmla="*/ 231198 w 3955472"/>
                <a:gd name="connsiteY4" fmla="*/ 33770 h 670213"/>
                <a:gd name="connsiteX5" fmla="*/ 325582 w 3955472"/>
                <a:gd name="connsiteY5" fmla="*/ 33770 h 670213"/>
                <a:gd name="connsiteX6" fmla="*/ 492702 w 3955472"/>
                <a:gd name="connsiteY6" fmla="*/ 33770 h 670213"/>
                <a:gd name="connsiteX7" fmla="*/ 537730 w 3955472"/>
                <a:gd name="connsiteY7" fmla="*/ 78798 h 670213"/>
                <a:gd name="connsiteX8" fmla="*/ 613930 w 3955472"/>
                <a:gd name="connsiteY8" fmla="*/ 78798 h 670213"/>
                <a:gd name="connsiteX9" fmla="*/ 613930 w 3955472"/>
                <a:gd name="connsiteY9" fmla="*/ 110836 h 670213"/>
                <a:gd name="connsiteX10" fmla="*/ 938645 w 3955472"/>
                <a:gd name="connsiteY10" fmla="*/ 110836 h 670213"/>
                <a:gd name="connsiteX11" fmla="*/ 938645 w 3955472"/>
                <a:gd name="connsiteY11" fmla="*/ 134216 h 670213"/>
                <a:gd name="connsiteX12" fmla="*/ 1035627 w 3955472"/>
                <a:gd name="connsiteY12" fmla="*/ 134216 h 670213"/>
                <a:gd name="connsiteX13" fmla="*/ 1057275 w 3955472"/>
                <a:gd name="connsiteY13" fmla="*/ 155864 h 670213"/>
                <a:gd name="connsiteX14" fmla="*/ 1089314 w 3955472"/>
                <a:gd name="connsiteY14" fmla="*/ 155864 h 670213"/>
                <a:gd name="connsiteX15" fmla="*/ 1118755 w 3955472"/>
                <a:gd name="connsiteY15" fmla="*/ 185305 h 670213"/>
                <a:gd name="connsiteX16" fmla="*/ 1169843 w 3955472"/>
                <a:gd name="connsiteY16" fmla="*/ 204355 h 670213"/>
                <a:gd name="connsiteX17" fmla="*/ 1427884 w 3955472"/>
                <a:gd name="connsiteY17" fmla="*/ 204355 h 670213"/>
                <a:gd name="connsiteX18" fmla="*/ 1427884 w 3955472"/>
                <a:gd name="connsiteY18" fmla="*/ 231198 h 670213"/>
                <a:gd name="connsiteX19" fmla="*/ 1612323 w 3955472"/>
                <a:gd name="connsiteY19" fmla="*/ 231198 h 670213"/>
                <a:gd name="connsiteX20" fmla="*/ 1612323 w 3955472"/>
                <a:gd name="connsiteY20" fmla="*/ 258041 h 670213"/>
                <a:gd name="connsiteX21" fmla="*/ 1689389 w 3955472"/>
                <a:gd name="connsiteY21" fmla="*/ 258041 h 670213"/>
                <a:gd name="connsiteX22" fmla="*/ 1689389 w 3955472"/>
                <a:gd name="connsiteY22" fmla="*/ 284884 h 670213"/>
                <a:gd name="connsiteX23" fmla="*/ 1950893 w 3955472"/>
                <a:gd name="connsiteY23" fmla="*/ 284884 h 670213"/>
                <a:gd name="connsiteX24" fmla="*/ 1950893 w 3955472"/>
                <a:gd name="connsiteY24" fmla="*/ 322118 h 670213"/>
                <a:gd name="connsiteX25" fmla="*/ 1984664 w 3955472"/>
                <a:gd name="connsiteY25" fmla="*/ 322118 h 670213"/>
                <a:gd name="connsiteX26" fmla="*/ 1984664 w 3955472"/>
                <a:gd name="connsiteY26" fmla="*/ 358486 h 670213"/>
                <a:gd name="connsiteX27" fmla="*/ 2024496 w 3955472"/>
                <a:gd name="connsiteY27" fmla="*/ 358486 h 670213"/>
                <a:gd name="connsiteX28" fmla="*/ 2024496 w 3955472"/>
                <a:gd name="connsiteY28" fmla="*/ 395720 h 670213"/>
                <a:gd name="connsiteX29" fmla="*/ 2692112 w 3955472"/>
                <a:gd name="connsiteY29" fmla="*/ 395720 h 670213"/>
                <a:gd name="connsiteX30" fmla="*/ 2692112 w 3955472"/>
                <a:gd name="connsiteY30" fmla="*/ 445943 h 670213"/>
                <a:gd name="connsiteX31" fmla="*/ 3532909 w 3955472"/>
                <a:gd name="connsiteY31" fmla="*/ 445943 h 670213"/>
                <a:gd name="connsiteX32" fmla="*/ 3532909 w 3955472"/>
                <a:gd name="connsiteY32" fmla="*/ 670214 h 670213"/>
                <a:gd name="connsiteX33" fmla="*/ 3955473 w 3955472"/>
                <a:gd name="connsiteY33" fmla="*/ 670214 h 670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55472" h="670213">
                  <a:moveTo>
                    <a:pt x="0" y="0"/>
                  </a:moveTo>
                  <a:lnTo>
                    <a:pt x="80530" y="0"/>
                  </a:lnTo>
                  <a:lnTo>
                    <a:pt x="103909" y="17318"/>
                  </a:lnTo>
                  <a:lnTo>
                    <a:pt x="214746" y="17318"/>
                  </a:lnTo>
                  <a:lnTo>
                    <a:pt x="231198" y="33770"/>
                  </a:lnTo>
                  <a:lnTo>
                    <a:pt x="325582" y="33770"/>
                  </a:lnTo>
                  <a:lnTo>
                    <a:pt x="492702" y="33770"/>
                  </a:lnTo>
                  <a:lnTo>
                    <a:pt x="537730" y="78798"/>
                  </a:lnTo>
                  <a:lnTo>
                    <a:pt x="613930" y="78798"/>
                  </a:lnTo>
                  <a:lnTo>
                    <a:pt x="613930" y="110836"/>
                  </a:lnTo>
                  <a:lnTo>
                    <a:pt x="938645" y="110836"/>
                  </a:lnTo>
                  <a:lnTo>
                    <a:pt x="938645" y="134216"/>
                  </a:lnTo>
                  <a:lnTo>
                    <a:pt x="1035627" y="134216"/>
                  </a:lnTo>
                  <a:lnTo>
                    <a:pt x="1057275" y="155864"/>
                  </a:lnTo>
                  <a:lnTo>
                    <a:pt x="1089314" y="155864"/>
                  </a:lnTo>
                  <a:lnTo>
                    <a:pt x="1118755" y="185305"/>
                  </a:lnTo>
                  <a:lnTo>
                    <a:pt x="1169843" y="204355"/>
                  </a:lnTo>
                  <a:lnTo>
                    <a:pt x="1427884" y="204355"/>
                  </a:lnTo>
                  <a:lnTo>
                    <a:pt x="1427884" y="231198"/>
                  </a:lnTo>
                  <a:lnTo>
                    <a:pt x="1612323" y="231198"/>
                  </a:lnTo>
                  <a:lnTo>
                    <a:pt x="1612323" y="258041"/>
                  </a:lnTo>
                  <a:lnTo>
                    <a:pt x="1689389" y="258041"/>
                  </a:lnTo>
                  <a:lnTo>
                    <a:pt x="1689389" y="284884"/>
                  </a:lnTo>
                  <a:lnTo>
                    <a:pt x="1950893" y="284884"/>
                  </a:lnTo>
                  <a:lnTo>
                    <a:pt x="1950893" y="322118"/>
                  </a:lnTo>
                  <a:lnTo>
                    <a:pt x="1984664" y="322118"/>
                  </a:lnTo>
                  <a:lnTo>
                    <a:pt x="1984664" y="358486"/>
                  </a:lnTo>
                  <a:lnTo>
                    <a:pt x="2024496" y="358486"/>
                  </a:lnTo>
                  <a:lnTo>
                    <a:pt x="2024496" y="395720"/>
                  </a:lnTo>
                  <a:lnTo>
                    <a:pt x="2692112" y="395720"/>
                  </a:lnTo>
                  <a:lnTo>
                    <a:pt x="2692112" y="445943"/>
                  </a:lnTo>
                  <a:lnTo>
                    <a:pt x="3532909" y="445943"/>
                  </a:lnTo>
                  <a:lnTo>
                    <a:pt x="3532909" y="670214"/>
                  </a:lnTo>
                  <a:lnTo>
                    <a:pt x="3955473" y="670214"/>
                  </a:lnTo>
                </a:path>
              </a:pathLst>
            </a:custGeom>
            <a:noFill/>
            <a:ln w="28575" cap="flat">
              <a:solidFill>
                <a:schemeClr val="accent4"/>
              </a:solidFill>
              <a:prstDash val="solid"/>
              <a:miter/>
            </a:ln>
          </p:spPr>
          <p:txBody>
            <a:bodyPr rtlCol="0" anchor="ctr"/>
            <a:lstStyle/>
            <a:p>
              <a:endParaRPr lang="en-US" dirty="0"/>
            </a:p>
          </p:txBody>
        </p:sp>
        <p:sp>
          <p:nvSpPr>
            <p:cNvPr id="1191" name="Freeform 1190">
              <a:extLst>
                <a:ext uri="{FF2B5EF4-FFF2-40B4-BE49-F238E27FC236}">
                  <a16:creationId xmlns:a16="http://schemas.microsoft.com/office/drawing/2014/main" id="{5A11BAC5-F96A-24A8-27F0-073E3E5DBF3D}"/>
                </a:ext>
              </a:extLst>
            </p:cNvPr>
            <p:cNvSpPr/>
            <p:nvPr/>
          </p:nvSpPr>
          <p:spPr>
            <a:xfrm>
              <a:off x="7867181" y="2130776"/>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192" name="Freeform 1191">
              <a:extLst>
                <a:ext uri="{FF2B5EF4-FFF2-40B4-BE49-F238E27FC236}">
                  <a16:creationId xmlns:a16="http://schemas.microsoft.com/office/drawing/2014/main" id="{A6D5043C-8308-5CC7-1902-582CA59992A9}"/>
                </a:ext>
              </a:extLst>
            </p:cNvPr>
            <p:cNvSpPr/>
            <p:nvPr/>
          </p:nvSpPr>
          <p:spPr>
            <a:xfrm>
              <a:off x="7900971" y="2160663"/>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193" name="Freeform 1192">
              <a:extLst>
                <a:ext uri="{FF2B5EF4-FFF2-40B4-BE49-F238E27FC236}">
                  <a16:creationId xmlns:a16="http://schemas.microsoft.com/office/drawing/2014/main" id="{44B1D9CD-C466-DE1A-9A47-1A97F0D5E23E}"/>
                </a:ext>
              </a:extLst>
            </p:cNvPr>
            <p:cNvSpPr/>
            <p:nvPr/>
          </p:nvSpPr>
          <p:spPr>
            <a:xfrm>
              <a:off x="7778222" y="213145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194" name="Freeform 1193">
              <a:extLst>
                <a:ext uri="{FF2B5EF4-FFF2-40B4-BE49-F238E27FC236}">
                  <a16:creationId xmlns:a16="http://schemas.microsoft.com/office/drawing/2014/main" id="{AFE289E2-82C9-36B3-2685-514002628C7A}"/>
                </a:ext>
              </a:extLst>
            </p:cNvPr>
            <p:cNvSpPr/>
            <p:nvPr/>
          </p:nvSpPr>
          <p:spPr>
            <a:xfrm>
              <a:off x="7971310" y="2176964"/>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195" name="Freeform 1194">
              <a:extLst>
                <a:ext uri="{FF2B5EF4-FFF2-40B4-BE49-F238E27FC236}">
                  <a16:creationId xmlns:a16="http://schemas.microsoft.com/office/drawing/2014/main" id="{1D510D96-AB65-A64A-09D7-54EDB14E876A}"/>
                </a:ext>
              </a:extLst>
            </p:cNvPr>
            <p:cNvSpPr/>
            <p:nvPr/>
          </p:nvSpPr>
          <p:spPr>
            <a:xfrm>
              <a:off x="8303696" y="220209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196" name="Freeform 1195">
              <a:extLst>
                <a:ext uri="{FF2B5EF4-FFF2-40B4-BE49-F238E27FC236}">
                  <a16:creationId xmlns:a16="http://schemas.microsoft.com/office/drawing/2014/main" id="{CBD72703-F587-8FF8-8396-A6123FBC0805}"/>
                </a:ext>
              </a:extLst>
            </p:cNvPr>
            <p:cNvSpPr/>
            <p:nvPr/>
          </p:nvSpPr>
          <p:spPr>
            <a:xfrm>
              <a:off x="8285767" y="2193946"/>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197" name="Freeform 1196">
              <a:extLst>
                <a:ext uri="{FF2B5EF4-FFF2-40B4-BE49-F238E27FC236}">
                  <a16:creationId xmlns:a16="http://schemas.microsoft.com/office/drawing/2014/main" id="{362C890B-7182-0247-F2D7-8B0E4398A9DD}"/>
                </a:ext>
              </a:extLst>
            </p:cNvPr>
            <p:cNvSpPr/>
            <p:nvPr/>
          </p:nvSpPr>
          <p:spPr>
            <a:xfrm>
              <a:off x="8325763" y="220549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198" name="Freeform 1197">
              <a:extLst>
                <a:ext uri="{FF2B5EF4-FFF2-40B4-BE49-F238E27FC236}">
                  <a16:creationId xmlns:a16="http://schemas.microsoft.com/office/drawing/2014/main" id="{B1244CD1-DCAB-5861-EBAB-CCB26CB1F6C2}"/>
                </a:ext>
              </a:extLst>
            </p:cNvPr>
            <p:cNvSpPr/>
            <p:nvPr/>
          </p:nvSpPr>
          <p:spPr>
            <a:xfrm>
              <a:off x="8363690" y="2235379"/>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199" name="Freeform 1198">
              <a:extLst>
                <a:ext uri="{FF2B5EF4-FFF2-40B4-BE49-F238E27FC236}">
                  <a16:creationId xmlns:a16="http://schemas.microsoft.com/office/drawing/2014/main" id="{02482759-6A3C-B99A-832E-36DD276935D3}"/>
                </a:ext>
              </a:extLst>
            </p:cNvPr>
            <p:cNvSpPr/>
            <p:nvPr/>
          </p:nvSpPr>
          <p:spPr>
            <a:xfrm>
              <a:off x="8383689" y="2234700"/>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00" name="Freeform 1199">
              <a:extLst>
                <a:ext uri="{FF2B5EF4-FFF2-40B4-BE49-F238E27FC236}">
                  <a16:creationId xmlns:a16="http://schemas.microsoft.com/office/drawing/2014/main" id="{DA021C25-5A33-96C5-4D41-F1C62E7009FF}"/>
                </a:ext>
              </a:extLst>
            </p:cNvPr>
            <p:cNvSpPr/>
            <p:nvPr/>
          </p:nvSpPr>
          <p:spPr>
            <a:xfrm>
              <a:off x="8614704" y="225643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01" name="Freeform 1200">
              <a:extLst>
                <a:ext uri="{FF2B5EF4-FFF2-40B4-BE49-F238E27FC236}">
                  <a16:creationId xmlns:a16="http://schemas.microsoft.com/office/drawing/2014/main" id="{BB3E2C1A-80A6-CFD7-2657-1C3E7EDDE5D3}"/>
                </a:ext>
              </a:extLst>
            </p:cNvPr>
            <p:cNvSpPr/>
            <p:nvPr/>
          </p:nvSpPr>
          <p:spPr>
            <a:xfrm>
              <a:off x="8574708" y="225032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02" name="Freeform 1201">
              <a:extLst>
                <a:ext uri="{FF2B5EF4-FFF2-40B4-BE49-F238E27FC236}">
                  <a16:creationId xmlns:a16="http://schemas.microsoft.com/office/drawing/2014/main" id="{F3F82335-B8A7-DF4F-3761-F3F732BFA9D8}"/>
                </a:ext>
              </a:extLst>
            </p:cNvPr>
            <p:cNvSpPr/>
            <p:nvPr/>
          </p:nvSpPr>
          <p:spPr>
            <a:xfrm>
              <a:off x="9049150" y="234609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03" name="Freeform 1202">
              <a:extLst>
                <a:ext uri="{FF2B5EF4-FFF2-40B4-BE49-F238E27FC236}">
                  <a16:creationId xmlns:a16="http://schemas.microsoft.com/office/drawing/2014/main" id="{A84FBA93-D22A-1157-AA5E-01BE9539975F}"/>
                </a:ext>
              </a:extLst>
            </p:cNvPr>
            <p:cNvSpPr/>
            <p:nvPr/>
          </p:nvSpPr>
          <p:spPr>
            <a:xfrm>
              <a:off x="9071907" y="2375303"/>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04" name="Freeform 1203">
              <a:extLst>
                <a:ext uri="{FF2B5EF4-FFF2-40B4-BE49-F238E27FC236}">
                  <a16:creationId xmlns:a16="http://schemas.microsoft.com/office/drawing/2014/main" id="{B8EC4D44-C39F-23C2-91AC-771566141E89}"/>
                </a:ext>
              </a:extLst>
            </p:cNvPr>
            <p:cNvSpPr/>
            <p:nvPr/>
          </p:nvSpPr>
          <p:spPr>
            <a:xfrm>
              <a:off x="8598843" y="2251681"/>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05" name="Freeform 1204">
              <a:extLst>
                <a:ext uri="{FF2B5EF4-FFF2-40B4-BE49-F238E27FC236}">
                  <a16:creationId xmlns:a16="http://schemas.microsoft.com/office/drawing/2014/main" id="{47AFC483-CC46-8CF2-00F6-1037F82C672A}"/>
                </a:ext>
              </a:extLst>
            </p:cNvPr>
            <p:cNvSpPr/>
            <p:nvPr/>
          </p:nvSpPr>
          <p:spPr>
            <a:xfrm>
              <a:off x="8027857" y="217492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06" name="Freeform 1205">
              <a:extLst>
                <a:ext uri="{FF2B5EF4-FFF2-40B4-BE49-F238E27FC236}">
                  <a16:creationId xmlns:a16="http://schemas.microsoft.com/office/drawing/2014/main" id="{F68E8AB8-B4CE-0BF5-66D1-777FB6A7085F}"/>
                </a:ext>
              </a:extLst>
            </p:cNvPr>
            <p:cNvSpPr/>
            <p:nvPr/>
          </p:nvSpPr>
          <p:spPr>
            <a:xfrm>
              <a:off x="8052682" y="217492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07" name="Freeform 1206">
              <a:extLst>
                <a:ext uri="{FF2B5EF4-FFF2-40B4-BE49-F238E27FC236}">
                  <a16:creationId xmlns:a16="http://schemas.microsoft.com/office/drawing/2014/main" id="{0628CB45-6388-9B58-3BD4-E4BE40992A77}"/>
                </a:ext>
              </a:extLst>
            </p:cNvPr>
            <p:cNvSpPr/>
            <p:nvPr/>
          </p:nvSpPr>
          <p:spPr>
            <a:xfrm>
              <a:off x="7986481" y="217492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08" name="Freeform 1207">
              <a:extLst>
                <a:ext uri="{FF2B5EF4-FFF2-40B4-BE49-F238E27FC236}">
                  <a16:creationId xmlns:a16="http://schemas.microsoft.com/office/drawing/2014/main" id="{61D77078-B760-F564-1963-8B26F63E6E9A}"/>
                </a:ext>
              </a:extLst>
            </p:cNvPr>
            <p:cNvSpPr/>
            <p:nvPr/>
          </p:nvSpPr>
          <p:spPr>
            <a:xfrm>
              <a:off x="8084404" y="217492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09" name="Freeform 1208">
              <a:extLst>
                <a:ext uri="{FF2B5EF4-FFF2-40B4-BE49-F238E27FC236}">
                  <a16:creationId xmlns:a16="http://schemas.microsoft.com/office/drawing/2014/main" id="{5C781C39-0755-E4E1-E802-FF0150193C91}"/>
                </a:ext>
              </a:extLst>
            </p:cNvPr>
            <p:cNvSpPr/>
            <p:nvPr/>
          </p:nvSpPr>
          <p:spPr>
            <a:xfrm>
              <a:off x="8098885" y="217492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10" name="Freeform 1209">
              <a:extLst>
                <a:ext uri="{FF2B5EF4-FFF2-40B4-BE49-F238E27FC236}">
                  <a16:creationId xmlns:a16="http://schemas.microsoft.com/office/drawing/2014/main" id="{029262B7-62C1-9465-69FF-33C8B4E8510B}"/>
                </a:ext>
              </a:extLst>
            </p:cNvPr>
            <p:cNvSpPr/>
            <p:nvPr/>
          </p:nvSpPr>
          <p:spPr>
            <a:xfrm>
              <a:off x="8074060" y="217492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11" name="Freeform 1210">
              <a:extLst>
                <a:ext uri="{FF2B5EF4-FFF2-40B4-BE49-F238E27FC236}">
                  <a16:creationId xmlns:a16="http://schemas.microsoft.com/office/drawing/2014/main" id="{91D614B8-E733-4ACB-82ED-E640CAAF7945}"/>
                </a:ext>
              </a:extLst>
            </p:cNvPr>
            <p:cNvSpPr/>
            <p:nvPr/>
          </p:nvSpPr>
          <p:spPr>
            <a:xfrm>
              <a:off x="8162328" y="217492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12" name="Freeform 1211">
              <a:extLst>
                <a:ext uri="{FF2B5EF4-FFF2-40B4-BE49-F238E27FC236}">
                  <a16:creationId xmlns:a16="http://schemas.microsoft.com/office/drawing/2014/main" id="{31707627-33DA-256A-5F72-FA599BD39FD0}"/>
                </a:ext>
              </a:extLst>
            </p:cNvPr>
            <p:cNvSpPr/>
            <p:nvPr/>
          </p:nvSpPr>
          <p:spPr>
            <a:xfrm>
              <a:off x="8170604" y="217492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13" name="Freeform 1212">
              <a:extLst>
                <a:ext uri="{FF2B5EF4-FFF2-40B4-BE49-F238E27FC236}">
                  <a16:creationId xmlns:a16="http://schemas.microsoft.com/office/drawing/2014/main" id="{2B0F5475-A7F9-675F-E9CA-C939D8E765B2}"/>
                </a:ext>
              </a:extLst>
            </p:cNvPr>
            <p:cNvSpPr/>
            <p:nvPr/>
          </p:nvSpPr>
          <p:spPr>
            <a:xfrm>
              <a:off x="8119573" y="217492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14" name="Freeform 1213">
              <a:extLst>
                <a:ext uri="{FF2B5EF4-FFF2-40B4-BE49-F238E27FC236}">
                  <a16:creationId xmlns:a16="http://schemas.microsoft.com/office/drawing/2014/main" id="{66EEE755-96C8-4110-857D-6633F825F604}"/>
                </a:ext>
              </a:extLst>
            </p:cNvPr>
            <p:cNvSpPr/>
            <p:nvPr/>
          </p:nvSpPr>
          <p:spPr>
            <a:xfrm>
              <a:off x="8240253" y="2193946"/>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15" name="Freeform 1214">
              <a:extLst>
                <a:ext uri="{FF2B5EF4-FFF2-40B4-BE49-F238E27FC236}">
                  <a16:creationId xmlns:a16="http://schemas.microsoft.com/office/drawing/2014/main" id="{A73BDB35-FB43-894F-E2C3-E1E8C388EF1A}"/>
                </a:ext>
              </a:extLst>
            </p:cNvPr>
            <p:cNvSpPr/>
            <p:nvPr/>
          </p:nvSpPr>
          <p:spPr>
            <a:xfrm>
              <a:off x="8852615" y="2314851"/>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16" name="Freeform 1215">
              <a:extLst>
                <a:ext uri="{FF2B5EF4-FFF2-40B4-BE49-F238E27FC236}">
                  <a16:creationId xmlns:a16="http://schemas.microsoft.com/office/drawing/2014/main" id="{86945FCA-7F97-BAEF-D409-223E2D81F849}"/>
                </a:ext>
              </a:extLst>
            </p:cNvPr>
            <p:cNvSpPr/>
            <p:nvPr/>
          </p:nvSpPr>
          <p:spPr>
            <a:xfrm>
              <a:off x="8203704" y="2174927"/>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17" name="Freeform 1216">
              <a:extLst>
                <a:ext uri="{FF2B5EF4-FFF2-40B4-BE49-F238E27FC236}">
                  <a16:creationId xmlns:a16="http://schemas.microsoft.com/office/drawing/2014/main" id="{71A2767C-DC68-9E55-C226-16EB0624CA03}"/>
                </a:ext>
              </a:extLst>
            </p:cNvPr>
            <p:cNvSpPr/>
            <p:nvPr/>
          </p:nvSpPr>
          <p:spPr>
            <a:xfrm>
              <a:off x="8878819" y="2314851"/>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18" name="Freeform 1217">
              <a:extLst>
                <a:ext uri="{FF2B5EF4-FFF2-40B4-BE49-F238E27FC236}">
                  <a16:creationId xmlns:a16="http://schemas.microsoft.com/office/drawing/2014/main" id="{1EF58071-E177-0EB3-4B92-1AC648B1B92E}"/>
                </a:ext>
              </a:extLst>
            </p:cNvPr>
            <p:cNvSpPr/>
            <p:nvPr/>
          </p:nvSpPr>
          <p:spPr>
            <a:xfrm>
              <a:off x="8935367" y="2314851"/>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19" name="Freeform 1218">
              <a:extLst>
                <a:ext uri="{FF2B5EF4-FFF2-40B4-BE49-F238E27FC236}">
                  <a16:creationId xmlns:a16="http://schemas.microsoft.com/office/drawing/2014/main" id="{BCF86443-1DD4-8420-2069-4F6EEF96BCBD}"/>
                </a:ext>
              </a:extLst>
            </p:cNvPr>
            <p:cNvSpPr/>
            <p:nvPr/>
          </p:nvSpPr>
          <p:spPr>
            <a:xfrm>
              <a:off x="8865717" y="2314851"/>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20" name="Freeform 1219">
              <a:extLst>
                <a:ext uri="{FF2B5EF4-FFF2-40B4-BE49-F238E27FC236}">
                  <a16:creationId xmlns:a16="http://schemas.microsoft.com/office/drawing/2014/main" id="{517DDDB2-98FC-5494-EE17-A91CBE2F70AD}"/>
                </a:ext>
              </a:extLst>
            </p:cNvPr>
            <p:cNvSpPr/>
            <p:nvPr/>
          </p:nvSpPr>
          <p:spPr>
            <a:xfrm>
              <a:off x="8989845" y="2314851"/>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21" name="Freeform 1220">
              <a:extLst>
                <a:ext uri="{FF2B5EF4-FFF2-40B4-BE49-F238E27FC236}">
                  <a16:creationId xmlns:a16="http://schemas.microsoft.com/office/drawing/2014/main" id="{EA651555-216C-051E-991F-5E4ADC348786}"/>
                </a:ext>
              </a:extLst>
            </p:cNvPr>
            <p:cNvSpPr/>
            <p:nvPr/>
          </p:nvSpPr>
          <p:spPr>
            <a:xfrm>
              <a:off x="9000189" y="2314851"/>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22" name="Freeform 1221">
              <a:extLst>
                <a:ext uri="{FF2B5EF4-FFF2-40B4-BE49-F238E27FC236}">
                  <a16:creationId xmlns:a16="http://schemas.microsoft.com/office/drawing/2014/main" id="{1B8F6927-9FF8-0D28-81B6-83A598AB130B}"/>
                </a:ext>
              </a:extLst>
            </p:cNvPr>
            <p:cNvSpPr/>
            <p:nvPr/>
          </p:nvSpPr>
          <p:spPr>
            <a:xfrm>
              <a:off x="8951228" y="2314851"/>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23" name="Freeform 1222">
              <a:extLst>
                <a:ext uri="{FF2B5EF4-FFF2-40B4-BE49-F238E27FC236}">
                  <a16:creationId xmlns:a16="http://schemas.microsoft.com/office/drawing/2014/main" id="{DA07E3F3-FD38-2FB6-D0B7-2A830ECC5BB9}"/>
                </a:ext>
              </a:extLst>
            </p:cNvPr>
            <p:cNvSpPr/>
            <p:nvPr/>
          </p:nvSpPr>
          <p:spPr>
            <a:xfrm>
              <a:off x="8631944" y="2271379"/>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24" name="Freeform 1223">
              <a:extLst>
                <a:ext uri="{FF2B5EF4-FFF2-40B4-BE49-F238E27FC236}">
                  <a16:creationId xmlns:a16="http://schemas.microsoft.com/office/drawing/2014/main" id="{7CD661BA-B263-1792-5C93-F46EFC0B66D1}"/>
                </a:ext>
              </a:extLst>
            </p:cNvPr>
            <p:cNvSpPr/>
            <p:nvPr/>
          </p:nvSpPr>
          <p:spPr>
            <a:xfrm>
              <a:off x="8661597" y="2271379"/>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25" name="Freeform 1224">
              <a:extLst>
                <a:ext uri="{FF2B5EF4-FFF2-40B4-BE49-F238E27FC236}">
                  <a16:creationId xmlns:a16="http://schemas.microsoft.com/office/drawing/2014/main" id="{C46541CD-7BE8-3B3B-15A8-7F5D338E6CC3}"/>
                </a:ext>
              </a:extLst>
            </p:cNvPr>
            <p:cNvSpPr/>
            <p:nvPr/>
          </p:nvSpPr>
          <p:spPr>
            <a:xfrm>
              <a:off x="9021567" y="2314851"/>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26" name="Freeform 1225">
              <a:extLst>
                <a:ext uri="{FF2B5EF4-FFF2-40B4-BE49-F238E27FC236}">
                  <a16:creationId xmlns:a16="http://schemas.microsoft.com/office/drawing/2014/main" id="{9C5FDB9A-CC45-76FB-8E79-DF06ACFE392E}"/>
                </a:ext>
              </a:extLst>
            </p:cNvPr>
            <p:cNvSpPr/>
            <p:nvPr/>
          </p:nvSpPr>
          <p:spPr>
            <a:xfrm>
              <a:off x="8711248" y="2271379"/>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27" name="Freeform 1226">
              <a:extLst>
                <a:ext uri="{FF2B5EF4-FFF2-40B4-BE49-F238E27FC236}">
                  <a16:creationId xmlns:a16="http://schemas.microsoft.com/office/drawing/2014/main" id="{B6724D36-C6C6-DA4E-8745-481EEFD02627}"/>
                </a:ext>
              </a:extLst>
            </p:cNvPr>
            <p:cNvSpPr/>
            <p:nvPr/>
          </p:nvSpPr>
          <p:spPr>
            <a:xfrm>
              <a:off x="8721592" y="2271379"/>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28" name="Freeform 1227">
              <a:extLst>
                <a:ext uri="{FF2B5EF4-FFF2-40B4-BE49-F238E27FC236}">
                  <a16:creationId xmlns:a16="http://schemas.microsoft.com/office/drawing/2014/main" id="{72CFC285-5ED1-05D8-E904-91429BC25DBA}"/>
                </a:ext>
              </a:extLst>
            </p:cNvPr>
            <p:cNvSpPr/>
            <p:nvPr/>
          </p:nvSpPr>
          <p:spPr>
            <a:xfrm>
              <a:off x="8690560" y="2271379"/>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29" name="Freeform 1228">
              <a:extLst>
                <a:ext uri="{FF2B5EF4-FFF2-40B4-BE49-F238E27FC236}">
                  <a16:creationId xmlns:a16="http://schemas.microsoft.com/office/drawing/2014/main" id="{43858B6F-6C91-7796-08EA-94B0BC2169FE}"/>
                </a:ext>
              </a:extLst>
            </p:cNvPr>
            <p:cNvSpPr/>
            <p:nvPr/>
          </p:nvSpPr>
          <p:spPr>
            <a:xfrm>
              <a:off x="8793310" y="229515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30" name="Freeform 1229">
              <a:extLst>
                <a:ext uri="{FF2B5EF4-FFF2-40B4-BE49-F238E27FC236}">
                  <a16:creationId xmlns:a16="http://schemas.microsoft.com/office/drawing/2014/main" id="{819E2146-771C-3719-0A80-C12F641DB0E3}"/>
                </a:ext>
              </a:extLst>
            </p:cNvPr>
            <p:cNvSpPr/>
            <p:nvPr/>
          </p:nvSpPr>
          <p:spPr>
            <a:xfrm>
              <a:off x="8780207" y="229515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31" name="Freeform 1230">
              <a:extLst>
                <a:ext uri="{FF2B5EF4-FFF2-40B4-BE49-F238E27FC236}">
                  <a16:creationId xmlns:a16="http://schemas.microsoft.com/office/drawing/2014/main" id="{5AB5EDFE-55B1-0FD9-51B4-8DA8074B93FE}"/>
                </a:ext>
              </a:extLst>
            </p:cNvPr>
            <p:cNvSpPr/>
            <p:nvPr/>
          </p:nvSpPr>
          <p:spPr>
            <a:xfrm>
              <a:off x="9900113"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32" name="Freeform 1231">
              <a:extLst>
                <a:ext uri="{FF2B5EF4-FFF2-40B4-BE49-F238E27FC236}">
                  <a16:creationId xmlns:a16="http://schemas.microsoft.com/office/drawing/2014/main" id="{0C70FE77-755B-D802-B1E4-F849076042ED}"/>
                </a:ext>
              </a:extLst>
            </p:cNvPr>
            <p:cNvSpPr/>
            <p:nvPr/>
          </p:nvSpPr>
          <p:spPr>
            <a:xfrm>
              <a:off x="9924249"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33" name="Freeform 1232">
              <a:extLst>
                <a:ext uri="{FF2B5EF4-FFF2-40B4-BE49-F238E27FC236}">
                  <a16:creationId xmlns:a16="http://schemas.microsoft.com/office/drawing/2014/main" id="{4D91DB12-42B9-2781-8BB7-C28D13775A6E}"/>
                </a:ext>
              </a:extLst>
            </p:cNvPr>
            <p:cNvSpPr/>
            <p:nvPr/>
          </p:nvSpPr>
          <p:spPr>
            <a:xfrm>
              <a:off x="9889769"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34" name="Freeform 1233">
              <a:extLst>
                <a:ext uri="{FF2B5EF4-FFF2-40B4-BE49-F238E27FC236}">
                  <a16:creationId xmlns:a16="http://schemas.microsoft.com/office/drawing/2014/main" id="{A2B08833-1FE9-6083-7026-F13AC8B59577}"/>
                </a:ext>
              </a:extLst>
            </p:cNvPr>
            <p:cNvSpPr/>
            <p:nvPr/>
          </p:nvSpPr>
          <p:spPr>
            <a:xfrm>
              <a:off x="9950454"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35" name="Freeform 1234">
              <a:extLst>
                <a:ext uri="{FF2B5EF4-FFF2-40B4-BE49-F238E27FC236}">
                  <a16:creationId xmlns:a16="http://schemas.microsoft.com/office/drawing/2014/main" id="{FBE9A680-A19A-7C36-3BD9-915EF16A56FF}"/>
                </a:ext>
              </a:extLst>
            </p:cNvPr>
            <p:cNvSpPr/>
            <p:nvPr/>
          </p:nvSpPr>
          <p:spPr>
            <a:xfrm>
              <a:off x="8815377" y="229515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36" name="Freeform 1235">
              <a:extLst>
                <a:ext uri="{FF2B5EF4-FFF2-40B4-BE49-F238E27FC236}">
                  <a16:creationId xmlns:a16="http://schemas.microsoft.com/office/drawing/2014/main" id="{2E536F74-AC2A-A5E1-94C8-0567F0C9875B}"/>
                </a:ext>
              </a:extLst>
            </p:cNvPr>
            <p:cNvSpPr/>
            <p:nvPr/>
          </p:nvSpPr>
          <p:spPr>
            <a:xfrm>
              <a:off x="9327747" y="2406548"/>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37" name="Freeform 1236">
              <a:extLst>
                <a:ext uri="{FF2B5EF4-FFF2-40B4-BE49-F238E27FC236}">
                  <a16:creationId xmlns:a16="http://schemas.microsoft.com/office/drawing/2014/main" id="{934F0D3F-A453-0EFD-EFA5-62B99A29A241}"/>
                </a:ext>
              </a:extLst>
            </p:cNvPr>
            <p:cNvSpPr/>
            <p:nvPr/>
          </p:nvSpPr>
          <p:spPr>
            <a:xfrm>
              <a:off x="10184917"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38" name="Freeform 1237">
              <a:extLst>
                <a:ext uri="{FF2B5EF4-FFF2-40B4-BE49-F238E27FC236}">
                  <a16:creationId xmlns:a16="http://schemas.microsoft.com/office/drawing/2014/main" id="{F6E6C71A-6260-8360-E3C6-80B280C4E23B}"/>
                </a:ext>
              </a:extLst>
            </p:cNvPr>
            <p:cNvSpPr/>
            <p:nvPr/>
          </p:nvSpPr>
          <p:spPr>
            <a:xfrm>
              <a:off x="9633929"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39" name="Freeform 1238">
              <a:extLst>
                <a:ext uri="{FF2B5EF4-FFF2-40B4-BE49-F238E27FC236}">
                  <a16:creationId xmlns:a16="http://schemas.microsoft.com/office/drawing/2014/main" id="{63918C9B-2CA8-5224-95DD-5E8B9EE99982}"/>
                </a:ext>
              </a:extLst>
            </p:cNvPr>
            <p:cNvSpPr/>
            <p:nvPr/>
          </p:nvSpPr>
          <p:spPr>
            <a:xfrm>
              <a:off x="10174573"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40" name="Freeform 1239">
              <a:extLst>
                <a:ext uri="{FF2B5EF4-FFF2-40B4-BE49-F238E27FC236}">
                  <a16:creationId xmlns:a16="http://schemas.microsoft.com/office/drawing/2014/main" id="{89C18437-A54E-9442-335F-B45041A3F6BE}"/>
                </a:ext>
              </a:extLst>
            </p:cNvPr>
            <p:cNvSpPr/>
            <p:nvPr/>
          </p:nvSpPr>
          <p:spPr>
            <a:xfrm>
              <a:off x="9725645"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41" name="Freeform 1240">
              <a:extLst>
                <a:ext uri="{FF2B5EF4-FFF2-40B4-BE49-F238E27FC236}">
                  <a16:creationId xmlns:a16="http://schemas.microsoft.com/office/drawing/2014/main" id="{36AEE2DC-A276-8B85-01F3-C402652E2E7E}"/>
                </a:ext>
              </a:extLst>
            </p:cNvPr>
            <p:cNvSpPr/>
            <p:nvPr/>
          </p:nvSpPr>
          <p:spPr>
            <a:xfrm>
              <a:off x="9789777"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42" name="Freeform 1241">
              <a:extLst>
                <a:ext uri="{FF2B5EF4-FFF2-40B4-BE49-F238E27FC236}">
                  <a16:creationId xmlns:a16="http://schemas.microsoft.com/office/drawing/2014/main" id="{B70BC546-520A-0AE9-B0F0-5AC7227A6565}"/>
                </a:ext>
              </a:extLst>
            </p:cNvPr>
            <p:cNvSpPr/>
            <p:nvPr/>
          </p:nvSpPr>
          <p:spPr>
            <a:xfrm>
              <a:off x="9653237"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43" name="Freeform 1242">
              <a:extLst>
                <a:ext uri="{FF2B5EF4-FFF2-40B4-BE49-F238E27FC236}">
                  <a16:creationId xmlns:a16="http://schemas.microsoft.com/office/drawing/2014/main" id="{94C79DDA-DC31-7A6C-1F5C-255044BB6708}"/>
                </a:ext>
              </a:extLst>
            </p:cNvPr>
            <p:cNvSpPr/>
            <p:nvPr/>
          </p:nvSpPr>
          <p:spPr>
            <a:xfrm>
              <a:off x="10331111" y="261779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44" name="Freeform 1243">
              <a:extLst>
                <a:ext uri="{FF2B5EF4-FFF2-40B4-BE49-F238E27FC236}">
                  <a16:creationId xmlns:a16="http://schemas.microsoft.com/office/drawing/2014/main" id="{111D9D46-2360-734A-A0C1-40F4EC8A7D3E}"/>
                </a:ext>
              </a:extLst>
            </p:cNvPr>
            <p:cNvSpPr/>
            <p:nvPr/>
          </p:nvSpPr>
          <p:spPr>
            <a:xfrm>
              <a:off x="10414553" y="261779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45" name="Freeform 1244">
              <a:extLst>
                <a:ext uri="{FF2B5EF4-FFF2-40B4-BE49-F238E27FC236}">
                  <a16:creationId xmlns:a16="http://schemas.microsoft.com/office/drawing/2014/main" id="{35E68913-2293-B83C-28BA-0918F391C179}"/>
                </a:ext>
              </a:extLst>
            </p:cNvPr>
            <p:cNvSpPr/>
            <p:nvPr/>
          </p:nvSpPr>
          <p:spPr>
            <a:xfrm>
              <a:off x="9799432"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46" name="Freeform 1245">
              <a:extLst>
                <a:ext uri="{FF2B5EF4-FFF2-40B4-BE49-F238E27FC236}">
                  <a16:creationId xmlns:a16="http://schemas.microsoft.com/office/drawing/2014/main" id="{BC8C8D41-8407-2F4C-2B78-A40D0BCBBFF2}"/>
                </a:ext>
              </a:extLst>
            </p:cNvPr>
            <p:cNvSpPr/>
            <p:nvPr/>
          </p:nvSpPr>
          <p:spPr>
            <a:xfrm>
              <a:off x="10106303"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47" name="Freeform 1246">
              <a:extLst>
                <a:ext uri="{FF2B5EF4-FFF2-40B4-BE49-F238E27FC236}">
                  <a16:creationId xmlns:a16="http://schemas.microsoft.com/office/drawing/2014/main" id="{03B48922-0D8B-FD4F-0645-59D648DAC642}"/>
                </a:ext>
              </a:extLst>
            </p:cNvPr>
            <p:cNvSpPr/>
            <p:nvPr/>
          </p:nvSpPr>
          <p:spPr>
            <a:xfrm>
              <a:off x="9813913"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48" name="Freeform 1247">
              <a:extLst>
                <a:ext uri="{FF2B5EF4-FFF2-40B4-BE49-F238E27FC236}">
                  <a16:creationId xmlns:a16="http://schemas.microsoft.com/office/drawing/2014/main" id="{49BDDEBB-897F-1036-8A7D-C8E574A0A2AA}"/>
                </a:ext>
              </a:extLst>
            </p:cNvPr>
            <p:cNvSpPr/>
            <p:nvPr/>
          </p:nvSpPr>
          <p:spPr>
            <a:xfrm>
              <a:off x="10095959"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49" name="Freeform 1248">
              <a:extLst>
                <a:ext uri="{FF2B5EF4-FFF2-40B4-BE49-F238E27FC236}">
                  <a16:creationId xmlns:a16="http://schemas.microsoft.com/office/drawing/2014/main" id="{B6A78192-9124-EDCA-960A-355CCFAD0DE9}"/>
                </a:ext>
              </a:extLst>
            </p:cNvPr>
            <p:cNvSpPr/>
            <p:nvPr/>
          </p:nvSpPr>
          <p:spPr>
            <a:xfrm>
              <a:off x="10475927" y="261779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50" name="Freeform 1249">
              <a:extLst>
                <a:ext uri="{FF2B5EF4-FFF2-40B4-BE49-F238E27FC236}">
                  <a16:creationId xmlns:a16="http://schemas.microsoft.com/office/drawing/2014/main" id="{5E4B934D-9D0C-35BD-E692-ECB820729869}"/>
                </a:ext>
              </a:extLst>
            </p:cNvPr>
            <p:cNvSpPr/>
            <p:nvPr/>
          </p:nvSpPr>
          <p:spPr>
            <a:xfrm>
              <a:off x="9823568"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51" name="Freeform 1250">
              <a:extLst>
                <a:ext uri="{FF2B5EF4-FFF2-40B4-BE49-F238E27FC236}">
                  <a16:creationId xmlns:a16="http://schemas.microsoft.com/office/drawing/2014/main" id="{A7CF0C31-3CA0-1FF5-4D07-DE37FD800C11}"/>
                </a:ext>
              </a:extLst>
            </p:cNvPr>
            <p:cNvSpPr/>
            <p:nvPr/>
          </p:nvSpPr>
          <p:spPr>
            <a:xfrm>
              <a:off x="10616605" y="261779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52" name="Freeform 1251">
              <a:extLst>
                <a:ext uri="{FF2B5EF4-FFF2-40B4-BE49-F238E27FC236}">
                  <a16:creationId xmlns:a16="http://schemas.microsoft.com/office/drawing/2014/main" id="{4E1AFCA8-E0B2-0344-B901-0FE94211346F}"/>
                </a:ext>
              </a:extLst>
            </p:cNvPr>
            <p:cNvSpPr/>
            <p:nvPr/>
          </p:nvSpPr>
          <p:spPr>
            <a:xfrm>
              <a:off x="9122937" y="2407906"/>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53" name="Freeform 1252">
              <a:extLst>
                <a:ext uri="{FF2B5EF4-FFF2-40B4-BE49-F238E27FC236}">
                  <a16:creationId xmlns:a16="http://schemas.microsoft.com/office/drawing/2014/main" id="{A987C8E5-B679-B610-E035-A14D90F5BE40}"/>
                </a:ext>
              </a:extLst>
            </p:cNvPr>
            <p:cNvSpPr/>
            <p:nvPr/>
          </p:nvSpPr>
          <p:spPr>
            <a:xfrm>
              <a:off x="9132592" y="2407906"/>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54" name="Freeform 1253">
              <a:extLst>
                <a:ext uri="{FF2B5EF4-FFF2-40B4-BE49-F238E27FC236}">
                  <a16:creationId xmlns:a16="http://schemas.microsoft.com/office/drawing/2014/main" id="{4506A291-F266-4C28-F54E-2EE31F4A4BF0}"/>
                </a:ext>
              </a:extLst>
            </p:cNvPr>
            <p:cNvSpPr/>
            <p:nvPr/>
          </p:nvSpPr>
          <p:spPr>
            <a:xfrm>
              <a:off x="9601517" y="2407906"/>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55" name="Freeform 1254">
              <a:extLst>
                <a:ext uri="{FF2B5EF4-FFF2-40B4-BE49-F238E27FC236}">
                  <a16:creationId xmlns:a16="http://schemas.microsoft.com/office/drawing/2014/main" id="{3C0413A5-EF13-AEEE-AD89-645454BF6D97}"/>
                </a:ext>
              </a:extLst>
            </p:cNvPr>
            <p:cNvSpPr/>
            <p:nvPr/>
          </p:nvSpPr>
          <p:spPr>
            <a:xfrm>
              <a:off x="9962177"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56" name="Freeform 1255">
              <a:extLst>
                <a:ext uri="{FF2B5EF4-FFF2-40B4-BE49-F238E27FC236}">
                  <a16:creationId xmlns:a16="http://schemas.microsoft.com/office/drawing/2014/main" id="{06A4FC9B-6AAA-EF92-EB98-626E5B12D7EF}"/>
                </a:ext>
              </a:extLst>
            </p:cNvPr>
            <p:cNvSpPr/>
            <p:nvPr/>
          </p:nvSpPr>
          <p:spPr>
            <a:xfrm>
              <a:off x="9173968" y="2407906"/>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57" name="Freeform 1256">
              <a:extLst>
                <a:ext uri="{FF2B5EF4-FFF2-40B4-BE49-F238E27FC236}">
                  <a16:creationId xmlns:a16="http://schemas.microsoft.com/office/drawing/2014/main" id="{FDDEA85E-B90F-EF3C-E05B-B138844AC11D}"/>
                </a:ext>
              </a:extLst>
            </p:cNvPr>
            <p:cNvSpPr/>
            <p:nvPr/>
          </p:nvSpPr>
          <p:spPr>
            <a:xfrm>
              <a:off x="10062858"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58" name="Freeform 1257">
              <a:extLst>
                <a:ext uri="{FF2B5EF4-FFF2-40B4-BE49-F238E27FC236}">
                  <a16:creationId xmlns:a16="http://schemas.microsoft.com/office/drawing/2014/main" id="{5E668D74-002E-4918-904D-83D2D57A45A4}"/>
                </a:ext>
              </a:extLst>
            </p:cNvPr>
            <p:cNvSpPr/>
            <p:nvPr/>
          </p:nvSpPr>
          <p:spPr>
            <a:xfrm>
              <a:off x="9253271" y="2406548"/>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59" name="Freeform 1258">
              <a:extLst>
                <a:ext uri="{FF2B5EF4-FFF2-40B4-BE49-F238E27FC236}">
                  <a16:creationId xmlns:a16="http://schemas.microsoft.com/office/drawing/2014/main" id="{C37EA732-6780-120D-5A81-D8C56E8620B5}"/>
                </a:ext>
              </a:extLst>
            </p:cNvPr>
            <p:cNvSpPr/>
            <p:nvPr/>
          </p:nvSpPr>
          <p:spPr>
            <a:xfrm>
              <a:off x="10009759" y="2444585"/>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60" name="Freeform 1259">
              <a:extLst>
                <a:ext uri="{FF2B5EF4-FFF2-40B4-BE49-F238E27FC236}">
                  <a16:creationId xmlns:a16="http://schemas.microsoft.com/office/drawing/2014/main" id="{A7A7508A-CDB7-2CA7-F149-D399DBF02323}"/>
                </a:ext>
              </a:extLst>
            </p:cNvPr>
            <p:cNvSpPr/>
            <p:nvPr/>
          </p:nvSpPr>
          <p:spPr>
            <a:xfrm>
              <a:off x="9305680" y="2406548"/>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61" name="Freeform 1260">
              <a:extLst>
                <a:ext uri="{FF2B5EF4-FFF2-40B4-BE49-F238E27FC236}">
                  <a16:creationId xmlns:a16="http://schemas.microsoft.com/office/drawing/2014/main" id="{CC117DDA-227B-3293-CD5E-5334BABDE7F8}"/>
                </a:ext>
              </a:extLst>
            </p:cNvPr>
            <p:cNvSpPr/>
            <p:nvPr/>
          </p:nvSpPr>
          <p:spPr>
            <a:xfrm>
              <a:off x="10313871" y="261779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62" name="Freeform 1261">
              <a:extLst>
                <a:ext uri="{FF2B5EF4-FFF2-40B4-BE49-F238E27FC236}">
                  <a16:creationId xmlns:a16="http://schemas.microsoft.com/office/drawing/2014/main" id="{74725CD7-9D61-A87A-32A1-120DFCEB5009}"/>
                </a:ext>
              </a:extLst>
            </p:cNvPr>
            <p:cNvSpPr/>
            <p:nvPr/>
          </p:nvSpPr>
          <p:spPr>
            <a:xfrm>
              <a:off x="9292578" y="2406548"/>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63" name="Freeform 1262">
              <a:extLst>
                <a:ext uri="{FF2B5EF4-FFF2-40B4-BE49-F238E27FC236}">
                  <a16:creationId xmlns:a16="http://schemas.microsoft.com/office/drawing/2014/main" id="{9B1C5BF1-94EC-838B-B2A2-EE40E04266A8}"/>
                </a:ext>
              </a:extLst>
            </p:cNvPr>
            <p:cNvSpPr/>
            <p:nvPr/>
          </p:nvSpPr>
          <p:spPr>
            <a:xfrm>
              <a:off x="10271116" y="2445264"/>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64" name="Freeform 1263">
              <a:extLst>
                <a:ext uri="{FF2B5EF4-FFF2-40B4-BE49-F238E27FC236}">
                  <a16:creationId xmlns:a16="http://schemas.microsoft.com/office/drawing/2014/main" id="{89A8C309-ED41-0B75-65C2-8C6C54A130A8}"/>
                </a:ext>
              </a:extLst>
            </p:cNvPr>
            <p:cNvSpPr/>
            <p:nvPr/>
          </p:nvSpPr>
          <p:spPr>
            <a:xfrm>
              <a:off x="10260772" y="2445264"/>
              <a:ext cx="6896" cy="46188"/>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4"/>
              </a:solidFill>
              <a:prstDash val="solid"/>
              <a:miter/>
            </a:ln>
          </p:spPr>
          <p:txBody>
            <a:bodyPr rtlCol="0" anchor="ctr"/>
            <a:lstStyle/>
            <a:p>
              <a:endParaRPr lang="en-US" dirty="0"/>
            </a:p>
          </p:txBody>
        </p:sp>
        <p:sp>
          <p:nvSpPr>
            <p:cNvPr id="1265" name="Freeform 1264">
              <a:extLst>
                <a:ext uri="{FF2B5EF4-FFF2-40B4-BE49-F238E27FC236}">
                  <a16:creationId xmlns:a16="http://schemas.microsoft.com/office/drawing/2014/main" id="{B7BB2D28-8294-6183-8165-A81026F05222}"/>
                </a:ext>
              </a:extLst>
            </p:cNvPr>
            <p:cNvSpPr/>
            <p:nvPr/>
          </p:nvSpPr>
          <p:spPr>
            <a:xfrm>
              <a:off x="8402998" y="225100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66" name="Freeform 1265">
              <a:extLst>
                <a:ext uri="{FF2B5EF4-FFF2-40B4-BE49-F238E27FC236}">
                  <a16:creationId xmlns:a16="http://schemas.microsoft.com/office/drawing/2014/main" id="{0A25CD96-C137-102E-28A0-746454ADA7DC}"/>
                </a:ext>
              </a:extLst>
            </p:cNvPr>
            <p:cNvSpPr/>
            <p:nvPr/>
          </p:nvSpPr>
          <p:spPr>
            <a:xfrm>
              <a:off x="8459545" y="225100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67" name="Freeform 1266">
              <a:extLst>
                <a:ext uri="{FF2B5EF4-FFF2-40B4-BE49-F238E27FC236}">
                  <a16:creationId xmlns:a16="http://schemas.microsoft.com/office/drawing/2014/main" id="{99837CB8-FDCC-AF57-0785-B40BD8A19A7D}"/>
                </a:ext>
              </a:extLst>
            </p:cNvPr>
            <p:cNvSpPr/>
            <p:nvPr/>
          </p:nvSpPr>
          <p:spPr>
            <a:xfrm>
              <a:off x="8471268" y="225100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68" name="Freeform 1267">
              <a:extLst>
                <a:ext uri="{FF2B5EF4-FFF2-40B4-BE49-F238E27FC236}">
                  <a16:creationId xmlns:a16="http://schemas.microsoft.com/office/drawing/2014/main" id="{49081814-C4D9-023F-DA19-D1583D52786A}"/>
                </a:ext>
              </a:extLst>
            </p:cNvPr>
            <p:cNvSpPr/>
            <p:nvPr/>
          </p:nvSpPr>
          <p:spPr>
            <a:xfrm>
              <a:off x="8431961" y="225100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69" name="Freeform 1268">
              <a:extLst>
                <a:ext uri="{FF2B5EF4-FFF2-40B4-BE49-F238E27FC236}">
                  <a16:creationId xmlns:a16="http://schemas.microsoft.com/office/drawing/2014/main" id="{BB403999-EC21-9C6B-DF02-687ADD15051F}"/>
                </a:ext>
              </a:extLst>
            </p:cNvPr>
            <p:cNvSpPr/>
            <p:nvPr/>
          </p:nvSpPr>
          <p:spPr>
            <a:xfrm>
              <a:off x="8538159" y="225100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70" name="Freeform 1269">
              <a:extLst>
                <a:ext uri="{FF2B5EF4-FFF2-40B4-BE49-F238E27FC236}">
                  <a16:creationId xmlns:a16="http://schemas.microsoft.com/office/drawing/2014/main" id="{36EACE35-3E60-1B00-2C08-03A00A049B35}"/>
                </a:ext>
              </a:extLst>
            </p:cNvPr>
            <p:cNvSpPr/>
            <p:nvPr/>
          </p:nvSpPr>
          <p:spPr>
            <a:xfrm>
              <a:off x="8548503" y="225100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71" name="Freeform 1270">
              <a:extLst>
                <a:ext uri="{FF2B5EF4-FFF2-40B4-BE49-F238E27FC236}">
                  <a16:creationId xmlns:a16="http://schemas.microsoft.com/office/drawing/2014/main" id="{35B71931-7E79-F0E5-7FB0-77F2043C2017}"/>
                </a:ext>
              </a:extLst>
            </p:cNvPr>
            <p:cNvSpPr/>
            <p:nvPr/>
          </p:nvSpPr>
          <p:spPr>
            <a:xfrm>
              <a:off x="8522298" y="225100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sp>
          <p:nvSpPr>
            <p:cNvPr id="1272" name="Freeform 1271">
              <a:extLst>
                <a:ext uri="{FF2B5EF4-FFF2-40B4-BE49-F238E27FC236}">
                  <a16:creationId xmlns:a16="http://schemas.microsoft.com/office/drawing/2014/main" id="{5CF4B8CC-67C7-65A1-832E-6F3CE45F271A}"/>
                </a:ext>
              </a:extLst>
            </p:cNvPr>
            <p:cNvSpPr/>
            <p:nvPr/>
          </p:nvSpPr>
          <p:spPr>
            <a:xfrm>
              <a:off x="8560226" y="2251002"/>
              <a:ext cx="6896" cy="45508"/>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4"/>
              </a:solidFill>
              <a:prstDash val="solid"/>
              <a:miter/>
            </a:ln>
          </p:spPr>
          <p:txBody>
            <a:bodyPr rtlCol="0" anchor="ctr"/>
            <a:lstStyle/>
            <a:p>
              <a:endParaRPr lang="en-US" dirty="0"/>
            </a:p>
          </p:txBody>
        </p:sp>
      </p:grpSp>
      <p:grpSp>
        <p:nvGrpSpPr>
          <p:cNvPr id="1682" name="Group 1681">
            <a:extLst>
              <a:ext uri="{FF2B5EF4-FFF2-40B4-BE49-F238E27FC236}">
                <a16:creationId xmlns:a16="http://schemas.microsoft.com/office/drawing/2014/main" id="{87BA6A49-1498-B25D-0A61-CA67C1D480D5}"/>
              </a:ext>
            </a:extLst>
          </p:cNvPr>
          <p:cNvGrpSpPr/>
          <p:nvPr/>
        </p:nvGrpSpPr>
        <p:grpSpPr>
          <a:xfrm>
            <a:off x="7471192" y="1953405"/>
            <a:ext cx="3114410" cy="794027"/>
            <a:chOff x="8302474" y="411986"/>
            <a:chExt cx="3913043" cy="1008784"/>
          </a:xfrm>
        </p:grpSpPr>
        <p:sp>
          <p:nvSpPr>
            <p:cNvPr id="1458" name="Freeform 1457">
              <a:extLst>
                <a:ext uri="{FF2B5EF4-FFF2-40B4-BE49-F238E27FC236}">
                  <a16:creationId xmlns:a16="http://schemas.microsoft.com/office/drawing/2014/main" id="{6F2469C2-56E4-7FBD-6CF5-EF336E8CB5CE}"/>
                </a:ext>
              </a:extLst>
            </p:cNvPr>
            <p:cNvSpPr/>
            <p:nvPr/>
          </p:nvSpPr>
          <p:spPr>
            <a:xfrm>
              <a:off x="8302474" y="437098"/>
              <a:ext cx="3911311" cy="952500"/>
            </a:xfrm>
            <a:custGeom>
              <a:avLst/>
              <a:gdLst>
                <a:gd name="connsiteX0" fmla="*/ 0 w 3911311"/>
                <a:gd name="connsiteY0" fmla="*/ 0 h 952500"/>
                <a:gd name="connsiteX1" fmla="*/ 80530 w 3911311"/>
                <a:gd name="connsiteY1" fmla="*/ 10391 h 952500"/>
                <a:gd name="connsiteX2" fmla="*/ 207818 w 3911311"/>
                <a:gd name="connsiteY2" fmla="*/ 44161 h 952500"/>
                <a:gd name="connsiteX3" fmla="*/ 301336 w 3911311"/>
                <a:gd name="connsiteY3" fmla="*/ 67541 h 952500"/>
                <a:gd name="connsiteX4" fmla="*/ 378402 w 3911311"/>
                <a:gd name="connsiteY4" fmla="*/ 83993 h 952500"/>
                <a:gd name="connsiteX5" fmla="*/ 471921 w 3911311"/>
                <a:gd name="connsiteY5" fmla="*/ 107373 h 952500"/>
                <a:gd name="connsiteX6" fmla="*/ 546389 w 3911311"/>
                <a:gd name="connsiteY6" fmla="*/ 121227 h 952500"/>
                <a:gd name="connsiteX7" fmla="*/ 569768 w 3911311"/>
                <a:gd name="connsiteY7" fmla="*/ 141143 h 952500"/>
                <a:gd name="connsiteX8" fmla="*/ 636443 w 3911311"/>
                <a:gd name="connsiteY8" fmla="*/ 141143 h 952500"/>
                <a:gd name="connsiteX9" fmla="*/ 824346 w 3911311"/>
                <a:gd name="connsiteY9" fmla="*/ 194830 h 952500"/>
                <a:gd name="connsiteX10" fmla="*/ 871105 w 3911311"/>
                <a:gd name="connsiteY10" fmla="*/ 228600 h 952500"/>
                <a:gd name="connsiteX11" fmla="*/ 1143000 w 3911311"/>
                <a:gd name="connsiteY11" fmla="*/ 309130 h 952500"/>
                <a:gd name="connsiteX12" fmla="*/ 1193223 w 3911311"/>
                <a:gd name="connsiteY12" fmla="*/ 311727 h 952500"/>
                <a:gd name="connsiteX13" fmla="*/ 1303193 w 3911311"/>
                <a:gd name="connsiteY13" fmla="*/ 332509 h 952500"/>
                <a:gd name="connsiteX14" fmla="*/ 1367271 w 3911311"/>
                <a:gd name="connsiteY14" fmla="*/ 365414 h 952500"/>
                <a:gd name="connsiteX15" fmla="*/ 1424421 w 3911311"/>
                <a:gd name="connsiteY15" fmla="*/ 365414 h 952500"/>
                <a:gd name="connsiteX16" fmla="*/ 1521402 w 3911311"/>
                <a:gd name="connsiteY16" fmla="*/ 395720 h 952500"/>
                <a:gd name="connsiteX17" fmla="*/ 1601932 w 3911311"/>
                <a:gd name="connsiteY17" fmla="*/ 429491 h 952500"/>
                <a:gd name="connsiteX18" fmla="*/ 1752600 w 3911311"/>
                <a:gd name="connsiteY18" fmla="*/ 445943 h 952500"/>
                <a:gd name="connsiteX19" fmla="*/ 1903268 w 3911311"/>
                <a:gd name="connsiteY19" fmla="*/ 486641 h 952500"/>
                <a:gd name="connsiteX20" fmla="*/ 2047875 w 3911311"/>
                <a:gd name="connsiteY20" fmla="*/ 519546 h 952500"/>
                <a:gd name="connsiteX21" fmla="*/ 2108489 w 3911311"/>
                <a:gd name="connsiteY21" fmla="*/ 526473 h 952500"/>
                <a:gd name="connsiteX22" fmla="*/ 2141393 w 3911311"/>
                <a:gd name="connsiteY22" fmla="*/ 546389 h 952500"/>
                <a:gd name="connsiteX23" fmla="*/ 2205471 w 3911311"/>
                <a:gd name="connsiteY23" fmla="*/ 549852 h 952500"/>
                <a:gd name="connsiteX24" fmla="*/ 2232314 w 3911311"/>
                <a:gd name="connsiteY24" fmla="*/ 573232 h 952500"/>
                <a:gd name="connsiteX25" fmla="*/ 2399434 w 3911311"/>
                <a:gd name="connsiteY25" fmla="*/ 590550 h 952500"/>
                <a:gd name="connsiteX26" fmla="*/ 2436668 w 3911311"/>
                <a:gd name="connsiteY26" fmla="*/ 613930 h 952500"/>
                <a:gd name="connsiteX27" fmla="*/ 2506807 w 3911311"/>
                <a:gd name="connsiteY27" fmla="*/ 610466 h 952500"/>
                <a:gd name="connsiteX28" fmla="*/ 2506807 w 3911311"/>
                <a:gd name="connsiteY28" fmla="*/ 633845 h 952500"/>
                <a:gd name="connsiteX29" fmla="*/ 2576946 w 3911311"/>
                <a:gd name="connsiteY29" fmla="*/ 657225 h 952500"/>
                <a:gd name="connsiteX30" fmla="*/ 2667866 w 3911311"/>
                <a:gd name="connsiteY30" fmla="*/ 680605 h 952500"/>
                <a:gd name="connsiteX31" fmla="*/ 2784764 w 3911311"/>
                <a:gd name="connsiteY31" fmla="*/ 700520 h 952500"/>
                <a:gd name="connsiteX32" fmla="*/ 2809009 w 3911311"/>
                <a:gd name="connsiteY32" fmla="*/ 717839 h 952500"/>
                <a:gd name="connsiteX33" fmla="*/ 2942359 w 3911311"/>
                <a:gd name="connsiteY33" fmla="*/ 730827 h 952500"/>
                <a:gd name="connsiteX34" fmla="*/ 2979594 w 3911311"/>
                <a:gd name="connsiteY34" fmla="*/ 748145 h 952500"/>
                <a:gd name="connsiteX35" fmla="*/ 3049732 w 3911311"/>
                <a:gd name="connsiteY35" fmla="*/ 750743 h 952500"/>
                <a:gd name="connsiteX36" fmla="*/ 3123335 w 3911311"/>
                <a:gd name="connsiteY36" fmla="*/ 791441 h 952500"/>
                <a:gd name="connsiteX37" fmla="*/ 3234171 w 3911311"/>
                <a:gd name="connsiteY37" fmla="*/ 791441 h 952500"/>
                <a:gd name="connsiteX38" fmla="*/ 3301712 w 3911311"/>
                <a:gd name="connsiteY38" fmla="*/ 821748 h 952500"/>
                <a:gd name="connsiteX39" fmla="*/ 3357996 w 3911311"/>
                <a:gd name="connsiteY39" fmla="*/ 818284 h 952500"/>
                <a:gd name="connsiteX40" fmla="*/ 3381375 w 3911311"/>
                <a:gd name="connsiteY40" fmla="*/ 838200 h 952500"/>
                <a:gd name="connsiteX41" fmla="*/ 3441989 w 3911311"/>
                <a:gd name="connsiteY41" fmla="*/ 845127 h 952500"/>
                <a:gd name="connsiteX42" fmla="*/ 3522518 w 3911311"/>
                <a:gd name="connsiteY42" fmla="*/ 884959 h 952500"/>
                <a:gd name="connsiteX43" fmla="*/ 3589194 w 3911311"/>
                <a:gd name="connsiteY43" fmla="*/ 884959 h 952500"/>
                <a:gd name="connsiteX44" fmla="*/ 3589194 w 3911311"/>
                <a:gd name="connsiteY44" fmla="*/ 911802 h 952500"/>
                <a:gd name="connsiteX45" fmla="*/ 3680114 w 3911311"/>
                <a:gd name="connsiteY45" fmla="*/ 911802 h 952500"/>
                <a:gd name="connsiteX46" fmla="*/ 3680114 w 3911311"/>
                <a:gd name="connsiteY46" fmla="*/ 952500 h 952500"/>
                <a:gd name="connsiteX47" fmla="*/ 3911312 w 3911311"/>
                <a:gd name="connsiteY47" fmla="*/ 952500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11311" h="952500">
                  <a:moveTo>
                    <a:pt x="0" y="0"/>
                  </a:moveTo>
                  <a:lnTo>
                    <a:pt x="80530" y="10391"/>
                  </a:lnTo>
                  <a:lnTo>
                    <a:pt x="207818" y="44161"/>
                  </a:lnTo>
                  <a:lnTo>
                    <a:pt x="301336" y="67541"/>
                  </a:lnTo>
                  <a:lnTo>
                    <a:pt x="378402" y="83993"/>
                  </a:lnTo>
                  <a:lnTo>
                    <a:pt x="471921" y="107373"/>
                  </a:lnTo>
                  <a:lnTo>
                    <a:pt x="546389" y="121227"/>
                  </a:lnTo>
                  <a:lnTo>
                    <a:pt x="569768" y="141143"/>
                  </a:lnTo>
                  <a:lnTo>
                    <a:pt x="636443" y="141143"/>
                  </a:lnTo>
                  <a:lnTo>
                    <a:pt x="824346" y="194830"/>
                  </a:lnTo>
                  <a:lnTo>
                    <a:pt x="871105" y="228600"/>
                  </a:lnTo>
                  <a:lnTo>
                    <a:pt x="1143000" y="309130"/>
                  </a:lnTo>
                  <a:lnTo>
                    <a:pt x="1193223" y="311727"/>
                  </a:lnTo>
                  <a:lnTo>
                    <a:pt x="1303193" y="332509"/>
                  </a:lnTo>
                  <a:lnTo>
                    <a:pt x="1367271" y="365414"/>
                  </a:lnTo>
                  <a:lnTo>
                    <a:pt x="1424421" y="365414"/>
                  </a:lnTo>
                  <a:lnTo>
                    <a:pt x="1521402" y="395720"/>
                  </a:lnTo>
                  <a:lnTo>
                    <a:pt x="1601932" y="429491"/>
                  </a:lnTo>
                  <a:lnTo>
                    <a:pt x="1752600" y="445943"/>
                  </a:lnTo>
                  <a:lnTo>
                    <a:pt x="1903268" y="486641"/>
                  </a:lnTo>
                  <a:lnTo>
                    <a:pt x="2047875" y="519546"/>
                  </a:lnTo>
                  <a:lnTo>
                    <a:pt x="2108489" y="526473"/>
                  </a:lnTo>
                  <a:lnTo>
                    <a:pt x="2141393" y="546389"/>
                  </a:lnTo>
                  <a:lnTo>
                    <a:pt x="2205471" y="549852"/>
                  </a:lnTo>
                  <a:lnTo>
                    <a:pt x="2232314" y="573232"/>
                  </a:lnTo>
                  <a:lnTo>
                    <a:pt x="2399434" y="590550"/>
                  </a:lnTo>
                  <a:lnTo>
                    <a:pt x="2436668" y="613930"/>
                  </a:lnTo>
                  <a:lnTo>
                    <a:pt x="2506807" y="610466"/>
                  </a:lnTo>
                  <a:lnTo>
                    <a:pt x="2506807" y="633845"/>
                  </a:lnTo>
                  <a:lnTo>
                    <a:pt x="2576946" y="657225"/>
                  </a:lnTo>
                  <a:lnTo>
                    <a:pt x="2667866" y="680605"/>
                  </a:lnTo>
                  <a:lnTo>
                    <a:pt x="2784764" y="700520"/>
                  </a:lnTo>
                  <a:lnTo>
                    <a:pt x="2809009" y="717839"/>
                  </a:lnTo>
                  <a:lnTo>
                    <a:pt x="2942359" y="730827"/>
                  </a:lnTo>
                  <a:lnTo>
                    <a:pt x="2979594" y="748145"/>
                  </a:lnTo>
                  <a:lnTo>
                    <a:pt x="3049732" y="750743"/>
                  </a:lnTo>
                  <a:lnTo>
                    <a:pt x="3123335" y="791441"/>
                  </a:lnTo>
                  <a:lnTo>
                    <a:pt x="3234171" y="791441"/>
                  </a:lnTo>
                  <a:lnTo>
                    <a:pt x="3301712" y="821748"/>
                  </a:lnTo>
                  <a:lnTo>
                    <a:pt x="3357996" y="818284"/>
                  </a:lnTo>
                  <a:lnTo>
                    <a:pt x="3381375" y="838200"/>
                  </a:lnTo>
                  <a:lnTo>
                    <a:pt x="3441989" y="845127"/>
                  </a:lnTo>
                  <a:lnTo>
                    <a:pt x="3522518" y="884959"/>
                  </a:lnTo>
                  <a:lnTo>
                    <a:pt x="3589194" y="884959"/>
                  </a:lnTo>
                  <a:lnTo>
                    <a:pt x="3589194" y="911802"/>
                  </a:lnTo>
                  <a:lnTo>
                    <a:pt x="3680114" y="911802"/>
                  </a:lnTo>
                  <a:lnTo>
                    <a:pt x="3680114" y="952500"/>
                  </a:lnTo>
                  <a:lnTo>
                    <a:pt x="3911312" y="952500"/>
                  </a:lnTo>
                </a:path>
              </a:pathLst>
            </a:custGeom>
            <a:noFill/>
            <a:ln w="28575" cap="flat">
              <a:solidFill>
                <a:schemeClr val="accent6"/>
              </a:solidFill>
              <a:prstDash val="solid"/>
              <a:miter/>
            </a:ln>
          </p:spPr>
          <p:txBody>
            <a:bodyPr rtlCol="0" anchor="ctr"/>
            <a:lstStyle/>
            <a:p>
              <a:endParaRPr lang="en-US" dirty="0"/>
            </a:p>
          </p:txBody>
        </p:sp>
        <p:sp>
          <p:nvSpPr>
            <p:cNvPr id="1459" name="Freeform 1458">
              <a:extLst>
                <a:ext uri="{FF2B5EF4-FFF2-40B4-BE49-F238E27FC236}">
                  <a16:creationId xmlns:a16="http://schemas.microsoft.com/office/drawing/2014/main" id="{6F96BEC9-7803-2A21-38A4-189C6D78098D}"/>
                </a:ext>
              </a:extLst>
            </p:cNvPr>
            <p:cNvSpPr/>
            <p:nvPr/>
          </p:nvSpPr>
          <p:spPr>
            <a:xfrm>
              <a:off x="8329317" y="41198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460" name="Freeform 1459">
              <a:extLst>
                <a:ext uri="{FF2B5EF4-FFF2-40B4-BE49-F238E27FC236}">
                  <a16:creationId xmlns:a16="http://schemas.microsoft.com/office/drawing/2014/main" id="{FAEE5A4A-9A90-A6CC-4CEC-01C556E463E9}"/>
                </a:ext>
              </a:extLst>
            </p:cNvPr>
            <p:cNvSpPr/>
            <p:nvPr/>
          </p:nvSpPr>
          <p:spPr>
            <a:xfrm>
              <a:off x="8351830" y="4128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61" name="Freeform 1460">
              <a:extLst>
                <a:ext uri="{FF2B5EF4-FFF2-40B4-BE49-F238E27FC236}">
                  <a16:creationId xmlns:a16="http://schemas.microsoft.com/office/drawing/2014/main" id="{C2E7A212-CA1C-B3D3-C484-F09A2CA39039}"/>
                </a:ext>
              </a:extLst>
            </p:cNvPr>
            <p:cNvSpPr/>
            <p:nvPr/>
          </p:nvSpPr>
          <p:spPr>
            <a:xfrm>
              <a:off x="8316328" y="4119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62" name="Freeform 1461">
              <a:extLst>
                <a:ext uri="{FF2B5EF4-FFF2-40B4-BE49-F238E27FC236}">
                  <a16:creationId xmlns:a16="http://schemas.microsoft.com/office/drawing/2014/main" id="{C62B9B4D-C34F-610B-AE18-B5C46DC7B9A6}"/>
                </a:ext>
              </a:extLst>
            </p:cNvPr>
            <p:cNvSpPr/>
            <p:nvPr/>
          </p:nvSpPr>
          <p:spPr>
            <a:xfrm>
              <a:off x="8393394" y="41891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63" name="Freeform 1462">
              <a:extLst>
                <a:ext uri="{FF2B5EF4-FFF2-40B4-BE49-F238E27FC236}">
                  <a16:creationId xmlns:a16="http://schemas.microsoft.com/office/drawing/2014/main" id="{23BC5FEC-F599-8E25-48D8-7F826CB375C5}"/>
                </a:ext>
              </a:extLst>
            </p:cNvPr>
            <p:cNvSpPr/>
            <p:nvPr/>
          </p:nvSpPr>
          <p:spPr>
            <a:xfrm>
              <a:off x="8410712" y="42410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64" name="Freeform 1463">
              <a:extLst>
                <a:ext uri="{FF2B5EF4-FFF2-40B4-BE49-F238E27FC236}">
                  <a16:creationId xmlns:a16="http://schemas.microsoft.com/office/drawing/2014/main" id="{07D66569-2219-A62B-A7D1-0746D60C78E0}"/>
                </a:ext>
              </a:extLst>
            </p:cNvPr>
            <p:cNvSpPr/>
            <p:nvPr/>
          </p:nvSpPr>
          <p:spPr>
            <a:xfrm>
              <a:off x="8372612" y="41718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465" name="Freeform 1464">
              <a:extLst>
                <a:ext uri="{FF2B5EF4-FFF2-40B4-BE49-F238E27FC236}">
                  <a16:creationId xmlns:a16="http://schemas.microsoft.com/office/drawing/2014/main" id="{BB331CC6-6AC9-6911-3839-2AF920E8E5CF}"/>
                </a:ext>
              </a:extLst>
            </p:cNvPr>
            <p:cNvSpPr/>
            <p:nvPr/>
          </p:nvSpPr>
          <p:spPr>
            <a:xfrm>
              <a:off x="8430628" y="43017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66" name="Freeform 1465">
              <a:extLst>
                <a:ext uri="{FF2B5EF4-FFF2-40B4-BE49-F238E27FC236}">
                  <a16:creationId xmlns:a16="http://schemas.microsoft.com/office/drawing/2014/main" id="{EF8C188A-15A9-2D9E-CFC9-11CEEF78A9F4}"/>
                </a:ext>
              </a:extLst>
            </p:cNvPr>
            <p:cNvSpPr/>
            <p:nvPr/>
          </p:nvSpPr>
          <p:spPr>
            <a:xfrm>
              <a:off x="8563112" y="46134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67" name="Freeform 1466">
              <a:extLst>
                <a:ext uri="{FF2B5EF4-FFF2-40B4-BE49-F238E27FC236}">
                  <a16:creationId xmlns:a16="http://schemas.microsoft.com/office/drawing/2014/main" id="{0FE709B1-1C2B-A3B5-6A56-5E30C4AD1CE5}"/>
                </a:ext>
              </a:extLst>
            </p:cNvPr>
            <p:cNvSpPr/>
            <p:nvPr/>
          </p:nvSpPr>
          <p:spPr>
            <a:xfrm>
              <a:off x="8451410" y="43536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68" name="Freeform 1467">
              <a:extLst>
                <a:ext uri="{FF2B5EF4-FFF2-40B4-BE49-F238E27FC236}">
                  <a16:creationId xmlns:a16="http://schemas.microsoft.com/office/drawing/2014/main" id="{759C7081-F32C-268D-C95B-CA8E21BBD88F}"/>
                </a:ext>
              </a:extLst>
            </p:cNvPr>
            <p:cNvSpPr/>
            <p:nvPr/>
          </p:nvSpPr>
          <p:spPr>
            <a:xfrm>
              <a:off x="8617665" y="4777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69" name="Freeform 1468">
              <a:extLst>
                <a:ext uri="{FF2B5EF4-FFF2-40B4-BE49-F238E27FC236}">
                  <a16:creationId xmlns:a16="http://schemas.microsoft.com/office/drawing/2014/main" id="{7A8C20BC-B496-24AF-E167-FFF29E9B9580}"/>
                </a:ext>
              </a:extLst>
            </p:cNvPr>
            <p:cNvSpPr/>
            <p:nvPr/>
          </p:nvSpPr>
          <p:spPr>
            <a:xfrm>
              <a:off x="9348492" y="68388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70" name="Freeform 1469">
              <a:extLst>
                <a:ext uri="{FF2B5EF4-FFF2-40B4-BE49-F238E27FC236}">
                  <a16:creationId xmlns:a16="http://schemas.microsoft.com/office/drawing/2014/main" id="{0EB20B88-221E-89C9-7F11-E13B896B4F1C}"/>
                </a:ext>
              </a:extLst>
            </p:cNvPr>
            <p:cNvSpPr/>
            <p:nvPr/>
          </p:nvSpPr>
          <p:spPr>
            <a:xfrm>
              <a:off x="8674815" y="49251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471" name="Freeform 1470">
              <a:extLst>
                <a:ext uri="{FF2B5EF4-FFF2-40B4-BE49-F238E27FC236}">
                  <a16:creationId xmlns:a16="http://schemas.microsoft.com/office/drawing/2014/main" id="{A5771D0C-C7DA-5CE2-384A-61CF13582B13}"/>
                </a:ext>
              </a:extLst>
            </p:cNvPr>
            <p:cNvSpPr/>
            <p:nvPr/>
          </p:nvSpPr>
          <p:spPr>
            <a:xfrm>
              <a:off x="9371871" y="6882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72" name="Freeform 1471">
              <a:extLst>
                <a:ext uri="{FF2B5EF4-FFF2-40B4-BE49-F238E27FC236}">
                  <a16:creationId xmlns:a16="http://schemas.microsoft.com/office/drawing/2014/main" id="{55FDD1D9-65C2-346A-1229-C1D311A60916}"/>
                </a:ext>
              </a:extLst>
            </p:cNvPr>
            <p:cNvSpPr/>
            <p:nvPr/>
          </p:nvSpPr>
          <p:spPr>
            <a:xfrm>
              <a:off x="9387458" y="6882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73" name="Freeform 1472">
              <a:extLst>
                <a:ext uri="{FF2B5EF4-FFF2-40B4-BE49-F238E27FC236}">
                  <a16:creationId xmlns:a16="http://schemas.microsoft.com/office/drawing/2014/main" id="{ADAE5982-6B6B-A8FE-8F87-70402BEE7187}"/>
                </a:ext>
              </a:extLst>
            </p:cNvPr>
            <p:cNvSpPr/>
            <p:nvPr/>
          </p:nvSpPr>
          <p:spPr>
            <a:xfrm>
              <a:off x="9362346" y="6882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74" name="Freeform 1473">
              <a:extLst>
                <a:ext uri="{FF2B5EF4-FFF2-40B4-BE49-F238E27FC236}">
                  <a16:creationId xmlns:a16="http://schemas.microsoft.com/office/drawing/2014/main" id="{99DEFF0A-A12C-5418-E852-514B39764F01}"/>
                </a:ext>
              </a:extLst>
            </p:cNvPr>
            <p:cNvSpPr/>
            <p:nvPr/>
          </p:nvSpPr>
          <p:spPr>
            <a:xfrm>
              <a:off x="9415167" y="69946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475" name="Freeform 1474">
              <a:extLst>
                <a:ext uri="{FF2B5EF4-FFF2-40B4-BE49-F238E27FC236}">
                  <a16:creationId xmlns:a16="http://schemas.microsoft.com/office/drawing/2014/main" id="{AD286A81-6EA5-641C-20DA-330980854E76}"/>
                </a:ext>
              </a:extLst>
            </p:cNvPr>
            <p:cNvSpPr/>
            <p:nvPr/>
          </p:nvSpPr>
          <p:spPr>
            <a:xfrm>
              <a:off x="9427290" y="70293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476" name="Freeform 1475">
              <a:extLst>
                <a:ext uri="{FF2B5EF4-FFF2-40B4-BE49-F238E27FC236}">
                  <a16:creationId xmlns:a16="http://schemas.microsoft.com/office/drawing/2014/main" id="{F1AD6BDF-1555-2E36-27FA-3C7E3939A173}"/>
                </a:ext>
              </a:extLst>
            </p:cNvPr>
            <p:cNvSpPr/>
            <p:nvPr/>
          </p:nvSpPr>
          <p:spPr>
            <a:xfrm>
              <a:off x="9401312" y="69167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477" name="Freeform 1476">
              <a:extLst>
                <a:ext uri="{FF2B5EF4-FFF2-40B4-BE49-F238E27FC236}">
                  <a16:creationId xmlns:a16="http://schemas.microsoft.com/office/drawing/2014/main" id="{8DF43547-50ED-813E-9E66-903582DAFB98}"/>
                </a:ext>
              </a:extLst>
            </p:cNvPr>
            <p:cNvSpPr/>
            <p:nvPr/>
          </p:nvSpPr>
          <p:spPr>
            <a:xfrm>
              <a:off x="9452401" y="71938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78" name="Freeform 1477">
              <a:extLst>
                <a:ext uri="{FF2B5EF4-FFF2-40B4-BE49-F238E27FC236}">
                  <a16:creationId xmlns:a16="http://schemas.microsoft.com/office/drawing/2014/main" id="{BDB09BE2-829E-4167-8591-4CBD13BD23ED}"/>
                </a:ext>
              </a:extLst>
            </p:cNvPr>
            <p:cNvSpPr/>
            <p:nvPr/>
          </p:nvSpPr>
          <p:spPr>
            <a:xfrm>
              <a:off x="9466256" y="71851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79" name="Freeform 1478">
              <a:extLst>
                <a:ext uri="{FF2B5EF4-FFF2-40B4-BE49-F238E27FC236}">
                  <a16:creationId xmlns:a16="http://schemas.microsoft.com/office/drawing/2014/main" id="{447C563B-3131-034D-51B6-F550C98CA518}"/>
                </a:ext>
              </a:extLst>
            </p:cNvPr>
            <p:cNvSpPr/>
            <p:nvPr/>
          </p:nvSpPr>
          <p:spPr>
            <a:xfrm>
              <a:off x="9439412" y="70812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80" name="Freeform 1479">
              <a:extLst>
                <a:ext uri="{FF2B5EF4-FFF2-40B4-BE49-F238E27FC236}">
                  <a16:creationId xmlns:a16="http://schemas.microsoft.com/office/drawing/2014/main" id="{7CED7FD7-E03F-BFEC-6BE2-2C29954B24FE}"/>
                </a:ext>
              </a:extLst>
            </p:cNvPr>
            <p:cNvSpPr/>
            <p:nvPr/>
          </p:nvSpPr>
          <p:spPr>
            <a:xfrm>
              <a:off x="9481842" y="7202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81" name="Freeform 1480">
              <a:extLst>
                <a:ext uri="{FF2B5EF4-FFF2-40B4-BE49-F238E27FC236}">
                  <a16:creationId xmlns:a16="http://schemas.microsoft.com/office/drawing/2014/main" id="{C5A75C9B-A1C5-0D60-DF78-2643523D3633}"/>
                </a:ext>
              </a:extLst>
            </p:cNvPr>
            <p:cNvSpPr/>
            <p:nvPr/>
          </p:nvSpPr>
          <p:spPr>
            <a:xfrm>
              <a:off x="9494831" y="71851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482" name="Freeform 1481">
              <a:extLst>
                <a:ext uri="{FF2B5EF4-FFF2-40B4-BE49-F238E27FC236}">
                  <a16:creationId xmlns:a16="http://schemas.microsoft.com/office/drawing/2014/main" id="{4AA7FBC3-4858-1771-F38A-ED1F33C3CD05}"/>
                </a:ext>
              </a:extLst>
            </p:cNvPr>
            <p:cNvSpPr/>
            <p:nvPr/>
          </p:nvSpPr>
          <p:spPr>
            <a:xfrm>
              <a:off x="8660094" y="48472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483" name="Freeform 1482">
              <a:extLst>
                <a:ext uri="{FF2B5EF4-FFF2-40B4-BE49-F238E27FC236}">
                  <a16:creationId xmlns:a16="http://schemas.microsoft.com/office/drawing/2014/main" id="{1CF1AE2A-7039-9B29-4601-A0321A67205C}"/>
                </a:ext>
              </a:extLst>
            </p:cNvPr>
            <p:cNvSpPr/>
            <p:nvPr/>
          </p:nvSpPr>
          <p:spPr>
            <a:xfrm>
              <a:off x="9507819" y="72111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84" name="Freeform 1483">
              <a:extLst>
                <a:ext uri="{FF2B5EF4-FFF2-40B4-BE49-F238E27FC236}">
                  <a16:creationId xmlns:a16="http://schemas.microsoft.com/office/drawing/2014/main" id="{B38D2EB6-071B-9058-79C1-E71EB67FCB5E}"/>
                </a:ext>
              </a:extLst>
            </p:cNvPr>
            <p:cNvSpPr/>
            <p:nvPr/>
          </p:nvSpPr>
          <p:spPr>
            <a:xfrm>
              <a:off x="8690401" y="49511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85" name="Freeform 1484">
              <a:extLst>
                <a:ext uri="{FF2B5EF4-FFF2-40B4-BE49-F238E27FC236}">
                  <a16:creationId xmlns:a16="http://schemas.microsoft.com/office/drawing/2014/main" id="{89A77BA5-0128-6D33-C672-F50EA90A35DF}"/>
                </a:ext>
              </a:extLst>
            </p:cNvPr>
            <p:cNvSpPr/>
            <p:nvPr/>
          </p:nvSpPr>
          <p:spPr>
            <a:xfrm>
              <a:off x="9317319" y="67522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86" name="Freeform 1485">
              <a:extLst>
                <a:ext uri="{FF2B5EF4-FFF2-40B4-BE49-F238E27FC236}">
                  <a16:creationId xmlns:a16="http://schemas.microsoft.com/office/drawing/2014/main" id="{DBA61250-7F43-D94A-38B5-5486712F3B01}"/>
                </a:ext>
              </a:extLst>
            </p:cNvPr>
            <p:cNvSpPr/>
            <p:nvPr/>
          </p:nvSpPr>
          <p:spPr>
            <a:xfrm>
              <a:off x="9289610" y="66569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87" name="Freeform 1486">
              <a:extLst>
                <a:ext uri="{FF2B5EF4-FFF2-40B4-BE49-F238E27FC236}">
                  <a16:creationId xmlns:a16="http://schemas.microsoft.com/office/drawing/2014/main" id="{9D5B25EB-FAA0-17E6-959E-44AA2290CE90}"/>
                </a:ext>
              </a:extLst>
            </p:cNvPr>
            <p:cNvSpPr/>
            <p:nvPr/>
          </p:nvSpPr>
          <p:spPr>
            <a:xfrm>
              <a:off x="9136344" y="60681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88" name="Freeform 1487">
              <a:extLst>
                <a:ext uri="{FF2B5EF4-FFF2-40B4-BE49-F238E27FC236}">
                  <a16:creationId xmlns:a16="http://schemas.microsoft.com/office/drawing/2014/main" id="{FE44F36D-A359-6824-EBCC-E750D1A9084C}"/>
                </a:ext>
              </a:extLst>
            </p:cNvPr>
            <p:cNvSpPr/>
            <p:nvPr/>
          </p:nvSpPr>
          <p:spPr>
            <a:xfrm>
              <a:off x="9151930" y="61720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89" name="Freeform 1488">
              <a:extLst>
                <a:ext uri="{FF2B5EF4-FFF2-40B4-BE49-F238E27FC236}">
                  <a16:creationId xmlns:a16="http://schemas.microsoft.com/office/drawing/2014/main" id="{7A6CBF07-F5D9-9F76-4719-A88C6BEC89AA}"/>
                </a:ext>
              </a:extLst>
            </p:cNvPr>
            <p:cNvSpPr/>
            <p:nvPr/>
          </p:nvSpPr>
          <p:spPr>
            <a:xfrm>
              <a:off x="9122490" y="59642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90" name="Freeform 1489">
              <a:extLst>
                <a:ext uri="{FF2B5EF4-FFF2-40B4-BE49-F238E27FC236}">
                  <a16:creationId xmlns:a16="http://schemas.microsoft.com/office/drawing/2014/main" id="{93E1D8B3-DB0B-8130-9A59-2795C56B51C3}"/>
                </a:ext>
              </a:extLst>
            </p:cNvPr>
            <p:cNvSpPr/>
            <p:nvPr/>
          </p:nvSpPr>
          <p:spPr>
            <a:xfrm>
              <a:off x="9203019" y="6379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91" name="Freeform 1490">
              <a:extLst>
                <a:ext uri="{FF2B5EF4-FFF2-40B4-BE49-F238E27FC236}">
                  <a16:creationId xmlns:a16="http://schemas.microsoft.com/office/drawing/2014/main" id="{0A53794C-04AF-5F03-75B5-40D8057EDB9D}"/>
                </a:ext>
              </a:extLst>
            </p:cNvPr>
            <p:cNvSpPr/>
            <p:nvPr/>
          </p:nvSpPr>
          <p:spPr>
            <a:xfrm>
              <a:off x="9232460" y="65097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92" name="Freeform 1491">
              <a:extLst>
                <a:ext uri="{FF2B5EF4-FFF2-40B4-BE49-F238E27FC236}">
                  <a16:creationId xmlns:a16="http://schemas.microsoft.com/office/drawing/2014/main" id="{3C2823A1-80C4-0CC4-EFE6-D1001B2870A1}"/>
                </a:ext>
              </a:extLst>
            </p:cNvPr>
            <p:cNvSpPr/>
            <p:nvPr/>
          </p:nvSpPr>
          <p:spPr>
            <a:xfrm>
              <a:off x="9168383" y="62759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93" name="Freeform 1492">
              <a:extLst>
                <a:ext uri="{FF2B5EF4-FFF2-40B4-BE49-F238E27FC236}">
                  <a16:creationId xmlns:a16="http://schemas.microsoft.com/office/drawing/2014/main" id="{8CF911D3-C9B0-28EF-46BB-2E35AA4DDA75}"/>
                </a:ext>
              </a:extLst>
            </p:cNvPr>
            <p:cNvSpPr/>
            <p:nvPr/>
          </p:nvSpPr>
          <p:spPr>
            <a:xfrm>
              <a:off x="9248046" y="65790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94" name="Freeform 1493">
              <a:extLst>
                <a:ext uri="{FF2B5EF4-FFF2-40B4-BE49-F238E27FC236}">
                  <a16:creationId xmlns:a16="http://schemas.microsoft.com/office/drawing/2014/main" id="{6004EA47-A490-2922-AE02-6009A9192AE9}"/>
                </a:ext>
              </a:extLst>
            </p:cNvPr>
            <p:cNvSpPr/>
            <p:nvPr/>
          </p:nvSpPr>
          <p:spPr>
            <a:xfrm>
              <a:off x="9262767" y="66483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95" name="Freeform 1494">
              <a:extLst>
                <a:ext uri="{FF2B5EF4-FFF2-40B4-BE49-F238E27FC236}">
                  <a16:creationId xmlns:a16="http://schemas.microsoft.com/office/drawing/2014/main" id="{54B65708-BB12-4380-64ED-11E218451878}"/>
                </a:ext>
              </a:extLst>
            </p:cNvPr>
            <p:cNvSpPr/>
            <p:nvPr/>
          </p:nvSpPr>
          <p:spPr>
            <a:xfrm>
              <a:off x="9216874" y="64491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496" name="Freeform 1495">
              <a:extLst>
                <a:ext uri="{FF2B5EF4-FFF2-40B4-BE49-F238E27FC236}">
                  <a16:creationId xmlns:a16="http://schemas.microsoft.com/office/drawing/2014/main" id="{D7F5DCB5-A16D-0EA6-84DC-E7D6F04D42A6}"/>
                </a:ext>
              </a:extLst>
            </p:cNvPr>
            <p:cNvSpPr/>
            <p:nvPr/>
          </p:nvSpPr>
          <p:spPr>
            <a:xfrm>
              <a:off x="9303465" y="67175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497" name="Freeform 1496">
              <a:extLst>
                <a:ext uri="{FF2B5EF4-FFF2-40B4-BE49-F238E27FC236}">
                  <a16:creationId xmlns:a16="http://schemas.microsoft.com/office/drawing/2014/main" id="{7945561B-C9F3-8F98-6078-EC98708D46A5}"/>
                </a:ext>
              </a:extLst>
            </p:cNvPr>
            <p:cNvSpPr/>
            <p:nvPr/>
          </p:nvSpPr>
          <p:spPr>
            <a:xfrm>
              <a:off x="9595276" y="74016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98" name="Freeform 1497">
              <a:extLst>
                <a:ext uri="{FF2B5EF4-FFF2-40B4-BE49-F238E27FC236}">
                  <a16:creationId xmlns:a16="http://schemas.microsoft.com/office/drawing/2014/main" id="{0CDF50F0-7403-3ACE-1F62-1B17810FB959}"/>
                </a:ext>
              </a:extLst>
            </p:cNvPr>
            <p:cNvSpPr/>
            <p:nvPr/>
          </p:nvSpPr>
          <p:spPr>
            <a:xfrm>
              <a:off x="9274890" y="66483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499" name="Freeform 1498">
              <a:extLst>
                <a:ext uri="{FF2B5EF4-FFF2-40B4-BE49-F238E27FC236}">
                  <a16:creationId xmlns:a16="http://schemas.microsoft.com/office/drawing/2014/main" id="{7795BB2F-BC45-4A24-1D8B-2633387E7820}"/>
                </a:ext>
              </a:extLst>
            </p:cNvPr>
            <p:cNvSpPr/>
            <p:nvPr/>
          </p:nvSpPr>
          <p:spPr>
            <a:xfrm>
              <a:off x="8720708" y="49944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00" name="Freeform 1499">
              <a:extLst>
                <a:ext uri="{FF2B5EF4-FFF2-40B4-BE49-F238E27FC236}">
                  <a16:creationId xmlns:a16="http://schemas.microsoft.com/office/drawing/2014/main" id="{E71569AA-E350-EE0F-03BB-25719A01BEB4}"/>
                </a:ext>
              </a:extLst>
            </p:cNvPr>
            <p:cNvSpPr/>
            <p:nvPr/>
          </p:nvSpPr>
          <p:spPr>
            <a:xfrm>
              <a:off x="9608265" y="73930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01" name="Freeform 1500">
              <a:extLst>
                <a:ext uri="{FF2B5EF4-FFF2-40B4-BE49-F238E27FC236}">
                  <a16:creationId xmlns:a16="http://schemas.microsoft.com/office/drawing/2014/main" id="{98092DE0-B0DE-D7A5-8508-C3AA1CF5CB81}"/>
                </a:ext>
              </a:extLst>
            </p:cNvPr>
            <p:cNvSpPr/>
            <p:nvPr/>
          </p:nvSpPr>
          <p:spPr>
            <a:xfrm>
              <a:off x="9049753" y="57650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02" name="Freeform 1501">
              <a:extLst>
                <a:ext uri="{FF2B5EF4-FFF2-40B4-BE49-F238E27FC236}">
                  <a16:creationId xmlns:a16="http://schemas.microsoft.com/office/drawing/2014/main" id="{4A680B00-CB67-B4CD-516B-37A48795C48C}"/>
                </a:ext>
              </a:extLst>
            </p:cNvPr>
            <p:cNvSpPr/>
            <p:nvPr/>
          </p:nvSpPr>
          <p:spPr>
            <a:xfrm>
              <a:off x="9002128" y="57131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03" name="Freeform 1502">
              <a:extLst>
                <a:ext uri="{FF2B5EF4-FFF2-40B4-BE49-F238E27FC236}">
                  <a16:creationId xmlns:a16="http://schemas.microsoft.com/office/drawing/2014/main" id="{6ACA7B1A-1CDA-F76F-6FBF-81196983F0E6}"/>
                </a:ext>
              </a:extLst>
            </p:cNvPr>
            <p:cNvSpPr/>
            <p:nvPr/>
          </p:nvSpPr>
          <p:spPr>
            <a:xfrm>
              <a:off x="9020312" y="57304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04" name="Freeform 1503">
              <a:extLst>
                <a:ext uri="{FF2B5EF4-FFF2-40B4-BE49-F238E27FC236}">
                  <a16:creationId xmlns:a16="http://schemas.microsoft.com/office/drawing/2014/main" id="{000EFEA2-4BC6-EE35-0FFC-B2941ED6760E}"/>
                </a:ext>
              </a:extLst>
            </p:cNvPr>
            <p:cNvSpPr/>
            <p:nvPr/>
          </p:nvSpPr>
          <p:spPr>
            <a:xfrm>
              <a:off x="9061010" y="58430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05" name="Freeform 1504">
              <a:extLst>
                <a:ext uri="{FF2B5EF4-FFF2-40B4-BE49-F238E27FC236}">
                  <a16:creationId xmlns:a16="http://schemas.microsoft.com/office/drawing/2014/main" id="{4D589D70-BDDF-E0D2-918F-78185527E7AC}"/>
                </a:ext>
              </a:extLst>
            </p:cNvPr>
            <p:cNvSpPr/>
            <p:nvPr/>
          </p:nvSpPr>
          <p:spPr>
            <a:xfrm>
              <a:off x="9076596" y="58690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06" name="Freeform 1505">
              <a:extLst>
                <a:ext uri="{FF2B5EF4-FFF2-40B4-BE49-F238E27FC236}">
                  <a16:creationId xmlns:a16="http://schemas.microsoft.com/office/drawing/2014/main" id="{2F35A14E-18C6-69E5-0CC9-692699B0C963}"/>
                </a:ext>
              </a:extLst>
            </p:cNvPr>
            <p:cNvSpPr/>
            <p:nvPr/>
          </p:nvSpPr>
          <p:spPr>
            <a:xfrm>
              <a:off x="9037630" y="5730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07" name="Freeform 1506">
              <a:extLst>
                <a:ext uri="{FF2B5EF4-FFF2-40B4-BE49-F238E27FC236}">
                  <a16:creationId xmlns:a16="http://schemas.microsoft.com/office/drawing/2014/main" id="{0819CE3A-98D8-BA8F-7344-2CAA19E599C3}"/>
                </a:ext>
              </a:extLst>
            </p:cNvPr>
            <p:cNvSpPr/>
            <p:nvPr/>
          </p:nvSpPr>
          <p:spPr>
            <a:xfrm>
              <a:off x="8957967" y="55919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08" name="Freeform 1507">
              <a:extLst>
                <a:ext uri="{FF2B5EF4-FFF2-40B4-BE49-F238E27FC236}">
                  <a16:creationId xmlns:a16="http://schemas.microsoft.com/office/drawing/2014/main" id="{C938E9EB-392F-438E-29D2-082C3C01E662}"/>
                </a:ext>
              </a:extLst>
            </p:cNvPr>
            <p:cNvSpPr/>
            <p:nvPr/>
          </p:nvSpPr>
          <p:spPr>
            <a:xfrm>
              <a:off x="8927660" y="55572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09" name="Freeform 1508">
              <a:extLst>
                <a:ext uri="{FF2B5EF4-FFF2-40B4-BE49-F238E27FC236}">
                  <a16:creationId xmlns:a16="http://schemas.microsoft.com/office/drawing/2014/main" id="{E53F0D28-8CE3-BD3B-C7AB-923FCB324695}"/>
                </a:ext>
              </a:extLst>
            </p:cNvPr>
            <p:cNvSpPr/>
            <p:nvPr/>
          </p:nvSpPr>
          <p:spPr>
            <a:xfrm>
              <a:off x="9181371" y="63192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10" name="Freeform 1509">
              <a:extLst>
                <a:ext uri="{FF2B5EF4-FFF2-40B4-BE49-F238E27FC236}">
                  <a16:creationId xmlns:a16="http://schemas.microsoft.com/office/drawing/2014/main" id="{331EC779-778A-1D83-70C9-42539D8E9DCA}"/>
                </a:ext>
              </a:extLst>
            </p:cNvPr>
            <p:cNvSpPr/>
            <p:nvPr/>
          </p:nvSpPr>
          <p:spPr>
            <a:xfrm>
              <a:off x="8991737" y="57044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11" name="Freeform 1510">
              <a:extLst>
                <a:ext uri="{FF2B5EF4-FFF2-40B4-BE49-F238E27FC236}">
                  <a16:creationId xmlns:a16="http://schemas.microsoft.com/office/drawing/2014/main" id="{332DB0E5-9F4F-07A9-6344-41EE86E1E22C}"/>
                </a:ext>
              </a:extLst>
            </p:cNvPr>
            <p:cNvSpPr/>
            <p:nvPr/>
          </p:nvSpPr>
          <p:spPr>
            <a:xfrm>
              <a:off x="9095646" y="5920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12" name="Freeform 1511">
              <a:extLst>
                <a:ext uri="{FF2B5EF4-FFF2-40B4-BE49-F238E27FC236}">
                  <a16:creationId xmlns:a16="http://schemas.microsoft.com/office/drawing/2014/main" id="{72BAC9F6-3433-FC58-FC7E-1DB598AA8B4B}"/>
                </a:ext>
              </a:extLst>
            </p:cNvPr>
            <p:cNvSpPr/>
            <p:nvPr/>
          </p:nvSpPr>
          <p:spPr>
            <a:xfrm>
              <a:off x="8972687" y="5617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13" name="Freeform 1512">
              <a:extLst>
                <a:ext uri="{FF2B5EF4-FFF2-40B4-BE49-F238E27FC236}">
                  <a16:creationId xmlns:a16="http://schemas.microsoft.com/office/drawing/2014/main" id="{F2AA1564-5C7A-2B3D-8655-F5FFD6C8B4DA}"/>
                </a:ext>
              </a:extLst>
            </p:cNvPr>
            <p:cNvSpPr/>
            <p:nvPr/>
          </p:nvSpPr>
          <p:spPr>
            <a:xfrm>
              <a:off x="8868778" y="54706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14" name="Freeform 1513">
              <a:extLst>
                <a:ext uri="{FF2B5EF4-FFF2-40B4-BE49-F238E27FC236}">
                  <a16:creationId xmlns:a16="http://schemas.microsoft.com/office/drawing/2014/main" id="{1075C57D-C6BC-9E95-854E-516F60E0EF21}"/>
                </a:ext>
              </a:extLst>
            </p:cNvPr>
            <p:cNvSpPr/>
            <p:nvPr/>
          </p:nvSpPr>
          <p:spPr>
            <a:xfrm>
              <a:off x="9108635" y="59555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15" name="Freeform 1514">
              <a:extLst>
                <a:ext uri="{FF2B5EF4-FFF2-40B4-BE49-F238E27FC236}">
                  <a16:creationId xmlns:a16="http://schemas.microsoft.com/office/drawing/2014/main" id="{612AF3E9-317C-9AB5-1D2F-4EB3EAD031D7}"/>
                </a:ext>
              </a:extLst>
            </p:cNvPr>
            <p:cNvSpPr/>
            <p:nvPr/>
          </p:nvSpPr>
          <p:spPr>
            <a:xfrm>
              <a:off x="8881767" y="54706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16" name="Freeform 1515">
              <a:extLst>
                <a:ext uri="{FF2B5EF4-FFF2-40B4-BE49-F238E27FC236}">
                  <a16:creationId xmlns:a16="http://schemas.microsoft.com/office/drawing/2014/main" id="{29A23820-B373-0E96-FDB7-0C12AA4577B7}"/>
                </a:ext>
              </a:extLst>
            </p:cNvPr>
            <p:cNvSpPr/>
            <p:nvPr/>
          </p:nvSpPr>
          <p:spPr>
            <a:xfrm>
              <a:off x="8938917" y="5539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17" name="Freeform 1516">
              <a:extLst>
                <a:ext uri="{FF2B5EF4-FFF2-40B4-BE49-F238E27FC236}">
                  <a16:creationId xmlns:a16="http://schemas.microsoft.com/office/drawing/2014/main" id="{F1B279BC-9817-0CBA-4CBB-F1A8D0FE3345}"/>
                </a:ext>
              </a:extLst>
            </p:cNvPr>
            <p:cNvSpPr/>
            <p:nvPr/>
          </p:nvSpPr>
          <p:spPr>
            <a:xfrm>
              <a:off x="8895621" y="54706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18" name="Freeform 1517">
              <a:extLst>
                <a:ext uri="{FF2B5EF4-FFF2-40B4-BE49-F238E27FC236}">
                  <a16:creationId xmlns:a16="http://schemas.microsoft.com/office/drawing/2014/main" id="{F16F3CE1-1EE4-ACB2-35F6-CF25305764EE}"/>
                </a:ext>
              </a:extLst>
            </p:cNvPr>
            <p:cNvSpPr/>
            <p:nvPr/>
          </p:nvSpPr>
          <p:spPr>
            <a:xfrm>
              <a:off x="9535528" y="7289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19" name="Freeform 1518">
              <a:extLst>
                <a:ext uri="{FF2B5EF4-FFF2-40B4-BE49-F238E27FC236}">
                  <a16:creationId xmlns:a16="http://schemas.microsoft.com/office/drawing/2014/main" id="{08055EC1-E432-7564-EEEF-70E73074DF71}"/>
                </a:ext>
              </a:extLst>
            </p:cNvPr>
            <p:cNvSpPr/>
            <p:nvPr/>
          </p:nvSpPr>
          <p:spPr>
            <a:xfrm>
              <a:off x="9547651" y="7289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20" name="Freeform 1519">
              <a:extLst>
                <a:ext uri="{FF2B5EF4-FFF2-40B4-BE49-F238E27FC236}">
                  <a16:creationId xmlns:a16="http://schemas.microsoft.com/office/drawing/2014/main" id="{9A39ACE0-99F0-E1AB-CA51-D94F1F26257F}"/>
                </a:ext>
              </a:extLst>
            </p:cNvPr>
            <p:cNvSpPr/>
            <p:nvPr/>
          </p:nvSpPr>
          <p:spPr>
            <a:xfrm>
              <a:off x="8908610" y="54706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21" name="Freeform 1520">
              <a:extLst>
                <a:ext uri="{FF2B5EF4-FFF2-40B4-BE49-F238E27FC236}">
                  <a16:creationId xmlns:a16="http://schemas.microsoft.com/office/drawing/2014/main" id="{A1AC4046-1E7E-6A08-E128-81B91A9F64DD}"/>
                </a:ext>
              </a:extLst>
            </p:cNvPr>
            <p:cNvSpPr/>
            <p:nvPr/>
          </p:nvSpPr>
          <p:spPr>
            <a:xfrm>
              <a:off x="9332040" y="6786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22" name="Freeform 1521">
              <a:extLst>
                <a:ext uri="{FF2B5EF4-FFF2-40B4-BE49-F238E27FC236}">
                  <a16:creationId xmlns:a16="http://schemas.microsoft.com/office/drawing/2014/main" id="{5EB5CF3D-BA81-0C49-779C-7FEE0CBD7F51}"/>
                </a:ext>
              </a:extLst>
            </p:cNvPr>
            <p:cNvSpPr/>
            <p:nvPr/>
          </p:nvSpPr>
          <p:spPr>
            <a:xfrm>
              <a:off x="9620387" y="74276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23" name="Freeform 1522">
              <a:extLst>
                <a:ext uri="{FF2B5EF4-FFF2-40B4-BE49-F238E27FC236}">
                  <a16:creationId xmlns:a16="http://schemas.microsoft.com/office/drawing/2014/main" id="{7C473079-EED7-6425-677E-6875AF8F9BC2}"/>
                </a:ext>
              </a:extLst>
            </p:cNvPr>
            <p:cNvSpPr/>
            <p:nvPr/>
          </p:nvSpPr>
          <p:spPr>
            <a:xfrm>
              <a:off x="9571896" y="73583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24" name="Freeform 1523">
              <a:extLst>
                <a:ext uri="{FF2B5EF4-FFF2-40B4-BE49-F238E27FC236}">
                  <a16:creationId xmlns:a16="http://schemas.microsoft.com/office/drawing/2014/main" id="{1AB0F52F-29C1-4D60-B5E9-7AAE3626D58D}"/>
                </a:ext>
              </a:extLst>
            </p:cNvPr>
            <p:cNvSpPr/>
            <p:nvPr/>
          </p:nvSpPr>
          <p:spPr>
            <a:xfrm>
              <a:off x="8765735" y="50983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25" name="Freeform 1524">
              <a:extLst>
                <a:ext uri="{FF2B5EF4-FFF2-40B4-BE49-F238E27FC236}">
                  <a16:creationId xmlns:a16="http://schemas.microsoft.com/office/drawing/2014/main" id="{58756C1E-7ECB-6FEA-8B99-5CF410FC3D19}"/>
                </a:ext>
              </a:extLst>
            </p:cNvPr>
            <p:cNvSpPr/>
            <p:nvPr/>
          </p:nvSpPr>
          <p:spPr>
            <a:xfrm>
              <a:off x="8751880" y="50896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26" name="Freeform 1525">
              <a:extLst>
                <a:ext uri="{FF2B5EF4-FFF2-40B4-BE49-F238E27FC236}">
                  <a16:creationId xmlns:a16="http://schemas.microsoft.com/office/drawing/2014/main" id="{0956A92D-AE7F-891A-098F-587B35B9B1E7}"/>
                </a:ext>
              </a:extLst>
            </p:cNvPr>
            <p:cNvSpPr/>
            <p:nvPr/>
          </p:nvSpPr>
          <p:spPr>
            <a:xfrm>
              <a:off x="8784785" y="51762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27" name="Freeform 1526">
              <a:extLst>
                <a:ext uri="{FF2B5EF4-FFF2-40B4-BE49-F238E27FC236}">
                  <a16:creationId xmlns:a16="http://schemas.microsoft.com/office/drawing/2014/main" id="{BC61E023-B341-D65A-9E07-477104D88D95}"/>
                </a:ext>
              </a:extLst>
            </p:cNvPr>
            <p:cNvSpPr/>
            <p:nvPr/>
          </p:nvSpPr>
          <p:spPr>
            <a:xfrm>
              <a:off x="9661085" y="76960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28" name="Freeform 1527">
              <a:extLst>
                <a:ext uri="{FF2B5EF4-FFF2-40B4-BE49-F238E27FC236}">
                  <a16:creationId xmlns:a16="http://schemas.microsoft.com/office/drawing/2014/main" id="{AC1BBE31-3807-C4BC-9299-597A5ADB0A3E}"/>
                </a:ext>
              </a:extLst>
            </p:cNvPr>
            <p:cNvSpPr/>
            <p:nvPr/>
          </p:nvSpPr>
          <p:spPr>
            <a:xfrm>
              <a:off x="9673208" y="77220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29" name="Freeform 1528">
              <a:extLst>
                <a:ext uri="{FF2B5EF4-FFF2-40B4-BE49-F238E27FC236}">
                  <a16:creationId xmlns:a16="http://schemas.microsoft.com/office/drawing/2014/main" id="{318B3723-70AF-259A-38C3-FD57E2D8B676}"/>
                </a:ext>
              </a:extLst>
            </p:cNvPr>
            <p:cNvSpPr/>
            <p:nvPr/>
          </p:nvSpPr>
          <p:spPr>
            <a:xfrm>
              <a:off x="9699185" y="77999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30" name="Freeform 1529">
              <a:extLst>
                <a:ext uri="{FF2B5EF4-FFF2-40B4-BE49-F238E27FC236}">
                  <a16:creationId xmlns:a16="http://schemas.microsoft.com/office/drawing/2014/main" id="{D84A04DC-38EC-445E-82CE-95132DAD068D}"/>
                </a:ext>
              </a:extLst>
            </p:cNvPr>
            <p:cNvSpPr/>
            <p:nvPr/>
          </p:nvSpPr>
          <p:spPr>
            <a:xfrm>
              <a:off x="9713040" y="77999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31" name="Freeform 1530">
              <a:extLst>
                <a:ext uri="{FF2B5EF4-FFF2-40B4-BE49-F238E27FC236}">
                  <a16:creationId xmlns:a16="http://schemas.microsoft.com/office/drawing/2014/main" id="{2D003B2A-583E-D6EF-6935-16AB3BD7D588}"/>
                </a:ext>
              </a:extLst>
            </p:cNvPr>
            <p:cNvSpPr/>
            <p:nvPr/>
          </p:nvSpPr>
          <p:spPr>
            <a:xfrm>
              <a:off x="9685331" y="77826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32" name="Freeform 1531">
              <a:extLst>
                <a:ext uri="{FF2B5EF4-FFF2-40B4-BE49-F238E27FC236}">
                  <a16:creationId xmlns:a16="http://schemas.microsoft.com/office/drawing/2014/main" id="{16525857-F5B8-3F69-E981-7860C7ECC785}"/>
                </a:ext>
              </a:extLst>
            </p:cNvPr>
            <p:cNvSpPr/>
            <p:nvPr/>
          </p:nvSpPr>
          <p:spPr>
            <a:xfrm>
              <a:off x="9728626" y="78086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33" name="Freeform 1532">
              <a:extLst>
                <a:ext uri="{FF2B5EF4-FFF2-40B4-BE49-F238E27FC236}">
                  <a16:creationId xmlns:a16="http://schemas.microsoft.com/office/drawing/2014/main" id="{909396B6-6CF2-4EA0-2987-ACACC71B2EB6}"/>
                </a:ext>
              </a:extLst>
            </p:cNvPr>
            <p:cNvSpPr/>
            <p:nvPr/>
          </p:nvSpPr>
          <p:spPr>
            <a:xfrm>
              <a:off x="9741615" y="77913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34" name="Freeform 1533">
              <a:extLst>
                <a:ext uri="{FF2B5EF4-FFF2-40B4-BE49-F238E27FC236}">
                  <a16:creationId xmlns:a16="http://schemas.microsoft.com/office/drawing/2014/main" id="{3C247570-B497-0F93-E22E-E68D6D8E8081}"/>
                </a:ext>
              </a:extLst>
            </p:cNvPr>
            <p:cNvSpPr/>
            <p:nvPr/>
          </p:nvSpPr>
          <p:spPr>
            <a:xfrm>
              <a:off x="9764128" y="79298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35" name="Freeform 1534">
              <a:extLst>
                <a:ext uri="{FF2B5EF4-FFF2-40B4-BE49-F238E27FC236}">
                  <a16:creationId xmlns:a16="http://schemas.microsoft.com/office/drawing/2014/main" id="{B7479F2B-CE56-5F4E-41FF-691FD7E7BD21}"/>
                </a:ext>
              </a:extLst>
            </p:cNvPr>
            <p:cNvSpPr/>
            <p:nvPr/>
          </p:nvSpPr>
          <p:spPr>
            <a:xfrm>
              <a:off x="9842060" y="81117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36" name="Freeform 1535">
              <a:extLst>
                <a:ext uri="{FF2B5EF4-FFF2-40B4-BE49-F238E27FC236}">
                  <a16:creationId xmlns:a16="http://schemas.microsoft.com/office/drawing/2014/main" id="{5108D629-54E8-1BA7-85E0-28B5DB4AAFB6}"/>
                </a:ext>
              </a:extLst>
            </p:cNvPr>
            <p:cNvSpPr/>
            <p:nvPr/>
          </p:nvSpPr>
          <p:spPr>
            <a:xfrm>
              <a:off x="9855049" y="81030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37" name="Freeform 1536">
              <a:extLst>
                <a:ext uri="{FF2B5EF4-FFF2-40B4-BE49-F238E27FC236}">
                  <a16:creationId xmlns:a16="http://schemas.microsoft.com/office/drawing/2014/main" id="{D07E09B9-B8D7-C380-A4D7-7BE17E33A0EC}"/>
                </a:ext>
              </a:extLst>
            </p:cNvPr>
            <p:cNvSpPr/>
            <p:nvPr/>
          </p:nvSpPr>
          <p:spPr>
            <a:xfrm>
              <a:off x="9790106" y="79818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38" name="Freeform 1537">
              <a:extLst>
                <a:ext uri="{FF2B5EF4-FFF2-40B4-BE49-F238E27FC236}">
                  <a16:creationId xmlns:a16="http://schemas.microsoft.com/office/drawing/2014/main" id="{1BD5C77B-27F4-1730-80D8-336682703691}"/>
                </a:ext>
              </a:extLst>
            </p:cNvPr>
            <p:cNvSpPr/>
            <p:nvPr/>
          </p:nvSpPr>
          <p:spPr>
            <a:xfrm>
              <a:off x="9802228" y="79818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39" name="Freeform 1538">
              <a:extLst>
                <a:ext uri="{FF2B5EF4-FFF2-40B4-BE49-F238E27FC236}">
                  <a16:creationId xmlns:a16="http://schemas.microsoft.com/office/drawing/2014/main" id="{C833DC20-3B5E-5785-C900-2D32FEACCBF5}"/>
                </a:ext>
              </a:extLst>
            </p:cNvPr>
            <p:cNvSpPr/>
            <p:nvPr/>
          </p:nvSpPr>
          <p:spPr>
            <a:xfrm>
              <a:off x="9867171" y="81376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40" name="Freeform 1539">
              <a:extLst>
                <a:ext uri="{FF2B5EF4-FFF2-40B4-BE49-F238E27FC236}">
                  <a16:creationId xmlns:a16="http://schemas.microsoft.com/office/drawing/2014/main" id="{402AAA86-4F36-418B-DA58-7078C1EBD9F4}"/>
                </a:ext>
              </a:extLst>
            </p:cNvPr>
            <p:cNvSpPr/>
            <p:nvPr/>
          </p:nvSpPr>
          <p:spPr>
            <a:xfrm>
              <a:off x="9828206" y="8068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41" name="Freeform 1540">
              <a:extLst>
                <a:ext uri="{FF2B5EF4-FFF2-40B4-BE49-F238E27FC236}">
                  <a16:creationId xmlns:a16="http://schemas.microsoft.com/office/drawing/2014/main" id="{64639623-EC03-06B4-E382-5A700FF90507}"/>
                </a:ext>
              </a:extLst>
            </p:cNvPr>
            <p:cNvSpPr/>
            <p:nvPr/>
          </p:nvSpPr>
          <p:spPr>
            <a:xfrm>
              <a:off x="9929517" y="83541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42" name="Freeform 1541">
              <a:extLst>
                <a:ext uri="{FF2B5EF4-FFF2-40B4-BE49-F238E27FC236}">
                  <a16:creationId xmlns:a16="http://schemas.microsoft.com/office/drawing/2014/main" id="{0C1D7523-D6C8-1AE8-13AD-B98B03DD7C4A}"/>
                </a:ext>
              </a:extLst>
            </p:cNvPr>
            <p:cNvSpPr/>
            <p:nvPr/>
          </p:nvSpPr>
          <p:spPr>
            <a:xfrm>
              <a:off x="9952896" y="8397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43" name="Freeform 1542">
              <a:extLst>
                <a:ext uri="{FF2B5EF4-FFF2-40B4-BE49-F238E27FC236}">
                  <a16:creationId xmlns:a16="http://schemas.microsoft.com/office/drawing/2014/main" id="{FD2A2B9C-BE08-533A-30FA-B62227037F0E}"/>
                </a:ext>
              </a:extLst>
            </p:cNvPr>
            <p:cNvSpPr/>
            <p:nvPr/>
          </p:nvSpPr>
          <p:spPr>
            <a:xfrm>
              <a:off x="9968483" y="8397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44" name="Freeform 1543">
              <a:extLst>
                <a:ext uri="{FF2B5EF4-FFF2-40B4-BE49-F238E27FC236}">
                  <a16:creationId xmlns:a16="http://schemas.microsoft.com/office/drawing/2014/main" id="{F9D4A617-9B9D-B8DD-C4A3-403B33A1F28B}"/>
                </a:ext>
              </a:extLst>
            </p:cNvPr>
            <p:cNvSpPr/>
            <p:nvPr/>
          </p:nvSpPr>
          <p:spPr>
            <a:xfrm>
              <a:off x="9943371" y="8397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45" name="Freeform 1544">
              <a:extLst>
                <a:ext uri="{FF2B5EF4-FFF2-40B4-BE49-F238E27FC236}">
                  <a16:creationId xmlns:a16="http://schemas.microsoft.com/office/drawing/2014/main" id="{77532CC3-F3B9-65F8-7E32-E0C69EDEEE31}"/>
                </a:ext>
              </a:extLst>
            </p:cNvPr>
            <p:cNvSpPr/>
            <p:nvPr/>
          </p:nvSpPr>
          <p:spPr>
            <a:xfrm>
              <a:off x="9996192" y="8406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46" name="Freeform 1545">
              <a:extLst>
                <a:ext uri="{FF2B5EF4-FFF2-40B4-BE49-F238E27FC236}">
                  <a16:creationId xmlns:a16="http://schemas.microsoft.com/office/drawing/2014/main" id="{6C1AAE1E-1A5A-967A-669D-638D69F2B6DD}"/>
                </a:ext>
              </a:extLst>
            </p:cNvPr>
            <p:cNvSpPr/>
            <p:nvPr/>
          </p:nvSpPr>
          <p:spPr>
            <a:xfrm>
              <a:off x="10008315" y="84407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47" name="Freeform 1546">
              <a:extLst>
                <a:ext uri="{FF2B5EF4-FFF2-40B4-BE49-F238E27FC236}">
                  <a16:creationId xmlns:a16="http://schemas.microsoft.com/office/drawing/2014/main" id="{8EDC170D-3C47-0193-EE4B-225ECE8D35B4}"/>
                </a:ext>
              </a:extLst>
            </p:cNvPr>
            <p:cNvSpPr/>
            <p:nvPr/>
          </p:nvSpPr>
          <p:spPr>
            <a:xfrm>
              <a:off x="9982337" y="84234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48" name="Freeform 1547">
              <a:extLst>
                <a:ext uri="{FF2B5EF4-FFF2-40B4-BE49-F238E27FC236}">
                  <a16:creationId xmlns:a16="http://schemas.microsoft.com/office/drawing/2014/main" id="{CD98A34B-3816-21D8-AFF1-810545ED358F}"/>
                </a:ext>
              </a:extLst>
            </p:cNvPr>
            <p:cNvSpPr/>
            <p:nvPr/>
          </p:nvSpPr>
          <p:spPr>
            <a:xfrm>
              <a:off x="10033426" y="86139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49" name="Freeform 1548">
              <a:extLst>
                <a:ext uri="{FF2B5EF4-FFF2-40B4-BE49-F238E27FC236}">
                  <a16:creationId xmlns:a16="http://schemas.microsoft.com/office/drawing/2014/main" id="{D5877C2C-A417-1E63-AE09-AB4BD4C28849}"/>
                </a:ext>
              </a:extLst>
            </p:cNvPr>
            <p:cNvSpPr/>
            <p:nvPr/>
          </p:nvSpPr>
          <p:spPr>
            <a:xfrm>
              <a:off x="10047281" y="86052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50" name="Freeform 1549">
              <a:extLst>
                <a:ext uri="{FF2B5EF4-FFF2-40B4-BE49-F238E27FC236}">
                  <a16:creationId xmlns:a16="http://schemas.microsoft.com/office/drawing/2014/main" id="{32CDEF16-89E9-1B11-9417-DF306420FB7E}"/>
                </a:ext>
              </a:extLst>
            </p:cNvPr>
            <p:cNvSpPr/>
            <p:nvPr/>
          </p:nvSpPr>
          <p:spPr>
            <a:xfrm>
              <a:off x="10020437" y="85013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51" name="Freeform 1550">
              <a:extLst>
                <a:ext uri="{FF2B5EF4-FFF2-40B4-BE49-F238E27FC236}">
                  <a16:creationId xmlns:a16="http://schemas.microsoft.com/office/drawing/2014/main" id="{029EAB63-A0D6-F5A1-3065-981BCD330A35}"/>
                </a:ext>
              </a:extLst>
            </p:cNvPr>
            <p:cNvSpPr/>
            <p:nvPr/>
          </p:nvSpPr>
          <p:spPr>
            <a:xfrm>
              <a:off x="10062867" y="86225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52" name="Freeform 1551">
              <a:extLst>
                <a:ext uri="{FF2B5EF4-FFF2-40B4-BE49-F238E27FC236}">
                  <a16:creationId xmlns:a16="http://schemas.microsoft.com/office/drawing/2014/main" id="{AD2CBB81-2509-FF4F-2F05-0139E57D2A16}"/>
                </a:ext>
              </a:extLst>
            </p:cNvPr>
            <p:cNvSpPr/>
            <p:nvPr/>
          </p:nvSpPr>
          <p:spPr>
            <a:xfrm>
              <a:off x="10075856" y="85966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53" name="Freeform 1552">
              <a:extLst>
                <a:ext uri="{FF2B5EF4-FFF2-40B4-BE49-F238E27FC236}">
                  <a16:creationId xmlns:a16="http://schemas.microsoft.com/office/drawing/2014/main" id="{48775EC7-A887-035A-93F3-64EF8784F6CE}"/>
                </a:ext>
              </a:extLst>
            </p:cNvPr>
            <p:cNvSpPr/>
            <p:nvPr/>
          </p:nvSpPr>
          <p:spPr>
            <a:xfrm>
              <a:off x="10088844" y="86312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54" name="Freeform 1553">
              <a:extLst>
                <a:ext uri="{FF2B5EF4-FFF2-40B4-BE49-F238E27FC236}">
                  <a16:creationId xmlns:a16="http://schemas.microsoft.com/office/drawing/2014/main" id="{80A627FC-2F2E-916F-E4E4-C8A4CF5BE0DC}"/>
                </a:ext>
              </a:extLst>
            </p:cNvPr>
            <p:cNvSpPr/>
            <p:nvPr/>
          </p:nvSpPr>
          <p:spPr>
            <a:xfrm>
              <a:off x="9898344" y="82589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55" name="Freeform 1554">
              <a:extLst>
                <a:ext uri="{FF2B5EF4-FFF2-40B4-BE49-F238E27FC236}">
                  <a16:creationId xmlns:a16="http://schemas.microsoft.com/office/drawing/2014/main" id="{93C98F9B-D97D-466C-73C5-3D67E559CD48}"/>
                </a:ext>
              </a:extLst>
            </p:cNvPr>
            <p:cNvSpPr/>
            <p:nvPr/>
          </p:nvSpPr>
          <p:spPr>
            <a:xfrm>
              <a:off x="9884490" y="82242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56" name="Freeform 1555">
              <a:extLst>
                <a:ext uri="{FF2B5EF4-FFF2-40B4-BE49-F238E27FC236}">
                  <a16:creationId xmlns:a16="http://schemas.microsoft.com/office/drawing/2014/main" id="{21B23182-75DC-8E29-401E-BAD19E0AD6B8}"/>
                </a:ext>
              </a:extLst>
            </p:cNvPr>
            <p:cNvSpPr/>
            <p:nvPr/>
          </p:nvSpPr>
          <p:spPr>
            <a:xfrm>
              <a:off x="10142531" y="87611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57" name="Freeform 1556">
              <a:extLst>
                <a:ext uri="{FF2B5EF4-FFF2-40B4-BE49-F238E27FC236}">
                  <a16:creationId xmlns:a16="http://schemas.microsoft.com/office/drawing/2014/main" id="{CBFB9B53-6912-ED73-AD73-87F27AD0253B}"/>
                </a:ext>
              </a:extLst>
            </p:cNvPr>
            <p:cNvSpPr/>
            <p:nvPr/>
          </p:nvSpPr>
          <p:spPr>
            <a:xfrm>
              <a:off x="10155519" y="87524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58" name="Freeform 1557">
              <a:extLst>
                <a:ext uri="{FF2B5EF4-FFF2-40B4-BE49-F238E27FC236}">
                  <a16:creationId xmlns:a16="http://schemas.microsoft.com/office/drawing/2014/main" id="{12851456-F77F-CD44-BE75-E7F7ABB2696A}"/>
                </a:ext>
              </a:extLst>
            </p:cNvPr>
            <p:cNvSpPr/>
            <p:nvPr/>
          </p:nvSpPr>
          <p:spPr>
            <a:xfrm>
              <a:off x="10102699" y="86572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59" name="Freeform 1558">
              <a:extLst>
                <a:ext uri="{FF2B5EF4-FFF2-40B4-BE49-F238E27FC236}">
                  <a16:creationId xmlns:a16="http://schemas.microsoft.com/office/drawing/2014/main" id="{97DC491A-34E7-D3DD-9845-0177803CA27B}"/>
                </a:ext>
              </a:extLst>
            </p:cNvPr>
            <p:cNvSpPr/>
            <p:nvPr/>
          </p:nvSpPr>
          <p:spPr>
            <a:xfrm>
              <a:off x="10114821" y="86572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60" name="Freeform 1559">
              <a:extLst>
                <a:ext uri="{FF2B5EF4-FFF2-40B4-BE49-F238E27FC236}">
                  <a16:creationId xmlns:a16="http://schemas.microsoft.com/office/drawing/2014/main" id="{E341B502-F208-6FD3-E09B-816860856713}"/>
                </a:ext>
              </a:extLst>
            </p:cNvPr>
            <p:cNvSpPr/>
            <p:nvPr/>
          </p:nvSpPr>
          <p:spPr>
            <a:xfrm>
              <a:off x="9913065" y="82935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61" name="Freeform 1560">
              <a:extLst>
                <a:ext uri="{FF2B5EF4-FFF2-40B4-BE49-F238E27FC236}">
                  <a16:creationId xmlns:a16="http://schemas.microsoft.com/office/drawing/2014/main" id="{352B7309-20B7-CC0F-1568-5C949F96412C}"/>
                </a:ext>
              </a:extLst>
            </p:cNvPr>
            <p:cNvSpPr/>
            <p:nvPr/>
          </p:nvSpPr>
          <p:spPr>
            <a:xfrm>
              <a:off x="10167642" y="8778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62" name="Freeform 1561">
              <a:extLst>
                <a:ext uri="{FF2B5EF4-FFF2-40B4-BE49-F238E27FC236}">
                  <a16:creationId xmlns:a16="http://schemas.microsoft.com/office/drawing/2014/main" id="{D937E6F9-165E-113A-28FD-0D59F26C8D87}"/>
                </a:ext>
              </a:extLst>
            </p:cNvPr>
            <p:cNvSpPr/>
            <p:nvPr/>
          </p:nvSpPr>
          <p:spPr>
            <a:xfrm>
              <a:off x="10128676" y="87091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63" name="Freeform 1562">
              <a:extLst>
                <a:ext uri="{FF2B5EF4-FFF2-40B4-BE49-F238E27FC236}">
                  <a16:creationId xmlns:a16="http://schemas.microsoft.com/office/drawing/2014/main" id="{C6A7956F-84CE-76B0-8A9F-9A88831CF351}"/>
                </a:ext>
              </a:extLst>
            </p:cNvPr>
            <p:cNvSpPr/>
            <p:nvPr/>
          </p:nvSpPr>
          <p:spPr>
            <a:xfrm>
              <a:off x="10182362" y="88563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64" name="Freeform 1563">
              <a:extLst>
                <a:ext uri="{FF2B5EF4-FFF2-40B4-BE49-F238E27FC236}">
                  <a16:creationId xmlns:a16="http://schemas.microsoft.com/office/drawing/2014/main" id="{4391DD63-DB6A-2456-D47B-06500176F14D}"/>
                </a:ext>
              </a:extLst>
            </p:cNvPr>
            <p:cNvSpPr/>
            <p:nvPr/>
          </p:nvSpPr>
          <p:spPr>
            <a:xfrm>
              <a:off x="10195351" y="88910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65" name="Freeform 1564">
              <a:extLst>
                <a:ext uri="{FF2B5EF4-FFF2-40B4-BE49-F238E27FC236}">
                  <a16:creationId xmlns:a16="http://schemas.microsoft.com/office/drawing/2014/main" id="{504A66E0-3C60-786C-89EB-2599DF535985}"/>
                </a:ext>
              </a:extLst>
            </p:cNvPr>
            <p:cNvSpPr/>
            <p:nvPr/>
          </p:nvSpPr>
          <p:spPr>
            <a:xfrm>
              <a:off x="10220462" y="89603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66" name="Freeform 1565">
              <a:extLst>
                <a:ext uri="{FF2B5EF4-FFF2-40B4-BE49-F238E27FC236}">
                  <a16:creationId xmlns:a16="http://schemas.microsoft.com/office/drawing/2014/main" id="{10F7DF75-92F5-9389-1FB2-216E546F63B5}"/>
                </a:ext>
              </a:extLst>
            </p:cNvPr>
            <p:cNvSpPr/>
            <p:nvPr/>
          </p:nvSpPr>
          <p:spPr>
            <a:xfrm>
              <a:off x="10235183" y="89603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67" name="Freeform 1566">
              <a:extLst>
                <a:ext uri="{FF2B5EF4-FFF2-40B4-BE49-F238E27FC236}">
                  <a16:creationId xmlns:a16="http://schemas.microsoft.com/office/drawing/2014/main" id="{1FB3FCF4-3512-7231-78DE-D6783E141A75}"/>
                </a:ext>
              </a:extLst>
            </p:cNvPr>
            <p:cNvSpPr/>
            <p:nvPr/>
          </p:nvSpPr>
          <p:spPr>
            <a:xfrm>
              <a:off x="10207474" y="89429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68" name="Freeform 1567">
              <a:extLst>
                <a:ext uri="{FF2B5EF4-FFF2-40B4-BE49-F238E27FC236}">
                  <a16:creationId xmlns:a16="http://schemas.microsoft.com/office/drawing/2014/main" id="{62EAE788-5E38-7B33-48BC-B5AB5E1C4FA5}"/>
                </a:ext>
              </a:extLst>
            </p:cNvPr>
            <p:cNvSpPr/>
            <p:nvPr/>
          </p:nvSpPr>
          <p:spPr>
            <a:xfrm>
              <a:off x="10249903" y="9081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69" name="Freeform 1568">
              <a:extLst>
                <a:ext uri="{FF2B5EF4-FFF2-40B4-BE49-F238E27FC236}">
                  <a16:creationId xmlns:a16="http://schemas.microsoft.com/office/drawing/2014/main" id="{62C02CAC-7585-C4BF-02E1-CDA736C0010B}"/>
                </a:ext>
              </a:extLst>
            </p:cNvPr>
            <p:cNvSpPr/>
            <p:nvPr/>
          </p:nvSpPr>
          <p:spPr>
            <a:xfrm>
              <a:off x="10262892" y="90642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70" name="Freeform 1569">
              <a:extLst>
                <a:ext uri="{FF2B5EF4-FFF2-40B4-BE49-F238E27FC236}">
                  <a16:creationId xmlns:a16="http://schemas.microsoft.com/office/drawing/2014/main" id="{9F8BE6E8-F400-0A18-E1C1-883805BD0246}"/>
                </a:ext>
              </a:extLst>
            </p:cNvPr>
            <p:cNvSpPr/>
            <p:nvPr/>
          </p:nvSpPr>
          <p:spPr>
            <a:xfrm>
              <a:off x="10280210" y="91854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71" name="Freeform 1570">
              <a:extLst>
                <a:ext uri="{FF2B5EF4-FFF2-40B4-BE49-F238E27FC236}">
                  <a16:creationId xmlns:a16="http://schemas.microsoft.com/office/drawing/2014/main" id="{D73B9CE1-6791-DD7C-C396-FC6E4A89B925}"/>
                </a:ext>
              </a:extLst>
            </p:cNvPr>
            <p:cNvSpPr/>
            <p:nvPr/>
          </p:nvSpPr>
          <p:spPr>
            <a:xfrm>
              <a:off x="10338226" y="92633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72" name="Freeform 1571">
              <a:extLst>
                <a:ext uri="{FF2B5EF4-FFF2-40B4-BE49-F238E27FC236}">
                  <a16:creationId xmlns:a16="http://schemas.microsoft.com/office/drawing/2014/main" id="{88ED2866-7280-9FE0-3A04-E0803407DCDA}"/>
                </a:ext>
              </a:extLst>
            </p:cNvPr>
            <p:cNvSpPr/>
            <p:nvPr/>
          </p:nvSpPr>
          <p:spPr>
            <a:xfrm>
              <a:off x="10351215" y="92547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73" name="Freeform 1572">
              <a:extLst>
                <a:ext uri="{FF2B5EF4-FFF2-40B4-BE49-F238E27FC236}">
                  <a16:creationId xmlns:a16="http://schemas.microsoft.com/office/drawing/2014/main" id="{A8EE9CD6-97A6-B558-FE81-78A12E1C4FC1}"/>
                </a:ext>
              </a:extLst>
            </p:cNvPr>
            <p:cNvSpPr/>
            <p:nvPr/>
          </p:nvSpPr>
          <p:spPr>
            <a:xfrm>
              <a:off x="10294065" y="91767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74" name="Freeform 1573">
              <a:extLst>
                <a:ext uri="{FF2B5EF4-FFF2-40B4-BE49-F238E27FC236}">
                  <a16:creationId xmlns:a16="http://schemas.microsoft.com/office/drawing/2014/main" id="{7E227138-4C8B-D0F5-1236-82AA3E2F39FA}"/>
                </a:ext>
              </a:extLst>
            </p:cNvPr>
            <p:cNvSpPr/>
            <p:nvPr/>
          </p:nvSpPr>
          <p:spPr>
            <a:xfrm>
              <a:off x="10306187" y="91767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75" name="Freeform 1574">
              <a:extLst>
                <a:ext uri="{FF2B5EF4-FFF2-40B4-BE49-F238E27FC236}">
                  <a16:creationId xmlns:a16="http://schemas.microsoft.com/office/drawing/2014/main" id="{56CBAF1F-63D2-3D8C-FD43-FA3989D48B90}"/>
                </a:ext>
              </a:extLst>
            </p:cNvPr>
            <p:cNvSpPr/>
            <p:nvPr/>
          </p:nvSpPr>
          <p:spPr>
            <a:xfrm>
              <a:off x="10363337" y="92806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76" name="Freeform 1575">
              <a:extLst>
                <a:ext uri="{FF2B5EF4-FFF2-40B4-BE49-F238E27FC236}">
                  <a16:creationId xmlns:a16="http://schemas.microsoft.com/office/drawing/2014/main" id="{D0818A78-6093-6E00-050E-67326B6C76F9}"/>
                </a:ext>
              </a:extLst>
            </p:cNvPr>
            <p:cNvSpPr/>
            <p:nvPr/>
          </p:nvSpPr>
          <p:spPr>
            <a:xfrm>
              <a:off x="10324371" y="92200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77" name="Freeform 1576">
              <a:extLst>
                <a:ext uri="{FF2B5EF4-FFF2-40B4-BE49-F238E27FC236}">
                  <a16:creationId xmlns:a16="http://schemas.microsoft.com/office/drawing/2014/main" id="{E83C3755-3BE0-8E10-60CA-FA71D610B62A}"/>
                </a:ext>
              </a:extLst>
            </p:cNvPr>
            <p:cNvSpPr/>
            <p:nvPr/>
          </p:nvSpPr>
          <p:spPr>
            <a:xfrm>
              <a:off x="10376326" y="93326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78" name="Freeform 1577">
              <a:extLst>
                <a:ext uri="{FF2B5EF4-FFF2-40B4-BE49-F238E27FC236}">
                  <a16:creationId xmlns:a16="http://schemas.microsoft.com/office/drawing/2014/main" id="{FDE30A8A-69C3-B1F3-2EEA-00879E085657}"/>
                </a:ext>
              </a:extLst>
            </p:cNvPr>
            <p:cNvSpPr/>
            <p:nvPr/>
          </p:nvSpPr>
          <p:spPr>
            <a:xfrm>
              <a:off x="10404035" y="93413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79" name="Freeform 1578">
              <a:extLst>
                <a:ext uri="{FF2B5EF4-FFF2-40B4-BE49-F238E27FC236}">
                  <a16:creationId xmlns:a16="http://schemas.microsoft.com/office/drawing/2014/main" id="{33A51B14-DCC0-D919-6679-ED0D039C96DC}"/>
                </a:ext>
              </a:extLst>
            </p:cNvPr>
            <p:cNvSpPr/>
            <p:nvPr/>
          </p:nvSpPr>
          <p:spPr>
            <a:xfrm>
              <a:off x="10417024" y="93759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80" name="Freeform 1579">
              <a:extLst>
                <a:ext uri="{FF2B5EF4-FFF2-40B4-BE49-F238E27FC236}">
                  <a16:creationId xmlns:a16="http://schemas.microsoft.com/office/drawing/2014/main" id="{07D9C9CA-E541-19B9-1560-53637A7C775E}"/>
                </a:ext>
              </a:extLst>
            </p:cNvPr>
            <p:cNvSpPr/>
            <p:nvPr/>
          </p:nvSpPr>
          <p:spPr>
            <a:xfrm>
              <a:off x="10390181" y="93586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81" name="Freeform 1580">
              <a:extLst>
                <a:ext uri="{FF2B5EF4-FFF2-40B4-BE49-F238E27FC236}">
                  <a16:creationId xmlns:a16="http://schemas.microsoft.com/office/drawing/2014/main" id="{D8658599-3E64-AD3A-C6E8-4DBD9FEE0424}"/>
                </a:ext>
              </a:extLst>
            </p:cNvPr>
            <p:cNvSpPr/>
            <p:nvPr/>
          </p:nvSpPr>
          <p:spPr>
            <a:xfrm>
              <a:off x="10441269" y="9540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82" name="Freeform 1581">
              <a:extLst>
                <a:ext uri="{FF2B5EF4-FFF2-40B4-BE49-F238E27FC236}">
                  <a16:creationId xmlns:a16="http://schemas.microsoft.com/office/drawing/2014/main" id="{AE1C6ADA-197E-4BCC-EB58-8A3469C7CA95}"/>
                </a:ext>
              </a:extLst>
            </p:cNvPr>
            <p:cNvSpPr/>
            <p:nvPr/>
          </p:nvSpPr>
          <p:spPr>
            <a:xfrm>
              <a:off x="10455990" y="95924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83" name="Freeform 1582">
              <a:extLst>
                <a:ext uri="{FF2B5EF4-FFF2-40B4-BE49-F238E27FC236}">
                  <a16:creationId xmlns:a16="http://schemas.microsoft.com/office/drawing/2014/main" id="{0FF041FE-B3D4-1BA9-BE4C-A7E8266B02EB}"/>
                </a:ext>
              </a:extLst>
            </p:cNvPr>
            <p:cNvSpPr/>
            <p:nvPr/>
          </p:nvSpPr>
          <p:spPr>
            <a:xfrm>
              <a:off x="10429146" y="94365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84" name="Freeform 1583">
              <a:extLst>
                <a:ext uri="{FF2B5EF4-FFF2-40B4-BE49-F238E27FC236}">
                  <a16:creationId xmlns:a16="http://schemas.microsoft.com/office/drawing/2014/main" id="{6F07CF66-C829-9896-A323-6416AD53BA32}"/>
                </a:ext>
              </a:extLst>
            </p:cNvPr>
            <p:cNvSpPr/>
            <p:nvPr/>
          </p:nvSpPr>
          <p:spPr>
            <a:xfrm>
              <a:off x="10471576" y="96097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85" name="Freeform 1584">
              <a:extLst>
                <a:ext uri="{FF2B5EF4-FFF2-40B4-BE49-F238E27FC236}">
                  <a16:creationId xmlns:a16="http://schemas.microsoft.com/office/drawing/2014/main" id="{6921FCCC-B303-47E6-134D-E4ADBD5216AE}"/>
                </a:ext>
              </a:extLst>
            </p:cNvPr>
            <p:cNvSpPr/>
            <p:nvPr/>
          </p:nvSpPr>
          <p:spPr>
            <a:xfrm>
              <a:off x="10483699" y="95837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86" name="Freeform 1585">
              <a:extLst>
                <a:ext uri="{FF2B5EF4-FFF2-40B4-BE49-F238E27FC236}">
                  <a16:creationId xmlns:a16="http://schemas.microsoft.com/office/drawing/2014/main" id="{05B044D8-CE64-5828-4BFA-3EAE33159633}"/>
                </a:ext>
              </a:extLst>
            </p:cNvPr>
            <p:cNvSpPr/>
            <p:nvPr/>
          </p:nvSpPr>
          <p:spPr>
            <a:xfrm>
              <a:off x="10497553" y="96097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87" name="Freeform 1586">
              <a:extLst>
                <a:ext uri="{FF2B5EF4-FFF2-40B4-BE49-F238E27FC236}">
                  <a16:creationId xmlns:a16="http://schemas.microsoft.com/office/drawing/2014/main" id="{EE30D9F2-FD78-8F20-D303-362E5983F7B0}"/>
                </a:ext>
              </a:extLst>
            </p:cNvPr>
            <p:cNvSpPr/>
            <p:nvPr/>
          </p:nvSpPr>
          <p:spPr>
            <a:xfrm>
              <a:off x="10552106" y="97829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88" name="Freeform 1587">
              <a:extLst>
                <a:ext uri="{FF2B5EF4-FFF2-40B4-BE49-F238E27FC236}">
                  <a16:creationId xmlns:a16="http://schemas.microsoft.com/office/drawing/2014/main" id="{E88F1F82-C176-F0F1-BFBA-7AC17E0D7814}"/>
                </a:ext>
              </a:extLst>
            </p:cNvPr>
            <p:cNvSpPr/>
            <p:nvPr/>
          </p:nvSpPr>
          <p:spPr>
            <a:xfrm>
              <a:off x="10565094" y="97742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89" name="Freeform 1588">
              <a:extLst>
                <a:ext uri="{FF2B5EF4-FFF2-40B4-BE49-F238E27FC236}">
                  <a16:creationId xmlns:a16="http://schemas.microsoft.com/office/drawing/2014/main" id="{B2808249-9DC0-E2A8-1FC4-E945C5702942}"/>
                </a:ext>
              </a:extLst>
            </p:cNvPr>
            <p:cNvSpPr/>
            <p:nvPr/>
          </p:nvSpPr>
          <p:spPr>
            <a:xfrm>
              <a:off x="10511408" y="96443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90" name="Freeform 1589">
              <a:extLst>
                <a:ext uri="{FF2B5EF4-FFF2-40B4-BE49-F238E27FC236}">
                  <a16:creationId xmlns:a16="http://schemas.microsoft.com/office/drawing/2014/main" id="{B7084AFC-0189-31F9-ABCD-50041AD433F4}"/>
                </a:ext>
              </a:extLst>
            </p:cNvPr>
            <p:cNvSpPr/>
            <p:nvPr/>
          </p:nvSpPr>
          <p:spPr>
            <a:xfrm>
              <a:off x="10524397" y="96790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91" name="Freeform 1590">
              <a:extLst>
                <a:ext uri="{FF2B5EF4-FFF2-40B4-BE49-F238E27FC236}">
                  <a16:creationId xmlns:a16="http://schemas.microsoft.com/office/drawing/2014/main" id="{AA5A8E85-DA49-4477-BC58-5E9876A06FC2}"/>
                </a:ext>
              </a:extLst>
            </p:cNvPr>
            <p:cNvSpPr/>
            <p:nvPr/>
          </p:nvSpPr>
          <p:spPr>
            <a:xfrm>
              <a:off x="10577217" y="97569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92" name="Freeform 1591">
              <a:extLst>
                <a:ext uri="{FF2B5EF4-FFF2-40B4-BE49-F238E27FC236}">
                  <a16:creationId xmlns:a16="http://schemas.microsoft.com/office/drawing/2014/main" id="{F2CFC33C-4C5C-969D-880A-47C73D7CBFEF}"/>
                </a:ext>
              </a:extLst>
            </p:cNvPr>
            <p:cNvSpPr/>
            <p:nvPr/>
          </p:nvSpPr>
          <p:spPr>
            <a:xfrm>
              <a:off x="10539117" y="9730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93" name="Freeform 1592">
              <a:extLst>
                <a:ext uri="{FF2B5EF4-FFF2-40B4-BE49-F238E27FC236}">
                  <a16:creationId xmlns:a16="http://schemas.microsoft.com/office/drawing/2014/main" id="{B189111E-3C0B-D652-E40B-4986012424A8}"/>
                </a:ext>
              </a:extLst>
            </p:cNvPr>
            <p:cNvSpPr/>
            <p:nvPr/>
          </p:nvSpPr>
          <p:spPr>
            <a:xfrm>
              <a:off x="10591937" y="98262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94" name="Freeform 1593">
              <a:extLst>
                <a:ext uri="{FF2B5EF4-FFF2-40B4-BE49-F238E27FC236}">
                  <a16:creationId xmlns:a16="http://schemas.microsoft.com/office/drawing/2014/main" id="{FBDA0BE4-F034-7FB0-F3F0-DC88D4725CA1}"/>
                </a:ext>
              </a:extLst>
            </p:cNvPr>
            <p:cNvSpPr/>
            <p:nvPr/>
          </p:nvSpPr>
          <p:spPr>
            <a:xfrm>
              <a:off x="10604926" y="98608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95" name="Freeform 1594">
              <a:extLst>
                <a:ext uri="{FF2B5EF4-FFF2-40B4-BE49-F238E27FC236}">
                  <a16:creationId xmlns:a16="http://schemas.microsoft.com/office/drawing/2014/main" id="{680AD588-FE90-504E-3118-6774E7DB8960}"/>
                </a:ext>
              </a:extLst>
            </p:cNvPr>
            <p:cNvSpPr/>
            <p:nvPr/>
          </p:nvSpPr>
          <p:spPr>
            <a:xfrm>
              <a:off x="10630903" y="99387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596" name="Freeform 1595">
              <a:extLst>
                <a:ext uri="{FF2B5EF4-FFF2-40B4-BE49-F238E27FC236}">
                  <a16:creationId xmlns:a16="http://schemas.microsoft.com/office/drawing/2014/main" id="{075C38A8-2F50-0896-D177-4227978295EA}"/>
                </a:ext>
              </a:extLst>
            </p:cNvPr>
            <p:cNvSpPr/>
            <p:nvPr/>
          </p:nvSpPr>
          <p:spPr>
            <a:xfrm>
              <a:off x="10644758" y="9930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97" name="Freeform 1596">
              <a:extLst>
                <a:ext uri="{FF2B5EF4-FFF2-40B4-BE49-F238E27FC236}">
                  <a16:creationId xmlns:a16="http://schemas.microsoft.com/office/drawing/2014/main" id="{77B26AF4-83F9-2DAE-95BE-645EC87E9F0F}"/>
                </a:ext>
              </a:extLst>
            </p:cNvPr>
            <p:cNvSpPr/>
            <p:nvPr/>
          </p:nvSpPr>
          <p:spPr>
            <a:xfrm>
              <a:off x="10617049" y="99128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98" name="Freeform 1597">
              <a:extLst>
                <a:ext uri="{FF2B5EF4-FFF2-40B4-BE49-F238E27FC236}">
                  <a16:creationId xmlns:a16="http://schemas.microsoft.com/office/drawing/2014/main" id="{D27779C4-D895-CB45-72AC-7B57A0F246A0}"/>
                </a:ext>
              </a:extLst>
            </p:cNvPr>
            <p:cNvSpPr/>
            <p:nvPr/>
          </p:nvSpPr>
          <p:spPr>
            <a:xfrm>
              <a:off x="10658612" y="9921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599" name="Freeform 1598">
              <a:extLst>
                <a:ext uri="{FF2B5EF4-FFF2-40B4-BE49-F238E27FC236}">
                  <a16:creationId xmlns:a16="http://schemas.microsoft.com/office/drawing/2014/main" id="{2A021A6D-D686-13B4-F313-2A0FF57B9354}"/>
                </a:ext>
              </a:extLst>
            </p:cNvPr>
            <p:cNvSpPr/>
            <p:nvPr/>
          </p:nvSpPr>
          <p:spPr>
            <a:xfrm>
              <a:off x="10671601" y="98954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00" name="Freeform 1599">
              <a:extLst>
                <a:ext uri="{FF2B5EF4-FFF2-40B4-BE49-F238E27FC236}">
                  <a16:creationId xmlns:a16="http://schemas.microsoft.com/office/drawing/2014/main" id="{A5C490F0-BAA4-E339-F37E-88D001AB107F}"/>
                </a:ext>
              </a:extLst>
            </p:cNvPr>
            <p:cNvSpPr/>
            <p:nvPr/>
          </p:nvSpPr>
          <p:spPr>
            <a:xfrm>
              <a:off x="10690651" y="99647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01" name="Freeform 1600">
              <a:extLst>
                <a:ext uri="{FF2B5EF4-FFF2-40B4-BE49-F238E27FC236}">
                  <a16:creationId xmlns:a16="http://schemas.microsoft.com/office/drawing/2014/main" id="{9C9B7659-1201-8FD1-20AC-3AC9022A0D9E}"/>
                </a:ext>
              </a:extLst>
            </p:cNvPr>
            <p:cNvSpPr/>
            <p:nvPr/>
          </p:nvSpPr>
          <p:spPr>
            <a:xfrm>
              <a:off x="10869028" y="10596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02" name="Freeform 1601">
              <a:extLst>
                <a:ext uri="{FF2B5EF4-FFF2-40B4-BE49-F238E27FC236}">
                  <a16:creationId xmlns:a16="http://schemas.microsoft.com/office/drawing/2014/main" id="{455630C9-97B5-5DED-50AC-F01DDE3A99A7}"/>
                </a:ext>
              </a:extLst>
            </p:cNvPr>
            <p:cNvSpPr/>
            <p:nvPr/>
          </p:nvSpPr>
          <p:spPr>
            <a:xfrm>
              <a:off x="10951290" y="108653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03" name="Freeform 1602">
              <a:extLst>
                <a:ext uri="{FF2B5EF4-FFF2-40B4-BE49-F238E27FC236}">
                  <a16:creationId xmlns:a16="http://schemas.microsoft.com/office/drawing/2014/main" id="{7CFC4BCA-C2ED-624E-7851-0D5A90C3978F}"/>
                </a:ext>
              </a:extLst>
            </p:cNvPr>
            <p:cNvSpPr/>
            <p:nvPr/>
          </p:nvSpPr>
          <p:spPr>
            <a:xfrm>
              <a:off x="10704506" y="99560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04" name="Freeform 1603">
              <a:extLst>
                <a:ext uri="{FF2B5EF4-FFF2-40B4-BE49-F238E27FC236}">
                  <a16:creationId xmlns:a16="http://schemas.microsoft.com/office/drawing/2014/main" id="{3AC9C602-A7BB-EE59-B258-3AECE1DCD077}"/>
                </a:ext>
              </a:extLst>
            </p:cNvPr>
            <p:cNvSpPr/>
            <p:nvPr/>
          </p:nvSpPr>
          <p:spPr>
            <a:xfrm>
              <a:off x="10852576" y="105708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05" name="Freeform 1604">
              <a:extLst>
                <a:ext uri="{FF2B5EF4-FFF2-40B4-BE49-F238E27FC236}">
                  <a16:creationId xmlns:a16="http://schemas.microsoft.com/office/drawing/2014/main" id="{43AE8233-C7CB-78D1-2F37-913F932A3E45}"/>
                </a:ext>
              </a:extLst>
            </p:cNvPr>
            <p:cNvSpPr/>
            <p:nvPr/>
          </p:nvSpPr>
          <p:spPr>
            <a:xfrm>
              <a:off x="10883749" y="106401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06" name="Freeform 1605">
              <a:extLst>
                <a:ext uri="{FF2B5EF4-FFF2-40B4-BE49-F238E27FC236}">
                  <a16:creationId xmlns:a16="http://schemas.microsoft.com/office/drawing/2014/main" id="{BE136566-AC7D-68FB-7F20-8285D8143A5E}"/>
                </a:ext>
              </a:extLst>
            </p:cNvPr>
            <p:cNvSpPr/>
            <p:nvPr/>
          </p:nvSpPr>
          <p:spPr>
            <a:xfrm>
              <a:off x="10831794" y="104236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07" name="Freeform 1606">
              <a:extLst>
                <a:ext uri="{FF2B5EF4-FFF2-40B4-BE49-F238E27FC236}">
                  <a16:creationId xmlns:a16="http://schemas.microsoft.com/office/drawing/2014/main" id="{B5B821A9-705A-20C7-8ADB-6C8AE23D0A4C}"/>
                </a:ext>
              </a:extLst>
            </p:cNvPr>
            <p:cNvSpPr/>
            <p:nvPr/>
          </p:nvSpPr>
          <p:spPr>
            <a:xfrm>
              <a:off x="11095897" y="111683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08" name="Freeform 1607">
              <a:extLst>
                <a:ext uri="{FF2B5EF4-FFF2-40B4-BE49-F238E27FC236}">
                  <a16:creationId xmlns:a16="http://schemas.microsoft.com/office/drawing/2014/main" id="{25FB9B88-D9BB-87C9-748B-645E83228600}"/>
                </a:ext>
              </a:extLst>
            </p:cNvPr>
            <p:cNvSpPr/>
            <p:nvPr/>
          </p:nvSpPr>
          <p:spPr>
            <a:xfrm>
              <a:off x="11108885" y="112030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09" name="Freeform 1608">
              <a:extLst>
                <a:ext uri="{FF2B5EF4-FFF2-40B4-BE49-F238E27FC236}">
                  <a16:creationId xmlns:a16="http://schemas.microsoft.com/office/drawing/2014/main" id="{3C602365-B182-2F1A-6DBD-4A10F48BCE6C}"/>
                </a:ext>
              </a:extLst>
            </p:cNvPr>
            <p:cNvSpPr/>
            <p:nvPr/>
          </p:nvSpPr>
          <p:spPr>
            <a:xfrm>
              <a:off x="11133131" y="113675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10" name="Freeform 1609">
              <a:extLst>
                <a:ext uri="{FF2B5EF4-FFF2-40B4-BE49-F238E27FC236}">
                  <a16:creationId xmlns:a16="http://schemas.microsoft.com/office/drawing/2014/main" id="{AA9DE167-C802-E9D3-C454-872727F81152}"/>
                </a:ext>
              </a:extLst>
            </p:cNvPr>
            <p:cNvSpPr/>
            <p:nvPr/>
          </p:nvSpPr>
          <p:spPr>
            <a:xfrm>
              <a:off x="11146985" y="11358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11" name="Freeform 1610">
              <a:extLst>
                <a:ext uri="{FF2B5EF4-FFF2-40B4-BE49-F238E27FC236}">
                  <a16:creationId xmlns:a16="http://schemas.microsoft.com/office/drawing/2014/main" id="{455D88FE-0EB5-863F-440D-373263EDE8C0}"/>
                </a:ext>
              </a:extLst>
            </p:cNvPr>
            <p:cNvSpPr/>
            <p:nvPr/>
          </p:nvSpPr>
          <p:spPr>
            <a:xfrm>
              <a:off x="11120142" y="11254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12" name="Freeform 1611">
              <a:extLst>
                <a:ext uri="{FF2B5EF4-FFF2-40B4-BE49-F238E27FC236}">
                  <a16:creationId xmlns:a16="http://schemas.microsoft.com/office/drawing/2014/main" id="{47BCB30D-8695-F3FC-EBC2-1A0FD3F73432}"/>
                </a:ext>
              </a:extLst>
            </p:cNvPr>
            <p:cNvSpPr/>
            <p:nvPr/>
          </p:nvSpPr>
          <p:spPr>
            <a:xfrm>
              <a:off x="11162572" y="113761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13" name="Freeform 1612">
              <a:extLst>
                <a:ext uri="{FF2B5EF4-FFF2-40B4-BE49-F238E27FC236}">
                  <a16:creationId xmlns:a16="http://schemas.microsoft.com/office/drawing/2014/main" id="{96AF6382-369C-1FD4-E176-21FFDE74D22B}"/>
                </a:ext>
              </a:extLst>
            </p:cNvPr>
            <p:cNvSpPr/>
            <p:nvPr/>
          </p:nvSpPr>
          <p:spPr>
            <a:xfrm>
              <a:off x="11175560" y="113588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14" name="Freeform 1613">
              <a:extLst>
                <a:ext uri="{FF2B5EF4-FFF2-40B4-BE49-F238E27FC236}">
                  <a16:creationId xmlns:a16="http://schemas.microsoft.com/office/drawing/2014/main" id="{E53CE602-7762-399C-63F2-FC256F0C2B54}"/>
                </a:ext>
              </a:extLst>
            </p:cNvPr>
            <p:cNvSpPr/>
            <p:nvPr/>
          </p:nvSpPr>
          <p:spPr>
            <a:xfrm>
              <a:off x="11188549" y="113848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15" name="Freeform 1614">
              <a:extLst>
                <a:ext uri="{FF2B5EF4-FFF2-40B4-BE49-F238E27FC236}">
                  <a16:creationId xmlns:a16="http://schemas.microsoft.com/office/drawing/2014/main" id="{A4C627A7-22A4-F4AF-304D-EC39EFBD7965}"/>
                </a:ext>
              </a:extLst>
            </p:cNvPr>
            <p:cNvSpPr/>
            <p:nvPr/>
          </p:nvSpPr>
          <p:spPr>
            <a:xfrm>
              <a:off x="11242235" y="115147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16" name="Freeform 1615">
              <a:extLst>
                <a:ext uri="{FF2B5EF4-FFF2-40B4-BE49-F238E27FC236}">
                  <a16:creationId xmlns:a16="http://schemas.microsoft.com/office/drawing/2014/main" id="{6061FA01-D097-C999-B9B7-BCC57518DE43}"/>
                </a:ext>
              </a:extLst>
            </p:cNvPr>
            <p:cNvSpPr/>
            <p:nvPr/>
          </p:nvSpPr>
          <p:spPr>
            <a:xfrm>
              <a:off x="11255224" y="115060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17" name="Freeform 1616">
              <a:extLst>
                <a:ext uri="{FF2B5EF4-FFF2-40B4-BE49-F238E27FC236}">
                  <a16:creationId xmlns:a16="http://schemas.microsoft.com/office/drawing/2014/main" id="{74FA38AD-AEDC-05F7-A428-9E921B069DF2}"/>
                </a:ext>
              </a:extLst>
            </p:cNvPr>
            <p:cNvSpPr/>
            <p:nvPr/>
          </p:nvSpPr>
          <p:spPr>
            <a:xfrm>
              <a:off x="11202403" y="114108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18" name="Freeform 1617">
              <a:extLst>
                <a:ext uri="{FF2B5EF4-FFF2-40B4-BE49-F238E27FC236}">
                  <a16:creationId xmlns:a16="http://schemas.microsoft.com/office/drawing/2014/main" id="{3519F9C3-EA83-E838-7389-C2975A513751}"/>
                </a:ext>
              </a:extLst>
            </p:cNvPr>
            <p:cNvSpPr/>
            <p:nvPr/>
          </p:nvSpPr>
          <p:spPr>
            <a:xfrm>
              <a:off x="11214526" y="114108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19" name="Freeform 1618">
              <a:extLst>
                <a:ext uri="{FF2B5EF4-FFF2-40B4-BE49-F238E27FC236}">
                  <a16:creationId xmlns:a16="http://schemas.microsoft.com/office/drawing/2014/main" id="{FE2E08E0-5402-A4EE-20B4-017E4DB293DD}"/>
                </a:ext>
              </a:extLst>
            </p:cNvPr>
            <p:cNvSpPr/>
            <p:nvPr/>
          </p:nvSpPr>
          <p:spPr>
            <a:xfrm>
              <a:off x="11267347" y="114800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20" name="Freeform 1619">
              <a:extLst>
                <a:ext uri="{FF2B5EF4-FFF2-40B4-BE49-F238E27FC236}">
                  <a16:creationId xmlns:a16="http://schemas.microsoft.com/office/drawing/2014/main" id="{0B95E9F9-B113-9414-4EB2-DD4717378F04}"/>
                </a:ext>
              </a:extLst>
            </p:cNvPr>
            <p:cNvSpPr/>
            <p:nvPr/>
          </p:nvSpPr>
          <p:spPr>
            <a:xfrm>
              <a:off x="11229247" y="114627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21" name="Freeform 1620">
              <a:extLst>
                <a:ext uri="{FF2B5EF4-FFF2-40B4-BE49-F238E27FC236}">
                  <a16:creationId xmlns:a16="http://schemas.microsoft.com/office/drawing/2014/main" id="{EB05AA09-1156-05BA-DBD5-BC839AA1EB16}"/>
                </a:ext>
              </a:extLst>
            </p:cNvPr>
            <p:cNvSpPr/>
            <p:nvPr/>
          </p:nvSpPr>
          <p:spPr>
            <a:xfrm>
              <a:off x="11282067" y="115493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22" name="Freeform 1621">
              <a:extLst>
                <a:ext uri="{FF2B5EF4-FFF2-40B4-BE49-F238E27FC236}">
                  <a16:creationId xmlns:a16="http://schemas.microsoft.com/office/drawing/2014/main" id="{EE7ED993-F95D-C455-AD5F-7646CAD0CE28}"/>
                </a:ext>
              </a:extLst>
            </p:cNvPr>
            <p:cNvSpPr/>
            <p:nvPr/>
          </p:nvSpPr>
          <p:spPr>
            <a:xfrm>
              <a:off x="11295056" y="115840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23" name="Freeform 1622">
              <a:extLst>
                <a:ext uri="{FF2B5EF4-FFF2-40B4-BE49-F238E27FC236}">
                  <a16:creationId xmlns:a16="http://schemas.microsoft.com/office/drawing/2014/main" id="{91B2C0EF-3C01-48FC-0DA4-7CEBD23838E7}"/>
                </a:ext>
              </a:extLst>
            </p:cNvPr>
            <p:cNvSpPr/>
            <p:nvPr/>
          </p:nvSpPr>
          <p:spPr>
            <a:xfrm>
              <a:off x="11321033" y="116619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24" name="Freeform 1623">
              <a:extLst>
                <a:ext uri="{FF2B5EF4-FFF2-40B4-BE49-F238E27FC236}">
                  <a16:creationId xmlns:a16="http://schemas.microsoft.com/office/drawing/2014/main" id="{A01E086C-363E-1C88-4C6E-4C714EAAB15C}"/>
                </a:ext>
              </a:extLst>
            </p:cNvPr>
            <p:cNvSpPr/>
            <p:nvPr/>
          </p:nvSpPr>
          <p:spPr>
            <a:xfrm>
              <a:off x="11334887" y="116532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25" name="Freeform 1624">
              <a:extLst>
                <a:ext uri="{FF2B5EF4-FFF2-40B4-BE49-F238E27FC236}">
                  <a16:creationId xmlns:a16="http://schemas.microsoft.com/office/drawing/2014/main" id="{C605AD77-36B2-FCA7-5D4A-966A9A49F32E}"/>
                </a:ext>
              </a:extLst>
            </p:cNvPr>
            <p:cNvSpPr/>
            <p:nvPr/>
          </p:nvSpPr>
          <p:spPr>
            <a:xfrm>
              <a:off x="11307178" y="11635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26" name="Freeform 1625">
              <a:extLst>
                <a:ext uri="{FF2B5EF4-FFF2-40B4-BE49-F238E27FC236}">
                  <a16:creationId xmlns:a16="http://schemas.microsoft.com/office/drawing/2014/main" id="{0F5B607D-651C-7CB2-38BF-86E7C4396F2B}"/>
                </a:ext>
              </a:extLst>
            </p:cNvPr>
            <p:cNvSpPr/>
            <p:nvPr/>
          </p:nvSpPr>
          <p:spPr>
            <a:xfrm>
              <a:off x="11349608" y="117745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27" name="Freeform 1626">
              <a:extLst>
                <a:ext uri="{FF2B5EF4-FFF2-40B4-BE49-F238E27FC236}">
                  <a16:creationId xmlns:a16="http://schemas.microsoft.com/office/drawing/2014/main" id="{2EE4DA12-87FA-2FF6-7F2A-3CAA2FEFDEF2}"/>
                </a:ext>
              </a:extLst>
            </p:cNvPr>
            <p:cNvSpPr/>
            <p:nvPr/>
          </p:nvSpPr>
          <p:spPr>
            <a:xfrm>
              <a:off x="11362597" y="117571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28" name="Freeform 1627">
              <a:extLst>
                <a:ext uri="{FF2B5EF4-FFF2-40B4-BE49-F238E27FC236}">
                  <a16:creationId xmlns:a16="http://schemas.microsoft.com/office/drawing/2014/main" id="{8845DDB9-D2FE-F211-9F0E-D5964A66E8FD}"/>
                </a:ext>
              </a:extLst>
            </p:cNvPr>
            <p:cNvSpPr/>
            <p:nvPr/>
          </p:nvSpPr>
          <p:spPr>
            <a:xfrm>
              <a:off x="11379915" y="118784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29" name="Freeform 1628">
              <a:extLst>
                <a:ext uri="{FF2B5EF4-FFF2-40B4-BE49-F238E27FC236}">
                  <a16:creationId xmlns:a16="http://schemas.microsoft.com/office/drawing/2014/main" id="{C3F3A905-970A-9FBE-0CF8-148D4C9B5BA7}"/>
                </a:ext>
              </a:extLst>
            </p:cNvPr>
            <p:cNvSpPr/>
            <p:nvPr/>
          </p:nvSpPr>
          <p:spPr>
            <a:xfrm>
              <a:off x="11437931" y="119563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30" name="Freeform 1629">
              <a:extLst>
                <a:ext uri="{FF2B5EF4-FFF2-40B4-BE49-F238E27FC236}">
                  <a16:creationId xmlns:a16="http://schemas.microsoft.com/office/drawing/2014/main" id="{E9F96108-B22A-BF3A-E98E-F6A7E1EF5AFB}"/>
                </a:ext>
              </a:extLst>
            </p:cNvPr>
            <p:cNvSpPr/>
            <p:nvPr/>
          </p:nvSpPr>
          <p:spPr>
            <a:xfrm>
              <a:off x="11450919" y="119476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31" name="Freeform 1630">
              <a:extLst>
                <a:ext uri="{FF2B5EF4-FFF2-40B4-BE49-F238E27FC236}">
                  <a16:creationId xmlns:a16="http://schemas.microsoft.com/office/drawing/2014/main" id="{96D05338-0F30-C27C-7AF2-4D2372DD6D68}"/>
                </a:ext>
              </a:extLst>
            </p:cNvPr>
            <p:cNvSpPr/>
            <p:nvPr/>
          </p:nvSpPr>
          <p:spPr>
            <a:xfrm>
              <a:off x="11393769" y="118697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32" name="Freeform 1631">
              <a:extLst>
                <a:ext uri="{FF2B5EF4-FFF2-40B4-BE49-F238E27FC236}">
                  <a16:creationId xmlns:a16="http://schemas.microsoft.com/office/drawing/2014/main" id="{9F7C4952-1B71-2741-A4EE-4E7FBA9AE5C1}"/>
                </a:ext>
              </a:extLst>
            </p:cNvPr>
            <p:cNvSpPr/>
            <p:nvPr/>
          </p:nvSpPr>
          <p:spPr>
            <a:xfrm>
              <a:off x="11405892" y="118697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33" name="Freeform 1632">
              <a:extLst>
                <a:ext uri="{FF2B5EF4-FFF2-40B4-BE49-F238E27FC236}">
                  <a16:creationId xmlns:a16="http://schemas.microsoft.com/office/drawing/2014/main" id="{FFFC566F-DE6E-E1FD-12CE-4CC3C29C490C}"/>
                </a:ext>
              </a:extLst>
            </p:cNvPr>
            <p:cNvSpPr/>
            <p:nvPr/>
          </p:nvSpPr>
          <p:spPr>
            <a:xfrm>
              <a:off x="11463042" y="119476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34" name="Freeform 1633">
              <a:extLst>
                <a:ext uri="{FF2B5EF4-FFF2-40B4-BE49-F238E27FC236}">
                  <a16:creationId xmlns:a16="http://schemas.microsoft.com/office/drawing/2014/main" id="{B1C8A2C4-66B9-A4C9-B97D-75C79B4E3EEB}"/>
                </a:ext>
              </a:extLst>
            </p:cNvPr>
            <p:cNvSpPr/>
            <p:nvPr/>
          </p:nvSpPr>
          <p:spPr>
            <a:xfrm>
              <a:off x="11424076" y="119130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35" name="Freeform 1634">
              <a:extLst>
                <a:ext uri="{FF2B5EF4-FFF2-40B4-BE49-F238E27FC236}">
                  <a16:creationId xmlns:a16="http://schemas.microsoft.com/office/drawing/2014/main" id="{2FD25C80-4374-8AB4-0596-B217D53F9290}"/>
                </a:ext>
              </a:extLst>
            </p:cNvPr>
            <p:cNvSpPr/>
            <p:nvPr/>
          </p:nvSpPr>
          <p:spPr>
            <a:xfrm>
              <a:off x="11476897" y="119909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36" name="Freeform 1635">
              <a:extLst>
                <a:ext uri="{FF2B5EF4-FFF2-40B4-BE49-F238E27FC236}">
                  <a16:creationId xmlns:a16="http://schemas.microsoft.com/office/drawing/2014/main" id="{751D0F28-6679-1A00-4623-A9203E398FB0}"/>
                </a:ext>
              </a:extLst>
            </p:cNvPr>
            <p:cNvSpPr/>
            <p:nvPr/>
          </p:nvSpPr>
          <p:spPr>
            <a:xfrm>
              <a:off x="11503740" y="120083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37" name="Freeform 1636">
              <a:extLst>
                <a:ext uri="{FF2B5EF4-FFF2-40B4-BE49-F238E27FC236}">
                  <a16:creationId xmlns:a16="http://schemas.microsoft.com/office/drawing/2014/main" id="{2AAFDD51-71E3-3A03-6A59-5D9FBC35D2A6}"/>
                </a:ext>
              </a:extLst>
            </p:cNvPr>
            <p:cNvSpPr/>
            <p:nvPr/>
          </p:nvSpPr>
          <p:spPr>
            <a:xfrm>
              <a:off x="11516728" y="120429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38" name="Freeform 1637">
              <a:extLst>
                <a:ext uri="{FF2B5EF4-FFF2-40B4-BE49-F238E27FC236}">
                  <a16:creationId xmlns:a16="http://schemas.microsoft.com/office/drawing/2014/main" id="{ADFCD63F-0ABE-351B-4C1C-0A027BD5DF80}"/>
                </a:ext>
              </a:extLst>
            </p:cNvPr>
            <p:cNvSpPr/>
            <p:nvPr/>
          </p:nvSpPr>
          <p:spPr>
            <a:xfrm>
              <a:off x="11489885" y="120256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39" name="Freeform 1638">
              <a:extLst>
                <a:ext uri="{FF2B5EF4-FFF2-40B4-BE49-F238E27FC236}">
                  <a16:creationId xmlns:a16="http://schemas.microsoft.com/office/drawing/2014/main" id="{F2C61ABD-A532-4572-477B-F883D19372E4}"/>
                </a:ext>
              </a:extLst>
            </p:cNvPr>
            <p:cNvSpPr/>
            <p:nvPr/>
          </p:nvSpPr>
          <p:spPr>
            <a:xfrm>
              <a:off x="11541840" y="12207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40" name="Freeform 1639">
              <a:extLst>
                <a:ext uri="{FF2B5EF4-FFF2-40B4-BE49-F238E27FC236}">
                  <a16:creationId xmlns:a16="http://schemas.microsoft.com/office/drawing/2014/main" id="{2CB657F0-F6B1-797F-7AFA-B7F483D972E9}"/>
                </a:ext>
              </a:extLst>
            </p:cNvPr>
            <p:cNvSpPr/>
            <p:nvPr/>
          </p:nvSpPr>
          <p:spPr>
            <a:xfrm>
              <a:off x="11555694" y="122507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41" name="Freeform 1640">
              <a:extLst>
                <a:ext uri="{FF2B5EF4-FFF2-40B4-BE49-F238E27FC236}">
                  <a16:creationId xmlns:a16="http://schemas.microsoft.com/office/drawing/2014/main" id="{58120EEA-DF17-FCAD-F3C3-8BE369AF68D3}"/>
                </a:ext>
              </a:extLst>
            </p:cNvPr>
            <p:cNvSpPr/>
            <p:nvPr/>
          </p:nvSpPr>
          <p:spPr>
            <a:xfrm>
              <a:off x="11528851" y="12094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42" name="Freeform 1641">
              <a:extLst>
                <a:ext uri="{FF2B5EF4-FFF2-40B4-BE49-F238E27FC236}">
                  <a16:creationId xmlns:a16="http://schemas.microsoft.com/office/drawing/2014/main" id="{7FB5F876-E5EB-5E0A-E2A3-D046FEEADC2C}"/>
                </a:ext>
              </a:extLst>
            </p:cNvPr>
            <p:cNvSpPr/>
            <p:nvPr/>
          </p:nvSpPr>
          <p:spPr>
            <a:xfrm>
              <a:off x="11571281" y="122680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43" name="Freeform 1642">
              <a:extLst>
                <a:ext uri="{FF2B5EF4-FFF2-40B4-BE49-F238E27FC236}">
                  <a16:creationId xmlns:a16="http://schemas.microsoft.com/office/drawing/2014/main" id="{9F3D601D-4ADD-224A-A088-DDDDC08504F1}"/>
                </a:ext>
              </a:extLst>
            </p:cNvPr>
            <p:cNvSpPr/>
            <p:nvPr/>
          </p:nvSpPr>
          <p:spPr>
            <a:xfrm>
              <a:off x="11584269" y="122507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44" name="Freeform 1643">
              <a:extLst>
                <a:ext uri="{FF2B5EF4-FFF2-40B4-BE49-F238E27FC236}">
                  <a16:creationId xmlns:a16="http://schemas.microsoft.com/office/drawing/2014/main" id="{955E99D4-78D6-790F-7E25-AE6C46C22B72}"/>
                </a:ext>
              </a:extLst>
            </p:cNvPr>
            <p:cNvSpPr/>
            <p:nvPr/>
          </p:nvSpPr>
          <p:spPr>
            <a:xfrm>
              <a:off x="11597258" y="122767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45" name="Freeform 1644">
              <a:extLst>
                <a:ext uri="{FF2B5EF4-FFF2-40B4-BE49-F238E27FC236}">
                  <a16:creationId xmlns:a16="http://schemas.microsoft.com/office/drawing/2014/main" id="{60A00ED4-1EA7-375B-CD10-6EB85AA41528}"/>
                </a:ext>
              </a:extLst>
            </p:cNvPr>
            <p:cNvSpPr/>
            <p:nvPr/>
          </p:nvSpPr>
          <p:spPr>
            <a:xfrm>
              <a:off x="11651810" y="124412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46" name="Freeform 1645">
              <a:extLst>
                <a:ext uri="{FF2B5EF4-FFF2-40B4-BE49-F238E27FC236}">
                  <a16:creationId xmlns:a16="http://schemas.microsoft.com/office/drawing/2014/main" id="{E67DA9E9-21D0-DD36-55C4-3653AE12A3B6}"/>
                </a:ext>
              </a:extLst>
            </p:cNvPr>
            <p:cNvSpPr/>
            <p:nvPr/>
          </p:nvSpPr>
          <p:spPr>
            <a:xfrm>
              <a:off x="11664799" y="124325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47" name="Freeform 1646">
              <a:extLst>
                <a:ext uri="{FF2B5EF4-FFF2-40B4-BE49-F238E27FC236}">
                  <a16:creationId xmlns:a16="http://schemas.microsoft.com/office/drawing/2014/main" id="{8F510B91-86E0-8382-2A9C-B7266BC33E0C}"/>
                </a:ext>
              </a:extLst>
            </p:cNvPr>
            <p:cNvSpPr/>
            <p:nvPr/>
          </p:nvSpPr>
          <p:spPr>
            <a:xfrm>
              <a:off x="11611112" y="123027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48" name="Freeform 1647">
              <a:extLst>
                <a:ext uri="{FF2B5EF4-FFF2-40B4-BE49-F238E27FC236}">
                  <a16:creationId xmlns:a16="http://schemas.microsoft.com/office/drawing/2014/main" id="{28609BBA-B756-3A30-FEB2-748BE9C62CA5}"/>
                </a:ext>
              </a:extLst>
            </p:cNvPr>
            <p:cNvSpPr/>
            <p:nvPr/>
          </p:nvSpPr>
          <p:spPr>
            <a:xfrm>
              <a:off x="11624101" y="123460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49" name="Freeform 1648">
              <a:extLst>
                <a:ext uri="{FF2B5EF4-FFF2-40B4-BE49-F238E27FC236}">
                  <a16:creationId xmlns:a16="http://schemas.microsoft.com/office/drawing/2014/main" id="{F6250E82-ED68-2996-F926-956D8B9D2D53}"/>
                </a:ext>
              </a:extLst>
            </p:cNvPr>
            <p:cNvSpPr/>
            <p:nvPr/>
          </p:nvSpPr>
          <p:spPr>
            <a:xfrm>
              <a:off x="11676922" y="124152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50" name="Freeform 1649">
              <a:extLst>
                <a:ext uri="{FF2B5EF4-FFF2-40B4-BE49-F238E27FC236}">
                  <a16:creationId xmlns:a16="http://schemas.microsoft.com/office/drawing/2014/main" id="{6AFB1284-C1B2-95EA-9011-8776D267A825}"/>
                </a:ext>
              </a:extLst>
            </p:cNvPr>
            <p:cNvSpPr/>
            <p:nvPr/>
          </p:nvSpPr>
          <p:spPr>
            <a:xfrm>
              <a:off x="11638822" y="123893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51" name="Freeform 1650">
              <a:extLst>
                <a:ext uri="{FF2B5EF4-FFF2-40B4-BE49-F238E27FC236}">
                  <a16:creationId xmlns:a16="http://schemas.microsoft.com/office/drawing/2014/main" id="{DB017B54-F07E-A661-26ED-795BC76864B5}"/>
                </a:ext>
              </a:extLst>
            </p:cNvPr>
            <p:cNvSpPr/>
            <p:nvPr/>
          </p:nvSpPr>
          <p:spPr>
            <a:xfrm>
              <a:off x="11692508" y="124932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52" name="Freeform 1651">
              <a:extLst>
                <a:ext uri="{FF2B5EF4-FFF2-40B4-BE49-F238E27FC236}">
                  <a16:creationId xmlns:a16="http://schemas.microsoft.com/office/drawing/2014/main" id="{7FA397F4-951F-34EB-3F43-7BB081BA184F}"/>
                </a:ext>
              </a:extLst>
            </p:cNvPr>
            <p:cNvSpPr/>
            <p:nvPr/>
          </p:nvSpPr>
          <p:spPr>
            <a:xfrm>
              <a:off x="11705497" y="125278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53" name="Freeform 1652">
              <a:extLst>
                <a:ext uri="{FF2B5EF4-FFF2-40B4-BE49-F238E27FC236}">
                  <a16:creationId xmlns:a16="http://schemas.microsoft.com/office/drawing/2014/main" id="{070E77A8-7680-AB13-1039-812ACF8BE85D}"/>
                </a:ext>
              </a:extLst>
            </p:cNvPr>
            <p:cNvSpPr/>
            <p:nvPr/>
          </p:nvSpPr>
          <p:spPr>
            <a:xfrm>
              <a:off x="11730608" y="12597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54" name="Freeform 1653">
              <a:extLst>
                <a:ext uri="{FF2B5EF4-FFF2-40B4-BE49-F238E27FC236}">
                  <a16:creationId xmlns:a16="http://schemas.microsoft.com/office/drawing/2014/main" id="{F5FDC5A7-EC39-8920-F310-58C70CA6CA21}"/>
                </a:ext>
              </a:extLst>
            </p:cNvPr>
            <p:cNvSpPr/>
            <p:nvPr/>
          </p:nvSpPr>
          <p:spPr>
            <a:xfrm>
              <a:off x="11744462" y="125971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55" name="Freeform 1654">
              <a:extLst>
                <a:ext uri="{FF2B5EF4-FFF2-40B4-BE49-F238E27FC236}">
                  <a16:creationId xmlns:a16="http://schemas.microsoft.com/office/drawing/2014/main" id="{397E28E3-0AE1-61F5-95A3-C52CFBF7E03E}"/>
                </a:ext>
              </a:extLst>
            </p:cNvPr>
            <p:cNvSpPr/>
            <p:nvPr/>
          </p:nvSpPr>
          <p:spPr>
            <a:xfrm>
              <a:off x="11716753" y="125798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56" name="Freeform 1655">
              <a:extLst>
                <a:ext uri="{FF2B5EF4-FFF2-40B4-BE49-F238E27FC236}">
                  <a16:creationId xmlns:a16="http://schemas.microsoft.com/office/drawing/2014/main" id="{EAE84884-099F-3643-99E5-1F842407D24C}"/>
                </a:ext>
              </a:extLst>
            </p:cNvPr>
            <p:cNvSpPr/>
            <p:nvPr/>
          </p:nvSpPr>
          <p:spPr>
            <a:xfrm>
              <a:off x="11758317" y="125884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57" name="Freeform 1656">
              <a:extLst>
                <a:ext uri="{FF2B5EF4-FFF2-40B4-BE49-F238E27FC236}">
                  <a16:creationId xmlns:a16="http://schemas.microsoft.com/office/drawing/2014/main" id="{C16E56D6-BC36-21CE-E02A-EBC079A3AC8B}"/>
                </a:ext>
              </a:extLst>
            </p:cNvPr>
            <p:cNvSpPr/>
            <p:nvPr/>
          </p:nvSpPr>
          <p:spPr>
            <a:xfrm>
              <a:off x="11771306" y="125624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58" name="Freeform 1657">
              <a:extLst>
                <a:ext uri="{FF2B5EF4-FFF2-40B4-BE49-F238E27FC236}">
                  <a16:creationId xmlns:a16="http://schemas.microsoft.com/office/drawing/2014/main" id="{97C6F7AA-1B23-DDCB-CDFC-631C933AD7D6}"/>
                </a:ext>
              </a:extLst>
            </p:cNvPr>
            <p:cNvSpPr/>
            <p:nvPr/>
          </p:nvSpPr>
          <p:spPr>
            <a:xfrm>
              <a:off x="11790356" y="126230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59" name="Freeform 1658">
              <a:extLst>
                <a:ext uri="{FF2B5EF4-FFF2-40B4-BE49-F238E27FC236}">
                  <a16:creationId xmlns:a16="http://schemas.microsoft.com/office/drawing/2014/main" id="{5BABD742-AF20-EED5-E9EA-A4C964AF015F}"/>
                </a:ext>
              </a:extLst>
            </p:cNvPr>
            <p:cNvSpPr/>
            <p:nvPr/>
          </p:nvSpPr>
          <p:spPr>
            <a:xfrm>
              <a:off x="11968733" y="132985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60" name="Freeform 1659">
              <a:extLst>
                <a:ext uri="{FF2B5EF4-FFF2-40B4-BE49-F238E27FC236}">
                  <a16:creationId xmlns:a16="http://schemas.microsoft.com/office/drawing/2014/main" id="{EF1F405D-EC3E-8062-D471-84766C38B020}"/>
                </a:ext>
              </a:extLst>
            </p:cNvPr>
            <p:cNvSpPr/>
            <p:nvPr/>
          </p:nvSpPr>
          <p:spPr>
            <a:xfrm>
              <a:off x="11010172" y="109605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61" name="Freeform 1660">
              <a:extLst>
                <a:ext uri="{FF2B5EF4-FFF2-40B4-BE49-F238E27FC236}">
                  <a16:creationId xmlns:a16="http://schemas.microsoft.com/office/drawing/2014/main" id="{2D161B91-3A74-057B-CAE7-BC4AA8FC7801}"/>
                </a:ext>
              </a:extLst>
            </p:cNvPr>
            <p:cNvSpPr/>
            <p:nvPr/>
          </p:nvSpPr>
          <p:spPr>
            <a:xfrm>
              <a:off x="11804210" y="126144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62" name="Freeform 1661">
              <a:extLst>
                <a:ext uri="{FF2B5EF4-FFF2-40B4-BE49-F238E27FC236}">
                  <a16:creationId xmlns:a16="http://schemas.microsoft.com/office/drawing/2014/main" id="{B5988A1C-F287-280E-D1ED-F51B21021231}"/>
                </a:ext>
              </a:extLst>
            </p:cNvPr>
            <p:cNvSpPr/>
            <p:nvPr/>
          </p:nvSpPr>
          <p:spPr>
            <a:xfrm>
              <a:off x="11952281" y="132638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63" name="Freeform 1662">
              <a:extLst>
                <a:ext uri="{FF2B5EF4-FFF2-40B4-BE49-F238E27FC236}">
                  <a16:creationId xmlns:a16="http://schemas.microsoft.com/office/drawing/2014/main" id="{65A81127-3F3B-EC76-9880-878FE5D0164B}"/>
                </a:ext>
              </a:extLst>
            </p:cNvPr>
            <p:cNvSpPr/>
            <p:nvPr/>
          </p:nvSpPr>
          <p:spPr>
            <a:xfrm>
              <a:off x="11983453" y="133331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64" name="Freeform 1663">
              <a:extLst>
                <a:ext uri="{FF2B5EF4-FFF2-40B4-BE49-F238E27FC236}">
                  <a16:creationId xmlns:a16="http://schemas.microsoft.com/office/drawing/2014/main" id="{3A110DB6-071D-0E9B-8AD0-ACCC1D74154D}"/>
                </a:ext>
              </a:extLst>
            </p:cNvPr>
            <p:cNvSpPr/>
            <p:nvPr/>
          </p:nvSpPr>
          <p:spPr>
            <a:xfrm>
              <a:off x="11062126" y="110298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solidFill>
              <a:prstDash val="solid"/>
              <a:miter/>
            </a:ln>
          </p:spPr>
          <p:txBody>
            <a:bodyPr rtlCol="0" anchor="ctr"/>
            <a:lstStyle/>
            <a:p>
              <a:endParaRPr lang="en-US" dirty="0"/>
            </a:p>
          </p:txBody>
        </p:sp>
        <p:sp>
          <p:nvSpPr>
            <p:cNvPr id="1665" name="Freeform 1664">
              <a:extLst>
                <a:ext uri="{FF2B5EF4-FFF2-40B4-BE49-F238E27FC236}">
                  <a16:creationId xmlns:a16="http://schemas.microsoft.com/office/drawing/2014/main" id="{A3864974-FB1B-CECD-537E-E4EC9BC97D48}"/>
                </a:ext>
              </a:extLst>
            </p:cNvPr>
            <p:cNvSpPr/>
            <p:nvPr/>
          </p:nvSpPr>
          <p:spPr>
            <a:xfrm>
              <a:off x="12008565"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66" name="Freeform 1665">
              <a:extLst>
                <a:ext uri="{FF2B5EF4-FFF2-40B4-BE49-F238E27FC236}">
                  <a16:creationId xmlns:a16="http://schemas.microsoft.com/office/drawing/2014/main" id="{D857C1FE-9FB5-67EB-687D-1EEF488D2301}"/>
                </a:ext>
              </a:extLst>
            </p:cNvPr>
            <p:cNvSpPr/>
            <p:nvPr/>
          </p:nvSpPr>
          <p:spPr>
            <a:xfrm>
              <a:off x="12032810"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67" name="Freeform 1666">
              <a:extLst>
                <a:ext uri="{FF2B5EF4-FFF2-40B4-BE49-F238E27FC236}">
                  <a16:creationId xmlns:a16="http://schemas.microsoft.com/office/drawing/2014/main" id="{4B866904-0AE3-163E-ED09-794184EFF043}"/>
                </a:ext>
              </a:extLst>
            </p:cNvPr>
            <p:cNvSpPr/>
            <p:nvPr/>
          </p:nvSpPr>
          <p:spPr>
            <a:xfrm>
              <a:off x="11998174"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68" name="Freeform 1667">
              <a:extLst>
                <a:ext uri="{FF2B5EF4-FFF2-40B4-BE49-F238E27FC236}">
                  <a16:creationId xmlns:a16="http://schemas.microsoft.com/office/drawing/2014/main" id="{DCBC0161-F141-A244-F830-6D4C09D36915}"/>
                </a:ext>
              </a:extLst>
            </p:cNvPr>
            <p:cNvSpPr/>
            <p:nvPr/>
          </p:nvSpPr>
          <p:spPr>
            <a:xfrm>
              <a:off x="12057922"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69" name="Freeform 1668">
              <a:extLst>
                <a:ext uri="{FF2B5EF4-FFF2-40B4-BE49-F238E27FC236}">
                  <a16:creationId xmlns:a16="http://schemas.microsoft.com/office/drawing/2014/main" id="{BF15F4FD-C2C9-B990-81B1-0264F9CF9593}"/>
                </a:ext>
              </a:extLst>
            </p:cNvPr>
            <p:cNvSpPr/>
            <p:nvPr/>
          </p:nvSpPr>
          <p:spPr>
            <a:xfrm>
              <a:off x="12069178"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70" name="Freeform 1669">
              <a:extLst>
                <a:ext uri="{FF2B5EF4-FFF2-40B4-BE49-F238E27FC236}">
                  <a16:creationId xmlns:a16="http://schemas.microsoft.com/office/drawing/2014/main" id="{73F6BB54-36BE-BD4B-2A0B-C0088A9BF1FC}"/>
                </a:ext>
              </a:extLst>
            </p:cNvPr>
            <p:cNvSpPr/>
            <p:nvPr/>
          </p:nvSpPr>
          <p:spPr>
            <a:xfrm>
              <a:off x="12044933"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71" name="Freeform 1670">
              <a:extLst>
                <a:ext uri="{FF2B5EF4-FFF2-40B4-BE49-F238E27FC236}">
                  <a16:creationId xmlns:a16="http://schemas.microsoft.com/office/drawing/2014/main" id="{3587C97E-C304-86C1-65C7-8FDB4ABA3F6E}"/>
                </a:ext>
              </a:extLst>
            </p:cNvPr>
            <p:cNvSpPr/>
            <p:nvPr/>
          </p:nvSpPr>
          <p:spPr>
            <a:xfrm>
              <a:off x="12135853"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72" name="Freeform 1671">
              <a:extLst>
                <a:ext uri="{FF2B5EF4-FFF2-40B4-BE49-F238E27FC236}">
                  <a16:creationId xmlns:a16="http://schemas.microsoft.com/office/drawing/2014/main" id="{C5E8FBB7-38C5-5726-684D-F90026D66582}"/>
                </a:ext>
              </a:extLst>
            </p:cNvPr>
            <p:cNvSpPr/>
            <p:nvPr/>
          </p:nvSpPr>
          <p:spPr>
            <a:xfrm>
              <a:off x="12163563"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73" name="Freeform 1672">
              <a:extLst>
                <a:ext uri="{FF2B5EF4-FFF2-40B4-BE49-F238E27FC236}">
                  <a16:creationId xmlns:a16="http://schemas.microsoft.com/office/drawing/2014/main" id="{BEA03083-F44E-0C82-F21D-20A43C39CDFB}"/>
                </a:ext>
              </a:extLst>
            </p:cNvPr>
            <p:cNvSpPr/>
            <p:nvPr/>
          </p:nvSpPr>
          <p:spPr>
            <a:xfrm>
              <a:off x="12109876"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74" name="Freeform 1673">
              <a:extLst>
                <a:ext uri="{FF2B5EF4-FFF2-40B4-BE49-F238E27FC236}">
                  <a16:creationId xmlns:a16="http://schemas.microsoft.com/office/drawing/2014/main" id="{AE8749A1-EC2D-FF67-C4FF-DF8CD4CCDBC6}"/>
                </a:ext>
              </a:extLst>
            </p:cNvPr>
            <p:cNvSpPr/>
            <p:nvPr/>
          </p:nvSpPr>
          <p:spPr>
            <a:xfrm>
              <a:off x="12206858"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75" name="Freeform 1674">
              <a:extLst>
                <a:ext uri="{FF2B5EF4-FFF2-40B4-BE49-F238E27FC236}">
                  <a16:creationId xmlns:a16="http://schemas.microsoft.com/office/drawing/2014/main" id="{C0677DDF-E620-BA97-9E44-3549B3E1A13B}"/>
                </a:ext>
              </a:extLst>
            </p:cNvPr>
            <p:cNvSpPr/>
            <p:nvPr/>
          </p:nvSpPr>
          <p:spPr>
            <a:xfrm>
              <a:off x="11896863" y="131859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76" name="Freeform 1675">
              <a:extLst>
                <a:ext uri="{FF2B5EF4-FFF2-40B4-BE49-F238E27FC236}">
                  <a16:creationId xmlns:a16="http://schemas.microsoft.com/office/drawing/2014/main" id="{B789404F-5A18-44A1-FAD8-5340F77F67C7}"/>
                </a:ext>
              </a:extLst>
            </p:cNvPr>
            <p:cNvSpPr/>
            <p:nvPr/>
          </p:nvSpPr>
          <p:spPr>
            <a:xfrm>
              <a:off x="12190406" y="136188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77" name="Freeform 1676">
              <a:extLst>
                <a:ext uri="{FF2B5EF4-FFF2-40B4-BE49-F238E27FC236}">
                  <a16:creationId xmlns:a16="http://schemas.microsoft.com/office/drawing/2014/main" id="{4CC16D3C-10E0-E98E-01F8-896821DBB99B}"/>
                </a:ext>
              </a:extLst>
            </p:cNvPr>
            <p:cNvSpPr/>
            <p:nvPr/>
          </p:nvSpPr>
          <p:spPr>
            <a:xfrm>
              <a:off x="11917644" y="131859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78" name="Freeform 1677">
              <a:extLst>
                <a:ext uri="{FF2B5EF4-FFF2-40B4-BE49-F238E27FC236}">
                  <a16:creationId xmlns:a16="http://schemas.microsoft.com/office/drawing/2014/main" id="{EC643FF5-961B-DA91-BCF2-321AC561C679}"/>
                </a:ext>
              </a:extLst>
            </p:cNvPr>
            <p:cNvSpPr/>
            <p:nvPr/>
          </p:nvSpPr>
          <p:spPr>
            <a:xfrm>
              <a:off x="11822394" y="128655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79" name="Freeform 1678">
              <a:extLst>
                <a:ext uri="{FF2B5EF4-FFF2-40B4-BE49-F238E27FC236}">
                  <a16:creationId xmlns:a16="http://schemas.microsoft.com/office/drawing/2014/main" id="{34F0D699-B82B-53E0-CC88-FDBAD49E4B97}"/>
                </a:ext>
              </a:extLst>
            </p:cNvPr>
            <p:cNvSpPr/>
            <p:nvPr/>
          </p:nvSpPr>
          <p:spPr>
            <a:xfrm>
              <a:off x="11835383" y="128655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80" name="Freeform 1679">
              <a:extLst>
                <a:ext uri="{FF2B5EF4-FFF2-40B4-BE49-F238E27FC236}">
                  <a16:creationId xmlns:a16="http://schemas.microsoft.com/office/drawing/2014/main" id="{6F478EA2-016F-B545-625C-C3C6DA6793BA}"/>
                </a:ext>
              </a:extLst>
            </p:cNvPr>
            <p:cNvSpPr/>
            <p:nvPr/>
          </p:nvSpPr>
          <p:spPr>
            <a:xfrm>
              <a:off x="11854433" y="128655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sp>
          <p:nvSpPr>
            <p:cNvPr id="1681" name="Freeform 1680">
              <a:extLst>
                <a:ext uri="{FF2B5EF4-FFF2-40B4-BE49-F238E27FC236}">
                  <a16:creationId xmlns:a16="http://schemas.microsoft.com/office/drawing/2014/main" id="{99AB8C1A-1C08-CA1E-FA21-A3BFC7A70CE6}"/>
                </a:ext>
              </a:extLst>
            </p:cNvPr>
            <p:cNvSpPr/>
            <p:nvPr/>
          </p:nvSpPr>
          <p:spPr>
            <a:xfrm>
              <a:off x="11868288" y="128655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solidFill>
              <a:prstDash val="solid"/>
              <a:miter/>
            </a:ln>
          </p:spPr>
          <p:txBody>
            <a:bodyPr rtlCol="0" anchor="ctr"/>
            <a:lstStyle/>
            <a:p>
              <a:endParaRPr lang="en-US" dirty="0"/>
            </a:p>
          </p:txBody>
        </p:sp>
      </p:grpSp>
      <p:grpSp>
        <p:nvGrpSpPr>
          <p:cNvPr id="2041" name="Group 2040">
            <a:extLst>
              <a:ext uri="{FF2B5EF4-FFF2-40B4-BE49-F238E27FC236}">
                <a16:creationId xmlns:a16="http://schemas.microsoft.com/office/drawing/2014/main" id="{00D4231D-6D56-C746-5155-037B2D99C6F4}"/>
              </a:ext>
            </a:extLst>
          </p:cNvPr>
          <p:cNvGrpSpPr/>
          <p:nvPr/>
        </p:nvGrpSpPr>
        <p:grpSpPr>
          <a:xfrm>
            <a:off x="7473345" y="4392055"/>
            <a:ext cx="3476174" cy="1166060"/>
            <a:chOff x="11936290" y="4084933"/>
            <a:chExt cx="4407477" cy="1464252"/>
          </a:xfrm>
        </p:grpSpPr>
        <p:sp>
          <p:nvSpPr>
            <p:cNvPr id="1865" name="Freeform 1864">
              <a:extLst>
                <a:ext uri="{FF2B5EF4-FFF2-40B4-BE49-F238E27FC236}">
                  <a16:creationId xmlns:a16="http://schemas.microsoft.com/office/drawing/2014/main" id="{0CD6887A-34F9-2A9D-F839-15AED42FE4B2}"/>
                </a:ext>
              </a:extLst>
            </p:cNvPr>
            <p:cNvSpPr/>
            <p:nvPr/>
          </p:nvSpPr>
          <p:spPr>
            <a:xfrm>
              <a:off x="12760636" y="454386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66" name="Freeform 1865">
              <a:extLst>
                <a:ext uri="{FF2B5EF4-FFF2-40B4-BE49-F238E27FC236}">
                  <a16:creationId xmlns:a16="http://schemas.microsoft.com/office/drawing/2014/main" id="{16697AFF-9707-50B6-88C7-C1AE509C3594}"/>
                </a:ext>
              </a:extLst>
            </p:cNvPr>
            <p:cNvSpPr/>
            <p:nvPr/>
          </p:nvSpPr>
          <p:spPr>
            <a:xfrm>
              <a:off x="12778820" y="45481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67" name="Freeform 1866">
              <a:extLst>
                <a:ext uri="{FF2B5EF4-FFF2-40B4-BE49-F238E27FC236}">
                  <a16:creationId xmlns:a16="http://schemas.microsoft.com/office/drawing/2014/main" id="{FDA13DEB-180C-7D5C-692A-CE328832A20E}"/>
                </a:ext>
              </a:extLst>
            </p:cNvPr>
            <p:cNvSpPr/>
            <p:nvPr/>
          </p:nvSpPr>
          <p:spPr>
            <a:xfrm>
              <a:off x="12889656" y="460014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68" name="Freeform 1867">
              <a:extLst>
                <a:ext uri="{FF2B5EF4-FFF2-40B4-BE49-F238E27FC236}">
                  <a16:creationId xmlns:a16="http://schemas.microsoft.com/office/drawing/2014/main" id="{B4004774-ECF7-B552-E226-B54DCD6328F0}"/>
                </a:ext>
              </a:extLst>
            </p:cNvPr>
            <p:cNvSpPr/>
            <p:nvPr/>
          </p:nvSpPr>
          <p:spPr>
            <a:xfrm>
              <a:off x="12818652" y="456204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69" name="Freeform 1868">
              <a:extLst>
                <a:ext uri="{FF2B5EF4-FFF2-40B4-BE49-F238E27FC236}">
                  <a16:creationId xmlns:a16="http://schemas.microsoft.com/office/drawing/2014/main" id="{7B403F41-411F-5BC6-968A-9DAB01E28A36}"/>
                </a:ext>
              </a:extLst>
            </p:cNvPr>
            <p:cNvSpPr/>
            <p:nvPr/>
          </p:nvSpPr>
          <p:spPr>
            <a:xfrm>
              <a:off x="12693095" y="451529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70" name="Freeform 1869">
              <a:extLst>
                <a:ext uri="{FF2B5EF4-FFF2-40B4-BE49-F238E27FC236}">
                  <a16:creationId xmlns:a16="http://schemas.microsoft.com/office/drawing/2014/main" id="{01D1DC10-374E-A418-D922-2F4A98FE96BA}"/>
                </a:ext>
              </a:extLst>
            </p:cNvPr>
            <p:cNvSpPr/>
            <p:nvPr/>
          </p:nvSpPr>
          <p:spPr>
            <a:xfrm>
              <a:off x="12799602" y="455252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71" name="Freeform 1870">
              <a:extLst>
                <a:ext uri="{FF2B5EF4-FFF2-40B4-BE49-F238E27FC236}">
                  <a16:creationId xmlns:a16="http://schemas.microsoft.com/office/drawing/2014/main" id="{A0EAC30B-9C9D-94AB-C9FF-4C8E498FD157}"/>
                </a:ext>
              </a:extLst>
            </p:cNvPr>
            <p:cNvSpPr/>
            <p:nvPr/>
          </p:nvSpPr>
          <p:spPr>
            <a:xfrm>
              <a:off x="12719938" y="45230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72" name="Freeform 1871">
              <a:extLst>
                <a:ext uri="{FF2B5EF4-FFF2-40B4-BE49-F238E27FC236}">
                  <a16:creationId xmlns:a16="http://schemas.microsoft.com/office/drawing/2014/main" id="{6E6A7893-841F-164B-C95C-9A5DCAC959BC}"/>
                </a:ext>
              </a:extLst>
            </p:cNvPr>
            <p:cNvSpPr/>
            <p:nvPr/>
          </p:nvSpPr>
          <p:spPr>
            <a:xfrm>
              <a:off x="12454104" y="440532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73" name="Freeform 1872">
              <a:extLst>
                <a:ext uri="{FF2B5EF4-FFF2-40B4-BE49-F238E27FC236}">
                  <a16:creationId xmlns:a16="http://schemas.microsoft.com/office/drawing/2014/main" id="{3E529A6D-A21F-2257-0FF1-A423A92058E5}"/>
                </a:ext>
              </a:extLst>
            </p:cNvPr>
            <p:cNvSpPr/>
            <p:nvPr/>
          </p:nvSpPr>
          <p:spPr>
            <a:xfrm>
              <a:off x="12706949" y="452135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74" name="Freeform 1873">
              <a:extLst>
                <a:ext uri="{FF2B5EF4-FFF2-40B4-BE49-F238E27FC236}">
                  <a16:creationId xmlns:a16="http://schemas.microsoft.com/office/drawing/2014/main" id="{5049332D-F9C1-471D-F732-329F143A23C0}"/>
                </a:ext>
              </a:extLst>
            </p:cNvPr>
            <p:cNvSpPr/>
            <p:nvPr/>
          </p:nvSpPr>
          <p:spPr>
            <a:xfrm>
              <a:off x="12483545" y="442263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75" name="Freeform 1874">
              <a:extLst>
                <a:ext uri="{FF2B5EF4-FFF2-40B4-BE49-F238E27FC236}">
                  <a16:creationId xmlns:a16="http://schemas.microsoft.com/office/drawing/2014/main" id="{FB4E3A51-39B4-CB7C-915C-D3F10D1C68A5}"/>
                </a:ext>
              </a:extLst>
            </p:cNvPr>
            <p:cNvSpPr/>
            <p:nvPr/>
          </p:nvSpPr>
          <p:spPr>
            <a:xfrm>
              <a:off x="12506924" y="443649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76" name="Freeform 1875">
              <a:extLst>
                <a:ext uri="{FF2B5EF4-FFF2-40B4-BE49-F238E27FC236}">
                  <a16:creationId xmlns:a16="http://schemas.microsoft.com/office/drawing/2014/main" id="{0A3DF819-A7BA-66D5-C854-084CD5E56E98}"/>
                </a:ext>
              </a:extLst>
            </p:cNvPr>
            <p:cNvSpPr/>
            <p:nvPr/>
          </p:nvSpPr>
          <p:spPr>
            <a:xfrm>
              <a:off x="12470556" y="441744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77" name="Freeform 1876">
              <a:extLst>
                <a:ext uri="{FF2B5EF4-FFF2-40B4-BE49-F238E27FC236}">
                  <a16:creationId xmlns:a16="http://schemas.microsoft.com/office/drawing/2014/main" id="{E4856BFF-96B3-523C-2F0F-D3B3744E4AE8}"/>
                </a:ext>
              </a:extLst>
            </p:cNvPr>
            <p:cNvSpPr/>
            <p:nvPr/>
          </p:nvSpPr>
          <p:spPr>
            <a:xfrm>
              <a:off x="14703736" y="523053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78" name="Freeform 1877">
              <a:extLst>
                <a:ext uri="{FF2B5EF4-FFF2-40B4-BE49-F238E27FC236}">
                  <a16:creationId xmlns:a16="http://schemas.microsoft.com/office/drawing/2014/main" id="{5AF359E7-D25E-8974-440E-36D6C0E3D603}"/>
                </a:ext>
              </a:extLst>
            </p:cNvPr>
            <p:cNvSpPr/>
            <p:nvPr/>
          </p:nvSpPr>
          <p:spPr>
            <a:xfrm>
              <a:off x="14724518" y="523053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79" name="Freeform 1878">
              <a:extLst>
                <a:ext uri="{FF2B5EF4-FFF2-40B4-BE49-F238E27FC236}">
                  <a16:creationId xmlns:a16="http://schemas.microsoft.com/office/drawing/2014/main" id="{DAB3DC58-4326-6EEF-6967-358F9F389263}"/>
                </a:ext>
              </a:extLst>
            </p:cNvPr>
            <p:cNvSpPr/>
            <p:nvPr/>
          </p:nvSpPr>
          <p:spPr>
            <a:xfrm>
              <a:off x="12382234" y="436722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80" name="Freeform 1879">
              <a:extLst>
                <a:ext uri="{FF2B5EF4-FFF2-40B4-BE49-F238E27FC236}">
                  <a16:creationId xmlns:a16="http://schemas.microsoft.com/office/drawing/2014/main" id="{FFA992E1-2773-4282-0C88-72EB575ED29F}"/>
                </a:ext>
              </a:extLst>
            </p:cNvPr>
            <p:cNvSpPr/>
            <p:nvPr/>
          </p:nvSpPr>
          <p:spPr>
            <a:xfrm>
              <a:off x="12396954" y="436722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81" name="Freeform 1880">
              <a:extLst>
                <a:ext uri="{FF2B5EF4-FFF2-40B4-BE49-F238E27FC236}">
                  <a16:creationId xmlns:a16="http://schemas.microsoft.com/office/drawing/2014/main" id="{22473B97-407F-F05C-511A-11F5EAF78FF4}"/>
                </a:ext>
              </a:extLst>
            </p:cNvPr>
            <p:cNvSpPr/>
            <p:nvPr/>
          </p:nvSpPr>
          <p:spPr>
            <a:xfrm>
              <a:off x="12520779" y="444082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82" name="Freeform 1881">
              <a:extLst>
                <a:ext uri="{FF2B5EF4-FFF2-40B4-BE49-F238E27FC236}">
                  <a16:creationId xmlns:a16="http://schemas.microsoft.com/office/drawing/2014/main" id="{CA3C6B3C-B2BC-5817-768B-546959F9C4B9}"/>
                </a:ext>
              </a:extLst>
            </p:cNvPr>
            <p:cNvSpPr/>
            <p:nvPr/>
          </p:nvSpPr>
          <p:spPr>
            <a:xfrm>
              <a:off x="12163159" y="423733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83" name="Freeform 1882">
              <a:extLst>
                <a:ext uri="{FF2B5EF4-FFF2-40B4-BE49-F238E27FC236}">
                  <a16:creationId xmlns:a16="http://schemas.microsoft.com/office/drawing/2014/main" id="{B2609484-DDB9-5573-A23E-894EE827C3CB}"/>
                </a:ext>
              </a:extLst>
            </p:cNvPr>
            <p:cNvSpPr/>
            <p:nvPr/>
          </p:nvSpPr>
          <p:spPr>
            <a:xfrm>
              <a:off x="12176147" y="424079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84" name="Freeform 1883">
              <a:extLst>
                <a:ext uri="{FF2B5EF4-FFF2-40B4-BE49-F238E27FC236}">
                  <a16:creationId xmlns:a16="http://schemas.microsoft.com/office/drawing/2014/main" id="{02B3053F-3D38-D990-0EB2-1F54E792B4EE}"/>
                </a:ext>
              </a:extLst>
            </p:cNvPr>
            <p:cNvSpPr/>
            <p:nvPr/>
          </p:nvSpPr>
          <p:spPr>
            <a:xfrm>
              <a:off x="12410809" y="43698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85" name="Freeform 1884">
              <a:extLst>
                <a:ext uri="{FF2B5EF4-FFF2-40B4-BE49-F238E27FC236}">
                  <a16:creationId xmlns:a16="http://schemas.microsoft.com/office/drawing/2014/main" id="{5A4309D6-7771-B0F3-2601-568E0C82DFD8}"/>
                </a:ext>
              </a:extLst>
            </p:cNvPr>
            <p:cNvSpPr/>
            <p:nvPr/>
          </p:nvSpPr>
          <p:spPr>
            <a:xfrm>
              <a:off x="12200393" y="425724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86" name="Freeform 1885">
              <a:extLst>
                <a:ext uri="{FF2B5EF4-FFF2-40B4-BE49-F238E27FC236}">
                  <a16:creationId xmlns:a16="http://schemas.microsoft.com/office/drawing/2014/main" id="{8CFB931D-D8F8-C146-2E8F-F313F0EDF097}"/>
                </a:ext>
              </a:extLst>
            </p:cNvPr>
            <p:cNvSpPr/>
            <p:nvPr/>
          </p:nvSpPr>
          <p:spPr>
            <a:xfrm>
              <a:off x="12218577" y="427370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87" name="Freeform 1886">
              <a:extLst>
                <a:ext uri="{FF2B5EF4-FFF2-40B4-BE49-F238E27FC236}">
                  <a16:creationId xmlns:a16="http://schemas.microsoft.com/office/drawing/2014/main" id="{6A89BB66-4180-624C-EA93-5F51164A8438}"/>
                </a:ext>
              </a:extLst>
            </p:cNvPr>
            <p:cNvSpPr/>
            <p:nvPr/>
          </p:nvSpPr>
          <p:spPr>
            <a:xfrm>
              <a:off x="12187404" y="424599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88" name="Freeform 1887">
              <a:extLst>
                <a:ext uri="{FF2B5EF4-FFF2-40B4-BE49-F238E27FC236}">
                  <a16:creationId xmlns:a16="http://schemas.microsoft.com/office/drawing/2014/main" id="{14C912D0-B072-9F00-C8CA-B4DFC0E48915}"/>
                </a:ext>
              </a:extLst>
            </p:cNvPr>
            <p:cNvSpPr/>
            <p:nvPr/>
          </p:nvSpPr>
          <p:spPr>
            <a:xfrm>
              <a:off x="12248018" y="429708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89" name="Freeform 1888">
              <a:extLst>
                <a:ext uri="{FF2B5EF4-FFF2-40B4-BE49-F238E27FC236}">
                  <a16:creationId xmlns:a16="http://schemas.microsoft.com/office/drawing/2014/main" id="{8F117386-892A-422B-D510-3A05E2C2CB54}"/>
                </a:ext>
              </a:extLst>
            </p:cNvPr>
            <p:cNvSpPr/>
            <p:nvPr/>
          </p:nvSpPr>
          <p:spPr>
            <a:xfrm>
              <a:off x="12264470" y="429967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90" name="Freeform 1889">
              <a:extLst>
                <a:ext uri="{FF2B5EF4-FFF2-40B4-BE49-F238E27FC236}">
                  <a16:creationId xmlns:a16="http://schemas.microsoft.com/office/drawing/2014/main" id="{1D8EE873-E557-3DAC-819A-9672653E411C}"/>
                </a:ext>
              </a:extLst>
            </p:cNvPr>
            <p:cNvSpPr/>
            <p:nvPr/>
          </p:nvSpPr>
          <p:spPr>
            <a:xfrm>
              <a:off x="12233297" y="427629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91" name="Freeform 1890">
              <a:extLst>
                <a:ext uri="{FF2B5EF4-FFF2-40B4-BE49-F238E27FC236}">
                  <a16:creationId xmlns:a16="http://schemas.microsoft.com/office/drawing/2014/main" id="{4676B89C-47D4-0FC5-80D8-6B80DE9B0789}"/>
                </a:ext>
              </a:extLst>
            </p:cNvPr>
            <p:cNvSpPr/>
            <p:nvPr/>
          </p:nvSpPr>
          <p:spPr>
            <a:xfrm>
              <a:off x="12598711" y="446853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92" name="Freeform 1891">
              <a:extLst>
                <a:ext uri="{FF2B5EF4-FFF2-40B4-BE49-F238E27FC236}">
                  <a16:creationId xmlns:a16="http://schemas.microsoft.com/office/drawing/2014/main" id="{E7938A89-E7E9-2A17-FC25-D6A3E2657531}"/>
                </a:ext>
              </a:extLst>
            </p:cNvPr>
            <p:cNvSpPr/>
            <p:nvPr/>
          </p:nvSpPr>
          <p:spPr>
            <a:xfrm>
              <a:off x="12554549" y="445640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93" name="Freeform 1892">
              <a:extLst>
                <a:ext uri="{FF2B5EF4-FFF2-40B4-BE49-F238E27FC236}">
                  <a16:creationId xmlns:a16="http://schemas.microsoft.com/office/drawing/2014/main" id="{616E2902-0494-C790-92E6-6195A05BEF65}"/>
                </a:ext>
              </a:extLst>
            </p:cNvPr>
            <p:cNvSpPr/>
            <p:nvPr/>
          </p:nvSpPr>
          <p:spPr>
            <a:xfrm>
              <a:off x="11936290" y="4084933"/>
              <a:ext cx="4407477" cy="1431347"/>
            </a:xfrm>
            <a:custGeom>
              <a:avLst/>
              <a:gdLst>
                <a:gd name="connsiteX0" fmla="*/ 0 w 4407477"/>
                <a:gd name="connsiteY0" fmla="*/ 0 h 1431347"/>
                <a:gd name="connsiteX1" fmla="*/ 80530 w 4407477"/>
                <a:gd name="connsiteY1" fmla="*/ 50223 h 1431347"/>
                <a:gd name="connsiteX2" fmla="*/ 180975 w 4407477"/>
                <a:gd name="connsiteY2" fmla="*/ 151534 h 1431347"/>
                <a:gd name="connsiteX3" fmla="*/ 301336 w 4407477"/>
                <a:gd name="connsiteY3" fmla="*/ 241589 h 1431347"/>
                <a:gd name="connsiteX4" fmla="*/ 419100 w 4407477"/>
                <a:gd name="connsiteY4" fmla="*/ 295275 h 1431347"/>
                <a:gd name="connsiteX5" fmla="*/ 489239 w 4407477"/>
                <a:gd name="connsiteY5" fmla="*/ 332509 h 1431347"/>
                <a:gd name="connsiteX6" fmla="*/ 582757 w 4407477"/>
                <a:gd name="connsiteY6" fmla="*/ 388793 h 1431347"/>
                <a:gd name="connsiteX7" fmla="*/ 670214 w 4407477"/>
                <a:gd name="connsiteY7" fmla="*/ 415636 h 1431347"/>
                <a:gd name="connsiteX8" fmla="*/ 968952 w 4407477"/>
                <a:gd name="connsiteY8" fmla="*/ 553316 h 1431347"/>
                <a:gd name="connsiteX9" fmla="*/ 1277216 w 4407477"/>
                <a:gd name="connsiteY9" fmla="*/ 673677 h 1431347"/>
                <a:gd name="connsiteX10" fmla="*/ 1481571 w 4407477"/>
                <a:gd name="connsiteY10" fmla="*/ 754207 h 1431347"/>
                <a:gd name="connsiteX11" fmla="*/ 1542184 w 4407477"/>
                <a:gd name="connsiteY11" fmla="*/ 761134 h 1431347"/>
                <a:gd name="connsiteX12" fmla="*/ 1569027 w 4407477"/>
                <a:gd name="connsiteY12" fmla="*/ 784514 h 1431347"/>
                <a:gd name="connsiteX13" fmla="*/ 1672936 w 4407477"/>
                <a:gd name="connsiteY13" fmla="*/ 821748 h 1431347"/>
                <a:gd name="connsiteX14" fmla="*/ 1782907 w 4407477"/>
                <a:gd name="connsiteY14" fmla="*/ 845127 h 1431347"/>
                <a:gd name="connsiteX15" fmla="*/ 1940502 w 4407477"/>
                <a:gd name="connsiteY15" fmla="*/ 918730 h 1431347"/>
                <a:gd name="connsiteX16" fmla="*/ 2101562 w 4407477"/>
                <a:gd name="connsiteY16" fmla="*/ 972416 h 1431347"/>
                <a:gd name="connsiteX17" fmla="*/ 2138796 w 4407477"/>
                <a:gd name="connsiteY17" fmla="*/ 972416 h 1431347"/>
                <a:gd name="connsiteX18" fmla="*/ 2242705 w 4407477"/>
                <a:gd name="connsiteY18" fmla="*/ 999259 h 1431347"/>
                <a:gd name="connsiteX19" fmla="*/ 2349212 w 4407477"/>
                <a:gd name="connsiteY19" fmla="*/ 1046018 h 1431347"/>
                <a:gd name="connsiteX20" fmla="*/ 2420216 w 4407477"/>
                <a:gd name="connsiteY20" fmla="*/ 1059873 h 1431347"/>
                <a:gd name="connsiteX21" fmla="*/ 2664403 w 4407477"/>
                <a:gd name="connsiteY21" fmla="*/ 1146464 h 1431347"/>
                <a:gd name="connsiteX22" fmla="*/ 2764848 w 4407477"/>
                <a:gd name="connsiteY22" fmla="*/ 1176770 h 1431347"/>
                <a:gd name="connsiteX23" fmla="*/ 2866160 w 4407477"/>
                <a:gd name="connsiteY23" fmla="*/ 1176770 h 1431347"/>
                <a:gd name="connsiteX24" fmla="*/ 2886075 w 4407477"/>
                <a:gd name="connsiteY24" fmla="*/ 1200150 h 1431347"/>
                <a:gd name="connsiteX25" fmla="*/ 2970069 w 4407477"/>
                <a:gd name="connsiteY25" fmla="*/ 1223530 h 1431347"/>
                <a:gd name="connsiteX26" fmla="*/ 3020291 w 4407477"/>
                <a:gd name="connsiteY26" fmla="*/ 1226993 h 1431347"/>
                <a:gd name="connsiteX27" fmla="*/ 3090430 w 4407477"/>
                <a:gd name="connsiteY27" fmla="*/ 1264228 h 1431347"/>
                <a:gd name="connsiteX28" fmla="*/ 3133725 w 4407477"/>
                <a:gd name="connsiteY28" fmla="*/ 1280680 h 1431347"/>
                <a:gd name="connsiteX29" fmla="*/ 3368387 w 4407477"/>
                <a:gd name="connsiteY29" fmla="*/ 1280680 h 1431347"/>
                <a:gd name="connsiteX30" fmla="*/ 3435928 w 4407477"/>
                <a:gd name="connsiteY30" fmla="*/ 1310986 h 1431347"/>
                <a:gd name="connsiteX31" fmla="*/ 3626428 w 4407477"/>
                <a:gd name="connsiteY31" fmla="*/ 1310986 h 1431347"/>
                <a:gd name="connsiteX32" fmla="*/ 3740728 w 4407477"/>
                <a:gd name="connsiteY32" fmla="*/ 1350819 h 1431347"/>
                <a:gd name="connsiteX33" fmla="*/ 3841173 w 4407477"/>
                <a:gd name="connsiteY33" fmla="*/ 1350819 h 1431347"/>
                <a:gd name="connsiteX34" fmla="*/ 3841173 w 4407477"/>
                <a:gd name="connsiteY34" fmla="*/ 1394980 h 1431347"/>
                <a:gd name="connsiteX35" fmla="*/ 3982316 w 4407477"/>
                <a:gd name="connsiteY35" fmla="*/ 1394980 h 1431347"/>
                <a:gd name="connsiteX36" fmla="*/ 3982316 w 4407477"/>
                <a:gd name="connsiteY36" fmla="*/ 1431348 h 1431347"/>
                <a:gd name="connsiteX37" fmla="*/ 4407478 w 4407477"/>
                <a:gd name="connsiteY37" fmla="*/ 1431348 h 143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407477" h="1431347">
                  <a:moveTo>
                    <a:pt x="0" y="0"/>
                  </a:moveTo>
                  <a:lnTo>
                    <a:pt x="80530" y="50223"/>
                  </a:lnTo>
                  <a:lnTo>
                    <a:pt x="180975" y="151534"/>
                  </a:lnTo>
                  <a:lnTo>
                    <a:pt x="301336" y="241589"/>
                  </a:lnTo>
                  <a:lnTo>
                    <a:pt x="419100" y="295275"/>
                  </a:lnTo>
                  <a:lnTo>
                    <a:pt x="489239" y="332509"/>
                  </a:lnTo>
                  <a:lnTo>
                    <a:pt x="582757" y="388793"/>
                  </a:lnTo>
                  <a:lnTo>
                    <a:pt x="670214" y="415636"/>
                  </a:lnTo>
                  <a:lnTo>
                    <a:pt x="968952" y="553316"/>
                  </a:lnTo>
                  <a:lnTo>
                    <a:pt x="1277216" y="673677"/>
                  </a:lnTo>
                  <a:lnTo>
                    <a:pt x="1481571" y="754207"/>
                  </a:lnTo>
                  <a:lnTo>
                    <a:pt x="1542184" y="761134"/>
                  </a:lnTo>
                  <a:lnTo>
                    <a:pt x="1569027" y="784514"/>
                  </a:lnTo>
                  <a:lnTo>
                    <a:pt x="1672936" y="821748"/>
                  </a:lnTo>
                  <a:lnTo>
                    <a:pt x="1782907" y="845127"/>
                  </a:lnTo>
                  <a:lnTo>
                    <a:pt x="1940502" y="918730"/>
                  </a:lnTo>
                  <a:lnTo>
                    <a:pt x="2101562" y="972416"/>
                  </a:lnTo>
                  <a:lnTo>
                    <a:pt x="2138796" y="972416"/>
                  </a:lnTo>
                  <a:lnTo>
                    <a:pt x="2242705" y="999259"/>
                  </a:lnTo>
                  <a:lnTo>
                    <a:pt x="2349212" y="1046018"/>
                  </a:lnTo>
                  <a:lnTo>
                    <a:pt x="2420216" y="1059873"/>
                  </a:lnTo>
                  <a:lnTo>
                    <a:pt x="2664403" y="1146464"/>
                  </a:lnTo>
                  <a:lnTo>
                    <a:pt x="2764848" y="1176770"/>
                  </a:lnTo>
                  <a:lnTo>
                    <a:pt x="2866160" y="1176770"/>
                  </a:lnTo>
                  <a:lnTo>
                    <a:pt x="2886075" y="1200150"/>
                  </a:lnTo>
                  <a:lnTo>
                    <a:pt x="2970069" y="1223530"/>
                  </a:lnTo>
                  <a:lnTo>
                    <a:pt x="3020291" y="1226993"/>
                  </a:lnTo>
                  <a:lnTo>
                    <a:pt x="3090430" y="1264228"/>
                  </a:lnTo>
                  <a:lnTo>
                    <a:pt x="3133725" y="1280680"/>
                  </a:lnTo>
                  <a:lnTo>
                    <a:pt x="3368387" y="1280680"/>
                  </a:lnTo>
                  <a:lnTo>
                    <a:pt x="3435928" y="1310986"/>
                  </a:lnTo>
                  <a:lnTo>
                    <a:pt x="3626428" y="1310986"/>
                  </a:lnTo>
                  <a:lnTo>
                    <a:pt x="3740728" y="1350819"/>
                  </a:lnTo>
                  <a:lnTo>
                    <a:pt x="3841173" y="1350819"/>
                  </a:lnTo>
                  <a:lnTo>
                    <a:pt x="3841173" y="1394980"/>
                  </a:lnTo>
                  <a:lnTo>
                    <a:pt x="3982316" y="1394980"/>
                  </a:lnTo>
                  <a:lnTo>
                    <a:pt x="3982316" y="1431348"/>
                  </a:lnTo>
                  <a:lnTo>
                    <a:pt x="4407478" y="1431348"/>
                  </a:lnTo>
                </a:path>
              </a:pathLst>
            </a:custGeom>
            <a:noFill/>
            <a:ln w="28575" cap="flat">
              <a:solidFill>
                <a:schemeClr val="accent6">
                  <a:lumMod val="60000"/>
                  <a:lumOff val="40000"/>
                </a:schemeClr>
              </a:solidFill>
              <a:prstDash val="solid"/>
              <a:miter/>
            </a:ln>
          </p:spPr>
          <p:txBody>
            <a:bodyPr rtlCol="0" anchor="ctr"/>
            <a:lstStyle/>
            <a:p>
              <a:endParaRPr lang="en-US" dirty="0"/>
            </a:p>
          </p:txBody>
        </p:sp>
        <p:sp>
          <p:nvSpPr>
            <p:cNvPr id="1894" name="Freeform 1893">
              <a:extLst>
                <a:ext uri="{FF2B5EF4-FFF2-40B4-BE49-F238E27FC236}">
                  <a16:creationId xmlns:a16="http://schemas.microsoft.com/office/drawing/2014/main" id="{9F7CFB68-DD0E-1C8B-267A-FD8FEC4EEFEF}"/>
                </a:ext>
              </a:extLst>
            </p:cNvPr>
            <p:cNvSpPr/>
            <p:nvPr/>
          </p:nvSpPr>
          <p:spPr>
            <a:xfrm>
              <a:off x="12312095" y="432738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95" name="Freeform 1894">
              <a:extLst>
                <a:ext uri="{FF2B5EF4-FFF2-40B4-BE49-F238E27FC236}">
                  <a16:creationId xmlns:a16="http://schemas.microsoft.com/office/drawing/2014/main" id="{3681F6AC-7D59-08F5-81EA-D75668437F67}"/>
                </a:ext>
              </a:extLst>
            </p:cNvPr>
            <p:cNvSpPr/>
            <p:nvPr/>
          </p:nvSpPr>
          <p:spPr>
            <a:xfrm>
              <a:off x="12325084" y="433085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96" name="Freeform 1895">
              <a:extLst>
                <a:ext uri="{FF2B5EF4-FFF2-40B4-BE49-F238E27FC236}">
                  <a16:creationId xmlns:a16="http://schemas.microsoft.com/office/drawing/2014/main" id="{2735DE9E-FF50-A6A2-3DA4-C96D656B6BD6}"/>
                </a:ext>
              </a:extLst>
            </p:cNvPr>
            <p:cNvSpPr/>
            <p:nvPr/>
          </p:nvSpPr>
          <p:spPr>
            <a:xfrm>
              <a:off x="12058384" y="415767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97" name="Freeform 1896">
              <a:extLst>
                <a:ext uri="{FF2B5EF4-FFF2-40B4-BE49-F238E27FC236}">
                  <a16:creationId xmlns:a16="http://schemas.microsoft.com/office/drawing/2014/main" id="{02BA89E9-F02F-B959-A2CA-04C34B8F3B7B}"/>
                </a:ext>
              </a:extLst>
            </p:cNvPr>
            <p:cNvSpPr/>
            <p:nvPr/>
          </p:nvSpPr>
          <p:spPr>
            <a:xfrm>
              <a:off x="12077434" y="417325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98" name="Freeform 1897">
              <a:extLst>
                <a:ext uri="{FF2B5EF4-FFF2-40B4-BE49-F238E27FC236}">
                  <a16:creationId xmlns:a16="http://schemas.microsoft.com/office/drawing/2014/main" id="{ADF9732B-4595-19E7-31C5-F5B756C4AFA7}"/>
                </a:ext>
              </a:extLst>
            </p:cNvPr>
            <p:cNvSpPr/>
            <p:nvPr/>
          </p:nvSpPr>
          <p:spPr>
            <a:xfrm>
              <a:off x="12337206" y="433691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899" name="Freeform 1898">
              <a:extLst>
                <a:ext uri="{FF2B5EF4-FFF2-40B4-BE49-F238E27FC236}">
                  <a16:creationId xmlns:a16="http://schemas.microsoft.com/office/drawing/2014/main" id="{D85F3BD8-86D5-954A-79E8-91D04D0E196C}"/>
                </a:ext>
              </a:extLst>
            </p:cNvPr>
            <p:cNvSpPr/>
            <p:nvPr/>
          </p:nvSpPr>
          <p:spPr>
            <a:xfrm>
              <a:off x="12106874" y="419663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00" name="Freeform 1899">
              <a:extLst>
                <a:ext uri="{FF2B5EF4-FFF2-40B4-BE49-F238E27FC236}">
                  <a16:creationId xmlns:a16="http://schemas.microsoft.com/office/drawing/2014/main" id="{884D2DDB-FB55-7045-B3BE-573016540252}"/>
                </a:ext>
              </a:extLst>
            </p:cNvPr>
            <p:cNvSpPr/>
            <p:nvPr/>
          </p:nvSpPr>
          <p:spPr>
            <a:xfrm>
              <a:off x="12123327" y="4200099"/>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01" name="Freeform 1900">
              <a:extLst>
                <a:ext uri="{FF2B5EF4-FFF2-40B4-BE49-F238E27FC236}">
                  <a16:creationId xmlns:a16="http://schemas.microsoft.com/office/drawing/2014/main" id="{F9EB6CB5-1D1F-CDC7-CCD7-45A6CDC2BC2A}"/>
                </a:ext>
              </a:extLst>
            </p:cNvPr>
            <p:cNvSpPr/>
            <p:nvPr/>
          </p:nvSpPr>
          <p:spPr>
            <a:xfrm>
              <a:off x="12091288" y="417672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02" name="Freeform 1901">
              <a:extLst>
                <a:ext uri="{FF2B5EF4-FFF2-40B4-BE49-F238E27FC236}">
                  <a16:creationId xmlns:a16="http://schemas.microsoft.com/office/drawing/2014/main" id="{86372499-0888-0EE8-DB22-AD96854012B2}"/>
                </a:ext>
              </a:extLst>
            </p:cNvPr>
            <p:cNvSpPr/>
            <p:nvPr/>
          </p:nvSpPr>
          <p:spPr>
            <a:xfrm>
              <a:off x="12982309" y="463911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03" name="Freeform 1902">
              <a:extLst>
                <a:ext uri="{FF2B5EF4-FFF2-40B4-BE49-F238E27FC236}">
                  <a16:creationId xmlns:a16="http://schemas.microsoft.com/office/drawing/2014/main" id="{D3FE3E62-B711-E4D6-9D87-2ACF04A750CC}"/>
                </a:ext>
              </a:extLst>
            </p:cNvPr>
            <p:cNvSpPr/>
            <p:nvPr/>
          </p:nvSpPr>
          <p:spPr>
            <a:xfrm>
              <a:off x="13000493" y="46434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04" name="Freeform 1903">
              <a:extLst>
                <a:ext uri="{FF2B5EF4-FFF2-40B4-BE49-F238E27FC236}">
                  <a16:creationId xmlns:a16="http://schemas.microsoft.com/office/drawing/2014/main" id="{6CE4A6F1-F3A8-FF59-54E2-4FEA5FF9BE42}"/>
                </a:ext>
              </a:extLst>
            </p:cNvPr>
            <p:cNvSpPr/>
            <p:nvPr/>
          </p:nvSpPr>
          <p:spPr>
            <a:xfrm>
              <a:off x="13040325" y="465729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05" name="Freeform 1904">
              <a:extLst>
                <a:ext uri="{FF2B5EF4-FFF2-40B4-BE49-F238E27FC236}">
                  <a16:creationId xmlns:a16="http://schemas.microsoft.com/office/drawing/2014/main" id="{0C140059-C490-15E0-AAE4-927AF92659B5}"/>
                </a:ext>
              </a:extLst>
            </p:cNvPr>
            <p:cNvSpPr/>
            <p:nvPr/>
          </p:nvSpPr>
          <p:spPr>
            <a:xfrm>
              <a:off x="12914768" y="46105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06" name="Freeform 1905">
              <a:extLst>
                <a:ext uri="{FF2B5EF4-FFF2-40B4-BE49-F238E27FC236}">
                  <a16:creationId xmlns:a16="http://schemas.microsoft.com/office/drawing/2014/main" id="{F64BA667-59C5-D742-A401-21054D5DDCED}"/>
                </a:ext>
              </a:extLst>
            </p:cNvPr>
            <p:cNvSpPr/>
            <p:nvPr/>
          </p:nvSpPr>
          <p:spPr>
            <a:xfrm>
              <a:off x="13021275" y="464690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07" name="Freeform 1906">
              <a:extLst>
                <a:ext uri="{FF2B5EF4-FFF2-40B4-BE49-F238E27FC236}">
                  <a16:creationId xmlns:a16="http://schemas.microsoft.com/office/drawing/2014/main" id="{DC7339CD-2B56-3DCA-0596-DB18C963A154}"/>
                </a:ext>
              </a:extLst>
            </p:cNvPr>
            <p:cNvSpPr/>
            <p:nvPr/>
          </p:nvSpPr>
          <p:spPr>
            <a:xfrm>
              <a:off x="12941611" y="461833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08" name="Freeform 1907">
              <a:extLst>
                <a:ext uri="{FF2B5EF4-FFF2-40B4-BE49-F238E27FC236}">
                  <a16:creationId xmlns:a16="http://schemas.microsoft.com/office/drawing/2014/main" id="{E7BEB2D0-7DFF-5810-81F4-1B1FD7941A5B}"/>
                </a:ext>
              </a:extLst>
            </p:cNvPr>
            <p:cNvSpPr/>
            <p:nvPr/>
          </p:nvSpPr>
          <p:spPr>
            <a:xfrm>
              <a:off x="12929488" y="461573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09" name="Freeform 1908">
              <a:extLst>
                <a:ext uri="{FF2B5EF4-FFF2-40B4-BE49-F238E27FC236}">
                  <a16:creationId xmlns:a16="http://schemas.microsoft.com/office/drawing/2014/main" id="{87ED4DD7-4E76-C637-B701-0858FAF7A1CF}"/>
                </a:ext>
              </a:extLst>
            </p:cNvPr>
            <p:cNvSpPr/>
            <p:nvPr/>
          </p:nvSpPr>
          <p:spPr>
            <a:xfrm>
              <a:off x="13126050" y="469886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10" name="Freeform 1909">
              <a:extLst>
                <a:ext uri="{FF2B5EF4-FFF2-40B4-BE49-F238E27FC236}">
                  <a16:creationId xmlns:a16="http://schemas.microsoft.com/office/drawing/2014/main" id="{E27DFB59-2DA9-3DED-E078-EE12FDCEADB1}"/>
                </a:ext>
              </a:extLst>
            </p:cNvPr>
            <p:cNvSpPr/>
            <p:nvPr/>
          </p:nvSpPr>
          <p:spPr>
            <a:xfrm>
              <a:off x="13144234" y="470405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11" name="Freeform 1910">
              <a:extLst>
                <a:ext uri="{FF2B5EF4-FFF2-40B4-BE49-F238E27FC236}">
                  <a16:creationId xmlns:a16="http://schemas.microsoft.com/office/drawing/2014/main" id="{C5CF37A1-D1FF-0200-9BDA-977782B7E692}"/>
                </a:ext>
              </a:extLst>
            </p:cNvPr>
            <p:cNvSpPr/>
            <p:nvPr/>
          </p:nvSpPr>
          <p:spPr>
            <a:xfrm>
              <a:off x="13184931" y="471791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12" name="Freeform 1911">
              <a:extLst>
                <a:ext uri="{FF2B5EF4-FFF2-40B4-BE49-F238E27FC236}">
                  <a16:creationId xmlns:a16="http://schemas.microsoft.com/office/drawing/2014/main" id="{CA7B9102-4D5F-04E9-93DA-8CCCB3DE0B5A}"/>
                </a:ext>
              </a:extLst>
            </p:cNvPr>
            <p:cNvSpPr/>
            <p:nvPr/>
          </p:nvSpPr>
          <p:spPr>
            <a:xfrm>
              <a:off x="13059375" y="467028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13" name="Freeform 1912">
              <a:extLst>
                <a:ext uri="{FF2B5EF4-FFF2-40B4-BE49-F238E27FC236}">
                  <a16:creationId xmlns:a16="http://schemas.microsoft.com/office/drawing/2014/main" id="{EC7A22C0-D353-410A-49F2-45F17F1B3541}"/>
                </a:ext>
              </a:extLst>
            </p:cNvPr>
            <p:cNvSpPr/>
            <p:nvPr/>
          </p:nvSpPr>
          <p:spPr>
            <a:xfrm>
              <a:off x="13165015" y="470752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14" name="Freeform 1913">
              <a:extLst>
                <a:ext uri="{FF2B5EF4-FFF2-40B4-BE49-F238E27FC236}">
                  <a16:creationId xmlns:a16="http://schemas.microsoft.com/office/drawing/2014/main" id="{C30F884D-79D4-3DB3-48A4-23DEC3C98426}"/>
                </a:ext>
              </a:extLst>
            </p:cNvPr>
            <p:cNvSpPr/>
            <p:nvPr/>
          </p:nvSpPr>
          <p:spPr>
            <a:xfrm>
              <a:off x="13086218" y="467894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15" name="Freeform 1914">
              <a:extLst>
                <a:ext uri="{FF2B5EF4-FFF2-40B4-BE49-F238E27FC236}">
                  <a16:creationId xmlns:a16="http://schemas.microsoft.com/office/drawing/2014/main" id="{6212092A-C20B-B49B-CD02-31661158C264}"/>
                </a:ext>
              </a:extLst>
            </p:cNvPr>
            <p:cNvSpPr/>
            <p:nvPr/>
          </p:nvSpPr>
          <p:spPr>
            <a:xfrm>
              <a:off x="13073229" y="467634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16" name="Freeform 1915">
              <a:extLst>
                <a:ext uri="{FF2B5EF4-FFF2-40B4-BE49-F238E27FC236}">
                  <a16:creationId xmlns:a16="http://schemas.microsoft.com/office/drawing/2014/main" id="{117CADD5-79EF-F0D5-1DAB-475C1E7C9167}"/>
                </a:ext>
              </a:extLst>
            </p:cNvPr>
            <p:cNvSpPr/>
            <p:nvPr/>
          </p:nvSpPr>
          <p:spPr>
            <a:xfrm>
              <a:off x="13208311" y="472657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17" name="Freeform 1916">
              <a:extLst>
                <a:ext uri="{FF2B5EF4-FFF2-40B4-BE49-F238E27FC236}">
                  <a16:creationId xmlns:a16="http://schemas.microsoft.com/office/drawing/2014/main" id="{264BE30A-C656-8F3B-C98E-58017A25E1F9}"/>
                </a:ext>
              </a:extLst>
            </p:cNvPr>
            <p:cNvSpPr/>
            <p:nvPr/>
          </p:nvSpPr>
          <p:spPr>
            <a:xfrm>
              <a:off x="13300097" y="476553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18" name="Freeform 1917">
              <a:extLst>
                <a:ext uri="{FF2B5EF4-FFF2-40B4-BE49-F238E27FC236}">
                  <a16:creationId xmlns:a16="http://schemas.microsoft.com/office/drawing/2014/main" id="{2EE95299-D522-560F-115A-E9A4FD07C345}"/>
                </a:ext>
              </a:extLst>
            </p:cNvPr>
            <p:cNvSpPr/>
            <p:nvPr/>
          </p:nvSpPr>
          <p:spPr>
            <a:xfrm>
              <a:off x="13319147" y="476986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19" name="Freeform 1918">
              <a:extLst>
                <a:ext uri="{FF2B5EF4-FFF2-40B4-BE49-F238E27FC236}">
                  <a16:creationId xmlns:a16="http://schemas.microsoft.com/office/drawing/2014/main" id="{E3FA9213-0EDE-6170-F788-5297C39C835D}"/>
                </a:ext>
              </a:extLst>
            </p:cNvPr>
            <p:cNvSpPr/>
            <p:nvPr/>
          </p:nvSpPr>
          <p:spPr>
            <a:xfrm>
              <a:off x="13358979" y="478372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20" name="Freeform 1919">
              <a:extLst>
                <a:ext uri="{FF2B5EF4-FFF2-40B4-BE49-F238E27FC236}">
                  <a16:creationId xmlns:a16="http://schemas.microsoft.com/office/drawing/2014/main" id="{2AA18551-A82B-70B8-072C-0143C839448B}"/>
                </a:ext>
              </a:extLst>
            </p:cNvPr>
            <p:cNvSpPr/>
            <p:nvPr/>
          </p:nvSpPr>
          <p:spPr>
            <a:xfrm>
              <a:off x="13233422" y="473696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21" name="Freeform 1920">
              <a:extLst>
                <a:ext uri="{FF2B5EF4-FFF2-40B4-BE49-F238E27FC236}">
                  <a16:creationId xmlns:a16="http://schemas.microsoft.com/office/drawing/2014/main" id="{22109EF3-678C-D5B8-E6EB-A670330602F7}"/>
                </a:ext>
              </a:extLst>
            </p:cNvPr>
            <p:cNvSpPr/>
            <p:nvPr/>
          </p:nvSpPr>
          <p:spPr>
            <a:xfrm>
              <a:off x="13339929" y="477419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22" name="Freeform 1921">
              <a:extLst>
                <a:ext uri="{FF2B5EF4-FFF2-40B4-BE49-F238E27FC236}">
                  <a16:creationId xmlns:a16="http://schemas.microsoft.com/office/drawing/2014/main" id="{F837EF7E-7C96-8953-B6BE-93DF48C9A6E7}"/>
                </a:ext>
              </a:extLst>
            </p:cNvPr>
            <p:cNvSpPr/>
            <p:nvPr/>
          </p:nvSpPr>
          <p:spPr>
            <a:xfrm>
              <a:off x="13260265" y="474475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23" name="Freeform 1922">
              <a:extLst>
                <a:ext uri="{FF2B5EF4-FFF2-40B4-BE49-F238E27FC236}">
                  <a16:creationId xmlns:a16="http://schemas.microsoft.com/office/drawing/2014/main" id="{4446B9F8-425D-9BC3-9DA3-2D4B3A19EBE0}"/>
                </a:ext>
              </a:extLst>
            </p:cNvPr>
            <p:cNvSpPr/>
            <p:nvPr/>
          </p:nvSpPr>
          <p:spPr>
            <a:xfrm>
              <a:off x="13247277" y="474302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24" name="Freeform 1923">
              <a:extLst>
                <a:ext uri="{FF2B5EF4-FFF2-40B4-BE49-F238E27FC236}">
                  <a16:creationId xmlns:a16="http://schemas.microsoft.com/office/drawing/2014/main" id="{31AAD03F-8C26-77E5-31DE-2BEE79415F75}"/>
                </a:ext>
              </a:extLst>
            </p:cNvPr>
            <p:cNvSpPr/>
            <p:nvPr/>
          </p:nvSpPr>
          <p:spPr>
            <a:xfrm>
              <a:off x="13444704" y="481316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25" name="Freeform 1924">
              <a:extLst>
                <a:ext uri="{FF2B5EF4-FFF2-40B4-BE49-F238E27FC236}">
                  <a16:creationId xmlns:a16="http://schemas.microsoft.com/office/drawing/2014/main" id="{C1A86B38-0648-4B0E-02B4-3125C2C9E11E}"/>
                </a:ext>
              </a:extLst>
            </p:cNvPr>
            <p:cNvSpPr/>
            <p:nvPr/>
          </p:nvSpPr>
          <p:spPr>
            <a:xfrm>
              <a:off x="13462888" y="481835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26" name="Freeform 1925">
              <a:extLst>
                <a:ext uri="{FF2B5EF4-FFF2-40B4-BE49-F238E27FC236}">
                  <a16:creationId xmlns:a16="http://schemas.microsoft.com/office/drawing/2014/main" id="{35D1743A-22CA-E8BC-C68A-814200A91AF1}"/>
                </a:ext>
              </a:extLst>
            </p:cNvPr>
            <p:cNvSpPr/>
            <p:nvPr/>
          </p:nvSpPr>
          <p:spPr>
            <a:xfrm>
              <a:off x="13503586" y="483221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27" name="Freeform 1926">
              <a:extLst>
                <a:ext uri="{FF2B5EF4-FFF2-40B4-BE49-F238E27FC236}">
                  <a16:creationId xmlns:a16="http://schemas.microsoft.com/office/drawing/2014/main" id="{E8E0A4EE-5761-C54A-6743-44240814F929}"/>
                </a:ext>
              </a:extLst>
            </p:cNvPr>
            <p:cNvSpPr/>
            <p:nvPr/>
          </p:nvSpPr>
          <p:spPr>
            <a:xfrm>
              <a:off x="13377163" y="479757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28" name="Freeform 1927">
              <a:extLst>
                <a:ext uri="{FF2B5EF4-FFF2-40B4-BE49-F238E27FC236}">
                  <a16:creationId xmlns:a16="http://schemas.microsoft.com/office/drawing/2014/main" id="{D5D84B13-DFCD-9B35-7559-9DB7968347FD}"/>
                </a:ext>
              </a:extLst>
            </p:cNvPr>
            <p:cNvSpPr/>
            <p:nvPr/>
          </p:nvSpPr>
          <p:spPr>
            <a:xfrm>
              <a:off x="13483670" y="482182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29" name="Freeform 1928">
              <a:extLst>
                <a:ext uri="{FF2B5EF4-FFF2-40B4-BE49-F238E27FC236}">
                  <a16:creationId xmlns:a16="http://schemas.microsoft.com/office/drawing/2014/main" id="{29FED1A9-35E7-E011-CAD4-532C93FF378C}"/>
                </a:ext>
              </a:extLst>
            </p:cNvPr>
            <p:cNvSpPr/>
            <p:nvPr/>
          </p:nvSpPr>
          <p:spPr>
            <a:xfrm>
              <a:off x="13404006" y="480537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30" name="Freeform 1929">
              <a:extLst>
                <a:ext uri="{FF2B5EF4-FFF2-40B4-BE49-F238E27FC236}">
                  <a16:creationId xmlns:a16="http://schemas.microsoft.com/office/drawing/2014/main" id="{F745DAAC-6FBD-503B-E0C3-D4C0696D0253}"/>
                </a:ext>
              </a:extLst>
            </p:cNvPr>
            <p:cNvSpPr/>
            <p:nvPr/>
          </p:nvSpPr>
          <p:spPr>
            <a:xfrm>
              <a:off x="13391884" y="480277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31" name="Freeform 1930">
              <a:extLst>
                <a:ext uri="{FF2B5EF4-FFF2-40B4-BE49-F238E27FC236}">
                  <a16:creationId xmlns:a16="http://schemas.microsoft.com/office/drawing/2014/main" id="{69B577D3-EF8E-77C4-596B-CF75BAF0AB6F}"/>
                </a:ext>
              </a:extLst>
            </p:cNvPr>
            <p:cNvSpPr/>
            <p:nvPr/>
          </p:nvSpPr>
          <p:spPr>
            <a:xfrm>
              <a:off x="13528697" y="484260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32" name="Freeform 1931">
              <a:extLst>
                <a:ext uri="{FF2B5EF4-FFF2-40B4-BE49-F238E27FC236}">
                  <a16:creationId xmlns:a16="http://schemas.microsoft.com/office/drawing/2014/main" id="{A1A3A0B3-5C61-7821-410F-2D5168077895}"/>
                </a:ext>
              </a:extLst>
            </p:cNvPr>
            <p:cNvSpPr/>
            <p:nvPr/>
          </p:nvSpPr>
          <p:spPr>
            <a:xfrm>
              <a:off x="13617020" y="487291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33" name="Freeform 1932">
              <a:extLst>
                <a:ext uri="{FF2B5EF4-FFF2-40B4-BE49-F238E27FC236}">
                  <a16:creationId xmlns:a16="http://schemas.microsoft.com/office/drawing/2014/main" id="{9ABE7432-E847-C6B6-8E57-7787B11BF8F7}"/>
                </a:ext>
              </a:extLst>
            </p:cNvPr>
            <p:cNvSpPr/>
            <p:nvPr/>
          </p:nvSpPr>
          <p:spPr>
            <a:xfrm>
              <a:off x="13636070" y="48772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34" name="Freeform 1933">
              <a:extLst>
                <a:ext uri="{FF2B5EF4-FFF2-40B4-BE49-F238E27FC236}">
                  <a16:creationId xmlns:a16="http://schemas.microsoft.com/office/drawing/2014/main" id="{8F07E012-A764-448F-6B3D-56548EFB4A8C}"/>
                </a:ext>
              </a:extLst>
            </p:cNvPr>
            <p:cNvSpPr/>
            <p:nvPr/>
          </p:nvSpPr>
          <p:spPr>
            <a:xfrm>
              <a:off x="13675902" y="48910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35" name="Freeform 1934">
              <a:extLst>
                <a:ext uri="{FF2B5EF4-FFF2-40B4-BE49-F238E27FC236}">
                  <a16:creationId xmlns:a16="http://schemas.microsoft.com/office/drawing/2014/main" id="{417D4228-D9C3-CD36-6368-77250C65C58C}"/>
                </a:ext>
              </a:extLst>
            </p:cNvPr>
            <p:cNvSpPr/>
            <p:nvPr/>
          </p:nvSpPr>
          <p:spPr>
            <a:xfrm>
              <a:off x="13553809" y="48529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36" name="Freeform 1935">
              <a:extLst>
                <a:ext uri="{FF2B5EF4-FFF2-40B4-BE49-F238E27FC236}">
                  <a16:creationId xmlns:a16="http://schemas.microsoft.com/office/drawing/2014/main" id="{C38A5CB2-C5EB-6DDE-892F-105EF6434862}"/>
                </a:ext>
              </a:extLst>
            </p:cNvPr>
            <p:cNvSpPr/>
            <p:nvPr/>
          </p:nvSpPr>
          <p:spPr>
            <a:xfrm>
              <a:off x="13656852" y="488157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37" name="Freeform 1936">
              <a:extLst>
                <a:ext uri="{FF2B5EF4-FFF2-40B4-BE49-F238E27FC236}">
                  <a16:creationId xmlns:a16="http://schemas.microsoft.com/office/drawing/2014/main" id="{379F61B2-85B8-1CDA-1F64-CFCAD05DCCF8}"/>
                </a:ext>
              </a:extLst>
            </p:cNvPr>
            <p:cNvSpPr/>
            <p:nvPr/>
          </p:nvSpPr>
          <p:spPr>
            <a:xfrm>
              <a:off x="13580652" y="486078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38" name="Freeform 1937">
              <a:extLst>
                <a:ext uri="{FF2B5EF4-FFF2-40B4-BE49-F238E27FC236}">
                  <a16:creationId xmlns:a16="http://schemas.microsoft.com/office/drawing/2014/main" id="{A076D038-2D9F-F3BA-8756-7BB6FB550762}"/>
                </a:ext>
              </a:extLst>
            </p:cNvPr>
            <p:cNvSpPr/>
            <p:nvPr/>
          </p:nvSpPr>
          <p:spPr>
            <a:xfrm>
              <a:off x="13567663" y="485819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39" name="Freeform 1938">
              <a:extLst>
                <a:ext uri="{FF2B5EF4-FFF2-40B4-BE49-F238E27FC236}">
                  <a16:creationId xmlns:a16="http://schemas.microsoft.com/office/drawing/2014/main" id="{FDED6C38-8DB9-DF72-D0B4-ACC460FD0D8A}"/>
                </a:ext>
              </a:extLst>
            </p:cNvPr>
            <p:cNvSpPr/>
            <p:nvPr/>
          </p:nvSpPr>
          <p:spPr>
            <a:xfrm>
              <a:off x="13739113" y="490581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40" name="Freeform 1939">
              <a:extLst>
                <a:ext uri="{FF2B5EF4-FFF2-40B4-BE49-F238E27FC236}">
                  <a16:creationId xmlns:a16="http://schemas.microsoft.com/office/drawing/2014/main" id="{6C67FC0C-28AD-4D39-B370-A9F33AD1EF70}"/>
                </a:ext>
              </a:extLst>
            </p:cNvPr>
            <p:cNvSpPr/>
            <p:nvPr/>
          </p:nvSpPr>
          <p:spPr>
            <a:xfrm>
              <a:off x="13759895" y="492140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41" name="Freeform 1940">
              <a:extLst>
                <a:ext uri="{FF2B5EF4-FFF2-40B4-BE49-F238E27FC236}">
                  <a16:creationId xmlns:a16="http://schemas.microsoft.com/office/drawing/2014/main" id="{1A67277A-4A94-9C99-C910-1A5FC1526C28}"/>
                </a:ext>
              </a:extLst>
            </p:cNvPr>
            <p:cNvSpPr/>
            <p:nvPr/>
          </p:nvSpPr>
          <p:spPr>
            <a:xfrm>
              <a:off x="13799727" y="493525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42" name="Freeform 1941">
              <a:extLst>
                <a:ext uri="{FF2B5EF4-FFF2-40B4-BE49-F238E27FC236}">
                  <a16:creationId xmlns:a16="http://schemas.microsoft.com/office/drawing/2014/main" id="{A644DD6E-684F-5B27-FFF0-1C5E78ED59FF}"/>
                </a:ext>
              </a:extLst>
            </p:cNvPr>
            <p:cNvSpPr/>
            <p:nvPr/>
          </p:nvSpPr>
          <p:spPr>
            <a:xfrm>
              <a:off x="13694086" y="490494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43" name="Freeform 1942">
              <a:extLst>
                <a:ext uri="{FF2B5EF4-FFF2-40B4-BE49-F238E27FC236}">
                  <a16:creationId xmlns:a16="http://schemas.microsoft.com/office/drawing/2014/main" id="{FF602CDA-C558-DED0-5988-5727B981C1DB}"/>
                </a:ext>
              </a:extLst>
            </p:cNvPr>
            <p:cNvSpPr/>
            <p:nvPr/>
          </p:nvSpPr>
          <p:spPr>
            <a:xfrm>
              <a:off x="13780677" y="492486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44" name="Freeform 1943">
              <a:extLst>
                <a:ext uri="{FF2B5EF4-FFF2-40B4-BE49-F238E27FC236}">
                  <a16:creationId xmlns:a16="http://schemas.microsoft.com/office/drawing/2014/main" id="{12740392-68CA-1B24-42EF-83CC6D7453AD}"/>
                </a:ext>
              </a:extLst>
            </p:cNvPr>
            <p:cNvSpPr/>
            <p:nvPr/>
          </p:nvSpPr>
          <p:spPr>
            <a:xfrm>
              <a:off x="13720063" y="490235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45" name="Freeform 1944">
              <a:extLst>
                <a:ext uri="{FF2B5EF4-FFF2-40B4-BE49-F238E27FC236}">
                  <a16:creationId xmlns:a16="http://schemas.microsoft.com/office/drawing/2014/main" id="{500FE76F-78FA-041A-D644-45C669477875}"/>
                </a:ext>
              </a:extLst>
            </p:cNvPr>
            <p:cNvSpPr/>
            <p:nvPr/>
          </p:nvSpPr>
          <p:spPr>
            <a:xfrm>
              <a:off x="13707940" y="489975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46" name="Freeform 1945">
              <a:extLst>
                <a:ext uri="{FF2B5EF4-FFF2-40B4-BE49-F238E27FC236}">
                  <a16:creationId xmlns:a16="http://schemas.microsoft.com/office/drawing/2014/main" id="{1F6B0634-07EF-F7DD-AC5B-0432E4B42A2C}"/>
                </a:ext>
              </a:extLst>
            </p:cNvPr>
            <p:cNvSpPr/>
            <p:nvPr/>
          </p:nvSpPr>
          <p:spPr>
            <a:xfrm>
              <a:off x="13823106" y="494131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47" name="Freeform 1946">
              <a:extLst>
                <a:ext uri="{FF2B5EF4-FFF2-40B4-BE49-F238E27FC236}">
                  <a16:creationId xmlns:a16="http://schemas.microsoft.com/office/drawing/2014/main" id="{EB68C0AC-94E3-0183-9E09-88DA120FB77D}"/>
                </a:ext>
              </a:extLst>
            </p:cNvPr>
            <p:cNvSpPr/>
            <p:nvPr/>
          </p:nvSpPr>
          <p:spPr>
            <a:xfrm>
              <a:off x="13915759" y="498028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48" name="Freeform 1947">
              <a:extLst>
                <a:ext uri="{FF2B5EF4-FFF2-40B4-BE49-F238E27FC236}">
                  <a16:creationId xmlns:a16="http://schemas.microsoft.com/office/drawing/2014/main" id="{85985405-B0D1-2803-3111-363AF567CAED}"/>
                </a:ext>
              </a:extLst>
            </p:cNvPr>
            <p:cNvSpPr/>
            <p:nvPr/>
          </p:nvSpPr>
          <p:spPr>
            <a:xfrm>
              <a:off x="13933943" y="498461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49" name="Freeform 1948">
              <a:extLst>
                <a:ext uri="{FF2B5EF4-FFF2-40B4-BE49-F238E27FC236}">
                  <a16:creationId xmlns:a16="http://schemas.microsoft.com/office/drawing/2014/main" id="{FA3FB3EC-B190-57F7-71BE-923A2DE94CD1}"/>
                </a:ext>
              </a:extLst>
            </p:cNvPr>
            <p:cNvSpPr/>
            <p:nvPr/>
          </p:nvSpPr>
          <p:spPr>
            <a:xfrm>
              <a:off x="13973775" y="499846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50" name="Freeform 1949">
              <a:extLst>
                <a:ext uri="{FF2B5EF4-FFF2-40B4-BE49-F238E27FC236}">
                  <a16:creationId xmlns:a16="http://schemas.microsoft.com/office/drawing/2014/main" id="{CCDD68B0-3F6D-26B6-75F2-4FF9F98A862D}"/>
                </a:ext>
              </a:extLst>
            </p:cNvPr>
            <p:cNvSpPr/>
            <p:nvPr/>
          </p:nvSpPr>
          <p:spPr>
            <a:xfrm>
              <a:off x="13848218" y="495170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51" name="Freeform 1950">
              <a:extLst>
                <a:ext uri="{FF2B5EF4-FFF2-40B4-BE49-F238E27FC236}">
                  <a16:creationId xmlns:a16="http://schemas.microsoft.com/office/drawing/2014/main" id="{7360A8FB-0532-9094-60D2-2756AA7F023A}"/>
                </a:ext>
              </a:extLst>
            </p:cNvPr>
            <p:cNvSpPr/>
            <p:nvPr/>
          </p:nvSpPr>
          <p:spPr>
            <a:xfrm>
              <a:off x="13954725" y="498894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52" name="Freeform 1951">
              <a:extLst>
                <a:ext uri="{FF2B5EF4-FFF2-40B4-BE49-F238E27FC236}">
                  <a16:creationId xmlns:a16="http://schemas.microsoft.com/office/drawing/2014/main" id="{B98118AF-0E3D-F9BE-745C-F97D5826003C}"/>
                </a:ext>
              </a:extLst>
            </p:cNvPr>
            <p:cNvSpPr/>
            <p:nvPr/>
          </p:nvSpPr>
          <p:spPr>
            <a:xfrm>
              <a:off x="13875061" y="495950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53" name="Freeform 1952">
              <a:extLst>
                <a:ext uri="{FF2B5EF4-FFF2-40B4-BE49-F238E27FC236}">
                  <a16:creationId xmlns:a16="http://schemas.microsoft.com/office/drawing/2014/main" id="{5F15DA4C-8ACD-58A1-BD6B-C979C69AF087}"/>
                </a:ext>
              </a:extLst>
            </p:cNvPr>
            <p:cNvSpPr/>
            <p:nvPr/>
          </p:nvSpPr>
          <p:spPr>
            <a:xfrm>
              <a:off x="13862938" y="49569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54" name="Freeform 1953">
              <a:extLst>
                <a:ext uri="{FF2B5EF4-FFF2-40B4-BE49-F238E27FC236}">
                  <a16:creationId xmlns:a16="http://schemas.microsoft.com/office/drawing/2014/main" id="{83D4D83E-76BC-DEE3-F3CD-BB490871DC62}"/>
                </a:ext>
              </a:extLst>
            </p:cNvPr>
            <p:cNvSpPr/>
            <p:nvPr/>
          </p:nvSpPr>
          <p:spPr>
            <a:xfrm>
              <a:off x="14059500" y="502531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55" name="Freeform 1954">
              <a:extLst>
                <a:ext uri="{FF2B5EF4-FFF2-40B4-BE49-F238E27FC236}">
                  <a16:creationId xmlns:a16="http://schemas.microsoft.com/office/drawing/2014/main" id="{0D333C91-8164-E8E5-32B2-1F29CB06BE7F}"/>
                </a:ext>
              </a:extLst>
            </p:cNvPr>
            <p:cNvSpPr/>
            <p:nvPr/>
          </p:nvSpPr>
          <p:spPr>
            <a:xfrm>
              <a:off x="14077684" y="502964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56" name="Freeform 1955">
              <a:extLst>
                <a:ext uri="{FF2B5EF4-FFF2-40B4-BE49-F238E27FC236}">
                  <a16:creationId xmlns:a16="http://schemas.microsoft.com/office/drawing/2014/main" id="{6F9151F7-A86F-7252-026B-A586D7108060}"/>
                </a:ext>
              </a:extLst>
            </p:cNvPr>
            <p:cNvSpPr/>
            <p:nvPr/>
          </p:nvSpPr>
          <p:spPr>
            <a:xfrm>
              <a:off x="14118381" y="50434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57" name="Freeform 1956">
              <a:extLst>
                <a:ext uri="{FF2B5EF4-FFF2-40B4-BE49-F238E27FC236}">
                  <a16:creationId xmlns:a16="http://schemas.microsoft.com/office/drawing/2014/main" id="{B070876B-423C-5B4B-B53E-2F5052577431}"/>
                </a:ext>
              </a:extLst>
            </p:cNvPr>
            <p:cNvSpPr/>
            <p:nvPr/>
          </p:nvSpPr>
          <p:spPr>
            <a:xfrm>
              <a:off x="13992825" y="501232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58" name="Freeform 1957">
              <a:extLst>
                <a:ext uri="{FF2B5EF4-FFF2-40B4-BE49-F238E27FC236}">
                  <a16:creationId xmlns:a16="http://schemas.microsoft.com/office/drawing/2014/main" id="{D7C6E005-C40B-81EB-5A3C-6F57D5768100}"/>
                </a:ext>
              </a:extLst>
            </p:cNvPr>
            <p:cNvSpPr/>
            <p:nvPr/>
          </p:nvSpPr>
          <p:spPr>
            <a:xfrm>
              <a:off x="14099331" y="50331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59" name="Freeform 1958">
              <a:extLst>
                <a:ext uri="{FF2B5EF4-FFF2-40B4-BE49-F238E27FC236}">
                  <a16:creationId xmlns:a16="http://schemas.microsoft.com/office/drawing/2014/main" id="{658BF9C5-F3DA-178E-BBBA-11A97B182011}"/>
                </a:ext>
              </a:extLst>
            </p:cNvPr>
            <p:cNvSpPr/>
            <p:nvPr/>
          </p:nvSpPr>
          <p:spPr>
            <a:xfrm>
              <a:off x="14019668" y="5020115"/>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60" name="Freeform 1959">
              <a:extLst>
                <a:ext uri="{FF2B5EF4-FFF2-40B4-BE49-F238E27FC236}">
                  <a16:creationId xmlns:a16="http://schemas.microsoft.com/office/drawing/2014/main" id="{339FC5BE-CF74-AA8E-B8AA-80FB00AB736A}"/>
                </a:ext>
              </a:extLst>
            </p:cNvPr>
            <p:cNvSpPr/>
            <p:nvPr/>
          </p:nvSpPr>
          <p:spPr>
            <a:xfrm>
              <a:off x="14006679" y="501751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61" name="Freeform 1960">
              <a:extLst>
                <a:ext uri="{FF2B5EF4-FFF2-40B4-BE49-F238E27FC236}">
                  <a16:creationId xmlns:a16="http://schemas.microsoft.com/office/drawing/2014/main" id="{932FEB53-3959-E817-D92F-A39304E24F42}"/>
                </a:ext>
              </a:extLst>
            </p:cNvPr>
            <p:cNvSpPr/>
            <p:nvPr/>
          </p:nvSpPr>
          <p:spPr>
            <a:xfrm>
              <a:off x="14165141" y="505302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62" name="Freeform 1961">
              <a:extLst>
                <a:ext uri="{FF2B5EF4-FFF2-40B4-BE49-F238E27FC236}">
                  <a16:creationId xmlns:a16="http://schemas.microsoft.com/office/drawing/2014/main" id="{84211AF6-35EB-A879-3328-771DFD5CE090}"/>
                </a:ext>
              </a:extLst>
            </p:cNvPr>
            <p:cNvSpPr/>
            <p:nvPr/>
          </p:nvSpPr>
          <p:spPr>
            <a:xfrm>
              <a:off x="14183325" y="505734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63" name="Freeform 1962">
              <a:extLst>
                <a:ext uri="{FF2B5EF4-FFF2-40B4-BE49-F238E27FC236}">
                  <a16:creationId xmlns:a16="http://schemas.microsoft.com/office/drawing/2014/main" id="{EF9CED34-33CE-0559-F7D8-9A3CC248C284}"/>
                </a:ext>
              </a:extLst>
            </p:cNvPr>
            <p:cNvSpPr/>
            <p:nvPr/>
          </p:nvSpPr>
          <p:spPr>
            <a:xfrm>
              <a:off x="14224022" y="50712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64" name="Freeform 1963">
              <a:extLst>
                <a:ext uri="{FF2B5EF4-FFF2-40B4-BE49-F238E27FC236}">
                  <a16:creationId xmlns:a16="http://schemas.microsoft.com/office/drawing/2014/main" id="{F7EF8702-FFF0-D355-4EAE-2EE01D3A799A}"/>
                </a:ext>
              </a:extLst>
            </p:cNvPr>
            <p:cNvSpPr/>
            <p:nvPr/>
          </p:nvSpPr>
          <p:spPr>
            <a:xfrm>
              <a:off x="14204106" y="506081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65" name="Freeform 1964">
              <a:extLst>
                <a:ext uri="{FF2B5EF4-FFF2-40B4-BE49-F238E27FC236}">
                  <a16:creationId xmlns:a16="http://schemas.microsoft.com/office/drawing/2014/main" id="{01F9DF0A-3480-E6DA-0F70-1F3F3444DB1B}"/>
                </a:ext>
              </a:extLst>
            </p:cNvPr>
            <p:cNvSpPr/>
            <p:nvPr/>
          </p:nvSpPr>
          <p:spPr>
            <a:xfrm>
              <a:off x="14287234" y="508592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66" name="Freeform 1965">
              <a:extLst>
                <a:ext uri="{FF2B5EF4-FFF2-40B4-BE49-F238E27FC236}">
                  <a16:creationId xmlns:a16="http://schemas.microsoft.com/office/drawing/2014/main" id="{D9543A8C-7D03-E625-65E7-BA73FA6BAC02}"/>
                </a:ext>
              </a:extLst>
            </p:cNvPr>
            <p:cNvSpPr/>
            <p:nvPr/>
          </p:nvSpPr>
          <p:spPr>
            <a:xfrm>
              <a:off x="14308016" y="51006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67" name="Freeform 1966">
              <a:extLst>
                <a:ext uri="{FF2B5EF4-FFF2-40B4-BE49-F238E27FC236}">
                  <a16:creationId xmlns:a16="http://schemas.microsoft.com/office/drawing/2014/main" id="{E54C845B-1427-F099-6832-40446CB6D528}"/>
                </a:ext>
              </a:extLst>
            </p:cNvPr>
            <p:cNvSpPr/>
            <p:nvPr/>
          </p:nvSpPr>
          <p:spPr>
            <a:xfrm>
              <a:off x="14347847" y="511449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68" name="Freeform 1967">
              <a:extLst>
                <a:ext uri="{FF2B5EF4-FFF2-40B4-BE49-F238E27FC236}">
                  <a16:creationId xmlns:a16="http://schemas.microsoft.com/office/drawing/2014/main" id="{52A42562-2CB5-BC66-28E4-B10CDAABD022}"/>
                </a:ext>
              </a:extLst>
            </p:cNvPr>
            <p:cNvSpPr/>
            <p:nvPr/>
          </p:nvSpPr>
          <p:spPr>
            <a:xfrm>
              <a:off x="14242206" y="508419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69" name="Freeform 1968">
              <a:extLst>
                <a:ext uri="{FF2B5EF4-FFF2-40B4-BE49-F238E27FC236}">
                  <a16:creationId xmlns:a16="http://schemas.microsoft.com/office/drawing/2014/main" id="{46FA79B4-4A92-09EB-AD01-FAE7F658E0AA}"/>
                </a:ext>
              </a:extLst>
            </p:cNvPr>
            <p:cNvSpPr/>
            <p:nvPr/>
          </p:nvSpPr>
          <p:spPr>
            <a:xfrm>
              <a:off x="14328797" y="510497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70" name="Freeform 1969">
              <a:extLst>
                <a:ext uri="{FF2B5EF4-FFF2-40B4-BE49-F238E27FC236}">
                  <a16:creationId xmlns:a16="http://schemas.microsoft.com/office/drawing/2014/main" id="{B04C2BE3-471E-CE5D-F689-3DE4C54EE4DE}"/>
                </a:ext>
              </a:extLst>
            </p:cNvPr>
            <p:cNvSpPr/>
            <p:nvPr/>
          </p:nvSpPr>
          <p:spPr>
            <a:xfrm>
              <a:off x="14268184" y="50815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71" name="Freeform 1970">
              <a:extLst>
                <a:ext uri="{FF2B5EF4-FFF2-40B4-BE49-F238E27FC236}">
                  <a16:creationId xmlns:a16="http://schemas.microsoft.com/office/drawing/2014/main" id="{42D528D2-65D4-446F-6308-2D925852BC39}"/>
                </a:ext>
              </a:extLst>
            </p:cNvPr>
            <p:cNvSpPr/>
            <p:nvPr/>
          </p:nvSpPr>
          <p:spPr>
            <a:xfrm>
              <a:off x="14256061" y="507986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72" name="Freeform 1971">
              <a:extLst>
                <a:ext uri="{FF2B5EF4-FFF2-40B4-BE49-F238E27FC236}">
                  <a16:creationId xmlns:a16="http://schemas.microsoft.com/office/drawing/2014/main" id="{95C9BBA6-3FBD-201B-FF82-CF02D44F18C8}"/>
                </a:ext>
              </a:extLst>
            </p:cNvPr>
            <p:cNvSpPr/>
            <p:nvPr/>
          </p:nvSpPr>
          <p:spPr>
            <a:xfrm>
              <a:off x="14371227" y="512056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73" name="Freeform 1972">
              <a:extLst>
                <a:ext uri="{FF2B5EF4-FFF2-40B4-BE49-F238E27FC236}">
                  <a16:creationId xmlns:a16="http://schemas.microsoft.com/office/drawing/2014/main" id="{B262940D-C126-640C-3AFC-F409C4204DEB}"/>
                </a:ext>
              </a:extLst>
            </p:cNvPr>
            <p:cNvSpPr/>
            <p:nvPr/>
          </p:nvSpPr>
          <p:spPr>
            <a:xfrm>
              <a:off x="14490722" y="515779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74" name="Freeform 1973">
              <a:extLst>
                <a:ext uri="{FF2B5EF4-FFF2-40B4-BE49-F238E27FC236}">
                  <a16:creationId xmlns:a16="http://schemas.microsoft.com/office/drawing/2014/main" id="{BCA17166-7390-646E-39EC-BB881F04571F}"/>
                </a:ext>
              </a:extLst>
            </p:cNvPr>
            <p:cNvSpPr/>
            <p:nvPr/>
          </p:nvSpPr>
          <p:spPr>
            <a:xfrm>
              <a:off x="14508906" y="516212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75" name="Freeform 1974">
              <a:extLst>
                <a:ext uri="{FF2B5EF4-FFF2-40B4-BE49-F238E27FC236}">
                  <a16:creationId xmlns:a16="http://schemas.microsoft.com/office/drawing/2014/main" id="{0AD81ADC-7F31-D5CB-B956-DBF38366A352}"/>
                </a:ext>
              </a:extLst>
            </p:cNvPr>
            <p:cNvSpPr/>
            <p:nvPr/>
          </p:nvSpPr>
          <p:spPr>
            <a:xfrm>
              <a:off x="14548738" y="517597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76" name="Freeform 1975">
              <a:extLst>
                <a:ext uri="{FF2B5EF4-FFF2-40B4-BE49-F238E27FC236}">
                  <a16:creationId xmlns:a16="http://schemas.microsoft.com/office/drawing/2014/main" id="{B5D540B0-AD0F-8EDC-22E3-E6DFBA293B43}"/>
                </a:ext>
              </a:extLst>
            </p:cNvPr>
            <p:cNvSpPr/>
            <p:nvPr/>
          </p:nvSpPr>
          <p:spPr>
            <a:xfrm>
              <a:off x="14417986" y="513614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77" name="Freeform 1976">
              <a:extLst>
                <a:ext uri="{FF2B5EF4-FFF2-40B4-BE49-F238E27FC236}">
                  <a16:creationId xmlns:a16="http://schemas.microsoft.com/office/drawing/2014/main" id="{11B82369-2A62-F84A-134B-EE60A27F89BC}"/>
                </a:ext>
              </a:extLst>
            </p:cNvPr>
            <p:cNvSpPr/>
            <p:nvPr/>
          </p:nvSpPr>
          <p:spPr>
            <a:xfrm>
              <a:off x="14529688" y="516645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78" name="Freeform 1977">
              <a:extLst>
                <a:ext uri="{FF2B5EF4-FFF2-40B4-BE49-F238E27FC236}">
                  <a16:creationId xmlns:a16="http://schemas.microsoft.com/office/drawing/2014/main" id="{BDC2512F-3FB9-C9A5-CC04-6CBE8137BD82}"/>
                </a:ext>
              </a:extLst>
            </p:cNvPr>
            <p:cNvSpPr/>
            <p:nvPr/>
          </p:nvSpPr>
          <p:spPr>
            <a:xfrm>
              <a:off x="14444829" y="51439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79" name="Freeform 1978">
              <a:extLst>
                <a:ext uri="{FF2B5EF4-FFF2-40B4-BE49-F238E27FC236}">
                  <a16:creationId xmlns:a16="http://schemas.microsoft.com/office/drawing/2014/main" id="{0AFF7E95-4DEA-EB7F-D949-FA4D459022C0}"/>
                </a:ext>
              </a:extLst>
            </p:cNvPr>
            <p:cNvSpPr/>
            <p:nvPr/>
          </p:nvSpPr>
          <p:spPr>
            <a:xfrm>
              <a:off x="14432706" y="514134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80" name="Freeform 1979">
              <a:extLst>
                <a:ext uri="{FF2B5EF4-FFF2-40B4-BE49-F238E27FC236}">
                  <a16:creationId xmlns:a16="http://schemas.microsoft.com/office/drawing/2014/main" id="{08EE4330-F04D-F25E-8717-2F9CE68A6B94}"/>
                </a:ext>
              </a:extLst>
            </p:cNvPr>
            <p:cNvSpPr/>
            <p:nvPr/>
          </p:nvSpPr>
          <p:spPr>
            <a:xfrm>
              <a:off x="14639659" y="520628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81" name="Freeform 1980">
              <a:extLst>
                <a:ext uri="{FF2B5EF4-FFF2-40B4-BE49-F238E27FC236}">
                  <a16:creationId xmlns:a16="http://schemas.microsoft.com/office/drawing/2014/main" id="{7AA6E894-5BB1-275F-B744-155B938A0D1A}"/>
                </a:ext>
              </a:extLst>
            </p:cNvPr>
            <p:cNvSpPr/>
            <p:nvPr/>
          </p:nvSpPr>
          <p:spPr>
            <a:xfrm>
              <a:off x="14664770" y="521321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82" name="Freeform 1981">
              <a:extLst>
                <a:ext uri="{FF2B5EF4-FFF2-40B4-BE49-F238E27FC236}">
                  <a16:creationId xmlns:a16="http://schemas.microsoft.com/office/drawing/2014/main" id="{C2B0A50B-AF10-2B82-2288-BDD67B3B9B0F}"/>
                </a:ext>
              </a:extLst>
            </p:cNvPr>
            <p:cNvSpPr/>
            <p:nvPr/>
          </p:nvSpPr>
          <p:spPr>
            <a:xfrm>
              <a:off x="14752227" y="523572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83" name="Freeform 1982">
              <a:extLst>
                <a:ext uri="{FF2B5EF4-FFF2-40B4-BE49-F238E27FC236}">
                  <a16:creationId xmlns:a16="http://schemas.microsoft.com/office/drawing/2014/main" id="{49065154-A46D-AC3A-71D9-A5CFC2E0938B}"/>
                </a:ext>
              </a:extLst>
            </p:cNvPr>
            <p:cNvSpPr/>
            <p:nvPr/>
          </p:nvSpPr>
          <p:spPr>
            <a:xfrm>
              <a:off x="14566056" y="518463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84" name="Freeform 1983">
              <a:extLst>
                <a:ext uri="{FF2B5EF4-FFF2-40B4-BE49-F238E27FC236}">
                  <a16:creationId xmlns:a16="http://schemas.microsoft.com/office/drawing/2014/main" id="{4A089F7B-D16E-99A8-FA21-844E6C96648A}"/>
                </a:ext>
              </a:extLst>
            </p:cNvPr>
            <p:cNvSpPr/>
            <p:nvPr/>
          </p:nvSpPr>
          <p:spPr>
            <a:xfrm>
              <a:off x="14685552" y="521667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85" name="Freeform 1984">
              <a:extLst>
                <a:ext uri="{FF2B5EF4-FFF2-40B4-BE49-F238E27FC236}">
                  <a16:creationId xmlns:a16="http://schemas.microsoft.com/office/drawing/2014/main" id="{EC5A5FE3-3DAE-786F-BC84-F6C4D080DC5A}"/>
                </a:ext>
              </a:extLst>
            </p:cNvPr>
            <p:cNvSpPr/>
            <p:nvPr/>
          </p:nvSpPr>
          <p:spPr>
            <a:xfrm>
              <a:off x="14592900" y="5192431"/>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86" name="Freeform 1985">
              <a:extLst>
                <a:ext uri="{FF2B5EF4-FFF2-40B4-BE49-F238E27FC236}">
                  <a16:creationId xmlns:a16="http://schemas.microsoft.com/office/drawing/2014/main" id="{658A99BB-475F-3086-1A95-FD7553D6BD2D}"/>
                </a:ext>
              </a:extLst>
            </p:cNvPr>
            <p:cNvSpPr/>
            <p:nvPr/>
          </p:nvSpPr>
          <p:spPr>
            <a:xfrm>
              <a:off x="14579911" y="5189833"/>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87" name="Freeform 1986">
              <a:extLst>
                <a:ext uri="{FF2B5EF4-FFF2-40B4-BE49-F238E27FC236}">
                  <a16:creationId xmlns:a16="http://schemas.microsoft.com/office/drawing/2014/main" id="{CE8B69E4-4DB3-7055-13EF-40244396998C}"/>
                </a:ext>
              </a:extLst>
            </p:cNvPr>
            <p:cNvSpPr/>
            <p:nvPr/>
          </p:nvSpPr>
          <p:spPr>
            <a:xfrm>
              <a:off x="15412050" y="53673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88" name="Freeform 1987">
              <a:extLst>
                <a:ext uri="{FF2B5EF4-FFF2-40B4-BE49-F238E27FC236}">
                  <a16:creationId xmlns:a16="http://schemas.microsoft.com/office/drawing/2014/main" id="{E79E57B4-0E41-8434-931B-21FC5957729E}"/>
                </a:ext>
              </a:extLst>
            </p:cNvPr>
            <p:cNvSpPr/>
            <p:nvPr/>
          </p:nvSpPr>
          <p:spPr>
            <a:xfrm>
              <a:off x="15432831" y="53673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89" name="Freeform 1988">
              <a:extLst>
                <a:ext uri="{FF2B5EF4-FFF2-40B4-BE49-F238E27FC236}">
                  <a16:creationId xmlns:a16="http://schemas.microsoft.com/office/drawing/2014/main" id="{B67C4932-3808-B08E-452B-B230F3B3B38C}"/>
                </a:ext>
              </a:extLst>
            </p:cNvPr>
            <p:cNvSpPr/>
            <p:nvPr/>
          </p:nvSpPr>
          <p:spPr>
            <a:xfrm>
              <a:off x="14941861" y="527815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90" name="Freeform 1989">
              <a:extLst>
                <a:ext uri="{FF2B5EF4-FFF2-40B4-BE49-F238E27FC236}">
                  <a16:creationId xmlns:a16="http://schemas.microsoft.com/office/drawing/2014/main" id="{6B45C728-A58A-1741-6D34-0764D14E6C67}"/>
                </a:ext>
              </a:extLst>
            </p:cNvPr>
            <p:cNvSpPr/>
            <p:nvPr/>
          </p:nvSpPr>
          <p:spPr>
            <a:xfrm>
              <a:off x="14999877" y="530326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91" name="Freeform 1990">
              <a:extLst>
                <a:ext uri="{FF2B5EF4-FFF2-40B4-BE49-F238E27FC236}">
                  <a16:creationId xmlns:a16="http://schemas.microsoft.com/office/drawing/2014/main" id="{49F0CE86-FEFF-5AE9-79BA-540F35DFADA3}"/>
                </a:ext>
              </a:extLst>
            </p:cNvPr>
            <p:cNvSpPr/>
            <p:nvPr/>
          </p:nvSpPr>
          <p:spPr>
            <a:xfrm>
              <a:off x="15039709" y="5317988"/>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92" name="Freeform 1991">
              <a:extLst>
                <a:ext uri="{FF2B5EF4-FFF2-40B4-BE49-F238E27FC236}">
                  <a16:creationId xmlns:a16="http://schemas.microsoft.com/office/drawing/2014/main" id="{92788B49-D20F-F5F9-093F-070B01DF1C31}"/>
                </a:ext>
              </a:extLst>
            </p:cNvPr>
            <p:cNvSpPr/>
            <p:nvPr/>
          </p:nvSpPr>
          <p:spPr>
            <a:xfrm>
              <a:off x="15020659" y="5307597"/>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93" name="Freeform 1992">
              <a:extLst>
                <a:ext uri="{FF2B5EF4-FFF2-40B4-BE49-F238E27FC236}">
                  <a16:creationId xmlns:a16="http://schemas.microsoft.com/office/drawing/2014/main" id="{1994977D-DA17-7668-E9DD-E2D02EE66329}"/>
                </a:ext>
              </a:extLst>
            </p:cNvPr>
            <p:cNvSpPr/>
            <p:nvPr/>
          </p:nvSpPr>
          <p:spPr>
            <a:xfrm>
              <a:off x="14871722" y="5266033"/>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94" name="Freeform 1993">
              <a:extLst>
                <a:ext uri="{FF2B5EF4-FFF2-40B4-BE49-F238E27FC236}">
                  <a16:creationId xmlns:a16="http://schemas.microsoft.com/office/drawing/2014/main" id="{61F457EA-0151-B8AC-975B-C31C871F4269}"/>
                </a:ext>
              </a:extLst>
            </p:cNvPr>
            <p:cNvSpPr/>
            <p:nvPr/>
          </p:nvSpPr>
          <p:spPr>
            <a:xfrm>
              <a:off x="14800718" y="524005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95" name="Freeform 1994">
              <a:extLst>
                <a:ext uri="{FF2B5EF4-FFF2-40B4-BE49-F238E27FC236}">
                  <a16:creationId xmlns:a16="http://schemas.microsoft.com/office/drawing/2014/main" id="{E7DEB3DD-A3C8-B127-535B-8450137B07E8}"/>
                </a:ext>
              </a:extLst>
            </p:cNvPr>
            <p:cNvSpPr/>
            <p:nvPr/>
          </p:nvSpPr>
          <p:spPr>
            <a:xfrm>
              <a:off x="15082138" y="533184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96" name="Freeform 1995">
              <a:extLst>
                <a:ext uri="{FF2B5EF4-FFF2-40B4-BE49-F238E27FC236}">
                  <a16:creationId xmlns:a16="http://schemas.microsoft.com/office/drawing/2014/main" id="{C7BC2A03-2224-2F2C-7193-D67D687BE30E}"/>
                </a:ext>
              </a:extLst>
            </p:cNvPr>
            <p:cNvSpPr/>
            <p:nvPr/>
          </p:nvSpPr>
          <p:spPr>
            <a:xfrm>
              <a:off x="15195572" y="53353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97" name="Freeform 1996">
              <a:extLst>
                <a:ext uri="{FF2B5EF4-FFF2-40B4-BE49-F238E27FC236}">
                  <a16:creationId xmlns:a16="http://schemas.microsoft.com/office/drawing/2014/main" id="{EF73A16C-4A78-E951-7176-955D44B6A22C}"/>
                </a:ext>
              </a:extLst>
            </p:cNvPr>
            <p:cNvSpPr/>
            <p:nvPr/>
          </p:nvSpPr>
          <p:spPr>
            <a:xfrm>
              <a:off x="15209427" y="53353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98" name="Freeform 1997">
              <a:extLst>
                <a:ext uri="{FF2B5EF4-FFF2-40B4-BE49-F238E27FC236}">
                  <a16:creationId xmlns:a16="http://schemas.microsoft.com/office/drawing/2014/main" id="{76DA2E16-B489-DBC1-B599-F368DDDFDA90}"/>
                </a:ext>
              </a:extLst>
            </p:cNvPr>
            <p:cNvSpPr/>
            <p:nvPr/>
          </p:nvSpPr>
          <p:spPr>
            <a:xfrm>
              <a:off x="15271772" y="53353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1999" name="Freeform 1998">
              <a:extLst>
                <a:ext uri="{FF2B5EF4-FFF2-40B4-BE49-F238E27FC236}">
                  <a16:creationId xmlns:a16="http://schemas.microsoft.com/office/drawing/2014/main" id="{F0E4BFAF-B6F6-1F0E-733E-1A075DD27D8B}"/>
                </a:ext>
              </a:extLst>
            </p:cNvPr>
            <p:cNvSpPr/>
            <p:nvPr/>
          </p:nvSpPr>
          <p:spPr>
            <a:xfrm>
              <a:off x="15110713" y="5331842"/>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00" name="Freeform 1999">
              <a:extLst>
                <a:ext uri="{FF2B5EF4-FFF2-40B4-BE49-F238E27FC236}">
                  <a16:creationId xmlns:a16="http://schemas.microsoft.com/office/drawing/2014/main" id="{B68CD9F4-0335-D478-B16F-06C58A6B7FDC}"/>
                </a:ext>
              </a:extLst>
            </p:cNvPr>
            <p:cNvSpPr/>
            <p:nvPr/>
          </p:nvSpPr>
          <p:spPr>
            <a:xfrm>
              <a:off x="15246661" y="53353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01" name="Freeform 2000">
              <a:extLst>
                <a:ext uri="{FF2B5EF4-FFF2-40B4-BE49-F238E27FC236}">
                  <a16:creationId xmlns:a16="http://schemas.microsoft.com/office/drawing/2014/main" id="{75C3CD26-2ED6-F076-4080-573978089A51}"/>
                </a:ext>
              </a:extLst>
            </p:cNvPr>
            <p:cNvSpPr/>
            <p:nvPr/>
          </p:nvSpPr>
          <p:spPr>
            <a:xfrm>
              <a:off x="15180852" y="53353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02" name="Freeform 2001">
              <a:extLst>
                <a:ext uri="{FF2B5EF4-FFF2-40B4-BE49-F238E27FC236}">
                  <a16:creationId xmlns:a16="http://schemas.microsoft.com/office/drawing/2014/main" id="{516B7258-417B-F9B7-0440-A6577F1CF4C9}"/>
                </a:ext>
              </a:extLst>
            </p:cNvPr>
            <p:cNvSpPr/>
            <p:nvPr/>
          </p:nvSpPr>
          <p:spPr>
            <a:xfrm>
              <a:off x="15154875" y="5335306"/>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03" name="Freeform 2002">
              <a:extLst>
                <a:ext uri="{FF2B5EF4-FFF2-40B4-BE49-F238E27FC236}">
                  <a16:creationId xmlns:a16="http://schemas.microsoft.com/office/drawing/2014/main" id="{8D6D741E-B825-501C-820C-6F6B34B324C1}"/>
                </a:ext>
              </a:extLst>
            </p:cNvPr>
            <p:cNvSpPr/>
            <p:nvPr/>
          </p:nvSpPr>
          <p:spPr>
            <a:xfrm>
              <a:off x="15338447" y="535089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04" name="Freeform 2003">
              <a:extLst>
                <a:ext uri="{FF2B5EF4-FFF2-40B4-BE49-F238E27FC236}">
                  <a16:creationId xmlns:a16="http://schemas.microsoft.com/office/drawing/2014/main" id="{0691C046-2767-A224-A41E-AE7352C9234E}"/>
                </a:ext>
              </a:extLst>
            </p:cNvPr>
            <p:cNvSpPr/>
            <p:nvPr/>
          </p:nvSpPr>
          <p:spPr>
            <a:xfrm>
              <a:off x="15353168" y="5350892"/>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05" name="Freeform 2004">
              <a:extLst>
                <a:ext uri="{FF2B5EF4-FFF2-40B4-BE49-F238E27FC236}">
                  <a16:creationId xmlns:a16="http://schemas.microsoft.com/office/drawing/2014/main" id="{D79E4D26-BB11-8CE2-AE4F-7B17B689BB58}"/>
                </a:ext>
              </a:extLst>
            </p:cNvPr>
            <p:cNvSpPr/>
            <p:nvPr/>
          </p:nvSpPr>
          <p:spPr>
            <a:xfrm>
              <a:off x="15459675" y="53673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06" name="Freeform 2005">
              <a:extLst>
                <a:ext uri="{FF2B5EF4-FFF2-40B4-BE49-F238E27FC236}">
                  <a16:creationId xmlns:a16="http://schemas.microsoft.com/office/drawing/2014/main" id="{CE41FC1F-4335-F8F4-45D4-6CF4643A9924}"/>
                </a:ext>
              </a:extLst>
            </p:cNvPr>
            <p:cNvSpPr/>
            <p:nvPr/>
          </p:nvSpPr>
          <p:spPr>
            <a:xfrm>
              <a:off x="15288225" y="534396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07" name="Freeform 2006">
              <a:extLst>
                <a:ext uri="{FF2B5EF4-FFF2-40B4-BE49-F238E27FC236}">
                  <a16:creationId xmlns:a16="http://schemas.microsoft.com/office/drawing/2014/main" id="{F712C019-DEE1-562F-AF33-10CABFB09747}"/>
                </a:ext>
              </a:extLst>
            </p:cNvPr>
            <p:cNvSpPr/>
            <p:nvPr/>
          </p:nvSpPr>
          <p:spPr>
            <a:xfrm>
              <a:off x="15373950" y="535435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08" name="Freeform 2007">
              <a:extLst>
                <a:ext uri="{FF2B5EF4-FFF2-40B4-BE49-F238E27FC236}">
                  <a16:creationId xmlns:a16="http://schemas.microsoft.com/office/drawing/2014/main" id="{513C6A05-3091-CE80-FB0E-DDAC3A6A1AB3}"/>
                </a:ext>
              </a:extLst>
            </p:cNvPr>
            <p:cNvSpPr/>
            <p:nvPr/>
          </p:nvSpPr>
          <p:spPr>
            <a:xfrm>
              <a:off x="15315068" y="534569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09" name="Freeform 2008">
              <a:extLst>
                <a:ext uri="{FF2B5EF4-FFF2-40B4-BE49-F238E27FC236}">
                  <a16:creationId xmlns:a16="http://schemas.microsoft.com/office/drawing/2014/main" id="{4031C15D-2BED-573A-0325-F2B6A058E334}"/>
                </a:ext>
              </a:extLst>
            </p:cNvPr>
            <p:cNvSpPr/>
            <p:nvPr/>
          </p:nvSpPr>
          <p:spPr>
            <a:xfrm>
              <a:off x="15302079" y="5343099"/>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10" name="Freeform 2009">
              <a:extLst>
                <a:ext uri="{FF2B5EF4-FFF2-40B4-BE49-F238E27FC236}">
                  <a16:creationId xmlns:a16="http://schemas.microsoft.com/office/drawing/2014/main" id="{E6C6A94C-4246-832C-BF37-71BADE01533D}"/>
                </a:ext>
              </a:extLst>
            </p:cNvPr>
            <p:cNvSpPr/>
            <p:nvPr/>
          </p:nvSpPr>
          <p:spPr>
            <a:xfrm>
              <a:off x="15516825" y="53725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11" name="Freeform 2010">
              <a:extLst>
                <a:ext uri="{FF2B5EF4-FFF2-40B4-BE49-F238E27FC236}">
                  <a16:creationId xmlns:a16="http://schemas.microsoft.com/office/drawing/2014/main" id="{5195098B-A56E-B7F7-B27F-D6F5B7AC08BD}"/>
                </a:ext>
              </a:extLst>
            </p:cNvPr>
            <p:cNvSpPr/>
            <p:nvPr/>
          </p:nvSpPr>
          <p:spPr>
            <a:xfrm>
              <a:off x="15537607" y="53725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12" name="Freeform 2011">
              <a:extLst>
                <a:ext uri="{FF2B5EF4-FFF2-40B4-BE49-F238E27FC236}">
                  <a16:creationId xmlns:a16="http://schemas.microsoft.com/office/drawing/2014/main" id="{46796188-668E-A8E5-628F-D50E090D318E}"/>
                </a:ext>
              </a:extLst>
            </p:cNvPr>
            <p:cNvSpPr/>
            <p:nvPr/>
          </p:nvSpPr>
          <p:spPr>
            <a:xfrm>
              <a:off x="15564450" y="53725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13" name="Freeform 2012">
              <a:extLst>
                <a:ext uri="{FF2B5EF4-FFF2-40B4-BE49-F238E27FC236}">
                  <a16:creationId xmlns:a16="http://schemas.microsoft.com/office/drawing/2014/main" id="{B6DB16BF-525F-2886-457D-09F6A41B4FD5}"/>
                </a:ext>
              </a:extLst>
            </p:cNvPr>
            <p:cNvSpPr/>
            <p:nvPr/>
          </p:nvSpPr>
          <p:spPr>
            <a:xfrm>
              <a:off x="15448418" y="536907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14" name="Freeform 2013">
              <a:extLst>
                <a:ext uri="{FF2B5EF4-FFF2-40B4-BE49-F238E27FC236}">
                  <a16:creationId xmlns:a16="http://schemas.microsoft.com/office/drawing/2014/main" id="{9D41990C-7F19-F176-6B2B-DDD88FE13981}"/>
                </a:ext>
              </a:extLst>
            </p:cNvPr>
            <p:cNvSpPr/>
            <p:nvPr/>
          </p:nvSpPr>
          <p:spPr>
            <a:xfrm>
              <a:off x="15473529" y="5367345"/>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15" name="Freeform 2014">
              <a:extLst>
                <a:ext uri="{FF2B5EF4-FFF2-40B4-BE49-F238E27FC236}">
                  <a16:creationId xmlns:a16="http://schemas.microsoft.com/office/drawing/2014/main" id="{A87B3698-64F5-DBDD-9481-F6EE31F0FE9C}"/>
                </a:ext>
              </a:extLst>
            </p:cNvPr>
            <p:cNvSpPr/>
            <p:nvPr/>
          </p:nvSpPr>
          <p:spPr>
            <a:xfrm>
              <a:off x="15496043" y="536907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16" name="Freeform 2015">
              <a:extLst>
                <a:ext uri="{FF2B5EF4-FFF2-40B4-BE49-F238E27FC236}">
                  <a16:creationId xmlns:a16="http://schemas.microsoft.com/office/drawing/2014/main" id="{AA02C1A6-5B51-C396-8869-1CA610CA289E}"/>
                </a:ext>
              </a:extLst>
            </p:cNvPr>
            <p:cNvSpPr/>
            <p:nvPr/>
          </p:nvSpPr>
          <p:spPr>
            <a:xfrm>
              <a:off x="15715984" y="54106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17" name="Freeform 2016">
              <a:extLst>
                <a:ext uri="{FF2B5EF4-FFF2-40B4-BE49-F238E27FC236}">
                  <a16:creationId xmlns:a16="http://schemas.microsoft.com/office/drawing/2014/main" id="{1066AC2C-7779-DED6-60C9-B05AEFCC7765}"/>
                </a:ext>
              </a:extLst>
            </p:cNvPr>
            <p:cNvSpPr/>
            <p:nvPr/>
          </p:nvSpPr>
          <p:spPr>
            <a:xfrm>
              <a:off x="15736766" y="54106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18" name="Freeform 2017">
              <a:extLst>
                <a:ext uri="{FF2B5EF4-FFF2-40B4-BE49-F238E27FC236}">
                  <a16:creationId xmlns:a16="http://schemas.microsoft.com/office/drawing/2014/main" id="{DFD6215B-8D98-39EC-C26F-BCB4395D554E}"/>
                </a:ext>
              </a:extLst>
            </p:cNvPr>
            <p:cNvSpPr/>
            <p:nvPr/>
          </p:nvSpPr>
          <p:spPr>
            <a:xfrm>
              <a:off x="15764475" y="54106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19" name="Freeform 2018">
              <a:extLst>
                <a:ext uri="{FF2B5EF4-FFF2-40B4-BE49-F238E27FC236}">
                  <a16:creationId xmlns:a16="http://schemas.microsoft.com/office/drawing/2014/main" id="{8ECBD194-0EBF-C76B-5E55-BB3C132E6C98}"/>
                </a:ext>
              </a:extLst>
            </p:cNvPr>
            <p:cNvSpPr/>
            <p:nvPr/>
          </p:nvSpPr>
          <p:spPr>
            <a:xfrm>
              <a:off x="15812100" y="5449606"/>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20" name="Freeform 2019">
              <a:extLst>
                <a:ext uri="{FF2B5EF4-FFF2-40B4-BE49-F238E27FC236}">
                  <a16:creationId xmlns:a16="http://schemas.microsoft.com/office/drawing/2014/main" id="{8A7C47F9-3751-36F7-1637-8DCAB564E4F3}"/>
                </a:ext>
              </a:extLst>
            </p:cNvPr>
            <p:cNvSpPr/>
            <p:nvPr/>
          </p:nvSpPr>
          <p:spPr>
            <a:xfrm>
              <a:off x="15685677" y="54106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21" name="Freeform 2020">
              <a:extLst>
                <a:ext uri="{FF2B5EF4-FFF2-40B4-BE49-F238E27FC236}">
                  <a16:creationId xmlns:a16="http://schemas.microsoft.com/office/drawing/2014/main" id="{9586A307-0888-1CEB-4856-103B577997B1}"/>
                </a:ext>
              </a:extLst>
            </p:cNvPr>
            <p:cNvSpPr/>
            <p:nvPr/>
          </p:nvSpPr>
          <p:spPr>
            <a:xfrm>
              <a:off x="15700397" y="5410640"/>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22" name="Freeform 2021">
              <a:extLst>
                <a:ext uri="{FF2B5EF4-FFF2-40B4-BE49-F238E27FC236}">
                  <a16:creationId xmlns:a16="http://schemas.microsoft.com/office/drawing/2014/main" id="{835107F9-7C71-380D-488C-5ADE531E6282}"/>
                </a:ext>
              </a:extLst>
            </p:cNvPr>
            <p:cNvSpPr/>
            <p:nvPr/>
          </p:nvSpPr>
          <p:spPr>
            <a:xfrm>
              <a:off x="15580036" y="537600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23" name="Freeform 2022">
              <a:extLst>
                <a:ext uri="{FF2B5EF4-FFF2-40B4-BE49-F238E27FC236}">
                  <a16:creationId xmlns:a16="http://schemas.microsoft.com/office/drawing/2014/main" id="{4C1D190E-7F0F-A06A-2229-9ECBBA356A17}"/>
                </a:ext>
              </a:extLst>
            </p:cNvPr>
            <p:cNvSpPr/>
            <p:nvPr/>
          </p:nvSpPr>
          <p:spPr>
            <a:xfrm>
              <a:off x="15594757" y="5376004"/>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24" name="Freeform 2023">
              <a:extLst>
                <a:ext uri="{FF2B5EF4-FFF2-40B4-BE49-F238E27FC236}">
                  <a16:creationId xmlns:a16="http://schemas.microsoft.com/office/drawing/2014/main" id="{2E3B9842-BA0A-6660-EBD7-5FC46B2F6739}"/>
                </a:ext>
              </a:extLst>
            </p:cNvPr>
            <p:cNvSpPr/>
            <p:nvPr/>
          </p:nvSpPr>
          <p:spPr>
            <a:xfrm>
              <a:off x="15954975"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25" name="Freeform 2024">
              <a:extLst>
                <a:ext uri="{FF2B5EF4-FFF2-40B4-BE49-F238E27FC236}">
                  <a16:creationId xmlns:a16="http://schemas.microsoft.com/office/drawing/2014/main" id="{D7F944D6-A66D-E652-7168-567E30500CB2}"/>
                </a:ext>
              </a:extLst>
            </p:cNvPr>
            <p:cNvSpPr/>
            <p:nvPr/>
          </p:nvSpPr>
          <p:spPr>
            <a:xfrm>
              <a:off x="15966232"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26" name="Freeform 2025">
              <a:extLst>
                <a:ext uri="{FF2B5EF4-FFF2-40B4-BE49-F238E27FC236}">
                  <a16:creationId xmlns:a16="http://schemas.microsoft.com/office/drawing/2014/main" id="{D71EC7CB-2BFD-8812-1672-932E0D0E6ACA}"/>
                </a:ext>
              </a:extLst>
            </p:cNvPr>
            <p:cNvSpPr/>
            <p:nvPr/>
          </p:nvSpPr>
          <p:spPr>
            <a:xfrm>
              <a:off x="15993941"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27" name="Freeform 2026">
              <a:extLst>
                <a:ext uri="{FF2B5EF4-FFF2-40B4-BE49-F238E27FC236}">
                  <a16:creationId xmlns:a16="http://schemas.microsoft.com/office/drawing/2014/main" id="{202F42DD-894F-83AE-784D-646E383F09F6}"/>
                </a:ext>
              </a:extLst>
            </p:cNvPr>
            <p:cNvSpPr/>
            <p:nvPr/>
          </p:nvSpPr>
          <p:spPr>
            <a:xfrm>
              <a:off x="16094386"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28" name="Freeform 2027">
              <a:extLst>
                <a:ext uri="{FF2B5EF4-FFF2-40B4-BE49-F238E27FC236}">
                  <a16:creationId xmlns:a16="http://schemas.microsoft.com/office/drawing/2014/main" id="{94A23D53-40FC-76B3-6292-79408448C306}"/>
                </a:ext>
              </a:extLst>
            </p:cNvPr>
            <p:cNvSpPr/>
            <p:nvPr/>
          </p:nvSpPr>
          <p:spPr>
            <a:xfrm>
              <a:off x="16114302"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29" name="Freeform 2028">
              <a:extLst>
                <a:ext uri="{FF2B5EF4-FFF2-40B4-BE49-F238E27FC236}">
                  <a16:creationId xmlns:a16="http://schemas.microsoft.com/office/drawing/2014/main" id="{12A2CAB1-067D-CA31-CC0F-2423713B8FF1}"/>
                </a:ext>
              </a:extLst>
            </p:cNvPr>
            <p:cNvSpPr/>
            <p:nvPr/>
          </p:nvSpPr>
          <p:spPr>
            <a:xfrm>
              <a:off x="16182709"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30" name="Freeform 2029">
              <a:extLst>
                <a:ext uri="{FF2B5EF4-FFF2-40B4-BE49-F238E27FC236}">
                  <a16:creationId xmlns:a16="http://schemas.microsoft.com/office/drawing/2014/main" id="{5702DDB1-AA82-D173-43E7-B010067EFAF2}"/>
                </a:ext>
              </a:extLst>
            </p:cNvPr>
            <p:cNvSpPr/>
            <p:nvPr/>
          </p:nvSpPr>
          <p:spPr>
            <a:xfrm>
              <a:off x="15981818"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31" name="Freeform 2030">
              <a:extLst>
                <a:ext uri="{FF2B5EF4-FFF2-40B4-BE49-F238E27FC236}">
                  <a16:creationId xmlns:a16="http://schemas.microsoft.com/office/drawing/2014/main" id="{088F4AE2-3559-7E56-C38B-E3843E6AA4B9}"/>
                </a:ext>
              </a:extLst>
            </p:cNvPr>
            <p:cNvSpPr/>
            <p:nvPr/>
          </p:nvSpPr>
          <p:spPr>
            <a:xfrm>
              <a:off x="16013857"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32" name="Freeform 2031">
              <a:extLst>
                <a:ext uri="{FF2B5EF4-FFF2-40B4-BE49-F238E27FC236}">
                  <a16:creationId xmlns:a16="http://schemas.microsoft.com/office/drawing/2014/main" id="{AD4F58F8-78FE-FEFB-4371-62819B635369}"/>
                </a:ext>
              </a:extLst>
            </p:cNvPr>
            <p:cNvSpPr/>
            <p:nvPr/>
          </p:nvSpPr>
          <p:spPr>
            <a:xfrm>
              <a:off x="16073604"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33" name="Freeform 2032">
              <a:extLst>
                <a:ext uri="{FF2B5EF4-FFF2-40B4-BE49-F238E27FC236}">
                  <a16:creationId xmlns:a16="http://schemas.microsoft.com/office/drawing/2014/main" id="{CF459BD6-AE04-AD6C-B1BC-062B4F9091D7}"/>
                </a:ext>
              </a:extLst>
            </p:cNvPr>
            <p:cNvSpPr/>
            <p:nvPr/>
          </p:nvSpPr>
          <p:spPr>
            <a:xfrm>
              <a:off x="16216479"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34" name="Freeform 2033">
              <a:extLst>
                <a:ext uri="{FF2B5EF4-FFF2-40B4-BE49-F238E27FC236}">
                  <a16:creationId xmlns:a16="http://schemas.microsoft.com/office/drawing/2014/main" id="{501AA449-708E-731B-07F6-90A308CED55E}"/>
                </a:ext>
              </a:extLst>
            </p:cNvPr>
            <p:cNvSpPr/>
            <p:nvPr/>
          </p:nvSpPr>
          <p:spPr>
            <a:xfrm>
              <a:off x="16334243" y="5490304"/>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35" name="Freeform 2034">
              <a:extLst>
                <a:ext uri="{FF2B5EF4-FFF2-40B4-BE49-F238E27FC236}">
                  <a16:creationId xmlns:a16="http://schemas.microsoft.com/office/drawing/2014/main" id="{4472C7D5-FDC9-7E7C-D022-AFD6B149D86A}"/>
                </a:ext>
              </a:extLst>
            </p:cNvPr>
            <p:cNvSpPr/>
            <p:nvPr/>
          </p:nvSpPr>
          <p:spPr>
            <a:xfrm>
              <a:off x="15611209" y="537946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36" name="Freeform 2035">
              <a:extLst>
                <a:ext uri="{FF2B5EF4-FFF2-40B4-BE49-F238E27FC236}">
                  <a16:creationId xmlns:a16="http://schemas.microsoft.com/office/drawing/2014/main" id="{9AC40EFA-59D0-AB3E-BD7B-6A7EE86EBFF4}"/>
                </a:ext>
              </a:extLst>
            </p:cNvPr>
            <p:cNvSpPr/>
            <p:nvPr/>
          </p:nvSpPr>
          <p:spPr>
            <a:xfrm>
              <a:off x="15667493" y="5402847"/>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37" name="Freeform 2036">
              <a:extLst>
                <a:ext uri="{FF2B5EF4-FFF2-40B4-BE49-F238E27FC236}">
                  <a16:creationId xmlns:a16="http://schemas.microsoft.com/office/drawing/2014/main" id="{0DCF5536-91AF-56E5-9050-1B8CE0F0B93A}"/>
                </a:ext>
              </a:extLst>
            </p:cNvPr>
            <p:cNvSpPr/>
            <p:nvPr/>
          </p:nvSpPr>
          <p:spPr>
            <a:xfrm>
              <a:off x="15867518" y="5453070"/>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38" name="Freeform 2037">
              <a:extLst>
                <a:ext uri="{FF2B5EF4-FFF2-40B4-BE49-F238E27FC236}">
                  <a16:creationId xmlns:a16="http://schemas.microsoft.com/office/drawing/2014/main" id="{3A4C2992-2F1B-480A-B695-508C1ED01180}"/>
                </a:ext>
              </a:extLst>
            </p:cNvPr>
            <p:cNvSpPr/>
            <p:nvPr/>
          </p:nvSpPr>
          <p:spPr>
            <a:xfrm>
              <a:off x="15838077" y="545133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39" name="Freeform 2038">
              <a:extLst>
                <a:ext uri="{FF2B5EF4-FFF2-40B4-BE49-F238E27FC236}">
                  <a16:creationId xmlns:a16="http://schemas.microsoft.com/office/drawing/2014/main" id="{3BED20ED-7E4A-1754-4041-57552CFD3974}"/>
                </a:ext>
              </a:extLst>
            </p:cNvPr>
            <p:cNvSpPr/>
            <p:nvPr/>
          </p:nvSpPr>
          <p:spPr>
            <a:xfrm>
              <a:off x="15852797" y="5454801"/>
              <a:ext cx="8659" cy="58015"/>
            </a:xfrm>
            <a:custGeom>
              <a:avLst/>
              <a:gdLst>
                <a:gd name="connsiteX0" fmla="*/ 0 w 8659"/>
                <a:gd name="connsiteY0" fmla="*/ 0 h 58015"/>
                <a:gd name="connsiteX1" fmla="*/ 0 w 8659"/>
                <a:gd name="connsiteY1" fmla="*/ 58016 h 58015"/>
              </a:gdLst>
              <a:ahLst/>
              <a:cxnLst>
                <a:cxn ang="0">
                  <a:pos x="connsiteX0" y="connsiteY0"/>
                </a:cxn>
                <a:cxn ang="0">
                  <a:pos x="connsiteX1" y="connsiteY1"/>
                </a:cxn>
              </a:cxnLst>
              <a:rect l="l" t="t" r="r" b="b"/>
              <a:pathLst>
                <a:path w="8659" h="58015">
                  <a:moveTo>
                    <a:pt x="0" y="0"/>
                  </a:moveTo>
                  <a:lnTo>
                    <a:pt x="0" y="58016"/>
                  </a:lnTo>
                </a:path>
              </a:pathLst>
            </a:custGeom>
            <a:ln w="28575" cap="flat">
              <a:solidFill>
                <a:schemeClr val="accent6">
                  <a:lumMod val="60000"/>
                  <a:lumOff val="40000"/>
                </a:schemeClr>
              </a:solidFill>
              <a:prstDash val="solid"/>
              <a:miter/>
            </a:ln>
          </p:spPr>
          <p:txBody>
            <a:bodyPr rtlCol="0" anchor="ctr"/>
            <a:lstStyle/>
            <a:p>
              <a:endParaRPr lang="en-US" dirty="0"/>
            </a:p>
          </p:txBody>
        </p:sp>
        <p:sp>
          <p:nvSpPr>
            <p:cNvPr id="2040" name="Freeform 2039">
              <a:extLst>
                <a:ext uri="{FF2B5EF4-FFF2-40B4-BE49-F238E27FC236}">
                  <a16:creationId xmlns:a16="http://schemas.microsoft.com/office/drawing/2014/main" id="{26887FD4-58A6-99BB-0658-87D9757D492F}"/>
                </a:ext>
              </a:extLst>
            </p:cNvPr>
            <p:cNvSpPr/>
            <p:nvPr/>
          </p:nvSpPr>
          <p:spPr>
            <a:xfrm>
              <a:off x="15896093" y="5451338"/>
              <a:ext cx="8659" cy="58881"/>
            </a:xfrm>
            <a:custGeom>
              <a:avLst/>
              <a:gdLst>
                <a:gd name="connsiteX0" fmla="*/ 0 w 8659"/>
                <a:gd name="connsiteY0" fmla="*/ 0 h 58881"/>
                <a:gd name="connsiteX1" fmla="*/ 0 w 8659"/>
                <a:gd name="connsiteY1" fmla="*/ 58882 h 58881"/>
              </a:gdLst>
              <a:ahLst/>
              <a:cxnLst>
                <a:cxn ang="0">
                  <a:pos x="connsiteX0" y="connsiteY0"/>
                </a:cxn>
                <a:cxn ang="0">
                  <a:pos x="connsiteX1" y="connsiteY1"/>
                </a:cxn>
              </a:cxnLst>
              <a:rect l="l" t="t" r="r" b="b"/>
              <a:pathLst>
                <a:path w="8659" h="58881">
                  <a:moveTo>
                    <a:pt x="0" y="0"/>
                  </a:moveTo>
                  <a:lnTo>
                    <a:pt x="0" y="58882"/>
                  </a:lnTo>
                </a:path>
              </a:pathLst>
            </a:custGeom>
            <a:ln w="28575" cap="flat">
              <a:solidFill>
                <a:schemeClr val="accent6">
                  <a:lumMod val="60000"/>
                  <a:lumOff val="40000"/>
                </a:schemeClr>
              </a:solidFill>
              <a:prstDash val="solid"/>
              <a:miter/>
            </a:ln>
          </p:spPr>
          <p:txBody>
            <a:bodyPr rtlCol="0" anchor="ctr"/>
            <a:lstStyle/>
            <a:p>
              <a:endParaRPr lang="en-US" dirty="0"/>
            </a:p>
          </p:txBody>
        </p:sp>
      </p:grpSp>
      <p:sp>
        <p:nvSpPr>
          <p:cNvPr id="3" name="TextBox 2">
            <a:extLst>
              <a:ext uri="{FF2B5EF4-FFF2-40B4-BE49-F238E27FC236}">
                <a16:creationId xmlns:a16="http://schemas.microsoft.com/office/drawing/2014/main" id="{FF5B33A9-5736-8FC4-67E6-666AAEBF2B29}"/>
              </a:ext>
            </a:extLst>
          </p:cNvPr>
          <p:cNvSpPr txBox="1"/>
          <p:nvPr/>
        </p:nvSpPr>
        <p:spPr bwMode="auto">
          <a:xfrm>
            <a:off x="8902412" y="3603540"/>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000" dirty="0">
                <a:solidFill>
                  <a:schemeClr val="bg1"/>
                </a:solidFill>
                <a:latin typeface="Calibri" panose="020F0502020204030204" pitchFamily="34" charset="0"/>
              </a:rPr>
              <a:t>Mo</a:t>
            </a:r>
          </a:p>
        </p:txBody>
      </p:sp>
      <p:sp>
        <p:nvSpPr>
          <p:cNvPr id="33" name="TextBox 32">
            <a:extLst>
              <a:ext uri="{FF2B5EF4-FFF2-40B4-BE49-F238E27FC236}">
                <a16:creationId xmlns:a16="http://schemas.microsoft.com/office/drawing/2014/main" id="{188AB83B-E306-D05A-F16E-372BF3605AC7}"/>
              </a:ext>
            </a:extLst>
          </p:cNvPr>
          <p:cNvSpPr txBox="1"/>
          <p:nvPr/>
        </p:nvSpPr>
        <p:spPr bwMode="auto">
          <a:xfrm>
            <a:off x="8902412" y="6015625"/>
            <a:ext cx="365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000" dirty="0">
                <a:solidFill>
                  <a:schemeClr val="bg1"/>
                </a:solidFill>
                <a:latin typeface="Calibri" panose="020F0502020204030204" pitchFamily="34" charset="0"/>
              </a:rPr>
              <a:t>Mo</a:t>
            </a:r>
          </a:p>
        </p:txBody>
      </p:sp>
      <p:sp>
        <p:nvSpPr>
          <p:cNvPr id="7" name="TextBox 6">
            <a:extLst>
              <a:ext uri="{FF2B5EF4-FFF2-40B4-BE49-F238E27FC236}">
                <a16:creationId xmlns:a16="http://schemas.microsoft.com/office/drawing/2014/main" id="{CB8AF377-D1CF-5FFE-AC62-CC8BDE172B7A}"/>
              </a:ext>
            </a:extLst>
          </p:cNvPr>
          <p:cNvSpPr txBox="1"/>
          <p:nvPr/>
        </p:nvSpPr>
        <p:spPr bwMode="auto">
          <a:xfrm>
            <a:off x="7352622" y="6480676"/>
            <a:ext cx="1727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 days post-SCT </a:t>
            </a:r>
          </a:p>
        </p:txBody>
      </p:sp>
    </p:spTree>
    <p:extLst>
      <p:ext uri="{BB962C8B-B14F-4D97-AF65-F5344CB8AC3E}">
        <p14:creationId xmlns:p14="http://schemas.microsoft.com/office/powerpoint/2010/main" val="425164040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2">
            <a:extLst>
              <a:ext uri="{FF2B5EF4-FFF2-40B4-BE49-F238E27FC236}">
                <a16:creationId xmlns:a16="http://schemas.microsoft.com/office/drawing/2014/main" id="{67970A3E-CAAC-4220-8DA6-611A0CD201C9}"/>
              </a:ext>
            </a:extLst>
          </p:cNvPr>
          <p:cNvSpPr>
            <a:spLocks noGrp="1"/>
          </p:cNvSpPr>
          <p:nvPr>
            <p:ph type="title"/>
          </p:nvPr>
        </p:nvSpPr>
        <p:spPr/>
        <p:txBody>
          <a:bodyPr/>
          <a:lstStyle/>
          <a:p>
            <a:r>
              <a:rPr lang="en-US" altLang="en-US" dirty="0"/>
              <a:t>High-Risk Smoldering Multiple Myeloma</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a:extLst>
              <a:ext uri="{FF2B5EF4-FFF2-40B4-BE49-F238E27FC236}">
                <a16:creationId xmlns:a16="http://schemas.microsoft.com/office/drawing/2014/main" id="{1570C68C-4BCF-44FA-7A67-1208F2C53183}"/>
              </a:ext>
            </a:extLst>
          </p:cNvPr>
          <p:cNvGrpSpPr/>
          <p:nvPr/>
        </p:nvGrpSpPr>
        <p:grpSpPr>
          <a:xfrm>
            <a:off x="3834917" y="3552375"/>
            <a:ext cx="3455945" cy="1157776"/>
            <a:chOff x="3834917" y="3393363"/>
            <a:chExt cx="3455945" cy="1157776"/>
          </a:xfrm>
        </p:grpSpPr>
        <p:sp>
          <p:nvSpPr>
            <p:cNvPr id="56" name="Freeform: Shape 55">
              <a:extLst>
                <a:ext uri="{FF2B5EF4-FFF2-40B4-BE49-F238E27FC236}">
                  <a16:creationId xmlns:a16="http://schemas.microsoft.com/office/drawing/2014/main" id="{E25BE3C8-681D-4B2F-EEA3-B10254A1E9C1}"/>
                </a:ext>
              </a:extLst>
            </p:cNvPr>
            <p:cNvSpPr/>
            <p:nvPr/>
          </p:nvSpPr>
          <p:spPr bwMode="auto">
            <a:xfrm>
              <a:off x="3834917" y="3786242"/>
              <a:ext cx="1936581" cy="764897"/>
            </a:xfrm>
            <a:custGeom>
              <a:avLst/>
              <a:gdLst>
                <a:gd name="connsiteX0" fmla="*/ 0 w 1936581"/>
                <a:gd name="connsiteY0" fmla="*/ 764897 h 764897"/>
                <a:gd name="connsiteX1" fmla="*/ 90397 w 1936581"/>
                <a:gd name="connsiteY1" fmla="*/ 761420 h 764897"/>
                <a:gd name="connsiteX2" fmla="*/ 90397 w 1936581"/>
                <a:gd name="connsiteY2" fmla="*/ 747513 h 764897"/>
                <a:gd name="connsiteX3" fmla="*/ 114735 w 1936581"/>
                <a:gd name="connsiteY3" fmla="*/ 747513 h 764897"/>
                <a:gd name="connsiteX4" fmla="*/ 114735 w 1936581"/>
                <a:gd name="connsiteY4" fmla="*/ 730129 h 764897"/>
                <a:gd name="connsiteX5" fmla="*/ 139072 w 1936581"/>
                <a:gd name="connsiteY5" fmla="*/ 730129 h 764897"/>
                <a:gd name="connsiteX6" fmla="*/ 139072 w 1936581"/>
                <a:gd name="connsiteY6" fmla="*/ 719699 h 764897"/>
                <a:gd name="connsiteX7" fmla="*/ 184271 w 1936581"/>
                <a:gd name="connsiteY7" fmla="*/ 719699 h 764897"/>
                <a:gd name="connsiteX8" fmla="*/ 184271 w 1936581"/>
                <a:gd name="connsiteY8" fmla="*/ 705791 h 764897"/>
                <a:gd name="connsiteX9" fmla="*/ 260761 w 1936581"/>
                <a:gd name="connsiteY9" fmla="*/ 705791 h 764897"/>
                <a:gd name="connsiteX10" fmla="*/ 260761 w 1936581"/>
                <a:gd name="connsiteY10" fmla="*/ 688407 h 764897"/>
                <a:gd name="connsiteX11" fmla="*/ 302482 w 1936581"/>
                <a:gd name="connsiteY11" fmla="*/ 688407 h 764897"/>
                <a:gd name="connsiteX12" fmla="*/ 302482 w 1936581"/>
                <a:gd name="connsiteY12" fmla="*/ 677977 h 764897"/>
                <a:gd name="connsiteX13" fmla="*/ 361588 w 1936581"/>
                <a:gd name="connsiteY13" fmla="*/ 677977 h 764897"/>
                <a:gd name="connsiteX14" fmla="*/ 368542 w 1936581"/>
                <a:gd name="connsiteY14" fmla="*/ 660593 h 764897"/>
                <a:gd name="connsiteX15" fmla="*/ 396356 w 1936581"/>
                <a:gd name="connsiteY15" fmla="*/ 660593 h 764897"/>
                <a:gd name="connsiteX16" fmla="*/ 396356 w 1936581"/>
                <a:gd name="connsiteY16" fmla="*/ 650163 h 764897"/>
                <a:gd name="connsiteX17" fmla="*/ 424170 w 1936581"/>
                <a:gd name="connsiteY17" fmla="*/ 650163 h 764897"/>
                <a:gd name="connsiteX18" fmla="*/ 424170 w 1936581"/>
                <a:gd name="connsiteY18" fmla="*/ 643209 h 764897"/>
                <a:gd name="connsiteX19" fmla="*/ 445031 w 1936581"/>
                <a:gd name="connsiteY19" fmla="*/ 643209 h 764897"/>
                <a:gd name="connsiteX20" fmla="*/ 451985 w 1936581"/>
                <a:gd name="connsiteY20" fmla="*/ 636255 h 764897"/>
                <a:gd name="connsiteX21" fmla="*/ 507614 w 1936581"/>
                <a:gd name="connsiteY21" fmla="*/ 636255 h 764897"/>
                <a:gd name="connsiteX22" fmla="*/ 507614 w 1936581"/>
                <a:gd name="connsiteY22" fmla="*/ 618871 h 764897"/>
                <a:gd name="connsiteX23" fmla="*/ 570196 w 1936581"/>
                <a:gd name="connsiteY23" fmla="*/ 618871 h 764897"/>
                <a:gd name="connsiteX24" fmla="*/ 570196 w 1936581"/>
                <a:gd name="connsiteY24" fmla="*/ 618871 h 764897"/>
                <a:gd name="connsiteX25" fmla="*/ 657116 w 1936581"/>
                <a:gd name="connsiteY25" fmla="*/ 618871 h 764897"/>
                <a:gd name="connsiteX26" fmla="*/ 657116 w 1936581"/>
                <a:gd name="connsiteY26" fmla="*/ 587580 h 764897"/>
                <a:gd name="connsiteX27" fmla="*/ 789235 w 1936581"/>
                <a:gd name="connsiteY27" fmla="*/ 587580 h 764897"/>
                <a:gd name="connsiteX28" fmla="*/ 799666 w 1936581"/>
                <a:gd name="connsiteY28" fmla="*/ 577149 h 764897"/>
                <a:gd name="connsiteX29" fmla="*/ 824003 w 1936581"/>
                <a:gd name="connsiteY29" fmla="*/ 577149 h 764897"/>
                <a:gd name="connsiteX30" fmla="*/ 824003 w 1936581"/>
                <a:gd name="connsiteY30" fmla="*/ 559766 h 764897"/>
                <a:gd name="connsiteX31" fmla="*/ 837910 w 1936581"/>
                <a:gd name="connsiteY31" fmla="*/ 559766 h 764897"/>
                <a:gd name="connsiteX32" fmla="*/ 848341 w 1936581"/>
                <a:gd name="connsiteY32" fmla="*/ 549335 h 764897"/>
                <a:gd name="connsiteX33" fmla="*/ 876155 w 1936581"/>
                <a:gd name="connsiteY33" fmla="*/ 549335 h 764897"/>
                <a:gd name="connsiteX34" fmla="*/ 876155 w 1936581"/>
                <a:gd name="connsiteY34" fmla="*/ 538905 h 764897"/>
                <a:gd name="connsiteX35" fmla="*/ 914400 w 1936581"/>
                <a:gd name="connsiteY35" fmla="*/ 538905 h 764897"/>
                <a:gd name="connsiteX36" fmla="*/ 914400 w 1936581"/>
                <a:gd name="connsiteY36" fmla="*/ 521521 h 764897"/>
                <a:gd name="connsiteX37" fmla="*/ 956122 w 1936581"/>
                <a:gd name="connsiteY37" fmla="*/ 521521 h 764897"/>
                <a:gd name="connsiteX38" fmla="*/ 956122 w 1936581"/>
                <a:gd name="connsiteY38" fmla="*/ 507614 h 764897"/>
                <a:gd name="connsiteX39" fmla="*/ 987413 w 1936581"/>
                <a:gd name="connsiteY39" fmla="*/ 507614 h 764897"/>
                <a:gd name="connsiteX40" fmla="*/ 987413 w 1936581"/>
                <a:gd name="connsiteY40" fmla="*/ 493706 h 764897"/>
                <a:gd name="connsiteX41" fmla="*/ 1015227 w 1936581"/>
                <a:gd name="connsiteY41" fmla="*/ 493706 h 764897"/>
                <a:gd name="connsiteX42" fmla="*/ 1015227 w 1936581"/>
                <a:gd name="connsiteY42" fmla="*/ 479799 h 764897"/>
                <a:gd name="connsiteX43" fmla="*/ 1039565 w 1936581"/>
                <a:gd name="connsiteY43" fmla="*/ 479799 h 764897"/>
                <a:gd name="connsiteX44" fmla="*/ 1039565 w 1936581"/>
                <a:gd name="connsiteY44" fmla="*/ 458938 h 764897"/>
                <a:gd name="connsiteX45" fmla="*/ 1063903 w 1936581"/>
                <a:gd name="connsiteY45" fmla="*/ 462415 h 764897"/>
                <a:gd name="connsiteX46" fmla="*/ 1063903 w 1936581"/>
                <a:gd name="connsiteY46" fmla="*/ 448508 h 764897"/>
                <a:gd name="connsiteX47" fmla="*/ 1098671 w 1936581"/>
                <a:gd name="connsiteY47" fmla="*/ 448508 h 764897"/>
                <a:gd name="connsiteX48" fmla="*/ 1098671 w 1936581"/>
                <a:gd name="connsiteY48" fmla="*/ 438077 h 764897"/>
                <a:gd name="connsiteX49" fmla="*/ 1196021 w 1936581"/>
                <a:gd name="connsiteY49" fmla="*/ 438077 h 764897"/>
                <a:gd name="connsiteX50" fmla="*/ 1196021 w 1936581"/>
                <a:gd name="connsiteY50" fmla="*/ 424170 h 764897"/>
                <a:gd name="connsiteX51" fmla="*/ 1220359 w 1936581"/>
                <a:gd name="connsiteY51" fmla="*/ 424170 h 764897"/>
                <a:gd name="connsiteX52" fmla="*/ 1223836 w 1936581"/>
                <a:gd name="connsiteY52" fmla="*/ 410263 h 764897"/>
                <a:gd name="connsiteX53" fmla="*/ 1265558 w 1936581"/>
                <a:gd name="connsiteY53" fmla="*/ 410263 h 764897"/>
                <a:gd name="connsiteX54" fmla="*/ 1265558 w 1936581"/>
                <a:gd name="connsiteY54" fmla="*/ 403309 h 764897"/>
                <a:gd name="connsiteX55" fmla="*/ 1272511 w 1936581"/>
                <a:gd name="connsiteY55" fmla="*/ 403309 h 764897"/>
                <a:gd name="connsiteX56" fmla="*/ 1272511 w 1936581"/>
                <a:gd name="connsiteY56" fmla="*/ 392879 h 764897"/>
                <a:gd name="connsiteX57" fmla="*/ 1355954 w 1936581"/>
                <a:gd name="connsiteY57" fmla="*/ 392879 h 764897"/>
                <a:gd name="connsiteX58" fmla="*/ 1369862 w 1936581"/>
                <a:gd name="connsiteY58" fmla="*/ 378971 h 764897"/>
                <a:gd name="connsiteX59" fmla="*/ 1383769 w 1936581"/>
                <a:gd name="connsiteY59" fmla="*/ 378971 h 764897"/>
                <a:gd name="connsiteX60" fmla="*/ 1383769 w 1936581"/>
                <a:gd name="connsiteY60" fmla="*/ 351157 h 764897"/>
                <a:gd name="connsiteX61" fmla="*/ 1404630 w 1936581"/>
                <a:gd name="connsiteY61" fmla="*/ 351157 h 764897"/>
                <a:gd name="connsiteX62" fmla="*/ 1404630 w 1936581"/>
                <a:gd name="connsiteY62" fmla="*/ 319866 h 764897"/>
                <a:gd name="connsiteX63" fmla="*/ 1491550 w 1936581"/>
                <a:gd name="connsiteY63" fmla="*/ 319866 h 764897"/>
                <a:gd name="connsiteX64" fmla="*/ 1491550 w 1936581"/>
                <a:gd name="connsiteY64" fmla="*/ 305959 h 764897"/>
                <a:gd name="connsiteX65" fmla="*/ 1505457 w 1936581"/>
                <a:gd name="connsiteY65" fmla="*/ 305959 h 764897"/>
                <a:gd name="connsiteX66" fmla="*/ 1505457 w 1936581"/>
                <a:gd name="connsiteY66" fmla="*/ 278144 h 764897"/>
                <a:gd name="connsiteX67" fmla="*/ 1540225 w 1936581"/>
                <a:gd name="connsiteY67" fmla="*/ 278144 h 764897"/>
                <a:gd name="connsiteX68" fmla="*/ 1540225 w 1936581"/>
                <a:gd name="connsiteY68" fmla="*/ 246853 h 764897"/>
                <a:gd name="connsiteX69" fmla="*/ 1578470 w 1936581"/>
                <a:gd name="connsiteY69" fmla="*/ 246853 h 764897"/>
                <a:gd name="connsiteX70" fmla="*/ 1578470 w 1936581"/>
                <a:gd name="connsiteY70" fmla="*/ 225992 h 764897"/>
                <a:gd name="connsiteX71" fmla="*/ 1599331 w 1936581"/>
                <a:gd name="connsiteY71" fmla="*/ 225992 h 764897"/>
                <a:gd name="connsiteX72" fmla="*/ 1616715 w 1936581"/>
                <a:gd name="connsiteY72" fmla="*/ 208608 h 764897"/>
                <a:gd name="connsiteX73" fmla="*/ 1672344 w 1936581"/>
                <a:gd name="connsiteY73" fmla="*/ 208608 h 764897"/>
                <a:gd name="connsiteX74" fmla="*/ 1672344 w 1936581"/>
                <a:gd name="connsiteY74" fmla="*/ 177317 h 764897"/>
                <a:gd name="connsiteX75" fmla="*/ 1693205 w 1936581"/>
                <a:gd name="connsiteY75" fmla="*/ 177317 h 764897"/>
                <a:gd name="connsiteX76" fmla="*/ 1693205 w 1936581"/>
                <a:gd name="connsiteY76" fmla="*/ 163410 h 764897"/>
                <a:gd name="connsiteX77" fmla="*/ 1776648 w 1936581"/>
                <a:gd name="connsiteY77" fmla="*/ 163410 h 764897"/>
                <a:gd name="connsiteX78" fmla="*/ 1776648 w 1936581"/>
                <a:gd name="connsiteY78" fmla="*/ 142549 h 764897"/>
                <a:gd name="connsiteX79" fmla="*/ 1794032 w 1936581"/>
                <a:gd name="connsiteY79" fmla="*/ 142549 h 764897"/>
                <a:gd name="connsiteX80" fmla="*/ 1794032 w 1936581"/>
                <a:gd name="connsiteY80" fmla="*/ 128642 h 764897"/>
                <a:gd name="connsiteX81" fmla="*/ 1860091 w 1936581"/>
                <a:gd name="connsiteY81" fmla="*/ 128642 h 764897"/>
                <a:gd name="connsiteX82" fmla="*/ 1860091 w 1936581"/>
                <a:gd name="connsiteY82" fmla="*/ 107781 h 764897"/>
                <a:gd name="connsiteX83" fmla="*/ 1884429 w 1936581"/>
                <a:gd name="connsiteY83" fmla="*/ 107781 h 764897"/>
                <a:gd name="connsiteX84" fmla="*/ 1884429 w 1936581"/>
                <a:gd name="connsiteY84" fmla="*/ 86920 h 764897"/>
                <a:gd name="connsiteX85" fmla="*/ 1905290 w 1936581"/>
                <a:gd name="connsiteY85" fmla="*/ 86920 h 764897"/>
                <a:gd name="connsiteX86" fmla="*/ 1905290 w 1936581"/>
                <a:gd name="connsiteY86" fmla="*/ 48675 h 764897"/>
                <a:gd name="connsiteX87" fmla="*/ 1922674 w 1936581"/>
                <a:gd name="connsiteY87" fmla="*/ 48675 h 764897"/>
                <a:gd name="connsiteX88" fmla="*/ 1922674 w 1936581"/>
                <a:gd name="connsiteY88" fmla="*/ 24337 h 764897"/>
                <a:gd name="connsiteX89" fmla="*/ 1936581 w 1936581"/>
                <a:gd name="connsiteY89" fmla="*/ 24337 h 764897"/>
                <a:gd name="connsiteX90" fmla="*/ 1936581 w 1936581"/>
                <a:gd name="connsiteY90" fmla="*/ 0 h 76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936581" h="764897">
                  <a:moveTo>
                    <a:pt x="0" y="764897"/>
                  </a:moveTo>
                  <a:lnTo>
                    <a:pt x="90397" y="761420"/>
                  </a:lnTo>
                  <a:lnTo>
                    <a:pt x="90397" y="747513"/>
                  </a:lnTo>
                  <a:lnTo>
                    <a:pt x="114735" y="747513"/>
                  </a:lnTo>
                  <a:lnTo>
                    <a:pt x="114735" y="730129"/>
                  </a:lnTo>
                  <a:lnTo>
                    <a:pt x="139072" y="730129"/>
                  </a:lnTo>
                  <a:lnTo>
                    <a:pt x="139072" y="719699"/>
                  </a:lnTo>
                  <a:lnTo>
                    <a:pt x="184271" y="719699"/>
                  </a:lnTo>
                  <a:lnTo>
                    <a:pt x="184271" y="705791"/>
                  </a:lnTo>
                  <a:lnTo>
                    <a:pt x="260761" y="705791"/>
                  </a:lnTo>
                  <a:lnTo>
                    <a:pt x="260761" y="688407"/>
                  </a:lnTo>
                  <a:lnTo>
                    <a:pt x="302482" y="688407"/>
                  </a:lnTo>
                  <a:lnTo>
                    <a:pt x="302482" y="677977"/>
                  </a:lnTo>
                  <a:lnTo>
                    <a:pt x="361588" y="677977"/>
                  </a:lnTo>
                  <a:lnTo>
                    <a:pt x="368542" y="660593"/>
                  </a:lnTo>
                  <a:lnTo>
                    <a:pt x="396356" y="660593"/>
                  </a:lnTo>
                  <a:lnTo>
                    <a:pt x="396356" y="650163"/>
                  </a:lnTo>
                  <a:lnTo>
                    <a:pt x="424170" y="650163"/>
                  </a:lnTo>
                  <a:lnTo>
                    <a:pt x="424170" y="643209"/>
                  </a:lnTo>
                  <a:lnTo>
                    <a:pt x="445031" y="643209"/>
                  </a:lnTo>
                  <a:lnTo>
                    <a:pt x="451985" y="636255"/>
                  </a:lnTo>
                  <a:lnTo>
                    <a:pt x="507614" y="636255"/>
                  </a:lnTo>
                  <a:lnTo>
                    <a:pt x="507614" y="618871"/>
                  </a:lnTo>
                  <a:lnTo>
                    <a:pt x="570196" y="618871"/>
                  </a:lnTo>
                  <a:lnTo>
                    <a:pt x="570196" y="618871"/>
                  </a:lnTo>
                  <a:lnTo>
                    <a:pt x="657116" y="618871"/>
                  </a:lnTo>
                  <a:lnTo>
                    <a:pt x="657116" y="587580"/>
                  </a:lnTo>
                  <a:lnTo>
                    <a:pt x="789235" y="587580"/>
                  </a:lnTo>
                  <a:lnTo>
                    <a:pt x="799666" y="577149"/>
                  </a:lnTo>
                  <a:lnTo>
                    <a:pt x="824003" y="577149"/>
                  </a:lnTo>
                  <a:lnTo>
                    <a:pt x="824003" y="559766"/>
                  </a:lnTo>
                  <a:lnTo>
                    <a:pt x="837910" y="559766"/>
                  </a:lnTo>
                  <a:lnTo>
                    <a:pt x="848341" y="549335"/>
                  </a:lnTo>
                  <a:lnTo>
                    <a:pt x="876155" y="549335"/>
                  </a:lnTo>
                  <a:lnTo>
                    <a:pt x="876155" y="538905"/>
                  </a:lnTo>
                  <a:lnTo>
                    <a:pt x="914400" y="538905"/>
                  </a:lnTo>
                  <a:lnTo>
                    <a:pt x="914400" y="521521"/>
                  </a:lnTo>
                  <a:lnTo>
                    <a:pt x="956122" y="521521"/>
                  </a:lnTo>
                  <a:lnTo>
                    <a:pt x="956122" y="507614"/>
                  </a:lnTo>
                  <a:lnTo>
                    <a:pt x="987413" y="507614"/>
                  </a:lnTo>
                  <a:lnTo>
                    <a:pt x="987413" y="493706"/>
                  </a:lnTo>
                  <a:lnTo>
                    <a:pt x="1015227" y="493706"/>
                  </a:lnTo>
                  <a:lnTo>
                    <a:pt x="1015227" y="479799"/>
                  </a:lnTo>
                  <a:lnTo>
                    <a:pt x="1039565" y="479799"/>
                  </a:lnTo>
                  <a:lnTo>
                    <a:pt x="1039565" y="458938"/>
                  </a:lnTo>
                  <a:lnTo>
                    <a:pt x="1063903" y="462415"/>
                  </a:lnTo>
                  <a:lnTo>
                    <a:pt x="1063903" y="448508"/>
                  </a:lnTo>
                  <a:lnTo>
                    <a:pt x="1098671" y="448508"/>
                  </a:lnTo>
                  <a:lnTo>
                    <a:pt x="1098671" y="438077"/>
                  </a:lnTo>
                  <a:lnTo>
                    <a:pt x="1196021" y="438077"/>
                  </a:lnTo>
                  <a:lnTo>
                    <a:pt x="1196021" y="424170"/>
                  </a:lnTo>
                  <a:lnTo>
                    <a:pt x="1220359" y="424170"/>
                  </a:lnTo>
                  <a:lnTo>
                    <a:pt x="1223836" y="410263"/>
                  </a:lnTo>
                  <a:lnTo>
                    <a:pt x="1265558" y="410263"/>
                  </a:lnTo>
                  <a:lnTo>
                    <a:pt x="1265558" y="403309"/>
                  </a:lnTo>
                  <a:lnTo>
                    <a:pt x="1272511" y="403309"/>
                  </a:lnTo>
                  <a:lnTo>
                    <a:pt x="1272511" y="392879"/>
                  </a:lnTo>
                  <a:lnTo>
                    <a:pt x="1355954" y="392879"/>
                  </a:lnTo>
                  <a:lnTo>
                    <a:pt x="1369862" y="378971"/>
                  </a:lnTo>
                  <a:lnTo>
                    <a:pt x="1383769" y="378971"/>
                  </a:lnTo>
                  <a:lnTo>
                    <a:pt x="1383769" y="351157"/>
                  </a:lnTo>
                  <a:lnTo>
                    <a:pt x="1404630" y="351157"/>
                  </a:lnTo>
                  <a:lnTo>
                    <a:pt x="1404630" y="319866"/>
                  </a:lnTo>
                  <a:lnTo>
                    <a:pt x="1491550" y="319866"/>
                  </a:lnTo>
                  <a:lnTo>
                    <a:pt x="1491550" y="305959"/>
                  </a:lnTo>
                  <a:lnTo>
                    <a:pt x="1505457" y="305959"/>
                  </a:lnTo>
                  <a:lnTo>
                    <a:pt x="1505457" y="278144"/>
                  </a:lnTo>
                  <a:lnTo>
                    <a:pt x="1540225" y="278144"/>
                  </a:lnTo>
                  <a:lnTo>
                    <a:pt x="1540225" y="246853"/>
                  </a:lnTo>
                  <a:lnTo>
                    <a:pt x="1578470" y="246853"/>
                  </a:lnTo>
                  <a:lnTo>
                    <a:pt x="1578470" y="225992"/>
                  </a:lnTo>
                  <a:lnTo>
                    <a:pt x="1599331" y="225992"/>
                  </a:lnTo>
                  <a:lnTo>
                    <a:pt x="1616715" y="208608"/>
                  </a:lnTo>
                  <a:lnTo>
                    <a:pt x="1672344" y="208608"/>
                  </a:lnTo>
                  <a:lnTo>
                    <a:pt x="1672344" y="177317"/>
                  </a:lnTo>
                  <a:lnTo>
                    <a:pt x="1693205" y="177317"/>
                  </a:lnTo>
                  <a:lnTo>
                    <a:pt x="1693205" y="163410"/>
                  </a:lnTo>
                  <a:lnTo>
                    <a:pt x="1776648" y="163410"/>
                  </a:lnTo>
                  <a:lnTo>
                    <a:pt x="1776648" y="142549"/>
                  </a:lnTo>
                  <a:lnTo>
                    <a:pt x="1794032" y="142549"/>
                  </a:lnTo>
                  <a:lnTo>
                    <a:pt x="1794032" y="128642"/>
                  </a:lnTo>
                  <a:lnTo>
                    <a:pt x="1860091" y="128642"/>
                  </a:lnTo>
                  <a:lnTo>
                    <a:pt x="1860091" y="107781"/>
                  </a:lnTo>
                  <a:lnTo>
                    <a:pt x="1884429" y="107781"/>
                  </a:lnTo>
                  <a:lnTo>
                    <a:pt x="1884429" y="86920"/>
                  </a:lnTo>
                  <a:lnTo>
                    <a:pt x="1905290" y="86920"/>
                  </a:lnTo>
                  <a:lnTo>
                    <a:pt x="1905290" y="48675"/>
                  </a:lnTo>
                  <a:lnTo>
                    <a:pt x="1922674" y="48675"/>
                  </a:lnTo>
                  <a:lnTo>
                    <a:pt x="1922674" y="24337"/>
                  </a:lnTo>
                  <a:lnTo>
                    <a:pt x="1936581" y="24337"/>
                  </a:lnTo>
                  <a:lnTo>
                    <a:pt x="1936581" y="0"/>
                  </a:lnTo>
                </a:path>
              </a:pathLst>
            </a:custGeom>
            <a:noFill/>
            <a:ln w="28575">
              <a:solidFill>
                <a:schemeClr val="accent4"/>
              </a:solidFill>
              <a:miter lim="800000"/>
              <a:headEnd/>
              <a:tailEnd/>
            </a:ln>
          </p:spPr>
          <p:txBody>
            <a:bodyPr rtlCol="0" anchor="ctr"/>
            <a:lstStyle/>
            <a:p>
              <a:pPr algn="just"/>
              <a:endParaRPr lang="en-US" dirty="0"/>
            </a:p>
          </p:txBody>
        </p:sp>
        <p:sp>
          <p:nvSpPr>
            <p:cNvPr id="57" name="Freeform: Shape 56">
              <a:extLst>
                <a:ext uri="{FF2B5EF4-FFF2-40B4-BE49-F238E27FC236}">
                  <a16:creationId xmlns:a16="http://schemas.microsoft.com/office/drawing/2014/main" id="{8C91FD01-D143-0DF3-56D7-4BC42C70F564}"/>
                </a:ext>
              </a:extLst>
            </p:cNvPr>
            <p:cNvSpPr/>
            <p:nvPr/>
          </p:nvSpPr>
          <p:spPr bwMode="auto">
            <a:xfrm>
              <a:off x="5771498" y="3393363"/>
              <a:ext cx="1519364" cy="392879"/>
            </a:xfrm>
            <a:custGeom>
              <a:avLst/>
              <a:gdLst>
                <a:gd name="connsiteX0" fmla="*/ 0 w 1519364"/>
                <a:gd name="connsiteY0" fmla="*/ 392879 h 392879"/>
                <a:gd name="connsiteX1" fmla="*/ 97351 w 1519364"/>
                <a:gd name="connsiteY1" fmla="*/ 392879 h 392879"/>
                <a:gd name="connsiteX2" fmla="*/ 97351 w 1519364"/>
                <a:gd name="connsiteY2" fmla="*/ 365064 h 392879"/>
                <a:gd name="connsiteX3" fmla="*/ 97351 w 1519364"/>
                <a:gd name="connsiteY3" fmla="*/ 365064 h 392879"/>
                <a:gd name="connsiteX4" fmla="*/ 111258 w 1519364"/>
                <a:gd name="connsiteY4" fmla="*/ 365064 h 392879"/>
                <a:gd name="connsiteX5" fmla="*/ 166887 w 1519364"/>
                <a:gd name="connsiteY5" fmla="*/ 365064 h 392879"/>
                <a:gd name="connsiteX6" fmla="*/ 166887 w 1519364"/>
                <a:gd name="connsiteY6" fmla="*/ 365064 h 392879"/>
                <a:gd name="connsiteX7" fmla="*/ 166887 w 1519364"/>
                <a:gd name="connsiteY7" fmla="*/ 340727 h 392879"/>
                <a:gd name="connsiteX8" fmla="*/ 246853 w 1519364"/>
                <a:gd name="connsiteY8" fmla="*/ 340727 h 392879"/>
                <a:gd name="connsiteX9" fmla="*/ 246853 w 1519364"/>
                <a:gd name="connsiteY9" fmla="*/ 340727 h 392879"/>
                <a:gd name="connsiteX10" fmla="*/ 246853 w 1519364"/>
                <a:gd name="connsiteY10" fmla="*/ 312912 h 392879"/>
                <a:gd name="connsiteX11" fmla="*/ 601488 w 1519364"/>
                <a:gd name="connsiteY11" fmla="*/ 312912 h 392879"/>
                <a:gd name="connsiteX12" fmla="*/ 601488 w 1519364"/>
                <a:gd name="connsiteY12" fmla="*/ 274667 h 392879"/>
                <a:gd name="connsiteX13" fmla="*/ 893539 w 1519364"/>
                <a:gd name="connsiteY13" fmla="*/ 274667 h 392879"/>
                <a:gd name="connsiteX14" fmla="*/ 893539 w 1519364"/>
                <a:gd name="connsiteY14" fmla="*/ 225992 h 392879"/>
                <a:gd name="connsiteX15" fmla="*/ 921354 w 1519364"/>
                <a:gd name="connsiteY15" fmla="*/ 225992 h 392879"/>
                <a:gd name="connsiteX16" fmla="*/ 921354 w 1519364"/>
                <a:gd name="connsiteY16" fmla="*/ 173840 h 392879"/>
                <a:gd name="connsiteX17" fmla="*/ 997843 w 1519364"/>
                <a:gd name="connsiteY17" fmla="*/ 173840 h 392879"/>
                <a:gd name="connsiteX18" fmla="*/ 997843 w 1519364"/>
                <a:gd name="connsiteY18" fmla="*/ 111258 h 392879"/>
                <a:gd name="connsiteX19" fmla="*/ 1349001 w 1519364"/>
                <a:gd name="connsiteY19" fmla="*/ 111258 h 392879"/>
                <a:gd name="connsiteX20" fmla="*/ 1349001 w 1519364"/>
                <a:gd name="connsiteY20" fmla="*/ 0 h 392879"/>
                <a:gd name="connsiteX21" fmla="*/ 1519364 w 1519364"/>
                <a:gd name="connsiteY21" fmla="*/ 0 h 39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9364" h="392879">
                  <a:moveTo>
                    <a:pt x="0" y="392879"/>
                  </a:moveTo>
                  <a:lnTo>
                    <a:pt x="97351" y="392879"/>
                  </a:lnTo>
                  <a:lnTo>
                    <a:pt x="97351" y="365064"/>
                  </a:lnTo>
                  <a:lnTo>
                    <a:pt x="97351" y="365064"/>
                  </a:lnTo>
                  <a:lnTo>
                    <a:pt x="111258" y="365064"/>
                  </a:lnTo>
                  <a:lnTo>
                    <a:pt x="166887" y="365064"/>
                  </a:lnTo>
                  <a:lnTo>
                    <a:pt x="166887" y="365064"/>
                  </a:lnTo>
                  <a:lnTo>
                    <a:pt x="166887" y="340727"/>
                  </a:lnTo>
                  <a:lnTo>
                    <a:pt x="246853" y="340727"/>
                  </a:lnTo>
                  <a:lnTo>
                    <a:pt x="246853" y="340727"/>
                  </a:lnTo>
                  <a:lnTo>
                    <a:pt x="246853" y="312912"/>
                  </a:lnTo>
                  <a:lnTo>
                    <a:pt x="601488" y="312912"/>
                  </a:lnTo>
                  <a:lnTo>
                    <a:pt x="601488" y="274667"/>
                  </a:lnTo>
                  <a:lnTo>
                    <a:pt x="893539" y="274667"/>
                  </a:lnTo>
                  <a:lnTo>
                    <a:pt x="893539" y="225992"/>
                  </a:lnTo>
                  <a:lnTo>
                    <a:pt x="921354" y="225992"/>
                  </a:lnTo>
                  <a:lnTo>
                    <a:pt x="921354" y="173840"/>
                  </a:lnTo>
                  <a:lnTo>
                    <a:pt x="997843" y="173840"/>
                  </a:lnTo>
                  <a:lnTo>
                    <a:pt x="997843" y="111258"/>
                  </a:lnTo>
                  <a:lnTo>
                    <a:pt x="1349001" y="111258"/>
                  </a:lnTo>
                  <a:lnTo>
                    <a:pt x="1349001" y="0"/>
                  </a:lnTo>
                  <a:lnTo>
                    <a:pt x="1519364" y="0"/>
                  </a:lnTo>
                </a:path>
              </a:pathLst>
            </a:custGeom>
            <a:noFill/>
            <a:ln w="28575">
              <a:solidFill>
                <a:schemeClr val="accent4"/>
              </a:solidFill>
              <a:miter lim="800000"/>
              <a:headEnd/>
              <a:tailEnd/>
            </a:ln>
          </p:spPr>
          <p:txBody>
            <a:bodyPr rtlCol="0" anchor="ctr"/>
            <a:lstStyle/>
            <a:p>
              <a:pPr algn="just"/>
              <a:endParaRPr lang="en-US" dirty="0"/>
            </a:p>
          </p:txBody>
        </p:sp>
      </p:grpSp>
      <p:sp>
        <p:nvSpPr>
          <p:cNvPr id="59" name="Freeform: Shape 58">
            <a:extLst>
              <a:ext uri="{FF2B5EF4-FFF2-40B4-BE49-F238E27FC236}">
                <a16:creationId xmlns:a16="http://schemas.microsoft.com/office/drawing/2014/main" id="{21371ED8-CE4F-07F2-1B39-30CBA2B57C6B}"/>
              </a:ext>
            </a:extLst>
          </p:cNvPr>
          <p:cNvSpPr/>
          <p:nvPr/>
        </p:nvSpPr>
        <p:spPr bwMode="auto">
          <a:xfrm>
            <a:off x="3834917" y="3156019"/>
            <a:ext cx="3650646" cy="1550655"/>
          </a:xfrm>
          <a:custGeom>
            <a:avLst/>
            <a:gdLst>
              <a:gd name="connsiteX0" fmla="*/ 0 w 3650646"/>
              <a:gd name="connsiteY0" fmla="*/ 1550655 h 1550655"/>
              <a:gd name="connsiteX1" fmla="*/ 83443 w 3650646"/>
              <a:gd name="connsiteY1" fmla="*/ 1550655 h 1550655"/>
              <a:gd name="connsiteX2" fmla="*/ 83443 w 3650646"/>
              <a:gd name="connsiteY2" fmla="*/ 1540225 h 1550655"/>
              <a:gd name="connsiteX3" fmla="*/ 107781 w 3650646"/>
              <a:gd name="connsiteY3" fmla="*/ 1540225 h 1550655"/>
              <a:gd name="connsiteX4" fmla="*/ 107781 w 3650646"/>
              <a:gd name="connsiteY4" fmla="*/ 1526318 h 1550655"/>
              <a:gd name="connsiteX5" fmla="*/ 125165 w 3650646"/>
              <a:gd name="connsiteY5" fmla="*/ 1526318 h 1550655"/>
              <a:gd name="connsiteX6" fmla="*/ 125165 w 3650646"/>
              <a:gd name="connsiteY6" fmla="*/ 1512410 h 1550655"/>
              <a:gd name="connsiteX7" fmla="*/ 142549 w 3650646"/>
              <a:gd name="connsiteY7" fmla="*/ 1508934 h 1550655"/>
              <a:gd name="connsiteX8" fmla="*/ 142549 w 3650646"/>
              <a:gd name="connsiteY8" fmla="*/ 1508934 h 1550655"/>
              <a:gd name="connsiteX9" fmla="*/ 191224 w 3650646"/>
              <a:gd name="connsiteY9" fmla="*/ 1484596 h 1550655"/>
              <a:gd name="connsiteX10" fmla="*/ 187748 w 3650646"/>
              <a:gd name="connsiteY10" fmla="*/ 1456782 h 1550655"/>
              <a:gd name="connsiteX11" fmla="*/ 208608 w 3650646"/>
              <a:gd name="connsiteY11" fmla="*/ 1456782 h 1550655"/>
              <a:gd name="connsiteX12" fmla="*/ 215562 w 3650646"/>
              <a:gd name="connsiteY12" fmla="*/ 1428967 h 1550655"/>
              <a:gd name="connsiteX13" fmla="*/ 243377 w 3650646"/>
              <a:gd name="connsiteY13" fmla="*/ 1422014 h 1550655"/>
              <a:gd name="connsiteX14" fmla="*/ 243377 w 3650646"/>
              <a:gd name="connsiteY14" fmla="*/ 1411583 h 1550655"/>
              <a:gd name="connsiteX15" fmla="*/ 274668 w 3650646"/>
              <a:gd name="connsiteY15" fmla="*/ 1401153 h 1550655"/>
              <a:gd name="connsiteX16" fmla="*/ 274668 w 3650646"/>
              <a:gd name="connsiteY16" fmla="*/ 1387245 h 1550655"/>
              <a:gd name="connsiteX17" fmla="*/ 299005 w 3650646"/>
              <a:gd name="connsiteY17" fmla="*/ 1387245 h 1550655"/>
              <a:gd name="connsiteX18" fmla="*/ 309436 w 3650646"/>
              <a:gd name="connsiteY18" fmla="*/ 1355954 h 1550655"/>
              <a:gd name="connsiteX19" fmla="*/ 354634 w 3650646"/>
              <a:gd name="connsiteY19" fmla="*/ 1355954 h 1550655"/>
              <a:gd name="connsiteX20" fmla="*/ 354634 w 3650646"/>
              <a:gd name="connsiteY20" fmla="*/ 1317709 h 1550655"/>
              <a:gd name="connsiteX21" fmla="*/ 365065 w 3650646"/>
              <a:gd name="connsiteY21" fmla="*/ 1317709 h 1550655"/>
              <a:gd name="connsiteX22" fmla="*/ 365065 w 3650646"/>
              <a:gd name="connsiteY22" fmla="*/ 1300325 h 1550655"/>
              <a:gd name="connsiteX23" fmla="*/ 382449 w 3650646"/>
              <a:gd name="connsiteY23" fmla="*/ 1300325 h 1550655"/>
              <a:gd name="connsiteX24" fmla="*/ 382449 w 3650646"/>
              <a:gd name="connsiteY24" fmla="*/ 1282941 h 1550655"/>
              <a:gd name="connsiteX25" fmla="*/ 424170 w 3650646"/>
              <a:gd name="connsiteY25" fmla="*/ 1282941 h 1550655"/>
              <a:gd name="connsiteX26" fmla="*/ 424170 w 3650646"/>
              <a:gd name="connsiteY26" fmla="*/ 1255127 h 1550655"/>
              <a:gd name="connsiteX27" fmla="*/ 441554 w 3650646"/>
              <a:gd name="connsiteY27" fmla="*/ 1255127 h 1550655"/>
              <a:gd name="connsiteX28" fmla="*/ 441554 w 3650646"/>
              <a:gd name="connsiteY28" fmla="*/ 1237743 h 1550655"/>
              <a:gd name="connsiteX29" fmla="*/ 469369 w 3650646"/>
              <a:gd name="connsiteY29" fmla="*/ 1237743 h 1550655"/>
              <a:gd name="connsiteX30" fmla="*/ 469369 w 3650646"/>
              <a:gd name="connsiteY30" fmla="*/ 1216882 h 1550655"/>
              <a:gd name="connsiteX31" fmla="*/ 490230 w 3650646"/>
              <a:gd name="connsiteY31" fmla="*/ 1216882 h 1550655"/>
              <a:gd name="connsiteX32" fmla="*/ 490230 w 3650646"/>
              <a:gd name="connsiteY32" fmla="*/ 1189068 h 1550655"/>
              <a:gd name="connsiteX33" fmla="*/ 521521 w 3650646"/>
              <a:gd name="connsiteY33" fmla="*/ 1189068 h 1550655"/>
              <a:gd name="connsiteX34" fmla="*/ 542382 w 3650646"/>
              <a:gd name="connsiteY34" fmla="*/ 1168207 h 1550655"/>
              <a:gd name="connsiteX35" fmla="*/ 556289 w 3650646"/>
              <a:gd name="connsiteY35" fmla="*/ 1154300 h 1550655"/>
              <a:gd name="connsiteX36" fmla="*/ 556289 w 3650646"/>
              <a:gd name="connsiteY36" fmla="*/ 1133439 h 1550655"/>
              <a:gd name="connsiteX37" fmla="*/ 570196 w 3650646"/>
              <a:gd name="connsiteY37" fmla="*/ 1133439 h 1550655"/>
              <a:gd name="connsiteX38" fmla="*/ 570196 w 3650646"/>
              <a:gd name="connsiteY38" fmla="*/ 1116055 h 1550655"/>
              <a:gd name="connsiteX39" fmla="*/ 611918 w 3650646"/>
              <a:gd name="connsiteY39" fmla="*/ 1116055 h 1550655"/>
              <a:gd name="connsiteX40" fmla="*/ 611918 w 3650646"/>
              <a:gd name="connsiteY40" fmla="*/ 1095194 h 1550655"/>
              <a:gd name="connsiteX41" fmla="*/ 646686 w 3650646"/>
              <a:gd name="connsiteY41" fmla="*/ 1095194 h 1550655"/>
              <a:gd name="connsiteX42" fmla="*/ 646686 w 3650646"/>
              <a:gd name="connsiteY42" fmla="*/ 1077810 h 1550655"/>
              <a:gd name="connsiteX43" fmla="*/ 684931 w 3650646"/>
              <a:gd name="connsiteY43" fmla="*/ 1077810 h 1550655"/>
              <a:gd name="connsiteX44" fmla="*/ 684931 w 3650646"/>
              <a:gd name="connsiteY44" fmla="*/ 1049995 h 1550655"/>
              <a:gd name="connsiteX45" fmla="*/ 726653 w 3650646"/>
              <a:gd name="connsiteY45" fmla="*/ 1049995 h 1550655"/>
              <a:gd name="connsiteX46" fmla="*/ 726653 w 3650646"/>
              <a:gd name="connsiteY46" fmla="*/ 1022181 h 1550655"/>
              <a:gd name="connsiteX47" fmla="*/ 757944 w 3650646"/>
              <a:gd name="connsiteY47" fmla="*/ 1022181 h 1550655"/>
              <a:gd name="connsiteX48" fmla="*/ 757944 w 3650646"/>
              <a:gd name="connsiteY48" fmla="*/ 1001320 h 1550655"/>
              <a:gd name="connsiteX49" fmla="*/ 768374 w 3650646"/>
              <a:gd name="connsiteY49" fmla="*/ 1001320 h 1550655"/>
              <a:gd name="connsiteX50" fmla="*/ 768374 w 3650646"/>
              <a:gd name="connsiteY50" fmla="*/ 970029 h 1550655"/>
              <a:gd name="connsiteX51" fmla="*/ 789235 w 3650646"/>
              <a:gd name="connsiteY51" fmla="*/ 970029 h 1550655"/>
              <a:gd name="connsiteX52" fmla="*/ 789235 w 3650646"/>
              <a:gd name="connsiteY52" fmla="*/ 952645 h 1550655"/>
              <a:gd name="connsiteX53" fmla="*/ 810096 w 3650646"/>
              <a:gd name="connsiteY53" fmla="*/ 952645 h 1550655"/>
              <a:gd name="connsiteX54" fmla="*/ 810096 w 3650646"/>
              <a:gd name="connsiteY54" fmla="*/ 935261 h 1550655"/>
              <a:gd name="connsiteX55" fmla="*/ 844864 w 3650646"/>
              <a:gd name="connsiteY55" fmla="*/ 935261 h 1550655"/>
              <a:gd name="connsiteX56" fmla="*/ 844864 w 3650646"/>
              <a:gd name="connsiteY56" fmla="*/ 910923 h 1550655"/>
              <a:gd name="connsiteX57" fmla="*/ 869202 w 3650646"/>
              <a:gd name="connsiteY57" fmla="*/ 910923 h 1550655"/>
              <a:gd name="connsiteX58" fmla="*/ 869202 w 3650646"/>
              <a:gd name="connsiteY58" fmla="*/ 903969 h 1550655"/>
              <a:gd name="connsiteX59" fmla="*/ 900493 w 3650646"/>
              <a:gd name="connsiteY59" fmla="*/ 903969 h 1550655"/>
              <a:gd name="connsiteX60" fmla="*/ 900493 w 3650646"/>
              <a:gd name="connsiteY60" fmla="*/ 886585 h 1550655"/>
              <a:gd name="connsiteX61" fmla="*/ 935261 w 3650646"/>
              <a:gd name="connsiteY61" fmla="*/ 886585 h 1550655"/>
              <a:gd name="connsiteX62" fmla="*/ 935261 w 3650646"/>
              <a:gd name="connsiteY62" fmla="*/ 865725 h 1550655"/>
              <a:gd name="connsiteX63" fmla="*/ 956122 w 3650646"/>
              <a:gd name="connsiteY63" fmla="*/ 865725 h 1550655"/>
              <a:gd name="connsiteX64" fmla="*/ 956122 w 3650646"/>
              <a:gd name="connsiteY64" fmla="*/ 848341 h 1550655"/>
              <a:gd name="connsiteX65" fmla="*/ 983936 w 3650646"/>
              <a:gd name="connsiteY65" fmla="*/ 848341 h 1550655"/>
              <a:gd name="connsiteX66" fmla="*/ 983936 w 3650646"/>
              <a:gd name="connsiteY66" fmla="*/ 834433 h 1550655"/>
              <a:gd name="connsiteX67" fmla="*/ 1011751 w 3650646"/>
              <a:gd name="connsiteY67" fmla="*/ 834433 h 1550655"/>
              <a:gd name="connsiteX68" fmla="*/ 1011751 w 3650646"/>
              <a:gd name="connsiteY68" fmla="*/ 806619 h 1550655"/>
              <a:gd name="connsiteX69" fmla="*/ 1032612 w 3650646"/>
              <a:gd name="connsiteY69" fmla="*/ 806619 h 1550655"/>
              <a:gd name="connsiteX70" fmla="*/ 1032612 w 3650646"/>
              <a:gd name="connsiteY70" fmla="*/ 778804 h 1550655"/>
              <a:gd name="connsiteX71" fmla="*/ 1043042 w 3650646"/>
              <a:gd name="connsiteY71" fmla="*/ 778804 h 1550655"/>
              <a:gd name="connsiteX72" fmla="*/ 1053472 w 3650646"/>
              <a:gd name="connsiteY72" fmla="*/ 768374 h 1550655"/>
              <a:gd name="connsiteX73" fmla="*/ 1098671 w 3650646"/>
              <a:gd name="connsiteY73" fmla="*/ 768374 h 1550655"/>
              <a:gd name="connsiteX74" fmla="*/ 1098671 w 3650646"/>
              <a:gd name="connsiteY74" fmla="*/ 747513 h 1550655"/>
              <a:gd name="connsiteX75" fmla="*/ 1126485 w 3650646"/>
              <a:gd name="connsiteY75" fmla="*/ 747513 h 1550655"/>
              <a:gd name="connsiteX76" fmla="*/ 1126485 w 3650646"/>
              <a:gd name="connsiteY76" fmla="*/ 716222 h 1550655"/>
              <a:gd name="connsiteX77" fmla="*/ 1161253 w 3650646"/>
              <a:gd name="connsiteY77" fmla="*/ 716222 h 1550655"/>
              <a:gd name="connsiteX78" fmla="*/ 1161253 w 3650646"/>
              <a:gd name="connsiteY78" fmla="*/ 709268 h 1550655"/>
              <a:gd name="connsiteX79" fmla="*/ 1189068 w 3650646"/>
              <a:gd name="connsiteY79" fmla="*/ 709268 h 1550655"/>
              <a:gd name="connsiteX80" fmla="*/ 1196021 w 3650646"/>
              <a:gd name="connsiteY80" fmla="*/ 702315 h 1550655"/>
              <a:gd name="connsiteX81" fmla="*/ 1251650 w 3650646"/>
              <a:gd name="connsiteY81" fmla="*/ 702315 h 1550655"/>
              <a:gd name="connsiteX82" fmla="*/ 1251650 w 3650646"/>
              <a:gd name="connsiteY82" fmla="*/ 681454 h 1550655"/>
              <a:gd name="connsiteX83" fmla="*/ 1272511 w 3650646"/>
              <a:gd name="connsiteY83" fmla="*/ 681454 h 1550655"/>
              <a:gd name="connsiteX84" fmla="*/ 1275988 w 3650646"/>
              <a:gd name="connsiteY84" fmla="*/ 671023 h 1550655"/>
              <a:gd name="connsiteX85" fmla="*/ 1286418 w 3650646"/>
              <a:gd name="connsiteY85" fmla="*/ 671023 h 1550655"/>
              <a:gd name="connsiteX86" fmla="*/ 1286418 w 3650646"/>
              <a:gd name="connsiteY86" fmla="*/ 646686 h 1550655"/>
              <a:gd name="connsiteX87" fmla="*/ 1307279 w 3650646"/>
              <a:gd name="connsiteY87" fmla="*/ 646686 h 1550655"/>
              <a:gd name="connsiteX88" fmla="*/ 1314233 w 3650646"/>
              <a:gd name="connsiteY88" fmla="*/ 632779 h 1550655"/>
              <a:gd name="connsiteX89" fmla="*/ 1335094 w 3650646"/>
              <a:gd name="connsiteY89" fmla="*/ 632779 h 1550655"/>
              <a:gd name="connsiteX90" fmla="*/ 1335094 w 3650646"/>
              <a:gd name="connsiteY90" fmla="*/ 604964 h 1550655"/>
              <a:gd name="connsiteX91" fmla="*/ 1366385 w 3650646"/>
              <a:gd name="connsiteY91" fmla="*/ 604964 h 1550655"/>
              <a:gd name="connsiteX92" fmla="*/ 1366385 w 3650646"/>
              <a:gd name="connsiteY92" fmla="*/ 580626 h 1550655"/>
              <a:gd name="connsiteX93" fmla="*/ 1415060 w 3650646"/>
              <a:gd name="connsiteY93" fmla="*/ 580626 h 1550655"/>
              <a:gd name="connsiteX94" fmla="*/ 1415060 w 3650646"/>
              <a:gd name="connsiteY94" fmla="*/ 563242 h 1550655"/>
              <a:gd name="connsiteX95" fmla="*/ 1449828 w 3650646"/>
              <a:gd name="connsiteY95" fmla="*/ 563242 h 1550655"/>
              <a:gd name="connsiteX96" fmla="*/ 1449828 w 3650646"/>
              <a:gd name="connsiteY96" fmla="*/ 552812 h 1550655"/>
              <a:gd name="connsiteX97" fmla="*/ 1474166 w 3650646"/>
              <a:gd name="connsiteY97" fmla="*/ 552812 h 1550655"/>
              <a:gd name="connsiteX98" fmla="*/ 1481120 w 3650646"/>
              <a:gd name="connsiteY98" fmla="*/ 545858 h 1550655"/>
              <a:gd name="connsiteX99" fmla="*/ 1533272 w 3650646"/>
              <a:gd name="connsiteY99" fmla="*/ 545858 h 1550655"/>
              <a:gd name="connsiteX100" fmla="*/ 1543702 w 3650646"/>
              <a:gd name="connsiteY100" fmla="*/ 535428 h 1550655"/>
              <a:gd name="connsiteX101" fmla="*/ 1581947 w 3650646"/>
              <a:gd name="connsiteY101" fmla="*/ 535428 h 1550655"/>
              <a:gd name="connsiteX102" fmla="*/ 1581947 w 3650646"/>
              <a:gd name="connsiteY102" fmla="*/ 504137 h 1550655"/>
              <a:gd name="connsiteX103" fmla="*/ 1616715 w 3650646"/>
              <a:gd name="connsiteY103" fmla="*/ 504137 h 1550655"/>
              <a:gd name="connsiteX104" fmla="*/ 1616715 w 3650646"/>
              <a:gd name="connsiteY104" fmla="*/ 486753 h 1550655"/>
              <a:gd name="connsiteX105" fmla="*/ 1714066 w 3650646"/>
              <a:gd name="connsiteY105" fmla="*/ 486753 h 1550655"/>
              <a:gd name="connsiteX106" fmla="*/ 1714066 w 3650646"/>
              <a:gd name="connsiteY106" fmla="*/ 458938 h 1550655"/>
              <a:gd name="connsiteX107" fmla="*/ 1727973 w 3650646"/>
              <a:gd name="connsiteY107" fmla="*/ 458938 h 1550655"/>
              <a:gd name="connsiteX108" fmla="*/ 1727973 w 3650646"/>
              <a:gd name="connsiteY108" fmla="*/ 441554 h 1550655"/>
              <a:gd name="connsiteX109" fmla="*/ 1776648 w 3650646"/>
              <a:gd name="connsiteY109" fmla="*/ 441554 h 1550655"/>
              <a:gd name="connsiteX110" fmla="*/ 1776648 w 3650646"/>
              <a:gd name="connsiteY110" fmla="*/ 417217 h 1550655"/>
              <a:gd name="connsiteX111" fmla="*/ 1818370 w 3650646"/>
              <a:gd name="connsiteY111" fmla="*/ 417217 h 1550655"/>
              <a:gd name="connsiteX112" fmla="*/ 1818370 w 3650646"/>
              <a:gd name="connsiteY112" fmla="*/ 403309 h 1550655"/>
              <a:gd name="connsiteX113" fmla="*/ 1856615 w 3650646"/>
              <a:gd name="connsiteY113" fmla="*/ 403309 h 1550655"/>
              <a:gd name="connsiteX114" fmla="*/ 1860091 w 3650646"/>
              <a:gd name="connsiteY114" fmla="*/ 378972 h 1550655"/>
              <a:gd name="connsiteX115" fmla="*/ 1919197 w 3650646"/>
              <a:gd name="connsiteY115" fmla="*/ 382449 h 1550655"/>
              <a:gd name="connsiteX116" fmla="*/ 1919197 w 3650646"/>
              <a:gd name="connsiteY116" fmla="*/ 361588 h 1550655"/>
              <a:gd name="connsiteX117" fmla="*/ 1919197 w 3650646"/>
              <a:gd name="connsiteY117" fmla="*/ 361588 h 1550655"/>
              <a:gd name="connsiteX118" fmla="*/ 1940058 w 3650646"/>
              <a:gd name="connsiteY118" fmla="*/ 340727 h 1550655"/>
              <a:gd name="connsiteX119" fmla="*/ 1985256 w 3650646"/>
              <a:gd name="connsiteY119" fmla="*/ 340727 h 1550655"/>
              <a:gd name="connsiteX120" fmla="*/ 1985256 w 3650646"/>
              <a:gd name="connsiteY120" fmla="*/ 323343 h 1550655"/>
              <a:gd name="connsiteX121" fmla="*/ 2013071 w 3650646"/>
              <a:gd name="connsiteY121" fmla="*/ 323343 h 1550655"/>
              <a:gd name="connsiteX122" fmla="*/ 2013071 w 3650646"/>
              <a:gd name="connsiteY122" fmla="*/ 323343 h 1550655"/>
              <a:gd name="connsiteX123" fmla="*/ 2020024 w 3650646"/>
              <a:gd name="connsiteY123" fmla="*/ 302482 h 1550655"/>
              <a:gd name="connsiteX124" fmla="*/ 2131282 w 3650646"/>
              <a:gd name="connsiteY124" fmla="*/ 302482 h 1550655"/>
              <a:gd name="connsiteX125" fmla="*/ 2127805 w 3650646"/>
              <a:gd name="connsiteY125" fmla="*/ 288575 h 1550655"/>
              <a:gd name="connsiteX126" fmla="*/ 2152143 w 3650646"/>
              <a:gd name="connsiteY126" fmla="*/ 288575 h 1550655"/>
              <a:gd name="connsiteX127" fmla="*/ 2152143 w 3650646"/>
              <a:gd name="connsiteY127" fmla="*/ 288575 h 1550655"/>
              <a:gd name="connsiteX128" fmla="*/ 2152143 w 3650646"/>
              <a:gd name="connsiteY128" fmla="*/ 267714 h 1550655"/>
              <a:gd name="connsiteX129" fmla="*/ 2447672 w 3650646"/>
              <a:gd name="connsiteY129" fmla="*/ 267714 h 1550655"/>
              <a:gd name="connsiteX130" fmla="*/ 2447672 w 3650646"/>
              <a:gd name="connsiteY130" fmla="*/ 239899 h 1550655"/>
              <a:gd name="connsiteX131" fmla="*/ 2538069 w 3650646"/>
              <a:gd name="connsiteY131" fmla="*/ 239899 h 1550655"/>
              <a:gd name="connsiteX132" fmla="*/ 2531115 w 3650646"/>
              <a:gd name="connsiteY132" fmla="*/ 208608 h 1550655"/>
              <a:gd name="connsiteX133" fmla="*/ 2645850 w 3650646"/>
              <a:gd name="connsiteY133" fmla="*/ 208608 h 1550655"/>
              <a:gd name="connsiteX134" fmla="*/ 2645850 w 3650646"/>
              <a:gd name="connsiteY134" fmla="*/ 142549 h 1550655"/>
              <a:gd name="connsiteX135" fmla="*/ 2680618 w 3650646"/>
              <a:gd name="connsiteY135" fmla="*/ 142549 h 1550655"/>
              <a:gd name="connsiteX136" fmla="*/ 2680618 w 3650646"/>
              <a:gd name="connsiteY136" fmla="*/ 104304 h 1550655"/>
              <a:gd name="connsiteX137" fmla="*/ 2899656 w 3650646"/>
              <a:gd name="connsiteY137" fmla="*/ 104304 h 1550655"/>
              <a:gd name="connsiteX138" fmla="*/ 2899656 w 3650646"/>
              <a:gd name="connsiteY138" fmla="*/ 69536 h 1550655"/>
              <a:gd name="connsiteX139" fmla="*/ 3212569 w 3650646"/>
              <a:gd name="connsiteY139" fmla="*/ 69536 h 1550655"/>
              <a:gd name="connsiteX140" fmla="*/ 3212569 w 3650646"/>
              <a:gd name="connsiteY140" fmla="*/ 0 h 1550655"/>
              <a:gd name="connsiteX141" fmla="*/ 3650646 w 3650646"/>
              <a:gd name="connsiteY141" fmla="*/ 0 h 1550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650646" h="1550655">
                <a:moveTo>
                  <a:pt x="0" y="1550655"/>
                </a:moveTo>
                <a:lnTo>
                  <a:pt x="83443" y="1550655"/>
                </a:lnTo>
                <a:lnTo>
                  <a:pt x="83443" y="1540225"/>
                </a:lnTo>
                <a:lnTo>
                  <a:pt x="107781" y="1540225"/>
                </a:lnTo>
                <a:lnTo>
                  <a:pt x="107781" y="1526318"/>
                </a:lnTo>
                <a:lnTo>
                  <a:pt x="125165" y="1526318"/>
                </a:lnTo>
                <a:lnTo>
                  <a:pt x="125165" y="1512410"/>
                </a:lnTo>
                <a:lnTo>
                  <a:pt x="142549" y="1508934"/>
                </a:lnTo>
                <a:lnTo>
                  <a:pt x="142549" y="1508934"/>
                </a:lnTo>
                <a:lnTo>
                  <a:pt x="191224" y="1484596"/>
                </a:lnTo>
                <a:lnTo>
                  <a:pt x="187748" y="1456782"/>
                </a:lnTo>
                <a:lnTo>
                  <a:pt x="208608" y="1456782"/>
                </a:lnTo>
                <a:lnTo>
                  <a:pt x="215562" y="1428967"/>
                </a:lnTo>
                <a:lnTo>
                  <a:pt x="243377" y="1422014"/>
                </a:lnTo>
                <a:lnTo>
                  <a:pt x="243377" y="1411583"/>
                </a:lnTo>
                <a:lnTo>
                  <a:pt x="274668" y="1401153"/>
                </a:lnTo>
                <a:lnTo>
                  <a:pt x="274668" y="1387245"/>
                </a:lnTo>
                <a:lnTo>
                  <a:pt x="299005" y="1387245"/>
                </a:lnTo>
                <a:lnTo>
                  <a:pt x="309436" y="1355954"/>
                </a:lnTo>
                <a:lnTo>
                  <a:pt x="354634" y="1355954"/>
                </a:lnTo>
                <a:lnTo>
                  <a:pt x="354634" y="1317709"/>
                </a:lnTo>
                <a:lnTo>
                  <a:pt x="365065" y="1317709"/>
                </a:lnTo>
                <a:lnTo>
                  <a:pt x="365065" y="1300325"/>
                </a:lnTo>
                <a:lnTo>
                  <a:pt x="382449" y="1300325"/>
                </a:lnTo>
                <a:lnTo>
                  <a:pt x="382449" y="1282941"/>
                </a:lnTo>
                <a:lnTo>
                  <a:pt x="424170" y="1282941"/>
                </a:lnTo>
                <a:lnTo>
                  <a:pt x="424170" y="1255127"/>
                </a:lnTo>
                <a:lnTo>
                  <a:pt x="441554" y="1255127"/>
                </a:lnTo>
                <a:lnTo>
                  <a:pt x="441554" y="1237743"/>
                </a:lnTo>
                <a:lnTo>
                  <a:pt x="469369" y="1237743"/>
                </a:lnTo>
                <a:lnTo>
                  <a:pt x="469369" y="1216882"/>
                </a:lnTo>
                <a:lnTo>
                  <a:pt x="490230" y="1216882"/>
                </a:lnTo>
                <a:lnTo>
                  <a:pt x="490230" y="1189068"/>
                </a:lnTo>
                <a:lnTo>
                  <a:pt x="521521" y="1189068"/>
                </a:lnTo>
                <a:lnTo>
                  <a:pt x="542382" y="1168207"/>
                </a:lnTo>
                <a:lnTo>
                  <a:pt x="556289" y="1154300"/>
                </a:lnTo>
                <a:lnTo>
                  <a:pt x="556289" y="1133439"/>
                </a:lnTo>
                <a:lnTo>
                  <a:pt x="570196" y="1133439"/>
                </a:lnTo>
                <a:lnTo>
                  <a:pt x="570196" y="1116055"/>
                </a:lnTo>
                <a:lnTo>
                  <a:pt x="611918" y="1116055"/>
                </a:lnTo>
                <a:lnTo>
                  <a:pt x="611918" y="1095194"/>
                </a:lnTo>
                <a:lnTo>
                  <a:pt x="646686" y="1095194"/>
                </a:lnTo>
                <a:lnTo>
                  <a:pt x="646686" y="1077810"/>
                </a:lnTo>
                <a:lnTo>
                  <a:pt x="684931" y="1077810"/>
                </a:lnTo>
                <a:lnTo>
                  <a:pt x="684931" y="1049995"/>
                </a:lnTo>
                <a:lnTo>
                  <a:pt x="726653" y="1049995"/>
                </a:lnTo>
                <a:lnTo>
                  <a:pt x="726653" y="1022181"/>
                </a:lnTo>
                <a:lnTo>
                  <a:pt x="757944" y="1022181"/>
                </a:lnTo>
                <a:lnTo>
                  <a:pt x="757944" y="1001320"/>
                </a:lnTo>
                <a:lnTo>
                  <a:pt x="768374" y="1001320"/>
                </a:lnTo>
                <a:lnTo>
                  <a:pt x="768374" y="970029"/>
                </a:lnTo>
                <a:lnTo>
                  <a:pt x="789235" y="970029"/>
                </a:lnTo>
                <a:lnTo>
                  <a:pt x="789235" y="952645"/>
                </a:lnTo>
                <a:lnTo>
                  <a:pt x="810096" y="952645"/>
                </a:lnTo>
                <a:lnTo>
                  <a:pt x="810096" y="935261"/>
                </a:lnTo>
                <a:lnTo>
                  <a:pt x="844864" y="935261"/>
                </a:lnTo>
                <a:lnTo>
                  <a:pt x="844864" y="910923"/>
                </a:lnTo>
                <a:lnTo>
                  <a:pt x="869202" y="910923"/>
                </a:lnTo>
                <a:lnTo>
                  <a:pt x="869202" y="903969"/>
                </a:lnTo>
                <a:lnTo>
                  <a:pt x="900493" y="903969"/>
                </a:lnTo>
                <a:lnTo>
                  <a:pt x="900493" y="886585"/>
                </a:lnTo>
                <a:lnTo>
                  <a:pt x="935261" y="886585"/>
                </a:lnTo>
                <a:lnTo>
                  <a:pt x="935261" y="865725"/>
                </a:lnTo>
                <a:lnTo>
                  <a:pt x="956122" y="865725"/>
                </a:lnTo>
                <a:lnTo>
                  <a:pt x="956122" y="848341"/>
                </a:lnTo>
                <a:lnTo>
                  <a:pt x="983936" y="848341"/>
                </a:lnTo>
                <a:lnTo>
                  <a:pt x="983936" y="834433"/>
                </a:lnTo>
                <a:lnTo>
                  <a:pt x="1011751" y="834433"/>
                </a:lnTo>
                <a:lnTo>
                  <a:pt x="1011751" y="806619"/>
                </a:lnTo>
                <a:lnTo>
                  <a:pt x="1032612" y="806619"/>
                </a:lnTo>
                <a:lnTo>
                  <a:pt x="1032612" y="778804"/>
                </a:lnTo>
                <a:lnTo>
                  <a:pt x="1043042" y="778804"/>
                </a:lnTo>
                <a:lnTo>
                  <a:pt x="1053472" y="768374"/>
                </a:lnTo>
                <a:lnTo>
                  <a:pt x="1098671" y="768374"/>
                </a:lnTo>
                <a:lnTo>
                  <a:pt x="1098671" y="747513"/>
                </a:lnTo>
                <a:lnTo>
                  <a:pt x="1126485" y="747513"/>
                </a:lnTo>
                <a:lnTo>
                  <a:pt x="1126485" y="716222"/>
                </a:lnTo>
                <a:lnTo>
                  <a:pt x="1161253" y="716222"/>
                </a:lnTo>
                <a:lnTo>
                  <a:pt x="1161253" y="709268"/>
                </a:lnTo>
                <a:lnTo>
                  <a:pt x="1189068" y="709268"/>
                </a:lnTo>
                <a:lnTo>
                  <a:pt x="1196021" y="702315"/>
                </a:lnTo>
                <a:lnTo>
                  <a:pt x="1251650" y="702315"/>
                </a:lnTo>
                <a:lnTo>
                  <a:pt x="1251650" y="681454"/>
                </a:lnTo>
                <a:lnTo>
                  <a:pt x="1272511" y="681454"/>
                </a:lnTo>
                <a:lnTo>
                  <a:pt x="1275988" y="671023"/>
                </a:lnTo>
                <a:lnTo>
                  <a:pt x="1286418" y="671023"/>
                </a:lnTo>
                <a:lnTo>
                  <a:pt x="1286418" y="646686"/>
                </a:lnTo>
                <a:lnTo>
                  <a:pt x="1307279" y="646686"/>
                </a:lnTo>
                <a:lnTo>
                  <a:pt x="1314233" y="632779"/>
                </a:lnTo>
                <a:lnTo>
                  <a:pt x="1335094" y="632779"/>
                </a:lnTo>
                <a:lnTo>
                  <a:pt x="1335094" y="604964"/>
                </a:lnTo>
                <a:lnTo>
                  <a:pt x="1366385" y="604964"/>
                </a:lnTo>
                <a:lnTo>
                  <a:pt x="1366385" y="580626"/>
                </a:lnTo>
                <a:lnTo>
                  <a:pt x="1415060" y="580626"/>
                </a:lnTo>
                <a:lnTo>
                  <a:pt x="1415060" y="563242"/>
                </a:lnTo>
                <a:lnTo>
                  <a:pt x="1449828" y="563242"/>
                </a:lnTo>
                <a:lnTo>
                  <a:pt x="1449828" y="552812"/>
                </a:lnTo>
                <a:lnTo>
                  <a:pt x="1474166" y="552812"/>
                </a:lnTo>
                <a:lnTo>
                  <a:pt x="1481120" y="545858"/>
                </a:lnTo>
                <a:lnTo>
                  <a:pt x="1533272" y="545858"/>
                </a:lnTo>
                <a:lnTo>
                  <a:pt x="1543702" y="535428"/>
                </a:lnTo>
                <a:lnTo>
                  <a:pt x="1581947" y="535428"/>
                </a:lnTo>
                <a:lnTo>
                  <a:pt x="1581947" y="504137"/>
                </a:lnTo>
                <a:lnTo>
                  <a:pt x="1616715" y="504137"/>
                </a:lnTo>
                <a:lnTo>
                  <a:pt x="1616715" y="486753"/>
                </a:lnTo>
                <a:lnTo>
                  <a:pt x="1714066" y="486753"/>
                </a:lnTo>
                <a:lnTo>
                  <a:pt x="1714066" y="458938"/>
                </a:lnTo>
                <a:lnTo>
                  <a:pt x="1727973" y="458938"/>
                </a:lnTo>
                <a:lnTo>
                  <a:pt x="1727973" y="441554"/>
                </a:lnTo>
                <a:lnTo>
                  <a:pt x="1776648" y="441554"/>
                </a:lnTo>
                <a:lnTo>
                  <a:pt x="1776648" y="417217"/>
                </a:lnTo>
                <a:lnTo>
                  <a:pt x="1818370" y="417217"/>
                </a:lnTo>
                <a:lnTo>
                  <a:pt x="1818370" y="403309"/>
                </a:lnTo>
                <a:lnTo>
                  <a:pt x="1856615" y="403309"/>
                </a:lnTo>
                <a:lnTo>
                  <a:pt x="1860091" y="378972"/>
                </a:lnTo>
                <a:lnTo>
                  <a:pt x="1919197" y="382449"/>
                </a:lnTo>
                <a:lnTo>
                  <a:pt x="1919197" y="361588"/>
                </a:lnTo>
                <a:lnTo>
                  <a:pt x="1919197" y="361588"/>
                </a:lnTo>
                <a:lnTo>
                  <a:pt x="1940058" y="340727"/>
                </a:lnTo>
                <a:lnTo>
                  <a:pt x="1985256" y="340727"/>
                </a:lnTo>
                <a:lnTo>
                  <a:pt x="1985256" y="323343"/>
                </a:lnTo>
                <a:lnTo>
                  <a:pt x="2013071" y="323343"/>
                </a:lnTo>
                <a:lnTo>
                  <a:pt x="2013071" y="323343"/>
                </a:lnTo>
                <a:lnTo>
                  <a:pt x="2020024" y="302482"/>
                </a:lnTo>
                <a:lnTo>
                  <a:pt x="2131282" y="302482"/>
                </a:lnTo>
                <a:lnTo>
                  <a:pt x="2127805" y="288575"/>
                </a:lnTo>
                <a:lnTo>
                  <a:pt x="2152143" y="288575"/>
                </a:lnTo>
                <a:lnTo>
                  <a:pt x="2152143" y="288575"/>
                </a:lnTo>
                <a:lnTo>
                  <a:pt x="2152143" y="267714"/>
                </a:lnTo>
                <a:lnTo>
                  <a:pt x="2447672" y="267714"/>
                </a:lnTo>
                <a:lnTo>
                  <a:pt x="2447672" y="239899"/>
                </a:lnTo>
                <a:lnTo>
                  <a:pt x="2538069" y="239899"/>
                </a:lnTo>
                <a:lnTo>
                  <a:pt x="2531115" y="208608"/>
                </a:lnTo>
                <a:lnTo>
                  <a:pt x="2645850" y="208608"/>
                </a:lnTo>
                <a:lnTo>
                  <a:pt x="2645850" y="142549"/>
                </a:lnTo>
                <a:lnTo>
                  <a:pt x="2680618" y="142549"/>
                </a:lnTo>
                <a:lnTo>
                  <a:pt x="2680618" y="104304"/>
                </a:lnTo>
                <a:lnTo>
                  <a:pt x="2899656" y="104304"/>
                </a:lnTo>
                <a:lnTo>
                  <a:pt x="2899656" y="69536"/>
                </a:lnTo>
                <a:lnTo>
                  <a:pt x="3212569" y="69536"/>
                </a:lnTo>
                <a:lnTo>
                  <a:pt x="3212569" y="0"/>
                </a:lnTo>
                <a:lnTo>
                  <a:pt x="3650646" y="0"/>
                </a:lnTo>
              </a:path>
            </a:pathLst>
          </a:custGeom>
          <a:noFill/>
          <a:ln w="28575">
            <a:solidFill>
              <a:schemeClr val="accent3"/>
            </a:solidFill>
            <a:miter lim="800000"/>
            <a:headEnd/>
            <a:tailEnd/>
          </a:ln>
        </p:spPr>
        <p:txBody>
          <a:bodyPr rtlCol="0" anchor="ctr"/>
          <a:lstStyle/>
          <a:p>
            <a:pPr algn="ctr"/>
            <a:endParaRPr lang="en-US" dirty="0"/>
          </a:p>
        </p:txBody>
      </p:sp>
      <p:sp>
        <p:nvSpPr>
          <p:cNvPr id="2" name="Title 1">
            <a:extLst>
              <a:ext uri="{FF2B5EF4-FFF2-40B4-BE49-F238E27FC236}">
                <a16:creationId xmlns:a16="http://schemas.microsoft.com/office/drawing/2014/main" id="{5EBFFD53-B9F5-4EDF-AD9C-3CF8E557FDBA}"/>
              </a:ext>
            </a:extLst>
          </p:cNvPr>
          <p:cNvSpPr>
            <a:spLocks noGrp="1"/>
          </p:cNvSpPr>
          <p:nvPr>
            <p:ph type="title"/>
          </p:nvPr>
        </p:nvSpPr>
        <p:spPr/>
        <p:txBody>
          <a:bodyPr/>
          <a:lstStyle/>
          <a:p>
            <a:r>
              <a:rPr lang="en-US" dirty="0"/>
              <a:t>IMWG Risk Stratification for </a:t>
            </a:r>
            <a:br>
              <a:rPr lang="en-US" dirty="0"/>
            </a:br>
            <a:r>
              <a:rPr lang="en-US" dirty="0"/>
              <a:t>Smoldering Myeloma: 2/20/20 Model</a:t>
            </a:r>
          </a:p>
        </p:txBody>
      </p:sp>
      <p:sp>
        <p:nvSpPr>
          <p:cNvPr id="1328" name="Content Placeholder 1327">
            <a:extLst>
              <a:ext uri="{FF2B5EF4-FFF2-40B4-BE49-F238E27FC236}">
                <a16:creationId xmlns:a16="http://schemas.microsoft.com/office/drawing/2014/main" id="{3E53BE5C-EA02-44C0-9766-C35CEB168EA0}"/>
              </a:ext>
            </a:extLst>
          </p:cNvPr>
          <p:cNvSpPr>
            <a:spLocks noGrp="1"/>
          </p:cNvSpPr>
          <p:nvPr>
            <p:ph idx="1"/>
          </p:nvPr>
        </p:nvSpPr>
        <p:spPr>
          <a:xfrm>
            <a:off x="604675" y="1445313"/>
            <a:ext cx="10877529" cy="4650686"/>
          </a:xfrm>
        </p:spPr>
        <p:txBody>
          <a:bodyPr/>
          <a:lstStyle/>
          <a:p>
            <a:r>
              <a:rPr lang="en-US" sz="2400" dirty="0"/>
              <a:t>Risk factors include serum M-spike &gt;2 g/dL; sFLC ratio &gt;20; BMPCs &gt;20%</a:t>
            </a:r>
          </a:p>
        </p:txBody>
      </p:sp>
      <p:sp>
        <p:nvSpPr>
          <p:cNvPr id="3" name="Text Box 11">
            <a:extLst>
              <a:ext uri="{FF2B5EF4-FFF2-40B4-BE49-F238E27FC236}">
                <a16:creationId xmlns:a16="http://schemas.microsoft.com/office/drawing/2014/main" id="{47CC2C97-3B09-4FA8-AD95-EEB43D0DE660}"/>
              </a:ext>
            </a:extLst>
          </p:cNvPr>
          <p:cNvSpPr txBox="1">
            <a:spLocks noChangeArrowheads="1"/>
          </p:cNvSpPr>
          <p:nvPr/>
        </p:nvSpPr>
        <p:spPr bwMode="auto">
          <a:xfrm>
            <a:off x="412645" y="6391870"/>
            <a:ext cx="85591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defTabSz="914126">
              <a:lnSpc>
                <a:spcPct val="100000"/>
              </a:lnSpc>
              <a:spcBef>
                <a:spcPct val="35000"/>
              </a:spcBef>
              <a:spcAft>
                <a:spcPct val="25000"/>
              </a:spcAft>
              <a:buClr>
                <a:srgbClr val="8B3D9A"/>
              </a:buClr>
              <a:buNone/>
            </a:pPr>
            <a:r>
              <a:rPr lang="en-US" altLang="en-US" sz="1200" b="0" dirty="0">
                <a:solidFill>
                  <a:srgbClr val="455560"/>
                </a:solidFill>
              </a:rPr>
              <a:t>Mateos. Blood Cancer J. 2020;10:102.</a:t>
            </a:r>
            <a:endParaRPr lang="es-ES" altLang="en-US" sz="1200" b="0" dirty="0">
              <a:solidFill>
                <a:srgbClr val="455560"/>
              </a:solidFill>
            </a:endParaRPr>
          </a:p>
        </p:txBody>
      </p:sp>
      <p:graphicFrame>
        <p:nvGraphicFramePr>
          <p:cNvPr id="1329" name="Table 1328">
            <a:extLst>
              <a:ext uri="{FF2B5EF4-FFF2-40B4-BE49-F238E27FC236}">
                <a16:creationId xmlns:a16="http://schemas.microsoft.com/office/drawing/2014/main" id="{B358A74D-E28D-4A03-B597-A4F87C218C17}"/>
              </a:ext>
            </a:extLst>
          </p:cNvPr>
          <p:cNvGraphicFramePr>
            <a:graphicFrameLocks noGrp="1"/>
          </p:cNvGraphicFramePr>
          <p:nvPr>
            <p:extLst>
              <p:ext uri="{D42A27DB-BD31-4B8C-83A1-F6EECF244321}">
                <p14:modId xmlns:p14="http://schemas.microsoft.com/office/powerpoint/2010/main" val="1123157838"/>
              </p:ext>
            </p:extLst>
          </p:nvPr>
        </p:nvGraphicFramePr>
        <p:xfrm>
          <a:off x="871111" y="5238905"/>
          <a:ext cx="9900060" cy="975360"/>
        </p:xfrm>
        <a:graphic>
          <a:graphicData uri="http://schemas.openxmlformats.org/drawingml/2006/table">
            <a:tbl>
              <a:tblPr firstRow="1" bandRow="1">
                <a:tableStyleId>{93296810-A885-4BE3-A3E7-6D5BEEA58F35}</a:tableStyleId>
              </a:tblPr>
              <a:tblGrid>
                <a:gridCol w="1704092">
                  <a:extLst>
                    <a:ext uri="{9D8B030D-6E8A-4147-A177-3AD203B41FA5}">
                      <a16:colId xmlns:a16="http://schemas.microsoft.com/office/drawing/2014/main" val="20000"/>
                    </a:ext>
                  </a:extLst>
                </a:gridCol>
                <a:gridCol w="2132146">
                  <a:extLst>
                    <a:ext uri="{9D8B030D-6E8A-4147-A177-3AD203B41FA5}">
                      <a16:colId xmlns:a16="http://schemas.microsoft.com/office/drawing/2014/main" val="20001"/>
                    </a:ext>
                  </a:extLst>
                </a:gridCol>
                <a:gridCol w="2218107">
                  <a:extLst>
                    <a:ext uri="{9D8B030D-6E8A-4147-A177-3AD203B41FA5}">
                      <a16:colId xmlns:a16="http://schemas.microsoft.com/office/drawing/2014/main" val="20002"/>
                    </a:ext>
                  </a:extLst>
                </a:gridCol>
                <a:gridCol w="2428406">
                  <a:extLst>
                    <a:ext uri="{9D8B030D-6E8A-4147-A177-3AD203B41FA5}">
                      <a16:colId xmlns:a16="http://schemas.microsoft.com/office/drawing/2014/main" val="20003"/>
                    </a:ext>
                  </a:extLst>
                </a:gridCol>
                <a:gridCol w="1417309">
                  <a:extLst>
                    <a:ext uri="{9D8B030D-6E8A-4147-A177-3AD203B41FA5}">
                      <a16:colId xmlns:a16="http://schemas.microsoft.com/office/drawing/2014/main" val="20004"/>
                    </a:ext>
                  </a:extLst>
                </a:gridCol>
              </a:tblGrid>
              <a:tr h="179847">
                <a:tc>
                  <a:txBody>
                    <a:bodyPr/>
                    <a:lstStyle/>
                    <a:p>
                      <a:r>
                        <a:rPr lang="en-CA" sz="1600" dirty="0">
                          <a:latin typeface="Calibri" panose="020F0502020204030204" pitchFamily="34" charset="0"/>
                        </a:rPr>
                        <a:t>Risk Stratification </a:t>
                      </a:r>
                      <a:endParaRPr lang="en-US" sz="1600" dirty="0">
                        <a:solidFill>
                          <a:srgbClr val="FF0000"/>
                        </a:solidFill>
                        <a:latin typeface="Calibri" panose="020F0502020204030204" pitchFamily="34" charset="0"/>
                      </a:endParaRPr>
                    </a:p>
                  </a:txBody>
                  <a:tcPr marL="68583" marR="68583"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600" dirty="0">
                          <a:latin typeface="Calibri" panose="020F0502020204030204" pitchFamily="34" charset="0"/>
                        </a:rPr>
                        <a:t>No. of Risk Factors</a:t>
                      </a:r>
                      <a:endParaRPr lang="en-US" sz="1600" dirty="0">
                        <a:solidFill>
                          <a:srgbClr val="FF0000"/>
                        </a:solidFill>
                        <a:latin typeface="Calibri" panose="020F0502020204030204" pitchFamily="34" charset="0"/>
                      </a:endParaRPr>
                    </a:p>
                  </a:txBody>
                  <a:tcPr marL="68583" marR="68583"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CA" sz="1600" dirty="0">
                          <a:latin typeface="Calibri" panose="020F0502020204030204" pitchFamily="34" charset="0"/>
                        </a:rPr>
                        <a:t>HR (95% CI)</a:t>
                      </a:r>
                      <a:endParaRPr lang="en-US" sz="1600" dirty="0">
                        <a:solidFill>
                          <a:srgbClr val="FF0000"/>
                        </a:solidFill>
                        <a:latin typeface="Calibri" panose="020F0502020204030204" pitchFamily="34" charset="0"/>
                      </a:endParaRPr>
                    </a:p>
                  </a:txBody>
                  <a:tcPr marL="68583" marR="68583"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CA" sz="1600" dirty="0">
                          <a:latin typeface="Calibri" panose="020F0502020204030204" pitchFamily="34" charset="0"/>
                        </a:rPr>
                        <a:t>2-Yr Risk of Progression, %</a:t>
                      </a:r>
                      <a:endParaRPr lang="en-US" sz="1600" dirty="0">
                        <a:solidFill>
                          <a:srgbClr val="FF0000"/>
                        </a:solidFill>
                        <a:latin typeface="Calibri" panose="020F0502020204030204" pitchFamily="34" charset="0"/>
                      </a:endParaRPr>
                    </a:p>
                  </a:txBody>
                  <a:tcPr marL="68583" marR="68583" marT="0" marB="0">
                    <a:lnL w="12700" cmpd="sng">
                      <a:noFill/>
                    </a:lnL>
                    <a:lnR w="12700" cmpd="sng">
                      <a:noFill/>
                    </a:lnR>
                    <a:lnT w="12700" cmpd="sng">
                      <a:noFill/>
                    </a:lnT>
                    <a:lnB w="381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CA" sz="1600" dirty="0">
                          <a:latin typeface="Calibri" panose="020F0502020204030204" pitchFamily="34" charset="0"/>
                        </a:rPr>
                        <a:t>Patients, n (%)</a:t>
                      </a:r>
                      <a:endParaRPr lang="en-US" sz="1600" dirty="0">
                        <a:solidFill>
                          <a:srgbClr val="FF0000"/>
                        </a:solidFill>
                        <a:latin typeface="Calibri" panose="020F0502020204030204" pitchFamily="34" charset="0"/>
                      </a:endParaRPr>
                    </a:p>
                  </a:txBody>
                  <a:tcPr marL="68583" marR="68583"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0000"/>
                  </a:ext>
                </a:extLst>
              </a:tr>
              <a:tr h="179847">
                <a:tc>
                  <a:txBody>
                    <a:bodyPr/>
                    <a:lstStyle/>
                    <a:p>
                      <a:r>
                        <a:rPr lang="en-CA" sz="1600" dirty="0">
                          <a:solidFill>
                            <a:schemeClr val="bg1"/>
                          </a:solidFill>
                          <a:latin typeface="Calibri" panose="020F0502020204030204" pitchFamily="34" charset="0"/>
                        </a:rPr>
                        <a:t>Low risk</a:t>
                      </a:r>
                      <a:endParaRPr lang="en-US" sz="1600" b="1" dirty="0">
                        <a:solidFill>
                          <a:schemeClr val="bg1"/>
                        </a:solidFill>
                        <a:latin typeface="Calibri" panose="020F0502020204030204" pitchFamily="34" charset="0"/>
                      </a:endParaRPr>
                    </a:p>
                  </a:txBody>
                  <a:tcPr marL="68583" marR="68583"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rPr>
                        <a:t>0</a:t>
                      </a:r>
                      <a:endParaRPr lang="en-US" sz="1600" b="1" dirty="0">
                        <a:solidFill>
                          <a:schemeClr val="bg1"/>
                        </a:solidFill>
                        <a:latin typeface="Calibri" panose="020F0502020204030204" pitchFamily="34" charset="0"/>
                      </a:endParaRPr>
                    </a:p>
                  </a:txBody>
                  <a:tcPr marL="68583" marR="68583"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rPr>
                        <a:t>Reference</a:t>
                      </a:r>
                      <a:endParaRPr lang="en-US" sz="1600" b="1" dirty="0">
                        <a:solidFill>
                          <a:schemeClr val="bg1"/>
                        </a:solidFill>
                        <a:latin typeface="Calibri" panose="020F0502020204030204" pitchFamily="34" charset="0"/>
                      </a:endParaRPr>
                    </a:p>
                  </a:txBody>
                  <a:tcPr marL="68583" marR="68583" marT="0" marB="0">
                    <a:lnL w="12700" cmpd="sng">
                      <a:noFill/>
                    </a:lnL>
                    <a:lnR w="38100" cap="flat" cmpd="sng" algn="ctr">
                      <a:solidFill>
                        <a:schemeClr val="accent3"/>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b="1" dirty="0">
                          <a:solidFill>
                            <a:schemeClr val="bg1"/>
                          </a:solidFill>
                          <a:latin typeface="Calibri" panose="020F0502020204030204" pitchFamily="34" charset="0"/>
                        </a:rPr>
                        <a:t>6.2</a:t>
                      </a:r>
                    </a:p>
                  </a:txBody>
                  <a:tcPr marL="68583" marR="68583" marT="0" marB="0">
                    <a:lnL w="38100" cap="flat" cmpd="sng" algn="ctr">
                      <a:solidFill>
                        <a:schemeClr val="accent3"/>
                      </a:solidFill>
                      <a:prstDash val="solid"/>
                      <a:round/>
                      <a:headEnd type="none" w="med" len="med"/>
                      <a:tailEnd type="none" w="med" len="med"/>
                    </a:lnL>
                    <a:lnR w="38100" cap="flat" cmpd="sng" algn="ctr">
                      <a:solidFill>
                        <a:schemeClr val="accent3"/>
                      </a:solidFill>
                      <a:prstDash val="solid"/>
                      <a:round/>
                      <a:headEnd type="none" w="med" len="med"/>
                      <a:tailEnd type="none" w="med" len="med"/>
                    </a:lnR>
                    <a:lnT w="381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algn="ctr"/>
                      <a:r>
                        <a:rPr lang="en-CA" sz="1600" dirty="0">
                          <a:solidFill>
                            <a:schemeClr val="bg1"/>
                          </a:solidFill>
                          <a:latin typeface="Calibri" panose="020F0502020204030204" pitchFamily="34" charset="0"/>
                        </a:rPr>
                        <a:t>522 (38.3)</a:t>
                      </a:r>
                      <a:endParaRPr lang="en-US" sz="1600" b="1" dirty="0">
                        <a:solidFill>
                          <a:schemeClr val="bg1"/>
                        </a:solidFill>
                        <a:latin typeface="Calibri" panose="020F0502020204030204" pitchFamily="34" charset="0"/>
                      </a:endParaRPr>
                    </a:p>
                  </a:txBody>
                  <a:tcPr marL="68583" marR="68583" marT="0" marB="0">
                    <a:lnL w="38100" cap="flat" cmpd="sng" algn="ctr">
                      <a:solidFill>
                        <a:schemeClr val="accent3"/>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179847">
                <a:tc>
                  <a:txBody>
                    <a:bodyPr/>
                    <a:lstStyle/>
                    <a:p>
                      <a:r>
                        <a:rPr lang="en-CA" sz="1600" dirty="0">
                          <a:solidFill>
                            <a:schemeClr val="bg1"/>
                          </a:solidFill>
                          <a:latin typeface="Calibri" panose="020F0502020204030204" pitchFamily="34" charset="0"/>
                        </a:rPr>
                        <a:t>Intermediate risk</a:t>
                      </a:r>
                      <a:endParaRPr lang="en-US" sz="1600" b="1" dirty="0">
                        <a:solidFill>
                          <a:schemeClr val="bg1"/>
                        </a:solidFill>
                        <a:latin typeface="Calibri" panose="020F0502020204030204" pitchFamily="34" charset="0"/>
                      </a:endParaRPr>
                    </a:p>
                  </a:txBody>
                  <a:tcPr marL="68583" marR="68583"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rPr>
                        <a:t>1</a:t>
                      </a:r>
                      <a:endParaRPr lang="en-US" sz="1600" b="1" dirty="0">
                        <a:solidFill>
                          <a:schemeClr val="bg1"/>
                        </a:solidFill>
                        <a:latin typeface="Calibri" panose="020F0502020204030204" pitchFamily="34" charset="0"/>
                      </a:endParaRPr>
                    </a:p>
                  </a:txBody>
                  <a:tcPr marL="68583" marR="68583"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CA" sz="1600" dirty="0">
                          <a:solidFill>
                            <a:schemeClr val="bg1"/>
                          </a:solidFill>
                          <a:latin typeface="Calibri" panose="020F0502020204030204" pitchFamily="34" charset="0"/>
                        </a:rPr>
                        <a:t>2.99 (1.97-4.54)</a:t>
                      </a:r>
                      <a:endParaRPr lang="en-US" sz="1600" b="1" dirty="0">
                        <a:solidFill>
                          <a:schemeClr val="bg1"/>
                        </a:solidFill>
                        <a:latin typeface="Calibri" panose="020F0502020204030204" pitchFamily="34" charset="0"/>
                      </a:endParaRPr>
                    </a:p>
                  </a:txBody>
                  <a:tcPr marL="68583" marR="68583" marT="0" marB="0">
                    <a:lnL w="12700" cmpd="sng">
                      <a:noFill/>
                    </a:lnL>
                    <a:lnR w="38100" cap="flat" cmpd="sng" algn="ctr">
                      <a:solidFill>
                        <a:schemeClr val="accent3"/>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1" dirty="0">
                          <a:solidFill>
                            <a:schemeClr val="bg1"/>
                          </a:solidFill>
                          <a:latin typeface="Calibri" panose="020F0502020204030204" pitchFamily="34" charset="0"/>
                        </a:rPr>
                        <a:t>17.9</a:t>
                      </a:r>
                    </a:p>
                  </a:txBody>
                  <a:tcPr marL="68583" marR="68583" marT="0" marB="0">
                    <a:lnL w="38100" cap="flat" cmpd="sng" algn="ctr">
                      <a:solidFill>
                        <a:schemeClr val="accent3"/>
                      </a:solidFill>
                      <a:prstDash val="solid"/>
                      <a:round/>
                      <a:headEnd type="none" w="med" len="med"/>
                      <a:tailEnd type="none" w="med" len="med"/>
                    </a:lnL>
                    <a:lnR w="38100" cap="flat" cmpd="sng" algn="ctr">
                      <a:solidFill>
                        <a:schemeClr val="accent3"/>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CA" sz="1600" dirty="0">
                          <a:solidFill>
                            <a:schemeClr val="bg1"/>
                          </a:solidFill>
                          <a:latin typeface="Calibri" panose="020F0502020204030204" pitchFamily="34" charset="0"/>
                        </a:rPr>
                        <a:t>445 (32.7)</a:t>
                      </a:r>
                      <a:endParaRPr lang="en-US" sz="1600" b="1" dirty="0">
                        <a:solidFill>
                          <a:schemeClr val="bg1"/>
                        </a:solidFill>
                        <a:latin typeface="Calibri" panose="020F0502020204030204" pitchFamily="34" charset="0"/>
                      </a:endParaRPr>
                    </a:p>
                  </a:txBody>
                  <a:tcPr marL="68583" marR="68583" marT="0" marB="0">
                    <a:lnL w="38100" cap="flat" cmpd="sng" algn="ctr">
                      <a:solidFill>
                        <a:schemeClr val="accent3"/>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179847">
                <a:tc>
                  <a:txBody>
                    <a:bodyPr/>
                    <a:lstStyle/>
                    <a:p>
                      <a:r>
                        <a:rPr lang="en-CA" sz="1600" dirty="0">
                          <a:solidFill>
                            <a:schemeClr val="bg1"/>
                          </a:solidFill>
                          <a:latin typeface="Calibri" panose="020F0502020204030204" pitchFamily="34" charset="0"/>
                        </a:rPr>
                        <a:t>High risk</a:t>
                      </a:r>
                      <a:endParaRPr lang="en-US" sz="1600" b="1" dirty="0">
                        <a:solidFill>
                          <a:schemeClr val="bg1"/>
                        </a:solidFill>
                        <a:latin typeface="Calibri" panose="020F0502020204030204" pitchFamily="34" charset="0"/>
                      </a:endParaRPr>
                    </a:p>
                  </a:txBody>
                  <a:tcPr marL="68583" marR="68583"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dirty="0">
                          <a:solidFill>
                            <a:schemeClr val="bg1"/>
                          </a:solidFill>
                          <a:latin typeface="Calibri" panose="020F0502020204030204" pitchFamily="34" charset="0"/>
                        </a:rPr>
                        <a:t>2-3</a:t>
                      </a:r>
                      <a:endParaRPr lang="en-US" sz="1600" b="1" dirty="0">
                        <a:solidFill>
                          <a:schemeClr val="bg1"/>
                        </a:solidFill>
                        <a:latin typeface="Calibri" panose="020F0502020204030204" pitchFamily="34" charset="0"/>
                      </a:endParaRPr>
                    </a:p>
                  </a:txBody>
                  <a:tcPr marL="68583" marR="68583"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dirty="0">
                          <a:solidFill>
                            <a:schemeClr val="bg1"/>
                          </a:solidFill>
                          <a:latin typeface="Calibri" panose="020F0502020204030204" pitchFamily="34" charset="0"/>
                        </a:rPr>
                        <a:t>9.02 (6.15-13.2)</a:t>
                      </a:r>
                      <a:endParaRPr lang="en-US" sz="1600" b="1" dirty="0">
                        <a:solidFill>
                          <a:schemeClr val="bg1"/>
                        </a:solidFill>
                        <a:latin typeface="Calibri" panose="020F0502020204030204" pitchFamily="34" charset="0"/>
                      </a:endParaRPr>
                    </a:p>
                  </a:txBody>
                  <a:tcPr marL="68583" marR="68583" marT="0" marB="0">
                    <a:lnL w="12700" cmpd="sng">
                      <a:noFill/>
                    </a:lnL>
                    <a:lnR w="38100" cap="flat" cmpd="sng" algn="ctr">
                      <a:solidFill>
                        <a:schemeClr val="accent3"/>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b="1" dirty="0">
                          <a:solidFill>
                            <a:schemeClr val="bg1"/>
                          </a:solidFill>
                          <a:latin typeface="Calibri" panose="020F0502020204030204" pitchFamily="34" charset="0"/>
                        </a:rPr>
                        <a:t>44.2</a:t>
                      </a:r>
                      <a:endParaRPr lang="en-US" sz="1600" b="1" dirty="0">
                        <a:solidFill>
                          <a:schemeClr val="bg1"/>
                        </a:solidFill>
                        <a:latin typeface="Calibri" panose="020F0502020204030204" pitchFamily="34" charset="0"/>
                      </a:endParaRPr>
                    </a:p>
                  </a:txBody>
                  <a:tcPr marL="68583" marR="68583" marT="0" marB="0">
                    <a:lnL w="38100" cap="flat" cmpd="sng" algn="ctr">
                      <a:solidFill>
                        <a:schemeClr val="accent3"/>
                      </a:solidFill>
                      <a:prstDash val="solid"/>
                      <a:round/>
                      <a:headEnd type="none" w="med" len="med"/>
                      <a:tailEnd type="none" w="med" len="med"/>
                    </a:lnL>
                    <a:lnR w="38100" cap="flat" cmpd="sng" algn="ctr">
                      <a:solidFill>
                        <a:schemeClr val="accent3"/>
                      </a:solidFill>
                      <a:prstDash val="solid"/>
                      <a:round/>
                      <a:headEnd type="none" w="med" len="med"/>
                      <a:tailEnd type="none" w="med" len="med"/>
                    </a:lnR>
                    <a:lnT w="12700" cmpd="sng">
                      <a:noFill/>
                    </a:lnT>
                    <a:lnB w="381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solidFill>
                            <a:schemeClr val="bg1"/>
                          </a:solidFill>
                          <a:latin typeface="Calibri" panose="020F0502020204030204" pitchFamily="34" charset="0"/>
                        </a:rPr>
                        <a:t>396 (29.1)</a:t>
                      </a:r>
                      <a:endParaRPr lang="en-US" sz="1600" b="1" dirty="0">
                        <a:solidFill>
                          <a:schemeClr val="bg1"/>
                        </a:solidFill>
                        <a:latin typeface="Calibri" panose="020F0502020204030204" pitchFamily="34" charset="0"/>
                      </a:endParaRPr>
                    </a:p>
                  </a:txBody>
                  <a:tcPr marL="68583" marR="68583" marT="0" marB="0">
                    <a:lnL w="38100" cap="flat" cmpd="sng" algn="ctr">
                      <a:solidFill>
                        <a:schemeClr val="accent3"/>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3"/>
                  </a:ext>
                </a:extLst>
              </a:tr>
            </a:tbl>
          </a:graphicData>
        </a:graphic>
      </p:graphicFrame>
      <p:sp>
        <p:nvSpPr>
          <p:cNvPr id="29" name="TextBox 28">
            <a:extLst>
              <a:ext uri="{FF2B5EF4-FFF2-40B4-BE49-F238E27FC236}">
                <a16:creationId xmlns:a16="http://schemas.microsoft.com/office/drawing/2014/main" id="{6F5B9552-F9AA-23EE-74BE-7954E850B609}"/>
              </a:ext>
            </a:extLst>
          </p:cNvPr>
          <p:cNvSpPr txBox="1"/>
          <p:nvPr/>
        </p:nvSpPr>
        <p:spPr bwMode="auto">
          <a:xfrm>
            <a:off x="3091388" y="1852663"/>
            <a:ext cx="54595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Progression by Risk Group (n = 1363)</a:t>
            </a:r>
          </a:p>
        </p:txBody>
      </p:sp>
      <p:cxnSp>
        <p:nvCxnSpPr>
          <p:cNvPr id="5" name="Straight Connector 4">
            <a:extLst>
              <a:ext uri="{FF2B5EF4-FFF2-40B4-BE49-F238E27FC236}">
                <a16:creationId xmlns:a16="http://schemas.microsoft.com/office/drawing/2014/main" id="{5F3A9400-9B72-B61C-B0A8-AAE3AB3A06A8}"/>
              </a:ext>
            </a:extLst>
          </p:cNvPr>
          <p:cNvCxnSpPr/>
          <p:nvPr/>
        </p:nvCxnSpPr>
        <p:spPr bwMode="auto">
          <a:xfrm>
            <a:off x="3823397" y="2264142"/>
            <a:ext cx="0" cy="2441749"/>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29BAF314-2EBD-81D7-BA89-8D57A2D95365}"/>
              </a:ext>
            </a:extLst>
          </p:cNvPr>
          <p:cNvCxnSpPr/>
          <p:nvPr/>
        </p:nvCxnSpPr>
        <p:spPr bwMode="auto">
          <a:xfrm>
            <a:off x="3737986" y="2274190"/>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2FF143E8-D8EF-8177-7600-13181AA32D30}"/>
              </a:ext>
            </a:extLst>
          </p:cNvPr>
          <p:cNvCxnSpPr/>
          <p:nvPr/>
        </p:nvCxnSpPr>
        <p:spPr bwMode="auto">
          <a:xfrm>
            <a:off x="3737986" y="2751487"/>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F3A9A00E-3A94-25DB-877D-B84ABB482AE5}"/>
              </a:ext>
            </a:extLst>
          </p:cNvPr>
          <p:cNvCxnSpPr/>
          <p:nvPr/>
        </p:nvCxnSpPr>
        <p:spPr bwMode="auto">
          <a:xfrm>
            <a:off x="3737986" y="3243856"/>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F641EB12-BCCA-EB05-4A80-0BC3479C1A74}"/>
              </a:ext>
            </a:extLst>
          </p:cNvPr>
          <p:cNvCxnSpPr/>
          <p:nvPr/>
        </p:nvCxnSpPr>
        <p:spPr bwMode="auto">
          <a:xfrm>
            <a:off x="3737986" y="3731201"/>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673B3546-8D0B-AB9B-1D01-ED42ED1BA882}"/>
              </a:ext>
            </a:extLst>
          </p:cNvPr>
          <p:cNvCxnSpPr/>
          <p:nvPr/>
        </p:nvCxnSpPr>
        <p:spPr bwMode="auto">
          <a:xfrm>
            <a:off x="3737986" y="4218546"/>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6640258F-47B6-F9BA-2A90-241A90EE3C41}"/>
              </a:ext>
            </a:extLst>
          </p:cNvPr>
          <p:cNvCxnSpPr/>
          <p:nvPr/>
        </p:nvCxnSpPr>
        <p:spPr bwMode="auto">
          <a:xfrm>
            <a:off x="3737986" y="471091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3C9DB65E-A455-7CBC-C270-5062C00E0829}"/>
              </a:ext>
            </a:extLst>
          </p:cNvPr>
          <p:cNvCxnSpPr>
            <a:cxnSpLocks/>
          </p:cNvCxnSpPr>
          <p:nvPr/>
        </p:nvCxnSpPr>
        <p:spPr bwMode="auto">
          <a:xfrm>
            <a:off x="3813349" y="4715939"/>
            <a:ext cx="3748036"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A6F3DF3A-4099-E3CB-B2D6-144DB8A04FF3}"/>
              </a:ext>
            </a:extLst>
          </p:cNvPr>
          <p:cNvCxnSpPr>
            <a:cxnSpLocks/>
          </p:cNvCxnSpPr>
          <p:nvPr/>
        </p:nvCxnSpPr>
        <p:spPr bwMode="auto">
          <a:xfrm rot="16200000">
            <a:off x="3788229"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959544B8-BC5A-8F43-A39F-1970530A647C}"/>
              </a:ext>
            </a:extLst>
          </p:cNvPr>
          <p:cNvCxnSpPr>
            <a:cxnSpLocks/>
          </p:cNvCxnSpPr>
          <p:nvPr/>
        </p:nvCxnSpPr>
        <p:spPr bwMode="auto">
          <a:xfrm rot="16200000">
            <a:off x="4089681"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72816444-7CD4-D00E-9C47-6D86394B744C}"/>
              </a:ext>
            </a:extLst>
          </p:cNvPr>
          <p:cNvCxnSpPr>
            <a:cxnSpLocks/>
          </p:cNvCxnSpPr>
          <p:nvPr/>
        </p:nvCxnSpPr>
        <p:spPr bwMode="auto">
          <a:xfrm rot="16200000">
            <a:off x="4401181"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9F6FB7C-171A-7099-32E4-A6A3DF9C7759}"/>
              </a:ext>
            </a:extLst>
          </p:cNvPr>
          <p:cNvCxnSpPr>
            <a:cxnSpLocks/>
          </p:cNvCxnSpPr>
          <p:nvPr/>
        </p:nvCxnSpPr>
        <p:spPr bwMode="auto">
          <a:xfrm rot="16200000">
            <a:off x="4707657"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62C2DCC2-3696-13DF-5683-3665AC65B520}"/>
              </a:ext>
            </a:extLst>
          </p:cNvPr>
          <p:cNvCxnSpPr>
            <a:cxnSpLocks/>
          </p:cNvCxnSpPr>
          <p:nvPr/>
        </p:nvCxnSpPr>
        <p:spPr bwMode="auto">
          <a:xfrm rot="16200000">
            <a:off x="5024181"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860A66FA-F616-B557-7A96-0793A88348F0}"/>
              </a:ext>
            </a:extLst>
          </p:cNvPr>
          <p:cNvCxnSpPr>
            <a:cxnSpLocks/>
          </p:cNvCxnSpPr>
          <p:nvPr/>
        </p:nvCxnSpPr>
        <p:spPr bwMode="auto">
          <a:xfrm rot="16200000">
            <a:off x="5330654"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B1EF828-DD00-BA96-149B-4E2221551D67}"/>
              </a:ext>
            </a:extLst>
          </p:cNvPr>
          <p:cNvCxnSpPr>
            <a:cxnSpLocks/>
          </p:cNvCxnSpPr>
          <p:nvPr/>
        </p:nvCxnSpPr>
        <p:spPr bwMode="auto">
          <a:xfrm rot="16200000">
            <a:off x="5642154"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88890BD-9766-E1F5-35E2-F0DC31504263}"/>
              </a:ext>
            </a:extLst>
          </p:cNvPr>
          <p:cNvCxnSpPr>
            <a:cxnSpLocks/>
          </p:cNvCxnSpPr>
          <p:nvPr/>
        </p:nvCxnSpPr>
        <p:spPr bwMode="auto">
          <a:xfrm rot="16200000">
            <a:off x="5948630"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1492A981-560F-8E0B-466C-A43E0B8630DB}"/>
              </a:ext>
            </a:extLst>
          </p:cNvPr>
          <p:cNvCxnSpPr>
            <a:cxnSpLocks/>
          </p:cNvCxnSpPr>
          <p:nvPr/>
        </p:nvCxnSpPr>
        <p:spPr bwMode="auto">
          <a:xfrm rot="16200000">
            <a:off x="6265154"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C579CC38-7F65-73D7-FFD9-8625722665C1}"/>
              </a:ext>
            </a:extLst>
          </p:cNvPr>
          <p:cNvCxnSpPr>
            <a:cxnSpLocks/>
          </p:cNvCxnSpPr>
          <p:nvPr/>
        </p:nvCxnSpPr>
        <p:spPr bwMode="auto">
          <a:xfrm rot="16200000">
            <a:off x="6566602"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125709F-023A-F113-0E8A-CADC8651338A}"/>
              </a:ext>
            </a:extLst>
          </p:cNvPr>
          <p:cNvCxnSpPr>
            <a:cxnSpLocks/>
          </p:cNvCxnSpPr>
          <p:nvPr/>
        </p:nvCxnSpPr>
        <p:spPr bwMode="auto">
          <a:xfrm rot="16200000">
            <a:off x="6878102"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8F024560-9F75-BD8F-AEFF-FA586291C1D9}"/>
              </a:ext>
            </a:extLst>
          </p:cNvPr>
          <p:cNvCxnSpPr>
            <a:cxnSpLocks/>
          </p:cNvCxnSpPr>
          <p:nvPr/>
        </p:nvCxnSpPr>
        <p:spPr bwMode="auto">
          <a:xfrm rot="16200000">
            <a:off x="7184578" y="4758644"/>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A893F4F7-7D14-91D6-C701-D9FF0797293C}"/>
              </a:ext>
            </a:extLst>
          </p:cNvPr>
          <p:cNvCxnSpPr>
            <a:cxnSpLocks/>
          </p:cNvCxnSpPr>
          <p:nvPr/>
        </p:nvCxnSpPr>
        <p:spPr bwMode="auto">
          <a:xfrm rot="16200000">
            <a:off x="7501102" y="4758644"/>
            <a:ext cx="85411" cy="0"/>
          </a:xfrm>
          <a:prstGeom prst="line">
            <a:avLst/>
          </a:prstGeom>
          <a:noFill/>
          <a:ln w="28575" cap="flat" cmpd="sng" algn="ctr">
            <a:solidFill>
              <a:schemeClr val="bg1"/>
            </a:solidFill>
            <a:prstDash val="solid"/>
            <a:round/>
            <a:headEnd type="none" w="med" len="med"/>
            <a:tailEnd type="none" w="med" len="med"/>
          </a:ln>
          <a:effectLst/>
        </p:spPr>
      </p:cxnSp>
      <p:sp>
        <p:nvSpPr>
          <p:cNvPr id="33" name="TextBox 32">
            <a:extLst>
              <a:ext uri="{FF2B5EF4-FFF2-40B4-BE49-F238E27FC236}">
                <a16:creationId xmlns:a16="http://schemas.microsoft.com/office/drawing/2014/main" id="{CA118D8A-931C-A052-6FEA-C3E0F93761E9}"/>
              </a:ext>
            </a:extLst>
          </p:cNvPr>
          <p:cNvSpPr txBox="1"/>
          <p:nvPr/>
        </p:nvSpPr>
        <p:spPr bwMode="auto">
          <a:xfrm>
            <a:off x="3258287" y="2165050"/>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endParaRPr lang="en-US" b="0" dirty="0">
              <a:solidFill>
                <a:schemeClr val="bg1"/>
              </a:solidFill>
              <a:latin typeface="Calibri" panose="020F0502020204030204" pitchFamily="34" charset="0"/>
            </a:endParaRPr>
          </a:p>
        </p:txBody>
      </p:sp>
      <p:sp>
        <p:nvSpPr>
          <p:cNvPr id="34" name="TextBox 33">
            <a:extLst>
              <a:ext uri="{FF2B5EF4-FFF2-40B4-BE49-F238E27FC236}">
                <a16:creationId xmlns:a16="http://schemas.microsoft.com/office/drawing/2014/main" id="{55860061-39C3-8439-DF2F-D7098CD1A556}"/>
              </a:ext>
            </a:extLst>
          </p:cNvPr>
          <p:cNvSpPr txBox="1"/>
          <p:nvPr/>
        </p:nvSpPr>
        <p:spPr bwMode="auto">
          <a:xfrm>
            <a:off x="3258287" y="2657419"/>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endParaRPr lang="en-US" b="0" dirty="0">
              <a:solidFill>
                <a:schemeClr val="bg1"/>
              </a:solidFill>
              <a:latin typeface="Calibri" panose="020F0502020204030204" pitchFamily="34" charset="0"/>
            </a:endParaRPr>
          </a:p>
        </p:txBody>
      </p:sp>
      <p:sp>
        <p:nvSpPr>
          <p:cNvPr id="35" name="TextBox 34">
            <a:extLst>
              <a:ext uri="{FF2B5EF4-FFF2-40B4-BE49-F238E27FC236}">
                <a16:creationId xmlns:a16="http://schemas.microsoft.com/office/drawing/2014/main" id="{682DDB0C-CF94-7D53-B086-27C3355661E3}"/>
              </a:ext>
            </a:extLst>
          </p:cNvPr>
          <p:cNvSpPr txBox="1"/>
          <p:nvPr/>
        </p:nvSpPr>
        <p:spPr bwMode="auto">
          <a:xfrm>
            <a:off x="3258287" y="3139740"/>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endParaRPr lang="en-US" b="0" dirty="0">
              <a:solidFill>
                <a:schemeClr val="bg1"/>
              </a:solidFill>
              <a:latin typeface="Calibri" panose="020F0502020204030204" pitchFamily="34" charset="0"/>
            </a:endParaRPr>
          </a:p>
        </p:txBody>
      </p:sp>
      <p:sp>
        <p:nvSpPr>
          <p:cNvPr id="36" name="TextBox 35">
            <a:extLst>
              <a:ext uri="{FF2B5EF4-FFF2-40B4-BE49-F238E27FC236}">
                <a16:creationId xmlns:a16="http://schemas.microsoft.com/office/drawing/2014/main" id="{7A72FB5F-7887-A6FC-2115-B9D87B55335C}"/>
              </a:ext>
            </a:extLst>
          </p:cNvPr>
          <p:cNvSpPr txBox="1"/>
          <p:nvPr/>
        </p:nvSpPr>
        <p:spPr bwMode="auto">
          <a:xfrm>
            <a:off x="3258287" y="3627085"/>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endParaRPr lang="en-US" b="0" dirty="0">
              <a:solidFill>
                <a:schemeClr val="bg1"/>
              </a:solidFill>
              <a:latin typeface="Calibri" panose="020F0502020204030204" pitchFamily="34" charset="0"/>
            </a:endParaRPr>
          </a:p>
        </p:txBody>
      </p:sp>
      <p:sp>
        <p:nvSpPr>
          <p:cNvPr id="37" name="TextBox 36">
            <a:extLst>
              <a:ext uri="{FF2B5EF4-FFF2-40B4-BE49-F238E27FC236}">
                <a16:creationId xmlns:a16="http://schemas.microsoft.com/office/drawing/2014/main" id="{9E8BB9DF-D414-7323-30EB-4D01A9F50F39}"/>
              </a:ext>
            </a:extLst>
          </p:cNvPr>
          <p:cNvSpPr txBox="1"/>
          <p:nvPr/>
        </p:nvSpPr>
        <p:spPr bwMode="auto">
          <a:xfrm>
            <a:off x="3258287" y="4124478"/>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endParaRPr lang="en-US" b="0" dirty="0">
              <a:solidFill>
                <a:schemeClr val="bg1"/>
              </a:solidFill>
              <a:latin typeface="Calibri" panose="020F0502020204030204" pitchFamily="34" charset="0"/>
            </a:endParaRPr>
          </a:p>
        </p:txBody>
      </p:sp>
      <p:sp>
        <p:nvSpPr>
          <p:cNvPr id="38" name="TextBox 37">
            <a:extLst>
              <a:ext uri="{FF2B5EF4-FFF2-40B4-BE49-F238E27FC236}">
                <a16:creationId xmlns:a16="http://schemas.microsoft.com/office/drawing/2014/main" id="{13B940E6-1687-647E-1408-63D07893340C}"/>
              </a:ext>
            </a:extLst>
          </p:cNvPr>
          <p:cNvSpPr txBox="1"/>
          <p:nvPr/>
        </p:nvSpPr>
        <p:spPr bwMode="auto">
          <a:xfrm>
            <a:off x="3258287" y="4586702"/>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endParaRPr lang="en-US" b="0" dirty="0">
              <a:solidFill>
                <a:schemeClr val="bg1"/>
              </a:solidFill>
              <a:latin typeface="Calibri" panose="020F0502020204030204" pitchFamily="34" charset="0"/>
            </a:endParaRPr>
          </a:p>
        </p:txBody>
      </p:sp>
      <p:sp>
        <p:nvSpPr>
          <p:cNvPr id="41" name="TextBox 40">
            <a:extLst>
              <a:ext uri="{FF2B5EF4-FFF2-40B4-BE49-F238E27FC236}">
                <a16:creationId xmlns:a16="http://schemas.microsoft.com/office/drawing/2014/main" id="{7B841702-730A-766C-3827-CDE7482C4291}"/>
              </a:ext>
            </a:extLst>
          </p:cNvPr>
          <p:cNvSpPr txBox="1"/>
          <p:nvPr/>
        </p:nvSpPr>
        <p:spPr bwMode="auto">
          <a:xfrm rot="16200000">
            <a:off x="2048450" y="3356393"/>
            <a:ext cx="25036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Probability of Progression (%)</a:t>
            </a:r>
            <a:endParaRPr lang="en-US" dirty="0">
              <a:solidFill>
                <a:schemeClr val="bg1"/>
              </a:solidFill>
              <a:latin typeface="Calibri" panose="020F0502020204030204" pitchFamily="34" charset="0"/>
            </a:endParaRPr>
          </a:p>
        </p:txBody>
      </p:sp>
      <p:sp>
        <p:nvSpPr>
          <p:cNvPr id="42" name="TextBox 41">
            <a:extLst>
              <a:ext uri="{FF2B5EF4-FFF2-40B4-BE49-F238E27FC236}">
                <a16:creationId xmlns:a16="http://schemas.microsoft.com/office/drawing/2014/main" id="{3FFCC43F-AE40-602C-D591-D9C12164CDE9}"/>
              </a:ext>
            </a:extLst>
          </p:cNvPr>
          <p:cNvSpPr txBox="1"/>
          <p:nvPr/>
        </p:nvSpPr>
        <p:spPr bwMode="auto">
          <a:xfrm>
            <a:off x="3594852"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endParaRPr lang="en-US" b="0" dirty="0">
              <a:solidFill>
                <a:schemeClr val="bg1"/>
              </a:solidFill>
              <a:latin typeface="Calibri" panose="020F0502020204030204" pitchFamily="34" charset="0"/>
            </a:endParaRPr>
          </a:p>
        </p:txBody>
      </p:sp>
      <p:sp>
        <p:nvSpPr>
          <p:cNvPr id="43" name="TextBox 42">
            <a:extLst>
              <a:ext uri="{FF2B5EF4-FFF2-40B4-BE49-F238E27FC236}">
                <a16:creationId xmlns:a16="http://schemas.microsoft.com/office/drawing/2014/main" id="{6BE02135-B7FB-F0BE-D159-663B6FBBC723}"/>
              </a:ext>
            </a:extLst>
          </p:cNvPr>
          <p:cNvSpPr txBox="1"/>
          <p:nvPr/>
        </p:nvSpPr>
        <p:spPr bwMode="auto">
          <a:xfrm>
            <a:off x="3911375"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a:t>
            </a:r>
            <a:endParaRPr lang="en-US" b="0" dirty="0">
              <a:solidFill>
                <a:schemeClr val="bg1"/>
              </a:solidFill>
              <a:latin typeface="Calibri" panose="020F0502020204030204" pitchFamily="34" charset="0"/>
            </a:endParaRPr>
          </a:p>
        </p:txBody>
      </p:sp>
      <p:sp>
        <p:nvSpPr>
          <p:cNvPr id="44" name="TextBox 43">
            <a:extLst>
              <a:ext uri="{FF2B5EF4-FFF2-40B4-BE49-F238E27FC236}">
                <a16:creationId xmlns:a16="http://schemas.microsoft.com/office/drawing/2014/main" id="{A2CC37FF-1DFC-B9B3-9D64-8EDC463B1DFF}"/>
              </a:ext>
            </a:extLst>
          </p:cNvPr>
          <p:cNvSpPr txBox="1"/>
          <p:nvPr/>
        </p:nvSpPr>
        <p:spPr bwMode="auto">
          <a:xfrm>
            <a:off x="4227898"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endParaRPr lang="en-US" b="0" dirty="0">
              <a:solidFill>
                <a:schemeClr val="bg1"/>
              </a:solidFill>
              <a:latin typeface="Calibri" panose="020F0502020204030204" pitchFamily="34" charset="0"/>
            </a:endParaRPr>
          </a:p>
        </p:txBody>
      </p:sp>
      <p:sp>
        <p:nvSpPr>
          <p:cNvPr id="45" name="TextBox 44">
            <a:extLst>
              <a:ext uri="{FF2B5EF4-FFF2-40B4-BE49-F238E27FC236}">
                <a16:creationId xmlns:a16="http://schemas.microsoft.com/office/drawing/2014/main" id="{55F8D5A2-B4BA-72DF-5E3C-6447FC4A0949}"/>
              </a:ext>
            </a:extLst>
          </p:cNvPr>
          <p:cNvSpPr txBox="1"/>
          <p:nvPr/>
        </p:nvSpPr>
        <p:spPr bwMode="auto">
          <a:xfrm>
            <a:off x="4544421"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endParaRPr lang="en-US" b="0" dirty="0">
              <a:solidFill>
                <a:schemeClr val="bg1"/>
              </a:solidFill>
              <a:latin typeface="Calibri" panose="020F0502020204030204" pitchFamily="34" charset="0"/>
            </a:endParaRPr>
          </a:p>
        </p:txBody>
      </p:sp>
      <p:sp>
        <p:nvSpPr>
          <p:cNvPr id="46" name="TextBox 45">
            <a:extLst>
              <a:ext uri="{FF2B5EF4-FFF2-40B4-BE49-F238E27FC236}">
                <a16:creationId xmlns:a16="http://schemas.microsoft.com/office/drawing/2014/main" id="{19727EDE-FAE7-AB3D-A5B8-179EFC548DA2}"/>
              </a:ext>
            </a:extLst>
          </p:cNvPr>
          <p:cNvSpPr txBox="1"/>
          <p:nvPr/>
        </p:nvSpPr>
        <p:spPr bwMode="auto">
          <a:xfrm>
            <a:off x="4855920"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endParaRPr lang="en-US" b="0" dirty="0">
              <a:solidFill>
                <a:schemeClr val="bg1"/>
              </a:solidFill>
              <a:latin typeface="Calibri" panose="020F0502020204030204" pitchFamily="34" charset="0"/>
            </a:endParaRPr>
          </a:p>
        </p:txBody>
      </p:sp>
      <p:sp>
        <p:nvSpPr>
          <p:cNvPr id="47" name="TextBox 46">
            <a:extLst>
              <a:ext uri="{FF2B5EF4-FFF2-40B4-BE49-F238E27FC236}">
                <a16:creationId xmlns:a16="http://schemas.microsoft.com/office/drawing/2014/main" id="{199B3619-2E25-60C4-D294-EF02906BE5BC}"/>
              </a:ext>
            </a:extLst>
          </p:cNvPr>
          <p:cNvSpPr txBox="1"/>
          <p:nvPr/>
        </p:nvSpPr>
        <p:spPr bwMode="auto">
          <a:xfrm>
            <a:off x="5172443"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a:t>
            </a:r>
            <a:endParaRPr lang="en-US" b="0" dirty="0">
              <a:solidFill>
                <a:schemeClr val="bg1"/>
              </a:solidFill>
              <a:latin typeface="Calibri" panose="020F0502020204030204" pitchFamily="34" charset="0"/>
            </a:endParaRPr>
          </a:p>
        </p:txBody>
      </p:sp>
      <p:sp>
        <p:nvSpPr>
          <p:cNvPr id="48" name="TextBox 47">
            <a:extLst>
              <a:ext uri="{FF2B5EF4-FFF2-40B4-BE49-F238E27FC236}">
                <a16:creationId xmlns:a16="http://schemas.microsoft.com/office/drawing/2014/main" id="{E0CEE156-7A6B-191B-303D-F4AE961B300B}"/>
              </a:ext>
            </a:extLst>
          </p:cNvPr>
          <p:cNvSpPr txBox="1"/>
          <p:nvPr/>
        </p:nvSpPr>
        <p:spPr bwMode="auto">
          <a:xfrm>
            <a:off x="5463846"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endParaRPr lang="en-US" b="0" dirty="0">
              <a:solidFill>
                <a:schemeClr val="bg1"/>
              </a:solidFill>
              <a:latin typeface="Calibri" panose="020F0502020204030204" pitchFamily="34" charset="0"/>
            </a:endParaRPr>
          </a:p>
        </p:txBody>
      </p:sp>
      <p:sp>
        <p:nvSpPr>
          <p:cNvPr id="49" name="TextBox 48">
            <a:extLst>
              <a:ext uri="{FF2B5EF4-FFF2-40B4-BE49-F238E27FC236}">
                <a16:creationId xmlns:a16="http://schemas.microsoft.com/office/drawing/2014/main" id="{014150B7-A443-E336-9A26-EE8EC9A0FAF4}"/>
              </a:ext>
            </a:extLst>
          </p:cNvPr>
          <p:cNvSpPr txBox="1"/>
          <p:nvPr/>
        </p:nvSpPr>
        <p:spPr bwMode="auto">
          <a:xfrm>
            <a:off x="5770321"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a:t>
            </a:r>
            <a:endParaRPr lang="en-US" b="0" dirty="0">
              <a:solidFill>
                <a:schemeClr val="bg1"/>
              </a:solidFill>
              <a:latin typeface="Calibri" panose="020F0502020204030204" pitchFamily="34" charset="0"/>
            </a:endParaRPr>
          </a:p>
        </p:txBody>
      </p:sp>
      <p:sp>
        <p:nvSpPr>
          <p:cNvPr id="50" name="TextBox 49">
            <a:extLst>
              <a:ext uri="{FF2B5EF4-FFF2-40B4-BE49-F238E27FC236}">
                <a16:creationId xmlns:a16="http://schemas.microsoft.com/office/drawing/2014/main" id="{FA54A740-C875-EA69-EF45-D435AE90BDA5}"/>
              </a:ext>
            </a:extLst>
          </p:cNvPr>
          <p:cNvSpPr txBox="1"/>
          <p:nvPr/>
        </p:nvSpPr>
        <p:spPr bwMode="auto">
          <a:xfrm>
            <a:off x="6086845"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endParaRPr lang="en-US" b="0" dirty="0">
              <a:solidFill>
                <a:schemeClr val="bg1"/>
              </a:solidFill>
              <a:latin typeface="Calibri" panose="020F0502020204030204" pitchFamily="34" charset="0"/>
            </a:endParaRPr>
          </a:p>
        </p:txBody>
      </p:sp>
      <p:sp>
        <p:nvSpPr>
          <p:cNvPr id="51" name="TextBox 50">
            <a:extLst>
              <a:ext uri="{FF2B5EF4-FFF2-40B4-BE49-F238E27FC236}">
                <a16:creationId xmlns:a16="http://schemas.microsoft.com/office/drawing/2014/main" id="{4E8995BE-2E9A-FD46-F240-3497589052B0}"/>
              </a:ext>
            </a:extLst>
          </p:cNvPr>
          <p:cNvSpPr txBox="1"/>
          <p:nvPr/>
        </p:nvSpPr>
        <p:spPr bwMode="auto">
          <a:xfrm>
            <a:off x="6403368"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endParaRPr lang="en-US" b="0" dirty="0">
              <a:solidFill>
                <a:schemeClr val="bg1"/>
              </a:solidFill>
              <a:latin typeface="Calibri" panose="020F0502020204030204" pitchFamily="34" charset="0"/>
            </a:endParaRPr>
          </a:p>
        </p:txBody>
      </p:sp>
      <p:sp>
        <p:nvSpPr>
          <p:cNvPr id="52" name="TextBox 51">
            <a:extLst>
              <a:ext uri="{FF2B5EF4-FFF2-40B4-BE49-F238E27FC236}">
                <a16:creationId xmlns:a16="http://schemas.microsoft.com/office/drawing/2014/main" id="{15ECE150-D1D9-CFB6-A2F5-F32051453C62}"/>
              </a:ext>
            </a:extLst>
          </p:cNvPr>
          <p:cNvSpPr txBox="1"/>
          <p:nvPr/>
        </p:nvSpPr>
        <p:spPr bwMode="auto">
          <a:xfrm>
            <a:off x="6704819"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endParaRPr lang="en-US" b="0" dirty="0">
              <a:solidFill>
                <a:schemeClr val="bg1"/>
              </a:solidFill>
              <a:latin typeface="Calibri" panose="020F0502020204030204" pitchFamily="34" charset="0"/>
            </a:endParaRPr>
          </a:p>
        </p:txBody>
      </p:sp>
      <p:sp>
        <p:nvSpPr>
          <p:cNvPr id="53" name="TextBox 52">
            <a:extLst>
              <a:ext uri="{FF2B5EF4-FFF2-40B4-BE49-F238E27FC236}">
                <a16:creationId xmlns:a16="http://schemas.microsoft.com/office/drawing/2014/main" id="{557A059D-BD1D-EFD7-BACB-5FE6FDA0AF0B}"/>
              </a:ext>
            </a:extLst>
          </p:cNvPr>
          <p:cNvSpPr txBox="1"/>
          <p:nvPr/>
        </p:nvSpPr>
        <p:spPr bwMode="auto">
          <a:xfrm>
            <a:off x="7011295"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11</a:t>
            </a:r>
            <a:endParaRPr lang="en-US" b="0" dirty="0">
              <a:solidFill>
                <a:schemeClr val="bg1"/>
              </a:solidFill>
              <a:latin typeface="Calibri" panose="020F0502020204030204" pitchFamily="34" charset="0"/>
            </a:endParaRPr>
          </a:p>
        </p:txBody>
      </p:sp>
      <p:sp>
        <p:nvSpPr>
          <p:cNvPr id="54" name="TextBox 53">
            <a:extLst>
              <a:ext uri="{FF2B5EF4-FFF2-40B4-BE49-F238E27FC236}">
                <a16:creationId xmlns:a16="http://schemas.microsoft.com/office/drawing/2014/main" id="{E1CCE4C4-3539-95D0-1AE7-B95D00172ACB}"/>
              </a:ext>
            </a:extLst>
          </p:cNvPr>
          <p:cNvSpPr txBox="1"/>
          <p:nvPr/>
        </p:nvSpPr>
        <p:spPr bwMode="auto">
          <a:xfrm>
            <a:off x="7337864" y="4772396"/>
            <a:ext cx="4369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endParaRPr lang="en-US" b="0" dirty="0">
              <a:solidFill>
                <a:schemeClr val="bg1"/>
              </a:solidFill>
              <a:latin typeface="Calibri" panose="020F0502020204030204" pitchFamily="34" charset="0"/>
            </a:endParaRPr>
          </a:p>
        </p:txBody>
      </p:sp>
      <p:sp>
        <p:nvSpPr>
          <p:cNvPr id="55" name="TextBox 54">
            <a:extLst>
              <a:ext uri="{FF2B5EF4-FFF2-40B4-BE49-F238E27FC236}">
                <a16:creationId xmlns:a16="http://schemas.microsoft.com/office/drawing/2014/main" id="{936BE23B-AF43-852E-E909-D6C461D1C25E}"/>
              </a:ext>
            </a:extLst>
          </p:cNvPr>
          <p:cNvSpPr txBox="1"/>
          <p:nvPr/>
        </p:nvSpPr>
        <p:spPr bwMode="auto">
          <a:xfrm>
            <a:off x="3830934" y="4972929"/>
            <a:ext cx="371287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to Progression (Yr)</a:t>
            </a:r>
            <a:endParaRPr lang="en-US" dirty="0">
              <a:solidFill>
                <a:schemeClr val="bg1"/>
              </a:solidFill>
              <a:latin typeface="Calibri" panose="020F0502020204030204" pitchFamily="34" charset="0"/>
            </a:endParaRPr>
          </a:p>
        </p:txBody>
      </p:sp>
      <p:sp>
        <p:nvSpPr>
          <p:cNvPr id="61" name="Freeform: Shape 60">
            <a:extLst>
              <a:ext uri="{FF2B5EF4-FFF2-40B4-BE49-F238E27FC236}">
                <a16:creationId xmlns:a16="http://schemas.microsoft.com/office/drawing/2014/main" id="{6970AC6D-60FA-FB1D-1B58-F044ABE95D13}"/>
              </a:ext>
            </a:extLst>
          </p:cNvPr>
          <p:cNvSpPr/>
          <p:nvPr/>
        </p:nvSpPr>
        <p:spPr bwMode="auto">
          <a:xfrm>
            <a:off x="3834917" y="2571915"/>
            <a:ext cx="3598494" cy="2127806"/>
          </a:xfrm>
          <a:custGeom>
            <a:avLst/>
            <a:gdLst>
              <a:gd name="connsiteX0" fmla="*/ 0 w 3598494"/>
              <a:gd name="connsiteY0" fmla="*/ 2127806 h 2127806"/>
              <a:gd name="connsiteX1" fmla="*/ 66059 w 3598494"/>
              <a:gd name="connsiteY1" fmla="*/ 2127806 h 2127806"/>
              <a:gd name="connsiteX2" fmla="*/ 66059 w 3598494"/>
              <a:gd name="connsiteY2" fmla="*/ 2068700 h 2127806"/>
              <a:gd name="connsiteX3" fmla="*/ 90397 w 3598494"/>
              <a:gd name="connsiteY3" fmla="*/ 2058270 h 2127806"/>
              <a:gd name="connsiteX4" fmla="*/ 90397 w 3598494"/>
              <a:gd name="connsiteY4" fmla="*/ 2030455 h 2127806"/>
              <a:gd name="connsiteX5" fmla="*/ 100827 w 3598494"/>
              <a:gd name="connsiteY5" fmla="*/ 2020025 h 2127806"/>
              <a:gd name="connsiteX6" fmla="*/ 100827 w 3598494"/>
              <a:gd name="connsiteY6" fmla="*/ 1999164 h 2127806"/>
              <a:gd name="connsiteX7" fmla="*/ 132119 w 3598494"/>
              <a:gd name="connsiteY7" fmla="*/ 1999164 h 2127806"/>
              <a:gd name="connsiteX8" fmla="*/ 132119 w 3598494"/>
              <a:gd name="connsiteY8" fmla="*/ 1943535 h 2127806"/>
              <a:gd name="connsiteX9" fmla="*/ 149503 w 3598494"/>
              <a:gd name="connsiteY9" fmla="*/ 1943535 h 2127806"/>
              <a:gd name="connsiteX10" fmla="*/ 149503 w 3598494"/>
              <a:gd name="connsiteY10" fmla="*/ 1919197 h 2127806"/>
              <a:gd name="connsiteX11" fmla="*/ 156456 w 3598494"/>
              <a:gd name="connsiteY11" fmla="*/ 1919197 h 2127806"/>
              <a:gd name="connsiteX12" fmla="*/ 156456 w 3598494"/>
              <a:gd name="connsiteY12" fmla="*/ 1877476 h 2127806"/>
              <a:gd name="connsiteX13" fmla="*/ 173840 w 3598494"/>
              <a:gd name="connsiteY13" fmla="*/ 1877476 h 2127806"/>
              <a:gd name="connsiteX14" fmla="*/ 173840 w 3598494"/>
              <a:gd name="connsiteY14" fmla="*/ 1835754 h 2127806"/>
              <a:gd name="connsiteX15" fmla="*/ 205132 w 3598494"/>
              <a:gd name="connsiteY15" fmla="*/ 1835754 h 2127806"/>
              <a:gd name="connsiteX16" fmla="*/ 205132 w 3598494"/>
              <a:gd name="connsiteY16" fmla="*/ 1783602 h 2127806"/>
              <a:gd name="connsiteX17" fmla="*/ 219039 w 3598494"/>
              <a:gd name="connsiteY17" fmla="*/ 1783602 h 2127806"/>
              <a:gd name="connsiteX18" fmla="*/ 219039 w 3598494"/>
              <a:gd name="connsiteY18" fmla="*/ 1755787 h 2127806"/>
              <a:gd name="connsiteX19" fmla="*/ 239900 w 3598494"/>
              <a:gd name="connsiteY19" fmla="*/ 1755787 h 2127806"/>
              <a:gd name="connsiteX20" fmla="*/ 239900 w 3598494"/>
              <a:gd name="connsiteY20" fmla="*/ 1693205 h 2127806"/>
              <a:gd name="connsiteX21" fmla="*/ 253807 w 3598494"/>
              <a:gd name="connsiteY21" fmla="*/ 1693205 h 2127806"/>
              <a:gd name="connsiteX22" fmla="*/ 253807 w 3598494"/>
              <a:gd name="connsiteY22" fmla="*/ 1672344 h 2127806"/>
              <a:gd name="connsiteX23" fmla="*/ 267714 w 3598494"/>
              <a:gd name="connsiteY23" fmla="*/ 1672344 h 2127806"/>
              <a:gd name="connsiteX24" fmla="*/ 267714 w 3598494"/>
              <a:gd name="connsiteY24" fmla="*/ 1623669 h 2127806"/>
              <a:gd name="connsiteX25" fmla="*/ 285098 w 3598494"/>
              <a:gd name="connsiteY25" fmla="*/ 1623669 h 2127806"/>
              <a:gd name="connsiteX26" fmla="*/ 285098 w 3598494"/>
              <a:gd name="connsiteY26" fmla="*/ 1592378 h 2127806"/>
              <a:gd name="connsiteX27" fmla="*/ 299005 w 3598494"/>
              <a:gd name="connsiteY27" fmla="*/ 1585424 h 2127806"/>
              <a:gd name="connsiteX28" fmla="*/ 299005 w 3598494"/>
              <a:gd name="connsiteY28" fmla="*/ 1550656 h 2127806"/>
              <a:gd name="connsiteX29" fmla="*/ 299005 w 3598494"/>
              <a:gd name="connsiteY29" fmla="*/ 1550656 h 2127806"/>
              <a:gd name="connsiteX30" fmla="*/ 316389 w 3598494"/>
              <a:gd name="connsiteY30" fmla="*/ 1533272 h 2127806"/>
              <a:gd name="connsiteX31" fmla="*/ 316389 w 3598494"/>
              <a:gd name="connsiteY31" fmla="*/ 1498504 h 2127806"/>
              <a:gd name="connsiteX32" fmla="*/ 340727 w 3598494"/>
              <a:gd name="connsiteY32" fmla="*/ 1498504 h 2127806"/>
              <a:gd name="connsiteX33" fmla="*/ 340727 w 3598494"/>
              <a:gd name="connsiteY33" fmla="*/ 1453305 h 2127806"/>
              <a:gd name="connsiteX34" fmla="*/ 358111 w 3598494"/>
              <a:gd name="connsiteY34" fmla="*/ 1453305 h 2127806"/>
              <a:gd name="connsiteX35" fmla="*/ 358111 w 3598494"/>
              <a:gd name="connsiteY35" fmla="*/ 1418537 h 2127806"/>
              <a:gd name="connsiteX36" fmla="*/ 385926 w 3598494"/>
              <a:gd name="connsiteY36" fmla="*/ 1418537 h 2127806"/>
              <a:gd name="connsiteX37" fmla="*/ 385926 w 3598494"/>
              <a:gd name="connsiteY37" fmla="*/ 1387246 h 2127806"/>
              <a:gd name="connsiteX38" fmla="*/ 403310 w 3598494"/>
              <a:gd name="connsiteY38" fmla="*/ 1387246 h 2127806"/>
              <a:gd name="connsiteX39" fmla="*/ 403310 w 3598494"/>
              <a:gd name="connsiteY39" fmla="*/ 1345524 h 2127806"/>
              <a:gd name="connsiteX40" fmla="*/ 431124 w 3598494"/>
              <a:gd name="connsiteY40" fmla="*/ 1345524 h 2127806"/>
              <a:gd name="connsiteX41" fmla="*/ 431124 w 3598494"/>
              <a:gd name="connsiteY41" fmla="*/ 1317710 h 2127806"/>
              <a:gd name="connsiteX42" fmla="*/ 455462 w 3598494"/>
              <a:gd name="connsiteY42" fmla="*/ 1317710 h 2127806"/>
              <a:gd name="connsiteX43" fmla="*/ 455462 w 3598494"/>
              <a:gd name="connsiteY43" fmla="*/ 1282942 h 2127806"/>
              <a:gd name="connsiteX44" fmla="*/ 479799 w 3598494"/>
              <a:gd name="connsiteY44" fmla="*/ 1275988 h 2127806"/>
              <a:gd name="connsiteX45" fmla="*/ 476323 w 3598494"/>
              <a:gd name="connsiteY45" fmla="*/ 1237743 h 2127806"/>
              <a:gd name="connsiteX46" fmla="*/ 504137 w 3598494"/>
              <a:gd name="connsiteY46" fmla="*/ 1237743 h 2127806"/>
              <a:gd name="connsiteX47" fmla="*/ 504137 w 3598494"/>
              <a:gd name="connsiteY47" fmla="*/ 1213406 h 2127806"/>
              <a:gd name="connsiteX48" fmla="*/ 524998 w 3598494"/>
              <a:gd name="connsiteY48" fmla="*/ 1213406 h 2127806"/>
              <a:gd name="connsiteX49" fmla="*/ 524998 w 3598494"/>
              <a:gd name="connsiteY49" fmla="*/ 1175161 h 2127806"/>
              <a:gd name="connsiteX50" fmla="*/ 552812 w 3598494"/>
              <a:gd name="connsiteY50" fmla="*/ 1175161 h 2127806"/>
              <a:gd name="connsiteX51" fmla="*/ 552812 w 3598494"/>
              <a:gd name="connsiteY51" fmla="*/ 1133439 h 2127806"/>
              <a:gd name="connsiteX52" fmla="*/ 566720 w 3598494"/>
              <a:gd name="connsiteY52" fmla="*/ 1133439 h 2127806"/>
              <a:gd name="connsiteX53" fmla="*/ 566720 w 3598494"/>
              <a:gd name="connsiteY53" fmla="*/ 1102148 h 2127806"/>
              <a:gd name="connsiteX54" fmla="*/ 598011 w 3598494"/>
              <a:gd name="connsiteY54" fmla="*/ 1102148 h 2127806"/>
              <a:gd name="connsiteX55" fmla="*/ 598011 w 3598494"/>
              <a:gd name="connsiteY55" fmla="*/ 1049996 h 2127806"/>
              <a:gd name="connsiteX56" fmla="*/ 629302 w 3598494"/>
              <a:gd name="connsiteY56" fmla="*/ 1049996 h 2127806"/>
              <a:gd name="connsiteX57" fmla="*/ 629302 w 3598494"/>
              <a:gd name="connsiteY57" fmla="*/ 1022181 h 2127806"/>
              <a:gd name="connsiteX58" fmla="*/ 646686 w 3598494"/>
              <a:gd name="connsiteY58" fmla="*/ 1022181 h 2127806"/>
              <a:gd name="connsiteX59" fmla="*/ 646686 w 3598494"/>
              <a:gd name="connsiteY59" fmla="*/ 1022181 h 2127806"/>
              <a:gd name="connsiteX60" fmla="*/ 674500 w 3598494"/>
              <a:gd name="connsiteY60" fmla="*/ 994367 h 2127806"/>
              <a:gd name="connsiteX61" fmla="*/ 674500 w 3598494"/>
              <a:gd name="connsiteY61" fmla="*/ 976983 h 2127806"/>
              <a:gd name="connsiteX62" fmla="*/ 698838 w 3598494"/>
              <a:gd name="connsiteY62" fmla="*/ 976983 h 2127806"/>
              <a:gd name="connsiteX63" fmla="*/ 698838 w 3598494"/>
              <a:gd name="connsiteY63" fmla="*/ 963076 h 2127806"/>
              <a:gd name="connsiteX64" fmla="*/ 733606 w 3598494"/>
              <a:gd name="connsiteY64" fmla="*/ 963076 h 2127806"/>
              <a:gd name="connsiteX65" fmla="*/ 733606 w 3598494"/>
              <a:gd name="connsiteY65" fmla="*/ 917877 h 2127806"/>
              <a:gd name="connsiteX66" fmla="*/ 782281 w 3598494"/>
              <a:gd name="connsiteY66" fmla="*/ 917877 h 2127806"/>
              <a:gd name="connsiteX67" fmla="*/ 782281 w 3598494"/>
              <a:gd name="connsiteY67" fmla="*/ 886586 h 2127806"/>
              <a:gd name="connsiteX68" fmla="*/ 820526 w 3598494"/>
              <a:gd name="connsiteY68" fmla="*/ 886586 h 2127806"/>
              <a:gd name="connsiteX69" fmla="*/ 820526 w 3598494"/>
              <a:gd name="connsiteY69" fmla="*/ 858772 h 2127806"/>
              <a:gd name="connsiteX70" fmla="*/ 865725 w 3598494"/>
              <a:gd name="connsiteY70" fmla="*/ 858772 h 2127806"/>
              <a:gd name="connsiteX71" fmla="*/ 865725 w 3598494"/>
              <a:gd name="connsiteY71" fmla="*/ 820527 h 2127806"/>
              <a:gd name="connsiteX72" fmla="*/ 897016 w 3598494"/>
              <a:gd name="connsiteY72" fmla="*/ 820527 h 2127806"/>
              <a:gd name="connsiteX73" fmla="*/ 897016 w 3598494"/>
              <a:gd name="connsiteY73" fmla="*/ 789235 h 2127806"/>
              <a:gd name="connsiteX74" fmla="*/ 935261 w 3598494"/>
              <a:gd name="connsiteY74" fmla="*/ 789235 h 2127806"/>
              <a:gd name="connsiteX75" fmla="*/ 931784 w 3598494"/>
              <a:gd name="connsiteY75" fmla="*/ 775328 h 2127806"/>
              <a:gd name="connsiteX76" fmla="*/ 994367 w 3598494"/>
              <a:gd name="connsiteY76" fmla="*/ 775328 h 2127806"/>
              <a:gd name="connsiteX77" fmla="*/ 994367 w 3598494"/>
              <a:gd name="connsiteY77" fmla="*/ 733607 h 2127806"/>
              <a:gd name="connsiteX78" fmla="*/ 1015227 w 3598494"/>
              <a:gd name="connsiteY78" fmla="*/ 733607 h 2127806"/>
              <a:gd name="connsiteX79" fmla="*/ 1015227 w 3598494"/>
              <a:gd name="connsiteY79" fmla="*/ 712746 h 2127806"/>
              <a:gd name="connsiteX80" fmla="*/ 1039565 w 3598494"/>
              <a:gd name="connsiteY80" fmla="*/ 712746 h 2127806"/>
              <a:gd name="connsiteX81" fmla="*/ 1039565 w 3598494"/>
              <a:gd name="connsiteY81" fmla="*/ 684931 h 2127806"/>
              <a:gd name="connsiteX82" fmla="*/ 1088240 w 3598494"/>
              <a:gd name="connsiteY82" fmla="*/ 684931 h 2127806"/>
              <a:gd name="connsiteX83" fmla="*/ 1088240 w 3598494"/>
              <a:gd name="connsiteY83" fmla="*/ 653640 h 2127806"/>
              <a:gd name="connsiteX84" fmla="*/ 1116055 w 3598494"/>
              <a:gd name="connsiteY84" fmla="*/ 653640 h 2127806"/>
              <a:gd name="connsiteX85" fmla="*/ 1116055 w 3598494"/>
              <a:gd name="connsiteY85" fmla="*/ 618872 h 2127806"/>
              <a:gd name="connsiteX86" fmla="*/ 1178637 w 3598494"/>
              <a:gd name="connsiteY86" fmla="*/ 618872 h 2127806"/>
              <a:gd name="connsiteX87" fmla="*/ 1178637 w 3598494"/>
              <a:gd name="connsiteY87" fmla="*/ 587581 h 2127806"/>
              <a:gd name="connsiteX88" fmla="*/ 1220359 w 3598494"/>
              <a:gd name="connsiteY88" fmla="*/ 587581 h 2127806"/>
              <a:gd name="connsiteX89" fmla="*/ 1220359 w 3598494"/>
              <a:gd name="connsiteY89" fmla="*/ 559766 h 2127806"/>
              <a:gd name="connsiteX90" fmla="*/ 1282942 w 3598494"/>
              <a:gd name="connsiteY90" fmla="*/ 559766 h 2127806"/>
              <a:gd name="connsiteX91" fmla="*/ 1282942 w 3598494"/>
              <a:gd name="connsiteY91" fmla="*/ 549336 h 2127806"/>
              <a:gd name="connsiteX92" fmla="*/ 1349001 w 3598494"/>
              <a:gd name="connsiteY92" fmla="*/ 549336 h 2127806"/>
              <a:gd name="connsiteX93" fmla="*/ 1359431 w 3598494"/>
              <a:gd name="connsiteY93" fmla="*/ 538906 h 2127806"/>
              <a:gd name="connsiteX94" fmla="*/ 1373339 w 3598494"/>
              <a:gd name="connsiteY94" fmla="*/ 524998 h 2127806"/>
              <a:gd name="connsiteX95" fmla="*/ 1373339 w 3598494"/>
              <a:gd name="connsiteY95" fmla="*/ 504137 h 2127806"/>
              <a:gd name="connsiteX96" fmla="*/ 1401153 w 3598494"/>
              <a:gd name="connsiteY96" fmla="*/ 504137 h 2127806"/>
              <a:gd name="connsiteX97" fmla="*/ 1401153 w 3598494"/>
              <a:gd name="connsiteY97" fmla="*/ 465892 h 2127806"/>
              <a:gd name="connsiteX98" fmla="*/ 1491550 w 3598494"/>
              <a:gd name="connsiteY98" fmla="*/ 465892 h 2127806"/>
              <a:gd name="connsiteX99" fmla="*/ 1491550 w 3598494"/>
              <a:gd name="connsiteY99" fmla="*/ 455462 h 2127806"/>
              <a:gd name="connsiteX100" fmla="*/ 1526318 w 3598494"/>
              <a:gd name="connsiteY100" fmla="*/ 455462 h 2127806"/>
              <a:gd name="connsiteX101" fmla="*/ 1526318 w 3598494"/>
              <a:gd name="connsiteY101" fmla="*/ 441555 h 2127806"/>
              <a:gd name="connsiteX102" fmla="*/ 1574993 w 3598494"/>
              <a:gd name="connsiteY102" fmla="*/ 441555 h 2127806"/>
              <a:gd name="connsiteX103" fmla="*/ 1574993 w 3598494"/>
              <a:gd name="connsiteY103" fmla="*/ 441555 h 2127806"/>
              <a:gd name="connsiteX104" fmla="*/ 1595854 w 3598494"/>
              <a:gd name="connsiteY104" fmla="*/ 420694 h 2127806"/>
              <a:gd name="connsiteX105" fmla="*/ 1623669 w 3598494"/>
              <a:gd name="connsiteY105" fmla="*/ 420694 h 2127806"/>
              <a:gd name="connsiteX106" fmla="*/ 1623669 w 3598494"/>
              <a:gd name="connsiteY106" fmla="*/ 420694 h 2127806"/>
              <a:gd name="connsiteX107" fmla="*/ 1613238 w 3598494"/>
              <a:gd name="connsiteY107" fmla="*/ 410263 h 2127806"/>
              <a:gd name="connsiteX108" fmla="*/ 1616715 w 3598494"/>
              <a:gd name="connsiteY108" fmla="*/ 406787 h 2127806"/>
              <a:gd name="connsiteX109" fmla="*/ 1693205 w 3598494"/>
              <a:gd name="connsiteY109" fmla="*/ 403310 h 2127806"/>
              <a:gd name="connsiteX110" fmla="*/ 1703635 w 3598494"/>
              <a:gd name="connsiteY110" fmla="*/ 392880 h 2127806"/>
              <a:gd name="connsiteX111" fmla="*/ 1734926 w 3598494"/>
              <a:gd name="connsiteY111" fmla="*/ 392880 h 2127806"/>
              <a:gd name="connsiteX112" fmla="*/ 1734926 w 3598494"/>
              <a:gd name="connsiteY112" fmla="*/ 354635 h 2127806"/>
              <a:gd name="connsiteX113" fmla="*/ 1794032 w 3598494"/>
              <a:gd name="connsiteY113" fmla="*/ 354635 h 2127806"/>
              <a:gd name="connsiteX114" fmla="*/ 1794032 w 3598494"/>
              <a:gd name="connsiteY114" fmla="*/ 330297 h 2127806"/>
              <a:gd name="connsiteX115" fmla="*/ 1849661 w 3598494"/>
              <a:gd name="connsiteY115" fmla="*/ 330297 h 2127806"/>
              <a:gd name="connsiteX116" fmla="*/ 1849661 w 3598494"/>
              <a:gd name="connsiteY116" fmla="*/ 309436 h 2127806"/>
              <a:gd name="connsiteX117" fmla="*/ 1880952 w 3598494"/>
              <a:gd name="connsiteY117" fmla="*/ 309436 h 2127806"/>
              <a:gd name="connsiteX118" fmla="*/ 1880952 w 3598494"/>
              <a:gd name="connsiteY118" fmla="*/ 292052 h 2127806"/>
              <a:gd name="connsiteX119" fmla="*/ 1960919 w 3598494"/>
              <a:gd name="connsiteY119" fmla="*/ 292052 h 2127806"/>
              <a:gd name="connsiteX120" fmla="*/ 1960919 w 3598494"/>
              <a:gd name="connsiteY120" fmla="*/ 271191 h 2127806"/>
              <a:gd name="connsiteX121" fmla="*/ 2141713 w 3598494"/>
              <a:gd name="connsiteY121" fmla="*/ 271191 h 2127806"/>
              <a:gd name="connsiteX122" fmla="*/ 2141713 w 3598494"/>
              <a:gd name="connsiteY122" fmla="*/ 236423 h 2127806"/>
              <a:gd name="connsiteX123" fmla="*/ 2329460 w 3598494"/>
              <a:gd name="connsiteY123" fmla="*/ 236423 h 2127806"/>
              <a:gd name="connsiteX124" fmla="*/ 2329460 w 3598494"/>
              <a:gd name="connsiteY124" fmla="*/ 201655 h 2127806"/>
              <a:gd name="connsiteX125" fmla="*/ 2357275 w 3598494"/>
              <a:gd name="connsiteY125" fmla="*/ 201655 h 2127806"/>
              <a:gd name="connsiteX126" fmla="*/ 2357275 w 3598494"/>
              <a:gd name="connsiteY126" fmla="*/ 170364 h 2127806"/>
              <a:gd name="connsiteX127" fmla="*/ 2558929 w 3598494"/>
              <a:gd name="connsiteY127" fmla="*/ 170364 h 2127806"/>
              <a:gd name="connsiteX128" fmla="*/ 2558929 w 3598494"/>
              <a:gd name="connsiteY128" fmla="*/ 132119 h 2127806"/>
              <a:gd name="connsiteX129" fmla="*/ 2687571 w 3598494"/>
              <a:gd name="connsiteY129" fmla="*/ 128642 h 2127806"/>
              <a:gd name="connsiteX130" fmla="*/ 2687571 w 3598494"/>
              <a:gd name="connsiteY130" fmla="*/ 93874 h 2127806"/>
              <a:gd name="connsiteX131" fmla="*/ 2854458 w 3598494"/>
              <a:gd name="connsiteY131" fmla="*/ 93874 h 2127806"/>
              <a:gd name="connsiteX132" fmla="*/ 2854458 w 3598494"/>
              <a:gd name="connsiteY132" fmla="*/ 45199 h 2127806"/>
              <a:gd name="connsiteX133" fmla="*/ 3017868 w 3598494"/>
              <a:gd name="connsiteY133" fmla="*/ 45199 h 2127806"/>
              <a:gd name="connsiteX134" fmla="*/ 3021345 w 3598494"/>
              <a:gd name="connsiteY134" fmla="*/ 3477 h 2127806"/>
              <a:gd name="connsiteX135" fmla="*/ 3598494 w 3598494"/>
              <a:gd name="connsiteY135" fmla="*/ 0 h 212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3598494" h="2127806">
                <a:moveTo>
                  <a:pt x="0" y="2127806"/>
                </a:moveTo>
                <a:lnTo>
                  <a:pt x="66059" y="2127806"/>
                </a:lnTo>
                <a:lnTo>
                  <a:pt x="66059" y="2068700"/>
                </a:lnTo>
                <a:lnTo>
                  <a:pt x="90397" y="2058270"/>
                </a:lnTo>
                <a:lnTo>
                  <a:pt x="90397" y="2030455"/>
                </a:lnTo>
                <a:lnTo>
                  <a:pt x="100827" y="2020025"/>
                </a:lnTo>
                <a:lnTo>
                  <a:pt x="100827" y="1999164"/>
                </a:lnTo>
                <a:lnTo>
                  <a:pt x="132119" y="1999164"/>
                </a:lnTo>
                <a:lnTo>
                  <a:pt x="132119" y="1943535"/>
                </a:lnTo>
                <a:lnTo>
                  <a:pt x="149503" y="1943535"/>
                </a:lnTo>
                <a:lnTo>
                  <a:pt x="149503" y="1919197"/>
                </a:lnTo>
                <a:lnTo>
                  <a:pt x="156456" y="1919197"/>
                </a:lnTo>
                <a:lnTo>
                  <a:pt x="156456" y="1877476"/>
                </a:lnTo>
                <a:lnTo>
                  <a:pt x="173840" y="1877476"/>
                </a:lnTo>
                <a:lnTo>
                  <a:pt x="173840" y="1835754"/>
                </a:lnTo>
                <a:lnTo>
                  <a:pt x="205132" y="1835754"/>
                </a:lnTo>
                <a:lnTo>
                  <a:pt x="205132" y="1783602"/>
                </a:lnTo>
                <a:lnTo>
                  <a:pt x="219039" y="1783602"/>
                </a:lnTo>
                <a:lnTo>
                  <a:pt x="219039" y="1755787"/>
                </a:lnTo>
                <a:lnTo>
                  <a:pt x="239900" y="1755787"/>
                </a:lnTo>
                <a:lnTo>
                  <a:pt x="239900" y="1693205"/>
                </a:lnTo>
                <a:lnTo>
                  <a:pt x="253807" y="1693205"/>
                </a:lnTo>
                <a:lnTo>
                  <a:pt x="253807" y="1672344"/>
                </a:lnTo>
                <a:lnTo>
                  <a:pt x="267714" y="1672344"/>
                </a:lnTo>
                <a:lnTo>
                  <a:pt x="267714" y="1623669"/>
                </a:lnTo>
                <a:lnTo>
                  <a:pt x="285098" y="1623669"/>
                </a:lnTo>
                <a:lnTo>
                  <a:pt x="285098" y="1592378"/>
                </a:lnTo>
                <a:lnTo>
                  <a:pt x="299005" y="1585424"/>
                </a:lnTo>
                <a:lnTo>
                  <a:pt x="299005" y="1550656"/>
                </a:lnTo>
                <a:lnTo>
                  <a:pt x="299005" y="1550656"/>
                </a:lnTo>
                <a:lnTo>
                  <a:pt x="316389" y="1533272"/>
                </a:lnTo>
                <a:lnTo>
                  <a:pt x="316389" y="1498504"/>
                </a:lnTo>
                <a:lnTo>
                  <a:pt x="340727" y="1498504"/>
                </a:lnTo>
                <a:lnTo>
                  <a:pt x="340727" y="1453305"/>
                </a:lnTo>
                <a:lnTo>
                  <a:pt x="358111" y="1453305"/>
                </a:lnTo>
                <a:lnTo>
                  <a:pt x="358111" y="1418537"/>
                </a:lnTo>
                <a:lnTo>
                  <a:pt x="385926" y="1418537"/>
                </a:lnTo>
                <a:lnTo>
                  <a:pt x="385926" y="1387246"/>
                </a:lnTo>
                <a:lnTo>
                  <a:pt x="403310" y="1387246"/>
                </a:lnTo>
                <a:lnTo>
                  <a:pt x="403310" y="1345524"/>
                </a:lnTo>
                <a:lnTo>
                  <a:pt x="431124" y="1345524"/>
                </a:lnTo>
                <a:lnTo>
                  <a:pt x="431124" y="1317710"/>
                </a:lnTo>
                <a:lnTo>
                  <a:pt x="455462" y="1317710"/>
                </a:lnTo>
                <a:lnTo>
                  <a:pt x="455462" y="1282942"/>
                </a:lnTo>
                <a:lnTo>
                  <a:pt x="479799" y="1275988"/>
                </a:lnTo>
                <a:lnTo>
                  <a:pt x="476323" y="1237743"/>
                </a:lnTo>
                <a:lnTo>
                  <a:pt x="504137" y="1237743"/>
                </a:lnTo>
                <a:lnTo>
                  <a:pt x="504137" y="1213406"/>
                </a:lnTo>
                <a:lnTo>
                  <a:pt x="524998" y="1213406"/>
                </a:lnTo>
                <a:lnTo>
                  <a:pt x="524998" y="1175161"/>
                </a:lnTo>
                <a:lnTo>
                  <a:pt x="552812" y="1175161"/>
                </a:lnTo>
                <a:lnTo>
                  <a:pt x="552812" y="1133439"/>
                </a:lnTo>
                <a:lnTo>
                  <a:pt x="566720" y="1133439"/>
                </a:lnTo>
                <a:lnTo>
                  <a:pt x="566720" y="1102148"/>
                </a:lnTo>
                <a:lnTo>
                  <a:pt x="598011" y="1102148"/>
                </a:lnTo>
                <a:lnTo>
                  <a:pt x="598011" y="1049996"/>
                </a:lnTo>
                <a:lnTo>
                  <a:pt x="629302" y="1049996"/>
                </a:lnTo>
                <a:lnTo>
                  <a:pt x="629302" y="1022181"/>
                </a:lnTo>
                <a:lnTo>
                  <a:pt x="646686" y="1022181"/>
                </a:lnTo>
                <a:lnTo>
                  <a:pt x="646686" y="1022181"/>
                </a:lnTo>
                <a:lnTo>
                  <a:pt x="674500" y="994367"/>
                </a:lnTo>
                <a:lnTo>
                  <a:pt x="674500" y="976983"/>
                </a:lnTo>
                <a:lnTo>
                  <a:pt x="698838" y="976983"/>
                </a:lnTo>
                <a:lnTo>
                  <a:pt x="698838" y="963076"/>
                </a:lnTo>
                <a:lnTo>
                  <a:pt x="733606" y="963076"/>
                </a:lnTo>
                <a:lnTo>
                  <a:pt x="733606" y="917877"/>
                </a:lnTo>
                <a:lnTo>
                  <a:pt x="782281" y="917877"/>
                </a:lnTo>
                <a:lnTo>
                  <a:pt x="782281" y="886586"/>
                </a:lnTo>
                <a:lnTo>
                  <a:pt x="820526" y="886586"/>
                </a:lnTo>
                <a:lnTo>
                  <a:pt x="820526" y="858772"/>
                </a:lnTo>
                <a:lnTo>
                  <a:pt x="865725" y="858772"/>
                </a:lnTo>
                <a:lnTo>
                  <a:pt x="865725" y="820527"/>
                </a:lnTo>
                <a:lnTo>
                  <a:pt x="897016" y="820527"/>
                </a:lnTo>
                <a:lnTo>
                  <a:pt x="897016" y="789235"/>
                </a:lnTo>
                <a:lnTo>
                  <a:pt x="935261" y="789235"/>
                </a:lnTo>
                <a:lnTo>
                  <a:pt x="931784" y="775328"/>
                </a:lnTo>
                <a:lnTo>
                  <a:pt x="994367" y="775328"/>
                </a:lnTo>
                <a:lnTo>
                  <a:pt x="994367" y="733607"/>
                </a:lnTo>
                <a:lnTo>
                  <a:pt x="1015227" y="733607"/>
                </a:lnTo>
                <a:lnTo>
                  <a:pt x="1015227" y="712746"/>
                </a:lnTo>
                <a:lnTo>
                  <a:pt x="1039565" y="712746"/>
                </a:lnTo>
                <a:lnTo>
                  <a:pt x="1039565" y="684931"/>
                </a:lnTo>
                <a:lnTo>
                  <a:pt x="1088240" y="684931"/>
                </a:lnTo>
                <a:lnTo>
                  <a:pt x="1088240" y="653640"/>
                </a:lnTo>
                <a:lnTo>
                  <a:pt x="1116055" y="653640"/>
                </a:lnTo>
                <a:lnTo>
                  <a:pt x="1116055" y="618872"/>
                </a:lnTo>
                <a:lnTo>
                  <a:pt x="1178637" y="618872"/>
                </a:lnTo>
                <a:lnTo>
                  <a:pt x="1178637" y="587581"/>
                </a:lnTo>
                <a:lnTo>
                  <a:pt x="1220359" y="587581"/>
                </a:lnTo>
                <a:lnTo>
                  <a:pt x="1220359" y="559766"/>
                </a:lnTo>
                <a:lnTo>
                  <a:pt x="1282942" y="559766"/>
                </a:lnTo>
                <a:lnTo>
                  <a:pt x="1282942" y="549336"/>
                </a:lnTo>
                <a:lnTo>
                  <a:pt x="1349001" y="549336"/>
                </a:lnTo>
                <a:lnTo>
                  <a:pt x="1359431" y="538906"/>
                </a:lnTo>
                <a:lnTo>
                  <a:pt x="1373339" y="524998"/>
                </a:lnTo>
                <a:lnTo>
                  <a:pt x="1373339" y="504137"/>
                </a:lnTo>
                <a:lnTo>
                  <a:pt x="1401153" y="504137"/>
                </a:lnTo>
                <a:lnTo>
                  <a:pt x="1401153" y="465892"/>
                </a:lnTo>
                <a:lnTo>
                  <a:pt x="1491550" y="465892"/>
                </a:lnTo>
                <a:lnTo>
                  <a:pt x="1491550" y="455462"/>
                </a:lnTo>
                <a:lnTo>
                  <a:pt x="1526318" y="455462"/>
                </a:lnTo>
                <a:lnTo>
                  <a:pt x="1526318" y="441555"/>
                </a:lnTo>
                <a:lnTo>
                  <a:pt x="1574993" y="441555"/>
                </a:lnTo>
                <a:lnTo>
                  <a:pt x="1574993" y="441555"/>
                </a:lnTo>
                <a:lnTo>
                  <a:pt x="1595854" y="420694"/>
                </a:lnTo>
                <a:lnTo>
                  <a:pt x="1623669" y="420694"/>
                </a:lnTo>
                <a:lnTo>
                  <a:pt x="1623669" y="420694"/>
                </a:lnTo>
                <a:lnTo>
                  <a:pt x="1613238" y="410263"/>
                </a:lnTo>
                <a:lnTo>
                  <a:pt x="1616715" y="406787"/>
                </a:lnTo>
                <a:lnTo>
                  <a:pt x="1693205" y="403310"/>
                </a:lnTo>
                <a:lnTo>
                  <a:pt x="1703635" y="392880"/>
                </a:lnTo>
                <a:lnTo>
                  <a:pt x="1734926" y="392880"/>
                </a:lnTo>
                <a:lnTo>
                  <a:pt x="1734926" y="354635"/>
                </a:lnTo>
                <a:lnTo>
                  <a:pt x="1794032" y="354635"/>
                </a:lnTo>
                <a:lnTo>
                  <a:pt x="1794032" y="330297"/>
                </a:lnTo>
                <a:lnTo>
                  <a:pt x="1849661" y="330297"/>
                </a:lnTo>
                <a:lnTo>
                  <a:pt x="1849661" y="309436"/>
                </a:lnTo>
                <a:lnTo>
                  <a:pt x="1880952" y="309436"/>
                </a:lnTo>
                <a:lnTo>
                  <a:pt x="1880952" y="292052"/>
                </a:lnTo>
                <a:lnTo>
                  <a:pt x="1960919" y="292052"/>
                </a:lnTo>
                <a:lnTo>
                  <a:pt x="1960919" y="271191"/>
                </a:lnTo>
                <a:lnTo>
                  <a:pt x="2141713" y="271191"/>
                </a:lnTo>
                <a:lnTo>
                  <a:pt x="2141713" y="236423"/>
                </a:lnTo>
                <a:lnTo>
                  <a:pt x="2329460" y="236423"/>
                </a:lnTo>
                <a:lnTo>
                  <a:pt x="2329460" y="201655"/>
                </a:lnTo>
                <a:lnTo>
                  <a:pt x="2357275" y="201655"/>
                </a:lnTo>
                <a:lnTo>
                  <a:pt x="2357275" y="170364"/>
                </a:lnTo>
                <a:lnTo>
                  <a:pt x="2558929" y="170364"/>
                </a:lnTo>
                <a:lnTo>
                  <a:pt x="2558929" y="132119"/>
                </a:lnTo>
                <a:lnTo>
                  <a:pt x="2687571" y="128642"/>
                </a:lnTo>
                <a:lnTo>
                  <a:pt x="2687571" y="93874"/>
                </a:lnTo>
                <a:lnTo>
                  <a:pt x="2854458" y="93874"/>
                </a:lnTo>
                <a:lnTo>
                  <a:pt x="2854458" y="45199"/>
                </a:lnTo>
                <a:lnTo>
                  <a:pt x="3017868" y="45199"/>
                </a:lnTo>
                <a:lnTo>
                  <a:pt x="3021345" y="3477"/>
                </a:lnTo>
                <a:lnTo>
                  <a:pt x="3598494" y="0"/>
                </a:lnTo>
              </a:path>
            </a:pathLst>
          </a:custGeom>
          <a:noFill/>
          <a:ln w="28575">
            <a:solidFill>
              <a:schemeClr val="accent1"/>
            </a:solidFill>
            <a:miter lim="800000"/>
            <a:headEnd/>
            <a:tailEnd/>
          </a:ln>
        </p:spPr>
        <p:txBody>
          <a:bodyPr rtlCol="0" anchor="ctr"/>
          <a:lstStyle/>
          <a:p>
            <a:pPr algn="ctr"/>
            <a:endParaRPr lang="en-US" dirty="0"/>
          </a:p>
        </p:txBody>
      </p:sp>
      <p:sp>
        <p:nvSpPr>
          <p:cNvPr id="62" name="TextBox 61">
            <a:extLst>
              <a:ext uri="{FF2B5EF4-FFF2-40B4-BE49-F238E27FC236}">
                <a16:creationId xmlns:a16="http://schemas.microsoft.com/office/drawing/2014/main" id="{86E5C744-9417-4AC3-140B-4EB7E4DDE345}"/>
              </a:ext>
            </a:extLst>
          </p:cNvPr>
          <p:cNvSpPr txBox="1"/>
          <p:nvPr/>
        </p:nvSpPr>
        <p:spPr bwMode="auto">
          <a:xfrm>
            <a:off x="8026954" y="3089506"/>
            <a:ext cx="193658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High-risk group</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Intermediate-risk group</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Low-risk group</a:t>
            </a:r>
          </a:p>
        </p:txBody>
      </p:sp>
      <p:cxnSp>
        <p:nvCxnSpPr>
          <p:cNvPr id="1280" name="Straight Connector 1279">
            <a:extLst>
              <a:ext uri="{FF2B5EF4-FFF2-40B4-BE49-F238E27FC236}">
                <a16:creationId xmlns:a16="http://schemas.microsoft.com/office/drawing/2014/main" id="{CBCBA80C-5CA1-7940-E2F1-650C29CDEFEA}"/>
              </a:ext>
            </a:extLst>
          </p:cNvPr>
          <p:cNvCxnSpPr/>
          <p:nvPr/>
        </p:nvCxnSpPr>
        <p:spPr bwMode="auto">
          <a:xfrm>
            <a:off x="7788787" y="3255211"/>
            <a:ext cx="281710" cy="0"/>
          </a:xfrm>
          <a:prstGeom prst="line">
            <a:avLst/>
          </a:prstGeom>
          <a:noFill/>
          <a:ln w="28575" cap="flat" cmpd="sng" algn="ctr">
            <a:solidFill>
              <a:schemeClr val="accent1"/>
            </a:solidFill>
            <a:prstDash val="solid"/>
            <a:round/>
            <a:headEnd type="none" w="med" len="med"/>
            <a:tailEnd type="none" w="med" len="med"/>
          </a:ln>
          <a:effectLst/>
        </p:spPr>
      </p:cxnSp>
      <p:cxnSp>
        <p:nvCxnSpPr>
          <p:cNvPr id="1281" name="Straight Connector 1280">
            <a:extLst>
              <a:ext uri="{FF2B5EF4-FFF2-40B4-BE49-F238E27FC236}">
                <a16:creationId xmlns:a16="http://schemas.microsoft.com/office/drawing/2014/main" id="{641DE9AA-29A3-39FD-AE3C-C36875F0F4EF}"/>
              </a:ext>
            </a:extLst>
          </p:cNvPr>
          <p:cNvCxnSpPr/>
          <p:nvPr/>
        </p:nvCxnSpPr>
        <p:spPr bwMode="auto">
          <a:xfrm>
            <a:off x="7788787" y="3454264"/>
            <a:ext cx="281710" cy="0"/>
          </a:xfrm>
          <a:prstGeom prst="line">
            <a:avLst/>
          </a:prstGeom>
          <a:noFill/>
          <a:ln w="28575" cap="flat" cmpd="sng" algn="ctr">
            <a:solidFill>
              <a:schemeClr val="accent3"/>
            </a:solidFill>
            <a:prstDash val="solid"/>
            <a:round/>
            <a:headEnd type="none" w="med" len="med"/>
            <a:tailEnd type="none" w="med" len="med"/>
          </a:ln>
          <a:effectLst/>
        </p:spPr>
      </p:cxnSp>
      <p:cxnSp>
        <p:nvCxnSpPr>
          <p:cNvPr id="1282" name="Straight Connector 1281">
            <a:extLst>
              <a:ext uri="{FF2B5EF4-FFF2-40B4-BE49-F238E27FC236}">
                <a16:creationId xmlns:a16="http://schemas.microsoft.com/office/drawing/2014/main" id="{97845AB5-0585-6215-0B9B-185828AAC15D}"/>
              </a:ext>
            </a:extLst>
          </p:cNvPr>
          <p:cNvCxnSpPr/>
          <p:nvPr/>
        </p:nvCxnSpPr>
        <p:spPr bwMode="auto">
          <a:xfrm>
            <a:off x="7788787" y="3678199"/>
            <a:ext cx="281710" cy="0"/>
          </a:xfrm>
          <a:prstGeom prst="line">
            <a:avLst/>
          </a:prstGeom>
          <a:noFill/>
          <a:ln w="28575" cap="flat" cmpd="sng" algn="ctr">
            <a:solidFill>
              <a:schemeClr val="accent4"/>
            </a:solidFill>
            <a:prstDash val="solid"/>
            <a:round/>
            <a:headEnd type="none" w="med" len="med"/>
            <a:tailEnd type="none" w="med" len="med"/>
          </a:ln>
          <a:effectLst/>
        </p:spPr>
      </p:cxnSp>
    </p:spTree>
    <p:extLst>
      <p:ext uri="{BB962C8B-B14F-4D97-AF65-F5344CB8AC3E}">
        <p14:creationId xmlns:p14="http://schemas.microsoft.com/office/powerpoint/2010/main" val="157247019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65" name="Table 2164">
            <a:extLst>
              <a:ext uri="{FF2B5EF4-FFF2-40B4-BE49-F238E27FC236}">
                <a16:creationId xmlns:a16="http://schemas.microsoft.com/office/drawing/2014/main" id="{D131051D-AF10-464A-AAD0-3E4B7EBF85E4}"/>
              </a:ext>
            </a:extLst>
          </p:cNvPr>
          <p:cNvGraphicFramePr>
            <a:graphicFrameLocks noGrp="1"/>
          </p:cNvGraphicFramePr>
          <p:nvPr>
            <p:extLst>
              <p:ext uri="{D42A27DB-BD31-4B8C-83A1-F6EECF244321}">
                <p14:modId xmlns:p14="http://schemas.microsoft.com/office/powerpoint/2010/main" val="3356177882"/>
              </p:ext>
            </p:extLst>
          </p:nvPr>
        </p:nvGraphicFramePr>
        <p:xfrm>
          <a:off x="6943775" y="4879091"/>
          <a:ext cx="4814838" cy="1249680"/>
        </p:xfrm>
        <a:graphic>
          <a:graphicData uri="http://schemas.openxmlformats.org/drawingml/2006/table">
            <a:tbl>
              <a:tblPr firstRow="1" bandRow="1"/>
              <a:tblGrid>
                <a:gridCol w="2063962">
                  <a:extLst>
                    <a:ext uri="{9D8B030D-6E8A-4147-A177-3AD203B41FA5}">
                      <a16:colId xmlns:a16="http://schemas.microsoft.com/office/drawing/2014/main" val="20000"/>
                    </a:ext>
                  </a:extLst>
                </a:gridCol>
                <a:gridCol w="2750876">
                  <a:extLst>
                    <a:ext uri="{9D8B030D-6E8A-4147-A177-3AD203B41FA5}">
                      <a16:colId xmlns:a16="http://schemas.microsoft.com/office/drawing/2014/main" val="20001"/>
                    </a:ext>
                  </a:extLst>
                </a:gridCol>
              </a:tblGrid>
              <a:tr h="159562">
                <a:tc>
                  <a:txBody>
                    <a:bodyPr/>
                    <a:lstStyle/>
                    <a:p>
                      <a:pPr algn="ctr" rtl="0" fontAlgn="b"/>
                      <a:r>
                        <a:rPr lang="en-US" sz="1400" b="1" i="0" u="none" strike="noStrike" dirty="0">
                          <a:solidFill>
                            <a:srgbClr val="FFFFFF"/>
                          </a:solidFill>
                          <a:effectLst/>
                          <a:latin typeface="Calibri" panose="020F0502020204030204" pitchFamily="34" charset="0"/>
                          <a:ea typeface="Malgun Gothic" panose="020B0503020000020004" pitchFamily="34" charset="-127"/>
                          <a:cs typeface="Calibri" panose="020F0502020204030204" pitchFamily="34" charset="0"/>
                        </a:rPr>
                        <a:t>Total Risk Score</a:t>
                      </a:r>
                    </a:p>
                  </a:txBody>
                  <a:tcPr marL="18288" marR="18288" marT="18288" marB="18288"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rtl="0" fontAlgn="b"/>
                      <a:r>
                        <a:rPr lang="en-US" sz="1400" b="1" i="0" u="none" strike="noStrike" baseline="0" dirty="0">
                          <a:solidFill>
                            <a:srgbClr val="FFFFFF"/>
                          </a:solidFill>
                          <a:effectLst/>
                          <a:latin typeface="Calibri" panose="020F0502020204030204" pitchFamily="34" charset="0"/>
                          <a:ea typeface="Malgun Gothic" panose="020B0503020000020004" pitchFamily="34" charset="-127"/>
                          <a:cs typeface="Calibri" panose="020F0502020204030204" pitchFamily="34" charset="0"/>
                        </a:rPr>
                        <a:t>2-Yr Progression, %</a:t>
                      </a:r>
                      <a:endParaRPr lang="en-US" sz="1400" b="1" i="0" u="none" strike="noStrike" dirty="0">
                        <a:solidFill>
                          <a:srgbClr val="FFFFFF"/>
                        </a:solidFill>
                        <a:effectLst/>
                        <a:latin typeface="Calibri" panose="020F0502020204030204" pitchFamily="34" charset="0"/>
                        <a:ea typeface="Malgun Gothic" panose="020B0503020000020004" pitchFamily="34" charset="-127"/>
                        <a:cs typeface="Calibri" panose="020F0502020204030204" pitchFamily="34" charset="0"/>
                      </a:endParaRPr>
                    </a:p>
                  </a:txBody>
                  <a:tcPr marL="18288" marR="18288"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0000"/>
                  </a:ext>
                </a:extLst>
              </a:tr>
              <a:tr h="159562">
                <a:tc>
                  <a:txBody>
                    <a:bodyPr/>
                    <a:lstStyle/>
                    <a:p>
                      <a:pPr algn="ctr" rtl="0" fontAlgn="b"/>
                      <a:r>
                        <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rPr>
                        <a:t>0-4</a:t>
                      </a:r>
                    </a:p>
                  </a:txBody>
                  <a:tcPr marL="18288" marR="18288" marT="18288" marB="18288" anchor="b">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rtl="0" fontAlgn="b"/>
                      <a:r>
                        <a:rPr lang="en-US" sz="1400" b="0" i="0" u="none" strike="noStrike" baseline="0"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rPr>
                        <a:t>3.8</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L="18288" marR="18288" marT="18288" marB="18288"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159562">
                <a:tc>
                  <a:txBody>
                    <a:bodyPr/>
                    <a:lstStyle/>
                    <a:p>
                      <a:pPr algn="ctr" rtl="0" fontAlgn="b"/>
                      <a:r>
                        <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rPr>
                        <a:t>5-8</a:t>
                      </a:r>
                    </a:p>
                  </a:txBody>
                  <a:tcPr marL="18288" marR="18288" marT="18288" marB="18288" anchor="b">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i="0" u="none" strike="noStrike" baseline="0"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rPr>
                        <a:t>26.2</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L="18288" marR="18288" marT="18288" marB="18288"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159562">
                <a:tc>
                  <a:txBody>
                    <a:bodyPr/>
                    <a:lstStyle/>
                    <a:p>
                      <a:pPr algn="ctr" rtl="0" fontAlgn="b"/>
                      <a:r>
                        <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rPr>
                        <a:t>9-12</a:t>
                      </a:r>
                    </a:p>
                  </a:txBody>
                  <a:tcPr marL="18288" marR="18288" marT="18288" marB="18288" anchor="b">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rtl="0" fontAlgn="b"/>
                      <a:r>
                        <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rPr>
                        <a:t>51.1</a:t>
                      </a:r>
                    </a:p>
                  </a:txBody>
                  <a:tcPr marL="18288" marR="18288" marT="18288" marB="18288"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3"/>
                  </a:ext>
                </a:extLst>
              </a:tr>
              <a:tr h="159562">
                <a:tc>
                  <a:txBody>
                    <a:bodyPr/>
                    <a:lstStyle/>
                    <a:p>
                      <a:pPr algn="ctr" rtl="0" fontAlgn="b"/>
                      <a:r>
                        <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rPr>
                        <a:t>&gt;12</a:t>
                      </a:r>
                    </a:p>
                  </a:txBody>
                  <a:tcPr marL="18288" marR="18288" marT="18288" marB="18288" anchor="b">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i="0" u="none" strike="noStrike" baseline="0"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rPr>
                        <a:t>72.5</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L="18288" marR="18288" marT="18288" marB="18288"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4"/>
                  </a:ext>
                </a:extLst>
              </a:tr>
            </a:tbl>
          </a:graphicData>
        </a:graphic>
      </p:graphicFrame>
      <p:sp>
        <p:nvSpPr>
          <p:cNvPr id="351254" name="Title 2">
            <a:extLst>
              <a:ext uri="{FF2B5EF4-FFF2-40B4-BE49-F238E27FC236}">
                <a16:creationId xmlns:a16="http://schemas.microsoft.com/office/drawing/2014/main" id="{5E3FCA1B-044D-472B-84B3-A212B483104F}"/>
              </a:ext>
            </a:extLst>
          </p:cNvPr>
          <p:cNvSpPr>
            <a:spLocks noGrp="1"/>
          </p:cNvSpPr>
          <p:nvPr>
            <p:ph type="title"/>
          </p:nvPr>
        </p:nvSpPr>
        <p:spPr/>
        <p:txBody>
          <a:bodyPr/>
          <a:lstStyle/>
          <a:p>
            <a:r>
              <a:rPr lang="en-US" altLang="es-ES" dirty="0"/>
              <a:t>IMWG: Risk Score to Predict Progression Risk at 2 Yr</a:t>
            </a:r>
            <a:br>
              <a:rPr lang="en-US" altLang="es-ES" dirty="0"/>
            </a:br>
            <a:endParaRPr lang="en-US" altLang="es-ES" dirty="0"/>
          </a:p>
        </p:txBody>
      </p:sp>
      <p:sp>
        <p:nvSpPr>
          <p:cNvPr id="2042" name="Rectangle 55">
            <a:extLst>
              <a:ext uri="{FF2B5EF4-FFF2-40B4-BE49-F238E27FC236}">
                <a16:creationId xmlns:a16="http://schemas.microsoft.com/office/drawing/2014/main" id="{D9A42F0C-251A-49F5-9D0D-112EC6570A22}"/>
              </a:ext>
            </a:extLst>
          </p:cNvPr>
          <p:cNvSpPr>
            <a:spLocks noChangeArrowheads="1"/>
          </p:cNvSpPr>
          <p:nvPr/>
        </p:nvSpPr>
        <p:spPr bwMode="auto">
          <a:xfrm>
            <a:off x="736600" y="5674466"/>
            <a:ext cx="20358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0-4</a:t>
            </a:r>
          </a:p>
        </p:txBody>
      </p:sp>
      <p:sp>
        <p:nvSpPr>
          <p:cNvPr id="2043" name="Rectangle 56">
            <a:extLst>
              <a:ext uri="{FF2B5EF4-FFF2-40B4-BE49-F238E27FC236}">
                <a16:creationId xmlns:a16="http://schemas.microsoft.com/office/drawing/2014/main" id="{E5EA386F-2CAC-452C-BAB9-B792E5EEC8D0}"/>
              </a:ext>
            </a:extLst>
          </p:cNvPr>
          <p:cNvSpPr>
            <a:spLocks noChangeArrowheads="1"/>
          </p:cNvSpPr>
          <p:nvPr/>
        </p:nvSpPr>
        <p:spPr bwMode="auto">
          <a:xfrm>
            <a:off x="736600" y="5875548"/>
            <a:ext cx="20358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5-8</a:t>
            </a:r>
          </a:p>
        </p:txBody>
      </p:sp>
      <p:sp>
        <p:nvSpPr>
          <p:cNvPr id="2045" name="Rectangle 57">
            <a:extLst>
              <a:ext uri="{FF2B5EF4-FFF2-40B4-BE49-F238E27FC236}">
                <a16:creationId xmlns:a16="http://schemas.microsoft.com/office/drawing/2014/main" id="{A3E74DB4-AB10-401B-BF7A-EABE6196D798}"/>
              </a:ext>
            </a:extLst>
          </p:cNvPr>
          <p:cNvSpPr>
            <a:spLocks noChangeArrowheads="1"/>
          </p:cNvSpPr>
          <p:nvPr/>
        </p:nvSpPr>
        <p:spPr bwMode="auto">
          <a:xfrm>
            <a:off x="736600" y="6074515"/>
            <a:ext cx="282129"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9-12</a:t>
            </a:r>
          </a:p>
        </p:txBody>
      </p:sp>
      <p:sp>
        <p:nvSpPr>
          <p:cNvPr id="2046" name="Rectangle 58">
            <a:extLst>
              <a:ext uri="{FF2B5EF4-FFF2-40B4-BE49-F238E27FC236}">
                <a16:creationId xmlns:a16="http://schemas.microsoft.com/office/drawing/2014/main" id="{5AB89D3E-D210-4B45-ADD8-38B570095BDD}"/>
              </a:ext>
            </a:extLst>
          </p:cNvPr>
          <p:cNvSpPr>
            <a:spLocks noChangeArrowheads="1"/>
          </p:cNvSpPr>
          <p:nvPr/>
        </p:nvSpPr>
        <p:spPr bwMode="auto">
          <a:xfrm>
            <a:off x="736600" y="6273482"/>
            <a:ext cx="234038"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&gt;12</a:t>
            </a:r>
          </a:p>
        </p:txBody>
      </p:sp>
      <p:sp>
        <p:nvSpPr>
          <p:cNvPr id="2047" name="Rectangle 7">
            <a:extLst>
              <a:ext uri="{FF2B5EF4-FFF2-40B4-BE49-F238E27FC236}">
                <a16:creationId xmlns:a16="http://schemas.microsoft.com/office/drawing/2014/main" id="{F4BFA52C-5267-4217-B62C-E914C0A9CA92}"/>
              </a:ext>
            </a:extLst>
          </p:cNvPr>
          <p:cNvSpPr>
            <a:spLocks noChangeArrowheads="1"/>
          </p:cNvSpPr>
          <p:nvPr/>
        </p:nvSpPr>
        <p:spPr bwMode="auto">
          <a:xfrm>
            <a:off x="1187451" y="5659648"/>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241</a:t>
            </a:r>
          </a:p>
        </p:txBody>
      </p:sp>
      <p:sp>
        <p:nvSpPr>
          <p:cNvPr id="2048" name="Rectangle 8">
            <a:extLst>
              <a:ext uri="{FF2B5EF4-FFF2-40B4-BE49-F238E27FC236}">
                <a16:creationId xmlns:a16="http://schemas.microsoft.com/office/drawing/2014/main" id="{3979FBF0-336D-4A80-B0E2-A7CF7252206E}"/>
              </a:ext>
            </a:extLst>
          </p:cNvPr>
          <p:cNvSpPr>
            <a:spLocks noChangeArrowheads="1"/>
          </p:cNvSpPr>
          <p:nvPr/>
        </p:nvSpPr>
        <p:spPr bwMode="auto">
          <a:xfrm>
            <a:off x="1682751" y="5659648"/>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238</a:t>
            </a:r>
          </a:p>
        </p:txBody>
      </p:sp>
      <p:sp>
        <p:nvSpPr>
          <p:cNvPr id="2049" name="Rectangle 9">
            <a:extLst>
              <a:ext uri="{FF2B5EF4-FFF2-40B4-BE49-F238E27FC236}">
                <a16:creationId xmlns:a16="http://schemas.microsoft.com/office/drawing/2014/main" id="{2FA3EF0E-CFEE-4834-8F18-8E80439A5D00}"/>
              </a:ext>
            </a:extLst>
          </p:cNvPr>
          <p:cNvSpPr>
            <a:spLocks noChangeArrowheads="1"/>
          </p:cNvSpPr>
          <p:nvPr/>
        </p:nvSpPr>
        <p:spPr bwMode="auto">
          <a:xfrm>
            <a:off x="2182284" y="5659648"/>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229</a:t>
            </a:r>
          </a:p>
        </p:txBody>
      </p:sp>
      <p:sp>
        <p:nvSpPr>
          <p:cNvPr id="2050" name="Rectangle 10">
            <a:extLst>
              <a:ext uri="{FF2B5EF4-FFF2-40B4-BE49-F238E27FC236}">
                <a16:creationId xmlns:a16="http://schemas.microsoft.com/office/drawing/2014/main" id="{95CED6C5-AE52-4D5B-8196-6D69C5ADF39E}"/>
              </a:ext>
            </a:extLst>
          </p:cNvPr>
          <p:cNvSpPr>
            <a:spLocks noChangeArrowheads="1"/>
          </p:cNvSpPr>
          <p:nvPr/>
        </p:nvSpPr>
        <p:spPr bwMode="auto">
          <a:xfrm>
            <a:off x="2677584" y="5659648"/>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213</a:t>
            </a:r>
          </a:p>
        </p:txBody>
      </p:sp>
      <p:sp>
        <p:nvSpPr>
          <p:cNvPr id="2051" name="Rectangle 11">
            <a:extLst>
              <a:ext uri="{FF2B5EF4-FFF2-40B4-BE49-F238E27FC236}">
                <a16:creationId xmlns:a16="http://schemas.microsoft.com/office/drawing/2014/main" id="{0542C324-4173-4991-8E2E-C30E7E8376F7}"/>
              </a:ext>
            </a:extLst>
          </p:cNvPr>
          <p:cNvSpPr>
            <a:spLocks noChangeArrowheads="1"/>
          </p:cNvSpPr>
          <p:nvPr/>
        </p:nvSpPr>
        <p:spPr bwMode="auto">
          <a:xfrm>
            <a:off x="3172884" y="5659648"/>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194</a:t>
            </a:r>
          </a:p>
        </p:txBody>
      </p:sp>
      <p:sp>
        <p:nvSpPr>
          <p:cNvPr id="2052" name="Rectangle 12">
            <a:extLst>
              <a:ext uri="{FF2B5EF4-FFF2-40B4-BE49-F238E27FC236}">
                <a16:creationId xmlns:a16="http://schemas.microsoft.com/office/drawing/2014/main" id="{05828A0C-5B9C-4E72-A43D-D665A2E046CA}"/>
              </a:ext>
            </a:extLst>
          </p:cNvPr>
          <p:cNvSpPr>
            <a:spLocks noChangeArrowheads="1"/>
          </p:cNvSpPr>
          <p:nvPr/>
        </p:nvSpPr>
        <p:spPr bwMode="auto">
          <a:xfrm>
            <a:off x="3668184" y="5659648"/>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175</a:t>
            </a:r>
          </a:p>
        </p:txBody>
      </p:sp>
      <p:sp>
        <p:nvSpPr>
          <p:cNvPr id="2053" name="Rectangle 13">
            <a:extLst>
              <a:ext uri="{FF2B5EF4-FFF2-40B4-BE49-F238E27FC236}">
                <a16:creationId xmlns:a16="http://schemas.microsoft.com/office/drawing/2014/main" id="{0610F7D7-796B-4D1B-A29F-226010D09DCC}"/>
              </a:ext>
            </a:extLst>
          </p:cNvPr>
          <p:cNvSpPr>
            <a:spLocks noChangeArrowheads="1"/>
          </p:cNvSpPr>
          <p:nvPr/>
        </p:nvSpPr>
        <p:spPr bwMode="auto">
          <a:xfrm>
            <a:off x="4163484" y="5659648"/>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153</a:t>
            </a:r>
          </a:p>
        </p:txBody>
      </p:sp>
      <p:sp>
        <p:nvSpPr>
          <p:cNvPr id="2054" name="Rectangle 14">
            <a:extLst>
              <a:ext uri="{FF2B5EF4-FFF2-40B4-BE49-F238E27FC236}">
                <a16:creationId xmlns:a16="http://schemas.microsoft.com/office/drawing/2014/main" id="{12E8EB25-7B96-4649-8732-D306269CB5CD}"/>
              </a:ext>
            </a:extLst>
          </p:cNvPr>
          <p:cNvSpPr>
            <a:spLocks noChangeArrowheads="1"/>
          </p:cNvSpPr>
          <p:nvPr/>
        </p:nvSpPr>
        <p:spPr bwMode="auto">
          <a:xfrm>
            <a:off x="4660900" y="5659648"/>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117</a:t>
            </a:r>
          </a:p>
        </p:txBody>
      </p:sp>
      <p:sp>
        <p:nvSpPr>
          <p:cNvPr id="2055" name="Rectangle 15">
            <a:extLst>
              <a:ext uri="{FF2B5EF4-FFF2-40B4-BE49-F238E27FC236}">
                <a16:creationId xmlns:a16="http://schemas.microsoft.com/office/drawing/2014/main" id="{C6AAD1D9-ABCC-4CD0-8764-1D128DC239D2}"/>
              </a:ext>
            </a:extLst>
          </p:cNvPr>
          <p:cNvSpPr>
            <a:spLocks noChangeArrowheads="1"/>
          </p:cNvSpPr>
          <p:nvPr/>
        </p:nvSpPr>
        <p:spPr bwMode="auto">
          <a:xfrm>
            <a:off x="5154084" y="5659648"/>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100</a:t>
            </a:r>
          </a:p>
        </p:txBody>
      </p:sp>
      <p:sp>
        <p:nvSpPr>
          <p:cNvPr id="2056" name="Rectangle 16">
            <a:extLst>
              <a:ext uri="{FF2B5EF4-FFF2-40B4-BE49-F238E27FC236}">
                <a16:creationId xmlns:a16="http://schemas.microsoft.com/office/drawing/2014/main" id="{B7937F36-8EB5-4162-8D30-E6F27A94E92A}"/>
              </a:ext>
            </a:extLst>
          </p:cNvPr>
          <p:cNvSpPr>
            <a:spLocks noChangeArrowheads="1"/>
          </p:cNvSpPr>
          <p:nvPr/>
        </p:nvSpPr>
        <p:spPr bwMode="auto">
          <a:xfrm>
            <a:off x="5670551" y="5659648"/>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76</a:t>
            </a:r>
          </a:p>
        </p:txBody>
      </p:sp>
      <p:sp>
        <p:nvSpPr>
          <p:cNvPr id="2057" name="Rectangle 17">
            <a:extLst>
              <a:ext uri="{FF2B5EF4-FFF2-40B4-BE49-F238E27FC236}">
                <a16:creationId xmlns:a16="http://schemas.microsoft.com/office/drawing/2014/main" id="{DB7EE0EA-F227-4CAD-9252-02D911F9D225}"/>
              </a:ext>
            </a:extLst>
          </p:cNvPr>
          <p:cNvSpPr>
            <a:spLocks noChangeArrowheads="1"/>
          </p:cNvSpPr>
          <p:nvPr/>
        </p:nvSpPr>
        <p:spPr bwMode="auto">
          <a:xfrm>
            <a:off x="6165851" y="5659648"/>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63</a:t>
            </a:r>
          </a:p>
        </p:txBody>
      </p:sp>
      <p:sp>
        <p:nvSpPr>
          <p:cNvPr id="2058" name="Rectangle 18">
            <a:extLst>
              <a:ext uri="{FF2B5EF4-FFF2-40B4-BE49-F238E27FC236}">
                <a16:creationId xmlns:a16="http://schemas.microsoft.com/office/drawing/2014/main" id="{2A36E624-C720-489E-8EE8-80E86D432A74}"/>
              </a:ext>
            </a:extLst>
          </p:cNvPr>
          <p:cNvSpPr>
            <a:spLocks noChangeArrowheads="1"/>
          </p:cNvSpPr>
          <p:nvPr/>
        </p:nvSpPr>
        <p:spPr bwMode="auto">
          <a:xfrm>
            <a:off x="1187451" y="5858615"/>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264</a:t>
            </a:r>
          </a:p>
        </p:txBody>
      </p:sp>
      <p:sp>
        <p:nvSpPr>
          <p:cNvPr id="2059" name="Rectangle 19">
            <a:extLst>
              <a:ext uri="{FF2B5EF4-FFF2-40B4-BE49-F238E27FC236}">
                <a16:creationId xmlns:a16="http://schemas.microsoft.com/office/drawing/2014/main" id="{CBC4E7E7-C50C-450F-ABD4-B300961699E4}"/>
              </a:ext>
            </a:extLst>
          </p:cNvPr>
          <p:cNvSpPr>
            <a:spLocks noChangeArrowheads="1"/>
          </p:cNvSpPr>
          <p:nvPr/>
        </p:nvSpPr>
        <p:spPr bwMode="auto">
          <a:xfrm>
            <a:off x="1682751" y="5858615"/>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256</a:t>
            </a:r>
          </a:p>
        </p:txBody>
      </p:sp>
      <p:sp>
        <p:nvSpPr>
          <p:cNvPr id="2071" name="Rectangle 20">
            <a:extLst>
              <a:ext uri="{FF2B5EF4-FFF2-40B4-BE49-F238E27FC236}">
                <a16:creationId xmlns:a16="http://schemas.microsoft.com/office/drawing/2014/main" id="{ACE2F224-D0A9-448B-BE05-FBDD41574847}"/>
              </a:ext>
            </a:extLst>
          </p:cNvPr>
          <p:cNvSpPr>
            <a:spLocks noChangeArrowheads="1"/>
          </p:cNvSpPr>
          <p:nvPr/>
        </p:nvSpPr>
        <p:spPr bwMode="auto">
          <a:xfrm>
            <a:off x="2182284" y="5858615"/>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229</a:t>
            </a:r>
          </a:p>
        </p:txBody>
      </p:sp>
      <p:sp>
        <p:nvSpPr>
          <p:cNvPr id="2072" name="Rectangle 21">
            <a:extLst>
              <a:ext uri="{FF2B5EF4-FFF2-40B4-BE49-F238E27FC236}">
                <a16:creationId xmlns:a16="http://schemas.microsoft.com/office/drawing/2014/main" id="{65454EB8-A68B-43B8-A370-FDF21C5EB7A7}"/>
              </a:ext>
            </a:extLst>
          </p:cNvPr>
          <p:cNvSpPr>
            <a:spLocks noChangeArrowheads="1"/>
          </p:cNvSpPr>
          <p:nvPr/>
        </p:nvSpPr>
        <p:spPr bwMode="auto">
          <a:xfrm>
            <a:off x="2677584" y="5858615"/>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197</a:t>
            </a:r>
          </a:p>
        </p:txBody>
      </p:sp>
      <p:sp>
        <p:nvSpPr>
          <p:cNvPr id="2073" name="Rectangle 22">
            <a:extLst>
              <a:ext uri="{FF2B5EF4-FFF2-40B4-BE49-F238E27FC236}">
                <a16:creationId xmlns:a16="http://schemas.microsoft.com/office/drawing/2014/main" id="{6C1338DF-00FE-4571-BD2F-DC68C9F4CF0F}"/>
              </a:ext>
            </a:extLst>
          </p:cNvPr>
          <p:cNvSpPr>
            <a:spLocks noChangeArrowheads="1"/>
          </p:cNvSpPr>
          <p:nvPr/>
        </p:nvSpPr>
        <p:spPr bwMode="auto">
          <a:xfrm>
            <a:off x="3172884" y="5858615"/>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174</a:t>
            </a:r>
          </a:p>
        </p:txBody>
      </p:sp>
      <p:sp>
        <p:nvSpPr>
          <p:cNvPr id="2074" name="Rectangle 23">
            <a:extLst>
              <a:ext uri="{FF2B5EF4-FFF2-40B4-BE49-F238E27FC236}">
                <a16:creationId xmlns:a16="http://schemas.microsoft.com/office/drawing/2014/main" id="{8F6264D1-6C5F-4FBA-BC3D-12F676852726}"/>
              </a:ext>
            </a:extLst>
          </p:cNvPr>
          <p:cNvSpPr>
            <a:spLocks noChangeArrowheads="1"/>
          </p:cNvSpPr>
          <p:nvPr/>
        </p:nvSpPr>
        <p:spPr bwMode="auto">
          <a:xfrm>
            <a:off x="3668184" y="5858615"/>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145</a:t>
            </a:r>
          </a:p>
        </p:txBody>
      </p:sp>
      <p:sp>
        <p:nvSpPr>
          <p:cNvPr id="2075" name="Rectangle 24">
            <a:extLst>
              <a:ext uri="{FF2B5EF4-FFF2-40B4-BE49-F238E27FC236}">
                <a16:creationId xmlns:a16="http://schemas.microsoft.com/office/drawing/2014/main" id="{15F43B27-7922-4B4C-872B-F5EC47C39E07}"/>
              </a:ext>
            </a:extLst>
          </p:cNvPr>
          <p:cNvSpPr>
            <a:spLocks noChangeArrowheads="1"/>
          </p:cNvSpPr>
          <p:nvPr/>
        </p:nvSpPr>
        <p:spPr bwMode="auto">
          <a:xfrm>
            <a:off x="4163484" y="5858615"/>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118</a:t>
            </a:r>
          </a:p>
        </p:txBody>
      </p:sp>
      <p:sp>
        <p:nvSpPr>
          <p:cNvPr id="2076" name="Rectangle 25">
            <a:extLst>
              <a:ext uri="{FF2B5EF4-FFF2-40B4-BE49-F238E27FC236}">
                <a16:creationId xmlns:a16="http://schemas.microsoft.com/office/drawing/2014/main" id="{5B03B268-CBF7-4FFE-ADC1-DAC69CC7D7E2}"/>
              </a:ext>
            </a:extLst>
          </p:cNvPr>
          <p:cNvSpPr>
            <a:spLocks noChangeArrowheads="1"/>
          </p:cNvSpPr>
          <p:nvPr/>
        </p:nvSpPr>
        <p:spPr bwMode="auto">
          <a:xfrm>
            <a:off x="4677833" y="5858615"/>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91</a:t>
            </a:r>
          </a:p>
        </p:txBody>
      </p:sp>
      <p:sp>
        <p:nvSpPr>
          <p:cNvPr id="2077" name="Rectangle 26">
            <a:extLst>
              <a:ext uri="{FF2B5EF4-FFF2-40B4-BE49-F238E27FC236}">
                <a16:creationId xmlns:a16="http://schemas.microsoft.com/office/drawing/2014/main" id="{DB49D1FF-4882-478F-99F7-3DC4BC7833BE}"/>
              </a:ext>
            </a:extLst>
          </p:cNvPr>
          <p:cNvSpPr>
            <a:spLocks noChangeArrowheads="1"/>
          </p:cNvSpPr>
          <p:nvPr/>
        </p:nvSpPr>
        <p:spPr bwMode="auto">
          <a:xfrm>
            <a:off x="5173133" y="5858615"/>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73</a:t>
            </a:r>
          </a:p>
        </p:txBody>
      </p:sp>
      <p:sp>
        <p:nvSpPr>
          <p:cNvPr id="2078" name="Rectangle 27">
            <a:extLst>
              <a:ext uri="{FF2B5EF4-FFF2-40B4-BE49-F238E27FC236}">
                <a16:creationId xmlns:a16="http://schemas.microsoft.com/office/drawing/2014/main" id="{0549F26A-D9F3-4417-8465-406CFF952E4E}"/>
              </a:ext>
            </a:extLst>
          </p:cNvPr>
          <p:cNvSpPr>
            <a:spLocks noChangeArrowheads="1"/>
          </p:cNvSpPr>
          <p:nvPr/>
        </p:nvSpPr>
        <p:spPr bwMode="auto">
          <a:xfrm>
            <a:off x="5670551" y="5858615"/>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53</a:t>
            </a:r>
          </a:p>
        </p:txBody>
      </p:sp>
      <p:sp>
        <p:nvSpPr>
          <p:cNvPr id="2079" name="Rectangle 28">
            <a:extLst>
              <a:ext uri="{FF2B5EF4-FFF2-40B4-BE49-F238E27FC236}">
                <a16:creationId xmlns:a16="http://schemas.microsoft.com/office/drawing/2014/main" id="{4B7DC985-4179-4B99-AB50-FC7B90CE6717}"/>
              </a:ext>
            </a:extLst>
          </p:cNvPr>
          <p:cNvSpPr>
            <a:spLocks noChangeArrowheads="1"/>
          </p:cNvSpPr>
          <p:nvPr/>
        </p:nvSpPr>
        <p:spPr bwMode="auto">
          <a:xfrm>
            <a:off x="6165851" y="5858615"/>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44</a:t>
            </a:r>
          </a:p>
        </p:txBody>
      </p:sp>
      <p:sp>
        <p:nvSpPr>
          <p:cNvPr id="2080" name="Rectangle 29">
            <a:extLst>
              <a:ext uri="{FF2B5EF4-FFF2-40B4-BE49-F238E27FC236}">
                <a16:creationId xmlns:a16="http://schemas.microsoft.com/office/drawing/2014/main" id="{EBB795B6-41D5-40A6-948C-C35B9378B2A9}"/>
              </a:ext>
            </a:extLst>
          </p:cNvPr>
          <p:cNvSpPr>
            <a:spLocks noChangeArrowheads="1"/>
          </p:cNvSpPr>
          <p:nvPr/>
        </p:nvSpPr>
        <p:spPr bwMode="auto">
          <a:xfrm>
            <a:off x="1187451" y="6057582"/>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133</a:t>
            </a:r>
          </a:p>
        </p:txBody>
      </p:sp>
      <p:sp>
        <p:nvSpPr>
          <p:cNvPr id="2081" name="Rectangle 30">
            <a:extLst>
              <a:ext uri="{FF2B5EF4-FFF2-40B4-BE49-F238E27FC236}">
                <a16:creationId xmlns:a16="http://schemas.microsoft.com/office/drawing/2014/main" id="{CE76FDE5-BDF3-4C7D-AA41-F27674494802}"/>
              </a:ext>
            </a:extLst>
          </p:cNvPr>
          <p:cNvSpPr>
            <a:spLocks noChangeArrowheads="1"/>
          </p:cNvSpPr>
          <p:nvPr/>
        </p:nvSpPr>
        <p:spPr bwMode="auto">
          <a:xfrm>
            <a:off x="1682751" y="6057582"/>
            <a:ext cx="235642"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119</a:t>
            </a:r>
          </a:p>
        </p:txBody>
      </p:sp>
      <p:sp>
        <p:nvSpPr>
          <p:cNvPr id="2082" name="Rectangle 31">
            <a:extLst>
              <a:ext uri="{FF2B5EF4-FFF2-40B4-BE49-F238E27FC236}">
                <a16:creationId xmlns:a16="http://schemas.microsoft.com/office/drawing/2014/main" id="{5969D064-BF6E-4E76-91B1-B1D297ACA2FF}"/>
              </a:ext>
            </a:extLst>
          </p:cNvPr>
          <p:cNvSpPr>
            <a:spLocks noChangeArrowheads="1"/>
          </p:cNvSpPr>
          <p:nvPr/>
        </p:nvSpPr>
        <p:spPr bwMode="auto">
          <a:xfrm>
            <a:off x="2201333" y="6057582"/>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98</a:t>
            </a:r>
          </a:p>
        </p:txBody>
      </p:sp>
      <p:sp>
        <p:nvSpPr>
          <p:cNvPr id="2083" name="Rectangle 32">
            <a:extLst>
              <a:ext uri="{FF2B5EF4-FFF2-40B4-BE49-F238E27FC236}">
                <a16:creationId xmlns:a16="http://schemas.microsoft.com/office/drawing/2014/main" id="{24DB2A12-F5B6-4257-A151-645D4879933A}"/>
              </a:ext>
            </a:extLst>
          </p:cNvPr>
          <p:cNvSpPr>
            <a:spLocks noChangeArrowheads="1"/>
          </p:cNvSpPr>
          <p:nvPr/>
        </p:nvSpPr>
        <p:spPr bwMode="auto">
          <a:xfrm>
            <a:off x="2696633" y="6057582"/>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73</a:t>
            </a:r>
          </a:p>
        </p:txBody>
      </p:sp>
      <p:sp>
        <p:nvSpPr>
          <p:cNvPr id="2084" name="Rectangle 33">
            <a:extLst>
              <a:ext uri="{FF2B5EF4-FFF2-40B4-BE49-F238E27FC236}">
                <a16:creationId xmlns:a16="http://schemas.microsoft.com/office/drawing/2014/main" id="{44A02770-45ED-4D7A-8149-EB08FF981308}"/>
              </a:ext>
            </a:extLst>
          </p:cNvPr>
          <p:cNvSpPr>
            <a:spLocks noChangeArrowheads="1"/>
          </p:cNvSpPr>
          <p:nvPr/>
        </p:nvSpPr>
        <p:spPr bwMode="auto">
          <a:xfrm>
            <a:off x="3191933" y="6057582"/>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59</a:t>
            </a:r>
          </a:p>
        </p:txBody>
      </p:sp>
      <p:sp>
        <p:nvSpPr>
          <p:cNvPr id="2085" name="Rectangle 34">
            <a:extLst>
              <a:ext uri="{FF2B5EF4-FFF2-40B4-BE49-F238E27FC236}">
                <a16:creationId xmlns:a16="http://schemas.microsoft.com/office/drawing/2014/main" id="{4F71CCBE-7CD9-419A-B229-9A8C4AAD0D2F}"/>
              </a:ext>
            </a:extLst>
          </p:cNvPr>
          <p:cNvSpPr>
            <a:spLocks noChangeArrowheads="1"/>
          </p:cNvSpPr>
          <p:nvPr/>
        </p:nvSpPr>
        <p:spPr bwMode="auto">
          <a:xfrm>
            <a:off x="3687233" y="6057582"/>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47</a:t>
            </a:r>
          </a:p>
        </p:txBody>
      </p:sp>
      <p:sp>
        <p:nvSpPr>
          <p:cNvPr id="2086" name="Rectangle 35">
            <a:extLst>
              <a:ext uri="{FF2B5EF4-FFF2-40B4-BE49-F238E27FC236}">
                <a16:creationId xmlns:a16="http://schemas.microsoft.com/office/drawing/2014/main" id="{14290DA9-7DCE-4902-806A-2B4836D2E3BF}"/>
              </a:ext>
            </a:extLst>
          </p:cNvPr>
          <p:cNvSpPr>
            <a:spLocks noChangeArrowheads="1"/>
          </p:cNvSpPr>
          <p:nvPr/>
        </p:nvSpPr>
        <p:spPr bwMode="auto">
          <a:xfrm>
            <a:off x="4184651" y="6057582"/>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33</a:t>
            </a:r>
          </a:p>
        </p:txBody>
      </p:sp>
      <p:sp>
        <p:nvSpPr>
          <p:cNvPr id="2087" name="Rectangle 36">
            <a:extLst>
              <a:ext uri="{FF2B5EF4-FFF2-40B4-BE49-F238E27FC236}">
                <a16:creationId xmlns:a16="http://schemas.microsoft.com/office/drawing/2014/main" id="{FB9F7AAF-940D-4E72-9CE7-685E93435C33}"/>
              </a:ext>
            </a:extLst>
          </p:cNvPr>
          <p:cNvSpPr>
            <a:spLocks noChangeArrowheads="1"/>
          </p:cNvSpPr>
          <p:nvPr/>
        </p:nvSpPr>
        <p:spPr bwMode="auto">
          <a:xfrm>
            <a:off x="4677833" y="6057582"/>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26</a:t>
            </a:r>
          </a:p>
        </p:txBody>
      </p:sp>
      <p:sp>
        <p:nvSpPr>
          <p:cNvPr id="2088" name="Rectangle 37">
            <a:extLst>
              <a:ext uri="{FF2B5EF4-FFF2-40B4-BE49-F238E27FC236}">
                <a16:creationId xmlns:a16="http://schemas.microsoft.com/office/drawing/2014/main" id="{1A961923-4155-4D32-8D7A-14342C6E25EB}"/>
              </a:ext>
            </a:extLst>
          </p:cNvPr>
          <p:cNvSpPr>
            <a:spLocks noChangeArrowheads="1"/>
          </p:cNvSpPr>
          <p:nvPr/>
        </p:nvSpPr>
        <p:spPr bwMode="auto">
          <a:xfrm>
            <a:off x="5173133" y="6057582"/>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20</a:t>
            </a:r>
          </a:p>
        </p:txBody>
      </p:sp>
      <p:sp>
        <p:nvSpPr>
          <p:cNvPr id="2089" name="Rectangle 38">
            <a:extLst>
              <a:ext uri="{FF2B5EF4-FFF2-40B4-BE49-F238E27FC236}">
                <a16:creationId xmlns:a16="http://schemas.microsoft.com/office/drawing/2014/main" id="{A006C87D-0D46-4D3C-83F1-0732ECE08ADB}"/>
              </a:ext>
            </a:extLst>
          </p:cNvPr>
          <p:cNvSpPr>
            <a:spLocks noChangeArrowheads="1"/>
          </p:cNvSpPr>
          <p:nvPr/>
        </p:nvSpPr>
        <p:spPr bwMode="auto">
          <a:xfrm>
            <a:off x="5670551" y="6057582"/>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14</a:t>
            </a:r>
          </a:p>
        </p:txBody>
      </p:sp>
      <p:sp>
        <p:nvSpPr>
          <p:cNvPr id="2090" name="Rectangle 39">
            <a:extLst>
              <a:ext uri="{FF2B5EF4-FFF2-40B4-BE49-F238E27FC236}">
                <a16:creationId xmlns:a16="http://schemas.microsoft.com/office/drawing/2014/main" id="{1407D4B7-08B8-4C58-BA83-121E1A31A716}"/>
              </a:ext>
            </a:extLst>
          </p:cNvPr>
          <p:cNvSpPr>
            <a:spLocks noChangeArrowheads="1"/>
          </p:cNvSpPr>
          <p:nvPr/>
        </p:nvSpPr>
        <p:spPr bwMode="auto">
          <a:xfrm>
            <a:off x="6165851" y="6057582"/>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13</a:t>
            </a:r>
          </a:p>
        </p:txBody>
      </p:sp>
      <p:sp>
        <p:nvSpPr>
          <p:cNvPr id="2091" name="Rectangle 40">
            <a:extLst>
              <a:ext uri="{FF2B5EF4-FFF2-40B4-BE49-F238E27FC236}">
                <a16:creationId xmlns:a16="http://schemas.microsoft.com/office/drawing/2014/main" id="{E94FDC5B-F8A1-4E5C-B24C-BEC90CF1E4CB}"/>
              </a:ext>
            </a:extLst>
          </p:cNvPr>
          <p:cNvSpPr>
            <a:spLocks noChangeArrowheads="1"/>
          </p:cNvSpPr>
          <p:nvPr/>
        </p:nvSpPr>
        <p:spPr bwMode="auto">
          <a:xfrm>
            <a:off x="1206500" y="6256548"/>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51</a:t>
            </a:r>
          </a:p>
        </p:txBody>
      </p:sp>
      <p:sp>
        <p:nvSpPr>
          <p:cNvPr id="2092" name="Rectangle 41">
            <a:extLst>
              <a:ext uri="{FF2B5EF4-FFF2-40B4-BE49-F238E27FC236}">
                <a16:creationId xmlns:a16="http://schemas.microsoft.com/office/drawing/2014/main" id="{208AB76E-4894-41FE-92CC-1AFBF28C7470}"/>
              </a:ext>
            </a:extLst>
          </p:cNvPr>
          <p:cNvSpPr>
            <a:spLocks noChangeArrowheads="1"/>
          </p:cNvSpPr>
          <p:nvPr/>
        </p:nvSpPr>
        <p:spPr bwMode="auto">
          <a:xfrm>
            <a:off x="1701800" y="6256548"/>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41</a:t>
            </a:r>
          </a:p>
        </p:txBody>
      </p:sp>
      <p:sp>
        <p:nvSpPr>
          <p:cNvPr id="2093" name="Rectangle 42">
            <a:extLst>
              <a:ext uri="{FF2B5EF4-FFF2-40B4-BE49-F238E27FC236}">
                <a16:creationId xmlns:a16="http://schemas.microsoft.com/office/drawing/2014/main" id="{31D6E308-1A1E-4BB5-BC9E-1D64D74424F0}"/>
              </a:ext>
            </a:extLst>
          </p:cNvPr>
          <p:cNvSpPr>
            <a:spLocks noChangeArrowheads="1"/>
          </p:cNvSpPr>
          <p:nvPr/>
        </p:nvSpPr>
        <p:spPr bwMode="auto">
          <a:xfrm>
            <a:off x="2201333" y="6256548"/>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29</a:t>
            </a:r>
          </a:p>
        </p:txBody>
      </p:sp>
      <p:sp>
        <p:nvSpPr>
          <p:cNvPr id="2094" name="Rectangle 43">
            <a:extLst>
              <a:ext uri="{FF2B5EF4-FFF2-40B4-BE49-F238E27FC236}">
                <a16:creationId xmlns:a16="http://schemas.microsoft.com/office/drawing/2014/main" id="{E9D71D17-338D-48E2-A89B-162BA3A20C2F}"/>
              </a:ext>
            </a:extLst>
          </p:cNvPr>
          <p:cNvSpPr>
            <a:spLocks noChangeArrowheads="1"/>
          </p:cNvSpPr>
          <p:nvPr/>
        </p:nvSpPr>
        <p:spPr bwMode="auto">
          <a:xfrm>
            <a:off x="2696633" y="6256548"/>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21</a:t>
            </a:r>
          </a:p>
        </p:txBody>
      </p:sp>
      <p:sp>
        <p:nvSpPr>
          <p:cNvPr id="2095" name="Rectangle 44">
            <a:extLst>
              <a:ext uri="{FF2B5EF4-FFF2-40B4-BE49-F238E27FC236}">
                <a16:creationId xmlns:a16="http://schemas.microsoft.com/office/drawing/2014/main" id="{983342BF-36D9-4EB7-B1AA-76EDDC27F262}"/>
              </a:ext>
            </a:extLst>
          </p:cNvPr>
          <p:cNvSpPr>
            <a:spLocks noChangeArrowheads="1"/>
          </p:cNvSpPr>
          <p:nvPr/>
        </p:nvSpPr>
        <p:spPr bwMode="auto">
          <a:xfrm>
            <a:off x="3191933" y="6256548"/>
            <a:ext cx="157094"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14</a:t>
            </a:r>
          </a:p>
        </p:txBody>
      </p:sp>
      <p:sp>
        <p:nvSpPr>
          <p:cNvPr id="2096" name="Rectangle 45">
            <a:extLst>
              <a:ext uri="{FF2B5EF4-FFF2-40B4-BE49-F238E27FC236}">
                <a16:creationId xmlns:a16="http://schemas.microsoft.com/office/drawing/2014/main" id="{B14C7BBE-0586-420E-BBAE-7F4FFBFDA338}"/>
              </a:ext>
            </a:extLst>
          </p:cNvPr>
          <p:cNvSpPr>
            <a:spLocks noChangeArrowheads="1"/>
          </p:cNvSpPr>
          <p:nvPr/>
        </p:nvSpPr>
        <p:spPr bwMode="auto">
          <a:xfrm>
            <a:off x="3710517" y="6256548"/>
            <a:ext cx="78548"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9</a:t>
            </a:r>
          </a:p>
        </p:txBody>
      </p:sp>
      <p:sp>
        <p:nvSpPr>
          <p:cNvPr id="2097" name="Rectangle 46">
            <a:extLst>
              <a:ext uri="{FF2B5EF4-FFF2-40B4-BE49-F238E27FC236}">
                <a16:creationId xmlns:a16="http://schemas.microsoft.com/office/drawing/2014/main" id="{4C2E0F53-367B-4917-B19A-A812E254458A}"/>
              </a:ext>
            </a:extLst>
          </p:cNvPr>
          <p:cNvSpPr>
            <a:spLocks noChangeArrowheads="1"/>
          </p:cNvSpPr>
          <p:nvPr/>
        </p:nvSpPr>
        <p:spPr bwMode="auto">
          <a:xfrm>
            <a:off x="4205817" y="6256548"/>
            <a:ext cx="78548"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7</a:t>
            </a:r>
          </a:p>
        </p:txBody>
      </p:sp>
      <p:sp>
        <p:nvSpPr>
          <p:cNvPr id="2098" name="Rectangle 47">
            <a:extLst>
              <a:ext uri="{FF2B5EF4-FFF2-40B4-BE49-F238E27FC236}">
                <a16:creationId xmlns:a16="http://schemas.microsoft.com/office/drawing/2014/main" id="{06A69100-1C8B-4DE6-A414-23A84A3CF755}"/>
              </a:ext>
            </a:extLst>
          </p:cNvPr>
          <p:cNvSpPr>
            <a:spLocks noChangeArrowheads="1"/>
          </p:cNvSpPr>
          <p:nvPr/>
        </p:nvSpPr>
        <p:spPr bwMode="auto">
          <a:xfrm>
            <a:off x="4701117" y="6256548"/>
            <a:ext cx="78548"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5</a:t>
            </a:r>
          </a:p>
        </p:txBody>
      </p:sp>
      <p:sp>
        <p:nvSpPr>
          <p:cNvPr id="2099" name="Rectangle 48">
            <a:extLst>
              <a:ext uri="{FF2B5EF4-FFF2-40B4-BE49-F238E27FC236}">
                <a16:creationId xmlns:a16="http://schemas.microsoft.com/office/drawing/2014/main" id="{94EE820E-C9EE-4637-A41B-71A78C9FD2C7}"/>
              </a:ext>
            </a:extLst>
          </p:cNvPr>
          <p:cNvSpPr>
            <a:spLocks noChangeArrowheads="1"/>
          </p:cNvSpPr>
          <p:nvPr/>
        </p:nvSpPr>
        <p:spPr bwMode="auto">
          <a:xfrm>
            <a:off x="5198533" y="6256548"/>
            <a:ext cx="78548"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a:t>
            </a:r>
          </a:p>
        </p:txBody>
      </p:sp>
      <p:sp>
        <p:nvSpPr>
          <p:cNvPr id="2100" name="Rectangle 49">
            <a:extLst>
              <a:ext uri="{FF2B5EF4-FFF2-40B4-BE49-F238E27FC236}">
                <a16:creationId xmlns:a16="http://schemas.microsoft.com/office/drawing/2014/main" id="{4E7B83B1-E0F3-4DE7-BB07-066C72A46BB6}"/>
              </a:ext>
            </a:extLst>
          </p:cNvPr>
          <p:cNvSpPr>
            <a:spLocks noChangeArrowheads="1"/>
          </p:cNvSpPr>
          <p:nvPr/>
        </p:nvSpPr>
        <p:spPr bwMode="auto">
          <a:xfrm>
            <a:off x="5693833" y="6256548"/>
            <a:ext cx="78548"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a:t>
            </a:r>
          </a:p>
        </p:txBody>
      </p:sp>
      <p:sp>
        <p:nvSpPr>
          <p:cNvPr id="2101" name="Rectangle 50">
            <a:extLst>
              <a:ext uri="{FF2B5EF4-FFF2-40B4-BE49-F238E27FC236}">
                <a16:creationId xmlns:a16="http://schemas.microsoft.com/office/drawing/2014/main" id="{17F92797-2DA9-4C32-9988-9F67DCE7A649}"/>
              </a:ext>
            </a:extLst>
          </p:cNvPr>
          <p:cNvSpPr>
            <a:spLocks noChangeArrowheads="1"/>
          </p:cNvSpPr>
          <p:nvPr/>
        </p:nvSpPr>
        <p:spPr bwMode="auto">
          <a:xfrm>
            <a:off x="6187017" y="6256548"/>
            <a:ext cx="78548"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b="0" dirty="0">
                <a:solidFill>
                  <a:schemeClr val="bg1"/>
                </a:solidFill>
                <a:latin typeface="Calibri" panose="020F0502020204030204" pitchFamily="34" charset="0"/>
                <a:ea typeface="Geneva" panose="020B0503030404040204" pitchFamily="34" charset="0"/>
                <a:cs typeface="Calibri" panose="020F0502020204030204" pitchFamily="34" charset="0"/>
              </a:rPr>
              <a:t>2</a:t>
            </a:r>
          </a:p>
        </p:txBody>
      </p:sp>
      <p:sp>
        <p:nvSpPr>
          <p:cNvPr id="2102" name="Rectangle 51">
            <a:extLst>
              <a:ext uri="{FF2B5EF4-FFF2-40B4-BE49-F238E27FC236}">
                <a16:creationId xmlns:a16="http://schemas.microsoft.com/office/drawing/2014/main" id="{70B3A7C3-892B-4168-BCFE-5798CFA84039}"/>
              </a:ext>
            </a:extLst>
          </p:cNvPr>
          <p:cNvSpPr>
            <a:spLocks noChangeArrowheads="1"/>
          </p:cNvSpPr>
          <p:nvPr/>
        </p:nvSpPr>
        <p:spPr bwMode="auto">
          <a:xfrm>
            <a:off x="599018" y="5458566"/>
            <a:ext cx="1132490" cy="184666"/>
          </a:xfrm>
          <a:prstGeom prst="rect">
            <a:avLst/>
          </a:prstGeom>
          <a:noFill/>
          <a:ln>
            <a:noFill/>
          </a:ln>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200" dirty="0">
                <a:solidFill>
                  <a:schemeClr val="bg1"/>
                </a:solidFill>
                <a:latin typeface="Calibri" panose="020F0502020204030204" pitchFamily="34" charset="0"/>
                <a:ea typeface="Geneva" panose="020B0503030404040204" pitchFamily="34" charset="0"/>
                <a:cs typeface="Calibri" panose="020F0502020204030204" pitchFamily="34" charset="0"/>
              </a:rPr>
              <a:t>Patients at Risk, n</a:t>
            </a:r>
          </a:p>
        </p:txBody>
      </p:sp>
      <p:sp>
        <p:nvSpPr>
          <p:cNvPr id="351304" name="TextBox 2160">
            <a:extLst>
              <a:ext uri="{FF2B5EF4-FFF2-40B4-BE49-F238E27FC236}">
                <a16:creationId xmlns:a16="http://schemas.microsoft.com/office/drawing/2014/main" id="{F902DC7E-B0BF-4A1F-AFA0-73AE40502CF3}"/>
              </a:ext>
            </a:extLst>
          </p:cNvPr>
          <p:cNvSpPr txBox="1">
            <a:spLocks noChangeArrowheads="1"/>
          </p:cNvSpPr>
          <p:nvPr/>
        </p:nvSpPr>
        <p:spPr bwMode="auto">
          <a:xfrm>
            <a:off x="3906040" y="1577616"/>
            <a:ext cx="19350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defTabSz="609585"/>
            <a:r>
              <a:rPr lang="en-US" altLang="es-ES" sz="1600" b="0" dirty="0">
                <a:solidFill>
                  <a:srgbClr val="000000"/>
                </a:solidFill>
                <a:latin typeface="Calibri" panose="020F0502020204030204" pitchFamily="34" charset="0"/>
                <a:cs typeface="Calibri" panose="020F0502020204030204" pitchFamily="34" charset="0"/>
              </a:rPr>
              <a:t>High-risk group (&gt;12)</a:t>
            </a:r>
          </a:p>
        </p:txBody>
      </p:sp>
      <p:sp>
        <p:nvSpPr>
          <p:cNvPr id="351305" name="TextBox 2161">
            <a:extLst>
              <a:ext uri="{FF2B5EF4-FFF2-40B4-BE49-F238E27FC236}">
                <a16:creationId xmlns:a16="http://schemas.microsoft.com/office/drawing/2014/main" id="{969CA4E7-EF6B-4903-84C1-919491E8865D}"/>
              </a:ext>
            </a:extLst>
          </p:cNvPr>
          <p:cNvSpPr txBox="1">
            <a:spLocks noChangeArrowheads="1"/>
          </p:cNvSpPr>
          <p:nvPr/>
        </p:nvSpPr>
        <p:spPr bwMode="auto">
          <a:xfrm>
            <a:off x="3964518" y="2019301"/>
            <a:ext cx="274743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defTabSz="609585"/>
            <a:r>
              <a:rPr lang="en-US" altLang="es-ES" sz="1600" b="0" dirty="0">
                <a:solidFill>
                  <a:srgbClr val="000000"/>
                </a:solidFill>
                <a:latin typeface="Calibri" panose="020F0502020204030204" pitchFamily="34" charset="0"/>
                <a:cs typeface="Calibri" panose="020F0502020204030204" pitchFamily="34" charset="0"/>
              </a:rPr>
              <a:t>Intermediate-risk group (9-12)</a:t>
            </a:r>
          </a:p>
        </p:txBody>
      </p:sp>
      <p:sp>
        <p:nvSpPr>
          <p:cNvPr id="351306" name="TextBox 2162">
            <a:extLst>
              <a:ext uri="{FF2B5EF4-FFF2-40B4-BE49-F238E27FC236}">
                <a16:creationId xmlns:a16="http://schemas.microsoft.com/office/drawing/2014/main" id="{1A2C22BF-1A79-43F9-9A77-B4BB607DC000}"/>
              </a:ext>
            </a:extLst>
          </p:cNvPr>
          <p:cNvSpPr txBox="1">
            <a:spLocks noChangeArrowheads="1"/>
          </p:cNvSpPr>
          <p:nvPr/>
        </p:nvSpPr>
        <p:spPr bwMode="auto">
          <a:xfrm>
            <a:off x="4311650" y="3824818"/>
            <a:ext cx="18921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defTabSz="609585"/>
            <a:r>
              <a:rPr lang="en-US" altLang="es-ES" sz="1600" b="0" dirty="0">
                <a:solidFill>
                  <a:srgbClr val="000000"/>
                </a:solidFill>
                <a:latin typeface="Calibri" panose="020F0502020204030204" pitchFamily="34" charset="0"/>
                <a:cs typeface="Calibri" panose="020F0502020204030204" pitchFamily="34" charset="0"/>
              </a:rPr>
              <a:t>Low-risk group (0-4)</a:t>
            </a:r>
          </a:p>
        </p:txBody>
      </p:sp>
      <p:sp>
        <p:nvSpPr>
          <p:cNvPr id="351307" name="TextBox 2163">
            <a:extLst>
              <a:ext uri="{FF2B5EF4-FFF2-40B4-BE49-F238E27FC236}">
                <a16:creationId xmlns:a16="http://schemas.microsoft.com/office/drawing/2014/main" id="{F88FCA4E-728B-49E5-9A75-67DDDC13C6A2}"/>
              </a:ext>
            </a:extLst>
          </p:cNvPr>
          <p:cNvSpPr txBox="1">
            <a:spLocks noChangeArrowheads="1"/>
          </p:cNvSpPr>
          <p:nvPr/>
        </p:nvSpPr>
        <p:spPr bwMode="auto">
          <a:xfrm>
            <a:off x="4123974" y="2645834"/>
            <a:ext cx="247438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defTabSz="609585"/>
            <a:r>
              <a:rPr lang="en-US" altLang="es-ES" sz="1600" b="0" dirty="0">
                <a:solidFill>
                  <a:srgbClr val="000000"/>
                </a:solidFill>
                <a:latin typeface="Calibri" panose="020F0502020204030204" pitchFamily="34" charset="0"/>
                <a:cs typeface="Calibri" panose="020F0502020204030204" pitchFamily="34" charset="0"/>
              </a:rPr>
              <a:t>Low- to intermediate-risk </a:t>
            </a:r>
          </a:p>
          <a:p>
            <a:pPr defTabSz="609585"/>
            <a:r>
              <a:rPr lang="en-US" altLang="es-ES" sz="1600" b="0" dirty="0">
                <a:solidFill>
                  <a:srgbClr val="000000"/>
                </a:solidFill>
                <a:latin typeface="Calibri" panose="020F0502020204030204" pitchFamily="34" charset="0"/>
                <a:cs typeface="Calibri" panose="020F0502020204030204" pitchFamily="34" charset="0"/>
              </a:rPr>
              <a:t>group (5-8)</a:t>
            </a:r>
          </a:p>
        </p:txBody>
      </p:sp>
      <p:grpSp>
        <p:nvGrpSpPr>
          <p:cNvPr id="4" name="Group 3">
            <a:extLst>
              <a:ext uri="{FF2B5EF4-FFF2-40B4-BE49-F238E27FC236}">
                <a16:creationId xmlns:a16="http://schemas.microsoft.com/office/drawing/2014/main" id="{978AE8E5-A9D8-43B2-87BA-0E28B5441211}"/>
              </a:ext>
            </a:extLst>
          </p:cNvPr>
          <p:cNvGrpSpPr/>
          <p:nvPr/>
        </p:nvGrpSpPr>
        <p:grpSpPr>
          <a:xfrm>
            <a:off x="1172635" y="1428910"/>
            <a:ext cx="61383" cy="3511550"/>
            <a:chOff x="967318" y="1437217"/>
            <a:chExt cx="61383" cy="3511550"/>
          </a:xfrm>
        </p:grpSpPr>
        <p:sp>
          <p:nvSpPr>
            <p:cNvPr id="351308" name="Line 57">
              <a:extLst>
                <a:ext uri="{FF2B5EF4-FFF2-40B4-BE49-F238E27FC236}">
                  <a16:creationId xmlns:a16="http://schemas.microsoft.com/office/drawing/2014/main" id="{FB688D01-62FA-4DAD-8F4B-6D84C41C5139}"/>
                </a:ext>
              </a:extLst>
            </p:cNvPr>
            <p:cNvSpPr>
              <a:spLocks noChangeShapeType="1"/>
            </p:cNvSpPr>
            <p:nvPr/>
          </p:nvSpPr>
          <p:spPr bwMode="auto">
            <a:xfrm flipH="1">
              <a:off x="967318" y="4948767"/>
              <a:ext cx="61383"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09" name="Line 58">
              <a:extLst>
                <a:ext uri="{FF2B5EF4-FFF2-40B4-BE49-F238E27FC236}">
                  <a16:creationId xmlns:a16="http://schemas.microsoft.com/office/drawing/2014/main" id="{382E1F31-86C4-4465-AC95-CC4E6BDED171}"/>
                </a:ext>
              </a:extLst>
            </p:cNvPr>
            <p:cNvSpPr>
              <a:spLocks noChangeShapeType="1"/>
            </p:cNvSpPr>
            <p:nvPr/>
          </p:nvSpPr>
          <p:spPr bwMode="auto">
            <a:xfrm flipH="1">
              <a:off x="967318" y="4246033"/>
              <a:ext cx="61383"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10" name="Line 59">
              <a:extLst>
                <a:ext uri="{FF2B5EF4-FFF2-40B4-BE49-F238E27FC236}">
                  <a16:creationId xmlns:a16="http://schemas.microsoft.com/office/drawing/2014/main" id="{B545BBF6-E456-4BAA-BEA5-1DA549867CFA}"/>
                </a:ext>
              </a:extLst>
            </p:cNvPr>
            <p:cNvSpPr>
              <a:spLocks noChangeShapeType="1"/>
            </p:cNvSpPr>
            <p:nvPr/>
          </p:nvSpPr>
          <p:spPr bwMode="auto">
            <a:xfrm flipH="1">
              <a:off x="967318" y="3543300"/>
              <a:ext cx="61383"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11" name="Line 60">
              <a:extLst>
                <a:ext uri="{FF2B5EF4-FFF2-40B4-BE49-F238E27FC236}">
                  <a16:creationId xmlns:a16="http://schemas.microsoft.com/office/drawing/2014/main" id="{492F3658-E123-48DD-BB63-74600DF0C060}"/>
                </a:ext>
              </a:extLst>
            </p:cNvPr>
            <p:cNvSpPr>
              <a:spLocks noChangeShapeType="1"/>
            </p:cNvSpPr>
            <p:nvPr/>
          </p:nvSpPr>
          <p:spPr bwMode="auto">
            <a:xfrm flipH="1">
              <a:off x="967318" y="2840567"/>
              <a:ext cx="61383"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12" name="Line 61">
              <a:extLst>
                <a:ext uri="{FF2B5EF4-FFF2-40B4-BE49-F238E27FC236}">
                  <a16:creationId xmlns:a16="http://schemas.microsoft.com/office/drawing/2014/main" id="{FF90E825-074A-46EE-9F74-CB90A535FA40}"/>
                </a:ext>
              </a:extLst>
            </p:cNvPr>
            <p:cNvSpPr>
              <a:spLocks noChangeShapeType="1"/>
            </p:cNvSpPr>
            <p:nvPr/>
          </p:nvSpPr>
          <p:spPr bwMode="auto">
            <a:xfrm flipH="1">
              <a:off x="967318" y="2139951"/>
              <a:ext cx="61383"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13" name="Line 62">
              <a:extLst>
                <a:ext uri="{FF2B5EF4-FFF2-40B4-BE49-F238E27FC236}">
                  <a16:creationId xmlns:a16="http://schemas.microsoft.com/office/drawing/2014/main" id="{D2948F64-81F4-47B2-98DA-BB0CDEE1A3AA}"/>
                </a:ext>
              </a:extLst>
            </p:cNvPr>
            <p:cNvSpPr>
              <a:spLocks noChangeShapeType="1"/>
            </p:cNvSpPr>
            <p:nvPr/>
          </p:nvSpPr>
          <p:spPr bwMode="auto">
            <a:xfrm flipH="1">
              <a:off x="967318" y="1437217"/>
              <a:ext cx="61383"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sp>
        <p:nvSpPr>
          <p:cNvPr id="351314" name="Rectangle 64">
            <a:extLst>
              <a:ext uri="{FF2B5EF4-FFF2-40B4-BE49-F238E27FC236}">
                <a16:creationId xmlns:a16="http://schemas.microsoft.com/office/drawing/2014/main" id="{0D98B63B-440E-4A75-901A-74641E2F4E15}"/>
              </a:ext>
            </a:extLst>
          </p:cNvPr>
          <p:cNvSpPr>
            <a:spLocks noChangeArrowheads="1"/>
          </p:cNvSpPr>
          <p:nvPr/>
        </p:nvSpPr>
        <p:spPr bwMode="auto">
          <a:xfrm>
            <a:off x="1026584" y="4815275"/>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r" defTabSz="914377">
              <a:lnSpc>
                <a:spcPct val="100000"/>
              </a:lnSpc>
              <a:spcBef>
                <a:spcPct val="0"/>
              </a:spcBef>
              <a:buNone/>
            </a:pPr>
            <a:r>
              <a:rPr lang="en-US" altLang="en-US" sz="1600" b="0" dirty="0">
                <a:solidFill>
                  <a:srgbClr val="000000"/>
                </a:solidFill>
                <a:cs typeface="Calibri" panose="020F0502020204030204" pitchFamily="34" charset="0"/>
              </a:rPr>
              <a:t>0</a:t>
            </a:r>
          </a:p>
        </p:txBody>
      </p:sp>
      <p:sp>
        <p:nvSpPr>
          <p:cNvPr id="351315" name="Rectangle 65">
            <a:extLst>
              <a:ext uri="{FF2B5EF4-FFF2-40B4-BE49-F238E27FC236}">
                <a16:creationId xmlns:a16="http://schemas.microsoft.com/office/drawing/2014/main" id="{72F1E0BA-591F-4185-ACBF-C73E453FA41C}"/>
              </a:ext>
            </a:extLst>
          </p:cNvPr>
          <p:cNvSpPr>
            <a:spLocks noChangeArrowheads="1"/>
          </p:cNvSpPr>
          <p:nvPr/>
        </p:nvSpPr>
        <p:spPr bwMode="auto">
          <a:xfrm>
            <a:off x="922390" y="4116569"/>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r" defTabSz="914377">
              <a:lnSpc>
                <a:spcPct val="100000"/>
              </a:lnSpc>
              <a:spcBef>
                <a:spcPct val="0"/>
              </a:spcBef>
              <a:buNone/>
            </a:pPr>
            <a:r>
              <a:rPr lang="en-US" altLang="en-US" sz="1600" b="0" dirty="0">
                <a:solidFill>
                  <a:srgbClr val="000000"/>
                </a:solidFill>
                <a:cs typeface="Calibri" panose="020F0502020204030204" pitchFamily="34" charset="0"/>
              </a:rPr>
              <a:t>20</a:t>
            </a:r>
          </a:p>
        </p:txBody>
      </p:sp>
      <p:sp>
        <p:nvSpPr>
          <p:cNvPr id="351316" name="Rectangle 66">
            <a:extLst>
              <a:ext uri="{FF2B5EF4-FFF2-40B4-BE49-F238E27FC236}">
                <a16:creationId xmlns:a16="http://schemas.microsoft.com/office/drawing/2014/main" id="{10808C39-9A79-40F3-912F-68833E28D457}"/>
              </a:ext>
            </a:extLst>
          </p:cNvPr>
          <p:cNvSpPr>
            <a:spLocks noChangeArrowheads="1"/>
          </p:cNvSpPr>
          <p:nvPr/>
        </p:nvSpPr>
        <p:spPr bwMode="auto">
          <a:xfrm>
            <a:off x="922390" y="341786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r" defTabSz="914377">
              <a:lnSpc>
                <a:spcPct val="100000"/>
              </a:lnSpc>
              <a:spcBef>
                <a:spcPct val="0"/>
              </a:spcBef>
              <a:buNone/>
            </a:pPr>
            <a:r>
              <a:rPr lang="en-US" altLang="en-US" sz="1600" b="0" dirty="0">
                <a:solidFill>
                  <a:srgbClr val="000000"/>
                </a:solidFill>
                <a:cs typeface="Calibri" panose="020F0502020204030204" pitchFamily="34" charset="0"/>
              </a:rPr>
              <a:t>40</a:t>
            </a:r>
          </a:p>
        </p:txBody>
      </p:sp>
      <p:sp>
        <p:nvSpPr>
          <p:cNvPr id="351317" name="Rectangle 67">
            <a:extLst>
              <a:ext uri="{FF2B5EF4-FFF2-40B4-BE49-F238E27FC236}">
                <a16:creationId xmlns:a16="http://schemas.microsoft.com/office/drawing/2014/main" id="{47146899-A455-406C-8A3A-428D48F29D1C}"/>
              </a:ext>
            </a:extLst>
          </p:cNvPr>
          <p:cNvSpPr>
            <a:spLocks noChangeArrowheads="1"/>
          </p:cNvSpPr>
          <p:nvPr/>
        </p:nvSpPr>
        <p:spPr bwMode="auto">
          <a:xfrm>
            <a:off x="922390" y="2719153"/>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r" defTabSz="914377">
              <a:lnSpc>
                <a:spcPct val="100000"/>
              </a:lnSpc>
              <a:spcBef>
                <a:spcPct val="0"/>
              </a:spcBef>
              <a:buNone/>
            </a:pPr>
            <a:r>
              <a:rPr lang="en-US" altLang="en-US" sz="1600" b="0" dirty="0">
                <a:solidFill>
                  <a:srgbClr val="000000"/>
                </a:solidFill>
                <a:cs typeface="Calibri" panose="020F0502020204030204" pitchFamily="34" charset="0"/>
              </a:rPr>
              <a:t>60</a:t>
            </a:r>
          </a:p>
        </p:txBody>
      </p:sp>
      <p:sp>
        <p:nvSpPr>
          <p:cNvPr id="351318" name="Rectangle 68">
            <a:extLst>
              <a:ext uri="{FF2B5EF4-FFF2-40B4-BE49-F238E27FC236}">
                <a16:creationId xmlns:a16="http://schemas.microsoft.com/office/drawing/2014/main" id="{BC1B749A-8CA1-4B61-8CF8-C7DB5F51ABB9}"/>
              </a:ext>
            </a:extLst>
          </p:cNvPr>
          <p:cNvSpPr>
            <a:spLocks noChangeArrowheads="1"/>
          </p:cNvSpPr>
          <p:nvPr/>
        </p:nvSpPr>
        <p:spPr bwMode="auto">
          <a:xfrm>
            <a:off x="922390" y="2020445"/>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r" defTabSz="914377">
              <a:lnSpc>
                <a:spcPct val="100000"/>
              </a:lnSpc>
              <a:spcBef>
                <a:spcPct val="0"/>
              </a:spcBef>
              <a:buNone/>
            </a:pPr>
            <a:r>
              <a:rPr lang="en-US" altLang="en-US" sz="1600" b="0" dirty="0">
                <a:solidFill>
                  <a:srgbClr val="000000"/>
                </a:solidFill>
                <a:cs typeface="Calibri" panose="020F0502020204030204" pitchFamily="34" charset="0"/>
              </a:rPr>
              <a:t>80</a:t>
            </a:r>
          </a:p>
        </p:txBody>
      </p:sp>
      <p:sp>
        <p:nvSpPr>
          <p:cNvPr id="351319" name="Rectangle 69">
            <a:extLst>
              <a:ext uri="{FF2B5EF4-FFF2-40B4-BE49-F238E27FC236}">
                <a16:creationId xmlns:a16="http://schemas.microsoft.com/office/drawing/2014/main" id="{475EBA1C-75D1-4E27-B10D-9D0E3686C657}"/>
              </a:ext>
            </a:extLst>
          </p:cNvPr>
          <p:cNvSpPr>
            <a:spLocks noChangeArrowheads="1"/>
          </p:cNvSpPr>
          <p:nvPr/>
        </p:nvSpPr>
        <p:spPr bwMode="auto">
          <a:xfrm>
            <a:off x="818194" y="1321737"/>
            <a:ext cx="3125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r" defTabSz="914377">
              <a:lnSpc>
                <a:spcPct val="100000"/>
              </a:lnSpc>
              <a:spcBef>
                <a:spcPct val="0"/>
              </a:spcBef>
              <a:buNone/>
            </a:pPr>
            <a:r>
              <a:rPr lang="en-US" altLang="en-US" sz="1600" b="0" dirty="0">
                <a:solidFill>
                  <a:srgbClr val="000000"/>
                </a:solidFill>
                <a:cs typeface="Calibri" panose="020F0502020204030204" pitchFamily="34" charset="0"/>
              </a:rPr>
              <a:t>100</a:t>
            </a:r>
          </a:p>
        </p:txBody>
      </p:sp>
      <p:sp>
        <p:nvSpPr>
          <p:cNvPr id="351331" name="Rectangle 82">
            <a:extLst>
              <a:ext uri="{FF2B5EF4-FFF2-40B4-BE49-F238E27FC236}">
                <a16:creationId xmlns:a16="http://schemas.microsoft.com/office/drawing/2014/main" id="{F809A628-22BA-4AA5-8625-EB31A1F7BF04}"/>
              </a:ext>
            </a:extLst>
          </p:cNvPr>
          <p:cNvSpPr>
            <a:spLocks noChangeArrowheads="1"/>
          </p:cNvSpPr>
          <p:nvPr/>
        </p:nvSpPr>
        <p:spPr bwMode="auto">
          <a:xfrm>
            <a:off x="1197794" y="5026607"/>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defTabSz="914377">
              <a:lnSpc>
                <a:spcPct val="100000"/>
              </a:lnSpc>
              <a:spcBef>
                <a:spcPct val="0"/>
              </a:spcBef>
              <a:buNone/>
            </a:pPr>
            <a:r>
              <a:rPr lang="en-US" altLang="en-US" sz="1600" b="0" dirty="0">
                <a:solidFill>
                  <a:srgbClr val="000000"/>
                </a:solidFill>
                <a:cs typeface="Calibri" panose="020F0502020204030204" pitchFamily="34" charset="0"/>
              </a:rPr>
              <a:t>0</a:t>
            </a:r>
          </a:p>
        </p:txBody>
      </p:sp>
      <p:sp>
        <p:nvSpPr>
          <p:cNvPr id="351332" name="Rectangle 83">
            <a:extLst>
              <a:ext uri="{FF2B5EF4-FFF2-40B4-BE49-F238E27FC236}">
                <a16:creationId xmlns:a16="http://schemas.microsoft.com/office/drawing/2014/main" id="{F9B94D67-5287-4507-8429-1CB6076F186E}"/>
              </a:ext>
            </a:extLst>
          </p:cNvPr>
          <p:cNvSpPr>
            <a:spLocks noChangeArrowheads="1"/>
          </p:cNvSpPr>
          <p:nvPr/>
        </p:nvSpPr>
        <p:spPr bwMode="auto">
          <a:xfrm>
            <a:off x="1700502" y="5026607"/>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defTabSz="914377">
              <a:lnSpc>
                <a:spcPct val="100000"/>
              </a:lnSpc>
              <a:spcBef>
                <a:spcPct val="0"/>
              </a:spcBef>
              <a:buNone/>
            </a:pPr>
            <a:r>
              <a:rPr lang="en-US" altLang="en-US" sz="1600" b="0" dirty="0">
                <a:solidFill>
                  <a:srgbClr val="000000"/>
                </a:solidFill>
                <a:cs typeface="Calibri" panose="020F0502020204030204" pitchFamily="34" charset="0"/>
              </a:rPr>
              <a:t>6</a:t>
            </a:r>
          </a:p>
        </p:txBody>
      </p:sp>
      <p:sp>
        <p:nvSpPr>
          <p:cNvPr id="351333" name="Rectangle 84">
            <a:extLst>
              <a:ext uri="{FF2B5EF4-FFF2-40B4-BE49-F238E27FC236}">
                <a16:creationId xmlns:a16="http://schemas.microsoft.com/office/drawing/2014/main" id="{B36AB273-44FF-4135-B79E-3E57EC5FD3F9}"/>
              </a:ext>
            </a:extLst>
          </p:cNvPr>
          <p:cNvSpPr>
            <a:spLocks noChangeArrowheads="1"/>
          </p:cNvSpPr>
          <p:nvPr/>
        </p:nvSpPr>
        <p:spPr bwMode="auto">
          <a:xfrm>
            <a:off x="2146881" y="5026607"/>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defTabSz="914377">
              <a:lnSpc>
                <a:spcPct val="100000"/>
              </a:lnSpc>
              <a:spcBef>
                <a:spcPct val="0"/>
              </a:spcBef>
              <a:buNone/>
            </a:pPr>
            <a:r>
              <a:rPr lang="en-US" altLang="en-US" sz="1600" b="0" dirty="0">
                <a:solidFill>
                  <a:srgbClr val="000000"/>
                </a:solidFill>
                <a:cs typeface="Calibri" panose="020F0502020204030204" pitchFamily="34" charset="0"/>
              </a:rPr>
              <a:t>12</a:t>
            </a:r>
          </a:p>
        </p:txBody>
      </p:sp>
      <p:sp>
        <p:nvSpPr>
          <p:cNvPr id="351334" name="Rectangle 85">
            <a:extLst>
              <a:ext uri="{FF2B5EF4-FFF2-40B4-BE49-F238E27FC236}">
                <a16:creationId xmlns:a16="http://schemas.microsoft.com/office/drawing/2014/main" id="{019FF5A7-35D2-4CBF-8DD2-3C922E2FD6F8}"/>
              </a:ext>
            </a:extLst>
          </p:cNvPr>
          <p:cNvSpPr>
            <a:spLocks noChangeArrowheads="1"/>
          </p:cNvSpPr>
          <p:nvPr/>
        </p:nvSpPr>
        <p:spPr bwMode="auto">
          <a:xfrm>
            <a:off x="2635830" y="5026607"/>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algn="ctr" defTabSz="914377">
              <a:lnSpc>
                <a:spcPct val="100000"/>
              </a:lnSpc>
              <a:spcBef>
                <a:spcPct val="0"/>
              </a:spcBef>
              <a:buNone/>
            </a:pPr>
            <a:r>
              <a:rPr lang="en-US" altLang="en-US" sz="1600" b="0" dirty="0">
                <a:solidFill>
                  <a:srgbClr val="000000"/>
                </a:solidFill>
                <a:cs typeface="Calibri" panose="020F0502020204030204" pitchFamily="34" charset="0"/>
              </a:rPr>
              <a:t>18</a:t>
            </a:r>
          </a:p>
        </p:txBody>
      </p:sp>
      <p:sp>
        <p:nvSpPr>
          <p:cNvPr id="351335" name="Rectangle 86">
            <a:extLst>
              <a:ext uri="{FF2B5EF4-FFF2-40B4-BE49-F238E27FC236}">
                <a16:creationId xmlns:a16="http://schemas.microsoft.com/office/drawing/2014/main" id="{566920CD-53CE-406B-AE27-3250F5EEA1BE}"/>
              </a:ext>
            </a:extLst>
          </p:cNvPr>
          <p:cNvSpPr>
            <a:spLocks noChangeArrowheads="1"/>
          </p:cNvSpPr>
          <p:nvPr/>
        </p:nvSpPr>
        <p:spPr bwMode="auto">
          <a:xfrm>
            <a:off x="3151399" y="5026607"/>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defTabSz="914377">
              <a:lnSpc>
                <a:spcPct val="100000"/>
              </a:lnSpc>
              <a:spcBef>
                <a:spcPct val="0"/>
              </a:spcBef>
              <a:buNone/>
            </a:pPr>
            <a:r>
              <a:rPr lang="en-US" altLang="en-US" sz="1600" b="0" dirty="0">
                <a:solidFill>
                  <a:srgbClr val="000000"/>
                </a:solidFill>
                <a:cs typeface="Calibri" panose="020F0502020204030204" pitchFamily="34" charset="0"/>
              </a:rPr>
              <a:t>24</a:t>
            </a:r>
          </a:p>
        </p:txBody>
      </p:sp>
      <p:sp>
        <p:nvSpPr>
          <p:cNvPr id="351336" name="Rectangle 87">
            <a:extLst>
              <a:ext uri="{FF2B5EF4-FFF2-40B4-BE49-F238E27FC236}">
                <a16:creationId xmlns:a16="http://schemas.microsoft.com/office/drawing/2014/main" id="{29EC6D8F-B944-4A7A-8312-4A1153C1F015}"/>
              </a:ext>
            </a:extLst>
          </p:cNvPr>
          <p:cNvSpPr>
            <a:spLocks noChangeArrowheads="1"/>
          </p:cNvSpPr>
          <p:nvPr/>
        </p:nvSpPr>
        <p:spPr bwMode="auto">
          <a:xfrm>
            <a:off x="3646699" y="5026607"/>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defTabSz="914377">
              <a:lnSpc>
                <a:spcPct val="100000"/>
              </a:lnSpc>
              <a:spcBef>
                <a:spcPct val="0"/>
              </a:spcBef>
              <a:buNone/>
            </a:pPr>
            <a:r>
              <a:rPr lang="en-US" altLang="en-US" sz="1600" b="0" dirty="0">
                <a:solidFill>
                  <a:srgbClr val="000000"/>
                </a:solidFill>
                <a:cs typeface="Calibri" panose="020F0502020204030204" pitchFamily="34" charset="0"/>
              </a:rPr>
              <a:t>30</a:t>
            </a:r>
          </a:p>
        </p:txBody>
      </p:sp>
      <p:sp>
        <p:nvSpPr>
          <p:cNvPr id="351337" name="Rectangle 88">
            <a:extLst>
              <a:ext uri="{FF2B5EF4-FFF2-40B4-BE49-F238E27FC236}">
                <a16:creationId xmlns:a16="http://schemas.microsoft.com/office/drawing/2014/main" id="{BA9B8BF1-B1A5-49D4-9A36-AA6BE7DC656A}"/>
              </a:ext>
            </a:extLst>
          </p:cNvPr>
          <p:cNvSpPr>
            <a:spLocks noChangeArrowheads="1"/>
          </p:cNvSpPr>
          <p:nvPr/>
        </p:nvSpPr>
        <p:spPr bwMode="auto">
          <a:xfrm>
            <a:off x="4141999" y="5026607"/>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defTabSz="914377">
              <a:lnSpc>
                <a:spcPct val="100000"/>
              </a:lnSpc>
              <a:spcBef>
                <a:spcPct val="0"/>
              </a:spcBef>
              <a:buNone/>
            </a:pPr>
            <a:r>
              <a:rPr lang="en-US" altLang="en-US" sz="1600" b="0" dirty="0">
                <a:solidFill>
                  <a:srgbClr val="000000"/>
                </a:solidFill>
                <a:cs typeface="Calibri" panose="020F0502020204030204" pitchFamily="34" charset="0"/>
              </a:rPr>
              <a:t>36</a:t>
            </a:r>
          </a:p>
        </p:txBody>
      </p:sp>
      <p:sp>
        <p:nvSpPr>
          <p:cNvPr id="351338" name="Rectangle 89">
            <a:extLst>
              <a:ext uri="{FF2B5EF4-FFF2-40B4-BE49-F238E27FC236}">
                <a16:creationId xmlns:a16="http://schemas.microsoft.com/office/drawing/2014/main" id="{388712A5-42EB-4991-9B55-9B9F8D07CA8A}"/>
              </a:ext>
            </a:extLst>
          </p:cNvPr>
          <p:cNvSpPr>
            <a:spLocks noChangeArrowheads="1"/>
          </p:cNvSpPr>
          <p:nvPr/>
        </p:nvSpPr>
        <p:spPr bwMode="auto">
          <a:xfrm>
            <a:off x="4639415" y="5026607"/>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defTabSz="914377">
              <a:lnSpc>
                <a:spcPct val="100000"/>
              </a:lnSpc>
              <a:spcBef>
                <a:spcPct val="0"/>
              </a:spcBef>
              <a:buNone/>
            </a:pPr>
            <a:r>
              <a:rPr lang="en-US" altLang="en-US" sz="1600" b="0" dirty="0">
                <a:solidFill>
                  <a:srgbClr val="000000"/>
                </a:solidFill>
                <a:cs typeface="Calibri" panose="020F0502020204030204" pitchFamily="34" charset="0"/>
              </a:rPr>
              <a:t>42</a:t>
            </a:r>
          </a:p>
        </p:txBody>
      </p:sp>
      <p:sp>
        <p:nvSpPr>
          <p:cNvPr id="351339" name="Rectangle 90">
            <a:extLst>
              <a:ext uri="{FF2B5EF4-FFF2-40B4-BE49-F238E27FC236}">
                <a16:creationId xmlns:a16="http://schemas.microsoft.com/office/drawing/2014/main" id="{A3D924DF-5DAD-4ABE-AF90-3841D0788F13}"/>
              </a:ext>
            </a:extLst>
          </p:cNvPr>
          <p:cNvSpPr>
            <a:spLocks noChangeArrowheads="1"/>
          </p:cNvSpPr>
          <p:nvPr/>
        </p:nvSpPr>
        <p:spPr bwMode="auto">
          <a:xfrm>
            <a:off x="5132599" y="5026607"/>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defTabSz="914377">
              <a:lnSpc>
                <a:spcPct val="100000"/>
              </a:lnSpc>
              <a:spcBef>
                <a:spcPct val="0"/>
              </a:spcBef>
              <a:buNone/>
            </a:pPr>
            <a:r>
              <a:rPr lang="en-US" altLang="en-US" sz="1600" b="0" dirty="0">
                <a:solidFill>
                  <a:srgbClr val="000000"/>
                </a:solidFill>
                <a:cs typeface="Calibri" panose="020F0502020204030204" pitchFamily="34" charset="0"/>
              </a:rPr>
              <a:t>48</a:t>
            </a:r>
          </a:p>
        </p:txBody>
      </p:sp>
      <p:sp>
        <p:nvSpPr>
          <p:cNvPr id="351340" name="Rectangle 91">
            <a:extLst>
              <a:ext uri="{FF2B5EF4-FFF2-40B4-BE49-F238E27FC236}">
                <a16:creationId xmlns:a16="http://schemas.microsoft.com/office/drawing/2014/main" id="{BB6D0C6B-B55A-4DA2-AFD8-9566B656419D}"/>
              </a:ext>
            </a:extLst>
          </p:cNvPr>
          <p:cNvSpPr>
            <a:spLocks noChangeArrowheads="1"/>
          </p:cNvSpPr>
          <p:nvPr/>
        </p:nvSpPr>
        <p:spPr bwMode="auto">
          <a:xfrm>
            <a:off x="5630015" y="5026607"/>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defTabSz="914377">
              <a:lnSpc>
                <a:spcPct val="100000"/>
              </a:lnSpc>
              <a:spcBef>
                <a:spcPct val="0"/>
              </a:spcBef>
              <a:buNone/>
            </a:pPr>
            <a:r>
              <a:rPr lang="en-US" altLang="en-US" sz="1600" b="0" dirty="0">
                <a:solidFill>
                  <a:srgbClr val="000000"/>
                </a:solidFill>
                <a:cs typeface="Calibri" panose="020F0502020204030204" pitchFamily="34" charset="0"/>
              </a:rPr>
              <a:t>54</a:t>
            </a:r>
          </a:p>
        </p:txBody>
      </p:sp>
      <p:sp>
        <p:nvSpPr>
          <p:cNvPr id="351341" name="Rectangle 92">
            <a:extLst>
              <a:ext uri="{FF2B5EF4-FFF2-40B4-BE49-F238E27FC236}">
                <a16:creationId xmlns:a16="http://schemas.microsoft.com/office/drawing/2014/main" id="{A7D6C742-2818-442D-9535-91E584DC270A}"/>
              </a:ext>
            </a:extLst>
          </p:cNvPr>
          <p:cNvSpPr>
            <a:spLocks noChangeArrowheads="1"/>
          </p:cNvSpPr>
          <p:nvPr/>
        </p:nvSpPr>
        <p:spPr bwMode="auto">
          <a:xfrm>
            <a:off x="6133941" y="5026607"/>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685800">
              <a:lnSpc>
                <a:spcPct val="90000"/>
              </a:lnSpc>
              <a:spcBef>
                <a:spcPts val="750"/>
              </a:spcBef>
              <a:buFont typeface="Arial" panose="020B0604020202020204" pitchFamily="34" charset="0"/>
              <a:buChar char="•"/>
              <a:defRPr sz="2100">
                <a:solidFill>
                  <a:schemeClr val="tx1"/>
                </a:solidFill>
                <a:latin typeface="Calibri" panose="020F0502020204030204" pitchFamily="34" charset="0"/>
              </a:defRPr>
            </a:lvl1pPr>
            <a:lvl2pPr marL="514350" indent="-171450" defTabSz="685800">
              <a:lnSpc>
                <a:spcPct val="90000"/>
              </a:lnSpc>
              <a:spcBef>
                <a:spcPts val="375"/>
              </a:spcBef>
              <a:buFont typeface="Arial" panose="020B0604020202020204" pitchFamily="34" charset="0"/>
              <a:buChar char="•"/>
              <a:defRPr>
                <a:solidFill>
                  <a:schemeClr val="tx1"/>
                </a:solidFill>
                <a:latin typeface="Calibri" panose="020F0502020204030204" pitchFamily="34" charset="0"/>
              </a:defRPr>
            </a:lvl2pPr>
            <a:lvl3pPr marL="857250" indent="-171450" defTabSz="685800">
              <a:lnSpc>
                <a:spcPct val="90000"/>
              </a:lnSpc>
              <a:spcBef>
                <a:spcPts val="375"/>
              </a:spcBef>
              <a:buFont typeface="Arial" panose="020B0604020202020204" pitchFamily="34" charset="0"/>
              <a:buChar char="•"/>
              <a:defRPr sz="1500">
                <a:solidFill>
                  <a:schemeClr val="tx1"/>
                </a:solidFill>
                <a:latin typeface="Calibri" panose="020F0502020204030204" pitchFamily="34" charset="0"/>
              </a:defRPr>
            </a:lvl3pPr>
            <a:lvl4pPr marL="12001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4pPr>
            <a:lvl5pPr marL="1543050" indent="-171450" defTabSz="685800">
              <a:lnSpc>
                <a:spcPct val="90000"/>
              </a:lnSpc>
              <a:spcBef>
                <a:spcPts val="375"/>
              </a:spcBef>
              <a:buFont typeface="Arial" panose="020B0604020202020204" pitchFamily="34" charset="0"/>
              <a:buChar char="•"/>
              <a:defRPr sz="1300">
                <a:solidFill>
                  <a:schemeClr val="tx1"/>
                </a:solidFill>
                <a:latin typeface="Calibri" panose="020F0502020204030204" pitchFamily="34" charset="0"/>
              </a:defRPr>
            </a:lvl5pPr>
            <a:lvl6pPr marL="20002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6pPr>
            <a:lvl7pPr marL="24574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7pPr>
            <a:lvl8pPr marL="29146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8pPr>
            <a:lvl9pPr marL="3371850" indent="-171450" defTabSz="685800" eaLnBrk="0" fontAlgn="base" hangingPunct="0">
              <a:lnSpc>
                <a:spcPct val="90000"/>
              </a:lnSpc>
              <a:spcBef>
                <a:spcPts val="375"/>
              </a:spcBef>
              <a:spcAft>
                <a:spcPct val="0"/>
              </a:spcAft>
              <a:buFont typeface="Arial" panose="020B0604020202020204" pitchFamily="34" charset="0"/>
              <a:buChar char="•"/>
              <a:defRPr sz="1300">
                <a:solidFill>
                  <a:schemeClr val="tx1"/>
                </a:solidFill>
                <a:latin typeface="Calibri" panose="020F0502020204030204" pitchFamily="34" charset="0"/>
              </a:defRPr>
            </a:lvl9pPr>
          </a:lstStyle>
          <a:p>
            <a:pPr defTabSz="914377">
              <a:lnSpc>
                <a:spcPct val="100000"/>
              </a:lnSpc>
              <a:spcBef>
                <a:spcPct val="0"/>
              </a:spcBef>
              <a:buNone/>
            </a:pPr>
            <a:r>
              <a:rPr lang="en-US" altLang="en-US" sz="1600" b="0" dirty="0">
                <a:solidFill>
                  <a:srgbClr val="000000"/>
                </a:solidFill>
                <a:cs typeface="Calibri" panose="020F0502020204030204" pitchFamily="34" charset="0"/>
              </a:rPr>
              <a:t>60</a:t>
            </a:r>
          </a:p>
        </p:txBody>
      </p:sp>
      <p:sp>
        <p:nvSpPr>
          <p:cNvPr id="351342" name="TextBox 2786">
            <a:extLst>
              <a:ext uri="{FF2B5EF4-FFF2-40B4-BE49-F238E27FC236}">
                <a16:creationId xmlns:a16="http://schemas.microsoft.com/office/drawing/2014/main" id="{D9916919-0650-4DD7-9D37-758619370CE4}"/>
              </a:ext>
            </a:extLst>
          </p:cNvPr>
          <p:cNvSpPr txBox="1">
            <a:spLocks noChangeArrowheads="1"/>
          </p:cNvSpPr>
          <p:nvPr/>
        </p:nvSpPr>
        <p:spPr bwMode="auto">
          <a:xfrm>
            <a:off x="1253402" y="5246899"/>
            <a:ext cx="495478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algn="ctr" defTabSz="609585"/>
            <a:r>
              <a:rPr lang="en-US" altLang="es-ES" sz="1600" dirty="0">
                <a:solidFill>
                  <a:srgbClr val="000000"/>
                </a:solidFill>
                <a:latin typeface="Calibri" panose="020F0502020204030204" pitchFamily="34" charset="0"/>
                <a:cs typeface="Calibri" panose="020F0502020204030204" pitchFamily="34" charset="0"/>
              </a:rPr>
              <a:t>Mo</a:t>
            </a:r>
          </a:p>
        </p:txBody>
      </p:sp>
      <p:sp>
        <p:nvSpPr>
          <p:cNvPr id="351343" name="TextBox 1">
            <a:extLst>
              <a:ext uri="{FF2B5EF4-FFF2-40B4-BE49-F238E27FC236}">
                <a16:creationId xmlns:a16="http://schemas.microsoft.com/office/drawing/2014/main" id="{A076442F-E3E9-4BF1-A1F0-FCC4D1300A38}"/>
              </a:ext>
            </a:extLst>
          </p:cNvPr>
          <p:cNvSpPr txBox="1">
            <a:spLocks noChangeArrowheads="1"/>
          </p:cNvSpPr>
          <p:nvPr/>
        </p:nvSpPr>
        <p:spPr bwMode="auto">
          <a:xfrm rot="16200000">
            <a:off x="-1099481" y="3036316"/>
            <a:ext cx="35214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algn="ctr" defTabSz="609585"/>
            <a:r>
              <a:rPr lang="en-US" altLang="es-ES" sz="1600" dirty="0">
                <a:solidFill>
                  <a:srgbClr val="000000"/>
                </a:solidFill>
                <a:latin typeface="Calibri" panose="020F0502020204030204" pitchFamily="34" charset="0"/>
                <a:cs typeface="Calibri" panose="020F0502020204030204" pitchFamily="34" charset="0"/>
              </a:rPr>
              <a:t>Patients With Progression (%)</a:t>
            </a:r>
          </a:p>
        </p:txBody>
      </p:sp>
      <p:sp>
        <p:nvSpPr>
          <p:cNvPr id="351344" name="Freeform 955">
            <a:extLst>
              <a:ext uri="{FF2B5EF4-FFF2-40B4-BE49-F238E27FC236}">
                <a16:creationId xmlns:a16="http://schemas.microsoft.com/office/drawing/2014/main" id="{E9896B24-3FC5-43C3-9734-A27A0126A0AD}"/>
              </a:ext>
            </a:extLst>
          </p:cNvPr>
          <p:cNvSpPr>
            <a:spLocks/>
          </p:cNvSpPr>
          <p:nvPr/>
        </p:nvSpPr>
        <p:spPr bwMode="auto">
          <a:xfrm>
            <a:off x="1248834" y="4925485"/>
            <a:ext cx="361951" cy="21167"/>
          </a:xfrm>
          <a:custGeom>
            <a:avLst/>
            <a:gdLst>
              <a:gd name="T0" fmla="*/ 2147483646 w 270"/>
              <a:gd name="T1" fmla="*/ 2147483646 h 11"/>
              <a:gd name="T2" fmla="*/ 0 w 270"/>
              <a:gd name="T3" fmla="*/ 2147483646 h 11"/>
              <a:gd name="T4" fmla="*/ 0 w 270"/>
              <a:gd name="T5" fmla="*/ 2147483646 h 11"/>
              <a:gd name="T6" fmla="*/ 0 w 270"/>
              <a:gd name="T7" fmla="*/ 2147483646 h 11"/>
              <a:gd name="T8" fmla="*/ 0 w 270"/>
              <a:gd name="T9" fmla="*/ 0 h 11"/>
              <a:gd name="T10" fmla="*/ 2147483646 w 270"/>
              <a:gd name="T11" fmla="*/ 0 h 11"/>
              <a:gd name="T12" fmla="*/ 2147483646 w 270"/>
              <a:gd name="T13" fmla="*/ 0 h 11"/>
              <a:gd name="T14" fmla="*/ 2147483646 w 270"/>
              <a:gd name="T15" fmla="*/ 0 h 11"/>
              <a:gd name="T16" fmla="*/ 2147483646 w 270"/>
              <a:gd name="T17" fmla="*/ 2147483646 h 11"/>
              <a:gd name="T18" fmla="*/ 2147483646 w 270"/>
              <a:gd name="T19" fmla="*/ 2147483646 h 11"/>
              <a:gd name="T20" fmla="*/ 2147483646 w 270"/>
              <a:gd name="T21" fmla="*/ 2147483646 h 11"/>
              <a:gd name="T22" fmla="*/ 2147483646 w 270"/>
              <a:gd name="T23" fmla="*/ 2147483646 h 11"/>
              <a:gd name="T24" fmla="*/ 2147483646 w 27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70" h="11">
                <a:moveTo>
                  <a:pt x="3" y="11"/>
                </a:moveTo>
                <a:lnTo>
                  <a:pt x="0" y="7"/>
                </a:lnTo>
                <a:lnTo>
                  <a:pt x="0" y="3"/>
                </a:lnTo>
                <a:lnTo>
                  <a:pt x="0" y="0"/>
                </a:lnTo>
                <a:lnTo>
                  <a:pt x="3" y="0"/>
                </a:lnTo>
                <a:lnTo>
                  <a:pt x="267" y="0"/>
                </a:lnTo>
                <a:lnTo>
                  <a:pt x="270" y="0"/>
                </a:lnTo>
                <a:lnTo>
                  <a:pt x="270" y="3"/>
                </a:lnTo>
                <a:lnTo>
                  <a:pt x="270" y="7"/>
                </a:lnTo>
                <a:lnTo>
                  <a:pt x="267" y="11"/>
                </a:lnTo>
                <a:lnTo>
                  <a:pt x="3" y="11"/>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39" name="Freeform 1151">
            <a:extLst>
              <a:ext uri="{FF2B5EF4-FFF2-40B4-BE49-F238E27FC236}">
                <a16:creationId xmlns:a16="http://schemas.microsoft.com/office/drawing/2014/main" id="{F813FD2B-103C-45CB-A6D4-939456AE1A18}"/>
              </a:ext>
            </a:extLst>
          </p:cNvPr>
          <p:cNvSpPr>
            <a:spLocks/>
          </p:cNvSpPr>
          <p:nvPr/>
        </p:nvSpPr>
        <p:spPr bwMode="auto">
          <a:xfrm>
            <a:off x="1248834" y="4925485"/>
            <a:ext cx="158751" cy="21167"/>
          </a:xfrm>
          <a:custGeom>
            <a:avLst/>
            <a:gdLst>
              <a:gd name="T0" fmla="*/ 2147483646 w 118"/>
              <a:gd name="T1" fmla="*/ 2147483646 h 11"/>
              <a:gd name="T2" fmla="*/ 0 w 118"/>
              <a:gd name="T3" fmla="*/ 2147483646 h 11"/>
              <a:gd name="T4" fmla="*/ 0 w 118"/>
              <a:gd name="T5" fmla="*/ 2147483646 h 11"/>
              <a:gd name="T6" fmla="*/ 0 w 118"/>
              <a:gd name="T7" fmla="*/ 2147483646 h 11"/>
              <a:gd name="T8" fmla="*/ 0 w 118"/>
              <a:gd name="T9" fmla="*/ 0 h 11"/>
              <a:gd name="T10" fmla="*/ 2147483646 w 118"/>
              <a:gd name="T11" fmla="*/ 0 h 11"/>
              <a:gd name="T12" fmla="*/ 2147483646 w 118"/>
              <a:gd name="T13" fmla="*/ 0 h 11"/>
              <a:gd name="T14" fmla="*/ 2147483646 w 118"/>
              <a:gd name="T15" fmla="*/ 0 h 11"/>
              <a:gd name="T16" fmla="*/ 2147483646 w 118"/>
              <a:gd name="T17" fmla="*/ 2147483646 h 11"/>
              <a:gd name="T18" fmla="*/ 2147483646 w 118"/>
              <a:gd name="T19" fmla="*/ 2147483646 h 11"/>
              <a:gd name="T20" fmla="*/ 2147483646 w 118"/>
              <a:gd name="T21" fmla="*/ 2147483646 h 11"/>
              <a:gd name="T22" fmla="*/ 2147483646 w 118"/>
              <a:gd name="T23" fmla="*/ 2147483646 h 11"/>
              <a:gd name="T24" fmla="*/ 2147483646 w 11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8" h="11">
                <a:moveTo>
                  <a:pt x="3" y="11"/>
                </a:moveTo>
                <a:lnTo>
                  <a:pt x="0" y="7"/>
                </a:lnTo>
                <a:lnTo>
                  <a:pt x="0" y="3"/>
                </a:lnTo>
                <a:lnTo>
                  <a:pt x="0" y="0"/>
                </a:lnTo>
                <a:lnTo>
                  <a:pt x="3" y="0"/>
                </a:lnTo>
                <a:lnTo>
                  <a:pt x="115" y="0"/>
                </a:lnTo>
                <a:lnTo>
                  <a:pt x="118" y="0"/>
                </a:lnTo>
                <a:lnTo>
                  <a:pt x="118" y="3"/>
                </a:lnTo>
                <a:lnTo>
                  <a:pt x="118" y="7"/>
                </a:lnTo>
                <a:lnTo>
                  <a:pt x="115" y="11"/>
                </a:lnTo>
                <a:lnTo>
                  <a:pt x="3" y="1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16" name="Group 15">
            <a:extLst>
              <a:ext uri="{FF2B5EF4-FFF2-40B4-BE49-F238E27FC236}">
                <a16:creationId xmlns:a16="http://schemas.microsoft.com/office/drawing/2014/main" id="{98E9D2D5-AB9C-4A0C-96A4-65E9BB8A6E48}"/>
              </a:ext>
            </a:extLst>
          </p:cNvPr>
          <p:cNvGrpSpPr/>
          <p:nvPr/>
        </p:nvGrpSpPr>
        <p:grpSpPr>
          <a:xfrm>
            <a:off x="1602318" y="4184651"/>
            <a:ext cx="4542367" cy="753533"/>
            <a:chOff x="1602318" y="4184651"/>
            <a:chExt cx="4542367" cy="753533"/>
          </a:xfrm>
        </p:grpSpPr>
        <p:sp>
          <p:nvSpPr>
            <p:cNvPr id="351395" name="Freeform 1006">
              <a:extLst>
                <a:ext uri="{FF2B5EF4-FFF2-40B4-BE49-F238E27FC236}">
                  <a16:creationId xmlns:a16="http://schemas.microsoft.com/office/drawing/2014/main" id="{79CA21F6-136D-4097-8D09-96308102C604}"/>
                </a:ext>
              </a:extLst>
            </p:cNvPr>
            <p:cNvSpPr>
              <a:spLocks/>
            </p:cNvSpPr>
            <p:nvPr/>
          </p:nvSpPr>
          <p:spPr bwMode="auto">
            <a:xfrm>
              <a:off x="3149600" y="4785785"/>
              <a:ext cx="25400"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7" y="0"/>
                  </a:lnTo>
                  <a:lnTo>
                    <a:pt x="20" y="0"/>
                  </a:lnTo>
                  <a:lnTo>
                    <a:pt x="20" y="4"/>
                  </a:lnTo>
                  <a:lnTo>
                    <a:pt x="20" y="7"/>
                  </a:lnTo>
                  <a:lnTo>
                    <a:pt x="17"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96" name="Freeform 1007">
              <a:extLst>
                <a:ext uri="{FF2B5EF4-FFF2-40B4-BE49-F238E27FC236}">
                  <a16:creationId xmlns:a16="http://schemas.microsoft.com/office/drawing/2014/main" id="{A9D80BD9-8B31-4FCA-83B5-ADF1300CA2B8}"/>
                </a:ext>
              </a:extLst>
            </p:cNvPr>
            <p:cNvSpPr>
              <a:spLocks/>
            </p:cNvSpPr>
            <p:nvPr/>
          </p:nvSpPr>
          <p:spPr bwMode="auto">
            <a:xfrm>
              <a:off x="3168652" y="4785785"/>
              <a:ext cx="55033" cy="19049"/>
            </a:xfrm>
            <a:custGeom>
              <a:avLst/>
              <a:gdLst>
                <a:gd name="T0" fmla="*/ 2147483646 w 41"/>
                <a:gd name="T1" fmla="*/ 2147483646 h 11"/>
                <a:gd name="T2" fmla="*/ 0 w 41"/>
                <a:gd name="T3" fmla="*/ 2147483646 h 11"/>
                <a:gd name="T4" fmla="*/ 0 w 41"/>
                <a:gd name="T5" fmla="*/ 2147483646 h 11"/>
                <a:gd name="T6" fmla="*/ 0 w 41"/>
                <a:gd name="T7" fmla="*/ 2147483646 h 11"/>
                <a:gd name="T8" fmla="*/ 0 w 41"/>
                <a:gd name="T9" fmla="*/ 0 h 11"/>
                <a:gd name="T10" fmla="*/ 2147483646 w 41"/>
                <a:gd name="T11" fmla="*/ 0 h 11"/>
                <a:gd name="T12" fmla="*/ 2147483646 w 41"/>
                <a:gd name="T13" fmla="*/ 0 h 11"/>
                <a:gd name="T14" fmla="*/ 2147483646 w 41"/>
                <a:gd name="T15" fmla="*/ 0 h 11"/>
                <a:gd name="T16" fmla="*/ 2147483646 w 41"/>
                <a:gd name="T17" fmla="*/ 2147483646 h 11"/>
                <a:gd name="T18" fmla="*/ 2147483646 w 41"/>
                <a:gd name="T19" fmla="*/ 2147483646 h 11"/>
                <a:gd name="T20" fmla="*/ 2147483646 w 41"/>
                <a:gd name="T21" fmla="*/ 2147483646 h 11"/>
                <a:gd name="T22" fmla="*/ 2147483646 w 41"/>
                <a:gd name="T23" fmla="*/ 2147483646 h 11"/>
                <a:gd name="T24" fmla="*/ 2147483646 w 4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1" h="11">
                  <a:moveTo>
                    <a:pt x="3" y="11"/>
                  </a:moveTo>
                  <a:lnTo>
                    <a:pt x="0" y="7"/>
                  </a:lnTo>
                  <a:lnTo>
                    <a:pt x="0" y="4"/>
                  </a:lnTo>
                  <a:lnTo>
                    <a:pt x="0" y="0"/>
                  </a:lnTo>
                  <a:lnTo>
                    <a:pt x="3" y="0"/>
                  </a:lnTo>
                  <a:lnTo>
                    <a:pt x="38" y="0"/>
                  </a:lnTo>
                  <a:lnTo>
                    <a:pt x="41" y="0"/>
                  </a:lnTo>
                  <a:lnTo>
                    <a:pt x="41" y="4"/>
                  </a:lnTo>
                  <a:lnTo>
                    <a:pt x="41" y="7"/>
                  </a:lnTo>
                  <a:lnTo>
                    <a:pt x="38"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97" name="Freeform 1008">
              <a:extLst>
                <a:ext uri="{FF2B5EF4-FFF2-40B4-BE49-F238E27FC236}">
                  <a16:creationId xmlns:a16="http://schemas.microsoft.com/office/drawing/2014/main" id="{F2868670-B9D2-4C66-BBA9-6A31D5B609E2}"/>
                </a:ext>
              </a:extLst>
            </p:cNvPr>
            <p:cNvSpPr>
              <a:spLocks/>
            </p:cNvSpPr>
            <p:nvPr/>
          </p:nvSpPr>
          <p:spPr bwMode="auto">
            <a:xfrm>
              <a:off x="3215217" y="4785785"/>
              <a:ext cx="25400"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7" y="0"/>
                  </a:lnTo>
                  <a:lnTo>
                    <a:pt x="20" y="0"/>
                  </a:lnTo>
                  <a:lnTo>
                    <a:pt x="20" y="4"/>
                  </a:lnTo>
                  <a:lnTo>
                    <a:pt x="20" y="7"/>
                  </a:lnTo>
                  <a:lnTo>
                    <a:pt x="17"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98" name="Freeform 1009">
              <a:extLst>
                <a:ext uri="{FF2B5EF4-FFF2-40B4-BE49-F238E27FC236}">
                  <a16:creationId xmlns:a16="http://schemas.microsoft.com/office/drawing/2014/main" id="{49391851-CE6E-4570-A77E-FB38A465E8AB}"/>
                </a:ext>
              </a:extLst>
            </p:cNvPr>
            <p:cNvSpPr>
              <a:spLocks/>
            </p:cNvSpPr>
            <p:nvPr/>
          </p:nvSpPr>
          <p:spPr bwMode="auto">
            <a:xfrm>
              <a:off x="3234267" y="4785785"/>
              <a:ext cx="33867"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4"/>
                  </a:lnTo>
                  <a:lnTo>
                    <a:pt x="0" y="0"/>
                  </a:lnTo>
                  <a:lnTo>
                    <a:pt x="3" y="0"/>
                  </a:lnTo>
                  <a:lnTo>
                    <a:pt x="23" y="0"/>
                  </a:lnTo>
                  <a:lnTo>
                    <a:pt x="26" y="0"/>
                  </a:lnTo>
                  <a:lnTo>
                    <a:pt x="26" y="4"/>
                  </a:lnTo>
                  <a:lnTo>
                    <a:pt x="26" y="7"/>
                  </a:lnTo>
                  <a:lnTo>
                    <a:pt x="2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99" name="Freeform 1010">
              <a:extLst>
                <a:ext uri="{FF2B5EF4-FFF2-40B4-BE49-F238E27FC236}">
                  <a16:creationId xmlns:a16="http://schemas.microsoft.com/office/drawing/2014/main" id="{18EE3647-B9D9-4BCB-832E-065298108CE5}"/>
                </a:ext>
              </a:extLst>
            </p:cNvPr>
            <p:cNvSpPr>
              <a:spLocks/>
            </p:cNvSpPr>
            <p:nvPr/>
          </p:nvSpPr>
          <p:spPr bwMode="auto">
            <a:xfrm>
              <a:off x="3259667" y="4770967"/>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2"/>
                  </a:moveTo>
                  <a:lnTo>
                    <a:pt x="6" y="15"/>
                  </a:lnTo>
                  <a:lnTo>
                    <a:pt x="3" y="15"/>
                  </a:lnTo>
                  <a:lnTo>
                    <a:pt x="0" y="15"/>
                  </a:lnTo>
                  <a:lnTo>
                    <a:pt x="0" y="12"/>
                  </a:lnTo>
                  <a:lnTo>
                    <a:pt x="0" y="4"/>
                  </a:lnTo>
                  <a:lnTo>
                    <a:pt x="0" y="0"/>
                  </a:lnTo>
                  <a:lnTo>
                    <a:pt x="3" y="0"/>
                  </a:lnTo>
                  <a:lnTo>
                    <a:pt x="6" y="0"/>
                  </a:lnTo>
                  <a:lnTo>
                    <a:pt x="9" y="4"/>
                  </a:lnTo>
                  <a:lnTo>
                    <a:pt x="9"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00" name="Freeform 1011">
              <a:extLst>
                <a:ext uri="{FF2B5EF4-FFF2-40B4-BE49-F238E27FC236}">
                  <a16:creationId xmlns:a16="http://schemas.microsoft.com/office/drawing/2014/main" id="{36888E74-782A-4FE8-91ED-094E2C83F712}"/>
                </a:ext>
              </a:extLst>
            </p:cNvPr>
            <p:cNvSpPr>
              <a:spLocks/>
            </p:cNvSpPr>
            <p:nvPr/>
          </p:nvSpPr>
          <p:spPr bwMode="auto">
            <a:xfrm>
              <a:off x="3259667" y="4770967"/>
              <a:ext cx="21167" cy="21167"/>
            </a:xfrm>
            <a:custGeom>
              <a:avLst/>
              <a:gdLst>
                <a:gd name="T0" fmla="*/ 2147483646 w 15"/>
                <a:gd name="T1" fmla="*/ 2147483646 h 12"/>
                <a:gd name="T2" fmla="*/ 0 w 15"/>
                <a:gd name="T3" fmla="*/ 2147483646 h 12"/>
                <a:gd name="T4" fmla="*/ 0 w 15"/>
                <a:gd name="T5" fmla="*/ 2147483646 h 12"/>
                <a:gd name="T6" fmla="*/ 0 w 15"/>
                <a:gd name="T7" fmla="*/ 2147483646 h 12"/>
                <a:gd name="T8" fmla="*/ 0 w 15"/>
                <a:gd name="T9" fmla="*/ 0 h 12"/>
                <a:gd name="T10" fmla="*/ 2147483646 w 15"/>
                <a:gd name="T11" fmla="*/ 0 h 12"/>
                <a:gd name="T12" fmla="*/ 2147483646 w 15"/>
                <a:gd name="T13" fmla="*/ 0 h 12"/>
                <a:gd name="T14" fmla="*/ 2147483646 w 15"/>
                <a:gd name="T15" fmla="*/ 0 h 12"/>
                <a:gd name="T16" fmla="*/ 2147483646 w 15"/>
                <a:gd name="T17" fmla="*/ 2147483646 h 12"/>
                <a:gd name="T18" fmla="*/ 2147483646 w 15"/>
                <a:gd name="T19" fmla="*/ 2147483646 h 12"/>
                <a:gd name="T20" fmla="*/ 2147483646 w 15"/>
                <a:gd name="T21" fmla="*/ 2147483646 h 12"/>
                <a:gd name="T22" fmla="*/ 2147483646 w 15"/>
                <a:gd name="T23" fmla="*/ 2147483646 h 12"/>
                <a:gd name="T24" fmla="*/ 2147483646 w 15"/>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2">
                  <a:moveTo>
                    <a:pt x="3" y="12"/>
                  </a:moveTo>
                  <a:lnTo>
                    <a:pt x="0" y="8"/>
                  </a:lnTo>
                  <a:lnTo>
                    <a:pt x="0" y="4"/>
                  </a:lnTo>
                  <a:lnTo>
                    <a:pt x="0" y="0"/>
                  </a:lnTo>
                  <a:lnTo>
                    <a:pt x="3" y="0"/>
                  </a:lnTo>
                  <a:lnTo>
                    <a:pt x="12" y="0"/>
                  </a:lnTo>
                  <a:lnTo>
                    <a:pt x="15" y="0"/>
                  </a:lnTo>
                  <a:lnTo>
                    <a:pt x="15" y="4"/>
                  </a:lnTo>
                  <a:lnTo>
                    <a:pt x="15" y="8"/>
                  </a:lnTo>
                  <a:lnTo>
                    <a:pt x="12"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01" name="Freeform 1012">
              <a:extLst>
                <a:ext uri="{FF2B5EF4-FFF2-40B4-BE49-F238E27FC236}">
                  <a16:creationId xmlns:a16="http://schemas.microsoft.com/office/drawing/2014/main" id="{8D19C1C6-8E5A-4D97-B1B6-1FFADF157647}"/>
                </a:ext>
              </a:extLst>
            </p:cNvPr>
            <p:cNvSpPr>
              <a:spLocks/>
            </p:cNvSpPr>
            <p:nvPr/>
          </p:nvSpPr>
          <p:spPr bwMode="auto">
            <a:xfrm>
              <a:off x="3272368" y="4770967"/>
              <a:ext cx="40217" cy="21167"/>
            </a:xfrm>
            <a:custGeom>
              <a:avLst/>
              <a:gdLst>
                <a:gd name="T0" fmla="*/ 2147483646 w 29"/>
                <a:gd name="T1" fmla="*/ 2147483646 h 12"/>
                <a:gd name="T2" fmla="*/ 0 w 29"/>
                <a:gd name="T3" fmla="*/ 2147483646 h 12"/>
                <a:gd name="T4" fmla="*/ 0 w 29"/>
                <a:gd name="T5" fmla="*/ 2147483646 h 12"/>
                <a:gd name="T6" fmla="*/ 0 w 29"/>
                <a:gd name="T7" fmla="*/ 2147483646 h 12"/>
                <a:gd name="T8" fmla="*/ 0 w 29"/>
                <a:gd name="T9" fmla="*/ 0 h 12"/>
                <a:gd name="T10" fmla="*/ 2147483646 w 29"/>
                <a:gd name="T11" fmla="*/ 0 h 12"/>
                <a:gd name="T12" fmla="*/ 2147483646 w 29"/>
                <a:gd name="T13" fmla="*/ 0 h 12"/>
                <a:gd name="T14" fmla="*/ 2147483646 w 29"/>
                <a:gd name="T15" fmla="*/ 0 h 12"/>
                <a:gd name="T16" fmla="*/ 2147483646 w 29"/>
                <a:gd name="T17" fmla="*/ 2147483646 h 12"/>
                <a:gd name="T18" fmla="*/ 2147483646 w 29"/>
                <a:gd name="T19" fmla="*/ 2147483646 h 12"/>
                <a:gd name="T20" fmla="*/ 2147483646 w 29"/>
                <a:gd name="T21" fmla="*/ 2147483646 h 12"/>
                <a:gd name="T22" fmla="*/ 2147483646 w 29"/>
                <a:gd name="T23" fmla="*/ 2147483646 h 12"/>
                <a:gd name="T24" fmla="*/ 2147483646 w 2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2">
                  <a:moveTo>
                    <a:pt x="3" y="12"/>
                  </a:moveTo>
                  <a:lnTo>
                    <a:pt x="0" y="8"/>
                  </a:lnTo>
                  <a:lnTo>
                    <a:pt x="0" y="4"/>
                  </a:lnTo>
                  <a:lnTo>
                    <a:pt x="0" y="0"/>
                  </a:lnTo>
                  <a:lnTo>
                    <a:pt x="3" y="0"/>
                  </a:lnTo>
                  <a:lnTo>
                    <a:pt x="26" y="0"/>
                  </a:lnTo>
                  <a:lnTo>
                    <a:pt x="29" y="0"/>
                  </a:lnTo>
                  <a:lnTo>
                    <a:pt x="29" y="4"/>
                  </a:lnTo>
                  <a:lnTo>
                    <a:pt x="29" y="8"/>
                  </a:lnTo>
                  <a:lnTo>
                    <a:pt x="26"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02" name="Freeform 1013">
              <a:extLst>
                <a:ext uri="{FF2B5EF4-FFF2-40B4-BE49-F238E27FC236}">
                  <a16:creationId xmlns:a16="http://schemas.microsoft.com/office/drawing/2014/main" id="{EE7ABA88-5A50-4DFF-9E88-E101D4A1A5AF}"/>
                </a:ext>
              </a:extLst>
            </p:cNvPr>
            <p:cNvSpPr>
              <a:spLocks/>
            </p:cNvSpPr>
            <p:nvPr/>
          </p:nvSpPr>
          <p:spPr bwMode="auto">
            <a:xfrm>
              <a:off x="3304118" y="4770967"/>
              <a:ext cx="29633" cy="21167"/>
            </a:xfrm>
            <a:custGeom>
              <a:avLst/>
              <a:gdLst>
                <a:gd name="T0" fmla="*/ 2147483646 w 23"/>
                <a:gd name="T1" fmla="*/ 2147483646 h 12"/>
                <a:gd name="T2" fmla="*/ 0 w 23"/>
                <a:gd name="T3" fmla="*/ 2147483646 h 12"/>
                <a:gd name="T4" fmla="*/ 0 w 23"/>
                <a:gd name="T5" fmla="*/ 2147483646 h 12"/>
                <a:gd name="T6" fmla="*/ 0 w 23"/>
                <a:gd name="T7" fmla="*/ 2147483646 h 12"/>
                <a:gd name="T8" fmla="*/ 0 w 23"/>
                <a:gd name="T9" fmla="*/ 0 h 12"/>
                <a:gd name="T10" fmla="*/ 2147483646 w 23"/>
                <a:gd name="T11" fmla="*/ 0 h 12"/>
                <a:gd name="T12" fmla="*/ 2147483646 w 23"/>
                <a:gd name="T13" fmla="*/ 0 h 12"/>
                <a:gd name="T14" fmla="*/ 2147483646 w 23"/>
                <a:gd name="T15" fmla="*/ 0 h 12"/>
                <a:gd name="T16" fmla="*/ 2147483646 w 23"/>
                <a:gd name="T17" fmla="*/ 2147483646 h 12"/>
                <a:gd name="T18" fmla="*/ 2147483646 w 23"/>
                <a:gd name="T19" fmla="*/ 2147483646 h 12"/>
                <a:gd name="T20" fmla="*/ 2147483646 w 23"/>
                <a:gd name="T21" fmla="*/ 2147483646 h 12"/>
                <a:gd name="T22" fmla="*/ 2147483646 w 23"/>
                <a:gd name="T23" fmla="*/ 2147483646 h 12"/>
                <a:gd name="T24" fmla="*/ 2147483646 w 2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2">
                  <a:moveTo>
                    <a:pt x="3" y="12"/>
                  </a:moveTo>
                  <a:lnTo>
                    <a:pt x="0" y="8"/>
                  </a:lnTo>
                  <a:lnTo>
                    <a:pt x="0" y="4"/>
                  </a:lnTo>
                  <a:lnTo>
                    <a:pt x="0" y="0"/>
                  </a:lnTo>
                  <a:lnTo>
                    <a:pt x="3" y="0"/>
                  </a:lnTo>
                  <a:lnTo>
                    <a:pt x="20" y="0"/>
                  </a:lnTo>
                  <a:lnTo>
                    <a:pt x="23" y="0"/>
                  </a:lnTo>
                  <a:lnTo>
                    <a:pt x="23" y="4"/>
                  </a:lnTo>
                  <a:lnTo>
                    <a:pt x="23" y="8"/>
                  </a:lnTo>
                  <a:lnTo>
                    <a:pt x="20"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03" name="Freeform 1014">
              <a:extLst>
                <a:ext uri="{FF2B5EF4-FFF2-40B4-BE49-F238E27FC236}">
                  <a16:creationId xmlns:a16="http://schemas.microsoft.com/office/drawing/2014/main" id="{17898EFF-29BB-4AB0-AA83-7CC90BDA2429}"/>
                </a:ext>
              </a:extLst>
            </p:cNvPr>
            <p:cNvSpPr>
              <a:spLocks/>
            </p:cNvSpPr>
            <p:nvPr/>
          </p:nvSpPr>
          <p:spPr bwMode="auto">
            <a:xfrm>
              <a:off x="3325285" y="4751917"/>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04" name="Freeform 1015">
              <a:extLst>
                <a:ext uri="{FF2B5EF4-FFF2-40B4-BE49-F238E27FC236}">
                  <a16:creationId xmlns:a16="http://schemas.microsoft.com/office/drawing/2014/main" id="{8B003826-9B13-4DD7-8807-43CC62D28E07}"/>
                </a:ext>
              </a:extLst>
            </p:cNvPr>
            <p:cNvSpPr>
              <a:spLocks/>
            </p:cNvSpPr>
            <p:nvPr/>
          </p:nvSpPr>
          <p:spPr bwMode="auto">
            <a:xfrm>
              <a:off x="3325285" y="4751918"/>
              <a:ext cx="35983"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05" name="Freeform 1016">
              <a:extLst>
                <a:ext uri="{FF2B5EF4-FFF2-40B4-BE49-F238E27FC236}">
                  <a16:creationId xmlns:a16="http://schemas.microsoft.com/office/drawing/2014/main" id="{611A40A6-3B6A-4C27-B322-FD0DDDC50CFC}"/>
                </a:ext>
              </a:extLst>
            </p:cNvPr>
            <p:cNvSpPr>
              <a:spLocks/>
            </p:cNvSpPr>
            <p:nvPr/>
          </p:nvSpPr>
          <p:spPr bwMode="auto">
            <a:xfrm>
              <a:off x="3352800" y="4751918"/>
              <a:ext cx="27517"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8"/>
                  </a:lnTo>
                  <a:lnTo>
                    <a:pt x="0" y="4"/>
                  </a:lnTo>
                  <a:lnTo>
                    <a:pt x="0" y="0"/>
                  </a:lnTo>
                  <a:lnTo>
                    <a:pt x="3" y="0"/>
                  </a:lnTo>
                  <a:lnTo>
                    <a:pt x="17" y="0"/>
                  </a:lnTo>
                  <a:lnTo>
                    <a:pt x="20" y="0"/>
                  </a:lnTo>
                  <a:lnTo>
                    <a:pt x="20" y="4"/>
                  </a:lnTo>
                  <a:lnTo>
                    <a:pt x="20" y="8"/>
                  </a:lnTo>
                  <a:lnTo>
                    <a:pt x="17"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06" name="Freeform 1017">
              <a:extLst>
                <a:ext uri="{FF2B5EF4-FFF2-40B4-BE49-F238E27FC236}">
                  <a16:creationId xmlns:a16="http://schemas.microsoft.com/office/drawing/2014/main" id="{0B891675-4E36-4C5D-8CD7-C5F9ADB9090F}"/>
                </a:ext>
              </a:extLst>
            </p:cNvPr>
            <p:cNvSpPr>
              <a:spLocks/>
            </p:cNvSpPr>
            <p:nvPr/>
          </p:nvSpPr>
          <p:spPr bwMode="auto">
            <a:xfrm>
              <a:off x="3373967" y="4751918"/>
              <a:ext cx="33867" cy="19049"/>
            </a:xfrm>
            <a:custGeom>
              <a:avLst/>
              <a:gdLst>
                <a:gd name="T0" fmla="*/ 2147483646 w 25"/>
                <a:gd name="T1" fmla="*/ 2147483646 h 11"/>
                <a:gd name="T2" fmla="*/ 0 w 25"/>
                <a:gd name="T3" fmla="*/ 2147483646 h 11"/>
                <a:gd name="T4" fmla="*/ 0 w 25"/>
                <a:gd name="T5" fmla="*/ 2147483646 h 11"/>
                <a:gd name="T6" fmla="*/ 0 w 25"/>
                <a:gd name="T7" fmla="*/ 2147483646 h 11"/>
                <a:gd name="T8" fmla="*/ 0 w 25"/>
                <a:gd name="T9" fmla="*/ 0 h 11"/>
                <a:gd name="T10" fmla="*/ 2147483646 w 25"/>
                <a:gd name="T11" fmla="*/ 0 h 11"/>
                <a:gd name="T12" fmla="*/ 2147483646 w 25"/>
                <a:gd name="T13" fmla="*/ 0 h 11"/>
                <a:gd name="T14" fmla="*/ 2147483646 w 25"/>
                <a:gd name="T15" fmla="*/ 0 h 11"/>
                <a:gd name="T16" fmla="*/ 2147483646 w 25"/>
                <a:gd name="T17" fmla="*/ 2147483646 h 11"/>
                <a:gd name="T18" fmla="*/ 2147483646 w 25"/>
                <a:gd name="T19" fmla="*/ 2147483646 h 11"/>
                <a:gd name="T20" fmla="*/ 2147483646 w 25"/>
                <a:gd name="T21" fmla="*/ 2147483646 h 11"/>
                <a:gd name="T22" fmla="*/ 2147483646 w 25"/>
                <a:gd name="T23" fmla="*/ 2147483646 h 11"/>
                <a:gd name="T24" fmla="*/ 2147483646 w 2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1">
                  <a:moveTo>
                    <a:pt x="2" y="11"/>
                  </a:moveTo>
                  <a:lnTo>
                    <a:pt x="0" y="8"/>
                  </a:lnTo>
                  <a:lnTo>
                    <a:pt x="0" y="4"/>
                  </a:lnTo>
                  <a:lnTo>
                    <a:pt x="0" y="0"/>
                  </a:lnTo>
                  <a:lnTo>
                    <a:pt x="2" y="0"/>
                  </a:lnTo>
                  <a:lnTo>
                    <a:pt x="23" y="0"/>
                  </a:lnTo>
                  <a:lnTo>
                    <a:pt x="25" y="0"/>
                  </a:lnTo>
                  <a:lnTo>
                    <a:pt x="25" y="4"/>
                  </a:lnTo>
                  <a:lnTo>
                    <a:pt x="25" y="8"/>
                  </a:lnTo>
                  <a:lnTo>
                    <a:pt x="23"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07" name="Freeform 1018">
              <a:extLst>
                <a:ext uri="{FF2B5EF4-FFF2-40B4-BE49-F238E27FC236}">
                  <a16:creationId xmlns:a16="http://schemas.microsoft.com/office/drawing/2014/main" id="{BC72FE8D-C22A-4290-B0B8-B6BF49E3C41F}"/>
                </a:ext>
              </a:extLst>
            </p:cNvPr>
            <p:cNvSpPr>
              <a:spLocks/>
            </p:cNvSpPr>
            <p:nvPr/>
          </p:nvSpPr>
          <p:spPr bwMode="auto">
            <a:xfrm>
              <a:off x="3399367" y="4732867"/>
              <a:ext cx="12700"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5" y="19"/>
                  </a:lnTo>
                  <a:lnTo>
                    <a:pt x="3" y="19"/>
                  </a:lnTo>
                  <a:lnTo>
                    <a:pt x="0" y="19"/>
                  </a:lnTo>
                  <a:lnTo>
                    <a:pt x="0" y="15"/>
                  </a:lnTo>
                  <a:lnTo>
                    <a:pt x="0" y="4"/>
                  </a:lnTo>
                  <a:lnTo>
                    <a:pt x="0" y="0"/>
                  </a:lnTo>
                  <a:lnTo>
                    <a:pt x="3" y="0"/>
                  </a:lnTo>
                  <a:lnTo>
                    <a:pt x="5" y="0"/>
                  </a:lnTo>
                  <a:lnTo>
                    <a:pt x="8" y="4"/>
                  </a:lnTo>
                  <a:lnTo>
                    <a:pt x="8"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08" name="Freeform 1019">
              <a:extLst>
                <a:ext uri="{FF2B5EF4-FFF2-40B4-BE49-F238E27FC236}">
                  <a16:creationId xmlns:a16="http://schemas.microsoft.com/office/drawing/2014/main" id="{0C806690-328E-45D0-B5F3-2902DD8CF07F}"/>
                </a:ext>
              </a:extLst>
            </p:cNvPr>
            <p:cNvSpPr>
              <a:spLocks/>
            </p:cNvSpPr>
            <p:nvPr/>
          </p:nvSpPr>
          <p:spPr bwMode="auto">
            <a:xfrm>
              <a:off x="3399367" y="4732867"/>
              <a:ext cx="35984" cy="19051"/>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4"/>
                  </a:lnTo>
                  <a:lnTo>
                    <a:pt x="0" y="0"/>
                  </a:lnTo>
                  <a:lnTo>
                    <a:pt x="3" y="0"/>
                  </a:lnTo>
                  <a:lnTo>
                    <a:pt x="23" y="0"/>
                  </a:lnTo>
                  <a:lnTo>
                    <a:pt x="26" y="0"/>
                  </a:lnTo>
                  <a:lnTo>
                    <a:pt x="26" y="4"/>
                  </a:lnTo>
                  <a:lnTo>
                    <a:pt x="26" y="7"/>
                  </a:lnTo>
                  <a:lnTo>
                    <a:pt x="2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09" name="Freeform 1020">
              <a:extLst>
                <a:ext uri="{FF2B5EF4-FFF2-40B4-BE49-F238E27FC236}">
                  <a16:creationId xmlns:a16="http://schemas.microsoft.com/office/drawing/2014/main" id="{DA41AD53-4C2A-4B7A-8553-B6C1BBF37DAE}"/>
                </a:ext>
              </a:extLst>
            </p:cNvPr>
            <p:cNvSpPr>
              <a:spLocks/>
            </p:cNvSpPr>
            <p:nvPr/>
          </p:nvSpPr>
          <p:spPr bwMode="auto">
            <a:xfrm>
              <a:off x="3426885" y="4732867"/>
              <a:ext cx="80433" cy="19051"/>
            </a:xfrm>
            <a:custGeom>
              <a:avLst/>
              <a:gdLst>
                <a:gd name="T0" fmla="*/ 2147483646 w 60"/>
                <a:gd name="T1" fmla="*/ 2147483646 h 11"/>
                <a:gd name="T2" fmla="*/ 0 w 60"/>
                <a:gd name="T3" fmla="*/ 2147483646 h 11"/>
                <a:gd name="T4" fmla="*/ 0 w 60"/>
                <a:gd name="T5" fmla="*/ 2147483646 h 11"/>
                <a:gd name="T6" fmla="*/ 0 w 60"/>
                <a:gd name="T7" fmla="*/ 2147483646 h 11"/>
                <a:gd name="T8" fmla="*/ 0 w 60"/>
                <a:gd name="T9" fmla="*/ 0 h 11"/>
                <a:gd name="T10" fmla="*/ 2147483646 w 60"/>
                <a:gd name="T11" fmla="*/ 0 h 11"/>
                <a:gd name="T12" fmla="*/ 2147483646 w 60"/>
                <a:gd name="T13" fmla="*/ 0 h 11"/>
                <a:gd name="T14" fmla="*/ 2147483646 w 60"/>
                <a:gd name="T15" fmla="*/ 0 h 11"/>
                <a:gd name="T16" fmla="*/ 2147483646 w 60"/>
                <a:gd name="T17" fmla="*/ 2147483646 h 11"/>
                <a:gd name="T18" fmla="*/ 2147483646 w 60"/>
                <a:gd name="T19" fmla="*/ 2147483646 h 11"/>
                <a:gd name="T20" fmla="*/ 2147483646 w 60"/>
                <a:gd name="T21" fmla="*/ 2147483646 h 11"/>
                <a:gd name="T22" fmla="*/ 2147483646 w 60"/>
                <a:gd name="T23" fmla="*/ 2147483646 h 11"/>
                <a:gd name="T24" fmla="*/ 2147483646 w 6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0" h="11">
                  <a:moveTo>
                    <a:pt x="3" y="11"/>
                  </a:moveTo>
                  <a:lnTo>
                    <a:pt x="0" y="7"/>
                  </a:lnTo>
                  <a:lnTo>
                    <a:pt x="0" y="4"/>
                  </a:lnTo>
                  <a:lnTo>
                    <a:pt x="0" y="0"/>
                  </a:lnTo>
                  <a:lnTo>
                    <a:pt x="3" y="0"/>
                  </a:lnTo>
                  <a:lnTo>
                    <a:pt x="57" y="0"/>
                  </a:lnTo>
                  <a:lnTo>
                    <a:pt x="60" y="0"/>
                  </a:lnTo>
                  <a:lnTo>
                    <a:pt x="60" y="4"/>
                  </a:lnTo>
                  <a:lnTo>
                    <a:pt x="60" y="7"/>
                  </a:lnTo>
                  <a:lnTo>
                    <a:pt x="57"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10" name="Freeform 1021">
              <a:extLst>
                <a:ext uri="{FF2B5EF4-FFF2-40B4-BE49-F238E27FC236}">
                  <a16:creationId xmlns:a16="http://schemas.microsoft.com/office/drawing/2014/main" id="{F8AE722F-E580-40DE-9FF1-BFD4E8BA65A4}"/>
                </a:ext>
              </a:extLst>
            </p:cNvPr>
            <p:cNvSpPr>
              <a:spLocks/>
            </p:cNvSpPr>
            <p:nvPr/>
          </p:nvSpPr>
          <p:spPr bwMode="auto">
            <a:xfrm>
              <a:off x="3498852" y="4732867"/>
              <a:ext cx="44449" cy="19051"/>
            </a:xfrm>
            <a:custGeom>
              <a:avLst/>
              <a:gdLst>
                <a:gd name="T0" fmla="*/ 2147483646 w 32"/>
                <a:gd name="T1" fmla="*/ 2147483646 h 11"/>
                <a:gd name="T2" fmla="*/ 0 w 32"/>
                <a:gd name="T3" fmla="*/ 2147483646 h 11"/>
                <a:gd name="T4" fmla="*/ 0 w 32"/>
                <a:gd name="T5" fmla="*/ 2147483646 h 11"/>
                <a:gd name="T6" fmla="*/ 0 w 32"/>
                <a:gd name="T7" fmla="*/ 2147483646 h 11"/>
                <a:gd name="T8" fmla="*/ 0 w 32"/>
                <a:gd name="T9" fmla="*/ 0 h 11"/>
                <a:gd name="T10" fmla="*/ 2147483646 w 32"/>
                <a:gd name="T11" fmla="*/ 0 h 11"/>
                <a:gd name="T12" fmla="*/ 2147483646 w 32"/>
                <a:gd name="T13" fmla="*/ 0 h 11"/>
                <a:gd name="T14" fmla="*/ 2147483646 w 32"/>
                <a:gd name="T15" fmla="*/ 0 h 11"/>
                <a:gd name="T16" fmla="*/ 2147483646 w 32"/>
                <a:gd name="T17" fmla="*/ 2147483646 h 11"/>
                <a:gd name="T18" fmla="*/ 2147483646 w 32"/>
                <a:gd name="T19" fmla="*/ 2147483646 h 11"/>
                <a:gd name="T20" fmla="*/ 2147483646 w 32"/>
                <a:gd name="T21" fmla="*/ 2147483646 h 11"/>
                <a:gd name="T22" fmla="*/ 2147483646 w 32"/>
                <a:gd name="T23" fmla="*/ 2147483646 h 11"/>
                <a:gd name="T24" fmla="*/ 2147483646 w 3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11">
                  <a:moveTo>
                    <a:pt x="3" y="11"/>
                  </a:moveTo>
                  <a:lnTo>
                    <a:pt x="0" y="7"/>
                  </a:lnTo>
                  <a:lnTo>
                    <a:pt x="0" y="4"/>
                  </a:lnTo>
                  <a:lnTo>
                    <a:pt x="0" y="0"/>
                  </a:lnTo>
                  <a:lnTo>
                    <a:pt x="3" y="0"/>
                  </a:lnTo>
                  <a:lnTo>
                    <a:pt x="29" y="0"/>
                  </a:lnTo>
                  <a:lnTo>
                    <a:pt x="32" y="0"/>
                  </a:lnTo>
                  <a:lnTo>
                    <a:pt x="32" y="4"/>
                  </a:lnTo>
                  <a:lnTo>
                    <a:pt x="32" y="7"/>
                  </a:lnTo>
                  <a:lnTo>
                    <a:pt x="29"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12" name="Freeform 1023">
              <a:extLst>
                <a:ext uri="{FF2B5EF4-FFF2-40B4-BE49-F238E27FC236}">
                  <a16:creationId xmlns:a16="http://schemas.microsoft.com/office/drawing/2014/main" id="{71693643-2147-4F89-88F0-3800C0FD1FE3}"/>
                </a:ext>
              </a:extLst>
            </p:cNvPr>
            <p:cNvSpPr>
              <a:spLocks/>
            </p:cNvSpPr>
            <p:nvPr/>
          </p:nvSpPr>
          <p:spPr bwMode="auto">
            <a:xfrm>
              <a:off x="3556000" y="4732867"/>
              <a:ext cx="61384" cy="19051"/>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2" y="11"/>
                  </a:moveTo>
                  <a:lnTo>
                    <a:pt x="0" y="7"/>
                  </a:lnTo>
                  <a:lnTo>
                    <a:pt x="0" y="4"/>
                  </a:lnTo>
                  <a:lnTo>
                    <a:pt x="0" y="0"/>
                  </a:lnTo>
                  <a:lnTo>
                    <a:pt x="2" y="0"/>
                  </a:lnTo>
                  <a:lnTo>
                    <a:pt x="43" y="0"/>
                  </a:lnTo>
                  <a:lnTo>
                    <a:pt x="46" y="0"/>
                  </a:lnTo>
                  <a:lnTo>
                    <a:pt x="46" y="4"/>
                  </a:lnTo>
                  <a:lnTo>
                    <a:pt x="46" y="7"/>
                  </a:lnTo>
                  <a:lnTo>
                    <a:pt x="43"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13" name="Freeform 1024">
              <a:extLst>
                <a:ext uri="{FF2B5EF4-FFF2-40B4-BE49-F238E27FC236}">
                  <a16:creationId xmlns:a16="http://schemas.microsoft.com/office/drawing/2014/main" id="{E232DCCC-957E-4F1E-B4DE-F0D3D004B457}"/>
                </a:ext>
              </a:extLst>
            </p:cNvPr>
            <p:cNvSpPr>
              <a:spLocks/>
            </p:cNvSpPr>
            <p:nvPr/>
          </p:nvSpPr>
          <p:spPr bwMode="auto">
            <a:xfrm>
              <a:off x="3608918" y="4732867"/>
              <a:ext cx="19049" cy="19051"/>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7"/>
                  </a:lnTo>
                  <a:lnTo>
                    <a:pt x="0" y="4"/>
                  </a:lnTo>
                  <a:lnTo>
                    <a:pt x="0" y="0"/>
                  </a:lnTo>
                  <a:lnTo>
                    <a:pt x="3" y="0"/>
                  </a:lnTo>
                  <a:lnTo>
                    <a:pt x="11" y="0"/>
                  </a:lnTo>
                  <a:lnTo>
                    <a:pt x="14" y="0"/>
                  </a:lnTo>
                  <a:lnTo>
                    <a:pt x="14" y="4"/>
                  </a:lnTo>
                  <a:lnTo>
                    <a:pt x="14" y="7"/>
                  </a:lnTo>
                  <a:lnTo>
                    <a:pt x="11"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14" name="Freeform 1025">
              <a:extLst>
                <a:ext uri="{FF2B5EF4-FFF2-40B4-BE49-F238E27FC236}">
                  <a16:creationId xmlns:a16="http://schemas.microsoft.com/office/drawing/2014/main" id="{279AD40D-4916-4BAF-8123-35CD6C5A5CCF}"/>
                </a:ext>
              </a:extLst>
            </p:cNvPr>
            <p:cNvSpPr>
              <a:spLocks/>
            </p:cNvSpPr>
            <p:nvPr/>
          </p:nvSpPr>
          <p:spPr bwMode="auto">
            <a:xfrm>
              <a:off x="3619501" y="4732867"/>
              <a:ext cx="23284" cy="19051"/>
            </a:xfrm>
            <a:custGeom>
              <a:avLst/>
              <a:gdLst>
                <a:gd name="T0" fmla="*/ 2147483646 w 18"/>
                <a:gd name="T1" fmla="*/ 2147483646 h 11"/>
                <a:gd name="T2" fmla="*/ 0 w 18"/>
                <a:gd name="T3" fmla="*/ 2147483646 h 11"/>
                <a:gd name="T4" fmla="*/ 0 w 18"/>
                <a:gd name="T5" fmla="*/ 2147483646 h 11"/>
                <a:gd name="T6" fmla="*/ 0 w 18"/>
                <a:gd name="T7" fmla="*/ 2147483646 h 11"/>
                <a:gd name="T8" fmla="*/ 0 w 18"/>
                <a:gd name="T9" fmla="*/ 0 h 11"/>
                <a:gd name="T10" fmla="*/ 2147483646 w 18"/>
                <a:gd name="T11" fmla="*/ 0 h 11"/>
                <a:gd name="T12" fmla="*/ 2147483646 w 18"/>
                <a:gd name="T13" fmla="*/ 0 h 11"/>
                <a:gd name="T14" fmla="*/ 2147483646 w 18"/>
                <a:gd name="T15" fmla="*/ 0 h 11"/>
                <a:gd name="T16" fmla="*/ 2147483646 w 18"/>
                <a:gd name="T17" fmla="*/ 2147483646 h 11"/>
                <a:gd name="T18" fmla="*/ 2147483646 w 18"/>
                <a:gd name="T19" fmla="*/ 2147483646 h 11"/>
                <a:gd name="T20" fmla="*/ 2147483646 w 18"/>
                <a:gd name="T21" fmla="*/ 2147483646 h 11"/>
                <a:gd name="T22" fmla="*/ 2147483646 w 18"/>
                <a:gd name="T23" fmla="*/ 2147483646 h 11"/>
                <a:gd name="T24" fmla="*/ 2147483646 w 1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1">
                  <a:moveTo>
                    <a:pt x="3" y="11"/>
                  </a:moveTo>
                  <a:lnTo>
                    <a:pt x="0" y="7"/>
                  </a:lnTo>
                  <a:lnTo>
                    <a:pt x="0" y="4"/>
                  </a:lnTo>
                  <a:lnTo>
                    <a:pt x="0" y="0"/>
                  </a:lnTo>
                  <a:lnTo>
                    <a:pt x="3" y="0"/>
                  </a:lnTo>
                  <a:lnTo>
                    <a:pt x="15" y="0"/>
                  </a:lnTo>
                  <a:lnTo>
                    <a:pt x="18" y="0"/>
                  </a:lnTo>
                  <a:lnTo>
                    <a:pt x="18" y="4"/>
                  </a:lnTo>
                  <a:lnTo>
                    <a:pt x="18" y="7"/>
                  </a:lnTo>
                  <a:lnTo>
                    <a:pt x="15"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15" name="Freeform 1026">
              <a:extLst>
                <a:ext uri="{FF2B5EF4-FFF2-40B4-BE49-F238E27FC236}">
                  <a16:creationId xmlns:a16="http://schemas.microsoft.com/office/drawing/2014/main" id="{44DC5166-A363-422C-9944-A38B2DAD360B}"/>
                </a:ext>
              </a:extLst>
            </p:cNvPr>
            <p:cNvSpPr>
              <a:spLocks/>
            </p:cNvSpPr>
            <p:nvPr/>
          </p:nvSpPr>
          <p:spPr bwMode="auto">
            <a:xfrm>
              <a:off x="3636434" y="4732867"/>
              <a:ext cx="71967" cy="19051"/>
            </a:xfrm>
            <a:custGeom>
              <a:avLst/>
              <a:gdLst>
                <a:gd name="T0" fmla="*/ 2147483646 w 54"/>
                <a:gd name="T1" fmla="*/ 2147483646 h 11"/>
                <a:gd name="T2" fmla="*/ 0 w 54"/>
                <a:gd name="T3" fmla="*/ 2147483646 h 11"/>
                <a:gd name="T4" fmla="*/ 0 w 54"/>
                <a:gd name="T5" fmla="*/ 2147483646 h 11"/>
                <a:gd name="T6" fmla="*/ 0 w 54"/>
                <a:gd name="T7" fmla="*/ 2147483646 h 11"/>
                <a:gd name="T8" fmla="*/ 0 w 54"/>
                <a:gd name="T9" fmla="*/ 0 h 11"/>
                <a:gd name="T10" fmla="*/ 2147483646 w 54"/>
                <a:gd name="T11" fmla="*/ 0 h 11"/>
                <a:gd name="T12" fmla="*/ 2147483646 w 54"/>
                <a:gd name="T13" fmla="*/ 0 h 11"/>
                <a:gd name="T14" fmla="*/ 2147483646 w 54"/>
                <a:gd name="T15" fmla="*/ 0 h 11"/>
                <a:gd name="T16" fmla="*/ 2147483646 w 54"/>
                <a:gd name="T17" fmla="*/ 2147483646 h 11"/>
                <a:gd name="T18" fmla="*/ 2147483646 w 54"/>
                <a:gd name="T19" fmla="*/ 2147483646 h 11"/>
                <a:gd name="T20" fmla="*/ 2147483646 w 54"/>
                <a:gd name="T21" fmla="*/ 2147483646 h 11"/>
                <a:gd name="T22" fmla="*/ 2147483646 w 54"/>
                <a:gd name="T23" fmla="*/ 2147483646 h 11"/>
                <a:gd name="T24" fmla="*/ 2147483646 w 5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4" h="11">
                  <a:moveTo>
                    <a:pt x="3" y="11"/>
                  </a:moveTo>
                  <a:lnTo>
                    <a:pt x="0" y="7"/>
                  </a:lnTo>
                  <a:lnTo>
                    <a:pt x="0" y="4"/>
                  </a:lnTo>
                  <a:lnTo>
                    <a:pt x="0" y="0"/>
                  </a:lnTo>
                  <a:lnTo>
                    <a:pt x="3" y="0"/>
                  </a:lnTo>
                  <a:lnTo>
                    <a:pt x="52" y="0"/>
                  </a:lnTo>
                  <a:lnTo>
                    <a:pt x="54" y="0"/>
                  </a:lnTo>
                  <a:lnTo>
                    <a:pt x="54" y="4"/>
                  </a:lnTo>
                  <a:lnTo>
                    <a:pt x="54" y="7"/>
                  </a:lnTo>
                  <a:lnTo>
                    <a:pt x="5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16" name="Freeform 1027">
              <a:extLst>
                <a:ext uri="{FF2B5EF4-FFF2-40B4-BE49-F238E27FC236}">
                  <a16:creationId xmlns:a16="http://schemas.microsoft.com/office/drawing/2014/main" id="{930467FE-BE6E-46C9-BAF3-57D734C7D14C}"/>
                </a:ext>
              </a:extLst>
            </p:cNvPr>
            <p:cNvSpPr>
              <a:spLocks/>
            </p:cNvSpPr>
            <p:nvPr/>
          </p:nvSpPr>
          <p:spPr bwMode="auto">
            <a:xfrm>
              <a:off x="3702051" y="4732867"/>
              <a:ext cx="23283"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4" y="0"/>
                  </a:lnTo>
                  <a:lnTo>
                    <a:pt x="17" y="0"/>
                  </a:lnTo>
                  <a:lnTo>
                    <a:pt x="17" y="4"/>
                  </a:lnTo>
                  <a:lnTo>
                    <a:pt x="17" y="7"/>
                  </a:lnTo>
                  <a:lnTo>
                    <a:pt x="14"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17" name="Freeform 1028">
              <a:extLst>
                <a:ext uri="{FF2B5EF4-FFF2-40B4-BE49-F238E27FC236}">
                  <a16:creationId xmlns:a16="http://schemas.microsoft.com/office/drawing/2014/main" id="{1CC61CCC-FB4B-41D0-828C-0078DFC68974}"/>
                </a:ext>
              </a:extLst>
            </p:cNvPr>
            <p:cNvSpPr>
              <a:spLocks/>
            </p:cNvSpPr>
            <p:nvPr/>
          </p:nvSpPr>
          <p:spPr bwMode="auto">
            <a:xfrm>
              <a:off x="3716868" y="4732867"/>
              <a:ext cx="14817" cy="19051"/>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4"/>
                  </a:lnTo>
                  <a:lnTo>
                    <a:pt x="0" y="0"/>
                  </a:lnTo>
                  <a:lnTo>
                    <a:pt x="3" y="0"/>
                  </a:lnTo>
                  <a:lnTo>
                    <a:pt x="9" y="0"/>
                  </a:lnTo>
                  <a:lnTo>
                    <a:pt x="12" y="0"/>
                  </a:lnTo>
                  <a:lnTo>
                    <a:pt x="12" y="4"/>
                  </a:lnTo>
                  <a:lnTo>
                    <a:pt x="12" y="7"/>
                  </a:lnTo>
                  <a:lnTo>
                    <a:pt x="9"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18" name="Freeform 1029">
              <a:extLst>
                <a:ext uri="{FF2B5EF4-FFF2-40B4-BE49-F238E27FC236}">
                  <a16:creationId xmlns:a16="http://schemas.microsoft.com/office/drawing/2014/main" id="{0057E3C2-E831-4BE4-B22A-4B7B00AFE42B}"/>
                </a:ext>
              </a:extLst>
            </p:cNvPr>
            <p:cNvSpPr>
              <a:spLocks/>
            </p:cNvSpPr>
            <p:nvPr/>
          </p:nvSpPr>
          <p:spPr bwMode="auto">
            <a:xfrm>
              <a:off x="3725334" y="4732867"/>
              <a:ext cx="91017" cy="19051"/>
            </a:xfrm>
            <a:custGeom>
              <a:avLst/>
              <a:gdLst>
                <a:gd name="T0" fmla="*/ 2147483646 w 69"/>
                <a:gd name="T1" fmla="*/ 2147483646 h 11"/>
                <a:gd name="T2" fmla="*/ 0 w 69"/>
                <a:gd name="T3" fmla="*/ 2147483646 h 11"/>
                <a:gd name="T4" fmla="*/ 0 w 69"/>
                <a:gd name="T5" fmla="*/ 2147483646 h 11"/>
                <a:gd name="T6" fmla="*/ 0 w 69"/>
                <a:gd name="T7" fmla="*/ 2147483646 h 11"/>
                <a:gd name="T8" fmla="*/ 0 w 69"/>
                <a:gd name="T9" fmla="*/ 0 h 11"/>
                <a:gd name="T10" fmla="*/ 2147483646 w 69"/>
                <a:gd name="T11" fmla="*/ 0 h 11"/>
                <a:gd name="T12" fmla="*/ 2147483646 w 69"/>
                <a:gd name="T13" fmla="*/ 0 h 11"/>
                <a:gd name="T14" fmla="*/ 2147483646 w 69"/>
                <a:gd name="T15" fmla="*/ 0 h 11"/>
                <a:gd name="T16" fmla="*/ 2147483646 w 69"/>
                <a:gd name="T17" fmla="*/ 2147483646 h 11"/>
                <a:gd name="T18" fmla="*/ 2147483646 w 69"/>
                <a:gd name="T19" fmla="*/ 2147483646 h 11"/>
                <a:gd name="T20" fmla="*/ 2147483646 w 69"/>
                <a:gd name="T21" fmla="*/ 2147483646 h 11"/>
                <a:gd name="T22" fmla="*/ 2147483646 w 69"/>
                <a:gd name="T23" fmla="*/ 2147483646 h 11"/>
                <a:gd name="T24" fmla="*/ 2147483646 w 6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 h="11">
                  <a:moveTo>
                    <a:pt x="3" y="11"/>
                  </a:moveTo>
                  <a:lnTo>
                    <a:pt x="0" y="7"/>
                  </a:lnTo>
                  <a:lnTo>
                    <a:pt x="0" y="4"/>
                  </a:lnTo>
                  <a:lnTo>
                    <a:pt x="0" y="0"/>
                  </a:lnTo>
                  <a:lnTo>
                    <a:pt x="3" y="0"/>
                  </a:lnTo>
                  <a:lnTo>
                    <a:pt x="66" y="0"/>
                  </a:lnTo>
                  <a:lnTo>
                    <a:pt x="69" y="0"/>
                  </a:lnTo>
                  <a:lnTo>
                    <a:pt x="69" y="4"/>
                  </a:lnTo>
                  <a:lnTo>
                    <a:pt x="69" y="7"/>
                  </a:lnTo>
                  <a:lnTo>
                    <a:pt x="66"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19" name="Freeform 1030">
              <a:extLst>
                <a:ext uri="{FF2B5EF4-FFF2-40B4-BE49-F238E27FC236}">
                  <a16:creationId xmlns:a16="http://schemas.microsoft.com/office/drawing/2014/main" id="{42990CDF-B94D-425C-A53A-446B84CC0F62}"/>
                </a:ext>
              </a:extLst>
            </p:cNvPr>
            <p:cNvSpPr>
              <a:spLocks/>
            </p:cNvSpPr>
            <p:nvPr/>
          </p:nvSpPr>
          <p:spPr bwMode="auto">
            <a:xfrm>
              <a:off x="3810001" y="4732867"/>
              <a:ext cx="29633"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4"/>
                  </a:lnTo>
                  <a:lnTo>
                    <a:pt x="0" y="0"/>
                  </a:lnTo>
                  <a:lnTo>
                    <a:pt x="3" y="0"/>
                  </a:lnTo>
                  <a:lnTo>
                    <a:pt x="20" y="0"/>
                  </a:lnTo>
                  <a:lnTo>
                    <a:pt x="23" y="0"/>
                  </a:lnTo>
                  <a:lnTo>
                    <a:pt x="23" y="4"/>
                  </a:lnTo>
                  <a:lnTo>
                    <a:pt x="23" y="7"/>
                  </a:lnTo>
                  <a:lnTo>
                    <a:pt x="20"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20" name="Freeform 1031">
              <a:extLst>
                <a:ext uri="{FF2B5EF4-FFF2-40B4-BE49-F238E27FC236}">
                  <a16:creationId xmlns:a16="http://schemas.microsoft.com/office/drawing/2014/main" id="{D3785681-1F5D-41A4-8727-A687CD4D9A2B}"/>
                </a:ext>
              </a:extLst>
            </p:cNvPr>
            <p:cNvSpPr>
              <a:spLocks/>
            </p:cNvSpPr>
            <p:nvPr/>
          </p:nvSpPr>
          <p:spPr bwMode="auto">
            <a:xfrm>
              <a:off x="3831167" y="4732867"/>
              <a:ext cx="27517" cy="19051"/>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8" y="0"/>
                  </a:lnTo>
                  <a:lnTo>
                    <a:pt x="20" y="0"/>
                  </a:lnTo>
                  <a:lnTo>
                    <a:pt x="20" y="4"/>
                  </a:lnTo>
                  <a:lnTo>
                    <a:pt x="20" y="7"/>
                  </a:lnTo>
                  <a:lnTo>
                    <a:pt x="18"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21" name="Freeform 1032">
              <a:extLst>
                <a:ext uri="{FF2B5EF4-FFF2-40B4-BE49-F238E27FC236}">
                  <a16:creationId xmlns:a16="http://schemas.microsoft.com/office/drawing/2014/main" id="{8F355033-091F-479C-80F7-D2C3BE8BB5A6}"/>
                </a:ext>
              </a:extLst>
            </p:cNvPr>
            <p:cNvSpPr>
              <a:spLocks/>
            </p:cNvSpPr>
            <p:nvPr/>
          </p:nvSpPr>
          <p:spPr bwMode="auto">
            <a:xfrm>
              <a:off x="3852333" y="4713818"/>
              <a:ext cx="10584" cy="31749"/>
            </a:xfrm>
            <a:custGeom>
              <a:avLst/>
              <a:gdLst>
                <a:gd name="T0" fmla="*/ 2147483646 w 8"/>
                <a:gd name="T1" fmla="*/ 2147483646 h 18"/>
                <a:gd name="T2" fmla="*/ 2147483646 w 8"/>
                <a:gd name="T3" fmla="*/ 2147483646 h 18"/>
                <a:gd name="T4" fmla="*/ 2147483646 w 8"/>
                <a:gd name="T5" fmla="*/ 2147483646 h 18"/>
                <a:gd name="T6" fmla="*/ 2147483646 w 8"/>
                <a:gd name="T7" fmla="*/ 2147483646 h 18"/>
                <a:gd name="T8" fmla="*/ 0 w 8"/>
                <a:gd name="T9" fmla="*/ 2147483646 h 18"/>
                <a:gd name="T10" fmla="*/ 0 w 8"/>
                <a:gd name="T11" fmla="*/ 2147483646 h 18"/>
                <a:gd name="T12" fmla="*/ 0 w 8"/>
                <a:gd name="T13" fmla="*/ 2147483646 h 18"/>
                <a:gd name="T14" fmla="*/ 0 w 8"/>
                <a:gd name="T15" fmla="*/ 0 h 18"/>
                <a:gd name="T16" fmla="*/ 2147483646 w 8"/>
                <a:gd name="T17" fmla="*/ 0 h 18"/>
                <a:gd name="T18" fmla="*/ 2147483646 w 8"/>
                <a:gd name="T19" fmla="*/ 0 h 18"/>
                <a:gd name="T20" fmla="*/ 2147483646 w 8"/>
                <a:gd name="T21" fmla="*/ 0 h 18"/>
                <a:gd name="T22" fmla="*/ 2147483646 w 8"/>
                <a:gd name="T23" fmla="*/ 2147483646 h 18"/>
                <a:gd name="T24" fmla="*/ 2147483646 w 8"/>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8">
                  <a:moveTo>
                    <a:pt x="8" y="15"/>
                  </a:moveTo>
                  <a:lnTo>
                    <a:pt x="5" y="18"/>
                  </a:lnTo>
                  <a:lnTo>
                    <a:pt x="3" y="18"/>
                  </a:lnTo>
                  <a:lnTo>
                    <a:pt x="0" y="18"/>
                  </a:lnTo>
                  <a:lnTo>
                    <a:pt x="0" y="15"/>
                  </a:lnTo>
                  <a:lnTo>
                    <a:pt x="0" y="3"/>
                  </a:lnTo>
                  <a:lnTo>
                    <a:pt x="0" y="0"/>
                  </a:lnTo>
                  <a:lnTo>
                    <a:pt x="3" y="0"/>
                  </a:lnTo>
                  <a:lnTo>
                    <a:pt x="5" y="0"/>
                  </a:lnTo>
                  <a:lnTo>
                    <a:pt x="8" y="3"/>
                  </a:lnTo>
                  <a:lnTo>
                    <a:pt x="8"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22" name="Freeform 1033">
              <a:extLst>
                <a:ext uri="{FF2B5EF4-FFF2-40B4-BE49-F238E27FC236}">
                  <a16:creationId xmlns:a16="http://schemas.microsoft.com/office/drawing/2014/main" id="{39249099-284D-443B-A16D-93DB72EC6F39}"/>
                </a:ext>
              </a:extLst>
            </p:cNvPr>
            <p:cNvSpPr>
              <a:spLocks/>
            </p:cNvSpPr>
            <p:nvPr/>
          </p:nvSpPr>
          <p:spPr bwMode="auto">
            <a:xfrm>
              <a:off x="3852333" y="4713818"/>
              <a:ext cx="19051"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7"/>
                  </a:lnTo>
                  <a:lnTo>
                    <a:pt x="0" y="3"/>
                  </a:lnTo>
                  <a:lnTo>
                    <a:pt x="0" y="0"/>
                  </a:lnTo>
                  <a:lnTo>
                    <a:pt x="3" y="0"/>
                  </a:lnTo>
                  <a:lnTo>
                    <a:pt x="11" y="0"/>
                  </a:lnTo>
                  <a:lnTo>
                    <a:pt x="14" y="0"/>
                  </a:lnTo>
                  <a:lnTo>
                    <a:pt x="14" y="3"/>
                  </a:lnTo>
                  <a:lnTo>
                    <a:pt x="14" y="7"/>
                  </a:lnTo>
                  <a:lnTo>
                    <a:pt x="11"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23" name="Freeform 1034">
              <a:extLst>
                <a:ext uri="{FF2B5EF4-FFF2-40B4-BE49-F238E27FC236}">
                  <a16:creationId xmlns:a16="http://schemas.microsoft.com/office/drawing/2014/main" id="{700EB276-8DDD-4BC5-9CF7-2F0E70763831}"/>
                </a:ext>
              </a:extLst>
            </p:cNvPr>
            <p:cNvSpPr>
              <a:spLocks/>
            </p:cNvSpPr>
            <p:nvPr/>
          </p:nvSpPr>
          <p:spPr bwMode="auto">
            <a:xfrm>
              <a:off x="3862917" y="4713818"/>
              <a:ext cx="50800" cy="19049"/>
            </a:xfrm>
            <a:custGeom>
              <a:avLst/>
              <a:gdLst>
                <a:gd name="T0" fmla="*/ 2147483646 w 38"/>
                <a:gd name="T1" fmla="*/ 2147483646 h 11"/>
                <a:gd name="T2" fmla="*/ 0 w 38"/>
                <a:gd name="T3" fmla="*/ 2147483646 h 11"/>
                <a:gd name="T4" fmla="*/ 0 w 38"/>
                <a:gd name="T5" fmla="*/ 2147483646 h 11"/>
                <a:gd name="T6" fmla="*/ 0 w 38"/>
                <a:gd name="T7" fmla="*/ 2147483646 h 11"/>
                <a:gd name="T8" fmla="*/ 0 w 38"/>
                <a:gd name="T9" fmla="*/ 0 h 11"/>
                <a:gd name="T10" fmla="*/ 2147483646 w 38"/>
                <a:gd name="T11" fmla="*/ 0 h 11"/>
                <a:gd name="T12" fmla="*/ 2147483646 w 38"/>
                <a:gd name="T13" fmla="*/ 0 h 11"/>
                <a:gd name="T14" fmla="*/ 2147483646 w 38"/>
                <a:gd name="T15" fmla="*/ 0 h 11"/>
                <a:gd name="T16" fmla="*/ 2147483646 w 38"/>
                <a:gd name="T17" fmla="*/ 2147483646 h 11"/>
                <a:gd name="T18" fmla="*/ 2147483646 w 38"/>
                <a:gd name="T19" fmla="*/ 2147483646 h 11"/>
                <a:gd name="T20" fmla="*/ 2147483646 w 38"/>
                <a:gd name="T21" fmla="*/ 2147483646 h 11"/>
                <a:gd name="T22" fmla="*/ 2147483646 w 38"/>
                <a:gd name="T23" fmla="*/ 2147483646 h 11"/>
                <a:gd name="T24" fmla="*/ 2147483646 w 3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 h="11">
                  <a:moveTo>
                    <a:pt x="3" y="11"/>
                  </a:moveTo>
                  <a:lnTo>
                    <a:pt x="0" y="7"/>
                  </a:lnTo>
                  <a:lnTo>
                    <a:pt x="0" y="3"/>
                  </a:lnTo>
                  <a:lnTo>
                    <a:pt x="0" y="0"/>
                  </a:lnTo>
                  <a:lnTo>
                    <a:pt x="3" y="0"/>
                  </a:lnTo>
                  <a:lnTo>
                    <a:pt x="35" y="0"/>
                  </a:lnTo>
                  <a:lnTo>
                    <a:pt x="38" y="0"/>
                  </a:lnTo>
                  <a:lnTo>
                    <a:pt x="38" y="3"/>
                  </a:lnTo>
                  <a:lnTo>
                    <a:pt x="38" y="7"/>
                  </a:lnTo>
                  <a:lnTo>
                    <a:pt x="35"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24" name="Freeform 1035">
              <a:extLst>
                <a:ext uri="{FF2B5EF4-FFF2-40B4-BE49-F238E27FC236}">
                  <a16:creationId xmlns:a16="http://schemas.microsoft.com/office/drawing/2014/main" id="{A2E81D7A-4377-4221-AF43-549A00D25AAC}"/>
                </a:ext>
              </a:extLst>
            </p:cNvPr>
            <p:cNvSpPr>
              <a:spLocks/>
            </p:cNvSpPr>
            <p:nvPr/>
          </p:nvSpPr>
          <p:spPr bwMode="auto">
            <a:xfrm>
              <a:off x="3905251" y="4713818"/>
              <a:ext cx="35983"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3"/>
                  </a:lnTo>
                  <a:lnTo>
                    <a:pt x="0" y="0"/>
                  </a:lnTo>
                  <a:lnTo>
                    <a:pt x="3" y="0"/>
                  </a:lnTo>
                  <a:lnTo>
                    <a:pt x="23" y="0"/>
                  </a:lnTo>
                  <a:lnTo>
                    <a:pt x="26" y="0"/>
                  </a:lnTo>
                  <a:lnTo>
                    <a:pt x="26" y="3"/>
                  </a:lnTo>
                  <a:lnTo>
                    <a:pt x="26" y="7"/>
                  </a:lnTo>
                  <a:lnTo>
                    <a:pt x="2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25" name="Freeform 1036">
              <a:extLst>
                <a:ext uri="{FF2B5EF4-FFF2-40B4-BE49-F238E27FC236}">
                  <a16:creationId xmlns:a16="http://schemas.microsoft.com/office/drawing/2014/main" id="{D818EDA9-FCA1-4903-B823-62532FA10926}"/>
                </a:ext>
              </a:extLst>
            </p:cNvPr>
            <p:cNvSpPr>
              <a:spLocks/>
            </p:cNvSpPr>
            <p:nvPr/>
          </p:nvSpPr>
          <p:spPr bwMode="auto">
            <a:xfrm>
              <a:off x="3932767" y="4699000"/>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26" name="Freeform 1037">
              <a:extLst>
                <a:ext uri="{FF2B5EF4-FFF2-40B4-BE49-F238E27FC236}">
                  <a16:creationId xmlns:a16="http://schemas.microsoft.com/office/drawing/2014/main" id="{D39AE85A-6F9F-45D5-8A53-4C660267B309}"/>
                </a:ext>
              </a:extLst>
            </p:cNvPr>
            <p:cNvSpPr>
              <a:spLocks/>
            </p:cNvSpPr>
            <p:nvPr/>
          </p:nvSpPr>
          <p:spPr bwMode="auto">
            <a:xfrm>
              <a:off x="3932767" y="4699000"/>
              <a:ext cx="12700" cy="19051"/>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27" name="Freeform 1038">
              <a:extLst>
                <a:ext uri="{FF2B5EF4-FFF2-40B4-BE49-F238E27FC236}">
                  <a16:creationId xmlns:a16="http://schemas.microsoft.com/office/drawing/2014/main" id="{9D943E7A-E5ED-4ABC-9003-BA6DD9E12243}"/>
                </a:ext>
              </a:extLst>
            </p:cNvPr>
            <p:cNvSpPr>
              <a:spLocks/>
            </p:cNvSpPr>
            <p:nvPr/>
          </p:nvSpPr>
          <p:spPr bwMode="auto">
            <a:xfrm>
              <a:off x="3937001" y="4699000"/>
              <a:ext cx="31751"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8"/>
                  </a:lnTo>
                  <a:lnTo>
                    <a:pt x="0" y="4"/>
                  </a:lnTo>
                  <a:lnTo>
                    <a:pt x="0" y="0"/>
                  </a:lnTo>
                  <a:lnTo>
                    <a:pt x="3" y="0"/>
                  </a:lnTo>
                  <a:lnTo>
                    <a:pt x="20" y="0"/>
                  </a:lnTo>
                  <a:lnTo>
                    <a:pt x="23" y="0"/>
                  </a:lnTo>
                  <a:lnTo>
                    <a:pt x="23" y="4"/>
                  </a:lnTo>
                  <a:lnTo>
                    <a:pt x="23" y="8"/>
                  </a:lnTo>
                  <a:lnTo>
                    <a:pt x="20"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28" name="Freeform 1039">
              <a:extLst>
                <a:ext uri="{FF2B5EF4-FFF2-40B4-BE49-F238E27FC236}">
                  <a16:creationId xmlns:a16="http://schemas.microsoft.com/office/drawing/2014/main" id="{A1088431-1B75-45BC-8559-26124C14DEC1}"/>
                </a:ext>
              </a:extLst>
            </p:cNvPr>
            <p:cNvSpPr>
              <a:spLocks/>
            </p:cNvSpPr>
            <p:nvPr/>
          </p:nvSpPr>
          <p:spPr bwMode="auto">
            <a:xfrm>
              <a:off x="3960285" y="4679951"/>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29" name="Freeform 1040">
              <a:extLst>
                <a:ext uri="{FF2B5EF4-FFF2-40B4-BE49-F238E27FC236}">
                  <a16:creationId xmlns:a16="http://schemas.microsoft.com/office/drawing/2014/main" id="{9381F1C8-1388-4D2B-8B59-C52E67EBE540}"/>
                </a:ext>
              </a:extLst>
            </p:cNvPr>
            <p:cNvSpPr>
              <a:spLocks/>
            </p:cNvSpPr>
            <p:nvPr/>
          </p:nvSpPr>
          <p:spPr bwMode="auto">
            <a:xfrm>
              <a:off x="3960285" y="4679952"/>
              <a:ext cx="12700"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4"/>
                  </a:lnTo>
                  <a:lnTo>
                    <a:pt x="0" y="0"/>
                  </a:lnTo>
                  <a:lnTo>
                    <a:pt x="3" y="0"/>
                  </a:lnTo>
                  <a:lnTo>
                    <a:pt x="6" y="0"/>
                  </a:lnTo>
                  <a:lnTo>
                    <a:pt x="9" y="0"/>
                  </a:lnTo>
                  <a:lnTo>
                    <a:pt x="9" y="4"/>
                  </a:lnTo>
                  <a:lnTo>
                    <a:pt x="9" y="7"/>
                  </a:lnTo>
                  <a:lnTo>
                    <a:pt x="6"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30" name="Freeform 1041">
              <a:extLst>
                <a:ext uri="{FF2B5EF4-FFF2-40B4-BE49-F238E27FC236}">
                  <a16:creationId xmlns:a16="http://schemas.microsoft.com/office/drawing/2014/main" id="{14EF95E6-11BC-4917-AD8D-492198E263FC}"/>
                </a:ext>
              </a:extLst>
            </p:cNvPr>
            <p:cNvSpPr>
              <a:spLocks/>
            </p:cNvSpPr>
            <p:nvPr/>
          </p:nvSpPr>
          <p:spPr bwMode="auto">
            <a:xfrm>
              <a:off x="3964518" y="4679952"/>
              <a:ext cx="38100" cy="19049"/>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7"/>
                  </a:lnTo>
                  <a:lnTo>
                    <a:pt x="0" y="4"/>
                  </a:lnTo>
                  <a:lnTo>
                    <a:pt x="0" y="0"/>
                  </a:lnTo>
                  <a:lnTo>
                    <a:pt x="3" y="0"/>
                  </a:lnTo>
                  <a:lnTo>
                    <a:pt x="26" y="0"/>
                  </a:lnTo>
                  <a:lnTo>
                    <a:pt x="29" y="0"/>
                  </a:lnTo>
                  <a:lnTo>
                    <a:pt x="29" y="4"/>
                  </a:lnTo>
                  <a:lnTo>
                    <a:pt x="29" y="7"/>
                  </a:lnTo>
                  <a:lnTo>
                    <a:pt x="26"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31" name="Freeform 1042">
              <a:extLst>
                <a:ext uri="{FF2B5EF4-FFF2-40B4-BE49-F238E27FC236}">
                  <a16:creationId xmlns:a16="http://schemas.microsoft.com/office/drawing/2014/main" id="{D86D7632-B886-4098-9439-D1ECE155BCDC}"/>
                </a:ext>
              </a:extLst>
            </p:cNvPr>
            <p:cNvSpPr>
              <a:spLocks/>
            </p:cNvSpPr>
            <p:nvPr/>
          </p:nvSpPr>
          <p:spPr bwMode="auto">
            <a:xfrm>
              <a:off x="3994151" y="4658784"/>
              <a:ext cx="12700" cy="31749"/>
            </a:xfrm>
            <a:custGeom>
              <a:avLst/>
              <a:gdLst>
                <a:gd name="T0" fmla="*/ 2147483646 w 9"/>
                <a:gd name="T1" fmla="*/ 2147483646 h 18"/>
                <a:gd name="T2" fmla="*/ 2147483646 w 9"/>
                <a:gd name="T3" fmla="*/ 2147483646 h 18"/>
                <a:gd name="T4" fmla="*/ 2147483646 w 9"/>
                <a:gd name="T5" fmla="*/ 2147483646 h 18"/>
                <a:gd name="T6" fmla="*/ 2147483646 w 9"/>
                <a:gd name="T7" fmla="*/ 2147483646 h 18"/>
                <a:gd name="T8" fmla="*/ 0 w 9"/>
                <a:gd name="T9" fmla="*/ 2147483646 h 18"/>
                <a:gd name="T10" fmla="*/ 0 w 9"/>
                <a:gd name="T11" fmla="*/ 2147483646 h 18"/>
                <a:gd name="T12" fmla="*/ 0 w 9"/>
                <a:gd name="T13" fmla="*/ 2147483646 h 18"/>
                <a:gd name="T14" fmla="*/ 0 w 9"/>
                <a:gd name="T15" fmla="*/ 0 h 18"/>
                <a:gd name="T16" fmla="*/ 2147483646 w 9"/>
                <a:gd name="T17" fmla="*/ 0 h 18"/>
                <a:gd name="T18" fmla="*/ 2147483646 w 9"/>
                <a:gd name="T19" fmla="*/ 0 h 18"/>
                <a:gd name="T20" fmla="*/ 2147483646 w 9"/>
                <a:gd name="T21" fmla="*/ 0 h 18"/>
                <a:gd name="T22" fmla="*/ 2147483646 w 9"/>
                <a:gd name="T23" fmla="*/ 2147483646 h 18"/>
                <a:gd name="T24" fmla="*/ 2147483646 w 9"/>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8">
                  <a:moveTo>
                    <a:pt x="9" y="15"/>
                  </a:moveTo>
                  <a:lnTo>
                    <a:pt x="6" y="18"/>
                  </a:lnTo>
                  <a:lnTo>
                    <a:pt x="3" y="18"/>
                  </a:lnTo>
                  <a:lnTo>
                    <a:pt x="0" y="18"/>
                  </a:lnTo>
                  <a:lnTo>
                    <a:pt x="0" y="15"/>
                  </a:lnTo>
                  <a:lnTo>
                    <a:pt x="0" y="3"/>
                  </a:lnTo>
                  <a:lnTo>
                    <a:pt x="0" y="0"/>
                  </a:lnTo>
                  <a:lnTo>
                    <a:pt x="3" y="0"/>
                  </a:lnTo>
                  <a:lnTo>
                    <a:pt x="6" y="0"/>
                  </a:lnTo>
                  <a:lnTo>
                    <a:pt x="9" y="3"/>
                  </a:lnTo>
                  <a:lnTo>
                    <a:pt x="9"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32" name="Freeform 1043">
              <a:extLst>
                <a:ext uri="{FF2B5EF4-FFF2-40B4-BE49-F238E27FC236}">
                  <a16:creationId xmlns:a16="http://schemas.microsoft.com/office/drawing/2014/main" id="{3A737D90-88F6-4CC3-98E0-A252668A34A0}"/>
                </a:ext>
              </a:extLst>
            </p:cNvPr>
            <p:cNvSpPr>
              <a:spLocks/>
            </p:cNvSpPr>
            <p:nvPr/>
          </p:nvSpPr>
          <p:spPr bwMode="auto">
            <a:xfrm>
              <a:off x="3994151" y="4658785"/>
              <a:ext cx="27516" cy="21167"/>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3"/>
                  </a:lnTo>
                  <a:lnTo>
                    <a:pt x="0" y="0"/>
                  </a:lnTo>
                  <a:lnTo>
                    <a:pt x="3" y="0"/>
                  </a:lnTo>
                  <a:lnTo>
                    <a:pt x="17" y="0"/>
                  </a:lnTo>
                  <a:lnTo>
                    <a:pt x="20" y="0"/>
                  </a:lnTo>
                  <a:lnTo>
                    <a:pt x="20" y="3"/>
                  </a:lnTo>
                  <a:lnTo>
                    <a:pt x="20" y="7"/>
                  </a:lnTo>
                  <a:lnTo>
                    <a:pt x="17"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33" name="Freeform 1044">
              <a:extLst>
                <a:ext uri="{FF2B5EF4-FFF2-40B4-BE49-F238E27FC236}">
                  <a16:creationId xmlns:a16="http://schemas.microsoft.com/office/drawing/2014/main" id="{C265BDD8-C289-4A6F-B7E0-AE49ECDE7CFF}"/>
                </a:ext>
              </a:extLst>
            </p:cNvPr>
            <p:cNvSpPr>
              <a:spLocks/>
            </p:cNvSpPr>
            <p:nvPr/>
          </p:nvSpPr>
          <p:spPr bwMode="auto">
            <a:xfrm>
              <a:off x="4013201" y="4658785"/>
              <a:ext cx="21167" cy="21167"/>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7"/>
                  </a:lnTo>
                  <a:lnTo>
                    <a:pt x="0" y="3"/>
                  </a:lnTo>
                  <a:lnTo>
                    <a:pt x="0" y="0"/>
                  </a:lnTo>
                  <a:lnTo>
                    <a:pt x="3" y="0"/>
                  </a:lnTo>
                  <a:lnTo>
                    <a:pt x="12" y="0"/>
                  </a:lnTo>
                  <a:lnTo>
                    <a:pt x="15" y="0"/>
                  </a:lnTo>
                  <a:lnTo>
                    <a:pt x="15" y="3"/>
                  </a:lnTo>
                  <a:lnTo>
                    <a:pt x="15" y="7"/>
                  </a:lnTo>
                  <a:lnTo>
                    <a:pt x="1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34" name="Freeform 1045">
              <a:extLst>
                <a:ext uri="{FF2B5EF4-FFF2-40B4-BE49-F238E27FC236}">
                  <a16:creationId xmlns:a16="http://schemas.microsoft.com/office/drawing/2014/main" id="{B4AE3CF8-D3B6-4B98-A756-A26AE4F9346B}"/>
                </a:ext>
              </a:extLst>
            </p:cNvPr>
            <p:cNvSpPr>
              <a:spLocks/>
            </p:cNvSpPr>
            <p:nvPr/>
          </p:nvSpPr>
          <p:spPr bwMode="auto">
            <a:xfrm>
              <a:off x="4025900" y="4658785"/>
              <a:ext cx="52917" cy="21167"/>
            </a:xfrm>
            <a:custGeom>
              <a:avLst/>
              <a:gdLst>
                <a:gd name="T0" fmla="*/ 2147483646 w 40"/>
                <a:gd name="T1" fmla="*/ 2147483646 h 11"/>
                <a:gd name="T2" fmla="*/ 0 w 40"/>
                <a:gd name="T3" fmla="*/ 2147483646 h 11"/>
                <a:gd name="T4" fmla="*/ 0 w 40"/>
                <a:gd name="T5" fmla="*/ 2147483646 h 11"/>
                <a:gd name="T6" fmla="*/ 0 w 40"/>
                <a:gd name="T7" fmla="*/ 2147483646 h 11"/>
                <a:gd name="T8" fmla="*/ 0 w 40"/>
                <a:gd name="T9" fmla="*/ 0 h 11"/>
                <a:gd name="T10" fmla="*/ 2147483646 w 40"/>
                <a:gd name="T11" fmla="*/ 0 h 11"/>
                <a:gd name="T12" fmla="*/ 2147483646 w 40"/>
                <a:gd name="T13" fmla="*/ 0 h 11"/>
                <a:gd name="T14" fmla="*/ 2147483646 w 40"/>
                <a:gd name="T15" fmla="*/ 0 h 11"/>
                <a:gd name="T16" fmla="*/ 2147483646 w 40"/>
                <a:gd name="T17" fmla="*/ 2147483646 h 11"/>
                <a:gd name="T18" fmla="*/ 2147483646 w 40"/>
                <a:gd name="T19" fmla="*/ 2147483646 h 11"/>
                <a:gd name="T20" fmla="*/ 2147483646 w 40"/>
                <a:gd name="T21" fmla="*/ 2147483646 h 11"/>
                <a:gd name="T22" fmla="*/ 2147483646 w 40"/>
                <a:gd name="T23" fmla="*/ 2147483646 h 11"/>
                <a:gd name="T24" fmla="*/ 2147483646 w 4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11">
                  <a:moveTo>
                    <a:pt x="3" y="11"/>
                  </a:moveTo>
                  <a:lnTo>
                    <a:pt x="0" y="7"/>
                  </a:lnTo>
                  <a:lnTo>
                    <a:pt x="0" y="3"/>
                  </a:lnTo>
                  <a:lnTo>
                    <a:pt x="0" y="0"/>
                  </a:lnTo>
                  <a:lnTo>
                    <a:pt x="3" y="0"/>
                  </a:lnTo>
                  <a:lnTo>
                    <a:pt x="37" y="0"/>
                  </a:lnTo>
                  <a:lnTo>
                    <a:pt x="40" y="0"/>
                  </a:lnTo>
                  <a:lnTo>
                    <a:pt x="40" y="3"/>
                  </a:lnTo>
                  <a:lnTo>
                    <a:pt x="40" y="7"/>
                  </a:lnTo>
                  <a:lnTo>
                    <a:pt x="37"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35" name="Freeform 1046">
              <a:extLst>
                <a:ext uri="{FF2B5EF4-FFF2-40B4-BE49-F238E27FC236}">
                  <a16:creationId xmlns:a16="http://schemas.microsoft.com/office/drawing/2014/main" id="{A92F0747-21CF-4C78-9DCE-CFE89FDF66C1}"/>
                </a:ext>
              </a:extLst>
            </p:cNvPr>
            <p:cNvSpPr>
              <a:spLocks/>
            </p:cNvSpPr>
            <p:nvPr/>
          </p:nvSpPr>
          <p:spPr bwMode="auto">
            <a:xfrm>
              <a:off x="4072468" y="4658785"/>
              <a:ext cx="29633" cy="21167"/>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36" name="Freeform 1047">
              <a:extLst>
                <a:ext uri="{FF2B5EF4-FFF2-40B4-BE49-F238E27FC236}">
                  <a16:creationId xmlns:a16="http://schemas.microsoft.com/office/drawing/2014/main" id="{B8EC4714-F97F-4450-B4A2-532B3119AC34}"/>
                </a:ext>
              </a:extLst>
            </p:cNvPr>
            <p:cNvSpPr>
              <a:spLocks/>
            </p:cNvSpPr>
            <p:nvPr/>
          </p:nvSpPr>
          <p:spPr bwMode="auto">
            <a:xfrm>
              <a:off x="4095752" y="4658785"/>
              <a:ext cx="19049" cy="21167"/>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2" y="11"/>
                  </a:moveTo>
                  <a:lnTo>
                    <a:pt x="0" y="7"/>
                  </a:lnTo>
                  <a:lnTo>
                    <a:pt x="0" y="3"/>
                  </a:lnTo>
                  <a:lnTo>
                    <a:pt x="0" y="0"/>
                  </a:lnTo>
                  <a:lnTo>
                    <a:pt x="2" y="0"/>
                  </a:lnTo>
                  <a:lnTo>
                    <a:pt x="11" y="0"/>
                  </a:lnTo>
                  <a:lnTo>
                    <a:pt x="14" y="0"/>
                  </a:lnTo>
                  <a:lnTo>
                    <a:pt x="14" y="3"/>
                  </a:lnTo>
                  <a:lnTo>
                    <a:pt x="14" y="7"/>
                  </a:lnTo>
                  <a:lnTo>
                    <a:pt x="11"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37" name="Freeform 1048">
              <a:extLst>
                <a:ext uri="{FF2B5EF4-FFF2-40B4-BE49-F238E27FC236}">
                  <a16:creationId xmlns:a16="http://schemas.microsoft.com/office/drawing/2014/main" id="{9F653784-D3F5-4C6C-A0EA-9C576F8B5224}"/>
                </a:ext>
              </a:extLst>
            </p:cNvPr>
            <p:cNvSpPr>
              <a:spLocks/>
            </p:cNvSpPr>
            <p:nvPr/>
          </p:nvSpPr>
          <p:spPr bwMode="auto">
            <a:xfrm>
              <a:off x="4106334" y="4658785"/>
              <a:ext cx="21167" cy="21167"/>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7"/>
                  </a:lnTo>
                  <a:lnTo>
                    <a:pt x="0" y="3"/>
                  </a:lnTo>
                  <a:lnTo>
                    <a:pt x="0" y="0"/>
                  </a:lnTo>
                  <a:lnTo>
                    <a:pt x="3" y="0"/>
                  </a:lnTo>
                  <a:lnTo>
                    <a:pt x="12" y="0"/>
                  </a:lnTo>
                  <a:lnTo>
                    <a:pt x="15" y="0"/>
                  </a:lnTo>
                  <a:lnTo>
                    <a:pt x="15" y="3"/>
                  </a:lnTo>
                  <a:lnTo>
                    <a:pt x="15" y="7"/>
                  </a:lnTo>
                  <a:lnTo>
                    <a:pt x="1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38" name="Freeform 1049">
              <a:extLst>
                <a:ext uri="{FF2B5EF4-FFF2-40B4-BE49-F238E27FC236}">
                  <a16:creationId xmlns:a16="http://schemas.microsoft.com/office/drawing/2014/main" id="{9D7F686E-38E4-40FF-938D-0F3683B3151C}"/>
                </a:ext>
              </a:extLst>
            </p:cNvPr>
            <p:cNvSpPr>
              <a:spLocks/>
            </p:cNvSpPr>
            <p:nvPr/>
          </p:nvSpPr>
          <p:spPr bwMode="auto">
            <a:xfrm>
              <a:off x="4119033" y="4658785"/>
              <a:ext cx="10584" cy="21167"/>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3"/>
                  </a:lnTo>
                  <a:lnTo>
                    <a:pt x="0" y="0"/>
                  </a:lnTo>
                  <a:lnTo>
                    <a:pt x="3" y="0"/>
                  </a:lnTo>
                  <a:lnTo>
                    <a:pt x="6" y="0"/>
                  </a:lnTo>
                  <a:lnTo>
                    <a:pt x="8" y="0"/>
                  </a:lnTo>
                  <a:lnTo>
                    <a:pt x="8" y="3"/>
                  </a:lnTo>
                  <a:lnTo>
                    <a:pt x="8" y="7"/>
                  </a:lnTo>
                  <a:lnTo>
                    <a:pt x="6"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39" name="Freeform 1050">
              <a:extLst>
                <a:ext uri="{FF2B5EF4-FFF2-40B4-BE49-F238E27FC236}">
                  <a16:creationId xmlns:a16="http://schemas.microsoft.com/office/drawing/2014/main" id="{955ECEE4-680F-4C0D-A40F-0C71DDDFA0DF}"/>
                </a:ext>
              </a:extLst>
            </p:cNvPr>
            <p:cNvSpPr>
              <a:spLocks/>
            </p:cNvSpPr>
            <p:nvPr/>
          </p:nvSpPr>
          <p:spPr bwMode="auto">
            <a:xfrm>
              <a:off x="4123267" y="4658785"/>
              <a:ext cx="48684" cy="21167"/>
            </a:xfrm>
            <a:custGeom>
              <a:avLst/>
              <a:gdLst>
                <a:gd name="T0" fmla="*/ 2147483646 w 37"/>
                <a:gd name="T1" fmla="*/ 2147483646 h 11"/>
                <a:gd name="T2" fmla="*/ 0 w 37"/>
                <a:gd name="T3" fmla="*/ 2147483646 h 11"/>
                <a:gd name="T4" fmla="*/ 0 w 37"/>
                <a:gd name="T5" fmla="*/ 2147483646 h 11"/>
                <a:gd name="T6" fmla="*/ 0 w 37"/>
                <a:gd name="T7" fmla="*/ 2147483646 h 11"/>
                <a:gd name="T8" fmla="*/ 0 w 37"/>
                <a:gd name="T9" fmla="*/ 0 h 11"/>
                <a:gd name="T10" fmla="*/ 2147483646 w 37"/>
                <a:gd name="T11" fmla="*/ 0 h 11"/>
                <a:gd name="T12" fmla="*/ 2147483646 w 37"/>
                <a:gd name="T13" fmla="*/ 0 h 11"/>
                <a:gd name="T14" fmla="*/ 2147483646 w 37"/>
                <a:gd name="T15" fmla="*/ 0 h 11"/>
                <a:gd name="T16" fmla="*/ 2147483646 w 37"/>
                <a:gd name="T17" fmla="*/ 2147483646 h 11"/>
                <a:gd name="T18" fmla="*/ 2147483646 w 37"/>
                <a:gd name="T19" fmla="*/ 2147483646 h 11"/>
                <a:gd name="T20" fmla="*/ 2147483646 w 37"/>
                <a:gd name="T21" fmla="*/ 2147483646 h 11"/>
                <a:gd name="T22" fmla="*/ 2147483646 w 37"/>
                <a:gd name="T23" fmla="*/ 2147483646 h 11"/>
                <a:gd name="T24" fmla="*/ 2147483646 w 3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1">
                  <a:moveTo>
                    <a:pt x="3" y="11"/>
                  </a:moveTo>
                  <a:lnTo>
                    <a:pt x="0" y="7"/>
                  </a:lnTo>
                  <a:lnTo>
                    <a:pt x="0" y="3"/>
                  </a:lnTo>
                  <a:lnTo>
                    <a:pt x="0" y="0"/>
                  </a:lnTo>
                  <a:lnTo>
                    <a:pt x="3" y="0"/>
                  </a:lnTo>
                  <a:lnTo>
                    <a:pt x="34" y="0"/>
                  </a:lnTo>
                  <a:lnTo>
                    <a:pt x="37" y="0"/>
                  </a:lnTo>
                  <a:lnTo>
                    <a:pt x="37" y="3"/>
                  </a:lnTo>
                  <a:lnTo>
                    <a:pt x="37" y="7"/>
                  </a:lnTo>
                  <a:lnTo>
                    <a:pt x="34"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40" name="Freeform 1051">
              <a:extLst>
                <a:ext uri="{FF2B5EF4-FFF2-40B4-BE49-F238E27FC236}">
                  <a16:creationId xmlns:a16="http://schemas.microsoft.com/office/drawing/2014/main" id="{B81470B0-08A9-406F-8963-6A31DD833614}"/>
                </a:ext>
              </a:extLst>
            </p:cNvPr>
            <p:cNvSpPr>
              <a:spLocks/>
            </p:cNvSpPr>
            <p:nvPr/>
          </p:nvSpPr>
          <p:spPr bwMode="auto">
            <a:xfrm>
              <a:off x="4163485" y="4658785"/>
              <a:ext cx="21167" cy="21167"/>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7"/>
                  </a:lnTo>
                  <a:lnTo>
                    <a:pt x="0" y="3"/>
                  </a:lnTo>
                  <a:lnTo>
                    <a:pt x="0" y="0"/>
                  </a:lnTo>
                  <a:lnTo>
                    <a:pt x="3" y="0"/>
                  </a:lnTo>
                  <a:lnTo>
                    <a:pt x="12" y="0"/>
                  </a:lnTo>
                  <a:lnTo>
                    <a:pt x="15" y="0"/>
                  </a:lnTo>
                  <a:lnTo>
                    <a:pt x="15" y="3"/>
                  </a:lnTo>
                  <a:lnTo>
                    <a:pt x="15" y="7"/>
                  </a:lnTo>
                  <a:lnTo>
                    <a:pt x="1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42" name="Freeform 1053">
              <a:extLst>
                <a:ext uri="{FF2B5EF4-FFF2-40B4-BE49-F238E27FC236}">
                  <a16:creationId xmlns:a16="http://schemas.microsoft.com/office/drawing/2014/main" id="{E271DDC1-126F-4FC4-8187-E2F2BDB64A74}"/>
                </a:ext>
              </a:extLst>
            </p:cNvPr>
            <p:cNvSpPr>
              <a:spLocks/>
            </p:cNvSpPr>
            <p:nvPr/>
          </p:nvSpPr>
          <p:spPr bwMode="auto">
            <a:xfrm>
              <a:off x="4199467" y="4658785"/>
              <a:ext cx="23284" cy="21167"/>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3"/>
                  </a:lnTo>
                  <a:lnTo>
                    <a:pt x="0" y="0"/>
                  </a:lnTo>
                  <a:lnTo>
                    <a:pt x="3" y="0"/>
                  </a:lnTo>
                  <a:lnTo>
                    <a:pt x="14" y="0"/>
                  </a:lnTo>
                  <a:lnTo>
                    <a:pt x="17" y="0"/>
                  </a:lnTo>
                  <a:lnTo>
                    <a:pt x="17" y="3"/>
                  </a:lnTo>
                  <a:lnTo>
                    <a:pt x="17" y="7"/>
                  </a:lnTo>
                  <a:lnTo>
                    <a:pt x="14"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43" name="Freeform 1054">
              <a:extLst>
                <a:ext uri="{FF2B5EF4-FFF2-40B4-BE49-F238E27FC236}">
                  <a16:creationId xmlns:a16="http://schemas.microsoft.com/office/drawing/2014/main" id="{7E1EB64F-4074-4F37-A018-0CD7005ECB87}"/>
                </a:ext>
              </a:extLst>
            </p:cNvPr>
            <p:cNvSpPr>
              <a:spLocks/>
            </p:cNvSpPr>
            <p:nvPr/>
          </p:nvSpPr>
          <p:spPr bwMode="auto">
            <a:xfrm>
              <a:off x="4216400" y="4633385"/>
              <a:ext cx="10584" cy="38100"/>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5" y="22"/>
                  </a:lnTo>
                  <a:lnTo>
                    <a:pt x="2" y="22"/>
                  </a:lnTo>
                  <a:lnTo>
                    <a:pt x="0" y="22"/>
                  </a:lnTo>
                  <a:lnTo>
                    <a:pt x="0" y="18"/>
                  </a:lnTo>
                  <a:lnTo>
                    <a:pt x="0" y="3"/>
                  </a:lnTo>
                  <a:lnTo>
                    <a:pt x="0" y="0"/>
                  </a:lnTo>
                  <a:lnTo>
                    <a:pt x="2" y="0"/>
                  </a:lnTo>
                  <a:lnTo>
                    <a:pt x="5" y="0"/>
                  </a:lnTo>
                  <a:lnTo>
                    <a:pt x="8" y="3"/>
                  </a:lnTo>
                  <a:lnTo>
                    <a:pt x="8" y="18"/>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44" name="Freeform 1055">
              <a:extLst>
                <a:ext uri="{FF2B5EF4-FFF2-40B4-BE49-F238E27FC236}">
                  <a16:creationId xmlns:a16="http://schemas.microsoft.com/office/drawing/2014/main" id="{5DF000F0-6475-482D-B28F-34B2D3B9EC53}"/>
                </a:ext>
              </a:extLst>
            </p:cNvPr>
            <p:cNvSpPr>
              <a:spLocks/>
            </p:cNvSpPr>
            <p:nvPr/>
          </p:nvSpPr>
          <p:spPr bwMode="auto">
            <a:xfrm>
              <a:off x="4216400" y="4633385"/>
              <a:ext cx="16933"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2" y="11"/>
                  </a:moveTo>
                  <a:lnTo>
                    <a:pt x="0" y="7"/>
                  </a:lnTo>
                  <a:lnTo>
                    <a:pt x="0" y="3"/>
                  </a:lnTo>
                  <a:lnTo>
                    <a:pt x="0" y="0"/>
                  </a:lnTo>
                  <a:lnTo>
                    <a:pt x="2" y="0"/>
                  </a:lnTo>
                  <a:lnTo>
                    <a:pt x="11" y="0"/>
                  </a:lnTo>
                  <a:lnTo>
                    <a:pt x="14" y="0"/>
                  </a:lnTo>
                  <a:lnTo>
                    <a:pt x="14" y="3"/>
                  </a:lnTo>
                  <a:lnTo>
                    <a:pt x="14" y="7"/>
                  </a:lnTo>
                  <a:lnTo>
                    <a:pt x="11"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45" name="Freeform 1056">
              <a:extLst>
                <a:ext uri="{FF2B5EF4-FFF2-40B4-BE49-F238E27FC236}">
                  <a16:creationId xmlns:a16="http://schemas.microsoft.com/office/drawing/2014/main" id="{D4D3DF37-FF87-4FA2-A697-7D2037082A3B}"/>
                </a:ext>
              </a:extLst>
            </p:cNvPr>
            <p:cNvSpPr>
              <a:spLocks/>
            </p:cNvSpPr>
            <p:nvPr/>
          </p:nvSpPr>
          <p:spPr bwMode="auto">
            <a:xfrm>
              <a:off x="4226985" y="4612217"/>
              <a:ext cx="10583"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46" name="Freeform 1057">
              <a:extLst>
                <a:ext uri="{FF2B5EF4-FFF2-40B4-BE49-F238E27FC236}">
                  <a16:creationId xmlns:a16="http://schemas.microsoft.com/office/drawing/2014/main" id="{3FE63300-9BED-4058-9281-C372AF60A05E}"/>
                </a:ext>
              </a:extLst>
            </p:cNvPr>
            <p:cNvSpPr>
              <a:spLocks/>
            </p:cNvSpPr>
            <p:nvPr/>
          </p:nvSpPr>
          <p:spPr bwMode="auto">
            <a:xfrm>
              <a:off x="4226985" y="4612218"/>
              <a:ext cx="29633" cy="21167"/>
            </a:xfrm>
            <a:custGeom>
              <a:avLst/>
              <a:gdLst>
                <a:gd name="T0" fmla="*/ 2147483646 w 23"/>
                <a:gd name="T1" fmla="*/ 2147483646 h 12"/>
                <a:gd name="T2" fmla="*/ 0 w 23"/>
                <a:gd name="T3" fmla="*/ 2147483646 h 12"/>
                <a:gd name="T4" fmla="*/ 0 w 23"/>
                <a:gd name="T5" fmla="*/ 2147483646 h 12"/>
                <a:gd name="T6" fmla="*/ 0 w 23"/>
                <a:gd name="T7" fmla="*/ 2147483646 h 12"/>
                <a:gd name="T8" fmla="*/ 0 w 23"/>
                <a:gd name="T9" fmla="*/ 0 h 12"/>
                <a:gd name="T10" fmla="*/ 2147483646 w 23"/>
                <a:gd name="T11" fmla="*/ 0 h 12"/>
                <a:gd name="T12" fmla="*/ 2147483646 w 23"/>
                <a:gd name="T13" fmla="*/ 0 h 12"/>
                <a:gd name="T14" fmla="*/ 2147483646 w 23"/>
                <a:gd name="T15" fmla="*/ 0 h 12"/>
                <a:gd name="T16" fmla="*/ 2147483646 w 23"/>
                <a:gd name="T17" fmla="*/ 2147483646 h 12"/>
                <a:gd name="T18" fmla="*/ 2147483646 w 23"/>
                <a:gd name="T19" fmla="*/ 2147483646 h 12"/>
                <a:gd name="T20" fmla="*/ 2147483646 w 23"/>
                <a:gd name="T21" fmla="*/ 2147483646 h 12"/>
                <a:gd name="T22" fmla="*/ 2147483646 w 23"/>
                <a:gd name="T23" fmla="*/ 2147483646 h 12"/>
                <a:gd name="T24" fmla="*/ 2147483646 w 2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2">
                  <a:moveTo>
                    <a:pt x="3" y="12"/>
                  </a:moveTo>
                  <a:lnTo>
                    <a:pt x="0" y="8"/>
                  </a:lnTo>
                  <a:lnTo>
                    <a:pt x="0" y="4"/>
                  </a:lnTo>
                  <a:lnTo>
                    <a:pt x="0" y="0"/>
                  </a:lnTo>
                  <a:lnTo>
                    <a:pt x="3" y="0"/>
                  </a:lnTo>
                  <a:lnTo>
                    <a:pt x="20" y="0"/>
                  </a:lnTo>
                  <a:lnTo>
                    <a:pt x="23" y="0"/>
                  </a:lnTo>
                  <a:lnTo>
                    <a:pt x="23" y="4"/>
                  </a:lnTo>
                  <a:lnTo>
                    <a:pt x="23" y="8"/>
                  </a:lnTo>
                  <a:lnTo>
                    <a:pt x="20"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47" name="Freeform 1058">
              <a:extLst>
                <a:ext uri="{FF2B5EF4-FFF2-40B4-BE49-F238E27FC236}">
                  <a16:creationId xmlns:a16="http://schemas.microsoft.com/office/drawing/2014/main" id="{7B5CD2CD-462F-4410-A9EA-86153090FF05}"/>
                </a:ext>
              </a:extLst>
            </p:cNvPr>
            <p:cNvSpPr>
              <a:spLocks/>
            </p:cNvSpPr>
            <p:nvPr/>
          </p:nvSpPr>
          <p:spPr bwMode="auto">
            <a:xfrm>
              <a:off x="4248151" y="4612218"/>
              <a:ext cx="40216" cy="21167"/>
            </a:xfrm>
            <a:custGeom>
              <a:avLst/>
              <a:gdLst>
                <a:gd name="T0" fmla="*/ 2147483646 w 29"/>
                <a:gd name="T1" fmla="*/ 2147483646 h 12"/>
                <a:gd name="T2" fmla="*/ 0 w 29"/>
                <a:gd name="T3" fmla="*/ 2147483646 h 12"/>
                <a:gd name="T4" fmla="*/ 0 w 29"/>
                <a:gd name="T5" fmla="*/ 2147483646 h 12"/>
                <a:gd name="T6" fmla="*/ 0 w 29"/>
                <a:gd name="T7" fmla="*/ 2147483646 h 12"/>
                <a:gd name="T8" fmla="*/ 0 w 29"/>
                <a:gd name="T9" fmla="*/ 0 h 12"/>
                <a:gd name="T10" fmla="*/ 2147483646 w 29"/>
                <a:gd name="T11" fmla="*/ 0 h 12"/>
                <a:gd name="T12" fmla="*/ 2147483646 w 29"/>
                <a:gd name="T13" fmla="*/ 0 h 12"/>
                <a:gd name="T14" fmla="*/ 2147483646 w 29"/>
                <a:gd name="T15" fmla="*/ 0 h 12"/>
                <a:gd name="T16" fmla="*/ 2147483646 w 29"/>
                <a:gd name="T17" fmla="*/ 2147483646 h 12"/>
                <a:gd name="T18" fmla="*/ 2147483646 w 29"/>
                <a:gd name="T19" fmla="*/ 2147483646 h 12"/>
                <a:gd name="T20" fmla="*/ 2147483646 w 29"/>
                <a:gd name="T21" fmla="*/ 2147483646 h 12"/>
                <a:gd name="T22" fmla="*/ 2147483646 w 29"/>
                <a:gd name="T23" fmla="*/ 2147483646 h 12"/>
                <a:gd name="T24" fmla="*/ 2147483646 w 2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2">
                  <a:moveTo>
                    <a:pt x="3" y="12"/>
                  </a:moveTo>
                  <a:lnTo>
                    <a:pt x="0" y="8"/>
                  </a:lnTo>
                  <a:lnTo>
                    <a:pt x="0" y="4"/>
                  </a:lnTo>
                  <a:lnTo>
                    <a:pt x="0" y="0"/>
                  </a:lnTo>
                  <a:lnTo>
                    <a:pt x="3" y="0"/>
                  </a:lnTo>
                  <a:lnTo>
                    <a:pt x="26" y="0"/>
                  </a:lnTo>
                  <a:lnTo>
                    <a:pt x="29" y="0"/>
                  </a:lnTo>
                  <a:lnTo>
                    <a:pt x="29" y="4"/>
                  </a:lnTo>
                  <a:lnTo>
                    <a:pt x="29" y="8"/>
                  </a:lnTo>
                  <a:lnTo>
                    <a:pt x="26"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48" name="Freeform 1059">
              <a:extLst>
                <a:ext uri="{FF2B5EF4-FFF2-40B4-BE49-F238E27FC236}">
                  <a16:creationId xmlns:a16="http://schemas.microsoft.com/office/drawing/2014/main" id="{BB9F241B-E144-4988-8D43-89759860D801}"/>
                </a:ext>
              </a:extLst>
            </p:cNvPr>
            <p:cNvSpPr>
              <a:spLocks/>
            </p:cNvSpPr>
            <p:nvPr/>
          </p:nvSpPr>
          <p:spPr bwMode="auto">
            <a:xfrm>
              <a:off x="4279901" y="4612218"/>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49" name="Freeform 1060">
              <a:extLst>
                <a:ext uri="{FF2B5EF4-FFF2-40B4-BE49-F238E27FC236}">
                  <a16:creationId xmlns:a16="http://schemas.microsoft.com/office/drawing/2014/main" id="{C7F4298C-889C-461C-A706-8CE5EA8F2C02}"/>
                </a:ext>
              </a:extLst>
            </p:cNvPr>
            <p:cNvSpPr>
              <a:spLocks/>
            </p:cNvSpPr>
            <p:nvPr/>
          </p:nvSpPr>
          <p:spPr bwMode="auto">
            <a:xfrm>
              <a:off x="4284133" y="4612218"/>
              <a:ext cx="33867" cy="21167"/>
            </a:xfrm>
            <a:custGeom>
              <a:avLst/>
              <a:gdLst>
                <a:gd name="T0" fmla="*/ 2147483646 w 26"/>
                <a:gd name="T1" fmla="*/ 2147483646 h 12"/>
                <a:gd name="T2" fmla="*/ 0 w 26"/>
                <a:gd name="T3" fmla="*/ 2147483646 h 12"/>
                <a:gd name="T4" fmla="*/ 0 w 26"/>
                <a:gd name="T5" fmla="*/ 2147483646 h 12"/>
                <a:gd name="T6" fmla="*/ 0 w 26"/>
                <a:gd name="T7" fmla="*/ 2147483646 h 12"/>
                <a:gd name="T8" fmla="*/ 0 w 26"/>
                <a:gd name="T9" fmla="*/ 0 h 12"/>
                <a:gd name="T10" fmla="*/ 2147483646 w 26"/>
                <a:gd name="T11" fmla="*/ 0 h 12"/>
                <a:gd name="T12" fmla="*/ 2147483646 w 26"/>
                <a:gd name="T13" fmla="*/ 0 h 12"/>
                <a:gd name="T14" fmla="*/ 2147483646 w 26"/>
                <a:gd name="T15" fmla="*/ 0 h 12"/>
                <a:gd name="T16" fmla="*/ 2147483646 w 26"/>
                <a:gd name="T17" fmla="*/ 2147483646 h 12"/>
                <a:gd name="T18" fmla="*/ 2147483646 w 26"/>
                <a:gd name="T19" fmla="*/ 2147483646 h 12"/>
                <a:gd name="T20" fmla="*/ 2147483646 w 26"/>
                <a:gd name="T21" fmla="*/ 2147483646 h 12"/>
                <a:gd name="T22" fmla="*/ 2147483646 w 26"/>
                <a:gd name="T23" fmla="*/ 2147483646 h 12"/>
                <a:gd name="T24" fmla="*/ 2147483646 w 26"/>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2">
                  <a:moveTo>
                    <a:pt x="3" y="12"/>
                  </a:moveTo>
                  <a:lnTo>
                    <a:pt x="0" y="8"/>
                  </a:lnTo>
                  <a:lnTo>
                    <a:pt x="0" y="4"/>
                  </a:lnTo>
                  <a:lnTo>
                    <a:pt x="0" y="0"/>
                  </a:lnTo>
                  <a:lnTo>
                    <a:pt x="3" y="0"/>
                  </a:lnTo>
                  <a:lnTo>
                    <a:pt x="23" y="0"/>
                  </a:lnTo>
                  <a:lnTo>
                    <a:pt x="26" y="0"/>
                  </a:lnTo>
                  <a:lnTo>
                    <a:pt x="26" y="4"/>
                  </a:lnTo>
                  <a:lnTo>
                    <a:pt x="26" y="8"/>
                  </a:lnTo>
                  <a:lnTo>
                    <a:pt x="23"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50" name="Freeform 1061">
              <a:extLst>
                <a:ext uri="{FF2B5EF4-FFF2-40B4-BE49-F238E27FC236}">
                  <a16:creationId xmlns:a16="http://schemas.microsoft.com/office/drawing/2014/main" id="{A636D76A-CB68-485A-8D5A-595909AE6F11}"/>
                </a:ext>
              </a:extLst>
            </p:cNvPr>
            <p:cNvSpPr>
              <a:spLocks/>
            </p:cNvSpPr>
            <p:nvPr/>
          </p:nvSpPr>
          <p:spPr bwMode="auto">
            <a:xfrm>
              <a:off x="4311651" y="4612218"/>
              <a:ext cx="50800" cy="21167"/>
            </a:xfrm>
            <a:custGeom>
              <a:avLst/>
              <a:gdLst>
                <a:gd name="T0" fmla="*/ 2147483646 w 38"/>
                <a:gd name="T1" fmla="*/ 2147483646 h 12"/>
                <a:gd name="T2" fmla="*/ 0 w 38"/>
                <a:gd name="T3" fmla="*/ 2147483646 h 12"/>
                <a:gd name="T4" fmla="*/ 0 w 38"/>
                <a:gd name="T5" fmla="*/ 2147483646 h 12"/>
                <a:gd name="T6" fmla="*/ 0 w 38"/>
                <a:gd name="T7" fmla="*/ 2147483646 h 12"/>
                <a:gd name="T8" fmla="*/ 0 w 38"/>
                <a:gd name="T9" fmla="*/ 0 h 12"/>
                <a:gd name="T10" fmla="*/ 2147483646 w 38"/>
                <a:gd name="T11" fmla="*/ 0 h 12"/>
                <a:gd name="T12" fmla="*/ 2147483646 w 38"/>
                <a:gd name="T13" fmla="*/ 0 h 12"/>
                <a:gd name="T14" fmla="*/ 2147483646 w 38"/>
                <a:gd name="T15" fmla="*/ 0 h 12"/>
                <a:gd name="T16" fmla="*/ 2147483646 w 38"/>
                <a:gd name="T17" fmla="*/ 2147483646 h 12"/>
                <a:gd name="T18" fmla="*/ 2147483646 w 38"/>
                <a:gd name="T19" fmla="*/ 2147483646 h 12"/>
                <a:gd name="T20" fmla="*/ 2147483646 w 38"/>
                <a:gd name="T21" fmla="*/ 2147483646 h 12"/>
                <a:gd name="T22" fmla="*/ 2147483646 w 38"/>
                <a:gd name="T23" fmla="*/ 2147483646 h 12"/>
                <a:gd name="T24" fmla="*/ 2147483646 w 3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 h="12">
                  <a:moveTo>
                    <a:pt x="3" y="12"/>
                  </a:moveTo>
                  <a:lnTo>
                    <a:pt x="0" y="8"/>
                  </a:lnTo>
                  <a:lnTo>
                    <a:pt x="0" y="4"/>
                  </a:lnTo>
                  <a:lnTo>
                    <a:pt x="0" y="0"/>
                  </a:lnTo>
                  <a:lnTo>
                    <a:pt x="3" y="0"/>
                  </a:lnTo>
                  <a:lnTo>
                    <a:pt x="35" y="0"/>
                  </a:lnTo>
                  <a:lnTo>
                    <a:pt x="38" y="0"/>
                  </a:lnTo>
                  <a:lnTo>
                    <a:pt x="38" y="4"/>
                  </a:lnTo>
                  <a:lnTo>
                    <a:pt x="38" y="8"/>
                  </a:lnTo>
                  <a:lnTo>
                    <a:pt x="35"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51" name="Freeform 1062">
              <a:extLst>
                <a:ext uri="{FF2B5EF4-FFF2-40B4-BE49-F238E27FC236}">
                  <a16:creationId xmlns:a16="http://schemas.microsoft.com/office/drawing/2014/main" id="{D1B59E07-80BC-4510-8F7F-48F97CA65C6C}"/>
                </a:ext>
              </a:extLst>
            </p:cNvPr>
            <p:cNvSpPr>
              <a:spLocks/>
            </p:cNvSpPr>
            <p:nvPr/>
          </p:nvSpPr>
          <p:spPr bwMode="auto">
            <a:xfrm>
              <a:off x="4353984" y="4612218"/>
              <a:ext cx="23283" cy="21167"/>
            </a:xfrm>
            <a:custGeom>
              <a:avLst/>
              <a:gdLst>
                <a:gd name="T0" fmla="*/ 2147483646 w 17"/>
                <a:gd name="T1" fmla="*/ 2147483646 h 12"/>
                <a:gd name="T2" fmla="*/ 0 w 17"/>
                <a:gd name="T3" fmla="*/ 2147483646 h 12"/>
                <a:gd name="T4" fmla="*/ 0 w 17"/>
                <a:gd name="T5" fmla="*/ 2147483646 h 12"/>
                <a:gd name="T6" fmla="*/ 0 w 17"/>
                <a:gd name="T7" fmla="*/ 2147483646 h 12"/>
                <a:gd name="T8" fmla="*/ 0 w 17"/>
                <a:gd name="T9" fmla="*/ 0 h 12"/>
                <a:gd name="T10" fmla="*/ 2147483646 w 17"/>
                <a:gd name="T11" fmla="*/ 0 h 12"/>
                <a:gd name="T12" fmla="*/ 2147483646 w 17"/>
                <a:gd name="T13" fmla="*/ 0 h 12"/>
                <a:gd name="T14" fmla="*/ 2147483646 w 17"/>
                <a:gd name="T15" fmla="*/ 0 h 12"/>
                <a:gd name="T16" fmla="*/ 2147483646 w 17"/>
                <a:gd name="T17" fmla="*/ 2147483646 h 12"/>
                <a:gd name="T18" fmla="*/ 2147483646 w 17"/>
                <a:gd name="T19" fmla="*/ 2147483646 h 12"/>
                <a:gd name="T20" fmla="*/ 2147483646 w 17"/>
                <a:gd name="T21" fmla="*/ 2147483646 h 12"/>
                <a:gd name="T22" fmla="*/ 2147483646 w 17"/>
                <a:gd name="T23" fmla="*/ 2147483646 h 12"/>
                <a:gd name="T24" fmla="*/ 2147483646 w 1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2">
                  <a:moveTo>
                    <a:pt x="3" y="12"/>
                  </a:moveTo>
                  <a:lnTo>
                    <a:pt x="0" y="8"/>
                  </a:lnTo>
                  <a:lnTo>
                    <a:pt x="0" y="4"/>
                  </a:lnTo>
                  <a:lnTo>
                    <a:pt x="0" y="0"/>
                  </a:lnTo>
                  <a:lnTo>
                    <a:pt x="3" y="0"/>
                  </a:lnTo>
                  <a:lnTo>
                    <a:pt x="14" y="0"/>
                  </a:lnTo>
                  <a:lnTo>
                    <a:pt x="17" y="0"/>
                  </a:lnTo>
                  <a:lnTo>
                    <a:pt x="17" y="4"/>
                  </a:lnTo>
                  <a:lnTo>
                    <a:pt x="17" y="8"/>
                  </a:lnTo>
                  <a:lnTo>
                    <a:pt x="14"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52" name="Freeform 1063">
              <a:extLst>
                <a:ext uri="{FF2B5EF4-FFF2-40B4-BE49-F238E27FC236}">
                  <a16:creationId xmlns:a16="http://schemas.microsoft.com/office/drawing/2014/main" id="{62C637D5-49E2-4275-B513-2D5253B8D5D2}"/>
                </a:ext>
              </a:extLst>
            </p:cNvPr>
            <p:cNvSpPr>
              <a:spLocks/>
            </p:cNvSpPr>
            <p:nvPr/>
          </p:nvSpPr>
          <p:spPr bwMode="auto">
            <a:xfrm>
              <a:off x="4368800" y="4612218"/>
              <a:ext cx="27517" cy="21167"/>
            </a:xfrm>
            <a:custGeom>
              <a:avLst/>
              <a:gdLst>
                <a:gd name="T0" fmla="*/ 2147483646 w 21"/>
                <a:gd name="T1" fmla="*/ 2147483646 h 12"/>
                <a:gd name="T2" fmla="*/ 0 w 21"/>
                <a:gd name="T3" fmla="*/ 2147483646 h 12"/>
                <a:gd name="T4" fmla="*/ 0 w 21"/>
                <a:gd name="T5" fmla="*/ 2147483646 h 12"/>
                <a:gd name="T6" fmla="*/ 0 w 21"/>
                <a:gd name="T7" fmla="*/ 2147483646 h 12"/>
                <a:gd name="T8" fmla="*/ 0 w 21"/>
                <a:gd name="T9" fmla="*/ 0 h 12"/>
                <a:gd name="T10" fmla="*/ 2147483646 w 21"/>
                <a:gd name="T11" fmla="*/ 0 h 12"/>
                <a:gd name="T12" fmla="*/ 2147483646 w 21"/>
                <a:gd name="T13" fmla="*/ 0 h 12"/>
                <a:gd name="T14" fmla="*/ 2147483646 w 21"/>
                <a:gd name="T15" fmla="*/ 0 h 12"/>
                <a:gd name="T16" fmla="*/ 2147483646 w 21"/>
                <a:gd name="T17" fmla="*/ 2147483646 h 12"/>
                <a:gd name="T18" fmla="*/ 2147483646 w 21"/>
                <a:gd name="T19" fmla="*/ 2147483646 h 12"/>
                <a:gd name="T20" fmla="*/ 2147483646 w 21"/>
                <a:gd name="T21" fmla="*/ 2147483646 h 12"/>
                <a:gd name="T22" fmla="*/ 2147483646 w 21"/>
                <a:gd name="T23" fmla="*/ 2147483646 h 12"/>
                <a:gd name="T24" fmla="*/ 2147483646 w 2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12">
                  <a:moveTo>
                    <a:pt x="3" y="12"/>
                  </a:moveTo>
                  <a:lnTo>
                    <a:pt x="0" y="8"/>
                  </a:lnTo>
                  <a:lnTo>
                    <a:pt x="0" y="4"/>
                  </a:lnTo>
                  <a:lnTo>
                    <a:pt x="0" y="0"/>
                  </a:lnTo>
                  <a:lnTo>
                    <a:pt x="3" y="0"/>
                  </a:lnTo>
                  <a:lnTo>
                    <a:pt x="18" y="0"/>
                  </a:lnTo>
                  <a:lnTo>
                    <a:pt x="21" y="0"/>
                  </a:lnTo>
                  <a:lnTo>
                    <a:pt x="21" y="4"/>
                  </a:lnTo>
                  <a:lnTo>
                    <a:pt x="21" y="8"/>
                  </a:lnTo>
                  <a:lnTo>
                    <a:pt x="18"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53" name="Freeform 1064">
              <a:extLst>
                <a:ext uri="{FF2B5EF4-FFF2-40B4-BE49-F238E27FC236}">
                  <a16:creationId xmlns:a16="http://schemas.microsoft.com/office/drawing/2014/main" id="{895ED9DE-C0EA-45A1-A27B-4CD3ABDD5BE0}"/>
                </a:ext>
              </a:extLst>
            </p:cNvPr>
            <p:cNvSpPr>
              <a:spLocks/>
            </p:cNvSpPr>
            <p:nvPr/>
          </p:nvSpPr>
          <p:spPr bwMode="auto">
            <a:xfrm>
              <a:off x="4387852" y="4612218"/>
              <a:ext cx="19049" cy="21167"/>
            </a:xfrm>
            <a:custGeom>
              <a:avLst/>
              <a:gdLst>
                <a:gd name="T0" fmla="*/ 2147483646 w 14"/>
                <a:gd name="T1" fmla="*/ 2147483646 h 12"/>
                <a:gd name="T2" fmla="*/ 0 w 14"/>
                <a:gd name="T3" fmla="*/ 2147483646 h 12"/>
                <a:gd name="T4" fmla="*/ 0 w 14"/>
                <a:gd name="T5" fmla="*/ 2147483646 h 12"/>
                <a:gd name="T6" fmla="*/ 0 w 14"/>
                <a:gd name="T7" fmla="*/ 2147483646 h 12"/>
                <a:gd name="T8" fmla="*/ 0 w 14"/>
                <a:gd name="T9" fmla="*/ 0 h 12"/>
                <a:gd name="T10" fmla="*/ 2147483646 w 14"/>
                <a:gd name="T11" fmla="*/ 0 h 12"/>
                <a:gd name="T12" fmla="*/ 2147483646 w 14"/>
                <a:gd name="T13" fmla="*/ 0 h 12"/>
                <a:gd name="T14" fmla="*/ 2147483646 w 14"/>
                <a:gd name="T15" fmla="*/ 0 h 12"/>
                <a:gd name="T16" fmla="*/ 2147483646 w 14"/>
                <a:gd name="T17" fmla="*/ 2147483646 h 12"/>
                <a:gd name="T18" fmla="*/ 2147483646 w 14"/>
                <a:gd name="T19" fmla="*/ 2147483646 h 12"/>
                <a:gd name="T20" fmla="*/ 2147483646 w 14"/>
                <a:gd name="T21" fmla="*/ 2147483646 h 12"/>
                <a:gd name="T22" fmla="*/ 2147483646 w 14"/>
                <a:gd name="T23" fmla="*/ 2147483646 h 12"/>
                <a:gd name="T24" fmla="*/ 2147483646 w 14"/>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2">
                  <a:moveTo>
                    <a:pt x="3" y="12"/>
                  </a:moveTo>
                  <a:lnTo>
                    <a:pt x="0" y="8"/>
                  </a:lnTo>
                  <a:lnTo>
                    <a:pt x="0" y="4"/>
                  </a:lnTo>
                  <a:lnTo>
                    <a:pt x="0" y="0"/>
                  </a:lnTo>
                  <a:lnTo>
                    <a:pt x="3" y="0"/>
                  </a:lnTo>
                  <a:lnTo>
                    <a:pt x="11" y="0"/>
                  </a:lnTo>
                  <a:lnTo>
                    <a:pt x="14" y="0"/>
                  </a:lnTo>
                  <a:lnTo>
                    <a:pt x="14" y="4"/>
                  </a:lnTo>
                  <a:lnTo>
                    <a:pt x="14" y="8"/>
                  </a:lnTo>
                  <a:lnTo>
                    <a:pt x="11"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54" name="Freeform 1065">
              <a:extLst>
                <a:ext uri="{FF2B5EF4-FFF2-40B4-BE49-F238E27FC236}">
                  <a16:creationId xmlns:a16="http://schemas.microsoft.com/office/drawing/2014/main" id="{AB8F54AF-97EE-4F8D-84B3-84A0AEFD55A2}"/>
                </a:ext>
              </a:extLst>
            </p:cNvPr>
            <p:cNvSpPr>
              <a:spLocks/>
            </p:cNvSpPr>
            <p:nvPr/>
          </p:nvSpPr>
          <p:spPr bwMode="auto">
            <a:xfrm>
              <a:off x="4400551" y="4591051"/>
              <a:ext cx="10583"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55" name="Freeform 1066">
              <a:extLst>
                <a:ext uri="{FF2B5EF4-FFF2-40B4-BE49-F238E27FC236}">
                  <a16:creationId xmlns:a16="http://schemas.microsoft.com/office/drawing/2014/main" id="{1C7137E0-C6B9-457D-BBF6-2C0ADEA648A0}"/>
                </a:ext>
              </a:extLst>
            </p:cNvPr>
            <p:cNvSpPr>
              <a:spLocks/>
            </p:cNvSpPr>
            <p:nvPr/>
          </p:nvSpPr>
          <p:spPr bwMode="auto">
            <a:xfrm>
              <a:off x="4400552" y="4591051"/>
              <a:ext cx="29633" cy="21167"/>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8"/>
                  </a:lnTo>
                  <a:lnTo>
                    <a:pt x="0" y="4"/>
                  </a:lnTo>
                  <a:lnTo>
                    <a:pt x="0" y="0"/>
                  </a:lnTo>
                  <a:lnTo>
                    <a:pt x="3" y="0"/>
                  </a:lnTo>
                  <a:lnTo>
                    <a:pt x="21" y="0"/>
                  </a:lnTo>
                  <a:lnTo>
                    <a:pt x="23" y="0"/>
                  </a:lnTo>
                  <a:lnTo>
                    <a:pt x="23" y="4"/>
                  </a:lnTo>
                  <a:lnTo>
                    <a:pt x="23" y="8"/>
                  </a:lnTo>
                  <a:lnTo>
                    <a:pt x="21"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56" name="Freeform 1067">
              <a:extLst>
                <a:ext uri="{FF2B5EF4-FFF2-40B4-BE49-F238E27FC236}">
                  <a16:creationId xmlns:a16="http://schemas.microsoft.com/office/drawing/2014/main" id="{35233146-CF82-43DD-B5B6-938EC71B0D6F}"/>
                </a:ext>
              </a:extLst>
            </p:cNvPr>
            <p:cNvSpPr>
              <a:spLocks/>
            </p:cNvSpPr>
            <p:nvPr/>
          </p:nvSpPr>
          <p:spPr bwMode="auto">
            <a:xfrm>
              <a:off x="4423833" y="4591051"/>
              <a:ext cx="10584" cy="21167"/>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8"/>
                  </a:lnTo>
                  <a:lnTo>
                    <a:pt x="0" y="4"/>
                  </a:lnTo>
                  <a:lnTo>
                    <a:pt x="0" y="0"/>
                  </a:lnTo>
                  <a:lnTo>
                    <a:pt x="3" y="0"/>
                  </a:lnTo>
                  <a:lnTo>
                    <a:pt x="5" y="0"/>
                  </a:lnTo>
                  <a:lnTo>
                    <a:pt x="8" y="0"/>
                  </a:lnTo>
                  <a:lnTo>
                    <a:pt x="8" y="4"/>
                  </a:lnTo>
                  <a:lnTo>
                    <a:pt x="8" y="8"/>
                  </a:lnTo>
                  <a:lnTo>
                    <a:pt x="5"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57" name="Freeform 1068">
              <a:extLst>
                <a:ext uri="{FF2B5EF4-FFF2-40B4-BE49-F238E27FC236}">
                  <a16:creationId xmlns:a16="http://schemas.microsoft.com/office/drawing/2014/main" id="{539CA203-8BF3-44F0-A9F4-81B19E50034C}"/>
                </a:ext>
              </a:extLst>
            </p:cNvPr>
            <p:cNvSpPr>
              <a:spLocks/>
            </p:cNvSpPr>
            <p:nvPr/>
          </p:nvSpPr>
          <p:spPr bwMode="auto">
            <a:xfrm>
              <a:off x="4428067" y="4565651"/>
              <a:ext cx="10584" cy="40216"/>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5" y="23"/>
                  </a:lnTo>
                  <a:lnTo>
                    <a:pt x="2" y="23"/>
                  </a:lnTo>
                  <a:lnTo>
                    <a:pt x="0" y="23"/>
                  </a:lnTo>
                  <a:lnTo>
                    <a:pt x="0" y="19"/>
                  </a:lnTo>
                  <a:lnTo>
                    <a:pt x="0" y="4"/>
                  </a:lnTo>
                  <a:lnTo>
                    <a:pt x="0" y="0"/>
                  </a:lnTo>
                  <a:lnTo>
                    <a:pt x="2" y="0"/>
                  </a:lnTo>
                  <a:lnTo>
                    <a:pt x="5" y="0"/>
                  </a:lnTo>
                  <a:lnTo>
                    <a:pt x="8" y="4"/>
                  </a:lnTo>
                  <a:lnTo>
                    <a:pt x="8" y="19"/>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58" name="Freeform 1069">
              <a:extLst>
                <a:ext uri="{FF2B5EF4-FFF2-40B4-BE49-F238E27FC236}">
                  <a16:creationId xmlns:a16="http://schemas.microsoft.com/office/drawing/2014/main" id="{267141CC-BFBF-485D-86DA-68B4870C8D20}"/>
                </a:ext>
              </a:extLst>
            </p:cNvPr>
            <p:cNvSpPr>
              <a:spLocks/>
            </p:cNvSpPr>
            <p:nvPr/>
          </p:nvSpPr>
          <p:spPr bwMode="auto">
            <a:xfrm>
              <a:off x="4428067" y="4544484"/>
              <a:ext cx="10584"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5" y="19"/>
                  </a:lnTo>
                  <a:lnTo>
                    <a:pt x="2" y="19"/>
                  </a:lnTo>
                  <a:lnTo>
                    <a:pt x="0" y="19"/>
                  </a:lnTo>
                  <a:lnTo>
                    <a:pt x="0" y="15"/>
                  </a:lnTo>
                  <a:lnTo>
                    <a:pt x="0" y="4"/>
                  </a:lnTo>
                  <a:lnTo>
                    <a:pt x="0" y="0"/>
                  </a:lnTo>
                  <a:lnTo>
                    <a:pt x="2" y="0"/>
                  </a:lnTo>
                  <a:lnTo>
                    <a:pt x="5" y="0"/>
                  </a:lnTo>
                  <a:lnTo>
                    <a:pt x="8" y="4"/>
                  </a:lnTo>
                  <a:lnTo>
                    <a:pt x="8"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59" name="Freeform 1070">
              <a:extLst>
                <a:ext uri="{FF2B5EF4-FFF2-40B4-BE49-F238E27FC236}">
                  <a16:creationId xmlns:a16="http://schemas.microsoft.com/office/drawing/2014/main" id="{3191E5E1-A575-487E-97CC-BE13EEB3CCB4}"/>
                </a:ext>
              </a:extLst>
            </p:cNvPr>
            <p:cNvSpPr>
              <a:spLocks/>
            </p:cNvSpPr>
            <p:nvPr/>
          </p:nvSpPr>
          <p:spPr bwMode="auto">
            <a:xfrm>
              <a:off x="4428067" y="4544485"/>
              <a:ext cx="27517" cy="21167"/>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2" y="11"/>
                  </a:moveTo>
                  <a:lnTo>
                    <a:pt x="0" y="7"/>
                  </a:lnTo>
                  <a:lnTo>
                    <a:pt x="0" y="4"/>
                  </a:lnTo>
                  <a:lnTo>
                    <a:pt x="0" y="0"/>
                  </a:lnTo>
                  <a:lnTo>
                    <a:pt x="2" y="0"/>
                  </a:lnTo>
                  <a:lnTo>
                    <a:pt x="17" y="0"/>
                  </a:lnTo>
                  <a:lnTo>
                    <a:pt x="20" y="0"/>
                  </a:lnTo>
                  <a:lnTo>
                    <a:pt x="20" y="4"/>
                  </a:lnTo>
                  <a:lnTo>
                    <a:pt x="20" y="7"/>
                  </a:lnTo>
                  <a:lnTo>
                    <a:pt x="17"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60" name="Freeform 1071">
              <a:extLst>
                <a:ext uri="{FF2B5EF4-FFF2-40B4-BE49-F238E27FC236}">
                  <a16:creationId xmlns:a16="http://schemas.microsoft.com/office/drawing/2014/main" id="{4A764CE5-E0D1-488F-8F36-1D3354F13CFF}"/>
                </a:ext>
              </a:extLst>
            </p:cNvPr>
            <p:cNvSpPr>
              <a:spLocks/>
            </p:cNvSpPr>
            <p:nvPr/>
          </p:nvSpPr>
          <p:spPr bwMode="auto">
            <a:xfrm>
              <a:off x="4447118" y="4519085"/>
              <a:ext cx="12700" cy="38100"/>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9"/>
                  </a:moveTo>
                  <a:lnTo>
                    <a:pt x="6" y="22"/>
                  </a:lnTo>
                  <a:lnTo>
                    <a:pt x="3" y="22"/>
                  </a:lnTo>
                  <a:lnTo>
                    <a:pt x="0" y="22"/>
                  </a:lnTo>
                  <a:lnTo>
                    <a:pt x="0" y="19"/>
                  </a:lnTo>
                  <a:lnTo>
                    <a:pt x="0" y="4"/>
                  </a:lnTo>
                  <a:lnTo>
                    <a:pt x="0" y="0"/>
                  </a:lnTo>
                  <a:lnTo>
                    <a:pt x="3" y="0"/>
                  </a:lnTo>
                  <a:lnTo>
                    <a:pt x="6" y="0"/>
                  </a:lnTo>
                  <a:lnTo>
                    <a:pt x="9" y="4"/>
                  </a:lnTo>
                  <a:lnTo>
                    <a:pt x="9" y="19"/>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61" name="Freeform 1072">
              <a:extLst>
                <a:ext uri="{FF2B5EF4-FFF2-40B4-BE49-F238E27FC236}">
                  <a16:creationId xmlns:a16="http://schemas.microsoft.com/office/drawing/2014/main" id="{B6118415-AFAD-4E3E-99CA-5D8E0028FF27}"/>
                </a:ext>
              </a:extLst>
            </p:cNvPr>
            <p:cNvSpPr>
              <a:spLocks/>
            </p:cNvSpPr>
            <p:nvPr/>
          </p:nvSpPr>
          <p:spPr bwMode="auto">
            <a:xfrm>
              <a:off x="4447118" y="4519085"/>
              <a:ext cx="19049"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7"/>
                  </a:lnTo>
                  <a:lnTo>
                    <a:pt x="0" y="4"/>
                  </a:lnTo>
                  <a:lnTo>
                    <a:pt x="0" y="0"/>
                  </a:lnTo>
                  <a:lnTo>
                    <a:pt x="3" y="0"/>
                  </a:lnTo>
                  <a:lnTo>
                    <a:pt x="11" y="0"/>
                  </a:lnTo>
                  <a:lnTo>
                    <a:pt x="14" y="0"/>
                  </a:lnTo>
                  <a:lnTo>
                    <a:pt x="14" y="4"/>
                  </a:lnTo>
                  <a:lnTo>
                    <a:pt x="14" y="7"/>
                  </a:lnTo>
                  <a:lnTo>
                    <a:pt x="11"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62" name="Freeform 1073">
              <a:extLst>
                <a:ext uri="{FF2B5EF4-FFF2-40B4-BE49-F238E27FC236}">
                  <a16:creationId xmlns:a16="http://schemas.microsoft.com/office/drawing/2014/main" id="{B331766E-1820-4ED2-BCCE-1D37FC7F1B10}"/>
                </a:ext>
              </a:extLst>
            </p:cNvPr>
            <p:cNvSpPr>
              <a:spLocks/>
            </p:cNvSpPr>
            <p:nvPr/>
          </p:nvSpPr>
          <p:spPr bwMode="auto">
            <a:xfrm>
              <a:off x="4459818" y="4519085"/>
              <a:ext cx="29633" cy="19049"/>
            </a:xfrm>
            <a:custGeom>
              <a:avLst/>
              <a:gdLst>
                <a:gd name="T0" fmla="*/ 2147483646 w 22"/>
                <a:gd name="T1" fmla="*/ 2147483646 h 11"/>
                <a:gd name="T2" fmla="*/ 0 w 22"/>
                <a:gd name="T3" fmla="*/ 2147483646 h 11"/>
                <a:gd name="T4" fmla="*/ 0 w 22"/>
                <a:gd name="T5" fmla="*/ 2147483646 h 11"/>
                <a:gd name="T6" fmla="*/ 0 w 22"/>
                <a:gd name="T7" fmla="*/ 2147483646 h 11"/>
                <a:gd name="T8" fmla="*/ 0 w 22"/>
                <a:gd name="T9" fmla="*/ 0 h 11"/>
                <a:gd name="T10" fmla="*/ 2147483646 w 22"/>
                <a:gd name="T11" fmla="*/ 0 h 11"/>
                <a:gd name="T12" fmla="*/ 2147483646 w 22"/>
                <a:gd name="T13" fmla="*/ 0 h 11"/>
                <a:gd name="T14" fmla="*/ 2147483646 w 22"/>
                <a:gd name="T15" fmla="*/ 0 h 11"/>
                <a:gd name="T16" fmla="*/ 2147483646 w 22"/>
                <a:gd name="T17" fmla="*/ 2147483646 h 11"/>
                <a:gd name="T18" fmla="*/ 2147483646 w 22"/>
                <a:gd name="T19" fmla="*/ 2147483646 h 11"/>
                <a:gd name="T20" fmla="*/ 2147483646 w 22"/>
                <a:gd name="T21" fmla="*/ 2147483646 h 11"/>
                <a:gd name="T22" fmla="*/ 2147483646 w 22"/>
                <a:gd name="T23" fmla="*/ 2147483646 h 11"/>
                <a:gd name="T24" fmla="*/ 2147483646 w 2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1">
                  <a:moveTo>
                    <a:pt x="2" y="11"/>
                  </a:moveTo>
                  <a:lnTo>
                    <a:pt x="0" y="7"/>
                  </a:lnTo>
                  <a:lnTo>
                    <a:pt x="0" y="4"/>
                  </a:lnTo>
                  <a:lnTo>
                    <a:pt x="0" y="0"/>
                  </a:lnTo>
                  <a:lnTo>
                    <a:pt x="2" y="0"/>
                  </a:lnTo>
                  <a:lnTo>
                    <a:pt x="20" y="0"/>
                  </a:lnTo>
                  <a:lnTo>
                    <a:pt x="22" y="0"/>
                  </a:lnTo>
                  <a:lnTo>
                    <a:pt x="22" y="4"/>
                  </a:lnTo>
                  <a:lnTo>
                    <a:pt x="22" y="7"/>
                  </a:lnTo>
                  <a:lnTo>
                    <a:pt x="20"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63" name="Freeform 1074">
              <a:extLst>
                <a:ext uri="{FF2B5EF4-FFF2-40B4-BE49-F238E27FC236}">
                  <a16:creationId xmlns:a16="http://schemas.microsoft.com/office/drawing/2014/main" id="{1E9B4B24-A606-4734-A6EE-AB7CB4E104AC}"/>
                </a:ext>
              </a:extLst>
            </p:cNvPr>
            <p:cNvSpPr>
              <a:spLocks/>
            </p:cNvSpPr>
            <p:nvPr/>
          </p:nvSpPr>
          <p:spPr bwMode="auto">
            <a:xfrm>
              <a:off x="4480984" y="4519085"/>
              <a:ext cx="31749" cy="19049"/>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4"/>
                  </a:lnTo>
                  <a:lnTo>
                    <a:pt x="0" y="0"/>
                  </a:lnTo>
                  <a:lnTo>
                    <a:pt x="3" y="0"/>
                  </a:lnTo>
                  <a:lnTo>
                    <a:pt x="20" y="0"/>
                  </a:lnTo>
                  <a:lnTo>
                    <a:pt x="23" y="0"/>
                  </a:lnTo>
                  <a:lnTo>
                    <a:pt x="23" y="4"/>
                  </a:lnTo>
                  <a:lnTo>
                    <a:pt x="23" y="7"/>
                  </a:lnTo>
                  <a:lnTo>
                    <a:pt x="20"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64" name="Freeform 1075">
              <a:extLst>
                <a:ext uri="{FF2B5EF4-FFF2-40B4-BE49-F238E27FC236}">
                  <a16:creationId xmlns:a16="http://schemas.microsoft.com/office/drawing/2014/main" id="{BE5B7100-77C3-414C-BD5A-98C10004BD1F}"/>
                </a:ext>
              </a:extLst>
            </p:cNvPr>
            <p:cNvSpPr>
              <a:spLocks/>
            </p:cNvSpPr>
            <p:nvPr/>
          </p:nvSpPr>
          <p:spPr bwMode="auto">
            <a:xfrm>
              <a:off x="4504267" y="4500034"/>
              <a:ext cx="12700" cy="31751"/>
            </a:xfrm>
            <a:custGeom>
              <a:avLst/>
              <a:gdLst>
                <a:gd name="T0" fmla="*/ 2147483646 w 9"/>
                <a:gd name="T1" fmla="*/ 2147483646 h 18"/>
                <a:gd name="T2" fmla="*/ 2147483646 w 9"/>
                <a:gd name="T3" fmla="*/ 2147483646 h 18"/>
                <a:gd name="T4" fmla="*/ 2147483646 w 9"/>
                <a:gd name="T5" fmla="*/ 2147483646 h 18"/>
                <a:gd name="T6" fmla="*/ 2147483646 w 9"/>
                <a:gd name="T7" fmla="*/ 2147483646 h 18"/>
                <a:gd name="T8" fmla="*/ 0 w 9"/>
                <a:gd name="T9" fmla="*/ 2147483646 h 18"/>
                <a:gd name="T10" fmla="*/ 0 w 9"/>
                <a:gd name="T11" fmla="*/ 2147483646 h 18"/>
                <a:gd name="T12" fmla="*/ 0 w 9"/>
                <a:gd name="T13" fmla="*/ 2147483646 h 18"/>
                <a:gd name="T14" fmla="*/ 0 w 9"/>
                <a:gd name="T15" fmla="*/ 0 h 18"/>
                <a:gd name="T16" fmla="*/ 2147483646 w 9"/>
                <a:gd name="T17" fmla="*/ 0 h 18"/>
                <a:gd name="T18" fmla="*/ 2147483646 w 9"/>
                <a:gd name="T19" fmla="*/ 0 h 18"/>
                <a:gd name="T20" fmla="*/ 2147483646 w 9"/>
                <a:gd name="T21" fmla="*/ 0 h 18"/>
                <a:gd name="T22" fmla="*/ 2147483646 w 9"/>
                <a:gd name="T23" fmla="*/ 2147483646 h 18"/>
                <a:gd name="T24" fmla="*/ 2147483646 w 9"/>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8">
                  <a:moveTo>
                    <a:pt x="9" y="15"/>
                  </a:moveTo>
                  <a:lnTo>
                    <a:pt x="6" y="18"/>
                  </a:lnTo>
                  <a:lnTo>
                    <a:pt x="3" y="18"/>
                  </a:lnTo>
                  <a:lnTo>
                    <a:pt x="0" y="18"/>
                  </a:lnTo>
                  <a:lnTo>
                    <a:pt x="0" y="15"/>
                  </a:lnTo>
                  <a:lnTo>
                    <a:pt x="0" y="3"/>
                  </a:lnTo>
                  <a:lnTo>
                    <a:pt x="0" y="0"/>
                  </a:lnTo>
                  <a:lnTo>
                    <a:pt x="3" y="0"/>
                  </a:lnTo>
                  <a:lnTo>
                    <a:pt x="6" y="0"/>
                  </a:lnTo>
                  <a:lnTo>
                    <a:pt x="9" y="3"/>
                  </a:lnTo>
                  <a:lnTo>
                    <a:pt x="9"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65" name="Freeform 1076">
              <a:extLst>
                <a:ext uri="{FF2B5EF4-FFF2-40B4-BE49-F238E27FC236}">
                  <a16:creationId xmlns:a16="http://schemas.microsoft.com/office/drawing/2014/main" id="{C2BE5E12-371D-4134-A9A1-F9CEFEAE8A93}"/>
                </a:ext>
              </a:extLst>
            </p:cNvPr>
            <p:cNvSpPr>
              <a:spLocks/>
            </p:cNvSpPr>
            <p:nvPr/>
          </p:nvSpPr>
          <p:spPr bwMode="auto">
            <a:xfrm>
              <a:off x="4504267" y="4500033"/>
              <a:ext cx="12700" cy="19051"/>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3"/>
                  </a:lnTo>
                  <a:lnTo>
                    <a:pt x="0" y="0"/>
                  </a:lnTo>
                  <a:lnTo>
                    <a:pt x="3" y="0"/>
                  </a:lnTo>
                  <a:lnTo>
                    <a:pt x="6" y="0"/>
                  </a:lnTo>
                  <a:lnTo>
                    <a:pt x="9" y="0"/>
                  </a:lnTo>
                  <a:lnTo>
                    <a:pt x="9" y="3"/>
                  </a:lnTo>
                  <a:lnTo>
                    <a:pt x="9" y="7"/>
                  </a:lnTo>
                  <a:lnTo>
                    <a:pt x="6"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66" name="Freeform 1077">
              <a:extLst>
                <a:ext uri="{FF2B5EF4-FFF2-40B4-BE49-F238E27FC236}">
                  <a16:creationId xmlns:a16="http://schemas.microsoft.com/office/drawing/2014/main" id="{98C00580-2D63-4991-A0FD-35A46834C46A}"/>
                </a:ext>
              </a:extLst>
            </p:cNvPr>
            <p:cNvSpPr>
              <a:spLocks/>
            </p:cNvSpPr>
            <p:nvPr/>
          </p:nvSpPr>
          <p:spPr bwMode="auto">
            <a:xfrm>
              <a:off x="4508500" y="4470401"/>
              <a:ext cx="10584" cy="40217"/>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6" y="23"/>
                  </a:lnTo>
                  <a:lnTo>
                    <a:pt x="3" y="23"/>
                  </a:lnTo>
                  <a:lnTo>
                    <a:pt x="0" y="23"/>
                  </a:lnTo>
                  <a:lnTo>
                    <a:pt x="0" y="19"/>
                  </a:lnTo>
                  <a:lnTo>
                    <a:pt x="0" y="4"/>
                  </a:lnTo>
                  <a:lnTo>
                    <a:pt x="0" y="0"/>
                  </a:lnTo>
                  <a:lnTo>
                    <a:pt x="3" y="0"/>
                  </a:lnTo>
                  <a:lnTo>
                    <a:pt x="6" y="0"/>
                  </a:lnTo>
                  <a:lnTo>
                    <a:pt x="8" y="4"/>
                  </a:lnTo>
                  <a:lnTo>
                    <a:pt x="8" y="19"/>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67" name="Freeform 1078">
              <a:extLst>
                <a:ext uri="{FF2B5EF4-FFF2-40B4-BE49-F238E27FC236}">
                  <a16:creationId xmlns:a16="http://schemas.microsoft.com/office/drawing/2014/main" id="{A301CA29-87B7-4C1E-8707-9FB2C90F06E8}"/>
                </a:ext>
              </a:extLst>
            </p:cNvPr>
            <p:cNvSpPr>
              <a:spLocks/>
            </p:cNvSpPr>
            <p:nvPr/>
          </p:nvSpPr>
          <p:spPr bwMode="auto">
            <a:xfrm>
              <a:off x="4508501" y="4470401"/>
              <a:ext cx="14817" cy="21167"/>
            </a:xfrm>
            <a:custGeom>
              <a:avLst/>
              <a:gdLst>
                <a:gd name="T0" fmla="*/ 2147483646 w 11"/>
                <a:gd name="T1" fmla="*/ 2147483646 h 12"/>
                <a:gd name="T2" fmla="*/ 0 w 11"/>
                <a:gd name="T3" fmla="*/ 2147483646 h 12"/>
                <a:gd name="T4" fmla="*/ 0 w 11"/>
                <a:gd name="T5" fmla="*/ 2147483646 h 12"/>
                <a:gd name="T6" fmla="*/ 0 w 11"/>
                <a:gd name="T7" fmla="*/ 2147483646 h 12"/>
                <a:gd name="T8" fmla="*/ 0 w 11"/>
                <a:gd name="T9" fmla="*/ 0 h 12"/>
                <a:gd name="T10" fmla="*/ 2147483646 w 11"/>
                <a:gd name="T11" fmla="*/ 0 h 12"/>
                <a:gd name="T12" fmla="*/ 2147483646 w 11"/>
                <a:gd name="T13" fmla="*/ 0 h 12"/>
                <a:gd name="T14" fmla="*/ 2147483646 w 11"/>
                <a:gd name="T15" fmla="*/ 0 h 12"/>
                <a:gd name="T16" fmla="*/ 2147483646 w 11"/>
                <a:gd name="T17" fmla="*/ 2147483646 h 12"/>
                <a:gd name="T18" fmla="*/ 2147483646 w 11"/>
                <a:gd name="T19" fmla="*/ 2147483646 h 12"/>
                <a:gd name="T20" fmla="*/ 2147483646 w 11"/>
                <a:gd name="T21" fmla="*/ 2147483646 h 12"/>
                <a:gd name="T22" fmla="*/ 2147483646 w 11"/>
                <a:gd name="T23" fmla="*/ 2147483646 h 12"/>
                <a:gd name="T24" fmla="*/ 2147483646 w 1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2">
                  <a:moveTo>
                    <a:pt x="3" y="12"/>
                  </a:moveTo>
                  <a:lnTo>
                    <a:pt x="0" y="8"/>
                  </a:lnTo>
                  <a:lnTo>
                    <a:pt x="0" y="4"/>
                  </a:lnTo>
                  <a:lnTo>
                    <a:pt x="0" y="0"/>
                  </a:lnTo>
                  <a:lnTo>
                    <a:pt x="3" y="0"/>
                  </a:lnTo>
                  <a:lnTo>
                    <a:pt x="8" y="0"/>
                  </a:lnTo>
                  <a:lnTo>
                    <a:pt x="11" y="0"/>
                  </a:lnTo>
                  <a:lnTo>
                    <a:pt x="11" y="4"/>
                  </a:lnTo>
                  <a:lnTo>
                    <a:pt x="11" y="8"/>
                  </a:lnTo>
                  <a:lnTo>
                    <a:pt x="8"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68" name="Freeform 1079">
              <a:extLst>
                <a:ext uri="{FF2B5EF4-FFF2-40B4-BE49-F238E27FC236}">
                  <a16:creationId xmlns:a16="http://schemas.microsoft.com/office/drawing/2014/main" id="{15C997F3-33BC-4D01-851C-B28D8D307EBC}"/>
                </a:ext>
              </a:extLst>
            </p:cNvPr>
            <p:cNvSpPr>
              <a:spLocks/>
            </p:cNvSpPr>
            <p:nvPr/>
          </p:nvSpPr>
          <p:spPr bwMode="auto">
            <a:xfrm>
              <a:off x="4516968" y="4470401"/>
              <a:ext cx="29633" cy="21167"/>
            </a:xfrm>
            <a:custGeom>
              <a:avLst/>
              <a:gdLst>
                <a:gd name="T0" fmla="*/ 2147483646 w 23"/>
                <a:gd name="T1" fmla="*/ 2147483646 h 12"/>
                <a:gd name="T2" fmla="*/ 0 w 23"/>
                <a:gd name="T3" fmla="*/ 2147483646 h 12"/>
                <a:gd name="T4" fmla="*/ 0 w 23"/>
                <a:gd name="T5" fmla="*/ 2147483646 h 12"/>
                <a:gd name="T6" fmla="*/ 0 w 23"/>
                <a:gd name="T7" fmla="*/ 2147483646 h 12"/>
                <a:gd name="T8" fmla="*/ 0 w 23"/>
                <a:gd name="T9" fmla="*/ 0 h 12"/>
                <a:gd name="T10" fmla="*/ 2147483646 w 23"/>
                <a:gd name="T11" fmla="*/ 0 h 12"/>
                <a:gd name="T12" fmla="*/ 2147483646 w 23"/>
                <a:gd name="T13" fmla="*/ 0 h 12"/>
                <a:gd name="T14" fmla="*/ 2147483646 w 23"/>
                <a:gd name="T15" fmla="*/ 0 h 12"/>
                <a:gd name="T16" fmla="*/ 2147483646 w 23"/>
                <a:gd name="T17" fmla="*/ 2147483646 h 12"/>
                <a:gd name="T18" fmla="*/ 2147483646 w 23"/>
                <a:gd name="T19" fmla="*/ 2147483646 h 12"/>
                <a:gd name="T20" fmla="*/ 2147483646 w 23"/>
                <a:gd name="T21" fmla="*/ 2147483646 h 12"/>
                <a:gd name="T22" fmla="*/ 2147483646 w 23"/>
                <a:gd name="T23" fmla="*/ 2147483646 h 12"/>
                <a:gd name="T24" fmla="*/ 2147483646 w 2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2">
                  <a:moveTo>
                    <a:pt x="2" y="12"/>
                  </a:moveTo>
                  <a:lnTo>
                    <a:pt x="0" y="8"/>
                  </a:lnTo>
                  <a:lnTo>
                    <a:pt x="0" y="4"/>
                  </a:lnTo>
                  <a:lnTo>
                    <a:pt x="0" y="0"/>
                  </a:lnTo>
                  <a:lnTo>
                    <a:pt x="2" y="0"/>
                  </a:lnTo>
                  <a:lnTo>
                    <a:pt x="20" y="0"/>
                  </a:lnTo>
                  <a:lnTo>
                    <a:pt x="23" y="0"/>
                  </a:lnTo>
                  <a:lnTo>
                    <a:pt x="23" y="4"/>
                  </a:lnTo>
                  <a:lnTo>
                    <a:pt x="23" y="8"/>
                  </a:lnTo>
                  <a:lnTo>
                    <a:pt x="20" y="12"/>
                  </a:lnTo>
                  <a:lnTo>
                    <a:pt x="2"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69" name="Freeform 1080">
              <a:extLst>
                <a:ext uri="{FF2B5EF4-FFF2-40B4-BE49-F238E27FC236}">
                  <a16:creationId xmlns:a16="http://schemas.microsoft.com/office/drawing/2014/main" id="{7938E97D-4EAE-4510-9E10-3266A14FBBA2}"/>
                </a:ext>
              </a:extLst>
            </p:cNvPr>
            <p:cNvSpPr>
              <a:spLocks/>
            </p:cNvSpPr>
            <p:nvPr/>
          </p:nvSpPr>
          <p:spPr bwMode="auto">
            <a:xfrm>
              <a:off x="4540251" y="4470401"/>
              <a:ext cx="10583" cy="21167"/>
            </a:xfrm>
            <a:custGeom>
              <a:avLst/>
              <a:gdLst>
                <a:gd name="T0" fmla="*/ 2147483646 w 8"/>
                <a:gd name="T1" fmla="*/ 2147483646 h 12"/>
                <a:gd name="T2" fmla="*/ 0 w 8"/>
                <a:gd name="T3" fmla="*/ 2147483646 h 12"/>
                <a:gd name="T4" fmla="*/ 0 w 8"/>
                <a:gd name="T5" fmla="*/ 2147483646 h 12"/>
                <a:gd name="T6" fmla="*/ 0 w 8"/>
                <a:gd name="T7" fmla="*/ 2147483646 h 12"/>
                <a:gd name="T8" fmla="*/ 0 w 8"/>
                <a:gd name="T9" fmla="*/ 0 h 12"/>
                <a:gd name="T10" fmla="*/ 2147483646 w 8"/>
                <a:gd name="T11" fmla="*/ 0 h 12"/>
                <a:gd name="T12" fmla="*/ 2147483646 w 8"/>
                <a:gd name="T13" fmla="*/ 0 h 12"/>
                <a:gd name="T14" fmla="*/ 2147483646 w 8"/>
                <a:gd name="T15" fmla="*/ 0 h 12"/>
                <a:gd name="T16" fmla="*/ 2147483646 w 8"/>
                <a:gd name="T17" fmla="*/ 2147483646 h 12"/>
                <a:gd name="T18" fmla="*/ 2147483646 w 8"/>
                <a:gd name="T19" fmla="*/ 2147483646 h 12"/>
                <a:gd name="T20" fmla="*/ 2147483646 w 8"/>
                <a:gd name="T21" fmla="*/ 2147483646 h 12"/>
                <a:gd name="T22" fmla="*/ 2147483646 w 8"/>
                <a:gd name="T23" fmla="*/ 2147483646 h 12"/>
                <a:gd name="T24" fmla="*/ 2147483646 w 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2">
                  <a:moveTo>
                    <a:pt x="3" y="12"/>
                  </a:moveTo>
                  <a:lnTo>
                    <a:pt x="0" y="8"/>
                  </a:lnTo>
                  <a:lnTo>
                    <a:pt x="0" y="4"/>
                  </a:lnTo>
                  <a:lnTo>
                    <a:pt x="0" y="0"/>
                  </a:lnTo>
                  <a:lnTo>
                    <a:pt x="3" y="0"/>
                  </a:lnTo>
                  <a:lnTo>
                    <a:pt x="6" y="0"/>
                  </a:lnTo>
                  <a:lnTo>
                    <a:pt x="8" y="0"/>
                  </a:lnTo>
                  <a:lnTo>
                    <a:pt x="8" y="4"/>
                  </a:lnTo>
                  <a:lnTo>
                    <a:pt x="8" y="8"/>
                  </a:lnTo>
                  <a:lnTo>
                    <a:pt x="6"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70" name="Freeform 1081">
              <a:extLst>
                <a:ext uri="{FF2B5EF4-FFF2-40B4-BE49-F238E27FC236}">
                  <a16:creationId xmlns:a16="http://schemas.microsoft.com/office/drawing/2014/main" id="{DCA4049F-4182-4DA9-90C5-D4E2784C75B4}"/>
                </a:ext>
              </a:extLst>
            </p:cNvPr>
            <p:cNvSpPr>
              <a:spLocks/>
            </p:cNvSpPr>
            <p:nvPr/>
          </p:nvSpPr>
          <p:spPr bwMode="auto">
            <a:xfrm>
              <a:off x="4544485" y="4470401"/>
              <a:ext cx="10583" cy="21167"/>
            </a:xfrm>
            <a:custGeom>
              <a:avLst/>
              <a:gdLst>
                <a:gd name="T0" fmla="*/ 2147483646 w 8"/>
                <a:gd name="T1" fmla="*/ 2147483646 h 12"/>
                <a:gd name="T2" fmla="*/ 0 w 8"/>
                <a:gd name="T3" fmla="*/ 2147483646 h 12"/>
                <a:gd name="T4" fmla="*/ 0 w 8"/>
                <a:gd name="T5" fmla="*/ 2147483646 h 12"/>
                <a:gd name="T6" fmla="*/ 0 w 8"/>
                <a:gd name="T7" fmla="*/ 2147483646 h 12"/>
                <a:gd name="T8" fmla="*/ 0 w 8"/>
                <a:gd name="T9" fmla="*/ 0 h 12"/>
                <a:gd name="T10" fmla="*/ 2147483646 w 8"/>
                <a:gd name="T11" fmla="*/ 0 h 12"/>
                <a:gd name="T12" fmla="*/ 2147483646 w 8"/>
                <a:gd name="T13" fmla="*/ 0 h 12"/>
                <a:gd name="T14" fmla="*/ 2147483646 w 8"/>
                <a:gd name="T15" fmla="*/ 0 h 12"/>
                <a:gd name="T16" fmla="*/ 2147483646 w 8"/>
                <a:gd name="T17" fmla="*/ 2147483646 h 12"/>
                <a:gd name="T18" fmla="*/ 2147483646 w 8"/>
                <a:gd name="T19" fmla="*/ 2147483646 h 12"/>
                <a:gd name="T20" fmla="*/ 2147483646 w 8"/>
                <a:gd name="T21" fmla="*/ 2147483646 h 12"/>
                <a:gd name="T22" fmla="*/ 2147483646 w 8"/>
                <a:gd name="T23" fmla="*/ 2147483646 h 12"/>
                <a:gd name="T24" fmla="*/ 2147483646 w 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2">
                  <a:moveTo>
                    <a:pt x="3" y="12"/>
                  </a:moveTo>
                  <a:lnTo>
                    <a:pt x="0" y="8"/>
                  </a:lnTo>
                  <a:lnTo>
                    <a:pt x="0" y="4"/>
                  </a:lnTo>
                  <a:lnTo>
                    <a:pt x="0" y="0"/>
                  </a:lnTo>
                  <a:lnTo>
                    <a:pt x="3" y="0"/>
                  </a:lnTo>
                  <a:lnTo>
                    <a:pt x="5" y="0"/>
                  </a:lnTo>
                  <a:lnTo>
                    <a:pt x="8" y="0"/>
                  </a:lnTo>
                  <a:lnTo>
                    <a:pt x="8" y="4"/>
                  </a:lnTo>
                  <a:lnTo>
                    <a:pt x="8" y="8"/>
                  </a:lnTo>
                  <a:lnTo>
                    <a:pt x="5"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71" name="Freeform 1082">
              <a:extLst>
                <a:ext uri="{FF2B5EF4-FFF2-40B4-BE49-F238E27FC236}">
                  <a16:creationId xmlns:a16="http://schemas.microsoft.com/office/drawing/2014/main" id="{8F1E0F29-7560-43DF-B529-D3D3E2E228FB}"/>
                </a:ext>
              </a:extLst>
            </p:cNvPr>
            <p:cNvSpPr>
              <a:spLocks/>
            </p:cNvSpPr>
            <p:nvPr/>
          </p:nvSpPr>
          <p:spPr bwMode="auto">
            <a:xfrm>
              <a:off x="4546600" y="4470401"/>
              <a:ext cx="42333" cy="21167"/>
            </a:xfrm>
            <a:custGeom>
              <a:avLst/>
              <a:gdLst>
                <a:gd name="T0" fmla="*/ 2147483646 w 31"/>
                <a:gd name="T1" fmla="*/ 2147483646 h 12"/>
                <a:gd name="T2" fmla="*/ 0 w 31"/>
                <a:gd name="T3" fmla="*/ 2147483646 h 12"/>
                <a:gd name="T4" fmla="*/ 0 w 31"/>
                <a:gd name="T5" fmla="*/ 2147483646 h 12"/>
                <a:gd name="T6" fmla="*/ 0 w 31"/>
                <a:gd name="T7" fmla="*/ 2147483646 h 12"/>
                <a:gd name="T8" fmla="*/ 0 w 31"/>
                <a:gd name="T9" fmla="*/ 0 h 12"/>
                <a:gd name="T10" fmla="*/ 2147483646 w 31"/>
                <a:gd name="T11" fmla="*/ 0 h 12"/>
                <a:gd name="T12" fmla="*/ 2147483646 w 31"/>
                <a:gd name="T13" fmla="*/ 0 h 12"/>
                <a:gd name="T14" fmla="*/ 2147483646 w 31"/>
                <a:gd name="T15" fmla="*/ 0 h 12"/>
                <a:gd name="T16" fmla="*/ 2147483646 w 31"/>
                <a:gd name="T17" fmla="*/ 2147483646 h 12"/>
                <a:gd name="T18" fmla="*/ 2147483646 w 31"/>
                <a:gd name="T19" fmla="*/ 2147483646 h 12"/>
                <a:gd name="T20" fmla="*/ 2147483646 w 31"/>
                <a:gd name="T21" fmla="*/ 2147483646 h 12"/>
                <a:gd name="T22" fmla="*/ 2147483646 w 31"/>
                <a:gd name="T23" fmla="*/ 2147483646 h 12"/>
                <a:gd name="T24" fmla="*/ 2147483646 w 3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2">
                  <a:moveTo>
                    <a:pt x="2" y="12"/>
                  </a:moveTo>
                  <a:lnTo>
                    <a:pt x="0" y="8"/>
                  </a:lnTo>
                  <a:lnTo>
                    <a:pt x="0" y="4"/>
                  </a:lnTo>
                  <a:lnTo>
                    <a:pt x="0" y="0"/>
                  </a:lnTo>
                  <a:lnTo>
                    <a:pt x="2" y="0"/>
                  </a:lnTo>
                  <a:lnTo>
                    <a:pt x="28" y="0"/>
                  </a:lnTo>
                  <a:lnTo>
                    <a:pt x="31" y="0"/>
                  </a:lnTo>
                  <a:lnTo>
                    <a:pt x="31" y="4"/>
                  </a:lnTo>
                  <a:lnTo>
                    <a:pt x="31" y="8"/>
                  </a:lnTo>
                  <a:lnTo>
                    <a:pt x="28" y="12"/>
                  </a:lnTo>
                  <a:lnTo>
                    <a:pt x="2"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72" name="Freeform 1083">
              <a:extLst>
                <a:ext uri="{FF2B5EF4-FFF2-40B4-BE49-F238E27FC236}">
                  <a16:creationId xmlns:a16="http://schemas.microsoft.com/office/drawing/2014/main" id="{B32B05B3-8D04-47DF-AE71-F63EA7593967}"/>
                </a:ext>
              </a:extLst>
            </p:cNvPr>
            <p:cNvSpPr>
              <a:spLocks/>
            </p:cNvSpPr>
            <p:nvPr/>
          </p:nvSpPr>
          <p:spPr bwMode="auto">
            <a:xfrm>
              <a:off x="4580467" y="4470401"/>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73" name="Freeform 1084">
              <a:extLst>
                <a:ext uri="{FF2B5EF4-FFF2-40B4-BE49-F238E27FC236}">
                  <a16:creationId xmlns:a16="http://schemas.microsoft.com/office/drawing/2014/main" id="{C91065D8-575B-424C-9061-FECD2C55A8F5}"/>
                </a:ext>
              </a:extLst>
            </p:cNvPr>
            <p:cNvSpPr>
              <a:spLocks/>
            </p:cNvSpPr>
            <p:nvPr/>
          </p:nvSpPr>
          <p:spPr bwMode="auto">
            <a:xfrm>
              <a:off x="4584701" y="4470401"/>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74" name="Freeform 1085">
              <a:extLst>
                <a:ext uri="{FF2B5EF4-FFF2-40B4-BE49-F238E27FC236}">
                  <a16:creationId xmlns:a16="http://schemas.microsoft.com/office/drawing/2014/main" id="{6A427E04-7BC4-4D0E-BFE0-628FAD111F25}"/>
                </a:ext>
              </a:extLst>
            </p:cNvPr>
            <p:cNvSpPr>
              <a:spLocks/>
            </p:cNvSpPr>
            <p:nvPr/>
          </p:nvSpPr>
          <p:spPr bwMode="auto">
            <a:xfrm>
              <a:off x="4588934" y="4470401"/>
              <a:ext cx="23284" cy="21167"/>
            </a:xfrm>
            <a:custGeom>
              <a:avLst/>
              <a:gdLst>
                <a:gd name="T0" fmla="*/ 2147483646 w 17"/>
                <a:gd name="T1" fmla="*/ 2147483646 h 12"/>
                <a:gd name="T2" fmla="*/ 0 w 17"/>
                <a:gd name="T3" fmla="*/ 2147483646 h 12"/>
                <a:gd name="T4" fmla="*/ 0 w 17"/>
                <a:gd name="T5" fmla="*/ 2147483646 h 12"/>
                <a:gd name="T6" fmla="*/ 0 w 17"/>
                <a:gd name="T7" fmla="*/ 2147483646 h 12"/>
                <a:gd name="T8" fmla="*/ 0 w 17"/>
                <a:gd name="T9" fmla="*/ 0 h 12"/>
                <a:gd name="T10" fmla="*/ 2147483646 w 17"/>
                <a:gd name="T11" fmla="*/ 0 h 12"/>
                <a:gd name="T12" fmla="*/ 2147483646 w 17"/>
                <a:gd name="T13" fmla="*/ 0 h 12"/>
                <a:gd name="T14" fmla="*/ 2147483646 w 17"/>
                <a:gd name="T15" fmla="*/ 0 h 12"/>
                <a:gd name="T16" fmla="*/ 2147483646 w 17"/>
                <a:gd name="T17" fmla="*/ 2147483646 h 12"/>
                <a:gd name="T18" fmla="*/ 2147483646 w 17"/>
                <a:gd name="T19" fmla="*/ 2147483646 h 12"/>
                <a:gd name="T20" fmla="*/ 2147483646 w 17"/>
                <a:gd name="T21" fmla="*/ 2147483646 h 12"/>
                <a:gd name="T22" fmla="*/ 2147483646 w 17"/>
                <a:gd name="T23" fmla="*/ 2147483646 h 12"/>
                <a:gd name="T24" fmla="*/ 2147483646 w 1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2">
                  <a:moveTo>
                    <a:pt x="3" y="12"/>
                  </a:moveTo>
                  <a:lnTo>
                    <a:pt x="0" y="8"/>
                  </a:lnTo>
                  <a:lnTo>
                    <a:pt x="0" y="4"/>
                  </a:lnTo>
                  <a:lnTo>
                    <a:pt x="0" y="0"/>
                  </a:lnTo>
                  <a:lnTo>
                    <a:pt x="3" y="0"/>
                  </a:lnTo>
                  <a:lnTo>
                    <a:pt x="14" y="0"/>
                  </a:lnTo>
                  <a:lnTo>
                    <a:pt x="17" y="0"/>
                  </a:lnTo>
                  <a:lnTo>
                    <a:pt x="17" y="4"/>
                  </a:lnTo>
                  <a:lnTo>
                    <a:pt x="17" y="8"/>
                  </a:lnTo>
                  <a:lnTo>
                    <a:pt x="14"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75" name="Freeform 1087">
              <a:extLst>
                <a:ext uri="{FF2B5EF4-FFF2-40B4-BE49-F238E27FC236}">
                  <a16:creationId xmlns:a16="http://schemas.microsoft.com/office/drawing/2014/main" id="{AF3DD437-945D-4747-B06C-22C8491F277C}"/>
                </a:ext>
              </a:extLst>
            </p:cNvPr>
            <p:cNvSpPr>
              <a:spLocks/>
            </p:cNvSpPr>
            <p:nvPr/>
          </p:nvSpPr>
          <p:spPr bwMode="auto">
            <a:xfrm>
              <a:off x="4605867" y="4451351"/>
              <a:ext cx="10584"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5" y="19"/>
                  </a:lnTo>
                  <a:lnTo>
                    <a:pt x="2" y="19"/>
                  </a:lnTo>
                  <a:lnTo>
                    <a:pt x="0" y="19"/>
                  </a:lnTo>
                  <a:lnTo>
                    <a:pt x="0" y="15"/>
                  </a:lnTo>
                  <a:lnTo>
                    <a:pt x="0" y="4"/>
                  </a:lnTo>
                  <a:lnTo>
                    <a:pt x="0" y="0"/>
                  </a:lnTo>
                  <a:lnTo>
                    <a:pt x="2" y="0"/>
                  </a:lnTo>
                  <a:lnTo>
                    <a:pt x="5" y="0"/>
                  </a:lnTo>
                  <a:lnTo>
                    <a:pt x="8" y="4"/>
                  </a:lnTo>
                  <a:lnTo>
                    <a:pt x="8"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76" name="Freeform 1088">
              <a:extLst>
                <a:ext uri="{FF2B5EF4-FFF2-40B4-BE49-F238E27FC236}">
                  <a16:creationId xmlns:a16="http://schemas.microsoft.com/office/drawing/2014/main" id="{85D0CB72-5E69-400F-AD73-962A13A1C43D}"/>
                </a:ext>
              </a:extLst>
            </p:cNvPr>
            <p:cNvSpPr>
              <a:spLocks/>
            </p:cNvSpPr>
            <p:nvPr/>
          </p:nvSpPr>
          <p:spPr bwMode="auto">
            <a:xfrm>
              <a:off x="4605867" y="4451352"/>
              <a:ext cx="23284"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2" y="11"/>
                  </a:moveTo>
                  <a:lnTo>
                    <a:pt x="0" y="8"/>
                  </a:lnTo>
                  <a:lnTo>
                    <a:pt x="0" y="4"/>
                  </a:lnTo>
                  <a:lnTo>
                    <a:pt x="0" y="0"/>
                  </a:lnTo>
                  <a:lnTo>
                    <a:pt x="2" y="0"/>
                  </a:lnTo>
                  <a:lnTo>
                    <a:pt x="14" y="0"/>
                  </a:lnTo>
                  <a:lnTo>
                    <a:pt x="17" y="0"/>
                  </a:lnTo>
                  <a:lnTo>
                    <a:pt x="17" y="4"/>
                  </a:lnTo>
                  <a:lnTo>
                    <a:pt x="17" y="8"/>
                  </a:lnTo>
                  <a:lnTo>
                    <a:pt x="14"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77" name="Freeform 1089">
              <a:extLst>
                <a:ext uri="{FF2B5EF4-FFF2-40B4-BE49-F238E27FC236}">
                  <a16:creationId xmlns:a16="http://schemas.microsoft.com/office/drawing/2014/main" id="{C1E83A68-0D84-47AE-86E7-63B90A05BA4F}"/>
                </a:ext>
              </a:extLst>
            </p:cNvPr>
            <p:cNvSpPr>
              <a:spLocks/>
            </p:cNvSpPr>
            <p:nvPr/>
          </p:nvSpPr>
          <p:spPr bwMode="auto">
            <a:xfrm>
              <a:off x="4620684" y="4451352"/>
              <a:ext cx="33867"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78" name="Freeform 1090">
              <a:extLst>
                <a:ext uri="{FF2B5EF4-FFF2-40B4-BE49-F238E27FC236}">
                  <a16:creationId xmlns:a16="http://schemas.microsoft.com/office/drawing/2014/main" id="{44CEA1DB-DA15-4B69-9894-20EC234BF9AD}"/>
                </a:ext>
              </a:extLst>
            </p:cNvPr>
            <p:cNvSpPr>
              <a:spLocks/>
            </p:cNvSpPr>
            <p:nvPr/>
          </p:nvSpPr>
          <p:spPr bwMode="auto">
            <a:xfrm>
              <a:off x="4646085" y="4451352"/>
              <a:ext cx="12700"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79" name="Freeform 1091">
              <a:extLst>
                <a:ext uri="{FF2B5EF4-FFF2-40B4-BE49-F238E27FC236}">
                  <a16:creationId xmlns:a16="http://schemas.microsoft.com/office/drawing/2014/main" id="{AF56626C-0AC1-429E-9CAC-A295229B3A1F}"/>
                </a:ext>
              </a:extLst>
            </p:cNvPr>
            <p:cNvSpPr>
              <a:spLocks/>
            </p:cNvSpPr>
            <p:nvPr/>
          </p:nvSpPr>
          <p:spPr bwMode="auto">
            <a:xfrm>
              <a:off x="4650318" y="4451352"/>
              <a:ext cx="19049"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8"/>
                  </a:lnTo>
                  <a:lnTo>
                    <a:pt x="0" y="4"/>
                  </a:lnTo>
                  <a:lnTo>
                    <a:pt x="0" y="0"/>
                  </a:lnTo>
                  <a:lnTo>
                    <a:pt x="3" y="0"/>
                  </a:lnTo>
                  <a:lnTo>
                    <a:pt x="12" y="0"/>
                  </a:lnTo>
                  <a:lnTo>
                    <a:pt x="14" y="0"/>
                  </a:lnTo>
                  <a:lnTo>
                    <a:pt x="14" y="4"/>
                  </a:lnTo>
                  <a:lnTo>
                    <a:pt x="14" y="8"/>
                  </a:lnTo>
                  <a:lnTo>
                    <a:pt x="1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80" name="Freeform 1092">
              <a:extLst>
                <a:ext uri="{FF2B5EF4-FFF2-40B4-BE49-F238E27FC236}">
                  <a16:creationId xmlns:a16="http://schemas.microsoft.com/office/drawing/2014/main" id="{9D6E4A27-2B4C-456C-88E9-2A77C10C10E6}"/>
                </a:ext>
              </a:extLst>
            </p:cNvPr>
            <p:cNvSpPr>
              <a:spLocks/>
            </p:cNvSpPr>
            <p:nvPr/>
          </p:nvSpPr>
          <p:spPr bwMode="auto">
            <a:xfrm>
              <a:off x="4663018" y="4451352"/>
              <a:ext cx="35983"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81" name="Freeform 1093">
              <a:extLst>
                <a:ext uri="{FF2B5EF4-FFF2-40B4-BE49-F238E27FC236}">
                  <a16:creationId xmlns:a16="http://schemas.microsoft.com/office/drawing/2014/main" id="{20916FAA-32EC-4432-BE2B-CB2A4969F131}"/>
                </a:ext>
              </a:extLst>
            </p:cNvPr>
            <p:cNvSpPr>
              <a:spLocks/>
            </p:cNvSpPr>
            <p:nvPr/>
          </p:nvSpPr>
          <p:spPr bwMode="auto">
            <a:xfrm>
              <a:off x="4690534" y="4451352"/>
              <a:ext cx="57151" cy="19049"/>
            </a:xfrm>
            <a:custGeom>
              <a:avLst/>
              <a:gdLst>
                <a:gd name="T0" fmla="*/ 2147483646 w 43"/>
                <a:gd name="T1" fmla="*/ 2147483646 h 11"/>
                <a:gd name="T2" fmla="*/ 0 w 43"/>
                <a:gd name="T3" fmla="*/ 2147483646 h 11"/>
                <a:gd name="T4" fmla="*/ 0 w 43"/>
                <a:gd name="T5" fmla="*/ 2147483646 h 11"/>
                <a:gd name="T6" fmla="*/ 0 w 43"/>
                <a:gd name="T7" fmla="*/ 2147483646 h 11"/>
                <a:gd name="T8" fmla="*/ 0 w 43"/>
                <a:gd name="T9" fmla="*/ 0 h 11"/>
                <a:gd name="T10" fmla="*/ 2147483646 w 43"/>
                <a:gd name="T11" fmla="*/ 0 h 11"/>
                <a:gd name="T12" fmla="*/ 2147483646 w 43"/>
                <a:gd name="T13" fmla="*/ 0 h 11"/>
                <a:gd name="T14" fmla="*/ 2147483646 w 43"/>
                <a:gd name="T15" fmla="*/ 0 h 11"/>
                <a:gd name="T16" fmla="*/ 2147483646 w 43"/>
                <a:gd name="T17" fmla="*/ 2147483646 h 11"/>
                <a:gd name="T18" fmla="*/ 2147483646 w 43"/>
                <a:gd name="T19" fmla="*/ 2147483646 h 11"/>
                <a:gd name="T20" fmla="*/ 2147483646 w 43"/>
                <a:gd name="T21" fmla="*/ 2147483646 h 11"/>
                <a:gd name="T22" fmla="*/ 2147483646 w 43"/>
                <a:gd name="T23" fmla="*/ 2147483646 h 11"/>
                <a:gd name="T24" fmla="*/ 2147483646 w 4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3" h="11">
                  <a:moveTo>
                    <a:pt x="3" y="11"/>
                  </a:moveTo>
                  <a:lnTo>
                    <a:pt x="0" y="8"/>
                  </a:lnTo>
                  <a:lnTo>
                    <a:pt x="0" y="4"/>
                  </a:lnTo>
                  <a:lnTo>
                    <a:pt x="0" y="0"/>
                  </a:lnTo>
                  <a:lnTo>
                    <a:pt x="3" y="0"/>
                  </a:lnTo>
                  <a:lnTo>
                    <a:pt x="40" y="0"/>
                  </a:lnTo>
                  <a:lnTo>
                    <a:pt x="43" y="0"/>
                  </a:lnTo>
                  <a:lnTo>
                    <a:pt x="43" y="4"/>
                  </a:lnTo>
                  <a:lnTo>
                    <a:pt x="43" y="8"/>
                  </a:lnTo>
                  <a:lnTo>
                    <a:pt x="40"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82" name="Freeform 1094">
              <a:extLst>
                <a:ext uri="{FF2B5EF4-FFF2-40B4-BE49-F238E27FC236}">
                  <a16:creationId xmlns:a16="http://schemas.microsoft.com/office/drawing/2014/main" id="{905C6EDA-6680-43D1-BDD1-14B90609B13A}"/>
                </a:ext>
              </a:extLst>
            </p:cNvPr>
            <p:cNvSpPr>
              <a:spLocks/>
            </p:cNvSpPr>
            <p:nvPr/>
          </p:nvSpPr>
          <p:spPr bwMode="auto">
            <a:xfrm>
              <a:off x="4739217" y="4451352"/>
              <a:ext cx="48683" cy="19049"/>
            </a:xfrm>
            <a:custGeom>
              <a:avLst/>
              <a:gdLst>
                <a:gd name="T0" fmla="*/ 2147483646 w 35"/>
                <a:gd name="T1" fmla="*/ 2147483646 h 11"/>
                <a:gd name="T2" fmla="*/ 0 w 35"/>
                <a:gd name="T3" fmla="*/ 2147483646 h 11"/>
                <a:gd name="T4" fmla="*/ 0 w 35"/>
                <a:gd name="T5" fmla="*/ 2147483646 h 11"/>
                <a:gd name="T6" fmla="*/ 0 w 35"/>
                <a:gd name="T7" fmla="*/ 2147483646 h 11"/>
                <a:gd name="T8" fmla="*/ 0 w 35"/>
                <a:gd name="T9" fmla="*/ 0 h 11"/>
                <a:gd name="T10" fmla="*/ 2147483646 w 35"/>
                <a:gd name="T11" fmla="*/ 0 h 11"/>
                <a:gd name="T12" fmla="*/ 2147483646 w 35"/>
                <a:gd name="T13" fmla="*/ 0 h 11"/>
                <a:gd name="T14" fmla="*/ 2147483646 w 35"/>
                <a:gd name="T15" fmla="*/ 0 h 11"/>
                <a:gd name="T16" fmla="*/ 2147483646 w 35"/>
                <a:gd name="T17" fmla="*/ 2147483646 h 11"/>
                <a:gd name="T18" fmla="*/ 2147483646 w 35"/>
                <a:gd name="T19" fmla="*/ 2147483646 h 11"/>
                <a:gd name="T20" fmla="*/ 2147483646 w 35"/>
                <a:gd name="T21" fmla="*/ 2147483646 h 11"/>
                <a:gd name="T22" fmla="*/ 2147483646 w 35"/>
                <a:gd name="T23" fmla="*/ 2147483646 h 11"/>
                <a:gd name="T24" fmla="*/ 2147483646 w 3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1">
                  <a:moveTo>
                    <a:pt x="3" y="11"/>
                  </a:moveTo>
                  <a:lnTo>
                    <a:pt x="0" y="8"/>
                  </a:lnTo>
                  <a:lnTo>
                    <a:pt x="0" y="4"/>
                  </a:lnTo>
                  <a:lnTo>
                    <a:pt x="0" y="0"/>
                  </a:lnTo>
                  <a:lnTo>
                    <a:pt x="3" y="0"/>
                  </a:lnTo>
                  <a:lnTo>
                    <a:pt x="32" y="0"/>
                  </a:lnTo>
                  <a:lnTo>
                    <a:pt x="35" y="0"/>
                  </a:lnTo>
                  <a:lnTo>
                    <a:pt x="35" y="4"/>
                  </a:lnTo>
                  <a:lnTo>
                    <a:pt x="35" y="8"/>
                  </a:lnTo>
                  <a:lnTo>
                    <a:pt x="3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83" name="Freeform 1095">
              <a:extLst>
                <a:ext uri="{FF2B5EF4-FFF2-40B4-BE49-F238E27FC236}">
                  <a16:creationId xmlns:a16="http://schemas.microsoft.com/office/drawing/2014/main" id="{FB739CE7-8C6E-48BE-9930-F468FA93C359}"/>
                </a:ext>
              </a:extLst>
            </p:cNvPr>
            <p:cNvSpPr>
              <a:spLocks/>
            </p:cNvSpPr>
            <p:nvPr/>
          </p:nvSpPr>
          <p:spPr bwMode="auto">
            <a:xfrm>
              <a:off x="4779433" y="4451352"/>
              <a:ext cx="44451" cy="19049"/>
            </a:xfrm>
            <a:custGeom>
              <a:avLst/>
              <a:gdLst>
                <a:gd name="T0" fmla="*/ 2147483646 w 34"/>
                <a:gd name="T1" fmla="*/ 2147483646 h 11"/>
                <a:gd name="T2" fmla="*/ 0 w 34"/>
                <a:gd name="T3" fmla="*/ 2147483646 h 11"/>
                <a:gd name="T4" fmla="*/ 0 w 34"/>
                <a:gd name="T5" fmla="*/ 2147483646 h 11"/>
                <a:gd name="T6" fmla="*/ 0 w 34"/>
                <a:gd name="T7" fmla="*/ 2147483646 h 11"/>
                <a:gd name="T8" fmla="*/ 0 w 34"/>
                <a:gd name="T9" fmla="*/ 0 h 11"/>
                <a:gd name="T10" fmla="*/ 2147483646 w 34"/>
                <a:gd name="T11" fmla="*/ 0 h 11"/>
                <a:gd name="T12" fmla="*/ 2147483646 w 34"/>
                <a:gd name="T13" fmla="*/ 0 h 11"/>
                <a:gd name="T14" fmla="*/ 2147483646 w 34"/>
                <a:gd name="T15" fmla="*/ 0 h 11"/>
                <a:gd name="T16" fmla="*/ 2147483646 w 34"/>
                <a:gd name="T17" fmla="*/ 2147483646 h 11"/>
                <a:gd name="T18" fmla="*/ 2147483646 w 34"/>
                <a:gd name="T19" fmla="*/ 2147483646 h 11"/>
                <a:gd name="T20" fmla="*/ 2147483646 w 34"/>
                <a:gd name="T21" fmla="*/ 2147483646 h 11"/>
                <a:gd name="T22" fmla="*/ 2147483646 w 34"/>
                <a:gd name="T23" fmla="*/ 2147483646 h 11"/>
                <a:gd name="T24" fmla="*/ 2147483646 w 3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4" h="11">
                  <a:moveTo>
                    <a:pt x="3" y="11"/>
                  </a:moveTo>
                  <a:lnTo>
                    <a:pt x="0" y="8"/>
                  </a:lnTo>
                  <a:lnTo>
                    <a:pt x="0" y="4"/>
                  </a:lnTo>
                  <a:lnTo>
                    <a:pt x="0" y="0"/>
                  </a:lnTo>
                  <a:lnTo>
                    <a:pt x="3" y="0"/>
                  </a:lnTo>
                  <a:lnTo>
                    <a:pt x="31" y="0"/>
                  </a:lnTo>
                  <a:lnTo>
                    <a:pt x="34" y="0"/>
                  </a:lnTo>
                  <a:lnTo>
                    <a:pt x="34" y="4"/>
                  </a:lnTo>
                  <a:lnTo>
                    <a:pt x="34" y="8"/>
                  </a:lnTo>
                  <a:lnTo>
                    <a:pt x="31"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84" name="Freeform 1096">
              <a:extLst>
                <a:ext uri="{FF2B5EF4-FFF2-40B4-BE49-F238E27FC236}">
                  <a16:creationId xmlns:a16="http://schemas.microsoft.com/office/drawing/2014/main" id="{6779824A-7DEC-481D-9B61-32B2B1668CA9}"/>
                </a:ext>
              </a:extLst>
            </p:cNvPr>
            <p:cNvSpPr>
              <a:spLocks/>
            </p:cNvSpPr>
            <p:nvPr/>
          </p:nvSpPr>
          <p:spPr bwMode="auto">
            <a:xfrm>
              <a:off x="4817533" y="4423834"/>
              <a:ext cx="10584" cy="42333"/>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5" y="23"/>
                  </a:lnTo>
                  <a:lnTo>
                    <a:pt x="2" y="23"/>
                  </a:lnTo>
                  <a:lnTo>
                    <a:pt x="0" y="23"/>
                  </a:lnTo>
                  <a:lnTo>
                    <a:pt x="0" y="19"/>
                  </a:lnTo>
                  <a:lnTo>
                    <a:pt x="0" y="4"/>
                  </a:lnTo>
                  <a:lnTo>
                    <a:pt x="0" y="0"/>
                  </a:lnTo>
                  <a:lnTo>
                    <a:pt x="2" y="0"/>
                  </a:lnTo>
                  <a:lnTo>
                    <a:pt x="5" y="0"/>
                  </a:lnTo>
                  <a:lnTo>
                    <a:pt x="8" y="4"/>
                  </a:lnTo>
                  <a:lnTo>
                    <a:pt x="8" y="19"/>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85" name="Freeform 1097">
              <a:extLst>
                <a:ext uri="{FF2B5EF4-FFF2-40B4-BE49-F238E27FC236}">
                  <a16:creationId xmlns:a16="http://schemas.microsoft.com/office/drawing/2014/main" id="{B9128A17-4FF7-40D3-8D8D-4B557B9C14D8}"/>
                </a:ext>
              </a:extLst>
            </p:cNvPr>
            <p:cNvSpPr>
              <a:spLocks/>
            </p:cNvSpPr>
            <p:nvPr/>
          </p:nvSpPr>
          <p:spPr bwMode="auto">
            <a:xfrm>
              <a:off x="4817533" y="4423834"/>
              <a:ext cx="10584" cy="21167"/>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2" y="11"/>
                  </a:moveTo>
                  <a:lnTo>
                    <a:pt x="0" y="8"/>
                  </a:lnTo>
                  <a:lnTo>
                    <a:pt x="0" y="4"/>
                  </a:lnTo>
                  <a:lnTo>
                    <a:pt x="0" y="0"/>
                  </a:lnTo>
                  <a:lnTo>
                    <a:pt x="2" y="0"/>
                  </a:lnTo>
                  <a:lnTo>
                    <a:pt x="5" y="0"/>
                  </a:lnTo>
                  <a:lnTo>
                    <a:pt x="8" y="0"/>
                  </a:lnTo>
                  <a:lnTo>
                    <a:pt x="8" y="4"/>
                  </a:lnTo>
                  <a:lnTo>
                    <a:pt x="8" y="8"/>
                  </a:lnTo>
                  <a:lnTo>
                    <a:pt x="5"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86" name="Freeform 1098">
              <a:extLst>
                <a:ext uri="{FF2B5EF4-FFF2-40B4-BE49-F238E27FC236}">
                  <a16:creationId xmlns:a16="http://schemas.microsoft.com/office/drawing/2014/main" id="{EBD66BAC-720C-46B3-B374-6F3239BA311A}"/>
                </a:ext>
              </a:extLst>
            </p:cNvPr>
            <p:cNvSpPr>
              <a:spLocks/>
            </p:cNvSpPr>
            <p:nvPr/>
          </p:nvSpPr>
          <p:spPr bwMode="auto">
            <a:xfrm>
              <a:off x="4819651" y="4423834"/>
              <a:ext cx="63500" cy="21167"/>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3" y="11"/>
                  </a:moveTo>
                  <a:lnTo>
                    <a:pt x="0" y="8"/>
                  </a:lnTo>
                  <a:lnTo>
                    <a:pt x="0" y="4"/>
                  </a:lnTo>
                  <a:lnTo>
                    <a:pt x="0" y="0"/>
                  </a:lnTo>
                  <a:lnTo>
                    <a:pt x="3" y="0"/>
                  </a:lnTo>
                  <a:lnTo>
                    <a:pt x="43" y="0"/>
                  </a:lnTo>
                  <a:lnTo>
                    <a:pt x="46" y="0"/>
                  </a:lnTo>
                  <a:lnTo>
                    <a:pt x="46" y="4"/>
                  </a:lnTo>
                  <a:lnTo>
                    <a:pt x="46" y="8"/>
                  </a:lnTo>
                  <a:lnTo>
                    <a:pt x="4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87" name="Freeform 1099">
              <a:extLst>
                <a:ext uri="{FF2B5EF4-FFF2-40B4-BE49-F238E27FC236}">
                  <a16:creationId xmlns:a16="http://schemas.microsoft.com/office/drawing/2014/main" id="{355E4798-0E18-4A04-ADF3-B1CC3B78FBB6}"/>
                </a:ext>
              </a:extLst>
            </p:cNvPr>
            <p:cNvSpPr>
              <a:spLocks/>
            </p:cNvSpPr>
            <p:nvPr/>
          </p:nvSpPr>
          <p:spPr bwMode="auto">
            <a:xfrm>
              <a:off x="4876801" y="4423834"/>
              <a:ext cx="21167" cy="21167"/>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2" y="11"/>
                  </a:moveTo>
                  <a:lnTo>
                    <a:pt x="0" y="8"/>
                  </a:lnTo>
                  <a:lnTo>
                    <a:pt x="0" y="4"/>
                  </a:lnTo>
                  <a:lnTo>
                    <a:pt x="0" y="0"/>
                  </a:lnTo>
                  <a:lnTo>
                    <a:pt x="2" y="0"/>
                  </a:lnTo>
                  <a:lnTo>
                    <a:pt x="14" y="0"/>
                  </a:lnTo>
                  <a:lnTo>
                    <a:pt x="17" y="0"/>
                  </a:lnTo>
                  <a:lnTo>
                    <a:pt x="17" y="4"/>
                  </a:lnTo>
                  <a:lnTo>
                    <a:pt x="17" y="8"/>
                  </a:lnTo>
                  <a:lnTo>
                    <a:pt x="14"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88" name="Freeform 1100">
              <a:extLst>
                <a:ext uri="{FF2B5EF4-FFF2-40B4-BE49-F238E27FC236}">
                  <a16:creationId xmlns:a16="http://schemas.microsoft.com/office/drawing/2014/main" id="{0CC4F72A-8F8A-4346-A2E0-3CCB49D01A23}"/>
                </a:ext>
              </a:extLst>
            </p:cNvPr>
            <p:cNvSpPr>
              <a:spLocks/>
            </p:cNvSpPr>
            <p:nvPr/>
          </p:nvSpPr>
          <p:spPr bwMode="auto">
            <a:xfrm>
              <a:off x="4891618" y="4423834"/>
              <a:ext cx="38100" cy="21167"/>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8"/>
                  </a:lnTo>
                  <a:lnTo>
                    <a:pt x="0" y="4"/>
                  </a:lnTo>
                  <a:lnTo>
                    <a:pt x="0" y="0"/>
                  </a:lnTo>
                  <a:lnTo>
                    <a:pt x="3" y="0"/>
                  </a:lnTo>
                  <a:lnTo>
                    <a:pt x="26" y="0"/>
                  </a:lnTo>
                  <a:lnTo>
                    <a:pt x="29" y="0"/>
                  </a:lnTo>
                  <a:lnTo>
                    <a:pt x="29" y="4"/>
                  </a:lnTo>
                  <a:lnTo>
                    <a:pt x="29" y="8"/>
                  </a:lnTo>
                  <a:lnTo>
                    <a:pt x="26"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15" name="Group 14">
              <a:extLst>
                <a:ext uri="{FF2B5EF4-FFF2-40B4-BE49-F238E27FC236}">
                  <a16:creationId xmlns:a16="http://schemas.microsoft.com/office/drawing/2014/main" id="{C5B88B80-C557-4934-83D6-E5E1AC49CA57}"/>
                </a:ext>
              </a:extLst>
            </p:cNvPr>
            <p:cNvGrpSpPr/>
            <p:nvPr/>
          </p:nvGrpSpPr>
          <p:grpSpPr>
            <a:xfrm>
              <a:off x="1602318" y="4423834"/>
              <a:ext cx="3337983" cy="514350"/>
              <a:chOff x="1602318" y="4423834"/>
              <a:chExt cx="3337983" cy="514350"/>
            </a:xfrm>
          </p:grpSpPr>
          <p:sp>
            <p:nvSpPr>
              <p:cNvPr id="351345" name="Freeform 956">
                <a:extLst>
                  <a:ext uri="{FF2B5EF4-FFF2-40B4-BE49-F238E27FC236}">
                    <a16:creationId xmlns:a16="http://schemas.microsoft.com/office/drawing/2014/main" id="{39195932-B13A-41D0-A3DC-0D071F8E08B4}"/>
                  </a:ext>
                </a:extLst>
              </p:cNvPr>
              <p:cNvSpPr>
                <a:spLocks/>
              </p:cNvSpPr>
              <p:nvPr/>
            </p:nvSpPr>
            <p:spPr bwMode="auto">
              <a:xfrm>
                <a:off x="1602318" y="4912784"/>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46" name="Freeform 957">
                <a:extLst>
                  <a:ext uri="{FF2B5EF4-FFF2-40B4-BE49-F238E27FC236}">
                    <a16:creationId xmlns:a16="http://schemas.microsoft.com/office/drawing/2014/main" id="{075CFB7E-74D2-4533-BF23-CF9AC5FABBC1}"/>
                  </a:ext>
                </a:extLst>
              </p:cNvPr>
              <p:cNvSpPr>
                <a:spLocks/>
              </p:cNvSpPr>
              <p:nvPr/>
            </p:nvSpPr>
            <p:spPr bwMode="auto">
              <a:xfrm>
                <a:off x="1602318" y="4912785"/>
                <a:ext cx="63500" cy="19049"/>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3" y="11"/>
                    </a:moveTo>
                    <a:lnTo>
                      <a:pt x="0" y="8"/>
                    </a:lnTo>
                    <a:lnTo>
                      <a:pt x="0" y="4"/>
                    </a:lnTo>
                    <a:lnTo>
                      <a:pt x="0" y="0"/>
                    </a:lnTo>
                    <a:lnTo>
                      <a:pt x="3" y="0"/>
                    </a:lnTo>
                    <a:lnTo>
                      <a:pt x="44" y="0"/>
                    </a:lnTo>
                    <a:lnTo>
                      <a:pt x="46" y="0"/>
                    </a:lnTo>
                    <a:lnTo>
                      <a:pt x="46" y="4"/>
                    </a:lnTo>
                    <a:lnTo>
                      <a:pt x="46" y="8"/>
                    </a:lnTo>
                    <a:lnTo>
                      <a:pt x="44"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47" name="Freeform 958">
                <a:extLst>
                  <a:ext uri="{FF2B5EF4-FFF2-40B4-BE49-F238E27FC236}">
                    <a16:creationId xmlns:a16="http://schemas.microsoft.com/office/drawing/2014/main" id="{8C89262B-31ED-4AD9-87AF-843667FAA870}"/>
                  </a:ext>
                </a:extLst>
              </p:cNvPr>
              <p:cNvSpPr>
                <a:spLocks/>
              </p:cNvSpPr>
              <p:nvPr/>
            </p:nvSpPr>
            <p:spPr bwMode="auto">
              <a:xfrm>
                <a:off x="1659467" y="4891617"/>
                <a:ext cx="10584"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5" y="19"/>
                    </a:lnTo>
                    <a:lnTo>
                      <a:pt x="3" y="19"/>
                    </a:lnTo>
                    <a:lnTo>
                      <a:pt x="0" y="19"/>
                    </a:lnTo>
                    <a:lnTo>
                      <a:pt x="0" y="15"/>
                    </a:lnTo>
                    <a:lnTo>
                      <a:pt x="0" y="4"/>
                    </a:lnTo>
                    <a:lnTo>
                      <a:pt x="0" y="0"/>
                    </a:lnTo>
                    <a:lnTo>
                      <a:pt x="3" y="0"/>
                    </a:lnTo>
                    <a:lnTo>
                      <a:pt x="5" y="0"/>
                    </a:lnTo>
                    <a:lnTo>
                      <a:pt x="8" y="4"/>
                    </a:lnTo>
                    <a:lnTo>
                      <a:pt x="8" y="15"/>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48" name="Freeform 959">
                <a:extLst>
                  <a:ext uri="{FF2B5EF4-FFF2-40B4-BE49-F238E27FC236}">
                    <a16:creationId xmlns:a16="http://schemas.microsoft.com/office/drawing/2014/main" id="{8069AF67-05E7-403E-8019-F9B94C94CEB5}"/>
                  </a:ext>
                </a:extLst>
              </p:cNvPr>
              <p:cNvSpPr>
                <a:spLocks/>
              </p:cNvSpPr>
              <p:nvPr/>
            </p:nvSpPr>
            <p:spPr bwMode="auto">
              <a:xfrm>
                <a:off x="1659467" y="4891618"/>
                <a:ext cx="84667" cy="21167"/>
              </a:xfrm>
              <a:custGeom>
                <a:avLst/>
                <a:gdLst>
                  <a:gd name="T0" fmla="*/ 2147483646 w 63"/>
                  <a:gd name="T1" fmla="*/ 2147483646 h 11"/>
                  <a:gd name="T2" fmla="*/ 0 w 63"/>
                  <a:gd name="T3" fmla="*/ 2147483646 h 11"/>
                  <a:gd name="T4" fmla="*/ 0 w 63"/>
                  <a:gd name="T5" fmla="*/ 2147483646 h 11"/>
                  <a:gd name="T6" fmla="*/ 0 w 63"/>
                  <a:gd name="T7" fmla="*/ 2147483646 h 11"/>
                  <a:gd name="T8" fmla="*/ 0 w 63"/>
                  <a:gd name="T9" fmla="*/ 0 h 11"/>
                  <a:gd name="T10" fmla="*/ 2147483646 w 63"/>
                  <a:gd name="T11" fmla="*/ 0 h 11"/>
                  <a:gd name="T12" fmla="*/ 2147483646 w 63"/>
                  <a:gd name="T13" fmla="*/ 0 h 11"/>
                  <a:gd name="T14" fmla="*/ 2147483646 w 63"/>
                  <a:gd name="T15" fmla="*/ 0 h 11"/>
                  <a:gd name="T16" fmla="*/ 2147483646 w 63"/>
                  <a:gd name="T17" fmla="*/ 2147483646 h 11"/>
                  <a:gd name="T18" fmla="*/ 2147483646 w 63"/>
                  <a:gd name="T19" fmla="*/ 2147483646 h 11"/>
                  <a:gd name="T20" fmla="*/ 2147483646 w 63"/>
                  <a:gd name="T21" fmla="*/ 2147483646 h 11"/>
                  <a:gd name="T22" fmla="*/ 2147483646 w 63"/>
                  <a:gd name="T23" fmla="*/ 2147483646 h 11"/>
                  <a:gd name="T24" fmla="*/ 2147483646 w 6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 h="11">
                    <a:moveTo>
                      <a:pt x="3" y="11"/>
                    </a:moveTo>
                    <a:lnTo>
                      <a:pt x="0" y="7"/>
                    </a:lnTo>
                    <a:lnTo>
                      <a:pt x="0" y="4"/>
                    </a:lnTo>
                    <a:lnTo>
                      <a:pt x="0" y="0"/>
                    </a:lnTo>
                    <a:lnTo>
                      <a:pt x="3" y="0"/>
                    </a:lnTo>
                    <a:lnTo>
                      <a:pt x="60" y="0"/>
                    </a:lnTo>
                    <a:lnTo>
                      <a:pt x="63" y="0"/>
                    </a:lnTo>
                    <a:lnTo>
                      <a:pt x="63" y="4"/>
                    </a:lnTo>
                    <a:lnTo>
                      <a:pt x="63" y="7"/>
                    </a:lnTo>
                    <a:lnTo>
                      <a:pt x="60"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13" name="Group 12">
                <a:extLst>
                  <a:ext uri="{FF2B5EF4-FFF2-40B4-BE49-F238E27FC236}">
                    <a16:creationId xmlns:a16="http://schemas.microsoft.com/office/drawing/2014/main" id="{9469F307-2E91-44BB-B7C1-EA42385217BA}"/>
                  </a:ext>
                </a:extLst>
              </p:cNvPr>
              <p:cNvGrpSpPr/>
              <p:nvPr/>
            </p:nvGrpSpPr>
            <p:grpSpPr>
              <a:xfrm>
                <a:off x="1735667" y="4851400"/>
                <a:ext cx="342900" cy="52917"/>
                <a:chOff x="1735667" y="4851400"/>
                <a:chExt cx="342900" cy="52917"/>
              </a:xfrm>
            </p:grpSpPr>
            <p:sp>
              <p:nvSpPr>
                <p:cNvPr id="351349" name="Freeform 960">
                  <a:extLst>
                    <a:ext uri="{FF2B5EF4-FFF2-40B4-BE49-F238E27FC236}">
                      <a16:creationId xmlns:a16="http://schemas.microsoft.com/office/drawing/2014/main" id="{5BD34404-9DAA-4A8A-9304-B329C9BD5A77}"/>
                    </a:ext>
                  </a:extLst>
                </p:cNvPr>
                <p:cNvSpPr>
                  <a:spLocks/>
                </p:cNvSpPr>
                <p:nvPr/>
              </p:nvSpPr>
              <p:spPr bwMode="auto">
                <a:xfrm>
                  <a:off x="1735667" y="4878917"/>
                  <a:ext cx="10584"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2"/>
                      </a:moveTo>
                      <a:lnTo>
                        <a:pt x="6" y="15"/>
                      </a:lnTo>
                      <a:lnTo>
                        <a:pt x="3" y="15"/>
                      </a:lnTo>
                      <a:lnTo>
                        <a:pt x="0" y="15"/>
                      </a:lnTo>
                      <a:lnTo>
                        <a:pt x="0" y="12"/>
                      </a:lnTo>
                      <a:lnTo>
                        <a:pt x="0" y="4"/>
                      </a:lnTo>
                      <a:lnTo>
                        <a:pt x="0" y="0"/>
                      </a:lnTo>
                      <a:lnTo>
                        <a:pt x="3" y="0"/>
                      </a:lnTo>
                      <a:lnTo>
                        <a:pt x="6" y="0"/>
                      </a:lnTo>
                      <a:lnTo>
                        <a:pt x="9" y="4"/>
                      </a:lnTo>
                      <a:lnTo>
                        <a:pt x="9" y="12"/>
                      </a:lnTo>
                      <a:close/>
                    </a:path>
                  </a:pathLst>
                </a:custGeom>
                <a:solidFill>
                  <a:schemeClr val="accent3"/>
                </a:solidFill>
                <a:ln w="19050">
                  <a:solidFill>
                    <a:schemeClr val="accent3"/>
                  </a:solidFill>
                  <a:miter lim="800000"/>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50" name="Freeform 961">
                  <a:extLst>
                    <a:ext uri="{FF2B5EF4-FFF2-40B4-BE49-F238E27FC236}">
                      <a16:creationId xmlns:a16="http://schemas.microsoft.com/office/drawing/2014/main" id="{5200B5B1-C613-4CCE-852E-F70CD6E2883F}"/>
                    </a:ext>
                  </a:extLst>
                </p:cNvPr>
                <p:cNvSpPr>
                  <a:spLocks/>
                </p:cNvSpPr>
                <p:nvPr/>
              </p:nvSpPr>
              <p:spPr bwMode="auto">
                <a:xfrm>
                  <a:off x="1735667" y="4878918"/>
                  <a:ext cx="52917" cy="21167"/>
                </a:xfrm>
                <a:custGeom>
                  <a:avLst/>
                  <a:gdLst>
                    <a:gd name="T0" fmla="*/ 2147483646 w 40"/>
                    <a:gd name="T1" fmla="*/ 2147483646 h 12"/>
                    <a:gd name="T2" fmla="*/ 0 w 40"/>
                    <a:gd name="T3" fmla="*/ 2147483646 h 12"/>
                    <a:gd name="T4" fmla="*/ 0 w 40"/>
                    <a:gd name="T5" fmla="*/ 2147483646 h 12"/>
                    <a:gd name="T6" fmla="*/ 0 w 40"/>
                    <a:gd name="T7" fmla="*/ 2147483646 h 12"/>
                    <a:gd name="T8" fmla="*/ 0 w 40"/>
                    <a:gd name="T9" fmla="*/ 0 h 12"/>
                    <a:gd name="T10" fmla="*/ 2147483646 w 40"/>
                    <a:gd name="T11" fmla="*/ 0 h 12"/>
                    <a:gd name="T12" fmla="*/ 2147483646 w 40"/>
                    <a:gd name="T13" fmla="*/ 0 h 12"/>
                    <a:gd name="T14" fmla="*/ 2147483646 w 40"/>
                    <a:gd name="T15" fmla="*/ 0 h 12"/>
                    <a:gd name="T16" fmla="*/ 2147483646 w 40"/>
                    <a:gd name="T17" fmla="*/ 2147483646 h 12"/>
                    <a:gd name="T18" fmla="*/ 2147483646 w 40"/>
                    <a:gd name="T19" fmla="*/ 2147483646 h 12"/>
                    <a:gd name="T20" fmla="*/ 2147483646 w 40"/>
                    <a:gd name="T21" fmla="*/ 2147483646 h 12"/>
                    <a:gd name="T22" fmla="*/ 2147483646 w 40"/>
                    <a:gd name="T23" fmla="*/ 2147483646 h 12"/>
                    <a:gd name="T24" fmla="*/ 2147483646 w 40"/>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12">
                      <a:moveTo>
                        <a:pt x="3" y="12"/>
                      </a:moveTo>
                      <a:lnTo>
                        <a:pt x="0" y="8"/>
                      </a:lnTo>
                      <a:lnTo>
                        <a:pt x="0" y="4"/>
                      </a:lnTo>
                      <a:lnTo>
                        <a:pt x="0" y="0"/>
                      </a:lnTo>
                      <a:lnTo>
                        <a:pt x="3" y="0"/>
                      </a:lnTo>
                      <a:lnTo>
                        <a:pt x="37" y="0"/>
                      </a:lnTo>
                      <a:lnTo>
                        <a:pt x="40" y="0"/>
                      </a:lnTo>
                      <a:lnTo>
                        <a:pt x="40" y="4"/>
                      </a:lnTo>
                      <a:lnTo>
                        <a:pt x="40" y="8"/>
                      </a:lnTo>
                      <a:lnTo>
                        <a:pt x="37" y="12"/>
                      </a:lnTo>
                      <a:lnTo>
                        <a:pt x="3" y="12"/>
                      </a:lnTo>
                      <a:close/>
                    </a:path>
                  </a:pathLst>
                </a:custGeom>
                <a:solidFill>
                  <a:schemeClr val="accent3"/>
                </a:solidFill>
                <a:ln w="19050">
                  <a:solidFill>
                    <a:schemeClr val="accent3"/>
                  </a:solidFill>
                  <a:miter lim="800000"/>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51" name="Freeform 962">
                  <a:extLst>
                    <a:ext uri="{FF2B5EF4-FFF2-40B4-BE49-F238E27FC236}">
                      <a16:creationId xmlns:a16="http://schemas.microsoft.com/office/drawing/2014/main" id="{D8E47DD3-0AA9-4603-93C5-1559640685F3}"/>
                    </a:ext>
                  </a:extLst>
                </p:cNvPr>
                <p:cNvSpPr>
                  <a:spLocks/>
                </p:cNvSpPr>
                <p:nvPr/>
              </p:nvSpPr>
              <p:spPr bwMode="auto">
                <a:xfrm>
                  <a:off x="1782233" y="4866217"/>
                  <a:ext cx="10584"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2" y="15"/>
                      </a:lnTo>
                      <a:lnTo>
                        <a:pt x="0" y="15"/>
                      </a:lnTo>
                      <a:lnTo>
                        <a:pt x="0" y="11"/>
                      </a:lnTo>
                      <a:lnTo>
                        <a:pt x="0" y="4"/>
                      </a:lnTo>
                      <a:lnTo>
                        <a:pt x="0" y="0"/>
                      </a:lnTo>
                      <a:lnTo>
                        <a:pt x="2" y="0"/>
                      </a:lnTo>
                      <a:lnTo>
                        <a:pt x="5" y="0"/>
                      </a:lnTo>
                      <a:lnTo>
                        <a:pt x="8" y="4"/>
                      </a:lnTo>
                      <a:lnTo>
                        <a:pt x="8" y="11"/>
                      </a:lnTo>
                      <a:close/>
                    </a:path>
                  </a:pathLst>
                </a:custGeom>
                <a:solidFill>
                  <a:schemeClr val="accent3"/>
                </a:solidFill>
                <a:ln w="19050">
                  <a:solidFill>
                    <a:schemeClr val="accent3"/>
                  </a:solidFill>
                  <a:miter lim="800000"/>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52" name="Freeform 963">
                  <a:extLst>
                    <a:ext uri="{FF2B5EF4-FFF2-40B4-BE49-F238E27FC236}">
                      <a16:creationId xmlns:a16="http://schemas.microsoft.com/office/drawing/2014/main" id="{AF9A7F1E-D24A-400B-B9A5-70327E6DBC0A}"/>
                    </a:ext>
                  </a:extLst>
                </p:cNvPr>
                <p:cNvSpPr>
                  <a:spLocks/>
                </p:cNvSpPr>
                <p:nvPr/>
              </p:nvSpPr>
              <p:spPr bwMode="auto">
                <a:xfrm>
                  <a:off x="1782234" y="4866218"/>
                  <a:ext cx="184151" cy="19049"/>
                </a:xfrm>
                <a:custGeom>
                  <a:avLst/>
                  <a:gdLst>
                    <a:gd name="T0" fmla="*/ 2147483646 w 137"/>
                    <a:gd name="T1" fmla="*/ 2147483646 h 11"/>
                    <a:gd name="T2" fmla="*/ 0 w 137"/>
                    <a:gd name="T3" fmla="*/ 2147483646 h 11"/>
                    <a:gd name="T4" fmla="*/ 0 w 137"/>
                    <a:gd name="T5" fmla="*/ 2147483646 h 11"/>
                    <a:gd name="T6" fmla="*/ 0 w 137"/>
                    <a:gd name="T7" fmla="*/ 2147483646 h 11"/>
                    <a:gd name="T8" fmla="*/ 0 w 137"/>
                    <a:gd name="T9" fmla="*/ 0 h 11"/>
                    <a:gd name="T10" fmla="*/ 2147483646 w 137"/>
                    <a:gd name="T11" fmla="*/ 0 h 11"/>
                    <a:gd name="T12" fmla="*/ 2147483646 w 137"/>
                    <a:gd name="T13" fmla="*/ 0 h 11"/>
                    <a:gd name="T14" fmla="*/ 2147483646 w 137"/>
                    <a:gd name="T15" fmla="*/ 0 h 11"/>
                    <a:gd name="T16" fmla="*/ 2147483646 w 137"/>
                    <a:gd name="T17" fmla="*/ 2147483646 h 11"/>
                    <a:gd name="T18" fmla="*/ 2147483646 w 137"/>
                    <a:gd name="T19" fmla="*/ 2147483646 h 11"/>
                    <a:gd name="T20" fmla="*/ 2147483646 w 137"/>
                    <a:gd name="T21" fmla="*/ 2147483646 h 11"/>
                    <a:gd name="T22" fmla="*/ 2147483646 w 137"/>
                    <a:gd name="T23" fmla="*/ 2147483646 h 11"/>
                    <a:gd name="T24" fmla="*/ 2147483646 w 13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7" h="11">
                      <a:moveTo>
                        <a:pt x="2" y="11"/>
                      </a:moveTo>
                      <a:lnTo>
                        <a:pt x="0" y="7"/>
                      </a:lnTo>
                      <a:lnTo>
                        <a:pt x="0" y="4"/>
                      </a:lnTo>
                      <a:lnTo>
                        <a:pt x="0" y="0"/>
                      </a:lnTo>
                      <a:lnTo>
                        <a:pt x="2" y="0"/>
                      </a:lnTo>
                      <a:lnTo>
                        <a:pt x="135" y="0"/>
                      </a:lnTo>
                      <a:lnTo>
                        <a:pt x="137" y="0"/>
                      </a:lnTo>
                      <a:lnTo>
                        <a:pt x="137" y="4"/>
                      </a:lnTo>
                      <a:lnTo>
                        <a:pt x="137" y="7"/>
                      </a:lnTo>
                      <a:lnTo>
                        <a:pt x="135" y="11"/>
                      </a:lnTo>
                      <a:lnTo>
                        <a:pt x="2" y="11"/>
                      </a:lnTo>
                      <a:close/>
                    </a:path>
                  </a:pathLst>
                </a:custGeom>
                <a:solidFill>
                  <a:schemeClr val="accent3"/>
                </a:solidFill>
                <a:ln w="19050">
                  <a:solidFill>
                    <a:schemeClr val="accent3"/>
                  </a:solidFill>
                  <a:miter lim="800000"/>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53" name="Freeform 964">
                  <a:extLst>
                    <a:ext uri="{FF2B5EF4-FFF2-40B4-BE49-F238E27FC236}">
                      <a16:creationId xmlns:a16="http://schemas.microsoft.com/office/drawing/2014/main" id="{15547844-730B-4858-97BA-5C0A19ECDFD2}"/>
                    </a:ext>
                  </a:extLst>
                </p:cNvPr>
                <p:cNvSpPr>
                  <a:spLocks/>
                </p:cNvSpPr>
                <p:nvPr/>
              </p:nvSpPr>
              <p:spPr bwMode="auto">
                <a:xfrm>
                  <a:off x="1960033" y="4851400"/>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2"/>
                      </a:moveTo>
                      <a:lnTo>
                        <a:pt x="5" y="15"/>
                      </a:lnTo>
                      <a:lnTo>
                        <a:pt x="3" y="15"/>
                      </a:lnTo>
                      <a:lnTo>
                        <a:pt x="0" y="15"/>
                      </a:lnTo>
                      <a:lnTo>
                        <a:pt x="0" y="12"/>
                      </a:lnTo>
                      <a:lnTo>
                        <a:pt x="0" y="4"/>
                      </a:lnTo>
                      <a:lnTo>
                        <a:pt x="0" y="0"/>
                      </a:lnTo>
                      <a:lnTo>
                        <a:pt x="3" y="0"/>
                      </a:lnTo>
                      <a:lnTo>
                        <a:pt x="5" y="0"/>
                      </a:lnTo>
                      <a:lnTo>
                        <a:pt x="8" y="4"/>
                      </a:lnTo>
                      <a:lnTo>
                        <a:pt x="8" y="12"/>
                      </a:lnTo>
                      <a:close/>
                    </a:path>
                  </a:pathLst>
                </a:custGeom>
                <a:solidFill>
                  <a:schemeClr val="accent3"/>
                </a:solidFill>
                <a:ln w="19050">
                  <a:solidFill>
                    <a:schemeClr val="accent3"/>
                  </a:solidFill>
                  <a:miter lim="800000"/>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54" name="Freeform 965">
                  <a:extLst>
                    <a:ext uri="{FF2B5EF4-FFF2-40B4-BE49-F238E27FC236}">
                      <a16:creationId xmlns:a16="http://schemas.microsoft.com/office/drawing/2014/main" id="{C68F4063-6C78-4553-8302-492C4656F81D}"/>
                    </a:ext>
                  </a:extLst>
                </p:cNvPr>
                <p:cNvSpPr>
                  <a:spLocks/>
                </p:cNvSpPr>
                <p:nvPr/>
              </p:nvSpPr>
              <p:spPr bwMode="auto">
                <a:xfrm>
                  <a:off x="1960034" y="4851401"/>
                  <a:ext cx="118533" cy="21167"/>
                </a:xfrm>
                <a:custGeom>
                  <a:avLst/>
                  <a:gdLst>
                    <a:gd name="T0" fmla="*/ 2147483646 w 89"/>
                    <a:gd name="T1" fmla="*/ 2147483646 h 12"/>
                    <a:gd name="T2" fmla="*/ 0 w 89"/>
                    <a:gd name="T3" fmla="*/ 2147483646 h 12"/>
                    <a:gd name="T4" fmla="*/ 0 w 89"/>
                    <a:gd name="T5" fmla="*/ 2147483646 h 12"/>
                    <a:gd name="T6" fmla="*/ 0 w 89"/>
                    <a:gd name="T7" fmla="*/ 2147483646 h 12"/>
                    <a:gd name="T8" fmla="*/ 0 w 89"/>
                    <a:gd name="T9" fmla="*/ 0 h 12"/>
                    <a:gd name="T10" fmla="*/ 2147483646 w 89"/>
                    <a:gd name="T11" fmla="*/ 0 h 12"/>
                    <a:gd name="T12" fmla="*/ 2147483646 w 89"/>
                    <a:gd name="T13" fmla="*/ 0 h 12"/>
                    <a:gd name="T14" fmla="*/ 2147483646 w 89"/>
                    <a:gd name="T15" fmla="*/ 0 h 12"/>
                    <a:gd name="T16" fmla="*/ 2147483646 w 89"/>
                    <a:gd name="T17" fmla="*/ 2147483646 h 12"/>
                    <a:gd name="T18" fmla="*/ 2147483646 w 89"/>
                    <a:gd name="T19" fmla="*/ 2147483646 h 12"/>
                    <a:gd name="T20" fmla="*/ 2147483646 w 89"/>
                    <a:gd name="T21" fmla="*/ 2147483646 h 12"/>
                    <a:gd name="T22" fmla="*/ 2147483646 w 89"/>
                    <a:gd name="T23" fmla="*/ 2147483646 h 12"/>
                    <a:gd name="T24" fmla="*/ 2147483646 w 8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9" h="12">
                      <a:moveTo>
                        <a:pt x="3" y="12"/>
                      </a:moveTo>
                      <a:lnTo>
                        <a:pt x="0" y="8"/>
                      </a:lnTo>
                      <a:lnTo>
                        <a:pt x="0" y="4"/>
                      </a:lnTo>
                      <a:lnTo>
                        <a:pt x="0" y="0"/>
                      </a:lnTo>
                      <a:lnTo>
                        <a:pt x="3" y="0"/>
                      </a:lnTo>
                      <a:lnTo>
                        <a:pt x="86" y="0"/>
                      </a:lnTo>
                      <a:lnTo>
                        <a:pt x="89" y="0"/>
                      </a:lnTo>
                      <a:lnTo>
                        <a:pt x="89" y="4"/>
                      </a:lnTo>
                      <a:lnTo>
                        <a:pt x="89" y="8"/>
                      </a:lnTo>
                      <a:lnTo>
                        <a:pt x="86" y="12"/>
                      </a:lnTo>
                      <a:lnTo>
                        <a:pt x="3" y="12"/>
                      </a:lnTo>
                      <a:close/>
                    </a:path>
                  </a:pathLst>
                </a:custGeom>
                <a:solidFill>
                  <a:schemeClr val="accent3"/>
                </a:solidFill>
                <a:ln w="19050">
                  <a:solidFill>
                    <a:schemeClr val="accent3"/>
                  </a:solidFill>
                  <a:miter lim="800000"/>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grpSp>
            <p:nvGrpSpPr>
              <p:cNvPr id="12" name="Group 11">
                <a:extLst>
                  <a:ext uri="{FF2B5EF4-FFF2-40B4-BE49-F238E27FC236}">
                    <a16:creationId xmlns:a16="http://schemas.microsoft.com/office/drawing/2014/main" id="{5A10F12E-78C6-4BEB-8E03-DC9690505235}"/>
                  </a:ext>
                </a:extLst>
              </p:cNvPr>
              <p:cNvGrpSpPr/>
              <p:nvPr/>
            </p:nvGrpSpPr>
            <p:grpSpPr>
              <a:xfrm>
                <a:off x="2072218" y="4785784"/>
                <a:ext cx="1083734" cy="86784"/>
                <a:chOff x="2072218" y="4785784"/>
                <a:chExt cx="1083734" cy="86784"/>
              </a:xfrm>
              <a:solidFill>
                <a:schemeClr val="accent3"/>
              </a:solidFill>
            </p:grpSpPr>
            <p:sp>
              <p:nvSpPr>
                <p:cNvPr id="351355" name="Freeform 966">
                  <a:extLst>
                    <a:ext uri="{FF2B5EF4-FFF2-40B4-BE49-F238E27FC236}">
                      <a16:creationId xmlns:a16="http://schemas.microsoft.com/office/drawing/2014/main" id="{AEEF9DC5-642C-4343-915A-394B15579373}"/>
                    </a:ext>
                  </a:extLst>
                </p:cNvPr>
                <p:cNvSpPr>
                  <a:spLocks/>
                </p:cNvSpPr>
                <p:nvPr/>
              </p:nvSpPr>
              <p:spPr bwMode="auto">
                <a:xfrm>
                  <a:off x="2072218" y="4851401"/>
                  <a:ext cx="21167" cy="21167"/>
                </a:xfrm>
                <a:custGeom>
                  <a:avLst/>
                  <a:gdLst>
                    <a:gd name="T0" fmla="*/ 2147483646 w 17"/>
                    <a:gd name="T1" fmla="*/ 2147483646 h 12"/>
                    <a:gd name="T2" fmla="*/ 0 w 17"/>
                    <a:gd name="T3" fmla="*/ 2147483646 h 12"/>
                    <a:gd name="T4" fmla="*/ 0 w 17"/>
                    <a:gd name="T5" fmla="*/ 2147483646 h 12"/>
                    <a:gd name="T6" fmla="*/ 0 w 17"/>
                    <a:gd name="T7" fmla="*/ 2147483646 h 12"/>
                    <a:gd name="T8" fmla="*/ 0 w 17"/>
                    <a:gd name="T9" fmla="*/ 0 h 12"/>
                    <a:gd name="T10" fmla="*/ 2147483646 w 17"/>
                    <a:gd name="T11" fmla="*/ 0 h 12"/>
                    <a:gd name="T12" fmla="*/ 2147483646 w 17"/>
                    <a:gd name="T13" fmla="*/ 0 h 12"/>
                    <a:gd name="T14" fmla="*/ 2147483646 w 17"/>
                    <a:gd name="T15" fmla="*/ 0 h 12"/>
                    <a:gd name="T16" fmla="*/ 2147483646 w 17"/>
                    <a:gd name="T17" fmla="*/ 2147483646 h 12"/>
                    <a:gd name="T18" fmla="*/ 2147483646 w 17"/>
                    <a:gd name="T19" fmla="*/ 2147483646 h 12"/>
                    <a:gd name="T20" fmla="*/ 2147483646 w 17"/>
                    <a:gd name="T21" fmla="*/ 2147483646 h 12"/>
                    <a:gd name="T22" fmla="*/ 2147483646 w 17"/>
                    <a:gd name="T23" fmla="*/ 2147483646 h 12"/>
                    <a:gd name="T24" fmla="*/ 2147483646 w 1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2">
                      <a:moveTo>
                        <a:pt x="3" y="12"/>
                      </a:moveTo>
                      <a:lnTo>
                        <a:pt x="0" y="8"/>
                      </a:lnTo>
                      <a:lnTo>
                        <a:pt x="0" y="4"/>
                      </a:lnTo>
                      <a:lnTo>
                        <a:pt x="0" y="0"/>
                      </a:lnTo>
                      <a:lnTo>
                        <a:pt x="3" y="0"/>
                      </a:lnTo>
                      <a:lnTo>
                        <a:pt x="14" y="0"/>
                      </a:lnTo>
                      <a:lnTo>
                        <a:pt x="17" y="0"/>
                      </a:lnTo>
                      <a:lnTo>
                        <a:pt x="17" y="4"/>
                      </a:lnTo>
                      <a:lnTo>
                        <a:pt x="17" y="8"/>
                      </a:lnTo>
                      <a:lnTo>
                        <a:pt x="14" y="12"/>
                      </a:lnTo>
                      <a:lnTo>
                        <a:pt x="3" y="12"/>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56" name="Freeform 967">
                  <a:extLst>
                    <a:ext uri="{FF2B5EF4-FFF2-40B4-BE49-F238E27FC236}">
                      <a16:creationId xmlns:a16="http://schemas.microsoft.com/office/drawing/2014/main" id="{ECFEC342-2116-4708-8E26-B0272910D162}"/>
                    </a:ext>
                  </a:extLst>
                </p:cNvPr>
                <p:cNvSpPr>
                  <a:spLocks/>
                </p:cNvSpPr>
                <p:nvPr/>
              </p:nvSpPr>
              <p:spPr bwMode="auto">
                <a:xfrm>
                  <a:off x="2087034" y="4851401"/>
                  <a:ext cx="57151" cy="21167"/>
                </a:xfrm>
                <a:custGeom>
                  <a:avLst/>
                  <a:gdLst>
                    <a:gd name="T0" fmla="*/ 2147483646 w 43"/>
                    <a:gd name="T1" fmla="*/ 2147483646 h 12"/>
                    <a:gd name="T2" fmla="*/ 0 w 43"/>
                    <a:gd name="T3" fmla="*/ 2147483646 h 12"/>
                    <a:gd name="T4" fmla="*/ 0 w 43"/>
                    <a:gd name="T5" fmla="*/ 2147483646 h 12"/>
                    <a:gd name="T6" fmla="*/ 0 w 43"/>
                    <a:gd name="T7" fmla="*/ 2147483646 h 12"/>
                    <a:gd name="T8" fmla="*/ 0 w 43"/>
                    <a:gd name="T9" fmla="*/ 0 h 12"/>
                    <a:gd name="T10" fmla="*/ 2147483646 w 43"/>
                    <a:gd name="T11" fmla="*/ 0 h 12"/>
                    <a:gd name="T12" fmla="*/ 2147483646 w 43"/>
                    <a:gd name="T13" fmla="*/ 0 h 12"/>
                    <a:gd name="T14" fmla="*/ 2147483646 w 43"/>
                    <a:gd name="T15" fmla="*/ 0 h 12"/>
                    <a:gd name="T16" fmla="*/ 2147483646 w 43"/>
                    <a:gd name="T17" fmla="*/ 2147483646 h 12"/>
                    <a:gd name="T18" fmla="*/ 2147483646 w 43"/>
                    <a:gd name="T19" fmla="*/ 2147483646 h 12"/>
                    <a:gd name="T20" fmla="*/ 2147483646 w 43"/>
                    <a:gd name="T21" fmla="*/ 2147483646 h 12"/>
                    <a:gd name="T22" fmla="*/ 2147483646 w 43"/>
                    <a:gd name="T23" fmla="*/ 2147483646 h 12"/>
                    <a:gd name="T24" fmla="*/ 2147483646 w 4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3" h="12">
                      <a:moveTo>
                        <a:pt x="3" y="12"/>
                      </a:moveTo>
                      <a:lnTo>
                        <a:pt x="0" y="8"/>
                      </a:lnTo>
                      <a:lnTo>
                        <a:pt x="0" y="4"/>
                      </a:lnTo>
                      <a:lnTo>
                        <a:pt x="0" y="0"/>
                      </a:lnTo>
                      <a:lnTo>
                        <a:pt x="3" y="0"/>
                      </a:lnTo>
                      <a:lnTo>
                        <a:pt x="41" y="0"/>
                      </a:lnTo>
                      <a:lnTo>
                        <a:pt x="43" y="0"/>
                      </a:lnTo>
                      <a:lnTo>
                        <a:pt x="43" y="4"/>
                      </a:lnTo>
                      <a:lnTo>
                        <a:pt x="43" y="8"/>
                      </a:lnTo>
                      <a:lnTo>
                        <a:pt x="41" y="12"/>
                      </a:lnTo>
                      <a:lnTo>
                        <a:pt x="3" y="12"/>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57" name="Freeform 968">
                  <a:extLst>
                    <a:ext uri="{FF2B5EF4-FFF2-40B4-BE49-F238E27FC236}">
                      <a16:creationId xmlns:a16="http://schemas.microsoft.com/office/drawing/2014/main" id="{665C4CC9-9E7F-4891-87DB-2C52E3CAD6DD}"/>
                    </a:ext>
                  </a:extLst>
                </p:cNvPr>
                <p:cNvSpPr>
                  <a:spLocks/>
                </p:cNvSpPr>
                <p:nvPr/>
              </p:nvSpPr>
              <p:spPr bwMode="auto">
                <a:xfrm>
                  <a:off x="2137833" y="4838700"/>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4"/>
                      </a:lnTo>
                      <a:lnTo>
                        <a:pt x="0" y="0"/>
                      </a:lnTo>
                      <a:lnTo>
                        <a:pt x="3" y="0"/>
                      </a:lnTo>
                      <a:lnTo>
                        <a:pt x="5" y="0"/>
                      </a:lnTo>
                      <a:lnTo>
                        <a:pt x="8" y="4"/>
                      </a:lnTo>
                      <a:lnTo>
                        <a:pt x="8"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58" name="Freeform 969">
                  <a:extLst>
                    <a:ext uri="{FF2B5EF4-FFF2-40B4-BE49-F238E27FC236}">
                      <a16:creationId xmlns:a16="http://schemas.microsoft.com/office/drawing/2014/main" id="{9087A7CC-6E14-440C-97D2-71D7D6CD6F28}"/>
                    </a:ext>
                  </a:extLst>
                </p:cNvPr>
                <p:cNvSpPr>
                  <a:spLocks/>
                </p:cNvSpPr>
                <p:nvPr/>
              </p:nvSpPr>
              <p:spPr bwMode="auto">
                <a:xfrm>
                  <a:off x="2137833" y="4838700"/>
                  <a:ext cx="19051" cy="19051"/>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7"/>
                      </a:lnTo>
                      <a:lnTo>
                        <a:pt x="0" y="4"/>
                      </a:lnTo>
                      <a:lnTo>
                        <a:pt x="0" y="0"/>
                      </a:lnTo>
                      <a:lnTo>
                        <a:pt x="3" y="0"/>
                      </a:lnTo>
                      <a:lnTo>
                        <a:pt x="11" y="0"/>
                      </a:lnTo>
                      <a:lnTo>
                        <a:pt x="14" y="0"/>
                      </a:lnTo>
                      <a:lnTo>
                        <a:pt x="14" y="4"/>
                      </a:lnTo>
                      <a:lnTo>
                        <a:pt x="14" y="7"/>
                      </a:lnTo>
                      <a:lnTo>
                        <a:pt x="11"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59" name="Freeform 970">
                  <a:extLst>
                    <a:ext uri="{FF2B5EF4-FFF2-40B4-BE49-F238E27FC236}">
                      <a16:creationId xmlns:a16="http://schemas.microsoft.com/office/drawing/2014/main" id="{FBEDDB13-C704-4196-B9D5-AD086C6C70BE}"/>
                    </a:ext>
                  </a:extLst>
                </p:cNvPr>
                <p:cNvSpPr>
                  <a:spLocks/>
                </p:cNvSpPr>
                <p:nvPr/>
              </p:nvSpPr>
              <p:spPr bwMode="auto">
                <a:xfrm>
                  <a:off x="2148418" y="4838700"/>
                  <a:ext cx="12700" cy="19051"/>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4"/>
                      </a:lnTo>
                      <a:lnTo>
                        <a:pt x="0" y="0"/>
                      </a:lnTo>
                      <a:lnTo>
                        <a:pt x="3" y="0"/>
                      </a:lnTo>
                      <a:lnTo>
                        <a:pt x="6" y="0"/>
                      </a:lnTo>
                      <a:lnTo>
                        <a:pt x="9" y="0"/>
                      </a:lnTo>
                      <a:lnTo>
                        <a:pt x="9" y="4"/>
                      </a:lnTo>
                      <a:lnTo>
                        <a:pt x="9" y="7"/>
                      </a:lnTo>
                      <a:lnTo>
                        <a:pt x="6"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60" name="Freeform 971">
                  <a:extLst>
                    <a:ext uri="{FF2B5EF4-FFF2-40B4-BE49-F238E27FC236}">
                      <a16:creationId xmlns:a16="http://schemas.microsoft.com/office/drawing/2014/main" id="{0438E947-CAD2-47C8-B960-85571ECDE5E8}"/>
                    </a:ext>
                  </a:extLst>
                </p:cNvPr>
                <p:cNvSpPr>
                  <a:spLocks/>
                </p:cNvSpPr>
                <p:nvPr/>
              </p:nvSpPr>
              <p:spPr bwMode="auto">
                <a:xfrm>
                  <a:off x="2152651" y="4838700"/>
                  <a:ext cx="65616" cy="19051"/>
                </a:xfrm>
                <a:custGeom>
                  <a:avLst/>
                  <a:gdLst>
                    <a:gd name="T0" fmla="*/ 2147483646 w 49"/>
                    <a:gd name="T1" fmla="*/ 2147483646 h 11"/>
                    <a:gd name="T2" fmla="*/ 0 w 49"/>
                    <a:gd name="T3" fmla="*/ 2147483646 h 11"/>
                    <a:gd name="T4" fmla="*/ 0 w 49"/>
                    <a:gd name="T5" fmla="*/ 2147483646 h 11"/>
                    <a:gd name="T6" fmla="*/ 0 w 49"/>
                    <a:gd name="T7" fmla="*/ 2147483646 h 11"/>
                    <a:gd name="T8" fmla="*/ 0 w 49"/>
                    <a:gd name="T9" fmla="*/ 0 h 11"/>
                    <a:gd name="T10" fmla="*/ 2147483646 w 49"/>
                    <a:gd name="T11" fmla="*/ 0 h 11"/>
                    <a:gd name="T12" fmla="*/ 2147483646 w 49"/>
                    <a:gd name="T13" fmla="*/ 0 h 11"/>
                    <a:gd name="T14" fmla="*/ 2147483646 w 49"/>
                    <a:gd name="T15" fmla="*/ 0 h 11"/>
                    <a:gd name="T16" fmla="*/ 2147483646 w 49"/>
                    <a:gd name="T17" fmla="*/ 2147483646 h 11"/>
                    <a:gd name="T18" fmla="*/ 2147483646 w 49"/>
                    <a:gd name="T19" fmla="*/ 2147483646 h 11"/>
                    <a:gd name="T20" fmla="*/ 2147483646 w 49"/>
                    <a:gd name="T21" fmla="*/ 2147483646 h 11"/>
                    <a:gd name="T22" fmla="*/ 2147483646 w 49"/>
                    <a:gd name="T23" fmla="*/ 2147483646 h 11"/>
                    <a:gd name="T24" fmla="*/ 2147483646 w 4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9" h="11">
                      <a:moveTo>
                        <a:pt x="3" y="11"/>
                      </a:moveTo>
                      <a:lnTo>
                        <a:pt x="0" y="7"/>
                      </a:lnTo>
                      <a:lnTo>
                        <a:pt x="0" y="4"/>
                      </a:lnTo>
                      <a:lnTo>
                        <a:pt x="0" y="0"/>
                      </a:lnTo>
                      <a:lnTo>
                        <a:pt x="3" y="0"/>
                      </a:lnTo>
                      <a:lnTo>
                        <a:pt x="46" y="0"/>
                      </a:lnTo>
                      <a:lnTo>
                        <a:pt x="49" y="0"/>
                      </a:lnTo>
                      <a:lnTo>
                        <a:pt x="49" y="4"/>
                      </a:lnTo>
                      <a:lnTo>
                        <a:pt x="49" y="7"/>
                      </a:lnTo>
                      <a:lnTo>
                        <a:pt x="46"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61" name="Freeform 972">
                  <a:extLst>
                    <a:ext uri="{FF2B5EF4-FFF2-40B4-BE49-F238E27FC236}">
                      <a16:creationId xmlns:a16="http://schemas.microsoft.com/office/drawing/2014/main" id="{0FAC1485-2BBA-49AB-949F-9C6B4403C77D}"/>
                    </a:ext>
                  </a:extLst>
                </p:cNvPr>
                <p:cNvSpPr>
                  <a:spLocks/>
                </p:cNvSpPr>
                <p:nvPr/>
              </p:nvSpPr>
              <p:spPr bwMode="auto">
                <a:xfrm>
                  <a:off x="2209800" y="4838700"/>
                  <a:ext cx="25400" cy="19051"/>
                </a:xfrm>
                <a:custGeom>
                  <a:avLst/>
                  <a:gdLst>
                    <a:gd name="T0" fmla="*/ 2147483646 w 18"/>
                    <a:gd name="T1" fmla="*/ 2147483646 h 11"/>
                    <a:gd name="T2" fmla="*/ 0 w 18"/>
                    <a:gd name="T3" fmla="*/ 2147483646 h 11"/>
                    <a:gd name="T4" fmla="*/ 0 w 18"/>
                    <a:gd name="T5" fmla="*/ 2147483646 h 11"/>
                    <a:gd name="T6" fmla="*/ 0 w 18"/>
                    <a:gd name="T7" fmla="*/ 2147483646 h 11"/>
                    <a:gd name="T8" fmla="*/ 0 w 18"/>
                    <a:gd name="T9" fmla="*/ 0 h 11"/>
                    <a:gd name="T10" fmla="*/ 2147483646 w 18"/>
                    <a:gd name="T11" fmla="*/ 0 h 11"/>
                    <a:gd name="T12" fmla="*/ 2147483646 w 18"/>
                    <a:gd name="T13" fmla="*/ 0 h 11"/>
                    <a:gd name="T14" fmla="*/ 2147483646 w 18"/>
                    <a:gd name="T15" fmla="*/ 0 h 11"/>
                    <a:gd name="T16" fmla="*/ 2147483646 w 18"/>
                    <a:gd name="T17" fmla="*/ 2147483646 h 11"/>
                    <a:gd name="T18" fmla="*/ 2147483646 w 18"/>
                    <a:gd name="T19" fmla="*/ 2147483646 h 11"/>
                    <a:gd name="T20" fmla="*/ 2147483646 w 18"/>
                    <a:gd name="T21" fmla="*/ 2147483646 h 11"/>
                    <a:gd name="T22" fmla="*/ 2147483646 w 18"/>
                    <a:gd name="T23" fmla="*/ 2147483646 h 11"/>
                    <a:gd name="T24" fmla="*/ 2147483646 w 1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1">
                      <a:moveTo>
                        <a:pt x="3" y="11"/>
                      </a:moveTo>
                      <a:lnTo>
                        <a:pt x="0" y="7"/>
                      </a:lnTo>
                      <a:lnTo>
                        <a:pt x="0" y="4"/>
                      </a:lnTo>
                      <a:lnTo>
                        <a:pt x="0" y="0"/>
                      </a:lnTo>
                      <a:lnTo>
                        <a:pt x="3" y="0"/>
                      </a:lnTo>
                      <a:lnTo>
                        <a:pt x="15" y="0"/>
                      </a:lnTo>
                      <a:lnTo>
                        <a:pt x="18" y="0"/>
                      </a:lnTo>
                      <a:lnTo>
                        <a:pt x="18" y="4"/>
                      </a:lnTo>
                      <a:lnTo>
                        <a:pt x="18" y="7"/>
                      </a:lnTo>
                      <a:lnTo>
                        <a:pt x="15"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62" name="Freeform 973">
                  <a:extLst>
                    <a:ext uri="{FF2B5EF4-FFF2-40B4-BE49-F238E27FC236}">
                      <a16:creationId xmlns:a16="http://schemas.microsoft.com/office/drawing/2014/main" id="{67492142-0B08-4A28-9293-2B95E303B7C4}"/>
                    </a:ext>
                  </a:extLst>
                </p:cNvPr>
                <p:cNvSpPr>
                  <a:spLocks/>
                </p:cNvSpPr>
                <p:nvPr/>
              </p:nvSpPr>
              <p:spPr bwMode="auto">
                <a:xfrm>
                  <a:off x="2226734" y="4838700"/>
                  <a:ext cx="40217" cy="19051"/>
                </a:xfrm>
                <a:custGeom>
                  <a:avLst/>
                  <a:gdLst>
                    <a:gd name="T0" fmla="*/ 2147483646 w 31"/>
                    <a:gd name="T1" fmla="*/ 2147483646 h 11"/>
                    <a:gd name="T2" fmla="*/ 0 w 31"/>
                    <a:gd name="T3" fmla="*/ 2147483646 h 11"/>
                    <a:gd name="T4" fmla="*/ 0 w 31"/>
                    <a:gd name="T5" fmla="*/ 2147483646 h 11"/>
                    <a:gd name="T6" fmla="*/ 0 w 31"/>
                    <a:gd name="T7" fmla="*/ 2147483646 h 11"/>
                    <a:gd name="T8" fmla="*/ 0 w 31"/>
                    <a:gd name="T9" fmla="*/ 0 h 11"/>
                    <a:gd name="T10" fmla="*/ 2147483646 w 31"/>
                    <a:gd name="T11" fmla="*/ 0 h 11"/>
                    <a:gd name="T12" fmla="*/ 2147483646 w 31"/>
                    <a:gd name="T13" fmla="*/ 0 h 11"/>
                    <a:gd name="T14" fmla="*/ 2147483646 w 31"/>
                    <a:gd name="T15" fmla="*/ 0 h 11"/>
                    <a:gd name="T16" fmla="*/ 2147483646 w 31"/>
                    <a:gd name="T17" fmla="*/ 2147483646 h 11"/>
                    <a:gd name="T18" fmla="*/ 2147483646 w 31"/>
                    <a:gd name="T19" fmla="*/ 2147483646 h 11"/>
                    <a:gd name="T20" fmla="*/ 2147483646 w 31"/>
                    <a:gd name="T21" fmla="*/ 2147483646 h 11"/>
                    <a:gd name="T22" fmla="*/ 2147483646 w 31"/>
                    <a:gd name="T23" fmla="*/ 2147483646 h 11"/>
                    <a:gd name="T24" fmla="*/ 2147483646 w 3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1">
                      <a:moveTo>
                        <a:pt x="3" y="11"/>
                      </a:moveTo>
                      <a:lnTo>
                        <a:pt x="0" y="7"/>
                      </a:lnTo>
                      <a:lnTo>
                        <a:pt x="0" y="4"/>
                      </a:lnTo>
                      <a:lnTo>
                        <a:pt x="0" y="0"/>
                      </a:lnTo>
                      <a:lnTo>
                        <a:pt x="3" y="0"/>
                      </a:lnTo>
                      <a:lnTo>
                        <a:pt x="29" y="0"/>
                      </a:lnTo>
                      <a:lnTo>
                        <a:pt x="31" y="0"/>
                      </a:lnTo>
                      <a:lnTo>
                        <a:pt x="31" y="4"/>
                      </a:lnTo>
                      <a:lnTo>
                        <a:pt x="31" y="7"/>
                      </a:lnTo>
                      <a:lnTo>
                        <a:pt x="29"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63" name="Freeform 974">
                  <a:extLst>
                    <a:ext uri="{FF2B5EF4-FFF2-40B4-BE49-F238E27FC236}">
                      <a16:creationId xmlns:a16="http://schemas.microsoft.com/office/drawing/2014/main" id="{7E3BC39F-F587-4B3A-85F8-F91C22D2F9E6}"/>
                    </a:ext>
                  </a:extLst>
                </p:cNvPr>
                <p:cNvSpPr>
                  <a:spLocks/>
                </p:cNvSpPr>
                <p:nvPr/>
              </p:nvSpPr>
              <p:spPr bwMode="auto">
                <a:xfrm>
                  <a:off x="2260600" y="4838700"/>
                  <a:ext cx="10584"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4"/>
                      </a:lnTo>
                      <a:lnTo>
                        <a:pt x="0" y="0"/>
                      </a:lnTo>
                      <a:lnTo>
                        <a:pt x="3" y="0"/>
                      </a:lnTo>
                      <a:lnTo>
                        <a:pt x="5" y="0"/>
                      </a:lnTo>
                      <a:lnTo>
                        <a:pt x="8" y="0"/>
                      </a:lnTo>
                      <a:lnTo>
                        <a:pt x="8" y="4"/>
                      </a:lnTo>
                      <a:lnTo>
                        <a:pt x="8" y="7"/>
                      </a:lnTo>
                      <a:lnTo>
                        <a:pt x="5"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64" name="Freeform 975">
                  <a:extLst>
                    <a:ext uri="{FF2B5EF4-FFF2-40B4-BE49-F238E27FC236}">
                      <a16:creationId xmlns:a16="http://schemas.microsoft.com/office/drawing/2014/main" id="{AAD22B39-2FB0-40B2-A4AA-E5A10046635C}"/>
                    </a:ext>
                  </a:extLst>
                </p:cNvPr>
                <p:cNvSpPr>
                  <a:spLocks/>
                </p:cNvSpPr>
                <p:nvPr/>
              </p:nvSpPr>
              <p:spPr bwMode="auto">
                <a:xfrm>
                  <a:off x="2264833" y="4838700"/>
                  <a:ext cx="10584"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2" y="11"/>
                      </a:moveTo>
                      <a:lnTo>
                        <a:pt x="0" y="7"/>
                      </a:lnTo>
                      <a:lnTo>
                        <a:pt x="0" y="4"/>
                      </a:lnTo>
                      <a:lnTo>
                        <a:pt x="0" y="0"/>
                      </a:lnTo>
                      <a:lnTo>
                        <a:pt x="2" y="0"/>
                      </a:lnTo>
                      <a:lnTo>
                        <a:pt x="5" y="0"/>
                      </a:lnTo>
                      <a:lnTo>
                        <a:pt x="8" y="0"/>
                      </a:lnTo>
                      <a:lnTo>
                        <a:pt x="8" y="4"/>
                      </a:lnTo>
                      <a:lnTo>
                        <a:pt x="8" y="7"/>
                      </a:lnTo>
                      <a:lnTo>
                        <a:pt x="5" y="11"/>
                      </a:lnTo>
                      <a:lnTo>
                        <a:pt x="2"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65" name="Freeform 976">
                  <a:extLst>
                    <a:ext uri="{FF2B5EF4-FFF2-40B4-BE49-F238E27FC236}">
                      <a16:creationId xmlns:a16="http://schemas.microsoft.com/office/drawing/2014/main" id="{53154FDD-38DC-4A1A-899C-2C4DF7999AED}"/>
                    </a:ext>
                  </a:extLst>
                </p:cNvPr>
                <p:cNvSpPr>
                  <a:spLocks/>
                </p:cNvSpPr>
                <p:nvPr/>
              </p:nvSpPr>
              <p:spPr bwMode="auto">
                <a:xfrm>
                  <a:off x="2266951" y="4838700"/>
                  <a:ext cx="48683" cy="19051"/>
                </a:xfrm>
                <a:custGeom>
                  <a:avLst/>
                  <a:gdLst>
                    <a:gd name="T0" fmla="*/ 2147483646 w 35"/>
                    <a:gd name="T1" fmla="*/ 2147483646 h 11"/>
                    <a:gd name="T2" fmla="*/ 0 w 35"/>
                    <a:gd name="T3" fmla="*/ 2147483646 h 11"/>
                    <a:gd name="T4" fmla="*/ 0 w 35"/>
                    <a:gd name="T5" fmla="*/ 2147483646 h 11"/>
                    <a:gd name="T6" fmla="*/ 0 w 35"/>
                    <a:gd name="T7" fmla="*/ 2147483646 h 11"/>
                    <a:gd name="T8" fmla="*/ 0 w 35"/>
                    <a:gd name="T9" fmla="*/ 0 h 11"/>
                    <a:gd name="T10" fmla="*/ 2147483646 w 35"/>
                    <a:gd name="T11" fmla="*/ 0 h 11"/>
                    <a:gd name="T12" fmla="*/ 2147483646 w 35"/>
                    <a:gd name="T13" fmla="*/ 0 h 11"/>
                    <a:gd name="T14" fmla="*/ 2147483646 w 35"/>
                    <a:gd name="T15" fmla="*/ 0 h 11"/>
                    <a:gd name="T16" fmla="*/ 2147483646 w 35"/>
                    <a:gd name="T17" fmla="*/ 2147483646 h 11"/>
                    <a:gd name="T18" fmla="*/ 2147483646 w 35"/>
                    <a:gd name="T19" fmla="*/ 2147483646 h 11"/>
                    <a:gd name="T20" fmla="*/ 2147483646 w 35"/>
                    <a:gd name="T21" fmla="*/ 2147483646 h 11"/>
                    <a:gd name="T22" fmla="*/ 2147483646 w 35"/>
                    <a:gd name="T23" fmla="*/ 2147483646 h 11"/>
                    <a:gd name="T24" fmla="*/ 2147483646 w 3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1">
                      <a:moveTo>
                        <a:pt x="3" y="11"/>
                      </a:moveTo>
                      <a:lnTo>
                        <a:pt x="0" y="7"/>
                      </a:lnTo>
                      <a:lnTo>
                        <a:pt x="0" y="4"/>
                      </a:lnTo>
                      <a:lnTo>
                        <a:pt x="0" y="0"/>
                      </a:lnTo>
                      <a:lnTo>
                        <a:pt x="3" y="0"/>
                      </a:lnTo>
                      <a:lnTo>
                        <a:pt x="32" y="0"/>
                      </a:lnTo>
                      <a:lnTo>
                        <a:pt x="35" y="0"/>
                      </a:lnTo>
                      <a:lnTo>
                        <a:pt x="35" y="4"/>
                      </a:lnTo>
                      <a:lnTo>
                        <a:pt x="35" y="7"/>
                      </a:lnTo>
                      <a:lnTo>
                        <a:pt x="32"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66" name="Freeform 977">
                  <a:extLst>
                    <a:ext uri="{FF2B5EF4-FFF2-40B4-BE49-F238E27FC236}">
                      <a16:creationId xmlns:a16="http://schemas.microsoft.com/office/drawing/2014/main" id="{9D7F2334-8167-40F0-960F-D8AC5FD300DA}"/>
                    </a:ext>
                  </a:extLst>
                </p:cNvPr>
                <p:cNvSpPr>
                  <a:spLocks/>
                </p:cNvSpPr>
                <p:nvPr/>
              </p:nvSpPr>
              <p:spPr bwMode="auto">
                <a:xfrm>
                  <a:off x="2307167" y="4838700"/>
                  <a:ext cx="46567" cy="19051"/>
                </a:xfrm>
                <a:custGeom>
                  <a:avLst/>
                  <a:gdLst>
                    <a:gd name="T0" fmla="*/ 2147483646 w 35"/>
                    <a:gd name="T1" fmla="*/ 2147483646 h 11"/>
                    <a:gd name="T2" fmla="*/ 0 w 35"/>
                    <a:gd name="T3" fmla="*/ 2147483646 h 11"/>
                    <a:gd name="T4" fmla="*/ 0 w 35"/>
                    <a:gd name="T5" fmla="*/ 2147483646 h 11"/>
                    <a:gd name="T6" fmla="*/ 0 w 35"/>
                    <a:gd name="T7" fmla="*/ 2147483646 h 11"/>
                    <a:gd name="T8" fmla="*/ 0 w 35"/>
                    <a:gd name="T9" fmla="*/ 0 h 11"/>
                    <a:gd name="T10" fmla="*/ 2147483646 w 35"/>
                    <a:gd name="T11" fmla="*/ 0 h 11"/>
                    <a:gd name="T12" fmla="*/ 2147483646 w 35"/>
                    <a:gd name="T13" fmla="*/ 0 h 11"/>
                    <a:gd name="T14" fmla="*/ 2147483646 w 35"/>
                    <a:gd name="T15" fmla="*/ 0 h 11"/>
                    <a:gd name="T16" fmla="*/ 2147483646 w 35"/>
                    <a:gd name="T17" fmla="*/ 2147483646 h 11"/>
                    <a:gd name="T18" fmla="*/ 2147483646 w 35"/>
                    <a:gd name="T19" fmla="*/ 2147483646 h 11"/>
                    <a:gd name="T20" fmla="*/ 2147483646 w 35"/>
                    <a:gd name="T21" fmla="*/ 2147483646 h 11"/>
                    <a:gd name="T22" fmla="*/ 2147483646 w 35"/>
                    <a:gd name="T23" fmla="*/ 2147483646 h 11"/>
                    <a:gd name="T24" fmla="*/ 2147483646 w 3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1">
                      <a:moveTo>
                        <a:pt x="3" y="11"/>
                      </a:moveTo>
                      <a:lnTo>
                        <a:pt x="0" y="7"/>
                      </a:lnTo>
                      <a:lnTo>
                        <a:pt x="0" y="4"/>
                      </a:lnTo>
                      <a:lnTo>
                        <a:pt x="0" y="0"/>
                      </a:lnTo>
                      <a:lnTo>
                        <a:pt x="3" y="0"/>
                      </a:lnTo>
                      <a:lnTo>
                        <a:pt x="32" y="0"/>
                      </a:lnTo>
                      <a:lnTo>
                        <a:pt x="35" y="0"/>
                      </a:lnTo>
                      <a:lnTo>
                        <a:pt x="35" y="4"/>
                      </a:lnTo>
                      <a:lnTo>
                        <a:pt x="35" y="7"/>
                      </a:lnTo>
                      <a:lnTo>
                        <a:pt x="32"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67" name="Freeform 978">
                  <a:extLst>
                    <a:ext uri="{FF2B5EF4-FFF2-40B4-BE49-F238E27FC236}">
                      <a16:creationId xmlns:a16="http://schemas.microsoft.com/office/drawing/2014/main" id="{5C94DE64-68A3-450E-8AC9-1020C7F81EF9}"/>
                    </a:ext>
                  </a:extLst>
                </p:cNvPr>
                <p:cNvSpPr>
                  <a:spLocks/>
                </p:cNvSpPr>
                <p:nvPr/>
              </p:nvSpPr>
              <p:spPr bwMode="auto">
                <a:xfrm>
                  <a:off x="2345268" y="4838700"/>
                  <a:ext cx="40217" cy="19051"/>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7"/>
                      </a:lnTo>
                      <a:lnTo>
                        <a:pt x="0" y="4"/>
                      </a:lnTo>
                      <a:lnTo>
                        <a:pt x="0" y="0"/>
                      </a:lnTo>
                      <a:lnTo>
                        <a:pt x="3" y="0"/>
                      </a:lnTo>
                      <a:lnTo>
                        <a:pt x="26" y="0"/>
                      </a:lnTo>
                      <a:lnTo>
                        <a:pt x="29" y="0"/>
                      </a:lnTo>
                      <a:lnTo>
                        <a:pt x="29" y="4"/>
                      </a:lnTo>
                      <a:lnTo>
                        <a:pt x="29" y="7"/>
                      </a:lnTo>
                      <a:lnTo>
                        <a:pt x="26"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68" name="Freeform 979">
                  <a:extLst>
                    <a:ext uri="{FF2B5EF4-FFF2-40B4-BE49-F238E27FC236}">
                      <a16:creationId xmlns:a16="http://schemas.microsoft.com/office/drawing/2014/main" id="{04BAC1D5-AC1D-4C96-9F83-1F73E78136E4}"/>
                    </a:ext>
                  </a:extLst>
                </p:cNvPr>
                <p:cNvSpPr>
                  <a:spLocks/>
                </p:cNvSpPr>
                <p:nvPr/>
              </p:nvSpPr>
              <p:spPr bwMode="auto">
                <a:xfrm>
                  <a:off x="2377017" y="4838700"/>
                  <a:ext cx="48683" cy="19051"/>
                </a:xfrm>
                <a:custGeom>
                  <a:avLst/>
                  <a:gdLst>
                    <a:gd name="T0" fmla="*/ 2147483646 w 37"/>
                    <a:gd name="T1" fmla="*/ 2147483646 h 11"/>
                    <a:gd name="T2" fmla="*/ 0 w 37"/>
                    <a:gd name="T3" fmla="*/ 2147483646 h 11"/>
                    <a:gd name="T4" fmla="*/ 0 w 37"/>
                    <a:gd name="T5" fmla="*/ 2147483646 h 11"/>
                    <a:gd name="T6" fmla="*/ 0 w 37"/>
                    <a:gd name="T7" fmla="*/ 2147483646 h 11"/>
                    <a:gd name="T8" fmla="*/ 0 w 37"/>
                    <a:gd name="T9" fmla="*/ 0 h 11"/>
                    <a:gd name="T10" fmla="*/ 2147483646 w 37"/>
                    <a:gd name="T11" fmla="*/ 0 h 11"/>
                    <a:gd name="T12" fmla="*/ 2147483646 w 37"/>
                    <a:gd name="T13" fmla="*/ 0 h 11"/>
                    <a:gd name="T14" fmla="*/ 2147483646 w 37"/>
                    <a:gd name="T15" fmla="*/ 0 h 11"/>
                    <a:gd name="T16" fmla="*/ 2147483646 w 37"/>
                    <a:gd name="T17" fmla="*/ 2147483646 h 11"/>
                    <a:gd name="T18" fmla="*/ 2147483646 w 37"/>
                    <a:gd name="T19" fmla="*/ 2147483646 h 11"/>
                    <a:gd name="T20" fmla="*/ 2147483646 w 37"/>
                    <a:gd name="T21" fmla="*/ 2147483646 h 11"/>
                    <a:gd name="T22" fmla="*/ 2147483646 w 37"/>
                    <a:gd name="T23" fmla="*/ 2147483646 h 11"/>
                    <a:gd name="T24" fmla="*/ 2147483646 w 3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1">
                      <a:moveTo>
                        <a:pt x="3" y="11"/>
                      </a:moveTo>
                      <a:lnTo>
                        <a:pt x="0" y="7"/>
                      </a:lnTo>
                      <a:lnTo>
                        <a:pt x="0" y="4"/>
                      </a:lnTo>
                      <a:lnTo>
                        <a:pt x="0" y="0"/>
                      </a:lnTo>
                      <a:lnTo>
                        <a:pt x="3" y="0"/>
                      </a:lnTo>
                      <a:lnTo>
                        <a:pt x="34" y="0"/>
                      </a:lnTo>
                      <a:lnTo>
                        <a:pt x="37" y="0"/>
                      </a:lnTo>
                      <a:lnTo>
                        <a:pt x="37" y="4"/>
                      </a:lnTo>
                      <a:lnTo>
                        <a:pt x="37" y="7"/>
                      </a:lnTo>
                      <a:lnTo>
                        <a:pt x="34"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69" name="Freeform 980">
                  <a:extLst>
                    <a:ext uri="{FF2B5EF4-FFF2-40B4-BE49-F238E27FC236}">
                      <a16:creationId xmlns:a16="http://schemas.microsoft.com/office/drawing/2014/main" id="{F760AACE-BCCB-46EF-B3FE-862F9341C778}"/>
                    </a:ext>
                  </a:extLst>
                </p:cNvPr>
                <p:cNvSpPr>
                  <a:spLocks/>
                </p:cNvSpPr>
                <p:nvPr/>
              </p:nvSpPr>
              <p:spPr bwMode="auto">
                <a:xfrm>
                  <a:off x="2419351" y="4838700"/>
                  <a:ext cx="25400" cy="19051"/>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8" y="0"/>
                      </a:lnTo>
                      <a:lnTo>
                        <a:pt x="20" y="0"/>
                      </a:lnTo>
                      <a:lnTo>
                        <a:pt x="20" y="4"/>
                      </a:lnTo>
                      <a:lnTo>
                        <a:pt x="20" y="7"/>
                      </a:lnTo>
                      <a:lnTo>
                        <a:pt x="18"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70" name="Freeform 981">
                  <a:extLst>
                    <a:ext uri="{FF2B5EF4-FFF2-40B4-BE49-F238E27FC236}">
                      <a16:creationId xmlns:a16="http://schemas.microsoft.com/office/drawing/2014/main" id="{34076F94-1053-4001-BE43-2736EF5B8A57}"/>
                    </a:ext>
                  </a:extLst>
                </p:cNvPr>
                <p:cNvSpPr>
                  <a:spLocks/>
                </p:cNvSpPr>
                <p:nvPr/>
              </p:nvSpPr>
              <p:spPr bwMode="auto">
                <a:xfrm>
                  <a:off x="2438401" y="4838700"/>
                  <a:ext cx="57151" cy="19051"/>
                </a:xfrm>
                <a:custGeom>
                  <a:avLst/>
                  <a:gdLst>
                    <a:gd name="T0" fmla="*/ 2147483646 w 43"/>
                    <a:gd name="T1" fmla="*/ 2147483646 h 11"/>
                    <a:gd name="T2" fmla="*/ 0 w 43"/>
                    <a:gd name="T3" fmla="*/ 2147483646 h 11"/>
                    <a:gd name="T4" fmla="*/ 0 w 43"/>
                    <a:gd name="T5" fmla="*/ 2147483646 h 11"/>
                    <a:gd name="T6" fmla="*/ 0 w 43"/>
                    <a:gd name="T7" fmla="*/ 2147483646 h 11"/>
                    <a:gd name="T8" fmla="*/ 0 w 43"/>
                    <a:gd name="T9" fmla="*/ 0 h 11"/>
                    <a:gd name="T10" fmla="*/ 2147483646 w 43"/>
                    <a:gd name="T11" fmla="*/ 0 h 11"/>
                    <a:gd name="T12" fmla="*/ 2147483646 w 43"/>
                    <a:gd name="T13" fmla="*/ 0 h 11"/>
                    <a:gd name="T14" fmla="*/ 2147483646 w 43"/>
                    <a:gd name="T15" fmla="*/ 0 h 11"/>
                    <a:gd name="T16" fmla="*/ 2147483646 w 43"/>
                    <a:gd name="T17" fmla="*/ 2147483646 h 11"/>
                    <a:gd name="T18" fmla="*/ 2147483646 w 43"/>
                    <a:gd name="T19" fmla="*/ 2147483646 h 11"/>
                    <a:gd name="T20" fmla="*/ 2147483646 w 43"/>
                    <a:gd name="T21" fmla="*/ 2147483646 h 11"/>
                    <a:gd name="T22" fmla="*/ 2147483646 w 43"/>
                    <a:gd name="T23" fmla="*/ 2147483646 h 11"/>
                    <a:gd name="T24" fmla="*/ 2147483646 w 4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3" h="11">
                      <a:moveTo>
                        <a:pt x="3" y="11"/>
                      </a:moveTo>
                      <a:lnTo>
                        <a:pt x="0" y="7"/>
                      </a:lnTo>
                      <a:lnTo>
                        <a:pt x="0" y="4"/>
                      </a:lnTo>
                      <a:lnTo>
                        <a:pt x="0" y="0"/>
                      </a:lnTo>
                      <a:lnTo>
                        <a:pt x="3" y="0"/>
                      </a:lnTo>
                      <a:lnTo>
                        <a:pt x="40" y="0"/>
                      </a:lnTo>
                      <a:lnTo>
                        <a:pt x="43" y="0"/>
                      </a:lnTo>
                      <a:lnTo>
                        <a:pt x="43" y="4"/>
                      </a:lnTo>
                      <a:lnTo>
                        <a:pt x="43" y="7"/>
                      </a:lnTo>
                      <a:lnTo>
                        <a:pt x="40"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71" name="Freeform 982">
                  <a:extLst>
                    <a:ext uri="{FF2B5EF4-FFF2-40B4-BE49-F238E27FC236}">
                      <a16:creationId xmlns:a16="http://schemas.microsoft.com/office/drawing/2014/main" id="{2CE75D22-AA50-4161-A82E-98E0842BA9AA}"/>
                    </a:ext>
                  </a:extLst>
                </p:cNvPr>
                <p:cNvSpPr>
                  <a:spLocks/>
                </p:cNvSpPr>
                <p:nvPr/>
              </p:nvSpPr>
              <p:spPr bwMode="auto">
                <a:xfrm>
                  <a:off x="2489200" y="4838700"/>
                  <a:ext cx="19051" cy="19051"/>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7"/>
                      </a:lnTo>
                      <a:lnTo>
                        <a:pt x="0" y="4"/>
                      </a:lnTo>
                      <a:lnTo>
                        <a:pt x="0" y="0"/>
                      </a:lnTo>
                      <a:lnTo>
                        <a:pt x="3" y="0"/>
                      </a:lnTo>
                      <a:lnTo>
                        <a:pt x="12" y="0"/>
                      </a:lnTo>
                      <a:lnTo>
                        <a:pt x="14" y="0"/>
                      </a:lnTo>
                      <a:lnTo>
                        <a:pt x="14" y="4"/>
                      </a:lnTo>
                      <a:lnTo>
                        <a:pt x="14" y="7"/>
                      </a:lnTo>
                      <a:lnTo>
                        <a:pt x="12"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72" name="Freeform 983">
                  <a:extLst>
                    <a:ext uri="{FF2B5EF4-FFF2-40B4-BE49-F238E27FC236}">
                      <a16:creationId xmlns:a16="http://schemas.microsoft.com/office/drawing/2014/main" id="{39F8DE7A-18C2-4449-A375-24B41F344E51}"/>
                    </a:ext>
                  </a:extLst>
                </p:cNvPr>
                <p:cNvSpPr>
                  <a:spLocks/>
                </p:cNvSpPr>
                <p:nvPr/>
              </p:nvSpPr>
              <p:spPr bwMode="auto">
                <a:xfrm>
                  <a:off x="2499785" y="4838700"/>
                  <a:ext cx="10583"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4"/>
                      </a:lnTo>
                      <a:lnTo>
                        <a:pt x="0" y="0"/>
                      </a:lnTo>
                      <a:lnTo>
                        <a:pt x="3" y="0"/>
                      </a:lnTo>
                      <a:lnTo>
                        <a:pt x="5" y="0"/>
                      </a:lnTo>
                      <a:lnTo>
                        <a:pt x="8" y="0"/>
                      </a:lnTo>
                      <a:lnTo>
                        <a:pt x="8" y="4"/>
                      </a:lnTo>
                      <a:lnTo>
                        <a:pt x="8" y="7"/>
                      </a:lnTo>
                      <a:lnTo>
                        <a:pt x="5"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73" name="Freeform 984">
                  <a:extLst>
                    <a:ext uri="{FF2B5EF4-FFF2-40B4-BE49-F238E27FC236}">
                      <a16:creationId xmlns:a16="http://schemas.microsoft.com/office/drawing/2014/main" id="{98A04393-696D-4020-88F1-0900650243A2}"/>
                    </a:ext>
                  </a:extLst>
                </p:cNvPr>
                <p:cNvSpPr>
                  <a:spLocks/>
                </p:cNvSpPr>
                <p:nvPr/>
              </p:nvSpPr>
              <p:spPr bwMode="auto">
                <a:xfrm>
                  <a:off x="2504018" y="4819651"/>
                  <a:ext cx="10583" cy="31749"/>
                </a:xfrm>
                <a:custGeom>
                  <a:avLst/>
                  <a:gdLst>
                    <a:gd name="T0" fmla="*/ 2147483646 w 8"/>
                    <a:gd name="T1" fmla="*/ 2147483646 h 18"/>
                    <a:gd name="T2" fmla="*/ 2147483646 w 8"/>
                    <a:gd name="T3" fmla="*/ 2147483646 h 18"/>
                    <a:gd name="T4" fmla="*/ 2147483646 w 8"/>
                    <a:gd name="T5" fmla="*/ 2147483646 h 18"/>
                    <a:gd name="T6" fmla="*/ 2147483646 w 8"/>
                    <a:gd name="T7" fmla="*/ 2147483646 h 18"/>
                    <a:gd name="T8" fmla="*/ 0 w 8"/>
                    <a:gd name="T9" fmla="*/ 2147483646 h 18"/>
                    <a:gd name="T10" fmla="*/ 0 w 8"/>
                    <a:gd name="T11" fmla="*/ 2147483646 h 18"/>
                    <a:gd name="T12" fmla="*/ 0 w 8"/>
                    <a:gd name="T13" fmla="*/ 2147483646 h 18"/>
                    <a:gd name="T14" fmla="*/ 0 w 8"/>
                    <a:gd name="T15" fmla="*/ 0 h 18"/>
                    <a:gd name="T16" fmla="*/ 2147483646 w 8"/>
                    <a:gd name="T17" fmla="*/ 0 h 18"/>
                    <a:gd name="T18" fmla="*/ 2147483646 w 8"/>
                    <a:gd name="T19" fmla="*/ 0 h 18"/>
                    <a:gd name="T20" fmla="*/ 2147483646 w 8"/>
                    <a:gd name="T21" fmla="*/ 0 h 18"/>
                    <a:gd name="T22" fmla="*/ 2147483646 w 8"/>
                    <a:gd name="T23" fmla="*/ 2147483646 h 18"/>
                    <a:gd name="T24" fmla="*/ 2147483646 w 8"/>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8">
                      <a:moveTo>
                        <a:pt x="8" y="15"/>
                      </a:moveTo>
                      <a:lnTo>
                        <a:pt x="5" y="18"/>
                      </a:lnTo>
                      <a:lnTo>
                        <a:pt x="2" y="18"/>
                      </a:lnTo>
                      <a:lnTo>
                        <a:pt x="0" y="18"/>
                      </a:lnTo>
                      <a:lnTo>
                        <a:pt x="0" y="15"/>
                      </a:lnTo>
                      <a:lnTo>
                        <a:pt x="0" y="3"/>
                      </a:lnTo>
                      <a:lnTo>
                        <a:pt x="0" y="0"/>
                      </a:lnTo>
                      <a:lnTo>
                        <a:pt x="2" y="0"/>
                      </a:lnTo>
                      <a:lnTo>
                        <a:pt x="5" y="0"/>
                      </a:lnTo>
                      <a:lnTo>
                        <a:pt x="8" y="3"/>
                      </a:lnTo>
                      <a:lnTo>
                        <a:pt x="8" y="15"/>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74" name="Freeform 985">
                  <a:extLst>
                    <a:ext uri="{FF2B5EF4-FFF2-40B4-BE49-F238E27FC236}">
                      <a16:creationId xmlns:a16="http://schemas.microsoft.com/office/drawing/2014/main" id="{F902A3C9-3495-4064-8B25-7853EF812739}"/>
                    </a:ext>
                  </a:extLst>
                </p:cNvPr>
                <p:cNvSpPr>
                  <a:spLocks/>
                </p:cNvSpPr>
                <p:nvPr/>
              </p:nvSpPr>
              <p:spPr bwMode="auto">
                <a:xfrm>
                  <a:off x="2504018" y="4819652"/>
                  <a:ext cx="38100" cy="19049"/>
                </a:xfrm>
                <a:custGeom>
                  <a:avLst/>
                  <a:gdLst>
                    <a:gd name="T0" fmla="*/ 2147483646 w 28"/>
                    <a:gd name="T1" fmla="*/ 2147483646 h 11"/>
                    <a:gd name="T2" fmla="*/ 0 w 28"/>
                    <a:gd name="T3" fmla="*/ 2147483646 h 11"/>
                    <a:gd name="T4" fmla="*/ 0 w 28"/>
                    <a:gd name="T5" fmla="*/ 2147483646 h 11"/>
                    <a:gd name="T6" fmla="*/ 0 w 28"/>
                    <a:gd name="T7" fmla="*/ 2147483646 h 11"/>
                    <a:gd name="T8" fmla="*/ 0 w 28"/>
                    <a:gd name="T9" fmla="*/ 0 h 11"/>
                    <a:gd name="T10" fmla="*/ 2147483646 w 28"/>
                    <a:gd name="T11" fmla="*/ 0 h 11"/>
                    <a:gd name="T12" fmla="*/ 2147483646 w 28"/>
                    <a:gd name="T13" fmla="*/ 0 h 11"/>
                    <a:gd name="T14" fmla="*/ 2147483646 w 28"/>
                    <a:gd name="T15" fmla="*/ 0 h 11"/>
                    <a:gd name="T16" fmla="*/ 2147483646 w 28"/>
                    <a:gd name="T17" fmla="*/ 2147483646 h 11"/>
                    <a:gd name="T18" fmla="*/ 2147483646 w 28"/>
                    <a:gd name="T19" fmla="*/ 2147483646 h 11"/>
                    <a:gd name="T20" fmla="*/ 2147483646 w 28"/>
                    <a:gd name="T21" fmla="*/ 2147483646 h 11"/>
                    <a:gd name="T22" fmla="*/ 2147483646 w 28"/>
                    <a:gd name="T23" fmla="*/ 2147483646 h 11"/>
                    <a:gd name="T24" fmla="*/ 2147483646 w 2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11">
                      <a:moveTo>
                        <a:pt x="2" y="11"/>
                      </a:moveTo>
                      <a:lnTo>
                        <a:pt x="0" y="7"/>
                      </a:lnTo>
                      <a:lnTo>
                        <a:pt x="0" y="3"/>
                      </a:lnTo>
                      <a:lnTo>
                        <a:pt x="0" y="0"/>
                      </a:lnTo>
                      <a:lnTo>
                        <a:pt x="2" y="0"/>
                      </a:lnTo>
                      <a:lnTo>
                        <a:pt x="25" y="0"/>
                      </a:lnTo>
                      <a:lnTo>
                        <a:pt x="28" y="0"/>
                      </a:lnTo>
                      <a:lnTo>
                        <a:pt x="28" y="3"/>
                      </a:lnTo>
                      <a:lnTo>
                        <a:pt x="28" y="7"/>
                      </a:lnTo>
                      <a:lnTo>
                        <a:pt x="25" y="11"/>
                      </a:lnTo>
                      <a:lnTo>
                        <a:pt x="2"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75" name="Freeform 986">
                  <a:extLst>
                    <a:ext uri="{FF2B5EF4-FFF2-40B4-BE49-F238E27FC236}">
                      <a16:creationId xmlns:a16="http://schemas.microsoft.com/office/drawing/2014/main" id="{400C282F-0E16-4CD4-9AA5-A8F98BA9BC99}"/>
                    </a:ext>
                  </a:extLst>
                </p:cNvPr>
                <p:cNvSpPr>
                  <a:spLocks/>
                </p:cNvSpPr>
                <p:nvPr/>
              </p:nvSpPr>
              <p:spPr bwMode="auto">
                <a:xfrm>
                  <a:off x="2535767" y="4819652"/>
                  <a:ext cx="169333" cy="19049"/>
                </a:xfrm>
                <a:custGeom>
                  <a:avLst/>
                  <a:gdLst>
                    <a:gd name="T0" fmla="*/ 2147483646 w 126"/>
                    <a:gd name="T1" fmla="*/ 2147483646 h 11"/>
                    <a:gd name="T2" fmla="*/ 0 w 126"/>
                    <a:gd name="T3" fmla="*/ 2147483646 h 11"/>
                    <a:gd name="T4" fmla="*/ 0 w 126"/>
                    <a:gd name="T5" fmla="*/ 2147483646 h 11"/>
                    <a:gd name="T6" fmla="*/ 0 w 126"/>
                    <a:gd name="T7" fmla="*/ 2147483646 h 11"/>
                    <a:gd name="T8" fmla="*/ 0 w 126"/>
                    <a:gd name="T9" fmla="*/ 0 h 11"/>
                    <a:gd name="T10" fmla="*/ 2147483646 w 126"/>
                    <a:gd name="T11" fmla="*/ 0 h 11"/>
                    <a:gd name="T12" fmla="*/ 2147483646 w 126"/>
                    <a:gd name="T13" fmla="*/ 0 h 11"/>
                    <a:gd name="T14" fmla="*/ 2147483646 w 126"/>
                    <a:gd name="T15" fmla="*/ 0 h 11"/>
                    <a:gd name="T16" fmla="*/ 2147483646 w 126"/>
                    <a:gd name="T17" fmla="*/ 2147483646 h 11"/>
                    <a:gd name="T18" fmla="*/ 2147483646 w 126"/>
                    <a:gd name="T19" fmla="*/ 2147483646 h 11"/>
                    <a:gd name="T20" fmla="*/ 2147483646 w 126"/>
                    <a:gd name="T21" fmla="*/ 2147483646 h 11"/>
                    <a:gd name="T22" fmla="*/ 2147483646 w 126"/>
                    <a:gd name="T23" fmla="*/ 2147483646 h 11"/>
                    <a:gd name="T24" fmla="*/ 2147483646 w 1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6" h="11">
                      <a:moveTo>
                        <a:pt x="2" y="11"/>
                      </a:moveTo>
                      <a:lnTo>
                        <a:pt x="0" y="7"/>
                      </a:lnTo>
                      <a:lnTo>
                        <a:pt x="0" y="3"/>
                      </a:lnTo>
                      <a:lnTo>
                        <a:pt x="0" y="0"/>
                      </a:lnTo>
                      <a:lnTo>
                        <a:pt x="2" y="0"/>
                      </a:lnTo>
                      <a:lnTo>
                        <a:pt x="123" y="0"/>
                      </a:lnTo>
                      <a:lnTo>
                        <a:pt x="126" y="0"/>
                      </a:lnTo>
                      <a:lnTo>
                        <a:pt x="126" y="3"/>
                      </a:lnTo>
                      <a:lnTo>
                        <a:pt x="126" y="7"/>
                      </a:lnTo>
                      <a:lnTo>
                        <a:pt x="123" y="11"/>
                      </a:lnTo>
                      <a:lnTo>
                        <a:pt x="2"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76" name="Freeform 987">
                  <a:extLst>
                    <a:ext uri="{FF2B5EF4-FFF2-40B4-BE49-F238E27FC236}">
                      <a16:creationId xmlns:a16="http://schemas.microsoft.com/office/drawing/2014/main" id="{B186B9D2-26E7-41E5-98CA-E778D7BE3371}"/>
                    </a:ext>
                  </a:extLst>
                </p:cNvPr>
                <p:cNvSpPr>
                  <a:spLocks/>
                </p:cNvSpPr>
                <p:nvPr/>
              </p:nvSpPr>
              <p:spPr bwMode="auto">
                <a:xfrm>
                  <a:off x="2696634" y="4819652"/>
                  <a:ext cx="27517"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3"/>
                      </a:lnTo>
                      <a:lnTo>
                        <a:pt x="0" y="0"/>
                      </a:lnTo>
                      <a:lnTo>
                        <a:pt x="3" y="0"/>
                      </a:lnTo>
                      <a:lnTo>
                        <a:pt x="17" y="0"/>
                      </a:lnTo>
                      <a:lnTo>
                        <a:pt x="20" y="0"/>
                      </a:lnTo>
                      <a:lnTo>
                        <a:pt x="20" y="3"/>
                      </a:lnTo>
                      <a:lnTo>
                        <a:pt x="20" y="7"/>
                      </a:lnTo>
                      <a:lnTo>
                        <a:pt x="17"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77" name="Freeform 988">
                  <a:extLst>
                    <a:ext uri="{FF2B5EF4-FFF2-40B4-BE49-F238E27FC236}">
                      <a16:creationId xmlns:a16="http://schemas.microsoft.com/office/drawing/2014/main" id="{4B984AA9-11B2-437C-896D-7B1B7526544A}"/>
                    </a:ext>
                  </a:extLst>
                </p:cNvPr>
                <p:cNvSpPr>
                  <a:spLocks/>
                </p:cNvSpPr>
                <p:nvPr/>
              </p:nvSpPr>
              <p:spPr bwMode="auto">
                <a:xfrm>
                  <a:off x="2715685" y="4819652"/>
                  <a:ext cx="21167" cy="19049"/>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7"/>
                      </a:lnTo>
                      <a:lnTo>
                        <a:pt x="0" y="3"/>
                      </a:lnTo>
                      <a:lnTo>
                        <a:pt x="0" y="0"/>
                      </a:lnTo>
                      <a:lnTo>
                        <a:pt x="3" y="0"/>
                      </a:lnTo>
                      <a:lnTo>
                        <a:pt x="12" y="0"/>
                      </a:lnTo>
                      <a:lnTo>
                        <a:pt x="15" y="0"/>
                      </a:lnTo>
                      <a:lnTo>
                        <a:pt x="15" y="3"/>
                      </a:lnTo>
                      <a:lnTo>
                        <a:pt x="15" y="7"/>
                      </a:lnTo>
                      <a:lnTo>
                        <a:pt x="12"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78" name="Freeform 989">
                  <a:extLst>
                    <a:ext uri="{FF2B5EF4-FFF2-40B4-BE49-F238E27FC236}">
                      <a16:creationId xmlns:a16="http://schemas.microsoft.com/office/drawing/2014/main" id="{37C15995-D8D4-4F23-989E-26ADB975BAC8}"/>
                    </a:ext>
                  </a:extLst>
                </p:cNvPr>
                <p:cNvSpPr>
                  <a:spLocks/>
                </p:cNvSpPr>
                <p:nvPr/>
              </p:nvSpPr>
              <p:spPr bwMode="auto">
                <a:xfrm>
                  <a:off x="2728385" y="4804834"/>
                  <a:ext cx="10583"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79" name="Freeform 990">
                  <a:extLst>
                    <a:ext uri="{FF2B5EF4-FFF2-40B4-BE49-F238E27FC236}">
                      <a16:creationId xmlns:a16="http://schemas.microsoft.com/office/drawing/2014/main" id="{F3D19923-FF98-4EEE-8F04-CFEBC4BD8DDB}"/>
                    </a:ext>
                  </a:extLst>
                </p:cNvPr>
                <p:cNvSpPr>
                  <a:spLocks/>
                </p:cNvSpPr>
                <p:nvPr/>
              </p:nvSpPr>
              <p:spPr bwMode="auto">
                <a:xfrm>
                  <a:off x="2728385" y="4804834"/>
                  <a:ext cx="38100" cy="21167"/>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8"/>
                      </a:lnTo>
                      <a:lnTo>
                        <a:pt x="0" y="4"/>
                      </a:lnTo>
                      <a:lnTo>
                        <a:pt x="0" y="0"/>
                      </a:lnTo>
                      <a:lnTo>
                        <a:pt x="3" y="0"/>
                      </a:lnTo>
                      <a:lnTo>
                        <a:pt x="26" y="0"/>
                      </a:lnTo>
                      <a:lnTo>
                        <a:pt x="29" y="0"/>
                      </a:lnTo>
                      <a:lnTo>
                        <a:pt x="29" y="4"/>
                      </a:lnTo>
                      <a:lnTo>
                        <a:pt x="29" y="8"/>
                      </a:lnTo>
                      <a:lnTo>
                        <a:pt x="26"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80" name="Freeform 991">
                  <a:extLst>
                    <a:ext uri="{FF2B5EF4-FFF2-40B4-BE49-F238E27FC236}">
                      <a16:creationId xmlns:a16="http://schemas.microsoft.com/office/drawing/2014/main" id="{6E87405E-F01A-4FCF-BD23-B3441A02E25D}"/>
                    </a:ext>
                  </a:extLst>
                </p:cNvPr>
                <p:cNvSpPr>
                  <a:spLocks/>
                </p:cNvSpPr>
                <p:nvPr/>
              </p:nvSpPr>
              <p:spPr bwMode="auto">
                <a:xfrm>
                  <a:off x="2758018" y="4785784"/>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81" name="Freeform 992">
                  <a:extLst>
                    <a:ext uri="{FF2B5EF4-FFF2-40B4-BE49-F238E27FC236}">
                      <a16:creationId xmlns:a16="http://schemas.microsoft.com/office/drawing/2014/main" id="{8736C3CE-C102-49E4-8BD5-C3DD6B3BC3B0}"/>
                    </a:ext>
                  </a:extLst>
                </p:cNvPr>
                <p:cNvSpPr>
                  <a:spLocks/>
                </p:cNvSpPr>
                <p:nvPr/>
              </p:nvSpPr>
              <p:spPr bwMode="auto">
                <a:xfrm>
                  <a:off x="2758018" y="4785785"/>
                  <a:ext cx="93133" cy="19049"/>
                </a:xfrm>
                <a:custGeom>
                  <a:avLst/>
                  <a:gdLst>
                    <a:gd name="T0" fmla="*/ 2147483646 w 69"/>
                    <a:gd name="T1" fmla="*/ 2147483646 h 11"/>
                    <a:gd name="T2" fmla="*/ 0 w 69"/>
                    <a:gd name="T3" fmla="*/ 2147483646 h 11"/>
                    <a:gd name="T4" fmla="*/ 0 w 69"/>
                    <a:gd name="T5" fmla="*/ 2147483646 h 11"/>
                    <a:gd name="T6" fmla="*/ 0 w 69"/>
                    <a:gd name="T7" fmla="*/ 2147483646 h 11"/>
                    <a:gd name="T8" fmla="*/ 0 w 69"/>
                    <a:gd name="T9" fmla="*/ 0 h 11"/>
                    <a:gd name="T10" fmla="*/ 2147483646 w 69"/>
                    <a:gd name="T11" fmla="*/ 0 h 11"/>
                    <a:gd name="T12" fmla="*/ 2147483646 w 69"/>
                    <a:gd name="T13" fmla="*/ 0 h 11"/>
                    <a:gd name="T14" fmla="*/ 2147483646 w 69"/>
                    <a:gd name="T15" fmla="*/ 0 h 11"/>
                    <a:gd name="T16" fmla="*/ 2147483646 w 69"/>
                    <a:gd name="T17" fmla="*/ 2147483646 h 11"/>
                    <a:gd name="T18" fmla="*/ 2147483646 w 69"/>
                    <a:gd name="T19" fmla="*/ 2147483646 h 11"/>
                    <a:gd name="T20" fmla="*/ 2147483646 w 69"/>
                    <a:gd name="T21" fmla="*/ 2147483646 h 11"/>
                    <a:gd name="T22" fmla="*/ 2147483646 w 69"/>
                    <a:gd name="T23" fmla="*/ 2147483646 h 11"/>
                    <a:gd name="T24" fmla="*/ 2147483646 w 6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 h="11">
                      <a:moveTo>
                        <a:pt x="3" y="11"/>
                      </a:moveTo>
                      <a:lnTo>
                        <a:pt x="0" y="7"/>
                      </a:lnTo>
                      <a:lnTo>
                        <a:pt x="0" y="4"/>
                      </a:lnTo>
                      <a:lnTo>
                        <a:pt x="0" y="0"/>
                      </a:lnTo>
                      <a:lnTo>
                        <a:pt x="3" y="0"/>
                      </a:lnTo>
                      <a:lnTo>
                        <a:pt x="66" y="0"/>
                      </a:lnTo>
                      <a:lnTo>
                        <a:pt x="69" y="0"/>
                      </a:lnTo>
                      <a:lnTo>
                        <a:pt x="69" y="4"/>
                      </a:lnTo>
                      <a:lnTo>
                        <a:pt x="69" y="7"/>
                      </a:lnTo>
                      <a:lnTo>
                        <a:pt x="66"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82" name="Freeform 993">
                  <a:extLst>
                    <a:ext uri="{FF2B5EF4-FFF2-40B4-BE49-F238E27FC236}">
                      <a16:creationId xmlns:a16="http://schemas.microsoft.com/office/drawing/2014/main" id="{9E844E2E-F6D8-4A88-9AE2-2FC024D591FC}"/>
                    </a:ext>
                  </a:extLst>
                </p:cNvPr>
                <p:cNvSpPr>
                  <a:spLocks/>
                </p:cNvSpPr>
                <p:nvPr/>
              </p:nvSpPr>
              <p:spPr bwMode="auto">
                <a:xfrm>
                  <a:off x="2842685" y="4785785"/>
                  <a:ext cx="12700"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4"/>
                      </a:lnTo>
                      <a:lnTo>
                        <a:pt x="0" y="0"/>
                      </a:lnTo>
                      <a:lnTo>
                        <a:pt x="3" y="0"/>
                      </a:lnTo>
                      <a:lnTo>
                        <a:pt x="6" y="0"/>
                      </a:lnTo>
                      <a:lnTo>
                        <a:pt x="9" y="0"/>
                      </a:lnTo>
                      <a:lnTo>
                        <a:pt x="9" y="4"/>
                      </a:lnTo>
                      <a:lnTo>
                        <a:pt x="9" y="7"/>
                      </a:lnTo>
                      <a:lnTo>
                        <a:pt x="6"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83" name="Freeform 994">
                  <a:extLst>
                    <a:ext uri="{FF2B5EF4-FFF2-40B4-BE49-F238E27FC236}">
                      <a16:creationId xmlns:a16="http://schemas.microsoft.com/office/drawing/2014/main" id="{07D91887-E7D0-43FD-8CF5-B15BF0562D60}"/>
                    </a:ext>
                  </a:extLst>
                </p:cNvPr>
                <p:cNvSpPr>
                  <a:spLocks/>
                </p:cNvSpPr>
                <p:nvPr/>
              </p:nvSpPr>
              <p:spPr bwMode="auto">
                <a:xfrm>
                  <a:off x="2846918" y="4785785"/>
                  <a:ext cx="27516"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7" y="0"/>
                      </a:lnTo>
                      <a:lnTo>
                        <a:pt x="20" y="0"/>
                      </a:lnTo>
                      <a:lnTo>
                        <a:pt x="20" y="4"/>
                      </a:lnTo>
                      <a:lnTo>
                        <a:pt x="20" y="7"/>
                      </a:lnTo>
                      <a:lnTo>
                        <a:pt x="17"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84" name="Freeform 995">
                  <a:extLst>
                    <a:ext uri="{FF2B5EF4-FFF2-40B4-BE49-F238E27FC236}">
                      <a16:creationId xmlns:a16="http://schemas.microsoft.com/office/drawing/2014/main" id="{15934125-ABAA-4599-9C8D-75331F9200FA}"/>
                    </a:ext>
                  </a:extLst>
                </p:cNvPr>
                <p:cNvSpPr>
                  <a:spLocks/>
                </p:cNvSpPr>
                <p:nvPr/>
              </p:nvSpPr>
              <p:spPr bwMode="auto">
                <a:xfrm>
                  <a:off x="2865967" y="4785785"/>
                  <a:ext cx="25400" cy="19049"/>
                </a:xfrm>
                <a:custGeom>
                  <a:avLst/>
                  <a:gdLst>
                    <a:gd name="T0" fmla="*/ 2147483646 w 18"/>
                    <a:gd name="T1" fmla="*/ 2147483646 h 11"/>
                    <a:gd name="T2" fmla="*/ 0 w 18"/>
                    <a:gd name="T3" fmla="*/ 2147483646 h 11"/>
                    <a:gd name="T4" fmla="*/ 0 w 18"/>
                    <a:gd name="T5" fmla="*/ 2147483646 h 11"/>
                    <a:gd name="T6" fmla="*/ 0 w 18"/>
                    <a:gd name="T7" fmla="*/ 2147483646 h 11"/>
                    <a:gd name="T8" fmla="*/ 0 w 18"/>
                    <a:gd name="T9" fmla="*/ 0 h 11"/>
                    <a:gd name="T10" fmla="*/ 2147483646 w 18"/>
                    <a:gd name="T11" fmla="*/ 0 h 11"/>
                    <a:gd name="T12" fmla="*/ 2147483646 w 18"/>
                    <a:gd name="T13" fmla="*/ 0 h 11"/>
                    <a:gd name="T14" fmla="*/ 2147483646 w 18"/>
                    <a:gd name="T15" fmla="*/ 0 h 11"/>
                    <a:gd name="T16" fmla="*/ 2147483646 w 18"/>
                    <a:gd name="T17" fmla="*/ 2147483646 h 11"/>
                    <a:gd name="T18" fmla="*/ 2147483646 w 18"/>
                    <a:gd name="T19" fmla="*/ 2147483646 h 11"/>
                    <a:gd name="T20" fmla="*/ 2147483646 w 18"/>
                    <a:gd name="T21" fmla="*/ 2147483646 h 11"/>
                    <a:gd name="T22" fmla="*/ 2147483646 w 18"/>
                    <a:gd name="T23" fmla="*/ 2147483646 h 11"/>
                    <a:gd name="T24" fmla="*/ 2147483646 w 1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1">
                      <a:moveTo>
                        <a:pt x="3" y="11"/>
                      </a:moveTo>
                      <a:lnTo>
                        <a:pt x="0" y="7"/>
                      </a:lnTo>
                      <a:lnTo>
                        <a:pt x="0" y="4"/>
                      </a:lnTo>
                      <a:lnTo>
                        <a:pt x="0" y="0"/>
                      </a:lnTo>
                      <a:lnTo>
                        <a:pt x="3" y="0"/>
                      </a:lnTo>
                      <a:lnTo>
                        <a:pt x="15" y="0"/>
                      </a:lnTo>
                      <a:lnTo>
                        <a:pt x="18" y="0"/>
                      </a:lnTo>
                      <a:lnTo>
                        <a:pt x="18" y="4"/>
                      </a:lnTo>
                      <a:lnTo>
                        <a:pt x="18" y="7"/>
                      </a:lnTo>
                      <a:lnTo>
                        <a:pt x="15"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85" name="Freeform 996">
                  <a:extLst>
                    <a:ext uri="{FF2B5EF4-FFF2-40B4-BE49-F238E27FC236}">
                      <a16:creationId xmlns:a16="http://schemas.microsoft.com/office/drawing/2014/main" id="{08792E40-AD2A-4BB5-9E9F-6EC83D453064}"/>
                    </a:ext>
                  </a:extLst>
                </p:cNvPr>
                <p:cNvSpPr>
                  <a:spLocks/>
                </p:cNvSpPr>
                <p:nvPr/>
              </p:nvSpPr>
              <p:spPr bwMode="auto">
                <a:xfrm>
                  <a:off x="2882900" y="4785785"/>
                  <a:ext cx="33867"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4"/>
                      </a:lnTo>
                      <a:lnTo>
                        <a:pt x="0" y="0"/>
                      </a:lnTo>
                      <a:lnTo>
                        <a:pt x="3" y="0"/>
                      </a:lnTo>
                      <a:lnTo>
                        <a:pt x="23" y="0"/>
                      </a:lnTo>
                      <a:lnTo>
                        <a:pt x="26" y="0"/>
                      </a:lnTo>
                      <a:lnTo>
                        <a:pt x="26" y="4"/>
                      </a:lnTo>
                      <a:lnTo>
                        <a:pt x="26" y="7"/>
                      </a:lnTo>
                      <a:lnTo>
                        <a:pt x="23"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86" name="Freeform 997">
                  <a:extLst>
                    <a:ext uri="{FF2B5EF4-FFF2-40B4-BE49-F238E27FC236}">
                      <a16:creationId xmlns:a16="http://schemas.microsoft.com/office/drawing/2014/main" id="{71756420-E18B-4AE8-9327-12514F52D3CD}"/>
                    </a:ext>
                  </a:extLst>
                </p:cNvPr>
                <p:cNvSpPr>
                  <a:spLocks/>
                </p:cNvSpPr>
                <p:nvPr/>
              </p:nvSpPr>
              <p:spPr bwMode="auto">
                <a:xfrm>
                  <a:off x="2910417" y="4785785"/>
                  <a:ext cx="25400"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7" y="0"/>
                      </a:lnTo>
                      <a:lnTo>
                        <a:pt x="20" y="0"/>
                      </a:lnTo>
                      <a:lnTo>
                        <a:pt x="20" y="4"/>
                      </a:lnTo>
                      <a:lnTo>
                        <a:pt x="20" y="7"/>
                      </a:lnTo>
                      <a:lnTo>
                        <a:pt x="17"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87" name="Freeform 998">
                  <a:extLst>
                    <a:ext uri="{FF2B5EF4-FFF2-40B4-BE49-F238E27FC236}">
                      <a16:creationId xmlns:a16="http://schemas.microsoft.com/office/drawing/2014/main" id="{74819E5F-2862-4547-AA0D-877F4F055BA9}"/>
                    </a:ext>
                  </a:extLst>
                </p:cNvPr>
                <p:cNvSpPr>
                  <a:spLocks/>
                </p:cNvSpPr>
                <p:nvPr/>
              </p:nvSpPr>
              <p:spPr bwMode="auto">
                <a:xfrm>
                  <a:off x="2927351" y="4785785"/>
                  <a:ext cx="12700"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4"/>
                      </a:lnTo>
                      <a:lnTo>
                        <a:pt x="0" y="0"/>
                      </a:lnTo>
                      <a:lnTo>
                        <a:pt x="3" y="0"/>
                      </a:lnTo>
                      <a:lnTo>
                        <a:pt x="6" y="0"/>
                      </a:lnTo>
                      <a:lnTo>
                        <a:pt x="9" y="0"/>
                      </a:lnTo>
                      <a:lnTo>
                        <a:pt x="9" y="4"/>
                      </a:lnTo>
                      <a:lnTo>
                        <a:pt x="9" y="7"/>
                      </a:lnTo>
                      <a:lnTo>
                        <a:pt x="6"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88" name="Freeform 999">
                  <a:extLst>
                    <a:ext uri="{FF2B5EF4-FFF2-40B4-BE49-F238E27FC236}">
                      <a16:creationId xmlns:a16="http://schemas.microsoft.com/office/drawing/2014/main" id="{2FFD6DD0-680C-4CF9-9F66-53DC19BBD6A0}"/>
                    </a:ext>
                  </a:extLst>
                </p:cNvPr>
                <p:cNvSpPr>
                  <a:spLocks/>
                </p:cNvSpPr>
                <p:nvPr/>
              </p:nvSpPr>
              <p:spPr bwMode="auto">
                <a:xfrm>
                  <a:off x="2931585" y="4785785"/>
                  <a:ext cx="88900" cy="19049"/>
                </a:xfrm>
                <a:custGeom>
                  <a:avLst/>
                  <a:gdLst>
                    <a:gd name="T0" fmla="*/ 2147483646 w 66"/>
                    <a:gd name="T1" fmla="*/ 2147483646 h 11"/>
                    <a:gd name="T2" fmla="*/ 0 w 66"/>
                    <a:gd name="T3" fmla="*/ 2147483646 h 11"/>
                    <a:gd name="T4" fmla="*/ 0 w 66"/>
                    <a:gd name="T5" fmla="*/ 2147483646 h 11"/>
                    <a:gd name="T6" fmla="*/ 0 w 66"/>
                    <a:gd name="T7" fmla="*/ 2147483646 h 11"/>
                    <a:gd name="T8" fmla="*/ 0 w 66"/>
                    <a:gd name="T9" fmla="*/ 0 h 11"/>
                    <a:gd name="T10" fmla="*/ 2147483646 w 66"/>
                    <a:gd name="T11" fmla="*/ 0 h 11"/>
                    <a:gd name="T12" fmla="*/ 2147483646 w 66"/>
                    <a:gd name="T13" fmla="*/ 0 h 11"/>
                    <a:gd name="T14" fmla="*/ 2147483646 w 66"/>
                    <a:gd name="T15" fmla="*/ 0 h 11"/>
                    <a:gd name="T16" fmla="*/ 2147483646 w 66"/>
                    <a:gd name="T17" fmla="*/ 2147483646 h 11"/>
                    <a:gd name="T18" fmla="*/ 2147483646 w 66"/>
                    <a:gd name="T19" fmla="*/ 2147483646 h 11"/>
                    <a:gd name="T20" fmla="*/ 2147483646 w 66"/>
                    <a:gd name="T21" fmla="*/ 2147483646 h 11"/>
                    <a:gd name="T22" fmla="*/ 2147483646 w 66"/>
                    <a:gd name="T23" fmla="*/ 2147483646 h 11"/>
                    <a:gd name="T24" fmla="*/ 2147483646 w 6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6" h="11">
                      <a:moveTo>
                        <a:pt x="3" y="11"/>
                      </a:moveTo>
                      <a:lnTo>
                        <a:pt x="0" y="7"/>
                      </a:lnTo>
                      <a:lnTo>
                        <a:pt x="0" y="4"/>
                      </a:lnTo>
                      <a:lnTo>
                        <a:pt x="0" y="0"/>
                      </a:lnTo>
                      <a:lnTo>
                        <a:pt x="3" y="0"/>
                      </a:lnTo>
                      <a:lnTo>
                        <a:pt x="63" y="0"/>
                      </a:lnTo>
                      <a:lnTo>
                        <a:pt x="66" y="0"/>
                      </a:lnTo>
                      <a:lnTo>
                        <a:pt x="66" y="4"/>
                      </a:lnTo>
                      <a:lnTo>
                        <a:pt x="66" y="7"/>
                      </a:lnTo>
                      <a:lnTo>
                        <a:pt x="63"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89" name="Freeform 1000">
                  <a:extLst>
                    <a:ext uri="{FF2B5EF4-FFF2-40B4-BE49-F238E27FC236}">
                      <a16:creationId xmlns:a16="http://schemas.microsoft.com/office/drawing/2014/main" id="{FAFE3C90-B2DB-4C04-BC71-F543386FC1E0}"/>
                    </a:ext>
                  </a:extLst>
                </p:cNvPr>
                <p:cNvSpPr>
                  <a:spLocks/>
                </p:cNvSpPr>
                <p:nvPr/>
              </p:nvSpPr>
              <p:spPr bwMode="auto">
                <a:xfrm>
                  <a:off x="3014133" y="4785785"/>
                  <a:ext cx="19051"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2" y="11"/>
                      </a:moveTo>
                      <a:lnTo>
                        <a:pt x="0" y="7"/>
                      </a:lnTo>
                      <a:lnTo>
                        <a:pt x="0" y="4"/>
                      </a:lnTo>
                      <a:lnTo>
                        <a:pt x="0" y="0"/>
                      </a:lnTo>
                      <a:lnTo>
                        <a:pt x="2" y="0"/>
                      </a:lnTo>
                      <a:lnTo>
                        <a:pt x="11" y="0"/>
                      </a:lnTo>
                      <a:lnTo>
                        <a:pt x="14" y="0"/>
                      </a:lnTo>
                      <a:lnTo>
                        <a:pt x="14" y="4"/>
                      </a:lnTo>
                      <a:lnTo>
                        <a:pt x="14" y="7"/>
                      </a:lnTo>
                      <a:lnTo>
                        <a:pt x="11" y="11"/>
                      </a:lnTo>
                      <a:lnTo>
                        <a:pt x="2"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90" name="Freeform 1001">
                  <a:extLst>
                    <a:ext uri="{FF2B5EF4-FFF2-40B4-BE49-F238E27FC236}">
                      <a16:creationId xmlns:a16="http://schemas.microsoft.com/office/drawing/2014/main" id="{94EDC45F-1B8A-477E-9B6A-44B024752EA9}"/>
                    </a:ext>
                  </a:extLst>
                </p:cNvPr>
                <p:cNvSpPr>
                  <a:spLocks/>
                </p:cNvSpPr>
                <p:nvPr/>
              </p:nvSpPr>
              <p:spPr bwMode="auto">
                <a:xfrm>
                  <a:off x="3024718" y="4785785"/>
                  <a:ext cx="55033" cy="19049"/>
                </a:xfrm>
                <a:custGeom>
                  <a:avLst/>
                  <a:gdLst>
                    <a:gd name="T0" fmla="*/ 2147483646 w 40"/>
                    <a:gd name="T1" fmla="*/ 2147483646 h 11"/>
                    <a:gd name="T2" fmla="*/ 0 w 40"/>
                    <a:gd name="T3" fmla="*/ 2147483646 h 11"/>
                    <a:gd name="T4" fmla="*/ 0 w 40"/>
                    <a:gd name="T5" fmla="*/ 2147483646 h 11"/>
                    <a:gd name="T6" fmla="*/ 0 w 40"/>
                    <a:gd name="T7" fmla="*/ 2147483646 h 11"/>
                    <a:gd name="T8" fmla="*/ 0 w 40"/>
                    <a:gd name="T9" fmla="*/ 0 h 11"/>
                    <a:gd name="T10" fmla="*/ 2147483646 w 40"/>
                    <a:gd name="T11" fmla="*/ 0 h 11"/>
                    <a:gd name="T12" fmla="*/ 2147483646 w 40"/>
                    <a:gd name="T13" fmla="*/ 0 h 11"/>
                    <a:gd name="T14" fmla="*/ 2147483646 w 40"/>
                    <a:gd name="T15" fmla="*/ 0 h 11"/>
                    <a:gd name="T16" fmla="*/ 2147483646 w 40"/>
                    <a:gd name="T17" fmla="*/ 2147483646 h 11"/>
                    <a:gd name="T18" fmla="*/ 2147483646 w 40"/>
                    <a:gd name="T19" fmla="*/ 2147483646 h 11"/>
                    <a:gd name="T20" fmla="*/ 2147483646 w 40"/>
                    <a:gd name="T21" fmla="*/ 2147483646 h 11"/>
                    <a:gd name="T22" fmla="*/ 2147483646 w 40"/>
                    <a:gd name="T23" fmla="*/ 2147483646 h 11"/>
                    <a:gd name="T24" fmla="*/ 2147483646 w 4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11">
                      <a:moveTo>
                        <a:pt x="3" y="11"/>
                      </a:moveTo>
                      <a:lnTo>
                        <a:pt x="0" y="7"/>
                      </a:lnTo>
                      <a:lnTo>
                        <a:pt x="0" y="4"/>
                      </a:lnTo>
                      <a:lnTo>
                        <a:pt x="0" y="0"/>
                      </a:lnTo>
                      <a:lnTo>
                        <a:pt x="3" y="0"/>
                      </a:lnTo>
                      <a:lnTo>
                        <a:pt x="38" y="0"/>
                      </a:lnTo>
                      <a:lnTo>
                        <a:pt x="40" y="0"/>
                      </a:lnTo>
                      <a:lnTo>
                        <a:pt x="40" y="4"/>
                      </a:lnTo>
                      <a:lnTo>
                        <a:pt x="40" y="7"/>
                      </a:lnTo>
                      <a:lnTo>
                        <a:pt x="38"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91" name="Freeform 1002">
                  <a:extLst>
                    <a:ext uri="{FF2B5EF4-FFF2-40B4-BE49-F238E27FC236}">
                      <a16:creationId xmlns:a16="http://schemas.microsoft.com/office/drawing/2014/main" id="{4F3D87D8-F3B3-4C4D-ADC2-075345F959B1}"/>
                    </a:ext>
                  </a:extLst>
                </p:cNvPr>
                <p:cNvSpPr>
                  <a:spLocks/>
                </p:cNvSpPr>
                <p:nvPr/>
              </p:nvSpPr>
              <p:spPr bwMode="auto">
                <a:xfrm>
                  <a:off x="3071285" y="4785785"/>
                  <a:ext cx="19049"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7"/>
                      </a:lnTo>
                      <a:lnTo>
                        <a:pt x="0" y="4"/>
                      </a:lnTo>
                      <a:lnTo>
                        <a:pt x="0" y="0"/>
                      </a:lnTo>
                      <a:lnTo>
                        <a:pt x="3" y="0"/>
                      </a:lnTo>
                      <a:lnTo>
                        <a:pt x="11" y="0"/>
                      </a:lnTo>
                      <a:lnTo>
                        <a:pt x="14" y="0"/>
                      </a:lnTo>
                      <a:lnTo>
                        <a:pt x="14" y="4"/>
                      </a:lnTo>
                      <a:lnTo>
                        <a:pt x="14" y="7"/>
                      </a:lnTo>
                      <a:lnTo>
                        <a:pt x="11"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92" name="Freeform 1003">
                  <a:extLst>
                    <a:ext uri="{FF2B5EF4-FFF2-40B4-BE49-F238E27FC236}">
                      <a16:creationId xmlns:a16="http://schemas.microsoft.com/office/drawing/2014/main" id="{1E5C1782-44F9-4756-95E1-830E6624133E}"/>
                    </a:ext>
                  </a:extLst>
                </p:cNvPr>
                <p:cNvSpPr>
                  <a:spLocks/>
                </p:cNvSpPr>
                <p:nvPr/>
              </p:nvSpPr>
              <p:spPr bwMode="auto">
                <a:xfrm>
                  <a:off x="3081867" y="4785785"/>
                  <a:ext cx="44451" cy="19049"/>
                </a:xfrm>
                <a:custGeom>
                  <a:avLst/>
                  <a:gdLst>
                    <a:gd name="T0" fmla="*/ 2147483646 w 32"/>
                    <a:gd name="T1" fmla="*/ 2147483646 h 11"/>
                    <a:gd name="T2" fmla="*/ 0 w 32"/>
                    <a:gd name="T3" fmla="*/ 2147483646 h 11"/>
                    <a:gd name="T4" fmla="*/ 0 w 32"/>
                    <a:gd name="T5" fmla="*/ 2147483646 h 11"/>
                    <a:gd name="T6" fmla="*/ 0 w 32"/>
                    <a:gd name="T7" fmla="*/ 2147483646 h 11"/>
                    <a:gd name="T8" fmla="*/ 0 w 32"/>
                    <a:gd name="T9" fmla="*/ 0 h 11"/>
                    <a:gd name="T10" fmla="*/ 2147483646 w 32"/>
                    <a:gd name="T11" fmla="*/ 0 h 11"/>
                    <a:gd name="T12" fmla="*/ 2147483646 w 32"/>
                    <a:gd name="T13" fmla="*/ 0 h 11"/>
                    <a:gd name="T14" fmla="*/ 2147483646 w 32"/>
                    <a:gd name="T15" fmla="*/ 0 h 11"/>
                    <a:gd name="T16" fmla="*/ 2147483646 w 32"/>
                    <a:gd name="T17" fmla="*/ 2147483646 h 11"/>
                    <a:gd name="T18" fmla="*/ 2147483646 w 32"/>
                    <a:gd name="T19" fmla="*/ 2147483646 h 11"/>
                    <a:gd name="T20" fmla="*/ 2147483646 w 32"/>
                    <a:gd name="T21" fmla="*/ 2147483646 h 11"/>
                    <a:gd name="T22" fmla="*/ 2147483646 w 32"/>
                    <a:gd name="T23" fmla="*/ 2147483646 h 11"/>
                    <a:gd name="T24" fmla="*/ 2147483646 w 3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11">
                      <a:moveTo>
                        <a:pt x="3" y="11"/>
                      </a:moveTo>
                      <a:lnTo>
                        <a:pt x="0" y="7"/>
                      </a:lnTo>
                      <a:lnTo>
                        <a:pt x="0" y="4"/>
                      </a:lnTo>
                      <a:lnTo>
                        <a:pt x="0" y="0"/>
                      </a:lnTo>
                      <a:lnTo>
                        <a:pt x="3" y="0"/>
                      </a:lnTo>
                      <a:lnTo>
                        <a:pt x="29" y="0"/>
                      </a:lnTo>
                      <a:lnTo>
                        <a:pt x="32" y="0"/>
                      </a:lnTo>
                      <a:lnTo>
                        <a:pt x="32" y="4"/>
                      </a:lnTo>
                      <a:lnTo>
                        <a:pt x="32" y="7"/>
                      </a:lnTo>
                      <a:lnTo>
                        <a:pt x="29"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93" name="Freeform 1004">
                  <a:extLst>
                    <a:ext uri="{FF2B5EF4-FFF2-40B4-BE49-F238E27FC236}">
                      <a16:creationId xmlns:a16="http://schemas.microsoft.com/office/drawing/2014/main" id="{E03F9856-2E45-40AD-917B-AD5DE716A411}"/>
                    </a:ext>
                  </a:extLst>
                </p:cNvPr>
                <p:cNvSpPr>
                  <a:spLocks/>
                </p:cNvSpPr>
                <p:nvPr/>
              </p:nvSpPr>
              <p:spPr bwMode="auto">
                <a:xfrm>
                  <a:off x="3117851" y="4785785"/>
                  <a:ext cx="23283"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4" y="0"/>
                      </a:lnTo>
                      <a:lnTo>
                        <a:pt x="17" y="0"/>
                      </a:lnTo>
                      <a:lnTo>
                        <a:pt x="17" y="4"/>
                      </a:lnTo>
                      <a:lnTo>
                        <a:pt x="17" y="7"/>
                      </a:lnTo>
                      <a:lnTo>
                        <a:pt x="14" y="11"/>
                      </a:lnTo>
                      <a:lnTo>
                        <a:pt x="3"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394" name="Freeform 1005">
                  <a:extLst>
                    <a:ext uri="{FF2B5EF4-FFF2-40B4-BE49-F238E27FC236}">
                      <a16:creationId xmlns:a16="http://schemas.microsoft.com/office/drawing/2014/main" id="{8D0BAE84-5E60-4B81-84FD-4DFE7A7BD2CB}"/>
                    </a:ext>
                  </a:extLst>
                </p:cNvPr>
                <p:cNvSpPr>
                  <a:spLocks/>
                </p:cNvSpPr>
                <p:nvPr/>
              </p:nvSpPr>
              <p:spPr bwMode="auto">
                <a:xfrm>
                  <a:off x="3134785" y="4785785"/>
                  <a:ext cx="21167"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2" y="11"/>
                      </a:moveTo>
                      <a:lnTo>
                        <a:pt x="0" y="7"/>
                      </a:lnTo>
                      <a:lnTo>
                        <a:pt x="0" y="4"/>
                      </a:lnTo>
                      <a:lnTo>
                        <a:pt x="0" y="0"/>
                      </a:lnTo>
                      <a:lnTo>
                        <a:pt x="2" y="0"/>
                      </a:lnTo>
                      <a:lnTo>
                        <a:pt x="14" y="0"/>
                      </a:lnTo>
                      <a:lnTo>
                        <a:pt x="17" y="0"/>
                      </a:lnTo>
                      <a:lnTo>
                        <a:pt x="17" y="4"/>
                      </a:lnTo>
                      <a:lnTo>
                        <a:pt x="17" y="7"/>
                      </a:lnTo>
                      <a:lnTo>
                        <a:pt x="14" y="11"/>
                      </a:lnTo>
                      <a:lnTo>
                        <a:pt x="2" y="11"/>
                      </a:lnTo>
                      <a:close/>
                    </a:path>
                  </a:pathLst>
                </a:custGeom>
                <a:grp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sp>
            <p:nvSpPr>
              <p:cNvPr id="351411" name="Freeform 1022">
                <a:extLst>
                  <a:ext uri="{FF2B5EF4-FFF2-40B4-BE49-F238E27FC236}">
                    <a16:creationId xmlns:a16="http://schemas.microsoft.com/office/drawing/2014/main" id="{616EA021-E5BC-45C0-9108-57F0F7BDA016}"/>
                  </a:ext>
                </a:extLst>
              </p:cNvPr>
              <p:cNvSpPr>
                <a:spLocks/>
              </p:cNvSpPr>
              <p:nvPr/>
            </p:nvSpPr>
            <p:spPr bwMode="auto">
              <a:xfrm>
                <a:off x="3534834" y="4732867"/>
                <a:ext cx="27517" cy="19051"/>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7" y="0"/>
                    </a:lnTo>
                    <a:lnTo>
                      <a:pt x="20" y="0"/>
                    </a:lnTo>
                    <a:lnTo>
                      <a:pt x="20" y="4"/>
                    </a:lnTo>
                    <a:lnTo>
                      <a:pt x="20" y="7"/>
                    </a:lnTo>
                    <a:lnTo>
                      <a:pt x="17"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41" name="Freeform 1052">
                <a:extLst>
                  <a:ext uri="{FF2B5EF4-FFF2-40B4-BE49-F238E27FC236}">
                    <a16:creationId xmlns:a16="http://schemas.microsoft.com/office/drawing/2014/main" id="{21276279-978E-4A20-AFD2-412D9198FB50}"/>
                  </a:ext>
                </a:extLst>
              </p:cNvPr>
              <p:cNvSpPr>
                <a:spLocks/>
              </p:cNvSpPr>
              <p:nvPr/>
            </p:nvSpPr>
            <p:spPr bwMode="auto">
              <a:xfrm>
                <a:off x="4176184" y="4658785"/>
                <a:ext cx="31749" cy="21167"/>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89" name="Freeform 1101">
                <a:extLst>
                  <a:ext uri="{FF2B5EF4-FFF2-40B4-BE49-F238E27FC236}">
                    <a16:creationId xmlns:a16="http://schemas.microsoft.com/office/drawing/2014/main" id="{A9811D15-C245-4215-9195-C61734B1AE3C}"/>
                  </a:ext>
                </a:extLst>
              </p:cNvPr>
              <p:cNvSpPr>
                <a:spLocks/>
              </p:cNvSpPr>
              <p:nvPr/>
            </p:nvSpPr>
            <p:spPr bwMode="auto">
              <a:xfrm>
                <a:off x="4921252" y="4423834"/>
                <a:ext cx="19049" cy="21167"/>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8"/>
                    </a:lnTo>
                    <a:lnTo>
                      <a:pt x="0" y="4"/>
                    </a:lnTo>
                    <a:lnTo>
                      <a:pt x="0" y="0"/>
                    </a:lnTo>
                    <a:lnTo>
                      <a:pt x="3" y="0"/>
                    </a:lnTo>
                    <a:lnTo>
                      <a:pt x="12" y="0"/>
                    </a:lnTo>
                    <a:lnTo>
                      <a:pt x="14" y="0"/>
                    </a:lnTo>
                    <a:lnTo>
                      <a:pt x="14" y="4"/>
                    </a:lnTo>
                    <a:lnTo>
                      <a:pt x="14" y="8"/>
                    </a:lnTo>
                    <a:lnTo>
                      <a:pt x="1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sp>
          <p:nvSpPr>
            <p:cNvPr id="351490" name="Freeform 1102">
              <a:extLst>
                <a:ext uri="{FF2B5EF4-FFF2-40B4-BE49-F238E27FC236}">
                  <a16:creationId xmlns:a16="http://schemas.microsoft.com/office/drawing/2014/main" id="{5C00E12F-8690-47D0-995D-4EA409933676}"/>
                </a:ext>
              </a:extLst>
            </p:cNvPr>
            <p:cNvSpPr>
              <a:spLocks/>
            </p:cNvSpPr>
            <p:nvPr/>
          </p:nvSpPr>
          <p:spPr bwMode="auto">
            <a:xfrm>
              <a:off x="4933951" y="4423834"/>
              <a:ext cx="10583" cy="21167"/>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8"/>
                  </a:lnTo>
                  <a:lnTo>
                    <a:pt x="0" y="4"/>
                  </a:lnTo>
                  <a:lnTo>
                    <a:pt x="0" y="0"/>
                  </a:lnTo>
                  <a:lnTo>
                    <a:pt x="3" y="0"/>
                  </a:lnTo>
                  <a:lnTo>
                    <a:pt x="5" y="0"/>
                  </a:lnTo>
                  <a:lnTo>
                    <a:pt x="8" y="0"/>
                  </a:lnTo>
                  <a:lnTo>
                    <a:pt x="8" y="4"/>
                  </a:lnTo>
                  <a:lnTo>
                    <a:pt x="8" y="8"/>
                  </a:lnTo>
                  <a:lnTo>
                    <a:pt x="5"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91" name="Freeform 1103">
              <a:extLst>
                <a:ext uri="{FF2B5EF4-FFF2-40B4-BE49-F238E27FC236}">
                  <a16:creationId xmlns:a16="http://schemas.microsoft.com/office/drawing/2014/main" id="{9CDFB38B-01D2-488E-97F5-01DF82A0E952}"/>
                </a:ext>
              </a:extLst>
            </p:cNvPr>
            <p:cNvSpPr>
              <a:spLocks/>
            </p:cNvSpPr>
            <p:nvPr/>
          </p:nvSpPr>
          <p:spPr bwMode="auto">
            <a:xfrm>
              <a:off x="4938184" y="4423834"/>
              <a:ext cx="40216" cy="21167"/>
            </a:xfrm>
            <a:custGeom>
              <a:avLst/>
              <a:gdLst>
                <a:gd name="T0" fmla="*/ 2147483646 w 31"/>
                <a:gd name="T1" fmla="*/ 2147483646 h 11"/>
                <a:gd name="T2" fmla="*/ 0 w 31"/>
                <a:gd name="T3" fmla="*/ 2147483646 h 11"/>
                <a:gd name="T4" fmla="*/ 0 w 31"/>
                <a:gd name="T5" fmla="*/ 2147483646 h 11"/>
                <a:gd name="T6" fmla="*/ 0 w 31"/>
                <a:gd name="T7" fmla="*/ 2147483646 h 11"/>
                <a:gd name="T8" fmla="*/ 0 w 31"/>
                <a:gd name="T9" fmla="*/ 0 h 11"/>
                <a:gd name="T10" fmla="*/ 2147483646 w 31"/>
                <a:gd name="T11" fmla="*/ 0 h 11"/>
                <a:gd name="T12" fmla="*/ 2147483646 w 31"/>
                <a:gd name="T13" fmla="*/ 0 h 11"/>
                <a:gd name="T14" fmla="*/ 2147483646 w 31"/>
                <a:gd name="T15" fmla="*/ 0 h 11"/>
                <a:gd name="T16" fmla="*/ 2147483646 w 31"/>
                <a:gd name="T17" fmla="*/ 2147483646 h 11"/>
                <a:gd name="T18" fmla="*/ 2147483646 w 31"/>
                <a:gd name="T19" fmla="*/ 2147483646 h 11"/>
                <a:gd name="T20" fmla="*/ 2147483646 w 31"/>
                <a:gd name="T21" fmla="*/ 2147483646 h 11"/>
                <a:gd name="T22" fmla="*/ 2147483646 w 31"/>
                <a:gd name="T23" fmla="*/ 2147483646 h 11"/>
                <a:gd name="T24" fmla="*/ 2147483646 w 3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1">
                  <a:moveTo>
                    <a:pt x="2" y="11"/>
                  </a:moveTo>
                  <a:lnTo>
                    <a:pt x="0" y="8"/>
                  </a:lnTo>
                  <a:lnTo>
                    <a:pt x="0" y="4"/>
                  </a:lnTo>
                  <a:lnTo>
                    <a:pt x="0" y="0"/>
                  </a:lnTo>
                  <a:lnTo>
                    <a:pt x="2" y="0"/>
                  </a:lnTo>
                  <a:lnTo>
                    <a:pt x="28" y="0"/>
                  </a:lnTo>
                  <a:lnTo>
                    <a:pt x="31" y="0"/>
                  </a:lnTo>
                  <a:lnTo>
                    <a:pt x="31" y="4"/>
                  </a:lnTo>
                  <a:lnTo>
                    <a:pt x="31" y="8"/>
                  </a:lnTo>
                  <a:lnTo>
                    <a:pt x="28"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92" name="Freeform 1104">
              <a:extLst>
                <a:ext uri="{FF2B5EF4-FFF2-40B4-BE49-F238E27FC236}">
                  <a16:creationId xmlns:a16="http://schemas.microsoft.com/office/drawing/2014/main" id="{789E7BAD-83C5-470B-B149-BA1EF5C59191}"/>
                </a:ext>
              </a:extLst>
            </p:cNvPr>
            <p:cNvSpPr>
              <a:spLocks/>
            </p:cNvSpPr>
            <p:nvPr/>
          </p:nvSpPr>
          <p:spPr bwMode="auto">
            <a:xfrm>
              <a:off x="4972051" y="4423834"/>
              <a:ext cx="14816" cy="21167"/>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8"/>
                  </a:lnTo>
                  <a:lnTo>
                    <a:pt x="0" y="4"/>
                  </a:lnTo>
                  <a:lnTo>
                    <a:pt x="0" y="0"/>
                  </a:lnTo>
                  <a:lnTo>
                    <a:pt x="3" y="0"/>
                  </a:lnTo>
                  <a:lnTo>
                    <a:pt x="9" y="0"/>
                  </a:lnTo>
                  <a:lnTo>
                    <a:pt x="12" y="0"/>
                  </a:lnTo>
                  <a:lnTo>
                    <a:pt x="12" y="4"/>
                  </a:lnTo>
                  <a:lnTo>
                    <a:pt x="12" y="8"/>
                  </a:lnTo>
                  <a:lnTo>
                    <a:pt x="9"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93" name="Freeform 1105">
              <a:extLst>
                <a:ext uri="{FF2B5EF4-FFF2-40B4-BE49-F238E27FC236}">
                  <a16:creationId xmlns:a16="http://schemas.microsoft.com/office/drawing/2014/main" id="{42B797D7-C823-461F-9815-313ACE0E26C3}"/>
                </a:ext>
              </a:extLst>
            </p:cNvPr>
            <p:cNvSpPr>
              <a:spLocks/>
            </p:cNvSpPr>
            <p:nvPr/>
          </p:nvSpPr>
          <p:spPr bwMode="auto">
            <a:xfrm>
              <a:off x="4978401" y="4423834"/>
              <a:ext cx="12700" cy="21167"/>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94" name="Freeform 1106">
              <a:extLst>
                <a:ext uri="{FF2B5EF4-FFF2-40B4-BE49-F238E27FC236}">
                  <a16:creationId xmlns:a16="http://schemas.microsoft.com/office/drawing/2014/main" id="{7BAD992F-E9B7-4DB8-8A37-512517FC00A3}"/>
                </a:ext>
              </a:extLst>
            </p:cNvPr>
            <p:cNvSpPr>
              <a:spLocks/>
            </p:cNvSpPr>
            <p:nvPr/>
          </p:nvSpPr>
          <p:spPr bwMode="auto">
            <a:xfrm>
              <a:off x="4982633" y="4423834"/>
              <a:ext cx="35984" cy="21167"/>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95" name="Freeform 1107">
              <a:extLst>
                <a:ext uri="{FF2B5EF4-FFF2-40B4-BE49-F238E27FC236}">
                  <a16:creationId xmlns:a16="http://schemas.microsoft.com/office/drawing/2014/main" id="{88436C53-9BFE-4EC6-BED7-9415D64457D5}"/>
                </a:ext>
              </a:extLst>
            </p:cNvPr>
            <p:cNvSpPr>
              <a:spLocks/>
            </p:cNvSpPr>
            <p:nvPr/>
          </p:nvSpPr>
          <p:spPr bwMode="auto">
            <a:xfrm>
              <a:off x="5010151" y="4423834"/>
              <a:ext cx="124883" cy="21167"/>
            </a:xfrm>
            <a:custGeom>
              <a:avLst/>
              <a:gdLst>
                <a:gd name="T0" fmla="*/ 2147483646 w 92"/>
                <a:gd name="T1" fmla="*/ 2147483646 h 11"/>
                <a:gd name="T2" fmla="*/ 0 w 92"/>
                <a:gd name="T3" fmla="*/ 2147483646 h 11"/>
                <a:gd name="T4" fmla="*/ 0 w 92"/>
                <a:gd name="T5" fmla="*/ 2147483646 h 11"/>
                <a:gd name="T6" fmla="*/ 0 w 92"/>
                <a:gd name="T7" fmla="*/ 2147483646 h 11"/>
                <a:gd name="T8" fmla="*/ 0 w 92"/>
                <a:gd name="T9" fmla="*/ 0 h 11"/>
                <a:gd name="T10" fmla="*/ 2147483646 w 92"/>
                <a:gd name="T11" fmla="*/ 0 h 11"/>
                <a:gd name="T12" fmla="*/ 2147483646 w 92"/>
                <a:gd name="T13" fmla="*/ 0 h 11"/>
                <a:gd name="T14" fmla="*/ 2147483646 w 92"/>
                <a:gd name="T15" fmla="*/ 0 h 11"/>
                <a:gd name="T16" fmla="*/ 2147483646 w 92"/>
                <a:gd name="T17" fmla="*/ 2147483646 h 11"/>
                <a:gd name="T18" fmla="*/ 2147483646 w 92"/>
                <a:gd name="T19" fmla="*/ 2147483646 h 11"/>
                <a:gd name="T20" fmla="*/ 2147483646 w 92"/>
                <a:gd name="T21" fmla="*/ 2147483646 h 11"/>
                <a:gd name="T22" fmla="*/ 2147483646 w 92"/>
                <a:gd name="T23" fmla="*/ 2147483646 h 11"/>
                <a:gd name="T24" fmla="*/ 2147483646 w 9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2" h="11">
                  <a:moveTo>
                    <a:pt x="3" y="11"/>
                  </a:moveTo>
                  <a:lnTo>
                    <a:pt x="0" y="8"/>
                  </a:lnTo>
                  <a:lnTo>
                    <a:pt x="0" y="4"/>
                  </a:lnTo>
                  <a:lnTo>
                    <a:pt x="0" y="0"/>
                  </a:lnTo>
                  <a:lnTo>
                    <a:pt x="3" y="0"/>
                  </a:lnTo>
                  <a:lnTo>
                    <a:pt x="89" y="0"/>
                  </a:lnTo>
                  <a:lnTo>
                    <a:pt x="92" y="0"/>
                  </a:lnTo>
                  <a:lnTo>
                    <a:pt x="92" y="4"/>
                  </a:lnTo>
                  <a:lnTo>
                    <a:pt x="92" y="8"/>
                  </a:lnTo>
                  <a:lnTo>
                    <a:pt x="89"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96" name="Freeform 1108">
              <a:extLst>
                <a:ext uri="{FF2B5EF4-FFF2-40B4-BE49-F238E27FC236}">
                  <a16:creationId xmlns:a16="http://schemas.microsoft.com/office/drawing/2014/main" id="{41D54801-6C7E-4C3A-A370-06CDEA975FEB}"/>
                </a:ext>
              </a:extLst>
            </p:cNvPr>
            <p:cNvSpPr>
              <a:spLocks/>
            </p:cNvSpPr>
            <p:nvPr/>
          </p:nvSpPr>
          <p:spPr bwMode="auto">
            <a:xfrm>
              <a:off x="5126568" y="4423834"/>
              <a:ext cx="14817" cy="21167"/>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8"/>
                  </a:lnTo>
                  <a:lnTo>
                    <a:pt x="0" y="4"/>
                  </a:lnTo>
                  <a:lnTo>
                    <a:pt x="0" y="0"/>
                  </a:lnTo>
                  <a:lnTo>
                    <a:pt x="3" y="0"/>
                  </a:lnTo>
                  <a:lnTo>
                    <a:pt x="9" y="0"/>
                  </a:lnTo>
                  <a:lnTo>
                    <a:pt x="12" y="0"/>
                  </a:lnTo>
                  <a:lnTo>
                    <a:pt x="12" y="4"/>
                  </a:lnTo>
                  <a:lnTo>
                    <a:pt x="12" y="8"/>
                  </a:lnTo>
                  <a:lnTo>
                    <a:pt x="9"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97" name="Freeform 1109">
              <a:extLst>
                <a:ext uri="{FF2B5EF4-FFF2-40B4-BE49-F238E27FC236}">
                  <a16:creationId xmlns:a16="http://schemas.microsoft.com/office/drawing/2014/main" id="{37580CCA-9A40-4AD6-9437-0DA73D76F3CB}"/>
                </a:ext>
              </a:extLst>
            </p:cNvPr>
            <p:cNvSpPr>
              <a:spLocks/>
            </p:cNvSpPr>
            <p:nvPr/>
          </p:nvSpPr>
          <p:spPr bwMode="auto">
            <a:xfrm>
              <a:off x="5135034" y="4423834"/>
              <a:ext cx="16933" cy="21167"/>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8"/>
                  </a:lnTo>
                  <a:lnTo>
                    <a:pt x="0" y="4"/>
                  </a:lnTo>
                  <a:lnTo>
                    <a:pt x="0" y="0"/>
                  </a:lnTo>
                  <a:lnTo>
                    <a:pt x="3" y="0"/>
                  </a:lnTo>
                  <a:lnTo>
                    <a:pt x="12" y="0"/>
                  </a:lnTo>
                  <a:lnTo>
                    <a:pt x="14" y="0"/>
                  </a:lnTo>
                  <a:lnTo>
                    <a:pt x="14" y="4"/>
                  </a:lnTo>
                  <a:lnTo>
                    <a:pt x="14" y="8"/>
                  </a:lnTo>
                  <a:lnTo>
                    <a:pt x="1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98" name="Freeform 1110">
              <a:extLst>
                <a:ext uri="{FF2B5EF4-FFF2-40B4-BE49-F238E27FC236}">
                  <a16:creationId xmlns:a16="http://schemas.microsoft.com/office/drawing/2014/main" id="{943707B8-4386-450F-8AED-F0AAFB44C8D6}"/>
                </a:ext>
              </a:extLst>
            </p:cNvPr>
            <p:cNvSpPr>
              <a:spLocks/>
            </p:cNvSpPr>
            <p:nvPr/>
          </p:nvSpPr>
          <p:spPr bwMode="auto">
            <a:xfrm>
              <a:off x="5145617" y="4423834"/>
              <a:ext cx="23283" cy="21167"/>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8"/>
                  </a:lnTo>
                  <a:lnTo>
                    <a:pt x="0" y="4"/>
                  </a:lnTo>
                  <a:lnTo>
                    <a:pt x="0" y="0"/>
                  </a:lnTo>
                  <a:lnTo>
                    <a:pt x="3" y="0"/>
                  </a:lnTo>
                  <a:lnTo>
                    <a:pt x="14" y="0"/>
                  </a:lnTo>
                  <a:lnTo>
                    <a:pt x="17" y="0"/>
                  </a:lnTo>
                  <a:lnTo>
                    <a:pt x="17" y="4"/>
                  </a:lnTo>
                  <a:lnTo>
                    <a:pt x="17" y="8"/>
                  </a:lnTo>
                  <a:lnTo>
                    <a:pt x="14"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499" name="Freeform 1111">
              <a:extLst>
                <a:ext uri="{FF2B5EF4-FFF2-40B4-BE49-F238E27FC236}">
                  <a16:creationId xmlns:a16="http://schemas.microsoft.com/office/drawing/2014/main" id="{DB9AA471-1699-4DF9-87BB-5558284BB193}"/>
                </a:ext>
              </a:extLst>
            </p:cNvPr>
            <p:cNvSpPr>
              <a:spLocks/>
            </p:cNvSpPr>
            <p:nvPr/>
          </p:nvSpPr>
          <p:spPr bwMode="auto">
            <a:xfrm>
              <a:off x="5160434" y="4423834"/>
              <a:ext cx="46567" cy="21167"/>
            </a:xfrm>
            <a:custGeom>
              <a:avLst/>
              <a:gdLst>
                <a:gd name="T0" fmla="*/ 2147483646 w 35"/>
                <a:gd name="T1" fmla="*/ 2147483646 h 11"/>
                <a:gd name="T2" fmla="*/ 0 w 35"/>
                <a:gd name="T3" fmla="*/ 2147483646 h 11"/>
                <a:gd name="T4" fmla="*/ 0 w 35"/>
                <a:gd name="T5" fmla="*/ 2147483646 h 11"/>
                <a:gd name="T6" fmla="*/ 0 w 35"/>
                <a:gd name="T7" fmla="*/ 2147483646 h 11"/>
                <a:gd name="T8" fmla="*/ 0 w 35"/>
                <a:gd name="T9" fmla="*/ 0 h 11"/>
                <a:gd name="T10" fmla="*/ 2147483646 w 35"/>
                <a:gd name="T11" fmla="*/ 0 h 11"/>
                <a:gd name="T12" fmla="*/ 2147483646 w 35"/>
                <a:gd name="T13" fmla="*/ 0 h 11"/>
                <a:gd name="T14" fmla="*/ 2147483646 w 35"/>
                <a:gd name="T15" fmla="*/ 0 h 11"/>
                <a:gd name="T16" fmla="*/ 2147483646 w 35"/>
                <a:gd name="T17" fmla="*/ 2147483646 h 11"/>
                <a:gd name="T18" fmla="*/ 2147483646 w 35"/>
                <a:gd name="T19" fmla="*/ 2147483646 h 11"/>
                <a:gd name="T20" fmla="*/ 2147483646 w 35"/>
                <a:gd name="T21" fmla="*/ 2147483646 h 11"/>
                <a:gd name="T22" fmla="*/ 2147483646 w 35"/>
                <a:gd name="T23" fmla="*/ 2147483646 h 11"/>
                <a:gd name="T24" fmla="*/ 2147483646 w 3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1">
                  <a:moveTo>
                    <a:pt x="3" y="11"/>
                  </a:moveTo>
                  <a:lnTo>
                    <a:pt x="0" y="8"/>
                  </a:lnTo>
                  <a:lnTo>
                    <a:pt x="0" y="4"/>
                  </a:lnTo>
                  <a:lnTo>
                    <a:pt x="0" y="0"/>
                  </a:lnTo>
                  <a:lnTo>
                    <a:pt x="3" y="0"/>
                  </a:lnTo>
                  <a:lnTo>
                    <a:pt x="32" y="0"/>
                  </a:lnTo>
                  <a:lnTo>
                    <a:pt x="35" y="0"/>
                  </a:lnTo>
                  <a:lnTo>
                    <a:pt x="35" y="4"/>
                  </a:lnTo>
                  <a:lnTo>
                    <a:pt x="35" y="8"/>
                  </a:lnTo>
                  <a:lnTo>
                    <a:pt x="3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00" name="Freeform 1112">
              <a:extLst>
                <a:ext uri="{FF2B5EF4-FFF2-40B4-BE49-F238E27FC236}">
                  <a16:creationId xmlns:a16="http://schemas.microsoft.com/office/drawing/2014/main" id="{B676E331-EF72-4817-90BF-EFF5BAA7817D}"/>
                </a:ext>
              </a:extLst>
            </p:cNvPr>
            <p:cNvSpPr>
              <a:spLocks/>
            </p:cNvSpPr>
            <p:nvPr/>
          </p:nvSpPr>
          <p:spPr bwMode="auto">
            <a:xfrm>
              <a:off x="5200651" y="4423834"/>
              <a:ext cx="33867" cy="21167"/>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01" name="Freeform 1113">
              <a:extLst>
                <a:ext uri="{FF2B5EF4-FFF2-40B4-BE49-F238E27FC236}">
                  <a16:creationId xmlns:a16="http://schemas.microsoft.com/office/drawing/2014/main" id="{FF1947AE-44C7-4E8F-867E-880B68A793F1}"/>
                </a:ext>
              </a:extLst>
            </p:cNvPr>
            <p:cNvSpPr>
              <a:spLocks/>
            </p:cNvSpPr>
            <p:nvPr/>
          </p:nvSpPr>
          <p:spPr bwMode="auto">
            <a:xfrm>
              <a:off x="5226051" y="4423834"/>
              <a:ext cx="31749" cy="21167"/>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8"/>
                  </a:lnTo>
                  <a:lnTo>
                    <a:pt x="0" y="4"/>
                  </a:lnTo>
                  <a:lnTo>
                    <a:pt x="0" y="0"/>
                  </a:lnTo>
                  <a:lnTo>
                    <a:pt x="3" y="0"/>
                  </a:lnTo>
                  <a:lnTo>
                    <a:pt x="20" y="0"/>
                  </a:lnTo>
                  <a:lnTo>
                    <a:pt x="23" y="0"/>
                  </a:lnTo>
                  <a:lnTo>
                    <a:pt x="23" y="4"/>
                  </a:lnTo>
                  <a:lnTo>
                    <a:pt x="23" y="8"/>
                  </a:lnTo>
                  <a:lnTo>
                    <a:pt x="20"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02" name="Freeform 1114">
              <a:extLst>
                <a:ext uri="{FF2B5EF4-FFF2-40B4-BE49-F238E27FC236}">
                  <a16:creationId xmlns:a16="http://schemas.microsoft.com/office/drawing/2014/main" id="{0EC8BBEB-CAD0-4F67-AF5C-289A66E61897}"/>
                </a:ext>
              </a:extLst>
            </p:cNvPr>
            <p:cNvSpPr>
              <a:spLocks/>
            </p:cNvSpPr>
            <p:nvPr/>
          </p:nvSpPr>
          <p:spPr bwMode="auto">
            <a:xfrm>
              <a:off x="5249334" y="4389967"/>
              <a:ext cx="12700" cy="48684"/>
            </a:xfrm>
            <a:custGeom>
              <a:avLst/>
              <a:gdLst>
                <a:gd name="T0" fmla="*/ 2147483646 w 9"/>
                <a:gd name="T1" fmla="*/ 2147483646 h 27"/>
                <a:gd name="T2" fmla="*/ 2147483646 w 9"/>
                <a:gd name="T3" fmla="*/ 2147483646 h 27"/>
                <a:gd name="T4" fmla="*/ 2147483646 w 9"/>
                <a:gd name="T5" fmla="*/ 2147483646 h 27"/>
                <a:gd name="T6" fmla="*/ 2147483646 w 9"/>
                <a:gd name="T7" fmla="*/ 2147483646 h 27"/>
                <a:gd name="T8" fmla="*/ 0 w 9"/>
                <a:gd name="T9" fmla="*/ 2147483646 h 27"/>
                <a:gd name="T10" fmla="*/ 0 w 9"/>
                <a:gd name="T11" fmla="*/ 2147483646 h 27"/>
                <a:gd name="T12" fmla="*/ 0 w 9"/>
                <a:gd name="T13" fmla="*/ 2147483646 h 27"/>
                <a:gd name="T14" fmla="*/ 0 w 9"/>
                <a:gd name="T15" fmla="*/ 0 h 27"/>
                <a:gd name="T16" fmla="*/ 2147483646 w 9"/>
                <a:gd name="T17" fmla="*/ 0 h 27"/>
                <a:gd name="T18" fmla="*/ 2147483646 w 9"/>
                <a:gd name="T19" fmla="*/ 0 h 27"/>
                <a:gd name="T20" fmla="*/ 2147483646 w 9"/>
                <a:gd name="T21" fmla="*/ 0 h 27"/>
                <a:gd name="T22" fmla="*/ 2147483646 w 9"/>
                <a:gd name="T23" fmla="*/ 2147483646 h 27"/>
                <a:gd name="T24" fmla="*/ 2147483646 w 9"/>
                <a:gd name="T25" fmla="*/ 2147483646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7">
                  <a:moveTo>
                    <a:pt x="9" y="23"/>
                  </a:moveTo>
                  <a:lnTo>
                    <a:pt x="6" y="27"/>
                  </a:lnTo>
                  <a:lnTo>
                    <a:pt x="3" y="27"/>
                  </a:lnTo>
                  <a:lnTo>
                    <a:pt x="0" y="27"/>
                  </a:lnTo>
                  <a:lnTo>
                    <a:pt x="0" y="23"/>
                  </a:lnTo>
                  <a:lnTo>
                    <a:pt x="0" y="4"/>
                  </a:lnTo>
                  <a:lnTo>
                    <a:pt x="0" y="0"/>
                  </a:lnTo>
                  <a:lnTo>
                    <a:pt x="3" y="0"/>
                  </a:lnTo>
                  <a:lnTo>
                    <a:pt x="6" y="0"/>
                  </a:lnTo>
                  <a:lnTo>
                    <a:pt x="9" y="4"/>
                  </a:lnTo>
                  <a:lnTo>
                    <a:pt x="9" y="23"/>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03" name="Freeform 1115">
              <a:extLst>
                <a:ext uri="{FF2B5EF4-FFF2-40B4-BE49-F238E27FC236}">
                  <a16:creationId xmlns:a16="http://schemas.microsoft.com/office/drawing/2014/main" id="{510FB23A-43CD-4157-92BA-A1FD7CB4366E}"/>
                </a:ext>
              </a:extLst>
            </p:cNvPr>
            <p:cNvSpPr>
              <a:spLocks/>
            </p:cNvSpPr>
            <p:nvPr/>
          </p:nvSpPr>
          <p:spPr bwMode="auto">
            <a:xfrm>
              <a:off x="5249334" y="4389967"/>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04" name="Freeform 1116">
              <a:extLst>
                <a:ext uri="{FF2B5EF4-FFF2-40B4-BE49-F238E27FC236}">
                  <a16:creationId xmlns:a16="http://schemas.microsoft.com/office/drawing/2014/main" id="{0913D719-2806-4842-B8CD-DB74A00B7344}"/>
                </a:ext>
              </a:extLst>
            </p:cNvPr>
            <p:cNvSpPr>
              <a:spLocks/>
            </p:cNvSpPr>
            <p:nvPr/>
          </p:nvSpPr>
          <p:spPr bwMode="auto">
            <a:xfrm>
              <a:off x="5253568" y="4389967"/>
              <a:ext cx="40217" cy="21167"/>
            </a:xfrm>
            <a:custGeom>
              <a:avLst/>
              <a:gdLst>
                <a:gd name="T0" fmla="*/ 2147483646 w 29"/>
                <a:gd name="T1" fmla="*/ 2147483646 h 12"/>
                <a:gd name="T2" fmla="*/ 0 w 29"/>
                <a:gd name="T3" fmla="*/ 2147483646 h 12"/>
                <a:gd name="T4" fmla="*/ 0 w 29"/>
                <a:gd name="T5" fmla="*/ 2147483646 h 12"/>
                <a:gd name="T6" fmla="*/ 0 w 29"/>
                <a:gd name="T7" fmla="*/ 2147483646 h 12"/>
                <a:gd name="T8" fmla="*/ 0 w 29"/>
                <a:gd name="T9" fmla="*/ 0 h 12"/>
                <a:gd name="T10" fmla="*/ 2147483646 w 29"/>
                <a:gd name="T11" fmla="*/ 0 h 12"/>
                <a:gd name="T12" fmla="*/ 2147483646 w 29"/>
                <a:gd name="T13" fmla="*/ 0 h 12"/>
                <a:gd name="T14" fmla="*/ 2147483646 w 29"/>
                <a:gd name="T15" fmla="*/ 0 h 12"/>
                <a:gd name="T16" fmla="*/ 2147483646 w 29"/>
                <a:gd name="T17" fmla="*/ 2147483646 h 12"/>
                <a:gd name="T18" fmla="*/ 2147483646 w 29"/>
                <a:gd name="T19" fmla="*/ 2147483646 h 12"/>
                <a:gd name="T20" fmla="*/ 2147483646 w 29"/>
                <a:gd name="T21" fmla="*/ 2147483646 h 12"/>
                <a:gd name="T22" fmla="*/ 2147483646 w 29"/>
                <a:gd name="T23" fmla="*/ 2147483646 h 12"/>
                <a:gd name="T24" fmla="*/ 2147483646 w 2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2">
                  <a:moveTo>
                    <a:pt x="3" y="12"/>
                  </a:moveTo>
                  <a:lnTo>
                    <a:pt x="0" y="8"/>
                  </a:lnTo>
                  <a:lnTo>
                    <a:pt x="0" y="4"/>
                  </a:lnTo>
                  <a:lnTo>
                    <a:pt x="0" y="0"/>
                  </a:lnTo>
                  <a:lnTo>
                    <a:pt x="3" y="0"/>
                  </a:lnTo>
                  <a:lnTo>
                    <a:pt x="26" y="0"/>
                  </a:lnTo>
                  <a:lnTo>
                    <a:pt x="29" y="0"/>
                  </a:lnTo>
                  <a:lnTo>
                    <a:pt x="29" y="4"/>
                  </a:lnTo>
                  <a:lnTo>
                    <a:pt x="29" y="8"/>
                  </a:lnTo>
                  <a:lnTo>
                    <a:pt x="26"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05" name="Freeform 1117">
              <a:extLst>
                <a:ext uri="{FF2B5EF4-FFF2-40B4-BE49-F238E27FC236}">
                  <a16:creationId xmlns:a16="http://schemas.microsoft.com/office/drawing/2014/main" id="{7607626D-CF21-4963-8560-EC40CD6A4495}"/>
                </a:ext>
              </a:extLst>
            </p:cNvPr>
            <p:cNvSpPr>
              <a:spLocks/>
            </p:cNvSpPr>
            <p:nvPr/>
          </p:nvSpPr>
          <p:spPr bwMode="auto">
            <a:xfrm>
              <a:off x="5285317" y="4389967"/>
              <a:ext cx="65616" cy="21167"/>
            </a:xfrm>
            <a:custGeom>
              <a:avLst/>
              <a:gdLst>
                <a:gd name="T0" fmla="*/ 2147483646 w 49"/>
                <a:gd name="T1" fmla="*/ 2147483646 h 12"/>
                <a:gd name="T2" fmla="*/ 0 w 49"/>
                <a:gd name="T3" fmla="*/ 2147483646 h 12"/>
                <a:gd name="T4" fmla="*/ 0 w 49"/>
                <a:gd name="T5" fmla="*/ 2147483646 h 12"/>
                <a:gd name="T6" fmla="*/ 0 w 49"/>
                <a:gd name="T7" fmla="*/ 2147483646 h 12"/>
                <a:gd name="T8" fmla="*/ 0 w 49"/>
                <a:gd name="T9" fmla="*/ 0 h 12"/>
                <a:gd name="T10" fmla="*/ 2147483646 w 49"/>
                <a:gd name="T11" fmla="*/ 0 h 12"/>
                <a:gd name="T12" fmla="*/ 2147483646 w 49"/>
                <a:gd name="T13" fmla="*/ 0 h 12"/>
                <a:gd name="T14" fmla="*/ 2147483646 w 49"/>
                <a:gd name="T15" fmla="*/ 0 h 12"/>
                <a:gd name="T16" fmla="*/ 2147483646 w 49"/>
                <a:gd name="T17" fmla="*/ 2147483646 h 12"/>
                <a:gd name="T18" fmla="*/ 2147483646 w 49"/>
                <a:gd name="T19" fmla="*/ 2147483646 h 12"/>
                <a:gd name="T20" fmla="*/ 2147483646 w 49"/>
                <a:gd name="T21" fmla="*/ 2147483646 h 12"/>
                <a:gd name="T22" fmla="*/ 2147483646 w 49"/>
                <a:gd name="T23" fmla="*/ 2147483646 h 12"/>
                <a:gd name="T24" fmla="*/ 2147483646 w 4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9" h="12">
                  <a:moveTo>
                    <a:pt x="3" y="12"/>
                  </a:moveTo>
                  <a:lnTo>
                    <a:pt x="0" y="8"/>
                  </a:lnTo>
                  <a:lnTo>
                    <a:pt x="0" y="4"/>
                  </a:lnTo>
                  <a:lnTo>
                    <a:pt x="0" y="0"/>
                  </a:lnTo>
                  <a:lnTo>
                    <a:pt x="3" y="0"/>
                  </a:lnTo>
                  <a:lnTo>
                    <a:pt x="46" y="0"/>
                  </a:lnTo>
                  <a:lnTo>
                    <a:pt x="49" y="0"/>
                  </a:lnTo>
                  <a:lnTo>
                    <a:pt x="49" y="4"/>
                  </a:lnTo>
                  <a:lnTo>
                    <a:pt x="49" y="8"/>
                  </a:lnTo>
                  <a:lnTo>
                    <a:pt x="46"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06" name="Freeform 1118">
              <a:extLst>
                <a:ext uri="{FF2B5EF4-FFF2-40B4-BE49-F238E27FC236}">
                  <a16:creationId xmlns:a16="http://schemas.microsoft.com/office/drawing/2014/main" id="{CDF9D088-C971-4B5E-AA7A-C347B4217F33}"/>
                </a:ext>
              </a:extLst>
            </p:cNvPr>
            <p:cNvSpPr>
              <a:spLocks/>
            </p:cNvSpPr>
            <p:nvPr/>
          </p:nvSpPr>
          <p:spPr bwMode="auto">
            <a:xfrm>
              <a:off x="5342467" y="4389967"/>
              <a:ext cx="23284" cy="21167"/>
            </a:xfrm>
            <a:custGeom>
              <a:avLst/>
              <a:gdLst>
                <a:gd name="T0" fmla="*/ 2147483646 w 17"/>
                <a:gd name="T1" fmla="*/ 2147483646 h 12"/>
                <a:gd name="T2" fmla="*/ 0 w 17"/>
                <a:gd name="T3" fmla="*/ 2147483646 h 12"/>
                <a:gd name="T4" fmla="*/ 0 w 17"/>
                <a:gd name="T5" fmla="*/ 2147483646 h 12"/>
                <a:gd name="T6" fmla="*/ 0 w 17"/>
                <a:gd name="T7" fmla="*/ 2147483646 h 12"/>
                <a:gd name="T8" fmla="*/ 0 w 17"/>
                <a:gd name="T9" fmla="*/ 0 h 12"/>
                <a:gd name="T10" fmla="*/ 2147483646 w 17"/>
                <a:gd name="T11" fmla="*/ 0 h 12"/>
                <a:gd name="T12" fmla="*/ 2147483646 w 17"/>
                <a:gd name="T13" fmla="*/ 0 h 12"/>
                <a:gd name="T14" fmla="*/ 2147483646 w 17"/>
                <a:gd name="T15" fmla="*/ 0 h 12"/>
                <a:gd name="T16" fmla="*/ 2147483646 w 17"/>
                <a:gd name="T17" fmla="*/ 2147483646 h 12"/>
                <a:gd name="T18" fmla="*/ 2147483646 w 17"/>
                <a:gd name="T19" fmla="*/ 2147483646 h 12"/>
                <a:gd name="T20" fmla="*/ 2147483646 w 17"/>
                <a:gd name="T21" fmla="*/ 2147483646 h 12"/>
                <a:gd name="T22" fmla="*/ 2147483646 w 17"/>
                <a:gd name="T23" fmla="*/ 2147483646 h 12"/>
                <a:gd name="T24" fmla="*/ 2147483646 w 1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2">
                  <a:moveTo>
                    <a:pt x="3" y="12"/>
                  </a:moveTo>
                  <a:lnTo>
                    <a:pt x="0" y="8"/>
                  </a:lnTo>
                  <a:lnTo>
                    <a:pt x="0" y="4"/>
                  </a:lnTo>
                  <a:lnTo>
                    <a:pt x="0" y="0"/>
                  </a:lnTo>
                  <a:lnTo>
                    <a:pt x="3" y="0"/>
                  </a:lnTo>
                  <a:lnTo>
                    <a:pt x="14" y="0"/>
                  </a:lnTo>
                  <a:lnTo>
                    <a:pt x="17" y="0"/>
                  </a:lnTo>
                  <a:lnTo>
                    <a:pt x="17" y="4"/>
                  </a:lnTo>
                  <a:lnTo>
                    <a:pt x="17" y="8"/>
                  </a:lnTo>
                  <a:lnTo>
                    <a:pt x="14"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07" name="Freeform 1119">
              <a:extLst>
                <a:ext uri="{FF2B5EF4-FFF2-40B4-BE49-F238E27FC236}">
                  <a16:creationId xmlns:a16="http://schemas.microsoft.com/office/drawing/2014/main" id="{AA27C265-78E5-435B-ADA0-9E0DE2B0B76A}"/>
                </a:ext>
              </a:extLst>
            </p:cNvPr>
            <p:cNvSpPr>
              <a:spLocks/>
            </p:cNvSpPr>
            <p:nvPr/>
          </p:nvSpPr>
          <p:spPr bwMode="auto">
            <a:xfrm>
              <a:off x="5359400" y="4358218"/>
              <a:ext cx="10584" cy="46567"/>
            </a:xfrm>
            <a:custGeom>
              <a:avLst/>
              <a:gdLst>
                <a:gd name="T0" fmla="*/ 2147483646 w 8"/>
                <a:gd name="T1" fmla="*/ 2147483646 h 26"/>
                <a:gd name="T2" fmla="*/ 2147483646 w 8"/>
                <a:gd name="T3" fmla="*/ 2147483646 h 26"/>
                <a:gd name="T4" fmla="*/ 2147483646 w 8"/>
                <a:gd name="T5" fmla="*/ 2147483646 h 26"/>
                <a:gd name="T6" fmla="*/ 2147483646 w 8"/>
                <a:gd name="T7" fmla="*/ 2147483646 h 26"/>
                <a:gd name="T8" fmla="*/ 0 w 8"/>
                <a:gd name="T9" fmla="*/ 2147483646 h 26"/>
                <a:gd name="T10" fmla="*/ 0 w 8"/>
                <a:gd name="T11" fmla="*/ 2147483646 h 26"/>
                <a:gd name="T12" fmla="*/ 0 w 8"/>
                <a:gd name="T13" fmla="*/ 2147483646 h 26"/>
                <a:gd name="T14" fmla="*/ 0 w 8"/>
                <a:gd name="T15" fmla="*/ 0 h 26"/>
                <a:gd name="T16" fmla="*/ 2147483646 w 8"/>
                <a:gd name="T17" fmla="*/ 0 h 26"/>
                <a:gd name="T18" fmla="*/ 2147483646 w 8"/>
                <a:gd name="T19" fmla="*/ 0 h 26"/>
                <a:gd name="T20" fmla="*/ 2147483646 w 8"/>
                <a:gd name="T21" fmla="*/ 0 h 26"/>
                <a:gd name="T22" fmla="*/ 2147483646 w 8"/>
                <a:gd name="T23" fmla="*/ 2147483646 h 26"/>
                <a:gd name="T24" fmla="*/ 2147483646 w 8"/>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6">
                  <a:moveTo>
                    <a:pt x="8" y="22"/>
                  </a:moveTo>
                  <a:lnTo>
                    <a:pt x="5" y="26"/>
                  </a:lnTo>
                  <a:lnTo>
                    <a:pt x="2" y="26"/>
                  </a:lnTo>
                  <a:lnTo>
                    <a:pt x="0" y="26"/>
                  </a:lnTo>
                  <a:lnTo>
                    <a:pt x="0" y="22"/>
                  </a:lnTo>
                  <a:lnTo>
                    <a:pt x="0" y="3"/>
                  </a:lnTo>
                  <a:lnTo>
                    <a:pt x="0" y="0"/>
                  </a:lnTo>
                  <a:lnTo>
                    <a:pt x="2" y="0"/>
                  </a:lnTo>
                  <a:lnTo>
                    <a:pt x="5" y="0"/>
                  </a:lnTo>
                  <a:lnTo>
                    <a:pt x="8" y="3"/>
                  </a:lnTo>
                  <a:lnTo>
                    <a:pt x="8" y="2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08" name="Freeform 1120">
              <a:extLst>
                <a:ext uri="{FF2B5EF4-FFF2-40B4-BE49-F238E27FC236}">
                  <a16:creationId xmlns:a16="http://schemas.microsoft.com/office/drawing/2014/main" id="{945D91D1-694C-4BA9-AC65-ABAAB813AF38}"/>
                </a:ext>
              </a:extLst>
            </p:cNvPr>
            <p:cNvSpPr>
              <a:spLocks/>
            </p:cNvSpPr>
            <p:nvPr/>
          </p:nvSpPr>
          <p:spPr bwMode="auto">
            <a:xfrm>
              <a:off x="5359400" y="4358218"/>
              <a:ext cx="52917" cy="19049"/>
            </a:xfrm>
            <a:custGeom>
              <a:avLst/>
              <a:gdLst>
                <a:gd name="T0" fmla="*/ 2147483646 w 40"/>
                <a:gd name="T1" fmla="*/ 2147483646 h 11"/>
                <a:gd name="T2" fmla="*/ 0 w 40"/>
                <a:gd name="T3" fmla="*/ 2147483646 h 11"/>
                <a:gd name="T4" fmla="*/ 0 w 40"/>
                <a:gd name="T5" fmla="*/ 2147483646 h 11"/>
                <a:gd name="T6" fmla="*/ 0 w 40"/>
                <a:gd name="T7" fmla="*/ 2147483646 h 11"/>
                <a:gd name="T8" fmla="*/ 0 w 40"/>
                <a:gd name="T9" fmla="*/ 0 h 11"/>
                <a:gd name="T10" fmla="*/ 2147483646 w 40"/>
                <a:gd name="T11" fmla="*/ 0 h 11"/>
                <a:gd name="T12" fmla="*/ 2147483646 w 40"/>
                <a:gd name="T13" fmla="*/ 0 h 11"/>
                <a:gd name="T14" fmla="*/ 2147483646 w 40"/>
                <a:gd name="T15" fmla="*/ 0 h 11"/>
                <a:gd name="T16" fmla="*/ 2147483646 w 40"/>
                <a:gd name="T17" fmla="*/ 2147483646 h 11"/>
                <a:gd name="T18" fmla="*/ 2147483646 w 40"/>
                <a:gd name="T19" fmla="*/ 2147483646 h 11"/>
                <a:gd name="T20" fmla="*/ 2147483646 w 40"/>
                <a:gd name="T21" fmla="*/ 2147483646 h 11"/>
                <a:gd name="T22" fmla="*/ 2147483646 w 40"/>
                <a:gd name="T23" fmla="*/ 2147483646 h 11"/>
                <a:gd name="T24" fmla="*/ 2147483646 w 4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11">
                  <a:moveTo>
                    <a:pt x="2" y="11"/>
                  </a:moveTo>
                  <a:lnTo>
                    <a:pt x="0" y="7"/>
                  </a:lnTo>
                  <a:lnTo>
                    <a:pt x="0" y="3"/>
                  </a:lnTo>
                  <a:lnTo>
                    <a:pt x="0" y="0"/>
                  </a:lnTo>
                  <a:lnTo>
                    <a:pt x="2" y="0"/>
                  </a:lnTo>
                  <a:lnTo>
                    <a:pt x="37" y="0"/>
                  </a:lnTo>
                  <a:lnTo>
                    <a:pt x="40" y="0"/>
                  </a:lnTo>
                  <a:lnTo>
                    <a:pt x="40" y="3"/>
                  </a:lnTo>
                  <a:lnTo>
                    <a:pt x="40" y="7"/>
                  </a:lnTo>
                  <a:lnTo>
                    <a:pt x="37"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09" name="Freeform 1121">
              <a:extLst>
                <a:ext uri="{FF2B5EF4-FFF2-40B4-BE49-F238E27FC236}">
                  <a16:creationId xmlns:a16="http://schemas.microsoft.com/office/drawing/2014/main" id="{ECC09D2B-DC00-43C0-B6C6-CB4E7C73C338}"/>
                </a:ext>
              </a:extLst>
            </p:cNvPr>
            <p:cNvSpPr>
              <a:spLocks/>
            </p:cNvSpPr>
            <p:nvPr/>
          </p:nvSpPr>
          <p:spPr bwMode="auto">
            <a:xfrm>
              <a:off x="5403852" y="4358218"/>
              <a:ext cx="19049"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7"/>
                  </a:lnTo>
                  <a:lnTo>
                    <a:pt x="0" y="3"/>
                  </a:lnTo>
                  <a:lnTo>
                    <a:pt x="0" y="0"/>
                  </a:lnTo>
                  <a:lnTo>
                    <a:pt x="3" y="0"/>
                  </a:lnTo>
                  <a:lnTo>
                    <a:pt x="12" y="0"/>
                  </a:lnTo>
                  <a:lnTo>
                    <a:pt x="14" y="0"/>
                  </a:lnTo>
                  <a:lnTo>
                    <a:pt x="14" y="3"/>
                  </a:lnTo>
                  <a:lnTo>
                    <a:pt x="14" y="7"/>
                  </a:lnTo>
                  <a:lnTo>
                    <a:pt x="1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10" name="Freeform 1122">
              <a:extLst>
                <a:ext uri="{FF2B5EF4-FFF2-40B4-BE49-F238E27FC236}">
                  <a16:creationId xmlns:a16="http://schemas.microsoft.com/office/drawing/2014/main" id="{E853D975-5478-4416-9F8F-20F19D740691}"/>
                </a:ext>
              </a:extLst>
            </p:cNvPr>
            <p:cNvSpPr>
              <a:spLocks/>
            </p:cNvSpPr>
            <p:nvPr/>
          </p:nvSpPr>
          <p:spPr bwMode="auto">
            <a:xfrm>
              <a:off x="5416551" y="4324351"/>
              <a:ext cx="10583" cy="46567"/>
            </a:xfrm>
            <a:custGeom>
              <a:avLst/>
              <a:gdLst>
                <a:gd name="T0" fmla="*/ 2147483646 w 8"/>
                <a:gd name="T1" fmla="*/ 2147483646 h 26"/>
                <a:gd name="T2" fmla="*/ 2147483646 w 8"/>
                <a:gd name="T3" fmla="*/ 2147483646 h 26"/>
                <a:gd name="T4" fmla="*/ 2147483646 w 8"/>
                <a:gd name="T5" fmla="*/ 2147483646 h 26"/>
                <a:gd name="T6" fmla="*/ 2147483646 w 8"/>
                <a:gd name="T7" fmla="*/ 2147483646 h 26"/>
                <a:gd name="T8" fmla="*/ 0 w 8"/>
                <a:gd name="T9" fmla="*/ 2147483646 h 26"/>
                <a:gd name="T10" fmla="*/ 0 w 8"/>
                <a:gd name="T11" fmla="*/ 2147483646 h 26"/>
                <a:gd name="T12" fmla="*/ 0 w 8"/>
                <a:gd name="T13" fmla="*/ 2147483646 h 26"/>
                <a:gd name="T14" fmla="*/ 0 w 8"/>
                <a:gd name="T15" fmla="*/ 0 h 26"/>
                <a:gd name="T16" fmla="*/ 2147483646 w 8"/>
                <a:gd name="T17" fmla="*/ 0 h 26"/>
                <a:gd name="T18" fmla="*/ 2147483646 w 8"/>
                <a:gd name="T19" fmla="*/ 0 h 26"/>
                <a:gd name="T20" fmla="*/ 2147483646 w 8"/>
                <a:gd name="T21" fmla="*/ 0 h 26"/>
                <a:gd name="T22" fmla="*/ 2147483646 w 8"/>
                <a:gd name="T23" fmla="*/ 2147483646 h 26"/>
                <a:gd name="T24" fmla="*/ 2147483646 w 8"/>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6">
                  <a:moveTo>
                    <a:pt x="8" y="22"/>
                  </a:moveTo>
                  <a:lnTo>
                    <a:pt x="5" y="26"/>
                  </a:lnTo>
                  <a:lnTo>
                    <a:pt x="3" y="26"/>
                  </a:lnTo>
                  <a:lnTo>
                    <a:pt x="0" y="26"/>
                  </a:lnTo>
                  <a:lnTo>
                    <a:pt x="0" y="22"/>
                  </a:lnTo>
                  <a:lnTo>
                    <a:pt x="0" y="4"/>
                  </a:lnTo>
                  <a:lnTo>
                    <a:pt x="0" y="0"/>
                  </a:lnTo>
                  <a:lnTo>
                    <a:pt x="3" y="0"/>
                  </a:lnTo>
                  <a:lnTo>
                    <a:pt x="5" y="0"/>
                  </a:lnTo>
                  <a:lnTo>
                    <a:pt x="8" y="4"/>
                  </a:lnTo>
                  <a:lnTo>
                    <a:pt x="8" y="2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11" name="Freeform 1123">
              <a:extLst>
                <a:ext uri="{FF2B5EF4-FFF2-40B4-BE49-F238E27FC236}">
                  <a16:creationId xmlns:a16="http://schemas.microsoft.com/office/drawing/2014/main" id="{6B83D0AB-35B6-4BE8-81EA-46301BFED8EC}"/>
                </a:ext>
              </a:extLst>
            </p:cNvPr>
            <p:cNvSpPr>
              <a:spLocks/>
            </p:cNvSpPr>
            <p:nvPr/>
          </p:nvSpPr>
          <p:spPr bwMode="auto">
            <a:xfrm>
              <a:off x="5416551" y="4324352"/>
              <a:ext cx="48683" cy="19049"/>
            </a:xfrm>
            <a:custGeom>
              <a:avLst/>
              <a:gdLst>
                <a:gd name="T0" fmla="*/ 2147483646 w 37"/>
                <a:gd name="T1" fmla="*/ 2147483646 h 11"/>
                <a:gd name="T2" fmla="*/ 0 w 37"/>
                <a:gd name="T3" fmla="*/ 2147483646 h 11"/>
                <a:gd name="T4" fmla="*/ 0 w 37"/>
                <a:gd name="T5" fmla="*/ 2147483646 h 11"/>
                <a:gd name="T6" fmla="*/ 0 w 37"/>
                <a:gd name="T7" fmla="*/ 2147483646 h 11"/>
                <a:gd name="T8" fmla="*/ 0 w 37"/>
                <a:gd name="T9" fmla="*/ 0 h 11"/>
                <a:gd name="T10" fmla="*/ 2147483646 w 37"/>
                <a:gd name="T11" fmla="*/ 0 h 11"/>
                <a:gd name="T12" fmla="*/ 2147483646 w 37"/>
                <a:gd name="T13" fmla="*/ 0 h 11"/>
                <a:gd name="T14" fmla="*/ 2147483646 w 37"/>
                <a:gd name="T15" fmla="*/ 0 h 11"/>
                <a:gd name="T16" fmla="*/ 2147483646 w 37"/>
                <a:gd name="T17" fmla="*/ 2147483646 h 11"/>
                <a:gd name="T18" fmla="*/ 2147483646 w 37"/>
                <a:gd name="T19" fmla="*/ 2147483646 h 11"/>
                <a:gd name="T20" fmla="*/ 2147483646 w 37"/>
                <a:gd name="T21" fmla="*/ 2147483646 h 11"/>
                <a:gd name="T22" fmla="*/ 2147483646 w 37"/>
                <a:gd name="T23" fmla="*/ 2147483646 h 11"/>
                <a:gd name="T24" fmla="*/ 2147483646 w 3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1">
                  <a:moveTo>
                    <a:pt x="3" y="11"/>
                  </a:moveTo>
                  <a:lnTo>
                    <a:pt x="0" y="7"/>
                  </a:lnTo>
                  <a:lnTo>
                    <a:pt x="0" y="4"/>
                  </a:lnTo>
                  <a:lnTo>
                    <a:pt x="0" y="0"/>
                  </a:lnTo>
                  <a:lnTo>
                    <a:pt x="3" y="0"/>
                  </a:lnTo>
                  <a:lnTo>
                    <a:pt x="34" y="0"/>
                  </a:lnTo>
                  <a:lnTo>
                    <a:pt x="37" y="0"/>
                  </a:lnTo>
                  <a:lnTo>
                    <a:pt x="37" y="4"/>
                  </a:lnTo>
                  <a:lnTo>
                    <a:pt x="37" y="7"/>
                  </a:lnTo>
                  <a:lnTo>
                    <a:pt x="34"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12" name="Freeform 1124">
              <a:extLst>
                <a:ext uri="{FF2B5EF4-FFF2-40B4-BE49-F238E27FC236}">
                  <a16:creationId xmlns:a16="http://schemas.microsoft.com/office/drawing/2014/main" id="{39907B8E-CF27-434A-9D0C-76582F7AE290}"/>
                </a:ext>
              </a:extLst>
            </p:cNvPr>
            <p:cNvSpPr>
              <a:spLocks/>
            </p:cNvSpPr>
            <p:nvPr/>
          </p:nvSpPr>
          <p:spPr bwMode="auto">
            <a:xfrm>
              <a:off x="5458884" y="4324352"/>
              <a:ext cx="42333" cy="19049"/>
            </a:xfrm>
            <a:custGeom>
              <a:avLst/>
              <a:gdLst>
                <a:gd name="T0" fmla="*/ 2147483646 w 32"/>
                <a:gd name="T1" fmla="*/ 2147483646 h 11"/>
                <a:gd name="T2" fmla="*/ 0 w 32"/>
                <a:gd name="T3" fmla="*/ 2147483646 h 11"/>
                <a:gd name="T4" fmla="*/ 0 w 32"/>
                <a:gd name="T5" fmla="*/ 2147483646 h 11"/>
                <a:gd name="T6" fmla="*/ 0 w 32"/>
                <a:gd name="T7" fmla="*/ 2147483646 h 11"/>
                <a:gd name="T8" fmla="*/ 0 w 32"/>
                <a:gd name="T9" fmla="*/ 0 h 11"/>
                <a:gd name="T10" fmla="*/ 2147483646 w 32"/>
                <a:gd name="T11" fmla="*/ 0 h 11"/>
                <a:gd name="T12" fmla="*/ 2147483646 w 32"/>
                <a:gd name="T13" fmla="*/ 0 h 11"/>
                <a:gd name="T14" fmla="*/ 2147483646 w 32"/>
                <a:gd name="T15" fmla="*/ 0 h 11"/>
                <a:gd name="T16" fmla="*/ 2147483646 w 32"/>
                <a:gd name="T17" fmla="*/ 2147483646 h 11"/>
                <a:gd name="T18" fmla="*/ 2147483646 w 32"/>
                <a:gd name="T19" fmla="*/ 2147483646 h 11"/>
                <a:gd name="T20" fmla="*/ 2147483646 w 32"/>
                <a:gd name="T21" fmla="*/ 2147483646 h 11"/>
                <a:gd name="T22" fmla="*/ 2147483646 w 32"/>
                <a:gd name="T23" fmla="*/ 2147483646 h 11"/>
                <a:gd name="T24" fmla="*/ 2147483646 w 3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11">
                  <a:moveTo>
                    <a:pt x="3" y="11"/>
                  </a:moveTo>
                  <a:lnTo>
                    <a:pt x="0" y="7"/>
                  </a:lnTo>
                  <a:lnTo>
                    <a:pt x="0" y="4"/>
                  </a:lnTo>
                  <a:lnTo>
                    <a:pt x="0" y="0"/>
                  </a:lnTo>
                  <a:lnTo>
                    <a:pt x="3" y="0"/>
                  </a:lnTo>
                  <a:lnTo>
                    <a:pt x="29" y="0"/>
                  </a:lnTo>
                  <a:lnTo>
                    <a:pt x="32" y="0"/>
                  </a:lnTo>
                  <a:lnTo>
                    <a:pt x="32" y="4"/>
                  </a:lnTo>
                  <a:lnTo>
                    <a:pt x="32" y="7"/>
                  </a:lnTo>
                  <a:lnTo>
                    <a:pt x="29"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13" name="Freeform 1125">
              <a:extLst>
                <a:ext uri="{FF2B5EF4-FFF2-40B4-BE49-F238E27FC236}">
                  <a16:creationId xmlns:a16="http://schemas.microsoft.com/office/drawing/2014/main" id="{9B14C93D-8F3C-4BA0-B9EF-2400E81B2EF4}"/>
                </a:ext>
              </a:extLst>
            </p:cNvPr>
            <p:cNvSpPr>
              <a:spLocks/>
            </p:cNvSpPr>
            <p:nvPr/>
          </p:nvSpPr>
          <p:spPr bwMode="auto">
            <a:xfrm>
              <a:off x="5492752" y="4324352"/>
              <a:ext cx="19049"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7"/>
                  </a:lnTo>
                  <a:lnTo>
                    <a:pt x="0" y="4"/>
                  </a:lnTo>
                  <a:lnTo>
                    <a:pt x="0" y="0"/>
                  </a:lnTo>
                  <a:lnTo>
                    <a:pt x="3" y="0"/>
                  </a:lnTo>
                  <a:lnTo>
                    <a:pt x="12" y="0"/>
                  </a:lnTo>
                  <a:lnTo>
                    <a:pt x="14" y="0"/>
                  </a:lnTo>
                  <a:lnTo>
                    <a:pt x="14" y="4"/>
                  </a:lnTo>
                  <a:lnTo>
                    <a:pt x="14" y="7"/>
                  </a:lnTo>
                  <a:lnTo>
                    <a:pt x="1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14" name="Freeform 1126">
              <a:extLst>
                <a:ext uri="{FF2B5EF4-FFF2-40B4-BE49-F238E27FC236}">
                  <a16:creationId xmlns:a16="http://schemas.microsoft.com/office/drawing/2014/main" id="{4273A143-C219-4DA1-B6E5-36C2FA48D28F}"/>
                </a:ext>
              </a:extLst>
            </p:cNvPr>
            <p:cNvSpPr>
              <a:spLocks/>
            </p:cNvSpPr>
            <p:nvPr/>
          </p:nvSpPr>
          <p:spPr bwMode="auto">
            <a:xfrm>
              <a:off x="5505451" y="4324352"/>
              <a:ext cx="14816" cy="19049"/>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7"/>
                  </a:lnTo>
                  <a:lnTo>
                    <a:pt x="0" y="4"/>
                  </a:lnTo>
                  <a:lnTo>
                    <a:pt x="0" y="0"/>
                  </a:lnTo>
                  <a:lnTo>
                    <a:pt x="3" y="0"/>
                  </a:lnTo>
                  <a:lnTo>
                    <a:pt x="8" y="0"/>
                  </a:lnTo>
                  <a:lnTo>
                    <a:pt x="11" y="0"/>
                  </a:lnTo>
                  <a:lnTo>
                    <a:pt x="11" y="4"/>
                  </a:lnTo>
                  <a:lnTo>
                    <a:pt x="11" y="7"/>
                  </a:lnTo>
                  <a:lnTo>
                    <a:pt x="8"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15" name="Freeform 1127">
              <a:extLst>
                <a:ext uri="{FF2B5EF4-FFF2-40B4-BE49-F238E27FC236}">
                  <a16:creationId xmlns:a16="http://schemas.microsoft.com/office/drawing/2014/main" id="{273B1714-69FA-40E2-9359-D4AE3D44F99F}"/>
                </a:ext>
              </a:extLst>
            </p:cNvPr>
            <p:cNvSpPr>
              <a:spLocks/>
            </p:cNvSpPr>
            <p:nvPr/>
          </p:nvSpPr>
          <p:spPr bwMode="auto">
            <a:xfrm>
              <a:off x="5511800" y="4324352"/>
              <a:ext cx="35984"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4"/>
                  </a:lnTo>
                  <a:lnTo>
                    <a:pt x="0" y="0"/>
                  </a:lnTo>
                  <a:lnTo>
                    <a:pt x="3" y="0"/>
                  </a:lnTo>
                  <a:lnTo>
                    <a:pt x="23" y="0"/>
                  </a:lnTo>
                  <a:lnTo>
                    <a:pt x="26" y="0"/>
                  </a:lnTo>
                  <a:lnTo>
                    <a:pt x="26" y="4"/>
                  </a:lnTo>
                  <a:lnTo>
                    <a:pt x="26" y="7"/>
                  </a:lnTo>
                  <a:lnTo>
                    <a:pt x="2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16" name="Freeform 1128">
              <a:extLst>
                <a:ext uri="{FF2B5EF4-FFF2-40B4-BE49-F238E27FC236}">
                  <a16:creationId xmlns:a16="http://schemas.microsoft.com/office/drawing/2014/main" id="{B524B85A-8FAC-4227-B0C1-E24D1957C4B4}"/>
                </a:ext>
              </a:extLst>
            </p:cNvPr>
            <p:cNvSpPr>
              <a:spLocks/>
            </p:cNvSpPr>
            <p:nvPr/>
          </p:nvSpPr>
          <p:spPr bwMode="auto">
            <a:xfrm>
              <a:off x="5539318" y="4324352"/>
              <a:ext cx="78316" cy="19049"/>
            </a:xfrm>
            <a:custGeom>
              <a:avLst/>
              <a:gdLst>
                <a:gd name="T0" fmla="*/ 2147483646 w 57"/>
                <a:gd name="T1" fmla="*/ 2147483646 h 11"/>
                <a:gd name="T2" fmla="*/ 0 w 57"/>
                <a:gd name="T3" fmla="*/ 2147483646 h 11"/>
                <a:gd name="T4" fmla="*/ 0 w 57"/>
                <a:gd name="T5" fmla="*/ 2147483646 h 11"/>
                <a:gd name="T6" fmla="*/ 0 w 57"/>
                <a:gd name="T7" fmla="*/ 2147483646 h 11"/>
                <a:gd name="T8" fmla="*/ 0 w 57"/>
                <a:gd name="T9" fmla="*/ 0 h 11"/>
                <a:gd name="T10" fmla="*/ 2147483646 w 57"/>
                <a:gd name="T11" fmla="*/ 0 h 11"/>
                <a:gd name="T12" fmla="*/ 2147483646 w 57"/>
                <a:gd name="T13" fmla="*/ 0 h 11"/>
                <a:gd name="T14" fmla="*/ 2147483646 w 57"/>
                <a:gd name="T15" fmla="*/ 0 h 11"/>
                <a:gd name="T16" fmla="*/ 2147483646 w 57"/>
                <a:gd name="T17" fmla="*/ 2147483646 h 11"/>
                <a:gd name="T18" fmla="*/ 2147483646 w 57"/>
                <a:gd name="T19" fmla="*/ 2147483646 h 11"/>
                <a:gd name="T20" fmla="*/ 2147483646 w 57"/>
                <a:gd name="T21" fmla="*/ 2147483646 h 11"/>
                <a:gd name="T22" fmla="*/ 2147483646 w 57"/>
                <a:gd name="T23" fmla="*/ 2147483646 h 11"/>
                <a:gd name="T24" fmla="*/ 2147483646 w 5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7" h="11">
                  <a:moveTo>
                    <a:pt x="2" y="11"/>
                  </a:moveTo>
                  <a:lnTo>
                    <a:pt x="0" y="7"/>
                  </a:lnTo>
                  <a:lnTo>
                    <a:pt x="0" y="4"/>
                  </a:lnTo>
                  <a:lnTo>
                    <a:pt x="0" y="0"/>
                  </a:lnTo>
                  <a:lnTo>
                    <a:pt x="2" y="0"/>
                  </a:lnTo>
                  <a:lnTo>
                    <a:pt x="54" y="0"/>
                  </a:lnTo>
                  <a:lnTo>
                    <a:pt x="57" y="0"/>
                  </a:lnTo>
                  <a:lnTo>
                    <a:pt x="57" y="4"/>
                  </a:lnTo>
                  <a:lnTo>
                    <a:pt x="57" y="7"/>
                  </a:lnTo>
                  <a:lnTo>
                    <a:pt x="54" y="11"/>
                  </a:lnTo>
                  <a:lnTo>
                    <a:pt x="2"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17" name="Freeform 1129">
              <a:extLst>
                <a:ext uri="{FF2B5EF4-FFF2-40B4-BE49-F238E27FC236}">
                  <a16:creationId xmlns:a16="http://schemas.microsoft.com/office/drawing/2014/main" id="{502FBA59-6B67-44D2-B46D-365C2F71BEA9}"/>
                </a:ext>
              </a:extLst>
            </p:cNvPr>
            <p:cNvSpPr>
              <a:spLocks/>
            </p:cNvSpPr>
            <p:nvPr/>
          </p:nvSpPr>
          <p:spPr bwMode="auto">
            <a:xfrm>
              <a:off x="5609167" y="4290485"/>
              <a:ext cx="12700" cy="46567"/>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3"/>
                  </a:moveTo>
                  <a:lnTo>
                    <a:pt x="6" y="26"/>
                  </a:lnTo>
                  <a:lnTo>
                    <a:pt x="3" y="26"/>
                  </a:lnTo>
                  <a:lnTo>
                    <a:pt x="0" y="26"/>
                  </a:lnTo>
                  <a:lnTo>
                    <a:pt x="0" y="23"/>
                  </a:lnTo>
                  <a:lnTo>
                    <a:pt x="0" y="4"/>
                  </a:lnTo>
                  <a:lnTo>
                    <a:pt x="0" y="0"/>
                  </a:lnTo>
                  <a:lnTo>
                    <a:pt x="3" y="0"/>
                  </a:lnTo>
                  <a:lnTo>
                    <a:pt x="6" y="0"/>
                  </a:lnTo>
                  <a:lnTo>
                    <a:pt x="9" y="4"/>
                  </a:lnTo>
                  <a:lnTo>
                    <a:pt x="9" y="23"/>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18" name="Freeform 1130">
              <a:extLst>
                <a:ext uri="{FF2B5EF4-FFF2-40B4-BE49-F238E27FC236}">
                  <a16:creationId xmlns:a16="http://schemas.microsoft.com/office/drawing/2014/main" id="{9B89F242-8B32-4B1F-80CD-F7D043CD5C17}"/>
                </a:ext>
              </a:extLst>
            </p:cNvPr>
            <p:cNvSpPr>
              <a:spLocks/>
            </p:cNvSpPr>
            <p:nvPr/>
          </p:nvSpPr>
          <p:spPr bwMode="auto">
            <a:xfrm>
              <a:off x="5609167" y="4290485"/>
              <a:ext cx="19051" cy="19049"/>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8"/>
                  </a:lnTo>
                  <a:lnTo>
                    <a:pt x="0" y="4"/>
                  </a:lnTo>
                  <a:lnTo>
                    <a:pt x="0" y="0"/>
                  </a:lnTo>
                  <a:lnTo>
                    <a:pt x="3" y="0"/>
                  </a:lnTo>
                  <a:lnTo>
                    <a:pt x="12" y="0"/>
                  </a:lnTo>
                  <a:lnTo>
                    <a:pt x="15" y="0"/>
                  </a:lnTo>
                  <a:lnTo>
                    <a:pt x="15" y="4"/>
                  </a:lnTo>
                  <a:lnTo>
                    <a:pt x="15" y="8"/>
                  </a:lnTo>
                  <a:lnTo>
                    <a:pt x="1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19" name="Freeform 1131">
              <a:extLst>
                <a:ext uri="{FF2B5EF4-FFF2-40B4-BE49-F238E27FC236}">
                  <a16:creationId xmlns:a16="http://schemas.microsoft.com/office/drawing/2014/main" id="{F7E10692-57C3-410B-A777-CABE4D0F53DA}"/>
                </a:ext>
              </a:extLst>
            </p:cNvPr>
            <p:cNvSpPr>
              <a:spLocks/>
            </p:cNvSpPr>
            <p:nvPr/>
          </p:nvSpPr>
          <p:spPr bwMode="auto">
            <a:xfrm>
              <a:off x="5621868" y="4290485"/>
              <a:ext cx="14817" cy="19049"/>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8"/>
                  </a:lnTo>
                  <a:lnTo>
                    <a:pt x="0" y="4"/>
                  </a:lnTo>
                  <a:lnTo>
                    <a:pt x="0" y="0"/>
                  </a:lnTo>
                  <a:lnTo>
                    <a:pt x="3" y="0"/>
                  </a:lnTo>
                  <a:lnTo>
                    <a:pt x="8" y="0"/>
                  </a:lnTo>
                  <a:lnTo>
                    <a:pt x="11" y="0"/>
                  </a:lnTo>
                  <a:lnTo>
                    <a:pt x="11" y="4"/>
                  </a:lnTo>
                  <a:lnTo>
                    <a:pt x="11" y="8"/>
                  </a:lnTo>
                  <a:lnTo>
                    <a:pt x="8"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20" name="Freeform 1132">
              <a:extLst>
                <a:ext uri="{FF2B5EF4-FFF2-40B4-BE49-F238E27FC236}">
                  <a16:creationId xmlns:a16="http://schemas.microsoft.com/office/drawing/2014/main" id="{D2901317-584B-4FB5-897B-76276AE32282}"/>
                </a:ext>
              </a:extLst>
            </p:cNvPr>
            <p:cNvSpPr>
              <a:spLocks/>
            </p:cNvSpPr>
            <p:nvPr/>
          </p:nvSpPr>
          <p:spPr bwMode="auto">
            <a:xfrm>
              <a:off x="5628218" y="4256617"/>
              <a:ext cx="10583" cy="48683"/>
            </a:xfrm>
            <a:custGeom>
              <a:avLst/>
              <a:gdLst>
                <a:gd name="T0" fmla="*/ 2147483646 w 8"/>
                <a:gd name="T1" fmla="*/ 2147483646 h 27"/>
                <a:gd name="T2" fmla="*/ 2147483646 w 8"/>
                <a:gd name="T3" fmla="*/ 2147483646 h 27"/>
                <a:gd name="T4" fmla="*/ 2147483646 w 8"/>
                <a:gd name="T5" fmla="*/ 2147483646 h 27"/>
                <a:gd name="T6" fmla="*/ 2147483646 w 8"/>
                <a:gd name="T7" fmla="*/ 2147483646 h 27"/>
                <a:gd name="T8" fmla="*/ 0 w 8"/>
                <a:gd name="T9" fmla="*/ 2147483646 h 27"/>
                <a:gd name="T10" fmla="*/ 0 w 8"/>
                <a:gd name="T11" fmla="*/ 2147483646 h 27"/>
                <a:gd name="T12" fmla="*/ 0 w 8"/>
                <a:gd name="T13" fmla="*/ 2147483646 h 27"/>
                <a:gd name="T14" fmla="*/ 0 w 8"/>
                <a:gd name="T15" fmla="*/ 0 h 27"/>
                <a:gd name="T16" fmla="*/ 2147483646 w 8"/>
                <a:gd name="T17" fmla="*/ 0 h 27"/>
                <a:gd name="T18" fmla="*/ 2147483646 w 8"/>
                <a:gd name="T19" fmla="*/ 0 h 27"/>
                <a:gd name="T20" fmla="*/ 2147483646 w 8"/>
                <a:gd name="T21" fmla="*/ 0 h 27"/>
                <a:gd name="T22" fmla="*/ 2147483646 w 8"/>
                <a:gd name="T23" fmla="*/ 2147483646 h 27"/>
                <a:gd name="T24" fmla="*/ 2147483646 w 8"/>
                <a:gd name="T25" fmla="*/ 2147483646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7">
                  <a:moveTo>
                    <a:pt x="8" y="23"/>
                  </a:moveTo>
                  <a:lnTo>
                    <a:pt x="5" y="27"/>
                  </a:lnTo>
                  <a:lnTo>
                    <a:pt x="2" y="27"/>
                  </a:lnTo>
                  <a:lnTo>
                    <a:pt x="0" y="27"/>
                  </a:lnTo>
                  <a:lnTo>
                    <a:pt x="0" y="23"/>
                  </a:lnTo>
                  <a:lnTo>
                    <a:pt x="0" y="4"/>
                  </a:lnTo>
                  <a:lnTo>
                    <a:pt x="0" y="0"/>
                  </a:lnTo>
                  <a:lnTo>
                    <a:pt x="2" y="0"/>
                  </a:lnTo>
                  <a:lnTo>
                    <a:pt x="5" y="0"/>
                  </a:lnTo>
                  <a:lnTo>
                    <a:pt x="8" y="4"/>
                  </a:lnTo>
                  <a:lnTo>
                    <a:pt x="8" y="23"/>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21" name="Freeform 1133">
              <a:extLst>
                <a:ext uri="{FF2B5EF4-FFF2-40B4-BE49-F238E27FC236}">
                  <a16:creationId xmlns:a16="http://schemas.microsoft.com/office/drawing/2014/main" id="{316CA66B-6906-4CA1-A3A2-FD7613F231B2}"/>
                </a:ext>
              </a:extLst>
            </p:cNvPr>
            <p:cNvSpPr>
              <a:spLocks/>
            </p:cNvSpPr>
            <p:nvPr/>
          </p:nvSpPr>
          <p:spPr bwMode="auto">
            <a:xfrm>
              <a:off x="5628218" y="4256618"/>
              <a:ext cx="10583" cy="21167"/>
            </a:xfrm>
            <a:custGeom>
              <a:avLst/>
              <a:gdLst>
                <a:gd name="T0" fmla="*/ 2147483646 w 8"/>
                <a:gd name="T1" fmla="*/ 2147483646 h 12"/>
                <a:gd name="T2" fmla="*/ 0 w 8"/>
                <a:gd name="T3" fmla="*/ 2147483646 h 12"/>
                <a:gd name="T4" fmla="*/ 0 w 8"/>
                <a:gd name="T5" fmla="*/ 2147483646 h 12"/>
                <a:gd name="T6" fmla="*/ 0 w 8"/>
                <a:gd name="T7" fmla="*/ 2147483646 h 12"/>
                <a:gd name="T8" fmla="*/ 0 w 8"/>
                <a:gd name="T9" fmla="*/ 0 h 12"/>
                <a:gd name="T10" fmla="*/ 2147483646 w 8"/>
                <a:gd name="T11" fmla="*/ 0 h 12"/>
                <a:gd name="T12" fmla="*/ 2147483646 w 8"/>
                <a:gd name="T13" fmla="*/ 0 h 12"/>
                <a:gd name="T14" fmla="*/ 2147483646 w 8"/>
                <a:gd name="T15" fmla="*/ 0 h 12"/>
                <a:gd name="T16" fmla="*/ 2147483646 w 8"/>
                <a:gd name="T17" fmla="*/ 2147483646 h 12"/>
                <a:gd name="T18" fmla="*/ 2147483646 w 8"/>
                <a:gd name="T19" fmla="*/ 2147483646 h 12"/>
                <a:gd name="T20" fmla="*/ 2147483646 w 8"/>
                <a:gd name="T21" fmla="*/ 2147483646 h 12"/>
                <a:gd name="T22" fmla="*/ 2147483646 w 8"/>
                <a:gd name="T23" fmla="*/ 2147483646 h 12"/>
                <a:gd name="T24" fmla="*/ 2147483646 w 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2">
                  <a:moveTo>
                    <a:pt x="2" y="12"/>
                  </a:moveTo>
                  <a:lnTo>
                    <a:pt x="0" y="8"/>
                  </a:lnTo>
                  <a:lnTo>
                    <a:pt x="0" y="4"/>
                  </a:lnTo>
                  <a:lnTo>
                    <a:pt x="0" y="0"/>
                  </a:lnTo>
                  <a:lnTo>
                    <a:pt x="2" y="0"/>
                  </a:lnTo>
                  <a:lnTo>
                    <a:pt x="5" y="0"/>
                  </a:lnTo>
                  <a:lnTo>
                    <a:pt x="8" y="0"/>
                  </a:lnTo>
                  <a:lnTo>
                    <a:pt x="8" y="4"/>
                  </a:lnTo>
                  <a:lnTo>
                    <a:pt x="8" y="8"/>
                  </a:lnTo>
                  <a:lnTo>
                    <a:pt x="5" y="12"/>
                  </a:lnTo>
                  <a:lnTo>
                    <a:pt x="2"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22" name="Freeform 1134">
              <a:extLst>
                <a:ext uri="{FF2B5EF4-FFF2-40B4-BE49-F238E27FC236}">
                  <a16:creationId xmlns:a16="http://schemas.microsoft.com/office/drawing/2014/main" id="{572AF80D-E9D4-47A3-8782-959C587F4D18}"/>
                </a:ext>
              </a:extLst>
            </p:cNvPr>
            <p:cNvSpPr>
              <a:spLocks/>
            </p:cNvSpPr>
            <p:nvPr/>
          </p:nvSpPr>
          <p:spPr bwMode="auto">
            <a:xfrm>
              <a:off x="5632451" y="4256618"/>
              <a:ext cx="10583"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23" name="Freeform 1135">
              <a:extLst>
                <a:ext uri="{FF2B5EF4-FFF2-40B4-BE49-F238E27FC236}">
                  <a16:creationId xmlns:a16="http://schemas.microsoft.com/office/drawing/2014/main" id="{7BF488D8-755A-412B-A7EF-29763D6BFC0B}"/>
                </a:ext>
              </a:extLst>
            </p:cNvPr>
            <p:cNvSpPr>
              <a:spLocks/>
            </p:cNvSpPr>
            <p:nvPr/>
          </p:nvSpPr>
          <p:spPr bwMode="auto">
            <a:xfrm>
              <a:off x="5636685" y="4218518"/>
              <a:ext cx="10583" cy="52916"/>
            </a:xfrm>
            <a:custGeom>
              <a:avLst/>
              <a:gdLst>
                <a:gd name="T0" fmla="*/ 2147483646 w 9"/>
                <a:gd name="T1" fmla="*/ 2147483646 h 30"/>
                <a:gd name="T2" fmla="*/ 2147483646 w 9"/>
                <a:gd name="T3" fmla="*/ 2147483646 h 30"/>
                <a:gd name="T4" fmla="*/ 2147483646 w 9"/>
                <a:gd name="T5" fmla="*/ 2147483646 h 30"/>
                <a:gd name="T6" fmla="*/ 2147483646 w 9"/>
                <a:gd name="T7" fmla="*/ 2147483646 h 30"/>
                <a:gd name="T8" fmla="*/ 0 w 9"/>
                <a:gd name="T9" fmla="*/ 2147483646 h 30"/>
                <a:gd name="T10" fmla="*/ 0 w 9"/>
                <a:gd name="T11" fmla="*/ 2147483646 h 30"/>
                <a:gd name="T12" fmla="*/ 0 w 9"/>
                <a:gd name="T13" fmla="*/ 2147483646 h 30"/>
                <a:gd name="T14" fmla="*/ 0 w 9"/>
                <a:gd name="T15" fmla="*/ 0 h 30"/>
                <a:gd name="T16" fmla="*/ 2147483646 w 9"/>
                <a:gd name="T17" fmla="*/ 0 h 30"/>
                <a:gd name="T18" fmla="*/ 2147483646 w 9"/>
                <a:gd name="T19" fmla="*/ 0 h 30"/>
                <a:gd name="T20" fmla="*/ 2147483646 w 9"/>
                <a:gd name="T21" fmla="*/ 0 h 30"/>
                <a:gd name="T22" fmla="*/ 2147483646 w 9"/>
                <a:gd name="T23" fmla="*/ 2147483646 h 30"/>
                <a:gd name="T24" fmla="*/ 2147483646 w 9"/>
                <a:gd name="T25" fmla="*/ 2147483646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30">
                  <a:moveTo>
                    <a:pt x="9" y="26"/>
                  </a:moveTo>
                  <a:lnTo>
                    <a:pt x="6" y="30"/>
                  </a:lnTo>
                  <a:lnTo>
                    <a:pt x="3" y="30"/>
                  </a:lnTo>
                  <a:lnTo>
                    <a:pt x="0" y="30"/>
                  </a:lnTo>
                  <a:lnTo>
                    <a:pt x="0" y="26"/>
                  </a:lnTo>
                  <a:lnTo>
                    <a:pt x="0" y="4"/>
                  </a:lnTo>
                  <a:lnTo>
                    <a:pt x="0" y="0"/>
                  </a:lnTo>
                  <a:lnTo>
                    <a:pt x="3" y="0"/>
                  </a:lnTo>
                  <a:lnTo>
                    <a:pt x="6" y="0"/>
                  </a:lnTo>
                  <a:lnTo>
                    <a:pt x="9" y="4"/>
                  </a:lnTo>
                  <a:lnTo>
                    <a:pt x="9" y="26"/>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24" name="Freeform 1136">
              <a:extLst>
                <a:ext uri="{FF2B5EF4-FFF2-40B4-BE49-F238E27FC236}">
                  <a16:creationId xmlns:a16="http://schemas.microsoft.com/office/drawing/2014/main" id="{1F9CF437-0D49-4AAB-AD36-F5056B1E03CA}"/>
                </a:ext>
              </a:extLst>
            </p:cNvPr>
            <p:cNvSpPr>
              <a:spLocks/>
            </p:cNvSpPr>
            <p:nvPr/>
          </p:nvSpPr>
          <p:spPr bwMode="auto">
            <a:xfrm>
              <a:off x="5636684" y="4218518"/>
              <a:ext cx="33867"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4"/>
                  </a:lnTo>
                  <a:lnTo>
                    <a:pt x="0" y="0"/>
                  </a:lnTo>
                  <a:lnTo>
                    <a:pt x="3" y="0"/>
                  </a:lnTo>
                  <a:lnTo>
                    <a:pt x="23" y="0"/>
                  </a:lnTo>
                  <a:lnTo>
                    <a:pt x="26" y="0"/>
                  </a:lnTo>
                  <a:lnTo>
                    <a:pt x="26" y="4"/>
                  </a:lnTo>
                  <a:lnTo>
                    <a:pt x="26" y="7"/>
                  </a:lnTo>
                  <a:lnTo>
                    <a:pt x="2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25" name="Freeform 1137">
              <a:extLst>
                <a:ext uri="{FF2B5EF4-FFF2-40B4-BE49-F238E27FC236}">
                  <a16:creationId xmlns:a16="http://schemas.microsoft.com/office/drawing/2014/main" id="{AA1700AD-0FE9-48E6-B9C7-774C1CF3A89B}"/>
                </a:ext>
              </a:extLst>
            </p:cNvPr>
            <p:cNvSpPr>
              <a:spLocks/>
            </p:cNvSpPr>
            <p:nvPr/>
          </p:nvSpPr>
          <p:spPr bwMode="auto">
            <a:xfrm>
              <a:off x="5662085" y="4184651"/>
              <a:ext cx="12700" cy="46567"/>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3"/>
                  </a:moveTo>
                  <a:lnTo>
                    <a:pt x="6" y="26"/>
                  </a:lnTo>
                  <a:lnTo>
                    <a:pt x="3" y="26"/>
                  </a:lnTo>
                  <a:lnTo>
                    <a:pt x="0" y="26"/>
                  </a:lnTo>
                  <a:lnTo>
                    <a:pt x="0" y="23"/>
                  </a:lnTo>
                  <a:lnTo>
                    <a:pt x="0" y="4"/>
                  </a:lnTo>
                  <a:lnTo>
                    <a:pt x="0" y="0"/>
                  </a:lnTo>
                  <a:lnTo>
                    <a:pt x="3" y="0"/>
                  </a:lnTo>
                  <a:lnTo>
                    <a:pt x="6" y="0"/>
                  </a:lnTo>
                  <a:lnTo>
                    <a:pt x="9" y="4"/>
                  </a:lnTo>
                  <a:lnTo>
                    <a:pt x="9" y="23"/>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26" name="Freeform 1138">
              <a:extLst>
                <a:ext uri="{FF2B5EF4-FFF2-40B4-BE49-F238E27FC236}">
                  <a16:creationId xmlns:a16="http://schemas.microsoft.com/office/drawing/2014/main" id="{41E49FB1-692E-4258-B22D-5FBFB3F0039F}"/>
                </a:ext>
              </a:extLst>
            </p:cNvPr>
            <p:cNvSpPr>
              <a:spLocks/>
            </p:cNvSpPr>
            <p:nvPr/>
          </p:nvSpPr>
          <p:spPr bwMode="auto">
            <a:xfrm>
              <a:off x="5662085" y="4184652"/>
              <a:ext cx="44449" cy="19049"/>
            </a:xfrm>
            <a:custGeom>
              <a:avLst/>
              <a:gdLst>
                <a:gd name="T0" fmla="*/ 2147483646 w 32"/>
                <a:gd name="T1" fmla="*/ 2147483646 h 11"/>
                <a:gd name="T2" fmla="*/ 0 w 32"/>
                <a:gd name="T3" fmla="*/ 2147483646 h 11"/>
                <a:gd name="T4" fmla="*/ 0 w 32"/>
                <a:gd name="T5" fmla="*/ 2147483646 h 11"/>
                <a:gd name="T6" fmla="*/ 0 w 32"/>
                <a:gd name="T7" fmla="*/ 2147483646 h 11"/>
                <a:gd name="T8" fmla="*/ 0 w 32"/>
                <a:gd name="T9" fmla="*/ 0 h 11"/>
                <a:gd name="T10" fmla="*/ 2147483646 w 32"/>
                <a:gd name="T11" fmla="*/ 0 h 11"/>
                <a:gd name="T12" fmla="*/ 2147483646 w 32"/>
                <a:gd name="T13" fmla="*/ 0 h 11"/>
                <a:gd name="T14" fmla="*/ 2147483646 w 32"/>
                <a:gd name="T15" fmla="*/ 0 h 11"/>
                <a:gd name="T16" fmla="*/ 2147483646 w 32"/>
                <a:gd name="T17" fmla="*/ 2147483646 h 11"/>
                <a:gd name="T18" fmla="*/ 2147483646 w 32"/>
                <a:gd name="T19" fmla="*/ 2147483646 h 11"/>
                <a:gd name="T20" fmla="*/ 2147483646 w 32"/>
                <a:gd name="T21" fmla="*/ 2147483646 h 11"/>
                <a:gd name="T22" fmla="*/ 2147483646 w 32"/>
                <a:gd name="T23" fmla="*/ 2147483646 h 11"/>
                <a:gd name="T24" fmla="*/ 2147483646 w 3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11">
                  <a:moveTo>
                    <a:pt x="3" y="11"/>
                  </a:moveTo>
                  <a:lnTo>
                    <a:pt x="0" y="8"/>
                  </a:lnTo>
                  <a:lnTo>
                    <a:pt x="0" y="4"/>
                  </a:lnTo>
                  <a:lnTo>
                    <a:pt x="0" y="0"/>
                  </a:lnTo>
                  <a:lnTo>
                    <a:pt x="3" y="0"/>
                  </a:lnTo>
                  <a:lnTo>
                    <a:pt x="29" y="0"/>
                  </a:lnTo>
                  <a:lnTo>
                    <a:pt x="32" y="0"/>
                  </a:lnTo>
                  <a:lnTo>
                    <a:pt x="32" y="4"/>
                  </a:lnTo>
                  <a:lnTo>
                    <a:pt x="32" y="8"/>
                  </a:lnTo>
                  <a:lnTo>
                    <a:pt x="29"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27" name="Freeform 1139">
              <a:extLst>
                <a:ext uri="{FF2B5EF4-FFF2-40B4-BE49-F238E27FC236}">
                  <a16:creationId xmlns:a16="http://schemas.microsoft.com/office/drawing/2014/main" id="{D7C8214B-4DFF-4538-9909-D58E4471E971}"/>
                </a:ext>
              </a:extLst>
            </p:cNvPr>
            <p:cNvSpPr>
              <a:spLocks/>
            </p:cNvSpPr>
            <p:nvPr/>
          </p:nvSpPr>
          <p:spPr bwMode="auto">
            <a:xfrm>
              <a:off x="5698067" y="4184652"/>
              <a:ext cx="19051" cy="19049"/>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8"/>
                  </a:lnTo>
                  <a:lnTo>
                    <a:pt x="0" y="4"/>
                  </a:lnTo>
                  <a:lnTo>
                    <a:pt x="0" y="0"/>
                  </a:lnTo>
                  <a:lnTo>
                    <a:pt x="3" y="0"/>
                  </a:lnTo>
                  <a:lnTo>
                    <a:pt x="12" y="0"/>
                  </a:lnTo>
                  <a:lnTo>
                    <a:pt x="15" y="0"/>
                  </a:lnTo>
                  <a:lnTo>
                    <a:pt x="15" y="4"/>
                  </a:lnTo>
                  <a:lnTo>
                    <a:pt x="15" y="8"/>
                  </a:lnTo>
                  <a:lnTo>
                    <a:pt x="1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28" name="Freeform 1140">
              <a:extLst>
                <a:ext uri="{FF2B5EF4-FFF2-40B4-BE49-F238E27FC236}">
                  <a16:creationId xmlns:a16="http://schemas.microsoft.com/office/drawing/2014/main" id="{219832E2-95E8-4F4E-A45F-BAC9E604F1A9}"/>
                </a:ext>
              </a:extLst>
            </p:cNvPr>
            <p:cNvSpPr>
              <a:spLocks/>
            </p:cNvSpPr>
            <p:nvPr/>
          </p:nvSpPr>
          <p:spPr bwMode="auto">
            <a:xfrm>
              <a:off x="5710768" y="4184652"/>
              <a:ext cx="29633" cy="19049"/>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8"/>
                  </a:lnTo>
                  <a:lnTo>
                    <a:pt x="0" y="4"/>
                  </a:lnTo>
                  <a:lnTo>
                    <a:pt x="0" y="0"/>
                  </a:lnTo>
                  <a:lnTo>
                    <a:pt x="3" y="0"/>
                  </a:lnTo>
                  <a:lnTo>
                    <a:pt x="20" y="0"/>
                  </a:lnTo>
                  <a:lnTo>
                    <a:pt x="23" y="0"/>
                  </a:lnTo>
                  <a:lnTo>
                    <a:pt x="23" y="4"/>
                  </a:lnTo>
                  <a:lnTo>
                    <a:pt x="23" y="8"/>
                  </a:lnTo>
                  <a:lnTo>
                    <a:pt x="20"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29" name="Freeform 1141">
              <a:extLst>
                <a:ext uri="{FF2B5EF4-FFF2-40B4-BE49-F238E27FC236}">
                  <a16:creationId xmlns:a16="http://schemas.microsoft.com/office/drawing/2014/main" id="{6F0829FD-002E-495C-8FA2-8C2092EE7BD9}"/>
                </a:ext>
              </a:extLst>
            </p:cNvPr>
            <p:cNvSpPr>
              <a:spLocks/>
            </p:cNvSpPr>
            <p:nvPr/>
          </p:nvSpPr>
          <p:spPr bwMode="auto">
            <a:xfrm>
              <a:off x="5731934" y="4184652"/>
              <a:ext cx="74084" cy="19049"/>
            </a:xfrm>
            <a:custGeom>
              <a:avLst/>
              <a:gdLst>
                <a:gd name="T0" fmla="*/ 2147483646 w 55"/>
                <a:gd name="T1" fmla="*/ 2147483646 h 11"/>
                <a:gd name="T2" fmla="*/ 0 w 55"/>
                <a:gd name="T3" fmla="*/ 2147483646 h 11"/>
                <a:gd name="T4" fmla="*/ 0 w 55"/>
                <a:gd name="T5" fmla="*/ 2147483646 h 11"/>
                <a:gd name="T6" fmla="*/ 0 w 55"/>
                <a:gd name="T7" fmla="*/ 2147483646 h 11"/>
                <a:gd name="T8" fmla="*/ 0 w 55"/>
                <a:gd name="T9" fmla="*/ 0 h 11"/>
                <a:gd name="T10" fmla="*/ 2147483646 w 55"/>
                <a:gd name="T11" fmla="*/ 0 h 11"/>
                <a:gd name="T12" fmla="*/ 2147483646 w 55"/>
                <a:gd name="T13" fmla="*/ 0 h 11"/>
                <a:gd name="T14" fmla="*/ 2147483646 w 55"/>
                <a:gd name="T15" fmla="*/ 0 h 11"/>
                <a:gd name="T16" fmla="*/ 2147483646 w 55"/>
                <a:gd name="T17" fmla="*/ 2147483646 h 11"/>
                <a:gd name="T18" fmla="*/ 2147483646 w 55"/>
                <a:gd name="T19" fmla="*/ 2147483646 h 11"/>
                <a:gd name="T20" fmla="*/ 2147483646 w 55"/>
                <a:gd name="T21" fmla="*/ 2147483646 h 11"/>
                <a:gd name="T22" fmla="*/ 2147483646 w 55"/>
                <a:gd name="T23" fmla="*/ 2147483646 h 11"/>
                <a:gd name="T24" fmla="*/ 2147483646 w 5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5" h="11">
                  <a:moveTo>
                    <a:pt x="3" y="11"/>
                  </a:moveTo>
                  <a:lnTo>
                    <a:pt x="0" y="8"/>
                  </a:lnTo>
                  <a:lnTo>
                    <a:pt x="0" y="4"/>
                  </a:lnTo>
                  <a:lnTo>
                    <a:pt x="0" y="0"/>
                  </a:lnTo>
                  <a:lnTo>
                    <a:pt x="3" y="0"/>
                  </a:lnTo>
                  <a:lnTo>
                    <a:pt x="52" y="0"/>
                  </a:lnTo>
                  <a:lnTo>
                    <a:pt x="55" y="0"/>
                  </a:lnTo>
                  <a:lnTo>
                    <a:pt x="55" y="4"/>
                  </a:lnTo>
                  <a:lnTo>
                    <a:pt x="55" y="8"/>
                  </a:lnTo>
                  <a:lnTo>
                    <a:pt x="5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30" name="Freeform 1142">
              <a:extLst>
                <a:ext uri="{FF2B5EF4-FFF2-40B4-BE49-F238E27FC236}">
                  <a16:creationId xmlns:a16="http://schemas.microsoft.com/office/drawing/2014/main" id="{69C92033-B839-4692-BA0F-E21F7BA3C56D}"/>
                </a:ext>
              </a:extLst>
            </p:cNvPr>
            <p:cNvSpPr>
              <a:spLocks/>
            </p:cNvSpPr>
            <p:nvPr/>
          </p:nvSpPr>
          <p:spPr bwMode="auto">
            <a:xfrm>
              <a:off x="5797551" y="4184652"/>
              <a:ext cx="88900" cy="19049"/>
            </a:xfrm>
            <a:custGeom>
              <a:avLst/>
              <a:gdLst>
                <a:gd name="T0" fmla="*/ 2147483646 w 66"/>
                <a:gd name="T1" fmla="*/ 2147483646 h 11"/>
                <a:gd name="T2" fmla="*/ 0 w 66"/>
                <a:gd name="T3" fmla="*/ 2147483646 h 11"/>
                <a:gd name="T4" fmla="*/ 0 w 66"/>
                <a:gd name="T5" fmla="*/ 2147483646 h 11"/>
                <a:gd name="T6" fmla="*/ 0 w 66"/>
                <a:gd name="T7" fmla="*/ 2147483646 h 11"/>
                <a:gd name="T8" fmla="*/ 0 w 66"/>
                <a:gd name="T9" fmla="*/ 0 h 11"/>
                <a:gd name="T10" fmla="*/ 2147483646 w 66"/>
                <a:gd name="T11" fmla="*/ 0 h 11"/>
                <a:gd name="T12" fmla="*/ 2147483646 w 66"/>
                <a:gd name="T13" fmla="*/ 0 h 11"/>
                <a:gd name="T14" fmla="*/ 2147483646 w 66"/>
                <a:gd name="T15" fmla="*/ 0 h 11"/>
                <a:gd name="T16" fmla="*/ 2147483646 w 66"/>
                <a:gd name="T17" fmla="*/ 2147483646 h 11"/>
                <a:gd name="T18" fmla="*/ 2147483646 w 66"/>
                <a:gd name="T19" fmla="*/ 2147483646 h 11"/>
                <a:gd name="T20" fmla="*/ 2147483646 w 66"/>
                <a:gd name="T21" fmla="*/ 2147483646 h 11"/>
                <a:gd name="T22" fmla="*/ 2147483646 w 66"/>
                <a:gd name="T23" fmla="*/ 2147483646 h 11"/>
                <a:gd name="T24" fmla="*/ 2147483646 w 6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6" h="11">
                  <a:moveTo>
                    <a:pt x="3" y="11"/>
                  </a:moveTo>
                  <a:lnTo>
                    <a:pt x="0" y="8"/>
                  </a:lnTo>
                  <a:lnTo>
                    <a:pt x="0" y="4"/>
                  </a:lnTo>
                  <a:lnTo>
                    <a:pt x="0" y="0"/>
                  </a:lnTo>
                  <a:lnTo>
                    <a:pt x="3" y="0"/>
                  </a:lnTo>
                  <a:lnTo>
                    <a:pt x="63" y="0"/>
                  </a:lnTo>
                  <a:lnTo>
                    <a:pt x="66" y="0"/>
                  </a:lnTo>
                  <a:lnTo>
                    <a:pt x="66" y="4"/>
                  </a:lnTo>
                  <a:lnTo>
                    <a:pt x="66" y="8"/>
                  </a:lnTo>
                  <a:lnTo>
                    <a:pt x="63"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31" name="Freeform 1143">
              <a:extLst>
                <a:ext uri="{FF2B5EF4-FFF2-40B4-BE49-F238E27FC236}">
                  <a16:creationId xmlns:a16="http://schemas.microsoft.com/office/drawing/2014/main" id="{3AF44C10-DF6E-4598-8E3D-E5992B3471A3}"/>
                </a:ext>
              </a:extLst>
            </p:cNvPr>
            <p:cNvSpPr>
              <a:spLocks/>
            </p:cNvSpPr>
            <p:nvPr/>
          </p:nvSpPr>
          <p:spPr bwMode="auto">
            <a:xfrm>
              <a:off x="5880101" y="4184652"/>
              <a:ext cx="21167"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8"/>
                  </a:lnTo>
                  <a:lnTo>
                    <a:pt x="0" y="4"/>
                  </a:lnTo>
                  <a:lnTo>
                    <a:pt x="0" y="0"/>
                  </a:lnTo>
                  <a:lnTo>
                    <a:pt x="3" y="0"/>
                  </a:lnTo>
                  <a:lnTo>
                    <a:pt x="15" y="0"/>
                  </a:lnTo>
                  <a:lnTo>
                    <a:pt x="17" y="0"/>
                  </a:lnTo>
                  <a:lnTo>
                    <a:pt x="17" y="4"/>
                  </a:lnTo>
                  <a:lnTo>
                    <a:pt x="17" y="8"/>
                  </a:lnTo>
                  <a:lnTo>
                    <a:pt x="15"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32" name="Freeform 1144">
              <a:extLst>
                <a:ext uri="{FF2B5EF4-FFF2-40B4-BE49-F238E27FC236}">
                  <a16:creationId xmlns:a16="http://schemas.microsoft.com/office/drawing/2014/main" id="{2673D7E6-B50F-420C-BD60-7FD055D8971D}"/>
                </a:ext>
              </a:extLst>
            </p:cNvPr>
            <p:cNvSpPr>
              <a:spLocks/>
            </p:cNvSpPr>
            <p:nvPr/>
          </p:nvSpPr>
          <p:spPr bwMode="auto">
            <a:xfrm>
              <a:off x="5894918" y="4184652"/>
              <a:ext cx="38100" cy="19049"/>
            </a:xfrm>
            <a:custGeom>
              <a:avLst/>
              <a:gdLst>
                <a:gd name="T0" fmla="*/ 2147483646 w 28"/>
                <a:gd name="T1" fmla="*/ 2147483646 h 11"/>
                <a:gd name="T2" fmla="*/ 0 w 28"/>
                <a:gd name="T3" fmla="*/ 2147483646 h 11"/>
                <a:gd name="T4" fmla="*/ 0 w 28"/>
                <a:gd name="T5" fmla="*/ 2147483646 h 11"/>
                <a:gd name="T6" fmla="*/ 0 w 28"/>
                <a:gd name="T7" fmla="*/ 2147483646 h 11"/>
                <a:gd name="T8" fmla="*/ 0 w 28"/>
                <a:gd name="T9" fmla="*/ 0 h 11"/>
                <a:gd name="T10" fmla="*/ 2147483646 w 28"/>
                <a:gd name="T11" fmla="*/ 0 h 11"/>
                <a:gd name="T12" fmla="*/ 2147483646 w 28"/>
                <a:gd name="T13" fmla="*/ 0 h 11"/>
                <a:gd name="T14" fmla="*/ 2147483646 w 28"/>
                <a:gd name="T15" fmla="*/ 0 h 11"/>
                <a:gd name="T16" fmla="*/ 2147483646 w 28"/>
                <a:gd name="T17" fmla="*/ 2147483646 h 11"/>
                <a:gd name="T18" fmla="*/ 2147483646 w 28"/>
                <a:gd name="T19" fmla="*/ 2147483646 h 11"/>
                <a:gd name="T20" fmla="*/ 2147483646 w 28"/>
                <a:gd name="T21" fmla="*/ 2147483646 h 11"/>
                <a:gd name="T22" fmla="*/ 2147483646 w 28"/>
                <a:gd name="T23" fmla="*/ 2147483646 h 11"/>
                <a:gd name="T24" fmla="*/ 2147483646 w 2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11">
                  <a:moveTo>
                    <a:pt x="3" y="11"/>
                  </a:moveTo>
                  <a:lnTo>
                    <a:pt x="0" y="8"/>
                  </a:lnTo>
                  <a:lnTo>
                    <a:pt x="0" y="4"/>
                  </a:lnTo>
                  <a:lnTo>
                    <a:pt x="0" y="0"/>
                  </a:lnTo>
                  <a:lnTo>
                    <a:pt x="3" y="0"/>
                  </a:lnTo>
                  <a:lnTo>
                    <a:pt x="26" y="0"/>
                  </a:lnTo>
                  <a:lnTo>
                    <a:pt x="28" y="0"/>
                  </a:lnTo>
                  <a:lnTo>
                    <a:pt x="28" y="4"/>
                  </a:lnTo>
                  <a:lnTo>
                    <a:pt x="28" y="8"/>
                  </a:lnTo>
                  <a:lnTo>
                    <a:pt x="26"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33" name="Freeform 1145">
              <a:extLst>
                <a:ext uri="{FF2B5EF4-FFF2-40B4-BE49-F238E27FC236}">
                  <a16:creationId xmlns:a16="http://schemas.microsoft.com/office/drawing/2014/main" id="{90FEE4C1-97DB-4A90-B528-789600D27DDD}"/>
                </a:ext>
              </a:extLst>
            </p:cNvPr>
            <p:cNvSpPr>
              <a:spLocks/>
            </p:cNvSpPr>
            <p:nvPr/>
          </p:nvSpPr>
          <p:spPr bwMode="auto">
            <a:xfrm>
              <a:off x="5926667" y="4184652"/>
              <a:ext cx="27517"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8"/>
                  </a:lnTo>
                  <a:lnTo>
                    <a:pt x="0" y="4"/>
                  </a:lnTo>
                  <a:lnTo>
                    <a:pt x="0" y="0"/>
                  </a:lnTo>
                  <a:lnTo>
                    <a:pt x="3" y="0"/>
                  </a:lnTo>
                  <a:lnTo>
                    <a:pt x="17" y="0"/>
                  </a:lnTo>
                  <a:lnTo>
                    <a:pt x="20" y="0"/>
                  </a:lnTo>
                  <a:lnTo>
                    <a:pt x="20" y="4"/>
                  </a:lnTo>
                  <a:lnTo>
                    <a:pt x="20" y="8"/>
                  </a:lnTo>
                  <a:lnTo>
                    <a:pt x="17"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34" name="Freeform 1146">
              <a:extLst>
                <a:ext uri="{FF2B5EF4-FFF2-40B4-BE49-F238E27FC236}">
                  <a16:creationId xmlns:a16="http://schemas.microsoft.com/office/drawing/2014/main" id="{E245DE42-AEC5-4D4B-9B1D-87D7F8EE4A91}"/>
                </a:ext>
              </a:extLst>
            </p:cNvPr>
            <p:cNvSpPr>
              <a:spLocks/>
            </p:cNvSpPr>
            <p:nvPr/>
          </p:nvSpPr>
          <p:spPr bwMode="auto">
            <a:xfrm>
              <a:off x="5945717" y="4184652"/>
              <a:ext cx="25400"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8"/>
                  </a:lnTo>
                  <a:lnTo>
                    <a:pt x="0" y="4"/>
                  </a:lnTo>
                  <a:lnTo>
                    <a:pt x="0" y="0"/>
                  </a:lnTo>
                  <a:lnTo>
                    <a:pt x="3" y="0"/>
                  </a:lnTo>
                  <a:lnTo>
                    <a:pt x="17" y="0"/>
                  </a:lnTo>
                  <a:lnTo>
                    <a:pt x="20" y="0"/>
                  </a:lnTo>
                  <a:lnTo>
                    <a:pt x="20" y="4"/>
                  </a:lnTo>
                  <a:lnTo>
                    <a:pt x="20" y="8"/>
                  </a:lnTo>
                  <a:lnTo>
                    <a:pt x="17"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35" name="Freeform 1147">
              <a:extLst>
                <a:ext uri="{FF2B5EF4-FFF2-40B4-BE49-F238E27FC236}">
                  <a16:creationId xmlns:a16="http://schemas.microsoft.com/office/drawing/2014/main" id="{1505042F-1835-4AE6-9D8D-D8C7E7CD5E4D}"/>
                </a:ext>
              </a:extLst>
            </p:cNvPr>
            <p:cNvSpPr>
              <a:spLocks/>
            </p:cNvSpPr>
            <p:nvPr/>
          </p:nvSpPr>
          <p:spPr bwMode="auto">
            <a:xfrm>
              <a:off x="5964767" y="4184652"/>
              <a:ext cx="50800" cy="19049"/>
            </a:xfrm>
            <a:custGeom>
              <a:avLst/>
              <a:gdLst>
                <a:gd name="T0" fmla="*/ 2147483646 w 38"/>
                <a:gd name="T1" fmla="*/ 2147483646 h 11"/>
                <a:gd name="T2" fmla="*/ 0 w 38"/>
                <a:gd name="T3" fmla="*/ 2147483646 h 11"/>
                <a:gd name="T4" fmla="*/ 0 w 38"/>
                <a:gd name="T5" fmla="*/ 2147483646 h 11"/>
                <a:gd name="T6" fmla="*/ 0 w 38"/>
                <a:gd name="T7" fmla="*/ 2147483646 h 11"/>
                <a:gd name="T8" fmla="*/ 0 w 38"/>
                <a:gd name="T9" fmla="*/ 0 h 11"/>
                <a:gd name="T10" fmla="*/ 2147483646 w 38"/>
                <a:gd name="T11" fmla="*/ 0 h 11"/>
                <a:gd name="T12" fmla="*/ 2147483646 w 38"/>
                <a:gd name="T13" fmla="*/ 0 h 11"/>
                <a:gd name="T14" fmla="*/ 2147483646 w 38"/>
                <a:gd name="T15" fmla="*/ 0 h 11"/>
                <a:gd name="T16" fmla="*/ 2147483646 w 38"/>
                <a:gd name="T17" fmla="*/ 2147483646 h 11"/>
                <a:gd name="T18" fmla="*/ 2147483646 w 38"/>
                <a:gd name="T19" fmla="*/ 2147483646 h 11"/>
                <a:gd name="T20" fmla="*/ 2147483646 w 38"/>
                <a:gd name="T21" fmla="*/ 2147483646 h 11"/>
                <a:gd name="T22" fmla="*/ 2147483646 w 38"/>
                <a:gd name="T23" fmla="*/ 2147483646 h 11"/>
                <a:gd name="T24" fmla="*/ 2147483646 w 3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 h="11">
                  <a:moveTo>
                    <a:pt x="3" y="11"/>
                  </a:moveTo>
                  <a:lnTo>
                    <a:pt x="0" y="8"/>
                  </a:lnTo>
                  <a:lnTo>
                    <a:pt x="0" y="4"/>
                  </a:lnTo>
                  <a:lnTo>
                    <a:pt x="0" y="0"/>
                  </a:lnTo>
                  <a:lnTo>
                    <a:pt x="3" y="0"/>
                  </a:lnTo>
                  <a:lnTo>
                    <a:pt x="35" y="0"/>
                  </a:lnTo>
                  <a:lnTo>
                    <a:pt x="38" y="0"/>
                  </a:lnTo>
                  <a:lnTo>
                    <a:pt x="38" y="4"/>
                  </a:lnTo>
                  <a:lnTo>
                    <a:pt x="38" y="8"/>
                  </a:lnTo>
                  <a:lnTo>
                    <a:pt x="35"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36" name="Freeform 1148">
              <a:extLst>
                <a:ext uri="{FF2B5EF4-FFF2-40B4-BE49-F238E27FC236}">
                  <a16:creationId xmlns:a16="http://schemas.microsoft.com/office/drawing/2014/main" id="{3E5A1207-87E3-45D1-9DE1-05787EA5BBA5}"/>
                </a:ext>
              </a:extLst>
            </p:cNvPr>
            <p:cNvSpPr>
              <a:spLocks/>
            </p:cNvSpPr>
            <p:nvPr/>
          </p:nvSpPr>
          <p:spPr bwMode="auto">
            <a:xfrm>
              <a:off x="6007101" y="4184652"/>
              <a:ext cx="74084" cy="19049"/>
            </a:xfrm>
            <a:custGeom>
              <a:avLst/>
              <a:gdLst>
                <a:gd name="T0" fmla="*/ 2147483646 w 55"/>
                <a:gd name="T1" fmla="*/ 2147483646 h 11"/>
                <a:gd name="T2" fmla="*/ 0 w 55"/>
                <a:gd name="T3" fmla="*/ 2147483646 h 11"/>
                <a:gd name="T4" fmla="*/ 0 w 55"/>
                <a:gd name="T5" fmla="*/ 2147483646 h 11"/>
                <a:gd name="T6" fmla="*/ 0 w 55"/>
                <a:gd name="T7" fmla="*/ 2147483646 h 11"/>
                <a:gd name="T8" fmla="*/ 0 w 55"/>
                <a:gd name="T9" fmla="*/ 0 h 11"/>
                <a:gd name="T10" fmla="*/ 2147483646 w 55"/>
                <a:gd name="T11" fmla="*/ 0 h 11"/>
                <a:gd name="T12" fmla="*/ 2147483646 w 55"/>
                <a:gd name="T13" fmla="*/ 0 h 11"/>
                <a:gd name="T14" fmla="*/ 2147483646 w 55"/>
                <a:gd name="T15" fmla="*/ 0 h 11"/>
                <a:gd name="T16" fmla="*/ 2147483646 w 55"/>
                <a:gd name="T17" fmla="*/ 2147483646 h 11"/>
                <a:gd name="T18" fmla="*/ 2147483646 w 55"/>
                <a:gd name="T19" fmla="*/ 2147483646 h 11"/>
                <a:gd name="T20" fmla="*/ 2147483646 w 55"/>
                <a:gd name="T21" fmla="*/ 2147483646 h 11"/>
                <a:gd name="T22" fmla="*/ 2147483646 w 55"/>
                <a:gd name="T23" fmla="*/ 2147483646 h 11"/>
                <a:gd name="T24" fmla="*/ 2147483646 w 5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5" h="11">
                  <a:moveTo>
                    <a:pt x="3" y="11"/>
                  </a:moveTo>
                  <a:lnTo>
                    <a:pt x="0" y="8"/>
                  </a:lnTo>
                  <a:lnTo>
                    <a:pt x="0" y="4"/>
                  </a:lnTo>
                  <a:lnTo>
                    <a:pt x="0" y="0"/>
                  </a:lnTo>
                  <a:lnTo>
                    <a:pt x="3" y="0"/>
                  </a:lnTo>
                  <a:lnTo>
                    <a:pt x="52" y="0"/>
                  </a:lnTo>
                  <a:lnTo>
                    <a:pt x="55" y="0"/>
                  </a:lnTo>
                  <a:lnTo>
                    <a:pt x="55" y="4"/>
                  </a:lnTo>
                  <a:lnTo>
                    <a:pt x="55" y="8"/>
                  </a:lnTo>
                  <a:lnTo>
                    <a:pt x="52"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37" name="Freeform 1149">
              <a:extLst>
                <a:ext uri="{FF2B5EF4-FFF2-40B4-BE49-F238E27FC236}">
                  <a16:creationId xmlns:a16="http://schemas.microsoft.com/office/drawing/2014/main" id="{62AF9542-C2EF-4C0B-AB45-510CC485BD9C}"/>
                </a:ext>
              </a:extLst>
            </p:cNvPr>
            <p:cNvSpPr>
              <a:spLocks/>
            </p:cNvSpPr>
            <p:nvPr/>
          </p:nvSpPr>
          <p:spPr bwMode="auto">
            <a:xfrm>
              <a:off x="6072718" y="4184652"/>
              <a:ext cx="57149" cy="19049"/>
            </a:xfrm>
            <a:custGeom>
              <a:avLst/>
              <a:gdLst>
                <a:gd name="T0" fmla="*/ 2147483646 w 43"/>
                <a:gd name="T1" fmla="*/ 2147483646 h 11"/>
                <a:gd name="T2" fmla="*/ 0 w 43"/>
                <a:gd name="T3" fmla="*/ 2147483646 h 11"/>
                <a:gd name="T4" fmla="*/ 0 w 43"/>
                <a:gd name="T5" fmla="*/ 2147483646 h 11"/>
                <a:gd name="T6" fmla="*/ 0 w 43"/>
                <a:gd name="T7" fmla="*/ 2147483646 h 11"/>
                <a:gd name="T8" fmla="*/ 0 w 43"/>
                <a:gd name="T9" fmla="*/ 0 h 11"/>
                <a:gd name="T10" fmla="*/ 2147483646 w 43"/>
                <a:gd name="T11" fmla="*/ 0 h 11"/>
                <a:gd name="T12" fmla="*/ 2147483646 w 43"/>
                <a:gd name="T13" fmla="*/ 0 h 11"/>
                <a:gd name="T14" fmla="*/ 2147483646 w 43"/>
                <a:gd name="T15" fmla="*/ 0 h 11"/>
                <a:gd name="T16" fmla="*/ 2147483646 w 43"/>
                <a:gd name="T17" fmla="*/ 2147483646 h 11"/>
                <a:gd name="T18" fmla="*/ 2147483646 w 43"/>
                <a:gd name="T19" fmla="*/ 2147483646 h 11"/>
                <a:gd name="T20" fmla="*/ 2147483646 w 43"/>
                <a:gd name="T21" fmla="*/ 2147483646 h 11"/>
                <a:gd name="T22" fmla="*/ 2147483646 w 43"/>
                <a:gd name="T23" fmla="*/ 2147483646 h 11"/>
                <a:gd name="T24" fmla="*/ 2147483646 w 4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3" h="11">
                  <a:moveTo>
                    <a:pt x="3" y="11"/>
                  </a:moveTo>
                  <a:lnTo>
                    <a:pt x="0" y="8"/>
                  </a:lnTo>
                  <a:lnTo>
                    <a:pt x="0" y="4"/>
                  </a:lnTo>
                  <a:lnTo>
                    <a:pt x="0" y="0"/>
                  </a:lnTo>
                  <a:lnTo>
                    <a:pt x="3" y="0"/>
                  </a:lnTo>
                  <a:lnTo>
                    <a:pt x="40" y="0"/>
                  </a:lnTo>
                  <a:lnTo>
                    <a:pt x="43" y="0"/>
                  </a:lnTo>
                  <a:lnTo>
                    <a:pt x="43" y="4"/>
                  </a:lnTo>
                  <a:lnTo>
                    <a:pt x="43" y="8"/>
                  </a:lnTo>
                  <a:lnTo>
                    <a:pt x="40"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38" name="Freeform 1150">
              <a:extLst>
                <a:ext uri="{FF2B5EF4-FFF2-40B4-BE49-F238E27FC236}">
                  <a16:creationId xmlns:a16="http://schemas.microsoft.com/office/drawing/2014/main" id="{DB5745E1-C643-404E-91E4-A2D9429B0B5C}"/>
                </a:ext>
              </a:extLst>
            </p:cNvPr>
            <p:cNvSpPr>
              <a:spLocks/>
            </p:cNvSpPr>
            <p:nvPr/>
          </p:nvSpPr>
          <p:spPr bwMode="auto">
            <a:xfrm>
              <a:off x="6123518" y="4184652"/>
              <a:ext cx="21167"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8"/>
                  </a:lnTo>
                  <a:lnTo>
                    <a:pt x="0" y="4"/>
                  </a:lnTo>
                  <a:lnTo>
                    <a:pt x="0" y="0"/>
                  </a:lnTo>
                  <a:lnTo>
                    <a:pt x="3" y="0"/>
                  </a:lnTo>
                  <a:lnTo>
                    <a:pt x="14" y="0"/>
                  </a:lnTo>
                  <a:lnTo>
                    <a:pt x="17" y="0"/>
                  </a:lnTo>
                  <a:lnTo>
                    <a:pt x="17" y="4"/>
                  </a:lnTo>
                  <a:lnTo>
                    <a:pt x="17" y="8"/>
                  </a:lnTo>
                  <a:lnTo>
                    <a:pt x="14" y="11"/>
                  </a:lnTo>
                  <a:lnTo>
                    <a:pt x="3" y="11"/>
                  </a:lnTo>
                  <a:close/>
                </a:path>
              </a:pathLst>
            </a:custGeom>
            <a:solidFill>
              <a:schemeClr val="accent3"/>
            </a:solidFill>
            <a:ln w="19050">
              <a:solidFill>
                <a:schemeClr val="accent3"/>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sp>
        <p:nvSpPr>
          <p:cNvPr id="351858" name="Freeform 1471">
            <a:extLst>
              <a:ext uri="{FF2B5EF4-FFF2-40B4-BE49-F238E27FC236}">
                <a16:creationId xmlns:a16="http://schemas.microsoft.com/office/drawing/2014/main" id="{D0ED5829-4A44-41DB-83DF-303697438D95}"/>
              </a:ext>
            </a:extLst>
          </p:cNvPr>
          <p:cNvSpPr>
            <a:spLocks/>
          </p:cNvSpPr>
          <p:nvPr/>
        </p:nvSpPr>
        <p:spPr bwMode="auto">
          <a:xfrm>
            <a:off x="1248834" y="4925485"/>
            <a:ext cx="131233" cy="21167"/>
          </a:xfrm>
          <a:custGeom>
            <a:avLst/>
            <a:gdLst>
              <a:gd name="T0" fmla="*/ 2147483646 w 98"/>
              <a:gd name="T1" fmla="*/ 2147483646 h 11"/>
              <a:gd name="T2" fmla="*/ 0 w 98"/>
              <a:gd name="T3" fmla="*/ 2147483646 h 11"/>
              <a:gd name="T4" fmla="*/ 0 w 98"/>
              <a:gd name="T5" fmla="*/ 2147483646 h 11"/>
              <a:gd name="T6" fmla="*/ 0 w 98"/>
              <a:gd name="T7" fmla="*/ 2147483646 h 11"/>
              <a:gd name="T8" fmla="*/ 0 w 98"/>
              <a:gd name="T9" fmla="*/ 0 h 11"/>
              <a:gd name="T10" fmla="*/ 2147483646 w 98"/>
              <a:gd name="T11" fmla="*/ 0 h 11"/>
              <a:gd name="T12" fmla="*/ 2147483646 w 98"/>
              <a:gd name="T13" fmla="*/ 0 h 11"/>
              <a:gd name="T14" fmla="*/ 2147483646 w 98"/>
              <a:gd name="T15" fmla="*/ 0 h 11"/>
              <a:gd name="T16" fmla="*/ 2147483646 w 98"/>
              <a:gd name="T17" fmla="*/ 2147483646 h 11"/>
              <a:gd name="T18" fmla="*/ 2147483646 w 98"/>
              <a:gd name="T19" fmla="*/ 2147483646 h 11"/>
              <a:gd name="T20" fmla="*/ 2147483646 w 98"/>
              <a:gd name="T21" fmla="*/ 2147483646 h 11"/>
              <a:gd name="T22" fmla="*/ 2147483646 w 98"/>
              <a:gd name="T23" fmla="*/ 2147483646 h 11"/>
              <a:gd name="T24" fmla="*/ 2147483646 w 9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8" h="11">
                <a:moveTo>
                  <a:pt x="3" y="11"/>
                </a:moveTo>
                <a:lnTo>
                  <a:pt x="0" y="7"/>
                </a:lnTo>
                <a:lnTo>
                  <a:pt x="0" y="3"/>
                </a:lnTo>
                <a:lnTo>
                  <a:pt x="0" y="0"/>
                </a:lnTo>
                <a:lnTo>
                  <a:pt x="3" y="0"/>
                </a:lnTo>
                <a:lnTo>
                  <a:pt x="95" y="0"/>
                </a:lnTo>
                <a:lnTo>
                  <a:pt x="98" y="0"/>
                </a:lnTo>
                <a:lnTo>
                  <a:pt x="98" y="3"/>
                </a:lnTo>
                <a:lnTo>
                  <a:pt x="98" y="7"/>
                </a:lnTo>
                <a:lnTo>
                  <a:pt x="95" y="11"/>
                </a:lnTo>
                <a:lnTo>
                  <a:pt x="3" y="11"/>
                </a:lnTo>
                <a:close/>
              </a:path>
            </a:pathLst>
          </a:custGeom>
          <a:solidFill>
            <a:srgbClr val="008000"/>
          </a:solidFill>
          <a:ln>
            <a:noFill/>
          </a:ln>
          <a:extLst>
            <a:ext uri="{91240B29-F687-4F45-9708-019B960494DF}">
              <a14:hiddenLine xmlns:a14="http://schemas.microsoft.com/office/drawing/2010/main" w="9525">
                <a:solidFill>
                  <a:srgbClr val="000000"/>
                </a:solidFill>
                <a:round/>
                <a:headEnd/>
                <a:tailEnd/>
              </a14:hiddenLine>
            </a:ext>
          </a:extLst>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25" name="Group 24">
            <a:extLst>
              <a:ext uri="{FF2B5EF4-FFF2-40B4-BE49-F238E27FC236}">
                <a16:creationId xmlns:a16="http://schemas.microsoft.com/office/drawing/2014/main" id="{B5DF679C-45F9-4A8F-8629-DFF7DBC52DCB}"/>
              </a:ext>
            </a:extLst>
          </p:cNvPr>
          <p:cNvGrpSpPr/>
          <p:nvPr/>
        </p:nvGrpSpPr>
        <p:grpSpPr>
          <a:xfrm>
            <a:off x="1492251" y="2980267"/>
            <a:ext cx="4641850" cy="1945217"/>
            <a:chOff x="1492251" y="2980267"/>
            <a:chExt cx="4641850" cy="1945217"/>
          </a:xfrm>
          <a:solidFill>
            <a:schemeClr val="accent1"/>
          </a:solidFill>
        </p:grpSpPr>
        <p:sp>
          <p:nvSpPr>
            <p:cNvPr id="351547" name="Freeform 1159">
              <a:extLst>
                <a:ext uri="{FF2B5EF4-FFF2-40B4-BE49-F238E27FC236}">
                  <a16:creationId xmlns:a16="http://schemas.microsoft.com/office/drawing/2014/main" id="{3265ED06-9696-464A-B602-8B5A6C4A76E7}"/>
                </a:ext>
              </a:extLst>
            </p:cNvPr>
            <p:cNvSpPr>
              <a:spLocks/>
            </p:cNvSpPr>
            <p:nvPr/>
          </p:nvSpPr>
          <p:spPr bwMode="auto">
            <a:xfrm>
              <a:off x="1615018" y="4872567"/>
              <a:ext cx="31749"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73" name="Freeform 1185">
              <a:extLst>
                <a:ext uri="{FF2B5EF4-FFF2-40B4-BE49-F238E27FC236}">
                  <a16:creationId xmlns:a16="http://schemas.microsoft.com/office/drawing/2014/main" id="{CF9E75A0-8E95-4E5F-A3A4-EE4891E742B2}"/>
                </a:ext>
              </a:extLst>
            </p:cNvPr>
            <p:cNvSpPr>
              <a:spLocks/>
            </p:cNvSpPr>
            <p:nvPr/>
          </p:nvSpPr>
          <p:spPr bwMode="auto">
            <a:xfrm>
              <a:off x="1928285" y="4686300"/>
              <a:ext cx="10583"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3"/>
                  </a:lnTo>
                  <a:lnTo>
                    <a:pt x="0" y="0"/>
                  </a:lnTo>
                  <a:lnTo>
                    <a:pt x="3" y="0"/>
                  </a:lnTo>
                  <a:lnTo>
                    <a:pt x="5"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24" name="Group 23">
              <a:extLst>
                <a:ext uri="{FF2B5EF4-FFF2-40B4-BE49-F238E27FC236}">
                  <a16:creationId xmlns:a16="http://schemas.microsoft.com/office/drawing/2014/main" id="{724E0B20-F835-41A4-A05F-230ED6F9110A}"/>
                </a:ext>
              </a:extLst>
            </p:cNvPr>
            <p:cNvGrpSpPr/>
            <p:nvPr/>
          </p:nvGrpSpPr>
          <p:grpSpPr>
            <a:xfrm>
              <a:off x="1492251" y="2980267"/>
              <a:ext cx="4641850" cy="1945217"/>
              <a:chOff x="1492251" y="2980267"/>
              <a:chExt cx="4641850" cy="1945217"/>
            </a:xfrm>
            <a:grpFill/>
          </p:grpSpPr>
          <p:grpSp>
            <p:nvGrpSpPr>
              <p:cNvPr id="21" name="Group 20">
                <a:extLst>
                  <a:ext uri="{FF2B5EF4-FFF2-40B4-BE49-F238E27FC236}">
                    <a16:creationId xmlns:a16="http://schemas.microsoft.com/office/drawing/2014/main" id="{50BD7178-DFA8-435F-ADDD-6A8FEEC30197}"/>
                  </a:ext>
                </a:extLst>
              </p:cNvPr>
              <p:cNvGrpSpPr/>
              <p:nvPr/>
            </p:nvGrpSpPr>
            <p:grpSpPr>
              <a:xfrm>
                <a:off x="2372785" y="2980267"/>
                <a:ext cx="3761316" cy="1409700"/>
                <a:chOff x="2372785" y="2980267"/>
                <a:chExt cx="3761316" cy="1409700"/>
              </a:xfrm>
              <a:grpFill/>
            </p:grpSpPr>
            <p:sp>
              <p:nvSpPr>
                <p:cNvPr id="351624" name="Freeform 1236">
                  <a:extLst>
                    <a:ext uri="{FF2B5EF4-FFF2-40B4-BE49-F238E27FC236}">
                      <a16:creationId xmlns:a16="http://schemas.microsoft.com/office/drawing/2014/main" id="{BABFED16-AABF-4281-A3BB-65311C0AA63B}"/>
                    </a:ext>
                  </a:extLst>
                </p:cNvPr>
                <p:cNvSpPr>
                  <a:spLocks/>
                </p:cNvSpPr>
                <p:nvPr/>
              </p:nvSpPr>
              <p:spPr bwMode="auto">
                <a:xfrm>
                  <a:off x="2372785" y="4370918"/>
                  <a:ext cx="12700"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25" name="Freeform 1237">
                  <a:extLst>
                    <a:ext uri="{FF2B5EF4-FFF2-40B4-BE49-F238E27FC236}">
                      <a16:creationId xmlns:a16="http://schemas.microsoft.com/office/drawing/2014/main" id="{FAD2709C-E9A1-44FF-8DEF-924C2B586647}"/>
                    </a:ext>
                  </a:extLst>
                </p:cNvPr>
                <p:cNvSpPr>
                  <a:spLocks/>
                </p:cNvSpPr>
                <p:nvPr/>
              </p:nvSpPr>
              <p:spPr bwMode="auto">
                <a:xfrm>
                  <a:off x="2377018" y="4358218"/>
                  <a:ext cx="10583" cy="27516"/>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6" y="15"/>
                      </a:lnTo>
                      <a:lnTo>
                        <a:pt x="3" y="15"/>
                      </a:lnTo>
                      <a:lnTo>
                        <a:pt x="0" y="15"/>
                      </a:lnTo>
                      <a:lnTo>
                        <a:pt x="0" y="11"/>
                      </a:lnTo>
                      <a:lnTo>
                        <a:pt x="0" y="3"/>
                      </a:lnTo>
                      <a:lnTo>
                        <a:pt x="0" y="0"/>
                      </a:lnTo>
                      <a:lnTo>
                        <a:pt x="3" y="0"/>
                      </a:lnTo>
                      <a:lnTo>
                        <a:pt x="6"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26" name="Freeform 1238">
                  <a:extLst>
                    <a:ext uri="{FF2B5EF4-FFF2-40B4-BE49-F238E27FC236}">
                      <a16:creationId xmlns:a16="http://schemas.microsoft.com/office/drawing/2014/main" id="{B8A75B1A-27AC-4BCC-B86D-1D560B9ECE66}"/>
                    </a:ext>
                  </a:extLst>
                </p:cNvPr>
                <p:cNvSpPr>
                  <a:spLocks/>
                </p:cNvSpPr>
                <p:nvPr/>
              </p:nvSpPr>
              <p:spPr bwMode="auto">
                <a:xfrm>
                  <a:off x="2377018" y="4358218"/>
                  <a:ext cx="19049"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7"/>
                      </a:lnTo>
                      <a:lnTo>
                        <a:pt x="0" y="3"/>
                      </a:lnTo>
                      <a:lnTo>
                        <a:pt x="0" y="0"/>
                      </a:lnTo>
                      <a:lnTo>
                        <a:pt x="3" y="0"/>
                      </a:lnTo>
                      <a:lnTo>
                        <a:pt x="11" y="0"/>
                      </a:lnTo>
                      <a:lnTo>
                        <a:pt x="14" y="0"/>
                      </a:lnTo>
                      <a:lnTo>
                        <a:pt x="14" y="3"/>
                      </a:lnTo>
                      <a:lnTo>
                        <a:pt x="14" y="7"/>
                      </a:lnTo>
                      <a:lnTo>
                        <a:pt x="11"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27" name="Freeform 1239">
                  <a:extLst>
                    <a:ext uri="{FF2B5EF4-FFF2-40B4-BE49-F238E27FC236}">
                      <a16:creationId xmlns:a16="http://schemas.microsoft.com/office/drawing/2014/main" id="{ED5D49B7-F011-45E1-B8F2-2B7EE14B0FEB}"/>
                    </a:ext>
                  </a:extLst>
                </p:cNvPr>
                <p:cNvSpPr>
                  <a:spLocks/>
                </p:cNvSpPr>
                <p:nvPr/>
              </p:nvSpPr>
              <p:spPr bwMode="auto">
                <a:xfrm>
                  <a:off x="2387600" y="4358218"/>
                  <a:ext cx="19051" cy="19049"/>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7"/>
                      </a:lnTo>
                      <a:lnTo>
                        <a:pt x="0" y="3"/>
                      </a:lnTo>
                      <a:lnTo>
                        <a:pt x="0" y="0"/>
                      </a:lnTo>
                      <a:lnTo>
                        <a:pt x="3" y="0"/>
                      </a:lnTo>
                      <a:lnTo>
                        <a:pt x="12" y="0"/>
                      </a:lnTo>
                      <a:lnTo>
                        <a:pt x="15" y="0"/>
                      </a:lnTo>
                      <a:lnTo>
                        <a:pt x="15" y="3"/>
                      </a:lnTo>
                      <a:lnTo>
                        <a:pt x="15" y="7"/>
                      </a:lnTo>
                      <a:lnTo>
                        <a:pt x="1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28" name="Freeform 1240">
                  <a:extLst>
                    <a:ext uri="{FF2B5EF4-FFF2-40B4-BE49-F238E27FC236}">
                      <a16:creationId xmlns:a16="http://schemas.microsoft.com/office/drawing/2014/main" id="{DEDFCDE4-8054-42AF-84DD-1FC28E8078F1}"/>
                    </a:ext>
                  </a:extLst>
                </p:cNvPr>
                <p:cNvSpPr>
                  <a:spLocks/>
                </p:cNvSpPr>
                <p:nvPr/>
              </p:nvSpPr>
              <p:spPr bwMode="auto">
                <a:xfrm>
                  <a:off x="2400300" y="4343400"/>
                  <a:ext cx="10584"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29" name="Freeform 1241">
                  <a:extLst>
                    <a:ext uri="{FF2B5EF4-FFF2-40B4-BE49-F238E27FC236}">
                      <a16:creationId xmlns:a16="http://schemas.microsoft.com/office/drawing/2014/main" id="{45C1DF44-DC75-4EE7-A1FB-8115E3247BEC}"/>
                    </a:ext>
                  </a:extLst>
                </p:cNvPr>
                <p:cNvSpPr>
                  <a:spLocks/>
                </p:cNvSpPr>
                <p:nvPr/>
              </p:nvSpPr>
              <p:spPr bwMode="auto">
                <a:xfrm>
                  <a:off x="2400300" y="4343401"/>
                  <a:ext cx="10584" cy="21167"/>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30" name="Freeform 1242">
                  <a:extLst>
                    <a:ext uri="{FF2B5EF4-FFF2-40B4-BE49-F238E27FC236}">
                      <a16:creationId xmlns:a16="http://schemas.microsoft.com/office/drawing/2014/main" id="{72DFB44B-E8BC-42BD-8B71-AAA0113A998F}"/>
                    </a:ext>
                  </a:extLst>
                </p:cNvPr>
                <p:cNvSpPr>
                  <a:spLocks/>
                </p:cNvSpPr>
                <p:nvPr/>
              </p:nvSpPr>
              <p:spPr bwMode="auto">
                <a:xfrm>
                  <a:off x="2404533" y="4332817"/>
                  <a:ext cx="10584"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6" y="15"/>
                      </a:lnTo>
                      <a:lnTo>
                        <a:pt x="3" y="15"/>
                      </a:lnTo>
                      <a:lnTo>
                        <a:pt x="0" y="15"/>
                      </a:lnTo>
                      <a:lnTo>
                        <a:pt x="0" y="11"/>
                      </a:lnTo>
                      <a:lnTo>
                        <a:pt x="0" y="3"/>
                      </a:lnTo>
                      <a:lnTo>
                        <a:pt x="0" y="0"/>
                      </a:lnTo>
                      <a:lnTo>
                        <a:pt x="3" y="0"/>
                      </a:lnTo>
                      <a:lnTo>
                        <a:pt x="6"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31" name="Freeform 1243">
                  <a:extLst>
                    <a:ext uri="{FF2B5EF4-FFF2-40B4-BE49-F238E27FC236}">
                      <a16:creationId xmlns:a16="http://schemas.microsoft.com/office/drawing/2014/main" id="{DF23A516-AF34-4A6E-AF8F-54723244A7E3}"/>
                    </a:ext>
                  </a:extLst>
                </p:cNvPr>
                <p:cNvSpPr>
                  <a:spLocks/>
                </p:cNvSpPr>
                <p:nvPr/>
              </p:nvSpPr>
              <p:spPr bwMode="auto">
                <a:xfrm>
                  <a:off x="2404534" y="4332818"/>
                  <a:ext cx="21167"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3"/>
                      </a:lnTo>
                      <a:lnTo>
                        <a:pt x="0" y="0"/>
                      </a:lnTo>
                      <a:lnTo>
                        <a:pt x="3" y="0"/>
                      </a:lnTo>
                      <a:lnTo>
                        <a:pt x="14" y="0"/>
                      </a:lnTo>
                      <a:lnTo>
                        <a:pt x="17" y="0"/>
                      </a:lnTo>
                      <a:lnTo>
                        <a:pt x="17" y="3"/>
                      </a:lnTo>
                      <a:lnTo>
                        <a:pt x="17" y="7"/>
                      </a:lnTo>
                      <a:lnTo>
                        <a:pt x="1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32" name="Freeform 1244">
                  <a:extLst>
                    <a:ext uri="{FF2B5EF4-FFF2-40B4-BE49-F238E27FC236}">
                      <a16:creationId xmlns:a16="http://schemas.microsoft.com/office/drawing/2014/main" id="{B304BB89-7526-461D-90EA-F9493974A2D7}"/>
                    </a:ext>
                  </a:extLst>
                </p:cNvPr>
                <p:cNvSpPr>
                  <a:spLocks/>
                </p:cNvSpPr>
                <p:nvPr/>
              </p:nvSpPr>
              <p:spPr bwMode="auto">
                <a:xfrm>
                  <a:off x="2419351" y="4332818"/>
                  <a:ext cx="10583"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3"/>
                      </a:lnTo>
                      <a:lnTo>
                        <a:pt x="0" y="0"/>
                      </a:lnTo>
                      <a:lnTo>
                        <a:pt x="3" y="0"/>
                      </a:lnTo>
                      <a:lnTo>
                        <a:pt x="6" y="0"/>
                      </a:lnTo>
                      <a:lnTo>
                        <a:pt x="9" y="0"/>
                      </a:lnTo>
                      <a:lnTo>
                        <a:pt x="9" y="3"/>
                      </a:lnTo>
                      <a:lnTo>
                        <a:pt x="9" y="7"/>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33" name="Freeform 1245">
                  <a:extLst>
                    <a:ext uri="{FF2B5EF4-FFF2-40B4-BE49-F238E27FC236}">
                      <a16:creationId xmlns:a16="http://schemas.microsoft.com/office/drawing/2014/main" id="{4DE94EB4-B6F9-4450-B6A0-93A367B33898}"/>
                    </a:ext>
                  </a:extLst>
                </p:cNvPr>
                <p:cNvSpPr>
                  <a:spLocks/>
                </p:cNvSpPr>
                <p:nvPr/>
              </p:nvSpPr>
              <p:spPr bwMode="auto">
                <a:xfrm>
                  <a:off x="2421467" y="4332818"/>
                  <a:ext cx="21167" cy="19049"/>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7"/>
                      </a:lnTo>
                      <a:lnTo>
                        <a:pt x="0" y="3"/>
                      </a:lnTo>
                      <a:lnTo>
                        <a:pt x="0" y="0"/>
                      </a:lnTo>
                      <a:lnTo>
                        <a:pt x="3" y="0"/>
                      </a:lnTo>
                      <a:lnTo>
                        <a:pt x="12" y="0"/>
                      </a:lnTo>
                      <a:lnTo>
                        <a:pt x="15" y="0"/>
                      </a:lnTo>
                      <a:lnTo>
                        <a:pt x="15" y="3"/>
                      </a:lnTo>
                      <a:lnTo>
                        <a:pt x="15" y="7"/>
                      </a:lnTo>
                      <a:lnTo>
                        <a:pt x="1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34" name="Freeform 1246">
                  <a:extLst>
                    <a:ext uri="{FF2B5EF4-FFF2-40B4-BE49-F238E27FC236}">
                      <a16:creationId xmlns:a16="http://schemas.microsoft.com/office/drawing/2014/main" id="{8805241D-7A59-42A1-9994-D1DA18D1328E}"/>
                    </a:ext>
                  </a:extLst>
                </p:cNvPr>
                <p:cNvSpPr>
                  <a:spLocks/>
                </p:cNvSpPr>
                <p:nvPr/>
              </p:nvSpPr>
              <p:spPr bwMode="auto">
                <a:xfrm>
                  <a:off x="2434167" y="4318000"/>
                  <a:ext cx="10584"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6" y="15"/>
                      </a:lnTo>
                      <a:lnTo>
                        <a:pt x="3" y="15"/>
                      </a:lnTo>
                      <a:lnTo>
                        <a:pt x="0" y="15"/>
                      </a:lnTo>
                      <a:lnTo>
                        <a:pt x="0" y="11"/>
                      </a:lnTo>
                      <a:lnTo>
                        <a:pt x="0" y="4"/>
                      </a:lnTo>
                      <a:lnTo>
                        <a:pt x="0" y="0"/>
                      </a:lnTo>
                      <a:lnTo>
                        <a:pt x="3" y="0"/>
                      </a:lnTo>
                      <a:lnTo>
                        <a:pt x="6"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35" name="Freeform 1247">
                  <a:extLst>
                    <a:ext uri="{FF2B5EF4-FFF2-40B4-BE49-F238E27FC236}">
                      <a16:creationId xmlns:a16="http://schemas.microsoft.com/office/drawing/2014/main" id="{08062C31-89B0-4BF0-A508-D1E9435EAD66}"/>
                    </a:ext>
                  </a:extLst>
                </p:cNvPr>
                <p:cNvSpPr>
                  <a:spLocks/>
                </p:cNvSpPr>
                <p:nvPr/>
              </p:nvSpPr>
              <p:spPr bwMode="auto">
                <a:xfrm>
                  <a:off x="2434167" y="4318000"/>
                  <a:ext cx="19051" cy="19051"/>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8"/>
                      </a:lnTo>
                      <a:lnTo>
                        <a:pt x="0" y="4"/>
                      </a:lnTo>
                      <a:lnTo>
                        <a:pt x="0" y="0"/>
                      </a:lnTo>
                      <a:lnTo>
                        <a:pt x="3" y="0"/>
                      </a:lnTo>
                      <a:lnTo>
                        <a:pt x="11" y="0"/>
                      </a:lnTo>
                      <a:lnTo>
                        <a:pt x="14" y="0"/>
                      </a:lnTo>
                      <a:lnTo>
                        <a:pt x="14" y="4"/>
                      </a:lnTo>
                      <a:lnTo>
                        <a:pt x="14" y="8"/>
                      </a:lnTo>
                      <a:lnTo>
                        <a:pt x="11"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36" name="Freeform 1248">
                  <a:extLst>
                    <a:ext uri="{FF2B5EF4-FFF2-40B4-BE49-F238E27FC236}">
                      <a16:creationId xmlns:a16="http://schemas.microsoft.com/office/drawing/2014/main" id="{9E161E5E-C30C-4380-B331-9A86FACDAA7C}"/>
                    </a:ext>
                  </a:extLst>
                </p:cNvPr>
                <p:cNvSpPr>
                  <a:spLocks/>
                </p:cNvSpPr>
                <p:nvPr/>
              </p:nvSpPr>
              <p:spPr bwMode="auto">
                <a:xfrm>
                  <a:off x="2444751" y="4305300"/>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37" name="Freeform 1249">
                  <a:extLst>
                    <a:ext uri="{FF2B5EF4-FFF2-40B4-BE49-F238E27FC236}">
                      <a16:creationId xmlns:a16="http://schemas.microsoft.com/office/drawing/2014/main" id="{05086699-27E2-40B3-AF22-5AEDEE449C28}"/>
                    </a:ext>
                  </a:extLst>
                </p:cNvPr>
                <p:cNvSpPr>
                  <a:spLocks/>
                </p:cNvSpPr>
                <p:nvPr/>
              </p:nvSpPr>
              <p:spPr bwMode="auto">
                <a:xfrm>
                  <a:off x="2444751" y="4305300"/>
                  <a:ext cx="35983" cy="19051"/>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3"/>
                      </a:lnTo>
                      <a:lnTo>
                        <a:pt x="0" y="0"/>
                      </a:lnTo>
                      <a:lnTo>
                        <a:pt x="3" y="0"/>
                      </a:lnTo>
                      <a:lnTo>
                        <a:pt x="23" y="0"/>
                      </a:lnTo>
                      <a:lnTo>
                        <a:pt x="26" y="0"/>
                      </a:lnTo>
                      <a:lnTo>
                        <a:pt x="26" y="3"/>
                      </a:lnTo>
                      <a:lnTo>
                        <a:pt x="26" y="7"/>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38" name="Freeform 1250">
                  <a:extLst>
                    <a:ext uri="{FF2B5EF4-FFF2-40B4-BE49-F238E27FC236}">
                      <a16:creationId xmlns:a16="http://schemas.microsoft.com/office/drawing/2014/main" id="{BA1A97BD-5DC6-425F-A027-E607F6F1A561}"/>
                    </a:ext>
                  </a:extLst>
                </p:cNvPr>
                <p:cNvSpPr>
                  <a:spLocks/>
                </p:cNvSpPr>
                <p:nvPr/>
              </p:nvSpPr>
              <p:spPr bwMode="auto">
                <a:xfrm>
                  <a:off x="2474384" y="4305300"/>
                  <a:ext cx="25400" cy="19051"/>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2" y="11"/>
                      </a:moveTo>
                      <a:lnTo>
                        <a:pt x="0" y="7"/>
                      </a:lnTo>
                      <a:lnTo>
                        <a:pt x="0" y="3"/>
                      </a:lnTo>
                      <a:lnTo>
                        <a:pt x="0" y="0"/>
                      </a:lnTo>
                      <a:lnTo>
                        <a:pt x="2" y="0"/>
                      </a:lnTo>
                      <a:lnTo>
                        <a:pt x="17" y="0"/>
                      </a:lnTo>
                      <a:lnTo>
                        <a:pt x="20" y="0"/>
                      </a:lnTo>
                      <a:lnTo>
                        <a:pt x="20" y="3"/>
                      </a:lnTo>
                      <a:lnTo>
                        <a:pt x="20" y="7"/>
                      </a:lnTo>
                      <a:lnTo>
                        <a:pt x="17"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39" name="Freeform 1251">
                  <a:extLst>
                    <a:ext uri="{FF2B5EF4-FFF2-40B4-BE49-F238E27FC236}">
                      <a16:creationId xmlns:a16="http://schemas.microsoft.com/office/drawing/2014/main" id="{F7C8E184-5E14-44B3-93CF-00F91982AF44}"/>
                    </a:ext>
                  </a:extLst>
                </p:cNvPr>
                <p:cNvSpPr>
                  <a:spLocks/>
                </p:cNvSpPr>
                <p:nvPr/>
              </p:nvSpPr>
              <p:spPr bwMode="auto">
                <a:xfrm>
                  <a:off x="2493433" y="4290485"/>
                  <a:ext cx="10584"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40" name="Freeform 1252">
                  <a:extLst>
                    <a:ext uri="{FF2B5EF4-FFF2-40B4-BE49-F238E27FC236}">
                      <a16:creationId xmlns:a16="http://schemas.microsoft.com/office/drawing/2014/main" id="{9A972843-EE9C-4357-8E0B-58C1BF4831A0}"/>
                    </a:ext>
                  </a:extLst>
                </p:cNvPr>
                <p:cNvSpPr>
                  <a:spLocks/>
                </p:cNvSpPr>
                <p:nvPr/>
              </p:nvSpPr>
              <p:spPr bwMode="auto">
                <a:xfrm>
                  <a:off x="2493433" y="4290485"/>
                  <a:ext cx="33867"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41" name="Freeform 1253">
                  <a:extLst>
                    <a:ext uri="{FF2B5EF4-FFF2-40B4-BE49-F238E27FC236}">
                      <a16:creationId xmlns:a16="http://schemas.microsoft.com/office/drawing/2014/main" id="{4C9B7D1C-078E-49B5-B488-4259E651941A}"/>
                    </a:ext>
                  </a:extLst>
                </p:cNvPr>
                <p:cNvSpPr>
                  <a:spLocks/>
                </p:cNvSpPr>
                <p:nvPr/>
              </p:nvSpPr>
              <p:spPr bwMode="auto">
                <a:xfrm>
                  <a:off x="2518833" y="4290485"/>
                  <a:ext cx="35984"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42" name="Freeform 1254">
                  <a:extLst>
                    <a:ext uri="{FF2B5EF4-FFF2-40B4-BE49-F238E27FC236}">
                      <a16:creationId xmlns:a16="http://schemas.microsoft.com/office/drawing/2014/main" id="{3A0EA34B-9BEB-407F-BDBA-FBC8A06FDD9B}"/>
                    </a:ext>
                  </a:extLst>
                </p:cNvPr>
                <p:cNvSpPr>
                  <a:spLocks/>
                </p:cNvSpPr>
                <p:nvPr/>
              </p:nvSpPr>
              <p:spPr bwMode="auto">
                <a:xfrm>
                  <a:off x="2546351" y="4290485"/>
                  <a:ext cx="33867"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43" name="Freeform 1255">
                  <a:extLst>
                    <a:ext uri="{FF2B5EF4-FFF2-40B4-BE49-F238E27FC236}">
                      <a16:creationId xmlns:a16="http://schemas.microsoft.com/office/drawing/2014/main" id="{99390AA6-5BB9-4509-B1C5-42E438DC3891}"/>
                    </a:ext>
                  </a:extLst>
                </p:cNvPr>
                <p:cNvSpPr>
                  <a:spLocks/>
                </p:cNvSpPr>
                <p:nvPr/>
              </p:nvSpPr>
              <p:spPr bwMode="auto">
                <a:xfrm>
                  <a:off x="2573867" y="4277785"/>
                  <a:ext cx="10584"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44" name="Freeform 1256">
                  <a:extLst>
                    <a:ext uri="{FF2B5EF4-FFF2-40B4-BE49-F238E27FC236}">
                      <a16:creationId xmlns:a16="http://schemas.microsoft.com/office/drawing/2014/main" id="{69541AFC-A972-4120-8242-09DEC74F567C}"/>
                    </a:ext>
                  </a:extLst>
                </p:cNvPr>
                <p:cNvSpPr>
                  <a:spLocks/>
                </p:cNvSpPr>
                <p:nvPr/>
              </p:nvSpPr>
              <p:spPr bwMode="auto">
                <a:xfrm>
                  <a:off x="2573867" y="4277785"/>
                  <a:ext cx="78317" cy="21167"/>
                </a:xfrm>
                <a:custGeom>
                  <a:avLst/>
                  <a:gdLst>
                    <a:gd name="T0" fmla="*/ 2147483646 w 58"/>
                    <a:gd name="T1" fmla="*/ 2147483646 h 11"/>
                    <a:gd name="T2" fmla="*/ 0 w 58"/>
                    <a:gd name="T3" fmla="*/ 2147483646 h 11"/>
                    <a:gd name="T4" fmla="*/ 0 w 58"/>
                    <a:gd name="T5" fmla="*/ 2147483646 h 11"/>
                    <a:gd name="T6" fmla="*/ 0 w 58"/>
                    <a:gd name="T7" fmla="*/ 2147483646 h 11"/>
                    <a:gd name="T8" fmla="*/ 0 w 58"/>
                    <a:gd name="T9" fmla="*/ 0 h 11"/>
                    <a:gd name="T10" fmla="*/ 2147483646 w 58"/>
                    <a:gd name="T11" fmla="*/ 0 h 11"/>
                    <a:gd name="T12" fmla="*/ 2147483646 w 58"/>
                    <a:gd name="T13" fmla="*/ 0 h 11"/>
                    <a:gd name="T14" fmla="*/ 2147483646 w 58"/>
                    <a:gd name="T15" fmla="*/ 0 h 11"/>
                    <a:gd name="T16" fmla="*/ 2147483646 w 58"/>
                    <a:gd name="T17" fmla="*/ 2147483646 h 11"/>
                    <a:gd name="T18" fmla="*/ 2147483646 w 58"/>
                    <a:gd name="T19" fmla="*/ 2147483646 h 11"/>
                    <a:gd name="T20" fmla="*/ 2147483646 w 58"/>
                    <a:gd name="T21" fmla="*/ 2147483646 h 11"/>
                    <a:gd name="T22" fmla="*/ 2147483646 w 58"/>
                    <a:gd name="T23" fmla="*/ 2147483646 h 11"/>
                    <a:gd name="T24" fmla="*/ 2147483646 w 5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8" h="11">
                      <a:moveTo>
                        <a:pt x="3" y="11"/>
                      </a:moveTo>
                      <a:lnTo>
                        <a:pt x="0" y="7"/>
                      </a:lnTo>
                      <a:lnTo>
                        <a:pt x="0" y="3"/>
                      </a:lnTo>
                      <a:lnTo>
                        <a:pt x="0" y="0"/>
                      </a:lnTo>
                      <a:lnTo>
                        <a:pt x="3" y="0"/>
                      </a:lnTo>
                      <a:lnTo>
                        <a:pt x="55" y="0"/>
                      </a:lnTo>
                      <a:lnTo>
                        <a:pt x="58" y="0"/>
                      </a:lnTo>
                      <a:lnTo>
                        <a:pt x="58" y="3"/>
                      </a:lnTo>
                      <a:lnTo>
                        <a:pt x="58" y="7"/>
                      </a:lnTo>
                      <a:lnTo>
                        <a:pt x="5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45" name="Freeform 1257">
                  <a:extLst>
                    <a:ext uri="{FF2B5EF4-FFF2-40B4-BE49-F238E27FC236}">
                      <a16:creationId xmlns:a16="http://schemas.microsoft.com/office/drawing/2014/main" id="{3809D567-8EF6-44C9-9D52-8B6F6CCDF787}"/>
                    </a:ext>
                  </a:extLst>
                </p:cNvPr>
                <p:cNvSpPr>
                  <a:spLocks/>
                </p:cNvSpPr>
                <p:nvPr/>
              </p:nvSpPr>
              <p:spPr bwMode="auto">
                <a:xfrm>
                  <a:off x="2643718" y="4265084"/>
                  <a:ext cx="10583"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46" name="Freeform 1258">
                  <a:extLst>
                    <a:ext uri="{FF2B5EF4-FFF2-40B4-BE49-F238E27FC236}">
                      <a16:creationId xmlns:a16="http://schemas.microsoft.com/office/drawing/2014/main" id="{F229A996-608C-4CF8-B8A0-81086A9CF15A}"/>
                    </a:ext>
                  </a:extLst>
                </p:cNvPr>
                <p:cNvSpPr>
                  <a:spLocks/>
                </p:cNvSpPr>
                <p:nvPr/>
              </p:nvSpPr>
              <p:spPr bwMode="auto">
                <a:xfrm>
                  <a:off x="2643718" y="4265085"/>
                  <a:ext cx="19049"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8"/>
                      </a:lnTo>
                      <a:lnTo>
                        <a:pt x="0" y="4"/>
                      </a:lnTo>
                      <a:lnTo>
                        <a:pt x="0" y="0"/>
                      </a:lnTo>
                      <a:lnTo>
                        <a:pt x="3" y="0"/>
                      </a:lnTo>
                      <a:lnTo>
                        <a:pt x="11" y="0"/>
                      </a:lnTo>
                      <a:lnTo>
                        <a:pt x="14" y="0"/>
                      </a:lnTo>
                      <a:lnTo>
                        <a:pt x="14" y="4"/>
                      </a:lnTo>
                      <a:lnTo>
                        <a:pt x="14" y="8"/>
                      </a:lnTo>
                      <a:lnTo>
                        <a:pt x="11"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47" name="Freeform 1259">
                  <a:extLst>
                    <a:ext uri="{FF2B5EF4-FFF2-40B4-BE49-F238E27FC236}">
                      <a16:creationId xmlns:a16="http://schemas.microsoft.com/office/drawing/2014/main" id="{81AD4A0D-9E6B-45DC-A567-A08A7EFBFA2B}"/>
                    </a:ext>
                  </a:extLst>
                </p:cNvPr>
                <p:cNvSpPr>
                  <a:spLocks/>
                </p:cNvSpPr>
                <p:nvPr/>
              </p:nvSpPr>
              <p:spPr bwMode="auto">
                <a:xfrm>
                  <a:off x="2654300" y="4243917"/>
                  <a:ext cx="10584"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5" y="19"/>
                      </a:lnTo>
                      <a:lnTo>
                        <a:pt x="2" y="19"/>
                      </a:lnTo>
                      <a:lnTo>
                        <a:pt x="0" y="19"/>
                      </a:lnTo>
                      <a:lnTo>
                        <a:pt x="0" y="15"/>
                      </a:lnTo>
                      <a:lnTo>
                        <a:pt x="0" y="4"/>
                      </a:lnTo>
                      <a:lnTo>
                        <a:pt x="0" y="0"/>
                      </a:lnTo>
                      <a:lnTo>
                        <a:pt x="2" y="0"/>
                      </a:lnTo>
                      <a:lnTo>
                        <a:pt x="5" y="0"/>
                      </a:lnTo>
                      <a:lnTo>
                        <a:pt x="8" y="4"/>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48" name="Freeform 1260">
                  <a:extLst>
                    <a:ext uri="{FF2B5EF4-FFF2-40B4-BE49-F238E27FC236}">
                      <a16:creationId xmlns:a16="http://schemas.microsoft.com/office/drawing/2014/main" id="{CF2FA98F-0E84-4D26-B28E-A6FB529C252F}"/>
                    </a:ext>
                  </a:extLst>
                </p:cNvPr>
                <p:cNvSpPr>
                  <a:spLocks/>
                </p:cNvSpPr>
                <p:nvPr/>
              </p:nvSpPr>
              <p:spPr bwMode="auto">
                <a:xfrm>
                  <a:off x="2654300" y="4243918"/>
                  <a:ext cx="33867" cy="21167"/>
                </a:xfrm>
                <a:custGeom>
                  <a:avLst/>
                  <a:gdLst>
                    <a:gd name="T0" fmla="*/ 2147483646 w 25"/>
                    <a:gd name="T1" fmla="*/ 2147483646 h 11"/>
                    <a:gd name="T2" fmla="*/ 0 w 25"/>
                    <a:gd name="T3" fmla="*/ 2147483646 h 11"/>
                    <a:gd name="T4" fmla="*/ 0 w 25"/>
                    <a:gd name="T5" fmla="*/ 2147483646 h 11"/>
                    <a:gd name="T6" fmla="*/ 0 w 25"/>
                    <a:gd name="T7" fmla="*/ 2147483646 h 11"/>
                    <a:gd name="T8" fmla="*/ 0 w 25"/>
                    <a:gd name="T9" fmla="*/ 0 h 11"/>
                    <a:gd name="T10" fmla="*/ 2147483646 w 25"/>
                    <a:gd name="T11" fmla="*/ 0 h 11"/>
                    <a:gd name="T12" fmla="*/ 2147483646 w 25"/>
                    <a:gd name="T13" fmla="*/ 0 h 11"/>
                    <a:gd name="T14" fmla="*/ 2147483646 w 25"/>
                    <a:gd name="T15" fmla="*/ 0 h 11"/>
                    <a:gd name="T16" fmla="*/ 2147483646 w 25"/>
                    <a:gd name="T17" fmla="*/ 2147483646 h 11"/>
                    <a:gd name="T18" fmla="*/ 2147483646 w 25"/>
                    <a:gd name="T19" fmla="*/ 2147483646 h 11"/>
                    <a:gd name="T20" fmla="*/ 2147483646 w 25"/>
                    <a:gd name="T21" fmla="*/ 2147483646 h 11"/>
                    <a:gd name="T22" fmla="*/ 2147483646 w 25"/>
                    <a:gd name="T23" fmla="*/ 2147483646 h 11"/>
                    <a:gd name="T24" fmla="*/ 2147483646 w 2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1">
                      <a:moveTo>
                        <a:pt x="2" y="11"/>
                      </a:moveTo>
                      <a:lnTo>
                        <a:pt x="0" y="7"/>
                      </a:lnTo>
                      <a:lnTo>
                        <a:pt x="0" y="4"/>
                      </a:lnTo>
                      <a:lnTo>
                        <a:pt x="0" y="0"/>
                      </a:lnTo>
                      <a:lnTo>
                        <a:pt x="2" y="0"/>
                      </a:lnTo>
                      <a:lnTo>
                        <a:pt x="22" y="0"/>
                      </a:lnTo>
                      <a:lnTo>
                        <a:pt x="25" y="0"/>
                      </a:lnTo>
                      <a:lnTo>
                        <a:pt x="25" y="4"/>
                      </a:lnTo>
                      <a:lnTo>
                        <a:pt x="25" y="7"/>
                      </a:lnTo>
                      <a:lnTo>
                        <a:pt x="22"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49" name="Freeform 1261">
                  <a:extLst>
                    <a:ext uri="{FF2B5EF4-FFF2-40B4-BE49-F238E27FC236}">
                      <a16:creationId xmlns:a16="http://schemas.microsoft.com/office/drawing/2014/main" id="{3ED9D80A-C32F-44E4-BFBC-D6E87F6DB336}"/>
                    </a:ext>
                  </a:extLst>
                </p:cNvPr>
                <p:cNvSpPr>
                  <a:spLocks/>
                </p:cNvSpPr>
                <p:nvPr/>
              </p:nvSpPr>
              <p:spPr bwMode="auto">
                <a:xfrm>
                  <a:off x="2681817" y="4243918"/>
                  <a:ext cx="23283" cy="21167"/>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2" y="11"/>
                      </a:moveTo>
                      <a:lnTo>
                        <a:pt x="0" y="7"/>
                      </a:lnTo>
                      <a:lnTo>
                        <a:pt x="0" y="4"/>
                      </a:lnTo>
                      <a:lnTo>
                        <a:pt x="0" y="0"/>
                      </a:lnTo>
                      <a:lnTo>
                        <a:pt x="2" y="0"/>
                      </a:lnTo>
                      <a:lnTo>
                        <a:pt x="14" y="0"/>
                      </a:lnTo>
                      <a:lnTo>
                        <a:pt x="17" y="0"/>
                      </a:lnTo>
                      <a:lnTo>
                        <a:pt x="17" y="4"/>
                      </a:lnTo>
                      <a:lnTo>
                        <a:pt x="17" y="7"/>
                      </a:lnTo>
                      <a:lnTo>
                        <a:pt x="14"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50" name="Freeform 1262">
                  <a:extLst>
                    <a:ext uri="{FF2B5EF4-FFF2-40B4-BE49-F238E27FC236}">
                      <a16:creationId xmlns:a16="http://schemas.microsoft.com/office/drawing/2014/main" id="{8D21F74D-AC99-4BDB-9FDF-AA450D38FC6A}"/>
                    </a:ext>
                  </a:extLst>
                </p:cNvPr>
                <p:cNvSpPr>
                  <a:spLocks/>
                </p:cNvSpPr>
                <p:nvPr/>
              </p:nvSpPr>
              <p:spPr bwMode="auto">
                <a:xfrm>
                  <a:off x="2696634" y="4231217"/>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2"/>
                      </a:moveTo>
                      <a:lnTo>
                        <a:pt x="6" y="15"/>
                      </a:lnTo>
                      <a:lnTo>
                        <a:pt x="3" y="15"/>
                      </a:lnTo>
                      <a:lnTo>
                        <a:pt x="0" y="15"/>
                      </a:lnTo>
                      <a:lnTo>
                        <a:pt x="0" y="12"/>
                      </a:lnTo>
                      <a:lnTo>
                        <a:pt x="0" y="4"/>
                      </a:lnTo>
                      <a:lnTo>
                        <a:pt x="0" y="0"/>
                      </a:lnTo>
                      <a:lnTo>
                        <a:pt x="3" y="0"/>
                      </a:lnTo>
                      <a:lnTo>
                        <a:pt x="6" y="0"/>
                      </a:lnTo>
                      <a:lnTo>
                        <a:pt x="9" y="4"/>
                      </a:lnTo>
                      <a:lnTo>
                        <a:pt x="9"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51" name="Freeform 1263">
                  <a:extLst>
                    <a:ext uri="{FF2B5EF4-FFF2-40B4-BE49-F238E27FC236}">
                      <a16:creationId xmlns:a16="http://schemas.microsoft.com/office/drawing/2014/main" id="{F50883A0-8E85-4A4C-8290-9C342AA17EE9}"/>
                    </a:ext>
                  </a:extLst>
                </p:cNvPr>
                <p:cNvSpPr>
                  <a:spLocks/>
                </p:cNvSpPr>
                <p:nvPr/>
              </p:nvSpPr>
              <p:spPr bwMode="auto">
                <a:xfrm>
                  <a:off x="2696634" y="4231218"/>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52" name="Freeform 1264">
                  <a:extLst>
                    <a:ext uri="{FF2B5EF4-FFF2-40B4-BE49-F238E27FC236}">
                      <a16:creationId xmlns:a16="http://schemas.microsoft.com/office/drawing/2014/main" id="{D0893C3D-FF94-498F-BD9E-811F4454B781}"/>
                    </a:ext>
                  </a:extLst>
                </p:cNvPr>
                <p:cNvSpPr>
                  <a:spLocks/>
                </p:cNvSpPr>
                <p:nvPr/>
              </p:nvSpPr>
              <p:spPr bwMode="auto">
                <a:xfrm>
                  <a:off x="2700867" y="4218517"/>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53" name="Freeform 1265">
                  <a:extLst>
                    <a:ext uri="{FF2B5EF4-FFF2-40B4-BE49-F238E27FC236}">
                      <a16:creationId xmlns:a16="http://schemas.microsoft.com/office/drawing/2014/main" id="{A366823D-1827-425C-A1B6-0EA1C0D96421}"/>
                    </a:ext>
                  </a:extLst>
                </p:cNvPr>
                <p:cNvSpPr>
                  <a:spLocks/>
                </p:cNvSpPr>
                <p:nvPr/>
              </p:nvSpPr>
              <p:spPr bwMode="auto">
                <a:xfrm>
                  <a:off x="2700867" y="4218518"/>
                  <a:ext cx="50800" cy="19049"/>
                </a:xfrm>
                <a:custGeom>
                  <a:avLst/>
                  <a:gdLst>
                    <a:gd name="T0" fmla="*/ 2147483646 w 37"/>
                    <a:gd name="T1" fmla="*/ 2147483646 h 11"/>
                    <a:gd name="T2" fmla="*/ 0 w 37"/>
                    <a:gd name="T3" fmla="*/ 2147483646 h 11"/>
                    <a:gd name="T4" fmla="*/ 0 w 37"/>
                    <a:gd name="T5" fmla="*/ 2147483646 h 11"/>
                    <a:gd name="T6" fmla="*/ 0 w 37"/>
                    <a:gd name="T7" fmla="*/ 2147483646 h 11"/>
                    <a:gd name="T8" fmla="*/ 0 w 37"/>
                    <a:gd name="T9" fmla="*/ 0 h 11"/>
                    <a:gd name="T10" fmla="*/ 2147483646 w 37"/>
                    <a:gd name="T11" fmla="*/ 0 h 11"/>
                    <a:gd name="T12" fmla="*/ 2147483646 w 37"/>
                    <a:gd name="T13" fmla="*/ 0 h 11"/>
                    <a:gd name="T14" fmla="*/ 2147483646 w 37"/>
                    <a:gd name="T15" fmla="*/ 0 h 11"/>
                    <a:gd name="T16" fmla="*/ 2147483646 w 37"/>
                    <a:gd name="T17" fmla="*/ 2147483646 h 11"/>
                    <a:gd name="T18" fmla="*/ 2147483646 w 37"/>
                    <a:gd name="T19" fmla="*/ 2147483646 h 11"/>
                    <a:gd name="T20" fmla="*/ 2147483646 w 37"/>
                    <a:gd name="T21" fmla="*/ 2147483646 h 11"/>
                    <a:gd name="T22" fmla="*/ 2147483646 w 37"/>
                    <a:gd name="T23" fmla="*/ 2147483646 h 11"/>
                    <a:gd name="T24" fmla="*/ 2147483646 w 3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1">
                      <a:moveTo>
                        <a:pt x="3" y="11"/>
                      </a:moveTo>
                      <a:lnTo>
                        <a:pt x="0" y="7"/>
                      </a:lnTo>
                      <a:lnTo>
                        <a:pt x="0" y="4"/>
                      </a:lnTo>
                      <a:lnTo>
                        <a:pt x="0" y="0"/>
                      </a:lnTo>
                      <a:lnTo>
                        <a:pt x="3" y="0"/>
                      </a:lnTo>
                      <a:lnTo>
                        <a:pt x="34" y="0"/>
                      </a:lnTo>
                      <a:lnTo>
                        <a:pt x="37" y="0"/>
                      </a:lnTo>
                      <a:lnTo>
                        <a:pt x="37" y="4"/>
                      </a:lnTo>
                      <a:lnTo>
                        <a:pt x="37" y="7"/>
                      </a:lnTo>
                      <a:lnTo>
                        <a:pt x="3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20" name="Group 19">
                  <a:extLst>
                    <a:ext uri="{FF2B5EF4-FFF2-40B4-BE49-F238E27FC236}">
                      <a16:creationId xmlns:a16="http://schemas.microsoft.com/office/drawing/2014/main" id="{95561061-B5F3-4D7D-A2F8-1D35684ECF9D}"/>
                    </a:ext>
                  </a:extLst>
                </p:cNvPr>
                <p:cNvGrpSpPr/>
                <p:nvPr/>
              </p:nvGrpSpPr>
              <p:grpSpPr>
                <a:xfrm>
                  <a:off x="2743200" y="2980267"/>
                  <a:ext cx="3390901" cy="1250950"/>
                  <a:chOff x="2743200" y="2980267"/>
                  <a:chExt cx="3390901" cy="1250950"/>
                </a:xfrm>
                <a:grpFill/>
              </p:grpSpPr>
              <p:sp>
                <p:nvSpPr>
                  <p:cNvPr id="351654" name="Freeform 1266">
                    <a:extLst>
                      <a:ext uri="{FF2B5EF4-FFF2-40B4-BE49-F238E27FC236}">
                        <a16:creationId xmlns:a16="http://schemas.microsoft.com/office/drawing/2014/main" id="{C502A93C-63DE-4465-83AD-5BCFEE1A8FDA}"/>
                      </a:ext>
                    </a:extLst>
                  </p:cNvPr>
                  <p:cNvSpPr>
                    <a:spLocks/>
                  </p:cNvSpPr>
                  <p:nvPr/>
                </p:nvSpPr>
                <p:spPr bwMode="auto">
                  <a:xfrm>
                    <a:off x="2743200" y="4203700"/>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2"/>
                        </a:moveTo>
                        <a:lnTo>
                          <a:pt x="5" y="15"/>
                        </a:lnTo>
                        <a:lnTo>
                          <a:pt x="2" y="15"/>
                        </a:lnTo>
                        <a:lnTo>
                          <a:pt x="0" y="15"/>
                        </a:lnTo>
                        <a:lnTo>
                          <a:pt x="0" y="12"/>
                        </a:lnTo>
                        <a:lnTo>
                          <a:pt x="0" y="4"/>
                        </a:lnTo>
                        <a:lnTo>
                          <a:pt x="0" y="0"/>
                        </a:lnTo>
                        <a:lnTo>
                          <a:pt x="2" y="0"/>
                        </a:lnTo>
                        <a:lnTo>
                          <a:pt x="5" y="0"/>
                        </a:lnTo>
                        <a:lnTo>
                          <a:pt x="8" y="4"/>
                        </a:lnTo>
                        <a:lnTo>
                          <a:pt x="8"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55" name="Freeform 1267">
                    <a:extLst>
                      <a:ext uri="{FF2B5EF4-FFF2-40B4-BE49-F238E27FC236}">
                        <a16:creationId xmlns:a16="http://schemas.microsoft.com/office/drawing/2014/main" id="{1514618F-2A80-4A50-A579-1F693E83C92E}"/>
                      </a:ext>
                    </a:extLst>
                  </p:cNvPr>
                  <p:cNvSpPr>
                    <a:spLocks/>
                  </p:cNvSpPr>
                  <p:nvPr/>
                </p:nvSpPr>
                <p:spPr bwMode="auto">
                  <a:xfrm>
                    <a:off x="2743200" y="4203701"/>
                    <a:ext cx="19051" cy="21167"/>
                  </a:xfrm>
                  <a:custGeom>
                    <a:avLst/>
                    <a:gdLst>
                      <a:gd name="T0" fmla="*/ 2147483646 w 14"/>
                      <a:gd name="T1" fmla="*/ 2147483646 h 12"/>
                      <a:gd name="T2" fmla="*/ 0 w 14"/>
                      <a:gd name="T3" fmla="*/ 2147483646 h 12"/>
                      <a:gd name="T4" fmla="*/ 0 w 14"/>
                      <a:gd name="T5" fmla="*/ 2147483646 h 12"/>
                      <a:gd name="T6" fmla="*/ 0 w 14"/>
                      <a:gd name="T7" fmla="*/ 2147483646 h 12"/>
                      <a:gd name="T8" fmla="*/ 0 w 14"/>
                      <a:gd name="T9" fmla="*/ 0 h 12"/>
                      <a:gd name="T10" fmla="*/ 2147483646 w 14"/>
                      <a:gd name="T11" fmla="*/ 0 h 12"/>
                      <a:gd name="T12" fmla="*/ 2147483646 w 14"/>
                      <a:gd name="T13" fmla="*/ 0 h 12"/>
                      <a:gd name="T14" fmla="*/ 2147483646 w 14"/>
                      <a:gd name="T15" fmla="*/ 0 h 12"/>
                      <a:gd name="T16" fmla="*/ 2147483646 w 14"/>
                      <a:gd name="T17" fmla="*/ 2147483646 h 12"/>
                      <a:gd name="T18" fmla="*/ 2147483646 w 14"/>
                      <a:gd name="T19" fmla="*/ 2147483646 h 12"/>
                      <a:gd name="T20" fmla="*/ 2147483646 w 14"/>
                      <a:gd name="T21" fmla="*/ 2147483646 h 12"/>
                      <a:gd name="T22" fmla="*/ 2147483646 w 14"/>
                      <a:gd name="T23" fmla="*/ 2147483646 h 12"/>
                      <a:gd name="T24" fmla="*/ 2147483646 w 14"/>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2">
                        <a:moveTo>
                          <a:pt x="2" y="12"/>
                        </a:moveTo>
                        <a:lnTo>
                          <a:pt x="0" y="8"/>
                        </a:lnTo>
                        <a:lnTo>
                          <a:pt x="0" y="4"/>
                        </a:lnTo>
                        <a:lnTo>
                          <a:pt x="0" y="0"/>
                        </a:lnTo>
                        <a:lnTo>
                          <a:pt x="2" y="0"/>
                        </a:lnTo>
                        <a:lnTo>
                          <a:pt x="11" y="0"/>
                        </a:lnTo>
                        <a:lnTo>
                          <a:pt x="14" y="0"/>
                        </a:lnTo>
                        <a:lnTo>
                          <a:pt x="14" y="4"/>
                        </a:lnTo>
                        <a:lnTo>
                          <a:pt x="14" y="8"/>
                        </a:lnTo>
                        <a:lnTo>
                          <a:pt x="11" y="12"/>
                        </a:lnTo>
                        <a:lnTo>
                          <a:pt x="2"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56" name="Freeform 1268">
                    <a:extLst>
                      <a:ext uri="{FF2B5EF4-FFF2-40B4-BE49-F238E27FC236}">
                        <a16:creationId xmlns:a16="http://schemas.microsoft.com/office/drawing/2014/main" id="{A7C34B05-3513-486A-8D57-7B9AE621827E}"/>
                      </a:ext>
                    </a:extLst>
                  </p:cNvPr>
                  <p:cNvSpPr>
                    <a:spLocks/>
                  </p:cNvSpPr>
                  <p:nvPr/>
                </p:nvSpPr>
                <p:spPr bwMode="auto">
                  <a:xfrm>
                    <a:off x="2753785" y="4203701"/>
                    <a:ext cx="27516" cy="21167"/>
                  </a:xfrm>
                  <a:custGeom>
                    <a:avLst/>
                    <a:gdLst>
                      <a:gd name="T0" fmla="*/ 2147483646 w 20"/>
                      <a:gd name="T1" fmla="*/ 2147483646 h 12"/>
                      <a:gd name="T2" fmla="*/ 0 w 20"/>
                      <a:gd name="T3" fmla="*/ 2147483646 h 12"/>
                      <a:gd name="T4" fmla="*/ 0 w 20"/>
                      <a:gd name="T5" fmla="*/ 2147483646 h 12"/>
                      <a:gd name="T6" fmla="*/ 0 w 20"/>
                      <a:gd name="T7" fmla="*/ 2147483646 h 12"/>
                      <a:gd name="T8" fmla="*/ 0 w 20"/>
                      <a:gd name="T9" fmla="*/ 0 h 12"/>
                      <a:gd name="T10" fmla="*/ 2147483646 w 20"/>
                      <a:gd name="T11" fmla="*/ 0 h 12"/>
                      <a:gd name="T12" fmla="*/ 2147483646 w 20"/>
                      <a:gd name="T13" fmla="*/ 0 h 12"/>
                      <a:gd name="T14" fmla="*/ 2147483646 w 20"/>
                      <a:gd name="T15" fmla="*/ 0 h 12"/>
                      <a:gd name="T16" fmla="*/ 2147483646 w 20"/>
                      <a:gd name="T17" fmla="*/ 2147483646 h 12"/>
                      <a:gd name="T18" fmla="*/ 2147483646 w 20"/>
                      <a:gd name="T19" fmla="*/ 2147483646 h 12"/>
                      <a:gd name="T20" fmla="*/ 2147483646 w 20"/>
                      <a:gd name="T21" fmla="*/ 2147483646 h 12"/>
                      <a:gd name="T22" fmla="*/ 2147483646 w 20"/>
                      <a:gd name="T23" fmla="*/ 2147483646 h 12"/>
                      <a:gd name="T24" fmla="*/ 2147483646 w 20"/>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2">
                        <a:moveTo>
                          <a:pt x="3" y="12"/>
                        </a:moveTo>
                        <a:lnTo>
                          <a:pt x="0" y="8"/>
                        </a:lnTo>
                        <a:lnTo>
                          <a:pt x="0" y="4"/>
                        </a:lnTo>
                        <a:lnTo>
                          <a:pt x="0" y="0"/>
                        </a:lnTo>
                        <a:lnTo>
                          <a:pt x="3" y="0"/>
                        </a:lnTo>
                        <a:lnTo>
                          <a:pt x="17" y="0"/>
                        </a:lnTo>
                        <a:lnTo>
                          <a:pt x="20" y="0"/>
                        </a:lnTo>
                        <a:lnTo>
                          <a:pt x="20" y="4"/>
                        </a:lnTo>
                        <a:lnTo>
                          <a:pt x="20" y="8"/>
                        </a:lnTo>
                        <a:lnTo>
                          <a:pt x="17"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57" name="Freeform 1269">
                    <a:extLst>
                      <a:ext uri="{FF2B5EF4-FFF2-40B4-BE49-F238E27FC236}">
                        <a16:creationId xmlns:a16="http://schemas.microsoft.com/office/drawing/2014/main" id="{69B76910-3EE4-4AAD-BB23-DBDC4B1AAC32}"/>
                      </a:ext>
                    </a:extLst>
                  </p:cNvPr>
                  <p:cNvSpPr>
                    <a:spLocks/>
                  </p:cNvSpPr>
                  <p:nvPr/>
                </p:nvSpPr>
                <p:spPr bwMode="auto">
                  <a:xfrm>
                    <a:off x="2774951" y="4176184"/>
                    <a:ext cx="10583" cy="42333"/>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5" y="23"/>
                        </a:lnTo>
                        <a:lnTo>
                          <a:pt x="2" y="23"/>
                        </a:lnTo>
                        <a:lnTo>
                          <a:pt x="0" y="23"/>
                        </a:lnTo>
                        <a:lnTo>
                          <a:pt x="0" y="19"/>
                        </a:lnTo>
                        <a:lnTo>
                          <a:pt x="0" y="4"/>
                        </a:lnTo>
                        <a:lnTo>
                          <a:pt x="0" y="0"/>
                        </a:lnTo>
                        <a:lnTo>
                          <a:pt x="2" y="0"/>
                        </a:lnTo>
                        <a:lnTo>
                          <a:pt x="5" y="0"/>
                        </a:lnTo>
                        <a:lnTo>
                          <a:pt x="8" y="4"/>
                        </a:lnTo>
                        <a:lnTo>
                          <a:pt x="8" y="19"/>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58" name="Freeform 1270">
                    <a:extLst>
                      <a:ext uri="{FF2B5EF4-FFF2-40B4-BE49-F238E27FC236}">
                        <a16:creationId xmlns:a16="http://schemas.microsoft.com/office/drawing/2014/main" id="{090951A8-3276-419C-BC0D-9753DAA4EC8B}"/>
                      </a:ext>
                    </a:extLst>
                  </p:cNvPr>
                  <p:cNvSpPr>
                    <a:spLocks/>
                  </p:cNvSpPr>
                  <p:nvPr/>
                </p:nvSpPr>
                <p:spPr bwMode="auto">
                  <a:xfrm>
                    <a:off x="2774952" y="4176185"/>
                    <a:ext cx="19049" cy="21167"/>
                  </a:xfrm>
                  <a:custGeom>
                    <a:avLst/>
                    <a:gdLst>
                      <a:gd name="T0" fmla="*/ 2147483646 w 14"/>
                      <a:gd name="T1" fmla="*/ 2147483646 h 12"/>
                      <a:gd name="T2" fmla="*/ 0 w 14"/>
                      <a:gd name="T3" fmla="*/ 2147483646 h 12"/>
                      <a:gd name="T4" fmla="*/ 0 w 14"/>
                      <a:gd name="T5" fmla="*/ 2147483646 h 12"/>
                      <a:gd name="T6" fmla="*/ 0 w 14"/>
                      <a:gd name="T7" fmla="*/ 2147483646 h 12"/>
                      <a:gd name="T8" fmla="*/ 0 w 14"/>
                      <a:gd name="T9" fmla="*/ 0 h 12"/>
                      <a:gd name="T10" fmla="*/ 2147483646 w 14"/>
                      <a:gd name="T11" fmla="*/ 0 h 12"/>
                      <a:gd name="T12" fmla="*/ 2147483646 w 14"/>
                      <a:gd name="T13" fmla="*/ 0 h 12"/>
                      <a:gd name="T14" fmla="*/ 2147483646 w 14"/>
                      <a:gd name="T15" fmla="*/ 0 h 12"/>
                      <a:gd name="T16" fmla="*/ 2147483646 w 14"/>
                      <a:gd name="T17" fmla="*/ 2147483646 h 12"/>
                      <a:gd name="T18" fmla="*/ 2147483646 w 14"/>
                      <a:gd name="T19" fmla="*/ 2147483646 h 12"/>
                      <a:gd name="T20" fmla="*/ 2147483646 w 14"/>
                      <a:gd name="T21" fmla="*/ 2147483646 h 12"/>
                      <a:gd name="T22" fmla="*/ 2147483646 w 14"/>
                      <a:gd name="T23" fmla="*/ 2147483646 h 12"/>
                      <a:gd name="T24" fmla="*/ 2147483646 w 14"/>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2">
                        <a:moveTo>
                          <a:pt x="2" y="12"/>
                        </a:moveTo>
                        <a:lnTo>
                          <a:pt x="0" y="8"/>
                        </a:lnTo>
                        <a:lnTo>
                          <a:pt x="0" y="4"/>
                        </a:lnTo>
                        <a:lnTo>
                          <a:pt x="0" y="0"/>
                        </a:lnTo>
                        <a:lnTo>
                          <a:pt x="2" y="0"/>
                        </a:lnTo>
                        <a:lnTo>
                          <a:pt x="11" y="0"/>
                        </a:lnTo>
                        <a:lnTo>
                          <a:pt x="14" y="0"/>
                        </a:lnTo>
                        <a:lnTo>
                          <a:pt x="14" y="4"/>
                        </a:lnTo>
                        <a:lnTo>
                          <a:pt x="14" y="8"/>
                        </a:lnTo>
                        <a:lnTo>
                          <a:pt x="11" y="12"/>
                        </a:lnTo>
                        <a:lnTo>
                          <a:pt x="2"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59" name="Freeform 1271">
                    <a:extLst>
                      <a:ext uri="{FF2B5EF4-FFF2-40B4-BE49-F238E27FC236}">
                        <a16:creationId xmlns:a16="http://schemas.microsoft.com/office/drawing/2014/main" id="{448F0E01-EE54-4061-8365-2D71186AE33C}"/>
                      </a:ext>
                    </a:extLst>
                  </p:cNvPr>
                  <p:cNvSpPr>
                    <a:spLocks/>
                  </p:cNvSpPr>
                  <p:nvPr/>
                </p:nvSpPr>
                <p:spPr bwMode="auto">
                  <a:xfrm>
                    <a:off x="2785534" y="4176185"/>
                    <a:ext cx="42333" cy="21167"/>
                  </a:xfrm>
                  <a:custGeom>
                    <a:avLst/>
                    <a:gdLst>
                      <a:gd name="T0" fmla="*/ 2147483646 w 32"/>
                      <a:gd name="T1" fmla="*/ 2147483646 h 12"/>
                      <a:gd name="T2" fmla="*/ 0 w 32"/>
                      <a:gd name="T3" fmla="*/ 2147483646 h 12"/>
                      <a:gd name="T4" fmla="*/ 0 w 32"/>
                      <a:gd name="T5" fmla="*/ 2147483646 h 12"/>
                      <a:gd name="T6" fmla="*/ 0 w 32"/>
                      <a:gd name="T7" fmla="*/ 2147483646 h 12"/>
                      <a:gd name="T8" fmla="*/ 0 w 32"/>
                      <a:gd name="T9" fmla="*/ 0 h 12"/>
                      <a:gd name="T10" fmla="*/ 2147483646 w 32"/>
                      <a:gd name="T11" fmla="*/ 0 h 12"/>
                      <a:gd name="T12" fmla="*/ 2147483646 w 32"/>
                      <a:gd name="T13" fmla="*/ 0 h 12"/>
                      <a:gd name="T14" fmla="*/ 2147483646 w 32"/>
                      <a:gd name="T15" fmla="*/ 0 h 12"/>
                      <a:gd name="T16" fmla="*/ 2147483646 w 32"/>
                      <a:gd name="T17" fmla="*/ 2147483646 h 12"/>
                      <a:gd name="T18" fmla="*/ 2147483646 w 32"/>
                      <a:gd name="T19" fmla="*/ 2147483646 h 12"/>
                      <a:gd name="T20" fmla="*/ 2147483646 w 32"/>
                      <a:gd name="T21" fmla="*/ 2147483646 h 12"/>
                      <a:gd name="T22" fmla="*/ 2147483646 w 32"/>
                      <a:gd name="T23" fmla="*/ 2147483646 h 12"/>
                      <a:gd name="T24" fmla="*/ 2147483646 w 32"/>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12">
                        <a:moveTo>
                          <a:pt x="3" y="12"/>
                        </a:moveTo>
                        <a:lnTo>
                          <a:pt x="0" y="8"/>
                        </a:lnTo>
                        <a:lnTo>
                          <a:pt x="0" y="4"/>
                        </a:lnTo>
                        <a:lnTo>
                          <a:pt x="0" y="0"/>
                        </a:lnTo>
                        <a:lnTo>
                          <a:pt x="3" y="0"/>
                        </a:lnTo>
                        <a:lnTo>
                          <a:pt x="29" y="0"/>
                        </a:lnTo>
                        <a:lnTo>
                          <a:pt x="32" y="0"/>
                        </a:lnTo>
                        <a:lnTo>
                          <a:pt x="32" y="4"/>
                        </a:lnTo>
                        <a:lnTo>
                          <a:pt x="32" y="8"/>
                        </a:lnTo>
                        <a:lnTo>
                          <a:pt x="29"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60" name="Freeform 1272">
                    <a:extLst>
                      <a:ext uri="{FF2B5EF4-FFF2-40B4-BE49-F238E27FC236}">
                        <a16:creationId xmlns:a16="http://schemas.microsoft.com/office/drawing/2014/main" id="{D2360ADD-651F-4394-AEC6-838CFFD002AB}"/>
                      </a:ext>
                    </a:extLst>
                  </p:cNvPr>
                  <p:cNvSpPr>
                    <a:spLocks/>
                  </p:cNvSpPr>
                  <p:nvPr/>
                </p:nvSpPr>
                <p:spPr bwMode="auto">
                  <a:xfrm>
                    <a:off x="2821518" y="4176185"/>
                    <a:ext cx="57149" cy="21167"/>
                  </a:xfrm>
                  <a:custGeom>
                    <a:avLst/>
                    <a:gdLst>
                      <a:gd name="T0" fmla="*/ 2147483646 w 43"/>
                      <a:gd name="T1" fmla="*/ 2147483646 h 12"/>
                      <a:gd name="T2" fmla="*/ 0 w 43"/>
                      <a:gd name="T3" fmla="*/ 2147483646 h 12"/>
                      <a:gd name="T4" fmla="*/ 0 w 43"/>
                      <a:gd name="T5" fmla="*/ 2147483646 h 12"/>
                      <a:gd name="T6" fmla="*/ 0 w 43"/>
                      <a:gd name="T7" fmla="*/ 2147483646 h 12"/>
                      <a:gd name="T8" fmla="*/ 0 w 43"/>
                      <a:gd name="T9" fmla="*/ 0 h 12"/>
                      <a:gd name="T10" fmla="*/ 2147483646 w 43"/>
                      <a:gd name="T11" fmla="*/ 0 h 12"/>
                      <a:gd name="T12" fmla="*/ 2147483646 w 43"/>
                      <a:gd name="T13" fmla="*/ 0 h 12"/>
                      <a:gd name="T14" fmla="*/ 2147483646 w 43"/>
                      <a:gd name="T15" fmla="*/ 0 h 12"/>
                      <a:gd name="T16" fmla="*/ 2147483646 w 43"/>
                      <a:gd name="T17" fmla="*/ 2147483646 h 12"/>
                      <a:gd name="T18" fmla="*/ 2147483646 w 43"/>
                      <a:gd name="T19" fmla="*/ 2147483646 h 12"/>
                      <a:gd name="T20" fmla="*/ 2147483646 w 43"/>
                      <a:gd name="T21" fmla="*/ 2147483646 h 12"/>
                      <a:gd name="T22" fmla="*/ 2147483646 w 43"/>
                      <a:gd name="T23" fmla="*/ 2147483646 h 12"/>
                      <a:gd name="T24" fmla="*/ 2147483646 w 4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3" h="12">
                        <a:moveTo>
                          <a:pt x="3" y="12"/>
                        </a:moveTo>
                        <a:lnTo>
                          <a:pt x="0" y="8"/>
                        </a:lnTo>
                        <a:lnTo>
                          <a:pt x="0" y="4"/>
                        </a:lnTo>
                        <a:lnTo>
                          <a:pt x="0" y="0"/>
                        </a:lnTo>
                        <a:lnTo>
                          <a:pt x="3" y="0"/>
                        </a:lnTo>
                        <a:lnTo>
                          <a:pt x="40" y="0"/>
                        </a:lnTo>
                        <a:lnTo>
                          <a:pt x="43" y="0"/>
                        </a:lnTo>
                        <a:lnTo>
                          <a:pt x="43" y="4"/>
                        </a:lnTo>
                        <a:lnTo>
                          <a:pt x="43" y="8"/>
                        </a:lnTo>
                        <a:lnTo>
                          <a:pt x="40"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61" name="Freeform 1273">
                    <a:extLst>
                      <a:ext uri="{FF2B5EF4-FFF2-40B4-BE49-F238E27FC236}">
                        <a16:creationId xmlns:a16="http://schemas.microsoft.com/office/drawing/2014/main" id="{5CC52749-24C1-4F35-898D-1AE09F42D781}"/>
                      </a:ext>
                    </a:extLst>
                  </p:cNvPr>
                  <p:cNvSpPr>
                    <a:spLocks/>
                  </p:cNvSpPr>
                  <p:nvPr/>
                </p:nvSpPr>
                <p:spPr bwMode="auto">
                  <a:xfrm>
                    <a:off x="2870201" y="4157133"/>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62" name="Freeform 1274">
                    <a:extLst>
                      <a:ext uri="{FF2B5EF4-FFF2-40B4-BE49-F238E27FC236}">
                        <a16:creationId xmlns:a16="http://schemas.microsoft.com/office/drawing/2014/main" id="{F79ECC3E-BB0D-4AD9-BF2A-3B4C1690EFCF}"/>
                      </a:ext>
                    </a:extLst>
                  </p:cNvPr>
                  <p:cNvSpPr>
                    <a:spLocks/>
                  </p:cNvSpPr>
                  <p:nvPr/>
                </p:nvSpPr>
                <p:spPr bwMode="auto">
                  <a:xfrm>
                    <a:off x="2870201" y="4157133"/>
                    <a:ext cx="12700" cy="19051"/>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63" name="Freeform 1275">
                    <a:extLst>
                      <a:ext uri="{FF2B5EF4-FFF2-40B4-BE49-F238E27FC236}">
                        <a16:creationId xmlns:a16="http://schemas.microsoft.com/office/drawing/2014/main" id="{8DC3BF5D-4A3A-4F12-A190-E4D7AD4A53D5}"/>
                      </a:ext>
                    </a:extLst>
                  </p:cNvPr>
                  <p:cNvSpPr>
                    <a:spLocks/>
                  </p:cNvSpPr>
                  <p:nvPr/>
                </p:nvSpPr>
                <p:spPr bwMode="auto">
                  <a:xfrm>
                    <a:off x="2874434" y="4144434"/>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64" name="Freeform 1276">
                    <a:extLst>
                      <a:ext uri="{FF2B5EF4-FFF2-40B4-BE49-F238E27FC236}">
                        <a16:creationId xmlns:a16="http://schemas.microsoft.com/office/drawing/2014/main" id="{54DCE0D1-5AFA-4871-992A-F08642945A7D}"/>
                      </a:ext>
                    </a:extLst>
                  </p:cNvPr>
                  <p:cNvSpPr>
                    <a:spLocks/>
                  </p:cNvSpPr>
                  <p:nvPr/>
                </p:nvSpPr>
                <p:spPr bwMode="auto">
                  <a:xfrm>
                    <a:off x="2874434" y="4144433"/>
                    <a:ext cx="27517" cy="19051"/>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3"/>
                        </a:lnTo>
                        <a:lnTo>
                          <a:pt x="0" y="0"/>
                        </a:lnTo>
                        <a:lnTo>
                          <a:pt x="3" y="0"/>
                        </a:lnTo>
                        <a:lnTo>
                          <a:pt x="17" y="0"/>
                        </a:lnTo>
                        <a:lnTo>
                          <a:pt x="20" y="0"/>
                        </a:lnTo>
                        <a:lnTo>
                          <a:pt x="20" y="3"/>
                        </a:lnTo>
                        <a:lnTo>
                          <a:pt x="20" y="7"/>
                        </a:lnTo>
                        <a:lnTo>
                          <a:pt x="17"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65" name="Freeform 1277">
                    <a:extLst>
                      <a:ext uri="{FF2B5EF4-FFF2-40B4-BE49-F238E27FC236}">
                        <a16:creationId xmlns:a16="http://schemas.microsoft.com/office/drawing/2014/main" id="{F53786B4-A58C-4957-AE84-75352E3A2D1A}"/>
                      </a:ext>
                    </a:extLst>
                  </p:cNvPr>
                  <p:cNvSpPr>
                    <a:spLocks/>
                  </p:cNvSpPr>
                  <p:nvPr/>
                </p:nvSpPr>
                <p:spPr bwMode="auto">
                  <a:xfrm>
                    <a:off x="2895600" y="4144433"/>
                    <a:ext cx="10584"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2" y="11"/>
                        </a:moveTo>
                        <a:lnTo>
                          <a:pt x="0" y="7"/>
                        </a:lnTo>
                        <a:lnTo>
                          <a:pt x="0" y="3"/>
                        </a:lnTo>
                        <a:lnTo>
                          <a:pt x="0" y="0"/>
                        </a:lnTo>
                        <a:lnTo>
                          <a:pt x="2" y="0"/>
                        </a:lnTo>
                        <a:lnTo>
                          <a:pt x="5" y="0"/>
                        </a:lnTo>
                        <a:lnTo>
                          <a:pt x="8" y="0"/>
                        </a:lnTo>
                        <a:lnTo>
                          <a:pt x="8" y="3"/>
                        </a:lnTo>
                        <a:lnTo>
                          <a:pt x="8" y="7"/>
                        </a:lnTo>
                        <a:lnTo>
                          <a:pt x="5"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66" name="Freeform 1278">
                    <a:extLst>
                      <a:ext uri="{FF2B5EF4-FFF2-40B4-BE49-F238E27FC236}">
                        <a16:creationId xmlns:a16="http://schemas.microsoft.com/office/drawing/2014/main" id="{00E288E3-6D85-4EE2-B5A1-8323674688BD}"/>
                      </a:ext>
                    </a:extLst>
                  </p:cNvPr>
                  <p:cNvSpPr>
                    <a:spLocks/>
                  </p:cNvSpPr>
                  <p:nvPr/>
                </p:nvSpPr>
                <p:spPr bwMode="auto">
                  <a:xfrm>
                    <a:off x="2897718" y="4144433"/>
                    <a:ext cx="19049" cy="19051"/>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7"/>
                        </a:lnTo>
                        <a:lnTo>
                          <a:pt x="0" y="3"/>
                        </a:lnTo>
                        <a:lnTo>
                          <a:pt x="0" y="0"/>
                        </a:lnTo>
                        <a:lnTo>
                          <a:pt x="3" y="0"/>
                        </a:lnTo>
                        <a:lnTo>
                          <a:pt x="12" y="0"/>
                        </a:lnTo>
                        <a:lnTo>
                          <a:pt x="15" y="0"/>
                        </a:lnTo>
                        <a:lnTo>
                          <a:pt x="15" y="3"/>
                        </a:lnTo>
                        <a:lnTo>
                          <a:pt x="15" y="7"/>
                        </a:lnTo>
                        <a:lnTo>
                          <a:pt x="1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67" name="Freeform 1279">
                    <a:extLst>
                      <a:ext uri="{FF2B5EF4-FFF2-40B4-BE49-F238E27FC236}">
                        <a16:creationId xmlns:a16="http://schemas.microsoft.com/office/drawing/2014/main" id="{FA53E264-FDBE-476A-B788-0AD58320E8C1}"/>
                      </a:ext>
                    </a:extLst>
                  </p:cNvPr>
                  <p:cNvSpPr>
                    <a:spLocks/>
                  </p:cNvSpPr>
                  <p:nvPr/>
                </p:nvSpPr>
                <p:spPr bwMode="auto">
                  <a:xfrm>
                    <a:off x="2910418" y="4144433"/>
                    <a:ext cx="29633"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68" name="Freeform 1280">
                    <a:extLst>
                      <a:ext uri="{FF2B5EF4-FFF2-40B4-BE49-F238E27FC236}">
                        <a16:creationId xmlns:a16="http://schemas.microsoft.com/office/drawing/2014/main" id="{6835A5AE-8A0A-48E7-B815-9F260F86E1D7}"/>
                      </a:ext>
                    </a:extLst>
                  </p:cNvPr>
                  <p:cNvSpPr>
                    <a:spLocks/>
                  </p:cNvSpPr>
                  <p:nvPr/>
                </p:nvSpPr>
                <p:spPr bwMode="auto">
                  <a:xfrm>
                    <a:off x="2931585" y="4131733"/>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69" name="Freeform 1281">
                    <a:extLst>
                      <a:ext uri="{FF2B5EF4-FFF2-40B4-BE49-F238E27FC236}">
                        <a16:creationId xmlns:a16="http://schemas.microsoft.com/office/drawing/2014/main" id="{5572418E-E978-4D78-BEEE-8E5DA189BB6E}"/>
                      </a:ext>
                    </a:extLst>
                  </p:cNvPr>
                  <p:cNvSpPr>
                    <a:spLocks/>
                  </p:cNvSpPr>
                  <p:nvPr/>
                </p:nvSpPr>
                <p:spPr bwMode="auto">
                  <a:xfrm>
                    <a:off x="2931585" y="4131733"/>
                    <a:ext cx="35983" cy="19051"/>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70" name="Freeform 1282">
                    <a:extLst>
                      <a:ext uri="{FF2B5EF4-FFF2-40B4-BE49-F238E27FC236}">
                        <a16:creationId xmlns:a16="http://schemas.microsoft.com/office/drawing/2014/main" id="{B9C8DF8E-9EC8-4A66-9D3D-8638C8C9F2BB}"/>
                      </a:ext>
                    </a:extLst>
                  </p:cNvPr>
                  <p:cNvSpPr>
                    <a:spLocks/>
                  </p:cNvSpPr>
                  <p:nvPr/>
                </p:nvSpPr>
                <p:spPr bwMode="auto">
                  <a:xfrm>
                    <a:off x="2959101" y="4119033"/>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71" name="Freeform 1283">
                    <a:extLst>
                      <a:ext uri="{FF2B5EF4-FFF2-40B4-BE49-F238E27FC236}">
                        <a16:creationId xmlns:a16="http://schemas.microsoft.com/office/drawing/2014/main" id="{0A90AC9D-4509-4692-AE0D-D154869A69EF}"/>
                      </a:ext>
                    </a:extLst>
                  </p:cNvPr>
                  <p:cNvSpPr>
                    <a:spLocks/>
                  </p:cNvSpPr>
                  <p:nvPr/>
                </p:nvSpPr>
                <p:spPr bwMode="auto">
                  <a:xfrm>
                    <a:off x="2959101" y="4119033"/>
                    <a:ext cx="12700" cy="19051"/>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3"/>
                        </a:lnTo>
                        <a:lnTo>
                          <a:pt x="0" y="0"/>
                        </a:lnTo>
                        <a:lnTo>
                          <a:pt x="3" y="0"/>
                        </a:lnTo>
                        <a:lnTo>
                          <a:pt x="6" y="0"/>
                        </a:lnTo>
                        <a:lnTo>
                          <a:pt x="9" y="0"/>
                        </a:lnTo>
                        <a:lnTo>
                          <a:pt x="9" y="3"/>
                        </a:lnTo>
                        <a:lnTo>
                          <a:pt x="9" y="7"/>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72" name="Freeform 1284">
                    <a:extLst>
                      <a:ext uri="{FF2B5EF4-FFF2-40B4-BE49-F238E27FC236}">
                        <a16:creationId xmlns:a16="http://schemas.microsoft.com/office/drawing/2014/main" id="{164204D2-EA5A-495A-8792-392D40A04CA7}"/>
                      </a:ext>
                    </a:extLst>
                  </p:cNvPr>
                  <p:cNvSpPr>
                    <a:spLocks/>
                  </p:cNvSpPr>
                  <p:nvPr/>
                </p:nvSpPr>
                <p:spPr bwMode="auto">
                  <a:xfrm>
                    <a:off x="2963334" y="4104218"/>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73" name="Freeform 1285">
                    <a:extLst>
                      <a:ext uri="{FF2B5EF4-FFF2-40B4-BE49-F238E27FC236}">
                        <a16:creationId xmlns:a16="http://schemas.microsoft.com/office/drawing/2014/main" id="{3AD339AA-20E4-4B67-AF26-4A014DFF73E4}"/>
                      </a:ext>
                    </a:extLst>
                  </p:cNvPr>
                  <p:cNvSpPr>
                    <a:spLocks/>
                  </p:cNvSpPr>
                  <p:nvPr/>
                </p:nvSpPr>
                <p:spPr bwMode="auto">
                  <a:xfrm>
                    <a:off x="2963334" y="4104218"/>
                    <a:ext cx="74084" cy="19049"/>
                  </a:xfrm>
                  <a:custGeom>
                    <a:avLst/>
                    <a:gdLst>
                      <a:gd name="T0" fmla="*/ 2147483646 w 55"/>
                      <a:gd name="T1" fmla="*/ 2147483646 h 11"/>
                      <a:gd name="T2" fmla="*/ 0 w 55"/>
                      <a:gd name="T3" fmla="*/ 2147483646 h 11"/>
                      <a:gd name="T4" fmla="*/ 0 w 55"/>
                      <a:gd name="T5" fmla="*/ 2147483646 h 11"/>
                      <a:gd name="T6" fmla="*/ 0 w 55"/>
                      <a:gd name="T7" fmla="*/ 2147483646 h 11"/>
                      <a:gd name="T8" fmla="*/ 0 w 55"/>
                      <a:gd name="T9" fmla="*/ 0 h 11"/>
                      <a:gd name="T10" fmla="*/ 2147483646 w 55"/>
                      <a:gd name="T11" fmla="*/ 0 h 11"/>
                      <a:gd name="T12" fmla="*/ 2147483646 w 55"/>
                      <a:gd name="T13" fmla="*/ 0 h 11"/>
                      <a:gd name="T14" fmla="*/ 2147483646 w 55"/>
                      <a:gd name="T15" fmla="*/ 0 h 11"/>
                      <a:gd name="T16" fmla="*/ 2147483646 w 55"/>
                      <a:gd name="T17" fmla="*/ 2147483646 h 11"/>
                      <a:gd name="T18" fmla="*/ 2147483646 w 55"/>
                      <a:gd name="T19" fmla="*/ 2147483646 h 11"/>
                      <a:gd name="T20" fmla="*/ 2147483646 w 55"/>
                      <a:gd name="T21" fmla="*/ 2147483646 h 11"/>
                      <a:gd name="T22" fmla="*/ 2147483646 w 55"/>
                      <a:gd name="T23" fmla="*/ 2147483646 h 11"/>
                      <a:gd name="T24" fmla="*/ 2147483646 w 5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5" h="11">
                        <a:moveTo>
                          <a:pt x="3" y="11"/>
                        </a:moveTo>
                        <a:lnTo>
                          <a:pt x="0" y="8"/>
                        </a:lnTo>
                        <a:lnTo>
                          <a:pt x="0" y="4"/>
                        </a:lnTo>
                        <a:lnTo>
                          <a:pt x="0" y="0"/>
                        </a:lnTo>
                        <a:lnTo>
                          <a:pt x="3" y="0"/>
                        </a:lnTo>
                        <a:lnTo>
                          <a:pt x="52" y="0"/>
                        </a:lnTo>
                        <a:lnTo>
                          <a:pt x="55" y="0"/>
                        </a:lnTo>
                        <a:lnTo>
                          <a:pt x="55" y="4"/>
                        </a:lnTo>
                        <a:lnTo>
                          <a:pt x="55" y="8"/>
                        </a:lnTo>
                        <a:lnTo>
                          <a:pt x="5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11" name="Group 10">
                    <a:extLst>
                      <a:ext uri="{FF2B5EF4-FFF2-40B4-BE49-F238E27FC236}">
                        <a16:creationId xmlns:a16="http://schemas.microsoft.com/office/drawing/2014/main" id="{83907E34-6776-43E5-A9EB-205691AAD7BB}"/>
                      </a:ext>
                    </a:extLst>
                  </p:cNvPr>
                  <p:cNvGrpSpPr/>
                  <p:nvPr/>
                </p:nvGrpSpPr>
                <p:grpSpPr>
                  <a:xfrm>
                    <a:off x="3028951" y="3962400"/>
                    <a:ext cx="247650" cy="156634"/>
                    <a:chOff x="3028951" y="3962400"/>
                    <a:chExt cx="247650" cy="156634"/>
                  </a:xfrm>
                  <a:grpFill/>
                </p:grpSpPr>
                <p:sp>
                  <p:nvSpPr>
                    <p:cNvPr id="351674" name="Freeform 1286">
                      <a:extLst>
                        <a:ext uri="{FF2B5EF4-FFF2-40B4-BE49-F238E27FC236}">
                          <a16:creationId xmlns:a16="http://schemas.microsoft.com/office/drawing/2014/main" id="{70FFB933-F2D0-405D-A725-594A3BC05FC6}"/>
                        </a:ext>
                      </a:extLst>
                    </p:cNvPr>
                    <p:cNvSpPr>
                      <a:spLocks/>
                    </p:cNvSpPr>
                    <p:nvPr/>
                  </p:nvSpPr>
                  <p:spPr bwMode="auto">
                    <a:xfrm>
                      <a:off x="3028951" y="4085167"/>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75" name="Freeform 1288">
                      <a:extLst>
                        <a:ext uri="{FF2B5EF4-FFF2-40B4-BE49-F238E27FC236}">
                          <a16:creationId xmlns:a16="http://schemas.microsoft.com/office/drawing/2014/main" id="{CD0D5F3A-D957-470B-BEA0-348EE0C12740}"/>
                        </a:ext>
                      </a:extLst>
                    </p:cNvPr>
                    <p:cNvSpPr>
                      <a:spLocks/>
                    </p:cNvSpPr>
                    <p:nvPr/>
                  </p:nvSpPr>
                  <p:spPr bwMode="auto">
                    <a:xfrm>
                      <a:off x="3028951" y="4085167"/>
                      <a:ext cx="27516" cy="19051"/>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7" y="0"/>
                          </a:lnTo>
                          <a:lnTo>
                            <a:pt x="20" y="0"/>
                          </a:lnTo>
                          <a:lnTo>
                            <a:pt x="20" y="4"/>
                          </a:lnTo>
                          <a:lnTo>
                            <a:pt x="20" y="7"/>
                          </a:lnTo>
                          <a:lnTo>
                            <a:pt x="17"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76" name="Freeform 1289">
                      <a:extLst>
                        <a:ext uri="{FF2B5EF4-FFF2-40B4-BE49-F238E27FC236}">
                          <a16:creationId xmlns:a16="http://schemas.microsoft.com/office/drawing/2014/main" id="{B7E3667B-1DEF-4D27-BC92-89322DAE72F1}"/>
                        </a:ext>
                      </a:extLst>
                    </p:cNvPr>
                    <p:cNvSpPr>
                      <a:spLocks/>
                    </p:cNvSpPr>
                    <p:nvPr/>
                  </p:nvSpPr>
                  <p:spPr bwMode="auto">
                    <a:xfrm>
                      <a:off x="3048001" y="4070351"/>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2"/>
                          </a:moveTo>
                          <a:lnTo>
                            <a:pt x="6" y="15"/>
                          </a:lnTo>
                          <a:lnTo>
                            <a:pt x="3" y="15"/>
                          </a:lnTo>
                          <a:lnTo>
                            <a:pt x="0" y="15"/>
                          </a:lnTo>
                          <a:lnTo>
                            <a:pt x="0" y="12"/>
                          </a:lnTo>
                          <a:lnTo>
                            <a:pt x="0" y="4"/>
                          </a:lnTo>
                          <a:lnTo>
                            <a:pt x="0" y="0"/>
                          </a:lnTo>
                          <a:lnTo>
                            <a:pt x="3" y="0"/>
                          </a:lnTo>
                          <a:lnTo>
                            <a:pt x="6" y="0"/>
                          </a:lnTo>
                          <a:lnTo>
                            <a:pt x="9" y="4"/>
                          </a:lnTo>
                          <a:lnTo>
                            <a:pt x="9"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77" name="Freeform 1290">
                      <a:extLst>
                        <a:ext uri="{FF2B5EF4-FFF2-40B4-BE49-F238E27FC236}">
                          <a16:creationId xmlns:a16="http://schemas.microsoft.com/office/drawing/2014/main" id="{F092FE72-DD35-43F7-8822-0EDB454E08E7}"/>
                        </a:ext>
                      </a:extLst>
                    </p:cNvPr>
                    <p:cNvSpPr>
                      <a:spLocks/>
                    </p:cNvSpPr>
                    <p:nvPr/>
                  </p:nvSpPr>
                  <p:spPr bwMode="auto">
                    <a:xfrm>
                      <a:off x="3048000" y="4070351"/>
                      <a:ext cx="69851" cy="21167"/>
                    </a:xfrm>
                    <a:custGeom>
                      <a:avLst/>
                      <a:gdLst>
                        <a:gd name="T0" fmla="*/ 2147483646 w 52"/>
                        <a:gd name="T1" fmla="*/ 2147483646 h 12"/>
                        <a:gd name="T2" fmla="*/ 0 w 52"/>
                        <a:gd name="T3" fmla="*/ 2147483646 h 12"/>
                        <a:gd name="T4" fmla="*/ 0 w 52"/>
                        <a:gd name="T5" fmla="*/ 2147483646 h 12"/>
                        <a:gd name="T6" fmla="*/ 0 w 52"/>
                        <a:gd name="T7" fmla="*/ 2147483646 h 12"/>
                        <a:gd name="T8" fmla="*/ 0 w 52"/>
                        <a:gd name="T9" fmla="*/ 0 h 12"/>
                        <a:gd name="T10" fmla="*/ 2147483646 w 52"/>
                        <a:gd name="T11" fmla="*/ 0 h 12"/>
                        <a:gd name="T12" fmla="*/ 2147483646 w 52"/>
                        <a:gd name="T13" fmla="*/ 0 h 12"/>
                        <a:gd name="T14" fmla="*/ 2147483646 w 52"/>
                        <a:gd name="T15" fmla="*/ 0 h 12"/>
                        <a:gd name="T16" fmla="*/ 2147483646 w 52"/>
                        <a:gd name="T17" fmla="*/ 2147483646 h 12"/>
                        <a:gd name="T18" fmla="*/ 2147483646 w 52"/>
                        <a:gd name="T19" fmla="*/ 2147483646 h 12"/>
                        <a:gd name="T20" fmla="*/ 2147483646 w 52"/>
                        <a:gd name="T21" fmla="*/ 2147483646 h 12"/>
                        <a:gd name="T22" fmla="*/ 2147483646 w 52"/>
                        <a:gd name="T23" fmla="*/ 2147483646 h 12"/>
                        <a:gd name="T24" fmla="*/ 2147483646 w 52"/>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2" h="12">
                          <a:moveTo>
                            <a:pt x="3" y="12"/>
                          </a:moveTo>
                          <a:lnTo>
                            <a:pt x="0" y="8"/>
                          </a:lnTo>
                          <a:lnTo>
                            <a:pt x="0" y="4"/>
                          </a:lnTo>
                          <a:lnTo>
                            <a:pt x="0" y="0"/>
                          </a:lnTo>
                          <a:lnTo>
                            <a:pt x="3" y="0"/>
                          </a:lnTo>
                          <a:lnTo>
                            <a:pt x="49" y="0"/>
                          </a:lnTo>
                          <a:lnTo>
                            <a:pt x="52" y="0"/>
                          </a:lnTo>
                          <a:lnTo>
                            <a:pt x="52" y="4"/>
                          </a:lnTo>
                          <a:lnTo>
                            <a:pt x="52" y="8"/>
                          </a:lnTo>
                          <a:lnTo>
                            <a:pt x="49"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78" name="Freeform 1291">
                      <a:extLst>
                        <a:ext uri="{FF2B5EF4-FFF2-40B4-BE49-F238E27FC236}">
                          <a16:creationId xmlns:a16="http://schemas.microsoft.com/office/drawing/2014/main" id="{5970A1FC-5BAC-4A69-BE05-269A28A04571}"/>
                        </a:ext>
                      </a:extLst>
                    </p:cNvPr>
                    <p:cNvSpPr>
                      <a:spLocks/>
                    </p:cNvSpPr>
                    <p:nvPr/>
                  </p:nvSpPr>
                  <p:spPr bwMode="auto">
                    <a:xfrm>
                      <a:off x="3109385" y="4057651"/>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79" name="Freeform 1292">
                      <a:extLst>
                        <a:ext uri="{FF2B5EF4-FFF2-40B4-BE49-F238E27FC236}">
                          <a16:creationId xmlns:a16="http://schemas.microsoft.com/office/drawing/2014/main" id="{47DD9565-364F-46E3-BF15-7A882BFC635A}"/>
                        </a:ext>
                      </a:extLst>
                    </p:cNvPr>
                    <p:cNvSpPr>
                      <a:spLocks/>
                    </p:cNvSpPr>
                    <p:nvPr/>
                  </p:nvSpPr>
                  <p:spPr bwMode="auto">
                    <a:xfrm>
                      <a:off x="3109385" y="4057652"/>
                      <a:ext cx="35983"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4"/>
                          </a:lnTo>
                          <a:lnTo>
                            <a:pt x="0" y="0"/>
                          </a:lnTo>
                          <a:lnTo>
                            <a:pt x="3" y="0"/>
                          </a:lnTo>
                          <a:lnTo>
                            <a:pt x="23" y="0"/>
                          </a:lnTo>
                          <a:lnTo>
                            <a:pt x="26" y="0"/>
                          </a:lnTo>
                          <a:lnTo>
                            <a:pt x="26" y="4"/>
                          </a:lnTo>
                          <a:lnTo>
                            <a:pt x="26" y="7"/>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80" name="Freeform 1293">
                      <a:extLst>
                        <a:ext uri="{FF2B5EF4-FFF2-40B4-BE49-F238E27FC236}">
                          <a16:creationId xmlns:a16="http://schemas.microsoft.com/office/drawing/2014/main" id="{394EDFA2-5BBA-4060-9F44-EA44698000EC}"/>
                        </a:ext>
                      </a:extLst>
                    </p:cNvPr>
                    <p:cNvSpPr>
                      <a:spLocks/>
                    </p:cNvSpPr>
                    <p:nvPr/>
                  </p:nvSpPr>
                  <p:spPr bwMode="auto">
                    <a:xfrm>
                      <a:off x="3136901" y="4042834"/>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2"/>
                          </a:moveTo>
                          <a:lnTo>
                            <a:pt x="6" y="15"/>
                          </a:lnTo>
                          <a:lnTo>
                            <a:pt x="3" y="15"/>
                          </a:lnTo>
                          <a:lnTo>
                            <a:pt x="0" y="15"/>
                          </a:lnTo>
                          <a:lnTo>
                            <a:pt x="0" y="12"/>
                          </a:lnTo>
                          <a:lnTo>
                            <a:pt x="0" y="4"/>
                          </a:lnTo>
                          <a:lnTo>
                            <a:pt x="0" y="0"/>
                          </a:lnTo>
                          <a:lnTo>
                            <a:pt x="3" y="0"/>
                          </a:lnTo>
                          <a:lnTo>
                            <a:pt x="6" y="0"/>
                          </a:lnTo>
                          <a:lnTo>
                            <a:pt x="9" y="4"/>
                          </a:lnTo>
                          <a:lnTo>
                            <a:pt x="9"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81" name="Freeform 1294">
                      <a:extLst>
                        <a:ext uri="{FF2B5EF4-FFF2-40B4-BE49-F238E27FC236}">
                          <a16:creationId xmlns:a16="http://schemas.microsoft.com/office/drawing/2014/main" id="{72F05C83-1810-454F-A46D-35EBD5847C13}"/>
                        </a:ext>
                      </a:extLst>
                    </p:cNvPr>
                    <p:cNvSpPr>
                      <a:spLocks/>
                    </p:cNvSpPr>
                    <p:nvPr/>
                  </p:nvSpPr>
                  <p:spPr bwMode="auto">
                    <a:xfrm>
                      <a:off x="3136901" y="4042834"/>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82" name="Freeform 1295">
                      <a:extLst>
                        <a:ext uri="{FF2B5EF4-FFF2-40B4-BE49-F238E27FC236}">
                          <a16:creationId xmlns:a16="http://schemas.microsoft.com/office/drawing/2014/main" id="{FCD11B20-969C-43A5-ADBF-A7BBFA35F52A}"/>
                        </a:ext>
                      </a:extLst>
                    </p:cNvPr>
                    <p:cNvSpPr>
                      <a:spLocks/>
                    </p:cNvSpPr>
                    <p:nvPr/>
                  </p:nvSpPr>
                  <p:spPr bwMode="auto">
                    <a:xfrm>
                      <a:off x="3141134" y="4023784"/>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83" name="Freeform 1296">
                      <a:extLst>
                        <a:ext uri="{FF2B5EF4-FFF2-40B4-BE49-F238E27FC236}">
                          <a16:creationId xmlns:a16="http://schemas.microsoft.com/office/drawing/2014/main" id="{8F9037B7-2933-426D-81A4-44A02D68E8F8}"/>
                        </a:ext>
                      </a:extLst>
                    </p:cNvPr>
                    <p:cNvSpPr>
                      <a:spLocks/>
                    </p:cNvSpPr>
                    <p:nvPr/>
                  </p:nvSpPr>
                  <p:spPr bwMode="auto">
                    <a:xfrm>
                      <a:off x="3141134" y="4023785"/>
                      <a:ext cx="23284" cy="19049"/>
                    </a:xfrm>
                    <a:custGeom>
                      <a:avLst/>
                      <a:gdLst>
                        <a:gd name="T0" fmla="*/ 2147483646 w 18"/>
                        <a:gd name="T1" fmla="*/ 2147483646 h 11"/>
                        <a:gd name="T2" fmla="*/ 0 w 18"/>
                        <a:gd name="T3" fmla="*/ 2147483646 h 11"/>
                        <a:gd name="T4" fmla="*/ 0 w 18"/>
                        <a:gd name="T5" fmla="*/ 2147483646 h 11"/>
                        <a:gd name="T6" fmla="*/ 0 w 18"/>
                        <a:gd name="T7" fmla="*/ 2147483646 h 11"/>
                        <a:gd name="T8" fmla="*/ 0 w 18"/>
                        <a:gd name="T9" fmla="*/ 0 h 11"/>
                        <a:gd name="T10" fmla="*/ 2147483646 w 18"/>
                        <a:gd name="T11" fmla="*/ 0 h 11"/>
                        <a:gd name="T12" fmla="*/ 2147483646 w 18"/>
                        <a:gd name="T13" fmla="*/ 0 h 11"/>
                        <a:gd name="T14" fmla="*/ 2147483646 w 18"/>
                        <a:gd name="T15" fmla="*/ 0 h 11"/>
                        <a:gd name="T16" fmla="*/ 2147483646 w 18"/>
                        <a:gd name="T17" fmla="*/ 2147483646 h 11"/>
                        <a:gd name="T18" fmla="*/ 2147483646 w 18"/>
                        <a:gd name="T19" fmla="*/ 2147483646 h 11"/>
                        <a:gd name="T20" fmla="*/ 2147483646 w 18"/>
                        <a:gd name="T21" fmla="*/ 2147483646 h 11"/>
                        <a:gd name="T22" fmla="*/ 2147483646 w 18"/>
                        <a:gd name="T23" fmla="*/ 2147483646 h 11"/>
                        <a:gd name="T24" fmla="*/ 2147483646 w 1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1">
                          <a:moveTo>
                            <a:pt x="3" y="11"/>
                          </a:moveTo>
                          <a:lnTo>
                            <a:pt x="0" y="8"/>
                          </a:lnTo>
                          <a:lnTo>
                            <a:pt x="0" y="4"/>
                          </a:lnTo>
                          <a:lnTo>
                            <a:pt x="0" y="0"/>
                          </a:lnTo>
                          <a:lnTo>
                            <a:pt x="3" y="0"/>
                          </a:lnTo>
                          <a:lnTo>
                            <a:pt x="15" y="0"/>
                          </a:lnTo>
                          <a:lnTo>
                            <a:pt x="18" y="0"/>
                          </a:lnTo>
                          <a:lnTo>
                            <a:pt x="18" y="4"/>
                          </a:lnTo>
                          <a:lnTo>
                            <a:pt x="18" y="8"/>
                          </a:lnTo>
                          <a:lnTo>
                            <a:pt x="1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84" name="Freeform 1297">
                      <a:extLst>
                        <a:ext uri="{FF2B5EF4-FFF2-40B4-BE49-F238E27FC236}">
                          <a16:creationId xmlns:a16="http://schemas.microsoft.com/office/drawing/2014/main" id="{F13B191A-98BC-4753-A044-1D63E9F3A878}"/>
                        </a:ext>
                      </a:extLst>
                    </p:cNvPr>
                    <p:cNvSpPr>
                      <a:spLocks/>
                    </p:cNvSpPr>
                    <p:nvPr/>
                  </p:nvSpPr>
                  <p:spPr bwMode="auto">
                    <a:xfrm>
                      <a:off x="3155951" y="4008968"/>
                      <a:ext cx="12700" cy="29633"/>
                    </a:xfrm>
                    <a:custGeom>
                      <a:avLst/>
                      <a:gdLst>
                        <a:gd name="T0" fmla="*/ 2147483646 w 8"/>
                        <a:gd name="T1" fmla="*/ 2147483646 h 16"/>
                        <a:gd name="T2" fmla="*/ 2147483646 w 8"/>
                        <a:gd name="T3" fmla="*/ 2147483646 h 16"/>
                        <a:gd name="T4" fmla="*/ 2147483646 w 8"/>
                        <a:gd name="T5" fmla="*/ 2147483646 h 16"/>
                        <a:gd name="T6" fmla="*/ 2147483646 w 8"/>
                        <a:gd name="T7" fmla="*/ 2147483646 h 16"/>
                        <a:gd name="T8" fmla="*/ 0 w 8"/>
                        <a:gd name="T9" fmla="*/ 2147483646 h 16"/>
                        <a:gd name="T10" fmla="*/ 0 w 8"/>
                        <a:gd name="T11" fmla="*/ 2147483646 h 16"/>
                        <a:gd name="T12" fmla="*/ 0 w 8"/>
                        <a:gd name="T13" fmla="*/ 2147483646 h 16"/>
                        <a:gd name="T14" fmla="*/ 0 w 8"/>
                        <a:gd name="T15" fmla="*/ 0 h 16"/>
                        <a:gd name="T16" fmla="*/ 2147483646 w 8"/>
                        <a:gd name="T17" fmla="*/ 0 h 16"/>
                        <a:gd name="T18" fmla="*/ 2147483646 w 8"/>
                        <a:gd name="T19" fmla="*/ 0 h 16"/>
                        <a:gd name="T20" fmla="*/ 2147483646 w 8"/>
                        <a:gd name="T21" fmla="*/ 0 h 16"/>
                        <a:gd name="T22" fmla="*/ 2147483646 w 8"/>
                        <a:gd name="T23" fmla="*/ 2147483646 h 16"/>
                        <a:gd name="T24" fmla="*/ 2147483646 w 8"/>
                        <a:gd name="T25" fmla="*/ 214748364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6">
                          <a:moveTo>
                            <a:pt x="8" y="12"/>
                          </a:moveTo>
                          <a:lnTo>
                            <a:pt x="6" y="16"/>
                          </a:lnTo>
                          <a:lnTo>
                            <a:pt x="3" y="16"/>
                          </a:lnTo>
                          <a:lnTo>
                            <a:pt x="0" y="16"/>
                          </a:lnTo>
                          <a:lnTo>
                            <a:pt x="0" y="12"/>
                          </a:lnTo>
                          <a:lnTo>
                            <a:pt x="0" y="4"/>
                          </a:lnTo>
                          <a:lnTo>
                            <a:pt x="0" y="0"/>
                          </a:lnTo>
                          <a:lnTo>
                            <a:pt x="3" y="0"/>
                          </a:lnTo>
                          <a:lnTo>
                            <a:pt x="6" y="0"/>
                          </a:lnTo>
                          <a:lnTo>
                            <a:pt x="8" y="4"/>
                          </a:lnTo>
                          <a:lnTo>
                            <a:pt x="8"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85" name="Freeform 1298">
                      <a:extLst>
                        <a:ext uri="{FF2B5EF4-FFF2-40B4-BE49-F238E27FC236}">
                          <a16:creationId xmlns:a16="http://schemas.microsoft.com/office/drawing/2014/main" id="{7409D9B1-0D4A-4ADE-9FD1-ECC85D01102A}"/>
                        </a:ext>
                      </a:extLst>
                    </p:cNvPr>
                    <p:cNvSpPr>
                      <a:spLocks/>
                    </p:cNvSpPr>
                    <p:nvPr/>
                  </p:nvSpPr>
                  <p:spPr bwMode="auto">
                    <a:xfrm>
                      <a:off x="3155951" y="4008967"/>
                      <a:ext cx="27516" cy="21167"/>
                    </a:xfrm>
                    <a:custGeom>
                      <a:avLst/>
                      <a:gdLst>
                        <a:gd name="T0" fmla="*/ 2147483646 w 20"/>
                        <a:gd name="T1" fmla="*/ 2147483646 h 12"/>
                        <a:gd name="T2" fmla="*/ 0 w 20"/>
                        <a:gd name="T3" fmla="*/ 2147483646 h 12"/>
                        <a:gd name="T4" fmla="*/ 0 w 20"/>
                        <a:gd name="T5" fmla="*/ 2147483646 h 12"/>
                        <a:gd name="T6" fmla="*/ 0 w 20"/>
                        <a:gd name="T7" fmla="*/ 2147483646 h 12"/>
                        <a:gd name="T8" fmla="*/ 0 w 20"/>
                        <a:gd name="T9" fmla="*/ 0 h 12"/>
                        <a:gd name="T10" fmla="*/ 2147483646 w 20"/>
                        <a:gd name="T11" fmla="*/ 0 h 12"/>
                        <a:gd name="T12" fmla="*/ 2147483646 w 20"/>
                        <a:gd name="T13" fmla="*/ 0 h 12"/>
                        <a:gd name="T14" fmla="*/ 2147483646 w 20"/>
                        <a:gd name="T15" fmla="*/ 0 h 12"/>
                        <a:gd name="T16" fmla="*/ 2147483646 w 20"/>
                        <a:gd name="T17" fmla="*/ 2147483646 h 12"/>
                        <a:gd name="T18" fmla="*/ 2147483646 w 20"/>
                        <a:gd name="T19" fmla="*/ 2147483646 h 12"/>
                        <a:gd name="T20" fmla="*/ 2147483646 w 20"/>
                        <a:gd name="T21" fmla="*/ 2147483646 h 12"/>
                        <a:gd name="T22" fmla="*/ 2147483646 w 20"/>
                        <a:gd name="T23" fmla="*/ 2147483646 h 12"/>
                        <a:gd name="T24" fmla="*/ 2147483646 w 20"/>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2">
                          <a:moveTo>
                            <a:pt x="3" y="12"/>
                          </a:moveTo>
                          <a:lnTo>
                            <a:pt x="0" y="8"/>
                          </a:lnTo>
                          <a:lnTo>
                            <a:pt x="0" y="4"/>
                          </a:lnTo>
                          <a:lnTo>
                            <a:pt x="0" y="0"/>
                          </a:lnTo>
                          <a:lnTo>
                            <a:pt x="3" y="0"/>
                          </a:lnTo>
                          <a:lnTo>
                            <a:pt x="17" y="0"/>
                          </a:lnTo>
                          <a:lnTo>
                            <a:pt x="20" y="0"/>
                          </a:lnTo>
                          <a:lnTo>
                            <a:pt x="20" y="4"/>
                          </a:lnTo>
                          <a:lnTo>
                            <a:pt x="20" y="8"/>
                          </a:lnTo>
                          <a:lnTo>
                            <a:pt x="17"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86" name="Freeform 1299">
                      <a:extLst>
                        <a:ext uri="{FF2B5EF4-FFF2-40B4-BE49-F238E27FC236}">
                          <a16:creationId xmlns:a16="http://schemas.microsoft.com/office/drawing/2014/main" id="{BEA4203E-926C-487D-84D9-98DE1EB5699D}"/>
                        </a:ext>
                      </a:extLst>
                    </p:cNvPr>
                    <p:cNvSpPr>
                      <a:spLocks/>
                    </p:cNvSpPr>
                    <p:nvPr/>
                  </p:nvSpPr>
                  <p:spPr bwMode="auto">
                    <a:xfrm>
                      <a:off x="3175001" y="3996267"/>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87" name="Freeform 1300">
                      <a:extLst>
                        <a:ext uri="{FF2B5EF4-FFF2-40B4-BE49-F238E27FC236}">
                          <a16:creationId xmlns:a16="http://schemas.microsoft.com/office/drawing/2014/main" id="{AA0EC2D9-D530-4EE7-9132-670A196A5504}"/>
                        </a:ext>
                      </a:extLst>
                    </p:cNvPr>
                    <p:cNvSpPr>
                      <a:spLocks/>
                    </p:cNvSpPr>
                    <p:nvPr/>
                  </p:nvSpPr>
                  <p:spPr bwMode="auto">
                    <a:xfrm>
                      <a:off x="3175000" y="3996267"/>
                      <a:ext cx="44451" cy="21167"/>
                    </a:xfrm>
                    <a:custGeom>
                      <a:avLst/>
                      <a:gdLst>
                        <a:gd name="T0" fmla="*/ 2147483646 w 32"/>
                        <a:gd name="T1" fmla="*/ 2147483646 h 11"/>
                        <a:gd name="T2" fmla="*/ 0 w 32"/>
                        <a:gd name="T3" fmla="*/ 2147483646 h 11"/>
                        <a:gd name="T4" fmla="*/ 0 w 32"/>
                        <a:gd name="T5" fmla="*/ 2147483646 h 11"/>
                        <a:gd name="T6" fmla="*/ 0 w 32"/>
                        <a:gd name="T7" fmla="*/ 2147483646 h 11"/>
                        <a:gd name="T8" fmla="*/ 0 w 32"/>
                        <a:gd name="T9" fmla="*/ 0 h 11"/>
                        <a:gd name="T10" fmla="*/ 2147483646 w 32"/>
                        <a:gd name="T11" fmla="*/ 0 h 11"/>
                        <a:gd name="T12" fmla="*/ 2147483646 w 32"/>
                        <a:gd name="T13" fmla="*/ 0 h 11"/>
                        <a:gd name="T14" fmla="*/ 2147483646 w 32"/>
                        <a:gd name="T15" fmla="*/ 0 h 11"/>
                        <a:gd name="T16" fmla="*/ 2147483646 w 32"/>
                        <a:gd name="T17" fmla="*/ 2147483646 h 11"/>
                        <a:gd name="T18" fmla="*/ 2147483646 w 32"/>
                        <a:gd name="T19" fmla="*/ 2147483646 h 11"/>
                        <a:gd name="T20" fmla="*/ 2147483646 w 32"/>
                        <a:gd name="T21" fmla="*/ 2147483646 h 11"/>
                        <a:gd name="T22" fmla="*/ 2147483646 w 32"/>
                        <a:gd name="T23" fmla="*/ 2147483646 h 11"/>
                        <a:gd name="T24" fmla="*/ 2147483646 w 3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11">
                          <a:moveTo>
                            <a:pt x="3" y="11"/>
                          </a:moveTo>
                          <a:lnTo>
                            <a:pt x="0" y="7"/>
                          </a:lnTo>
                          <a:lnTo>
                            <a:pt x="0" y="4"/>
                          </a:lnTo>
                          <a:lnTo>
                            <a:pt x="0" y="0"/>
                          </a:lnTo>
                          <a:lnTo>
                            <a:pt x="3" y="0"/>
                          </a:lnTo>
                          <a:lnTo>
                            <a:pt x="29" y="0"/>
                          </a:lnTo>
                          <a:lnTo>
                            <a:pt x="32" y="0"/>
                          </a:lnTo>
                          <a:lnTo>
                            <a:pt x="32" y="4"/>
                          </a:lnTo>
                          <a:lnTo>
                            <a:pt x="32" y="7"/>
                          </a:lnTo>
                          <a:lnTo>
                            <a:pt x="2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88" name="Freeform 1301">
                      <a:extLst>
                        <a:ext uri="{FF2B5EF4-FFF2-40B4-BE49-F238E27FC236}">
                          <a16:creationId xmlns:a16="http://schemas.microsoft.com/office/drawing/2014/main" id="{2F14232C-E375-4392-B870-EF05A0FE9E0D}"/>
                        </a:ext>
                      </a:extLst>
                    </p:cNvPr>
                    <p:cNvSpPr>
                      <a:spLocks/>
                    </p:cNvSpPr>
                    <p:nvPr/>
                  </p:nvSpPr>
                  <p:spPr bwMode="auto">
                    <a:xfrm>
                      <a:off x="3210984" y="3996267"/>
                      <a:ext cx="23283" cy="21167"/>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4" y="0"/>
                          </a:lnTo>
                          <a:lnTo>
                            <a:pt x="17" y="0"/>
                          </a:lnTo>
                          <a:lnTo>
                            <a:pt x="17" y="4"/>
                          </a:lnTo>
                          <a:lnTo>
                            <a:pt x="17" y="7"/>
                          </a:lnTo>
                          <a:lnTo>
                            <a:pt x="1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89" name="Freeform 1302">
                      <a:extLst>
                        <a:ext uri="{FF2B5EF4-FFF2-40B4-BE49-F238E27FC236}">
                          <a16:creationId xmlns:a16="http://schemas.microsoft.com/office/drawing/2014/main" id="{C664BE44-2B1E-4131-B9F5-4A1F736E8E7B}"/>
                        </a:ext>
                      </a:extLst>
                    </p:cNvPr>
                    <p:cNvSpPr>
                      <a:spLocks/>
                    </p:cNvSpPr>
                    <p:nvPr/>
                  </p:nvSpPr>
                  <p:spPr bwMode="auto">
                    <a:xfrm>
                      <a:off x="3225801" y="3996267"/>
                      <a:ext cx="29633" cy="21167"/>
                    </a:xfrm>
                    <a:custGeom>
                      <a:avLst/>
                      <a:gdLst>
                        <a:gd name="T0" fmla="*/ 2147483646 w 22"/>
                        <a:gd name="T1" fmla="*/ 2147483646 h 11"/>
                        <a:gd name="T2" fmla="*/ 0 w 22"/>
                        <a:gd name="T3" fmla="*/ 2147483646 h 11"/>
                        <a:gd name="T4" fmla="*/ 0 w 22"/>
                        <a:gd name="T5" fmla="*/ 2147483646 h 11"/>
                        <a:gd name="T6" fmla="*/ 0 w 22"/>
                        <a:gd name="T7" fmla="*/ 2147483646 h 11"/>
                        <a:gd name="T8" fmla="*/ 0 w 22"/>
                        <a:gd name="T9" fmla="*/ 0 h 11"/>
                        <a:gd name="T10" fmla="*/ 2147483646 w 22"/>
                        <a:gd name="T11" fmla="*/ 0 h 11"/>
                        <a:gd name="T12" fmla="*/ 2147483646 w 22"/>
                        <a:gd name="T13" fmla="*/ 0 h 11"/>
                        <a:gd name="T14" fmla="*/ 2147483646 w 22"/>
                        <a:gd name="T15" fmla="*/ 0 h 11"/>
                        <a:gd name="T16" fmla="*/ 2147483646 w 22"/>
                        <a:gd name="T17" fmla="*/ 2147483646 h 11"/>
                        <a:gd name="T18" fmla="*/ 2147483646 w 22"/>
                        <a:gd name="T19" fmla="*/ 2147483646 h 11"/>
                        <a:gd name="T20" fmla="*/ 2147483646 w 22"/>
                        <a:gd name="T21" fmla="*/ 2147483646 h 11"/>
                        <a:gd name="T22" fmla="*/ 2147483646 w 22"/>
                        <a:gd name="T23" fmla="*/ 2147483646 h 11"/>
                        <a:gd name="T24" fmla="*/ 2147483646 w 2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1">
                          <a:moveTo>
                            <a:pt x="2" y="11"/>
                          </a:moveTo>
                          <a:lnTo>
                            <a:pt x="0" y="7"/>
                          </a:lnTo>
                          <a:lnTo>
                            <a:pt x="0" y="4"/>
                          </a:lnTo>
                          <a:lnTo>
                            <a:pt x="0" y="0"/>
                          </a:lnTo>
                          <a:lnTo>
                            <a:pt x="2" y="0"/>
                          </a:lnTo>
                          <a:lnTo>
                            <a:pt x="20" y="0"/>
                          </a:lnTo>
                          <a:lnTo>
                            <a:pt x="22" y="0"/>
                          </a:lnTo>
                          <a:lnTo>
                            <a:pt x="22" y="4"/>
                          </a:lnTo>
                          <a:lnTo>
                            <a:pt x="22" y="7"/>
                          </a:lnTo>
                          <a:lnTo>
                            <a:pt x="20"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90" name="Freeform 1303">
                      <a:extLst>
                        <a:ext uri="{FF2B5EF4-FFF2-40B4-BE49-F238E27FC236}">
                          <a16:creationId xmlns:a16="http://schemas.microsoft.com/office/drawing/2014/main" id="{C22675FC-D302-43C3-9260-8A948558F54B}"/>
                        </a:ext>
                      </a:extLst>
                    </p:cNvPr>
                    <p:cNvSpPr>
                      <a:spLocks/>
                    </p:cNvSpPr>
                    <p:nvPr/>
                  </p:nvSpPr>
                  <p:spPr bwMode="auto">
                    <a:xfrm>
                      <a:off x="3249085" y="3983567"/>
                      <a:ext cx="10583"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2"/>
                          </a:moveTo>
                          <a:lnTo>
                            <a:pt x="5" y="15"/>
                          </a:lnTo>
                          <a:lnTo>
                            <a:pt x="3" y="15"/>
                          </a:lnTo>
                          <a:lnTo>
                            <a:pt x="0" y="15"/>
                          </a:lnTo>
                          <a:lnTo>
                            <a:pt x="0" y="12"/>
                          </a:lnTo>
                          <a:lnTo>
                            <a:pt x="0" y="4"/>
                          </a:lnTo>
                          <a:lnTo>
                            <a:pt x="0" y="0"/>
                          </a:lnTo>
                          <a:lnTo>
                            <a:pt x="3" y="0"/>
                          </a:lnTo>
                          <a:lnTo>
                            <a:pt x="5" y="0"/>
                          </a:lnTo>
                          <a:lnTo>
                            <a:pt x="8" y="4"/>
                          </a:lnTo>
                          <a:lnTo>
                            <a:pt x="8"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91" name="Freeform 1304">
                      <a:extLst>
                        <a:ext uri="{FF2B5EF4-FFF2-40B4-BE49-F238E27FC236}">
                          <a16:creationId xmlns:a16="http://schemas.microsoft.com/office/drawing/2014/main" id="{94532BA5-36FD-4233-A614-CBBD149E9B18}"/>
                        </a:ext>
                      </a:extLst>
                    </p:cNvPr>
                    <p:cNvSpPr>
                      <a:spLocks/>
                    </p:cNvSpPr>
                    <p:nvPr/>
                  </p:nvSpPr>
                  <p:spPr bwMode="auto">
                    <a:xfrm>
                      <a:off x="3249084" y="3983567"/>
                      <a:ext cx="23283" cy="21167"/>
                    </a:xfrm>
                    <a:custGeom>
                      <a:avLst/>
                      <a:gdLst>
                        <a:gd name="T0" fmla="*/ 2147483646 w 17"/>
                        <a:gd name="T1" fmla="*/ 2147483646 h 12"/>
                        <a:gd name="T2" fmla="*/ 0 w 17"/>
                        <a:gd name="T3" fmla="*/ 2147483646 h 12"/>
                        <a:gd name="T4" fmla="*/ 0 w 17"/>
                        <a:gd name="T5" fmla="*/ 2147483646 h 12"/>
                        <a:gd name="T6" fmla="*/ 0 w 17"/>
                        <a:gd name="T7" fmla="*/ 2147483646 h 12"/>
                        <a:gd name="T8" fmla="*/ 0 w 17"/>
                        <a:gd name="T9" fmla="*/ 0 h 12"/>
                        <a:gd name="T10" fmla="*/ 2147483646 w 17"/>
                        <a:gd name="T11" fmla="*/ 0 h 12"/>
                        <a:gd name="T12" fmla="*/ 2147483646 w 17"/>
                        <a:gd name="T13" fmla="*/ 0 h 12"/>
                        <a:gd name="T14" fmla="*/ 2147483646 w 17"/>
                        <a:gd name="T15" fmla="*/ 0 h 12"/>
                        <a:gd name="T16" fmla="*/ 2147483646 w 17"/>
                        <a:gd name="T17" fmla="*/ 2147483646 h 12"/>
                        <a:gd name="T18" fmla="*/ 2147483646 w 17"/>
                        <a:gd name="T19" fmla="*/ 2147483646 h 12"/>
                        <a:gd name="T20" fmla="*/ 2147483646 w 17"/>
                        <a:gd name="T21" fmla="*/ 2147483646 h 12"/>
                        <a:gd name="T22" fmla="*/ 2147483646 w 17"/>
                        <a:gd name="T23" fmla="*/ 2147483646 h 12"/>
                        <a:gd name="T24" fmla="*/ 2147483646 w 1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2">
                          <a:moveTo>
                            <a:pt x="3" y="12"/>
                          </a:moveTo>
                          <a:lnTo>
                            <a:pt x="0" y="8"/>
                          </a:lnTo>
                          <a:lnTo>
                            <a:pt x="0" y="4"/>
                          </a:lnTo>
                          <a:lnTo>
                            <a:pt x="0" y="0"/>
                          </a:lnTo>
                          <a:lnTo>
                            <a:pt x="3" y="0"/>
                          </a:lnTo>
                          <a:lnTo>
                            <a:pt x="14" y="0"/>
                          </a:lnTo>
                          <a:lnTo>
                            <a:pt x="17" y="0"/>
                          </a:lnTo>
                          <a:lnTo>
                            <a:pt x="17" y="4"/>
                          </a:lnTo>
                          <a:lnTo>
                            <a:pt x="17" y="8"/>
                          </a:lnTo>
                          <a:lnTo>
                            <a:pt x="14"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92" name="Freeform 1305">
                      <a:extLst>
                        <a:ext uri="{FF2B5EF4-FFF2-40B4-BE49-F238E27FC236}">
                          <a16:creationId xmlns:a16="http://schemas.microsoft.com/office/drawing/2014/main" id="{2417F45A-560A-47A6-BE85-A62F77FE80C5}"/>
                        </a:ext>
                      </a:extLst>
                    </p:cNvPr>
                    <p:cNvSpPr>
                      <a:spLocks/>
                    </p:cNvSpPr>
                    <p:nvPr/>
                  </p:nvSpPr>
                  <p:spPr bwMode="auto">
                    <a:xfrm>
                      <a:off x="3263901" y="3962400"/>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grpSp>
                <p:nvGrpSpPr>
                  <p:cNvPr id="19" name="Group 18">
                    <a:extLst>
                      <a:ext uri="{FF2B5EF4-FFF2-40B4-BE49-F238E27FC236}">
                        <a16:creationId xmlns:a16="http://schemas.microsoft.com/office/drawing/2014/main" id="{D7510BD5-A314-43FD-9892-14D4C37BC19F}"/>
                      </a:ext>
                    </a:extLst>
                  </p:cNvPr>
                  <p:cNvGrpSpPr/>
                  <p:nvPr/>
                </p:nvGrpSpPr>
                <p:grpSpPr>
                  <a:xfrm>
                    <a:off x="3263901" y="2980267"/>
                    <a:ext cx="2870200" cy="1003301"/>
                    <a:chOff x="3263901" y="2980267"/>
                    <a:chExt cx="2870200" cy="1003301"/>
                  </a:xfrm>
                  <a:grpFill/>
                </p:grpSpPr>
                <p:sp>
                  <p:nvSpPr>
                    <p:cNvPr id="351693" name="Freeform 1306">
                      <a:extLst>
                        <a:ext uri="{FF2B5EF4-FFF2-40B4-BE49-F238E27FC236}">
                          <a16:creationId xmlns:a16="http://schemas.microsoft.com/office/drawing/2014/main" id="{3A7AD625-343C-4EF0-B2DF-AA1C8C2ED3F4}"/>
                        </a:ext>
                      </a:extLst>
                    </p:cNvPr>
                    <p:cNvSpPr>
                      <a:spLocks/>
                    </p:cNvSpPr>
                    <p:nvPr/>
                  </p:nvSpPr>
                  <p:spPr bwMode="auto">
                    <a:xfrm>
                      <a:off x="3263901" y="3962401"/>
                      <a:ext cx="31751" cy="21167"/>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8"/>
                          </a:lnTo>
                          <a:lnTo>
                            <a:pt x="0" y="4"/>
                          </a:lnTo>
                          <a:lnTo>
                            <a:pt x="0" y="0"/>
                          </a:lnTo>
                          <a:lnTo>
                            <a:pt x="3" y="0"/>
                          </a:lnTo>
                          <a:lnTo>
                            <a:pt x="20" y="0"/>
                          </a:lnTo>
                          <a:lnTo>
                            <a:pt x="23" y="0"/>
                          </a:lnTo>
                          <a:lnTo>
                            <a:pt x="23" y="4"/>
                          </a:lnTo>
                          <a:lnTo>
                            <a:pt x="23" y="8"/>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94" name="Freeform 1307">
                      <a:extLst>
                        <a:ext uri="{FF2B5EF4-FFF2-40B4-BE49-F238E27FC236}">
                          <a16:creationId xmlns:a16="http://schemas.microsoft.com/office/drawing/2014/main" id="{3594D466-A871-4E4C-BCAF-8ADAE9B14DC1}"/>
                        </a:ext>
                      </a:extLst>
                    </p:cNvPr>
                    <p:cNvSpPr>
                      <a:spLocks/>
                    </p:cNvSpPr>
                    <p:nvPr/>
                  </p:nvSpPr>
                  <p:spPr bwMode="auto">
                    <a:xfrm>
                      <a:off x="3287185" y="3962401"/>
                      <a:ext cx="12700" cy="21167"/>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95" name="Freeform 1308">
                      <a:extLst>
                        <a:ext uri="{FF2B5EF4-FFF2-40B4-BE49-F238E27FC236}">
                          <a16:creationId xmlns:a16="http://schemas.microsoft.com/office/drawing/2014/main" id="{750A5FE8-8AEB-4C55-8FA8-40C68C6D21D3}"/>
                        </a:ext>
                      </a:extLst>
                    </p:cNvPr>
                    <p:cNvSpPr>
                      <a:spLocks/>
                    </p:cNvSpPr>
                    <p:nvPr/>
                  </p:nvSpPr>
                  <p:spPr bwMode="auto">
                    <a:xfrm>
                      <a:off x="3291418" y="3951817"/>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96" name="Freeform 1309">
                      <a:extLst>
                        <a:ext uri="{FF2B5EF4-FFF2-40B4-BE49-F238E27FC236}">
                          <a16:creationId xmlns:a16="http://schemas.microsoft.com/office/drawing/2014/main" id="{7A8EA815-62CF-4080-AF94-C49C9AD5CF72}"/>
                        </a:ext>
                      </a:extLst>
                    </p:cNvPr>
                    <p:cNvSpPr>
                      <a:spLocks/>
                    </p:cNvSpPr>
                    <p:nvPr/>
                  </p:nvSpPr>
                  <p:spPr bwMode="auto">
                    <a:xfrm>
                      <a:off x="3291418" y="3951818"/>
                      <a:ext cx="16933" cy="19049"/>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3"/>
                          </a:lnTo>
                          <a:lnTo>
                            <a:pt x="0" y="0"/>
                          </a:lnTo>
                          <a:lnTo>
                            <a:pt x="3" y="0"/>
                          </a:lnTo>
                          <a:lnTo>
                            <a:pt x="9" y="0"/>
                          </a:lnTo>
                          <a:lnTo>
                            <a:pt x="12" y="0"/>
                          </a:lnTo>
                          <a:lnTo>
                            <a:pt x="12" y="3"/>
                          </a:lnTo>
                          <a:lnTo>
                            <a:pt x="12" y="7"/>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97" name="Freeform 1310">
                      <a:extLst>
                        <a:ext uri="{FF2B5EF4-FFF2-40B4-BE49-F238E27FC236}">
                          <a16:creationId xmlns:a16="http://schemas.microsoft.com/office/drawing/2014/main" id="{27DBF76B-7A92-4C57-9621-68B7B5899CCC}"/>
                        </a:ext>
                      </a:extLst>
                    </p:cNvPr>
                    <p:cNvSpPr>
                      <a:spLocks/>
                    </p:cNvSpPr>
                    <p:nvPr/>
                  </p:nvSpPr>
                  <p:spPr bwMode="auto">
                    <a:xfrm>
                      <a:off x="3299885" y="3937000"/>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98" name="Freeform 1311">
                      <a:extLst>
                        <a:ext uri="{FF2B5EF4-FFF2-40B4-BE49-F238E27FC236}">
                          <a16:creationId xmlns:a16="http://schemas.microsoft.com/office/drawing/2014/main" id="{F4B83A00-CC08-4FD3-9CAC-3C97827075CB}"/>
                        </a:ext>
                      </a:extLst>
                    </p:cNvPr>
                    <p:cNvSpPr>
                      <a:spLocks/>
                    </p:cNvSpPr>
                    <p:nvPr/>
                  </p:nvSpPr>
                  <p:spPr bwMode="auto">
                    <a:xfrm>
                      <a:off x="3299885" y="3937000"/>
                      <a:ext cx="12700" cy="19051"/>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99" name="Freeform 1312">
                      <a:extLst>
                        <a:ext uri="{FF2B5EF4-FFF2-40B4-BE49-F238E27FC236}">
                          <a16:creationId xmlns:a16="http://schemas.microsoft.com/office/drawing/2014/main" id="{648923E4-BEA4-4DD1-B524-86D80FB3DB9D}"/>
                        </a:ext>
                      </a:extLst>
                    </p:cNvPr>
                    <p:cNvSpPr>
                      <a:spLocks/>
                    </p:cNvSpPr>
                    <p:nvPr/>
                  </p:nvSpPr>
                  <p:spPr bwMode="auto">
                    <a:xfrm>
                      <a:off x="3304118" y="3937000"/>
                      <a:ext cx="10583" cy="19051"/>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00" name="Freeform 1313">
                      <a:extLst>
                        <a:ext uri="{FF2B5EF4-FFF2-40B4-BE49-F238E27FC236}">
                          <a16:creationId xmlns:a16="http://schemas.microsoft.com/office/drawing/2014/main" id="{1D16526D-5BC3-434D-BA79-D3081B6515EC}"/>
                        </a:ext>
                      </a:extLst>
                    </p:cNvPr>
                    <p:cNvSpPr>
                      <a:spLocks/>
                    </p:cNvSpPr>
                    <p:nvPr/>
                  </p:nvSpPr>
                  <p:spPr bwMode="auto">
                    <a:xfrm>
                      <a:off x="3308351" y="3937000"/>
                      <a:ext cx="38100" cy="19051"/>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8"/>
                          </a:lnTo>
                          <a:lnTo>
                            <a:pt x="0" y="4"/>
                          </a:lnTo>
                          <a:lnTo>
                            <a:pt x="0" y="0"/>
                          </a:lnTo>
                          <a:lnTo>
                            <a:pt x="3" y="0"/>
                          </a:lnTo>
                          <a:lnTo>
                            <a:pt x="26" y="0"/>
                          </a:lnTo>
                          <a:lnTo>
                            <a:pt x="29" y="0"/>
                          </a:lnTo>
                          <a:lnTo>
                            <a:pt x="29" y="4"/>
                          </a:lnTo>
                          <a:lnTo>
                            <a:pt x="29" y="8"/>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01" name="Freeform 1314">
                      <a:extLst>
                        <a:ext uri="{FF2B5EF4-FFF2-40B4-BE49-F238E27FC236}">
                          <a16:creationId xmlns:a16="http://schemas.microsoft.com/office/drawing/2014/main" id="{C9B8B89E-64F0-4E8B-9774-B61ADBD57090}"/>
                        </a:ext>
                      </a:extLst>
                    </p:cNvPr>
                    <p:cNvSpPr>
                      <a:spLocks/>
                    </p:cNvSpPr>
                    <p:nvPr/>
                  </p:nvSpPr>
                  <p:spPr bwMode="auto">
                    <a:xfrm>
                      <a:off x="3337985" y="3937000"/>
                      <a:ext cx="38100" cy="19051"/>
                    </a:xfrm>
                    <a:custGeom>
                      <a:avLst/>
                      <a:gdLst>
                        <a:gd name="T0" fmla="*/ 2147483646 w 28"/>
                        <a:gd name="T1" fmla="*/ 2147483646 h 11"/>
                        <a:gd name="T2" fmla="*/ 0 w 28"/>
                        <a:gd name="T3" fmla="*/ 2147483646 h 11"/>
                        <a:gd name="T4" fmla="*/ 0 w 28"/>
                        <a:gd name="T5" fmla="*/ 2147483646 h 11"/>
                        <a:gd name="T6" fmla="*/ 0 w 28"/>
                        <a:gd name="T7" fmla="*/ 2147483646 h 11"/>
                        <a:gd name="T8" fmla="*/ 0 w 28"/>
                        <a:gd name="T9" fmla="*/ 0 h 11"/>
                        <a:gd name="T10" fmla="*/ 2147483646 w 28"/>
                        <a:gd name="T11" fmla="*/ 0 h 11"/>
                        <a:gd name="T12" fmla="*/ 2147483646 w 28"/>
                        <a:gd name="T13" fmla="*/ 0 h 11"/>
                        <a:gd name="T14" fmla="*/ 2147483646 w 28"/>
                        <a:gd name="T15" fmla="*/ 0 h 11"/>
                        <a:gd name="T16" fmla="*/ 2147483646 w 28"/>
                        <a:gd name="T17" fmla="*/ 2147483646 h 11"/>
                        <a:gd name="T18" fmla="*/ 2147483646 w 28"/>
                        <a:gd name="T19" fmla="*/ 2147483646 h 11"/>
                        <a:gd name="T20" fmla="*/ 2147483646 w 28"/>
                        <a:gd name="T21" fmla="*/ 2147483646 h 11"/>
                        <a:gd name="T22" fmla="*/ 2147483646 w 28"/>
                        <a:gd name="T23" fmla="*/ 2147483646 h 11"/>
                        <a:gd name="T24" fmla="*/ 2147483646 w 2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11">
                          <a:moveTo>
                            <a:pt x="3" y="11"/>
                          </a:moveTo>
                          <a:lnTo>
                            <a:pt x="0" y="8"/>
                          </a:lnTo>
                          <a:lnTo>
                            <a:pt x="0" y="4"/>
                          </a:lnTo>
                          <a:lnTo>
                            <a:pt x="0" y="0"/>
                          </a:lnTo>
                          <a:lnTo>
                            <a:pt x="3" y="0"/>
                          </a:lnTo>
                          <a:lnTo>
                            <a:pt x="26" y="0"/>
                          </a:lnTo>
                          <a:lnTo>
                            <a:pt x="28" y="0"/>
                          </a:lnTo>
                          <a:lnTo>
                            <a:pt x="28" y="4"/>
                          </a:lnTo>
                          <a:lnTo>
                            <a:pt x="28" y="8"/>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02" name="Freeform 1315">
                      <a:extLst>
                        <a:ext uri="{FF2B5EF4-FFF2-40B4-BE49-F238E27FC236}">
                          <a16:creationId xmlns:a16="http://schemas.microsoft.com/office/drawing/2014/main" id="{88BE8608-8DB7-4E32-BC2B-18FFA7C007B4}"/>
                        </a:ext>
                      </a:extLst>
                    </p:cNvPr>
                    <p:cNvSpPr>
                      <a:spLocks/>
                    </p:cNvSpPr>
                    <p:nvPr/>
                  </p:nvSpPr>
                  <p:spPr bwMode="auto">
                    <a:xfrm>
                      <a:off x="3369733" y="3937000"/>
                      <a:ext cx="10584"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8"/>
                          </a:lnTo>
                          <a:lnTo>
                            <a:pt x="0" y="4"/>
                          </a:lnTo>
                          <a:lnTo>
                            <a:pt x="0" y="0"/>
                          </a:lnTo>
                          <a:lnTo>
                            <a:pt x="3" y="0"/>
                          </a:lnTo>
                          <a:lnTo>
                            <a:pt x="5" y="0"/>
                          </a:lnTo>
                          <a:lnTo>
                            <a:pt x="8" y="0"/>
                          </a:lnTo>
                          <a:lnTo>
                            <a:pt x="8" y="4"/>
                          </a:lnTo>
                          <a:lnTo>
                            <a:pt x="8" y="8"/>
                          </a:lnTo>
                          <a:lnTo>
                            <a:pt x="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03" name="Freeform 1316">
                      <a:extLst>
                        <a:ext uri="{FF2B5EF4-FFF2-40B4-BE49-F238E27FC236}">
                          <a16:creationId xmlns:a16="http://schemas.microsoft.com/office/drawing/2014/main" id="{5ED84CE6-AA3B-43A0-8DE3-7911E5ABCBE9}"/>
                        </a:ext>
                      </a:extLst>
                    </p:cNvPr>
                    <p:cNvSpPr>
                      <a:spLocks/>
                    </p:cNvSpPr>
                    <p:nvPr/>
                  </p:nvSpPr>
                  <p:spPr bwMode="auto">
                    <a:xfrm>
                      <a:off x="3373967" y="3924300"/>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2" y="15"/>
                          </a:lnTo>
                          <a:lnTo>
                            <a:pt x="0" y="15"/>
                          </a:lnTo>
                          <a:lnTo>
                            <a:pt x="0" y="11"/>
                          </a:lnTo>
                          <a:lnTo>
                            <a:pt x="0" y="3"/>
                          </a:lnTo>
                          <a:lnTo>
                            <a:pt x="0" y="0"/>
                          </a:lnTo>
                          <a:lnTo>
                            <a:pt x="2" y="0"/>
                          </a:lnTo>
                          <a:lnTo>
                            <a:pt x="5"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04" name="Freeform 1317">
                      <a:extLst>
                        <a:ext uri="{FF2B5EF4-FFF2-40B4-BE49-F238E27FC236}">
                          <a16:creationId xmlns:a16="http://schemas.microsoft.com/office/drawing/2014/main" id="{E04F42C0-FA51-402E-A11A-3873C74099AA}"/>
                        </a:ext>
                      </a:extLst>
                    </p:cNvPr>
                    <p:cNvSpPr>
                      <a:spLocks/>
                    </p:cNvSpPr>
                    <p:nvPr/>
                  </p:nvSpPr>
                  <p:spPr bwMode="auto">
                    <a:xfrm>
                      <a:off x="3373967" y="3924300"/>
                      <a:ext cx="48684" cy="19051"/>
                    </a:xfrm>
                    <a:custGeom>
                      <a:avLst/>
                      <a:gdLst>
                        <a:gd name="T0" fmla="*/ 2147483646 w 37"/>
                        <a:gd name="T1" fmla="*/ 2147483646 h 11"/>
                        <a:gd name="T2" fmla="*/ 0 w 37"/>
                        <a:gd name="T3" fmla="*/ 2147483646 h 11"/>
                        <a:gd name="T4" fmla="*/ 0 w 37"/>
                        <a:gd name="T5" fmla="*/ 2147483646 h 11"/>
                        <a:gd name="T6" fmla="*/ 0 w 37"/>
                        <a:gd name="T7" fmla="*/ 2147483646 h 11"/>
                        <a:gd name="T8" fmla="*/ 0 w 37"/>
                        <a:gd name="T9" fmla="*/ 0 h 11"/>
                        <a:gd name="T10" fmla="*/ 2147483646 w 37"/>
                        <a:gd name="T11" fmla="*/ 0 h 11"/>
                        <a:gd name="T12" fmla="*/ 2147483646 w 37"/>
                        <a:gd name="T13" fmla="*/ 0 h 11"/>
                        <a:gd name="T14" fmla="*/ 2147483646 w 37"/>
                        <a:gd name="T15" fmla="*/ 0 h 11"/>
                        <a:gd name="T16" fmla="*/ 2147483646 w 37"/>
                        <a:gd name="T17" fmla="*/ 2147483646 h 11"/>
                        <a:gd name="T18" fmla="*/ 2147483646 w 37"/>
                        <a:gd name="T19" fmla="*/ 2147483646 h 11"/>
                        <a:gd name="T20" fmla="*/ 2147483646 w 37"/>
                        <a:gd name="T21" fmla="*/ 2147483646 h 11"/>
                        <a:gd name="T22" fmla="*/ 2147483646 w 37"/>
                        <a:gd name="T23" fmla="*/ 2147483646 h 11"/>
                        <a:gd name="T24" fmla="*/ 2147483646 w 3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1">
                          <a:moveTo>
                            <a:pt x="2" y="11"/>
                          </a:moveTo>
                          <a:lnTo>
                            <a:pt x="0" y="7"/>
                          </a:lnTo>
                          <a:lnTo>
                            <a:pt x="0" y="3"/>
                          </a:lnTo>
                          <a:lnTo>
                            <a:pt x="0" y="0"/>
                          </a:lnTo>
                          <a:lnTo>
                            <a:pt x="2" y="0"/>
                          </a:lnTo>
                          <a:lnTo>
                            <a:pt x="34" y="0"/>
                          </a:lnTo>
                          <a:lnTo>
                            <a:pt x="37" y="0"/>
                          </a:lnTo>
                          <a:lnTo>
                            <a:pt x="37" y="3"/>
                          </a:lnTo>
                          <a:lnTo>
                            <a:pt x="37" y="7"/>
                          </a:lnTo>
                          <a:lnTo>
                            <a:pt x="34"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05" name="Freeform 1318">
                      <a:extLst>
                        <a:ext uri="{FF2B5EF4-FFF2-40B4-BE49-F238E27FC236}">
                          <a16:creationId xmlns:a16="http://schemas.microsoft.com/office/drawing/2014/main" id="{ECFEF7E2-8C8F-4033-A953-1A74147C9FB8}"/>
                        </a:ext>
                      </a:extLst>
                    </p:cNvPr>
                    <p:cNvSpPr>
                      <a:spLocks/>
                    </p:cNvSpPr>
                    <p:nvPr/>
                  </p:nvSpPr>
                  <p:spPr bwMode="auto">
                    <a:xfrm>
                      <a:off x="3414185" y="3903133"/>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06" name="Freeform 1319">
                      <a:extLst>
                        <a:ext uri="{FF2B5EF4-FFF2-40B4-BE49-F238E27FC236}">
                          <a16:creationId xmlns:a16="http://schemas.microsoft.com/office/drawing/2014/main" id="{66171F50-5B5B-42B1-86F4-AB21B4731300}"/>
                        </a:ext>
                      </a:extLst>
                    </p:cNvPr>
                    <p:cNvSpPr>
                      <a:spLocks/>
                    </p:cNvSpPr>
                    <p:nvPr/>
                  </p:nvSpPr>
                  <p:spPr bwMode="auto">
                    <a:xfrm>
                      <a:off x="3414184" y="3903134"/>
                      <a:ext cx="82549" cy="21167"/>
                    </a:xfrm>
                    <a:custGeom>
                      <a:avLst/>
                      <a:gdLst>
                        <a:gd name="T0" fmla="*/ 2147483646 w 61"/>
                        <a:gd name="T1" fmla="*/ 2147483646 h 12"/>
                        <a:gd name="T2" fmla="*/ 0 w 61"/>
                        <a:gd name="T3" fmla="*/ 2147483646 h 12"/>
                        <a:gd name="T4" fmla="*/ 0 w 61"/>
                        <a:gd name="T5" fmla="*/ 2147483646 h 12"/>
                        <a:gd name="T6" fmla="*/ 0 w 61"/>
                        <a:gd name="T7" fmla="*/ 2147483646 h 12"/>
                        <a:gd name="T8" fmla="*/ 0 w 61"/>
                        <a:gd name="T9" fmla="*/ 0 h 12"/>
                        <a:gd name="T10" fmla="*/ 2147483646 w 61"/>
                        <a:gd name="T11" fmla="*/ 0 h 12"/>
                        <a:gd name="T12" fmla="*/ 2147483646 w 61"/>
                        <a:gd name="T13" fmla="*/ 0 h 12"/>
                        <a:gd name="T14" fmla="*/ 2147483646 w 61"/>
                        <a:gd name="T15" fmla="*/ 0 h 12"/>
                        <a:gd name="T16" fmla="*/ 2147483646 w 61"/>
                        <a:gd name="T17" fmla="*/ 2147483646 h 12"/>
                        <a:gd name="T18" fmla="*/ 2147483646 w 61"/>
                        <a:gd name="T19" fmla="*/ 2147483646 h 12"/>
                        <a:gd name="T20" fmla="*/ 2147483646 w 61"/>
                        <a:gd name="T21" fmla="*/ 2147483646 h 12"/>
                        <a:gd name="T22" fmla="*/ 2147483646 w 61"/>
                        <a:gd name="T23" fmla="*/ 2147483646 h 12"/>
                        <a:gd name="T24" fmla="*/ 2147483646 w 6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1" h="12">
                          <a:moveTo>
                            <a:pt x="3" y="12"/>
                          </a:moveTo>
                          <a:lnTo>
                            <a:pt x="0" y="8"/>
                          </a:lnTo>
                          <a:lnTo>
                            <a:pt x="0" y="4"/>
                          </a:lnTo>
                          <a:lnTo>
                            <a:pt x="0" y="0"/>
                          </a:lnTo>
                          <a:lnTo>
                            <a:pt x="3" y="0"/>
                          </a:lnTo>
                          <a:lnTo>
                            <a:pt x="58" y="0"/>
                          </a:lnTo>
                          <a:lnTo>
                            <a:pt x="61" y="0"/>
                          </a:lnTo>
                          <a:lnTo>
                            <a:pt x="61" y="4"/>
                          </a:lnTo>
                          <a:lnTo>
                            <a:pt x="61" y="8"/>
                          </a:lnTo>
                          <a:lnTo>
                            <a:pt x="58"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07" name="Freeform 1320">
                      <a:extLst>
                        <a:ext uri="{FF2B5EF4-FFF2-40B4-BE49-F238E27FC236}">
                          <a16:creationId xmlns:a16="http://schemas.microsoft.com/office/drawing/2014/main" id="{45C08D7F-9197-4FC7-B214-26123F9197A5}"/>
                        </a:ext>
                      </a:extLst>
                    </p:cNvPr>
                    <p:cNvSpPr>
                      <a:spLocks/>
                    </p:cNvSpPr>
                    <p:nvPr/>
                  </p:nvSpPr>
                  <p:spPr bwMode="auto">
                    <a:xfrm>
                      <a:off x="3488268" y="3903134"/>
                      <a:ext cx="14817" cy="21167"/>
                    </a:xfrm>
                    <a:custGeom>
                      <a:avLst/>
                      <a:gdLst>
                        <a:gd name="T0" fmla="*/ 2147483646 w 11"/>
                        <a:gd name="T1" fmla="*/ 2147483646 h 12"/>
                        <a:gd name="T2" fmla="*/ 0 w 11"/>
                        <a:gd name="T3" fmla="*/ 2147483646 h 12"/>
                        <a:gd name="T4" fmla="*/ 0 w 11"/>
                        <a:gd name="T5" fmla="*/ 2147483646 h 12"/>
                        <a:gd name="T6" fmla="*/ 0 w 11"/>
                        <a:gd name="T7" fmla="*/ 2147483646 h 12"/>
                        <a:gd name="T8" fmla="*/ 0 w 11"/>
                        <a:gd name="T9" fmla="*/ 0 h 12"/>
                        <a:gd name="T10" fmla="*/ 2147483646 w 11"/>
                        <a:gd name="T11" fmla="*/ 0 h 12"/>
                        <a:gd name="T12" fmla="*/ 2147483646 w 11"/>
                        <a:gd name="T13" fmla="*/ 0 h 12"/>
                        <a:gd name="T14" fmla="*/ 2147483646 w 11"/>
                        <a:gd name="T15" fmla="*/ 0 h 12"/>
                        <a:gd name="T16" fmla="*/ 2147483646 w 11"/>
                        <a:gd name="T17" fmla="*/ 2147483646 h 12"/>
                        <a:gd name="T18" fmla="*/ 2147483646 w 11"/>
                        <a:gd name="T19" fmla="*/ 2147483646 h 12"/>
                        <a:gd name="T20" fmla="*/ 2147483646 w 11"/>
                        <a:gd name="T21" fmla="*/ 2147483646 h 12"/>
                        <a:gd name="T22" fmla="*/ 2147483646 w 11"/>
                        <a:gd name="T23" fmla="*/ 2147483646 h 12"/>
                        <a:gd name="T24" fmla="*/ 2147483646 w 1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2">
                          <a:moveTo>
                            <a:pt x="3" y="12"/>
                          </a:moveTo>
                          <a:lnTo>
                            <a:pt x="0" y="8"/>
                          </a:lnTo>
                          <a:lnTo>
                            <a:pt x="0" y="4"/>
                          </a:lnTo>
                          <a:lnTo>
                            <a:pt x="0" y="0"/>
                          </a:lnTo>
                          <a:lnTo>
                            <a:pt x="3" y="0"/>
                          </a:lnTo>
                          <a:lnTo>
                            <a:pt x="8" y="0"/>
                          </a:lnTo>
                          <a:lnTo>
                            <a:pt x="11" y="0"/>
                          </a:lnTo>
                          <a:lnTo>
                            <a:pt x="11" y="4"/>
                          </a:lnTo>
                          <a:lnTo>
                            <a:pt x="11" y="8"/>
                          </a:lnTo>
                          <a:lnTo>
                            <a:pt x="8"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08" name="Freeform 1321">
                      <a:extLst>
                        <a:ext uri="{FF2B5EF4-FFF2-40B4-BE49-F238E27FC236}">
                          <a16:creationId xmlns:a16="http://schemas.microsoft.com/office/drawing/2014/main" id="{F8395949-29BE-4020-8A5A-6E7C764F2B9E}"/>
                        </a:ext>
                      </a:extLst>
                    </p:cNvPr>
                    <p:cNvSpPr>
                      <a:spLocks/>
                    </p:cNvSpPr>
                    <p:nvPr/>
                  </p:nvSpPr>
                  <p:spPr bwMode="auto">
                    <a:xfrm>
                      <a:off x="3496733" y="3890434"/>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2" y="15"/>
                          </a:lnTo>
                          <a:lnTo>
                            <a:pt x="0" y="15"/>
                          </a:lnTo>
                          <a:lnTo>
                            <a:pt x="0" y="11"/>
                          </a:lnTo>
                          <a:lnTo>
                            <a:pt x="0" y="4"/>
                          </a:lnTo>
                          <a:lnTo>
                            <a:pt x="0" y="0"/>
                          </a:lnTo>
                          <a:lnTo>
                            <a:pt x="2"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09" name="Freeform 1322">
                      <a:extLst>
                        <a:ext uri="{FF2B5EF4-FFF2-40B4-BE49-F238E27FC236}">
                          <a16:creationId xmlns:a16="http://schemas.microsoft.com/office/drawing/2014/main" id="{77BEEB98-EA19-4DF7-B123-D0E01F5DDCAF}"/>
                        </a:ext>
                      </a:extLst>
                    </p:cNvPr>
                    <p:cNvSpPr>
                      <a:spLocks/>
                    </p:cNvSpPr>
                    <p:nvPr/>
                  </p:nvSpPr>
                  <p:spPr bwMode="auto">
                    <a:xfrm>
                      <a:off x="3496734" y="3890433"/>
                      <a:ext cx="27517" cy="19051"/>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2" y="11"/>
                          </a:moveTo>
                          <a:lnTo>
                            <a:pt x="0" y="7"/>
                          </a:lnTo>
                          <a:lnTo>
                            <a:pt x="0" y="4"/>
                          </a:lnTo>
                          <a:lnTo>
                            <a:pt x="0" y="0"/>
                          </a:lnTo>
                          <a:lnTo>
                            <a:pt x="2" y="0"/>
                          </a:lnTo>
                          <a:lnTo>
                            <a:pt x="17" y="0"/>
                          </a:lnTo>
                          <a:lnTo>
                            <a:pt x="20" y="0"/>
                          </a:lnTo>
                          <a:lnTo>
                            <a:pt x="20" y="4"/>
                          </a:lnTo>
                          <a:lnTo>
                            <a:pt x="20" y="7"/>
                          </a:lnTo>
                          <a:lnTo>
                            <a:pt x="17"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10" name="Freeform 1323">
                      <a:extLst>
                        <a:ext uri="{FF2B5EF4-FFF2-40B4-BE49-F238E27FC236}">
                          <a16:creationId xmlns:a16="http://schemas.microsoft.com/office/drawing/2014/main" id="{146025B7-BC45-4DFC-B9E1-F35F1D88EEF5}"/>
                        </a:ext>
                      </a:extLst>
                    </p:cNvPr>
                    <p:cNvSpPr>
                      <a:spLocks/>
                    </p:cNvSpPr>
                    <p:nvPr/>
                  </p:nvSpPr>
                  <p:spPr bwMode="auto">
                    <a:xfrm>
                      <a:off x="3515785" y="3890433"/>
                      <a:ext cx="71967" cy="19051"/>
                    </a:xfrm>
                    <a:custGeom>
                      <a:avLst/>
                      <a:gdLst>
                        <a:gd name="T0" fmla="*/ 2147483646 w 54"/>
                        <a:gd name="T1" fmla="*/ 2147483646 h 11"/>
                        <a:gd name="T2" fmla="*/ 0 w 54"/>
                        <a:gd name="T3" fmla="*/ 2147483646 h 11"/>
                        <a:gd name="T4" fmla="*/ 0 w 54"/>
                        <a:gd name="T5" fmla="*/ 2147483646 h 11"/>
                        <a:gd name="T6" fmla="*/ 0 w 54"/>
                        <a:gd name="T7" fmla="*/ 2147483646 h 11"/>
                        <a:gd name="T8" fmla="*/ 0 w 54"/>
                        <a:gd name="T9" fmla="*/ 0 h 11"/>
                        <a:gd name="T10" fmla="*/ 2147483646 w 54"/>
                        <a:gd name="T11" fmla="*/ 0 h 11"/>
                        <a:gd name="T12" fmla="*/ 2147483646 w 54"/>
                        <a:gd name="T13" fmla="*/ 0 h 11"/>
                        <a:gd name="T14" fmla="*/ 2147483646 w 54"/>
                        <a:gd name="T15" fmla="*/ 0 h 11"/>
                        <a:gd name="T16" fmla="*/ 2147483646 w 54"/>
                        <a:gd name="T17" fmla="*/ 2147483646 h 11"/>
                        <a:gd name="T18" fmla="*/ 2147483646 w 54"/>
                        <a:gd name="T19" fmla="*/ 2147483646 h 11"/>
                        <a:gd name="T20" fmla="*/ 2147483646 w 54"/>
                        <a:gd name="T21" fmla="*/ 2147483646 h 11"/>
                        <a:gd name="T22" fmla="*/ 2147483646 w 54"/>
                        <a:gd name="T23" fmla="*/ 2147483646 h 11"/>
                        <a:gd name="T24" fmla="*/ 2147483646 w 5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4" h="11">
                          <a:moveTo>
                            <a:pt x="3" y="11"/>
                          </a:moveTo>
                          <a:lnTo>
                            <a:pt x="0" y="7"/>
                          </a:lnTo>
                          <a:lnTo>
                            <a:pt x="0" y="4"/>
                          </a:lnTo>
                          <a:lnTo>
                            <a:pt x="0" y="0"/>
                          </a:lnTo>
                          <a:lnTo>
                            <a:pt x="3" y="0"/>
                          </a:lnTo>
                          <a:lnTo>
                            <a:pt x="52" y="0"/>
                          </a:lnTo>
                          <a:lnTo>
                            <a:pt x="54" y="0"/>
                          </a:lnTo>
                          <a:lnTo>
                            <a:pt x="54" y="4"/>
                          </a:lnTo>
                          <a:lnTo>
                            <a:pt x="54" y="7"/>
                          </a:lnTo>
                          <a:lnTo>
                            <a:pt x="5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11" name="Freeform 1324">
                      <a:extLst>
                        <a:ext uri="{FF2B5EF4-FFF2-40B4-BE49-F238E27FC236}">
                          <a16:creationId xmlns:a16="http://schemas.microsoft.com/office/drawing/2014/main" id="{E15FB3B3-B205-41AF-ADF4-933C9EF25587}"/>
                        </a:ext>
                      </a:extLst>
                    </p:cNvPr>
                    <p:cNvSpPr>
                      <a:spLocks/>
                    </p:cNvSpPr>
                    <p:nvPr/>
                  </p:nvSpPr>
                  <p:spPr bwMode="auto">
                    <a:xfrm>
                      <a:off x="3581401" y="3890433"/>
                      <a:ext cx="23284"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4" y="0"/>
                          </a:lnTo>
                          <a:lnTo>
                            <a:pt x="17" y="0"/>
                          </a:lnTo>
                          <a:lnTo>
                            <a:pt x="17" y="4"/>
                          </a:lnTo>
                          <a:lnTo>
                            <a:pt x="17" y="7"/>
                          </a:lnTo>
                          <a:lnTo>
                            <a:pt x="1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12" name="Freeform 1325">
                      <a:extLst>
                        <a:ext uri="{FF2B5EF4-FFF2-40B4-BE49-F238E27FC236}">
                          <a16:creationId xmlns:a16="http://schemas.microsoft.com/office/drawing/2014/main" id="{F57AB376-0AE3-49BB-BB27-E8B2F3C2640E}"/>
                        </a:ext>
                      </a:extLst>
                    </p:cNvPr>
                    <p:cNvSpPr>
                      <a:spLocks/>
                    </p:cNvSpPr>
                    <p:nvPr/>
                  </p:nvSpPr>
                  <p:spPr bwMode="auto">
                    <a:xfrm>
                      <a:off x="3596218" y="3871384"/>
                      <a:ext cx="12700" cy="31749"/>
                    </a:xfrm>
                    <a:custGeom>
                      <a:avLst/>
                      <a:gdLst>
                        <a:gd name="T0" fmla="*/ 2147483646 w 9"/>
                        <a:gd name="T1" fmla="*/ 2147483646 h 18"/>
                        <a:gd name="T2" fmla="*/ 2147483646 w 9"/>
                        <a:gd name="T3" fmla="*/ 2147483646 h 18"/>
                        <a:gd name="T4" fmla="*/ 2147483646 w 9"/>
                        <a:gd name="T5" fmla="*/ 2147483646 h 18"/>
                        <a:gd name="T6" fmla="*/ 2147483646 w 9"/>
                        <a:gd name="T7" fmla="*/ 2147483646 h 18"/>
                        <a:gd name="T8" fmla="*/ 0 w 9"/>
                        <a:gd name="T9" fmla="*/ 2147483646 h 18"/>
                        <a:gd name="T10" fmla="*/ 0 w 9"/>
                        <a:gd name="T11" fmla="*/ 2147483646 h 18"/>
                        <a:gd name="T12" fmla="*/ 0 w 9"/>
                        <a:gd name="T13" fmla="*/ 2147483646 h 18"/>
                        <a:gd name="T14" fmla="*/ 0 w 9"/>
                        <a:gd name="T15" fmla="*/ 0 h 18"/>
                        <a:gd name="T16" fmla="*/ 2147483646 w 9"/>
                        <a:gd name="T17" fmla="*/ 0 h 18"/>
                        <a:gd name="T18" fmla="*/ 2147483646 w 9"/>
                        <a:gd name="T19" fmla="*/ 0 h 18"/>
                        <a:gd name="T20" fmla="*/ 2147483646 w 9"/>
                        <a:gd name="T21" fmla="*/ 0 h 18"/>
                        <a:gd name="T22" fmla="*/ 2147483646 w 9"/>
                        <a:gd name="T23" fmla="*/ 2147483646 h 18"/>
                        <a:gd name="T24" fmla="*/ 2147483646 w 9"/>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8">
                          <a:moveTo>
                            <a:pt x="9" y="15"/>
                          </a:moveTo>
                          <a:lnTo>
                            <a:pt x="6" y="18"/>
                          </a:lnTo>
                          <a:lnTo>
                            <a:pt x="3" y="18"/>
                          </a:lnTo>
                          <a:lnTo>
                            <a:pt x="0" y="18"/>
                          </a:lnTo>
                          <a:lnTo>
                            <a:pt x="0" y="15"/>
                          </a:lnTo>
                          <a:lnTo>
                            <a:pt x="0" y="3"/>
                          </a:lnTo>
                          <a:lnTo>
                            <a:pt x="0" y="0"/>
                          </a:lnTo>
                          <a:lnTo>
                            <a:pt x="3" y="0"/>
                          </a:lnTo>
                          <a:lnTo>
                            <a:pt x="6" y="0"/>
                          </a:lnTo>
                          <a:lnTo>
                            <a:pt x="9" y="3"/>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13" name="Freeform 1326">
                      <a:extLst>
                        <a:ext uri="{FF2B5EF4-FFF2-40B4-BE49-F238E27FC236}">
                          <a16:creationId xmlns:a16="http://schemas.microsoft.com/office/drawing/2014/main" id="{0849D15C-0905-4C41-B443-1C42AB382DB1}"/>
                        </a:ext>
                      </a:extLst>
                    </p:cNvPr>
                    <p:cNvSpPr>
                      <a:spLocks/>
                    </p:cNvSpPr>
                    <p:nvPr/>
                  </p:nvSpPr>
                  <p:spPr bwMode="auto">
                    <a:xfrm>
                      <a:off x="3596218" y="3871385"/>
                      <a:ext cx="12700"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3"/>
                          </a:lnTo>
                          <a:lnTo>
                            <a:pt x="0" y="0"/>
                          </a:lnTo>
                          <a:lnTo>
                            <a:pt x="3" y="0"/>
                          </a:lnTo>
                          <a:lnTo>
                            <a:pt x="6" y="0"/>
                          </a:lnTo>
                          <a:lnTo>
                            <a:pt x="9" y="0"/>
                          </a:lnTo>
                          <a:lnTo>
                            <a:pt x="9" y="3"/>
                          </a:lnTo>
                          <a:lnTo>
                            <a:pt x="9" y="7"/>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14" name="Freeform 1327">
                      <a:extLst>
                        <a:ext uri="{FF2B5EF4-FFF2-40B4-BE49-F238E27FC236}">
                          <a16:creationId xmlns:a16="http://schemas.microsoft.com/office/drawing/2014/main" id="{50B43F47-17A5-4419-9D0C-CBE67620E750}"/>
                        </a:ext>
                      </a:extLst>
                    </p:cNvPr>
                    <p:cNvSpPr>
                      <a:spLocks/>
                    </p:cNvSpPr>
                    <p:nvPr/>
                  </p:nvSpPr>
                  <p:spPr bwMode="auto">
                    <a:xfrm>
                      <a:off x="3600451" y="3856567"/>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15" name="Freeform 1328">
                      <a:extLst>
                        <a:ext uri="{FF2B5EF4-FFF2-40B4-BE49-F238E27FC236}">
                          <a16:creationId xmlns:a16="http://schemas.microsoft.com/office/drawing/2014/main" id="{44B6D6C9-C752-414D-B711-4D42DA1A75E8}"/>
                        </a:ext>
                      </a:extLst>
                    </p:cNvPr>
                    <p:cNvSpPr>
                      <a:spLocks/>
                    </p:cNvSpPr>
                    <p:nvPr/>
                  </p:nvSpPr>
                  <p:spPr bwMode="auto">
                    <a:xfrm>
                      <a:off x="3600451" y="3856567"/>
                      <a:ext cx="16933" cy="19051"/>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8"/>
                          </a:lnTo>
                          <a:lnTo>
                            <a:pt x="0" y="4"/>
                          </a:lnTo>
                          <a:lnTo>
                            <a:pt x="0" y="0"/>
                          </a:lnTo>
                          <a:lnTo>
                            <a:pt x="3" y="0"/>
                          </a:lnTo>
                          <a:lnTo>
                            <a:pt x="9" y="0"/>
                          </a:lnTo>
                          <a:lnTo>
                            <a:pt x="12" y="0"/>
                          </a:lnTo>
                          <a:lnTo>
                            <a:pt x="12" y="4"/>
                          </a:lnTo>
                          <a:lnTo>
                            <a:pt x="12" y="8"/>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16" name="Freeform 1329">
                      <a:extLst>
                        <a:ext uri="{FF2B5EF4-FFF2-40B4-BE49-F238E27FC236}">
                          <a16:creationId xmlns:a16="http://schemas.microsoft.com/office/drawing/2014/main" id="{B22B73D9-1140-4B1E-B21F-D9CD8D6F2C82}"/>
                        </a:ext>
                      </a:extLst>
                    </p:cNvPr>
                    <p:cNvSpPr>
                      <a:spLocks/>
                    </p:cNvSpPr>
                    <p:nvPr/>
                  </p:nvSpPr>
                  <p:spPr bwMode="auto">
                    <a:xfrm>
                      <a:off x="3608918" y="3843867"/>
                      <a:ext cx="10583"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6" y="15"/>
                          </a:lnTo>
                          <a:lnTo>
                            <a:pt x="3" y="15"/>
                          </a:lnTo>
                          <a:lnTo>
                            <a:pt x="0" y="15"/>
                          </a:lnTo>
                          <a:lnTo>
                            <a:pt x="0" y="11"/>
                          </a:lnTo>
                          <a:lnTo>
                            <a:pt x="0" y="3"/>
                          </a:lnTo>
                          <a:lnTo>
                            <a:pt x="0" y="0"/>
                          </a:lnTo>
                          <a:lnTo>
                            <a:pt x="3" y="0"/>
                          </a:lnTo>
                          <a:lnTo>
                            <a:pt x="6"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17" name="Freeform 1330">
                      <a:extLst>
                        <a:ext uri="{FF2B5EF4-FFF2-40B4-BE49-F238E27FC236}">
                          <a16:creationId xmlns:a16="http://schemas.microsoft.com/office/drawing/2014/main" id="{4F51D287-B9D0-420D-84CF-D841A185BAAF}"/>
                        </a:ext>
                      </a:extLst>
                    </p:cNvPr>
                    <p:cNvSpPr>
                      <a:spLocks/>
                    </p:cNvSpPr>
                    <p:nvPr/>
                  </p:nvSpPr>
                  <p:spPr bwMode="auto">
                    <a:xfrm>
                      <a:off x="3608918" y="3843867"/>
                      <a:ext cx="10583"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3"/>
                          </a:lnTo>
                          <a:lnTo>
                            <a:pt x="0" y="0"/>
                          </a:lnTo>
                          <a:lnTo>
                            <a:pt x="3" y="0"/>
                          </a:lnTo>
                          <a:lnTo>
                            <a:pt x="6" y="0"/>
                          </a:lnTo>
                          <a:lnTo>
                            <a:pt x="8" y="0"/>
                          </a:lnTo>
                          <a:lnTo>
                            <a:pt x="8" y="3"/>
                          </a:lnTo>
                          <a:lnTo>
                            <a:pt x="8" y="7"/>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18" name="Freeform 1331">
                      <a:extLst>
                        <a:ext uri="{FF2B5EF4-FFF2-40B4-BE49-F238E27FC236}">
                          <a16:creationId xmlns:a16="http://schemas.microsoft.com/office/drawing/2014/main" id="{BD9997E5-BA25-41F8-A15A-134BFA9A988A}"/>
                        </a:ext>
                      </a:extLst>
                    </p:cNvPr>
                    <p:cNvSpPr>
                      <a:spLocks/>
                    </p:cNvSpPr>
                    <p:nvPr/>
                  </p:nvSpPr>
                  <p:spPr bwMode="auto">
                    <a:xfrm>
                      <a:off x="3613151" y="3822700"/>
                      <a:ext cx="10583"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5" y="19"/>
                          </a:lnTo>
                          <a:lnTo>
                            <a:pt x="3" y="19"/>
                          </a:lnTo>
                          <a:lnTo>
                            <a:pt x="0" y="19"/>
                          </a:lnTo>
                          <a:lnTo>
                            <a:pt x="0" y="15"/>
                          </a:lnTo>
                          <a:lnTo>
                            <a:pt x="0" y="4"/>
                          </a:lnTo>
                          <a:lnTo>
                            <a:pt x="0" y="0"/>
                          </a:lnTo>
                          <a:lnTo>
                            <a:pt x="3" y="0"/>
                          </a:lnTo>
                          <a:lnTo>
                            <a:pt x="5" y="0"/>
                          </a:lnTo>
                          <a:lnTo>
                            <a:pt x="8" y="4"/>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19" name="Freeform 1332">
                      <a:extLst>
                        <a:ext uri="{FF2B5EF4-FFF2-40B4-BE49-F238E27FC236}">
                          <a16:creationId xmlns:a16="http://schemas.microsoft.com/office/drawing/2014/main" id="{582A0447-3954-4666-A93C-29134C0F6C0A}"/>
                        </a:ext>
                      </a:extLst>
                    </p:cNvPr>
                    <p:cNvSpPr>
                      <a:spLocks/>
                    </p:cNvSpPr>
                    <p:nvPr/>
                  </p:nvSpPr>
                  <p:spPr bwMode="auto">
                    <a:xfrm>
                      <a:off x="3613152" y="3822701"/>
                      <a:ext cx="19049" cy="21167"/>
                    </a:xfrm>
                    <a:custGeom>
                      <a:avLst/>
                      <a:gdLst>
                        <a:gd name="T0" fmla="*/ 2147483646 w 14"/>
                        <a:gd name="T1" fmla="*/ 2147483646 h 12"/>
                        <a:gd name="T2" fmla="*/ 0 w 14"/>
                        <a:gd name="T3" fmla="*/ 2147483646 h 12"/>
                        <a:gd name="T4" fmla="*/ 0 w 14"/>
                        <a:gd name="T5" fmla="*/ 2147483646 h 12"/>
                        <a:gd name="T6" fmla="*/ 0 w 14"/>
                        <a:gd name="T7" fmla="*/ 2147483646 h 12"/>
                        <a:gd name="T8" fmla="*/ 0 w 14"/>
                        <a:gd name="T9" fmla="*/ 0 h 12"/>
                        <a:gd name="T10" fmla="*/ 2147483646 w 14"/>
                        <a:gd name="T11" fmla="*/ 0 h 12"/>
                        <a:gd name="T12" fmla="*/ 2147483646 w 14"/>
                        <a:gd name="T13" fmla="*/ 0 h 12"/>
                        <a:gd name="T14" fmla="*/ 2147483646 w 14"/>
                        <a:gd name="T15" fmla="*/ 0 h 12"/>
                        <a:gd name="T16" fmla="*/ 2147483646 w 14"/>
                        <a:gd name="T17" fmla="*/ 2147483646 h 12"/>
                        <a:gd name="T18" fmla="*/ 2147483646 w 14"/>
                        <a:gd name="T19" fmla="*/ 2147483646 h 12"/>
                        <a:gd name="T20" fmla="*/ 2147483646 w 14"/>
                        <a:gd name="T21" fmla="*/ 2147483646 h 12"/>
                        <a:gd name="T22" fmla="*/ 2147483646 w 14"/>
                        <a:gd name="T23" fmla="*/ 2147483646 h 12"/>
                        <a:gd name="T24" fmla="*/ 2147483646 w 14"/>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2">
                          <a:moveTo>
                            <a:pt x="3" y="12"/>
                          </a:moveTo>
                          <a:lnTo>
                            <a:pt x="0" y="8"/>
                          </a:lnTo>
                          <a:lnTo>
                            <a:pt x="0" y="4"/>
                          </a:lnTo>
                          <a:lnTo>
                            <a:pt x="0" y="0"/>
                          </a:lnTo>
                          <a:lnTo>
                            <a:pt x="3" y="0"/>
                          </a:lnTo>
                          <a:lnTo>
                            <a:pt x="11" y="0"/>
                          </a:lnTo>
                          <a:lnTo>
                            <a:pt x="14" y="0"/>
                          </a:lnTo>
                          <a:lnTo>
                            <a:pt x="14" y="4"/>
                          </a:lnTo>
                          <a:lnTo>
                            <a:pt x="14" y="8"/>
                          </a:lnTo>
                          <a:lnTo>
                            <a:pt x="11"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20" name="Freeform 1333">
                      <a:extLst>
                        <a:ext uri="{FF2B5EF4-FFF2-40B4-BE49-F238E27FC236}">
                          <a16:creationId xmlns:a16="http://schemas.microsoft.com/office/drawing/2014/main" id="{88F487BF-F913-4406-BE38-846C2B841C53}"/>
                        </a:ext>
                      </a:extLst>
                    </p:cNvPr>
                    <p:cNvSpPr>
                      <a:spLocks/>
                    </p:cNvSpPr>
                    <p:nvPr/>
                  </p:nvSpPr>
                  <p:spPr bwMode="auto">
                    <a:xfrm>
                      <a:off x="3623734" y="3810000"/>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21" name="Freeform 1334">
                      <a:extLst>
                        <a:ext uri="{FF2B5EF4-FFF2-40B4-BE49-F238E27FC236}">
                          <a16:creationId xmlns:a16="http://schemas.microsoft.com/office/drawing/2014/main" id="{6FCDE6F2-AC79-4F49-B88E-DC4C66C586C9}"/>
                        </a:ext>
                      </a:extLst>
                    </p:cNvPr>
                    <p:cNvSpPr>
                      <a:spLocks/>
                    </p:cNvSpPr>
                    <p:nvPr/>
                  </p:nvSpPr>
                  <p:spPr bwMode="auto">
                    <a:xfrm>
                      <a:off x="3623734" y="3810000"/>
                      <a:ext cx="16933" cy="19051"/>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4"/>
                          </a:lnTo>
                          <a:lnTo>
                            <a:pt x="0" y="0"/>
                          </a:lnTo>
                          <a:lnTo>
                            <a:pt x="3" y="0"/>
                          </a:lnTo>
                          <a:lnTo>
                            <a:pt x="9" y="0"/>
                          </a:lnTo>
                          <a:lnTo>
                            <a:pt x="12" y="0"/>
                          </a:lnTo>
                          <a:lnTo>
                            <a:pt x="12" y="4"/>
                          </a:lnTo>
                          <a:lnTo>
                            <a:pt x="12" y="7"/>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22" name="Freeform 1335">
                      <a:extLst>
                        <a:ext uri="{FF2B5EF4-FFF2-40B4-BE49-F238E27FC236}">
                          <a16:creationId xmlns:a16="http://schemas.microsoft.com/office/drawing/2014/main" id="{87C5EBC9-9815-4A2B-887F-3AFC385FCE06}"/>
                        </a:ext>
                      </a:extLst>
                    </p:cNvPr>
                    <p:cNvSpPr>
                      <a:spLocks/>
                    </p:cNvSpPr>
                    <p:nvPr/>
                  </p:nvSpPr>
                  <p:spPr bwMode="auto">
                    <a:xfrm>
                      <a:off x="3632200" y="3790951"/>
                      <a:ext cx="10584" cy="31749"/>
                    </a:xfrm>
                    <a:custGeom>
                      <a:avLst/>
                      <a:gdLst>
                        <a:gd name="T0" fmla="*/ 2147483646 w 9"/>
                        <a:gd name="T1" fmla="*/ 2147483646 h 18"/>
                        <a:gd name="T2" fmla="*/ 2147483646 w 9"/>
                        <a:gd name="T3" fmla="*/ 2147483646 h 18"/>
                        <a:gd name="T4" fmla="*/ 2147483646 w 9"/>
                        <a:gd name="T5" fmla="*/ 2147483646 h 18"/>
                        <a:gd name="T6" fmla="*/ 2147483646 w 9"/>
                        <a:gd name="T7" fmla="*/ 2147483646 h 18"/>
                        <a:gd name="T8" fmla="*/ 0 w 9"/>
                        <a:gd name="T9" fmla="*/ 2147483646 h 18"/>
                        <a:gd name="T10" fmla="*/ 0 w 9"/>
                        <a:gd name="T11" fmla="*/ 2147483646 h 18"/>
                        <a:gd name="T12" fmla="*/ 0 w 9"/>
                        <a:gd name="T13" fmla="*/ 2147483646 h 18"/>
                        <a:gd name="T14" fmla="*/ 0 w 9"/>
                        <a:gd name="T15" fmla="*/ 0 h 18"/>
                        <a:gd name="T16" fmla="*/ 2147483646 w 9"/>
                        <a:gd name="T17" fmla="*/ 0 h 18"/>
                        <a:gd name="T18" fmla="*/ 2147483646 w 9"/>
                        <a:gd name="T19" fmla="*/ 0 h 18"/>
                        <a:gd name="T20" fmla="*/ 2147483646 w 9"/>
                        <a:gd name="T21" fmla="*/ 0 h 18"/>
                        <a:gd name="T22" fmla="*/ 2147483646 w 9"/>
                        <a:gd name="T23" fmla="*/ 2147483646 h 18"/>
                        <a:gd name="T24" fmla="*/ 2147483646 w 9"/>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8">
                          <a:moveTo>
                            <a:pt x="9" y="15"/>
                          </a:moveTo>
                          <a:lnTo>
                            <a:pt x="6" y="18"/>
                          </a:lnTo>
                          <a:lnTo>
                            <a:pt x="3" y="18"/>
                          </a:lnTo>
                          <a:lnTo>
                            <a:pt x="0" y="18"/>
                          </a:lnTo>
                          <a:lnTo>
                            <a:pt x="0" y="15"/>
                          </a:lnTo>
                          <a:lnTo>
                            <a:pt x="0" y="3"/>
                          </a:lnTo>
                          <a:lnTo>
                            <a:pt x="0" y="0"/>
                          </a:lnTo>
                          <a:lnTo>
                            <a:pt x="3" y="0"/>
                          </a:lnTo>
                          <a:lnTo>
                            <a:pt x="6" y="0"/>
                          </a:lnTo>
                          <a:lnTo>
                            <a:pt x="9" y="3"/>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23" name="Freeform 1336">
                      <a:extLst>
                        <a:ext uri="{FF2B5EF4-FFF2-40B4-BE49-F238E27FC236}">
                          <a16:creationId xmlns:a16="http://schemas.microsoft.com/office/drawing/2014/main" id="{C37C073C-7A2A-45B0-B4F5-EF33813A0408}"/>
                        </a:ext>
                      </a:extLst>
                    </p:cNvPr>
                    <p:cNvSpPr>
                      <a:spLocks/>
                    </p:cNvSpPr>
                    <p:nvPr/>
                  </p:nvSpPr>
                  <p:spPr bwMode="auto">
                    <a:xfrm>
                      <a:off x="3632201" y="3790952"/>
                      <a:ext cx="38100" cy="19049"/>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7"/>
                          </a:lnTo>
                          <a:lnTo>
                            <a:pt x="0" y="3"/>
                          </a:lnTo>
                          <a:lnTo>
                            <a:pt x="0" y="0"/>
                          </a:lnTo>
                          <a:lnTo>
                            <a:pt x="3" y="0"/>
                          </a:lnTo>
                          <a:lnTo>
                            <a:pt x="26" y="0"/>
                          </a:lnTo>
                          <a:lnTo>
                            <a:pt x="29" y="0"/>
                          </a:lnTo>
                          <a:lnTo>
                            <a:pt x="29" y="3"/>
                          </a:lnTo>
                          <a:lnTo>
                            <a:pt x="29" y="7"/>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24" name="Freeform 1337">
                      <a:extLst>
                        <a:ext uri="{FF2B5EF4-FFF2-40B4-BE49-F238E27FC236}">
                          <a16:creationId xmlns:a16="http://schemas.microsoft.com/office/drawing/2014/main" id="{94525368-3A44-4D12-B099-59D2892E0707}"/>
                        </a:ext>
                      </a:extLst>
                    </p:cNvPr>
                    <p:cNvSpPr>
                      <a:spLocks/>
                    </p:cNvSpPr>
                    <p:nvPr/>
                  </p:nvSpPr>
                  <p:spPr bwMode="auto">
                    <a:xfrm>
                      <a:off x="3661834" y="3790952"/>
                      <a:ext cx="14817" cy="19049"/>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7"/>
                          </a:lnTo>
                          <a:lnTo>
                            <a:pt x="0" y="3"/>
                          </a:lnTo>
                          <a:lnTo>
                            <a:pt x="0" y="0"/>
                          </a:lnTo>
                          <a:lnTo>
                            <a:pt x="3" y="0"/>
                          </a:lnTo>
                          <a:lnTo>
                            <a:pt x="9" y="0"/>
                          </a:lnTo>
                          <a:lnTo>
                            <a:pt x="11" y="0"/>
                          </a:lnTo>
                          <a:lnTo>
                            <a:pt x="11" y="3"/>
                          </a:lnTo>
                          <a:lnTo>
                            <a:pt x="11" y="7"/>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25" name="Freeform 1338">
                      <a:extLst>
                        <a:ext uri="{FF2B5EF4-FFF2-40B4-BE49-F238E27FC236}">
                          <a16:creationId xmlns:a16="http://schemas.microsoft.com/office/drawing/2014/main" id="{5C394938-21EA-4A13-9EF3-A5458F208716}"/>
                        </a:ext>
                      </a:extLst>
                    </p:cNvPr>
                    <p:cNvSpPr>
                      <a:spLocks/>
                    </p:cNvSpPr>
                    <p:nvPr/>
                  </p:nvSpPr>
                  <p:spPr bwMode="auto">
                    <a:xfrm>
                      <a:off x="3670300" y="3776134"/>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4"/>
                          </a:lnTo>
                          <a:lnTo>
                            <a:pt x="0" y="0"/>
                          </a:lnTo>
                          <a:lnTo>
                            <a:pt x="3"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26" name="Freeform 1339">
                      <a:extLst>
                        <a:ext uri="{FF2B5EF4-FFF2-40B4-BE49-F238E27FC236}">
                          <a16:creationId xmlns:a16="http://schemas.microsoft.com/office/drawing/2014/main" id="{A01043CE-333C-452A-ADA0-C039D7F20AA3}"/>
                        </a:ext>
                      </a:extLst>
                    </p:cNvPr>
                    <p:cNvSpPr>
                      <a:spLocks/>
                    </p:cNvSpPr>
                    <p:nvPr/>
                  </p:nvSpPr>
                  <p:spPr bwMode="auto">
                    <a:xfrm>
                      <a:off x="3670301" y="3776133"/>
                      <a:ext cx="31751"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8"/>
                          </a:lnTo>
                          <a:lnTo>
                            <a:pt x="0" y="4"/>
                          </a:lnTo>
                          <a:lnTo>
                            <a:pt x="0" y="0"/>
                          </a:lnTo>
                          <a:lnTo>
                            <a:pt x="3" y="0"/>
                          </a:lnTo>
                          <a:lnTo>
                            <a:pt x="20" y="0"/>
                          </a:lnTo>
                          <a:lnTo>
                            <a:pt x="23" y="0"/>
                          </a:lnTo>
                          <a:lnTo>
                            <a:pt x="23" y="4"/>
                          </a:lnTo>
                          <a:lnTo>
                            <a:pt x="23" y="8"/>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27" name="Freeform 1340">
                      <a:extLst>
                        <a:ext uri="{FF2B5EF4-FFF2-40B4-BE49-F238E27FC236}">
                          <a16:creationId xmlns:a16="http://schemas.microsoft.com/office/drawing/2014/main" id="{BEFA0F60-73F9-457B-802A-3A363A16B1EA}"/>
                        </a:ext>
                      </a:extLst>
                    </p:cNvPr>
                    <p:cNvSpPr>
                      <a:spLocks/>
                    </p:cNvSpPr>
                    <p:nvPr/>
                  </p:nvSpPr>
                  <p:spPr bwMode="auto">
                    <a:xfrm>
                      <a:off x="3693585" y="3757084"/>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28" name="Freeform 1341">
                      <a:extLst>
                        <a:ext uri="{FF2B5EF4-FFF2-40B4-BE49-F238E27FC236}">
                          <a16:creationId xmlns:a16="http://schemas.microsoft.com/office/drawing/2014/main" id="{F4A80ED6-7E38-40F0-AA72-26A892D9EC90}"/>
                        </a:ext>
                      </a:extLst>
                    </p:cNvPr>
                    <p:cNvSpPr>
                      <a:spLocks/>
                    </p:cNvSpPr>
                    <p:nvPr/>
                  </p:nvSpPr>
                  <p:spPr bwMode="auto">
                    <a:xfrm>
                      <a:off x="3693584" y="3757085"/>
                      <a:ext cx="31749" cy="19049"/>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4"/>
                          </a:lnTo>
                          <a:lnTo>
                            <a:pt x="0" y="0"/>
                          </a:lnTo>
                          <a:lnTo>
                            <a:pt x="3" y="0"/>
                          </a:lnTo>
                          <a:lnTo>
                            <a:pt x="20" y="0"/>
                          </a:lnTo>
                          <a:lnTo>
                            <a:pt x="23" y="0"/>
                          </a:lnTo>
                          <a:lnTo>
                            <a:pt x="23" y="4"/>
                          </a:lnTo>
                          <a:lnTo>
                            <a:pt x="23" y="7"/>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18" name="Group 17">
                      <a:extLst>
                        <a:ext uri="{FF2B5EF4-FFF2-40B4-BE49-F238E27FC236}">
                          <a16:creationId xmlns:a16="http://schemas.microsoft.com/office/drawing/2014/main" id="{B8CDBA20-43D0-4C58-8A47-303B767372E5}"/>
                        </a:ext>
                      </a:extLst>
                    </p:cNvPr>
                    <p:cNvGrpSpPr/>
                    <p:nvPr/>
                  </p:nvGrpSpPr>
                  <p:grpSpPr>
                    <a:xfrm>
                      <a:off x="3716867" y="2980267"/>
                      <a:ext cx="2417234" cy="795867"/>
                      <a:chOff x="3716867" y="2980267"/>
                      <a:chExt cx="2417234" cy="795867"/>
                    </a:xfrm>
                    <a:grpFill/>
                  </p:grpSpPr>
                  <p:sp>
                    <p:nvSpPr>
                      <p:cNvPr id="351729" name="Freeform 1342">
                        <a:extLst>
                          <a:ext uri="{FF2B5EF4-FFF2-40B4-BE49-F238E27FC236}">
                            <a16:creationId xmlns:a16="http://schemas.microsoft.com/office/drawing/2014/main" id="{AB1715CD-1F34-4938-AF8B-EFCCB98E70E3}"/>
                          </a:ext>
                        </a:extLst>
                      </p:cNvPr>
                      <p:cNvSpPr>
                        <a:spLocks/>
                      </p:cNvSpPr>
                      <p:nvPr/>
                    </p:nvSpPr>
                    <p:spPr bwMode="auto">
                      <a:xfrm>
                        <a:off x="3716867" y="3757085"/>
                        <a:ext cx="10584"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4"/>
                            </a:lnTo>
                            <a:lnTo>
                              <a:pt x="0" y="0"/>
                            </a:lnTo>
                            <a:lnTo>
                              <a:pt x="3" y="0"/>
                            </a:lnTo>
                            <a:lnTo>
                              <a:pt x="6" y="0"/>
                            </a:lnTo>
                            <a:lnTo>
                              <a:pt x="9" y="0"/>
                            </a:lnTo>
                            <a:lnTo>
                              <a:pt x="9" y="4"/>
                            </a:lnTo>
                            <a:lnTo>
                              <a:pt x="9" y="7"/>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30" name="Freeform 1343">
                        <a:extLst>
                          <a:ext uri="{FF2B5EF4-FFF2-40B4-BE49-F238E27FC236}">
                            <a16:creationId xmlns:a16="http://schemas.microsoft.com/office/drawing/2014/main" id="{84116F1C-FA95-41D9-9675-CAF75403F33B}"/>
                          </a:ext>
                        </a:extLst>
                      </p:cNvPr>
                      <p:cNvSpPr>
                        <a:spLocks/>
                      </p:cNvSpPr>
                      <p:nvPr/>
                    </p:nvSpPr>
                    <p:spPr bwMode="auto">
                      <a:xfrm>
                        <a:off x="3721100" y="3742267"/>
                        <a:ext cx="10584"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2"/>
                            </a:moveTo>
                            <a:lnTo>
                              <a:pt x="6" y="15"/>
                            </a:lnTo>
                            <a:lnTo>
                              <a:pt x="3" y="15"/>
                            </a:lnTo>
                            <a:lnTo>
                              <a:pt x="0" y="15"/>
                            </a:lnTo>
                            <a:lnTo>
                              <a:pt x="0" y="12"/>
                            </a:lnTo>
                            <a:lnTo>
                              <a:pt x="0" y="4"/>
                            </a:lnTo>
                            <a:lnTo>
                              <a:pt x="0" y="0"/>
                            </a:lnTo>
                            <a:lnTo>
                              <a:pt x="3" y="0"/>
                            </a:lnTo>
                            <a:lnTo>
                              <a:pt x="6" y="0"/>
                            </a:lnTo>
                            <a:lnTo>
                              <a:pt x="9" y="4"/>
                            </a:lnTo>
                            <a:lnTo>
                              <a:pt x="9"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31" name="Freeform 1344">
                        <a:extLst>
                          <a:ext uri="{FF2B5EF4-FFF2-40B4-BE49-F238E27FC236}">
                            <a16:creationId xmlns:a16="http://schemas.microsoft.com/office/drawing/2014/main" id="{1D0249A9-3255-489B-9480-D9B7E77ECD53}"/>
                          </a:ext>
                        </a:extLst>
                      </p:cNvPr>
                      <p:cNvSpPr>
                        <a:spLocks/>
                      </p:cNvSpPr>
                      <p:nvPr/>
                    </p:nvSpPr>
                    <p:spPr bwMode="auto">
                      <a:xfrm>
                        <a:off x="3721100" y="3742267"/>
                        <a:ext cx="19051" cy="21167"/>
                      </a:xfrm>
                      <a:custGeom>
                        <a:avLst/>
                        <a:gdLst>
                          <a:gd name="T0" fmla="*/ 2147483646 w 14"/>
                          <a:gd name="T1" fmla="*/ 2147483646 h 12"/>
                          <a:gd name="T2" fmla="*/ 0 w 14"/>
                          <a:gd name="T3" fmla="*/ 2147483646 h 12"/>
                          <a:gd name="T4" fmla="*/ 0 w 14"/>
                          <a:gd name="T5" fmla="*/ 2147483646 h 12"/>
                          <a:gd name="T6" fmla="*/ 0 w 14"/>
                          <a:gd name="T7" fmla="*/ 2147483646 h 12"/>
                          <a:gd name="T8" fmla="*/ 0 w 14"/>
                          <a:gd name="T9" fmla="*/ 0 h 12"/>
                          <a:gd name="T10" fmla="*/ 2147483646 w 14"/>
                          <a:gd name="T11" fmla="*/ 0 h 12"/>
                          <a:gd name="T12" fmla="*/ 2147483646 w 14"/>
                          <a:gd name="T13" fmla="*/ 0 h 12"/>
                          <a:gd name="T14" fmla="*/ 2147483646 w 14"/>
                          <a:gd name="T15" fmla="*/ 0 h 12"/>
                          <a:gd name="T16" fmla="*/ 2147483646 w 14"/>
                          <a:gd name="T17" fmla="*/ 2147483646 h 12"/>
                          <a:gd name="T18" fmla="*/ 2147483646 w 14"/>
                          <a:gd name="T19" fmla="*/ 2147483646 h 12"/>
                          <a:gd name="T20" fmla="*/ 2147483646 w 14"/>
                          <a:gd name="T21" fmla="*/ 2147483646 h 12"/>
                          <a:gd name="T22" fmla="*/ 2147483646 w 14"/>
                          <a:gd name="T23" fmla="*/ 2147483646 h 12"/>
                          <a:gd name="T24" fmla="*/ 2147483646 w 14"/>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2">
                            <a:moveTo>
                              <a:pt x="3" y="12"/>
                            </a:moveTo>
                            <a:lnTo>
                              <a:pt x="0" y="8"/>
                            </a:lnTo>
                            <a:lnTo>
                              <a:pt x="0" y="4"/>
                            </a:lnTo>
                            <a:lnTo>
                              <a:pt x="0" y="0"/>
                            </a:lnTo>
                            <a:lnTo>
                              <a:pt x="3" y="0"/>
                            </a:lnTo>
                            <a:lnTo>
                              <a:pt x="12" y="0"/>
                            </a:lnTo>
                            <a:lnTo>
                              <a:pt x="14" y="0"/>
                            </a:lnTo>
                            <a:lnTo>
                              <a:pt x="14" y="4"/>
                            </a:lnTo>
                            <a:lnTo>
                              <a:pt x="14" y="8"/>
                            </a:lnTo>
                            <a:lnTo>
                              <a:pt x="12"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32" name="Freeform 1345">
                        <a:extLst>
                          <a:ext uri="{FF2B5EF4-FFF2-40B4-BE49-F238E27FC236}">
                            <a16:creationId xmlns:a16="http://schemas.microsoft.com/office/drawing/2014/main" id="{E55D83A9-6444-47F1-8A64-D5CF2FD04D40}"/>
                          </a:ext>
                        </a:extLst>
                      </p:cNvPr>
                      <p:cNvSpPr>
                        <a:spLocks/>
                      </p:cNvSpPr>
                      <p:nvPr/>
                    </p:nvSpPr>
                    <p:spPr bwMode="auto">
                      <a:xfrm>
                        <a:off x="3731685" y="3729567"/>
                        <a:ext cx="10583"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4"/>
                            </a:lnTo>
                            <a:lnTo>
                              <a:pt x="0" y="0"/>
                            </a:lnTo>
                            <a:lnTo>
                              <a:pt x="3"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33" name="Freeform 1346">
                        <a:extLst>
                          <a:ext uri="{FF2B5EF4-FFF2-40B4-BE49-F238E27FC236}">
                            <a16:creationId xmlns:a16="http://schemas.microsoft.com/office/drawing/2014/main" id="{51BB0B6A-48A6-498E-A11E-6792A56A9647}"/>
                          </a:ext>
                        </a:extLst>
                      </p:cNvPr>
                      <p:cNvSpPr>
                        <a:spLocks/>
                      </p:cNvSpPr>
                      <p:nvPr/>
                    </p:nvSpPr>
                    <p:spPr bwMode="auto">
                      <a:xfrm>
                        <a:off x="3731684" y="3729567"/>
                        <a:ext cx="23283" cy="21167"/>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4" y="0"/>
                            </a:lnTo>
                            <a:lnTo>
                              <a:pt x="17" y="0"/>
                            </a:lnTo>
                            <a:lnTo>
                              <a:pt x="17" y="4"/>
                            </a:lnTo>
                            <a:lnTo>
                              <a:pt x="17" y="7"/>
                            </a:lnTo>
                            <a:lnTo>
                              <a:pt x="1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34" name="Freeform 1347">
                        <a:extLst>
                          <a:ext uri="{FF2B5EF4-FFF2-40B4-BE49-F238E27FC236}">
                            <a16:creationId xmlns:a16="http://schemas.microsoft.com/office/drawing/2014/main" id="{E06BF862-929C-4FE7-B170-97F46BEF6C36}"/>
                          </a:ext>
                        </a:extLst>
                      </p:cNvPr>
                      <p:cNvSpPr>
                        <a:spLocks/>
                      </p:cNvSpPr>
                      <p:nvPr/>
                    </p:nvSpPr>
                    <p:spPr bwMode="auto">
                      <a:xfrm>
                        <a:off x="3746500" y="3729567"/>
                        <a:ext cx="16933" cy="21167"/>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4"/>
                            </a:lnTo>
                            <a:lnTo>
                              <a:pt x="0" y="0"/>
                            </a:lnTo>
                            <a:lnTo>
                              <a:pt x="3" y="0"/>
                            </a:lnTo>
                            <a:lnTo>
                              <a:pt x="9" y="0"/>
                            </a:lnTo>
                            <a:lnTo>
                              <a:pt x="12" y="0"/>
                            </a:lnTo>
                            <a:lnTo>
                              <a:pt x="12" y="4"/>
                            </a:lnTo>
                            <a:lnTo>
                              <a:pt x="12" y="7"/>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35" name="Freeform 1348">
                        <a:extLst>
                          <a:ext uri="{FF2B5EF4-FFF2-40B4-BE49-F238E27FC236}">
                            <a16:creationId xmlns:a16="http://schemas.microsoft.com/office/drawing/2014/main" id="{37F748DF-1301-473D-AC71-EE757731F4D7}"/>
                          </a:ext>
                        </a:extLst>
                      </p:cNvPr>
                      <p:cNvSpPr>
                        <a:spLocks/>
                      </p:cNvSpPr>
                      <p:nvPr/>
                    </p:nvSpPr>
                    <p:spPr bwMode="auto">
                      <a:xfrm>
                        <a:off x="3754967" y="3729567"/>
                        <a:ext cx="27517" cy="21167"/>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7" y="0"/>
                            </a:lnTo>
                            <a:lnTo>
                              <a:pt x="20" y="0"/>
                            </a:lnTo>
                            <a:lnTo>
                              <a:pt x="20" y="4"/>
                            </a:lnTo>
                            <a:lnTo>
                              <a:pt x="20" y="7"/>
                            </a:lnTo>
                            <a:lnTo>
                              <a:pt x="17"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36" name="Freeform 1349">
                        <a:extLst>
                          <a:ext uri="{FF2B5EF4-FFF2-40B4-BE49-F238E27FC236}">
                            <a16:creationId xmlns:a16="http://schemas.microsoft.com/office/drawing/2014/main" id="{533925D5-7A56-4978-A29A-72706DFB44B3}"/>
                          </a:ext>
                        </a:extLst>
                      </p:cNvPr>
                      <p:cNvSpPr>
                        <a:spLocks/>
                      </p:cNvSpPr>
                      <p:nvPr/>
                    </p:nvSpPr>
                    <p:spPr bwMode="auto">
                      <a:xfrm>
                        <a:off x="3774018" y="3710518"/>
                        <a:ext cx="12700" cy="31749"/>
                      </a:xfrm>
                      <a:custGeom>
                        <a:avLst/>
                        <a:gdLst>
                          <a:gd name="T0" fmla="*/ 2147483646 w 9"/>
                          <a:gd name="T1" fmla="*/ 2147483646 h 18"/>
                          <a:gd name="T2" fmla="*/ 2147483646 w 9"/>
                          <a:gd name="T3" fmla="*/ 2147483646 h 18"/>
                          <a:gd name="T4" fmla="*/ 2147483646 w 9"/>
                          <a:gd name="T5" fmla="*/ 2147483646 h 18"/>
                          <a:gd name="T6" fmla="*/ 2147483646 w 9"/>
                          <a:gd name="T7" fmla="*/ 2147483646 h 18"/>
                          <a:gd name="T8" fmla="*/ 0 w 9"/>
                          <a:gd name="T9" fmla="*/ 2147483646 h 18"/>
                          <a:gd name="T10" fmla="*/ 0 w 9"/>
                          <a:gd name="T11" fmla="*/ 2147483646 h 18"/>
                          <a:gd name="T12" fmla="*/ 0 w 9"/>
                          <a:gd name="T13" fmla="*/ 2147483646 h 18"/>
                          <a:gd name="T14" fmla="*/ 0 w 9"/>
                          <a:gd name="T15" fmla="*/ 0 h 18"/>
                          <a:gd name="T16" fmla="*/ 2147483646 w 9"/>
                          <a:gd name="T17" fmla="*/ 0 h 18"/>
                          <a:gd name="T18" fmla="*/ 2147483646 w 9"/>
                          <a:gd name="T19" fmla="*/ 0 h 18"/>
                          <a:gd name="T20" fmla="*/ 2147483646 w 9"/>
                          <a:gd name="T21" fmla="*/ 0 h 18"/>
                          <a:gd name="T22" fmla="*/ 2147483646 w 9"/>
                          <a:gd name="T23" fmla="*/ 2147483646 h 18"/>
                          <a:gd name="T24" fmla="*/ 2147483646 w 9"/>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8">
                            <a:moveTo>
                              <a:pt x="9" y="15"/>
                            </a:moveTo>
                            <a:lnTo>
                              <a:pt x="6" y="18"/>
                            </a:lnTo>
                            <a:lnTo>
                              <a:pt x="3" y="18"/>
                            </a:lnTo>
                            <a:lnTo>
                              <a:pt x="0" y="18"/>
                            </a:lnTo>
                            <a:lnTo>
                              <a:pt x="0" y="15"/>
                            </a:lnTo>
                            <a:lnTo>
                              <a:pt x="0" y="3"/>
                            </a:lnTo>
                            <a:lnTo>
                              <a:pt x="0" y="0"/>
                            </a:lnTo>
                            <a:lnTo>
                              <a:pt x="3" y="0"/>
                            </a:lnTo>
                            <a:lnTo>
                              <a:pt x="6" y="0"/>
                            </a:lnTo>
                            <a:lnTo>
                              <a:pt x="9" y="3"/>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37" name="Freeform 1350">
                        <a:extLst>
                          <a:ext uri="{FF2B5EF4-FFF2-40B4-BE49-F238E27FC236}">
                            <a16:creationId xmlns:a16="http://schemas.microsoft.com/office/drawing/2014/main" id="{85FB34FE-8030-465A-BBCB-E76D5459965B}"/>
                          </a:ext>
                        </a:extLst>
                      </p:cNvPr>
                      <p:cNvSpPr>
                        <a:spLocks/>
                      </p:cNvSpPr>
                      <p:nvPr/>
                    </p:nvSpPr>
                    <p:spPr bwMode="auto">
                      <a:xfrm>
                        <a:off x="3774018" y="3710518"/>
                        <a:ext cx="12700"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3"/>
                            </a:lnTo>
                            <a:lnTo>
                              <a:pt x="0" y="0"/>
                            </a:lnTo>
                            <a:lnTo>
                              <a:pt x="3" y="0"/>
                            </a:lnTo>
                            <a:lnTo>
                              <a:pt x="6" y="0"/>
                            </a:lnTo>
                            <a:lnTo>
                              <a:pt x="9" y="0"/>
                            </a:lnTo>
                            <a:lnTo>
                              <a:pt x="9" y="3"/>
                            </a:lnTo>
                            <a:lnTo>
                              <a:pt x="9" y="7"/>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38" name="Freeform 1351">
                        <a:extLst>
                          <a:ext uri="{FF2B5EF4-FFF2-40B4-BE49-F238E27FC236}">
                            <a16:creationId xmlns:a16="http://schemas.microsoft.com/office/drawing/2014/main" id="{587304FB-F9EA-4295-80C0-9A0955F4B27E}"/>
                          </a:ext>
                        </a:extLst>
                      </p:cNvPr>
                      <p:cNvSpPr>
                        <a:spLocks/>
                      </p:cNvSpPr>
                      <p:nvPr/>
                    </p:nvSpPr>
                    <p:spPr bwMode="auto">
                      <a:xfrm>
                        <a:off x="3778251" y="3710518"/>
                        <a:ext cx="16933" cy="19049"/>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3"/>
                            </a:lnTo>
                            <a:lnTo>
                              <a:pt x="0" y="0"/>
                            </a:lnTo>
                            <a:lnTo>
                              <a:pt x="3" y="0"/>
                            </a:lnTo>
                            <a:lnTo>
                              <a:pt x="9" y="0"/>
                            </a:lnTo>
                            <a:lnTo>
                              <a:pt x="12" y="0"/>
                            </a:lnTo>
                            <a:lnTo>
                              <a:pt x="12" y="3"/>
                            </a:lnTo>
                            <a:lnTo>
                              <a:pt x="12" y="7"/>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39" name="Freeform 1352">
                        <a:extLst>
                          <a:ext uri="{FF2B5EF4-FFF2-40B4-BE49-F238E27FC236}">
                            <a16:creationId xmlns:a16="http://schemas.microsoft.com/office/drawing/2014/main" id="{42B6DEAB-2130-4CFD-98CB-56CCB9E29E91}"/>
                          </a:ext>
                        </a:extLst>
                      </p:cNvPr>
                      <p:cNvSpPr>
                        <a:spLocks/>
                      </p:cNvSpPr>
                      <p:nvPr/>
                    </p:nvSpPr>
                    <p:spPr bwMode="auto">
                      <a:xfrm>
                        <a:off x="3786718" y="3710518"/>
                        <a:ext cx="19049"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7"/>
                            </a:lnTo>
                            <a:lnTo>
                              <a:pt x="0" y="3"/>
                            </a:lnTo>
                            <a:lnTo>
                              <a:pt x="0" y="0"/>
                            </a:lnTo>
                            <a:lnTo>
                              <a:pt x="3" y="0"/>
                            </a:lnTo>
                            <a:lnTo>
                              <a:pt x="11" y="0"/>
                            </a:lnTo>
                            <a:lnTo>
                              <a:pt x="14" y="0"/>
                            </a:lnTo>
                            <a:lnTo>
                              <a:pt x="14" y="3"/>
                            </a:lnTo>
                            <a:lnTo>
                              <a:pt x="14" y="7"/>
                            </a:lnTo>
                            <a:lnTo>
                              <a:pt x="11"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40" name="Freeform 1353">
                        <a:extLst>
                          <a:ext uri="{FF2B5EF4-FFF2-40B4-BE49-F238E27FC236}">
                            <a16:creationId xmlns:a16="http://schemas.microsoft.com/office/drawing/2014/main" id="{D066B3D8-1B12-412F-BA0E-64B680A3B929}"/>
                          </a:ext>
                        </a:extLst>
                      </p:cNvPr>
                      <p:cNvSpPr>
                        <a:spLocks/>
                      </p:cNvSpPr>
                      <p:nvPr/>
                    </p:nvSpPr>
                    <p:spPr bwMode="auto">
                      <a:xfrm>
                        <a:off x="3797301" y="3695700"/>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41" name="Freeform 1354">
                        <a:extLst>
                          <a:ext uri="{FF2B5EF4-FFF2-40B4-BE49-F238E27FC236}">
                            <a16:creationId xmlns:a16="http://schemas.microsoft.com/office/drawing/2014/main" id="{577EE7EA-3238-4786-8B4F-C99AD25031DF}"/>
                          </a:ext>
                        </a:extLst>
                      </p:cNvPr>
                      <p:cNvSpPr>
                        <a:spLocks/>
                      </p:cNvSpPr>
                      <p:nvPr/>
                    </p:nvSpPr>
                    <p:spPr bwMode="auto">
                      <a:xfrm>
                        <a:off x="3797300" y="3695701"/>
                        <a:ext cx="61384" cy="21167"/>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3" y="11"/>
                            </a:moveTo>
                            <a:lnTo>
                              <a:pt x="0" y="8"/>
                            </a:lnTo>
                            <a:lnTo>
                              <a:pt x="0" y="4"/>
                            </a:lnTo>
                            <a:lnTo>
                              <a:pt x="0" y="0"/>
                            </a:lnTo>
                            <a:lnTo>
                              <a:pt x="3" y="0"/>
                            </a:lnTo>
                            <a:lnTo>
                              <a:pt x="44" y="0"/>
                            </a:lnTo>
                            <a:lnTo>
                              <a:pt x="46" y="0"/>
                            </a:lnTo>
                            <a:lnTo>
                              <a:pt x="46" y="4"/>
                            </a:lnTo>
                            <a:lnTo>
                              <a:pt x="46" y="8"/>
                            </a:lnTo>
                            <a:lnTo>
                              <a:pt x="4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42" name="Freeform 1355">
                        <a:extLst>
                          <a:ext uri="{FF2B5EF4-FFF2-40B4-BE49-F238E27FC236}">
                            <a16:creationId xmlns:a16="http://schemas.microsoft.com/office/drawing/2014/main" id="{DEBF57E9-9BC9-419A-85A5-13F25B4DAD65}"/>
                          </a:ext>
                        </a:extLst>
                      </p:cNvPr>
                      <p:cNvSpPr>
                        <a:spLocks/>
                      </p:cNvSpPr>
                      <p:nvPr/>
                    </p:nvSpPr>
                    <p:spPr bwMode="auto">
                      <a:xfrm>
                        <a:off x="3852333" y="3676651"/>
                        <a:ext cx="10584"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5" y="19"/>
                            </a:lnTo>
                            <a:lnTo>
                              <a:pt x="3" y="19"/>
                            </a:lnTo>
                            <a:lnTo>
                              <a:pt x="0" y="19"/>
                            </a:lnTo>
                            <a:lnTo>
                              <a:pt x="0" y="15"/>
                            </a:lnTo>
                            <a:lnTo>
                              <a:pt x="0" y="4"/>
                            </a:lnTo>
                            <a:lnTo>
                              <a:pt x="0" y="0"/>
                            </a:lnTo>
                            <a:lnTo>
                              <a:pt x="3" y="0"/>
                            </a:lnTo>
                            <a:lnTo>
                              <a:pt x="5" y="0"/>
                            </a:lnTo>
                            <a:lnTo>
                              <a:pt x="8" y="4"/>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43" name="Freeform 1356">
                        <a:extLst>
                          <a:ext uri="{FF2B5EF4-FFF2-40B4-BE49-F238E27FC236}">
                            <a16:creationId xmlns:a16="http://schemas.microsoft.com/office/drawing/2014/main" id="{C62C8D18-6B14-4AD0-A940-C19D40E4CB9F}"/>
                          </a:ext>
                        </a:extLst>
                      </p:cNvPr>
                      <p:cNvSpPr>
                        <a:spLocks/>
                      </p:cNvSpPr>
                      <p:nvPr/>
                    </p:nvSpPr>
                    <p:spPr bwMode="auto">
                      <a:xfrm>
                        <a:off x="3852334" y="3676652"/>
                        <a:ext cx="42333" cy="19049"/>
                      </a:xfrm>
                      <a:custGeom>
                        <a:avLst/>
                        <a:gdLst>
                          <a:gd name="T0" fmla="*/ 2147483646 w 31"/>
                          <a:gd name="T1" fmla="*/ 2147483646 h 11"/>
                          <a:gd name="T2" fmla="*/ 0 w 31"/>
                          <a:gd name="T3" fmla="*/ 2147483646 h 11"/>
                          <a:gd name="T4" fmla="*/ 0 w 31"/>
                          <a:gd name="T5" fmla="*/ 2147483646 h 11"/>
                          <a:gd name="T6" fmla="*/ 0 w 31"/>
                          <a:gd name="T7" fmla="*/ 2147483646 h 11"/>
                          <a:gd name="T8" fmla="*/ 0 w 31"/>
                          <a:gd name="T9" fmla="*/ 0 h 11"/>
                          <a:gd name="T10" fmla="*/ 2147483646 w 31"/>
                          <a:gd name="T11" fmla="*/ 0 h 11"/>
                          <a:gd name="T12" fmla="*/ 2147483646 w 31"/>
                          <a:gd name="T13" fmla="*/ 0 h 11"/>
                          <a:gd name="T14" fmla="*/ 2147483646 w 31"/>
                          <a:gd name="T15" fmla="*/ 0 h 11"/>
                          <a:gd name="T16" fmla="*/ 2147483646 w 31"/>
                          <a:gd name="T17" fmla="*/ 2147483646 h 11"/>
                          <a:gd name="T18" fmla="*/ 2147483646 w 31"/>
                          <a:gd name="T19" fmla="*/ 2147483646 h 11"/>
                          <a:gd name="T20" fmla="*/ 2147483646 w 31"/>
                          <a:gd name="T21" fmla="*/ 2147483646 h 11"/>
                          <a:gd name="T22" fmla="*/ 2147483646 w 31"/>
                          <a:gd name="T23" fmla="*/ 2147483646 h 11"/>
                          <a:gd name="T24" fmla="*/ 2147483646 w 3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1">
                            <a:moveTo>
                              <a:pt x="3" y="11"/>
                            </a:moveTo>
                            <a:lnTo>
                              <a:pt x="0" y="7"/>
                            </a:lnTo>
                            <a:lnTo>
                              <a:pt x="0" y="4"/>
                            </a:lnTo>
                            <a:lnTo>
                              <a:pt x="0" y="0"/>
                            </a:lnTo>
                            <a:lnTo>
                              <a:pt x="3" y="0"/>
                            </a:lnTo>
                            <a:lnTo>
                              <a:pt x="28" y="0"/>
                            </a:lnTo>
                            <a:lnTo>
                              <a:pt x="31" y="0"/>
                            </a:lnTo>
                            <a:lnTo>
                              <a:pt x="31" y="4"/>
                            </a:lnTo>
                            <a:lnTo>
                              <a:pt x="31" y="7"/>
                            </a:lnTo>
                            <a:lnTo>
                              <a:pt x="2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44" name="Freeform 1357">
                        <a:extLst>
                          <a:ext uri="{FF2B5EF4-FFF2-40B4-BE49-F238E27FC236}">
                            <a16:creationId xmlns:a16="http://schemas.microsoft.com/office/drawing/2014/main" id="{F9943000-926D-4D1B-8A38-B25ECFC6D49C}"/>
                          </a:ext>
                        </a:extLst>
                      </p:cNvPr>
                      <p:cNvSpPr>
                        <a:spLocks/>
                      </p:cNvSpPr>
                      <p:nvPr/>
                    </p:nvSpPr>
                    <p:spPr bwMode="auto">
                      <a:xfrm>
                        <a:off x="3886201" y="3676652"/>
                        <a:ext cx="31751" cy="19049"/>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2" y="11"/>
                            </a:moveTo>
                            <a:lnTo>
                              <a:pt x="0" y="7"/>
                            </a:lnTo>
                            <a:lnTo>
                              <a:pt x="0" y="4"/>
                            </a:lnTo>
                            <a:lnTo>
                              <a:pt x="0" y="0"/>
                            </a:lnTo>
                            <a:lnTo>
                              <a:pt x="2" y="0"/>
                            </a:lnTo>
                            <a:lnTo>
                              <a:pt x="20" y="0"/>
                            </a:lnTo>
                            <a:lnTo>
                              <a:pt x="23" y="0"/>
                            </a:lnTo>
                            <a:lnTo>
                              <a:pt x="23" y="4"/>
                            </a:lnTo>
                            <a:lnTo>
                              <a:pt x="23" y="7"/>
                            </a:lnTo>
                            <a:lnTo>
                              <a:pt x="20"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45" name="Freeform 1358">
                        <a:extLst>
                          <a:ext uri="{FF2B5EF4-FFF2-40B4-BE49-F238E27FC236}">
                            <a16:creationId xmlns:a16="http://schemas.microsoft.com/office/drawing/2014/main" id="{44A40E5F-CE7C-4711-A9A7-00404C19B09A}"/>
                          </a:ext>
                        </a:extLst>
                      </p:cNvPr>
                      <p:cNvSpPr>
                        <a:spLocks/>
                      </p:cNvSpPr>
                      <p:nvPr/>
                    </p:nvSpPr>
                    <p:spPr bwMode="auto">
                      <a:xfrm>
                        <a:off x="3909485" y="3657601"/>
                        <a:ext cx="10583" cy="31751"/>
                      </a:xfrm>
                      <a:custGeom>
                        <a:avLst/>
                        <a:gdLst>
                          <a:gd name="T0" fmla="*/ 2147483646 w 8"/>
                          <a:gd name="T1" fmla="*/ 2147483646 h 18"/>
                          <a:gd name="T2" fmla="*/ 2147483646 w 8"/>
                          <a:gd name="T3" fmla="*/ 2147483646 h 18"/>
                          <a:gd name="T4" fmla="*/ 2147483646 w 8"/>
                          <a:gd name="T5" fmla="*/ 2147483646 h 18"/>
                          <a:gd name="T6" fmla="*/ 2147483646 w 8"/>
                          <a:gd name="T7" fmla="*/ 2147483646 h 18"/>
                          <a:gd name="T8" fmla="*/ 0 w 8"/>
                          <a:gd name="T9" fmla="*/ 2147483646 h 18"/>
                          <a:gd name="T10" fmla="*/ 0 w 8"/>
                          <a:gd name="T11" fmla="*/ 2147483646 h 18"/>
                          <a:gd name="T12" fmla="*/ 0 w 8"/>
                          <a:gd name="T13" fmla="*/ 2147483646 h 18"/>
                          <a:gd name="T14" fmla="*/ 0 w 8"/>
                          <a:gd name="T15" fmla="*/ 0 h 18"/>
                          <a:gd name="T16" fmla="*/ 2147483646 w 8"/>
                          <a:gd name="T17" fmla="*/ 0 h 18"/>
                          <a:gd name="T18" fmla="*/ 2147483646 w 8"/>
                          <a:gd name="T19" fmla="*/ 0 h 18"/>
                          <a:gd name="T20" fmla="*/ 2147483646 w 8"/>
                          <a:gd name="T21" fmla="*/ 0 h 18"/>
                          <a:gd name="T22" fmla="*/ 2147483646 w 8"/>
                          <a:gd name="T23" fmla="*/ 2147483646 h 18"/>
                          <a:gd name="T24" fmla="*/ 2147483646 w 8"/>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8">
                            <a:moveTo>
                              <a:pt x="8" y="15"/>
                            </a:moveTo>
                            <a:lnTo>
                              <a:pt x="6" y="18"/>
                            </a:lnTo>
                            <a:lnTo>
                              <a:pt x="3" y="18"/>
                            </a:lnTo>
                            <a:lnTo>
                              <a:pt x="0" y="18"/>
                            </a:lnTo>
                            <a:lnTo>
                              <a:pt x="0" y="15"/>
                            </a:lnTo>
                            <a:lnTo>
                              <a:pt x="0" y="3"/>
                            </a:lnTo>
                            <a:lnTo>
                              <a:pt x="0" y="0"/>
                            </a:lnTo>
                            <a:lnTo>
                              <a:pt x="3" y="0"/>
                            </a:lnTo>
                            <a:lnTo>
                              <a:pt x="6" y="0"/>
                            </a:lnTo>
                            <a:lnTo>
                              <a:pt x="8" y="3"/>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46" name="Freeform 1359">
                        <a:extLst>
                          <a:ext uri="{FF2B5EF4-FFF2-40B4-BE49-F238E27FC236}">
                            <a16:creationId xmlns:a16="http://schemas.microsoft.com/office/drawing/2014/main" id="{31F4D24B-3CCC-4B46-84E8-29B751C6D82A}"/>
                          </a:ext>
                        </a:extLst>
                      </p:cNvPr>
                      <p:cNvSpPr>
                        <a:spLocks/>
                      </p:cNvSpPr>
                      <p:nvPr/>
                    </p:nvSpPr>
                    <p:spPr bwMode="auto">
                      <a:xfrm>
                        <a:off x="3909485" y="3657600"/>
                        <a:ext cx="55033" cy="19051"/>
                      </a:xfrm>
                      <a:custGeom>
                        <a:avLst/>
                        <a:gdLst>
                          <a:gd name="T0" fmla="*/ 2147483646 w 40"/>
                          <a:gd name="T1" fmla="*/ 2147483646 h 11"/>
                          <a:gd name="T2" fmla="*/ 0 w 40"/>
                          <a:gd name="T3" fmla="*/ 2147483646 h 11"/>
                          <a:gd name="T4" fmla="*/ 0 w 40"/>
                          <a:gd name="T5" fmla="*/ 2147483646 h 11"/>
                          <a:gd name="T6" fmla="*/ 0 w 40"/>
                          <a:gd name="T7" fmla="*/ 2147483646 h 11"/>
                          <a:gd name="T8" fmla="*/ 0 w 40"/>
                          <a:gd name="T9" fmla="*/ 0 h 11"/>
                          <a:gd name="T10" fmla="*/ 2147483646 w 40"/>
                          <a:gd name="T11" fmla="*/ 0 h 11"/>
                          <a:gd name="T12" fmla="*/ 2147483646 w 40"/>
                          <a:gd name="T13" fmla="*/ 0 h 11"/>
                          <a:gd name="T14" fmla="*/ 2147483646 w 40"/>
                          <a:gd name="T15" fmla="*/ 0 h 11"/>
                          <a:gd name="T16" fmla="*/ 2147483646 w 40"/>
                          <a:gd name="T17" fmla="*/ 2147483646 h 11"/>
                          <a:gd name="T18" fmla="*/ 2147483646 w 40"/>
                          <a:gd name="T19" fmla="*/ 2147483646 h 11"/>
                          <a:gd name="T20" fmla="*/ 2147483646 w 40"/>
                          <a:gd name="T21" fmla="*/ 2147483646 h 11"/>
                          <a:gd name="T22" fmla="*/ 2147483646 w 40"/>
                          <a:gd name="T23" fmla="*/ 2147483646 h 11"/>
                          <a:gd name="T24" fmla="*/ 2147483646 w 4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11">
                            <a:moveTo>
                              <a:pt x="3" y="11"/>
                            </a:moveTo>
                            <a:lnTo>
                              <a:pt x="0" y="7"/>
                            </a:lnTo>
                            <a:lnTo>
                              <a:pt x="0" y="3"/>
                            </a:lnTo>
                            <a:lnTo>
                              <a:pt x="0" y="0"/>
                            </a:lnTo>
                            <a:lnTo>
                              <a:pt x="3" y="0"/>
                            </a:lnTo>
                            <a:lnTo>
                              <a:pt x="37" y="0"/>
                            </a:lnTo>
                            <a:lnTo>
                              <a:pt x="40" y="0"/>
                            </a:lnTo>
                            <a:lnTo>
                              <a:pt x="40" y="3"/>
                            </a:lnTo>
                            <a:lnTo>
                              <a:pt x="40" y="7"/>
                            </a:lnTo>
                            <a:lnTo>
                              <a:pt x="37"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47" name="Freeform 1360">
                        <a:extLst>
                          <a:ext uri="{FF2B5EF4-FFF2-40B4-BE49-F238E27FC236}">
                            <a16:creationId xmlns:a16="http://schemas.microsoft.com/office/drawing/2014/main" id="{B68B9780-AB67-4C8E-8A38-A24F25ED5F43}"/>
                          </a:ext>
                        </a:extLst>
                      </p:cNvPr>
                      <p:cNvSpPr>
                        <a:spLocks/>
                      </p:cNvSpPr>
                      <p:nvPr/>
                    </p:nvSpPr>
                    <p:spPr bwMode="auto">
                      <a:xfrm>
                        <a:off x="3956051" y="3657600"/>
                        <a:ext cx="23283"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3"/>
                            </a:lnTo>
                            <a:lnTo>
                              <a:pt x="0" y="0"/>
                            </a:lnTo>
                            <a:lnTo>
                              <a:pt x="3" y="0"/>
                            </a:lnTo>
                            <a:lnTo>
                              <a:pt x="15" y="0"/>
                            </a:lnTo>
                            <a:lnTo>
                              <a:pt x="17" y="0"/>
                            </a:lnTo>
                            <a:lnTo>
                              <a:pt x="17" y="3"/>
                            </a:lnTo>
                            <a:lnTo>
                              <a:pt x="17" y="7"/>
                            </a:lnTo>
                            <a:lnTo>
                              <a:pt x="1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48" name="Freeform 1361">
                        <a:extLst>
                          <a:ext uri="{FF2B5EF4-FFF2-40B4-BE49-F238E27FC236}">
                            <a16:creationId xmlns:a16="http://schemas.microsoft.com/office/drawing/2014/main" id="{8886B5B7-CF72-4CB6-8D1F-813AF2ADBF80}"/>
                          </a:ext>
                        </a:extLst>
                      </p:cNvPr>
                      <p:cNvSpPr>
                        <a:spLocks/>
                      </p:cNvSpPr>
                      <p:nvPr/>
                    </p:nvSpPr>
                    <p:spPr bwMode="auto">
                      <a:xfrm>
                        <a:off x="3972985" y="3642785"/>
                        <a:ext cx="10583" cy="27516"/>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4"/>
                            </a:lnTo>
                            <a:lnTo>
                              <a:pt x="0" y="0"/>
                            </a:lnTo>
                            <a:lnTo>
                              <a:pt x="3"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49" name="Freeform 1362">
                        <a:extLst>
                          <a:ext uri="{FF2B5EF4-FFF2-40B4-BE49-F238E27FC236}">
                            <a16:creationId xmlns:a16="http://schemas.microsoft.com/office/drawing/2014/main" id="{B22950E3-E84E-4F66-8E13-98B7CA6325C1}"/>
                          </a:ext>
                        </a:extLst>
                      </p:cNvPr>
                      <p:cNvSpPr>
                        <a:spLocks/>
                      </p:cNvSpPr>
                      <p:nvPr/>
                    </p:nvSpPr>
                    <p:spPr bwMode="auto">
                      <a:xfrm>
                        <a:off x="3972985" y="3642785"/>
                        <a:ext cx="10583" cy="19049"/>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8"/>
                            </a:lnTo>
                            <a:lnTo>
                              <a:pt x="0" y="4"/>
                            </a:lnTo>
                            <a:lnTo>
                              <a:pt x="0" y="0"/>
                            </a:lnTo>
                            <a:lnTo>
                              <a:pt x="3" y="0"/>
                            </a:lnTo>
                            <a:lnTo>
                              <a:pt x="5" y="0"/>
                            </a:lnTo>
                            <a:lnTo>
                              <a:pt x="8" y="0"/>
                            </a:lnTo>
                            <a:lnTo>
                              <a:pt x="8" y="4"/>
                            </a:lnTo>
                            <a:lnTo>
                              <a:pt x="8" y="8"/>
                            </a:lnTo>
                            <a:lnTo>
                              <a:pt x="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50" name="Freeform 1363">
                        <a:extLst>
                          <a:ext uri="{FF2B5EF4-FFF2-40B4-BE49-F238E27FC236}">
                            <a16:creationId xmlns:a16="http://schemas.microsoft.com/office/drawing/2014/main" id="{0E900F81-627C-41F0-8747-F77D4429E05B}"/>
                          </a:ext>
                        </a:extLst>
                      </p:cNvPr>
                      <p:cNvSpPr>
                        <a:spLocks/>
                      </p:cNvSpPr>
                      <p:nvPr/>
                    </p:nvSpPr>
                    <p:spPr bwMode="auto">
                      <a:xfrm>
                        <a:off x="3975100" y="3623733"/>
                        <a:ext cx="10584"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5" y="19"/>
                            </a:lnTo>
                            <a:lnTo>
                              <a:pt x="2" y="19"/>
                            </a:lnTo>
                            <a:lnTo>
                              <a:pt x="0" y="19"/>
                            </a:lnTo>
                            <a:lnTo>
                              <a:pt x="0" y="15"/>
                            </a:lnTo>
                            <a:lnTo>
                              <a:pt x="0" y="4"/>
                            </a:lnTo>
                            <a:lnTo>
                              <a:pt x="0" y="0"/>
                            </a:lnTo>
                            <a:lnTo>
                              <a:pt x="2" y="0"/>
                            </a:lnTo>
                            <a:lnTo>
                              <a:pt x="5" y="0"/>
                            </a:lnTo>
                            <a:lnTo>
                              <a:pt x="8" y="4"/>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51" name="Freeform 1364">
                        <a:extLst>
                          <a:ext uri="{FF2B5EF4-FFF2-40B4-BE49-F238E27FC236}">
                            <a16:creationId xmlns:a16="http://schemas.microsoft.com/office/drawing/2014/main" id="{3B02DB4E-CE54-4EF1-8477-B67077300699}"/>
                          </a:ext>
                        </a:extLst>
                      </p:cNvPr>
                      <p:cNvSpPr>
                        <a:spLocks/>
                      </p:cNvSpPr>
                      <p:nvPr/>
                    </p:nvSpPr>
                    <p:spPr bwMode="auto">
                      <a:xfrm>
                        <a:off x="3975101" y="3623733"/>
                        <a:ext cx="23284"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2" y="11"/>
                            </a:moveTo>
                            <a:lnTo>
                              <a:pt x="0" y="7"/>
                            </a:lnTo>
                            <a:lnTo>
                              <a:pt x="0" y="4"/>
                            </a:lnTo>
                            <a:lnTo>
                              <a:pt x="0" y="0"/>
                            </a:lnTo>
                            <a:lnTo>
                              <a:pt x="2" y="0"/>
                            </a:lnTo>
                            <a:lnTo>
                              <a:pt x="14" y="0"/>
                            </a:lnTo>
                            <a:lnTo>
                              <a:pt x="17" y="0"/>
                            </a:lnTo>
                            <a:lnTo>
                              <a:pt x="17" y="4"/>
                            </a:lnTo>
                            <a:lnTo>
                              <a:pt x="17" y="7"/>
                            </a:lnTo>
                            <a:lnTo>
                              <a:pt x="14"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52" name="Freeform 1365">
                        <a:extLst>
                          <a:ext uri="{FF2B5EF4-FFF2-40B4-BE49-F238E27FC236}">
                            <a16:creationId xmlns:a16="http://schemas.microsoft.com/office/drawing/2014/main" id="{47A5027F-9F4C-404B-AD63-A56A8F29984A}"/>
                          </a:ext>
                        </a:extLst>
                      </p:cNvPr>
                      <p:cNvSpPr>
                        <a:spLocks/>
                      </p:cNvSpPr>
                      <p:nvPr/>
                    </p:nvSpPr>
                    <p:spPr bwMode="auto">
                      <a:xfrm>
                        <a:off x="3989918" y="3623733"/>
                        <a:ext cx="12700" cy="19051"/>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4"/>
                            </a:lnTo>
                            <a:lnTo>
                              <a:pt x="0" y="0"/>
                            </a:lnTo>
                            <a:lnTo>
                              <a:pt x="3" y="0"/>
                            </a:lnTo>
                            <a:lnTo>
                              <a:pt x="6" y="0"/>
                            </a:lnTo>
                            <a:lnTo>
                              <a:pt x="9" y="0"/>
                            </a:lnTo>
                            <a:lnTo>
                              <a:pt x="9" y="4"/>
                            </a:lnTo>
                            <a:lnTo>
                              <a:pt x="9" y="7"/>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53" name="Freeform 1366">
                        <a:extLst>
                          <a:ext uri="{FF2B5EF4-FFF2-40B4-BE49-F238E27FC236}">
                            <a16:creationId xmlns:a16="http://schemas.microsoft.com/office/drawing/2014/main" id="{C9A5C79D-1FED-4F15-8951-7718E7FD210C}"/>
                          </a:ext>
                        </a:extLst>
                      </p:cNvPr>
                      <p:cNvSpPr>
                        <a:spLocks/>
                      </p:cNvSpPr>
                      <p:nvPr/>
                    </p:nvSpPr>
                    <p:spPr bwMode="auto">
                      <a:xfrm>
                        <a:off x="3994151" y="3608918"/>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2"/>
                            </a:moveTo>
                            <a:lnTo>
                              <a:pt x="6" y="15"/>
                            </a:lnTo>
                            <a:lnTo>
                              <a:pt x="3" y="15"/>
                            </a:lnTo>
                            <a:lnTo>
                              <a:pt x="0" y="15"/>
                            </a:lnTo>
                            <a:lnTo>
                              <a:pt x="0" y="12"/>
                            </a:lnTo>
                            <a:lnTo>
                              <a:pt x="0" y="4"/>
                            </a:lnTo>
                            <a:lnTo>
                              <a:pt x="0" y="0"/>
                            </a:lnTo>
                            <a:lnTo>
                              <a:pt x="3" y="0"/>
                            </a:lnTo>
                            <a:lnTo>
                              <a:pt x="6" y="0"/>
                            </a:lnTo>
                            <a:lnTo>
                              <a:pt x="9" y="4"/>
                            </a:lnTo>
                            <a:lnTo>
                              <a:pt x="9"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54" name="Freeform 1367">
                        <a:extLst>
                          <a:ext uri="{FF2B5EF4-FFF2-40B4-BE49-F238E27FC236}">
                            <a16:creationId xmlns:a16="http://schemas.microsoft.com/office/drawing/2014/main" id="{22F4979E-1208-487E-8D10-464A8C5C3661}"/>
                          </a:ext>
                        </a:extLst>
                      </p:cNvPr>
                      <p:cNvSpPr>
                        <a:spLocks/>
                      </p:cNvSpPr>
                      <p:nvPr/>
                    </p:nvSpPr>
                    <p:spPr bwMode="auto">
                      <a:xfrm>
                        <a:off x="3994151" y="3608918"/>
                        <a:ext cx="27516" cy="21167"/>
                      </a:xfrm>
                      <a:custGeom>
                        <a:avLst/>
                        <a:gdLst>
                          <a:gd name="T0" fmla="*/ 2147483646 w 20"/>
                          <a:gd name="T1" fmla="*/ 2147483646 h 12"/>
                          <a:gd name="T2" fmla="*/ 0 w 20"/>
                          <a:gd name="T3" fmla="*/ 2147483646 h 12"/>
                          <a:gd name="T4" fmla="*/ 0 w 20"/>
                          <a:gd name="T5" fmla="*/ 2147483646 h 12"/>
                          <a:gd name="T6" fmla="*/ 0 w 20"/>
                          <a:gd name="T7" fmla="*/ 2147483646 h 12"/>
                          <a:gd name="T8" fmla="*/ 0 w 20"/>
                          <a:gd name="T9" fmla="*/ 0 h 12"/>
                          <a:gd name="T10" fmla="*/ 2147483646 w 20"/>
                          <a:gd name="T11" fmla="*/ 0 h 12"/>
                          <a:gd name="T12" fmla="*/ 2147483646 w 20"/>
                          <a:gd name="T13" fmla="*/ 0 h 12"/>
                          <a:gd name="T14" fmla="*/ 2147483646 w 20"/>
                          <a:gd name="T15" fmla="*/ 0 h 12"/>
                          <a:gd name="T16" fmla="*/ 2147483646 w 20"/>
                          <a:gd name="T17" fmla="*/ 2147483646 h 12"/>
                          <a:gd name="T18" fmla="*/ 2147483646 w 20"/>
                          <a:gd name="T19" fmla="*/ 2147483646 h 12"/>
                          <a:gd name="T20" fmla="*/ 2147483646 w 20"/>
                          <a:gd name="T21" fmla="*/ 2147483646 h 12"/>
                          <a:gd name="T22" fmla="*/ 2147483646 w 20"/>
                          <a:gd name="T23" fmla="*/ 2147483646 h 12"/>
                          <a:gd name="T24" fmla="*/ 2147483646 w 20"/>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2">
                            <a:moveTo>
                              <a:pt x="3" y="12"/>
                            </a:moveTo>
                            <a:lnTo>
                              <a:pt x="0" y="8"/>
                            </a:lnTo>
                            <a:lnTo>
                              <a:pt x="0" y="4"/>
                            </a:lnTo>
                            <a:lnTo>
                              <a:pt x="0" y="0"/>
                            </a:lnTo>
                            <a:lnTo>
                              <a:pt x="3" y="0"/>
                            </a:lnTo>
                            <a:lnTo>
                              <a:pt x="17" y="0"/>
                            </a:lnTo>
                            <a:lnTo>
                              <a:pt x="20" y="0"/>
                            </a:lnTo>
                            <a:lnTo>
                              <a:pt x="20" y="4"/>
                            </a:lnTo>
                            <a:lnTo>
                              <a:pt x="20" y="8"/>
                            </a:lnTo>
                            <a:lnTo>
                              <a:pt x="17"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55" name="Freeform 1368">
                        <a:extLst>
                          <a:ext uri="{FF2B5EF4-FFF2-40B4-BE49-F238E27FC236}">
                            <a16:creationId xmlns:a16="http://schemas.microsoft.com/office/drawing/2014/main" id="{123FCC0C-4A60-48FB-9A98-0246BE0991CA}"/>
                          </a:ext>
                        </a:extLst>
                      </p:cNvPr>
                      <p:cNvSpPr>
                        <a:spLocks/>
                      </p:cNvSpPr>
                      <p:nvPr/>
                    </p:nvSpPr>
                    <p:spPr bwMode="auto">
                      <a:xfrm>
                        <a:off x="4013201" y="3589867"/>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56" name="Freeform 1369">
                        <a:extLst>
                          <a:ext uri="{FF2B5EF4-FFF2-40B4-BE49-F238E27FC236}">
                            <a16:creationId xmlns:a16="http://schemas.microsoft.com/office/drawing/2014/main" id="{A064099F-241E-4713-9E26-07C345D2089F}"/>
                          </a:ext>
                        </a:extLst>
                      </p:cNvPr>
                      <p:cNvSpPr>
                        <a:spLocks/>
                      </p:cNvSpPr>
                      <p:nvPr/>
                    </p:nvSpPr>
                    <p:spPr bwMode="auto">
                      <a:xfrm>
                        <a:off x="4013201" y="3589867"/>
                        <a:ext cx="21167" cy="19051"/>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8"/>
                            </a:lnTo>
                            <a:lnTo>
                              <a:pt x="0" y="4"/>
                            </a:lnTo>
                            <a:lnTo>
                              <a:pt x="0" y="0"/>
                            </a:lnTo>
                            <a:lnTo>
                              <a:pt x="3" y="0"/>
                            </a:lnTo>
                            <a:lnTo>
                              <a:pt x="12" y="0"/>
                            </a:lnTo>
                            <a:lnTo>
                              <a:pt x="15" y="0"/>
                            </a:lnTo>
                            <a:lnTo>
                              <a:pt x="15" y="4"/>
                            </a:lnTo>
                            <a:lnTo>
                              <a:pt x="15" y="8"/>
                            </a:lnTo>
                            <a:lnTo>
                              <a:pt x="1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57" name="Freeform 1370">
                        <a:extLst>
                          <a:ext uri="{FF2B5EF4-FFF2-40B4-BE49-F238E27FC236}">
                            <a16:creationId xmlns:a16="http://schemas.microsoft.com/office/drawing/2014/main" id="{95738101-2A86-4054-92F3-B95B9B12398F}"/>
                          </a:ext>
                        </a:extLst>
                      </p:cNvPr>
                      <p:cNvSpPr>
                        <a:spLocks/>
                      </p:cNvSpPr>
                      <p:nvPr/>
                    </p:nvSpPr>
                    <p:spPr bwMode="auto">
                      <a:xfrm>
                        <a:off x="4025901" y="3589867"/>
                        <a:ext cx="31751"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8"/>
                            </a:lnTo>
                            <a:lnTo>
                              <a:pt x="0" y="4"/>
                            </a:lnTo>
                            <a:lnTo>
                              <a:pt x="0" y="0"/>
                            </a:lnTo>
                            <a:lnTo>
                              <a:pt x="3" y="0"/>
                            </a:lnTo>
                            <a:lnTo>
                              <a:pt x="20" y="0"/>
                            </a:lnTo>
                            <a:lnTo>
                              <a:pt x="23" y="0"/>
                            </a:lnTo>
                            <a:lnTo>
                              <a:pt x="23" y="4"/>
                            </a:lnTo>
                            <a:lnTo>
                              <a:pt x="23" y="8"/>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58" name="Freeform 1371">
                        <a:extLst>
                          <a:ext uri="{FF2B5EF4-FFF2-40B4-BE49-F238E27FC236}">
                            <a16:creationId xmlns:a16="http://schemas.microsoft.com/office/drawing/2014/main" id="{08850623-5DF6-442C-AC27-E51828A49B28}"/>
                          </a:ext>
                        </a:extLst>
                      </p:cNvPr>
                      <p:cNvSpPr>
                        <a:spLocks/>
                      </p:cNvSpPr>
                      <p:nvPr/>
                    </p:nvSpPr>
                    <p:spPr bwMode="auto">
                      <a:xfrm>
                        <a:off x="4049184" y="3589867"/>
                        <a:ext cx="14816" cy="19051"/>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8"/>
                            </a:lnTo>
                            <a:lnTo>
                              <a:pt x="0" y="4"/>
                            </a:lnTo>
                            <a:lnTo>
                              <a:pt x="0" y="0"/>
                            </a:lnTo>
                            <a:lnTo>
                              <a:pt x="3" y="0"/>
                            </a:lnTo>
                            <a:lnTo>
                              <a:pt x="9" y="0"/>
                            </a:lnTo>
                            <a:lnTo>
                              <a:pt x="12" y="0"/>
                            </a:lnTo>
                            <a:lnTo>
                              <a:pt x="12" y="4"/>
                            </a:lnTo>
                            <a:lnTo>
                              <a:pt x="12" y="8"/>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59" name="Freeform 1372">
                        <a:extLst>
                          <a:ext uri="{FF2B5EF4-FFF2-40B4-BE49-F238E27FC236}">
                            <a16:creationId xmlns:a16="http://schemas.microsoft.com/office/drawing/2014/main" id="{031F143F-DA32-4660-9D02-237E63655459}"/>
                          </a:ext>
                        </a:extLst>
                      </p:cNvPr>
                      <p:cNvSpPr>
                        <a:spLocks/>
                      </p:cNvSpPr>
                      <p:nvPr/>
                    </p:nvSpPr>
                    <p:spPr bwMode="auto">
                      <a:xfrm>
                        <a:off x="4057651" y="3570817"/>
                        <a:ext cx="10583"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6" y="19"/>
                            </a:lnTo>
                            <a:lnTo>
                              <a:pt x="3" y="19"/>
                            </a:lnTo>
                            <a:lnTo>
                              <a:pt x="0" y="19"/>
                            </a:lnTo>
                            <a:lnTo>
                              <a:pt x="0" y="15"/>
                            </a:lnTo>
                            <a:lnTo>
                              <a:pt x="0" y="4"/>
                            </a:lnTo>
                            <a:lnTo>
                              <a:pt x="0" y="0"/>
                            </a:lnTo>
                            <a:lnTo>
                              <a:pt x="3" y="0"/>
                            </a:lnTo>
                            <a:lnTo>
                              <a:pt x="6" y="0"/>
                            </a:lnTo>
                            <a:lnTo>
                              <a:pt x="8" y="4"/>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60" name="Freeform 1373">
                        <a:extLst>
                          <a:ext uri="{FF2B5EF4-FFF2-40B4-BE49-F238E27FC236}">
                            <a16:creationId xmlns:a16="http://schemas.microsoft.com/office/drawing/2014/main" id="{66BD6EB5-27C9-4B3A-8D63-51351384FB15}"/>
                          </a:ext>
                        </a:extLst>
                      </p:cNvPr>
                      <p:cNvSpPr>
                        <a:spLocks/>
                      </p:cNvSpPr>
                      <p:nvPr/>
                    </p:nvSpPr>
                    <p:spPr bwMode="auto">
                      <a:xfrm>
                        <a:off x="4057651" y="3570818"/>
                        <a:ext cx="14816" cy="19049"/>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7"/>
                            </a:lnTo>
                            <a:lnTo>
                              <a:pt x="0" y="4"/>
                            </a:lnTo>
                            <a:lnTo>
                              <a:pt x="0" y="0"/>
                            </a:lnTo>
                            <a:lnTo>
                              <a:pt x="3" y="0"/>
                            </a:lnTo>
                            <a:lnTo>
                              <a:pt x="8" y="0"/>
                            </a:lnTo>
                            <a:lnTo>
                              <a:pt x="11" y="0"/>
                            </a:lnTo>
                            <a:lnTo>
                              <a:pt x="11" y="4"/>
                            </a:lnTo>
                            <a:lnTo>
                              <a:pt x="11" y="7"/>
                            </a:lnTo>
                            <a:lnTo>
                              <a:pt x="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61" name="Freeform 1374">
                        <a:extLst>
                          <a:ext uri="{FF2B5EF4-FFF2-40B4-BE49-F238E27FC236}">
                            <a16:creationId xmlns:a16="http://schemas.microsoft.com/office/drawing/2014/main" id="{FD76C955-647D-4CC3-8AC7-2690E8470C13}"/>
                          </a:ext>
                        </a:extLst>
                      </p:cNvPr>
                      <p:cNvSpPr>
                        <a:spLocks/>
                      </p:cNvSpPr>
                      <p:nvPr/>
                    </p:nvSpPr>
                    <p:spPr bwMode="auto">
                      <a:xfrm>
                        <a:off x="4064000" y="3570818"/>
                        <a:ext cx="19051" cy="19049"/>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2" y="11"/>
                            </a:moveTo>
                            <a:lnTo>
                              <a:pt x="0" y="7"/>
                            </a:lnTo>
                            <a:lnTo>
                              <a:pt x="0" y="4"/>
                            </a:lnTo>
                            <a:lnTo>
                              <a:pt x="0" y="0"/>
                            </a:lnTo>
                            <a:lnTo>
                              <a:pt x="2" y="0"/>
                            </a:lnTo>
                            <a:lnTo>
                              <a:pt x="11" y="0"/>
                            </a:lnTo>
                            <a:lnTo>
                              <a:pt x="14" y="0"/>
                            </a:lnTo>
                            <a:lnTo>
                              <a:pt x="14" y="4"/>
                            </a:lnTo>
                            <a:lnTo>
                              <a:pt x="14" y="7"/>
                            </a:lnTo>
                            <a:lnTo>
                              <a:pt x="11"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62" name="Freeform 1375">
                        <a:extLst>
                          <a:ext uri="{FF2B5EF4-FFF2-40B4-BE49-F238E27FC236}">
                            <a16:creationId xmlns:a16="http://schemas.microsoft.com/office/drawing/2014/main" id="{23F8EC79-A5FB-4B65-9350-AA366183E447}"/>
                          </a:ext>
                        </a:extLst>
                      </p:cNvPr>
                      <p:cNvSpPr>
                        <a:spLocks/>
                      </p:cNvSpPr>
                      <p:nvPr/>
                    </p:nvSpPr>
                    <p:spPr bwMode="auto">
                      <a:xfrm>
                        <a:off x="4074584" y="3570818"/>
                        <a:ext cx="23283"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5" y="0"/>
                            </a:lnTo>
                            <a:lnTo>
                              <a:pt x="17" y="0"/>
                            </a:lnTo>
                            <a:lnTo>
                              <a:pt x="17" y="4"/>
                            </a:lnTo>
                            <a:lnTo>
                              <a:pt x="17" y="7"/>
                            </a:lnTo>
                            <a:lnTo>
                              <a:pt x="1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63" name="Freeform 1376">
                        <a:extLst>
                          <a:ext uri="{FF2B5EF4-FFF2-40B4-BE49-F238E27FC236}">
                            <a16:creationId xmlns:a16="http://schemas.microsoft.com/office/drawing/2014/main" id="{0BA05719-1E6B-410C-8AFA-9480078D37DD}"/>
                          </a:ext>
                        </a:extLst>
                      </p:cNvPr>
                      <p:cNvSpPr>
                        <a:spLocks/>
                      </p:cNvSpPr>
                      <p:nvPr/>
                    </p:nvSpPr>
                    <p:spPr bwMode="auto">
                      <a:xfrm>
                        <a:off x="4091518" y="3570818"/>
                        <a:ext cx="42333" cy="19049"/>
                      </a:xfrm>
                      <a:custGeom>
                        <a:avLst/>
                        <a:gdLst>
                          <a:gd name="T0" fmla="*/ 2147483646 w 31"/>
                          <a:gd name="T1" fmla="*/ 2147483646 h 11"/>
                          <a:gd name="T2" fmla="*/ 0 w 31"/>
                          <a:gd name="T3" fmla="*/ 2147483646 h 11"/>
                          <a:gd name="T4" fmla="*/ 0 w 31"/>
                          <a:gd name="T5" fmla="*/ 2147483646 h 11"/>
                          <a:gd name="T6" fmla="*/ 0 w 31"/>
                          <a:gd name="T7" fmla="*/ 2147483646 h 11"/>
                          <a:gd name="T8" fmla="*/ 0 w 31"/>
                          <a:gd name="T9" fmla="*/ 0 h 11"/>
                          <a:gd name="T10" fmla="*/ 2147483646 w 31"/>
                          <a:gd name="T11" fmla="*/ 0 h 11"/>
                          <a:gd name="T12" fmla="*/ 2147483646 w 31"/>
                          <a:gd name="T13" fmla="*/ 0 h 11"/>
                          <a:gd name="T14" fmla="*/ 2147483646 w 31"/>
                          <a:gd name="T15" fmla="*/ 0 h 11"/>
                          <a:gd name="T16" fmla="*/ 2147483646 w 31"/>
                          <a:gd name="T17" fmla="*/ 2147483646 h 11"/>
                          <a:gd name="T18" fmla="*/ 2147483646 w 31"/>
                          <a:gd name="T19" fmla="*/ 2147483646 h 11"/>
                          <a:gd name="T20" fmla="*/ 2147483646 w 31"/>
                          <a:gd name="T21" fmla="*/ 2147483646 h 11"/>
                          <a:gd name="T22" fmla="*/ 2147483646 w 31"/>
                          <a:gd name="T23" fmla="*/ 2147483646 h 11"/>
                          <a:gd name="T24" fmla="*/ 2147483646 w 3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1">
                            <a:moveTo>
                              <a:pt x="3" y="11"/>
                            </a:moveTo>
                            <a:lnTo>
                              <a:pt x="0" y="7"/>
                            </a:lnTo>
                            <a:lnTo>
                              <a:pt x="0" y="4"/>
                            </a:lnTo>
                            <a:lnTo>
                              <a:pt x="0" y="0"/>
                            </a:lnTo>
                            <a:lnTo>
                              <a:pt x="3" y="0"/>
                            </a:lnTo>
                            <a:lnTo>
                              <a:pt x="28" y="0"/>
                            </a:lnTo>
                            <a:lnTo>
                              <a:pt x="31" y="0"/>
                            </a:lnTo>
                            <a:lnTo>
                              <a:pt x="31" y="4"/>
                            </a:lnTo>
                            <a:lnTo>
                              <a:pt x="31" y="7"/>
                            </a:lnTo>
                            <a:lnTo>
                              <a:pt x="2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64" name="Freeform 1377">
                        <a:extLst>
                          <a:ext uri="{FF2B5EF4-FFF2-40B4-BE49-F238E27FC236}">
                            <a16:creationId xmlns:a16="http://schemas.microsoft.com/office/drawing/2014/main" id="{237CF881-777E-45F0-B538-CC1D536B21C9}"/>
                          </a:ext>
                        </a:extLst>
                      </p:cNvPr>
                      <p:cNvSpPr>
                        <a:spLocks/>
                      </p:cNvSpPr>
                      <p:nvPr/>
                    </p:nvSpPr>
                    <p:spPr bwMode="auto">
                      <a:xfrm>
                        <a:off x="4127500" y="3556000"/>
                        <a:ext cx="10584"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2"/>
                            </a:moveTo>
                            <a:lnTo>
                              <a:pt x="5" y="15"/>
                            </a:lnTo>
                            <a:lnTo>
                              <a:pt x="2" y="15"/>
                            </a:lnTo>
                            <a:lnTo>
                              <a:pt x="0" y="15"/>
                            </a:lnTo>
                            <a:lnTo>
                              <a:pt x="0" y="12"/>
                            </a:lnTo>
                            <a:lnTo>
                              <a:pt x="0" y="4"/>
                            </a:lnTo>
                            <a:lnTo>
                              <a:pt x="0" y="0"/>
                            </a:lnTo>
                            <a:lnTo>
                              <a:pt x="2" y="0"/>
                            </a:lnTo>
                            <a:lnTo>
                              <a:pt x="5" y="0"/>
                            </a:lnTo>
                            <a:lnTo>
                              <a:pt x="8" y="4"/>
                            </a:lnTo>
                            <a:lnTo>
                              <a:pt x="8"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65" name="Freeform 1378">
                        <a:extLst>
                          <a:ext uri="{FF2B5EF4-FFF2-40B4-BE49-F238E27FC236}">
                            <a16:creationId xmlns:a16="http://schemas.microsoft.com/office/drawing/2014/main" id="{ED7B94DB-2280-4A25-8F77-F5B6431C13F7}"/>
                          </a:ext>
                        </a:extLst>
                      </p:cNvPr>
                      <p:cNvSpPr>
                        <a:spLocks/>
                      </p:cNvSpPr>
                      <p:nvPr/>
                    </p:nvSpPr>
                    <p:spPr bwMode="auto">
                      <a:xfrm>
                        <a:off x="4127501" y="3556001"/>
                        <a:ext cx="57151" cy="21167"/>
                      </a:xfrm>
                      <a:custGeom>
                        <a:avLst/>
                        <a:gdLst>
                          <a:gd name="T0" fmla="*/ 2147483646 w 43"/>
                          <a:gd name="T1" fmla="*/ 2147483646 h 12"/>
                          <a:gd name="T2" fmla="*/ 0 w 43"/>
                          <a:gd name="T3" fmla="*/ 2147483646 h 12"/>
                          <a:gd name="T4" fmla="*/ 0 w 43"/>
                          <a:gd name="T5" fmla="*/ 2147483646 h 12"/>
                          <a:gd name="T6" fmla="*/ 0 w 43"/>
                          <a:gd name="T7" fmla="*/ 2147483646 h 12"/>
                          <a:gd name="T8" fmla="*/ 0 w 43"/>
                          <a:gd name="T9" fmla="*/ 0 h 12"/>
                          <a:gd name="T10" fmla="*/ 2147483646 w 43"/>
                          <a:gd name="T11" fmla="*/ 0 h 12"/>
                          <a:gd name="T12" fmla="*/ 2147483646 w 43"/>
                          <a:gd name="T13" fmla="*/ 0 h 12"/>
                          <a:gd name="T14" fmla="*/ 2147483646 w 43"/>
                          <a:gd name="T15" fmla="*/ 0 h 12"/>
                          <a:gd name="T16" fmla="*/ 2147483646 w 43"/>
                          <a:gd name="T17" fmla="*/ 2147483646 h 12"/>
                          <a:gd name="T18" fmla="*/ 2147483646 w 43"/>
                          <a:gd name="T19" fmla="*/ 2147483646 h 12"/>
                          <a:gd name="T20" fmla="*/ 2147483646 w 43"/>
                          <a:gd name="T21" fmla="*/ 2147483646 h 12"/>
                          <a:gd name="T22" fmla="*/ 2147483646 w 43"/>
                          <a:gd name="T23" fmla="*/ 2147483646 h 12"/>
                          <a:gd name="T24" fmla="*/ 2147483646 w 4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3" h="12">
                            <a:moveTo>
                              <a:pt x="2" y="12"/>
                            </a:moveTo>
                            <a:lnTo>
                              <a:pt x="0" y="8"/>
                            </a:lnTo>
                            <a:lnTo>
                              <a:pt x="0" y="4"/>
                            </a:lnTo>
                            <a:lnTo>
                              <a:pt x="0" y="0"/>
                            </a:lnTo>
                            <a:lnTo>
                              <a:pt x="2" y="0"/>
                            </a:lnTo>
                            <a:lnTo>
                              <a:pt x="40" y="0"/>
                            </a:lnTo>
                            <a:lnTo>
                              <a:pt x="43" y="0"/>
                            </a:lnTo>
                            <a:lnTo>
                              <a:pt x="43" y="4"/>
                            </a:lnTo>
                            <a:lnTo>
                              <a:pt x="43" y="8"/>
                            </a:lnTo>
                            <a:lnTo>
                              <a:pt x="40" y="12"/>
                            </a:lnTo>
                            <a:lnTo>
                              <a:pt x="2"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66" name="Freeform 1379">
                        <a:extLst>
                          <a:ext uri="{FF2B5EF4-FFF2-40B4-BE49-F238E27FC236}">
                            <a16:creationId xmlns:a16="http://schemas.microsoft.com/office/drawing/2014/main" id="{42AC9C24-3147-4FB3-9A2B-C130379856DA}"/>
                          </a:ext>
                        </a:extLst>
                      </p:cNvPr>
                      <p:cNvSpPr>
                        <a:spLocks/>
                      </p:cNvSpPr>
                      <p:nvPr/>
                    </p:nvSpPr>
                    <p:spPr bwMode="auto">
                      <a:xfrm>
                        <a:off x="4176185" y="3556001"/>
                        <a:ext cx="27516" cy="21167"/>
                      </a:xfrm>
                      <a:custGeom>
                        <a:avLst/>
                        <a:gdLst>
                          <a:gd name="T0" fmla="*/ 2147483646 w 20"/>
                          <a:gd name="T1" fmla="*/ 2147483646 h 12"/>
                          <a:gd name="T2" fmla="*/ 0 w 20"/>
                          <a:gd name="T3" fmla="*/ 2147483646 h 12"/>
                          <a:gd name="T4" fmla="*/ 0 w 20"/>
                          <a:gd name="T5" fmla="*/ 2147483646 h 12"/>
                          <a:gd name="T6" fmla="*/ 0 w 20"/>
                          <a:gd name="T7" fmla="*/ 2147483646 h 12"/>
                          <a:gd name="T8" fmla="*/ 0 w 20"/>
                          <a:gd name="T9" fmla="*/ 0 h 12"/>
                          <a:gd name="T10" fmla="*/ 2147483646 w 20"/>
                          <a:gd name="T11" fmla="*/ 0 h 12"/>
                          <a:gd name="T12" fmla="*/ 2147483646 w 20"/>
                          <a:gd name="T13" fmla="*/ 0 h 12"/>
                          <a:gd name="T14" fmla="*/ 2147483646 w 20"/>
                          <a:gd name="T15" fmla="*/ 0 h 12"/>
                          <a:gd name="T16" fmla="*/ 2147483646 w 20"/>
                          <a:gd name="T17" fmla="*/ 2147483646 h 12"/>
                          <a:gd name="T18" fmla="*/ 2147483646 w 20"/>
                          <a:gd name="T19" fmla="*/ 2147483646 h 12"/>
                          <a:gd name="T20" fmla="*/ 2147483646 w 20"/>
                          <a:gd name="T21" fmla="*/ 2147483646 h 12"/>
                          <a:gd name="T22" fmla="*/ 2147483646 w 20"/>
                          <a:gd name="T23" fmla="*/ 2147483646 h 12"/>
                          <a:gd name="T24" fmla="*/ 2147483646 w 20"/>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2">
                            <a:moveTo>
                              <a:pt x="3" y="12"/>
                            </a:moveTo>
                            <a:lnTo>
                              <a:pt x="0" y="8"/>
                            </a:lnTo>
                            <a:lnTo>
                              <a:pt x="0" y="4"/>
                            </a:lnTo>
                            <a:lnTo>
                              <a:pt x="0" y="0"/>
                            </a:lnTo>
                            <a:lnTo>
                              <a:pt x="3" y="0"/>
                            </a:lnTo>
                            <a:lnTo>
                              <a:pt x="17" y="0"/>
                            </a:lnTo>
                            <a:lnTo>
                              <a:pt x="20" y="0"/>
                            </a:lnTo>
                            <a:lnTo>
                              <a:pt x="20" y="4"/>
                            </a:lnTo>
                            <a:lnTo>
                              <a:pt x="20" y="8"/>
                            </a:lnTo>
                            <a:lnTo>
                              <a:pt x="17"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67" name="Freeform 1380">
                        <a:extLst>
                          <a:ext uri="{FF2B5EF4-FFF2-40B4-BE49-F238E27FC236}">
                            <a16:creationId xmlns:a16="http://schemas.microsoft.com/office/drawing/2014/main" id="{E700F175-A9B6-4E24-BB61-C61FD1B032C2}"/>
                          </a:ext>
                        </a:extLst>
                      </p:cNvPr>
                      <p:cNvSpPr>
                        <a:spLocks/>
                      </p:cNvSpPr>
                      <p:nvPr/>
                    </p:nvSpPr>
                    <p:spPr bwMode="auto">
                      <a:xfrm>
                        <a:off x="4195234" y="3556001"/>
                        <a:ext cx="38100" cy="21167"/>
                      </a:xfrm>
                      <a:custGeom>
                        <a:avLst/>
                        <a:gdLst>
                          <a:gd name="T0" fmla="*/ 2147483646 w 29"/>
                          <a:gd name="T1" fmla="*/ 2147483646 h 12"/>
                          <a:gd name="T2" fmla="*/ 0 w 29"/>
                          <a:gd name="T3" fmla="*/ 2147483646 h 12"/>
                          <a:gd name="T4" fmla="*/ 0 w 29"/>
                          <a:gd name="T5" fmla="*/ 2147483646 h 12"/>
                          <a:gd name="T6" fmla="*/ 0 w 29"/>
                          <a:gd name="T7" fmla="*/ 2147483646 h 12"/>
                          <a:gd name="T8" fmla="*/ 0 w 29"/>
                          <a:gd name="T9" fmla="*/ 0 h 12"/>
                          <a:gd name="T10" fmla="*/ 2147483646 w 29"/>
                          <a:gd name="T11" fmla="*/ 0 h 12"/>
                          <a:gd name="T12" fmla="*/ 2147483646 w 29"/>
                          <a:gd name="T13" fmla="*/ 0 h 12"/>
                          <a:gd name="T14" fmla="*/ 2147483646 w 29"/>
                          <a:gd name="T15" fmla="*/ 0 h 12"/>
                          <a:gd name="T16" fmla="*/ 2147483646 w 29"/>
                          <a:gd name="T17" fmla="*/ 2147483646 h 12"/>
                          <a:gd name="T18" fmla="*/ 2147483646 w 29"/>
                          <a:gd name="T19" fmla="*/ 2147483646 h 12"/>
                          <a:gd name="T20" fmla="*/ 2147483646 w 29"/>
                          <a:gd name="T21" fmla="*/ 2147483646 h 12"/>
                          <a:gd name="T22" fmla="*/ 2147483646 w 29"/>
                          <a:gd name="T23" fmla="*/ 2147483646 h 12"/>
                          <a:gd name="T24" fmla="*/ 2147483646 w 2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2">
                            <a:moveTo>
                              <a:pt x="3" y="12"/>
                            </a:moveTo>
                            <a:lnTo>
                              <a:pt x="0" y="8"/>
                            </a:lnTo>
                            <a:lnTo>
                              <a:pt x="0" y="4"/>
                            </a:lnTo>
                            <a:lnTo>
                              <a:pt x="0" y="0"/>
                            </a:lnTo>
                            <a:lnTo>
                              <a:pt x="3" y="0"/>
                            </a:lnTo>
                            <a:lnTo>
                              <a:pt x="26" y="0"/>
                            </a:lnTo>
                            <a:lnTo>
                              <a:pt x="29" y="0"/>
                            </a:lnTo>
                            <a:lnTo>
                              <a:pt x="29" y="4"/>
                            </a:lnTo>
                            <a:lnTo>
                              <a:pt x="29" y="8"/>
                            </a:lnTo>
                            <a:lnTo>
                              <a:pt x="26"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68" name="Freeform 1381">
                        <a:extLst>
                          <a:ext uri="{FF2B5EF4-FFF2-40B4-BE49-F238E27FC236}">
                            <a16:creationId xmlns:a16="http://schemas.microsoft.com/office/drawing/2014/main" id="{3DFEDD9D-F621-4122-8AA1-5A18EAC040B7}"/>
                          </a:ext>
                        </a:extLst>
                      </p:cNvPr>
                      <p:cNvSpPr>
                        <a:spLocks/>
                      </p:cNvSpPr>
                      <p:nvPr/>
                    </p:nvSpPr>
                    <p:spPr bwMode="auto">
                      <a:xfrm>
                        <a:off x="4226984" y="3556001"/>
                        <a:ext cx="14816" cy="21167"/>
                      </a:xfrm>
                      <a:custGeom>
                        <a:avLst/>
                        <a:gdLst>
                          <a:gd name="T0" fmla="*/ 2147483646 w 12"/>
                          <a:gd name="T1" fmla="*/ 2147483646 h 12"/>
                          <a:gd name="T2" fmla="*/ 0 w 12"/>
                          <a:gd name="T3" fmla="*/ 2147483646 h 12"/>
                          <a:gd name="T4" fmla="*/ 0 w 12"/>
                          <a:gd name="T5" fmla="*/ 2147483646 h 12"/>
                          <a:gd name="T6" fmla="*/ 0 w 12"/>
                          <a:gd name="T7" fmla="*/ 2147483646 h 12"/>
                          <a:gd name="T8" fmla="*/ 0 w 12"/>
                          <a:gd name="T9" fmla="*/ 0 h 12"/>
                          <a:gd name="T10" fmla="*/ 2147483646 w 12"/>
                          <a:gd name="T11" fmla="*/ 0 h 12"/>
                          <a:gd name="T12" fmla="*/ 2147483646 w 12"/>
                          <a:gd name="T13" fmla="*/ 0 h 12"/>
                          <a:gd name="T14" fmla="*/ 2147483646 w 12"/>
                          <a:gd name="T15" fmla="*/ 0 h 12"/>
                          <a:gd name="T16" fmla="*/ 2147483646 w 12"/>
                          <a:gd name="T17" fmla="*/ 2147483646 h 12"/>
                          <a:gd name="T18" fmla="*/ 2147483646 w 12"/>
                          <a:gd name="T19" fmla="*/ 2147483646 h 12"/>
                          <a:gd name="T20" fmla="*/ 2147483646 w 12"/>
                          <a:gd name="T21" fmla="*/ 2147483646 h 12"/>
                          <a:gd name="T22" fmla="*/ 2147483646 w 12"/>
                          <a:gd name="T23" fmla="*/ 2147483646 h 12"/>
                          <a:gd name="T24" fmla="*/ 2147483646 w 12"/>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2">
                            <a:moveTo>
                              <a:pt x="3" y="12"/>
                            </a:moveTo>
                            <a:lnTo>
                              <a:pt x="0" y="8"/>
                            </a:lnTo>
                            <a:lnTo>
                              <a:pt x="0" y="4"/>
                            </a:lnTo>
                            <a:lnTo>
                              <a:pt x="0" y="0"/>
                            </a:lnTo>
                            <a:lnTo>
                              <a:pt x="3" y="0"/>
                            </a:lnTo>
                            <a:lnTo>
                              <a:pt x="9" y="0"/>
                            </a:lnTo>
                            <a:lnTo>
                              <a:pt x="12" y="0"/>
                            </a:lnTo>
                            <a:lnTo>
                              <a:pt x="12" y="4"/>
                            </a:lnTo>
                            <a:lnTo>
                              <a:pt x="12" y="8"/>
                            </a:lnTo>
                            <a:lnTo>
                              <a:pt x="9"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69" name="Freeform 1382">
                        <a:extLst>
                          <a:ext uri="{FF2B5EF4-FFF2-40B4-BE49-F238E27FC236}">
                            <a16:creationId xmlns:a16="http://schemas.microsoft.com/office/drawing/2014/main" id="{67F29B36-A183-451B-BB65-709090C9C155}"/>
                          </a:ext>
                        </a:extLst>
                      </p:cNvPr>
                      <p:cNvSpPr>
                        <a:spLocks/>
                      </p:cNvSpPr>
                      <p:nvPr/>
                    </p:nvSpPr>
                    <p:spPr bwMode="auto">
                      <a:xfrm>
                        <a:off x="4233334" y="3556001"/>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70" name="Freeform 1383">
                        <a:extLst>
                          <a:ext uri="{FF2B5EF4-FFF2-40B4-BE49-F238E27FC236}">
                            <a16:creationId xmlns:a16="http://schemas.microsoft.com/office/drawing/2014/main" id="{8C8ABB22-D0BD-448E-A2F2-CF42DCE11257}"/>
                          </a:ext>
                        </a:extLst>
                      </p:cNvPr>
                      <p:cNvSpPr>
                        <a:spLocks/>
                      </p:cNvSpPr>
                      <p:nvPr/>
                    </p:nvSpPr>
                    <p:spPr bwMode="auto">
                      <a:xfrm>
                        <a:off x="4237568" y="3556001"/>
                        <a:ext cx="14817" cy="21167"/>
                      </a:xfrm>
                      <a:custGeom>
                        <a:avLst/>
                        <a:gdLst>
                          <a:gd name="T0" fmla="*/ 2147483646 w 11"/>
                          <a:gd name="T1" fmla="*/ 2147483646 h 12"/>
                          <a:gd name="T2" fmla="*/ 0 w 11"/>
                          <a:gd name="T3" fmla="*/ 2147483646 h 12"/>
                          <a:gd name="T4" fmla="*/ 0 w 11"/>
                          <a:gd name="T5" fmla="*/ 2147483646 h 12"/>
                          <a:gd name="T6" fmla="*/ 0 w 11"/>
                          <a:gd name="T7" fmla="*/ 2147483646 h 12"/>
                          <a:gd name="T8" fmla="*/ 0 w 11"/>
                          <a:gd name="T9" fmla="*/ 0 h 12"/>
                          <a:gd name="T10" fmla="*/ 2147483646 w 11"/>
                          <a:gd name="T11" fmla="*/ 0 h 12"/>
                          <a:gd name="T12" fmla="*/ 2147483646 w 11"/>
                          <a:gd name="T13" fmla="*/ 0 h 12"/>
                          <a:gd name="T14" fmla="*/ 2147483646 w 11"/>
                          <a:gd name="T15" fmla="*/ 0 h 12"/>
                          <a:gd name="T16" fmla="*/ 2147483646 w 11"/>
                          <a:gd name="T17" fmla="*/ 2147483646 h 12"/>
                          <a:gd name="T18" fmla="*/ 2147483646 w 11"/>
                          <a:gd name="T19" fmla="*/ 2147483646 h 12"/>
                          <a:gd name="T20" fmla="*/ 2147483646 w 11"/>
                          <a:gd name="T21" fmla="*/ 2147483646 h 12"/>
                          <a:gd name="T22" fmla="*/ 2147483646 w 11"/>
                          <a:gd name="T23" fmla="*/ 2147483646 h 12"/>
                          <a:gd name="T24" fmla="*/ 2147483646 w 1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2">
                            <a:moveTo>
                              <a:pt x="3" y="12"/>
                            </a:moveTo>
                            <a:lnTo>
                              <a:pt x="0" y="8"/>
                            </a:lnTo>
                            <a:lnTo>
                              <a:pt x="0" y="4"/>
                            </a:lnTo>
                            <a:lnTo>
                              <a:pt x="0" y="0"/>
                            </a:lnTo>
                            <a:lnTo>
                              <a:pt x="3" y="0"/>
                            </a:lnTo>
                            <a:lnTo>
                              <a:pt x="8" y="0"/>
                            </a:lnTo>
                            <a:lnTo>
                              <a:pt x="11" y="0"/>
                            </a:lnTo>
                            <a:lnTo>
                              <a:pt x="11" y="4"/>
                            </a:lnTo>
                            <a:lnTo>
                              <a:pt x="11" y="8"/>
                            </a:lnTo>
                            <a:lnTo>
                              <a:pt x="8"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71" name="Freeform 1384">
                        <a:extLst>
                          <a:ext uri="{FF2B5EF4-FFF2-40B4-BE49-F238E27FC236}">
                            <a16:creationId xmlns:a16="http://schemas.microsoft.com/office/drawing/2014/main" id="{7E61FC57-16F8-4A0C-8065-5BB2BA13AC7A}"/>
                          </a:ext>
                        </a:extLst>
                      </p:cNvPr>
                      <p:cNvSpPr>
                        <a:spLocks/>
                      </p:cNvSpPr>
                      <p:nvPr/>
                    </p:nvSpPr>
                    <p:spPr bwMode="auto">
                      <a:xfrm>
                        <a:off x="4246034" y="3556001"/>
                        <a:ext cx="14817" cy="21167"/>
                      </a:xfrm>
                      <a:custGeom>
                        <a:avLst/>
                        <a:gdLst>
                          <a:gd name="T0" fmla="*/ 2147483646 w 11"/>
                          <a:gd name="T1" fmla="*/ 2147483646 h 12"/>
                          <a:gd name="T2" fmla="*/ 0 w 11"/>
                          <a:gd name="T3" fmla="*/ 2147483646 h 12"/>
                          <a:gd name="T4" fmla="*/ 0 w 11"/>
                          <a:gd name="T5" fmla="*/ 2147483646 h 12"/>
                          <a:gd name="T6" fmla="*/ 0 w 11"/>
                          <a:gd name="T7" fmla="*/ 2147483646 h 12"/>
                          <a:gd name="T8" fmla="*/ 0 w 11"/>
                          <a:gd name="T9" fmla="*/ 0 h 12"/>
                          <a:gd name="T10" fmla="*/ 2147483646 w 11"/>
                          <a:gd name="T11" fmla="*/ 0 h 12"/>
                          <a:gd name="T12" fmla="*/ 2147483646 w 11"/>
                          <a:gd name="T13" fmla="*/ 0 h 12"/>
                          <a:gd name="T14" fmla="*/ 2147483646 w 11"/>
                          <a:gd name="T15" fmla="*/ 0 h 12"/>
                          <a:gd name="T16" fmla="*/ 2147483646 w 11"/>
                          <a:gd name="T17" fmla="*/ 2147483646 h 12"/>
                          <a:gd name="T18" fmla="*/ 2147483646 w 11"/>
                          <a:gd name="T19" fmla="*/ 2147483646 h 12"/>
                          <a:gd name="T20" fmla="*/ 2147483646 w 11"/>
                          <a:gd name="T21" fmla="*/ 2147483646 h 12"/>
                          <a:gd name="T22" fmla="*/ 2147483646 w 11"/>
                          <a:gd name="T23" fmla="*/ 2147483646 h 12"/>
                          <a:gd name="T24" fmla="*/ 2147483646 w 1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2">
                            <a:moveTo>
                              <a:pt x="2" y="12"/>
                            </a:moveTo>
                            <a:lnTo>
                              <a:pt x="0" y="8"/>
                            </a:lnTo>
                            <a:lnTo>
                              <a:pt x="0" y="4"/>
                            </a:lnTo>
                            <a:lnTo>
                              <a:pt x="0" y="0"/>
                            </a:lnTo>
                            <a:lnTo>
                              <a:pt x="2" y="0"/>
                            </a:lnTo>
                            <a:lnTo>
                              <a:pt x="8" y="0"/>
                            </a:lnTo>
                            <a:lnTo>
                              <a:pt x="11" y="0"/>
                            </a:lnTo>
                            <a:lnTo>
                              <a:pt x="11" y="4"/>
                            </a:lnTo>
                            <a:lnTo>
                              <a:pt x="11" y="8"/>
                            </a:lnTo>
                            <a:lnTo>
                              <a:pt x="8" y="12"/>
                            </a:lnTo>
                            <a:lnTo>
                              <a:pt x="2"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72" name="Freeform 1385">
                        <a:extLst>
                          <a:ext uri="{FF2B5EF4-FFF2-40B4-BE49-F238E27FC236}">
                            <a16:creationId xmlns:a16="http://schemas.microsoft.com/office/drawing/2014/main" id="{A481124B-C31B-425D-BFC0-26106E896EEF}"/>
                          </a:ext>
                        </a:extLst>
                      </p:cNvPr>
                      <p:cNvSpPr>
                        <a:spLocks/>
                      </p:cNvSpPr>
                      <p:nvPr/>
                    </p:nvSpPr>
                    <p:spPr bwMode="auto">
                      <a:xfrm>
                        <a:off x="4252385" y="3536951"/>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73" name="Freeform 1386">
                        <a:extLst>
                          <a:ext uri="{FF2B5EF4-FFF2-40B4-BE49-F238E27FC236}">
                            <a16:creationId xmlns:a16="http://schemas.microsoft.com/office/drawing/2014/main" id="{E64472F1-225D-4A33-A7E6-878D58974F28}"/>
                          </a:ext>
                        </a:extLst>
                      </p:cNvPr>
                      <p:cNvSpPr>
                        <a:spLocks/>
                      </p:cNvSpPr>
                      <p:nvPr/>
                    </p:nvSpPr>
                    <p:spPr bwMode="auto">
                      <a:xfrm>
                        <a:off x="4252385" y="3536952"/>
                        <a:ext cx="27516"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8" y="0"/>
                            </a:lnTo>
                            <a:lnTo>
                              <a:pt x="20" y="0"/>
                            </a:lnTo>
                            <a:lnTo>
                              <a:pt x="20" y="4"/>
                            </a:lnTo>
                            <a:lnTo>
                              <a:pt x="20" y="7"/>
                            </a:lnTo>
                            <a:lnTo>
                              <a:pt x="1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74" name="Freeform 1387">
                        <a:extLst>
                          <a:ext uri="{FF2B5EF4-FFF2-40B4-BE49-F238E27FC236}">
                            <a16:creationId xmlns:a16="http://schemas.microsoft.com/office/drawing/2014/main" id="{B8A8016C-75A3-48C1-BB0B-F41D6B0120FB}"/>
                          </a:ext>
                        </a:extLst>
                      </p:cNvPr>
                      <p:cNvSpPr>
                        <a:spLocks/>
                      </p:cNvSpPr>
                      <p:nvPr/>
                    </p:nvSpPr>
                    <p:spPr bwMode="auto">
                      <a:xfrm>
                        <a:off x="4273551" y="3515784"/>
                        <a:ext cx="10583" cy="33867"/>
                      </a:xfrm>
                      <a:custGeom>
                        <a:avLst/>
                        <a:gdLst>
                          <a:gd name="T0" fmla="*/ 2147483646 w 8"/>
                          <a:gd name="T1" fmla="*/ 2147483646 h 18"/>
                          <a:gd name="T2" fmla="*/ 2147483646 w 8"/>
                          <a:gd name="T3" fmla="*/ 2147483646 h 18"/>
                          <a:gd name="T4" fmla="*/ 2147483646 w 8"/>
                          <a:gd name="T5" fmla="*/ 2147483646 h 18"/>
                          <a:gd name="T6" fmla="*/ 2147483646 w 8"/>
                          <a:gd name="T7" fmla="*/ 2147483646 h 18"/>
                          <a:gd name="T8" fmla="*/ 0 w 8"/>
                          <a:gd name="T9" fmla="*/ 2147483646 h 18"/>
                          <a:gd name="T10" fmla="*/ 0 w 8"/>
                          <a:gd name="T11" fmla="*/ 2147483646 h 18"/>
                          <a:gd name="T12" fmla="*/ 0 w 8"/>
                          <a:gd name="T13" fmla="*/ 2147483646 h 18"/>
                          <a:gd name="T14" fmla="*/ 0 w 8"/>
                          <a:gd name="T15" fmla="*/ 0 h 18"/>
                          <a:gd name="T16" fmla="*/ 2147483646 w 8"/>
                          <a:gd name="T17" fmla="*/ 0 h 18"/>
                          <a:gd name="T18" fmla="*/ 2147483646 w 8"/>
                          <a:gd name="T19" fmla="*/ 0 h 18"/>
                          <a:gd name="T20" fmla="*/ 2147483646 w 8"/>
                          <a:gd name="T21" fmla="*/ 0 h 18"/>
                          <a:gd name="T22" fmla="*/ 2147483646 w 8"/>
                          <a:gd name="T23" fmla="*/ 2147483646 h 18"/>
                          <a:gd name="T24" fmla="*/ 2147483646 w 8"/>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8">
                            <a:moveTo>
                              <a:pt x="8" y="15"/>
                            </a:moveTo>
                            <a:lnTo>
                              <a:pt x="5" y="18"/>
                            </a:lnTo>
                            <a:lnTo>
                              <a:pt x="3" y="18"/>
                            </a:lnTo>
                            <a:lnTo>
                              <a:pt x="0" y="18"/>
                            </a:lnTo>
                            <a:lnTo>
                              <a:pt x="0" y="15"/>
                            </a:lnTo>
                            <a:lnTo>
                              <a:pt x="0" y="3"/>
                            </a:lnTo>
                            <a:lnTo>
                              <a:pt x="0" y="0"/>
                            </a:lnTo>
                            <a:lnTo>
                              <a:pt x="3" y="0"/>
                            </a:lnTo>
                            <a:lnTo>
                              <a:pt x="5" y="0"/>
                            </a:lnTo>
                            <a:lnTo>
                              <a:pt x="8" y="3"/>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75" name="Freeform 1388">
                        <a:extLst>
                          <a:ext uri="{FF2B5EF4-FFF2-40B4-BE49-F238E27FC236}">
                            <a16:creationId xmlns:a16="http://schemas.microsoft.com/office/drawing/2014/main" id="{C7DD5189-D825-4FA3-9482-4646C669F6CF}"/>
                          </a:ext>
                        </a:extLst>
                      </p:cNvPr>
                      <p:cNvSpPr>
                        <a:spLocks/>
                      </p:cNvSpPr>
                      <p:nvPr/>
                    </p:nvSpPr>
                    <p:spPr bwMode="auto">
                      <a:xfrm>
                        <a:off x="4273551" y="3515785"/>
                        <a:ext cx="10583" cy="21167"/>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3"/>
                            </a:lnTo>
                            <a:lnTo>
                              <a:pt x="0" y="0"/>
                            </a:lnTo>
                            <a:lnTo>
                              <a:pt x="3" y="0"/>
                            </a:lnTo>
                            <a:lnTo>
                              <a:pt x="5" y="0"/>
                            </a:lnTo>
                            <a:lnTo>
                              <a:pt x="8" y="0"/>
                            </a:lnTo>
                            <a:lnTo>
                              <a:pt x="8" y="3"/>
                            </a:lnTo>
                            <a:lnTo>
                              <a:pt x="8" y="7"/>
                            </a:lnTo>
                            <a:lnTo>
                              <a:pt x="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76" name="Freeform 1389">
                        <a:extLst>
                          <a:ext uri="{FF2B5EF4-FFF2-40B4-BE49-F238E27FC236}">
                            <a16:creationId xmlns:a16="http://schemas.microsoft.com/office/drawing/2014/main" id="{0C9576EE-B565-427B-A0A1-9EA36D1393D7}"/>
                          </a:ext>
                        </a:extLst>
                      </p:cNvPr>
                      <p:cNvSpPr>
                        <a:spLocks/>
                      </p:cNvSpPr>
                      <p:nvPr/>
                    </p:nvSpPr>
                    <p:spPr bwMode="auto">
                      <a:xfrm>
                        <a:off x="4277785" y="3494617"/>
                        <a:ext cx="10583"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5" y="19"/>
                            </a:lnTo>
                            <a:lnTo>
                              <a:pt x="2" y="19"/>
                            </a:lnTo>
                            <a:lnTo>
                              <a:pt x="0" y="19"/>
                            </a:lnTo>
                            <a:lnTo>
                              <a:pt x="0" y="15"/>
                            </a:lnTo>
                            <a:lnTo>
                              <a:pt x="0" y="4"/>
                            </a:lnTo>
                            <a:lnTo>
                              <a:pt x="0" y="0"/>
                            </a:lnTo>
                            <a:lnTo>
                              <a:pt x="2" y="0"/>
                            </a:lnTo>
                            <a:lnTo>
                              <a:pt x="5" y="0"/>
                            </a:lnTo>
                            <a:lnTo>
                              <a:pt x="8" y="4"/>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77" name="Freeform 1390">
                        <a:extLst>
                          <a:ext uri="{FF2B5EF4-FFF2-40B4-BE49-F238E27FC236}">
                            <a16:creationId xmlns:a16="http://schemas.microsoft.com/office/drawing/2014/main" id="{683D649B-0698-43BA-9179-6889BE1BC8EE}"/>
                          </a:ext>
                        </a:extLst>
                      </p:cNvPr>
                      <p:cNvSpPr>
                        <a:spLocks/>
                      </p:cNvSpPr>
                      <p:nvPr/>
                    </p:nvSpPr>
                    <p:spPr bwMode="auto">
                      <a:xfrm>
                        <a:off x="4277784" y="3494618"/>
                        <a:ext cx="14816" cy="21167"/>
                      </a:xfrm>
                      <a:custGeom>
                        <a:avLst/>
                        <a:gdLst>
                          <a:gd name="T0" fmla="*/ 2147483646 w 11"/>
                          <a:gd name="T1" fmla="*/ 2147483646 h 12"/>
                          <a:gd name="T2" fmla="*/ 0 w 11"/>
                          <a:gd name="T3" fmla="*/ 2147483646 h 12"/>
                          <a:gd name="T4" fmla="*/ 0 w 11"/>
                          <a:gd name="T5" fmla="*/ 2147483646 h 12"/>
                          <a:gd name="T6" fmla="*/ 0 w 11"/>
                          <a:gd name="T7" fmla="*/ 2147483646 h 12"/>
                          <a:gd name="T8" fmla="*/ 0 w 11"/>
                          <a:gd name="T9" fmla="*/ 0 h 12"/>
                          <a:gd name="T10" fmla="*/ 2147483646 w 11"/>
                          <a:gd name="T11" fmla="*/ 0 h 12"/>
                          <a:gd name="T12" fmla="*/ 2147483646 w 11"/>
                          <a:gd name="T13" fmla="*/ 0 h 12"/>
                          <a:gd name="T14" fmla="*/ 2147483646 w 11"/>
                          <a:gd name="T15" fmla="*/ 0 h 12"/>
                          <a:gd name="T16" fmla="*/ 2147483646 w 11"/>
                          <a:gd name="T17" fmla="*/ 2147483646 h 12"/>
                          <a:gd name="T18" fmla="*/ 2147483646 w 11"/>
                          <a:gd name="T19" fmla="*/ 2147483646 h 12"/>
                          <a:gd name="T20" fmla="*/ 2147483646 w 11"/>
                          <a:gd name="T21" fmla="*/ 2147483646 h 12"/>
                          <a:gd name="T22" fmla="*/ 2147483646 w 11"/>
                          <a:gd name="T23" fmla="*/ 2147483646 h 12"/>
                          <a:gd name="T24" fmla="*/ 2147483646 w 1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2">
                            <a:moveTo>
                              <a:pt x="2" y="12"/>
                            </a:moveTo>
                            <a:lnTo>
                              <a:pt x="0" y="8"/>
                            </a:lnTo>
                            <a:lnTo>
                              <a:pt x="0" y="4"/>
                            </a:lnTo>
                            <a:lnTo>
                              <a:pt x="0" y="0"/>
                            </a:lnTo>
                            <a:lnTo>
                              <a:pt x="2" y="0"/>
                            </a:lnTo>
                            <a:lnTo>
                              <a:pt x="8" y="0"/>
                            </a:lnTo>
                            <a:lnTo>
                              <a:pt x="11" y="0"/>
                            </a:lnTo>
                            <a:lnTo>
                              <a:pt x="11" y="4"/>
                            </a:lnTo>
                            <a:lnTo>
                              <a:pt x="11" y="8"/>
                            </a:lnTo>
                            <a:lnTo>
                              <a:pt x="8" y="12"/>
                            </a:lnTo>
                            <a:lnTo>
                              <a:pt x="2"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78" name="Freeform 1391">
                        <a:extLst>
                          <a:ext uri="{FF2B5EF4-FFF2-40B4-BE49-F238E27FC236}">
                            <a16:creationId xmlns:a16="http://schemas.microsoft.com/office/drawing/2014/main" id="{E0753864-9AFA-4EF8-B29B-17CA679DD681}"/>
                          </a:ext>
                        </a:extLst>
                      </p:cNvPr>
                      <p:cNvSpPr>
                        <a:spLocks/>
                      </p:cNvSpPr>
                      <p:nvPr/>
                    </p:nvSpPr>
                    <p:spPr bwMode="auto">
                      <a:xfrm>
                        <a:off x="4284134" y="3494618"/>
                        <a:ext cx="16933" cy="21167"/>
                      </a:xfrm>
                      <a:custGeom>
                        <a:avLst/>
                        <a:gdLst>
                          <a:gd name="T0" fmla="*/ 2147483646 w 12"/>
                          <a:gd name="T1" fmla="*/ 2147483646 h 12"/>
                          <a:gd name="T2" fmla="*/ 0 w 12"/>
                          <a:gd name="T3" fmla="*/ 2147483646 h 12"/>
                          <a:gd name="T4" fmla="*/ 0 w 12"/>
                          <a:gd name="T5" fmla="*/ 2147483646 h 12"/>
                          <a:gd name="T6" fmla="*/ 0 w 12"/>
                          <a:gd name="T7" fmla="*/ 2147483646 h 12"/>
                          <a:gd name="T8" fmla="*/ 0 w 12"/>
                          <a:gd name="T9" fmla="*/ 0 h 12"/>
                          <a:gd name="T10" fmla="*/ 2147483646 w 12"/>
                          <a:gd name="T11" fmla="*/ 0 h 12"/>
                          <a:gd name="T12" fmla="*/ 2147483646 w 12"/>
                          <a:gd name="T13" fmla="*/ 0 h 12"/>
                          <a:gd name="T14" fmla="*/ 2147483646 w 12"/>
                          <a:gd name="T15" fmla="*/ 0 h 12"/>
                          <a:gd name="T16" fmla="*/ 2147483646 w 12"/>
                          <a:gd name="T17" fmla="*/ 2147483646 h 12"/>
                          <a:gd name="T18" fmla="*/ 2147483646 w 12"/>
                          <a:gd name="T19" fmla="*/ 2147483646 h 12"/>
                          <a:gd name="T20" fmla="*/ 2147483646 w 12"/>
                          <a:gd name="T21" fmla="*/ 2147483646 h 12"/>
                          <a:gd name="T22" fmla="*/ 2147483646 w 12"/>
                          <a:gd name="T23" fmla="*/ 2147483646 h 12"/>
                          <a:gd name="T24" fmla="*/ 2147483646 w 12"/>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2">
                            <a:moveTo>
                              <a:pt x="3" y="12"/>
                            </a:moveTo>
                            <a:lnTo>
                              <a:pt x="0" y="8"/>
                            </a:lnTo>
                            <a:lnTo>
                              <a:pt x="0" y="4"/>
                            </a:lnTo>
                            <a:lnTo>
                              <a:pt x="0" y="0"/>
                            </a:lnTo>
                            <a:lnTo>
                              <a:pt x="3" y="0"/>
                            </a:lnTo>
                            <a:lnTo>
                              <a:pt x="9" y="0"/>
                            </a:lnTo>
                            <a:lnTo>
                              <a:pt x="12" y="0"/>
                            </a:lnTo>
                            <a:lnTo>
                              <a:pt x="12" y="4"/>
                            </a:lnTo>
                            <a:lnTo>
                              <a:pt x="12" y="8"/>
                            </a:lnTo>
                            <a:lnTo>
                              <a:pt x="9"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79" name="Freeform 1392">
                        <a:extLst>
                          <a:ext uri="{FF2B5EF4-FFF2-40B4-BE49-F238E27FC236}">
                            <a16:creationId xmlns:a16="http://schemas.microsoft.com/office/drawing/2014/main" id="{6D14B38D-69C4-488C-86F4-5F1A2BCB5CC6}"/>
                          </a:ext>
                        </a:extLst>
                      </p:cNvPr>
                      <p:cNvSpPr>
                        <a:spLocks/>
                      </p:cNvSpPr>
                      <p:nvPr/>
                    </p:nvSpPr>
                    <p:spPr bwMode="auto">
                      <a:xfrm>
                        <a:off x="4292600" y="3494618"/>
                        <a:ext cx="25400" cy="21167"/>
                      </a:xfrm>
                      <a:custGeom>
                        <a:avLst/>
                        <a:gdLst>
                          <a:gd name="T0" fmla="*/ 2147483646 w 20"/>
                          <a:gd name="T1" fmla="*/ 2147483646 h 12"/>
                          <a:gd name="T2" fmla="*/ 0 w 20"/>
                          <a:gd name="T3" fmla="*/ 2147483646 h 12"/>
                          <a:gd name="T4" fmla="*/ 0 w 20"/>
                          <a:gd name="T5" fmla="*/ 2147483646 h 12"/>
                          <a:gd name="T6" fmla="*/ 0 w 20"/>
                          <a:gd name="T7" fmla="*/ 2147483646 h 12"/>
                          <a:gd name="T8" fmla="*/ 0 w 20"/>
                          <a:gd name="T9" fmla="*/ 0 h 12"/>
                          <a:gd name="T10" fmla="*/ 2147483646 w 20"/>
                          <a:gd name="T11" fmla="*/ 0 h 12"/>
                          <a:gd name="T12" fmla="*/ 2147483646 w 20"/>
                          <a:gd name="T13" fmla="*/ 0 h 12"/>
                          <a:gd name="T14" fmla="*/ 2147483646 w 20"/>
                          <a:gd name="T15" fmla="*/ 0 h 12"/>
                          <a:gd name="T16" fmla="*/ 2147483646 w 20"/>
                          <a:gd name="T17" fmla="*/ 2147483646 h 12"/>
                          <a:gd name="T18" fmla="*/ 2147483646 w 20"/>
                          <a:gd name="T19" fmla="*/ 2147483646 h 12"/>
                          <a:gd name="T20" fmla="*/ 2147483646 w 20"/>
                          <a:gd name="T21" fmla="*/ 2147483646 h 12"/>
                          <a:gd name="T22" fmla="*/ 2147483646 w 20"/>
                          <a:gd name="T23" fmla="*/ 2147483646 h 12"/>
                          <a:gd name="T24" fmla="*/ 2147483646 w 20"/>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2">
                            <a:moveTo>
                              <a:pt x="3" y="12"/>
                            </a:moveTo>
                            <a:lnTo>
                              <a:pt x="0" y="8"/>
                            </a:lnTo>
                            <a:lnTo>
                              <a:pt x="0" y="4"/>
                            </a:lnTo>
                            <a:lnTo>
                              <a:pt x="0" y="0"/>
                            </a:lnTo>
                            <a:lnTo>
                              <a:pt x="3" y="0"/>
                            </a:lnTo>
                            <a:lnTo>
                              <a:pt x="17" y="0"/>
                            </a:lnTo>
                            <a:lnTo>
                              <a:pt x="20" y="0"/>
                            </a:lnTo>
                            <a:lnTo>
                              <a:pt x="20" y="4"/>
                            </a:lnTo>
                            <a:lnTo>
                              <a:pt x="20" y="8"/>
                            </a:lnTo>
                            <a:lnTo>
                              <a:pt x="17"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80" name="Freeform 1393">
                        <a:extLst>
                          <a:ext uri="{FF2B5EF4-FFF2-40B4-BE49-F238E27FC236}">
                            <a16:creationId xmlns:a16="http://schemas.microsoft.com/office/drawing/2014/main" id="{194D102B-26C0-4C6D-8608-E8E869741A25}"/>
                          </a:ext>
                        </a:extLst>
                      </p:cNvPr>
                      <p:cNvSpPr>
                        <a:spLocks/>
                      </p:cNvSpPr>
                      <p:nvPr/>
                    </p:nvSpPr>
                    <p:spPr bwMode="auto">
                      <a:xfrm>
                        <a:off x="4311651" y="3475567"/>
                        <a:ext cx="10583"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81" name="Freeform 1394">
                        <a:extLst>
                          <a:ext uri="{FF2B5EF4-FFF2-40B4-BE49-F238E27FC236}">
                            <a16:creationId xmlns:a16="http://schemas.microsoft.com/office/drawing/2014/main" id="{C9E527A3-D1B6-4F4F-9935-C3382CEC902B}"/>
                          </a:ext>
                        </a:extLst>
                      </p:cNvPr>
                      <p:cNvSpPr>
                        <a:spLocks/>
                      </p:cNvSpPr>
                      <p:nvPr/>
                    </p:nvSpPr>
                    <p:spPr bwMode="auto">
                      <a:xfrm>
                        <a:off x="4311651" y="3475567"/>
                        <a:ext cx="38100" cy="19051"/>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8"/>
                            </a:lnTo>
                            <a:lnTo>
                              <a:pt x="0" y="4"/>
                            </a:lnTo>
                            <a:lnTo>
                              <a:pt x="0" y="0"/>
                            </a:lnTo>
                            <a:lnTo>
                              <a:pt x="3" y="0"/>
                            </a:lnTo>
                            <a:lnTo>
                              <a:pt x="26" y="0"/>
                            </a:lnTo>
                            <a:lnTo>
                              <a:pt x="29" y="0"/>
                            </a:lnTo>
                            <a:lnTo>
                              <a:pt x="29" y="4"/>
                            </a:lnTo>
                            <a:lnTo>
                              <a:pt x="29" y="8"/>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82" name="Freeform 1395">
                        <a:extLst>
                          <a:ext uri="{FF2B5EF4-FFF2-40B4-BE49-F238E27FC236}">
                            <a16:creationId xmlns:a16="http://schemas.microsoft.com/office/drawing/2014/main" id="{59BFDBB5-EAC5-4BE7-B9F9-CFC051C57EB0}"/>
                          </a:ext>
                        </a:extLst>
                      </p:cNvPr>
                      <p:cNvSpPr>
                        <a:spLocks/>
                      </p:cNvSpPr>
                      <p:nvPr/>
                    </p:nvSpPr>
                    <p:spPr bwMode="auto">
                      <a:xfrm>
                        <a:off x="4341285" y="3475567"/>
                        <a:ext cx="46567" cy="19051"/>
                      </a:xfrm>
                      <a:custGeom>
                        <a:avLst/>
                        <a:gdLst>
                          <a:gd name="T0" fmla="*/ 2147483646 w 35"/>
                          <a:gd name="T1" fmla="*/ 2147483646 h 11"/>
                          <a:gd name="T2" fmla="*/ 0 w 35"/>
                          <a:gd name="T3" fmla="*/ 2147483646 h 11"/>
                          <a:gd name="T4" fmla="*/ 0 w 35"/>
                          <a:gd name="T5" fmla="*/ 2147483646 h 11"/>
                          <a:gd name="T6" fmla="*/ 0 w 35"/>
                          <a:gd name="T7" fmla="*/ 2147483646 h 11"/>
                          <a:gd name="T8" fmla="*/ 0 w 35"/>
                          <a:gd name="T9" fmla="*/ 0 h 11"/>
                          <a:gd name="T10" fmla="*/ 2147483646 w 35"/>
                          <a:gd name="T11" fmla="*/ 0 h 11"/>
                          <a:gd name="T12" fmla="*/ 2147483646 w 35"/>
                          <a:gd name="T13" fmla="*/ 0 h 11"/>
                          <a:gd name="T14" fmla="*/ 2147483646 w 35"/>
                          <a:gd name="T15" fmla="*/ 0 h 11"/>
                          <a:gd name="T16" fmla="*/ 2147483646 w 35"/>
                          <a:gd name="T17" fmla="*/ 2147483646 h 11"/>
                          <a:gd name="T18" fmla="*/ 2147483646 w 35"/>
                          <a:gd name="T19" fmla="*/ 2147483646 h 11"/>
                          <a:gd name="T20" fmla="*/ 2147483646 w 35"/>
                          <a:gd name="T21" fmla="*/ 2147483646 h 11"/>
                          <a:gd name="T22" fmla="*/ 2147483646 w 35"/>
                          <a:gd name="T23" fmla="*/ 2147483646 h 11"/>
                          <a:gd name="T24" fmla="*/ 2147483646 w 3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1">
                            <a:moveTo>
                              <a:pt x="3" y="11"/>
                            </a:moveTo>
                            <a:lnTo>
                              <a:pt x="0" y="8"/>
                            </a:lnTo>
                            <a:lnTo>
                              <a:pt x="0" y="4"/>
                            </a:lnTo>
                            <a:lnTo>
                              <a:pt x="0" y="0"/>
                            </a:lnTo>
                            <a:lnTo>
                              <a:pt x="3" y="0"/>
                            </a:lnTo>
                            <a:lnTo>
                              <a:pt x="32" y="0"/>
                            </a:lnTo>
                            <a:lnTo>
                              <a:pt x="35" y="0"/>
                            </a:lnTo>
                            <a:lnTo>
                              <a:pt x="35" y="4"/>
                            </a:lnTo>
                            <a:lnTo>
                              <a:pt x="35" y="8"/>
                            </a:lnTo>
                            <a:lnTo>
                              <a:pt x="3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83" name="Freeform 1396">
                        <a:extLst>
                          <a:ext uri="{FF2B5EF4-FFF2-40B4-BE49-F238E27FC236}">
                            <a16:creationId xmlns:a16="http://schemas.microsoft.com/office/drawing/2014/main" id="{6C2FC8DF-BEB9-4E9E-97B8-69BC235BD828}"/>
                          </a:ext>
                        </a:extLst>
                      </p:cNvPr>
                      <p:cNvSpPr>
                        <a:spLocks/>
                      </p:cNvSpPr>
                      <p:nvPr/>
                    </p:nvSpPr>
                    <p:spPr bwMode="auto">
                      <a:xfrm>
                        <a:off x="4381501" y="3475567"/>
                        <a:ext cx="29633"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8"/>
                            </a:lnTo>
                            <a:lnTo>
                              <a:pt x="0" y="4"/>
                            </a:lnTo>
                            <a:lnTo>
                              <a:pt x="0" y="0"/>
                            </a:lnTo>
                            <a:lnTo>
                              <a:pt x="3" y="0"/>
                            </a:lnTo>
                            <a:lnTo>
                              <a:pt x="20" y="0"/>
                            </a:lnTo>
                            <a:lnTo>
                              <a:pt x="23" y="0"/>
                            </a:lnTo>
                            <a:lnTo>
                              <a:pt x="23" y="4"/>
                            </a:lnTo>
                            <a:lnTo>
                              <a:pt x="23" y="8"/>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84" name="Freeform 1397">
                        <a:extLst>
                          <a:ext uri="{FF2B5EF4-FFF2-40B4-BE49-F238E27FC236}">
                            <a16:creationId xmlns:a16="http://schemas.microsoft.com/office/drawing/2014/main" id="{EA5B64DA-6165-4B93-83F7-8676D53A53E4}"/>
                          </a:ext>
                        </a:extLst>
                      </p:cNvPr>
                      <p:cNvSpPr>
                        <a:spLocks/>
                      </p:cNvSpPr>
                      <p:nvPr/>
                    </p:nvSpPr>
                    <p:spPr bwMode="auto">
                      <a:xfrm>
                        <a:off x="4402667" y="3475567"/>
                        <a:ext cx="27517" cy="19051"/>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8"/>
                            </a:lnTo>
                            <a:lnTo>
                              <a:pt x="0" y="4"/>
                            </a:lnTo>
                            <a:lnTo>
                              <a:pt x="0" y="0"/>
                            </a:lnTo>
                            <a:lnTo>
                              <a:pt x="3" y="0"/>
                            </a:lnTo>
                            <a:lnTo>
                              <a:pt x="18" y="0"/>
                            </a:lnTo>
                            <a:lnTo>
                              <a:pt x="20" y="0"/>
                            </a:lnTo>
                            <a:lnTo>
                              <a:pt x="20" y="4"/>
                            </a:lnTo>
                            <a:lnTo>
                              <a:pt x="20" y="8"/>
                            </a:lnTo>
                            <a:lnTo>
                              <a:pt x="1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85" name="Freeform 1398">
                        <a:extLst>
                          <a:ext uri="{FF2B5EF4-FFF2-40B4-BE49-F238E27FC236}">
                            <a16:creationId xmlns:a16="http://schemas.microsoft.com/office/drawing/2014/main" id="{1F6FF115-A80A-41B2-8D74-ABE4098D871A}"/>
                          </a:ext>
                        </a:extLst>
                      </p:cNvPr>
                      <p:cNvSpPr>
                        <a:spLocks/>
                      </p:cNvSpPr>
                      <p:nvPr/>
                    </p:nvSpPr>
                    <p:spPr bwMode="auto">
                      <a:xfrm>
                        <a:off x="4423833" y="3475567"/>
                        <a:ext cx="10584"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8"/>
                            </a:lnTo>
                            <a:lnTo>
                              <a:pt x="0" y="4"/>
                            </a:lnTo>
                            <a:lnTo>
                              <a:pt x="0" y="0"/>
                            </a:lnTo>
                            <a:lnTo>
                              <a:pt x="3" y="0"/>
                            </a:lnTo>
                            <a:lnTo>
                              <a:pt x="5" y="0"/>
                            </a:lnTo>
                            <a:lnTo>
                              <a:pt x="8" y="0"/>
                            </a:lnTo>
                            <a:lnTo>
                              <a:pt x="8" y="4"/>
                            </a:lnTo>
                            <a:lnTo>
                              <a:pt x="8" y="8"/>
                            </a:lnTo>
                            <a:lnTo>
                              <a:pt x="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86" name="Freeform 1399">
                        <a:extLst>
                          <a:ext uri="{FF2B5EF4-FFF2-40B4-BE49-F238E27FC236}">
                            <a16:creationId xmlns:a16="http://schemas.microsoft.com/office/drawing/2014/main" id="{52EE1B79-7851-4A08-921D-5D4A871783BA}"/>
                          </a:ext>
                        </a:extLst>
                      </p:cNvPr>
                      <p:cNvSpPr>
                        <a:spLocks/>
                      </p:cNvSpPr>
                      <p:nvPr/>
                    </p:nvSpPr>
                    <p:spPr bwMode="auto">
                      <a:xfrm>
                        <a:off x="4428067" y="3475567"/>
                        <a:ext cx="19051" cy="19051"/>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2" y="11"/>
                            </a:moveTo>
                            <a:lnTo>
                              <a:pt x="0" y="8"/>
                            </a:lnTo>
                            <a:lnTo>
                              <a:pt x="0" y="4"/>
                            </a:lnTo>
                            <a:lnTo>
                              <a:pt x="0" y="0"/>
                            </a:lnTo>
                            <a:lnTo>
                              <a:pt x="2" y="0"/>
                            </a:lnTo>
                            <a:lnTo>
                              <a:pt x="11" y="0"/>
                            </a:lnTo>
                            <a:lnTo>
                              <a:pt x="14" y="0"/>
                            </a:lnTo>
                            <a:lnTo>
                              <a:pt x="14" y="4"/>
                            </a:lnTo>
                            <a:lnTo>
                              <a:pt x="14" y="8"/>
                            </a:lnTo>
                            <a:lnTo>
                              <a:pt x="11"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87" name="Freeform 1400">
                        <a:extLst>
                          <a:ext uri="{FF2B5EF4-FFF2-40B4-BE49-F238E27FC236}">
                            <a16:creationId xmlns:a16="http://schemas.microsoft.com/office/drawing/2014/main" id="{5E1B98D7-FE11-48D9-B5F8-7E5C02EE672B}"/>
                          </a:ext>
                        </a:extLst>
                      </p:cNvPr>
                      <p:cNvSpPr>
                        <a:spLocks/>
                      </p:cNvSpPr>
                      <p:nvPr/>
                    </p:nvSpPr>
                    <p:spPr bwMode="auto">
                      <a:xfrm>
                        <a:off x="4438651" y="3456517"/>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88" name="Freeform 1401">
                        <a:extLst>
                          <a:ext uri="{FF2B5EF4-FFF2-40B4-BE49-F238E27FC236}">
                            <a16:creationId xmlns:a16="http://schemas.microsoft.com/office/drawing/2014/main" id="{3958B3DE-E899-44F7-8A8D-1FB38F12751D}"/>
                          </a:ext>
                        </a:extLst>
                      </p:cNvPr>
                      <p:cNvSpPr>
                        <a:spLocks/>
                      </p:cNvSpPr>
                      <p:nvPr/>
                    </p:nvSpPr>
                    <p:spPr bwMode="auto">
                      <a:xfrm>
                        <a:off x="4438651" y="3456518"/>
                        <a:ext cx="31749" cy="19049"/>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4"/>
                            </a:lnTo>
                            <a:lnTo>
                              <a:pt x="0" y="0"/>
                            </a:lnTo>
                            <a:lnTo>
                              <a:pt x="3" y="0"/>
                            </a:lnTo>
                            <a:lnTo>
                              <a:pt x="20" y="0"/>
                            </a:lnTo>
                            <a:lnTo>
                              <a:pt x="23" y="0"/>
                            </a:lnTo>
                            <a:lnTo>
                              <a:pt x="23" y="4"/>
                            </a:lnTo>
                            <a:lnTo>
                              <a:pt x="23" y="7"/>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89" name="Freeform 1402">
                        <a:extLst>
                          <a:ext uri="{FF2B5EF4-FFF2-40B4-BE49-F238E27FC236}">
                            <a16:creationId xmlns:a16="http://schemas.microsoft.com/office/drawing/2014/main" id="{C317DF46-75E8-4165-B310-D0567C66192E}"/>
                          </a:ext>
                        </a:extLst>
                      </p:cNvPr>
                      <p:cNvSpPr>
                        <a:spLocks/>
                      </p:cNvSpPr>
                      <p:nvPr/>
                    </p:nvSpPr>
                    <p:spPr bwMode="auto">
                      <a:xfrm>
                        <a:off x="4461934" y="3456518"/>
                        <a:ext cx="27517"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8" y="0"/>
                            </a:lnTo>
                            <a:lnTo>
                              <a:pt x="20" y="0"/>
                            </a:lnTo>
                            <a:lnTo>
                              <a:pt x="20" y="4"/>
                            </a:lnTo>
                            <a:lnTo>
                              <a:pt x="20" y="7"/>
                            </a:lnTo>
                            <a:lnTo>
                              <a:pt x="1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90" name="Freeform 1403">
                        <a:extLst>
                          <a:ext uri="{FF2B5EF4-FFF2-40B4-BE49-F238E27FC236}">
                            <a16:creationId xmlns:a16="http://schemas.microsoft.com/office/drawing/2014/main" id="{901A3C33-657A-45AB-AA2D-CDAABEC18D95}"/>
                          </a:ext>
                        </a:extLst>
                      </p:cNvPr>
                      <p:cNvSpPr>
                        <a:spLocks/>
                      </p:cNvSpPr>
                      <p:nvPr/>
                    </p:nvSpPr>
                    <p:spPr bwMode="auto">
                      <a:xfrm>
                        <a:off x="4480985" y="3437467"/>
                        <a:ext cx="10583" cy="31751"/>
                      </a:xfrm>
                      <a:custGeom>
                        <a:avLst/>
                        <a:gdLst>
                          <a:gd name="T0" fmla="*/ 2147483646 w 8"/>
                          <a:gd name="T1" fmla="*/ 2147483646 h 18"/>
                          <a:gd name="T2" fmla="*/ 2147483646 w 8"/>
                          <a:gd name="T3" fmla="*/ 2147483646 h 18"/>
                          <a:gd name="T4" fmla="*/ 2147483646 w 8"/>
                          <a:gd name="T5" fmla="*/ 2147483646 h 18"/>
                          <a:gd name="T6" fmla="*/ 2147483646 w 8"/>
                          <a:gd name="T7" fmla="*/ 2147483646 h 18"/>
                          <a:gd name="T8" fmla="*/ 0 w 8"/>
                          <a:gd name="T9" fmla="*/ 2147483646 h 18"/>
                          <a:gd name="T10" fmla="*/ 0 w 8"/>
                          <a:gd name="T11" fmla="*/ 2147483646 h 18"/>
                          <a:gd name="T12" fmla="*/ 0 w 8"/>
                          <a:gd name="T13" fmla="*/ 2147483646 h 18"/>
                          <a:gd name="T14" fmla="*/ 0 w 8"/>
                          <a:gd name="T15" fmla="*/ 0 h 18"/>
                          <a:gd name="T16" fmla="*/ 2147483646 w 8"/>
                          <a:gd name="T17" fmla="*/ 0 h 18"/>
                          <a:gd name="T18" fmla="*/ 2147483646 w 8"/>
                          <a:gd name="T19" fmla="*/ 0 h 18"/>
                          <a:gd name="T20" fmla="*/ 2147483646 w 8"/>
                          <a:gd name="T21" fmla="*/ 0 h 18"/>
                          <a:gd name="T22" fmla="*/ 2147483646 w 8"/>
                          <a:gd name="T23" fmla="*/ 2147483646 h 18"/>
                          <a:gd name="T24" fmla="*/ 2147483646 w 8"/>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8">
                            <a:moveTo>
                              <a:pt x="8" y="15"/>
                            </a:moveTo>
                            <a:lnTo>
                              <a:pt x="5" y="18"/>
                            </a:lnTo>
                            <a:lnTo>
                              <a:pt x="3" y="18"/>
                            </a:lnTo>
                            <a:lnTo>
                              <a:pt x="0" y="18"/>
                            </a:lnTo>
                            <a:lnTo>
                              <a:pt x="0" y="15"/>
                            </a:lnTo>
                            <a:lnTo>
                              <a:pt x="0" y="3"/>
                            </a:lnTo>
                            <a:lnTo>
                              <a:pt x="0" y="0"/>
                            </a:lnTo>
                            <a:lnTo>
                              <a:pt x="3" y="0"/>
                            </a:lnTo>
                            <a:lnTo>
                              <a:pt x="5" y="0"/>
                            </a:lnTo>
                            <a:lnTo>
                              <a:pt x="8" y="3"/>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91" name="Freeform 1404">
                        <a:extLst>
                          <a:ext uri="{FF2B5EF4-FFF2-40B4-BE49-F238E27FC236}">
                            <a16:creationId xmlns:a16="http://schemas.microsoft.com/office/drawing/2014/main" id="{DF06AF06-D0D1-45D9-A0D8-ED0C3D75EDD6}"/>
                          </a:ext>
                        </a:extLst>
                      </p:cNvPr>
                      <p:cNvSpPr>
                        <a:spLocks/>
                      </p:cNvSpPr>
                      <p:nvPr/>
                    </p:nvSpPr>
                    <p:spPr bwMode="auto">
                      <a:xfrm>
                        <a:off x="4480984" y="3437467"/>
                        <a:ext cx="74083" cy="19051"/>
                      </a:xfrm>
                      <a:custGeom>
                        <a:avLst/>
                        <a:gdLst>
                          <a:gd name="T0" fmla="*/ 2147483646 w 54"/>
                          <a:gd name="T1" fmla="*/ 2147483646 h 11"/>
                          <a:gd name="T2" fmla="*/ 0 w 54"/>
                          <a:gd name="T3" fmla="*/ 2147483646 h 11"/>
                          <a:gd name="T4" fmla="*/ 0 w 54"/>
                          <a:gd name="T5" fmla="*/ 2147483646 h 11"/>
                          <a:gd name="T6" fmla="*/ 0 w 54"/>
                          <a:gd name="T7" fmla="*/ 2147483646 h 11"/>
                          <a:gd name="T8" fmla="*/ 0 w 54"/>
                          <a:gd name="T9" fmla="*/ 0 h 11"/>
                          <a:gd name="T10" fmla="*/ 2147483646 w 54"/>
                          <a:gd name="T11" fmla="*/ 0 h 11"/>
                          <a:gd name="T12" fmla="*/ 2147483646 w 54"/>
                          <a:gd name="T13" fmla="*/ 0 h 11"/>
                          <a:gd name="T14" fmla="*/ 2147483646 w 54"/>
                          <a:gd name="T15" fmla="*/ 0 h 11"/>
                          <a:gd name="T16" fmla="*/ 2147483646 w 54"/>
                          <a:gd name="T17" fmla="*/ 2147483646 h 11"/>
                          <a:gd name="T18" fmla="*/ 2147483646 w 54"/>
                          <a:gd name="T19" fmla="*/ 2147483646 h 11"/>
                          <a:gd name="T20" fmla="*/ 2147483646 w 54"/>
                          <a:gd name="T21" fmla="*/ 2147483646 h 11"/>
                          <a:gd name="T22" fmla="*/ 2147483646 w 54"/>
                          <a:gd name="T23" fmla="*/ 2147483646 h 11"/>
                          <a:gd name="T24" fmla="*/ 2147483646 w 5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4" h="11">
                            <a:moveTo>
                              <a:pt x="3" y="11"/>
                            </a:moveTo>
                            <a:lnTo>
                              <a:pt x="0" y="7"/>
                            </a:lnTo>
                            <a:lnTo>
                              <a:pt x="0" y="3"/>
                            </a:lnTo>
                            <a:lnTo>
                              <a:pt x="0" y="0"/>
                            </a:lnTo>
                            <a:lnTo>
                              <a:pt x="3" y="0"/>
                            </a:lnTo>
                            <a:lnTo>
                              <a:pt x="51" y="0"/>
                            </a:lnTo>
                            <a:lnTo>
                              <a:pt x="54" y="0"/>
                            </a:lnTo>
                            <a:lnTo>
                              <a:pt x="54" y="3"/>
                            </a:lnTo>
                            <a:lnTo>
                              <a:pt x="54" y="7"/>
                            </a:lnTo>
                            <a:lnTo>
                              <a:pt x="51"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92" name="Freeform 1405">
                        <a:extLst>
                          <a:ext uri="{FF2B5EF4-FFF2-40B4-BE49-F238E27FC236}">
                            <a16:creationId xmlns:a16="http://schemas.microsoft.com/office/drawing/2014/main" id="{CBE15D0F-8891-450C-A183-84E5507F9102}"/>
                          </a:ext>
                        </a:extLst>
                      </p:cNvPr>
                      <p:cNvSpPr>
                        <a:spLocks/>
                      </p:cNvSpPr>
                      <p:nvPr/>
                    </p:nvSpPr>
                    <p:spPr bwMode="auto">
                      <a:xfrm>
                        <a:off x="4546601" y="3437467"/>
                        <a:ext cx="31751"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2" y="11"/>
                            </a:moveTo>
                            <a:lnTo>
                              <a:pt x="0" y="7"/>
                            </a:lnTo>
                            <a:lnTo>
                              <a:pt x="0" y="3"/>
                            </a:lnTo>
                            <a:lnTo>
                              <a:pt x="0" y="0"/>
                            </a:lnTo>
                            <a:lnTo>
                              <a:pt x="2" y="0"/>
                            </a:lnTo>
                            <a:lnTo>
                              <a:pt x="20" y="0"/>
                            </a:lnTo>
                            <a:lnTo>
                              <a:pt x="23" y="0"/>
                            </a:lnTo>
                            <a:lnTo>
                              <a:pt x="23" y="3"/>
                            </a:lnTo>
                            <a:lnTo>
                              <a:pt x="23" y="7"/>
                            </a:lnTo>
                            <a:lnTo>
                              <a:pt x="20"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93" name="Freeform 1406">
                        <a:extLst>
                          <a:ext uri="{FF2B5EF4-FFF2-40B4-BE49-F238E27FC236}">
                            <a16:creationId xmlns:a16="http://schemas.microsoft.com/office/drawing/2014/main" id="{DB11F493-B290-4134-841A-305B09F21675}"/>
                          </a:ext>
                        </a:extLst>
                      </p:cNvPr>
                      <p:cNvSpPr>
                        <a:spLocks/>
                      </p:cNvSpPr>
                      <p:nvPr/>
                    </p:nvSpPr>
                    <p:spPr bwMode="auto">
                      <a:xfrm>
                        <a:off x="4569885" y="3414184"/>
                        <a:ext cx="10583"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6" y="19"/>
                            </a:lnTo>
                            <a:lnTo>
                              <a:pt x="3" y="19"/>
                            </a:lnTo>
                            <a:lnTo>
                              <a:pt x="0" y="19"/>
                            </a:lnTo>
                            <a:lnTo>
                              <a:pt x="0" y="15"/>
                            </a:lnTo>
                            <a:lnTo>
                              <a:pt x="0" y="4"/>
                            </a:lnTo>
                            <a:lnTo>
                              <a:pt x="0" y="0"/>
                            </a:lnTo>
                            <a:lnTo>
                              <a:pt x="3" y="0"/>
                            </a:lnTo>
                            <a:lnTo>
                              <a:pt x="6" y="0"/>
                            </a:lnTo>
                            <a:lnTo>
                              <a:pt x="8" y="4"/>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94" name="Freeform 1407">
                        <a:extLst>
                          <a:ext uri="{FF2B5EF4-FFF2-40B4-BE49-F238E27FC236}">
                            <a16:creationId xmlns:a16="http://schemas.microsoft.com/office/drawing/2014/main" id="{ECB53FBD-0564-414E-95DE-38154DB54F23}"/>
                          </a:ext>
                        </a:extLst>
                      </p:cNvPr>
                      <p:cNvSpPr>
                        <a:spLocks/>
                      </p:cNvSpPr>
                      <p:nvPr/>
                    </p:nvSpPr>
                    <p:spPr bwMode="auto">
                      <a:xfrm>
                        <a:off x="4569884" y="3414184"/>
                        <a:ext cx="23283" cy="23283"/>
                      </a:xfrm>
                      <a:custGeom>
                        <a:avLst/>
                        <a:gdLst>
                          <a:gd name="T0" fmla="*/ 2147483646 w 17"/>
                          <a:gd name="T1" fmla="*/ 2147483646 h 12"/>
                          <a:gd name="T2" fmla="*/ 0 w 17"/>
                          <a:gd name="T3" fmla="*/ 2147483646 h 12"/>
                          <a:gd name="T4" fmla="*/ 0 w 17"/>
                          <a:gd name="T5" fmla="*/ 2147483646 h 12"/>
                          <a:gd name="T6" fmla="*/ 0 w 17"/>
                          <a:gd name="T7" fmla="*/ 2147483646 h 12"/>
                          <a:gd name="T8" fmla="*/ 0 w 17"/>
                          <a:gd name="T9" fmla="*/ 0 h 12"/>
                          <a:gd name="T10" fmla="*/ 2147483646 w 17"/>
                          <a:gd name="T11" fmla="*/ 0 h 12"/>
                          <a:gd name="T12" fmla="*/ 2147483646 w 17"/>
                          <a:gd name="T13" fmla="*/ 0 h 12"/>
                          <a:gd name="T14" fmla="*/ 2147483646 w 17"/>
                          <a:gd name="T15" fmla="*/ 0 h 12"/>
                          <a:gd name="T16" fmla="*/ 2147483646 w 17"/>
                          <a:gd name="T17" fmla="*/ 2147483646 h 12"/>
                          <a:gd name="T18" fmla="*/ 2147483646 w 17"/>
                          <a:gd name="T19" fmla="*/ 2147483646 h 12"/>
                          <a:gd name="T20" fmla="*/ 2147483646 w 17"/>
                          <a:gd name="T21" fmla="*/ 2147483646 h 12"/>
                          <a:gd name="T22" fmla="*/ 2147483646 w 17"/>
                          <a:gd name="T23" fmla="*/ 2147483646 h 12"/>
                          <a:gd name="T24" fmla="*/ 2147483646 w 1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2">
                            <a:moveTo>
                              <a:pt x="3" y="12"/>
                            </a:moveTo>
                            <a:lnTo>
                              <a:pt x="0" y="8"/>
                            </a:lnTo>
                            <a:lnTo>
                              <a:pt x="0" y="4"/>
                            </a:lnTo>
                            <a:lnTo>
                              <a:pt x="0" y="0"/>
                            </a:lnTo>
                            <a:lnTo>
                              <a:pt x="3" y="0"/>
                            </a:lnTo>
                            <a:lnTo>
                              <a:pt x="14" y="0"/>
                            </a:lnTo>
                            <a:lnTo>
                              <a:pt x="17" y="0"/>
                            </a:lnTo>
                            <a:lnTo>
                              <a:pt x="17" y="4"/>
                            </a:lnTo>
                            <a:lnTo>
                              <a:pt x="17" y="8"/>
                            </a:lnTo>
                            <a:lnTo>
                              <a:pt x="14"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95" name="Freeform 1408">
                        <a:extLst>
                          <a:ext uri="{FF2B5EF4-FFF2-40B4-BE49-F238E27FC236}">
                            <a16:creationId xmlns:a16="http://schemas.microsoft.com/office/drawing/2014/main" id="{73CBF846-5FEB-43A1-8438-DEA0008D79C5}"/>
                          </a:ext>
                        </a:extLst>
                      </p:cNvPr>
                      <p:cNvSpPr>
                        <a:spLocks/>
                      </p:cNvSpPr>
                      <p:nvPr/>
                    </p:nvSpPr>
                    <p:spPr bwMode="auto">
                      <a:xfrm>
                        <a:off x="4584701" y="3414184"/>
                        <a:ext cx="12700" cy="23283"/>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96" name="Freeform 1409">
                        <a:extLst>
                          <a:ext uri="{FF2B5EF4-FFF2-40B4-BE49-F238E27FC236}">
                            <a16:creationId xmlns:a16="http://schemas.microsoft.com/office/drawing/2014/main" id="{C5779577-0085-4D33-A74A-ADAC634E4714}"/>
                          </a:ext>
                        </a:extLst>
                      </p:cNvPr>
                      <p:cNvSpPr>
                        <a:spLocks/>
                      </p:cNvSpPr>
                      <p:nvPr/>
                    </p:nvSpPr>
                    <p:spPr bwMode="auto">
                      <a:xfrm>
                        <a:off x="4588934" y="3395133"/>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97" name="Freeform 1410">
                        <a:extLst>
                          <a:ext uri="{FF2B5EF4-FFF2-40B4-BE49-F238E27FC236}">
                            <a16:creationId xmlns:a16="http://schemas.microsoft.com/office/drawing/2014/main" id="{15E8E3AF-13B2-4D9A-AADE-529F0475E3CE}"/>
                          </a:ext>
                        </a:extLst>
                      </p:cNvPr>
                      <p:cNvSpPr>
                        <a:spLocks/>
                      </p:cNvSpPr>
                      <p:nvPr/>
                    </p:nvSpPr>
                    <p:spPr bwMode="auto">
                      <a:xfrm>
                        <a:off x="4588934" y="3395133"/>
                        <a:ext cx="65617" cy="19051"/>
                      </a:xfrm>
                      <a:custGeom>
                        <a:avLst/>
                        <a:gdLst>
                          <a:gd name="T0" fmla="*/ 2147483646 w 49"/>
                          <a:gd name="T1" fmla="*/ 2147483646 h 11"/>
                          <a:gd name="T2" fmla="*/ 0 w 49"/>
                          <a:gd name="T3" fmla="*/ 2147483646 h 11"/>
                          <a:gd name="T4" fmla="*/ 0 w 49"/>
                          <a:gd name="T5" fmla="*/ 2147483646 h 11"/>
                          <a:gd name="T6" fmla="*/ 0 w 49"/>
                          <a:gd name="T7" fmla="*/ 2147483646 h 11"/>
                          <a:gd name="T8" fmla="*/ 0 w 49"/>
                          <a:gd name="T9" fmla="*/ 0 h 11"/>
                          <a:gd name="T10" fmla="*/ 2147483646 w 49"/>
                          <a:gd name="T11" fmla="*/ 0 h 11"/>
                          <a:gd name="T12" fmla="*/ 2147483646 w 49"/>
                          <a:gd name="T13" fmla="*/ 0 h 11"/>
                          <a:gd name="T14" fmla="*/ 2147483646 w 49"/>
                          <a:gd name="T15" fmla="*/ 0 h 11"/>
                          <a:gd name="T16" fmla="*/ 2147483646 w 49"/>
                          <a:gd name="T17" fmla="*/ 2147483646 h 11"/>
                          <a:gd name="T18" fmla="*/ 2147483646 w 49"/>
                          <a:gd name="T19" fmla="*/ 2147483646 h 11"/>
                          <a:gd name="T20" fmla="*/ 2147483646 w 49"/>
                          <a:gd name="T21" fmla="*/ 2147483646 h 11"/>
                          <a:gd name="T22" fmla="*/ 2147483646 w 49"/>
                          <a:gd name="T23" fmla="*/ 2147483646 h 11"/>
                          <a:gd name="T24" fmla="*/ 2147483646 w 4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9" h="11">
                            <a:moveTo>
                              <a:pt x="3" y="11"/>
                            </a:moveTo>
                            <a:lnTo>
                              <a:pt x="0" y="8"/>
                            </a:lnTo>
                            <a:lnTo>
                              <a:pt x="0" y="4"/>
                            </a:lnTo>
                            <a:lnTo>
                              <a:pt x="0" y="0"/>
                            </a:lnTo>
                            <a:lnTo>
                              <a:pt x="3" y="0"/>
                            </a:lnTo>
                            <a:lnTo>
                              <a:pt x="46" y="0"/>
                            </a:lnTo>
                            <a:lnTo>
                              <a:pt x="49" y="0"/>
                            </a:lnTo>
                            <a:lnTo>
                              <a:pt x="49" y="4"/>
                            </a:lnTo>
                            <a:lnTo>
                              <a:pt x="49" y="8"/>
                            </a:lnTo>
                            <a:lnTo>
                              <a:pt x="4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98" name="Freeform 1411">
                        <a:extLst>
                          <a:ext uri="{FF2B5EF4-FFF2-40B4-BE49-F238E27FC236}">
                            <a16:creationId xmlns:a16="http://schemas.microsoft.com/office/drawing/2014/main" id="{2AD77B21-AFCC-45DA-8C67-6A71F502262B}"/>
                          </a:ext>
                        </a:extLst>
                      </p:cNvPr>
                      <p:cNvSpPr>
                        <a:spLocks/>
                      </p:cNvSpPr>
                      <p:nvPr/>
                    </p:nvSpPr>
                    <p:spPr bwMode="auto">
                      <a:xfrm>
                        <a:off x="4646085" y="3376084"/>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799" name="Freeform 1412">
                        <a:extLst>
                          <a:ext uri="{FF2B5EF4-FFF2-40B4-BE49-F238E27FC236}">
                            <a16:creationId xmlns:a16="http://schemas.microsoft.com/office/drawing/2014/main" id="{00169495-27DF-402A-8AF1-1C106DFC84B3}"/>
                          </a:ext>
                        </a:extLst>
                      </p:cNvPr>
                      <p:cNvSpPr>
                        <a:spLocks/>
                      </p:cNvSpPr>
                      <p:nvPr/>
                    </p:nvSpPr>
                    <p:spPr bwMode="auto">
                      <a:xfrm>
                        <a:off x="4646085" y="3376085"/>
                        <a:ext cx="55033" cy="19049"/>
                      </a:xfrm>
                      <a:custGeom>
                        <a:avLst/>
                        <a:gdLst>
                          <a:gd name="T0" fmla="*/ 2147483646 w 40"/>
                          <a:gd name="T1" fmla="*/ 2147483646 h 11"/>
                          <a:gd name="T2" fmla="*/ 0 w 40"/>
                          <a:gd name="T3" fmla="*/ 2147483646 h 11"/>
                          <a:gd name="T4" fmla="*/ 0 w 40"/>
                          <a:gd name="T5" fmla="*/ 2147483646 h 11"/>
                          <a:gd name="T6" fmla="*/ 0 w 40"/>
                          <a:gd name="T7" fmla="*/ 2147483646 h 11"/>
                          <a:gd name="T8" fmla="*/ 0 w 40"/>
                          <a:gd name="T9" fmla="*/ 0 h 11"/>
                          <a:gd name="T10" fmla="*/ 2147483646 w 40"/>
                          <a:gd name="T11" fmla="*/ 0 h 11"/>
                          <a:gd name="T12" fmla="*/ 2147483646 w 40"/>
                          <a:gd name="T13" fmla="*/ 0 h 11"/>
                          <a:gd name="T14" fmla="*/ 2147483646 w 40"/>
                          <a:gd name="T15" fmla="*/ 0 h 11"/>
                          <a:gd name="T16" fmla="*/ 2147483646 w 40"/>
                          <a:gd name="T17" fmla="*/ 2147483646 h 11"/>
                          <a:gd name="T18" fmla="*/ 2147483646 w 40"/>
                          <a:gd name="T19" fmla="*/ 2147483646 h 11"/>
                          <a:gd name="T20" fmla="*/ 2147483646 w 40"/>
                          <a:gd name="T21" fmla="*/ 2147483646 h 11"/>
                          <a:gd name="T22" fmla="*/ 2147483646 w 40"/>
                          <a:gd name="T23" fmla="*/ 2147483646 h 11"/>
                          <a:gd name="T24" fmla="*/ 2147483646 w 4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11">
                            <a:moveTo>
                              <a:pt x="3" y="11"/>
                            </a:moveTo>
                            <a:lnTo>
                              <a:pt x="0" y="7"/>
                            </a:lnTo>
                            <a:lnTo>
                              <a:pt x="0" y="4"/>
                            </a:lnTo>
                            <a:lnTo>
                              <a:pt x="0" y="0"/>
                            </a:lnTo>
                            <a:lnTo>
                              <a:pt x="3" y="0"/>
                            </a:lnTo>
                            <a:lnTo>
                              <a:pt x="38" y="0"/>
                            </a:lnTo>
                            <a:lnTo>
                              <a:pt x="40" y="0"/>
                            </a:lnTo>
                            <a:lnTo>
                              <a:pt x="40" y="4"/>
                            </a:lnTo>
                            <a:lnTo>
                              <a:pt x="40" y="7"/>
                            </a:lnTo>
                            <a:lnTo>
                              <a:pt x="3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17" name="Group 16">
                        <a:extLst>
                          <a:ext uri="{FF2B5EF4-FFF2-40B4-BE49-F238E27FC236}">
                            <a16:creationId xmlns:a16="http://schemas.microsoft.com/office/drawing/2014/main" id="{650F71D3-0924-472C-A47C-3D604832980B}"/>
                          </a:ext>
                        </a:extLst>
                      </p:cNvPr>
                      <p:cNvGrpSpPr/>
                      <p:nvPr/>
                    </p:nvGrpSpPr>
                    <p:grpSpPr>
                      <a:xfrm>
                        <a:off x="4694767" y="2980267"/>
                        <a:ext cx="1439334" cy="408518"/>
                        <a:chOff x="4694767" y="2980267"/>
                        <a:chExt cx="1439334" cy="408518"/>
                      </a:xfrm>
                      <a:grpFill/>
                    </p:grpSpPr>
                    <p:sp>
                      <p:nvSpPr>
                        <p:cNvPr id="351800" name="Freeform 1413">
                          <a:extLst>
                            <a:ext uri="{FF2B5EF4-FFF2-40B4-BE49-F238E27FC236}">
                              <a16:creationId xmlns:a16="http://schemas.microsoft.com/office/drawing/2014/main" id="{42FF0DDD-0476-4EDD-BC9D-30372C3CC8E9}"/>
                            </a:ext>
                          </a:extLst>
                        </p:cNvPr>
                        <p:cNvSpPr>
                          <a:spLocks/>
                        </p:cNvSpPr>
                        <p:nvPr/>
                      </p:nvSpPr>
                      <p:spPr bwMode="auto">
                        <a:xfrm>
                          <a:off x="4694767" y="3348568"/>
                          <a:ext cx="10584" cy="40217"/>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9"/>
                              </a:moveTo>
                              <a:lnTo>
                                <a:pt x="5" y="22"/>
                              </a:lnTo>
                              <a:lnTo>
                                <a:pt x="3" y="22"/>
                              </a:lnTo>
                              <a:lnTo>
                                <a:pt x="0" y="22"/>
                              </a:lnTo>
                              <a:lnTo>
                                <a:pt x="0" y="19"/>
                              </a:lnTo>
                              <a:lnTo>
                                <a:pt x="0" y="4"/>
                              </a:lnTo>
                              <a:lnTo>
                                <a:pt x="0" y="0"/>
                              </a:lnTo>
                              <a:lnTo>
                                <a:pt x="3" y="0"/>
                              </a:lnTo>
                              <a:lnTo>
                                <a:pt x="5" y="0"/>
                              </a:lnTo>
                              <a:lnTo>
                                <a:pt x="8" y="4"/>
                              </a:lnTo>
                              <a:lnTo>
                                <a:pt x="8" y="19"/>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01" name="Freeform 1414">
                          <a:extLst>
                            <a:ext uri="{FF2B5EF4-FFF2-40B4-BE49-F238E27FC236}">
                              <a16:creationId xmlns:a16="http://schemas.microsoft.com/office/drawing/2014/main" id="{F115FFA7-419A-4A07-92C8-0FEA80F4AC27}"/>
                            </a:ext>
                          </a:extLst>
                        </p:cNvPr>
                        <p:cNvSpPr>
                          <a:spLocks/>
                        </p:cNvSpPr>
                        <p:nvPr/>
                      </p:nvSpPr>
                      <p:spPr bwMode="auto">
                        <a:xfrm>
                          <a:off x="4694767" y="3348567"/>
                          <a:ext cx="38100" cy="21167"/>
                        </a:xfrm>
                        <a:custGeom>
                          <a:avLst/>
                          <a:gdLst>
                            <a:gd name="T0" fmla="*/ 2147483646 w 28"/>
                            <a:gd name="T1" fmla="*/ 2147483646 h 11"/>
                            <a:gd name="T2" fmla="*/ 0 w 28"/>
                            <a:gd name="T3" fmla="*/ 2147483646 h 11"/>
                            <a:gd name="T4" fmla="*/ 0 w 28"/>
                            <a:gd name="T5" fmla="*/ 2147483646 h 11"/>
                            <a:gd name="T6" fmla="*/ 0 w 28"/>
                            <a:gd name="T7" fmla="*/ 2147483646 h 11"/>
                            <a:gd name="T8" fmla="*/ 0 w 28"/>
                            <a:gd name="T9" fmla="*/ 0 h 11"/>
                            <a:gd name="T10" fmla="*/ 2147483646 w 28"/>
                            <a:gd name="T11" fmla="*/ 0 h 11"/>
                            <a:gd name="T12" fmla="*/ 2147483646 w 28"/>
                            <a:gd name="T13" fmla="*/ 0 h 11"/>
                            <a:gd name="T14" fmla="*/ 2147483646 w 28"/>
                            <a:gd name="T15" fmla="*/ 0 h 11"/>
                            <a:gd name="T16" fmla="*/ 2147483646 w 28"/>
                            <a:gd name="T17" fmla="*/ 2147483646 h 11"/>
                            <a:gd name="T18" fmla="*/ 2147483646 w 28"/>
                            <a:gd name="T19" fmla="*/ 2147483646 h 11"/>
                            <a:gd name="T20" fmla="*/ 2147483646 w 28"/>
                            <a:gd name="T21" fmla="*/ 2147483646 h 11"/>
                            <a:gd name="T22" fmla="*/ 2147483646 w 28"/>
                            <a:gd name="T23" fmla="*/ 2147483646 h 11"/>
                            <a:gd name="T24" fmla="*/ 2147483646 w 2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11">
                              <a:moveTo>
                                <a:pt x="3" y="11"/>
                              </a:moveTo>
                              <a:lnTo>
                                <a:pt x="0" y="7"/>
                              </a:lnTo>
                              <a:lnTo>
                                <a:pt x="0" y="4"/>
                              </a:lnTo>
                              <a:lnTo>
                                <a:pt x="0" y="0"/>
                              </a:lnTo>
                              <a:lnTo>
                                <a:pt x="3" y="0"/>
                              </a:lnTo>
                              <a:lnTo>
                                <a:pt x="26" y="0"/>
                              </a:lnTo>
                              <a:lnTo>
                                <a:pt x="28" y="0"/>
                              </a:lnTo>
                              <a:lnTo>
                                <a:pt x="28" y="4"/>
                              </a:lnTo>
                              <a:lnTo>
                                <a:pt x="28" y="7"/>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02" name="Freeform 1415">
                          <a:extLst>
                            <a:ext uri="{FF2B5EF4-FFF2-40B4-BE49-F238E27FC236}">
                              <a16:creationId xmlns:a16="http://schemas.microsoft.com/office/drawing/2014/main" id="{E77B0746-87E1-4205-B809-3163CC478202}"/>
                            </a:ext>
                          </a:extLst>
                        </p:cNvPr>
                        <p:cNvSpPr>
                          <a:spLocks/>
                        </p:cNvSpPr>
                        <p:nvPr/>
                      </p:nvSpPr>
                      <p:spPr bwMode="auto">
                        <a:xfrm>
                          <a:off x="4724401" y="3348567"/>
                          <a:ext cx="23284" cy="21167"/>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4" y="0"/>
                              </a:lnTo>
                              <a:lnTo>
                                <a:pt x="17" y="0"/>
                              </a:lnTo>
                              <a:lnTo>
                                <a:pt x="17" y="4"/>
                              </a:lnTo>
                              <a:lnTo>
                                <a:pt x="17" y="7"/>
                              </a:lnTo>
                              <a:lnTo>
                                <a:pt x="1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03" name="Freeform 1416">
                          <a:extLst>
                            <a:ext uri="{FF2B5EF4-FFF2-40B4-BE49-F238E27FC236}">
                              <a16:creationId xmlns:a16="http://schemas.microsoft.com/office/drawing/2014/main" id="{ABB710C2-081A-4F78-A7D3-F2F7632BD43E}"/>
                            </a:ext>
                          </a:extLst>
                        </p:cNvPr>
                        <p:cNvSpPr>
                          <a:spLocks/>
                        </p:cNvSpPr>
                        <p:nvPr/>
                      </p:nvSpPr>
                      <p:spPr bwMode="auto">
                        <a:xfrm>
                          <a:off x="4739218" y="3329518"/>
                          <a:ext cx="12700" cy="31749"/>
                        </a:xfrm>
                        <a:custGeom>
                          <a:avLst/>
                          <a:gdLst>
                            <a:gd name="T0" fmla="*/ 2147483646 w 9"/>
                            <a:gd name="T1" fmla="*/ 2147483646 h 18"/>
                            <a:gd name="T2" fmla="*/ 2147483646 w 9"/>
                            <a:gd name="T3" fmla="*/ 2147483646 h 18"/>
                            <a:gd name="T4" fmla="*/ 2147483646 w 9"/>
                            <a:gd name="T5" fmla="*/ 2147483646 h 18"/>
                            <a:gd name="T6" fmla="*/ 2147483646 w 9"/>
                            <a:gd name="T7" fmla="*/ 2147483646 h 18"/>
                            <a:gd name="T8" fmla="*/ 0 w 9"/>
                            <a:gd name="T9" fmla="*/ 2147483646 h 18"/>
                            <a:gd name="T10" fmla="*/ 0 w 9"/>
                            <a:gd name="T11" fmla="*/ 2147483646 h 18"/>
                            <a:gd name="T12" fmla="*/ 0 w 9"/>
                            <a:gd name="T13" fmla="*/ 2147483646 h 18"/>
                            <a:gd name="T14" fmla="*/ 0 w 9"/>
                            <a:gd name="T15" fmla="*/ 0 h 18"/>
                            <a:gd name="T16" fmla="*/ 2147483646 w 9"/>
                            <a:gd name="T17" fmla="*/ 0 h 18"/>
                            <a:gd name="T18" fmla="*/ 2147483646 w 9"/>
                            <a:gd name="T19" fmla="*/ 0 h 18"/>
                            <a:gd name="T20" fmla="*/ 2147483646 w 9"/>
                            <a:gd name="T21" fmla="*/ 0 h 18"/>
                            <a:gd name="T22" fmla="*/ 2147483646 w 9"/>
                            <a:gd name="T23" fmla="*/ 2147483646 h 18"/>
                            <a:gd name="T24" fmla="*/ 2147483646 w 9"/>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8">
                              <a:moveTo>
                                <a:pt x="9" y="15"/>
                              </a:moveTo>
                              <a:lnTo>
                                <a:pt x="6" y="18"/>
                              </a:lnTo>
                              <a:lnTo>
                                <a:pt x="3" y="18"/>
                              </a:lnTo>
                              <a:lnTo>
                                <a:pt x="0" y="18"/>
                              </a:lnTo>
                              <a:lnTo>
                                <a:pt x="0" y="15"/>
                              </a:lnTo>
                              <a:lnTo>
                                <a:pt x="0" y="3"/>
                              </a:lnTo>
                              <a:lnTo>
                                <a:pt x="0" y="0"/>
                              </a:lnTo>
                              <a:lnTo>
                                <a:pt x="3" y="0"/>
                              </a:lnTo>
                              <a:lnTo>
                                <a:pt x="6" y="0"/>
                              </a:lnTo>
                              <a:lnTo>
                                <a:pt x="9" y="3"/>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04" name="Freeform 1417">
                          <a:extLst>
                            <a:ext uri="{FF2B5EF4-FFF2-40B4-BE49-F238E27FC236}">
                              <a16:creationId xmlns:a16="http://schemas.microsoft.com/office/drawing/2014/main" id="{C250C456-CA49-4E4C-BD50-639A358D516B}"/>
                            </a:ext>
                          </a:extLst>
                        </p:cNvPr>
                        <p:cNvSpPr>
                          <a:spLocks/>
                        </p:cNvSpPr>
                        <p:nvPr/>
                      </p:nvSpPr>
                      <p:spPr bwMode="auto">
                        <a:xfrm>
                          <a:off x="4739218" y="3329518"/>
                          <a:ext cx="55033" cy="19049"/>
                        </a:xfrm>
                        <a:custGeom>
                          <a:avLst/>
                          <a:gdLst>
                            <a:gd name="T0" fmla="*/ 2147483646 w 40"/>
                            <a:gd name="T1" fmla="*/ 2147483646 h 11"/>
                            <a:gd name="T2" fmla="*/ 0 w 40"/>
                            <a:gd name="T3" fmla="*/ 2147483646 h 11"/>
                            <a:gd name="T4" fmla="*/ 0 w 40"/>
                            <a:gd name="T5" fmla="*/ 2147483646 h 11"/>
                            <a:gd name="T6" fmla="*/ 0 w 40"/>
                            <a:gd name="T7" fmla="*/ 2147483646 h 11"/>
                            <a:gd name="T8" fmla="*/ 0 w 40"/>
                            <a:gd name="T9" fmla="*/ 0 h 11"/>
                            <a:gd name="T10" fmla="*/ 2147483646 w 40"/>
                            <a:gd name="T11" fmla="*/ 0 h 11"/>
                            <a:gd name="T12" fmla="*/ 2147483646 w 40"/>
                            <a:gd name="T13" fmla="*/ 0 h 11"/>
                            <a:gd name="T14" fmla="*/ 2147483646 w 40"/>
                            <a:gd name="T15" fmla="*/ 0 h 11"/>
                            <a:gd name="T16" fmla="*/ 2147483646 w 40"/>
                            <a:gd name="T17" fmla="*/ 2147483646 h 11"/>
                            <a:gd name="T18" fmla="*/ 2147483646 w 40"/>
                            <a:gd name="T19" fmla="*/ 2147483646 h 11"/>
                            <a:gd name="T20" fmla="*/ 2147483646 w 40"/>
                            <a:gd name="T21" fmla="*/ 2147483646 h 11"/>
                            <a:gd name="T22" fmla="*/ 2147483646 w 40"/>
                            <a:gd name="T23" fmla="*/ 2147483646 h 11"/>
                            <a:gd name="T24" fmla="*/ 2147483646 w 4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11">
                              <a:moveTo>
                                <a:pt x="3" y="11"/>
                              </a:moveTo>
                              <a:lnTo>
                                <a:pt x="0" y="7"/>
                              </a:lnTo>
                              <a:lnTo>
                                <a:pt x="0" y="3"/>
                              </a:lnTo>
                              <a:lnTo>
                                <a:pt x="0" y="0"/>
                              </a:lnTo>
                              <a:lnTo>
                                <a:pt x="3" y="0"/>
                              </a:lnTo>
                              <a:lnTo>
                                <a:pt x="37" y="0"/>
                              </a:lnTo>
                              <a:lnTo>
                                <a:pt x="40" y="0"/>
                              </a:lnTo>
                              <a:lnTo>
                                <a:pt x="40" y="3"/>
                              </a:lnTo>
                              <a:lnTo>
                                <a:pt x="40" y="7"/>
                              </a:lnTo>
                              <a:lnTo>
                                <a:pt x="37"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05" name="Freeform 1418">
                          <a:extLst>
                            <a:ext uri="{FF2B5EF4-FFF2-40B4-BE49-F238E27FC236}">
                              <a16:creationId xmlns:a16="http://schemas.microsoft.com/office/drawing/2014/main" id="{43DBAECE-1F13-4722-BDB2-F49B65E36A17}"/>
                            </a:ext>
                          </a:extLst>
                        </p:cNvPr>
                        <p:cNvSpPr>
                          <a:spLocks/>
                        </p:cNvSpPr>
                        <p:nvPr/>
                      </p:nvSpPr>
                      <p:spPr bwMode="auto">
                        <a:xfrm>
                          <a:off x="4787900" y="3308351"/>
                          <a:ext cx="10584" cy="33867"/>
                        </a:xfrm>
                        <a:custGeom>
                          <a:avLst/>
                          <a:gdLst>
                            <a:gd name="T0" fmla="*/ 2147483646 w 8"/>
                            <a:gd name="T1" fmla="*/ 2147483646 h 19"/>
                            <a:gd name="T2" fmla="*/ 2147483646 w 8"/>
                            <a:gd name="T3" fmla="*/ 2147483646 h 19"/>
                            <a:gd name="T4" fmla="*/ 2147483646 w 8"/>
                            <a:gd name="T5" fmla="*/ 2147483646 h 19"/>
                            <a:gd name="T6" fmla="*/ 2147483646 w 8"/>
                            <a:gd name="T7" fmla="*/ 2147483646 h 19"/>
                            <a:gd name="T8" fmla="*/ 0 w 8"/>
                            <a:gd name="T9" fmla="*/ 2147483646 h 19"/>
                            <a:gd name="T10" fmla="*/ 0 w 8"/>
                            <a:gd name="T11" fmla="*/ 2147483646 h 19"/>
                            <a:gd name="T12" fmla="*/ 0 w 8"/>
                            <a:gd name="T13" fmla="*/ 2147483646 h 19"/>
                            <a:gd name="T14" fmla="*/ 0 w 8"/>
                            <a:gd name="T15" fmla="*/ 0 h 19"/>
                            <a:gd name="T16" fmla="*/ 2147483646 w 8"/>
                            <a:gd name="T17" fmla="*/ 0 h 19"/>
                            <a:gd name="T18" fmla="*/ 2147483646 w 8"/>
                            <a:gd name="T19" fmla="*/ 0 h 19"/>
                            <a:gd name="T20" fmla="*/ 2147483646 w 8"/>
                            <a:gd name="T21" fmla="*/ 0 h 19"/>
                            <a:gd name="T22" fmla="*/ 2147483646 w 8"/>
                            <a:gd name="T23" fmla="*/ 2147483646 h 19"/>
                            <a:gd name="T24" fmla="*/ 2147483646 w 8"/>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9">
                              <a:moveTo>
                                <a:pt x="8" y="15"/>
                              </a:moveTo>
                              <a:lnTo>
                                <a:pt x="5" y="19"/>
                              </a:lnTo>
                              <a:lnTo>
                                <a:pt x="2" y="19"/>
                              </a:lnTo>
                              <a:lnTo>
                                <a:pt x="0" y="19"/>
                              </a:lnTo>
                              <a:lnTo>
                                <a:pt x="0" y="15"/>
                              </a:lnTo>
                              <a:lnTo>
                                <a:pt x="0" y="4"/>
                              </a:lnTo>
                              <a:lnTo>
                                <a:pt x="0" y="0"/>
                              </a:lnTo>
                              <a:lnTo>
                                <a:pt x="2" y="0"/>
                              </a:lnTo>
                              <a:lnTo>
                                <a:pt x="5" y="0"/>
                              </a:lnTo>
                              <a:lnTo>
                                <a:pt x="8" y="4"/>
                              </a:lnTo>
                              <a:lnTo>
                                <a:pt x="8"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06" name="Freeform 1419">
                          <a:extLst>
                            <a:ext uri="{FF2B5EF4-FFF2-40B4-BE49-F238E27FC236}">
                              <a16:creationId xmlns:a16="http://schemas.microsoft.com/office/drawing/2014/main" id="{4B07F1C9-9D3D-4902-BD25-8C8A720CBB6B}"/>
                            </a:ext>
                          </a:extLst>
                        </p:cNvPr>
                        <p:cNvSpPr>
                          <a:spLocks/>
                        </p:cNvSpPr>
                        <p:nvPr/>
                      </p:nvSpPr>
                      <p:spPr bwMode="auto">
                        <a:xfrm>
                          <a:off x="4787901" y="3308351"/>
                          <a:ext cx="40217" cy="21167"/>
                        </a:xfrm>
                        <a:custGeom>
                          <a:avLst/>
                          <a:gdLst>
                            <a:gd name="T0" fmla="*/ 2147483646 w 31"/>
                            <a:gd name="T1" fmla="*/ 2147483646 h 12"/>
                            <a:gd name="T2" fmla="*/ 0 w 31"/>
                            <a:gd name="T3" fmla="*/ 2147483646 h 12"/>
                            <a:gd name="T4" fmla="*/ 0 w 31"/>
                            <a:gd name="T5" fmla="*/ 2147483646 h 12"/>
                            <a:gd name="T6" fmla="*/ 0 w 31"/>
                            <a:gd name="T7" fmla="*/ 2147483646 h 12"/>
                            <a:gd name="T8" fmla="*/ 0 w 31"/>
                            <a:gd name="T9" fmla="*/ 0 h 12"/>
                            <a:gd name="T10" fmla="*/ 2147483646 w 31"/>
                            <a:gd name="T11" fmla="*/ 0 h 12"/>
                            <a:gd name="T12" fmla="*/ 2147483646 w 31"/>
                            <a:gd name="T13" fmla="*/ 0 h 12"/>
                            <a:gd name="T14" fmla="*/ 2147483646 w 31"/>
                            <a:gd name="T15" fmla="*/ 0 h 12"/>
                            <a:gd name="T16" fmla="*/ 2147483646 w 31"/>
                            <a:gd name="T17" fmla="*/ 2147483646 h 12"/>
                            <a:gd name="T18" fmla="*/ 2147483646 w 31"/>
                            <a:gd name="T19" fmla="*/ 2147483646 h 12"/>
                            <a:gd name="T20" fmla="*/ 2147483646 w 31"/>
                            <a:gd name="T21" fmla="*/ 2147483646 h 12"/>
                            <a:gd name="T22" fmla="*/ 2147483646 w 31"/>
                            <a:gd name="T23" fmla="*/ 2147483646 h 12"/>
                            <a:gd name="T24" fmla="*/ 2147483646 w 3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2">
                              <a:moveTo>
                                <a:pt x="2" y="12"/>
                              </a:moveTo>
                              <a:lnTo>
                                <a:pt x="0" y="8"/>
                              </a:lnTo>
                              <a:lnTo>
                                <a:pt x="0" y="4"/>
                              </a:lnTo>
                              <a:lnTo>
                                <a:pt x="0" y="0"/>
                              </a:lnTo>
                              <a:lnTo>
                                <a:pt x="2" y="0"/>
                              </a:lnTo>
                              <a:lnTo>
                                <a:pt x="28" y="0"/>
                              </a:lnTo>
                              <a:lnTo>
                                <a:pt x="31" y="0"/>
                              </a:lnTo>
                              <a:lnTo>
                                <a:pt x="31" y="4"/>
                              </a:lnTo>
                              <a:lnTo>
                                <a:pt x="31" y="8"/>
                              </a:lnTo>
                              <a:lnTo>
                                <a:pt x="28" y="12"/>
                              </a:lnTo>
                              <a:lnTo>
                                <a:pt x="2"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07" name="Freeform 1420">
                          <a:extLst>
                            <a:ext uri="{FF2B5EF4-FFF2-40B4-BE49-F238E27FC236}">
                              <a16:creationId xmlns:a16="http://schemas.microsoft.com/office/drawing/2014/main" id="{81BA5A1B-A9B4-4184-93F2-7030470DC8A9}"/>
                            </a:ext>
                          </a:extLst>
                        </p:cNvPr>
                        <p:cNvSpPr>
                          <a:spLocks/>
                        </p:cNvSpPr>
                        <p:nvPr/>
                      </p:nvSpPr>
                      <p:spPr bwMode="auto">
                        <a:xfrm>
                          <a:off x="4819651" y="3289300"/>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08" name="Freeform 1421">
                          <a:extLst>
                            <a:ext uri="{FF2B5EF4-FFF2-40B4-BE49-F238E27FC236}">
                              <a16:creationId xmlns:a16="http://schemas.microsoft.com/office/drawing/2014/main" id="{3C198582-B113-4EEF-89C7-D6174598371B}"/>
                            </a:ext>
                          </a:extLst>
                        </p:cNvPr>
                        <p:cNvSpPr>
                          <a:spLocks/>
                        </p:cNvSpPr>
                        <p:nvPr/>
                      </p:nvSpPr>
                      <p:spPr bwMode="auto">
                        <a:xfrm>
                          <a:off x="4819652" y="3289300"/>
                          <a:ext cx="29633" cy="19051"/>
                        </a:xfrm>
                        <a:custGeom>
                          <a:avLst/>
                          <a:gdLst>
                            <a:gd name="T0" fmla="*/ 2147483646 w 21"/>
                            <a:gd name="T1" fmla="*/ 2147483646 h 11"/>
                            <a:gd name="T2" fmla="*/ 0 w 21"/>
                            <a:gd name="T3" fmla="*/ 2147483646 h 11"/>
                            <a:gd name="T4" fmla="*/ 0 w 21"/>
                            <a:gd name="T5" fmla="*/ 2147483646 h 11"/>
                            <a:gd name="T6" fmla="*/ 0 w 21"/>
                            <a:gd name="T7" fmla="*/ 2147483646 h 11"/>
                            <a:gd name="T8" fmla="*/ 0 w 21"/>
                            <a:gd name="T9" fmla="*/ 0 h 11"/>
                            <a:gd name="T10" fmla="*/ 2147483646 w 21"/>
                            <a:gd name="T11" fmla="*/ 0 h 11"/>
                            <a:gd name="T12" fmla="*/ 2147483646 w 21"/>
                            <a:gd name="T13" fmla="*/ 0 h 11"/>
                            <a:gd name="T14" fmla="*/ 2147483646 w 21"/>
                            <a:gd name="T15" fmla="*/ 0 h 11"/>
                            <a:gd name="T16" fmla="*/ 2147483646 w 21"/>
                            <a:gd name="T17" fmla="*/ 2147483646 h 11"/>
                            <a:gd name="T18" fmla="*/ 2147483646 w 21"/>
                            <a:gd name="T19" fmla="*/ 2147483646 h 11"/>
                            <a:gd name="T20" fmla="*/ 2147483646 w 21"/>
                            <a:gd name="T21" fmla="*/ 2147483646 h 11"/>
                            <a:gd name="T22" fmla="*/ 2147483646 w 21"/>
                            <a:gd name="T23" fmla="*/ 2147483646 h 11"/>
                            <a:gd name="T24" fmla="*/ 2147483646 w 2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11">
                              <a:moveTo>
                                <a:pt x="3" y="11"/>
                              </a:moveTo>
                              <a:lnTo>
                                <a:pt x="0" y="8"/>
                              </a:lnTo>
                              <a:lnTo>
                                <a:pt x="0" y="4"/>
                              </a:lnTo>
                              <a:lnTo>
                                <a:pt x="0" y="0"/>
                              </a:lnTo>
                              <a:lnTo>
                                <a:pt x="3" y="0"/>
                              </a:lnTo>
                              <a:lnTo>
                                <a:pt x="18" y="0"/>
                              </a:lnTo>
                              <a:lnTo>
                                <a:pt x="21" y="0"/>
                              </a:lnTo>
                              <a:lnTo>
                                <a:pt x="21" y="4"/>
                              </a:lnTo>
                              <a:lnTo>
                                <a:pt x="21" y="8"/>
                              </a:lnTo>
                              <a:lnTo>
                                <a:pt x="1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09" name="Freeform 1422">
                          <a:extLst>
                            <a:ext uri="{FF2B5EF4-FFF2-40B4-BE49-F238E27FC236}">
                              <a16:creationId xmlns:a16="http://schemas.microsoft.com/office/drawing/2014/main" id="{4E9E86F8-8ED9-4B09-BE62-2E00261E5DEF}"/>
                            </a:ext>
                          </a:extLst>
                        </p:cNvPr>
                        <p:cNvSpPr>
                          <a:spLocks/>
                        </p:cNvSpPr>
                        <p:nvPr/>
                      </p:nvSpPr>
                      <p:spPr bwMode="auto">
                        <a:xfrm>
                          <a:off x="4840818" y="3289300"/>
                          <a:ext cx="57149" cy="19051"/>
                        </a:xfrm>
                        <a:custGeom>
                          <a:avLst/>
                          <a:gdLst>
                            <a:gd name="T0" fmla="*/ 2147483646 w 43"/>
                            <a:gd name="T1" fmla="*/ 2147483646 h 11"/>
                            <a:gd name="T2" fmla="*/ 0 w 43"/>
                            <a:gd name="T3" fmla="*/ 2147483646 h 11"/>
                            <a:gd name="T4" fmla="*/ 0 w 43"/>
                            <a:gd name="T5" fmla="*/ 2147483646 h 11"/>
                            <a:gd name="T6" fmla="*/ 0 w 43"/>
                            <a:gd name="T7" fmla="*/ 2147483646 h 11"/>
                            <a:gd name="T8" fmla="*/ 0 w 43"/>
                            <a:gd name="T9" fmla="*/ 0 h 11"/>
                            <a:gd name="T10" fmla="*/ 2147483646 w 43"/>
                            <a:gd name="T11" fmla="*/ 0 h 11"/>
                            <a:gd name="T12" fmla="*/ 2147483646 w 43"/>
                            <a:gd name="T13" fmla="*/ 0 h 11"/>
                            <a:gd name="T14" fmla="*/ 2147483646 w 43"/>
                            <a:gd name="T15" fmla="*/ 0 h 11"/>
                            <a:gd name="T16" fmla="*/ 2147483646 w 43"/>
                            <a:gd name="T17" fmla="*/ 2147483646 h 11"/>
                            <a:gd name="T18" fmla="*/ 2147483646 w 43"/>
                            <a:gd name="T19" fmla="*/ 2147483646 h 11"/>
                            <a:gd name="T20" fmla="*/ 2147483646 w 43"/>
                            <a:gd name="T21" fmla="*/ 2147483646 h 11"/>
                            <a:gd name="T22" fmla="*/ 2147483646 w 43"/>
                            <a:gd name="T23" fmla="*/ 2147483646 h 11"/>
                            <a:gd name="T24" fmla="*/ 2147483646 w 4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3" h="11">
                              <a:moveTo>
                                <a:pt x="3" y="11"/>
                              </a:moveTo>
                              <a:lnTo>
                                <a:pt x="0" y="8"/>
                              </a:lnTo>
                              <a:lnTo>
                                <a:pt x="0" y="4"/>
                              </a:lnTo>
                              <a:lnTo>
                                <a:pt x="0" y="0"/>
                              </a:lnTo>
                              <a:lnTo>
                                <a:pt x="3" y="0"/>
                              </a:lnTo>
                              <a:lnTo>
                                <a:pt x="40" y="0"/>
                              </a:lnTo>
                              <a:lnTo>
                                <a:pt x="43" y="0"/>
                              </a:lnTo>
                              <a:lnTo>
                                <a:pt x="43" y="4"/>
                              </a:lnTo>
                              <a:lnTo>
                                <a:pt x="43" y="8"/>
                              </a:lnTo>
                              <a:lnTo>
                                <a:pt x="4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10" name="Freeform 1423">
                          <a:extLst>
                            <a:ext uri="{FF2B5EF4-FFF2-40B4-BE49-F238E27FC236}">
                              <a16:creationId xmlns:a16="http://schemas.microsoft.com/office/drawing/2014/main" id="{B56DD46D-DA7D-4C86-8077-D102B1452085}"/>
                            </a:ext>
                          </a:extLst>
                        </p:cNvPr>
                        <p:cNvSpPr>
                          <a:spLocks/>
                        </p:cNvSpPr>
                        <p:nvPr/>
                      </p:nvSpPr>
                      <p:spPr bwMode="auto">
                        <a:xfrm>
                          <a:off x="4891618" y="3261784"/>
                          <a:ext cx="10583" cy="40216"/>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11" name="Freeform 1424">
                          <a:extLst>
                            <a:ext uri="{FF2B5EF4-FFF2-40B4-BE49-F238E27FC236}">
                              <a16:creationId xmlns:a16="http://schemas.microsoft.com/office/drawing/2014/main" id="{A8F1AB82-3F0A-42B3-929A-AA2F253BEA7A}"/>
                            </a:ext>
                          </a:extLst>
                        </p:cNvPr>
                        <p:cNvSpPr>
                          <a:spLocks/>
                        </p:cNvSpPr>
                        <p:nvPr/>
                      </p:nvSpPr>
                      <p:spPr bwMode="auto">
                        <a:xfrm>
                          <a:off x="4891617" y="3261785"/>
                          <a:ext cx="33867"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12" name="Freeform 1425">
                          <a:extLst>
                            <a:ext uri="{FF2B5EF4-FFF2-40B4-BE49-F238E27FC236}">
                              <a16:creationId xmlns:a16="http://schemas.microsoft.com/office/drawing/2014/main" id="{E4D9C54B-86F6-4C58-94A0-3B9D7DBBAF07}"/>
                            </a:ext>
                          </a:extLst>
                        </p:cNvPr>
                        <p:cNvSpPr>
                          <a:spLocks/>
                        </p:cNvSpPr>
                        <p:nvPr/>
                      </p:nvSpPr>
                      <p:spPr bwMode="auto">
                        <a:xfrm>
                          <a:off x="4917018" y="3261785"/>
                          <a:ext cx="12700"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13" name="Freeform 1426">
                          <a:extLst>
                            <a:ext uri="{FF2B5EF4-FFF2-40B4-BE49-F238E27FC236}">
                              <a16:creationId xmlns:a16="http://schemas.microsoft.com/office/drawing/2014/main" id="{4FD3CE85-B585-40BB-B714-B034B09DAD28}"/>
                            </a:ext>
                          </a:extLst>
                        </p:cNvPr>
                        <p:cNvSpPr>
                          <a:spLocks/>
                        </p:cNvSpPr>
                        <p:nvPr/>
                      </p:nvSpPr>
                      <p:spPr bwMode="auto">
                        <a:xfrm>
                          <a:off x="4921251" y="3261785"/>
                          <a:ext cx="61383" cy="19049"/>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3" y="11"/>
                              </a:moveTo>
                              <a:lnTo>
                                <a:pt x="0" y="8"/>
                              </a:lnTo>
                              <a:lnTo>
                                <a:pt x="0" y="4"/>
                              </a:lnTo>
                              <a:lnTo>
                                <a:pt x="0" y="0"/>
                              </a:lnTo>
                              <a:lnTo>
                                <a:pt x="3" y="0"/>
                              </a:lnTo>
                              <a:lnTo>
                                <a:pt x="43" y="0"/>
                              </a:lnTo>
                              <a:lnTo>
                                <a:pt x="46" y="0"/>
                              </a:lnTo>
                              <a:lnTo>
                                <a:pt x="46" y="4"/>
                              </a:lnTo>
                              <a:lnTo>
                                <a:pt x="46" y="8"/>
                              </a:lnTo>
                              <a:lnTo>
                                <a:pt x="4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14" name="Freeform 1427">
                          <a:extLst>
                            <a:ext uri="{FF2B5EF4-FFF2-40B4-BE49-F238E27FC236}">
                              <a16:creationId xmlns:a16="http://schemas.microsoft.com/office/drawing/2014/main" id="{043F571C-0B81-404D-B6CC-10BDF31E8E89}"/>
                            </a:ext>
                          </a:extLst>
                        </p:cNvPr>
                        <p:cNvSpPr>
                          <a:spLocks/>
                        </p:cNvSpPr>
                        <p:nvPr/>
                      </p:nvSpPr>
                      <p:spPr bwMode="auto">
                        <a:xfrm>
                          <a:off x="4976284" y="3261785"/>
                          <a:ext cx="25400"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8"/>
                              </a:lnTo>
                              <a:lnTo>
                                <a:pt x="0" y="4"/>
                              </a:lnTo>
                              <a:lnTo>
                                <a:pt x="0" y="0"/>
                              </a:lnTo>
                              <a:lnTo>
                                <a:pt x="3" y="0"/>
                              </a:lnTo>
                              <a:lnTo>
                                <a:pt x="18" y="0"/>
                              </a:lnTo>
                              <a:lnTo>
                                <a:pt x="20" y="0"/>
                              </a:lnTo>
                              <a:lnTo>
                                <a:pt x="20" y="4"/>
                              </a:lnTo>
                              <a:lnTo>
                                <a:pt x="20" y="8"/>
                              </a:lnTo>
                              <a:lnTo>
                                <a:pt x="1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15" name="Freeform 1428">
                          <a:extLst>
                            <a:ext uri="{FF2B5EF4-FFF2-40B4-BE49-F238E27FC236}">
                              <a16:creationId xmlns:a16="http://schemas.microsoft.com/office/drawing/2014/main" id="{D54DDFA1-18C2-4507-B67F-BA4DD8BC6584}"/>
                            </a:ext>
                          </a:extLst>
                        </p:cNvPr>
                        <p:cNvSpPr>
                          <a:spLocks/>
                        </p:cNvSpPr>
                        <p:nvPr/>
                      </p:nvSpPr>
                      <p:spPr bwMode="auto">
                        <a:xfrm>
                          <a:off x="4995334" y="3261785"/>
                          <a:ext cx="80433" cy="19049"/>
                        </a:xfrm>
                        <a:custGeom>
                          <a:avLst/>
                          <a:gdLst>
                            <a:gd name="T0" fmla="*/ 2147483646 w 60"/>
                            <a:gd name="T1" fmla="*/ 2147483646 h 11"/>
                            <a:gd name="T2" fmla="*/ 0 w 60"/>
                            <a:gd name="T3" fmla="*/ 2147483646 h 11"/>
                            <a:gd name="T4" fmla="*/ 0 w 60"/>
                            <a:gd name="T5" fmla="*/ 2147483646 h 11"/>
                            <a:gd name="T6" fmla="*/ 0 w 60"/>
                            <a:gd name="T7" fmla="*/ 2147483646 h 11"/>
                            <a:gd name="T8" fmla="*/ 0 w 60"/>
                            <a:gd name="T9" fmla="*/ 0 h 11"/>
                            <a:gd name="T10" fmla="*/ 2147483646 w 60"/>
                            <a:gd name="T11" fmla="*/ 0 h 11"/>
                            <a:gd name="T12" fmla="*/ 2147483646 w 60"/>
                            <a:gd name="T13" fmla="*/ 0 h 11"/>
                            <a:gd name="T14" fmla="*/ 2147483646 w 60"/>
                            <a:gd name="T15" fmla="*/ 0 h 11"/>
                            <a:gd name="T16" fmla="*/ 2147483646 w 60"/>
                            <a:gd name="T17" fmla="*/ 2147483646 h 11"/>
                            <a:gd name="T18" fmla="*/ 2147483646 w 60"/>
                            <a:gd name="T19" fmla="*/ 2147483646 h 11"/>
                            <a:gd name="T20" fmla="*/ 2147483646 w 60"/>
                            <a:gd name="T21" fmla="*/ 2147483646 h 11"/>
                            <a:gd name="T22" fmla="*/ 2147483646 w 60"/>
                            <a:gd name="T23" fmla="*/ 2147483646 h 11"/>
                            <a:gd name="T24" fmla="*/ 2147483646 w 6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0" h="11">
                              <a:moveTo>
                                <a:pt x="3" y="11"/>
                              </a:moveTo>
                              <a:lnTo>
                                <a:pt x="0" y="8"/>
                              </a:lnTo>
                              <a:lnTo>
                                <a:pt x="0" y="4"/>
                              </a:lnTo>
                              <a:lnTo>
                                <a:pt x="0" y="0"/>
                              </a:lnTo>
                              <a:lnTo>
                                <a:pt x="3" y="0"/>
                              </a:lnTo>
                              <a:lnTo>
                                <a:pt x="57" y="0"/>
                              </a:lnTo>
                              <a:lnTo>
                                <a:pt x="60" y="0"/>
                              </a:lnTo>
                              <a:lnTo>
                                <a:pt x="60" y="4"/>
                              </a:lnTo>
                              <a:lnTo>
                                <a:pt x="60" y="8"/>
                              </a:lnTo>
                              <a:lnTo>
                                <a:pt x="57"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16" name="Freeform 1429">
                          <a:extLst>
                            <a:ext uri="{FF2B5EF4-FFF2-40B4-BE49-F238E27FC236}">
                              <a16:creationId xmlns:a16="http://schemas.microsoft.com/office/drawing/2014/main" id="{4FE810F8-1548-413B-96D2-341651296FED}"/>
                            </a:ext>
                          </a:extLst>
                        </p:cNvPr>
                        <p:cNvSpPr>
                          <a:spLocks/>
                        </p:cNvSpPr>
                        <p:nvPr/>
                      </p:nvSpPr>
                      <p:spPr bwMode="auto">
                        <a:xfrm>
                          <a:off x="5067301" y="3242733"/>
                          <a:ext cx="12700" cy="33867"/>
                        </a:xfrm>
                        <a:custGeom>
                          <a:avLst/>
                          <a:gdLst>
                            <a:gd name="T0" fmla="*/ 2147483646 w 9"/>
                            <a:gd name="T1" fmla="*/ 2147483646 h 19"/>
                            <a:gd name="T2" fmla="*/ 2147483646 w 9"/>
                            <a:gd name="T3" fmla="*/ 2147483646 h 19"/>
                            <a:gd name="T4" fmla="*/ 2147483646 w 9"/>
                            <a:gd name="T5" fmla="*/ 2147483646 h 19"/>
                            <a:gd name="T6" fmla="*/ 2147483646 w 9"/>
                            <a:gd name="T7" fmla="*/ 2147483646 h 19"/>
                            <a:gd name="T8" fmla="*/ 0 w 9"/>
                            <a:gd name="T9" fmla="*/ 2147483646 h 19"/>
                            <a:gd name="T10" fmla="*/ 0 w 9"/>
                            <a:gd name="T11" fmla="*/ 2147483646 h 19"/>
                            <a:gd name="T12" fmla="*/ 0 w 9"/>
                            <a:gd name="T13" fmla="*/ 2147483646 h 19"/>
                            <a:gd name="T14" fmla="*/ 0 w 9"/>
                            <a:gd name="T15" fmla="*/ 0 h 19"/>
                            <a:gd name="T16" fmla="*/ 2147483646 w 9"/>
                            <a:gd name="T17" fmla="*/ 0 h 19"/>
                            <a:gd name="T18" fmla="*/ 2147483646 w 9"/>
                            <a:gd name="T19" fmla="*/ 0 h 19"/>
                            <a:gd name="T20" fmla="*/ 2147483646 w 9"/>
                            <a:gd name="T21" fmla="*/ 0 h 19"/>
                            <a:gd name="T22" fmla="*/ 2147483646 w 9"/>
                            <a:gd name="T23" fmla="*/ 2147483646 h 19"/>
                            <a:gd name="T24" fmla="*/ 2147483646 w 9"/>
                            <a:gd name="T25" fmla="*/ 2147483646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9">
                              <a:moveTo>
                                <a:pt x="9" y="15"/>
                              </a:moveTo>
                              <a:lnTo>
                                <a:pt x="6" y="19"/>
                              </a:lnTo>
                              <a:lnTo>
                                <a:pt x="3" y="19"/>
                              </a:lnTo>
                              <a:lnTo>
                                <a:pt x="0" y="19"/>
                              </a:lnTo>
                              <a:lnTo>
                                <a:pt x="0" y="15"/>
                              </a:lnTo>
                              <a:lnTo>
                                <a:pt x="0" y="4"/>
                              </a:lnTo>
                              <a:lnTo>
                                <a:pt x="0" y="0"/>
                              </a:lnTo>
                              <a:lnTo>
                                <a:pt x="3" y="0"/>
                              </a:lnTo>
                              <a:lnTo>
                                <a:pt x="6" y="0"/>
                              </a:lnTo>
                              <a:lnTo>
                                <a:pt x="9" y="4"/>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17" name="Freeform 1430">
                          <a:extLst>
                            <a:ext uri="{FF2B5EF4-FFF2-40B4-BE49-F238E27FC236}">
                              <a16:creationId xmlns:a16="http://schemas.microsoft.com/office/drawing/2014/main" id="{C7704EB7-24C4-47FF-903C-D7B34B63D1C0}"/>
                            </a:ext>
                          </a:extLst>
                        </p:cNvPr>
                        <p:cNvSpPr>
                          <a:spLocks/>
                        </p:cNvSpPr>
                        <p:nvPr/>
                      </p:nvSpPr>
                      <p:spPr bwMode="auto">
                        <a:xfrm>
                          <a:off x="5067300" y="3242733"/>
                          <a:ext cx="27517" cy="19051"/>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4"/>
                              </a:lnTo>
                              <a:lnTo>
                                <a:pt x="0" y="0"/>
                              </a:lnTo>
                              <a:lnTo>
                                <a:pt x="3" y="0"/>
                              </a:lnTo>
                              <a:lnTo>
                                <a:pt x="17" y="0"/>
                              </a:lnTo>
                              <a:lnTo>
                                <a:pt x="20" y="0"/>
                              </a:lnTo>
                              <a:lnTo>
                                <a:pt x="20" y="4"/>
                              </a:lnTo>
                              <a:lnTo>
                                <a:pt x="20" y="7"/>
                              </a:lnTo>
                              <a:lnTo>
                                <a:pt x="17"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18" name="Freeform 1431">
                          <a:extLst>
                            <a:ext uri="{FF2B5EF4-FFF2-40B4-BE49-F238E27FC236}">
                              <a16:creationId xmlns:a16="http://schemas.microsoft.com/office/drawing/2014/main" id="{9047B9B6-9AC1-4EB8-BF8D-9A605B620DD7}"/>
                            </a:ext>
                          </a:extLst>
                        </p:cNvPr>
                        <p:cNvSpPr>
                          <a:spLocks/>
                        </p:cNvSpPr>
                        <p:nvPr/>
                      </p:nvSpPr>
                      <p:spPr bwMode="auto">
                        <a:xfrm>
                          <a:off x="5088467" y="3242733"/>
                          <a:ext cx="31751"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2" y="11"/>
                              </a:moveTo>
                              <a:lnTo>
                                <a:pt x="0" y="7"/>
                              </a:lnTo>
                              <a:lnTo>
                                <a:pt x="0" y="4"/>
                              </a:lnTo>
                              <a:lnTo>
                                <a:pt x="0" y="0"/>
                              </a:lnTo>
                              <a:lnTo>
                                <a:pt x="2" y="0"/>
                              </a:lnTo>
                              <a:lnTo>
                                <a:pt x="20" y="0"/>
                              </a:lnTo>
                              <a:lnTo>
                                <a:pt x="23" y="0"/>
                              </a:lnTo>
                              <a:lnTo>
                                <a:pt x="23" y="4"/>
                              </a:lnTo>
                              <a:lnTo>
                                <a:pt x="23" y="7"/>
                              </a:lnTo>
                              <a:lnTo>
                                <a:pt x="20"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19" name="Freeform 1432">
                          <a:extLst>
                            <a:ext uri="{FF2B5EF4-FFF2-40B4-BE49-F238E27FC236}">
                              <a16:creationId xmlns:a16="http://schemas.microsoft.com/office/drawing/2014/main" id="{C4F32BC5-9797-4F78-A949-46EB83684EAB}"/>
                            </a:ext>
                          </a:extLst>
                        </p:cNvPr>
                        <p:cNvSpPr>
                          <a:spLocks/>
                        </p:cNvSpPr>
                        <p:nvPr/>
                      </p:nvSpPr>
                      <p:spPr bwMode="auto">
                        <a:xfrm>
                          <a:off x="5111751" y="3215217"/>
                          <a:ext cx="10583" cy="40216"/>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9"/>
                              </a:moveTo>
                              <a:lnTo>
                                <a:pt x="6" y="22"/>
                              </a:lnTo>
                              <a:lnTo>
                                <a:pt x="3" y="22"/>
                              </a:lnTo>
                              <a:lnTo>
                                <a:pt x="0" y="22"/>
                              </a:lnTo>
                              <a:lnTo>
                                <a:pt x="0" y="19"/>
                              </a:lnTo>
                              <a:lnTo>
                                <a:pt x="0" y="4"/>
                              </a:lnTo>
                              <a:lnTo>
                                <a:pt x="0" y="0"/>
                              </a:lnTo>
                              <a:lnTo>
                                <a:pt x="3" y="0"/>
                              </a:lnTo>
                              <a:lnTo>
                                <a:pt x="6" y="0"/>
                              </a:lnTo>
                              <a:lnTo>
                                <a:pt x="8" y="4"/>
                              </a:lnTo>
                              <a:lnTo>
                                <a:pt x="8" y="19"/>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20" name="Freeform 1433">
                          <a:extLst>
                            <a:ext uri="{FF2B5EF4-FFF2-40B4-BE49-F238E27FC236}">
                              <a16:creationId xmlns:a16="http://schemas.microsoft.com/office/drawing/2014/main" id="{E8D568C8-6CA5-4744-B1CF-5C13AD377324}"/>
                            </a:ext>
                          </a:extLst>
                        </p:cNvPr>
                        <p:cNvSpPr>
                          <a:spLocks/>
                        </p:cNvSpPr>
                        <p:nvPr/>
                      </p:nvSpPr>
                      <p:spPr bwMode="auto">
                        <a:xfrm>
                          <a:off x="5111751" y="3215218"/>
                          <a:ext cx="38100" cy="19049"/>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7"/>
                              </a:lnTo>
                              <a:lnTo>
                                <a:pt x="0" y="4"/>
                              </a:lnTo>
                              <a:lnTo>
                                <a:pt x="0" y="0"/>
                              </a:lnTo>
                              <a:lnTo>
                                <a:pt x="3" y="0"/>
                              </a:lnTo>
                              <a:lnTo>
                                <a:pt x="26" y="0"/>
                              </a:lnTo>
                              <a:lnTo>
                                <a:pt x="29" y="0"/>
                              </a:lnTo>
                              <a:lnTo>
                                <a:pt x="29" y="4"/>
                              </a:lnTo>
                              <a:lnTo>
                                <a:pt x="29" y="7"/>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21" name="Freeform 1434">
                          <a:extLst>
                            <a:ext uri="{FF2B5EF4-FFF2-40B4-BE49-F238E27FC236}">
                              <a16:creationId xmlns:a16="http://schemas.microsoft.com/office/drawing/2014/main" id="{BBF81C6D-B572-4CBE-B2C9-C157C49C593D}"/>
                            </a:ext>
                          </a:extLst>
                        </p:cNvPr>
                        <p:cNvSpPr>
                          <a:spLocks/>
                        </p:cNvSpPr>
                        <p:nvPr/>
                      </p:nvSpPr>
                      <p:spPr bwMode="auto">
                        <a:xfrm>
                          <a:off x="5141384" y="3215218"/>
                          <a:ext cx="23283"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4" y="0"/>
                              </a:lnTo>
                              <a:lnTo>
                                <a:pt x="17" y="0"/>
                              </a:lnTo>
                              <a:lnTo>
                                <a:pt x="17" y="4"/>
                              </a:lnTo>
                              <a:lnTo>
                                <a:pt x="17" y="7"/>
                              </a:lnTo>
                              <a:lnTo>
                                <a:pt x="1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22" name="Freeform 1435">
                          <a:extLst>
                            <a:ext uri="{FF2B5EF4-FFF2-40B4-BE49-F238E27FC236}">
                              <a16:creationId xmlns:a16="http://schemas.microsoft.com/office/drawing/2014/main" id="{E1677168-EC2E-4FB7-8EEF-9EA49B4FF29D}"/>
                            </a:ext>
                          </a:extLst>
                        </p:cNvPr>
                        <p:cNvSpPr>
                          <a:spLocks/>
                        </p:cNvSpPr>
                        <p:nvPr/>
                      </p:nvSpPr>
                      <p:spPr bwMode="auto">
                        <a:xfrm>
                          <a:off x="5156201" y="3196167"/>
                          <a:ext cx="12700" cy="31751"/>
                        </a:xfrm>
                        <a:custGeom>
                          <a:avLst/>
                          <a:gdLst>
                            <a:gd name="T0" fmla="*/ 2147483646 w 9"/>
                            <a:gd name="T1" fmla="*/ 2147483646 h 18"/>
                            <a:gd name="T2" fmla="*/ 2147483646 w 9"/>
                            <a:gd name="T3" fmla="*/ 2147483646 h 18"/>
                            <a:gd name="T4" fmla="*/ 2147483646 w 9"/>
                            <a:gd name="T5" fmla="*/ 2147483646 h 18"/>
                            <a:gd name="T6" fmla="*/ 2147483646 w 9"/>
                            <a:gd name="T7" fmla="*/ 2147483646 h 18"/>
                            <a:gd name="T8" fmla="*/ 0 w 9"/>
                            <a:gd name="T9" fmla="*/ 2147483646 h 18"/>
                            <a:gd name="T10" fmla="*/ 0 w 9"/>
                            <a:gd name="T11" fmla="*/ 2147483646 h 18"/>
                            <a:gd name="T12" fmla="*/ 0 w 9"/>
                            <a:gd name="T13" fmla="*/ 2147483646 h 18"/>
                            <a:gd name="T14" fmla="*/ 0 w 9"/>
                            <a:gd name="T15" fmla="*/ 0 h 18"/>
                            <a:gd name="T16" fmla="*/ 2147483646 w 9"/>
                            <a:gd name="T17" fmla="*/ 0 h 18"/>
                            <a:gd name="T18" fmla="*/ 2147483646 w 9"/>
                            <a:gd name="T19" fmla="*/ 0 h 18"/>
                            <a:gd name="T20" fmla="*/ 2147483646 w 9"/>
                            <a:gd name="T21" fmla="*/ 0 h 18"/>
                            <a:gd name="T22" fmla="*/ 2147483646 w 9"/>
                            <a:gd name="T23" fmla="*/ 2147483646 h 18"/>
                            <a:gd name="T24" fmla="*/ 2147483646 w 9"/>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8">
                              <a:moveTo>
                                <a:pt x="9" y="15"/>
                              </a:moveTo>
                              <a:lnTo>
                                <a:pt x="6" y="18"/>
                              </a:lnTo>
                              <a:lnTo>
                                <a:pt x="3" y="18"/>
                              </a:lnTo>
                              <a:lnTo>
                                <a:pt x="0" y="18"/>
                              </a:lnTo>
                              <a:lnTo>
                                <a:pt x="0" y="15"/>
                              </a:lnTo>
                              <a:lnTo>
                                <a:pt x="0" y="3"/>
                              </a:lnTo>
                              <a:lnTo>
                                <a:pt x="0" y="0"/>
                              </a:lnTo>
                              <a:lnTo>
                                <a:pt x="3" y="0"/>
                              </a:lnTo>
                              <a:lnTo>
                                <a:pt x="6" y="0"/>
                              </a:lnTo>
                              <a:lnTo>
                                <a:pt x="9" y="3"/>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23" name="Freeform 1436">
                          <a:extLst>
                            <a:ext uri="{FF2B5EF4-FFF2-40B4-BE49-F238E27FC236}">
                              <a16:creationId xmlns:a16="http://schemas.microsoft.com/office/drawing/2014/main" id="{07222D29-6035-48D3-99BB-144A2798FA77}"/>
                            </a:ext>
                          </a:extLst>
                        </p:cNvPr>
                        <p:cNvSpPr>
                          <a:spLocks/>
                        </p:cNvSpPr>
                        <p:nvPr/>
                      </p:nvSpPr>
                      <p:spPr bwMode="auto">
                        <a:xfrm>
                          <a:off x="5156201" y="3196167"/>
                          <a:ext cx="21167" cy="19051"/>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7"/>
                              </a:lnTo>
                              <a:lnTo>
                                <a:pt x="0" y="3"/>
                              </a:lnTo>
                              <a:lnTo>
                                <a:pt x="0" y="0"/>
                              </a:lnTo>
                              <a:lnTo>
                                <a:pt x="3" y="0"/>
                              </a:lnTo>
                              <a:lnTo>
                                <a:pt x="12" y="0"/>
                              </a:lnTo>
                              <a:lnTo>
                                <a:pt x="15" y="0"/>
                              </a:lnTo>
                              <a:lnTo>
                                <a:pt x="15" y="3"/>
                              </a:lnTo>
                              <a:lnTo>
                                <a:pt x="15" y="7"/>
                              </a:lnTo>
                              <a:lnTo>
                                <a:pt x="1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24" name="Freeform 1437">
                          <a:extLst>
                            <a:ext uri="{FF2B5EF4-FFF2-40B4-BE49-F238E27FC236}">
                              <a16:creationId xmlns:a16="http://schemas.microsoft.com/office/drawing/2014/main" id="{A5606CEC-8773-431B-9FEB-5BF675F48E40}"/>
                            </a:ext>
                          </a:extLst>
                        </p:cNvPr>
                        <p:cNvSpPr>
                          <a:spLocks/>
                        </p:cNvSpPr>
                        <p:nvPr/>
                      </p:nvSpPr>
                      <p:spPr bwMode="auto">
                        <a:xfrm>
                          <a:off x="5168900" y="3196167"/>
                          <a:ext cx="35984" cy="19051"/>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3"/>
                              </a:lnTo>
                              <a:lnTo>
                                <a:pt x="0" y="0"/>
                              </a:lnTo>
                              <a:lnTo>
                                <a:pt x="3" y="0"/>
                              </a:lnTo>
                              <a:lnTo>
                                <a:pt x="23" y="0"/>
                              </a:lnTo>
                              <a:lnTo>
                                <a:pt x="26" y="0"/>
                              </a:lnTo>
                              <a:lnTo>
                                <a:pt x="26" y="3"/>
                              </a:lnTo>
                              <a:lnTo>
                                <a:pt x="26" y="7"/>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25" name="Freeform 1438">
                          <a:extLst>
                            <a:ext uri="{FF2B5EF4-FFF2-40B4-BE49-F238E27FC236}">
                              <a16:creationId xmlns:a16="http://schemas.microsoft.com/office/drawing/2014/main" id="{7CC34913-9290-466E-9E67-166DA1310745}"/>
                            </a:ext>
                          </a:extLst>
                        </p:cNvPr>
                        <p:cNvSpPr>
                          <a:spLocks/>
                        </p:cNvSpPr>
                        <p:nvPr/>
                      </p:nvSpPr>
                      <p:spPr bwMode="auto">
                        <a:xfrm>
                          <a:off x="5196417" y="3196167"/>
                          <a:ext cx="23283"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3"/>
                              </a:lnTo>
                              <a:lnTo>
                                <a:pt x="0" y="0"/>
                              </a:lnTo>
                              <a:lnTo>
                                <a:pt x="3" y="0"/>
                              </a:lnTo>
                              <a:lnTo>
                                <a:pt x="14" y="0"/>
                              </a:lnTo>
                              <a:lnTo>
                                <a:pt x="17" y="0"/>
                              </a:lnTo>
                              <a:lnTo>
                                <a:pt x="17" y="3"/>
                              </a:lnTo>
                              <a:lnTo>
                                <a:pt x="17" y="7"/>
                              </a:lnTo>
                              <a:lnTo>
                                <a:pt x="1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26" name="Freeform 1439">
                          <a:extLst>
                            <a:ext uri="{FF2B5EF4-FFF2-40B4-BE49-F238E27FC236}">
                              <a16:creationId xmlns:a16="http://schemas.microsoft.com/office/drawing/2014/main" id="{033E4665-5F22-44FA-BB95-E73E8CDE586F}"/>
                            </a:ext>
                          </a:extLst>
                        </p:cNvPr>
                        <p:cNvSpPr>
                          <a:spLocks/>
                        </p:cNvSpPr>
                        <p:nvPr/>
                      </p:nvSpPr>
                      <p:spPr bwMode="auto">
                        <a:xfrm>
                          <a:off x="5211234" y="3196167"/>
                          <a:ext cx="42333" cy="19051"/>
                        </a:xfrm>
                        <a:custGeom>
                          <a:avLst/>
                          <a:gdLst>
                            <a:gd name="T0" fmla="*/ 2147483646 w 32"/>
                            <a:gd name="T1" fmla="*/ 2147483646 h 11"/>
                            <a:gd name="T2" fmla="*/ 0 w 32"/>
                            <a:gd name="T3" fmla="*/ 2147483646 h 11"/>
                            <a:gd name="T4" fmla="*/ 0 w 32"/>
                            <a:gd name="T5" fmla="*/ 2147483646 h 11"/>
                            <a:gd name="T6" fmla="*/ 0 w 32"/>
                            <a:gd name="T7" fmla="*/ 2147483646 h 11"/>
                            <a:gd name="T8" fmla="*/ 0 w 32"/>
                            <a:gd name="T9" fmla="*/ 0 h 11"/>
                            <a:gd name="T10" fmla="*/ 2147483646 w 32"/>
                            <a:gd name="T11" fmla="*/ 0 h 11"/>
                            <a:gd name="T12" fmla="*/ 2147483646 w 32"/>
                            <a:gd name="T13" fmla="*/ 0 h 11"/>
                            <a:gd name="T14" fmla="*/ 2147483646 w 32"/>
                            <a:gd name="T15" fmla="*/ 0 h 11"/>
                            <a:gd name="T16" fmla="*/ 2147483646 w 32"/>
                            <a:gd name="T17" fmla="*/ 2147483646 h 11"/>
                            <a:gd name="T18" fmla="*/ 2147483646 w 32"/>
                            <a:gd name="T19" fmla="*/ 2147483646 h 11"/>
                            <a:gd name="T20" fmla="*/ 2147483646 w 32"/>
                            <a:gd name="T21" fmla="*/ 2147483646 h 11"/>
                            <a:gd name="T22" fmla="*/ 2147483646 w 32"/>
                            <a:gd name="T23" fmla="*/ 2147483646 h 11"/>
                            <a:gd name="T24" fmla="*/ 2147483646 w 3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11">
                              <a:moveTo>
                                <a:pt x="3" y="11"/>
                              </a:moveTo>
                              <a:lnTo>
                                <a:pt x="0" y="7"/>
                              </a:lnTo>
                              <a:lnTo>
                                <a:pt x="0" y="3"/>
                              </a:lnTo>
                              <a:lnTo>
                                <a:pt x="0" y="0"/>
                              </a:lnTo>
                              <a:lnTo>
                                <a:pt x="3" y="0"/>
                              </a:lnTo>
                              <a:lnTo>
                                <a:pt x="29" y="0"/>
                              </a:lnTo>
                              <a:lnTo>
                                <a:pt x="32" y="0"/>
                              </a:lnTo>
                              <a:lnTo>
                                <a:pt x="32" y="3"/>
                              </a:lnTo>
                              <a:lnTo>
                                <a:pt x="32" y="7"/>
                              </a:lnTo>
                              <a:lnTo>
                                <a:pt x="2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27" name="Freeform 1440">
                          <a:extLst>
                            <a:ext uri="{FF2B5EF4-FFF2-40B4-BE49-F238E27FC236}">
                              <a16:creationId xmlns:a16="http://schemas.microsoft.com/office/drawing/2014/main" id="{9EF51B40-6635-49BF-861E-B754D97487A4}"/>
                            </a:ext>
                          </a:extLst>
                        </p:cNvPr>
                        <p:cNvSpPr>
                          <a:spLocks/>
                        </p:cNvSpPr>
                        <p:nvPr/>
                      </p:nvSpPr>
                      <p:spPr bwMode="auto">
                        <a:xfrm>
                          <a:off x="5245101" y="3196167"/>
                          <a:ext cx="63500" cy="19051"/>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3" y="11"/>
                              </a:moveTo>
                              <a:lnTo>
                                <a:pt x="0" y="7"/>
                              </a:lnTo>
                              <a:lnTo>
                                <a:pt x="0" y="3"/>
                              </a:lnTo>
                              <a:lnTo>
                                <a:pt x="0" y="0"/>
                              </a:lnTo>
                              <a:lnTo>
                                <a:pt x="3" y="0"/>
                              </a:lnTo>
                              <a:lnTo>
                                <a:pt x="43" y="0"/>
                              </a:lnTo>
                              <a:lnTo>
                                <a:pt x="46" y="0"/>
                              </a:lnTo>
                              <a:lnTo>
                                <a:pt x="46" y="3"/>
                              </a:lnTo>
                              <a:lnTo>
                                <a:pt x="46" y="7"/>
                              </a:lnTo>
                              <a:lnTo>
                                <a:pt x="4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28" name="Freeform 1441">
                          <a:extLst>
                            <a:ext uri="{FF2B5EF4-FFF2-40B4-BE49-F238E27FC236}">
                              <a16:creationId xmlns:a16="http://schemas.microsoft.com/office/drawing/2014/main" id="{FC04B168-DB33-437C-B29B-BA5E86F88196}"/>
                            </a:ext>
                          </a:extLst>
                        </p:cNvPr>
                        <p:cNvSpPr>
                          <a:spLocks/>
                        </p:cNvSpPr>
                        <p:nvPr/>
                      </p:nvSpPr>
                      <p:spPr bwMode="auto">
                        <a:xfrm>
                          <a:off x="5300134" y="3196167"/>
                          <a:ext cx="14817" cy="19051"/>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3"/>
                              </a:lnTo>
                              <a:lnTo>
                                <a:pt x="0" y="0"/>
                              </a:lnTo>
                              <a:lnTo>
                                <a:pt x="3" y="0"/>
                              </a:lnTo>
                              <a:lnTo>
                                <a:pt x="9" y="0"/>
                              </a:lnTo>
                              <a:lnTo>
                                <a:pt x="12" y="0"/>
                              </a:lnTo>
                              <a:lnTo>
                                <a:pt x="12" y="3"/>
                              </a:lnTo>
                              <a:lnTo>
                                <a:pt x="12" y="7"/>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29" name="Freeform 1442">
                          <a:extLst>
                            <a:ext uri="{FF2B5EF4-FFF2-40B4-BE49-F238E27FC236}">
                              <a16:creationId xmlns:a16="http://schemas.microsoft.com/office/drawing/2014/main" id="{619FDC6C-2E1A-42E9-BB6C-6BF7E60C34E8}"/>
                            </a:ext>
                          </a:extLst>
                        </p:cNvPr>
                        <p:cNvSpPr>
                          <a:spLocks/>
                        </p:cNvSpPr>
                        <p:nvPr/>
                      </p:nvSpPr>
                      <p:spPr bwMode="auto">
                        <a:xfrm>
                          <a:off x="5308600" y="3196167"/>
                          <a:ext cx="10584" cy="19051"/>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3"/>
                              </a:lnTo>
                              <a:lnTo>
                                <a:pt x="0" y="0"/>
                              </a:lnTo>
                              <a:lnTo>
                                <a:pt x="3" y="0"/>
                              </a:lnTo>
                              <a:lnTo>
                                <a:pt x="6" y="0"/>
                              </a:lnTo>
                              <a:lnTo>
                                <a:pt x="9" y="0"/>
                              </a:lnTo>
                              <a:lnTo>
                                <a:pt x="9" y="3"/>
                              </a:lnTo>
                              <a:lnTo>
                                <a:pt x="9" y="7"/>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30" name="Freeform 1443">
                          <a:extLst>
                            <a:ext uri="{FF2B5EF4-FFF2-40B4-BE49-F238E27FC236}">
                              <a16:creationId xmlns:a16="http://schemas.microsoft.com/office/drawing/2014/main" id="{90EB8EB9-18DB-4052-BBF9-336BB6A229AB}"/>
                            </a:ext>
                          </a:extLst>
                        </p:cNvPr>
                        <p:cNvSpPr>
                          <a:spLocks/>
                        </p:cNvSpPr>
                        <p:nvPr/>
                      </p:nvSpPr>
                      <p:spPr bwMode="auto">
                        <a:xfrm>
                          <a:off x="5310718" y="3168651"/>
                          <a:ext cx="12700" cy="40216"/>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31" name="Freeform 1444">
                          <a:extLst>
                            <a:ext uri="{FF2B5EF4-FFF2-40B4-BE49-F238E27FC236}">
                              <a16:creationId xmlns:a16="http://schemas.microsoft.com/office/drawing/2014/main" id="{57F52589-4DF4-4567-9156-D7FDEFC844B7}"/>
                            </a:ext>
                          </a:extLst>
                        </p:cNvPr>
                        <p:cNvSpPr>
                          <a:spLocks/>
                        </p:cNvSpPr>
                        <p:nvPr/>
                      </p:nvSpPr>
                      <p:spPr bwMode="auto">
                        <a:xfrm>
                          <a:off x="5310718" y="3168651"/>
                          <a:ext cx="67733" cy="21167"/>
                        </a:xfrm>
                        <a:custGeom>
                          <a:avLst/>
                          <a:gdLst>
                            <a:gd name="T0" fmla="*/ 2147483646 w 49"/>
                            <a:gd name="T1" fmla="*/ 2147483646 h 11"/>
                            <a:gd name="T2" fmla="*/ 0 w 49"/>
                            <a:gd name="T3" fmla="*/ 2147483646 h 11"/>
                            <a:gd name="T4" fmla="*/ 0 w 49"/>
                            <a:gd name="T5" fmla="*/ 2147483646 h 11"/>
                            <a:gd name="T6" fmla="*/ 0 w 49"/>
                            <a:gd name="T7" fmla="*/ 2147483646 h 11"/>
                            <a:gd name="T8" fmla="*/ 0 w 49"/>
                            <a:gd name="T9" fmla="*/ 0 h 11"/>
                            <a:gd name="T10" fmla="*/ 2147483646 w 49"/>
                            <a:gd name="T11" fmla="*/ 0 h 11"/>
                            <a:gd name="T12" fmla="*/ 2147483646 w 49"/>
                            <a:gd name="T13" fmla="*/ 0 h 11"/>
                            <a:gd name="T14" fmla="*/ 2147483646 w 49"/>
                            <a:gd name="T15" fmla="*/ 0 h 11"/>
                            <a:gd name="T16" fmla="*/ 2147483646 w 49"/>
                            <a:gd name="T17" fmla="*/ 2147483646 h 11"/>
                            <a:gd name="T18" fmla="*/ 2147483646 w 49"/>
                            <a:gd name="T19" fmla="*/ 2147483646 h 11"/>
                            <a:gd name="T20" fmla="*/ 2147483646 w 49"/>
                            <a:gd name="T21" fmla="*/ 2147483646 h 11"/>
                            <a:gd name="T22" fmla="*/ 2147483646 w 49"/>
                            <a:gd name="T23" fmla="*/ 2147483646 h 11"/>
                            <a:gd name="T24" fmla="*/ 2147483646 w 4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9" h="11">
                              <a:moveTo>
                                <a:pt x="3" y="11"/>
                              </a:moveTo>
                              <a:lnTo>
                                <a:pt x="0" y="7"/>
                              </a:lnTo>
                              <a:lnTo>
                                <a:pt x="0" y="3"/>
                              </a:lnTo>
                              <a:lnTo>
                                <a:pt x="0" y="0"/>
                              </a:lnTo>
                              <a:lnTo>
                                <a:pt x="3" y="0"/>
                              </a:lnTo>
                              <a:lnTo>
                                <a:pt x="46" y="0"/>
                              </a:lnTo>
                              <a:lnTo>
                                <a:pt x="49" y="0"/>
                              </a:lnTo>
                              <a:lnTo>
                                <a:pt x="49" y="3"/>
                              </a:lnTo>
                              <a:lnTo>
                                <a:pt x="49" y="7"/>
                              </a:lnTo>
                              <a:lnTo>
                                <a:pt x="4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32" name="Freeform 1445">
                          <a:extLst>
                            <a:ext uri="{FF2B5EF4-FFF2-40B4-BE49-F238E27FC236}">
                              <a16:creationId xmlns:a16="http://schemas.microsoft.com/office/drawing/2014/main" id="{5B967F0B-47AB-4573-B0BD-F272818CB1A8}"/>
                            </a:ext>
                          </a:extLst>
                        </p:cNvPr>
                        <p:cNvSpPr>
                          <a:spLocks/>
                        </p:cNvSpPr>
                        <p:nvPr/>
                      </p:nvSpPr>
                      <p:spPr bwMode="auto">
                        <a:xfrm>
                          <a:off x="5369985" y="3143251"/>
                          <a:ext cx="10583" cy="38100"/>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33" name="Freeform 1446">
                          <a:extLst>
                            <a:ext uri="{FF2B5EF4-FFF2-40B4-BE49-F238E27FC236}">
                              <a16:creationId xmlns:a16="http://schemas.microsoft.com/office/drawing/2014/main" id="{E0580478-12D8-4C8B-9301-C8937D19B51B}"/>
                            </a:ext>
                          </a:extLst>
                        </p:cNvPr>
                        <p:cNvSpPr>
                          <a:spLocks/>
                        </p:cNvSpPr>
                        <p:nvPr/>
                      </p:nvSpPr>
                      <p:spPr bwMode="auto">
                        <a:xfrm>
                          <a:off x="5369984" y="3143252"/>
                          <a:ext cx="99483" cy="19049"/>
                        </a:xfrm>
                        <a:custGeom>
                          <a:avLst/>
                          <a:gdLst>
                            <a:gd name="T0" fmla="*/ 2147483646 w 75"/>
                            <a:gd name="T1" fmla="*/ 2147483646 h 11"/>
                            <a:gd name="T2" fmla="*/ 0 w 75"/>
                            <a:gd name="T3" fmla="*/ 2147483646 h 11"/>
                            <a:gd name="T4" fmla="*/ 0 w 75"/>
                            <a:gd name="T5" fmla="*/ 2147483646 h 11"/>
                            <a:gd name="T6" fmla="*/ 0 w 75"/>
                            <a:gd name="T7" fmla="*/ 2147483646 h 11"/>
                            <a:gd name="T8" fmla="*/ 0 w 75"/>
                            <a:gd name="T9" fmla="*/ 0 h 11"/>
                            <a:gd name="T10" fmla="*/ 2147483646 w 75"/>
                            <a:gd name="T11" fmla="*/ 0 h 11"/>
                            <a:gd name="T12" fmla="*/ 2147483646 w 75"/>
                            <a:gd name="T13" fmla="*/ 0 h 11"/>
                            <a:gd name="T14" fmla="*/ 2147483646 w 75"/>
                            <a:gd name="T15" fmla="*/ 0 h 11"/>
                            <a:gd name="T16" fmla="*/ 2147483646 w 75"/>
                            <a:gd name="T17" fmla="*/ 2147483646 h 11"/>
                            <a:gd name="T18" fmla="*/ 2147483646 w 75"/>
                            <a:gd name="T19" fmla="*/ 2147483646 h 11"/>
                            <a:gd name="T20" fmla="*/ 2147483646 w 75"/>
                            <a:gd name="T21" fmla="*/ 2147483646 h 11"/>
                            <a:gd name="T22" fmla="*/ 2147483646 w 75"/>
                            <a:gd name="T23" fmla="*/ 2147483646 h 11"/>
                            <a:gd name="T24" fmla="*/ 2147483646 w 7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11">
                              <a:moveTo>
                                <a:pt x="3" y="11"/>
                              </a:moveTo>
                              <a:lnTo>
                                <a:pt x="0" y="7"/>
                              </a:lnTo>
                              <a:lnTo>
                                <a:pt x="0" y="3"/>
                              </a:lnTo>
                              <a:lnTo>
                                <a:pt x="0" y="0"/>
                              </a:lnTo>
                              <a:lnTo>
                                <a:pt x="3" y="0"/>
                              </a:lnTo>
                              <a:lnTo>
                                <a:pt x="72" y="0"/>
                              </a:lnTo>
                              <a:lnTo>
                                <a:pt x="75" y="0"/>
                              </a:lnTo>
                              <a:lnTo>
                                <a:pt x="75" y="3"/>
                              </a:lnTo>
                              <a:lnTo>
                                <a:pt x="75" y="7"/>
                              </a:lnTo>
                              <a:lnTo>
                                <a:pt x="7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34" name="Freeform 1447">
                          <a:extLst>
                            <a:ext uri="{FF2B5EF4-FFF2-40B4-BE49-F238E27FC236}">
                              <a16:creationId xmlns:a16="http://schemas.microsoft.com/office/drawing/2014/main" id="{0B615E36-B42E-4B2B-B148-D6579CF067C4}"/>
                            </a:ext>
                          </a:extLst>
                        </p:cNvPr>
                        <p:cNvSpPr>
                          <a:spLocks/>
                        </p:cNvSpPr>
                        <p:nvPr/>
                      </p:nvSpPr>
                      <p:spPr bwMode="auto">
                        <a:xfrm>
                          <a:off x="5463117" y="3143252"/>
                          <a:ext cx="25400"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3"/>
                              </a:lnTo>
                              <a:lnTo>
                                <a:pt x="0" y="0"/>
                              </a:lnTo>
                              <a:lnTo>
                                <a:pt x="3" y="0"/>
                              </a:lnTo>
                              <a:lnTo>
                                <a:pt x="17" y="0"/>
                              </a:lnTo>
                              <a:lnTo>
                                <a:pt x="20" y="0"/>
                              </a:lnTo>
                              <a:lnTo>
                                <a:pt x="20" y="3"/>
                              </a:lnTo>
                              <a:lnTo>
                                <a:pt x="20" y="7"/>
                              </a:lnTo>
                              <a:lnTo>
                                <a:pt x="17"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35" name="Freeform 1448">
                          <a:extLst>
                            <a:ext uri="{FF2B5EF4-FFF2-40B4-BE49-F238E27FC236}">
                              <a16:creationId xmlns:a16="http://schemas.microsoft.com/office/drawing/2014/main" id="{5BBF307F-1630-4CA9-AA32-9E39B2FB8EA1}"/>
                            </a:ext>
                          </a:extLst>
                        </p:cNvPr>
                        <p:cNvSpPr>
                          <a:spLocks/>
                        </p:cNvSpPr>
                        <p:nvPr/>
                      </p:nvSpPr>
                      <p:spPr bwMode="auto">
                        <a:xfrm>
                          <a:off x="5480051" y="3143252"/>
                          <a:ext cx="40216" cy="19049"/>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7"/>
                              </a:lnTo>
                              <a:lnTo>
                                <a:pt x="0" y="3"/>
                              </a:lnTo>
                              <a:lnTo>
                                <a:pt x="0" y="0"/>
                              </a:lnTo>
                              <a:lnTo>
                                <a:pt x="3" y="0"/>
                              </a:lnTo>
                              <a:lnTo>
                                <a:pt x="26" y="0"/>
                              </a:lnTo>
                              <a:lnTo>
                                <a:pt x="29" y="0"/>
                              </a:lnTo>
                              <a:lnTo>
                                <a:pt x="29" y="3"/>
                              </a:lnTo>
                              <a:lnTo>
                                <a:pt x="29" y="7"/>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36" name="Freeform 1449">
                          <a:extLst>
                            <a:ext uri="{FF2B5EF4-FFF2-40B4-BE49-F238E27FC236}">
                              <a16:creationId xmlns:a16="http://schemas.microsoft.com/office/drawing/2014/main" id="{09104793-01D8-4305-A290-7507F3212B9E}"/>
                            </a:ext>
                          </a:extLst>
                        </p:cNvPr>
                        <p:cNvSpPr>
                          <a:spLocks/>
                        </p:cNvSpPr>
                        <p:nvPr/>
                      </p:nvSpPr>
                      <p:spPr bwMode="auto">
                        <a:xfrm>
                          <a:off x="5511801" y="3143252"/>
                          <a:ext cx="21167" cy="19049"/>
                        </a:xfrm>
                        <a:custGeom>
                          <a:avLst/>
                          <a:gdLst>
                            <a:gd name="T0" fmla="*/ 2147483646 w 15"/>
                            <a:gd name="T1" fmla="*/ 2147483646 h 11"/>
                            <a:gd name="T2" fmla="*/ 0 w 15"/>
                            <a:gd name="T3" fmla="*/ 2147483646 h 11"/>
                            <a:gd name="T4" fmla="*/ 0 w 15"/>
                            <a:gd name="T5" fmla="*/ 2147483646 h 11"/>
                            <a:gd name="T6" fmla="*/ 0 w 15"/>
                            <a:gd name="T7" fmla="*/ 2147483646 h 11"/>
                            <a:gd name="T8" fmla="*/ 0 w 15"/>
                            <a:gd name="T9" fmla="*/ 0 h 11"/>
                            <a:gd name="T10" fmla="*/ 2147483646 w 15"/>
                            <a:gd name="T11" fmla="*/ 0 h 11"/>
                            <a:gd name="T12" fmla="*/ 2147483646 w 15"/>
                            <a:gd name="T13" fmla="*/ 0 h 11"/>
                            <a:gd name="T14" fmla="*/ 2147483646 w 15"/>
                            <a:gd name="T15" fmla="*/ 0 h 11"/>
                            <a:gd name="T16" fmla="*/ 2147483646 w 15"/>
                            <a:gd name="T17" fmla="*/ 2147483646 h 11"/>
                            <a:gd name="T18" fmla="*/ 2147483646 w 15"/>
                            <a:gd name="T19" fmla="*/ 2147483646 h 11"/>
                            <a:gd name="T20" fmla="*/ 2147483646 w 15"/>
                            <a:gd name="T21" fmla="*/ 2147483646 h 11"/>
                            <a:gd name="T22" fmla="*/ 2147483646 w 15"/>
                            <a:gd name="T23" fmla="*/ 2147483646 h 11"/>
                            <a:gd name="T24" fmla="*/ 2147483646 w 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1">
                              <a:moveTo>
                                <a:pt x="3" y="11"/>
                              </a:moveTo>
                              <a:lnTo>
                                <a:pt x="0" y="7"/>
                              </a:lnTo>
                              <a:lnTo>
                                <a:pt x="0" y="3"/>
                              </a:lnTo>
                              <a:lnTo>
                                <a:pt x="0" y="0"/>
                              </a:lnTo>
                              <a:lnTo>
                                <a:pt x="3" y="0"/>
                              </a:lnTo>
                              <a:lnTo>
                                <a:pt x="12" y="0"/>
                              </a:lnTo>
                              <a:lnTo>
                                <a:pt x="15" y="0"/>
                              </a:lnTo>
                              <a:lnTo>
                                <a:pt x="15" y="3"/>
                              </a:lnTo>
                              <a:lnTo>
                                <a:pt x="15" y="7"/>
                              </a:lnTo>
                              <a:lnTo>
                                <a:pt x="1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37" name="Freeform 1450">
                          <a:extLst>
                            <a:ext uri="{FF2B5EF4-FFF2-40B4-BE49-F238E27FC236}">
                              <a16:creationId xmlns:a16="http://schemas.microsoft.com/office/drawing/2014/main" id="{6962F785-4B9F-4BE1-BD79-C4900C5F5F2A}"/>
                            </a:ext>
                          </a:extLst>
                        </p:cNvPr>
                        <p:cNvSpPr>
                          <a:spLocks/>
                        </p:cNvSpPr>
                        <p:nvPr/>
                      </p:nvSpPr>
                      <p:spPr bwMode="auto">
                        <a:xfrm>
                          <a:off x="5524500" y="3143252"/>
                          <a:ext cx="33867"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3"/>
                              </a:lnTo>
                              <a:lnTo>
                                <a:pt x="0" y="0"/>
                              </a:lnTo>
                              <a:lnTo>
                                <a:pt x="3" y="0"/>
                              </a:lnTo>
                              <a:lnTo>
                                <a:pt x="23" y="0"/>
                              </a:lnTo>
                              <a:lnTo>
                                <a:pt x="26" y="0"/>
                              </a:lnTo>
                              <a:lnTo>
                                <a:pt x="26" y="3"/>
                              </a:lnTo>
                              <a:lnTo>
                                <a:pt x="26" y="7"/>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38" name="Freeform 1451">
                          <a:extLst>
                            <a:ext uri="{FF2B5EF4-FFF2-40B4-BE49-F238E27FC236}">
                              <a16:creationId xmlns:a16="http://schemas.microsoft.com/office/drawing/2014/main" id="{A1D4AFCA-0B04-4850-A2FC-89C64125000C}"/>
                            </a:ext>
                          </a:extLst>
                        </p:cNvPr>
                        <p:cNvSpPr>
                          <a:spLocks/>
                        </p:cNvSpPr>
                        <p:nvPr/>
                      </p:nvSpPr>
                      <p:spPr bwMode="auto">
                        <a:xfrm>
                          <a:off x="5552017" y="3143252"/>
                          <a:ext cx="14816" cy="19049"/>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3"/>
                              </a:lnTo>
                              <a:lnTo>
                                <a:pt x="0" y="0"/>
                              </a:lnTo>
                              <a:lnTo>
                                <a:pt x="3" y="0"/>
                              </a:lnTo>
                              <a:lnTo>
                                <a:pt x="9" y="0"/>
                              </a:lnTo>
                              <a:lnTo>
                                <a:pt x="12" y="0"/>
                              </a:lnTo>
                              <a:lnTo>
                                <a:pt x="12" y="3"/>
                              </a:lnTo>
                              <a:lnTo>
                                <a:pt x="12" y="7"/>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39" name="Freeform 1452">
                          <a:extLst>
                            <a:ext uri="{FF2B5EF4-FFF2-40B4-BE49-F238E27FC236}">
                              <a16:creationId xmlns:a16="http://schemas.microsoft.com/office/drawing/2014/main" id="{EC64492C-8A9F-4DFF-80DC-1BA9A5DB9C75}"/>
                            </a:ext>
                          </a:extLst>
                        </p:cNvPr>
                        <p:cNvSpPr>
                          <a:spLocks/>
                        </p:cNvSpPr>
                        <p:nvPr/>
                      </p:nvSpPr>
                      <p:spPr bwMode="auto">
                        <a:xfrm>
                          <a:off x="5558367" y="3109385"/>
                          <a:ext cx="10584" cy="46567"/>
                        </a:xfrm>
                        <a:custGeom>
                          <a:avLst/>
                          <a:gdLst>
                            <a:gd name="T0" fmla="*/ 2147483646 w 8"/>
                            <a:gd name="T1" fmla="*/ 2147483646 h 26"/>
                            <a:gd name="T2" fmla="*/ 2147483646 w 8"/>
                            <a:gd name="T3" fmla="*/ 2147483646 h 26"/>
                            <a:gd name="T4" fmla="*/ 2147483646 w 8"/>
                            <a:gd name="T5" fmla="*/ 2147483646 h 26"/>
                            <a:gd name="T6" fmla="*/ 2147483646 w 8"/>
                            <a:gd name="T7" fmla="*/ 2147483646 h 26"/>
                            <a:gd name="T8" fmla="*/ 0 w 8"/>
                            <a:gd name="T9" fmla="*/ 2147483646 h 26"/>
                            <a:gd name="T10" fmla="*/ 0 w 8"/>
                            <a:gd name="T11" fmla="*/ 2147483646 h 26"/>
                            <a:gd name="T12" fmla="*/ 0 w 8"/>
                            <a:gd name="T13" fmla="*/ 2147483646 h 26"/>
                            <a:gd name="T14" fmla="*/ 0 w 8"/>
                            <a:gd name="T15" fmla="*/ 0 h 26"/>
                            <a:gd name="T16" fmla="*/ 2147483646 w 8"/>
                            <a:gd name="T17" fmla="*/ 0 h 26"/>
                            <a:gd name="T18" fmla="*/ 2147483646 w 8"/>
                            <a:gd name="T19" fmla="*/ 0 h 26"/>
                            <a:gd name="T20" fmla="*/ 2147483646 w 8"/>
                            <a:gd name="T21" fmla="*/ 0 h 26"/>
                            <a:gd name="T22" fmla="*/ 2147483646 w 8"/>
                            <a:gd name="T23" fmla="*/ 2147483646 h 26"/>
                            <a:gd name="T24" fmla="*/ 2147483646 w 8"/>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6">
                              <a:moveTo>
                                <a:pt x="8" y="22"/>
                              </a:moveTo>
                              <a:lnTo>
                                <a:pt x="6" y="26"/>
                              </a:lnTo>
                              <a:lnTo>
                                <a:pt x="3" y="26"/>
                              </a:lnTo>
                              <a:lnTo>
                                <a:pt x="0" y="26"/>
                              </a:lnTo>
                              <a:lnTo>
                                <a:pt x="0" y="22"/>
                              </a:lnTo>
                              <a:lnTo>
                                <a:pt x="0" y="4"/>
                              </a:lnTo>
                              <a:lnTo>
                                <a:pt x="0" y="0"/>
                              </a:lnTo>
                              <a:lnTo>
                                <a:pt x="3" y="0"/>
                              </a:lnTo>
                              <a:lnTo>
                                <a:pt x="6" y="0"/>
                              </a:lnTo>
                              <a:lnTo>
                                <a:pt x="8" y="4"/>
                              </a:lnTo>
                              <a:lnTo>
                                <a:pt x="8" y="2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40" name="Freeform 1453">
                          <a:extLst>
                            <a:ext uri="{FF2B5EF4-FFF2-40B4-BE49-F238E27FC236}">
                              <a16:creationId xmlns:a16="http://schemas.microsoft.com/office/drawing/2014/main" id="{902517EA-A5DB-4851-894C-8571CA0217A6}"/>
                            </a:ext>
                          </a:extLst>
                        </p:cNvPr>
                        <p:cNvSpPr>
                          <a:spLocks/>
                        </p:cNvSpPr>
                        <p:nvPr/>
                      </p:nvSpPr>
                      <p:spPr bwMode="auto">
                        <a:xfrm>
                          <a:off x="5558368" y="3109385"/>
                          <a:ext cx="14817" cy="19049"/>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7"/>
                              </a:lnTo>
                              <a:lnTo>
                                <a:pt x="0" y="4"/>
                              </a:lnTo>
                              <a:lnTo>
                                <a:pt x="0" y="0"/>
                              </a:lnTo>
                              <a:lnTo>
                                <a:pt x="3" y="0"/>
                              </a:lnTo>
                              <a:lnTo>
                                <a:pt x="8" y="0"/>
                              </a:lnTo>
                              <a:lnTo>
                                <a:pt x="11" y="0"/>
                              </a:lnTo>
                              <a:lnTo>
                                <a:pt x="11" y="4"/>
                              </a:lnTo>
                              <a:lnTo>
                                <a:pt x="11" y="7"/>
                              </a:lnTo>
                              <a:lnTo>
                                <a:pt x="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41" name="Freeform 1454">
                          <a:extLst>
                            <a:ext uri="{FF2B5EF4-FFF2-40B4-BE49-F238E27FC236}">
                              <a16:creationId xmlns:a16="http://schemas.microsoft.com/office/drawing/2014/main" id="{78B2B751-731D-4C14-B8DA-C2B6B18B238C}"/>
                            </a:ext>
                          </a:extLst>
                        </p:cNvPr>
                        <p:cNvSpPr>
                          <a:spLocks/>
                        </p:cNvSpPr>
                        <p:nvPr/>
                      </p:nvSpPr>
                      <p:spPr bwMode="auto">
                        <a:xfrm>
                          <a:off x="5566834" y="3109385"/>
                          <a:ext cx="42333" cy="19049"/>
                        </a:xfrm>
                        <a:custGeom>
                          <a:avLst/>
                          <a:gdLst>
                            <a:gd name="T0" fmla="*/ 2147483646 w 31"/>
                            <a:gd name="T1" fmla="*/ 2147483646 h 11"/>
                            <a:gd name="T2" fmla="*/ 0 w 31"/>
                            <a:gd name="T3" fmla="*/ 2147483646 h 11"/>
                            <a:gd name="T4" fmla="*/ 0 w 31"/>
                            <a:gd name="T5" fmla="*/ 2147483646 h 11"/>
                            <a:gd name="T6" fmla="*/ 0 w 31"/>
                            <a:gd name="T7" fmla="*/ 2147483646 h 11"/>
                            <a:gd name="T8" fmla="*/ 0 w 31"/>
                            <a:gd name="T9" fmla="*/ 0 h 11"/>
                            <a:gd name="T10" fmla="*/ 2147483646 w 31"/>
                            <a:gd name="T11" fmla="*/ 0 h 11"/>
                            <a:gd name="T12" fmla="*/ 2147483646 w 31"/>
                            <a:gd name="T13" fmla="*/ 0 h 11"/>
                            <a:gd name="T14" fmla="*/ 2147483646 w 31"/>
                            <a:gd name="T15" fmla="*/ 0 h 11"/>
                            <a:gd name="T16" fmla="*/ 2147483646 w 31"/>
                            <a:gd name="T17" fmla="*/ 2147483646 h 11"/>
                            <a:gd name="T18" fmla="*/ 2147483646 w 31"/>
                            <a:gd name="T19" fmla="*/ 2147483646 h 11"/>
                            <a:gd name="T20" fmla="*/ 2147483646 w 31"/>
                            <a:gd name="T21" fmla="*/ 2147483646 h 11"/>
                            <a:gd name="T22" fmla="*/ 2147483646 w 31"/>
                            <a:gd name="T23" fmla="*/ 2147483646 h 11"/>
                            <a:gd name="T24" fmla="*/ 2147483646 w 3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1">
                              <a:moveTo>
                                <a:pt x="2" y="11"/>
                              </a:moveTo>
                              <a:lnTo>
                                <a:pt x="0" y="7"/>
                              </a:lnTo>
                              <a:lnTo>
                                <a:pt x="0" y="4"/>
                              </a:lnTo>
                              <a:lnTo>
                                <a:pt x="0" y="0"/>
                              </a:lnTo>
                              <a:lnTo>
                                <a:pt x="2" y="0"/>
                              </a:lnTo>
                              <a:lnTo>
                                <a:pt x="28" y="0"/>
                              </a:lnTo>
                              <a:lnTo>
                                <a:pt x="31" y="0"/>
                              </a:lnTo>
                              <a:lnTo>
                                <a:pt x="31" y="4"/>
                              </a:lnTo>
                              <a:lnTo>
                                <a:pt x="31" y="7"/>
                              </a:lnTo>
                              <a:lnTo>
                                <a:pt x="28"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42" name="Freeform 1455">
                          <a:extLst>
                            <a:ext uri="{FF2B5EF4-FFF2-40B4-BE49-F238E27FC236}">
                              <a16:creationId xmlns:a16="http://schemas.microsoft.com/office/drawing/2014/main" id="{8FE25C8C-9F8C-451C-96D9-F1725483008B}"/>
                            </a:ext>
                          </a:extLst>
                        </p:cNvPr>
                        <p:cNvSpPr>
                          <a:spLocks/>
                        </p:cNvSpPr>
                        <p:nvPr/>
                      </p:nvSpPr>
                      <p:spPr bwMode="auto">
                        <a:xfrm>
                          <a:off x="5600700" y="3109385"/>
                          <a:ext cx="27517" cy="19049"/>
                        </a:xfrm>
                        <a:custGeom>
                          <a:avLst/>
                          <a:gdLst>
                            <a:gd name="T0" fmla="*/ 2147483646 w 21"/>
                            <a:gd name="T1" fmla="*/ 2147483646 h 11"/>
                            <a:gd name="T2" fmla="*/ 0 w 21"/>
                            <a:gd name="T3" fmla="*/ 2147483646 h 11"/>
                            <a:gd name="T4" fmla="*/ 0 w 21"/>
                            <a:gd name="T5" fmla="*/ 2147483646 h 11"/>
                            <a:gd name="T6" fmla="*/ 0 w 21"/>
                            <a:gd name="T7" fmla="*/ 2147483646 h 11"/>
                            <a:gd name="T8" fmla="*/ 0 w 21"/>
                            <a:gd name="T9" fmla="*/ 0 h 11"/>
                            <a:gd name="T10" fmla="*/ 2147483646 w 21"/>
                            <a:gd name="T11" fmla="*/ 0 h 11"/>
                            <a:gd name="T12" fmla="*/ 2147483646 w 21"/>
                            <a:gd name="T13" fmla="*/ 0 h 11"/>
                            <a:gd name="T14" fmla="*/ 2147483646 w 21"/>
                            <a:gd name="T15" fmla="*/ 0 h 11"/>
                            <a:gd name="T16" fmla="*/ 2147483646 w 21"/>
                            <a:gd name="T17" fmla="*/ 2147483646 h 11"/>
                            <a:gd name="T18" fmla="*/ 2147483646 w 21"/>
                            <a:gd name="T19" fmla="*/ 2147483646 h 11"/>
                            <a:gd name="T20" fmla="*/ 2147483646 w 21"/>
                            <a:gd name="T21" fmla="*/ 2147483646 h 11"/>
                            <a:gd name="T22" fmla="*/ 2147483646 w 21"/>
                            <a:gd name="T23" fmla="*/ 2147483646 h 11"/>
                            <a:gd name="T24" fmla="*/ 2147483646 w 2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11">
                              <a:moveTo>
                                <a:pt x="3" y="11"/>
                              </a:moveTo>
                              <a:lnTo>
                                <a:pt x="0" y="7"/>
                              </a:lnTo>
                              <a:lnTo>
                                <a:pt x="0" y="4"/>
                              </a:lnTo>
                              <a:lnTo>
                                <a:pt x="0" y="0"/>
                              </a:lnTo>
                              <a:lnTo>
                                <a:pt x="3" y="0"/>
                              </a:lnTo>
                              <a:lnTo>
                                <a:pt x="18" y="0"/>
                              </a:lnTo>
                              <a:lnTo>
                                <a:pt x="21" y="0"/>
                              </a:lnTo>
                              <a:lnTo>
                                <a:pt x="21" y="4"/>
                              </a:lnTo>
                              <a:lnTo>
                                <a:pt x="21" y="7"/>
                              </a:lnTo>
                              <a:lnTo>
                                <a:pt x="1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43" name="Freeform 1456">
                          <a:extLst>
                            <a:ext uri="{FF2B5EF4-FFF2-40B4-BE49-F238E27FC236}">
                              <a16:creationId xmlns:a16="http://schemas.microsoft.com/office/drawing/2014/main" id="{0C40C05C-F0B2-427A-9A0E-C6BB8E93A1D7}"/>
                            </a:ext>
                          </a:extLst>
                        </p:cNvPr>
                        <p:cNvSpPr>
                          <a:spLocks/>
                        </p:cNvSpPr>
                        <p:nvPr/>
                      </p:nvSpPr>
                      <p:spPr bwMode="auto">
                        <a:xfrm>
                          <a:off x="5621867" y="3081868"/>
                          <a:ext cx="10584" cy="40217"/>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9"/>
                              </a:moveTo>
                              <a:lnTo>
                                <a:pt x="6" y="22"/>
                              </a:lnTo>
                              <a:lnTo>
                                <a:pt x="3" y="22"/>
                              </a:lnTo>
                              <a:lnTo>
                                <a:pt x="0" y="22"/>
                              </a:lnTo>
                              <a:lnTo>
                                <a:pt x="0" y="19"/>
                              </a:lnTo>
                              <a:lnTo>
                                <a:pt x="0" y="3"/>
                              </a:lnTo>
                              <a:lnTo>
                                <a:pt x="0" y="0"/>
                              </a:lnTo>
                              <a:lnTo>
                                <a:pt x="3" y="0"/>
                              </a:lnTo>
                              <a:lnTo>
                                <a:pt x="6" y="0"/>
                              </a:lnTo>
                              <a:lnTo>
                                <a:pt x="8" y="3"/>
                              </a:lnTo>
                              <a:lnTo>
                                <a:pt x="8" y="19"/>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44" name="Freeform 1457">
                          <a:extLst>
                            <a:ext uri="{FF2B5EF4-FFF2-40B4-BE49-F238E27FC236}">
                              <a16:creationId xmlns:a16="http://schemas.microsoft.com/office/drawing/2014/main" id="{FB465644-B4F8-415B-A803-1C0D4AC1E005}"/>
                            </a:ext>
                          </a:extLst>
                        </p:cNvPr>
                        <p:cNvSpPr>
                          <a:spLocks/>
                        </p:cNvSpPr>
                        <p:nvPr/>
                      </p:nvSpPr>
                      <p:spPr bwMode="auto">
                        <a:xfrm>
                          <a:off x="5621867" y="3081867"/>
                          <a:ext cx="21167"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3"/>
                              </a:lnTo>
                              <a:lnTo>
                                <a:pt x="0" y="0"/>
                              </a:lnTo>
                              <a:lnTo>
                                <a:pt x="3" y="0"/>
                              </a:lnTo>
                              <a:lnTo>
                                <a:pt x="14" y="0"/>
                              </a:lnTo>
                              <a:lnTo>
                                <a:pt x="17" y="0"/>
                              </a:lnTo>
                              <a:lnTo>
                                <a:pt x="17" y="3"/>
                              </a:lnTo>
                              <a:lnTo>
                                <a:pt x="17" y="7"/>
                              </a:lnTo>
                              <a:lnTo>
                                <a:pt x="1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45" name="Freeform 1458">
                          <a:extLst>
                            <a:ext uri="{FF2B5EF4-FFF2-40B4-BE49-F238E27FC236}">
                              <a16:creationId xmlns:a16="http://schemas.microsoft.com/office/drawing/2014/main" id="{0B1480F3-8D68-4514-BA0E-F97A2D5339BA}"/>
                            </a:ext>
                          </a:extLst>
                        </p:cNvPr>
                        <p:cNvSpPr>
                          <a:spLocks/>
                        </p:cNvSpPr>
                        <p:nvPr/>
                      </p:nvSpPr>
                      <p:spPr bwMode="auto">
                        <a:xfrm>
                          <a:off x="5636685" y="3048001"/>
                          <a:ext cx="10583" cy="46567"/>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2"/>
                              </a:moveTo>
                              <a:lnTo>
                                <a:pt x="6" y="26"/>
                              </a:lnTo>
                              <a:lnTo>
                                <a:pt x="3" y="26"/>
                              </a:lnTo>
                              <a:lnTo>
                                <a:pt x="0" y="26"/>
                              </a:lnTo>
                              <a:lnTo>
                                <a:pt x="0" y="22"/>
                              </a:lnTo>
                              <a:lnTo>
                                <a:pt x="0" y="4"/>
                              </a:lnTo>
                              <a:lnTo>
                                <a:pt x="0" y="0"/>
                              </a:lnTo>
                              <a:lnTo>
                                <a:pt x="3" y="0"/>
                              </a:lnTo>
                              <a:lnTo>
                                <a:pt x="6" y="0"/>
                              </a:lnTo>
                              <a:lnTo>
                                <a:pt x="9" y="4"/>
                              </a:lnTo>
                              <a:lnTo>
                                <a:pt x="9" y="2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46" name="Freeform 1459">
                          <a:extLst>
                            <a:ext uri="{FF2B5EF4-FFF2-40B4-BE49-F238E27FC236}">
                              <a16:creationId xmlns:a16="http://schemas.microsoft.com/office/drawing/2014/main" id="{70294B9E-5D83-4235-ACA2-202A3F685656}"/>
                            </a:ext>
                          </a:extLst>
                        </p:cNvPr>
                        <p:cNvSpPr>
                          <a:spLocks/>
                        </p:cNvSpPr>
                        <p:nvPr/>
                      </p:nvSpPr>
                      <p:spPr bwMode="auto">
                        <a:xfrm>
                          <a:off x="5636685" y="3048000"/>
                          <a:ext cx="29633"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4"/>
                              </a:lnTo>
                              <a:lnTo>
                                <a:pt x="0" y="0"/>
                              </a:lnTo>
                              <a:lnTo>
                                <a:pt x="3" y="0"/>
                              </a:lnTo>
                              <a:lnTo>
                                <a:pt x="20" y="0"/>
                              </a:lnTo>
                              <a:lnTo>
                                <a:pt x="23" y="0"/>
                              </a:lnTo>
                              <a:lnTo>
                                <a:pt x="23" y="4"/>
                              </a:lnTo>
                              <a:lnTo>
                                <a:pt x="23" y="7"/>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47" name="Freeform 1460">
                          <a:extLst>
                            <a:ext uri="{FF2B5EF4-FFF2-40B4-BE49-F238E27FC236}">
                              <a16:creationId xmlns:a16="http://schemas.microsoft.com/office/drawing/2014/main" id="{416834FF-A7C1-40C2-A7E8-9E50B1E82D84}"/>
                            </a:ext>
                          </a:extLst>
                        </p:cNvPr>
                        <p:cNvSpPr>
                          <a:spLocks/>
                        </p:cNvSpPr>
                        <p:nvPr/>
                      </p:nvSpPr>
                      <p:spPr bwMode="auto">
                        <a:xfrm>
                          <a:off x="5659967" y="3048000"/>
                          <a:ext cx="42333" cy="19051"/>
                        </a:xfrm>
                        <a:custGeom>
                          <a:avLst/>
                          <a:gdLst>
                            <a:gd name="T0" fmla="*/ 2147483646 w 31"/>
                            <a:gd name="T1" fmla="*/ 2147483646 h 11"/>
                            <a:gd name="T2" fmla="*/ 0 w 31"/>
                            <a:gd name="T3" fmla="*/ 2147483646 h 11"/>
                            <a:gd name="T4" fmla="*/ 0 w 31"/>
                            <a:gd name="T5" fmla="*/ 2147483646 h 11"/>
                            <a:gd name="T6" fmla="*/ 0 w 31"/>
                            <a:gd name="T7" fmla="*/ 2147483646 h 11"/>
                            <a:gd name="T8" fmla="*/ 0 w 31"/>
                            <a:gd name="T9" fmla="*/ 0 h 11"/>
                            <a:gd name="T10" fmla="*/ 2147483646 w 31"/>
                            <a:gd name="T11" fmla="*/ 0 h 11"/>
                            <a:gd name="T12" fmla="*/ 2147483646 w 31"/>
                            <a:gd name="T13" fmla="*/ 0 h 11"/>
                            <a:gd name="T14" fmla="*/ 2147483646 w 31"/>
                            <a:gd name="T15" fmla="*/ 0 h 11"/>
                            <a:gd name="T16" fmla="*/ 2147483646 w 31"/>
                            <a:gd name="T17" fmla="*/ 2147483646 h 11"/>
                            <a:gd name="T18" fmla="*/ 2147483646 w 31"/>
                            <a:gd name="T19" fmla="*/ 2147483646 h 11"/>
                            <a:gd name="T20" fmla="*/ 2147483646 w 31"/>
                            <a:gd name="T21" fmla="*/ 2147483646 h 11"/>
                            <a:gd name="T22" fmla="*/ 2147483646 w 31"/>
                            <a:gd name="T23" fmla="*/ 2147483646 h 11"/>
                            <a:gd name="T24" fmla="*/ 2147483646 w 3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1">
                              <a:moveTo>
                                <a:pt x="2" y="11"/>
                              </a:moveTo>
                              <a:lnTo>
                                <a:pt x="0" y="7"/>
                              </a:lnTo>
                              <a:lnTo>
                                <a:pt x="0" y="4"/>
                              </a:lnTo>
                              <a:lnTo>
                                <a:pt x="0" y="0"/>
                              </a:lnTo>
                              <a:lnTo>
                                <a:pt x="2" y="0"/>
                              </a:lnTo>
                              <a:lnTo>
                                <a:pt x="28" y="0"/>
                              </a:lnTo>
                              <a:lnTo>
                                <a:pt x="31" y="0"/>
                              </a:lnTo>
                              <a:lnTo>
                                <a:pt x="31" y="4"/>
                              </a:lnTo>
                              <a:lnTo>
                                <a:pt x="31" y="7"/>
                              </a:lnTo>
                              <a:lnTo>
                                <a:pt x="28"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48" name="Freeform 1461">
                          <a:extLst>
                            <a:ext uri="{FF2B5EF4-FFF2-40B4-BE49-F238E27FC236}">
                              <a16:creationId xmlns:a16="http://schemas.microsoft.com/office/drawing/2014/main" id="{6685AD69-9914-4351-8BE6-4C3AEB1E3977}"/>
                            </a:ext>
                          </a:extLst>
                        </p:cNvPr>
                        <p:cNvSpPr>
                          <a:spLocks/>
                        </p:cNvSpPr>
                        <p:nvPr/>
                      </p:nvSpPr>
                      <p:spPr bwMode="auto">
                        <a:xfrm>
                          <a:off x="5693834" y="3014134"/>
                          <a:ext cx="12700" cy="46567"/>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3"/>
                              </a:moveTo>
                              <a:lnTo>
                                <a:pt x="6" y="26"/>
                              </a:lnTo>
                              <a:lnTo>
                                <a:pt x="3" y="26"/>
                              </a:lnTo>
                              <a:lnTo>
                                <a:pt x="0" y="26"/>
                              </a:lnTo>
                              <a:lnTo>
                                <a:pt x="0" y="23"/>
                              </a:lnTo>
                              <a:lnTo>
                                <a:pt x="0" y="4"/>
                              </a:lnTo>
                              <a:lnTo>
                                <a:pt x="0" y="0"/>
                              </a:lnTo>
                              <a:lnTo>
                                <a:pt x="3" y="0"/>
                              </a:lnTo>
                              <a:lnTo>
                                <a:pt x="6" y="0"/>
                              </a:lnTo>
                              <a:lnTo>
                                <a:pt x="9" y="4"/>
                              </a:lnTo>
                              <a:lnTo>
                                <a:pt x="9" y="23"/>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49" name="Freeform 1462">
                          <a:extLst>
                            <a:ext uri="{FF2B5EF4-FFF2-40B4-BE49-F238E27FC236}">
                              <a16:creationId xmlns:a16="http://schemas.microsoft.com/office/drawing/2014/main" id="{3DFB04B6-C58D-4171-8EB2-18CA360CA45D}"/>
                            </a:ext>
                          </a:extLst>
                        </p:cNvPr>
                        <p:cNvSpPr>
                          <a:spLocks/>
                        </p:cNvSpPr>
                        <p:nvPr/>
                      </p:nvSpPr>
                      <p:spPr bwMode="auto">
                        <a:xfrm>
                          <a:off x="5693833" y="3014133"/>
                          <a:ext cx="69851" cy="19051"/>
                        </a:xfrm>
                        <a:custGeom>
                          <a:avLst/>
                          <a:gdLst>
                            <a:gd name="T0" fmla="*/ 2147483646 w 52"/>
                            <a:gd name="T1" fmla="*/ 2147483646 h 11"/>
                            <a:gd name="T2" fmla="*/ 0 w 52"/>
                            <a:gd name="T3" fmla="*/ 2147483646 h 11"/>
                            <a:gd name="T4" fmla="*/ 0 w 52"/>
                            <a:gd name="T5" fmla="*/ 2147483646 h 11"/>
                            <a:gd name="T6" fmla="*/ 0 w 52"/>
                            <a:gd name="T7" fmla="*/ 2147483646 h 11"/>
                            <a:gd name="T8" fmla="*/ 0 w 52"/>
                            <a:gd name="T9" fmla="*/ 0 h 11"/>
                            <a:gd name="T10" fmla="*/ 2147483646 w 52"/>
                            <a:gd name="T11" fmla="*/ 0 h 11"/>
                            <a:gd name="T12" fmla="*/ 2147483646 w 52"/>
                            <a:gd name="T13" fmla="*/ 0 h 11"/>
                            <a:gd name="T14" fmla="*/ 2147483646 w 52"/>
                            <a:gd name="T15" fmla="*/ 0 h 11"/>
                            <a:gd name="T16" fmla="*/ 2147483646 w 52"/>
                            <a:gd name="T17" fmla="*/ 2147483646 h 11"/>
                            <a:gd name="T18" fmla="*/ 2147483646 w 52"/>
                            <a:gd name="T19" fmla="*/ 2147483646 h 11"/>
                            <a:gd name="T20" fmla="*/ 2147483646 w 52"/>
                            <a:gd name="T21" fmla="*/ 2147483646 h 11"/>
                            <a:gd name="T22" fmla="*/ 2147483646 w 52"/>
                            <a:gd name="T23" fmla="*/ 2147483646 h 11"/>
                            <a:gd name="T24" fmla="*/ 2147483646 w 5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2" h="11">
                              <a:moveTo>
                                <a:pt x="3" y="11"/>
                              </a:moveTo>
                              <a:lnTo>
                                <a:pt x="0" y="8"/>
                              </a:lnTo>
                              <a:lnTo>
                                <a:pt x="0" y="4"/>
                              </a:lnTo>
                              <a:lnTo>
                                <a:pt x="0" y="0"/>
                              </a:lnTo>
                              <a:lnTo>
                                <a:pt x="3" y="0"/>
                              </a:lnTo>
                              <a:lnTo>
                                <a:pt x="49" y="0"/>
                              </a:lnTo>
                              <a:lnTo>
                                <a:pt x="52" y="0"/>
                              </a:lnTo>
                              <a:lnTo>
                                <a:pt x="52" y="4"/>
                              </a:lnTo>
                              <a:lnTo>
                                <a:pt x="52" y="8"/>
                              </a:lnTo>
                              <a:lnTo>
                                <a:pt x="4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50" name="Freeform 1463">
                          <a:extLst>
                            <a:ext uri="{FF2B5EF4-FFF2-40B4-BE49-F238E27FC236}">
                              <a16:creationId xmlns:a16="http://schemas.microsoft.com/office/drawing/2014/main" id="{9AA5824F-7268-4A6C-B430-5ABA954893D0}"/>
                            </a:ext>
                          </a:extLst>
                        </p:cNvPr>
                        <p:cNvSpPr>
                          <a:spLocks/>
                        </p:cNvSpPr>
                        <p:nvPr/>
                      </p:nvSpPr>
                      <p:spPr bwMode="auto">
                        <a:xfrm>
                          <a:off x="5755217" y="3014133"/>
                          <a:ext cx="50800" cy="19051"/>
                        </a:xfrm>
                        <a:custGeom>
                          <a:avLst/>
                          <a:gdLst>
                            <a:gd name="T0" fmla="*/ 2147483646 w 38"/>
                            <a:gd name="T1" fmla="*/ 2147483646 h 11"/>
                            <a:gd name="T2" fmla="*/ 0 w 38"/>
                            <a:gd name="T3" fmla="*/ 2147483646 h 11"/>
                            <a:gd name="T4" fmla="*/ 0 w 38"/>
                            <a:gd name="T5" fmla="*/ 2147483646 h 11"/>
                            <a:gd name="T6" fmla="*/ 0 w 38"/>
                            <a:gd name="T7" fmla="*/ 2147483646 h 11"/>
                            <a:gd name="T8" fmla="*/ 0 w 38"/>
                            <a:gd name="T9" fmla="*/ 0 h 11"/>
                            <a:gd name="T10" fmla="*/ 2147483646 w 38"/>
                            <a:gd name="T11" fmla="*/ 0 h 11"/>
                            <a:gd name="T12" fmla="*/ 2147483646 w 38"/>
                            <a:gd name="T13" fmla="*/ 0 h 11"/>
                            <a:gd name="T14" fmla="*/ 2147483646 w 38"/>
                            <a:gd name="T15" fmla="*/ 0 h 11"/>
                            <a:gd name="T16" fmla="*/ 2147483646 w 38"/>
                            <a:gd name="T17" fmla="*/ 2147483646 h 11"/>
                            <a:gd name="T18" fmla="*/ 2147483646 w 38"/>
                            <a:gd name="T19" fmla="*/ 2147483646 h 11"/>
                            <a:gd name="T20" fmla="*/ 2147483646 w 38"/>
                            <a:gd name="T21" fmla="*/ 2147483646 h 11"/>
                            <a:gd name="T22" fmla="*/ 2147483646 w 38"/>
                            <a:gd name="T23" fmla="*/ 2147483646 h 11"/>
                            <a:gd name="T24" fmla="*/ 2147483646 w 3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 h="11">
                              <a:moveTo>
                                <a:pt x="3" y="11"/>
                              </a:moveTo>
                              <a:lnTo>
                                <a:pt x="0" y="8"/>
                              </a:lnTo>
                              <a:lnTo>
                                <a:pt x="0" y="4"/>
                              </a:lnTo>
                              <a:lnTo>
                                <a:pt x="0" y="0"/>
                              </a:lnTo>
                              <a:lnTo>
                                <a:pt x="3" y="0"/>
                              </a:lnTo>
                              <a:lnTo>
                                <a:pt x="35" y="0"/>
                              </a:lnTo>
                              <a:lnTo>
                                <a:pt x="38" y="0"/>
                              </a:lnTo>
                              <a:lnTo>
                                <a:pt x="38" y="4"/>
                              </a:lnTo>
                              <a:lnTo>
                                <a:pt x="38" y="8"/>
                              </a:lnTo>
                              <a:lnTo>
                                <a:pt x="3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51" name="Freeform 1464">
                          <a:extLst>
                            <a:ext uri="{FF2B5EF4-FFF2-40B4-BE49-F238E27FC236}">
                              <a16:creationId xmlns:a16="http://schemas.microsoft.com/office/drawing/2014/main" id="{D0036CC5-FCBA-4BFD-881D-A6C8E9A42BE6}"/>
                            </a:ext>
                          </a:extLst>
                        </p:cNvPr>
                        <p:cNvSpPr>
                          <a:spLocks/>
                        </p:cNvSpPr>
                        <p:nvPr/>
                      </p:nvSpPr>
                      <p:spPr bwMode="auto">
                        <a:xfrm>
                          <a:off x="5797551" y="3014133"/>
                          <a:ext cx="88900" cy="19051"/>
                        </a:xfrm>
                        <a:custGeom>
                          <a:avLst/>
                          <a:gdLst>
                            <a:gd name="T0" fmla="*/ 2147483646 w 66"/>
                            <a:gd name="T1" fmla="*/ 2147483646 h 11"/>
                            <a:gd name="T2" fmla="*/ 0 w 66"/>
                            <a:gd name="T3" fmla="*/ 2147483646 h 11"/>
                            <a:gd name="T4" fmla="*/ 0 w 66"/>
                            <a:gd name="T5" fmla="*/ 2147483646 h 11"/>
                            <a:gd name="T6" fmla="*/ 0 w 66"/>
                            <a:gd name="T7" fmla="*/ 2147483646 h 11"/>
                            <a:gd name="T8" fmla="*/ 0 w 66"/>
                            <a:gd name="T9" fmla="*/ 0 h 11"/>
                            <a:gd name="T10" fmla="*/ 2147483646 w 66"/>
                            <a:gd name="T11" fmla="*/ 0 h 11"/>
                            <a:gd name="T12" fmla="*/ 2147483646 w 66"/>
                            <a:gd name="T13" fmla="*/ 0 h 11"/>
                            <a:gd name="T14" fmla="*/ 2147483646 w 66"/>
                            <a:gd name="T15" fmla="*/ 0 h 11"/>
                            <a:gd name="T16" fmla="*/ 2147483646 w 66"/>
                            <a:gd name="T17" fmla="*/ 2147483646 h 11"/>
                            <a:gd name="T18" fmla="*/ 2147483646 w 66"/>
                            <a:gd name="T19" fmla="*/ 2147483646 h 11"/>
                            <a:gd name="T20" fmla="*/ 2147483646 w 66"/>
                            <a:gd name="T21" fmla="*/ 2147483646 h 11"/>
                            <a:gd name="T22" fmla="*/ 2147483646 w 66"/>
                            <a:gd name="T23" fmla="*/ 2147483646 h 11"/>
                            <a:gd name="T24" fmla="*/ 2147483646 w 6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6" h="11">
                              <a:moveTo>
                                <a:pt x="3" y="11"/>
                              </a:moveTo>
                              <a:lnTo>
                                <a:pt x="0" y="8"/>
                              </a:lnTo>
                              <a:lnTo>
                                <a:pt x="0" y="4"/>
                              </a:lnTo>
                              <a:lnTo>
                                <a:pt x="0" y="0"/>
                              </a:lnTo>
                              <a:lnTo>
                                <a:pt x="3" y="0"/>
                              </a:lnTo>
                              <a:lnTo>
                                <a:pt x="63" y="0"/>
                              </a:lnTo>
                              <a:lnTo>
                                <a:pt x="66" y="0"/>
                              </a:lnTo>
                              <a:lnTo>
                                <a:pt x="66" y="4"/>
                              </a:lnTo>
                              <a:lnTo>
                                <a:pt x="66" y="8"/>
                              </a:lnTo>
                              <a:lnTo>
                                <a:pt x="6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52" name="Freeform 1465">
                          <a:extLst>
                            <a:ext uri="{FF2B5EF4-FFF2-40B4-BE49-F238E27FC236}">
                              <a16:creationId xmlns:a16="http://schemas.microsoft.com/office/drawing/2014/main" id="{78A096D4-8544-4276-8C4E-3182F08715A4}"/>
                            </a:ext>
                          </a:extLst>
                        </p:cNvPr>
                        <p:cNvSpPr>
                          <a:spLocks/>
                        </p:cNvSpPr>
                        <p:nvPr/>
                      </p:nvSpPr>
                      <p:spPr bwMode="auto">
                        <a:xfrm>
                          <a:off x="5880101" y="3014133"/>
                          <a:ext cx="14817" cy="19051"/>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8"/>
                              </a:lnTo>
                              <a:lnTo>
                                <a:pt x="0" y="4"/>
                              </a:lnTo>
                              <a:lnTo>
                                <a:pt x="0" y="0"/>
                              </a:lnTo>
                              <a:lnTo>
                                <a:pt x="3" y="0"/>
                              </a:lnTo>
                              <a:lnTo>
                                <a:pt x="9" y="0"/>
                              </a:lnTo>
                              <a:lnTo>
                                <a:pt x="12" y="0"/>
                              </a:lnTo>
                              <a:lnTo>
                                <a:pt x="12" y="4"/>
                              </a:lnTo>
                              <a:lnTo>
                                <a:pt x="12" y="8"/>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53" name="Freeform 1466">
                          <a:extLst>
                            <a:ext uri="{FF2B5EF4-FFF2-40B4-BE49-F238E27FC236}">
                              <a16:creationId xmlns:a16="http://schemas.microsoft.com/office/drawing/2014/main" id="{E84ABFD5-0D1B-4679-91BA-F00C6639C800}"/>
                            </a:ext>
                          </a:extLst>
                        </p:cNvPr>
                        <p:cNvSpPr>
                          <a:spLocks/>
                        </p:cNvSpPr>
                        <p:nvPr/>
                      </p:nvSpPr>
                      <p:spPr bwMode="auto">
                        <a:xfrm>
                          <a:off x="5886451" y="3014133"/>
                          <a:ext cx="93133" cy="19051"/>
                        </a:xfrm>
                        <a:custGeom>
                          <a:avLst/>
                          <a:gdLst>
                            <a:gd name="T0" fmla="*/ 2147483646 w 69"/>
                            <a:gd name="T1" fmla="*/ 2147483646 h 11"/>
                            <a:gd name="T2" fmla="*/ 0 w 69"/>
                            <a:gd name="T3" fmla="*/ 2147483646 h 11"/>
                            <a:gd name="T4" fmla="*/ 0 w 69"/>
                            <a:gd name="T5" fmla="*/ 2147483646 h 11"/>
                            <a:gd name="T6" fmla="*/ 0 w 69"/>
                            <a:gd name="T7" fmla="*/ 2147483646 h 11"/>
                            <a:gd name="T8" fmla="*/ 0 w 69"/>
                            <a:gd name="T9" fmla="*/ 0 h 11"/>
                            <a:gd name="T10" fmla="*/ 2147483646 w 69"/>
                            <a:gd name="T11" fmla="*/ 0 h 11"/>
                            <a:gd name="T12" fmla="*/ 2147483646 w 69"/>
                            <a:gd name="T13" fmla="*/ 0 h 11"/>
                            <a:gd name="T14" fmla="*/ 2147483646 w 69"/>
                            <a:gd name="T15" fmla="*/ 0 h 11"/>
                            <a:gd name="T16" fmla="*/ 2147483646 w 69"/>
                            <a:gd name="T17" fmla="*/ 2147483646 h 11"/>
                            <a:gd name="T18" fmla="*/ 2147483646 w 69"/>
                            <a:gd name="T19" fmla="*/ 2147483646 h 11"/>
                            <a:gd name="T20" fmla="*/ 2147483646 w 69"/>
                            <a:gd name="T21" fmla="*/ 2147483646 h 11"/>
                            <a:gd name="T22" fmla="*/ 2147483646 w 69"/>
                            <a:gd name="T23" fmla="*/ 2147483646 h 11"/>
                            <a:gd name="T24" fmla="*/ 2147483646 w 6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 h="11">
                              <a:moveTo>
                                <a:pt x="3" y="11"/>
                              </a:moveTo>
                              <a:lnTo>
                                <a:pt x="0" y="8"/>
                              </a:lnTo>
                              <a:lnTo>
                                <a:pt x="0" y="4"/>
                              </a:lnTo>
                              <a:lnTo>
                                <a:pt x="0" y="0"/>
                              </a:lnTo>
                              <a:lnTo>
                                <a:pt x="3" y="0"/>
                              </a:lnTo>
                              <a:lnTo>
                                <a:pt x="66" y="0"/>
                              </a:lnTo>
                              <a:lnTo>
                                <a:pt x="69" y="0"/>
                              </a:lnTo>
                              <a:lnTo>
                                <a:pt x="69" y="4"/>
                              </a:lnTo>
                              <a:lnTo>
                                <a:pt x="69" y="8"/>
                              </a:lnTo>
                              <a:lnTo>
                                <a:pt x="6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54" name="Freeform 1467">
                          <a:extLst>
                            <a:ext uri="{FF2B5EF4-FFF2-40B4-BE49-F238E27FC236}">
                              <a16:creationId xmlns:a16="http://schemas.microsoft.com/office/drawing/2014/main" id="{D21AF43E-A186-4A83-BCFD-30252ADB2965}"/>
                            </a:ext>
                          </a:extLst>
                        </p:cNvPr>
                        <p:cNvSpPr>
                          <a:spLocks/>
                        </p:cNvSpPr>
                        <p:nvPr/>
                      </p:nvSpPr>
                      <p:spPr bwMode="auto">
                        <a:xfrm>
                          <a:off x="5971118" y="3014133"/>
                          <a:ext cx="35983" cy="19051"/>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55" name="Freeform 1468">
                          <a:extLst>
                            <a:ext uri="{FF2B5EF4-FFF2-40B4-BE49-F238E27FC236}">
                              <a16:creationId xmlns:a16="http://schemas.microsoft.com/office/drawing/2014/main" id="{5190C955-4014-49AA-9FA0-040AA20E6E09}"/>
                            </a:ext>
                          </a:extLst>
                        </p:cNvPr>
                        <p:cNvSpPr>
                          <a:spLocks/>
                        </p:cNvSpPr>
                        <p:nvPr/>
                      </p:nvSpPr>
                      <p:spPr bwMode="auto">
                        <a:xfrm>
                          <a:off x="5998634" y="2980267"/>
                          <a:ext cx="12700" cy="48684"/>
                        </a:xfrm>
                        <a:custGeom>
                          <a:avLst/>
                          <a:gdLst>
                            <a:gd name="T0" fmla="*/ 2147483646 w 9"/>
                            <a:gd name="T1" fmla="*/ 2147483646 h 27"/>
                            <a:gd name="T2" fmla="*/ 2147483646 w 9"/>
                            <a:gd name="T3" fmla="*/ 2147483646 h 27"/>
                            <a:gd name="T4" fmla="*/ 2147483646 w 9"/>
                            <a:gd name="T5" fmla="*/ 2147483646 h 27"/>
                            <a:gd name="T6" fmla="*/ 2147483646 w 9"/>
                            <a:gd name="T7" fmla="*/ 2147483646 h 27"/>
                            <a:gd name="T8" fmla="*/ 0 w 9"/>
                            <a:gd name="T9" fmla="*/ 2147483646 h 27"/>
                            <a:gd name="T10" fmla="*/ 0 w 9"/>
                            <a:gd name="T11" fmla="*/ 2147483646 h 27"/>
                            <a:gd name="T12" fmla="*/ 0 w 9"/>
                            <a:gd name="T13" fmla="*/ 2147483646 h 27"/>
                            <a:gd name="T14" fmla="*/ 0 w 9"/>
                            <a:gd name="T15" fmla="*/ 0 h 27"/>
                            <a:gd name="T16" fmla="*/ 2147483646 w 9"/>
                            <a:gd name="T17" fmla="*/ 0 h 27"/>
                            <a:gd name="T18" fmla="*/ 2147483646 w 9"/>
                            <a:gd name="T19" fmla="*/ 0 h 27"/>
                            <a:gd name="T20" fmla="*/ 2147483646 w 9"/>
                            <a:gd name="T21" fmla="*/ 0 h 27"/>
                            <a:gd name="T22" fmla="*/ 2147483646 w 9"/>
                            <a:gd name="T23" fmla="*/ 2147483646 h 27"/>
                            <a:gd name="T24" fmla="*/ 2147483646 w 9"/>
                            <a:gd name="T25" fmla="*/ 2147483646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7">
                              <a:moveTo>
                                <a:pt x="9" y="23"/>
                              </a:moveTo>
                              <a:lnTo>
                                <a:pt x="6" y="27"/>
                              </a:lnTo>
                              <a:lnTo>
                                <a:pt x="3" y="27"/>
                              </a:lnTo>
                              <a:lnTo>
                                <a:pt x="0" y="27"/>
                              </a:lnTo>
                              <a:lnTo>
                                <a:pt x="0" y="23"/>
                              </a:lnTo>
                              <a:lnTo>
                                <a:pt x="0" y="4"/>
                              </a:lnTo>
                              <a:lnTo>
                                <a:pt x="0" y="0"/>
                              </a:lnTo>
                              <a:lnTo>
                                <a:pt x="3" y="0"/>
                              </a:lnTo>
                              <a:lnTo>
                                <a:pt x="6" y="0"/>
                              </a:lnTo>
                              <a:lnTo>
                                <a:pt x="9" y="4"/>
                              </a:lnTo>
                              <a:lnTo>
                                <a:pt x="9" y="23"/>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56" name="Freeform 1469">
                          <a:extLst>
                            <a:ext uri="{FF2B5EF4-FFF2-40B4-BE49-F238E27FC236}">
                              <a16:creationId xmlns:a16="http://schemas.microsoft.com/office/drawing/2014/main" id="{19B915F1-2E06-4C4C-9B71-FD97DF60CE7A}"/>
                            </a:ext>
                          </a:extLst>
                        </p:cNvPr>
                        <p:cNvSpPr>
                          <a:spLocks/>
                        </p:cNvSpPr>
                        <p:nvPr/>
                      </p:nvSpPr>
                      <p:spPr bwMode="auto">
                        <a:xfrm>
                          <a:off x="5998634" y="2980267"/>
                          <a:ext cx="74084" cy="21167"/>
                        </a:xfrm>
                        <a:custGeom>
                          <a:avLst/>
                          <a:gdLst>
                            <a:gd name="T0" fmla="*/ 2147483646 w 55"/>
                            <a:gd name="T1" fmla="*/ 2147483646 h 12"/>
                            <a:gd name="T2" fmla="*/ 0 w 55"/>
                            <a:gd name="T3" fmla="*/ 2147483646 h 12"/>
                            <a:gd name="T4" fmla="*/ 0 w 55"/>
                            <a:gd name="T5" fmla="*/ 2147483646 h 12"/>
                            <a:gd name="T6" fmla="*/ 0 w 55"/>
                            <a:gd name="T7" fmla="*/ 2147483646 h 12"/>
                            <a:gd name="T8" fmla="*/ 0 w 55"/>
                            <a:gd name="T9" fmla="*/ 0 h 12"/>
                            <a:gd name="T10" fmla="*/ 2147483646 w 55"/>
                            <a:gd name="T11" fmla="*/ 0 h 12"/>
                            <a:gd name="T12" fmla="*/ 2147483646 w 55"/>
                            <a:gd name="T13" fmla="*/ 0 h 12"/>
                            <a:gd name="T14" fmla="*/ 2147483646 w 55"/>
                            <a:gd name="T15" fmla="*/ 0 h 12"/>
                            <a:gd name="T16" fmla="*/ 2147483646 w 55"/>
                            <a:gd name="T17" fmla="*/ 2147483646 h 12"/>
                            <a:gd name="T18" fmla="*/ 2147483646 w 55"/>
                            <a:gd name="T19" fmla="*/ 2147483646 h 12"/>
                            <a:gd name="T20" fmla="*/ 2147483646 w 55"/>
                            <a:gd name="T21" fmla="*/ 2147483646 h 12"/>
                            <a:gd name="T22" fmla="*/ 2147483646 w 55"/>
                            <a:gd name="T23" fmla="*/ 2147483646 h 12"/>
                            <a:gd name="T24" fmla="*/ 2147483646 w 55"/>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5" h="12">
                              <a:moveTo>
                                <a:pt x="3" y="12"/>
                              </a:moveTo>
                              <a:lnTo>
                                <a:pt x="0" y="8"/>
                              </a:lnTo>
                              <a:lnTo>
                                <a:pt x="0" y="4"/>
                              </a:lnTo>
                              <a:lnTo>
                                <a:pt x="0" y="0"/>
                              </a:lnTo>
                              <a:lnTo>
                                <a:pt x="3" y="0"/>
                              </a:lnTo>
                              <a:lnTo>
                                <a:pt x="52" y="0"/>
                              </a:lnTo>
                              <a:lnTo>
                                <a:pt x="55" y="0"/>
                              </a:lnTo>
                              <a:lnTo>
                                <a:pt x="55" y="4"/>
                              </a:lnTo>
                              <a:lnTo>
                                <a:pt x="55" y="8"/>
                              </a:lnTo>
                              <a:lnTo>
                                <a:pt x="52"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57" name="Freeform 1470">
                          <a:extLst>
                            <a:ext uri="{FF2B5EF4-FFF2-40B4-BE49-F238E27FC236}">
                              <a16:creationId xmlns:a16="http://schemas.microsoft.com/office/drawing/2014/main" id="{7D43E4D8-FD9A-4ECB-9290-6658DCEB9BC1}"/>
                            </a:ext>
                          </a:extLst>
                        </p:cNvPr>
                        <p:cNvSpPr>
                          <a:spLocks/>
                        </p:cNvSpPr>
                        <p:nvPr/>
                      </p:nvSpPr>
                      <p:spPr bwMode="auto">
                        <a:xfrm>
                          <a:off x="6064252" y="2980267"/>
                          <a:ext cx="69849" cy="21167"/>
                        </a:xfrm>
                        <a:custGeom>
                          <a:avLst/>
                          <a:gdLst>
                            <a:gd name="T0" fmla="*/ 2147483646 w 52"/>
                            <a:gd name="T1" fmla="*/ 2147483646 h 12"/>
                            <a:gd name="T2" fmla="*/ 0 w 52"/>
                            <a:gd name="T3" fmla="*/ 2147483646 h 12"/>
                            <a:gd name="T4" fmla="*/ 0 w 52"/>
                            <a:gd name="T5" fmla="*/ 2147483646 h 12"/>
                            <a:gd name="T6" fmla="*/ 0 w 52"/>
                            <a:gd name="T7" fmla="*/ 2147483646 h 12"/>
                            <a:gd name="T8" fmla="*/ 0 w 52"/>
                            <a:gd name="T9" fmla="*/ 0 h 12"/>
                            <a:gd name="T10" fmla="*/ 2147483646 w 52"/>
                            <a:gd name="T11" fmla="*/ 0 h 12"/>
                            <a:gd name="T12" fmla="*/ 2147483646 w 52"/>
                            <a:gd name="T13" fmla="*/ 0 h 12"/>
                            <a:gd name="T14" fmla="*/ 2147483646 w 52"/>
                            <a:gd name="T15" fmla="*/ 0 h 12"/>
                            <a:gd name="T16" fmla="*/ 2147483646 w 52"/>
                            <a:gd name="T17" fmla="*/ 2147483646 h 12"/>
                            <a:gd name="T18" fmla="*/ 2147483646 w 52"/>
                            <a:gd name="T19" fmla="*/ 2147483646 h 12"/>
                            <a:gd name="T20" fmla="*/ 2147483646 w 52"/>
                            <a:gd name="T21" fmla="*/ 2147483646 h 12"/>
                            <a:gd name="T22" fmla="*/ 2147483646 w 52"/>
                            <a:gd name="T23" fmla="*/ 2147483646 h 12"/>
                            <a:gd name="T24" fmla="*/ 2147483646 w 52"/>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2" h="12">
                              <a:moveTo>
                                <a:pt x="3" y="12"/>
                              </a:moveTo>
                              <a:lnTo>
                                <a:pt x="0" y="8"/>
                              </a:lnTo>
                              <a:lnTo>
                                <a:pt x="0" y="4"/>
                              </a:lnTo>
                              <a:lnTo>
                                <a:pt x="0" y="0"/>
                              </a:lnTo>
                              <a:lnTo>
                                <a:pt x="3" y="0"/>
                              </a:lnTo>
                              <a:lnTo>
                                <a:pt x="49" y="0"/>
                              </a:lnTo>
                              <a:lnTo>
                                <a:pt x="52" y="0"/>
                              </a:lnTo>
                              <a:lnTo>
                                <a:pt x="52" y="4"/>
                              </a:lnTo>
                              <a:lnTo>
                                <a:pt x="52" y="8"/>
                              </a:lnTo>
                              <a:lnTo>
                                <a:pt x="49"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grpSp>
              </p:grpSp>
            </p:grpSp>
          </p:grpSp>
          <p:grpSp>
            <p:nvGrpSpPr>
              <p:cNvPr id="23" name="Group 22">
                <a:extLst>
                  <a:ext uri="{FF2B5EF4-FFF2-40B4-BE49-F238E27FC236}">
                    <a16:creationId xmlns:a16="http://schemas.microsoft.com/office/drawing/2014/main" id="{7D899EE1-6F15-40C0-82F5-1380BADE5F52}"/>
                  </a:ext>
                </a:extLst>
              </p:cNvPr>
              <p:cNvGrpSpPr/>
              <p:nvPr/>
            </p:nvGrpSpPr>
            <p:grpSpPr>
              <a:xfrm>
                <a:off x="1492251" y="4370918"/>
                <a:ext cx="889000" cy="554566"/>
                <a:chOff x="1492251" y="4370918"/>
                <a:chExt cx="889000" cy="554566"/>
              </a:xfrm>
              <a:grpFill/>
            </p:grpSpPr>
            <p:sp>
              <p:nvSpPr>
                <p:cNvPr id="351542" name="Freeform 1154">
                  <a:extLst>
                    <a:ext uri="{FF2B5EF4-FFF2-40B4-BE49-F238E27FC236}">
                      <a16:creationId xmlns:a16="http://schemas.microsoft.com/office/drawing/2014/main" id="{C3C17CA9-851A-4F89-9DF3-0AEDBA6F139A}"/>
                    </a:ext>
                  </a:extLst>
                </p:cNvPr>
                <p:cNvSpPr>
                  <a:spLocks/>
                </p:cNvSpPr>
                <p:nvPr/>
              </p:nvSpPr>
              <p:spPr bwMode="auto">
                <a:xfrm>
                  <a:off x="1496485" y="4900084"/>
                  <a:ext cx="10583"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43" name="Freeform 1155">
                  <a:extLst>
                    <a:ext uri="{FF2B5EF4-FFF2-40B4-BE49-F238E27FC236}">
                      <a16:creationId xmlns:a16="http://schemas.microsoft.com/office/drawing/2014/main" id="{2CB4E433-6382-419B-A065-9B263E48FC74}"/>
                    </a:ext>
                  </a:extLst>
                </p:cNvPr>
                <p:cNvSpPr>
                  <a:spLocks/>
                </p:cNvSpPr>
                <p:nvPr/>
              </p:nvSpPr>
              <p:spPr bwMode="auto">
                <a:xfrm>
                  <a:off x="1496484" y="4900085"/>
                  <a:ext cx="84667" cy="19049"/>
                </a:xfrm>
                <a:custGeom>
                  <a:avLst/>
                  <a:gdLst>
                    <a:gd name="T0" fmla="*/ 2147483646 w 63"/>
                    <a:gd name="T1" fmla="*/ 2147483646 h 11"/>
                    <a:gd name="T2" fmla="*/ 0 w 63"/>
                    <a:gd name="T3" fmla="*/ 2147483646 h 11"/>
                    <a:gd name="T4" fmla="*/ 0 w 63"/>
                    <a:gd name="T5" fmla="*/ 2147483646 h 11"/>
                    <a:gd name="T6" fmla="*/ 0 w 63"/>
                    <a:gd name="T7" fmla="*/ 2147483646 h 11"/>
                    <a:gd name="T8" fmla="*/ 0 w 63"/>
                    <a:gd name="T9" fmla="*/ 0 h 11"/>
                    <a:gd name="T10" fmla="*/ 2147483646 w 63"/>
                    <a:gd name="T11" fmla="*/ 0 h 11"/>
                    <a:gd name="T12" fmla="*/ 2147483646 w 63"/>
                    <a:gd name="T13" fmla="*/ 0 h 11"/>
                    <a:gd name="T14" fmla="*/ 2147483646 w 63"/>
                    <a:gd name="T15" fmla="*/ 0 h 11"/>
                    <a:gd name="T16" fmla="*/ 2147483646 w 63"/>
                    <a:gd name="T17" fmla="*/ 2147483646 h 11"/>
                    <a:gd name="T18" fmla="*/ 2147483646 w 63"/>
                    <a:gd name="T19" fmla="*/ 2147483646 h 11"/>
                    <a:gd name="T20" fmla="*/ 2147483646 w 63"/>
                    <a:gd name="T21" fmla="*/ 2147483646 h 11"/>
                    <a:gd name="T22" fmla="*/ 2147483646 w 63"/>
                    <a:gd name="T23" fmla="*/ 2147483646 h 11"/>
                    <a:gd name="T24" fmla="*/ 2147483646 w 6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 h="11">
                      <a:moveTo>
                        <a:pt x="3" y="11"/>
                      </a:moveTo>
                      <a:lnTo>
                        <a:pt x="0" y="7"/>
                      </a:lnTo>
                      <a:lnTo>
                        <a:pt x="0" y="3"/>
                      </a:lnTo>
                      <a:lnTo>
                        <a:pt x="0" y="0"/>
                      </a:lnTo>
                      <a:lnTo>
                        <a:pt x="3" y="0"/>
                      </a:lnTo>
                      <a:lnTo>
                        <a:pt x="60" y="0"/>
                      </a:lnTo>
                      <a:lnTo>
                        <a:pt x="63" y="0"/>
                      </a:lnTo>
                      <a:lnTo>
                        <a:pt x="63" y="3"/>
                      </a:lnTo>
                      <a:lnTo>
                        <a:pt x="63" y="7"/>
                      </a:lnTo>
                      <a:lnTo>
                        <a:pt x="6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44" name="Freeform 1156">
                  <a:extLst>
                    <a:ext uri="{FF2B5EF4-FFF2-40B4-BE49-F238E27FC236}">
                      <a16:creationId xmlns:a16="http://schemas.microsoft.com/office/drawing/2014/main" id="{8CD15CFC-E5E9-459F-92C7-82003EA9F459}"/>
                    </a:ext>
                  </a:extLst>
                </p:cNvPr>
                <p:cNvSpPr>
                  <a:spLocks/>
                </p:cNvSpPr>
                <p:nvPr/>
              </p:nvSpPr>
              <p:spPr bwMode="auto">
                <a:xfrm>
                  <a:off x="1574800" y="4885267"/>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2" y="15"/>
                      </a:lnTo>
                      <a:lnTo>
                        <a:pt x="0" y="15"/>
                      </a:lnTo>
                      <a:lnTo>
                        <a:pt x="0" y="11"/>
                      </a:lnTo>
                      <a:lnTo>
                        <a:pt x="0" y="4"/>
                      </a:lnTo>
                      <a:lnTo>
                        <a:pt x="0" y="0"/>
                      </a:lnTo>
                      <a:lnTo>
                        <a:pt x="2"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45" name="Freeform 1157">
                  <a:extLst>
                    <a:ext uri="{FF2B5EF4-FFF2-40B4-BE49-F238E27FC236}">
                      <a16:creationId xmlns:a16="http://schemas.microsoft.com/office/drawing/2014/main" id="{CA381A25-CD57-4E73-A71B-EF8F11CDE26A}"/>
                    </a:ext>
                  </a:extLst>
                </p:cNvPr>
                <p:cNvSpPr>
                  <a:spLocks/>
                </p:cNvSpPr>
                <p:nvPr/>
              </p:nvSpPr>
              <p:spPr bwMode="auto">
                <a:xfrm>
                  <a:off x="1574801" y="4885267"/>
                  <a:ext cx="48684" cy="19051"/>
                </a:xfrm>
                <a:custGeom>
                  <a:avLst/>
                  <a:gdLst>
                    <a:gd name="T0" fmla="*/ 2147483646 w 37"/>
                    <a:gd name="T1" fmla="*/ 2147483646 h 11"/>
                    <a:gd name="T2" fmla="*/ 0 w 37"/>
                    <a:gd name="T3" fmla="*/ 2147483646 h 11"/>
                    <a:gd name="T4" fmla="*/ 0 w 37"/>
                    <a:gd name="T5" fmla="*/ 2147483646 h 11"/>
                    <a:gd name="T6" fmla="*/ 0 w 37"/>
                    <a:gd name="T7" fmla="*/ 2147483646 h 11"/>
                    <a:gd name="T8" fmla="*/ 0 w 37"/>
                    <a:gd name="T9" fmla="*/ 0 h 11"/>
                    <a:gd name="T10" fmla="*/ 2147483646 w 37"/>
                    <a:gd name="T11" fmla="*/ 0 h 11"/>
                    <a:gd name="T12" fmla="*/ 2147483646 w 37"/>
                    <a:gd name="T13" fmla="*/ 0 h 11"/>
                    <a:gd name="T14" fmla="*/ 2147483646 w 37"/>
                    <a:gd name="T15" fmla="*/ 0 h 11"/>
                    <a:gd name="T16" fmla="*/ 2147483646 w 37"/>
                    <a:gd name="T17" fmla="*/ 2147483646 h 11"/>
                    <a:gd name="T18" fmla="*/ 2147483646 w 37"/>
                    <a:gd name="T19" fmla="*/ 2147483646 h 11"/>
                    <a:gd name="T20" fmla="*/ 2147483646 w 37"/>
                    <a:gd name="T21" fmla="*/ 2147483646 h 11"/>
                    <a:gd name="T22" fmla="*/ 2147483646 w 37"/>
                    <a:gd name="T23" fmla="*/ 2147483646 h 11"/>
                    <a:gd name="T24" fmla="*/ 2147483646 w 3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1">
                      <a:moveTo>
                        <a:pt x="2" y="11"/>
                      </a:moveTo>
                      <a:lnTo>
                        <a:pt x="0" y="8"/>
                      </a:lnTo>
                      <a:lnTo>
                        <a:pt x="0" y="4"/>
                      </a:lnTo>
                      <a:lnTo>
                        <a:pt x="0" y="0"/>
                      </a:lnTo>
                      <a:lnTo>
                        <a:pt x="2" y="0"/>
                      </a:lnTo>
                      <a:lnTo>
                        <a:pt x="34" y="0"/>
                      </a:lnTo>
                      <a:lnTo>
                        <a:pt x="37" y="0"/>
                      </a:lnTo>
                      <a:lnTo>
                        <a:pt x="37" y="4"/>
                      </a:lnTo>
                      <a:lnTo>
                        <a:pt x="37" y="8"/>
                      </a:lnTo>
                      <a:lnTo>
                        <a:pt x="34"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46" name="Freeform 1158">
                  <a:extLst>
                    <a:ext uri="{FF2B5EF4-FFF2-40B4-BE49-F238E27FC236}">
                      <a16:creationId xmlns:a16="http://schemas.microsoft.com/office/drawing/2014/main" id="{21053370-818F-4109-B278-CDCF9EF9827B}"/>
                    </a:ext>
                  </a:extLst>
                </p:cNvPr>
                <p:cNvSpPr>
                  <a:spLocks/>
                </p:cNvSpPr>
                <p:nvPr/>
              </p:nvSpPr>
              <p:spPr bwMode="auto">
                <a:xfrm>
                  <a:off x="1615018" y="4872567"/>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22" name="Group 21">
                  <a:extLst>
                    <a:ext uri="{FF2B5EF4-FFF2-40B4-BE49-F238E27FC236}">
                      <a16:creationId xmlns:a16="http://schemas.microsoft.com/office/drawing/2014/main" id="{4DA906C3-AF4D-42CC-8452-9EF047526EE9}"/>
                    </a:ext>
                  </a:extLst>
                </p:cNvPr>
                <p:cNvGrpSpPr/>
                <p:nvPr/>
              </p:nvGrpSpPr>
              <p:grpSpPr>
                <a:xfrm>
                  <a:off x="1638301" y="4370918"/>
                  <a:ext cx="742950" cy="514349"/>
                  <a:chOff x="1638301" y="4370918"/>
                  <a:chExt cx="742950" cy="514349"/>
                </a:xfrm>
                <a:grpFill/>
              </p:grpSpPr>
              <p:sp>
                <p:nvSpPr>
                  <p:cNvPr id="351548" name="Freeform 1160">
                    <a:extLst>
                      <a:ext uri="{FF2B5EF4-FFF2-40B4-BE49-F238E27FC236}">
                        <a16:creationId xmlns:a16="http://schemas.microsoft.com/office/drawing/2014/main" id="{A020AE40-1BCE-49DD-B4BF-BAEE4712D181}"/>
                      </a:ext>
                    </a:extLst>
                  </p:cNvPr>
                  <p:cNvSpPr>
                    <a:spLocks/>
                  </p:cNvSpPr>
                  <p:nvPr/>
                </p:nvSpPr>
                <p:spPr bwMode="auto">
                  <a:xfrm>
                    <a:off x="1638301" y="4857751"/>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49" name="Freeform 1161">
                    <a:extLst>
                      <a:ext uri="{FF2B5EF4-FFF2-40B4-BE49-F238E27FC236}">
                        <a16:creationId xmlns:a16="http://schemas.microsoft.com/office/drawing/2014/main" id="{BB70EF5B-FF4A-4A4E-8D52-223DCAC5A733}"/>
                      </a:ext>
                    </a:extLst>
                  </p:cNvPr>
                  <p:cNvSpPr>
                    <a:spLocks/>
                  </p:cNvSpPr>
                  <p:nvPr/>
                </p:nvSpPr>
                <p:spPr bwMode="auto">
                  <a:xfrm>
                    <a:off x="1638301" y="4857751"/>
                    <a:ext cx="38100" cy="21167"/>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8"/>
                        </a:lnTo>
                        <a:lnTo>
                          <a:pt x="0" y="4"/>
                        </a:lnTo>
                        <a:lnTo>
                          <a:pt x="0" y="0"/>
                        </a:lnTo>
                        <a:lnTo>
                          <a:pt x="3" y="0"/>
                        </a:lnTo>
                        <a:lnTo>
                          <a:pt x="26" y="0"/>
                        </a:lnTo>
                        <a:lnTo>
                          <a:pt x="29" y="0"/>
                        </a:lnTo>
                        <a:lnTo>
                          <a:pt x="29" y="4"/>
                        </a:lnTo>
                        <a:lnTo>
                          <a:pt x="29" y="8"/>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50" name="Freeform 1162">
                    <a:extLst>
                      <a:ext uri="{FF2B5EF4-FFF2-40B4-BE49-F238E27FC236}">
                        <a16:creationId xmlns:a16="http://schemas.microsoft.com/office/drawing/2014/main" id="{1C74F157-3A46-4C41-A168-D8E42A304585}"/>
                      </a:ext>
                    </a:extLst>
                  </p:cNvPr>
                  <p:cNvSpPr>
                    <a:spLocks/>
                  </p:cNvSpPr>
                  <p:nvPr/>
                </p:nvSpPr>
                <p:spPr bwMode="auto">
                  <a:xfrm>
                    <a:off x="1670051" y="4847167"/>
                    <a:ext cx="10583"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51" name="Freeform 1163">
                    <a:extLst>
                      <a:ext uri="{FF2B5EF4-FFF2-40B4-BE49-F238E27FC236}">
                        <a16:creationId xmlns:a16="http://schemas.microsoft.com/office/drawing/2014/main" id="{3EDAD097-42F5-4555-9FFD-7B972C65E490}"/>
                      </a:ext>
                    </a:extLst>
                  </p:cNvPr>
                  <p:cNvSpPr>
                    <a:spLocks/>
                  </p:cNvSpPr>
                  <p:nvPr/>
                </p:nvSpPr>
                <p:spPr bwMode="auto">
                  <a:xfrm>
                    <a:off x="1670051" y="4847167"/>
                    <a:ext cx="38100" cy="19051"/>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7"/>
                        </a:lnTo>
                        <a:lnTo>
                          <a:pt x="0" y="3"/>
                        </a:lnTo>
                        <a:lnTo>
                          <a:pt x="0" y="0"/>
                        </a:lnTo>
                        <a:lnTo>
                          <a:pt x="3" y="0"/>
                        </a:lnTo>
                        <a:lnTo>
                          <a:pt x="26" y="0"/>
                        </a:lnTo>
                        <a:lnTo>
                          <a:pt x="29" y="0"/>
                        </a:lnTo>
                        <a:lnTo>
                          <a:pt x="29" y="3"/>
                        </a:lnTo>
                        <a:lnTo>
                          <a:pt x="29" y="7"/>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52" name="Freeform 1164">
                    <a:extLst>
                      <a:ext uri="{FF2B5EF4-FFF2-40B4-BE49-F238E27FC236}">
                        <a16:creationId xmlns:a16="http://schemas.microsoft.com/office/drawing/2014/main" id="{B0943064-414E-4918-AE60-51E8743707D4}"/>
                      </a:ext>
                    </a:extLst>
                  </p:cNvPr>
                  <p:cNvSpPr>
                    <a:spLocks/>
                  </p:cNvSpPr>
                  <p:nvPr/>
                </p:nvSpPr>
                <p:spPr bwMode="auto">
                  <a:xfrm>
                    <a:off x="1699685" y="4832351"/>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53" name="Freeform 1165">
                    <a:extLst>
                      <a:ext uri="{FF2B5EF4-FFF2-40B4-BE49-F238E27FC236}">
                        <a16:creationId xmlns:a16="http://schemas.microsoft.com/office/drawing/2014/main" id="{7BAC9A48-E71F-4160-BBA9-0D6F5F95E4FD}"/>
                      </a:ext>
                    </a:extLst>
                  </p:cNvPr>
                  <p:cNvSpPr>
                    <a:spLocks/>
                  </p:cNvSpPr>
                  <p:nvPr/>
                </p:nvSpPr>
                <p:spPr bwMode="auto">
                  <a:xfrm>
                    <a:off x="1699685" y="4832352"/>
                    <a:ext cx="35983" cy="19049"/>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54" name="Freeform 1166">
                    <a:extLst>
                      <a:ext uri="{FF2B5EF4-FFF2-40B4-BE49-F238E27FC236}">
                        <a16:creationId xmlns:a16="http://schemas.microsoft.com/office/drawing/2014/main" id="{9D88EF9F-D5E6-4585-9DD3-F8EC67072E6F}"/>
                      </a:ext>
                    </a:extLst>
                  </p:cNvPr>
                  <p:cNvSpPr>
                    <a:spLocks/>
                  </p:cNvSpPr>
                  <p:nvPr/>
                </p:nvSpPr>
                <p:spPr bwMode="auto">
                  <a:xfrm>
                    <a:off x="1727201" y="4819651"/>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55" name="Freeform 1167">
                    <a:extLst>
                      <a:ext uri="{FF2B5EF4-FFF2-40B4-BE49-F238E27FC236}">
                        <a16:creationId xmlns:a16="http://schemas.microsoft.com/office/drawing/2014/main" id="{25AAB81B-239D-42ED-A637-B5112035185B}"/>
                      </a:ext>
                    </a:extLst>
                  </p:cNvPr>
                  <p:cNvSpPr>
                    <a:spLocks/>
                  </p:cNvSpPr>
                  <p:nvPr/>
                </p:nvSpPr>
                <p:spPr bwMode="auto">
                  <a:xfrm>
                    <a:off x="1727200" y="4819652"/>
                    <a:ext cx="42333" cy="19049"/>
                  </a:xfrm>
                  <a:custGeom>
                    <a:avLst/>
                    <a:gdLst>
                      <a:gd name="T0" fmla="*/ 2147483646 w 32"/>
                      <a:gd name="T1" fmla="*/ 2147483646 h 11"/>
                      <a:gd name="T2" fmla="*/ 0 w 32"/>
                      <a:gd name="T3" fmla="*/ 2147483646 h 11"/>
                      <a:gd name="T4" fmla="*/ 0 w 32"/>
                      <a:gd name="T5" fmla="*/ 2147483646 h 11"/>
                      <a:gd name="T6" fmla="*/ 0 w 32"/>
                      <a:gd name="T7" fmla="*/ 2147483646 h 11"/>
                      <a:gd name="T8" fmla="*/ 0 w 32"/>
                      <a:gd name="T9" fmla="*/ 0 h 11"/>
                      <a:gd name="T10" fmla="*/ 2147483646 w 32"/>
                      <a:gd name="T11" fmla="*/ 0 h 11"/>
                      <a:gd name="T12" fmla="*/ 2147483646 w 32"/>
                      <a:gd name="T13" fmla="*/ 0 h 11"/>
                      <a:gd name="T14" fmla="*/ 2147483646 w 32"/>
                      <a:gd name="T15" fmla="*/ 0 h 11"/>
                      <a:gd name="T16" fmla="*/ 2147483646 w 32"/>
                      <a:gd name="T17" fmla="*/ 2147483646 h 11"/>
                      <a:gd name="T18" fmla="*/ 2147483646 w 32"/>
                      <a:gd name="T19" fmla="*/ 2147483646 h 11"/>
                      <a:gd name="T20" fmla="*/ 2147483646 w 32"/>
                      <a:gd name="T21" fmla="*/ 2147483646 h 11"/>
                      <a:gd name="T22" fmla="*/ 2147483646 w 32"/>
                      <a:gd name="T23" fmla="*/ 2147483646 h 11"/>
                      <a:gd name="T24" fmla="*/ 2147483646 w 3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11">
                        <a:moveTo>
                          <a:pt x="3" y="11"/>
                        </a:moveTo>
                        <a:lnTo>
                          <a:pt x="0" y="7"/>
                        </a:lnTo>
                        <a:lnTo>
                          <a:pt x="0" y="3"/>
                        </a:lnTo>
                        <a:lnTo>
                          <a:pt x="0" y="0"/>
                        </a:lnTo>
                        <a:lnTo>
                          <a:pt x="3" y="0"/>
                        </a:lnTo>
                        <a:lnTo>
                          <a:pt x="29" y="0"/>
                        </a:lnTo>
                        <a:lnTo>
                          <a:pt x="32" y="0"/>
                        </a:lnTo>
                        <a:lnTo>
                          <a:pt x="32" y="3"/>
                        </a:lnTo>
                        <a:lnTo>
                          <a:pt x="32" y="7"/>
                        </a:lnTo>
                        <a:lnTo>
                          <a:pt x="2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56" name="Freeform 1168">
                    <a:extLst>
                      <a:ext uri="{FF2B5EF4-FFF2-40B4-BE49-F238E27FC236}">
                        <a16:creationId xmlns:a16="http://schemas.microsoft.com/office/drawing/2014/main" id="{536AE6B0-4201-44C7-AE23-82C8486760F9}"/>
                      </a:ext>
                    </a:extLst>
                  </p:cNvPr>
                  <p:cNvSpPr>
                    <a:spLocks/>
                  </p:cNvSpPr>
                  <p:nvPr/>
                </p:nvSpPr>
                <p:spPr bwMode="auto">
                  <a:xfrm>
                    <a:off x="1761067" y="4804834"/>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57" name="Freeform 1169">
                    <a:extLst>
                      <a:ext uri="{FF2B5EF4-FFF2-40B4-BE49-F238E27FC236}">
                        <a16:creationId xmlns:a16="http://schemas.microsoft.com/office/drawing/2014/main" id="{C36C6849-4A0E-485C-AFC3-FB63A983E98C}"/>
                      </a:ext>
                    </a:extLst>
                  </p:cNvPr>
                  <p:cNvSpPr>
                    <a:spLocks/>
                  </p:cNvSpPr>
                  <p:nvPr/>
                </p:nvSpPr>
                <p:spPr bwMode="auto">
                  <a:xfrm>
                    <a:off x="1761067" y="4804834"/>
                    <a:ext cx="23284" cy="21167"/>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8"/>
                        </a:lnTo>
                        <a:lnTo>
                          <a:pt x="0" y="4"/>
                        </a:lnTo>
                        <a:lnTo>
                          <a:pt x="0" y="0"/>
                        </a:lnTo>
                        <a:lnTo>
                          <a:pt x="3" y="0"/>
                        </a:lnTo>
                        <a:lnTo>
                          <a:pt x="15" y="0"/>
                        </a:lnTo>
                        <a:lnTo>
                          <a:pt x="17" y="0"/>
                        </a:lnTo>
                        <a:lnTo>
                          <a:pt x="17" y="4"/>
                        </a:lnTo>
                        <a:lnTo>
                          <a:pt x="17" y="8"/>
                        </a:lnTo>
                        <a:lnTo>
                          <a:pt x="1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58" name="Freeform 1170">
                    <a:extLst>
                      <a:ext uri="{FF2B5EF4-FFF2-40B4-BE49-F238E27FC236}">
                        <a16:creationId xmlns:a16="http://schemas.microsoft.com/office/drawing/2014/main" id="{A533C511-EFAF-4E9D-A47D-6481C438F20C}"/>
                      </a:ext>
                    </a:extLst>
                  </p:cNvPr>
                  <p:cNvSpPr>
                    <a:spLocks/>
                  </p:cNvSpPr>
                  <p:nvPr/>
                </p:nvSpPr>
                <p:spPr bwMode="auto">
                  <a:xfrm>
                    <a:off x="1778000" y="4792134"/>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3"/>
                        </a:lnTo>
                        <a:lnTo>
                          <a:pt x="0" y="0"/>
                        </a:lnTo>
                        <a:lnTo>
                          <a:pt x="3" y="0"/>
                        </a:lnTo>
                        <a:lnTo>
                          <a:pt x="5"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59" name="Freeform 1171">
                    <a:extLst>
                      <a:ext uri="{FF2B5EF4-FFF2-40B4-BE49-F238E27FC236}">
                        <a16:creationId xmlns:a16="http://schemas.microsoft.com/office/drawing/2014/main" id="{7876A83E-25FA-42FA-A4C5-F024C2F1BEDB}"/>
                      </a:ext>
                    </a:extLst>
                  </p:cNvPr>
                  <p:cNvSpPr>
                    <a:spLocks/>
                  </p:cNvSpPr>
                  <p:nvPr/>
                </p:nvSpPr>
                <p:spPr bwMode="auto">
                  <a:xfrm>
                    <a:off x="1778001" y="4792134"/>
                    <a:ext cx="71967" cy="21167"/>
                  </a:xfrm>
                  <a:custGeom>
                    <a:avLst/>
                    <a:gdLst>
                      <a:gd name="T0" fmla="*/ 2147483646 w 54"/>
                      <a:gd name="T1" fmla="*/ 2147483646 h 11"/>
                      <a:gd name="T2" fmla="*/ 0 w 54"/>
                      <a:gd name="T3" fmla="*/ 2147483646 h 11"/>
                      <a:gd name="T4" fmla="*/ 0 w 54"/>
                      <a:gd name="T5" fmla="*/ 2147483646 h 11"/>
                      <a:gd name="T6" fmla="*/ 0 w 54"/>
                      <a:gd name="T7" fmla="*/ 2147483646 h 11"/>
                      <a:gd name="T8" fmla="*/ 0 w 54"/>
                      <a:gd name="T9" fmla="*/ 0 h 11"/>
                      <a:gd name="T10" fmla="*/ 2147483646 w 54"/>
                      <a:gd name="T11" fmla="*/ 0 h 11"/>
                      <a:gd name="T12" fmla="*/ 2147483646 w 54"/>
                      <a:gd name="T13" fmla="*/ 0 h 11"/>
                      <a:gd name="T14" fmla="*/ 2147483646 w 54"/>
                      <a:gd name="T15" fmla="*/ 0 h 11"/>
                      <a:gd name="T16" fmla="*/ 2147483646 w 54"/>
                      <a:gd name="T17" fmla="*/ 2147483646 h 11"/>
                      <a:gd name="T18" fmla="*/ 2147483646 w 54"/>
                      <a:gd name="T19" fmla="*/ 2147483646 h 11"/>
                      <a:gd name="T20" fmla="*/ 2147483646 w 54"/>
                      <a:gd name="T21" fmla="*/ 2147483646 h 11"/>
                      <a:gd name="T22" fmla="*/ 2147483646 w 54"/>
                      <a:gd name="T23" fmla="*/ 2147483646 h 11"/>
                      <a:gd name="T24" fmla="*/ 2147483646 w 5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4" h="11">
                        <a:moveTo>
                          <a:pt x="3" y="11"/>
                        </a:moveTo>
                        <a:lnTo>
                          <a:pt x="0" y="7"/>
                        </a:lnTo>
                        <a:lnTo>
                          <a:pt x="0" y="3"/>
                        </a:lnTo>
                        <a:lnTo>
                          <a:pt x="0" y="0"/>
                        </a:lnTo>
                        <a:lnTo>
                          <a:pt x="3" y="0"/>
                        </a:lnTo>
                        <a:lnTo>
                          <a:pt x="51" y="0"/>
                        </a:lnTo>
                        <a:lnTo>
                          <a:pt x="54" y="0"/>
                        </a:lnTo>
                        <a:lnTo>
                          <a:pt x="54" y="3"/>
                        </a:lnTo>
                        <a:lnTo>
                          <a:pt x="54" y="7"/>
                        </a:lnTo>
                        <a:lnTo>
                          <a:pt x="51"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60" name="Freeform 1172">
                    <a:extLst>
                      <a:ext uri="{FF2B5EF4-FFF2-40B4-BE49-F238E27FC236}">
                        <a16:creationId xmlns:a16="http://schemas.microsoft.com/office/drawing/2014/main" id="{442ED423-17CF-4779-B6D4-9DD88452DF4D}"/>
                      </a:ext>
                    </a:extLst>
                  </p:cNvPr>
                  <p:cNvSpPr>
                    <a:spLocks/>
                  </p:cNvSpPr>
                  <p:nvPr/>
                </p:nvSpPr>
                <p:spPr bwMode="auto">
                  <a:xfrm>
                    <a:off x="1843618" y="4779433"/>
                    <a:ext cx="10583"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2" y="15"/>
                        </a:lnTo>
                        <a:lnTo>
                          <a:pt x="0" y="15"/>
                        </a:lnTo>
                        <a:lnTo>
                          <a:pt x="0" y="11"/>
                        </a:lnTo>
                        <a:lnTo>
                          <a:pt x="0" y="4"/>
                        </a:lnTo>
                        <a:lnTo>
                          <a:pt x="0" y="0"/>
                        </a:lnTo>
                        <a:lnTo>
                          <a:pt x="2"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61" name="Freeform 1173">
                    <a:extLst>
                      <a:ext uri="{FF2B5EF4-FFF2-40B4-BE49-F238E27FC236}">
                        <a16:creationId xmlns:a16="http://schemas.microsoft.com/office/drawing/2014/main" id="{9AB312D7-3EBB-4FBA-B0E2-BC4C35702AA5}"/>
                      </a:ext>
                    </a:extLst>
                  </p:cNvPr>
                  <p:cNvSpPr>
                    <a:spLocks/>
                  </p:cNvSpPr>
                  <p:nvPr/>
                </p:nvSpPr>
                <p:spPr bwMode="auto">
                  <a:xfrm>
                    <a:off x="1843618" y="4779433"/>
                    <a:ext cx="29633" cy="19051"/>
                  </a:xfrm>
                  <a:custGeom>
                    <a:avLst/>
                    <a:gdLst>
                      <a:gd name="T0" fmla="*/ 2147483646 w 22"/>
                      <a:gd name="T1" fmla="*/ 2147483646 h 11"/>
                      <a:gd name="T2" fmla="*/ 0 w 22"/>
                      <a:gd name="T3" fmla="*/ 2147483646 h 11"/>
                      <a:gd name="T4" fmla="*/ 0 w 22"/>
                      <a:gd name="T5" fmla="*/ 2147483646 h 11"/>
                      <a:gd name="T6" fmla="*/ 0 w 22"/>
                      <a:gd name="T7" fmla="*/ 2147483646 h 11"/>
                      <a:gd name="T8" fmla="*/ 0 w 22"/>
                      <a:gd name="T9" fmla="*/ 0 h 11"/>
                      <a:gd name="T10" fmla="*/ 2147483646 w 22"/>
                      <a:gd name="T11" fmla="*/ 0 h 11"/>
                      <a:gd name="T12" fmla="*/ 2147483646 w 22"/>
                      <a:gd name="T13" fmla="*/ 0 h 11"/>
                      <a:gd name="T14" fmla="*/ 2147483646 w 22"/>
                      <a:gd name="T15" fmla="*/ 0 h 11"/>
                      <a:gd name="T16" fmla="*/ 2147483646 w 22"/>
                      <a:gd name="T17" fmla="*/ 2147483646 h 11"/>
                      <a:gd name="T18" fmla="*/ 2147483646 w 22"/>
                      <a:gd name="T19" fmla="*/ 2147483646 h 11"/>
                      <a:gd name="T20" fmla="*/ 2147483646 w 22"/>
                      <a:gd name="T21" fmla="*/ 2147483646 h 11"/>
                      <a:gd name="T22" fmla="*/ 2147483646 w 22"/>
                      <a:gd name="T23" fmla="*/ 2147483646 h 11"/>
                      <a:gd name="T24" fmla="*/ 2147483646 w 2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1">
                        <a:moveTo>
                          <a:pt x="2" y="11"/>
                        </a:moveTo>
                        <a:lnTo>
                          <a:pt x="0" y="8"/>
                        </a:lnTo>
                        <a:lnTo>
                          <a:pt x="0" y="4"/>
                        </a:lnTo>
                        <a:lnTo>
                          <a:pt x="0" y="0"/>
                        </a:lnTo>
                        <a:lnTo>
                          <a:pt x="2" y="0"/>
                        </a:lnTo>
                        <a:lnTo>
                          <a:pt x="20" y="0"/>
                        </a:lnTo>
                        <a:lnTo>
                          <a:pt x="22" y="0"/>
                        </a:lnTo>
                        <a:lnTo>
                          <a:pt x="22" y="4"/>
                        </a:lnTo>
                        <a:lnTo>
                          <a:pt x="22" y="8"/>
                        </a:lnTo>
                        <a:lnTo>
                          <a:pt x="20"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62" name="Freeform 1174">
                    <a:extLst>
                      <a:ext uri="{FF2B5EF4-FFF2-40B4-BE49-F238E27FC236}">
                        <a16:creationId xmlns:a16="http://schemas.microsoft.com/office/drawing/2014/main" id="{E19F898D-21D4-4EDA-AFE1-399DF7B288EA}"/>
                      </a:ext>
                    </a:extLst>
                  </p:cNvPr>
                  <p:cNvSpPr>
                    <a:spLocks/>
                  </p:cNvSpPr>
                  <p:nvPr/>
                </p:nvSpPr>
                <p:spPr bwMode="auto">
                  <a:xfrm>
                    <a:off x="1866900" y="4766733"/>
                    <a:ext cx="10584"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3"/>
                        </a:lnTo>
                        <a:lnTo>
                          <a:pt x="0" y="0"/>
                        </a:lnTo>
                        <a:lnTo>
                          <a:pt x="3" y="0"/>
                        </a:lnTo>
                        <a:lnTo>
                          <a:pt x="5"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63" name="Freeform 1175">
                    <a:extLst>
                      <a:ext uri="{FF2B5EF4-FFF2-40B4-BE49-F238E27FC236}">
                        <a16:creationId xmlns:a16="http://schemas.microsoft.com/office/drawing/2014/main" id="{01FCCAAE-4BB0-4839-96D9-9338C2BEE67F}"/>
                      </a:ext>
                    </a:extLst>
                  </p:cNvPr>
                  <p:cNvSpPr>
                    <a:spLocks/>
                  </p:cNvSpPr>
                  <p:nvPr/>
                </p:nvSpPr>
                <p:spPr bwMode="auto">
                  <a:xfrm>
                    <a:off x="1866900" y="4766733"/>
                    <a:ext cx="10584"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3"/>
                        </a:lnTo>
                        <a:lnTo>
                          <a:pt x="0" y="0"/>
                        </a:lnTo>
                        <a:lnTo>
                          <a:pt x="3" y="0"/>
                        </a:lnTo>
                        <a:lnTo>
                          <a:pt x="5" y="0"/>
                        </a:lnTo>
                        <a:lnTo>
                          <a:pt x="8" y="0"/>
                        </a:lnTo>
                        <a:lnTo>
                          <a:pt x="8" y="3"/>
                        </a:lnTo>
                        <a:lnTo>
                          <a:pt x="8" y="7"/>
                        </a:lnTo>
                        <a:lnTo>
                          <a:pt x="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64" name="Freeform 1176">
                    <a:extLst>
                      <a:ext uri="{FF2B5EF4-FFF2-40B4-BE49-F238E27FC236}">
                        <a16:creationId xmlns:a16="http://schemas.microsoft.com/office/drawing/2014/main" id="{07A811BE-4290-44B3-82B3-D84A1F30CFB0}"/>
                      </a:ext>
                    </a:extLst>
                  </p:cNvPr>
                  <p:cNvSpPr>
                    <a:spLocks/>
                  </p:cNvSpPr>
                  <p:nvPr/>
                </p:nvSpPr>
                <p:spPr bwMode="auto">
                  <a:xfrm>
                    <a:off x="1871133" y="4751918"/>
                    <a:ext cx="10584" cy="27516"/>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2" y="15"/>
                        </a:lnTo>
                        <a:lnTo>
                          <a:pt x="0" y="15"/>
                        </a:lnTo>
                        <a:lnTo>
                          <a:pt x="0" y="11"/>
                        </a:lnTo>
                        <a:lnTo>
                          <a:pt x="0" y="4"/>
                        </a:lnTo>
                        <a:lnTo>
                          <a:pt x="0" y="0"/>
                        </a:lnTo>
                        <a:lnTo>
                          <a:pt x="2"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65" name="Freeform 1177">
                    <a:extLst>
                      <a:ext uri="{FF2B5EF4-FFF2-40B4-BE49-F238E27FC236}">
                        <a16:creationId xmlns:a16="http://schemas.microsoft.com/office/drawing/2014/main" id="{2F8F6AC8-3329-4123-AA5D-376EA990525E}"/>
                      </a:ext>
                    </a:extLst>
                  </p:cNvPr>
                  <p:cNvSpPr>
                    <a:spLocks/>
                  </p:cNvSpPr>
                  <p:nvPr/>
                </p:nvSpPr>
                <p:spPr bwMode="auto">
                  <a:xfrm>
                    <a:off x="1871133" y="4739218"/>
                    <a:ext cx="10584" cy="27516"/>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2" y="15"/>
                        </a:lnTo>
                        <a:lnTo>
                          <a:pt x="0" y="15"/>
                        </a:lnTo>
                        <a:lnTo>
                          <a:pt x="0" y="11"/>
                        </a:lnTo>
                        <a:lnTo>
                          <a:pt x="0" y="3"/>
                        </a:lnTo>
                        <a:lnTo>
                          <a:pt x="0" y="0"/>
                        </a:lnTo>
                        <a:lnTo>
                          <a:pt x="2" y="0"/>
                        </a:lnTo>
                        <a:lnTo>
                          <a:pt x="5"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66" name="Freeform 1178">
                    <a:extLst>
                      <a:ext uri="{FF2B5EF4-FFF2-40B4-BE49-F238E27FC236}">
                        <a16:creationId xmlns:a16="http://schemas.microsoft.com/office/drawing/2014/main" id="{0BC00A87-C588-4286-A579-319990A67C65}"/>
                      </a:ext>
                    </a:extLst>
                  </p:cNvPr>
                  <p:cNvSpPr>
                    <a:spLocks/>
                  </p:cNvSpPr>
                  <p:nvPr/>
                </p:nvSpPr>
                <p:spPr bwMode="auto">
                  <a:xfrm>
                    <a:off x="1871133" y="4739218"/>
                    <a:ext cx="10584" cy="19049"/>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2" y="11"/>
                        </a:moveTo>
                        <a:lnTo>
                          <a:pt x="0" y="7"/>
                        </a:lnTo>
                        <a:lnTo>
                          <a:pt x="0" y="3"/>
                        </a:lnTo>
                        <a:lnTo>
                          <a:pt x="0" y="0"/>
                        </a:lnTo>
                        <a:lnTo>
                          <a:pt x="2" y="0"/>
                        </a:lnTo>
                        <a:lnTo>
                          <a:pt x="5" y="0"/>
                        </a:lnTo>
                        <a:lnTo>
                          <a:pt x="8" y="0"/>
                        </a:lnTo>
                        <a:lnTo>
                          <a:pt x="8" y="3"/>
                        </a:lnTo>
                        <a:lnTo>
                          <a:pt x="8" y="7"/>
                        </a:lnTo>
                        <a:lnTo>
                          <a:pt x="5"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67" name="Freeform 1179">
                    <a:extLst>
                      <a:ext uri="{FF2B5EF4-FFF2-40B4-BE49-F238E27FC236}">
                        <a16:creationId xmlns:a16="http://schemas.microsoft.com/office/drawing/2014/main" id="{AC8A258E-6F38-4E01-9C52-B8D28FC281CA}"/>
                      </a:ext>
                    </a:extLst>
                  </p:cNvPr>
                  <p:cNvSpPr>
                    <a:spLocks/>
                  </p:cNvSpPr>
                  <p:nvPr/>
                </p:nvSpPr>
                <p:spPr bwMode="auto">
                  <a:xfrm>
                    <a:off x="1873251" y="4724400"/>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68" name="Freeform 1180">
                    <a:extLst>
                      <a:ext uri="{FF2B5EF4-FFF2-40B4-BE49-F238E27FC236}">
                        <a16:creationId xmlns:a16="http://schemas.microsoft.com/office/drawing/2014/main" id="{7CCFD331-D644-43B6-881A-9C22BF8C5386}"/>
                      </a:ext>
                    </a:extLst>
                  </p:cNvPr>
                  <p:cNvSpPr>
                    <a:spLocks/>
                  </p:cNvSpPr>
                  <p:nvPr/>
                </p:nvSpPr>
                <p:spPr bwMode="auto">
                  <a:xfrm>
                    <a:off x="1873251" y="4724401"/>
                    <a:ext cx="16933" cy="21167"/>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8"/>
                        </a:lnTo>
                        <a:lnTo>
                          <a:pt x="0" y="4"/>
                        </a:lnTo>
                        <a:lnTo>
                          <a:pt x="0" y="0"/>
                        </a:lnTo>
                        <a:lnTo>
                          <a:pt x="3" y="0"/>
                        </a:lnTo>
                        <a:lnTo>
                          <a:pt x="9" y="0"/>
                        </a:lnTo>
                        <a:lnTo>
                          <a:pt x="12" y="0"/>
                        </a:lnTo>
                        <a:lnTo>
                          <a:pt x="12" y="4"/>
                        </a:lnTo>
                        <a:lnTo>
                          <a:pt x="12" y="8"/>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69" name="Freeform 1181">
                    <a:extLst>
                      <a:ext uri="{FF2B5EF4-FFF2-40B4-BE49-F238E27FC236}">
                        <a16:creationId xmlns:a16="http://schemas.microsoft.com/office/drawing/2014/main" id="{8CAC2067-C7D2-41FA-83F9-9B7DE5066C2C}"/>
                      </a:ext>
                    </a:extLst>
                  </p:cNvPr>
                  <p:cNvSpPr>
                    <a:spLocks/>
                  </p:cNvSpPr>
                  <p:nvPr/>
                </p:nvSpPr>
                <p:spPr bwMode="auto">
                  <a:xfrm>
                    <a:off x="1881718" y="4713817"/>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70" name="Freeform 1182">
                    <a:extLst>
                      <a:ext uri="{FF2B5EF4-FFF2-40B4-BE49-F238E27FC236}">
                        <a16:creationId xmlns:a16="http://schemas.microsoft.com/office/drawing/2014/main" id="{BA554B4D-4AF3-4F16-B716-F0955D1DB0F7}"/>
                      </a:ext>
                    </a:extLst>
                  </p:cNvPr>
                  <p:cNvSpPr>
                    <a:spLocks/>
                  </p:cNvSpPr>
                  <p:nvPr/>
                </p:nvSpPr>
                <p:spPr bwMode="auto">
                  <a:xfrm>
                    <a:off x="1881718" y="4713818"/>
                    <a:ext cx="16933" cy="19049"/>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3"/>
                        </a:lnTo>
                        <a:lnTo>
                          <a:pt x="0" y="0"/>
                        </a:lnTo>
                        <a:lnTo>
                          <a:pt x="3" y="0"/>
                        </a:lnTo>
                        <a:lnTo>
                          <a:pt x="9" y="0"/>
                        </a:lnTo>
                        <a:lnTo>
                          <a:pt x="12" y="0"/>
                        </a:lnTo>
                        <a:lnTo>
                          <a:pt x="12" y="3"/>
                        </a:lnTo>
                        <a:lnTo>
                          <a:pt x="12" y="7"/>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71" name="Freeform 1183">
                    <a:extLst>
                      <a:ext uri="{FF2B5EF4-FFF2-40B4-BE49-F238E27FC236}">
                        <a16:creationId xmlns:a16="http://schemas.microsoft.com/office/drawing/2014/main" id="{729B0F8A-23C7-49A1-A660-2A139E5DF142}"/>
                      </a:ext>
                    </a:extLst>
                  </p:cNvPr>
                  <p:cNvSpPr>
                    <a:spLocks/>
                  </p:cNvSpPr>
                  <p:nvPr/>
                </p:nvSpPr>
                <p:spPr bwMode="auto">
                  <a:xfrm>
                    <a:off x="1890185" y="4699000"/>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72" name="Freeform 1184">
                    <a:extLst>
                      <a:ext uri="{FF2B5EF4-FFF2-40B4-BE49-F238E27FC236}">
                        <a16:creationId xmlns:a16="http://schemas.microsoft.com/office/drawing/2014/main" id="{DA32CBC9-5BBA-4093-A912-50F72DE54FE3}"/>
                      </a:ext>
                    </a:extLst>
                  </p:cNvPr>
                  <p:cNvSpPr>
                    <a:spLocks/>
                  </p:cNvSpPr>
                  <p:nvPr/>
                </p:nvSpPr>
                <p:spPr bwMode="auto">
                  <a:xfrm>
                    <a:off x="1890185" y="4699000"/>
                    <a:ext cx="44449" cy="19051"/>
                  </a:xfrm>
                  <a:custGeom>
                    <a:avLst/>
                    <a:gdLst>
                      <a:gd name="T0" fmla="*/ 2147483646 w 34"/>
                      <a:gd name="T1" fmla="*/ 2147483646 h 11"/>
                      <a:gd name="T2" fmla="*/ 0 w 34"/>
                      <a:gd name="T3" fmla="*/ 2147483646 h 11"/>
                      <a:gd name="T4" fmla="*/ 0 w 34"/>
                      <a:gd name="T5" fmla="*/ 2147483646 h 11"/>
                      <a:gd name="T6" fmla="*/ 0 w 34"/>
                      <a:gd name="T7" fmla="*/ 2147483646 h 11"/>
                      <a:gd name="T8" fmla="*/ 0 w 34"/>
                      <a:gd name="T9" fmla="*/ 0 h 11"/>
                      <a:gd name="T10" fmla="*/ 2147483646 w 34"/>
                      <a:gd name="T11" fmla="*/ 0 h 11"/>
                      <a:gd name="T12" fmla="*/ 2147483646 w 34"/>
                      <a:gd name="T13" fmla="*/ 0 h 11"/>
                      <a:gd name="T14" fmla="*/ 2147483646 w 34"/>
                      <a:gd name="T15" fmla="*/ 0 h 11"/>
                      <a:gd name="T16" fmla="*/ 2147483646 w 34"/>
                      <a:gd name="T17" fmla="*/ 2147483646 h 11"/>
                      <a:gd name="T18" fmla="*/ 2147483646 w 34"/>
                      <a:gd name="T19" fmla="*/ 2147483646 h 11"/>
                      <a:gd name="T20" fmla="*/ 2147483646 w 34"/>
                      <a:gd name="T21" fmla="*/ 2147483646 h 11"/>
                      <a:gd name="T22" fmla="*/ 2147483646 w 34"/>
                      <a:gd name="T23" fmla="*/ 2147483646 h 11"/>
                      <a:gd name="T24" fmla="*/ 2147483646 w 3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4" h="11">
                        <a:moveTo>
                          <a:pt x="3" y="11"/>
                        </a:moveTo>
                        <a:lnTo>
                          <a:pt x="0" y="8"/>
                        </a:lnTo>
                        <a:lnTo>
                          <a:pt x="0" y="4"/>
                        </a:lnTo>
                        <a:lnTo>
                          <a:pt x="0" y="0"/>
                        </a:lnTo>
                        <a:lnTo>
                          <a:pt x="3" y="0"/>
                        </a:lnTo>
                        <a:lnTo>
                          <a:pt x="32" y="0"/>
                        </a:lnTo>
                        <a:lnTo>
                          <a:pt x="34" y="0"/>
                        </a:lnTo>
                        <a:lnTo>
                          <a:pt x="34" y="4"/>
                        </a:lnTo>
                        <a:lnTo>
                          <a:pt x="34" y="8"/>
                        </a:lnTo>
                        <a:lnTo>
                          <a:pt x="32"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74" name="Freeform 1186">
                    <a:extLst>
                      <a:ext uri="{FF2B5EF4-FFF2-40B4-BE49-F238E27FC236}">
                        <a16:creationId xmlns:a16="http://schemas.microsoft.com/office/drawing/2014/main" id="{D70709CD-F585-47C8-BB9B-F874BBA23912}"/>
                      </a:ext>
                    </a:extLst>
                  </p:cNvPr>
                  <p:cNvSpPr>
                    <a:spLocks/>
                  </p:cNvSpPr>
                  <p:nvPr/>
                </p:nvSpPr>
                <p:spPr bwMode="auto">
                  <a:xfrm>
                    <a:off x="1928284" y="4686300"/>
                    <a:ext cx="42333" cy="19051"/>
                  </a:xfrm>
                  <a:custGeom>
                    <a:avLst/>
                    <a:gdLst>
                      <a:gd name="T0" fmla="*/ 2147483646 w 31"/>
                      <a:gd name="T1" fmla="*/ 2147483646 h 11"/>
                      <a:gd name="T2" fmla="*/ 0 w 31"/>
                      <a:gd name="T3" fmla="*/ 2147483646 h 11"/>
                      <a:gd name="T4" fmla="*/ 0 w 31"/>
                      <a:gd name="T5" fmla="*/ 2147483646 h 11"/>
                      <a:gd name="T6" fmla="*/ 0 w 31"/>
                      <a:gd name="T7" fmla="*/ 2147483646 h 11"/>
                      <a:gd name="T8" fmla="*/ 0 w 31"/>
                      <a:gd name="T9" fmla="*/ 0 h 11"/>
                      <a:gd name="T10" fmla="*/ 2147483646 w 31"/>
                      <a:gd name="T11" fmla="*/ 0 h 11"/>
                      <a:gd name="T12" fmla="*/ 2147483646 w 31"/>
                      <a:gd name="T13" fmla="*/ 0 h 11"/>
                      <a:gd name="T14" fmla="*/ 2147483646 w 31"/>
                      <a:gd name="T15" fmla="*/ 0 h 11"/>
                      <a:gd name="T16" fmla="*/ 2147483646 w 31"/>
                      <a:gd name="T17" fmla="*/ 2147483646 h 11"/>
                      <a:gd name="T18" fmla="*/ 2147483646 w 31"/>
                      <a:gd name="T19" fmla="*/ 2147483646 h 11"/>
                      <a:gd name="T20" fmla="*/ 2147483646 w 31"/>
                      <a:gd name="T21" fmla="*/ 2147483646 h 11"/>
                      <a:gd name="T22" fmla="*/ 2147483646 w 31"/>
                      <a:gd name="T23" fmla="*/ 2147483646 h 11"/>
                      <a:gd name="T24" fmla="*/ 2147483646 w 3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1">
                        <a:moveTo>
                          <a:pt x="3" y="11"/>
                        </a:moveTo>
                        <a:lnTo>
                          <a:pt x="0" y="7"/>
                        </a:lnTo>
                        <a:lnTo>
                          <a:pt x="0" y="3"/>
                        </a:lnTo>
                        <a:lnTo>
                          <a:pt x="0" y="0"/>
                        </a:lnTo>
                        <a:lnTo>
                          <a:pt x="3" y="0"/>
                        </a:lnTo>
                        <a:lnTo>
                          <a:pt x="28" y="0"/>
                        </a:lnTo>
                        <a:lnTo>
                          <a:pt x="31" y="0"/>
                        </a:lnTo>
                        <a:lnTo>
                          <a:pt x="31" y="3"/>
                        </a:lnTo>
                        <a:lnTo>
                          <a:pt x="31" y="7"/>
                        </a:lnTo>
                        <a:lnTo>
                          <a:pt x="28"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75" name="Freeform 1187">
                    <a:extLst>
                      <a:ext uri="{FF2B5EF4-FFF2-40B4-BE49-F238E27FC236}">
                        <a16:creationId xmlns:a16="http://schemas.microsoft.com/office/drawing/2014/main" id="{D0767B7C-06D5-4409-8EBD-4359586E55A9}"/>
                      </a:ext>
                    </a:extLst>
                  </p:cNvPr>
                  <p:cNvSpPr>
                    <a:spLocks/>
                  </p:cNvSpPr>
                  <p:nvPr/>
                </p:nvSpPr>
                <p:spPr bwMode="auto">
                  <a:xfrm>
                    <a:off x="1964267" y="4671485"/>
                    <a:ext cx="10584" cy="27516"/>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2" y="15"/>
                        </a:lnTo>
                        <a:lnTo>
                          <a:pt x="0" y="15"/>
                        </a:lnTo>
                        <a:lnTo>
                          <a:pt x="0" y="11"/>
                        </a:lnTo>
                        <a:lnTo>
                          <a:pt x="0" y="4"/>
                        </a:lnTo>
                        <a:lnTo>
                          <a:pt x="0" y="0"/>
                        </a:lnTo>
                        <a:lnTo>
                          <a:pt x="2"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76" name="Freeform 1188">
                    <a:extLst>
                      <a:ext uri="{FF2B5EF4-FFF2-40B4-BE49-F238E27FC236}">
                        <a16:creationId xmlns:a16="http://schemas.microsoft.com/office/drawing/2014/main" id="{30100630-593C-479F-ADF3-B5CECD1CEC71}"/>
                      </a:ext>
                    </a:extLst>
                  </p:cNvPr>
                  <p:cNvSpPr>
                    <a:spLocks/>
                  </p:cNvSpPr>
                  <p:nvPr/>
                </p:nvSpPr>
                <p:spPr bwMode="auto">
                  <a:xfrm>
                    <a:off x="1964267" y="4671485"/>
                    <a:ext cx="25400"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2" y="11"/>
                        </a:moveTo>
                        <a:lnTo>
                          <a:pt x="0" y="8"/>
                        </a:lnTo>
                        <a:lnTo>
                          <a:pt x="0" y="4"/>
                        </a:lnTo>
                        <a:lnTo>
                          <a:pt x="0" y="0"/>
                        </a:lnTo>
                        <a:lnTo>
                          <a:pt x="2" y="0"/>
                        </a:lnTo>
                        <a:lnTo>
                          <a:pt x="17" y="0"/>
                        </a:lnTo>
                        <a:lnTo>
                          <a:pt x="20" y="0"/>
                        </a:lnTo>
                        <a:lnTo>
                          <a:pt x="20" y="4"/>
                        </a:lnTo>
                        <a:lnTo>
                          <a:pt x="20" y="8"/>
                        </a:lnTo>
                        <a:lnTo>
                          <a:pt x="17"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77" name="Freeform 1189">
                    <a:extLst>
                      <a:ext uri="{FF2B5EF4-FFF2-40B4-BE49-F238E27FC236}">
                        <a16:creationId xmlns:a16="http://schemas.microsoft.com/office/drawing/2014/main" id="{F645186B-9B28-4391-9123-7C8A1F992BD2}"/>
                      </a:ext>
                    </a:extLst>
                  </p:cNvPr>
                  <p:cNvSpPr>
                    <a:spLocks/>
                  </p:cNvSpPr>
                  <p:nvPr/>
                </p:nvSpPr>
                <p:spPr bwMode="auto">
                  <a:xfrm>
                    <a:off x="1983318" y="4658785"/>
                    <a:ext cx="10583"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78" name="Freeform 1190">
                    <a:extLst>
                      <a:ext uri="{FF2B5EF4-FFF2-40B4-BE49-F238E27FC236}">
                        <a16:creationId xmlns:a16="http://schemas.microsoft.com/office/drawing/2014/main" id="{B0C3887D-0CA9-4EF7-A03E-66D6D2458EFE}"/>
                      </a:ext>
                    </a:extLst>
                  </p:cNvPr>
                  <p:cNvSpPr>
                    <a:spLocks/>
                  </p:cNvSpPr>
                  <p:nvPr/>
                </p:nvSpPr>
                <p:spPr bwMode="auto">
                  <a:xfrm>
                    <a:off x="1983318" y="4658785"/>
                    <a:ext cx="38100" cy="21167"/>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7"/>
                        </a:lnTo>
                        <a:lnTo>
                          <a:pt x="0" y="3"/>
                        </a:lnTo>
                        <a:lnTo>
                          <a:pt x="0" y="0"/>
                        </a:lnTo>
                        <a:lnTo>
                          <a:pt x="3" y="0"/>
                        </a:lnTo>
                        <a:lnTo>
                          <a:pt x="26" y="0"/>
                        </a:lnTo>
                        <a:lnTo>
                          <a:pt x="29" y="0"/>
                        </a:lnTo>
                        <a:lnTo>
                          <a:pt x="29" y="3"/>
                        </a:lnTo>
                        <a:lnTo>
                          <a:pt x="29" y="7"/>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79" name="Freeform 1191">
                    <a:extLst>
                      <a:ext uri="{FF2B5EF4-FFF2-40B4-BE49-F238E27FC236}">
                        <a16:creationId xmlns:a16="http://schemas.microsoft.com/office/drawing/2014/main" id="{1DD62919-20E3-48B1-858A-665610F7651B}"/>
                      </a:ext>
                    </a:extLst>
                  </p:cNvPr>
                  <p:cNvSpPr>
                    <a:spLocks/>
                  </p:cNvSpPr>
                  <p:nvPr/>
                </p:nvSpPr>
                <p:spPr bwMode="auto">
                  <a:xfrm>
                    <a:off x="2012951" y="4646084"/>
                    <a:ext cx="10583"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6" y="15"/>
                        </a:lnTo>
                        <a:lnTo>
                          <a:pt x="3" y="15"/>
                        </a:lnTo>
                        <a:lnTo>
                          <a:pt x="0" y="15"/>
                        </a:lnTo>
                        <a:lnTo>
                          <a:pt x="0" y="11"/>
                        </a:lnTo>
                        <a:lnTo>
                          <a:pt x="0" y="4"/>
                        </a:lnTo>
                        <a:lnTo>
                          <a:pt x="0" y="0"/>
                        </a:lnTo>
                        <a:lnTo>
                          <a:pt x="3" y="0"/>
                        </a:lnTo>
                        <a:lnTo>
                          <a:pt x="6"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80" name="Freeform 1192">
                    <a:extLst>
                      <a:ext uri="{FF2B5EF4-FFF2-40B4-BE49-F238E27FC236}">
                        <a16:creationId xmlns:a16="http://schemas.microsoft.com/office/drawing/2014/main" id="{3E9AA8C2-05DF-4A23-A880-630F7B17924C}"/>
                      </a:ext>
                    </a:extLst>
                  </p:cNvPr>
                  <p:cNvSpPr>
                    <a:spLocks/>
                  </p:cNvSpPr>
                  <p:nvPr/>
                </p:nvSpPr>
                <p:spPr bwMode="auto">
                  <a:xfrm>
                    <a:off x="2012951" y="4646085"/>
                    <a:ext cx="27516"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8"/>
                        </a:lnTo>
                        <a:lnTo>
                          <a:pt x="0" y="4"/>
                        </a:lnTo>
                        <a:lnTo>
                          <a:pt x="0" y="0"/>
                        </a:lnTo>
                        <a:lnTo>
                          <a:pt x="3" y="0"/>
                        </a:lnTo>
                        <a:lnTo>
                          <a:pt x="17" y="0"/>
                        </a:lnTo>
                        <a:lnTo>
                          <a:pt x="20" y="0"/>
                        </a:lnTo>
                        <a:lnTo>
                          <a:pt x="20" y="4"/>
                        </a:lnTo>
                        <a:lnTo>
                          <a:pt x="20" y="8"/>
                        </a:lnTo>
                        <a:lnTo>
                          <a:pt x="17"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81" name="Freeform 1193">
                    <a:extLst>
                      <a:ext uri="{FF2B5EF4-FFF2-40B4-BE49-F238E27FC236}">
                        <a16:creationId xmlns:a16="http://schemas.microsoft.com/office/drawing/2014/main" id="{51D4F753-7DF4-454F-9E61-34CC9773F97D}"/>
                      </a:ext>
                    </a:extLst>
                  </p:cNvPr>
                  <p:cNvSpPr>
                    <a:spLocks/>
                  </p:cNvSpPr>
                  <p:nvPr/>
                </p:nvSpPr>
                <p:spPr bwMode="auto">
                  <a:xfrm>
                    <a:off x="2032001" y="4633384"/>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82" name="Freeform 1194">
                    <a:extLst>
                      <a:ext uri="{FF2B5EF4-FFF2-40B4-BE49-F238E27FC236}">
                        <a16:creationId xmlns:a16="http://schemas.microsoft.com/office/drawing/2014/main" id="{E087B22F-5B5F-421B-A00F-9C7CDDB738F4}"/>
                      </a:ext>
                    </a:extLst>
                  </p:cNvPr>
                  <p:cNvSpPr>
                    <a:spLocks/>
                  </p:cNvSpPr>
                  <p:nvPr/>
                </p:nvSpPr>
                <p:spPr bwMode="auto">
                  <a:xfrm>
                    <a:off x="2032000" y="4633385"/>
                    <a:ext cx="27517"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3"/>
                        </a:lnTo>
                        <a:lnTo>
                          <a:pt x="0" y="0"/>
                        </a:lnTo>
                        <a:lnTo>
                          <a:pt x="3" y="0"/>
                        </a:lnTo>
                        <a:lnTo>
                          <a:pt x="17" y="0"/>
                        </a:lnTo>
                        <a:lnTo>
                          <a:pt x="20" y="0"/>
                        </a:lnTo>
                        <a:lnTo>
                          <a:pt x="20" y="3"/>
                        </a:lnTo>
                        <a:lnTo>
                          <a:pt x="20" y="7"/>
                        </a:lnTo>
                        <a:lnTo>
                          <a:pt x="17"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83" name="Freeform 1195">
                    <a:extLst>
                      <a:ext uri="{FF2B5EF4-FFF2-40B4-BE49-F238E27FC236}">
                        <a16:creationId xmlns:a16="http://schemas.microsoft.com/office/drawing/2014/main" id="{BF632F27-48BF-4815-8149-89A3708E847D}"/>
                      </a:ext>
                    </a:extLst>
                  </p:cNvPr>
                  <p:cNvSpPr>
                    <a:spLocks/>
                  </p:cNvSpPr>
                  <p:nvPr/>
                </p:nvSpPr>
                <p:spPr bwMode="auto">
                  <a:xfrm>
                    <a:off x="2053167" y="4618567"/>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2" y="15"/>
                        </a:lnTo>
                        <a:lnTo>
                          <a:pt x="0" y="15"/>
                        </a:lnTo>
                        <a:lnTo>
                          <a:pt x="0" y="11"/>
                        </a:lnTo>
                        <a:lnTo>
                          <a:pt x="0" y="4"/>
                        </a:lnTo>
                        <a:lnTo>
                          <a:pt x="0" y="0"/>
                        </a:lnTo>
                        <a:lnTo>
                          <a:pt x="2"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84" name="Freeform 1196">
                    <a:extLst>
                      <a:ext uri="{FF2B5EF4-FFF2-40B4-BE49-F238E27FC236}">
                        <a16:creationId xmlns:a16="http://schemas.microsoft.com/office/drawing/2014/main" id="{49941F60-0267-4242-938E-3AFEC379D60F}"/>
                      </a:ext>
                    </a:extLst>
                  </p:cNvPr>
                  <p:cNvSpPr>
                    <a:spLocks/>
                  </p:cNvSpPr>
                  <p:nvPr/>
                </p:nvSpPr>
                <p:spPr bwMode="auto">
                  <a:xfrm>
                    <a:off x="2053167" y="4605867"/>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2" y="15"/>
                        </a:lnTo>
                        <a:lnTo>
                          <a:pt x="0" y="15"/>
                        </a:lnTo>
                        <a:lnTo>
                          <a:pt x="0" y="11"/>
                        </a:lnTo>
                        <a:lnTo>
                          <a:pt x="0" y="3"/>
                        </a:lnTo>
                        <a:lnTo>
                          <a:pt x="0" y="0"/>
                        </a:lnTo>
                        <a:lnTo>
                          <a:pt x="2" y="0"/>
                        </a:lnTo>
                        <a:lnTo>
                          <a:pt x="5"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85" name="Freeform 1197">
                    <a:extLst>
                      <a:ext uri="{FF2B5EF4-FFF2-40B4-BE49-F238E27FC236}">
                        <a16:creationId xmlns:a16="http://schemas.microsoft.com/office/drawing/2014/main" id="{DE02E6F8-8E12-4B19-9D74-4D1E5F14EC90}"/>
                      </a:ext>
                    </a:extLst>
                  </p:cNvPr>
                  <p:cNvSpPr>
                    <a:spLocks/>
                  </p:cNvSpPr>
                  <p:nvPr/>
                </p:nvSpPr>
                <p:spPr bwMode="auto">
                  <a:xfrm>
                    <a:off x="2053167" y="4605867"/>
                    <a:ext cx="10584"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2" y="11"/>
                        </a:moveTo>
                        <a:lnTo>
                          <a:pt x="0" y="7"/>
                        </a:lnTo>
                        <a:lnTo>
                          <a:pt x="0" y="3"/>
                        </a:lnTo>
                        <a:lnTo>
                          <a:pt x="0" y="0"/>
                        </a:lnTo>
                        <a:lnTo>
                          <a:pt x="2" y="0"/>
                        </a:lnTo>
                        <a:lnTo>
                          <a:pt x="5" y="0"/>
                        </a:lnTo>
                        <a:lnTo>
                          <a:pt x="8" y="0"/>
                        </a:lnTo>
                        <a:lnTo>
                          <a:pt x="8" y="3"/>
                        </a:lnTo>
                        <a:lnTo>
                          <a:pt x="8" y="7"/>
                        </a:lnTo>
                        <a:lnTo>
                          <a:pt x="5"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86" name="Freeform 1198">
                    <a:extLst>
                      <a:ext uri="{FF2B5EF4-FFF2-40B4-BE49-F238E27FC236}">
                        <a16:creationId xmlns:a16="http://schemas.microsoft.com/office/drawing/2014/main" id="{097F0F7B-AC43-42C9-B636-2F56E1F85A0E}"/>
                      </a:ext>
                    </a:extLst>
                  </p:cNvPr>
                  <p:cNvSpPr>
                    <a:spLocks/>
                  </p:cNvSpPr>
                  <p:nvPr/>
                </p:nvSpPr>
                <p:spPr bwMode="auto">
                  <a:xfrm>
                    <a:off x="2055285" y="4591051"/>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87" name="Freeform 1199">
                    <a:extLst>
                      <a:ext uri="{FF2B5EF4-FFF2-40B4-BE49-F238E27FC236}">
                        <a16:creationId xmlns:a16="http://schemas.microsoft.com/office/drawing/2014/main" id="{69D63DD3-CF10-45C1-B82D-784B42FCBA2A}"/>
                      </a:ext>
                    </a:extLst>
                  </p:cNvPr>
                  <p:cNvSpPr>
                    <a:spLocks/>
                  </p:cNvSpPr>
                  <p:nvPr/>
                </p:nvSpPr>
                <p:spPr bwMode="auto">
                  <a:xfrm>
                    <a:off x="2055284" y="4591051"/>
                    <a:ext cx="50800" cy="21167"/>
                  </a:xfrm>
                  <a:custGeom>
                    <a:avLst/>
                    <a:gdLst>
                      <a:gd name="T0" fmla="*/ 2147483646 w 38"/>
                      <a:gd name="T1" fmla="*/ 2147483646 h 11"/>
                      <a:gd name="T2" fmla="*/ 0 w 38"/>
                      <a:gd name="T3" fmla="*/ 2147483646 h 11"/>
                      <a:gd name="T4" fmla="*/ 0 w 38"/>
                      <a:gd name="T5" fmla="*/ 2147483646 h 11"/>
                      <a:gd name="T6" fmla="*/ 0 w 38"/>
                      <a:gd name="T7" fmla="*/ 2147483646 h 11"/>
                      <a:gd name="T8" fmla="*/ 0 w 38"/>
                      <a:gd name="T9" fmla="*/ 0 h 11"/>
                      <a:gd name="T10" fmla="*/ 2147483646 w 38"/>
                      <a:gd name="T11" fmla="*/ 0 h 11"/>
                      <a:gd name="T12" fmla="*/ 2147483646 w 38"/>
                      <a:gd name="T13" fmla="*/ 0 h 11"/>
                      <a:gd name="T14" fmla="*/ 2147483646 w 38"/>
                      <a:gd name="T15" fmla="*/ 0 h 11"/>
                      <a:gd name="T16" fmla="*/ 2147483646 w 38"/>
                      <a:gd name="T17" fmla="*/ 2147483646 h 11"/>
                      <a:gd name="T18" fmla="*/ 2147483646 w 38"/>
                      <a:gd name="T19" fmla="*/ 2147483646 h 11"/>
                      <a:gd name="T20" fmla="*/ 2147483646 w 38"/>
                      <a:gd name="T21" fmla="*/ 2147483646 h 11"/>
                      <a:gd name="T22" fmla="*/ 2147483646 w 38"/>
                      <a:gd name="T23" fmla="*/ 2147483646 h 11"/>
                      <a:gd name="T24" fmla="*/ 2147483646 w 3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 h="11">
                        <a:moveTo>
                          <a:pt x="3" y="11"/>
                        </a:moveTo>
                        <a:lnTo>
                          <a:pt x="0" y="8"/>
                        </a:lnTo>
                        <a:lnTo>
                          <a:pt x="0" y="4"/>
                        </a:lnTo>
                        <a:lnTo>
                          <a:pt x="0" y="0"/>
                        </a:lnTo>
                        <a:lnTo>
                          <a:pt x="3" y="0"/>
                        </a:lnTo>
                        <a:lnTo>
                          <a:pt x="35" y="0"/>
                        </a:lnTo>
                        <a:lnTo>
                          <a:pt x="38" y="0"/>
                        </a:lnTo>
                        <a:lnTo>
                          <a:pt x="38" y="4"/>
                        </a:lnTo>
                        <a:lnTo>
                          <a:pt x="38" y="8"/>
                        </a:lnTo>
                        <a:lnTo>
                          <a:pt x="3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88" name="Freeform 1200">
                    <a:extLst>
                      <a:ext uri="{FF2B5EF4-FFF2-40B4-BE49-F238E27FC236}">
                        <a16:creationId xmlns:a16="http://schemas.microsoft.com/office/drawing/2014/main" id="{E7035108-BBB3-4BA8-9303-85785E4A697A}"/>
                      </a:ext>
                    </a:extLst>
                  </p:cNvPr>
                  <p:cNvSpPr>
                    <a:spLocks/>
                  </p:cNvSpPr>
                  <p:nvPr/>
                </p:nvSpPr>
                <p:spPr bwMode="auto">
                  <a:xfrm>
                    <a:off x="2097618" y="4578351"/>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3"/>
                        </a:lnTo>
                        <a:lnTo>
                          <a:pt x="0" y="0"/>
                        </a:lnTo>
                        <a:lnTo>
                          <a:pt x="3" y="0"/>
                        </a:lnTo>
                        <a:lnTo>
                          <a:pt x="6" y="0"/>
                        </a:lnTo>
                        <a:lnTo>
                          <a:pt x="9" y="3"/>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89" name="Freeform 1201">
                    <a:extLst>
                      <a:ext uri="{FF2B5EF4-FFF2-40B4-BE49-F238E27FC236}">
                        <a16:creationId xmlns:a16="http://schemas.microsoft.com/office/drawing/2014/main" id="{BA79EB3D-E7F4-4077-B513-922E9FC1D6F3}"/>
                      </a:ext>
                    </a:extLst>
                  </p:cNvPr>
                  <p:cNvSpPr>
                    <a:spLocks/>
                  </p:cNvSpPr>
                  <p:nvPr/>
                </p:nvSpPr>
                <p:spPr bwMode="auto">
                  <a:xfrm>
                    <a:off x="2097618" y="4578351"/>
                    <a:ext cx="31749" cy="21167"/>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90" name="Freeform 1202">
                    <a:extLst>
                      <a:ext uri="{FF2B5EF4-FFF2-40B4-BE49-F238E27FC236}">
                        <a16:creationId xmlns:a16="http://schemas.microsoft.com/office/drawing/2014/main" id="{E3D9D41E-7F4A-4B6F-A1C0-B30A1953522F}"/>
                      </a:ext>
                    </a:extLst>
                  </p:cNvPr>
                  <p:cNvSpPr>
                    <a:spLocks/>
                  </p:cNvSpPr>
                  <p:nvPr/>
                </p:nvSpPr>
                <p:spPr bwMode="auto">
                  <a:xfrm>
                    <a:off x="2120901" y="4565651"/>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91" name="Freeform 1203">
                    <a:extLst>
                      <a:ext uri="{FF2B5EF4-FFF2-40B4-BE49-F238E27FC236}">
                        <a16:creationId xmlns:a16="http://schemas.microsoft.com/office/drawing/2014/main" id="{4F89A95A-FD2A-4E40-A2D0-B42092FEFFEC}"/>
                      </a:ext>
                    </a:extLst>
                  </p:cNvPr>
                  <p:cNvSpPr>
                    <a:spLocks/>
                  </p:cNvSpPr>
                  <p:nvPr/>
                </p:nvSpPr>
                <p:spPr bwMode="auto">
                  <a:xfrm>
                    <a:off x="2120901" y="4565652"/>
                    <a:ext cx="23284"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8"/>
                        </a:lnTo>
                        <a:lnTo>
                          <a:pt x="0" y="4"/>
                        </a:lnTo>
                        <a:lnTo>
                          <a:pt x="0" y="0"/>
                        </a:lnTo>
                        <a:lnTo>
                          <a:pt x="3" y="0"/>
                        </a:lnTo>
                        <a:lnTo>
                          <a:pt x="15" y="0"/>
                        </a:lnTo>
                        <a:lnTo>
                          <a:pt x="17" y="0"/>
                        </a:lnTo>
                        <a:lnTo>
                          <a:pt x="17" y="4"/>
                        </a:lnTo>
                        <a:lnTo>
                          <a:pt x="17" y="8"/>
                        </a:lnTo>
                        <a:lnTo>
                          <a:pt x="1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92" name="Freeform 1204">
                    <a:extLst>
                      <a:ext uri="{FF2B5EF4-FFF2-40B4-BE49-F238E27FC236}">
                        <a16:creationId xmlns:a16="http://schemas.microsoft.com/office/drawing/2014/main" id="{2DF7D581-C8B9-48F0-9098-2C8AA2886CEB}"/>
                      </a:ext>
                    </a:extLst>
                  </p:cNvPr>
                  <p:cNvSpPr>
                    <a:spLocks/>
                  </p:cNvSpPr>
                  <p:nvPr/>
                </p:nvSpPr>
                <p:spPr bwMode="auto">
                  <a:xfrm>
                    <a:off x="2137833" y="4552951"/>
                    <a:ext cx="10584"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3"/>
                        </a:lnTo>
                        <a:lnTo>
                          <a:pt x="0" y="0"/>
                        </a:lnTo>
                        <a:lnTo>
                          <a:pt x="3" y="0"/>
                        </a:lnTo>
                        <a:lnTo>
                          <a:pt x="5"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93" name="Freeform 1205">
                    <a:extLst>
                      <a:ext uri="{FF2B5EF4-FFF2-40B4-BE49-F238E27FC236}">
                        <a16:creationId xmlns:a16="http://schemas.microsoft.com/office/drawing/2014/main" id="{AAB6E770-CE09-4329-9770-E14541766475}"/>
                      </a:ext>
                    </a:extLst>
                  </p:cNvPr>
                  <p:cNvSpPr>
                    <a:spLocks/>
                  </p:cNvSpPr>
                  <p:nvPr/>
                </p:nvSpPr>
                <p:spPr bwMode="auto">
                  <a:xfrm>
                    <a:off x="2137834" y="4552952"/>
                    <a:ext cx="29633" cy="19049"/>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94" name="Freeform 1206">
                    <a:extLst>
                      <a:ext uri="{FF2B5EF4-FFF2-40B4-BE49-F238E27FC236}">
                        <a16:creationId xmlns:a16="http://schemas.microsoft.com/office/drawing/2014/main" id="{CF610140-BA91-4D46-B6B7-A3ED4FA1C74B}"/>
                      </a:ext>
                    </a:extLst>
                  </p:cNvPr>
                  <p:cNvSpPr>
                    <a:spLocks/>
                  </p:cNvSpPr>
                  <p:nvPr/>
                </p:nvSpPr>
                <p:spPr bwMode="auto">
                  <a:xfrm>
                    <a:off x="2161118" y="4538134"/>
                    <a:ext cx="10583"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95" name="Freeform 1207">
                    <a:extLst>
                      <a:ext uri="{FF2B5EF4-FFF2-40B4-BE49-F238E27FC236}">
                        <a16:creationId xmlns:a16="http://schemas.microsoft.com/office/drawing/2014/main" id="{AC028583-8146-4565-8469-6578E539A8E1}"/>
                      </a:ext>
                    </a:extLst>
                  </p:cNvPr>
                  <p:cNvSpPr>
                    <a:spLocks/>
                  </p:cNvSpPr>
                  <p:nvPr/>
                </p:nvSpPr>
                <p:spPr bwMode="auto">
                  <a:xfrm>
                    <a:off x="2161117" y="4538133"/>
                    <a:ext cx="14816" cy="19051"/>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8"/>
                        </a:lnTo>
                        <a:lnTo>
                          <a:pt x="0" y="4"/>
                        </a:lnTo>
                        <a:lnTo>
                          <a:pt x="0" y="0"/>
                        </a:lnTo>
                        <a:lnTo>
                          <a:pt x="3" y="0"/>
                        </a:lnTo>
                        <a:lnTo>
                          <a:pt x="9" y="0"/>
                        </a:lnTo>
                        <a:lnTo>
                          <a:pt x="11" y="0"/>
                        </a:lnTo>
                        <a:lnTo>
                          <a:pt x="11" y="4"/>
                        </a:lnTo>
                        <a:lnTo>
                          <a:pt x="11" y="8"/>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96" name="Freeform 1208">
                    <a:extLst>
                      <a:ext uri="{FF2B5EF4-FFF2-40B4-BE49-F238E27FC236}">
                        <a16:creationId xmlns:a16="http://schemas.microsoft.com/office/drawing/2014/main" id="{93C91570-2509-4F9A-B953-008F83B791BB}"/>
                      </a:ext>
                    </a:extLst>
                  </p:cNvPr>
                  <p:cNvSpPr>
                    <a:spLocks/>
                  </p:cNvSpPr>
                  <p:nvPr/>
                </p:nvSpPr>
                <p:spPr bwMode="auto">
                  <a:xfrm>
                    <a:off x="2167467" y="4525434"/>
                    <a:ext cx="10584" cy="27517"/>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3"/>
                        </a:lnTo>
                        <a:lnTo>
                          <a:pt x="0" y="0"/>
                        </a:lnTo>
                        <a:lnTo>
                          <a:pt x="3" y="0"/>
                        </a:lnTo>
                        <a:lnTo>
                          <a:pt x="5"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97" name="Freeform 1209">
                    <a:extLst>
                      <a:ext uri="{FF2B5EF4-FFF2-40B4-BE49-F238E27FC236}">
                        <a16:creationId xmlns:a16="http://schemas.microsoft.com/office/drawing/2014/main" id="{47A1D25D-99B9-44B3-8112-7974DA90DBC7}"/>
                      </a:ext>
                    </a:extLst>
                  </p:cNvPr>
                  <p:cNvSpPr>
                    <a:spLocks/>
                  </p:cNvSpPr>
                  <p:nvPr/>
                </p:nvSpPr>
                <p:spPr bwMode="auto">
                  <a:xfrm>
                    <a:off x="2167467" y="4525433"/>
                    <a:ext cx="31751"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98" name="Freeform 1210">
                    <a:extLst>
                      <a:ext uri="{FF2B5EF4-FFF2-40B4-BE49-F238E27FC236}">
                        <a16:creationId xmlns:a16="http://schemas.microsoft.com/office/drawing/2014/main" id="{71001DBC-4916-4684-946B-FEE2A4FF44FB}"/>
                      </a:ext>
                    </a:extLst>
                  </p:cNvPr>
                  <p:cNvSpPr>
                    <a:spLocks/>
                  </p:cNvSpPr>
                  <p:nvPr/>
                </p:nvSpPr>
                <p:spPr bwMode="auto">
                  <a:xfrm>
                    <a:off x="2190751" y="4510618"/>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99" name="Freeform 1211">
                    <a:extLst>
                      <a:ext uri="{FF2B5EF4-FFF2-40B4-BE49-F238E27FC236}">
                        <a16:creationId xmlns:a16="http://schemas.microsoft.com/office/drawing/2014/main" id="{57C8442C-43BD-4CB6-BA31-BF553DE5FCE1}"/>
                      </a:ext>
                    </a:extLst>
                  </p:cNvPr>
                  <p:cNvSpPr>
                    <a:spLocks/>
                  </p:cNvSpPr>
                  <p:nvPr/>
                </p:nvSpPr>
                <p:spPr bwMode="auto">
                  <a:xfrm>
                    <a:off x="2190751" y="4510618"/>
                    <a:ext cx="12700" cy="21167"/>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8"/>
                        </a:lnTo>
                        <a:lnTo>
                          <a:pt x="0" y="4"/>
                        </a:lnTo>
                        <a:lnTo>
                          <a:pt x="0" y="0"/>
                        </a:lnTo>
                        <a:lnTo>
                          <a:pt x="3" y="0"/>
                        </a:lnTo>
                        <a:lnTo>
                          <a:pt x="6" y="0"/>
                        </a:lnTo>
                        <a:lnTo>
                          <a:pt x="9" y="0"/>
                        </a:lnTo>
                        <a:lnTo>
                          <a:pt x="9" y="4"/>
                        </a:lnTo>
                        <a:lnTo>
                          <a:pt x="9" y="8"/>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00" name="Freeform 1212">
                    <a:extLst>
                      <a:ext uri="{FF2B5EF4-FFF2-40B4-BE49-F238E27FC236}">
                        <a16:creationId xmlns:a16="http://schemas.microsoft.com/office/drawing/2014/main" id="{30AE9D46-4E45-41EA-8941-87CC91BA6A86}"/>
                      </a:ext>
                    </a:extLst>
                  </p:cNvPr>
                  <p:cNvSpPr>
                    <a:spLocks/>
                  </p:cNvSpPr>
                  <p:nvPr/>
                </p:nvSpPr>
                <p:spPr bwMode="auto">
                  <a:xfrm>
                    <a:off x="2194985" y="4500033"/>
                    <a:ext cx="10583"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6" y="15"/>
                        </a:lnTo>
                        <a:lnTo>
                          <a:pt x="3" y="15"/>
                        </a:lnTo>
                        <a:lnTo>
                          <a:pt x="0" y="15"/>
                        </a:lnTo>
                        <a:lnTo>
                          <a:pt x="0" y="11"/>
                        </a:lnTo>
                        <a:lnTo>
                          <a:pt x="0" y="3"/>
                        </a:lnTo>
                        <a:lnTo>
                          <a:pt x="0" y="0"/>
                        </a:lnTo>
                        <a:lnTo>
                          <a:pt x="3" y="0"/>
                        </a:lnTo>
                        <a:lnTo>
                          <a:pt x="6" y="0"/>
                        </a:lnTo>
                        <a:lnTo>
                          <a:pt x="8" y="3"/>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01" name="Freeform 1213">
                    <a:extLst>
                      <a:ext uri="{FF2B5EF4-FFF2-40B4-BE49-F238E27FC236}">
                        <a16:creationId xmlns:a16="http://schemas.microsoft.com/office/drawing/2014/main" id="{61D4BDF4-8416-4DAC-8A96-D7558BB2BB07}"/>
                      </a:ext>
                    </a:extLst>
                  </p:cNvPr>
                  <p:cNvSpPr>
                    <a:spLocks/>
                  </p:cNvSpPr>
                  <p:nvPr/>
                </p:nvSpPr>
                <p:spPr bwMode="auto">
                  <a:xfrm>
                    <a:off x="2194985" y="4500033"/>
                    <a:ext cx="10583"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3"/>
                        </a:lnTo>
                        <a:lnTo>
                          <a:pt x="0" y="0"/>
                        </a:lnTo>
                        <a:lnTo>
                          <a:pt x="3" y="0"/>
                        </a:lnTo>
                        <a:lnTo>
                          <a:pt x="6" y="0"/>
                        </a:lnTo>
                        <a:lnTo>
                          <a:pt x="8" y="0"/>
                        </a:lnTo>
                        <a:lnTo>
                          <a:pt x="8" y="3"/>
                        </a:lnTo>
                        <a:lnTo>
                          <a:pt x="8" y="7"/>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02" name="Freeform 1214">
                    <a:extLst>
                      <a:ext uri="{FF2B5EF4-FFF2-40B4-BE49-F238E27FC236}">
                        <a16:creationId xmlns:a16="http://schemas.microsoft.com/office/drawing/2014/main" id="{03596C34-A006-4FAB-BB39-1E69124012C5}"/>
                      </a:ext>
                    </a:extLst>
                  </p:cNvPr>
                  <p:cNvSpPr>
                    <a:spLocks/>
                  </p:cNvSpPr>
                  <p:nvPr/>
                </p:nvSpPr>
                <p:spPr bwMode="auto">
                  <a:xfrm>
                    <a:off x="2199218" y="4485217"/>
                    <a:ext cx="10583" cy="25400"/>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4"/>
                        </a:lnTo>
                        <a:lnTo>
                          <a:pt x="0" y="0"/>
                        </a:lnTo>
                        <a:lnTo>
                          <a:pt x="3"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03" name="Freeform 1215">
                    <a:extLst>
                      <a:ext uri="{FF2B5EF4-FFF2-40B4-BE49-F238E27FC236}">
                        <a16:creationId xmlns:a16="http://schemas.microsoft.com/office/drawing/2014/main" id="{F4191421-3045-426E-8A81-2E3FCE7FC032}"/>
                      </a:ext>
                    </a:extLst>
                  </p:cNvPr>
                  <p:cNvSpPr>
                    <a:spLocks/>
                  </p:cNvSpPr>
                  <p:nvPr/>
                </p:nvSpPr>
                <p:spPr bwMode="auto">
                  <a:xfrm>
                    <a:off x="2199218" y="4485218"/>
                    <a:ext cx="38100" cy="19049"/>
                  </a:xfrm>
                  <a:custGeom>
                    <a:avLst/>
                    <a:gdLst>
                      <a:gd name="T0" fmla="*/ 2147483646 w 28"/>
                      <a:gd name="T1" fmla="*/ 2147483646 h 11"/>
                      <a:gd name="T2" fmla="*/ 0 w 28"/>
                      <a:gd name="T3" fmla="*/ 2147483646 h 11"/>
                      <a:gd name="T4" fmla="*/ 0 w 28"/>
                      <a:gd name="T5" fmla="*/ 2147483646 h 11"/>
                      <a:gd name="T6" fmla="*/ 0 w 28"/>
                      <a:gd name="T7" fmla="*/ 2147483646 h 11"/>
                      <a:gd name="T8" fmla="*/ 0 w 28"/>
                      <a:gd name="T9" fmla="*/ 0 h 11"/>
                      <a:gd name="T10" fmla="*/ 2147483646 w 28"/>
                      <a:gd name="T11" fmla="*/ 0 h 11"/>
                      <a:gd name="T12" fmla="*/ 2147483646 w 28"/>
                      <a:gd name="T13" fmla="*/ 0 h 11"/>
                      <a:gd name="T14" fmla="*/ 2147483646 w 28"/>
                      <a:gd name="T15" fmla="*/ 0 h 11"/>
                      <a:gd name="T16" fmla="*/ 2147483646 w 28"/>
                      <a:gd name="T17" fmla="*/ 2147483646 h 11"/>
                      <a:gd name="T18" fmla="*/ 2147483646 w 28"/>
                      <a:gd name="T19" fmla="*/ 2147483646 h 11"/>
                      <a:gd name="T20" fmla="*/ 2147483646 w 28"/>
                      <a:gd name="T21" fmla="*/ 2147483646 h 11"/>
                      <a:gd name="T22" fmla="*/ 2147483646 w 28"/>
                      <a:gd name="T23" fmla="*/ 2147483646 h 11"/>
                      <a:gd name="T24" fmla="*/ 2147483646 w 2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11">
                        <a:moveTo>
                          <a:pt x="3" y="11"/>
                        </a:moveTo>
                        <a:lnTo>
                          <a:pt x="0" y="8"/>
                        </a:lnTo>
                        <a:lnTo>
                          <a:pt x="0" y="4"/>
                        </a:lnTo>
                        <a:lnTo>
                          <a:pt x="0" y="0"/>
                        </a:lnTo>
                        <a:lnTo>
                          <a:pt x="3" y="0"/>
                        </a:lnTo>
                        <a:lnTo>
                          <a:pt x="26" y="0"/>
                        </a:lnTo>
                        <a:lnTo>
                          <a:pt x="28" y="0"/>
                        </a:lnTo>
                        <a:lnTo>
                          <a:pt x="28" y="4"/>
                        </a:lnTo>
                        <a:lnTo>
                          <a:pt x="28" y="8"/>
                        </a:lnTo>
                        <a:lnTo>
                          <a:pt x="2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04" name="Freeform 1216">
                    <a:extLst>
                      <a:ext uri="{FF2B5EF4-FFF2-40B4-BE49-F238E27FC236}">
                        <a16:creationId xmlns:a16="http://schemas.microsoft.com/office/drawing/2014/main" id="{C90DFA41-2983-4A57-A86F-93AE394410C6}"/>
                      </a:ext>
                    </a:extLst>
                  </p:cNvPr>
                  <p:cNvSpPr>
                    <a:spLocks/>
                  </p:cNvSpPr>
                  <p:nvPr/>
                </p:nvSpPr>
                <p:spPr bwMode="auto">
                  <a:xfrm>
                    <a:off x="2230967" y="4470401"/>
                    <a:ext cx="10584" cy="29633"/>
                  </a:xfrm>
                  <a:custGeom>
                    <a:avLst/>
                    <a:gdLst>
                      <a:gd name="T0" fmla="*/ 2147483646 w 8"/>
                      <a:gd name="T1" fmla="*/ 2147483646 h 16"/>
                      <a:gd name="T2" fmla="*/ 2147483646 w 8"/>
                      <a:gd name="T3" fmla="*/ 2147483646 h 16"/>
                      <a:gd name="T4" fmla="*/ 2147483646 w 8"/>
                      <a:gd name="T5" fmla="*/ 2147483646 h 16"/>
                      <a:gd name="T6" fmla="*/ 2147483646 w 8"/>
                      <a:gd name="T7" fmla="*/ 2147483646 h 16"/>
                      <a:gd name="T8" fmla="*/ 0 w 8"/>
                      <a:gd name="T9" fmla="*/ 2147483646 h 16"/>
                      <a:gd name="T10" fmla="*/ 0 w 8"/>
                      <a:gd name="T11" fmla="*/ 2147483646 h 16"/>
                      <a:gd name="T12" fmla="*/ 0 w 8"/>
                      <a:gd name="T13" fmla="*/ 2147483646 h 16"/>
                      <a:gd name="T14" fmla="*/ 0 w 8"/>
                      <a:gd name="T15" fmla="*/ 0 h 16"/>
                      <a:gd name="T16" fmla="*/ 2147483646 w 8"/>
                      <a:gd name="T17" fmla="*/ 0 h 16"/>
                      <a:gd name="T18" fmla="*/ 2147483646 w 8"/>
                      <a:gd name="T19" fmla="*/ 0 h 16"/>
                      <a:gd name="T20" fmla="*/ 2147483646 w 8"/>
                      <a:gd name="T21" fmla="*/ 0 h 16"/>
                      <a:gd name="T22" fmla="*/ 2147483646 w 8"/>
                      <a:gd name="T23" fmla="*/ 2147483646 h 16"/>
                      <a:gd name="T24" fmla="*/ 2147483646 w 8"/>
                      <a:gd name="T25" fmla="*/ 214748364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6">
                        <a:moveTo>
                          <a:pt x="8" y="12"/>
                        </a:moveTo>
                        <a:lnTo>
                          <a:pt x="5" y="16"/>
                        </a:lnTo>
                        <a:lnTo>
                          <a:pt x="3" y="16"/>
                        </a:lnTo>
                        <a:lnTo>
                          <a:pt x="0" y="16"/>
                        </a:lnTo>
                        <a:lnTo>
                          <a:pt x="0" y="12"/>
                        </a:lnTo>
                        <a:lnTo>
                          <a:pt x="0" y="4"/>
                        </a:lnTo>
                        <a:lnTo>
                          <a:pt x="0" y="0"/>
                        </a:lnTo>
                        <a:lnTo>
                          <a:pt x="3" y="0"/>
                        </a:lnTo>
                        <a:lnTo>
                          <a:pt x="5" y="0"/>
                        </a:lnTo>
                        <a:lnTo>
                          <a:pt x="8" y="4"/>
                        </a:lnTo>
                        <a:lnTo>
                          <a:pt x="8"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05" name="Freeform 1217">
                    <a:extLst>
                      <a:ext uri="{FF2B5EF4-FFF2-40B4-BE49-F238E27FC236}">
                        <a16:creationId xmlns:a16="http://schemas.microsoft.com/office/drawing/2014/main" id="{CCBB729F-7DFD-4FF5-B7EF-A24FE5CBF9D8}"/>
                      </a:ext>
                    </a:extLst>
                  </p:cNvPr>
                  <p:cNvSpPr>
                    <a:spLocks/>
                  </p:cNvSpPr>
                  <p:nvPr/>
                </p:nvSpPr>
                <p:spPr bwMode="auto">
                  <a:xfrm>
                    <a:off x="2230968" y="4470401"/>
                    <a:ext cx="14817" cy="21167"/>
                  </a:xfrm>
                  <a:custGeom>
                    <a:avLst/>
                    <a:gdLst>
                      <a:gd name="T0" fmla="*/ 2147483646 w 11"/>
                      <a:gd name="T1" fmla="*/ 2147483646 h 12"/>
                      <a:gd name="T2" fmla="*/ 0 w 11"/>
                      <a:gd name="T3" fmla="*/ 2147483646 h 12"/>
                      <a:gd name="T4" fmla="*/ 0 w 11"/>
                      <a:gd name="T5" fmla="*/ 2147483646 h 12"/>
                      <a:gd name="T6" fmla="*/ 0 w 11"/>
                      <a:gd name="T7" fmla="*/ 2147483646 h 12"/>
                      <a:gd name="T8" fmla="*/ 0 w 11"/>
                      <a:gd name="T9" fmla="*/ 0 h 12"/>
                      <a:gd name="T10" fmla="*/ 2147483646 w 11"/>
                      <a:gd name="T11" fmla="*/ 0 h 12"/>
                      <a:gd name="T12" fmla="*/ 2147483646 w 11"/>
                      <a:gd name="T13" fmla="*/ 0 h 12"/>
                      <a:gd name="T14" fmla="*/ 2147483646 w 11"/>
                      <a:gd name="T15" fmla="*/ 0 h 12"/>
                      <a:gd name="T16" fmla="*/ 2147483646 w 11"/>
                      <a:gd name="T17" fmla="*/ 2147483646 h 12"/>
                      <a:gd name="T18" fmla="*/ 2147483646 w 11"/>
                      <a:gd name="T19" fmla="*/ 2147483646 h 12"/>
                      <a:gd name="T20" fmla="*/ 2147483646 w 11"/>
                      <a:gd name="T21" fmla="*/ 2147483646 h 12"/>
                      <a:gd name="T22" fmla="*/ 2147483646 w 11"/>
                      <a:gd name="T23" fmla="*/ 2147483646 h 12"/>
                      <a:gd name="T24" fmla="*/ 2147483646 w 1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2">
                        <a:moveTo>
                          <a:pt x="3" y="12"/>
                        </a:moveTo>
                        <a:lnTo>
                          <a:pt x="0" y="8"/>
                        </a:lnTo>
                        <a:lnTo>
                          <a:pt x="0" y="4"/>
                        </a:lnTo>
                        <a:lnTo>
                          <a:pt x="0" y="0"/>
                        </a:lnTo>
                        <a:lnTo>
                          <a:pt x="3" y="0"/>
                        </a:lnTo>
                        <a:lnTo>
                          <a:pt x="8" y="0"/>
                        </a:lnTo>
                        <a:lnTo>
                          <a:pt x="11" y="0"/>
                        </a:lnTo>
                        <a:lnTo>
                          <a:pt x="11" y="4"/>
                        </a:lnTo>
                        <a:lnTo>
                          <a:pt x="11" y="8"/>
                        </a:lnTo>
                        <a:lnTo>
                          <a:pt x="8"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06" name="Freeform 1218">
                    <a:extLst>
                      <a:ext uri="{FF2B5EF4-FFF2-40B4-BE49-F238E27FC236}">
                        <a16:creationId xmlns:a16="http://schemas.microsoft.com/office/drawing/2014/main" id="{16341CE3-3FB3-4BE2-85F7-421C977A2CE0}"/>
                      </a:ext>
                    </a:extLst>
                  </p:cNvPr>
                  <p:cNvSpPr>
                    <a:spLocks/>
                  </p:cNvSpPr>
                  <p:nvPr/>
                </p:nvSpPr>
                <p:spPr bwMode="auto">
                  <a:xfrm>
                    <a:off x="2237318" y="4457700"/>
                    <a:ext cx="12700" cy="27517"/>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07" name="Freeform 1219">
                    <a:extLst>
                      <a:ext uri="{FF2B5EF4-FFF2-40B4-BE49-F238E27FC236}">
                        <a16:creationId xmlns:a16="http://schemas.microsoft.com/office/drawing/2014/main" id="{54E7D6F3-E0FE-462F-818E-B5CC625CBB67}"/>
                      </a:ext>
                    </a:extLst>
                  </p:cNvPr>
                  <p:cNvSpPr>
                    <a:spLocks/>
                  </p:cNvSpPr>
                  <p:nvPr/>
                </p:nvSpPr>
                <p:spPr bwMode="auto">
                  <a:xfrm>
                    <a:off x="2237318" y="4445000"/>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2"/>
                        </a:moveTo>
                        <a:lnTo>
                          <a:pt x="6" y="15"/>
                        </a:lnTo>
                        <a:lnTo>
                          <a:pt x="3" y="15"/>
                        </a:lnTo>
                        <a:lnTo>
                          <a:pt x="0" y="15"/>
                        </a:lnTo>
                        <a:lnTo>
                          <a:pt x="0" y="12"/>
                        </a:lnTo>
                        <a:lnTo>
                          <a:pt x="0" y="4"/>
                        </a:lnTo>
                        <a:lnTo>
                          <a:pt x="0" y="0"/>
                        </a:lnTo>
                        <a:lnTo>
                          <a:pt x="3" y="0"/>
                        </a:lnTo>
                        <a:lnTo>
                          <a:pt x="6" y="0"/>
                        </a:lnTo>
                        <a:lnTo>
                          <a:pt x="9" y="4"/>
                        </a:lnTo>
                        <a:lnTo>
                          <a:pt x="9"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08" name="Freeform 1220">
                    <a:extLst>
                      <a:ext uri="{FF2B5EF4-FFF2-40B4-BE49-F238E27FC236}">
                        <a16:creationId xmlns:a16="http://schemas.microsoft.com/office/drawing/2014/main" id="{FC83AC66-5347-4A01-95FE-796237D5B0EC}"/>
                      </a:ext>
                    </a:extLst>
                  </p:cNvPr>
                  <p:cNvSpPr>
                    <a:spLocks/>
                  </p:cNvSpPr>
                  <p:nvPr/>
                </p:nvSpPr>
                <p:spPr bwMode="auto">
                  <a:xfrm>
                    <a:off x="2237318" y="4445001"/>
                    <a:ext cx="19049" cy="21167"/>
                  </a:xfrm>
                  <a:custGeom>
                    <a:avLst/>
                    <a:gdLst>
                      <a:gd name="T0" fmla="*/ 2147483646 w 15"/>
                      <a:gd name="T1" fmla="*/ 2147483646 h 12"/>
                      <a:gd name="T2" fmla="*/ 0 w 15"/>
                      <a:gd name="T3" fmla="*/ 2147483646 h 12"/>
                      <a:gd name="T4" fmla="*/ 0 w 15"/>
                      <a:gd name="T5" fmla="*/ 2147483646 h 12"/>
                      <a:gd name="T6" fmla="*/ 0 w 15"/>
                      <a:gd name="T7" fmla="*/ 2147483646 h 12"/>
                      <a:gd name="T8" fmla="*/ 0 w 15"/>
                      <a:gd name="T9" fmla="*/ 0 h 12"/>
                      <a:gd name="T10" fmla="*/ 2147483646 w 15"/>
                      <a:gd name="T11" fmla="*/ 0 h 12"/>
                      <a:gd name="T12" fmla="*/ 2147483646 w 15"/>
                      <a:gd name="T13" fmla="*/ 0 h 12"/>
                      <a:gd name="T14" fmla="*/ 2147483646 w 15"/>
                      <a:gd name="T15" fmla="*/ 0 h 12"/>
                      <a:gd name="T16" fmla="*/ 2147483646 w 15"/>
                      <a:gd name="T17" fmla="*/ 2147483646 h 12"/>
                      <a:gd name="T18" fmla="*/ 2147483646 w 15"/>
                      <a:gd name="T19" fmla="*/ 2147483646 h 12"/>
                      <a:gd name="T20" fmla="*/ 2147483646 w 15"/>
                      <a:gd name="T21" fmla="*/ 2147483646 h 12"/>
                      <a:gd name="T22" fmla="*/ 2147483646 w 15"/>
                      <a:gd name="T23" fmla="*/ 2147483646 h 12"/>
                      <a:gd name="T24" fmla="*/ 2147483646 w 15"/>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2">
                        <a:moveTo>
                          <a:pt x="3" y="12"/>
                        </a:moveTo>
                        <a:lnTo>
                          <a:pt x="0" y="8"/>
                        </a:lnTo>
                        <a:lnTo>
                          <a:pt x="0" y="4"/>
                        </a:lnTo>
                        <a:lnTo>
                          <a:pt x="0" y="0"/>
                        </a:lnTo>
                        <a:lnTo>
                          <a:pt x="3" y="0"/>
                        </a:lnTo>
                        <a:lnTo>
                          <a:pt x="12" y="0"/>
                        </a:lnTo>
                        <a:lnTo>
                          <a:pt x="15" y="0"/>
                        </a:lnTo>
                        <a:lnTo>
                          <a:pt x="15" y="4"/>
                        </a:lnTo>
                        <a:lnTo>
                          <a:pt x="15" y="8"/>
                        </a:lnTo>
                        <a:lnTo>
                          <a:pt x="12"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09" name="Freeform 1221">
                    <a:extLst>
                      <a:ext uri="{FF2B5EF4-FFF2-40B4-BE49-F238E27FC236}">
                        <a16:creationId xmlns:a16="http://schemas.microsoft.com/office/drawing/2014/main" id="{5C10797B-459D-4259-BA6C-4F1D992397FF}"/>
                      </a:ext>
                    </a:extLst>
                  </p:cNvPr>
                  <p:cNvSpPr>
                    <a:spLocks/>
                  </p:cNvSpPr>
                  <p:nvPr/>
                </p:nvSpPr>
                <p:spPr bwMode="auto">
                  <a:xfrm>
                    <a:off x="2250018" y="4445001"/>
                    <a:ext cx="10583"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10" name="Freeform 1222">
                    <a:extLst>
                      <a:ext uri="{FF2B5EF4-FFF2-40B4-BE49-F238E27FC236}">
                        <a16:creationId xmlns:a16="http://schemas.microsoft.com/office/drawing/2014/main" id="{1D468C21-DCCF-4B0B-8DA7-38CDE57A2C5E}"/>
                      </a:ext>
                    </a:extLst>
                  </p:cNvPr>
                  <p:cNvSpPr>
                    <a:spLocks/>
                  </p:cNvSpPr>
                  <p:nvPr/>
                </p:nvSpPr>
                <p:spPr bwMode="auto">
                  <a:xfrm>
                    <a:off x="2252134" y="4432300"/>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11" name="Freeform 1223">
                    <a:extLst>
                      <a:ext uri="{FF2B5EF4-FFF2-40B4-BE49-F238E27FC236}">
                        <a16:creationId xmlns:a16="http://schemas.microsoft.com/office/drawing/2014/main" id="{6FE3F33A-4A0F-4D47-9776-31A3547EF6B5}"/>
                      </a:ext>
                    </a:extLst>
                  </p:cNvPr>
                  <p:cNvSpPr>
                    <a:spLocks/>
                  </p:cNvSpPr>
                  <p:nvPr/>
                </p:nvSpPr>
                <p:spPr bwMode="auto">
                  <a:xfrm>
                    <a:off x="2252134" y="4417485"/>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2"/>
                        </a:moveTo>
                        <a:lnTo>
                          <a:pt x="6" y="15"/>
                        </a:lnTo>
                        <a:lnTo>
                          <a:pt x="3" y="15"/>
                        </a:lnTo>
                        <a:lnTo>
                          <a:pt x="0" y="15"/>
                        </a:lnTo>
                        <a:lnTo>
                          <a:pt x="0" y="12"/>
                        </a:lnTo>
                        <a:lnTo>
                          <a:pt x="0" y="4"/>
                        </a:lnTo>
                        <a:lnTo>
                          <a:pt x="0" y="0"/>
                        </a:lnTo>
                        <a:lnTo>
                          <a:pt x="3" y="0"/>
                        </a:lnTo>
                        <a:lnTo>
                          <a:pt x="6" y="0"/>
                        </a:lnTo>
                        <a:lnTo>
                          <a:pt x="9" y="4"/>
                        </a:lnTo>
                        <a:lnTo>
                          <a:pt x="9"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12" name="Freeform 1224">
                    <a:extLst>
                      <a:ext uri="{FF2B5EF4-FFF2-40B4-BE49-F238E27FC236}">
                        <a16:creationId xmlns:a16="http://schemas.microsoft.com/office/drawing/2014/main" id="{EE619EB5-AD1C-45D1-B4A7-5990C28C19F1}"/>
                      </a:ext>
                    </a:extLst>
                  </p:cNvPr>
                  <p:cNvSpPr>
                    <a:spLocks/>
                  </p:cNvSpPr>
                  <p:nvPr/>
                </p:nvSpPr>
                <p:spPr bwMode="auto">
                  <a:xfrm>
                    <a:off x="2252133" y="4417485"/>
                    <a:ext cx="19051" cy="21167"/>
                  </a:xfrm>
                  <a:custGeom>
                    <a:avLst/>
                    <a:gdLst>
                      <a:gd name="T0" fmla="*/ 2147483646 w 14"/>
                      <a:gd name="T1" fmla="*/ 2147483646 h 12"/>
                      <a:gd name="T2" fmla="*/ 0 w 14"/>
                      <a:gd name="T3" fmla="*/ 2147483646 h 12"/>
                      <a:gd name="T4" fmla="*/ 0 w 14"/>
                      <a:gd name="T5" fmla="*/ 2147483646 h 12"/>
                      <a:gd name="T6" fmla="*/ 0 w 14"/>
                      <a:gd name="T7" fmla="*/ 2147483646 h 12"/>
                      <a:gd name="T8" fmla="*/ 0 w 14"/>
                      <a:gd name="T9" fmla="*/ 0 h 12"/>
                      <a:gd name="T10" fmla="*/ 2147483646 w 14"/>
                      <a:gd name="T11" fmla="*/ 0 h 12"/>
                      <a:gd name="T12" fmla="*/ 2147483646 w 14"/>
                      <a:gd name="T13" fmla="*/ 0 h 12"/>
                      <a:gd name="T14" fmla="*/ 2147483646 w 14"/>
                      <a:gd name="T15" fmla="*/ 0 h 12"/>
                      <a:gd name="T16" fmla="*/ 2147483646 w 14"/>
                      <a:gd name="T17" fmla="*/ 2147483646 h 12"/>
                      <a:gd name="T18" fmla="*/ 2147483646 w 14"/>
                      <a:gd name="T19" fmla="*/ 2147483646 h 12"/>
                      <a:gd name="T20" fmla="*/ 2147483646 w 14"/>
                      <a:gd name="T21" fmla="*/ 2147483646 h 12"/>
                      <a:gd name="T22" fmla="*/ 2147483646 w 14"/>
                      <a:gd name="T23" fmla="*/ 2147483646 h 12"/>
                      <a:gd name="T24" fmla="*/ 2147483646 w 14"/>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2">
                        <a:moveTo>
                          <a:pt x="3" y="12"/>
                        </a:moveTo>
                        <a:lnTo>
                          <a:pt x="0" y="8"/>
                        </a:lnTo>
                        <a:lnTo>
                          <a:pt x="0" y="4"/>
                        </a:lnTo>
                        <a:lnTo>
                          <a:pt x="0" y="0"/>
                        </a:lnTo>
                        <a:lnTo>
                          <a:pt x="3" y="0"/>
                        </a:lnTo>
                        <a:lnTo>
                          <a:pt x="11" y="0"/>
                        </a:lnTo>
                        <a:lnTo>
                          <a:pt x="14" y="0"/>
                        </a:lnTo>
                        <a:lnTo>
                          <a:pt x="14" y="4"/>
                        </a:lnTo>
                        <a:lnTo>
                          <a:pt x="14" y="8"/>
                        </a:lnTo>
                        <a:lnTo>
                          <a:pt x="11" y="12"/>
                        </a:lnTo>
                        <a:lnTo>
                          <a:pt x="3"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13" name="Freeform 1225">
                    <a:extLst>
                      <a:ext uri="{FF2B5EF4-FFF2-40B4-BE49-F238E27FC236}">
                        <a16:creationId xmlns:a16="http://schemas.microsoft.com/office/drawing/2014/main" id="{347A9EF6-4644-4110-BB62-D59664A5145E}"/>
                      </a:ext>
                    </a:extLst>
                  </p:cNvPr>
                  <p:cNvSpPr>
                    <a:spLocks/>
                  </p:cNvSpPr>
                  <p:nvPr/>
                </p:nvSpPr>
                <p:spPr bwMode="auto">
                  <a:xfrm>
                    <a:off x="2264833" y="4417485"/>
                    <a:ext cx="33867" cy="21167"/>
                  </a:xfrm>
                  <a:custGeom>
                    <a:avLst/>
                    <a:gdLst>
                      <a:gd name="T0" fmla="*/ 2147483646 w 25"/>
                      <a:gd name="T1" fmla="*/ 2147483646 h 12"/>
                      <a:gd name="T2" fmla="*/ 0 w 25"/>
                      <a:gd name="T3" fmla="*/ 2147483646 h 12"/>
                      <a:gd name="T4" fmla="*/ 0 w 25"/>
                      <a:gd name="T5" fmla="*/ 2147483646 h 12"/>
                      <a:gd name="T6" fmla="*/ 0 w 25"/>
                      <a:gd name="T7" fmla="*/ 2147483646 h 12"/>
                      <a:gd name="T8" fmla="*/ 0 w 25"/>
                      <a:gd name="T9" fmla="*/ 0 h 12"/>
                      <a:gd name="T10" fmla="*/ 2147483646 w 25"/>
                      <a:gd name="T11" fmla="*/ 0 h 12"/>
                      <a:gd name="T12" fmla="*/ 2147483646 w 25"/>
                      <a:gd name="T13" fmla="*/ 0 h 12"/>
                      <a:gd name="T14" fmla="*/ 2147483646 w 25"/>
                      <a:gd name="T15" fmla="*/ 0 h 12"/>
                      <a:gd name="T16" fmla="*/ 2147483646 w 25"/>
                      <a:gd name="T17" fmla="*/ 2147483646 h 12"/>
                      <a:gd name="T18" fmla="*/ 2147483646 w 25"/>
                      <a:gd name="T19" fmla="*/ 2147483646 h 12"/>
                      <a:gd name="T20" fmla="*/ 2147483646 w 25"/>
                      <a:gd name="T21" fmla="*/ 2147483646 h 12"/>
                      <a:gd name="T22" fmla="*/ 2147483646 w 25"/>
                      <a:gd name="T23" fmla="*/ 2147483646 h 12"/>
                      <a:gd name="T24" fmla="*/ 2147483646 w 25"/>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2">
                        <a:moveTo>
                          <a:pt x="2" y="12"/>
                        </a:moveTo>
                        <a:lnTo>
                          <a:pt x="0" y="8"/>
                        </a:lnTo>
                        <a:lnTo>
                          <a:pt x="0" y="4"/>
                        </a:lnTo>
                        <a:lnTo>
                          <a:pt x="0" y="0"/>
                        </a:lnTo>
                        <a:lnTo>
                          <a:pt x="2" y="0"/>
                        </a:lnTo>
                        <a:lnTo>
                          <a:pt x="22" y="0"/>
                        </a:lnTo>
                        <a:lnTo>
                          <a:pt x="25" y="0"/>
                        </a:lnTo>
                        <a:lnTo>
                          <a:pt x="25" y="4"/>
                        </a:lnTo>
                        <a:lnTo>
                          <a:pt x="25" y="8"/>
                        </a:lnTo>
                        <a:lnTo>
                          <a:pt x="22" y="12"/>
                        </a:lnTo>
                        <a:lnTo>
                          <a:pt x="2"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14" name="Freeform 1226">
                    <a:extLst>
                      <a:ext uri="{FF2B5EF4-FFF2-40B4-BE49-F238E27FC236}">
                        <a16:creationId xmlns:a16="http://schemas.microsoft.com/office/drawing/2014/main" id="{6B856FD2-A42D-4062-AC95-25BE00FD54ED}"/>
                      </a:ext>
                    </a:extLst>
                  </p:cNvPr>
                  <p:cNvSpPr>
                    <a:spLocks/>
                  </p:cNvSpPr>
                  <p:nvPr/>
                </p:nvSpPr>
                <p:spPr bwMode="auto">
                  <a:xfrm>
                    <a:off x="2292351" y="4417485"/>
                    <a:ext cx="33867" cy="21167"/>
                  </a:xfrm>
                  <a:custGeom>
                    <a:avLst/>
                    <a:gdLst>
                      <a:gd name="T0" fmla="*/ 2147483646 w 25"/>
                      <a:gd name="T1" fmla="*/ 2147483646 h 12"/>
                      <a:gd name="T2" fmla="*/ 0 w 25"/>
                      <a:gd name="T3" fmla="*/ 2147483646 h 12"/>
                      <a:gd name="T4" fmla="*/ 0 w 25"/>
                      <a:gd name="T5" fmla="*/ 2147483646 h 12"/>
                      <a:gd name="T6" fmla="*/ 0 w 25"/>
                      <a:gd name="T7" fmla="*/ 2147483646 h 12"/>
                      <a:gd name="T8" fmla="*/ 0 w 25"/>
                      <a:gd name="T9" fmla="*/ 0 h 12"/>
                      <a:gd name="T10" fmla="*/ 2147483646 w 25"/>
                      <a:gd name="T11" fmla="*/ 0 h 12"/>
                      <a:gd name="T12" fmla="*/ 2147483646 w 25"/>
                      <a:gd name="T13" fmla="*/ 0 h 12"/>
                      <a:gd name="T14" fmla="*/ 2147483646 w 25"/>
                      <a:gd name="T15" fmla="*/ 0 h 12"/>
                      <a:gd name="T16" fmla="*/ 2147483646 w 25"/>
                      <a:gd name="T17" fmla="*/ 2147483646 h 12"/>
                      <a:gd name="T18" fmla="*/ 2147483646 w 25"/>
                      <a:gd name="T19" fmla="*/ 2147483646 h 12"/>
                      <a:gd name="T20" fmla="*/ 2147483646 w 25"/>
                      <a:gd name="T21" fmla="*/ 2147483646 h 12"/>
                      <a:gd name="T22" fmla="*/ 2147483646 w 25"/>
                      <a:gd name="T23" fmla="*/ 2147483646 h 12"/>
                      <a:gd name="T24" fmla="*/ 2147483646 w 25"/>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2">
                        <a:moveTo>
                          <a:pt x="2" y="12"/>
                        </a:moveTo>
                        <a:lnTo>
                          <a:pt x="0" y="8"/>
                        </a:lnTo>
                        <a:lnTo>
                          <a:pt x="0" y="4"/>
                        </a:lnTo>
                        <a:lnTo>
                          <a:pt x="0" y="0"/>
                        </a:lnTo>
                        <a:lnTo>
                          <a:pt x="2" y="0"/>
                        </a:lnTo>
                        <a:lnTo>
                          <a:pt x="23" y="0"/>
                        </a:lnTo>
                        <a:lnTo>
                          <a:pt x="25" y="0"/>
                        </a:lnTo>
                        <a:lnTo>
                          <a:pt x="25" y="4"/>
                        </a:lnTo>
                        <a:lnTo>
                          <a:pt x="25" y="8"/>
                        </a:lnTo>
                        <a:lnTo>
                          <a:pt x="23" y="12"/>
                        </a:lnTo>
                        <a:lnTo>
                          <a:pt x="2" y="12"/>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15" name="Freeform 1227">
                    <a:extLst>
                      <a:ext uri="{FF2B5EF4-FFF2-40B4-BE49-F238E27FC236}">
                        <a16:creationId xmlns:a16="http://schemas.microsoft.com/office/drawing/2014/main" id="{CA44AA3D-522B-4DAC-A45E-53658B728BD2}"/>
                      </a:ext>
                    </a:extLst>
                  </p:cNvPr>
                  <p:cNvSpPr>
                    <a:spLocks/>
                  </p:cNvSpPr>
                  <p:nvPr/>
                </p:nvSpPr>
                <p:spPr bwMode="auto">
                  <a:xfrm>
                    <a:off x="2319867" y="4404785"/>
                    <a:ext cx="10584" cy="27516"/>
                  </a:xfrm>
                  <a:custGeom>
                    <a:avLst/>
                    <a:gdLst>
                      <a:gd name="T0" fmla="*/ 2147483646 w 8"/>
                      <a:gd name="T1" fmla="*/ 2147483646 h 15"/>
                      <a:gd name="T2" fmla="*/ 2147483646 w 8"/>
                      <a:gd name="T3" fmla="*/ 2147483646 h 15"/>
                      <a:gd name="T4" fmla="*/ 2147483646 w 8"/>
                      <a:gd name="T5" fmla="*/ 2147483646 h 15"/>
                      <a:gd name="T6" fmla="*/ 2147483646 w 8"/>
                      <a:gd name="T7" fmla="*/ 2147483646 h 15"/>
                      <a:gd name="T8" fmla="*/ 0 w 8"/>
                      <a:gd name="T9" fmla="*/ 2147483646 h 15"/>
                      <a:gd name="T10" fmla="*/ 0 w 8"/>
                      <a:gd name="T11" fmla="*/ 2147483646 h 15"/>
                      <a:gd name="T12" fmla="*/ 0 w 8"/>
                      <a:gd name="T13" fmla="*/ 2147483646 h 15"/>
                      <a:gd name="T14" fmla="*/ 0 w 8"/>
                      <a:gd name="T15" fmla="*/ 0 h 15"/>
                      <a:gd name="T16" fmla="*/ 2147483646 w 8"/>
                      <a:gd name="T17" fmla="*/ 0 h 15"/>
                      <a:gd name="T18" fmla="*/ 2147483646 w 8"/>
                      <a:gd name="T19" fmla="*/ 0 h 15"/>
                      <a:gd name="T20" fmla="*/ 2147483646 w 8"/>
                      <a:gd name="T21" fmla="*/ 0 h 15"/>
                      <a:gd name="T22" fmla="*/ 2147483646 w 8"/>
                      <a:gd name="T23" fmla="*/ 2147483646 h 15"/>
                      <a:gd name="T24" fmla="*/ 2147483646 w 8"/>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5">
                        <a:moveTo>
                          <a:pt x="8" y="11"/>
                        </a:moveTo>
                        <a:lnTo>
                          <a:pt x="5" y="15"/>
                        </a:lnTo>
                        <a:lnTo>
                          <a:pt x="3" y="15"/>
                        </a:lnTo>
                        <a:lnTo>
                          <a:pt x="0" y="15"/>
                        </a:lnTo>
                        <a:lnTo>
                          <a:pt x="0" y="11"/>
                        </a:lnTo>
                        <a:lnTo>
                          <a:pt x="0" y="4"/>
                        </a:lnTo>
                        <a:lnTo>
                          <a:pt x="0" y="0"/>
                        </a:lnTo>
                        <a:lnTo>
                          <a:pt x="3" y="0"/>
                        </a:lnTo>
                        <a:lnTo>
                          <a:pt x="5" y="0"/>
                        </a:lnTo>
                        <a:lnTo>
                          <a:pt x="8" y="4"/>
                        </a:lnTo>
                        <a:lnTo>
                          <a:pt x="8"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16" name="Freeform 1228">
                    <a:extLst>
                      <a:ext uri="{FF2B5EF4-FFF2-40B4-BE49-F238E27FC236}">
                        <a16:creationId xmlns:a16="http://schemas.microsoft.com/office/drawing/2014/main" id="{F4CBDDE2-9D73-43FE-81E7-11F04544256A}"/>
                      </a:ext>
                    </a:extLst>
                  </p:cNvPr>
                  <p:cNvSpPr>
                    <a:spLocks/>
                  </p:cNvSpPr>
                  <p:nvPr/>
                </p:nvSpPr>
                <p:spPr bwMode="auto">
                  <a:xfrm>
                    <a:off x="2319867" y="4404785"/>
                    <a:ext cx="10584" cy="19049"/>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4"/>
                        </a:lnTo>
                        <a:lnTo>
                          <a:pt x="0" y="0"/>
                        </a:lnTo>
                        <a:lnTo>
                          <a:pt x="3" y="0"/>
                        </a:lnTo>
                        <a:lnTo>
                          <a:pt x="5" y="0"/>
                        </a:lnTo>
                        <a:lnTo>
                          <a:pt x="8" y="0"/>
                        </a:lnTo>
                        <a:lnTo>
                          <a:pt x="8" y="4"/>
                        </a:lnTo>
                        <a:lnTo>
                          <a:pt x="8" y="7"/>
                        </a:lnTo>
                        <a:lnTo>
                          <a:pt x="5"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17" name="Freeform 1229">
                    <a:extLst>
                      <a:ext uri="{FF2B5EF4-FFF2-40B4-BE49-F238E27FC236}">
                        <a16:creationId xmlns:a16="http://schemas.microsoft.com/office/drawing/2014/main" id="{2ED2D201-26AC-49D0-849C-D6F0911241C6}"/>
                      </a:ext>
                    </a:extLst>
                  </p:cNvPr>
                  <p:cNvSpPr>
                    <a:spLocks/>
                  </p:cNvSpPr>
                  <p:nvPr/>
                </p:nvSpPr>
                <p:spPr bwMode="auto">
                  <a:xfrm>
                    <a:off x="2321984" y="4404785"/>
                    <a:ext cx="23283"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2" y="11"/>
                        </a:moveTo>
                        <a:lnTo>
                          <a:pt x="0" y="7"/>
                        </a:lnTo>
                        <a:lnTo>
                          <a:pt x="0" y="4"/>
                        </a:lnTo>
                        <a:lnTo>
                          <a:pt x="0" y="0"/>
                        </a:lnTo>
                        <a:lnTo>
                          <a:pt x="2" y="0"/>
                        </a:lnTo>
                        <a:lnTo>
                          <a:pt x="14" y="0"/>
                        </a:lnTo>
                        <a:lnTo>
                          <a:pt x="17" y="0"/>
                        </a:lnTo>
                        <a:lnTo>
                          <a:pt x="17" y="4"/>
                        </a:lnTo>
                        <a:lnTo>
                          <a:pt x="17" y="7"/>
                        </a:lnTo>
                        <a:lnTo>
                          <a:pt x="14" y="11"/>
                        </a:lnTo>
                        <a:lnTo>
                          <a:pt x="2"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18" name="Freeform 1230">
                    <a:extLst>
                      <a:ext uri="{FF2B5EF4-FFF2-40B4-BE49-F238E27FC236}">
                        <a16:creationId xmlns:a16="http://schemas.microsoft.com/office/drawing/2014/main" id="{1974ED28-EB4D-48E8-92E4-A19D9FF56AE2}"/>
                      </a:ext>
                    </a:extLst>
                  </p:cNvPr>
                  <p:cNvSpPr>
                    <a:spLocks/>
                  </p:cNvSpPr>
                  <p:nvPr/>
                </p:nvSpPr>
                <p:spPr bwMode="auto">
                  <a:xfrm>
                    <a:off x="2336801" y="4385734"/>
                    <a:ext cx="12700" cy="31751"/>
                  </a:xfrm>
                  <a:custGeom>
                    <a:avLst/>
                    <a:gdLst>
                      <a:gd name="T0" fmla="*/ 2147483646 w 9"/>
                      <a:gd name="T1" fmla="*/ 2147483646 h 18"/>
                      <a:gd name="T2" fmla="*/ 2147483646 w 9"/>
                      <a:gd name="T3" fmla="*/ 2147483646 h 18"/>
                      <a:gd name="T4" fmla="*/ 2147483646 w 9"/>
                      <a:gd name="T5" fmla="*/ 2147483646 h 18"/>
                      <a:gd name="T6" fmla="*/ 2147483646 w 9"/>
                      <a:gd name="T7" fmla="*/ 2147483646 h 18"/>
                      <a:gd name="T8" fmla="*/ 0 w 9"/>
                      <a:gd name="T9" fmla="*/ 2147483646 h 18"/>
                      <a:gd name="T10" fmla="*/ 0 w 9"/>
                      <a:gd name="T11" fmla="*/ 2147483646 h 18"/>
                      <a:gd name="T12" fmla="*/ 0 w 9"/>
                      <a:gd name="T13" fmla="*/ 2147483646 h 18"/>
                      <a:gd name="T14" fmla="*/ 0 w 9"/>
                      <a:gd name="T15" fmla="*/ 0 h 18"/>
                      <a:gd name="T16" fmla="*/ 2147483646 w 9"/>
                      <a:gd name="T17" fmla="*/ 0 h 18"/>
                      <a:gd name="T18" fmla="*/ 2147483646 w 9"/>
                      <a:gd name="T19" fmla="*/ 0 h 18"/>
                      <a:gd name="T20" fmla="*/ 2147483646 w 9"/>
                      <a:gd name="T21" fmla="*/ 0 h 18"/>
                      <a:gd name="T22" fmla="*/ 2147483646 w 9"/>
                      <a:gd name="T23" fmla="*/ 2147483646 h 18"/>
                      <a:gd name="T24" fmla="*/ 2147483646 w 9"/>
                      <a:gd name="T25" fmla="*/ 2147483646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8">
                        <a:moveTo>
                          <a:pt x="9" y="15"/>
                        </a:moveTo>
                        <a:lnTo>
                          <a:pt x="6" y="18"/>
                        </a:lnTo>
                        <a:lnTo>
                          <a:pt x="3" y="18"/>
                        </a:lnTo>
                        <a:lnTo>
                          <a:pt x="0" y="18"/>
                        </a:lnTo>
                        <a:lnTo>
                          <a:pt x="0" y="15"/>
                        </a:lnTo>
                        <a:lnTo>
                          <a:pt x="0" y="3"/>
                        </a:lnTo>
                        <a:lnTo>
                          <a:pt x="0" y="0"/>
                        </a:lnTo>
                        <a:lnTo>
                          <a:pt x="3" y="0"/>
                        </a:lnTo>
                        <a:lnTo>
                          <a:pt x="6" y="0"/>
                        </a:lnTo>
                        <a:lnTo>
                          <a:pt x="9" y="3"/>
                        </a:lnTo>
                        <a:lnTo>
                          <a:pt x="9" y="15"/>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19" name="Freeform 1231">
                    <a:extLst>
                      <a:ext uri="{FF2B5EF4-FFF2-40B4-BE49-F238E27FC236}">
                        <a16:creationId xmlns:a16="http://schemas.microsoft.com/office/drawing/2014/main" id="{B2C2DD58-85C9-4133-834D-C732E00EB9F9}"/>
                      </a:ext>
                    </a:extLst>
                  </p:cNvPr>
                  <p:cNvSpPr>
                    <a:spLocks/>
                  </p:cNvSpPr>
                  <p:nvPr/>
                </p:nvSpPr>
                <p:spPr bwMode="auto">
                  <a:xfrm>
                    <a:off x="2336800" y="4385733"/>
                    <a:ext cx="16933" cy="19051"/>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3"/>
                        </a:lnTo>
                        <a:lnTo>
                          <a:pt x="0" y="0"/>
                        </a:lnTo>
                        <a:lnTo>
                          <a:pt x="3" y="0"/>
                        </a:lnTo>
                        <a:lnTo>
                          <a:pt x="9" y="0"/>
                        </a:lnTo>
                        <a:lnTo>
                          <a:pt x="12" y="0"/>
                        </a:lnTo>
                        <a:lnTo>
                          <a:pt x="12" y="3"/>
                        </a:lnTo>
                        <a:lnTo>
                          <a:pt x="12" y="7"/>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20" name="Freeform 1232">
                    <a:extLst>
                      <a:ext uri="{FF2B5EF4-FFF2-40B4-BE49-F238E27FC236}">
                        <a16:creationId xmlns:a16="http://schemas.microsoft.com/office/drawing/2014/main" id="{14F10116-E5EE-4F57-8D11-B53EC0D1FC91}"/>
                      </a:ext>
                    </a:extLst>
                  </p:cNvPr>
                  <p:cNvSpPr>
                    <a:spLocks/>
                  </p:cNvSpPr>
                  <p:nvPr/>
                </p:nvSpPr>
                <p:spPr bwMode="auto">
                  <a:xfrm>
                    <a:off x="2345267" y="4385733"/>
                    <a:ext cx="10584"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3"/>
                        </a:lnTo>
                        <a:lnTo>
                          <a:pt x="0" y="0"/>
                        </a:lnTo>
                        <a:lnTo>
                          <a:pt x="3" y="0"/>
                        </a:lnTo>
                        <a:lnTo>
                          <a:pt x="6" y="0"/>
                        </a:lnTo>
                        <a:lnTo>
                          <a:pt x="8" y="0"/>
                        </a:lnTo>
                        <a:lnTo>
                          <a:pt x="8" y="3"/>
                        </a:lnTo>
                        <a:lnTo>
                          <a:pt x="8" y="7"/>
                        </a:lnTo>
                        <a:lnTo>
                          <a:pt x="6"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21" name="Freeform 1233">
                    <a:extLst>
                      <a:ext uri="{FF2B5EF4-FFF2-40B4-BE49-F238E27FC236}">
                        <a16:creationId xmlns:a16="http://schemas.microsoft.com/office/drawing/2014/main" id="{D7B394A0-8496-4D90-B07E-9A8B62703B03}"/>
                      </a:ext>
                    </a:extLst>
                  </p:cNvPr>
                  <p:cNvSpPr>
                    <a:spLocks/>
                  </p:cNvSpPr>
                  <p:nvPr/>
                </p:nvSpPr>
                <p:spPr bwMode="auto">
                  <a:xfrm>
                    <a:off x="2349501" y="4385733"/>
                    <a:ext cx="23284"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3"/>
                        </a:lnTo>
                        <a:lnTo>
                          <a:pt x="0" y="0"/>
                        </a:lnTo>
                        <a:lnTo>
                          <a:pt x="3" y="0"/>
                        </a:lnTo>
                        <a:lnTo>
                          <a:pt x="14" y="0"/>
                        </a:lnTo>
                        <a:lnTo>
                          <a:pt x="17" y="0"/>
                        </a:lnTo>
                        <a:lnTo>
                          <a:pt x="17" y="3"/>
                        </a:lnTo>
                        <a:lnTo>
                          <a:pt x="17" y="7"/>
                        </a:lnTo>
                        <a:lnTo>
                          <a:pt x="14"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22" name="Freeform 1234">
                    <a:extLst>
                      <a:ext uri="{FF2B5EF4-FFF2-40B4-BE49-F238E27FC236}">
                        <a16:creationId xmlns:a16="http://schemas.microsoft.com/office/drawing/2014/main" id="{7985C53C-F17E-4227-BC12-242A0C17FA1D}"/>
                      </a:ext>
                    </a:extLst>
                  </p:cNvPr>
                  <p:cNvSpPr>
                    <a:spLocks/>
                  </p:cNvSpPr>
                  <p:nvPr/>
                </p:nvSpPr>
                <p:spPr bwMode="auto">
                  <a:xfrm>
                    <a:off x="2364318" y="4370918"/>
                    <a:ext cx="12700" cy="27516"/>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623" name="Freeform 1235">
                    <a:extLst>
                      <a:ext uri="{FF2B5EF4-FFF2-40B4-BE49-F238E27FC236}">
                        <a16:creationId xmlns:a16="http://schemas.microsoft.com/office/drawing/2014/main" id="{76C6C5C3-3F11-4BF6-917C-7EBBE4AA9FAA}"/>
                      </a:ext>
                    </a:extLst>
                  </p:cNvPr>
                  <p:cNvSpPr>
                    <a:spLocks/>
                  </p:cNvSpPr>
                  <p:nvPr/>
                </p:nvSpPr>
                <p:spPr bwMode="auto">
                  <a:xfrm>
                    <a:off x="2364318" y="4370918"/>
                    <a:ext cx="16933" cy="19049"/>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8"/>
                        </a:lnTo>
                        <a:lnTo>
                          <a:pt x="0" y="4"/>
                        </a:lnTo>
                        <a:lnTo>
                          <a:pt x="0" y="0"/>
                        </a:lnTo>
                        <a:lnTo>
                          <a:pt x="3" y="0"/>
                        </a:lnTo>
                        <a:lnTo>
                          <a:pt x="9" y="0"/>
                        </a:lnTo>
                        <a:lnTo>
                          <a:pt x="12" y="0"/>
                        </a:lnTo>
                        <a:lnTo>
                          <a:pt x="12" y="4"/>
                        </a:lnTo>
                        <a:lnTo>
                          <a:pt x="12" y="8"/>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sp>
              <p:nvSpPr>
                <p:cNvPr id="351861" name="Freeform 1474">
                  <a:extLst>
                    <a:ext uri="{FF2B5EF4-FFF2-40B4-BE49-F238E27FC236}">
                      <a16:creationId xmlns:a16="http://schemas.microsoft.com/office/drawing/2014/main" id="{4D35DB1E-2F7C-4FBD-8CE7-A50911F02255}"/>
                    </a:ext>
                  </a:extLst>
                </p:cNvPr>
                <p:cNvSpPr>
                  <a:spLocks/>
                </p:cNvSpPr>
                <p:nvPr/>
              </p:nvSpPr>
              <p:spPr bwMode="auto">
                <a:xfrm>
                  <a:off x="1492251" y="4872568"/>
                  <a:ext cx="10583" cy="40217"/>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62" name="Freeform 1475">
                  <a:extLst>
                    <a:ext uri="{FF2B5EF4-FFF2-40B4-BE49-F238E27FC236}">
                      <a16:creationId xmlns:a16="http://schemas.microsoft.com/office/drawing/2014/main" id="{D7876938-91B2-4C9F-801B-43B91883D148}"/>
                    </a:ext>
                  </a:extLst>
                </p:cNvPr>
                <p:cNvSpPr>
                  <a:spLocks/>
                </p:cNvSpPr>
                <p:nvPr/>
              </p:nvSpPr>
              <p:spPr bwMode="auto">
                <a:xfrm>
                  <a:off x="1492251" y="4872567"/>
                  <a:ext cx="14816" cy="19051"/>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3"/>
                      </a:lnTo>
                      <a:lnTo>
                        <a:pt x="0" y="0"/>
                      </a:lnTo>
                      <a:lnTo>
                        <a:pt x="3" y="0"/>
                      </a:lnTo>
                      <a:lnTo>
                        <a:pt x="9" y="0"/>
                      </a:lnTo>
                      <a:lnTo>
                        <a:pt x="12" y="0"/>
                      </a:lnTo>
                      <a:lnTo>
                        <a:pt x="12" y="3"/>
                      </a:lnTo>
                      <a:lnTo>
                        <a:pt x="12" y="7"/>
                      </a:lnTo>
                      <a:lnTo>
                        <a:pt x="9" y="11"/>
                      </a:lnTo>
                      <a:lnTo>
                        <a:pt x="3" y="11"/>
                      </a:lnTo>
                      <a:close/>
                    </a:path>
                  </a:pathLst>
                </a:custGeom>
                <a:grpFill/>
                <a:ln w="19050">
                  <a:solidFill>
                    <a:schemeClr val="accent1"/>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grpSp>
      </p:grpSp>
      <p:grpSp>
        <p:nvGrpSpPr>
          <p:cNvPr id="351239" name="Group 351238">
            <a:extLst>
              <a:ext uri="{FF2B5EF4-FFF2-40B4-BE49-F238E27FC236}">
                <a16:creationId xmlns:a16="http://schemas.microsoft.com/office/drawing/2014/main" id="{82DDA41C-45E7-4EAB-A891-DE9A6DDA1750}"/>
              </a:ext>
            </a:extLst>
          </p:cNvPr>
          <p:cNvGrpSpPr/>
          <p:nvPr/>
        </p:nvGrpSpPr>
        <p:grpSpPr>
          <a:xfrm>
            <a:off x="1371600" y="2338918"/>
            <a:ext cx="4790018" cy="2580216"/>
            <a:chOff x="1371600" y="2338918"/>
            <a:chExt cx="4790018" cy="2580216"/>
          </a:xfrm>
          <a:solidFill>
            <a:schemeClr val="accent4"/>
          </a:solidFill>
        </p:grpSpPr>
        <p:sp>
          <p:nvSpPr>
            <p:cNvPr id="351886" name="Freeform 1500">
              <a:extLst>
                <a:ext uri="{FF2B5EF4-FFF2-40B4-BE49-F238E27FC236}">
                  <a16:creationId xmlns:a16="http://schemas.microsoft.com/office/drawing/2014/main" id="{29D67AAA-9F1C-40F2-9B18-1C9143118DC7}"/>
                </a:ext>
              </a:extLst>
            </p:cNvPr>
            <p:cNvSpPr>
              <a:spLocks/>
            </p:cNvSpPr>
            <p:nvPr/>
          </p:nvSpPr>
          <p:spPr bwMode="auto">
            <a:xfrm>
              <a:off x="1750485" y="4525434"/>
              <a:ext cx="10583" cy="40217"/>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5" y="22"/>
                  </a:lnTo>
                  <a:lnTo>
                    <a:pt x="2" y="22"/>
                  </a:lnTo>
                  <a:lnTo>
                    <a:pt x="0" y="22"/>
                  </a:lnTo>
                  <a:lnTo>
                    <a:pt x="0" y="18"/>
                  </a:lnTo>
                  <a:lnTo>
                    <a:pt x="0" y="3"/>
                  </a:lnTo>
                  <a:lnTo>
                    <a:pt x="0" y="0"/>
                  </a:lnTo>
                  <a:lnTo>
                    <a:pt x="2" y="0"/>
                  </a:lnTo>
                  <a:lnTo>
                    <a:pt x="5" y="0"/>
                  </a:lnTo>
                  <a:lnTo>
                    <a:pt x="8" y="3"/>
                  </a:lnTo>
                  <a:lnTo>
                    <a:pt x="8"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87" name="Freeform 1501">
              <a:extLst>
                <a:ext uri="{FF2B5EF4-FFF2-40B4-BE49-F238E27FC236}">
                  <a16:creationId xmlns:a16="http://schemas.microsoft.com/office/drawing/2014/main" id="{E78724FB-A2A7-414C-AAA0-F6021B5ADCAF}"/>
                </a:ext>
              </a:extLst>
            </p:cNvPr>
            <p:cNvSpPr>
              <a:spLocks/>
            </p:cNvSpPr>
            <p:nvPr/>
          </p:nvSpPr>
          <p:spPr bwMode="auto">
            <a:xfrm>
              <a:off x="1750485" y="4525433"/>
              <a:ext cx="63500" cy="19051"/>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2" y="11"/>
                  </a:moveTo>
                  <a:lnTo>
                    <a:pt x="0" y="7"/>
                  </a:lnTo>
                  <a:lnTo>
                    <a:pt x="0" y="3"/>
                  </a:lnTo>
                  <a:lnTo>
                    <a:pt x="0" y="0"/>
                  </a:lnTo>
                  <a:lnTo>
                    <a:pt x="2" y="0"/>
                  </a:lnTo>
                  <a:lnTo>
                    <a:pt x="43" y="0"/>
                  </a:lnTo>
                  <a:lnTo>
                    <a:pt x="46" y="0"/>
                  </a:lnTo>
                  <a:lnTo>
                    <a:pt x="46" y="3"/>
                  </a:lnTo>
                  <a:lnTo>
                    <a:pt x="46" y="7"/>
                  </a:lnTo>
                  <a:lnTo>
                    <a:pt x="43"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351238" name="Group 351237">
              <a:extLst>
                <a:ext uri="{FF2B5EF4-FFF2-40B4-BE49-F238E27FC236}">
                  <a16:creationId xmlns:a16="http://schemas.microsoft.com/office/drawing/2014/main" id="{0D79449B-1617-4CEE-B292-6B8F0075BBB1}"/>
                </a:ext>
              </a:extLst>
            </p:cNvPr>
            <p:cNvGrpSpPr/>
            <p:nvPr/>
          </p:nvGrpSpPr>
          <p:grpSpPr>
            <a:xfrm>
              <a:off x="1371600" y="2338918"/>
              <a:ext cx="4790018" cy="2580216"/>
              <a:chOff x="1371600" y="2338918"/>
              <a:chExt cx="4790018" cy="2580216"/>
            </a:xfrm>
            <a:grpFill/>
          </p:grpSpPr>
          <p:sp>
            <p:nvSpPr>
              <p:cNvPr id="351860" name="Freeform 1473">
                <a:extLst>
                  <a:ext uri="{FF2B5EF4-FFF2-40B4-BE49-F238E27FC236}">
                    <a16:creationId xmlns:a16="http://schemas.microsoft.com/office/drawing/2014/main" id="{93AA7C18-378A-43B3-9133-767861385994}"/>
                  </a:ext>
                </a:extLst>
              </p:cNvPr>
              <p:cNvSpPr>
                <a:spLocks/>
              </p:cNvSpPr>
              <p:nvPr/>
            </p:nvSpPr>
            <p:spPr bwMode="auto">
              <a:xfrm>
                <a:off x="1371600" y="4900085"/>
                <a:ext cx="129117" cy="19049"/>
              </a:xfrm>
              <a:custGeom>
                <a:avLst/>
                <a:gdLst>
                  <a:gd name="T0" fmla="*/ 2147483646 w 95"/>
                  <a:gd name="T1" fmla="*/ 2147483646 h 11"/>
                  <a:gd name="T2" fmla="*/ 0 w 95"/>
                  <a:gd name="T3" fmla="*/ 2147483646 h 11"/>
                  <a:gd name="T4" fmla="*/ 0 w 95"/>
                  <a:gd name="T5" fmla="*/ 2147483646 h 11"/>
                  <a:gd name="T6" fmla="*/ 0 w 95"/>
                  <a:gd name="T7" fmla="*/ 2147483646 h 11"/>
                  <a:gd name="T8" fmla="*/ 0 w 95"/>
                  <a:gd name="T9" fmla="*/ 0 h 11"/>
                  <a:gd name="T10" fmla="*/ 2147483646 w 95"/>
                  <a:gd name="T11" fmla="*/ 0 h 11"/>
                  <a:gd name="T12" fmla="*/ 2147483646 w 95"/>
                  <a:gd name="T13" fmla="*/ 0 h 11"/>
                  <a:gd name="T14" fmla="*/ 2147483646 w 95"/>
                  <a:gd name="T15" fmla="*/ 0 h 11"/>
                  <a:gd name="T16" fmla="*/ 2147483646 w 95"/>
                  <a:gd name="T17" fmla="*/ 2147483646 h 11"/>
                  <a:gd name="T18" fmla="*/ 2147483646 w 95"/>
                  <a:gd name="T19" fmla="*/ 2147483646 h 11"/>
                  <a:gd name="T20" fmla="*/ 2147483646 w 95"/>
                  <a:gd name="T21" fmla="*/ 2147483646 h 11"/>
                  <a:gd name="T22" fmla="*/ 2147483646 w 95"/>
                  <a:gd name="T23" fmla="*/ 2147483646 h 11"/>
                  <a:gd name="T24" fmla="*/ 2147483646 w 9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5" h="11">
                    <a:moveTo>
                      <a:pt x="3" y="11"/>
                    </a:moveTo>
                    <a:lnTo>
                      <a:pt x="0" y="7"/>
                    </a:lnTo>
                    <a:lnTo>
                      <a:pt x="0" y="3"/>
                    </a:lnTo>
                    <a:lnTo>
                      <a:pt x="0" y="0"/>
                    </a:lnTo>
                    <a:lnTo>
                      <a:pt x="3" y="0"/>
                    </a:lnTo>
                    <a:lnTo>
                      <a:pt x="92" y="0"/>
                    </a:lnTo>
                    <a:lnTo>
                      <a:pt x="95" y="0"/>
                    </a:lnTo>
                    <a:lnTo>
                      <a:pt x="95" y="3"/>
                    </a:lnTo>
                    <a:lnTo>
                      <a:pt x="95" y="7"/>
                    </a:lnTo>
                    <a:lnTo>
                      <a:pt x="92"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351237" name="Group 351236">
                <a:extLst>
                  <a:ext uri="{FF2B5EF4-FFF2-40B4-BE49-F238E27FC236}">
                    <a16:creationId xmlns:a16="http://schemas.microsoft.com/office/drawing/2014/main" id="{AC649FC9-EEEC-4AD2-B65D-784508F5F877}"/>
                  </a:ext>
                </a:extLst>
              </p:cNvPr>
              <p:cNvGrpSpPr/>
              <p:nvPr/>
            </p:nvGrpSpPr>
            <p:grpSpPr>
              <a:xfrm>
                <a:off x="1538818" y="2338918"/>
                <a:ext cx="4622800" cy="2518833"/>
                <a:chOff x="1538818" y="2338918"/>
                <a:chExt cx="4622800" cy="2518833"/>
              </a:xfrm>
              <a:grpFill/>
            </p:grpSpPr>
            <p:sp>
              <p:nvSpPr>
                <p:cNvPr id="351865" name="Freeform 1478">
                  <a:extLst>
                    <a:ext uri="{FF2B5EF4-FFF2-40B4-BE49-F238E27FC236}">
                      <a16:creationId xmlns:a16="http://schemas.microsoft.com/office/drawing/2014/main" id="{46BB8111-E173-41D9-B74F-A12F39D9DB09}"/>
                    </a:ext>
                  </a:extLst>
                </p:cNvPr>
                <p:cNvSpPr>
                  <a:spLocks/>
                </p:cNvSpPr>
                <p:nvPr/>
              </p:nvSpPr>
              <p:spPr bwMode="auto">
                <a:xfrm>
                  <a:off x="1538818" y="4819651"/>
                  <a:ext cx="10583" cy="38100"/>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5" y="22"/>
                      </a:lnTo>
                      <a:lnTo>
                        <a:pt x="3" y="22"/>
                      </a:lnTo>
                      <a:lnTo>
                        <a:pt x="0" y="22"/>
                      </a:lnTo>
                      <a:lnTo>
                        <a:pt x="0" y="18"/>
                      </a:lnTo>
                      <a:lnTo>
                        <a:pt x="0" y="3"/>
                      </a:lnTo>
                      <a:lnTo>
                        <a:pt x="0" y="0"/>
                      </a:lnTo>
                      <a:lnTo>
                        <a:pt x="3" y="0"/>
                      </a:lnTo>
                      <a:lnTo>
                        <a:pt x="5" y="0"/>
                      </a:lnTo>
                      <a:lnTo>
                        <a:pt x="8" y="3"/>
                      </a:lnTo>
                      <a:lnTo>
                        <a:pt x="8"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66" name="Freeform 1479">
                  <a:extLst>
                    <a:ext uri="{FF2B5EF4-FFF2-40B4-BE49-F238E27FC236}">
                      <a16:creationId xmlns:a16="http://schemas.microsoft.com/office/drawing/2014/main" id="{17FDEAD3-8BA5-436F-AF3B-7274D09935CF}"/>
                    </a:ext>
                  </a:extLst>
                </p:cNvPr>
                <p:cNvSpPr>
                  <a:spLocks/>
                </p:cNvSpPr>
                <p:nvPr/>
              </p:nvSpPr>
              <p:spPr bwMode="auto">
                <a:xfrm>
                  <a:off x="1538818" y="4819652"/>
                  <a:ext cx="31749" cy="19049"/>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67" name="Freeform 1480">
                  <a:extLst>
                    <a:ext uri="{FF2B5EF4-FFF2-40B4-BE49-F238E27FC236}">
                      <a16:creationId xmlns:a16="http://schemas.microsoft.com/office/drawing/2014/main" id="{F5A7E211-E7A6-4FBE-A369-4795A9696ECC}"/>
                    </a:ext>
                  </a:extLst>
                </p:cNvPr>
                <p:cNvSpPr>
                  <a:spLocks/>
                </p:cNvSpPr>
                <p:nvPr/>
              </p:nvSpPr>
              <p:spPr bwMode="auto">
                <a:xfrm>
                  <a:off x="1562101" y="4792134"/>
                  <a:ext cx="12700" cy="40217"/>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68" name="Freeform 1481">
                  <a:extLst>
                    <a:ext uri="{FF2B5EF4-FFF2-40B4-BE49-F238E27FC236}">
                      <a16:creationId xmlns:a16="http://schemas.microsoft.com/office/drawing/2014/main" id="{A24119D4-3360-451D-AA83-FF2983E3D0A0}"/>
                    </a:ext>
                  </a:extLst>
                </p:cNvPr>
                <p:cNvSpPr>
                  <a:spLocks/>
                </p:cNvSpPr>
                <p:nvPr/>
              </p:nvSpPr>
              <p:spPr bwMode="auto">
                <a:xfrm>
                  <a:off x="1562101" y="4792134"/>
                  <a:ext cx="14817" cy="21167"/>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7"/>
                      </a:lnTo>
                      <a:lnTo>
                        <a:pt x="0" y="3"/>
                      </a:lnTo>
                      <a:lnTo>
                        <a:pt x="0" y="0"/>
                      </a:lnTo>
                      <a:lnTo>
                        <a:pt x="3" y="0"/>
                      </a:lnTo>
                      <a:lnTo>
                        <a:pt x="9" y="0"/>
                      </a:lnTo>
                      <a:lnTo>
                        <a:pt x="11" y="0"/>
                      </a:lnTo>
                      <a:lnTo>
                        <a:pt x="11" y="3"/>
                      </a:lnTo>
                      <a:lnTo>
                        <a:pt x="11" y="7"/>
                      </a:lnTo>
                      <a:lnTo>
                        <a:pt x="9"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69" name="Freeform 1482">
                  <a:extLst>
                    <a:ext uri="{FF2B5EF4-FFF2-40B4-BE49-F238E27FC236}">
                      <a16:creationId xmlns:a16="http://schemas.microsoft.com/office/drawing/2014/main" id="{E6D6E677-928B-4500-92A1-45CF2674F505}"/>
                    </a:ext>
                  </a:extLst>
                </p:cNvPr>
                <p:cNvSpPr>
                  <a:spLocks/>
                </p:cNvSpPr>
                <p:nvPr/>
              </p:nvSpPr>
              <p:spPr bwMode="auto">
                <a:xfrm>
                  <a:off x="1570567" y="4766734"/>
                  <a:ext cx="10584" cy="38100"/>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5" y="22"/>
                      </a:lnTo>
                      <a:lnTo>
                        <a:pt x="3" y="22"/>
                      </a:lnTo>
                      <a:lnTo>
                        <a:pt x="0" y="22"/>
                      </a:lnTo>
                      <a:lnTo>
                        <a:pt x="0" y="18"/>
                      </a:lnTo>
                      <a:lnTo>
                        <a:pt x="0" y="3"/>
                      </a:lnTo>
                      <a:lnTo>
                        <a:pt x="0" y="0"/>
                      </a:lnTo>
                      <a:lnTo>
                        <a:pt x="3" y="0"/>
                      </a:lnTo>
                      <a:lnTo>
                        <a:pt x="5" y="0"/>
                      </a:lnTo>
                      <a:lnTo>
                        <a:pt x="8" y="3"/>
                      </a:lnTo>
                      <a:lnTo>
                        <a:pt x="8"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70" name="Freeform 1483">
                  <a:extLst>
                    <a:ext uri="{FF2B5EF4-FFF2-40B4-BE49-F238E27FC236}">
                      <a16:creationId xmlns:a16="http://schemas.microsoft.com/office/drawing/2014/main" id="{8B72E541-CEA7-4DE6-A5F6-BA17A93D57E4}"/>
                    </a:ext>
                  </a:extLst>
                </p:cNvPr>
                <p:cNvSpPr>
                  <a:spLocks/>
                </p:cNvSpPr>
                <p:nvPr/>
              </p:nvSpPr>
              <p:spPr bwMode="auto">
                <a:xfrm>
                  <a:off x="1570567" y="4739217"/>
                  <a:ext cx="10584" cy="40216"/>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5" y="22"/>
                      </a:lnTo>
                      <a:lnTo>
                        <a:pt x="3" y="22"/>
                      </a:lnTo>
                      <a:lnTo>
                        <a:pt x="0" y="22"/>
                      </a:lnTo>
                      <a:lnTo>
                        <a:pt x="0" y="18"/>
                      </a:lnTo>
                      <a:lnTo>
                        <a:pt x="0" y="3"/>
                      </a:lnTo>
                      <a:lnTo>
                        <a:pt x="0" y="0"/>
                      </a:lnTo>
                      <a:lnTo>
                        <a:pt x="3" y="0"/>
                      </a:lnTo>
                      <a:lnTo>
                        <a:pt x="5" y="0"/>
                      </a:lnTo>
                      <a:lnTo>
                        <a:pt x="8" y="3"/>
                      </a:lnTo>
                      <a:lnTo>
                        <a:pt x="8"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71" name="Freeform 1484">
                  <a:extLst>
                    <a:ext uri="{FF2B5EF4-FFF2-40B4-BE49-F238E27FC236}">
                      <a16:creationId xmlns:a16="http://schemas.microsoft.com/office/drawing/2014/main" id="{6E8D4617-3CC5-4CFD-A888-E936B98A6329}"/>
                    </a:ext>
                  </a:extLst>
                </p:cNvPr>
                <p:cNvSpPr>
                  <a:spLocks/>
                </p:cNvSpPr>
                <p:nvPr/>
              </p:nvSpPr>
              <p:spPr bwMode="auto">
                <a:xfrm>
                  <a:off x="1570568" y="4739218"/>
                  <a:ext cx="14817" cy="19049"/>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7"/>
                      </a:lnTo>
                      <a:lnTo>
                        <a:pt x="0" y="3"/>
                      </a:lnTo>
                      <a:lnTo>
                        <a:pt x="0" y="0"/>
                      </a:lnTo>
                      <a:lnTo>
                        <a:pt x="3" y="0"/>
                      </a:lnTo>
                      <a:lnTo>
                        <a:pt x="8" y="0"/>
                      </a:lnTo>
                      <a:lnTo>
                        <a:pt x="11" y="0"/>
                      </a:lnTo>
                      <a:lnTo>
                        <a:pt x="11" y="3"/>
                      </a:lnTo>
                      <a:lnTo>
                        <a:pt x="11" y="7"/>
                      </a:lnTo>
                      <a:lnTo>
                        <a:pt x="8"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72" name="Freeform 1485">
                  <a:extLst>
                    <a:ext uri="{FF2B5EF4-FFF2-40B4-BE49-F238E27FC236}">
                      <a16:creationId xmlns:a16="http://schemas.microsoft.com/office/drawing/2014/main" id="{AC097200-99A1-41E3-A782-7F52665CA06B}"/>
                    </a:ext>
                  </a:extLst>
                </p:cNvPr>
                <p:cNvSpPr>
                  <a:spLocks/>
                </p:cNvSpPr>
                <p:nvPr/>
              </p:nvSpPr>
              <p:spPr bwMode="auto">
                <a:xfrm>
                  <a:off x="1576918" y="4713818"/>
                  <a:ext cx="10583" cy="38100"/>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73" name="Freeform 1486">
                  <a:extLst>
                    <a:ext uri="{FF2B5EF4-FFF2-40B4-BE49-F238E27FC236}">
                      <a16:creationId xmlns:a16="http://schemas.microsoft.com/office/drawing/2014/main" id="{10DE097A-BA2F-4D74-B9F4-1A571AC29176}"/>
                    </a:ext>
                  </a:extLst>
                </p:cNvPr>
                <p:cNvSpPr>
                  <a:spLocks/>
                </p:cNvSpPr>
                <p:nvPr/>
              </p:nvSpPr>
              <p:spPr bwMode="auto">
                <a:xfrm>
                  <a:off x="1576917" y="4713818"/>
                  <a:ext cx="25400"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7"/>
                      </a:lnTo>
                      <a:lnTo>
                        <a:pt x="0" y="3"/>
                      </a:lnTo>
                      <a:lnTo>
                        <a:pt x="0" y="0"/>
                      </a:lnTo>
                      <a:lnTo>
                        <a:pt x="3" y="0"/>
                      </a:lnTo>
                      <a:lnTo>
                        <a:pt x="18" y="0"/>
                      </a:lnTo>
                      <a:lnTo>
                        <a:pt x="20" y="0"/>
                      </a:lnTo>
                      <a:lnTo>
                        <a:pt x="20" y="3"/>
                      </a:lnTo>
                      <a:lnTo>
                        <a:pt x="20" y="7"/>
                      </a:lnTo>
                      <a:lnTo>
                        <a:pt x="18"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74" name="Freeform 1487">
                  <a:extLst>
                    <a:ext uri="{FF2B5EF4-FFF2-40B4-BE49-F238E27FC236}">
                      <a16:creationId xmlns:a16="http://schemas.microsoft.com/office/drawing/2014/main" id="{63B5B8A3-FFD5-444F-8A73-508B26552B48}"/>
                    </a:ext>
                  </a:extLst>
                </p:cNvPr>
                <p:cNvSpPr>
                  <a:spLocks/>
                </p:cNvSpPr>
                <p:nvPr/>
              </p:nvSpPr>
              <p:spPr bwMode="auto">
                <a:xfrm>
                  <a:off x="1595967" y="4686301"/>
                  <a:ext cx="10584" cy="38100"/>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5" y="22"/>
                      </a:lnTo>
                      <a:lnTo>
                        <a:pt x="3" y="22"/>
                      </a:lnTo>
                      <a:lnTo>
                        <a:pt x="0" y="22"/>
                      </a:lnTo>
                      <a:lnTo>
                        <a:pt x="0" y="18"/>
                      </a:lnTo>
                      <a:lnTo>
                        <a:pt x="0" y="3"/>
                      </a:lnTo>
                      <a:lnTo>
                        <a:pt x="0" y="0"/>
                      </a:lnTo>
                      <a:lnTo>
                        <a:pt x="3" y="0"/>
                      </a:lnTo>
                      <a:lnTo>
                        <a:pt x="5" y="0"/>
                      </a:lnTo>
                      <a:lnTo>
                        <a:pt x="8" y="3"/>
                      </a:lnTo>
                      <a:lnTo>
                        <a:pt x="8"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75" name="Freeform 1489">
                  <a:extLst>
                    <a:ext uri="{FF2B5EF4-FFF2-40B4-BE49-F238E27FC236}">
                      <a16:creationId xmlns:a16="http://schemas.microsoft.com/office/drawing/2014/main" id="{2B145CC1-007A-4393-9A88-7284A14ADC93}"/>
                    </a:ext>
                  </a:extLst>
                </p:cNvPr>
                <p:cNvSpPr>
                  <a:spLocks/>
                </p:cNvSpPr>
                <p:nvPr/>
              </p:nvSpPr>
              <p:spPr bwMode="auto">
                <a:xfrm>
                  <a:off x="1595968" y="4686300"/>
                  <a:ext cx="14817" cy="19051"/>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7"/>
                      </a:lnTo>
                      <a:lnTo>
                        <a:pt x="0" y="3"/>
                      </a:lnTo>
                      <a:lnTo>
                        <a:pt x="0" y="0"/>
                      </a:lnTo>
                      <a:lnTo>
                        <a:pt x="3" y="0"/>
                      </a:lnTo>
                      <a:lnTo>
                        <a:pt x="8" y="0"/>
                      </a:lnTo>
                      <a:lnTo>
                        <a:pt x="11" y="0"/>
                      </a:lnTo>
                      <a:lnTo>
                        <a:pt x="11" y="3"/>
                      </a:lnTo>
                      <a:lnTo>
                        <a:pt x="11" y="7"/>
                      </a:lnTo>
                      <a:lnTo>
                        <a:pt x="8"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76" name="Freeform 1490">
                  <a:extLst>
                    <a:ext uri="{FF2B5EF4-FFF2-40B4-BE49-F238E27FC236}">
                      <a16:creationId xmlns:a16="http://schemas.microsoft.com/office/drawing/2014/main" id="{C41412CC-94EA-4CC6-8C59-34575F1F8A99}"/>
                    </a:ext>
                  </a:extLst>
                </p:cNvPr>
                <p:cNvSpPr>
                  <a:spLocks/>
                </p:cNvSpPr>
                <p:nvPr/>
              </p:nvSpPr>
              <p:spPr bwMode="auto">
                <a:xfrm>
                  <a:off x="1602318" y="4658784"/>
                  <a:ext cx="12700" cy="40216"/>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77" name="Freeform 1491">
                  <a:extLst>
                    <a:ext uri="{FF2B5EF4-FFF2-40B4-BE49-F238E27FC236}">
                      <a16:creationId xmlns:a16="http://schemas.microsoft.com/office/drawing/2014/main" id="{EDF5954B-1E9A-4AD7-BC03-A18F78F8AC05}"/>
                    </a:ext>
                  </a:extLst>
                </p:cNvPr>
                <p:cNvSpPr>
                  <a:spLocks/>
                </p:cNvSpPr>
                <p:nvPr/>
              </p:nvSpPr>
              <p:spPr bwMode="auto">
                <a:xfrm>
                  <a:off x="1602318" y="4658785"/>
                  <a:ext cx="16933" cy="21167"/>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3"/>
                      </a:lnTo>
                      <a:lnTo>
                        <a:pt x="0" y="0"/>
                      </a:lnTo>
                      <a:lnTo>
                        <a:pt x="3" y="0"/>
                      </a:lnTo>
                      <a:lnTo>
                        <a:pt x="9" y="0"/>
                      </a:lnTo>
                      <a:lnTo>
                        <a:pt x="12" y="0"/>
                      </a:lnTo>
                      <a:lnTo>
                        <a:pt x="12" y="3"/>
                      </a:lnTo>
                      <a:lnTo>
                        <a:pt x="12" y="7"/>
                      </a:lnTo>
                      <a:lnTo>
                        <a:pt x="9"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351236" name="Group 351235">
                  <a:extLst>
                    <a:ext uri="{FF2B5EF4-FFF2-40B4-BE49-F238E27FC236}">
                      <a16:creationId xmlns:a16="http://schemas.microsoft.com/office/drawing/2014/main" id="{D675157D-8432-4C71-AD2D-DC8BEBA34E80}"/>
                    </a:ext>
                  </a:extLst>
                </p:cNvPr>
                <p:cNvGrpSpPr/>
                <p:nvPr/>
              </p:nvGrpSpPr>
              <p:grpSpPr>
                <a:xfrm>
                  <a:off x="1610785" y="2338918"/>
                  <a:ext cx="4550833" cy="2332567"/>
                  <a:chOff x="1610785" y="2338918"/>
                  <a:chExt cx="4550833" cy="2332567"/>
                </a:xfrm>
                <a:grpFill/>
              </p:grpSpPr>
              <p:sp>
                <p:nvSpPr>
                  <p:cNvPr id="351878" name="Freeform 1492">
                    <a:extLst>
                      <a:ext uri="{FF2B5EF4-FFF2-40B4-BE49-F238E27FC236}">
                        <a16:creationId xmlns:a16="http://schemas.microsoft.com/office/drawing/2014/main" id="{44432B6D-F8FD-4750-B551-32684925B79C}"/>
                      </a:ext>
                    </a:extLst>
                  </p:cNvPr>
                  <p:cNvSpPr>
                    <a:spLocks/>
                  </p:cNvSpPr>
                  <p:nvPr/>
                </p:nvSpPr>
                <p:spPr bwMode="auto">
                  <a:xfrm>
                    <a:off x="1610785" y="4633385"/>
                    <a:ext cx="12700" cy="38100"/>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79" name="Freeform 1493">
                    <a:extLst>
                      <a:ext uri="{FF2B5EF4-FFF2-40B4-BE49-F238E27FC236}">
                        <a16:creationId xmlns:a16="http://schemas.microsoft.com/office/drawing/2014/main" id="{E1AA6B0A-DCA3-4D88-B634-15BE327E78C6}"/>
                      </a:ext>
                    </a:extLst>
                  </p:cNvPr>
                  <p:cNvSpPr>
                    <a:spLocks/>
                  </p:cNvSpPr>
                  <p:nvPr/>
                </p:nvSpPr>
                <p:spPr bwMode="auto">
                  <a:xfrm>
                    <a:off x="1610785" y="4633385"/>
                    <a:ext cx="69849" cy="19049"/>
                  </a:xfrm>
                  <a:custGeom>
                    <a:avLst/>
                    <a:gdLst>
                      <a:gd name="T0" fmla="*/ 2147483646 w 52"/>
                      <a:gd name="T1" fmla="*/ 2147483646 h 11"/>
                      <a:gd name="T2" fmla="*/ 0 w 52"/>
                      <a:gd name="T3" fmla="*/ 2147483646 h 11"/>
                      <a:gd name="T4" fmla="*/ 0 w 52"/>
                      <a:gd name="T5" fmla="*/ 2147483646 h 11"/>
                      <a:gd name="T6" fmla="*/ 0 w 52"/>
                      <a:gd name="T7" fmla="*/ 2147483646 h 11"/>
                      <a:gd name="T8" fmla="*/ 0 w 52"/>
                      <a:gd name="T9" fmla="*/ 0 h 11"/>
                      <a:gd name="T10" fmla="*/ 2147483646 w 52"/>
                      <a:gd name="T11" fmla="*/ 0 h 11"/>
                      <a:gd name="T12" fmla="*/ 2147483646 w 52"/>
                      <a:gd name="T13" fmla="*/ 0 h 11"/>
                      <a:gd name="T14" fmla="*/ 2147483646 w 52"/>
                      <a:gd name="T15" fmla="*/ 0 h 11"/>
                      <a:gd name="T16" fmla="*/ 2147483646 w 52"/>
                      <a:gd name="T17" fmla="*/ 2147483646 h 11"/>
                      <a:gd name="T18" fmla="*/ 2147483646 w 52"/>
                      <a:gd name="T19" fmla="*/ 2147483646 h 11"/>
                      <a:gd name="T20" fmla="*/ 2147483646 w 52"/>
                      <a:gd name="T21" fmla="*/ 2147483646 h 11"/>
                      <a:gd name="T22" fmla="*/ 2147483646 w 52"/>
                      <a:gd name="T23" fmla="*/ 2147483646 h 11"/>
                      <a:gd name="T24" fmla="*/ 2147483646 w 5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2" h="11">
                        <a:moveTo>
                          <a:pt x="3" y="11"/>
                        </a:moveTo>
                        <a:lnTo>
                          <a:pt x="0" y="7"/>
                        </a:lnTo>
                        <a:lnTo>
                          <a:pt x="0" y="3"/>
                        </a:lnTo>
                        <a:lnTo>
                          <a:pt x="0" y="0"/>
                        </a:lnTo>
                        <a:lnTo>
                          <a:pt x="3" y="0"/>
                        </a:lnTo>
                        <a:lnTo>
                          <a:pt x="49" y="0"/>
                        </a:lnTo>
                        <a:lnTo>
                          <a:pt x="52" y="0"/>
                        </a:lnTo>
                        <a:lnTo>
                          <a:pt x="52" y="3"/>
                        </a:lnTo>
                        <a:lnTo>
                          <a:pt x="52" y="7"/>
                        </a:lnTo>
                        <a:lnTo>
                          <a:pt x="49"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80" name="Freeform 1494">
                    <a:extLst>
                      <a:ext uri="{FF2B5EF4-FFF2-40B4-BE49-F238E27FC236}">
                        <a16:creationId xmlns:a16="http://schemas.microsoft.com/office/drawing/2014/main" id="{D35BE355-3AC3-497D-8B39-CFE187B57212}"/>
                      </a:ext>
                    </a:extLst>
                  </p:cNvPr>
                  <p:cNvSpPr>
                    <a:spLocks/>
                  </p:cNvSpPr>
                  <p:nvPr/>
                </p:nvSpPr>
                <p:spPr bwMode="auto">
                  <a:xfrm>
                    <a:off x="1674285" y="4605868"/>
                    <a:ext cx="10583" cy="40217"/>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81" name="Freeform 1495">
                    <a:extLst>
                      <a:ext uri="{FF2B5EF4-FFF2-40B4-BE49-F238E27FC236}">
                        <a16:creationId xmlns:a16="http://schemas.microsoft.com/office/drawing/2014/main" id="{A1E803EA-3557-4ADA-9062-A6752F1AF1A1}"/>
                      </a:ext>
                    </a:extLst>
                  </p:cNvPr>
                  <p:cNvSpPr>
                    <a:spLocks/>
                  </p:cNvSpPr>
                  <p:nvPr/>
                </p:nvSpPr>
                <p:spPr bwMode="auto">
                  <a:xfrm>
                    <a:off x="1674285" y="4605867"/>
                    <a:ext cx="21167"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3"/>
                        </a:lnTo>
                        <a:lnTo>
                          <a:pt x="0" y="0"/>
                        </a:lnTo>
                        <a:lnTo>
                          <a:pt x="3" y="0"/>
                        </a:lnTo>
                        <a:lnTo>
                          <a:pt x="15" y="0"/>
                        </a:lnTo>
                        <a:lnTo>
                          <a:pt x="17" y="0"/>
                        </a:lnTo>
                        <a:lnTo>
                          <a:pt x="17" y="3"/>
                        </a:lnTo>
                        <a:lnTo>
                          <a:pt x="17" y="7"/>
                        </a:lnTo>
                        <a:lnTo>
                          <a:pt x="15"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82" name="Freeform 1496">
                    <a:extLst>
                      <a:ext uri="{FF2B5EF4-FFF2-40B4-BE49-F238E27FC236}">
                        <a16:creationId xmlns:a16="http://schemas.microsoft.com/office/drawing/2014/main" id="{283BCA23-9C79-4CB8-8919-0F47A77DC09C}"/>
                      </a:ext>
                    </a:extLst>
                  </p:cNvPr>
                  <p:cNvSpPr>
                    <a:spLocks/>
                  </p:cNvSpPr>
                  <p:nvPr/>
                </p:nvSpPr>
                <p:spPr bwMode="auto">
                  <a:xfrm>
                    <a:off x="1689100" y="4578351"/>
                    <a:ext cx="10584" cy="40216"/>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5" y="22"/>
                        </a:lnTo>
                        <a:lnTo>
                          <a:pt x="3" y="22"/>
                        </a:lnTo>
                        <a:lnTo>
                          <a:pt x="0" y="22"/>
                        </a:lnTo>
                        <a:lnTo>
                          <a:pt x="0" y="18"/>
                        </a:lnTo>
                        <a:lnTo>
                          <a:pt x="0" y="3"/>
                        </a:lnTo>
                        <a:lnTo>
                          <a:pt x="0" y="0"/>
                        </a:lnTo>
                        <a:lnTo>
                          <a:pt x="3" y="0"/>
                        </a:lnTo>
                        <a:lnTo>
                          <a:pt x="5" y="0"/>
                        </a:lnTo>
                        <a:lnTo>
                          <a:pt x="8" y="3"/>
                        </a:lnTo>
                        <a:lnTo>
                          <a:pt x="8"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83" name="Freeform 1497">
                    <a:extLst>
                      <a:ext uri="{FF2B5EF4-FFF2-40B4-BE49-F238E27FC236}">
                        <a16:creationId xmlns:a16="http://schemas.microsoft.com/office/drawing/2014/main" id="{E38677DB-CE91-4CEC-A0BA-BAFC40137441}"/>
                      </a:ext>
                    </a:extLst>
                  </p:cNvPr>
                  <p:cNvSpPr>
                    <a:spLocks/>
                  </p:cNvSpPr>
                  <p:nvPr/>
                </p:nvSpPr>
                <p:spPr bwMode="auto">
                  <a:xfrm>
                    <a:off x="1689100" y="4578351"/>
                    <a:ext cx="10584" cy="21167"/>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3"/>
                        </a:lnTo>
                        <a:lnTo>
                          <a:pt x="0" y="0"/>
                        </a:lnTo>
                        <a:lnTo>
                          <a:pt x="3" y="0"/>
                        </a:lnTo>
                        <a:lnTo>
                          <a:pt x="5" y="0"/>
                        </a:lnTo>
                        <a:lnTo>
                          <a:pt x="8" y="0"/>
                        </a:lnTo>
                        <a:lnTo>
                          <a:pt x="8" y="3"/>
                        </a:lnTo>
                        <a:lnTo>
                          <a:pt x="8" y="7"/>
                        </a:lnTo>
                        <a:lnTo>
                          <a:pt x="5"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351235" name="Group 351234">
                    <a:extLst>
                      <a:ext uri="{FF2B5EF4-FFF2-40B4-BE49-F238E27FC236}">
                        <a16:creationId xmlns:a16="http://schemas.microsoft.com/office/drawing/2014/main" id="{7434835F-264B-47BB-96F6-04FB2CC6570F}"/>
                      </a:ext>
                    </a:extLst>
                  </p:cNvPr>
                  <p:cNvGrpSpPr/>
                  <p:nvPr/>
                </p:nvGrpSpPr>
                <p:grpSpPr>
                  <a:xfrm>
                    <a:off x="1693333" y="2338918"/>
                    <a:ext cx="4468285" cy="2252133"/>
                    <a:chOff x="1693333" y="2338918"/>
                    <a:chExt cx="4468285" cy="2252133"/>
                  </a:xfrm>
                  <a:grpFill/>
                </p:grpSpPr>
                <p:sp>
                  <p:nvSpPr>
                    <p:cNvPr id="351884" name="Freeform 1498">
                      <a:extLst>
                        <a:ext uri="{FF2B5EF4-FFF2-40B4-BE49-F238E27FC236}">
                          <a16:creationId xmlns:a16="http://schemas.microsoft.com/office/drawing/2014/main" id="{DB3131E4-D03B-46C7-9FAF-BD5A06DBA425}"/>
                        </a:ext>
                      </a:extLst>
                    </p:cNvPr>
                    <p:cNvSpPr>
                      <a:spLocks/>
                    </p:cNvSpPr>
                    <p:nvPr/>
                  </p:nvSpPr>
                  <p:spPr bwMode="auto">
                    <a:xfrm>
                      <a:off x="1693333" y="4552951"/>
                      <a:ext cx="10584" cy="38100"/>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5" y="22"/>
                          </a:lnTo>
                          <a:lnTo>
                            <a:pt x="2" y="22"/>
                          </a:lnTo>
                          <a:lnTo>
                            <a:pt x="0" y="22"/>
                          </a:lnTo>
                          <a:lnTo>
                            <a:pt x="0" y="18"/>
                          </a:lnTo>
                          <a:lnTo>
                            <a:pt x="0" y="3"/>
                          </a:lnTo>
                          <a:lnTo>
                            <a:pt x="0" y="0"/>
                          </a:lnTo>
                          <a:lnTo>
                            <a:pt x="2" y="0"/>
                          </a:lnTo>
                          <a:lnTo>
                            <a:pt x="5" y="0"/>
                          </a:lnTo>
                          <a:lnTo>
                            <a:pt x="8" y="3"/>
                          </a:lnTo>
                          <a:lnTo>
                            <a:pt x="8"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85" name="Freeform 1499">
                      <a:extLst>
                        <a:ext uri="{FF2B5EF4-FFF2-40B4-BE49-F238E27FC236}">
                          <a16:creationId xmlns:a16="http://schemas.microsoft.com/office/drawing/2014/main" id="{6423A294-A847-4097-8F9E-BB9FC4CEB908}"/>
                        </a:ext>
                      </a:extLst>
                    </p:cNvPr>
                    <p:cNvSpPr>
                      <a:spLocks/>
                    </p:cNvSpPr>
                    <p:nvPr/>
                  </p:nvSpPr>
                  <p:spPr bwMode="auto">
                    <a:xfrm>
                      <a:off x="1693334" y="4552952"/>
                      <a:ext cx="65617" cy="19049"/>
                    </a:xfrm>
                    <a:custGeom>
                      <a:avLst/>
                      <a:gdLst>
                        <a:gd name="T0" fmla="*/ 2147483646 w 48"/>
                        <a:gd name="T1" fmla="*/ 2147483646 h 11"/>
                        <a:gd name="T2" fmla="*/ 0 w 48"/>
                        <a:gd name="T3" fmla="*/ 2147483646 h 11"/>
                        <a:gd name="T4" fmla="*/ 0 w 48"/>
                        <a:gd name="T5" fmla="*/ 2147483646 h 11"/>
                        <a:gd name="T6" fmla="*/ 0 w 48"/>
                        <a:gd name="T7" fmla="*/ 2147483646 h 11"/>
                        <a:gd name="T8" fmla="*/ 0 w 48"/>
                        <a:gd name="T9" fmla="*/ 0 h 11"/>
                        <a:gd name="T10" fmla="*/ 2147483646 w 48"/>
                        <a:gd name="T11" fmla="*/ 0 h 11"/>
                        <a:gd name="T12" fmla="*/ 2147483646 w 48"/>
                        <a:gd name="T13" fmla="*/ 0 h 11"/>
                        <a:gd name="T14" fmla="*/ 2147483646 w 48"/>
                        <a:gd name="T15" fmla="*/ 0 h 11"/>
                        <a:gd name="T16" fmla="*/ 2147483646 w 48"/>
                        <a:gd name="T17" fmla="*/ 2147483646 h 11"/>
                        <a:gd name="T18" fmla="*/ 2147483646 w 48"/>
                        <a:gd name="T19" fmla="*/ 2147483646 h 11"/>
                        <a:gd name="T20" fmla="*/ 2147483646 w 48"/>
                        <a:gd name="T21" fmla="*/ 2147483646 h 11"/>
                        <a:gd name="T22" fmla="*/ 2147483646 w 48"/>
                        <a:gd name="T23" fmla="*/ 2147483646 h 11"/>
                        <a:gd name="T24" fmla="*/ 2147483646 w 4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8" h="11">
                          <a:moveTo>
                            <a:pt x="2" y="11"/>
                          </a:moveTo>
                          <a:lnTo>
                            <a:pt x="0" y="7"/>
                          </a:lnTo>
                          <a:lnTo>
                            <a:pt x="0" y="3"/>
                          </a:lnTo>
                          <a:lnTo>
                            <a:pt x="0" y="0"/>
                          </a:lnTo>
                          <a:lnTo>
                            <a:pt x="2" y="0"/>
                          </a:lnTo>
                          <a:lnTo>
                            <a:pt x="45" y="0"/>
                          </a:lnTo>
                          <a:lnTo>
                            <a:pt x="48" y="0"/>
                          </a:lnTo>
                          <a:lnTo>
                            <a:pt x="48" y="3"/>
                          </a:lnTo>
                          <a:lnTo>
                            <a:pt x="48" y="7"/>
                          </a:lnTo>
                          <a:lnTo>
                            <a:pt x="45"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351233" name="Group 351232">
                      <a:extLst>
                        <a:ext uri="{FF2B5EF4-FFF2-40B4-BE49-F238E27FC236}">
                          <a16:creationId xmlns:a16="http://schemas.microsoft.com/office/drawing/2014/main" id="{E61357A5-1B77-436D-B98F-30EBECEC7EA0}"/>
                        </a:ext>
                      </a:extLst>
                    </p:cNvPr>
                    <p:cNvGrpSpPr/>
                    <p:nvPr/>
                  </p:nvGrpSpPr>
                  <p:grpSpPr>
                    <a:xfrm>
                      <a:off x="1805517" y="2338918"/>
                      <a:ext cx="4356101" cy="2199216"/>
                      <a:chOff x="1805517" y="2338918"/>
                      <a:chExt cx="4356101" cy="2199216"/>
                    </a:xfrm>
                    <a:grpFill/>
                  </p:grpSpPr>
                  <p:sp>
                    <p:nvSpPr>
                      <p:cNvPr id="351888" name="Freeform 1502">
                        <a:extLst>
                          <a:ext uri="{FF2B5EF4-FFF2-40B4-BE49-F238E27FC236}">
                            <a16:creationId xmlns:a16="http://schemas.microsoft.com/office/drawing/2014/main" id="{95A0F455-12EB-4D19-894D-BB155D1C7CA5}"/>
                          </a:ext>
                        </a:extLst>
                      </p:cNvPr>
                      <p:cNvSpPr>
                        <a:spLocks/>
                      </p:cNvSpPr>
                      <p:nvPr/>
                    </p:nvSpPr>
                    <p:spPr bwMode="auto">
                      <a:xfrm>
                        <a:off x="1805518" y="4500034"/>
                        <a:ext cx="10583" cy="38100"/>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6" y="22"/>
                            </a:lnTo>
                            <a:lnTo>
                              <a:pt x="3" y="22"/>
                            </a:lnTo>
                            <a:lnTo>
                              <a:pt x="0" y="22"/>
                            </a:lnTo>
                            <a:lnTo>
                              <a:pt x="0" y="18"/>
                            </a:lnTo>
                            <a:lnTo>
                              <a:pt x="0" y="3"/>
                            </a:lnTo>
                            <a:lnTo>
                              <a:pt x="0" y="0"/>
                            </a:lnTo>
                            <a:lnTo>
                              <a:pt x="3" y="0"/>
                            </a:lnTo>
                            <a:lnTo>
                              <a:pt x="6" y="0"/>
                            </a:lnTo>
                            <a:lnTo>
                              <a:pt x="8" y="3"/>
                            </a:lnTo>
                            <a:lnTo>
                              <a:pt x="8"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89" name="Freeform 1503">
                        <a:extLst>
                          <a:ext uri="{FF2B5EF4-FFF2-40B4-BE49-F238E27FC236}">
                            <a16:creationId xmlns:a16="http://schemas.microsoft.com/office/drawing/2014/main" id="{CC6DE022-F313-4835-8ACF-CAB90C1EAEFD}"/>
                          </a:ext>
                        </a:extLst>
                      </p:cNvPr>
                      <p:cNvSpPr>
                        <a:spLocks/>
                      </p:cNvSpPr>
                      <p:nvPr/>
                    </p:nvSpPr>
                    <p:spPr bwMode="auto">
                      <a:xfrm>
                        <a:off x="1805517" y="4500033"/>
                        <a:ext cx="48683" cy="19051"/>
                      </a:xfrm>
                      <a:custGeom>
                        <a:avLst/>
                        <a:gdLst>
                          <a:gd name="T0" fmla="*/ 2147483646 w 37"/>
                          <a:gd name="T1" fmla="*/ 2147483646 h 11"/>
                          <a:gd name="T2" fmla="*/ 0 w 37"/>
                          <a:gd name="T3" fmla="*/ 2147483646 h 11"/>
                          <a:gd name="T4" fmla="*/ 0 w 37"/>
                          <a:gd name="T5" fmla="*/ 2147483646 h 11"/>
                          <a:gd name="T6" fmla="*/ 0 w 37"/>
                          <a:gd name="T7" fmla="*/ 2147483646 h 11"/>
                          <a:gd name="T8" fmla="*/ 0 w 37"/>
                          <a:gd name="T9" fmla="*/ 0 h 11"/>
                          <a:gd name="T10" fmla="*/ 2147483646 w 37"/>
                          <a:gd name="T11" fmla="*/ 0 h 11"/>
                          <a:gd name="T12" fmla="*/ 2147483646 w 37"/>
                          <a:gd name="T13" fmla="*/ 0 h 11"/>
                          <a:gd name="T14" fmla="*/ 2147483646 w 37"/>
                          <a:gd name="T15" fmla="*/ 0 h 11"/>
                          <a:gd name="T16" fmla="*/ 2147483646 w 37"/>
                          <a:gd name="T17" fmla="*/ 2147483646 h 11"/>
                          <a:gd name="T18" fmla="*/ 2147483646 w 37"/>
                          <a:gd name="T19" fmla="*/ 2147483646 h 11"/>
                          <a:gd name="T20" fmla="*/ 2147483646 w 37"/>
                          <a:gd name="T21" fmla="*/ 2147483646 h 11"/>
                          <a:gd name="T22" fmla="*/ 2147483646 w 37"/>
                          <a:gd name="T23" fmla="*/ 2147483646 h 11"/>
                          <a:gd name="T24" fmla="*/ 2147483646 w 3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1">
                            <a:moveTo>
                              <a:pt x="3" y="11"/>
                            </a:moveTo>
                            <a:lnTo>
                              <a:pt x="0" y="7"/>
                            </a:lnTo>
                            <a:lnTo>
                              <a:pt x="0" y="3"/>
                            </a:lnTo>
                            <a:lnTo>
                              <a:pt x="0" y="0"/>
                            </a:lnTo>
                            <a:lnTo>
                              <a:pt x="3" y="0"/>
                            </a:lnTo>
                            <a:lnTo>
                              <a:pt x="34" y="0"/>
                            </a:lnTo>
                            <a:lnTo>
                              <a:pt x="37" y="0"/>
                            </a:lnTo>
                            <a:lnTo>
                              <a:pt x="37" y="3"/>
                            </a:lnTo>
                            <a:lnTo>
                              <a:pt x="37" y="7"/>
                            </a:lnTo>
                            <a:lnTo>
                              <a:pt x="34"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90" name="Freeform 1504">
                        <a:extLst>
                          <a:ext uri="{FF2B5EF4-FFF2-40B4-BE49-F238E27FC236}">
                            <a16:creationId xmlns:a16="http://schemas.microsoft.com/office/drawing/2014/main" id="{AF14AEFC-CD31-447B-9160-E2556CF1F0CA}"/>
                          </a:ext>
                        </a:extLst>
                      </p:cNvPr>
                      <p:cNvSpPr>
                        <a:spLocks/>
                      </p:cNvSpPr>
                      <p:nvPr/>
                    </p:nvSpPr>
                    <p:spPr bwMode="auto">
                      <a:xfrm>
                        <a:off x="1847851" y="4470401"/>
                        <a:ext cx="10583" cy="40217"/>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91" name="Freeform 1505">
                        <a:extLst>
                          <a:ext uri="{FF2B5EF4-FFF2-40B4-BE49-F238E27FC236}">
                            <a16:creationId xmlns:a16="http://schemas.microsoft.com/office/drawing/2014/main" id="{1B80C60F-374F-4CD8-B585-7241196D8824}"/>
                          </a:ext>
                        </a:extLst>
                      </p:cNvPr>
                      <p:cNvSpPr>
                        <a:spLocks/>
                      </p:cNvSpPr>
                      <p:nvPr/>
                    </p:nvSpPr>
                    <p:spPr bwMode="auto">
                      <a:xfrm>
                        <a:off x="1847851" y="4470401"/>
                        <a:ext cx="10583"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92" name="Freeform 1506">
                        <a:extLst>
                          <a:ext uri="{FF2B5EF4-FFF2-40B4-BE49-F238E27FC236}">
                            <a16:creationId xmlns:a16="http://schemas.microsoft.com/office/drawing/2014/main" id="{E385AB61-2713-450C-91ED-397BF4B54C7A}"/>
                          </a:ext>
                        </a:extLst>
                      </p:cNvPr>
                      <p:cNvSpPr>
                        <a:spLocks/>
                      </p:cNvSpPr>
                      <p:nvPr/>
                    </p:nvSpPr>
                    <p:spPr bwMode="auto">
                      <a:xfrm>
                        <a:off x="1849967" y="4445001"/>
                        <a:ext cx="12700" cy="40217"/>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93" name="Freeform 1507">
                        <a:extLst>
                          <a:ext uri="{FF2B5EF4-FFF2-40B4-BE49-F238E27FC236}">
                            <a16:creationId xmlns:a16="http://schemas.microsoft.com/office/drawing/2014/main" id="{A30EC0B5-FDB4-46ED-BC6B-5C7EE258D154}"/>
                          </a:ext>
                        </a:extLst>
                      </p:cNvPr>
                      <p:cNvSpPr>
                        <a:spLocks/>
                      </p:cNvSpPr>
                      <p:nvPr/>
                    </p:nvSpPr>
                    <p:spPr bwMode="auto">
                      <a:xfrm>
                        <a:off x="1849967" y="4445001"/>
                        <a:ext cx="48684" cy="21167"/>
                      </a:xfrm>
                      <a:custGeom>
                        <a:avLst/>
                        <a:gdLst>
                          <a:gd name="T0" fmla="*/ 2147483646 w 35"/>
                          <a:gd name="T1" fmla="*/ 2147483646 h 12"/>
                          <a:gd name="T2" fmla="*/ 0 w 35"/>
                          <a:gd name="T3" fmla="*/ 2147483646 h 12"/>
                          <a:gd name="T4" fmla="*/ 0 w 35"/>
                          <a:gd name="T5" fmla="*/ 2147483646 h 12"/>
                          <a:gd name="T6" fmla="*/ 0 w 35"/>
                          <a:gd name="T7" fmla="*/ 2147483646 h 12"/>
                          <a:gd name="T8" fmla="*/ 0 w 35"/>
                          <a:gd name="T9" fmla="*/ 0 h 12"/>
                          <a:gd name="T10" fmla="*/ 2147483646 w 35"/>
                          <a:gd name="T11" fmla="*/ 0 h 12"/>
                          <a:gd name="T12" fmla="*/ 2147483646 w 35"/>
                          <a:gd name="T13" fmla="*/ 0 h 12"/>
                          <a:gd name="T14" fmla="*/ 2147483646 w 35"/>
                          <a:gd name="T15" fmla="*/ 0 h 12"/>
                          <a:gd name="T16" fmla="*/ 2147483646 w 35"/>
                          <a:gd name="T17" fmla="*/ 2147483646 h 12"/>
                          <a:gd name="T18" fmla="*/ 2147483646 w 35"/>
                          <a:gd name="T19" fmla="*/ 2147483646 h 12"/>
                          <a:gd name="T20" fmla="*/ 2147483646 w 35"/>
                          <a:gd name="T21" fmla="*/ 2147483646 h 12"/>
                          <a:gd name="T22" fmla="*/ 2147483646 w 35"/>
                          <a:gd name="T23" fmla="*/ 2147483646 h 12"/>
                          <a:gd name="T24" fmla="*/ 2147483646 w 35"/>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2">
                            <a:moveTo>
                              <a:pt x="3" y="12"/>
                            </a:moveTo>
                            <a:lnTo>
                              <a:pt x="0" y="8"/>
                            </a:lnTo>
                            <a:lnTo>
                              <a:pt x="0" y="4"/>
                            </a:lnTo>
                            <a:lnTo>
                              <a:pt x="0" y="0"/>
                            </a:lnTo>
                            <a:lnTo>
                              <a:pt x="3" y="0"/>
                            </a:lnTo>
                            <a:lnTo>
                              <a:pt x="32" y="0"/>
                            </a:lnTo>
                            <a:lnTo>
                              <a:pt x="35" y="0"/>
                            </a:lnTo>
                            <a:lnTo>
                              <a:pt x="35" y="4"/>
                            </a:lnTo>
                            <a:lnTo>
                              <a:pt x="35" y="8"/>
                            </a:lnTo>
                            <a:lnTo>
                              <a:pt x="32"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94" name="Freeform 1508">
                        <a:extLst>
                          <a:ext uri="{FF2B5EF4-FFF2-40B4-BE49-F238E27FC236}">
                            <a16:creationId xmlns:a16="http://schemas.microsoft.com/office/drawing/2014/main" id="{FAE16CB0-B3F2-4CAD-97F8-A4B841B32CE7}"/>
                          </a:ext>
                        </a:extLst>
                      </p:cNvPr>
                      <p:cNvSpPr>
                        <a:spLocks/>
                      </p:cNvSpPr>
                      <p:nvPr/>
                    </p:nvSpPr>
                    <p:spPr bwMode="auto">
                      <a:xfrm>
                        <a:off x="1890185" y="4417484"/>
                        <a:ext cx="12700" cy="40216"/>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95" name="Freeform 1509">
                        <a:extLst>
                          <a:ext uri="{FF2B5EF4-FFF2-40B4-BE49-F238E27FC236}">
                            <a16:creationId xmlns:a16="http://schemas.microsoft.com/office/drawing/2014/main" id="{3BCB2DD1-1120-483B-8672-E1BAB162C472}"/>
                          </a:ext>
                        </a:extLst>
                      </p:cNvPr>
                      <p:cNvSpPr>
                        <a:spLocks/>
                      </p:cNvSpPr>
                      <p:nvPr/>
                    </p:nvSpPr>
                    <p:spPr bwMode="auto">
                      <a:xfrm>
                        <a:off x="1890184" y="4417485"/>
                        <a:ext cx="65616" cy="21167"/>
                      </a:xfrm>
                      <a:custGeom>
                        <a:avLst/>
                        <a:gdLst>
                          <a:gd name="T0" fmla="*/ 2147483646 w 49"/>
                          <a:gd name="T1" fmla="*/ 2147483646 h 12"/>
                          <a:gd name="T2" fmla="*/ 0 w 49"/>
                          <a:gd name="T3" fmla="*/ 2147483646 h 12"/>
                          <a:gd name="T4" fmla="*/ 0 w 49"/>
                          <a:gd name="T5" fmla="*/ 2147483646 h 12"/>
                          <a:gd name="T6" fmla="*/ 0 w 49"/>
                          <a:gd name="T7" fmla="*/ 2147483646 h 12"/>
                          <a:gd name="T8" fmla="*/ 0 w 49"/>
                          <a:gd name="T9" fmla="*/ 0 h 12"/>
                          <a:gd name="T10" fmla="*/ 2147483646 w 49"/>
                          <a:gd name="T11" fmla="*/ 0 h 12"/>
                          <a:gd name="T12" fmla="*/ 2147483646 w 49"/>
                          <a:gd name="T13" fmla="*/ 0 h 12"/>
                          <a:gd name="T14" fmla="*/ 2147483646 w 49"/>
                          <a:gd name="T15" fmla="*/ 0 h 12"/>
                          <a:gd name="T16" fmla="*/ 2147483646 w 49"/>
                          <a:gd name="T17" fmla="*/ 2147483646 h 12"/>
                          <a:gd name="T18" fmla="*/ 2147483646 w 49"/>
                          <a:gd name="T19" fmla="*/ 2147483646 h 12"/>
                          <a:gd name="T20" fmla="*/ 2147483646 w 49"/>
                          <a:gd name="T21" fmla="*/ 2147483646 h 12"/>
                          <a:gd name="T22" fmla="*/ 2147483646 w 49"/>
                          <a:gd name="T23" fmla="*/ 2147483646 h 12"/>
                          <a:gd name="T24" fmla="*/ 2147483646 w 4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9" h="12">
                            <a:moveTo>
                              <a:pt x="3" y="12"/>
                            </a:moveTo>
                            <a:lnTo>
                              <a:pt x="0" y="8"/>
                            </a:lnTo>
                            <a:lnTo>
                              <a:pt x="0" y="4"/>
                            </a:lnTo>
                            <a:lnTo>
                              <a:pt x="0" y="0"/>
                            </a:lnTo>
                            <a:lnTo>
                              <a:pt x="3" y="0"/>
                            </a:lnTo>
                            <a:lnTo>
                              <a:pt x="46" y="0"/>
                            </a:lnTo>
                            <a:lnTo>
                              <a:pt x="49" y="0"/>
                            </a:lnTo>
                            <a:lnTo>
                              <a:pt x="49" y="4"/>
                            </a:lnTo>
                            <a:lnTo>
                              <a:pt x="49" y="8"/>
                            </a:lnTo>
                            <a:lnTo>
                              <a:pt x="4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96" name="Freeform 1510">
                        <a:extLst>
                          <a:ext uri="{FF2B5EF4-FFF2-40B4-BE49-F238E27FC236}">
                            <a16:creationId xmlns:a16="http://schemas.microsoft.com/office/drawing/2014/main" id="{3EFAF769-171E-45AF-9348-8CEA3F794372}"/>
                          </a:ext>
                        </a:extLst>
                      </p:cNvPr>
                      <p:cNvSpPr>
                        <a:spLocks/>
                      </p:cNvSpPr>
                      <p:nvPr/>
                    </p:nvSpPr>
                    <p:spPr bwMode="auto">
                      <a:xfrm>
                        <a:off x="1947334" y="4389967"/>
                        <a:ext cx="12700" cy="42333"/>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97" name="Freeform 1511">
                        <a:extLst>
                          <a:ext uri="{FF2B5EF4-FFF2-40B4-BE49-F238E27FC236}">
                            <a16:creationId xmlns:a16="http://schemas.microsoft.com/office/drawing/2014/main" id="{C230082B-FA69-4F9B-877D-82C6C90CE2C2}"/>
                          </a:ext>
                        </a:extLst>
                      </p:cNvPr>
                      <p:cNvSpPr>
                        <a:spLocks/>
                      </p:cNvSpPr>
                      <p:nvPr/>
                    </p:nvSpPr>
                    <p:spPr bwMode="auto">
                      <a:xfrm>
                        <a:off x="1947334" y="4389967"/>
                        <a:ext cx="40217" cy="21167"/>
                      </a:xfrm>
                      <a:custGeom>
                        <a:avLst/>
                        <a:gdLst>
                          <a:gd name="T0" fmla="*/ 2147483646 w 29"/>
                          <a:gd name="T1" fmla="*/ 2147483646 h 12"/>
                          <a:gd name="T2" fmla="*/ 0 w 29"/>
                          <a:gd name="T3" fmla="*/ 2147483646 h 12"/>
                          <a:gd name="T4" fmla="*/ 0 w 29"/>
                          <a:gd name="T5" fmla="*/ 2147483646 h 12"/>
                          <a:gd name="T6" fmla="*/ 0 w 29"/>
                          <a:gd name="T7" fmla="*/ 2147483646 h 12"/>
                          <a:gd name="T8" fmla="*/ 0 w 29"/>
                          <a:gd name="T9" fmla="*/ 0 h 12"/>
                          <a:gd name="T10" fmla="*/ 2147483646 w 29"/>
                          <a:gd name="T11" fmla="*/ 0 h 12"/>
                          <a:gd name="T12" fmla="*/ 2147483646 w 29"/>
                          <a:gd name="T13" fmla="*/ 0 h 12"/>
                          <a:gd name="T14" fmla="*/ 2147483646 w 29"/>
                          <a:gd name="T15" fmla="*/ 0 h 12"/>
                          <a:gd name="T16" fmla="*/ 2147483646 w 29"/>
                          <a:gd name="T17" fmla="*/ 2147483646 h 12"/>
                          <a:gd name="T18" fmla="*/ 2147483646 w 29"/>
                          <a:gd name="T19" fmla="*/ 2147483646 h 12"/>
                          <a:gd name="T20" fmla="*/ 2147483646 w 29"/>
                          <a:gd name="T21" fmla="*/ 2147483646 h 12"/>
                          <a:gd name="T22" fmla="*/ 2147483646 w 29"/>
                          <a:gd name="T23" fmla="*/ 2147483646 h 12"/>
                          <a:gd name="T24" fmla="*/ 2147483646 w 2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2">
                            <a:moveTo>
                              <a:pt x="3" y="12"/>
                            </a:moveTo>
                            <a:lnTo>
                              <a:pt x="0" y="8"/>
                            </a:lnTo>
                            <a:lnTo>
                              <a:pt x="0" y="4"/>
                            </a:lnTo>
                            <a:lnTo>
                              <a:pt x="0" y="0"/>
                            </a:lnTo>
                            <a:lnTo>
                              <a:pt x="3" y="0"/>
                            </a:lnTo>
                            <a:lnTo>
                              <a:pt x="26" y="0"/>
                            </a:lnTo>
                            <a:lnTo>
                              <a:pt x="29" y="0"/>
                            </a:lnTo>
                            <a:lnTo>
                              <a:pt x="29" y="4"/>
                            </a:lnTo>
                            <a:lnTo>
                              <a:pt x="29" y="8"/>
                            </a:lnTo>
                            <a:lnTo>
                              <a:pt x="2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98" name="Freeform 1512">
                        <a:extLst>
                          <a:ext uri="{FF2B5EF4-FFF2-40B4-BE49-F238E27FC236}">
                            <a16:creationId xmlns:a16="http://schemas.microsoft.com/office/drawing/2014/main" id="{43AB420F-D0D1-49A9-8597-2614AEFAC21C}"/>
                          </a:ext>
                        </a:extLst>
                      </p:cNvPr>
                      <p:cNvSpPr>
                        <a:spLocks/>
                      </p:cNvSpPr>
                      <p:nvPr/>
                    </p:nvSpPr>
                    <p:spPr bwMode="auto">
                      <a:xfrm>
                        <a:off x="1979084" y="4389967"/>
                        <a:ext cx="57149" cy="21167"/>
                      </a:xfrm>
                      <a:custGeom>
                        <a:avLst/>
                        <a:gdLst>
                          <a:gd name="T0" fmla="*/ 2147483646 w 43"/>
                          <a:gd name="T1" fmla="*/ 2147483646 h 12"/>
                          <a:gd name="T2" fmla="*/ 0 w 43"/>
                          <a:gd name="T3" fmla="*/ 2147483646 h 12"/>
                          <a:gd name="T4" fmla="*/ 0 w 43"/>
                          <a:gd name="T5" fmla="*/ 2147483646 h 12"/>
                          <a:gd name="T6" fmla="*/ 0 w 43"/>
                          <a:gd name="T7" fmla="*/ 2147483646 h 12"/>
                          <a:gd name="T8" fmla="*/ 0 w 43"/>
                          <a:gd name="T9" fmla="*/ 0 h 12"/>
                          <a:gd name="T10" fmla="*/ 2147483646 w 43"/>
                          <a:gd name="T11" fmla="*/ 0 h 12"/>
                          <a:gd name="T12" fmla="*/ 2147483646 w 43"/>
                          <a:gd name="T13" fmla="*/ 0 h 12"/>
                          <a:gd name="T14" fmla="*/ 2147483646 w 43"/>
                          <a:gd name="T15" fmla="*/ 0 h 12"/>
                          <a:gd name="T16" fmla="*/ 2147483646 w 43"/>
                          <a:gd name="T17" fmla="*/ 2147483646 h 12"/>
                          <a:gd name="T18" fmla="*/ 2147483646 w 43"/>
                          <a:gd name="T19" fmla="*/ 2147483646 h 12"/>
                          <a:gd name="T20" fmla="*/ 2147483646 w 43"/>
                          <a:gd name="T21" fmla="*/ 2147483646 h 12"/>
                          <a:gd name="T22" fmla="*/ 2147483646 w 43"/>
                          <a:gd name="T23" fmla="*/ 2147483646 h 12"/>
                          <a:gd name="T24" fmla="*/ 2147483646 w 4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3" h="12">
                            <a:moveTo>
                              <a:pt x="3" y="12"/>
                            </a:moveTo>
                            <a:lnTo>
                              <a:pt x="0" y="8"/>
                            </a:lnTo>
                            <a:lnTo>
                              <a:pt x="0" y="4"/>
                            </a:lnTo>
                            <a:lnTo>
                              <a:pt x="0" y="0"/>
                            </a:lnTo>
                            <a:lnTo>
                              <a:pt x="3" y="0"/>
                            </a:lnTo>
                            <a:lnTo>
                              <a:pt x="40" y="0"/>
                            </a:lnTo>
                            <a:lnTo>
                              <a:pt x="43" y="0"/>
                            </a:lnTo>
                            <a:lnTo>
                              <a:pt x="43" y="4"/>
                            </a:lnTo>
                            <a:lnTo>
                              <a:pt x="43" y="8"/>
                            </a:lnTo>
                            <a:lnTo>
                              <a:pt x="40"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351232" name="Group 351231">
                        <a:extLst>
                          <a:ext uri="{FF2B5EF4-FFF2-40B4-BE49-F238E27FC236}">
                            <a16:creationId xmlns:a16="http://schemas.microsoft.com/office/drawing/2014/main" id="{4BA71249-4265-4900-930D-258581A5E6B0}"/>
                          </a:ext>
                        </a:extLst>
                      </p:cNvPr>
                      <p:cNvGrpSpPr/>
                      <p:nvPr/>
                    </p:nvGrpSpPr>
                    <p:grpSpPr>
                      <a:xfrm>
                        <a:off x="2027767" y="2338918"/>
                        <a:ext cx="4133851" cy="2065867"/>
                        <a:chOff x="2027767" y="2338918"/>
                        <a:chExt cx="4133851" cy="2065867"/>
                      </a:xfrm>
                      <a:grpFill/>
                    </p:grpSpPr>
                    <p:sp>
                      <p:nvSpPr>
                        <p:cNvPr id="351899" name="Freeform 1513">
                          <a:extLst>
                            <a:ext uri="{FF2B5EF4-FFF2-40B4-BE49-F238E27FC236}">
                              <a16:creationId xmlns:a16="http://schemas.microsoft.com/office/drawing/2014/main" id="{41EFDA9C-FC01-4AE6-8991-2509546FB073}"/>
                            </a:ext>
                          </a:extLst>
                        </p:cNvPr>
                        <p:cNvSpPr>
                          <a:spLocks/>
                        </p:cNvSpPr>
                        <p:nvPr/>
                      </p:nvSpPr>
                      <p:spPr bwMode="auto">
                        <a:xfrm>
                          <a:off x="2027767" y="4364568"/>
                          <a:ext cx="12700" cy="40217"/>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00" name="Freeform 1514">
                          <a:extLst>
                            <a:ext uri="{FF2B5EF4-FFF2-40B4-BE49-F238E27FC236}">
                              <a16:creationId xmlns:a16="http://schemas.microsoft.com/office/drawing/2014/main" id="{28C186DC-A55D-437E-AAC8-EE31B5C43338}"/>
                            </a:ext>
                          </a:extLst>
                        </p:cNvPr>
                        <p:cNvSpPr>
                          <a:spLocks/>
                        </p:cNvSpPr>
                        <p:nvPr/>
                      </p:nvSpPr>
                      <p:spPr bwMode="auto">
                        <a:xfrm>
                          <a:off x="2027767" y="4364567"/>
                          <a:ext cx="21167" cy="21167"/>
                        </a:xfrm>
                        <a:custGeom>
                          <a:avLst/>
                          <a:gdLst>
                            <a:gd name="T0" fmla="*/ 2147483646 w 15"/>
                            <a:gd name="T1" fmla="*/ 2147483646 h 12"/>
                            <a:gd name="T2" fmla="*/ 0 w 15"/>
                            <a:gd name="T3" fmla="*/ 2147483646 h 12"/>
                            <a:gd name="T4" fmla="*/ 0 w 15"/>
                            <a:gd name="T5" fmla="*/ 2147483646 h 12"/>
                            <a:gd name="T6" fmla="*/ 0 w 15"/>
                            <a:gd name="T7" fmla="*/ 2147483646 h 12"/>
                            <a:gd name="T8" fmla="*/ 0 w 15"/>
                            <a:gd name="T9" fmla="*/ 0 h 12"/>
                            <a:gd name="T10" fmla="*/ 2147483646 w 15"/>
                            <a:gd name="T11" fmla="*/ 0 h 12"/>
                            <a:gd name="T12" fmla="*/ 2147483646 w 15"/>
                            <a:gd name="T13" fmla="*/ 0 h 12"/>
                            <a:gd name="T14" fmla="*/ 2147483646 w 15"/>
                            <a:gd name="T15" fmla="*/ 0 h 12"/>
                            <a:gd name="T16" fmla="*/ 2147483646 w 15"/>
                            <a:gd name="T17" fmla="*/ 2147483646 h 12"/>
                            <a:gd name="T18" fmla="*/ 2147483646 w 15"/>
                            <a:gd name="T19" fmla="*/ 2147483646 h 12"/>
                            <a:gd name="T20" fmla="*/ 2147483646 w 15"/>
                            <a:gd name="T21" fmla="*/ 2147483646 h 12"/>
                            <a:gd name="T22" fmla="*/ 2147483646 w 15"/>
                            <a:gd name="T23" fmla="*/ 2147483646 h 12"/>
                            <a:gd name="T24" fmla="*/ 2147483646 w 15"/>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2">
                              <a:moveTo>
                                <a:pt x="3" y="12"/>
                              </a:moveTo>
                              <a:lnTo>
                                <a:pt x="0" y="8"/>
                              </a:lnTo>
                              <a:lnTo>
                                <a:pt x="0" y="4"/>
                              </a:lnTo>
                              <a:lnTo>
                                <a:pt x="0" y="0"/>
                              </a:lnTo>
                              <a:lnTo>
                                <a:pt x="3" y="0"/>
                              </a:lnTo>
                              <a:lnTo>
                                <a:pt x="12" y="0"/>
                              </a:lnTo>
                              <a:lnTo>
                                <a:pt x="15" y="0"/>
                              </a:lnTo>
                              <a:lnTo>
                                <a:pt x="15" y="4"/>
                              </a:lnTo>
                              <a:lnTo>
                                <a:pt x="15" y="8"/>
                              </a:lnTo>
                              <a:lnTo>
                                <a:pt x="12"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01" name="Freeform 1515">
                          <a:extLst>
                            <a:ext uri="{FF2B5EF4-FFF2-40B4-BE49-F238E27FC236}">
                              <a16:creationId xmlns:a16="http://schemas.microsoft.com/office/drawing/2014/main" id="{D48E57ED-8B1E-4DF3-93BF-7382692008BE}"/>
                            </a:ext>
                          </a:extLst>
                        </p:cNvPr>
                        <p:cNvSpPr>
                          <a:spLocks/>
                        </p:cNvSpPr>
                        <p:nvPr/>
                      </p:nvSpPr>
                      <p:spPr bwMode="auto">
                        <a:xfrm>
                          <a:off x="2040467" y="4337051"/>
                          <a:ext cx="12700" cy="40216"/>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02" name="Freeform 1516">
                          <a:extLst>
                            <a:ext uri="{FF2B5EF4-FFF2-40B4-BE49-F238E27FC236}">
                              <a16:creationId xmlns:a16="http://schemas.microsoft.com/office/drawing/2014/main" id="{BECBC438-6D2E-4AE9-8A1C-A3C9A00C06C8}"/>
                            </a:ext>
                          </a:extLst>
                        </p:cNvPr>
                        <p:cNvSpPr>
                          <a:spLocks/>
                        </p:cNvSpPr>
                        <p:nvPr/>
                      </p:nvSpPr>
                      <p:spPr bwMode="auto">
                        <a:xfrm>
                          <a:off x="2040467" y="4337051"/>
                          <a:ext cx="38100" cy="21167"/>
                        </a:xfrm>
                        <a:custGeom>
                          <a:avLst/>
                          <a:gdLst>
                            <a:gd name="T0" fmla="*/ 2147483646 w 29"/>
                            <a:gd name="T1" fmla="*/ 2147483646 h 12"/>
                            <a:gd name="T2" fmla="*/ 0 w 29"/>
                            <a:gd name="T3" fmla="*/ 2147483646 h 12"/>
                            <a:gd name="T4" fmla="*/ 0 w 29"/>
                            <a:gd name="T5" fmla="*/ 2147483646 h 12"/>
                            <a:gd name="T6" fmla="*/ 0 w 29"/>
                            <a:gd name="T7" fmla="*/ 2147483646 h 12"/>
                            <a:gd name="T8" fmla="*/ 0 w 29"/>
                            <a:gd name="T9" fmla="*/ 0 h 12"/>
                            <a:gd name="T10" fmla="*/ 2147483646 w 29"/>
                            <a:gd name="T11" fmla="*/ 0 h 12"/>
                            <a:gd name="T12" fmla="*/ 2147483646 w 29"/>
                            <a:gd name="T13" fmla="*/ 0 h 12"/>
                            <a:gd name="T14" fmla="*/ 2147483646 w 29"/>
                            <a:gd name="T15" fmla="*/ 0 h 12"/>
                            <a:gd name="T16" fmla="*/ 2147483646 w 29"/>
                            <a:gd name="T17" fmla="*/ 2147483646 h 12"/>
                            <a:gd name="T18" fmla="*/ 2147483646 w 29"/>
                            <a:gd name="T19" fmla="*/ 2147483646 h 12"/>
                            <a:gd name="T20" fmla="*/ 2147483646 w 29"/>
                            <a:gd name="T21" fmla="*/ 2147483646 h 12"/>
                            <a:gd name="T22" fmla="*/ 2147483646 w 29"/>
                            <a:gd name="T23" fmla="*/ 2147483646 h 12"/>
                            <a:gd name="T24" fmla="*/ 2147483646 w 2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2">
                              <a:moveTo>
                                <a:pt x="3" y="12"/>
                              </a:moveTo>
                              <a:lnTo>
                                <a:pt x="0" y="8"/>
                              </a:lnTo>
                              <a:lnTo>
                                <a:pt x="0" y="4"/>
                              </a:lnTo>
                              <a:lnTo>
                                <a:pt x="0" y="0"/>
                              </a:lnTo>
                              <a:lnTo>
                                <a:pt x="3" y="0"/>
                              </a:lnTo>
                              <a:lnTo>
                                <a:pt x="26" y="0"/>
                              </a:lnTo>
                              <a:lnTo>
                                <a:pt x="29" y="0"/>
                              </a:lnTo>
                              <a:lnTo>
                                <a:pt x="29" y="4"/>
                              </a:lnTo>
                              <a:lnTo>
                                <a:pt x="29" y="8"/>
                              </a:lnTo>
                              <a:lnTo>
                                <a:pt x="2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03" name="Freeform 1517">
                          <a:extLst>
                            <a:ext uri="{FF2B5EF4-FFF2-40B4-BE49-F238E27FC236}">
                              <a16:creationId xmlns:a16="http://schemas.microsoft.com/office/drawing/2014/main" id="{E71492F3-C5F6-4443-9452-2DC9404C405B}"/>
                            </a:ext>
                          </a:extLst>
                        </p:cNvPr>
                        <p:cNvSpPr>
                          <a:spLocks/>
                        </p:cNvSpPr>
                        <p:nvPr/>
                      </p:nvSpPr>
                      <p:spPr bwMode="auto">
                        <a:xfrm>
                          <a:off x="2072218" y="4309534"/>
                          <a:ext cx="10583" cy="42333"/>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04" name="Freeform 1518">
                          <a:extLst>
                            <a:ext uri="{FF2B5EF4-FFF2-40B4-BE49-F238E27FC236}">
                              <a16:creationId xmlns:a16="http://schemas.microsoft.com/office/drawing/2014/main" id="{8B4F2C56-545F-4409-A0CC-60B115B5DDD3}"/>
                            </a:ext>
                          </a:extLst>
                        </p:cNvPr>
                        <p:cNvSpPr>
                          <a:spLocks/>
                        </p:cNvSpPr>
                        <p:nvPr/>
                      </p:nvSpPr>
                      <p:spPr bwMode="auto">
                        <a:xfrm>
                          <a:off x="2072217" y="4309534"/>
                          <a:ext cx="25400" cy="23284"/>
                        </a:xfrm>
                        <a:custGeom>
                          <a:avLst/>
                          <a:gdLst>
                            <a:gd name="T0" fmla="*/ 2147483646 w 20"/>
                            <a:gd name="T1" fmla="*/ 2147483646 h 12"/>
                            <a:gd name="T2" fmla="*/ 0 w 20"/>
                            <a:gd name="T3" fmla="*/ 2147483646 h 12"/>
                            <a:gd name="T4" fmla="*/ 0 w 20"/>
                            <a:gd name="T5" fmla="*/ 2147483646 h 12"/>
                            <a:gd name="T6" fmla="*/ 0 w 20"/>
                            <a:gd name="T7" fmla="*/ 2147483646 h 12"/>
                            <a:gd name="T8" fmla="*/ 0 w 20"/>
                            <a:gd name="T9" fmla="*/ 0 h 12"/>
                            <a:gd name="T10" fmla="*/ 2147483646 w 20"/>
                            <a:gd name="T11" fmla="*/ 0 h 12"/>
                            <a:gd name="T12" fmla="*/ 2147483646 w 20"/>
                            <a:gd name="T13" fmla="*/ 0 h 12"/>
                            <a:gd name="T14" fmla="*/ 2147483646 w 20"/>
                            <a:gd name="T15" fmla="*/ 0 h 12"/>
                            <a:gd name="T16" fmla="*/ 2147483646 w 20"/>
                            <a:gd name="T17" fmla="*/ 2147483646 h 12"/>
                            <a:gd name="T18" fmla="*/ 2147483646 w 20"/>
                            <a:gd name="T19" fmla="*/ 2147483646 h 12"/>
                            <a:gd name="T20" fmla="*/ 2147483646 w 20"/>
                            <a:gd name="T21" fmla="*/ 2147483646 h 12"/>
                            <a:gd name="T22" fmla="*/ 2147483646 w 20"/>
                            <a:gd name="T23" fmla="*/ 2147483646 h 12"/>
                            <a:gd name="T24" fmla="*/ 2147483646 w 20"/>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2">
                              <a:moveTo>
                                <a:pt x="3" y="12"/>
                              </a:moveTo>
                              <a:lnTo>
                                <a:pt x="0" y="8"/>
                              </a:lnTo>
                              <a:lnTo>
                                <a:pt x="0" y="4"/>
                              </a:lnTo>
                              <a:lnTo>
                                <a:pt x="0" y="0"/>
                              </a:lnTo>
                              <a:lnTo>
                                <a:pt x="3" y="0"/>
                              </a:lnTo>
                              <a:lnTo>
                                <a:pt x="17" y="0"/>
                              </a:lnTo>
                              <a:lnTo>
                                <a:pt x="20" y="0"/>
                              </a:lnTo>
                              <a:lnTo>
                                <a:pt x="20" y="4"/>
                              </a:lnTo>
                              <a:lnTo>
                                <a:pt x="20" y="8"/>
                              </a:lnTo>
                              <a:lnTo>
                                <a:pt x="17"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05" name="Freeform 1519">
                          <a:extLst>
                            <a:ext uri="{FF2B5EF4-FFF2-40B4-BE49-F238E27FC236}">
                              <a16:creationId xmlns:a16="http://schemas.microsoft.com/office/drawing/2014/main" id="{84E7D3E3-7F31-4E86-BDFA-3C446228C551}"/>
                            </a:ext>
                          </a:extLst>
                        </p:cNvPr>
                        <p:cNvSpPr>
                          <a:spLocks/>
                        </p:cNvSpPr>
                        <p:nvPr/>
                      </p:nvSpPr>
                      <p:spPr bwMode="auto">
                        <a:xfrm>
                          <a:off x="2091267" y="4284134"/>
                          <a:ext cx="10584" cy="40217"/>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06" name="Freeform 1520">
                          <a:extLst>
                            <a:ext uri="{FF2B5EF4-FFF2-40B4-BE49-F238E27FC236}">
                              <a16:creationId xmlns:a16="http://schemas.microsoft.com/office/drawing/2014/main" id="{39380349-200A-4A12-8016-7B2E72A7F50E}"/>
                            </a:ext>
                          </a:extLst>
                        </p:cNvPr>
                        <p:cNvSpPr>
                          <a:spLocks/>
                        </p:cNvSpPr>
                        <p:nvPr/>
                      </p:nvSpPr>
                      <p:spPr bwMode="auto">
                        <a:xfrm>
                          <a:off x="2091267" y="4284134"/>
                          <a:ext cx="10584"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07" name="Freeform 1521">
                          <a:extLst>
                            <a:ext uri="{FF2B5EF4-FFF2-40B4-BE49-F238E27FC236}">
                              <a16:creationId xmlns:a16="http://schemas.microsoft.com/office/drawing/2014/main" id="{029A8AB5-6C71-4526-AD99-46E8EB322876}"/>
                            </a:ext>
                          </a:extLst>
                        </p:cNvPr>
                        <p:cNvSpPr>
                          <a:spLocks/>
                        </p:cNvSpPr>
                        <p:nvPr/>
                      </p:nvSpPr>
                      <p:spPr bwMode="auto">
                        <a:xfrm>
                          <a:off x="2093385" y="4256618"/>
                          <a:ext cx="12700" cy="42333"/>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08" name="Freeform 1522">
                          <a:extLst>
                            <a:ext uri="{FF2B5EF4-FFF2-40B4-BE49-F238E27FC236}">
                              <a16:creationId xmlns:a16="http://schemas.microsoft.com/office/drawing/2014/main" id="{2FD5BD07-7CBA-4686-BB6E-54F2528CA403}"/>
                            </a:ext>
                          </a:extLst>
                        </p:cNvPr>
                        <p:cNvSpPr>
                          <a:spLocks/>
                        </p:cNvSpPr>
                        <p:nvPr/>
                      </p:nvSpPr>
                      <p:spPr bwMode="auto">
                        <a:xfrm>
                          <a:off x="2093385" y="4256618"/>
                          <a:ext cx="21167" cy="21167"/>
                        </a:xfrm>
                        <a:custGeom>
                          <a:avLst/>
                          <a:gdLst>
                            <a:gd name="T0" fmla="*/ 2147483646 w 15"/>
                            <a:gd name="T1" fmla="*/ 2147483646 h 12"/>
                            <a:gd name="T2" fmla="*/ 0 w 15"/>
                            <a:gd name="T3" fmla="*/ 2147483646 h 12"/>
                            <a:gd name="T4" fmla="*/ 0 w 15"/>
                            <a:gd name="T5" fmla="*/ 2147483646 h 12"/>
                            <a:gd name="T6" fmla="*/ 0 w 15"/>
                            <a:gd name="T7" fmla="*/ 2147483646 h 12"/>
                            <a:gd name="T8" fmla="*/ 0 w 15"/>
                            <a:gd name="T9" fmla="*/ 0 h 12"/>
                            <a:gd name="T10" fmla="*/ 2147483646 w 15"/>
                            <a:gd name="T11" fmla="*/ 0 h 12"/>
                            <a:gd name="T12" fmla="*/ 2147483646 w 15"/>
                            <a:gd name="T13" fmla="*/ 0 h 12"/>
                            <a:gd name="T14" fmla="*/ 2147483646 w 15"/>
                            <a:gd name="T15" fmla="*/ 0 h 12"/>
                            <a:gd name="T16" fmla="*/ 2147483646 w 15"/>
                            <a:gd name="T17" fmla="*/ 2147483646 h 12"/>
                            <a:gd name="T18" fmla="*/ 2147483646 w 15"/>
                            <a:gd name="T19" fmla="*/ 2147483646 h 12"/>
                            <a:gd name="T20" fmla="*/ 2147483646 w 15"/>
                            <a:gd name="T21" fmla="*/ 2147483646 h 12"/>
                            <a:gd name="T22" fmla="*/ 2147483646 w 15"/>
                            <a:gd name="T23" fmla="*/ 2147483646 h 12"/>
                            <a:gd name="T24" fmla="*/ 2147483646 w 15"/>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2">
                              <a:moveTo>
                                <a:pt x="3" y="12"/>
                              </a:moveTo>
                              <a:lnTo>
                                <a:pt x="0" y="8"/>
                              </a:lnTo>
                              <a:lnTo>
                                <a:pt x="0" y="4"/>
                              </a:lnTo>
                              <a:lnTo>
                                <a:pt x="0" y="0"/>
                              </a:lnTo>
                              <a:lnTo>
                                <a:pt x="3" y="0"/>
                              </a:lnTo>
                              <a:lnTo>
                                <a:pt x="12" y="0"/>
                              </a:lnTo>
                              <a:lnTo>
                                <a:pt x="15" y="0"/>
                              </a:lnTo>
                              <a:lnTo>
                                <a:pt x="15" y="4"/>
                              </a:lnTo>
                              <a:lnTo>
                                <a:pt x="15" y="8"/>
                              </a:lnTo>
                              <a:lnTo>
                                <a:pt x="12"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09" name="Freeform 1523">
                          <a:extLst>
                            <a:ext uri="{FF2B5EF4-FFF2-40B4-BE49-F238E27FC236}">
                              <a16:creationId xmlns:a16="http://schemas.microsoft.com/office/drawing/2014/main" id="{3B2B66AC-F726-4A31-A5EA-79BDBE8540A7}"/>
                            </a:ext>
                          </a:extLst>
                        </p:cNvPr>
                        <p:cNvSpPr>
                          <a:spLocks/>
                        </p:cNvSpPr>
                        <p:nvPr/>
                      </p:nvSpPr>
                      <p:spPr bwMode="auto">
                        <a:xfrm>
                          <a:off x="2106085" y="4231217"/>
                          <a:ext cx="10583" cy="40216"/>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6" y="23"/>
                              </a:lnTo>
                              <a:lnTo>
                                <a:pt x="3" y="23"/>
                              </a:lnTo>
                              <a:lnTo>
                                <a:pt x="0" y="23"/>
                              </a:lnTo>
                              <a:lnTo>
                                <a:pt x="0" y="19"/>
                              </a:lnTo>
                              <a:lnTo>
                                <a:pt x="0" y="4"/>
                              </a:lnTo>
                              <a:lnTo>
                                <a:pt x="0" y="0"/>
                              </a:lnTo>
                              <a:lnTo>
                                <a:pt x="3" y="0"/>
                              </a:lnTo>
                              <a:lnTo>
                                <a:pt x="6"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10" name="Freeform 1524">
                          <a:extLst>
                            <a:ext uri="{FF2B5EF4-FFF2-40B4-BE49-F238E27FC236}">
                              <a16:creationId xmlns:a16="http://schemas.microsoft.com/office/drawing/2014/main" id="{3329DBC2-D707-48B1-B1E2-418920B98FA5}"/>
                            </a:ext>
                          </a:extLst>
                        </p:cNvPr>
                        <p:cNvSpPr>
                          <a:spLocks/>
                        </p:cNvSpPr>
                        <p:nvPr/>
                      </p:nvSpPr>
                      <p:spPr bwMode="auto">
                        <a:xfrm>
                          <a:off x="2106084" y="4231218"/>
                          <a:ext cx="31749" cy="21167"/>
                        </a:xfrm>
                        <a:custGeom>
                          <a:avLst/>
                          <a:gdLst>
                            <a:gd name="T0" fmla="*/ 2147483646 w 23"/>
                            <a:gd name="T1" fmla="*/ 2147483646 h 12"/>
                            <a:gd name="T2" fmla="*/ 0 w 23"/>
                            <a:gd name="T3" fmla="*/ 2147483646 h 12"/>
                            <a:gd name="T4" fmla="*/ 0 w 23"/>
                            <a:gd name="T5" fmla="*/ 2147483646 h 12"/>
                            <a:gd name="T6" fmla="*/ 0 w 23"/>
                            <a:gd name="T7" fmla="*/ 2147483646 h 12"/>
                            <a:gd name="T8" fmla="*/ 0 w 23"/>
                            <a:gd name="T9" fmla="*/ 0 h 12"/>
                            <a:gd name="T10" fmla="*/ 2147483646 w 23"/>
                            <a:gd name="T11" fmla="*/ 0 h 12"/>
                            <a:gd name="T12" fmla="*/ 2147483646 w 23"/>
                            <a:gd name="T13" fmla="*/ 0 h 12"/>
                            <a:gd name="T14" fmla="*/ 2147483646 w 23"/>
                            <a:gd name="T15" fmla="*/ 0 h 12"/>
                            <a:gd name="T16" fmla="*/ 2147483646 w 23"/>
                            <a:gd name="T17" fmla="*/ 2147483646 h 12"/>
                            <a:gd name="T18" fmla="*/ 2147483646 w 23"/>
                            <a:gd name="T19" fmla="*/ 2147483646 h 12"/>
                            <a:gd name="T20" fmla="*/ 2147483646 w 23"/>
                            <a:gd name="T21" fmla="*/ 2147483646 h 12"/>
                            <a:gd name="T22" fmla="*/ 2147483646 w 23"/>
                            <a:gd name="T23" fmla="*/ 2147483646 h 12"/>
                            <a:gd name="T24" fmla="*/ 2147483646 w 2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2">
                              <a:moveTo>
                                <a:pt x="3" y="12"/>
                              </a:moveTo>
                              <a:lnTo>
                                <a:pt x="0" y="8"/>
                              </a:lnTo>
                              <a:lnTo>
                                <a:pt x="0" y="4"/>
                              </a:lnTo>
                              <a:lnTo>
                                <a:pt x="0" y="0"/>
                              </a:lnTo>
                              <a:lnTo>
                                <a:pt x="3" y="0"/>
                              </a:lnTo>
                              <a:lnTo>
                                <a:pt x="20" y="0"/>
                              </a:lnTo>
                              <a:lnTo>
                                <a:pt x="23" y="0"/>
                              </a:lnTo>
                              <a:lnTo>
                                <a:pt x="23" y="4"/>
                              </a:lnTo>
                              <a:lnTo>
                                <a:pt x="23" y="8"/>
                              </a:lnTo>
                              <a:lnTo>
                                <a:pt x="20"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11" name="Freeform 1525">
                          <a:extLst>
                            <a:ext uri="{FF2B5EF4-FFF2-40B4-BE49-F238E27FC236}">
                              <a16:creationId xmlns:a16="http://schemas.microsoft.com/office/drawing/2014/main" id="{61234BFA-7A38-4E61-A53D-C78AAA040852}"/>
                            </a:ext>
                          </a:extLst>
                        </p:cNvPr>
                        <p:cNvSpPr>
                          <a:spLocks/>
                        </p:cNvSpPr>
                        <p:nvPr/>
                      </p:nvSpPr>
                      <p:spPr bwMode="auto">
                        <a:xfrm>
                          <a:off x="2129367" y="4203701"/>
                          <a:ext cx="12700" cy="40217"/>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12" name="Freeform 1526">
                          <a:extLst>
                            <a:ext uri="{FF2B5EF4-FFF2-40B4-BE49-F238E27FC236}">
                              <a16:creationId xmlns:a16="http://schemas.microsoft.com/office/drawing/2014/main" id="{A5017958-5C6B-4FF9-A690-F06BE5B458A5}"/>
                            </a:ext>
                          </a:extLst>
                        </p:cNvPr>
                        <p:cNvSpPr>
                          <a:spLocks/>
                        </p:cNvSpPr>
                        <p:nvPr/>
                      </p:nvSpPr>
                      <p:spPr bwMode="auto">
                        <a:xfrm>
                          <a:off x="2129367" y="4176184"/>
                          <a:ext cx="12700" cy="42333"/>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13" name="Freeform 1527">
                          <a:extLst>
                            <a:ext uri="{FF2B5EF4-FFF2-40B4-BE49-F238E27FC236}">
                              <a16:creationId xmlns:a16="http://schemas.microsoft.com/office/drawing/2014/main" id="{0F094B3A-5497-4C7E-A642-09B654001C13}"/>
                            </a:ext>
                          </a:extLst>
                        </p:cNvPr>
                        <p:cNvSpPr>
                          <a:spLocks/>
                        </p:cNvSpPr>
                        <p:nvPr/>
                      </p:nvSpPr>
                      <p:spPr bwMode="auto">
                        <a:xfrm>
                          <a:off x="2129367" y="4176185"/>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14" name="Freeform 1528">
                          <a:extLst>
                            <a:ext uri="{FF2B5EF4-FFF2-40B4-BE49-F238E27FC236}">
                              <a16:creationId xmlns:a16="http://schemas.microsoft.com/office/drawing/2014/main" id="{45CBDEF6-22BD-444A-963A-5828BE9BF75F}"/>
                            </a:ext>
                          </a:extLst>
                        </p:cNvPr>
                        <p:cNvSpPr>
                          <a:spLocks/>
                        </p:cNvSpPr>
                        <p:nvPr/>
                      </p:nvSpPr>
                      <p:spPr bwMode="auto">
                        <a:xfrm>
                          <a:off x="2133600" y="4150784"/>
                          <a:ext cx="10584" cy="40216"/>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6" y="23"/>
                              </a:lnTo>
                              <a:lnTo>
                                <a:pt x="3" y="23"/>
                              </a:lnTo>
                              <a:lnTo>
                                <a:pt x="0" y="23"/>
                              </a:lnTo>
                              <a:lnTo>
                                <a:pt x="0" y="19"/>
                              </a:lnTo>
                              <a:lnTo>
                                <a:pt x="0" y="4"/>
                              </a:lnTo>
                              <a:lnTo>
                                <a:pt x="0" y="0"/>
                              </a:lnTo>
                              <a:lnTo>
                                <a:pt x="3" y="0"/>
                              </a:lnTo>
                              <a:lnTo>
                                <a:pt x="6"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15" name="Freeform 1529">
                          <a:extLst>
                            <a:ext uri="{FF2B5EF4-FFF2-40B4-BE49-F238E27FC236}">
                              <a16:creationId xmlns:a16="http://schemas.microsoft.com/office/drawing/2014/main" id="{B117029B-9E7E-4EE8-8F1D-3A57F92D8BDE}"/>
                            </a:ext>
                          </a:extLst>
                        </p:cNvPr>
                        <p:cNvSpPr>
                          <a:spLocks/>
                        </p:cNvSpPr>
                        <p:nvPr/>
                      </p:nvSpPr>
                      <p:spPr bwMode="auto">
                        <a:xfrm>
                          <a:off x="2133601" y="4150785"/>
                          <a:ext cx="14817" cy="21167"/>
                        </a:xfrm>
                        <a:custGeom>
                          <a:avLst/>
                          <a:gdLst>
                            <a:gd name="T0" fmla="*/ 2147483646 w 11"/>
                            <a:gd name="T1" fmla="*/ 2147483646 h 12"/>
                            <a:gd name="T2" fmla="*/ 0 w 11"/>
                            <a:gd name="T3" fmla="*/ 2147483646 h 12"/>
                            <a:gd name="T4" fmla="*/ 0 w 11"/>
                            <a:gd name="T5" fmla="*/ 2147483646 h 12"/>
                            <a:gd name="T6" fmla="*/ 0 w 11"/>
                            <a:gd name="T7" fmla="*/ 2147483646 h 12"/>
                            <a:gd name="T8" fmla="*/ 0 w 11"/>
                            <a:gd name="T9" fmla="*/ 0 h 12"/>
                            <a:gd name="T10" fmla="*/ 2147483646 w 11"/>
                            <a:gd name="T11" fmla="*/ 0 h 12"/>
                            <a:gd name="T12" fmla="*/ 2147483646 w 11"/>
                            <a:gd name="T13" fmla="*/ 0 h 12"/>
                            <a:gd name="T14" fmla="*/ 2147483646 w 11"/>
                            <a:gd name="T15" fmla="*/ 0 h 12"/>
                            <a:gd name="T16" fmla="*/ 2147483646 w 11"/>
                            <a:gd name="T17" fmla="*/ 2147483646 h 12"/>
                            <a:gd name="T18" fmla="*/ 2147483646 w 11"/>
                            <a:gd name="T19" fmla="*/ 2147483646 h 12"/>
                            <a:gd name="T20" fmla="*/ 2147483646 w 11"/>
                            <a:gd name="T21" fmla="*/ 2147483646 h 12"/>
                            <a:gd name="T22" fmla="*/ 2147483646 w 11"/>
                            <a:gd name="T23" fmla="*/ 2147483646 h 12"/>
                            <a:gd name="T24" fmla="*/ 2147483646 w 1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2">
                              <a:moveTo>
                                <a:pt x="3" y="12"/>
                              </a:moveTo>
                              <a:lnTo>
                                <a:pt x="0" y="8"/>
                              </a:lnTo>
                              <a:lnTo>
                                <a:pt x="0" y="4"/>
                              </a:lnTo>
                              <a:lnTo>
                                <a:pt x="0" y="0"/>
                              </a:lnTo>
                              <a:lnTo>
                                <a:pt x="3" y="0"/>
                              </a:lnTo>
                              <a:lnTo>
                                <a:pt x="8" y="0"/>
                              </a:lnTo>
                              <a:lnTo>
                                <a:pt x="11" y="0"/>
                              </a:lnTo>
                              <a:lnTo>
                                <a:pt x="11" y="4"/>
                              </a:lnTo>
                              <a:lnTo>
                                <a:pt x="11" y="8"/>
                              </a:lnTo>
                              <a:lnTo>
                                <a:pt x="8"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16" name="Freeform 1530">
                          <a:extLst>
                            <a:ext uri="{FF2B5EF4-FFF2-40B4-BE49-F238E27FC236}">
                              <a16:creationId xmlns:a16="http://schemas.microsoft.com/office/drawing/2014/main" id="{2DCB94A5-3AC8-4736-8C19-B04580D8F7A8}"/>
                            </a:ext>
                          </a:extLst>
                        </p:cNvPr>
                        <p:cNvSpPr>
                          <a:spLocks/>
                        </p:cNvSpPr>
                        <p:nvPr/>
                      </p:nvSpPr>
                      <p:spPr bwMode="auto">
                        <a:xfrm>
                          <a:off x="2142067" y="4123268"/>
                          <a:ext cx="10584" cy="40217"/>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5" y="23"/>
                              </a:lnTo>
                              <a:lnTo>
                                <a:pt x="2" y="23"/>
                              </a:lnTo>
                              <a:lnTo>
                                <a:pt x="0" y="23"/>
                              </a:lnTo>
                              <a:lnTo>
                                <a:pt x="0" y="19"/>
                              </a:lnTo>
                              <a:lnTo>
                                <a:pt x="0" y="4"/>
                              </a:lnTo>
                              <a:lnTo>
                                <a:pt x="0" y="0"/>
                              </a:lnTo>
                              <a:lnTo>
                                <a:pt x="2" y="0"/>
                              </a:lnTo>
                              <a:lnTo>
                                <a:pt x="5"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17" name="Freeform 1531">
                          <a:extLst>
                            <a:ext uri="{FF2B5EF4-FFF2-40B4-BE49-F238E27FC236}">
                              <a16:creationId xmlns:a16="http://schemas.microsoft.com/office/drawing/2014/main" id="{4A79DC94-817A-45FD-8FAA-B89BD40B0D37}"/>
                            </a:ext>
                          </a:extLst>
                        </p:cNvPr>
                        <p:cNvSpPr>
                          <a:spLocks/>
                        </p:cNvSpPr>
                        <p:nvPr/>
                      </p:nvSpPr>
                      <p:spPr bwMode="auto">
                        <a:xfrm>
                          <a:off x="2142067" y="4123267"/>
                          <a:ext cx="44451" cy="21167"/>
                        </a:xfrm>
                        <a:custGeom>
                          <a:avLst/>
                          <a:gdLst>
                            <a:gd name="T0" fmla="*/ 2147483646 w 34"/>
                            <a:gd name="T1" fmla="*/ 2147483646 h 12"/>
                            <a:gd name="T2" fmla="*/ 0 w 34"/>
                            <a:gd name="T3" fmla="*/ 2147483646 h 12"/>
                            <a:gd name="T4" fmla="*/ 0 w 34"/>
                            <a:gd name="T5" fmla="*/ 2147483646 h 12"/>
                            <a:gd name="T6" fmla="*/ 0 w 34"/>
                            <a:gd name="T7" fmla="*/ 2147483646 h 12"/>
                            <a:gd name="T8" fmla="*/ 0 w 34"/>
                            <a:gd name="T9" fmla="*/ 0 h 12"/>
                            <a:gd name="T10" fmla="*/ 2147483646 w 34"/>
                            <a:gd name="T11" fmla="*/ 0 h 12"/>
                            <a:gd name="T12" fmla="*/ 2147483646 w 34"/>
                            <a:gd name="T13" fmla="*/ 0 h 12"/>
                            <a:gd name="T14" fmla="*/ 2147483646 w 34"/>
                            <a:gd name="T15" fmla="*/ 0 h 12"/>
                            <a:gd name="T16" fmla="*/ 2147483646 w 34"/>
                            <a:gd name="T17" fmla="*/ 2147483646 h 12"/>
                            <a:gd name="T18" fmla="*/ 2147483646 w 34"/>
                            <a:gd name="T19" fmla="*/ 2147483646 h 12"/>
                            <a:gd name="T20" fmla="*/ 2147483646 w 34"/>
                            <a:gd name="T21" fmla="*/ 2147483646 h 12"/>
                            <a:gd name="T22" fmla="*/ 2147483646 w 34"/>
                            <a:gd name="T23" fmla="*/ 2147483646 h 12"/>
                            <a:gd name="T24" fmla="*/ 2147483646 w 34"/>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4" h="12">
                              <a:moveTo>
                                <a:pt x="2" y="12"/>
                              </a:moveTo>
                              <a:lnTo>
                                <a:pt x="0" y="8"/>
                              </a:lnTo>
                              <a:lnTo>
                                <a:pt x="0" y="4"/>
                              </a:lnTo>
                              <a:lnTo>
                                <a:pt x="0" y="0"/>
                              </a:lnTo>
                              <a:lnTo>
                                <a:pt x="2" y="0"/>
                              </a:lnTo>
                              <a:lnTo>
                                <a:pt x="31" y="0"/>
                              </a:lnTo>
                              <a:lnTo>
                                <a:pt x="34" y="0"/>
                              </a:lnTo>
                              <a:lnTo>
                                <a:pt x="34" y="4"/>
                              </a:lnTo>
                              <a:lnTo>
                                <a:pt x="34" y="8"/>
                              </a:lnTo>
                              <a:lnTo>
                                <a:pt x="31" y="12"/>
                              </a:lnTo>
                              <a:lnTo>
                                <a:pt x="2"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18" name="Freeform 1532">
                          <a:extLst>
                            <a:ext uri="{FF2B5EF4-FFF2-40B4-BE49-F238E27FC236}">
                              <a16:creationId xmlns:a16="http://schemas.microsoft.com/office/drawing/2014/main" id="{E2FD3EC1-46AC-4357-B5B6-3B88815A9E4D}"/>
                            </a:ext>
                          </a:extLst>
                        </p:cNvPr>
                        <p:cNvSpPr>
                          <a:spLocks/>
                        </p:cNvSpPr>
                        <p:nvPr/>
                      </p:nvSpPr>
                      <p:spPr bwMode="auto">
                        <a:xfrm>
                          <a:off x="2178051" y="4123267"/>
                          <a:ext cx="31749" cy="21167"/>
                        </a:xfrm>
                        <a:custGeom>
                          <a:avLst/>
                          <a:gdLst>
                            <a:gd name="T0" fmla="*/ 2147483646 w 23"/>
                            <a:gd name="T1" fmla="*/ 2147483646 h 12"/>
                            <a:gd name="T2" fmla="*/ 0 w 23"/>
                            <a:gd name="T3" fmla="*/ 2147483646 h 12"/>
                            <a:gd name="T4" fmla="*/ 0 w 23"/>
                            <a:gd name="T5" fmla="*/ 2147483646 h 12"/>
                            <a:gd name="T6" fmla="*/ 0 w 23"/>
                            <a:gd name="T7" fmla="*/ 2147483646 h 12"/>
                            <a:gd name="T8" fmla="*/ 0 w 23"/>
                            <a:gd name="T9" fmla="*/ 0 h 12"/>
                            <a:gd name="T10" fmla="*/ 2147483646 w 23"/>
                            <a:gd name="T11" fmla="*/ 0 h 12"/>
                            <a:gd name="T12" fmla="*/ 2147483646 w 23"/>
                            <a:gd name="T13" fmla="*/ 0 h 12"/>
                            <a:gd name="T14" fmla="*/ 2147483646 w 23"/>
                            <a:gd name="T15" fmla="*/ 0 h 12"/>
                            <a:gd name="T16" fmla="*/ 2147483646 w 23"/>
                            <a:gd name="T17" fmla="*/ 2147483646 h 12"/>
                            <a:gd name="T18" fmla="*/ 2147483646 w 23"/>
                            <a:gd name="T19" fmla="*/ 2147483646 h 12"/>
                            <a:gd name="T20" fmla="*/ 2147483646 w 23"/>
                            <a:gd name="T21" fmla="*/ 2147483646 h 12"/>
                            <a:gd name="T22" fmla="*/ 2147483646 w 23"/>
                            <a:gd name="T23" fmla="*/ 2147483646 h 12"/>
                            <a:gd name="T24" fmla="*/ 2147483646 w 2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2">
                              <a:moveTo>
                                <a:pt x="3" y="12"/>
                              </a:moveTo>
                              <a:lnTo>
                                <a:pt x="0" y="8"/>
                              </a:lnTo>
                              <a:lnTo>
                                <a:pt x="0" y="4"/>
                              </a:lnTo>
                              <a:lnTo>
                                <a:pt x="0" y="0"/>
                              </a:lnTo>
                              <a:lnTo>
                                <a:pt x="3" y="0"/>
                              </a:lnTo>
                              <a:lnTo>
                                <a:pt x="20" y="0"/>
                              </a:lnTo>
                              <a:lnTo>
                                <a:pt x="23" y="0"/>
                              </a:lnTo>
                              <a:lnTo>
                                <a:pt x="23" y="4"/>
                              </a:lnTo>
                              <a:lnTo>
                                <a:pt x="23" y="8"/>
                              </a:lnTo>
                              <a:lnTo>
                                <a:pt x="20"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19" name="Freeform 1533">
                          <a:extLst>
                            <a:ext uri="{FF2B5EF4-FFF2-40B4-BE49-F238E27FC236}">
                              <a16:creationId xmlns:a16="http://schemas.microsoft.com/office/drawing/2014/main" id="{62A7DDD5-7BAE-43C3-ACB3-001E02F52D66}"/>
                            </a:ext>
                          </a:extLst>
                        </p:cNvPr>
                        <p:cNvSpPr>
                          <a:spLocks/>
                        </p:cNvSpPr>
                        <p:nvPr/>
                      </p:nvSpPr>
                      <p:spPr bwMode="auto">
                        <a:xfrm>
                          <a:off x="2203452" y="4123267"/>
                          <a:ext cx="19049" cy="21167"/>
                        </a:xfrm>
                        <a:custGeom>
                          <a:avLst/>
                          <a:gdLst>
                            <a:gd name="T0" fmla="*/ 2147483646 w 14"/>
                            <a:gd name="T1" fmla="*/ 2147483646 h 12"/>
                            <a:gd name="T2" fmla="*/ 0 w 14"/>
                            <a:gd name="T3" fmla="*/ 2147483646 h 12"/>
                            <a:gd name="T4" fmla="*/ 0 w 14"/>
                            <a:gd name="T5" fmla="*/ 2147483646 h 12"/>
                            <a:gd name="T6" fmla="*/ 0 w 14"/>
                            <a:gd name="T7" fmla="*/ 2147483646 h 12"/>
                            <a:gd name="T8" fmla="*/ 0 w 14"/>
                            <a:gd name="T9" fmla="*/ 0 h 12"/>
                            <a:gd name="T10" fmla="*/ 2147483646 w 14"/>
                            <a:gd name="T11" fmla="*/ 0 h 12"/>
                            <a:gd name="T12" fmla="*/ 2147483646 w 14"/>
                            <a:gd name="T13" fmla="*/ 0 h 12"/>
                            <a:gd name="T14" fmla="*/ 2147483646 w 14"/>
                            <a:gd name="T15" fmla="*/ 0 h 12"/>
                            <a:gd name="T16" fmla="*/ 2147483646 w 14"/>
                            <a:gd name="T17" fmla="*/ 2147483646 h 12"/>
                            <a:gd name="T18" fmla="*/ 2147483646 w 14"/>
                            <a:gd name="T19" fmla="*/ 2147483646 h 12"/>
                            <a:gd name="T20" fmla="*/ 2147483646 w 14"/>
                            <a:gd name="T21" fmla="*/ 2147483646 h 12"/>
                            <a:gd name="T22" fmla="*/ 2147483646 w 14"/>
                            <a:gd name="T23" fmla="*/ 2147483646 h 12"/>
                            <a:gd name="T24" fmla="*/ 2147483646 w 14"/>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2">
                              <a:moveTo>
                                <a:pt x="2" y="12"/>
                              </a:moveTo>
                              <a:lnTo>
                                <a:pt x="0" y="8"/>
                              </a:lnTo>
                              <a:lnTo>
                                <a:pt x="0" y="4"/>
                              </a:lnTo>
                              <a:lnTo>
                                <a:pt x="0" y="0"/>
                              </a:lnTo>
                              <a:lnTo>
                                <a:pt x="2" y="0"/>
                              </a:lnTo>
                              <a:lnTo>
                                <a:pt x="11" y="0"/>
                              </a:lnTo>
                              <a:lnTo>
                                <a:pt x="14" y="0"/>
                              </a:lnTo>
                              <a:lnTo>
                                <a:pt x="14" y="4"/>
                              </a:lnTo>
                              <a:lnTo>
                                <a:pt x="14" y="8"/>
                              </a:lnTo>
                              <a:lnTo>
                                <a:pt x="11" y="12"/>
                              </a:lnTo>
                              <a:lnTo>
                                <a:pt x="2"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20" name="Freeform 1534">
                          <a:extLst>
                            <a:ext uri="{FF2B5EF4-FFF2-40B4-BE49-F238E27FC236}">
                              <a16:creationId xmlns:a16="http://schemas.microsoft.com/office/drawing/2014/main" id="{E1583DE3-C887-4E4F-9F2F-D260D6133D21}"/>
                            </a:ext>
                          </a:extLst>
                        </p:cNvPr>
                        <p:cNvSpPr>
                          <a:spLocks/>
                        </p:cNvSpPr>
                        <p:nvPr/>
                      </p:nvSpPr>
                      <p:spPr bwMode="auto">
                        <a:xfrm>
                          <a:off x="2214034" y="4097868"/>
                          <a:ext cx="12700" cy="40217"/>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21" name="Freeform 1535">
                          <a:extLst>
                            <a:ext uri="{FF2B5EF4-FFF2-40B4-BE49-F238E27FC236}">
                              <a16:creationId xmlns:a16="http://schemas.microsoft.com/office/drawing/2014/main" id="{9652A824-4531-4ED6-A156-D0656BB2377E}"/>
                            </a:ext>
                          </a:extLst>
                        </p:cNvPr>
                        <p:cNvSpPr>
                          <a:spLocks/>
                        </p:cNvSpPr>
                        <p:nvPr/>
                      </p:nvSpPr>
                      <p:spPr bwMode="auto">
                        <a:xfrm>
                          <a:off x="2214034" y="4097867"/>
                          <a:ext cx="46567" cy="21167"/>
                        </a:xfrm>
                        <a:custGeom>
                          <a:avLst/>
                          <a:gdLst>
                            <a:gd name="T0" fmla="*/ 2147483646 w 35"/>
                            <a:gd name="T1" fmla="*/ 2147483646 h 12"/>
                            <a:gd name="T2" fmla="*/ 0 w 35"/>
                            <a:gd name="T3" fmla="*/ 2147483646 h 12"/>
                            <a:gd name="T4" fmla="*/ 0 w 35"/>
                            <a:gd name="T5" fmla="*/ 2147483646 h 12"/>
                            <a:gd name="T6" fmla="*/ 0 w 35"/>
                            <a:gd name="T7" fmla="*/ 2147483646 h 12"/>
                            <a:gd name="T8" fmla="*/ 0 w 35"/>
                            <a:gd name="T9" fmla="*/ 0 h 12"/>
                            <a:gd name="T10" fmla="*/ 2147483646 w 35"/>
                            <a:gd name="T11" fmla="*/ 0 h 12"/>
                            <a:gd name="T12" fmla="*/ 2147483646 w 35"/>
                            <a:gd name="T13" fmla="*/ 0 h 12"/>
                            <a:gd name="T14" fmla="*/ 2147483646 w 35"/>
                            <a:gd name="T15" fmla="*/ 0 h 12"/>
                            <a:gd name="T16" fmla="*/ 2147483646 w 35"/>
                            <a:gd name="T17" fmla="*/ 2147483646 h 12"/>
                            <a:gd name="T18" fmla="*/ 2147483646 w 35"/>
                            <a:gd name="T19" fmla="*/ 2147483646 h 12"/>
                            <a:gd name="T20" fmla="*/ 2147483646 w 35"/>
                            <a:gd name="T21" fmla="*/ 2147483646 h 12"/>
                            <a:gd name="T22" fmla="*/ 2147483646 w 35"/>
                            <a:gd name="T23" fmla="*/ 2147483646 h 12"/>
                            <a:gd name="T24" fmla="*/ 2147483646 w 35"/>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2">
                              <a:moveTo>
                                <a:pt x="3" y="12"/>
                              </a:moveTo>
                              <a:lnTo>
                                <a:pt x="0" y="8"/>
                              </a:lnTo>
                              <a:lnTo>
                                <a:pt x="0" y="4"/>
                              </a:lnTo>
                              <a:lnTo>
                                <a:pt x="0" y="0"/>
                              </a:lnTo>
                              <a:lnTo>
                                <a:pt x="3" y="0"/>
                              </a:lnTo>
                              <a:lnTo>
                                <a:pt x="32" y="0"/>
                              </a:lnTo>
                              <a:lnTo>
                                <a:pt x="35" y="0"/>
                              </a:lnTo>
                              <a:lnTo>
                                <a:pt x="35" y="4"/>
                              </a:lnTo>
                              <a:lnTo>
                                <a:pt x="35" y="8"/>
                              </a:lnTo>
                              <a:lnTo>
                                <a:pt x="32"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31" name="Group 30">
                          <a:extLst>
                            <a:ext uri="{FF2B5EF4-FFF2-40B4-BE49-F238E27FC236}">
                              <a16:creationId xmlns:a16="http://schemas.microsoft.com/office/drawing/2014/main" id="{780ABB54-0890-408F-80D7-27EEB5F3A595}"/>
                            </a:ext>
                          </a:extLst>
                        </p:cNvPr>
                        <p:cNvGrpSpPr/>
                        <p:nvPr/>
                      </p:nvGrpSpPr>
                      <p:grpSpPr>
                        <a:xfrm>
                          <a:off x="2252134" y="2338918"/>
                          <a:ext cx="3909484" cy="1771649"/>
                          <a:chOff x="2252134" y="2338918"/>
                          <a:chExt cx="3909484" cy="1771649"/>
                        </a:xfrm>
                        <a:grpFill/>
                      </p:grpSpPr>
                      <p:sp>
                        <p:nvSpPr>
                          <p:cNvPr id="351922" name="Freeform 1536">
                            <a:extLst>
                              <a:ext uri="{FF2B5EF4-FFF2-40B4-BE49-F238E27FC236}">
                                <a16:creationId xmlns:a16="http://schemas.microsoft.com/office/drawing/2014/main" id="{55E97B57-2BB6-4E3E-BDED-69BA6EA70FD0}"/>
                              </a:ext>
                            </a:extLst>
                          </p:cNvPr>
                          <p:cNvSpPr>
                            <a:spLocks/>
                          </p:cNvSpPr>
                          <p:nvPr/>
                        </p:nvSpPr>
                        <p:spPr bwMode="auto">
                          <a:xfrm>
                            <a:off x="2252134" y="4070351"/>
                            <a:ext cx="12700" cy="40216"/>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23" name="Freeform 1537">
                            <a:extLst>
                              <a:ext uri="{FF2B5EF4-FFF2-40B4-BE49-F238E27FC236}">
                                <a16:creationId xmlns:a16="http://schemas.microsoft.com/office/drawing/2014/main" id="{50429F22-BE72-4D1B-9D86-F5140504EF50}"/>
                              </a:ext>
                            </a:extLst>
                          </p:cNvPr>
                          <p:cNvSpPr>
                            <a:spLocks/>
                          </p:cNvSpPr>
                          <p:nvPr/>
                        </p:nvSpPr>
                        <p:spPr bwMode="auto">
                          <a:xfrm>
                            <a:off x="2252134" y="4070351"/>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24" name="Freeform 1538">
                            <a:extLst>
                              <a:ext uri="{FF2B5EF4-FFF2-40B4-BE49-F238E27FC236}">
                                <a16:creationId xmlns:a16="http://schemas.microsoft.com/office/drawing/2014/main" id="{A44337B0-B933-4548-8A53-217F01AB5536}"/>
                              </a:ext>
                            </a:extLst>
                          </p:cNvPr>
                          <p:cNvSpPr>
                            <a:spLocks/>
                          </p:cNvSpPr>
                          <p:nvPr/>
                        </p:nvSpPr>
                        <p:spPr bwMode="auto">
                          <a:xfrm>
                            <a:off x="2256367" y="4042834"/>
                            <a:ext cx="10584" cy="42333"/>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6" y="23"/>
                                </a:lnTo>
                                <a:lnTo>
                                  <a:pt x="3" y="23"/>
                                </a:lnTo>
                                <a:lnTo>
                                  <a:pt x="0" y="23"/>
                                </a:lnTo>
                                <a:lnTo>
                                  <a:pt x="0" y="19"/>
                                </a:lnTo>
                                <a:lnTo>
                                  <a:pt x="0" y="4"/>
                                </a:lnTo>
                                <a:lnTo>
                                  <a:pt x="0" y="0"/>
                                </a:lnTo>
                                <a:lnTo>
                                  <a:pt x="3" y="0"/>
                                </a:lnTo>
                                <a:lnTo>
                                  <a:pt x="6"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25" name="Freeform 1539">
                            <a:extLst>
                              <a:ext uri="{FF2B5EF4-FFF2-40B4-BE49-F238E27FC236}">
                                <a16:creationId xmlns:a16="http://schemas.microsoft.com/office/drawing/2014/main" id="{83FBEB7F-E755-4155-83E9-3C821585408D}"/>
                              </a:ext>
                            </a:extLst>
                          </p:cNvPr>
                          <p:cNvSpPr>
                            <a:spLocks/>
                          </p:cNvSpPr>
                          <p:nvPr/>
                        </p:nvSpPr>
                        <p:spPr bwMode="auto">
                          <a:xfrm>
                            <a:off x="2256367" y="4042834"/>
                            <a:ext cx="10584" cy="21167"/>
                          </a:xfrm>
                          <a:custGeom>
                            <a:avLst/>
                            <a:gdLst>
                              <a:gd name="T0" fmla="*/ 2147483646 w 8"/>
                              <a:gd name="T1" fmla="*/ 2147483646 h 12"/>
                              <a:gd name="T2" fmla="*/ 0 w 8"/>
                              <a:gd name="T3" fmla="*/ 2147483646 h 12"/>
                              <a:gd name="T4" fmla="*/ 0 w 8"/>
                              <a:gd name="T5" fmla="*/ 2147483646 h 12"/>
                              <a:gd name="T6" fmla="*/ 0 w 8"/>
                              <a:gd name="T7" fmla="*/ 2147483646 h 12"/>
                              <a:gd name="T8" fmla="*/ 0 w 8"/>
                              <a:gd name="T9" fmla="*/ 0 h 12"/>
                              <a:gd name="T10" fmla="*/ 2147483646 w 8"/>
                              <a:gd name="T11" fmla="*/ 0 h 12"/>
                              <a:gd name="T12" fmla="*/ 2147483646 w 8"/>
                              <a:gd name="T13" fmla="*/ 0 h 12"/>
                              <a:gd name="T14" fmla="*/ 2147483646 w 8"/>
                              <a:gd name="T15" fmla="*/ 0 h 12"/>
                              <a:gd name="T16" fmla="*/ 2147483646 w 8"/>
                              <a:gd name="T17" fmla="*/ 2147483646 h 12"/>
                              <a:gd name="T18" fmla="*/ 2147483646 w 8"/>
                              <a:gd name="T19" fmla="*/ 2147483646 h 12"/>
                              <a:gd name="T20" fmla="*/ 2147483646 w 8"/>
                              <a:gd name="T21" fmla="*/ 2147483646 h 12"/>
                              <a:gd name="T22" fmla="*/ 2147483646 w 8"/>
                              <a:gd name="T23" fmla="*/ 2147483646 h 12"/>
                              <a:gd name="T24" fmla="*/ 2147483646 w 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2">
                                <a:moveTo>
                                  <a:pt x="3" y="12"/>
                                </a:moveTo>
                                <a:lnTo>
                                  <a:pt x="0" y="8"/>
                                </a:lnTo>
                                <a:lnTo>
                                  <a:pt x="0" y="4"/>
                                </a:lnTo>
                                <a:lnTo>
                                  <a:pt x="0" y="0"/>
                                </a:lnTo>
                                <a:lnTo>
                                  <a:pt x="3" y="0"/>
                                </a:lnTo>
                                <a:lnTo>
                                  <a:pt x="6" y="0"/>
                                </a:lnTo>
                                <a:lnTo>
                                  <a:pt x="8" y="0"/>
                                </a:lnTo>
                                <a:lnTo>
                                  <a:pt x="8" y="4"/>
                                </a:lnTo>
                                <a:lnTo>
                                  <a:pt x="8" y="8"/>
                                </a:lnTo>
                                <a:lnTo>
                                  <a:pt x="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26" name="Freeform 1540">
                            <a:extLst>
                              <a:ext uri="{FF2B5EF4-FFF2-40B4-BE49-F238E27FC236}">
                                <a16:creationId xmlns:a16="http://schemas.microsoft.com/office/drawing/2014/main" id="{FD6D9656-CBB9-442A-841E-7642F28CFCB4}"/>
                              </a:ext>
                            </a:extLst>
                          </p:cNvPr>
                          <p:cNvSpPr>
                            <a:spLocks/>
                          </p:cNvSpPr>
                          <p:nvPr/>
                        </p:nvSpPr>
                        <p:spPr bwMode="auto">
                          <a:xfrm>
                            <a:off x="2260600" y="4017434"/>
                            <a:ext cx="10584" cy="40217"/>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5" y="23"/>
                                </a:lnTo>
                                <a:lnTo>
                                  <a:pt x="3" y="23"/>
                                </a:lnTo>
                                <a:lnTo>
                                  <a:pt x="0" y="23"/>
                                </a:lnTo>
                                <a:lnTo>
                                  <a:pt x="0" y="19"/>
                                </a:lnTo>
                                <a:lnTo>
                                  <a:pt x="0" y="4"/>
                                </a:lnTo>
                                <a:lnTo>
                                  <a:pt x="0" y="0"/>
                                </a:lnTo>
                                <a:lnTo>
                                  <a:pt x="3" y="0"/>
                                </a:lnTo>
                                <a:lnTo>
                                  <a:pt x="5"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27" name="Freeform 1541">
                            <a:extLst>
                              <a:ext uri="{FF2B5EF4-FFF2-40B4-BE49-F238E27FC236}">
                                <a16:creationId xmlns:a16="http://schemas.microsoft.com/office/drawing/2014/main" id="{45A4C514-8E8F-40E8-BDD1-FF014BFAE602}"/>
                              </a:ext>
                            </a:extLst>
                          </p:cNvPr>
                          <p:cNvSpPr>
                            <a:spLocks/>
                          </p:cNvSpPr>
                          <p:nvPr/>
                        </p:nvSpPr>
                        <p:spPr bwMode="auto">
                          <a:xfrm>
                            <a:off x="2260600" y="4017434"/>
                            <a:ext cx="10584" cy="21167"/>
                          </a:xfrm>
                          <a:custGeom>
                            <a:avLst/>
                            <a:gdLst>
                              <a:gd name="T0" fmla="*/ 2147483646 w 8"/>
                              <a:gd name="T1" fmla="*/ 2147483646 h 12"/>
                              <a:gd name="T2" fmla="*/ 0 w 8"/>
                              <a:gd name="T3" fmla="*/ 2147483646 h 12"/>
                              <a:gd name="T4" fmla="*/ 0 w 8"/>
                              <a:gd name="T5" fmla="*/ 2147483646 h 12"/>
                              <a:gd name="T6" fmla="*/ 0 w 8"/>
                              <a:gd name="T7" fmla="*/ 2147483646 h 12"/>
                              <a:gd name="T8" fmla="*/ 0 w 8"/>
                              <a:gd name="T9" fmla="*/ 0 h 12"/>
                              <a:gd name="T10" fmla="*/ 2147483646 w 8"/>
                              <a:gd name="T11" fmla="*/ 0 h 12"/>
                              <a:gd name="T12" fmla="*/ 2147483646 w 8"/>
                              <a:gd name="T13" fmla="*/ 0 h 12"/>
                              <a:gd name="T14" fmla="*/ 2147483646 w 8"/>
                              <a:gd name="T15" fmla="*/ 0 h 12"/>
                              <a:gd name="T16" fmla="*/ 2147483646 w 8"/>
                              <a:gd name="T17" fmla="*/ 2147483646 h 12"/>
                              <a:gd name="T18" fmla="*/ 2147483646 w 8"/>
                              <a:gd name="T19" fmla="*/ 2147483646 h 12"/>
                              <a:gd name="T20" fmla="*/ 2147483646 w 8"/>
                              <a:gd name="T21" fmla="*/ 2147483646 h 12"/>
                              <a:gd name="T22" fmla="*/ 2147483646 w 8"/>
                              <a:gd name="T23" fmla="*/ 2147483646 h 12"/>
                              <a:gd name="T24" fmla="*/ 2147483646 w 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2">
                                <a:moveTo>
                                  <a:pt x="3" y="12"/>
                                </a:moveTo>
                                <a:lnTo>
                                  <a:pt x="0" y="8"/>
                                </a:lnTo>
                                <a:lnTo>
                                  <a:pt x="0" y="4"/>
                                </a:lnTo>
                                <a:lnTo>
                                  <a:pt x="0" y="0"/>
                                </a:lnTo>
                                <a:lnTo>
                                  <a:pt x="3" y="0"/>
                                </a:lnTo>
                                <a:lnTo>
                                  <a:pt x="5" y="0"/>
                                </a:lnTo>
                                <a:lnTo>
                                  <a:pt x="8" y="0"/>
                                </a:lnTo>
                                <a:lnTo>
                                  <a:pt x="8" y="4"/>
                                </a:lnTo>
                                <a:lnTo>
                                  <a:pt x="8" y="8"/>
                                </a:lnTo>
                                <a:lnTo>
                                  <a:pt x="5"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28" name="Freeform 1542">
                            <a:extLst>
                              <a:ext uri="{FF2B5EF4-FFF2-40B4-BE49-F238E27FC236}">
                                <a16:creationId xmlns:a16="http://schemas.microsoft.com/office/drawing/2014/main" id="{1C7F345C-7038-4023-AB00-BA7623ACEF27}"/>
                              </a:ext>
                            </a:extLst>
                          </p:cNvPr>
                          <p:cNvSpPr>
                            <a:spLocks/>
                          </p:cNvSpPr>
                          <p:nvPr/>
                        </p:nvSpPr>
                        <p:spPr bwMode="auto">
                          <a:xfrm>
                            <a:off x="2264833" y="3983567"/>
                            <a:ext cx="10584" cy="46567"/>
                          </a:xfrm>
                          <a:custGeom>
                            <a:avLst/>
                            <a:gdLst>
                              <a:gd name="T0" fmla="*/ 2147483646 w 8"/>
                              <a:gd name="T1" fmla="*/ 2147483646 h 27"/>
                              <a:gd name="T2" fmla="*/ 2147483646 w 8"/>
                              <a:gd name="T3" fmla="*/ 2147483646 h 27"/>
                              <a:gd name="T4" fmla="*/ 2147483646 w 8"/>
                              <a:gd name="T5" fmla="*/ 2147483646 h 27"/>
                              <a:gd name="T6" fmla="*/ 2147483646 w 8"/>
                              <a:gd name="T7" fmla="*/ 2147483646 h 27"/>
                              <a:gd name="T8" fmla="*/ 0 w 8"/>
                              <a:gd name="T9" fmla="*/ 2147483646 h 27"/>
                              <a:gd name="T10" fmla="*/ 0 w 8"/>
                              <a:gd name="T11" fmla="*/ 2147483646 h 27"/>
                              <a:gd name="T12" fmla="*/ 0 w 8"/>
                              <a:gd name="T13" fmla="*/ 2147483646 h 27"/>
                              <a:gd name="T14" fmla="*/ 0 w 8"/>
                              <a:gd name="T15" fmla="*/ 0 h 27"/>
                              <a:gd name="T16" fmla="*/ 2147483646 w 8"/>
                              <a:gd name="T17" fmla="*/ 0 h 27"/>
                              <a:gd name="T18" fmla="*/ 2147483646 w 8"/>
                              <a:gd name="T19" fmla="*/ 0 h 27"/>
                              <a:gd name="T20" fmla="*/ 2147483646 w 8"/>
                              <a:gd name="T21" fmla="*/ 0 h 27"/>
                              <a:gd name="T22" fmla="*/ 2147483646 w 8"/>
                              <a:gd name="T23" fmla="*/ 2147483646 h 27"/>
                              <a:gd name="T24" fmla="*/ 2147483646 w 8"/>
                              <a:gd name="T25" fmla="*/ 2147483646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7">
                                <a:moveTo>
                                  <a:pt x="8" y="23"/>
                                </a:moveTo>
                                <a:lnTo>
                                  <a:pt x="5" y="27"/>
                                </a:lnTo>
                                <a:lnTo>
                                  <a:pt x="2" y="27"/>
                                </a:lnTo>
                                <a:lnTo>
                                  <a:pt x="0" y="27"/>
                                </a:lnTo>
                                <a:lnTo>
                                  <a:pt x="0" y="23"/>
                                </a:lnTo>
                                <a:lnTo>
                                  <a:pt x="0" y="4"/>
                                </a:lnTo>
                                <a:lnTo>
                                  <a:pt x="0" y="0"/>
                                </a:lnTo>
                                <a:lnTo>
                                  <a:pt x="2" y="0"/>
                                </a:lnTo>
                                <a:lnTo>
                                  <a:pt x="5" y="0"/>
                                </a:lnTo>
                                <a:lnTo>
                                  <a:pt x="8" y="4"/>
                                </a:lnTo>
                                <a:lnTo>
                                  <a:pt x="8"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29" name="Freeform 1543">
                            <a:extLst>
                              <a:ext uri="{FF2B5EF4-FFF2-40B4-BE49-F238E27FC236}">
                                <a16:creationId xmlns:a16="http://schemas.microsoft.com/office/drawing/2014/main" id="{9BECB359-D9DB-4885-8E93-B4FECB1B04C4}"/>
                              </a:ext>
                            </a:extLst>
                          </p:cNvPr>
                          <p:cNvSpPr>
                            <a:spLocks/>
                          </p:cNvSpPr>
                          <p:nvPr/>
                        </p:nvSpPr>
                        <p:spPr bwMode="auto">
                          <a:xfrm>
                            <a:off x="2264833" y="3983567"/>
                            <a:ext cx="10584" cy="21167"/>
                          </a:xfrm>
                          <a:custGeom>
                            <a:avLst/>
                            <a:gdLst>
                              <a:gd name="T0" fmla="*/ 2147483646 w 8"/>
                              <a:gd name="T1" fmla="*/ 2147483646 h 12"/>
                              <a:gd name="T2" fmla="*/ 0 w 8"/>
                              <a:gd name="T3" fmla="*/ 2147483646 h 12"/>
                              <a:gd name="T4" fmla="*/ 0 w 8"/>
                              <a:gd name="T5" fmla="*/ 2147483646 h 12"/>
                              <a:gd name="T6" fmla="*/ 0 w 8"/>
                              <a:gd name="T7" fmla="*/ 2147483646 h 12"/>
                              <a:gd name="T8" fmla="*/ 0 w 8"/>
                              <a:gd name="T9" fmla="*/ 0 h 12"/>
                              <a:gd name="T10" fmla="*/ 2147483646 w 8"/>
                              <a:gd name="T11" fmla="*/ 0 h 12"/>
                              <a:gd name="T12" fmla="*/ 2147483646 w 8"/>
                              <a:gd name="T13" fmla="*/ 0 h 12"/>
                              <a:gd name="T14" fmla="*/ 2147483646 w 8"/>
                              <a:gd name="T15" fmla="*/ 0 h 12"/>
                              <a:gd name="T16" fmla="*/ 2147483646 w 8"/>
                              <a:gd name="T17" fmla="*/ 2147483646 h 12"/>
                              <a:gd name="T18" fmla="*/ 2147483646 w 8"/>
                              <a:gd name="T19" fmla="*/ 2147483646 h 12"/>
                              <a:gd name="T20" fmla="*/ 2147483646 w 8"/>
                              <a:gd name="T21" fmla="*/ 2147483646 h 12"/>
                              <a:gd name="T22" fmla="*/ 2147483646 w 8"/>
                              <a:gd name="T23" fmla="*/ 2147483646 h 12"/>
                              <a:gd name="T24" fmla="*/ 2147483646 w 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2">
                                <a:moveTo>
                                  <a:pt x="2" y="12"/>
                                </a:moveTo>
                                <a:lnTo>
                                  <a:pt x="0" y="8"/>
                                </a:lnTo>
                                <a:lnTo>
                                  <a:pt x="0" y="4"/>
                                </a:lnTo>
                                <a:lnTo>
                                  <a:pt x="0" y="0"/>
                                </a:lnTo>
                                <a:lnTo>
                                  <a:pt x="2" y="0"/>
                                </a:lnTo>
                                <a:lnTo>
                                  <a:pt x="5" y="0"/>
                                </a:lnTo>
                                <a:lnTo>
                                  <a:pt x="8" y="0"/>
                                </a:lnTo>
                                <a:lnTo>
                                  <a:pt x="8" y="4"/>
                                </a:lnTo>
                                <a:lnTo>
                                  <a:pt x="8" y="8"/>
                                </a:lnTo>
                                <a:lnTo>
                                  <a:pt x="5" y="12"/>
                                </a:lnTo>
                                <a:lnTo>
                                  <a:pt x="2"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30" name="Freeform 1544">
                            <a:extLst>
                              <a:ext uri="{FF2B5EF4-FFF2-40B4-BE49-F238E27FC236}">
                                <a16:creationId xmlns:a16="http://schemas.microsoft.com/office/drawing/2014/main" id="{ECC79448-CD9B-496E-9120-72F10FD02A94}"/>
                              </a:ext>
                            </a:extLst>
                          </p:cNvPr>
                          <p:cNvSpPr>
                            <a:spLocks/>
                          </p:cNvSpPr>
                          <p:nvPr/>
                        </p:nvSpPr>
                        <p:spPr bwMode="auto">
                          <a:xfrm>
                            <a:off x="2266951" y="3956051"/>
                            <a:ext cx="12700" cy="40216"/>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31" name="Freeform 1545">
                            <a:extLst>
                              <a:ext uri="{FF2B5EF4-FFF2-40B4-BE49-F238E27FC236}">
                                <a16:creationId xmlns:a16="http://schemas.microsoft.com/office/drawing/2014/main" id="{4BED655C-10EE-4F6C-AB7B-FABE6455E0F4}"/>
                              </a:ext>
                            </a:extLst>
                          </p:cNvPr>
                          <p:cNvSpPr>
                            <a:spLocks/>
                          </p:cNvSpPr>
                          <p:nvPr/>
                        </p:nvSpPr>
                        <p:spPr bwMode="auto">
                          <a:xfrm>
                            <a:off x="2266951" y="3956051"/>
                            <a:ext cx="88900" cy="21167"/>
                          </a:xfrm>
                          <a:custGeom>
                            <a:avLst/>
                            <a:gdLst>
                              <a:gd name="T0" fmla="*/ 2147483646 w 66"/>
                              <a:gd name="T1" fmla="*/ 2147483646 h 12"/>
                              <a:gd name="T2" fmla="*/ 0 w 66"/>
                              <a:gd name="T3" fmla="*/ 2147483646 h 12"/>
                              <a:gd name="T4" fmla="*/ 0 w 66"/>
                              <a:gd name="T5" fmla="*/ 2147483646 h 12"/>
                              <a:gd name="T6" fmla="*/ 0 w 66"/>
                              <a:gd name="T7" fmla="*/ 2147483646 h 12"/>
                              <a:gd name="T8" fmla="*/ 0 w 66"/>
                              <a:gd name="T9" fmla="*/ 0 h 12"/>
                              <a:gd name="T10" fmla="*/ 2147483646 w 66"/>
                              <a:gd name="T11" fmla="*/ 0 h 12"/>
                              <a:gd name="T12" fmla="*/ 2147483646 w 66"/>
                              <a:gd name="T13" fmla="*/ 0 h 12"/>
                              <a:gd name="T14" fmla="*/ 2147483646 w 66"/>
                              <a:gd name="T15" fmla="*/ 0 h 12"/>
                              <a:gd name="T16" fmla="*/ 2147483646 w 66"/>
                              <a:gd name="T17" fmla="*/ 2147483646 h 12"/>
                              <a:gd name="T18" fmla="*/ 2147483646 w 66"/>
                              <a:gd name="T19" fmla="*/ 2147483646 h 12"/>
                              <a:gd name="T20" fmla="*/ 2147483646 w 66"/>
                              <a:gd name="T21" fmla="*/ 2147483646 h 12"/>
                              <a:gd name="T22" fmla="*/ 2147483646 w 66"/>
                              <a:gd name="T23" fmla="*/ 2147483646 h 12"/>
                              <a:gd name="T24" fmla="*/ 2147483646 w 66"/>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6" h="12">
                                <a:moveTo>
                                  <a:pt x="3" y="12"/>
                                </a:moveTo>
                                <a:lnTo>
                                  <a:pt x="0" y="8"/>
                                </a:lnTo>
                                <a:lnTo>
                                  <a:pt x="0" y="4"/>
                                </a:lnTo>
                                <a:lnTo>
                                  <a:pt x="0" y="0"/>
                                </a:lnTo>
                                <a:lnTo>
                                  <a:pt x="3" y="0"/>
                                </a:lnTo>
                                <a:lnTo>
                                  <a:pt x="64" y="0"/>
                                </a:lnTo>
                                <a:lnTo>
                                  <a:pt x="66" y="0"/>
                                </a:lnTo>
                                <a:lnTo>
                                  <a:pt x="66" y="4"/>
                                </a:lnTo>
                                <a:lnTo>
                                  <a:pt x="66" y="8"/>
                                </a:lnTo>
                                <a:lnTo>
                                  <a:pt x="64"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32" name="Freeform 1546">
                            <a:extLst>
                              <a:ext uri="{FF2B5EF4-FFF2-40B4-BE49-F238E27FC236}">
                                <a16:creationId xmlns:a16="http://schemas.microsoft.com/office/drawing/2014/main" id="{497EBA3C-B1B3-4BC6-B101-2A74BDCE0E86}"/>
                              </a:ext>
                            </a:extLst>
                          </p:cNvPr>
                          <p:cNvSpPr>
                            <a:spLocks/>
                          </p:cNvSpPr>
                          <p:nvPr/>
                        </p:nvSpPr>
                        <p:spPr bwMode="auto">
                          <a:xfrm>
                            <a:off x="2349501" y="3956051"/>
                            <a:ext cx="14817" cy="21167"/>
                          </a:xfrm>
                          <a:custGeom>
                            <a:avLst/>
                            <a:gdLst>
                              <a:gd name="T0" fmla="*/ 2147483646 w 11"/>
                              <a:gd name="T1" fmla="*/ 2147483646 h 12"/>
                              <a:gd name="T2" fmla="*/ 0 w 11"/>
                              <a:gd name="T3" fmla="*/ 2147483646 h 12"/>
                              <a:gd name="T4" fmla="*/ 0 w 11"/>
                              <a:gd name="T5" fmla="*/ 2147483646 h 12"/>
                              <a:gd name="T6" fmla="*/ 0 w 11"/>
                              <a:gd name="T7" fmla="*/ 2147483646 h 12"/>
                              <a:gd name="T8" fmla="*/ 0 w 11"/>
                              <a:gd name="T9" fmla="*/ 0 h 12"/>
                              <a:gd name="T10" fmla="*/ 2147483646 w 11"/>
                              <a:gd name="T11" fmla="*/ 0 h 12"/>
                              <a:gd name="T12" fmla="*/ 2147483646 w 11"/>
                              <a:gd name="T13" fmla="*/ 0 h 12"/>
                              <a:gd name="T14" fmla="*/ 2147483646 w 11"/>
                              <a:gd name="T15" fmla="*/ 0 h 12"/>
                              <a:gd name="T16" fmla="*/ 2147483646 w 11"/>
                              <a:gd name="T17" fmla="*/ 2147483646 h 12"/>
                              <a:gd name="T18" fmla="*/ 2147483646 w 11"/>
                              <a:gd name="T19" fmla="*/ 2147483646 h 12"/>
                              <a:gd name="T20" fmla="*/ 2147483646 w 11"/>
                              <a:gd name="T21" fmla="*/ 2147483646 h 12"/>
                              <a:gd name="T22" fmla="*/ 2147483646 w 11"/>
                              <a:gd name="T23" fmla="*/ 2147483646 h 12"/>
                              <a:gd name="T24" fmla="*/ 2147483646 w 1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2">
                                <a:moveTo>
                                  <a:pt x="3" y="12"/>
                                </a:moveTo>
                                <a:lnTo>
                                  <a:pt x="0" y="8"/>
                                </a:lnTo>
                                <a:lnTo>
                                  <a:pt x="0" y="4"/>
                                </a:lnTo>
                                <a:lnTo>
                                  <a:pt x="0" y="0"/>
                                </a:lnTo>
                                <a:lnTo>
                                  <a:pt x="3" y="0"/>
                                </a:lnTo>
                                <a:lnTo>
                                  <a:pt x="8" y="0"/>
                                </a:lnTo>
                                <a:lnTo>
                                  <a:pt x="11" y="0"/>
                                </a:lnTo>
                                <a:lnTo>
                                  <a:pt x="11" y="4"/>
                                </a:lnTo>
                                <a:lnTo>
                                  <a:pt x="11" y="8"/>
                                </a:lnTo>
                                <a:lnTo>
                                  <a:pt x="8"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33" name="Freeform 1547">
                            <a:extLst>
                              <a:ext uri="{FF2B5EF4-FFF2-40B4-BE49-F238E27FC236}">
                                <a16:creationId xmlns:a16="http://schemas.microsoft.com/office/drawing/2014/main" id="{D37C56FE-41A4-4150-920B-71A052416B27}"/>
                              </a:ext>
                            </a:extLst>
                          </p:cNvPr>
                          <p:cNvSpPr>
                            <a:spLocks/>
                          </p:cNvSpPr>
                          <p:nvPr/>
                        </p:nvSpPr>
                        <p:spPr bwMode="auto">
                          <a:xfrm>
                            <a:off x="2355851" y="3928534"/>
                            <a:ext cx="12700" cy="42333"/>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34" name="Freeform 1548">
                            <a:extLst>
                              <a:ext uri="{FF2B5EF4-FFF2-40B4-BE49-F238E27FC236}">
                                <a16:creationId xmlns:a16="http://schemas.microsoft.com/office/drawing/2014/main" id="{06DE12E1-F1DF-4C69-876A-0631692B64F9}"/>
                              </a:ext>
                            </a:extLst>
                          </p:cNvPr>
                          <p:cNvSpPr>
                            <a:spLocks/>
                          </p:cNvSpPr>
                          <p:nvPr/>
                        </p:nvSpPr>
                        <p:spPr bwMode="auto">
                          <a:xfrm>
                            <a:off x="2355851" y="3928534"/>
                            <a:ext cx="12700" cy="23284"/>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35" name="Freeform 1549">
                            <a:extLst>
                              <a:ext uri="{FF2B5EF4-FFF2-40B4-BE49-F238E27FC236}">
                                <a16:creationId xmlns:a16="http://schemas.microsoft.com/office/drawing/2014/main" id="{46001269-DB2B-4339-9C1E-B1B649306444}"/>
                              </a:ext>
                            </a:extLst>
                          </p:cNvPr>
                          <p:cNvSpPr>
                            <a:spLocks/>
                          </p:cNvSpPr>
                          <p:nvPr/>
                        </p:nvSpPr>
                        <p:spPr bwMode="auto">
                          <a:xfrm>
                            <a:off x="2360085" y="3903134"/>
                            <a:ext cx="12700" cy="40217"/>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36" name="Freeform 1550">
                            <a:extLst>
                              <a:ext uri="{FF2B5EF4-FFF2-40B4-BE49-F238E27FC236}">
                                <a16:creationId xmlns:a16="http://schemas.microsoft.com/office/drawing/2014/main" id="{E276FE7F-0EBE-41D9-B0F6-6FA221EA89F0}"/>
                              </a:ext>
                            </a:extLst>
                          </p:cNvPr>
                          <p:cNvSpPr>
                            <a:spLocks/>
                          </p:cNvSpPr>
                          <p:nvPr/>
                        </p:nvSpPr>
                        <p:spPr bwMode="auto">
                          <a:xfrm>
                            <a:off x="2360085" y="3903134"/>
                            <a:ext cx="61383" cy="21167"/>
                          </a:xfrm>
                          <a:custGeom>
                            <a:avLst/>
                            <a:gdLst>
                              <a:gd name="T0" fmla="*/ 2147483646 w 46"/>
                              <a:gd name="T1" fmla="*/ 2147483646 h 12"/>
                              <a:gd name="T2" fmla="*/ 0 w 46"/>
                              <a:gd name="T3" fmla="*/ 2147483646 h 12"/>
                              <a:gd name="T4" fmla="*/ 0 w 46"/>
                              <a:gd name="T5" fmla="*/ 2147483646 h 12"/>
                              <a:gd name="T6" fmla="*/ 0 w 46"/>
                              <a:gd name="T7" fmla="*/ 2147483646 h 12"/>
                              <a:gd name="T8" fmla="*/ 0 w 46"/>
                              <a:gd name="T9" fmla="*/ 0 h 12"/>
                              <a:gd name="T10" fmla="*/ 2147483646 w 46"/>
                              <a:gd name="T11" fmla="*/ 0 h 12"/>
                              <a:gd name="T12" fmla="*/ 2147483646 w 46"/>
                              <a:gd name="T13" fmla="*/ 0 h 12"/>
                              <a:gd name="T14" fmla="*/ 2147483646 w 46"/>
                              <a:gd name="T15" fmla="*/ 0 h 12"/>
                              <a:gd name="T16" fmla="*/ 2147483646 w 46"/>
                              <a:gd name="T17" fmla="*/ 2147483646 h 12"/>
                              <a:gd name="T18" fmla="*/ 2147483646 w 46"/>
                              <a:gd name="T19" fmla="*/ 2147483646 h 12"/>
                              <a:gd name="T20" fmla="*/ 2147483646 w 46"/>
                              <a:gd name="T21" fmla="*/ 2147483646 h 12"/>
                              <a:gd name="T22" fmla="*/ 2147483646 w 46"/>
                              <a:gd name="T23" fmla="*/ 2147483646 h 12"/>
                              <a:gd name="T24" fmla="*/ 2147483646 w 46"/>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2">
                                <a:moveTo>
                                  <a:pt x="3" y="12"/>
                                </a:moveTo>
                                <a:lnTo>
                                  <a:pt x="0" y="8"/>
                                </a:lnTo>
                                <a:lnTo>
                                  <a:pt x="0" y="4"/>
                                </a:lnTo>
                                <a:lnTo>
                                  <a:pt x="0" y="0"/>
                                </a:lnTo>
                                <a:lnTo>
                                  <a:pt x="3" y="0"/>
                                </a:lnTo>
                                <a:lnTo>
                                  <a:pt x="43" y="0"/>
                                </a:lnTo>
                                <a:lnTo>
                                  <a:pt x="46" y="0"/>
                                </a:lnTo>
                                <a:lnTo>
                                  <a:pt x="46" y="4"/>
                                </a:lnTo>
                                <a:lnTo>
                                  <a:pt x="46" y="8"/>
                                </a:lnTo>
                                <a:lnTo>
                                  <a:pt x="43"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37" name="Freeform 1551">
                            <a:extLst>
                              <a:ext uri="{FF2B5EF4-FFF2-40B4-BE49-F238E27FC236}">
                                <a16:creationId xmlns:a16="http://schemas.microsoft.com/office/drawing/2014/main" id="{827399A0-0A61-449E-8755-00337E1C5AB9}"/>
                              </a:ext>
                            </a:extLst>
                          </p:cNvPr>
                          <p:cNvSpPr>
                            <a:spLocks/>
                          </p:cNvSpPr>
                          <p:nvPr/>
                        </p:nvSpPr>
                        <p:spPr bwMode="auto">
                          <a:xfrm>
                            <a:off x="2415118" y="3871385"/>
                            <a:ext cx="10583" cy="46567"/>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2"/>
                                </a:moveTo>
                                <a:lnTo>
                                  <a:pt x="6" y="26"/>
                                </a:lnTo>
                                <a:lnTo>
                                  <a:pt x="3" y="26"/>
                                </a:lnTo>
                                <a:lnTo>
                                  <a:pt x="0" y="26"/>
                                </a:lnTo>
                                <a:lnTo>
                                  <a:pt x="0" y="22"/>
                                </a:lnTo>
                                <a:lnTo>
                                  <a:pt x="0" y="3"/>
                                </a:lnTo>
                                <a:lnTo>
                                  <a:pt x="0" y="0"/>
                                </a:lnTo>
                                <a:lnTo>
                                  <a:pt x="3" y="0"/>
                                </a:lnTo>
                                <a:lnTo>
                                  <a:pt x="6" y="0"/>
                                </a:lnTo>
                                <a:lnTo>
                                  <a:pt x="9" y="3"/>
                                </a:lnTo>
                                <a:lnTo>
                                  <a:pt x="9" y="2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38" name="Freeform 1552">
                            <a:extLst>
                              <a:ext uri="{FF2B5EF4-FFF2-40B4-BE49-F238E27FC236}">
                                <a16:creationId xmlns:a16="http://schemas.microsoft.com/office/drawing/2014/main" id="{F1ACE5C3-A27E-46DB-9C98-C4995650FAAF}"/>
                              </a:ext>
                            </a:extLst>
                          </p:cNvPr>
                          <p:cNvSpPr>
                            <a:spLocks/>
                          </p:cNvSpPr>
                          <p:nvPr/>
                        </p:nvSpPr>
                        <p:spPr bwMode="auto">
                          <a:xfrm>
                            <a:off x="2415118" y="3871385"/>
                            <a:ext cx="29633" cy="19049"/>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1" y="0"/>
                                </a:lnTo>
                                <a:lnTo>
                                  <a:pt x="23" y="0"/>
                                </a:lnTo>
                                <a:lnTo>
                                  <a:pt x="23" y="3"/>
                                </a:lnTo>
                                <a:lnTo>
                                  <a:pt x="23" y="7"/>
                                </a:lnTo>
                                <a:lnTo>
                                  <a:pt x="21"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39" name="Freeform 1553">
                            <a:extLst>
                              <a:ext uri="{FF2B5EF4-FFF2-40B4-BE49-F238E27FC236}">
                                <a16:creationId xmlns:a16="http://schemas.microsoft.com/office/drawing/2014/main" id="{DB1ADA10-8122-4F5C-A671-50385761BB04}"/>
                              </a:ext>
                            </a:extLst>
                          </p:cNvPr>
                          <p:cNvSpPr>
                            <a:spLocks/>
                          </p:cNvSpPr>
                          <p:nvPr/>
                        </p:nvSpPr>
                        <p:spPr bwMode="auto">
                          <a:xfrm>
                            <a:off x="2438400" y="3843868"/>
                            <a:ext cx="10584" cy="40217"/>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5" y="22"/>
                                </a:lnTo>
                                <a:lnTo>
                                  <a:pt x="3" y="22"/>
                                </a:lnTo>
                                <a:lnTo>
                                  <a:pt x="0" y="22"/>
                                </a:lnTo>
                                <a:lnTo>
                                  <a:pt x="0" y="18"/>
                                </a:lnTo>
                                <a:lnTo>
                                  <a:pt x="0" y="3"/>
                                </a:lnTo>
                                <a:lnTo>
                                  <a:pt x="0" y="0"/>
                                </a:lnTo>
                                <a:lnTo>
                                  <a:pt x="3" y="0"/>
                                </a:lnTo>
                                <a:lnTo>
                                  <a:pt x="5" y="0"/>
                                </a:lnTo>
                                <a:lnTo>
                                  <a:pt x="8" y="3"/>
                                </a:lnTo>
                                <a:lnTo>
                                  <a:pt x="8"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40" name="Freeform 1554">
                            <a:extLst>
                              <a:ext uri="{FF2B5EF4-FFF2-40B4-BE49-F238E27FC236}">
                                <a16:creationId xmlns:a16="http://schemas.microsoft.com/office/drawing/2014/main" id="{A7D98B70-3881-4E8B-A473-814BD0D3D993}"/>
                              </a:ext>
                            </a:extLst>
                          </p:cNvPr>
                          <p:cNvSpPr>
                            <a:spLocks/>
                          </p:cNvSpPr>
                          <p:nvPr/>
                        </p:nvSpPr>
                        <p:spPr bwMode="auto">
                          <a:xfrm>
                            <a:off x="2438400" y="3843867"/>
                            <a:ext cx="10584"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3"/>
                                </a:lnTo>
                                <a:lnTo>
                                  <a:pt x="0" y="0"/>
                                </a:lnTo>
                                <a:lnTo>
                                  <a:pt x="3" y="0"/>
                                </a:lnTo>
                                <a:lnTo>
                                  <a:pt x="5" y="0"/>
                                </a:lnTo>
                                <a:lnTo>
                                  <a:pt x="8" y="0"/>
                                </a:lnTo>
                                <a:lnTo>
                                  <a:pt x="8" y="3"/>
                                </a:lnTo>
                                <a:lnTo>
                                  <a:pt x="8" y="7"/>
                                </a:lnTo>
                                <a:lnTo>
                                  <a:pt x="5"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41" name="Freeform 1555">
                            <a:extLst>
                              <a:ext uri="{FF2B5EF4-FFF2-40B4-BE49-F238E27FC236}">
                                <a16:creationId xmlns:a16="http://schemas.microsoft.com/office/drawing/2014/main" id="{CC5ABAF0-8688-47A6-B9A8-AD587C335C70}"/>
                              </a:ext>
                            </a:extLst>
                          </p:cNvPr>
                          <p:cNvSpPr>
                            <a:spLocks/>
                          </p:cNvSpPr>
                          <p:nvPr/>
                        </p:nvSpPr>
                        <p:spPr bwMode="auto">
                          <a:xfrm>
                            <a:off x="2442634" y="3843867"/>
                            <a:ext cx="31751"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2" y="11"/>
                                </a:moveTo>
                                <a:lnTo>
                                  <a:pt x="0" y="7"/>
                                </a:lnTo>
                                <a:lnTo>
                                  <a:pt x="0" y="3"/>
                                </a:lnTo>
                                <a:lnTo>
                                  <a:pt x="0" y="0"/>
                                </a:lnTo>
                                <a:lnTo>
                                  <a:pt x="2" y="0"/>
                                </a:lnTo>
                                <a:lnTo>
                                  <a:pt x="20" y="0"/>
                                </a:lnTo>
                                <a:lnTo>
                                  <a:pt x="23" y="0"/>
                                </a:lnTo>
                                <a:lnTo>
                                  <a:pt x="23" y="3"/>
                                </a:lnTo>
                                <a:lnTo>
                                  <a:pt x="23" y="7"/>
                                </a:lnTo>
                                <a:lnTo>
                                  <a:pt x="20"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30" name="Group 29">
                            <a:extLst>
                              <a:ext uri="{FF2B5EF4-FFF2-40B4-BE49-F238E27FC236}">
                                <a16:creationId xmlns:a16="http://schemas.microsoft.com/office/drawing/2014/main" id="{E10A7F72-724B-4C52-BEA8-736ABEAFD75B}"/>
                              </a:ext>
                            </a:extLst>
                          </p:cNvPr>
                          <p:cNvGrpSpPr/>
                          <p:nvPr/>
                        </p:nvGrpSpPr>
                        <p:grpSpPr>
                          <a:xfrm>
                            <a:off x="2465918" y="2338918"/>
                            <a:ext cx="3695700" cy="1517649"/>
                            <a:chOff x="2465918" y="2338918"/>
                            <a:chExt cx="3695700" cy="1517649"/>
                          </a:xfrm>
                          <a:grpFill/>
                        </p:grpSpPr>
                        <p:sp>
                          <p:nvSpPr>
                            <p:cNvPr id="351942" name="Freeform 1556">
                              <a:extLst>
                                <a:ext uri="{FF2B5EF4-FFF2-40B4-BE49-F238E27FC236}">
                                  <a16:creationId xmlns:a16="http://schemas.microsoft.com/office/drawing/2014/main" id="{FE19361B-B024-4F54-A43F-93070D270DF2}"/>
                                </a:ext>
                              </a:extLst>
                            </p:cNvPr>
                            <p:cNvSpPr>
                              <a:spLocks/>
                            </p:cNvSpPr>
                            <p:nvPr/>
                          </p:nvSpPr>
                          <p:spPr bwMode="auto">
                            <a:xfrm>
                              <a:off x="2465918" y="3816351"/>
                              <a:ext cx="10583" cy="40216"/>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8"/>
                                  </a:moveTo>
                                  <a:lnTo>
                                    <a:pt x="6" y="22"/>
                                  </a:lnTo>
                                  <a:lnTo>
                                    <a:pt x="3" y="22"/>
                                  </a:lnTo>
                                  <a:lnTo>
                                    <a:pt x="0" y="22"/>
                                  </a:lnTo>
                                  <a:lnTo>
                                    <a:pt x="0" y="18"/>
                                  </a:lnTo>
                                  <a:lnTo>
                                    <a:pt x="0" y="3"/>
                                  </a:lnTo>
                                  <a:lnTo>
                                    <a:pt x="0" y="0"/>
                                  </a:lnTo>
                                  <a:lnTo>
                                    <a:pt x="3" y="0"/>
                                  </a:lnTo>
                                  <a:lnTo>
                                    <a:pt x="6" y="0"/>
                                  </a:lnTo>
                                  <a:lnTo>
                                    <a:pt x="8" y="3"/>
                                  </a:lnTo>
                                  <a:lnTo>
                                    <a:pt x="8"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43" name="Freeform 1557">
                              <a:extLst>
                                <a:ext uri="{FF2B5EF4-FFF2-40B4-BE49-F238E27FC236}">
                                  <a16:creationId xmlns:a16="http://schemas.microsoft.com/office/drawing/2014/main" id="{E9CDBD6D-6528-4910-98CF-E92C3802B01A}"/>
                                </a:ext>
                              </a:extLst>
                            </p:cNvPr>
                            <p:cNvSpPr>
                              <a:spLocks/>
                            </p:cNvSpPr>
                            <p:nvPr/>
                          </p:nvSpPr>
                          <p:spPr bwMode="auto">
                            <a:xfrm>
                              <a:off x="2465918" y="3816351"/>
                              <a:ext cx="29633" cy="21167"/>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44" name="Freeform 1558">
                              <a:extLst>
                                <a:ext uri="{FF2B5EF4-FFF2-40B4-BE49-F238E27FC236}">
                                  <a16:creationId xmlns:a16="http://schemas.microsoft.com/office/drawing/2014/main" id="{078FAC1E-C68B-4EB5-B81C-B3E61E4AF45C}"/>
                                </a:ext>
                              </a:extLst>
                            </p:cNvPr>
                            <p:cNvSpPr>
                              <a:spLocks/>
                            </p:cNvSpPr>
                            <p:nvPr/>
                          </p:nvSpPr>
                          <p:spPr bwMode="auto">
                            <a:xfrm>
                              <a:off x="2489200" y="3784600"/>
                              <a:ext cx="10584" cy="44451"/>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2"/>
                                  </a:moveTo>
                                  <a:lnTo>
                                    <a:pt x="6" y="26"/>
                                  </a:lnTo>
                                  <a:lnTo>
                                    <a:pt x="3" y="26"/>
                                  </a:lnTo>
                                  <a:lnTo>
                                    <a:pt x="0" y="26"/>
                                  </a:lnTo>
                                  <a:lnTo>
                                    <a:pt x="0" y="22"/>
                                  </a:lnTo>
                                  <a:lnTo>
                                    <a:pt x="0" y="4"/>
                                  </a:lnTo>
                                  <a:lnTo>
                                    <a:pt x="0" y="0"/>
                                  </a:lnTo>
                                  <a:lnTo>
                                    <a:pt x="3" y="0"/>
                                  </a:lnTo>
                                  <a:lnTo>
                                    <a:pt x="6" y="0"/>
                                  </a:lnTo>
                                  <a:lnTo>
                                    <a:pt x="9" y="4"/>
                                  </a:lnTo>
                                  <a:lnTo>
                                    <a:pt x="9" y="2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45" name="Freeform 1559">
                              <a:extLst>
                                <a:ext uri="{FF2B5EF4-FFF2-40B4-BE49-F238E27FC236}">
                                  <a16:creationId xmlns:a16="http://schemas.microsoft.com/office/drawing/2014/main" id="{8E392AA1-8C21-4E78-A464-BBAC2D8D5E13}"/>
                                </a:ext>
                              </a:extLst>
                            </p:cNvPr>
                            <p:cNvSpPr>
                              <a:spLocks/>
                            </p:cNvSpPr>
                            <p:nvPr/>
                          </p:nvSpPr>
                          <p:spPr bwMode="auto">
                            <a:xfrm>
                              <a:off x="2489200" y="3784600"/>
                              <a:ext cx="10584" cy="19051"/>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4"/>
                                  </a:lnTo>
                                  <a:lnTo>
                                    <a:pt x="0" y="0"/>
                                  </a:lnTo>
                                  <a:lnTo>
                                    <a:pt x="3" y="0"/>
                                  </a:lnTo>
                                  <a:lnTo>
                                    <a:pt x="6" y="0"/>
                                  </a:lnTo>
                                  <a:lnTo>
                                    <a:pt x="9" y="0"/>
                                  </a:lnTo>
                                  <a:lnTo>
                                    <a:pt x="9" y="4"/>
                                  </a:lnTo>
                                  <a:lnTo>
                                    <a:pt x="9" y="7"/>
                                  </a:lnTo>
                                  <a:lnTo>
                                    <a:pt x="6"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46" name="Freeform 1560">
                              <a:extLst>
                                <a:ext uri="{FF2B5EF4-FFF2-40B4-BE49-F238E27FC236}">
                                  <a16:creationId xmlns:a16="http://schemas.microsoft.com/office/drawing/2014/main" id="{2B486EFD-4D65-4E51-AFF6-E86B16DB57F8}"/>
                                </a:ext>
                              </a:extLst>
                            </p:cNvPr>
                            <p:cNvSpPr>
                              <a:spLocks/>
                            </p:cNvSpPr>
                            <p:nvPr/>
                          </p:nvSpPr>
                          <p:spPr bwMode="auto">
                            <a:xfrm>
                              <a:off x="2493433" y="3757085"/>
                              <a:ext cx="10584" cy="38100"/>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9"/>
                                  </a:moveTo>
                                  <a:lnTo>
                                    <a:pt x="6" y="22"/>
                                  </a:lnTo>
                                  <a:lnTo>
                                    <a:pt x="3" y="22"/>
                                  </a:lnTo>
                                  <a:lnTo>
                                    <a:pt x="0" y="22"/>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47" name="Freeform 1561">
                              <a:extLst>
                                <a:ext uri="{FF2B5EF4-FFF2-40B4-BE49-F238E27FC236}">
                                  <a16:creationId xmlns:a16="http://schemas.microsoft.com/office/drawing/2014/main" id="{D3B82A08-6780-4218-8EA7-F79619AB41FC}"/>
                                </a:ext>
                              </a:extLst>
                            </p:cNvPr>
                            <p:cNvSpPr>
                              <a:spLocks/>
                            </p:cNvSpPr>
                            <p:nvPr/>
                          </p:nvSpPr>
                          <p:spPr bwMode="auto">
                            <a:xfrm>
                              <a:off x="2493433" y="3757085"/>
                              <a:ext cx="10584"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4"/>
                                  </a:lnTo>
                                  <a:lnTo>
                                    <a:pt x="0" y="0"/>
                                  </a:lnTo>
                                  <a:lnTo>
                                    <a:pt x="3" y="0"/>
                                  </a:lnTo>
                                  <a:lnTo>
                                    <a:pt x="6" y="0"/>
                                  </a:lnTo>
                                  <a:lnTo>
                                    <a:pt x="9" y="0"/>
                                  </a:lnTo>
                                  <a:lnTo>
                                    <a:pt x="9" y="4"/>
                                  </a:lnTo>
                                  <a:lnTo>
                                    <a:pt x="9" y="7"/>
                                  </a:lnTo>
                                  <a:lnTo>
                                    <a:pt x="6"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48" name="Freeform 1562">
                              <a:extLst>
                                <a:ext uri="{FF2B5EF4-FFF2-40B4-BE49-F238E27FC236}">
                                  <a16:creationId xmlns:a16="http://schemas.microsoft.com/office/drawing/2014/main" id="{9214708D-27CE-4AA2-ACB4-9AB23E170377}"/>
                                </a:ext>
                              </a:extLst>
                            </p:cNvPr>
                            <p:cNvSpPr>
                              <a:spLocks/>
                            </p:cNvSpPr>
                            <p:nvPr/>
                          </p:nvSpPr>
                          <p:spPr bwMode="auto">
                            <a:xfrm>
                              <a:off x="2495551" y="3729568"/>
                              <a:ext cx="12700" cy="40217"/>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9"/>
                                  </a:moveTo>
                                  <a:lnTo>
                                    <a:pt x="6" y="22"/>
                                  </a:lnTo>
                                  <a:lnTo>
                                    <a:pt x="3" y="22"/>
                                  </a:lnTo>
                                  <a:lnTo>
                                    <a:pt x="0" y="22"/>
                                  </a:lnTo>
                                  <a:lnTo>
                                    <a:pt x="0" y="19"/>
                                  </a:lnTo>
                                  <a:lnTo>
                                    <a:pt x="0" y="4"/>
                                  </a:lnTo>
                                  <a:lnTo>
                                    <a:pt x="0" y="0"/>
                                  </a:lnTo>
                                  <a:lnTo>
                                    <a:pt x="3" y="0"/>
                                  </a:lnTo>
                                  <a:lnTo>
                                    <a:pt x="6"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49" name="Freeform 1563">
                              <a:extLst>
                                <a:ext uri="{FF2B5EF4-FFF2-40B4-BE49-F238E27FC236}">
                                  <a16:creationId xmlns:a16="http://schemas.microsoft.com/office/drawing/2014/main" id="{02442C45-0F45-4C9C-B2B3-0F4C9A908234}"/>
                                </a:ext>
                              </a:extLst>
                            </p:cNvPr>
                            <p:cNvSpPr>
                              <a:spLocks/>
                            </p:cNvSpPr>
                            <p:nvPr/>
                          </p:nvSpPr>
                          <p:spPr bwMode="auto">
                            <a:xfrm>
                              <a:off x="2495551" y="3729567"/>
                              <a:ext cx="63500" cy="21167"/>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3" y="11"/>
                                  </a:moveTo>
                                  <a:lnTo>
                                    <a:pt x="0" y="7"/>
                                  </a:lnTo>
                                  <a:lnTo>
                                    <a:pt x="0" y="4"/>
                                  </a:lnTo>
                                  <a:lnTo>
                                    <a:pt x="0" y="0"/>
                                  </a:lnTo>
                                  <a:lnTo>
                                    <a:pt x="3" y="0"/>
                                  </a:lnTo>
                                  <a:lnTo>
                                    <a:pt x="43" y="0"/>
                                  </a:lnTo>
                                  <a:lnTo>
                                    <a:pt x="46" y="0"/>
                                  </a:lnTo>
                                  <a:lnTo>
                                    <a:pt x="46" y="4"/>
                                  </a:lnTo>
                                  <a:lnTo>
                                    <a:pt x="46" y="7"/>
                                  </a:lnTo>
                                  <a:lnTo>
                                    <a:pt x="43"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50" name="Freeform 1564">
                              <a:extLst>
                                <a:ext uri="{FF2B5EF4-FFF2-40B4-BE49-F238E27FC236}">
                                  <a16:creationId xmlns:a16="http://schemas.microsoft.com/office/drawing/2014/main" id="{746A7579-B06F-4CB6-A087-A70F038A3B55}"/>
                                </a:ext>
                              </a:extLst>
                            </p:cNvPr>
                            <p:cNvSpPr>
                              <a:spLocks/>
                            </p:cNvSpPr>
                            <p:nvPr/>
                          </p:nvSpPr>
                          <p:spPr bwMode="auto">
                            <a:xfrm>
                              <a:off x="2550585" y="3695701"/>
                              <a:ext cx="12700" cy="46567"/>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3"/>
                                  </a:moveTo>
                                  <a:lnTo>
                                    <a:pt x="6" y="26"/>
                                  </a:lnTo>
                                  <a:lnTo>
                                    <a:pt x="3" y="26"/>
                                  </a:lnTo>
                                  <a:lnTo>
                                    <a:pt x="0" y="26"/>
                                  </a:lnTo>
                                  <a:lnTo>
                                    <a:pt x="0" y="23"/>
                                  </a:lnTo>
                                  <a:lnTo>
                                    <a:pt x="0" y="4"/>
                                  </a:lnTo>
                                  <a:lnTo>
                                    <a:pt x="0" y="0"/>
                                  </a:lnTo>
                                  <a:lnTo>
                                    <a:pt x="3" y="0"/>
                                  </a:lnTo>
                                  <a:lnTo>
                                    <a:pt x="6" y="0"/>
                                  </a:lnTo>
                                  <a:lnTo>
                                    <a:pt x="9" y="4"/>
                                  </a:lnTo>
                                  <a:lnTo>
                                    <a:pt x="9"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51" name="Freeform 1565">
                              <a:extLst>
                                <a:ext uri="{FF2B5EF4-FFF2-40B4-BE49-F238E27FC236}">
                                  <a16:creationId xmlns:a16="http://schemas.microsoft.com/office/drawing/2014/main" id="{812FE9A1-76DC-46E2-871E-BD3D29F04EC2}"/>
                                </a:ext>
                              </a:extLst>
                            </p:cNvPr>
                            <p:cNvSpPr>
                              <a:spLocks/>
                            </p:cNvSpPr>
                            <p:nvPr/>
                          </p:nvSpPr>
                          <p:spPr bwMode="auto">
                            <a:xfrm>
                              <a:off x="2550585" y="3695701"/>
                              <a:ext cx="29633" cy="21167"/>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8"/>
                                  </a:lnTo>
                                  <a:lnTo>
                                    <a:pt x="0" y="4"/>
                                  </a:lnTo>
                                  <a:lnTo>
                                    <a:pt x="0" y="0"/>
                                  </a:lnTo>
                                  <a:lnTo>
                                    <a:pt x="3" y="0"/>
                                  </a:lnTo>
                                  <a:lnTo>
                                    <a:pt x="20" y="0"/>
                                  </a:lnTo>
                                  <a:lnTo>
                                    <a:pt x="23" y="0"/>
                                  </a:lnTo>
                                  <a:lnTo>
                                    <a:pt x="23" y="4"/>
                                  </a:lnTo>
                                  <a:lnTo>
                                    <a:pt x="23" y="8"/>
                                  </a:lnTo>
                                  <a:lnTo>
                                    <a:pt x="20"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52" name="Freeform 1566">
                              <a:extLst>
                                <a:ext uri="{FF2B5EF4-FFF2-40B4-BE49-F238E27FC236}">
                                  <a16:creationId xmlns:a16="http://schemas.microsoft.com/office/drawing/2014/main" id="{09AC78F4-AB0A-4AC7-B31F-082AE6CA70D2}"/>
                                </a:ext>
                              </a:extLst>
                            </p:cNvPr>
                            <p:cNvSpPr>
                              <a:spLocks/>
                            </p:cNvSpPr>
                            <p:nvPr/>
                          </p:nvSpPr>
                          <p:spPr bwMode="auto">
                            <a:xfrm>
                              <a:off x="2573867" y="3670301"/>
                              <a:ext cx="10584" cy="40217"/>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53" name="Freeform 1567">
                              <a:extLst>
                                <a:ext uri="{FF2B5EF4-FFF2-40B4-BE49-F238E27FC236}">
                                  <a16:creationId xmlns:a16="http://schemas.microsoft.com/office/drawing/2014/main" id="{2CF6F8B8-3BD8-4327-B946-8EA235ACFC10}"/>
                                </a:ext>
                              </a:extLst>
                            </p:cNvPr>
                            <p:cNvSpPr>
                              <a:spLocks/>
                            </p:cNvSpPr>
                            <p:nvPr/>
                          </p:nvSpPr>
                          <p:spPr bwMode="auto">
                            <a:xfrm>
                              <a:off x="2573867" y="3670300"/>
                              <a:ext cx="25400" cy="19051"/>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8"/>
                                  </a:lnTo>
                                  <a:lnTo>
                                    <a:pt x="0" y="4"/>
                                  </a:lnTo>
                                  <a:lnTo>
                                    <a:pt x="0" y="0"/>
                                  </a:lnTo>
                                  <a:lnTo>
                                    <a:pt x="3" y="0"/>
                                  </a:lnTo>
                                  <a:lnTo>
                                    <a:pt x="17" y="0"/>
                                  </a:lnTo>
                                  <a:lnTo>
                                    <a:pt x="20" y="0"/>
                                  </a:lnTo>
                                  <a:lnTo>
                                    <a:pt x="20" y="4"/>
                                  </a:lnTo>
                                  <a:lnTo>
                                    <a:pt x="20" y="8"/>
                                  </a:lnTo>
                                  <a:lnTo>
                                    <a:pt x="17"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54" name="Freeform 1568">
                              <a:extLst>
                                <a:ext uri="{FF2B5EF4-FFF2-40B4-BE49-F238E27FC236}">
                                  <a16:creationId xmlns:a16="http://schemas.microsoft.com/office/drawing/2014/main" id="{03E479A5-024E-4D48-9DC0-0AD08DA74125}"/>
                                </a:ext>
                              </a:extLst>
                            </p:cNvPr>
                            <p:cNvSpPr>
                              <a:spLocks/>
                            </p:cNvSpPr>
                            <p:nvPr/>
                          </p:nvSpPr>
                          <p:spPr bwMode="auto">
                            <a:xfrm>
                              <a:off x="2592918" y="3642784"/>
                              <a:ext cx="10583" cy="40216"/>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5" y="23"/>
                                  </a:lnTo>
                                  <a:lnTo>
                                    <a:pt x="2" y="23"/>
                                  </a:lnTo>
                                  <a:lnTo>
                                    <a:pt x="0" y="23"/>
                                  </a:lnTo>
                                  <a:lnTo>
                                    <a:pt x="0" y="19"/>
                                  </a:lnTo>
                                  <a:lnTo>
                                    <a:pt x="0" y="4"/>
                                  </a:lnTo>
                                  <a:lnTo>
                                    <a:pt x="0" y="0"/>
                                  </a:lnTo>
                                  <a:lnTo>
                                    <a:pt x="2" y="0"/>
                                  </a:lnTo>
                                  <a:lnTo>
                                    <a:pt x="5"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55" name="Freeform 1569">
                              <a:extLst>
                                <a:ext uri="{FF2B5EF4-FFF2-40B4-BE49-F238E27FC236}">
                                  <a16:creationId xmlns:a16="http://schemas.microsoft.com/office/drawing/2014/main" id="{439220C6-FF20-430E-818F-47951CBBBD41}"/>
                                </a:ext>
                              </a:extLst>
                            </p:cNvPr>
                            <p:cNvSpPr>
                              <a:spLocks/>
                            </p:cNvSpPr>
                            <p:nvPr/>
                          </p:nvSpPr>
                          <p:spPr bwMode="auto">
                            <a:xfrm>
                              <a:off x="2592917" y="3642785"/>
                              <a:ext cx="23283"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2" y="11"/>
                                  </a:moveTo>
                                  <a:lnTo>
                                    <a:pt x="0" y="8"/>
                                  </a:lnTo>
                                  <a:lnTo>
                                    <a:pt x="0" y="4"/>
                                  </a:lnTo>
                                  <a:lnTo>
                                    <a:pt x="0" y="0"/>
                                  </a:lnTo>
                                  <a:lnTo>
                                    <a:pt x="2" y="0"/>
                                  </a:lnTo>
                                  <a:lnTo>
                                    <a:pt x="14" y="0"/>
                                  </a:lnTo>
                                  <a:lnTo>
                                    <a:pt x="17" y="0"/>
                                  </a:lnTo>
                                  <a:lnTo>
                                    <a:pt x="17" y="4"/>
                                  </a:lnTo>
                                  <a:lnTo>
                                    <a:pt x="17" y="8"/>
                                  </a:lnTo>
                                  <a:lnTo>
                                    <a:pt x="14"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56" name="Freeform 1570">
                              <a:extLst>
                                <a:ext uri="{FF2B5EF4-FFF2-40B4-BE49-F238E27FC236}">
                                  <a16:creationId xmlns:a16="http://schemas.microsoft.com/office/drawing/2014/main" id="{13E041A4-EA68-4C77-9107-181409737355}"/>
                                </a:ext>
                              </a:extLst>
                            </p:cNvPr>
                            <p:cNvSpPr>
                              <a:spLocks/>
                            </p:cNvSpPr>
                            <p:nvPr/>
                          </p:nvSpPr>
                          <p:spPr bwMode="auto">
                            <a:xfrm>
                              <a:off x="2607734" y="3615267"/>
                              <a:ext cx="12700" cy="42333"/>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57" name="Freeform 1571">
                              <a:extLst>
                                <a:ext uri="{FF2B5EF4-FFF2-40B4-BE49-F238E27FC236}">
                                  <a16:creationId xmlns:a16="http://schemas.microsoft.com/office/drawing/2014/main" id="{8D1B5D3C-2EC6-40A2-AA71-F03C38C81112}"/>
                                </a:ext>
                              </a:extLst>
                            </p:cNvPr>
                            <p:cNvSpPr>
                              <a:spLocks/>
                            </p:cNvSpPr>
                            <p:nvPr/>
                          </p:nvSpPr>
                          <p:spPr bwMode="auto">
                            <a:xfrm>
                              <a:off x="2607734" y="3615267"/>
                              <a:ext cx="116417" cy="21167"/>
                            </a:xfrm>
                            <a:custGeom>
                              <a:avLst/>
                              <a:gdLst>
                                <a:gd name="T0" fmla="*/ 2147483646 w 86"/>
                                <a:gd name="T1" fmla="*/ 2147483646 h 11"/>
                                <a:gd name="T2" fmla="*/ 0 w 86"/>
                                <a:gd name="T3" fmla="*/ 2147483646 h 11"/>
                                <a:gd name="T4" fmla="*/ 0 w 86"/>
                                <a:gd name="T5" fmla="*/ 2147483646 h 11"/>
                                <a:gd name="T6" fmla="*/ 0 w 86"/>
                                <a:gd name="T7" fmla="*/ 2147483646 h 11"/>
                                <a:gd name="T8" fmla="*/ 0 w 86"/>
                                <a:gd name="T9" fmla="*/ 0 h 11"/>
                                <a:gd name="T10" fmla="*/ 2147483646 w 86"/>
                                <a:gd name="T11" fmla="*/ 0 h 11"/>
                                <a:gd name="T12" fmla="*/ 2147483646 w 86"/>
                                <a:gd name="T13" fmla="*/ 0 h 11"/>
                                <a:gd name="T14" fmla="*/ 2147483646 w 86"/>
                                <a:gd name="T15" fmla="*/ 0 h 11"/>
                                <a:gd name="T16" fmla="*/ 2147483646 w 86"/>
                                <a:gd name="T17" fmla="*/ 2147483646 h 11"/>
                                <a:gd name="T18" fmla="*/ 2147483646 w 86"/>
                                <a:gd name="T19" fmla="*/ 2147483646 h 11"/>
                                <a:gd name="T20" fmla="*/ 2147483646 w 86"/>
                                <a:gd name="T21" fmla="*/ 2147483646 h 11"/>
                                <a:gd name="T22" fmla="*/ 2147483646 w 86"/>
                                <a:gd name="T23" fmla="*/ 2147483646 h 11"/>
                                <a:gd name="T24" fmla="*/ 2147483646 w 8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6" h="11">
                                  <a:moveTo>
                                    <a:pt x="3" y="11"/>
                                  </a:moveTo>
                                  <a:lnTo>
                                    <a:pt x="0" y="8"/>
                                  </a:lnTo>
                                  <a:lnTo>
                                    <a:pt x="0" y="4"/>
                                  </a:lnTo>
                                  <a:lnTo>
                                    <a:pt x="0" y="0"/>
                                  </a:lnTo>
                                  <a:lnTo>
                                    <a:pt x="3" y="0"/>
                                  </a:lnTo>
                                  <a:lnTo>
                                    <a:pt x="83" y="0"/>
                                  </a:lnTo>
                                  <a:lnTo>
                                    <a:pt x="86" y="0"/>
                                  </a:lnTo>
                                  <a:lnTo>
                                    <a:pt x="86" y="4"/>
                                  </a:lnTo>
                                  <a:lnTo>
                                    <a:pt x="86" y="8"/>
                                  </a:lnTo>
                                  <a:lnTo>
                                    <a:pt x="83"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29" name="Group 28">
                              <a:extLst>
                                <a:ext uri="{FF2B5EF4-FFF2-40B4-BE49-F238E27FC236}">
                                  <a16:creationId xmlns:a16="http://schemas.microsoft.com/office/drawing/2014/main" id="{6C8659B3-EAAA-4C31-8AE0-D62A792B5B0F}"/>
                                </a:ext>
                              </a:extLst>
                            </p:cNvPr>
                            <p:cNvGrpSpPr/>
                            <p:nvPr/>
                          </p:nvGrpSpPr>
                          <p:grpSpPr>
                            <a:xfrm>
                              <a:off x="2715685" y="2338918"/>
                              <a:ext cx="3445933" cy="1291167"/>
                              <a:chOff x="2715685" y="2338918"/>
                              <a:chExt cx="3445933" cy="1291167"/>
                            </a:xfrm>
                            <a:grpFill/>
                          </p:grpSpPr>
                          <p:sp>
                            <p:nvSpPr>
                              <p:cNvPr id="351958" name="Freeform 1572">
                                <a:extLst>
                                  <a:ext uri="{FF2B5EF4-FFF2-40B4-BE49-F238E27FC236}">
                                    <a16:creationId xmlns:a16="http://schemas.microsoft.com/office/drawing/2014/main" id="{615E3C9D-F1EA-4818-A025-49F3E7E1291F}"/>
                                  </a:ext>
                                </a:extLst>
                              </p:cNvPr>
                              <p:cNvSpPr>
                                <a:spLocks/>
                              </p:cNvSpPr>
                              <p:nvPr/>
                            </p:nvSpPr>
                            <p:spPr bwMode="auto">
                              <a:xfrm>
                                <a:off x="2715685" y="3581401"/>
                                <a:ext cx="12700" cy="48684"/>
                              </a:xfrm>
                              <a:custGeom>
                                <a:avLst/>
                                <a:gdLst>
                                  <a:gd name="T0" fmla="*/ 2147483646 w 9"/>
                                  <a:gd name="T1" fmla="*/ 2147483646 h 27"/>
                                  <a:gd name="T2" fmla="*/ 2147483646 w 9"/>
                                  <a:gd name="T3" fmla="*/ 2147483646 h 27"/>
                                  <a:gd name="T4" fmla="*/ 2147483646 w 9"/>
                                  <a:gd name="T5" fmla="*/ 2147483646 h 27"/>
                                  <a:gd name="T6" fmla="*/ 2147483646 w 9"/>
                                  <a:gd name="T7" fmla="*/ 2147483646 h 27"/>
                                  <a:gd name="T8" fmla="*/ 0 w 9"/>
                                  <a:gd name="T9" fmla="*/ 2147483646 h 27"/>
                                  <a:gd name="T10" fmla="*/ 0 w 9"/>
                                  <a:gd name="T11" fmla="*/ 2147483646 h 27"/>
                                  <a:gd name="T12" fmla="*/ 0 w 9"/>
                                  <a:gd name="T13" fmla="*/ 2147483646 h 27"/>
                                  <a:gd name="T14" fmla="*/ 0 w 9"/>
                                  <a:gd name="T15" fmla="*/ 0 h 27"/>
                                  <a:gd name="T16" fmla="*/ 2147483646 w 9"/>
                                  <a:gd name="T17" fmla="*/ 0 h 27"/>
                                  <a:gd name="T18" fmla="*/ 2147483646 w 9"/>
                                  <a:gd name="T19" fmla="*/ 0 h 27"/>
                                  <a:gd name="T20" fmla="*/ 2147483646 w 9"/>
                                  <a:gd name="T21" fmla="*/ 0 h 27"/>
                                  <a:gd name="T22" fmla="*/ 2147483646 w 9"/>
                                  <a:gd name="T23" fmla="*/ 2147483646 h 27"/>
                                  <a:gd name="T24" fmla="*/ 2147483646 w 9"/>
                                  <a:gd name="T25" fmla="*/ 2147483646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7">
                                    <a:moveTo>
                                      <a:pt x="9" y="23"/>
                                    </a:moveTo>
                                    <a:lnTo>
                                      <a:pt x="6" y="27"/>
                                    </a:lnTo>
                                    <a:lnTo>
                                      <a:pt x="3" y="27"/>
                                    </a:lnTo>
                                    <a:lnTo>
                                      <a:pt x="0" y="27"/>
                                    </a:lnTo>
                                    <a:lnTo>
                                      <a:pt x="0" y="23"/>
                                    </a:lnTo>
                                    <a:lnTo>
                                      <a:pt x="0" y="4"/>
                                    </a:lnTo>
                                    <a:lnTo>
                                      <a:pt x="0" y="0"/>
                                    </a:lnTo>
                                    <a:lnTo>
                                      <a:pt x="3" y="0"/>
                                    </a:lnTo>
                                    <a:lnTo>
                                      <a:pt x="6" y="0"/>
                                    </a:lnTo>
                                    <a:lnTo>
                                      <a:pt x="9" y="4"/>
                                    </a:lnTo>
                                    <a:lnTo>
                                      <a:pt x="9"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59" name="Freeform 1573">
                                <a:extLst>
                                  <a:ext uri="{FF2B5EF4-FFF2-40B4-BE49-F238E27FC236}">
                                    <a16:creationId xmlns:a16="http://schemas.microsoft.com/office/drawing/2014/main" id="{239B2C87-25DD-479F-A1A8-2FE0826843D4}"/>
                                  </a:ext>
                                </a:extLst>
                              </p:cNvPr>
                              <p:cNvSpPr>
                                <a:spLocks/>
                              </p:cNvSpPr>
                              <p:nvPr/>
                            </p:nvSpPr>
                            <p:spPr bwMode="auto">
                              <a:xfrm>
                                <a:off x="2715685" y="3581401"/>
                                <a:ext cx="12700" cy="23284"/>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60" name="Freeform 1574">
                                <a:extLst>
                                  <a:ext uri="{FF2B5EF4-FFF2-40B4-BE49-F238E27FC236}">
                                    <a16:creationId xmlns:a16="http://schemas.microsoft.com/office/drawing/2014/main" id="{3BFD4FB7-4D1F-40A1-AFDB-4E7602EADE77}"/>
                                  </a:ext>
                                </a:extLst>
                              </p:cNvPr>
                              <p:cNvSpPr>
                                <a:spLocks/>
                              </p:cNvSpPr>
                              <p:nvPr/>
                            </p:nvSpPr>
                            <p:spPr bwMode="auto">
                              <a:xfrm>
                                <a:off x="2719918" y="3556001"/>
                                <a:ext cx="12700" cy="40217"/>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61" name="Freeform 1575">
                                <a:extLst>
                                  <a:ext uri="{FF2B5EF4-FFF2-40B4-BE49-F238E27FC236}">
                                    <a16:creationId xmlns:a16="http://schemas.microsoft.com/office/drawing/2014/main" id="{96ECE9CE-A1A2-4A70-89A1-A6400839EEA3}"/>
                                  </a:ext>
                                </a:extLst>
                              </p:cNvPr>
                              <p:cNvSpPr>
                                <a:spLocks/>
                              </p:cNvSpPr>
                              <p:nvPr/>
                            </p:nvSpPr>
                            <p:spPr bwMode="auto">
                              <a:xfrm>
                                <a:off x="2719918" y="3556001"/>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62" name="Freeform 1576">
                                <a:extLst>
                                  <a:ext uri="{FF2B5EF4-FFF2-40B4-BE49-F238E27FC236}">
                                    <a16:creationId xmlns:a16="http://schemas.microsoft.com/office/drawing/2014/main" id="{3EA45DB4-2BF1-45A4-BF06-CF94F848ABC9}"/>
                                  </a:ext>
                                </a:extLst>
                              </p:cNvPr>
                              <p:cNvSpPr>
                                <a:spLocks/>
                              </p:cNvSpPr>
                              <p:nvPr/>
                            </p:nvSpPr>
                            <p:spPr bwMode="auto">
                              <a:xfrm>
                                <a:off x="2724151" y="3528484"/>
                                <a:ext cx="12700" cy="42333"/>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63" name="Freeform 1577">
                                <a:extLst>
                                  <a:ext uri="{FF2B5EF4-FFF2-40B4-BE49-F238E27FC236}">
                                    <a16:creationId xmlns:a16="http://schemas.microsoft.com/office/drawing/2014/main" id="{8AFF5A5B-9BB8-4CD3-AA92-3D50669FC3BA}"/>
                                  </a:ext>
                                </a:extLst>
                              </p:cNvPr>
                              <p:cNvSpPr>
                                <a:spLocks/>
                              </p:cNvSpPr>
                              <p:nvPr/>
                            </p:nvSpPr>
                            <p:spPr bwMode="auto">
                              <a:xfrm>
                                <a:off x="2724151" y="3494617"/>
                                <a:ext cx="12700" cy="48683"/>
                              </a:xfrm>
                              <a:custGeom>
                                <a:avLst/>
                                <a:gdLst>
                                  <a:gd name="T0" fmla="*/ 2147483646 w 9"/>
                                  <a:gd name="T1" fmla="*/ 2147483646 h 27"/>
                                  <a:gd name="T2" fmla="*/ 2147483646 w 9"/>
                                  <a:gd name="T3" fmla="*/ 2147483646 h 27"/>
                                  <a:gd name="T4" fmla="*/ 2147483646 w 9"/>
                                  <a:gd name="T5" fmla="*/ 2147483646 h 27"/>
                                  <a:gd name="T6" fmla="*/ 2147483646 w 9"/>
                                  <a:gd name="T7" fmla="*/ 2147483646 h 27"/>
                                  <a:gd name="T8" fmla="*/ 0 w 9"/>
                                  <a:gd name="T9" fmla="*/ 2147483646 h 27"/>
                                  <a:gd name="T10" fmla="*/ 0 w 9"/>
                                  <a:gd name="T11" fmla="*/ 2147483646 h 27"/>
                                  <a:gd name="T12" fmla="*/ 0 w 9"/>
                                  <a:gd name="T13" fmla="*/ 2147483646 h 27"/>
                                  <a:gd name="T14" fmla="*/ 0 w 9"/>
                                  <a:gd name="T15" fmla="*/ 0 h 27"/>
                                  <a:gd name="T16" fmla="*/ 2147483646 w 9"/>
                                  <a:gd name="T17" fmla="*/ 0 h 27"/>
                                  <a:gd name="T18" fmla="*/ 2147483646 w 9"/>
                                  <a:gd name="T19" fmla="*/ 0 h 27"/>
                                  <a:gd name="T20" fmla="*/ 2147483646 w 9"/>
                                  <a:gd name="T21" fmla="*/ 0 h 27"/>
                                  <a:gd name="T22" fmla="*/ 2147483646 w 9"/>
                                  <a:gd name="T23" fmla="*/ 2147483646 h 27"/>
                                  <a:gd name="T24" fmla="*/ 2147483646 w 9"/>
                                  <a:gd name="T25" fmla="*/ 2147483646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7">
                                    <a:moveTo>
                                      <a:pt x="9" y="23"/>
                                    </a:moveTo>
                                    <a:lnTo>
                                      <a:pt x="6" y="27"/>
                                    </a:lnTo>
                                    <a:lnTo>
                                      <a:pt x="3" y="27"/>
                                    </a:lnTo>
                                    <a:lnTo>
                                      <a:pt x="0" y="27"/>
                                    </a:lnTo>
                                    <a:lnTo>
                                      <a:pt x="0" y="23"/>
                                    </a:lnTo>
                                    <a:lnTo>
                                      <a:pt x="0" y="4"/>
                                    </a:lnTo>
                                    <a:lnTo>
                                      <a:pt x="0" y="0"/>
                                    </a:lnTo>
                                    <a:lnTo>
                                      <a:pt x="3" y="0"/>
                                    </a:lnTo>
                                    <a:lnTo>
                                      <a:pt x="6" y="0"/>
                                    </a:lnTo>
                                    <a:lnTo>
                                      <a:pt x="9" y="4"/>
                                    </a:lnTo>
                                    <a:lnTo>
                                      <a:pt x="9"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64" name="Freeform 1578">
                                <a:extLst>
                                  <a:ext uri="{FF2B5EF4-FFF2-40B4-BE49-F238E27FC236}">
                                    <a16:creationId xmlns:a16="http://schemas.microsoft.com/office/drawing/2014/main" id="{BF6E98F2-51FC-4D08-A819-97CC06A32036}"/>
                                  </a:ext>
                                </a:extLst>
                              </p:cNvPr>
                              <p:cNvSpPr>
                                <a:spLocks/>
                              </p:cNvSpPr>
                              <p:nvPr/>
                            </p:nvSpPr>
                            <p:spPr bwMode="auto">
                              <a:xfrm>
                                <a:off x="2724151" y="3494618"/>
                                <a:ext cx="61383" cy="21167"/>
                              </a:xfrm>
                              <a:custGeom>
                                <a:avLst/>
                                <a:gdLst>
                                  <a:gd name="T0" fmla="*/ 2147483646 w 46"/>
                                  <a:gd name="T1" fmla="*/ 2147483646 h 12"/>
                                  <a:gd name="T2" fmla="*/ 0 w 46"/>
                                  <a:gd name="T3" fmla="*/ 2147483646 h 12"/>
                                  <a:gd name="T4" fmla="*/ 0 w 46"/>
                                  <a:gd name="T5" fmla="*/ 2147483646 h 12"/>
                                  <a:gd name="T6" fmla="*/ 0 w 46"/>
                                  <a:gd name="T7" fmla="*/ 2147483646 h 12"/>
                                  <a:gd name="T8" fmla="*/ 0 w 46"/>
                                  <a:gd name="T9" fmla="*/ 0 h 12"/>
                                  <a:gd name="T10" fmla="*/ 2147483646 w 46"/>
                                  <a:gd name="T11" fmla="*/ 0 h 12"/>
                                  <a:gd name="T12" fmla="*/ 2147483646 w 46"/>
                                  <a:gd name="T13" fmla="*/ 0 h 12"/>
                                  <a:gd name="T14" fmla="*/ 2147483646 w 46"/>
                                  <a:gd name="T15" fmla="*/ 0 h 12"/>
                                  <a:gd name="T16" fmla="*/ 2147483646 w 46"/>
                                  <a:gd name="T17" fmla="*/ 2147483646 h 12"/>
                                  <a:gd name="T18" fmla="*/ 2147483646 w 46"/>
                                  <a:gd name="T19" fmla="*/ 2147483646 h 12"/>
                                  <a:gd name="T20" fmla="*/ 2147483646 w 46"/>
                                  <a:gd name="T21" fmla="*/ 2147483646 h 12"/>
                                  <a:gd name="T22" fmla="*/ 2147483646 w 46"/>
                                  <a:gd name="T23" fmla="*/ 2147483646 h 12"/>
                                  <a:gd name="T24" fmla="*/ 2147483646 w 46"/>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2">
                                    <a:moveTo>
                                      <a:pt x="3" y="12"/>
                                    </a:moveTo>
                                    <a:lnTo>
                                      <a:pt x="0" y="8"/>
                                    </a:lnTo>
                                    <a:lnTo>
                                      <a:pt x="0" y="4"/>
                                    </a:lnTo>
                                    <a:lnTo>
                                      <a:pt x="0" y="0"/>
                                    </a:lnTo>
                                    <a:lnTo>
                                      <a:pt x="3" y="0"/>
                                    </a:lnTo>
                                    <a:lnTo>
                                      <a:pt x="43" y="0"/>
                                    </a:lnTo>
                                    <a:lnTo>
                                      <a:pt x="46" y="0"/>
                                    </a:lnTo>
                                    <a:lnTo>
                                      <a:pt x="46" y="4"/>
                                    </a:lnTo>
                                    <a:lnTo>
                                      <a:pt x="46" y="8"/>
                                    </a:lnTo>
                                    <a:lnTo>
                                      <a:pt x="43"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65" name="Freeform 1579">
                                <a:extLst>
                                  <a:ext uri="{FF2B5EF4-FFF2-40B4-BE49-F238E27FC236}">
                                    <a16:creationId xmlns:a16="http://schemas.microsoft.com/office/drawing/2014/main" id="{6D687A61-D561-4DF2-B887-825F9A531530}"/>
                                  </a:ext>
                                </a:extLst>
                              </p:cNvPr>
                              <p:cNvSpPr>
                                <a:spLocks/>
                              </p:cNvSpPr>
                              <p:nvPr/>
                            </p:nvSpPr>
                            <p:spPr bwMode="auto">
                              <a:xfrm>
                                <a:off x="2777068" y="3494618"/>
                                <a:ext cx="29633" cy="21167"/>
                              </a:xfrm>
                              <a:custGeom>
                                <a:avLst/>
                                <a:gdLst>
                                  <a:gd name="T0" fmla="*/ 2147483646 w 21"/>
                                  <a:gd name="T1" fmla="*/ 2147483646 h 12"/>
                                  <a:gd name="T2" fmla="*/ 0 w 21"/>
                                  <a:gd name="T3" fmla="*/ 2147483646 h 12"/>
                                  <a:gd name="T4" fmla="*/ 0 w 21"/>
                                  <a:gd name="T5" fmla="*/ 2147483646 h 12"/>
                                  <a:gd name="T6" fmla="*/ 0 w 21"/>
                                  <a:gd name="T7" fmla="*/ 2147483646 h 12"/>
                                  <a:gd name="T8" fmla="*/ 0 w 21"/>
                                  <a:gd name="T9" fmla="*/ 0 h 12"/>
                                  <a:gd name="T10" fmla="*/ 2147483646 w 21"/>
                                  <a:gd name="T11" fmla="*/ 0 h 12"/>
                                  <a:gd name="T12" fmla="*/ 2147483646 w 21"/>
                                  <a:gd name="T13" fmla="*/ 0 h 12"/>
                                  <a:gd name="T14" fmla="*/ 2147483646 w 21"/>
                                  <a:gd name="T15" fmla="*/ 0 h 12"/>
                                  <a:gd name="T16" fmla="*/ 2147483646 w 21"/>
                                  <a:gd name="T17" fmla="*/ 2147483646 h 12"/>
                                  <a:gd name="T18" fmla="*/ 2147483646 w 21"/>
                                  <a:gd name="T19" fmla="*/ 2147483646 h 12"/>
                                  <a:gd name="T20" fmla="*/ 2147483646 w 21"/>
                                  <a:gd name="T21" fmla="*/ 2147483646 h 12"/>
                                  <a:gd name="T22" fmla="*/ 2147483646 w 21"/>
                                  <a:gd name="T23" fmla="*/ 2147483646 h 12"/>
                                  <a:gd name="T24" fmla="*/ 2147483646 w 2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12">
                                    <a:moveTo>
                                      <a:pt x="3" y="12"/>
                                    </a:moveTo>
                                    <a:lnTo>
                                      <a:pt x="0" y="8"/>
                                    </a:lnTo>
                                    <a:lnTo>
                                      <a:pt x="0" y="4"/>
                                    </a:lnTo>
                                    <a:lnTo>
                                      <a:pt x="0" y="0"/>
                                    </a:lnTo>
                                    <a:lnTo>
                                      <a:pt x="3" y="0"/>
                                    </a:lnTo>
                                    <a:lnTo>
                                      <a:pt x="18" y="0"/>
                                    </a:lnTo>
                                    <a:lnTo>
                                      <a:pt x="21" y="0"/>
                                    </a:lnTo>
                                    <a:lnTo>
                                      <a:pt x="21" y="4"/>
                                    </a:lnTo>
                                    <a:lnTo>
                                      <a:pt x="21" y="8"/>
                                    </a:lnTo>
                                    <a:lnTo>
                                      <a:pt x="18"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66" name="Freeform 1580">
                                <a:extLst>
                                  <a:ext uri="{FF2B5EF4-FFF2-40B4-BE49-F238E27FC236}">
                                    <a16:creationId xmlns:a16="http://schemas.microsoft.com/office/drawing/2014/main" id="{E10B4190-BEA5-4834-8A80-84B9D29E7A9F}"/>
                                  </a:ext>
                                </a:extLst>
                              </p:cNvPr>
                              <p:cNvSpPr>
                                <a:spLocks/>
                              </p:cNvSpPr>
                              <p:nvPr/>
                            </p:nvSpPr>
                            <p:spPr bwMode="auto">
                              <a:xfrm>
                                <a:off x="2798233" y="3469217"/>
                                <a:ext cx="10584" cy="40216"/>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6" y="23"/>
                                    </a:lnTo>
                                    <a:lnTo>
                                      <a:pt x="3" y="23"/>
                                    </a:lnTo>
                                    <a:lnTo>
                                      <a:pt x="0" y="23"/>
                                    </a:lnTo>
                                    <a:lnTo>
                                      <a:pt x="0" y="19"/>
                                    </a:lnTo>
                                    <a:lnTo>
                                      <a:pt x="0" y="4"/>
                                    </a:lnTo>
                                    <a:lnTo>
                                      <a:pt x="0" y="0"/>
                                    </a:lnTo>
                                    <a:lnTo>
                                      <a:pt x="3" y="0"/>
                                    </a:lnTo>
                                    <a:lnTo>
                                      <a:pt x="6"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67" name="Freeform 1581">
                                <a:extLst>
                                  <a:ext uri="{FF2B5EF4-FFF2-40B4-BE49-F238E27FC236}">
                                    <a16:creationId xmlns:a16="http://schemas.microsoft.com/office/drawing/2014/main" id="{A09C1A5B-947A-4991-A37C-C2A46CF34A49}"/>
                                  </a:ext>
                                </a:extLst>
                              </p:cNvPr>
                              <p:cNvSpPr>
                                <a:spLocks/>
                              </p:cNvSpPr>
                              <p:nvPr/>
                            </p:nvSpPr>
                            <p:spPr bwMode="auto">
                              <a:xfrm>
                                <a:off x="2798233" y="3437467"/>
                                <a:ext cx="10584" cy="44451"/>
                              </a:xfrm>
                              <a:custGeom>
                                <a:avLst/>
                                <a:gdLst>
                                  <a:gd name="T0" fmla="*/ 2147483646 w 8"/>
                                  <a:gd name="T1" fmla="*/ 2147483646 h 26"/>
                                  <a:gd name="T2" fmla="*/ 2147483646 w 8"/>
                                  <a:gd name="T3" fmla="*/ 2147483646 h 26"/>
                                  <a:gd name="T4" fmla="*/ 2147483646 w 8"/>
                                  <a:gd name="T5" fmla="*/ 2147483646 h 26"/>
                                  <a:gd name="T6" fmla="*/ 2147483646 w 8"/>
                                  <a:gd name="T7" fmla="*/ 2147483646 h 26"/>
                                  <a:gd name="T8" fmla="*/ 0 w 8"/>
                                  <a:gd name="T9" fmla="*/ 2147483646 h 26"/>
                                  <a:gd name="T10" fmla="*/ 0 w 8"/>
                                  <a:gd name="T11" fmla="*/ 2147483646 h 26"/>
                                  <a:gd name="T12" fmla="*/ 0 w 8"/>
                                  <a:gd name="T13" fmla="*/ 2147483646 h 26"/>
                                  <a:gd name="T14" fmla="*/ 0 w 8"/>
                                  <a:gd name="T15" fmla="*/ 0 h 26"/>
                                  <a:gd name="T16" fmla="*/ 2147483646 w 8"/>
                                  <a:gd name="T17" fmla="*/ 0 h 26"/>
                                  <a:gd name="T18" fmla="*/ 2147483646 w 8"/>
                                  <a:gd name="T19" fmla="*/ 0 h 26"/>
                                  <a:gd name="T20" fmla="*/ 2147483646 w 8"/>
                                  <a:gd name="T21" fmla="*/ 0 h 26"/>
                                  <a:gd name="T22" fmla="*/ 2147483646 w 8"/>
                                  <a:gd name="T23" fmla="*/ 2147483646 h 26"/>
                                  <a:gd name="T24" fmla="*/ 2147483646 w 8"/>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6">
                                    <a:moveTo>
                                      <a:pt x="8" y="22"/>
                                    </a:moveTo>
                                    <a:lnTo>
                                      <a:pt x="6" y="26"/>
                                    </a:lnTo>
                                    <a:lnTo>
                                      <a:pt x="3" y="26"/>
                                    </a:lnTo>
                                    <a:lnTo>
                                      <a:pt x="0" y="26"/>
                                    </a:lnTo>
                                    <a:lnTo>
                                      <a:pt x="0" y="22"/>
                                    </a:lnTo>
                                    <a:lnTo>
                                      <a:pt x="0" y="3"/>
                                    </a:lnTo>
                                    <a:lnTo>
                                      <a:pt x="0" y="0"/>
                                    </a:lnTo>
                                    <a:lnTo>
                                      <a:pt x="3" y="0"/>
                                    </a:lnTo>
                                    <a:lnTo>
                                      <a:pt x="6" y="0"/>
                                    </a:lnTo>
                                    <a:lnTo>
                                      <a:pt x="8" y="3"/>
                                    </a:lnTo>
                                    <a:lnTo>
                                      <a:pt x="8" y="2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68" name="Freeform 1582">
                                <a:extLst>
                                  <a:ext uri="{FF2B5EF4-FFF2-40B4-BE49-F238E27FC236}">
                                    <a16:creationId xmlns:a16="http://schemas.microsoft.com/office/drawing/2014/main" id="{58CED22A-80FB-46D6-9167-5C03363DC383}"/>
                                  </a:ext>
                                </a:extLst>
                              </p:cNvPr>
                              <p:cNvSpPr>
                                <a:spLocks/>
                              </p:cNvSpPr>
                              <p:nvPr/>
                            </p:nvSpPr>
                            <p:spPr bwMode="auto">
                              <a:xfrm>
                                <a:off x="2798234" y="3437467"/>
                                <a:ext cx="23284"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3"/>
                                    </a:lnTo>
                                    <a:lnTo>
                                      <a:pt x="0" y="0"/>
                                    </a:lnTo>
                                    <a:lnTo>
                                      <a:pt x="3" y="0"/>
                                    </a:lnTo>
                                    <a:lnTo>
                                      <a:pt x="14" y="0"/>
                                    </a:lnTo>
                                    <a:lnTo>
                                      <a:pt x="17" y="0"/>
                                    </a:lnTo>
                                    <a:lnTo>
                                      <a:pt x="17" y="3"/>
                                    </a:lnTo>
                                    <a:lnTo>
                                      <a:pt x="17" y="7"/>
                                    </a:lnTo>
                                    <a:lnTo>
                                      <a:pt x="14"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69" name="Freeform 1583">
                                <a:extLst>
                                  <a:ext uri="{FF2B5EF4-FFF2-40B4-BE49-F238E27FC236}">
                                    <a16:creationId xmlns:a16="http://schemas.microsoft.com/office/drawing/2014/main" id="{90F62BDB-131D-44B5-9AA6-7D513B6F76E1}"/>
                                  </a:ext>
                                </a:extLst>
                              </p:cNvPr>
                              <p:cNvSpPr>
                                <a:spLocks/>
                              </p:cNvSpPr>
                              <p:nvPr/>
                            </p:nvSpPr>
                            <p:spPr bwMode="auto">
                              <a:xfrm>
                                <a:off x="2813051" y="3409951"/>
                                <a:ext cx="10583" cy="38100"/>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70" name="Freeform 1584">
                                <a:extLst>
                                  <a:ext uri="{FF2B5EF4-FFF2-40B4-BE49-F238E27FC236}">
                                    <a16:creationId xmlns:a16="http://schemas.microsoft.com/office/drawing/2014/main" id="{0B91973D-CA68-4D6B-A6FD-B04FC23E62E7}"/>
                                  </a:ext>
                                </a:extLst>
                              </p:cNvPr>
                              <p:cNvSpPr>
                                <a:spLocks/>
                              </p:cNvSpPr>
                              <p:nvPr/>
                            </p:nvSpPr>
                            <p:spPr bwMode="auto">
                              <a:xfrm>
                                <a:off x="2813051" y="3409952"/>
                                <a:ext cx="162983" cy="19049"/>
                              </a:xfrm>
                              <a:custGeom>
                                <a:avLst/>
                                <a:gdLst>
                                  <a:gd name="T0" fmla="*/ 2147483646 w 121"/>
                                  <a:gd name="T1" fmla="*/ 2147483646 h 11"/>
                                  <a:gd name="T2" fmla="*/ 0 w 121"/>
                                  <a:gd name="T3" fmla="*/ 2147483646 h 11"/>
                                  <a:gd name="T4" fmla="*/ 0 w 121"/>
                                  <a:gd name="T5" fmla="*/ 2147483646 h 11"/>
                                  <a:gd name="T6" fmla="*/ 0 w 121"/>
                                  <a:gd name="T7" fmla="*/ 2147483646 h 11"/>
                                  <a:gd name="T8" fmla="*/ 0 w 121"/>
                                  <a:gd name="T9" fmla="*/ 0 h 11"/>
                                  <a:gd name="T10" fmla="*/ 2147483646 w 121"/>
                                  <a:gd name="T11" fmla="*/ 0 h 11"/>
                                  <a:gd name="T12" fmla="*/ 2147483646 w 121"/>
                                  <a:gd name="T13" fmla="*/ 0 h 11"/>
                                  <a:gd name="T14" fmla="*/ 2147483646 w 121"/>
                                  <a:gd name="T15" fmla="*/ 0 h 11"/>
                                  <a:gd name="T16" fmla="*/ 2147483646 w 121"/>
                                  <a:gd name="T17" fmla="*/ 2147483646 h 11"/>
                                  <a:gd name="T18" fmla="*/ 2147483646 w 121"/>
                                  <a:gd name="T19" fmla="*/ 2147483646 h 11"/>
                                  <a:gd name="T20" fmla="*/ 2147483646 w 121"/>
                                  <a:gd name="T21" fmla="*/ 2147483646 h 11"/>
                                  <a:gd name="T22" fmla="*/ 2147483646 w 121"/>
                                  <a:gd name="T23" fmla="*/ 2147483646 h 11"/>
                                  <a:gd name="T24" fmla="*/ 2147483646 w 12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1" h="11">
                                    <a:moveTo>
                                      <a:pt x="3" y="11"/>
                                    </a:moveTo>
                                    <a:lnTo>
                                      <a:pt x="0" y="7"/>
                                    </a:lnTo>
                                    <a:lnTo>
                                      <a:pt x="0" y="3"/>
                                    </a:lnTo>
                                    <a:lnTo>
                                      <a:pt x="0" y="0"/>
                                    </a:lnTo>
                                    <a:lnTo>
                                      <a:pt x="3" y="0"/>
                                    </a:lnTo>
                                    <a:lnTo>
                                      <a:pt x="118" y="0"/>
                                    </a:lnTo>
                                    <a:lnTo>
                                      <a:pt x="121" y="0"/>
                                    </a:lnTo>
                                    <a:lnTo>
                                      <a:pt x="121" y="3"/>
                                    </a:lnTo>
                                    <a:lnTo>
                                      <a:pt x="121" y="7"/>
                                    </a:lnTo>
                                    <a:lnTo>
                                      <a:pt x="118"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28" name="Group 27">
                                <a:extLst>
                                  <a:ext uri="{FF2B5EF4-FFF2-40B4-BE49-F238E27FC236}">
                                    <a16:creationId xmlns:a16="http://schemas.microsoft.com/office/drawing/2014/main" id="{CE1EE931-CA42-4F2D-B778-31F95E59170B}"/>
                                  </a:ext>
                                </a:extLst>
                              </p:cNvPr>
                              <p:cNvGrpSpPr/>
                              <p:nvPr/>
                            </p:nvGrpSpPr>
                            <p:grpSpPr>
                              <a:xfrm>
                                <a:off x="2967567" y="2338918"/>
                                <a:ext cx="3194051" cy="1083733"/>
                                <a:chOff x="2967567" y="2338918"/>
                                <a:chExt cx="3194051" cy="1083733"/>
                              </a:xfrm>
                              <a:grpFill/>
                            </p:grpSpPr>
                            <p:sp>
                              <p:nvSpPr>
                                <p:cNvPr id="352006" name="Freeform 1620">
                                  <a:extLst>
                                    <a:ext uri="{FF2B5EF4-FFF2-40B4-BE49-F238E27FC236}">
                                      <a16:creationId xmlns:a16="http://schemas.microsoft.com/office/drawing/2014/main" id="{CDB893EB-2D50-4B8E-9BCF-64A8459D72E4}"/>
                                    </a:ext>
                                  </a:extLst>
                                </p:cNvPr>
                                <p:cNvSpPr>
                                  <a:spLocks/>
                                </p:cNvSpPr>
                                <p:nvPr/>
                              </p:nvSpPr>
                              <p:spPr bwMode="auto">
                                <a:xfrm>
                                  <a:off x="3585634" y="2961218"/>
                                  <a:ext cx="116417" cy="19049"/>
                                </a:xfrm>
                                <a:custGeom>
                                  <a:avLst/>
                                  <a:gdLst>
                                    <a:gd name="T0" fmla="*/ 2147483646 w 86"/>
                                    <a:gd name="T1" fmla="*/ 2147483646 h 11"/>
                                    <a:gd name="T2" fmla="*/ 0 w 86"/>
                                    <a:gd name="T3" fmla="*/ 2147483646 h 11"/>
                                    <a:gd name="T4" fmla="*/ 0 w 86"/>
                                    <a:gd name="T5" fmla="*/ 2147483646 h 11"/>
                                    <a:gd name="T6" fmla="*/ 0 w 86"/>
                                    <a:gd name="T7" fmla="*/ 2147483646 h 11"/>
                                    <a:gd name="T8" fmla="*/ 0 w 86"/>
                                    <a:gd name="T9" fmla="*/ 0 h 11"/>
                                    <a:gd name="T10" fmla="*/ 2147483646 w 86"/>
                                    <a:gd name="T11" fmla="*/ 0 h 11"/>
                                    <a:gd name="T12" fmla="*/ 2147483646 w 86"/>
                                    <a:gd name="T13" fmla="*/ 0 h 11"/>
                                    <a:gd name="T14" fmla="*/ 2147483646 w 86"/>
                                    <a:gd name="T15" fmla="*/ 0 h 11"/>
                                    <a:gd name="T16" fmla="*/ 2147483646 w 86"/>
                                    <a:gd name="T17" fmla="*/ 2147483646 h 11"/>
                                    <a:gd name="T18" fmla="*/ 2147483646 w 86"/>
                                    <a:gd name="T19" fmla="*/ 2147483646 h 11"/>
                                    <a:gd name="T20" fmla="*/ 2147483646 w 86"/>
                                    <a:gd name="T21" fmla="*/ 2147483646 h 11"/>
                                    <a:gd name="T22" fmla="*/ 2147483646 w 86"/>
                                    <a:gd name="T23" fmla="*/ 2147483646 h 11"/>
                                    <a:gd name="T24" fmla="*/ 2147483646 w 8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6" h="11">
                                      <a:moveTo>
                                        <a:pt x="2" y="11"/>
                                      </a:moveTo>
                                      <a:lnTo>
                                        <a:pt x="0" y="8"/>
                                      </a:lnTo>
                                      <a:lnTo>
                                        <a:pt x="0" y="4"/>
                                      </a:lnTo>
                                      <a:lnTo>
                                        <a:pt x="0" y="0"/>
                                      </a:lnTo>
                                      <a:lnTo>
                                        <a:pt x="2" y="0"/>
                                      </a:lnTo>
                                      <a:lnTo>
                                        <a:pt x="83" y="0"/>
                                      </a:lnTo>
                                      <a:lnTo>
                                        <a:pt x="86" y="0"/>
                                      </a:lnTo>
                                      <a:lnTo>
                                        <a:pt x="86" y="4"/>
                                      </a:lnTo>
                                      <a:lnTo>
                                        <a:pt x="86" y="8"/>
                                      </a:lnTo>
                                      <a:lnTo>
                                        <a:pt x="83"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27" name="Group 26">
                                  <a:extLst>
                                    <a:ext uri="{FF2B5EF4-FFF2-40B4-BE49-F238E27FC236}">
                                      <a16:creationId xmlns:a16="http://schemas.microsoft.com/office/drawing/2014/main" id="{5F32CAC5-2DC0-4AC9-9B3D-68411EF7E24E}"/>
                                    </a:ext>
                                  </a:extLst>
                                </p:cNvPr>
                                <p:cNvGrpSpPr/>
                                <p:nvPr/>
                              </p:nvGrpSpPr>
                              <p:grpSpPr>
                                <a:xfrm>
                                  <a:off x="2967567" y="2338918"/>
                                  <a:ext cx="3194051" cy="1083733"/>
                                  <a:chOff x="2967567" y="2338918"/>
                                  <a:chExt cx="3194051" cy="1083733"/>
                                </a:xfrm>
                                <a:grpFill/>
                              </p:grpSpPr>
                              <p:sp>
                                <p:nvSpPr>
                                  <p:cNvPr id="351971" name="Freeform 1585">
                                    <a:extLst>
                                      <a:ext uri="{FF2B5EF4-FFF2-40B4-BE49-F238E27FC236}">
                                        <a16:creationId xmlns:a16="http://schemas.microsoft.com/office/drawing/2014/main" id="{A5F42A10-1A01-458A-9B97-C4C7CA63F473}"/>
                                      </a:ext>
                                    </a:extLst>
                                  </p:cNvPr>
                                  <p:cNvSpPr>
                                    <a:spLocks/>
                                  </p:cNvSpPr>
                                  <p:nvPr/>
                                </p:nvSpPr>
                                <p:spPr bwMode="auto">
                                  <a:xfrm>
                                    <a:off x="2967567" y="3382434"/>
                                    <a:ext cx="12700" cy="40217"/>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72" name="Freeform 1586">
                                    <a:extLst>
                                      <a:ext uri="{FF2B5EF4-FFF2-40B4-BE49-F238E27FC236}">
                                        <a16:creationId xmlns:a16="http://schemas.microsoft.com/office/drawing/2014/main" id="{6A39AFB3-09D9-481A-8F2C-2864078213CB}"/>
                                      </a:ext>
                                    </a:extLst>
                                  </p:cNvPr>
                                  <p:cNvSpPr>
                                    <a:spLocks/>
                                  </p:cNvSpPr>
                                  <p:nvPr/>
                                </p:nvSpPr>
                                <p:spPr bwMode="auto">
                                  <a:xfrm>
                                    <a:off x="2967568" y="3382434"/>
                                    <a:ext cx="65617" cy="21167"/>
                                  </a:xfrm>
                                  <a:custGeom>
                                    <a:avLst/>
                                    <a:gdLst>
                                      <a:gd name="T0" fmla="*/ 2147483646 w 49"/>
                                      <a:gd name="T1" fmla="*/ 2147483646 h 11"/>
                                      <a:gd name="T2" fmla="*/ 0 w 49"/>
                                      <a:gd name="T3" fmla="*/ 2147483646 h 11"/>
                                      <a:gd name="T4" fmla="*/ 0 w 49"/>
                                      <a:gd name="T5" fmla="*/ 2147483646 h 11"/>
                                      <a:gd name="T6" fmla="*/ 0 w 49"/>
                                      <a:gd name="T7" fmla="*/ 2147483646 h 11"/>
                                      <a:gd name="T8" fmla="*/ 0 w 49"/>
                                      <a:gd name="T9" fmla="*/ 0 h 11"/>
                                      <a:gd name="T10" fmla="*/ 2147483646 w 49"/>
                                      <a:gd name="T11" fmla="*/ 0 h 11"/>
                                      <a:gd name="T12" fmla="*/ 2147483646 w 49"/>
                                      <a:gd name="T13" fmla="*/ 0 h 11"/>
                                      <a:gd name="T14" fmla="*/ 2147483646 w 49"/>
                                      <a:gd name="T15" fmla="*/ 0 h 11"/>
                                      <a:gd name="T16" fmla="*/ 2147483646 w 49"/>
                                      <a:gd name="T17" fmla="*/ 2147483646 h 11"/>
                                      <a:gd name="T18" fmla="*/ 2147483646 w 49"/>
                                      <a:gd name="T19" fmla="*/ 2147483646 h 11"/>
                                      <a:gd name="T20" fmla="*/ 2147483646 w 49"/>
                                      <a:gd name="T21" fmla="*/ 2147483646 h 11"/>
                                      <a:gd name="T22" fmla="*/ 2147483646 w 49"/>
                                      <a:gd name="T23" fmla="*/ 2147483646 h 11"/>
                                      <a:gd name="T24" fmla="*/ 2147483646 w 4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9" h="11">
                                        <a:moveTo>
                                          <a:pt x="3" y="11"/>
                                        </a:moveTo>
                                        <a:lnTo>
                                          <a:pt x="0" y="7"/>
                                        </a:lnTo>
                                        <a:lnTo>
                                          <a:pt x="0" y="3"/>
                                        </a:lnTo>
                                        <a:lnTo>
                                          <a:pt x="0" y="0"/>
                                        </a:lnTo>
                                        <a:lnTo>
                                          <a:pt x="3" y="0"/>
                                        </a:lnTo>
                                        <a:lnTo>
                                          <a:pt x="46" y="0"/>
                                        </a:lnTo>
                                        <a:lnTo>
                                          <a:pt x="49" y="0"/>
                                        </a:lnTo>
                                        <a:lnTo>
                                          <a:pt x="49" y="3"/>
                                        </a:lnTo>
                                        <a:lnTo>
                                          <a:pt x="49" y="7"/>
                                        </a:lnTo>
                                        <a:lnTo>
                                          <a:pt x="46"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73" name="Freeform 1587">
                                    <a:extLst>
                                      <a:ext uri="{FF2B5EF4-FFF2-40B4-BE49-F238E27FC236}">
                                        <a16:creationId xmlns:a16="http://schemas.microsoft.com/office/drawing/2014/main" id="{52C493A0-53BC-4CF6-93E2-AD3AFB0B12FE}"/>
                                      </a:ext>
                                    </a:extLst>
                                  </p:cNvPr>
                                  <p:cNvSpPr>
                                    <a:spLocks/>
                                  </p:cNvSpPr>
                                  <p:nvPr/>
                                </p:nvSpPr>
                                <p:spPr bwMode="auto">
                                  <a:xfrm>
                                    <a:off x="3024718" y="3348567"/>
                                    <a:ext cx="12700" cy="46567"/>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2"/>
                                        </a:moveTo>
                                        <a:lnTo>
                                          <a:pt x="6" y="26"/>
                                        </a:lnTo>
                                        <a:lnTo>
                                          <a:pt x="3" y="26"/>
                                        </a:lnTo>
                                        <a:lnTo>
                                          <a:pt x="0" y="26"/>
                                        </a:lnTo>
                                        <a:lnTo>
                                          <a:pt x="0" y="22"/>
                                        </a:lnTo>
                                        <a:lnTo>
                                          <a:pt x="0" y="4"/>
                                        </a:lnTo>
                                        <a:lnTo>
                                          <a:pt x="0" y="0"/>
                                        </a:lnTo>
                                        <a:lnTo>
                                          <a:pt x="3" y="0"/>
                                        </a:lnTo>
                                        <a:lnTo>
                                          <a:pt x="6" y="0"/>
                                        </a:lnTo>
                                        <a:lnTo>
                                          <a:pt x="9" y="4"/>
                                        </a:lnTo>
                                        <a:lnTo>
                                          <a:pt x="9" y="2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74" name="Freeform 1588">
                                    <a:extLst>
                                      <a:ext uri="{FF2B5EF4-FFF2-40B4-BE49-F238E27FC236}">
                                        <a16:creationId xmlns:a16="http://schemas.microsoft.com/office/drawing/2014/main" id="{A7FB333F-8F23-4146-8CF6-9A53B3EB97A1}"/>
                                      </a:ext>
                                    </a:extLst>
                                  </p:cNvPr>
                                  <p:cNvSpPr>
                                    <a:spLocks/>
                                  </p:cNvSpPr>
                                  <p:nvPr/>
                                </p:nvSpPr>
                                <p:spPr bwMode="auto">
                                  <a:xfrm>
                                    <a:off x="3024718" y="3348567"/>
                                    <a:ext cx="16933" cy="21167"/>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4"/>
                                        </a:lnTo>
                                        <a:lnTo>
                                          <a:pt x="0" y="0"/>
                                        </a:lnTo>
                                        <a:lnTo>
                                          <a:pt x="3" y="0"/>
                                        </a:lnTo>
                                        <a:lnTo>
                                          <a:pt x="9" y="0"/>
                                        </a:lnTo>
                                        <a:lnTo>
                                          <a:pt x="12" y="0"/>
                                        </a:lnTo>
                                        <a:lnTo>
                                          <a:pt x="12" y="4"/>
                                        </a:lnTo>
                                        <a:lnTo>
                                          <a:pt x="12" y="7"/>
                                        </a:lnTo>
                                        <a:lnTo>
                                          <a:pt x="9"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75" name="Freeform 1589">
                                    <a:extLst>
                                      <a:ext uri="{FF2B5EF4-FFF2-40B4-BE49-F238E27FC236}">
                                        <a16:creationId xmlns:a16="http://schemas.microsoft.com/office/drawing/2014/main" id="{728016D6-FE7F-48AD-8EE5-80853462B6CF}"/>
                                      </a:ext>
                                    </a:extLst>
                                  </p:cNvPr>
                                  <p:cNvSpPr>
                                    <a:spLocks/>
                                  </p:cNvSpPr>
                                  <p:nvPr/>
                                </p:nvSpPr>
                                <p:spPr bwMode="auto">
                                  <a:xfrm>
                                    <a:off x="3033185" y="3323167"/>
                                    <a:ext cx="12700" cy="38100"/>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9"/>
                                        </a:moveTo>
                                        <a:lnTo>
                                          <a:pt x="6" y="22"/>
                                        </a:lnTo>
                                        <a:lnTo>
                                          <a:pt x="3" y="22"/>
                                        </a:lnTo>
                                        <a:lnTo>
                                          <a:pt x="0" y="22"/>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76" name="Freeform 1590">
                                    <a:extLst>
                                      <a:ext uri="{FF2B5EF4-FFF2-40B4-BE49-F238E27FC236}">
                                        <a16:creationId xmlns:a16="http://schemas.microsoft.com/office/drawing/2014/main" id="{6B214B1D-5FD4-4E89-A91E-CF367B1C70AB}"/>
                                      </a:ext>
                                    </a:extLst>
                                  </p:cNvPr>
                                  <p:cNvSpPr>
                                    <a:spLocks/>
                                  </p:cNvSpPr>
                                  <p:nvPr/>
                                </p:nvSpPr>
                                <p:spPr bwMode="auto">
                                  <a:xfrm>
                                    <a:off x="3033184" y="3323167"/>
                                    <a:ext cx="14816" cy="19051"/>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7"/>
                                        </a:lnTo>
                                        <a:lnTo>
                                          <a:pt x="0" y="4"/>
                                        </a:lnTo>
                                        <a:lnTo>
                                          <a:pt x="0" y="0"/>
                                        </a:lnTo>
                                        <a:lnTo>
                                          <a:pt x="3" y="0"/>
                                        </a:lnTo>
                                        <a:lnTo>
                                          <a:pt x="9" y="0"/>
                                        </a:lnTo>
                                        <a:lnTo>
                                          <a:pt x="11" y="0"/>
                                        </a:lnTo>
                                        <a:lnTo>
                                          <a:pt x="11" y="4"/>
                                        </a:lnTo>
                                        <a:lnTo>
                                          <a:pt x="11" y="7"/>
                                        </a:lnTo>
                                        <a:lnTo>
                                          <a:pt x="9"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77" name="Freeform 1591">
                                    <a:extLst>
                                      <a:ext uri="{FF2B5EF4-FFF2-40B4-BE49-F238E27FC236}">
                                        <a16:creationId xmlns:a16="http://schemas.microsoft.com/office/drawing/2014/main" id="{D460593B-DFFF-49B7-BF69-480B9C4715B9}"/>
                                      </a:ext>
                                    </a:extLst>
                                  </p:cNvPr>
                                  <p:cNvSpPr>
                                    <a:spLocks/>
                                  </p:cNvSpPr>
                                  <p:nvPr/>
                                </p:nvSpPr>
                                <p:spPr bwMode="auto">
                                  <a:xfrm>
                                    <a:off x="3041651" y="3295651"/>
                                    <a:ext cx="10583" cy="40216"/>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9"/>
                                        </a:moveTo>
                                        <a:lnTo>
                                          <a:pt x="5" y="22"/>
                                        </a:lnTo>
                                        <a:lnTo>
                                          <a:pt x="3" y="22"/>
                                        </a:lnTo>
                                        <a:lnTo>
                                          <a:pt x="0" y="22"/>
                                        </a:lnTo>
                                        <a:lnTo>
                                          <a:pt x="0" y="19"/>
                                        </a:lnTo>
                                        <a:lnTo>
                                          <a:pt x="0" y="4"/>
                                        </a:lnTo>
                                        <a:lnTo>
                                          <a:pt x="0" y="0"/>
                                        </a:lnTo>
                                        <a:lnTo>
                                          <a:pt x="3" y="0"/>
                                        </a:lnTo>
                                        <a:lnTo>
                                          <a:pt x="5"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78" name="Freeform 1592">
                                    <a:extLst>
                                      <a:ext uri="{FF2B5EF4-FFF2-40B4-BE49-F238E27FC236}">
                                        <a16:creationId xmlns:a16="http://schemas.microsoft.com/office/drawing/2014/main" id="{DB043C03-7EC5-462B-9290-23EEFA381092}"/>
                                      </a:ext>
                                    </a:extLst>
                                  </p:cNvPr>
                                  <p:cNvSpPr>
                                    <a:spLocks/>
                                  </p:cNvSpPr>
                                  <p:nvPr/>
                                </p:nvSpPr>
                                <p:spPr bwMode="auto">
                                  <a:xfrm>
                                    <a:off x="3041651" y="3295652"/>
                                    <a:ext cx="10583" cy="19049"/>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4"/>
                                        </a:lnTo>
                                        <a:lnTo>
                                          <a:pt x="0" y="0"/>
                                        </a:lnTo>
                                        <a:lnTo>
                                          <a:pt x="3" y="0"/>
                                        </a:lnTo>
                                        <a:lnTo>
                                          <a:pt x="5" y="0"/>
                                        </a:lnTo>
                                        <a:lnTo>
                                          <a:pt x="8" y="0"/>
                                        </a:lnTo>
                                        <a:lnTo>
                                          <a:pt x="8" y="4"/>
                                        </a:lnTo>
                                        <a:lnTo>
                                          <a:pt x="8" y="7"/>
                                        </a:lnTo>
                                        <a:lnTo>
                                          <a:pt x="5"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79" name="Freeform 1593">
                                    <a:extLst>
                                      <a:ext uri="{FF2B5EF4-FFF2-40B4-BE49-F238E27FC236}">
                                        <a16:creationId xmlns:a16="http://schemas.microsoft.com/office/drawing/2014/main" id="{8D01D66F-40B9-4FB3-AECF-8C1B66F23A02}"/>
                                      </a:ext>
                                    </a:extLst>
                                  </p:cNvPr>
                                  <p:cNvSpPr>
                                    <a:spLocks/>
                                  </p:cNvSpPr>
                                  <p:nvPr/>
                                </p:nvSpPr>
                                <p:spPr bwMode="auto">
                                  <a:xfrm>
                                    <a:off x="3045885" y="3261785"/>
                                    <a:ext cx="10583" cy="46567"/>
                                  </a:xfrm>
                                  <a:custGeom>
                                    <a:avLst/>
                                    <a:gdLst>
                                      <a:gd name="T0" fmla="*/ 2147483646 w 8"/>
                                      <a:gd name="T1" fmla="*/ 2147483646 h 26"/>
                                      <a:gd name="T2" fmla="*/ 2147483646 w 8"/>
                                      <a:gd name="T3" fmla="*/ 2147483646 h 26"/>
                                      <a:gd name="T4" fmla="*/ 2147483646 w 8"/>
                                      <a:gd name="T5" fmla="*/ 2147483646 h 26"/>
                                      <a:gd name="T6" fmla="*/ 2147483646 w 8"/>
                                      <a:gd name="T7" fmla="*/ 2147483646 h 26"/>
                                      <a:gd name="T8" fmla="*/ 0 w 8"/>
                                      <a:gd name="T9" fmla="*/ 2147483646 h 26"/>
                                      <a:gd name="T10" fmla="*/ 0 w 8"/>
                                      <a:gd name="T11" fmla="*/ 2147483646 h 26"/>
                                      <a:gd name="T12" fmla="*/ 0 w 8"/>
                                      <a:gd name="T13" fmla="*/ 2147483646 h 26"/>
                                      <a:gd name="T14" fmla="*/ 0 w 8"/>
                                      <a:gd name="T15" fmla="*/ 0 h 26"/>
                                      <a:gd name="T16" fmla="*/ 2147483646 w 8"/>
                                      <a:gd name="T17" fmla="*/ 0 h 26"/>
                                      <a:gd name="T18" fmla="*/ 2147483646 w 8"/>
                                      <a:gd name="T19" fmla="*/ 0 h 26"/>
                                      <a:gd name="T20" fmla="*/ 2147483646 w 8"/>
                                      <a:gd name="T21" fmla="*/ 0 h 26"/>
                                      <a:gd name="T22" fmla="*/ 2147483646 w 8"/>
                                      <a:gd name="T23" fmla="*/ 2147483646 h 26"/>
                                      <a:gd name="T24" fmla="*/ 2147483646 w 8"/>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6">
                                        <a:moveTo>
                                          <a:pt x="8" y="23"/>
                                        </a:moveTo>
                                        <a:lnTo>
                                          <a:pt x="5" y="26"/>
                                        </a:lnTo>
                                        <a:lnTo>
                                          <a:pt x="2" y="26"/>
                                        </a:lnTo>
                                        <a:lnTo>
                                          <a:pt x="0" y="26"/>
                                        </a:lnTo>
                                        <a:lnTo>
                                          <a:pt x="0" y="23"/>
                                        </a:lnTo>
                                        <a:lnTo>
                                          <a:pt x="0" y="4"/>
                                        </a:lnTo>
                                        <a:lnTo>
                                          <a:pt x="0" y="0"/>
                                        </a:lnTo>
                                        <a:lnTo>
                                          <a:pt x="2" y="0"/>
                                        </a:lnTo>
                                        <a:lnTo>
                                          <a:pt x="5" y="0"/>
                                        </a:lnTo>
                                        <a:lnTo>
                                          <a:pt x="8" y="4"/>
                                        </a:lnTo>
                                        <a:lnTo>
                                          <a:pt x="8"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80" name="Freeform 1594">
                                    <a:extLst>
                                      <a:ext uri="{FF2B5EF4-FFF2-40B4-BE49-F238E27FC236}">
                                        <a16:creationId xmlns:a16="http://schemas.microsoft.com/office/drawing/2014/main" id="{94F9DFF0-26CA-4088-8185-A58500399DA3}"/>
                                      </a:ext>
                                    </a:extLst>
                                  </p:cNvPr>
                                  <p:cNvSpPr>
                                    <a:spLocks/>
                                  </p:cNvSpPr>
                                  <p:nvPr/>
                                </p:nvSpPr>
                                <p:spPr bwMode="auto">
                                  <a:xfrm>
                                    <a:off x="3045885" y="3261785"/>
                                    <a:ext cx="29633" cy="19049"/>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2" y="11"/>
                                        </a:moveTo>
                                        <a:lnTo>
                                          <a:pt x="0" y="8"/>
                                        </a:lnTo>
                                        <a:lnTo>
                                          <a:pt x="0" y="4"/>
                                        </a:lnTo>
                                        <a:lnTo>
                                          <a:pt x="0" y="0"/>
                                        </a:lnTo>
                                        <a:lnTo>
                                          <a:pt x="2" y="0"/>
                                        </a:lnTo>
                                        <a:lnTo>
                                          <a:pt x="20" y="0"/>
                                        </a:lnTo>
                                        <a:lnTo>
                                          <a:pt x="23" y="0"/>
                                        </a:lnTo>
                                        <a:lnTo>
                                          <a:pt x="23" y="4"/>
                                        </a:lnTo>
                                        <a:lnTo>
                                          <a:pt x="23" y="8"/>
                                        </a:lnTo>
                                        <a:lnTo>
                                          <a:pt x="20"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81" name="Freeform 1595">
                                    <a:extLst>
                                      <a:ext uri="{FF2B5EF4-FFF2-40B4-BE49-F238E27FC236}">
                                        <a16:creationId xmlns:a16="http://schemas.microsoft.com/office/drawing/2014/main" id="{6A85BBF5-63E7-4119-8585-D690EB0CC272}"/>
                                      </a:ext>
                                    </a:extLst>
                                  </p:cNvPr>
                                  <p:cNvSpPr>
                                    <a:spLocks/>
                                  </p:cNvSpPr>
                                  <p:nvPr/>
                                </p:nvSpPr>
                                <p:spPr bwMode="auto">
                                  <a:xfrm>
                                    <a:off x="3067051" y="3234267"/>
                                    <a:ext cx="12700" cy="42333"/>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6" y="23"/>
                                        </a:lnTo>
                                        <a:lnTo>
                                          <a:pt x="3" y="23"/>
                                        </a:lnTo>
                                        <a:lnTo>
                                          <a:pt x="0" y="23"/>
                                        </a:lnTo>
                                        <a:lnTo>
                                          <a:pt x="0" y="19"/>
                                        </a:lnTo>
                                        <a:lnTo>
                                          <a:pt x="0" y="4"/>
                                        </a:lnTo>
                                        <a:lnTo>
                                          <a:pt x="0" y="0"/>
                                        </a:lnTo>
                                        <a:lnTo>
                                          <a:pt x="3" y="0"/>
                                        </a:lnTo>
                                        <a:lnTo>
                                          <a:pt x="6"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82" name="Freeform 1596">
                                    <a:extLst>
                                      <a:ext uri="{FF2B5EF4-FFF2-40B4-BE49-F238E27FC236}">
                                        <a16:creationId xmlns:a16="http://schemas.microsoft.com/office/drawing/2014/main" id="{59BFDACE-61F3-45FD-9398-0CDF1B2AA7AB}"/>
                                      </a:ext>
                                    </a:extLst>
                                  </p:cNvPr>
                                  <p:cNvSpPr>
                                    <a:spLocks/>
                                  </p:cNvSpPr>
                                  <p:nvPr/>
                                </p:nvSpPr>
                                <p:spPr bwMode="auto">
                                  <a:xfrm>
                                    <a:off x="3067051" y="3234267"/>
                                    <a:ext cx="14816" cy="21167"/>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8"/>
                                        </a:lnTo>
                                        <a:lnTo>
                                          <a:pt x="0" y="4"/>
                                        </a:lnTo>
                                        <a:lnTo>
                                          <a:pt x="0" y="0"/>
                                        </a:lnTo>
                                        <a:lnTo>
                                          <a:pt x="3" y="0"/>
                                        </a:lnTo>
                                        <a:lnTo>
                                          <a:pt x="8" y="0"/>
                                        </a:lnTo>
                                        <a:lnTo>
                                          <a:pt x="11" y="0"/>
                                        </a:lnTo>
                                        <a:lnTo>
                                          <a:pt x="11" y="4"/>
                                        </a:lnTo>
                                        <a:lnTo>
                                          <a:pt x="11" y="8"/>
                                        </a:lnTo>
                                        <a:lnTo>
                                          <a:pt x="8"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83" name="Freeform 1597">
                                    <a:extLst>
                                      <a:ext uri="{FF2B5EF4-FFF2-40B4-BE49-F238E27FC236}">
                                        <a16:creationId xmlns:a16="http://schemas.microsoft.com/office/drawing/2014/main" id="{DA00F638-B469-44E0-9E40-9176B8090E99}"/>
                                      </a:ext>
                                    </a:extLst>
                                  </p:cNvPr>
                                  <p:cNvSpPr>
                                    <a:spLocks/>
                                  </p:cNvSpPr>
                                  <p:nvPr/>
                                </p:nvSpPr>
                                <p:spPr bwMode="auto">
                                  <a:xfrm>
                                    <a:off x="3075518" y="3202518"/>
                                    <a:ext cx="10583" cy="46567"/>
                                  </a:xfrm>
                                  <a:custGeom>
                                    <a:avLst/>
                                    <a:gdLst>
                                      <a:gd name="T0" fmla="*/ 2147483646 w 8"/>
                                      <a:gd name="T1" fmla="*/ 2147483646 h 27"/>
                                      <a:gd name="T2" fmla="*/ 2147483646 w 8"/>
                                      <a:gd name="T3" fmla="*/ 2147483646 h 27"/>
                                      <a:gd name="T4" fmla="*/ 2147483646 w 8"/>
                                      <a:gd name="T5" fmla="*/ 2147483646 h 27"/>
                                      <a:gd name="T6" fmla="*/ 2147483646 w 8"/>
                                      <a:gd name="T7" fmla="*/ 2147483646 h 27"/>
                                      <a:gd name="T8" fmla="*/ 0 w 8"/>
                                      <a:gd name="T9" fmla="*/ 2147483646 h 27"/>
                                      <a:gd name="T10" fmla="*/ 0 w 8"/>
                                      <a:gd name="T11" fmla="*/ 2147483646 h 27"/>
                                      <a:gd name="T12" fmla="*/ 0 w 8"/>
                                      <a:gd name="T13" fmla="*/ 2147483646 h 27"/>
                                      <a:gd name="T14" fmla="*/ 0 w 8"/>
                                      <a:gd name="T15" fmla="*/ 0 h 27"/>
                                      <a:gd name="T16" fmla="*/ 2147483646 w 8"/>
                                      <a:gd name="T17" fmla="*/ 0 h 27"/>
                                      <a:gd name="T18" fmla="*/ 2147483646 w 8"/>
                                      <a:gd name="T19" fmla="*/ 0 h 27"/>
                                      <a:gd name="T20" fmla="*/ 2147483646 w 8"/>
                                      <a:gd name="T21" fmla="*/ 0 h 27"/>
                                      <a:gd name="T22" fmla="*/ 2147483646 w 8"/>
                                      <a:gd name="T23" fmla="*/ 2147483646 h 27"/>
                                      <a:gd name="T24" fmla="*/ 2147483646 w 8"/>
                                      <a:gd name="T25" fmla="*/ 2147483646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7">
                                        <a:moveTo>
                                          <a:pt x="8" y="23"/>
                                        </a:moveTo>
                                        <a:lnTo>
                                          <a:pt x="5" y="27"/>
                                        </a:lnTo>
                                        <a:lnTo>
                                          <a:pt x="2" y="27"/>
                                        </a:lnTo>
                                        <a:lnTo>
                                          <a:pt x="0" y="27"/>
                                        </a:lnTo>
                                        <a:lnTo>
                                          <a:pt x="0" y="23"/>
                                        </a:lnTo>
                                        <a:lnTo>
                                          <a:pt x="0" y="4"/>
                                        </a:lnTo>
                                        <a:lnTo>
                                          <a:pt x="0" y="0"/>
                                        </a:lnTo>
                                        <a:lnTo>
                                          <a:pt x="2" y="0"/>
                                        </a:lnTo>
                                        <a:lnTo>
                                          <a:pt x="5" y="0"/>
                                        </a:lnTo>
                                        <a:lnTo>
                                          <a:pt x="8" y="4"/>
                                        </a:lnTo>
                                        <a:lnTo>
                                          <a:pt x="8"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84" name="Freeform 1598">
                                    <a:extLst>
                                      <a:ext uri="{FF2B5EF4-FFF2-40B4-BE49-F238E27FC236}">
                                        <a16:creationId xmlns:a16="http://schemas.microsoft.com/office/drawing/2014/main" id="{CEF62A14-700E-4E5B-9DFA-268D8F5A28D8}"/>
                                      </a:ext>
                                    </a:extLst>
                                  </p:cNvPr>
                                  <p:cNvSpPr>
                                    <a:spLocks/>
                                  </p:cNvSpPr>
                                  <p:nvPr/>
                                </p:nvSpPr>
                                <p:spPr bwMode="auto">
                                  <a:xfrm>
                                    <a:off x="3075518" y="3202518"/>
                                    <a:ext cx="88900" cy="21167"/>
                                  </a:xfrm>
                                  <a:custGeom>
                                    <a:avLst/>
                                    <a:gdLst>
                                      <a:gd name="T0" fmla="*/ 2147483646 w 66"/>
                                      <a:gd name="T1" fmla="*/ 2147483646 h 12"/>
                                      <a:gd name="T2" fmla="*/ 0 w 66"/>
                                      <a:gd name="T3" fmla="*/ 2147483646 h 12"/>
                                      <a:gd name="T4" fmla="*/ 0 w 66"/>
                                      <a:gd name="T5" fmla="*/ 2147483646 h 12"/>
                                      <a:gd name="T6" fmla="*/ 0 w 66"/>
                                      <a:gd name="T7" fmla="*/ 2147483646 h 12"/>
                                      <a:gd name="T8" fmla="*/ 0 w 66"/>
                                      <a:gd name="T9" fmla="*/ 0 h 12"/>
                                      <a:gd name="T10" fmla="*/ 2147483646 w 66"/>
                                      <a:gd name="T11" fmla="*/ 0 h 12"/>
                                      <a:gd name="T12" fmla="*/ 2147483646 w 66"/>
                                      <a:gd name="T13" fmla="*/ 0 h 12"/>
                                      <a:gd name="T14" fmla="*/ 2147483646 w 66"/>
                                      <a:gd name="T15" fmla="*/ 0 h 12"/>
                                      <a:gd name="T16" fmla="*/ 2147483646 w 66"/>
                                      <a:gd name="T17" fmla="*/ 2147483646 h 12"/>
                                      <a:gd name="T18" fmla="*/ 2147483646 w 66"/>
                                      <a:gd name="T19" fmla="*/ 2147483646 h 12"/>
                                      <a:gd name="T20" fmla="*/ 2147483646 w 66"/>
                                      <a:gd name="T21" fmla="*/ 2147483646 h 12"/>
                                      <a:gd name="T22" fmla="*/ 2147483646 w 66"/>
                                      <a:gd name="T23" fmla="*/ 2147483646 h 12"/>
                                      <a:gd name="T24" fmla="*/ 2147483646 w 66"/>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6" h="12">
                                        <a:moveTo>
                                          <a:pt x="2" y="12"/>
                                        </a:moveTo>
                                        <a:lnTo>
                                          <a:pt x="0" y="8"/>
                                        </a:lnTo>
                                        <a:lnTo>
                                          <a:pt x="0" y="4"/>
                                        </a:lnTo>
                                        <a:lnTo>
                                          <a:pt x="0" y="0"/>
                                        </a:lnTo>
                                        <a:lnTo>
                                          <a:pt x="2" y="0"/>
                                        </a:lnTo>
                                        <a:lnTo>
                                          <a:pt x="63" y="0"/>
                                        </a:lnTo>
                                        <a:lnTo>
                                          <a:pt x="66" y="0"/>
                                        </a:lnTo>
                                        <a:lnTo>
                                          <a:pt x="66" y="4"/>
                                        </a:lnTo>
                                        <a:lnTo>
                                          <a:pt x="66" y="8"/>
                                        </a:lnTo>
                                        <a:lnTo>
                                          <a:pt x="63" y="12"/>
                                        </a:lnTo>
                                        <a:lnTo>
                                          <a:pt x="2"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85" name="Freeform 1599">
                                    <a:extLst>
                                      <a:ext uri="{FF2B5EF4-FFF2-40B4-BE49-F238E27FC236}">
                                        <a16:creationId xmlns:a16="http://schemas.microsoft.com/office/drawing/2014/main" id="{BD1FB53C-485F-4610-BB89-8A3D1E0ADC10}"/>
                                      </a:ext>
                                    </a:extLst>
                                  </p:cNvPr>
                                  <p:cNvSpPr>
                                    <a:spLocks/>
                                  </p:cNvSpPr>
                                  <p:nvPr/>
                                </p:nvSpPr>
                                <p:spPr bwMode="auto">
                                  <a:xfrm>
                                    <a:off x="3155951" y="3175001"/>
                                    <a:ext cx="12700" cy="40217"/>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6" y="23"/>
                                        </a:lnTo>
                                        <a:lnTo>
                                          <a:pt x="3" y="23"/>
                                        </a:lnTo>
                                        <a:lnTo>
                                          <a:pt x="0" y="23"/>
                                        </a:lnTo>
                                        <a:lnTo>
                                          <a:pt x="0" y="19"/>
                                        </a:lnTo>
                                        <a:lnTo>
                                          <a:pt x="0" y="4"/>
                                        </a:lnTo>
                                        <a:lnTo>
                                          <a:pt x="0" y="0"/>
                                        </a:lnTo>
                                        <a:lnTo>
                                          <a:pt x="3" y="0"/>
                                        </a:lnTo>
                                        <a:lnTo>
                                          <a:pt x="6"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86" name="Freeform 1600">
                                    <a:extLst>
                                      <a:ext uri="{FF2B5EF4-FFF2-40B4-BE49-F238E27FC236}">
                                        <a16:creationId xmlns:a16="http://schemas.microsoft.com/office/drawing/2014/main" id="{515BD224-4B65-494C-B5EF-D6B222C0A598}"/>
                                      </a:ext>
                                    </a:extLst>
                                  </p:cNvPr>
                                  <p:cNvSpPr>
                                    <a:spLocks/>
                                  </p:cNvSpPr>
                                  <p:nvPr/>
                                </p:nvSpPr>
                                <p:spPr bwMode="auto">
                                  <a:xfrm>
                                    <a:off x="3155951" y="3175001"/>
                                    <a:ext cx="31749" cy="21167"/>
                                  </a:xfrm>
                                  <a:custGeom>
                                    <a:avLst/>
                                    <a:gdLst>
                                      <a:gd name="T0" fmla="*/ 2147483646 w 23"/>
                                      <a:gd name="T1" fmla="*/ 2147483646 h 12"/>
                                      <a:gd name="T2" fmla="*/ 0 w 23"/>
                                      <a:gd name="T3" fmla="*/ 2147483646 h 12"/>
                                      <a:gd name="T4" fmla="*/ 0 w 23"/>
                                      <a:gd name="T5" fmla="*/ 2147483646 h 12"/>
                                      <a:gd name="T6" fmla="*/ 0 w 23"/>
                                      <a:gd name="T7" fmla="*/ 2147483646 h 12"/>
                                      <a:gd name="T8" fmla="*/ 0 w 23"/>
                                      <a:gd name="T9" fmla="*/ 0 h 12"/>
                                      <a:gd name="T10" fmla="*/ 2147483646 w 23"/>
                                      <a:gd name="T11" fmla="*/ 0 h 12"/>
                                      <a:gd name="T12" fmla="*/ 2147483646 w 23"/>
                                      <a:gd name="T13" fmla="*/ 0 h 12"/>
                                      <a:gd name="T14" fmla="*/ 2147483646 w 23"/>
                                      <a:gd name="T15" fmla="*/ 0 h 12"/>
                                      <a:gd name="T16" fmla="*/ 2147483646 w 23"/>
                                      <a:gd name="T17" fmla="*/ 2147483646 h 12"/>
                                      <a:gd name="T18" fmla="*/ 2147483646 w 23"/>
                                      <a:gd name="T19" fmla="*/ 2147483646 h 12"/>
                                      <a:gd name="T20" fmla="*/ 2147483646 w 23"/>
                                      <a:gd name="T21" fmla="*/ 2147483646 h 12"/>
                                      <a:gd name="T22" fmla="*/ 2147483646 w 23"/>
                                      <a:gd name="T23" fmla="*/ 2147483646 h 12"/>
                                      <a:gd name="T24" fmla="*/ 2147483646 w 2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2">
                                        <a:moveTo>
                                          <a:pt x="3" y="12"/>
                                        </a:moveTo>
                                        <a:lnTo>
                                          <a:pt x="0" y="8"/>
                                        </a:lnTo>
                                        <a:lnTo>
                                          <a:pt x="0" y="4"/>
                                        </a:lnTo>
                                        <a:lnTo>
                                          <a:pt x="0" y="0"/>
                                        </a:lnTo>
                                        <a:lnTo>
                                          <a:pt x="3" y="0"/>
                                        </a:lnTo>
                                        <a:lnTo>
                                          <a:pt x="20" y="0"/>
                                        </a:lnTo>
                                        <a:lnTo>
                                          <a:pt x="23" y="0"/>
                                        </a:lnTo>
                                        <a:lnTo>
                                          <a:pt x="23" y="4"/>
                                        </a:lnTo>
                                        <a:lnTo>
                                          <a:pt x="23" y="8"/>
                                        </a:lnTo>
                                        <a:lnTo>
                                          <a:pt x="20"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87" name="Freeform 1601">
                                    <a:extLst>
                                      <a:ext uri="{FF2B5EF4-FFF2-40B4-BE49-F238E27FC236}">
                                        <a16:creationId xmlns:a16="http://schemas.microsoft.com/office/drawing/2014/main" id="{5EBA8585-0096-4AA4-BE5B-32C6A12DB48A}"/>
                                      </a:ext>
                                    </a:extLst>
                                  </p:cNvPr>
                                  <p:cNvSpPr>
                                    <a:spLocks/>
                                  </p:cNvSpPr>
                                  <p:nvPr/>
                                </p:nvSpPr>
                                <p:spPr bwMode="auto">
                                  <a:xfrm>
                                    <a:off x="3179234" y="3147484"/>
                                    <a:ext cx="12700" cy="42333"/>
                                  </a:xfrm>
                                  <a:custGeom>
                                    <a:avLst/>
                                    <a:gdLst>
                                      <a:gd name="T0" fmla="*/ 2147483646 w 9"/>
                                      <a:gd name="T1" fmla="*/ 2147483646 h 23"/>
                                      <a:gd name="T2" fmla="*/ 2147483646 w 9"/>
                                      <a:gd name="T3" fmla="*/ 2147483646 h 23"/>
                                      <a:gd name="T4" fmla="*/ 2147483646 w 9"/>
                                      <a:gd name="T5" fmla="*/ 2147483646 h 23"/>
                                      <a:gd name="T6" fmla="*/ 2147483646 w 9"/>
                                      <a:gd name="T7" fmla="*/ 2147483646 h 23"/>
                                      <a:gd name="T8" fmla="*/ 0 w 9"/>
                                      <a:gd name="T9" fmla="*/ 2147483646 h 23"/>
                                      <a:gd name="T10" fmla="*/ 0 w 9"/>
                                      <a:gd name="T11" fmla="*/ 2147483646 h 23"/>
                                      <a:gd name="T12" fmla="*/ 0 w 9"/>
                                      <a:gd name="T13" fmla="*/ 2147483646 h 23"/>
                                      <a:gd name="T14" fmla="*/ 0 w 9"/>
                                      <a:gd name="T15" fmla="*/ 0 h 23"/>
                                      <a:gd name="T16" fmla="*/ 2147483646 w 9"/>
                                      <a:gd name="T17" fmla="*/ 0 h 23"/>
                                      <a:gd name="T18" fmla="*/ 2147483646 w 9"/>
                                      <a:gd name="T19" fmla="*/ 0 h 23"/>
                                      <a:gd name="T20" fmla="*/ 2147483646 w 9"/>
                                      <a:gd name="T21" fmla="*/ 0 h 23"/>
                                      <a:gd name="T22" fmla="*/ 2147483646 w 9"/>
                                      <a:gd name="T23" fmla="*/ 2147483646 h 23"/>
                                      <a:gd name="T24" fmla="*/ 2147483646 w 9"/>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3">
                                        <a:moveTo>
                                          <a:pt x="9" y="19"/>
                                        </a:moveTo>
                                        <a:lnTo>
                                          <a:pt x="6" y="23"/>
                                        </a:lnTo>
                                        <a:lnTo>
                                          <a:pt x="3" y="23"/>
                                        </a:lnTo>
                                        <a:lnTo>
                                          <a:pt x="0" y="23"/>
                                        </a:lnTo>
                                        <a:lnTo>
                                          <a:pt x="0" y="19"/>
                                        </a:lnTo>
                                        <a:lnTo>
                                          <a:pt x="0" y="4"/>
                                        </a:lnTo>
                                        <a:lnTo>
                                          <a:pt x="0" y="0"/>
                                        </a:lnTo>
                                        <a:lnTo>
                                          <a:pt x="3" y="0"/>
                                        </a:lnTo>
                                        <a:lnTo>
                                          <a:pt x="6" y="0"/>
                                        </a:lnTo>
                                        <a:lnTo>
                                          <a:pt x="9" y="4"/>
                                        </a:lnTo>
                                        <a:lnTo>
                                          <a:pt x="9"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88" name="Freeform 1602">
                                    <a:extLst>
                                      <a:ext uri="{FF2B5EF4-FFF2-40B4-BE49-F238E27FC236}">
                                        <a16:creationId xmlns:a16="http://schemas.microsoft.com/office/drawing/2014/main" id="{A6945782-67B1-4E4D-95FE-6B780BD39F57}"/>
                                      </a:ext>
                                    </a:extLst>
                                  </p:cNvPr>
                                  <p:cNvSpPr>
                                    <a:spLocks/>
                                  </p:cNvSpPr>
                                  <p:nvPr/>
                                </p:nvSpPr>
                                <p:spPr bwMode="auto">
                                  <a:xfrm>
                                    <a:off x="3179234" y="3147485"/>
                                    <a:ext cx="23284" cy="21167"/>
                                  </a:xfrm>
                                  <a:custGeom>
                                    <a:avLst/>
                                    <a:gdLst>
                                      <a:gd name="T0" fmla="*/ 2147483646 w 17"/>
                                      <a:gd name="T1" fmla="*/ 2147483646 h 12"/>
                                      <a:gd name="T2" fmla="*/ 0 w 17"/>
                                      <a:gd name="T3" fmla="*/ 2147483646 h 12"/>
                                      <a:gd name="T4" fmla="*/ 0 w 17"/>
                                      <a:gd name="T5" fmla="*/ 2147483646 h 12"/>
                                      <a:gd name="T6" fmla="*/ 0 w 17"/>
                                      <a:gd name="T7" fmla="*/ 2147483646 h 12"/>
                                      <a:gd name="T8" fmla="*/ 0 w 17"/>
                                      <a:gd name="T9" fmla="*/ 0 h 12"/>
                                      <a:gd name="T10" fmla="*/ 2147483646 w 17"/>
                                      <a:gd name="T11" fmla="*/ 0 h 12"/>
                                      <a:gd name="T12" fmla="*/ 2147483646 w 17"/>
                                      <a:gd name="T13" fmla="*/ 0 h 12"/>
                                      <a:gd name="T14" fmla="*/ 2147483646 w 17"/>
                                      <a:gd name="T15" fmla="*/ 0 h 12"/>
                                      <a:gd name="T16" fmla="*/ 2147483646 w 17"/>
                                      <a:gd name="T17" fmla="*/ 2147483646 h 12"/>
                                      <a:gd name="T18" fmla="*/ 2147483646 w 17"/>
                                      <a:gd name="T19" fmla="*/ 2147483646 h 12"/>
                                      <a:gd name="T20" fmla="*/ 2147483646 w 17"/>
                                      <a:gd name="T21" fmla="*/ 2147483646 h 12"/>
                                      <a:gd name="T22" fmla="*/ 2147483646 w 17"/>
                                      <a:gd name="T23" fmla="*/ 2147483646 h 12"/>
                                      <a:gd name="T24" fmla="*/ 2147483646 w 1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2">
                                        <a:moveTo>
                                          <a:pt x="3" y="12"/>
                                        </a:moveTo>
                                        <a:lnTo>
                                          <a:pt x="0" y="8"/>
                                        </a:lnTo>
                                        <a:lnTo>
                                          <a:pt x="0" y="4"/>
                                        </a:lnTo>
                                        <a:lnTo>
                                          <a:pt x="0" y="0"/>
                                        </a:lnTo>
                                        <a:lnTo>
                                          <a:pt x="3" y="0"/>
                                        </a:lnTo>
                                        <a:lnTo>
                                          <a:pt x="14" y="0"/>
                                        </a:lnTo>
                                        <a:lnTo>
                                          <a:pt x="17" y="0"/>
                                        </a:lnTo>
                                        <a:lnTo>
                                          <a:pt x="17" y="4"/>
                                        </a:lnTo>
                                        <a:lnTo>
                                          <a:pt x="17" y="8"/>
                                        </a:lnTo>
                                        <a:lnTo>
                                          <a:pt x="14"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89" name="Freeform 1603">
                                    <a:extLst>
                                      <a:ext uri="{FF2B5EF4-FFF2-40B4-BE49-F238E27FC236}">
                                        <a16:creationId xmlns:a16="http://schemas.microsoft.com/office/drawing/2014/main" id="{C08EA035-21E8-453D-94B1-10EF837CA964}"/>
                                      </a:ext>
                                    </a:extLst>
                                  </p:cNvPr>
                                  <p:cNvSpPr>
                                    <a:spLocks/>
                                  </p:cNvSpPr>
                                  <p:nvPr/>
                                </p:nvSpPr>
                                <p:spPr bwMode="auto">
                                  <a:xfrm>
                                    <a:off x="3196167" y="3115734"/>
                                    <a:ext cx="10584" cy="46567"/>
                                  </a:xfrm>
                                  <a:custGeom>
                                    <a:avLst/>
                                    <a:gdLst>
                                      <a:gd name="T0" fmla="*/ 2147483646 w 8"/>
                                      <a:gd name="T1" fmla="*/ 2147483646 h 26"/>
                                      <a:gd name="T2" fmla="*/ 2147483646 w 8"/>
                                      <a:gd name="T3" fmla="*/ 2147483646 h 26"/>
                                      <a:gd name="T4" fmla="*/ 2147483646 w 8"/>
                                      <a:gd name="T5" fmla="*/ 2147483646 h 26"/>
                                      <a:gd name="T6" fmla="*/ 2147483646 w 8"/>
                                      <a:gd name="T7" fmla="*/ 2147483646 h 26"/>
                                      <a:gd name="T8" fmla="*/ 0 w 8"/>
                                      <a:gd name="T9" fmla="*/ 2147483646 h 26"/>
                                      <a:gd name="T10" fmla="*/ 0 w 8"/>
                                      <a:gd name="T11" fmla="*/ 2147483646 h 26"/>
                                      <a:gd name="T12" fmla="*/ 0 w 8"/>
                                      <a:gd name="T13" fmla="*/ 2147483646 h 26"/>
                                      <a:gd name="T14" fmla="*/ 0 w 8"/>
                                      <a:gd name="T15" fmla="*/ 0 h 26"/>
                                      <a:gd name="T16" fmla="*/ 2147483646 w 8"/>
                                      <a:gd name="T17" fmla="*/ 0 h 26"/>
                                      <a:gd name="T18" fmla="*/ 2147483646 w 8"/>
                                      <a:gd name="T19" fmla="*/ 0 h 26"/>
                                      <a:gd name="T20" fmla="*/ 2147483646 w 8"/>
                                      <a:gd name="T21" fmla="*/ 0 h 26"/>
                                      <a:gd name="T22" fmla="*/ 2147483646 w 8"/>
                                      <a:gd name="T23" fmla="*/ 2147483646 h 26"/>
                                      <a:gd name="T24" fmla="*/ 2147483646 w 8"/>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6">
                                        <a:moveTo>
                                          <a:pt x="8" y="22"/>
                                        </a:moveTo>
                                        <a:lnTo>
                                          <a:pt x="5" y="26"/>
                                        </a:lnTo>
                                        <a:lnTo>
                                          <a:pt x="2" y="26"/>
                                        </a:lnTo>
                                        <a:lnTo>
                                          <a:pt x="0" y="26"/>
                                        </a:lnTo>
                                        <a:lnTo>
                                          <a:pt x="0" y="22"/>
                                        </a:lnTo>
                                        <a:lnTo>
                                          <a:pt x="0" y="3"/>
                                        </a:lnTo>
                                        <a:lnTo>
                                          <a:pt x="0" y="0"/>
                                        </a:lnTo>
                                        <a:lnTo>
                                          <a:pt x="2" y="0"/>
                                        </a:lnTo>
                                        <a:lnTo>
                                          <a:pt x="5" y="0"/>
                                        </a:lnTo>
                                        <a:lnTo>
                                          <a:pt x="8" y="3"/>
                                        </a:lnTo>
                                        <a:lnTo>
                                          <a:pt x="8" y="2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90" name="Freeform 1604">
                                    <a:extLst>
                                      <a:ext uri="{FF2B5EF4-FFF2-40B4-BE49-F238E27FC236}">
                                        <a16:creationId xmlns:a16="http://schemas.microsoft.com/office/drawing/2014/main" id="{B1425904-4CBD-4452-91C7-1B6E5A6C0B77}"/>
                                      </a:ext>
                                    </a:extLst>
                                  </p:cNvPr>
                                  <p:cNvSpPr>
                                    <a:spLocks/>
                                  </p:cNvSpPr>
                                  <p:nvPr/>
                                </p:nvSpPr>
                                <p:spPr bwMode="auto">
                                  <a:xfrm>
                                    <a:off x="3196167" y="3115733"/>
                                    <a:ext cx="48684" cy="19051"/>
                                  </a:xfrm>
                                  <a:custGeom>
                                    <a:avLst/>
                                    <a:gdLst>
                                      <a:gd name="T0" fmla="*/ 2147483646 w 37"/>
                                      <a:gd name="T1" fmla="*/ 2147483646 h 11"/>
                                      <a:gd name="T2" fmla="*/ 0 w 37"/>
                                      <a:gd name="T3" fmla="*/ 2147483646 h 11"/>
                                      <a:gd name="T4" fmla="*/ 0 w 37"/>
                                      <a:gd name="T5" fmla="*/ 2147483646 h 11"/>
                                      <a:gd name="T6" fmla="*/ 0 w 37"/>
                                      <a:gd name="T7" fmla="*/ 2147483646 h 11"/>
                                      <a:gd name="T8" fmla="*/ 0 w 37"/>
                                      <a:gd name="T9" fmla="*/ 0 h 11"/>
                                      <a:gd name="T10" fmla="*/ 2147483646 w 37"/>
                                      <a:gd name="T11" fmla="*/ 0 h 11"/>
                                      <a:gd name="T12" fmla="*/ 2147483646 w 37"/>
                                      <a:gd name="T13" fmla="*/ 0 h 11"/>
                                      <a:gd name="T14" fmla="*/ 2147483646 w 37"/>
                                      <a:gd name="T15" fmla="*/ 0 h 11"/>
                                      <a:gd name="T16" fmla="*/ 2147483646 w 37"/>
                                      <a:gd name="T17" fmla="*/ 2147483646 h 11"/>
                                      <a:gd name="T18" fmla="*/ 2147483646 w 37"/>
                                      <a:gd name="T19" fmla="*/ 2147483646 h 11"/>
                                      <a:gd name="T20" fmla="*/ 2147483646 w 37"/>
                                      <a:gd name="T21" fmla="*/ 2147483646 h 11"/>
                                      <a:gd name="T22" fmla="*/ 2147483646 w 37"/>
                                      <a:gd name="T23" fmla="*/ 2147483646 h 11"/>
                                      <a:gd name="T24" fmla="*/ 2147483646 w 3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1">
                                        <a:moveTo>
                                          <a:pt x="2" y="11"/>
                                        </a:moveTo>
                                        <a:lnTo>
                                          <a:pt x="0" y="7"/>
                                        </a:lnTo>
                                        <a:lnTo>
                                          <a:pt x="0" y="3"/>
                                        </a:lnTo>
                                        <a:lnTo>
                                          <a:pt x="0" y="0"/>
                                        </a:lnTo>
                                        <a:lnTo>
                                          <a:pt x="2" y="0"/>
                                        </a:lnTo>
                                        <a:lnTo>
                                          <a:pt x="34" y="0"/>
                                        </a:lnTo>
                                        <a:lnTo>
                                          <a:pt x="37" y="0"/>
                                        </a:lnTo>
                                        <a:lnTo>
                                          <a:pt x="37" y="3"/>
                                        </a:lnTo>
                                        <a:lnTo>
                                          <a:pt x="37" y="7"/>
                                        </a:lnTo>
                                        <a:lnTo>
                                          <a:pt x="34"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91" name="Freeform 1605">
                                    <a:extLst>
                                      <a:ext uri="{FF2B5EF4-FFF2-40B4-BE49-F238E27FC236}">
                                        <a16:creationId xmlns:a16="http://schemas.microsoft.com/office/drawing/2014/main" id="{E869E4BA-67D1-4661-8C35-AAACF92515C4}"/>
                                      </a:ext>
                                    </a:extLst>
                                  </p:cNvPr>
                                  <p:cNvSpPr>
                                    <a:spLocks/>
                                  </p:cNvSpPr>
                                  <p:nvPr/>
                                </p:nvSpPr>
                                <p:spPr bwMode="auto">
                                  <a:xfrm>
                                    <a:off x="3238501" y="3115733"/>
                                    <a:ext cx="29633"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92" name="Freeform 1606">
                                    <a:extLst>
                                      <a:ext uri="{FF2B5EF4-FFF2-40B4-BE49-F238E27FC236}">
                                        <a16:creationId xmlns:a16="http://schemas.microsoft.com/office/drawing/2014/main" id="{16CDEA97-8E94-4C1B-9833-9EABAE58A339}"/>
                                      </a:ext>
                                    </a:extLst>
                                  </p:cNvPr>
                                  <p:cNvSpPr>
                                    <a:spLocks/>
                                  </p:cNvSpPr>
                                  <p:nvPr/>
                                </p:nvSpPr>
                                <p:spPr bwMode="auto">
                                  <a:xfrm>
                                    <a:off x="3259668" y="3115733"/>
                                    <a:ext cx="40217" cy="19051"/>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7"/>
                                        </a:lnTo>
                                        <a:lnTo>
                                          <a:pt x="0" y="3"/>
                                        </a:lnTo>
                                        <a:lnTo>
                                          <a:pt x="0" y="0"/>
                                        </a:lnTo>
                                        <a:lnTo>
                                          <a:pt x="3" y="0"/>
                                        </a:lnTo>
                                        <a:lnTo>
                                          <a:pt x="26" y="0"/>
                                        </a:lnTo>
                                        <a:lnTo>
                                          <a:pt x="29" y="0"/>
                                        </a:lnTo>
                                        <a:lnTo>
                                          <a:pt x="29" y="3"/>
                                        </a:lnTo>
                                        <a:lnTo>
                                          <a:pt x="29" y="7"/>
                                        </a:lnTo>
                                        <a:lnTo>
                                          <a:pt x="26"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93" name="Freeform 1607">
                                    <a:extLst>
                                      <a:ext uri="{FF2B5EF4-FFF2-40B4-BE49-F238E27FC236}">
                                        <a16:creationId xmlns:a16="http://schemas.microsoft.com/office/drawing/2014/main" id="{FDCBB371-DB09-4091-A077-AB60DCDF9E83}"/>
                                      </a:ext>
                                    </a:extLst>
                                  </p:cNvPr>
                                  <p:cNvSpPr>
                                    <a:spLocks/>
                                  </p:cNvSpPr>
                                  <p:nvPr/>
                                </p:nvSpPr>
                                <p:spPr bwMode="auto">
                                  <a:xfrm>
                                    <a:off x="3291418" y="3115733"/>
                                    <a:ext cx="31749"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7"/>
                                        </a:lnTo>
                                        <a:lnTo>
                                          <a:pt x="0" y="3"/>
                                        </a:lnTo>
                                        <a:lnTo>
                                          <a:pt x="0" y="0"/>
                                        </a:lnTo>
                                        <a:lnTo>
                                          <a:pt x="3" y="0"/>
                                        </a:lnTo>
                                        <a:lnTo>
                                          <a:pt x="20" y="0"/>
                                        </a:lnTo>
                                        <a:lnTo>
                                          <a:pt x="23" y="0"/>
                                        </a:lnTo>
                                        <a:lnTo>
                                          <a:pt x="23" y="3"/>
                                        </a:lnTo>
                                        <a:lnTo>
                                          <a:pt x="23" y="7"/>
                                        </a:lnTo>
                                        <a:lnTo>
                                          <a:pt x="20"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94" name="Freeform 1608">
                                    <a:extLst>
                                      <a:ext uri="{FF2B5EF4-FFF2-40B4-BE49-F238E27FC236}">
                                        <a16:creationId xmlns:a16="http://schemas.microsoft.com/office/drawing/2014/main" id="{3F96708F-2F86-45C5-921E-3DA43F44D8D1}"/>
                                      </a:ext>
                                    </a:extLst>
                                  </p:cNvPr>
                                  <p:cNvSpPr>
                                    <a:spLocks/>
                                  </p:cNvSpPr>
                                  <p:nvPr/>
                                </p:nvSpPr>
                                <p:spPr bwMode="auto">
                                  <a:xfrm>
                                    <a:off x="3314700" y="3088217"/>
                                    <a:ext cx="10584" cy="40216"/>
                                  </a:xfrm>
                                  <a:custGeom>
                                    <a:avLst/>
                                    <a:gdLst>
                                      <a:gd name="T0" fmla="*/ 2147483646 w 8"/>
                                      <a:gd name="T1" fmla="*/ 2147483646 h 23"/>
                                      <a:gd name="T2" fmla="*/ 2147483646 w 8"/>
                                      <a:gd name="T3" fmla="*/ 2147483646 h 23"/>
                                      <a:gd name="T4" fmla="*/ 2147483646 w 8"/>
                                      <a:gd name="T5" fmla="*/ 2147483646 h 23"/>
                                      <a:gd name="T6" fmla="*/ 2147483646 w 8"/>
                                      <a:gd name="T7" fmla="*/ 2147483646 h 23"/>
                                      <a:gd name="T8" fmla="*/ 0 w 8"/>
                                      <a:gd name="T9" fmla="*/ 2147483646 h 23"/>
                                      <a:gd name="T10" fmla="*/ 0 w 8"/>
                                      <a:gd name="T11" fmla="*/ 2147483646 h 23"/>
                                      <a:gd name="T12" fmla="*/ 0 w 8"/>
                                      <a:gd name="T13" fmla="*/ 2147483646 h 23"/>
                                      <a:gd name="T14" fmla="*/ 0 w 8"/>
                                      <a:gd name="T15" fmla="*/ 0 h 23"/>
                                      <a:gd name="T16" fmla="*/ 2147483646 w 8"/>
                                      <a:gd name="T17" fmla="*/ 0 h 23"/>
                                      <a:gd name="T18" fmla="*/ 2147483646 w 8"/>
                                      <a:gd name="T19" fmla="*/ 0 h 23"/>
                                      <a:gd name="T20" fmla="*/ 2147483646 w 8"/>
                                      <a:gd name="T21" fmla="*/ 0 h 23"/>
                                      <a:gd name="T22" fmla="*/ 2147483646 w 8"/>
                                      <a:gd name="T23" fmla="*/ 2147483646 h 23"/>
                                      <a:gd name="T24" fmla="*/ 2147483646 w 8"/>
                                      <a:gd name="T25" fmla="*/ 214748364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3">
                                        <a:moveTo>
                                          <a:pt x="8" y="19"/>
                                        </a:moveTo>
                                        <a:lnTo>
                                          <a:pt x="5" y="23"/>
                                        </a:lnTo>
                                        <a:lnTo>
                                          <a:pt x="2" y="23"/>
                                        </a:lnTo>
                                        <a:lnTo>
                                          <a:pt x="0" y="23"/>
                                        </a:lnTo>
                                        <a:lnTo>
                                          <a:pt x="0" y="19"/>
                                        </a:lnTo>
                                        <a:lnTo>
                                          <a:pt x="0" y="4"/>
                                        </a:lnTo>
                                        <a:lnTo>
                                          <a:pt x="0" y="0"/>
                                        </a:lnTo>
                                        <a:lnTo>
                                          <a:pt x="2" y="0"/>
                                        </a:lnTo>
                                        <a:lnTo>
                                          <a:pt x="5"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95" name="Freeform 1609">
                                    <a:extLst>
                                      <a:ext uri="{FF2B5EF4-FFF2-40B4-BE49-F238E27FC236}">
                                        <a16:creationId xmlns:a16="http://schemas.microsoft.com/office/drawing/2014/main" id="{A39A51A7-3083-4E42-8FB0-E01E30F19DA8}"/>
                                      </a:ext>
                                    </a:extLst>
                                  </p:cNvPr>
                                  <p:cNvSpPr>
                                    <a:spLocks/>
                                  </p:cNvSpPr>
                                  <p:nvPr/>
                                </p:nvSpPr>
                                <p:spPr bwMode="auto">
                                  <a:xfrm>
                                    <a:off x="3314701" y="3088218"/>
                                    <a:ext cx="23284" cy="21167"/>
                                  </a:xfrm>
                                  <a:custGeom>
                                    <a:avLst/>
                                    <a:gdLst>
                                      <a:gd name="T0" fmla="*/ 2147483646 w 17"/>
                                      <a:gd name="T1" fmla="*/ 2147483646 h 12"/>
                                      <a:gd name="T2" fmla="*/ 0 w 17"/>
                                      <a:gd name="T3" fmla="*/ 2147483646 h 12"/>
                                      <a:gd name="T4" fmla="*/ 0 w 17"/>
                                      <a:gd name="T5" fmla="*/ 2147483646 h 12"/>
                                      <a:gd name="T6" fmla="*/ 0 w 17"/>
                                      <a:gd name="T7" fmla="*/ 2147483646 h 12"/>
                                      <a:gd name="T8" fmla="*/ 0 w 17"/>
                                      <a:gd name="T9" fmla="*/ 0 h 12"/>
                                      <a:gd name="T10" fmla="*/ 2147483646 w 17"/>
                                      <a:gd name="T11" fmla="*/ 0 h 12"/>
                                      <a:gd name="T12" fmla="*/ 2147483646 w 17"/>
                                      <a:gd name="T13" fmla="*/ 0 h 12"/>
                                      <a:gd name="T14" fmla="*/ 2147483646 w 17"/>
                                      <a:gd name="T15" fmla="*/ 0 h 12"/>
                                      <a:gd name="T16" fmla="*/ 2147483646 w 17"/>
                                      <a:gd name="T17" fmla="*/ 2147483646 h 12"/>
                                      <a:gd name="T18" fmla="*/ 2147483646 w 17"/>
                                      <a:gd name="T19" fmla="*/ 2147483646 h 12"/>
                                      <a:gd name="T20" fmla="*/ 2147483646 w 17"/>
                                      <a:gd name="T21" fmla="*/ 2147483646 h 12"/>
                                      <a:gd name="T22" fmla="*/ 2147483646 w 17"/>
                                      <a:gd name="T23" fmla="*/ 2147483646 h 12"/>
                                      <a:gd name="T24" fmla="*/ 2147483646 w 1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2">
                                        <a:moveTo>
                                          <a:pt x="2" y="12"/>
                                        </a:moveTo>
                                        <a:lnTo>
                                          <a:pt x="0" y="8"/>
                                        </a:lnTo>
                                        <a:lnTo>
                                          <a:pt x="0" y="4"/>
                                        </a:lnTo>
                                        <a:lnTo>
                                          <a:pt x="0" y="0"/>
                                        </a:lnTo>
                                        <a:lnTo>
                                          <a:pt x="2" y="0"/>
                                        </a:lnTo>
                                        <a:lnTo>
                                          <a:pt x="14" y="0"/>
                                        </a:lnTo>
                                        <a:lnTo>
                                          <a:pt x="17" y="0"/>
                                        </a:lnTo>
                                        <a:lnTo>
                                          <a:pt x="17" y="4"/>
                                        </a:lnTo>
                                        <a:lnTo>
                                          <a:pt x="17" y="8"/>
                                        </a:lnTo>
                                        <a:lnTo>
                                          <a:pt x="14" y="12"/>
                                        </a:lnTo>
                                        <a:lnTo>
                                          <a:pt x="2"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96" name="Freeform 1610">
                                    <a:extLst>
                                      <a:ext uri="{FF2B5EF4-FFF2-40B4-BE49-F238E27FC236}">
                                        <a16:creationId xmlns:a16="http://schemas.microsoft.com/office/drawing/2014/main" id="{F0C47385-09C0-4E45-B716-6703030EEBEA}"/>
                                      </a:ext>
                                    </a:extLst>
                                  </p:cNvPr>
                                  <p:cNvSpPr>
                                    <a:spLocks/>
                                  </p:cNvSpPr>
                                  <p:nvPr/>
                                </p:nvSpPr>
                                <p:spPr bwMode="auto">
                                  <a:xfrm>
                                    <a:off x="3329518" y="3056467"/>
                                    <a:ext cx="12700" cy="44451"/>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2"/>
                                        </a:moveTo>
                                        <a:lnTo>
                                          <a:pt x="6" y="26"/>
                                        </a:lnTo>
                                        <a:lnTo>
                                          <a:pt x="3" y="26"/>
                                        </a:lnTo>
                                        <a:lnTo>
                                          <a:pt x="0" y="26"/>
                                        </a:lnTo>
                                        <a:lnTo>
                                          <a:pt x="0" y="22"/>
                                        </a:lnTo>
                                        <a:lnTo>
                                          <a:pt x="0" y="3"/>
                                        </a:lnTo>
                                        <a:lnTo>
                                          <a:pt x="0" y="0"/>
                                        </a:lnTo>
                                        <a:lnTo>
                                          <a:pt x="3" y="0"/>
                                        </a:lnTo>
                                        <a:lnTo>
                                          <a:pt x="6" y="0"/>
                                        </a:lnTo>
                                        <a:lnTo>
                                          <a:pt x="9" y="3"/>
                                        </a:lnTo>
                                        <a:lnTo>
                                          <a:pt x="9" y="2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97" name="Freeform 1611">
                                    <a:extLst>
                                      <a:ext uri="{FF2B5EF4-FFF2-40B4-BE49-F238E27FC236}">
                                        <a16:creationId xmlns:a16="http://schemas.microsoft.com/office/drawing/2014/main" id="{AF2D31CA-4BB8-4FCD-91D1-4F7954A7CDF0}"/>
                                      </a:ext>
                                    </a:extLst>
                                  </p:cNvPr>
                                  <p:cNvSpPr>
                                    <a:spLocks/>
                                  </p:cNvSpPr>
                                  <p:nvPr/>
                                </p:nvSpPr>
                                <p:spPr bwMode="auto">
                                  <a:xfrm>
                                    <a:off x="3329517" y="3056467"/>
                                    <a:ext cx="84667" cy="19051"/>
                                  </a:xfrm>
                                  <a:custGeom>
                                    <a:avLst/>
                                    <a:gdLst>
                                      <a:gd name="T0" fmla="*/ 2147483646 w 63"/>
                                      <a:gd name="T1" fmla="*/ 2147483646 h 11"/>
                                      <a:gd name="T2" fmla="*/ 0 w 63"/>
                                      <a:gd name="T3" fmla="*/ 2147483646 h 11"/>
                                      <a:gd name="T4" fmla="*/ 0 w 63"/>
                                      <a:gd name="T5" fmla="*/ 2147483646 h 11"/>
                                      <a:gd name="T6" fmla="*/ 0 w 63"/>
                                      <a:gd name="T7" fmla="*/ 2147483646 h 11"/>
                                      <a:gd name="T8" fmla="*/ 0 w 63"/>
                                      <a:gd name="T9" fmla="*/ 0 h 11"/>
                                      <a:gd name="T10" fmla="*/ 2147483646 w 63"/>
                                      <a:gd name="T11" fmla="*/ 0 h 11"/>
                                      <a:gd name="T12" fmla="*/ 2147483646 w 63"/>
                                      <a:gd name="T13" fmla="*/ 0 h 11"/>
                                      <a:gd name="T14" fmla="*/ 2147483646 w 63"/>
                                      <a:gd name="T15" fmla="*/ 0 h 11"/>
                                      <a:gd name="T16" fmla="*/ 2147483646 w 63"/>
                                      <a:gd name="T17" fmla="*/ 2147483646 h 11"/>
                                      <a:gd name="T18" fmla="*/ 2147483646 w 63"/>
                                      <a:gd name="T19" fmla="*/ 2147483646 h 11"/>
                                      <a:gd name="T20" fmla="*/ 2147483646 w 63"/>
                                      <a:gd name="T21" fmla="*/ 2147483646 h 11"/>
                                      <a:gd name="T22" fmla="*/ 2147483646 w 63"/>
                                      <a:gd name="T23" fmla="*/ 2147483646 h 11"/>
                                      <a:gd name="T24" fmla="*/ 2147483646 w 6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 h="11">
                                        <a:moveTo>
                                          <a:pt x="3" y="11"/>
                                        </a:moveTo>
                                        <a:lnTo>
                                          <a:pt x="0" y="7"/>
                                        </a:lnTo>
                                        <a:lnTo>
                                          <a:pt x="0" y="3"/>
                                        </a:lnTo>
                                        <a:lnTo>
                                          <a:pt x="0" y="0"/>
                                        </a:lnTo>
                                        <a:lnTo>
                                          <a:pt x="3" y="0"/>
                                        </a:lnTo>
                                        <a:lnTo>
                                          <a:pt x="60" y="0"/>
                                        </a:lnTo>
                                        <a:lnTo>
                                          <a:pt x="63" y="0"/>
                                        </a:lnTo>
                                        <a:lnTo>
                                          <a:pt x="63" y="3"/>
                                        </a:lnTo>
                                        <a:lnTo>
                                          <a:pt x="63" y="7"/>
                                        </a:lnTo>
                                        <a:lnTo>
                                          <a:pt x="60"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98" name="Freeform 1612">
                                    <a:extLst>
                                      <a:ext uri="{FF2B5EF4-FFF2-40B4-BE49-F238E27FC236}">
                                        <a16:creationId xmlns:a16="http://schemas.microsoft.com/office/drawing/2014/main" id="{B074DEAE-DABF-4D02-9D68-A6286E021C30}"/>
                                      </a:ext>
                                    </a:extLst>
                                  </p:cNvPr>
                                  <p:cNvSpPr>
                                    <a:spLocks/>
                                  </p:cNvSpPr>
                                  <p:nvPr/>
                                </p:nvSpPr>
                                <p:spPr bwMode="auto">
                                  <a:xfrm>
                                    <a:off x="3407833" y="3022600"/>
                                    <a:ext cx="10584" cy="44451"/>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2"/>
                                        </a:moveTo>
                                        <a:lnTo>
                                          <a:pt x="6" y="26"/>
                                        </a:lnTo>
                                        <a:lnTo>
                                          <a:pt x="3" y="26"/>
                                        </a:lnTo>
                                        <a:lnTo>
                                          <a:pt x="0" y="26"/>
                                        </a:lnTo>
                                        <a:lnTo>
                                          <a:pt x="0" y="22"/>
                                        </a:lnTo>
                                        <a:lnTo>
                                          <a:pt x="0" y="4"/>
                                        </a:lnTo>
                                        <a:lnTo>
                                          <a:pt x="0" y="0"/>
                                        </a:lnTo>
                                        <a:lnTo>
                                          <a:pt x="3" y="0"/>
                                        </a:lnTo>
                                        <a:lnTo>
                                          <a:pt x="6" y="0"/>
                                        </a:lnTo>
                                        <a:lnTo>
                                          <a:pt x="9" y="4"/>
                                        </a:lnTo>
                                        <a:lnTo>
                                          <a:pt x="9" y="2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999" name="Freeform 1613">
                                    <a:extLst>
                                      <a:ext uri="{FF2B5EF4-FFF2-40B4-BE49-F238E27FC236}">
                                        <a16:creationId xmlns:a16="http://schemas.microsoft.com/office/drawing/2014/main" id="{2745CFDF-1627-456A-864F-8B87F89B1AC6}"/>
                                      </a:ext>
                                    </a:extLst>
                                  </p:cNvPr>
                                  <p:cNvSpPr>
                                    <a:spLocks/>
                                  </p:cNvSpPr>
                                  <p:nvPr/>
                                </p:nvSpPr>
                                <p:spPr bwMode="auto">
                                  <a:xfrm>
                                    <a:off x="3407834" y="3022600"/>
                                    <a:ext cx="14817" cy="19051"/>
                                  </a:xfrm>
                                  <a:custGeom>
                                    <a:avLst/>
                                    <a:gdLst>
                                      <a:gd name="T0" fmla="*/ 2147483646 w 12"/>
                                      <a:gd name="T1" fmla="*/ 2147483646 h 11"/>
                                      <a:gd name="T2" fmla="*/ 0 w 12"/>
                                      <a:gd name="T3" fmla="*/ 2147483646 h 11"/>
                                      <a:gd name="T4" fmla="*/ 0 w 12"/>
                                      <a:gd name="T5" fmla="*/ 2147483646 h 11"/>
                                      <a:gd name="T6" fmla="*/ 0 w 12"/>
                                      <a:gd name="T7" fmla="*/ 2147483646 h 11"/>
                                      <a:gd name="T8" fmla="*/ 0 w 12"/>
                                      <a:gd name="T9" fmla="*/ 0 h 11"/>
                                      <a:gd name="T10" fmla="*/ 2147483646 w 12"/>
                                      <a:gd name="T11" fmla="*/ 0 h 11"/>
                                      <a:gd name="T12" fmla="*/ 2147483646 w 12"/>
                                      <a:gd name="T13" fmla="*/ 0 h 11"/>
                                      <a:gd name="T14" fmla="*/ 2147483646 w 12"/>
                                      <a:gd name="T15" fmla="*/ 0 h 11"/>
                                      <a:gd name="T16" fmla="*/ 2147483646 w 12"/>
                                      <a:gd name="T17" fmla="*/ 2147483646 h 11"/>
                                      <a:gd name="T18" fmla="*/ 2147483646 w 12"/>
                                      <a:gd name="T19" fmla="*/ 2147483646 h 11"/>
                                      <a:gd name="T20" fmla="*/ 2147483646 w 12"/>
                                      <a:gd name="T21" fmla="*/ 2147483646 h 11"/>
                                      <a:gd name="T22" fmla="*/ 2147483646 w 12"/>
                                      <a:gd name="T23" fmla="*/ 2147483646 h 11"/>
                                      <a:gd name="T24" fmla="*/ 2147483646 w 1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1">
                                        <a:moveTo>
                                          <a:pt x="3" y="11"/>
                                        </a:moveTo>
                                        <a:lnTo>
                                          <a:pt x="0" y="7"/>
                                        </a:lnTo>
                                        <a:lnTo>
                                          <a:pt x="0" y="4"/>
                                        </a:lnTo>
                                        <a:lnTo>
                                          <a:pt x="0" y="0"/>
                                        </a:lnTo>
                                        <a:lnTo>
                                          <a:pt x="3" y="0"/>
                                        </a:lnTo>
                                        <a:lnTo>
                                          <a:pt x="9" y="0"/>
                                        </a:lnTo>
                                        <a:lnTo>
                                          <a:pt x="12" y="0"/>
                                        </a:lnTo>
                                        <a:lnTo>
                                          <a:pt x="12" y="4"/>
                                        </a:lnTo>
                                        <a:lnTo>
                                          <a:pt x="12" y="7"/>
                                        </a:lnTo>
                                        <a:lnTo>
                                          <a:pt x="9"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00" name="Freeform 1614">
                                    <a:extLst>
                                      <a:ext uri="{FF2B5EF4-FFF2-40B4-BE49-F238E27FC236}">
                                        <a16:creationId xmlns:a16="http://schemas.microsoft.com/office/drawing/2014/main" id="{DE1BEAAB-573D-4EFF-A709-52F4B1B57F13}"/>
                                      </a:ext>
                                    </a:extLst>
                                  </p:cNvPr>
                                  <p:cNvSpPr>
                                    <a:spLocks/>
                                  </p:cNvSpPr>
                                  <p:nvPr/>
                                </p:nvSpPr>
                                <p:spPr bwMode="auto">
                                  <a:xfrm>
                                    <a:off x="3414184" y="3022600"/>
                                    <a:ext cx="23283"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5" y="0"/>
                                        </a:lnTo>
                                        <a:lnTo>
                                          <a:pt x="17" y="0"/>
                                        </a:lnTo>
                                        <a:lnTo>
                                          <a:pt x="17" y="4"/>
                                        </a:lnTo>
                                        <a:lnTo>
                                          <a:pt x="17" y="7"/>
                                        </a:lnTo>
                                        <a:lnTo>
                                          <a:pt x="15"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01" name="Freeform 1615">
                                    <a:extLst>
                                      <a:ext uri="{FF2B5EF4-FFF2-40B4-BE49-F238E27FC236}">
                                        <a16:creationId xmlns:a16="http://schemas.microsoft.com/office/drawing/2014/main" id="{FA17979E-A52E-4DE6-91ED-F8B98222CD1F}"/>
                                      </a:ext>
                                    </a:extLst>
                                  </p:cNvPr>
                                  <p:cNvSpPr>
                                    <a:spLocks/>
                                  </p:cNvSpPr>
                                  <p:nvPr/>
                                </p:nvSpPr>
                                <p:spPr bwMode="auto">
                                  <a:xfrm>
                                    <a:off x="3431118" y="3022600"/>
                                    <a:ext cx="38100" cy="19051"/>
                                  </a:xfrm>
                                  <a:custGeom>
                                    <a:avLst/>
                                    <a:gdLst>
                                      <a:gd name="T0" fmla="*/ 2147483646 w 28"/>
                                      <a:gd name="T1" fmla="*/ 2147483646 h 11"/>
                                      <a:gd name="T2" fmla="*/ 0 w 28"/>
                                      <a:gd name="T3" fmla="*/ 2147483646 h 11"/>
                                      <a:gd name="T4" fmla="*/ 0 w 28"/>
                                      <a:gd name="T5" fmla="*/ 2147483646 h 11"/>
                                      <a:gd name="T6" fmla="*/ 0 w 28"/>
                                      <a:gd name="T7" fmla="*/ 2147483646 h 11"/>
                                      <a:gd name="T8" fmla="*/ 0 w 28"/>
                                      <a:gd name="T9" fmla="*/ 0 h 11"/>
                                      <a:gd name="T10" fmla="*/ 2147483646 w 28"/>
                                      <a:gd name="T11" fmla="*/ 0 h 11"/>
                                      <a:gd name="T12" fmla="*/ 2147483646 w 28"/>
                                      <a:gd name="T13" fmla="*/ 0 h 11"/>
                                      <a:gd name="T14" fmla="*/ 2147483646 w 28"/>
                                      <a:gd name="T15" fmla="*/ 0 h 11"/>
                                      <a:gd name="T16" fmla="*/ 2147483646 w 28"/>
                                      <a:gd name="T17" fmla="*/ 2147483646 h 11"/>
                                      <a:gd name="T18" fmla="*/ 2147483646 w 28"/>
                                      <a:gd name="T19" fmla="*/ 2147483646 h 11"/>
                                      <a:gd name="T20" fmla="*/ 2147483646 w 28"/>
                                      <a:gd name="T21" fmla="*/ 2147483646 h 11"/>
                                      <a:gd name="T22" fmla="*/ 2147483646 w 28"/>
                                      <a:gd name="T23" fmla="*/ 2147483646 h 11"/>
                                      <a:gd name="T24" fmla="*/ 2147483646 w 2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11">
                                        <a:moveTo>
                                          <a:pt x="3" y="11"/>
                                        </a:moveTo>
                                        <a:lnTo>
                                          <a:pt x="0" y="7"/>
                                        </a:lnTo>
                                        <a:lnTo>
                                          <a:pt x="0" y="4"/>
                                        </a:lnTo>
                                        <a:lnTo>
                                          <a:pt x="0" y="0"/>
                                        </a:lnTo>
                                        <a:lnTo>
                                          <a:pt x="3" y="0"/>
                                        </a:lnTo>
                                        <a:lnTo>
                                          <a:pt x="26" y="0"/>
                                        </a:lnTo>
                                        <a:lnTo>
                                          <a:pt x="28" y="0"/>
                                        </a:lnTo>
                                        <a:lnTo>
                                          <a:pt x="28" y="4"/>
                                        </a:lnTo>
                                        <a:lnTo>
                                          <a:pt x="28" y="7"/>
                                        </a:lnTo>
                                        <a:lnTo>
                                          <a:pt x="26"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02" name="Freeform 1616">
                                    <a:extLst>
                                      <a:ext uri="{FF2B5EF4-FFF2-40B4-BE49-F238E27FC236}">
                                        <a16:creationId xmlns:a16="http://schemas.microsoft.com/office/drawing/2014/main" id="{475CF565-10FA-404A-95E1-4A659DF1C021}"/>
                                      </a:ext>
                                    </a:extLst>
                                  </p:cNvPr>
                                  <p:cNvSpPr>
                                    <a:spLocks/>
                                  </p:cNvSpPr>
                                  <p:nvPr/>
                                </p:nvSpPr>
                                <p:spPr bwMode="auto">
                                  <a:xfrm>
                                    <a:off x="3462867" y="2995085"/>
                                    <a:ext cx="10584" cy="38100"/>
                                  </a:xfrm>
                                  <a:custGeom>
                                    <a:avLst/>
                                    <a:gdLst>
                                      <a:gd name="T0" fmla="*/ 2147483646 w 8"/>
                                      <a:gd name="T1" fmla="*/ 2147483646 h 22"/>
                                      <a:gd name="T2" fmla="*/ 2147483646 w 8"/>
                                      <a:gd name="T3" fmla="*/ 2147483646 h 22"/>
                                      <a:gd name="T4" fmla="*/ 2147483646 w 8"/>
                                      <a:gd name="T5" fmla="*/ 2147483646 h 22"/>
                                      <a:gd name="T6" fmla="*/ 2147483646 w 8"/>
                                      <a:gd name="T7" fmla="*/ 2147483646 h 22"/>
                                      <a:gd name="T8" fmla="*/ 0 w 8"/>
                                      <a:gd name="T9" fmla="*/ 2147483646 h 22"/>
                                      <a:gd name="T10" fmla="*/ 0 w 8"/>
                                      <a:gd name="T11" fmla="*/ 2147483646 h 22"/>
                                      <a:gd name="T12" fmla="*/ 0 w 8"/>
                                      <a:gd name="T13" fmla="*/ 2147483646 h 22"/>
                                      <a:gd name="T14" fmla="*/ 0 w 8"/>
                                      <a:gd name="T15" fmla="*/ 0 h 22"/>
                                      <a:gd name="T16" fmla="*/ 2147483646 w 8"/>
                                      <a:gd name="T17" fmla="*/ 0 h 22"/>
                                      <a:gd name="T18" fmla="*/ 2147483646 w 8"/>
                                      <a:gd name="T19" fmla="*/ 0 h 22"/>
                                      <a:gd name="T20" fmla="*/ 2147483646 w 8"/>
                                      <a:gd name="T21" fmla="*/ 0 h 22"/>
                                      <a:gd name="T22" fmla="*/ 2147483646 w 8"/>
                                      <a:gd name="T23" fmla="*/ 2147483646 h 22"/>
                                      <a:gd name="T24" fmla="*/ 2147483646 w 8"/>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2">
                                        <a:moveTo>
                                          <a:pt x="8" y="19"/>
                                        </a:moveTo>
                                        <a:lnTo>
                                          <a:pt x="5" y="22"/>
                                        </a:lnTo>
                                        <a:lnTo>
                                          <a:pt x="3" y="22"/>
                                        </a:lnTo>
                                        <a:lnTo>
                                          <a:pt x="0" y="22"/>
                                        </a:lnTo>
                                        <a:lnTo>
                                          <a:pt x="0" y="19"/>
                                        </a:lnTo>
                                        <a:lnTo>
                                          <a:pt x="0" y="4"/>
                                        </a:lnTo>
                                        <a:lnTo>
                                          <a:pt x="0" y="0"/>
                                        </a:lnTo>
                                        <a:lnTo>
                                          <a:pt x="3" y="0"/>
                                        </a:lnTo>
                                        <a:lnTo>
                                          <a:pt x="5" y="0"/>
                                        </a:lnTo>
                                        <a:lnTo>
                                          <a:pt x="8" y="4"/>
                                        </a:lnTo>
                                        <a:lnTo>
                                          <a:pt x="8" y="19"/>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03" name="Freeform 1617">
                                    <a:extLst>
                                      <a:ext uri="{FF2B5EF4-FFF2-40B4-BE49-F238E27FC236}">
                                        <a16:creationId xmlns:a16="http://schemas.microsoft.com/office/drawing/2014/main" id="{F2EDA332-570B-4E6F-AA39-092F49FF9336}"/>
                                      </a:ext>
                                    </a:extLst>
                                  </p:cNvPr>
                                  <p:cNvSpPr>
                                    <a:spLocks/>
                                  </p:cNvSpPr>
                                  <p:nvPr/>
                                </p:nvSpPr>
                                <p:spPr bwMode="auto">
                                  <a:xfrm>
                                    <a:off x="3462867" y="2995085"/>
                                    <a:ext cx="44451" cy="19049"/>
                                  </a:xfrm>
                                  <a:custGeom>
                                    <a:avLst/>
                                    <a:gdLst>
                                      <a:gd name="T0" fmla="*/ 2147483646 w 34"/>
                                      <a:gd name="T1" fmla="*/ 2147483646 h 11"/>
                                      <a:gd name="T2" fmla="*/ 0 w 34"/>
                                      <a:gd name="T3" fmla="*/ 2147483646 h 11"/>
                                      <a:gd name="T4" fmla="*/ 0 w 34"/>
                                      <a:gd name="T5" fmla="*/ 2147483646 h 11"/>
                                      <a:gd name="T6" fmla="*/ 0 w 34"/>
                                      <a:gd name="T7" fmla="*/ 2147483646 h 11"/>
                                      <a:gd name="T8" fmla="*/ 0 w 34"/>
                                      <a:gd name="T9" fmla="*/ 0 h 11"/>
                                      <a:gd name="T10" fmla="*/ 2147483646 w 34"/>
                                      <a:gd name="T11" fmla="*/ 0 h 11"/>
                                      <a:gd name="T12" fmla="*/ 2147483646 w 34"/>
                                      <a:gd name="T13" fmla="*/ 0 h 11"/>
                                      <a:gd name="T14" fmla="*/ 2147483646 w 34"/>
                                      <a:gd name="T15" fmla="*/ 0 h 11"/>
                                      <a:gd name="T16" fmla="*/ 2147483646 w 34"/>
                                      <a:gd name="T17" fmla="*/ 2147483646 h 11"/>
                                      <a:gd name="T18" fmla="*/ 2147483646 w 34"/>
                                      <a:gd name="T19" fmla="*/ 2147483646 h 11"/>
                                      <a:gd name="T20" fmla="*/ 2147483646 w 34"/>
                                      <a:gd name="T21" fmla="*/ 2147483646 h 11"/>
                                      <a:gd name="T22" fmla="*/ 2147483646 w 34"/>
                                      <a:gd name="T23" fmla="*/ 2147483646 h 11"/>
                                      <a:gd name="T24" fmla="*/ 2147483646 w 3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4" h="11">
                                        <a:moveTo>
                                          <a:pt x="3" y="11"/>
                                        </a:moveTo>
                                        <a:lnTo>
                                          <a:pt x="0" y="7"/>
                                        </a:lnTo>
                                        <a:lnTo>
                                          <a:pt x="0" y="4"/>
                                        </a:lnTo>
                                        <a:lnTo>
                                          <a:pt x="0" y="0"/>
                                        </a:lnTo>
                                        <a:lnTo>
                                          <a:pt x="3" y="0"/>
                                        </a:lnTo>
                                        <a:lnTo>
                                          <a:pt x="31" y="0"/>
                                        </a:lnTo>
                                        <a:lnTo>
                                          <a:pt x="34" y="0"/>
                                        </a:lnTo>
                                        <a:lnTo>
                                          <a:pt x="34" y="4"/>
                                        </a:lnTo>
                                        <a:lnTo>
                                          <a:pt x="34" y="7"/>
                                        </a:lnTo>
                                        <a:lnTo>
                                          <a:pt x="31"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04" name="Freeform 1618">
                                    <a:extLst>
                                      <a:ext uri="{FF2B5EF4-FFF2-40B4-BE49-F238E27FC236}">
                                        <a16:creationId xmlns:a16="http://schemas.microsoft.com/office/drawing/2014/main" id="{2B904569-5E92-4935-89A7-64B65795DE7D}"/>
                                      </a:ext>
                                    </a:extLst>
                                  </p:cNvPr>
                                  <p:cNvSpPr>
                                    <a:spLocks/>
                                  </p:cNvSpPr>
                                  <p:nvPr/>
                                </p:nvSpPr>
                                <p:spPr bwMode="auto">
                                  <a:xfrm>
                                    <a:off x="3498851" y="2995085"/>
                                    <a:ext cx="93133" cy="19049"/>
                                  </a:xfrm>
                                  <a:custGeom>
                                    <a:avLst/>
                                    <a:gdLst>
                                      <a:gd name="T0" fmla="*/ 2147483646 w 69"/>
                                      <a:gd name="T1" fmla="*/ 2147483646 h 11"/>
                                      <a:gd name="T2" fmla="*/ 0 w 69"/>
                                      <a:gd name="T3" fmla="*/ 2147483646 h 11"/>
                                      <a:gd name="T4" fmla="*/ 0 w 69"/>
                                      <a:gd name="T5" fmla="*/ 2147483646 h 11"/>
                                      <a:gd name="T6" fmla="*/ 0 w 69"/>
                                      <a:gd name="T7" fmla="*/ 2147483646 h 11"/>
                                      <a:gd name="T8" fmla="*/ 0 w 69"/>
                                      <a:gd name="T9" fmla="*/ 0 h 11"/>
                                      <a:gd name="T10" fmla="*/ 2147483646 w 69"/>
                                      <a:gd name="T11" fmla="*/ 0 h 11"/>
                                      <a:gd name="T12" fmla="*/ 2147483646 w 69"/>
                                      <a:gd name="T13" fmla="*/ 0 h 11"/>
                                      <a:gd name="T14" fmla="*/ 2147483646 w 69"/>
                                      <a:gd name="T15" fmla="*/ 0 h 11"/>
                                      <a:gd name="T16" fmla="*/ 2147483646 w 69"/>
                                      <a:gd name="T17" fmla="*/ 2147483646 h 11"/>
                                      <a:gd name="T18" fmla="*/ 2147483646 w 69"/>
                                      <a:gd name="T19" fmla="*/ 2147483646 h 11"/>
                                      <a:gd name="T20" fmla="*/ 2147483646 w 69"/>
                                      <a:gd name="T21" fmla="*/ 2147483646 h 11"/>
                                      <a:gd name="T22" fmla="*/ 2147483646 w 69"/>
                                      <a:gd name="T23" fmla="*/ 2147483646 h 11"/>
                                      <a:gd name="T24" fmla="*/ 2147483646 w 6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 h="11">
                                        <a:moveTo>
                                          <a:pt x="3" y="11"/>
                                        </a:moveTo>
                                        <a:lnTo>
                                          <a:pt x="0" y="7"/>
                                        </a:lnTo>
                                        <a:lnTo>
                                          <a:pt x="0" y="4"/>
                                        </a:lnTo>
                                        <a:lnTo>
                                          <a:pt x="0" y="0"/>
                                        </a:lnTo>
                                        <a:lnTo>
                                          <a:pt x="3" y="0"/>
                                        </a:lnTo>
                                        <a:lnTo>
                                          <a:pt x="66" y="0"/>
                                        </a:lnTo>
                                        <a:lnTo>
                                          <a:pt x="69" y="0"/>
                                        </a:lnTo>
                                        <a:lnTo>
                                          <a:pt x="69" y="4"/>
                                        </a:lnTo>
                                        <a:lnTo>
                                          <a:pt x="69" y="7"/>
                                        </a:lnTo>
                                        <a:lnTo>
                                          <a:pt x="66"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05" name="Freeform 1619">
                                    <a:extLst>
                                      <a:ext uri="{FF2B5EF4-FFF2-40B4-BE49-F238E27FC236}">
                                        <a16:creationId xmlns:a16="http://schemas.microsoft.com/office/drawing/2014/main" id="{AE4D700F-A2F5-43A1-A0B8-038C16E75B3E}"/>
                                      </a:ext>
                                    </a:extLst>
                                  </p:cNvPr>
                                  <p:cNvSpPr>
                                    <a:spLocks/>
                                  </p:cNvSpPr>
                                  <p:nvPr/>
                                </p:nvSpPr>
                                <p:spPr bwMode="auto">
                                  <a:xfrm>
                                    <a:off x="3585633" y="2961218"/>
                                    <a:ext cx="10584" cy="46567"/>
                                  </a:xfrm>
                                  <a:custGeom>
                                    <a:avLst/>
                                    <a:gdLst>
                                      <a:gd name="T0" fmla="*/ 2147483646 w 8"/>
                                      <a:gd name="T1" fmla="*/ 2147483646 h 26"/>
                                      <a:gd name="T2" fmla="*/ 2147483646 w 8"/>
                                      <a:gd name="T3" fmla="*/ 2147483646 h 26"/>
                                      <a:gd name="T4" fmla="*/ 2147483646 w 8"/>
                                      <a:gd name="T5" fmla="*/ 2147483646 h 26"/>
                                      <a:gd name="T6" fmla="*/ 2147483646 w 8"/>
                                      <a:gd name="T7" fmla="*/ 2147483646 h 26"/>
                                      <a:gd name="T8" fmla="*/ 0 w 8"/>
                                      <a:gd name="T9" fmla="*/ 2147483646 h 26"/>
                                      <a:gd name="T10" fmla="*/ 0 w 8"/>
                                      <a:gd name="T11" fmla="*/ 2147483646 h 26"/>
                                      <a:gd name="T12" fmla="*/ 0 w 8"/>
                                      <a:gd name="T13" fmla="*/ 2147483646 h 26"/>
                                      <a:gd name="T14" fmla="*/ 0 w 8"/>
                                      <a:gd name="T15" fmla="*/ 0 h 26"/>
                                      <a:gd name="T16" fmla="*/ 2147483646 w 8"/>
                                      <a:gd name="T17" fmla="*/ 0 h 26"/>
                                      <a:gd name="T18" fmla="*/ 2147483646 w 8"/>
                                      <a:gd name="T19" fmla="*/ 0 h 26"/>
                                      <a:gd name="T20" fmla="*/ 2147483646 w 8"/>
                                      <a:gd name="T21" fmla="*/ 0 h 26"/>
                                      <a:gd name="T22" fmla="*/ 2147483646 w 8"/>
                                      <a:gd name="T23" fmla="*/ 2147483646 h 26"/>
                                      <a:gd name="T24" fmla="*/ 2147483646 w 8"/>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6">
                                        <a:moveTo>
                                          <a:pt x="8" y="23"/>
                                        </a:moveTo>
                                        <a:lnTo>
                                          <a:pt x="5" y="26"/>
                                        </a:lnTo>
                                        <a:lnTo>
                                          <a:pt x="2" y="26"/>
                                        </a:lnTo>
                                        <a:lnTo>
                                          <a:pt x="0" y="26"/>
                                        </a:lnTo>
                                        <a:lnTo>
                                          <a:pt x="0" y="23"/>
                                        </a:lnTo>
                                        <a:lnTo>
                                          <a:pt x="0" y="4"/>
                                        </a:lnTo>
                                        <a:lnTo>
                                          <a:pt x="0" y="0"/>
                                        </a:lnTo>
                                        <a:lnTo>
                                          <a:pt x="2" y="0"/>
                                        </a:lnTo>
                                        <a:lnTo>
                                          <a:pt x="5" y="0"/>
                                        </a:lnTo>
                                        <a:lnTo>
                                          <a:pt x="8" y="4"/>
                                        </a:lnTo>
                                        <a:lnTo>
                                          <a:pt x="8"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26" name="Group 25">
                                    <a:extLst>
                                      <a:ext uri="{FF2B5EF4-FFF2-40B4-BE49-F238E27FC236}">
                                        <a16:creationId xmlns:a16="http://schemas.microsoft.com/office/drawing/2014/main" id="{C31D3568-3ACE-4C36-9427-524FAA24C863}"/>
                                      </a:ext>
                                    </a:extLst>
                                  </p:cNvPr>
                                  <p:cNvGrpSpPr/>
                                  <p:nvPr/>
                                </p:nvGrpSpPr>
                                <p:grpSpPr>
                                  <a:xfrm>
                                    <a:off x="3693584" y="2338918"/>
                                    <a:ext cx="2468034" cy="637116"/>
                                    <a:chOff x="3693584" y="2338918"/>
                                    <a:chExt cx="2468034" cy="637116"/>
                                  </a:xfrm>
                                  <a:grpFill/>
                                </p:grpSpPr>
                                <p:sp>
                                  <p:nvSpPr>
                                    <p:cNvPr id="352007" name="Freeform 1621">
                                      <a:extLst>
                                        <a:ext uri="{FF2B5EF4-FFF2-40B4-BE49-F238E27FC236}">
                                          <a16:creationId xmlns:a16="http://schemas.microsoft.com/office/drawing/2014/main" id="{4B8709AB-1ED4-41D5-BA42-AF058FBC224C}"/>
                                        </a:ext>
                                      </a:extLst>
                                    </p:cNvPr>
                                    <p:cNvSpPr>
                                      <a:spLocks/>
                                    </p:cNvSpPr>
                                    <p:nvPr/>
                                  </p:nvSpPr>
                                  <p:spPr bwMode="auto">
                                    <a:xfrm>
                                      <a:off x="3693585" y="2927351"/>
                                      <a:ext cx="12700" cy="48683"/>
                                    </a:xfrm>
                                    <a:custGeom>
                                      <a:avLst/>
                                      <a:gdLst>
                                        <a:gd name="T0" fmla="*/ 2147483646 w 9"/>
                                        <a:gd name="T1" fmla="*/ 2147483646 h 27"/>
                                        <a:gd name="T2" fmla="*/ 2147483646 w 9"/>
                                        <a:gd name="T3" fmla="*/ 2147483646 h 27"/>
                                        <a:gd name="T4" fmla="*/ 2147483646 w 9"/>
                                        <a:gd name="T5" fmla="*/ 2147483646 h 27"/>
                                        <a:gd name="T6" fmla="*/ 2147483646 w 9"/>
                                        <a:gd name="T7" fmla="*/ 2147483646 h 27"/>
                                        <a:gd name="T8" fmla="*/ 0 w 9"/>
                                        <a:gd name="T9" fmla="*/ 2147483646 h 27"/>
                                        <a:gd name="T10" fmla="*/ 0 w 9"/>
                                        <a:gd name="T11" fmla="*/ 2147483646 h 27"/>
                                        <a:gd name="T12" fmla="*/ 0 w 9"/>
                                        <a:gd name="T13" fmla="*/ 2147483646 h 27"/>
                                        <a:gd name="T14" fmla="*/ 0 w 9"/>
                                        <a:gd name="T15" fmla="*/ 0 h 27"/>
                                        <a:gd name="T16" fmla="*/ 2147483646 w 9"/>
                                        <a:gd name="T17" fmla="*/ 0 h 27"/>
                                        <a:gd name="T18" fmla="*/ 2147483646 w 9"/>
                                        <a:gd name="T19" fmla="*/ 0 h 27"/>
                                        <a:gd name="T20" fmla="*/ 2147483646 w 9"/>
                                        <a:gd name="T21" fmla="*/ 0 h 27"/>
                                        <a:gd name="T22" fmla="*/ 2147483646 w 9"/>
                                        <a:gd name="T23" fmla="*/ 2147483646 h 27"/>
                                        <a:gd name="T24" fmla="*/ 2147483646 w 9"/>
                                        <a:gd name="T25" fmla="*/ 2147483646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7">
                                          <a:moveTo>
                                            <a:pt x="9" y="23"/>
                                          </a:moveTo>
                                          <a:lnTo>
                                            <a:pt x="6" y="27"/>
                                          </a:lnTo>
                                          <a:lnTo>
                                            <a:pt x="3" y="27"/>
                                          </a:lnTo>
                                          <a:lnTo>
                                            <a:pt x="0" y="27"/>
                                          </a:lnTo>
                                          <a:lnTo>
                                            <a:pt x="0" y="23"/>
                                          </a:lnTo>
                                          <a:lnTo>
                                            <a:pt x="0" y="4"/>
                                          </a:lnTo>
                                          <a:lnTo>
                                            <a:pt x="0" y="0"/>
                                          </a:lnTo>
                                          <a:lnTo>
                                            <a:pt x="3" y="0"/>
                                          </a:lnTo>
                                          <a:lnTo>
                                            <a:pt x="6" y="0"/>
                                          </a:lnTo>
                                          <a:lnTo>
                                            <a:pt x="9" y="4"/>
                                          </a:lnTo>
                                          <a:lnTo>
                                            <a:pt x="9"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08" name="Freeform 1622">
                                      <a:extLst>
                                        <a:ext uri="{FF2B5EF4-FFF2-40B4-BE49-F238E27FC236}">
                                          <a16:creationId xmlns:a16="http://schemas.microsoft.com/office/drawing/2014/main" id="{94585432-627C-4F09-ABCA-282D72AA118E}"/>
                                        </a:ext>
                                      </a:extLst>
                                    </p:cNvPr>
                                    <p:cNvSpPr>
                                      <a:spLocks/>
                                    </p:cNvSpPr>
                                    <p:nvPr/>
                                  </p:nvSpPr>
                                  <p:spPr bwMode="auto">
                                    <a:xfrm>
                                      <a:off x="3693584" y="2927351"/>
                                      <a:ext cx="33867" cy="21167"/>
                                    </a:xfrm>
                                    <a:custGeom>
                                      <a:avLst/>
                                      <a:gdLst>
                                        <a:gd name="T0" fmla="*/ 2147483646 w 26"/>
                                        <a:gd name="T1" fmla="*/ 2147483646 h 12"/>
                                        <a:gd name="T2" fmla="*/ 0 w 26"/>
                                        <a:gd name="T3" fmla="*/ 2147483646 h 12"/>
                                        <a:gd name="T4" fmla="*/ 0 w 26"/>
                                        <a:gd name="T5" fmla="*/ 2147483646 h 12"/>
                                        <a:gd name="T6" fmla="*/ 0 w 26"/>
                                        <a:gd name="T7" fmla="*/ 2147483646 h 12"/>
                                        <a:gd name="T8" fmla="*/ 0 w 26"/>
                                        <a:gd name="T9" fmla="*/ 0 h 12"/>
                                        <a:gd name="T10" fmla="*/ 2147483646 w 26"/>
                                        <a:gd name="T11" fmla="*/ 0 h 12"/>
                                        <a:gd name="T12" fmla="*/ 2147483646 w 26"/>
                                        <a:gd name="T13" fmla="*/ 0 h 12"/>
                                        <a:gd name="T14" fmla="*/ 2147483646 w 26"/>
                                        <a:gd name="T15" fmla="*/ 0 h 12"/>
                                        <a:gd name="T16" fmla="*/ 2147483646 w 26"/>
                                        <a:gd name="T17" fmla="*/ 2147483646 h 12"/>
                                        <a:gd name="T18" fmla="*/ 2147483646 w 26"/>
                                        <a:gd name="T19" fmla="*/ 2147483646 h 12"/>
                                        <a:gd name="T20" fmla="*/ 2147483646 w 26"/>
                                        <a:gd name="T21" fmla="*/ 2147483646 h 12"/>
                                        <a:gd name="T22" fmla="*/ 2147483646 w 26"/>
                                        <a:gd name="T23" fmla="*/ 2147483646 h 12"/>
                                        <a:gd name="T24" fmla="*/ 2147483646 w 26"/>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2">
                                          <a:moveTo>
                                            <a:pt x="3" y="12"/>
                                          </a:moveTo>
                                          <a:lnTo>
                                            <a:pt x="0" y="8"/>
                                          </a:lnTo>
                                          <a:lnTo>
                                            <a:pt x="0" y="4"/>
                                          </a:lnTo>
                                          <a:lnTo>
                                            <a:pt x="0" y="0"/>
                                          </a:lnTo>
                                          <a:lnTo>
                                            <a:pt x="3" y="0"/>
                                          </a:lnTo>
                                          <a:lnTo>
                                            <a:pt x="23" y="0"/>
                                          </a:lnTo>
                                          <a:lnTo>
                                            <a:pt x="26" y="0"/>
                                          </a:lnTo>
                                          <a:lnTo>
                                            <a:pt x="26" y="4"/>
                                          </a:lnTo>
                                          <a:lnTo>
                                            <a:pt x="26" y="8"/>
                                          </a:lnTo>
                                          <a:lnTo>
                                            <a:pt x="23"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09" name="Freeform 1623">
                                      <a:extLst>
                                        <a:ext uri="{FF2B5EF4-FFF2-40B4-BE49-F238E27FC236}">
                                          <a16:creationId xmlns:a16="http://schemas.microsoft.com/office/drawing/2014/main" id="{1EBF1072-F4FC-4DF2-A92D-B740C057A7DF}"/>
                                        </a:ext>
                                      </a:extLst>
                                    </p:cNvPr>
                                    <p:cNvSpPr>
                                      <a:spLocks/>
                                    </p:cNvSpPr>
                                    <p:nvPr/>
                                  </p:nvSpPr>
                                  <p:spPr bwMode="auto">
                                    <a:xfrm>
                                      <a:off x="3721100" y="2895601"/>
                                      <a:ext cx="10584" cy="46567"/>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2"/>
                                          </a:moveTo>
                                          <a:lnTo>
                                            <a:pt x="6" y="26"/>
                                          </a:lnTo>
                                          <a:lnTo>
                                            <a:pt x="3" y="26"/>
                                          </a:lnTo>
                                          <a:lnTo>
                                            <a:pt x="0" y="26"/>
                                          </a:lnTo>
                                          <a:lnTo>
                                            <a:pt x="0" y="22"/>
                                          </a:lnTo>
                                          <a:lnTo>
                                            <a:pt x="0" y="3"/>
                                          </a:lnTo>
                                          <a:lnTo>
                                            <a:pt x="0" y="0"/>
                                          </a:lnTo>
                                          <a:lnTo>
                                            <a:pt x="3" y="0"/>
                                          </a:lnTo>
                                          <a:lnTo>
                                            <a:pt x="6" y="0"/>
                                          </a:lnTo>
                                          <a:lnTo>
                                            <a:pt x="9" y="3"/>
                                          </a:lnTo>
                                          <a:lnTo>
                                            <a:pt x="9" y="2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10" name="Freeform 1624">
                                      <a:extLst>
                                        <a:ext uri="{FF2B5EF4-FFF2-40B4-BE49-F238E27FC236}">
                                          <a16:creationId xmlns:a16="http://schemas.microsoft.com/office/drawing/2014/main" id="{63CBA2E1-3F11-4FA7-8DD0-D5EE186736E2}"/>
                                        </a:ext>
                                      </a:extLst>
                                    </p:cNvPr>
                                    <p:cNvSpPr>
                                      <a:spLocks/>
                                    </p:cNvSpPr>
                                    <p:nvPr/>
                                  </p:nvSpPr>
                                  <p:spPr bwMode="auto">
                                    <a:xfrm>
                                      <a:off x="3721101" y="2895600"/>
                                      <a:ext cx="46567" cy="19051"/>
                                    </a:xfrm>
                                    <a:custGeom>
                                      <a:avLst/>
                                      <a:gdLst>
                                        <a:gd name="T0" fmla="*/ 2147483646 w 35"/>
                                        <a:gd name="T1" fmla="*/ 2147483646 h 11"/>
                                        <a:gd name="T2" fmla="*/ 0 w 35"/>
                                        <a:gd name="T3" fmla="*/ 2147483646 h 11"/>
                                        <a:gd name="T4" fmla="*/ 0 w 35"/>
                                        <a:gd name="T5" fmla="*/ 2147483646 h 11"/>
                                        <a:gd name="T6" fmla="*/ 0 w 35"/>
                                        <a:gd name="T7" fmla="*/ 2147483646 h 11"/>
                                        <a:gd name="T8" fmla="*/ 0 w 35"/>
                                        <a:gd name="T9" fmla="*/ 0 h 11"/>
                                        <a:gd name="T10" fmla="*/ 2147483646 w 35"/>
                                        <a:gd name="T11" fmla="*/ 0 h 11"/>
                                        <a:gd name="T12" fmla="*/ 2147483646 w 35"/>
                                        <a:gd name="T13" fmla="*/ 0 h 11"/>
                                        <a:gd name="T14" fmla="*/ 2147483646 w 35"/>
                                        <a:gd name="T15" fmla="*/ 0 h 11"/>
                                        <a:gd name="T16" fmla="*/ 2147483646 w 35"/>
                                        <a:gd name="T17" fmla="*/ 2147483646 h 11"/>
                                        <a:gd name="T18" fmla="*/ 2147483646 w 35"/>
                                        <a:gd name="T19" fmla="*/ 2147483646 h 11"/>
                                        <a:gd name="T20" fmla="*/ 2147483646 w 35"/>
                                        <a:gd name="T21" fmla="*/ 2147483646 h 11"/>
                                        <a:gd name="T22" fmla="*/ 2147483646 w 35"/>
                                        <a:gd name="T23" fmla="*/ 2147483646 h 11"/>
                                        <a:gd name="T24" fmla="*/ 2147483646 w 3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1">
                                          <a:moveTo>
                                            <a:pt x="3" y="11"/>
                                          </a:moveTo>
                                          <a:lnTo>
                                            <a:pt x="0" y="7"/>
                                          </a:lnTo>
                                          <a:lnTo>
                                            <a:pt x="0" y="3"/>
                                          </a:lnTo>
                                          <a:lnTo>
                                            <a:pt x="0" y="0"/>
                                          </a:lnTo>
                                          <a:lnTo>
                                            <a:pt x="3" y="0"/>
                                          </a:lnTo>
                                          <a:lnTo>
                                            <a:pt x="32" y="0"/>
                                          </a:lnTo>
                                          <a:lnTo>
                                            <a:pt x="35" y="0"/>
                                          </a:lnTo>
                                          <a:lnTo>
                                            <a:pt x="35" y="3"/>
                                          </a:lnTo>
                                          <a:lnTo>
                                            <a:pt x="35" y="7"/>
                                          </a:lnTo>
                                          <a:lnTo>
                                            <a:pt x="32"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11" name="Freeform 1625">
                                      <a:extLst>
                                        <a:ext uri="{FF2B5EF4-FFF2-40B4-BE49-F238E27FC236}">
                                          <a16:creationId xmlns:a16="http://schemas.microsoft.com/office/drawing/2014/main" id="{A6EF95F2-EAAF-4D91-8208-F21F969683F5}"/>
                                        </a:ext>
                                      </a:extLst>
                                    </p:cNvPr>
                                    <p:cNvSpPr>
                                      <a:spLocks/>
                                    </p:cNvSpPr>
                                    <p:nvPr/>
                                  </p:nvSpPr>
                                  <p:spPr bwMode="auto">
                                    <a:xfrm>
                                      <a:off x="3759200" y="2861734"/>
                                      <a:ext cx="10584" cy="46567"/>
                                    </a:xfrm>
                                    <a:custGeom>
                                      <a:avLst/>
                                      <a:gdLst>
                                        <a:gd name="T0" fmla="*/ 2147483646 w 8"/>
                                        <a:gd name="T1" fmla="*/ 2147483646 h 26"/>
                                        <a:gd name="T2" fmla="*/ 2147483646 w 8"/>
                                        <a:gd name="T3" fmla="*/ 2147483646 h 26"/>
                                        <a:gd name="T4" fmla="*/ 2147483646 w 8"/>
                                        <a:gd name="T5" fmla="*/ 2147483646 h 26"/>
                                        <a:gd name="T6" fmla="*/ 2147483646 w 8"/>
                                        <a:gd name="T7" fmla="*/ 2147483646 h 26"/>
                                        <a:gd name="T8" fmla="*/ 0 w 8"/>
                                        <a:gd name="T9" fmla="*/ 2147483646 h 26"/>
                                        <a:gd name="T10" fmla="*/ 0 w 8"/>
                                        <a:gd name="T11" fmla="*/ 2147483646 h 26"/>
                                        <a:gd name="T12" fmla="*/ 0 w 8"/>
                                        <a:gd name="T13" fmla="*/ 2147483646 h 26"/>
                                        <a:gd name="T14" fmla="*/ 0 w 8"/>
                                        <a:gd name="T15" fmla="*/ 0 h 26"/>
                                        <a:gd name="T16" fmla="*/ 2147483646 w 8"/>
                                        <a:gd name="T17" fmla="*/ 0 h 26"/>
                                        <a:gd name="T18" fmla="*/ 2147483646 w 8"/>
                                        <a:gd name="T19" fmla="*/ 0 h 26"/>
                                        <a:gd name="T20" fmla="*/ 2147483646 w 8"/>
                                        <a:gd name="T21" fmla="*/ 0 h 26"/>
                                        <a:gd name="T22" fmla="*/ 2147483646 w 8"/>
                                        <a:gd name="T23" fmla="*/ 2147483646 h 26"/>
                                        <a:gd name="T24" fmla="*/ 2147483646 w 8"/>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6">
                                          <a:moveTo>
                                            <a:pt x="8" y="22"/>
                                          </a:moveTo>
                                          <a:lnTo>
                                            <a:pt x="6" y="26"/>
                                          </a:lnTo>
                                          <a:lnTo>
                                            <a:pt x="3" y="26"/>
                                          </a:lnTo>
                                          <a:lnTo>
                                            <a:pt x="0" y="26"/>
                                          </a:lnTo>
                                          <a:lnTo>
                                            <a:pt x="0" y="22"/>
                                          </a:lnTo>
                                          <a:lnTo>
                                            <a:pt x="0" y="4"/>
                                          </a:lnTo>
                                          <a:lnTo>
                                            <a:pt x="0" y="0"/>
                                          </a:lnTo>
                                          <a:lnTo>
                                            <a:pt x="3" y="0"/>
                                          </a:lnTo>
                                          <a:lnTo>
                                            <a:pt x="6" y="0"/>
                                          </a:lnTo>
                                          <a:lnTo>
                                            <a:pt x="8" y="4"/>
                                          </a:lnTo>
                                          <a:lnTo>
                                            <a:pt x="8" y="2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12" name="Freeform 1626">
                                      <a:extLst>
                                        <a:ext uri="{FF2B5EF4-FFF2-40B4-BE49-F238E27FC236}">
                                          <a16:creationId xmlns:a16="http://schemas.microsoft.com/office/drawing/2014/main" id="{AA96CD0D-DFAC-4B36-B30B-3CB9D2BB778B}"/>
                                        </a:ext>
                                      </a:extLst>
                                    </p:cNvPr>
                                    <p:cNvSpPr>
                                      <a:spLocks/>
                                    </p:cNvSpPr>
                                    <p:nvPr/>
                                  </p:nvSpPr>
                                  <p:spPr bwMode="auto">
                                    <a:xfrm>
                                      <a:off x="3759200" y="2861733"/>
                                      <a:ext cx="10584" cy="19051"/>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7"/>
                                          </a:lnTo>
                                          <a:lnTo>
                                            <a:pt x="0" y="4"/>
                                          </a:lnTo>
                                          <a:lnTo>
                                            <a:pt x="0" y="0"/>
                                          </a:lnTo>
                                          <a:lnTo>
                                            <a:pt x="3" y="0"/>
                                          </a:lnTo>
                                          <a:lnTo>
                                            <a:pt x="6" y="0"/>
                                          </a:lnTo>
                                          <a:lnTo>
                                            <a:pt x="8" y="0"/>
                                          </a:lnTo>
                                          <a:lnTo>
                                            <a:pt x="8" y="4"/>
                                          </a:lnTo>
                                          <a:lnTo>
                                            <a:pt x="8" y="7"/>
                                          </a:lnTo>
                                          <a:lnTo>
                                            <a:pt x="6"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13" name="Freeform 1627">
                                      <a:extLst>
                                        <a:ext uri="{FF2B5EF4-FFF2-40B4-BE49-F238E27FC236}">
                                          <a16:creationId xmlns:a16="http://schemas.microsoft.com/office/drawing/2014/main" id="{DD0974EE-420E-4298-BD31-698B61BA364C}"/>
                                        </a:ext>
                                      </a:extLst>
                                    </p:cNvPr>
                                    <p:cNvSpPr>
                                      <a:spLocks/>
                                    </p:cNvSpPr>
                                    <p:nvPr/>
                                  </p:nvSpPr>
                                  <p:spPr bwMode="auto">
                                    <a:xfrm>
                                      <a:off x="3763433" y="2827867"/>
                                      <a:ext cx="10584" cy="46567"/>
                                    </a:xfrm>
                                    <a:custGeom>
                                      <a:avLst/>
                                      <a:gdLst>
                                        <a:gd name="T0" fmla="*/ 2147483646 w 8"/>
                                        <a:gd name="T1" fmla="*/ 2147483646 h 26"/>
                                        <a:gd name="T2" fmla="*/ 2147483646 w 8"/>
                                        <a:gd name="T3" fmla="*/ 2147483646 h 26"/>
                                        <a:gd name="T4" fmla="*/ 2147483646 w 8"/>
                                        <a:gd name="T5" fmla="*/ 2147483646 h 26"/>
                                        <a:gd name="T6" fmla="*/ 2147483646 w 8"/>
                                        <a:gd name="T7" fmla="*/ 2147483646 h 26"/>
                                        <a:gd name="T8" fmla="*/ 0 w 8"/>
                                        <a:gd name="T9" fmla="*/ 2147483646 h 26"/>
                                        <a:gd name="T10" fmla="*/ 0 w 8"/>
                                        <a:gd name="T11" fmla="*/ 2147483646 h 26"/>
                                        <a:gd name="T12" fmla="*/ 0 w 8"/>
                                        <a:gd name="T13" fmla="*/ 2147483646 h 26"/>
                                        <a:gd name="T14" fmla="*/ 0 w 8"/>
                                        <a:gd name="T15" fmla="*/ 0 h 26"/>
                                        <a:gd name="T16" fmla="*/ 2147483646 w 8"/>
                                        <a:gd name="T17" fmla="*/ 0 h 26"/>
                                        <a:gd name="T18" fmla="*/ 2147483646 w 8"/>
                                        <a:gd name="T19" fmla="*/ 0 h 26"/>
                                        <a:gd name="T20" fmla="*/ 2147483646 w 8"/>
                                        <a:gd name="T21" fmla="*/ 0 h 26"/>
                                        <a:gd name="T22" fmla="*/ 2147483646 w 8"/>
                                        <a:gd name="T23" fmla="*/ 2147483646 h 26"/>
                                        <a:gd name="T24" fmla="*/ 2147483646 w 8"/>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6">
                                          <a:moveTo>
                                            <a:pt x="8" y="23"/>
                                          </a:moveTo>
                                          <a:lnTo>
                                            <a:pt x="5" y="26"/>
                                          </a:lnTo>
                                          <a:lnTo>
                                            <a:pt x="3" y="26"/>
                                          </a:lnTo>
                                          <a:lnTo>
                                            <a:pt x="0" y="26"/>
                                          </a:lnTo>
                                          <a:lnTo>
                                            <a:pt x="0" y="23"/>
                                          </a:lnTo>
                                          <a:lnTo>
                                            <a:pt x="0" y="4"/>
                                          </a:lnTo>
                                          <a:lnTo>
                                            <a:pt x="0" y="0"/>
                                          </a:lnTo>
                                          <a:lnTo>
                                            <a:pt x="3" y="0"/>
                                          </a:lnTo>
                                          <a:lnTo>
                                            <a:pt x="5" y="0"/>
                                          </a:lnTo>
                                          <a:lnTo>
                                            <a:pt x="8" y="4"/>
                                          </a:lnTo>
                                          <a:lnTo>
                                            <a:pt x="8"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14" name="Freeform 1628">
                                      <a:extLst>
                                        <a:ext uri="{FF2B5EF4-FFF2-40B4-BE49-F238E27FC236}">
                                          <a16:creationId xmlns:a16="http://schemas.microsoft.com/office/drawing/2014/main" id="{2D85678C-1EFF-41C2-8379-61739C03E682}"/>
                                        </a:ext>
                                      </a:extLst>
                                    </p:cNvPr>
                                    <p:cNvSpPr>
                                      <a:spLocks/>
                                    </p:cNvSpPr>
                                    <p:nvPr/>
                                  </p:nvSpPr>
                                  <p:spPr bwMode="auto">
                                    <a:xfrm>
                                      <a:off x="3763434" y="2827867"/>
                                      <a:ext cx="31751" cy="19051"/>
                                    </a:xfrm>
                                    <a:custGeom>
                                      <a:avLst/>
                                      <a:gdLst>
                                        <a:gd name="T0" fmla="*/ 2147483646 w 23"/>
                                        <a:gd name="T1" fmla="*/ 2147483646 h 11"/>
                                        <a:gd name="T2" fmla="*/ 0 w 23"/>
                                        <a:gd name="T3" fmla="*/ 2147483646 h 11"/>
                                        <a:gd name="T4" fmla="*/ 0 w 23"/>
                                        <a:gd name="T5" fmla="*/ 2147483646 h 11"/>
                                        <a:gd name="T6" fmla="*/ 0 w 23"/>
                                        <a:gd name="T7" fmla="*/ 2147483646 h 11"/>
                                        <a:gd name="T8" fmla="*/ 0 w 23"/>
                                        <a:gd name="T9" fmla="*/ 0 h 11"/>
                                        <a:gd name="T10" fmla="*/ 2147483646 w 23"/>
                                        <a:gd name="T11" fmla="*/ 0 h 11"/>
                                        <a:gd name="T12" fmla="*/ 2147483646 w 23"/>
                                        <a:gd name="T13" fmla="*/ 0 h 11"/>
                                        <a:gd name="T14" fmla="*/ 2147483646 w 23"/>
                                        <a:gd name="T15" fmla="*/ 0 h 11"/>
                                        <a:gd name="T16" fmla="*/ 2147483646 w 23"/>
                                        <a:gd name="T17" fmla="*/ 2147483646 h 11"/>
                                        <a:gd name="T18" fmla="*/ 2147483646 w 23"/>
                                        <a:gd name="T19" fmla="*/ 2147483646 h 11"/>
                                        <a:gd name="T20" fmla="*/ 2147483646 w 23"/>
                                        <a:gd name="T21" fmla="*/ 2147483646 h 11"/>
                                        <a:gd name="T22" fmla="*/ 2147483646 w 23"/>
                                        <a:gd name="T23" fmla="*/ 2147483646 h 11"/>
                                        <a:gd name="T24" fmla="*/ 2147483646 w 2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1">
                                          <a:moveTo>
                                            <a:pt x="3" y="11"/>
                                          </a:moveTo>
                                          <a:lnTo>
                                            <a:pt x="0" y="8"/>
                                          </a:lnTo>
                                          <a:lnTo>
                                            <a:pt x="0" y="4"/>
                                          </a:lnTo>
                                          <a:lnTo>
                                            <a:pt x="0" y="0"/>
                                          </a:lnTo>
                                          <a:lnTo>
                                            <a:pt x="3" y="0"/>
                                          </a:lnTo>
                                          <a:lnTo>
                                            <a:pt x="20" y="0"/>
                                          </a:lnTo>
                                          <a:lnTo>
                                            <a:pt x="23" y="0"/>
                                          </a:lnTo>
                                          <a:lnTo>
                                            <a:pt x="23" y="4"/>
                                          </a:lnTo>
                                          <a:lnTo>
                                            <a:pt x="23" y="8"/>
                                          </a:lnTo>
                                          <a:lnTo>
                                            <a:pt x="20"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15" name="Freeform 1629">
                                      <a:extLst>
                                        <a:ext uri="{FF2B5EF4-FFF2-40B4-BE49-F238E27FC236}">
                                          <a16:creationId xmlns:a16="http://schemas.microsoft.com/office/drawing/2014/main" id="{2F2B621D-3EAA-4128-B640-2BBDE189D9C1}"/>
                                        </a:ext>
                                      </a:extLst>
                                    </p:cNvPr>
                                    <p:cNvSpPr>
                                      <a:spLocks/>
                                    </p:cNvSpPr>
                                    <p:nvPr/>
                                  </p:nvSpPr>
                                  <p:spPr bwMode="auto">
                                    <a:xfrm>
                                      <a:off x="3786718" y="2827867"/>
                                      <a:ext cx="19049" cy="19051"/>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8"/>
                                          </a:lnTo>
                                          <a:lnTo>
                                            <a:pt x="0" y="4"/>
                                          </a:lnTo>
                                          <a:lnTo>
                                            <a:pt x="0" y="0"/>
                                          </a:lnTo>
                                          <a:lnTo>
                                            <a:pt x="3" y="0"/>
                                          </a:lnTo>
                                          <a:lnTo>
                                            <a:pt x="11" y="0"/>
                                          </a:lnTo>
                                          <a:lnTo>
                                            <a:pt x="14" y="0"/>
                                          </a:lnTo>
                                          <a:lnTo>
                                            <a:pt x="14" y="4"/>
                                          </a:lnTo>
                                          <a:lnTo>
                                            <a:pt x="14" y="8"/>
                                          </a:lnTo>
                                          <a:lnTo>
                                            <a:pt x="11"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16" name="Freeform 1630">
                                      <a:extLst>
                                        <a:ext uri="{FF2B5EF4-FFF2-40B4-BE49-F238E27FC236}">
                                          <a16:creationId xmlns:a16="http://schemas.microsoft.com/office/drawing/2014/main" id="{E3FA3C20-BA8C-4D45-81DE-F8CD8505D240}"/>
                                        </a:ext>
                                      </a:extLst>
                                    </p:cNvPr>
                                    <p:cNvSpPr>
                                      <a:spLocks/>
                                    </p:cNvSpPr>
                                    <p:nvPr/>
                                  </p:nvSpPr>
                                  <p:spPr bwMode="auto">
                                    <a:xfrm>
                                      <a:off x="3797300" y="2827867"/>
                                      <a:ext cx="50800" cy="19051"/>
                                    </a:xfrm>
                                    <a:custGeom>
                                      <a:avLst/>
                                      <a:gdLst>
                                        <a:gd name="T0" fmla="*/ 2147483646 w 38"/>
                                        <a:gd name="T1" fmla="*/ 2147483646 h 11"/>
                                        <a:gd name="T2" fmla="*/ 0 w 38"/>
                                        <a:gd name="T3" fmla="*/ 2147483646 h 11"/>
                                        <a:gd name="T4" fmla="*/ 0 w 38"/>
                                        <a:gd name="T5" fmla="*/ 2147483646 h 11"/>
                                        <a:gd name="T6" fmla="*/ 0 w 38"/>
                                        <a:gd name="T7" fmla="*/ 2147483646 h 11"/>
                                        <a:gd name="T8" fmla="*/ 0 w 38"/>
                                        <a:gd name="T9" fmla="*/ 0 h 11"/>
                                        <a:gd name="T10" fmla="*/ 2147483646 w 38"/>
                                        <a:gd name="T11" fmla="*/ 0 h 11"/>
                                        <a:gd name="T12" fmla="*/ 2147483646 w 38"/>
                                        <a:gd name="T13" fmla="*/ 0 h 11"/>
                                        <a:gd name="T14" fmla="*/ 2147483646 w 38"/>
                                        <a:gd name="T15" fmla="*/ 0 h 11"/>
                                        <a:gd name="T16" fmla="*/ 2147483646 w 38"/>
                                        <a:gd name="T17" fmla="*/ 2147483646 h 11"/>
                                        <a:gd name="T18" fmla="*/ 2147483646 w 38"/>
                                        <a:gd name="T19" fmla="*/ 2147483646 h 11"/>
                                        <a:gd name="T20" fmla="*/ 2147483646 w 38"/>
                                        <a:gd name="T21" fmla="*/ 2147483646 h 11"/>
                                        <a:gd name="T22" fmla="*/ 2147483646 w 38"/>
                                        <a:gd name="T23" fmla="*/ 2147483646 h 11"/>
                                        <a:gd name="T24" fmla="*/ 2147483646 w 3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 h="11">
                                          <a:moveTo>
                                            <a:pt x="3" y="11"/>
                                          </a:moveTo>
                                          <a:lnTo>
                                            <a:pt x="0" y="8"/>
                                          </a:lnTo>
                                          <a:lnTo>
                                            <a:pt x="0" y="4"/>
                                          </a:lnTo>
                                          <a:lnTo>
                                            <a:pt x="0" y="0"/>
                                          </a:lnTo>
                                          <a:lnTo>
                                            <a:pt x="3" y="0"/>
                                          </a:lnTo>
                                          <a:lnTo>
                                            <a:pt x="35" y="0"/>
                                          </a:lnTo>
                                          <a:lnTo>
                                            <a:pt x="38" y="0"/>
                                          </a:lnTo>
                                          <a:lnTo>
                                            <a:pt x="38" y="4"/>
                                          </a:lnTo>
                                          <a:lnTo>
                                            <a:pt x="38" y="8"/>
                                          </a:lnTo>
                                          <a:lnTo>
                                            <a:pt x="35"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17" name="Freeform 1631">
                                      <a:extLst>
                                        <a:ext uri="{FF2B5EF4-FFF2-40B4-BE49-F238E27FC236}">
                                          <a16:creationId xmlns:a16="http://schemas.microsoft.com/office/drawing/2014/main" id="{B9628404-0439-4588-8F57-C4A4F2C6A3B6}"/>
                                        </a:ext>
                                      </a:extLst>
                                    </p:cNvPr>
                                    <p:cNvSpPr>
                                      <a:spLocks/>
                                    </p:cNvSpPr>
                                    <p:nvPr/>
                                  </p:nvSpPr>
                                  <p:spPr bwMode="auto">
                                    <a:xfrm>
                                      <a:off x="3839633" y="2827867"/>
                                      <a:ext cx="35984" cy="19051"/>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8"/>
                                          </a:lnTo>
                                          <a:lnTo>
                                            <a:pt x="0" y="4"/>
                                          </a:lnTo>
                                          <a:lnTo>
                                            <a:pt x="0" y="0"/>
                                          </a:lnTo>
                                          <a:lnTo>
                                            <a:pt x="3" y="0"/>
                                          </a:lnTo>
                                          <a:lnTo>
                                            <a:pt x="23" y="0"/>
                                          </a:lnTo>
                                          <a:lnTo>
                                            <a:pt x="26" y="0"/>
                                          </a:lnTo>
                                          <a:lnTo>
                                            <a:pt x="26" y="4"/>
                                          </a:lnTo>
                                          <a:lnTo>
                                            <a:pt x="26" y="8"/>
                                          </a:lnTo>
                                          <a:lnTo>
                                            <a:pt x="23"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18" name="Freeform 1632">
                                      <a:extLst>
                                        <a:ext uri="{FF2B5EF4-FFF2-40B4-BE49-F238E27FC236}">
                                          <a16:creationId xmlns:a16="http://schemas.microsoft.com/office/drawing/2014/main" id="{C9012260-D247-409C-9084-D21F2C493DBA}"/>
                                        </a:ext>
                                      </a:extLst>
                                    </p:cNvPr>
                                    <p:cNvSpPr>
                                      <a:spLocks/>
                                    </p:cNvSpPr>
                                    <p:nvPr/>
                                  </p:nvSpPr>
                                  <p:spPr bwMode="auto">
                                    <a:xfrm>
                                      <a:off x="3867151" y="2794001"/>
                                      <a:ext cx="12700" cy="48684"/>
                                    </a:xfrm>
                                    <a:custGeom>
                                      <a:avLst/>
                                      <a:gdLst>
                                        <a:gd name="T0" fmla="*/ 2147483646 w 9"/>
                                        <a:gd name="T1" fmla="*/ 2147483646 h 27"/>
                                        <a:gd name="T2" fmla="*/ 2147483646 w 9"/>
                                        <a:gd name="T3" fmla="*/ 2147483646 h 27"/>
                                        <a:gd name="T4" fmla="*/ 2147483646 w 9"/>
                                        <a:gd name="T5" fmla="*/ 2147483646 h 27"/>
                                        <a:gd name="T6" fmla="*/ 2147483646 w 9"/>
                                        <a:gd name="T7" fmla="*/ 2147483646 h 27"/>
                                        <a:gd name="T8" fmla="*/ 0 w 9"/>
                                        <a:gd name="T9" fmla="*/ 2147483646 h 27"/>
                                        <a:gd name="T10" fmla="*/ 0 w 9"/>
                                        <a:gd name="T11" fmla="*/ 2147483646 h 27"/>
                                        <a:gd name="T12" fmla="*/ 0 w 9"/>
                                        <a:gd name="T13" fmla="*/ 2147483646 h 27"/>
                                        <a:gd name="T14" fmla="*/ 0 w 9"/>
                                        <a:gd name="T15" fmla="*/ 0 h 27"/>
                                        <a:gd name="T16" fmla="*/ 2147483646 w 9"/>
                                        <a:gd name="T17" fmla="*/ 0 h 27"/>
                                        <a:gd name="T18" fmla="*/ 2147483646 w 9"/>
                                        <a:gd name="T19" fmla="*/ 0 h 27"/>
                                        <a:gd name="T20" fmla="*/ 2147483646 w 9"/>
                                        <a:gd name="T21" fmla="*/ 0 h 27"/>
                                        <a:gd name="T22" fmla="*/ 2147483646 w 9"/>
                                        <a:gd name="T23" fmla="*/ 2147483646 h 27"/>
                                        <a:gd name="T24" fmla="*/ 2147483646 w 9"/>
                                        <a:gd name="T25" fmla="*/ 2147483646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7">
                                          <a:moveTo>
                                            <a:pt x="9" y="23"/>
                                          </a:moveTo>
                                          <a:lnTo>
                                            <a:pt x="6" y="27"/>
                                          </a:lnTo>
                                          <a:lnTo>
                                            <a:pt x="3" y="27"/>
                                          </a:lnTo>
                                          <a:lnTo>
                                            <a:pt x="0" y="27"/>
                                          </a:lnTo>
                                          <a:lnTo>
                                            <a:pt x="0" y="23"/>
                                          </a:lnTo>
                                          <a:lnTo>
                                            <a:pt x="0" y="4"/>
                                          </a:lnTo>
                                          <a:lnTo>
                                            <a:pt x="0" y="0"/>
                                          </a:lnTo>
                                          <a:lnTo>
                                            <a:pt x="3" y="0"/>
                                          </a:lnTo>
                                          <a:lnTo>
                                            <a:pt x="6" y="0"/>
                                          </a:lnTo>
                                          <a:lnTo>
                                            <a:pt x="9" y="4"/>
                                          </a:lnTo>
                                          <a:lnTo>
                                            <a:pt x="9"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19" name="Freeform 1633">
                                      <a:extLst>
                                        <a:ext uri="{FF2B5EF4-FFF2-40B4-BE49-F238E27FC236}">
                                          <a16:creationId xmlns:a16="http://schemas.microsoft.com/office/drawing/2014/main" id="{11FC5F8B-CCC7-495B-B446-C26484B89A0D}"/>
                                        </a:ext>
                                      </a:extLst>
                                    </p:cNvPr>
                                    <p:cNvSpPr>
                                      <a:spLocks/>
                                    </p:cNvSpPr>
                                    <p:nvPr/>
                                  </p:nvSpPr>
                                  <p:spPr bwMode="auto">
                                    <a:xfrm>
                                      <a:off x="3867151" y="2794001"/>
                                      <a:ext cx="33867" cy="21167"/>
                                    </a:xfrm>
                                    <a:custGeom>
                                      <a:avLst/>
                                      <a:gdLst>
                                        <a:gd name="T0" fmla="*/ 2147483646 w 26"/>
                                        <a:gd name="T1" fmla="*/ 2147483646 h 12"/>
                                        <a:gd name="T2" fmla="*/ 0 w 26"/>
                                        <a:gd name="T3" fmla="*/ 2147483646 h 12"/>
                                        <a:gd name="T4" fmla="*/ 0 w 26"/>
                                        <a:gd name="T5" fmla="*/ 2147483646 h 12"/>
                                        <a:gd name="T6" fmla="*/ 0 w 26"/>
                                        <a:gd name="T7" fmla="*/ 2147483646 h 12"/>
                                        <a:gd name="T8" fmla="*/ 0 w 26"/>
                                        <a:gd name="T9" fmla="*/ 0 h 12"/>
                                        <a:gd name="T10" fmla="*/ 2147483646 w 26"/>
                                        <a:gd name="T11" fmla="*/ 0 h 12"/>
                                        <a:gd name="T12" fmla="*/ 2147483646 w 26"/>
                                        <a:gd name="T13" fmla="*/ 0 h 12"/>
                                        <a:gd name="T14" fmla="*/ 2147483646 w 26"/>
                                        <a:gd name="T15" fmla="*/ 0 h 12"/>
                                        <a:gd name="T16" fmla="*/ 2147483646 w 26"/>
                                        <a:gd name="T17" fmla="*/ 2147483646 h 12"/>
                                        <a:gd name="T18" fmla="*/ 2147483646 w 26"/>
                                        <a:gd name="T19" fmla="*/ 2147483646 h 12"/>
                                        <a:gd name="T20" fmla="*/ 2147483646 w 26"/>
                                        <a:gd name="T21" fmla="*/ 2147483646 h 12"/>
                                        <a:gd name="T22" fmla="*/ 2147483646 w 26"/>
                                        <a:gd name="T23" fmla="*/ 2147483646 h 12"/>
                                        <a:gd name="T24" fmla="*/ 2147483646 w 26"/>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2">
                                          <a:moveTo>
                                            <a:pt x="3" y="12"/>
                                          </a:moveTo>
                                          <a:lnTo>
                                            <a:pt x="0" y="8"/>
                                          </a:lnTo>
                                          <a:lnTo>
                                            <a:pt x="0" y="4"/>
                                          </a:lnTo>
                                          <a:lnTo>
                                            <a:pt x="0" y="0"/>
                                          </a:lnTo>
                                          <a:lnTo>
                                            <a:pt x="3" y="0"/>
                                          </a:lnTo>
                                          <a:lnTo>
                                            <a:pt x="23" y="0"/>
                                          </a:lnTo>
                                          <a:lnTo>
                                            <a:pt x="26" y="0"/>
                                          </a:lnTo>
                                          <a:lnTo>
                                            <a:pt x="26" y="4"/>
                                          </a:lnTo>
                                          <a:lnTo>
                                            <a:pt x="26" y="8"/>
                                          </a:lnTo>
                                          <a:lnTo>
                                            <a:pt x="23"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20" name="Freeform 1634">
                                      <a:extLst>
                                        <a:ext uri="{FF2B5EF4-FFF2-40B4-BE49-F238E27FC236}">
                                          <a16:creationId xmlns:a16="http://schemas.microsoft.com/office/drawing/2014/main" id="{94C31B59-134B-4FF2-A260-887704DFB2D0}"/>
                                        </a:ext>
                                      </a:extLst>
                                    </p:cNvPr>
                                    <p:cNvSpPr>
                                      <a:spLocks/>
                                    </p:cNvSpPr>
                                    <p:nvPr/>
                                  </p:nvSpPr>
                                  <p:spPr bwMode="auto">
                                    <a:xfrm>
                                      <a:off x="3894667" y="2794001"/>
                                      <a:ext cx="69851" cy="21167"/>
                                    </a:xfrm>
                                    <a:custGeom>
                                      <a:avLst/>
                                      <a:gdLst>
                                        <a:gd name="T0" fmla="*/ 2147483646 w 52"/>
                                        <a:gd name="T1" fmla="*/ 2147483646 h 12"/>
                                        <a:gd name="T2" fmla="*/ 0 w 52"/>
                                        <a:gd name="T3" fmla="*/ 2147483646 h 12"/>
                                        <a:gd name="T4" fmla="*/ 0 w 52"/>
                                        <a:gd name="T5" fmla="*/ 2147483646 h 12"/>
                                        <a:gd name="T6" fmla="*/ 0 w 52"/>
                                        <a:gd name="T7" fmla="*/ 2147483646 h 12"/>
                                        <a:gd name="T8" fmla="*/ 0 w 52"/>
                                        <a:gd name="T9" fmla="*/ 0 h 12"/>
                                        <a:gd name="T10" fmla="*/ 2147483646 w 52"/>
                                        <a:gd name="T11" fmla="*/ 0 h 12"/>
                                        <a:gd name="T12" fmla="*/ 2147483646 w 52"/>
                                        <a:gd name="T13" fmla="*/ 0 h 12"/>
                                        <a:gd name="T14" fmla="*/ 2147483646 w 52"/>
                                        <a:gd name="T15" fmla="*/ 0 h 12"/>
                                        <a:gd name="T16" fmla="*/ 2147483646 w 52"/>
                                        <a:gd name="T17" fmla="*/ 2147483646 h 12"/>
                                        <a:gd name="T18" fmla="*/ 2147483646 w 52"/>
                                        <a:gd name="T19" fmla="*/ 2147483646 h 12"/>
                                        <a:gd name="T20" fmla="*/ 2147483646 w 52"/>
                                        <a:gd name="T21" fmla="*/ 2147483646 h 12"/>
                                        <a:gd name="T22" fmla="*/ 2147483646 w 52"/>
                                        <a:gd name="T23" fmla="*/ 2147483646 h 12"/>
                                        <a:gd name="T24" fmla="*/ 2147483646 w 52"/>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2" h="12">
                                          <a:moveTo>
                                            <a:pt x="3" y="12"/>
                                          </a:moveTo>
                                          <a:lnTo>
                                            <a:pt x="0" y="8"/>
                                          </a:lnTo>
                                          <a:lnTo>
                                            <a:pt x="0" y="4"/>
                                          </a:lnTo>
                                          <a:lnTo>
                                            <a:pt x="0" y="0"/>
                                          </a:lnTo>
                                          <a:lnTo>
                                            <a:pt x="3" y="0"/>
                                          </a:lnTo>
                                          <a:lnTo>
                                            <a:pt x="49" y="0"/>
                                          </a:lnTo>
                                          <a:lnTo>
                                            <a:pt x="52" y="0"/>
                                          </a:lnTo>
                                          <a:lnTo>
                                            <a:pt x="52" y="4"/>
                                          </a:lnTo>
                                          <a:lnTo>
                                            <a:pt x="52" y="8"/>
                                          </a:lnTo>
                                          <a:lnTo>
                                            <a:pt x="49"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21" name="Freeform 1635">
                                      <a:extLst>
                                        <a:ext uri="{FF2B5EF4-FFF2-40B4-BE49-F238E27FC236}">
                                          <a16:creationId xmlns:a16="http://schemas.microsoft.com/office/drawing/2014/main" id="{2210D9D5-4861-48C3-B2A6-CAEB3C682E52}"/>
                                        </a:ext>
                                      </a:extLst>
                                    </p:cNvPr>
                                    <p:cNvSpPr>
                                      <a:spLocks/>
                                    </p:cNvSpPr>
                                    <p:nvPr/>
                                  </p:nvSpPr>
                                  <p:spPr bwMode="auto">
                                    <a:xfrm>
                                      <a:off x="3956051" y="2794001"/>
                                      <a:ext cx="57149" cy="21167"/>
                                    </a:xfrm>
                                    <a:custGeom>
                                      <a:avLst/>
                                      <a:gdLst>
                                        <a:gd name="T0" fmla="*/ 2147483646 w 43"/>
                                        <a:gd name="T1" fmla="*/ 2147483646 h 12"/>
                                        <a:gd name="T2" fmla="*/ 0 w 43"/>
                                        <a:gd name="T3" fmla="*/ 2147483646 h 12"/>
                                        <a:gd name="T4" fmla="*/ 0 w 43"/>
                                        <a:gd name="T5" fmla="*/ 2147483646 h 12"/>
                                        <a:gd name="T6" fmla="*/ 0 w 43"/>
                                        <a:gd name="T7" fmla="*/ 2147483646 h 12"/>
                                        <a:gd name="T8" fmla="*/ 0 w 43"/>
                                        <a:gd name="T9" fmla="*/ 0 h 12"/>
                                        <a:gd name="T10" fmla="*/ 2147483646 w 43"/>
                                        <a:gd name="T11" fmla="*/ 0 h 12"/>
                                        <a:gd name="T12" fmla="*/ 2147483646 w 43"/>
                                        <a:gd name="T13" fmla="*/ 0 h 12"/>
                                        <a:gd name="T14" fmla="*/ 2147483646 w 43"/>
                                        <a:gd name="T15" fmla="*/ 0 h 12"/>
                                        <a:gd name="T16" fmla="*/ 2147483646 w 43"/>
                                        <a:gd name="T17" fmla="*/ 2147483646 h 12"/>
                                        <a:gd name="T18" fmla="*/ 2147483646 w 43"/>
                                        <a:gd name="T19" fmla="*/ 2147483646 h 12"/>
                                        <a:gd name="T20" fmla="*/ 2147483646 w 43"/>
                                        <a:gd name="T21" fmla="*/ 2147483646 h 12"/>
                                        <a:gd name="T22" fmla="*/ 2147483646 w 43"/>
                                        <a:gd name="T23" fmla="*/ 2147483646 h 12"/>
                                        <a:gd name="T24" fmla="*/ 2147483646 w 4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3" h="12">
                                          <a:moveTo>
                                            <a:pt x="3" y="12"/>
                                          </a:moveTo>
                                          <a:lnTo>
                                            <a:pt x="0" y="8"/>
                                          </a:lnTo>
                                          <a:lnTo>
                                            <a:pt x="0" y="4"/>
                                          </a:lnTo>
                                          <a:lnTo>
                                            <a:pt x="0" y="0"/>
                                          </a:lnTo>
                                          <a:lnTo>
                                            <a:pt x="3" y="0"/>
                                          </a:lnTo>
                                          <a:lnTo>
                                            <a:pt x="40" y="0"/>
                                          </a:lnTo>
                                          <a:lnTo>
                                            <a:pt x="43" y="0"/>
                                          </a:lnTo>
                                          <a:lnTo>
                                            <a:pt x="43" y="4"/>
                                          </a:lnTo>
                                          <a:lnTo>
                                            <a:pt x="43" y="8"/>
                                          </a:lnTo>
                                          <a:lnTo>
                                            <a:pt x="40"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22" name="Freeform 1636">
                                      <a:extLst>
                                        <a:ext uri="{FF2B5EF4-FFF2-40B4-BE49-F238E27FC236}">
                                          <a16:creationId xmlns:a16="http://schemas.microsoft.com/office/drawing/2014/main" id="{C72CAAB3-743C-4772-97FF-9BD5AA60E1E3}"/>
                                        </a:ext>
                                      </a:extLst>
                                    </p:cNvPr>
                                    <p:cNvSpPr>
                                      <a:spLocks/>
                                    </p:cNvSpPr>
                                    <p:nvPr/>
                                  </p:nvSpPr>
                                  <p:spPr bwMode="auto">
                                    <a:xfrm>
                                      <a:off x="4006851" y="2753785"/>
                                      <a:ext cx="10583" cy="55033"/>
                                    </a:xfrm>
                                    <a:custGeom>
                                      <a:avLst/>
                                      <a:gdLst>
                                        <a:gd name="T0" fmla="*/ 2147483646 w 8"/>
                                        <a:gd name="T1" fmla="*/ 2147483646 h 30"/>
                                        <a:gd name="T2" fmla="*/ 2147483646 w 8"/>
                                        <a:gd name="T3" fmla="*/ 2147483646 h 30"/>
                                        <a:gd name="T4" fmla="*/ 2147483646 w 8"/>
                                        <a:gd name="T5" fmla="*/ 2147483646 h 30"/>
                                        <a:gd name="T6" fmla="*/ 2147483646 w 8"/>
                                        <a:gd name="T7" fmla="*/ 2147483646 h 30"/>
                                        <a:gd name="T8" fmla="*/ 0 w 8"/>
                                        <a:gd name="T9" fmla="*/ 2147483646 h 30"/>
                                        <a:gd name="T10" fmla="*/ 0 w 8"/>
                                        <a:gd name="T11" fmla="*/ 2147483646 h 30"/>
                                        <a:gd name="T12" fmla="*/ 0 w 8"/>
                                        <a:gd name="T13" fmla="*/ 2147483646 h 30"/>
                                        <a:gd name="T14" fmla="*/ 0 w 8"/>
                                        <a:gd name="T15" fmla="*/ 0 h 30"/>
                                        <a:gd name="T16" fmla="*/ 2147483646 w 8"/>
                                        <a:gd name="T17" fmla="*/ 0 h 30"/>
                                        <a:gd name="T18" fmla="*/ 2147483646 w 8"/>
                                        <a:gd name="T19" fmla="*/ 0 h 30"/>
                                        <a:gd name="T20" fmla="*/ 2147483646 w 8"/>
                                        <a:gd name="T21" fmla="*/ 0 h 30"/>
                                        <a:gd name="T22" fmla="*/ 2147483646 w 8"/>
                                        <a:gd name="T23" fmla="*/ 2147483646 h 30"/>
                                        <a:gd name="T24" fmla="*/ 2147483646 w 8"/>
                                        <a:gd name="T25" fmla="*/ 2147483646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30">
                                          <a:moveTo>
                                            <a:pt x="8" y="26"/>
                                          </a:moveTo>
                                          <a:lnTo>
                                            <a:pt x="5" y="30"/>
                                          </a:lnTo>
                                          <a:lnTo>
                                            <a:pt x="2" y="30"/>
                                          </a:lnTo>
                                          <a:lnTo>
                                            <a:pt x="0" y="30"/>
                                          </a:lnTo>
                                          <a:lnTo>
                                            <a:pt x="0" y="26"/>
                                          </a:lnTo>
                                          <a:lnTo>
                                            <a:pt x="0" y="4"/>
                                          </a:lnTo>
                                          <a:lnTo>
                                            <a:pt x="0" y="0"/>
                                          </a:lnTo>
                                          <a:lnTo>
                                            <a:pt x="2" y="0"/>
                                          </a:lnTo>
                                          <a:lnTo>
                                            <a:pt x="5" y="0"/>
                                          </a:lnTo>
                                          <a:lnTo>
                                            <a:pt x="8" y="4"/>
                                          </a:lnTo>
                                          <a:lnTo>
                                            <a:pt x="8" y="26"/>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23" name="Freeform 1637">
                                      <a:extLst>
                                        <a:ext uri="{FF2B5EF4-FFF2-40B4-BE49-F238E27FC236}">
                                          <a16:creationId xmlns:a16="http://schemas.microsoft.com/office/drawing/2014/main" id="{4BB2D945-38E4-4A73-AF5C-95E9EE30888E}"/>
                                        </a:ext>
                                      </a:extLst>
                                    </p:cNvPr>
                                    <p:cNvSpPr>
                                      <a:spLocks/>
                                    </p:cNvSpPr>
                                    <p:nvPr/>
                                  </p:nvSpPr>
                                  <p:spPr bwMode="auto">
                                    <a:xfrm>
                                      <a:off x="4006851" y="2753785"/>
                                      <a:ext cx="112183" cy="21167"/>
                                    </a:xfrm>
                                    <a:custGeom>
                                      <a:avLst/>
                                      <a:gdLst>
                                        <a:gd name="T0" fmla="*/ 2147483646 w 83"/>
                                        <a:gd name="T1" fmla="*/ 2147483646 h 11"/>
                                        <a:gd name="T2" fmla="*/ 0 w 83"/>
                                        <a:gd name="T3" fmla="*/ 2147483646 h 11"/>
                                        <a:gd name="T4" fmla="*/ 0 w 83"/>
                                        <a:gd name="T5" fmla="*/ 2147483646 h 11"/>
                                        <a:gd name="T6" fmla="*/ 0 w 83"/>
                                        <a:gd name="T7" fmla="*/ 2147483646 h 11"/>
                                        <a:gd name="T8" fmla="*/ 0 w 83"/>
                                        <a:gd name="T9" fmla="*/ 0 h 11"/>
                                        <a:gd name="T10" fmla="*/ 2147483646 w 83"/>
                                        <a:gd name="T11" fmla="*/ 0 h 11"/>
                                        <a:gd name="T12" fmla="*/ 2147483646 w 83"/>
                                        <a:gd name="T13" fmla="*/ 0 h 11"/>
                                        <a:gd name="T14" fmla="*/ 2147483646 w 83"/>
                                        <a:gd name="T15" fmla="*/ 0 h 11"/>
                                        <a:gd name="T16" fmla="*/ 2147483646 w 83"/>
                                        <a:gd name="T17" fmla="*/ 2147483646 h 11"/>
                                        <a:gd name="T18" fmla="*/ 2147483646 w 83"/>
                                        <a:gd name="T19" fmla="*/ 2147483646 h 11"/>
                                        <a:gd name="T20" fmla="*/ 2147483646 w 83"/>
                                        <a:gd name="T21" fmla="*/ 2147483646 h 11"/>
                                        <a:gd name="T22" fmla="*/ 2147483646 w 83"/>
                                        <a:gd name="T23" fmla="*/ 2147483646 h 11"/>
                                        <a:gd name="T24" fmla="*/ 2147483646 w 8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3" h="11">
                                          <a:moveTo>
                                            <a:pt x="2" y="11"/>
                                          </a:moveTo>
                                          <a:lnTo>
                                            <a:pt x="0" y="7"/>
                                          </a:lnTo>
                                          <a:lnTo>
                                            <a:pt x="0" y="4"/>
                                          </a:lnTo>
                                          <a:lnTo>
                                            <a:pt x="0" y="0"/>
                                          </a:lnTo>
                                          <a:lnTo>
                                            <a:pt x="2" y="0"/>
                                          </a:lnTo>
                                          <a:lnTo>
                                            <a:pt x="80" y="0"/>
                                          </a:lnTo>
                                          <a:lnTo>
                                            <a:pt x="83" y="0"/>
                                          </a:lnTo>
                                          <a:lnTo>
                                            <a:pt x="83" y="4"/>
                                          </a:lnTo>
                                          <a:lnTo>
                                            <a:pt x="83" y="7"/>
                                          </a:lnTo>
                                          <a:lnTo>
                                            <a:pt x="80"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24" name="Freeform 1638">
                                      <a:extLst>
                                        <a:ext uri="{FF2B5EF4-FFF2-40B4-BE49-F238E27FC236}">
                                          <a16:creationId xmlns:a16="http://schemas.microsoft.com/office/drawing/2014/main" id="{3B1075CD-ADAB-4B19-BC40-68A733DE0B96}"/>
                                        </a:ext>
                                      </a:extLst>
                                    </p:cNvPr>
                                    <p:cNvSpPr>
                                      <a:spLocks/>
                                    </p:cNvSpPr>
                                    <p:nvPr/>
                                  </p:nvSpPr>
                                  <p:spPr bwMode="auto">
                                    <a:xfrm>
                                      <a:off x="4110567" y="2753785"/>
                                      <a:ext cx="42333" cy="21167"/>
                                    </a:xfrm>
                                    <a:custGeom>
                                      <a:avLst/>
                                      <a:gdLst>
                                        <a:gd name="T0" fmla="*/ 2147483646 w 32"/>
                                        <a:gd name="T1" fmla="*/ 2147483646 h 11"/>
                                        <a:gd name="T2" fmla="*/ 0 w 32"/>
                                        <a:gd name="T3" fmla="*/ 2147483646 h 11"/>
                                        <a:gd name="T4" fmla="*/ 0 w 32"/>
                                        <a:gd name="T5" fmla="*/ 2147483646 h 11"/>
                                        <a:gd name="T6" fmla="*/ 0 w 32"/>
                                        <a:gd name="T7" fmla="*/ 2147483646 h 11"/>
                                        <a:gd name="T8" fmla="*/ 0 w 32"/>
                                        <a:gd name="T9" fmla="*/ 0 h 11"/>
                                        <a:gd name="T10" fmla="*/ 2147483646 w 32"/>
                                        <a:gd name="T11" fmla="*/ 0 h 11"/>
                                        <a:gd name="T12" fmla="*/ 2147483646 w 32"/>
                                        <a:gd name="T13" fmla="*/ 0 h 11"/>
                                        <a:gd name="T14" fmla="*/ 2147483646 w 32"/>
                                        <a:gd name="T15" fmla="*/ 0 h 11"/>
                                        <a:gd name="T16" fmla="*/ 2147483646 w 32"/>
                                        <a:gd name="T17" fmla="*/ 2147483646 h 11"/>
                                        <a:gd name="T18" fmla="*/ 2147483646 w 32"/>
                                        <a:gd name="T19" fmla="*/ 2147483646 h 11"/>
                                        <a:gd name="T20" fmla="*/ 2147483646 w 32"/>
                                        <a:gd name="T21" fmla="*/ 2147483646 h 11"/>
                                        <a:gd name="T22" fmla="*/ 2147483646 w 32"/>
                                        <a:gd name="T23" fmla="*/ 2147483646 h 11"/>
                                        <a:gd name="T24" fmla="*/ 2147483646 w 3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11">
                                          <a:moveTo>
                                            <a:pt x="3" y="11"/>
                                          </a:moveTo>
                                          <a:lnTo>
                                            <a:pt x="0" y="7"/>
                                          </a:lnTo>
                                          <a:lnTo>
                                            <a:pt x="0" y="4"/>
                                          </a:lnTo>
                                          <a:lnTo>
                                            <a:pt x="0" y="0"/>
                                          </a:lnTo>
                                          <a:lnTo>
                                            <a:pt x="3" y="0"/>
                                          </a:lnTo>
                                          <a:lnTo>
                                            <a:pt x="29" y="0"/>
                                          </a:lnTo>
                                          <a:lnTo>
                                            <a:pt x="32" y="0"/>
                                          </a:lnTo>
                                          <a:lnTo>
                                            <a:pt x="32" y="4"/>
                                          </a:lnTo>
                                          <a:lnTo>
                                            <a:pt x="32" y="7"/>
                                          </a:lnTo>
                                          <a:lnTo>
                                            <a:pt x="29"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25" name="Freeform 1639">
                                      <a:extLst>
                                        <a:ext uri="{FF2B5EF4-FFF2-40B4-BE49-F238E27FC236}">
                                          <a16:creationId xmlns:a16="http://schemas.microsoft.com/office/drawing/2014/main" id="{9194E7B6-9F57-4230-B351-D995152F5C2A}"/>
                                        </a:ext>
                                      </a:extLst>
                                    </p:cNvPr>
                                    <p:cNvSpPr>
                                      <a:spLocks/>
                                    </p:cNvSpPr>
                                    <p:nvPr/>
                                  </p:nvSpPr>
                                  <p:spPr bwMode="auto">
                                    <a:xfrm>
                                      <a:off x="4144434" y="2719918"/>
                                      <a:ext cx="12700" cy="46567"/>
                                    </a:xfrm>
                                    <a:custGeom>
                                      <a:avLst/>
                                      <a:gdLst>
                                        <a:gd name="T0" fmla="*/ 2147483646 w 9"/>
                                        <a:gd name="T1" fmla="*/ 2147483646 h 26"/>
                                        <a:gd name="T2" fmla="*/ 2147483646 w 9"/>
                                        <a:gd name="T3" fmla="*/ 2147483646 h 26"/>
                                        <a:gd name="T4" fmla="*/ 2147483646 w 9"/>
                                        <a:gd name="T5" fmla="*/ 2147483646 h 26"/>
                                        <a:gd name="T6" fmla="*/ 2147483646 w 9"/>
                                        <a:gd name="T7" fmla="*/ 2147483646 h 26"/>
                                        <a:gd name="T8" fmla="*/ 0 w 9"/>
                                        <a:gd name="T9" fmla="*/ 2147483646 h 26"/>
                                        <a:gd name="T10" fmla="*/ 0 w 9"/>
                                        <a:gd name="T11" fmla="*/ 2147483646 h 26"/>
                                        <a:gd name="T12" fmla="*/ 0 w 9"/>
                                        <a:gd name="T13" fmla="*/ 2147483646 h 26"/>
                                        <a:gd name="T14" fmla="*/ 0 w 9"/>
                                        <a:gd name="T15" fmla="*/ 0 h 26"/>
                                        <a:gd name="T16" fmla="*/ 2147483646 w 9"/>
                                        <a:gd name="T17" fmla="*/ 0 h 26"/>
                                        <a:gd name="T18" fmla="*/ 2147483646 w 9"/>
                                        <a:gd name="T19" fmla="*/ 0 h 26"/>
                                        <a:gd name="T20" fmla="*/ 2147483646 w 9"/>
                                        <a:gd name="T21" fmla="*/ 0 h 26"/>
                                        <a:gd name="T22" fmla="*/ 2147483646 w 9"/>
                                        <a:gd name="T23" fmla="*/ 2147483646 h 26"/>
                                        <a:gd name="T24" fmla="*/ 2147483646 w 9"/>
                                        <a:gd name="T25" fmla="*/ 214748364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6">
                                          <a:moveTo>
                                            <a:pt x="9" y="23"/>
                                          </a:moveTo>
                                          <a:lnTo>
                                            <a:pt x="6" y="26"/>
                                          </a:lnTo>
                                          <a:lnTo>
                                            <a:pt x="3" y="26"/>
                                          </a:lnTo>
                                          <a:lnTo>
                                            <a:pt x="0" y="26"/>
                                          </a:lnTo>
                                          <a:lnTo>
                                            <a:pt x="0" y="23"/>
                                          </a:lnTo>
                                          <a:lnTo>
                                            <a:pt x="0" y="4"/>
                                          </a:lnTo>
                                          <a:lnTo>
                                            <a:pt x="0" y="0"/>
                                          </a:lnTo>
                                          <a:lnTo>
                                            <a:pt x="3" y="0"/>
                                          </a:lnTo>
                                          <a:lnTo>
                                            <a:pt x="6" y="0"/>
                                          </a:lnTo>
                                          <a:lnTo>
                                            <a:pt x="9" y="4"/>
                                          </a:lnTo>
                                          <a:lnTo>
                                            <a:pt x="9" y="23"/>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26" name="Freeform 1640">
                                      <a:extLst>
                                        <a:ext uri="{FF2B5EF4-FFF2-40B4-BE49-F238E27FC236}">
                                          <a16:creationId xmlns:a16="http://schemas.microsoft.com/office/drawing/2014/main" id="{1BA99AAB-BD9C-4B41-9B3C-B06CFB6C3481}"/>
                                        </a:ext>
                                      </a:extLst>
                                    </p:cNvPr>
                                    <p:cNvSpPr>
                                      <a:spLocks/>
                                    </p:cNvSpPr>
                                    <p:nvPr/>
                                  </p:nvSpPr>
                                  <p:spPr bwMode="auto">
                                    <a:xfrm>
                                      <a:off x="4144433" y="2719918"/>
                                      <a:ext cx="19051" cy="21167"/>
                                    </a:xfrm>
                                    <a:custGeom>
                                      <a:avLst/>
                                      <a:gdLst>
                                        <a:gd name="T0" fmla="*/ 2147483646 w 14"/>
                                        <a:gd name="T1" fmla="*/ 2147483646 h 11"/>
                                        <a:gd name="T2" fmla="*/ 0 w 14"/>
                                        <a:gd name="T3" fmla="*/ 2147483646 h 11"/>
                                        <a:gd name="T4" fmla="*/ 0 w 14"/>
                                        <a:gd name="T5" fmla="*/ 2147483646 h 11"/>
                                        <a:gd name="T6" fmla="*/ 0 w 14"/>
                                        <a:gd name="T7" fmla="*/ 2147483646 h 11"/>
                                        <a:gd name="T8" fmla="*/ 0 w 14"/>
                                        <a:gd name="T9" fmla="*/ 0 h 11"/>
                                        <a:gd name="T10" fmla="*/ 2147483646 w 14"/>
                                        <a:gd name="T11" fmla="*/ 0 h 11"/>
                                        <a:gd name="T12" fmla="*/ 2147483646 w 14"/>
                                        <a:gd name="T13" fmla="*/ 0 h 11"/>
                                        <a:gd name="T14" fmla="*/ 2147483646 w 14"/>
                                        <a:gd name="T15" fmla="*/ 0 h 11"/>
                                        <a:gd name="T16" fmla="*/ 2147483646 w 14"/>
                                        <a:gd name="T17" fmla="*/ 2147483646 h 11"/>
                                        <a:gd name="T18" fmla="*/ 2147483646 w 14"/>
                                        <a:gd name="T19" fmla="*/ 2147483646 h 11"/>
                                        <a:gd name="T20" fmla="*/ 2147483646 w 14"/>
                                        <a:gd name="T21" fmla="*/ 2147483646 h 11"/>
                                        <a:gd name="T22" fmla="*/ 2147483646 w 14"/>
                                        <a:gd name="T23" fmla="*/ 2147483646 h 11"/>
                                        <a:gd name="T24" fmla="*/ 2147483646 w 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1">
                                          <a:moveTo>
                                            <a:pt x="3" y="11"/>
                                          </a:moveTo>
                                          <a:lnTo>
                                            <a:pt x="0" y="8"/>
                                          </a:lnTo>
                                          <a:lnTo>
                                            <a:pt x="0" y="4"/>
                                          </a:lnTo>
                                          <a:lnTo>
                                            <a:pt x="0" y="0"/>
                                          </a:lnTo>
                                          <a:lnTo>
                                            <a:pt x="3" y="0"/>
                                          </a:lnTo>
                                          <a:lnTo>
                                            <a:pt x="11" y="0"/>
                                          </a:lnTo>
                                          <a:lnTo>
                                            <a:pt x="14" y="0"/>
                                          </a:lnTo>
                                          <a:lnTo>
                                            <a:pt x="14" y="4"/>
                                          </a:lnTo>
                                          <a:lnTo>
                                            <a:pt x="14" y="8"/>
                                          </a:lnTo>
                                          <a:lnTo>
                                            <a:pt x="11"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27" name="Freeform 1641">
                                      <a:extLst>
                                        <a:ext uri="{FF2B5EF4-FFF2-40B4-BE49-F238E27FC236}">
                                          <a16:creationId xmlns:a16="http://schemas.microsoft.com/office/drawing/2014/main" id="{8D003BFF-90AB-425F-B136-5EB5AC5B8152}"/>
                                        </a:ext>
                                      </a:extLst>
                                    </p:cNvPr>
                                    <p:cNvSpPr>
                                      <a:spLocks/>
                                    </p:cNvSpPr>
                                    <p:nvPr/>
                                  </p:nvSpPr>
                                  <p:spPr bwMode="auto">
                                    <a:xfrm>
                                      <a:off x="4157133" y="2681818"/>
                                      <a:ext cx="10584" cy="52916"/>
                                    </a:xfrm>
                                    <a:custGeom>
                                      <a:avLst/>
                                      <a:gdLst>
                                        <a:gd name="T0" fmla="*/ 2147483646 w 8"/>
                                        <a:gd name="T1" fmla="*/ 2147483646 h 30"/>
                                        <a:gd name="T2" fmla="*/ 2147483646 w 8"/>
                                        <a:gd name="T3" fmla="*/ 2147483646 h 30"/>
                                        <a:gd name="T4" fmla="*/ 2147483646 w 8"/>
                                        <a:gd name="T5" fmla="*/ 2147483646 h 30"/>
                                        <a:gd name="T6" fmla="*/ 2147483646 w 8"/>
                                        <a:gd name="T7" fmla="*/ 2147483646 h 30"/>
                                        <a:gd name="T8" fmla="*/ 0 w 8"/>
                                        <a:gd name="T9" fmla="*/ 2147483646 h 30"/>
                                        <a:gd name="T10" fmla="*/ 0 w 8"/>
                                        <a:gd name="T11" fmla="*/ 2147483646 h 30"/>
                                        <a:gd name="T12" fmla="*/ 0 w 8"/>
                                        <a:gd name="T13" fmla="*/ 2147483646 h 30"/>
                                        <a:gd name="T14" fmla="*/ 0 w 8"/>
                                        <a:gd name="T15" fmla="*/ 0 h 30"/>
                                        <a:gd name="T16" fmla="*/ 2147483646 w 8"/>
                                        <a:gd name="T17" fmla="*/ 0 h 30"/>
                                        <a:gd name="T18" fmla="*/ 2147483646 w 8"/>
                                        <a:gd name="T19" fmla="*/ 0 h 30"/>
                                        <a:gd name="T20" fmla="*/ 2147483646 w 8"/>
                                        <a:gd name="T21" fmla="*/ 0 h 30"/>
                                        <a:gd name="T22" fmla="*/ 2147483646 w 8"/>
                                        <a:gd name="T23" fmla="*/ 2147483646 h 30"/>
                                        <a:gd name="T24" fmla="*/ 2147483646 w 8"/>
                                        <a:gd name="T25" fmla="*/ 2147483646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30">
                                          <a:moveTo>
                                            <a:pt x="8" y="26"/>
                                          </a:moveTo>
                                          <a:lnTo>
                                            <a:pt x="5" y="30"/>
                                          </a:lnTo>
                                          <a:lnTo>
                                            <a:pt x="2" y="30"/>
                                          </a:lnTo>
                                          <a:lnTo>
                                            <a:pt x="0" y="30"/>
                                          </a:lnTo>
                                          <a:lnTo>
                                            <a:pt x="0" y="26"/>
                                          </a:lnTo>
                                          <a:lnTo>
                                            <a:pt x="0" y="3"/>
                                          </a:lnTo>
                                          <a:lnTo>
                                            <a:pt x="0" y="0"/>
                                          </a:lnTo>
                                          <a:lnTo>
                                            <a:pt x="2" y="0"/>
                                          </a:lnTo>
                                          <a:lnTo>
                                            <a:pt x="5" y="0"/>
                                          </a:lnTo>
                                          <a:lnTo>
                                            <a:pt x="8" y="3"/>
                                          </a:lnTo>
                                          <a:lnTo>
                                            <a:pt x="8" y="26"/>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28" name="Freeform 1642">
                                      <a:extLst>
                                        <a:ext uri="{FF2B5EF4-FFF2-40B4-BE49-F238E27FC236}">
                                          <a16:creationId xmlns:a16="http://schemas.microsoft.com/office/drawing/2014/main" id="{3E72A220-BE31-4AA3-A956-54562EBCC875}"/>
                                        </a:ext>
                                      </a:extLst>
                                    </p:cNvPr>
                                    <p:cNvSpPr>
                                      <a:spLocks/>
                                    </p:cNvSpPr>
                                    <p:nvPr/>
                                  </p:nvSpPr>
                                  <p:spPr bwMode="auto">
                                    <a:xfrm>
                                      <a:off x="4157134" y="2681818"/>
                                      <a:ext cx="42333" cy="19049"/>
                                    </a:xfrm>
                                    <a:custGeom>
                                      <a:avLst/>
                                      <a:gdLst>
                                        <a:gd name="T0" fmla="*/ 2147483646 w 31"/>
                                        <a:gd name="T1" fmla="*/ 2147483646 h 11"/>
                                        <a:gd name="T2" fmla="*/ 0 w 31"/>
                                        <a:gd name="T3" fmla="*/ 2147483646 h 11"/>
                                        <a:gd name="T4" fmla="*/ 0 w 31"/>
                                        <a:gd name="T5" fmla="*/ 2147483646 h 11"/>
                                        <a:gd name="T6" fmla="*/ 0 w 31"/>
                                        <a:gd name="T7" fmla="*/ 2147483646 h 11"/>
                                        <a:gd name="T8" fmla="*/ 0 w 31"/>
                                        <a:gd name="T9" fmla="*/ 0 h 11"/>
                                        <a:gd name="T10" fmla="*/ 2147483646 w 31"/>
                                        <a:gd name="T11" fmla="*/ 0 h 11"/>
                                        <a:gd name="T12" fmla="*/ 2147483646 w 31"/>
                                        <a:gd name="T13" fmla="*/ 0 h 11"/>
                                        <a:gd name="T14" fmla="*/ 2147483646 w 31"/>
                                        <a:gd name="T15" fmla="*/ 0 h 11"/>
                                        <a:gd name="T16" fmla="*/ 2147483646 w 31"/>
                                        <a:gd name="T17" fmla="*/ 2147483646 h 11"/>
                                        <a:gd name="T18" fmla="*/ 2147483646 w 31"/>
                                        <a:gd name="T19" fmla="*/ 2147483646 h 11"/>
                                        <a:gd name="T20" fmla="*/ 2147483646 w 31"/>
                                        <a:gd name="T21" fmla="*/ 2147483646 h 11"/>
                                        <a:gd name="T22" fmla="*/ 2147483646 w 31"/>
                                        <a:gd name="T23" fmla="*/ 2147483646 h 11"/>
                                        <a:gd name="T24" fmla="*/ 2147483646 w 3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1">
                                          <a:moveTo>
                                            <a:pt x="2" y="11"/>
                                          </a:moveTo>
                                          <a:lnTo>
                                            <a:pt x="0" y="7"/>
                                          </a:lnTo>
                                          <a:lnTo>
                                            <a:pt x="0" y="3"/>
                                          </a:lnTo>
                                          <a:lnTo>
                                            <a:pt x="0" y="0"/>
                                          </a:lnTo>
                                          <a:lnTo>
                                            <a:pt x="2" y="0"/>
                                          </a:lnTo>
                                          <a:lnTo>
                                            <a:pt x="28" y="0"/>
                                          </a:lnTo>
                                          <a:lnTo>
                                            <a:pt x="31" y="0"/>
                                          </a:lnTo>
                                          <a:lnTo>
                                            <a:pt x="31" y="3"/>
                                          </a:lnTo>
                                          <a:lnTo>
                                            <a:pt x="31" y="7"/>
                                          </a:lnTo>
                                          <a:lnTo>
                                            <a:pt x="28"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29" name="Freeform 1643">
                                      <a:extLst>
                                        <a:ext uri="{FF2B5EF4-FFF2-40B4-BE49-F238E27FC236}">
                                          <a16:creationId xmlns:a16="http://schemas.microsoft.com/office/drawing/2014/main" id="{9C15DF0A-0E80-4043-9C9A-6A569549F753}"/>
                                        </a:ext>
                                      </a:extLst>
                                    </p:cNvPr>
                                    <p:cNvSpPr>
                                      <a:spLocks/>
                                    </p:cNvSpPr>
                                    <p:nvPr/>
                                  </p:nvSpPr>
                                  <p:spPr bwMode="auto">
                                    <a:xfrm>
                                      <a:off x="4191000" y="2681818"/>
                                      <a:ext cx="61384" cy="19049"/>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3" y="11"/>
                                          </a:moveTo>
                                          <a:lnTo>
                                            <a:pt x="0" y="7"/>
                                          </a:lnTo>
                                          <a:lnTo>
                                            <a:pt x="0" y="3"/>
                                          </a:lnTo>
                                          <a:lnTo>
                                            <a:pt x="0" y="0"/>
                                          </a:lnTo>
                                          <a:lnTo>
                                            <a:pt x="3" y="0"/>
                                          </a:lnTo>
                                          <a:lnTo>
                                            <a:pt x="43" y="0"/>
                                          </a:lnTo>
                                          <a:lnTo>
                                            <a:pt x="46" y="0"/>
                                          </a:lnTo>
                                          <a:lnTo>
                                            <a:pt x="46" y="3"/>
                                          </a:lnTo>
                                          <a:lnTo>
                                            <a:pt x="46" y="7"/>
                                          </a:lnTo>
                                          <a:lnTo>
                                            <a:pt x="43"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30" name="Freeform 1644">
                                      <a:extLst>
                                        <a:ext uri="{FF2B5EF4-FFF2-40B4-BE49-F238E27FC236}">
                                          <a16:creationId xmlns:a16="http://schemas.microsoft.com/office/drawing/2014/main" id="{F948EDF8-7540-4A7C-9228-A53B6BC9375E}"/>
                                        </a:ext>
                                      </a:extLst>
                                    </p:cNvPr>
                                    <p:cNvSpPr>
                                      <a:spLocks/>
                                    </p:cNvSpPr>
                                    <p:nvPr/>
                                  </p:nvSpPr>
                                  <p:spPr bwMode="auto">
                                    <a:xfrm>
                                      <a:off x="4246033" y="2681818"/>
                                      <a:ext cx="76200" cy="19049"/>
                                    </a:xfrm>
                                    <a:custGeom>
                                      <a:avLst/>
                                      <a:gdLst>
                                        <a:gd name="T0" fmla="*/ 2147483646 w 57"/>
                                        <a:gd name="T1" fmla="*/ 2147483646 h 11"/>
                                        <a:gd name="T2" fmla="*/ 0 w 57"/>
                                        <a:gd name="T3" fmla="*/ 2147483646 h 11"/>
                                        <a:gd name="T4" fmla="*/ 0 w 57"/>
                                        <a:gd name="T5" fmla="*/ 2147483646 h 11"/>
                                        <a:gd name="T6" fmla="*/ 0 w 57"/>
                                        <a:gd name="T7" fmla="*/ 2147483646 h 11"/>
                                        <a:gd name="T8" fmla="*/ 0 w 57"/>
                                        <a:gd name="T9" fmla="*/ 0 h 11"/>
                                        <a:gd name="T10" fmla="*/ 2147483646 w 57"/>
                                        <a:gd name="T11" fmla="*/ 0 h 11"/>
                                        <a:gd name="T12" fmla="*/ 2147483646 w 57"/>
                                        <a:gd name="T13" fmla="*/ 0 h 11"/>
                                        <a:gd name="T14" fmla="*/ 2147483646 w 57"/>
                                        <a:gd name="T15" fmla="*/ 0 h 11"/>
                                        <a:gd name="T16" fmla="*/ 2147483646 w 57"/>
                                        <a:gd name="T17" fmla="*/ 2147483646 h 11"/>
                                        <a:gd name="T18" fmla="*/ 2147483646 w 57"/>
                                        <a:gd name="T19" fmla="*/ 2147483646 h 11"/>
                                        <a:gd name="T20" fmla="*/ 2147483646 w 57"/>
                                        <a:gd name="T21" fmla="*/ 2147483646 h 11"/>
                                        <a:gd name="T22" fmla="*/ 2147483646 w 57"/>
                                        <a:gd name="T23" fmla="*/ 2147483646 h 11"/>
                                        <a:gd name="T24" fmla="*/ 2147483646 w 5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7" h="11">
                                          <a:moveTo>
                                            <a:pt x="2" y="11"/>
                                          </a:moveTo>
                                          <a:lnTo>
                                            <a:pt x="0" y="7"/>
                                          </a:lnTo>
                                          <a:lnTo>
                                            <a:pt x="0" y="3"/>
                                          </a:lnTo>
                                          <a:lnTo>
                                            <a:pt x="0" y="0"/>
                                          </a:lnTo>
                                          <a:lnTo>
                                            <a:pt x="2" y="0"/>
                                          </a:lnTo>
                                          <a:lnTo>
                                            <a:pt x="54" y="0"/>
                                          </a:lnTo>
                                          <a:lnTo>
                                            <a:pt x="57" y="0"/>
                                          </a:lnTo>
                                          <a:lnTo>
                                            <a:pt x="57" y="3"/>
                                          </a:lnTo>
                                          <a:lnTo>
                                            <a:pt x="57" y="7"/>
                                          </a:lnTo>
                                          <a:lnTo>
                                            <a:pt x="54"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31" name="Freeform 1645">
                                      <a:extLst>
                                        <a:ext uri="{FF2B5EF4-FFF2-40B4-BE49-F238E27FC236}">
                                          <a16:creationId xmlns:a16="http://schemas.microsoft.com/office/drawing/2014/main" id="{FC62ACEB-D8E2-485B-8689-790DD1151515}"/>
                                        </a:ext>
                                      </a:extLst>
                                    </p:cNvPr>
                                    <p:cNvSpPr>
                                      <a:spLocks/>
                                    </p:cNvSpPr>
                                    <p:nvPr/>
                                  </p:nvSpPr>
                                  <p:spPr bwMode="auto">
                                    <a:xfrm>
                                      <a:off x="4315885" y="2681818"/>
                                      <a:ext cx="95249" cy="19049"/>
                                    </a:xfrm>
                                    <a:custGeom>
                                      <a:avLst/>
                                      <a:gdLst>
                                        <a:gd name="T0" fmla="*/ 2147483646 w 72"/>
                                        <a:gd name="T1" fmla="*/ 2147483646 h 11"/>
                                        <a:gd name="T2" fmla="*/ 0 w 72"/>
                                        <a:gd name="T3" fmla="*/ 2147483646 h 11"/>
                                        <a:gd name="T4" fmla="*/ 0 w 72"/>
                                        <a:gd name="T5" fmla="*/ 2147483646 h 11"/>
                                        <a:gd name="T6" fmla="*/ 0 w 72"/>
                                        <a:gd name="T7" fmla="*/ 2147483646 h 11"/>
                                        <a:gd name="T8" fmla="*/ 0 w 72"/>
                                        <a:gd name="T9" fmla="*/ 0 h 11"/>
                                        <a:gd name="T10" fmla="*/ 2147483646 w 72"/>
                                        <a:gd name="T11" fmla="*/ 0 h 11"/>
                                        <a:gd name="T12" fmla="*/ 2147483646 w 72"/>
                                        <a:gd name="T13" fmla="*/ 0 h 11"/>
                                        <a:gd name="T14" fmla="*/ 2147483646 w 72"/>
                                        <a:gd name="T15" fmla="*/ 0 h 11"/>
                                        <a:gd name="T16" fmla="*/ 2147483646 w 72"/>
                                        <a:gd name="T17" fmla="*/ 2147483646 h 11"/>
                                        <a:gd name="T18" fmla="*/ 2147483646 w 72"/>
                                        <a:gd name="T19" fmla="*/ 2147483646 h 11"/>
                                        <a:gd name="T20" fmla="*/ 2147483646 w 72"/>
                                        <a:gd name="T21" fmla="*/ 2147483646 h 11"/>
                                        <a:gd name="T22" fmla="*/ 2147483646 w 72"/>
                                        <a:gd name="T23" fmla="*/ 2147483646 h 11"/>
                                        <a:gd name="T24" fmla="*/ 2147483646 w 7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2" h="11">
                                          <a:moveTo>
                                            <a:pt x="3" y="11"/>
                                          </a:moveTo>
                                          <a:lnTo>
                                            <a:pt x="0" y="7"/>
                                          </a:lnTo>
                                          <a:lnTo>
                                            <a:pt x="0" y="3"/>
                                          </a:lnTo>
                                          <a:lnTo>
                                            <a:pt x="0" y="0"/>
                                          </a:lnTo>
                                          <a:lnTo>
                                            <a:pt x="3" y="0"/>
                                          </a:lnTo>
                                          <a:lnTo>
                                            <a:pt x="69" y="0"/>
                                          </a:lnTo>
                                          <a:lnTo>
                                            <a:pt x="72" y="0"/>
                                          </a:lnTo>
                                          <a:lnTo>
                                            <a:pt x="72" y="3"/>
                                          </a:lnTo>
                                          <a:lnTo>
                                            <a:pt x="72" y="7"/>
                                          </a:lnTo>
                                          <a:lnTo>
                                            <a:pt x="69"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32" name="Freeform 1646">
                                      <a:extLst>
                                        <a:ext uri="{FF2B5EF4-FFF2-40B4-BE49-F238E27FC236}">
                                          <a16:creationId xmlns:a16="http://schemas.microsoft.com/office/drawing/2014/main" id="{69A68E1D-AAF7-4047-A533-3ADB59325421}"/>
                                        </a:ext>
                                      </a:extLst>
                                    </p:cNvPr>
                                    <p:cNvSpPr>
                                      <a:spLocks/>
                                    </p:cNvSpPr>
                                    <p:nvPr/>
                                  </p:nvSpPr>
                                  <p:spPr bwMode="auto">
                                    <a:xfrm>
                                      <a:off x="4402667" y="2641600"/>
                                      <a:ext cx="12700" cy="52917"/>
                                    </a:xfrm>
                                    <a:custGeom>
                                      <a:avLst/>
                                      <a:gdLst>
                                        <a:gd name="T0" fmla="*/ 2147483646 w 9"/>
                                        <a:gd name="T1" fmla="*/ 2147483646 h 30"/>
                                        <a:gd name="T2" fmla="*/ 2147483646 w 9"/>
                                        <a:gd name="T3" fmla="*/ 2147483646 h 30"/>
                                        <a:gd name="T4" fmla="*/ 2147483646 w 9"/>
                                        <a:gd name="T5" fmla="*/ 2147483646 h 30"/>
                                        <a:gd name="T6" fmla="*/ 2147483646 w 9"/>
                                        <a:gd name="T7" fmla="*/ 2147483646 h 30"/>
                                        <a:gd name="T8" fmla="*/ 0 w 9"/>
                                        <a:gd name="T9" fmla="*/ 2147483646 h 30"/>
                                        <a:gd name="T10" fmla="*/ 0 w 9"/>
                                        <a:gd name="T11" fmla="*/ 2147483646 h 30"/>
                                        <a:gd name="T12" fmla="*/ 0 w 9"/>
                                        <a:gd name="T13" fmla="*/ 2147483646 h 30"/>
                                        <a:gd name="T14" fmla="*/ 0 w 9"/>
                                        <a:gd name="T15" fmla="*/ 0 h 30"/>
                                        <a:gd name="T16" fmla="*/ 2147483646 w 9"/>
                                        <a:gd name="T17" fmla="*/ 0 h 30"/>
                                        <a:gd name="T18" fmla="*/ 2147483646 w 9"/>
                                        <a:gd name="T19" fmla="*/ 0 h 30"/>
                                        <a:gd name="T20" fmla="*/ 2147483646 w 9"/>
                                        <a:gd name="T21" fmla="*/ 0 h 30"/>
                                        <a:gd name="T22" fmla="*/ 2147483646 w 9"/>
                                        <a:gd name="T23" fmla="*/ 2147483646 h 30"/>
                                        <a:gd name="T24" fmla="*/ 2147483646 w 9"/>
                                        <a:gd name="T25" fmla="*/ 2147483646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30">
                                          <a:moveTo>
                                            <a:pt x="9" y="26"/>
                                          </a:moveTo>
                                          <a:lnTo>
                                            <a:pt x="6" y="30"/>
                                          </a:lnTo>
                                          <a:lnTo>
                                            <a:pt x="3" y="30"/>
                                          </a:lnTo>
                                          <a:lnTo>
                                            <a:pt x="0" y="30"/>
                                          </a:lnTo>
                                          <a:lnTo>
                                            <a:pt x="0" y="26"/>
                                          </a:lnTo>
                                          <a:lnTo>
                                            <a:pt x="0" y="4"/>
                                          </a:lnTo>
                                          <a:lnTo>
                                            <a:pt x="0" y="0"/>
                                          </a:lnTo>
                                          <a:lnTo>
                                            <a:pt x="3" y="0"/>
                                          </a:lnTo>
                                          <a:lnTo>
                                            <a:pt x="6" y="0"/>
                                          </a:lnTo>
                                          <a:lnTo>
                                            <a:pt x="9" y="4"/>
                                          </a:lnTo>
                                          <a:lnTo>
                                            <a:pt x="9" y="26"/>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33" name="Freeform 1647">
                                      <a:extLst>
                                        <a:ext uri="{FF2B5EF4-FFF2-40B4-BE49-F238E27FC236}">
                                          <a16:creationId xmlns:a16="http://schemas.microsoft.com/office/drawing/2014/main" id="{D131D120-2EFE-4A70-875B-AED88D2E9E84}"/>
                                        </a:ext>
                                      </a:extLst>
                                    </p:cNvPr>
                                    <p:cNvSpPr>
                                      <a:spLocks/>
                                    </p:cNvSpPr>
                                    <p:nvPr/>
                                  </p:nvSpPr>
                                  <p:spPr bwMode="auto">
                                    <a:xfrm>
                                      <a:off x="4402667" y="2641600"/>
                                      <a:ext cx="48684" cy="19051"/>
                                    </a:xfrm>
                                    <a:custGeom>
                                      <a:avLst/>
                                      <a:gdLst>
                                        <a:gd name="T0" fmla="*/ 2147483646 w 35"/>
                                        <a:gd name="T1" fmla="*/ 2147483646 h 11"/>
                                        <a:gd name="T2" fmla="*/ 0 w 35"/>
                                        <a:gd name="T3" fmla="*/ 2147483646 h 11"/>
                                        <a:gd name="T4" fmla="*/ 0 w 35"/>
                                        <a:gd name="T5" fmla="*/ 2147483646 h 11"/>
                                        <a:gd name="T6" fmla="*/ 0 w 35"/>
                                        <a:gd name="T7" fmla="*/ 2147483646 h 11"/>
                                        <a:gd name="T8" fmla="*/ 0 w 35"/>
                                        <a:gd name="T9" fmla="*/ 0 h 11"/>
                                        <a:gd name="T10" fmla="*/ 2147483646 w 35"/>
                                        <a:gd name="T11" fmla="*/ 0 h 11"/>
                                        <a:gd name="T12" fmla="*/ 2147483646 w 35"/>
                                        <a:gd name="T13" fmla="*/ 0 h 11"/>
                                        <a:gd name="T14" fmla="*/ 2147483646 w 35"/>
                                        <a:gd name="T15" fmla="*/ 0 h 11"/>
                                        <a:gd name="T16" fmla="*/ 2147483646 w 35"/>
                                        <a:gd name="T17" fmla="*/ 2147483646 h 11"/>
                                        <a:gd name="T18" fmla="*/ 2147483646 w 35"/>
                                        <a:gd name="T19" fmla="*/ 2147483646 h 11"/>
                                        <a:gd name="T20" fmla="*/ 2147483646 w 35"/>
                                        <a:gd name="T21" fmla="*/ 2147483646 h 11"/>
                                        <a:gd name="T22" fmla="*/ 2147483646 w 35"/>
                                        <a:gd name="T23" fmla="*/ 2147483646 h 11"/>
                                        <a:gd name="T24" fmla="*/ 2147483646 w 3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1">
                                          <a:moveTo>
                                            <a:pt x="3" y="11"/>
                                          </a:moveTo>
                                          <a:lnTo>
                                            <a:pt x="0" y="8"/>
                                          </a:lnTo>
                                          <a:lnTo>
                                            <a:pt x="0" y="4"/>
                                          </a:lnTo>
                                          <a:lnTo>
                                            <a:pt x="0" y="0"/>
                                          </a:lnTo>
                                          <a:lnTo>
                                            <a:pt x="3" y="0"/>
                                          </a:lnTo>
                                          <a:lnTo>
                                            <a:pt x="32" y="0"/>
                                          </a:lnTo>
                                          <a:lnTo>
                                            <a:pt x="35" y="0"/>
                                          </a:lnTo>
                                          <a:lnTo>
                                            <a:pt x="35" y="4"/>
                                          </a:lnTo>
                                          <a:lnTo>
                                            <a:pt x="35" y="8"/>
                                          </a:lnTo>
                                          <a:lnTo>
                                            <a:pt x="32"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34" name="Freeform 1648">
                                      <a:extLst>
                                        <a:ext uri="{FF2B5EF4-FFF2-40B4-BE49-F238E27FC236}">
                                          <a16:creationId xmlns:a16="http://schemas.microsoft.com/office/drawing/2014/main" id="{C64D7D81-2DDF-4591-892E-7E0D55CE4E33}"/>
                                        </a:ext>
                                      </a:extLst>
                                    </p:cNvPr>
                                    <p:cNvSpPr>
                                      <a:spLocks/>
                                    </p:cNvSpPr>
                                    <p:nvPr/>
                                  </p:nvSpPr>
                                  <p:spPr bwMode="auto">
                                    <a:xfrm>
                                      <a:off x="4442885" y="2599268"/>
                                      <a:ext cx="12700" cy="55033"/>
                                    </a:xfrm>
                                    <a:custGeom>
                                      <a:avLst/>
                                      <a:gdLst>
                                        <a:gd name="T0" fmla="*/ 2147483646 w 9"/>
                                        <a:gd name="T1" fmla="*/ 2147483646 h 31"/>
                                        <a:gd name="T2" fmla="*/ 2147483646 w 9"/>
                                        <a:gd name="T3" fmla="*/ 2147483646 h 31"/>
                                        <a:gd name="T4" fmla="*/ 2147483646 w 9"/>
                                        <a:gd name="T5" fmla="*/ 2147483646 h 31"/>
                                        <a:gd name="T6" fmla="*/ 2147483646 w 9"/>
                                        <a:gd name="T7" fmla="*/ 2147483646 h 31"/>
                                        <a:gd name="T8" fmla="*/ 0 w 9"/>
                                        <a:gd name="T9" fmla="*/ 2147483646 h 31"/>
                                        <a:gd name="T10" fmla="*/ 0 w 9"/>
                                        <a:gd name="T11" fmla="*/ 2147483646 h 31"/>
                                        <a:gd name="T12" fmla="*/ 0 w 9"/>
                                        <a:gd name="T13" fmla="*/ 2147483646 h 31"/>
                                        <a:gd name="T14" fmla="*/ 0 w 9"/>
                                        <a:gd name="T15" fmla="*/ 0 h 31"/>
                                        <a:gd name="T16" fmla="*/ 2147483646 w 9"/>
                                        <a:gd name="T17" fmla="*/ 0 h 31"/>
                                        <a:gd name="T18" fmla="*/ 2147483646 w 9"/>
                                        <a:gd name="T19" fmla="*/ 0 h 31"/>
                                        <a:gd name="T20" fmla="*/ 2147483646 w 9"/>
                                        <a:gd name="T21" fmla="*/ 0 h 31"/>
                                        <a:gd name="T22" fmla="*/ 2147483646 w 9"/>
                                        <a:gd name="T23" fmla="*/ 2147483646 h 31"/>
                                        <a:gd name="T24" fmla="*/ 2147483646 w 9"/>
                                        <a:gd name="T25" fmla="*/ 2147483646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31">
                                          <a:moveTo>
                                            <a:pt x="9" y="27"/>
                                          </a:moveTo>
                                          <a:lnTo>
                                            <a:pt x="6" y="31"/>
                                          </a:lnTo>
                                          <a:lnTo>
                                            <a:pt x="3" y="31"/>
                                          </a:lnTo>
                                          <a:lnTo>
                                            <a:pt x="0" y="31"/>
                                          </a:lnTo>
                                          <a:lnTo>
                                            <a:pt x="0" y="27"/>
                                          </a:lnTo>
                                          <a:lnTo>
                                            <a:pt x="0" y="4"/>
                                          </a:lnTo>
                                          <a:lnTo>
                                            <a:pt x="0" y="0"/>
                                          </a:lnTo>
                                          <a:lnTo>
                                            <a:pt x="3" y="0"/>
                                          </a:lnTo>
                                          <a:lnTo>
                                            <a:pt x="6" y="0"/>
                                          </a:lnTo>
                                          <a:lnTo>
                                            <a:pt x="9" y="4"/>
                                          </a:lnTo>
                                          <a:lnTo>
                                            <a:pt x="9" y="27"/>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35" name="Freeform 1649">
                                      <a:extLst>
                                        <a:ext uri="{FF2B5EF4-FFF2-40B4-BE49-F238E27FC236}">
                                          <a16:creationId xmlns:a16="http://schemas.microsoft.com/office/drawing/2014/main" id="{07ACF39D-2587-4A7C-8270-76837E0F7920}"/>
                                        </a:ext>
                                      </a:extLst>
                                    </p:cNvPr>
                                    <p:cNvSpPr>
                                      <a:spLocks/>
                                    </p:cNvSpPr>
                                    <p:nvPr/>
                                  </p:nvSpPr>
                                  <p:spPr bwMode="auto">
                                    <a:xfrm>
                                      <a:off x="4442884" y="2599267"/>
                                      <a:ext cx="48683" cy="21167"/>
                                    </a:xfrm>
                                    <a:custGeom>
                                      <a:avLst/>
                                      <a:gdLst>
                                        <a:gd name="T0" fmla="*/ 2147483646 w 37"/>
                                        <a:gd name="T1" fmla="*/ 2147483646 h 12"/>
                                        <a:gd name="T2" fmla="*/ 0 w 37"/>
                                        <a:gd name="T3" fmla="*/ 2147483646 h 12"/>
                                        <a:gd name="T4" fmla="*/ 0 w 37"/>
                                        <a:gd name="T5" fmla="*/ 2147483646 h 12"/>
                                        <a:gd name="T6" fmla="*/ 0 w 37"/>
                                        <a:gd name="T7" fmla="*/ 2147483646 h 12"/>
                                        <a:gd name="T8" fmla="*/ 0 w 37"/>
                                        <a:gd name="T9" fmla="*/ 0 h 12"/>
                                        <a:gd name="T10" fmla="*/ 2147483646 w 37"/>
                                        <a:gd name="T11" fmla="*/ 0 h 12"/>
                                        <a:gd name="T12" fmla="*/ 2147483646 w 37"/>
                                        <a:gd name="T13" fmla="*/ 0 h 12"/>
                                        <a:gd name="T14" fmla="*/ 2147483646 w 37"/>
                                        <a:gd name="T15" fmla="*/ 0 h 12"/>
                                        <a:gd name="T16" fmla="*/ 2147483646 w 37"/>
                                        <a:gd name="T17" fmla="*/ 2147483646 h 12"/>
                                        <a:gd name="T18" fmla="*/ 2147483646 w 37"/>
                                        <a:gd name="T19" fmla="*/ 2147483646 h 12"/>
                                        <a:gd name="T20" fmla="*/ 2147483646 w 37"/>
                                        <a:gd name="T21" fmla="*/ 2147483646 h 12"/>
                                        <a:gd name="T22" fmla="*/ 2147483646 w 37"/>
                                        <a:gd name="T23" fmla="*/ 2147483646 h 12"/>
                                        <a:gd name="T24" fmla="*/ 2147483646 w 3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2">
                                          <a:moveTo>
                                            <a:pt x="3" y="12"/>
                                          </a:moveTo>
                                          <a:lnTo>
                                            <a:pt x="0" y="8"/>
                                          </a:lnTo>
                                          <a:lnTo>
                                            <a:pt x="0" y="4"/>
                                          </a:lnTo>
                                          <a:lnTo>
                                            <a:pt x="0" y="0"/>
                                          </a:lnTo>
                                          <a:lnTo>
                                            <a:pt x="3" y="0"/>
                                          </a:lnTo>
                                          <a:lnTo>
                                            <a:pt x="34" y="0"/>
                                          </a:lnTo>
                                          <a:lnTo>
                                            <a:pt x="37" y="0"/>
                                          </a:lnTo>
                                          <a:lnTo>
                                            <a:pt x="37" y="4"/>
                                          </a:lnTo>
                                          <a:lnTo>
                                            <a:pt x="37" y="8"/>
                                          </a:lnTo>
                                          <a:lnTo>
                                            <a:pt x="34"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36" name="Freeform 1650">
                                      <a:extLst>
                                        <a:ext uri="{FF2B5EF4-FFF2-40B4-BE49-F238E27FC236}">
                                          <a16:creationId xmlns:a16="http://schemas.microsoft.com/office/drawing/2014/main" id="{0FFFE153-B44B-4DA0-BCB7-E832E470BF49}"/>
                                        </a:ext>
                                      </a:extLst>
                                    </p:cNvPr>
                                    <p:cNvSpPr>
                                      <a:spLocks/>
                                    </p:cNvSpPr>
                                    <p:nvPr/>
                                  </p:nvSpPr>
                                  <p:spPr bwMode="auto">
                                    <a:xfrm>
                                      <a:off x="4485218" y="2599267"/>
                                      <a:ext cx="10583" cy="21167"/>
                                    </a:xfrm>
                                    <a:custGeom>
                                      <a:avLst/>
                                      <a:gdLst>
                                        <a:gd name="T0" fmla="*/ 2147483646 w 8"/>
                                        <a:gd name="T1" fmla="*/ 2147483646 h 12"/>
                                        <a:gd name="T2" fmla="*/ 0 w 8"/>
                                        <a:gd name="T3" fmla="*/ 2147483646 h 12"/>
                                        <a:gd name="T4" fmla="*/ 0 w 8"/>
                                        <a:gd name="T5" fmla="*/ 2147483646 h 12"/>
                                        <a:gd name="T6" fmla="*/ 0 w 8"/>
                                        <a:gd name="T7" fmla="*/ 2147483646 h 12"/>
                                        <a:gd name="T8" fmla="*/ 0 w 8"/>
                                        <a:gd name="T9" fmla="*/ 0 h 12"/>
                                        <a:gd name="T10" fmla="*/ 2147483646 w 8"/>
                                        <a:gd name="T11" fmla="*/ 0 h 12"/>
                                        <a:gd name="T12" fmla="*/ 2147483646 w 8"/>
                                        <a:gd name="T13" fmla="*/ 0 h 12"/>
                                        <a:gd name="T14" fmla="*/ 2147483646 w 8"/>
                                        <a:gd name="T15" fmla="*/ 0 h 12"/>
                                        <a:gd name="T16" fmla="*/ 2147483646 w 8"/>
                                        <a:gd name="T17" fmla="*/ 2147483646 h 12"/>
                                        <a:gd name="T18" fmla="*/ 2147483646 w 8"/>
                                        <a:gd name="T19" fmla="*/ 2147483646 h 12"/>
                                        <a:gd name="T20" fmla="*/ 2147483646 w 8"/>
                                        <a:gd name="T21" fmla="*/ 2147483646 h 12"/>
                                        <a:gd name="T22" fmla="*/ 2147483646 w 8"/>
                                        <a:gd name="T23" fmla="*/ 2147483646 h 12"/>
                                        <a:gd name="T24" fmla="*/ 2147483646 w 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2">
                                          <a:moveTo>
                                            <a:pt x="2" y="12"/>
                                          </a:moveTo>
                                          <a:lnTo>
                                            <a:pt x="0" y="8"/>
                                          </a:lnTo>
                                          <a:lnTo>
                                            <a:pt x="0" y="4"/>
                                          </a:lnTo>
                                          <a:lnTo>
                                            <a:pt x="0" y="0"/>
                                          </a:lnTo>
                                          <a:lnTo>
                                            <a:pt x="2" y="0"/>
                                          </a:lnTo>
                                          <a:lnTo>
                                            <a:pt x="5" y="0"/>
                                          </a:lnTo>
                                          <a:lnTo>
                                            <a:pt x="8" y="0"/>
                                          </a:lnTo>
                                          <a:lnTo>
                                            <a:pt x="8" y="4"/>
                                          </a:lnTo>
                                          <a:lnTo>
                                            <a:pt x="8" y="8"/>
                                          </a:lnTo>
                                          <a:lnTo>
                                            <a:pt x="5" y="12"/>
                                          </a:lnTo>
                                          <a:lnTo>
                                            <a:pt x="2"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37" name="Freeform 1651">
                                      <a:extLst>
                                        <a:ext uri="{FF2B5EF4-FFF2-40B4-BE49-F238E27FC236}">
                                          <a16:creationId xmlns:a16="http://schemas.microsoft.com/office/drawing/2014/main" id="{92836AA3-4748-4DFB-BF86-FD3FDE1BF42C}"/>
                                        </a:ext>
                                      </a:extLst>
                                    </p:cNvPr>
                                    <p:cNvSpPr>
                                      <a:spLocks/>
                                    </p:cNvSpPr>
                                    <p:nvPr/>
                                  </p:nvSpPr>
                                  <p:spPr bwMode="auto">
                                    <a:xfrm>
                                      <a:off x="4489451" y="2599267"/>
                                      <a:ext cx="61383" cy="21167"/>
                                    </a:xfrm>
                                    <a:custGeom>
                                      <a:avLst/>
                                      <a:gdLst>
                                        <a:gd name="T0" fmla="*/ 2147483646 w 46"/>
                                        <a:gd name="T1" fmla="*/ 2147483646 h 12"/>
                                        <a:gd name="T2" fmla="*/ 0 w 46"/>
                                        <a:gd name="T3" fmla="*/ 2147483646 h 12"/>
                                        <a:gd name="T4" fmla="*/ 0 w 46"/>
                                        <a:gd name="T5" fmla="*/ 2147483646 h 12"/>
                                        <a:gd name="T6" fmla="*/ 0 w 46"/>
                                        <a:gd name="T7" fmla="*/ 2147483646 h 12"/>
                                        <a:gd name="T8" fmla="*/ 0 w 46"/>
                                        <a:gd name="T9" fmla="*/ 0 h 12"/>
                                        <a:gd name="T10" fmla="*/ 2147483646 w 46"/>
                                        <a:gd name="T11" fmla="*/ 0 h 12"/>
                                        <a:gd name="T12" fmla="*/ 2147483646 w 46"/>
                                        <a:gd name="T13" fmla="*/ 0 h 12"/>
                                        <a:gd name="T14" fmla="*/ 2147483646 w 46"/>
                                        <a:gd name="T15" fmla="*/ 0 h 12"/>
                                        <a:gd name="T16" fmla="*/ 2147483646 w 46"/>
                                        <a:gd name="T17" fmla="*/ 2147483646 h 12"/>
                                        <a:gd name="T18" fmla="*/ 2147483646 w 46"/>
                                        <a:gd name="T19" fmla="*/ 2147483646 h 12"/>
                                        <a:gd name="T20" fmla="*/ 2147483646 w 46"/>
                                        <a:gd name="T21" fmla="*/ 2147483646 h 12"/>
                                        <a:gd name="T22" fmla="*/ 2147483646 w 46"/>
                                        <a:gd name="T23" fmla="*/ 2147483646 h 12"/>
                                        <a:gd name="T24" fmla="*/ 2147483646 w 46"/>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2">
                                          <a:moveTo>
                                            <a:pt x="3" y="12"/>
                                          </a:moveTo>
                                          <a:lnTo>
                                            <a:pt x="0" y="8"/>
                                          </a:lnTo>
                                          <a:lnTo>
                                            <a:pt x="0" y="4"/>
                                          </a:lnTo>
                                          <a:lnTo>
                                            <a:pt x="0" y="0"/>
                                          </a:lnTo>
                                          <a:lnTo>
                                            <a:pt x="3" y="0"/>
                                          </a:lnTo>
                                          <a:lnTo>
                                            <a:pt x="44" y="0"/>
                                          </a:lnTo>
                                          <a:lnTo>
                                            <a:pt x="46" y="0"/>
                                          </a:lnTo>
                                          <a:lnTo>
                                            <a:pt x="46" y="4"/>
                                          </a:lnTo>
                                          <a:lnTo>
                                            <a:pt x="46" y="8"/>
                                          </a:lnTo>
                                          <a:lnTo>
                                            <a:pt x="44"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38" name="Freeform 1652">
                                      <a:extLst>
                                        <a:ext uri="{FF2B5EF4-FFF2-40B4-BE49-F238E27FC236}">
                                          <a16:creationId xmlns:a16="http://schemas.microsoft.com/office/drawing/2014/main" id="{40C3DC43-AE8C-4F94-9DD6-B52E5D6B240F}"/>
                                        </a:ext>
                                      </a:extLst>
                                    </p:cNvPr>
                                    <p:cNvSpPr>
                                      <a:spLocks/>
                                    </p:cNvSpPr>
                                    <p:nvPr/>
                                  </p:nvSpPr>
                                  <p:spPr bwMode="auto">
                                    <a:xfrm>
                                      <a:off x="4544485" y="2599267"/>
                                      <a:ext cx="249767" cy="21167"/>
                                    </a:xfrm>
                                    <a:custGeom>
                                      <a:avLst/>
                                      <a:gdLst>
                                        <a:gd name="T0" fmla="*/ 2147483646 w 186"/>
                                        <a:gd name="T1" fmla="*/ 2147483646 h 12"/>
                                        <a:gd name="T2" fmla="*/ 0 w 186"/>
                                        <a:gd name="T3" fmla="*/ 2147483646 h 12"/>
                                        <a:gd name="T4" fmla="*/ 0 w 186"/>
                                        <a:gd name="T5" fmla="*/ 2147483646 h 12"/>
                                        <a:gd name="T6" fmla="*/ 0 w 186"/>
                                        <a:gd name="T7" fmla="*/ 2147483646 h 12"/>
                                        <a:gd name="T8" fmla="*/ 0 w 186"/>
                                        <a:gd name="T9" fmla="*/ 0 h 12"/>
                                        <a:gd name="T10" fmla="*/ 2147483646 w 186"/>
                                        <a:gd name="T11" fmla="*/ 0 h 12"/>
                                        <a:gd name="T12" fmla="*/ 2147483646 w 186"/>
                                        <a:gd name="T13" fmla="*/ 0 h 12"/>
                                        <a:gd name="T14" fmla="*/ 2147483646 w 186"/>
                                        <a:gd name="T15" fmla="*/ 0 h 12"/>
                                        <a:gd name="T16" fmla="*/ 2147483646 w 186"/>
                                        <a:gd name="T17" fmla="*/ 2147483646 h 12"/>
                                        <a:gd name="T18" fmla="*/ 2147483646 w 186"/>
                                        <a:gd name="T19" fmla="*/ 2147483646 h 12"/>
                                        <a:gd name="T20" fmla="*/ 2147483646 w 186"/>
                                        <a:gd name="T21" fmla="*/ 2147483646 h 12"/>
                                        <a:gd name="T22" fmla="*/ 2147483646 w 186"/>
                                        <a:gd name="T23" fmla="*/ 2147483646 h 12"/>
                                        <a:gd name="T24" fmla="*/ 2147483646 w 186"/>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6" h="12">
                                          <a:moveTo>
                                            <a:pt x="3" y="12"/>
                                          </a:moveTo>
                                          <a:lnTo>
                                            <a:pt x="0" y="8"/>
                                          </a:lnTo>
                                          <a:lnTo>
                                            <a:pt x="0" y="4"/>
                                          </a:lnTo>
                                          <a:lnTo>
                                            <a:pt x="0" y="0"/>
                                          </a:lnTo>
                                          <a:lnTo>
                                            <a:pt x="3" y="0"/>
                                          </a:lnTo>
                                          <a:lnTo>
                                            <a:pt x="183" y="0"/>
                                          </a:lnTo>
                                          <a:lnTo>
                                            <a:pt x="186" y="0"/>
                                          </a:lnTo>
                                          <a:lnTo>
                                            <a:pt x="186" y="4"/>
                                          </a:lnTo>
                                          <a:lnTo>
                                            <a:pt x="186" y="8"/>
                                          </a:lnTo>
                                          <a:lnTo>
                                            <a:pt x="183" y="12"/>
                                          </a:lnTo>
                                          <a:lnTo>
                                            <a:pt x="3" y="12"/>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39" name="Freeform 1653">
                                      <a:extLst>
                                        <a:ext uri="{FF2B5EF4-FFF2-40B4-BE49-F238E27FC236}">
                                          <a16:creationId xmlns:a16="http://schemas.microsoft.com/office/drawing/2014/main" id="{CA3FD094-5800-49EE-A28A-F71AE90E753D}"/>
                                        </a:ext>
                                      </a:extLst>
                                    </p:cNvPr>
                                    <p:cNvSpPr>
                                      <a:spLocks/>
                                    </p:cNvSpPr>
                                    <p:nvPr/>
                                  </p:nvSpPr>
                                  <p:spPr bwMode="auto">
                                    <a:xfrm>
                                      <a:off x="4787900" y="2552700"/>
                                      <a:ext cx="10584" cy="61384"/>
                                    </a:xfrm>
                                    <a:custGeom>
                                      <a:avLst/>
                                      <a:gdLst>
                                        <a:gd name="T0" fmla="*/ 2147483646 w 8"/>
                                        <a:gd name="T1" fmla="*/ 2147483646 h 34"/>
                                        <a:gd name="T2" fmla="*/ 2147483646 w 8"/>
                                        <a:gd name="T3" fmla="*/ 2147483646 h 34"/>
                                        <a:gd name="T4" fmla="*/ 2147483646 w 8"/>
                                        <a:gd name="T5" fmla="*/ 2147483646 h 34"/>
                                        <a:gd name="T6" fmla="*/ 2147483646 w 8"/>
                                        <a:gd name="T7" fmla="*/ 2147483646 h 34"/>
                                        <a:gd name="T8" fmla="*/ 0 w 8"/>
                                        <a:gd name="T9" fmla="*/ 2147483646 h 34"/>
                                        <a:gd name="T10" fmla="*/ 0 w 8"/>
                                        <a:gd name="T11" fmla="*/ 2147483646 h 34"/>
                                        <a:gd name="T12" fmla="*/ 0 w 8"/>
                                        <a:gd name="T13" fmla="*/ 2147483646 h 34"/>
                                        <a:gd name="T14" fmla="*/ 0 w 8"/>
                                        <a:gd name="T15" fmla="*/ 0 h 34"/>
                                        <a:gd name="T16" fmla="*/ 2147483646 w 8"/>
                                        <a:gd name="T17" fmla="*/ 0 h 34"/>
                                        <a:gd name="T18" fmla="*/ 2147483646 w 8"/>
                                        <a:gd name="T19" fmla="*/ 0 h 34"/>
                                        <a:gd name="T20" fmla="*/ 2147483646 w 8"/>
                                        <a:gd name="T21" fmla="*/ 0 h 34"/>
                                        <a:gd name="T22" fmla="*/ 2147483646 w 8"/>
                                        <a:gd name="T23" fmla="*/ 2147483646 h 34"/>
                                        <a:gd name="T24" fmla="*/ 2147483646 w 8"/>
                                        <a:gd name="T25" fmla="*/ 2147483646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34">
                                          <a:moveTo>
                                            <a:pt x="8" y="30"/>
                                          </a:moveTo>
                                          <a:lnTo>
                                            <a:pt x="5" y="34"/>
                                          </a:lnTo>
                                          <a:lnTo>
                                            <a:pt x="2" y="34"/>
                                          </a:lnTo>
                                          <a:lnTo>
                                            <a:pt x="0" y="34"/>
                                          </a:lnTo>
                                          <a:lnTo>
                                            <a:pt x="0" y="30"/>
                                          </a:lnTo>
                                          <a:lnTo>
                                            <a:pt x="0" y="4"/>
                                          </a:lnTo>
                                          <a:lnTo>
                                            <a:pt x="0" y="0"/>
                                          </a:lnTo>
                                          <a:lnTo>
                                            <a:pt x="2" y="0"/>
                                          </a:lnTo>
                                          <a:lnTo>
                                            <a:pt x="5" y="0"/>
                                          </a:lnTo>
                                          <a:lnTo>
                                            <a:pt x="8" y="4"/>
                                          </a:lnTo>
                                          <a:lnTo>
                                            <a:pt x="8" y="30"/>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40" name="Freeform 1654">
                                      <a:extLst>
                                        <a:ext uri="{FF2B5EF4-FFF2-40B4-BE49-F238E27FC236}">
                                          <a16:creationId xmlns:a16="http://schemas.microsoft.com/office/drawing/2014/main" id="{2B063A98-8601-475D-8161-C9524E45DB43}"/>
                                        </a:ext>
                                      </a:extLst>
                                    </p:cNvPr>
                                    <p:cNvSpPr>
                                      <a:spLocks/>
                                    </p:cNvSpPr>
                                    <p:nvPr/>
                                  </p:nvSpPr>
                                  <p:spPr bwMode="auto">
                                    <a:xfrm>
                                      <a:off x="4787900" y="2552701"/>
                                      <a:ext cx="95251" cy="21167"/>
                                    </a:xfrm>
                                    <a:custGeom>
                                      <a:avLst/>
                                      <a:gdLst>
                                        <a:gd name="T0" fmla="*/ 2147483646 w 71"/>
                                        <a:gd name="T1" fmla="*/ 2147483646 h 11"/>
                                        <a:gd name="T2" fmla="*/ 0 w 71"/>
                                        <a:gd name="T3" fmla="*/ 2147483646 h 11"/>
                                        <a:gd name="T4" fmla="*/ 0 w 71"/>
                                        <a:gd name="T5" fmla="*/ 2147483646 h 11"/>
                                        <a:gd name="T6" fmla="*/ 0 w 71"/>
                                        <a:gd name="T7" fmla="*/ 2147483646 h 11"/>
                                        <a:gd name="T8" fmla="*/ 0 w 71"/>
                                        <a:gd name="T9" fmla="*/ 0 h 11"/>
                                        <a:gd name="T10" fmla="*/ 2147483646 w 71"/>
                                        <a:gd name="T11" fmla="*/ 0 h 11"/>
                                        <a:gd name="T12" fmla="*/ 2147483646 w 71"/>
                                        <a:gd name="T13" fmla="*/ 0 h 11"/>
                                        <a:gd name="T14" fmla="*/ 2147483646 w 71"/>
                                        <a:gd name="T15" fmla="*/ 0 h 11"/>
                                        <a:gd name="T16" fmla="*/ 2147483646 w 71"/>
                                        <a:gd name="T17" fmla="*/ 2147483646 h 11"/>
                                        <a:gd name="T18" fmla="*/ 2147483646 w 71"/>
                                        <a:gd name="T19" fmla="*/ 2147483646 h 11"/>
                                        <a:gd name="T20" fmla="*/ 2147483646 w 71"/>
                                        <a:gd name="T21" fmla="*/ 2147483646 h 11"/>
                                        <a:gd name="T22" fmla="*/ 2147483646 w 71"/>
                                        <a:gd name="T23" fmla="*/ 2147483646 h 11"/>
                                        <a:gd name="T24" fmla="*/ 2147483646 w 7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1" h="11">
                                          <a:moveTo>
                                            <a:pt x="2" y="11"/>
                                          </a:moveTo>
                                          <a:lnTo>
                                            <a:pt x="0" y="8"/>
                                          </a:lnTo>
                                          <a:lnTo>
                                            <a:pt x="0" y="4"/>
                                          </a:lnTo>
                                          <a:lnTo>
                                            <a:pt x="0" y="0"/>
                                          </a:lnTo>
                                          <a:lnTo>
                                            <a:pt x="2" y="0"/>
                                          </a:lnTo>
                                          <a:lnTo>
                                            <a:pt x="68" y="0"/>
                                          </a:lnTo>
                                          <a:lnTo>
                                            <a:pt x="71" y="0"/>
                                          </a:lnTo>
                                          <a:lnTo>
                                            <a:pt x="71" y="4"/>
                                          </a:lnTo>
                                          <a:lnTo>
                                            <a:pt x="71" y="8"/>
                                          </a:lnTo>
                                          <a:lnTo>
                                            <a:pt x="68"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41" name="Freeform 1655">
                                      <a:extLst>
                                        <a:ext uri="{FF2B5EF4-FFF2-40B4-BE49-F238E27FC236}">
                                          <a16:creationId xmlns:a16="http://schemas.microsoft.com/office/drawing/2014/main" id="{EC65FB05-170B-4611-9939-DB941149809D}"/>
                                        </a:ext>
                                      </a:extLst>
                                    </p:cNvPr>
                                    <p:cNvSpPr>
                                      <a:spLocks/>
                                    </p:cNvSpPr>
                                    <p:nvPr/>
                                  </p:nvSpPr>
                                  <p:spPr bwMode="auto">
                                    <a:xfrm>
                                      <a:off x="4876800" y="2508251"/>
                                      <a:ext cx="10584" cy="59267"/>
                                    </a:xfrm>
                                    <a:custGeom>
                                      <a:avLst/>
                                      <a:gdLst>
                                        <a:gd name="T0" fmla="*/ 2147483646 w 8"/>
                                        <a:gd name="T1" fmla="*/ 2147483646 h 34"/>
                                        <a:gd name="T2" fmla="*/ 2147483646 w 8"/>
                                        <a:gd name="T3" fmla="*/ 2147483646 h 34"/>
                                        <a:gd name="T4" fmla="*/ 2147483646 w 8"/>
                                        <a:gd name="T5" fmla="*/ 2147483646 h 34"/>
                                        <a:gd name="T6" fmla="*/ 2147483646 w 8"/>
                                        <a:gd name="T7" fmla="*/ 2147483646 h 34"/>
                                        <a:gd name="T8" fmla="*/ 0 w 8"/>
                                        <a:gd name="T9" fmla="*/ 2147483646 h 34"/>
                                        <a:gd name="T10" fmla="*/ 0 w 8"/>
                                        <a:gd name="T11" fmla="*/ 2147483646 h 34"/>
                                        <a:gd name="T12" fmla="*/ 0 w 8"/>
                                        <a:gd name="T13" fmla="*/ 2147483646 h 34"/>
                                        <a:gd name="T14" fmla="*/ 0 w 8"/>
                                        <a:gd name="T15" fmla="*/ 0 h 34"/>
                                        <a:gd name="T16" fmla="*/ 2147483646 w 8"/>
                                        <a:gd name="T17" fmla="*/ 0 h 34"/>
                                        <a:gd name="T18" fmla="*/ 2147483646 w 8"/>
                                        <a:gd name="T19" fmla="*/ 0 h 34"/>
                                        <a:gd name="T20" fmla="*/ 2147483646 w 8"/>
                                        <a:gd name="T21" fmla="*/ 0 h 34"/>
                                        <a:gd name="T22" fmla="*/ 2147483646 w 8"/>
                                        <a:gd name="T23" fmla="*/ 2147483646 h 34"/>
                                        <a:gd name="T24" fmla="*/ 2147483646 w 8"/>
                                        <a:gd name="T25" fmla="*/ 2147483646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34">
                                          <a:moveTo>
                                            <a:pt x="8" y="30"/>
                                          </a:moveTo>
                                          <a:lnTo>
                                            <a:pt x="5" y="34"/>
                                          </a:lnTo>
                                          <a:lnTo>
                                            <a:pt x="2" y="34"/>
                                          </a:lnTo>
                                          <a:lnTo>
                                            <a:pt x="0" y="34"/>
                                          </a:lnTo>
                                          <a:lnTo>
                                            <a:pt x="0" y="30"/>
                                          </a:lnTo>
                                          <a:lnTo>
                                            <a:pt x="0" y="4"/>
                                          </a:lnTo>
                                          <a:lnTo>
                                            <a:pt x="0" y="0"/>
                                          </a:lnTo>
                                          <a:lnTo>
                                            <a:pt x="2" y="0"/>
                                          </a:lnTo>
                                          <a:lnTo>
                                            <a:pt x="5" y="0"/>
                                          </a:lnTo>
                                          <a:lnTo>
                                            <a:pt x="8" y="4"/>
                                          </a:lnTo>
                                          <a:lnTo>
                                            <a:pt x="8" y="30"/>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42" name="Freeform 1656">
                                      <a:extLst>
                                        <a:ext uri="{FF2B5EF4-FFF2-40B4-BE49-F238E27FC236}">
                                          <a16:creationId xmlns:a16="http://schemas.microsoft.com/office/drawing/2014/main" id="{EDDEE4A2-D503-41D6-BD35-E57C4E95BD11}"/>
                                        </a:ext>
                                      </a:extLst>
                                    </p:cNvPr>
                                    <p:cNvSpPr>
                                      <a:spLocks/>
                                    </p:cNvSpPr>
                                    <p:nvPr/>
                                  </p:nvSpPr>
                                  <p:spPr bwMode="auto">
                                    <a:xfrm>
                                      <a:off x="4876801" y="2508252"/>
                                      <a:ext cx="31751" cy="19049"/>
                                    </a:xfrm>
                                    <a:custGeom>
                                      <a:avLst/>
                                      <a:gdLst>
                                        <a:gd name="T0" fmla="*/ 2147483646 w 25"/>
                                        <a:gd name="T1" fmla="*/ 2147483646 h 11"/>
                                        <a:gd name="T2" fmla="*/ 0 w 25"/>
                                        <a:gd name="T3" fmla="*/ 2147483646 h 11"/>
                                        <a:gd name="T4" fmla="*/ 0 w 25"/>
                                        <a:gd name="T5" fmla="*/ 2147483646 h 11"/>
                                        <a:gd name="T6" fmla="*/ 0 w 25"/>
                                        <a:gd name="T7" fmla="*/ 2147483646 h 11"/>
                                        <a:gd name="T8" fmla="*/ 0 w 25"/>
                                        <a:gd name="T9" fmla="*/ 0 h 11"/>
                                        <a:gd name="T10" fmla="*/ 2147483646 w 25"/>
                                        <a:gd name="T11" fmla="*/ 0 h 11"/>
                                        <a:gd name="T12" fmla="*/ 2147483646 w 25"/>
                                        <a:gd name="T13" fmla="*/ 0 h 11"/>
                                        <a:gd name="T14" fmla="*/ 2147483646 w 25"/>
                                        <a:gd name="T15" fmla="*/ 0 h 11"/>
                                        <a:gd name="T16" fmla="*/ 2147483646 w 25"/>
                                        <a:gd name="T17" fmla="*/ 2147483646 h 11"/>
                                        <a:gd name="T18" fmla="*/ 2147483646 w 25"/>
                                        <a:gd name="T19" fmla="*/ 2147483646 h 11"/>
                                        <a:gd name="T20" fmla="*/ 2147483646 w 25"/>
                                        <a:gd name="T21" fmla="*/ 2147483646 h 11"/>
                                        <a:gd name="T22" fmla="*/ 2147483646 w 25"/>
                                        <a:gd name="T23" fmla="*/ 2147483646 h 11"/>
                                        <a:gd name="T24" fmla="*/ 2147483646 w 2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1">
                                          <a:moveTo>
                                            <a:pt x="2" y="11"/>
                                          </a:moveTo>
                                          <a:lnTo>
                                            <a:pt x="0" y="7"/>
                                          </a:lnTo>
                                          <a:lnTo>
                                            <a:pt x="0" y="4"/>
                                          </a:lnTo>
                                          <a:lnTo>
                                            <a:pt x="0" y="0"/>
                                          </a:lnTo>
                                          <a:lnTo>
                                            <a:pt x="2" y="0"/>
                                          </a:lnTo>
                                          <a:lnTo>
                                            <a:pt x="23" y="0"/>
                                          </a:lnTo>
                                          <a:lnTo>
                                            <a:pt x="25" y="0"/>
                                          </a:lnTo>
                                          <a:lnTo>
                                            <a:pt x="25" y="4"/>
                                          </a:lnTo>
                                          <a:lnTo>
                                            <a:pt x="25" y="7"/>
                                          </a:lnTo>
                                          <a:lnTo>
                                            <a:pt x="23" y="11"/>
                                          </a:lnTo>
                                          <a:lnTo>
                                            <a:pt x="2"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43" name="Freeform 1657">
                                      <a:extLst>
                                        <a:ext uri="{FF2B5EF4-FFF2-40B4-BE49-F238E27FC236}">
                                          <a16:creationId xmlns:a16="http://schemas.microsoft.com/office/drawing/2014/main" id="{4E70AE91-334E-44C9-AB35-FD29CBC381FD}"/>
                                        </a:ext>
                                      </a:extLst>
                                    </p:cNvPr>
                                    <p:cNvSpPr>
                                      <a:spLocks/>
                                    </p:cNvSpPr>
                                    <p:nvPr/>
                                  </p:nvSpPr>
                                  <p:spPr bwMode="auto">
                                    <a:xfrm>
                                      <a:off x="4902200" y="2508252"/>
                                      <a:ext cx="76200" cy="19049"/>
                                    </a:xfrm>
                                    <a:custGeom>
                                      <a:avLst/>
                                      <a:gdLst>
                                        <a:gd name="T0" fmla="*/ 2147483646 w 57"/>
                                        <a:gd name="T1" fmla="*/ 2147483646 h 11"/>
                                        <a:gd name="T2" fmla="*/ 0 w 57"/>
                                        <a:gd name="T3" fmla="*/ 2147483646 h 11"/>
                                        <a:gd name="T4" fmla="*/ 0 w 57"/>
                                        <a:gd name="T5" fmla="*/ 2147483646 h 11"/>
                                        <a:gd name="T6" fmla="*/ 0 w 57"/>
                                        <a:gd name="T7" fmla="*/ 2147483646 h 11"/>
                                        <a:gd name="T8" fmla="*/ 0 w 57"/>
                                        <a:gd name="T9" fmla="*/ 0 h 11"/>
                                        <a:gd name="T10" fmla="*/ 2147483646 w 57"/>
                                        <a:gd name="T11" fmla="*/ 0 h 11"/>
                                        <a:gd name="T12" fmla="*/ 2147483646 w 57"/>
                                        <a:gd name="T13" fmla="*/ 0 h 11"/>
                                        <a:gd name="T14" fmla="*/ 2147483646 w 57"/>
                                        <a:gd name="T15" fmla="*/ 0 h 11"/>
                                        <a:gd name="T16" fmla="*/ 2147483646 w 57"/>
                                        <a:gd name="T17" fmla="*/ 2147483646 h 11"/>
                                        <a:gd name="T18" fmla="*/ 2147483646 w 57"/>
                                        <a:gd name="T19" fmla="*/ 2147483646 h 11"/>
                                        <a:gd name="T20" fmla="*/ 2147483646 w 57"/>
                                        <a:gd name="T21" fmla="*/ 2147483646 h 11"/>
                                        <a:gd name="T22" fmla="*/ 2147483646 w 57"/>
                                        <a:gd name="T23" fmla="*/ 2147483646 h 11"/>
                                        <a:gd name="T24" fmla="*/ 2147483646 w 5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7" h="11">
                                          <a:moveTo>
                                            <a:pt x="3" y="11"/>
                                          </a:moveTo>
                                          <a:lnTo>
                                            <a:pt x="0" y="7"/>
                                          </a:lnTo>
                                          <a:lnTo>
                                            <a:pt x="0" y="4"/>
                                          </a:lnTo>
                                          <a:lnTo>
                                            <a:pt x="0" y="0"/>
                                          </a:lnTo>
                                          <a:lnTo>
                                            <a:pt x="3" y="0"/>
                                          </a:lnTo>
                                          <a:lnTo>
                                            <a:pt x="54" y="0"/>
                                          </a:lnTo>
                                          <a:lnTo>
                                            <a:pt x="57" y="0"/>
                                          </a:lnTo>
                                          <a:lnTo>
                                            <a:pt x="57" y="4"/>
                                          </a:lnTo>
                                          <a:lnTo>
                                            <a:pt x="57" y="7"/>
                                          </a:lnTo>
                                          <a:lnTo>
                                            <a:pt x="54"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44" name="Freeform 1658">
                                      <a:extLst>
                                        <a:ext uri="{FF2B5EF4-FFF2-40B4-BE49-F238E27FC236}">
                                          <a16:creationId xmlns:a16="http://schemas.microsoft.com/office/drawing/2014/main" id="{4F00C1FD-3DD6-44E4-B8B1-9AF0028362C6}"/>
                                        </a:ext>
                                      </a:extLst>
                                    </p:cNvPr>
                                    <p:cNvSpPr>
                                      <a:spLocks/>
                                    </p:cNvSpPr>
                                    <p:nvPr/>
                                  </p:nvSpPr>
                                  <p:spPr bwMode="auto">
                                    <a:xfrm>
                                      <a:off x="4972051" y="2453217"/>
                                      <a:ext cx="10583" cy="65616"/>
                                    </a:xfrm>
                                    <a:custGeom>
                                      <a:avLst/>
                                      <a:gdLst>
                                        <a:gd name="T0" fmla="*/ 2147483646 w 9"/>
                                        <a:gd name="T1" fmla="*/ 2147483646 h 37"/>
                                        <a:gd name="T2" fmla="*/ 2147483646 w 9"/>
                                        <a:gd name="T3" fmla="*/ 2147483646 h 37"/>
                                        <a:gd name="T4" fmla="*/ 2147483646 w 9"/>
                                        <a:gd name="T5" fmla="*/ 2147483646 h 37"/>
                                        <a:gd name="T6" fmla="*/ 2147483646 w 9"/>
                                        <a:gd name="T7" fmla="*/ 2147483646 h 37"/>
                                        <a:gd name="T8" fmla="*/ 0 w 9"/>
                                        <a:gd name="T9" fmla="*/ 2147483646 h 37"/>
                                        <a:gd name="T10" fmla="*/ 0 w 9"/>
                                        <a:gd name="T11" fmla="*/ 2147483646 h 37"/>
                                        <a:gd name="T12" fmla="*/ 0 w 9"/>
                                        <a:gd name="T13" fmla="*/ 2147483646 h 37"/>
                                        <a:gd name="T14" fmla="*/ 0 w 9"/>
                                        <a:gd name="T15" fmla="*/ 0 h 37"/>
                                        <a:gd name="T16" fmla="*/ 2147483646 w 9"/>
                                        <a:gd name="T17" fmla="*/ 0 h 37"/>
                                        <a:gd name="T18" fmla="*/ 2147483646 w 9"/>
                                        <a:gd name="T19" fmla="*/ 0 h 37"/>
                                        <a:gd name="T20" fmla="*/ 2147483646 w 9"/>
                                        <a:gd name="T21" fmla="*/ 0 h 37"/>
                                        <a:gd name="T22" fmla="*/ 2147483646 w 9"/>
                                        <a:gd name="T23" fmla="*/ 2147483646 h 37"/>
                                        <a:gd name="T24" fmla="*/ 2147483646 w 9"/>
                                        <a:gd name="T25" fmla="*/ 2147483646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37">
                                          <a:moveTo>
                                            <a:pt x="9" y="34"/>
                                          </a:moveTo>
                                          <a:lnTo>
                                            <a:pt x="6" y="37"/>
                                          </a:lnTo>
                                          <a:lnTo>
                                            <a:pt x="3" y="37"/>
                                          </a:lnTo>
                                          <a:lnTo>
                                            <a:pt x="0" y="37"/>
                                          </a:lnTo>
                                          <a:lnTo>
                                            <a:pt x="0" y="34"/>
                                          </a:lnTo>
                                          <a:lnTo>
                                            <a:pt x="0" y="4"/>
                                          </a:lnTo>
                                          <a:lnTo>
                                            <a:pt x="0" y="0"/>
                                          </a:lnTo>
                                          <a:lnTo>
                                            <a:pt x="3" y="0"/>
                                          </a:lnTo>
                                          <a:lnTo>
                                            <a:pt x="6" y="0"/>
                                          </a:lnTo>
                                          <a:lnTo>
                                            <a:pt x="9" y="4"/>
                                          </a:lnTo>
                                          <a:lnTo>
                                            <a:pt x="9" y="34"/>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45" name="Freeform 1659">
                                      <a:extLst>
                                        <a:ext uri="{FF2B5EF4-FFF2-40B4-BE49-F238E27FC236}">
                                          <a16:creationId xmlns:a16="http://schemas.microsoft.com/office/drawing/2014/main" id="{BC48D4ED-F918-4B0B-BE5A-6FFBD652BE2A}"/>
                                        </a:ext>
                                      </a:extLst>
                                    </p:cNvPr>
                                    <p:cNvSpPr>
                                      <a:spLocks/>
                                    </p:cNvSpPr>
                                    <p:nvPr/>
                                  </p:nvSpPr>
                                  <p:spPr bwMode="auto">
                                    <a:xfrm>
                                      <a:off x="4972051" y="2453218"/>
                                      <a:ext cx="46567" cy="21167"/>
                                    </a:xfrm>
                                    <a:custGeom>
                                      <a:avLst/>
                                      <a:gdLst>
                                        <a:gd name="T0" fmla="*/ 2147483646 w 35"/>
                                        <a:gd name="T1" fmla="*/ 2147483646 h 11"/>
                                        <a:gd name="T2" fmla="*/ 0 w 35"/>
                                        <a:gd name="T3" fmla="*/ 2147483646 h 11"/>
                                        <a:gd name="T4" fmla="*/ 0 w 35"/>
                                        <a:gd name="T5" fmla="*/ 2147483646 h 11"/>
                                        <a:gd name="T6" fmla="*/ 0 w 35"/>
                                        <a:gd name="T7" fmla="*/ 2147483646 h 11"/>
                                        <a:gd name="T8" fmla="*/ 0 w 35"/>
                                        <a:gd name="T9" fmla="*/ 0 h 11"/>
                                        <a:gd name="T10" fmla="*/ 2147483646 w 35"/>
                                        <a:gd name="T11" fmla="*/ 0 h 11"/>
                                        <a:gd name="T12" fmla="*/ 2147483646 w 35"/>
                                        <a:gd name="T13" fmla="*/ 0 h 11"/>
                                        <a:gd name="T14" fmla="*/ 2147483646 w 35"/>
                                        <a:gd name="T15" fmla="*/ 0 h 11"/>
                                        <a:gd name="T16" fmla="*/ 2147483646 w 35"/>
                                        <a:gd name="T17" fmla="*/ 2147483646 h 11"/>
                                        <a:gd name="T18" fmla="*/ 2147483646 w 35"/>
                                        <a:gd name="T19" fmla="*/ 2147483646 h 11"/>
                                        <a:gd name="T20" fmla="*/ 2147483646 w 35"/>
                                        <a:gd name="T21" fmla="*/ 2147483646 h 11"/>
                                        <a:gd name="T22" fmla="*/ 2147483646 w 35"/>
                                        <a:gd name="T23" fmla="*/ 2147483646 h 11"/>
                                        <a:gd name="T24" fmla="*/ 2147483646 w 3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1">
                                          <a:moveTo>
                                            <a:pt x="3" y="11"/>
                                          </a:moveTo>
                                          <a:lnTo>
                                            <a:pt x="0" y="7"/>
                                          </a:lnTo>
                                          <a:lnTo>
                                            <a:pt x="0" y="4"/>
                                          </a:lnTo>
                                          <a:lnTo>
                                            <a:pt x="0" y="0"/>
                                          </a:lnTo>
                                          <a:lnTo>
                                            <a:pt x="3" y="0"/>
                                          </a:lnTo>
                                          <a:lnTo>
                                            <a:pt x="32" y="0"/>
                                          </a:lnTo>
                                          <a:lnTo>
                                            <a:pt x="35" y="0"/>
                                          </a:lnTo>
                                          <a:lnTo>
                                            <a:pt x="35" y="4"/>
                                          </a:lnTo>
                                          <a:lnTo>
                                            <a:pt x="35" y="7"/>
                                          </a:lnTo>
                                          <a:lnTo>
                                            <a:pt x="32"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46" name="Freeform 1660">
                                      <a:extLst>
                                        <a:ext uri="{FF2B5EF4-FFF2-40B4-BE49-F238E27FC236}">
                                          <a16:creationId xmlns:a16="http://schemas.microsoft.com/office/drawing/2014/main" id="{4D5B4E49-D5C2-4958-88CB-97FEF8D2C321}"/>
                                        </a:ext>
                                      </a:extLst>
                                    </p:cNvPr>
                                    <p:cNvSpPr>
                                      <a:spLocks/>
                                    </p:cNvSpPr>
                                    <p:nvPr/>
                                  </p:nvSpPr>
                                  <p:spPr bwMode="auto">
                                    <a:xfrm>
                                      <a:off x="5010151" y="2406651"/>
                                      <a:ext cx="12700" cy="59267"/>
                                    </a:xfrm>
                                    <a:custGeom>
                                      <a:avLst/>
                                      <a:gdLst>
                                        <a:gd name="T0" fmla="*/ 2147483646 w 9"/>
                                        <a:gd name="T1" fmla="*/ 2147483646 h 33"/>
                                        <a:gd name="T2" fmla="*/ 2147483646 w 9"/>
                                        <a:gd name="T3" fmla="*/ 2147483646 h 33"/>
                                        <a:gd name="T4" fmla="*/ 2147483646 w 9"/>
                                        <a:gd name="T5" fmla="*/ 2147483646 h 33"/>
                                        <a:gd name="T6" fmla="*/ 2147483646 w 9"/>
                                        <a:gd name="T7" fmla="*/ 2147483646 h 33"/>
                                        <a:gd name="T8" fmla="*/ 0 w 9"/>
                                        <a:gd name="T9" fmla="*/ 2147483646 h 33"/>
                                        <a:gd name="T10" fmla="*/ 0 w 9"/>
                                        <a:gd name="T11" fmla="*/ 2147483646 h 33"/>
                                        <a:gd name="T12" fmla="*/ 0 w 9"/>
                                        <a:gd name="T13" fmla="*/ 2147483646 h 33"/>
                                        <a:gd name="T14" fmla="*/ 0 w 9"/>
                                        <a:gd name="T15" fmla="*/ 0 h 33"/>
                                        <a:gd name="T16" fmla="*/ 2147483646 w 9"/>
                                        <a:gd name="T17" fmla="*/ 0 h 33"/>
                                        <a:gd name="T18" fmla="*/ 2147483646 w 9"/>
                                        <a:gd name="T19" fmla="*/ 0 h 33"/>
                                        <a:gd name="T20" fmla="*/ 2147483646 w 9"/>
                                        <a:gd name="T21" fmla="*/ 0 h 33"/>
                                        <a:gd name="T22" fmla="*/ 2147483646 w 9"/>
                                        <a:gd name="T23" fmla="*/ 2147483646 h 33"/>
                                        <a:gd name="T24" fmla="*/ 2147483646 w 9"/>
                                        <a:gd name="T25" fmla="*/ 2147483646 h 3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33">
                                          <a:moveTo>
                                            <a:pt x="9" y="30"/>
                                          </a:moveTo>
                                          <a:lnTo>
                                            <a:pt x="6" y="33"/>
                                          </a:lnTo>
                                          <a:lnTo>
                                            <a:pt x="3" y="33"/>
                                          </a:lnTo>
                                          <a:lnTo>
                                            <a:pt x="0" y="33"/>
                                          </a:lnTo>
                                          <a:lnTo>
                                            <a:pt x="0" y="30"/>
                                          </a:lnTo>
                                          <a:lnTo>
                                            <a:pt x="0" y="3"/>
                                          </a:lnTo>
                                          <a:lnTo>
                                            <a:pt x="0" y="0"/>
                                          </a:lnTo>
                                          <a:lnTo>
                                            <a:pt x="3" y="0"/>
                                          </a:lnTo>
                                          <a:lnTo>
                                            <a:pt x="6" y="0"/>
                                          </a:lnTo>
                                          <a:lnTo>
                                            <a:pt x="9" y="3"/>
                                          </a:lnTo>
                                          <a:lnTo>
                                            <a:pt x="9" y="30"/>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47" name="Freeform 1661">
                                      <a:extLst>
                                        <a:ext uri="{FF2B5EF4-FFF2-40B4-BE49-F238E27FC236}">
                                          <a16:creationId xmlns:a16="http://schemas.microsoft.com/office/drawing/2014/main" id="{DEE959FB-25F5-4C81-9693-73E94C2E63B3}"/>
                                        </a:ext>
                                      </a:extLst>
                                    </p:cNvPr>
                                    <p:cNvSpPr>
                                      <a:spLocks/>
                                    </p:cNvSpPr>
                                    <p:nvPr/>
                                  </p:nvSpPr>
                                  <p:spPr bwMode="auto">
                                    <a:xfrm>
                                      <a:off x="5010151" y="2406651"/>
                                      <a:ext cx="38100" cy="21167"/>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7"/>
                                          </a:lnTo>
                                          <a:lnTo>
                                            <a:pt x="0" y="3"/>
                                          </a:lnTo>
                                          <a:lnTo>
                                            <a:pt x="0" y="0"/>
                                          </a:lnTo>
                                          <a:lnTo>
                                            <a:pt x="3" y="0"/>
                                          </a:lnTo>
                                          <a:lnTo>
                                            <a:pt x="26" y="0"/>
                                          </a:lnTo>
                                          <a:lnTo>
                                            <a:pt x="29" y="0"/>
                                          </a:lnTo>
                                          <a:lnTo>
                                            <a:pt x="29" y="3"/>
                                          </a:lnTo>
                                          <a:lnTo>
                                            <a:pt x="29" y="7"/>
                                          </a:lnTo>
                                          <a:lnTo>
                                            <a:pt x="26"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48" name="Freeform 1662">
                                      <a:extLst>
                                        <a:ext uri="{FF2B5EF4-FFF2-40B4-BE49-F238E27FC236}">
                                          <a16:creationId xmlns:a16="http://schemas.microsoft.com/office/drawing/2014/main" id="{81DBB2D8-3E65-4A3A-844E-51D0A54F6F7A}"/>
                                        </a:ext>
                                      </a:extLst>
                                    </p:cNvPr>
                                    <p:cNvSpPr>
                                      <a:spLocks/>
                                    </p:cNvSpPr>
                                    <p:nvPr/>
                                  </p:nvSpPr>
                                  <p:spPr bwMode="auto">
                                    <a:xfrm>
                                      <a:off x="5041901" y="2406651"/>
                                      <a:ext cx="165100" cy="21167"/>
                                    </a:xfrm>
                                    <a:custGeom>
                                      <a:avLst/>
                                      <a:gdLst>
                                        <a:gd name="T0" fmla="*/ 2147483646 w 124"/>
                                        <a:gd name="T1" fmla="*/ 2147483646 h 11"/>
                                        <a:gd name="T2" fmla="*/ 0 w 124"/>
                                        <a:gd name="T3" fmla="*/ 2147483646 h 11"/>
                                        <a:gd name="T4" fmla="*/ 0 w 124"/>
                                        <a:gd name="T5" fmla="*/ 2147483646 h 11"/>
                                        <a:gd name="T6" fmla="*/ 0 w 124"/>
                                        <a:gd name="T7" fmla="*/ 2147483646 h 11"/>
                                        <a:gd name="T8" fmla="*/ 0 w 124"/>
                                        <a:gd name="T9" fmla="*/ 0 h 11"/>
                                        <a:gd name="T10" fmla="*/ 2147483646 w 124"/>
                                        <a:gd name="T11" fmla="*/ 0 h 11"/>
                                        <a:gd name="T12" fmla="*/ 2147483646 w 124"/>
                                        <a:gd name="T13" fmla="*/ 0 h 11"/>
                                        <a:gd name="T14" fmla="*/ 2147483646 w 124"/>
                                        <a:gd name="T15" fmla="*/ 0 h 11"/>
                                        <a:gd name="T16" fmla="*/ 2147483646 w 124"/>
                                        <a:gd name="T17" fmla="*/ 2147483646 h 11"/>
                                        <a:gd name="T18" fmla="*/ 2147483646 w 124"/>
                                        <a:gd name="T19" fmla="*/ 2147483646 h 11"/>
                                        <a:gd name="T20" fmla="*/ 2147483646 w 124"/>
                                        <a:gd name="T21" fmla="*/ 2147483646 h 11"/>
                                        <a:gd name="T22" fmla="*/ 2147483646 w 124"/>
                                        <a:gd name="T23" fmla="*/ 2147483646 h 11"/>
                                        <a:gd name="T24" fmla="*/ 2147483646 w 12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1">
                                          <a:moveTo>
                                            <a:pt x="3" y="11"/>
                                          </a:moveTo>
                                          <a:lnTo>
                                            <a:pt x="0" y="7"/>
                                          </a:lnTo>
                                          <a:lnTo>
                                            <a:pt x="0" y="3"/>
                                          </a:lnTo>
                                          <a:lnTo>
                                            <a:pt x="0" y="0"/>
                                          </a:lnTo>
                                          <a:lnTo>
                                            <a:pt x="3" y="0"/>
                                          </a:lnTo>
                                          <a:lnTo>
                                            <a:pt x="121" y="0"/>
                                          </a:lnTo>
                                          <a:lnTo>
                                            <a:pt x="124" y="0"/>
                                          </a:lnTo>
                                          <a:lnTo>
                                            <a:pt x="124" y="3"/>
                                          </a:lnTo>
                                          <a:lnTo>
                                            <a:pt x="124" y="7"/>
                                          </a:lnTo>
                                          <a:lnTo>
                                            <a:pt x="121"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49" name="Freeform 1663">
                                      <a:extLst>
                                        <a:ext uri="{FF2B5EF4-FFF2-40B4-BE49-F238E27FC236}">
                                          <a16:creationId xmlns:a16="http://schemas.microsoft.com/office/drawing/2014/main" id="{9DB1168B-09D0-45E9-AF4D-3CC2B2195761}"/>
                                        </a:ext>
                                      </a:extLst>
                                    </p:cNvPr>
                                    <p:cNvSpPr>
                                      <a:spLocks/>
                                    </p:cNvSpPr>
                                    <p:nvPr/>
                                  </p:nvSpPr>
                                  <p:spPr bwMode="auto">
                                    <a:xfrm>
                                      <a:off x="5200651" y="2406651"/>
                                      <a:ext cx="38100" cy="21167"/>
                                    </a:xfrm>
                                    <a:custGeom>
                                      <a:avLst/>
                                      <a:gdLst>
                                        <a:gd name="T0" fmla="*/ 2147483646 w 29"/>
                                        <a:gd name="T1" fmla="*/ 2147483646 h 11"/>
                                        <a:gd name="T2" fmla="*/ 0 w 29"/>
                                        <a:gd name="T3" fmla="*/ 2147483646 h 11"/>
                                        <a:gd name="T4" fmla="*/ 0 w 29"/>
                                        <a:gd name="T5" fmla="*/ 2147483646 h 11"/>
                                        <a:gd name="T6" fmla="*/ 0 w 29"/>
                                        <a:gd name="T7" fmla="*/ 2147483646 h 11"/>
                                        <a:gd name="T8" fmla="*/ 0 w 29"/>
                                        <a:gd name="T9" fmla="*/ 0 h 11"/>
                                        <a:gd name="T10" fmla="*/ 2147483646 w 29"/>
                                        <a:gd name="T11" fmla="*/ 0 h 11"/>
                                        <a:gd name="T12" fmla="*/ 2147483646 w 29"/>
                                        <a:gd name="T13" fmla="*/ 0 h 11"/>
                                        <a:gd name="T14" fmla="*/ 2147483646 w 29"/>
                                        <a:gd name="T15" fmla="*/ 0 h 11"/>
                                        <a:gd name="T16" fmla="*/ 2147483646 w 29"/>
                                        <a:gd name="T17" fmla="*/ 2147483646 h 11"/>
                                        <a:gd name="T18" fmla="*/ 2147483646 w 29"/>
                                        <a:gd name="T19" fmla="*/ 2147483646 h 11"/>
                                        <a:gd name="T20" fmla="*/ 2147483646 w 29"/>
                                        <a:gd name="T21" fmla="*/ 2147483646 h 11"/>
                                        <a:gd name="T22" fmla="*/ 2147483646 w 29"/>
                                        <a:gd name="T23" fmla="*/ 2147483646 h 11"/>
                                        <a:gd name="T24" fmla="*/ 2147483646 w 2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1">
                                          <a:moveTo>
                                            <a:pt x="3" y="11"/>
                                          </a:moveTo>
                                          <a:lnTo>
                                            <a:pt x="0" y="7"/>
                                          </a:lnTo>
                                          <a:lnTo>
                                            <a:pt x="0" y="3"/>
                                          </a:lnTo>
                                          <a:lnTo>
                                            <a:pt x="0" y="0"/>
                                          </a:lnTo>
                                          <a:lnTo>
                                            <a:pt x="3" y="0"/>
                                          </a:lnTo>
                                          <a:lnTo>
                                            <a:pt x="26" y="0"/>
                                          </a:lnTo>
                                          <a:lnTo>
                                            <a:pt x="29" y="0"/>
                                          </a:lnTo>
                                          <a:lnTo>
                                            <a:pt x="29" y="3"/>
                                          </a:lnTo>
                                          <a:lnTo>
                                            <a:pt x="29" y="7"/>
                                          </a:lnTo>
                                          <a:lnTo>
                                            <a:pt x="26"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50" name="Freeform 1664">
                                      <a:extLst>
                                        <a:ext uri="{FF2B5EF4-FFF2-40B4-BE49-F238E27FC236}">
                                          <a16:creationId xmlns:a16="http://schemas.microsoft.com/office/drawing/2014/main" id="{862F62B0-CD3F-4D78-8F60-85EA7C8C4A4C}"/>
                                        </a:ext>
                                      </a:extLst>
                                    </p:cNvPr>
                                    <p:cNvSpPr>
                                      <a:spLocks/>
                                    </p:cNvSpPr>
                                    <p:nvPr/>
                                  </p:nvSpPr>
                                  <p:spPr bwMode="auto">
                                    <a:xfrm>
                                      <a:off x="5230285" y="2406651"/>
                                      <a:ext cx="112183" cy="21167"/>
                                    </a:xfrm>
                                    <a:custGeom>
                                      <a:avLst/>
                                      <a:gdLst>
                                        <a:gd name="T0" fmla="*/ 2147483646 w 83"/>
                                        <a:gd name="T1" fmla="*/ 2147483646 h 11"/>
                                        <a:gd name="T2" fmla="*/ 0 w 83"/>
                                        <a:gd name="T3" fmla="*/ 2147483646 h 11"/>
                                        <a:gd name="T4" fmla="*/ 0 w 83"/>
                                        <a:gd name="T5" fmla="*/ 2147483646 h 11"/>
                                        <a:gd name="T6" fmla="*/ 0 w 83"/>
                                        <a:gd name="T7" fmla="*/ 2147483646 h 11"/>
                                        <a:gd name="T8" fmla="*/ 0 w 83"/>
                                        <a:gd name="T9" fmla="*/ 0 h 11"/>
                                        <a:gd name="T10" fmla="*/ 2147483646 w 83"/>
                                        <a:gd name="T11" fmla="*/ 0 h 11"/>
                                        <a:gd name="T12" fmla="*/ 2147483646 w 83"/>
                                        <a:gd name="T13" fmla="*/ 0 h 11"/>
                                        <a:gd name="T14" fmla="*/ 2147483646 w 83"/>
                                        <a:gd name="T15" fmla="*/ 0 h 11"/>
                                        <a:gd name="T16" fmla="*/ 2147483646 w 83"/>
                                        <a:gd name="T17" fmla="*/ 2147483646 h 11"/>
                                        <a:gd name="T18" fmla="*/ 2147483646 w 83"/>
                                        <a:gd name="T19" fmla="*/ 2147483646 h 11"/>
                                        <a:gd name="T20" fmla="*/ 2147483646 w 83"/>
                                        <a:gd name="T21" fmla="*/ 2147483646 h 11"/>
                                        <a:gd name="T22" fmla="*/ 2147483646 w 83"/>
                                        <a:gd name="T23" fmla="*/ 2147483646 h 11"/>
                                        <a:gd name="T24" fmla="*/ 2147483646 w 8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3" h="11">
                                          <a:moveTo>
                                            <a:pt x="3" y="11"/>
                                          </a:moveTo>
                                          <a:lnTo>
                                            <a:pt x="0" y="7"/>
                                          </a:lnTo>
                                          <a:lnTo>
                                            <a:pt x="0" y="3"/>
                                          </a:lnTo>
                                          <a:lnTo>
                                            <a:pt x="0" y="0"/>
                                          </a:lnTo>
                                          <a:lnTo>
                                            <a:pt x="3" y="0"/>
                                          </a:lnTo>
                                          <a:lnTo>
                                            <a:pt x="80" y="0"/>
                                          </a:lnTo>
                                          <a:lnTo>
                                            <a:pt x="83" y="0"/>
                                          </a:lnTo>
                                          <a:lnTo>
                                            <a:pt x="83" y="3"/>
                                          </a:lnTo>
                                          <a:lnTo>
                                            <a:pt x="83" y="7"/>
                                          </a:lnTo>
                                          <a:lnTo>
                                            <a:pt x="80"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51" name="Freeform 1665">
                                      <a:extLst>
                                        <a:ext uri="{FF2B5EF4-FFF2-40B4-BE49-F238E27FC236}">
                                          <a16:creationId xmlns:a16="http://schemas.microsoft.com/office/drawing/2014/main" id="{637B7B16-0DC0-444E-B63F-E2BF83D4C783}"/>
                                        </a:ext>
                                      </a:extLst>
                                    </p:cNvPr>
                                    <p:cNvSpPr>
                                      <a:spLocks/>
                                    </p:cNvSpPr>
                                    <p:nvPr/>
                                  </p:nvSpPr>
                                  <p:spPr bwMode="auto">
                                    <a:xfrm>
                                      <a:off x="5334000" y="2406651"/>
                                      <a:ext cx="101600" cy="21167"/>
                                    </a:xfrm>
                                    <a:custGeom>
                                      <a:avLst/>
                                      <a:gdLst>
                                        <a:gd name="T0" fmla="*/ 2147483646 w 75"/>
                                        <a:gd name="T1" fmla="*/ 2147483646 h 11"/>
                                        <a:gd name="T2" fmla="*/ 0 w 75"/>
                                        <a:gd name="T3" fmla="*/ 2147483646 h 11"/>
                                        <a:gd name="T4" fmla="*/ 0 w 75"/>
                                        <a:gd name="T5" fmla="*/ 2147483646 h 11"/>
                                        <a:gd name="T6" fmla="*/ 0 w 75"/>
                                        <a:gd name="T7" fmla="*/ 2147483646 h 11"/>
                                        <a:gd name="T8" fmla="*/ 0 w 75"/>
                                        <a:gd name="T9" fmla="*/ 0 h 11"/>
                                        <a:gd name="T10" fmla="*/ 2147483646 w 75"/>
                                        <a:gd name="T11" fmla="*/ 0 h 11"/>
                                        <a:gd name="T12" fmla="*/ 2147483646 w 75"/>
                                        <a:gd name="T13" fmla="*/ 0 h 11"/>
                                        <a:gd name="T14" fmla="*/ 2147483646 w 75"/>
                                        <a:gd name="T15" fmla="*/ 0 h 11"/>
                                        <a:gd name="T16" fmla="*/ 2147483646 w 75"/>
                                        <a:gd name="T17" fmla="*/ 2147483646 h 11"/>
                                        <a:gd name="T18" fmla="*/ 2147483646 w 75"/>
                                        <a:gd name="T19" fmla="*/ 2147483646 h 11"/>
                                        <a:gd name="T20" fmla="*/ 2147483646 w 75"/>
                                        <a:gd name="T21" fmla="*/ 2147483646 h 11"/>
                                        <a:gd name="T22" fmla="*/ 2147483646 w 75"/>
                                        <a:gd name="T23" fmla="*/ 2147483646 h 11"/>
                                        <a:gd name="T24" fmla="*/ 2147483646 w 7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11">
                                          <a:moveTo>
                                            <a:pt x="3" y="11"/>
                                          </a:moveTo>
                                          <a:lnTo>
                                            <a:pt x="0" y="7"/>
                                          </a:lnTo>
                                          <a:lnTo>
                                            <a:pt x="0" y="3"/>
                                          </a:lnTo>
                                          <a:lnTo>
                                            <a:pt x="0" y="0"/>
                                          </a:lnTo>
                                          <a:lnTo>
                                            <a:pt x="3" y="0"/>
                                          </a:lnTo>
                                          <a:lnTo>
                                            <a:pt x="72" y="0"/>
                                          </a:lnTo>
                                          <a:lnTo>
                                            <a:pt x="75" y="0"/>
                                          </a:lnTo>
                                          <a:lnTo>
                                            <a:pt x="75" y="3"/>
                                          </a:lnTo>
                                          <a:lnTo>
                                            <a:pt x="75" y="7"/>
                                          </a:lnTo>
                                          <a:lnTo>
                                            <a:pt x="72"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52" name="Freeform 1666">
                                      <a:extLst>
                                        <a:ext uri="{FF2B5EF4-FFF2-40B4-BE49-F238E27FC236}">
                                          <a16:creationId xmlns:a16="http://schemas.microsoft.com/office/drawing/2014/main" id="{B0B185A9-3DDD-4179-984D-F685AE82C57C}"/>
                                        </a:ext>
                                      </a:extLst>
                                    </p:cNvPr>
                                    <p:cNvSpPr>
                                      <a:spLocks/>
                                    </p:cNvSpPr>
                                    <p:nvPr/>
                                  </p:nvSpPr>
                                  <p:spPr bwMode="auto">
                                    <a:xfrm>
                                      <a:off x="5427134" y="2406651"/>
                                      <a:ext cx="105833" cy="21167"/>
                                    </a:xfrm>
                                    <a:custGeom>
                                      <a:avLst/>
                                      <a:gdLst>
                                        <a:gd name="T0" fmla="*/ 2147483646 w 78"/>
                                        <a:gd name="T1" fmla="*/ 2147483646 h 11"/>
                                        <a:gd name="T2" fmla="*/ 0 w 78"/>
                                        <a:gd name="T3" fmla="*/ 2147483646 h 11"/>
                                        <a:gd name="T4" fmla="*/ 0 w 78"/>
                                        <a:gd name="T5" fmla="*/ 2147483646 h 11"/>
                                        <a:gd name="T6" fmla="*/ 0 w 78"/>
                                        <a:gd name="T7" fmla="*/ 2147483646 h 11"/>
                                        <a:gd name="T8" fmla="*/ 0 w 78"/>
                                        <a:gd name="T9" fmla="*/ 0 h 11"/>
                                        <a:gd name="T10" fmla="*/ 2147483646 w 78"/>
                                        <a:gd name="T11" fmla="*/ 0 h 11"/>
                                        <a:gd name="T12" fmla="*/ 2147483646 w 78"/>
                                        <a:gd name="T13" fmla="*/ 0 h 11"/>
                                        <a:gd name="T14" fmla="*/ 2147483646 w 78"/>
                                        <a:gd name="T15" fmla="*/ 0 h 11"/>
                                        <a:gd name="T16" fmla="*/ 2147483646 w 78"/>
                                        <a:gd name="T17" fmla="*/ 2147483646 h 11"/>
                                        <a:gd name="T18" fmla="*/ 2147483646 w 78"/>
                                        <a:gd name="T19" fmla="*/ 2147483646 h 11"/>
                                        <a:gd name="T20" fmla="*/ 2147483646 w 78"/>
                                        <a:gd name="T21" fmla="*/ 2147483646 h 11"/>
                                        <a:gd name="T22" fmla="*/ 2147483646 w 78"/>
                                        <a:gd name="T23" fmla="*/ 2147483646 h 11"/>
                                        <a:gd name="T24" fmla="*/ 2147483646 w 7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8" h="11">
                                          <a:moveTo>
                                            <a:pt x="3" y="11"/>
                                          </a:moveTo>
                                          <a:lnTo>
                                            <a:pt x="0" y="7"/>
                                          </a:lnTo>
                                          <a:lnTo>
                                            <a:pt x="0" y="3"/>
                                          </a:lnTo>
                                          <a:lnTo>
                                            <a:pt x="0" y="0"/>
                                          </a:lnTo>
                                          <a:lnTo>
                                            <a:pt x="3" y="0"/>
                                          </a:lnTo>
                                          <a:lnTo>
                                            <a:pt x="75" y="0"/>
                                          </a:lnTo>
                                          <a:lnTo>
                                            <a:pt x="78" y="0"/>
                                          </a:lnTo>
                                          <a:lnTo>
                                            <a:pt x="78" y="3"/>
                                          </a:lnTo>
                                          <a:lnTo>
                                            <a:pt x="78" y="7"/>
                                          </a:lnTo>
                                          <a:lnTo>
                                            <a:pt x="75"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53" name="Freeform 1667">
                                      <a:extLst>
                                        <a:ext uri="{FF2B5EF4-FFF2-40B4-BE49-F238E27FC236}">
                                          <a16:creationId xmlns:a16="http://schemas.microsoft.com/office/drawing/2014/main" id="{D6369B12-D31B-460D-B815-6BDDF4FBA3A8}"/>
                                        </a:ext>
                                      </a:extLst>
                                    </p:cNvPr>
                                    <p:cNvSpPr>
                                      <a:spLocks/>
                                    </p:cNvSpPr>
                                    <p:nvPr/>
                                  </p:nvSpPr>
                                  <p:spPr bwMode="auto">
                                    <a:xfrm>
                                      <a:off x="5524501" y="2406651"/>
                                      <a:ext cx="88900" cy="21167"/>
                                    </a:xfrm>
                                    <a:custGeom>
                                      <a:avLst/>
                                      <a:gdLst>
                                        <a:gd name="T0" fmla="*/ 2147483646 w 66"/>
                                        <a:gd name="T1" fmla="*/ 2147483646 h 11"/>
                                        <a:gd name="T2" fmla="*/ 0 w 66"/>
                                        <a:gd name="T3" fmla="*/ 2147483646 h 11"/>
                                        <a:gd name="T4" fmla="*/ 0 w 66"/>
                                        <a:gd name="T5" fmla="*/ 2147483646 h 11"/>
                                        <a:gd name="T6" fmla="*/ 0 w 66"/>
                                        <a:gd name="T7" fmla="*/ 2147483646 h 11"/>
                                        <a:gd name="T8" fmla="*/ 0 w 66"/>
                                        <a:gd name="T9" fmla="*/ 0 h 11"/>
                                        <a:gd name="T10" fmla="*/ 2147483646 w 66"/>
                                        <a:gd name="T11" fmla="*/ 0 h 11"/>
                                        <a:gd name="T12" fmla="*/ 2147483646 w 66"/>
                                        <a:gd name="T13" fmla="*/ 0 h 11"/>
                                        <a:gd name="T14" fmla="*/ 2147483646 w 66"/>
                                        <a:gd name="T15" fmla="*/ 0 h 11"/>
                                        <a:gd name="T16" fmla="*/ 2147483646 w 66"/>
                                        <a:gd name="T17" fmla="*/ 2147483646 h 11"/>
                                        <a:gd name="T18" fmla="*/ 2147483646 w 66"/>
                                        <a:gd name="T19" fmla="*/ 2147483646 h 11"/>
                                        <a:gd name="T20" fmla="*/ 2147483646 w 66"/>
                                        <a:gd name="T21" fmla="*/ 2147483646 h 11"/>
                                        <a:gd name="T22" fmla="*/ 2147483646 w 66"/>
                                        <a:gd name="T23" fmla="*/ 2147483646 h 11"/>
                                        <a:gd name="T24" fmla="*/ 2147483646 w 6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6" h="11">
                                          <a:moveTo>
                                            <a:pt x="3" y="11"/>
                                          </a:moveTo>
                                          <a:lnTo>
                                            <a:pt x="0" y="7"/>
                                          </a:lnTo>
                                          <a:lnTo>
                                            <a:pt x="0" y="3"/>
                                          </a:lnTo>
                                          <a:lnTo>
                                            <a:pt x="0" y="0"/>
                                          </a:lnTo>
                                          <a:lnTo>
                                            <a:pt x="3" y="0"/>
                                          </a:lnTo>
                                          <a:lnTo>
                                            <a:pt x="63" y="0"/>
                                          </a:lnTo>
                                          <a:lnTo>
                                            <a:pt x="66" y="0"/>
                                          </a:lnTo>
                                          <a:lnTo>
                                            <a:pt x="66" y="3"/>
                                          </a:lnTo>
                                          <a:lnTo>
                                            <a:pt x="66" y="7"/>
                                          </a:lnTo>
                                          <a:lnTo>
                                            <a:pt x="63"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54" name="Freeform 1668">
                                      <a:extLst>
                                        <a:ext uri="{FF2B5EF4-FFF2-40B4-BE49-F238E27FC236}">
                                          <a16:creationId xmlns:a16="http://schemas.microsoft.com/office/drawing/2014/main" id="{23AE7D7E-E8D5-4BE9-9044-C61607DF1203}"/>
                                        </a:ext>
                                      </a:extLst>
                                    </p:cNvPr>
                                    <p:cNvSpPr>
                                      <a:spLocks/>
                                    </p:cNvSpPr>
                                    <p:nvPr/>
                                  </p:nvSpPr>
                                  <p:spPr bwMode="auto">
                                    <a:xfrm>
                                      <a:off x="5604934" y="2338918"/>
                                      <a:ext cx="12700"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1"/>
                                          </a:moveTo>
                                          <a:lnTo>
                                            <a:pt x="6" y="45"/>
                                          </a:lnTo>
                                          <a:lnTo>
                                            <a:pt x="3" y="45"/>
                                          </a:lnTo>
                                          <a:lnTo>
                                            <a:pt x="0" y="45"/>
                                          </a:lnTo>
                                          <a:lnTo>
                                            <a:pt x="0" y="41"/>
                                          </a:lnTo>
                                          <a:lnTo>
                                            <a:pt x="0" y="4"/>
                                          </a:lnTo>
                                          <a:lnTo>
                                            <a:pt x="0" y="0"/>
                                          </a:lnTo>
                                          <a:lnTo>
                                            <a:pt x="3" y="0"/>
                                          </a:lnTo>
                                          <a:lnTo>
                                            <a:pt x="6" y="0"/>
                                          </a:lnTo>
                                          <a:lnTo>
                                            <a:pt x="9" y="4"/>
                                          </a:lnTo>
                                          <a:lnTo>
                                            <a:pt x="9" y="4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55" name="Freeform 1669">
                                      <a:extLst>
                                        <a:ext uri="{FF2B5EF4-FFF2-40B4-BE49-F238E27FC236}">
                                          <a16:creationId xmlns:a16="http://schemas.microsoft.com/office/drawing/2014/main" id="{5D205D6C-23E7-4A2F-B478-4AD68D93DC9F}"/>
                                        </a:ext>
                                      </a:extLst>
                                    </p:cNvPr>
                                    <p:cNvSpPr>
                                      <a:spLocks/>
                                    </p:cNvSpPr>
                                    <p:nvPr/>
                                  </p:nvSpPr>
                                  <p:spPr bwMode="auto">
                                    <a:xfrm>
                                      <a:off x="5604934" y="2338918"/>
                                      <a:ext cx="556684" cy="21167"/>
                                    </a:xfrm>
                                    <a:custGeom>
                                      <a:avLst/>
                                      <a:gdLst>
                                        <a:gd name="T0" fmla="*/ 2147483646 w 414"/>
                                        <a:gd name="T1" fmla="*/ 2147483646 h 11"/>
                                        <a:gd name="T2" fmla="*/ 0 w 414"/>
                                        <a:gd name="T3" fmla="*/ 2147483646 h 11"/>
                                        <a:gd name="T4" fmla="*/ 0 w 414"/>
                                        <a:gd name="T5" fmla="*/ 2147483646 h 11"/>
                                        <a:gd name="T6" fmla="*/ 0 w 414"/>
                                        <a:gd name="T7" fmla="*/ 2147483646 h 11"/>
                                        <a:gd name="T8" fmla="*/ 0 w 414"/>
                                        <a:gd name="T9" fmla="*/ 0 h 11"/>
                                        <a:gd name="T10" fmla="*/ 2147483646 w 414"/>
                                        <a:gd name="T11" fmla="*/ 0 h 11"/>
                                        <a:gd name="T12" fmla="*/ 2147483646 w 414"/>
                                        <a:gd name="T13" fmla="*/ 0 h 11"/>
                                        <a:gd name="T14" fmla="*/ 2147483646 w 414"/>
                                        <a:gd name="T15" fmla="*/ 0 h 11"/>
                                        <a:gd name="T16" fmla="*/ 2147483646 w 414"/>
                                        <a:gd name="T17" fmla="*/ 2147483646 h 11"/>
                                        <a:gd name="T18" fmla="*/ 2147483646 w 414"/>
                                        <a:gd name="T19" fmla="*/ 2147483646 h 11"/>
                                        <a:gd name="T20" fmla="*/ 2147483646 w 414"/>
                                        <a:gd name="T21" fmla="*/ 2147483646 h 11"/>
                                        <a:gd name="T22" fmla="*/ 2147483646 w 414"/>
                                        <a:gd name="T23" fmla="*/ 2147483646 h 11"/>
                                        <a:gd name="T24" fmla="*/ 2147483646 w 41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14" h="11">
                                          <a:moveTo>
                                            <a:pt x="3" y="11"/>
                                          </a:moveTo>
                                          <a:lnTo>
                                            <a:pt x="0" y="8"/>
                                          </a:lnTo>
                                          <a:lnTo>
                                            <a:pt x="0" y="4"/>
                                          </a:lnTo>
                                          <a:lnTo>
                                            <a:pt x="0" y="0"/>
                                          </a:lnTo>
                                          <a:lnTo>
                                            <a:pt x="3" y="0"/>
                                          </a:lnTo>
                                          <a:lnTo>
                                            <a:pt x="411" y="0"/>
                                          </a:lnTo>
                                          <a:lnTo>
                                            <a:pt x="414" y="0"/>
                                          </a:lnTo>
                                          <a:lnTo>
                                            <a:pt x="414" y="4"/>
                                          </a:lnTo>
                                          <a:lnTo>
                                            <a:pt x="414" y="8"/>
                                          </a:lnTo>
                                          <a:lnTo>
                                            <a:pt x="411" y="11"/>
                                          </a:lnTo>
                                          <a:lnTo>
                                            <a:pt x="3" y="11"/>
                                          </a:lnTo>
                                          <a:close/>
                                        </a:path>
                                      </a:pathLst>
                                    </a:custGeom>
                                    <a:grpFill/>
                                    <a:ln w="19050">
                                      <a:solidFill>
                                        <a:schemeClr val="accent4"/>
                                      </a:solidFill>
                                      <a:miter lim="800000"/>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grpSp>
                          </p:grpSp>
                        </p:grpSp>
                      </p:grpSp>
                    </p:grpSp>
                  </p:grpSp>
                </p:grpSp>
              </p:grpSp>
            </p:grpSp>
          </p:grpSp>
        </p:grpSp>
      </p:grpSp>
      <p:sp>
        <p:nvSpPr>
          <p:cNvPr id="352056" name="Freeform 1670">
            <a:extLst>
              <a:ext uri="{FF2B5EF4-FFF2-40B4-BE49-F238E27FC236}">
                <a16:creationId xmlns:a16="http://schemas.microsoft.com/office/drawing/2014/main" id="{AEC20D57-5E3A-4EC2-97AF-EB0BD275DB3C}"/>
              </a:ext>
            </a:extLst>
          </p:cNvPr>
          <p:cNvSpPr>
            <a:spLocks/>
          </p:cNvSpPr>
          <p:nvPr/>
        </p:nvSpPr>
        <p:spPr bwMode="auto">
          <a:xfrm>
            <a:off x="1248834" y="4925485"/>
            <a:ext cx="258233" cy="21167"/>
          </a:xfrm>
          <a:custGeom>
            <a:avLst/>
            <a:gdLst>
              <a:gd name="T0" fmla="*/ 2147483646 w 193"/>
              <a:gd name="T1" fmla="*/ 2147483646 h 11"/>
              <a:gd name="T2" fmla="*/ 0 w 193"/>
              <a:gd name="T3" fmla="*/ 2147483646 h 11"/>
              <a:gd name="T4" fmla="*/ 0 w 193"/>
              <a:gd name="T5" fmla="*/ 2147483646 h 11"/>
              <a:gd name="T6" fmla="*/ 0 w 193"/>
              <a:gd name="T7" fmla="*/ 2147483646 h 11"/>
              <a:gd name="T8" fmla="*/ 0 w 193"/>
              <a:gd name="T9" fmla="*/ 0 h 11"/>
              <a:gd name="T10" fmla="*/ 2147483646 w 193"/>
              <a:gd name="T11" fmla="*/ 0 h 11"/>
              <a:gd name="T12" fmla="*/ 2147483646 w 193"/>
              <a:gd name="T13" fmla="*/ 0 h 11"/>
              <a:gd name="T14" fmla="*/ 2147483646 w 193"/>
              <a:gd name="T15" fmla="*/ 0 h 11"/>
              <a:gd name="T16" fmla="*/ 2147483646 w 193"/>
              <a:gd name="T17" fmla="*/ 2147483646 h 11"/>
              <a:gd name="T18" fmla="*/ 2147483646 w 193"/>
              <a:gd name="T19" fmla="*/ 2147483646 h 11"/>
              <a:gd name="T20" fmla="*/ 2147483646 w 193"/>
              <a:gd name="T21" fmla="*/ 2147483646 h 11"/>
              <a:gd name="T22" fmla="*/ 2147483646 w 193"/>
              <a:gd name="T23" fmla="*/ 2147483646 h 11"/>
              <a:gd name="T24" fmla="*/ 2147483646 w 193"/>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3" h="11">
                <a:moveTo>
                  <a:pt x="3" y="11"/>
                </a:moveTo>
                <a:lnTo>
                  <a:pt x="0" y="7"/>
                </a:lnTo>
                <a:lnTo>
                  <a:pt x="0" y="3"/>
                </a:lnTo>
                <a:lnTo>
                  <a:pt x="0" y="0"/>
                </a:lnTo>
                <a:lnTo>
                  <a:pt x="3" y="0"/>
                </a:lnTo>
                <a:lnTo>
                  <a:pt x="190" y="0"/>
                </a:lnTo>
                <a:lnTo>
                  <a:pt x="193" y="0"/>
                </a:lnTo>
                <a:lnTo>
                  <a:pt x="193" y="3"/>
                </a:lnTo>
                <a:lnTo>
                  <a:pt x="193" y="7"/>
                </a:lnTo>
                <a:lnTo>
                  <a:pt x="190" y="11"/>
                </a:lnTo>
                <a:lnTo>
                  <a:pt x="3" y="11"/>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nvGrpSpPr>
          <p:cNvPr id="351240" name="Group 351239">
            <a:extLst>
              <a:ext uri="{FF2B5EF4-FFF2-40B4-BE49-F238E27FC236}">
                <a16:creationId xmlns:a16="http://schemas.microsoft.com/office/drawing/2014/main" id="{EB486EF2-4A72-4E44-8A2D-FDA3BE52E20A}"/>
              </a:ext>
            </a:extLst>
          </p:cNvPr>
          <p:cNvGrpSpPr/>
          <p:nvPr/>
        </p:nvGrpSpPr>
        <p:grpSpPr>
          <a:xfrm>
            <a:off x="1371601" y="1871134"/>
            <a:ext cx="3807884" cy="3067051"/>
            <a:chOff x="1371601" y="1871134"/>
            <a:chExt cx="3807884" cy="3067051"/>
          </a:xfrm>
          <a:solidFill>
            <a:schemeClr val="accent6"/>
          </a:solidFill>
        </p:grpSpPr>
        <p:sp>
          <p:nvSpPr>
            <p:cNvPr id="351540" name="Freeform 1152">
              <a:extLst>
                <a:ext uri="{FF2B5EF4-FFF2-40B4-BE49-F238E27FC236}">
                  <a16:creationId xmlns:a16="http://schemas.microsoft.com/office/drawing/2014/main" id="{31FB53E9-864A-46A7-9261-3B140AF09835}"/>
                </a:ext>
              </a:extLst>
            </p:cNvPr>
            <p:cNvSpPr>
              <a:spLocks/>
            </p:cNvSpPr>
            <p:nvPr/>
          </p:nvSpPr>
          <p:spPr bwMode="auto">
            <a:xfrm>
              <a:off x="1399118" y="4912784"/>
              <a:ext cx="12700" cy="25400"/>
            </a:xfrm>
            <a:custGeom>
              <a:avLst/>
              <a:gdLst>
                <a:gd name="T0" fmla="*/ 2147483646 w 9"/>
                <a:gd name="T1" fmla="*/ 2147483646 h 15"/>
                <a:gd name="T2" fmla="*/ 2147483646 w 9"/>
                <a:gd name="T3" fmla="*/ 2147483646 h 15"/>
                <a:gd name="T4" fmla="*/ 2147483646 w 9"/>
                <a:gd name="T5" fmla="*/ 2147483646 h 15"/>
                <a:gd name="T6" fmla="*/ 2147483646 w 9"/>
                <a:gd name="T7" fmla="*/ 2147483646 h 15"/>
                <a:gd name="T8" fmla="*/ 0 w 9"/>
                <a:gd name="T9" fmla="*/ 2147483646 h 15"/>
                <a:gd name="T10" fmla="*/ 0 w 9"/>
                <a:gd name="T11" fmla="*/ 2147483646 h 15"/>
                <a:gd name="T12" fmla="*/ 0 w 9"/>
                <a:gd name="T13" fmla="*/ 2147483646 h 15"/>
                <a:gd name="T14" fmla="*/ 0 w 9"/>
                <a:gd name="T15" fmla="*/ 0 h 15"/>
                <a:gd name="T16" fmla="*/ 2147483646 w 9"/>
                <a:gd name="T17" fmla="*/ 0 h 15"/>
                <a:gd name="T18" fmla="*/ 2147483646 w 9"/>
                <a:gd name="T19" fmla="*/ 0 h 15"/>
                <a:gd name="T20" fmla="*/ 2147483646 w 9"/>
                <a:gd name="T21" fmla="*/ 0 h 15"/>
                <a:gd name="T22" fmla="*/ 2147483646 w 9"/>
                <a:gd name="T23" fmla="*/ 2147483646 h 15"/>
                <a:gd name="T24" fmla="*/ 2147483646 w 9"/>
                <a:gd name="T25" fmla="*/ 2147483646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5">
                  <a:moveTo>
                    <a:pt x="9" y="11"/>
                  </a:moveTo>
                  <a:lnTo>
                    <a:pt x="6" y="15"/>
                  </a:lnTo>
                  <a:lnTo>
                    <a:pt x="3" y="15"/>
                  </a:lnTo>
                  <a:lnTo>
                    <a:pt x="0" y="15"/>
                  </a:lnTo>
                  <a:lnTo>
                    <a:pt x="0" y="11"/>
                  </a:lnTo>
                  <a:lnTo>
                    <a:pt x="0" y="4"/>
                  </a:lnTo>
                  <a:lnTo>
                    <a:pt x="0" y="0"/>
                  </a:lnTo>
                  <a:lnTo>
                    <a:pt x="3" y="0"/>
                  </a:lnTo>
                  <a:lnTo>
                    <a:pt x="6" y="0"/>
                  </a:lnTo>
                  <a:lnTo>
                    <a:pt x="9" y="4"/>
                  </a:lnTo>
                  <a:lnTo>
                    <a:pt x="9"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541" name="Freeform 1153">
              <a:extLst>
                <a:ext uri="{FF2B5EF4-FFF2-40B4-BE49-F238E27FC236}">
                  <a16:creationId xmlns:a16="http://schemas.microsoft.com/office/drawing/2014/main" id="{35D7F07D-B6AB-430A-8B2F-D10A9262E8E7}"/>
                </a:ext>
              </a:extLst>
            </p:cNvPr>
            <p:cNvSpPr>
              <a:spLocks/>
            </p:cNvSpPr>
            <p:nvPr/>
          </p:nvSpPr>
          <p:spPr bwMode="auto">
            <a:xfrm>
              <a:off x="1399118" y="4912785"/>
              <a:ext cx="103716" cy="19049"/>
            </a:xfrm>
            <a:custGeom>
              <a:avLst/>
              <a:gdLst>
                <a:gd name="T0" fmla="*/ 2147483646 w 78"/>
                <a:gd name="T1" fmla="*/ 2147483646 h 11"/>
                <a:gd name="T2" fmla="*/ 0 w 78"/>
                <a:gd name="T3" fmla="*/ 2147483646 h 11"/>
                <a:gd name="T4" fmla="*/ 0 w 78"/>
                <a:gd name="T5" fmla="*/ 2147483646 h 11"/>
                <a:gd name="T6" fmla="*/ 0 w 78"/>
                <a:gd name="T7" fmla="*/ 2147483646 h 11"/>
                <a:gd name="T8" fmla="*/ 0 w 78"/>
                <a:gd name="T9" fmla="*/ 0 h 11"/>
                <a:gd name="T10" fmla="*/ 2147483646 w 78"/>
                <a:gd name="T11" fmla="*/ 0 h 11"/>
                <a:gd name="T12" fmla="*/ 2147483646 w 78"/>
                <a:gd name="T13" fmla="*/ 0 h 11"/>
                <a:gd name="T14" fmla="*/ 2147483646 w 78"/>
                <a:gd name="T15" fmla="*/ 0 h 11"/>
                <a:gd name="T16" fmla="*/ 2147483646 w 78"/>
                <a:gd name="T17" fmla="*/ 2147483646 h 11"/>
                <a:gd name="T18" fmla="*/ 2147483646 w 78"/>
                <a:gd name="T19" fmla="*/ 2147483646 h 11"/>
                <a:gd name="T20" fmla="*/ 2147483646 w 78"/>
                <a:gd name="T21" fmla="*/ 2147483646 h 11"/>
                <a:gd name="T22" fmla="*/ 2147483646 w 78"/>
                <a:gd name="T23" fmla="*/ 2147483646 h 11"/>
                <a:gd name="T24" fmla="*/ 2147483646 w 7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8" h="11">
                  <a:moveTo>
                    <a:pt x="3" y="11"/>
                  </a:moveTo>
                  <a:lnTo>
                    <a:pt x="0" y="8"/>
                  </a:lnTo>
                  <a:lnTo>
                    <a:pt x="0" y="4"/>
                  </a:lnTo>
                  <a:lnTo>
                    <a:pt x="0" y="0"/>
                  </a:lnTo>
                  <a:lnTo>
                    <a:pt x="3" y="0"/>
                  </a:lnTo>
                  <a:lnTo>
                    <a:pt x="75" y="0"/>
                  </a:lnTo>
                  <a:lnTo>
                    <a:pt x="78" y="0"/>
                  </a:lnTo>
                  <a:lnTo>
                    <a:pt x="78" y="4"/>
                  </a:lnTo>
                  <a:lnTo>
                    <a:pt x="78" y="8"/>
                  </a:lnTo>
                  <a:lnTo>
                    <a:pt x="75"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59" name="Freeform 1472">
              <a:extLst>
                <a:ext uri="{FF2B5EF4-FFF2-40B4-BE49-F238E27FC236}">
                  <a16:creationId xmlns:a16="http://schemas.microsoft.com/office/drawing/2014/main" id="{CEAD4CA4-685B-48F5-AC80-6968C321398E}"/>
                </a:ext>
              </a:extLst>
            </p:cNvPr>
            <p:cNvSpPr>
              <a:spLocks/>
            </p:cNvSpPr>
            <p:nvPr/>
          </p:nvSpPr>
          <p:spPr bwMode="auto">
            <a:xfrm>
              <a:off x="1371601" y="4900085"/>
              <a:ext cx="12700" cy="38100"/>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63" name="Freeform 1476">
              <a:extLst>
                <a:ext uri="{FF2B5EF4-FFF2-40B4-BE49-F238E27FC236}">
                  <a16:creationId xmlns:a16="http://schemas.microsoft.com/office/drawing/2014/main" id="{DAF7261D-F2B3-444F-9DFA-957D9DC9B168}"/>
                </a:ext>
              </a:extLst>
            </p:cNvPr>
            <p:cNvSpPr>
              <a:spLocks/>
            </p:cNvSpPr>
            <p:nvPr/>
          </p:nvSpPr>
          <p:spPr bwMode="auto">
            <a:xfrm>
              <a:off x="1500718" y="4847167"/>
              <a:ext cx="10583" cy="38100"/>
            </a:xfrm>
            <a:custGeom>
              <a:avLst/>
              <a:gdLst>
                <a:gd name="T0" fmla="*/ 2147483646 w 9"/>
                <a:gd name="T1" fmla="*/ 2147483646 h 22"/>
                <a:gd name="T2" fmla="*/ 2147483646 w 9"/>
                <a:gd name="T3" fmla="*/ 2147483646 h 22"/>
                <a:gd name="T4" fmla="*/ 2147483646 w 9"/>
                <a:gd name="T5" fmla="*/ 2147483646 h 22"/>
                <a:gd name="T6" fmla="*/ 2147483646 w 9"/>
                <a:gd name="T7" fmla="*/ 2147483646 h 22"/>
                <a:gd name="T8" fmla="*/ 0 w 9"/>
                <a:gd name="T9" fmla="*/ 2147483646 h 22"/>
                <a:gd name="T10" fmla="*/ 0 w 9"/>
                <a:gd name="T11" fmla="*/ 2147483646 h 22"/>
                <a:gd name="T12" fmla="*/ 0 w 9"/>
                <a:gd name="T13" fmla="*/ 2147483646 h 22"/>
                <a:gd name="T14" fmla="*/ 0 w 9"/>
                <a:gd name="T15" fmla="*/ 0 h 22"/>
                <a:gd name="T16" fmla="*/ 2147483646 w 9"/>
                <a:gd name="T17" fmla="*/ 0 h 22"/>
                <a:gd name="T18" fmla="*/ 2147483646 w 9"/>
                <a:gd name="T19" fmla="*/ 0 h 22"/>
                <a:gd name="T20" fmla="*/ 2147483646 w 9"/>
                <a:gd name="T21" fmla="*/ 0 h 22"/>
                <a:gd name="T22" fmla="*/ 2147483646 w 9"/>
                <a:gd name="T23" fmla="*/ 2147483646 h 22"/>
                <a:gd name="T24" fmla="*/ 2147483646 w 9"/>
                <a:gd name="T25" fmla="*/ 2147483646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22">
                  <a:moveTo>
                    <a:pt x="9" y="18"/>
                  </a:moveTo>
                  <a:lnTo>
                    <a:pt x="6" y="22"/>
                  </a:lnTo>
                  <a:lnTo>
                    <a:pt x="3" y="22"/>
                  </a:lnTo>
                  <a:lnTo>
                    <a:pt x="0" y="22"/>
                  </a:lnTo>
                  <a:lnTo>
                    <a:pt x="0" y="18"/>
                  </a:lnTo>
                  <a:lnTo>
                    <a:pt x="0" y="3"/>
                  </a:lnTo>
                  <a:lnTo>
                    <a:pt x="0" y="0"/>
                  </a:lnTo>
                  <a:lnTo>
                    <a:pt x="3" y="0"/>
                  </a:lnTo>
                  <a:lnTo>
                    <a:pt x="6" y="0"/>
                  </a:lnTo>
                  <a:lnTo>
                    <a:pt x="9" y="3"/>
                  </a:lnTo>
                  <a:lnTo>
                    <a:pt x="9" y="18"/>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1864" name="Freeform 1477">
              <a:extLst>
                <a:ext uri="{FF2B5EF4-FFF2-40B4-BE49-F238E27FC236}">
                  <a16:creationId xmlns:a16="http://schemas.microsoft.com/office/drawing/2014/main" id="{12F507F8-CD11-42D2-B18A-A95A29220FAE}"/>
                </a:ext>
              </a:extLst>
            </p:cNvPr>
            <p:cNvSpPr>
              <a:spLocks/>
            </p:cNvSpPr>
            <p:nvPr/>
          </p:nvSpPr>
          <p:spPr bwMode="auto">
            <a:xfrm>
              <a:off x="1500718" y="4847167"/>
              <a:ext cx="44449" cy="19051"/>
            </a:xfrm>
            <a:custGeom>
              <a:avLst/>
              <a:gdLst>
                <a:gd name="T0" fmla="*/ 2147483646 w 34"/>
                <a:gd name="T1" fmla="*/ 2147483646 h 11"/>
                <a:gd name="T2" fmla="*/ 0 w 34"/>
                <a:gd name="T3" fmla="*/ 2147483646 h 11"/>
                <a:gd name="T4" fmla="*/ 0 w 34"/>
                <a:gd name="T5" fmla="*/ 2147483646 h 11"/>
                <a:gd name="T6" fmla="*/ 0 w 34"/>
                <a:gd name="T7" fmla="*/ 2147483646 h 11"/>
                <a:gd name="T8" fmla="*/ 0 w 34"/>
                <a:gd name="T9" fmla="*/ 0 h 11"/>
                <a:gd name="T10" fmla="*/ 2147483646 w 34"/>
                <a:gd name="T11" fmla="*/ 0 h 11"/>
                <a:gd name="T12" fmla="*/ 2147483646 w 34"/>
                <a:gd name="T13" fmla="*/ 0 h 11"/>
                <a:gd name="T14" fmla="*/ 2147483646 w 34"/>
                <a:gd name="T15" fmla="*/ 0 h 11"/>
                <a:gd name="T16" fmla="*/ 2147483646 w 34"/>
                <a:gd name="T17" fmla="*/ 2147483646 h 11"/>
                <a:gd name="T18" fmla="*/ 2147483646 w 34"/>
                <a:gd name="T19" fmla="*/ 2147483646 h 11"/>
                <a:gd name="T20" fmla="*/ 2147483646 w 34"/>
                <a:gd name="T21" fmla="*/ 2147483646 h 11"/>
                <a:gd name="T22" fmla="*/ 2147483646 w 34"/>
                <a:gd name="T23" fmla="*/ 2147483646 h 11"/>
                <a:gd name="T24" fmla="*/ 2147483646 w 3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4" h="11">
                  <a:moveTo>
                    <a:pt x="3" y="11"/>
                  </a:moveTo>
                  <a:lnTo>
                    <a:pt x="0" y="7"/>
                  </a:lnTo>
                  <a:lnTo>
                    <a:pt x="0" y="3"/>
                  </a:lnTo>
                  <a:lnTo>
                    <a:pt x="0" y="0"/>
                  </a:lnTo>
                  <a:lnTo>
                    <a:pt x="3" y="0"/>
                  </a:lnTo>
                  <a:lnTo>
                    <a:pt x="32" y="0"/>
                  </a:lnTo>
                  <a:lnTo>
                    <a:pt x="34" y="0"/>
                  </a:lnTo>
                  <a:lnTo>
                    <a:pt x="34" y="3"/>
                  </a:lnTo>
                  <a:lnTo>
                    <a:pt x="34" y="7"/>
                  </a:lnTo>
                  <a:lnTo>
                    <a:pt x="32"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57" name="Freeform 1671">
              <a:extLst>
                <a:ext uri="{FF2B5EF4-FFF2-40B4-BE49-F238E27FC236}">
                  <a16:creationId xmlns:a16="http://schemas.microsoft.com/office/drawing/2014/main" id="{465E6767-8BBD-4939-B5C1-9DDA73CFE9F5}"/>
                </a:ext>
              </a:extLst>
            </p:cNvPr>
            <p:cNvSpPr>
              <a:spLocks/>
            </p:cNvSpPr>
            <p:nvPr/>
          </p:nvSpPr>
          <p:spPr bwMode="auto">
            <a:xfrm>
              <a:off x="1500718" y="4851400"/>
              <a:ext cx="10583" cy="86784"/>
            </a:xfrm>
            <a:custGeom>
              <a:avLst/>
              <a:gdLst>
                <a:gd name="T0" fmla="*/ 2147483646 w 9"/>
                <a:gd name="T1" fmla="*/ 2147483646 h 49"/>
                <a:gd name="T2" fmla="*/ 2147483646 w 9"/>
                <a:gd name="T3" fmla="*/ 2147483646 h 49"/>
                <a:gd name="T4" fmla="*/ 2147483646 w 9"/>
                <a:gd name="T5" fmla="*/ 2147483646 h 49"/>
                <a:gd name="T6" fmla="*/ 2147483646 w 9"/>
                <a:gd name="T7" fmla="*/ 2147483646 h 49"/>
                <a:gd name="T8" fmla="*/ 0 w 9"/>
                <a:gd name="T9" fmla="*/ 2147483646 h 49"/>
                <a:gd name="T10" fmla="*/ 0 w 9"/>
                <a:gd name="T11" fmla="*/ 2147483646 h 49"/>
                <a:gd name="T12" fmla="*/ 0 w 9"/>
                <a:gd name="T13" fmla="*/ 2147483646 h 49"/>
                <a:gd name="T14" fmla="*/ 0 w 9"/>
                <a:gd name="T15" fmla="*/ 0 h 49"/>
                <a:gd name="T16" fmla="*/ 2147483646 w 9"/>
                <a:gd name="T17" fmla="*/ 0 h 49"/>
                <a:gd name="T18" fmla="*/ 2147483646 w 9"/>
                <a:gd name="T19" fmla="*/ 0 h 49"/>
                <a:gd name="T20" fmla="*/ 2147483646 w 9"/>
                <a:gd name="T21" fmla="*/ 0 h 49"/>
                <a:gd name="T22" fmla="*/ 2147483646 w 9"/>
                <a:gd name="T23" fmla="*/ 2147483646 h 49"/>
                <a:gd name="T24" fmla="*/ 2147483646 w 9"/>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9">
                  <a:moveTo>
                    <a:pt x="9" y="45"/>
                  </a:moveTo>
                  <a:lnTo>
                    <a:pt x="6" y="49"/>
                  </a:lnTo>
                  <a:lnTo>
                    <a:pt x="3" y="49"/>
                  </a:lnTo>
                  <a:lnTo>
                    <a:pt x="0" y="49"/>
                  </a:lnTo>
                  <a:lnTo>
                    <a:pt x="0" y="45"/>
                  </a:lnTo>
                  <a:lnTo>
                    <a:pt x="0" y="4"/>
                  </a:lnTo>
                  <a:lnTo>
                    <a:pt x="0" y="0"/>
                  </a:lnTo>
                  <a:lnTo>
                    <a:pt x="3" y="0"/>
                  </a:lnTo>
                  <a:lnTo>
                    <a:pt x="6" y="0"/>
                  </a:lnTo>
                  <a:lnTo>
                    <a:pt x="9" y="4"/>
                  </a:lnTo>
                  <a:lnTo>
                    <a:pt x="9"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58" name="Freeform 1672">
              <a:extLst>
                <a:ext uri="{FF2B5EF4-FFF2-40B4-BE49-F238E27FC236}">
                  <a16:creationId xmlns:a16="http://schemas.microsoft.com/office/drawing/2014/main" id="{1D3A5B4E-C452-41F2-9B55-48E399870FEB}"/>
                </a:ext>
              </a:extLst>
            </p:cNvPr>
            <p:cNvSpPr>
              <a:spLocks/>
            </p:cNvSpPr>
            <p:nvPr/>
          </p:nvSpPr>
          <p:spPr bwMode="auto">
            <a:xfrm>
              <a:off x="1500718" y="4851401"/>
              <a:ext cx="10583"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59" name="Freeform 1673">
              <a:extLst>
                <a:ext uri="{FF2B5EF4-FFF2-40B4-BE49-F238E27FC236}">
                  <a16:creationId xmlns:a16="http://schemas.microsoft.com/office/drawing/2014/main" id="{872DDEB2-6930-4085-B472-72B0C845FAE5}"/>
                </a:ext>
              </a:extLst>
            </p:cNvPr>
            <p:cNvSpPr>
              <a:spLocks/>
            </p:cNvSpPr>
            <p:nvPr/>
          </p:nvSpPr>
          <p:spPr bwMode="auto">
            <a:xfrm>
              <a:off x="1502834" y="4785785"/>
              <a:ext cx="12700" cy="80433"/>
            </a:xfrm>
            <a:custGeom>
              <a:avLst/>
              <a:gdLst>
                <a:gd name="T0" fmla="*/ 2147483646 w 8"/>
                <a:gd name="T1" fmla="*/ 2147483646 h 45"/>
                <a:gd name="T2" fmla="*/ 2147483646 w 8"/>
                <a:gd name="T3" fmla="*/ 2147483646 h 45"/>
                <a:gd name="T4" fmla="*/ 2147483646 w 8"/>
                <a:gd name="T5" fmla="*/ 2147483646 h 45"/>
                <a:gd name="T6" fmla="*/ 2147483646 w 8"/>
                <a:gd name="T7" fmla="*/ 2147483646 h 45"/>
                <a:gd name="T8" fmla="*/ 0 w 8"/>
                <a:gd name="T9" fmla="*/ 2147483646 h 45"/>
                <a:gd name="T10" fmla="*/ 0 w 8"/>
                <a:gd name="T11" fmla="*/ 2147483646 h 45"/>
                <a:gd name="T12" fmla="*/ 0 w 8"/>
                <a:gd name="T13" fmla="*/ 2147483646 h 45"/>
                <a:gd name="T14" fmla="*/ 0 w 8"/>
                <a:gd name="T15" fmla="*/ 0 h 45"/>
                <a:gd name="T16" fmla="*/ 2147483646 w 8"/>
                <a:gd name="T17" fmla="*/ 0 h 45"/>
                <a:gd name="T18" fmla="*/ 2147483646 w 8"/>
                <a:gd name="T19" fmla="*/ 0 h 45"/>
                <a:gd name="T20" fmla="*/ 2147483646 w 8"/>
                <a:gd name="T21" fmla="*/ 0 h 45"/>
                <a:gd name="T22" fmla="*/ 2147483646 w 8"/>
                <a:gd name="T23" fmla="*/ 2147483646 h 45"/>
                <a:gd name="T24" fmla="*/ 2147483646 w 8"/>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5">
                  <a:moveTo>
                    <a:pt x="8" y="41"/>
                  </a:moveTo>
                  <a:lnTo>
                    <a:pt x="6" y="45"/>
                  </a:lnTo>
                  <a:lnTo>
                    <a:pt x="3" y="45"/>
                  </a:lnTo>
                  <a:lnTo>
                    <a:pt x="0" y="45"/>
                  </a:lnTo>
                  <a:lnTo>
                    <a:pt x="0" y="41"/>
                  </a:lnTo>
                  <a:lnTo>
                    <a:pt x="0" y="4"/>
                  </a:lnTo>
                  <a:lnTo>
                    <a:pt x="0" y="0"/>
                  </a:lnTo>
                  <a:lnTo>
                    <a:pt x="3" y="0"/>
                  </a:lnTo>
                  <a:lnTo>
                    <a:pt x="6" y="0"/>
                  </a:lnTo>
                  <a:lnTo>
                    <a:pt x="8" y="4"/>
                  </a:lnTo>
                  <a:lnTo>
                    <a:pt x="8"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60" name="Freeform 1674">
              <a:extLst>
                <a:ext uri="{FF2B5EF4-FFF2-40B4-BE49-F238E27FC236}">
                  <a16:creationId xmlns:a16="http://schemas.microsoft.com/office/drawing/2014/main" id="{275D86B2-BAB6-4C47-BE53-220E41209AD9}"/>
                </a:ext>
              </a:extLst>
            </p:cNvPr>
            <p:cNvSpPr>
              <a:spLocks/>
            </p:cNvSpPr>
            <p:nvPr/>
          </p:nvSpPr>
          <p:spPr bwMode="auto">
            <a:xfrm>
              <a:off x="1502834" y="4785785"/>
              <a:ext cx="14817" cy="19049"/>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7"/>
                  </a:lnTo>
                  <a:lnTo>
                    <a:pt x="0" y="4"/>
                  </a:lnTo>
                  <a:lnTo>
                    <a:pt x="0" y="0"/>
                  </a:lnTo>
                  <a:lnTo>
                    <a:pt x="3" y="0"/>
                  </a:lnTo>
                  <a:lnTo>
                    <a:pt x="8" y="0"/>
                  </a:lnTo>
                  <a:lnTo>
                    <a:pt x="11" y="0"/>
                  </a:lnTo>
                  <a:lnTo>
                    <a:pt x="11" y="4"/>
                  </a:lnTo>
                  <a:lnTo>
                    <a:pt x="11" y="7"/>
                  </a:lnTo>
                  <a:lnTo>
                    <a:pt x="8"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61" name="Freeform 1675">
              <a:extLst>
                <a:ext uri="{FF2B5EF4-FFF2-40B4-BE49-F238E27FC236}">
                  <a16:creationId xmlns:a16="http://schemas.microsoft.com/office/drawing/2014/main" id="{79D4FA5C-36F7-49A6-BA9A-7A8AB46728C3}"/>
                </a:ext>
              </a:extLst>
            </p:cNvPr>
            <p:cNvSpPr>
              <a:spLocks/>
            </p:cNvSpPr>
            <p:nvPr/>
          </p:nvSpPr>
          <p:spPr bwMode="auto">
            <a:xfrm>
              <a:off x="1511300" y="4718052"/>
              <a:ext cx="10584" cy="80433"/>
            </a:xfrm>
            <a:custGeom>
              <a:avLst/>
              <a:gdLst>
                <a:gd name="T0" fmla="*/ 2147483646 w 8"/>
                <a:gd name="T1" fmla="*/ 2147483646 h 45"/>
                <a:gd name="T2" fmla="*/ 2147483646 w 8"/>
                <a:gd name="T3" fmla="*/ 2147483646 h 45"/>
                <a:gd name="T4" fmla="*/ 2147483646 w 8"/>
                <a:gd name="T5" fmla="*/ 2147483646 h 45"/>
                <a:gd name="T6" fmla="*/ 2147483646 w 8"/>
                <a:gd name="T7" fmla="*/ 2147483646 h 45"/>
                <a:gd name="T8" fmla="*/ 0 w 8"/>
                <a:gd name="T9" fmla="*/ 2147483646 h 45"/>
                <a:gd name="T10" fmla="*/ 0 w 8"/>
                <a:gd name="T11" fmla="*/ 2147483646 h 45"/>
                <a:gd name="T12" fmla="*/ 0 w 8"/>
                <a:gd name="T13" fmla="*/ 2147483646 h 45"/>
                <a:gd name="T14" fmla="*/ 0 w 8"/>
                <a:gd name="T15" fmla="*/ 0 h 45"/>
                <a:gd name="T16" fmla="*/ 2147483646 w 8"/>
                <a:gd name="T17" fmla="*/ 0 h 45"/>
                <a:gd name="T18" fmla="*/ 2147483646 w 8"/>
                <a:gd name="T19" fmla="*/ 0 h 45"/>
                <a:gd name="T20" fmla="*/ 2147483646 w 8"/>
                <a:gd name="T21" fmla="*/ 0 h 45"/>
                <a:gd name="T22" fmla="*/ 2147483646 w 8"/>
                <a:gd name="T23" fmla="*/ 2147483646 h 45"/>
                <a:gd name="T24" fmla="*/ 2147483646 w 8"/>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5">
                  <a:moveTo>
                    <a:pt x="8" y="42"/>
                  </a:moveTo>
                  <a:lnTo>
                    <a:pt x="5" y="45"/>
                  </a:lnTo>
                  <a:lnTo>
                    <a:pt x="2" y="45"/>
                  </a:lnTo>
                  <a:lnTo>
                    <a:pt x="0" y="45"/>
                  </a:lnTo>
                  <a:lnTo>
                    <a:pt x="0" y="42"/>
                  </a:lnTo>
                  <a:lnTo>
                    <a:pt x="0" y="4"/>
                  </a:lnTo>
                  <a:lnTo>
                    <a:pt x="0" y="0"/>
                  </a:lnTo>
                  <a:lnTo>
                    <a:pt x="2" y="0"/>
                  </a:lnTo>
                  <a:lnTo>
                    <a:pt x="5" y="0"/>
                  </a:lnTo>
                  <a:lnTo>
                    <a:pt x="8" y="4"/>
                  </a:lnTo>
                  <a:lnTo>
                    <a:pt x="8" y="4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62" name="Freeform 1676">
              <a:extLst>
                <a:ext uri="{FF2B5EF4-FFF2-40B4-BE49-F238E27FC236}">
                  <a16:creationId xmlns:a16="http://schemas.microsoft.com/office/drawing/2014/main" id="{D29F4DF2-B728-448D-BF1F-B57549306727}"/>
                </a:ext>
              </a:extLst>
            </p:cNvPr>
            <p:cNvSpPr>
              <a:spLocks/>
            </p:cNvSpPr>
            <p:nvPr/>
          </p:nvSpPr>
          <p:spPr bwMode="auto">
            <a:xfrm>
              <a:off x="1511300" y="4718051"/>
              <a:ext cx="10584" cy="21167"/>
            </a:xfrm>
            <a:custGeom>
              <a:avLst/>
              <a:gdLst>
                <a:gd name="T0" fmla="*/ 2147483646 w 8"/>
                <a:gd name="T1" fmla="*/ 2147483646 h 12"/>
                <a:gd name="T2" fmla="*/ 0 w 8"/>
                <a:gd name="T3" fmla="*/ 2147483646 h 12"/>
                <a:gd name="T4" fmla="*/ 0 w 8"/>
                <a:gd name="T5" fmla="*/ 2147483646 h 12"/>
                <a:gd name="T6" fmla="*/ 0 w 8"/>
                <a:gd name="T7" fmla="*/ 2147483646 h 12"/>
                <a:gd name="T8" fmla="*/ 0 w 8"/>
                <a:gd name="T9" fmla="*/ 0 h 12"/>
                <a:gd name="T10" fmla="*/ 2147483646 w 8"/>
                <a:gd name="T11" fmla="*/ 0 h 12"/>
                <a:gd name="T12" fmla="*/ 2147483646 w 8"/>
                <a:gd name="T13" fmla="*/ 0 h 12"/>
                <a:gd name="T14" fmla="*/ 2147483646 w 8"/>
                <a:gd name="T15" fmla="*/ 0 h 12"/>
                <a:gd name="T16" fmla="*/ 2147483646 w 8"/>
                <a:gd name="T17" fmla="*/ 2147483646 h 12"/>
                <a:gd name="T18" fmla="*/ 2147483646 w 8"/>
                <a:gd name="T19" fmla="*/ 2147483646 h 12"/>
                <a:gd name="T20" fmla="*/ 2147483646 w 8"/>
                <a:gd name="T21" fmla="*/ 2147483646 h 12"/>
                <a:gd name="T22" fmla="*/ 2147483646 w 8"/>
                <a:gd name="T23" fmla="*/ 2147483646 h 12"/>
                <a:gd name="T24" fmla="*/ 2147483646 w 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2">
                  <a:moveTo>
                    <a:pt x="2" y="12"/>
                  </a:moveTo>
                  <a:lnTo>
                    <a:pt x="0" y="8"/>
                  </a:lnTo>
                  <a:lnTo>
                    <a:pt x="0" y="4"/>
                  </a:lnTo>
                  <a:lnTo>
                    <a:pt x="0" y="0"/>
                  </a:lnTo>
                  <a:lnTo>
                    <a:pt x="2" y="0"/>
                  </a:lnTo>
                  <a:lnTo>
                    <a:pt x="5" y="0"/>
                  </a:lnTo>
                  <a:lnTo>
                    <a:pt x="8" y="0"/>
                  </a:lnTo>
                  <a:lnTo>
                    <a:pt x="8" y="4"/>
                  </a:lnTo>
                  <a:lnTo>
                    <a:pt x="8" y="8"/>
                  </a:lnTo>
                  <a:lnTo>
                    <a:pt x="5" y="12"/>
                  </a:lnTo>
                  <a:lnTo>
                    <a:pt x="2"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63" name="Freeform 1677">
              <a:extLst>
                <a:ext uri="{FF2B5EF4-FFF2-40B4-BE49-F238E27FC236}">
                  <a16:creationId xmlns:a16="http://schemas.microsoft.com/office/drawing/2014/main" id="{04246302-625E-49D1-879B-432EB633F5CD}"/>
                </a:ext>
              </a:extLst>
            </p:cNvPr>
            <p:cNvSpPr>
              <a:spLocks/>
            </p:cNvSpPr>
            <p:nvPr/>
          </p:nvSpPr>
          <p:spPr bwMode="auto">
            <a:xfrm>
              <a:off x="1515533" y="4646085"/>
              <a:ext cx="10584" cy="86783"/>
            </a:xfrm>
            <a:custGeom>
              <a:avLst/>
              <a:gdLst>
                <a:gd name="T0" fmla="*/ 2147483646 w 9"/>
                <a:gd name="T1" fmla="*/ 2147483646 h 49"/>
                <a:gd name="T2" fmla="*/ 2147483646 w 9"/>
                <a:gd name="T3" fmla="*/ 2147483646 h 49"/>
                <a:gd name="T4" fmla="*/ 2147483646 w 9"/>
                <a:gd name="T5" fmla="*/ 2147483646 h 49"/>
                <a:gd name="T6" fmla="*/ 2147483646 w 9"/>
                <a:gd name="T7" fmla="*/ 2147483646 h 49"/>
                <a:gd name="T8" fmla="*/ 0 w 9"/>
                <a:gd name="T9" fmla="*/ 2147483646 h 49"/>
                <a:gd name="T10" fmla="*/ 0 w 9"/>
                <a:gd name="T11" fmla="*/ 2147483646 h 49"/>
                <a:gd name="T12" fmla="*/ 0 w 9"/>
                <a:gd name="T13" fmla="*/ 2147483646 h 49"/>
                <a:gd name="T14" fmla="*/ 0 w 9"/>
                <a:gd name="T15" fmla="*/ 0 h 49"/>
                <a:gd name="T16" fmla="*/ 2147483646 w 9"/>
                <a:gd name="T17" fmla="*/ 0 h 49"/>
                <a:gd name="T18" fmla="*/ 2147483646 w 9"/>
                <a:gd name="T19" fmla="*/ 0 h 49"/>
                <a:gd name="T20" fmla="*/ 2147483646 w 9"/>
                <a:gd name="T21" fmla="*/ 0 h 49"/>
                <a:gd name="T22" fmla="*/ 2147483646 w 9"/>
                <a:gd name="T23" fmla="*/ 2147483646 h 49"/>
                <a:gd name="T24" fmla="*/ 2147483646 w 9"/>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9">
                  <a:moveTo>
                    <a:pt x="9" y="45"/>
                  </a:moveTo>
                  <a:lnTo>
                    <a:pt x="6" y="49"/>
                  </a:lnTo>
                  <a:lnTo>
                    <a:pt x="3" y="49"/>
                  </a:lnTo>
                  <a:lnTo>
                    <a:pt x="0" y="49"/>
                  </a:lnTo>
                  <a:lnTo>
                    <a:pt x="0" y="45"/>
                  </a:lnTo>
                  <a:lnTo>
                    <a:pt x="0" y="4"/>
                  </a:lnTo>
                  <a:lnTo>
                    <a:pt x="0" y="0"/>
                  </a:lnTo>
                  <a:lnTo>
                    <a:pt x="3" y="0"/>
                  </a:lnTo>
                  <a:lnTo>
                    <a:pt x="6" y="0"/>
                  </a:lnTo>
                  <a:lnTo>
                    <a:pt x="9" y="4"/>
                  </a:lnTo>
                  <a:lnTo>
                    <a:pt x="9"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64" name="Freeform 1678">
              <a:extLst>
                <a:ext uri="{FF2B5EF4-FFF2-40B4-BE49-F238E27FC236}">
                  <a16:creationId xmlns:a16="http://schemas.microsoft.com/office/drawing/2014/main" id="{BA86A706-6057-4BBB-B48C-D6834074AF93}"/>
                </a:ext>
              </a:extLst>
            </p:cNvPr>
            <p:cNvSpPr>
              <a:spLocks/>
            </p:cNvSpPr>
            <p:nvPr/>
          </p:nvSpPr>
          <p:spPr bwMode="auto">
            <a:xfrm>
              <a:off x="1515534" y="4646085"/>
              <a:ext cx="71967" cy="19049"/>
            </a:xfrm>
            <a:custGeom>
              <a:avLst/>
              <a:gdLst>
                <a:gd name="T0" fmla="*/ 2147483646 w 55"/>
                <a:gd name="T1" fmla="*/ 2147483646 h 11"/>
                <a:gd name="T2" fmla="*/ 0 w 55"/>
                <a:gd name="T3" fmla="*/ 2147483646 h 11"/>
                <a:gd name="T4" fmla="*/ 0 w 55"/>
                <a:gd name="T5" fmla="*/ 2147483646 h 11"/>
                <a:gd name="T6" fmla="*/ 0 w 55"/>
                <a:gd name="T7" fmla="*/ 2147483646 h 11"/>
                <a:gd name="T8" fmla="*/ 0 w 55"/>
                <a:gd name="T9" fmla="*/ 0 h 11"/>
                <a:gd name="T10" fmla="*/ 2147483646 w 55"/>
                <a:gd name="T11" fmla="*/ 0 h 11"/>
                <a:gd name="T12" fmla="*/ 2147483646 w 55"/>
                <a:gd name="T13" fmla="*/ 0 h 11"/>
                <a:gd name="T14" fmla="*/ 2147483646 w 55"/>
                <a:gd name="T15" fmla="*/ 0 h 11"/>
                <a:gd name="T16" fmla="*/ 2147483646 w 55"/>
                <a:gd name="T17" fmla="*/ 2147483646 h 11"/>
                <a:gd name="T18" fmla="*/ 2147483646 w 55"/>
                <a:gd name="T19" fmla="*/ 2147483646 h 11"/>
                <a:gd name="T20" fmla="*/ 2147483646 w 55"/>
                <a:gd name="T21" fmla="*/ 2147483646 h 11"/>
                <a:gd name="T22" fmla="*/ 2147483646 w 55"/>
                <a:gd name="T23" fmla="*/ 2147483646 h 11"/>
                <a:gd name="T24" fmla="*/ 2147483646 w 5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5" h="11">
                  <a:moveTo>
                    <a:pt x="3" y="11"/>
                  </a:moveTo>
                  <a:lnTo>
                    <a:pt x="0" y="8"/>
                  </a:lnTo>
                  <a:lnTo>
                    <a:pt x="0" y="4"/>
                  </a:lnTo>
                  <a:lnTo>
                    <a:pt x="0" y="0"/>
                  </a:lnTo>
                  <a:lnTo>
                    <a:pt x="3" y="0"/>
                  </a:lnTo>
                  <a:lnTo>
                    <a:pt x="52" y="0"/>
                  </a:lnTo>
                  <a:lnTo>
                    <a:pt x="55" y="0"/>
                  </a:lnTo>
                  <a:lnTo>
                    <a:pt x="55" y="4"/>
                  </a:lnTo>
                  <a:lnTo>
                    <a:pt x="55" y="8"/>
                  </a:lnTo>
                  <a:lnTo>
                    <a:pt x="52"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65" name="Freeform 1679">
              <a:extLst>
                <a:ext uri="{FF2B5EF4-FFF2-40B4-BE49-F238E27FC236}">
                  <a16:creationId xmlns:a16="http://schemas.microsoft.com/office/drawing/2014/main" id="{479DFD72-2D0E-4048-B7CF-AFA2D5DC09AC}"/>
                </a:ext>
              </a:extLst>
            </p:cNvPr>
            <p:cNvSpPr>
              <a:spLocks/>
            </p:cNvSpPr>
            <p:nvPr/>
          </p:nvSpPr>
          <p:spPr bwMode="auto">
            <a:xfrm>
              <a:off x="1581151" y="4578352"/>
              <a:ext cx="10583"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1"/>
                  </a:moveTo>
                  <a:lnTo>
                    <a:pt x="6" y="45"/>
                  </a:lnTo>
                  <a:lnTo>
                    <a:pt x="3" y="45"/>
                  </a:lnTo>
                  <a:lnTo>
                    <a:pt x="0" y="45"/>
                  </a:lnTo>
                  <a:lnTo>
                    <a:pt x="0" y="41"/>
                  </a:lnTo>
                  <a:lnTo>
                    <a:pt x="0" y="3"/>
                  </a:lnTo>
                  <a:lnTo>
                    <a:pt x="0" y="0"/>
                  </a:lnTo>
                  <a:lnTo>
                    <a:pt x="3" y="0"/>
                  </a:lnTo>
                  <a:lnTo>
                    <a:pt x="6" y="0"/>
                  </a:lnTo>
                  <a:lnTo>
                    <a:pt x="9" y="3"/>
                  </a:lnTo>
                  <a:lnTo>
                    <a:pt x="9"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66" name="Freeform 1680">
              <a:extLst>
                <a:ext uri="{FF2B5EF4-FFF2-40B4-BE49-F238E27FC236}">
                  <a16:creationId xmlns:a16="http://schemas.microsoft.com/office/drawing/2014/main" id="{ADC4AEEC-15B6-478B-B44D-1F259A149EB3}"/>
                </a:ext>
              </a:extLst>
            </p:cNvPr>
            <p:cNvSpPr>
              <a:spLocks/>
            </p:cNvSpPr>
            <p:nvPr/>
          </p:nvSpPr>
          <p:spPr bwMode="auto">
            <a:xfrm>
              <a:off x="1581151" y="4578351"/>
              <a:ext cx="112183" cy="21167"/>
            </a:xfrm>
            <a:custGeom>
              <a:avLst/>
              <a:gdLst>
                <a:gd name="T0" fmla="*/ 2147483646 w 84"/>
                <a:gd name="T1" fmla="*/ 2147483646 h 11"/>
                <a:gd name="T2" fmla="*/ 0 w 84"/>
                <a:gd name="T3" fmla="*/ 2147483646 h 11"/>
                <a:gd name="T4" fmla="*/ 0 w 84"/>
                <a:gd name="T5" fmla="*/ 2147483646 h 11"/>
                <a:gd name="T6" fmla="*/ 0 w 84"/>
                <a:gd name="T7" fmla="*/ 2147483646 h 11"/>
                <a:gd name="T8" fmla="*/ 0 w 84"/>
                <a:gd name="T9" fmla="*/ 0 h 11"/>
                <a:gd name="T10" fmla="*/ 2147483646 w 84"/>
                <a:gd name="T11" fmla="*/ 0 h 11"/>
                <a:gd name="T12" fmla="*/ 2147483646 w 84"/>
                <a:gd name="T13" fmla="*/ 0 h 11"/>
                <a:gd name="T14" fmla="*/ 2147483646 w 84"/>
                <a:gd name="T15" fmla="*/ 0 h 11"/>
                <a:gd name="T16" fmla="*/ 2147483646 w 84"/>
                <a:gd name="T17" fmla="*/ 2147483646 h 11"/>
                <a:gd name="T18" fmla="*/ 2147483646 w 84"/>
                <a:gd name="T19" fmla="*/ 2147483646 h 11"/>
                <a:gd name="T20" fmla="*/ 2147483646 w 84"/>
                <a:gd name="T21" fmla="*/ 2147483646 h 11"/>
                <a:gd name="T22" fmla="*/ 2147483646 w 84"/>
                <a:gd name="T23" fmla="*/ 2147483646 h 11"/>
                <a:gd name="T24" fmla="*/ 2147483646 w 84"/>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4" h="11">
                  <a:moveTo>
                    <a:pt x="3" y="11"/>
                  </a:moveTo>
                  <a:lnTo>
                    <a:pt x="0" y="7"/>
                  </a:lnTo>
                  <a:lnTo>
                    <a:pt x="0" y="3"/>
                  </a:lnTo>
                  <a:lnTo>
                    <a:pt x="0" y="0"/>
                  </a:lnTo>
                  <a:lnTo>
                    <a:pt x="3" y="0"/>
                  </a:lnTo>
                  <a:lnTo>
                    <a:pt x="81" y="0"/>
                  </a:lnTo>
                  <a:lnTo>
                    <a:pt x="84" y="0"/>
                  </a:lnTo>
                  <a:lnTo>
                    <a:pt x="84" y="3"/>
                  </a:lnTo>
                  <a:lnTo>
                    <a:pt x="84" y="7"/>
                  </a:lnTo>
                  <a:lnTo>
                    <a:pt x="81"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67" name="Freeform 1681">
              <a:extLst>
                <a:ext uri="{FF2B5EF4-FFF2-40B4-BE49-F238E27FC236}">
                  <a16:creationId xmlns:a16="http://schemas.microsoft.com/office/drawing/2014/main" id="{DB0C696B-DBB2-469D-BD0E-489877CC554C}"/>
                </a:ext>
              </a:extLst>
            </p:cNvPr>
            <p:cNvSpPr>
              <a:spLocks/>
            </p:cNvSpPr>
            <p:nvPr/>
          </p:nvSpPr>
          <p:spPr bwMode="auto">
            <a:xfrm>
              <a:off x="1684867" y="4510618"/>
              <a:ext cx="10584" cy="80433"/>
            </a:xfrm>
            <a:custGeom>
              <a:avLst/>
              <a:gdLst>
                <a:gd name="T0" fmla="*/ 2147483646 w 8"/>
                <a:gd name="T1" fmla="*/ 2147483646 h 45"/>
                <a:gd name="T2" fmla="*/ 2147483646 w 8"/>
                <a:gd name="T3" fmla="*/ 2147483646 h 45"/>
                <a:gd name="T4" fmla="*/ 2147483646 w 8"/>
                <a:gd name="T5" fmla="*/ 2147483646 h 45"/>
                <a:gd name="T6" fmla="*/ 2147483646 w 8"/>
                <a:gd name="T7" fmla="*/ 2147483646 h 45"/>
                <a:gd name="T8" fmla="*/ 0 w 8"/>
                <a:gd name="T9" fmla="*/ 2147483646 h 45"/>
                <a:gd name="T10" fmla="*/ 0 w 8"/>
                <a:gd name="T11" fmla="*/ 2147483646 h 45"/>
                <a:gd name="T12" fmla="*/ 0 w 8"/>
                <a:gd name="T13" fmla="*/ 2147483646 h 45"/>
                <a:gd name="T14" fmla="*/ 0 w 8"/>
                <a:gd name="T15" fmla="*/ 0 h 45"/>
                <a:gd name="T16" fmla="*/ 2147483646 w 8"/>
                <a:gd name="T17" fmla="*/ 0 h 45"/>
                <a:gd name="T18" fmla="*/ 2147483646 w 8"/>
                <a:gd name="T19" fmla="*/ 0 h 45"/>
                <a:gd name="T20" fmla="*/ 2147483646 w 8"/>
                <a:gd name="T21" fmla="*/ 0 h 45"/>
                <a:gd name="T22" fmla="*/ 2147483646 w 8"/>
                <a:gd name="T23" fmla="*/ 2147483646 h 45"/>
                <a:gd name="T24" fmla="*/ 2147483646 w 8"/>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5">
                  <a:moveTo>
                    <a:pt x="8" y="41"/>
                  </a:moveTo>
                  <a:lnTo>
                    <a:pt x="6" y="45"/>
                  </a:lnTo>
                  <a:lnTo>
                    <a:pt x="3" y="45"/>
                  </a:lnTo>
                  <a:lnTo>
                    <a:pt x="0" y="45"/>
                  </a:lnTo>
                  <a:lnTo>
                    <a:pt x="0" y="41"/>
                  </a:lnTo>
                  <a:lnTo>
                    <a:pt x="0" y="4"/>
                  </a:lnTo>
                  <a:lnTo>
                    <a:pt x="0" y="0"/>
                  </a:lnTo>
                  <a:lnTo>
                    <a:pt x="3" y="0"/>
                  </a:lnTo>
                  <a:lnTo>
                    <a:pt x="6" y="0"/>
                  </a:lnTo>
                  <a:lnTo>
                    <a:pt x="8" y="4"/>
                  </a:lnTo>
                  <a:lnTo>
                    <a:pt x="8"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68" name="Freeform 1682">
              <a:extLst>
                <a:ext uri="{FF2B5EF4-FFF2-40B4-BE49-F238E27FC236}">
                  <a16:creationId xmlns:a16="http://schemas.microsoft.com/office/drawing/2014/main" id="{5CEC9F1F-66AB-4227-971A-E3C9DBCB9FC3}"/>
                </a:ext>
              </a:extLst>
            </p:cNvPr>
            <p:cNvSpPr>
              <a:spLocks/>
            </p:cNvSpPr>
            <p:nvPr/>
          </p:nvSpPr>
          <p:spPr bwMode="auto">
            <a:xfrm>
              <a:off x="1684867" y="4510618"/>
              <a:ext cx="23284" cy="21167"/>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8"/>
                  </a:lnTo>
                  <a:lnTo>
                    <a:pt x="0" y="4"/>
                  </a:lnTo>
                  <a:lnTo>
                    <a:pt x="0" y="0"/>
                  </a:lnTo>
                  <a:lnTo>
                    <a:pt x="3" y="0"/>
                  </a:lnTo>
                  <a:lnTo>
                    <a:pt x="14" y="0"/>
                  </a:lnTo>
                  <a:lnTo>
                    <a:pt x="17" y="0"/>
                  </a:lnTo>
                  <a:lnTo>
                    <a:pt x="17" y="4"/>
                  </a:lnTo>
                  <a:lnTo>
                    <a:pt x="17" y="8"/>
                  </a:lnTo>
                  <a:lnTo>
                    <a:pt x="14"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69" name="Freeform 1683">
              <a:extLst>
                <a:ext uri="{FF2B5EF4-FFF2-40B4-BE49-F238E27FC236}">
                  <a16:creationId xmlns:a16="http://schemas.microsoft.com/office/drawing/2014/main" id="{31FB5774-CBD1-417A-9138-F1311190A34F}"/>
                </a:ext>
              </a:extLst>
            </p:cNvPr>
            <p:cNvSpPr>
              <a:spLocks/>
            </p:cNvSpPr>
            <p:nvPr/>
          </p:nvSpPr>
          <p:spPr bwMode="auto">
            <a:xfrm>
              <a:off x="1699685" y="4438651"/>
              <a:ext cx="12700" cy="86783"/>
            </a:xfrm>
            <a:custGeom>
              <a:avLst/>
              <a:gdLst>
                <a:gd name="T0" fmla="*/ 2147483646 w 9"/>
                <a:gd name="T1" fmla="*/ 2147483646 h 49"/>
                <a:gd name="T2" fmla="*/ 2147483646 w 9"/>
                <a:gd name="T3" fmla="*/ 2147483646 h 49"/>
                <a:gd name="T4" fmla="*/ 2147483646 w 9"/>
                <a:gd name="T5" fmla="*/ 2147483646 h 49"/>
                <a:gd name="T6" fmla="*/ 2147483646 w 9"/>
                <a:gd name="T7" fmla="*/ 2147483646 h 49"/>
                <a:gd name="T8" fmla="*/ 0 w 9"/>
                <a:gd name="T9" fmla="*/ 2147483646 h 49"/>
                <a:gd name="T10" fmla="*/ 0 w 9"/>
                <a:gd name="T11" fmla="*/ 2147483646 h 49"/>
                <a:gd name="T12" fmla="*/ 0 w 9"/>
                <a:gd name="T13" fmla="*/ 2147483646 h 49"/>
                <a:gd name="T14" fmla="*/ 0 w 9"/>
                <a:gd name="T15" fmla="*/ 0 h 49"/>
                <a:gd name="T16" fmla="*/ 2147483646 w 9"/>
                <a:gd name="T17" fmla="*/ 0 h 49"/>
                <a:gd name="T18" fmla="*/ 2147483646 w 9"/>
                <a:gd name="T19" fmla="*/ 0 h 49"/>
                <a:gd name="T20" fmla="*/ 2147483646 w 9"/>
                <a:gd name="T21" fmla="*/ 0 h 49"/>
                <a:gd name="T22" fmla="*/ 2147483646 w 9"/>
                <a:gd name="T23" fmla="*/ 2147483646 h 49"/>
                <a:gd name="T24" fmla="*/ 2147483646 w 9"/>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9">
                  <a:moveTo>
                    <a:pt x="9" y="45"/>
                  </a:moveTo>
                  <a:lnTo>
                    <a:pt x="6" y="49"/>
                  </a:lnTo>
                  <a:lnTo>
                    <a:pt x="3" y="49"/>
                  </a:lnTo>
                  <a:lnTo>
                    <a:pt x="0" y="49"/>
                  </a:lnTo>
                  <a:lnTo>
                    <a:pt x="0" y="45"/>
                  </a:lnTo>
                  <a:lnTo>
                    <a:pt x="0" y="3"/>
                  </a:lnTo>
                  <a:lnTo>
                    <a:pt x="0" y="0"/>
                  </a:lnTo>
                  <a:lnTo>
                    <a:pt x="3" y="0"/>
                  </a:lnTo>
                  <a:lnTo>
                    <a:pt x="6" y="0"/>
                  </a:lnTo>
                  <a:lnTo>
                    <a:pt x="9" y="3"/>
                  </a:lnTo>
                  <a:lnTo>
                    <a:pt x="9"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70" name="Freeform 1684">
              <a:extLst>
                <a:ext uri="{FF2B5EF4-FFF2-40B4-BE49-F238E27FC236}">
                  <a16:creationId xmlns:a16="http://schemas.microsoft.com/office/drawing/2014/main" id="{5BB8793D-8524-4CB3-8BFF-591D67426ED8}"/>
                </a:ext>
              </a:extLst>
            </p:cNvPr>
            <p:cNvSpPr>
              <a:spLocks/>
            </p:cNvSpPr>
            <p:nvPr/>
          </p:nvSpPr>
          <p:spPr bwMode="auto">
            <a:xfrm>
              <a:off x="1699684" y="4438652"/>
              <a:ext cx="25400" cy="19049"/>
            </a:xfrm>
            <a:custGeom>
              <a:avLst/>
              <a:gdLst>
                <a:gd name="T0" fmla="*/ 2147483646 w 18"/>
                <a:gd name="T1" fmla="*/ 2147483646 h 11"/>
                <a:gd name="T2" fmla="*/ 0 w 18"/>
                <a:gd name="T3" fmla="*/ 2147483646 h 11"/>
                <a:gd name="T4" fmla="*/ 0 w 18"/>
                <a:gd name="T5" fmla="*/ 2147483646 h 11"/>
                <a:gd name="T6" fmla="*/ 0 w 18"/>
                <a:gd name="T7" fmla="*/ 2147483646 h 11"/>
                <a:gd name="T8" fmla="*/ 0 w 18"/>
                <a:gd name="T9" fmla="*/ 0 h 11"/>
                <a:gd name="T10" fmla="*/ 2147483646 w 18"/>
                <a:gd name="T11" fmla="*/ 0 h 11"/>
                <a:gd name="T12" fmla="*/ 2147483646 w 18"/>
                <a:gd name="T13" fmla="*/ 0 h 11"/>
                <a:gd name="T14" fmla="*/ 2147483646 w 18"/>
                <a:gd name="T15" fmla="*/ 0 h 11"/>
                <a:gd name="T16" fmla="*/ 2147483646 w 18"/>
                <a:gd name="T17" fmla="*/ 2147483646 h 11"/>
                <a:gd name="T18" fmla="*/ 2147483646 w 18"/>
                <a:gd name="T19" fmla="*/ 2147483646 h 11"/>
                <a:gd name="T20" fmla="*/ 2147483646 w 18"/>
                <a:gd name="T21" fmla="*/ 2147483646 h 11"/>
                <a:gd name="T22" fmla="*/ 2147483646 w 18"/>
                <a:gd name="T23" fmla="*/ 2147483646 h 11"/>
                <a:gd name="T24" fmla="*/ 2147483646 w 1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1">
                  <a:moveTo>
                    <a:pt x="3" y="11"/>
                  </a:moveTo>
                  <a:lnTo>
                    <a:pt x="0" y="7"/>
                  </a:lnTo>
                  <a:lnTo>
                    <a:pt x="0" y="3"/>
                  </a:lnTo>
                  <a:lnTo>
                    <a:pt x="0" y="0"/>
                  </a:lnTo>
                  <a:lnTo>
                    <a:pt x="3" y="0"/>
                  </a:lnTo>
                  <a:lnTo>
                    <a:pt x="15" y="0"/>
                  </a:lnTo>
                  <a:lnTo>
                    <a:pt x="18" y="0"/>
                  </a:lnTo>
                  <a:lnTo>
                    <a:pt x="18" y="3"/>
                  </a:lnTo>
                  <a:lnTo>
                    <a:pt x="18" y="7"/>
                  </a:lnTo>
                  <a:lnTo>
                    <a:pt x="15"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71" name="Freeform 1685">
              <a:extLst>
                <a:ext uri="{FF2B5EF4-FFF2-40B4-BE49-F238E27FC236}">
                  <a16:creationId xmlns:a16="http://schemas.microsoft.com/office/drawing/2014/main" id="{94C7C454-64E0-41FF-95EE-0C4E586B26A7}"/>
                </a:ext>
              </a:extLst>
            </p:cNvPr>
            <p:cNvSpPr>
              <a:spLocks/>
            </p:cNvSpPr>
            <p:nvPr/>
          </p:nvSpPr>
          <p:spPr bwMode="auto">
            <a:xfrm>
              <a:off x="1716618" y="4370918"/>
              <a:ext cx="10583" cy="80433"/>
            </a:xfrm>
            <a:custGeom>
              <a:avLst/>
              <a:gdLst>
                <a:gd name="T0" fmla="*/ 2147483646 w 8"/>
                <a:gd name="T1" fmla="*/ 2147483646 h 45"/>
                <a:gd name="T2" fmla="*/ 2147483646 w 8"/>
                <a:gd name="T3" fmla="*/ 2147483646 h 45"/>
                <a:gd name="T4" fmla="*/ 2147483646 w 8"/>
                <a:gd name="T5" fmla="*/ 2147483646 h 45"/>
                <a:gd name="T6" fmla="*/ 2147483646 w 8"/>
                <a:gd name="T7" fmla="*/ 2147483646 h 45"/>
                <a:gd name="T8" fmla="*/ 0 w 8"/>
                <a:gd name="T9" fmla="*/ 2147483646 h 45"/>
                <a:gd name="T10" fmla="*/ 0 w 8"/>
                <a:gd name="T11" fmla="*/ 2147483646 h 45"/>
                <a:gd name="T12" fmla="*/ 0 w 8"/>
                <a:gd name="T13" fmla="*/ 2147483646 h 45"/>
                <a:gd name="T14" fmla="*/ 0 w 8"/>
                <a:gd name="T15" fmla="*/ 0 h 45"/>
                <a:gd name="T16" fmla="*/ 2147483646 w 8"/>
                <a:gd name="T17" fmla="*/ 0 h 45"/>
                <a:gd name="T18" fmla="*/ 2147483646 w 8"/>
                <a:gd name="T19" fmla="*/ 0 h 45"/>
                <a:gd name="T20" fmla="*/ 2147483646 w 8"/>
                <a:gd name="T21" fmla="*/ 0 h 45"/>
                <a:gd name="T22" fmla="*/ 2147483646 w 8"/>
                <a:gd name="T23" fmla="*/ 2147483646 h 45"/>
                <a:gd name="T24" fmla="*/ 2147483646 w 8"/>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5">
                  <a:moveTo>
                    <a:pt x="8" y="41"/>
                  </a:moveTo>
                  <a:lnTo>
                    <a:pt x="6" y="45"/>
                  </a:lnTo>
                  <a:lnTo>
                    <a:pt x="3" y="45"/>
                  </a:lnTo>
                  <a:lnTo>
                    <a:pt x="0" y="45"/>
                  </a:lnTo>
                  <a:lnTo>
                    <a:pt x="0" y="41"/>
                  </a:lnTo>
                  <a:lnTo>
                    <a:pt x="0" y="4"/>
                  </a:lnTo>
                  <a:lnTo>
                    <a:pt x="0" y="0"/>
                  </a:lnTo>
                  <a:lnTo>
                    <a:pt x="3" y="0"/>
                  </a:lnTo>
                  <a:lnTo>
                    <a:pt x="6" y="0"/>
                  </a:lnTo>
                  <a:lnTo>
                    <a:pt x="8" y="4"/>
                  </a:lnTo>
                  <a:lnTo>
                    <a:pt x="8"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72" name="Freeform 1686">
              <a:extLst>
                <a:ext uri="{FF2B5EF4-FFF2-40B4-BE49-F238E27FC236}">
                  <a16:creationId xmlns:a16="http://schemas.microsoft.com/office/drawing/2014/main" id="{D1045EEC-7291-44CC-A457-1B57CD727A6C}"/>
                </a:ext>
              </a:extLst>
            </p:cNvPr>
            <p:cNvSpPr>
              <a:spLocks/>
            </p:cNvSpPr>
            <p:nvPr/>
          </p:nvSpPr>
          <p:spPr bwMode="auto">
            <a:xfrm>
              <a:off x="1716618" y="4370918"/>
              <a:ext cx="10583" cy="19049"/>
            </a:xfrm>
            <a:custGeom>
              <a:avLst/>
              <a:gdLst>
                <a:gd name="T0" fmla="*/ 2147483646 w 8"/>
                <a:gd name="T1" fmla="*/ 2147483646 h 11"/>
                <a:gd name="T2" fmla="*/ 0 w 8"/>
                <a:gd name="T3" fmla="*/ 2147483646 h 11"/>
                <a:gd name="T4" fmla="*/ 0 w 8"/>
                <a:gd name="T5" fmla="*/ 2147483646 h 11"/>
                <a:gd name="T6" fmla="*/ 0 w 8"/>
                <a:gd name="T7" fmla="*/ 2147483646 h 11"/>
                <a:gd name="T8" fmla="*/ 0 w 8"/>
                <a:gd name="T9" fmla="*/ 0 h 11"/>
                <a:gd name="T10" fmla="*/ 2147483646 w 8"/>
                <a:gd name="T11" fmla="*/ 0 h 11"/>
                <a:gd name="T12" fmla="*/ 2147483646 w 8"/>
                <a:gd name="T13" fmla="*/ 0 h 11"/>
                <a:gd name="T14" fmla="*/ 2147483646 w 8"/>
                <a:gd name="T15" fmla="*/ 0 h 11"/>
                <a:gd name="T16" fmla="*/ 2147483646 w 8"/>
                <a:gd name="T17" fmla="*/ 2147483646 h 11"/>
                <a:gd name="T18" fmla="*/ 2147483646 w 8"/>
                <a:gd name="T19" fmla="*/ 2147483646 h 11"/>
                <a:gd name="T20" fmla="*/ 2147483646 w 8"/>
                <a:gd name="T21" fmla="*/ 2147483646 h 11"/>
                <a:gd name="T22" fmla="*/ 2147483646 w 8"/>
                <a:gd name="T23" fmla="*/ 2147483646 h 11"/>
                <a:gd name="T24" fmla="*/ 2147483646 w 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1">
                  <a:moveTo>
                    <a:pt x="3" y="11"/>
                  </a:moveTo>
                  <a:lnTo>
                    <a:pt x="0" y="8"/>
                  </a:lnTo>
                  <a:lnTo>
                    <a:pt x="0" y="4"/>
                  </a:lnTo>
                  <a:lnTo>
                    <a:pt x="0" y="0"/>
                  </a:lnTo>
                  <a:lnTo>
                    <a:pt x="3" y="0"/>
                  </a:lnTo>
                  <a:lnTo>
                    <a:pt x="6" y="0"/>
                  </a:lnTo>
                  <a:lnTo>
                    <a:pt x="8" y="0"/>
                  </a:lnTo>
                  <a:lnTo>
                    <a:pt x="8" y="4"/>
                  </a:lnTo>
                  <a:lnTo>
                    <a:pt x="8" y="8"/>
                  </a:lnTo>
                  <a:lnTo>
                    <a:pt x="6"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73" name="Freeform 1687">
              <a:extLst>
                <a:ext uri="{FF2B5EF4-FFF2-40B4-BE49-F238E27FC236}">
                  <a16:creationId xmlns:a16="http://schemas.microsoft.com/office/drawing/2014/main" id="{8B68FF05-6E6D-4291-AB98-4AB9CB721B0D}"/>
                </a:ext>
              </a:extLst>
            </p:cNvPr>
            <p:cNvSpPr>
              <a:spLocks/>
            </p:cNvSpPr>
            <p:nvPr/>
          </p:nvSpPr>
          <p:spPr bwMode="auto">
            <a:xfrm>
              <a:off x="1720851" y="4298951"/>
              <a:ext cx="10583" cy="86783"/>
            </a:xfrm>
            <a:custGeom>
              <a:avLst/>
              <a:gdLst>
                <a:gd name="T0" fmla="*/ 2147483646 w 8"/>
                <a:gd name="T1" fmla="*/ 2147483646 h 49"/>
                <a:gd name="T2" fmla="*/ 2147483646 w 8"/>
                <a:gd name="T3" fmla="*/ 2147483646 h 49"/>
                <a:gd name="T4" fmla="*/ 2147483646 w 8"/>
                <a:gd name="T5" fmla="*/ 2147483646 h 49"/>
                <a:gd name="T6" fmla="*/ 2147483646 w 8"/>
                <a:gd name="T7" fmla="*/ 2147483646 h 49"/>
                <a:gd name="T8" fmla="*/ 0 w 8"/>
                <a:gd name="T9" fmla="*/ 2147483646 h 49"/>
                <a:gd name="T10" fmla="*/ 0 w 8"/>
                <a:gd name="T11" fmla="*/ 2147483646 h 49"/>
                <a:gd name="T12" fmla="*/ 0 w 8"/>
                <a:gd name="T13" fmla="*/ 2147483646 h 49"/>
                <a:gd name="T14" fmla="*/ 0 w 8"/>
                <a:gd name="T15" fmla="*/ 0 h 49"/>
                <a:gd name="T16" fmla="*/ 2147483646 w 8"/>
                <a:gd name="T17" fmla="*/ 0 h 49"/>
                <a:gd name="T18" fmla="*/ 2147483646 w 8"/>
                <a:gd name="T19" fmla="*/ 0 h 49"/>
                <a:gd name="T20" fmla="*/ 2147483646 w 8"/>
                <a:gd name="T21" fmla="*/ 0 h 49"/>
                <a:gd name="T22" fmla="*/ 2147483646 w 8"/>
                <a:gd name="T23" fmla="*/ 2147483646 h 49"/>
                <a:gd name="T24" fmla="*/ 2147483646 w 8"/>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9">
                  <a:moveTo>
                    <a:pt x="8" y="45"/>
                  </a:moveTo>
                  <a:lnTo>
                    <a:pt x="5" y="49"/>
                  </a:lnTo>
                  <a:lnTo>
                    <a:pt x="3" y="49"/>
                  </a:lnTo>
                  <a:lnTo>
                    <a:pt x="0" y="49"/>
                  </a:lnTo>
                  <a:lnTo>
                    <a:pt x="0" y="45"/>
                  </a:lnTo>
                  <a:lnTo>
                    <a:pt x="0" y="4"/>
                  </a:lnTo>
                  <a:lnTo>
                    <a:pt x="0" y="0"/>
                  </a:lnTo>
                  <a:lnTo>
                    <a:pt x="3" y="0"/>
                  </a:lnTo>
                  <a:lnTo>
                    <a:pt x="5" y="0"/>
                  </a:lnTo>
                  <a:lnTo>
                    <a:pt x="8" y="4"/>
                  </a:lnTo>
                  <a:lnTo>
                    <a:pt x="8"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74" name="Freeform 1688">
              <a:extLst>
                <a:ext uri="{FF2B5EF4-FFF2-40B4-BE49-F238E27FC236}">
                  <a16:creationId xmlns:a16="http://schemas.microsoft.com/office/drawing/2014/main" id="{550A9474-2965-4CB9-ADB4-EED749DB0AFE}"/>
                </a:ext>
              </a:extLst>
            </p:cNvPr>
            <p:cNvSpPr>
              <a:spLocks/>
            </p:cNvSpPr>
            <p:nvPr/>
          </p:nvSpPr>
          <p:spPr bwMode="auto">
            <a:xfrm>
              <a:off x="1720851" y="4298952"/>
              <a:ext cx="23283"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4" y="0"/>
                  </a:lnTo>
                  <a:lnTo>
                    <a:pt x="17" y="0"/>
                  </a:lnTo>
                  <a:lnTo>
                    <a:pt x="17" y="4"/>
                  </a:lnTo>
                  <a:lnTo>
                    <a:pt x="17" y="7"/>
                  </a:lnTo>
                  <a:lnTo>
                    <a:pt x="14"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75" name="Freeform 1690">
              <a:extLst>
                <a:ext uri="{FF2B5EF4-FFF2-40B4-BE49-F238E27FC236}">
                  <a16:creationId xmlns:a16="http://schemas.microsoft.com/office/drawing/2014/main" id="{735CB1D4-A5DA-48D5-B6D4-2C891ED8CBAD}"/>
                </a:ext>
              </a:extLst>
            </p:cNvPr>
            <p:cNvSpPr>
              <a:spLocks/>
            </p:cNvSpPr>
            <p:nvPr/>
          </p:nvSpPr>
          <p:spPr bwMode="auto">
            <a:xfrm>
              <a:off x="1735667" y="4231218"/>
              <a:ext cx="10584" cy="78316"/>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2"/>
                  </a:moveTo>
                  <a:lnTo>
                    <a:pt x="6" y="45"/>
                  </a:lnTo>
                  <a:lnTo>
                    <a:pt x="3" y="45"/>
                  </a:lnTo>
                  <a:lnTo>
                    <a:pt x="0" y="45"/>
                  </a:lnTo>
                  <a:lnTo>
                    <a:pt x="0" y="42"/>
                  </a:lnTo>
                  <a:lnTo>
                    <a:pt x="0" y="4"/>
                  </a:lnTo>
                  <a:lnTo>
                    <a:pt x="0" y="0"/>
                  </a:lnTo>
                  <a:lnTo>
                    <a:pt x="3" y="0"/>
                  </a:lnTo>
                  <a:lnTo>
                    <a:pt x="6" y="0"/>
                  </a:lnTo>
                  <a:lnTo>
                    <a:pt x="9" y="4"/>
                  </a:lnTo>
                  <a:lnTo>
                    <a:pt x="9" y="4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76" name="Freeform 1691">
              <a:extLst>
                <a:ext uri="{FF2B5EF4-FFF2-40B4-BE49-F238E27FC236}">
                  <a16:creationId xmlns:a16="http://schemas.microsoft.com/office/drawing/2014/main" id="{2C1C6E9D-0B84-4264-8586-7E1E5591E2BA}"/>
                </a:ext>
              </a:extLst>
            </p:cNvPr>
            <p:cNvSpPr>
              <a:spLocks/>
            </p:cNvSpPr>
            <p:nvPr/>
          </p:nvSpPr>
          <p:spPr bwMode="auto">
            <a:xfrm>
              <a:off x="1735667" y="4231218"/>
              <a:ext cx="33867" cy="21167"/>
            </a:xfrm>
            <a:custGeom>
              <a:avLst/>
              <a:gdLst>
                <a:gd name="T0" fmla="*/ 2147483646 w 26"/>
                <a:gd name="T1" fmla="*/ 2147483646 h 12"/>
                <a:gd name="T2" fmla="*/ 0 w 26"/>
                <a:gd name="T3" fmla="*/ 2147483646 h 12"/>
                <a:gd name="T4" fmla="*/ 0 w 26"/>
                <a:gd name="T5" fmla="*/ 2147483646 h 12"/>
                <a:gd name="T6" fmla="*/ 0 w 26"/>
                <a:gd name="T7" fmla="*/ 2147483646 h 12"/>
                <a:gd name="T8" fmla="*/ 0 w 26"/>
                <a:gd name="T9" fmla="*/ 0 h 12"/>
                <a:gd name="T10" fmla="*/ 2147483646 w 26"/>
                <a:gd name="T11" fmla="*/ 0 h 12"/>
                <a:gd name="T12" fmla="*/ 2147483646 w 26"/>
                <a:gd name="T13" fmla="*/ 0 h 12"/>
                <a:gd name="T14" fmla="*/ 2147483646 w 26"/>
                <a:gd name="T15" fmla="*/ 0 h 12"/>
                <a:gd name="T16" fmla="*/ 2147483646 w 26"/>
                <a:gd name="T17" fmla="*/ 2147483646 h 12"/>
                <a:gd name="T18" fmla="*/ 2147483646 w 26"/>
                <a:gd name="T19" fmla="*/ 2147483646 h 12"/>
                <a:gd name="T20" fmla="*/ 2147483646 w 26"/>
                <a:gd name="T21" fmla="*/ 2147483646 h 12"/>
                <a:gd name="T22" fmla="*/ 2147483646 w 26"/>
                <a:gd name="T23" fmla="*/ 2147483646 h 12"/>
                <a:gd name="T24" fmla="*/ 2147483646 w 26"/>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2">
                  <a:moveTo>
                    <a:pt x="3" y="12"/>
                  </a:moveTo>
                  <a:lnTo>
                    <a:pt x="0" y="8"/>
                  </a:lnTo>
                  <a:lnTo>
                    <a:pt x="0" y="4"/>
                  </a:lnTo>
                  <a:lnTo>
                    <a:pt x="0" y="0"/>
                  </a:lnTo>
                  <a:lnTo>
                    <a:pt x="3" y="0"/>
                  </a:lnTo>
                  <a:lnTo>
                    <a:pt x="23" y="0"/>
                  </a:lnTo>
                  <a:lnTo>
                    <a:pt x="26" y="0"/>
                  </a:lnTo>
                  <a:lnTo>
                    <a:pt x="26" y="4"/>
                  </a:lnTo>
                  <a:lnTo>
                    <a:pt x="26" y="8"/>
                  </a:lnTo>
                  <a:lnTo>
                    <a:pt x="23"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77" name="Freeform 1692">
              <a:extLst>
                <a:ext uri="{FF2B5EF4-FFF2-40B4-BE49-F238E27FC236}">
                  <a16:creationId xmlns:a16="http://schemas.microsoft.com/office/drawing/2014/main" id="{18235613-AEF9-46F6-8153-32CED84F36A3}"/>
                </a:ext>
              </a:extLst>
            </p:cNvPr>
            <p:cNvSpPr>
              <a:spLocks/>
            </p:cNvSpPr>
            <p:nvPr/>
          </p:nvSpPr>
          <p:spPr bwMode="auto">
            <a:xfrm>
              <a:off x="1761067" y="4163485"/>
              <a:ext cx="12700"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1"/>
                  </a:moveTo>
                  <a:lnTo>
                    <a:pt x="6" y="45"/>
                  </a:lnTo>
                  <a:lnTo>
                    <a:pt x="3" y="45"/>
                  </a:lnTo>
                  <a:lnTo>
                    <a:pt x="0" y="45"/>
                  </a:lnTo>
                  <a:lnTo>
                    <a:pt x="0" y="41"/>
                  </a:lnTo>
                  <a:lnTo>
                    <a:pt x="0" y="4"/>
                  </a:lnTo>
                  <a:lnTo>
                    <a:pt x="0" y="0"/>
                  </a:lnTo>
                  <a:lnTo>
                    <a:pt x="3" y="0"/>
                  </a:lnTo>
                  <a:lnTo>
                    <a:pt x="6" y="0"/>
                  </a:lnTo>
                  <a:lnTo>
                    <a:pt x="9" y="4"/>
                  </a:lnTo>
                  <a:lnTo>
                    <a:pt x="9"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78" name="Freeform 1693">
              <a:extLst>
                <a:ext uri="{FF2B5EF4-FFF2-40B4-BE49-F238E27FC236}">
                  <a16:creationId xmlns:a16="http://schemas.microsoft.com/office/drawing/2014/main" id="{86D4FEEE-A2AC-4E74-AE0F-5C16967F4230}"/>
                </a:ext>
              </a:extLst>
            </p:cNvPr>
            <p:cNvSpPr>
              <a:spLocks/>
            </p:cNvSpPr>
            <p:nvPr/>
          </p:nvSpPr>
          <p:spPr bwMode="auto">
            <a:xfrm>
              <a:off x="1761067" y="4163485"/>
              <a:ext cx="63500" cy="21167"/>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3" y="11"/>
                  </a:moveTo>
                  <a:lnTo>
                    <a:pt x="0" y="7"/>
                  </a:lnTo>
                  <a:lnTo>
                    <a:pt x="0" y="4"/>
                  </a:lnTo>
                  <a:lnTo>
                    <a:pt x="0" y="0"/>
                  </a:lnTo>
                  <a:lnTo>
                    <a:pt x="3" y="0"/>
                  </a:lnTo>
                  <a:lnTo>
                    <a:pt x="43" y="0"/>
                  </a:lnTo>
                  <a:lnTo>
                    <a:pt x="46" y="0"/>
                  </a:lnTo>
                  <a:lnTo>
                    <a:pt x="46" y="4"/>
                  </a:lnTo>
                  <a:lnTo>
                    <a:pt x="46" y="7"/>
                  </a:lnTo>
                  <a:lnTo>
                    <a:pt x="43"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79" name="Freeform 1694">
              <a:extLst>
                <a:ext uri="{FF2B5EF4-FFF2-40B4-BE49-F238E27FC236}">
                  <a16:creationId xmlns:a16="http://schemas.microsoft.com/office/drawing/2014/main" id="{F168AF38-03F8-481C-A12F-9F3426D02C9A}"/>
                </a:ext>
              </a:extLst>
            </p:cNvPr>
            <p:cNvSpPr>
              <a:spLocks/>
            </p:cNvSpPr>
            <p:nvPr/>
          </p:nvSpPr>
          <p:spPr bwMode="auto">
            <a:xfrm>
              <a:off x="1816101" y="4091517"/>
              <a:ext cx="12700" cy="84667"/>
            </a:xfrm>
            <a:custGeom>
              <a:avLst/>
              <a:gdLst>
                <a:gd name="T0" fmla="*/ 2147483646 w 9"/>
                <a:gd name="T1" fmla="*/ 2147483646 h 48"/>
                <a:gd name="T2" fmla="*/ 2147483646 w 9"/>
                <a:gd name="T3" fmla="*/ 2147483646 h 48"/>
                <a:gd name="T4" fmla="*/ 2147483646 w 9"/>
                <a:gd name="T5" fmla="*/ 2147483646 h 48"/>
                <a:gd name="T6" fmla="*/ 2147483646 w 9"/>
                <a:gd name="T7" fmla="*/ 2147483646 h 48"/>
                <a:gd name="T8" fmla="*/ 0 w 9"/>
                <a:gd name="T9" fmla="*/ 2147483646 h 48"/>
                <a:gd name="T10" fmla="*/ 0 w 9"/>
                <a:gd name="T11" fmla="*/ 2147483646 h 48"/>
                <a:gd name="T12" fmla="*/ 0 w 9"/>
                <a:gd name="T13" fmla="*/ 2147483646 h 48"/>
                <a:gd name="T14" fmla="*/ 0 w 9"/>
                <a:gd name="T15" fmla="*/ 0 h 48"/>
                <a:gd name="T16" fmla="*/ 2147483646 w 9"/>
                <a:gd name="T17" fmla="*/ 0 h 48"/>
                <a:gd name="T18" fmla="*/ 2147483646 w 9"/>
                <a:gd name="T19" fmla="*/ 0 h 48"/>
                <a:gd name="T20" fmla="*/ 2147483646 w 9"/>
                <a:gd name="T21" fmla="*/ 0 h 48"/>
                <a:gd name="T22" fmla="*/ 2147483646 w 9"/>
                <a:gd name="T23" fmla="*/ 2147483646 h 48"/>
                <a:gd name="T24" fmla="*/ 2147483646 w 9"/>
                <a:gd name="T25" fmla="*/ 2147483646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8">
                  <a:moveTo>
                    <a:pt x="9" y="45"/>
                  </a:moveTo>
                  <a:lnTo>
                    <a:pt x="6" y="48"/>
                  </a:lnTo>
                  <a:lnTo>
                    <a:pt x="3" y="48"/>
                  </a:lnTo>
                  <a:lnTo>
                    <a:pt x="0" y="48"/>
                  </a:lnTo>
                  <a:lnTo>
                    <a:pt x="0" y="45"/>
                  </a:lnTo>
                  <a:lnTo>
                    <a:pt x="0" y="3"/>
                  </a:lnTo>
                  <a:lnTo>
                    <a:pt x="0" y="0"/>
                  </a:lnTo>
                  <a:lnTo>
                    <a:pt x="3" y="0"/>
                  </a:lnTo>
                  <a:lnTo>
                    <a:pt x="6" y="0"/>
                  </a:lnTo>
                  <a:lnTo>
                    <a:pt x="9" y="3"/>
                  </a:lnTo>
                  <a:lnTo>
                    <a:pt x="9"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80" name="Freeform 1695">
              <a:extLst>
                <a:ext uri="{FF2B5EF4-FFF2-40B4-BE49-F238E27FC236}">
                  <a16:creationId xmlns:a16="http://schemas.microsoft.com/office/drawing/2014/main" id="{21AE0BBD-53E7-43F8-8A92-3C69A87E820D}"/>
                </a:ext>
              </a:extLst>
            </p:cNvPr>
            <p:cNvSpPr>
              <a:spLocks/>
            </p:cNvSpPr>
            <p:nvPr/>
          </p:nvSpPr>
          <p:spPr bwMode="auto">
            <a:xfrm>
              <a:off x="1816101" y="4091518"/>
              <a:ext cx="23284" cy="19049"/>
            </a:xfrm>
            <a:custGeom>
              <a:avLst/>
              <a:gdLst>
                <a:gd name="T0" fmla="*/ 2147483646 w 18"/>
                <a:gd name="T1" fmla="*/ 2147483646 h 11"/>
                <a:gd name="T2" fmla="*/ 0 w 18"/>
                <a:gd name="T3" fmla="*/ 2147483646 h 11"/>
                <a:gd name="T4" fmla="*/ 0 w 18"/>
                <a:gd name="T5" fmla="*/ 2147483646 h 11"/>
                <a:gd name="T6" fmla="*/ 0 w 18"/>
                <a:gd name="T7" fmla="*/ 2147483646 h 11"/>
                <a:gd name="T8" fmla="*/ 0 w 18"/>
                <a:gd name="T9" fmla="*/ 0 h 11"/>
                <a:gd name="T10" fmla="*/ 2147483646 w 18"/>
                <a:gd name="T11" fmla="*/ 0 h 11"/>
                <a:gd name="T12" fmla="*/ 2147483646 w 18"/>
                <a:gd name="T13" fmla="*/ 0 h 11"/>
                <a:gd name="T14" fmla="*/ 2147483646 w 18"/>
                <a:gd name="T15" fmla="*/ 0 h 11"/>
                <a:gd name="T16" fmla="*/ 2147483646 w 18"/>
                <a:gd name="T17" fmla="*/ 2147483646 h 11"/>
                <a:gd name="T18" fmla="*/ 2147483646 w 18"/>
                <a:gd name="T19" fmla="*/ 2147483646 h 11"/>
                <a:gd name="T20" fmla="*/ 2147483646 w 18"/>
                <a:gd name="T21" fmla="*/ 2147483646 h 11"/>
                <a:gd name="T22" fmla="*/ 2147483646 w 18"/>
                <a:gd name="T23" fmla="*/ 2147483646 h 11"/>
                <a:gd name="T24" fmla="*/ 2147483646 w 1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1">
                  <a:moveTo>
                    <a:pt x="3" y="11"/>
                  </a:moveTo>
                  <a:lnTo>
                    <a:pt x="0" y="7"/>
                  </a:lnTo>
                  <a:lnTo>
                    <a:pt x="0" y="3"/>
                  </a:lnTo>
                  <a:lnTo>
                    <a:pt x="0" y="0"/>
                  </a:lnTo>
                  <a:lnTo>
                    <a:pt x="3" y="0"/>
                  </a:lnTo>
                  <a:lnTo>
                    <a:pt x="15" y="0"/>
                  </a:lnTo>
                  <a:lnTo>
                    <a:pt x="18" y="0"/>
                  </a:lnTo>
                  <a:lnTo>
                    <a:pt x="18" y="3"/>
                  </a:lnTo>
                  <a:lnTo>
                    <a:pt x="18" y="7"/>
                  </a:lnTo>
                  <a:lnTo>
                    <a:pt x="15"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81" name="Freeform 1696">
              <a:extLst>
                <a:ext uri="{FF2B5EF4-FFF2-40B4-BE49-F238E27FC236}">
                  <a16:creationId xmlns:a16="http://schemas.microsoft.com/office/drawing/2014/main" id="{537BB88D-6646-4AEE-AAA9-4649D64C55A3}"/>
                </a:ext>
              </a:extLst>
            </p:cNvPr>
            <p:cNvSpPr>
              <a:spLocks/>
            </p:cNvSpPr>
            <p:nvPr/>
          </p:nvSpPr>
          <p:spPr bwMode="auto">
            <a:xfrm>
              <a:off x="1833033" y="4023785"/>
              <a:ext cx="10584"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1"/>
                  </a:moveTo>
                  <a:lnTo>
                    <a:pt x="6" y="45"/>
                  </a:lnTo>
                  <a:lnTo>
                    <a:pt x="3" y="45"/>
                  </a:lnTo>
                  <a:lnTo>
                    <a:pt x="0" y="45"/>
                  </a:lnTo>
                  <a:lnTo>
                    <a:pt x="0" y="41"/>
                  </a:lnTo>
                  <a:lnTo>
                    <a:pt x="0" y="4"/>
                  </a:lnTo>
                  <a:lnTo>
                    <a:pt x="0" y="0"/>
                  </a:lnTo>
                  <a:lnTo>
                    <a:pt x="3" y="0"/>
                  </a:lnTo>
                  <a:lnTo>
                    <a:pt x="6" y="0"/>
                  </a:lnTo>
                  <a:lnTo>
                    <a:pt x="9" y="4"/>
                  </a:lnTo>
                  <a:lnTo>
                    <a:pt x="9"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82" name="Freeform 1697">
              <a:extLst>
                <a:ext uri="{FF2B5EF4-FFF2-40B4-BE49-F238E27FC236}">
                  <a16:creationId xmlns:a16="http://schemas.microsoft.com/office/drawing/2014/main" id="{DBD3BAE4-07D2-4E3E-93F5-8749AEF19BD4}"/>
                </a:ext>
              </a:extLst>
            </p:cNvPr>
            <p:cNvSpPr>
              <a:spLocks/>
            </p:cNvSpPr>
            <p:nvPr/>
          </p:nvSpPr>
          <p:spPr bwMode="auto">
            <a:xfrm>
              <a:off x="1833033" y="4023785"/>
              <a:ext cx="101600" cy="19049"/>
            </a:xfrm>
            <a:custGeom>
              <a:avLst/>
              <a:gdLst>
                <a:gd name="T0" fmla="*/ 2147483646 w 77"/>
                <a:gd name="T1" fmla="*/ 2147483646 h 11"/>
                <a:gd name="T2" fmla="*/ 0 w 77"/>
                <a:gd name="T3" fmla="*/ 2147483646 h 11"/>
                <a:gd name="T4" fmla="*/ 0 w 77"/>
                <a:gd name="T5" fmla="*/ 2147483646 h 11"/>
                <a:gd name="T6" fmla="*/ 0 w 77"/>
                <a:gd name="T7" fmla="*/ 2147483646 h 11"/>
                <a:gd name="T8" fmla="*/ 0 w 77"/>
                <a:gd name="T9" fmla="*/ 0 h 11"/>
                <a:gd name="T10" fmla="*/ 2147483646 w 77"/>
                <a:gd name="T11" fmla="*/ 0 h 11"/>
                <a:gd name="T12" fmla="*/ 2147483646 w 77"/>
                <a:gd name="T13" fmla="*/ 0 h 11"/>
                <a:gd name="T14" fmla="*/ 2147483646 w 77"/>
                <a:gd name="T15" fmla="*/ 0 h 11"/>
                <a:gd name="T16" fmla="*/ 2147483646 w 77"/>
                <a:gd name="T17" fmla="*/ 2147483646 h 11"/>
                <a:gd name="T18" fmla="*/ 2147483646 w 77"/>
                <a:gd name="T19" fmla="*/ 2147483646 h 11"/>
                <a:gd name="T20" fmla="*/ 2147483646 w 77"/>
                <a:gd name="T21" fmla="*/ 2147483646 h 11"/>
                <a:gd name="T22" fmla="*/ 2147483646 w 77"/>
                <a:gd name="T23" fmla="*/ 2147483646 h 11"/>
                <a:gd name="T24" fmla="*/ 2147483646 w 7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7" h="11">
                  <a:moveTo>
                    <a:pt x="3" y="11"/>
                  </a:moveTo>
                  <a:lnTo>
                    <a:pt x="0" y="8"/>
                  </a:lnTo>
                  <a:lnTo>
                    <a:pt x="0" y="4"/>
                  </a:lnTo>
                  <a:lnTo>
                    <a:pt x="0" y="0"/>
                  </a:lnTo>
                  <a:lnTo>
                    <a:pt x="3" y="0"/>
                  </a:lnTo>
                  <a:lnTo>
                    <a:pt x="75" y="0"/>
                  </a:lnTo>
                  <a:lnTo>
                    <a:pt x="77" y="0"/>
                  </a:lnTo>
                  <a:lnTo>
                    <a:pt x="77" y="4"/>
                  </a:lnTo>
                  <a:lnTo>
                    <a:pt x="77" y="8"/>
                  </a:lnTo>
                  <a:lnTo>
                    <a:pt x="75"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83" name="Freeform 1698">
              <a:extLst>
                <a:ext uri="{FF2B5EF4-FFF2-40B4-BE49-F238E27FC236}">
                  <a16:creationId xmlns:a16="http://schemas.microsoft.com/office/drawing/2014/main" id="{81AC40A9-E688-4F2D-A109-6D1D3004B86C}"/>
                </a:ext>
              </a:extLst>
            </p:cNvPr>
            <p:cNvSpPr>
              <a:spLocks/>
            </p:cNvSpPr>
            <p:nvPr/>
          </p:nvSpPr>
          <p:spPr bwMode="auto">
            <a:xfrm>
              <a:off x="1928285" y="3956051"/>
              <a:ext cx="10583" cy="82549"/>
            </a:xfrm>
            <a:custGeom>
              <a:avLst/>
              <a:gdLst>
                <a:gd name="T0" fmla="*/ 2147483646 w 8"/>
                <a:gd name="T1" fmla="*/ 2147483646 h 46"/>
                <a:gd name="T2" fmla="*/ 2147483646 w 8"/>
                <a:gd name="T3" fmla="*/ 2147483646 h 46"/>
                <a:gd name="T4" fmla="*/ 2147483646 w 8"/>
                <a:gd name="T5" fmla="*/ 2147483646 h 46"/>
                <a:gd name="T6" fmla="*/ 2147483646 w 8"/>
                <a:gd name="T7" fmla="*/ 2147483646 h 46"/>
                <a:gd name="T8" fmla="*/ 0 w 8"/>
                <a:gd name="T9" fmla="*/ 2147483646 h 46"/>
                <a:gd name="T10" fmla="*/ 0 w 8"/>
                <a:gd name="T11" fmla="*/ 2147483646 h 46"/>
                <a:gd name="T12" fmla="*/ 0 w 8"/>
                <a:gd name="T13" fmla="*/ 2147483646 h 46"/>
                <a:gd name="T14" fmla="*/ 0 w 8"/>
                <a:gd name="T15" fmla="*/ 0 h 46"/>
                <a:gd name="T16" fmla="*/ 2147483646 w 8"/>
                <a:gd name="T17" fmla="*/ 0 h 46"/>
                <a:gd name="T18" fmla="*/ 2147483646 w 8"/>
                <a:gd name="T19" fmla="*/ 0 h 46"/>
                <a:gd name="T20" fmla="*/ 2147483646 w 8"/>
                <a:gd name="T21" fmla="*/ 0 h 46"/>
                <a:gd name="T22" fmla="*/ 2147483646 w 8"/>
                <a:gd name="T23" fmla="*/ 2147483646 h 46"/>
                <a:gd name="T24" fmla="*/ 2147483646 w 8"/>
                <a:gd name="T25" fmla="*/ 2147483646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6">
                  <a:moveTo>
                    <a:pt x="8" y="42"/>
                  </a:moveTo>
                  <a:lnTo>
                    <a:pt x="5" y="46"/>
                  </a:lnTo>
                  <a:lnTo>
                    <a:pt x="3" y="46"/>
                  </a:lnTo>
                  <a:lnTo>
                    <a:pt x="0" y="46"/>
                  </a:lnTo>
                  <a:lnTo>
                    <a:pt x="0" y="42"/>
                  </a:lnTo>
                  <a:lnTo>
                    <a:pt x="0" y="4"/>
                  </a:lnTo>
                  <a:lnTo>
                    <a:pt x="0" y="0"/>
                  </a:lnTo>
                  <a:lnTo>
                    <a:pt x="3" y="0"/>
                  </a:lnTo>
                  <a:lnTo>
                    <a:pt x="5" y="0"/>
                  </a:lnTo>
                  <a:lnTo>
                    <a:pt x="8" y="4"/>
                  </a:lnTo>
                  <a:lnTo>
                    <a:pt x="8" y="4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84" name="Freeform 1699">
              <a:extLst>
                <a:ext uri="{FF2B5EF4-FFF2-40B4-BE49-F238E27FC236}">
                  <a16:creationId xmlns:a16="http://schemas.microsoft.com/office/drawing/2014/main" id="{5A3B1E4A-D54A-4A89-8EE3-D00E8EE6596A}"/>
                </a:ext>
              </a:extLst>
            </p:cNvPr>
            <p:cNvSpPr>
              <a:spLocks/>
            </p:cNvSpPr>
            <p:nvPr/>
          </p:nvSpPr>
          <p:spPr bwMode="auto">
            <a:xfrm>
              <a:off x="1928285" y="3956051"/>
              <a:ext cx="10583" cy="21167"/>
            </a:xfrm>
            <a:custGeom>
              <a:avLst/>
              <a:gdLst>
                <a:gd name="T0" fmla="*/ 2147483646 w 8"/>
                <a:gd name="T1" fmla="*/ 2147483646 h 12"/>
                <a:gd name="T2" fmla="*/ 0 w 8"/>
                <a:gd name="T3" fmla="*/ 2147483646 h 12"/>
                <a:gd name="T4" fmla="*/ 0 w 8"/>
                <a:gd name="T5" fmla="*/ 2147483646 h 12"/>
                <a:gd name="T6" fmla="*/ 0 w 8"/>
                <a:gd name="T7" fmla="*/ 2147483646 h 12"/>
                <a:gd name="T8" fmla="*/ 0 w 8"/>
                <a:gd name="T9" fmla="*/ 0 h 12"/>
                <a:gd name="T10" fmla="*/ 2147483646 w 8"/>
                <a:gd name="T11" fmla="*/ 0 h 12"/>
                <a:gd name="T12" fmla="*/ 2147483646 w 8"/>
                <a:gd name="T13" fmla="*/ 0 h 12"/>
                <a:gd name="T14" fmla="*/ 2147483646 w 8"/>
                <a:gd name="T15" fmla="*/ 0 h 12"/>
                <a:gd name="T16" fmla="*/ 2147483646 w 8"/>
                <a:gd name="T17" fmla="*/ 2147483646 h 12"/>
                <a:gd name="T18" fmla="*/ 2147483646 w 8"/>
                <a:gd name="T19" fmla="*/ 2147483646 h 12"/>
                <a:gd name="T20" fmla="*/ 2147483646 w 8"/>
                <a:gd name="T21" fmla="*/ 2147483646 h 12"/>
                <a:gd name="T22" fmla="*/ 2147483646 w 8"/>
                <a:gd name="T23" fmla="*/ 2147483646 h 12"/>
                <a:gd name="T24" fmla="*/ 2147483646 w 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2">
                  <a:moveTo>
                    <a:pt x="3" y="12"/>
                  </a:moveTo>
                  <a:lnTo>
                    <a:pt x="0" y="8"/>
                  </a:lnTo>
                  <a:lnTo>
                    <a:pt x="0" y="4"/>
                  </a:lnTo>
                  <a:lnTo>
                    <a:pt x="0" y="0"/>
                  </a:lnTo>
                  <a:lnTo>
                    <a:pt x="3" y="0"/>
                  </a:lnTo>
                  <a:lnTo>
                    <a:pt x="5" y="0"/>
                  </a:lnTo>
                  <a:lnTo>
                    <a:pt x="8" y="0"/>
                  </a:lnTo>
                  <a:lnTo>
                    <a:pt x="8" y="4"/>
                  </a:lnTo>
                  <a:lnTo>
                    <a:pt x="8" y="8"/>
                  </a:lnTo>
                  <a:lnTo>
                    <a:pt x="5"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85" name="Freeform 1700">
              <a:extLst>
                <a:ext uri="{FF2B5EF4-FFF2-40B4-BE49-F238E27FC236}">
                  <a16:creationId xmlns:a16="http://schemas.microsoft.com/office/drawing/2014/main" id="{A483F35A-E148-4BF1-9E0D-57E702FB4E05}"/>
                </a:ext>
              </a:extLst>
            </p:cNvPr>
            <p:cNvSpPr>
              <a:spLocks/>
            </p:cNvSpPr>
            <p:nvPr/>
          </p:nvSpPr>
          <p:spPr bwMode="auto">
            <a:xfrm>
              <a:off x="1932518" y="3884085"/>
              <a:ext cx="10583" cy="86783"/>
            </a:xfrm>
            <a:custGeom>
              <a:avLst/>
              <a:gdLst>
                <a:gd name="T0" fmla="*/ 2147483646 w 8"/>
                <a:gd name="T1" fmla="*/ 2147483646 h 49"/>
                <a:gd name="T2" fmla="*/ 2147483646 w 8"/>
                <a:gd name="T3" fmla="*/ 2147483646 h 49"/>
                <a:gd name="T4" fmla="*/ 2147483646 w 8"/>
                <a:gd name="T5" fmla="*/ 2147483646 h 49"/>
                <a:gd name="T6" fmla="*/ 2147483646 w 8"/>
                <a:gd name="T7" fmla="*/ 2147483646 h 49"/>
                <a:gd name="T8" fmla="*/ 0 w 8"/>
                <a:gd name="T9" fmla="*/ 2147483646 h 49"/>
                <a:gd name="T10" fmla="*/ 0 w 8"/>
                <a:gd name="T11" fmla="*/ 2147483646 h 49"/>
                <a:gd name="T12" fmla="*/ 0 w 8"/>
                <a:gd name="T13" fmla="*/ 2147483646 h 49"/>
                <a:gd name="T14" fmla="*/ 0 w 8"/>
                <a:gd name="T15" fmla="*/ 0 h 49"/>
                <a:gd name="T16" fmla="*/ 2147483646 w 8"/>
                <a:gd name="T17" fmla="*/ 0 h 49"/>
                <a:gd name="T18" fmla="*/ 2147483646 w 8"/>
                <a:gd name="T19" fmla="*/ 0 h 49"/>
                <a:gd name="T20" fmla="*/ 2147483646 w 8"/>
                <a:gd name="T21" fmla="*/ 0 h 49"/>
                <a:gd name="T22" fmla="*/ 2147483646 w 8"/>
                <a:gd name="T23" fmla="*/ 2147483646 h 49"/>
                <a:gd name="T24" fmla="*/ 2147483646 w 8"/>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9">
                  <a:moveTo>
                    <a:pt x="8" y="45"/>
                  </a:moveTo>
                  <a:lnTo>
                    <a:pt x="5" y="49"/>
                  </a:lnTo>
                  <a:lnTo>
                    <a:pt x="2" y="49"/>
                  </a:lnTo>
                  <a:lnTo>
                    <a:pt x="0" y="49"/>
                  </a:lnTo>
                  <a:lnTo>
                    <a:pt x="0" y="45"/>
                  </a:lnTo>
                  <a:lnTo>
                    <a:pt x="0" y="4"/>
                  </a:lnTo>
                  <a:lnTo>
                    <a:pt x="0" y="0"/>
                  </a:lnTo>
                  <a:lnTo>
                    <a:pt x="2" y="0"/>
                  </a:lnTo>
                  <a:lnTo>
                    <a:pt x="5" y="0"/>
                  </a:lnTo>
                  <a:lnTo>
                    <a:pt x="8" y="4"/>
                  </a:lnTo>
                  <a:lnTo>
                    <a:pt x="8"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86" name="Freeform 1701">
              <a:extLst>
                <a:ext uri="{FF2B5EF4-FFF2-40B4-BE49-F238E27FC236}">
                  <a16:creationId xmlns:a16="http://schemas.microsoft.com/office/drawing/2014/main" id="{EBA6B55C-9E50-407D-AE3D-B1BFA3FCA03F}"/>
                </a:ext>
              </a:extLst>
            </p:cNvPr>
            <p:cNvSpPr>
              <a:spLocks/>
            </p:cNvSpPr>
            <p:nvPr/>
          </p:nvSpPr>
          <p:spPr bwMode="auto">
            <a:xfrm>
              <a:off x="1932518" y="3884085"/>
              <a:ext cx="38100" cy="19049"/>
            </a:xfrm>
            <a:custGeom>
              <a:avLst/>
              <a:gdLst>
                <a:gd name="T0" fmla="*/ 2147483646 w 28"/>
                <a:gd name="T1" fmla="*/ 2147483646 h 11"/>
                <a:gd name="T2" fmla="*/ 0 w 28"/>
                <a:gd name="T3" fmla="*/ 2147483646 h 11"/>
                <a:gd name="T4" fmla="*/ 0 w 28"/>
                <a:gd name="T5" fmla="*/ 2147483646 h 11"/>
                <a:gd name="T6" fmla="*/ 0 w 28"/>
                <a:gd name="T7" fmla="*/ 2147483646 h 11"/>
                <a:gd name="T8" fmla="*/ 0 w 28"/>
                <a:gd name="T9" fmla="*/ 0 h 11"/>
                <a:gd name="T10" fmla="*/ 2147483646 w 28"/>
                <a:gd name="T11" fmla="*/ 0 h 11"/>
                <a:gd name="T12" fmla="*/ 2147483646 w 28"/>
                <a:gd name="T13" fmla="*/ 0 h 11"/>
                <a:gd name="T14" fmla="*/ 2147483646 w 28"/>
                <a:gd name="T15" fmla="*/ 0 h 11"/>
                <a:gd name="T16" fmla="*/ 2147483646 w 28"/>
                <a:gd name="T17" fmla="*/ 2147483646 h 11"/>
                <a:gd name="T18" fmla="*/ 2147483646 w 28"/>
                <a:gd name="T19" fmla="*/ 2147483646 h 11"/>
                <a:gd name="T20" fmla="*/ 2147483646 w 28"/>
                <a:gd name="T21" fmla="*/ 2147483646 h 11"/>
                <a:gd name="T22" fmla="*/ 2147483646 w 28"/>
                <a:gd name="T23" fmla="*/ 2147483646 h 11"/>
                <a:gd name="T24" fmla="*/ 2147483646 w 2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11">
                  <a:moveTo>
                    <a:pt x="2" y="11"/>
                  </a:moveTo>
                  <a:lnTo>
                    <a:pt x="0" y="8"/>
                  </a:lnTo>
                  <a:lnTo>
                    <a:pt x="0" y="4"/>
                  </a:lnTo>
                  <a:lnTo>
                    <a:pt x="0" y="0"/>
                  </a:lnTo>
                  <a:lnTo>
                    <a:pt x="2" y="0"/>
                  </a:lnTo>
                  <a:lnTo>
                    <a:pt x="25" y="0"/>
                  </a:lnTo>
                  <a:lnTo>
                    <a:pt x="28" y="0"/>
                  </a:lnTo>
                  <a:lnTo>
                    <a:pt x="28" y="4"/>
                  </a:lnTo>
                  <a:lnTo>
                    <a:pt x="28" y="8"/>
                  </a:lnTo>
                  <a:lnTo>
                    <a:pt x="25" y="11"/>
                  </a:lnTo>
                  <a:lnTo>
                    <a:pt x="2"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87" name="Freeform 1702">
              <a:extLst>
                <a:ext uri="{FF2B5EF4-FFF2-40B4-BE49-F238E27FC236}">
                  <a16:creationId xmlns:a16="http://schemas.microsoft.com/office/drawing/2014/main" id="{CA38B2D0-D504-4F20-BB77-2DEF86670DEC}"/>
                </a:ext>
              </a:extLst>
            </p:cNvPr>
            <p:cNvSpPr>
              <a:spLocks/>
            </p:cNvSpPr>
            <p:nvPr/>
          </p:nvSpPr>
          <p:spPr bwMode="auto">
            <a:xfrm>
              <a:off x="1964267" y="3816352"/>
              <a:ext cx="10584" cy="80433"/>
            </a:xfrm>
            <a:custGeom>
              <a:avLst/>
              <a:gdLst>
                <a:gd name="T0" fmla="*/ 2147483646 w 8"/>
                <a:gd name="T1" fmla="*/ 2147483646 h 45"/>
                <a:gd name="T2" fmla="*/ 2147483646 w 8"/>
                <a:gd name="T3" fmla="*/ 2147483646 h 45"/>
                <a:gd name="T4" fmla="*/ 2147483646 w 8"/>
                <a:gd name="T5" fmla="*/ 2147483646 h 45"/>
                <a:gd name="T6" fmla="*/ 2147483646 w 8"/>
                <a:gd name="T7" fmla="*/ 2147483646 h 45"/>
                <a:gd name="T8" fmla="*/ 0 w 8"/>
                <a:gd name="T9" fmla="*/ 2147483646 h 45"/>
                <a:gd name="T10" fmla="*/ 0 w 8"/>
                <a:gd name="T11" fmla="*/ 2147483646 h 45"/>
                <a:gd name="T12" fmla="*/ 0 w 8"/>
                <a:gd name="T13" fmla="*/ 2147483646 h 45"/>
                <a:gd name="T14" fmla="*/ 0 w 8"/>
                <a:gd name="T15" fmla="*/ 0 h 45"/>
                <a:gd name="T16" fmla="*/ 2147483646 w 8"/>
                <a:gd name="T17" fmla="*/ 0 h 45"/>
                <a:gd name="T18" fmla="*/ 2147483646 w 8"/>
                <a:gd name="T19" fmla="*/ 0 h 45"/>
                <a:gd name="T20" fmla="*/ 2147483646 w 8"/>
                <a:gd name="T21" fmla="*/ 0 h 45"/>
                <a:gd name="T22" fmla="*/ 2147483646 w 8"/>
                <a:gd name="T23" fmla="*/ 2147483646 h 45"/>
                <a:gd name="T24" fmla="*/ 2147483646 w 8"/>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5">
                  <a:moveTo>
                    <a:pt x="8" y="41"/>
                  </a:moveTo>
                  <a:lnTo>
                    <a:pt x="5" y="45"/>
                  </a:lnTo>
                  <a:lnTo>
                    <a:pt x="2" y="45"/>
                  </a:lnTo>
                  <a:lnTo>
                    <a:pt x="0" y="45"/>
                  </a:lnTo>
                  <a:lnTo>
                    <a:pt x="0" y="41"/>
                  </a:lnTo>
                  <a:lnTo>
                    <a:pt x="0" y="3"/>
                  </a:lnTo>
                  <a:lnTo>
                    <a:pt x="0" y="0"/>
                  </a:lnTo>
                  <a:lnTo>
                    <a:pt x="2" y="0"/>
                  </a:lnTo>
                  <a:lnTo>
                    <a:pt x="5" y="0"/>
                  </a:lnTo>
                  <a:lnTo>
                    <a:pt x="8" y="3"/>
                  </a:lnTo>
                  <a:lnTo>
                    <a:pt x="8"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88" name="Freeform 1703">
              <a:extLst>
                <a:ext uri="{FF2B5EF4-FFF2-40B4-BE49-F238E27FC236}">
                  <a16:creationId xmlns:a16="http://schemas.microsoft.com/office/drawing/2014/main" id="{4F1113E1-F216-4D87-87EE-6994394A51EA}"/>
                </a:ext>
              </a:extLst>
            </p:cNvPr>
            <p:cNvSpPr>
              <a:spLocks/>
            </p:cNvSpPr>
            <p:nvPr/>
          </p:nvSpPr>
          <p:spPr bwMode="auto">
            <a:xfrm>
              <a:off x="1964267" y="3816351"/>
              <a:ext cx="67733" cy="21167"/>
            </a:xfrm>
            <a:custGeom>
              <a:avLst/>
              <a:gdLst>
                <a:gd name="T0" fmla="*/ 2147483646 w 51"/>
                <a:gd name="T1" fmla="*/ 2147483646 h 11"/>
                <a:gd name="T2" fmla="*/ 0 w 51"/>
                <a:gd name="T3" fmla="*/ 2147483646 h 11"/>
                <a:gd name="T4" fmla="*/ 0 w 51"/>
                <a:gd name="T5" fmla="*/ 2147483646 h 11"/>
                <a:gd name="T6" fmla="*/ 0 w 51"/>
                <a:gd name="T7" fmla="*/ 2147483646 h 11"/>
                <a:gd name="T8" fmla="*/ 0 w 51"/>
                <a:gd name="T9" fmla="*/ 0 h 11"/>
                <a:gd name="T10" fmla="*/ 2147483646 w 51"/>
                <a:gd name="T11" fmla="*/ 0 h 11"/>
                <a:gd name="T12" fmla="*/ 2147483646 w 51"/>
                <a:gd name="T13" fmla="*/ 0 h 11"/>
                <a:gd name="T14" fmla="*/ 2147483646 w 51"/>
                <a:gd name="T15" fmla="*/ 0 h 11"/>
                <a:gd name="T16" fmla="*/ 2147483646 w 51"/>
                <a:gd name="T17" fmla="*/ 2147483646 h 11"/>
                <a:gd name="T18" fmla="*/ 2147483646 w 51"/>
                <a:gd name="T19" fmla="*/ 2147483646 h 11"/>
                <a:gd name="T20" fmla="*/ 2147483646 w 51"/>
                <a:gd name="T21" fmla="*/ 2147483646 h 11"/>
                <a:gd name="T22" fmla="*/ 2147483646 w 51"/>
                <a:gd name="T23" fmla="*/ 2147483646 h 11"/>
                <a:gd name="T24" fmla="*/ 2147483646 w 5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1" h="11">
                  <a:moveTo>
                    <a:pt x="2" y="11"/>
                  </a:moveTo>
                  <a:lnTo>
                    <a:pt x="0" y="7"/>
                  </a:lnTo>
                  <a:lnTo>
                    <a:pt x="0" y="3"/>
                  </a:lnTo>
                  <a:lnTo>
                    <a:pt x="0" y="0"/>
                  </a:lnTo>
                  <a:lnTo>
                    <a:pt x="2" y="0"/>
                  </a:lnTo>
                  <a:lnTo>
                    <a:pt x="48" y="0"/>
                  </a:lnTo>
                  <a:lnTo>
                    <a:pt x="51" y="0"/>
                  </a:lnTo>
                  <a:lnTo>
                    <a:pt x="51" y="3"/>
                  </a:lnTo>
                  <a:lnTo>
                    <a:pt x="51" y="7"/>
                  </a:lnTo>
                  <a:lnTo>
                    <a:pt x="48" y="11"/>
                  </a:lnTo>
                  <a:lnTo>
                    <a:pt x="2"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89" name="Freeform 1704">
              <a:extLst>
                <a:ext uri="{FF2B5EF4-FFF2-40B4-BE49-F238E27FC236}">
                  <a16:creationId xmlns:a16="http://schemas.microsoft.com/office/drawing/2014/main" id="{92C9E60A-B478-49B2-94EE-EADDCF405D5A}"/>
                </a:ext>
              </a:extLst>
            </p:cNvPr>
            <p:cNvSpPr>
              <a:spLocks/>
            </p:cNvSpPr>
            <p:nvPr/>
          </p:nvSpPr>
          <p:spPr bwMode="auto">
            <a:xfrm>
              <a:off x="2023534" y="3742267"/>
              <a:ext cx="12700" cy="86784"/>
            </a:xfrm>
            <a:custGeom>
              <a:avLst/>
              <a:gdLst>
                <a:gd name="T0" fmla="*/ 2147483646 w 9"/>
                <a:gd name="T1" fmla="*/ 2147483646 h 49"/>
                <a:gd name="T2" fmla="*/ 2147483646 w 9"/>
                <a:gd name="T3" fmla="*/ 2147483646 h 49"/>
                <a:gd name="T4" fmla="*/ 2147483646 w 9"/>
                <a:gd name="T5" fmla="*/ 2147483646 h 49"/>
                <a:gd name="T6" fmla="*/ 2147483646 w 9"/>
                <a:gd name="T7" fmla="*/ 2147483646 h 49"/>
                <a:gd name="T8" fmla="*/ 0 w 9"/>
                <a:gd name="T9" fmla="*/ 2147483646 h 49"/>
                <a:gd name="T10" fmla="*/ 0 w 9"/>
                <a:gd name="T11" fmla="*/ 2147483646 h 49"/>
                <a:gd name="T12" fmla="*/ 0 w 9"/>
                <a:gd name="T13" fmla="*/ 2147483646 h 49"/>
                <a:gd name="T14" fmla="*/ 0 w 9"/>
                <a:gd name="T15" fmla="*/ 0 h 49"/>
                <a:gd name="T16" fmla="*/ 2147483646 w 9"/>
                <a:gd name="T17" fmla="*/ 0 h 49"/>
                <a:gd name="T18" fmla="*/ 2147483646 w 9"/>
                <a:gd name="T19" fmla="*/ 0 h 49"/>
                <a:gd name="T20" fmla="*/ 2147483646 w 9"/>
                <a:gd name="T21" fmla="*/ 0 h 49"/>
                <a:gd name="T22" fmla="*/ 2147483646 w 9"/>
                <a:gd name="T23" fmla="*/ 2147483646 h 49"/>
                <a:gd name="T24" fmla="*/ 2147483646 w 9"/>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9">
                  <a:moveTo>
                    <a:pt x="9" y="45"/>
                  </a:moveTo>
                  <a:lnTo>
                    <a:pt x="6" y="49"/>
                  </a:lnTo>
                  <a:lnTo>
                    <a:pt x="3" y="49"/>
                  </a:lnTo>
                  <a:lnTo>
                    <a:pt x="0" y="49"/>
                  </a:lnTo>
                  <a:lnTo>
                    <a:pt x="0" y="45"/>
                  </a:lnTo>
                  <a:lnTo>
                    <a:pt x="0" y="4"/>
                  </a:lnTo>
                  <a:lnTo>
                    <a:pt x="0" y="0"/>
                  </a:lnTo>
                  <a:lnTo>
                    <a:pt x="3" y="0"/>
                  </a:lnTo>
                  <a:lnTo>
                    <a:pt x="6" y="0"/>
                  </a:lnTo>
                  <a:lnTo>
                    <a:pt x="9" y="4"/>
                  </a:lnTo>
                  <a:lnTo>
                    <a:pt x="9"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90" name="Freeform 1705">
              <a:extLst>
                <a:ext uri="{FF2B5EF4-FFF2-40B4-BE49-F238E27FC236}">
                  <a16:creationId xmlns:a16="http://schemas.microsoft.com/office/drawing/2014/main" id="{0F2CF2D3-C460-4F61-A832-FD37B168D798}"/>
                </a:ext>
              </a:extLst>
            </p:cNvPr>
            <p:cNvSpPr>
              <a:spLocks/>
            </p:cNvSpPr>
            <p:nvPr/>
          </p:nvSpPr>
          <p:spPr bwMode="auto">
            <a:xfrm>
              <a:off x="2023534" y="3742267"/>
              <a:ext cx="29633" cy="21167"/>
            </a:xfrm>
            <a:custGeom>
              <a:avLst/>
              <a:gdLst>
                <a:gd name="T0" fmla="*/ 2147483646 w 21"/>
                <a:gd name="T1" fmla="*/ 2147483646 h 12"/>
                <a:gd name="T2" fmla="*/ 0 w 21"/>
                <a:gd name="T3" fmla="*/ 2147483646 h 12"/>
                <a:gd name="T4" fmla="*/ 0 w 21"/>
                <a:gd name="T5" fmla="*/ 2147483646 h 12"/>
                <a:gd name="T6" fmla="*/ 0 w 21"/>
                <a:gd name="T7" fmla="*/ 2147483646 h 12"/>
                <a:gd name="T8" fmla="*/ 0 w 21"/>
                <a:gd name="T9" fmla="*/ 0 h 12"/>
                <a:gd name="T10" fmla="*/ 2147483646 w 21"/>
                <a:gd name="T11" fmla="*/ 0 h 12"/>
                <a:gd name="T12" fmla="*/ 2147483646 w 21"/>
                <a:gd name="T13" fmla="*/ 0 h 12"/>
                <a:gd name="T14" fmla="*/ 2147483646 w 21"/>
                <a:gd name="T15" fmla="*/ 0 h 12"/>
                <a:gd name="T16" fmla="*/ 2147483646 w 21"/>
                <a:gd name="T17" fmla="*/ 2147483646 h 12"/>
                <a:gd name="T18" fmla="*/ 2147483646 w 21"/>
                <a:gd name="T19" fmla="*/ 2147483646 h 12"/>
                <a:gd name="T20" fmla="*/ 2147483646 w 21"/>
                <a:gd name="T21" fmla="*/ 2147483646 h 12"/>
                <a:gd name="T22" fmla="*/ 2147483646 w 21"/>
                <a:gd name="T23" fmla="*/ 2147483646 h 12"/>
                <a:gd name="T24" fmla="*/ 2147483646 w 21"/>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12">
                  <a:moveTo>
                    <a:pt x="3" y="12"/>
                  </a:moveTo>
                  <a:lnTo>
                    <a:pt x="0" y="8"/>
                  </a:lnTo>
                  <a:lnTo>
                    <a:pt x="0" y="4"/>
                  </a:lnTo>
                  <a:lnTo>
                    <a:pt x="0" y="0"/>
                  </a:lnTo>
                  <a:lnTo>
                    <a:pt x="3" y="0"/>
                  </a:lnTo>
                  <a:lnTo>
                    <a:pt x="18" y="0"/>
                  </a:lnTo>
                  <a:lnTo>
                    <a:pt x="21" y="0"/>
                  </a:lnTo>
                  <a:lnTo>
                    <a:pt x="21" y="4"/>
                  </a:lnTo>
                  <a:lnTo>
                    <a:pt x="21" y="8"/>
                  </a:lnTo>
                  <a:lnTo>
                    <a:pt x="18"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91" name="Freeform 1706">
              <a:extLst>
                <a:ext uri="{FF2B5EF4-FFF2-40B4-BE49-F238E27FC236}">
                  <a16:creationId xmlns:a16="http://schemas.microsoft.com/office/drawing/2014/main" id="{594ABD72-025C-4613-AF0E-2AB9C58139B4}"/>
                </a:ext>
              </a:extLst>
            </p:cNvPr>
            <p:cNvSpPr>
              <a:spLocks/>
            </p:cNvSpPr>
            <p:nvPr/>
          </p:nvSpPr>
          <p:spPr bwMode="auto">
            <a:xfrm>
              <a:off x="2044700" y="3676652"/>
              <a:ext cx="10584" cy="80433"/>
            </a:xfrm>
            <a:custGeom>
              <a:avLst/>
              <a:gdLst>
                <a:gd name="T0" fmla="*/ 2147483646 w 8"/>
                <a:gd name="T1" fmla="*/ 2147483646 h 45"/>
                <a:gd name="T2" fmla="*/ 2147483646 w 8"/>
                <a:gd name="T3" fmla="*/ 2147483646 h 45"/>
                <a:gd name="T4" fmla="*/ 2147483646 w 8"/>
                <a:gd name="T5" fmla="*/ 2147483646 h 45"/>
                <a:gd name="T6" fmla="*/ 2147483646 w 8"/>
                <a:gd name="T7" fmla="*/ 2147483646 h 45"/>
                <a:gd name="T8" fmla="*/ 0 w 8"/>
                <a:gd name="T9" fmla="*/ 2147483646 h 45"/>
                <a:gd name="T10" fmla="*/ 0 w 8"/>
                <a:gd name="T11" fmla="*/ 2147483646 h 45"/>
                <a:gd name="T12" fmla="*/ 0 w 8"/>
                <a:gd name="T13" fmla="*/ 2147483646 h 45"/>
                <a:gd name="T14" fmla="*/ 0 w 8"/>
                <a:gd name="T15" fmla="*/ 0 h 45"/>
                <a:gd name="T16" fmla="*/ 2147483646 w 8"/>
                <a:gd name="T17" fmla="*/ 0 h 45"/>
                <a:gd name="T18" fmla="*/ 2147483646 w 8"/>
                <a:gd name="T19" fmla="*/ 0 h 45"/>
                <a:gd name="T20" fmla="*/ 2147483646 w 8"/>
                <a:gd name="T21" fmla="*/ 0 h 45"/>
                <a:gd name="T22" fmla="*/ 2147483646 w 8"/>
                <a:gd name="T23" fmla="*/ 2147483646 h 45"/>
                <a:gd name="T24" fmla="*/ 2147483646 w 8"/>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5">
                  <a:moveTo>
                    <a:pt x="8" y="41"/>
                  </a:moveTo>
                  <a:lnTo>
                    <a:pt x="6" y="45"/>
                  </a:lnTo>
                  <a:lnTo>
                    <a:pt x="3" y="45"/>
                  </a:lnTo>
                  <a:lnTo>
                    <a:pt x="0" y="45"/>
                  </a:lnTo>
                  <a:lnTo>
                    <a:pt x="0" y="41"/>
                  </a:lnTo>
                  <a:lnTo>
                    <a:pt x="0" y="4"/>
                  </a:lnTo>
                  <a:lnTo>
                    <a:pt x="0" y="0"/>
                  </a:lnTo>
                  <a:lnTo>
                    <a:pt x="3" y="0"/>
                  </a:lnTo>
                  <a:lnTo>
                    <a:pt x="6" y="0"/>
                  </a:lnTo>
                  <a:lnTo>
                    <a:pt x="8" y="4"/>
                  </a:lnTo>
                  <a:lnTo>
                    <a:pt x="8"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92" name="Freeform 1707">
              <a:extLst>
                <a:ext uri="{FF2B5EF4-FFF2-40B4-BE49-F238E27FC236}">
                  <a16:creationId xmlns:a16="http://schemas.microsoft.com/office/drawing/2014/main" id="{945A5FB9-65A3-4E7E-A6EC-DE4DC3C81ECE}"/>
                </a:ext>
              </a:extLst>
            </p:cNvPr>
            <p:cNvSpPr>
              <a:spLocks/>
            </p:cNvSpPr>
            <p:nvPr/>
          </p:nvSpPr>
          <p:spPr bwMode="auto">
            <a:xfrm>
              <a:off x="2044701" y="3676652"/>
              <a:ext cx="97367" cy="19049"/>
            </a:xfrm>
            <a:custGeom>
              <a:avLst/>
              <a:gdLst>
                <a:gd name="T0" fmla="*/ 2147483646 w 72"/>
                <a:gd name="T1" fmla="*/ 2147483646 h 11"/>
                <a:gd name="T2" fmla="*/ 0 w 72"/>
                <a:gd name="T3" fmla="*/ 2147483646 h 11"/>
                <a:gd name="T4" fmla="*/ 0 w 72"/>
                <a:gd name="T5" fmla="*/ 2147483646 h 11"/>
                <a:gd name="T6" fmla="*/ 0 w 72"/>
                <a:gd name="T7" fmla="*/ 2147483646 h 11"/>
                <a:gd name="T8" fmla="*/ 0 w 72"/>
                <a:gd name="T9" fmla="*/ 0 h 11"/>
                <a:gd name="T10" fmla="*/ 2147483646 w 72"/>
                <a:gd name="T11" fmla="*/ 0 h 11"/>
                <a:gd name="T12" fmla="*/ 2147483646 w 72"/>
                <a:gd name="T13" fmla="*/ 0 h 11"/>
                <a:gd name="T14" fmla="*/ 2147483646 w 72"/>
                <a:gd name="T15" fmla="*/ 0 h 11"/>
                <a:gd name="T16" fmla="*/ 2147483646 w 72"/>
                <a:gd name="T17" fmla="*/ 2147483646 h 11"/>
                <a:gd name="T18" fmla="*/ 2147483646 w 72"/>
                <a:gd name="T19" fmla="*/ 2147483646 h 11"/>
                <a:gd name="T20" fmla="*/ 2147483646 w 72"/>
                <a:gd name="T21" fmla="*/ 2147483646 h 11"/>
                <a:gd name="T22" fmla="*/ 2147483646 w 72"/>
                <a:gd name="T23" fmla="*/ 2147483646 h 11"/>
                <a:gd name="T24" fmla="*/ 2147483646 w 7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2" h="11">
                  <a:moveTo>
                    <a:pt x="3" y="11"/>
                  </a:moveTo>
                  <a:lnTo>
                    <a:pt x="0" y="7"/>
                  </a:lnTo>
                  <a:lnTo>
                    <a:pt x="0" y="4"/>
                  </a:lnTo>
                  <a:lnTo>
                    <a:pt x="0" y="0"/>
                  </a:lnTo>
                  <a:lnTo>
                    <a:pt x="3" y="0"/>
                  </a:lnTo>
                  <a:lnTo>
                    <a:pt x="69" y="0"/>
                  </a:lnTo>
                  <a:lnTo>
                    <a:pt x="72" y="0"/>
                  </a:lnTo>
                  <a:lnTo>
                    <a:pt x="72" y="4"/>
                  </a:lnTo>
                  <a:lnTo>
                    <a:pt x="72" y="7"/>
                  </a:lnTo>
                  <a:lnTo>
                    <a:pt x="69"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93" name="Freeform 1708">
              <a:extLst>
                <a:ext uri="{FF2B5EF4-FFF2-40B4-BE49-F238E27FC236}">
                  <a16:creationId xmlns:a16="http://schemas.microsoft.com/office/drawing/2014/main" id="{E720E226-ECBD-4DCB-BF8B-732A9EB5A924}"/>
                </a:ext>
              </a:extLst>
            </p:cNvPr>
            <p:cNvSpPr>
              <a:spLocks/>
            </p:cNvSpPr>
            <p:nvPr/>
          </p:nvSpPr>
          <p:spPr bwMode="auto">
            <a:xfrm>
              <a:off x="2133600" y="3608918"/>
              <a:ext cx="10584" cy="80433"/>
            </a:xfrm>
            <a:custGeom>
              <a:avLst/>
              <a:gdLst>
                <a:gd name="T0" fmla="*/ 2147483646 w 8"/>
                <a:gd name="T1" fmla="*/ 2147483646 h 45"/>
                <a:gd name="T2" fmla="*/ 2147483646 w 8"/>
                <a:gd name="T3" fmla="*/ 2147483646 h 45"/>
                <a:gd name="T4" fmla="*/ 2147483646 w 8"/>
                <a:gd name="T5" fmla="*/ 2147483646 h 45"/>
                <a:gd name="T6" fmla="*/ 2147483646 w 8"/>
                <a:gd name="T7" fmla="*/ 2147483646 h 45"/>
                <a:gd name="T8" fmla="*/ 0 w 8"/>
                <a:gd name="T9" fmla="*/ 2147483646 h 45"/>
                <a:gd name="T10" fmla="*/ 0 w 8"/>
                <a:gd name="T11" fmla="*/ 2147483646 h 45"/>
                <a:gd name="T12" fmla="*/ 0 w 8"/>
                <a:gd name="T13" fmla="*/ 2147483646 h 45"/>
                <a:gd name="T14" fmla="*/ 0 w 8"/>
                <a:gd name="T15" fmla="*/ 0 h 45"/>
                <a:gd name="T16" fmla="*/ 2147483646 w 8"/>
                <a:gd name="T17" fmla="*/ 0 h 45"/>
                <a:gd name="T18" fmla="*/ 2147483646 w 8"/>
                <a:gd name="T19" fmla="*/ 0 h 45"/>
                <a:gd name="T20" fmla="*/ 2147483646 w 8"/>
                <a:gd name="T21" fmla="*/ 0 h 45"/>
                <a:gd name="T22" fmla="*/ 2147483646 w 8"/>
                <a:gd name="T23" fmla="*/ 2147483646 h 45"/>
                <a:gd name="T24" fmla="*/ 2147483646 w 8"/>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5">
                  <a:moveTo>
                    <a:pt x="8" y="42"/>
                  </a:moveTo>
                  <a:lnTo>
                    <a:pt x="6" y="45"/>
                  </a:lnTo>
                  <a:lnTo>
                    <a:pt x="3" y="45"/>
                  </a:lnTo>
                  <a:lnTo>
                    <a:pt x="0" y="45"/>
                  </a:lnTo>
                  <a:lnTo>
                    <a:pt x="0" y="42"/>
                  </a:lnTo>
                  <a:lnTo>
                    <a:pt x="0" y="4"/>
                  </a:lnTo>
                  <a:lnTo>
                    <a:pt x="0" y="0"/>
                  </a:lnTo>
                  <a:lnTo>
                    <a:pt x="3" y="0"/>
                  </a:lnTo>
                  <a:lnTo>
                    <a:pt x="6" y="0"/>
                  </a:lnTo>
                  <a:lnTo>
                    <a:pt x="8" y="4"/>
                  </a:lnTo>
                  <a:lnTo>
                    <a:pt x="8" y="4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94" name="Freeform 1709">
              <a:extLst>
                <a:ext uri="{FF2B5EF4-FFF2-40B4-BE49-F238E27FC236}">
                  <a16:creationId xmlns:a16="http://schemas.microsoft.com/office/drawing/2014/main" id="{A4573DC1-8A6D-4AEA-B463-5054B4087E1C}"/>
                </a:ext>
              </a:extLst>
            </p:cNvPr>
            <p:cNvSpPr>
              <a:spLocks/>
            </p:cNvSpPr>
            <p:nvPr/>
          </p:nvSpPr>
          <p:spPr bwMode="auto">
            <a:xfrm>
              <a:off x="2133600" y="3608918"/>
              <a:ext cx="10584" cy="21167"/>
            </a:xfrm>
            <a:custGeom>
              <a:avLst/>
              <a:gdLst>
                <a:gd name="T0" fmla="*/ 2147483646 w 8"/>
                <a:gd name="T1" fmla="*/ 2147483646 h 12"/>
                <a:gd name="T2" fmla="*/ 0 w 8"/>
                <a:gd name="T3" fmla="*/ 2147483646 h 12"/>
                <a:gd name="T4" fmla="*/ 0 w 8"/>
                <a:gd name="T5" fmla="*/ 2147483646 h 12"/>
                <a:gd name="T6" fmla="*/ 0 w 8"/>
                <a:gd name="T7" fmla="*/ 2147483646 h 12"/>
                <a:gd name="T8" fmla="*/ 0 w 8"/>
                <a:gd name="T9" fmla="*/ 0 h 12"/>
                <a:gd name="T10" fmla="*/ 2147483646 w 8"/>
                <a:gd name="T11" fmla="*/ 0 h 12"/>
                <a:gd name="T12" fmla="*/ 2147483646 w 8"/>
                <a:gd name="T13" fmla="*/ 0 h 12"/>
                <a:gd name="T14" fmla="*/ 2147483646 w 8"/>
                <a:gd name="T15" fmla="*/ 0 h 12"/>
                <a:gd name="T16" fmla="*/ 2147483646 w 8"/>
                <a:gd name="T17" fmla="*/ 2147483646 h 12"/>
                <a:gd name="T18" fmla="*/ 2147483646 w 8"/>
                <a:gd name="T19" fmla="*/ 2147483646 h 12"/>
                <a:gd name="T20" fmla="*/ 2147483646 w 8"/>
                <a:gd name="T21" fmla="*/ 2147483646 h 12"/>
                <a:gd name="T22" fmla="*/ 2147483646 w 8"/>
                <a:gd name="T23" fmla="*/ 2147483646 h 12"/>
                <a:gd name="T24" fmla="*/ 2147483646 w 8"/>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2">
                  <a:moveTo>
                    <a:pt x="3" y="12"/>
                  </a:moveTo>
                  <a:lnTo>
                    <a:pt x="0" y="8"/>
                  </a:lnTo>
                  <a:lnTo>
                    <a:pt x="0" y="4"/>
                  </a:lnTo>
                  <a:lnTo>
                    <a:pt x="0" y="0"/>
                  </a:lnTo>
                  <a:lnTo>
                    <a:pt x="3" y="0"/>
                  </a:lnTo>
                  <a:lnTo>
                    <a:pt x="6" y="0"/>
                  </a:lnTo>
                  <a:lnTo>
                    <a:pt x="8" y="0"/>
                  </a:lnTo>
                  <a:lnTo>
                    <a:pt x="8" y="4"/>
                  </a:lnTo>
                  <a:lnTo>
                    <a:pt x="8" y="8"/>
                  </a:lnTo>
                  <a:lnTo>
                    <a:pt x="6"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95" name="Freeform 1710">
              <a:extLst>
                <a:ext uri="{FF2B5EF4-FFF2-40B4-BE49-F238E27FC236}">
                  <a16:creationId xmlns:a16="http://schemas.microsoft.com/office/drawing/2014/main" id="{55B387ED-14E0-4F68-A06C-B27474244C6A}"/>
                </a:ext>
              </a:extLst>
            </p:cNvPr>
            <p:cNvSpPr>
              <a:spLocks/>
            </p:cNvSpPr>
            <p:nvPr/>
          </p:nvSpPr>
          <p:spPr bwMode="auto">
            <a:xfrm>
              <a:off x="2137833" y="3536951"/>
              <a:ext cx="10584" cy="86783"/>
            </a:xfrm>
            <a:custGeom>
              <a:avLst/>
              <a:gdLst>
                <a:gd name="T0" fmla="*/ 2147483646 w 8"/>
                <a:gd name="T1" fmla="*/ 2147483646 h 49"/>
                <a:gd name="T2" fmla="*/ 2147483646 w 8"/>
                <a:gd name="T3" fmla="*/ 2147483646 h 49"/>
                <a:gd name="T4" fmla="*/ 2147483646 w 8"/>
                <a:gd name="T5" fmla="*/ 2147483646 h 49"/>
                <a:gd name="T6" fmla="*/ 2147483646 w 8"/>
                <a:gd name="T7" fmla="*/ 2147483646 h 49"/>
                <a:gd name="T8" fmla="*/ 0 w 8"/>
                <a:gd name="T9" fmla="*/ 2147483646 h 49"/>
                <a:gd name="T10" fmla="*/ 0 w 8"/>
                <a:gd name="T11" fmla="*/ 2147483646 h 49"/>
                <a:gd name="T12" fmla="*/ 0 w 8"/>
                <a:gd name="T13" fmla="*/ 2147483646 h 49"/>
                <a:gd name="T14" fmla="*/ 0 w 8"/>
                <a:gd name="T15" fmla="*/ 0 h 49"/>
                <a:gd name="T16" fmla="*/ 2147483646 w 8"/>
                <a:gd name="T17" fmla="*/ 0 h 49"/>
                <a:gd name="T18" fmla="*/ 2147483646 w 8"/>
                <a:gd name="T19" fmla="*/ 0 h 49"/>
                <a:gd name="T20" fmla="*/ 2147483646 w 8"/>
                <a:gd name="T21" fmla="*/ 0 h 49"/>
                <a:gd name="T22" fmla="*/ 2147483646 w 8"/>
                <a:gd name="T23" fmla="*/ 2147483646 h 49"/>
                <a:gd name="T24" fmla="*/ 2147483646 w 8"/>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9">
                  <a:moveTo>
                    <a:pt x="8" y="45"/>
                  </a:moveTo>
                  <a:lnTo>
                    <a:pt x="5" y="49"/>
                  </a:lnTo>
                  <a:lnTo>
                    <a:pt x="3" y="49"/>
                  </a:lnTo>
                  <a:lnTo>
                    <a:pt x="0" y="49"/>
                  </a:lnTo>
                  <a:lnTo>
                    <a:pt x="0" y="45"/>
                  </a:lnTo>
                  <a:lnTo>
                    <a:pt x="0" y="4"/>
                  </a:lnTo>
                  <a:lnTo>
                    <a:pt x="0" y="0"/>
                  </a:lnTo>
                  <a:lnTo>
                    <a:pt x="3" y="0"/>
                  </a:lnTo>
                  <a:lnTo>
                    <a:pt x="5" y="0"/>
                  </a:lnTo>
                  <a:lnTo>
                    <a:pt x="8" y="4"/>
                  </a:lnTo>
                  <a:lnTo>
                    <a:pt x="8"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96" name="Freeform 1711">
              <a:extLst>
                <a:ext uri="{FF2B5EF4-FFF2-40B4-BE49-F238E27FC236}">
                  <a16:creationId xmlns:a16="http://schemas.microsoft.com/office/drawing/2014/main" id="{6585A333-E668-46C5-9381-67C54327C70C}"/>
                </a:ext>
              </a:extLst>
            </p:cNvPr>
            <p:cNvSpPr>
              <a:spLocks/>
            </p:cNvSpPr>
            <p:nvPr/>
          </p:nvSpPr>
          <p:spPr bwMode="auto">
            <a:xfrm>
              <a:off x="2137834" y="3536952"/>
              <a:ext cx="23284" cy="19049"/>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3" y="11"/>
                  </a:moveTo>
                  <a:lnTo>
                    <a:pt x="0" y="7"/>
                  </a:lnTo>
                  <a:lnTo>
                    <a:pt x="0" y="4"/>
                  </a:lnTo>
                  <a:lnTo>
                    <a:pt x="0" y="0"/>
                  </a:lnTo>
                  <a:lnTo>
                    <a:pt x="3" y="0"/>
                  </a:lnTo>
                  <a:lnTo>
                    <a:pt x="14" y="0"/>
                  </a:lnTo>
                  <a:lnTo>
                    <a:pt x="17" y="0"/>
                  </a:lnTo>
                  <a:lnTo>
                    <a:pt x="17" y="4"/>
                  </a:lnTo>
                  <a:lnTo>
                    <a:pt x="17" y="7"/>
                  </a:lnTo>
                  <a:lnTo>
                    <a:pt x="14"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97" name="Freeform 1712">
              <a:extLst>
                <a:ext uri="{FF2B5EF4-FFF2-40B4-BE49-F238E27FC236}">
                  <a16:creationId xmlns:a16="http://schemas.microsoft.com/office/drawing/2014/main" id="{380A2945-55DB-4A90-812E-488A90A14B43}"/>
                </a:ext>
              </a:extLst>
            </p:cNvPr>
            <p:cNvSpPr>
              <a:spLocks/>
            </p:cNvSpPr>
            <p:nvPr/>
          </p:nvSpPr>
          <p:spPr bwMode="auto">
            <a:xfrm>
              <a:off x="2152651" y="3469218"/>
              <a:ext cx="10583"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2"/>
                  </a:moveTo>
                  <a:lnTo>
                    <a:pt x="6" y="45"/>
                  </a:lnTo>
                  <a:lnTo>
                    <a:pt x="3" y="45"/>
                  </a:lnTo>
                  <a:lnTo>
                    <a:pt x="0" y="45"/>
                  </a:lnTo>
                  <a:lnTo>
                    <a:pt x="0" y="42"/>
                  </a:lnTo>
                  <a:lnTo>
                    <a:pt x="0" y="4"/>
                  </a:lnTo>
                  <a:lnTo>
                    <a:pt x="0" y="0"/>
                  </a:lnTo>
                  <a:lnTo>
                    <a:pt x="3" y="0"/>
                  </a:lnTo>
                  <a:lnTo>
                    <a:pt x="6" y="0"/>
                  </a:lnTo>
                  <a:lnTo>
                    <a:pt x="9" y="4"/>
                  </a:lnTo>
                  <a:lnTo>
                    <a:pt x="9" y="4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98" name="Freeform 1713">
              <a:extLst>
                <a:ext uri="{FF2B5EF4-FFF2-40B4-BE49-F238E27FC236}">
                  <a16:creationId xmlns:a16="http://schemas.microsoft.com/office/drawing/2014/main" id="{E84995DB-D4BC-4226-9DAF-17898D8A4294}"/>
                </a:ext>
              </a:extLst>
            </p:cNvPr>
            <p:cNvSpPr>
              <a:spLocks/>
            </p:cNvSpPr>
            <p:nvPr/>
          </p:nvSpPr>
          <p:spPr bwMode="auto">
            <a:xfrm>
              <a:off x="2152652" y="3469218"/>
              <a:ext cx="29633" cy="21167"/>
            </a:xfrm>
            <a:custGeom>
              <a:avLst/>
              <a:gdLst>
                <a:gd name="T0" fmla="*/ 2147483646 w 23"/>
                <a:gd name="T1" fmla="*/ 2147483646 h 12"/>
                <a:gd name="T2" fmla="*/ 0 w 23"/>
                <a:gd name="T3" fmla="*/ 2147483646 h 12"/>
                <a:gd name="T4" fmla="*/ 0 w 23"/>
                <a:gd name="T5" fmla="*/ 2147483646 h 12"/>
                <a:gd name="T6" fmla="*/ 0 w 23"/>
                <a:gd name="T7" fmla="*/ 2147483646 h 12"/>
                <a:gd name="T8" fmla="*/ 0 w 23"/>
                <a:gd name="T9" fmla="*/ 0 h 12"/>
                <a:gd name="T10" fmla="*/ 2147483646 w 23"/>
                <a:gd name="T11" fmla="*/ 0 h 12"/>
                <a:gd name="T12" fmla="*/ 2147483646 w 23"/>
                <a:gd name="T13" fmla="*/ 0 h 12"/>
                <a:gd name="T14" fmla="*/ 2147483646 w 23"/>
                <a:gd name="T15" fmla="*/ 0 h 12"/>
                <a:gd name="T16" fmla="*/ 2147483646 w 23"/>
                <a:gd name="T17" fmla="*/ 2147483646 h 12"/>
                <a:gd name="T18" fmla="*/ 2147483646 w 23"/>
                <a:gd name="T19" fmla="*/ 2147483646 h 12"/>
                <a:gd name="T20" fmla="*/ 2147483646 w 23"/>
                <a:gd name="T21" fmla="*/ 2147483646 h 12"/>
                <a:gd name="T22" fmla="*/ 2147483646 w 23"/>
                <a:gd name="T23" fmla="*/ 2147483646 h 12"/>
                <a:gd name="T24" fmla="*/ 2147483646 w 2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2">
                  <a:moveTo>
                    <a:pt x="3" y="12"/>
                  </a:moveTo>
                  <a:lnTo>
                    <a:pt x="0" y="8"/>
                  </a:lnTo>
                  <a:lnTo>
                    <a:pt x="0" y="4"/>
                  </a:lnTo>
                  <a:lnTo>
                    <a:pt x="0" y="0"/>
                  </a:lnTo>
                  <a:lnTo>
                    <a:pt x="3" y="0"/>
                  </a:lnTo>
                  <a:lnTo>
                    <a:pt x="20" y="0"/>
                  </a:lnTo>
                  <a:lnTo>
                    <a:pt x="23" y="0"/>
                  </a:lnTo>
                  <a:lnTo>
                    <a:pt x="23" y="4"/>
                  </a:lnTo>
                  <a:lnTo>
                    <a:pt x="23" y="8"/>
                  </a:lnTo>
                  <a:lnTo>
                    <a:pt x="20"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099" name="Freeform 1714">
              <a:extLst>
                <a:ext uri="{FF2B5EF4-FFF2-40B4-BE49-F238E27FC236}">
                  <a16:creationId xmlns:a16="http://schemas.microsoft.com/office/drawing/2014/main" id="{8816F090-C654-4E5F-B022-82FC56475D63}"/>
                </a:ext>
              </a:extLst>
            </p:cNvPr>
            <p:cNvSpPr>
              <a:spLocks/>
            </p:cNvSpPr>
            <p:nvPr/>
          </p:nvSpPr>
          <p:spPr bwMode="auto">
            <a:xfrm>
              <a:off x="2175933" y="3403600"/>
              <a:ext cx="10584" cy="78317"/>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1"/>
                  </a:moveTo>
                  <a:lnTo>
                    <a:pt x="6" y="45"/>
                  </a:lnTo>
                  <a:lnTo>
                    <a:pt x="3" y="45"/>
                  </a:lnTo>
                  <a:lnTo>
                    <a:pt x="0" y="45"/>
                  </a:lnTo>
                  <a:lnTo>
                    <a:pt x="0" y="41"/>
                  </a:lnTo>
                  <a:lnTo>
                    <a:pt x="0" y="4"/>
                  </a:lnTo>
                  <a:lnTo>
                    <a:pt x="0" y="0"/>
                  </a:lnTo>
                  <a:lnTo>
                    <a:pt x="3" y="0"/>
                  </a:lnTo>
                  <a:lnTo>
                    <a:pt x="6" y="0"/>
                  </a:lnTo>
                  <a:lnTo>
                    <a:pt x="9" y="4"/>
                  </a:lnTo>
                  <a:lnTo>
                    <a:pt x="9"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00" name="Freeform 1715">
              <a:extLst>
                <a:ext uri="{FF2B5EF4-FFF2-40B4-BE49-F238E27FC236}">
                  <a16:creationId xmlns:a16="http://schemas.microsoft.com/office/drawing/2014/main" id="{02A2B8B5-4226-47EF-AFB5-9549BB3FEECA}"/>
                </a:ext>
              </a:extLst>
            </p:cNvPr>
            <p:cNvSpPr>
              <a:spLocks/>
            </p:cNvSpPr>
            <p:nvPr/>
          </p:nvSpPr>
          <p:spPr bwMode="auto">
            <a:xfrm>
              <a:off x="2175934" y="3403600"/>
              <a:ext cx="107951" cy="19051"/>
            </a:xfrm>
            <a:custGeom>
              <a:avLst/>
              <a:gdLst>
                <a:gd name="T0" fmla="*/ 2147483646 w 81"/>
                <a:gd name="T1" fmla="*/ 2147483646 h 11"/>
                <a:gd name="T2" fmla="*/ 0 w 81"/>
                <a:gd name="T3" fmla="*/ 2147483646 h 11"/>
                <a:gd name="T4" fmla="*/ 0 w 81"/>
                <a:gd name="T5" fmla="*/ 2147483646 h 11"/>
                <a:gd name="T6" fmla="*/ 0 w 81"/>
                <a:gd name="T7" fmla="*/ 2147483646 h 11"/>
                <a:gd name="T8" fmla="*/ 0 w 81"/>
                <a:gd name="T9" fmla="*/ 0 h 11"/>
                <a:gd name="T10" fmla="*/ 2147483646 w 81"/>
                <a:gd name="T11" fmla="*/ 0 h 11"/>
                <a:gd name="T12" fmla="*/ 2147483646 w 81"/>
                <a:gd name="T13" fmla="*/ 0 h 11"/>
                <a:gd name="T14" fmla="*/ 2147483646 w 81"/>
                <a:gd name="T15" fmla="*/ 0 h 11"/>
                <a:gd name="T16" fmla="*/ 2147483646 w 81"/>
                <a:gd name="T17" fmla="*/ 2147483646 h 11"/>
                <a:gd name="T18" fmla="*/ 2147483646 w 81"/>
                <a:gd name="T19" fmla="*/ 2147483646 h 11"/>
                <a:gd name="T20" fmla="*/ 2147483646 w 81"/>
                <a:gd name="T21" fmla="*/ 2147483646 h 11"/>
                <a:gd name="T22" fmla="*/ 2147483646 w 81"/>
                <a:gd name="T23" fmla="*/ 2147483646 h 11"/>
                <a:gd name="T24" fmla="*/ 2147483646 w 8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1" h="11">
                  <a:moveTo>
                    <a:pt x="3" y="11"/>
                  </a:moveTo>
                  <a:lnTo>
                    <a:pt x="0" y="7"/>
                  </a:lnTo>
                  <a:lnTo>
                    <a:pt x="0" y="4"/>
                  </a:lnTo>
                  <a:lnTo>
                    <a:pt x="0" y="0"/>
                  </a:lnTo>
                  <a:lnTo>
                    <a:pt x="3" y="0"/>
                  </a:lnTo>
                  <a:lnTo>
                    <a:pt x="78" y="0"/>
                  </a:lnTo>
                  <a:lnTo>
                    <a:pt x="81" y="0"/>
                  </a:lnTo>
                  <a:lnTo>
                    <a:pt x="81" y="4"/>
                  </a:lnTo>
                  <a:lnTo>
                    <a:pt x="81" y="7"/>
                  </a:lnTo>
                  <a:lnTo>
                    <a:pt x="78"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01" name="Freeform 1716">
              <a:extLst>
                <a:ext uri="{FF2B5EF4-FFF2-40B4-BE49-F238E27FC236}">
                  <a16:creationId xmlns:a16="http://schemas.microsoft.com/office/drawing/2014/main" id="{3839701E-11FB-4079-BBA4-5D499AE5CAD0}"/>
                </a:ext>
              </a:extLst>
            </p:cNvPr>
            <p:cNvSpPr>
              <a:spLocks/>
            </p:cNvSpPr>
            <p:nvPr/>
          </p:nvSpPr>
          <p:spPr bwMode="auto">
            <a:xfrm>
              <a:off x="2275418" y="3329517"/>
              <a:ext cx="12700" cy="84667"/>
            </a:xfrm>
            <a:custGeom>
              <a:avLst/>
              <a:gdLst>
                <a:gd name="T0" fmla="*/ 2147483646 w 9"/>
                <a:gd name="T1" fmla="*/ 2147483646 h 48"/>
                <a:gd name="T2" fmla="*/ 2147483646 w 9"/>
                <a:gd name="T3" fmla="*/ 2147483646 h 48"/>
                <a:gd name="T4" fmla="*/ 2147483646 w 9"/>
                <a:gd name="T5" fmla="*/ 2147483646 h 48"/>
                <a:gd name="T6" fmla="*/ 2147483646 w 9"/>
                <a:gd name="T7" fmla="*/ 2147483646 h 48"/>
                <a:gd name="T8" fmla="*/ 0 w 9"/>
                <a:gd name="T9" fmla="*/ 2147483646 h 48"/>
                <a:gd name="T10" fmla="*/ 0 w 9"/>
                <a:gd name="T11" fmla="*/ 2147483646 h 48"/>
                <a:gd name="T12" fmla="*/ 0 w 9"/>
                <a:gd name="T13" fmla="*/ 2147483646 h 48"/>
                <a:gd name="T14" fmla="*/ 0 w 9"/>
                <a:gd name="T15" fmla="*/ 0 h 48"/>
                <a:gd name="T16" fmla="*/ 2147483646 w 9"/>
                <a:gd name="T17" fmla="*/ 0 h 48"/>
                <a:gd name="T18" fmla="*/ 2147483646 w 9"/>
                <a:gd name="T19" fmla="*/ 0 h 48"/>
                <a:gd name="T20" fmla="*/ 2147483646 w 9"/>
                <a:gd name="T21" fmla="*/ 0 h 48"/>
                <a:gd name="T22" fmla="*/ 2147483646 w 9"/>
                <a:gd name="T23" fmla="*/ 2147483646 h 48"/>
                <a:gd name="T24" fmla="*/ 2147483646 w 9"/>
                <a:gd name="T25" fmla="*/ 2147483646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8">
                  <a:moveTo>
                    <a:pt x="9" y="45"/>
                  </a:moveTo>
                  <a:lnTo>
                    <a:pt x="6" y="48"/>
                  </a:lnTo>
                  <a:lnTo>
                    <a:pt x="3" y="48"/>
                  </a:lnTo>
                  <a:lnTo>
                    <a:pt x="0" y="48"/>
                  </a:lnTo>
                  <a:lnTo>
                    <a:pt x="0" y="45"/>
                  </a:lnTo>
                  <a:lnTo>
                    <a:pt x="0" y="3"/>
                  </a:lnTo>
                  <a:lnTo>
                    <a:pt x="0" y="0"/>
                  </a:lnTo>
                  <a:lnTo>
                    <a:pt x="3" y="0"/>
                  </a:lnTo>
                  <a:lnTo>
                    <a:pt x="6" y="0"/>
                  </a:lnTo>
                  <a:lnTo>
                    <a:pt x="9" y="3"/>
                  </a:lnTo>
                  <a:lnTo>
                    <a:pt x="9"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02" name="Freeform 1717">
              <a:extLst>
                <a:ext uri="{FF2B5EF4-FFF2-40B4-BE49-F238E27FC236}">
                  <a16:creationId xmlns:a16="http://schemas.microsoft.com/office/drawing/2014/main" id="{02F985F0-1712-412F-984F-29A40C4F71B5}"/>
                </a:ext>
              </a:extLst>
            </p:cNvPr>
            <p:cNvSpPr>
              <a:spLocks/>
            </p:cNvSpPr>
            <p:nvPr/>
          </p:nvSpPr>
          <p:spPr bwMode="auto">
            <a:xfrm>
              <a:off x="2275417" y="3329518"/>
              <a:ext cx="101600" cy="19049"/>
            </a:xfrm>
            <a:custGeom>
              <a:avLst/>
              <a:gdLst>
                <a:gd name="T0" fmla="*/ 2147483646 w 75"/>
                <a:gd name="T1" fmla="*/ 2147483646 h 11"/>
                <a:gd name="T2" fmla="*/ 0 w 75"/>
                <a:gd name="T3" fmla="*/ 2147483646 h 11"/>
                <a:gd name="T4" fmla="*/ 0 w 75"/>
                <a:gd name="T5" fmla="*/ 2147483646 h 11"/>
                <a:gd name="T6" fmla="*/ 0 w 75"/>
                <a:gd name="T7" fmla="*/ 2147483646 h 11"/>
                <a:gd name="T8" fmla="*/ 0 w 75"/>
                <a:gd name="T9" fmla="*/ 0 h 11"/>
                <a:gd name="T10" fmla="*/ 2147483646 w 75"/>
                <a:gd name="T11" fmla="*/ 0 h 11"/>
                <a:gd name="T12" fmla="*/ 2147483646 w 75"/>
                <a:gd name="T13" fmla="*/ 0 h 11"/>
                <a:gd name="T14" fmla="*/ 2147483646 w 75"/>
                <a:gd name="T15" fmla="*/ 0 h 11"/>
                <a:gd name="T16" fmla="*/ 2147483646 w 75"/>
                <a:gd name="T17" fmla="*/ 2147483646 h 11"/>
                <a:gd name="T18" fmla="*/ 2147483646 w 75"/>
                <a:gd name="T19" fmla="*/ 2147483646 h 11"/>
                <a:gd name="T20" fmla="*/ 2147483646 w 75"/>
                <a:gd name="T21" fmla="*/ 2147483646 h 11"/>
                <a:gd name="T22" fmla="*/ 2147483646 w 75"/>
                <a:gd name="T23" fmla="*/ 2147483646 h 11"/>
                <a:gd name="T24" fmla="*/ 2147483646 w 7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11">
                  <a:moveTo>
                    <a:pt x="3" y="11"/>
                  </a:moveTo>
                  <a:lnTo>
                    <a:pt x="0" y="7"/>
                  </a:lnTo>
                  <a:lnTo>
                    <a:pt x="0" y="3"/>
                  </a:lnTo>
                  <a:lnTo>
                    <a:pt x="0" y="0"/>
                  </a:lnTo>
                  <a:lnTo>
                    <a:pt x="3" y="0"/>
                  </a:lnTo>
                  <a:lnTo>
                    <a:pt x="72" y="0"/>
                  </a:lnTo>
                  <a:lnTo>
                    <a:pt x="75" y="0"/>
                  </a:lnTo>
                  <a:lnTo>
                    <a:pt x="75" y="3"/>
                  </a:lnTo>
                  <a:lnTo>
                    <a:pt x="75" y="7"/>
                  </a:lnTo>
                  <a:lnTo>
                    <a:pt x="72"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03" name="Freeform 1718">
              <a:extLst>
                <a:ext uri="{FF2B5EF4-FFF2-40B4-BE49-F238E27FC236}">
                  <a16:creationId xmlns:a16="http://schemas.microsoft.com/office/drawing/2014/main" id="{BA72EB9D-F6DF-47C3-BA9A-823F61BF49D5}"/>
                </a:ext>
              </a:extLst>
            </p:cNvPr>
            <p:cNvSpPr>
              <a:spLocks/>
            </p:cNvSpPr>
            <p:nvPr/>
          </p:nvSpPr>
          <p:spPr bwMode="auto">
            <a:xfrm>
              <a:off x="2368551" y="3261785"/>
              <a:ext cx="12700"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1"/>
                  </a:moveTo>
                  <a:lnTo>
                    <a:pt x="6" y="45"/>
                  </a:lnTo>
                  <a:lnTo>
                    <a:pt x="3" y="45"/>
                  </a:lnTo>
                  <a:lnTo>
                    <a:pt x="0" y="45"/>
                  </a:lnTo>
                  <a:lnTo>
                    <a:pt x="0" y="41"/>
                  </a:lnTo>
                  <a:lnTo>
                    <a:pt x="0" y="4"/>
                  </a:lnTo>
                  <a:lnTo>
                    <a:pt x="0" y="0"/>
                  </a:lnTo>
                  <a:lnTo>
                    <a:pt x="3" y="0"/>
                  </a:lnTo>
                  <a:lnTo>
                    <a:pt x="6" y="0"/>
                  </a:lnTo>
                  <a:lnTo>
                    <a:pt x="9" y="4"/>
                  </a:lnTo>
                  <a:lnTo>
                    <a:pt x="9"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04" name="Freeform 1719">
              <a:extLst>
                <a:ext uri="{FF2B5EF4-FFF2-40B4-BE49-F238E27FC236}">
                  <a16:creationId xmlns:a16="http://schemas.microsoft.com/office/drawing/2014/main" id="{8BEEA48A-16EE-4CD0-B1CE-9F59C4D67402}"/>
                </a:ext>
              </a:extLst>
            </p:cNvPr>
            <p:cNvSpPr>
              <a:spLocks/>
            </p:cNvSpPr>
            <p:nvPr/>
          </p:nvSpPr>
          <p:spPr bwMode="auto">
            <a:xfrm>
              <a:off x="2368551" y="3261785"/>
              <a:ext cx="27516" cy="19049"/>
            </a:xfrm>
            <a:custGeom>
              <a:avLst/>
              <a:gdLst>
                <a:gd name="T0" fmla="*/ 2147483646 w 20"/>
                <a:gd name="T1" fmla="*/ 2147483646 h 11"/>
                <a:gd name="T2" fmla="*/ 0 w 20"/>
                <a:gd name="T3" fmla="*/ 2147483646 h 11"/>
                <a:gd name="T4" fmla="*/ 0 w 20"/>
                <a:gd name="T5" fmla="*/ 2147483646 h 11"/>
                <a:gd name="T6" fmla="*/ 0 w 20"/>
                <a:gd name="T7" fmla="*/ 2147483646 h 11"/>
                <a:gd name="T8" fmla="*/ 0 w 20"/>
                <a:gd name="T9" fmla="*/ 0 h 11"/>
                <a:gd name="T10" fmla="*/ 2147483646 w 20"/>
                <a:gd name="T11" fmla="*/ 0 h 11"/>
                <a:gd name="T12" fmla="*/ 2147483646 w 20"/>
                <a:gd name="T13" fmla="*/ 0 h 11"/>
                <a:gd name="T14" fmla="*/ 2147483646 w 20"/>
                <a:gd name="T15" fmla="*/ 0 h 11"/>
                <a:gd name="T16" fmla="*/ 2147483646 w 20"/>
                <a:gd name="T17" fmla="*/ 2147483646 h 11"/>
                <a:gd name="T18" fmla="*/ 2147483646 w 20"/>
                <a:gd name="T19" fmla="*/ 2147483646 h 11"/>
                <a:gd name="T20" fmla="*/ 2147483646 w 20"/>
                <a:gd name="T21" fmla="*/ 2147483646 h 11"/>
                <a:gd name="T22" fmla="*/ 2147483646 w 20"/>
                <a:gd name="T23" fmla="*/ 2147483646 h 11"/>
                <a:gd name="T24" fmla="*/ 2147483646 w 20"/>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11">
                  <a:moveTo>
                    <a:pt x="3" y="11"/>
                  </a:moveTo>
                  <a:lnTo>
                    <a:pt x="0" y="8"/>
                  </a:lnTo>
                  <a:lnTo>
                    <a:pt x="0" y="4"/>
                  </a:lnTo>
                  <a:lnTo>
                    <a:pt x="0" y="0"/>
                  </a:lnTo>
                  <a:lnTo>
                    <a:pt x="3" y="0"/>
                  </a:lnTo>
                  <a:lnTo>
                    <a:pt x="17" y="0"/>
                  </a:lnTo>
                  <a:lnTo>
                    <a:pt x="20" y="0"/>
                  </a:lnTo>
                  <a:lnTo>
                    <a:pt x="20" y="4"/>
                  </a:lnTo>
                  <a:lnTo>
                    <a:pt x="20" y="8"/>
                  </a:lnTo>
                  <a:lnTo>
                    <a:pt x="17"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05" name="Freeform 1720">
              <a:extLst>
                <a:ext uri="{FF2B5EF4-FFF2-40B4-BE49-F238E27FC236}">
                  <a16:creationId xmlns:a16="http://schemas.microsoft.com/office/drawing/2014/main" id="{90836F9A-FB5F-4BB7-B774-BB531680E853}"/>
                </a:ext>
              </a:extLst>
            </p:cNvPr>
            <p:cNvSpPr>
              <a:spLocks/>
            </p:cNvSpPr>
            <p:nvPr/>
          </p:nvSpPr>
          <p:spPr bwMode="auto">
            <a:xfrm>
              <a:off x="2387601" y="3196168"/>
              <a:ext cx="12700"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1"/>
                  </a:moveTo>
                  <a:lnTo>
                    <a:pt x="6" y="45"/>
                  </a:lnTo>
                  <a:lnTo>
                    <a:pt x="3" y="45"/>
                  </a:lnTo>
                  <a:lnTo>
                    <a:pt x="0" y="45"/>
                  </a:lnTo>
                  <a:lnTo>
                    <a:pt x="0" y="41"/>
                  </a:lnTo>
                  <a:lnTo>
                    <a:pt x="0" y="3"/>
                  </a:lnTo>
                  <a:lnTo>
                    <a:pt x="0" y="0"/>
                  </a:lnTo>
                  <a:lnTo>
                    <a:pt x="3" y="0"/>
                  </a:lnTo>
                  <a:lnTo>
                    <a:pt x="6" y="0"/>
                  </a:lnTo>
                  <a:lnTo>
                    <a:pt x="9" y="3"/>
                  </a:lnTo>
                  <a:lnTo>
                    <a:pt x="9"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06" name="Freeform 1721">
              <a:extLst>
                <a:ext uri="{FF2B5EF4-FFF2-40B4-BE49-F238E27FC236}">
                  <a16:creationId xmlns:a16="http://schemas.microsoft.com/office/drawing/2014/main" id="{1053B580-816E-4A25-B588-4893E83C6118}"/>
                </a:ext>
              </a:extLst>
            </p:cNvPr>
            <p:cNvSpPr>
              <a:spLocks/>
            </p:cNvSpPr>
            <p:nvPr/>
          </p:nvSpPr>
          <p:spPr bwMode="auto">
            <a:xfrm>
              <a:off x="2387600" y="3196167"/>
              <a:ext cx="33867" cy="19051"/>
            </a:xfrm>
            <a:custGeom>
              <a:avLst/>
              <a:gdLst>
                <a:gd name="T0" fmla="*/ 2147483646 w 26"/>
                <a:gd name="T1" fmla="*/ 2147483646 h 11"/>
                <a:gd name="T2" fmla="*/ 0 w 26"/>
                <a:gd name="T3" fmla="*/ 2147483646 h 11"/>
                <a:gd name="T4" fmla="*/ 0 w 26"/>
                <a:gd name="T5" fmla="*/ 2147483646 h 11"/>
                <a:gd name="T6" fmla="*/ 0 w 26"/>
                <a:gd name="T7" fmla="*/ 2147483646 h 11"/>
                <a:gd name="T8" fmla="*/ 0 w 26"/>
                <a:gd name="T9" fmla="*/ 0 h 11"/>
                <a:gd name="T10" fmla="*/ 2147483646 w 26"/>
                <a:gd name="T11" fmla="*/ 0 h 11"/>
                <a:gd name="T12" fmla="*/ 2147483646 w 26"/>
                <a:gd name="T13" fmla="*/ 0 h 11"/>
                <a:gd name="T14" fmla="*/ 2147483646 w 26"/>
                <a:gd name="T15" fmla="*/ 0 h 11"/>
                <a:gd name="T16" fmla="*/ 2147483646 w 26"/>
                <a:gd name="T17" fmla="*/ 2147483646 h 11"/>
                <a:gd name="T18" fmla="*/ 2147483646 w 26"/>
                <a:gd name="T19" fmla="*/ 2147483646 h 11"/>
                <a:gd name="T20" fmla="*/ 2147483646 w 26"/>
                <a:gd name="T21" fmla="*/ 2147483646 h 11"/>
                <a:gd name="T22" fmla="*/ 2147483646 w 26"/>
                <a:gd name="T23" fmla="*/ 2147483646 h 11"/>
                <a:gd name="T24" fmla="*/ 2147483646 w 2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11">
                  <a:moveTo>
                    <a:pt x="3" y="11"/>
                  </a:moveTo>
                  <a:lnTo>
                    <a:pt x="0" y="7"/>
                  </a:lnTo>
                  <a:lnTo>
                    <a:pt x="0" y="3"/>
                  </a:lnTo>
                  <a:lnTo>
                    <a:pt x="0" y="0"/>
                  </a:lnTo>
                  <a:lnTo>
                    <a:pt x="3" y="0"/>
                  </a:lnTo>
                  <a:lnTo>
                    <a:pt x="23" y="0"/>
                  </a:lnTo>
                  <a:lnTo>
                    <a:pt x="26" y="0"/>
                  </a:lnTo>
                  <a:lnTo>
                    <a:pt x="26" y="3"/>
                  </a:lnTo>
                  <a:lnTo>
                    <a:pt x="26" y="7"/>
                  </a:lnTo>
                  <a:lnTo>
                    <a:pt x="23"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07" name="Freeform 1722">
              <a:extLst>
                <a:ext uri="{FF2B5EF4-FFF2-40B4-BE49-F238E27FC236}">
                  <a16:creationId xmlns:a16="http://schemas.microsoft.com/office/drawing/2014/main" id="{45EEF9DB-BF5C-43AE-ADCD-3FB9694149AC}"/>
                </a:ext>
              </a:extLst>
            </p:cNvPr>
            <p:cNvSpPr>
              <a:spLocks/>
            </p:cNvSpPr>
            <p:nvPr/>
          </p:nvSpPr>
          <p:spPr bwMode="auto">
            <a:xfrm>
              <a:off x="2415118" y="3122085"/>
              <a:ext cx="10583" cy="86783"/>
            </a:xfrm>
            <a:custGeom>
              <a:avLst/>
              <a:gdLst>
                <a:gd name="T0" fmla="*/ 2147483646 w 9"/>
                <a:gd name="T1" fmla="*/ 2147483646 h 49"/>
                <a:gd name="T2" fmla="*/ 2147483646 w 9"/>
                <a:gd name="T3" fmla="*/ 2147483646 h 49"/>
                <a:gd name="T4" fmla="*/ 2147483646 w 9"/>
                <a:gd name="T5" fmla="*/ 2147483646 h 49"/>
                <a:gd name="T6" fmla="*/ 2147483646 w 9"/>
                <a:gd name="T7" fmla="*/ 2147483646 h 49"/>
                <a:gd name="T8" fmla="*/ 0 w 9"/>
                <a:gd name="T9" fmla="*/ 2147483646 h 49"/>
                <a:gd name="T10" fmla="*/ 0 w 9"/>
                <a:gd name="T11" fmla="*/ 2147483646 h 49"/>
                <a:gd name="T12" fmla="*/ 0 w 9"/>
                <a:gd name="T13" fmla="*/ 2147483646 h 49"/>
                <a:gd name="T14" fmla="*/ 0 w 9"/>
                <a:gd name="T15" fmla="*/ 0 h 49"/>
                <a:gd name="T16" fmla="*/ 2147483646 w 9"/>
                <a:gd name="T17" fmla="*/ 0 h 49"/>
                <a:gd name="T18" fmla="*/ 2147483646 w 9"/>
                <a:gd name="T19" fmla="*/ 0 h 49"/>
                <a:gd name="T20" fmla="*/ 2147483646 w 9"/>
                <a:gd name="T21" fmla="*/ 0 h 49"/>
                <a:gd name="T22" fmla="*/ 2147483646 w 9"/>
                <a:gd name="T23" fmla="*/ 2147483646 h 49"/>
                <a:gd name="T24" fmla="*/ 2147483646 w 9"/>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9">
                  <a:moveTo>
                    <a:pt x="9" y="45"/>
                  </a:moveTo>
                  <a:lnTo>
                    <a:pt x="6" y="49"/>
                  </a:lnTo>
                  <a:lnTo>
                    <a:pt x="3" y="49"/>
                  </a:lnTo>
                  <a:lnTo>
                    <a:pt x="0" y="49"/>
                  </a:lnTo>
                  <a:lnTo>
                    <a:pt x="0" y="45"/>
                  </a:lnTo>
                  <a:lnTo>
                    <a:pt x="0" y="4"/>
                  </a:lnTo>
                  <a:lnTo>
                    <a:pt x="0" y="0"/>
                  </a:lnTo>
                  <a:lnTo>
                    <a:pt x="3" y="0"/>
                  </a:lnTo>
                  <a:lnTo>
                    <a:pt x="6" y="0"/>
                  </a:lnTo>
                  <a:lnTo>
                    <a:pt x="9" y="4"/>
                  </a:lnTo>
                  <a:lnTo>
                    <a:pt x="9"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08" name="Freeform 1723">
              <a:extLst>
                <a:ext uri="{FF2B5EF4-FFF2-40B4-BE49-F238E27FC236}">
                  <a16:creationId xmlns:a16="http://schemas.microsoft.com/office/drawing/2014/main" id="{EEEC1EE6-5B10-4C81-8273-407CC728B240}"/>
                </a:ext>
              </a:extLst>
            </p:cNvPr>
            <p:cNvSpPr>
              <a:spLocks/>
            </p:cNvSpPr>
            <p:nvPr/>
          </p:nvSpPr>
          <p:spPr bwMode="auto">
            <a:xfrm>
              <a:off x="2415118" y="3122085"/>
              <a:ext cx="29633" cy="21167"/>
            </a:xfrm>
            <a:custGeom>
              <a:avLst/>
              <a:gdLst>
                <a:gd name="T0" fmla="*/ 2147483646 w 23"/>
                <a:gd name="T1" fmla="*/ 2147483646 h 12"/>
                <a:gd name="T2" fmla="*/ 0 w 23"/>
                <a:gd name="T3" fmla="*/ 2147483646 h 12"/>
                <a:gd name="T4" fmla="*/ 0 w 23"/>
                <a:gd name="T5" fmla="*/ 2147483646 h 12"/>
                <a:gd name="T6" fmla="*/ 0 w 23"/>
                <a:gd name="T7" fmla="*/ 2147483646 h 12"/>
                <a:gd name="T8" fmla="*/ 0 w 23"/>
                <a:gd name="T9" fmla="*/ 0 h 12"/>
                <a:gd name="T10" fmla="*/ 2147483646 w 23"/>
                <a:gd name="T11" fmla="*/ 0 h 12"/>
                <a:gd name="T12" fmla="*/ 2147483646 w 23"/>
                <a:gd name="T13" fmla="*/ 0 h 12"/>
                <a:gd name="T14" fmla="*/ 2147483646 w 23"/>
                <a:gd name="T15" fmla="*/ 0 h 12"/>
                <a:gd name="T16" fmla="*/ 2147483646 w 23"/>
                <a:gd name="T17" fmla="*/ 2147483646 h 12"/>
                <a:gd name="T18" fmla="*/ 2147483646 w 23"/>
                <a:gd name="T19" fmla="*/ 2147483646 h 12"/>
                <a:gd name="T20" fmla="*/ 2147483646 w 23"/>
                <a:gd name="T21" fmla="*/ 2147483646 h 12"/>
                <a:gd name="T22" fmla="*/ 2147483646 w 23"/>
                <a:gd name="T23" fmla="*/ 2147483646 h 12"/>
                <a:gd name="T24" fmla="*/ 2147483646 w 2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12">
                  <a:moveTo>
                    <a:pt x="3" y="12"/>
                  </a:moveTo>
                  <a:lnTo>
                    <a:pt x="0" y="8"/>
                  </a:lnTo>
                  <a:lnTo>
                    <a:pt x="0" y="4"/>
                  </a:lnTo>
                  <a:lnTo>
                    <a:pt x="0" y="0"/>
                  </a:lnTo>
                  <a:lnTo>
                    <a:pt x="3" y="0"/>
                  </a:lnTo>
                  <a:lnTo>
                    <a:pt x="21" y="0"/>
                  </a:lnTo>
                  <a:lnTo>
                    <a:pt x="23" y="0"/>
                  </a:lnTo>
                  <a:lnTo>
                    <a:pt x="23" y="4"/>
                  </a:lnTo>
                  <a:lnTo>
                    <a:pt x="23" y="8"/>
                  </a:lnTo>
                  <a:lnTo>
                    <a:pt x="21"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09" name="Freeform 1724">
              <a:extLst>
                <a:ext uri="{FF2B5EF4-FFF2-40B4-BE49-F238E27FC236}">
                  <a16:creationId xmlns:a16="http://schemas.microsoft.com/office/drawing/2014/main" id="{0E4FBB96-6EE3-479B-9E7F-10308DA5F928}"/>
                </a:ext>
              </a:extLst>
            </p:cNvPr>
            <p:cNvSpPr>
              <a:spLocks/>
            </p:cNvSpPr>
            <p:nvPr/>
          </p:nvSpPr>
          <p:spPr bwMode="auto">
            <a:xfrm>
              <a:off x="2438400" y="3056467"/>
              <a:ext cx="10584" cy="78317"/>
            </a:xfrm>
            <a:custGeom>
              <a:avLst/>
              <a:gdLst>
                <a:gd name="T0" fmla="*/ 2147483646 w 8"/>
                <a:gd name="T1" fmla="*/ 2147483646 h 45"/>
                <a:gd name="T2" fmla="*/ 2147483646 w 8"/>
                <a:gd name="T3" fmla="*/ 2147483646 h 45"/>
                <a:gd name="T4" fmla="*/ 2147483646 w 8"/>
                <a:gd name="T5" fmla="*/ 2147483646 h 45"/>
                <a:gd name="T6" fmla="*/ 2147483646 w 8"/>
                <a:gd name="T7" fmla="*/ 2147483646 h 45"/>
                <a:gd name="T8" fmla="*/ 0 w 8"/>
                <a:gd name="T9" fmla="*/ 2147483646 h 45"/>
                <a:gd name="T10" fmla="*/ 0 w 8"/>
                <a:gd name="T11" fmla="*/ 2147483646 h 45"/>
                <a:gd name="T12" fmla="*/ 0 w 8"/>
                <a:gd name="T13" fmla="*/ 2147483646 h 45"/>
                <a:gd name="T14" fmla="*/ 0 w 8"/>
                <a:gd name="T15" fmla="*/ 0 h 45"/>
                <a:gd name="T16" fmla="*/ 2147483646 w 8"/>
                <a:gd name="T17" fmla="*/ 0 h 45"/>
                <a:gd name="T18" fmla="*/ 2147483646 w 8"/>
                <a:gd name="T19" fmla="*/ 0 h 45"/>
                <a:gd name="T20" fmla="*/ 2147483646 w 8"/>
                <a:gd name="T21" fmla="*/ 0 h 45"/>
                <a:gd name="T22" fmla="*/ 2147483646 w 8"/>
                <a:gd name="T23" fmla="*/ 2147483646 h 45"/>
                <a:gd name="T24" fmla="*/ 2147483646 w 8"/>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5">
                  <a:moveTo>
                    <a:pt x="8" y="41"/>
                  </a:moveTo>
                  <a:lnTo>
                    <a:pt x="5" y="45"/>
                  </a:lnTo>
                  <a:lnTo>
                    <a:pt x="3" y="45"/>
                  </a:lnTo>
                  <a:lnTo>
                    <a:pt x="0" y="45"/>
                  </a:lnTo>
                  <a:lnTo>
                    <a:pt x="0" y="41"/>
                  </a:lnTo>
                  <a:lnTo>
                    <a:pt x="0" y="3"/>
                  </a:lnTo>
                  <a:lnTo>
                    <a:pt x="0" y="0"/>
                  </a:lnTo>
                  <a:lnTo>
                    <a:pt x="3" y="0"/>
                  </a:lnTo>
                  <a:lnTo>
                    <a:pt x="5" y="0"/>
                  </a:lnTo>
                  <a:lnTo>
                    <a:pt x="8" y="3"/>
                  </a:lnTo>
                  <a:lnTo>
                    <a:pt x="8"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10" name="Freeform 1725">
              <a:extLst>
                <a:ext uri="{FF2B5EF4-FFF2-40B4-BE49-F238E27FC236}">
                  <a16:creationId xmlns:a16="http://schemas.microsoft.com/office/drawing/2014/main" id="{A98EC79C-F209-4302-803D-80C30F4079B4}"/>
                </a:ext>
              </a:extLst>
            </p:cNvPr>
            <p:cNvSpPr>
              <a:spLocks/>
            </p:cNvSpPr>
            <p:nvPr/>
          </p:nvSpPr>
          <p:spPr bwMode="auto">
            <a:xfrm>
              <a:off x="2438400" y="3056467"/>
              <a:ext cx="154517" cy="19051"/>
            </a:xfrm>
            <a:custGeom>
              <a:avLst/>
              <a:gdLst>
                <a:gd name="T0" fmla="*/ 2147483646 w 115"/>
                <a:gd name="T1" fmla="*/ 2147483646 h 11"/>
                <a:gd name="T2" fmla="*/ 0 w 115"/>
                <a:gd name="T3" fmla="*/ 2147483646 h 11"/>
                <a:gd name="T4" fmla="*/ 0 w 115"/>
                <a:gd name="T5" fmla="*/ 2147483646 h 11"/>
                <a:gd name="T6" fmla="*/ 0 w 115"/>
                <a:gd name="T7" fmla="*/ 2147483646 h 11"/>
                <a:gd name="T8" fmla="*/ 0 w 115"/>
                <a:gd name="T9" fmla="*/ 0 h 11"/>
                <a:gd name="T10" fmla="*/ 2147483646 w 115"/>
                <a:gd name="T11" fmla="*/ 0 h 11"/>
                <a:gd name="T12" fmla="*/ 2147483646 w 115"/>
                <a:gd name="T13" fmla="*/ 0 h 11"/>
                <a:gd name="T14" fmla="*/ 2147483646 w 115"/>
                <a:gd name="T15" fmla="*/ 0 h 11"/>
                <a:gd name="T16" fmla="*/ 2147483646 w 115"/>
                <a:gd name="T17" fmla="*/ 2147483646 h 11"/>
                <a:gd name="T18" fmla="*/ 2147483646 w 115"/>
                <a:gd name="T19" fmla="*/ 2147483646 h 11"/>
                <a:gd name="T20" fmla="*/ 2147483646 w 115"/>
                <a:gd name="T21" fmla="*/ 2147483646 h 11"/>
                <a:gd name="T22" fmla="*/ 2147483646 w 115"/>
                <a:gd name="T23" fmla="*/ 2147483646 h 11"/>
                <a:gd name="T24" fmla="*/ 2147483646 w 11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5" h="11">
                  <a:moveTo>
                    <a:pt x="3" y="11"/>
                  </a:moveTo>
                  <a:lnTo>
                    <a:pt x="0" y="7"/>
                  </a:lnTo>
                  <a:lnTo>
                    <a:pt x="0" y="3"/>
                  </a:lnTo>
                  <a:lnTo>
                    <a:pt x="0" y="0"/>
                  </a:lnTo>
                  <a:lnTo>
                    <a:pt x="3" y="0"/>
                  </a:lnTo>
                  <a:lnTo>
                    <a:pt x="112" y="0"/>
                  </a:lnTo>
                  <a:lnTo>
                    <a:pt x="115" y="0"/>
                  </a:lnTo>
                  <a:lnTo>
                    <a:pt x="115" y="3"/>
                  </a:lnTo>
                  <a:lnTo>
                    <a:pt x="115" y="7"/>
                  </a:lnTo>
                  <a:lnTo>
                    <a:pt x="112"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11" name="Freeform 1726">
              <a:extLst>
                <a:ext uri="{FF2B5EF4-FFF2-40B4-BE49-F238E27FC236}">
                  <a16:creationId xmlns:a16="http://schemas.microsoft.com/office/drawing/2014/main" id="{26C029F5-84DE-42AB-832D-F0A9E8499104}"/>
                </a:ext>
              </a:extLst>
            </p:cNvPr>
            <p:cNvSpPr>
              <a:spLocks/>
            </p:cNvSpPr>
            <p:nvPr/>
          </p:nvSpPr>
          <p:spPr bwMode="auto">
            <a:xfrm>
              <a:off x="2584451" y="2980267"/>
              <a:ext cx="10583" cy="86784"/>
            </a:xfrm>
            <a:custGeom>
              <a:avLst/>
              <a:gdLst>
                <a:gd name="T0" fmla="*/ 2147483646 w 8"/>
                <a:gd name="T1" fmla="*/ 2147483646 h 49"/>
                <a:gd name="T2" fmla="*/ 2147483646 w 8"/>
                <a:gd name="T3" fmla="*/ 2147483646 h 49"/>
                <a:gd name="T4" fmla="*/ 2147483646 w 8"/>
                <a:gd name="T5" fmla="*/ 2147483646 h 49"/>
                <a:gd name="T6" fmla="*/ 2147483646 w 8"/>
                <a:gd name="T7" fmla="*/ 2147483646 h 49"/>
                <a:gd name="T8" fmla="*/ 0 w 8"/>
                <a:gd name="T9" fmla="*/ 2147483646 h 49"/>
                <a:gd name="T10" fmla="*/ 0 w 8"/>
                <a:gd name="T11" fmla="*/ 2147483646 h 49"/>
                <a:gd name="T12" fmla="*/ 0 w 8"/>
                <a:gd name="T13" fmla="*/ 2147483646 h 49"/>
                <a:gd name="T14" fmla="*/ 0 w 8"/>
                <a:gd name="T15" fmla="*/ 0 h 49"/>
                <a:gd name="T16" fmla="*/ 2147483646 w 8"/>
                <a:gd name="T17" fmla="*/ 0 h 49"/>
                <a:gd name="T18" fmla="*/ 2147483646 w 8"/>
                <a:gd name="T19" fmla="*/ 0 h 49"/>
                <a:gd name="T20" fmla="*/ 2147483646 w 8"/>
                <a:gd name="T21" fmla="*/ 0 h 49"/>
                <a:gd name="T22" fmla="*/ 2147483646 w 8"/>
                <a:gd name="T23" fmla="*/ 2147483646 h 49"/>
                <a:gd name="T24" fmla="*/ 2147483646 w 8"/>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9">
                  <a:moveTo>
                    <a:pt x="8" y="45"/>
                  </a:moveTo>
                  <a:lnTo>
                    <a:pt x="6" y="49"/>
                  </a:lnTo>
                  <a:lnTo>
                    <a:pt x="3" y="49"/>
                  </a:lnTo>
                  <a:lnTo>
                    <a:pt x="0" y="49"/>
                  </a:lnTo>
                  <a:lnTo>
                    <a:pt x="0" y="45"/>
                  </a:lnTo>
                  <a:lnTo>
                    <a:pt x="0" y="4"/>
                  </a:lnTo>
                  <a:lnTo>
                    <a:pt x="0" y="0"/>
                  </a:lnTo>
                  <a:lnTo>
                    <a:pt x="3" y="0"/>
                  </a:lnTo>
                  <a:lnTo>
                    <a:pt x="6" y="0"/>
                  </a:lnTo>
                  <a:lnTo>
                    <a:pt x="8" y="4"/>
                  </a:lnTo>
                  <a:lnTo>
                    <a:pt x="8"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12" name="Freeform 1727">
              <a:extLst>
                <a:ext uri="{FF2B5EF4-FFF2-40B4-BE49-F238E27FC236}">
                  <a16:creationId xmlns:a16="http://schemas.microsoft.com/office/drawing/2014/main" id="{7F71C70D-1F46-427F-AB28-AEA5F6DBC960}"/>
                </a:ext>
              </a:extLst>
            </p:cNvPr>
            <p:cNvSpPr>
              <a:spLocks/>
            </p:cNvSpPr>
            <p:nvPr/>
          </p:nvSpPr>
          <p:spPr bwMode="auto">
            <a:xfrm>
              <a:off x="2584452" y="2980267"/>
              <a:ext cx="80433" cy="21167"/>
            </a:xfrm>
            <a:custGeom>
              <a:avLst/>
              <a:gdLst>
                <a:gd name="T0" fmla="*/ 2147483646 w 60"/>
                <a:gd name="T1" fmla="*/ 2147483646 h 12"/>
                <a:gd name="T2" fmla="*/ 0 w 60"/>
                <a:gd name="T3" fmla="*/ 2147483646 h 12"/>
                <a:gd name="T4" fmla="*/ 0 w 60"/>
                <a:gd name="T5" fmla="*/ 2147483646 h 12"/>
                <a:gd name="T6" fmla="*/ 0 w 60"/>
                <a:gd name="T7" fmla="*/ 2147483646 h 12"/>
                <a:gd name="T8" fmla="*/ 0 w 60"/>
                <a:gd name="T9" fmla="*/ 0 h 12"/>
                <a:gd name="T10" fmla="*/ 2147483646 w 60"/>
                <a:gd name="T11" fmla="*/ 0 h 12"/>
                <a:gd name="T12" fmla="*/ 2147483646 w 60"/>
                <a:gd name="T13" fmla="*/ 0 h 12"/>
                <a:gd name="T14" fmla="*/ 2147483646 w 60"/>
                <a:gd name="T15" fmla="*/ 0 h 12"/>
                <a:gd name="T16" fmla="*/ 2147483646 w 60"/>
                <a:gd name="T17" fmla="*/ 2147483646 h 12"/>
                <a:gd name="T18" fmla="*/ 2147483646 w 60"/>
                <a:gd name="T19" fmla="*/ 2147483646 h 12"/>
                <a:gd name="T20" fmla="*/ 2147483646 w 60"/>
                <a:gd name="T21" fmla="*/ 2147483646 h 12"/>
                <a:gd name="T22" fmla="*/ 2147483646 w 60"/>
                <a:gd name="T23" fmla="*/ 2147483646 h 12"/>
                <a:gd name="T24" fmla="*/ 2147483646 w 60"/>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0" h="12">
                  <a:moveTo>
                    <a:pt x="3" y="12"/>
                  </a:moveTo>
                  <a:lnTo>
                    <a:pt x="0" y="8"/>
                  </a:lnTo>
                  <a:lnTo>
                    <a:pt x="0" y="4"/>
                  </a:lnTo>
                  <a:lnTo>
                    <a:pt x="0" y="0"/>
                  </a:lnTo>
                  <a:lnTo>
                    <a:pt x="3" y="0"/>
                  </a:lnTo>
                  <a:lnTo>
                    <a:pt x="57" y="0"/>
                  </a:lnTo>
                  <a:lnTo>
                    <a:pt x="60" y="0"/>
                  </a:lnTo>
                  <a:lnTo>
                    <a:pt x="60" y="4"/>
                  </a:lnTo>
                  <a:lnTo>
                    <a:pt x="60" y="8"/>
                  </a:lnTo>
                  <a:lnTo>
                    <a:pt x="57"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13" name="Freeform 1728">
              <a:extLst>
                <a:ext uri="{FF2B5EF4-FFF2-40B4-BE49-F238E27FC236}">
                  <a16:creationId xmlns:a16="http://schemas.microsoft.com/office/drawing/2014/main" id="{3F730EC4-959A-4D31-92AF-900AD8CB6599}"/>
                </a:ext>
              </a:extLst>
            </p:cNvPr>
            <p:cNvSpPr>
              <a:spLocks/>
            </p:cNvSpPr>
            <p:nvPr/>
          </p:nvSpPr>
          <p:spPr bwMode="auto">
            <a:xfrm>
              <a:off x="2658533" y="2914652"/>
              <a:ext cx="10584"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1"/>
                  </a:moveTo>
                  <a:lnTo>
                    <a:pt x="6" y="45"/>
                  </a:lnTo>
                  <a:lnTo>
                    <a:pt x="3" y="45"/>
                  </a:lnTo>
                  <a:lnTo>
                    <a:pt x="0" y="45"/>
                  </a:lnTo>
                  <a:lnTo>
                    <a:pt x="0" y="41"/>
                  </a:lnTo>
                  <a:lnTo>
                    <a:pt x="0" y="4"/>
                  </a:lnTo>
                  <a:lnTo>
                    <a:pt x="0" y="0"/>
                  </a:lnTo>
                  <a:lnTo>
                    <a:pt x="3" y="0"/>
                  </a:lnTo>
                  <a:lnTo>
                    <a:pt x="6" y="0"/>
                  </a:lnTo>
                  <a:lnTo>
                    <a:pt x="9" y="4"/>
                  </a:lnTo>
                  <a:lnTo>
                    <a:pt x="9"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14" name="Freeform 1729">
              <a:extLst>
                <a:ext uri="{FF2B5EF4-FFF2-40B4-BE49-F238E27FC236}">
                  <a16:creationId xmlns:a16="http://schemas.microsoft.com/office/drawing/2014/main" id="{253D9702-1972-4F7F-BCC0-FAC2047D6554}"/>
                </a:ext>
              </a:extLst>
            </p:cNvPr>
            <p:cNvSpPr>
              <a:spLocks/>
            </p:cNvSpPr>
            <p:nvPr/>
          </p:nvSpPr>
          <p:spPr bwMode="auto">
            <a:xfrm>
              <a:off x="2658533" y="2914652"/>
              <a:ext cx="10584" cy="19049"/>
            </a:xfrm>
            <a:custGeom>
              <a:avLst/>
              <a:gdLst>
                <a:gd name="T0" fmla="*/ 2147483646 w 9"/>
                <a:gd name="T1" fmla="*/ 2147483646 h 11"/>
                <a:gd name="T2" fmla="*/ 0 w 9"/>
                <a:gd name="T3" fmla="*/ 2147483646 h 11"/>
                <a:gd name="T4" fmla="*/ 0 w 9"/>
                <a:gd name="T5" fmla="*/ 2147483646 h 11"/>
                <a:gd name="T6" fmla="*/ 0 w 9"/>
                <a:gd name="T7" fmla="*/ 2147483646 h 11"/>
                <a:gd name="T8" fmla="*/ 0 w 9"/>
                <a:gd name="T9" fmla="*/ 0 h 11"/>
                <a:gd name="T10" fmla="*/ 2147483646 w 9"/>
                <a:gd name="T11" fmla="*/ 0 h 11"/>
                <a:gd name="T12" fmla="*/ 2147483646 w 9"/>
                <a:gd name="T13" fmla="*/ 0 h 11"/>
                <a:gd name="T14" fmla="*/ 2147483646 w 9"/>
                <a:gd name="T15" fmla="*/ 0 h 11"/>
                <a:gd name="T16" fmla="*/ 2147483646 w 9"/>
                <a:gd name="T17" fmla="*/ 2147483646 h 11"/>
                <a:gd name="T18" fmla="*/ 2147483646 w 9"/>
                <a:gd name="T19" fmla="*/ 2147483646 h 11"/>
                <a:gd name="T20" fmla="*/ 2147483646 w 9"/>
                <a:gd name="T21" fmla="*/ 2147483646 h 11"/>
                <a:gd name="T22" fmla="*/ 2147483646 w 9"/>
                <a:gd name="T23" fmla="*/ 2147483646 h 11"/>
                <a:gd name="T24" fmla="*/ 2147483646 w 9"/>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1">
                  <a:moveTo>
                    <a:pt x="3" y="11"/>
                  </a:moveTo>
                  <a:lnTo>
                    <a:pt x="0" y="7"/>
                  </a:lnTo>
                  <a:lnTo>
                    <a:pt x="0" y="4"/>
                  </a:lnTo>
                  <a:lnTo>
                    <a:pt x="0" y="0"/>
                  </a:lnTo>
                  <a:lnTo>
                    <a:pt x="3" y="0"/>
                  </a:lnTo>
                  <a:lnTo>
                    <a:pt x="6" y="0"/>
                  </a:lnTo>
                  <a:lnTo>
                    <a:pt x="9" y="0"/>
                  </a:lnTo>
                  <a:lnTo>
                    <a:pt x="9" y="4"/>
                  </a:lnTo>
                  <a:lnTo>
                    <a:pt x="9" y="7"/>
                  </a:lnTo>
                  <a:lnTo>
                    <a:pt x="6"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15" name="Freeform 1730">
              <a:extLst>
                <a:ext uri="{FF2B5EF4-FFF2-40B4-BE49-F238E27FC236}">
                  <a16:creationId xmlns:a16="http://schemas.microsoft.com/office/drawing/2014/main" id="{40C8A301-8517-4A02-BE73-14A9842D736E}"/>
                </a:ext>
              </a:extLst>
            </p:cNvPr>
            <p:cNvSpPr>
              <a:spLocks/>
            </p:cNvSpPr>
            <p:nvPr/>
          </p:nvSpPr>
          <p:spPr bwMode="auto">
            <a:xfrm>
              <a:off x="2662767" y="2846918"/>
              <a:ext cx="10584"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2"/>
                  </a:moveTo>
                  <a:lnTo>
                    <a:pt x="6" y="45"/>
                  </a:lnTo>
                  <a:lnTo>
                    <a:pt x="3" y="45"/>
                  </a:lnTo>
                  <a:lnTo>
                    <a:pt x="0" y="45"/>
                  </a:lnTo>
                  <a:lnTo>
                    <a:pt x="0" y="42"/>
                  </a:lnTo>
                  <a:lnTo>
                    <a:pt x="0" y="4"/>
                  </a:lnTo>
                  <a:lnTo>
                    <a:pt x="0" y="0"/>
                  </a:lnTo>
                  <a:lnTo>
                    <a:pt x="3" y="0"/>
                  </a:lnTo>
                  <a:lnTo>
                    <a:pt x="6" y="0"/>
                  </a:lnTo>
                  <a:lnTo>
                    <a:pt x="9" y="4"/>
                  </a:lnTo>
                  <a:lnTo>
                    <a:pt x="9" y="4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16" name="Freeform 1731">
              <a:extLst>
                <a:ext uri="{FF2B5EF4-FFF2-40B4-BE49-F238E27FC236}">
                  <a16:creationId xmlns:a16="http://schemas.microsoft.com/office/drawing/2014/main" id="{B7062574-4331-4DC6-AA2A-6B80158F2DFF}"/>
                </a:ext>
              </a:extLst>
            </p:cNvPr>
            <p:cNvSpPr>
              <a:spLocks/>
            </p:cNvSpPr>
            <p:nvPr/>
          </p:nvSpPr>
          <p:spPr bwMode="auto">
            <a:xfrm>
              <a:off x="2662767" y="2846918"/>
              <a:ext cx="143933" cy="21167"/>
            </a:xfrm>
            <a:custGeom>
              <a:avLst/>
              <a:gdLst>
                <a:gd name="T0" fmla="*/ 2147483646 w 107"/>
                <a:gd name="T1" fmla="*/ 2147483646 h 12"/>
                <a:gd name="T2" fmla="*/ 0 w 107"/>
                <a:gd name="T3" fmla="*/ 2147483646 h 12"/>
                <a:gd name="T4" fmla="*/ 0 w 107"/>
                <a:gd name="T5" fmla="*/ 2147483646 h 12"/>
                <a:gd name="T6" fmla="*/ 0 w 107"/>
                <a:gd name="T7" fmla="*/ 2147483646 h 12"/>
                <a:gd name="T8" fmla="*/ 0 w 107"/>
                <a:gd name="T9" fmla="*/ 0 h 12"/>
                <a:gd name="T10" fmla="*/ 2147483646 w 107"/>
                <a:gd name="T11" fmla="*/ 0 h 12"/>
                <a:gd name="T12" fmla="*/ 2147483646 w 107"/>
                <a:gd name="T13" fmla="*/ 0 h 12"/>
                <a:gd name="T14" fmla="*/ 2147483646 w 107"/>
                <a:gd name="T15" fmla="*/ 0 h 12"/>
                <a:gd name="T16" fmla="*/ 2147483646 w 107"/>
                <a:gd name="T17" fmla="*/ 2147483646 h 12"/>
                <a:gd name="T18" fmla="*/ 2147483646 w 107"/>
                <a:gd name="T19" fmla="*/ 2147483646 h 12"/>
                <a:gd name="T20" fmla="*/ 2147483646 w 107"/>
                <a:gd name="T21" fmla="*/ 2147483646 h 12"/>
                <a:gd name="T22" fmla="*/ 2147483646 w 107"/>
                <a:gd name="T23" fmla="*/ 2147483646 h 12"/>
                <a:gd name="T24" fmla="*/ 2147483646 w 10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7" h="12">
                  <a:moveTo>
                    <a:pt x="3" y="12"/>
                  </a:moveTo>
                  <a:lnTo>
                    <a:pt x="0" y="8"/>
                  </a:lnTo>
                  <a:lnTo>
                    <a:pt x="0" y="4"/>
                  </a:lnTo>
                  <a:lnTo>
                    <a:pt x="0" y="0"/>
                  </a:lnTo>
                  <a:lnTo>
                    <a:pt x="3" y="0"/>
                  </a:lnTo>
                  <a:lnTo>
                    <a:pt x="104" y="0"/>
                  </a:lnTo>
                  <a:lnTo>
                    <a:pt x="107" y="0"/>
                  </a:lnTo>
                  <a:lnTo>
                    <a:pt x="107" y="4"/>
                  </a:lnTo>
                  <a:lnTo>
                    <a:pt x="107" y="8"/>
                  </a:lnTo>
                  <a:lnTo>
                    <a:pt x="104"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17" name="Freeform 1732">
              <a:extLst>
                <a:ext uri="{FF2B5EF4-FFF2-40B4-BE49-F238E27FC236}">
                  <a16:creationId xmlns:a16="http://schemas.microsoft.com/office/drawing/2014/main" id="{E9EB0EB3-6F17-49D1-89B5-072F0D3D890C}"/>
                </a:ext>
              </a:extLst>
            </p:cNvPr>
            <p:cNvSpPr>
              <a:spLocks/>
            </p:cNvSpPr>
            <p:nvPr/>
          </p:nvSpPr>
          <p:spPr bwMode="auto">
            <a:xfrm>
              <a:off x="2798233" y="2774951"/>
              <a:ext cx="10584" cy="86783"/>
            </a:xfrm>
            <a:custGeom>
              <a:avLst/>
              <a:gdLst>
                <a:gd name="T0" fmla="*/ 2147483646 w 8"/>
                <a:gd name="T1" fmla="*/ 2147483646 h 49"/>
                <a:gd name="T2" fmla="*/ 2147483646 w 8"/>
                <a:gd name="T3" fmla="*/ 2147483646 h 49"/>
                <a:gd name="T4" fmla="*/ 2147483646 w 8"/>
                <a:gd name="T5" fmla="*/ 2147483646 h 49"/>
                <a:gd name="T6" fmla="*/ 2147483646 w 8"/>
                <a:gd name="T7" fmla="*/ 2147483646 h 49"/>
                <a:gd name="T8" fmla="*/ 0 w 8"/>
                <a:gd name="T9" fmla="*/ 2147483646 h 49"/>
                <a:gd name="T10" fmla="*/ 0 w 8"/>
                <a:gd name="T11" fmla="*/ 2147483646 h 49"/>
                <a:gd name="T12" fmla="*/ 0 w 8"/>
                <a:gd name="T13" fmla="*/ 2147483646 h 49"/>
                <a:gd name="T14" fmla="*/ 0 w 8"/>
                <a:gd name="T15" fmla="*/ 0 h 49"/>
                <a:gd name="T16" fmla="*/ 2147483646 w 8"/>
                <a:gd name="T17" fmla="*/ 0 h 49"/>
                <a:gd name="T18" fmla="*/ 2147483646 w 8"/>
                <a:gd name="T19" fmla="*/ 0 h 49"/>
                <a:gd name="T20" fmla="*/ 2147483646 w 8"/>
                <a:gd name="T21" fmla="*/ 0 h 49"/>
                <a:gd name="T22" fmla="*/ 2147483646 w 8"/>
                <a:gd name="T23" fmla="*/ 2147483646 h 49"/>
                <a:gd name="T24" fmla="*/ 2147483646 w 8"/>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9">
                  <a:moveTo>
                    <a:pt x="8" y="45"/>
                  </a:moveTo>
                  <a:lnTo>
                    <a:pt x="6" y="49"/>
                  </a:lnTo>
                  <a:lnTo>
                    <a:pt x="3" y="49"/>
                  </a:lnTo>
                  <a:lnTo>
                    <a:pt x="0" y="49"/>
                  </a:lnTo>
                  <a:lnTo>
                    <a:pt x="0" y="45"/>
                  </a:lnTo>
                  <a:lnTo>
                    <a:pt x="0" y="4"/>
                  </a:lnTo>
                  <a:lnTo>
                    <a:pt x="0" y="0"/>
                  </a:lnTo>
                  <a:lnTo>
                    <a:pt x="3" y="0"/>
                  </a:lnTo>
                  <a:lnTo>
                    <a:pt x="6" y="0"/>
                  </a:lnTo>
                  <a:lnTo>
                    <a:pt x="8" y="4"/>
                  </a:lnTo>
                  <a:lnTo>
                    <a:pt x="8"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18" name="Freeform 1733">
              <a:extLst>
                <a:ext uri="{FF2B5EF4-FFF2-40B4-BE49-F238E27FC236}">
                  <a16:creationId xmlns:a16="http://schemas.microsoft.com/office/drawing/2014/main" id="{AD276BFC-971D-4CAF-A8AD-52CAE3541E09}"/>
                </a:ext>
              </a:extLst>
            </p:cNvPr>
            <p:cNvSpPr>
              <a:spLocks/>
            </p:cNvSpPr>
            <p:nvPr/>
          </p:nvSpPr>
          <p:spPr bwMode="auto">
            <a:xfrm>
              <a:off x="2798234" y="2774952"/>
              <a:ext cx="88900" cy="19049"/>
            </a:xfrm>
            <a:custGeom>
              <a:avLst/>
              <a:gdLst>
                <a:gd name="T0" fmla="*/ 2147483646 w 66"/>
                <a:gd name="T1" fmla="*/ 2147483646 h 11"/>
                <a:gd name="T2" fmla="*/ 0 w 66"/>
                <a:gd name="T3" fmla="*/ 2147483646 h 11"/>
                <a:gd name="T4" fmla="*/ 0 w 66"/>
                <a:gd name="T5" fmla="*/ 2147483646 h 11"/>
                <a:gd name="T6" fmla="*/ 0 w 66"/>
                <a:gd name="T7" fmla="*/ 2147483646 h 11"/>
                <a:gd name="T8" fmla="*/ 0 w 66"/>
                <a:gd name="T9" fmla="*/ 0 h 11"/>
                <a:gd name="T10" fmla="*/ 2147483646 w 66"/>
                <a:gd name="T11" fmla="*/ 0 h 11"/>
                <a:gd name="T12" fmla="*/ 2147483646 w 66"/>
                <a:gd name="T13" fmla="*/ 0 h 11"/>
                <a:gd name="T14" fmla="*/ 2147483646 w 66"/>
                <a:gd name="T15" fmla="*/ 0 h 11"/>
                <a:gd name="T16" fmla="*/ 2147483646 w 66"/>
                <a:gd name="T17" fmla="*/ 2147483646 h 11"/>
                <a:gd name="T18" fmla="*/ 2147483646 w 66"/>
                <a:gd name="T19" fmla="*/ 2147483646 h 11"/>
                <a:gd name="T20" fmla="*/ 2147483646 w 66"/>
                <a:gd name="T21" fmla="*/ 2147483646 h 11"/>
                <a:gd name="T22" fmla="*/ 2147483646 w 66"/>
                <a:gd name="T23" fmla="*/ 2147483646 h 11"/>
                <a:gd name="T24" fmla="*/ 2147483646 w 6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6" h="11">
                  <a:moveTo>
                    <a:pt x="3" y="11"/>
                  </a:moveTo>
                  <a:lnTo>
                    <a:pt x="0" y="8"/>
                  </a:lnTo>
                  <a:lnTo>
                    <a:pt x="0" y="4"/>
                  </a:lnTo>
                  <a:lnTo>
                    <a:pt x="0" y="0"/>
                  </a:lnTo>
                  <a:lnTo>
                    <a:pt x="3" y="0"/>
                  </a:lnTo>
                  <a:lnTo>
                    <a:pt x="63" y="0"/>
                  </a:lnTo>
                  <a:lnTo>
                    <a:pt x="66" y="0"/>
                  </a:lnTo>
                  <a:lnTo>
                    <a:pt x="66" y="4"/>
                  </a:lnTo>
                  <a:lnTo>
                    <a:pt x="66" y="8"/>
                  </a:lnTo>
                  <a:lnTo>
                    <a:pt x="63"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19" name="Freeform 1734">
              <a:extLst>
                <a:ext uri="{FF2B5EF4-FFF2-40B4-BE49-F238E27FC236}">
                  <a16:creationId xmlns:a16="http://schemas.microsoft.com/office/drawing/2014/main" id="{35492C43-4422-42B7-BF91-C92CAC6AFB40}"/>
                </a:ext>
              </a:extLst>
            </p:cNvPr>
            <p:cNvSpPr>
              <a:spLocks/>
            </p:cNvSpPr>
            <p:nvPr/>
          </p:nvSpPr>
          <p:spPr bwMode="auto">
            <a:xfrm>
              <a:off x="2878667" y="2709334"/>
              <a:ext cx="12700" cy="78317"/>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1"/>
                  </a:moveTo>
                  <a:lnTo>
                    <a:pt x="6" y="45"/>
                  </a:lnTo>
                  <a:lnTo>
                    <a:pt x="3" y="45"/>
                  </a:lnTo>
                  <a:lnTo>
                    <a:pt x="0" y="45"/>
                  </a:lnTo>
                  <a:lnTo>
                    <a:pt x="0" y="41"/>
                  </a:lnTo>
                  <a:lnTo>
                    <a:pt x="0" y="3"/>
                  </a:lnTo>
                  <a:lnTo>
                    <a:pt x="0" y="0"/>
                  </a:lnTo>
                  <a:lnTo>
                    <a:pt x="3" y="0"/>
                  </a:lnTo>
                  <a:lnTo>
                    <a:pt x="6" y="0"/>
                  </a:lnTo>
                  <a:lnTo>
                    <a:pt x="9" y="3"/>
                  </a:lnTo>
                  <a:lnTo>
                    <a:pt x="9"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20" name="Freeform 1735">
              <a:extLst>
                <a:ext uri="{FF2B5EF4-FFF2-40B4-BE49-F238E27FC236}">
                  <a16:creationId xmlns:a16="http://schemas.microsoft.com/office/drawing/2014/main" id="{47A59D7C-87A6-41A6-914A-0B3A3825DC2A}"/>
                </a:ext>
              </a:extLst>
            </p:cNvPr>
            <p:cNvSpPr>
              <a:spLocks/>
            </p:cNvSpPr>
            <p:nvPr/>
          </p:nvSpPr>
          <p:spPr bwMode="auto">
            <a:xfrm>
              <a:off x="2878667" y="2709333"/>
              <a:ext cx="48684" cy="19051"/>
            </a:xfrm>
            <a:custGeom>
              <a:avLst/>
              <a:gdLst>
                <a:gd name="T0" fmla="*/ 2147483646 w 37"/>
                <a:gd name="T1" fmla="*/ 2147483646 h 11"/>
                <a:gd name="T2" fmla="*/ 0 w 37"/>
                <a:gd name="T3" fmla="*/ 2147483646 h 11"/>
                <a:gd name="T4" fmla="*/ 0 w 37"/>
                <a:gd name="T5" fmla="*/ 2147483646 h 11"/>
                <a:gd name="T6" fmla="*/ 0 w 37"/>
                <a:gd name="T7" fmla="*/ 2147483646 h 11"/>
                <a:gd name="T8" fmla="*/ 0 w 37"/>
                <a:gd name="T9" fmla="*/ 0 h 11"/>
                <a:gd name="T10" fmla="*/ 2147483646 w 37"/>
                <a:gd name="T11" fmla="*/ 0 h 11"/>
                <a:gd name="T12" fmla="*/ 2147483646 w 37"/>
                <a:gd name="T13" fmla="*/ 0 h 11"/>
                <a:gd name="T14" fmla="*/ 2147483646 w 37"/>
                <a:gd name="T15" fmla="*/ 0 h 11"/>
                <a:gd name="T16" fmla="*/ 2147483646 w 37"/>
                <a:gd name="T17" fmla="*/ 2147483646 h 11"/>
                <a:gd name="T18" fmla="*/ 2147483646 w 37"/>
                <a:gd name="T19" fmla="*/ 2147483646 h 11"/>
                <a:gd name="T20" fmla="*/ 2147483646 w 37"/>
                <a:gd name="T21" fmla="*/ 2147483646 h 11"/>
                <a:gd name="T22" fmla="*/ 2147483646 w 37"/>
                <a:gd name="T23" fmla="*/ 2147483646 h 11"/>
                <a:gd name="T24" fmla="*/ 2147483646 w 3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11">
                  <a:moveTo>
                    <a:pt x="3" y="11"/>
                  </a:moveTo>
                  <a:lnTo>
                    <a:pt x="0" y="7"/>
                  </a:lnTo>
                  <a:lnTo>
                    <a:pt x="0" y="3"/>
                  </a:lnTo>
                  <a:lnTo>
                    <a:pt x="0" y="0"/>
                  </a:lnTo>
                  <a:lnTo>
                    <a:pt x="3" y="0"/>
                  </a:lnTo>
                  <a:lnTo>
                    <a:pt x="35" y="0"/>
                  </a:lnTo>
                  <a:lnTo>
                    <a:pt x="37" y="0"/>
                  </a:lnTo>
                  <a:lnTo>
                    <a:pt x="37" y="3"/>
                  </a:lnTo>
                  <a:lnTo>
                    <a:pt x="37" y="7"/>
                  </a:lnTo>
                  <a:lnTo>
                    <a:pt x="35"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21" name="Freeform 1736">
              <a:extLst>
                <a:ext uri="{FF2B5EF4-FFF2-40B4-BE49-F238E27FC236}">
                  <a16:creationId xmlns:a16="http://schemas.microsoft.com/office/drawing/2014/main" id="{8DC26BC0-A82F-4C13-8E1C-2B84E9CD2E38}"/>
                </a:ext>
              </a:extLst>
            </p:cNvPr>
            <p:cNvSpPr>
              <a:spLocks/>
            </p:cNvSpPr>
            <p:nvPr/>
          </p:nvSpPr>
          <p:spPr bwMode="auto">
            <a:xfrm>
              <a:off x="2921000" y="2641600"/>
              <a:ext cx="10584" cy="78317"/>
            </a:xfrm>
            <a:custGeom>
              <a:avLst/>
              <a:gdLst>
                <a:gd name="T0" fmla="*/ 2147483646 w 8"/>
                <a:gd name="T1" fmla="*/ 2147483646 h 45"/>
                <a:gd name="T2" fmla="*/ 2147483646 w 8"/>
                <a:gd name="T3" fmla="*/ 2147483646 h 45"/>
                <a:gd name="T4" fmla="*/ 2147483646 w 8"/>
                <a:gd name="T5" fmla="*/ 2147483646 h 45"/>
                <a:gd name="T6" fmla="*/ 2147483646 w 8"/>
                <a:gd name="T7" fmla="*/ 2147483646 h 45"/>
                <a:gd name="T8" fmla="*/ 0 w 8"/>
                <a:gd name="T9" fmla="*/ 2147483646 h 45"/>
                <a:gd name="T10" fmla="*/ 0 w 8"/>
                <a:gd name="T11" fmla="*/ 2147483646 h 45"/>
                <a:gd name="T12" fmla="*/ 0 w 8"/>
                <a:gd name="T13" fmla="*/ 2147483646 h 45"/>
                <a:gd name="T14" fmla="*/ 0 w 8"/>
                <a:gd name="T15" fmla="*/ 0 h 45"/>
                <a:gd name="T16" fmla="*/ 2147483646 w 8"/>
                <a:gd name="T17" fmla="*/ 0 h 45"/>
                <a:gd name="T18" fmla="*/ 2147483646 w 8"/>
                <a:gd name="T19" fmla="*/ 0 h 45"/>
                <a:gd name="T20" fmla="*/ 2147483646 w 8"/>
                <a:gd name="T21" fmla="*/ 0 h 45"/>
                <a:gd name="T22" fmla="*/ 2147483646 w 8"/>
                <a:gd name="T23" fmla="*/ 2147483646 h 45"/>
                <a:gd name="T24" fmla="*/ 2147483646 w 8"/>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5">
                  <a:moveTo>
                    <a:pt x="8" y="41"/>
                  </a:moveTo>
                  <a:lnTo>
                    <a:pt x="5" y="45"/>
                  </a:lnTo>
                  <a:lnTo>
                    <a:pt x="3" y="45"/>
                  </a:lnTo>
                  <a:lnTo>
                    <a:pt x="0" y="45"/>
                  </a:lnTo>
                  <a:lnTo>
                    <a:pt x="0" y="41"/>
                  </a:lnTo>
                  <a:lnTo>
                    <a:pt x="0" y="4"/>
                  </a:lnTo>
                  <a:lnTo>
                    <a:pt x="0" y="0"/>
                  </a:lnTo>
                  <a:lnTo>
                    <a:pt x="3" y="0"/>
                  </a:lnTo>
                  <a:lnTo>
                    <a:pt x="5" y="0"/>
                  </a:lnTo>
                  <a:lnTo>
                    <a:pt x="8" y="4"/>
                  </a:lnTo>
                  <a:lnTo>
                    <a:pt x="8"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22" name="Freeform 1737">
              <a:extLst>
                <a:ext uri="{FF2B5EF4-FFF2-40B4-BE49-F238E27FC236}">
                  <a16:creationId xmlns:a16="http://schemas.microsoft.com/office/drawing/2014/main" id="{167105A7-F6E8-4919-992D-EACA0885304F}"/>
                </a:ext>
              </a:extLst>
            </p:cNvPr>
            <p:cNvSpPr>
              <a:spLocks/>
            </p:cNvSpPr>
            <p:nvPr/>
          </p:nvSpPr>
          <p:spPr bwMode="auto">
            <a:xfrm>
              <a:off x="2921001" y="2641600"/>
              <a:ext cx="38100" cy="19051"/>
            </a:xfrm>
            <a:custGeom>
              <a:avLst/>
              <a:gdLst>
                <a:gd name="T0" fmla="*/ 2147483646 w 28"/>
                <a:gd name="T1" fmla="*/ 2147483646 h 11"/>
                <a:gd name="T2" fmla="*/ 0 w 28"/>
                <a:gd name="T3" fmla="*/ 2147483646 h 11"/>
                <a:gd name="T4" fmla="*/ 0 w 28"/>
                <a:gd name="T5" fmla="*/ 2147483646 h 11"/>
                <a:gd name="T6" fmla="*/ 0 w 28"/>
                <a:gd name="T7" fmla="*/ 2147483646 h 11"/>
                <a:gd name="T8" fmla="*/ 0 w 28"/>
                <a:gd name="T9" fmla="*/ 0 h 11"/>
                <a:gd name="T10" fmla="*/ 2147483646 w 28"/>
                <a:gd name="T11" fmla="*/ 0 h 11"/>
                <a:gd name="T12" fmla="*/ 2147483646 w 28"/>
                <a:gd name="T13" fmla="*/ 0 h 11"/>
                <a:gd name="T14" fmla="*/ 2147483646 w 28"/>
                <a:gd name="T15" fmla="*/ 0 h 11"/>
                <a:gd name="T16" fmla="*/ 2147483646 w 28"/>
                <a:gd name="T17" fmla="*/ 2147483646 h 11"/>
                <a:gd name="T18" fmla="*/ 2147483646 w 28"/>
                <a:gd name="T19" fmla="*/ 2147483646 h 11"/>
                <a:gd name="T20" fmla="*/ 2147483646 w 28"/>
                <a:gd name="T21" fmla="*/ 2147483646 h 11"/>
                <a:gd name="T22" fmla="*/ 2147483646 w 28"/>
                <a:gd name="T23" fmla="*/ 2147483646 h 11"/>
                <a:gd name="T24" fmla="*/ 2147483646 w 28"/>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11">
                  <a:moveTo>
                    <a:pt x="3" y="11"/>
                  </a:moveTo>
                  <a:lnTo>
                    <a:pt x="0" y="8"/>
                  </a:lnTo>
                  <a:lnTo>
                    <a:pt x="0" y="4"/>
                  </a:lnTo>
                  <a:lnTo>
                    <a:pt x="0" y="0"/>
                  </a:lnTo>
                  <a:lnTo>
                    <a:pt x="3" y="0"/>
                  </a:lnTo>
                  <a:lnTo>
                    <a:pt x="26" y="0"/>
                  </a:lnTo>
                  <a:lnTo>
                    <a:pt x="28" y="0"/>
                  </a:lnTo>
                  <a:lnTo>
                    <a:pt x="28" y="4"/>
                  </a:lnTo>
                  <a:lnTo>
                    <a:pt x="28" y="8"/>
                  </a:lnTo>
                  <a:lnTo>
                    <a:pt x="26"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23" name="Freeform 1738">
              <a:extLst>
                <a:ext uri="{FF2B5EF4-FFF2-40B4-BE49-F238E27FC236}">
                  <a16:creationId xmlns:a16="http://schemas.microsoft.com/office/drawing/2014/main" id="{66078DF0-678D-43D7-A34C-3EF2FA9842DB}"/>
                </a:ext>
              </a:extLst>
            </p:cNvPr>
            <p:cNvSpPr>
              <a:spLocks/>
            </p:cNvSpPr>
            <p:nvPr/>
          </p:nvSpPr>
          <p:spPr bwMode="auto">
            <a:xfrm>
              <a:off x="2952751" y="2567518"/>
              <a:ext cx="10583" cy="86783"/>
            </a:xfrm>
            <a:custGeom>
              <a:avLst/>
              <a:gdLst>
                <a:gd name="T0" fmla="*/ 2147483646 w 8"/>
                <a:gd name="T1" fmla="*/ 2147483646 h 49"/>
                <a:gd name="T2" fmla="*/ 2147483646 w 8"/>
                <a:gd name="T3" fmla="*/ 2147483646 h 49"/>
                <a:gd name="T4" fmla="*/ 2147483646 w 8"/>
                <a:gd name="T5" fmla="*/ 2147483646 h 49"/>
                <a:gd name="T6" fmla="*/ 2147483646 w 8"/>
                <a:gd name="T7" fmla="*/ 2147483646 h 49"/>
                <a:gd name="T8" fmla="*/ 0 w 8"/>
                <a:gd name="T9" fmla="*/ 2147483646 h 49"/>
                <a:gd name="T10" fmla="*/ 0 w 8"/>
                <a:gd name="T11" fmla="*/ 2147483646 h 49"/>
                <a:gd name="T12" fmla="*/ 0 w 8"/>
                <a:gd name="T13" fmla="*/ 2147483646 h 49"/>
                <a:gd name="T14" fmla="*/ 0 w 8"/>
                <a:gd name="T15" fmla="*/ 0 h 49"/>
                <a:gd name="T16" fmla="*/ 2147483646 w 8"/>
                <a:gd name="T17" fmla="*/ 0 h 49"/>
                <a:gd name="T18" fmla="*/ 2147483646 w 8"/>
                <a:gd name="T19" fmla="*/ 0 h 49"/>
                <a:gd name="T20" fmla="*/ 2147483646 w 8"/>
                <a:gd name="T21" fmla="*/ 0 h 49"/>
                <a:gd name="T22" fmla="*/ 2147483646 w 8"/>
                <a:gd name="T23" fmla="*/ 2147483646 h 49"/>
                <a:gd name="T24" fmla="*/ 2147483646 w 8"/>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9">
                  <a:moveTo>
                    <a:pt x="8" y="45"/>
                  </a:moveTo>
                  <a:lnTo>
                    <a:pt x="5" y="49"/>
                  </a:lnTo>
                  <a:lnTo>
                    <a:pt x="3" y="49"/>
                  </a:lnTo>
                  <a:lnTo>
                    <a:pt x="0" y="49"/>
                  </a:lnTo>
                  <a:lnTo>
                    <a:pt x="0" y="45"/>
                  </a:lnTo>
                  <a:lnTo>
                    <a:pt x="0" y="3"/>
                  </a:lnTo>
                  <a:lnTo>
                    <a:pt x="0" y="0"/>
                  </a:lnTo>
                  <a:lnTo>
                    <a:pt x="3" y="0"/>
                  </a:lnTo>
                  <a:lnTo>
                    <a:pt x="5" y="0"/>
                  </a:lnTo>
                  <a:lnTo>
                    <a:pt x="8" y="3"/>
                  </a:lnTo>
                  <a:lnTo>
                    <a:pt x="8"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24" name="Freeform 1739">
              <a:extLst>
                <a:ext uri="{FF2B5EF4-FFF2-40B4-BE49-F238E27FC236}">
                  <a16:creationId xmlns:a16="http://schemas.microsoft.com/office/drawing/2014/main" id="{63D13CF3-65E5-4FD3-BCC5-6105E99594E1}"/>
                </a:ext>
              </a:extLst>
            </p:cNvPr>
            <p:cNvSpPr>
              <a:spLocks/>
            </p:cNvSpPr>
            <p:nvPr/>
          </p:nvSpPr>
          <p:spPr bwMode="auto">
            <a:xfrm>
              <a:off x="2952751" y="2567518"/>
              <a:ext cx="14816" cy="19049"/>
            </a:xfrm>
            <a:custGeom>
              <a:avLst/>
              <a:gdLst>
                <a:gd name="T0" fmla="*/ 2147483646 w 11"/>
                <a:gd name="T1" fmla="*/ 2147483646 h 11"/>
                <a:gd name="T2" fmla="*/ 0 w 11"/>
                <a:gd name="T3" fmla="*/ 2147483646 h 11"/>
                <a:gd name="T4" fmla="*/ 0 w 11"/>
                <a:gd name="T5" fmla="*/ 2147483646 h 11"/>
                <a:gd name="T6" fmla="*/ 0 w 11"/>
                <a:gd name="T7" fmla="*/ 2147483646 h 11"/>
                <a:gd name="T8" fmla="*/ 0 w 11"/>
                <a:gd name="T9" fmla="*/ 0 h 11"/>
                <a:gd name="T10" fmla="*/ 2147483646 w 11"/>
                <a:gd name="T11" fmla="*/ 0 h 11"/>
                <a:gd name="T12" fmla="*/ 2147483646 w 11"/>
                <a:gd name="T13" fmla="*/ 0 h 11"/>
                <a:gd name="T14" fmla="*/ 2147483646 w 11"/>
                <a:gd name="T15" fmla="*/ 0 h 11"/>
                <a:gd name="T16" fmla="*/ 2147483646 w 11"/>
                <a:gd name="T17" fmla="*/ 2147483646 h 11"/>
                <a:gd name="T18" fmla="*/ 2147483646 w 11"/>
                <a:gd name="T19" fmla="*/ 2147483646 h 11"/>
                <a:gd name="T20" fmla="*/ 2147483646 w 11"/>
                <a:gd name="T21" fmla="*/ 2147483646 h 11"/>
                <a:gd name="T22" fmla="*/ 2147483646 w 11"/>
                <a:gd name="T23" fmla="*/ 2147483646 h 11"/>
                <a:gd name="T24" fmla="*/ 2147483646 w 1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1">
                  <a:moveTo>
                    <a:pt x="3" y="11"/>
                  </a:moveTo>
                  <a:lnTo>
                    <a:pt x="0" y="7"/>
                  </a:lnTo>
                  <a:lnTo>
                    <a:pt x="0" y="3"/>
                  </a:lnTo>
                  <a:lnTo>
                    <a:pt x="0" y="0"/>
                  </a:lnTo>
                  <a:lnTo>
                    <a:pt x="3" y="0"/>
                  </a:lnTo>
                  <a:lnTo>
                    <a:pt x="8" y="0"/>
                  </a:lnTo>
                  <a:lnTo>
                    <a:pt x="11" y="0"/>
                  </a:lnTo>
                  <a:lnTo>
                    <a:pt x="11" y="3"/>
                  </a:lnTo>
                  <a:lnTo>
                    <a:pt x="11" y="7"/>
                  </a:lnTo>
                  <a:lnTo>
                    <a:pt x="8"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25" name="Freeform 1740">
              <a:extLst>
                <a:ext uri="{FF2B5EF4-FFF2-40B4-BE49-F238E27FC236}">
                  <a16:creationId xmlns:a16="http://schemas.microsoft.com/office/drawing/2014/main" id="{F3A1D5E8-D602-4630-AEA6-0522A39365B7}"/>
                </a:ext>
              </a:extLst>
            </p:cNvPr>
            <p:cNvSpPr>
              <a:spLocks/>
            </p:cNvSpPr>
            <p:nvPr/>
          </p:nvSpPr>
          <p:spPr bwMode="auto">
            <a:xfrm>
              <a:off x="2959101" y="2499785"/>
              <a:ext cx="12700"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1"/>
                  </a:moveTo>
                  <a:lnTo>
                    <a:pt x="6" y="45"/>
                  </a:lnTo>
                  <a:lnTo>
                    <a:pt x="3" y="45"/>
                  </a:lnTo>
                  <a:lnTo>
                    <a:pt x="0" y="45"/>
                  </a:lnTo>
                  <a:lnTo>
                    <a:pt x="0" y="41"/>
                  </a:lnTo>
                  <a:lnTo>
                    <a:pt x="0" y="4"/>
                  </a:lnTo>
                  <a:lnTo>
                    <a:pt x="0" y="0"/>
                  </a:lnTo>
                  <a:lnTo>
                    <a:pt x="3" y="0"/>
                  </a:lnTo>
                  <a:lnTo>
                    <a:pt x="6" y="0"/>
                  </a:lnTo>
                  <a:lnTo>
                    <a:pt x="9" y="4"/>
                  </a:lnTo>
                  <a:lnTo>
                    <a:pt x="9" y="4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26" name="Freeform 1741">
              <a:extLst>
                <a:ext uri="{FF2B5EF4-FFF2-40B4-BE49-F238E27FC236}">
                  <a16:creationId xmlns:a16="http://schemas.microsoft.com/office/drawing/2014/main" id="{3A7BE70A-52F0-4DD8-A329-F2A975D9A34E}"/>
                </a:ext>
              </a:extLst>
            </p:cNvPr>
            <p:cNvSpPr>
              <a:spLocks/>
            </p:cNvSpPr>
            <p:nvPr/>
          </p:nvSpPr>
          <p:spPr bwMode="auto">
            <a:xfrm>
              <a:off x="2959100" y="2499785"/>
              <a:ext cx="69851" cy="19049"/>
            </a:xfrm>
            <a:custGeom>
              <a:avLst/>
              <a:gdLst>
                <a:gd name="T0" fmla="*/ 2147483646 w 52"/>
                <a:gd name="T1" fmla="*/ 2147483646 h 11"/>
                <a:gd name="T2" fmla="*/ 0 w 52"/>
                <a:gd name="T3" fmla="*/ 2147483646 h 11"/>
                <a:gd name="T4" fmla="*/ 0 w 52"/>
                <a:gd name="T5" fmla="*/ 2147483646 h 11"/>
                <a:gd name="T6" fmla="*/ 0 w 52"/>
                <a:gd name="T7" fmla="*/ 2147483646 h 11"/>
                <a:gd name="T8" fmla="*/ 0 w 52"/>
                <a:gd name="T9" fmla="*/ 0 h 11"/>
                <a:gd name="T10" fmla="*/ 2147483646 w 52"/>
                <a:gd name="T11" fmla="*/ 0 h 11"/>
                <a:gd name="T12" fmla="*/ 2147483646 w 52"/>
                <a:gd name="T13" fmla="*/ 0 h 11"/>
                <a:gd name="T14" fmla="*/ 2147483646 w 52"/>
                <a:gd name="T15" fmla="*/ 0 h 11"/>
                <a:gd name="T16" fmla="*/ 2147483646 w 52"/>
                <a:gd name="T17" fmla="*/ 2147483646 h 11"/>
                <a:gd name="T18" fmla="*/ 2147483646 w 52"/>
                <a:gd name="T19" fmla="*/ 2147483646 h 11"/>
                <a:gd name="T20" fmla="*/ 2147483646 w 52"/>
                <a:gd name="T21" fmla="*/ 2147483646 h 11"/>
                <a:gd name="T22" fmla="*/ 2147483646 w 52"/>
                <a:gd name="T23" fmla="*/ 2147483646 h 11"/>
                <a:gd name="T24" fmla="*/ 2147483646 w 52"/>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2" h="11">
                  <a:moveTo>
                    <a:pt x="3" y="11"/>
                  </a:moveTo>
                  <a:lnTo>
                    <a:pt x="0" y="8"/>
                  </a:lnTo>
                  <a:lnTo>
                    <a:pt x="0" y="4"/>
                  </a:lnTo>
                  <a:lnTo>
                    <a:pt x="0" y="0"/>
                  </a:lnTo>
                  <a:lnTo>
                    <a:pt x="3" y="0"/>
                  </a:lnTo>
                  <a:lnTo>
                    <a:pt x="49" y="0"/>
                  </a:lnTo>
                  <a:lnTo>
                    <a:pt x="52" y="0"/>
                  </a:lnTo>
                  <a:lnTo>
                    <a:pt x="52" y="4"/>
                  </a:lnTo>
                  <a:lnTo>
                    <a:pt x="52" y="8"/>
                  </a:lnTo>
                  <a:lnTo>
                    <a:pt x="49"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27" name="Freeform 1742">
              <a:extLst>
                <a:ext uri="{FF2B5EF4-FFF2-40B4-BE49-F238E27FC236}">
                  <a16:creationId xmlns:a16="http://schemas.microsoft.com/office/drawing/2014/main" id="{1D60EF8B-6308-47C0-B1CA-B46EF22141BA}"/>
                </a:ext>
              </a:extLst>
            </p:cNvPr>
            <p:cNvSpPr>
              <a:spLocks/>
            </p:cNvSpPr>
            <p:nvPr/>
          </p:nvSpPr>
          <p:spPr bwMode="auto">
            <a:xfrm>
              <a:off x="3020485" y="2427818"/>
              <a:ext cx="12700" cy="86783"/>
            </a:xfrm>
            <a:custGeom>
              <a:avLst/>
              <a:gdLst>
                <a:gd name="T0" fmla="*/ 2147483646 w 9"/>
                <a:gd name="T1" fmla="*/ 2147483646 h 49"/>
                <a:gd name="T2" fmla="*/ 2147483646 w 9"/>
                <a:gd name="T3" fmla="*/ 2147483646 h 49"/>
                <a:gd name="T4" fmla="*/ 2147483646 w 9"/>
                <a:gd name="T5" fmla="*/ 2147483646 h 49"/>
                <a:gd name="T6" fmla="*/ 2147483646 w 9"/>
                <a:gd name="T7" fmla="*/ 2147483646 h 49"/>
                <a:gd name="T8" fmla="*/ 0 w 9"/>
                <a:gd name="T9" fmla="*/ 2147483646 h 49"/>
                <a:gd name="T10" fmla="*/ 0 w 9"/>
                <a:gd name="T11" fmla="*/ 2147483646 h 49"/>
                <a:gd name="T12" fmla="*/ 0 w 9"/>
                <a:gd name="T13" fmla="*/ 2147483646 h 49"/>
                <a:gd name="T14" fmla="*/ 0 w 9"/>
                <a:gd name="T15" fmla="*/ 0 h 49"/>
                <a:gd name="T16" fmla="*/ 2147483646 w 9"/>
                <a:gd name="T17" fmla="*/ 0 h 49"/>
                <a:gd name="T18" fmla="*/ 2147483646 w 9"/>
                <a:gd name="T19" fmla="*/ 0 h 49"/>
                <a:gd name="T20" fmla="*/ 2147483646 w 9"/>
                <a:gd name="T21" fmla="*/ 0 h 49"/>
                <a:gd name="T22" fmla="*/ 2147483646 w 9"/>
                <a:gd name="T23" fmla="*/ 2147483646 h 49"/>
                <a:gd name="T24" fmla="*/ 2147483646 w 9"/>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9">
                  <a:moveTo>
                    <a:pt x="9" y="45"/>
                  </a:moveTo>
                  <a:lnTo>
                    <a:pt x="6" y="49"/>
                  </a:lnTo>
                  <a:lnTo>
                    <a:pt x="3" y="49"/>
                  </a:lnTo>
                  <a:lnTo>
                    <a:pt x="0" y="49"/>
                  </a:lnTo>
                  <a:lnTo>
                    <a:pt x="0" y="45"/>
                  </a:lnTo>
                  <a:lnTo>
                    <a:pt x="0" y="4"/>
                  </a:lnTo>
                  <a:lnTo>
                    <a:pt x="0" y="0"/>
                  </a:lnTo>
                  <a:lnTo>
                    <a:pt x="3" y="0"/>
                  </a:lnTo>
                  <a:lnTo>
                    <a:pt x="6" y="0"/>
                  </a:lnTo>
                  <a:lnTo>
                    <a:pt x="9" y="4"/>
                  </a:lnTo>
                  <a:lnTo>
                    <a:pt x="9"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28" name="Freeform 1743">
              <a:extLst>
                <a:ext uri="{FF2B5EF4-FFF2-40B4-BE49-F238E27FC236}">
                  <a16:creationId xmlns:a16="http://schemas.microsoft.com/office/drawing/2014/main" id="{68F0AF0B-C5F1-4412-BB36-A338E0BF8112}"/>
                </a:ext>
              </a:extLst>
            </p:cNvPr>
            <p:cNvSpPr>
              <a:spLocks/>
            </p:cNvSpPr>
            <p:nvPr/>
          </p:nvSpPr>
          <p:spPr bwMode="auto">
            <a:xfrm>
              <a:off x="3020485" y="2427818"/>
              <a:ext cx="46567" cy="19049"/>
            </a:xfrm>
            <a:custGeom>
              <a:avLst/>
              <a:gdLst>
                <a:gd name="T0" fmla="*/ 2147483646 w 35"/>
                <a:gd name="T1" fmla="*/ 2147483646 h 11"/>
                <a:gd name="T2" fmla="*/ 0 w 35"/>
                <a:gd name="T3" fmla="*/ 2147483646 h 11"/>
                <a:gd name="T4" fmla="*/ 0 w 35"/>
                <a:gd name="T5" fmla="*/ 2147483646 h 11"/>
                <a:gd name="T6" fmla="*/ 0 w 35"/>
                <a:gd name="T7" fmla="*/ 2147483646 h 11"/>
                <a:gd name="T8" fmla="*/ 0 w 35"/>
                <a:gd name="T9" fmla="*/ 0 h 11"/>
                <a:gd name="T10" fmla="*/ 2147483646 w 35"/>
                <a:gd name="T11" fmla="*/ 0 h 11"/>
                <a:gd name="T12" fmla="*/ 2147483646 w 35"/>
                <a:gd name="T13" fmla="*/ 0 h 11"/>
                <a:gd name="T14" fmla="*/ 2147483646 w 35"/>
                <a:gd name="T15" fmla="*/ 0 h 11"/>
                <a:gd name="T16" fmla="*/ 2147483646 w 35"/>
                <a:gd name="T17" fmla="*/ 2147483646 h 11"/>
                <a:gd name="T18" fmla="*/ 2147483646 w 35"/>
                <a:gd name="T19" fmla="*/ 2147483646 h 11"/>
                <a:gd name="T20" fmla="*/ 2147483646 w 35"/>
                <a:gd name="T21" fmla="*/ 2147483646 h 11"/>
                <a:gd name="T22" fmla="*/ 2147483646 w 35"/>
                <a:gd name="T23" fmla="*/ 2147483646 h 11"/>
                <a:gd name="T24" fmla="*/ 2147483646 w 35"/>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1">
                  <a:moveTo>
                    <a:pt x="3" y="11"/>
                  </a:moveTo>
                  <a:lnTo>
                    <a:pt x="0" y="7"/>
                  </a:lnTo>
                  <a:lnTo>
                    <a:pt x="0" y="4"/>
                  </a:lnTo>
                  <a:lnTo>
                    <a:pt x="0" y="0"/>
                  </a:lnTo>
                  <a:lnTo>
                    <a:pt x="3" y="0"/>
                  </a:lnTo>
                  <a:lnTo>
                    <a:pt x="32" y="0"/>
                  </a:lnTo>
                  <a:lnTo>
                    <a:pt x="35" y="0"/>
                  </a:lnTo>
                  <a:lnTo>
                    <a:pt x="35" y="4"/>
                  </a:lnTo>
                  <a:lnTo>
                    <a:pt x="35" y="7"/>
                  </a:lnTo>
                  <a:lnTo>
                    <a:pt x="32"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29" name="Freeform 1744">
              <a:extLst>
                <a:ext uri="{FF2B5EF4-FFF2-40B4-BE49-F238E27FC236}">
                  <a16:creationId xmlns:a16="http://schemas.microsoft.com/office/drawing/2014/main" id="{D605C921-9106-4B6F-A3BD-C34BD459B833}"/>
                </a:ext>
              </a:extLst>
            </p:cNvPr>
            <p:cNvSpPr>
              <a:spLocks/>
            </p:cNvSpPr>
            <p:nvPr/>
          </p:nvSpPr>
          <p:spPr bwMode="auto">
            <a:xfrm>
              <a:off x="3060700" y="2360085"/>
              <a:ext cx="10584" cy="80433"/>
            </a:xfrm>
            <a:custGeom>
              <a:avLst/>
              <a:gdLst>
                <a:gd name="T0" fmla="*/ 2147483646 w 9"/>
                <a:gd name="T1" fmla="*/ 2147483646 h 45"/>
                <a:gd name="T2" fmla="*/ 2147483646 w 9"/>
                <a:gd name="T3" fmla="*/ 2147483646 h 45"/>
                <a:gd name="T4" fmla="*/ 2147483646 w 9"/>
                <a:gd name="T5" fmla="*/ 2147483646 h 45"/>
                <a:gd name="T6" fmla="*/ 2147483646 w 9"/>
                <a:gd name="T7" fmla="*/ 2147483646 h 45"/>
                <a:gd name="T8" fmla="*/ 0 w 9"/>
                <a:gd name="T9" fmla="*/ 2147483646 h 45"/>
                <a:gd name="T10" fmla="*/ 0 w 9"/>
                <a:gd name="T11" fmla="*/ 2147483646 h 45"/>
                <a:gd name="T12" fmla="*/ 0 w 9"/>
                <a:gd name="T13" fmla="*/ 2147483646 h 45"/>
                <a:gd name="T14" fmla="*/ 0 w 9"/>
                <a:gd name="T15" fmla="*/ 0 h 45"/>
                <a:gd name="T16" fmla="*/ 2147483646 w 9"/>
                <a:gd name="T17" fmla="*/ 0 h 45"/>
                <a:gd name="T18" fmla="*/ 2147483646 w 9"/>
                <a:gd name="T19" fmla="*/ 0 h 45"/>
                <a:gd name="T20" fmla="*/ 2147483646 w 9"/>
                <a:gd name="T21" fmla="*/ 0 h 45"/>
                <a:gd name="T22" fmla="*/ 2147483646 w 9"/>
                <a:gd name="T23" fmla="*/ 2147483646 h 45"/>
                <a:gd name="T24" fmla="*/ 2147483646 w 9"/>
                <a:gd name="T25" fmla="*/ 214748364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5">
                  <a:moveTo>
                    <a:pt x="9" y="42"/>
                  </a:moveTo>
                  <a:lnTo>
                    <a:pt x="6" y="45"/>
                  </a:lnTo>
                  <a:lnTo>
                    <a:pt x="3" y="45"/>
                  </a:lnTo>
                  <a:lnTo>
                    <a:pt x="0" y="45"/>
                  </a:lnTo>
                  <a:lnTo>
                    <a:pt x="0" y="42"/>
                  </a:lnTo>
                  <a:lnTo>
                    <a:pt x="0" y="4"/>
                  </a:lnTo>
                  <a:lnTo>
                    <a:pt x="0" y="0"/>
                  </a:lnTo>
                  <a:lnTo>
                    <a:pt x="3" y="0"/>
                  </a:lnTo>
                  <a:lnTo>
                    <a:pt x="6" y="0"/>
                  </a:lnTo>
                  <a:lnTo>
                    <a:pt x="9" y="4"/>
                  </a:lnTo>
                  <a:lnTo>
                    <a:pt x="9" y="4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30" name="Freeform 1745">
              <a:extLst>
                <a:ext uri="{FF2B5EF4-FFF2-40B4-BE49-F238E27FC236}">
                  <a16:creationId xmlns:a16="http://schemas.microsoft.com/office/drawing/2014/main" id="{5AFAAD10-8A74-441C-BCA5-A7D18050B2F5}"/>
                </a:ext>
              </a:extLst>
            </p:cNvPr>
            <p:cNvSpPr>
              <a:spLocks/>
            </p:cNvSpPr>
            <p:nvPr/>
          </p:nvSpPr>
          <p:spPr bwMode="auto">
            <a:xfrm>
              <a:off x="3060700" y="2360085"/>
              <a:ext cx="313267" cy="21167"/>
            </a:xfrm>
            <a:custGeom>
              <a:avLst/>
              <a:gdLst>
                <a:gd name="T0" fmla="*/ 2147483646 w 233"/>
                <a:gd name="T1" fmla="*/ 2147483646 h 12"/>
                <a:gd name="T2" fmla="*/ 0 w 233"/>
                <a:gd name="T3" fmla="*/ 2147483646 h 12"/>
                <a:gd name="T4" fmla="*/ 0 w 233"/>
                <a:gd name="T5" fmla="*/ 2147483646 h 12"/>
                <a:gd name="T6" fmla="*/ 0 w 233"/>
                <a:gd name="T7" fmla="*/ 2147483646 h 12"/>
                <a:gd name="T8" fmla="*/ 0 w 233"/>
                <a:gd name="T9" fmla="*/ 0 h 12"/>
                <a:gd name="T10" fmla="*/ 2147483646 w 233"/>
                <a:gd name="T11" fmla="*/ 0 h 12"/>
                <a:gd name="T12" fmla="*/ 2147483646 w 233"/>
                <a:gd name="T13" fmla="*/ 0 h 12"/>
                <a:gd name="T14" fmla="*/ 2147483646 w 233"/>
                <a:gd name="T15" fmla="*/ 0 h 12"/>
                <a:gd name="T16" fmla="*/ 2147483646 w 233"/>
                <a:gd name="T17" fmla="*/ 2147483646 h 12"/>
                <a:gd name="T18" fmla="*/ 2147483646 w 233"/>
                <a:gd name="T19" fmla="*/ 2147483646 h 12"/>
                <a:gd name="T20" fmla="*/ 2147483646 w 233"/>
                <a:gd name="T21" fmla="*/ 2147483646 h 12"/>
                <a:gd name="T22" fmla="*/ 2147483646 w 233"/>
                <a:gd name="T23" fmla="*/ 2147483646 h 12"/>
                <a:gd name="T24" fmla="*/ 2147483646 w 233"/>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3" h="12">
                  <a:moveTo>
                    <a:pt x="3" y="12"/>
                  </a:moveTo>
                  <a:lnTo>
                    <a:pt x="0" y="8"/>
                  </a:lnTo>
                  <a:lnTo>
                    <a:pt x="0" y="4"/>
                  </a:lnTo>
                  <a:lnTo>
                    <a:pt x="0" y="0"/>
                  </a:lnTo>
                  <a:lnTo>
                    <a:pt x="3" y="0"/>
                  </a:lnTo>
                  <a:lnTo>
                    <a:pt x="230" y="0"/>
                  </a:lnTo>
                  <a:lnTo>
                    <a:pt x="233" y="0"/>
                  </a:lnTo>
                  <a:lnTo>
                    <a:pt x="233" y="4"/>
                  </a:lnTo>
                  <a:lnTo>
                    <a:pt x="233" y="8"/>
                  </a:lnTo>
                  <a:lnTo>
                    <a:pt x="230"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31" name="Freeform 1746">
              <a:extLst>
                <a:ext uri="{FF2B5EF4-FFF2-40B4-BE49-F238E27FC236}">
                  <a16:creationId xmlns:a16="http://schemas.microsoft.com/office/drawing/2014/main" id="{E471C9DC-804B-4152-A8E5-2612DDA26A96}"/>
                </a:ext>
              </a:extLst>
            </p:cNvPr>
            <p:cNvSpPr>
              <a:spLocks/>
            </p:cNvSpPr>
            <p:nvPr/>
          </p:nvSpPr>
          <p:spPr bwMode="auto">
            <a:xfrm>
              <a:off x="3365501" y="2360085"/>
              <a:ext cx="46567" cy="21167"/>
            </a:xfrm>
            <a:custGeom>
              <a:avLst/>
              <a:gdLst>
                <a:gd name="T0" fmla="*/ 2147483646 w 34"/>
                <a:gd name="T1" fmla="*/ 2147483646 h 12"/>
                <a:gd name="T2" fmla="*/ 0 w 34"/>
                <a:gd name="T3" fmla="*/ 2147483646 h 12"/>
                <a:gd name="T4" fmla="*/ 0 w 34"/>
                <a:gd name="T5" fmla="*/ 2147483646 h 12"/>
                <a:gd name="T6" fmla="*/ 0 w 34"/>
                <a:gd name="T7" fmla="*/ 2147483646 h 12"/>
                <a:gd name="T8" fmla="*/ 0 w 34"/>
                <a:gd name="T9" fmla="*/ 0 h 12"/>
                <a:gd name="T10" fmla="*/ 2147483646 w 34"/>
                <a:gd name="T11" fmla="*/ 0 h 12"/>
                <a:gd name="T12" fmla="*/ 2147483646 w 34"/>
                <a:gd name="T13" fmla="*/ 0 h 12"/>
                <a:gd name="T14" fmla="*/ 2147483646 w 34"/>
                <a:gd name="T15" fmla="*/ 0 h 12"/>
                <a:gd name="T16" fmla="*/ 2147483646 w 34"/>
                <a:gd name="T17" fmla="*/ 2147483646 h 12"/>
                <a:gd name="T18" fmla="*/ 2147483646 w 34"/>
                <a:gd name="T19" fmla="*/ 2147483646 h 12"/>
                <a:gd name="T20" fmla="*/ 2147483646 w 34"/>
                <a:gd name="T21" fmla="*/ 2147483646 h 12"/>
                <a:gd name="T22" fmla="*/ 2147483646 w 34"/>
                <a:gd name="T23" fmla="*/ 2147483646 h 12"/>
                <a:gd name="T24" fmla="*/ 2147483646 w 34"/>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4" h="12">
                  <a:moveTo>
                    <a:pt x="3" y="12"/>
                  </a:moveTo>
                  <a:lnTo>
                    <a:pt x="0" y="8"/>
                  </a:lnTo>
                  <a:lnTo>
                    <a:pt x="0" y="4"/>
                  </a:lnTo>
                  <a:lnTo>
                    <a:pt x="0" y="0"/>
                  </a:lnTo>
                  <a:lnTo>
                    <a:pt x="3" y="0"/>
                  </a:lnTo>
                  <a:lnTo>
                    <a:pt x="31" y="0"/>
                  </a:lnTo>
                  <a:lnTo>
                    <a:pt x="34" y="0"/>
                  </a:lnTo>
                  <a:lnTo>
                    <a:pt x="34" y="4"/>
                  </a:lnTo>
                  <a:lnTo>
                    <a:pt x="34" y="8"/>
                  </a:lnTo>
                  <a:lnTo>
                    <a:pt x="31"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32" name="Freeform 1747">
              <a:extLst>
                <a:ext uri="{FF2B5EF4-FFF2-40B4-BE49-F238E27FC236}">
                  <a16:creationId xmlns:a16="http://schemas.microsoft.com/office/drawing/2014/main" id="{ECB00F43-221F-46E4-9367-BAB87BB4D2A2}"/>
                </a:ext>
              </a:extLst>
            </p:cNvPr>
            <p:cNvSpPr>
              <a:spLocks/>
            </p:cNvSpPr>
            <p:nvPr/>
          </p:nvSpPr>
          <p:spPr bwMode="auto">
            <a:xfrm>
              <a:off x="3403600" y="2286000"/>
              <a:ext cx="10584" cy="86784"/>
            </a:xfrm>
            <a:custGeom>
              <a:avLst/>
              <a:gdLst>
                <a:gd name="T0" fmla="*/ 2147483646 w 8"/>
                <a:gd name="T1" fmla="*/ 2147483646 h 49"/>
                <a:gd name="T2" fmla="*/ 2147483646 w 8"/>
                <a:gd name="T3" fmla="*/ 2147483646 h 49"/>
                <a:gd name="T4" fmla="*/ 2147483646 w 8"/>
                <a:gd name="T5" fmla="*/ 2147483646 h 49"/>
                <a:gd name="T6" fmla="*/ 2147483646 w 8"/>
                <a:gd name="T7" fmla="*/ 2147483646 h 49"/>
                <a:gd name="T8" fmla="*/ 0 w 8"/>
                <a:gd name="T9" fmla="*/ 2147483646 h 49"/>
                <a:gd name="T10" fmla="*/ 0 w 8"/>
                <a:gd name="T11" fmla="*/ 2147483646 h 49"/>
                <a:gd name="T12" fmla="*/ 0 w 8"/>
                <a:gd name="T13" fmla="*/ 2147483646 h 49"/>
                <a:gd name="T14" fmla="*/ 0 w 8"/>
                <a:gd name="T15" fmla="*/ 0 h 49"/>
                <a:gd name="T16" fmla="*/ 2147483646 w 8"/>
                <a:gd name="T17" fmla="*/ 0 h 49"/>
                <a:gd name="T18" fmla="*/ 2147483646 w 8"/>
                <a:gd name="T19" fmla="*/ 0 h 49"/>
                <a:gd name="T20" fmla="*/ 2147483646 w 8"/>
                <a:gd name="T21" fmla="*/ 0 h 49"/>
                <a:gd name="T22" fmla="*/ 2147483646 w 8"/>
                <a:gd name="T23" fmla="*/ 2147483646 h 49"/>
                <a:gd name="T24" fmla="*/ 2147483646 w 8"/>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49">
                  <a:moveTo>
                    <a:pt x="8" y="45"/>
                  </a:moveTo>
                  <a:lnTo>
                    <a:pt x="5" y="49"/>
                  </a:lnTo>
                  <a:lnTo>
                    <a:pt x="2" y="49"/>
                  </a:lnTo>
                  <a:lnTo>
                    <a:pt x="0" y="49"/>
                  </a:lnTo>
                  <a:lnTo>
                    <a:pt x="0" y="45"/>
                  </a:lnTo>
                  <a:lnTo>
                    <a:pt x="0" y="4"/>
                  </a:lnTo>
                  <a:lnTo>
                    <a:pt x="0" y="0"/>
                  </a:lnTo>
                  <a:lnTo>
                    <a:pt x="2" y="0"/>
                  </a:lnTo>
                  <a:lnTo>
                    <a:pt x="5" y="0"/>
                  </a:lnTo>
                  <a:lnTo>
                    <a:pt x="8" y="4"/>
                  </a:lnTo>
                  <a:lnTo>
                    <a:pt x="8"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33" name="Freeform 1748">
              <a:extLst>
                <a:ext uri="{FF2B5EF4-FFF2-40B4-BE49-F238E27FC236}">
                  <a16:creationId xmlns:a16="http://schemas.microsoft.com/office/drawing/2014/main" id="{C39FEB53-DDFF-4195-B577-6A3203CF97FF}"/>
                </a:ext>
              </a:extLst>
            </p:cNvPr>
            <p:cNvSpPr>
              <a:spLocks/>
            </p:cNvSpPr>
            <p:nvPr/>
          </p:nvSpPr>
          <p:spPr bwMode="auto">
            <a:xfrm>
              <a:off x="3403601" y="2286000"/>
              <a:ext cx="23284" cy="19051"/>
            </a:xfrm>
            <a:custGeom>
              <a:avLst/>
              <a:gdLst>
                <a:gd name="T0" fmla="*/ 2147483646 w 17"/>
                <a:gd name="T1" fmla="*/ 2147483646 h 11"/>
                <a:gd name="T2" fmla="*/ 0 w 17"/>
                <a:gd name="T3" fmla="*/ 2147483646 h 11"/>
                <a:gd name="T4" fmla="*/ 0 w 17"/>
                <a:gd name="T5" fmla="*/ 2147483646 h 11"/>
                <a:gd name="T6" fmla="*/ 0 w 17"/>
                <a:gd name="T7" fmla="*/ 2147483646 h 11"/>
                <a:gd name="T8" fmla="*/ 0 w 17"/>
                <a:gd name="T9" fmla="*/ 0 h 11"/>
                <a:gd name="T10" fmla="*/ 2147483646 w 17"/>
                <a:gd name="T11" fmla="*/ 0 h 11"/>
                <a:gd name="T12" fmla="*/ 2147483646 w 17"/>
                <a:gd name="T13" fmla="*/ 0 h 11"/>
                <a:gd name="T14" fmla="*/ 2147483646 w 17"/>
                <a:gd name="T15" fmla="*/ 0 h 11"/>
                <a:gd name="T16" fmla="*/ 2147483646 w 17"/>
                <a:gd name="T17" fmla="*/ 2147483646 h 11"/>
                <a:gd name="T18" fmla="*/ 2147483646 w 17"/>
                <a:gd name="T19" fmla="*/ 2147483646 h 11"/>
                <a:gd name="T20" fmla="*/ 2147483646 w 17"/>
                <a:gd name="T21" fmla="*/ 2147483646 h 11"/>
                <a:gd name="T22" fmla="*/ 2147483646 w 17"/>
                <a:gd name="T23" fmla="*/ 2147483646 h 11"/>
                <a:gd name="T24" fmla="*/ 2147483646 w 17"/>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11">
                  <a:moveTo>
                    <a:pt x="2" y="11"/>
                  </a:moveTo>
                  <a:lnTo>
                    <a:pt x="0" y="8"/>
                  </a:lnTo>
                  <a:lnTo>
                    <a:pt x="0" y="4"/>
                  </a:lnTo>
                  <a:lnTo>
                    <a:pt x="0" y="0"/>
                  </a:lnTo>
                  <a:lnTo>
                    <a:pt x="2" y="0"/>
                  </a:lnTo>
                  <a:lnTo>
                    <a:pt x="14" y="0"/>
                  </a:lnTo>
                  <a:lnTo>
                    <a:pt x="17" y="0"/>
                  </a:lnTo>
                  <a:lnTo>
                    <a:pt x="17" y="4"/>
                  </a:lnTo>
                  <a:lnTo>
                    <a:pt x="17" y="8"/>
                  </a:lnTo>
                  <a:lnTo>
                    <a:pt x="14" y="11"/>
                  </a:lnTo>
                  <a:lnTo>
                    <a:pt x="2"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34" name="Freeform 1749">
              <a:extLst>
                <a:ext uri="{FF2B5EF4-FFF2-40B4-BE49-F238E27FC236}">
                  <a16:creationId xmlns:a16="http://schemas.microsoft.com/office/drawing/2014/main" id="{D1B081A6-3E61-4191-A4C6-497264F5BC6E}"/>
                </a:ext>
              </a:extLst>
            </p:cNvPr>
            <p:cNvSpPr>
              <a:spLocks/>
            </p:cNvSpPr>
            <p:nvPr/>
          </p:nvSpPr>
          <p:spPr bwMode="auto">
            <a:xfrm>
              <a:off x="3418418" y="2214033"/>
              <a:ext cx="12700" cy="86784"/>
            </a:xfrm>
            <a:custGeom>
              <a:avLst/>
              <a:gdLst>
                <a:gd name="T0" fmla="*/ 2147483646 w 9"/>
                <a:gd name="T1" fmla="*/ 2147483646 h 49"/>
                <a:gd name="T2" fmla="*/ 2147483646 w 9"/>
                <a:gd name="T3" fmla="*/ 2147483646 h 49"/>
                <a:gd name="T4" fmla="*/ 2147483646 w 9"/>
                <a:gd name="T5" fmla="*/ 2147483646 h 49"/>
                <a:gd name="T6" fmla="*/ 2147483646 w 9"/>
                <a:gd name="T7" fmla="*/ 2147483646 h 49"/>
                <a:gd name="T8" fmla="*/ 0 w 9"/>
                <a:gd name="T9" fmla="*/ 2147483646 h 49"/>
                <a:gd name="T10" fmla="*/ 0 w 9"/>
                <a:gd name="T11" fmla="*/ 2147483646 h 49"/>
                <a:gd name="T12" fmla="*/ 0 w 9"/>
                <a:gd name="T13" fmla="*/ 2147483646 h 49"/>
                <a:gd name="T14" fmla="*/ 0 w 9"/>
                <a:gd name="T15" fmla="*/ 0 h 49"/>
                <a:gd name="T16" fmla="*/ 2147483646 w 9"/>
                <a:gd name="T17" fmla="*/ 0 h 49"/>
                <a:gd name="T18" fmla="*/ 2147483646 w 9"/>
                <a:gd name="T19" fmla="*/ 0 h 49"/>
                <a:gd name="T20" fmla="*/ 2147483646 w 9"/>
                <a:gd name="T21" fmla="*/ 0 h 49"/>
                <a:gd name="T22" fmla="*/ 2147483646 w 9"/>
                <a:gd name="T23" fmla="*/ 2147483646 h 49"/>
                <a:gd name="T24" fmla="*/ 2147483646 w 9"/>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9">
                  <a:moveTo>
                    <a:pt x="9" y="45"/>
                  </a:moveTo>
                  <a:lnTo>
                    <a:pt x="6" y="49"/>
                  </a:lnTo>
                  <a:lnTo>
                    <a:pt x="3" y="49"/>
                  </a:lnTo>
                  <a:lnTo>
                    <a:pt x="0" y="49"/>
                  </a:lnTo>
                  <a:lnTo>
                    <a:pt x="0" y="45"/>
                  </a:lnTo>
                  <a:lnTo>
                    <a:pt x="0" y="4"/>
                  </a:lnTo>
                  <a:lnTo>
                    <a:pt x="0" y="0"/>
                  </a:lnTo>
                  <a:lnTo>
                    <a:pt x="3" y="0"/>
                  </a:lnTo>
                  <a:lnTo>
                    <a:pt x="6" y="0"/>
                  </a:lnTo>
                  <a:lnTo>
                    <a:pt x="9" y="4"/>
                  </a:lnTo>
                  <a:lnTo>
                    <a:pt x="9" y="45"/>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35" name="Freeform 1750">
              <a:extLst>
                <a:ext uri="{FF2B5EF4-FFF2-40B4-BE49-F238E27FC236}">
                  <a16:creationId xmlns:a16="http://schemas.microsoft.com/office/drawing/2014/main" id="{5471A204-69CE-4041-B292-88166BCBE031}"/>
                </a:ext>
              </a:extLst>
            </p:cNvPr>
            <p:cNvSpPr>
              <a:spLocks/>
            </p:cNvSpPr>
            <p:nvPr/>
          </p:nvSpPr>
          <p:spPr bwMode="auto">
            <a:xfrm>
              <a:off x="3418418" y="2214033"/>
              <a:ext cx="63500" cy="19051"/>
            </a:xfrm>
            <a:custGeom>
              <a:avLst/>
              <a:gdLst>
                <a:gd name="T0" fmla="*/ 2147483646 w 46"/>
                <a:gd name="T1" fmla="*/ 2147483646 h 11"/>
                <a:gd name="T2" fmla="*/ 0 w 46"/>
                <a:gd name="T3" fmla="*/ 2147483646 h 11"/>
                <a:gd name="T4" fmla="*/ 0 w 46"/>
                <a:gd name="T5" fmla="*/ 2147483646 h 11"/>
                <a:gd name="T6" fmla="*/ 0 w 46"/>
                <a:gd name="T7" fmla="*/ 2147483646 h 11"/>
                <a:gd name="T8" fmla="*/ 0 w 46"/>
                <a:gd name="T9" fmla="*/ 0 h 11"/>
                <a:gd name="T10" fmla="*/ 2147483646 w 46"/>
                <a:gd name="T11" fmla="*/ 0 h 11"/>
                <a:gd name="T12" fmla="*/ 2147483646 w 46"/>
                <a:gd name="T13" fmla="*/ 0 h 11"/>
                <a:gd name="T14" fmla="*/ 2147483646 w 46"/>
                <a:gd name="T15" fmla="*/ 0 h 11"/>
                <a:gd name="T16" fmla="*/ 2147483646 w 46"/>
                <a:gd name="T17" fmla="*/ 2147483646 h 11"/>
                <a:gd name="T18" fmla="*/ 2147483646 w 46"/>
                <a:gd name="T19" fmla="*/ 2147483646 h 11"/>
                <a:gd name="T20" fmla="*/ 2147483646 w 46"/>
                <a:gd name="T21" fmla="*/ 2147483646 h 11"/>
                <a:gd name="T22" fmla="*/ 2147483646 w 46"/>
                <a:gd name="T23" fmla="*/ 2147483646 h 11"/>
                <a:gd name="T24" fmla="*/ 2147483646 w 46"/>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 h="11">
                  <a:moveTo>
                    <a:pt x="3" y="11"/>
                  </a:moveTo>
                  <a:lnTo>
                    <a:pt x="0" y="7"/>
                  </a:lnTo>
                  <a:lnTo>
                    <a:pt x="0" y="4"/>
                  </a:lnTo>
                  <a:lnTo>
                    <a:pt x="0" y="0"/>
                  </a:lnTo>
                  <a:lnTo>
                    <a:pt x="3" y="0"/>
                  </a:lnTo>
                  <a:lnTo>
                    <a:pt x="43" y="0"/>
                  </a:lnTo>
                  <a:lnTo>
                    <a:pt x="46" y="0"/>
                  </a:lnTo>
                  <a:lnTo>
                    <a:pt x="46" y="4"/>
                  </a:lnTo>
                  <a:lnTo>
                    <a:pt x="46" y="7"/>
                  </a:lnTo>
                  <a:lnTo>
                    <a:pt x="43"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36" name="Freeform 1751">
              <a:extLst>
                <a:ext uri="{FF2B5EF4-FFF2-40B4-BE49-F238E27FC236}">
                  <a16:creationId xmlns:a16="http://schemas.microsoft.com/office/drawing/2014/main" id="{817895F3-2544-44C9-8A8B-A75B2558C0FD}"/>
                </a:ext>
              </a:extLst>
            </p:cNvPr>
            <p:cNvSpPr>
              <a:spLocks/>
            </p:cNvSpPr>
            <p:nvPr/>
          </p:nvSpPr>
          <p:spPr bwMode="auto">
            <a:xfrm>
              <a:off x="3473451" y="2137834"/>
              <a:ext cx="10583" cy="88900"/>
            </a:xfrm>
            <a:custGeom>
              <a:avLst/>
              <a:gdLst>
                <a:gd name="T0" fmla="*/ 2147483646 w 9"/>
                <a:gd name="T1" fmla="*/ 2147483646 h 49"/>
                <a:gd name="T2" fmla="*/ 2147483646 w 9"/>
                <a:gd name="T3" fmla="*/ 2147483646 h 49"/>
                <a:gd name="T4" fmla="*/ 2147483646 w 9"/>
                <a:gd name="T5" fmla="*/ 2147483646 h 49"/>
                <a:gd name="T6" fmla="*/ 2147483646 w 9"/>
                <a:gd name="T7" fmla="*/ 2147483646 h 49"/>
                <a:gd name="T8" fmla="*/ 0 w 9"/>
                <a:gd name="T9" fmla="*/ 2147483646 h 49"/>
                <a:gd name="T10" fmla="*/ 0 w 9"/>
                <a:gd name="T11" fmla="*/ 2147483646 h 49"/>
                <a:gd name="T12" fmla="*/ 0 w 9"/>
                <a:gd name="T13" fmla="*/ 2147483646 h 49"/>
                <a:gd name="T14" fmla="*/ 0 w 9"/>
                <a:gd name="T15" fmla="*/ 0 h 49"/>
                <a:gd name="T16" fmla="*/ 2147483646 w 9"/>
                <a:gd name="T17" fmla="*/ 0 h 49"/>
                <a:gd name="T18" fmla="*/ 2147483646 w 9"/>
                <a:gd name="T19" fmla="*/ 0 h 49"/>
                <a:gd name="T20" fmla="*/ 2147483646 w 9"/>
                <a:gd name="T21" fmla="*/ 0 h 49"/>
                <a:gd name="T22" fmla="*/ 2147483646 w 9"/>
                <a:gd name="T23" fmla="*/ 2147483646 h 49"/>
                <a:gd name="T24" fmla="*/ 2147483646 w 9"/>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49">
                  <a:moveTo>
                    <a:pt x="9" y="46"/>
                  </a:moveTo>
                  <a:lnTo>
                    <a:pt x="6" y="49"/>
                  </a:lnTo>
                  <a:lnTo>
                    <a:pt x="3" y="49"/>
                  </a:lnTo>
                  <a:lnTo>
                    <a:pt x="0" y="49"/>
                  </a:lnTo>
                  <a:lnTo>
                    <a:pt x="0" y="46"/>
                  </a:lnTo>
                  <a:lnTo>
                    <a:pt x="0" y="4"/>
                  </a:lnTo>
                  <a:lnTo>
                    <a:pt x="0" y="0"/>
                  </a:lnTo>
                  <a:lnTo>
                    <a:pt x="3" y="0"/>
                  </a:lnTo>
                  <a:lnTo>
                    <a:pt x="6" y="0"/>
                  </a:lnTo>
                  <a:lnTo>
                    <a:pt x="9" y="4"/>
                  </a:lnTo>
                  <a:lnTo>
                    <a:pt x="9" y="46"/>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37" name="Freeform 1752">
              <a:extLst>
                <a:ext uri="{FF2B5EF4-FFF2-40B4-BE49-F238E27FC236}">
                  <a16:creationId xmlns:a16="http://schemas.microsoft.com/office/drawing/2014/main" id="{C307301E-C5B9-46A2-804E-F32E1E70486B}"/>
                </a:ext>
              </a:extLst>
            </p:cNvPr>
            <p:cNvSpPr>
              <a:spLocks/>
            </p:cNvSpPr>
            <p:nvPr/>
          </p:nvSpPr>
          <p:spPr bwMode="auto">
            <a:xfrm>
              <a:off x="3473452" y="2137834"/>
              <a:ext cx="146049" cy="23284"/>
            </a:xfrm>
            <a:custGeom>
              <a:avLst/>
              <a:gdLst>
                <a:gd name="T0" fmla="*/ 2147483646 w 109"/>
                <a:gd name="T1" fmla="*/ 2147483646 h 12"/>
                <a:gd name="T2" fmla="*/ 0 w 109"/>
                <a:gd name="T3" fmla="*/ 2147483646 h 12"/>
                <a:gd name="T4" fmla="*/ 0 w 109"/>
                <a:gd name="T5" fmla="*/ 2147483646 h 12"/>
                <a:gd name="T6" fmla="*/ 0 w 109"/>
                <a:gd name="T7" fmla="*/ 2147483646 h 12"/>
                <a:gd name="T8" fmla="*/ 0 w 109"/>
                <a:gd name="T9" fmla="*/ 0 h 12"/>
                <a:gd name="T10" fmla="*/ 2147483646 w 109"/>
                <a:gd name="T11" fmla="*/ 0 h 12"/>
                <a:gd name="T12" fmla="*/ 2147483646 w 109"/>
                <a:gd name="T13" fmla="*/ 0 h 12"/>
                <a:gd name="T14" fmla="*/ 2147483646 w 109"/>
                <a:gd name="T15" fmla="*/ 0 h 12"/>
                <a:gd name="T16" fmla="*/ 2147483646 w 109"/>
                <a:gd name="T17" fmla="*/ 2147483646 h 12"/>
                <a:gd name="T18" fmla="*/ 2147483646 w 109"/>
                <a:gd name="T19" fmla="*/ 2147483646 h 12"/>
                <a:gd name="T20" fmla="*/ 2147483646 w 109"/>
                <a:gd name="T21" fmla="*/ 2147483646 h 12"/>
                <a:gd name="T22" fmla="*/ 2147483646 w 109"/>
                <a:gd name="T23" fmla="*/ 2147483646 h 12"/>
                <a:gd name="T24" fmla="*/ 2147483646 w 10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9" h="12">
                  <a:moveTo>
                    <a:pt x="3" y="12"/>
                  </a:moveTo>
                  <a:lnTo>
                    <a:pt x="0" y="8"/>
                  </a:lnTo>
                  <a:lnTo>
                    <a:pt x="0" y="4"/>
                  </a:lnTo>
                  <a:lnTo>
                    <a:pt x="0" y="0"/>
                  </a:lnTo>
                  <a:lnTo>
                    <a:pt x="3" y="0"/>
                  </a:lnTo>
                  <a:lnTo>
                    <a:pt x="107" y="0"/>
                  </a:lnTo>
                  <a:lnTo>
                    <a:pt x="109" y="0"/>
                  </a:lnTo>
                  <a:lnTo>
                    <a:pt x="109" y="4"/>
                  </a:lnTo>
                  <a:lnTo>
                    <a:pt x="109" y="8"/>
                  </a:lnTo>
                  <a:lnTo>
                    <a:pt x="107"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38" name="Freeform 1753">
              <a:extLst>
                <a:ext uri="{FF2B5EF4-FFF2-40B4-BE49-F238E27FC236}">
                  <a16:creationId xmlns:a16="http://schemas.microsoft.com/office/drawing/2014/main" id="{3CEC3DEF-7F5F-4FFC-818B-0742A12E8882}"/>
                </a:ext>
              </a:extLst>
            </p:cNvPr>
            <p:cNvSpPr>
              <a:spLocks/>
            </p:cNvSpPr>
            <p:nvPr/>
          </p:nvSpPr>
          <p:spPr bwMode="auto">
            <a:xfrm>
              <a:off x="3613151" y="2059518"/>
              <a:ext cx="10583" cy="93133"/>
            </a:xfrm>
            <a:custGeom>
              <a:avLst/>
              <a:gdLst>
                <a:gd name="T0" fmla="*/ 2147483646 w 8"/>
                <a:gd name="T1" fmla="*/ 2147483646 h 53"/>
                <a:gd name="T2" fmla="*/ 2147483646 w 8"/>
                <a:gd name="T3" fmla="*/ 2147483646 h 53"/>
                <a:gd name="T4" fmla="*/ 2147483646 w 8"/>
                <a:gd name="T5" fmla="*/ 2147483646 h 53"/>
                <a:gd name="T6" fmla="*/ 2147483646 w 8"/>
                <a:gd name="T7" fmla="*/ 2147483646 h 53"/>
                <a:gd name="T8" fmla="*/ 0 w 8"/>
                <a:gd name="T9" fmla="*/ 2147483646 h 53"/>
                <a:gd name="T10" fmla="*/ 0 w 8"/>
                <a:gd name="T11" fmla="*/ 2147483646 h 53"/>
                <a:gd name="T12" fmla="*/ 0 w 8"/>
                <a:gd name="T13" fmla="*/ 2147483646 h 53"/>
                <a:gd name="T14" fmla="*/ 0 w 8"/>
                <a:gd name="T15" fmla="*/ 0 h 53"/>
                <a:gd name="T16" fmla="*/ 2147483646 w 8"/>
                <a:gd name="T17" fmla="*/ 0 h 53"/>
                <a:gd name="T18" fmla="*/ 2147483646 w 8"/>
                <a:gd name="T19" fmla="*/ 0 h 53"/>
                <a:gd name="T20" fmla="*/ 2147483646 w 8"/>
                <a:gd name="T21" fmla="*/ 0 h 53"/>
                <a:gd name="T22" fmla="*/ 2147483646 w 8"/>
                <a:gd name="T23" fmla="*/ 2147483646 h 53"/>
                <a:gd name="T24" fmla="*/ 2147483646 w 8"/>
                <a:gd name="T25" fmla="*/ 2147483646 h 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53">
                  <a:moveTo>
                    <a:pt x="8" y="49"/>
                  </a:moveTo>
                  <a:lnTo>
                    <a:pt x="5" y="53"/>
                  </a:lnTo>
                  <a:lnTo>
                    <a:pt x="3" y="53"/>
                  </a:lnTo>
                  <a:lnTo>
                    <a:pt x="0" y="53"/>
                  </a:lnTo>
                  <a:lnTo>
                    <a:pt x="0" y="49"/>
                  </a:lnTo>
                  <a:lnTo>
                    <a:pt x="0" y="4"/>
                  </a:lnTo>
                  <a:lnTo>
                    <a:pt x="0" y="0"/>
                  </a:lnTo>
                  <a:lnTo>
                    <a:pt x="3" y="0"/>
                  </a:lnTo>
                  <a:lnTo>
                    <a:pt x="5" y="0"/>
                  </a:lnTo>
                  <a:lnTo>
                    <a:pt x="8" y="4"/>
                  </a:lnTo>
                  <a:lnTo>
                    <a:pt x="8" y="49"/>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39" name="Freeform 1754">
              <a:extLst>
                <a:ext uri="{FF2B5EF4-FFF2-40B4-BE49-F238E27FC236}">
                  <a16:creationId xmlns:a16="http://schemas.microsoft.com/office/drawing/2014/main" id="{131F538A-2F59-421C-9D70-1E3F126EE8B0}"/>
                </a:ext>
              </a:extLst>
            </p:cNvPr>
            <p:cNvSpPr>
              <a:spLocks/>
            </p:cNvSpPr>
            <p:nvPr/>
          </p:nvSpPr>
          <p:spPr bwMode="auto">
            <a:xfrm>
              <a:off x="3613151" y="2059518"/>
              <a:ext cx="493183" cy="21167"/>
            </a:xfrm>
            <a:custGeom>
              <a:avLst/>
              <a:gdLst>
                <a:gd name="T0" fmla="*/ 2147483646 w 367"/>
                <a:gd name="T1" fmla="*/ 2147483646 h 12"/>
                <a:gd name="T2" fmla="*/ 0 w 367"/>
                <a:gd name="T3" fmla="*/ 2147483646 h 12"/>
                <a:gd name="T4" fmla="*/ 0 w 367"/>
                <a:gd name="T5" fmla="*/ 2147483646 h 12"/>
                <a:gd name="T6" fmla="*/ 0 w 367"/>
                <a:gd name="T7" fmla="*/ 2147483646 h 12"/>
                <a:gd name="T8" fmla="*/ 0 w 367"/>
                <a:gd name="T9" fmla="*/ 0 h 12"/>
                <a:gd name="T10" fmla="*/ 2147483646 w 367"/>
                <a:gd name="T11" fmla="*/ 0 h 12"/>
                <a:gd name="T12" fmla="*/ 2147483646 w 367"/>
                <a:gd name="T13" fmla="*/ 0 h 12"/>
                <a:gd name="T14" fmla="*/ 2147483646 w 367"/>
                <a:gd name="T15" fmla="*/ 0 h 12"/>
                <a:gd name="T16" fmla="*/ 2147483646 w 367"/>
                <a:gd name="T17" fmla="*/ 2147483646 h 12"/>
                <a:gd name="T18" fmla="*/ 2147483646 w 367"/>
                <a:gd name="T19" fmla="*/ 2147483646 h 12"/>
                <a:gd name="T20" fmla="*/ 2147483646 w 367"/>
                <a:gd name="T21" fmla="*/ 2147483646 h 12"/>
                <a:gd name="T22" fmla="*/ 2147483646 w 367"/>
                <a:gd name="T23" fmla="*/ 2147483646 h 12"/>
                <a:gd name="T24" fmla="*/ 2147483646 w 367"/>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67" h="12">
                  <a:moveTo>
                    <a:pt x="3" y="12"/>
                  </a:moveTo>
                  <a:lnTo>
                    <a:pt x="0" y="8"/>
                  </a:lnTo>
                  <a:lnTo>
                    <a:pt x="0" y="4"/>
                  </a:lnTo>
                  <a:lnTo>
                    <a:pt x="0" y="0"/>
                  </a:lnTo>
                  <a:lnTo>
                    <a:pt x="3" y="0"/>
                  </a:lnTo>
                  <a:lnTo>
                    <a:pt x="364" y="0"/>
                  </a:lnTo>
                  <a:lnTo>
                    <a:pt x="367" y="0"/>
                  </a:lnTo>
                  <a:lnTo>
                    <a:pt x="367" y="4"/>
                  </a:lnTo>
                  <a:lnTo>
                    <a:pt x="367" y="8"/>
                  </a:lnTo>
                  <a:lnTo>
                    <a:pt x="364"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40" name="Freeform 1755">
              <a:extLst>
                <a:ext uri="{FF2B5EF4-FFF2-40B4-BE49-F238E27FC236}">
                  <a16:creationId xmlns:a16="http://schemas.microsoft.com/office/drawing/2014/main" id="{65C9AB66-90B2-4E60-AE8C-4C6270D7B507}"/>
                </a:ext>
              </a:extLst>
            </p:cNvPr>
            <p:cNvSpPr>
              <a:spLocks/>
            </p:cNvSpPr>
            <p:nvPr/>
          </p:nvSpPr>
          <p:spPr bwMode="auto">
            <a:xfrm>
              <a:off x="4097867" y="2059518"/>
              <a:ext cx="12700" cy="21167"/>
            </a:xfrm>
            <a:custGeom>
              <a:avLst/>
              <a:gdLst>
                <a:gd name="T0" fmla="*/ 2147483646 w 9"/>
                <a:gd name="T1" fmla="*/ 2147483646 h 12"/>
                <a:gd name="T2" fmla="*/ 0 w 9"/>
                <a:gd name="T3" fmla="*/ 2147483646 h 12"/>
                <a:gd name="T4" fmla="*/ 0 w 9"/>
                <a:gd name="T5" fmla="*/ 2147483646 h 12"/>
                <a:gd name="T6" fmla="*/ 0 w 9"/>
                <a:gd name="T7" fmla="*/ 2147483646 h 12"/>
                <a:gd name="T8" fmla="*/ 0 w 9"/>
                <a:gd name="T9" fmla="*/ 0 h 12"/>
                <a:gd name="T10" fmla="*/ 2147483646 w 9"/>
                <a:gd name="T11" fmla="*/ 0 h 12"/>
                <a:gd name="T12" fmla="*/ 2147483646 w 9"/>
                <a:gd name="T13" fmla="*/ 0 h 12"/>
                <a:gd name="T14" fmla="*/ 2147483646 w 9"/>
                <a:gd name="T15" fmla="*/ 0 h 12"/>
                <a:gd name="T16" fmla="*/ 2147483646 w 9"/>
                <a:gd name="T17" fmla="*/ 2147483646 h 12"/>
                <a:gd name="T18" fmla="*/ 2147483646 w 9"/>
                <a:gd name="T19" fmla="*/ 2147483646 h 12"/>
                <a:gd name="T20" fmla="*/ 2147483646 w 9"/>
                <a:gd name="T21" fmla="*/ 2147483646 h 12"/>
                <a:gd name="T22" fmla="*/ 2147483646 w 9"/>
                <a:gd name="T23" fmla="*/ 2147483646 h 12"/>
                <a:gd name="T24" fmla="*/ 2147483646 w 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12">
                  <a:moveTo>
                    <a:pt x="3" y="12"/>
                  </a:moveTo>
                  <a:lnTo>
                    <a:pt x="0" y="8"/>
                  </a:lnTo>
                  <a:lnTo>
                    <a:pt x="0" y="4"/>
                  </a:lnTo>
                  <a:lnTo>
                    <a:pt x="0" y="0"/>
                  </a:lnTo>
                  <a:lnTo>
                    <a:pt x="3" y="0"/>
                  </a:lnTo>
                  <a:lnTo>
                    <a:pt x="6" y="0"/>
                  </a:lnTo>
                  <a:lnTo>
                    <a:pt x="9" y="0"/>
                  </a:lnTo>
                  <a:lnTo>
                    <a:pt x="9" y="4"/>
                  </a:lnTo>
                  <a:lnTo>
                    <a:pt x="9" y="8"/>
                  </a:lnTo>
                  <a:lnTo>
                    <a:pt x="6"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41" name="Freeform 1756">
              <a:extLst>
                <a:ext uri="{FF2B5EF4-FFF2-40B4-BE49-F238E27FC236}">
                  <a16:creationId xmlns:a16="http://schemas.microsoft.com/office/drawing/2014/main" id="{2A2667D8-94BF-47FA-8AFA-7489DC490A1D}"/>
                </a:ext>
              </a:extLst>
            </p:cNvPr>
            <p:cNvSpPr>
              <a:spLocks/>
            </p:cNvSpPr>
            <p:nvPr/>
          </p:nvSpPr>
          <p:spPr bwMode="auto">
            <a:xfrm>
              <a:off x="4102100" y="2059518"/>
              <a:ext cx="321733" cy="21167"/>
            </a:xfrm>
            <a:custGeom>
              <a:avLst/>
              <a:gdLst>
                <a:gd name="T0" fmla="*/ 2147483646 w 239"/>
                <a:gd name="T1" fmla="*/ 2147483646 h 12"/>
                <a:gd name="T2" fmla="*/ 0 w 239"/>
                <a:gd name="T3" fmla="*/ 2147483646 h 12"/>
                <a:gd name="T4" fmla="*/ 0 w 239"/>
                <a:gd name="T5" fmla="*/ 2147483646 h 12"/>
                <a:gd name="T6" fmla="*/ 0 w 239"/>
                <a:gd name="T7" fmla="*/ 2147483646 h 12"/>
                <a:gd name="T8" fmla="*/ 0 w 239"/>
                <a:gd name="T9" fmla="*/ 0 h 12"/>
                <a:gd name="T10" fmla="*/ 2147483646 w 239"/>
                <a:gd name="T11" fmla="*/ 0 h 12"/>
                <a:gd name="T12" fmla="*/ 2147483646 w 239"/>
                <a:gd name="T13" fmla="*/ 0 h 12"/>
                <a:gd name="T14" fmla="*/ 2147483646 w 239"/>
                <a:gd name="T15" fmla="*/ 0 h 12"/>
                <a:gd name="T16" fmla="*/ 2147483646 w 239"/>
                <a:gd name="T17" fmla="*/ 2147483646 h 12"/>
                <a:gd name="T18" fmla="*/ 2147483646 w 239"/>
                <a:gd name="T19" fmla="*/ 2147483646 h 12"/>
                <a:gd name="T20" fmla="*/ 2147483646 w 239"/>
                <a:gd name="T21" fmla="*/ 2147483646 h 12"/>
                <a:gd name="T22" fmla="*/ 2147483646 w 239"/>
                <a:gd name="T23" fmla="*/ 2147483646 h 12"/>
                <a:gd name="T24" fmla="*/ 2147483646 w 239"/>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9" h="12">
                  <a:moveTo>
                    <a:pt x="3" y="12"/>
                  </a:moveTo>
                  <a:lnTo>
                    <a:pt x="0" y="8"/>
                  </a:lnTo>
                  <a:lnTo>
                    <a:pt x="0" y="4"/>
                  </a:lnTo>
                  <a:lnTo>
                    <a:pt x="0" y="0"/>
                  </a:lnTo>
                  <a:lnTo>
                    <a:pt x="3" y="0"/>
                  </a:lnTo>
                  <a:lnTo>
                    <a:pt x="236" y="0"/>
                  </a:lnTo>
                  <a:lnTo>
                    <a:pt x="239" y="0"/>
                  </a:lnTo>
                  <a:lnTo>
                    <a:pt x="239" y="4"/>
                  </a:lnTo>
                  <a:lnTo>
                    <a:pt x="239" y="8"/>
                  </a:lnTo>
                  <a:lnTo>
                    <a:pt x="236"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42" name="Freeform 1757">
              <a:extLst>
                <a:ext uri="{FF2B5EF4-FFF2-40B4-BE49-F238E27FC236}">
                  <a16:creationId xmlns:a16="http://schemas.microsoft.com/office/drawing/2014/main" id="{E3CDAF91-15B8-48C6-A74F-9FE0369E8C32}"/>
                </a:ext>
              </a:extLst>
            </p:cNvPr>
            <p:cNvSpPr>
              <a:spLocks/>
            </p:cNvSpPr>
            <p:nvPr/>
          </p:nvSpPr>
          <p:spPr bwMode="auto">
            <a:xfrm>
              <a:off x="4415367" y="1966385"/>
              <a:ext cx="12700" cy="105833"/>
            </a:xfrm>
            <a:custGeom>
              <a:avLst/>
              <a:gdLst>
                <a:gd name="T0" fmla="*/ 2147483646 w 9"/>
                <a:gd name="T1" fmla="*/ 2147483646 h 60"/>
                <a:gd name="T2" fmla="*/ 2147483646 w 9"/>
                <a:gd name="T3" fmla="*/ 2147483646 h 60"/>
                <a:gd name="T4" fmla="*/ 2147483646 w 9"/>
                <a:gd name="T5" fmla="*/ 2147483646 h 60"/>
                <a:gd name="T6" fmla="*/ 2147483646 w 9"/>
                <a:gd name="T7" fmla="*/ 2147483646 h 60"/>
                <a:gd name="T8" fmla="*/ 0 w 9"/>
                <a:gd name="T9" fmla="*/ 2147483646 h 60"/>
                <a:gd name="T10" fmla="*/ 0 w 9"/>
                <a:gd name="T11" fmla="*/ 2147483646 h 60"/>
                <a:gd name="T12" fmla="*/ 0 w 9"/>
                <a:gd name="T13" fmla="*/ 2147483646 h 60"/>
                <a:gd name="T14" fmla="*/ 0 w 9"/>
                <a:gd name="T15" fmla="*/ 0 h 60"/>
                <a:gd name="T16" fmla="*/ 2147483646 w 9"/>
                <a:gd name="T17" fmla="*/ 0 h 60"/>
                <a:gd name="T18" fmla="*/ 2147483646 w 9"/>
                <a:gd name="T19" fmla="*/ 0 h 60"/>
                <a:gd name="T20" fmla="*/ 2147483646 w 9"/>
                <a:gd name="T21" fmla="*/ 0 h 60"/>
                <a:gd name="T22" fmla="*/ 2147483646 w 9"/>
                <a:gd name="T23" fmla="*/ 2147483646 h 60"/>
                <a:gd name="T24" fmla="*/ 2147483646 w 9"/>
                <a:gd name="T25" fmla="*/ 2147483646 h 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60">
                  <a:moveTo>
                    <a:pt x="9" y="56"/>
                  </a:moveTo>
                  <a:lnTo>
                    <a:pt x="6" y="60"/>
                  </a:lnTo>
                  <a:lnTo>
                    <a:pt x="3" y="60"/>
                  </a:lnTo>
                  <a:lnTo>
                    <a:pt x="0" y="60"/>
                  </a:lnTo>
                  <a:lnTo>
                    <a:pt x="0" y="56"/>
                  </a:lnTo>
                  <a:lnTo>
                    <a:pt x="0" y="4"/>
                  </a:lnTo>
                  <a:lnTo>
                    <a:pt x="0" y="0"/>
                  </a:lnTo>
                  <a:lnTo>
                    <a:pt x="3" y="0"/>
                  </a:lnTo>
                  <a:lnTo>
                    <a:pt x="6" y="0"/>
                  </a:lnTo>
                  <a:lnTo>
                    <a:pt x="9" y="4"/>
                  </a:lnTo>
                  <a:lnTo>
                    <a:pt x="9" y="56"/>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43" name="Freeform 1758">
              <a:extLst>
                <a:ext uri="{FF2B5EF4-FFF2-40B4-BE49-F238E27FC236}">
                  <a16:creationId xmlns:a16="http://schemas.microsoft.com/office/drawing/2014/main" id="{B2ECB934-1417-4234-8232-C5D1FCD8DD38}"/>
                </a:ext>
              </a:extLst>
            </p:cNvPr>
            <p:cNvSpPr>
              <a:spLocks/>
            </p:cNvSpPr>
            <p:nvPr/>
          </p:nvSpPr>
          <p:spPr bwMode="auto">
            <a:xfrm>
              <a:off x="4415367" y="1966385"/>
              <a:ext cx="162984" cy="19049"/>
            </a:xfrm>
            <a:custGeom>
              <a:avLst/>
              <a:gdLst>
                <a:gd name="T0" fmla="*/ 2147483646 w 121"/>
                <a:gd name="T1" fmla="*/ 2147483646 h 11"/>
                <a:gd name="T2" fmla="*/ 0 w 121"/>
                <a:gd name="T3" fmla="*/ 2147483646 h 11"/>
                <a:gd name="T4" fmla="*/ 0 w 121"/>
                <a:gd name="T5" fmla="*/ 2147483646 h 11"/>
                <a:gd name="T6" fmla="*/ 0 w 121"/>
                <a:gd name="T7" fmla="*/ 2147483646 h 11"/>
                <a:gd name="T8" fmla="*/ 0 w 121"/>
                <a:gd name="T9" fmla="*/ 0 h 11"/>
                <a:gd name="T10" fmla="*/ 2147483646 w 121"/>
                <a:gd name="T11" fmla="*/ 0 h 11"/>
                <a:gd name="T12" fmla="*/ 2147483646 w 121"/>
                <a:gd name="T13" fmla="*/ 0 h 11"/>
                <a:gd name="T14" fmla="*/ 2147483646 w 121"/>
                <a:gd name="T15" fmla="*/ 0 h 11"/>
                <a:gd name="T16" fmla="*/ 2147483646 w 121"/>
                <a:gd name="T17" fmla="*/ 2147483646 h 11"/>
                <a:gd name="T18" fmla="*/ 2147483646 w 121"/>
                <a:gd name="T19" fmla="*/ 2147483646 h 11"/>
                <a:gd name="T20" fmla="*/ 2147483646 w 121"/>
                <a:gd name="T21" fmla="*/ 2147483646 h 11"/>
                <a:gd name="T22" fmla="*/ 2147483646 w 121"/>
                <a:gd name="T23" fmla="*/ 2147483646 h 11"/>
                <a:gd name="T24" fmla="*/ 2147483646 w 121"/>
                <a:gd name="T25" fmla="*/ 214748364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1" h="11">
                  <a:moveTo>
                    <a:pt x="3" y="11"/>
                  </a:moveTo>
                  <a:lnTo>
                    <a:pt x="0" y="7"/>
                  </a:lnTo>
                  <a:lnTo>
                    <a:pt x="0" y="4"/>
                  </a:lnTo>
                  <a:lnTo>
                    <a:pt x="0" y="0"/>
                  </a:lnTo>
                  <a:lnTo>
                    <a:pt x="3" y="0"/>
                  </a:lnTo>
                  <a:lnTo>
                    <a:pt x="118" y="0"/>
                  </a:lnTo>
                  <a:lnTo>
                    <a:pt x="121" y="0"/>
                  </a:lnTo>
                  <a:lnTo>
                    <a:pt x="121" y="4"/>
                  </a:lnTo>
                  <a:lnTo>
                    <a:pt x="121" y="7"/>
                  </a:lnTo>
                  <a:lnTo>
                    <a:pt x="118" y="11"/>
                  </a:lnTo>
                  <a:lnTo>
                    <a:pt x="3" y="11"/>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44" name="Freeform 1759">
              <a:extLst>
                <a:ext uri="{FF2B5EF4-FFF2-40B4-BE49-F238E27FC236}">
                  <a16:creationId xmlns:a16="http://schemas.microsoft.com/office/drawing/2014/main" id="{68DB6869-80B2-4268-BB3D-0E338FD94571}"/>
                </a:ext>
              </a:extLst>
            </p:cNvPr>
            <p:cNvSpPr>
              <a:spLocks/>
            </p:cNvSpPr>
            <p:nvPr/>
          </p:nvSpPr>
          <p:spPr bwMode="auto">
            <a:xfrm>
              <a:off x="4569885" y="1871134"/>
              <a:ext cx="10583" cy="107951"/>
            </a:xfrm>
            <a:custGeom>
              <a:avLst/>
              <a:gdLst>
                <a:gd name="T0" fmla="*/ 2147483646 w 8"/>
                <a:gd name="T1" fmla="*/ 2147483646 h 60"/>
                <a:gd name="T2" fmla="*/ 2147483646 w 8"/>
                <a:gd name="T3" fmla="*/ 2147483646 h 60"/>
                <a:gd name="T4" fmla="*/ 2147483646 w 8"/>
                <a:gd name="T5" fmla="*/ 2147483646 h 60"/>
                <a:gd name="T6" fmla="*/ 2147483646 w 8"/>
                <a:gd name="T7" fmla="*/ 2147483646 h 60"/>
                <a:gd name="T8" fmla="*/ 0 w 8"/>
                <a:gd name="T9" fmla="*/ 2147483646 h 60"/>
                <a:gd name="T10" fmla="*/ 0 w 8"/>
                <a:gd name="T11" fmla="*/ 2147483646 h 60"/>
                <a:gd name="T12" fmla="*/ 0 w 8"/>
                <a:gd name="T13" fmla="*/ 2147483646 h 60"/>
                <a:gd name="T14" fmla="*/ 0 w 8"/>
                <a:gd name="T15" fmla="*/ 0 h 60"/>
                <a:gd name="T16" fmla="*/ 2147483646 w 8"/>
                <a:gd name="T17" fmla="*/ 0 h 60"/>
                <a:gd name="T18" fmla="*/ 2147483646 w 8"/>
                <a:gd name="T19" fmla="*/ 0 h 60"/>
                <a:gd name="T20" fmla="*/ 2147483646 w 8"/>
                <a:gd name="T21" fmla="*/ 0 h 60"/>
                <a:gd name="T22" fmla="*/ 2147483646 w 8"/>
                <a:gd name="T23" fmla="*/ 2147483646 h 60"/>
                <a:gd name="T24" fmla="*/ 2147483646 w 8"/>
                <a:gd name="T25" fmla="*/ 2147483646 h 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60">
                  <a:moveTo>
                    <a:pt x="8" y="57"/>
                  </a:moveTo>
                  <a:lnTo>
                    <a:pt x="6" y="60"/>
                  </a:lnTo>
                  <a:lnTo>
                    <a:pt x="3" y="60"/>
                  </a:lnTo>
                  <a:lnTo>
                    <a:pt x="0" y="60"/>
                  </a:lnTo>
                  <a:lnTo>
                    <a:pt x="0" y="57"/>
                  </a:lnTo>
                  <a:lnTo>
                    <a:pt x="0" y="4"/>
                  </a:lnTo>
                  <a:lnTo>
                    <a:pt x="0" y="0"/>
                  </a:lnTo>
                  <a:lnTo>
                    <a:pt x="3" y="0"/>
                  </a:lnTo>
                  <a:lnTo>
                    <a:pt x="6" y="0"/>
                  </a:lnTo>
                  <a:lnTo>
                    <a:pt x="8" y="4"/>
                  </a:lnTo>
                  <a:lnTo>
                    <a:pt x="8" y="57"/>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45" name="Freeform 1760">
              <a:extLst>
                <a:ext uri="{FF2B5EF4-FFF2-40B4-BE49-F238E27FC236}">
                  <a16:creationId xmlns:a16="http://schemas.microsoft.com/office/drawing/2014/main" id="{6306E4DB-122E-4ACD-9EB3-8EE84860E080}"/>
                </a:ext>
              </a:extLst>
            </p:cNvPr>
            <p:cNvSpPr>
              <a:spLocks/>
            </p:cNvSpPr>
            <p:nvPr/>
          </p:nvSpPr>
          <p:spPr bwMode="auto">
            <a:xfrm>
              <a:off x="4569885" y="1871134"/>
              <a:ext cx="162983" cy="21167"/>
            </a:xfrm>
            <a:custGeom>
              <a:avLst/>
              <a:gdLst>
                <a:gd name="T0" fmla="*/ 2147483646 w 120"/>
                <a:gd name="T1" fmla="*/ 2147483646 h 12"/>
                <a:gd name="T2" fmla="*/ 0 w 120"/>
                <a:gd name="T3" fmla="*/ 2147483646 h 12"/>
                <a:gd name="T4" fmla="*/ 0 w 120"/>
                <a:gd name="T5" fmla="*/ 2147483646 h 12"/>
                <a:gd name="T6" fmla="*/ 0 w 120"/>
                <a:gd name="T7" fmla="*/ 2147483646 h 12"/>
                <a:gd name="T8" fmla="*/ 0 w 120"/>
                <a:gd name="T9" fmla="*/ 0 h 12"/>
                <a:gd name="T10" fmla="*/ 2147483646 w 120"/>
                <a:gd name="T11" fmla="*/ 0 h 12"/>
                <a:gd name="T12" fmla="*/ 2147483646 w 120"/>
                <a:gd name="T13" fmla="*/ 0 h 12"/>
                <a:gd name="T14" fmla="*/ 2147483646 w 120"/>
                <a:gd name="T15" fmla="*/ 0 h 12"/>
                <a:gd name="T16" fmla="*/ 2147483646 w 120"/>
                <a:gd name="T17" fmla="*/ 2147483646 h 12"/>
                <a:gd name="T18" fmla="*/ 2147483646 w 120"/>
                <a:gd name="T19" fmla="*/ 2147483646 h 12"/>
                <a:gd name="T20" fmla="*/ 2147483646 w 120"/>
                <a:gd name="T21" fmla="*/ 2147483646 h 12"/>
                <a:gd name="T22" fmla="*/ 2147483646 w 120"/>
                <a:gd name="T23" fmla="*/ 2147483646 h 12"/>
                <a:gd name="T24" fmla="*/ 2147483646 w 120"/>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0" h="12">
                  <a:moveTo>
                    <a:pt x="3" y="12"/>
                  </a:moveTo>
                  <a:lnTo>
                    <a:pt x="0" y="8"/>
                  </a:lnTo>
                  <a:lnTo>
                    <a:pt x="0" y="4"/>
                  </a:lnTo>
                  <a:lnTo>
                    <a:pt x="0" y="0"/>
                  </a:lnTo>
                  <a:lnTo>
                    <a:pt x="3" y="0"/>
                  </a:lnTo>
                  <a:lnTo>
                    <a:pt x="118" y="0"/>
                  </a:lnTo>
                  <a:lnTo>
                    <a:pt x="120" y="0"/>
                  </a:lnTo>
                  <a:lnTo>
                    <a:pt x="120" y="4"/>
                  </a:lnTo>
                  <a:lnTo>
                    <a:pt x="120" y="8"/>
                  </a:lnTo>
                  <a:lnTo>
                    <a:pt x="118"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46" name="Freeform 1761">
              <a:extLst>
                <a:ext uri="{FF2B5EF4-FFF2-40B4-BE49-F238E27FC236}">
                  <a16:creationId xmlns:a16="http://schemas.microsoft.com/office/drawing/2014/main" id="{CA11873C-1B54-4153-AA0C-BC2A6DCC6052}"/>
                </a:ext>
              </a:extLst>
            </p:cNvPr>
            <p:cNvSpPr>
              <a:spLocks/>
            </p:cNvSpPr>
            <p:nvPr/>
          </p:nvSpPr>
          <p:spPr bwMode="auto">
            <a:xfrm>
              <a:off x="4724401" y="1871134"/>
              <a:ext cx="328084" cy="21167"/>
            </a:xfrm>
            <a:custGeom>
              <a:avLst/>
              <a:gdLst>
                <a:gd name="T0" fmla="*/ 2147483646 w 244"/>
                <a:gd name="T1" fmla="*/ 2147483646 h 12"/>
                <a:gd name="T2" fmla="*/ 0 w 244"/>
                <a:gd name="T3" fmla="*/ 2147483646 h 12"/>
                <a:gd name="T4" fmla="*/ 0 w 244"/>
                <a:gd name="T5" fmla="*/ 2147483646 h 12"/>
                <a:gd name="T6" fmla="*/ 0 w 244"/>
                <a:gd name="T7" fmla="*/ 2147483646 h 12"/>
                <a:gd name="T8" fmla="*/ 0 w 244"/>
                <a:gd name="T9" fmla="*/ 0 h 12"/>
                <a:gd name="T10" fmla="*/ 2147483646 w 244"/>
                <a:gd name="T11" fmla="*/ 0 h 12"/>
                <a:gd name="T12" fmla="*/ 2147483646 w 244"/>
                <a:gd name="T13" fmla="*/ 0 h 12"/>
                <a:gd name="T14" fmla="*/ 2147483646 w 244"/>
                <a:gd name="T15" fmla="*/ 0 h 12"/>
                <a:gd name="T16" fmla="*/ 2147483646 w 244"/>
                <a:gd name="T17" fmla="*/ 2147483646 h 12"/>
                <a:gd name="T18" fmla="*/ 2147483646 w 244"/>
                <a:gd name="T19" fmla="*/ 2147483646 h 12"/>
                <a:gd name="T20" fmla="*/ 2147483646 w 244"/>
                <a:gd name="T21" fmla="*/ 2147483646 h 12"/>
                <a:gd name="T22" fmla="*/ 2147483646 w 244"/>
                <a:gd name="T23" fmla="*/ 2147483646 h 12"/>
                <a:gd name="T24" fmla="*/ 2147483646 w 244"/>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44" h="12">
                  <a:moveTo>
                    <a:pt x="3" y="12"/>
                  </a:moveTo>
                  <a:lnTo>
                    <a:pt x="0" y="8"/>
                  </a:lnTo>
                  <a:lnTo>
                    <a:pt x="0" y="4"/>
                  </a:lnTo>
                  <a:lnTo>
                    <a:pt x="0" y="0"/>
                  </a:lnTo>
                  <a:lnTo>
                    <a:pt x="3" y="0"/>
                  </a:lnTo>
                  <a:lnTo>
                    <a:pt x="241" y="0"/>
                  </a:lnTo>
                  <a:lnTo>
                    <a:pt x="244" y="0"/>
                  </a:lnTo>
                  <a:lnTo>
                    <a:pt x="244" y="4"/>
                  </a:lnTo>
                  <a:lnTo>
                    <a:pt x="244" y="8"/>
                  </a:lnTo>
                  <a:lnTo>
                    <a:pt x="241"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sp>
          <p:nvSpPr>
            <p:cNvPr id="352147" name="Freeform 1762">
              <a:extLst>
                <a:ext uri="{FF2B5EF4-FFF2-40B4-BE49-F238E27FC236}">
                  <a16:creationId xmlns:a16="http://schemas.microsoft.com/office/drawing/2014/main" id="{A0E50FB9-C279-40AD-9278-96029A9F1823}"/>
                </a:ext>
              </a:extLst>
            </p:cNvPr>
            <p:cNvSpPr>
              <a:spLocks/>
            </p:cNvSpPr>
            <p:nvPr/>
          </p:nvSpPr>
          <p:spPr bwMode="auto">
            <a:xfrm>
              <a:off x="5046134" y="1871134"/>
              <a:ext cx="133351" cy="21167"/>
            </a:xfrm>
            <a:custGeom>
              <a:avLst/>
              <a:gdLst>
                <a:gd name="T0" fmla="*/ 2147483646 w 100"/>
                <a:gd name="T1" fmla="*/ 2147483646 h 12"/>
                <a:gd name="T2" fmla="*/ 0 w 100"/>
                <a:gd name="T3" fmla="*/ 2147483646 h 12"/>
                <a:gd name="T4" fmla="*/ 0 w 100"/>
                <a:gd name="T5" fmla="*/ 2147483646 h 12"/>
                <a:gd name="T6" fmla="*/ 0 w 100"/>
                <a:gd name="T7" fmla="*/ 2147483646 h 12"/>
                <a:gd name="T8" fmla="*/ 0 w 100"/>
                <a:gd name="T9" fmla="*/ 0 h 12"/>
                <a:gd name="T10" fmla="*/ 2147483646 w 100"/>
                <a:gd name="T11" fmla="*/ 0 h 12"/>
                <a:gd name="T12" fmla="*/ 2147483646 w 100"/>
                <a:gd name="T13" fmla="*/ 0 h 12"/>
                <a:gd name="T14" fmla="*/ 2147483646 w 100"/>
                <a:gd name="T15" fmla="*/ 0 h 12"/>
                <a:gd name="T16" fmla="*/ 2147483646 w 100"/>
                <a:gd name="T17" fmla="*/ 2147483646 h 12"/>
                <a:gd name="T18" fmla="*/ 2147483646 w 100"/>
                <a:gd name="T19" fmla="*/ 2147483646 h 12"/>
                <a:gd name="T20" fmla="*/ 2147483646 w 100"/>
                <a:gd name="T21" fmla="*/ 2147483646 h 12"/>
                <a:gd name="T22" fmla="*/ 2147483646 w 100"/>
                <a:gd name="T23" fmla="*/ 2147483646 h 12"/>
                <a:gd name="T24" fmla="*/ 2147483646 w 100"/>
                <a:gd name="T25" fmla="*/ 2147483646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 h="12">
                  <a:moveTo>
                    <a:pt x="3" y="12"/>
                  </a:moveTo>
                  <a:lnTo>
                    <a:pt x="0" y="8"/>
                  </a:lnTo>
                  <a:lnTo>
                    <a:pt x="0" y="4"/>
                  </a:lnTo>
                  <a:lnTo>
                    <a:pt x="0" y="0"/>
                  </a:lnTo>
                  <a:lnTo>
                    <a:pt x="3" y="0"/>
                  </a:lnTo>
                  <a:lnTo>
                    <a:pt x="98" y="0"/>
                  </a:lnTo>
                  <a:lnTo>
                    <a:pt x="100" y="0"/>
                  </a:lnTo>
                  <a:lnTo>
                    <a:pt x="100" y="4"/>
                  </a:lnTo>
                  <a:lnTo>
                    <a:pt x="100" y="8"/>
                  </a:lnTo>
                  <a:lnTo>
                    <a:pt x="98" y="12"/>
                  </a:lnTo>
                  <a:lnTo>
                    <a:pt x="3" y="12"/>
                  </a:lnTo>
                  <a:close/>
                </a:path>
              </a:pathLst>
            </a:custGeom>
            <a:grpFill/>
            <a:ln w="19050">
              <a:solidFill>
                <a:schemeClr val="accent6"/>
              </a:solidFill>
              <a:round/>
              <a:headEnd/>
              <a:tailEnd/>
            </a:ln>
          </p:spPr>
          <p:txBody>
            <a:bodyPr lIns="91440" tIns="45720" rIns="91440" bIns="45720"/>
            <a:lstStyle/>
            <a:p>
              <a:pPr defTabSz="609585"/>
              <a:endParaRPr lang="en-US" sz="1600" b="0" dirty="0">
                <a:solidFill>
                  <a:prstClr val="black"/>
                </a:solidFill>
                <a:latin typeface="Calibri" panose="020F0502020204030204" pitchFamily="34" charset="0"/>
                <a:cs typeface="Calibri" panose="020F0502020204030204" pitchFamily="34" charset="0"/>
              </a:endParaRPr>
            </a:p>
          </p:txBody>
        </p:sp>
      </p:grpSp>
      <p:graphicFrame>
        <p:nvGraphicFramePr>
          <p:cNvPr id="903" name="Table 4">
            <a:extLst>
              <a:ext uri="{FF2B5EF4-FFF2-40B4-BE49-F238E27FC236}">
                <a16:creationId xmlns:a16="http://schemas.microsoft.com/office/drawing/2014/main" id="{51E77A02-369B-4F56-B9BF-497585A4C097}"/>
              </a:ext>
            </a:extLst>
          </p:cNvPr>
          <p:cNvGraphicFramePr>
            <a:graphicFrameLocks noGrp="1"/>
          </p:cNvGraphicFramePr>
          <p:nvPr>
            <p:extLst>
              <p:ext uri="{D42A27DB-BD31-4B8C-83A1-F6EECF244321}">
                <p14:modId xmlns:p14="http://schemas.microsoft.com/office/powerpoint/2010/main" val="1505749642"/>
              </p:ext>
            </p:extLst>
          </p:nvPr>
        </p:nvGraphicFramePr>
        <p:xfrm>
          <a:off x="6914909" y="852909"/>
          <a:ext cx="4840817" cy="3938016"/>
        </p:xfrm>
        <a:graphic>
          <a:graphicData uri="http://schemas.openxmlformats.org/drawingml/2006/table">
            <a:tbl>
              <a:tblPr firstRow="1" bandRow="1">
                <a:tableStyleId>{7E9639D4-E3E2-4D34-9284-5A2195B3D0D7}</a:tableStyleId>
              </a:tblPr>
              <a:tblGrid>
                <a:gridCol w="1621319">
                  <a:extLst>
                    <a:ext uri="{9D8B030D-6E8A-4147-A177-3AD203B41FA5}">
                      <a16:colId xmlns:a16="http://schemas.microsoft.com/office/drawing/2014/main" val="20000"/>
                    </a:ext>
                  </a:extLst>
                </a:gridCol>
                <a:gridCol w="1287799">
                  <a:extLst>
                    <a:ext uri="{9D8B030D-6E8A-4147-A177-3AD203B41FA5}">
                      <a16:colId xmlns:a16="http://schemas.microsoft.com/office/drawing/2014/main" val="20001"/>
                    </a:ext>
                  </a:extLst>
                </a:gridCol>
                <a:gridCol w="1159019">
                  <a:extLst>
                    <a:ext uri="{9D8B030D-6E8A-4147-A177-3AD203B41FA5}">
                      <a16:colId xmlns:a16="http://schemas.microsoft.com/office/drawing/2014/main" val="20002"/>
                    </a:ext>
                  </a:extLst>
                </a:gridCol>
                <a:gridCol w="772680">
                  <a:extLst>
                    <a:ext uri="{9D8B030D-6E8A-4147-A177-3AD203B41FA5}">
                      <a16:colId xmlns:a16="http://schemas.microsoft.com/office/drawing/2014/main" val="20003"/>
                    </a:ext>
                  </a:extLst>
                </a:gridCol>
              </a:tblGrid>
              <a:tr h="82236">
                <a:tc>
                  <a:txBody>
                    <a:bodyPr/>
                    <a:lstStyle/>
                    <a:p>
                      <a:pPr algn="l" rtl="0" fontAlgn="b"/>
                      <a:r>
                        <a:rPr lang="en-US" sz="1400" b="1" u="none" strike="noStrike" dirty="0">
                          <a:solidFill>
                            <a:schemeClr val="tx1"/>
                          </a:solidFill>
                          <a:effectLst/>
                          <a:latin typeface="Calibri" panose="020F0502020204030204" pitchFamily="34" charset="0"/>
                          <a:cs typeface="Calibri" panose="020F0502020204030204" pitchFamily="34" charset="0"/>
                        </a:rPr>
                        <a:t>Risk Factor</a:t>
                      </a:r>
                      <a:endParaRPr lang="en-US" sz="1400" b="1" i="0" u="none" strike="noStrike" dirty="0">
                        <a:solidFill>
                          <a:schemeClr val="tx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rtl="0" fontAlgn="b"/>
                      <a:r>
                        <a:rPr lang="en-US" sz="1400" b="1" u="none" strike="noStrike" dirty="0">
                          <a:solidFill>
                            <a:schemeClr val="tx1"/>
                          </a:solidFill>
                          <a:effectLst/>
                          <a:latin typeface="Calibri" panose="020F0502020204030204" pitchFamily="34" charset="0"/>
                          <a:cs typeface="Calibri" panose="020F0502020204030204" pitchFamily="34" charset="0"/>
                        </a:rPr>
                        <a:t>Coefficient</a:t>
                      </a:r>
                      <a:endParaRPr lang="en-US" sz="1400" b="1" i="0" u="none" strike="noStrike" dirty="0">
                        <a:solidFill>
                          <a:schemeClr val="tx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rtl="0" fontAlgn="b"/>
                      <a:r>
                        <a:rPr lang="en-US" sz="1400" b="1" i="1" u="none" strike="noStrike" dirty="0">
                          <a:solidFill>
                            <a:schemeClr val="tx1"/>
                          </a:solidFill>
                          <a:effectLst/>
                          <a:latin typeface="Calibri" panose="020F0502020204030204" pitchFamily="34" charset="0"/>
                          <a:cs typeface="Calibri" panose="020F0502020204030204" pitchFamily="34" charset="0"/>
                        </a:rPr>
                        <a:t>P</a:t>
                      </a:r>
                      <a:r>
                        <a:rPr lang="en-US" sz="1400" b="1" u="none" strike="noStrike" dirty="0">
                          <a:solidFill>
                            <a:schemeClr val="tx1"/>
                          </a:solidFill>
                          <a:effectLst/>
                          <a:latin typeface="Calibri" panose="020F0502020204030204" pitchFamily="34" charset="0"/>
                          <a:cs typeface="Calibri" panose="020F0502020204030204" pitchFamily="34" charset="0"/>
                        </a:rPr>
                        <a:t> Value</a:t>
                      </a:r>
                      <a:endParaRPr lang="en-US" sz="1400" b="1" i="0" u="none" strike="noStrike" dirty="0">
                        <a:solidFill>
                          <a:schemeClr val="tx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rtl="0" fontAlgn="b"/>
                      <a:r>
                        <a:rPr lang="en-US" sz="1400" b="1" u="none" strike="noStrike" dirty="0">
                          <a:solidFill>
                            <a:schemeClr val="tx1"/>
                          </a:solidFill>
                          <a:effectLst/>
                          <a:latin typeface="Calibri" panose="020F0502020204030204" pitchFamily="34" charset="0"/>
                          <a:cs typeface="Calibri" panose="020F0502020204030204" pitchFamily="34" charset="0"/>
                        </a:rPr>
                        <a:t>Score</a:t>
                      </a:r>
                      <a:endParaRPr lang="en-US" sz="1400" b="1" i="0" u="none" strike="noStrike" dirty="0">
                        <a:solidFill>
                          <a:schemeClr val="tx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0000"/>
                  </a:ext>
                </a:extLst>
              </a:tr>
              <a:tr h="82236">
                <a:tc>
                  <a:txBody>
                    <a:bodyPr/>
                    <a:lstStyle/>
                    <a:p>
                      <a:pPr algn="l" rtl="0" fontAlgn="b"/>
                      <a:r>
                        <a:rPr lang="en-US" sz="1400" b="1" u="none" strike="noStrike" dirty="0">
                          <a:solidFill>
                            <a:schemeClr val="accent3"/>
                          </a:solidFill>
                          <a:effectLst/>
                          <a:latin typeface="Calibri" panose="020F0502020204030204" pitchFamily="34" charset="0"/>
                          <a:cs typeface="Calibri" panose="020F0502020204030204" pitchFamily="34" charset="0"/>
                        </a:rPr>
                        <a:t>FLC (IU)</a:t>
                      </a:r>
                      <a:endParaRPr lang="en-US" sz="1400" b="1" i="0" u="none" strike="noStrike" dirty="0">
                        <a:solidFill>
                          <a:schemeClr val="accent3"/>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1" u="none" strike="noStrike" dirty="0">
                          <a:solidFill>
                            <a:schemeClr val="bg1"/>
                          </a:solidFill>
                          <a:effectLst/>
                          <a:latin typeface="Calibri" panose="020F0502020204030204" pitchFamily="34" charset="0"/>
                          <a:cs typeface="Calibri" panose="020F0502020204030204" pitchFamily="34" charset="0"/>
                        </a:rPr>
                        <a:t> </a:t>
                      </a:r>
                      <a:endParaRPr lang="en-US" sz="1400" b="1"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12700" cap="flat" cmpd="sng" algn="ctr">
                      <a:noFill/>
                      <a:prstDash val="solid"/>
                      <a:round/>
                      <a:headEnd type="none" w="med" len="med"/>
                      <a:tailEnd type="none" w="med" len="me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1" u="none" strike="noStrike" dirty="0">
                          <a:solidFill>
                            <a:schemeClr val="bg1"/>
                          </a:solidFill>
                          <a:effectLst/>
                          <a:latin typeface="Calibri" panose="020F0502020204030204" pitchFamily="34" charset="0"/>
                          <a:cs typeface="Calibri" panose="020F0502020204030204" pitchFamily="34" charset="0"/>
                        </a:rPr>
                        <a:t> </a:t>
                      </a:r>
                      <a:endParaRPr lang="en-US" sz="1400" b="1"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12700" cap="flat" cmpd="sng" algn="ctr">
                      <a:noFill/>
                      <a:prstDash val="solid"/>
                      <a:round/>
                      <a:headEnd type="none" w="med" len="med"/>
                      <a:tailEnd type="none" w="med" len="me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1" u="none" strike="noStrike" dirty="0">
                          <a:solidFill>
                            <a:schemeClr val="bg1"/>
                          </a:solidFill>
                          <a:effectLst/>
                          <a:latin typeface="Calibri" panose="020F0502020204030204" pitchFamily="34" charset="0"/>
                          <a:cs typeface="Calibri" panose="020F0502020204030204" pitchFamily="34" charset="0"/>
                        </a:rPr>
                        <a:t> </a:t>
                      </a:r>
                      <a:endParaRPr lang="en-US" sz="1400" b="1"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82236">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0-10 (reference)</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2"/>
                  </a:ext>
                </a:extLst>
              </a:tr>
              <a:tr h="82236">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&gt;10-25</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0.69</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.014</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2</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3"/>
                  </a:ext>
                </a:extLst>
              </a:tr>
              <a:tr h="82236">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&gt;25-40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0.96</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.004</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3</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4"/>
                  </a:ext>
                </a:extLst>
              </a:tr>
              <a:tr h="82236">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&gt;40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1.56</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&lt;.0001</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5</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5"/>
                  </a:ext>
                </a:extLst>
              </a:tr>
              <a:tr h="145487">
                <a:tc>
                  <a:txBody>
                    <a:bodyPr/>
                    <a:lstStyle/>
                    <a:p>
                      <a:pPr algn="l" rtl="0" fontAlgn="b"/>
                      <a:r>
                        <a:rPr lang="en-US" sz="1400" b="1" u="none" strike="noStrike" dirty="0">
                          <a:solidFill>
                            <a:schemeClr val="accent3"/>
                          </a:solidFill>
                          <a:effectLst/>
                          <a:latin typeface="Calibri" panose="020F0502020204030204" pitchFamily="34" charset="0"/>
                          <a:cs typeface="Calibri" panose="020F0502020204030204" pitchFamily="34" charset="0"/>
                        </a:rPr>
                        <a:t>M protein (g/dL)</a:t>
                      </a:r>
                      <a:endParaRPr lang="en-US" sz="1400" b="1" i="0" u="none" strike="noStrike" dirty="0">
                        <a:solidFill>
                          <a:schemeClr val="accent3"/>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1" u="none" strike="noStrike" dirty="0">
                          <a:solidFill>
                            <a:schemeClr val="bg1"/>
                          </a:solidFill>
                          <a:effectLst/>
                          <a:latin typeface="Calibri" panose="020F0502020204030204" pitchFamily="34" charset="0"/>
                          <a:cs typeface="Calibri" panose="020F0502020204030204" pitchFamily="34" charset="0"/>
                        </a:rPr>
                        <a:t> </a:t>
                      </a:r>
                      <a:endParaRPr lang="en-US" sz="1400" b="1"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fontAlgn="b"/>
                      <a:r>
                        <a:rPr lang="en-US" sz="1400" b="1" u="none" strike="noStrike" dirty="0">
                          <a:solidFill>
                            <a:schemeClr val="bg1"/>
                          </a:solidFill>
                          <a:effectLst/>
                          <a:latin typeface="Calibri" panose="020F0502020204030204" pitchFamily="34" charset="0"/>
                          <a:cs typeface="Calibri" panose="020F0502020204030204" pitchFamily="34" charset="0"/>
                        </a:rPr>
                        <a:t> </a:t>
                      </a:r>
                      <a:endParaRPr lang="en-US" sz="1400" b="1" i="0" u="none" strike="noStrike" dirty="0">
                        <a:solidFill>
                          <a:schemeClr val="bg1"/>
                        </a:solidFill>
                        <a:effectLst/>
                        <a:latin typeface="Calibri" panose="020F0502020204030204" pitchFamily="34" charset="0"/>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1" u="none" strike="noStrike" dirty="0">
                          <a:solidFill>
                            <a:schemeClr val="bg1"/>
                          </a:solidFill>
                          <a:effectLst/>
                          <a:latin typeface="Calibri" panose="020F0502020204030204" pitchFamily="34" charset="0"/>
                          <a:cs typeface="Calibri" panose="020F0502020204030204" pitchFamily="34" charset="0"/>
                        </a:rPr>
                        <a:t> </a:t>
                      </a:r>
                      <a:endParaRPr lang="en-US" sz="1400" b="1"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6"/>
                  </a:ext>
                </a:extLst>
              </a:tr>
              <a:tr h="145487">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0-1.5 (reference)</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7"/>
                  </a:ext>
                </a:extLst>
              </a:tr>
              <a:tr h="82236">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&gt;1.5-3</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0.95</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.0002</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3</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8"/>
                  </a:ext>
                </a:extLst>
              </a:tr>
              <a:tr h="82236">
                <a:tc>
                  <a:txBody>
                    <a:bodyPr/>
                    <a:lstStyle/>
                    <a:p>
                      <a:pPr marL="0" indent="0" algn="l" rtl="0" fontAlgn="b">
                        <a:buFont typeface="Wingdings" panose="05000000000000000000" pitchFamily="2" charset="2"/>
                        <a:buNone/>
                      </a:pPr>
                      <a:r>
                        <a:rPr lang="en-US" sz="1400" b="0" u="none" strike="noStrike" dirty="0">
                          <a:solidFill>
                            <a:schemeClr val="bg1"/>
                          </a:solidFill>
                          <a:effectLst/>
                          <a:latin typeface="Calibri" panose="020F0502020204030204" pitchFamily="34" charset="0"/>
                          <a:cs typeface="Calibri" panose="020F0502020204030204" pitchFamily="34" charset="0"/>
                        </a:rPr>
                        <a:t>&gt;3</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1.30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&lt;.0001</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4</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9"/>
                  </a:ext>
                </a:extLst>
              </a:tr>
              <a:tr h="82236">
                <a:tc>
                  <a:txBody>
                    <a:bodyPr/>
                    <a:lstStyle/>
                    <a:p>
                      <a:pPr algn="l" rtl="0" fontAlgn="b"/>
                      <a:r>
                        <a:rPr lang="en-US" sz="1400" b="1" u="none" strike="noStrike" dirty="0">
                          <a:solidFill>
                            <a:schemeClr val="accent3"/>
                          </a:solidFill>
                          <a:effectLst/>
                          <a:latin typeface="Calibri" panose="020F0502020204030204" pitchFamily="34" charset="0"/>
                          <a:cs typeface="Calibri" panose="020F0502020204030204" pitchFamily="34" charset="0"/>
                        </a:rPr>
                        <a:t>BMPCs (%)</a:t>
                      </a:r>
                      <a:endParaRPr lang="en-US" sz="1400" b="1" i="0" u="none" strike="noStrike" dirty="0">
                        <a:solidFill>
                          <a:schemeClr val="accent3"/>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1" u="none" strike="noStrike" dirty="0">
                          <a:solidFill>
                            <a:schemeClr val="bg1"/>
                          </a:solidFill>
                          <a:effectLst/>
                          <a:latin typeface="Calibri" panose="020F0502020204030204" pitchFamily="34" charset="0"/>
                          <a:cs typeface="Calibri" panose="020F0502020204030204" pitchFamily="34" charset="0"/>
                        </a:rPr>
                        <a:t> </a:t>
                      </a:r>
                      <a:endParaRPr lang="en-US" sz="1400" b="1"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fontAlgn="b"/>
                      <a:r>
                        <a:rPr lang="en-US" sz="1400" b="1" u="none" strike="noStrike" dirty="0">
                          <a:solidFill>
                            <a:schemeClr val="bg1"/>
                          </a:solidFill>
                          <a:effectLst/>
                          <a:latin typeface="Calibri" panose="020F0502020204030204" pitchFamily="34" charset="0"/>
                          <a:cs typeface="Calibri" panose="020F0502020204030204" pitchFamily="34" charset="0"/>
                        </a:rPr>
                        <a:t> </a:t>
                      </a:r>
                      <a:endParaRPr lang="en-US" sz="1400" b="1" i="0" u="none" strike="noStrike" dirty="0">
                        <a:solidFill>
                          <a:schemeClr val="bg1"/>
                        </a:solidFill>
                        <a:effectLst/>
                        <a:latin typeface="Calibri" panose="020F0502020204030204" pitchFamily="34" charset="0"/>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1" u="none" strike="noStrike" dirty="0">
                          <a:solidFill>
                            <a:schemeClr val="bg1"/>
                          </a:solidFill>
                          <a:effectLst/>
                          <a:latin typeface="Calibri" panose="020F0502020204030204" pitchFamily="34" charset="0"/>
                          <a:cs typeface="Calibri" panose="020F0502020204030204" pitchFamily="34" charset="0"/>
                        </a:rPr>
                        <a:t> </a:t>
                      </a:r>
                      <a:endParaRPr lang="en-US" sz="1400" b="1"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0"/>
                  </a:ext>
                </a:extLst>
              </a:tr>
              <a:tr h="82236">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0-15 (reference)</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1"/>
                  </a:ext>
                </a:extLst>
              </a:tr>
              <a:tr h="82236">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&gt;15-20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0.57</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.04</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2</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2"/>
                  </a:ext>
                </a:extLst>
              </a:tr>
              <a:tr h="82236">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&gt;20-30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1.01</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.0002</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3</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3"/>
                  </a:ext>
                </a:extLst>
              </a:tr>
              <a:tr h="82236">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&gt;30-40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1.57</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&lt;.0001</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5</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4"/>
                  </a:ext>
                </a:extLst>
              </a:tr>
              <a:tr h="0">
                <a:tc>
                  <a:txBody>
                    <a:bodyPr/>
                    <a:lstStyle/>
                    <a:p>
                      <a:pPr algn="l" rtl="0" fontAlgn="b"/>
                      <a:r>
                        <a:rPr lang="en-US" sz="1400" b="0" u="none" strike="noStrike" dirty="0">
                          <a:solidFill>
                            <a:schemeClr val="bg1"/>
                          </a:solidFill>
                          <a:effectLst/>
                          <a:latin typeface="Calibri" panose="020F0502020204030204" pitchFamily="34" charset="0"/>
                          <a:cs typeface="Calibri" panose="020F0502020204030204" pitchFamily="34" charset="0"/>
                        </a:rPr>
                        <a:t>&gt;40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2.00</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&lt;.0001</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6</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5"/>
                  </a:ext>
                </a:extLst>
              </a:tr>
              <a:tr h="0">
                <a:tc>
                  <a:txBody>
                    <a:bodyPr/>
                    <a:lstStyle/>
                    <a:p>
                      <a:pPr algn="l" rtl="0" fontAlgn="b"/>
                      <a:r>
                        <a:rPr lang="en-US" sz="1400" b="1" u="none" strike="noStrike" dirty="0">
                          <a:solidFill>
                            <a:schemeClr val="accent3"/>
                          </a:solidFill>
                          <a:effectLst/>
                          <a:latin typeface="Calibri" panose="020F0502020204030204" pitchFamily="34" charset="0"/>
                          <a:cs typeface="Calibri" panose="020F0502020204030204" pitchFamily="34" charset="0"/>
                        </a:rPr>
                        <a:t>FISH abnormality</a:t>
                      </a:r>
                      <a:endParaRPr lang="en-US" sz="1400" b="1" i="0" u="none" strike="noStrike" dirty="0">
                        <a:solidFill>
                          <a:schemeClr val="accent3"/>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w="12700" cap="flat" cmpd="sng" algn="ctr">
                      <a:noFill/>
                      <a:prstDash val="solid"/>
                      <a:round/>
                      <a:headEnd type="none" w="med" len="med"/>
                      <a:tailEnd type="none" w="med" len="med"/>
                    </a:lnL>
                    <a:lnR>
                      <a:noFill/>
                    </a:lnR>
                    <a:lnT w="9525" cap="flat" cmpd="sng" algn="ctr">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0.83</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&lt;.0001</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a:noFill/>
                    </a:lnR>
                    <a:lnT w="9525" cap="flat" cmpd="sng" algn="ctr">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rtl="0" fontAlgn="b"/>
                      <a:r>
                        <a:rPr lang="en-US" sz="1400" b="0" u="none" strike="noStrike" dirty="0">
                          <a:solidFill>
                            <a:schemeClr val="bg1"/>
                          </a:solidFill>
                          <a:effectLst/>
                          <a:latin typeface="Calibri" panose="020F0502020204030204" pitchFamily="34" charset="0"/>
                          <a:cs typeface="Calibri" panose="020F0502020204030204" pitchFamily="34" charset="0"/>
                        </a:rPr>
                        <a:t>2</a:t>
                      </a:r>
                      <a:endParaRPr lang="en-US" sz="1400" b="0" i="0" u="none" strike="noStrike" dirty="0">
                        <a:solidFill>
                          <a:schemeClr val="bg1"/>
                        </a:solidFill>
                        <a:effectLst/>
                        <a:latin typeface="Calibri" panose="020F0502020204030204" pitchFamily="34" charset="0"/>
                        <a:ea typeface="Malgun Gothic" panose="020B0503020000020004" pitchFamily="34" charset="-127"/>
                        <a:cs typeface="Calibri" panose="020F0502020204030204" pitchFamily="34" charset="0"/>
                      </a:endParaRPr>
                    </a:p>
                  </a:txBody>
                  <a:tcPr marR="9144" marT="9144" marB="9144" anchor="b">
                    <a:lnL>
                      <a:noFill/>
                    </a:lnL>
                    <a:lnR w="12700" cap="flat" cmpd="sng" algn="ctr">
                      <a:noFill/>
                      <a:prstDash val="solid"/>
                      <a:round/>
                      <a:headEnd type="none" w="med" len="med"/>
                      <a:tailEnd type="none" w="med" len="med"/>
                    </a:lnR>
                    <a:lnT w="9525" cap="flat" cmpd="sng" algn="ctr">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16"/>
                  </a:ext>
                </a:extLst>
              </a:tr>
            </a:tbl>
          </a:graphicData>
        </a:graphic>
      </p:graphicFrame>
      <p:sp>
        <p:nvSpPr>
          <p:cNvPr id="352238" name="Rectangle 901">
            <a:extLst>
              <a:ext uri="{FF2B5EF4-FFF2-40B4-BE49-F238E27FC236}">
                <a16:creationId xmlns:a16="http://schemas.microsoft.com/office/drawing/2014/main" id="{6A96820B-7081-4246-8CF4-A6D6605800FE}"/>
              </a:ext>
            </a:extLst>
          </p:cNvPr>
          <p:cNvSpPr>
            <a:spLocks noChangeArrowheads="1"/>
          </p:cNvSpPr>
          <p:nvPr/>
        </p:nvSpPr>
        <p:spPr bwMode="auto">
          <a:xfrm>
            <a:off x="1249363" y="984562"/>
            <a:ext cx="495935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Geneva"/>
                <a:cs typeface="Geneva"/>
              </a:defRPr>
            </a:lvl1pPr>
            <a:lvl2pPr marL="742950" indent="-285750">
              <a:defRPr>
                <a:solidFill>
                  <a:schemeClr val="tx1"/>
                </a:solidFill>
                <a:latin typeface="Arial" panose="020B0604020202020204" pitchFamily="34" charset="0"/>
                <a:ea typeface="Geneva"/>
                <a:cs typeface="Geneva"/>
              </a:defRPr>
            </a:lvl2pPr>
            <a:lvl3pPr marL="1143000" indent="-228600">
              <a:defRPr>
                <a:solidFill>
                  <a:schemeClr val="tx1"/>
                </a:solidFill>
                <a:latin typeface="Arial" panose="020B0604020202020204" pitchFamily="34" charset="0"/>
                <a:ea typeface="Geneva"/>
                <a:cs typeface="Geneva"/>
              </a:defRPr>
            </a:lvl3pPr>
            <a:lvl4pPr marL="1600200" indent="-228600">
              <a:defRPr>
                <a:solidFill>
                  <a:schemeClr val="tx1"/>
                </a:solidFill>
                <a:latin typeface="Arial" panose="020B0604020202020204" pitchFamily="34" charset="0"/>
                <a:ea typeface="Geneva"/>
                <a:cs typeface="Geneva"/>
              </a:defRPr>
            </a:lvl4pPr>
            <a:lvl5pPr marL="2057400" indent="-228600">
              <a:defRPr>
                <a:solidFill>
                  <a:schemeClr val="tx1"/>
                </a:solidFill>
                <a:latin typeface="Arial" panose="020B0604020202020204" pitchFamily="34" charset="0"/>
                <a:ea typeface="Geneva"/>
                <a:cs typeface="Geneva"/>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Geneva"/>
                <a:cs typeface="Geneva"/>
              </a:defRPr>
            </a:lvl9pPr>
          </a:lstStyle>
          <a:p>
            <a:pPr algn="ctr" defTabSz="609585"/>
            <a:r>
              <a:rPr lang="en-CA" altLang="es-ES" dirty="0">
                <a:solidFill>
                  <a:srgbClr val="000000"/>
                </a:solidFill>
                <a:latin typeface="Calibri" panose="020F0502020204030204" pitchFamily="34" charset="0"/>
                <a:cs typeface="Calibri" panose="020F0502020204030204" pitchFamily="34" charset="0"/>
              </a:rPr>
              <a:t>Progression From Smoldering to Active MM</a:t>
            </a:r>
          </a:p>
          <a:p>
            <a:pPr algn="ctr" defTabSz="609585"/>
            <a:r>
              <a:rPr lang="en-CA" altLang="es-ES" dirty="0">
                <a:solidFill>
                  <a:srgbClr val="000000"/>
                </a:solidFill>
                <a:latin typeface="Calibri" panose="020F0502020204030204" pitchFamily="34" charset="0"/>
                <a:cs typeface="Calibri" panose="020F0502020204030204" pitchFamily="34" charset="0"/>
              </a:rPr>
              <a:t>by Risk Group Incorporating FISH</a:t>
            </a:r>
            <a:endParaRPr lang="en-US" altLang="en-US" dirty="0">
              <a:solidFill>
                <a:srgbClr val="000000"/>
              </a:solidFill>
              <a:latin typeface="Calibri" panose="020F0502020204030204" pitchFamily="34" charset="0"/>
              <a:cs typeface="Calibri" panose="020F0502020204030204" pitchFamily="34" charset="0"/>
            </a:endParaRPr>
          </a:p>
        </p:txBody>
      </p:sp>
      <p:cxnSp>
        <p:nvCxnSpPr>
          <p:cNvPr id="3" name="Straight Connector 2">
            <a:extLst>
              <a:ext uri="{FF2B5EF4-FFF2-40B4-BE49-F238E27FC236}">
                <a16:creationId xmlns:a16="http://schemas.microsoft.com/office/drawing/2014/main" id="{8F7D3D1E-6993-415E-9FF2-406AB478CCC8}"/>
              </a:ext>
            </a:extLst>
          </p:cNvPr>
          <p:cNvCxnSpPr>
            <a:cxnSpLocks/>
          </p:cNvCxnSpPr>
          <p:nvPr/>
        </p:nvCxnSpPr>
        <p:spPr>
          <a:xfrm>
            <a:off x="1248833" y="1435738"/>
            <a:ext cx="1" cy="3524251"/>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9C947F92-85C2-474B-AA70-C544049848B2}"/>
              </a:ext>
            </a:extLst>
          </p:cNvPr>
          <p:cNvCxnSpPr>
            <a:stCxn id="351308" idx="0"/>
          </p:cNvCxnSpPr>
          <p:nvPr/>
        </p:nvCxnSpPr>
        <p:spPr bwMode="auto">
          <a:xfrm>
            <a:off x="1234018" y="4940460"/>
            <a:ext cx="4992273"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EC0DF76C-D425-42E2-BC1F-CB84499AAC35}"/>
              </a:ext>
            </a:extLst>
          </p:cNvPr>
          <p:cNvCxnSpPr/>
          <p:nvPr/>
        </p:nvCxnSpPr>
        <p:spPr bwMode="auto">
          <a:xfrm>
            <a:off x="1248834" y="4942737"/>
            <a:ext cx="1058" cy="64008"/>
          </a:xfrm>
          <a:prstGeom prst="line">
            <a:avLst/>
          </a:prstGeom>
          <a:noFill/>
          <a:ln w="28575" cap="flat" cmpd="sng" algn="ctr">
            <a:solidFill>
              <a:schemeClr val="bg1"/>
            </a:solidFill>
            <a:prstDash val="solid"/>
            <a:round/>
            <a:headEnd type="none" w="med" len="med"/>
            <a:tailEnd type="none" w="med" len="med"/>
          </a:ln>
          <a:effectLst/>
        </p:spPr>
      </p:cxnSp>
      <p:cxnSp>
        <p:nvCxnSpPr>
          <p:cNvPr id="912" name="Straight Connector 911">
            <a:extLst>
              <a:ext uri="{FF2B5EF4-FFF2-40B4-BE49-F238E27FC236}">
                <a16:creationId xmlns:a16="http://schemas.microsoft.com/office/drawing/2014/main" id="{5A013B5D-ECDC-4C75-8DA1-149C487B6A16}"/>
              </a:ext>
            </a:extLst>
          </p:cNvPr>
          <p:cNvCxnSpPr/>
          <p:nvPr/>
        </p:nvCxnSpPr>
        <p:spPr bwMode="auto">
          <a:xfrm>
            <a:off x="1745329" y="4942737"/>
            <a:ext cx="1058" cy="64008"/>
          </a:xfrm>
          <a:prstGeom prst="line">
            <a:avLst/>
          </a:prstGeom>
          <a:noFill/>
          <a:ln w="28575" cap="flat" cmpd="sng" algn="ctr">
            <a:solidFill>
              <a:schemeClr val="bg1"/>
            </a:solidFill>
            <a:prstDash val="solid"/>
            <a:round/>
            <a:headEnd type="none" w="med" len="med"/>
            <a:tailEnd type="none" w="med" len="med"/>
          </a:ln>
          <a:effectLst/>
        </p:spPr>
      </p:cxnSp>
      <p:cxnSp>
        <p:nvCxnSpPr>
          <p:cNvPr id="913" name="Straight Connector 912">
            <a:extLst>
              <a:ext uri="{FF2B5EF4-FFF2-40B4-BE49-F238E27FC236}">
                <a16:creationId xmlns:a16="http://schemas.microsoft.com/office/drawing/2014/main" id="{976DABBC-2865-4DD1-9301-90DB8C3931AA}"/>
              </a:ext>
            </a:extLst>
          </p:cNvPr>
          <p:cNvCxnSpPr/>
          <p:nvPr/>
        </p:nvCxnSpPr>
        <p:spPr bwMode="auto">
          <a:xfrm>
            <a:off x="2241824" y="4942737"/>
            <a:ext cx="1058" cy="64008"/>
          </a:xfrm>
          <a:prstGeom prst="line">
            <a:avLst/>
          </a:prstGeom>
          <a:noFill/>
          <a:ln w="28575" cap="flat" cmpd="sng" algn="ctr">
            <a:solidFill>
              <a:schemeClr val="bg1"/>
            </a:solidFill>
            <a:prstDash val="solid"/>
            <a:round/>
            <a:headEnd type="none" w="med" len="med"/>
            <a:tailEnd type="none" w="med" len="med"/>
          </a:ln>
          <a:effectLst/>
        </p:spPr>
      </p:cxnSp>
      <p:cxnSp>
        <p:nvCxnSpPr>
          <p:cNvPr id="914" name="Straight Connector 913">
            <a:extLst>
              <a:ext uri="{FF2B5EF4-FFF2-40B4-BE49-F238E27FC236}">
                <a16:creationId xmlns:a16="http://schemas.microsoft.com/office/drawing/2014/main" id="{0F2A5018-3F1E-4F21-9F84-28EAFC32FE50}"/>
              </a:ext>
            </a:extLst>
          </p:cNvPr>
          <p:cNvCxnSpPr/>
          <p:nvPr/>
        </p:nvCxnSpPr>
        <p:spPr bwMode="auto">
          <a:xfrm>
            <a:off x="2738319" y="4942737"/>
            <a:ext cx="1058" cy="64008"/>
          </a:xfrm>
          <a:prstGeom prst="line">
            <a:avLst/>
          </a:prstGeom>
          <a:noFill/>
          <a:ln w="28575" cap="flat" cmpd="sng" algn="ctr">
            <a:solidFill>
              <a:schemeClr val="bg1"/>
            </a:solidFill>
            <a:prstDash val="solid"/>
            <a:round/>
            <a:headEnd type="none" w="med" len="med"/>
            <a:tailEnd type="none" w="med" len="med"/>
          </a:ln>
          <a:effectLst/>
        </p:spPr>
      </p:cxnSp>
      <p:cxnSp>
        <p:nvCxnSpPr>
          <p:cNvPr id="915" name="Straight Connector 914">
            <a:extLst>
              <a:ext uri="{FF2B5EF4-FFF2-40B4-BE49-F238E27FC236}">
                <a16:creationId xmlns:a16="http://schemas.microsoft.com/office/drawing/2014/main" id="{76F167E1-E857-47D6-BDF3-10CB5C698771}"/>
              </a:ext>
            </a:extLst>
          </p:cNvPr>
          <p:cNvCxnSpPr/>
          <p:nvPr/>
        </p:nvCxnSpPr>
        <p:spPr bwMode="auto">
          <a:xfrm>
            <a:off x="3234814" y="4942737"/>
            <a:ext cx="1058" cy="64008"/>
          </a:xfrm>
          <a:prstGeom prst="line">
            <a:avLst/>
          </a:prstGeom>
          <a:noFill/>
          <a:ln w="28575" cap="flat" cmpd="sng" algn="ctr">
            <a:solidFill>
              <a:schemeClr val="bg1"/>
            </a:solidFill>
            <a:prstDash val="solid"/>
            <a:round/>
            <a:headEnd type="none" w="med" len="med"/>
            <a:tailEnd type="none" w="med" len="med"/>
          </a:ln>
          <a:effectLst/>
        </p:spPr>
      </p:cxnSp>
      <p:cxnSp>
        <p:nvCxnSpPr>
          <p:cNvPr id="916" name="Straight Connector 915">
            <a:extLst>
              <a:ext uri="{FF2B5EF4-FFF2-40B4-BE49-F238E27FC236}">
                <a16:creationId xmlns:a16="http://schemas.microsoft.com/office/drawing/2014/main" id="{1994B081-9E2C-4735-8602-2B183C265450}"/>
              </a:ext>
            </a:extLst>
          </p:cNvPr>
          <p:cNvCxnSpPr/>
          <p:nvPr/>
        </p:nvCxnSpPr>
        <p:spPr bwMode="auto">
          <a:xfrm>
            <a:off x="3731309" y="4942737"/>
            <a:ext cx="1058" cy="64008"/>
          </a:xfrm>
          <a:prstGeom prst="line">
            <a:avLst/>
          </a:prstGeom>
          <a:noFill/>
          <a:ln w="28575" cap="flat" cmpd="sng" algn="ctr">
            <a:solidFill>
              <a:schemeClr val="bg1"/>
            </a:solidFill>
            <a:prstDash val="solid"/>
            <a:round/>
            <a:headEnd type="none" w="med" len="med"/>
            <a:tailEnd type="none" w="med" len="med"/>
          </a:ln>
          <a:effectLst/>
        </p:spPr>
      </p:cxnSp>
      <p:cxnSp>
        <p:nvCxnSpPr>
          <p:cNvPr id="917" name="Straight Connector 916">
            <a:extLst>
              <a:ext uri="{FF2B5EF4-FFF2-40B4-BE49-F238E27FC236}">
                <a16:creationId xmlns:a16="http://schemas.microsoft.com/office/drawing/2014/main" id="{57E5E5E2-DC04-4245-9B6F-77D13A1813FE}"/>
              </a:ext>
            </a:extLst>
          </p:cNvPr>
          <p:cNvCxnSpPr/>
          <p:nvPr/>
        </p:nvCxnSpPr>
        <p:spPr bwMode="auto">
          <a:xfrm>
            <a:off x="4227804" y="4942737"/>
            <a:ext cx="1058" cy="64008"/>
          </a:xfrm>
          <a:prstGeom prst="line">
            <a:avLst/>
          </a:prstGeom>
          <a:noFill/>
          <a:ln w="28575" cap="flat" cmpd="sng" algn="ctr">
            <a:solidFill>
              <a:schemeClr val="bg1"/>
            </a:solidFill>
            <a:prstDash val="solid"/>
            <a:round/>
            <a:headEnd type="none" w="med" len="med"/>
            <a:tailEnd type="none" w="med" len="med"/>
          </a:ln>
          <a:effectLst/>
        </p:spPr>
      </p:cxnSp>
      <p:cxnSp>
        <p:nvCxnSpPr>
          <p:cNvPr id="918" name="Straight Connector 917">
            <a:extLst>
              <a:ext uri="{FF2B5EF4-FFF2-40B4-BE49-F238E27FC236}">
                <a16:creationId xmlns:a16="http://schemas.microsoft.com/office/drawing/2014/main" id="{C3DC48C3-E63A-4852-9A93-F22ED4F0DDD4}"/>
              </a:ext>
            </a:extLst>
          </p:cNvPr>
          <p:cNvCxnSpPr/>
          <p:nvPr/>
        </p:nvCxnSpPr>
        <p:spPr bwMode="auto">
          <a:xfrm>
            <a:off x="4724299" y="4942737"/>
            <a:ext cx="1058" cy="64008"/>
          </a:xfrm>
          <a:prstGeom prst="line">
            <a:avLst/>
          </a:prstGeom>
          <a:noFill/>
          <a:ln w="28575" cap="flat" cmpd="sng" algn="ctr">
            <a:solidFill>
              <a:schemeClr val="bg1"/>
            </a:solidFill>
            <a:prstDash val="solid"/>
            <a:round/>
            <a:headEnd type="none" w="med" len="med"/>
            <a:tailEnd type="none" w="med" len="med"/>
          </a:ln>
          <a:effectLst/>
        </p:spPr>
      </p:cxnSp>
      <p:cxnSp>
        <p:nvCxnSpPr>
          <p:cNvPr id="919" name="Straight Connector 918">
            <a:extLst>
              <a:ext uri="{FF2B5EF4-FFF2-40B4-BE49-F238E27FC236}">
                <a16:creationId xmlns:a16="http://schemas.microsoft.com/office/drawing/2014/main" id="{363307AD-8089-4A1C-8BF5-22D3784BC046}"/>
              </a:ext>
            </a:extLst>
          </p:cNvPr>
          <p:cNvCxnSpPr/>
          <p:nvPr/>
        </p:nvCxnSpPr>
        <p:spPr bwMode="auto">
          <a:xfrm>
            <a:off x="5220794" y="4942737"/>
            <a:ext cx="1058" cy="64008"/>
          </a:xfrm>
          <a:prstGeom prst="line">
            <a:avLst/>
          </a:prstGeom>
          <a:noFill/>
          <a:ln w="28575" cap="flat" cmpd="sng" algn="ctr">
            <a:solidFill>
              <a:schemeClr val="bg1"/>
            </a:solidFill>
            <a:prstDash val="solid"/>
            <a:round/>
            <a:headEnd type="none" w="med" len="med"/>
            <a:tailEnd type="none" w="med" len="med"/>
          </a:ln>
          <a:effectLst/>
        </p:spPr>
      </p:cxnSp>
      <p:cxnSp>
        <p:nvCxnSpPr>
          <p:cNvPr id="920" name="Straight Connector 919">
            <a:extLst>
              <a:ext uri="{FF2B5EF4-FFF2-40B4-BE49-F238E27FC236}">
                <a16:creationId xmlns:a16="http://schemas.microsoft.com/office/drawing/2014/main" id="{D3CE6B34-9404-4E6C-B7B6-75F94112CFDC}"/>
              </a:ext>
            </a:extLst>
          </p:cNvPr>
          <p:cNvCxnSpPr/>
          <p:nvPr/>
        </p:nvCxnSpPr>
        <p:spPr bwMode="auto">
          <a:xfrm>
            <a:off x="5717289" y="4942737"/>
            <a:ext cx="1058" cy="64008"/>
          </a:xfrm>
          <a:prstGeom prst="line">
            <a:avLst/>
          </a:prstGeom>
          <a:noFill/>
          <a:ln w="28575" cap="flat" cmpd="sng" algn="ctr">
            <a:solidFill>
              <a:schemeClr val="bg1"/>
            </a:solidFill>
            <a:prstDash val="solid"/>
            <a:round/>
            <a:headEnd type="none" w="med" len="med"/>
            <a:tailEnd type="none" w="med" len="med"/>
          </a:ln>
          <a:effectLst/>
        </p:spPr>
      </p:cxnSp>
      <p:cxnSp>
        <p:nvCxnSpPr>
          <p:cNvPr id="921" name="Straight Connector 920">
            <a:extLst>
              <a:ext uri="{FF2B5EF4-FFF2-40B4-BE49-F238E27FC236}">
                <a16:creationId xmlns:a16="http://schemas.microsoft.com/office/drawing/2014/main" id="{72DAB46E-9588-4C78-83BD-0B819B250CDD}"/>
              </a:ext>
            </a:extLst>
          </p:cNvPr>
          <p:cNvCxnSpPr/>
          <p:nvPr/>
        </p:nvCxnSpPr>
        <p:spPr bwMode="auto">
          <a:xfrm>
            <a:off x="6213787" y="4942737"/>
            <a:ext cx="1058" cy="64008"/>
          </a:xfrm>
          <a:prstGeom prst="line">
            <a:avLst/>
          </a:prstGeom>
          <a:noFill/>
          <a:ln w="28575" cap="flat" cmpd="sng" algn="ctr">
            <a:solidFill>
              <a:schemeClr val="bg1"/>
            </a:solidFill>
            <a:prstDash val="solid"/>
            <a:round/>
            <a:headEnd type="none" w="med" len="med"/>
            <a:tailEnd type="none" w="med" len="med"/>
          </a:ln>
          <a:effectLst/>
        </p:spPr>
      </p:cxnSp>
      <p:sp>
        <p:nvSpPr>
          <p:cNvPr id="6" name="Text Box 11">
            <a:extLst>
              <a:ext uri="{FF2B5EF4-FFF2-40B4-BE49-F238E27FC236}">
                <a16:creationId xmlns:a16="http://schemas.microsoft.com/office/drawing/2014/main" id="{27F6B430-52FB-09A5-9909-AC31B0CE5994}"/>
              </a:ext>
            </a:extLst>
          </p:cNvPr>
          <p:cNvSpPr txBox="1">
            <a:spLocks noChangeArrowheads="1"/>
          </p:cNvSpPr>
          <p:nvPr/>
        </p:nvSpPr>
        <p:spPr bwMode="auto">
          <a:xfrm>
            <a:off x="412645" y="6404123"/>
            <a:ext cx="8559157"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defTabSz="609585" eaLnBrk="1" hangingPunct="1">
              <a:buNone/>
            </a:pPr>
            <a:r>
              <a:rPr lang="en-US" altLang="es-ES_tradnl" sz="1200" b="0" dirty="0">
                <a:solidFill>
                  <a:schemeClr val="bg2"/>
                </a:solidFill>
                <a:latin typeface="Calibri" panose="020F0502020204030204" pitchFamily="34" charset="0"/>
                <a:ea typeface="MS PGothic" panose="020B0600070205080204" pitchFamily="34" charset="-128"/>
                <a:cs typeface="Calibri" panose="020F0502020204030204" pitchFamily="34" charset="0"/>
              </a:rPr>
              <a:t>San Miguel. ASCO 2019. Abstr 8000. Mateos. Blood Cancer J. 2020;10:102.</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8E181C-DB83-932C-A9C7-836AAC767BAA}"/>
              </a:ext>
            </a:extLst>
          </p:cNvPr>
          <p:cNvSpPr>
            <a:spLocks noGrp="1"/>
          </p:cNvSpPr>
          <p:nvPr>
            <p:ph type="title"/>
          </p:nvPr>
        </p:nvSpPr>
        <p:spPr/>
        <p:txBody>
          <a:bodyPr/>
          <a:lstStyle/>
          <a:p>
            <a:r>
              <a:rPr lang="en-US" dirty="0"/>
              <a:t>High-Risk SMM: Factors Identifying </a:t>
            </a:r>
            <a:br>
              <a:rPr lang="en-US" dirty="0"/>
            </a:br>
            <a:r>
              <a:rPr lang="en-US" dirty="0"/>
              <a:t>50% Risk of Progression at 2 Yr</a:t>
            </a:r>
            <a:endParaRPr lang="en-IN" dirty="0"/>
          </a:p>
        </p:txBody>
      </p:sp>
      <p:sp>
        <p:nvSpPr>
          <p:cNvPr id="3" name="Content Placeholder 2">
            <a:extLst>
              <a:ext uri="{FF2B5EF4-FFF2-40B4-BE49-F238E27FC236}">
                <a16:creationId xmlns:a16="http://schemas.microsoft.com/office/drawing/2014/main" id="{E6756FFB-5D32-3E74-655D-01C65361A948}"/>
              </a:ext>
            </a:extLst>
          </p:cNvPr>
          <p:cNvSpPr>
            <a:spLocks noGrp="1"/>
          </p:cNvSpPr>
          <p:nvPr>
            <p:ph idx="1"/>
          </p:nvPr>
        </p:nvSpPr>
        <p:spPr>
          <a:xfrm>
            <a:off x="604675" y="1462927"/>
            <a:ext cx="10977725" cy="4650686"/>
          </a:xfrm>
        </p:spPr>
        <p:txBody>
          <a:bodyPr/>
          <a:lstStyle/>
          <a:p>
            <a:r>
              <a:rPr lang="en-US" sz="2200" b="1" dirty="0"/>
              <a:t>Evolving SMM</a:t>
            </a:r>
            <a:r>
              <a:rPr lang="en-US" sz="2200" b="1" dirty="0">
                <a:latin typeface="+mn-lt"/>
                <a:cs typeface="Arial" panose="020B0604020202020204" pitchFamily="34" charset="0"/>
              </a:rPr>
              <a:t>—</a:t>
            </a:r>
            <a:r>
              <a:rPr lang="en-US" sz="2200" dirty="0"/>
              <a:t>for MC: increase by &gt;25% in 2 consecutive measurements within 6 mo; </a:t>
            </a:r>
            <a:br>
              <a:rPr lang="en-US" sz="2200" dirty="0"/>
            </a:br>
            <a:r>
              <a:rPr lang="en-US" sz="2200" dirty="0"/>
              <a:t>for Hb: decrease of ≥0.5 g/dL Hb within 12 mo of diagnosis; for risk scoring: </a:t>
            </a:r>
            <a:r>
              <a:rPr lang="en-US" altLang="es-ES" sz="2200" dirty="0"/>
              <a:t>patients evolving to high-risk score may benefit from early intervention therapeutic approaches</a:t>
            </a:r>
            <a:endParaRPr lang="en-US" sz="2200" dirty="0"/>
          </a:p>
          <a:p>
            <a:r>
              <a:rPr lang="en-US" sz="2200" b="1" dirty="0"/>
              <a:t>BJ proteinuria</a:t>
            </a:r>
            <a:r>
              <a:rPr lang="en-US" sz="2200" dirty="0"/>
              <a:t> (if ≥500 mg/24 hr, TTP is 13 mo)</a:t>
            </a:r>
          </a:p>
          <a:p>
            <a:r>
              <a:rPr lang="en-US" sz="2200" b="1" dirty="0"/>
              <a:t>Circulating plasma cells </a:t>
            </a:r>
            <a:r>
              <a:rPr lang="en-US" sz="2200" dirty="0"/>
              <a:t>&gt;0.02%</a:t>
            </a:r>
          </a:p>
          <a:p>
            <a:r>
              <a:rPr lang="en-US" sz="2200" b="1" dirty="0"/>
              <a:t>High-risk cytogenetics: </a:t>
            </a:r>
            <a:r>
              <a:rPr lang="en-US" sz="2200" dirty="0"/>
              <a:t>t(4;14), del(17p), 1q, MYC structural variants and MYC-IG translocations</a:t>
            </a:r>
          </a:p>
          <a:p>
            <a:r>
              <a:rPr lang="en-US" sz="2200" b="1" dirty="0"/>
              <a:t>Genomic profiling </a:t>
            </a:r>
            <a:r>
              <a:rPr lang="en-US" sz="2200" dirty="0"/>
              <a:t>(score &gt;−0.26); DNA repair, MYC, MAP kinase mutations</a:t>
            </a:r>
          </a:p>
          <a:p>
            <a:r>
              <a:rPr lang="en-US" sz="2200" b="1" dirty="0"/>
              <a:t>MRI</a:t>
            </a:r>
            <a:r>
              <a:rPr lang="en-US" sz="2200" b="1" dirty="0">
                <a:latin typeface="+mn-lt"/>
                <a:cs typeface="Arial" panose="020B0604020202020204" pitchFamily="34" charset="0"/>
              </a:rPr>
              <a:t>—</a:t>
            </a:r>
            <a:r>
              <a:rPr lang="en-US" sz="2200" dirty="0"/>
              <a:t>new focal lesion or increase in size of existing focal lesion or progressive </a:t>
            </a:r>
            <a:br>
              <a:rPr lang="en-US" sz="2200" dirty="0"/>
            </a:br>
            <a:r>
              <a:rPr lang="en-US" sz="2200" dirty="0"/>
              <a:t>diffuse infiltration</a:t>
            </a:r>
          </a:p>
          <a:p>
            <a:r>
              <a:rPr lang="en-US" sz="2200" b="1" dirty="0"/>
              <a:t>PET/CT</a:t>
            </a:r>
            <a:r>
              <a:rPr lang="en-US" sz="2200" b="1" dirty="0">
                <a:latin typeface="+mn-lt"/>
                <a:cs typeface="Arial" panose="020B0604020202020204" pitchFamily="34" charset="0"/>
              </a:rPr>
              <a:t>—</a:t>
            </a:r>
            <a:r>
              <a:rPr lang="en-US" sz="2200" dirty="0"/>
              <a:t>positive PET without lysis </a:t>
            </a:r>
            <a:endParaRPr lang="en-US" altLang="es-ES" sz="1400" i="1" dirty="0">
              <a:solidFill>
                <a:prstClr val="black"/>
              </a:solidFill>
            </a:endParaRPr>
          </a:p>
          <a:p>
            <a:pPr marL="0" indent="0">
              <a:buNone/>
            </a:pPr>
            <a:endParaRPr lang="en-IN" sz="2200" dirty="0"/>
          </a:p>
        </p:txBody>
      </p:sp>
      <p:sp>
        <p:nvSpPr>
          <p:cNvPr id="8" name="Text Box 11">
            <a:extLst>
              <a:ext uri="{FF2B5EF4-FFF2-40B4-BE49-F238E27FC236}">
                <a16:creationId xmlns:a16="http://schemas.microsoft.com/office/drawing/2014/main" id="{6C0488FC-CF1F-3C09-C0D8-B3217BF6C8E0}"/>
              </a:ext>
            </a:extLst>
          </p:cNvPr>
          <p:cNvSpPr txBox="1">
            <a:spLocks noChangeArrowheads="1"/>
          </p:cNvSpPr>
          <p:nvPr/>
        </p:nvSpPr>
        <p:spPr bwMode="auto">
          <a:xfrm>
            <a:off x="422919" y="6026598"/>
            <a:ext cx="855915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defTabSz="914126">
              <a:lnSpc>
                <a:spcPct val="100000"/>
              </a:lnSpc>
              <a:spcBef>
                <a:spcPct val="35000"/>
              </a:spcBef>
              <a:spcAft>
                <a:spcPct val="25000"/>
              </a:spcAft>
              <a:buClr>
                <a:srgbClr val="8B3D9A"/>
              </a:buClr>
              <a:buNone/>
            </a:pPr>
            <a:r>
              <a:rPr lang="en-US" altLang="en-US" sz="1200" b="0" dirty="0">
                <a:solidFill>
                  <a:srgbClr val="455560"/>
                </a:solidFill>
              </a:rPr>
              <a:t>Rajkumar. Am J Hematol. 2020;95:548. Visram. Blood Cancer J. 2021;11:186. </a:t>
            </a:r>
            <a:br>
              <a:rPr lang="en-US" altLang="en-US" sz="1200" b="0" dirty="0">
                <a:solidFill>
                  <a:srgbClr val="455560"/>
                </a:solidFill>
              </a:rPr>
            </a:br>
            <a:r>
              <a:rPr lang="en-US" altLang="en-US" sz="1200" b="0" dirty="0">
                <a:solidFill>
                  <a:srgbClr val="455560"/>
                </a:solidFill>
              </a:rPr>
              <a:t>González-Calle. Leukemia. 2016;30:2026. Vasco-Mogorrón. Am J Cancer Res. 2021;11:2736. </a:t>
            </a:r>
            <a:br>
              <a:rPr lang="en-US" altLang="en-US" sz="1200" b="0" dirty="0">
                <a:solidFill>
                  <a:srgbClr val="455560"/>
                </a:solidFill>
              </a:rPr>
            </a:br>
            <a:r>
              <a:rPr lang="en-US" altLang="en-US" sz="1200" b="0" dirty="0">
                <a:solidFill>
                  <a:srgbClr val="455560"/>
                </a:solidFill>
              </a:rPr>
              <a:t>Sharma. Clin Cancer Res. 2021;27:5430. Anand. ASH 2021. Abstr 723. Dhodapkar. Blood. 2014;123:78. </a:t>
            </a:r>
            <a:endParaRPr lang="es-ES" altLang="en-US" sz="1200" b="0" dirty="0">
              <a:solidFill>
                <a:srgbClr val="455560"/>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5E3299-8CAF-4E4F-9D6D-F7395EF15B68}"/>
              </a:ext>
            </a:extLst>
          </p:cNvPr>
          <p:cNvSpPr>
            <a:spLocks noGrp="1"/>
          </p:cNvSpPr>
          <p:nvPr>
            <p:ph type="title"/>
          </p:nvPr>
        </p:nvSpPr>
        <p:spPr/>
        <p:txBody>
          <a:bodyPr/>
          <a:lstStyle/>
          <a:p>
            <a:r>
              <a:rPr lang="en-US" dirty="0"/>
              <a:t>QuiRedex Trial: Rd vs Observation in </a:t>
            </a:r>
            <a:br>
              <a:rPr lang="en-US" dirty="0"/>
            </a:br>
            <a:r>
              <a:rPr lang="en-US" dirty="0"/>
              <a:t>High-Risk Smoldering MM</a:t>
            </a:r>
          </a:p>
        </p:txBody>
      </p:sp>
      <p:sp>
        <p:nvSpPr>
          <p:cNvPr id="3" name="Content Placeholder 2">
            <a:extLst>
              <a:ext uri="{FF2B5EF4-FFF2-40B4-BE49-F238E27FC236}">
                <a16:creationId xmlns:a16="http://schemas.microsoft.com/office/drawing/2014/main" id="{65C57C5C-29D8-46B1-A352-F49A2AF02E8C}"/>
              </a:ext>
            </a:extLst>
          </p:cNvPr>
          <p:cNvSpPr>
            <a:spLocks noGrp="1"/>
          </p:cNvSpPr>
          <p:nvPr>
            <p:ph idx="1"/>
          </p:nvPr>
        </p:nvSpPr>
        <p:spPr/>
        <p:txBody>
          <a:bodyPr/>
          <a:lstStyle/>
          <a:p>
            <a:r>
              <a:rPr lang="en-US" sz="2000" dirty="0"/>
              <a:t>Open-label, randomized, controlled phase III trial</a:t>
            </a:r>
          </a:p>
        </p:txBody>
      </p:sp>
      <p:sp>
        <p:nvSpPr>
          <p:cNvPr id="4" name="Line 54">
            <a:extLst>
              <a:ext uri="{FF2B5EF4-FFF2-40B4-BE49-F238E27FC236}">
                <a16:creationId xmlns:a16="http://schemas.microsoft.com/office/drawing/2014/main" id="{BD930B7E-9705-46EC-8CD0-5E30B251D6FB}"/>
              </a:ext>
            </a:extLst>
          </p:cNvPr>
          <p:cNvSpPr>
            <a:spLocks noChangeShapeType="1"/>
          </p:cNvSpPr>
          <p:nvPr/>
        </p:nvSpPr>
        <p:spPr bwMode="auto">
          <a:xfrm flipV="1">
            <a:off x="3192232" y="2707792"/>
            <a:ext cx="482342" cy="269908"/>
          </a:xfrm>
          <a:prstGeom prst="line">
            <a:avLst/>
          </a:prstGeom>
          <a:noFill/>
          <a:ln w="28575">
            <a:solidFill>
              <a:schemeClr val="bg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pitchFamily="34" charset="0"/>
            </a:endParaRPr>
          </a:p>
        </p:txBody>
      </p:sp>
      <p:sp>
        <p:nvSpPr>
          <p:cNvPr id="5" name="Text Box 45">
            <a:extLst>
              <a:ext uri="{FF2B5EF4-FFF2-40B4-BE49-F238E27FC236}">
                <a16:creationId xmlns:a16="http://schemas.microsoft.com/office/drawing/2014/main" id="{3620A494-83C6-4421-AA34-C5C7A44D49AB}"/>
              </a:ext>
            </a:extLst>
          </p:cNvPr>
          <p:cNvSpPr txBox="1">
            <a:spLocks noChangeArrowheads="1"/>
          </p:cNvSpPr>
          <p:nvPr/>
        </p:nvSpPr>
        <p:spPr bwMode="auto">
          <a:xfrm>
            <a:off x="3696447" y="1867105"/>
            <a:ext cx="4276120" cy="369332"/>
          </a:xfrm>
          <a:prstGeom prst="rect">
            <a:avLst/>
          </a:prstGeom>
          <a:noFill/>
          <a:ln w="9525">
            <a:noFill/>
            <a:miter lim="800000"/>
            <a:headEnd/>
            <a:tailEnd/>
          </a:ln>
        </p:spPr>
        <p:txBody>
          <a:bodyPr wrap="square">
            <a:spAutoFit/>
          </a:bodyPr>
          <a:lstStyle/>
          <a:p>
            <a:pPr marL="0" marR="0" lvl="0" indent="0" defTabSz="914400" rtl="0" eaLnBrk="0" fontAlgn="auto" latinLnBrk="0" hangingPunct="0">
              <a:lnSpc>
                <a:spcPct val="100000"/>
              </a:lnSpc>
              <a:spcBef>
                <a:spcPct val="0"/>
              </a:spcBef>
              <a:spcAft>
                <a:spcPct val="0"/>
              </a:spcAft>
              <a:buClrTx/>
              <a:buSzTx/>
              <a:buFontTx/>
              <a:buNone/>
              <a:tabLst/>
              <a:defRPr/>
            </a:pPr>
            <a:r>
              <a:rPr kumimoji="0" lang="en-GB"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Induction: </a:t>
            </a:r>
            <a: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 x 28-Day Cycles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7" name="Rounded Rectangle 28">
            <a:extLst>
              <a:ext uri="{FF2B5EF4-FFF2-40B4-BE49-F238E27FC236}">
                <a16:creationId xmlns:a16="http://schemas.microsoft.com/office/drawing/2014/main" id="{D0647DBA-B1DA-4540-B536-2177DEBEB870}"/>
              </a:ext>
            </a:extLst>
          </p:cNvPr>
          <p:cNvSpPr/>
          <p:nvPr/>
        </p:nvSpPr>
        <p:spPr>
          <a:xfrm>
            <a:off x="604675" y="2561148"/>
            <a:ext cx="2587557" cy="1752015"/>
          </a:xfrm>
          <a:prstGeom prst="roundRect">
            <a:avLst>
              <a:gd name="adj" fmla="val 15303"/>
            </a:avLst>
          </a:prstGeom>
          <a:noFill/>
          <a:ln w="25400" cap="flat" cmpd="sng" algn="ctr">
            <a:noFill/>
            <a:prstDash val="solid"/>
          </a:ln>
          <a:effectLst/>
        </p:spPr>
        <p:txBody>
          <a:bodyPr lIns="0" rIns="0" rtlCol="0" anchor="ctr"/>
          <a:lstStyle/>
          <a:p>
            <a:pPr marL="0" marR="0" lvl="0" indent="0" algn="ctr" defTabSz="914400" rtl="0" eaLnBrk="1" fontAlgn="auto" latinLnBrk="0" hangingPunct="1">
              <a:lnSpc>
                <a:spcPct val="100000"/>
              </a:lnSpc>
              <a:spcBef>
                <a:spcPts val="0"/>
              </a:spcBef>
              <a:spcAft>
                <a:spcPts val="338"/>
              </a:spcAft>
              <a:buClrTx/>
              <a:buSzTx/>
              <a:buFontTx/>
              <a:buNone/>
              <a:tabLst/>
              <a:defRPr/>
            </a:pPr>
            <a:r>
              <a:rPr kumimoji="0" lang="en-GB"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newly diagnosed with high-risk* smoldering MM with no neoplasm in past 60 mo; previously not treated with antimyeloma drugs; no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hypercalcemia, bone lesions, renal failure, </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 anemia</a:t>
            </a:r>
            <a:endParaRPr kumimoji="0" lang="en-GB"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auto" latinLnBrk="0" hangingPunct="1">
              <a:lnSpc>
                <a:spcPct val="100000"/>
              </a:lnSpc>
              <a:spcBef>
                <a:spcPts val="0"/>
              </a:spcBef>
              <a:spcAft>
                <a:spcPts val="338"/>
              </a:spcAft>
              <a:buClrTx/>
              <a:buSzTx/>
              <a:buFontTx/>
              <a:buNone/>
              <a:tabLst/>
              <a:defRPr/>
            </a:pPr>
            <a:r>
              <a:rPr kumimoji="0" lang="en-GB"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119)</a:t>
            </a:r>
          </a:p>
        </p:txBody>
      </p:sp>
      <p:sp>
        <p:nvSpPr>
          <p:cNvPr id="8" name="Rounded Rectangle 29">
            <a:extLst>
              <a:ext uri="{FF2B5EF4-FFF2-40B4-BE49-F238E27FC236}">
                <a16:creationId xmlns:a16="http://schemas.microsoft.com/office/drawing/2014/main" id="{A8BC7BB5-FB36-4AC6-BC6C-0DFB09CD3D95}"/>
              </a:ext>
            </a:extLst>
          </p:cNvPr>
          <p:cNvSpPr/>
          <p:nvPr/>
        </p:nvSpPr>
        <p:spPr>
          <a:xfrm>
            <a:off x="3797200" y="2212522"/>
            <a:ext cx="3657600" cy="1055325"/>
          </a:xfrm>
          <a:prstGeom prst="rect">
            <a:avLst/>
          </a:prstGeom>
          <a:solidFill>
            <a:schemeClr val="accent1"/>
          </a:solidFill>
          <a:ln w="9525" cap="flat" cmpd="sng" algn="ctr">
            <a:noFill/>
            <a:prstDash val="solid"/>
          </a:ln>
          <a:effectLst/>
        </p:spPr>
        <p:txBody>
          <a:bodyPr lIns="40500" tIns="20250" rIns="40500" bIns="20250" rtlCol="0" anchor="ctr"/>
          <a:lstStyle/>
          <a:p>
            <a:pPr marL="0" marR="0" lvl="0" indent="0" algn="ctr" defTabSz="914400" rtl="0" eaLnBrk="1" fontAlgn="auto" latinLnBrk="0" hangingPunct="1">
              <a:spcBef>
                <a:spcPts val="0"/>
              </a:spcBef>
              <a:spcAft>
                <a:spcPts val="0"/>
              </a:spcAft>
              <a:buClrTx/>
              <a:buSzTx/>
              <a:buFontTx/>
              <a:buNone/>
              <a:tabLst/>
              <a:defRPr/>
            </a:pPr>
            <a:r>
              <a:rPr kumimoji="0" lang="en-GB"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Lenalidomide</a:t>
            </a:r>
            <a:r>
              <a:rPr lang="en-GB" b="0" dirty="0">
                <a:solidFill>
                  <a:srgbClr val="FFFFFF"/>
                </a:solidFill>
                <a:latin typeface="Calibri" panose="020F0502020204030204" pitchFamily="34" charset="0"/>
                <a:cs typeface="Calibri" panose="020F0502020204030204" pitchFamily="34" charset="0"/>
              </a:rPr>
              <a:t> </a:t>
            </a:r>
            <a:r>
              <a:rPr kumimoji="0" lang="en-GB"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25 mg D1-21 + </a:t>
            </a:r>
          </a:p>
          <a:p>
            <a:pPr marL="0" marR="0" lvl="0" indent="0" algn="ctr" defTabSz="914400" rtl="0" eaLnBrk="1" fontAlgn="auto" latinLnBrk="0" hangingPunct="1">
              <a:spcBef>
                <a:spcPts val="0"/>
              </a:spcBef>
              <a:spcAft>
                <a:spcPts val="0"/>
              </a:spcAft>
              <a:buClrTx/>
              <a:buSzTx/>
              <a:buFontTx/>
              <a:buNone/>
              <a:tabLst/>
              <a:defRPr/>
            </a:pPr>
            <a:r>
              <a:rPr kumimoji="0" lang="en-GB"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Dexamethasone</a:t>
            </a:r>
            <a:r>
              <a:rPr kumimoji="0" lang="en-GB"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40 mg D1-4, 12-15</a:t>
            </a:r>
          </a:p>
          <a:p>
            <a:pPr marL="0" marR="0" lvl="0" indent="0" algn="ctr" defTabSz="914400" rtl="0" eaLnBrk="1" fontAlgn="auto" latinLnBrk="0" hangingPunct="1">
              <a:spcBef>
                <a:spcPts val="0"/>
              </a:spcBef>
              <a:spcAft>
                <a:spcPts val="0"/>
              </a:spcAft>
              <a:buClrTx/>
              <a:buSzTx/>
              <a:buFontTx/>
              <a:buNone/>
              <a:tabLst/>
              <a:defRPr/>
            </a:pPr>
            <a:r>
              <a:rPr lang="en-GB" b="0" dirty="0">
                <a:solidFill>
                  <a:srgbClr val="FFFFFF"/>
                </a:solidFill>
                <a:latin typeface="Calibri" panose="020F0502020204030204" pitchFamily="34" charset="0"/>
                <a:cs typeface="Calibri" panose="020F0502020204030204" pitchFamily="34" charset="0"/>
              </a:rPr>
              <a:t>(n = 57)</a:t>
            </a:r>
            <a:endParaRPr kumimoji="0" lang="en-GB"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5" name="Rounded Rectangle 15">
            <a:extLst>
              <a:ext uri="{FF2B5EF4-FFF2-40B4-BE49-F238E27FC236}">
                <a16:creationId xmlns:a16="http://schemas.microsoft.com/office/drawing/2014/main" id="{8EE7C15E-5D2C-4627-A48F-41BD3B9B4392}"/>
              </a:ext>
            </a:extLst>
          </p:cNvPr>
          <p:cNvSpPr/>
          <p:nvPr/>
        </p:nvSpPr>
        <p:spPr>
          <a:xfrm>
            <a:off x="7972567" y="2236438"/>
            <a:ext cx="3374059" cy="799046"/>
          </a:xfrm>
          <a:prstGeom prst="rect">
            <a:avLst/>
          </a:prstGeom>
          <a:solidFill>
            <a:schemeClr val="accent2">
              <a:lumMod val="40000"/>
              <a:lumOff val="60000"/>
            </a:schemeClr>
          </a:solidFill>
          <a:ln w="9525" cap="flat" cmpd="sng" algn="ctr">
            <a:noFill/>
            <a:prstDash val="solid"/>
          </a:ln>
          <a:effectLst/>
        </p:spPr>
        <p:txBody>
          <a:bodyPr vert="horz" lIns="40500" tIns="20250" rIns="40500" bIns="20250" rtlCol="0" anchor="ctr"/>
          <a:lstStyle/>
          <a:p>
            <a:pPr marL="0" marR="0" lvl="0" indent="0" algn="ctr" defTabSz="914400" rtl="0" eaLnBrk="1" fontAlgn="auto" latinLnBrk="0" hangingPunct="1">
              <a:spcBef>
                <a:spcPts val="0"/>
              </a:spcBef>
              <a:spcAft>
                <a:spcPts val="0"/>
              </a:spcAft>
              <a:buClrTx/>
              <a:buSzTx/>
              <a:buFontTx/>
              <a:buNone/>
              <a:tabLst/>
              <a:defRPr/>
            </a:pPr>
            <a:r>
              <a:rPr kumimoji="0" lang="en-GB"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Lenalidomide</a:t>
            </a:r>
            <a:br>
              <a:rPr kumimoji="0" lang="en-GB"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br>
            <a:r>
              <a:rPr kumimoji="0" lang="en-GB"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 10 mg D1-21</a:t>
            </a:r>
          </a:p>
          <a:p>
            <a:pPr marL="0" marR="0" lvl="0" indent="0" algn="ctr" defTabSz="914400" rtl="0" eaLnBrk="1" fontAlgn="auto" latinLnBrk="0" hangingPunct="1">
              <a:spcBef>
                <a:spcPts val="0"/>
              </a:spcBef>
              <a:spcAft>
                <a:spcPts val="0"/>
              </a:spcAft>
              <a:buClrTx/>
              <a:buSzTx/>
              <a:buFontTx/>
              <a:buNone/>
              <a:tabLst/>
              <a:defRPr/>
            </a:pPr>
            <a:r>
              <a:rPr lang="en-GB" b="0" dirty="0">
                <a:solidFill>
                  <a:srgbClr val="455560">
                    <a:lumMod val="10000"/>
                  </a:srgbClr>
                </a:solidFill>
                <a:latin typeface="Calibri" panose="020F0502020204030204" pitchFamily="34" charset="0"/>
                <a:cs typeface="Calibri" panose="020F0502020204030204" pitchFamily="34" charset="0"/>
              </a:rPr>
              <a:t>(n = 48)</a:t>
            </a:r>
            <a:endParaRPr kumimoji="0" lang="en-GB"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p:txBody>
      </p:sp>
      <p:sp>
        <p:nvSpPr>
          <p:cNvPr id="16" name="Text Box 45">
            <a:extLst>
              <a:ext uri="{FF2B5EF4-FFF2-40B4-BE49-F238E27FC236}">
                <a16:creationId xmlns:a16="http://schemas.microsoft.com/office/drawing/2014/main" id="{0C322491-77CF-4555-9BB0-0C8459F21EAC}"/>
              </a:ext>
            </a:extLst>
          </p:cNvPr>
          <p:cNvSpPr txBox="1">
            <a:spLocks noChangeArrowheads="1"/>
          </p:cNvSpPr>
          <p:nvPr/>
        </p:nvSpPr>
        <p:spPr bwMode="auto">
          <a:xfrm>
            <a:off x="7836989" y="1891564"/>
            <a:ext cx="3156244" cy="369332"/>
          </a:xfrm>
          <a:prstGeom prst="rect">
            <a:avLst/>
          </a:prstGeom>
          <a:noFill/>
          <a:ln w="9525">
            <a:noFill/>
            <a:miter lim="800000"/>
            <a:headEnd/>
            <a:tailEnd/>
          </a:ln>
        </p:spPr>
        <p:txBody>
          <a:bodyPr wrap="square">
            <a:spAutoFit/>
          </a:bodyPr>
          <a:lstStyle/>
          <a:p>
            <a:pPr marL="0" marR="0" lvl="0" indent="0" algn="ctr" defTabSz="914400" rtl="0" eaLnBrk="0" fontAlgn="auto" latinLnBrk="0" hangingPunct="0">
              <a:lnSpc>
                <a:spcPct val="100000"/>
              </a:lnSpc>
              <a:spcBef>
                <a:spcPct val="0"/>
              </a:spcBef>
              <a:spcAft>
                <a:spcPct val="0"/>
              </a:spcAft>
              <a:buClrTx/>
              <a:buSzTx/>
              <a:buFontTx/>
              <a:buNone/>
              <a:tabLst/>
              <a:defRPr/>
            </a:pPr>
            <a:r>
              <a:rPr kumimoji="0" lang="en-GB"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Maintenance</a:t>
            </a:r>
            <a:r>
              <a:rPr lang="en-GB" sz="1600" dirty="0">
                <a:solidFill>
                  <a:srgbClr val="000000"/>
                </a:solidFill>
                <a:latin typeface="Calibri" panose="020F0502020204030204" pitchFamily="34" charset="0"/>
                <a:cs typeface="Calibri" panose="020F0502020204030204" pitchFamily="34" charset="0"/>
              </a:rPr>
              <a:t>: </a:t>
            </a:r>
            <a: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24 x 28-Day Cycles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9" name="Line 54">
            <a:extLst>
              <a:ext uri="{FF2B5EF4-FFF2-40B4-BE49-F238E27FC236}">
                <a16:creationId xmlns:a16="http://schemas.microsoft.com/office/drawing/2014/main" id="{F605DD19-C3ED-4E79-A70D-DB19A42EBFB6}"/>
              </a:ext>
            </a:extLst>
          </p:cNvPr>
          <p:cNvSpPr>
            <a:spLocks noChangeShapeType="1"/>
          </p:cNvSpPr>
          <p:nvPr/>
        </p:nvSpPr>
        <p:spPr bwMode="auto">
          <a:xfrm flipV="1">
            <a:off x="7536592" y="2543013"/>
            <a:ext cx="369804" cy="0"/>
          </a:xfrm>
          <a:prstGeom prst="line">
            <a:avLst/>
          </a:prstGeom>
          <a:noFill/>
          <a:ln w="28575">
            <a:solidFill>
              <a:schemeClr val="bg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pitchFamily="34" charset="0"/>
            </a:endParaRPr>
          </a:p>
        </p:txBody>
      </p:sp>
      <p:sp>
        <p:nvSpPr>
          <p:cNvPr id="20" name="Text Box 11">
            <a:extLst>
              <a:ext uri="{FF2B5EF4-FFF2-40B4-BE49-F238E27FC236}">
                <a16:creationId xmlns:a16="http://schemas.microsoft.com/office/drawing/2014/main" id="{BFD5809B-DDA5-4896-AD2C-143AF535DD61}"/>
              </a:ext>
            </a:extLst>
          </p:cNvPr>
          <p:cNvSpPr txBox="1">
            <a:spLocks noChangeArrowheads="1"/>
          </p:cNvSpPr>
          <p:nvPr/>
        </p:nvSpPr>
        <p:spPr bwMode="auto">
          <a:xfrm>
            <a:off x="412627" y="6399304"/>
            <a:ext cx="80105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buNone/>
            </a:pPr>
            <a:r>
              <a:rPr lang="da-DK" altLang="en-US" sz="1200" b="0" dirty="0">
                <a:solidFill>
                  <a:srgbClr val="455560"/>
                </a:solidFill>
                <a:latin typeface="Calibri" panose="020F0502020204030204" pitchFamily="34" charset="0"/>
              </a:rPr>
              <a:t>Mateos. Lancet Oncol. 2016;17:1127. Mateos. Eur J Cancer. 2022;174:243. </a:t>
            </a:r>
          </a:p>
        </p:txBody>
      </p:sp>
      <p:sp>
        <p:nvSpPr>
          <p:cNvPr id="24" name="TextBox 23">
            <a:extLst>
              <a:ext uri="{FF2B5EF4-FFF2-40B4-BE49-F238E27FC236}">
                <a16:creationId xmlns:a16="http://schemas.microsoft.com/office/drawing/2014/main" id="{DA72E73E-0673-45D0-BCAB-E957E788F0E2}"/>
              </a:ext>
            </a:extLst>
          </p:cNvPr>
          <p:cNvSpPr txBox="1"/>
          <p:nvPr/>
        </p:nvSpPr>
        <p:spPr>
          <a:xfrm>
            <a:off x="7929723" y="4362295"/>
            <a:ext cx="3657601" cy="1605568"/>
          </a:xfrm>
          <a:prstGeom prst="rect">
            <a:avLst/>
          </a:prstGeom>
          <a:noFill/>
        </p:spPr>
        <p:txBody>
          <a:bodyPr wrap="square" rtlCol="0">
            <a:spAutoFit/>
          </a:bodyPr>
          <a:lstStyle/>
          <a:p>
            <a:pPr marL="285750" marR="0" lvl="0" indent="-285750" algn="l" defTabSz="914400" rtl="0" eaLnBrk="1" fontAlgn="auto" latinLnBrk="0" hangingPunct="1">
              <a:lnSpc>
                <a:spcPct val="90000"/>
              </a:lnSpc>
              <a:spcBef>
                <a:spcPts val="1000"/>
              </a:spcBef>
              <a:spcAft>
                <a:spcPts val="0"/>
              </a:spcAft>
              <a:buClrTx/>
              <a:buSzTx/>
              <a:buFont typeface="Wingdings" panose="05000000000000000000" pitchFamily="2" charset="2"/>
              <a:buChar char="§"/>
              <a:tabLst/>
              <a:defRPr/>
            </a:pPr>
            <a:r>
              <a:rPr kumimoji="0" lang="en-US" sz="20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Primary endpoint</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time to progression to symptomatic disease</a:t>
            </a:r>
          </a:p>
          <a:p>
            <a:pPr marL="285750" marR="0" lvl="0" indent="-285750" algn="l" defTabSz="914400" rtl="0" eaLnBrk="1" fontAlgn="auto" latinLnBrk="0" hangingPunct="1">
              <a:lnSpc>
                <a:spcPct val="90000"/>
              </a:lnSpc>
              <a:spcBef>
                <a:spcPts val="1000"/>
              </a:spcBef>
              <a:spcAft>
                <a:spcPts val="0"/>
              </a:spcAft>
              <a:buClrTx/>
              <a:buSzTx/>
              <a:buFont typeface="Wingdings" panose="05000000000000000000" pitchFamily="2" charset="2"/>
              <a:buChar char="§"/>
              <a:tabLst/>
              <a:defRPr/>
            </a:pPr>
            <a:r>
              <a:rPr kumimoji="0" lang="en-US" sz="20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Secondary endpoints</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OS, response, safety</a:t>
            </a:r>
          </a:p>
        </p:txBody>
      </p:sp>
      <p:sp>
        <p:nvSpPr>
          <p:cNvPr id="25" name="TextBox 24">
            <a:extLst>
              <a:ext uri="{FF2B5EF4-FFF2-40B4-BE49-F238E27FC236}">
                <a16:creationId xmlns:a16="http://schemas.microsoft.com/office/drawing/2014/main" id="{E5536484-A9BA-493C-B1B2-EF1911A6D99E}"/>
              </a:ext>
            </a:extLst>
          </p:cNvPr>
          <p:cNvSpPr txBox="1"/>
          <p:nvPr/>
        </p:nvSpPr>
        <p:spPr>
          <a:xfrm>
            <a:off x="480124" y="5106033"/>
            <a:ext cx="6320971" cy="954107"/>
          </a:xfrm>
          <a:prstGeom prst="rect">
            <a:avLst/>
          </a:prstGeom>
          <a:noFill/>
        </p:spPr>
        <p:txBody>
          <a:bodyPr wrap="square" rtlCol="0">
            <a:spAutoFit/>
          </a:bodyPr>
          <a:lstStyle/>
          <a:p>
            <a:pPr lvl="0" eaLnBrk="1" fontAlgn="auto" hangingPunct="1">
              <a:spcBef>
                <a:spcPts val="0"/>
              </a:spcBef>
              <a:spcAft>
                <a:spcPts val="0"/>
              </a:spcAf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a:t>
            </a:r>
            <a:r>
              <a:rPr lang="en-US" sz="1400" b="0" dirty="0">
                <a:solidFill>
                  <a:srgbClr val="000000"/>
                </a:solidFill>
                <a:latin typeface="Calibri" panose="020F0502020204030204" pitchFamily="34" charset="0"/>
                <a:cs typeface="Calibri" panose="020F0502020204030204" pitchFamily="34" charset="0"/>
              </a:rPr>
              <a:t>efined as either ≥10% BMPCs or presence of M-spike (IgG ≥3 g/dL or IgA ≥2 g/dL, or Bence Jones proteinuria &gt;1 g/24 hr), or both, AND ≥95% phenotypically aberrant PCs in BMPC compartment with immunoparesis (reductions in 1 or 2 uninvolved immunoglobulins of &gt;25% compared with normal values). </a:t>
            </a:r>
          </a:p>
        </p:txBody>
      </p:sp>
      <p:sp>
        <p:nvSpPr>
          <p:cNvPr id="30" name="Rectangle 50">
            <a:extLst>
              <a:ext uri="{FF2B5EF4-FFF2-40B4-BE49-F238E27FC236}">
                <a16:creationId xmlns:a16="http://schemas.microsoft.com/office/drawing/2014/main" id="{82325EA2-959B-4363-8B6C-18CC5961EDDD}"/>
              </a:ext>
            </a:extLst>
          </p:cNvPr>
          <p:cNvSpPr>
            <a:spLocks noChangeArrowheads="1"/>
          </p:cNvSpPr>
          <p:nvPr/>
        </p:nvSpPr>
        <p:spPr bwMode="auto">
          <a:xfrm>
            <a:off x="3774508" y="3330885"/>
            <a:ext cx="3657601" cy="86551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Observation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until PD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62) </a:t>
            </a:r>
          </a:p>
        </p:txBody>
      </p:sp>
      <p:sp>
        <p:nvSpPr>
          <p:cNvPr id="31" name="TextBox 30">
            <a:extLst>
              <a:ext uri="{FF2B5EF4-FFF2-40B4-BE49-F238E27FC236}">
                <a16:creationId xmlns:a16="http://schemas.microsoft.com/office/drawing/2014/main" id="{16E236D0-40EA-437A-82D2-30C4B531A1D4}"/>
              </a:ext>
            </a:extLst>
          </p:cNvPr>
          <p:cNvSpPr txBox="1"/>
          <p:nvPr/>
        </p:nvSpPr>
        <p:spPr>
          <a:xfrm>
            <a:off x="7887832" y="3059943"/>
            <a:ext cx="3657600" cy="867930"/>
          </a:xfrm>
          <a:prstGeom prst="rect">
            <a:avLst/>
          </a:prstGeom>
          <a:noFill/>
        </p:spPr>
        <p:txBody>
          <a:bodyPr wrap="square" rtlCol="0">
            <a:spAutoFit/>
          </a:bodyPr>
          <a:lstStyle/>
          <a:p>
            <a:pPr lvl="0" eaLnBrk="1" fontAlgn="auto" hangingPunct="1">
              <a:lnSpc>
                <a:spcPct val="90000"/>
              </a:lnSpc>
              <a:spcBef>
                <a:spcPts val="0"/>
              </a:spcBef>
              <a:spcAft>
                <a:spcPts val="0"/>
              </a:spcAft>
              <a:defRPr/>
            </a:pPr>
            <a:r>
              <a:rPr lang="en-US" sz="1400" b="0" dirty="0">
                <a:solidFill>
                  <a:srgbClr val="000000"/>
                </a:solidFill>
                <a:latin typeface="Calibri" panose="020F0502020204030204" pitchFamily="34" charset="0"/>
                <a:cs typeface="+mn-cs"/>
              </a:rPr>
              <a:t>Dexamethasone 20 mg D1-4 allowed during maintenance phase for patients who developed asymptomatic biological progression during maintenance therapy.</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 name="Line 54">
            <a:extLst>
              <a:ext uri="{FF2B5EF4-FFF2-40B4-BE49-F238E27FC236}">
                <a16:creationId xmlns:a16="http://schemas.microsoft.com/office/drawing/2014/main" id="{1DCBBB13-1225-0487-E60D-5416838441DC}"/>
              </a:ext>
            </a:extLst>
          </p:cNvPr>
          <p:cNvSpPr>
            <a:spLocks noChangeShapeType="1"/>
          </p:cNvSpPr>
          <p:nvPr/>
        </p:nvSpPr>
        <p:spPr bwMode="auto">
          <a:xfrm>
            <a:off x="3192232" y="3296334"/>
            <a:ext cx="448378" cy="269908"/>
          </a:xfrm>
          <a:prstGeom prst="line">
            <a:avLst/>
          </a:prstGeom>
          <a:noFill/>
          <a:ln w="28575">
            <a:solidFill>
              <a:schemeClr val="bg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126872143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0F1429-BD80-498E-B9E6-23503452967B}"/>
              </a:ext>
            </a:extLst>
          </p:cNvPr>
          <p:cNvSpPr>
            <a:spLocks noGrp="1"/>
          </p:cNvSpPr>
          <p:nvPr>
            <p:ph type="title"/>
          </p:nvPr>
        </p:nvSpPr>
        <p:spPr/>
        <p:txBody>
          <a:bodyPr/>
          <a:lstStyle/>
          <a:p>
            <a:r>
              <a:rPr lang="en-US" dirty="0"/>
              <a:t>QuiRedex Study (12-Yr Update): Survival</a:t>
            </a:r>
          </a:p>
        </p:txBody>
      </p:sp>
      <p:sp>
        <p:nvSpPr>
          <p:cNvPr id="26" name="Text Box 11">
            <a:extLst>
              <a:ext uri="{FF2B5EF4-FFF2-40B4-BE49-F238E27FC236}">
                <a16:creationId xmlns:a16="http://schemas.microsoft.com/office/drawing/2014/main" id="{5F5C26FD-ABFE-4F50-B0ED-EE13EEEAADD1}"/>
              </a:ext>
            </a:extLst>
          </p:cNvPr>
          <p:cNvSpPr txBox="1">
            <a:spLocks noChangeArrowheads="1"/>
          </p:cNvSpPr>
          <p:nvPr/>
        </p:nvSpPr>
        <p:spPr bwMode="auto">
          <a:xfrm>
            <a:off x="414339" y="6404207"/>
            <a:ext cx="80105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90000"/>
              </a:lnSpc>
              <a:spcBef>
                <a:spcPts val="1000"/>
              </a:spcBef>
              <a:spcAft>
                <a:spcPts val="700"/>
              </a:spcAft>
              <a:buClr>
                <a:srgbClr val="FEFDDE"/>
              </a:buClr>
              <a:buSzTx/>
              <a:buFont typeface="Wingdings" panose="05000000000000000000" pitchFamily="2" charset="2"/>
              <a:buNone/>
              <a:tabLst/>
              <a:defRPr/>
            </a:pPr>
            <a:r>
              <a:rPr lang="da-DK" altLang="en-US" sz="1200" b="0" dirty="0">
                <a:solidFill>
                  <a:srgbClr val="455560"/>
                </a:solidFill>
                <a:latin typeface="Calibri" panose="020F0502020204030204" pitchFamily="34" charset="0"/>
              </a:rPr>
              <a:t>Mateos. Eur J Cancer. 2022;174:243.</a:t>
            </a:r>
            <a:endParaRPr kumimoji="0" lang="da-DK"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25" name="TextBox 124">
            <a:extLst>
              <a:ext uri="{FF2B5EF4-FFF2-40B4-BE49-F238E27FC236}">
                <a16:creationId xmlns:a16="http://schemas.microsoft.com/office/drawing/2014/main" id="{F9D24375-4248-409D-9136-1D57B9FFACD3}"/>
              </a:ext>
            </a:extLst>
          </p:cNvPr>
          <p:cNvSpPr txBox="1"/>
          <p:nvPr/>
        </p:nvSpPr>
        <p:spPr>
          <a:xfrm>
            <a:off x="7188195" y="1497840"/>
            <a:ext cx="3757771" cy="400110"/>
          </a:xfrm>
          <a:prstGeom prst="rect">
            <a:avLst/>
          </a:prstGeom>
          <a:noFill/>
        </p:spPr>
        <p:txBody>
          <a:bodyPr wrap="square">
            <a:spAutoFit/>
          </a:bodyPr>
          <a:lstStyle/>
          <a:p>
            <a:pPr marL="0" marR="0" lvl="0" indent="0" algn="ctr" defTabSz="914377"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OS</a:t>
            </a:r>
            <a:endParaRPr kumimoji="0" lang="en-US" sz="2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8" name="TextBox 7">
            <a:extLst>
              <a:ext uri="{FF2B5EF4-FFF2-40B4-BE49-F238E27FC236}">
                <a16:creationId xmlns:a16="http://schemas.microsoft.com/office/drawing/2014/main" id="{CB836328-AF95-0C4D-BE97-082C2207DDA7}"/>
              </a:ext>
            </a:extLst>
          </p:cNvPr>
          <p:cNvSpPr txBox="1"/>
          <p:nvPr/>
        </p:nvSpPr>
        <p:spPr bwMode="auto">
          <a:xfrm>
            <a:off x="4432596" y="5788273"/>
            <a:ext cx="34601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follow-up: 12.5 yr </a:t>
            </a:r>
          </a:p>
        </p:txBody>
      </p:sp>
      <p:sp>
        <p:nvSpPr>
          <p:cNvPr id="43" name="TextBox 42">
            <a:extLst>
              <a:ext uri="{FF2B5EF4-FFF2-40B4-BE49-F238E27FC236}">
                <a16:creationId xmlns:a16="http://schemas.microsoft.com/office/drawing/2014/main" id="{FE0DE201-2C6C-DD5A-D315-804CA2E95AFF}"/>
              </a:ext>
            </a:extLst>
          </p:cNvPr>
          <p:cNvSpPr txBox="1"/>
          <p:nvPr/>
        </p:nvSpPr>
        <p:spPr bwMode="auto">
          <a:xfrm rot="16200000">
            <a:off x="-1112298" y="3270931"/>
            <a:ext cx="3460521"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Proportion of Patients Free </a:t>
            </a:r>
            <a:br>
              <a:rPr lang="en-US" sz="1600" dirty="0">
                <a:solidFill>
                  <a:schemeClr val="bg1"/>
                </a:solidFill>
                <a:latin typeface="Calibri" panose="020F0502020204030204" pitchFamily="34" charset="0"/>
              </a:rPr>
            </a:br>
            <a:r>
              <a:rPr lang="en-US" sz="1600" dirty="0">
                <a:solidFill>
                  <a:schemeClr val="bg1"/>
                </a:solidFill>
                <a:latin typeface="Calibri" panose="020F0502020204030204" pitchFamily="34" charset="0"/>
              </a:rPr>
              <a:t>From Progression to MM</a:t>
            </a:r>
          </a:p>
        </p:txBody>
      </p:sp>
      <p:sp>
        <p:nvSpPr>
          <p:cNvPr id="44" name="TextBox 43">
            <a:extLst>
              <a:ext uri="{FF2B5EF4-FFF2-40B4-BE49-F238E27FC236}">
                <a16:creationId xmlns:a16="http://schemas.microsoft.com/office/drawing/2014/main" id="{D2AE55A6-ABE4-1B09-78B4-5C811D72BD09}"/>
              </a:ext>
            </a:extLst>
          </p:cNvPr>
          <p:cNvSpPr txBox="1"/>
          <p:nvPr/>
        </p:nvSpPr>
        <p:spPr bwMode="auto">
          <a:xfrm>
            <a:off x="1074138" y="5379010"/>
            <a:ext cx="463935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 Since Inclusion in Study</a:t>
            </a:r>
          </a:p>
        </p:txBody>
      </p:sp>
      <p:sp>
        <p:nvSpPr>
          <p:cNvPr id="45" name="TextBox 44">
            <a:extLst>
              <a:ext uri="{FF2B5EF4-FFF2-40B4-BE49-F238E27FC236}">
                <a16:creationId xmlns:a16="http://schemas.microsoft.com/office/drawing/2014/main" id="{FD97121B-1A72-E330-D693-6BFD9227BF9C}"/>
              </a:ext>
            </a:extLst>
          </p:cNvPr>
          <p:cNvSpPr txBox="1"/>
          <p:nvPr/>
        </p:nvSpPr>
        <p:spPr bwMode="auto">
          <a:xfrm rot="16200000">
            <a:off x="4495594" y="3339629"/>
            <a:ext cx="346052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Proportion of Patients Alive</a:t>
            </a:r>
          </a:p>
        </p:txBody>
      </p:sp>
      <p:sp>
        <p:nvSpPr>
          <p:cNvPr id="46" name="TextBox 45">
            <a:extLst>
              <a:ext uri="{FF2B5EF4-FFF2-40B4-BE49-F238E27FC236}">
                <a16:creationId xmlns:a16="http://schemas.microsoft.com/office/drawing/2014/main" id="{F52F8968-B5D3-4BFD-45CD-29EC57E328D2}"/>
              </a:ext>
            </a:extLst>
          </p:cNvPr>
          <p:cNvSpPr txBox="1"/>
          <p:nvPr/>
        </p:nvSpPr>
        <p:spPr bwMode="auto">
          <a:xfrm>
            <a:off x="7193054" y="5379010"/>
            <a:ext cx="362949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 Since Inclusion in Study</a:t>
            </a:r>
          </a:p>
        </p:txBody>
      </p:sp>
      <p:sp>
        <p:nvSpPr>
          <p:cNvPr id="23" name="TextBox 22">
            <a:extLst>
              <a:ext uri="{FF2B5EF4-FFF2-40B4-BE49-F238E27FC236}">
                <a16:creationId xmlns:a16="http://schemas.microsoft.com/office/drawing/2014/main" id="{C3B55D49-2B97-4BCB-B843-C6B7BED41764}"/>
              </a:ext>
            </a:extLst>
          </p:cNvPr>
          <p:cNvSpPr txBox="1"/>
          <p:nvPr/>
        </p:nvSpPr>
        <p:spPr>
          <a:xfrm>
            <a:off x="1297832" y="1487648"/>
            <a:ext cx="3658154" cy="400110"/>
          </a:xfrm>
          <a:prstGeom prst="rect">
            <a:avLst/>
          </a:prstGeom>
          <a:noFill/>
        </p:spPr>
        <p:txBody>
          <a:bodyPr wrap="square">
            <a:spAutoFit/>
          </a:bodyPr>
          <a:lstStyle/>
          <a:p>
            <a:pPr marL="0" marR="0" lvl="0" indent="0" algn="ctr" defTabSz="914377"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TTP to MM</a:t>
            </a:r>
          </a:p>
        </p:txBody>
      </p:sp>
      <p:grpSp>
        <p:nvGrpSpPr>
          <p:cNvPr id="104" name="Group 103">
            <a:extLst>
              <a:ext uri="{FF2B5EF4-FFF2-40B4-BE49-F238E27FC236}">
                <a16:creationId xmlns:a16="http://schemas.microsoft.com/office/drawing/2014/main" id="{D2D27287-2D68-8BB4-7E09-1B1F7096E923}"/>
              </a:ext>
            </a:extLst>
          </p:cNvPr>
          <p:cNvGrpSpPr/>
          <p:nvPr/>
        </p:nvGrpSpPr>
        <p:grpSpPr>
          <a:xfrm>
            <a:off x="2469009" y="1777005"/>
            <a:ext cx="3536119" cy="911218"/>
            <a:chOff x="2436057" y="1870767"/>
            <a:chExt cx="3536119" cy="911218"/>
          </a:xfrm>
        </p:grpSpPr>
        <p:sp>
          <p:nvSpPr>
            <p:cNvPr id="124" name="TextBox 123">
              <a:extLst>
                <a:ext uri="{FF2B5EF4-FFF2-40B4-BE49-F238E27FC236}">
                  <a16:creationId xmlns:a16="http://schemas.microsoft.com/office/drawing/2014/main" id="{058873A3-E408-AF1F-C1E3-305F4AEE88FA}"/>
                </a:ext>
              </a:extLst>
            </p:cNvPr>
            <p:cNvSpPr txBox="1"/>
            <p:nvPr/>
          </p:nvSpPr>
          <p:spPr bwMode="auto">
            <a:xfrm>
              <a:off x="2445150" y="2443431"/>
              <a:ext cx="35270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0.28 (95% CI: 0.18-0.44;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&lt;.0001)</a:t>
              </a:r>
            </a:p>
          </p:txBody>
        </p:sp>
        <p:sp>
          <p:nvSpPr>
            <p:cNvPr id="119" name="TextBox 118">
              <a:extLst>
                <a:ext uri="{FF2B5EF4-FFF2-40B4-BE49-F238E27FC236}">
                  <a16:creationId xmlns:a16="http://schemas.microsoft.com/office/drawing/2014/main" id="{457C8557-3529-0E28-8BFA-D979823BF49F}"/>
                </a:ext>
              </a:extLst>
            </p:cNvPr>
            <p:cNvSpPr txBox="1"/>
            <p:nvPr/>
          </p:nvSpPr>
          <p:spPr bwMode="auto">
            <a:xfrm>
              <a:off x="2659462" y="1870767"/>
              <a:ext cx="29191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Len/Dex (median TTP: 9.5 yr)</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 (median TTP: 2.1 yr)</a:t>
              </a:r>
            </a:p>
          </p:txBody>
        </p:sp>
        <p:cxnSp>
          <p:nvCxnSpPr>
            <p:cNvPr id="121" name="Straight Connector 120">
              <a:extLst>
                <a:ext uri="{FF2B5EF4-FFF2-40B4-BE49-F238E27FC236}">
                  <a16:creationId xmlns:a16="http://schemas.microsoft.com/office/drawing/2014/main" id="{AA52CEB3-1071-7D47-85E9-1E2B555F9ECC}"/>
                </a:ext>
              </a:extLst>
            </p:cNvPr>
            <p:cNvCxnSpPr/>
            <p:nvPr/>
          </p:nvCxnSpPr>
          <p:spPr bwMode="auto">
            <a:xfrm>
              <a:off x="2436057" y="2026612"/>
              <a:ext cx="223404" cy="0"/>
            </a:xfrm>
            <a:prstGeom prst="line">
              <a:avLst/>
            </a:prstGeom>
            <a:noFill/>
            <a:ln w="28575"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D14BDCBF-C47A-F396-B3F8-103BBF1341ED}"/>
                </a:ext>
              </a:extLst>
            </p:cNvPr>
            <p:cNvCxnSpPr/>
            <p:nvPr/>
          </p:nvCxnSpPr>
          <p:spPr bwMode="auto">
            <a:xfrm>
              <a:off x="2436057" y="2232698"/>
              <a:ext cx="223404" cy="0"/>
            </a:xfrm>
            <a:prstGeom prst="line">
              <a:avLst/>
            </a:prstGeom>
            <a:noFill/>
            <a:ln w="28575" cap="flat" cmpd="sng" algn="ctr">
              <a:solidFill>
                <a:schemeClr val="accent3"/>
              </a:solidFill>
              <a:prstDash val="solid"/>
              <a:round/>
              <a:headEnd type="none" w="med" len="med"/>
              <a:tailEnd type="none" w="med" len="med"/>
            </a:ln>
            <a:effectLst/>
          </p:spPr>
        </p:cxnSp>
        <p:sp>
          <p:nvSpPr>
            <p:cNvPr id="127" name="Rectangle: Rounded Corners 126">
              <a:extLst>
                <a:ext uri="{FF2B5EF4-FFF2-40B4-BE49-F238E27FC236}">
                  <a16:creationId xmlns:a16="http://schemas.microsoft.com/office/drawing/2014/main" id="{B1ED6B0A-539B-FFDF-CAF1-B655041CA1D8}"/>
                </a:ext>
              </a:extLst>
            </p:cNvPr>
            <p:cNvSpPr/>
            <p:nvPr/>
          </p:nvSpPr>
          <p:spPr bwMode="auto">
            <a:xfrm>
              <a:off x="2501595" y="2455542"/>
              <a:ext cx="776785" cy="308465"/>
            </a:xfrm>
            <a:prstGeom prst="roundRect">
              <a:avLst/>
            </a:prstGeom>
            <a:noFill/>
            <a:ln w="19050">
              <a:solidFill>
                <a:srgbClr val="FF0000"/>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47" name="Rectangle 46">
            <a:extLst>
              <a:ext uri="{FF2B5EF4-FFF2-40B4-BE49-F238E27FC236}">
                <a16:creationId xmlns:a16="http://schemas.microsoft.com/office/drawing/2014/main" id="{EA590DF2-A087-4B8C-B9B1-A3AEDF3ACA06}"/>
              </a:ext>
            </a:extLst>
          </p:cNvPr>
          <p:cNvSpPr/>
          <p:nvPr/>
        </p:nvSpPr>
        <p:spPr bwMode="auto">
          <a:xfrm>
            <a:off x="6871278" y="4333137"/>
            <a:ext cx="3105150" cy="564536"/>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4" name="Group 23">
            <a:extLst>
              <a:ext uri="{FF2B5EF4-FFF2-40B4-BE49-F238E27FC236}">
                <a16:creationId xmlns:a16="http://schemas.microsoft.com/office/drawing/2014/main" id="{E7738673-2871-1E27-A1DD-0DEB317A9875}"/>
              </a:ext>
            </a:extLst>
          </p:cNvPr>
          <p:cNvGrpSpPr/>
          <p:nvPr/>
        </p:nvGrpSpPr>
        <p:grpSpPr>
          <a:xfrm>
            <a:off x="6903657" y="3887268"/>
            <a:ext cx="3569985" cy="911218"/>
            <a:chOff x="7296580" y="4059517"/>
            <a:chExt cx="3569985" cy="911218"/>
          </a:xfrm>
        </p:grpSpPr>
        <p:sp>
          <p:nvSpPr>
            <p:cNvPr id="336" name="TextBox 335">
              <a:extLst>
                <a:ext uri="{FF2B5EF4-FFF2-40B4-BE49-F238E27FC236}">
                  <a16:creationId xmlns:a16="http://schemas.microsoft.com/office/drawing/2014/main" id="{896CD4CF-D460-3A86-4EF0-9BBBC1A76612}"/>
                </a:ext>
              </a:extLst>
            </p:cNvPr>
            <p:cNvSpPr txBox="1"/>
            <p:nvPr/>
          </p:nvSpPr>
          <p:spPr bwMode="auto">
            <a:xfrm>
              <a:off x="7349930" y="4632181"/>
              <a:ext cx="351663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0.57 (95% CI: 0.34-0.95;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&lt;.032)</a:t>
              </a:r>
            </a:p>
          </p:txBody>
        </p:sp>
        <p:sp>
          <p:nvSpPr>
            <p:cNvPr id="333" name="TextBox 332">
              <a:extLst>
                <a:ext uri="{FF2B5EF4-FFF2-40B4-BE49-F238E27FC236}">
                  <a16:creationId xmlns:a16="http://schemas.microsoft.com/office/drawing/2014/main" id="{E4FD9F73-B44C-39A5-B338-EC767ED57C30}"/>
                </a:ext>
              </a:extLst>
            </p:cNvPr>
            <p:cNvSpPr txBox="1"/>
            <p:nvPr/>
          </p:nvSpPr>
          <p:spPr bwMode="auto">
            <a:xfrm>
              <a:off x="7519985" y="4059517"/>
              <a:ext cx="2919106" cy="523220"/>
            </a:xfrm>
            <a:prstGeom prst="rect">
              <a:avLst/>
            </a:prstGeom>
            <a:solidFill>
              <a:srgbClr val="FFFFF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Len/Dex (median OS: NR)</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 (median OS: 8.5 yr)</a:t>
              </a:r>
            </a:p>
          </p:txBody>
        </p:sp>
        <p:cxnSp>
          <p:nvCxnSpPr>
            <p:cNvPr id="334" name="Straight Connector 333">
              <a:extLst>
                <a:ext uri="{FF2B5EF4-FFF2-40B4-BE49-F238E27FC236}">
                  <a16:creationId xmlns:a16="http://schemas.microsoft.com/office/drawing/2014/main" id="{4C40085D-3055-9B8B-DC3B-BF0628864F2E}"/>
                </a:ext>
              </a:extLst>
            </p:cNvPr>
            <p:cNvCxnSpPr/>
            <p:nvPr/>
          </p:nvCxnSpPr>
          <p:spPr bwMode="auto">
            <a:xfrm>
              <a:off x="7296580" y="4240762"/>
              <a:ext cx="223404" cy="0"/>
            </a:xfrm>
            <a:prstGeom prst="line">
              <a:avLst/>
            </a:prstGeom>
            <a:noFill/>
            <a:ln w="28575"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9C98BBB4-1AE6-FC6F-141D-29ECDD92F484}"/>
                </a:ext>
              </a:extLst>
            </p:cNvPr>
            <p:cNvCxnSpPr/>
            <p:nvPr/>
          </p:nvCxnSpPr>
          <p:spPr bwMode="auto">
            <a:xfrm>
              <a:off x="7296580" y="4484948"/>
              <a:ext cx="223404" cy="0"/>
            </a:xfrm>
            <a:prstGeom prst="line">
              <a:avLst/>
            </a:prstGeom>
            <a:noFill/>
            <a:ln w="28575" cap="flat" cmpd="sng" algn="ctr">
              <a:solidFill>
                <a:schemeClr val="accent3"/>
              </a:solidFill>
              <a:prstDash val="solid"/>
              <a:round/>
              <a:headEnd type="none" w="med" len="med"/>
              <a:tailEnd type="none" w="med" len="med"/>
            </a:ln>
            <a:effectLst/>
          </p:spPr>
        </p:cxnSp>
        <p:sp>
          <p:nvSpPr>
            <p:cNvPr id="337" name="Rectangle: Rounded Corners 336">
              <a:extLst>
                <a:ext uri="{FF2B5EF4-FFF2-40B4-BE49-F238E27FC236}">
                  <a16:creationId xmlns:a16="http://schemas.microsoft.com/office/drawing/2014/main" id="{AC9BC3C0-0228-64E3-AB43-18DF4E8994DC}"/>
                </a:ext>
              </a:extLst>
            </p:cNvPr>
            <p:cNvSpPr/>
            <p:nvPr/>
          </p:nvSpPr>
          <p:spPr bwMode="auto">
            <a:xfrm>
              <a:off x="7372509" y="4644292"/>
              <a:ext cx="813799" cy="308465"/>
            </a:xfrm>
            <a:prstGeom prst="roundRect">
              <a:avLst/>
            </a:prstGeom>
            <a:noFill/>
            <a:ln w="19050">
              <a:solidFill>
                <a:srgbClr val="FF0000"/>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5" name="Freeform 4">
            <a:extLst>
              <a:ext uri="{FF2B5EF4-FFF2-40B4-BE49-F238E27FC236}">
                <a16:creationId xmlns:a16="http://schemas.microsoft.com/office/drawing/2014/main" id="{12E9CEFC-13C3-9EB5-4A22-9E03652629C0}"/>
              </a:ext>
            </a:extLst>
          </p:cNvPr>
          <p:cNvSpPr/>
          <p:nvPr/>
        </p:nvSpPr>
        <p:spPr bwMode="auto">
          <a:xfrm>
            <a:off x="1225550" y="2000392"/>
            <a:ext cx="4508380" cy="2951861"/>
          </a:xfrm>
          <a:custGeom>
            <a:avLst/>
            <a:gdLst>
              <a:gd name="connsiteX0" fmla="*/ 0 w 4781550"/>
              <a:gd name="connsiteY0" fmla="*/ 0 h 3060700"/>
              <a:gd name="connsiteX1" fmla="*/ 0 w 4781550"/>
              <a:gd name="connsiteY1" fmla="*/ 3060700 h 3060700"/>
              <a:gd name="connsiteX2" fmla="*/ 4781550 w 4781550"/>
              <a:gd name="connsiteY2" fmla="*/ 3060700 h 3060700"/>
            </a:gdLst>
            <a:ahLst/>
            <a:cxnLst>
              <a:cxn ang="0">
                <a:pos x="connsiteX0" y="connsiteY0"/>
              </a:cxn>
              <a:cxn ang="0">
                <a:pos x="connsiteX1" y="connsiteY1"/>
              </a:cxn>
              <a:cxn ang="0">
                <a:pos x="connsiteX2" y="connsiteY2"/>
              </a:cxn>
            </a:cxnLst>
            <a:rect l="l" t="t" r="r" b="b"/>
            <a:pathLst>
              <a:path w="4781550" h="3060700">
                <a:moveTo>
                  <a:pt x="0" y="0"/>
                </a:moveTo>
                <a:lnTo>
                  <a:pt x="0" y="3060700"/>
                </a:lnTo>
                <a:lnTo>
                  <a:pt x="4781550" y="3060700"/>
                </a:lnTo>
              </a:path>
            </a:pathLst>
          </a:custGeom>
          <a:noFill/>
          <a:ln w="28575">
            <a:solidFill>
              <a:schemeClr val="bg1"/>
            </a:solidFill>
            <a:miter lim="800000"/>
            <a:headEnd/>
            <a:tailEnd/>
          </a:ln>
        </p:spPr>
        <p:txBody>
          <a:bodyPr rtlCol="0" anchor="ctr"/>
          <a:lstStyle/>
          <a:p>
            <a:pPr algn="ctr"/>
            <a:endParaRPr lang="en-US" dirty="0"/>
          </a:p>
        </p:txBody>
      </p:sp>
      <p:grpSp>
        <p:nvGrpSpPr>
          <p:cNvPr id="54" name="Group 53">
            <a:extLst>
              <a:ext uri="{FF2B5EF4-FFF2-40B4-BE49-F238E27FC236}">
                <a16:creationId xmlns:a16="http://schemas.microsoft.com/office/drawing/2014/main" id="{8D297075-F381-C1FB-3DF4-977F86AD054A}"/>
              </a:ext>
            </a:extLst>
          </p:cNvPr>
          <p:cNvGrpSpPr/>
          <p:nvPr/>
        </p:nvGrpSpPr>
        <p:grpSpPr>
          <a:xfrm>
            <a:off x="824017" y="2032142"/>
            <a:ext cx="380232" cy="3046391"/>
            <a:chOff x="716067" y="2280538"/>
            <a:chExt cx="380232" cy="3046391"/>
          </a:xfrm>
        </p:grpSpPr>
        <p:sp>
          <p:nvSpPr>
            <p:cNvPr id="9" name="TextBox 8">
              <a:extLst>
                <a:ext uri="{FF2B5EF4-FFF2-40B4-BE49-F238E27FC236}">
                  <a16:creationId xmlns:a16="http://schemas.microsoft.com/office/drawing/2014/main" id="{042B0B8C-41EB-8BC6-3F61-2FBDF260DCF7}"/>
                </a:ext>
              </a:extLst>
            </p:cNvPr>
            <p:cNvSpPr txBox="1"/>
            <p:nvPr/>
          </p:nvSpPr>
          <p:spPr bwMode="auto">
            <a:xfrm>
              <a:off x="716067" y="2280538"/>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10" name="TextBox 9">
              <a:extLst>
                <a:ext uri="{FF2B5EF4-FFF2-40B4-BE49-F238E27FC236}">
                  <a16:creationId xmlns:a16="http://schemas.microsoft.com/office/drawing/2014/main" id="{E5326101-82E5-D21C-EEFB-BA9ACBA64897}"/>
                </a:ext>
              </a:extLst>
            </p:cNvPr>
            <p:cNvSpPr txBox="1"/>
            <p:nvPr/>
          </p:nvSpPr>
          <p:spPr bwMode="auto">
            <a:xfrm>
              <a:off x="716067" y="2834416"/>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0.8</a:t>
              </a:r>
            </a:p>
          </p:txBody>
        </p:sp>
        <p:sp>
          <p:nvSpPr>
            <p:cNvPr id="11" name="TextBox 10">
              <a:extLst>
                <a:ext uri="{FF2B5EF4-FFF2-40B4-BE49-F238E27FC236}">
                  <a16:creationId xmlns:a16="http://schemas.microsoft.com/office/drawing/2014/main" id="{B66EFF15-12D1-E32A-DB57-9321BB401FAC}"/>
                </a:ext>
              </a:extLst>
            </p:cNvPr>
            <p:cNvSpPr txBox="1"/>
            <p:nvPr/>
          </p:nvSpPr>
          <p:spPr bwMode="auto">
            <a:xfrm>
              <a:off x="716067" y="3388294"/>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0.6</a:t>
              </a:r>
            </a:p>
          </p:txBody>
        </p:sp>
        <p:sp>
          <p:nvSpPr>
            <p:cNvPr id="12" name="TextBox 11">
              <a:extLst>
                <a:ext uri="{FF2B5EF4-FFF2-40B4-BE49-F238E27FC236}">
                  <a16:creationId xmlns:a16="http://schemas.microsoft.com/office/drawing/2014/main" id="{0EB6EC06-E2EB-34F9-9C9A-FEEE90BA2CCC}"/>
                </a:ext>
              </a:extLst>
            </p:cNvPr>
            <p:cNvSpPr txBox="1"/>
            <p:nvPr/>
          </p:nvSpPr>
          <p:spPr bwMode="auto">
            <a:xfrm>
              <a:off x="716067" y="394217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3" name="TextBox 12">
              <a:extLst>
                <a:ext uri="{FF2B5EF4-FFF2-40B4-BE49-F238E27FC236}">
                  <a16:creationId xmlns:a16="http://schemas.microsoft.com/office/drawing/2014/main" id="{247FABA4-9ED7-7EAA-176D-DABB9AB4FBCD}"/>
                </a:ext>
              </a:extLst>
            </p:cNvPr>
            <p:cNvSpPr txBox="1"/>
            <p:nvPr/>
          </p:nvSpPr>
          <p:spPr bwMode="auto">
            <a:xfrm>
              <a:off x="716067" y="449605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a:t>
              </a:r>
            </a:p>
          </p:txBody>
        </p:sp>
        <p:sp>
          <p:nvSpPr>
            <p:cNvPr id="22" name="TextBox 21">
              <a:extLst>
                <a:ext uri="{FF2B5EF4-FFF2-40B4-BE49-F238E27FC236}">
                  <a16:creationId xmlns:a16="http://schemas.microsoft.com/office/drawing/2014/main" id="{8B64284C-AA6A-F042-A39C-736A9B459007}"/>
                </a:ext>
              </a:extLst>
            </p:cNvPr>
            <p:cNvSpPr txBox="1"/>
            <p:nvPr/>
          </p:nvSpPr>
          <p:spPr bwMode="auto">
            <a:xfrm>
              <a:off x="833086" y="5049930"/>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grpSp>
        <p:nvGrpSpPr>
          <p:cNvPr id="41" name="Group 40">
            <a:extLst>
              <a:ext uri="{FF2B5EF4-FFF2-40B4-BE49-F238E27FC236}">
                <a16:creationId xmlns:a16="http://schemas.microsoft.com/office/drawing/2014/main" id="{4681A00C-0C79-E9AB-2206-F0D698F3E58E}"/>
              </a:ext>
            </a:extLst>
          </p:cNvPr>
          <p:cNvGrpSpPr/>
          <p:nvPr/>
        </p:nvGrpSpPr>
        <p:grpSpPr>
          <a:xfrm>
            <a:off x="1151341" y="2166610"/>
            <a:ext cx="79907" cy="2778760"/>
            <a:chOff x="1094191" y="2408656"/>
            <a:chExt cx="79907" cy="2778760"/>
          </a:xfrm>
        </p:grpSpPr>
        <p:cxnSp>
          <p:nvCxnSpPr>
            <p:cNvPr id="27" name="Straight Connector 26">
              <a:extLst>
                <a:ext uri="{FF2B5EF4-FFF2-40B4-BE49-F238E27FC236}">
                  <a16:creationId xmlns:a16="http://schemas.microsoft.com/office/drawing/2014/main" id="{03F51637-E323-32C4-B783-247103DE5BD1}"/>
                </a:ext>
              </a:extLst>
            </p:cNvPr>
            <p:cNvCxnSpPr>
              <a:cxnSpLocks/>
            </p:cNvCxnSpPr>
            <p:nvPr/>
          </p:nvCxnSpPr>
          <p:spPr bwMode="auto">
            <a:xfrm>
              <a:off x="1094191" y="240865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C9BFF9E2-30A8-2CF3-611C-CCFF28361C6C}"/>
                </a:ext>
              </a:extLst>
            </p:cNvPr>
            <p:cNvCxnSpPr>
              <a:cxnSpLocks/>
            </p:cNvCxnSpPr>
            <p:nvPr/>
          </p:nvCxnSpPr>
          <p:spPr bwMode="auto">
            <a:xfrm>
              <a:off x="1094191" y="296313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897705A3-2A5E-5E54-31BB-E3A2E46684D4}"/>
                </a:ext>
              </a:extLst>
            </p:cNvPr>
            <p:cNvCxnSpPr>
              <a:cxnSpLocks/>
            </p:cNvCxnSpPr>
            <p:nvPr/>
          </p:nvCxnSpPr>
          <p:spPr bwMode="auto">
            <a:xfrm>
              <a:off x="1094191" y="3517620"/>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D78985B3-E206-A9F4-739C-DBFF3F585B8E}"/>
                </a:ext>
              </a:extLst>
            </p:cNvPr>
            <p:cNvCxnSpPr>
              <a:cxnSpLocks/>
            </p:cNvCxnSpPr>
            <p:nvPr/>
          </p:nvCxnSpPr>
          <p:spPr bwMode="auto">
            <a:xfrm>
              <a:off x="1094191" y="407210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21FBFCBC-487F-5F89-FA88-5F7B2E28545A}"/>
                </a:ext>
              </a:extLst>
            </p:cNvPr>
            <p:cNvCxnSpPr>
              <a:cxnSpLocks/>
            </p:cNvCxnSpPr>
            <p:nvPr/>
          </p:nvCxnSpPr>
          <p:spPr bwMode="auto">
            <a:xfrm>
              <a:off x="1094191" y="4626584"/>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AA85D403-77FF-BFD2-81AD-977EC08A6535}"/>
                </a:ext>
              </a:extLst>
            </p:cNvPr>
            <p:cNvCxnSpPr>
              <a:cxnSpLocks/>
            </p:cNvCxnSpPr>
            <p:nvPr/>
          </p:nvCxnSpPr>
          <p:spPr bwMode="auto">
            <a:xfrm>
              <a:off x="1094191" y="5187416"/>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02" name="Group 101">
            <a:extLst>
              <a:ext uri="{FF2B5EF4-FFF2-40B4-BE49-F238E27FC236}">
                <a16:creationId xmlns:a16="http://schemas.microsoft.com/office/drawing/2014/main" id="{94B7145B-3EB1-DF16-6101-957B9CBFEBF6}"/>
              </a:ext>
            </a:extLst>
          </p:cNvPr>
          <p:cNvGrpSpPr/>
          <p:nvPr/>
        </p:nvGrpSpPr>
        <p:grpSpPr>
          <a:xfrm>
            <a:off x="1094790" y="4943006"/>
            <a:ext cx="4697289" cy="362566"/>
            <a:chOff x="1094790" y="5185052"/>
            <a:chExt cx="4697289" cy="362566"/>
          </a:xfrm>
        </p:grpSpPr>
        <p:grpSp>
          <p:nvGrpSpPr>
            <p:cNvPr id="58" name="Group 57">
              <a:extLst>
                <a:ext uri="{FF2B5EF4-FFF2-40B4-BE49-F238E27FC236}">
                  <a16:creationId xmlns:a16="http://schemas.microsoft.com/office/drawing/2014/main" id="{8512C136-1362-1640-C0D1-76CB765AFA75}"/>
                </a:ext>
              </a:extLst>
            </p:cNvPr>
            <p:cNvGrpSpPr/>
            <p:nvPr/>
          </p:nvGrpSpPr>
          <p:grpSpPr>
            <a:xfrm>
              <a:off x="1094790" y="5270619"/>
              <a:ext cx="4697289" cy="276999"/>
              <a:chOff x="1094790" y="5370659"/>
              <a:chExt cx="4697289" cy="276999"/>
            </a:xfrm>
          </p:grpSpPr>
          <p:sp>
            <p:nvSpPr>
              <p:cNvPr id="14" name="TextBox 13">
                <a:extLst>
                  <a:ext uri="{FF2B5EF4-FFF2-40B4-BE49-F238E27FC236}">
                    <a16:creationId xmlns:a16="http://schemas.microsoft.com/office/drawing/2014/main" id="{D15745C7-CA7B-6ED7-D6A3-C823D0B1D697}"/>
                  </a:ext>
                </a:extLst>
              </p:cNvPr>
              <p:cNvSpPr txBox="1"/>
              <p:nvPr/>
            </p:nvSpPr>
            <p:spPr bwMode="auto">
              <a:xfrm>
                <a:off x="1094790" y="5370659"/>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5" name="TextBox 14">
                <a:extLst>
                  <a:ext uri="{FF2B5EF4-FFF2-40B4-BE49-F238E27FC236}">
                    <a16:creationId xmlns:a16="http://schemas.microsoft.com/office/drawing/2014/main" id="{CFE35AA1-E035-08FD-087A-155F0FFFFD5A}"/>
                  </a:ext>
                </a:extLst>
              </p:cNvPr>
              <p:cNvSpPr txBox="1"/>
              <p:nvPr/>
            </p:nvSpPr>
            <p:spPr bwMode="auto">
              <a:xfrm>
                <a:off x="1559233" y="537065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6" name="TextBox 15">
                <a:extLst>
                  <a:ext uri="{FF2B5EF4-FFF2-40B4-BE49-F238E27FC236}">
                    <a16:creationId xmlns:a16="http://schemas.microsoft.com/office/drawing/2014/main" id="{F572BC0B-2043-E1A0-CC50-D9366A7435D3}"/>
                  </a:ext>
                </a:extLst>
              </p:cNvPr>
              <p:cNvSpPr txBox="1"/>
              <p:nvPr/>
            </p:nvSpPr>
            <p:spPr bwMode="auto">
              <a:xfrm>
                <a:off x="2019054" y="537065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17" name="TextBox 16">
                <a:extLst>
                  <a:ext uri="{FF2B5EF4-FFF2-40B4-BE49-F238E27FC236}">
                    <a16:creationId xmlns:a16="http://schemas.microsoft.com/office/drawing/2014/main" id="{76C8BE8B-35FD-4AA9-C153-069452AF2E2F}"/>
                  </a:ext>
                </a:extLst>
              </p:cNvPr>
              <p:cNvSpPr txBox="1"/>
              <p:nvPr/>
            </p:nvSpPr>
            <p:spPr bwMode="auto">
              <a:xfrm>
                <a:off x="2514352" y="537065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18" name="TextBox 17">
                <a:extLst>
                  <a:ext uri="{FF2B5EF4-FFF2-40B4-BE49-F238E27FC236}">
                    <a16:creationId xmlns:a16="http://schemas.microsoft.com/office/drawing/2014/main" id="{908ABA76-2F90-CCE9-8583-122A83545AC7}"/>
                  </a:ext>
                </a:extLst>
              </p:cNvPr>
              <p:cNvSpPr txBox="1"/>
              <p:nvPr/>
            </p:nvSpPr>
            <p:spPr bwMode="auto">
              <a:xfrm>
                <a:off x="2981890" y="537065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20" name="TextBox 19">
                <a:extLst>
                  <a:ext uri="{FF2B5EF4-FFF2-40B4-BE49-F238E27FC236}">
                    <a16:creationId xmlns:a16="http://schemas.microsoft.com/office/drawing/2014/main" id="{687253DA-4C03-1CC5-4990-FAEB3FFFC1B6}"/>
                  </a:ext>
                </a:extLst>
              </p:cNvPr>
              <p:cNvSpPr txBox="1"/>
              <p:nvPr/>
            </p:nvSpPr>
            <p:spPr bwMode="auto">
              <a:xfrm>
                <a:off x="3433153" y="537065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21" name="TextBox 20">
                <a:extLst>
                  <a:ext uri="{FF2B5EF4-FFF2-40B4-BE49-F238E27FC236}">
                    <a16:creationId xmlns:a16="http://schemas.microsoft.com/office/drawing/2014/main" id="{46FD97C3-1913-6D2F-0BD0-A285CB4BF167}"/>
                  </a:ext>
                </a:extLst>
              </p:cNvPr>
              <p:cNvSpPr txBox="1"/>
              <p:nvPr/>
            </p:nvSpPr>
            <p:spPr bwMode="auto">
              <a:xfrm>
                <a:off x="3917819" y="537065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120</a:t>
                </a:r>
              </a:p>
            </p:txBody>
          </p:sp>
          <p:sp>
            <p:nvSpPr>
              <p:cNvPr id="55" name="TextBox 54">
                <a:extLst>
                  <a:ext uri="{FF2B5EF4-FFF2-40B4-BE49-F238E27FC236}">
                    <a16:creationId xmlns:a16="http://schemas.microsoft.com/office/drawing/2014/main" id="{99BD6974-2BEF-3BF6-D024-D3542FB709CB}"/>
                  </a:ext>
                </a:extLst>
              </p:cNvPr>
              <p:cNvSpPr txBox="1"/>
              <p:nvPr/>
            </p:nvSpPr>
            <p:spPr bwMode="auto">
              <a:xfrm>
                <a:off x="4396568" y="537065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140</a:t>
                </a:r>
              </a:p>
            </p:txBody>
          </p:sp>
          <p:sp>
            <p:nvSpPr>
              <p:cNvPr id="56" name="TextBox 55">
                <a:extLst>
                  <a:ext uri="{FF2B5EF4-FFF2-40B4-BE49-F238E27FC236}">
                    <a16:creationId xmlns:a16="http://schemas.microsoft.com/office/drawing/2014/main" id="{DAA3B7C5-1B73-32CB-8B9C-E56BBC2C4DA5}"/>
                  </a:ext>
                </a:extLst>
              </p:cNvPr>
              <p:cNvSpPr txBox="1"/>
              <p:nvPr/>
            </p:nvSpPr>
            <p:spPr bwMode="auto">
              <a:xfrm>
                <a:off x="4887105" y="537065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160</a:t>
                </a:r>
              </a:p>
            </p:txBody>
          </p:sp>
          <p:sp>
            <p:nvSpPr>
              <p:cNvPr id="57" name="TextBox 56">
                <a:extLst>
                  <a:ext uri="{FF2B5EF4-FFF2-40B4-BE49-F238E27FC236}">
                    <a16:creationId xmlns:a16="http://schemas.microsoft.com/office/drawing/2014/main" id="{77320475-FF06-D389-735E-1B828269D56C}"/>
                  </a:ext>
                </a:extLst>
              </p:cNvPr>
              <p:cNvSpPr txBox="1"/>
              <p:nvPr/>
            </p:nvSpPr>
            <p:spPr bwMode="auto">
              <a:xfrm>
                <a:off x="5371771" y="537065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180</a:t>
                </a:r>
              </a:p>
            </p:txBody>
          </p:sp>
        </p:grpSp>
        <p:grpSp>
          <p:nvGrpSpPr>
            <p:cNvPr id="62" name="Group 61">
              <a:extLst>
                <a:ext uri="{FF2B5EF4-FFF2-40B4-BE49-F238E27FC236}">
                  <a16:creationId xmlns:a16="http://schemas.microsoft.com/office/drawing/2014/main" id="{C3AF9BEE-427A-C7DB-4F28-03A92619ADFA}"/>
                </a:ext>
              </a:extLst>
            </p:cNvPr>
            <p:cNvGrpSpPr/>
            <p:nvPr/>
          </p:nvGrpSpPr>
          <p:grpSpPr>
            <a:xfrm>
              <a:off x="1225550" y="5185052"/>
              <a:ext cx="4359767" cy="79907"/>
              <a:chOff x="1225550" y="5185052"/>
              <a:chExt cx="4359767" cy="79907"/>
            </a:xfrm>
          </p:grpSpPr>
          <p:cxnSp>
            <p:nvCxnSpPr>
              <p:cNvPr id="33" name="Straight Connector 32">
                <a:extLst>
                  <a:ext uri="{FF2B5EF4-FFF2-40B4-BE49-F238E27FC236}">
                    <a16:creationId xmlns:a16="http://schemas.microsoft.com/office/drawing/2014/main" id="{328E85F7-B2C0-CCAC-FF75-7F6917D6221B}"/>
                  </a:ext>
                </a:extLst>
              </p:cNvPr>
              <p:cNvCxnSpPr>
                <a:cxnSpLocks/>
              </p:cNvCxnSpPr>
              <p:nvPr/>
            </p:nvCxnSpPr>
            <p:spPr bwMode="auto">
              <a:xfrm rot="5400000">
                <a:off x="3123272" y="522500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40559DCC-30E5-2D89-7C8E-4DA71852E97D}"/>
                  </a:ext>
                </a:extLst>
              </p:cNvPr>
              <p:cNvCxnSpPr>
                <a:cxnSpLocks/>
              </p:cNvCxnSpPr>
              <p:nvPr/>
            </p:nvCxnSpPr>
            <p:spPr bwMode="auto">
              <a:xfrm rot="5400000">
                <a:off x="2638853" y="522500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0654F5C7-BDCB-6ED5-FC9B-24DC6925B9C3}"/>
                  </a:ext>
                </a:extLst>
              </p:cNvPr>
              <p:cNvCxnSpPr>
                <a:cxnSpLocks/>
              </p:cNvCxnSpPr>
              <p:nvPr/>
            </p:nvCxnSpPr>
            <p:spPr bwMode="auto">
              <a:xfrm rot="5400000">
                <a:off x="2154434" y="522500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E7BE1F12-66D9-47A7-9740-9E0D74897DAA}"/>
                  </a:ext>
                </a:extLst>
              </p:cNvPr>
              <p:cNvCxnSpPr>
                <a:cxnSpLocks/>
              </p:cNvCxnSpPr>
              <p:nvPr/>
            </p:nvCxnSpPr>
            <p:spPr bwMode="auto">
              <a:xfrm rot="5400000">
                <a:off x="1670015" y="522500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AB4EE845-2F89-7190-4E1B-DF7574F8B5D1}"/>
                  </a:ext>
                </a:extLst>
              </p:cNvPr>
              <p:cNvCxnSpPr>
                <a:cxnSpLocks/>
              </p:cNvCxnSpPr>
              <p:nvPr/>
            </p:nvCxnSpPr>
            <p:spPr bwMode="auto">
              <a:xfrm rot="5400000">
                <a:off x="1185596" y="522500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A6ED130B-E75E-D837-02AA-44209415A96B}"/>
                  </a:ext>
                </a:extLst>
              </p:cNvPr>
              <p:cNvCxnSpPr>
                <a:cxnSpLocks/>
              </p:cNvCxnSpPr>
              <p:nvPr/>
            </p:nvCxnSpPr>
            <p:spPr bwMode="auto">
              <a:xfrm rot="5400000">
                <a:off x="4092110" y="522500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E167465-8392-9FA7-DFB8-39E9BE9FA65C}"/>
                  </a:ext>
                </a:extLst>
              </p:cNvPr>
              <p:cNvCxnSpPr>
                <a:cxnSpLocks/>
              </p:cNvCxnSpPr>
              <p:nvPr/>
            </p:nvCxnSpPr>
            <p:spPr bwMode="auto">
              <a:xfrm rot="5400000">
                <a:off x="3607691" y="522500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F5170D3D-9D24-6250-D5C9-75D407D57116}"/>
                  </a:ext>
                </a:extLst>
              </p:cNvPr>
              <p:cNvCxnSpPr>
                <a:cxnSpLocks/>
              </p:cNvCxnSpPr>
              <p:nvPr/>
            </p:nvCxnSpPr>
            <p:spPr bwMode="auto">
              <a:xfrm rot="5400000">
                <a:off x="4576529" y="522500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BEC719ED-4042-947F-22BC-50684F7A4BD2}"/>
                  </a:ext>
                </a:extLst>
              </p:cNvPr>
              <p:cNvCxnSpPr>
                <a:cxnSpLocks/>
              </p:cNvCxnSpPr>
              <p:nvPr/>
            </p:nvCxnSpPr>
            <p:spPr bwMode="auto">
              <a:xfrm rot="5400000">
                <a:off x="5545363" y="522500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D6470E39-E057-3E95-927F-9A160EB10C0E}"/>
                  </a:ext>
                </a:extLst>
              </p:cNvPr>
              <p:cNvCxnSpPr>
                <a:cxnSpLocks/>
              </p:cNvCxnSpPr>
              <p:nvPr/>
            </p:nvCxnSpPr>
            <p:spPr bwMode="auto">
              <a:xfrm rot="5400000">
                <a:off x="5060948" y="5225006"/>
                <a:ext cx="79907" cy="0"/>
              </a:xfrm>
              <a:prstGeom prst="line">
                <a:avLst/>
              </a:prstGeom>
              <a:noFill/>
              <a:ln w="28575" cap="flat" cmpd="sng" algn="ctr">
                <a:solidFill>
                  <a:schemeClr val="bg1"/>
                </a:solidFill>
                <a:prstDash val="solid"/>
                <a:round/>
                <a:headEnd type="none" w="med" len="med"/>
                <a:tailEnd type="none" w="med" len="med"/>
              </a:ln>
              <a:effectLst/>
            </p:spPr>
          </p:cxnSp>
        </p:grpSp>
      </p:grpSp>
      <p:sp>
        <p:nvSpPr>
          <p:cNvPr id="63" name="Freeform 62">
            <a:extLst>
              <a:ext uri="{FF2B5EF4-FFF2-40B4-BE49-F238E27FC236}">
                <a16:creationId xmlns:a16="http://schemas.microsoft.com/office/drawing/2014/main" id="{024E4F5B-5D40-EAAA-1F87-907D19DD6DF2}"/>
              </a:ext>
            </a:extLst>
          </p:cNvPr>
          <p:cNvSpPr/>
          <p:nvPr/>
        </p:nvSpPr>
        <p:spPr bwMode="auto">
          <a:xfrm>
            <a:off x="6727190" y="1997344"/>
            <a:ext cx="4545648" cy="2951861"/>
          </a:xfrm>
          <a:custGeom>
            <a:avLst/>
            <a:gdLst>
              <a:gd name="connsiteX0" fmla="*/ 0 w 4781550"/>
              <a:gd name="connsiteY0" fmla="*/ 0 h 3060700"/>
              <a:gd name="connsiteX1" fmla="*/ 0 w 4781550"/>
              <a:gd name="connsiteY1" fmla="*/ 3060700 h 3060700"/>
              <a:gd name="connsiteX2" fmla="*/ 4781550 w 4781550"/>
              <a:gd name="connsiteY2" fmla="*/ 3060700 h 3060700"/>
            </a:gdLst>
            <a:ahLst/>
            <a:cxnLst>
              <a:cxn ang="0">
                <a:pos x="connsiteX0" y="connsiteY0"/>
              </a:cxn>
              <a:cxn ang="0">
                <a:pos x="connsiteX1" y="connsiteY1"/>
              </a:cxn>
              <a:cxn ang="0">
                <a:pos x="connsiteX2" y="connsiteY2"/>
              </a:cxn>
            </a:cxnLst>
            <a:rect l="l" t="t" r="r" b="b"/>
            <a:pathLst>
              <a:path w="4781550" h="3060700">
                <a:moveTo>
                  <a:pt x="0" y="0"/>
                </a:moveTo>
                <a:lnTo>
                  <a:pt x="0" y="3060700"/>
                </a:lnTo>
                <a:lnTo>
                  <a:pt x="4781550" y="3060700"/>
                </a:lnTo>
              </a:path>
            </a:pathLst>
          </a:custGeom>
          <a:noFill/>
          <a:ln w="28575">
            <a:solidFill>
              <a:schemeClr val="bg1"/>
            </a:solidFill>
            <a:miter lim="800000"/>
            <a:headEnd/>
            <a:tailEnd/>
          </a:ln>
        </p:spPr>
        <p:txBody>
          <a:bodyPr rtlCol="0" anchor="ctr"/>
          <a:lstStyle/>
          <a:p>
            <a:pPr algn="ctr"/>
            <a:endParaRPr lang="en-US" dirty="0"/>
          </a:p>
        </p:txBody>
      </p:sp>
      <p:grpSp>
        <p:nvGrpSpPr>
          <p:cNvPr id="64" name="Group 63">
            <a:extLst>
              <a:ext uri="{FF2B5EF4-FFF2-40B4-BE49-F238E27FC236}">
                <a16:creationId xmlns:a16="http://schemas.microsoft.com/office/drawing/2014/main" id="{290E2CE9-B7D3-5CF9-12B0-EDA032D818BF}"/>
              </a:ext>
            </a:extLst>
          </p:cNvPr>
          <p:cNvGrpSpPr/>
          <p:nvPr/>
        </p:nvGrpSpPr>
        <p:grpSpPr>
          <a:xfrm>
            <a:off x="6325657" y="2029094"/>
            <a:ext cx="380232" cy="3046391"/>
            <a:chOff x="716067" y="2280538"/>
            <a:chExt cx="380232" cy="3046391"/>
          </a:xfrm>
        </p:grpSpPr>
        <p:sp>
          <p:nvSpPr>
            <p:cNvPr id="65" name="TextBox 64">
              <a:extLst>
                <a:ext uri="{FF2B5EF4-FFF2-40B4-BE49-F238E27FC236}">
                  <a16:creationId xmlns:a16="http://schemas.microsoft.com/office/drawing/2014/main" id="{087006E8-8B6B-F269-4F3A-6BBF97DB481C}"/>
                </a:ext>
              </a:extLst>
            </p:cNvPr>
            <p:cNvSpPr txBox="1"/>
            <p:nvPr/>
          </p:nvSpPr>
          <p:spPr bwMode="auto">
            <a:xfrm>
              <a:off x="716067" y="2280538"/>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66" name="TextBox 65">
              <a:extLst>
                <a:ext uri="{FF2B5EF4-FFF2-40B4-BE49-F238E27FC236}">
                  <a16:creationId xmlns:a16="http://schemas.microsoft.com/office/drawing/2014/main" id="{DA87DC8C-BF54-7478-185A-76447448ACA9}"/>
                </a:ext>
              </a:extLst>
            </p:cNvPr>
            <p:cNvSpPr txBox="1"/>
            <p:nvPr/>
          </p:nvSpPr>
          <p:spPr bwMode="auto">
            <a:xfrm>
              <a:off x="716067" y="2834416"/>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0.8</a:t>
              </a:r>
            </a:p>
          </p:txBody>
        </p:sp>
        <p:sp>
          <p:nvSpPr>
            <p:cNvPr id="67" name="TextBox 66">
              <a:extLst>
                <a:ext uri="{FF2B5EF4-FFF2-40B4-BE49-F238E27FC236}">
                  <a16:creationId xmlns:a16="http://schemas.microsoft.com/office/drawing/2014/main" id="{BDE6B126-F769-637F-8CA9-BCA21824DB69}"/>
                </a:ext>
              </a:extLst>
            </p:cNvPr>
            <p:cNvSpPr txBox="1"/>
            <p:nvPr/>
          </p:nvSpPr>
          <p:spPr bwMode="auto">
            <a:xfrm>
              <a:off x="716067" y="3388294"/>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0.6</a:t>
              </a:r>
            </a:p>
          </p:txBody>
        </p:sp>
        <p:sp>
          <p:nvSpPr>
            <p:cNvPr id="68" name="TextBox 67">
              <a:extLst>
                <a:ext uri="{FF2B5EF4-FFF2-40B4-BE49-F238E27FC236}">
                  <a16:creationId xmlns:a16="http://schemas.microsoft.com/office/drawing/2014/main" id="{51C4A976-8E8F-1EDE-CE84-454736F41209}"/>
                </a:ext>
              </a:extLst>
            </p:cNvPr>
            <p:cNvSpPr txBox="1"/>
            <p:nvPr/>
          </p:nvSpPr>
          <p:spPr bwMode="auto">
            <a:xfrm>
              <a:off x="716067" y="394217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69" name="TextBox 68">
              <a:extLst>
                <a:ext uri="{FF2B5EF4-FFF2-40B4-BE49-F238E27FC236}">
                  <a16:creationId xmlns:a16="http://schemas.microsoft.com/office/drawing/2014/main" id="{844EAF35-944E-7FB1-AF20-F7BA86E4FD7C}"/>
                </a:ext>
              </a:extLst>
            </p:cNvPr>
            <p:cNvSpPr txBox="1"/>
            <p:nvPr/>
          </p:nvSpPr>
          <p:spPr bwMode="auto">
            <a:xfrm>
              <a:off x="716067" y="449605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a:t>
              </a:r>
            </a:p>
          </p:txBody>
        </p:sp>
        <p:sp>
          <p:nvSpPr>
            <p:cNvPr id="70" name="TextBox 69">
              <a:extLst>
                <a:ext uri="{FF2B5EF4-FFF2-40B4-BE49-F238E27FC236}">
                  <a16:creationId xmlns:a16="http://schemas.microsoft.com/office/drawing/2014/main" id="{6CDDDDED-AD87-D1F4-1020-E510843FC4A8}"/>
                </a:ext>
              </a:extLst>
            </p:cNvPr>
            <p:cNvSpPr txBox="1"/>
            <p:nvPr/>
          </p:nvSpPr>
          <p:spPr bwMode="auto">
            <a:xfrm>
              <a:off x="833086" y="5049930"/>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grpSp>
        <p:nvGrpSpPr>
          <p:cNvPr id="71" name="Group 70">
            <a:extLst>
              <a:ext uri="{FF2B5EF4-FFF2-40B4-BE49-F238E27FC236}">
                <a16:creationId xmlns:a16="http://schemas.microsoft.com/office/drawing/2014/main" id="{AC87575F-7B4E-9CD3-12F1-12963ECC355E}"/>
              </a:ext>
            </a:extLst>
          </p:cNvPr>
          <p:cNvGrpSpPr/>
          <p:nvPr/>
        </p:nvGrpSpPr>
        <p:grpSpPr>
          <a:xfrm>
            <a:off x="6652981" y="2163562"/>
            <a:ext cx="79907" cy="2778760"/>
            <a:chOff x="1094191" y="2408656"/>
            <a:chExt cx="79907" cy="2778760"/>
          </a:xfrm>
        </p:grpSpPr>
        <p:cxnSp>
          <p:nvCxnSpPr>
            <p:cNvPr id="72" name="Straight Connector 71">
              <a:extLst>
                <a:ext uri="{FF2B5EF4-FFF2-40B4-BE49-F238E27FC236}">
                  <a16:creationId xmlns:a16="http://schemas.microsoft.com/office/drawing/2014/main" id="{A7A2B17A-4998-2F4C-E53F-7F1E7F7754C8}"/>
                </a:ext>
              </a:extLst>
            </p:cNvPr>
            <p:cNvCxnSpPr>
              <a:cxnSpLocks/>
            </p:cNvCxnSpPr>
            <p:nvPr/>
          </p:nvCxnSpPr>
          <p:spPr bwMode="auto">
            <a:xfrm>
              <a:off x="1094191" y="2408656"/>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BB650ADD-A2BB-A7AC-B04A-191EC96EF755}"/>
                </a:ext>
              </a:extLst>
            </p:cNvPr>
            <p:cNvCxnSpPr>
              <a:cxnSpLocks/>
            </p:cNvCxnSpPr>
            <p:nvPr/>
          </p:nvCxnSpPr>
          <p:spPr bwMode="auto">
            <a:xfrm>
              <a:off x="1094191" y="296313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07319FF5-4799-CFEF-75EA-ED8B79744A19}"/>
                </a:ext>
              </a:extLst>
            </p:cNvPr>
            <p:cNvCxnSpPr>
              <a:cxnSpLocks/>
            </p:cNvCxnSpPr>
            <p:nvPr/>
          </p:nvCxnSpPr>
          <p:spPr bwMode="auto">
            <a:xfrm>
              <a:off x="1094191" y="3517620"/>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7765CC3B-24F7-B427-AED7-FFBA6B3A7E3A}"/>
                </a:ext>
              </a:extLst>
            </p:cNvPr>
            <p:cNvCxnSpPr>
              <a:cxnSpLocks/>
            </p:cNvCxnSpPr>
            <p:nvPr/>
          </p:nvCxnSpPr>
          <p:spPr bwMode="auto">
            <a:xfrm>
              <a:off x="1094191" y="407210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1DE374BF-7295-9649-6754-4443137EC7AD}"/>
                </a:ext>
              </a:extLst>
            </p:cNvPr>
            <p:cNvCxnSpPr>
              <a:cxnSpLocks/>
            </p:cNvCxnSpPr>
            <p:nvPr/>
          </p:nvCxnSpPr>
          <p:spPr bwMode="auto">
            <a:xfrm>
              <a:off x="1094191" y="4626584"/>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42383AD5-6631-AC2B-1A5D-1676B0BD46C9}"/>
                </a:ext>
              </a:extLst>
            </p:cNvPr>
            <p:cNvCxnSpPr>
              <a:cxnSpLocks/>
            </p:cNvCxnSpPr>
            <p:nvPr/>
          </p:nvCxnSpPr>
          <p:spPr bwMode="auto">
            <a:xfrm>
              <a:off x="1094191" y="5187416"/>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3" name="Group 2">
            <a:extLst>
              <a:ext uri="{FF2B5EF4-FFF2-40B4-BE49-F238E27FC236}">
                <a16:creationId xmlns:a16="http://schemas.microsoft.com/office/drawing/2014/main" id="{03B93D9E-F4A1-8F0B-F8D8-89B5BB8ABC69}"/>
              </a:ext>
            </a:extLst>
          </p:cNvPr>
          <p:cNvGrpSpPr/>
          <p:nvPr/>
        </p:nvGrpSpPr>
        <p:grpSpPr>
          <a:xfrm>
            <a:off x="6812176" y="5028573"/>
            <a:ext cx="4434187" cy="276999"/>
            <a:chOff x="6816404" y="5028573"/>
            <a:chExt cx="4434187" cy="276999"/>
          </a:xfrm>
        </p:grpSpPr>
        <p:sp>
          <p:nvSpPr>
            <p:cNvPr id="79" name="TextBox 78">
              <a:extLst>
                <a:ext uri="{FF2B5EF4-FFF2-40B4-BE49-F238E27FC236}">
                  <a16:creationId xmlns:a16="http://schemas.microsoft.com/office/drawing/2014/main" id="{BF7A09E1-509F-E49B-0DE4-400CB96B8D2B}"/>
                </a:ext>
              </a:extLst>
            </p:cNvPr>
            <p:cNvSpPr txBox="1"/>
            <p:nvPr/>
          </p:nvSpPr>
          <p:spPr bwMode="auto">
            <a:xfrm>
              <a:off x="6816404" y="502857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80" name="TextBox 79">
              <a:extLst>
                <a:ext uri="{FF2B5EF4-FFF2-40B4-BE49-F238E27FC236}">
                  <a16:creationId xmlns:a16="http://schemas.microsoft.com/office/drawing/2014/main" id="{3EF680E4-C533-BD2A-086F-A9A038F67BEA}"/>
                </a:ext>
              </a:extLst>
            </p:cNvPr>
            <p:cNvSpPr txBox="1"/>
            <p:nvPr/>
          </p:nvSpPr>
          <p:spPr bwMode="auto">
            <a:xfrm>
              <a:off x="7237717" y="50285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81" name="TextBox 80">
              <a:extLst>
                <a:ext uri="{FF2B5EF4-FFF2-40B4-BE49-F238E27FC236}">
                  <a16:creationId xmlns:a16="http://schemas.microsoft.com/office/drawing/2014/main" id="{11472091-E3EC-FA9A-E842-4DAA7F854EA7}"/>
                </a:ext>
              </a:extLst>
            </p:cNvPr>
            <p:cNvSpPr txBox="1"/>
            <p:nvPr/>
          </p:nvSpPr>
          <p:spPr bwMode="auto">
            <a:xfrm>
              <a:off x="7688912" y="50285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82" name="TextBox 81">
              <a:extLst>
                <a:ext uri="{FF2B5EF4-FFF2-40B4-BE49-F238E27FC236}">
                  <a16:creationId xmlns:a16="http://schemas.microsoft.com/office/drawing/2014/main" id="{96D55DB2-11BD-E6BB-86FD-45CF54C7E674}"/>
                </a:ext>
              </a:extLst>
            </p:cNvPr>
            <p:cNvSpPr txBox="1"/>
            <p:nvPr/>
          </p:nvSpPr>
          <p:spPr bwMode="auto">
            <a:xfrm>
              <a:off x="8149703" y="50285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83" name="TextBox 82">
              <a:extLst>
                <a:ext uri="{FF2B5EF4-FFF2-40B4-BE49-F238E27FC236}">
                  <a16:creationId xmlns:a16="http://schemas.microsoft.com/office/drawing/2014/main" id="{54F5A24E-8936-0FD6-D489-A9D8D610FFC5}"/>
                </a:ext>
              </a:extLst>
            </p:cNvPr>
            <p:cNvSpPr txBox="1"/>
            <p:nvPr/>
          </p:nvSpPr>
          <p:spPr bwMode="auto">
            <a:xfrm>
              <a:off x="8599987" y="50285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84" name="TextBox 83">
              <a:extLst>
                <a:ext uri="{FF2B5EF4-FFF2-40B4-BE49-F238E27FC236}">
                  <a16:creationId xmlns:a16="http://schemas.microsoft.com/office/drawing/2014/main" id="{B7DF8CCA-467B-7B36-D706-FE80CF548FA6}"/>
                </a:ext>
              </a:extLst>
            </p:cNvPr>
            <p:cNvSpPr txBox="1"/>
            <p:nvPr/>
          </p:nvSpPr>
          <p:spPr bwMode="auto">
            <a:xfrm>
              <a:off x="9021059" y="5028573"/>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85" name="TextBox 84">
              <a:extLst>
                <a:ext uri="{FF2B5EF4-FFF2-40B4-BE49-F238E27FC236}">
                  <a16:creationId xmlns:a16="http://schemas.microsoft.com/office/drawing/2014/main" id="{532021E8-49C8-6356-BE1E-2F97C60FF7FC}"/>
                </a:ext>
              </a:extLst>
            </p:cNvPr>
            <p:cNvSpPr txBox="1"/>
            <p:nvPr/>
          </p:nvSpPr>
          <p:spPr bwMode="auto">
            <a:xfrm>
              <a:off x="9466907" y="5028573"/>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120</a:t>
              </a:r>
            </a:p>
          </p:txBody>
        </p:sp>
        <p:sp>
          <p:nvSpPr>
            <p:cNvPr id="86" name="TextBox 85">
              <a:extLst>
                <a:ext uri="{FF2B5EF4-FFF2-40B4-BE49-F238E27FC236}">
                  <a16:creationId xmlns:a16="http://schemas.microsoft.com/office/drawing/2014/main" id="{FE620BD7-991A-1544-AF8B-6F72AC6635F4}"/>
                </a:ext>
              </a:extLst>
            </p:cNvPr>
            <p:cNvSpPr txBox="1"/>
            <p:nvPr/>
          </p:nvSpPr>
          <p:spPr bwMode="auto">
            <a:xfrm>
              <a:off x="9924088" y="5028573"/>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140</a:t>
              </a:r>
            </a:p>
          </p:txBody>
        </p:sp>
        <p:sp>
          <p:nvSpPr>
            <p:cNvPr id="87" name="TextBox 86">
              <a:extLst>
                <a:ext uri="{FF2B5EF4-FFF2-40B4-BE49-F238E27FC236}">
                  <a16:creationId xmlns:a16="http://schemas.microsoft.com/office/drawing/2014/main" id="{19FF5DF3-9E79-FC02-A300-84CBFD077D43}"/>
                </a:ext>
              </a:extLst>
            </p:cNvPr>
            <p:cNvSpPr txBox="1"/>
            <p:nvPr/>
          </p:nvSpPr>
          <p:spPr bwMode="auto">
            <a:xfrm>
              <a:off x="10375808" y="5028573"/>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160</a:t>
              </a:r>
            </a:p>
          </p:txBody>
        </p:sp>
        <p:sp>
          <p:nvSpPr>
            <p:cNvPr id="88" name="TextBox 87">
              <a:extLst>
                <a:ext uri="{FF2B5EF4-FFF2-40B4-BE49-F238E27FC236}">
                  <a16:creationId xmlns:a16="http://schemas.microsoft.com/office/drawing/2014/main" id="{494F3899-D11A-AAD9-5C0C-8FE1AF7CA59B}"/>
                </a:ext>
              </a:extLst>
            </p:cNvPr>
            <p:cNvSpPr txBox="1"/>
            <p:nvPr/>
          </p:nvSpPr>
          <p:spPr bwMode="auto">
            <a:xfrm>
              <a:off x="10830283" y="5028573"/>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180</a:t>
              </a:r>
            </a:p>
          </p:txBody>
        </p:sp>
      </p:grpSp>
      <p:grpSp>
        <p:nvGrpSpPr>
          <p:cNvPr id="101" name="Group 100">
            <a:extLst>
              <a:ext uri="{FF2B5EF4-FFF2-40B4-BE49-F238E27FC236}">
                <a16:creationId xmlns:a16="http://schemas.microsoft.com/office/drawing/2014/main" id="{F45C89C8-6BF8-A467-93E1-05E4910FB223}"/>
              </a:ext>
            </a:extLst>
          </p:cNvPr>
          <p:cNvGrpSpPr/>
          <p:nvPr/>
        </p:nvGrpSpPr>
        <p:grpSpPr>
          <a:xfrm>
            <a:off x="6727189" y="4939958"/>
            <a:ext cx="4531614" cy="82296"/>
            <a:chOff x="6727189" y="5182004"/>
            <a:chExt cx="4531614" cy="82296"/>
          </a:xfrm>
        </p:grpSpPr>
        <p:cxnSp>
          <p:nvCxnSpPr>
            <p:cNvPr id="90" name="Straight Connector 89">
              <a:extLst>
                <a:ext uri="{FF2B5EF4-FFF2-40B4-BE49-F238E27FC236}">
                  <a16:creationId xmlns:a16="http://schemas.microsoft.com/office/drawing/2014/main" id="{FC981442-4D07-5E13-ECDC-F9D119E0C044}"/>
                </a:ext>
              </a:extLst>
            </p:cNvPr>
            <p:cNvCxnSpPr>
              <a:cxnSpLocks/>
            </p:cNvCxnSpPr>
            <p:nvPr/>
          </p:nvCxnSpPr>
          <p:spPr bwMode="auto">
            <a:xfrm rot="5400000">
              <a:off x="8501125" y="5223152"/>
              <a:ext cx="82296"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0F8590E2-53F0-00C0-7B4F-4AA0230F9D79}"/>
                </a:ext>
              </a:extLst>
            </p:cNvPr>
            <p:cNvCxnSpPr>
              <a:cxnSpLocks/>
            </p:cNvCxnSpPr>
            <p:nvPr/>
          </p:nvCxnSpPr>
          <p:spPr bwMode="auto">
            <a:xfrm rot="5400000">
              <a:off x="8047354" y="5223152"/>
              <a:ext cx="82296"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5B1039D7-D4E2-E988-2543-0CE43036AA24}"/>
                </a:ext>
              </a:extLst>
            </p:cNvPr>
            <p:cNvCxnSpPr>
              <a:cxnSpLocks/>
            </p:cNvCxnSpPr>
            <p:nvPr/>
          </p:nvCxnSpPr>
          <p:spPr bwMode="auto">
            <a:xfrm rot="5400000">
              <a:off x="7593583" y="5223152"/>
              <a:ext cx="82296"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6C5E92CA-6280-1B34-F507-DA2F8CB11AF4}"/>
                </a:ext>
              </a:extLst>
            </p:cNvPr>
            <p:cNvCxnSpPr>
              <a:cxnSpLocks/>
            </p:cNvCxnSpPr>
            <p:nvPr/>
          </p:nvCxnSpPr>
          <p:spPr bwMode="auto">
            <a:xfrm rot="5400000">
              <a:off x="7139812" y="5223152"/>
              <a:ext cx="82296"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6115B329-CB93-2D34-A88A-B3F104A9D781}"/>
                </a:ext>
              </a:extLst>
            </p:cNvPr>
            <p:cNvCxnSpPr>
              <a:cxnSpLocks/>
            </p:cNvCxnSpPr>
            <p:nvPr/>
          </p:nvCxnSpPr>
          <p:spPr bwMode="auto">
            <a:xfrm rot="5400000">
              <a:off x="6686041" y="5223152"/>
              <a:ext cx="82296" cy="0"/>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5832345A-0CAD-9670-8A7A-4B2810A48E1D}"/>
                </a:ext>
              </a:extLst>
            </p:cNvPr>
            <p:cNvCxnSpPr>
              <a:cxnSpLocks/>
            </p:cNvCxnSpPr>
            <p:nvPr/>
          </p:nvCxnSpPr>
          <p:spPr bwMode="auto">
            <a:xfrm rot="5400000">
              <a:off x="9408667" y="5223152"/>
              <a:ext cx="82296"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BCF7FE8F-DDA9-BC64-0331-23A5A70C16C5}"/>
                </a:ext>
              </a:extLst>
            </p:cNvPr>
            <p:cNvCxnSpPr>
              <a:cxnSpLocks/>
            </p:cNvCxnSpPr>
            <p:nvPr/>
          </p:nvCxnSpPr>
          <p:spPr bwMode="auto">
            <a:xfrm rot="5400000">
              <a:off x="8954896" y="5223152"/>
              <a:ext cx="82296"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C84F039A-DFD5-E626-44E9-FA1EFC4ECECC}"/>
                </a:ext>
              </a:extLst>
            </p:cNvPr>
            <p:cNvCxnSpPr>
              <a:cxnSpLocks/>
            </p:cNvCxnSpPr>
            <p:nvPr/>
          </p:nvCxnSpPr>
          <p:spPr bwMode="auto">
            <a:xfrm rot="5400000">
              <a:off x="9862438" y="5223152"/>
              <a:ext cx="82296"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83C43372-ACF2-CDD1-7287-2547F336D0DA}"/>
                </a:ext>
              </a:extLst>
            </p:cNvPr>
            <p:cNvCxnSpPr>
              <a:cxnSpLocks/>
            </p:cNvCxnSpPr>
            <p:nvPr/>
          </p:nvCxnSpPr>
          <p:spPr bwMode="auto">
            <a:xfrm rot="5400000">
              <a:off x="10769980" y="5223152"/>
              <a:ext cx="82296"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8CBE4E43-ED39-D2DA-F910-38A948175334}"/>
                </a:ext>
              </a:extLst>
            </p:cNvPr>
            <p:cNvCxnSpPr>
              <a:cxnSpLocks/>
            </p:cNvCxnSpPr>
            <p:nvPr/>
          </p:nvCxnSpPr>
          <p:spPr bwMode="auto">
            <a:xfrm rot="5400000">
              <a:off x="10316209" y="5223152"/>
              <a:ext cx="82296" cy="0"/>
            </a:xfrm>
            <a:prstGeom prst="line">
              <a:avLst/>
            </a:prstGeom>
            <a:noFill/>
            <a:ln w="28575" cap="flat" cmpd="sng" algn="ctr">
              <a:solidFill>
                <a:schemeClr val="bg1"/>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3C6E2AD7-70E1-E6D2-620F-F0A502F9CB02}"/>
                </a:ext>
              </a:extLst>
            </p:cNvPr>
            <p:cNvCxnSpPr>
              <a:cxnSpLocks/>
            </p:cNvCxnSpPr>
            <p:nvPr/>
          </p:nvCxnSpPr>
          <p:spPr bwMode="auto">
            <a:xfrm rot="5400000">
              <a:off x="11217655" y="5223152"/>
              <a:ext cx="82296" cy="0"/>
            </a:xfrm>
            <a:prstGeom prst="line">
              <a:avLst/>
            </a:prstGeom>
            <a:noFill/>
            <a:ln w="28575" cap="flat" cmpd="sng" algn="ctr">
              <a:solidFill>
                <a:schemeClr val="bg1"/>
              </a:solidFill>
              <a:prstDash val="solid"/>
              <a:round/>
              <a:headEnd type="none" w="med" len="med"/>
              <a:tailEnd type="none" w="med" len="med"/>
            </a:ln>
            <a:effectLst/>
          </p:spPr>
        </p:cxnSp>
      </p:grpSp>
      <p:grpSp>
        <p:nvGrpSpPr>
          <p:cNvPr id="482" name="Group 481">
            <a:extLst>
              <a:ext uri="{FF2B5EF4-FFF2-40B4-BE49-F238E27FC236}">
                <a16:creationId xmlns:a16="http://schemas.microsoft.com/office/drawing/2014/main" id="{D1CBB2F3-F8A2-F6BD-4B26-D8E05BA4353F}"/>
              </a:ext>
            </a:extLst>
          </p:cNvPr>
          <p:cNvGrpSpPr/>
          <p:nvPr/>
        </p:nvGrpSpPr>
        <p:grpSpPr>
          <a:xfrm>
            <a:off x="1252182" y="2178932"/>
            <a:ext cx="3873181" cy="2671781"/>
            <a:chOff x="1233069" y="2413810"/>
            <a:chExt cx="3727682" cy="2570017"/>
          </a:xfrm>
        </p:grpSpPr>
        <p:grpSp>
          <p:nvGrpSpPr>
            <p:cNvPr id="32" name="Graphic 6">
              <a:extLst>
                <a:ext uri="{FF2B5EF4-FFF2-40B4-BE49-F238E27FC236}">
                  <a16:creationId xmlns:a16="http://schemas.microsoft.com/office/drawing/2014/main" id="{9B9AFF5D-1FC8-35B9-74A5-8AE62889FB60}"/>
                </a:ext>
              </a:extLst>
            </p:cNvPr>
            <p:cNvGrpSpPr/>
            <p:nvPr/>
          </p:nvGrpSpPr>
          <p:grpSpPr>
            <a:xfrm>
              <a:off x="1233069" y="2413810"/>
              <a:ext cx="3727682" cy="2507673"/>
              <a:chOff x="4195387" y="322119"/>
              <a:chExt cx="3727682" cy="2507673"/>
            </a:xfrm>
            <a:noFill/>
          </p:grpSpPr>
          <p:sp>
            <p:nvSpPr>
              <p:cNvPr id="50" name="Freeform 49">
                <a:extLst>
                  <a:ext uri="{FF2B5EF4-FFF2-40B4-BE49-F238E27FC236}">
                    <a16:creationId xmlns:a16="http://schemas.microsoft.com/office/drawing/2014/main" id="{9DA770EC-B610-82E3-E614-42ACE3B3B005}"/>
                  </a:ext>
                </a:extLst>
              </p:cNvPr>
              <p:cNvSpPr/>
              <p:nvPr/>
            </p:nvSpPr>
            <p:spPr>
              <a:xfrm>
                <a:off x="4195387" y="322119"/>
                <a:ext cx="3727682" cy="2507673"/>
              </a:xfrm>
              <a:custGeom>
                <a:avLst/>
                <a:gdLst>
                  <a:gd name="connsiteX0" fmla="*/ 0 w 3726872"/>
                  <a:gd name="connsiteY0" fmla="*/ 0 h 2507672"/>
                  <a:gd name="connsiteX1" fmla="*/ 45027 w 3726872"/>
                  <a:gd name="connsiteY1" fmla="*/ 0 h 2507672"/>
                  <a:gd name="connsiteX2" fmla="*/ 45027 w 3726872"/>
                  <a:gd name="connsiteY2" fmla="*/ 183573 h 2507672"/>
                  <a:gd name="connsiteX3" fmla="*/ 111702 w 3726872"/>
                  <a:gd name="connsiteY3" fmla="*/ 183573 h 2507672"/>
                  <a:gd name="connsiteX4" fmla="*/ 111702 w 3726872"/>
                  <a:gd name="connsiteY4" fmla="*/ 353291 h 2507672"/>
                  <a:gd name="connsiteX5" fmla="*/ 187902 w 3726872"/>
                  <a:gd name="connsiteY5" fmla="*/ 353291 h 2507672"/>
                  <a:gd name="connsiteX6" fmla="*/ 187902 w 3726872"/>
                  <a:gd name="connsiteY6" fmla="*/ 442480 h 2507672"/>
                  <a:gd name="connsiteX7" fmla="*/ 223405 w 3726872"/>
                  <a:gd name="connsiteY7" fmla="*/ 442480 h 2507672"/>
                  <a:gd name="connsiteX8" fmla="*/ 223405 w 3726872"/>
                  <a:gd name="connsiteY8" fmla="*/ 487507 h 2507672"/>
                  <a:gd name="connsiteX9" fmla="*/ 272761 w 3726872"/>
                  <a:gd name="connsiteY9" fmla="*/ 487507 h 2507672"/>
                  <a:gd name="connsiteX10" fmla="*/ 272761 w 3726872"/>
                  <a:gd name="connsiteY10" fmla="*/ 576696 h 2507672"/>
                  <a:gd name="connsiteX11" fmla="*/ 326448 w 3726872"/>
                  <a:gd name="connsiteY11" fmla="*/ 576696 h 2507672"/>
                  <a:gd name="connsiteX12" fmla="*/ 326448 w 3726872"/>
                  <a:gd name="connsiteY12" fmla="*/ 773257 h 2507672"/>
                  <a:gd name="connsiteX13" fmla="*/ 361950 w 3726872"/>
                  <a:gd name="connsiteY13" fmla="*/ 773257 h 2507672"/>
                  <a:gd name="connsiteX14" fmla="*/ 361950 w 3726872"/>
                  <a:gd name="connsiteY14" fmla="*/ 969818 h 2507672"/>
                  <a:gd name="connsiteX15" fmla="*/ 393123 w 3726872"/>
                  <a:gd name="connsiteY15" fmla="*/ 969818 h 2507672"/>
                  <a:gd name="connsiteX16" fmla="*/ 393123 w 3726872"/>
                  <a:gd name="connsiteY16" fmla="*/ 1050348 h 2507672"/>
                  <a:gd name="connsiteX17" fmla="*/ 455468 w 3726872"/>
                  <a:gd name="connsiteY17" fmla="*/ 1050348 h 2507672"/>
                  <a:gd name="connsiteX18" fmla="*/ 455468 w 3726872"/>
                  <a:gd name="connsiteY18" fmla="*/ 1180234 h 2507672"/>
                  <a:gd name="connsiteX19" fmla="*/ 523009 w 3726872"/>
                  <a:gd name="connsiteY19" fmla="*/ 1180234 h 2507672"/>
                  <a:gd name="connsiteX20" fmla="*/ 523009 w 3726872"/>
                  <a:gd name="connsiteY20" fmla="*/ 1215736 h 2507672"/>
                  <a:gd name="connsiteX21" fmla="*/ 572366 w 3726872"/>
                  <a:gd name="connsiteY21" fmla="*/ 1215736 h 2507672"/>
                  <a:gd name="connsiteX22" fmla="*/ 572366 w 3726872"/>
                  <a:gd name="connsiteY22" fmla="*/ 1341293 h 2507672"/>
                  <a:gd name="connsiteX23" fmla="*/ 692727 w 3726872"/>
                  <a:gd name="connsiteY23" fmla="*/ 1341293 h 2507672"/>
                  <a:gd name="connsiteX24" fmla="*/ 692727 w 3726872"/>
                  <a:gd name="connsiteY24" fmla="*/ 1430482 h 2507672"/>
                  <a:gd name="connsiteX25" fmla="*/ 737755 w 3726872"/>
                  <a:gd name="connsiteY25" fmla="*/ 1430482 h 2507672"/>
                  <a:gd name="connsiteX26" fmla="*/ 737755 w 3726872"/>
                  <a:gd name="connsiteY26" fmla="*/ 1537855 h 2507672"/>
                  <a:gd name="connsiteX27" fmla="*/ 786246 w 3726872"/>
                  <a:gd name="connsiteY27" fmla="*/ 1537855 h 2507672"/>
                  <a:gd name="connsiteX28" fmla="*/ 786246 w 3726872"/>
                  <a:gd name="connsiteY28" fmla="*/ 1604530 h 2507672"/>
                  <a:gd name="connsiteX29" fmla="*/ 826943 w 3726872"/>
                  <a:gd name="connsiteY29" fmla="*/ 1604530 h 2507672"/>
                  <a:gd name="connsiteX30" fmla="*/ 826943 w 3726872"/>
                  <a:gd name="connsiteY30" fmla="*/ 1649557 h 2507672"/>
                  <a:gd name="connsiteX31" fmla="*/ 929986 w 3726872"/>
                  <a:gd name="connsiteY31" fmla="*/ 1649557 h 2507672"/>
                  <a:gd name="connsiteX32" fmla="*/ 929986 w 3726872"/>
                  <a:gd name="connsiteY32" fmla="*/ 1774248 h 2507672"/>
                  <a:gd name="connsiteX33" fmla="*/ 1072862 w 3726872"/>
                  <a:gd name="connsiteY33" fmla="*/ 1774248 h 2507672"/>
                  <a:gd name="connsiteX34" fmla="*/ 1072862 w 3726872"/>
                  <a:gd name="connsiteY34" fmla="*/ 1833130 h 2507672"/>
                  <a:gd name="connsiteX35" fmla="*/ 1104034 w 3726872"/>
                  <a:gd name="connsiteY35" fmla="*/ 1833130 h 2507672"/>
                  <a:gd name="connsiteX36" fmla="*/ 1104034 w 3726872"/>
                  <a:gd name="connsiteY36" fmla="*/ 1908464 h 2507672"/>
                  <a:gd name="connsiteX37" fmla="*/ 1286741 w 3726872"/>
                  <a:gd name="connsiteY37" fmla="*/ 1908464 h 2507672"/>
                  <a:gd name="connsiteX38" fmla="*/ 1286741 w 3726872"/>
                  <a:gd name="connsiteY38" fmla="*/ 2020166 h 2507672"/>
                  <a:gd name="connsiteX39" fmla="*/ 1327439 w 3726872"/>
                  <a:gd name="connsiteY39" fmla="*/ 2020166 h 2507672"/>
                  <a:gd name="connsiteX40" fmla="*/ 1327439 w 3726872"/>
                  <a:gd name="connsiteY40" fmla="*/ 2078182 h 2507672"/>
                  <a:gd name="connsiteX41" fmla="*/ 1648691 w 3726872"/>
                  <a:gd name="connsiteY41" fmla="*/ 2078182 h 2507672"/>
                  <a:gd name="connsiteX42" fmla="*/ 1648691 w 3726872"/>
                  <a:gd name="connsiteY42" fmla="*/ 2158711 h 2507672"/>
                  <a:gd name="connsiteX43" fmla="*/ 1747405 w 3726872"/>
                  <a:gd name="connsiteY43" fmla="*/ 2158711 h 2507672"/>
                  <a:gd name="connsiteX44" fmla="*/ 1747405 w 3726872"/>
                  <a:gd name="connsiteY44" fmla="*/ 2208068 h 2507672"/>
                  <a:gd name="connsiteX45" fmla="*/ 1846118 w 3726872"/>
                  <a:gd name="connsiteY45" fmla="*/ 2208068 h 2507672"/>
                  <a:gd name="connsiteX46" fmla="*/ 1846118 w 3726872"/>
                  <a:gd name="connsiteY46" fmla="*/ 2253096 h 2507672"/>
                  <a:gd name="connsiteX47" fmla="*/ 2064327 w 3726872"/>
                  <a:gd name="connsiteY47" fmla="*/ 2253096 h 2507672"/>
                  <a:gd name="connsiteX48" fmla="*/ 2064327 w 3726872"/>
                  <a:gd name="connsiteY48" fmla="*/ 2284268 h 2507672"/>
                  <a:gd name="connsiteX49" fmla="*/ 2225387 w 3726872"/>
                  <a:gd name="connsiteY49" fmla="*/ 2284268 h 2507672"/>
                  <a:gd name="connsiteX50" fmla="*/ 2225387 w 3726872"/>
                  <a:gd name="connsiteY50" fmla="*/ 2342284 h 2507672"/>
                  <a:gd name="connsiteX51" fmla="*/ 2274743 w 3726872"/>
                  <a:gd name="connsiteY51" fmla="*/ 2342284 h 2507672"/>
                  <a:gd name="connsiteX52" fmla="*/ 2274743 w 3726872"/>
                  <a:gd name="connsiteY52" fmla="*/ 2373457 h 2507672"/>
                  <a:gd name="connsiteX53" fmla="*/ 2725882 w 3726872"/>
                  <a:gd name="connsiteY53" fmla="*/ 2373457 h 2507672"/>
                  <a:gd name="connsiteX54" fmla="*/ 2725882 w 3726872"/>
                  <a:gd name="connsiteY54" fmla="*/ 2414155 h 2507672"/>
                  <a:gd name="connsiteX55" fmla="*/ 3164032 w 3726872"/>
                  <a:gd name="connsiteY55" fmla="*/ 2414155 h 2507672"/>
                  <a:gd name="connsiteX56" fmla="*/ 3164032 w 3726872"/>
                  <a:gd name="connsiteY56" fmla="*/ 2462646 h 2507672"/>
                  <a:gd name="connsiteX57" fmla="*/ 3432464 w 3726872"/>
                  <a:gd name="connsiteY57" fmla="*/ 2462646 h 2507672"/>
                  <a:gd name="connsiteX58" fmla="*/ 3432464 w 3726872"/>
                  <a:gd name="connsiteY58" fmla="*/ 2507673 h 2507672"/>
                  <a:gd name="connsiteX59" fmla="*/ 3726873 w 3726872"/>
                  <a:gd name="connsiteY59" fmla="*/ 2507673 h 2507672"/>
                  <a:gd name="connsiteX0" fmla="*/ 0 w 3726873"/>
                  <a:gd name="connsiteY0" fmla="*/ 0 h 2507673"/>
                  <a:gd name="connsiteX1" fmla="*/ 15233 w 3726873"/>
                  <a:gd name="connsiteY1" fmla="*/ 22905 h 2507673"/>
                  <a:gd name="connsiteX2" fmla="*/ 45027 w 3726873"/>
                  <a:gd name="connsiteY2" fmla="*/ 183573 h 2507673"/>
                  <a:gd name="connsiteX3" fmla="*/ 111702 w 3726873"/>
                  <a:gd name="connsiteY3" fmla="*/ 183573 h 2507673"/>
                  <a:gd name="connsiteX4" fmla="*/ 111702 w 3726873"/>
                  <a:gd name="connsiteY4" fmla="*/ 353291 h 2507673"/>
                  <a:gd name="connsiteX5" fmla="*/ 187902 w 3726873"/>
                  <a:gd name="connsiteY5" fmla="*/ 353291 h 2507673"/>
                  <a:gd name="connsiteX6" fmla="*/ 187902 w 3726873"/>
                  <a:gd name="connsiteY6" fmla="*/ 442480 h 2507673"/>
                  <a:gd name="connsiteX7" fmla="*/ 223405 w 3726873"/>
                  <a:gd name="connsiteY7" fmla="*/ 442480 h 2507673"/>
                  <a:gd name="connsiteX8" fmla="*/ 223405 w 3726873"/>
                  <a:gd name="connsiteY8" fmla="*/ 487507 h 2507673"/>
                  <a:gd name="connsiteX9" fmla="*/ 272761 w 3726873"/>
                  <a:gd name="connsiteY9" fmla="*/ 487507 h 2507673"/>
                  <a:gd name="connsiteX10" fmla="*/ 272761 w 3726873"/>
                  <a:gd name="connsiteY10" fmla="*/ 576696 h 2507673"/>
                  <a:gd name="connsiteX11" fmla="*/ 326448 w 3726873"/>
                  <a:gd name="connsiteY11" fmla="*/ 576696 h 2507673"/>
                  <a:gd name="connsiteX12" fmla="*/ 326448 w 3726873"/>
                  <a:gd name="connsiteY12" fmla="*/ 773257 h 2507673"/>
                  <a:gd name="connsiteX13" fmla="*/ 361950 w 3726873"/>
                  <a:gd name="connsiteY13" fmla="*/ 773257 h 2507673"/>
                  <a:gd name="connsiteX14" fmla="*/ 361950 w 3726873"/>
                  <a:gd name="connsiteY14" fmla="*/ 969818 h 2507673"/>
                  <a:gd name="connsiteX15" fmla="*/ 393123 w 3726873"/>
                  <a:gd name="connsiteY15" fmla="*/ 969818 h 2507673"/>
                  <a:gd name="connsiteX16" fmla="*/ 393123 w 3726873"/>
                  <a:gd name="connsiteY16" fmla="*/ 1050348 h 2507673"/>
                  <a:gd name="connsiteX17" fmla="*/ 455468 w 3726873"/>
                  <a:gd name="connsiteY17" fmla="*/ 1050348 h 2507673"/>
                  <a:gd name="connsiteX18" fmla="*/ 455468 w 3726873"/>
                  <a:gd name="connsiteY18" fmla="*/ 1180234 h 2507673"/>
                  <a:gd name="connsiteX19" fmla="*/ 523009 w 3726873"/>
                  <a:gd name="connsiteY19" fmla="*/ 1180234 h 2507673"/>
                  <a:gd name="connsiteX20" fmla="*/ 523009 w 3726873"/>
                  <a:gd name="connsiteY20" fmla="*/ 1215736 h 2507673"/>
                  <a:gd name="connsiteX21" fmla="*/ 572366 w 3726873"/>
                  <a:gd name="connsiteY21" fmla="*/ 1215736 h 2507673"/>
                  <a:gd name="connsiteX22" fmla="*/ 572366 w 3726873"/>
                  <a:gd name="connsiteY22" fmla="*/ 1341293 h 2507673"/>
                  <a:gd name="connsiteX23" fmla="*/ 692727 w 3726873"/>
                  <a:gd name="connsiteY23" fmla="*/ 1341293 h 2507673"/>
                  <a:gd name="connsiteX24" fmla="*/ 692727 w 3726873"/>
                  <a:gd name="connsiteY24" fmla="*/ 1430482 h 2507673"/>
                  <a:gd name="connsiteX25" fmla="*/ 737755 w 3726873"/>
                  <a:gd name="connsiteY25" fmla="*/ 1430482 h 2507673"/>
                  <a:gd name="connsiteX26" fmla="*/ 737755 w 3726873"/>
                  <a:gd name="connsiteY26" fmla="*/ 1537855 h 2507673"/>
                  <a:gd name="connsiteX27" fmla="*/ 786246 w 3726873"/>
                  <a:gd name="connsiteY27" fmla="*/ 1537855 h 2507673"/>
                  <a:gd name="connsiteX28" fmla="*/ 786246 w 3726873"/>
                  <a:gd name="connsiteY28" fmla="*/ 1604530 h 2507673"/>
                  <a:gd name="connsiteX29" fmla="*/ 826943 w 3726873"/>
                  <a:gd name="connsiteY29" fmla="*/ 1604530 h 2507673"/>
                  <a:gd name="connsiteX30" fmla="*/ 826943 w 3726873"/>
                  <a:gd name="connsiteY30" fmla="*/ 1649557 h 2507673"/>
                  <a:gd name="connsiteX31" fmla="*/ 929986 w 3726873"/>
                  <a:gd name="connsiteY31" fmla="*/ 1649557 h 2507673"/>
                  <a:gd name="connsiteX32" fmla="*/ 929986 w 3726873"/>
                  <a:gd name="connsiteY32" fmla="*/ 1774248 h 2507673"/>
                  <a:gd name="connsiteX33" fmla="*/ 1072862 w 3726873"/>
                  <a:gd name="connsiteY33" fmla="*/ 1774248 h 2507673"/>
                  <a:gd name="connsiteX34" fmla="*/ 1072862 w 3726873"/>
                  <a:gd name="connsiteY34" fmla="*/ 1833130 h 2507673"/>
                  <a:gd name="connsiteX35" fmla="*/ 1104034 w 3726873"/>
                  <a:gd name="connsiteY35" fmla="*/ 1833130 h 2507673"/>
                  <a:gd name="connsiteX36" fmla="*/ 1104034 w 3726873"/>
                  <a:gd name="connsiteY36" fmla="*/ 1908464 h 2507673"/>
                  <a:gd name="connsiteX37" fmla="*/ 1286741 w 3726873"/>
                  <a:gd name="connsiteY37" fmla="*/ 1908464 h 2507673"/>
                  <a:gd name="connsiteX38" fmla="*/ 1286741 w 3726873"/>
                  <a:gd name="connsiteY38" fmla="*/ 2020166 h 2507673"/>
                  <a:gd name="connsiteX39" fmla="*/ 1327439 w 3726873"/>
                  <a:gd name="connsiteY39" fmla="*/ 2020166 h 2507673"/>
                  <a:gd name="connsiteX40" fmla="*/ 1327439 w 3726873"/>
                  <a:gd name="connsiteY40" fmla="*/ 2078182 h 2507673"/>
                  <a:gd name="connsiteX41" fmla="*/ 1648691 w 3726873"/>
                  <a:gd name="connsiteY41" fmla="*/ 2078182 h 2507673"/>
                  <a:gd name="connsiteX42" fmla="*/ 1648691 w 3726873"/>
                  <a:gd name="connsiteY42" fmla="*/ 2158711 h 2507673"/>
                  <a:gd name="connsiteX43" fmla="*/ 1747405 w 3726873"/>
                  <a:gd name="connsiteY43" fmla="*/ 2158711 h 2507673"/>
                  <a:gd name="connsiteX44" fmla="*/ 1747405 w 3726873"/>
                  <a:gd name="connsiteY44" fmla="*/ 2208068 h 2507673"/>
                  <a:gd name="connsiteX45" fmla="*/ 1846118 w 3726873"/>
                  <a:gd name="connsiteY45" fmla="*/ 2208068 h 2507673"/>
                  <a:gd name="connsiteX46" fmla="*/ 1846118 w 3726873"/>
                  <a:gd name="connsiteY46" fmla="*/ 2253096 h 2507673"/>
                  <a:gd name="connsiteX47" fmla="*/ 2064327 w 3726873"/>
                  <a:gd name="connsiteY47" fmla="*/ 2253096 h 2507673"/>
                  <a:gd name="connsiteX48" fmla="*/ 2064327 w 3726873"/>
                  <a:gd name="connsiteY48" fmla="*/ 2284268 h 2507673"/>
                  <a:gd name="connsiteX49" fmla="*/ 2225387 w 3726873"/>
                  <a:gd name="connsiteY49" fmla="*/ 2284268 h 2507673"/>
                  <a:gd name="connsiteX50" fmla="*/ 2225387 w 3726873"/>
                  <a:gd name="connsiteY50" fmla="*/ 2342284 h 2507673"/>
                  <a:gd name="connsiteX51" fmla="*/ 2274743 w 3726873"/>
                  <a:gd name="connsiteY51" fmla="*/ 2342284 h 2507673"/>
                  <a:gd name="connsiteX52" fmla="*/ 2274743 w 3726873"/>
                  <a:gd name="connsiteY52" fmla="*/ 2373457 h 2507673"/>
                  <a:gd name="connsiteX53" fmla="*/ 2725882 w 3726873"/>
                  <a:gd name="connsiteY53" fmla="*/ 2373457 h 2507673"/>
                  <a:gd name="connsiteX54" fmla="*/ 2725882 w 3726873"/>
                  <a:gd name="connsiteY54" fmla="*/ 2414155 h 2507673"/>
                  <a:gd name="connsiteX55" fmla="*/ 3164032 w 3726873"/>
                  <a:gd name="connsiteY55" fmla="*/ 2414155 h 2507673"/>
                  <a:gd name="connsiteX56" fmla="*/ 3164032 w 3726873"/>
                  <a:gd name="connsiteY56" fmla="*/ 2462646 h 2507673"/>
                  <a:gd name="connsiteX57" fmla="*/ 3432464 w 3726873"/>
                  <a:gd name="connsiteY57" fmla="*/ 2462646 h 2507673"/>
                  <a:gd name="connsiteX58" fmla="*/ 3432464 w 3726873"/>
                  <a:gd name="connsiteY58" fmla="*/ 2507673 h 2507673"/>
                  <a:gd name="connsiteX59" fmla="*/ 3726873 w 3726873"/>
                  <a:gd name="connsiteY59" fmla="*/ 2507673 h 2507673"/>
                  <a:gd name="connsiteX0" fmla="*/ 3101 w 3729974"/>
                  <a:gd name="connsiteY0" fmla="*/ 0 h 2507673"/>
                  <a:gd name="connsiteX1" fmla="*/ 0 w 3729974"/>
                  <a:gd name="connsiteY1" fmla="*/ 43520 h 2507673"/>
                  <a:gd name="connsiteX2" fmla="*/ 48128 w 3729974"/>
                  <a:gd name="connsiteY2" fmla="*/ 183573 h 2507673"/>
                  <a:gd name="connsiteX3" fmla="*/ 114803 w 3729974"/>
                  <a:gd name="connsiteY3" fmla="*/ 183573 h 2507673"/>
                  <a:gd name="connsiteX4" fmla="*/ 114803 w 3729974"/>
                  <a:gd name="connsiteY4" fmla="*/ 353291 h 2507673"/>
                  <a:gd name="connsiteX5" fmla="*/ 191003 w 3729974"/>
                  <a:gd name="connsiteY5" fmla="*/ 353291 h 2507673"/>
                  <a:gd name="connsiteX6" fmla="*/ 191003 w 3729974"/>
                  <a:gd name="connsiteY6" fmla="*/ 442480 h 2507673"/>
                  <a:gd name="connsiteX7" fmla="*/ 226506 w 3729974"/>
                  <a:gd name="connsiteY7" fmla="*/ 442480 h 2507673"/>
                  <a:gd name="connsiteX8" fmla="*/ 226506 w 3729974"/>
                  <a:gd name="connsiteY8" fmla="*/ 487507 h 2507673"/>
                  <a:gd name="connsiteX9" fmla="*/ 275862 w 3729974"/>
                  <a:gd name="connsiteY9" fmla="*/ 487507 h 2507673"/>
                  <a:gd name="connsiteX10" fmla="*/ 275862 w 3729974"/>
                  <a:gd name="connsiteY10" fmla="*/ 576696 h 2507673"/>
                  <a:gd name="connsiteX11" fmla="*/ 329549 w 3729974"/>
                  <a:gd name="connsiteY11" fmla="*/ 576696 h 2507673"/>
                  <a:gd name="connsiteX12" fmla="*/ 329549 w 3729974"/>
                  <a:gd name="connsiteY12" fmla="*/ 773257 h 2507673"/>
                  <a:gd name="connsiteX13" fmla="*/ 365051 w 3729974"/>
                  <a:gd name="connsiteY13" fmla="*/ 773257 h 2507673"/>
                  <a:gd name="connsiteX14" fmla="*/ 365051 w 3729974"/>
                  <a:gd name="connsiteY14" fmla="*/ 969818 h 2507673"/>
                  <a:gd name="connsiteX15" fmla="*/ 396224 w 3729974"/>
                  <a:gd name="connsiteY15" fmla="*/ 969818 h 2507673"/>
                  <a:gd name="connsiteX16" fmla="*/ 396224 w 3729974"/>
                  <a:gd name="connsiteY16" fmla="*/ 1050348 h 2507673"/>
                  <a:gd name="connsiteX17" fmla="*/ 458569 w 3729974"/>
                  <a:gd name="connsiteY17" fmla="*/ 1050348 h 2507673"/>
                  <a:gd name="connsiteX18" fmla="*/ 458569 w 3729974"/>
                  <a:gd name="connsiteY18" fmla="*/ 1180234 h 2507673"/>
                  <a:gd name="connsiteX19" fmla="*/ 526110 w 3729974"/>
                  <a:gd name="connsiteY19" fmla="*/ 1180234 h 2507673"/>
                  <a:gd name="connsiteX20" fmla="*/ 526110 w 3729974"/>
                  <a:gd name="connsiteY20" fmla="*/ 1215736 h 2507673"/>
                  <a:gd name="connsiteX21" fmla="*/ 575467 w 3729974"/>
                  <a:gd name="connsiteY21" fmla="*/ 1215736 h 2507673"/>
                  <a:gd name="connsiteX22" fmla="*/ 575467 w 3729974"/>
                  <a:gd name="connsiteY22" fmla="*/ 1341293 h 2507673"/>
                  <a:gd name="connsiteX23" fmla="*/ 695828 w 3729974"/>
                  <a:gd name="connsiteY23" fmla="*/ 1341293 h 2507673"/>
                  <a:gd name="connsiteX24" fmla="*/ 695828 w 3729974"/>
                  <a:gd name="connsiteY24" fmla="*/ 1430482 h 2507673"/>
                  <a:gd name="connsiteX25" fmla="*/ 740856 w 3729974"/>
                  <a:gd name="connsiteY25" fmla="*/ 1430482 h 2507673"/>
                  <a:gd name="connsiteX26" fmla="*/ 740856 w 3729974"/>
                  <a:gd name="connsiteY26" fmla="*/ 1537855 h 2507673"/>
                  <a:gd name="connsiteX27" fmla="*/ 789347 w 3729974"/>
                  <a:gd name="connsiteY27" fmla="*/ 1537855 h 2507673"/>
                  <a:gd name="connsiteX28" fmla="*/ 789347 w 3729974"/>
                  <a:gd name="connsiteY28" fmla="*/ 1604530 h 2507673"/>
                  <a:gd name="connsiteX29" fmla="*/ 830044 w 3729974"/>
                  <a:gd name="connsiteY29" fmla="*/ 1604530 h 2507673"/>
                  <a:gd name="connsiteX30" fmla="*/ 830044 w 3729974"/>
                  <a:gd name="connsiteY30" fmla="*/ 1649557 h 2507673"/>
                  <a:gd name="connsiteX31" fmla="*/ 933087 w 3729974"/>
                  <a:gd name="connsiteY31" fmla="*/ 1649557 h 2507673"/>
                  <a:gd name="connsiteX32" fmla="*/ 933087 w 3729974"/>
                  <a:gd name="connsiteY32" fmla="*/ 1774248 h 2507673"/>
                  <a:gd name="connsiteX33" fmla="*/ 1075963 w 3729974"/>
                  <a:gd name="connsiteY33" fmla="*/ 1774248 h 2507673"/>
                  <a:gd name="connsiteX34" fmla="*/ 1075963 w 3729974"/>
                  <a:gd name="connsiteY34" fmla="*/ 1833130 h 2507673"/>
                  <a:gd name="connsiteX35" fmla="*/ 1107135 w 3729974"/>
                  <a:gd name="connsiteY35" fmla="*/ 1833130 h 2507673"/>
                  <a:gd name="connsiteX36" fmla="*/ 1107135 w 3729974"/>
                  <a:gd name="connsiteY36" fmla="*/ 1908464 h 2507673"/>
                  <a:gd name="connsiteX37" fmla="*/ 1289842 w 3729974"/>
                  <a:gd name="connsiteY37" fmla="*/ 1908464 h 2507673"/>
                  <a:gd name="connsiteX38" fmla="*/ 1289842 w 3729974"/>
                  <a:gd name="connsiteY38" fmla="*/ 2020166 h 2507673"/>
                  <a:gd name="connsiteX39" fmla="*/ 1330540 w 3729974"/>
                  <a:gd name="connsiteY39" fmla="*/ 2020166 h 2507673"/>
                  <a:gd name="connsiteX40" fmla="*/ 1330540 w 3729974"/>
                  <a:gd name="connsiteY40" fmla="*/ 2078182 h 2507673"/>
                  <a:gd name="connsiteX41" fmla="*/ 1651792 w 3729974"/>
                  <a:gd name="connsiteY41" fmla="*/ 2078182 h 2507673"/>
                  <a:gd name="connsiteX42" fmla="*/ 1651792 w 3729974"/>
                  <a:gd name="connsiteY42" fmla="*/ 2158711 h 2507673"/>
                  <a:gd name="connsiteX43" fmla="*/ 1750506 w 3729974"/>
                  <a:gd name="connsiteY43" fmla="*/ 2158711 h 2507673"/>
                  <a:gd name="connsiteX44" fmla="*/ 1750506 w 3729974"/>
                  <a:gd name="connsiteY44" fmla="*/ 2208068 h 2507673"/>
                  <a:gd name="connsiteX45" fmla="*/ 1849219 w 3729974"/>
                  <a:gd name="connsiteY45" fmla="*/ 2208068 h 2507673"/>
                  <a:gd name="connsiteX46" fmla="*/ 1849219 w 3729974"/>
                  <a:gd name="connsiteY46" fmla="*/ 2253096 h 2507673"/>
                  <a:gd name="connsiteX47" fmla="*/ 2067428 w 3729974"/>
                  <a:gd name="connsiteY47" fmla="*/ 2253096 h 2507673"/>
                  <a:gd name="connsiteX48" fmla="*/ 2067428 w 3729974"/>
                  <a:gd name="connsiteY48" fmla="*/ 2284268 h 2507673"/>
                  <a:gd name="connsiteX49" fmla="*/ 2228488 w 3729974"/>
                  <a:gd name="connsiteY49" fmla="*/ 2284268 h 2507673"/>
                  <a:gd name="connsiteX50" fmla="*/ 2228488 w 3729974"/>
                  <a:gd name="connsiteY50" fmla="*/ 2342284 h 2507673"/>
                  <a:gd name="connsiteX51" fmla="*/ 2277844 w 3729974"/>
                  <a:gd name="connsiteY51" fmla="*/ 2342284 h 2507673"/>
                  <a:gd name="connsiteX52" fmla="*/ 2277844 w 3729974"/>
                  <a:gd name="connsiteY52" fmla="*/ 2373457 h 2507673"/>
                  <a:gd name="connsiteX53" fmla="*/ 2728983 w 3729974"/>
                  <a:gd name="connsiteY53" fmla="*/ 2373457 h 2507673"/>
                  <a:gd name="connsiteX54" fmla="*/ 2728983 w 3729974"/>
                  <a:gd name="connsiteY54" fmla="*/ 2414155 h 2507673"/>
                  <a:gd name="connsiteX55" fmla="*/ 3167133 w 3729974"/>
                  <a:gd name="connsiteY55" fmla="*/ 2414155 h 2507673"/>
                  <a:gd name="connsiteX56" fmla="*/ 3167133 w 3729974"/>
                  <a:gd name="connsiteY56" fmla="*/ 2462646 h 2507673"/>
                  <a:gd name="connsiteX57" fmla="*/ 3435565 w 3729974"/>
                  <a:gd name="connsiteY57" fmla="*/ 2462646 h 2507673"/>
                  <a:gd name="connsiteX58" fmla="*/ 3435565 w 3729974"/>
                  <a:gd name="connsiteY58" fmla="*/ 2507673 h 2507673"/>
                  <a:gd name="connsiteX59" fmla="*/ 3729974 w 3729974"/>
                  <a:gd name="connsiteY59" fmla="*/ 2507673 h 2507673"/>
                  <a:gd name="connsiteX0" fmla="*/ 3101 w 3729974"/>
                  <a:gd name="connsiteY0" fmla="*/ 0 h 2507673"/>
                  <a:gd name="connsiteX1" fmla="*/ 0 w 3729974"/>
                  <a:gd name="connsiteY1" fmla="*/ 43520 h 2507673"/>
                  <a:gd name="connsiteX2" fmla="*/ 14094 w 3729974"/>
                  <a:gd name="connsiteY2" fmla="*/ 100700 h 2507673"/>
                  <a:gd name="connsiteX3" fmla="*/ 48128 w 3729974"/>
                  <a:gd name="connsiteY3" fmla="*/ 183573 h 2507673"/>
                  <a:gd name="connsiteX4" fmla="*/ 114803 w 3729974"/>
                  <a:gd name="connsiteY4" fmla="*/ 183573 h 2507673"/>
                  <a:gd name="connsiteX5" fmla="*/ 114803 w 3729974"/>
                  <a:gd name="connsiteY5" fmla="*/ 353291 h 2507673"/>
                  <a:gd name="connsiteX6" fmla="*/ 191003 w 3729974"/>
                  <a:gd name="connsiteY6" fmla="*/ 353291 h 2507673"/>
                  <a:gd name="connsiteX7" fmla="*/ 191003 w 3729974"/>
                  <a:gd name="connsiteY7" fmla="*/ 442480 h 2507673"/>
                  <a:gd name="connsiteX8" fmla="*/ 226506 w 3729974"/>
                  <a:gd name="connsiteY8" fmla="*/ 442480 h 2507673"/>
                  <a:gd name="connsiteX9" fmla="*/ 226506 w 3729974"/>
                  <a:gd name="connsiteY9" fmla="*/ 487507 h 2507673"/>
                  <a:gd name="connsiteX10" fmla="*/ 275862 w 3729974"/>
                  <a:gd name="connsiteY10" fmla="*/ 487507 h 2507673"/>
                  <a:gd name="connsiteX11" fmla="*/ 275862 w 3729974"/>
                  <a:gd name="connsiteY11" fmla="*/ 576696 h 2507673"/>
                  <a:gd name="connsiteX12" fmla="*/ 329549 w 3729974"/>
                  <a:gd name="connsiteY12" fmla="*/ 576696 h 2507673"/>
                  <a:gd name="connsiteX13" fmla="*/ 329549 w 3729974"/>
                  <a:gd name="connsiteY13" fmla="*/ 773257 h 2507673"/>
                  <a:gd name="connsiteX14" fmla="*/ 365051 w 3729974"/>
                  <a:gd name="connsiteY14" fmla="*/ 773257 h 2507673"/>
                  <a:gd name="connsiteX15" fmla="*/ 365051 w 3729974"/>
                  <a:gd name="connsiteY15" fmla="*/ 969818 h 2507673"/>
                  <a:gd name="connsiteX16" fmla="*/ 396224 w 3729974"/>
                  <a:gd name="connsiteY16" fmla="*/ 969818 h 2507673"/>
                  <a:gd name="connsiteX17" fmla="*/ 396224 w 3729974"/>
                  <a:gd name="connsiteY17" fmla="*/ 1050348 h 2507673"/>
                  <a:gd name="connsiteX18" fmla="*/ 458569 w 3729974"/>
                  <a:gd name="connsiteY18" fmla="*/ 1050348 h 2507673"/>
                  <a:gd name="connsiteX19" fmla="*/ 458569 w 3729974"/>
                  <a:gd name="connsiteY19" fmla="*/ 1180234 h 2507673"/>
                  <a:gd name="connsiteX20" fmla="*/ 526110 w 3729974"/>
                  <a:gd name="connsiteY20" fmla="*/ 1180234 h 2507673"/>
                  <a:gd name="connsiteX21" fmla="*/ 526110 w 3729974"/>
                  <a:gd name="connsiteY21" fmla="*/ 1215736 h 2507673"/>
                  <a:gd name="connsiteX22" fmla="*/ 575467 w 3729974"/>
                  <a:gd name="connsiteY22" fmla="*/ 1215736 h 2507673"/>
                  <a:gd name="connsiteX23" fmla="*/ 575467 w 3729974"/>
                  <a:gd name="connsiteY23" fmla="*/ 1341293 h 2507673"/>
                  <a:gd name="connsiteX24" fmla="*/ 695828 w 3729974"/>
                  <a:gd name="connsiteY24" fmla="*/ 1341293 h 2507673"/>
                  <a:gd name="connsiteX25" fmla="*/ 695828 w 3729974"/>
                  <a:gd name="connsiteY25" fmla="*/ 1430482 h 2507673"/>
                  <a:gd name="connsiteX26" fmla="*/ 740856 w 3729974"/>
                  <a:gd name="connsiteY26" fmla="*/ 1430482 h 2507673"/>
                  <a:gd name="connsiteX27" fmla="*/ 740856 w 3729974"/>
                  <a:gd name="connsiteY27" fmla="*/ 1537855 h 2507673"/>
                  <a:gd name="connsiteX28" fmla="*/ 789347 w 3729974"/>
                  <a:gd name="connsiteY28" fmla="*/ 1537855 h 2507673"/>
                  <a:gd name="connsiteX29" fmla="*/ 789347 w 3729974"/>
                  <a:gd name="connsiteY29" fmla="*/ 1604530 h 2507673"/>
                  <a:gd name="connsiteX30" fmla="*/ 830044 w 3729974"/>
                  <a:gd name="connsiteY30" fmla="*/ 1604530 h 2507673"/>
                  <a:gd name="connsiteX31" fmla="*/ 830044 w 3729974"/>
                  <a:gd name="connsiteY31" fmla="*/ 1649557 h 2507673"/>
                  <a:gd name="connsiteX32" fmla="*/ 933087 w 3729974"/>
                  <a:gd name="connsiteY32" fmla="*/ 1649557 h 2507673"/>
                  <a:gd name="connsiteX33" fmla="*/ 933087 w 3729974"/>
                  <a:gd name="connsiteY33" fmla="*/ 1774248 h 2507673"/>
                  <a:gd name="connsiteX34" fmla="*/ 1075963 w 3729974"/>
                  <a:gd name="connsiteY34" fmla="*/ 1774248 h 2507673"/>
                  <a:gd name="connsiteX35" fmla="*/ 1075963 w 3729974"/>
                  <a:gd name="connsiteY35" fmla="*/ 1833130 h 2507673"/>
                  <a:gd name="connsiteX36" fmla="*/ 1107135 w 3729974"/>
                  <a:gd name="connsiteY36" fmla="*/ 1833130 h 2507673"/>
                  <a:gd name="connsiteX37" fmla="*/ 1107135 w 3729974"/>
                  <a:gd name="connsiteY37" fmla="*/ 1908464 h 2507673"/>
                  <a:gd name="connsiteX38" fmla="*/ 1289842 w 3729974"/>
                  <a:gd name="connsiteY38" fmla="*/ 1908464 h 2507673"/>
                  <a:gd name="connsiteX39" fmla="*/ 1289842 w 3729974"/>
                  <a:gd name="connsiteY39" fmla="*/ 2020166 h 2507673"/>
                  <a:gd name="connsiteX40" fmla="*/ 1330540 w 3729974"/>
                  <a:gd name="connsiteY40" fmla="*/ 2020166 h 2507673"/>
                  <a:gd name="connsiteX41" fmla="*/ 1330540 w 3729974"/>
                  <a:gd name="connsiteY41" fmla="*/ 2078182 h 2507673"/>
                  <a:gd name="connsiteX42" fmla="*/ 1651792 w 3729974"/>
                  <a:gd name="connsiteY42" fmla="*/ 2078182 h 2507673"/>
                  <a:gd name="connsiteX43" fmla="*/ 1651792 w 3729974"/>
                  <a:gd name="connsiteY43" fmla="*/ 2158711 h 2507673"/>
                  <a:gd name="connsiteX44" fmla="*/ 1750506 w 3729974"/>
                  <a:gd name="connsiteY44" fmla="*/ 2158711 h 2507673"/>
                  <a:gd name="connsiteX45" fmla="*/ 1750506 w 3729974"/>
                  <a:gd name="connsiteY45" fmla="*/ 2208068 h 2507673"/>
                  <a:gd name="connsiteX46" fmla="*/ 1849219 w 3729974"/>
                  <a:gd name="connsiteY46" fmla="*/ 2208068 h 2507673"/>
                  <a:gd name="connsiteX47" fmla="*/ 1849219 w 3729974"/>
                  <a:gd name="connsiteY47" fmla="*/ 2253096 h 2507673"/>
                  <a:gd name="connsiteX48" fmla="*/ 2067428 w 3729974"/>
                  <a:gd name="connsiteY48" fmla="*/ 2253096 h 2507673"/>
                  <a:gd name="connsiteX49" fmla="*/ 2067428 w 3729974"/>
                  <a:gd name="connsiteY49" fmla="*/ 2284268 h 2507673"/>
                  <a:gd name="connsiteX50" fmla="*/ 2228488 w 3729974"/>
                  <a:gd name="connsiteY50" fmla="*/ 2284268 h 2507673"/>
                  <a:gd name="connsiteX51" fmla="*/ 2228488 w 3729974"/>
                  <a:gd name="connsiteY51" fmla="*/ 2342284 h 2507673"/>
                  <a:gd name="connsiteX52" fmla="*/ 2277844 w 3729974"/>
                  <a:gd name="connsiteY52" fmla="*/ 2342284 h 2507673"/>
                  <a:gd name="connsiteX53" fmla="*/ 2277844 w 3729974"/>
                  <a:gd name="connsiteY53" fmla="*/ 2373457 h 2507673"/>
                  <a:gd name="connsiteX54" fmla="*/ 2728983 w 3729974"/>
                  <a:gd name="connsiteY54" fmla="*/ 2373457 h 2507673"/>
                  <a:gd name="connsiteX55" fmla="*/ 2728983 w 3729974"/>
                  <a:gd name="connsiteY55" fmla="*/ 2414155 h 2507673"/>
                  <a:gd name="connsiteX56" fmla="*/ 3167133 w 3729974"/>
                  <a:gd name="connsiteY56" fmla="*/ 2414155 h 2507673"/>
                  <a:gd name="connsiteX57" fmla="*/ 3167133 w 3729974"/>
                  <a:gd name="connsiteY57" fmla="*/ 2462646 h 2507673"/>
                  <a:gd name="connsiteX58" fmla="*/ 3435565 w 3729974"/>
                  <a:gd name="connsiteY58" fmla="*/ 2462646 h 2507673"/>
                  <a:gd name="connsiteX59" fmla="*/ 3435565 w 3729974"/>
                  <a:gd name="connsiteY59" fmla="*/ 2507673 h 2507673"/>
                  <a:gd name="connsiteX60" fmla="*/ 3729974 w 3729974"/>
                  <a:gd name="connsiteY60" fmla="*/ 2507673 h 2507673"/>
                  <a:gd name="connsiteX0" fmla="*/ 3101 w 3729974"/>
                  <a:gd name="connsiteY0" fmla="*/ 0 h 2507673"/>
                  <a:gd name="connsiteX1" fmla="*/ 0 w 3729974"/>
                  <a:gd name="connsiteY1" fmla="*/ 43520 h 2507673"/>
                  <a:gd name="connsiteX2" fmla="*/ 41595 w 3729974"/>
                  <a:gd name="connsiteY2" fmla="*/ 38854 h 2507673"/>
                  <a:gd name="connsiteX3" fmla="*/ 48128 w 3729974"/>
                  <a:gd name="connsiteY3" fmla="*/ 183573 h 2507673"/>
                  <a:gd name="connsiteX4" fmla="*/ 114803 w 3729974"/>
                  <a:gd name="connsiteY4" fmla="*/ 183573 h 2507673"/>
                  <a:gd name="connsiteX5" fmla="*/ 114803 w 3729974"/>
                  <a:gd name="connsiteY5" fmla="*/ 353291 h 2507673"/>
                  <a:gd name="connsiteX6" fmla="*/ 191003 w 3729974"/>
                  <a:gd name="connsiteY6" fmla="*/ 353291 h 2507673"/>
                  <a:gd name="connsiteX7" fmla="*/ 191003 w 3729974"/>
                  <a:gd name="connsiteY7" fmla="*/ 442480 h 2507673"/>
                  <a:gd name="connsiteX8" fmla="*/ 226506 w 3729974"/>
                  <a:gd name="connsiteY8" fmla="*/ 442480 h 2507673"/>
                  <a:gd name="connsiteX9" fmla="*/ 226506 w 3729974"/>
                  <a:gd name="connsiteY9" fmla="*/ 487507 h 2507673"/>
                  <a:gd name="connsiteX10" fmla="*/ 275862 w 3729974"/>
                  <a:gd name="connsiteY10" fmla="*/ 487507 h 2507673"/>
                  <a:gd name="connsiteX11" fmla="*/ 275862 w 3729974"/>
                  <a:gd name="connsiteY11" fmla="*/ 576696 h 2507673"/>
                  <a:gd name="connsiteX12" fmla="*/ 329549 w 3729974"/>
                  <a:gd name="connsiteY12" fmla="*/ 576696 h 2507673"/>
                  <a:gd name="connsiteX13" fmla="*/ 329549 w 3729974"/>
                  <a:gd name="connsiteY13" fmla="*/ 773257 h 2507673"/>
                  <a:gd name="connsiteX14" fmla="*/ 365051 w 3729974"/>
                  <a:gd name="connsiteY14" fmla="*/ 773257 h 2507673"/>
                  <a:gd name="connsiteX15" fmla="*/ 365051 w 3729974"/>
                  <a:gd name="connsiteY15" fmla="*/ 969818 h 2507673"/>
                  <a:gd name="connsiteX16" fmla="*/ 396224 w 3729974"/>
                  <a:gd name="connsiteY16" fmla="*/ 969818 h 2507673"/>
                  <a:gd name="connsiteX17" fmla="*/ 396224 w 3729974"/>
                  <a:gd name="connsiteY17" fmla="*/ 1050348 h 2507673"/>
                  <a:gd name="connsiteX18" fmla="*/ 458569 w 3729974"/>
                  <a:gd name="connsiteY18" fmla="*/ 1050348 h 2507673"/>
                  <a:gd name="connsiteX19" fmla="*/ 458569 w 3729974"/>
                  <a:gd name="connsiteY19" fmla="*/ 1180234 h 2507673"/>
                  <a:gd name="connsiteX20" fmla="*/ 526110 w 3729974"/>
                  <a:gd name="connsiteY20" fmla="*/ 1180234 h 2507673"/>
                  <a:gd name="connsiteX21" fmla="*/ 526110 w 3729974"/>
                  <a:gd name="connsiteY21" fmla="*/ 1215736 h 2507673"/>
                  <a:gd name="connsiteX22" fmla="*/ 575467 w 3729974"/>
                  <a:gd name="connsiteY22" fmla="*/ 1215736 h 2507673"/>
                  <a:gd name="connsiteX23" fmla="*/ 575467 w 3729974"/>
                  <a:gd name="connsiteY23" fmla="*/ 1341293 h 2507673"/>
                  <a:gd name="connsiteX24" fmla="*/ 695828 w 3729974"/>
                  <a:gd name="connsiteY24" fmla="*/ 1341293 h 2507673"/>
                  <a:gd name="connsiteX25" fmla="*/ 695828 w 3729974"/>
                  <a:gd name="connsiteY25" fmla="*/ 1430482 h 2507673"/>
                  <a:gd name="connsiteX26" fmla="*/ 740856 w 3729974"/>
                  <a:gd name="connsiteY26" fmla="*/ 1430482 h 2507673"/>
                  <a:gd name="connsiteX27" fmla="*/ 740856 w 3729974"/>
                  <a:gd name="connsiteY27" fmla="*/ 1537855 h 2507673"/>
                  <a:gd name="connsiteX28" fmla="*/ 789347 w 3729974"/>
                  <a:gd name="connsiteY28" fmla="*/ 1537855 h 2507673"/>
                  <a:gd name="connsiteX29" fmla="*/ 789347 w 3729974"/>
                  <a:gd name="connsiteY29" fmla="*/ 1604530 h 2507673"/>
                  <a:gd name="connsiteX30" fmla="*/ 830044 w 3729974"/>
                  <a:gd name="connsiteY30" fmla="*/ 1604530 h 2507673"/>
                  <a:gd name="connsiteX31" fmla="*/ 830044 w 3729974"/>
                  <a:gd name="connsiteY31" fmla="*/ 1649557 h 2507673"/>
                  <a:gd name="connsiteX32" fmla="*/ 933087 w 3729974"/>
                  <a:gd name="connsiteY32" fmla="*/ 1649557 h 2507673"/>
                  <a:gd name="connsiteX33" fmla="*/ 933087 w 3729974"/>
                  <a:gd name="connsiteY33" fmla="*/ 1774248 h 2507673"/>
                  <a:gd name="connsiteX34" fmla="*/ 1075963 w 3729974"/>
                  <a:gd name="connsiteY34" fmla="*/ 1774248 h 2507673"/>
                  <a:gd name="connsiteX35" fmla="*/ 1075963 w 3729974"/>
                  <a:gd name="connsiteY35" fmla="*/ 1833130 h 2507673"/>
                  <a:gd name="connsiteX36" fmla="*/ 1107135 w 3729974"/>
                  <a:gd name="connsiteY36" fmla="*/ 1833130 h 2507673"/>
                  <a:gd name="connsiteX37" fmla="*/ 1107135 w 3729974"/>
                  <a:gd name="connsiteY37" fmla="*/ 1908464 h 2507673"/>
                  <a:gd name="connsiteX38" fmla="*/ 1289842 w 3729974"/>
                  <a:gd name="connsiteY38" fmla="*/ 1908464 h 2507673"/>
                  <a:gd name="connsiteX39" fmla="*/ 1289842 w 3729974"/>
                  <a:gd name="connsiteY39" fmla="*/ 2020166 h 2507673"/>
                  <a:gd name="connsiteX40" fmla="*/ 1330540 w 3729974"/>
                  <a:gd name="connsiteY40" fmla="*/ 2020166 h 2507673"/>
                  <a:gd name="connsiteX41" fmla="*/ 1330540 w 3729974"/>
                  <a:gd name="connsiteY41" fmla="*/ 2078182 h 2507673"/>
                  <a:gd name="connsiteX42" fmla="*/ 1651792 w 3729974"/>
                  <a:gd name="connsiteY42" fmla="*/ 2078182 h 2507673"/>
                  <a:gd name="connsiteX43" fmla="*/ 1651792 w 3729974"/>
                  <a:gd name="connsiteY43" fmla="*/ 2158711 h 2507673"/>
                  <a:gd name="connsiteX44" fmla="*/ 1750506 w 3729974"/>
                  <a:gd name="connsiteY44" fmla="*/ 2158711 h 2507673"/>
                  <a:gd name="connsiteX45" fmla="*/ 1750506 w 3729974"/>
                  <a:gd name="connsiteY45" fmla="*/ 2208068 h 2507673"/>
                  <a:gd name="connsiteX46" fmla="*/ 1849219 w 3729974"/>
                  <a:gd name="connsiteY46" fmla="*/ 2208068 h 2507673"/>
                  <a:gd name="connsiteX47" fmla="*/ 1849219 w 3729974"/>
                  <a:gd name="connsiteY47" fmla="*/ 2253096 h 2507673"/>
                  <a:gd name="connsiteX48" fmla="*/ 2067428 w 3729974"/>
                  <a:gd name="connsiteY48" fmla="*/ 2253096 h 2507673"/>
                  <a:gd name="connsiteX49" fmla="*/ 2067428 w 3729974"/>
                  <a:gd name="connsiteY49" fmla="*/ 2284268 h 2507673"/>
                  <a:gd name="connsiteX50" fmla="*/ 2228488 w 3729974"/>
                  <a:gd name="connsiteY50" fmla="*/ 2284268 h 2507673"/>
                  <a:gd name="connsiteX51" fmla="*/ 2228488 w 3729974"/>
                  <a:gd name="connsiteY51" fmla="*/ 2342284 h 2507673"/>
                  <a:gd name="connsiteX52" fmla="*/ 2277844 w 3729974"/>
                  <a:gd name="connsiteY52" fmla="*/ 2342284 h 2507673"/>
                  <a:gd name="connsiteX53" fmla="*/ 2277844 w 3729974"/>
                  <a:gd name="connsiteY53" fmla="*/ 2373457 h 2507673"/>
                  <a:gd name="connsiteX54" fmla="*/ 2728983 w 3729974"/>
                  <a:gd name="connsiteY54" fmla="*/ 2373457 h 2507673"/>
                  <a:gd name="connsiteX55" fmla="*/ 2728983 w 3729974"/>
                  <a:gd name="connsiteY55" fmla="*/ 2414155 h 2507673"/>
                  <a:gd name="connsiteX56" fmla="*/ 3167133 w 3729974"/>
                  <a:gd name="connsiteY56" fmla="*/ 2414155 h 2507673"/>
                  <a:gd name="connsiteX57" fmla="*/ 3167133 w 3729974"/>
                  <a:gd name="connsiteY57" fmla="*/ 2462646 h 2507673"/>
                  <a:gd name="connsiteX58" fmla="*/ 3435565 w 3729974"/>
                  <a:gd name="connsiteY58" fmla="*/ 2462646 h 2507673"/>
                  <a:gd name="connsiteX59" fmla="*/ 3435565 w 3729974"/>
                  <a:gd name="connsiteY59" fmla="*/ 2507673 h 2507673"/>
                  <a:gd name="connsiteX60" fmla="*/ 3729974 w 3729974"/>
                  <a:gd name="connsiteY60" fmla="*/ 2507673 h 2507673"/>
                  <a:gd name="connsiteX0" fmla="*/ 3101 w 3729974"/>
                  <a:gd name="connsiteY0" fmla="*/ 0 h 2507673"/>
                  <a:gd name="connsiteX1" fmla="*/ 0 w 3729974"/>
                  <a:gd name="connsiteY1" fmla="*/ 29776 h 2507673"/>
                  <a:gd name="connsiteX2" fmla="*/ 41595 w 3729974"/>
                  <a:gd name="connsiteY2" fmla="*/ 38854 h 2507673"/>
                  <a:gd name="connsiteX3" fmla="*/ 48128 w 3729974"/>
                  <a:gd name="connsiteY3" fmla="*/ 183573 h 2507673"/>
                  <a:gd name="connsiteX4" fmla="*/ 114803 w 3729974"/>
                  <a:gd name="connsiteY4" fmla="*/ 183573 h 2507673"/>
                  <a:gd name="connsiteX5" fmla="*/ 114803 w 3729974"/>
                  <a:gd name="connsiteY5" fmla="*/ 353291 h 2507673"/>
                  <a:gd name="connsiteX6" fmla="*/ 191003 w 3729974"/>
                  <a:gd name="connsiteY6" fmla="*/ 353291 h 2507673"/>
                  <a:gd name="connsiteX7" fmla="*/ 191003 w 3729974"/>
                  <a:gd name="connsiteY7" fmla="*/ 442480 h 2507673"/>
                  <a:gd name="connsiteX8" fmla="*/ 226506 w 3729974"/>
                  <a:gd name="connsiteY8" fmla="*/ 442480 h 2507673"/>
                  <a:gd name="connsiteX9" fmla="*/ 226506 w 3729974"/>
                  <a:gd name="connsiteY9" fmla="*/ 487507 h 2507673"/>
                  <a:gd name="connsiteX10" fmla="*/ 275862 w 3729974"/>
                  <a:gd name="connsiteY10" fmla="*/ 487507 h 2507673"/>
                  <a:gd name="connsiteX11" fmla="*/ 275862 w 3729974"/>
                  <a:gd name="connsiteY11" fmla="*/ 576696 h 2507673"/>
                  <a:gd name="connsiteX12" fmla="*/ 329549 w 3729974"/>
                  <a:gd name="connsiteY12" fmla="*/ 576696 h 2507673"/>
                  <a:gd name="connsiteX13" fmla="*/ 329549 w 3729974"/>
                  <a:gd name="connsiteY13" fmla="*/ 773257 h 2507673"/>
                  <a:gd name="connsiteX14" fmla="*/ 365051 w 3729974"/>
                  <a:gd name="connsiteY14" fmla="*/ 773257 h 2507673"/>
                  <a:gd name="connsiteX15" fmla="*/ 365051 w 3729974"/>
                  <a:gd name="connsiteY15" fmla="*/ 969818 h 2507673"/>
                  <a:gd name="connsiteX16" fmla="*/ 396224 w 3729974"/>
                  <a:gd name="connsiteY16" fmla="*/ 969818 h 2507673"/>
                  <a:gd name="connsiteX17" fmla="*/ 396224 w 3729974"/>
                  <a:gd name="connsiteY17" fmla="*/ 1050348 h 2507673"/>
                  <a:gd name="connsiteX18" fmla="*/ 458569 w 3729974"/>
                  <a:gd name="connsiteY18" fmla="*/ 1050348 h 2507673"/>
                  <a:gd name="connsiteX19" fmla="*/ 458569 w 3729974"/>
                  <a:gd name="connsiteY19" fmla="*/ 1180234 h 2507673"/>
                  <a:gd name="connsiteX20" fmla="*/ 526110 w 3729974"/>
                  <a:gd name="connsiteY20" fmla="*/ 1180234 h 2507673"/>
                  <a:gd name="connsiteX21" fmla="*/ 526110 w 3729974"/>
                  <a:gd name="connsiteY21" fmla="*/ 1215736 h 2507673"/>
                  <a:gd name="connsiteX22" fmla="*/ 575467 w 3729974"/>
                  <a:gd name="connsiteY22" fmla="*/ 1215736 h 2507673"/>
                  <a:gd name="connsiteX23" fmla="*/ 575467 w 3729974"/>
                  <a:gd name="connsiteY23" fmla="*/ 1341293 h 2507673"/>
                  <a:gd name="connsiteX24" fmla="*/ 695828 w 3729974"/>
                  <a:gd name="connsiteY24" fmla="*/ 1341293 h 2507673"/>
                  <a:gd name="connsiteX25" fmla="*/ 695828 w 3729974"/>
                  <a:gd name="connsiteY25" fmla="*/ 1430482 h 2507673"/>
                  <a:gd name="connsiteX26" fmla="*/ 740856 w 3729974"/>
                  <a:gd name="connsiteY26" fmla="*/ 1430482 h 2507673"/>
                  <a:gd name="connsiteX27" fmla="*/ 740856 w 3729974"/>
                  <a:gd name="connsiteY27" fmla="*/ 1537855 h 2507673"/>
                  <a:gd name="connsiteX28" fmla="*/ 789347 w 3729974"/>
                  <a:gd name="connsiteY28" fmla="*/ 1537855 h 2507673"/>
                  <a:gd name="connsiteX29" fmla="*/ 789347 w 3729974"/>
                  <a:gd name="connsiteY29" fmla="*/ 1604530 h 2507673"/>
                  <a:gd name="connsiteX30" fmla="*/ 830044 w 3729974"/>
                  <a:gd name="connsiteY30" fmla="*/ 1604530 h 2507673"/>
                  <a:gd name="connsiteX31" fmla="*/ 830044 w 3729974"/>
                  <a:gd name="connsiteY31" fmla="*/ 1649557 h 2507673"/>
                  <a:gd name="connsiteX32" fmla="*/ 933087 w 3729974"/>
                  <a:gd name="connsiteY32" fmla="*/ 1649557 h 2507673"/>
                  <a:gd name="connsiteX33" fmla="*/ 933087 w 3729974"/>
                  <a:gd name="connsiteY33" fmla="*/ 1774248 h 2507673"/>
                  <a:gd name="connsiteX34" fmla="*/ 1075963 w 3729974"/>
                  <a:gd name="connsiteY34" fmla="*/ 1774248 h 2507673"/>
                  <a:gd name="connsiteX35" fmla="*/ 1075963 w 3729974"/>
                  <a:gd name="connsiteY35" fmla="*/ 1833130 h 2507673"/>
                  <a:gd name="connsiteX36" fmla="*/ 1107135 w 3729974"/>
                  <a:gd name="connsiteY36" fmla="*/ 1833130 h 2507673"/>
                  <a:gd name="connsiteX37" fmla="*/ 1107135 w 3729974"/>
                  <a:gd name="connsiteY37" fmla="*/ 1908464 h 2507673"/>
                  <a:gd name="connsiteX38" fmla="*/ 1289842 w 3729974"/>
                  <a:gd name="connsiteY38" fmla="*/ 1908464 h 2507673"/>
                  <a:gd name="connsiteX39" fmla="*/ 1289842 w 3729974"/>
                  <a:gd name="connsiteY39" fmla="*/ 2020166 h 2507673"/>
                  <a:gd name="connsiteX40" fmla="*/ 1330540 w 3729974"/>
                  <a:gd name="connsiteY40" fmla="*/ 2020166 h 2507673"/>
                  <a:gd name="connsiteX41" fmla="*/ 1330540 w 3729974"/>
                  <a:gd name="connsiteY41" fmla="*/ 2078182 h 2507673"/>
                  <a:gd name="connsiteX42" fmla="*/ 1651792 w 3729974"/>
                  <a:gd name="connsiteY42" fmla="*/ 2078182 h 2507673"/>
                  <a:gd name="connsiteX43" fmla="*/ 1651792 w 3729974"/>
                  <a:gd name="connsiteY43" fmla="*/ 2158711 h 2507673"/>
                  <a:gd name="connsiteX44" fmla="*/ 1750506 w 3729974"/>
                  <a:gd name="connsiteY44" fmla="*/ 2158711 h 2507673"/>
                  <a:gd name="connsiteX45" fmla="*/ 1750506 w 3729974"/>
                  <a:gd name="connsiteY45" fmla="*/ 2208068 h 2507673"/>
                  <a:gd name="connsiteX46" fmla="*/ 1849219 w 3729974"/>
                  <a:gd name="connsiteY46" fmla="*/ 2208068 h 2507673"/>
                  <a:gd name="connsiteX47" fmla="*/ 1849219 w 3729974"/>
                  <a:gd name="connsiteY47" fmla="*/ 2253096 h 2507673"/>
                  <a:gd name="connsiteX48" fmla="*/ 2067428 w 3729974"/>
                  <a:gd name="connsiteY48" fmla="*/ 2253096 h 2507673"/>
                  <a:gd name="connsiteX49" fmla="*/ 2067428 w 3729974"/>
                  <a:gd name="connsiteY49" fmla="*/ 2284268 h 2507673"/>
                  <a:gd name="connsiteX50" fmla="*/ 2228488 w 3729974"/>
                  <a:gd name="connsiteY50" fmla="*/ 2284268 h 2507673"/>
                  <a:gd name="connsiteX51" fmla="*/ 2228488 w 3729974"/>
                  <a:gd name="connsiteY51" fmla="*/ 2342284 h 2507673"/>
                  <a:gd name="connsiteX52" fmla="*/ 2277844 w 3729974"/>
                  <a:gd name="connsiteY52" fmla="*/ 2342284 h 2507673"/>
                  <a:gd name="connsiteX53" fmla="*/ 2277844 w 3729974"/>
                  <a:gd name="connsiteY53" fmla="*/ 2373457 h 2507673"/>
                  <a:gd name="connsiteX54" fmla="*/ 2728983 w 3729974"/>
                  <a:gd name="connsiteY54" fmla="*/ 2373457 h 2507673"/>
                  <a:gd name="connsiteX55" fmla="*/ 2728983 w 3729974"/>
                  <a:gd name="connsiteY55" fmla="*/ 2414155 h 2507673"/>
                  <a:gd name="connsiteX56" fmla="*/ 3167133 w 3729974"/>
                  <a:gd name="connsiteY56" fmla="*/ 2414155 h 2507673"/>
                  <a:gd name="connsiteX57" fmla="*/ 3167133 w 3729974"/>
                  <a:gd name="connsiteY57" fmla="*/ 2462646 h 2507673"/>
                  <a:gd name="connsiteX58" fmla="*/ 3435565 w 3729974"/>
                  <a:gd name="connsiteY58" fmla="*/ 2462646 h 2507673"/>
                  <a:gd name="connsiteX59" fmla="*/ 3435565 w 3729974"/>
                  <a:gd name="connsiteY59" fmla="*/ 2507673 h 2507673"/>
                  <a:gd name="connsiteX60" fmla="*/ 3729974 w 3729974"/>
                  <a:gd name="connsiteY60" fmla="*/ 2507673 h 2507673"/>
                  <a:gd name="connsiteX0" fmla="*/ 3101 w 3729974"/>
                  <a:gd name="connsiteY0" fmla="*/ 0 h 2507673"/>
                  <a:gd name="connsiteX1" fmla="*/ 0 w 3729974"/>
                  <a:gd name="connsiteY1" fmla="*/ 29776 h 2507673"/>
                  <a:gd name="connsiteX2" fmla="*/ 30137 w 3729974"/>
                  <a:gd name="connsiteY2" fmla="*/ 29691 h 2507673"/>
                  <a:gd name="connsiteX3" fmla="*/ 48128 w 3729974"/>
                  <a:gd name="connsiteY3" fmla="*/ 183573 h 2507673"/>
                  <a:gd name="connsiteX4" fmla="*/ 114803 w 3729974"/>
                  <a:gd name="connsiteY4" fmla="*/ 183573 h 2507673"/>
                  <a:gd name="connsiteX5" fmla="*/ 114803 w 3729974"/>
                  <a:gd name="connsiteY5" fmla="*/ 353291 h 2507673"/>
                  <a:gd name="connsiteX6" fmla="*/ 191003 w 3729974"/>
                  <a:gd name="connsiteY6" fmla="*/ 353291 h 2507673"/>
                  <a:gd name="connsiteX7" fmla="*/ 191003 w 3729974"/>
                  <a:gd name="connsiteY7" fmla="*/ 442480 h 2507673"/>
                  <a:gd name="connsiteX8" fmla="*/ 226506 w 3729974"/>
                  <a:gd name="connsiteY8" fmla="*/ 442480 h 2507673"/>
                  <a:gd name="connsiteX9" fmla="*/ 226506 w 3729974"/>
                  <a:gd name="connsiteY9" fmla="*/ 487507 h 2507673"/>
                  <a:gd name="connsiteX10" fmla="*/ 275862 w 3729974"/>
                  <a:gd name="connsiteY10" fmla="*/ 487507 h 2507673"/>
                  <a:gd name="connsiteX11" fmla="*/ 275862 w 3729974"/>
                  <a:gd name="connsiteY11" fmla="*/ 576696 h 2507673"/>
                  <a:gd name="connsiteX12" fmla="*/ 329549 w 3729974"/>
                  <a:gd name="connsiteY12" fmla="*/ 576696 h 2507673"/>
                  <a:gd name="connsiteX13" fmla="*/ 329549 w 3729974"/>
                  <a:gd name="connsiteY13" fmla="*/ 773257 h 2507673"/>
                  <a:gd name="connsiteX14" fmla="*/ 365051 w 3729974"/>
                  <a:gd name="connsiteY14" fmla="*/ 773257 h 2507673"/>
                  <a:gd name="connsiteX15" fmla="*/ 365051 w 3729974"/>
                  <a:gd name="connsiteY15" fmla="*/ 969818 h 2507673"/>
                  <a:gd name="connsiteX16" fmla="*/ 396224 w 3729974"/>
                  <a:gd name="connsiteY16" fmla="*/ 969818 h 2507673"/>
                  <a:gd name="connsiteX17" fmla="*/ 396224 w 3729974"/>
                  <a:gd name="connsiteY17" fmla="*/ 1050348 h 2507673"/>
                  <a:gd name="connsiteX18" fmla="*/ 458569 w 3729974"/>
                  <a:gd name="connsiteY18" fmla="*/ 1050348 h 2507673"/>
                  <a:gd name="connsiteX19" fmla="*/ 458569 w 3729974"/>
                  <a:gd name="connsiteY19" fmla="*/ 1180234 h 2507673"/>
                  <a:gd name="connsiteX20" fmla="*/ 526110 w 3729974"/>
                  <a:gd name="connsiteY20" fmla="*/ 1180234 h 2507673"/>
                  <a:gd name="connsiteX21" fmla="*/ 526110 w 3729974"/>
                  <a:gd name="connsiteY21" fmla="*/ 1215736 h 2507673"/>
                  <a:gd name="connsiteX22" fmla="*/ 575467 w 3729974"/>
                  <a:gd name="connsiteY22" fmla="*/ 1215736 h 2507673"/>
                  <a:gd name="connsiteX23" fmla="*/ 575467 w 3729974"/>
                  <a:gd name="connsiteY23" fmla="*/ 1341293 h 2507673"/>
                  <a:gd name="connsiteX24" fmla="*/ 695828 w 3729974"/>
                  <a:gd name="connsiteY24" fmla="*/ 1341293 h 2507673"/>
                  <a:gd name="connsiteX25" fmla="*/ 695828 w 3729974"/>
                  <a:gd name="connsiteY25" fmla="*/ 1430482 h 2507673"/>
                  <a:gd name="connsiteX26" fmla="*/ 740856 w 3729974"/>
                  <a:gd name="connsiteY26" fmla="*/ 1430482 h 2507673"/>
                  <a:gd name="connsiteX27" fmla="*/ 740856 w 3729974"/>
                  <a:gd name="connsiteY27" fmla="*/ 1537855 h 2507673"/>
                  <a:gd name="connsiteX28" fmla="*/ 789347 w 3729974"/>
                  <a:gd name="connsiteY28" fmla="*/ 1537855 h 2507673"/>
                  <a:gd name="connsiteX29" fmla="*/ 789347 w 3729974"/>
                  <a:gd name="connsiteY29" fmla="*/ 1604530 h 2507673"/>
                  <a:gd name="connsiteX30" fmla="*/ 830044 w 3729974"/>
                  <a:gd name="connsiteY30" fmla="*/ 1604530 h 2507673"/>
                  <a:gd name="connsiteX31" fmla="*/ 830044 w 3729974"/>
                  <a:gd name="connsiteY31" fmla="*/ 1649557 h 2507673"/>
                  <a:gd name="connsiteX32" fmla="*/ 933087 w 3729974"/>
                  <a:gd name="connsiteY32" fmla="*/ 1649557 h 2507673"/>
                  <a:gd name="connsiteX33" fmla="*/ 933087 w 3729974"/>
                  <a:gd name="connsiteY33" fmla="*/ 1774248 h 2507673"/>
                  <a:gd name="connsiteX34" fmla="*/ 1075963 w 3729974"/>
                  <a:gd name="connsiteY34" fmla="*/ 1774248 h 2507673"/>
                  <a:gd name="connsiteX35" fmla="*/ 1075963 w 3729974"/>
                  <a:gd name="connsiteY35" fmla="*/ 1833130 h 2507673"/>
                  <a:gd name="connsiteX36" fmla="*/ 1107135 w 3729974"/>
                  <a:gd name="connsiteY36" fmla="*/ 1833130 h 2507673"/>
                  <a:gd name="connsiteX37" fmla="*/ 1107135 w 3729974"/>
                  <a:gd name="connsiteY37" fmla="*/ 1908464 h 2507673"/>
                  <a:gd name="connsiteX38" fmla="*/ 1289842 w 3729974"/>
                  <a:gd name="connsiteY38" fmla="*/ 1908464 h 2507673"/>
                  <a:gd name="connsiteX39" fmla="*/ 1289842 w 3729974"/>
                  <a:gd name="connsiteY39" fmla="*/ 2020166 h 2507673"/>
                  <a:gd name="connsiteX40" fmla="*/ 1330540 w 3729974"/>
                  <a:gd name="connsiteY40" fmla="*/ 2020166 h 2507673"/>
                  <a:gd name="connsiteX41" fmla="*/ 1330540 w 3729974"/>
                  <a:gd name="connsiteY41" fmla="*/ 2078182 h 2507673"/>
                  <a:gd name="connsiteX42" fmla="*/ 1651792 w 3729974"/>
                  <a:gd name="connsiteY42" fmla="*/ 2078182 h 2507673"/>
                  <a:gd name="connsiteX43" fmla="*/ 1651792 w 3729974"/>
                  <a:gd name="connsiteY43" fmla="*/ 2158711 h 2507673"/>
                  <a:gd name="connsiteX44" fmla="*/ 1750506 w 3729974"/>
                  <a:gd name="connsiteY44" fmla="*/ 2158711 h 2507673"/>
                  <a:gd name="connsiteX45" fmla="*/ 1750506 w 3729974"/>
                  <a:gd name="connsiteY45" fmla="*/ 2208068 h 2507673"/>
                  <a:gd name="connsiteX46" fmla="*/ 1849219 w 3729974"/>
                  <a:gd name="connsiteY46" fmla="*/ 2208068 h 2507673"/>
                  <a:gd name="connsiteX47" fmla="*/ 1849219 w 3729974"/>
                  <a:gd name="connsiteY47" fmla="*/ 2253096 h 2507673"/>
                  <a:gd name="connsiteX48" fmla="*/ 2067428 w 3729974"/>
                  <a:gd name="connsiteY48" fmla="*/ 2253096 h 2507673"/>
                  <a:gd name="connsiteX49" fmla="*/ 2067428 w 3729974"/>
                  <a:gd name="connsiteY49" fmla="*/ 2284268 h 2507673"/>
                  <a:gd name="connsiteX50" fmla="*/ 2228488 w 3729974"/>
                  <a:gd name="connsiteY50" fmla="*/ 2284268 h 2507673"/>
                  <a:gd name="connsiteX51" fmla="*/ 2228488 w 3729974"/>
                  <a:gd name="connsiteY51" fmla="*/ 2342284 h 2507673"/>
                  <a:gd name="connsiteX52" fmla="*/ 2277844 w 3729974"/>
                  <a:gd name="connsiteY52" fmla="*/ 2342284 h 2507673"/>
                  <a:gd name="connsiteX53" fmla="*/ 2277844 w 3729974"/>
                  <a:gd name="connsiteY53" fmla="*/ 2373457 h 2507673"/>
                  <a:gd name="connsiteX54" fmla="*/ 2728983 w 3729974"/>
                  <a:gd name="connsiteY54" fmla="*/ 2373457 h 2507673"/>
                  <a:gd name="connsiteX55" fmla="*/ 2728983 w 3729974"/>
                  <a:gd name="connsiteY55" fmla="*/ 2414155 h 2507673"/>
                  <a:gd name="connsiteX56" fmla="*/ 3167133 w 3729974"/>
                  <a:gd name="connsiteY56" fmla="*/ 2414155 h 2507673"/>
                  <a:gd name="connsiteX57" fmla="*/ 3167133 w 3729974"/>
                  <a:gd name="connsiteY57" fmla="*/ 2462646 h 2507673"/>
                  <a:gd name="connsiteX58" fmla="*/ 3435565 w 3729974"/>
                  <a:gd name="connsiteY58" fmla="*/ 2462646 h 2507673"/>
                  <a:gd name="connsiteX59" fmla="*/ 3435565 w 3729974"/>
                  <a:gd name="connsiteY59" fmla="*/ 2507673 h 2507673"/>
                  <a:gd name="connsiteX60" fmla="*/ 3729974 w 3729974"/>
                  <a:gd name="connsiteY60" fmla="*/ 2507673 h 2507673"/>
                  <a:gd name="connsiteX0" fmla="*/ 3101 w 3729974"/>
                  <a:gd name="connsiteY0" fmla="*/ 0 h 2507673"/>
                  <a:gd name="connsiteX1" fmla="*/ 0 w 3729974"/>
                  <a:gd name="connsiteY1" fmla="*/ 29776 h 2507673"/>
                  <a:gd name="connsiteX2" fmla="*/ 37012 w 3729974"/>
                  <a:gd name="connsiteY2" fmla="*/ 31982 h 2507673"/>
                  <a:gd name="connsiteX3" fmla="*/ 48128 w 3729974"/>
                  <a:gd name="connsiteY3" fmla="*/ 183573 h 2507673"/>
                  <a:gd name="connsiteX4" fmla="*/ 114803 w 3729974"/>
                  <a:gd name="connsiteY4" fmla="*/ 183573 h 2507673"/>
                  <a:gd name="connsiteX5" fmla="*/ 114803 w 3729974"/>
                  <a:gd name="connsiteY5" fmla="*/ 353291 h 2507673"/>
                  <a:gd name="connsiteX6" fmla="*/ 191003 w 3729974"/>
                  <a:gd name="connsiteY6" fmla="*/ 353291 h 2507673"/>
                  <a:gd name="connsiteX7" fmla="*/ 191003 w 3729974"/>
                  <a:gd name="connsiteY7" fmla="*/ 442480 h 2507673"/>
                  <a:gd name="connsiteX8" fmla="*/ 226506 w 3729974"/>
                  <a:gd name="connsiteY8" fmla="*/ 442480 h 2507673"/>
                  <a:gd name="connsiteX9" fmla="*/ 226506 w 3729974"/>
                  <a:gd name="connsiteY9" fmla="*/ 487507 h 2507673"/>
                  <a:gd name="connsiteX10" fmla="*/ 275862 w 3729974"/>
                  <a:gd name="connsiteY10" fmla="*/ 487507 h 2507673"/>
                  <a:gd name="connsiteX11" fmla="*/ 275862 w 3729974"/>
                  <a:gd name="connsiteY11" fmla="*/ 576696 h 2507673"/>
                  <a:gd name="connsiteX12" fmla="*/ 329549 w 3729974"/>
                  <a:gd name="connsiteY12" fmla="*/ 576696 h 2507673"/>
                  <a:gd name="connsiteX13" fmla="*/ 329549 w 3729974"/>
                  <a:gd name="connsiteY13" fmla="*/ 773257 h 2507673"/>
                  <a:gd name="connsiteX14" fmla="*/ 365051 w 3729974"/>
                  <a:gd name="connsiteY14" fmla="*/ 773257 h 2507673"/>
                  <a:gd name="connsiteX15" fmla="*/ 365051 w 3729974"/>
                  <a:gd name="connsiteY15" fmla="*/ 969818 h 2507673"/>
                  <a:gd name="connsiteX16" fmla="*/ 396224 w 3729974"/>
                  <a:gd name="connsiteY16" fmla="*/ 969818 h 2507673"/>
                  <a:gd name="connsiteX17" fmla="*/ 396224 w 3729974"/>
                  <a:gd name="connsiteY17" fmla="*/ 1050348 h 2507673"/>
                  <a:gd name="connsiteX18" fmla="*/ 458569 w 3729974"/>
                  <a:gd name="connsiteY18" fmla="*/ 1050348 h 2507673"/>
                  <a:gd name="connsiteX19" fmla="*/ 458569 w 3729974"/>
                  <a:gd name="connsiteY19" fmla="*/ 1180234 h 2507673"/>
                  <a:gd name="connsiteX20" fmla="*/ 526110 w 3729974"/>
                  <a:gd name="connsiteY20" fmla="*/ 1180234 h 2507673"/>
                  <a:gd name="connsiteX21" fmla="*/ 526110 w 3729974"/>
                  <a:gd name="connsiteY21" fmla="*/ 1215736 h 2507673"/>
                  <a:gd name="connsiteX22" fmla="*/ 575467 w 3729974"/>
                  <a:gd name="connsiteY22" fmla="*/ 1215736 h 2507673"/>
                  <a:gd name="connsiteX23" fmla="*/ 575467 w 3729974"/>
                  <a:gd name="connsiteY23" fmla="*/ 1341293 h 2507673"/>
                  <a:gd name="connsiteX24" fmla="*/ 695828 w 3729974"/>
                  <a:gd name="connsiteY24" fmla="*/ 1341293 h 2507673"/>
                  <a:gd name="connsiteX25" fmla="*/ 695828 w 3729974"/>
                  <a:gd name="connsiteY25" fmla="*/ 1430482 h 2507673"/>
                  <a:gd name="connsiteX26" fmla="*/ 740856 w 3729974"/>
                  <a:gd name="connsiteY26" fmla="*/ 1430482 h 2507673"/>
                  <a:gd name="connsiteX27" fmla="*/ 740856 w 3729974"/>
                  <a:gd name="connsiteY27" fmla="*/ 1537855 h 2507673"/>
                  <a:gd name="connsiteX28" fmla="*/ 789347 w 3729974"/>
                  <a:gd name="connsiteY28" fmla="*/ 1537855 h 2507673"/>
                  <a:gd name="connsiteX29" fmla="*/ 789347 w 3729974"/>
                  <a:gd name="connsiteY29" fmla="*/ 1604530 h 2507673"/>
                  <a:gd name="connsiteX30" fmla="*/ 830044 w 3729974"/>
                  <a:gd name="connsiteY30" fmla="*/ 1604530 h 2507673"/>
                  <a:gd name="connsiteX31" fmla="*/ 830044 w 3729974"/>
                  <a:gd name="connsiteY31" fmla="*/ 1649557 h 2507673"/>
                  <a:gd name="connsiteX32" fmla="*/ 933087 w 3729974"/>
                  <a:gd name="connsiteY32" fmla="*/ 1649557 h 2507673"/>
                  <a:gd name="connsiteX33" fmla="*/ 933087 w 3729974"/>
                  <a:gd name="connsiteY33" fmla="*/ 1774248 h 2507673"/>
                  <a:gd name="connsiteX34" fmla="*/ 1075963 w 3729974"/>
                  <a:gd name="connsiteY34" fmla="*/ 1774248 h 2507673"/>
                  <a:gd name="connsiteX35" fmla="*/ 1075963 w 3729974"/>
                  <a:gd name="connsiteY35" fmla="*/ 1833130 h 2507673"/>
                  <a:gd name="connsiteX36" fmla="*/ 1107135 w 3729974"/>
                  <a:gd name="connsiteY36" fmla="*/ 1833130 h 2507673"/>
                  <a:gd name="connsiteX37" fmla="*/ 1107135 w 3729974"/>
                  <a:gd name="connsiteY37" fmla="*/ 1908464 h 2507673"/>
                  <a:gd name="connsiteX38" fmla="*/ 1289842 w 3729974"/>
                  <a:gd name="connsiteY38" fmla="*/ 1908464 h 2507673"/>
                  <a:gd name="connsiteX39" fmla="*/ 1289842 w 3729974"/>
                  <a:gd name="connsiteY39" fmla="*/ 2020166 h 2507673"/>
                  <a:gd name="connsiteX40" fmla="*/ 1330540 w 3729974"/>
                  <a:gd name="connsiteY40" fmla="*/ 2020166 h 2507673"/>
                  <a:gd name="connsiteX41" fmla="*/ 1330540 w 3729974"/>
                  <a:gd name="connsiteY41" fmla="*/ 2078182 h 2507673"/>
                  <a:gd name="connsiteX42" fmla="*/ 1651792 w 3729974"/>
                  <a:gd name="connsiteY42" fmla="*/ 2078182 h 2507673"/>
                  <a:gd name="connsiteX43" fmla="*/ 1651792 w 3729974"/>
                  <a:gd name="connsiteY43" fmla="*/ 2158711 h 2507673"/>
                  <a:gd name="connsiteX44" fmla="*/ 1750506 w 3729974"/>
                  <a:gd name="connsiteY44" fmla="*/ 2158711 h 2507673"/>
                  <a:gd name="connsiteX45" fmla="*/ 1750506 w 3729974"/>
                  <a:gd name="connsiteY45" fmla="*/ 2208068 h 2507673"/>
                  <a:gd name="connsiteX46" fmla="*/ 1849219 w 3729974"/>
                  <a:gd name="connsiteY46" fmla="*/ 2208068 h 2507673"/>
                  <a:gd name="connsiteX47" fmla="*/ 1849219 w 3729974"/>
                  <a:gd name="connsiteY47" fmla="*/ 2253096 h 2507673"/>
                  <a:gd name="connsiteX48" fmla="*/ 2067428 w 3729974"/>
                  <a:gd name="connsiteY48" fmla="*/ 2253096 h 2507673"/>
                  <a:gd name="connsiteX49" fmla="*/ 2067428 w 3729974"/>
                  <a:gd name="connsiteY49" fmla="*/ 2284268 h 2507673"/>
                  <a:gd name="connsiteX50" fmla="*/ 2228488 w 3729974"/>
                  <a:gd name="connsiteY50" fmla="*/ 2284268 h 2507673"/>
                  <a:gd name="connsiteX51" fmla="*/ 2228488 w 3729974"/>
                  <a:gd name="connsiteY51" fmla="*/ 2342284 h 2507673"/>
                  <a:gd name="connsiteX52" fmla="*/ 2277844 w 3729974"/>
                  <a:gd name="connsiteY52" fmla="*/ 2342284 h 2507673"/>
                  <a:gd name="connsiteX53" fmla="*/ 2277844 w 3729974"/>
                  <a:gd name="connsiteY53" fmla="*/ 2373457 h 2507673"/>
                  <a:gd name="connsiteX54" fmla="*/ 2728983 w 3729974"/>
                  <a:gd name="connsiteY54" fmla="*/ 2373457 h 2507673"/>
                  <a:gd name="connsiteX55" fmla="*/ 2728983 w 3729974"/>
                  <a:gd name="connsiteY55" fmla="*/ 2414155 h 2507673"/>
                  <a:gd name="connsiteX56" fmla="*/ 3167133 w 3729974"/>
                  <a:gd name="connsiteY56" fmla="*/ 2414155 h 2507673"/>
                  <a:gd name="connsiteX57" fmla="*/ 3167133 w 3729974"/>
                  <a:gd name="connsiteY57" fmla="*/ 2462646 h 2507673"/>
                  <a:gd name="connsiteX58" fmla="*/ 3435565 w 3729974"/>
                  <a:gd name="connsiteY58" fmla="*/ 2462646 h 2507673"/>
                  <a:gd name="connsiteX59" fmla="*/ 3435565 w 3729974"/>
                  <a:gd name="connsiteY59" fmla="*/ 2507673 h 2507673"/>
                  <a:gd name="connsiteX60" fmla="*/ 3729974 w 3729974"/>
                  <a:gd name="connsiteY6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5836 w 3727682"/>
                  <a:gd name="connsiteY3" fmla="*/ 183573 h 2507673"/>
                  <a:gd name="connsiteX4" fmla="*/ 112511 w 3727682"/>
                  <a:gd name="connsiteY4" fmla="*/ 183573 h 2507673"/>
                  <a:gd name="connsiteX5" fmla="*/ 112511 w 3727682"/>
                  <a:gd name="connsiteY5" fmla="*/ 353291 h 2507673"/>
                  <a:gd name="connsiteX6" fmla="*/ 188711 w 3727682"/>
                  <a:gd name="connsiteY6" fmla="*/ 353291 h 2507673"/>
                  <a:gd name="connsiteX7" fmla="*/ 188711 w 3727682"/>
                  <a:gd name="connsiteY7" fmla="*/ 442480 h 2507673"/>
                  <a:gd name="connsiteX8" fmla="*/ 224214 w 3727682"/>
                  <a:gd name="connsiteY8" fmla="*/ 442480 h 2507673"/>
                  <a:gd name="connsiteX9" fmla="*/ 224214 w 3727682"/>
                  <a:gd name="connsiteY9" fmla="*/ 487507 h 2507673"/>
                  <a:gd name="connsiteX10" fmla="*/ 273570 w 3727682"/>
                  <a:gd name="connsiteY10" fmla="*/ 487507 h 2507673"/>
                  <a:gd name="connsiteX11" fmla="*/ 273570 w 3727682"/>
                  <a:gd name="connsiteY11" fmla="*/ 576696 h 2507673"/>
                  <a:gd name="connsiteX12" fmla="*/ 327257 w 3727682"/>
                  <a:gd name="connsiteY12" fmla="*/ 576696 h 2507673"/>
                  <a:gd name="connsiteX13" fmla="*/ 327257 w 3727682"/>
                  <a:gd name="connsiteY13" fmla="*/ 773257 h 2507673"/>
                  <a:gd name="connsiteX14" fmla="*/ 362759 w 3727682"/>
                  <a:gd name="connsiteY14" fmla="*/ 773257 h 2507673"/>
                  <a:gd name="connsiteX15" fmla="*/ 362759 w 3727682"/>
                  <a:gd name="connsiteY15" fmla="*/ 969818 h 2507673"/>
                  <a:gd name="connsiteX16" fmla="*/ 393932 w 3727682"/>
                  <a:gd name="connsiteY16" fmla="*/ 969818 h 2507673"/>
                  <a:gd name="connsiteX17" fmla="*/ 393932 w 3727682"/>
                  <a:gd name="connsiteY17" fmla="*/ 1050348 h 2507673"/>
                  <a:gd name="connsiteX18" fmla="*/ 456277 w 3727682"/>
                  <a:gd name="connsiteY18" fmla="*/ 1050348 h 2507673"/>
                  <a:gd name="connsiteX19" fmla="*/ 456277 w 3727682"/>
                  <a:gd name="connsiteY19" fmla="*/ 1180234 h 2507673"/>
                  <a:gd name="connsiteX20" fmla="*/ 523818 w 3727682"/>
                  <a:gd name="connsiteY20" fmla="*/ 1180234 h 2507673"/>
                  <a:gd name="connsiteX21" fmla="*/ 523818 w 3727682"/>
                  <a:gd name="connsiteY21" fmla="*/ 1215736 h 2507673"/>
                  <a:gd name="connsiteX22" fmla="*/ 573175 w 3727682"/>
                  <a:gd name="connsiteY22" fmla="*/ 1215736 h 2507673"/>
                  <a:gd name="connsiteX23" fmla="*/ 573175 w 3727682"/>
                  <a:gd name="connsiteY23" fmla="*/ 1341293 h 2507673"/>
                  <a:gd name="connsiteX24" fmla="*/ 693536 w 3727682"/>
                  <a:gd name="connsiteY24" fmla="*/ 1341293 h 2507673"/>
                  <a:gd name="connsiteX25" fmla="*/ 693536 w 3727682"/>
                  <a:gd name="connsiteY25" fmla="*/ 1430482 h 2507673"/>
                  <a:gd name="connsiteX26" fmla="*/ 738564 w 3727682"/>
                  <a:gd name="connsiteY26" fmla="*/ 1430482 h 2507673"/>
                  <a:gd name="connsiteX27" fmla="*/ 738564 w 3727682"/>
                  <a:gd name="connsiteY27" fmla="*/ 1537855 h 2507673"/>
                  <a:gd name="connsiteX28" fmla="*/ 787055 w 3727682"/>
                  <a:gd name="connsiteY28" fmla="*/ 1537855 h 2507673"/>
                  <a:gd name="connsiteX29" fmla="*/ 787055 w 3727682"/>
                  <a:gd name="connsiteY29" fmla="*/ 1604530 h 2507673"/>
                  <a:gd name="connsiteX30" fmla="*/ 827752 w 3727682"/>
                  <a:gd name="connsiteY30" fmla="*/ 1604530 h 2507673"/>
                  <a:gd name="connsiteX31" fmla="*/ 827752 w 3727682"/>
                  <a:gd name="connsiteY31" fmla="*/ 1649557 h 2507673"/>
                  <a:gd name="connsiteX32" fmla="*/ 930795 w 3727682"/>
                  <a:gd name="connsiteY32" fmla="*/ 1649557 h 2507673"/>
                  <a:gd name="connsiteX33" fmla="*/ 930795 w 3727682"/>
                  <a:gd name="connsiteY33" fmla="*/ 1774248 h 2507673"/>
                  <a:gd name="connsiteX34" fmla="*/ 1073671 w 3727682"/>
                  <a:gd name="connsiteY34" fmla="*/ 1774248 h 2507673"/>
                  <a:gd name="connsiteX35" fmla="*/ 1073671 w 3727682"/>
                  <a:gd name="connsiteY35" fmla="*/ 1833130 h 2507673"/>
                  <a:gd name="connsiteX36" fmla="*/ 1104843 w 3727682"/>
                  <a:gd name="connsiteY36" fmla="*/ 1833130 h 2507673"/>
                  <a:gd name="connsiteX37" fmla="*/ 1104843 w 3727682"/>
                  <a:gd name="connsiteY37" fmla="*/ 1908464 h 2507673"/>
                  <a:gd name="connsiteX38" fmla="*/ 1287550 w 3727682"/>
                  <a:gd name="connsiteY38" fmla="*/ 1908464 h 2507673"/>
                  <a:gd name="connsiteX39" fmla="*/ 1287550 w 3727682"/>
                  <a:gd name="connsiteY39" fmla="*/ 2020166 h 2507673"/>
                  <a:gd name="connsiteX40" fmla="*/ 1328248 w 3727682"/>
                  <a:gd name="connsiteY40" fmla="*/ 2020166 h 2507673"/>
                  <a:gd name="connsiteX41" fmla="*/ 1328248 w 3727682"/>
                  <a:gd name="connsiteY41" fmla="*/ 2078182 h 2507673"/>
                  <a:gd name="connsiteX42" fmla="*/ 1649500 w 3727682"/>
                  <a:gd name="connsiteY42" fmla="*/ 2078182 h 2507673"/>
                  <a:gd name="connsiteX43" fmla="*/ 1649500 w 3727682"/>
                  <a:gd name="connsiteY43" fmla="*/ 2158711 h 2507673"/>
                  <a:gd name="connsiteX44" fmla="*/ 1748214 w 3727682"/>
                  <a:gd name="connsiteY44" fmla="*/ 2158711 h 2507673"/>
                  <a:gd name="connsiteX45" fmla="*/ 1748214 w 3727682"/>
                  <a:gd name="connsiteY45" fmla="*/ 2208068 h 2507673"/>
                  <a:gd name="connsiteX46" fmla="*/ 1846927 w 3727682"/>
                  <a:gd name="connsiteY46" fmla="*/ 2208068 h 2507673"/>
                  <a:gd name="connsiteX47" fmla="*/ 1846927 w 3727682"/>
                  <a:gd name="connsiteY47" fmla="*/ 2253096 h 2507673"/>
                  <a:gd name="connsiteX48" fmla="*/ 2065136 w 3727682"/>
                  <a:gd name="connsiteY48" fmla="*/ 2253096 h 2507673"/>
                  <a:gd name="connsiteX49" fmla="*/ 2065136 w 3727682"/>
                  <a:gd name="connsiteY49" fmla="*/ 2284268 h 2507673"/>
                  <a:gd name="connsiteX50" fmla="*/ 2226196 w 3727682"/>
                  <a:gd name="connsiteY50" fmla="*/ 2284268 h 2507673"/>
                  <a:gd name="connsiteX51" fmla="*/ 2226196 w 3727682"/>
                  <a:gd name="connsiteY51" fmla="*/ 2342284 h 2507673"/>
                  <a:gd name="connsiteX52" fmla="*/ 2275552 w 3727682"/>
                  <a:gd name="connsiteY52" fmla="*/ 2342284 h 2507673"/>
                  <a:gd name="connsiteX53" fmla="*/ 2275552 w 3727682"/>
                  <a:gd name="connsiteY53" fmla="*/ 2373457 h 2507673"/>
                  <a:gd name="connsiteX54" fmla="*/ 2726691 w 3727682"/>
                  <a:gd name="connsiteY54" fmla="*/ 2373457 h 2507673"/>
                  <a:gd name="connsiteX55" fmla="*/ 2726691 w 3727682"/>
                  <a:gd name="connsiteY55" fmla="*/ 2414155 h 2507673"/>
                  <a:gd name="connsiteX56" fmla="*/ 3164841 w 3727682"/>
                  <a:gd name="connsiteY56" fmla="*/ 2414155 h 2507673"/>
                  <a:gd name="connsiteX57" fmla="*/ 3164841 w 3727682"/>
                  <a:gd name="connsiteY57" fmla="*/ 2462646 h 2507673"/>
                  <a:gd name="connsiteX58" fmla="*/ 3433273 w 3727682"/>
                  <a:gd name="connsiteY58" fmla="*/ 2462646 h 2507673"/>
                  <a:gd name="connsiteX59" fmla="*/ 3433273 w 3727682"/>
                  <a:gd name="connsiteY59" fmla="*/ 2507673 h 2507673"/>
                  <a:gd name="connsiteX60" fmla="*/ 3727682 w 3727682"/>
                  <a:gd name="connsiteY6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64464 h 2507673"/>
                  <a:gd name="connsiteX4" fmla="*/ 112511 w 3727682"/>
                  <a:gd name="connsiteY4" fmla="*/ 183573 h 2507673"/>
                  <a:gd name="connsiteX5" fmla="*/ 112511 w 3727682"/>
                  <a:gd name="connsiteY5" fmla="*/ 353291 h 2507673"/>
                  <a:gd name="connsiteX6" fmla="*/ 188711 w 3727682"/>
                  <a:gd name="connsiteY6" fmla="*/ 353291 h 2507673"/>
                  <a:gd name="connsiteX7" fmla="*/ 188711 w 3727682"/>
                  <a:gd name="connsiteY7" fmla="*/ 442480 h 2507673"/>
                  <a:gd name="connsiteX8" fmla="*/ 224214 w 3727682"/>
                  <a:gd name="connsiteY8" fmla="*/ 442480 h 2507673"/>
                  <a:gd name="connsiteX9" fmla="*/ 224214 w 3727682"/>
                  <a:gd name="connsiteY9" fmla="*/ 487507 h 2507673"/>
                  <a:gd name="connsiteX10" fmla="*/ 273570 w 3727682"/>
                  <a:gd name="connsiteY10" fmla="*/ 487507 h 2507673"/>
                  <a:gd name="connsiteX11" fmla="*/ 273570 w 3727682"/>
                  <a:gd name="connsiteY11" fmla="*/ 576696 h 2507673"/>
                  <a:gd name="connsiteX12" fmla="*/ 327257 w 3727682"/>
                  <a:gd name="connsiteY12" fmla="*/ 576696 h 2507673"/>
                  <a:gd name="connsiteX13" fmla="*/ 327257 w 3727682"/>
                  <a:gd name="connsiteY13" fmla="*/ 773257 h 2507673"/>
                  <a:gd name="connsiteX14" fmla="*/ 362759 w 3727682"/>
                  <a:gd name="connsiteY14" fmla="*/ 773257 h 2507673"/>
                  <a:gd name="connsiteX15" fmla="*/ 362759 w 3727682"/>
                  <a:gd name="connsiteY15" fmla="*/ 969818 h 2507673"/>
                  <a:gd name="connsiteX16" fmla="*/ 393932 w 3727682"/>
                  <a:gd name="connsiteY16" fmla="*/ 969818 h 2507673"/>
                  <a:gd name="connsiteX17" fmla="*/ 393932 w 3727682"/>
                  <a:gd name="connsiteY17" fmla="*/ 1050348 h 2507673"/>
                  <a:gd name="connsiteX18" fmla="*/ 456277 w 3727682"/>
                  <a:gd name="connsiteY18" fmla="*/ 1050348 h 2507673"/>
                  <a:gd name="connsiteX19" fmla="*/ 456277 w 3727682"/>
                  <a:gd name="connsiteY19" fmla="*/ 1180234 h 2507673"/>
                  <a:gd name="connsiteX20" fmla="*/ 523818 w 3727682"/>
                  <a:gd name="connsiteY20" fmla="*/ 1180234 h 2507673"/>
                  <a:gd name="connsiteX21" fmla="*/ 523818 w 3727682"/>
                  <a:gd name="connsiteY21" fmla="*/ 1215736 h 2507673"/>
                  <a:gd name="connsiteX22" fmla="*/ 573175 w 3727682"/>
                  <a:gd name="connsiteY22" fmla="*/ 1215736 h 2507673"/>
                  <a:gd name="connsiteX23" fmla="*/ 573175 w 3727682"/>
                  <a:gd name="connsiteY23" fmla="*/ 1341293 h 2507673"/>
                  <a:gd name="connsiteX24" fmla="*/ 693536 w 3727682"/>
                  <a:gd name="connsiteY24" fmla="*/ 1341293 h 2507673"/>
                  <a:gd name="connsiteX25" fmla="*/ 693536 w 3727682"/>
                  <a:gd name="connsiteY25" fmla="*/ 1430482 h 2507673"/>
                  <a:gd name="connsiteX26" fmla="*/ 738564 w 3727682"/>
                  <a:gd name="connsiteY26" fmla="*/ 1430482 h 2507673"/>
                  <a:gd name="connsiteX27" fmla="*/ 738564 w 3727682"/>
                  <a:gd name="connsiteY27" fmla="*/ 1537855 h 2507673"/>
                  <a:gd name="connsiteX28" fmla="*/ 787055 w 3727682"/>
                  <a:gd name="connsiteY28" fmla="*/ 1537855 h 2507673"/>
                  <a:gd name="connsiteX29" fmla="*/ 787055 w 3727682"/>
                  <a:gd name="connsiteY29" fmla="*/ 1604530 h 2507673"/>
                  <a:gd name="connsiteX30" fmla="*/ 827752 w 3727682"/>
                  <a:gd name="connsiteY30" fmla="*/ 1604530 h 2507673"/>
                  <a:gd name="connsiteX31" fmla="*/ 827752 w 3727682"/>
                  <a:gd name="connsiteY31" fmla="*/ 1649557 h 2507673"/>
                  <a:gd name="connsiteX32" fmla="*/ 930795 w 3727682"/>
                  <a:gd name="connsiteY32" fmla="*/ 1649557 h 2507673"/>
                  <a:gd name="connsiteX33" fmla="*/ 930795 w 3727682"/>
                  <a:gd name="connsiteY33" fmla="*/ 1774248 h 2507673"/>
                  <a:gd name="connsiteX34" fmla="*/ 1073671 w 3727682"/>
                  <a:gd name="connsiteY34" fmla="*/ 1774248 h 2507673"/>
                  <a:gd name="connsiteX35" fmla="*/ 1073671 w 3727682"/>
                  <a:gd name="connsiteY35" fmla="*/ 1833130 h 2507673"/>
                  <a:gd name="connsiteX36" fmla="*/ 1104843 w 3727682"/>
                  <a:gd name="connsiteY36" fmla="*/ 1833130 h 2507673"/>
                  <a:gd name="connsiteX37" fmla="*/ 1104843 w 3727682"/>
                  <a:gd name="connsiteY37" fmla="*/ 1908464 h 2507673"/>
                  <a:gd name="connsiteX38" fmla="*/ 1287550 w 3727682"/>
                  <a:gd name="connsiteY38" fmla="*/ 1908464 h 2507673"/>
                  <a:gd name="connsiteX39" fmla="*/ 1287550 w 3727682"/>
                  <a:gd name="connsiteY39" fmla="*/ 2020166 h 2507673"/>
                  <a:gd name="connsiteX40" fmla="*/ 1328248 w 3727682"/>
                  <a:gd name="connsiteY40" fmla="*/ 2020166 h 2507673"/>
                  <a:gd name="connsiteX41" fmla="*/ 1328248 w 3727682"/>
                  <a:gd name="connsiteY41" fmla="*/ 2078182 h 2507673"/>
                  <a:gd name="connsiteX42" fmla="*/ 1649500 w 3727682"/>
                  <a:gd name="connsiteY42" fmla="*/ 2078182 h 2507673"/>
                  <a:gd name="connsiteX43" fmla="*/ 1649500 w 3727682"/>
                  <a:gd name="connsiteY43" fmla="*/ 2158711 h 2507673"/>
                  <a:gd name="connsiteX44" fmla="*/ 1748214 w 3727682"/>
                  <a:gd name="connsiteY44" fmla="*/ 2158711 h 2507673"/>
                  <a:gd name="connsiteX45" fmla="*/ 1748214 w 3727682"/>
                  <a:gd name="connsiteY45" fmla="*/ 2208068 h 2507673"/>
                  <a:gd name="connsiteX46" fmla="*/ 1846927 w 3727682"/>
                  <a:gd name="connsiteY46" fmla="*/ 2208068 h 2507673"/>
                  <a:gd name="connsiteX47" fmla="*/ 1846927 w 3727682"/>
                  <a:gd name="connsiteY47" fmla="*/ 2253096 h 2507673"/>
                  <a:gd name="connsiteX48" fmla="*/ 2065136 w 3727682"/>
                  <a:gd name="connsiteY48" fmla="*/ 2253096 h 2507673"/>
                  <a:gd name="connsiteX49" fmla="*/ 2065136 w 3727682"/>
                  <a:gd name="connsiteY49" fmla="*/ 2284268 h 2507673"/>
                  <a:gd name="connsiteX50" fmla="*/ 2226196 w 3727682"/>
                  <a:gd name="connsiteY50" fmla="*/ 2284268 h 2507673"/>
                  <a:gd name="connsiteX51" fmla="*/ 2226196 w 3727682"/>
                  <a:gd name="connsiteY51" fmla="*/ 2342284 h 2507673"/>
                  <a:gd name="connsiteX52" fmla="*/ 2275552 w 3727682"/>
                  <a:gd name="connsiteY52" fmla="*/ 2342284 h 2507673"/>
                  <a:gd name="connsiteX53" fmla="*/ 2275552 w 3727682"/>
                  <a:gd name="connsiteY53" fmla="*/ 2373457 h 2507673"/>
                  <a:gd name="connsiteX54" fmla="*/ 2726691 w 3727682"/>
                  <a:gd name="connsiteY54" fmla="*/ 2373457 h 2507673"/>
                  <a:gd name="connsiteX55" fmla="*/ 2726691 w 3727682"/>
                  <a:gd name="connsiteY55" fmla="*/ 2414155 h 2507673"/>
                  <a:gd name="connsiteX56" fmla="*/ 3164841 w 3727682"/>
                  <a:gd name="connsiteY56" fmla="*/ 2414155 h 2507673"/>
                  <a:gd name="connsiteX57" fmla="*/ 3164841 w 3727682"/>
                  <a:gd name="connsiteY57" fmla="*/ 2462646 h 2507673"/>
                  <a:gd name="connsiteX58" fmla="*/ 3433273 w 3727682"/>
                  <a:gd name="connsiteY58" fmla="*/ 2462646 h 2507673"/>
                  <a:gd name="connsiteX59" fmla="*/ 3433273 w 3727682"/>
                  <a:gd name="connsiteY59" fmla="*/ 2507673 h 2507673"/>
                  <a:gd name="connsiteX60" fmla="*/ 3727682 w 3727682"/>
                  <a:gd name="connsiteY60" fmla="*/ 2507673 h 2507673"/>
                  <a:gd name="connsiteX0" fmla="*/ 809 w 3727682"/>
                  <a:gd name="connsiteY0" fmla="*/ 0 h 2507673"/>
                  <a:gd name="connsiteX1" fmla="*/ 0 w 3727682"/>
                  <a:gd name="connsiteY1" fmla="*/ 32066 h 2507673"/>
                  <a:gd name="connsiteX2" fmla="*/ 34720 w 3727682"/>
                  <a:gd name="connsiteY2" fmla="*/ 31982 h 2507673"/>
                  <a:gd name="connsiteX3" fmla="*/ 36669 w 3727682"/>
                  <a:gd name="connsiteY3" fmla="*/ 117147 h 2507673"/>
                  <a:gd name="connsiteX4" fmla="*/ 112511 w 3727682"/>
                  <a:gd name="connsiteY4" fmla="*/ 183573 h 2507673"/>
                  <a:gd name="connsiteX5" fmla="*/ 112511 w 3727682"/>
                  <a:gd name="connsiteY5" fmla="*/ 353291 h 2507673"/>
                  <a:gd name="connsiteX6" fmla="*/ 188711 w 3727682"/>
                  <a:gd name="connsiteY6" fmla="*/ 353291 h 2507673"/>
                  <a:gd name="connsiteX7" fmla="*/ 188711 w 3727682"/>
                  <a:gd name="connsiteY7" fmla="*/ 442480 h 2507673"/>
                  <a:gd name="connsiteX8" fmla="*/ 224214 w 3727682"/>
                  <a:gd name="connsiteY8" fmla="*/ 442480 h 2507673"/>
                  <a:gd name="connsiteX9" fmla="*/ 224214 w 3727682"/>
                  <a:gd name="connsiteY9" fmla="*/ 487507 h 2507673"/>
                  <a:gd name="connsiteX10" fmla="*/ 273570 w 3727682"/>
                  <a:gd name="connsiteY10" fmla="*/ 487507 h 2507673"/>
                  <a:gd name="connsiteX11" fmla="*/ 273570 w 3727682"/>
                  <a:gd name="connsiteY11" fmla="*/ 576696 h 2507673"/>
                  <a:gd name="connsiteX12" fmla="*/ 327257 w 3727682"/>
                  <a:gd name="connsiteY12" fmla="*/ 576696 h 2507673"/>
                  <a:gd name="connsiteX13" fmla="*/ 327257 w 3727682"/>
                  <a:gd name="connsiteY13" fmla="*/ 773257 h 2507673"/>
                  <a:gd name="connsiteX14" fmla="*/ 362759 w 3727682"/>
                  <a:gd name="connsiteY14" fmla="*/ 773257 h 2507673"/>
                  <a:gd name="connsiteX15" fmla="*/ 362759 w 3727682"/>
                  <a:gd name="connsiteY15" fmla="*/ 969818 h 2507673"/>
                  <a:gd name="connsiteX16" fmla="*/ 393932 w 3727682"/>
                  <a:gd name="connsiteY16" fmla="*/ 969818 h 2507673"/>
                  <a:gd name="connsiteX17" fmla="*/ 393932 w 3727682"/>
                  <a:gd name="connsiteY17" fmla="*/ 1050348 h 2507673"/>
                  <a:gd name="connsiteX18" fmla="*/ 456277 w 3727682"/>
                  <a:gd name="connsiteY18" fmla="*/ 1050348 h 2507673"/>
                  <a:gd name="connsiteX19" fmla="*/ 456277 w 3727682"/>
                  <a:gd name="connsiteY19" fmla="*/ 1180234 h 2507673"/>
                  <a:gd name="connsiteX20" fmla="*/ 523818 w 3727682"/>
                  <a:gd name="connsiteY20" fmla="*/ 1180234 h 2507673"/>
                  <a:gd name="connsiteX21" fmla="*/ 523818 w 3727682"/>
                  <a:gd name="connsiteY21" fmla="*/ 1215736 h 2507673"/>
                  <a:gd name="connsiteX22" fmla="*/ 573175 w 3727682"/>
                  <a:gd name="connsiteY22" fmla="*/ 1215736 h 2507673"/>
                  <a:gd name="connsiteX23" fmla="*/ 573175 w 3727682"/>
                  <a:gd name="connsiteY23" fmla="*/ 1341293 h 2507673"/>
                  <a:gd name="connsiteX24" fmla="*/ 693536 w 3727682"/>
                  <a:gd name="connsiteY24" fmla="*/ 1341293 h 2507673"/>
                  <a:gd name="connsiteX25" fmla="*/ 693536 w 3727682"/>
                  <a:gd name="connsiteY25" fmla="*/ 1430482 h 2507673"/>
                  <a:gd name="connsiteX26" fmla="*/ 738564 w 3727682"/>
                  <a:gd name="connsiteY26" fmla="*/ 1430482 h 2507673"/>
                  <a:gd name="connsiteX27" fmla="*/ 738564 w 3727682"/>
                  <a:gd name="connsiteY27" fmla="*/ 1537855 h 2507673"/>
                  <a:gd name="connsiteX28" fmla="*/ 787055 w 3727682"/>
                  <a:gd name="connsiteY28" fmla="*/ 1537855 h 2507673"/>
                  <a:gd name="connsiteX29" fmla="*/ 787055 w 3727682"/>
                  <a:gd name="connsiteY29" fmla="*/ 1604530 h 2507673"/>
                  <a:gd name="connsiteX30" fmla="*/ 827752 w 3727682"/>
                  <a:gd name="connsiteY30" fmla="*/ 1604530 h 2507673"/>
                  <a:gd name="connsiteX31" fmla="*/ 827752 w 3727682"/>
                  <a:gd name="connsiteY31" fmla="*/ 1649557 h 2507673"/>
                  <a:gd name="connsiteX32" fmla="*/ 930795 w 3727682"/>
                  <a:gd name="connsiteY32" fmla="*/ 1649557 h 2507673"/>
                  <a:gd name="connsiteX33" fmla="*/ 930795 w 3727682"/>
                  <a:gd name="connsiteY33" fmla="*/ 1774248 h 2507673"/>
                  <a:gd name="connsiteX34" fmla="*/ 1073671 w 3727682"/>
                  <a:gd name="connsiteY34" fmla="*/ 1774248 h 2507673"/>
                  <a:gd name="connsiteX35" fmla="*/ 1073671 w 3727682"/>
                  <a:gd name="connsiteY35" fmla="*/ 1833130 h 2507673"/>
                  <a:gd name="connsiteX36" fmla="*/ 1104843 w 3727682"/>
                  <a:gd name="connsiteY36" fmla="*/ 1833130 h 2507673"/>
                  <a:gd name="connsiteX37" fmla="*/ 1104843 w 3727682"/>
                  <a:gd name="connsiteY37" fmla="*/ 1908464 h 2507673"/>
                  <a:gd name="connsiteX38" fmla="*/ 1287550 w 3727682"/>
                  <a:gd name="connsiteY38" fmla="*/ 1908464 h 2507673"/>
                  <a:gd name="connsiteX39" fmla="*/ 1287550 w 3727682"/>
                  <a:gd name="connsiteY39" fmla="*/ 2020166 h 2507673"/>
                  <a:gd name="connsiteX40" fmla="*/ 1328248 w 3727682"/>
                  <a:gd name="connsiteY40" fmla="*/ 2020166 h 2507673"/>
                  <a:gd name="connsiteX41" fmla="*/ 1328248 w 3727682"/>
                  <a:gd name="connsiteY41" fmla="*/ 2078182 h 2507673"/>
                  <a:gd name="connsiteX42" fmla="*/ 1649500 w 3727682"/>
                  <a:gd name="connsiteY42" fmla="*/ 2078182 h 2507673"/>
                  <a:gd name="connsiteX43" fmla="*/ 1649500 w 3727682"/>
                  <a:gd name="connsiteY43" fmla="*/ 2158711 h 2507673"/>
                  <a:gd name="connsiteX44" fmla="*/ 1748214 w 3727682"/>
                  <a:gd name="connsiteY44" fmla="*/ 2158711 h 2507673"/>
                  <a:gd name="connsiteX45" fmla="*/ 1748214 w 3727682"/>
                  <a:gd name="connsiteY45" fmla="*/ 2208068 h 2507673"/>
                  <a:gd name="connsiteX46" fmla="*/ 1846927 w 3727682"/>
                  <a:gd name="connsiteY46" fmla="*/ 2208068 h 2507673"/>
                  <a:gd name="connsiteX47" fmla="*/ 1846927 w 3727682"/>
                  <a:gd name="connsiteY47" fmla="*/ 2253096 h 2507673"/>
                  <a:gd name="connsiteX48" fmla="*/ 2065136 w 3727682"/>
                  <a:gd name="connsiteY48" fmla="*/ 2253096 h 2507673"/>
                  <a:gd name="connsiteX49" fmla="*/ 2065136 w 3727682"/>
                  <a:gd name="connsiteY49" fmla="*/ 2284268 h 2507673"/>
                  <a:gd name="connsiteX50" fmla="*/ 2226196 w 3727682"/>
                  <a:gd name="connsiteY50" fmla="*/ 2284268 h 2507673"/>
                  <a:gd name="connsiteX51" fmla="*/ 2226196 w 3727682"/>
                  <a:gd name="connsiteY51" fmla="*/ 2342284 h 2507673"/>
                  <a:gd name="connsiteX52" fmla="*/ 2275552 w 3727682"/>
                  <a:gd name="connsiteY52" fmla="*/ 2342284 h 2507673"/>
                  <a:gd name="connsiteX53" fmla="*/ 2275552 w 3727682"/>
                  <a:gd name="connsiteY53" fmla="*/ 2373457 h 2507673"/>
                  <a:gd name="connsiteX54" fmla="*/ 2726691 w 3727682"/>
                  <a:gd name="connsiteY54" fmla="*/ 2373457 h 2507673"/>
                  <a:gd name="connsiteX55" fmla="*/ 2726691 w 3727682"/>
                  <a:gd name="connsiteY55" fmla="*/ 2414155 h 2507673"/>
                  <a:gd name="connsiteX56" fmla="*/ 3164841 w 3727682"/>
                  <a:gd name="connsiteY56" fmla="*/ 2414155 h 2507673"/>
                  <a:gd name="connsiteX57" fmla="*/ 3164841 w 3727682"/>
                  <a:gd name="connsiteY57" fmla="*/ 2462646 h 2507673"/>
                  <a:gd name="connsiteX58" fmla="*/ 3433273 w 3727682"/>
                  <a:gd name="connsiteY58" fmla="*/ 2462646 h 2507673"/>
                  <a:gd name="connsiteX59" fmla="*/ 3433273 w 3727682"/>
                  <a:gd name="connsiteY59" fmla="*/ 2507673 h 2507673"/>
                  <a:gd name="connsiteX60" fmla="*/ 3727682 w 3727682"/>
                  <a:gd name="connsiteY60" fmla="*/ 2507673 h 2507673"/>
                  <a:gd name="connsiteX0" fmla="*/ 809 w 3727682"/>
                  <a:gd name="connsiteY0" fmla="*/ 0 h 2507673"/>
                  <a:gd name="connsiteX1" fmla="*/ 0 w 3727682"/>
                  <a:gd name="connsiteY1" fmla="*/ 32066 h 2507673"/>
                  <a:gd name="connsiteX2" fmla="*/ 34720 w 3727682"/>
                  <a:gd name="connsiteY2" fmla="*/ 31982 h 2507673"/>
                  <a:gd name="connsiteX3" fmla="*/ 36669 w 3727682"/>
                  <a:gd name="connsiteY3" fmla="*/ 117147 h 2507673"/>
                  <a:gd name="connsiteX4" fmla="*/ 85139 w 3727682"/>
                  <a:gd name="connsiteY4" fmla="*/ 160254 h 2507673"/>
                  <a:gd name="connsiteX5" fmla="*/ 112511 w 3727682"/>
                  <a:gd name="connsiteY5" fmla="*/ 183573 h 2507673"/>
                  <a:gd name="connsiteX6" fmla="*/ 112511 w 3727682"/>
                  <a:gd name="connsiteY6" fmla="*/ 353291 h 2507673"/>
                  <a:gd name="connsiteX7" fmla="*/ 188711 w 3727682"/>
                  <a:gd name="connsiteY7" fmla="*/ 353291 h 2507673"/>
                  <a:gd name="connsiteX8" fmla="*/ 188711 w 3727682"/>
                  <a:gd name="connsiteY8" fmla="*/ 442480 h 2507673"/>
                  <a:gd name="connsiteX9" fmla="*/ 224214 w 3727682"/>
                  <a:gd name="connsiteY9" fmla="*/ 442480 h 2507673"/>
                  <a:gd name="connsiteX10" fmla="*/ 22421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36669 w 3727682"/>
                  <a:gd name="connsiteY3" fmla="*/ 117147 h 2507673"/>
                  <a:gd name="connsiteX4" fmla="*/ 53054 w 3727682"/>
                  <a:gd name="connsiteY4" fmla="*/ 206066 h 2507673"/>
                  <a:gd name="connsiteX5" fmla="*/ 112511 w 3727682"/>
                  <a:gd name="connsiteY5" fmla="*/ 183573 h 2507673"/>
                  <a:gd name="connsiteX6" fmla="*/ 112511 w 3727682"/>
                  <a:gd name="connsiteY6" fmla="*/ 353291 h 2507673"/>
                  <a:gd name="connsiteX7" fmla="*/ 188711 w 3727682"/>
                  <a:gd name="connsiteY7" fmla="*/ 353291 h 2507673"/>
                  <a:gd name="connsiteX8" fmla="*/ 188711 w 3727682"/>
                  <a:gd name="connsiteY8" fmla="*/ 442480 h 2507673"/>
                  <a:gd name="connsiteX9" fmla="*/ 224214 w 3727682"/>
                  <a:gd name="connsiteY9" fmla="*/ 442480 h 2507673"/>
                  <a:gd name="connsiteX10" fmla="*/ 22421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3054 w 3727682"/>
                  <a:gd name="connsiteY4" fmla="*/ 206066 h 2507673"/>
                  <a:gd name="connsiteX5" fmla="*/ 112511 w 3727682"/>
                  <a:gd name="connsiteY5" fmla="*/ 183573 h 2507673"/>
                  <a:gd name="connsiteX6" fmla="*/ 112511 w 3727682"/>
                  <a:gd name="connsiteY6" fmla="*/ 353291 h 2507673"/>
                  <a:gd name="connsiteX7" fmla="*/ 188711 w 3727682"/>
                  <a:gd name="connsiteY7" fmla="*/ 353291 h 2507673"/>
                  <a:gd name="connsiteX8" fmla="*/ 188711 w 3727682"/>
                  <a:gd name="connsiteY8" fmla="*/ 442480 h 2507673"/>
                  <a:gd name="connsiteX9" fmla="*/ 224214 w 3727682"/>
                  <a:gd name="connsiteY9" fmla="*/ 442480 h 2507673"/>
                  <a:gd name="connsiteX10" fmla="*/ 22421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12511 w 3727682"/>
                  <a:gd name="connsiteY5" fmla="*/ 183573 h 2507673"/>
                  <a:gd name="connsiteX6" fmla="*/ 112511 w 3727682"/>
                  <a:gd name="connsiteY6" fmla="*/ 353291 h 2507673"/>
                  <a:gd name="connsiteX7" fmla="*/ 188711 w 3727682"/>
                  <a:gd name="connsiteY7" fmla="*/ 353291 h 2507673"/>
                  <a:gd name="connsiteX8" fmla="*/ 188711 w 3727682"/>
                  <a:gd name="connsiteY8" fmla="*/ 442480 h 2507673"/>
                  <a:gd name="connsiteX9" fmla="*/ 224214 w 3727682"/>
                  <a:gd name="connsiteY9" fmla="*/ 442480 h 2507673"/>
                  <a:gd name="connsiteX10" fmla="*/ 22421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88711 w 3727682"/>
                  <a:gd name="connsiteY7" fmla="*/ 353291 h 2507673"/>
                  <a:gd name="connsiteX8" fmla="*/ 188711 w 3727682"/>
                  <a:gd name="connsiteY8" fmla="*/ 442480 h 2507673"/>
                  <a:gd name="connsiteX9" fmla="*/ 224214 w 3727682"/>
                  <a:gd name="connsiteY9" fmla="*/ 442480 h 2507673"/>
                  <a:gd name="connsiteX10" fmla="*/ 22421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2668 w 3727682"/>
                  <a:gd name="connsiteY7" fmla="*/ 353291 h 2507673"/>
                  <a:gd name="connsiteX8" fmla="*/ 188711 w 3727682"/>
                  <a:gd name="connsiteY8" fmla="*/ 442480 h 2507673"/>
                  <a:gd name="connsiteX9" fmla="*/ 224214 w 3727682"/>
                  <a:gd name="connsiteY9" fmla="*/ 442480 h 2507673"/>
                  <a:gd name="connsiteX10" fmla="*/ 22421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2668 w 3727682"/>
                  <a:gd name="connsiteY7" fmla="*/ 353291 h 2507673"/>
                  <a:gd name="connsiteX8" fmla="*/ 168085 w 3727682"/>
                  <a:gd name="connsiteY8" fmla="*/ 449352 h 2507673"/>
                  <a:gd name="connsiteX9" fmla="*/ 224214 w 3727682"/>
                  <a:gd name="connsiteY9" fmla="*/ 442480 h 2507673"/>
                  <a:gd name="connsiteX10" fmla="*/ 22421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2668 w 3727682"/>
                  <a:gd name="connsiteY7" fmla="*/ 353291 h 2507673"/>
                  <a:gd name="connsiteX8" fmla="*/ 168085 w 3727682"/>
                  <a:gd name="connsiteY8" fmla="*/ 440190 h 2507673"/>
                  <a:gd name="connsiteX9" fmla="*/ 224214 w 3727682"/>
                  <a:gd name="connsiteY9" fmla="*/ 442480 h 2507673"/>
                  <a:gd name="connsiteX10" fmla="*/ 22421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2668 w 3727682"/>
                  <a:gd name="connsiteY7" fmla="*/ 353291 h 2507673"/>
                  <a:gd name="connsiteX8" fmla="*/ 168085 w 3727682"/>
                  <a:gd name="connsiteY8" fmla="*/ 440190 h 2507673"/>
                  <a:gd name="connsiteX9" fmla="*/ 201297 w 3727682"/>
                  <a:gd name="connsiteY9" fmla="*/ 442480 h 2507673"/>
                  <a:gd name="connsiteX10" fmla="*/ 22421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2668 w 3727682"/>
                  <a:gd name="connsiteY7" fmla="*/ 353291 h 2507673"/>
                  <a:gd name="connsiteX8" fmla="*/ 168085 w 3727682"/>
                  <a:gd name="connsiteY8" fmla="*/ 440190 h 2507673"/>
                  <a:gd name="connsiteX9" fmla="*/ 201297 w 3727682"/>
                  <a:gd name="connsiteY9" fmla="*/ 442480 h 2507673"/>
                  <a:gd name="connsiteX10" fmla="*/ 19900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2668 w 3727682"/>
                  <a:gd name="connsiteY7" fmla="*/ 35329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73570 w 3727682"/>
                  <a:gd name="connsiteY11" fmla="*/ 487507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73570 w 3727682"/>
                  <a:gd name="connsiteY12" fmla="*/ 576696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50653 w 3727682"/>
                  <a:gd name="connsiteY12" fmla="*/ 533175 h 2507673"/>
                  <a:gd name="connsiteX13" fmla="*/ 327257 w 3727682"/>
                  <a:gd name="connsiteY13" fmla="*/ 576696 h 2507673"/>
                  <a:gd name="connsiteX14" fmla="*/ 327257 w 3727682"/>
                  <a:gd name="connsiteY14" fmla="*/ 773257 h 2507673"/>
                  <a:gd name="connsiteX15" fmla="*/ 362759 w 3727682"/>
                  <a:gd name="connsiteY15" fmla="*/ 773257 h 2507673"/>
                  <a:gd name="connsiteX16" fmla="*/ 362759 w 3727682"/>
                  <a:gd name="connsiteY16" fmla="*/ 969818 h 2507673"/>
                  <a:gd name="connsiteX17" fmla="*/ 393932 w 3727682"/>
                  <a:gd name="connsiteY17" fmla="*/ 969818 h 2507673"/>
                  <a:gd name="connsiteX18" fmla="*/ 393932 w 3727682"/>
                  <a:gd name="connsiteY18" fmla="*/ 1050348 h 2507673"/>
                  <a:gd name="connsiteX19" fmla="*/ 456277 w 3727682"/>
                  <a:gd name="connsiteY19" fmla="*/ 1050348 h 2507673"/>
                  <a:gd name="connsiteX20" fmla="*/ 456277 w 3727682"/>
                  <a:gd name="connsiteY20" fmla="*/ 1180234 h 2507673"/>
                  <a:gd name="connsiteX21" fmla="*/ 523818 w 3727682"/>
                  <a:gd name="connsiteY21" fmla="*/ 1180234 h 2507673"/>
                  <a:gd name="connsiteX22" fmla="*/ 523818 w 3727682"/>
                  <a:gd name="connsiteY22" fmla="*/ 1215736 h 2507673"/>
                  <a:gd name="connsiteX23" fmla="*/ 573175 w 3727682"/>
                  <a:gd name="connsiteY23" fmla="*/ 1215736 h 2507673"/>
                  <a:gd name="connsiteX24" fmla="*/ 573175 w 3727682"/>
                  <a:gd name="connsiteY24" fmla="*/ 1341293 h 2507673"/>
                  <a:gd name="connsiteX25" fmla="*/ 693536 w 3727682"/>
                  <a:gd name="connsiteY25" fmla="*/ 1341293 h 2507673"/>
                  <a:gd name="connsiteX26" fmla="*/ 693536 w 3727682"/>
                  <a:gd name="connsiteY26" fmla="*/ 1430482 h 2507673"/>
                  <a:gd name="connsiteX27" fmla="*/ 738564 w 3727682"/>
                  <a:gd name="connsiteY27" fmla="*/ 1430482 h 2507673"/>
                  <a:gd name="connsiteX28" fmla="*/ 738564 w 3727682"/>
                  <a:gd name="connsiteY28" fmla="*/ 1537855 h 2507673"/>
                  <a:gd name="connsiteX29" fmla="*/ 787055 w 3727682"/>
                  <a:gd name="connsiteY29" fmla="*/ 1537855 h 2507673"/>
                  <a:gd name="connsiteX30" fmla="*/ 787055 w 3727682"/>
                  <a:gd name="connsiteY30" fmla="*/ 1604530 h 2507673"/>
                  <a:gd name="connsiteX31" fmla="*/ 827752 w 3727682"/>
                  <a:gd name="connsiteY31" fmla="*/ 1604530 h 2507673"/>
                  <a:gd name="connsiteX32" fmla="*/ 827752 w 3727682"/>
                  <a:gd name="connsiteY32" fmla="*/ 1649557 h 2507673"/>
                  <a:gd name="connsiteX33" fmla="*/ 930795 w 3727682"/>
                  <a:gd name="connsiteY33" fmla="*/ 1649557 h 2507673"/>
                  <a:gd name="connsiteX34" fmla="*/ 930795 w 3727682"/>
                  <a:gd name="connsiteY34" fmla="*/ 1774248 h 2507673"/>
                  <a:gd name="connsiteX35" fmla="*/ 1073671 w 3727682"/>
                  <a:gd name="connsiteY35" fmla="*/ 1774248 h 2507673"/>
                  <a:gd name="connsiteX36" fmla="*/ 1073671 w 3727682"/>
                  <a:gd name="connsiteY36" fmla="*/ 1833130 h 2507673"/>
                  <a:gd name="connsiteX37" fmla="*/ 1104843 w 3727682"/>
                  <a:gd name="connsiteY37" fmla="*/ 1833130 h 2507673"/>
                  <a:gd name="connsiteX38" fmla="*/ 1104843 w 3727682"/>
                  <a:gd name="connsiteY38" fmla="*/ 1908464 h 2507673"/>
                  <a:gd name="connsiteX39" fmla="*/ 1287550 w 3727682"/>
                  <a:gd name="connsiteY39" fmla="*/ 1908464 h 2507673"/>
                  <a:gd name="connsiteX40" fmla="*/ 1287550 w 3727682"/>
                  <a:gd name="connsiteY40" fmla="*/ 2020166 h 2507673"/>
                  <a:gd name="connsiteX41" fmla="*/ 1328248 w 3727682"/>
                  <a:gd name="connsiteY41" fmla="*/ 2020166 h 2507673"/>
                  <a:gd name="connsiteX42" fmla="*/ 1328248 w 3727682"/>
                  <a:gd name="connsiteY42" fmla="*/ 2078182 h 2507673"/>
                  <a:gd name="connsiteX43" fmla="*/ 1649500 w 3727682"/>
                  <a:gd name="connsiteY43" fmla="*/ 2078182 h 2507673"/>
                  <a:gd name="connsiteX44" fmla="*/ 1649500 w 3727682"/>
                  <a:gd name="connsiteY44" fmla="*/ 2158711 h 2507673"/>
                  <a:gd name="connsiteX45" fmla="*/ 1748214 w 3727682"/>
                  <a:gd name="connsiteY45" fmla="*/ 2158711 h 2507673"/>
                  <a:gd name="connsiteX46" fmla="*/ 1748214 w 3727682"/>
                  <a:gd name="connsiteY46" fmla="*/ 2208068 h 2507673"/>
                  <a:gd name="connsiteX47" fmla="*/ 1846927 w 3727682"/>
                  <a:gd name="connsiteY47" fmla="*/ 2208068 h 2507673"/>
                  <a:gd name="connsiteX48" fmla="*/ 1846927 w 3727682"/>
                  <a:gd name="connsiteY48" fmla="*/ 2253096 h 2507673"/>
                  <a:gd name="connsiteX49" fmla="*/ 2065136 w 3727682"/>
                  <a:gd name="connsiteY49" fmla="*/ 2253096 h 2507673"/>
                  <a:gd name="connsiteX50" fmla="*/ 2065136 w 3727682"/>
                  <a:gd name="connsiteY50" fmla="*/ 2284268 h 2507673"/>
                  <a:gd name="connsiteX51" fmla="*/ 2226196 w 3727682"/>
                  <a:gd name="connsiteY51" fmla="*/ 2284268 h 2507673"/>
                  <a:gd name="connsiteX52" fmla="*/ 2226196 w 3727682"/>
                  <a:gd name="connsiteY52" fmla="*/ 2342284 h 2507673"/>
                  <a:gd name="connsiteX53" fmla="*/ 2275552 w 3727682"/>
                  <a:gd name="connsiteY53" fmla="*/ 2342284 h 2507673"/>
                  <a:gd name="connsiteX54" fmla="*/ 2275552 w 3727682"/>
                  <a:gd name="connsiteY54" fmla="*/ 2373457 h 2507673"/>
                  <a:gd name="connsiteX55" fmla="*/ 2726691 w 3727682"/>
                  <a:gd name="connsiteY55" fmla="*/ 2373457 h 2507673"/>
                  <a:gd name="connsiteX56" fmla="*/ 2726691 w 3727682"/>
                  <a:gd name="connsiteY56" fmla="*/ 2414155 h 2507673"/>
                  <a:gd name="connsiteX57" fmla="*/ 3164841 w 3727682"/>
                  <a:gd name="connsiteY57" fmla="*/ 2414155 h 2507673"/>
                  <a:gd name="connsiteX58" fmla="*/ 3164841 w 3727682"/>
                  <a:gd name="connsiteY58" fmla="*/ 2462646 h 2507673"/>
                  <a:gd name="connsiteX59" fmla="*/ 3433273 w 3727682"/>
                  <a:gd name="connsiteY59" fmla="*/ 2462646 h 2507673"/>
                  <a:gd name="connsiteX60" fmla="*/ 3433273 w 3727682"/>
                  <a:gd name="connsiteY60" fmla="*/ 2507673 h 2507673"/>
                  <a:gd name="connsiteX61" fmla="*/ 3727682 w 3727682"/>
                  <a:gd name="connsiteY6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50653 w 3727682"/>
                  <a:gd name="connsiteY12" fmla="*/ 533175 h 2507673"/>
                  <a:gd name="connsiteX13" fmla="*/ 327257 w 3727682"/>
                  <a:gd name="connsiteY13" fmla="*/ 576696 h 2507673"/>
                  <a:gd name="connsiteX14" fmla="*/ 289109 w 3727682"/>
                  <a:gd name="connsiteY14" fmla="*/ 556520 h 2507673"/>
                  <a:gd name="connsiteX15" fmla="*/ 327257 w 3727682"/>
                  <a:gd name="connsiteY15" fmla="*/ 773257 h 2507673"/>
                  <a:gd name="connsiteX16" fmla="*/ 362759 w 3727682"/>
                  <a:gd name="connsiteY16" fmla="*/ 773257 h 2507673"/>
                  <a:gd name="connsiteX17" fmla="*/ 362759 w 3727682"/>
                  <a:gd name="connsiteY17" fmla="*/ 969818 h 2507673"/>
                  <a:gd name="connsiteX18" fmla="*/ 393932 w 3727682"/>
                  <a:gd name="connsiteY18" fmla="*/ 969818 h 2507673"/>
                  <a:gd name="connsiteX19" fmla="*/ 393932 w 3727682"/>
                  <a:gd name="connsiteY19" fmla="*/ 1050348 h 2507673"/>
                  <a:gd name="connsiteX20" fmla="*/ 456277 w 3727682"/>
                  <a:gd name="connsiteY20" fmla="*/ 1050348 h 2507673"/>
                  <a:gd name="connsiteX21" fmla="*/ 456277 w 3727682"/>
                  <a:gd name="connsiteY21" fmla="*/ 1180234 h 2507673"/>
                  <a:gd name="connsiteX22" fmla="*/ 523818 w 3727682"/>
                  <a:gd name="connsiteY22" fmla="*/ 1180234 h 2507673"/>
                  <a:gd name="connsiteX23" fmla="*/ 523818 w 3727682"/>
                  <a:gd name="connsiteY23" fmla="*/ 1215736 h 2507673"/>
                  <a:gd name="connsiteX24" fmla="*/ 573175 w 3727682"/>
                  <a:gd name="connsiteY24" fmla="*/ 1215736 h 2507673"/>
                  <a:gd name="connsiteX25" fmla="*/ 573175 w 3727682"/>
                  <a:gd name="connsiteY25" fmla="*/ 1341293 h 2507673"/>
                  <a:gd name="connsiteX26" fmla="*/ 693536 w 3727682"/>
                  <a:gd name="connsiteY26" fmla="*/ 1341293 h 2507673"/>
                  <a:gd name="connsiteX27" fmla="*/ 693536 w 3727682"/>
                  <a:gd name="connsiteY27" fmla="*/ 1430482 h 2507673"/>
                  <a:gd name="connsiteX28" fmla="*/ 738564 w 3727682"/>
                  <a:gd name="connsiteY28" fmla="*/ 1430482 h 2507673"/>
                  <a:gd name="connsiteX29" fmla="*/ 738564 w 3727682"/>
                  <a:gd name="connsiteY29" fmla="*/ 1537855 h 2507673"/>
                  <a:gd name="connsiteX30" fmla="*/ 787055 w 3727682"/>
                  <a:gd name="connsiteY30" fmla="*/ 1537855 h 2507673"/>
                  <a:gd name="connsiteX31" fmla="*/ 787055 w 3727682"/>
                  <a:gd name="connsiteY31" fmla="*/ 1604530 h 2507673"/>
                  <a:gd name="connsiteX32" fmla="*/ 827752 w 3727682"/>
                  <a:gd name="connsiteY32" fmla="*/ 1604530 h 2507673"/>
                  <a:gd name="connsiteX33" fmla="*/ 827752 w 3727682"/>
                  <a:gd name="connsiteY33" fmla="*/ 1649557 h 2507673"/>
                  <a:gd name="connsiteX34" fmla="*/ 930795 w 3727682"/>
                  <a:gd name="connsiteY34" fmla="*/ 1649557 h 2507673"/>
                  <a:gd name="connsiteX35" fmla="*/ 930795 w 3727682"/>
                  <a:gd name="connsiteY35" fmla="*/ 1774248 h 2507673"/>
                  <a:gd name="connsiteX36" fmla="*/ 1073671 w 3727682"/>
                  <a:gd name="connsiteY36" fmla="*/ 1774248 h 2507673"/>
                  <a:gd name="connsiteX37" fmla="*/ 1073671 w 3727682"/>
                  <a:gd name="connsiteY37" fmla="*/ 1833130 h 2507673"/>
                  <a:gd name="connsiteX38" fmla="*/ 1104843 w 3727682"/>
                  <a:gd name="connsiteY38" fmla="*/ 1833130 h 2507673"/>
                  <a:gd name="connsiteX39" fmla="*/ 1104843 w 3727682"/>
                  <a:gd name="connsiteY39" fmla="*/ 1908464 h 2507673"/>
                  <a:gd name="connsiteX40" fmla="*/ 1287550 w 3727682"/>
                  <a:gd name="connsiteY40" fmla="*/ 1908464 h 2507673"/>
                  <a:gd name="connsiteX41" fmla="*/ 1287550 w 3727682"/>
                  <a:gd name="connsiteY41" fmla="*/ 2020166 h 2507673"/>
                  <a:gd name="connsiteX42" fmla="*/ 1328248 w 3727682"/>
                  <a:gd name="connsiteY42" fmla="*/ 2020166 h 2507673"/>
                  <a:gd name="connsiteX43" fmla="*/ 1328248 w 3727682"/>
                  <a:gd name="connsiteY43" fmla="*/ 2078182 h 2507673"/>
                  <a:gd name="connsiteX44" fmla="*/ 1649500 w 3727682"/>
                  <a:gd name="connsiteY44" fmla="*/ 2078182 h 2507673"/>
                  <a:gd name="connsiteX45" fmla="*/ 1649500 w 3727682"/>
                  <a:gd name="connsiteY45" fmla="*/ 2158711 h 2507673"/>
                  <a:gd name="connsiteX46" fmla="*/ 1748214 w 3727682"/>
                  <a:gd name="connsiteY46" fmla="*/ 2158711 h 2507673"/>
                  <a:gd name="connsiteX47" fmla="*/ 1748214 w 3727682"/>
                  <a:gd name="connsiteY47" fmla="*/ 2208068 h 2507673"/>
                  <a:gd name="connsiteX48" fmla="*/ 1846927 w 3727682"/>
                  <a:gd name="connsiteY48" fmla="*/ 2208068 h 2507673"/>
                  <a:gd name="connsiteX49" fmla="*/ 1846927 w 3727682"/>
                  <a:gd name="connsiteY49" fmla="*/ 2253096 h 2507673"/>
                  <a:gd name="connsiteX50" fmla="*/ 2065136 w 3727682"/>
                  <a:gd name="connsiteY50" fmla="*/ 2253096 h 2507673"/>
                  <a:gd name="connsiteX51" fmla="*/ 2065136 w 3727682"/>
                  <a:gd name="connsiteY51" fmla="*/ 2284268 h 2507673"/>
                  <a:gd name="connsiteX52" fmla="*/ 2226196 w 3727682"/>
                  <a:gd name="connsiteY52" fmla="*/ 2284268 h 2507673"/>
                  <a:gd name="connsiteX53" fmla="*/ 2226196 w 3727682"/>
                  <a:gd name="connsiteY53" fmla="*/ 2342284 h 2507673"/>
                  <a:gd name="connsiteX54" fmla="*/ 2275552 w 3727682"/>
                  <a:gd name="connsiteY54" fmla="*/ 2342284 h 2507673"/>
                  <a:gd name="connsiteX55" fmla="*/ 2275552 w 3727682"/>
                  <a:gd name="connsiteY55" fmla="*/ 2373457 h 2507673"/>
                  <a:gd name="connsiteX56" fmla="*/ 2726691 w 3727682"/>
                  <a:gd name="connsiteY56" fmla="*/ 2373457 h 2507673"/>
                  <a:gd name="connsiteX57" fmla="*/ 2726691 w 3727682"/>
                  <a:gd name="connsiteY57" fmla="*/ 2414155 h 2507673"/>
                  <a:gd name="connsiteX58" fmla="*/ 3164841 w 3727682"/>
                  <a:gd name="connsiteY58" fmla="*/ 2414155 h 2507673"/>
                  <a:gd name="connsiteX59" fmla="*/ 3164841 w 3727682"/>
                  <a:gd name="connsiteY59" fmla="*/ 2462646 h 2507673"/>
                  <a:gd name="connsiteX60" fmla="*/ 3433273 w 3727682"/>
                  <a:gd name="connsiteY60" fmla="*/ 2462646 h 2507673"/>
                  <a:gd name="connsiteX61" fmla="*/ 3433273 w 3727682"/>
                  <a:gd name="connsiteY61" fmla="*/ 2507673 h 2507673"/>
                  <a:gd name="connsiteX62" fmla="*/ 3727682 w 3727682"/>
                  <a:gd name="connsiteY6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50653 w 3727682"/>
                  <a:gd name="connsiteY12" fmla="*/ 533175 h 2507673"/>
                  <a:gd name="connsiteX13" fmla="*/ 327257 w 3727682"/>
                  <a:gd name="connsiteY13" fmla="*/ 576696 h 2507673"/>
                  <a:gd name="connsiteX14" fmla="*/ 357864 w 3727682"/>
                  <a:gd name="connsiteY14" fmla="*/ 604621 h 2507673"/>
                  <a:gd name="connsiteX15" fmla="*/ 327257 w 3727682"/>
                  <a:gd name="connsiteY15" fmla="*/ 773257 h 2507673"/>
                  <a:gd name="connsiteX16" fmla="*/ 362759 w 3727682"/>
                  <a:gd name="connsiteY16" fmla="*/ 773257 h 2507673"/>
                  <a:gd name="connsiteX17" fmla="*/ 362759 w 3727682"/>
                  <a:gd name="connsiteY17" fmla="*/ 969818 h 2507673"/>
                  <a:gd name="connsiteX18" fmla="*/ 393932 w 3727682"/>
                  <a:gd name="connsiteY18" fmla="*/ 969818 h 2507673"/>
                  <a:gd name="connsiteX19" fmla="*/ 393932 w 3727682"/>
                  <a:gd name="connsiteY19" fmla="*/ 1050348 h 2507673"/>
                  <a:gd name="connsiteX20" fmla="*/ 456277 w 3727682"/>
                  <a:gd name="connsiteY20" fmla="*/ 1050348 h 2507673"/>
                  <a:gd name="connsiteX21" fmla="*/ 456277 w 3727682"/>
                  <a:gd name="connsiteY21" fmla="*/ 1180234 h 2507673"/>
                  <a:gd name="connsiteX22" fmla="*/ 523818 w 3727682"/>
                  <a:gd name="connsiteY22" fmla="*/ 1180234 h 2507673"/>
                  <a:gd name="connsiteX23" fmla="*/ 523818 w 3727682"/>
                  <a:gd name="connsiteY23" fmla="*/ 1215736 h 2507673"/>
                  <a:gd name="connsiteX24" fmla="*/ 573175 w 3727682"/>
                  <a:gd name="connsiteY24" fmla="*/ 1215736 h 2507673"/>
                  <a:gd name="connsiteX25" fmla="*/ 573175 w 3727682"/>
                  <a:gd name="connsiteY25" fmla="*/ 1341293 h 2507673"/>
                  <a:gd name="connsiteX26" fmla="*/ 693536 w 3727682"/>
                  <a:gd name="connsiteY26" fmla="*/ 1341293 h 2507673"/>
                  <a:gd name="connsiteX27" fmla="*/ 693536 w 3727682"/>
                  <a:gd name="connsiteY27" fmla="*/ 1430482 h 2507673"/>
                  <a:gd name="connsiteX28" fmla="*/ 738564 w 3727682"/>
                  <a:gd name="connsiteY28" fmla="*/ 1430482 h 2507673"/>
                  <a:gd name="connsiteX29" fmla="*/ 738564 w 3727682"/>
                  <a:gd name="connsiteY29" fmla="*/ 1537855 h 2507673"/>
                  <a:gd name="connsiteX30" fmla="*/ 787055 w 3727682"/>
                  <a:gd name="connsiteY30" fmla="*/ 1537855 h 2507673"/>
                  <a:gd name="connsiteX31" fmla="*/ 787055 w 3727682"/>
                  <a:gd name="connsiteY31" fmla="*/ 1604530 h 2507673"/>
                  <a:gd name="connsiteX32" fmla="*/ 827752 w 3727682"/>
                  <a:gd name="connsiteY32" fmla="*/ 1604530 h 2507673"/>
                  <a:gd name="connsiteX33" fmla="*/ 827752 w 3727682"/>
                  <a:gd name="connsiteY33" fmla="*/ 1649557 h 2507673"/>
                  <a:gd name="connsiteX34" fmla="*/ 930795 w 3727682"/>
                  <a:gd name="connsiteY34" fmla="*/ 1649557 h 2507673"/>
                  <a:gd name="connsiteX35" fmla="*/ 930795 w 3727682"/>
                  <a:gd name="connsiteY35" fmla="*/ 1774248 h 2507673"/>
                  <a:gd name="connsiteX36" fmla="*/ 1073671 w 3727682"/>
                  <a:gd name="connsiteY36" fmla="*/ 1774248 h 2507673"/>
                  <a:gd name="connsiteX37" fmla="*/ 1073671 w 3727682"/>
                  <a:gd name="connsiteY37" fmla="*/ 1833130 h 2507673"/>
                  <a:gd name="connsiteX38" fmla="*/ 1104843 w 3727682"/>
                  <a:gd name="connsiteY38" fmla="*/ 1833130 h 2507673"/>
                  <a:gd name="connsiteX39" fmla="*/ 1104843 w 3727682"/>
                  <a:gd name="connsiteY39" fmla="*/ 1908464 h 2507673"/>
                  <a:gd name="connsiteX40" fmla="*/ 1287550 w 3727682"/>
                  <a:gd name="connsiteY40" fmla="*/ 1908464 h 2507673"/>
                  <a:gd name="connsiteX41" fmla="*/ 1287550 w 3727682"/>
                  <a:gd name="connsiteY41" fmla="*/ 2020166 h 2507673"/>
                  <a:gd name="connsiteX42" fmla="*/ 1328248 w 3727682"/>
                  <a:gd name="connsiteY42" fmla="*/ 2020166 h 2507673"/>
                  <a:gd name="connsiteX43" fmla="*/ 1328248 w 3727682"/>
                  <a:gd name="connsiteY43" fmla="*/ 2078182 h 2507673"/>
                  <a:gd name="connsiteX44" fmla="*/ 1649500 w 3727682"/>
                  <a:gd name="connsiteY44" fmla="*/ 2078182 h 2507673"/>
                  <a:gd name="connsiteX45" fmla="*/ 1649500 w 3727682"/>
                  <a:gd name="connsiteY45" fmla="*/ 2158711 h 2507673"/>
                  <a:gd name="connsiteX46" fmla="*/ 1748214 w 3727682"/>
                  <a:gd name="connsiteY46" fmla="*/ 2158711 h 2507673"/>
                  <a:gd name="connsiteX47" fmla="*/ 1748214 w 3727682"/>
                  <a:gd name="connsiteY47" fmla="*/ 2208068 h 2507673"/>
                  <a:gd name="connsiteX48" fmla="*/ 1846927 w 3727682"/>
                  <a:gd name="connsiteY48" fmla="*/ 2208068 h 2507673"/>
                  <a:gd name="connsiteX49" fmla="*/ 1846927 w 3727682"/>
                  <a:gd name="connsiteY49" fmla="*/ 2253096 h 2507673"/>
                  <a:gd name="connsiteX50" fmla="*/ 2065136 w 3727682"/>
                  <a:gd name="connsiteY50" fmla="*/ 2253096 h 2507673"/>
                  <a:gd name="connsiteX51" fmla="*/ 2065136 w 3727682"/>
                  <a:gd name="connsiteY51" fmla="*/ 2284268 h 2507673"/>
                  <a:gd name="connsiteX52" fmla="*/ 2226196 w 3727682"/>
                  <a:gd name="connsiteY52" fmla="*/ 2284268 h 2507673"/>
                  <a:gd name="connsiteX53" fmla="*/ 2226196 w 3727682"/>
                  <a:gd name="connsiteY53" fmla="*/ 2342284 h 2507673"/>
                  <a:gd name="connsiteX54" fmla="*/ 2275552 w 3727682"/>
                  <a:gd name="connsiteY54" fmla="*/ 2342284 h 2507673"/>
                  <a:gd name="connsiteX55" fmla="*/ 2275552 w 3727682"/>
                  <a:gd name="connsiteY55" fmla="*/ 2373457 h 2507673"/>
                  <a:gd name="connsiteX56" fmla="*/ 2726691 w 3727682"/>
                  <a:gd name="connsiteY56" fmla="*/ 2373457 h 2507673"/>
                  <a:gd name="connsiteX57" fmla="*/ 2726691 w 3727682"/>
                  <a:gd name="connsiteY57" fmla="*/ 2414155 h 2507673"/>
                  <a:gd name="connsiteX58" fmla="*/ 3164841 w 3727682"/>
                  <a:gd name="connsiteY58" fmla="*/ 2414155 h 2507673"/>
                  <a:gd name="connsiteX59" fmla="*/ 3164841 w 3727682"/>
                  <a:gd name="connsiteY59" fmla="*/ 2462646 h 2507673"/>
                  <a:gd name="connsiteX60" fmla="*/ 3433273 w 3727682"/>
                  <a:gd name="connsiteY60" fmla="*/ 2462646 h 2507673"/>
                  <a:gd name="connsiteX61" fmla="*/ 3433273 w 3727682"/>
                  <a:gd name="connsiteY61" fmla="*/ 2507673 h 2507673"/>
                  <a:gd name="connsiteX62" fmla="*/ 3727682 w 3727682"/>
                  <a:gd name="connsiteY6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50653 w 3727682"/>
                  <a:gd name="connsiteY12" fmla="*/ 533175 h 2507673"/>
                  <a:gd name="connsiteX13" fmla="*/ 263087 w 3727682"/>
                  <a:gd name="connsiteY13" fmla="*/ 576696 h 2507673"/>
                  <a:gd name="connsiteX14" fmla="*/ 357864 w 3727682"/>
                  <a:gd name="connsiteY14" fmla="*/ 604621 h 2507673"/>
                  <a:gd name="connsiteX15" fmla="*/ 327257 w 3727682"/>
                  <a:gd name="connsiteY15" fmla="*/ 773257 h 2507673"/>
                  <a:gd name="connsiteX16" fmla="*/ 362759 w 3727682"/>
                  <a:gd name="connsiteY16" fmla="*/ 773257 h 2507673"/>
                  <a:gd name="connsiteX17" fmla="*/ 362759 w 3727682"/>
                  <a:gd name="connsiteY17" fmla="*/ 969818 h 2507673"/>
                  <a:gd name="connsiteX18" fmla="*/ 393932 w 3727682"/>
                  <a:gd name="connsiteY18" fmla="*/ 969818 h 2507673"/>
                  <a:gd name="connsiteX19" fmla="*/ 393932 w 3727682"/>
                  <a:gd name="connsiteY19" fmla="*/ 1050348 h 2507673"/>
                  <a:gd name="connsiteX20" fmla="*/ 456277 w 3727682"/>
                  <a:gd name="connsiteY20" fmla="*/ 1050348 h 2507673"/>
                  <a:gd name="connsiteX21" fmla="*/ 456277 w 3727682"/>
                  <a:gd name="connsiteY21" fmla="*/ 1180234 h 2507673"/>
                  <a:gd name="connsiteX22" fmla="*/ 523818 w 3727682"/>
                  <a:gd name="connsiteY22" fmla="*/ 1180234 h 2507673"/>
                  <a:gd name="connsiteX23" fmla="*/ 523818 w 3727682"/>
                  <a:gd name="connsiteY23" fmla="*/ 1215736 h 2507673"/>
                  <a:gd name="connsiteX24" fmla="*/ 573175 w 3727682"/>
                  <a:gd name="connsiteY24" fmla="*/ 1215736 h 2507673"/>
                  <a:gd name="connsiteX25" fmla="*/ 573175 w 3727682"/>
                  <a:gd name="connsiteY25" fmla="*/ 1341293 h 2507673"/>
                  <a:gd name="connsiteX26" fmla="*/ 693536 w 3727682"/>
                  <a:gd name="connsiteY26" fmla="*/ 1341293 h 2507673"/>
                  <a:gd name="connsiteX27" fmla="*/ 693536 w 3727682"/>
                  <a:gd name="connsiteY27" fmla="*/ 1430482 h 2507673"/>
                  <a:gd name="connsiteX28" fmla="*/ 738564 w 3727682"/>
                  <a:gd name="connsiteY28" fmla="*/ 1430482 h 2507673"/>
                  <a:gd name="connsiteX29" fmla="*/ 738564 w 3727682"/>
                  <a:gd name="connsiteY29" fmla="*/ 1537855 h 2507673"/>
                  <a:gd name="connsiteX30" fmla="*/ 787055 w 3727682"/>
                  <a:gd name="connsiteY30" fmla="*/ 1537855 h 2507673"/>
                  <a:gd name="connsiteX31" fmla="*/ 787055 w 3727682"/>
                  <a:gd name="connsiteY31" fmla="*/ 1604530 h 2507673"/>
                  <a:gd name="connsiteX32" fmla="*/ 827752 w 3727682"/>
                  <a:gd name="connsiteY32" fmla="*/ 1604530 h 2507673"/>
                  <a:gd name="connsiteX33" fmla="*/ 827752 w 3727682"/>
                  <a:gd name="connsiteY33" fmla="*/ 1649557 h 2507673"/>
                  <a:gd name="connsiteX34" fmla="*/ 930795 w 3727682"/>
                  <a:gd name="connsiteY34" fmla="*/ 1649557 h 2507673"/>
                  <a:gd name="connsiteX35" fmla="*/ 930795 w 3727682"/>
                  <a:gd name="connsiteY35" fmla="*/ 1774248 h 2507673"/>
                  <a:gd name="connsiteX36" fmla="*/ 1073671 w 3727682"/>
                  <a:gd name="connsiteY36" fmla="*/ 1774248 h 2507673"/>
                  <a:gd name="connsiteX37" fmla="*/ 1073671 w 3727682"/>
                  <a:gd name="connsiteY37" fmla="*/ 1833130 h 2507673"/>
                  <a:gd name="connsiteX38" fmla="*/ 1104843 w 3727682"/>
                  <a:gd name="connsiteY38" fmla="*/ 1833130 h 2507673"/>
                  <a:gd name="connsiteX39" fmla="*/ 1104843 w 3727682"/>
                  <a:gd name="connsiteY39" fmla="*/ 1908464 h 2507673"/>
                  <a:gd name="connsiteX40" fmla="*/ 1287550 w 3727682"/>
                  <a:gd name="connsiteY40" fmla="*/ 1908464 h 2507673"/>
                  <a:gd name="connsiteX41" fmla="*/ 1287550 w 3727682"/>
                  <a:gd name="connsiteY41" fmla="*/ 2020166 h 2507673"/>
                  <a:gd name="connsiteX42" fmla="*/ 1328248 w 3727682"/>
                  <a:gd name="connsiteY42" fmla="*/ 2020166 h 2507673"/>
                  <a:gd name="connsiteX43" fmla="*/ 1328248 w 3727682"/>
                  <a:gd name="connsiteY43" fmla="*/ 2078182 h 2507673"/>
                  <a:gd name="connsiteX44" fmla="*/ 1649500 w 3727682"/>
                  <a:gd name="connsiteY44" fmla="*/ 2078182 h 2507673"/>
                  <a:gd name="connsiteX45" fmla="*/ 1649500 w 3727682"/>
                  <a:gd name="connsiteY45" fmla="*/ 2158711 h 2507673"/>
                  <a:gd name="connsiteX46" fmla="*/ 1748214 w 3727682"/>
                  <a:gd name="connsiteY46" fmla="*/ 2158711 h 2507673"/>
                  <a:gd name="connsiteX47" fmla="*/ 1748214 w 3727682"/>
                  <a:gd name="connsiteY47" fmla="*/ 2208068 h 2507673"/>
                  <a:gd name="connsiteX48" fmla="*/ 1846927 w 3727682"/>
                  <a:gd name="connsiteY48" fmla="*/ 2208068 h 2507673"/>
                  <a:gd name="connsiteX49" fmla="*/ 1846927 w 3727682"/>
                  <a:gd name="connsiteY49" fmla="*/ 2253096 h 2507673"/>
                  <a:gd name="connsiteX50" fmla="*/ 2065136 w 3727682"/>
                  <a:gd name="connsiteY50" fmla="*/ 2253096 h 2507673"/>
                  <a:gd name="connsiteX51" fmla="*/ 2065136 w 3727682"/>
                  <a:gd name="connsiteY51" fmla="*/ 2284268 h 2507673"/>
                  <a:gd name="connsiteX52" fmla="*/ 2226196 w 3727682"/>
                  <a:gd name="connsiteY52" fmla="*/ 2284268 h 2507673"/>
                  <a:gd name="connsiteX53" fmla="*/ 2226196 w 3727682"/>
                  <a:gd name="connsiteY53" fmla="*/ 2342284 h 2507673"/>
                  <a:gd name="connsiteX54" fmla="*/ 2275552 w 3727682"/>
                  <a:gd name="connsiteY54" fmla="*/ 2342284 h 2507673"/>
                  <a:gd name="connsiteX55" fmla="*/ 2275552 w 3727682"/>
                  <a:gd name="connsiteY55" fmla="*/ 2373457 h 2507673"/>
                  <a:gd name="connsiteX56" fmla="*/ 2726691 w 3727682"/>
                  <a:gd name="connsiteY56" fmla="*/ 2373457 h 2507673"/>
                  <a:gd name="connsiteX57" fmla="*/ 2726691 w 3727682"/>
                  <a:gd name="connsiteY57" fmla="*/ 2414155 h 2507673"/>
                  <a:gd name="connsiteX58" fmla="*/ 3164841 w 3727682"/>
                  <a:gd name="connsiteY58" fmla="*/ 2414155 h 2507673"/>
                  <a:gd name="connsiteX59" fmla="*/ 3164841 w 3727682"/>
                  <a:gd name="connsiteY59" fmla="*/ 2462646 h 2507673"/>
                  <a:gd name="connsiteX60" fmla="*/ 3433273 w 3727682"/>
                  <a:gd name="connsiteY60" fmla="*/ 2462646 h 2507673"/>
                  <a:gd name="connsiteX61" fmla="*/ 3433273 w 3727682"/>
                  <a:gd name="connsiteY61" fmla="*/ 2507673 h 2507673"/>
                  <a:gd name="connsiteX62" fmla="*/ 3727682 w 3727682"/>
                  <a:gd name="connsiteY6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50653 w 3727682"/>
                  <a:gd name="connsiteY12" fmla="*/ 533175 h 2507673"/>
                  <a:gd name="connsiteX13" fmla="*/ 263087 w 3727682"/>
                  <a:gd name="connsiteY13" fmla="*/ 576696 h 2507673"/>
                  <a:gd name="connsiteX14" fmla="*/ 357864 w 3727682"/>
                  <a:gd name="connsiteY14" fmla="*/ 604621 h 2507673"/>
                  <a:gd name="connsiteX15" fmla="*/ 327257 w 3727682"/>
                  <a:gd name="connsiteY15" fmla="*/ 773257 h 2507673"/>
                  <a:gd name="connsiteX16" fmla="*/ 362759 w 3727682"/>
                  <a:gd name="connsiteY16" fmla="*/ 773257 h 2507673"/>
                  <a:gd name="connsiteX17" fmla="*/ 362759 w 3727682"/>
                  <a:gd name="connsiteY17" fmla="*/ 969818 h 2507673"/>
                  <a:gd name="connsiteX18" fmla="*/ 393932 w 3727682"/>
                  <a:gd name="connsiteY18" fmla="*/ 969818 h 2507673"/>
                  <a:gd name="connsiteX19" fmla="*/ 393932 w 3727682"/>
                  <a:gd name="connsiteY19" fmla="*/ 1050348 h 2507673"/>
                  <a:gd name="connsiteX20" fmla="*/ 456277 w 3727682"/>
                  <a:gd name="connsiteY20" fmla="*/ 1050348 h 2507673"/>
                  <a:gd name="connsiteX21" fmla="*/ 456277 w 3727682"/>
                  <a:gd name="connsiteY21" fmla="*/ 1180234 h 2507673"/>
                  <a:gd name="connsiteX22" fmla="*/ 523818 w 3727682"/>
                  <a:gd name="connsiteY22" fmla="*/ 1180234 h 2507673"/>
                  <a:gd name="connsiteX23" fmla="*/ 523818 w 3727682"/>
                  <a:gd name="connsiteY23" fmla="*/ 1215736 h 2507673"/>
                  <a:gd name="connsiteX24" fmla="*/ 573175 w 3727682"/>
                  <a:gd name="connsiteY24" fmla="*/ 1215736 h 2507673"/>
                  <a:gd name="connsiteX25" fmla="*/ 573175 w 3727682"/>
                  <a:gd name="connsiteY25" fmla="*/ 1341293 h 2507673"/>
                  <a:gd name="connsiteX26" fmla="*/ 693536 w 3727682"/>
                  <a:gd name="connsiteY26" fmla="*/ 1341293 h 2507673"/>
                  <a:gd name="connsiteX27" fmla="*/ 693536 w 3727682"/>
                  <a:gd name="connsiteY27" fmla="*/ 1430482 h 2507673"/>
                  <a:gd name="connsiteX28" fmla="*/ 738564 w 3727682"/>
                  <a:gd name="connsiteY28" fmla="*/ 1430482 h 2507673"/>
                  <a:gd name="connsiteX29" fmla="*/ 738564 w 3727682"/>
                  <a:gd name="connsiteY29" fmla="*/ 1537855 h 2507673"/>
                  <a:gd name="connsiteX30" fmla="*/ 787055 w 3727682"/>
                  <a:gd name="connsiteY30" fmla="*/ 1537855 h 2507673"/>
                  <a:gd name="connsiteX31" fmla="*/ 787055 w 3727682"/>
                  <a:gd name="connsiteY31" fmla="*/ 1604530 h 2507673"/>
                  <a:gd name="connsiteX32" fmla="*/ 827752 w 3727682"/>
                  <a:gd name="connsiteY32" fmla="*/ 1604530 h 2507673"/>
                  <a:gd name="connsiteX33" fmla="*/ 827752 w 3727682"/>
                  <a:gd name="connsiteY33" fmla="*/ 1649557 h 2507673"/>
                  <a:gd name="connsiteX34" fmla="*/ 930795 w 3727682"/>
                  <a:gd name="connsiteY34" fmla="*/ 1649557 h 2507673"/>
                  <a:gd name="connsiteX35" fmla="*/ 930795 w 3727682"/>
                  <a:gd name="connsiteY35" fmla="*/ 1774248 h 2507673"/>
                  <a:gd name="connsiteX36" fmla="*/ 1073671 w 3727682"/>
                  <a:gd name="connsiteY36" fmla="*/ 1774248 h 2507673"/>
                  <a:gd name="connsiteX37" fmla="*/ 1073671 w 3727682"/>
                  <a:gd name="connsiteY37" fmla="*/ 1833130 h 2507673"/>
                  <a:gd name="connsiteX38" fmla="*/ 1104843 w 3727682"/>
                  <a:gd name="connsiteY38" fmla="*/ 1833130 h 2507673"/>
                  <a:gd name="connsiteX39" fmla="*/ 1104843 w 3727682"/>
                  <a:gd name="connsiteY39" fmla="*/ 1908464 h 2507673"/>
                  <a:gd name="connsiteX40" fmla="*/ 1287550 w 3727682"/>
                  <a:gd name="connsiteY40" fmla="*/ 1908464 h 2507673"/>
                  <a:gd name="connsiteX41" fmla="*/ 1287550 w 3727682"/>
                  <a:gd name="connsiteY41" fmla="*/ 2020166 h 2507673"/>
                  <a:gd name="connsiteX42" fmla="*/ 1328248 w 3727682"/>
                  <a:gd name="connsiteY42" fmla="*/ 2020166 h 2507673"/>
                  <a:gd name="connsiteX43" fmla="*/ 1328248 w 3727682"/>
                  <a:gd name="connsiteY43" fmla="*/ 2078182 h 2507673"/>
                  <a:gd name="connsiteX44" fmla="*/ 1649500 w 3727682"/>
                  <a:gd name="connsiteY44" fmla="*/ 2078182 h 2507673"/>
                  <a:gd name="connsiteX45" fmla="*/ 1649500 w 3727682"/>
                  <a:gd name="connsiteY45" fmla="*/ 2158711 h 2507673"/>
                  <a:gd name="connsiteX46" fmla="*/ 1748214 w 3727682"/>
                  <a:gd name="connsiteY46" fmla="*/ 2158711 h 2507673"/>
                  <a:gd name="connsiteX47" fmla="*/ 1748214 w 3727682"/>
                  <a:gd name="connsiteY47" fmla="*/ 2208068 h 2507673"/>
                  <a:gd name="connsiteX48" fmla="*/ 1846927 w 3727682"/>
                  <a:gd name="connsiteY48" fmla="*/ 2208068 h 2507673"/>
                  <a:gd name="connsiteX49" fmla="*/ 1846927 w 3727682"/>
                  <a:gd name="connsiteY49" fmla="*/ 2253096 h 2507673"/>
                  <a:gd name="connsiteX50" fmla="*/ 2065136 w 3727682"/>
                  <a:gd name="connsiteY50" fmla="*/ 2253096 h 2507673"/>
                  <a:gd name="connsiteX51" fmla="*/ 2065136 w 3727682"/>
                  <a:gd name="connsiteY51" fmla="*/ 2284268 h 2507673"/>
                  <a:gd name="connsiteX52" fmla="*/ 2226196 w 3727682"/>
                  <a:gd name="connsiteY52" fmla="*/ 2284268 h 2507673"/>
                  <a:gd name="connsiteX53" fmla="*/ 2226196 w 3727682"/>
                  <a:gd name="connsiteY53" fmla="*/ 2342284 h 2507673"/>
                  <a:gd name="connsiteX54" fmla="*/ 2275552 w 3727682"/>
                  <a:gd name="connsiteY54" fmla="*/ 2342284 h 2507673"/>
                  <a:gd name="connsiteX55" fmla="*/ 2275552 w 3727682"/>
                  <a:gd name="connsiteY55" fmla="*/ 2373457 h 2507673"/>
                  <a:gd name="connsiteX56" fmla="*/ 2726691 w 3727682"/>
                  <a:gd name="connsiteY56" fmla="*/ 2373457 h 2507673"/>
                  <a:gd name="connsiteX57" fmla="*/ 2726691 w 3727682"/>
                  <a:gd name="connsiteY57" fmla="*/ 2414155 h 2507673"/>
                  <a:gd name="connsiteX58" fmla="*/ 3164841 w 3727682"/>
                  <a:gd name="connsiteY58" fmla="*/ 2414155 h 2507673"/>
                  <a:gd name="connsiteX59" fmla="*/ 3164841 w 3727682"/>
                  <a:gd name="connsiteY59" fmla="*/ 2462646 h 2507673"/>
                  <a:gd name="connsiteX60" fmla="*/ 3433273 w 3727682"/>
                  <a:gd name="connsiteY60" fmla="*/ 2462646 h 2507673"/>
                  <a:gd name="connsiteX61" fmla="*/ 3433273 w 3727682"/>
                  <a:gd name="connsiteY61" fmla="*/ 2507673 h 2507673"/>
                  <a:gd name="connsiteX62" fmla="*/ 3727682 w 3727682"/>
                  <a:gd name="connsiteY6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50653 w 3727682"/>
                  <a:gd name="connsiteY12" fmla="*/ 533175 h 2507673"/>
                  <a:gd name="connsiteX13" fmla="*/ 269962 w 3727682"/>
                  <a:gd name="connsiteY13" fmla="*/ 537757 h 2507673"/>
                  <a:gd name="connsiteX14" fmla="*/ 357864 w 3727682"/>
                  <a:gd name="connsiteY14" fmla="*/ 604621 h 2507673"/>
                  <a:gd name="connsiteX15" fmla="*/ 327257 w 3727682"/>
                  <a:gd name="connsiteY15" fmla="*/ 773257 h 2507673"/>
                  <a:gd name="connsiteX16" fmla="*/ 362759 w 3727682"/>
                  <a:gd name="connsiteY16" fmla="*/ 773257 h 2507673"/>
                  <a:gd name="connsiteX17" fmla="*/ 362759 w 3727682"/>
                  <a:gd name="connsiteY17" fmla="*/ 969818 h 2507673"/>
                  <a:gd name="connsiteX18" fmla="*/ 393932 w 3727682"/>
                  <a:gd name="connsiteY18" fmla="*/ 969818 h 2507673"/>
                  <a:gd name="connsiteX19" fmla="*/ 393932 w 3727682"/>
                  <a:gd name="connsiteY19" fmla="*/ 1050348 h 2507673"/>
                  <a:gd name="connsiteX20" fmla="*/ 456277 w 3727682"/>
                  <a:gd name="connsiteY20" fmla="*/ 1050348 h 2507673"/>
                  <a:gd name="connsiteX21" fmla="*/ 456277 w 3727682"/>
                  <a:gd name="connsiteY21" fmla="*/ 1180234 h 2507673"/>
                  <a:gd name="connsiteX22" fmla="*/ 523818 w 3727682"/>
                  <a:gd name="connsiteY22" fmla="*/ 1180234 h 2507673"/>
                  <a:gd name="connsiteX23" fmla="*/ 523818 w 3727682"/>
                  <a:gd name="connsiteY23" fmla="*/ 1215736 h 2507673"/>
                  <a:gd name="connsiteX24" fmla="*/ 573175 w 3727682"/>
                  <a:gd name="connsiteY24" fmla="*/ 1215736 h 2507673"/>
                  <a:gd name="connsiteX25" fmla="*/ 573175 w 3727682"/>
                  <a:gd name="connsiteY25" fmla="*/ 1341293 h 2507673"/>
                  <a:gd name="connsiteX26" fmla="*/ 693536 w 3727682"/>
                  <a:gd name="connsiteY26" fmla="*/ 1341293 h 2507673"/>
                  <a:gd name="connsiteX27" fmla="*/ 693536 w 3727682"/>
                  <a:gd name="connsiteY27" fmla="*/ 1430482 h 2507673"/>
                  <a:gd name="connsiteX28" fmla="*/ 738564 w 3727682"/>
                  <a:gd name="connsiteY28" fmla="*/ 1430482 h 2507673"/>
                  <a:gd name="connsiteX29" fmla="*/ 738564 w 3727682"/>
                  <a:gd name="connsiteY29" fmla="*/ 1537855 h 2507673"/>
                  <a:gd name="connsiteX30" fmla="*/ 787055 w 3727682"/>
                  <a:gd name="connsiteY30" fmla="*/ 1537855 h 2507673"/>
                  <a:gd name="connsiteX31" fmla="*/ 787055 w 3727682"/>
                  <a:gd name="connsiteY31" fmla="*/ 1604530 h 2507673"/>
                  <a:gd name="connsiteX32" fmla="*/ 827752 w 3727682"/>
                  <a:gd name="connsiteY32" fmla="*/ 1604530 h 2507673"/>
                  <a:gd name="connsiteX33" fmla="*/ 827752 w 3727682"/>
                  <a:gd name="connsiteY33" fmla="*/ 1649557 h 2507673"/>
                  <a:gd name="connsiteX34" fmla="*/ 930795 w 3727682"/>
                  <a:gd name="connsiteY34" fmla="*/ 1649557 h 2507673"/>
                  <a:gd name="connsiteX35" fmla="*/ 930795 w 3727682"/>
                  <a:gd name="connsiteY35" fmla="*/ 1774248 h 2507673"/>
                  <a:gd name="connsiteX36" fmla="*/ 1073671 w 3727682"/>
                  <a:gd name="connsiteY36" fmla="*/ 1774248 h 2507673"/>
                  <a:gd name="connsiteX37" fmla="*/ 1073671 w 3727682"/>
                  <a:gd name="connsiteY37" fmla="*/ 1833130 h 2507673"/>
                  <a:gd name="connsiteX38" fmla="*/ 1104843 w 3727682"/>
                  <a:gd name="connsiteY38" fmla="*/ 1833130 h 2507673"/>
                  <a:gd name="connsiteX39" fmla="*/ 1104843 w 3727682"/>
                  <a:gd name="connsiteY39" fmla="*/ 1908464 h 2507673"/>
                  <a:gd name="connsiteX40" fmla="*/ 1287550 w 3727682"/>
                  <a:gd name="connsiteY40" fmla="*/ 1908464 h 2507673"/>
                  <a:gd name="connsiteX41" fmla="*/ 1287550 w 3727682"/>
                  <a:gd name="connsiteY41" fmla="*/ 2020166 h 2507673"/>
                  <a:gd name="connsiteX42" fmla="*/ 1328248 w 3727682"/>
                  <a:gd name="connsiteY42" fmla="*/ 2020166 h 2507673"/>
                  <a:gd name="connsiteX43" fmla="*/ 1328248 w 3727682"/>
                  <a:gd name="connsiteY43" fmla="*/ 2078182 h 2507673"/>
                  <a:gd name="connsiteX44" fmla="*/ 1649500 w 3727682"/>
                  <a:gd name="connsiteY44" fmla="*/ 2078182 h 2507673"/>
                  <a:gd name="connsiteX45" fmla="*/ 1649500 w 3727682"/>
                  <a:gd name="connsiteY45" fmla="*/ 2158711 h 2507673"/>
                  <a:gd name="connsiteX46" fmla="*/ 1748214 w 3727682"/>
                  <a:gd name="connsiteY46" fmla="*/ 2158711 h 2507673"/>
                  <a:gd name="connsiteX47" fmla="*/ 1748214 w 3727682"/>
                  <a:gd name="connsiteY47" fmla="*/ 2208068 h 2507673"/>
                  <a:gd name="connsiteX48" fmla="*/ 1846927 w 3727682"/>
                  <a:gd name="connsiteY48" fmla="*/ 2208068 h 2507673"/>
                  <a:gd name="connsiteX49" fmla="*/ 1846927 w 3727682"/>
                  <a:gd name="connsiteY49" fmla="*/ 2253096 h 2507673"/>
                  <a:gd name="connsiteX50" fmla="*/ 2065136 w 3727682"/>
                  <a:gd name="connsiteY50" fmla="*/ 2253096 h 2507673"/>
                  <a:gd name="connsiteX51" fmla="*/ 2065136 w 3727682"/>
                  <a:gd name="connsiteY51" fmla="*/ 2284268 h 2507673"/>
                  <a:gd name="connsiteX52" fmla="*/ 2226196 w 3727682"/>
                  <a:gd name="connsiteY52" fmla="*/ 2284268 h 2507673"/>
                  <a:gd name="connsiteX53" fmla="*/ 2226196 w 3727682"/>
                  <a:gd name="connsiteY53" fmla="*/ 2342284 h 2507673"/>
                  <a:gd name="connsiteX54" fmla="*/ 2275552 w 3727682"/>
                  <a:gd name="connsiteY54" fmla="*/ 2342284 h 2507673"/>
                  <a:gd name="connsiteX55" fmla="*/ 2275552 w 3727682"/>
                  <a:gd name="connsiteY55" fmla="*/ 2373457 h 2507673"/>
                  <a:gd name="connsiteX56" fmla="*/ 2726691 w 3727682"/>
                  <a:gd name="connsiteY56" fmla="*/ 2373457 h 2507673"/>
                  <a:gd name="connsiteX57" fmla="*/ 2726691 w 3727682"/>
                  <a:gd name="connsiteY57" fmla="*/ 2414155 h 2507673"/>
                  <a:gd name="connsiteX58" fmla="*/ 3164841 w 3727682"/>
                  <a:gd name="connsiteY58" fmla="*/ 2414155 h 2507673"/>
                  <a:gd name="connsiteX59" fmla="*/ 3164841 w 3727682"/>
                  <a:gd name="connsiteY59" fmla="*/ 2462646 h 2507673"/>
                  <a:gd name="connsiteX60" fmla="*/ 3433273 w 3727682"/>
                  <a:gd name="connsiteY60" fmla="*/ 2462646 h 2507673"/>
                  <a:gd name="connsiteX61" fmla="*/ 3433273 w 3727682"/>
                  <a:gd name="connsiteY61" fmla="*/ 2507673 h 2507673"/>
                  <a:gd name="connsiteX62" fmla="*/ 3727682 w 3727682"/>
                  <a:gd name="connsiteY6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50653 w 3727682"/>
                  <a:gd name="connsiteY12" fmla="*/ 533175 h 2507673"/>
                  <a:gd name="connsiteX13" fmla="*/ 269962 w 3727682"/>
                  <a:gd name="connsiteY13" fmla="*/ 537757 h 2507673"/>
                  <a:gd name="connsiteX14" fmla="*/ 268484 w 3727682"/>
                  <a:gd name="connsiteY14" fmla="*/ 577135 h 2507673"/>
                  <a:gd name="connsiteX15" fmla="*/ 327257 w 3727682"/>
                  <a:gd name="connsiteY15" fmla="*/ 773257 h 2507673"/>
                  <a:gd name="connsiteX16" fmla="*/ 362759 w 3727682"/>
                  <a:gd name="connsiteY16" fmla="*/ 773257 h 2507673"/>
                  <a:gd name="connsiteX17" fmla="*/ 362759 w 3727682"/>
                  <a:gd name="connsiteY17" fmla="*/ 969818 h 2507673"/>
                  <a:gd name="connsiteX18" fmla="*/ 393932 w 3727682"/>
                  <a:gd name="connsiteY18" fmla="*/ 969818 h 2507673"/>
                  <a:gd name="connsiteX19" fmla="*/ 393932 w 3727682"/>
                  <a:gd name="connsiteY19" fmla="*/ 1050348 h 2507673"/>
                  <a:gd name="connsiteX20" fmla="*/ 456277 w 3727682"/>
                  <a:gd name="connsiteY20" fmla="*/ 1050348 h 2507673"/>
                  <a:gd name="connsiteX21" fmla="*/ 456277 w 3727682"/>
                  <a:gd name="connsiteY21" fmla="*/ 1180234 h 2507673"/>
                  <a:gd name="connsiteX22" fmla="*/ 523818 w 3727682"/>
                  <a:gd name="connsiteY22" fmla="*/ 1180234 h 2507673"/>
                  <a:gd name="connsiteX23" fmla="*/ 523818 w 3727682"/>
                  <a:gd name="connsiteY23" fmla="*/ 1215736 h 2507673"/>
                  <a:gd name="connsiteX24" fmla="*/ 573175 w 3727682"/>
                  <a:gd name="connsiteY24" fmla="*/ 1215736 h 2507673"/>
                  <a:gd name="connsiteX25" fmla="*/ 573175 w 3727682"/>
                  <a:gd name="connsiteY25" fmla="*/ 1341293 h 2507673"/>
                  <a:gd name="connsiteX26" fmla="*/ 693536 w 3727682"/>
                  <a:gd name="connsiteY26" fmla="*/ 1341293 h 2507673"/>
                  <a:gd name="connsiteX27" fmla="*/ 693536 w 3727682"/>
                  <a:gd name="connsiteY27" fmla="*/ 1430482 h 2507673"/>
                  <a:gd name="connsiteX28" fmla="*/ 738564 w 3727682"/>
                  <a:gd name="connsiteY28" fmla="*/ 1430482 h 2507673"/>
                  <a:gd name="connsiteX29" fmla="*/ 738564 w 3727682"/>
                  <a:gd name="connsiteY29" fmla="*/ 1537855 h 2507673"/>
                  <a:gd name="connsiteX30" fmla="*/ 787055 w 3727682"/>
                  <a:gd name="connsiteY30" fmla="*/ 1537855 h 2507673"/>
                  <a:gd name="connsiteX31" fmla="*/ 787055 w 3727682"/>
                  <a:gd name="connsiteY31" fmla="*/ 1604530 h 2507673"/>
                  <a:gd name="connsiteX32" fmla="*/ 827752 w 3727682"/>
                  <a:gd name="connsiteY32" fmla="*/ 1604530 h 2507673"/>
                  <a:gd name="connsiteX33" fmla="*/ 827752 w 3727682"/>
                  <a:gd name="connsiteY33" fmla="*/ 1649557 h 2507673"/>
                  <a:gd name="connsiteX34" fmla="*/ 930795 w 3727682"/>
                  <a:gd name="connsiteY34" fmla="*/ 1649557 h 2507673"/>
                  <a:gd name="connsiteX35" fmla="*/ 930795 w 3727682"/>
                  <a:gd name="connsiteY35" fmla="*/ 1774248 h 2507673"/>
                  <a:gd name="connsiteX36" fmla="*/ 1073671 w 3727682"/>
                  <a:gd name="connsiteY36" fmla="*/ 1774248 h 2507673"/>
                  <a:gd name="connsiteX37" fmla="*/ 1073671 w 3727682"/>
                  <a:gd name="connsiteY37" fmla="*/ 1833130 h 2507673"/>
                  <a:gd name="connsiteX38" fmla="*/ 1104843 w 3727682"/>
                  <a:gd name="connsiteY38" fmla="*/ 1833130 h 2507673"/>
                  <a:gd name="connsiteX39" fmla="*/ 1104843 w 3727682"/>
                  <a:gd name="connsiteY39" fmla="*/ 1908464 h 2507673"/>
                  <a:gd name="connsiteX40" fmla="*/ 1287550 w 3727682"/>
                  <a:gd name="connsiteY40" fmla="*/ 1908464 h 2507673"/>
                  <a:gd name="connsiteX41" fmla="*/ 1287550 w 3727682"/>
                  <a:gd name="connsiteY41" fmla="*/ 2020166 h 2507673"/>
                  <a:gd name="connsiteX42" fmla="*/ 1328248 w 3727682"/>
                  <a:gd name="connsiteY42" fmla="*/ 2020166 h 2507673"/>
                  <a:gd name="connsiteX43" fmla="*/ 1328248 w 3727682"/>
                  <a:gd name="connsiteY43" fmla="*/ 2078182 h 2507673"/>
                  <a:gd name="connsiteX44" fmla="*/ 1649500 w 3727682"/>
                  <a:gd name="connsiteY44" fmla="*/ 2078182 h 2507673"/>
                  <a:gd name="connsiteX45" fmla="*/ 1649500 w 3727682"/>
                  <a:gd name="connsiteY45" fmla="*/ 2158711 h 2507673"/>
                  <a:gd name="connsiteX46" fmla="*/ 1748214 w 3727682"/>
                  <a:gd name="connsiteY46" fmla="*/ 2158711 h 2507673"/>
                  <a:gd name="connsiteX47" fmla="*/ 1748214 w 3727682"/>
                  <a:gd name="connsiteY47" fmla="*/ 2208068 h 2507673"/>
                  <a:gd name="connsiteX48" fmla="*/ 1846927 w 3727682"/>
                  <a:gd name="connsiteY48" fmla="*/ 2208068 h 2507673"/>
                  <a:gd name="connsiteX49" fmla="*/ 1846927 w 3727682"/>
                  <a:gd name="connsiteY49" fmla="*/ 2253096 h 2507673"/>
                  <a:gd name="connsiteX50" fmla="*/ 2065136 w 3727682"/>
                  <a:gd name="connsiteY50" fmla="*/ 2253096 h 2507673"/>
                  <a:gd name="connsiteX51" fmla="*/ 2065136 w 3727682"/>
                  <a:gd name="connsiteY51" fmla="*/ 2284268 h 2507673"/>
                  <a:gd name="connsiteX52" fmla="*/ 2226196 w 3727682"/>
                  <a:gd name="connsiteY52" fmla="*/ 2284268 h 2507673"/>
                  <a:gd name="connsiteX53" fmla="*/ 2226196 w 3727682"/>
                  <a:gd name="connsiteY53" fmla="*/ 2342284 h 2507673"/>
                  <a:gd name="connsiteX54" fmla="*/ 2275552 w 3727682"/>
                  <a:gd name="connsiteY54" fmla="*/ 2342284 h 2507673"/>
                  <a:gd name="connsiteX55" fmla="*/ 2275552 w 3727682"/>
                  <a:gd name="connsiteY55" fmla="*/ 2373457 h 2507673"/>
                  <a:gd name="connsiteX56" fmla="*/ 2726691 w 3727682"/>
                  <a:gd name="connsiteY56" fmla="*/ 2373457 h 2507673"/>
                  <a:gd name="connsiteX57" fmla="*/ 2726691 w 3727682"/>
                  <a:gd name="connsiteY57" fmla="*/ 2414155 h 2507673"/>
                  <a:gd name="connsiteX58" fmla="*/ 3164841 w 3727682"/>
                  <a:gd name="connsiteY58" fmla="*/ 2414155 h 2507673"/>
                  <a:gd name="connsiteX59" fmla="*/ 3164841 w 3727682"/>
                  <a:gd name="connsiteY59" fmla="*/ 2462646 h 2507673"/>
                  <a:gd name="connsiteX60" fmla="*/ 3433273 w 3727682"/>
                  <a:gd name="connsiteY60" fmla="*/ 2462646 h 2507673"/>
                  <a:gd name="connsiteX61" fmla="*/ 3433273 w 3727682"/>
                  <a:gd name="connsiteY61" fmla="*/ 2507673 h 2507673"/>
                  <a:gd name="connsiteX62" fmla="*/ 3727682 w 3727682"/>
                  <a:gd name="connsiteY6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327257 w 3727682"/>
                  <a:gd name="connsiteY15" fmla="*/ 773257 h 2507673"/>
                  <a:gd name="connsiteX16" fmla="*/ 362759 w 3727682"/>
                  <a:gd name="connsiteY16" fmla="*/ 773257 h 2507673"/>
                  <a:gd name="connsiteX17" fmla="*/ 362759 w 3727682"/>
                  <a:gd name="connsiteY17" fmla="*/ 969818 h 2507673"/>
                  <a:gd name="connsiteX18" fmla="*/ 393932 w 3727682"/>
                  <a:gd name="connsiteY18" fmla="*/ 969818 h 2507673"/>
                  <a:gd name="connsiteX19" fmla="*/ 393932 w 3727682"/>
                  <a:gd name="connsiteY19" fmla="*/ 1050348 h 2507673"/>
                  <a:gd name="connsiteX20" fmla="*/ 456277 w 3727682"/>
                  <a:gd name="connsiteY20" fmla="*/ 1050348 h 2507673"/>
                  <a:gd name="connsiteX21" fmla="*/ 456277 w 3727682"/>
                  <a:gd name="connsiteY21" fmla="*/ 1180234 h 2507673"/>
                  <a:gd name="connsiteX22" fmla="*/ 523818 w 3727682"/>
                  <a:gd name="connsiteY22" fmla="*/ 1180234 h 2507673"/>
                  <a:gd name="connsiteX23" fmla="*/ 523818 w 3727682"/>
                  <a:gd name="connsiteY23" fmla="*/ 1215736 h 2507673"/>
                  <a:gd name="connsiteX24" fmla="*/ 573175 w 3727682"/>
                  <a:gd name="connsiteY24" fmla="*/ 1215736 h 2507673"/>
                  <a:gd name="connsiteX25" fmla="*/ 573175 w 3727682"/>
                  <a:gd name="connsiteY25" fmla="*/ 1341293 h 2507673"/>
                  <a:gd name="connsiteX26" fmla="*/ 693536 w 3727682"/>
                  <a:gd name="connsiteY26" fmla="*/ 1341293 h 2507673"/>
                  <a:gd name="connsiteX27" fmla="*/ 693536 w 3727682"/>
                  <a:gd name="connsiteY27" fmla="*/ 1430482 h 2507673"/>
                  <a:gd name="connsiteX28" fmla="*/ 738564 w 3727682"/>
                  <a:gd name="connsiteY28" fmla="*/ 1430482 h 2507673"/>
                  <a:gd name="connsiteX29" fmla="*/ 738564 w 3727682"/>
                  <a:gd name="connsiteY29" fmla="*/ 1537855 h 2507673"/>
                  <a:gd name="connsiteX30" fmla="*/ 787055 w 3727682"/>
                  <a:gd name="connsiteY30" fmla="*/ 1537855 h 2507673"/>
                  <a:gd name="connsiteX31" fmla="*/ 787055 w 3727682"/>
                  <a:gd name="connsiteY31" fmla="*/ 1604530 h 2507673"/>
                  <a:gd name="connsiteX32" fmla="*/ 827752 w 3727682"/>
                  <a:gd name="connsiteY32" fmla="*/ 1604530 h 2507673"/>
                  <a:gd name="connsiteX33" fmla="*/ 827752 w 3727682"/>
                  <a:gd name="connsiteY33" fmla="*/ 1649557 h 2507673"/>
                  <a:gd name="connsiteX34" fmla="*/ 930795 w 3727682"/>
                  <a:gd name="connsiteY34" fmla="*/ 1649557 h 2507673"/>
                  <a:gd name="connsiteX35" fmla="*/ 930795 w 3727682"/>
                  <a:gd name="connsiteY35" fmla="*/ 1774248 h 2507673"/>
                  <a:gd name="connsiteX36" fmla="*/ 1073671 w 3727682"/>
                  <a:gd name="connsiteY36" fmla="*/ 1774248 h 2507673"/>
                  <a:gd name="connsiteX37" fmla="*/ 1073671 w 3727682"/>
                  <a:gd name="connsiteY37" fmla="*/ 1833130 h 2507673"/>
                  <a:gd name="connsiteX38" fmla="*/ 1104843 w 3727682"/>
                  <a:gd name="connsiteY38" fmla="*/ 1833130 h 2507673"/>
                  <a:gd name="connsiteX39" fmla="*/ 1104843 w 3727682"/>
                  <a:gd name="connsiteY39" fmla="*/ 1908464 h 2507673"/>
                  <a:gd name="connsiteX40" fmla="*/ 1287550 w 3727682"/>
                  <a:gd name="connsiteY40" fmla="*/ 1908464 h 2507673"/>
                  <a:gd name="connsiteX41" fmla="*/ 1287550 w 3727682"/>
                  <a:gd name="connsiteY41" fmla="*/ 2020166 h 2507673"/>
                  <a:gd name="connsiteX42" fmla="*/ 1328248 w 3727682"/>
                  <a:gd name="connsiteY42" fmla="*/ 2020166 h 2507673"/>
                  <a:gd name="connsiteX43" fmla="*/ 1328248 w 3727682"/>
                  <a:gd name="connsiteY43" fmla="*/ 2078182 h 2507673"/>
                  <a:gd name="connsiteX44" fmla="*/ 1649500 w 3727682"/>
                  <a:gd name="connsiteY44" fmla="*/ 2078182 h 2507673"/>
                  <a:gd name="connsiteX45" fmla="*/ 1649500 w 3727682"/>
                  <a:gd name="connsiteY45" fmla="*/ 2158711 h 2507673"/>
                  <a:gd name="connsiteX46" fmla="*/ 1748214 w 3727682"/>
                  <a:gd name="connsiteY46" fmla="*/ 2158711 h 2507673"/>
                  <a:gd name="connsiteX47" fmla="*/ 1748214 w 3727682"/>
                  <a:gd name="connsiteY47" fmla="*/ 2208068 h 2507673"/>
                  <a:gd name="connsiteX48" fmla="*/ 1846927 w 3727682"/>
                  <a:gd name="connsiteY48" fmla="*/ 2208068 h 2507673"/>
                  <a:gd name="connsiteX49" fmla="*/ 1846927 w 3727682"/>
                  <a:gd name="connsiteY49" fmla="*/ 2253096 h 2507673"/>
                  <a:gd name="connsiteX50" fmla="*/ 2065136 w 3727682"/>
                  <a:gd name="connsiteY50" fmla="*/ 2253096 h 2507673"/>
                  <a:gd name="connsiteX51" fmla="*/ 2065136 w 3727682"/>
                  <a:gd name="connsiteY51" fmla="*/ 2284268 h 2507673"/>
                  <a:gd name="connsiteX52" fmla="*/ 2226196 w 3727682"/>
                  <a:gd name="connsiteY52" fmla="*/ 2284268 h 2507673"/>
                  <a:gd name="connsiteX53" fmla="*/ 2226196 w 3727682"/>
                  <a:gd name="connsiteY53" fmla="*/ 2342284 h 2507673"/>
                  <a:gd name="connsiteX54" fmla="*/ 2275552 w 3727682"/>
                  <a:gd name="connsiteY54" fmla="*/ 2342284 h 2507673"/>
                  <a:gd name="connsiteX55" fmla="*/ 2275552 w 3727682"/>
                  <a:gd name="connsiteY55" fmla="*/ 2373457 h 2507673"/>
                  <a:gd name="connsiteX56" fmla="*/ 2726691 w 3727682"/>
                  <a:gd name="connsiteY56" fmla="*/ 2373457 h 2507673"/>
                  <a:gd name="connsiteX57" fmla="*/ 2726691 w 3727682"/>
                  <a:gd name="connsiteY57" fmla="*/ 2414155 h 2507673"/>
                  <a:gd name="connsiteX58" fmla="*/ 3164841 w 3727682"/>
                  <a:gd name="connsiteY58" fmla="*/ 2414155 h 2507673"/>
                  <a:gd name="connsiteX59" fmla="*/ 3164841 w 3727682"/>
                  <a:gd name="connsiteY59" fmla="*/ 2462646 h 2507673"/>
                  <a:gd name="connsiteX60" fmla="*/ 3433273 w 3727682"/>
                  <a:gd name="connsiteY60" fmla="*/ 2462646 h 2507673"/>
                  <a:gd name="connsiteX61" fmla="*/ 3433273 w 3727682"/>
                  <a:gd name="connsiteY61" fmla="*/ 2507673 h 2507673"/>
                  <a:gd name="connsiteX62" fmla="*/ 3727682 w 3727682"/>
                  <a:gd name="connsiteY6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79941 w 3727682"/>
                  <a:gd name="connsiteY15" fmla="*/ 609202 h 2507673"/>
                  <a:gd name="connsiteX16" fmla="*/ 327257 w 3727682"/>
                  <a:gd name="connsiteY16" fmla="*/ 773257 h 2507673"/>
                  <a:gd name="connsiteX17" fmla="*/ 362759 w 3727682"/>
                  <a:gd name="connsiteY17" fmla="*/ 773257 h 2507673"/>
                  <a:gd name="connsiteX18" fmla="*/ 362759 w 3727682"/>
                  <a:gd name="connsiteY18" fmla="*/ 969818 h 2507673"/>
                  <a:gd name="connsiteX19" fmla="*/ 393932 w 3727682"/>
                  <a:gd name="connsiteY19" fmla="*/ 969818 h 2507673"/>
                  <a:gd name="connsiteX20" fmla="*/ 393932 w 3727682"/>
                  <a:gd name="connsiteY20" fmla="*/ 1050348 h 2507673"/>
                  <a:gd name="connsiteX21" fmla="*/ 456277 w 3727682"/>
                  <a:gd name="connsiteY21" fmla="*/ 1050348 h 2507673"/>
                  <a:gd name="connsiteX22" fmla="*/ 456277 w 3727682"/>
                  <a:gd name="connsiteY22" fmla="*/ 1180234 h 2507673"/>
                  <a:gd name="connsiteX23" fmla="*/ 523818 w 3727682"/>
                  <a:gd name="connsiteY23" fmla="*/ 1180234 h 2507673"/>
                  <a:gd name="connsiteX24" fmla="*/ 523818 w 3727682"/>
                  <a:gd name="connsiteY24" fmla="*/ 1215736 h 2507673"/>
                  <a:gd name="connsiteX25" fmla="*/ 573175 w 3727682"/>
                  <a:gd name="connsiteY25" fmla="*/ 1215736 h 2507673"/>
                  <a:gd name="connsiteX26" fmla="*/ 573175 w 3727682"/>
                  <a:gd name="connsiteY26" fmla="*/ 1341293 h 2507673"/>
                  <a:gd name="connsiteX27" fmla="*/ 693536 w 3727682"/>
                  <a:gd name="connsiteY27" fmla="*/ 1341293 h 2507673"/>
                  <a:gd name="connsiteX28" fmla="*/ 693536 w 3727682"/>
                  <a:gd name="connsiteY28" fmla="*/ 1430482 h 2507673"/>
                  <a:gd name="connsiteX29" fmla="*/ 738564 w 3727682"/>
                  <a:gd name="connsiteY29" fmla="*/ 1430482 h 2507673"/>
                  <a:gd name="connsiteX30" fmla="*/ 738564 w 3727682"/>
                  <a:gd name="connsiteY30" fmla="*/ 1537855 h 2507673"/>
                  <a:gd name="connsiteX31" fmla="*/ 787055 w 3727682"/>
                  <a:gd name="connsiteY31" fmla="*/ 1537855 h 2507673"/>
                  <a:gd name="connsiteX32" fmla="*/ 787055 w 3727682"/>
                  <a:gd name="connsiteY32" fmla="*/ 1604530 h 2507673"/>
                  <a:gd name="connsiteX33" fmla="*/ 827752 w 3727682"/>
                  <a:gd name="connsiteY33" fmla="*/ 1604530 h 2507673"/>
                  <a:gd name="connsiteX34" fmla="*/ 827752 w 3727682"/>
                  <a:gd name="connsiteY34" fmla="*/ 1649557 h 2507673"/>
                  <a:gd name="connsiteX35" fmla="*/ 930795 w 3727682"/>
                  <a:gd name="connsiteY35" fmla="*/ 1649557 h 2507673"/>
                  <a:gd name="connsiteX36" fmla="*/ 930795 w 3727682"/>
                  <a:gd name="connsiteY36" fmla="*/ 1774248 h 2507673"/>
                  <a:gd name="connsiteX37" fmla="*/ 1073671 w 3727682"/>
                  <a:gd name="connsiteY37" fmla="*/ 1774248 h 2507673"/>
                  <a:gd name="connsiteX38" fmla="*/ 1073671 w 3727682"/>
                  <a:gd name="connsiteY38" fmla="*/ 1833130 h 2507673"/>
                  <a:gd name="connsiteX39" fmla="*/ 1104843 w 3727682"/>
                  <a:gd name="connsiteY39" fmla="*/ 1833130 h 2507673"/>
                  <a:gd name="connsiteX40" fmla="*/ 1104843 w 3727682"/>
                  <a:gd name="connsiteY40" fmla="*/ 1908464 h 2507673"/>
                  <a:gd name="connsiteX41" fmla="*/ 1287550 w 3727682"/>
                  <a:gd name="connsiteY41" fmla="*/ 1908464 h 2507673"/>
                  <a:gd name="connsiteX42" fmla="*/ 1287550 w 3727682"/>
                  <a:gd name="connsiteY42" fmla="*/ 2020166 h 2507673"/>
                  <a:gd name="connsiteX43" fmla="*/ 1328248 w 3727682"/>
                  <a:gd name="connsiteY43" fmla="*/ 2020166 h 2507673"/>
                  <a:gd name="connsiteX44" fmla="*/ 1328248 w 3727682"/>
                  <a:gd name="connsiteY44" fmla="*/ 2078182 h 2507673"/>
                  <a:gd name="connsiteX45" fmla="*/ 1649500 w 3727682"/>
                  <a:gd name="connsiteY45" fmla="*/ 2078182 h 2507673"/>
                  <a:gd name="connsiteX46" fmla="*/ 1649500 w 3727682"/>
                  <a:gd name="connsiteY46" fmla="*/ 2158711 h 2507673"/>
                  <a:gd name="connsiteX47" fmla="*/ 1748214 w 3727682"/>
                  <a:gd name="connsiteY47" fmla="*/ 2158711 h 2507673"/>
                  <a:gd name="connsiteX48" fmla="*/ 1748214 w 3727682"/>
                  <a:gd name="connsiteY48" fmla="*/ 2208068 h 2507673"/>
                  <a:gd name="connsiteX49" fmla="*/ 1846927 w 3727682"/>
                  <a:gd name="connsiteY49" fmla="*/ 2208068 h 2507673"/>
                  <a:gd name="connsiteX50" fmla="*/ 1846927 w 3727682"/>
                  <a:gd name="connsiteY50" fmla="*/ 2253096 h 2507673"/>
                  <a:gd name="connsiteX51" fmla="*/ 2065136 w 3727682"/>
                  <a:gd name="connsiteY51" fmla="*/ 2253096 h 2507673"/>
                  <a:gd name="connsiteX52" fmla="*/ 2065136 w 3727682"/>
                  <a:gd name="connsiteY52" fmla="*/ 2284268 h 2507673"/>
                  <a:gd name="connsiteX53" fmla="*/ 2226196 w 3727682"/>
                  <a:gd name="connsiteY53" fmla="*/ 2284268 h 2507673"/>
                  <a:gd name="connsiteX54" fmla="*/ 2226196 w 3727682"/>
                  <a:gd name="connsiteY54" fmla="*/ 2342284 h 2507673"/>
                  <a:gd name="connsiteX55" fmla="*/ 2275552 w 3727682"/>
                  <a:gd name="connsiteY55" fmla="*/ 2342284 h 2507673"/>
                  <a:gd name="connsiteX56" fmla="*/ 2275552 w 3727682"/>
                  <a:gd name="connsiteY56" fmla="*/ 2373457 h 2507673"/>
                  <a:gd name="connsiteX57" fmla="*/ 2726691 w 3727682"/>
                  <a:gd name="connsiteY57" fmla="*/ 2373457 h 2507673"/>
                  <a:gd name="connsiteX58" fmla="*/ 2726691 w 3727682"/>
                  <a:gd name="connsiteY58" fmla="*/ 2414155 h 2507673"/>
                  <a:gd name="connsiteX59" fmla="*/ 3164841 w 3727682"/>
                  <a:gd name="connsiteY59" fmla="*/ 2414155 h 2507673"/>
                  <a:gd name="connsiteX60" fmla="*/ 3164841 w 3727682"/>
                  <a:gd name="connsiteY60" fmla="*/ 2462646 h 2507673"/>
                  <a:gd name="connsiteX61" fmla="*/ 3433273 w 3727682"/>
                  <a:gd name="connsiteY61" fmla="*/ 2462646 h 2507673"/>
                  <a:gd name="connsiteX62" fmla="*/ 3433273 w 3727682"/>
                  <a:gd name="connsiteY62" fmla="*/ 2507673 h 2507673"/>
                  <a:gd name="connsiteX63" fmla="*/ 3727682 w 3727682"/>
                  <a:gd name="connsiteY6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307443 w 3727682"/>
                  <a:gd name="connsiteY15" fmla="*/ 593169 h 2507673"/>
                  <a:gd name="connsiteX16" fmla="*/ 327257 w 3727682"/>
                  <a:gd name="connsiteY16" fmla="*/ 773257 h 2507673"/>
                  <a:gd name="connsiteX17" fmla="*/ 362759 w 3727682"/>
                  <a:gd name="connsiteY17" fmla="*/ 773257 h 2507673"/>
                  <a:gd name="connsiteX18" fmla="*/ 362759 w 3727682"/>
                  <a:gd name="connsiteY18" fmla="*/ 969818 h 2507673"/>
                  <a:gd name="connsiteX19" fmla="*/ 393932 w 3727682"/>
                  <a:gd name="connsiteY19" fmla="*/ 969818 h 2507673"/>
                  <a:gd name="connsiteX20" fmla="*/ 393932 w 3727682"/>
                  <a:gd name="connsiteY20" fmla="*/ 1050348 h 2507673"/>
                  <a:gd name="connsiteX21" fmla="*/ 456277 w 3727682"/>
                  <a:gd name="connsiteY21" fmla="*/ 1050348 h 2507673"/>
                  <a:gd name="connsiteX22" fmla="*/ 456277 w 3727682"/>
                  <a:gd name="connsiteY22" fmla="*/ 1180234 h 2507673"/>
                  <a:gd name="connsiteX23" fmla="*/ 523818 w 3727682"/>
                  <a:gd name="connsiteY23" fmla="*/ 1180234 h 2507673"/>
                  <a:gd name="connsiteX24" fmla="*/ 523818 w 3727682"/>
                  <a:gd name="connsiteY24" fmla="*/ 1215736 h 2507673"/>
                  <a:gd name="connsiteX25" fmla="*/ 573175 w 3727682"/>
                  <a:gd name="connsiteY25" fmla="*/ 1215736 h 2507673"/>
                  <a:gd name="connsiteX26" fmla="*/ 573175 w 3727682"/>
                  <a:gd name="connsiteY26" fmla="*/ 1341293 h 2507673"/>
                  <a:gd name="connsiteX27" fmla="*/ 693536 w 3727682"/>
                  <a:gd name="connsiteY27" fmla="*/ 1341293 h 2507673"/>
                  <a:gd name="connsiteX28" fmla="*/ 693536 w 3727682"/>
                  <a:gd name="connsiteY28" fmla="*/ 1430482 h 2507673"/>
                  <a:gd name="connsiteX29" fmla="*/ 738564 w 3727682"/>
                  <a:gd name="connsiteY29" fmla="*/ 1430482 h 2507673"/>
                  <a:gd name="connsiteX30" fmla="*/ 738564 w 3727682"/>
                  <a:gd name="connsiteY30" fmla="*/ 1537855 h 2507673"/>
                  <a:gd name="connsiteX31" fmla="*/ 787055 w 3727682"/>
                  <a:gd name="connsiteY31" fmla="*/ 1537855 h 2507673"/>
                  <a:gd name="connsiteX32" fmla="*/ 787055 w 3727682"/>
                  <a:gd name="connsiteY32" fmla="*/ 1604530 h 2507673"/>
                  <a:gd name="connsiteX33" fmla="*/ 827752 w 3727682"/>
                  <a:gd name="connsiteY33" fmla="*/ 1604530 h 2507673"/>
                  <a:gd name="connsiteX34" fmla="*/ 827752 w 3727682"/>
                  <a:gd name="connsiteY34" fmla="*/ 1649557 h 2507673"/>
                  <a:gd name="connsiteX35" fmla="*/ 930795 w 3727682"/>
                  <a:gd name="connsiteY35" fmla="*/ 1649557 h 2507673"/>
                  <a:gd name="connsiteX36" fmla="*/ 930795 w 3727682"/>
                  <a:gd name="connsiteY36" fmla="*/ 1774248 h 2507673"/>
                  <a:gd name="connsiteX37" fmla="*/ 1073671 w 3727682"/>
                  <a:gd name="connsiteY37" fmla="*/ 1774248 h 2507673"/>
                  <a:gd name="connsiteX38" fmla="*/ 1073671 w 3727682"/>
                  <a:gd name="connsiteY38" fmla="*/ 1833130 h 2507673"/>
                  <a:gd name="connsiteX39" fmla="*/ 1104843 w 3727682"/>
                  <a:gd name="connsiteY39" fmla="*/ 1833130 h 2507673"/>
                  <a:gd name="connsiteX40" fmla="*/ 1104843 w 3727682"/>
                  <a:gd name="connsiteY40" fmla="*/ 1908464 h 2507673"/>
                  <a:gd name="connsiteX41" fmla="*/ 1287550 w 3727682"/>
                  <a:gd name="connsiteY41" fmla="*/ 1908464 h 2507673"/>
                  <a:gd name="connsiteX42" fmla="*/ 1287550 w 3727682"/>
                  <a:gd name="connsiteY42" fmla="*/ 2020166 h 2507673"/>
                  <a:gd name="connsiteX43" fmla="*/ 1328248 w 3727682"/>
                  <a:gd name="connsiteY43" fmla="*/ 2020166 h 2507673"/>
                  <a:gd name="connsiteX44" fmla="*/ 1328248 w 3727682"/>
                  <a:gd name="connsiteY44" fmla="*/ 2078182 h 2507673"/>
                  <a:gd name="connsiteX45" fmla="*/ 1649500 w 3727682"/>
                  <a:gd name="connsiteY45" fmla="*/ 2078182 h 2507673"/>
                  <a:gd name="connsiteX46" fmla="*/ 1649500 w 3727682"/>
                  <a:gd name="connsiteY46" fmla="*/ 2158711 h 2507673"/>
                  <a:gd name="connsiteX47" fmla="*/ 1748214 w 3727682"/>
                  <a:gd name="connsiteY47" fmla="*/ 2158711 h 2507673"/>
                  <a:gd name="connsiteX48" fmla="*/ 1748214 w 3727682"/>
                  <a:gd name="connsiteY48" fmla="*/ 2208068 h 2507673"/>
                  <a:gd name="connsiteX49" fmla="*/ 1846927 w 3727682"/>
                  <a:gd name="connsiteY49" fmla="*/ 2208068 h 2507673"/>
                  <a:gd name="connsiteX50" fmla="*/ 1846927 w 3727682"/>
                  <a:gd name="connsiteY50" fmla="*/ 2253096 h 2507673"/>
                  <a:gd name="connsiteX51" fmla="*/ 2065136 w 3727682"/>
                  <a:gd name="connsiteY51" fmla="*/ 2253096 h 2507673"/>
                  <a:gd name="connsiteX52" fmla="*/ 2065136 w 3727682"/>
                  <a:gd name="connsiteY52" fmla="*/ 2284268 h 2507673"/>
                  <a:gd name="connsiteX53" fmla="*/ 2226196 w 3727682"/>
                  <a:gd name="connsiteY53" fmla="*/ 2284268 h 2507673"/>
                  <a:gd name="connsiteX54" fmla="*/ 2226196 w 3727682"/>
                  <a:gd name="connsiteY54" fmla="*/ 2342284 h 2507673"/>
                  <a:gd name="connsiteX55" fmla="*/ 2275552 w 3727682"/>
                  <a:gd name="connsiteY55" fmla="*/ 2342284 h 2507673"/>
                  <a:gd name="connsiteX56" fmla="*/ 2275552 w 3727682"/>
                  <a:gd name="connsiteY56" fmla="*/ 2373457 h 2507673"/>
                  <a:gd name="connsiteX57" fmla="*/ 2726691 w 3727682"/>
                  <a:gd name="connsiteY57" fmla="*/ 2373457 h 2507673"/>
                  <a:gd name="connsiteX58" fmla="*/ 2726691 w 3727682"/>
                  <a:gd name="connsiteY58" fmla="*/ 2414155 h 2507673"/>
                  <a:gd name="connsiteX59" fmla="*/ 3164841 w 3727682"/>
                  <a:gd name="connsiteY59" fmla="*/ 2414155 h 2507673"/>
                  <a:gd name="connsiteX60" fmla="*/ 3164841 w 3727682"/>
                  <a:gd name="connsiteY60" fmla="*/ 2462646 h 2507673"/>
                  <a:gd name="connsiteX61" fmla="*/ 3433273 w 3727682"/>
                  <a:gd name="connsiteY61" fmla="*/ 2462646 h 2507673"/>
                  <a:gd name="connsiteX62" fmla="*/ 3433273 w 3727682"/>
                  <a:gd name="connsiteY62" fmla="*/ 2507673 h 2507673"/>
                  <a:gd name="connsiteX63" fmla="*/ 3727682 w 3727682"/>
                  <a:gd name="connsiteY6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327257 w 3727682"/>
                  <a:gd name="connsiteY16" fmla="*/ 773257 h 2507673"/>
                  <a:gd name="connsiteX17" fmla="*/ 362759 w 3727682"/>
                  <a:gd name="connsiteY17" fmla="*/ 773257 h 2507673"/>
                  <a:gd name="connsiteX18" fmla="*/ 362759 w 3727682"/>
                  <a:gd name="connsiteY18" fmla="*/ 969818 h 2507673"/>
                  <a:gd name="connsiteX19" fmla="*/ 393932 w 3727682"/>
                  <a:gd name="connsiteY19" fmla="*/ 969818 h 2507673"/>
                  <a:gd name="connsiteX20" fmla="*/ 393932 w 3727682"/>
                  <a:gd name="connsiteY20" fmla="*/ 1050348 h 2507673"/>
                  <a:gd name="connsiteX21" fmla="*/ 456277 w 3727682"/>
                  <a:gd name="connsiteY21" fmla="*/ 1050348 h 2507673"/>
                  <a:gd name="connsiteX22" fmla="*/ 456277 w 3727682"/>
                  <a:gd name="connsiteY22" fmla="*/ 1180234 h 2507673"/>
                  <a:gd name="connsiteX23" fmla="*/ 523818 w 3727682"/>
                  <a:gd name="connsiteY23" fmla="*/ 1180234 h 2507673"/>
                  <a:gd name="connsiteX24" fmla="*/ 523818 w 3727682"/>
                  <a:gd name="connsiteY24" fmla="*/ 1215736 h 2507673"/>
                  <a:gd name="connsiteX25" fmla="*/ 573175 w 3727682"/>
                  <a:gd name="connsiteY25" fmla="*/ 1215736 h 2507673"/>
                  <a:gd name="connsiteX26" fmla="*/ 573175 w 3727682"/>
                  <a:gd name="connsiteY26" fmla="*/ 1341293 h 2507673"/>
                  <a:gd name="connsiteX27" fmla="*/ 693536 w 3727682"/>
                  <a:gd name="connsiteY27" fmla="*/ 1341293 h 2507673"/>
                  <a:gd name="connsiteX28" fmla="*/ 693536 w 3727682"/>
                  <a:gd name="connsiteY28" fmla="*/ 1430482 h 2507673"/>
                  <a:gd name="connsiteX29" fmla="*/ 738564 w 3727682"/>
                  <a:gd name="connsiteY29" fmla="*/ 1430482 h 2507673"/>
                  <a:gd name="connsiteX30" fmla="*/ 738564 w 3727682"/>
                  <a:gd name="connsiteY30" fmla="*/ 1537855 h 2507673"/>
                  <a:gd name="connsiteX31" fmla="*/ 787055 w 3727682"/>
                  <a:gd name="connsiteY31" fmla="*/ 1537855 h 2507673"/>
                  <a:gd name="connsiteX32" fmla="*/ 787055 w 3727682"/>
                  <a:gd name="connsiteY32" fmla="*/ 1604530 h 2507673"/>
                  <a:gd name="connsiteX33" fmla="*/ 827752 w 3727682"/>
                  <a:gd name="connsiteY33" fmla="*/ 1604530 h 2507673"/>
                  <a:gd name="connsiteX34" fmla="*/ 827752 w 3727682"/>
                  <a:gd name="connsiteY34" fmla="*/ 1649557 h 2507673"/>
                  <a:gd name="connsiteX35" fmla="*/ 930795 w 3727682"/>
                  <a:gd name="connsiteY35" fmla="*/ 1649557 h 2507673"/>
                  <a:gd name="connsiteX36" fmla="*/ 930795 w 3727682"/>
                  <a:gd name="connsiteY36" fmla="*/ 1774248 h 2507673"/>
                  <a:gd name="connsiteX37" fmla="*/ 1073671 w 3727682"/>
                  <a:gd name="connsiteY37" fmla="*/ 1774248 h 2507673"/>
                  <a:gd name="connsiteX38" fmla="*/ 1073671 w 3727682"/>
                  <a:gd name="connsiteY38" fmla="*/ 1833130 h 2507673"/>
                  <a:gd name="connsiteX39" fmla="*/ 1104843 w 3727682"/>
                  <a:gd name="connsiteY39" fmla="*/ 1833130 h 2507673"/>
                  <a:gd name="connsiteX40" fmla="*/ 1104843 w 3727682"/>
                  <a:gd name="connsiteY40" fmla="*/ 1908464 h 2507673"/>
                  <a:gd name="connsiteX41" fmla="*/ 1287550 w 3727682"/>
                  <a:gd name="connsiteY41" fmla="*/ 1908464 h 2507673"/>
                  <a:gd name="connsiteX42" fmla="*/ 1287550 w 3727682"/>
                  <a:gd name="connsiteY42" fmla="*/ 2020166 h 2507673"/>
                  <a:gd name="connsiteX43" fmla="*/ 1328248 w 3727682"/>
                  <a:gd name="connsiteY43" fmla="*/ 2020166 h 2507673"/>
                  <a:gd name="connsiteX44" fmla="*/ 1328248 w 3727682"/>
                  <a:gd name="connsiteY44" fmla="*/ 2078182 h 2507673"/>
                  <a:gd name="connsiteX45" fmla="*/ 1649500 w 3727682"/>
                  <a:gd name="connsiteY45" fmla="*/ 2078182 h 2507673"/>
                  <a:gd name="connsiteX46" fmla="*/ 1649500 w 3727682"/>
                  <a:gd name="connsiteY46" fmla="*/ 2158711 h 2507673"/>
                  <a:gd name="connsiteX47" fmla="*/ 1748214 w 3727682"/>
                  <a:gd name="connsiteY47" fmla="*/ 2158711 h 2507673"/>
                  <a:gd name="connsiteX48" fmla="*/ 1748214 w 3727682"/>
                  <a:gd name="connsiteY48" fmla="*/ 2208068 h 2507673"/>
                  <a:gd name="connsiteX49" fmla="*/ 1846927 w 3727682"/>
                  <a:gd name="connsiteY49" fmla="*/ 2208068 h 2507673"/>
                  <a:gd name="connsiteX50" fmla="*/ 1846927 w 3727682"/>
                  <a:gd name="connsiteY50" fmla="*/ 2253096 h 2507673"/>
                  <a:gd name="connsiteX51" fmla="*/ 2065136 w 3727682"/>
                  <a:gd name="connsiteY51" fmla="*/ 2253096 h 2507673"/>
                  <a:gd name="connsiteX52" fmla="*/ 2065136 w 3727682"/>
                  <a:gd name="connsiteY52" fmla="*/ 2284268 h 2507673"/>
                  <a:gd name="connsiteX53" fmla="*/ 2226196 w 3727682"/>
                  <a:gd name="connsiteY53" fmla="*/ 2284268 h 2507673"/>
                  <a:gd name="connsiteX54" fmla="*/ 2226196 w 3727682"/>
                  <a:gd name="connsiteY54" fmla="*/ 2342284 h 2507673"/>
                  <a:gd name="connsiteX55" fmla="*/ 2275552 w 3727682"/>
                  <a:gd name="connsiteY55" fmla="*/ 2342284 h 2507673"/>
                  <a:gd name="connsiteX56" fmla="*/ 2275552 w 3727682"/>
                  <a:gd name="connsiteY56" fmla="*/ 2373457 h 2507673"/>
                  <a:gd name="connsiteX57" fmla="*/ 2726691 w 3727682"/>
                  <a:gd name="connsiteY57" fmla="*/ 2373457 h 2507673"/>
                  <a:gd name="connsiteX58" fmla="*/ 2726691 w 3727682"/>
                  <a:gd name="connsiteY58" fmla="*/ 2414155 h 2507673"/>
                  <a:gd name="connsiteX59" fmla="*/ 3164841 w 3727682"/>
                  <a:gd name="connsiteY59" fmla="*/ 2414155 h 2507673"/>
                  <a:gd name="connsiteX60" fmla="*/ 3164841 w 3727682"/>
                  <a:gd name="connsiteY60" fmla="*/ 2462646 h 2507673"/>
                  <a:gd name="connsiteX61" fmla="*/ 3433273 w 3727682"/>
                  <a:gd name="connsiteY61" fmla="*/ 2462646 h 2507673"/>
                  <a:gd name="connsiteX62" fmla="*/ 3433273 w 3727682"/>
                  <a:gd name="connsiteY62" fmla="*/ 2507673 h 2507673"/>
                  <a:gd name="connsiteX63" fmla="*/ 3727682 w 3727682"/>
                  <a:gd name="connsiteY6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316610 w 3727682"/>
                  <a:gd name="connsiteY16" fmla="*/ 673337 h 2507673"/>
                  <a:gd name="connsiteX17" fmla="*/ 327257 w 3727682"/>
                  <a:gd name="connsiteY17" fmla="*/ 773257 h 2507673"/>
                  <a:gd name="connsiteX18" fmla="*/ 362759 w 3727682"/>
                  <a:gd name="connsiteY18" fmla="*/ 773257 h 2507673"/>
                  <a:gd name="connsiteX19" fmla="*/ 362759 w 3727682"/>
                  <a:gd name="connsiteY19" fmla="*/ 969818 h 2507673"/>
                  <a:gd name="connsiteX20" fmla="*/ 393932 w 3727682"/>
                  <a:gd name="connsiteY20" fmla="*/ 969818 h 2507673"/>
                  <a:gd name="connsiteX21" fmla="*/ 393932 w 3727682"/>
                  <a:gd name="connsiteY21" fmla="*/ 1050348 h 2507673"/>
                  <a:gd name="connsiteX22" fmla="*/ 456277 w 3727682"/>
                  <a:gd name="connsiteY22" fmla="*/ 1050348 h 2507673"/>
                  <a:gd name="connsiteX23" fmla="*/ 456277 w 3727682"/>
                  <a:gd name="connsiteY23" fmla="*/ 1180234 h 2507673"/>
                  <a:gd name="connsiteX24" fmla="*/ 523818 w 3727682"/>
                  <a:gd name="connsiteY24" fmla="*/ 1180234 h 2507673"/>
                  <a:gd name="connsiteX25" fmla="*/ 523818 w 3727682"/>
                  <a:gd name="connsiteY25" fmla="*/ 1215736 h 2507673"/>
                  <a:gd name="connsiteX26" fmla="*/ 573175 w 3727682"/>
                  <a:gd name="connsiteY26" fmla="*/ 1215736 h 2507673"/>
                  <a:gd name="connsiteX27" fmla="*/ 573175 w 3727682"/>
                  <a:gd name="connsiteY27" fmla="*/ 1341293 h 2507673"/>
                  <a:gd name="connsiteX28" fmla="*/ 693536 w 3727682"/>
                  <a:gd name="connsiteY28" fmla="*/ 1341293 h 2507673"/>
                  <a:gd name="connsiteX29" fmla="*/ 693536 w 3727682"/>
                  <a:gd name="connsiteY29" fmla="*/ 1430482 h 2507673"/>
                  <a:gd name="connsiteX30" fmla="*/ 738564 w 3727682"/>
                  <a:gd name="connsiteY30" fmla="*/ 1430482 h 2507673"/>
                  <a:gd name="connsiteX31" fmla="*/ 738564 w 3727682"/>
                  <a:gd name="connsiteY31" fmla="*/ 1537855 h 2507673"/>
                  <a:gd name="connsiteX32" fmla="*/ 787055 w 3727682"/>
                  <a:gd name="connsiteY32" fmla="*/ 1537855 h 2507673"/>
                  <a:gd name="connsiteX33" fmla="*/ 787055 w 3727682"/>
                  <a:gd name="connsiteY33" fmla="*/ 1604530 h 2507673"/>
                  <a:gd name="connsiteX34" fmla="*/ 827752 w 3727682"/>
                  <a:gd name="connsiteY34" fmla="*/ 1604530 h 2507673"/>
                  <a:gd name="connsiteX35" fmla="*/ 827752 w 3727682"/>
                  <a:gd name="connsiteY35" fmla="*/ 1649557 h 2507673"/>
                  <a:gd name="connsiteX36" fmla="*/ 930795 w 3727682"/>
                  <a:gd name="connsiteY36" fmla="*/ 1649557 h 2507673"/>
                  <a:gd name="connsiteX37" fmla="*/ 930795 w 3727682"/>
                  <a:gd name="connsiteY37" fmla="*/ 1774248 h 2507673"/>
                  <a:gd name="connsiteX38" fmla="*/ 1073671 w 3727682"/>
                  <a:gd name="connsiteY38" fmla="*/ 1774248 h 2507673"/>
                  <a:gd name="connsiteX39" fmla="*/ 1073671 w 3727682"/>
                  <a:gd name="connsiteY39" fmla="*/ 1833130 h 2507673"/>
                  <a:gd name="connsiteX40" fmla="*/ 1104843 w 3727682"/>
                  <a:gd name="connsiteY40" fmla="*/ 1833130 h 2507673"/>
                  <a:gd name="connsiteX41" fmla="*/ 1104843 w 3727682"/>
                  <a:gd name="connsiteY41" fmla="*/ 1908464 h 2507673"/>
                  <a:gd name="connsiteX42" fmla="*/ 1287550 w 3727682"/>
                  <a:gd name="connsiteY42" fmla="*/ 1908464 h 2507673"/>
                  <a:gd name="connsiteX43" fmla="*/ 1287550 w 3727682"/>
                  <a:gd name="connsiteY43" fmla="*/ 2020166 h 2507673"/>
                  <a:gd name="connsiteX44" fmla="*/ 1328248 w 3727682"/>
                  <a:gd name="connsiteY44" fmla="*/ 2020166 h 2507673"/>
                  <a:gd name="connsiteX45" fmla="*/ 1328248 w 3727682"/>
                  <a:gd name="connsiteY45" fmla="*/ 2078182 h 2507673"/>
                  <a:gd name="connsiteX46" fmla="*/ 1649500 w 3727682"/>
                  <a:gd name="connsiteY46" fmla="*/ 2078182 h 2507673"/>
                  <a:gd name="connsiteX47" fmla="*/ 1649500 w 3727682"/>
                  <a:gd name="connsiteY47" fmla="*/ 2158711 h 2507673"/>
                  <a:gd name="connsiteX48" fmla="*/ 1748214 w 3727682"/>
                  <a:gd name="connsiteY48" fmla="*/ 2158711 h 2507673"/>
                  <a:gd name="connsiteX49" fmla="*/ 1748214 w 3727682"/>
                  <a:gd name="connsiteY49" fmla="*/ 2208068 h 2507673"/>
                  <a:gd name="connsiteX50" fmla="*/ 1846927 w 3727682"/>
                  <a:gd name="connsiteY50" fmla="*/ 2208068 h 2507673"/>
                  <a:gd name="connsiteX51" fmla="*/ 1846927 w 3727682"/>
                  <a:gd name="connsiteY51" fmla="*/ 2253096 h 2507673"/>
                  <a:gd name="connsiteX52" fmla="*/ 2065136 w 3727682"/>
                  <a:gd name="connsiteY52" fmla="*/ 2253096 h 2507673"/>
                  <a:gd name="connsiteX53" fmla="*/ 2065136 w 3727682"/>
                  <a:gd name="connsiteY53" fmla="*/ 2284268 h 2507673"/>
                  <a:gd name="connsiteX54" fmla="*/ 2226196 w 3727682"/>
                  <a:gd name="connsiteY54" fmla="*/ 2284268 h 2507673"/>
                  <a:gd name="connsiteX55" fmla="*/ 2226196 w 3727682"/>
                  <a:gd name="connsiteY55" fmla="*/ 2342284 h 2507673"/>
                  <a:gd name="connsiteX56" fmla="*/ 2275552 w 3727682"/>
                  <a:gd name="connsiteY56" fmla="*/ 2342284 h 2507673"/>
                  <a:gd name="connsiteX57" fmla="*/ 2275552 w 3727682"/>
                  <a:gd name="connsiteY57" fmla="*/ 2373457 h 2507673"/>
                  <a:gd name="connsiteX58" fmla="*/ 2726691 w 3727682"/>
                  <a:gd name="connsiteY58" fmla="*/ 2373457 h 2507673"/>
                  <a:gd name="connsiteX59" fmla="*/ 2726691 w 3727682"/>
                  <a:gd name="connsiteY59" fmla="*/ 2414155 h 2507673"/>
                  <a:gd name="connsiteX60" fmla="*/ 3164841 w 3727682"/>
                  <a:gd name="connsiteY60" fmla="*/ 2414155 h 2507673"/>
                  <a:gd name="connsiteX61" fmla="*/ 3164841 w 3727682"/>
                  <a:gd name="connsiteY61" fmla="*/ 2462646 h 2507673"/>
                  <a:gd name="connsiteX62" fmla="*/ 3433273 w 3727682"/>
                  <a:gd name="connsiteY62" fmla="*/ 2462646 h 2507673"/>
                  <a:gd name="connsiteX63" fmla="*/ 3433273 w 3727682"/>
                  <a:gd name="connsiteY63" fmla="*/ 2507673 h 2507673"/>
                  <a:gd name="connsiteX64" fmla="*/ 3727682 w 3727682"/>
                  <a:gd name="connsiteY64"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73337 h 2507673"/>
                  <a:gd name="connsiteX17" fmla="*/ 327257 w 3727682"/>
                  <a:gd name="connsiteY17" fmla="*/ 773257 h 2507673"/>
                  <a:gd name="connsiteX18" fmla="*/ 362759 w 3727682"/>
                  <a:gd name="connsiteY18" fmla="*/ 773257 h 2507673"/>
                  <a:gd name="connsiteX19" fmla="*/ 362759 w 3727682"/>
                  <a:gd name="connsiteY19" fmla="*/ 969818 h 2507673"/>
                  <a:gd name="connsiteX20" fmla="*/ 393932 w 3727682"/>
                  <a:gd name="connsiteY20" fmla="*/ 969818 h 2507673"/>
                  <a:gd name="connsiteX21" fmla="*/ 393932 w 3727682"/>
                  <a:gd name="connsiteY21" fmla="*/ 1050348 h 2507673"/>
                  <a:gd name="connsiteX22" fmla="*/ 456277 w 3727682"/>
                  <a:gd name="connsiteY22" fmla="*/ 1050348 h 2507673"/>
                  <a:gd name="connsiteX23" fmla="*/ 456277 w 3727682"/>
                  <a:gd name="connsiteY23" fmla="*/ 1180234 h 2507673"/>
                  <a:gd name="connsiteX24" fmla="*/ 523818 w 3727682"/>
                  <a:gd name="connsiteY24" fmla="*/ 1180234 h 2507673"/>
                  <a:gd name="connsiteX25" fmla="*/ 523818 w 3727682"/>
                  <a:gd name="connsiteY25" fmla="*/ 1215736 h 2507673"/>
                  <a:gd name="connsiteX26" fmla="*/ 573175 w 3727682"/>
                  <a:gd name="connsiteY26" fmla="*/ 1215736 h 2507673"/>
                  <a:gd name="connsiteX27" fmla="*/ 573175 w 3727682"/>
                  <a:gd name="connsiteY27" fmla="*/ 1341293 h 2507673"/>
                  <a:gd name="connsiteX28" fmla="*/ 693536 w 3727682"/>
                  <a:gd name="connsiteY28" fmla="*/ 1341293 h 2507673"/>
                  <a:gd name="connsiteX29" fmla="*/ 693536 w 3727682"/>
                  <a:gd name="connsiteY29" fmla="*/ 1430482 h 2507673"/>
                  <a:gd name="connsiteX30" fmla="*/ 738564 w 3727682"/>
                  <a:gd name="connsiteY30" fmla="*/ 1430482 h 2507673"/>
                  <a:gd name="connsiteX31" fmla="*/ 738564 w 3727682"/>
                  <a:gd name="connsiteY31" fmla="*/ 1537855 h 2507673"/>
                  <a:gd name="connsiteX32" fmla="*/ 787055 w 3727682"/>
                  <a:gd name="connsiteY32" fmla="*/ 1537855 h 2507673"/>
                  <a:gd name="connsiteX33" fmla="*/ 787055 w 3727682"/>
                  <a:gd name="connsiteY33" fmla="*/ 1604530 h 2507673"/>
                  <a:gd name="connsiteX34" fmla="*/ 827752 w 3727682"/>
                  <a:gd name="connsiteY34" fmla="*/ 1604530 h 2507673"/>
                  <a:gd name="connsiteX35" fmla="*/ 827752 w 3727682"/>
                  <a:gd name="connsiteY35" fmla="*/ 1649557 h 2507673"/>
                  <a:gd name="connsiteX36" fmla="*/ 930795 w 3727682"/>
                  <a:gd name="connsiteY36" fmla="*/ 1649557 h 2507673"/>
                  <a:gd name="connsiteX37" fmla="*/ 930795 w 3727682"/>
                  <a:gd name="connsiteY37" fmla="*/ 1774248 h 2507673"/>
                  <a:gd name="connsiteX38" fmla="*/ 1073671 w 3727682"/>
                  <a:gd name="connsiteY38" fmla="*/ 1774248 h 2507673"/>
                  <a:gd name="connsiteX39" fmla="*/ 1073671 w 3727682"/>
                  <a:gd name="connsiteY39" fmla="*/ 1833130 h 2507673"/>
                  <a:gd name="connsiteX40" fmla="*/ 1104843 w 3727682"/>
                  <a:gd name="connsiteY40" fmla="*/ 1833130 h 2507673"/>
                  <a:gd name="connsiteX41" fmla="*/ 1104843 w 3727682"/>
                  <a:gd name="connsiteY41" fmla="*/ 1908464 h 2507673"/>
                  <a:gd name="connsiteX42" fmla="*/ 1287550 w 3727682"/>
                  <a:gd name="connsiteY42" fmla="*/ 1908464 h 2507673"/>
                  <a:gd name="connsiteX43" fmla="*/ 1287550 w 3727682"/>
                  <a:gd name="connsiteY43" fmla="*/ 2020166 h 2507673"/>
                  <a:gd name="connsiteX44" fmla="*/ 1328248 w 3727682"/>
                  <a:gd name="connsiteY44" fmla="*/ 2020166 h 2507673"/>
                  <a:gd name="connsiteX45" fmla="*/ 1328248 w 3727682"/>
                  <a:gd name="connsiteY45" fmla="*/ 2078182 h 2507673"/>
                  <a:gd name="connsiteX46" fmla="*/ 1649500 w 3727682"/>
                  <a:gd name="connsiteY46" fmla="*/ 2078182 h 2507673"/>
                  <a:gd name="connsiteX47" fmla="*/ 1649500 w 3727682"/>
                  <a:gd name="connsiteY47" fmla="*/ 2158711 h 2507673"/>
                  <a:gd name="connsiteX48" fmla="*/ 1748214 w 3727682"/>
                  <a:gd name="connsiteY48" fmla="*/ 2158711 h 2507673"/>
                  <a:gd name="connsiteX49" fmla="*/ 1748214 w 3727682"/>
                  <a:gd name="connsiteY49" fmla="*/ 2208068 h 2507673"/>
                  <a:gd name="connsiteX50" fmla="*/ 1846927 w 3727682"/>
                  <a:gd name="connsiteY50" fmla="*/ 2208068 h 2507673"/>
                  <a:gd name="connsiteX51" fmla="*/ 1846927 w 3727682"/>
                  <a:gd name="connsiteY51" fmla="*/ 2253096 h 2507673"/>
                  <a:gd name="connsiteX52" fmla="*/ 2065136 w 3727682"/>
                  <a:gd name="connsiteY52" fmla="*/ 2253096 h 2507673"/>
                  <a:gd name="connsiteX53" fmla="*/ 2065136 w 3727682"/>
                  <a:gd name="connsiteY53" fmla="*/ 2284268 h 2507673"/>
                  <a:gd name="connsiteX54" fmla="*/ 2226196 w 3727682"/>
                  <a:gd name="connsiteY54" fmla="*/ 2284268 h 2507673"/>
                  <a:gd name="connsiteX55" fmla="*/ 2226196 w 3727682"/>
                  <a:gd name="connsiteY55" fmla="*/ 2342284 h 2507673"/>
                  <a:gd name="connsiteX56" fmla="*/ 2275552 w 3727682"/>
                  <a:gd name="connsiteY56" fmla="*/ 2342284 h 2507673"/>
                  <a:gd name="connsiteX57" fmla="*/ 2275552 w 3727682"/>
                  <a:gd name="connsiteY57" fmla="*/ 2373457 h 2507673"/>
                  <a:gd name="connsiteX58" fmla="*/ 2726691 w 3727682"/>
                  <a:gd name="connsiteY58" fmla="*/ 2373457 h 2507673"/>
                  <a:gd name="connsiteX59" fmla="*/ 2726691 w 3727682"/>
                  <a:gd name="connsiteY59" fmla="*/ 2414155 h 2507673"/>
                  <a:gd name="connsiteX60" fmla="*/ 3164841 w 3727682"/>
                  <a:gd name="connsiteY60" fmla="*/ 2414155 h 2507673"/>
                  <a:gd name="connsiteX61" fmla="*/ 3164841 w 3727682"/>
                  <a:gd name="connsiteY61" fmla="*/ 2462646 h 2507673"/>
                  <a:gd name="connsiteX62" fmla="*/ 3433273 w 3727682"/>
                  <a:gd name="connsiteY62" fmla="*/ 2462646 h 2507673"/>
                  <a:gd name="connsiteX63" fmla="*/ 3433273 w 3727682"/>
                  <a:gd name="connsiteY63" fmla="*/ 2507673 h 2507673"/>
                  <a:gd name="connsiteX64" fmla="*/ 3727682 w 3727682"/>
                  <a:gd name="connsiteY64"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73337 h 2507673"/>
                  <a:gd name="connsiteX17" fmla="*/ 327257 w 3727682"/>
                  <a:gd name="connsiteY17" fmla="*/ 773257 h 2507673"/>
                  <a:gd name="connsiteX18" fmla="*/ 309734 w 3727682"/>
                  <a:gd name="connsiteY18" fmla="*/ 721440 h 2507673"/>
                  <a:gd name="connsiteX19" fmla="*/ 362759 w 3727682"/>
                  <a:gd name="connsiteY19" fmla="*/ 773257 h 2507673"/>
                  <a:gd name="connsiteX20" fmla="*/ 362759 w 3727682"/>
                  <a:gd name="connsiteY20" fmla="*/ 969818 h 2507673"/>
                  <a:gd name="connsiteX21" fmla="*/ 393932 w 3727682"/>
                  <a:gd name="connsiteY21" fmla="*/ 969818 h 2507673"/>
                  <a:gd name="connsiteX22" fmla="*/ 393932 w 3727682"/>
                  <a:gd name="connsiteY22" fmla="*/ 1050348 h 2507673"/>
                  <a:gd name="connsiteX23" fmla="*/ 456277 w 3727682"/>
                  <a:gd name="connsiteY23" fmla="*/ 1050348 h 2507673"/>
                  <a:gd name="connsiteX24" fmla="*/ 456277 w 3727682"/>
                  <a:gd name="connsiteY24" fmla="*/ 1180234 h 2507673"/>
                  <a:gd name="connsiteX25" fmla="*/ 523818 w 3727682"/>
                  <a:gd name="connsiteY25" fmla="*/ 1180234 h 2507673"/>
                  <a:gd name="connsiteX26" fmla="*/ 523818 w 3727682"/>
                  <a:gd name="connsiteY26" fmla="*/ 1215736 h 2507673"/>
                  <a:gd name="connsiteX27" fmla="*/ 573175 w 3727682"/>
                  <a:gd name="connsiteY27" fmla="*/ 1215736 h 2507673"/>
                  <a:gd name="connsiteX28" fmla="*/ 573175 w 3727682"/>
                  <a:gd name="connsiteY28" fmla="*/ 1341293 h 2507673"/>
                  <a:gd name="connsiteX29" fmla="*/ 693536 w 3727682"/>
                  <a:gd name="connsiteY29" fmla="*/ 1341293 h 2507673"/>
                  <a:gd name="connsiteX30" fmla="*/ 693536 w 3727682"/>
                  <a:gd name="connsiteY30" fmla="*/ 1430482 h 2507673"/>
                  <a:gd name="connsiteX31" fmla="*/ 738564 w 3727682"/>
                  <a:gd name="connsiteY31" fmla="*/ 1430482 h 2507673"/>
                  <a:gd name="connsiteX32" fmla="*/ 738564 w 3727682"/>
                  <a:gd name="connsiteY32" fmla="*/ 1537855 h 2507673"/>
                  <a:gd name="connsiteX33" fmla="*/ 787055 w 3727682"/>
                  <a:gd name="connsiteY33" fmla="*/ 1537855 h 2507673"/>
                  <a:gd name="connsiteX34" fmla="*/ 787055 w 3727682"/>
                  <a:gd name="connsiteY34" fmla="*/ 1604530 h 2507673"/>
                  <a:gd name="connsiteX35" fmla="*/ 827752 w 3727682"/>
                  <a:gd name="connsiteY35" fmla="*/ 1604530 h 2507673"/>
                  <a:gd name="connsiteX36" fmla="*/ 827752 w 3727682"/>
                  <a:gd name="connsiteY36" fmla="*/ 1649557 h 2507673"/>
                  <a:gd name="connsiteX37" fmla="*/ 930795 w 3727682"/>
                  <a:gd name="connsiteY37" fmla="*/ 1649557 h 2507673"/>
                  <a:gd name="connsiteX38" fmla="*/ 930795 w 3727682"/>
                  <a:gd name="connsiteY38" fmla="*/ 1774248 h 2507673"/>
                  <a:gd name="connsiteX39" fmla="*/ 1073671 w 3727682"/>
                  <a:gd name="connsiteY39" fmla="*/ 1774248 h 2507673"/>
                  <a:gd name="connsiteX40" fmla="*/ 1073671 w 3727682"/>
                  <a:gd name="connsiteY40" fmla="*/ 1833130 h 2507673"/>
                  <a:gd name="connsiteX41" fmla="*/ 1104843 w 3727682"/>
                  <a:gd name="connsiteY41" fmla="*/ 1833130 h 2507673"/>
                  <a:gd name="connsiteX42" fmla="*/ 1104843 w 3727682"/>
                  <a:gd name="connsiteY42" fmla="*/ 1908464 h 2507673"/>
                  <a:gd name="connsiteX43" fmla="*/ 1287550 w 3727682"/>
                  <a:gd name="connsiteY43" fmla="*/ 1908464 h 2507673"/>
                  <a:gd name="connsiteX44" fmla="*/ 1287550 w 3727682"/>
                  <a:gd name="connsiteY44" fmla="*/ 2020166 h 2507673"/>
                  <a:gd name="connsiteX45" fmla="*/ 1328248 w 3727682"/>
                  <a:gd name="connsiteY45" fmla="*/ 2020166 h 2507673"/>
                  <a:gd name="connsiteX46" fmla="*/ 1328248 w 3727682"/>
                  <a:gd name="connsiteY46" fmla="*/ 2078182 h 2507673"/>
                  <a:gd name="connsiteX47" fmla="*/ 1649500 w 3727682"/>
                  <a:gd name="connsiteY47" fmla="*/ 2078182 h 2507673"/>
                  <a:gd name="connsiteX48" fmla="*/ 1649500 w 3727682"/>
                  <a:gd name="connsiteY48" fmla="*/ 2158711 h 2507673"/>
                  <a:gd name="connsiteX49" fmla="*/ 1748214 w 3727682"/>
                  <a:gd name="connsiteY49" fmla="*/ 2158711 h 2507673"/>
                  <a:gd name="connsiteX50" fmla="*/ 1748214 w 3727682"/>
                  <a:gd name="connsiteY50" fmla="*/ 2208068 h 2507673"/>
                  <a:gd name="connsiteX51" fmla="*/ 1846927 w 3727682"/>
                  <a:gd name="connsiteY51" fmla="*/ 2208068 h 2507673"/>
                  <a:gd name="connsiteX52" fmla="*/ 1846927 w 3727682"/>
                  <a:gd name="connsiteY52" fmla="*/ 2253096 h 2507673"/>
                  <a:gd name="connsiteX53" fmla="*/ 2065136 w 3727682"/>
                  <a:gd name="connsiteY53" fmla="*/ 2253096 h 2507673"/>
                  <a:gd name="connsiteX54" fmla="*/ 2065136 w 3727682"/>
                  <a:gd name="connsiteY54" fmla="*/ 2284268 h 2507673"/>
                  <a:gd name="connsiteX55" fmla="*/ 2226196 w 3727682"/>
                  <a:gd name="connsiteY55" fmla="*/ 2284268 h 2507673"/>
                  <a:gd name="connsiteX56" fmla="*/ 2226196 w 3727682"/>
                  <a:gd name="connsiteY56" fmla="*/ 2342284 h 2507673"/>
                  <a:gd name="connsiteX57" fmla="*/ 2275552 w 3727682"/>
                  <a:gd name="connsiteY57" fmla="*/ 2342284 h 2507673"/>
                  <a:gd name="connsiteX58" fmla="*/ 2275552 w 3727682"/>
                  <a:gd name="connsiteY58" fmla="*/ 2373457 h 2507673"/>
                  <a:gd name="connsiteX59" fmla="*/ 2726691 w 3727682"/>
                  <a:gd name="connsiteY59" fmla="*/ 2373457 h 2507673"/>
                  <a:gd name="connsiteX60" fmla="*/ 2726691 w 3727682"/>
                  <a:gd name="connsiteY60" fmla="*/ 2414155 h 2507673"/>
                  <a:gd name="connsiteX61" fmla="*/ 3164841 w 3727682"/>
                  <a:gd name="connsiteY61" fmla="*/ 2414155 h 2507673"/>
                  <a:gd name="connsiteX62" fmla="*/ 3164841 w 3727682"/>
                  <a:gd name="connsiteY62" fmla="*/ 2462646 h 2507673"/>
                  <a:gd name="connsiteX63" fmla="*/ 3433273 w 3727682"/>
                  <a:gd name="connsiteY63" fmla="*/ 2462646 h 2507673"/>
                  <a:gd name="connsiteX64" fmla="*/ 3433273 w 3727682"/>
                  <a:gd name="connsiteY64" fmla="*/ 2507673 h 2507673"/>
                  <a:gd name="connsiteX65" fmla="*/ 3727682 w 3727682"/>
                  <a:gd name="connsiteY6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73337 h 2507673"/>
                  <a:gd name="connsiteX17" fmla="*/ 327257 w 3727682"/>
                  <a:gd name="connsiteY17" fmla="*/ 773257 h 2507673"/>
                  <a:gd name="connsiteX18" fmla="*/ 364738 w 3727682"/>
                  <a:gd name="connsiteY18" fmla="*/ 723731 h 2507673"/>
                  <a:gd name="connsiteX19" fmla="*/ 362759 w 3727682"/>
                  <a:gd name="connsiteY19" fmla="*/ 773257 h 2507673"/>
                  <a:gd name="connsiteX20" fmla="*/ 362759 w 3727682"/>
                  <a:gd name="connsiteY20" fmla="*/ 969818 h 2507673"/>
                  <a:gd name="connsiteX21" fmla="*/ 393932 w 3727682"/>
                  <a:gd name="connsiteY21" fmla="*/ 969818 h 2507673"/>
                  <a:gd name="connsiteX22" fmla="*/ 393932 w 3727682"/>
                  <a:gd name="connsiteY22" fmla="*/ 1050348 h 2507673"/>
                  <a:gd name="connsiteX23" fmla="*/ 456277 w 3727682"/>
                  <a:gd name="connsiteY23" fmla="*/ 1050348 h 2507673"/>
                  <a:gd name="connsiteX24" fmla="*/ 456277 w 3727682"/>
                  <a:gd name="connsiteY24" fmla="*/ 1180234 h 2507673"/>
                  <a:gd name="connsiteX25" fmla="*/ 523818 w 3727682"/>
                  <a:gd name="connsiteY25" fmla="*/ 1180234 h 2507673"/>
                  <a:gd name="connsiteX26" fmla="*/ 523818 w 3727682"/>
                  <a:gd name="connsiteY26" fmla="*/ 1215736 h 2507673"/>
                  <a:gd name="connsiteX27" fmla="*/ 573175 w 3727682"/>
                  <a:gd name="connsiteY27" fmla="*/ 1215736 h 2507673"/>
                  <a:gd name="connsiteX28" fmla="*/ 573175 w 3727682"/>
                  <a:gd name="connsiteY28" fmla="*/ 1341293 h 2507673"/>
                  <a:gd name="connsiteX29" fmla="*/ 693536 w 3727682"/>
                  <a:gd name="connsiteY29" fmla="*/ 1341293 h 2507673"/>
                  <a:gd name="connsiteX30" fmla="*/ 693536 w 3727682"/>
                  <a:gd name="connsiteY30" fmla="*/ 1430482 h 2507673"/>
                  <a:gd name="connsiteX31" fmla="*/ 738564 w 3727682"/>
                  <a:gd name="connsiteY31" fmla="*/ 1430482 h 2507673"/>
                  <a:gd name="connsiteX32" fmla="*/ 738564 w 3727682"/>
                  <a:gd name="connsiteY32" fmla="*/ 1537855 h 2507673"/>
                  <a:gd name="connsiteX33" fmla="*/ 787055 w 3727682"/>
                  <a:gd name="connsiteY33" fmla="*/ 1537855 h 2507673"/>
                  <a:gd name="connsiteX34" fmla="*/ 787055 w 3727682"/>
                  <a:gd name="connsiteY34" fmla="*/ 1604530 h 2507673"/>
                  <a:gd name="connsiteX35" fmla="*/ 827752 w 3727682"/>
                  <a:gd name="connsiteY35" fmla="*/ 1604530 h 2507673"/>
                  <a:gd name="connsiteX36" fmla="*/ 827752 w 3727682"/>
                  <a:gd name="connsiteY36" fmla="*/ 1649557 h 2507673"/>
                  <a:gd name="connsiteX37" fmla="*/ 930795 w 3727682"/>
                  <a:gd name="connsiteY37" fmla="*/ 1649557 h 2507673"/>
                  <a:gd name="connsiteX38" fmla="*/ 930795 w 3727682"/>
                  <a:gd name="connsiteY38" fmla="*/ 1774248 h 2507673"/>
                  <a:gd name="connsiteX39" fmla="*/ 1073671 w 3727682"/>
                  <a:gd name="connsiteY39" fmla="*/ 1774248 h 2507673"/>
                  <a:gd name="connsiteX40" fmla="*/ 1073671 w 3727682"/>
                  <a:gd name="connsiteY40" fmla="*/ 1833130 h 2507673"/>
                  <a:gd name="connsiteX41" fmla="*/ 1104843 w 3727682"/>
                  <a:gd name="connsiteY41" fmla="*/ 1833130 h 2507673"/>
                  <a:gd name="connsiteX42" fmla="*/ 1104843 w 3727682"/>
                  <a:gd name="connsiteY42" fmla="*/ 1908464 h 2507673"/>
                  <a:gd name="connsiteX43" fmla="*/ 1287550 w 3727682"/>
                  <a:gd name="connsiteY43" fmla="*/ 1908464 h 2507673"/>
                  <a:gd name="connsiteX44" fmla="*/ 1287550 w 3727682"/>
                  <a:gd name="connsiteY44" fmla="*/ 2020166 h 2507673"/>
                  <a:gd name="connsiteX45" fmla="*/ 1328248 w 3727682"/>
                  <a:gd name="connsiteY45" fmla="*/ 2020166 h 2507673"/>
                  <a:gd name="connsiteX46" fmla="*/ 1328248 w 3727682"/>
                  <a:gd name="connsiteY46" fmla="*/ 2078182 h 2507673"/>
                  <a:gd name="connsiteX47" fmla="*/ 1649500 w 3727682"/>
                  <a:gd name="connsiteY47" fmla="*/ 2078182 h 2507673"/>
                  <a:gd name="connsiteX48" fmla="*/ 1649500 w 3727682"/>
                  <a:gd name="connsiteY48" fmla="*/ 2158711 h 2507673"/>
                  <a:gd name="connsiteX49" fmla="*/ 1748214 w 3727682"/>
                  <a:gd name="connsiteY49" fmla="*/ 2158711 h 2507673"/>
                  <a:gd name="connsiteX50" fmla="*/ 1748214 w 3727682"/>
                  <a:gd name="connsiteY50" fmla="*/ 2208068 h 2507673"/>
                  <a:gd name="connsiteX51" fmla="*/ 1846927 w 3727682"/>
                  <a:gd name="connsiteY51" fmla="*/ 2208068 h 2507673"/>
                  <a:gd name="connsiteX52" fmla="*/ 1846927 w 3727682"/>
                  <a:gd name="connsiteY52" fmla="*/ 2253096 h 2507673"/>
                  <a:gd name="connsiteX53" fmla="*/ 2065136 w 3727682"/>
                  <a:gd name="connsiteY53" fmla="*/ 2253096 h 2507673"/>
                  <a:gd name="connsiteX54" fmla="*/ 2065136 w 3727682"/>
                  <a:gd name="connsiteY54" fmla="*/ 2284268 h 2507673"/>
                  <a:gd name="connsiteX55" fmla="*/ 2226196 w 3727682"/>
                  <a:gd name="connsiteY55" fmla="*/ 2284268 h 2507673"/>
                  <a:gd name="connsiteX56" fmla="*/ 2226196 w 3727682"/>
                  <a:gd name="connsiteY56" fmla="*/ 2342284 h 2507673"/>
                  <a:gd name="connsiteX57" fmla="*/ 2275552 w 3727682"/>
                  <a:gd name="connsiteY57" fmla="*/ 2342284 h 2507673"/>
                  <a:gd name="connsiteX58" fmla="*/ 2275552 w 3727682"/>
                  <a:gd name="connsiteY58" fmla="*/ 2373457 h 2507673"/>
                  <a:gd name="connsiteX59" fmla="*/ 2726691 w 3727682"/>
                  <a:gd name="connsiteY59" fmla="*/ 2373457 h 2507673"/>
                  <a:gd name="connsiteX60" fmla="*/ 2726691 w 3727682"/>
                  <a:gd name="connsiteY60" fmla="*/ 2414155 h 2507673"/>
                  <a:gd name="connsiteX61" fmla="*/ 3164841 w 3727682"/>
                  <a:gd name="connsiteY61" fmla="*/ 2414155 h 2507673"/>
                  <a:gd name="connsiteX62" fmla="*/ 3164841 w 3727682"/>
                  <a:gd name="connsiteY62" fmla="*/ 2462646 h 2507673"/>
                  <a:gd name="connsiteX63" fmla="*/ 3433273 w 3727682"/>
                  <a:gd name="connsiteY63" fmla="*/ 2462646 h 2507673"/>
                  <a:gd name="connsiteX64" fmla="*/ 3433273 w 3727682"/>
                  <a:gd name="connsiteY64" fmla="*/ 2507673 h 2507673"/>
                  <a:gd name="connsiteX65" fmla="*/ 3727682 w 3727682"/>
                  <a:gd name="connsiteY6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73337 h 2507673"/>
                  <a:gd name="connsiteX17" fmla="*/ 334133 w 3727682"/>
                  <a:gd name="connsiteY17" fmla="*/ 709121 h 2507673"/>
                  <a:gd name="connsiteX18" fmla="*/ 364738 w 3727682"/>
                  <a:gd name="connsiteY18" fmla="*/ 723731 h 2507673"/>
                  <a:gd name="connsiteX19" fmla="*/ 362759 w 3727682"/>
                  <a:gd name="connsiteY19" fmla="*/ 773257 h 2507673"/>
                  <a:gd name="connsiteX20" fmla="*/ 362759 w 3727682"/>
                  <a:gd name="connsiteY20" fmla="*/ 969818 h 2507673"/>
                  <a:gd name="connsiteX21" fmla="*/ 393932 w 3727682"/>
                  <a:gd name="connsiteY21" fmla="*/ 969818 h 2507673"/>
                  <a:gd name="connsiteX22" fmla="*/ 393932 w 3727682"/>
                  <a:gd name="connsiteY22" fmla="*/ 1050348 h 2507673"/>
                  <a:gd name="connsiteX23" fmla="*/ 456277 w 3727682"/>
                  <a:gd name="connsiteY23" fmla="*/ 1050348 h 2507673"/>
                  <a:gd name="connsiteX24" fmla="*/ 456277 w 3727682"/>
                  <a:gd name="connsiteY24" fmla="*/ 1180234 h 2507673"/>
                  <a:gd name="connsiteX25" fmla="*/ 523818 w 3727682"/>
                  <a:gd name="connsiteY25" fmla="*/ 1180234 h 2507673"/>
                  <a:gd name="connsiteX26" fmla="*/ 523818 w 3727682"/>
                  <a:gd name="connsiteY26" fmla="*/ 1215736 h 2507673"/>
                  <a:gd name="connsiteX27" fmla="*/ 573175 w 3727682"/>
                  <a:gd name="connsiteY27" fmla="*/ 1215736 h 2507673"/>
                  <a:gd name="connsiteX28" fmla="*/ 573175 w 3727682"/>
                  <a:gd name="connsiteY28" fmla="*/ 1341293 h 2507673"/>
                  <a:gd name="connsiteX29" fmla="*/ 693536 w 3727682"/>
                  <a:gd name="connsiteY29" fmla="*/ 1341293 h 2507673"/>
                  <a:gd name="connsiteX30" fmla="*/ 693536 w 3727682"/>
                  <a:gd name="connsiteY30" fmla="*/ 1430482 h 2507673"/>
                  <a:gd name="connsiteX31" fmla="*/ 738564 w 3727682"/>
                  <a:gd name="connsiteY31" fmla="*/ 1430482 h 2507673"/>
                  <a:gd name="connsiteX32" fmla="*/ 738564 w 3727682"/>
                  <a:gd name="connsiteY32" fmla="*/ 1537855 h 2507673"/>
                  <a:gd name="connsiteX33" fmla="*/ 787055 w 3727682"/>
                  <a:gd name="connsiteY33" fmla="*/ 1537855 h 2507673"/>
                  <a:gd name="connsiteX34" fmla="*/ 787055 w 3727682"/>
                  <a:gd name="connsiteY34" fmla="*/ 1604530 h 2507673"/>
                  <a:gd name="connsiteX35" fmla="*/ 827752 w 3727682"/>
                  <a:gd name="connsiteY35" fmla="*/ 1604530 h 2507673"/>
                  <a:gd name="connsiteX36" fmla="*/ 827752 w 3727682"/>
                  <a:gd name="connsiteY36" fmla="*/ 1649557 h 2507673"/>
                  <a:gd name="connsiteX37" fmla="*/ 930795 w 3727682"/>
                  <a:gd name="connsiteY37" fmla="*/ 1649557 h 2507673"/>
                  <a:gd name="connsiteX38" fmla="*/ 930795 w 3727682"/>
                  <a:gd name="connsiteY38" fmla="*/ 1774248 h 2507673"/>
                  <a:gd name="connsiteX39" fmla="*/ 1073671 w 3727682"/>
                  <a:gd name="connsiteY39" fmla="*/ 1774248 h 2507673"/>
                  <a:gd name="connsiteX40" fmla="*/ 1073671 w 3727682"/>
                  <a:gd name="connsiteY40" fmla="*/ 1833130 h 2507673"/>
                  <a:gd name="connsiteX41" fmla="*/ 1104843 w 3727682"/>
                  <a:gd name="connsiteY41" fmla="*/ 1833130 h 2507673"/>
                  <a:gd name="connsiteX42" fmla="*/ 1104843 w 3727682"/>
                  <a:gd name="connsiteY42" fmla="*/ 1908464 h 2507673"/>
                  <a:gd name="connsiteX43" fmla="*/ 1287550 w 3727682"/>
                  <a:gd name="connsiteY43" fmla="*/ 1908464 h 2507673"/>
                  <a:gd name="connsiteX44" fmla="*/ 1287550 w 3727682"/>
                  <a:gd name="connsiteY44" fmla="*/ 2020166 h 2507673"/>
                  <a:gd name="connsiteX45" fmla="*/ 1328248 w 3727682"/>
                  <a:gd name="connsiteY45" fmla="*/ 2020166 h 2507673"/>
                  <a:gd name="connsiteX46" fmla="*/ 1328248 w 3727682"/>
                  <a:gd name="connsiteY46" fmla="*/ 2078182 h 2507673"/>
                  <a:gd name="connsiteX47" fmla="*/ 1649500 w 3727682"/>
                  <a:gd name="connsiteY47" fmla="*/ 2078182 h 2507673"/>
                  <a:gd name="connsiteX48" fmla="*/ 1649500 w 3727682"/>
                  <a:gd name="connsiteY48" fmla="*/ 2158711 h 2507673"/>
                  <a:gd name="connsiteX49" fmla="*/ 1748214 w 3727682"/>
                  <a:gd name="connsiteY49" fmla="*/ 2158711 h 2507673"/>
                  <a:gd name="connsiteX50" fmla="*/ 1748214 w 3727682"/>
                  <a:gd name="connsiteY50" fmla="*/ 2208068 h 2507673"/>
                  <a:gd name="connsiteX51" fmla="*/ 1846927 w 3727682"/>
                  <a:gd name="connsiteY51" fmla="*/ 2208068 h 2507673"/>
                  <a:gd name="connsiteX52" fmla="*/ 1846927 w 3727682"/>
                  <a:gd name="connsiteY52" fmla="*/ 2253096 h 2507673"/>
                  <a:gd name="connsiteX53" fmla="*/ 2065136 w 3727682"/>
                  <a:gd name="connsiteY53" fmla="*/ 2253096 h 2507673"/>
                  <a:gd name="connsiteX54" fmla="*/ 2065136 w 3727682"/>
                  <a:gd name="connsiteY54" fmla="*/ 2284268 h 2507673"/>
                  <a:gd name="connsiteX55" fmla="*/ 2226196 w 3727682"/>
                  <a:gd name="connsiteY55" fmla="*/ 2284268 h 2507673"/>
                  <a:gd name="connsiteX56" fmla="*/ 2226196 w 3727682"/>
                  <a:gd name="connsiteY56" fmla="*/ 2342284 h 2507673"/>
                  <a:gd name="connsiteX57" fmla="*/ 2275552 w 3727682"/>
                  <a:gd name="connsiteY57" fmla="*/ 2342284 h 2507673"/>
                  <a:gd name="connsiteX58" fmla="*/ 2275552 w 3727682"/>
                  <a:gd name="connsiteY58" fmla="*/ 2373457 h 2507673"/>
                  <a:gd name="connsiteX59" fmla="*/ 2726691 w 3727682"/>
                  <a:gd name="connsiteY59" fmla="*/ 2373457 h 2507673"/>
                  <a:gd name="connsiteX60" fmla="*/ 2726691 w 3727682"/>
                  <a:gd name="connsiteY60" fmla="*/ 2414155 h 2507673"/>
                  <a:gd name="connsiteX61" fmla="*/ 3164841 w 3727682"/>
                  <a:gd name="connsiteY61" fmla="*/ 2414155 h 2507673"/>
                  <a:gd name="connsiteX62" fmla="*/ 3164841 w 3727682"/>
                  <a:gd name="connsiteY62" fmla="*/ 2462646 h 2507673"/>
                  <a:gd name="connsiteX63" fmla="*/ 3433273 w 3727682"/>
                  <a:gd name="connsiteY63" fmla="*/ 2462646 h 2507673"/>
                  <a:gd name="connsiteX64" fmla="*/ 3433273 w 3727682"/>
                  <a:gd name="connsiteY64" fmla="*/ 2507673 h 2507673"/>
                  <a:gd name="connsiteX65" fmla="*/ 3727682 w 3727682"/>
                  <a:gd name="connsiteY6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73337 h 2507673"/>
                  <a:gd name="connsiteX17" fmla="*/ 313507 w 3727682"/>
                  <a:gd name="connsiteY17" fmla="*/ 711412 h 2507673"/>
                  <a:gd name="connsiteX18" fmla="*/ 364738 w 3727682"/>
                  <a:gd name="connsiteY18" fmla="*/ 723731 h 2507673"/>
                  <a:gd name="connsiteX19" fmla="*/ 362759 w 3727682"/>
                  <a:gd name="connsiteY19" fmla="*/ 773257 h 2507673"/>
                  <a:gd name="connsiteX20" fmla="*/ 362759 w 3727682"/>
                  <a:gd name="connsiteY20" fmla="*/ 969818 h 2507673"/>
                  <a:gd name="connsiteX21" fmla="*/ 393932 w 3727682"/>
                  <a:gd name="connsiteY21" fmla="*/ 969818 h 2507673"/>
                  <a:gd name="connsiteX22" fmla="*/ 393932 w 3727682"/>
                  <a:gd name="connsiteY22" fmla="*/ 1050348 h 2507673"/>
                  <a:gd name="connsiteX23" fmla="*/ 456277 w 3727682"/>
                  <a:gd name="connsiteY23" fmla="*/ 1050348 h 2507673"/>
                  <a:gd name="connsiteX24" fmla="*/ 456277 w 3727682"/>
                  <a:gd name="connsiteY24" fmla="*/ 1180234 h 2507673"/>
                  <a:gd name="connsiteX25" fmla="*/ 523818 w 3727682"/>
                  <a:gd name="connsiteY25" fmla="*/ 1180234 h 2507673"/>
                  <a:gd name="connsiteX26" fmla="*/ 523818 w 3727682"/>
                  <a:gd name="connsiteY26" fmla="*/ 1215736 h 2507673"/>
                  <a:gd name="connsiteX27" fmla="*/ 573175 w 3727682"/>
                  <a:gd name="connsiteY27" fmla="*/ 1215736 h 2507673"/>
                  <a:gd name="connsiteX28" fmla="*/ 573175 w 3727682"/>
                  <a:gd name="connsiteY28" fmla="*/ 1341293 h 2507673"/>
                  <a:gd name="connsiteX29" fmla="*/ 693536 w 3727682"/>
                  <a:gd name="connsiteY29" fmla="*/ 1341293 h 2507673"/>
                  <a:gd name="connsiteX30" fmla="*/ 693536 w 3727682"/>
                  <a:gd name="connsiteY30" fmla="*/ 1430482 h 2507673"/>
                  <a:gd name="connsiteX31" fmla="*/ 738564 w 3727682"/>
                  <a:gd name="connsiteY31" fmla="*/ 1430482 h 2507673"/>
                  <a:gd name="connsiteX32" fmla="*/ 738564 w 3727682"/>
                  <a:gd name="connsiteY32" fmla="*/ 1537855 h 2507673"/>
                  <a:gd name="connsiteX33" fmla="*/ 787055 w 3727682"/>
                  <a:gd name="connsiteY33" fmla="*/ 1537855 h 2507673"/>
                  <a:gd name="connsiteX34" fmla="*/ 787055 w 3727682"/>
                  <a:gd name="connsiteY34" fmla="*/ 1604530 h 2507673"/>
                  <a:gd name="connsiteX35" fmla="*/ 827752 w 3727682"/>
                  <a:gd name="connsiteY35" fmla="*/ 1604530 h 2507673"/>
                  <a:gd name="connsiteX36" fmla="*/ 827752 w 3727682"/>
                  <a:gd name="connsiteY36" fmla="*/ 1649557 h 2507673"/>
                  <a:gd name="connsiteX37" fmla="*/ 930795 w 3727682"/>
                  <a:gd name="connsiteY37" fmla="*/ 1649557 h 2507673"/>
                  <a:gd name="connsiteX38" fmla="*/ 930795 w 3727682"/>
                  <a:gd name="connsiteY38" fmla="*/ 1774248 h 2507673"/>
                  <a:gd name="connsiteX39" fmla="*/ 1073671 w 3727682"/>
                  <a:gd name="connsiteY39" fmla="*/ 1774248 h 2507673"/>
                  <a:gd name="connsiteX40" fmla="*/ 1073671 w 3727682"/>
                  <a:gd name="connsiteY40" fmla="*/ 1833130 h 2507673"/>
                  <a:gd name="connsiteX41" fmla="*/ 1104843 w 3727682"/>
                  <a:gd name="connsiteY41" fmla="*/ 1833130 h 2507673"/>
                  <a:gd name="connsiteX42" fmla="*/ 1104843 w 3727682"/>
                  <a:gd name="connsiteY42" fmla="*/ 1908464 h 2507673"/>
                  <a:gd name="connsiteX43" fmla="*/ 1287550 w 3727682"/>
                  <a:gd name="connsiteY43" fmla="*/ 1908464 h 2507673"/>
                  <a:gd name="connsiteX44" fmla="*/ 1287550 w 3727682"/>
                  <a:gd name="connsiteY44" fmla="*/ 2020166 h 2507673"/>
                  <a:gd name="connsiteX45" fmla="*/ 1328248 w 3727682"/>
                  <a:gd name="connsiteY45" fmla="*/ 2020166 h 2507673"/>
                  <a:gd name="connsiteX46" fmla="*/ 1328248 w 3727682"/>
                  <a:gd name="connsiteY46" fmla="*/ 2078182 h 2507673"/>
                  <a:gd name="connsiteX47" fmla="*/ 1649500 w 3727682"/>
                  <a:gd name="connsiteY47" fmla="*/ 2078182 h 2507673"/>
                  <a:gd name="connsiteX48" fmla="*/ 1649500 w 3727682"/>
                  <a:gd name="connsiteY48" fmla="*/ 2158711 h 2507673"/>
                  <a:gd name="connsiteX49" fmla="*/ 1748214 w 3727682"/>
                  <a:gd name="connsiteY49" fmla="*/ 2158711 h 2507673"/>
                  <a:gd name="connsiteX50" fmla="*/ 1748214 w 3727682"/>
                  <a:gd name="connsiteY50" fmla="*/ 2208068 h 2507673"/>
                  <a:gd name="connsiteX51" fmla="*/ 1846927 w 3727682"/>
                  <a:gd name="connsiteY51" fmla="*/ 2208068 h 2507673"/>
                  <a:gd name="connsiteX52" fmla="*/ 1846927 w 3727682"/>
                  <a:gd name="connsiteY52" fmla="*/ 2253096 h 2507673"/>
                  <a:gd name="connsiteX53" fmla="*/ 2065136 w 3727682"/>
                  <a:gd name="connsiteY53" fmla="*/ 2253096 h 2507673"/>
                  <a:gd name="connsiteX54" fmla="*/ 2065136 w 3727682"/>
                  <a:gd name="connsiteY54" fmla="*/ 2284268 h 2507673"/>
                  <a:gd name="connsiteX55" fmla="*/ 2226196 w 3727682"/>
                  <a:gd name="connsiteY55" fmla="*/ 2284268 h 2507673"/>
                  <a:gd name="connsiteX56" fmla="*/ 2226196 w 3727682"/>
                  <a:gd name="connsiteY56" fmla="*/ 2342284 h 2507673"/>
                  <a:gd name="connsiteX57" fmla="*/ 2275552 w 3727682"/>
                  <a:gd name="connsiteY57" fmla="*/ 2342284 h 2507673"/>
                  <a:gd name="connsiteX58" fmla="*/ 2275552 w 3727682"/>
                  <a:gd name="connsiteY58" fmla="*/ 2373457 h 2507673"/>
                  <a:gd name="connsiteX59" fmla="*/ 2726691 w 3727682"/>
                  <a:gd name="connsiteY59" fmla="*/ 2373457 h 2507673"/>
                  <a:gd name="connsiteX60" fmla="*/ 2726691 w 3727682"/>
                  <a:gd name="connsiteY60" fmla="*/ 2414155 h 2507673"/>
                  <a:gd name="connsiteX61" fmla="*/ 3164841 w 3727682"/>
                  <a:gd name="connsiteY61" fmla="*/ 2414155 h 2507673"/>
                  <a:gd name="connsiteX62" fmla="*/ 3164841 w 3727682"/>
                  <a:gd name="connsiteY62" fmla="*/ 2462646 h 2507673"/>
                  <a:gd name="connsiteX63" fmla="*/ 3433273 w 3727682"/>
                  <a:gd name="connsiteY63" fmla="*/ 2462646 h 2507673"/>
                  <a:gd name="connsiteX64" fmla="*/ 3433273 w 3727682"/>
                  <a:gd name="connsiteY64" fmla="*/ 2507673 h 2507673"/>
                  <a:gd name="connsiteX65" fmla="*/ 3727682 w 3727682"/>
                  <a:gd name="connsiteY6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73337 h 2507673"/>
                  <a:gd name="connsiteX17" fmla="*/ 320382 w 3727682"/>
                  <a:gd name="connsiteY17" fmla="*/ 681635 h 2507673"/>
                  <a:gd name="connsiteX18" fmla="*/ 364738 w 3727682"/>
                  <a:gd name="connsiteY18" fmla="*/ 723731 h 2507673"/>
                  <a:gd name="connsiteX19" fmla="*/ 362759 w 3727682"/>
                  <a:gd name="connsiteY19" fmla="*/ 773257 h 2507673"/>
                  <a:gd name="connsiteX20" fmla="*/ 362759 w 3727682"/>
                  <a:gd name="connsiteY20" fmla="*/ 969818 h 2507673"/>
                  <a:gd name="connsiteX21" fmla="*/ 393932 w 3727682"/>
                  <a:gd name="connsiteY21" fmla="*/ 969818 h 2507673"/>
                  <a:gd name="connsiteX22" fmla="*/ 393932 w 3727682"/>
                  <a:gd name="connsiteY22" fmla="*/ 1050348 h 2507673"/>
                  <a:gd name="connsiteX23" fmla="*/ 456277 w 3727682"/>
                  <a:gd name="connsiteY23" fmla="*/ 1050348 h 2507673"/>
                  <a:gd name="connsiteX24" fmla="*/ 456277 w 3727682"/>
                  <a:gd name="connsiteY24" fmla="*/ 1180234 h 2507673"/>
                  <a:gd name="connsiteX25" fmla="*/ 523818 w 3727682"/>
                  <a:gd name="connsiteY25" fmla="*/ 1180234 h 2507673"/>
                  <a:gd name="connsiteX26" fmla="*/ 523818 w 3727682"/>
                  <a:gd name="connsiteY26" fmla="*/ 1215736 h 2507673"/>
                  <a:gd name="connsiteX27" fmla="*/ 573175 w 3727682"/>
                  <a:gd name="connsiteY27" fmla="*/ 1215736 h 2507673"/>
                  <a:gd name="connsiteX28" fmla="*/ 573175 w 3727682"/>
                  <a:gd name="connsiteY28" fmla="*/ 1341293 h 2507673"/>
                  <a:gd name="connsiteX29" fmla="*/ 693536 w 3727682"/>
                  <a:gd name="connsiteY29" fmla="*/ 1341293 h 2507673"/>
                  <a:gd name="connsiteX30" fmla="*/ 693536 w 3727682"/>
                  <a:gd name="connsiteY30" fmla="*/ 1430482 h 2507673"/>
                  <a:gd name="connsiteX31" fmla="*/ 738564 w 3727682"/>
                  <a:gd name="connsiteY31" fmla="*/ 1430482 h 2507673"/>
                  <a:gd name="connsiteX32" fmla="*/ 738564 w 3727682"/>
                  <a:gd name="connsiteY32" fmla="*/ 1537855 h 2507673"/>
                  <a:gd name="connsiteX33" fmla="*/ 787055 w 3727682"/>
                  <a:gd name="connsiteY33" fmla="*/ 1537855 h 2507673"/>
                  <a:gd name="connsiteX34" fmla="*/ 787055 w 3727682"/>
                  <a:gd name="connsiteY34" fmla="*/ 1604530 h 2507673"/>
                  <a:gd name="connsiteX35" fmla="*/ 827752 w 3727682"/>
                  <a:gd name="connsiteY35" fmla="*/ 1604530 h 2507673"/>
                  <a:gd name="connsiteX36" fmla="*/ 827752 w 3727682"/>
                  <a:gd name="connsiteY36" fmla="*/ 1649557 h 2507673"/>
                  <a:gd name="connsiteX37" fmla="*/ 930795 w 3727682"/>
                  <a:gd name="connsiteY37" fmla="*/ 1649557 h 2507673"/>
                  <a:gd name="connsiteX38" fmla="*/ 930795 w 3727682"/>
                  <a:gd name="connsiteY38" fmla="*/ 1774248 h 2507673"/>
                  <a:gd name="connsiteX39" fmla="*/ 1073671 w 3727682"/>
                  <a:gd name="connsiteY39" fmla="*/ 1774248 h 2507673"/>
                  <a:gd name="connsiteX40" fmla="*/ 1073671 w 3727682"/>
                  <a:gd name="connsiteY40" fmla="*/ 1833130 h 2507673"/>
                  <a:gd name="connsiteX41" fmla="*/ 1104843 w 3727682"/>
                  <a:gd name="connsiteY41" fmla="*/ 1833130 h 2507673"/>
                  <a:gd name="connsiteX42" fmla="*/ 1104843 w 3727682"/>
                  <a:gd name="connsiteY42" fmla="*/ 1908464 h 2507673"/>
                  <a:gd name="connsiteX43" fmla="*/ 1287550 w 3727682"/>
                  <a:gd name="connsiteY43" fmla="*/ 1908464 h 2507673"/>
                  <a:gd name="connsiteX44" fmla="*/ 1287550 w 3727682"/>
                  <a:gd name="connsiteY44" fmla="*/ 2020166 h 2507673"/>
                  <a:gd name="connsiteX45" fmla="*/ 1328248 w 3727682"/>
                  <a:gd name="connsiteY45" fmla="*/ 2020166 h 2507673"/>
                  <a:gd name="connsiteX46" fmla="*/ 1328248 w 3727682"/>
                  <a:gd name="connsiteY46" fmla="*/ 2078182 h 2507673"/>
                  <a:gd name="connsiteX47" fmla="*/ 1649500 w 3727682"/>
                  <a:gd name="connsiteY47" fmla="*/ 2078182 h 2507673"/>
                  <a:gd name="connsiteX48" fmla="*/ 1649500 w 3727682"/>
                  <a:gd name="connsiteY48" fmla="*/ 2158711 h 2507673"/>
                  <a:gd name="connsiteX49" fmla="*/ 1748214 w 3727682"/>
                  <a:gd name="connsiteY49" fmla="*/ 2158711 h 2507673"/>
                  <a:gd name="connsiteX50" fmla="*/ 1748214 w 3727682"/>
                  <a:gd name="connsiteY50" fmla="*/ 2208068 h 2507673"/>
                  <a:gd name="connsiteX51" fmla="*/ 1846927 w 3727682"/>
                  <a:gd name="connsiteY51" fmla="*/ 2208068 h 2507673"/>
                  <a:gd name="connsiteX52" fmla="*/ 1846927 w 3727682"/>
                  <a:gd name="connsiteY52" fmla="*/ 2253096 h 2507673"/>
                  <a:gd name="connsiteX53" fmla="*/ 2065136 w 3727682"/>
                  <a:gd name="connsiteY53" fmla="*/ 2253096 h 2507673"/>
                  <a:gd name="connsiteX54" fmla="*/ 2065136 w 3727682"/>
                  <a:gd name="connsiteY54" fmla="*/ 2284268 h 2507673"/>
                  <a:gd name="connsiteX55" fmla="*/ 2226196 w 3727682"/>
                  <a:gd name="connsiteY55" fmla="*/ 2284268 h 2507673"/>
                  <a:gd name="connsiteX56" fmla="*/ 2226196 w 3727682"/>
                  <a:gd name="connsiteY56" fmla="*/ 2342284 h 2507673"/>
                  <a:gd name="connsiteX57" fmla="*/ 2275552 w 3727682"/>
                  <a:gd name="connsiteY57" fmla="*/ 2342284 h 2507673"/>
                  <a:gd name="connsiteX58" fmla="*/ 2275552 w 3727682"/>
                  <a:gd name="connsiteY58" fmla="*/ 2373457 h 2507673"/>
                  <a:gd name="connsiteX59" fmla="*/ 2726691 w 3727682"/>
                  <a:gd name="connsiteY59" fmla="*/ 2373457 h 2507673"/>
                  <a:gd name="connsiteX60" fmla="*/ 2726691 w 3727682"/>
                  <a:gd name="connsiteY60" fmla="*/ 2414155 h 2507673"/>
                  <a:gd name="connsiteX61" fmla="*/ 3164841 w 3727682"/>
                  <a:gd name="connsiteY61" fmla="*/ 2414155 h 2507673"/>
                  <a:gd name="connsiteX62" fmla="*/ 3164841 w 3727682"/>
                  <a:gd name="connsiteY62" fmla="*/ 2462646 h 2507673"/>
                  <a:gd name="connsiteX63" fmla="*/ 3433273 w 3727682"/>
                  <a:gd name="connsiteY63" fmla="*/ 2462646 h 2507673"/>
                  <a:gd name="connsiteX64" fmla="*/ 3433273 w 3727682"/>
                  <a:gd name="connsiteY64" fmla="*/ 2507673 h 2507673"/>
                  <a:gd name="connsiteX65" fmla="*/ 3727682 w 3727682"/>
                  <a:gd name="connsiteY6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73337 h 2507673"/>
                  <a:gd name="connsiteX17" fmla="*/ 320382 w 3727682"/>
                  <a:gd name="connsiteY17" fmla="*/ 681635 h 2507673"/>
                  <a:gd name="connsiteX18" fmla="*/ 318902 w 3727682"/>
                  <a:gd name="connsiteY18" fmla="*/ 721441 h 2507673"/>
                  <a:gd name="connsiteX19" fmla="*/ 362759 w 3727682"/>
                  <a:gd name="connsiteY19" fmla="*/ 773257 h 2507673"/>
                  <a:gd name="connsiteX20" fmla="*/ 362759 w 3727682"/>
                  <a:gd name="connsiteY20" fmla="*/ 969818 h 2507673"/>
                  <a:gd name="connsiteX21" fmla="*/ 393932 w 3727682"/>
                  <a:gd name="connsiteY21" fmla="*/ 969818 h 2507673"/>
                  <a:gd name="connsiteX22" fmla="*/ 393932 w 3727682"/>
                  <a:gd name="connsiteY22" fmla="*/ 1050348 h 2507673"/>
                  <a:gd name="connsiteX23" fmla="*/ 456277 w 3727682"/>
                  <a:gd name="connsiteY23" fmla="*/ 1050348 h 2507673"/>
                  <a:gd name="connsiteX24" fmla="*/ 456277 w 3727682"/>
                  <a:gd name="connsiteY24" fmla="*/ 1180234 h 2507673"/>
                  <a:gd name="connsiteX25" fmla="*/ 523818 w 3727682"/>
                  <a:gd name="connsiteY25" fmla="*/ 1180234 h 2507673"/>
                  <a:gd name="connsiteX26" fmla="*/ 523818 w 3727682"/>
                  <a:gd name="connsiteY26" fmla="*/ 1215736 h 2507673"/>
                  <a:gd name="connsiteX27" fmla="*/ 573175 w 3727682"/>
                  <a:gd name="connsiteY27" fmla="*/ 1215736 h 2507673"/>
                  <a:gd name="connsiteX28" fmla="*/ 573175 w 3727682"/>
                  <a:gd name="connsiteY28" fmla="*/ 1341293 h 2507673"/>
                  <a:gd name="connsiteX29" fmla="*/ 693536 w 3727682"/>
                  <a:gd name="connsiteY29" fmla="*/ 1341293 h 2507673"/>
                  <a:gd name="connsiteX30" fmla="*/ 693536 w 3727682"/>
                  <a:gd name="connsiteY30" fmla="*/ 1430482 h 2507673"/>
                  <a:gd name="connsiteX31" fmla="*/ 738564 w 3727682"/>
                  <a:gd name="connsiteY31" fmla="*/ 1430482 h 2507673"/>
                  <a:gd name="connsiteX32" fmla="*/ 738564 w 3727682"/>
                  <a:gd name="connsiteY32" fmla="*/ 1537855 h 2507673"/>
                  <a:gd name="connsiteX33" fmla="*/ 787055 w 3727682"/>
                  <a:gd name="connsiteY33" fmla="*/ 1537855 h 2507673"/>
                  <a:gd name="connsiteX34" fmla="*/ 787055 w 3727682"/>
                  <a:gd name="connsiteY34" fmla="*/ 1604530 h 2507673"/>
                  <a:gd name="connsiteX35" fmla="*/ 827752 w 3727682"/>
                  <a:gd name="connsiteY35" fmla="*/ 1604530 h 2507673"/>
                  <a:gd name="connsiteX36" fmla="*/ 827752 w 3727682"/>
                  <a:gd name="connsiteY36" fmla="*/ 1649557 h 2507673"/>
                  <a:gd name="connsiteX37" fmla="*/ 930795 w 3727682"/>
                  <a:gd name="connsiteY37" fmla="*/ 1649557 h 2507673"/>
                  <a:gd name="connsiteX38" fmla="*/ 930795 w 3727682"/>
                  <a:gd name="connsiteY38" fmla="*/ 1774248 h 2507673"/>
                  <a:gd name="connsiteX39" fmla="*/ 1073671 w 3727682"/>
                  <a:gd name="connsiteY39" fmla="*/ 1774248 h 2507673"/>
                  <a:gd name="connsiteX40" fmla="*/ 1073671 w 3727682"/>
                  <a:gd name="connsiteY40" fmla="*/ 1833130 h 2507673"/>
                  <a:gd name="connsiteX41" fmla="*/ 1104843 w 3727682"/>
                  <a:gd name="connsiteY41" fmla="*/ 1833130 h 2507673"/>
                  <a:gd name="connsiteX42" fmla="*/ 1104843 w 3727682"/>
                  <a:gd name="connsiteY42" fmla="*/ 1908464 h 2507673"/>
                  <a:gd name="connsiteX43" fmla="*/ 1287550 w 3727682"/>
                  <a:gd name="connsiteY43" fmla="*/ 1908464 h 2507673"/>
                  <a:gd name="connsiteX44" fmla="*/ 1287550 w 3727682"/>
                  <a:gd name="connsiteY44" fmla="*/ 2020166 h 2507673"/>
                  <a:gd name="connsiteX45" fmla="*/ 1328248 w 3727682"/>
                  <a:gd name="connsiteY45" fmla="*/ 2020166 h 2507673"/>
                  <a:gd name="connsiteX46" fmla="*/ 1328248 w 3727682"/>
                  <a:gd name="connsiteY46" fmla="*/ 2078182 h 2507673"/>
                  <a:gd name="connsiteX47" fmla="*/ 1649500 w 3727682"/>
                  <a:gd name="connsiteY47" fmla="*/ 2078182 h 2507673"/>
                  <a:gd name="connsiteX48" fmla="*/ 1649500 w 3727682"/>
                  <a:gd name="connsiteY48" fmla="*/ 2158711 h 2507673"/>
                  <a:gd name="connsiteX49" fmla="*/ 1748214 w 3727682"/>
                  <a:gd name="connsiteY49" fmla="*/ 2158711 h 2507673"/>
                  <a:gd name="connsiteX50" fmla="*/ 1748214 w 3727682"/>
                  <a:gd name="connsiteY50" fmla="*/ 2208068 h 2507673"/>
                  <a:gd name="connsiteX51" fmla="*/ 1846927 w 3727682"/>
                  <a:gd name="connsiteY51" fmla="*/ 2208068 h 2507673"/>
                  <a:gd name="connsiteX52" fmla="*/ 1846927 w 3727682"/>
                  <a:gd name="connsiteY52" fmla="*/ 2253096 h 2507673"/>
                  <a:gd name="connsiteX53" fmla="*/ 2065136 w 3727682"/>
                  <a:gd name="connsiteY53" fmla="*/ 2253096 h 2507673"/>
                  <a:gd name="connsiteX54" fmla="*/ 2065136 w 3727682"/>
                  <a:gd name="connsiteY54" fmla="*/ 2284268 h 2507673"/>
                  <a:gd name="connsiteX55" fmla="*/ 2226196 w 3727682"/>
                  <a:gd name="connsiteY55" fmla="*/ 2284268 h 2507673"/>
                  <a:gd name="connsiteX56" fmla="*/ 2226196 w 3727682"/>
                  <a:gd name="connsiteY56" fmla="*/ 2342284 h 2507673"/>
                  <a:gd name="connsiteX57" fmla="*/ 2275552 w 3727682"/>
                  <a:gd name="connsiteY57" fmla="*/ 2342284 h 2507673"/>
                  <a:gd name="connsiteX58" fmla="*/ 2275552 w 3727682"/>
                  <a:gd name="connsiteY58" fmla="*/ 2373457 h 2507673"/>
                  <a:gd name="connsiteX59" fmla="*/ 2726691 w 3727682"/>
                  <a:gd name="connsiteY59" fmla="*/ 2373457 h 2507673"/>
                  <a:gd name="connsiteX60" fmla="*/ 2726691 w 3727682"/>
                  <a:gd name="connsiteY60" fmla="*/ 2414155 h 2507673"/>
                  <a:gd name="connsiteX61" fmla="*/ 3164841 w 3727682"/>
                  <a:gd name="connsiteY61" fmla="*/ 2414155 h 2507673"/>
                  <a:gd name="connsiteX62" fmla="*/ 3164841 w 3727682"/>
                  <a:gd name="connsiteY62" fmla="*/ 2462646 h 2507673"/>
                  <a:gd name="connsiteX63" fmla="*/ 3433273 w 3727682"/>
                  <a:gd name="connsiteY63" fmla="*/ 2462646 h 2507673"/>
                  <a:gd name="connsiteX64" fmla="*/ 3433273 w 3727682"/>
                  <a:gd name="connsiteY64" fmla="*/ 2507673 h 2507673"/>
                  <a:gd name="connsiteX65" fmla="*/ 3727682 w 3727682"/>
                  <a:gd name="connsiteY6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62759 w 3727682"/>
                  <a:gd name="connsiteY19" fmla="*/ 773257 h 2507673"/>
                  <a:gd name="connsiteX20" fmla="*/ 362759 w 3727682"/>
                  <a:gd name="connsiteY20" fmla="*/ 969818 h 2507673"/>
                  <a:gd name="connsiteX21" fmla="*/ 393932 w 3727682"/>
                  <a:gd name="connsiteY21" fmla="*/ 969818 h 2507673"/>
                  <a:gd name="connsiteX22" fmla="*/ 393932 w 3727682"/>
                  <a:gd name="connsiteY22" fmla="*/ 1050348 h 2507673"/>
                  <a:gd name="connsiteX23" fmla="*/ 456277 w 3727682"/>
                  <a:gd name="connsiteY23" fmla="*/ 1050348 h 2507673"/>
                  <a:gd name="connsiteX24" fmla="*/ 456277 w 3727682"/>
                  <a:gd name="connsiteY24" fmla="*/ 1180234 h 2507673"/>
                  <a:gd name="connsiteX25" fmla="*/ 523818 w 3727682"/>
                  <a:gd name="connsiteY25" fmla="*/ 1180234 h 2507673"/>
                  <a:gd name="connsiteX26" fmla="*/ 523818 w 3727682"/>
                  <a:gd name="connsiteY26" fmla="*/ 1215736 h 2507673"/>
                  <a:gd name="connsiteX27" fmla="*/ 573175 w 3727682"/>
                  <a:gd name="connsiteY27" fmla="*/ 1215736 h 2507673"/>
                  <a:gd name="connsiteX28" fmla="*/ 573175 w 3727682"/>
                  <a:gd name="connsiteY28" fmla="*/ 1341293 h 2507673"/>
                  <a:gd name="connsiteX29" fmla="*/ 693536 w 3727682"/>
                  <a:gd name="connsiteY29" fmla="*/ 1341293 h 2507673"/>
                  <a:gd name="connsiteX30" fmla="*/ 693536 w 3727682"/>
                  <a:gd name="connsiteY30" fmla="*/ 1430482 h 2507673"/>
                  <a:gd name="connsiteX31" fmla="*/ 738564 w 3727682"/>
                  <a:gd name="connsiteY31" fmla="*/ 1430482 h 2507673"/>
                  <a:gd name="connsiteX32" fmla="*/ 738564 w 3727682"/>
                  <a:gd name="connsiteY32" fmla="*/ 1537855 h 2507673"/>
                  <a:gd name="connsiteX33" fmla="*/ 787055 w 3727682"/>
                  <a:gd name="connsiteY33" fmla="*/ 1537855 h 2507673"/>
                  <a:gd name="connsiteX34" fmla="*/ 787055 w 3727682"/>
                  <a:gd name="connsiteY34" fmla="*/ 1604530 h 2507673"/>
                  <a:gd name="connsiteX35" fmla="*/ 827752 w 3727682"/>
                  <a:gd name="connsiteY35" fmla="*/ 1604530 h 2507673"/>
                  <a:gd name="connsiteX36" fmla="*/ 827752 w 3727682"/>
                  <a:gd name="connsiteY36" fmla="*/ 1649557 h 2507673"/>
                  <a:gd name="connsiteX37" fmla="*/ 930795 w 3727682"/>
                  <a:gd name="connsiteY37" fmla="*/ 1649557 h 2507673"/>
                  <a:gd name="connsiteX38" fmla="*/ 930795 w 3727682"/>
                  <a:gd name="connsiteY38" fmla="*/ 1774248 h 2507673"/>
                  <a:gd name="connsiteX39" fmla="*/ 1073671 w 3727682"/>
                  <a:gd name="connsiteY39" fmla="*/ 1774248 h 2507673"/>
                  <a:gd name="connsiteX40" fmla="*/ 1073671 w 3727682"/>
                  <a:gd name="connsiteY40" fmla="*/ 1833130 h 2507673"/>
                  <a:gd name="connsiteX41" fmla="*/ 1104843 w 3727682"/>
                  <a:gd name="connsiteY41" fmla="*/ 1833130 h 2507673"/>
                  <a:gd name="connsiteX42" fmla="*/ 1104843 w 3727682"/>
                  <a:gd name="connsiteY42" fmla="*/ 1908464 h 2507673"/>
                  <a:gd name="connsiteX43" fmla="*/ 1287550 w 3727682"/>
                  <a:gd name="connsiteY43" fmla="*/ 1908464 h 2507673"/>
                  <a:gd name="connsiteX44" fmla="*/ 1287550 w 3727682"/>
                  <a:gd name="connsiteY44" fmla="*/ 2020166 h 2507673"/>
                  <a:gd name="connsiteX45" fmla="*/ 1328248 w 3727682"/>
                  <a:gd name="connsiteY45" fmla="*/ 2020166 h 2507673"/>
                  <a:gd name="connsiteX46" fmla="*/ 1328248 w 3727682"/>
                  <a:gd name="connsiteY46" fmla="*/ 2078182 h 2507673"/>
                  <a:gd name="connsiteX47" fmla="*/ 1649500 w 3727682"/>
                  <a:gd name="connsiteY47" fmla="*/ 2078182 h 2507673"/>
                  <a:gd name="connsiteX48" fmla="*/ 1649500 w 3727682"/>
                  <a:gd name="connsiteY48" fmla="*/ 2158711 h 2507673"/>
                  <a:gd name="connsiteX49" fmla="*/ 1748214 w 3727682"/>
                  <a:gd name="connsiteY49" fmla="*/ 2158711 h 2507673"/>
                  <a:gd name="connsiteX50" fmla="*/ 1748214 w 3727682"/>
                  <a:gd name="connsiteY50" fmla="*/ 2208068 h 2507673"/>
                  <a:gd name="connsiteX51" fmla="*/ 1846927 w 3727682"/>
                  <a:gd name="connsiteY51" fmla="*/ 2208068 h 2507673"/>
                  <a:gd name="connsiteX52" fmla="*/ 1846927 w 3727682"/>
                  <a:gd name="connsiteY52" fmla="*/ 2253096 h 2507673"/>
                  <a:gd name="connsiteX53" fmla="*/ 2065136 w 3727682"/>
                  <a:gd name="connsiteY53" fmla="*/ 2253096 h 2507673"/>
                  <a:gd name="connsiteX54" fmla="*/ 2065136 w 3727682"/>
                  <a:gd name="connsiteY54" fmla="*/ 2284268 h 2507673"/>
                  <a:gd name="connsiteX55" fmla="*/ 2226196 w 3727682"/>
                  <a:gd name="connsiteY55" fmla="*/ 2284268 h 2507673"/>
                  <a:gd name="connsiteX56" fmla="*/ 2226196 w 3727682"/>
                  <a:gd name="connsiteY56" fmla="*/ 2342284 h 2507673"/>
                  <a:gd name="connsiteX57" fmla="*/ 2275552 w 3727682"/>
                  <a:gd name="connsiteY57" fmla="*/ 2342284 h 2507673"/>
                  <a:gd name="connsiteX58" fmla="*/ 2275552 w 3727682"/>
                  <a:gd name="connsiteY58" fmla="*/ 2373457 h 2507673"/>
                  <a:gd name="connsiteX59" fmla="*/ 2726691 w 3727682"/>
                  <a:gd name="connsiteY59" fmla="*/ 2373457 h 2507673"/>
                  <a:gd name="connsiteX60" fmla="*/ 2726691 w 3727682"/>
                  <a:gd name="connsiteY60" fmla="*/ 2414155 h 2507673"/>
                  <a:gd name="connsiteX61" fmla="*/ 3164841 w 3727682"/>
                  <a:gd name="connsiteY61" fmla="*/ 2414155 h 2507673"/>
                  <a:gd name="connsiteX62" fmla="*/ 3164841 w 3727682"/>
                  <a:gd name="connsiteY62" fmla="*/ 2462646 h 2507673"/>
                  <a:gd name="connsiteX63" fmla="*/ 3433273 w 3727682"/>
                  <a:gd name="connsiteY63" fmla="*/ 2462646 h 2507673"/>
                  <a:gd name="connsiteX64" fmla="*/ 3433273 w 3727682"/>
                  <a:gd name="connsiteY64" fmla="*/ 2507673 h 2507673"/>
                  <a:gd name="connsiteX65" fmla="*/ 3727682 w 3727682"/>
                  <a:gd name="connsiteY6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8382 w 3727682"/>
                  <a:gd name="connsiteY19" fmla="*/ 770966 h 2507673"/>
                  <a:gd name="connsiteX20" fmla="*/ 362759 w 3727682"/>
                  <a:gd name="connsiteY20" fmla="*/ 969818 h 2507673"/>
                  <a:gd name="connsiteX21" fmla="*/ 393932 w 3727682"/>
                  <a:gd name="connsiteY21" fmla="*/ 969818 h 2507673"/>
                  <a:gd name="connsiteX22" fmla="*/ 393932 w 3727682"/>
                  <a:gd name="connsiteY22" fmla="*/ 1050348 h 2507673"/>
                  <a:gd name="connsiteX23" fmla="*/ 456277 w 3727682"/>
                  <a:gd name="connsiteY23" fmla="*/ 1050348 h 2507673"/>
                  <a:gd name="connsiteX24" fmla="*/ 456277 w 3727682"/>
                  <a:gd name="connsiteY24" fmla="*/ 1180234 h 2507673"/>
                  <a:gd name="connsiteX25" fmla="*/ 523818 w 3727682"/>
                  <a:gd name="connsiteY25" fmla="*/ 1180234 h 2507673"/>
                  <a:gd name="connsiteX26" fmla="*/ 523818 w 3727682"/>
                  <a:gd name="connsiteY26" fmla="*/ 1215736 h 2507673"/>
                  <a:gd name="connsiteX27" fmla="*/ 573175 w 3727682"/>
                  <a:gd name="connsiteY27" fmla="*/ 1215736 h 2507673"/>
                  <a:gd name="connsiteX28" fmla="*/ 573175 w 3727682"/>
                  <a:gd name="connsiteY28" fmla="*/ 1341293 h 2507673"/>
                  <a:gd name="connsiteX29" fmla="*/ 693536 w 3727682"/>
                  <a:gd name="connsiteY29" fmla="*/ 1341293 h 2507673"/>
                  <a:gd name="connsiteX30" fmla="*/ 693536 w 3727682"/>
                  <a:gd name="connsiteY30" fmla="*/ 1430482 h 2507673"/>
                  <a:gd name="connsiteX31" fmla="*/ 738564 w 3727682"/>
                  <a:gd name="connsiteY31" fmla="*/ 1430482 h 2507673"/>
                  <a:gd name="connsiteX32" fmla="*/ 738564 w 3727682"/>
                  <a:gd name="connsiteY32" fmla="*/ 1537855 h 2507673"/>
                  <a:gd name="connsiteX33" fmla="*/ 787055 w 3727682"/>
                  <a:gd name="connsiteY33" fmla="*/ 1537855 h 2507673"/>
                  <a:gd name="connsiteX34" fmla="*/ 787055 w 3727682"/>
                  <a:gd name="connsiteY34" fmla="*/ 1604530 h 2507673"/>
                  <a:gd name="connsiteX35" fmla="*/ 827752 w 3727682"/>
                  <a:gd name="connsiteY35" fmla="*/ 1604530 h 2507673"/>
                  <a:gd name="connsiteX36" fmla="*/ 827752 w 3727682"/>
                  <a:gd name="connsiteY36" fmla="*/ 1649557 h 2507673"/>
                  <a:gd name="connsiteX37" fmla="*/ 930795 w 3727682"/>
                  <a:gd name="connsiteY37" fmla="*/ 1649557 h 2507673"/>
                  <a:gd name="connsiteX38" fmla="*/ 930795 w 3727682"/>
                  <a:gd name="connsiteY38" fmla="*/ 1774248 h 2507673"/>
                  <a:gd name="connsiteX39" fmla="*/ 1073671 w 3727682"/>
                  <a:gd name="connsiteY39" fmla="*/ 1774248 h 2507673"/>
                  <a:gd name="connsiteX40" fmla="*/ 1073671 w 3727682"/>
                  <a:gd name="connsiteY40" fmla="*/ 1833130 h 2507673"/>
                  <a:gd name="connsiteX41" fmla="*/ 1104843 w 3727682"/>
                  <a:gd name="connsiteY41" fmla="*/ 1833130 h 2507673"/>
                  <a:gd name="connsiteX42" fmla="*/ 1104843 w 3727682"/>
                  <a:gd name="connsiteY42" fmla="*/ 1908464 h 2507673"/>
                  <a:gd name="connsiteX43" fmla="*/ 1287550 w 3727682"/>
                  <a:gd name="connsiteY43" fmla="*/ 1908464 h 2507673"/>
                  <a:gd name="connsiteX44" fmla="*/ 1287550 w 3727682"/>
                  <a:gd name="connsiteY44" fmla="*/ 2020166 h 2507673"/>
                  <a:gd name="connsiteX45" fmla="*/ 1328248 w 3727682"/>
                  <a:gd name="connsiteY45" fmla="*/ 2020166 h 2507673"/>
                  <a:gd name="connsiteX46" fmla="*/ 1328248 w 3727682"/>
                  <a:gd name="connsiteY46" fmla="*/ 2078182 h 2507673"/>
                  <a:gd name="connsiteX47" fmla="*/ 1649500 w 3727682"/>
                  <a:gd name="connsiteY47" fmla="*/ 2078182 h 2507673"/>
                  <a:gd name="connsiteX48" fmla="*/ 1649500 w 3727682"/>
                  <a:gd name="connsiteY48" fmla="*/ 2158711 h 2507673"/>
                  <a:gd name="connsiteX49" fmla="*/ 1748214 w 3727682"/>
                  <a:gd name="connsiteY49" fmla="*/ 2158711 h 2507673"/>
                  <a:gd name="connsiteX50" fmla="*/ 1748214 w 3727682"/>
                  <a:gd name="connsiteY50" fmla="*/ 2208068 h 2507673"/>
                  <a:gd name="connsiteX51" fmla="*/ 1846927 w 3727682"/>
                  <a:gd name="connsiteY51" fmla="*/ 2208068 h 2507673"/>
                  <a:gd name="connsiteX52" fmla="*/ 1846927 w 3727682"/>
                  <a:gd name="connsiteY52" fmla="*/ 2253096 h 2507673"/>
                  <a:gd name="connsiteX53" fmla="*/ 2065136 w 3727682"/>
                  <a:gd name="connsiteY53" fmla="*/ 2253096 h 2507673"/>
                  <a:gd name="connsiteX54" fmla="*/ 2065136 w 3727682"/>
                  <a:gd name="connsiteY54" fmla="*/ 2284268 h 2507673"/>
                  <a:gd name="connsiteX55" fmla="*/ 2226196 w 3727682"/>
                  <a:gd name="connsiteY55" fmla="*/ 2284268 h 2507673"/>
                  <a:gd name="connsiteX56" fmla="*/ 2226196 w 3727682"/>
                  <a:gd name="connsiteY56" fmla="*/ 2342284 h 2507673"/>
                  <a:gd name="connsiteX57" fmla="*/ 2275552 w 3727682"/>
                  <a:gd name="connsiteY57" fmla="*/ 2342284 h 2507673"/>
                  <a:gd name="connsiteX58" fmla="*/ 2275552 w 3727682"/>
                  <a:gd name="connsiteY58" fmla="*/ 2373457 h 2507673"/>
                  <a:gd name="connsiteX59" fmla="*/ 2726691 w 3727682"/>
                  <a:gd name="connsiteY59" fmla="*/ 2373457 h 2507673"/>
                  <a:gd name="connsiteX60" fmla="*/ 2726691 w 3727682"/>
                  <a:gd name="connsiteY60" fmla="*/ 2414155 h 2507673"/>
                  <a:gd name="connsiteX61" fmla="*/ 3164841 w 3727682"/>
                  <a:gd name="connsiteY61" fmla="*/ 2414155 h 2507673"/>
                  <a:gd name="connsiteX62" fmla="*/ 3164841 w 3727682"/>
                  <a:gd name="connsiteY62" fmla="*/ 2462646 h 2507673"/>
                  <a:gd name="connsiteX63" fmla="*/ 3433273 w 3727682"/>
                  <a:gd name="connsiteY63" fmla="*/ 2462646 h 2507673"/>
                  <a:gd name="connsiteX64" fmla="*/ 3433273 w 3727682"/>
                  <a:gd name="connsiteY64" fmla="*/ 2507673 h 2507673"/>
                  <a:gd name="connsiteX65" fmla="*/ 3727682 w 3727682"/>
                  <a:gd name="connsiteY6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58175 w 3727682"/>
                  <a:gd name="connsiteY19" fmla="*/ 754932 h 2507673"/>
                  <a:gd name="connsiteX20" fmla="*/ 362759 w 3727682"/>
                  <a:gd name="connsiteY20" fmla="*/ 969818 h 2507673"/>
                  <a:gd name="connsiteX21" fmla="*/ 393932 w 3727682"/>
                  <a:gd name="connsiteY21" fmla="*/ 969818 h 2507673"/>
                  <a:gd name="connsiteX22" fmla="*/ 393932 w 3727682"/>
                  <a:gd name="connsiteY22" fmla="*/ 1050348 h 2507673"/>
                  <a:gd name="connsiteX23" fmla="*/ 456277 w 3727682"/>
                  <a:gd name="connsiteY23" fmla="*/ 1050348 h 2507673"/>
                  <a:gd name="connsiteX24" fmla="*/ 456277 w 3727682"/>
                  <a:gd name="connsiteY24" fmla="*/ 1180234 h 2507673"/>
                  <a:gd name="connsiteX25" fmla="*/ 523818 w 3727682"/>
                  <a:gd name="connsiteY25" fmla="*/ 1180234 h 2507673"/>
                  <a:gd name="connsiteX26" fmla="*/ 523818 w 3727682"/>
                  <a:gd name="connsiteY26" fmla="*/ 1215736 h 2507673"/>
                  <a:gd name="connsiteX27" fmla="*/ 573175 w 3727682"/>
                  <a:gd name="connsiteY27" fmla="*/ 1215736 h 2507673"/>
                  <a:gd name="connsiteX28" fmla="*/ 573175 w 3727682"/>
                  <a:gd name="connsiteY28" fmla="*/ 1341293 h 2507673"/>
                  <a:gd name="connsiteX29" fmla="*/ 693536 w 3727682"/>
                  <a:gd name="connsiteY29" fmla="*/ 1341293 h 2507673"/>
                  <a:gd name="connsiteX30" fmla="*/ 693536 w 3727682"/>
                  <a:gd name="connsiteY30" fmla="*/ 1430482 h 2507673"/>
                  <a:gd name="connsiteX31" fmla="*/ 738564 w 3727682"/>
                  <a:gd name="connsiteY31" fmla="*/ 1430482 h 2507673"/>
                  <a:gd name="connsiteX32" fmla="*/ 738564 w 3727682"/>
                  <a:gd name="connsiteY32" fmla="*/ 1537855 h 2507673"/>
                  <a:gd name="connsiteX33" fmla="*/ 787055 w 3727682"/>
                  <a:gd name="connsiteY33" fmla="*/ 1537855 h 2507673"/>
                  <a:gd name="connsiteX34" fmla="*/ 787055 w 3727682"/>
                  <a:gd name="connsiteY34" fmla="*/ 1604530 h 2507673"/>
                  <a:gd name="connsiteX35" fmla="*/ 827752 w 3727682"/>
                  <a:gd name="connsiteY35" fmla="*/ 1604530 h 2507673"/>
                  <a:gd name="connsiteX36" fmla="*/ 827752 w 3727682"/>
                  <a:gd name="connsiteY36" fmla="*/ 1649557 h 2507673"/>
                  <a:gd name="connsiteX37" fmla="*/ 930795 w 3727682"/>
                  <a:gd name="connsiteY37" fmla="*/ 1649557 h 2507673"/>
                  <a:gd name="connsiteX38" fmla="*/ 930795 w 3727682"/>
                  <a:gd name="connsiteY38" fmla="*/ 1774248 h 2507673"/>
                  <a:gd name="connsiteX39" fmla="*/ 1073671 w 3727682"/>
                  <a:gd name="connsiteY39" fmla="*/ 1774248 h 2507673"/>
                  <a:gd name="connsiteX40" fmla="*/ 1073671 w 3727682"/>
                  <a:gd name="connsiteY40" fmla="*/ 1833130 h 2507673"/>
                  <a:gd name="connsiteX41" fmla="*/ 1104843 w 3727682"/>
                  <a:gd name="connsiteY41" fmla="*/ 1833130 h 2507673"/>
                  <a:gd name="connsiteX42" fmla="*/ 1104843 w 3727682"/>
                  <a:gd name="connsiteY42" fmla="*/ 1908464 h 2507673"/>
                  <a:gd name="connsiteX43" fmla="*/ 1287550 w 3727682"/>
                  <a:gd name="connsiteY43" fmla="*/ 1908464 h 2507673"/>
                  <a:gd name="connsiteX44" fmla="*/ 1287550 w 3727682"/>
                  <a:gd name="connsiteY44" fmla="*/ 2020166 h 2507673"/>
                  <a:gd name="connsiteX45" fmla="*/ 1328248 w 3727682"/>
                  <a:gd name="connsiteY45" fmla="*/ 2020166 h 2507673"/>
                  <a:gd name="connsiteX46" fmla="*/ 1328248 w 3727682"/>
                  <a:gd name="connsiteY46" fmla="*/ 2078182 h 2507673"/>
                  <a:gd name="connsiteX47" fmla="*/ 1649500 w 3727682"/>
                  <a:gd name="connsiteY47" fmla="*/ 2078182 h 2507673"/>
                  <a:gd name="connsiteX48" fmla="*/ 1649500 w 3727682"/>
                  <a:gd name="connsiteY48" fmla="*/ 2158711 h 2507673"/>
                  <a:gd name="connsiteX49" fmla="*/ 1748214 w 3727682"/>
                  <a:gd name="connsiteY49" fmla="*/ 2158711 h 2507673"/>
                  <a:gd name="connsiteX50" fmla="*/ 1748214 w 3727682"/>
                  <a:gd name="connsiteY50" fmla="*/ 2208068 h 2507673"/>
                  <a:gd name="connsiteX51" fmla="*/ 1846927 w 3727682"/>
                  <a:gd name="connsiteY51" fmla="*/ 2208068 h 2507673"/>
                  <a:gd name="connsiteX52" fmla="*/ 1846927 w 3727682"/>
                  <a:gd name="connsiteY52" fmla="*/ 2253096 h 2507673"/>
                  <a:gd name="connsiteX53" fmla="*/ 2065136 w 3727682"/>
                  <a:gd name="connsiteY53" fmla="*/ 2253096 h 2507673"/>
                  <a:gd name="connsiteX54" fmla="*/ 2065136 w 3727682"/>
                  <a:gd name="connsiteY54" fmla="*/ 2284268 h 2507673"/>
                  <a:gd name="connsiteX55" fmla="*/ 2226196 w 3727682"/>
                  <a:gd name="connsiteY55" fmla="*/ 2284268 h 2507673"/>
                  <a:gd name="connsiteX56" fmla="*/ 2226196 w 3727682"/>
                  <a:gd name="connsiteY56" fmla="*/ 2342284 h 2507673"/>
                  <a:gd name="connsiteX57" fmla="*/ 2275552 w 3727682"/>
                  <a:gd name="connsiteY57" fmla="*/ 2342284 h 2507673"/>
                  <a:gd name="connsiteX58" fmla="*/ 2275552 w 3727682"/>
                  <a:gd name="connsiteY58" fmla="*/ 2373457 h 2507673"/>
                  <a:gd name="connsiteX59" fmla="*/ 2726691 w 3727682"/>
                  <a:gd name="connsiteY59" fmla="*/ 2373457 h 2507673"/>
                  <a:gd name="connsiteX60" fmla="*/ 2726691 w 3727682"/>
                  <a:gd name="connsiteY60" fmla="*/ 2414155 h 2507673"/>
                  <a:gd name="connsiteX61" fmla="*/ 3164841 w 3727682"/>
                  <a:gd name="connsiteY61" fmla="*/ 2414155 h 2507673"/>
                  <a:gd name="connsiteX62" fmla="*/ 3164841 w 3727682"/>
                  <a:gd name="connsiteY62" fmla="*/ 2462646 h 2507673"/>
                  <a:gd name="connsiteX63" fmla="*/ 3433273 w 3727682"/>
                  <a:gd name="connsiteY63" fmla="*/ 2462646 h 2507673"/>
                  <a:gd name="connsiteX64" fmla="*/ 3433273 w 3727682"/>
                  <a:gd name="connsiteY64" fmla="*/ 2507673 h 2507673"/>
                  <a:gd name="connsiteX65" fmla="*/ 3727682 w 3727682"/>
                  <a:gd name="connsiteY6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761804 h 2507673"/>
                  <a:gd name="connsiteX20" fmla="*/ 362759 w 3727682"/>
                  <a:gd name="connsiteY20" fmla="*/ 969818 h 2507673"/>
                  <a:gd name="connsiteX21" fmla="*/ 393932 w 3727682"/>
                  <a:gd name="connsiteY21" fmla="*/ 969818 h 2507673"/>
                  <a:gd name="connsiteX22" fmla="*/ 393932 w 3727682"/>
                  <a:gd name="connsiteY22" fmla="*/ 1050348 h 2507673"/>
                  <a:gd name="connsiteX23" fmla="*/ 456277 w 3727682"/>
                  <a:gd name="connsiteY23" fmla="*/ 1050348 h 2507673"/>
                  <a:gd name="connsiteX24" fmla="*/ 456277 w 3727682"/>
                  <a:gd name="connsiteY24" fmla="*/ 1180234 h 2507673"/>
                  <a:gd name="connsiteX25" fmla="*/ 523818 w 3727682"/>
                  <a:gd name="connsiteY25" fmla="*/ 1180234 h 2507673"/>
                  <a:gd name="connsiteX26" fmla="*/ 523818 w 3727682"/>
                  <a:gd name="connsiteY26" fmla="*/ 1215736 h 2507673"/>
                  <a:gd name="connsiteX27" fmla="*/ 573175 w 3727682"/>
                  <a:gd name="connsiteY27" fmla="*/ 1215736 h 2507673"/>
                  <a:gd name="connsiteX28" fmla="*/ 573175 w 3727682"/>
                  <a:gd name="connsiteY28" fmla="*/ 1341293 h 2507673"/>
                  <a:gd name="connsiteX29" fmla="*/ 693536 w 3727682"/>
                  <a:gd name="connsiteY29" fmla="*/ 1341293 h 2507673"/>
                  <a:gd name="connsiteX30" fmla="*/ 693536 w 3727682"/>
                  <a:gd name="connsiteY30" fmla="*/ 1430482 h 2507673"/>
                  <a:gd name="connsiteX31" fmla="*/ 738564 w 3727682"/>
                  <a:gd name="connsiteY31" fmla="*/ 1430482 h 2507673"/>
                  <a:gd name="connsiteX32" fmla="*/ 738564 w 3727682"/>
                  <a:gd name="connsiteY32" fmla="*/ 1537855 h 2507673"/>
                  <a:gd name="connsiteX33" fmla="*/ 787055 w 3727682"/>
                  <a:gd name="connsiteY33" fmla="*/ 1537855 h 2507673"/>
                  <a:gd name="connsiteX34" fmla="*/ 787055 w 3727682"/>
                  <a:gd name="connsiteY34" fmla="*/ 1604530 h 2507673"/>
                  <a:gd name="connsiteX35" fmla="*/ 827752 w 3727682"/>
                  <a:gd name="connsiteY35" fmla="*/ 1604530 h 2507673"/>
                  <a:gd name="connsiteX36" fmla="*/ 827752 w 3727682"/>
                  <a:gd name="connsiteY36" fmla="*/ 1649557 h 2507673"/>
                  <a:gd name="connsiteX37" fmla="*/ 930795 w 3727682"/>
                  <a:gd name="connsiteY37" fmla="*/ 1649557 h 2507673"/>
                  <a:gd name="connsiteX38" fmla="*/ 930795 w 3727682"/>
                  <a:gd name="connsiteY38" fmla="*/ 1774248 h 2507673"/>
                  <a:gd name="connsiteX39" fmla="*/ 1073671 w 3727682"/>
                  <a:gd name="connsiteY39" fmla="*/ 1774248 h 2507673"/>
                  <a:gd name="connsiteX40" fmla="*/ 1073671 w 3727682"/>
                  <a:gd name="connsiteY40" fmla="*/ 1833130 h 2507673"/>
                  <a:gd name="connsiteX41" fmla="*/ 1104843 w 3727682"/>
                  <a:gd name="connsiteY41" fmla="*/ 1833130 h 2507673"/>
                  <a:gd name="connsiteX42" fmla="*/ 1104843 w 3727682"/>
                  <a:gd name="connsiteY42" fmla="*/ 1908464 h 2507673"/>
                  <a:gd name="connsiteX43" fmla="*/ 1287550 w 3727682"/>
                  <a:gd name="connsiteY43" fmla="*/ 1908464 h 2507673"/>
                  <a:gd name="connsiteX44" fmla="*/ 1287550 w 3727682"/>
                  <a:gd name="connsiteY44" fmla="*/ 2020166 h 2507673"/>
                  <a:gd name="connsiteX45" fmla="*/ 1328248 w 3727682"/>
                  <a:gd name="connsiteY45" fmla="*/ 2020166 h 2507673"/>
                  <a:gd name="connsiteX46" fmla="*/ 1328248 w 3727682"/>
                  <a:gd name="connsiteY46" fmla="*/ 2078182 h 2507673"/>
                  <a:gd name="connsiteX47" fmla="*/ 1649500 w 3727682"/>
                  <a:gd name="connsiteY47" fmla="*/ 2078182 h 2507673"/>
                  <a:gd name="connsiteX48" fmla="*/ 1649500 w 3727682"/>
                  <a:gd name="connsiteY48" fmla="*/ 2158711 h 2507673"/>
                  <a:gd name="connsiteX49" fmla="*/ 1748214 w 3727682"/>
                  <a:gd name="connsiteY49" fmla="*/ 2158711 h 2507673"/>
                  <a:gd name="connsiteX50" fmla="*/ 1748214 w 3727682"/>
                  <a:gd name="connsiteY50" fmla="*/ 2208068 h 2507673"/>
                  <a:gd name="connsiteX51" fmla="*/ 1846927 w 3727682"/>
                  <a:gd name="connsiteY51" fmla="*/ 2208068 h 2507673"/>
                  <a:gd name="connsiteX52" fmla="*/ 1846927 w 3727682"/>
                  <a:gd name="connsiteY52" fmla="*/ 2253096 h 2507673"/>
                  <a:gd name="connsiteX53" fmla="*/ 2065136 w 3727682"/>
                  <a:gd name="connsiteY53" fmla="*/ 2253096 h 2507673"/>
                  <a:gd name="connsiteX54" fmla="*/ 2065136 w 3727682"/>
                  <a:gd name="connsiteY54" fmla="*/ 2284268 h 2507673"/>
                  <a:gd name="connsiteX55" fmla="*/ 2226196 w 3727682"/>
                  <a:gd name="connsiteY55" fmla="*/ 2284268 h 2507673"/>
                  <a:gd name="connsiteX56" fmla="*/ 2226196 w 3727682"/>
                  <a:gd name="connsiteY56" fmla="*/ 2342284 h 2507673"/>
                  <a:gd name="connsiteX57" fmla="*/ 2275552 w 3727682"/>
                  <a:gd name="connsiteY57" fmla="*/ 2342284 h 2507673"/>
                  <a:gd name="connsiteX58" fmla="*/ 2275552 w 3727682"/>
                  <a:gd name="connsiteY58" fmla="*/ 2373457 h 2507673"/>
                  <a:gd name="connsiteX59" fmla="*/ 2726691 w 3727682"/>
                  <a:gd name="connsiteY59" fmla="*/ 2373457 h 2507673"/>
                  <a:gd name="connsiteX60" fmla="*/ 2726691 w 3727682"/>
                  <a:gd name="connsiteY60" fmla="*/ 2414155 h 2507673"/>
                  <a:gd name="connsiteX61" fmla="*/ 3164841 w 3727682"/>
                  <a:gd name="connsiteY61" fmla="*/ 2414155 h 2507673"/>
                  <a:gd name="connsiteX62" fmla="*/ 3164841 w 3727682"/>
                  <a:gd name="connsiteY62" fmla="*/ 2462646 h 2507673"/>
                  <a:gd name="connsiteX63" fmla="*/ 3433273 w 3727682"/>
                  <a:gd name="connsiteY63" fmla="*/ 2462646 h 2507673"/>
                  <a:gd name="connsiteX64" fmla="*/ 3433273 w 3727682"/>
                  <a:gd name="connsiteY64" fmla="*/ 2507673 h 2507673"/>
                  <a:gd name="connsiteX65" fmla="*/ 3727682 w 3727682"/>
                  <a:gd name="connsiteY6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761804 h 2507673"/>
                  <a:gd name="connsiteX20" fmla="*/ 341820 w 3727682"/>
                  <a:gd name="connsiteY20" fmla="*/ 849710 h 2507673"/>
                  <a:gd name="connsiteX21" fmla="*/ 362759 w 3727682"/>
                  <a:gd name="connsiteY21" fmla="*/ 969818 h 2507673"/>
                  <a:gd name="connsiteX22" fmla="*/ 393932 w 3727682"/>
                  <a:gd name="connsiteY22" fmla="*/ 969818 h 2507673"/>
                  <a:gd name="connsiteX23" fmla="*/ 393932 w 3727682"/>
                  <a:gd name="connsiteY23" fmla="*/ 1050348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761804 h 2507673"/>
                  <a:gd name="connsiteX20" fmla="*/ 323486 w 3727682"/>
                  <a:gd name="connsiteY20" fmla="*/ 817642 h 2507673"/>
                  <a:gd name="connsiteX21" fmla="*/ 362759 w 3727682"/>
                  <a:gd name="connsiteY21" fmla="*/ 969818 h 2507673"/>
                  <a:gd name="connsiteX22" fmla="*/ 393932 w 3727682"/>
                  <a:gd name="connsiteY22" fmla="*/ 969818 h 2507673"/>
                  <a:gd name="connsiteX23" fmla="*/ 393932 w 3727682"/>
                  <a:gd name="connsiteY23" fmla="*/ 1050348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761804 h 2507673"/>
                  <a:gd name="connsiteX20" fmla="*/ 348696 w 3727682"/>
                  <a:gd name="connsiteY20" fmla="*/ 819933 h 2507673"/>
                  <a:gd name="connsiteX21" fmla="*/ 362759 w 3727682"/>
                  <a:gd name="connsiteY21" fmla="*/ 969818 h 2507673"/>
                  <a:gd name="connsiteX22" fmla="*/ 393932 w 3727682"/>
                  <a:gd name="connsiteY22" fmla="*/ 969818 h 2507673"/>
                  <a:gd name="connsiteX23" fmla="*/ 393932 w 3727682"/>
                  <a:gd name="connsiteY23" fmla="*/ 1050348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8696 w 3727682"/>
                  <a:gd name="connsiteY20" fmla="*/ 819933 h 2507673"/>
                  <a:gd name="connsiteX21" fmla="*/ 362759 w 3727682"/>
                  <a:gd name="connsiteY21" fmla="*/ 969818 h 2507673"/>
                  <a:gd name="connsiteX22" fmla="*/ 393932 w 3727682"/>
                  <a:gd name="connsiteY22" fmla="*/ 969818 h 2507673"/>
                  <a:gd name="connsiteX23" fmla="*/ 393932 w 3727682"/>
                  <a:gd name="connsiteY23" fmla="*/ 1050348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62759 w 3727682"/>
                  <a:gd name="connsiteY21" fmla="*/ 969818 h 2507673"/>
                  <a:gd name="connsiteX22" fmla="*/ 393932 w 3727682"/>
                  <a:gd name="connsiteY22" fmla="*/ 969818 h 2507673"/>
                  <a:gd name="connsiteX23" fmla="*/ 393932 w 3727682"/>
                  <a:gd name="connsiteY23" fmla="*/ 1050348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39840 w 3727682"/>
                  <a:gd name="connsiteY21" fmla="*/ 972108 h 2507673"/>
                  <a:gd name="connsiteX22" fmla="*/ 393932 w 3727682"/>
                  <a:gd name="connsiteY22" fmla="*/ 969818 h 2507673"/>
                  <a:gd name="connsiteX23" fmla="*/ 393932 w 3727682"/>
                  <a:gd name="connsiteY23" fmla="*/ 1050348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39840 w 3727682"/>
                  <a:gd name="connsiteY21" fmla="*/ 962946 h 2507673"/>
                  <a:gd name="connsiteX22" fmla="*/ 393932 w 3727682"/>
                  <a:gd name="connsiteY22" fmla="*/ 969818 h 2507673"/>
                  <a:gd name="connsiteX23" fmla="*/ 393932 w 3727682"/>
                  <a:gd name="connsiteY23" fmla="*/ 1050348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93932 w 3727682"/>
                  <a:gd name="connsiteY22" fmla="*/ 969818 h 2507673"/>
                  <a:gd name="connsiteX23" fmla="*/ 393932 w 3727682"/>
                  <a:gd name="connsiteY23" fmla="*/ 1050348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93932 w 3727682"/>
                  <a:gd name="connsiteY23" fmla="*/ 1050348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66430 w 3727682"/>
                  <a:gd name="connsiteY23" fmla="*/ 1011409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456277 w 3727682"/>
                  <a:gd name="connsiteY24" fmla="*/ 105034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48058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56277 w 3727682"/>
                  <a:gd name="connsiteY25" fmla="*/ 1180234 h 2507673"/>
                  <a:gd name="connsiteX26" fmla="*/ 523818 w 3727682"/>
                  <a:gd name="connsiteY26" fmla="*/ 1180234 h 2507673"/>
                  <a:gd name="connsiteX27" fmla="*/ 523818 w 3727682"/>
                  <a:gd name="connsiteY27" fmla="*/ 1215736 h 2507673"/>
                  <a:gd name="connsiteX28" fmla="*/ 573175 w 3727682"/>
                  <a:gd name="connsiteY28" fmla="*/ 1215736 h 2507673"/>
                  <a:gd name="connsiteX29" fmla="*/ 573175 w 3727682"/>
                  <a:gd name="connsiteY29" fmla="*/ 1341293 h 2507673"/>
                  <a:gd name="connsiteX30" fmla="*/ 693536 w 3727682"/>
                  <a:gd name="connsiteY30" fmla="*/ 1341293 h 2507673"/>
                  <a:gd name="connsiteX31" fmla="*/ 693536 w 3727682"/>
                  <a:gd name="connsiteY31" fmla="*/ 1430482 h 2507673"/>
                  <a:gd name="connsiteX32" fmla="*/ 738564 w 3727682"/>
                  <a:gd name="connsiteY32" fmla="*/ 1430482 h 2507673"/>
                  <a:gd name="connsiteX33" fmla="*/ 738564 w 3727682"/>
                  <a:gd name="connsiteY33" fmla="*/ 1537855 h 2507673"/>
                  <a:gd name="connsiteX34" fmla="*/ 787055 w 3727682"/>
                  <a:gd name="connsiteY34" fmla="*/ 1537855 h 2507673"/>
                  <a:gd name="connsiteX35" fmla="*/ 787055 w 3727682"/>
                  <a:gd name="connsiteY35" fmla="*/ 1604530 h 2507673"/>
                  <a:gd name="connsiteX36" fmla="*/ 827752 w 3727682"/>
                  <a:gd name="connsiteY36" fmla="*/ 1604530 h 2507673"/>
                  <a:gd name="connsiteX37" fmla="*/ 827752 w 3727682"/>
                  <a:gd name="connsiteY37" fmla="*/ 1649557 h 2507673"/>
                  <a:gd name="connsiteX38" fmla="*/ 930795 w 3727682"/>
                  <a:gd name="connsiteY38" fmla="*/ 1649557 h 2507673"/>
                  <a:gd name="connsiteX39" fmla="*/ 930795 w 3727682"/>
                  <a:gd name="connsiteY39" fmla="*/ 1774248 h 2507673"/>
                  <a:gd name="connsiteX40" fmla="*/ 1073671 w 3727682"/>
                  <a:gd name="connsiteY40" fmla="*/ 1774248 h 2507673"/>
                  <a:gd name="connsiteX41" fmla="*/ 1073671 w 3727682"/>
                  <a:gd name="connsiteY41" fmla="*/ 1833130 h 2507673"/>
                  <a:gd name="connsiteX42" fmla="*/ 1104843 w 3727682"/>
                  <a:gd name="connsiteY42" fmla="*/ 1833130 h 2507673"/>
                  <a:gd name="connsiteX43" fmla="*/ 1104843 w 3727682"/>
                  <a:gd name="connsiteY43" fmla="*/ 1908464 h 2507673"/>
                  <a:gd name="connsiteX44" fmla="*/ 1287550 w 3727682"/>
                  <a:gd name="connsiteY44" fmla="*/ 1908464 h 2507673"/>
                  <a:gd name="connsiteX45" fmla="*/ 1287550 w 3727682"/>
                  <a:gd name="connsiteY45" fmla="*/ 2020166 h 2507673"/>
                  <a:gd name="connsiteX46" fmla="*/ 1328248 w 3727682"/>
                  <a:gd name="connsiteY46" fmla="*/ 2020166 h 2507673"/>
                  <a:gd name="connsiteX47" fmla="*/ 1328248 w 3727682"/>
                  <a:gd name="connsiteY47" fmla="*/ 2078182 h 2507673"/>
                  <a:gd name="connsiteX48" fmla="*/ 1649500 w 3727682"/>
                  <a:gd name="connsiteY48" fmla="*/ 2078182 h 2507673"/>
                  <a:gd name="connsiteX49" fmla="*/ 1649500 w 3727682"/>
                  <a:gd name="connsiteY49" fmla="*/ 2158711 h 2507673"/>
                  <a:gd name="connsiteX50" fmla="*/ 1748214 w 3727682"/>
                  <a:gd name="connsiteY50" fmla="*/ 2158711 h 2507673"/>
                  <a:gd name="connsiteX51" fmla="*/ 1748214 w 3727682"/>
                  <a:gd name="connsiteY51" fmla="*/ 2208068 h 2507673"/>
                  <a:gd name="connsiteX52" fmla="*/ 1846927 w 3727682"/>
                  <a:gd name="connsiteY52" fmla="*/ 2208068 h 2507673"/>
                  <a:gd name="connsiteX53" fmla="*/ 1846927 w 3727682"/>
                  <a:gd name="connsiteY53" fmla="*/ 2253096 h 2507673"/>
                  <a:gd name="connsiteX54" fmla="*/ 2065136 w 3727682"/>
                  <a:gd name="connsiteY54" fmla="*/ 2253096 h 2507673"/>
                  <a:gd name="connsiteX55" fmla="*/ 2065136 w 3727682"/>
                  <a:gd name="connsiteY55" fmla="*/ 2284268 h 2507673"/>
                  <a:gd name="connsiteX56" fmla="*/ 2226196 w 3727682"/>
                  <a:gd name="connsiteY56" fmla="*/ 2284268 h 2507673"/>
                  <a:gd name="connsiteX57" fmla="*/ 2226196 w 3727682"/>
                  <a:gd name="connsiteY57" fmla="*/ 2342284 h 2507673"/>
                  <a:gd name="connsiteX58" fmla="*/ 2275552 w 3727682"/>
                  <a:gd name="connsiteY58" fmla="*/ 2342284 h 2507673"/>
                  <a:gd name="connsiteX59" fmla="*/ 2275552 w 3727682"/>
                  <a:gd name="connsiteY59" fmla="*/ 2373457 h 2507673"/>
                  <a:gd name="connsiteX60" fmla="*/ 2726691 w 3727682"/>
                  <a:gd name="connsiteY60" fmla="*/ 2373457 h 2507673"/>
                  <a:gd name="connsiteX61" fmla="*/ 2726691 w 3727682"/>
                  <a:gd name="connsiteY61" fmla="*/ 2414155 h 2507673"/>
                  <a:gd name="connsiteX62" fmla="*/ 3164841 w 3727682"/>
                  <a:gd name="connsiteY62" fmla="*/ 2414155 h 2507673"/>
                  <a:gd name="connsiteX63" fmla="*/ 3164841 w 3727682"/>
                  <a:gd name="connsiteY63" fmla="*/ 2462646 h 2507673"/>
                  <a:gd name="connsiteX64" fmla="*/ 3433273 w 3727682"/>
                  <a:gd name="connsiteY64" fmla="*/ 2462646 h 2507673"/>
                  <a:gd name="connsiteX65" fmla="*/ 3433273 w 3727682"/>
                  <a:gd name="connsiteY65" fmla="*/ 2507673 h 2507673"/>
                  <a:gd name="connsiteX66" fmla="*/ 3727682 w 3727682"/>
                  <a:gd name="connsiteY6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5990 w 3727682"/>
                  <a:gd name="connsiteY25" fmla="*/ 1051279 h 2507673"/>
                  <a:gd name="connsiteX26" fmla="*/ 456277 w 3727682"/>
                  <a:gd name="connsiteY26" fmla="*/ 1180234 h 2507673"/>
                  <a:gd name="connsiteX27" fmla="*/ 523818 w 3727682"/>
                  <a:gd name="connsiteY27" fmla="*/ 1180234 h 2507673"/>
                  <a:gd name="connsiteX28" fmla="*/ 523818 w 3727682"/>
                  <a:gd name="connsiteY28" fmla="*/ 1215736 h 2507673"/>
                  <a:gd name="connsiteX29" fmla="*/ 573175 w 3727682"/>
                  <a:gd name="connsiteY29" fmla="*/ 1215736 h 2507673"/>
                  <a:gd name="connsiteX30" fmla="*/ 573175 w 3727682"/>
                  <a:gd name="connsiteY30" fmla="*/ 1341293 h 2507673"/>
                  <a:gd name="connsiteX31" fmla="*/ 693536 w 3727682"/>
                  <a:gd name="connsiteY31" fmla="*/ 1341293 h 2507673"/>
                  <a:gd name="connsiteX32" fmla="*/ 693536 w 3727682"/>
                  <a:gd name="connsiteY32" fmla="*/ 1430482 h 2507673"/>
                  <a:gd name="connsiteX33" fmla="*/ 738564 w 3727682"/>
                  <a:gd name="connsiteY33" fmla="*/ 1430482 h 2507673"/>
                  <a:gd name="connsiteX34" fmla="*/ 738564 w 3727682"/>
                  <a:gd name="connsiteY34" fmla="*/ 1537855 h 2507673"/>
                  <a:gd name="connsiteX35" fmla="*/ 787055 w 3727682"/>
                  <a:gd name="connsiteY35" fmla="*/ 1537855 h 2507673"/>
                  <a:gd name="connsiteX36" fmla="*/ 787055 w 3727682"/>
                  <a:gd name="connsiteY36" fmla="*/ 1604530 h 2507673"/>
                  <a:gd name="connsiteX37" fmla="*/ 827752 w 3727682"/>
                  <a:gd name="connsiteY37" fmla="*/ 1604530 h 2507673"/>
                  <a:gd name="connsiteX38" fmla="*/ 827752 w 3727682"/>
                  <a:gd name="connsiteY38" fmla="*/ 1649557 h 2507673"/>
                  <a:gd name="connsiteX39" fmla="*/ 930795 w 3727682"/>
                  <a:gd name="connsiteY39" fmla="*/ 1649557 h 2507673"/>
                  <a:gd name="connsiteX40" fmla="*/ 930795 w 3727682"/>
                  <a:gd name="connsiteY40" fmla="*/ 1774248 h 2507673"/>
                  <a:gd name="connsiteX41" fmla="*/ 1073671 w 3727682"/>
                  <a:gd name="connsiteY41" fmla="*/ 1774248 h 2507673"/>
                  <a:gd name="connsiteX42" fmla="*/ 1073671 w 3727682"/>
                  <a:gd name="connsiteY42" fmla="*/ 1833130 h 2507673"/>
                  <a:gd name="connsiteX43" fmla="*/ 1104843 w 3727682"/>
                  <a:gd name="connsiteY43" fmla="*/ 1833130 h 2507673"/>
                  <a:gd name="connsiteX44" fmla="*/ 1104843 w 3727682"/>
                  <a:gd name="connsiteY44" fmla="*/ 1908464 h 2507673"/>
                  <a:gd name="connsiteX45" fmla="*/ 1287550 w 3727682"/>
                  <a:gd name="connsiteY45" fmla="*/ 1908464 h 2507673"/>
                  <a:gd name="connsiteX46" fmla="*/ 1287550 w 3727682"/>
                  <a:gd name="connsiteY46" fmla="*/ 2020166 h 2507673"/>
                  <a:gd name="connsiteX47" fmla="*/ 1328248 w 3727682"/>
                  <a:gd name="connsiteY47" fmla="*/ 2020166 h 2507673"/>
                  <a:gd name="connsiteX48" fmla="*/ 1328248 w 3727682"/>
                  <a:gd name="connsiteY48" fmla="*/ 2078182 h 2507673"/>
                  <a:gd name="connsiteX49" fmla="*/ 1649500 w 3727682"/>
                  <a:gd name="connsiteY49" fmla="*/ 2078182 h 2507673"/>
                  <a:gd name="connsiteX50" fmla="*/ 1649500 w 3727682"/>
                  <a:gd name="connsiteY50" fmla="*/ 2158711 h 2507673"/>
                  <a:gd name="connsiteX51" fmla="*/ 1748214 w 3727682"/>
                  <a:gd name="connsiteY51" fmla="*/ 2158711 h 2507673"/>
                  <a:gd name="connsiteX52" fmla="*/ 1748214 w 3727682"/>
                  <a:gd name="connsiteY52" fmla="*/ 2208068 h 2507673"/>
                  <a:gd name="connsiteX53" fmla="*/ 1846927 w 3727682"/>
                  <a:gd name="connsiteY53" fmla="*/ 2208068 h 2507673"/>
                  <a:gd name="connsiteX54" fmla="*/ 1846927 w 3727682"/>
                  <a:gd name="connsiteY54" fmla="*/ 2253096 h 2507673"/>
                  <a:gd name="connsiteX55" fmla="*/ 2065136 w 3727682"/>
                  <a:gd name="connsiteY55" fmla="*/ 2253096 h 2507673"/>
                  <a:gd name="connsiteX56" fmla="*/ 2065136 w 3727682"/>
                  <a:gd name="connsiteY56" fmla="*/ 2284268 h 2507673"/>
                  <a:gd name="connsiteX57" fmla="*/ 2226196 w 3727682"/>
                  <a:gd name="connsiteY57" fmla="*/ 2284268 h 2507673"/>
                  <a:gd name="connsiteX58" fmla="*/ 2226196 w 3727682"/>
                  <a:gd name="connsiteY58" fmla="*/ 2342284 h 2507673"/>
                  <a:gd name="connsiteX59" fmla="*/ 2275552 w 3727682"/>
                  <a:gd name="connsiteY59" fmla="*/ 2342284 h 2507673"/>
                  <a:gd name="connsiteX60" fmla="*/ 2275552 w 3727682"/>
                  <a:gd name="connsiteY60" fmla="*/ 2373457 h 2507673"/>
                  <a:gd name="connsiteX61" fmla="*/ 2726691 w 3727682"/>
                  <a:gd name="connsiteY61" fmla="*/ 2373457 h 2507673"/>
                  <a:gd name="connsiteX62" fmla="*/ 2726691 w 3727682"/>
                  <a:gd name="connsiteY62" fmla="*/ 2414155 h 2507673"/>
                  <a:gd name="connsiteX63" fmla="*/ 3164841 w 3727682"/>
                  <a:gd name="connsiteY63" fmla="*/ 2414155 h 2507673"/>
                  <a:gd name="connsiteX64" fmla="*/ 3164841 w 3727682"/>
                  <a:gd name="connsiteY64" fmla="*/ 2462646 h 2507673"/>
                  <a:gd name="connsiteX65" fmla="*/ 3433273 w 3727682"/>
                  <a:gd name="connsiteY65" fmla="*/ 2462646 h 2507673"/>
                  <a:gd name="connsiteX66" fmla="*/ 3433273 w 3727682"/>
                  <a:gd name="connsiteY66" fmla="*/ 2507673 h 2507673"/>
                  <a:gd name="connsiteX67" fmla="*/ 3727682 w 3727682"/>
                  <a:gd name="connsiteY67"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65022 h 2507673"/>
                  <a:gd name="connsiteX26" fmla="*/ 456277 w 3727682"/>
                  <a:gd name="connsiteY26" fmla="*/ 1180234 h 2507673"/>
                  <a:gd name="connsiteX27" fmla="*/ 523818 w 3727682"/>
                  <a:gd name="connsiteY27" fmla="*/ 1180234 h 2507673"/>
                  <a:gd name="connsiteX28" fmla="*/ 523818 w 3727682"/>
                  <a:gd name="connsiteY28" fmla="*/ 1215736 h 2507673"/>
                  <a:gd name="connsiteX29" fmla="*/ 573175 w 3727682"/>
                  <a:gd name="connsiteY29" fmla="*/ 1215736 h 2507673"/>
                  <a:gd name="connsiteX30" fmla="*/ 573175 w 3727682"/>
                  <a:gd name="connsiteY30" fmla="*/ 1341293 h 2507673"/>
                  <a:gd name="connsiteX31" fmla="*/ 693536 w 3727682"/>
                  <a:gd name="connsiteY31" fmla="*/ 1341293 h 2507673"/>
                  <a:gd name="connsiteX32" fmla="*/ 693536 w 3727682"/>
                  <a:gd name="connsiteY32" fmla="*/ 1430482 h 2507673"/>
                  <a:gd name="connsiteX33" fmla="*/ 738564 w 3727682"/>
                  <a:gd name="connsiteY33" fmla="*/ 1430482 h 2507673"/>
                  <a:gd name="connsiteX34" fmla="*/ 738564 w 3727682"/>
                  <a:gd name="connsiteY34" fmla="*/ 1537855 h 2507673"/>
                  <a:gd name="connsiteX35" fmla="*/ 787055 w 3727682"/>
                  <a:gd name="connsiteY35" fmla="*/ 1537855 h 2507673"/>
                  <a:gd name="connsiteX36" fmla="*/ 787055 w 3727682"/>
                  <a:gd name="connsiteY36" fmla="*/ 1604530 h 2507673"/>
                  <a:gd name="connsiteX37" fmla="*/ 827752 w 3727682"/>
                  <a:gd name="connsiteY37" fmla="*/ 1604530 h 2507673"/>
                  <a:gd name="connsiteX38" fmla="*/ 827752 w 3727682"/>
                  <a:gd name="connsiteY38" fmla="*/ 1649557 h 2507673"/>
                  <a:gd name="connsiteX39" fmla="*/ 930795 w 3727682"/>
                  <a:gd name="connsiteY39" fmla="*/ 1649557 h 2507673"/>
                  <a:gd name="connsiteX40" fmla="*/ 930795 w 3727682"/>
                  <a:gd name="connsiteY40" fmla="*/ 1774248 h 2507673"/>
                  <a:gd name="connsiteX41" fmla="*/ 1073671 w 3727682"/>
                  <a:gd name="connsiteY41" fmla="*/ 1774248 h 2507673"/>
                  <a:gd name="connsiteX42" fmla="*/ 1073671 w 3727682"/>
                  <a:gd name="connsiteY42" fmla="*/ 1833130 h 2507673"/>
                  <a:gd name="connsiteX43" fmla="*/ 1104843 w 3727682"/>
                  <a:gd name="connsiteY43" fmla="*/ 1833130 h 2507673"/>
                  <a:gd name="connsiteX44" fmla="*/ 1104843 w 3727682"/>
                  <a:gd name="connsiteY44" fmla="*/ 1908464 h 2507673"/>
                  <a:gd name="connsiteX45" fmla="*/ 1287550 w 3727682"/>
                  <a:gd name="connsiteY45" fmla="*/ 1908464 h 2507673"/>
                  <a:gd name="connsiteX46" fmla="*/ 1287550 w 3727682"/>
                  <a:gd name="connsiteY46" fmla="*/ 2020166 h 2507673"/>
                  <a:gd name="connsiteX47" fmla="*/ 1328248 w 3727682"/>
                  <a:gd name="connsiteY47" fmla="*/ 2020166 h 2507673"/>
                  <a:gd name="connsiteX48" fmla="*/ 1328248 w 3727682"/>
                  <a:gd name="connsiteY48" fmla="*/ 2078182 h 2507673"/>
                  <a:gd name="connsiteX49" fmla="*/ 1649500 w 3727682"/>
                  <a:gd name="connsiteY49" fmla="*/ 2078182 h 2507673"/>
                  <a:gd name="connsiteX50" fmla="*/ 1649500 w 3727682"/>
                  <a:gd name="connsiteY50" fmla="*/ 2158711 h 2507673"/>
                  <a:gd name="connsiteX51" fmla="*/ 1748214 w 3727682"/>
                  <a:gd name="connsiteY51" fmla="*/ 2158711 h 2507673"/>
                  <a:gd name="connsiteX52" fmla="*/ 1748214 w 3727682"/>
                  <a:gd name="connsiteY52" fmla="*/ 2208068 h 2507673"/>
                  <a:gd name="connsiteX53" fmla="*/ 1846927 w 3727682"/>
                  <a:gd name="connsiteY53" fmla="*/ 2208068 h 2507673"/>
                  <a:gd name="connsiteX54" fmla="*/ 1846927 w 3727682"/>
                  <a:gd name="connsiteY54" fmla="*/ 2253096 h 2507673"/>
                  <a:gd name="connsiteX55" fmla="*/ 2065136 w 3727682"/>
                  <a:gd name="connsiteY55" fmla="*/ 2253096 h 2507673"/>
                  <a:gd name="connsiteX56" fmla="*/ 2065136 w 3727682"/>
                  <a:gd name="connsiteY56" fmla="*/ 2284268 h 2507673"/>
                  <a:gd name="connsiteX57" fmla="*/ 2226196 w 3727682"/>
                  <a:gd name="connsiteY57" fmla="*/ 2284268 h 2507673"/>
                  <a:gd name="connsiteX58" fmla="*/ 2226196 w 3727682"/>
                  <a:gd name="connsiteY58" fmla="*/ 2342284 h 2507673"/>
                  <a:gd name="connsiteX59" fmla="*/ 2275552 w 3727682"/>
                  <a:gd name="connsiteY59" fmla="*/ 2342284 h 2507673"/>
                  <a:gd name="connsiteX60" fmla="*/ 2275552 w 3727682"/>
                  <a:gd name="connsiteY60" fmla="*/ 2373457 h 2507673"/>
                  <a:gd name="connsiteX61" fmla="*/ 2726691 w 3727682"/>
                  <a:gd name="connsiteY61" fmla="*/ 2373457 h 2507673"/>
                  <a:gd name="connsiteX62" fmla="*/ 2726691 w 3727682"/>
                  <a:gd name="connsiteY62" fmla="*/ 2414155 h 2507673"/>
                  <a:gd name="connsiteX63" fmla="*/ 3164841 w 3727682"/>
                  <a:gd name="connsiteY63" fmla="*/ 2414155 h 2507673"/>
                  <a:gd name="connsiteX64" fmla="*/ 3164841 w 3727682"/>
                  <a:gd name="connsiteY64" fmla="*/ 2462646 h 2507673"/>
                  <a:gd name="connsiteX65" fmla="*/ 3433273 w 3727682"/>
                  <a:gd name="connsiteY65" fmla="*/ 2462646 h 2507673"/>
                  <a:gd name="connsiteX66" fmla="*/ 3433273 w 3727682"/>
                  <a:gd name="connsiteY66" fmla="*/ 2507673 h 2507673"/>
                  <a:gd name="connsiteX67" fmla="*/ 3727682 w 3727682"/>
                  <a:gd name="connsiteY67"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65022 h 2507673"/>
                  <a:gd name="connsiteX26" fmla="*/ 426616 w 3727682"/>
                  <a:gd name="connsiteY26" fmla="*/ 1122285 h 2507673"/>
                  <a:gd name="connsiteX27" fmla="*/ 456277 w 3727682"/>
                  <a:gd name="connsiteY27" fmla="*/ 1180234 h 2507673"/>
                  <a:gd name="connsiteX28" fmla="*/ 523818 w 3727682"/>
                  <a:gd name="connsiteY28" fmla="*/ 1180234 h 2507673"/>
                  <a:gd name="connsiteX29" fmla="*/ 523818 w 3727682"/>
                  <a:gd name="connsiteY29" fmla="*/ 1215736 h 2507673"/>
                  <a:gd name="connsiteX30" fmla="*/ 573175 w 3727682"/>
                  <a:gd name="connsiteY30" fmla="*/ 1215736 h 2507673"/>
                  <a:gd name="connsiteX31" fmla="*/ 573175 w 3727682"/>
                  <a:gd name="connsiteY31" fmla="*/ 1341293 h 2507673"/>
                  <a:gd name="connsiteX32" fmla="*/ 693536 w 3727682"/>
                  <a:gd name="connsiteY32" fmla="*/ 1341293 h 2507673"/>
                  <a:gd name="connsiteX33" fmla="*/ 693536 w 3727682"/>
                  <a:gd name="connsiteY33" fmla="*/ 1430482 h 2507673"/>
                  <a:gd name="connsiteX34" fmla="*/ 738564 w 3727682"/>
                  <a:gd name="connsiteY34" fmla="*/ 1430482 h 2507673"/>
                  <a:gd name="connsiteX35" fmla="*/ 738564 w 3727682"/>
                  <a:gd name="connsiteY35" fmla="*/ 1537855 h 2507673"/>
                  <a:gd name="connsiteX36" fmla="*/ 787055 w 3727682"/>
                  <a:gd name="connsiteY36" fmla="*/ 1537855 h 2507673"/>
                  <a:gd name="connsiteX37" fmla="*/ 787055 w 3727682"/>
                  <a:gd name="connsiteY37" fmla="*/ 1604530 h 2507673"/>
                  <a:gd name="connsiteX38" fmla="*/ 827752 w 3727682"/>
                  <a:gd name="connsiteY38" fmla="*/ 1604530 h 2507673"/>
                  <a:gd name="connsiteX39" fmla="*/ 827752 w 3727682"/>
                  <a:gd name="connsiteY39" fmla="*/ 1649557 h 2507673"/>
                  <a:gd name="connsiteX40" fmla="*/ 930795 w 3727682"/>
                  <a:gd name="connsiteY40" fmla="*/ 1649557 h 2507673"/>
                  <a:gd name="connsiteX41" fmla="*/ 930795 w 3727682"/>
                  <a:gd name="connsiteY41" fmla="*/ 1774248 h 2507673"/>
                  <a:gd name="connsiteX42" fmla="*/ 1073671 w 3727682"/>
                  <a:gd name="connsiteY42" fmla="*/ 1774248 h 2507673"/>
                  <a:gd name="connsiteX43" fmla="*/ 1073671 w 3727682"/>
                  <a:gd name="connsiteY43" fmla="*/ 1833130 h 2507673"/>
                  <a:gd name="connsiteX44" fmla="*/ 1104843 w 3727682"/>
                  <a:gd name="connsiteY44" fmla="*/ 1833130 h 2507673"/>
                  <a:gd name="connsiteX45" fmla="*/ 1104843 w 3727682"/>
                  <a:gd name="connsiteY45" fmla="*/ 1908464 h 2507673"/>
                  <a:gd name="connsiteX46" fmla="*/ 1287550 w 3727682"/>
                  <a:gd name="connsiteY46" fmla="*/ 1908464 h 2507673"/>
                  <a:gd name="connsiteX47" fmla="*/ 1287550 w 3727682"/>
                  <a:gd name="connsiteY47" fmla="*/ 2020166 h 2507673"/>
                  <a:gd name="connsiteX48" fmla="*/ 1328248 w 3727682"/>
                  <a:gd name="connsiteY48" fmla="*/ 2020166 h 2507673"/>
                  <a:gd name="connsiteX49" fmla="*/ 1328248 w 3727682"/>
                  <a:gd name="connsiteY49" fmla="*/ 2078182 h 2507673"/>
                  <a:gd name="connsiteX50" fmla="*/ 1649500 w 3727682"/>
                  <a:gd name="connsiteY50" fmla="*/ 2078182 h 2507673"/>
                  <a:gd name="connsiteX51" fmla="*/ 1649500 w 3727682"/>
                  <a:gd name="connsiteY51" fmla="*/ 2158711 h 2507673"/>
                  <a:gd name="connsiteX52" fmla="*/ 1748214 w 3727682"/>
                  <a:gd name="connsiteY52" fmla="*/ 2158711 h 2507673"/>
                  <a:gd name="connsiteX53" fmla="*/ 1748214 w 3727682"/>
                  <a:gd name="connsiteY53" fmla="*/ 2208068 h 2507673"/>
                  <a:gd name="connsiteX54" fmla="*/ 1846927 w 3727682"/>
                  <a:gd name="connsiteY54" fmla="*/ 2208068 h 2507673"/>
                  <a:gd name="connsiteX55" fmla="*/ 1846927 w 3727682"/>
                  <a:gd name="connsiteY55" fmla="*/ 2253096 h 2507673"/>
                  <a:gd name="connsiteX56" fmla="*/ 2065136 w 3727682"/>
                  <a:gd name="connsiteY56" fmla="*/ 2253096 h 2507673"/>
                  <a:gd name="connsiteX57" fmla="*/ 2065136 w 3727682"/>
                  <a:gd name="connsiteY57" fmla="*/ 2284268 h 2507673"/>
                  <a:gd name="connsiteX58" fmla="*/ 2226196 w 3727682"/>
                  <a:gd name="connsiteY58" fmla="*/ 2284268 h 2507673"/>
                  <a:gd name="connsiteX59" fmla="*/ 2226196 w 3727682"/>
                  <a:gd name="connsiteY59" fmla="*/ 2342284 h 2507673"/>
                  <a:gd name="connsiteX60" fmla="*/ 2275552 w 3727682"/>
                  <a:gd name="connsiteY60" fmla="*/ 2342284 h 2507673"/>
                  <a:gd name="connsiteX61" fmla="*/ 2275552 w 3727682"/>
                  <a:gd name="connsiteY61" fmla="*/ 2373457 h 2507673"/>
                  <a:gd name="connsiteX62" fmla="*/ 2726691 w 3727682"/>
                  <a:gd name="connsiteY62" fmla="*/ 2373457 h 2507673"/>
                  <a:gd name="connsiteX63" fmla="*/ 2726691 w 3727682"/>
                  <a:gd name="connsiteY63" fmla="*/ 2414155 h 2507673"/>
                  <a:gd name="connsiteX64" fmla="*/ 3164841 w 3727682"/>
                  <a:gd name="connsiteY64" fmla="*/ 2414155 h 2507673"/>
                  <a:gd name="connsiteX65" fmla="*/ 3164841 w 3727682"/>
                  <a:gd name="connsiteY65" fmla="*/ 2462646 h 2507673"/>
                  <a:gd name="connsiteX66" fmla="*/ 3433273 w 3727682"/>
                  <a:gd name="connsiteY66" fmla="*/ 2462646 h 2507673"/>
                  <a:gd name="connsiteX67" fmla="*/ 3433273 w 3727682"/>
                  <a:gd name="connsiteY67" fmla="*/ 2507673 h 2507673"/>
                  <a:gd name="connsiteX68" fmla="*/ 3727682 w 3727682"/>
                  <a:gd name="connsiteY6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65022 h 2507673"/>
                  <a:gd name="connsiteX26" fmla="*/ 428908 w 3727682"/>
                  <a:gd name="connsiteY26" fmla="*/ 1065022 h 2507673"/>
                  <a:gd name="connsiteX27" fmla="*/ 456277 w 3727682"/>
                  <a:gd name="connsiteY27" fmla="*/ 1180234 h 2507673"/>
                  <a:gd name="connsiteX28" fmla="*/ 523818 w 3727682"/>
                  <a:gd name="connsiteY28" fmla="*/ 1180234 h 2507673"/>
                  <a:gd name="connsiteX29" fmla="*/ 523818 w 3727682"/>
                  <a:gd name="connsiteY29" fmla="*/ 1215736 h 2507673"/>
                  <a:gd name="connsiteX30" fmla="*/ 573175 w 3727682"/>
                  <a:gd name="connsiteY30" fmla="*/ 1215736 h 2507673"/>
                  <a:gd name="connsiteX31" fmla="*/ 573175 w 3727682"/>
                  <a:gd name="connsiteY31" fmla="*/ 1341293 h 2507673"/>
                  <a:gd name="connsiteX32" fmla="*/ 693536 w 3727682"/>
                  <a:gd name="connsiteY32" fmla="*/ 1341293 h 2507673"/>
                  <a:gd name="connsiteX33" fmla="*/ 693536 w 3727682"/>
                  <a:gd name="connsiteY33" fmla="*/ 1430482 h 2507673"/>
                  <a:gd name="connsiteX34" fmla="*/ 738564 w 3727682"/>
                  <a:gd name="connsiteY34" fmla="*/ 1430482 h 2507673"/>
                  <a:gd name="connsiteX35" fmla="*/ 738564 w 3727682"/>
                  <a:gd name="connsiteY35" fmla="*/ 1537855 h 2507673"/>
                  <a:gd name="connsiteX36" fmla="*/ 787055 w 3727682"/>
                  <a:gd name="connsiteY36" fmla="*/ 1537855 h 2507673"/>
                  <a:gd name="connsiteX37" fmla="*/ 787055 w 3727682"/>
                  <a:gd name="connsiteY37" fmla="*/ 1604530 h 2507673"/>
                  <a:gd name="connsiteX38" fmla="*/ 827752 w 3727682"/>
                  <a:gd name="connsiteY38" fmla="*/ 1604530 h 2507673"/>
                  <a:gd name="connsiteX39" fmla="*/ 827752 w 3727682"/>
                  <a:gd name="connsiteY39" fmla="*/ 1649557 h 2507673"/>
                  <a:gd name="connsiteX40" fmla="*/ 930795 w 3727682"/>
                  <a:gd name="connsiteY40" fmla="*/ 1649557 h 2507673"/>
                  <a:gd name="connsiteX41" fmla="*/ 930795 w 3727682"/>
                  <a:gd name="connsiteY41" fmla="*/ 1774248 h 2507673"/>
                  <a:gd name="connsiteX42" fmla="*/ 1073671 w 3727682"/>
                  <a:gd name="connsiteY42" fmla="*/ 1774248 h 2507673"/>
                  <a:gd name="connsiteX43" fmla="*/ 1073671 w 3727682"/>
                  <a:gd name="connsiteY43" fmla="*/ 1833130 h 2507673"/>
                  <a:gd name="connsiteX44" fmla="*/ 1104843 w 3727682"/>
                  <a:gd name="connsiteY44" fmla="*/ 1833130 h 2507673"/>
                  <a:gd name="connsiteX45" fmla="*/ 1104843 w 3727682"/>
                  <a:gd name="connsiteY45" fmla="*/ 1908464 h 2507673"/>
                  <a:gd name="connsiteX46" fmla="*/ 1287550 w 3727682"/>
                  <a:gd name="connsiteY46" fmla="*/ 1908464 h 2507673"/>
                  <a:gd name="connsiteX47" fmla="*/ 1287550 w 3727682"/>
                  <a:gd name="connsiteY47" fmla="*/ 2020166 h 2507673"/>
                  <a:gd name="connsiteX48" fmla="*/ 1328248 w 3727682"/>
                  <a:gd name="connsiteY48" fmla="*/ 2020166 h 2507673"/>
                  <a:gd name="connsiteX49" fmla="*/ 1328248 w 3727682"/>
                  <a:gd name="connsiteY49" fmla="*/ 2078182 h 2507673"/>
                  <a:gd name="connsiteX50" fmla="*/ 1649500 w 3727682"/>
                  <a:gd name="connsiteY50" fmla="*/ 2078182 h 2507673"/>
                  <a:gd name="connsiteX51" fmla="*/ 1649500 w 3727682"/>
                  <a:gd name="connsiteY51" fmla="*/ 2158711 h 2507673"/>
                  <a:gd name="connsiteX52" fmla="*/ 1748214 w 3727682"/>
                  <a:gd name="connsiteY52" fmla="*/ 2158711 h 2507673"/>
                  <a:gd name="connsiteX53" fmla="*/ 1748214 w 3727682"/>
                  <a:gd name="connsiteY53" fmla="*/ 2208068 h 2507673"/>
                  <a:gd name="connsiteX54" fmla="*/ 1846927 w 3727682"/>
                  <a:gd name="connsiteY54" fmla="*/ 2208068 h 2507673"/>
                  <a:gd name="connsiteX55" fmla="*/ 1846927 w 3727682"/>
                  <a:gd name="connsiteY55" fmla="*/ 2253096 h 2507673"/>
                  <a:gd name="connsiteX56" fmla="*/ 2065136 w 3727682"/>
                  <a:gd name="connsiteY56" fmla="*/ 2253096 h 2507673"/>
                  <a:gd name="connsiteX57" fmla="*/ 2065136 w 3727682"/>
                  <a:gd name="connsiteY57" fmla="*/ 2284268 h 2507673"/>
                  <a:gd name="connsiteX58" fmla="*/ 2226196 w 3727682"/>
                  <a:gd name="connsiteY58" fmla="*/ 2284268 h 2507673"/>
                  <a:gd name="connsiteX59" fmla="*/ 2226196 w 3727682"/>
                  <a:gd name="connsiteY59" fmla="*/ 2342284 h 2507673"/>
                  <a:gd name="connsiteX60" fmla="*/ 2275552 w 3727682"/>
                  <a:gd name="connsiteY60" fmla="*/ 2342284 h 2507673"/>
                  <a:gd name="connsiteX61" fmla="*/ 2275552 w 3727682"/>
                  <a:gd name="connsiteY61" fmla="*/ 2373457 h 2507673"/>
                  <a:gd name="connsiteX62" fmla="*/ 2726691 w 3727682"/>
                  <a:gd name="connsiteY62" fmla="*/ 2373457 h 2507673"/>
                  <a:gd name="connsiteX63" fmla="*/ 2726691 w 3727682"/>
                  <a:gd name="connsiteY63" fmla="*/ 2414155 h 2507673"/>
                  <a:gd name="connsiteX64" fmla="*/ 3164841 w 3727682"/>
                  <a:gd name="connsiteY64" fmla="*/ 2414155 h 2507673"/>
                  <a:gd name="connsiteX65" fmla="*/ 3164841 w 3727682"/>
                  <a:gd name="connsiteY65" fmla="*/ 2462646 h 2507673"/>
                  <a:gd name="connsiteX66" fmla="*/ 3433273 w 3727682"/>
                  <a:gd name="connsiteY66" fmla="*/ 2462646 h 2507673"/>
                  <a:gd name="connsiteX67" fmla="*/ 3433273 w 3727682"/>
                  <a:gd name="connsiteY67" fmla="*/ 2507673 h 2507673"/>
                  <a:gd name="connsiteX68" fmla="*/ 3727682 w 3727682"/>
                  <a:gd name="connsiteY6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65022 h 2507673"/>
                  <a:gd name="connsiteX27" fmla="*/ 456277 w 3727682"/>
                  <a:gd name="connsiteY27" fmla="*/ 1180234 h 2507673"/>
                  <a:gd name="connsiteX28" fmla="*/ 523818 w 3727682"/>
                  <a:gd name="connsiteY28" fmla="*/ 1180234 h 2507673"/>
                  <a:gd name="connsiteX29" fmla="*/ 523818 w 3727682"/>
                  <a:gd name="connsiteY29" fmla="*/ 1215736 h 2507673"/>
                  <a:gd name="connsiteX30" fmla="*/ 573175 w 3727682"/>
                  <a:gd name="connsiteY30" fmla="*/ 1215736 h 2507673"/>
                  <a:gd name="connsiteX31" fmla="*/ 573175 w 3727682"/>
                  <a:gd name="connsiteY31" fmla="*/ 1341293 h 2507673"/>
                  <a:gd name="connsiteX32" fmla="*/ 693536 w 3727682"/>
                  <a:gd name="connsiteY32" fmla="*/ 1341293 h 2507673"/>
                  <a:gd name="connsiteX33" fmla="*/ 693536 w 3727682"/>
                  <a:gd name="connsiteY33" fmla="*/ 1430482 h 2507673"/>
                  <a:gd name="connsiteX34" fmla="*/ 738564 w 3727682"/>
                  <a:gd name="connsiteY34" fmla="*/ 1430482 h 2507673"/>
                  <a:gd name="connsiteX35" fmla="*/ 738564 w 3727682"/>
                  <a:gd name="connsiteY35" fmla="*/ 1537855 h 2507673"/>
                  <a:gd name="connsiteX36" fmla="*/ 787055 w 3727682"/>
                  <a:gd name="connsiteY36" fmla="*/ 1537855 h 2507673"/>
                  <a:gd name="connsiteX37" fmla="*/ 787055 w 3727682"/>
                  <a:gd name="connsiteY37" fmla="*/ 1604530 h 2507673"/>
                  <a:gd name="connsiteX38" fmla="*/ 827752 w 3727682"/>
                  <a:gd name="connsiteY38" fmla="*/ 1604530 h 2507673"/>
                  <a:gd name="connsiteX39" fmla="*/ 827752 w 3727682"/>
                  <a:gd name="connsiteY39" fmla="*/ 1649557 h 2507673"/>
                  <a:gd name="connsiteX40" fmla="*/ 930795 w 3727682"/>
                  <a:gd name="connsiteY40" fmla="*/ 1649557 h 2507673"/>
                  <a:gd name="connsiteX41" fmla="*/ 930795 w 3727682"/>
                  <a:gd name="connsiteY41" fmla="*/ 1774248 h 2507673"/>
                  <a:gd name="connsiteX42" fmla="*/ 1073671 w 3727682"/>
                  <a:gd name="connsiteY42" fmla="*/ 1774248 h 2507673"/>
                  <a:gd name="connsiteX43" fmla="*/ 1073671 w 3727682"/>
                  <a:gd name="connsiteY43" fmla="*/ 1833130 h 2507673"/>
                  <a:gd name="connsiteX44" fmla="*/ 1104843 w 3727682"/>
                  <a:gd name="connsiteY44" fmla="*/ 1833130 h 2507673"/>
                  <a:gd name="connsiteX45" fmla="*/ 1104843 w 3727682"/>
                  <a:gd name="connsiteY45" fmla="*/ 1908464 h 2507673"/>
                  <a:gd name="connsiteX46" fmla="*/ 1287550 w 3727682"/>
                  <a:gd name="connsiteY46" fmla="*/ 1908464 h 2507673"/>
                  <a:gd name="connsiteX47" fmla="*/ 1287550 w 3727682"/>
                  <a:gd name="connsiteY47" fmla="*/ 2020166 h 2507673"/>
                  <a:gd name="connsiteX48" fmla="*/ 1328248 w 3727682"/>
                  <a:gd name="connsiteY48" fmla="*/ 2020166 h 2507673"/>
                  <a:gd name="connsiteX49" fmla="*/ 1328248 w 3727682"/>
                  <a:gd name="connsiteY49" fmla="*/ 2078182 h 2507673"/>
                  <a:gd name="connsiteX50" fmla="*/ 1649500 w 3727682"/>
                  <a:gd name="connsiteY50" fmla="*/ 2078182 h 2507673"/>
                  <a:gd name="connsiteX51" fmla="*/ 1649500 w 3727682"/>
                  <a:gd name="connsiteY51" fmla="*/ 2158711 h 2507673"/>
                  <a:gd name="connsiteX52" fmla="*/ 1748214 w 3727682"/>
                  <a:gd name="connsiteY52" fmla="*/ 2158711 h 2507673"/>
                  <a:gd name="connsiteX53" fmla="*/ 1748214 w 3727682"/>
                  <a:gd name="connsiteY53" fmla="*/ 2208068 h 2507673"/>
                  <a:gd name="connsiteX54" fmla="*/ 1846927 w 3727682"/>
                  <a:gd name="connsiteY54" fmla="*/ 2208068 h 2507673"/>
                  <a:gd name="connsiteX55" fmla="*/ 1846927 w 3727682"/>
                  <a:gd name="connsiteY55" fmla="*/ 2253096 h 2507673"/>
                  <a:gd name="connsiteX56" fmla="*/ 2065136 w 3727682"/>
                  <a:gd name="connsiteY56" fmla="*/ 2253096 h 2507673"/>
                  <a:gd name="connsiteX57" fmla="*/ 2065136 w 3727682"/>
                  <a:gd name="connsiteY57" fmla="*/ 2284268 h 2507673"/>
                  <a:gd name="connsiteX58" fmla="*/ 2226196 w 3727682"/>
                  <a:gd name="connsiteY58" fmla="*/ 2284268 h 2507673"/>
                  <a:gd name="connsiteX59" fmla="*/ 2226196 w 3727682"/>
                  <a:gd name="connsiteY59" fmla="*/ 2342284 h 2507673"/>
                  <a:gd name="connsiteX60" fmla="*/ 2275552 w 3727682"/>
                  <a:gd name="connsiteY60" fmla="*/ 2342284 h 2507673"/>
                  <a:gd name="connsiteX61" fmla="*/ 2275552 w 3727682"/>
                  <a:gd name="connsiteY61" fmla="*/ 2373457 h 2507673"/>
                  <a:gd name="connsiteX62" fmla="*/ 2726691 w 3727682"/>
                  <a:gd name="connsiteY62" fmla="*/ 2373457 h 2507673"/>
                  <a:gd name="connsiteX63" fmla="*/ 2726691 w 3727682"/>
                  <a:gd name="connsiteY63" fmla="*/ 2414155 h 2507673"/>
                  <a:gd name="connsiteX64" fmla="*/ 3164841 w 3727682"/>
                  <a:gd name="connsiteY64" fmla="*/ 2414155 h 2507673"/>
                  <a:gd name="connsiteX65" fmla="*/ 3164841 w 3727682"/>
                  <a:gd name="connsiteY65" fmla="*/ 2462646 h 2507673"/>
                  <a:gd name="connsiteX66" fmla="*/ 3433273 w 3727682"/>
                  <a:gd name="connsiteY66" fmla="*/ 2462646 h 2507673"/>
                  <a:gd name="connsiteX67" fmla="*/ 3433273 w 3727682"/>
                  <a:gd name="connsiteY67" fmla="*/ 2507673 h 2507673"/>
                  <a:gd name="connsiteX68" fmla="*/ 3727682 w 3727682"/>
                  <a:gd name="connsiteY6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56277 w 3727682"/>
                  <a:gd name="connsiteY27" fmla="*/ 1180234 h 2507673"/>
                  <a:gd name="connsiteX28" fmla="*/ 523818 w 3727682"/>
                  <a:gd name="connsiteY28" fmla="*/ 1180234 h 2507673"/>
                  <a:gd name="connsiteX29" fmla="*/ 523818 w 3727682"/>
                  <a:gd name="connsiteY29" fmla="*/ 1215736 h 2507673"/>
                  <a:gd name="connsiteX30" fmla="*/ 573175 w 3727682"/>
                  <a:gd name="connsiteY30" fmla="*/ 1215736 h 2507673"/>
                  <a:gd name="connsiteX31" fmla="*/ 573175 w 3727682"/>
                  <a:gd name="connsiteY31" fmla="*/ 1341293 h 2507673"/>
                  <a:gd name="connsiteX32" fmla="*/ 693536 w 3727682"/>
                  <a:gd name="connsiteY32" fmla="*/ 1341293 h 2507673"/>
                  <a:gd name="connsiteX33" fmla="*/ 693536 w 3727682"/>
                  <a:gd name="connsiteY33" fmla="*/ 1430482 h 2507673"/>
                  <a:gd name="connsiteX34" fmla="*/ 738564 w 3727682"/>
                  <a:gd name="connsiteY34" fmla="*/ 1430482 h 2507673"/>
                  <a:gd name="connsiteX35" fmla="*/ 738564 w 3727682"/>
                  <a:gd name="connsiteY35" fmla="*/ 1537855 h 2507673"/>
                  <a:gd name="connsiteX36" fmla="*/ 787055 w 3727682"/>
                  <a:gd name="connsiteY36" fmla="*/ 1537855 h 2507673"/>
                  <a:gd name="connsiteX37" fmla="*/ 787055 w 3727682"/>
                  <a:gd name="connsiteY37" fmla="*/ 1604530 h 2507673"/>
                  <a:gd name="connsiteX38" fmla="*/ 827752 w 3727682"/>
                  <a:gd name="connsiteY38" fmla="*/ 1604530 h 2507673"/>
                  <a:gd name="connsiteX39" fmla="*/ 827752 w 3727682"/>
                  <a:gd name="connsiteY39" fmla="*/ 1649557 h 2507673"/>
                  <a:gd name="connsiteX40" fmla="*/ 930795 w 3727682"/>
                  <a:gd name="connsiteY40" fmla="*/ 1649557 h 2507673"/>
                  <a:gd name="connsiteX41" fmla="*/ 930795 w 3727682"/>
                  <a:gd name="connsiteY41" fmla="*/ 1774248 h 2507673"/>
                  <a:gd name="connsiteX42" fmla="*/ 1073671 w 3727682"/>
                  <a:gd name="connsiteY42" fmla="*/ 1774248 h 2507673"/>
                  <a:gd name="connsiteX43" fmla="*/ 1073671 w 3727682"/>
                  <a:gd name="connsiteY43" fmla="*/ 1833130 h 2507673"/>
                  <a:gd name="connsiteX44" fmla="*/ 1104843 w 3727682"/>
                  <a:gd name="connsiteY44" fmla="*/ 1833130 h 2507673"/>
                  <a:gd name="connsiteX45" fmla="*/ 1104843 w 3727682"/>
                  <a:gd name="connsiteY45" fmla="*/ 1908464 h 2507673"/>
                  <a:gd name="connsiteX46" fmla="*/ 1287550 w 3727682"/>
                  <a:gd name="connsiteY46" fmla="*/ 1908464 h 2507673"/>
                  <a:gd name="connsiteX47" fmla="*/ 1287550 w 3727682"/>
                  <a:gd name="connsiteY47" fmla="*/ 2020166 h 2507673"/>
                  <a:gd name="connsiteX48" fmla="*/ 1328248 w 3727682"/>
                  <a:gd name="connsiteY48" fmla="*/ 2020166 h 2507673"/>
                  <a:gd name="connsiteX49" fmla="*/ 1328248 w 3727682"/>
                  <a:gd name="connsiteY49" fmla="*/ 2078182 h 2507673"/>
                  <a:gd name="connsiteX50" fmla="*/ 1649500 w 3727682"/>
                  <a:gd name="connsiteY50" fmla="*/ 2078182 h 2507673"/>
                  <a:gd name="connsiteX51" fmla="*/ 1649500 w 3727682"/>
                  <a:gd name="connsiteY51" fmla="*/ 2158711 h 2507673"/>
                  <a:gd name="connsiteX52" fmla="*/ 1748214 w 3727682"/>
                  <a:gd name="connsiteY52" fmla="*/ 2158711 h 2507673"/>
                  <a:gd name="connsiteX53" fmla="*/ 1748214 w 3727682"/>
                  <a:gd name="connsiteY53" fmla="*/ 2208068 h 2507673"/>
                  <a:gd name="connsiteX54" fmla="*/ 1846927 w 3727682"/>
                  <a:gd name="connsiteY54" fmla="*/ 2208068 h 2507673"/>
                  <a:gd name="connsiteX55" fmla="*/ 1846927 w 3727682"/>
                  <a:gd name="connsiteY55" fmla="*/ 2253096 h 2507673"/>
                  <a:gd name="connsiteX56" fmla="*/ 2065136 w 3727682"/>
                  <a:gd name="connsiteY56" fmla="*/ 2253096 h 2507673"/>
                  <a:gd name="connsiteX57" fmla="*/ 2065136 w 3727682"/>
                  <a:gd name="connsiteY57" fmla="*/ 2284268 h 2507673"/>
                  <a:gd name="connsiteX58" fmla="*/ 2226196 w 3727682"/>
                  <a:gd name="connsiteY58" fmla="*/ 2284268 h 2507673"/>
                  <a:gd name="connsiteX59" fmla="*/ 2226196 w 3727682"/>
                  <a:gd name="connsiteY59" fmla="*/ 2342284 h 2507673"/>
                  <a:gd name="connsiteX60" fmla="*/ 2275552 w 3727682"/>
                  <a:gd name="connsiteY60" fmla="*/ 2342284 h 2507673"/>
                  <a:gd name="connsiteX61" fmla="*/ 2275552 w 3727682"/>
                  <a:gd name="connsiteY61" fmla="*/ 2373457 h 2507673"/>
                  <a:gd name="connsiteX62" fmla="*/ 2726691 w 3727682"/>
                  <a:gd name="connsiteY62" fmla="*/ 2373457 h 2507673"/>
                  <a:gd name="connsiteX63" fmla="*/ 2726691 w 3727682"/>
                  <a:gd name="connsiteY63" fmla="*/ 2414155 h 2507673"/>
                  <a:gd name="connsiteX64" fmla="*/ 3164841 w 3727682"/>
                  <a:gd name="connsiteY64" fmla="*/ 2414155 h 2507673"/>
                  <a:gd name="connsiteX65" fmla="*/ 3164841 w 3727682"/>
                  <a:gd name="connsiteY65" fmla="*/ 2462646 h 2507673"/>
                  <a:gd name="connsiteX66" fmla="*/ 3433273 w 3727682"/>
                  <a:gd name="connsiteY66" fmla="*/ 2462646 h 2507673"/>
                  <a:gd name="connsiteX67" fmla="*/ 3433273 w 3727682"/>
                  <a:gd name="connsiteY67" fmla="*/ 2507673 h 2507673"/>
                  <a:gd name="connsiteX68" fmla="*/ 3727682 w 3727682"/>
                  <a:gd name="connsiteY6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42659 w 3727682"/>
                  <a:gd name="connsiteY27" fmla="*/ 1126867 h 2507673"/>
                  <a:gd name="connsiteX28" fmla="*/ 456277 w 3727682"/>
                  <a:gd name="connsiteY28" fmla="*/ 1180234 h 2507673"/>
                  <a:gd name="connsiteX29" fmla="*/ 523818 w 3727682"/>
                  <a:gd name="connsiteY29" fmla="*/ 1180234 h 2507673"/>
                  <a:gd name="connsiteX30" fmla="*/ 523818 w 3727682"/>
                  <a:gd name="connsiteY30" fmla="*/ 1215736 h 2507673"/>
                  <a:gd name="connsiteX31" fmla="*/ 573175 w 3727682"/>
                  <a:gd name="connsiteY31" fmla="*/ 1215736 h 2507673"/>
                  <a:gd name="connsiteX32" fmla="*/ 573175 w 3727682"/>
                  <a:gd name="connsiteY32" fmla="*/ 1341293 h 2507673"/>
                  <a:gd name="connsiteX33" fmla="*/ 693536 w 3727682"/>
                  <a:gd name="connsiteY33" fmla="*/ 1341293 h 2507673"/>
                  <a:gd name="connsiteX34" fmla="*/ 693536 w 3727682"/>
                  <a:gd name="connsiteY34" fmla="*/ 1430482 h 2507673"/>
                  <a:gd name="connsiteX35" fmla="*/ 738564 w 3727682"/>
                  <a:gd name="connsiteY35" fmla="*/ 1430482 h 2507673"/>
                  <a:gd name="connsiteX36" fmla="*/ 738564 w 3727682"/>
                  <a:gd name="connsiteY36" fmla="*/ 1537855 h 2507673"/>
                  <a:gd name="connsiteX37" fmla="*/ 787055 w 3727682"/>
                  <a:gd name="connsiteY37" fmla="*/ 1537855 h 2507673"/>
                  <a:gd name="connsiteX38" fmla="*/ 787055 w 3727682"/>
                  <a:gd name="connsiteY38" fmla="*/ 1604530 h 2507673"/>
                  <a:gd name="connsiteX39" fmla="*/ 827752 w 3727682"/>
                  <a:gd name="connsiteY39" fmla="*/ 1604530 h 2507673"/>
                  <a:gd name="connsiteX40" fmla="*/ 827752 w 3727682"/>
                  <a:gd name="connsiteY40" fmla="*/ 1649557 h 2507673"/>
                  <a:gd name="connsiteX41" fmla="*/ 930795 w 3727682"/>
                  <a:gd name="connsiteY41" fmla="*/ 1649557 h 2507673"/>
                  <a:gd name="connsiteX42" fmla="*/ 930795 w 3727682"/>
                  <a:gd name="connsiteY42" fmla="*/ 1774248 h 2507673"/>
                  <a:gd name="connsiteX43" fmla="*/ 1073671 w 3727682"/>
                  <a:gd name="connsiteY43" fmla="*/ 1774248 h 2507673"/>
                  <a:gd name="connsiteX44" fmla="*/ 1073671 w 3727682"/>
                  <a:gd name="connsiteY44" fmla="*/ 1833130 h 2507673"/>
                  <a:gd name="connsiteX45" fmla="*/ 1104843 w 3727682"/>
                  <a:gd name="connsiteY45" fmla="*/ 1833130 h 2507673"/>
                  <a:gd name="connsiteX46" fmla="*/ 1104843 w 3727682"/>
                  <a:gd name="connsiteY46" fmla="*/ 1908464 h 2507673"/>
                  <a:gd name="connsiteX47" fmla="*/ 1287550 w 3727682"/>
                  <a:gd name="connsiteY47" fmla="*/ 1908464 h 2507673"/>
                  <a:gd name="connsiteX48" fmla="*/ 1287550 w 3727682"/>
                  <a:gd name="connsiteY48" fmla="*/ 2020166 h 2507673"/>
                  <a:gd name="connsiteX49" fmla="*/ 1328248 w 3727682"/>
                  <a:gd name="connsiteY49" fmla="*/ 2020166 h 2507673"/>
                  <a:gd name="connsiteX50" fmla="*/ 1328248 w 3727682"/>
                  <a:gd name="connsiteY50" fmla="*/ 2078182 h 2507673"/>
                  <a:gd name="connsiteX51" fmla="*/ 1649500 w 3727682"/>
                  <a:gd name="connsiteY51" fmla="*/ 2078182 h 2507673"/>
                  <a:gd name="connsiteX52" fmla="*/ 1649500 w 3727682"/>
                  <a:gd name="connsiteY52" fmla="*/ 2158711 h 2507673"/>
                  <a:gd name="connsiteX53" fmla="*/ 1748214 w 3727682"/>
                  <a:gd name="connsiteY53" fmla="*/ 2158711 h 2507673"/>
                  <a:gd name="connsiteX54" fmla="*/ 1748214 w 3727682"/>
                  <a:gd name="connsiteY54" fmla="*/ 2208068 h 2507673"/>
                  <a:gd name="connsiteX55" fmla="*/ 1846927 w 3727682"/>
                  <a:gd name="connsiteY55" fmla="*/ 2208068 h 2507673"/>
                  <a:gd name="connsiteX56" fmla="*/ 1846927 w 3727682"/>
                  <a:gd name="connsiteY56" fmla="*/ 2253096 h 2507673"/>
                  <a:gd name="connsiteX57" fmla="*/ 2065136 w 3727682"/>
                  <a:gd name="connsiteY57" fmla="*/ 2253096 h 2507673"/>
                  <a:gd name="connsiteX58" fmla="*/ 2065136 w 3727682"/>
                  <a:gd name="connsiteY58" fmla="*/ 2284268 h 2507673"/>
                  <a:gd name="connsiteX59" fmla="*/ 2226196 w 3727682"/>
                  <a:gd name="connsiteY59" fmla="*/ 2284268 h 2507673"/>
                  <a:gd name="connsiteX60" fmla="*/ 2226196 w 3727682"/>
                  <a:gd name="connsiteY60" fmla="*/ 2342284 h 2507673"/>
                  <a:gd name="connsiteX61" fmla="*/ 2275552 w 3727682"/>
                  <a:gd name="connsiteY61" fmla="*/ 2342284 h 2507673"/>
                  <a:gd name="connsiteX62" fmla="*/ 2275552 w 3727682"/>
                  <a:gd name="connsiteY62" fmla="*/ 2373457 h 2507673"/>
                  <a:gd name="connsiteX63" fmla="*/ 2726691 w 3727682"/>
                  <a:gd name="connsiteY63" fmla="*/ 2373457 h 2507673"/>
                  <a:gd name="connsiteX64" fmla="*/ 2726691 w 3727682"/>
                  <a:gd name="connsiteY64" fmla="*/ 2414155 h 2507673"/>
                  <a:gd name="connsiteX65" fmla="*/ 3164841 w 3727682"/>
                  <a:gd name="connsiteY65" fmla="*/ 2414155 h 2507673"/>
                  <a:gd name="connsiteX66" fmla="*/ 3164841 w 3727682"/>
                  <a:gd name="connsiteY66" fmla="*/ 2462646 h 2507673"/>
                  <a:gd name="connsiteX67" fmla="*/ 3433273 w 3727682"/>
                  <a:gd name="connsiteY67" fmla="*/ 2462646 h 2507673"/>
                  <a:gd name="connsiteX68" fmla="*/ 3433273 w 3727682"/>
                  <a:gd name="connsiteY68" fmla="*/ 2507673 h 2507673"/>
                  <a:gd name="connsiteX69" fmla="*/ 3727682 w 3727682"/>
                  <a:gd name="connsiteY69"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277 w 3727682"/>
                  <a:gd name="connsiteY28" fmla="*/ 1180234 h 2507673"/>
                  <a:gd name="connsiteX29" fmla="*/ 523818 w 3727682"/>
                  <a:gd name="connsiteY29" fmla="*/ 1180234 h 2507673"/>
                  <a:gd name="connsiteX30" fmla="*/ 523818 w 3727682"/>
                  <a:gd name="connsiteY30" fmla="*/ 1215736 h 2507673"/>
                  <a:gd name="connsiteX31" fmla="*/ 573175 w 3727682"/>
                  <a:gd name="connsiteY31" fmla="*/ 1215736 h 2507673"/>
                  <a:gd name="connsiteX32" fmla="*/ 573175 w 3727682"/>
                  <a:gd name="connsiteY32" fmla="*/ 1341293 h 2507673"/>
                  <a:gd name="connsiteX33" fmla="*/ 693536 w 3727682"/>
                  <a:gd name="connsiteY33" fmla="*/ 1341293 h 2507673"/>
                  <a:gd name="connsiteX34" fmla="*/ 693536 w 3727682"/>
                  <a:gd name="connsiteY34" fmla="*/ 1430482 h 2507673"/>
                  <a:gd name="connsiteX35" fmla="*/ 738564 w 3727682"/>
                  <a:gd name="connsiteY35" fmla="*/ 1430482 h 2507673"/>
                  <a:gd name="connsiteX36" fmla="*/ 738564 w 3727682"/>
                  <a:gd name="connsiteY36" fmla="*/ 1537855 h 2507673"/>
                  <a:gd name="connsiteX37" fmla="*/ 787055 w 3727682"/>
                  <a:gd name="connsiteY37" fmla="*/ 1537855 h 2507673"/>
                  <a:gd name="connsiteX38" fmla="*/ 787055 w 3727682"/>
                  <a:gd name="connsiteY38" fmla="*/ 1604530 h 2507673"/>
                  <a:gd name="connsiteX39" fmla="*/ 827752 w 3727682"/>
                  <a:gd name="connsiteY39" fmla="*/ 1604530 h 2507673"/>
                  <a:gd name="connsiteX40" fmla="*/ 827752 w 3727682"/>
                  <a:gd name="connsiteY40" fmla="*/ 1649557 h 2507673"/>
                  <a:gd name="connsiteX41" fmla="*/ 930795 w 3727682"/>
                  <a:gd name="connsiteY41" fmla="*/ 1649557 h 2507673"/>
                  <a:gd name="connsiteX42" fmla="*/ 930795 w 3727682"/>
                  <a:gd name="connsiteY42" fmla="*/ 1774248 h 2507673"/>
                  <a:gd name="connsiteX43" fmla="*/ 1073671 w 3727682"/>
                  <a:gd name="connsiteY43" fmla="*/ 1774248 h 2507673"/>
                  <a:gd name="connsiteX44" fmla="*/ 1073671 w 3727682"/>
                  <a:gd name="connsiteY44" fmla="*/ 1833130 h 2507673"/>
                  <a:gd name="connsiteX45" fmla="*/ 1104843 w 3727682"/>
                  <a:gd name="connsiteY45" fmla="*/ 1833130 h 2507673"/>
                  <a:gd name="connsiteX46" fmla="*/ 1104843 w 3727682"/>
                  <a:gd name="connsiteY46" fmla="*/ 1908464 h 2507673"/>
                  <a:gd name="connsiteX47" fmla="*/ 1287550 w 3727682"/>
                  <a:gd name="connsiteY47" fmla="*/ 1908464 h 2507673"/>
                  <a:gd name="connsiteX48" fmla="*/ 1287550 w 3727682"/>
                  <a:gd name="connsiteY48" fmla="*/ 2020166 h 2507673"/>
                  <a:gd name="connsiteX49" fmla="*/ 1328248 w 3727682"/>
                  <a:gd name="connsiteY49" fmla="*/ 2020166 h 2507673"/>
                  <a:gd name="connsiteX50" fmla="*/ 1328248 w 3727682"/>
                  <a:gd name="connsiteY50" fmla="*/ 2078182 h 2507673"/>
                  <a:gd name="connsiteX51" fmla="*/ 1649500 w 3727682"/>
                  <a:gd name="connsiteY51" fmla="*/ 2078182 h 2507673"/>
                  <a:gd name="connsiteX52" fmla="*/ 1649500 w 3727682"/>
                  <a:gd name="connsiteY52" fmla="*/ 2158711 h 2507673"/>
                  <a:gd name="connsiteX53" fmla="*/ 1748214 w 3727682"/>
                  <a:gd name="connsiteY53" fmla="*/ 2158711 h 2507673"/>
                  <a:gd name="connsiteX54" fmla="*/ 1748214 w 3727682"/>
                  <a:gd name="connsiteY54" fmla="*/ 2208068 h 2507673"/>
                  <a:gd name="connsiteX55" fmla="*/ 1846927 w 3727682"/>
                  <a:gd name="connsiteY55" fmla="*/ 2208068 h 2507673"/>
                  <a:gd name="connsiteX56" fmla="*/ 1846927 w 3727682"/>
                  <a:gd name="connsiteY56" fmla="*/ 2253096 h 2507673"/>
                  <a:gd name="connsiteX57" fmla="*/ 2065136 w 3727682"/>
                  <a:gd name="connsiteY57" fmla="*/ 2253096 h 2507673"/>
                  <a:gd name="connsiteX58" fmla="*/ 2065136 w 3727682"/>
                  <a:gd name="connsiteY58" fmla="*/ 2284268 h 2507673"/>
                  <a:gd name="connsiteX59" fmla="*/ 2226196 w 3727682"/>
                  <a:gd name="connsiteY59" fmla="*/ 2284268 h 2507673"/>
                  <a:gd name="connsiteX60" fmla="*/ 2226196 w 3727682"/>
                  <a:gd name="connsiteY60" fmla="*/ 2342284 h 2507673"/>
                  <a:gd name="connsiteX61" fmla="*/ 2275552 w 3727682"/>
                  <a:gd name="connsiteY61" fmla="*/ 2342284 h 2507673"/>
                  <a:gd name="connsiteX62" fmla="*/ 2275552 w 3727682"/>
                  <a:gd name="connsiteY62" fmla="*/ 2373457 h 2507673"/>
                  <a:gd name="connsiteX63" fmla="*/ 2726691 w 3727682"/>
                  <a:gd name="connsiteY63" fmla="*/ 2373457 h 2507673"/>
                  <a:gd name="connsiteX64" fmla="*/ 2726691 w 3727682"/>
                  <a:gd name="connsiteY64" fmla="*/ 2414155 h 2507673"/>
                  <a:gd name="connsiteX65" fmla="*/ 3164841 w 3727682"/>
                  <a:gd name="connsiteY65" fmla="*/ 2414155 h 2507673"/>
                  <a:gd name="connsiteX66" fmla="*/ 3164841 w 3727682"/>
                  <a:gd name="connsiteY66" fmla="*/ 2462646 h 2507673"/>
                  <a:gd name="connsiteX67" fmla="*/ 3433273 w 3727682"/>
                  <a:gd name="connsiteY67" fmla="*/ 2462646 h 2507673"/>
                  <a:gd name="connsiteX68" fmla="*/ 3433273 w 3727682"/>
                  <a:gd name="connsiteY68" fmla="*/ 2507673 h 2507673"/>
                  <a:gd name="connsiteX69" fmla="*/ 3727682 w 3727682"/>
                  <a:gd name="connsiteY69"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42659 w 3727682"/>
                  <a:gd name="connsiteY28" fmla="*/ 1147482 h 2507673"/>
                  <a:gd name="connsiteX29" fmla="*/ 456277 w 3727682"/>
                  <a:gd name="connsiteY29" fmla="*/ 1180234 h 2507673"/>
                  <a:gd name="connsiteX30" fmla="*/ 523818 w 3727682"/>
                  <a:gd name="connsiteY30" fmla="*/ 1180234 h 2507673"/>
                  <a:gd name="connsiteX31" fmla="*/ 523818 w 3727682"/>
                  <a:gd name="connsiteY31" fmla="*/ 1215736 h 2507673"/>
                  <a:gd name="connsiteX32" fmla="*/ 573175 w 3727682"/>
                  <a:gd name="connsiteY32" fmla="*/ 1215736 h 2507673"/>
                  <a:gd name="connsiteX33" fmla="*/ 573175 w 3727682"/>
                  <a:gd name="connsiteY33" fmla="*/ 1341293 h 2507673"/>
                  <a:gd name="connsiteX34" fmla="*/ 693536 w 3727682"/>
                  <a:gd name="connsiteY34" fmla="*/ 1341293 h 2507673"/>
                  <a:gd name="connsiteX35" fmla="*/ 693536 w 3727682"/>
                  <a:gd name="connsiteY35" fmla="*/ 1430482 h 2507673"/>
                  <a:gd name="connsiteX36" fmla="*/ 738564 w 3727682"/>
                  <a:gd name="connsiteY36" fmla="*/ 1430482 h 2507673"/>
                  <a:gd name="connsiteX37" fmla="*/ 738564 w 3727682"/>
                  <a:gd name="connsiteY37" fmla="*/ 1537855 h 2507673"/>
                  <a:gd name="connsiteX38" fmla="*/ 787055 w 3727682"/>
                  <a:gd name="connsiteY38" fmla="*/ 1537855 h 2507673"/>
                  <a:gd name="connsiteX39" fmla="*/ 787055 w 3727682"/>
                  <a:gd name="connsiteY39" fmla="*/ 1604530 h 2507673"/>
                  <a:gd name="connsiteX40" fmla="*/ 827752 w 3727682"/>
                  <a:gd name="connsiteY40" fmla="*/ 1604530 h 2507673"/>
                  <a:gd name="connsiteX41" fmla="*/ 827752 w 3727682"/>
                  <a:gd name="connsiteY41" fmla="*/ 1649557 h 2507673"/>
                  <a:gd name="connsiteX42" fmla="*/ 930795 w 3727682"/>
                  <a:gd name="connsiteY42" fmla="*/ 1649557 h 2507673"/>
                  <a:gd name="connsiteX43" fmla="*/ 930795 w 3727682"/>
                  <a:gd name="connsiteY43" fmla="*/ 1774248 h 2507673"/>
                  <a:gd name="connsiteX44" fmla="*/ 1073671 w 3727682"/>
                  <a:gd name="connsiteY44" fmla="*/ 1774248 h 2507673"/>
                  <a:gd name="connsiteX45" fmla="*/ 1073671 w 3727682"/>
                  <a:gd name="connsiteY45" fmla="*/ 1833130 h 2507673"/>
                  <a:gd name="connsiteX46" fmla="*/ 1104843 w 3727682"/>
                  <a:gd name="connsiteY46" fmla="*/ 1833130 h 2507673"/>
                  <a:gd name="connsiteX47" fmla="*/ 1104843 w 3727682"/>
                  <a:gd name="connsiteY47" fmla="*/ 1908464 h 2507673"/>
                  <a:gd name="connsiteX48" fmla="*/ 1287550 w 3727682"/>
                  <a:gd name="connsiteY48" fmla="*/ 1908464 h 2507673"/>
                  <a:gd name="connsiteX49" fmla="*/ 1287550 w 3727682"/>
                  <a:gd name="connsiteY49" fmla="*/ 2020166 h 2507673"/>
                  <a:gd name="connsiteX50" fmla="*/ 1328248 w 3727682"/>
                  <a:gd name="connsiteY50" fmla="*/ 2020166 h 2507673"/>
                  <a:gd name="connsiteX51" fmla="*/ 1328248 w 3727682"/>
                  <a:gd name="connsiteY51" fmla="*/ 2078182 h 2507673"/>
                  <a:gd name="connsiteX52" fmla="*/ 1649500 w 3727682"/>
                  <a:gd name="connsiteY52" fmla="*/ 2078182 h 2507673"/>
                  <a:gd name="connsiteX53" fmla="*/ 1649500 w 3727682"/>
                  <a:gd name="connsiteY53" fmla="*/ 2158711 h 2507673"/>
                  <a:gd name="connsiteX54" fmla="*/ 1748214 w 3727682"/>
                  <a:gd name="connsiteY54" fmla="*/ 2158711 h 2507673"/>
                  <a:gd name="connsiteX55" fmla="*/ 1748214 w 3727682"/>
                  <a:gd name="connsiteY55" fmla="*/ 2208068 h 2507673"/>
                  <a:gd name="connsiteX56" fmla="*/ 1846927 w 3727682"/>
                  <a:gd name="connsiteY56" fmla="*/ 2208068 h 2507673"/>
                  <a:gd name="connsiteX57" fmla="*/ 1846927 w 3727682"/>
                  <a:gd name="connsiteY57" fmla="*/ 2253096 h 2507673"/>
                  <a:gd name="connsiteX58" fmla="*/ 2065136 w 3727682"/>
                  <a:gd name="connsiteY58" fmla="*/ 2253096 h 2507673"/>
                  <a:gd name="connsiteX59" fmla="*/ 2065136 w 3727682"/>
                  <a:gd name="connsiteY59" fmla="*/ 2284268 h 2507673"/>
                  <a:gd name="connsiteX60" fmla="*/ 2226196 w 3727682"/>
                  <a:gd name="connsiteY60" fmla="*/ 2284268 h 2507673"/>
                  <a:gd name="connsiteX61" fmla="*/ 2226196 w 3727682"/>
                  <a:gd name="connsiteY61" fmla="*/ 2342284 h 2507673"/>
                  <a:gd name="connsiteX62" fmla="*/ 2275552 w 3727682"/>
                  <a:gd name="connsiteY62" fmla="*/ 2342284 h 2507673"/>
                  <a:gd name="connsiteX63" fmla="*/ 2275552 w 3727682"/>
                  <a:gd name="connsiteY63" fmla="*/ 2373457 h 2507673"/>
                  <a:gd name="connsiteX64" fmla="*/ 2726691 w 3727682"/>
                  <a:gd name="connsiteY64" fmla="*/ 2373457 h 2507673"/>
                  <a:gd name="connsiteX65" fmla="*/ 2726691 w 3727682"/>
                  <a:gd name="connsiteY65" fmla="*/ 2414155 h 2507673"/>
                  <a:gd name="connsiteX66" fmla="*/ 3164841 w 3727682"/>
                  <a:gd name="connsiteY66" fmla="*/ 2414155 h 2507673"/>
                  <a:gd name="connsiteX67" fmla="*/ 3164841 w 3727682"/>
                  <a:gd name="connsiteY67" fmla="*/ 2462646 h 2507673"/>
                  <a:gd name="connsiteX68" fmla="*/ 3433273 w 3727682"/>
                  <a:gd name="connsiteY68" fmla="*/ 2462646 h 2507673"/>
                  <a:gd name="connsiteX69" fmla="*/ 3433273 w 3727682"/>
                  <a:gd name="connsiteY69" fmla="*/ 2507673 h 2507673"/>
                  <a:gd name="connsiteX70" fmla="*/ 3727682 w 3727682"/>
                  <a:gd name="connsiteY7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106251 h 2507673"/>
                  <a:gd name="connsiteX29" fmla="*/ 456277 w 3727682"/>
                  <a:gd name="connsiteY29" fmla="*/ 1180234 h 2507673"/>
                  <a:gd name="connsiteX30" fmla="*/ 523818 w 3727682"/>
                  <a:gd name="connsiteY30" fmla="*/ 1180234 h 2507673"/>
                  <a:gd name="connsiteX31" fmla="*/ 523818 w 3727682"/>
                  <a:gd name="connsiteY31" fmla="*/ 1215736 h 2507673"/>
                  <a:gd name="connsiteX32" fmla="*/ 573175 w 3727682"/>
                  <a:gd name="connsiteY32" fmla="*/ 1215736 h 2507673"/>
                  <a:gd name="connsiteX33" fmla="*/ 573175 w 3727682"/>
                  <a:gd name="connsiteY33" fmla="*/ 1341293 h 2507673"/>
                  <a:gd name="connsiteX34" fmla="*/ 693536 w 3727682"/>
                  <a:gd name="connsiteY34" fmla="*/ 1341293 h 2507673"/>
                  <a:gd name="connsiteX35" fmla="*/ 693536 w 3727682"/>
                  <a:gd name="connsiteY35" fmla="*/ 1430482 h 2507673"/>
                  <a:gd name="connsiteX36" fmla="*/ 738564 w 3727682"/>
                  <a:gd name="connsiteY36" fmla="*/ 1430482 h 2507673"/>
                  <a:gd name="connsiteX37" fmla="*/ 738564 w 3727682"/>
                  <a:gd name="connsiteY37" fmla="*/ 1537855 h 2507673"/>
                  <a:gd name="connsiteX38" fmla="*/ 787055 w 3727682"/>
                  <a:gd name="connsiteY38" fmla="*/ 1537855 h 2507673"/>
                  <a:gd name="connsiteX39" fmla="*/ 787055 w 3727682"/>
                  <a:gd name="connsiteY39" fmla="*/ 1604530 h 2507673"/>
                  <a:gd name="connsiteX40" fmla="*/ 827752 w 3727682"/>
                  <a:gd name="connsiteY40" fmla="*/ 1604530 h 2507673"/>
                  <a:gd name="connsiteX41" fmla="*/ 827752 w 3727682"/>
                  <a:gd name="connsiteY41" fmla="*/ 1649557 h 2507673"/>
                  <a:gd name="connsiteX42" fmla="*/ 930795 w 3727682"/>
                  <a:gd name="connsiteY42" fmla="*/ 1649557 h 2507673"/>
                  <a:gd name="connsiteX43" fmla="*/ 930795 w 3727682"/>
                  <a:gd name="connsiteY43" fmla="*/ 1774248 h 2507673"/>
                  <a:gd name="connsiteX44" fmla="*/ 1073671 w 3727682"/>
                  <a:gd name="connsiteY44" fmla="*/ 1774248 h 2507673"/>
                  <a:gd name="connsiteX45" fmla="*/ 1073671 w 3727682"/>
                  <a:gd name="connsiteY45" fmla="*/ 1833130 h 2507673"/>
                  <a:gd name="connsiteX46" fmla="*/ 1104843 w 3727682"/>
                  <a:gd name="connsiteY46" fmla="*/ 1833130 h 2507673"/>
                  <a:gd name="connsiteX47" fmla="*/ 1104843 w 3727682"/>
                  <a:gd name="connsiteY47" fmla="*/ 1908464 h 2507673"/>
                  <a:gd name="connsiteX48" fmla="*/ 1287550 w 3727682"/>
                  <a:gd name="connsiteY48" fmla="*/ 1908464 h 2507673"/>
                  <a:gd name="connsiteX49" fmla="*/ 1287550 w 3727682"/>
                  <a:gd name="connsiteY49" fmla="*/ 2020166 h 2507673"/>
                  <a:gd name="connsiteX50" fmla="*/ 1328248 w 3727682"/>
                  <a:gd name="connsiteY50" fmla="*/ 2020166 h 2507673"/>
                  <a:gd name="connsiteX51" fmla="*/ 1328248 w 3727682"/>
                  <a:gd name="connsiteY51" fmla="*/ 2078182 h 2507673"/>
                  <a:gd name="connsiteX52" fmla="*/ 1649500 w 3727682"/>
                  <a:gd name="connsiteY52" fmla="*/ 2078182 h 2507673"/>
                  <a:gd name="connsiteX53" fmla="*/ 1649500 w 3727682"/>
                  <a:gd name="connsiteY53" fmla="*/ 2158711 h 2507673"/>
                  <a:gd name="connsiteX54" fmla="*/ 1748214 w 3727682"/>
                  <a:gd name="connsiteY54" fmla="*/ 2158711 h 2507673"/>
                  <a:gd name="connsiteX55" fmla="*/ 1748214 w 3727682"/>
                  <a:gd name="connsiteY55" fmla="*/ 2208068 h 2507673"/>
                  <a:gd name="connsiteX56" fmla="*/ 1846927 w 3727682"/>
                  <a:gd name="connsiteY56" fmla="*/ 2208068 h 2507673"/>
                  <a:gd name="connsiteX57" fmla="*/ 1846927 w 3727682"/>
                  <a:gd name="connsiteY57" fmla="*/ 2253096 h 2507673"/>
                  <a:gd name="connsiteX58" fmla="*/ 2065136 w 3727682"/>
                  <a:gd name="connsiteY58" fmla="*/ 2253096 h 2507673"/>
                  <a:gd name="connsiteX59" fmla="*/ 2065136 w 3727682"/>
                  <a:gd name="connsiteY59" fmla="*/ 2284268 h 2507673"/>
                  <a:gd name="connsiteX60" fmla="*/ 2226196 w 3727682"/>
                  <a:gd name="connsiteY60" fmla="*/ 2284268 h 2507673"/>
                  <a:gd name="connsiteX61" fmla="*/ 2226196 w 3727682"/>
                  <a:gd name="connsiteY61" fmla="*/ 2342284 h 2507673"/>
                  <a:gd name="connsiteX62" fmla="*/ 2275552 w 3727682"/>
                  <a:gd name="connsiteY62" fmla="*/ 2342284 h 2507673"/>
                  <a:gd name="connsiteX63" fmla="*/ 2275552 w 3727682"/>
                  <a:gd name="connsiteY63" fmla="*/ 2373457 h 2507673"/>
                  <a:gd name="connsiteX64" fmla="*/ 2726691 w 3727682"/>
                  <a:gd name="connsiteY64" fmla="*/ 2373457 h 2507673"/>
                  <a:gd name="connsiteX65" fmla="*/ 2726691 w 3727682"/>
                  <a:gd name="connsiteY65" fmla="*/ 2414155 h 2507673"/>
                  <a:gd name="connsiteX66" fmla="*/ 3164841 w 3727682"/>
                  <a:gd name="connsiteY66" fmla="*/ 2414155 h 2507673"/>
                  <a:gd name="connsiteX67" fmla="*/ 3164841 w 3727682"/>
                  <a:gd name="connsiteY67" fmla="*/ 2462646 h 2507673"/>
                  <a:gd name="connsiteX68" fmla="*/ 3433273 w 3727682"/>
                  <a:gd name="connsiteY68" fmla="*/ 2462646 h 2507673"/>
                  <a:gd name="connsiteX69" fmla="*/ 3433273 w 3727682"/>
                  <a:gd name="connsiteY69" fmla="*/ 2507673 h 2507673"/>
                  <a:gd name="connsiteX70" fmla="*/ 3727682 w 3727682"/>
                  <a:gd name="connsiteY7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23818 w 3727682"/>
                  <a:gd name="connsiteY30" fmla="*/ 1180234 h 2507673"/>
                  <a:gd name="connsiteX31" fmla="*/ 523818 w 3727682"/>
                  <a:gd name="connsiteY31" fmla="*/ 1215736 h 2507673"/>
                  <a:gd name="connsiteX32" fmla="*/ 573175 w 3727682"/>
                  <a:gd name="connsiteY32" fmla="*/ 1215736 h 2507673"/>
                  <a:gd name="connsiteX33" fmla="*/ 573175 w 3727682"/>
                  <a:gd name="connsiteY33" fmla="*/ 1341293 h 2507673"/>
                  <a:gd name="connsiteX34" fmla="*/ 693536 w 3727682"/>
                  <a:gd name="connsiteY34" fmla="*/ 1341293 h 2507673"/>
                  <a:gd name="connsiteX35" fmla="*/ 693536 w 3727682"/>
                  <a:gd name="connsiteY35" fmla="*/ 1430482 h 2507673"/>
                  <a:gd name="connsiteX36" fmla="*/ 738564 w 3727682"/>
                  <a:gd name="connsiteY36" fmla="*/ 1430482 h 2507673"/>
                  <a:gd name="connsiteX37" fmla="*/ 738564 w 3727682"/>
                  <a:gd name="connsiteY37" fmla="*/ 1537855 h 2507673"/>
                  <a:gd name="connsiteX38" fmla="*/ 787055 w 3727682"/>
                  <a:gd name="connsiteY38" fmla="*/ 1537855 h 2507673"/>
                  <a:gd name="connsiteX39" fmla="*/ 787055 w 3727682"/>
                  <a:gd name="connsiteY39" fmla="*/ 1604530 h 2507673"/>
                  <a:gd name="connsiteX40" fmla="*/ 827752 w 3727682"/>
                  <a:gd name="connsiteY40" fmla="*/ 1604530 h 2507673"/>
                  <a:gd name="connsiteX41" fmla="*/ 827752 w 3727682"/>
                  <a:gd name="connsiteY41" fmla="*/ 1649557 h 2507673"/>
                  <a:gd name="connsiteX42" fmla="*/ 930795 w 3727682"/>
                  <a:gd name="connsiteY42" fmla="*/ 1649557 h 2507673"/>
                  <a:gd name="connsiteX43" fmla="*/ 930795 w 3727682"/>
                  <a:gd name="connsiteY43" fmla="*/ 1774248 h 2507673"/>
                  <a:gd name="connsiteX44" fmla="*/ 1073671 w 3727682"/>
                  <a:gd name="connsiteY44" fmla="*/ 1774248 h 2507673"/>
                  <a:gd name="connsiteX45" fmla="*/ 1073671 w 3727682"/>
                  <a:gd name="connsiteY45" fmla="*/ 1833130 h 2507673"/>
                  <a:gd name="connsiteX46" fmla="*/ 1104843 w 3727682"/>
                  <a:gd name="connsiteY46" fmla="*/ 1833130 h 2507673"/>
                  <a:gd name="connsiteX47" fmla="*/ 1104843 w 3727682"/>
                  <a:gd name="connsiteY47" fmla="*/ 1908464 h 2507673"/>
                  <a:gd name="connsiteX48" fmla="*/ 1287550 w 3727682"/>
                  <a:gd name="connsiteY48" fmla="*/ 1908464 h 2507673"/>
                  <a:gd name="connsiteX49" fmla="*/ 1287550 w 3727682"/>
                  <a:gd name="connsiteY49" fmla="*/ 2020166 h 2507673"/>
                  <a:gd name="connsiteX50" fmla="*/ 1328248 w 3727682"/>
                  <a:gd name="connsiteY50" fmla="*/ 2020166 h 2507673"/>
                  <a:gd name="connsiteX51" fmla="*/ 1328248 w 3727682"/>
                  <a:gd name="connsiteY51" fmla="*/ 2078182 h 2507673"/>
                  <a:gd name="connsiteX52" fmla="*/ 1649500 w 3727682"/>
                  <a:gd name="connsiteY52" fmla="*/ 2078182 h 2507673"/>
                  <a:gd name="connsiteX53" fmla="*/ 1649500 w 3727682"/>
                  <a:gd name="connsiteY53" fmla="*/ 2158711 h 2507673"/>
                  <a:gd name="connsiteX54" fmla="*/ 1748214 w 3727682"/>
                  <a:gd name="connsiteY54" fmla="*/ 2158711 h 2507673"/>
                  <a:gd name="connsiteX55" fmla="*/ 1748214 w 3727682"/>
                  <a:gd name="connsiteY55" fmla="*/ 2208068 h 2507673"/>
                  <a:gd name="connsiteX56" fmla="*/ 1846927 w 3727682"/>
                  <a:gd name="connsiteY56" fmla="*/ 2208068 h 2507673"/>
                  <a:gd name="connsiteX57" fmla="*/ 1846927 w 3727682"/>
                  <a:gd name="connsiteY57" fmla="*/ 2253096 h 2507673"/>
                  <a:gd name="connsiteX58" fmla="*/ 2065136 w 3727682"/>
                  <a:gd name="connsiteY58" fmla="*/ 2253096 h 2507673"/>
                  <a:gd name="connsiteX59" fmla="*/ 2065136 w 3727682"/>
                  <a:gd name="connsiteY59" fmla="*/ 2284268 h 2507673"/>
                  <a:gd name="connsiteX60" fmla="*/ 2226196 w 3727682"/>
                  <a:gd name="connsiteY60" fmla="*/ 2284268 h 2507673"/>
                  <a:gd name="connsiteX61" fmla="*/ 2226196 w 3727682"/>
                  <a:gd name="connsiteY61" fmla="*/ 2342284 h 2507673"/>
                  <a:gd name="connsiteX62" fmla="*/ 2275552 w 3727682"/>
                  <a:gd name="connsiteY62" fmla="*/ 2342284 h 2507673"/>
                  <a:gd name="connsiteX63" fmla="*/ 2275552 w 3727682"/>
                  <a:gd name="connsiteY63" fmla="*/ 2373457 h 2507673"/>
                  <a:gd name="connsiteX64" fmla="*/ 2726691 w 3727682"/>
                  <a:gd name="connsiteY64" fmla="*/ 2373457 h 2507673"/>
                  <a:gd name="connsiteX65" fmla="*/ 2726691 w 3727682"/>
                  <a:gd name="connsiteY65" fmla="*/ 2414155 h 2507673"/>
                  <a:gd name="connsiteX66" fmla="*/ 3164841 w 3727682"/>
                  <a:gd name="connsiteY66" fmla="*/ 2414155 h 2507673"/>
                  <a:gd name="connsiteX67" fmla="*/ 3164841 w 3727682"/>
                  <a:gd name="connsiteY67" fmla="*/ 2462646 h 2507673"/>
                  <a:gd name="connsiteX68" fmla="*/ 3433273 w 3727682"/>
                  <a:gd name="connsiteY68" fmla="*/ 2462646 h 2507673"/>
                  <a:gd name="connsiteX69" fmla="*/ 3433273 w 3727682"/>
                  <a:gd name="connsiteY69" fmla="*/ 2507673 h 2507673"/>
                  <a:gd name="connsiteX70" fmla="*/ 3727682 w 3727682"/>
                  <a:gd name="connsiteY7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5484 w 3727682"/>
                  <a:gd name="connsiteY30" fmla="*/ 1182524 h 2507673"/>
                  <a:gd name="connsiteX31" fmla="*/ 523818 w 3727682"/>
                  <a:gd name="connsiteY31" fmla="*/ 1215736 h 2507673"/>
                  <a:gd name="connsiteX32" fmla="*/ 573175 w 3727682"/>
                  <a:gd name="connsiteY32" fmla="*/ 1215736 h 2507673"/>
                  <a:gd name="connsiteX33" fmla="*/ 573175 w 3727682"/>
                  <a:gd name="connsiteY33" fmla="*/ 1341293 h 2507673"/>
                  <a:gd name="connsiteX34" fmla="*/ 693536 w 3727682"/>
                  <a:gd name="connsiteY34" fmla="*/ 1341293 h 2507673"/>
                  <a:gd name="connsiteX35" fmla="*/ 693536 w 3727682"/>
                  <a:gd name="connsiteY35" fmla="*/ 1430482 h 2507673"/>
                  <a:gd name="connsiteX36" fmla="*/ 738564 w 3727682"/>
                  <a:gd name="connsiteY36" fmla="*/ 1430482 h 2507673"/>
                  <a:gd name="connsiteX37" fmla="*/ 738564 w 3727682"/>
                  <a:gd name="connsiteY37" fmla="*/ 1537855 h 2507673"/>
                  <a:gd name="connsiteX38" fmla="*/ 787055 w 3727682"/>
                  <a:gd name="connsiteY38" fmla="*/ 1537855 h 2507673"/>
                  <a:gd name="connsiteX39" fmla="*/ 787055 w 3727682"/>
                  <a:gd name="connsiteY39" fmla="*/ 1604530 h 2507673"/>
                  <a:gd name="connsiteX40" fmla="*/ 827752 w 3727682"/>
                  <a:gd name="connsiteY40" fmla="*/ 1604530 h 2507673"/>
                  <a:gd name="connsiteX41" fmla="*/ 827752 w 3727682"/>
                  <a:gd name="connsiteY41" fmla="*/ 1649557 h 2507673"/>
                  <a:gd name="connsiteX42" fmla="*/ 930795 w 3727682"/>
                  <a:gd name="connsiteY42" fmla="*/ 1649557 h 2507673"/>
                  <a:gd name="connsiteX43" fmla="*/ 930795 w 3727682"/>
                  <a:gd name="connsiteY43" fmla="*/ 1774248 h 2507673"/>
                  <a:gd name="connsiteX44" fmla="*/ 1073671 w 3727682"/>
                  <a:gd name="connsiteY44" fmla="*/ 1774248 h 2507673"/>
                  <a:gd name="connsiteX45" fmla="*/ 1073671 w 3727682"/>
                  <a:gd name="connsiteY45" fmla="*/ 1833130 h 2507673"/>
                  <a:gd name="connsiteX46" fmla="*/ 1104843 w 3727682"/>
                  <a:gd name="connsiteY46" fmla="*/ 1833130 h 2507673"/>
                  <a:gd name="connsiteX47" fmla="*/ 1104843 w 3727682"/>
                  <a:gd name="connsiteY47" fmla="*/ 1908464 h 2507673"/>
                  <a:gd name="connsiteX48" fmla="*/ 1287550 w 3727682"/>
                  <a:gd name="connsiteY48" fmla="*/ 1908464 h 2507673"/>
                  <a:gd name="connsiteX49" fmla="*/ 1287550 w 3727682"/>
                  <a:gd name="connsiteY49" fmla="*/ 2020166 h 2507673"/>
                  <a:gd name="connsiteX50" fmla="*/ 1328248 w 3727682"/>
                  <a:gd name="connsiteY50" fmla="*/ 2020166 h 2507673"/>
                  <a:gd name="connsiteX51" fmla="*/ 1328248 w 3727682"/>
                  <a:gd name="connsiteY51" fmla="*/ 2078182 h 2507673"/>
                  <a:gd name="connsiteX52" fmla="*/ 1649500 w 3727682"/>
                  <a:gd name="connsiteY52" fmla="*/ 2078182 h 2507673"/>
                  <a:gd name="connsiteX53" fmla="*/ 1649500 w 3727682"/>
                  <a:gd name="connsiteY53" fmla="*/ 2158711 h 2507673"/>
                  <a:gd name="connsiteX54" fmla="*/ 1748214 w 3727682"/>
                  <a:gd name="connsiteY54" fmla="*/ 2158711 h 2507673"/>
                  <a:gd name="connsiteX55" fmla="*/ 1748214 w 3727682"/>
                  <a:gd name="connsiteY55" fmla="*/ 2208068 h 2507673"/>
                  <a:gd name="connsiteX56" fmla="*/ 1846927 w 3727682"/>
                  <a:gd name="connsiteY56" fmla="*/ 2208068 h 2507673"/>
                  <a:gd name="connsiteX57" fmla="*/ 1846927 w 3727682"/>
                  <a:gd name="connsiteY57" fmla="*/ 2253096 h 2507673"/>
                  <a:gd name="connsiteX58" fmla="*/ 2065136 w 3727682"/>
                  <a:gd name="connsiteY58" fmla="*/ 2253096 h 2507673"/>
                  <a:gd name="connsiteX59" fmla="*/ 2065136 w 3727682"/>
                  <a:gd name="connsiteY59" fmla="*/ 2284268 h 2507673"/>
                  <a:gd name="connsiteX60" fmla="*/ 2226196 w 3727682"/>
                  <a:gd name="connsiteY60" fmla="*/ 2284268 h 2507673"/>
                  <a:gd name="connsiteX61" fmla="*/ 2226196 w 3727682"/>
                  <a:gd name="connsiteY61" fmla="*/ 2342284 h 2507673"/>
                  <a:gd name="connsiteX62" fmla="*/ 2275552 w 3727682"/>
                  <a:gd name="connsiteY62" fmla="*/ 2342284 h 2507673"/>
                  <a:gd name="connsiteX63" fmla="*/ 2275552 w 3727682"/>
                  <a:gd name="connsiteY63" fmla="*/ 2373457 h 2507673"/>
                  <a:gd name="connsiteX64" fmla="*/ 2726691 w 3727682"/>
                  <a:gd name="connsiteY64" fmla="*/ 2373457 h 2507673"/>
                  <a:gd name="connsiteX65" fmla="*/ 2726691 w 3727682"/>
                  <a:gd name="connsiteY65" fmla="*/ 2414155 h 2507673"/>
                  <a:gd name="connsiteX66" fmla="*/ 3164841 w 3727682"/>
                  <a:gd name="connsiteY66" fmla="*/ 2414155 h 2507673"/>
                  <a:gd name="connsiteX67" fmla="*/ 3164841 w 3727682"/>
                  <a:gd name="connsiteY67" fmla="*/ 2462646 h 2507673"/>
                  <a:gd name="connsiteX68" fmla="*/ 3433273 w 3727682"/>
                  <a:gd name="connsiteY68" fmla="*/ 2462646 h 2507673"/>
                  <a:gd name="connsiteX69" fmla="*/ 3433273 w 3727682"/>
                  <a:gd name="connsiteY69" fmla="*/ 2507673 h 2507673"/>
                  <a:gd name="connsiteX70" fmla="*/ 3727682 w 3727682"/>
                  <a:gd name="connsiteY7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5484 w 3727682"/>
                  <a:gd name="connsiteY30" fmla="*/ 1182524 h 2507673"/>
                  <a:gd name="connsiteX31" fmla="*/ 505484 w 3727682"/>
                  <a:gd name="connsiteY31" fmla="*/ 1222608 h 2507673"/>
                  <a:gd name="connsiteX32" fmla="*/ 573175 w 3727682"/>
                  <a:gd name="connsiteY32" fmla="*/ 1215736 h 2507673"/>
                  <a:gd name="connsiteX33" fmla="*/ 573175 w 3727682"/>
                  <a:gd name="connsiteY33" fmla="*/ 1341293 h 2507673"/>
                  <a:gd name="connsiteX34" fmla="*/ 693536 w 3727682"/>
                  <a:gd name="connsiteY34" fmla="*/ 1341293 h 2507673"/>
                  <a:gd name="connsiteX35" fmla="*/ 693536 w 3727682"/>
                  <a:gd name="connsiteY35" fmla="*/ 1430482 h 2507673"/>
                  <a:gd name="connsiteX36" fmla="*/ 738564 w 3727682"/>
                  <a:gd name="connsiteY36" fmla="*/ 1430482 h 2507673"/>
                  <a:gd name="connsiteX37" fmla="*/ 738564 w 3727682"/>
                  <a:gd name="connsiteY37" fmla="*/ 1537855 h 2507673"/>
                  <a:gd name="connsiteX38" fmla="*/ 787055 w 3727682"/>
                  <a:gd name="connsiteY38" fmla="*/ 1537855 h 2507673"/>
                  <a:gd name="connsiteX39" fmla="*/ 787055 w 3727682"/>
                  <a:gd name="connsiteY39" fmla="*/ 1604530 h 2507673"/>
                  <a:gd name="connsiteX40" fmla="*/ 827752 w 3727682"/>
                  <a:gd name="connsiteY40" fmla="*/ 1604530 h 2507673"/>
                  <a:gd name="connsiteX41" fmla="*/ 827752 w 3727682"/>
                  <a:gd name="connsiteY41" fmla="*/ 1649557 h 2507673"/>
                  <a:gd name="connsiteX42" fmla="*/ 930795 w 3727682"/>
                  <a:gd name="connsiteY42" fmla="*/ 1649557 h 2507673"/>
                  <a:gd name="connsiteX43" fmla="*/ 930795 w 3727682"/>
                  <a:gd name="connsiteY43" fmla="*/ 1774248 h 2507673"/>
                  <a:gd name="connsiteX44" fmla="*/ 1073671 w 3727682"/>
                  <a:gd name="connsiteY44" fmla="*/ 1774248 h 2507673"/>
                  <a:gd name="connsiteX45" fmla="*/ 1073671 w 3727682"/>
                  <a:gd name="connsiteY45" fmla="*/ 1833130 h 2507673"/>
                  <a:gd name="connsiteX46" fmla="*/ 1104843 w 3727682"/>
                  <a:gd name="connsiteY46" fmla="*/ 1833130 h 2507673"/>
                  <a:gd name="connsiteX47" fmla="*/ 1104843 w 3727682"/>
                  <a:gd name="connsiteY47" fmla="*/ 1908464 h 2507673"/>
                  <a:gd name="connsiteX48" fmla="*/ 1287550 w 3727682"/>
                  <a:gd name="connsiteY48" fmla="*/ 1908464 h 2507673"/>
                  <a:gd name="connsiteX49" fmla="*/ 1287550 w 3727682"/>
                  <a:gd name="connsiteY49" fmla="*/ 2020166 h 2507673"/>
                  <a:gd name="connsiteX50" fmla="*/ 1328248 w 3727682"/>
                  <a:gd name="connsiteY50" fmla="*/ 2020166 h 2507673"/>
                  <a:gd name="connsiteX51" fmla="*/ 1328248 w 3727682"/>
                  <a:gd name="connsiteY51" fmla="*/ 2078182 h 2507673"/>
                  <a:gd name="connsiteX52" fmla="*/ 1649500 w 3727682"/>
                  <a:gd name="connsiteY52" fmla="*/ 2078182 h 2507673"/>
                  <a:gd name="connsiteX53" fmla="*/ 1649500 w 3727682"/>
                  <a:gd name="connsiteY53" fmla="*/ 2158711 h 2507673"/>
                  <a:gd name="connsiteX54" fmla="*/ 1748214 w 3727682"/>
                  <a:gd name="connsiteY54" fmla="*/ 2158711 h 2507673"/>
                  <a:gd name="connsiteX55" fmla="*/ 1748214 w 3727682"/>
                  <a:gd name="connsiteY55" fmla="*/ 2208068 h 2507673"/>
                  <a:gd name="connsiteX56" fmla="*/ 1846927 w 3727682"/>
                  <a:gd name="connsiteY56" fmla="*/ 2208068 h 2507673"/>
                  <a:gd name="connsiteX57" fmla="*/ 1846927 w 3727682"/>
                  <a:gd name="connsiteY57" fmla="*/ 2253096 h 2507673"/>
                  <a:gd name="connsiteX58" fmla="*/ 2065136 w 3727682"/>
                  <a:gd name="connsiteY58" fmla="*/ 2253096 h 2507673"/>
                  <a:gd name="connsiteX59" fmla="*/ 2065136 w 3727682"/>
                  <a:gd name="connsiteY59" fmla="*/ 2284268 h 2507673"/>
                  <a:gd name="connsiteX60" fmla="*/ 2226196 w 3727682"/>
                  <a:gd name="connsiteY60" fmla="*/ 2284268 h 2507673"/>
                  <a:gd name="connsiteX61" fmla="*/ 2226196 w 3727682"/>
                  <a:gd name="connsiteY61" fmla="*/ 2342284 h 2507673"/>
                  <a:gd name="connsiteX62" fmla="*/ 2275552 w 3727682"/>
                  <a:gd name="connsiteY62" fmla="*/ 2342284 h 2507673"/>
                  <a:gd name="connsiteX63" fmla="*/ 2275552 w 3727682"/>
                  <a:gd name="connsiteY63" fmla="*/ 2373457 h 2507673"/>
                  <a:gd name="connsiteX64" fmla="*/ 2726691 w 3727682"/>
                  <a:gd name="connsiteY64" fmla="*/ 2373457 h 2507673"/>
                  <a:gd name="connsiteX65" fmla="*/ 2726691 w 3727682"/>
                  <a:gd name="connsiteY65" fmla="*/ 2414155 h 2507673"/>
                  <a:gd name="connsiteX66" fmla="*/ 3164841 w 3727682"/>
                  <a:gd name="connsiteY66" fmla="*/ 2414155 h 2507673"/>
                  <a:gd name="connsiteX67" fmla="*/ 3164841 w 3727682"/>
                  <a:gd name="connsiteY67" fmla="*/ 2462646 h 2507673"/>
                  <a:gd name="connsiteX68" fmla="*/ 3433273 w 3727682"/>
                  <a:gd name="connsiteY68" fmla="*/ 2462646 h 2507673"/>
                  <a:gd name="connsiteX69" fmla="*/ 3433273 w 3727682"/>
                  <a:gd name="connsiteY69" fmla="*/ 2507673 h 2507673"/>
                  <a:gd name="connsiteX70" fmla="*/ 3727682 w 3727682"/>
                  <a:gd name="connsiteY7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73175 w 3727682"/>
                  <a:gd name="connsiteY32" fmla="*/ 1215736 h 2507673"/>
                  <a:gd name="connsiteX33" fmla="*/ 573175 w 3727682"/>
                  <a:gd name="connsiteY33" fmla="*/ 1341293 h 2507673"/>
                  <a:gd name="connsiteX34" fmla="*/ 693536 w 3727682"/>
                  <a:gd name="connsiteY34" fmla="*/ 1341293 h 2507673"/>
                  <a:gd name="connsiteX35" fmla="*/ 693536 w 3727682"/>
                  <a:gd name="connsiteY35" fmla="*/ 1430482 h 2507673"/>
                  <a:gd name="connsiteX36" fmla="*/ 738564 w 3727682"/>
                  <a:gd name="connsiteY36" fmla="*/ 1430482 h 2507673"/>
                  <a:gd name="connsiteX37" fmla="*/ 738564 w 3727682"/>
                  <a:gd name="connsiteY37" fmla="*/ 1537855 h 2507673"/>
                  <a:gd name="connsiteX38" fmla="*/ 787055 w 3727682"/>
                  <a:gd name="connsiteY38" fmla="*/ 1537855 h 2507673"/>
                  <a:gd name="connsiteX39" fmla="*/ 787055 w 3727682"/>
                  <a:gd name="connsiteY39" fmla="*/ 1604530 h 2507673"/>
                  <a:gd name="connsiteX40" fmla="*/ 827752 w 3727682"/>
                  <a:gd name="connsiteY40" fmla="*/ 1604530 h 2507673"/>
                  <a:gd name="connsiteX41" fmla="*/ 827752 w 3727682"/>
                  <a:gd name="connsiteY41" fmla="*/ 1649557 h 2507673"/>
                  <a:gd name="connsiteX42" fmla="*/ 930795 w 3727682"/>
                  <a:gd name="connsiteY42" fmla="*/ 1649557 h 2507673"/>
                  <a:gd name="connsiteX43" fmla="*/ 930795 w 3727682"/>
                  <a:gd name="connsiteY43" fmla="*/ 1774248 h 2507673"/>
                  <a:gd name="connsiteX44" fmla="*/ 1073671 w 3727682"/>
                  <a:gd name="connsiteY44" fmla="*/ 1774248 h 2507673"/>
                  <a:gd name="connsiteX45" fmla="*/ 1073671 w 3727682"/>
                  <a:gd name="connsiteY45" fmla="*/ 1833130 h 2507673"/>
                  <a:gd name="connsiteX46" fmla="*/ 1104843 w 3727682"/>
                  <a:gd name="connsiteY46" fmla="*/ 1833130 h 2507673"/>
                  <a:gd name="connsiteX47" fmla="*/ 1104843 w 3727682"/>
                  <a:gd name="connsiteY47" fmla="*/ 1908464 h 2507673"/>
                  <a:gd name="connsiteX48" fmla="*/ 1287550 w 3727682"/>
                  <a:gd name="connsiteY48" fmla="*/ 1908464 h 2507673"/>
                  <a:gd name="connsiteX49" fmla="*/ 1287550 w 3727682"/>
                  <a:gd name="connsiteY49" fmla="*/ 2020166 h 2507673"/>
                  <a:gd name="connsiteX50" fmla="*/ 1328248 w 3727682"/>
                  <a:gd name="connsiteY50" fmla="*/ 2020166 h 2507673"/>
                  <a:gd name="connsiteX51" fmla="*/ 1328248 w 3727682"/>
                  <a:gd name="connsiteY51" fmla="*/ 2078182 h 2507673"/>
                  <a:gd name="connsiteX52" fmla="*/ 1649500 w 3727682"/>
                  <a:gd name="connsiteY52" fmla="*/ 2078182 h 2507673"/>
                  <a:gd name="connsiteX53" fmla="*/ 1649500 w 3727682"/>
                  <a:gd name="connsiteY53" fmla="*/ 2158711 h 2507673"/>
                  <a:gd name="connsiteX54" fmla="*/ 1748214 w 3727682"/>
                  <a:gd name="connsiteY54" fmla="*/ 2158711 h 2507673"/>
                  <a:gd name="connsiteX55" fmla="*/ 1748214 w 3727682"/>
                  <a:gd name="connsiteY55" fmla="*/ 2208068 h 2507673"/>
                  <a:gd name="connsiteX56" fmla="*/ 1846927 w 3727682"/>
                  <a:gd name="connsiteY56" fmla="*/ 2208068 h 2507673"/>
                  <a:gd name="connsiteX57" fmla="*/ 1846927 w 3727682"/>
                  <a:gd name="connsiteY57" fmla="*/ 2253096 h 2507673"/>
                  <a:gd name="connsiteX58" fmla="*/ 2065136 w 3727682"/>
                  <a:gd name="connsiteY58" fmla="*/ 2253096 h 2507673"/>
                  <a:gd name="connsiteX59" fmla="*/ 2065136 w 3727682"/>
                  <a:gd name="connsiteY59" fmla="*/ 2284268 h 2507673"/>
                  <a:gd name="connsiteX60" fmla="*/ 2226196 w 3727682"/>
                  <a:gd name="connsiteY60" fmla="*/ 2284268 h 2507673"/>
                  <a:gd name="connsiteX61" fmla="*/ 2226196 w 3727682"/>
                  <a:gd name="connsiteY61" fmla="*/ 2342284 h 2507673"/>
                  <a:gd name="connsiteX62" fmla="*/ 2275552 w 3727682"/>
                  <a:gd name="connsiteY62" fmla="*/ 2342284 h 2507673"/>
                  <a:gd name="connsiteX63" fmla="*/ 2275552 w 3727682"/>
                  <a:gd name="connsiteY63" fmla="*/ 2373457 h 2507673"/>
                  <a:gd name="connsiteX64" fmla="*/ 2726691 w 3727682"/>
                  <a:gd name="connsiteY64" fmla="*/ 2373457 h 2507673"/>
                  <a:gd name="connsiteX65" fmla="*/ 2726691 w 3727682"/>
                  <a:gd name="connsiteY65" fmla="*/ 2414155 h 2507673"/>
                  <a:gd name="connsiteX66" fmla="*/ 3164841 w 3727682"/>
                  <a:gd name="connsiteY66" fmla="*/ 2414155 h 2507673"/>
                  <a:gd name="connsiteX67" fmla="*/ 3164841 w 3727682"/>
                  <a:gd name="connsiteY67" fmla="*/ 2462646 h 2507673"/>
                  <a:gd name="connsiteX68" fmla="*/ 3433273 w 3727682"/>
                  <a:gd name="connsiteY68" fmla="*/ 2462646 h 2507673"/>
                  <a:gd name="connsiteX69" fmla="*/ 3433273 w 3727682"/>
                  <a:gd name="connsiteY69" fmla="*/ 2507673 h 2507673"/>
                  <a:gd name="connsiteX70" fmla="*/ 3727682 w 3727682"/>
                  <a:gd name="connsiteY7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57133 w 3727682"/>
                  <a:gd name="connsiteY32" fmla="*/ 1231769 h 2507673"/>
                  <a:gd name="connsiteX33" fmla="*/ 573175 w 3727682"/>
                  <a:gd name="connsiteY33" fmla="*/ 1341293 h 2507673"/>
                  <a:gd name="connsiteX34" fmla="*/ 693536 w 3727682"/>
                  <a:gd name="connsiteY34" fmla="*/ 1341293 h 2507673"/>
                  <a:gd name="connsiteX35" fmla="*/ 693536 w 3727682"/>
                  <a:gd name="connsiteY35" fmla="*/ 1430482 h 2507673"/>
                  <a:gd name="connsiteX36" fmla="*/ 738564 w 3727682"/>
                  <a:gd name="connsiteY36" fmla="*/ 1430482 h 2507673"/>
                  <a:gd name="connsiteX37" fmla="*/ 738564 w 3727682"/>
                  <a:gd name="connsiteY37" fmla="*/ 1537855 h 2507673"/>
                  <a:gd name="connsiteX38" fmla="*/ 787055 w 3727682"/>
                  <a:gd name="connsiteY38" fmla="*/ 1537855 h 2507673"/>
                  <a:gd name="connsiteX39" fmla="*/ 787055 w 3727682"/>
                  <a:gd name="connsiteY39" fmla="*/ 1604530 h 2507673"/>
                  <a:gd name="connsiteX40" fmla="*/ 827752 w 3727682"/>
                  <a:gd name="connsiteY40" fmla="*/ 1604530 h 2507673"/>
                  <a:gd name="connsiteX41" fmla="*/ 827752 w 3727682"/>
                  <a:gd name="connsiteY41" fmla="*/ 1649557 h 2507673"/>
                  <a:gd name="connsiteX42" fmla="*/ 930795 w 3727682"/>
                  <a:gd name="connsiteY42" fmla="*/ 1649557 h 2507673"/>
                  <a:gd name="connsiteX43" fmla="*/ 930795 w 3727682"/>
                  <a:gd name="connsiteY43" fmla="*/ 1774248 h 2507673"/>
                  <a:gd name="connsiteX44" fmla="*/ 1073671 w 3727682"/>
                  <a:gd name="connsiteY44" fmla="*/ 1774248 h 2507673"/>
                  <a:gd name="connsiteX45" fmla="*/ 1073671 w 3727682"/>
                  <a:gd name="connsiteY45" fmla="*/ 1833130 h 2507673"/>
                  <a:gd name="connsiteX46" fmla="*/ 1104843 w 3727682"/>
                  <a:gd name="connsiteY46" fmla="*/ 1833130 h 2507673"/>
                  <a:gd name="connsiteX47" fmla="*/ 1104843 w 3727682"/>
                  <a:gd name="connsiteY47" fmla="*/ 1908464 h 2507673"/>
                  <a:gd name="connsiteX48" fmla="*/ 1287550 w 3727682"/>
                  <a:gd name="connsiteY48" fmla="*/ 1908464 h 2507673"/>
                  <a:gd name="connsiteX49" fmla="*/ 1287550 w 3727682"/>
                  <a:gd name="connsiteY49" fmla="*/ 2020166 h 2507673"/>
                  <a:gd name="connsiteX50" fmla="*/ 1328248 w 3727682"/>
                  <a:gd name="connsiteY50" fmla="*/ 2020166 h 2507673"/>
                  <a:gd name="connsiteX51" fmla="*/ 1328248 w 3727682"/>
                  <a:gd name="connsiteY51" fmla="*/ 2078182 h 2507673"/>
                  <a:gd name="connsiteX52" fmla="*/ 1649500 w 3727682"/>
                  <a:gd name="connsiteY52" fmla="*/ 2078182 h 2507673"/>
                  <a:gd name="connsiteX53" fmla="*/ 1649500 w 3727682"/>
                  <a:gd name="connsiteY53" fmla="*/ 2158711 h 2507673"/>
                  <a:gd name="connsiteX54" fmla="*/ 1748214 w 3727682"/>
                  <a:gd name="connsiteY54" fmla="*/ 2158711 h 2507673"/>
                  <a:gd name="connsiteX55" fmla="*/ 1748214 w 3727682"/>
                  <a:gd name="connsiteY55" fmla="*/ 2208068 h 2507673"/>
                  <a:gd name="connsiteX56" fmla="*/ 1846927 w 3727682"/>
                  <a:gd name="connsiteY56" fmla="*/ 2208068 h 2507673"/>
                  <a:gd name="connsiteX57" fmla="*/ 1846927 w 3727682"/>
                  <a:gd name="connsiteY57" fmla="*/ 2253096 h 2507673"/>
                  <a:gd name="connsiteX58" fmla="*/ 2065136 w 3727682"/>
                  <a:gd name="connsiteY58" fmla="*/ 2253096 h 2507673"/>
                  <a:gd name="connsiteX59" fmla="*/ 2065136 w 3727682"/>
                  <a:gd name="connsiteY59" fmla="*/ 2284268 h 2507673"/>
                  <a:gd name="connsiteX60" fmla="*/ 2226196 w 3727682"/>
                  <a:gd name="connsiteY60" fmla="*/ 2284268 h 2507673"/>
                  <a:gd name="connsiteX61" fmla="*/ 2226196 w 3727682"/>
                  <a:gd name="connsiteY61" fmla="*/ 2342284 h 2507673"/>
                  <a:gd name="connsiteX62" fmla="*/ 2275552 w 3727682"/>
                  <a:gd name="connsiteY62" fmla="*/ 2342284 h 2507673"/>
                  <a:gd name="connsiteX63" fmla="*/ 2275552 w 3727682"/>
                  <a:gd name="connsiteY63" fmla="*/ 2373457 h 2507673"/>
                  <a:gd name="connsiteX64" fmla="*/ 2726691 w 3727682"/>
                  <a:gd name="connsiteY64" fmla="*/ 2373457 h 2507673"/>
                  <a:gd name="connsiteX65" fmla="*/ 2726691 w 3727682"/>
                  <a:gd name="connsiteY65" fmla="*/ 2414155 h 2507673"/>
                  <a:gd name="connsiteX66" fmla="*/ 3164841 w 3727682"/>
                  <a:gd name="connsiteY66" fmla="*/ 2414155 h 2507673"/>
                  <a:gd name="connsiteX67" fmla="*/ 3164841 w 3727682"/>
                  <a:gd name="connsiteY67" fmla="*/ 2462646 h 2507673"/>
                  <a:gd name="connsiteX68" fmla="*/ 3433273 w 3727682"/>
                  <a:gd name="connsiteY68" fmla="*/ 2462646 h 2507673"/>
                  <a:gd name="connsiteX69" fmla="*/ 3433273 w 3727682"/>
                  <a:gd name="connsiteY69" fmla="*/ 2507673 h 2507673"/>
                  <a:gd name="connsiteX70" fmla="*/ 3727682 w 3727682"/>
                  <a:gd name="connsiteY7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18026 h 2507673"/>
                  <a:gd name="connsiteX33" fmla="*/ 573175 w 3727682"/>
                  <a:gd name="connsiteY33" fmla="*/ 1341293 h 2507673"/>
                  <a:gd name="connsiteX34" fmla="*/ 693536 w 3727682"/>
                  <a:gd name="connsiteY34" fmla="*/ 1341293 h 2507673"/>
                  <a:gd name="connsiteX35" fmla="*/ 693536 w 3727682"/>
                  <a:gd name="connsiteY35" fmla="*/ 1430482 h 2507673"/>
                  <a:gd name="connsiteX36" fmla="*/ 738564 w 3727682"/>
                  <a:gd name="connsiteY36" fmla="*/ 1430482 h 2507673"/>
                  <a:gd name="connsiteX37" fmla="*/ 738564 w 3727682"/>
                  <a:gd name="connsiteY37" fmla="*/ 1537855 h 2507673"/>
                  <a:gd name="connsiteX38" fmla="*/ 787055 w 3727682"/>
                  <a:gd name="connsiteY38" fmla="*/ 1537855 h 2507673"/>
                  <a:gd name="connsiteX39" fmla="*/ 787055 w 3727682"/>
                  <a:gd name="connsiteY39" fmla="*/ 1604530 h 2507673"/>
                  <a:gd name="connsiteX40" fmla="*/ 827752 w 3727682"/>
                  <a:gd name="connsiteY40" fmla="*/ 1604530 h 2507673"/>
                  <a:gd name="connsiteX41" fmla="*/ 827752 w 3727682"/>
                  <a:gd name="connsiteY41" fmla="*/ 1649557 h 2507673"/>
                  <a:gd name="connsiteX42" fmla="*/ 930795 w 3727682"/>
                  <a:gd name="connsiteY42" fmla="*/ 1649557 h 2507673"/>
                  <a:gd name="connsiteX43" fmla="*/ 930795 w 3727682"/>
                  <a:gd name="connsiteY43" fmla="*/ 1774248 h 2507673"/>
                  <a:gd name="connsiteX44" fmla="*/ 1073671 w 3727682"/>
                  <a:gd name="connsiteY44" fmla="*/ 1774248 h 2507673"/>
                  <a:gd name="connsiteX45" fmla="*/ 1073671 w 3727682"/>
                  <a:gd name="connsiteY45" fmla="*/ 1833130 h 2507673"/>
                  <a:gd name="connsiteX46" fmla="*/ 1104843 w 3727682"/>
                  <a:gd name="connsiteY46" fmla="*/ 1833130 h 2507673"/>
                  <a:gd name="connsiteX47" fmla="*/ 1104843 w 3727682"/>
                  <a:gd name="connsiteY47" fmla="*/ 1908464 h 2507673"/>
                  <a:gd name="connsiteX48" fmla="*/ 1287550 w 3727682"/>
                  <a:gd name="connsiteY48" fmla="*/ 1908464 h 2507673"/>
                  <a:gd name="connsiteX49" fmla="*/ 1287550 w 3727682"/>
                  <a:gd name="connsiteY49" fmla="*/ 2020166 h 2507673"/>
                  <a:gd name="connsiteX50" fmla="*/ 1328248 w 3727682"/>
                  <a:gd name="connsiteY50" fmla="*/ 2020166 h 2507673"/>
                  <a:gd name="connsiteX51" fmla="*/ 1328248 w 3727682"/>
                  <a:gd name="connsiteY51" fmla="*/ 2078182 h 2507673"/>
                  <a:gd name="connsiteX52" fmla="*/ 1649500 w 3727682"/>
                  <a:gd name="connsiteY52" fmla="*/ 2078182 h 2507673"/>
                  <a:gd name="connsiteX53" fmla="*/ 1649500 w 3727682"/>
                  <a:gd name="connsiteY53" fmla="*/ 2158711 h 2507673"/>
                  <a:gd name="connsiteX54" fmla="*/ 1748214 w 3727682"/>
                  <a:gd name="connsiteY54" fmla="*/ 2158711 h 2507673"/>
                  <a:gd name="connsiteX55" fmla="*/ 1748214 w 3727682"/>
                  <a:gd name="connsiteY55" fmla="*/ 2208068 h 2507673"/>
                  <a:gd name="connsiteX56" fmla="*/ 1846927 w 3727682"/>
                  <a:gd name="connsiteY56" fmla="*/ 2208068 h 2507673"/>
                  <a:gd name="connsiteX57" fmla="*/ 1846927 w 3727682"/>
                  <a:gd name="connsiteY57" fmla="*/ 2253096 h 2507673"/>
                  <a:gd name="connsiteX58" fmla="*/ 2065136 w 3727682"/>
                  <a:gd name="connsiteY58" fmla="*/ 2253096 h 2507673"/>
                  <a:gd name="connsiteX59" fmla="*/ 2065136 w 3727682"/>
                  <a:gd name="connsiteY59" fmla="*/ 2284268 h 2507673"/>
                  <a:gd name="connsiteX60" fmla="*/ 2226196 w 3727682"/>
                  <a:gd name="connsiteY60" fmla="*/ 2284268 h 2507673"/>
                  <a:gd name="connsiteX61" fmla="*/ 2226196 w 3727682"/>
                  <a:gd name="connsiteY61" fmla="*/ 2342284 h 2507673"/>
                  <a:gd name="connsiteX62" fmla="*/ 2275552 w 3727682"/>
                  <a:gd name="connsiteY62" fmla="*/ 2342284 h 2507673"/>
                  <a:gd name="connsiteX63" fmla="*/ 2275552 w 3727682"/>
                  <a:gd name="connsiteY63" fmla="*/ 2373457 h 2507673"/>
                  <a:gd name="connsiteX64" fmla="*/ 2726691 w 3727682"/>
                  <a:gd name="connsiteY64" fmla="*/ 2373457 h 2507673"/>
                  <a:gd name="connsiteX65" fmla="*/ 2726691 w 3727682"/>
                  <a:gd name="connsiteY65" fmla="*/ 2414155 h 2507673"/>
                  <a:gd name="connsiteX66" fmla="*/ 3164841 w 3727682"/>
                  <a:gd name="connsiteY66" fmla="*/ 2414155 h 2507673"/>
                  <a:gd name="connsiteX67" fmla="*/ 3164841 w 3727682"/>
                  <a:gd name="connsiteY67" fmla="*/ 2462646 h 2507673"/>
                  <a:gd name="connsiteX68" fmla="*/ 3433273 w 3727682"/>
                  <a:gd name="connsiteY68" fmla="*/ 2462646 h 2507673"/>
                  <a:gd name="connsiteX69" fmla="*/ 3433273 w 3727682"/>
                  <a:gd name="connsiteY69" fmla="*/ 2507673 h 2507673"/>
                  <a:gd name="connsiteX70" fmla="*/ 3727682 w 3727682"/>
                  <a:gd name="connsiteY7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18026 h 2507673"/>
                  <a:gd name="connsiteX33" fmla="*/ 609844 w 3727682"/>
                  <a:gd name="connsiteY33" fmla="*/ 1306935 h 2507673"/>
                  <a:gd name="connsiteX34" fmla="*/ 693536 w 3727682"/>
                  <a:gd name="connsiteY34" fmla="*/ 1341293 h 2507673"/>
                  <a:gd name="connsiteX35" fmla="*/ 693536 w 3727682"/>
                  <a:gd name="connsiteY35" fmla="*/ 1430482 h 2507673"/>
                  <a:gd name="connsiteX36" fmla="*/ 738564 w 3727682"/>
                  <a:gd name="connsiteY36" fmla="*/ 1430482 h 2507673"/>
                  <a:gd name="connsiteX37" fmla="*/ 738564 w 3727682"/>
                  <a:gd name="connsiteY37" fmla="*/ 1537855 h 2507673"/>
                  <a:gd name="connsiteX38" fmla="*/ 787055 w 3727682"/>
                  <a:gd name="connsiteY38" fmla="*/ 1537855 h 2507673"/>
                  <a:gd name="connsiteX39" fmla="*/ 787055 w 3727682"/>
                  <a:gd name="connsiteY39" fmla="*/ 1604530 h 2507673"/>
                  <a:gd name="connsiteX40" fmla="*/ 827752 w 3727682"/>
                  <a:gd name="connsiteY40" fmla="*/ 1604530 h 2507673"/>
                  <a:gd name="connsiteX41" fmla="*/ 827752 w 3727682"/>
                  <a:gd name="connsiteY41" fmla="*/ 1649557 h 2507673"/>
                  <a:gd name="connsiteX42" fmla="*/ 930795 w 3727682"/>
                  <a:gd name="connsiteY42" fmla="*/ 1649557 h 2507673"/>
                  <a:gd name="connsiteX43" fmla="*/ 930795 w 3727682"/>
                  <a:gd name="connsiteY43" fmla="*/ 1774248 h 2507673"/>
                  <a:gd name="connsiteX44" fmla="*/ 1073671 w 3727682"/>
                  <a:gd name="connsiteY44" fmla="*/ 1774248 h 2507673"/>
                  <a:gd name="connsiteX45" fmla="*/ 1073671 w 3727682"/>
                  <a:gd name="connsiteY45" fmla="*/ 1833130 h 2507673"/>
                  <a:gd name="connsiteX46" fmla="*/ 1104843 w 3727682"/>
                  <a:gd name="connsiteY46" fmla="*/ 1833130 h 2507673"/>
                  <a:gd name="connsiteX47" fmla="*/ 1104843 w 3727682"/>
                  <a:gd name="connsiteY47" fmla="*/ 1908464 h 2507673"/>
                  <a:gd name="connsiteX48" fmla="*/ 1287550 w 3727682"/>
                  <a:gd name="connsiteY48" fmla="*/ 1908464 h 2507673"/>
                  <a:gd name="connsiteX49" fmla="*/ 1287550 w 3727682"/>
                  <a:gd name="connsiteY49" fmla="*/ 2020166 h 2507673"/>
                  <a:gd name="connsiteX50" fmla="*/ 1328248 w 3727682"/>
                  <a:gd name="connsiteY50" fmla="*/ 2020166 h 2507673"/>
                  <a:gd name="connsiteX51" fmla="*/ 1328248 w 3727682"/>
                  <a:gd name="connsiteY51" fmla="*/ 2078182 h 2507673"/>
                  <a:gd name="connsiteX52" fmla="*/ 1649500 w 3727682"/>
                  <a:gd name="connsiteY52" fmla="*/ 2078182 h 2507673"/>
                  <a:gd name="connsiteX53" fmla="*/ 1649500 w 3727682"/>
                  <a:gd name="connsiteY53" fmla="*/ 2158711 h 2507673"/>
                  <a:gd name="connsiteX54" fmla="*/ 1748214 w 3727682"/>
                  <a:gd name="connsiteY54" fmla="*/ 2158711 h 2507673"/>
                  <a:gd name="connsiteX55" fmla="*/ 1748214 w 3727682"/>
                  <a:gd name="connsiteY55" fmla="*/ 2208068 h 2507673"/>
                  <a:gd name="connsiteX56" fmla="*/ 1846927 w 3727682"/>
                  <a:gd name="connsiteY56" fmla="*/ 2208068 h 2507673"/>
                  <a:gd name="connsiteX57" fmla="*/ 1846927 w 3727682"/>
                  <a:gd name="connsiteY57" fmla="*/ 2253096 h 2507673"/>
                  <a:gd name="connsiteX58" fmla="*/ 2065136 w 3727682"/>
                  <a:gd name="connsiteY58" fmla="*/ 2253096 h 2507673"/>
                  <a:gd name="connsiteX59" fmla="*/ 2065136 w 3727682"/>
                  <a:gd name="connsiteY59" fmla="*/ 2284268 h 2507673"/>
                  <a:gd name="connsiteX60" fmla="*/ 2226196 w 3727682"/>
                  <a:gd name="connsiteY60" fmla="*/ 2284268 h 2507673"/>
                  <a:gd name="connsiteX61" fmla="*/ 2226196 w 3727682"/>
                  <a:gd name="connsiteY61" fmla="*/ 2342284 h 2507673"/>
                  <a:gd name="connsiteX62" fmla="*/ 2275552 w 3727682"/>
                  <a:gd name="connsiteY62" fmla="*/ 2342284 h 2507673"/>
                  <a:gd name="connsiteX63" fmla="*/ 2275552 w 3727682"/>
                  <a:gd name="connsiteY63" fmla="*/ 2373457 h 2507673"/>
                  <a:gd name="connsiteX64" fmla="*/ 2726691 w 3727682"/>
                  <a:gd name="connsiteY64" fmla="*/ 2373457 h 2507673"/>
                  <a:gd name="connsiteX65" fmla="*/ 2726691 w 3727682"/>
                  <a:gd name="connsiteY65" fmla="*/ 2414155 h 2507673"/>
                  <a:gd name="connsiteX66" fmla="*/ 3164841 w 3727682"/>
                  <a:gd name="connsiteY66" fmla="*/ 2414155 h 2507673"/>
                  <a:gd name="connsiteX67" fmla="*/ 3164841 w 3727682"/>
                  <a:gd name="connsiteY67" fmla="*/ 2462646 h 2507673"/>
                  <a:gd name="connsiteX68" fmla="*/ 3433273 w 3727682"/>
                  <a:gd name="connsiteY68" fmla="*/ 2462646 h 2507673"/>
                  <a:gd name="connsiteX69" fmla="*/ 3433273 w 3727682"/>
                  <a:gd name="connsiteY69" fmla="*/ 2507673 h 2507673"/>
                  <a:gd name="connsiteX70" fmla="*/ 3727682 w 3727682"/>
                  <a:gd name="connsiteY7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18026 h 2507673"/>
                  <a:gd name="connsiteX33" fmla="*/ 561716 w 3727682"/>
                  <a:gd name="connsiteY33" fmla="*/ 1274868 h 2507673"/>
                  <a:gd name="connsiteX34" fmla="*/ 693536 w 3727682"/>
                  <a:gd name="connsiteY34" fmla="*/ 1341293 h 2507673"/>
                  <a:gd name="connsiteX35" fmla="*/ 693536 w 3727682"/>
                  <a:gd name="connsiteY35" fmla="*/ 1430482 h 2507673"/>
                  <a:gd name="connsiteX36" fmla="*/ 738564 w 3727682"/>
                  <a:gd name="connsiteY36" fmla="*/ 1430482 h 2507673"/>
                  <a:gd name="connsiteX37" fmla="*/ 738564 w 3727682"/>
                  <a:gd name="connsiteY37" fmla="*/ 1537855 h 2507673"/>
                  <a:gd name="connsiteX38" fmla="*/ 787055 w 3727682"/>
                  <a:gd name="connsiteY38" fmla="*/ 1537855 h 2507673"/>
                  <a:gd name="connsiteX39" fmla="*/ 787055 w 3727682"/>
                  <a:gd name="connsiteY39" fmla="*/ 1604530 h 2507673"/>
                  <a:gd name="connsiteX40" fmla="*/ 827752 w 3727682"/>
                  <a:gd name="connsiteY40" fmla="*/ 1604530 h 2507673"/>
                  <a:gd name="connsiteX41" fmla="*/ 827752 w 3727682"/>
                  <a:gd name="connsiteY41" fmla="*/ 1649557 h 2507673"/>
                  <a:gd name="connsiteX42" fmla="*/ 930795 w 3727682"/>
                  <a:gd name="connsiteY42" fmla="*/ 1649557 h 2507673"/>
                  <a:gd name="connsiteX43" fmla="*/ 930795 w 3727682"/>
                  <a:gd name="connsiteY43" fmla="*/ 1774248 h 2507673"/>
                  <a:gd name="connsiteX44" fmla="*/ 1073671 w 3727682"/>
                  <a:gd name="connsiteY44" fmla="*/ 1774248 h 2507673"/>
                  <a:gd name="connsiteX45" fmla="*/ 1073671 w 3727682"/>
                  <a:gd name="connsiteY45" fmla="*/ 1833130 h 2507673"/>
                  <a:gd name="connsiteX46" fmla="*/ 1104843 w 3727682"/>
                  <a:gd name="connsiteY46" fmla="*/ 1833130 h 2507673"/>
                  <a:gd name="connsiteX47" fmla="*/ 1104843 w 3727682"/>
                  <a:gd name="connsiteY47" fmla="*/ 1908464 h 2507673"/>
                  <a:gd name="connsiteX48" fmla="*/ 1287550 w 3727682"/>
                  <a:gd name="connsiteY48" fmla="*/ 1908464 h 2507673"/>
                  <a:gd name="connsiteX49" fmla="*/ 1287550 w 3727682"/>
                  <a:gd name="connsiteY49" fmla="*/ 2020166 h 2507673"/>
                  <a:gd name="connsiteX50" fmla="*/ 1328248 w 3727682"/>
                  <a:gd name="connsiteY50" fmla="*/ 2020166 h 2507673"/>
                  <a:gd name="connsiteX51" fmla="*/ 1328248 w 3727682"/>
                  <a:gd name="connsiteY51" fmla="*/ 2078182 h 2507673"/>
                  <a:gd name="connsiteX52" fmla="*/ 1649500 w 3727682"/>
                  <a:gd name="connsiteY52" fmla="*/ 2078182 h 2507673"/>
                  <a:gd name="connsiteX53" fmla="*/ 1649500 w 3727682"/>
                  <a:gd name="connsiteY53" fmla="*/ 2158711 h 2507673"/>
                  <a:gd name="connsiteX54" fmla="*/ 1748214 w 3727682"/>
                  <a:gd name="connsiteY54" fmla="*/ 2158711 h 2507673"/>
                  <a:gd name="connsiteX55" fmla="*/ 1748214 w 3727682"/>
                  <a:gd name="connsiteY55" fmla="*/ 2208068 h 2507673"/>
                  <a:gd name="connsiteX56" fmla="*/ 1846927 w 3727682"/>
                  <a:gd name="connsiteY56" fmla="*/ 2208068 h 2507673"/>
                  <a:gd name="connsiteX57" fmla="*/ 1846927 w 3727682"/>
                  <a:gd name="connsiteY57" fmla="*/ 2253096 h 2507673"/>
                  <a:gd name="connsiteX58" fmla="*/ 2065136 w 3727682"/>
                  <a:gd name="connsiteY58" fmla="*/ 2253096 h 2507673"/>
                  <a:gd name="connsiteX59" fmla="*/ 2065136 w 3727682"/>
                  <a:gd name="connsiteY59" fmla="*/ 2284268 h 2507673"/>
                  <a:gd name="connsiteX60" fmla="*/ 2226196 w 3727682"/>
                  <a:gd name="connsiteY60" fmla="*/ 2284268 h 2507673"/>
                  <a:gd name="connsiteX61" fmla="*/ 2226196 w 3727682"/>
                  <a:gd name="connsiteY61" fmla="*/ 2342284 h 2507673"/>
                  <a:gd name="connsiteX62" fmla="*/ 2275552 w 3727682"/>
                  <a:gd name="connsiteY62" fmla="*/ 2342284 h 2507673"/>
                  <a:gd name="connsiteX63" fmla="*/ 2275552 w 3727682"/>
                  <a:gd name="connsiteY63" fmla="*/ 2373457 h 2507673"/>
                  <a:gd name="connsiteX64" fmla="*/ 2726691 w 3727682"/>
                  <a:gd name="connsiteY64" fmla="*/ 2373457 h 2507673"/>
                  <a:gd name="connsiteX65" fmla="*/ 2726691 w 3727682"/>
                  <a:gd name="connsiteY65" fmla="*/ 2414155 h 2507673"/>
                  <a:gd name="connsiteX66" fmla="*/ 3164841 w 3727682"/>
                  <a:gd name="connsiteY66" fmla="*/ 2414155 h 2507673"/>
                  <a:gd name="connsiteX67" fmla="*/ 3164841 w 3727682"/>
                  <a:gd name="connsiteY67" fmla="*/ 2462646 h 2507673"/>
                  <a:gd name="connsiteX68" fmla="*/ 3433273 w 3727682"/>
                  <a:gd name="connsiteY68" fmla="*/ 2462646 h 2507673"/>
                  <a:gd name="connsiteX69" fmla="*/ 3433273 w 3727682"/>
                  <a:gd name="connsiteY69" fmla="*/ 2507673 h 2507673"/>
                  <a:gd name="connsiteX70" fmla="*/ 3727682 w 3727682"/>
                  <a:gd name="connsiteY70"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18026 h 2507673"/>
                  <a:gd name="connsiteX33" fmla="*/ 561716 w 3727682"/>
                  <a:gd name="connsiteY33" fmla="*/ 1274868 h 2507673"/>
                  <a:gd name="connsiteX34" fmla="*/ 621419 w 3727682"/>
                  <a:gd name="connsiteY34" fmla="*/ 1305530 h 2507673"/>
                  <a:gd name="connsiteX35" fmla="*/ 693536 w 3727682"/>
                  <a:gd name="connsiteY35" fmla="*/ 1341293 h 2507673"/>
                  <a:gd name="connsiteX36" fmla="*/ 693536 w 3727682"/>
                  <a:gd name="connsiteY36" fmla="*/ 1430482 h 2507673"/>
                  <a:gd name="connsiteX37" fmla="*/ 738564 w 3727682"/>
                  <a:gd name="connsiteY37" fmla="*/ 1430482 h 2507673"/>
                  <a:gd name="connsiteX38" fmla="*/ 738564 w 3727682"/>
                  <a:gd name="connsiteY38" fmla="*/ 1537855 h 2507673"/>
                  <a:gd name="connsiteX39" fmla="*/ 787055 w 3727682"/>
                  <a:gd name="connsiteY39" fmla="*/ 1537855 h 2507673"/>
                  <a:gd name="connsiteX40" fmla="*/ 787055 w 3727682"/>
                  <a:gd name="connsiteY40" fmla="*/ 1604530 h 2507673"/>
                  <a:gd name="connsiteX41" fmla="*/ 827752 w 3727682"/>
                  <a:gd name="connsiteY41" fmla="*/ 1604530 h 2507673"/>
                  <a:gd name="connsiteX42" fmla="*/ 827752 w 3727682"/>
                  <a:gd name="connsiteY42" fmla="*/ 1649557 h 2507673"/>
                  <a:gd name="connsiteX43" fmla="*/ 930795 w 3727682"/>
                  <a:gd name="connsiteY43" fmla="*/ 1649557 h 2507673"/>
                  <a:gd name="connsiteX44" fmla="*/ 930795 w 3727682"/>
                  <a:gd name="connsiteY44" fmla="*/ 1774248 h 2507673"/>
                  <a:gd name="connsiteX45" fmla="*/ 1073671 w 3727682"/>
                  <a:gd name="connsiteY45" fmla="*/ 1774248 h 2507673"/>
                  <a:gd name="connsiteX46" fmla="*/ 1073671 w 3727682"/>
                  <a:gd name="connsiteY46" fmla="*/ 1833130 h 2507673"/>
                  <a:gd name="connsiteX47" fmla="*/ 1104843 w 3727682"/>
                  <a:gd name="connsiteY47" fmla="*/ 1833130 h 2507673"/>
                  <a:gd name="connsiteX48" fmla="*/ 1104843 w 3727682"/>
                  <a:gd name="connsiteY48" fmla="*/ 1908464 h 2507673"/>
                  <a:gd name="connsiteX49" fmla="*/ 1287550 w 3727682"/>
                  <a:gd name="connsiteY49" fmla="*/ 1908464 h 2507673"/>
                  <a:gd name="connsiteX50" fmla="*/ 1287550 w 3727682"/>
                  <a:gd name="connsiteY50" fmla="*/ 2020166 h 2507673"/>
                  <a:gd name="connsiteX51" fmla="*/ 1328248 w 3727682"/>
                  <a:gd name="connsiteY51" fmla="*/ 2020166 h 2507673"/>
                  <a:gd name="connsiteX52" fmla="*/ 1328248 w 3727682"/>
                  <a:gd name="connsiteY52" fmla="*/ 2078182 h 2507673"/>
                  <a:gd name="connsiteX53" fmla="*/ 1649500 w 3727682"/>
                  <a:gd name="connsiteY53" fmla="*/ 2078182 h 2507673"/>
                  <a:gd name="connsiteX54" fmla="*/ 1649500 w 3727682"/>
                  <a:gd name="connsiteY54" fmla="*/ 2158711 h 2507673"/>
                  <a:gd name="connsiteX55" fmla="*/ 1748214 w 3727682"/>
                  <a:gd name="connsiteY55" fmla="*/ 2158711 h 2507673"/>
                  <a:gd name="connsiteX56" fmla="*/ 1748214 w 3727682"/>
                  <a:gd name="connsiteY56" fmla="*/ 2208068 h 2507673"/>
                  <a:gd name="connsiteX57" fmla="*/ 1846927 w 3727682"/>
                  <a:gd name="connsiteY57" fmla="*/ 2208068 h 2507673"/>
                  <a:gd name="connsiteX58" fmla="*/ 1846927 w 3727682"/>
                  <a:gd name="connsiteY58" fmla="*/ 2253096 h 2507673"/>
                  <a:gd name="connsiteX59" fmla="*/ 2065136 w 3727682"/>
                  <a:gd name="connsiteY59" fmla="*/ 2253096 h 2507673"/>
                  <a:gd name="connsiteX60" fmla="*/ 2065136 w 3727682"/>
                  <a:gd name="connsiteY60" fmla="*/ 2284268 h 2507673"/>
                  <a:gd name="connsiteX61" fmla="*/ 2226196 w 3727682"/>
                  <a:gd name="connsiteY61" fmla="*/ 2284268 h 2507673"/>
                  <a:gd name="connsiteX62" fmla="*/ 2226196 w 3727682"/>
                  <a:gd name="connsiteY62" fmla="*/ 2342284 h 2507673"/>
                  <a:gd name="connsiteX63" fmla="*/ 2275552 w 3727682"/>
                  <a:gd name="connsiteY63" fmla="*/ 2342284 h 2507673"/>
                  <a:gd name="connsiteX64" fmla="*/ 2275552 w 3727682"/>
                  <a:gd name="connsiteY64" fmla="*/ 2373457 h 2507673"/>
                  <a:gd name="connsiteX65" fmla="*/ 2726691 w 3727682"/>
                  <a:gd name="connsiteY65" fmla="*/ 2373457 h 2507673"/>
                  <a:gd name="connsiteX66" fmla="*/ 2726691 w 3727682"/>
                  <a:gd name="connsiteY66" fmla="*/ 2414155 h 2507673"/>
                  <a:gd name="connsiteX67" fmla="*/ 3164841 w 3727682"/>
                  <a:gd name="connsiteY67" fmla="*/ 2414155 h 2507673"/>
                  <a:gd name="connsiteX68" fmla="*/ 3164841 w 3727682"/>
                  <a:gd name="connsiteY68" fmla="*/ 2462646 h 2507673"/>
                  <a:gd name="connsiteX69" fmla="*/ 3433273 w 3727682"/>
                  <a:gd name="connsiteY69" fmla="*/ 2462646 h 2507673"/>
                  <a:gd name="connsiteX70" fmla="*/ 3433273 w 3727682"/>
                  <a:gd name="connsiteY70" fmla="*/ 2507673 h 2507673"/>
                  <a:gd name="connsiteX71" fmla="*/ 3727682 w 3727682"/>
                  <a:gd name="connsiteY7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18026 h 2507673"/>
                  <a:gd name="connsiteX33" fmla="*/ 561716 w 3727682"/>
                  <a:gd name="connsiteY33" fmla="*/ 1274868 h 2507673"/>
                  <a:gd name="connsiteX34" fmla="*/ 568707 w 3727682"/>
                  <a:gd name="connsiteY34" fmla="*/ 1358212 h 2507673"/>
                  <a:gd name="connsiteX35" fmla="*/ 693536 w 3727682"/>
                  <a:gd name="connsiteY35" fmla="*/ 1341293 h 2507673"/>
                  <a:gd name="connsiteX36" fmla="*/ 693536 w 3727682"/>
                  <a:gd name="connsiteY36" fmla="*/ 1430482 h 2507673"/>
                  <a:gd name="connsiteX37" fmla="*/ 738564 w 3727682"/>
                  <a:gd name="connsiteY37" fmla="*/ 1430482 h 2507673"/>
                  <a:gd name="connsiteX38" fmla="*/ 738564 w 3727682"/>
                  <a:gd name="connsiteY38" fmla="*/ 1537855 h 2507673"/>
                  <a:gd name="connsiteX39" fmla="*/ 787055 w 3727682"/>
                  <a:gd name="connsiteY39" fmla="*/ 1537855 h 2507673"/>
                  <a:gd name="connsiteX40" fmla="*/ 787055 w 3727682"/>
                  <a:gd name="connsiteY40" fmla="*/ 1604530 h 2507673"/>
                  <a:gd name="connsiteX41" fmla="*/ 827752 w 3727682"/>
                  <a:gd name="connsiteY41" fmla="*/ 1604530 h 2507673"/>
                  <a:gd name="connsiteX42" fmla="*/ 827752 w 3727682"/>
                  <a:gd name="connsiteY42" fmla="*/ 1649557 h 2507673"/>
                  <a:gd name="connsiteX43" fmla="*/ 930795 w 3727682"/>
                  <a:gd name="connsiteY43" fmla="*/ 1649557 h 2507673"/>
                  <a:gd name="connsiteX44" fmla="*/ 930795 w 3727682"/>
                  <a:gd name="connsiteY44" fmla="*/ 1774248 h 2507673"/>
                  <a:gd name="connsiteX45" fmla="*/ 1073671 w 3727682"/>
                  <a:gd name="connsiteY45" fmla="*/ 1774248 h 2507673"/>
                  <a:gd name="connsiteX46" fmla="*/ 1073671 w 3727682"/>
                  <a:gd name="connsiteY46" fmla="*/ 1833130 h 2507673"/>
                  <a:gd name="connsiteX47" fmla="*/ 1104843 w 3727682"/>
                  <a:gd name="connsiteY47" fmla="*/ 1833130 h 2507673"/>
                  <a:gd name="connsiteX48" fmla="*/ 1104843 w 3727682"/>
                  <a:gd name="connsiteY48" fmla="*/ 1908464 h 2507673"/>
                  <a:gd name="connsiteX49" fmla="*/ 1287550 w 3727682"/>
                  <a:gd name="connsiteY49" fmla="*/ 1908464 h 2507673"/>
                  <a:gd name="connsiteX50" fmla="*/ 1287550 w 3727682"/>
                  <a:gd name="connsiteY50" fmla="*/ 2020166 h 2507673"/>
                  <a:gd name="connsiteX51" fmla="*/ 1328248 w 3727682"/>
                  <a:gd name="connsiteY51" fmla="*/ 2020166 h 2507673"/>
                  <a:gd name="connsiteX52" fmla="*/ 1328248 w 3727682"/>
                  <a:gd name="connsiteY52" fmla="*/ 2078182 h 2507673"/>
                  <a:gd name="connsiteX53" fmla="*/ 1649500 w 3727682"/>
                  <a:gd name="connsiteY53" fmla="*/ 2078182 h 2507673"/>
                  <a:gd name="connsiteX54" fmla="*/ 1649500 w 3727682"/>
                  <a:gd name="connsiteY54" fmla="*/ 2158711 h 2507673"/>
                  <a:gd name="connsiteX55" fmla="*/ 1748214 w 3727682"/>
                  <a:gd name="connsiteY55" fmla="*/ 2158711 h 2507673"/>
                  <a:gd name="connsiteX56" fmla="*/ 1748214 w 3727682"/>
                  <a:gd name="connsiteY56" fmla="*/ 2208068 h 2507673"/>
                  <a:gd name="connsiteX57" fmla="*/ 1846927 w 3727682"/>
                  <a:gd name="connsiteY57" fmla="*/ 2208068 h 2507673"/>
                  <a:gd name="connsiteX58" fmla="*/ 1846927 w 3727682"/>
                  <a:gd name="connsiteY58" fmla="*/ 2253096 h 2507673"/>
                  <a:gd name="connsiteX59" fmla="*/ 2065136 w 3727682"/>
                  <a:gd name="connsiteY59" fmla="*/ 2253096 h 2507673"/>
                  <a:gd name="connsiteX60" fmla="*/ 2065136 w 3727682"/>
                  <a:gd name="connsiteY60" fmla="*/ 2284268 h 2507673"/>
                  <a:gd name="connsiteX61" fmla="*/ 2226196 w 3727682"/>
                  <a:gd name="connsiteY61" fmla="*/ 2284268 h 2507673"/>
                  <a:gd name="connsiteX62" fmla="*/ 2226196 w 3727682"/>
                  <a:gd name="connsiteY62" fmla="*/ 2342284 h 2507673"/>
                  <a:gd name="connsiteX63" fmla="*/ 2275552 w 3727682"/>
                  <a:gd name="connsiteY63" fmla="*/ 2342284 h 2507673"/>
                  <a:gd name="connsiteX64" fmla="*/ 2275552 w 3727682"/>
                  <a:gd name="connsiteY64" fmla="*/ 2373457 h 2507673"/>
                  <a:gd name="connsiteX65" fmla="*/ 2726691 w 3727682"/>
                  <a:gd name="connsiteY65" fmla="*/ 2373457 h 2507673"/>
                  <a:gd name="connsiteX66" fmla="*/ 2726691 w 3727682"/>
                  <a:gd name="connsiteY66" fmla="*/ 2414155 h 2507673"/>
                  <a:gd name="connsiteX67" fmla="*/ 3164841 w 3727682"/>
                  <a:gd name="connsiteY67" fmla="*/ 2414155 h 2507673"/>
                  <a:gd name="connsiteX68" fmla="*/ 3164841 w 3727682"/>
                  <a:gd name="connsiteY68" fmla="*/ 2462646 h 2507673"/>
                  <a:gd name="connsiteX69" fmla="*/ 3433273 w 3727682"/>
                  <a:gd name="connsiteY69" fmla="*/ 2462646 h 2507673"/>
                  <a:gd name="connsiteX70" fmla="*/ 3433273 w 3727682"/>
                  <a:gd name="connsiteY70" fmla="*/ 2507673 h 2507673"/>
                  <a:gd name="connsiteX71" fmla="*/ 3727682 w 3727682"/>
                  <a:gd name="connsiteY7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18026 h 2507673"/>
                  <a:gd name="connsiteX33" fmla="*/ 561716 w 3727682"/>
                  <a:gd name="connsiteY33" fmla="*/ 1274868 h 2507673"/>
                  <a:gd name="connsiteX34" fmla="*/ 577874 w 3727682"/>
                  <a:gd name="connsiteY34" fmla="*/ 1365083 h 2507673"/>
                  <a:gd name="connsiteX35" fmla="*/ 693536 w 3727682"/>
                  <a:gd name="connsiteY35" fmla="*/ 1341293 h 2507673"/>
                  <a:gd name="connsiteX36" fmla="*/ 693536 w 3727682"/>
                  <a:gd name="connsiteY36" fmla="*/ 1430482 h 2507673"/>
                  <a:gd name="connsiteX37" fmla="*/ 738564 w 3727682"/>
                  <a:gd name="connsiteY37" fmla="*/ 1430482 h 2507673"/>
                  <a:gd name="connsiteX38" fmla="*/ 738564 w 3727682"/>
                  <a:gd name="connsiteY38" fmla="*/ 1537855 h 2507673"/>
                  <a:gd name="connsiteX39" fmla="*/ 787055 w 3727682"/>
                  <a:gd name="connsiteY39" fmla="*/ 1537855 h 2507673"/>
                  <a:gd name="connsiteX40" fmla="*/ 787055 w 3727682"/>
                  <a:gd name="connsiteY40" fmla="*/ 1604530 h 2507673"/>
                  <a:gd name="connsiteX41" fmla="*/ 827752 w 3727682"/>
                  <a:gd name="connsiteY41" fmla="*/ 1604530 h 2507673"/>
                  <a:gd name="connsiteX42" fmla="*/ 827752 w 3727682"/>
                  <a:gd name="connsiteY42" fmla="*/ 1649557 h 2507673"/>
                  <a:gd name="connsiteX43" fmla="*/ 930795 w 3727682"/>
                  <a:gd name="connsiteY43" fmla="*/ 1649557 h 2507673"/>
                  <a:gd name="connsiteX44" fmla="*/ 930795 w 3727682"/>
                  <a:gd name="connsiteY44" fmla="*/ 1774248 h 2507673"/>
                  <a:gd name="connsiteX45" fmla="*/ 1073671 w 3727682"/>
                  <a:gd name="connsiteY45" fmla="*/ 1774248 h 2507673"/>
                  <a:gd name="connsiteX46" fmla="*/ 1073671 w 3727682"/>
                  <a:gd name="connsiteY46" fmla="*/ 1833130 h 2507673"/>
                  <a:gd name="connsiteX47" fmla="*/ 1104843 w 3727682"/>
                  <a:gd name="connsiteY47" fmla="*/ 1833130 h 2507673"/>
                  <a:gd name="connsiteX48" fmla="*/ 1104843 w 3727682"/>
                  <a:gd name="connsiteY48" fmla="*/ 1908464 h 2507673"/>
                  <a:gd name="connsiteX49" fmla="*/ 1287550 w 3727682"/>
                  <a:gd name="connsiteY49" fmla="*/ 1908464 h 2507673"/>
                  <a:gd name="connsiteX50" fmla="*/ 1287550 w 3727682"/>
                  <a:gd name="connsiteY50" fmla="*/ 2020166 h 2507673"/>
                  <a:gd name="connsiteX51" fmla="*/ 1328248 w 3727682"/>
                  <a:gd name="connsiteY51" fmla="*/ 2020166 h 2507673"/>
                  <a:gd name="connsiteX52" fmla="*/ 1328248 w 3727682"/>
                  <a:gd name="connsiteY52" fmla="*/ 2078182 h 2507673"/>
                  <a:gd name="connsiteX53" fmla="*/ 1649500 w 3727682"/>
                  <a:gd name="connsiteY53" fmla="*/ 2078182 h 2507673"/>
                  <a:gd name="connsiteX54" fmla="*/ 1649500 w 3727682"/>
                  <a:gd name="connsiteY54" fmla="*/ 2158711 h 2507673"/>
                  <a:gd name="connsiteX55" fmla="*/ 1748214 w 3727682"/>
                  <a:gd name="connsiteY55" fmla="*/ 2158711 h 2507673"/>
                  <a:gd name="connsiteX56" fmla="*/ 1748214 w 3727682"/>
                  <a:gd name="connsiteY56" fmla="*/ 2208068 h 2507673"/>
                  <a:gd name="connsiteX57" fmla="*/ 1846927 w 3727682"/>
                  <a:gd name="connsiteY57" fmla="*/ 2208068 h 2507673"/>
                  <a:gd name="connsiteX58" fmla="*/ 1846927 w 3727682"/>
                  <a:gd name="connsiteY58" fmla="*/ 2253096 h 2507673"/>
                  <a:gd name="connsiteX59" fmla="*/ 2065136 w 3727682"/>
                  <a:gd name="connsiteY59" fmla="*/ 2253096 h 2507673"/>
                  <a:gd name="connsiteX60" fmla="*/ 2065136 w 3727682"/>
                  <a:gd name="connsiteY60" fmla="*/ 2284268 h 2507673"/>
                  <a:gd name="connsiteX61" fmla="*/ 2226196 w 3727682"/>
                  <a:gd name="connsiteY61" fmla="*/ 2284268 h 2507673"/>
                  <a:gd name="connsiteX62" fmla="*/ 2226196 w 3727682"/>
                  <a:gd name="connsiteY62" fmla="*/ 2342284 h 2507673"/>
                  <a:gd name="connsiteX63" fmla="*/ 2275552 w 3727682"/>
                  <a:gd name="connsiteY63" fmla="*/ 2342284 h 2507673"/>
                  <a:gd name="connsiteX64" fmla="*/ 2275552 w 3727682"/>
                  <a:gd name="connsiteY64" fmla="*/ 2373457 h 2507673"/>
                  <a:gd name="connsiteX65" fmla="*/ 2726691 w 3727682"/>
                  <a:gd name="connsiteY65" fmla="*/ 2373457 h 2507673"/>
                  <a:gd name="connsiteX66" fmla="*/ 2726691 w 3727682"/>
                  <a:gd name="connsiteY66" fmla="*/ 2414155 h 2507673"/>
                  <a:gd name="connsiteX67" fmla="*/ 3164841 w 3727682"/>
                  <a:gd name="connsiteY67" fmla="*/ 2414155 h 2507673"/>
                  <a:gd name="connsiteX68" fmla="*/ 3164841 w 3727682"/>
                  <a:gd name="connsiteY68" fmla="*/ 2462646 h 2507673"/>
                  <a:gd name="connsiteX69" fmla="*/ 3433273 w 3727682"/>
                  <a:gd name="connsiteY69" fmla="*/ 2462646 h 2507673"/>
                  <a:gd name="connsiteX70" fmla="*/ 3433273 w 3727682"/>
                  <a:gd name="connsiteY70" fmla="*/ 2507673 h 2507673"/>
                  <a:gd name="connsiteX71" fmla="*/ 3727682 w 3727682"/>
                  <a:gd name="connsiteY7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18026 h 2507673"/>
                  <a:gd name="connsiteX33" fmla="*/ 561716 w 3727682"/>
                  <a:gd name="connsiteY33" fmla="*/ 1274868 h 2507673"/>
                  <a:gd name="connsiteX34" fmla="*/ 577874 w 3727682"/>
                  <a:gd name="connsiteY34" fmla="*/ 1358212 h 2507673"/>
                  <a:gd name="connsiteX35" fmla="*/ 693536 w 3727682"/>
                  <a:gd name="connsiteY35" fmla="*/ 1341293 h 2507673"/>
                  <a:gd name="connsiteX36" fmla="*/ 693536 w 3727682"/>
                  <a:gd name="connsiteY36" fmla="*/ 1430482 h 2507673"/>
                  <a:gd name="connsiteX37" fmla="*/ 738564 w 3727682"/>
                  <a:gd name="connsiteY37" fmla="*/ 1430482 h 2507673"/>
                  <a:gd name="connsiteX38" fmla="*/ 738564 w 3727682"/>
                  <a:gd name="connsiteY38" fmla="*/ 1537855 h 2507673"/>
                  <a:gd name="connsiteX39" fmla="*/ 787055 w 3727682"/>
                  <a:gd name="connsiteY39" fmla="*/ 1537855 h 2507673"/>
                  <a:gd name="connsiteX40" fmla="*/ 787055 w 3727682"/>
                  <a:gd name="connsiteY40" fmla="*/ 1604530 h 2507673"/>
                  <a:gd name="connsiteX41" fmla="*/ 827752 w 3727682"/>
                  <a:gd name="connsiteY41" fmla="*/ 1604530 h 2507673"/>
                  <a:gd name="connsiteX42" fmla="*/ 827752 w 3727682"/>
                  <a:gd name="connsiteY42" fmla="*/ 1649557 h 2507673"/>
                  <a:gd name="connsiteX43" fmla="*/ 930795 w 3727682"/>
                  <a:gd name="connsiteY43" fmla="*/ 1649557 h 2507673"/>
                  <a:gd name="connsiteX44" fmla="*/ 930795 w 3727682"/>
                  <a:gd name="connsiteY44" fmla="*/ 1774248 h 2507673"/>
                  <a:gd name="connsiteX45" fmla="*/ 1073671 w 3727682"/>
                  <a:gd name="connsiteY45" fmla="*/ 1774248 h 2507673"/>
                  <a:gd name="connsiteX46" fmla="*/ 1073671 w 3727682"/>
                  <a:gd name="connsiteY46" fmla="*/ 1833130 h 2507673"/>
                  <a:gd name="connsiteX47" fmla="*/ 1104843 w 3727682"/>
                  <a:gd name="connsiteY47" fmla="*/ 1833130 h 2507673"/>
                  <a:gd name="connsiteX48" fmla="*/ 1104843 w 3727682"/>
                  <a:gd name="connsiteY48" fmla="*/ 1908464 h 2507673"/>
                  <a:gd name="connsiteX49" fmla="*/ 1287550 w 3727682"/>
                  <a:gd name="connsiteY49" fmla="*/ 1908464 h 2507673"/>
                  <a:gd name="connsiteX50" fmla="*/ 1287550 w 3727682"/>
                  <a:gd name="connsiteY50" fmla="*/ 2020166 h 2507673"/>
                  <a:gd name="connsiteX51" fmla="*/ 1328248 w 3727682"/>
                  <a:gd name="connsiteY51" fmla="*/ 2020166 h 2507673"/>
                  <a:gd name="connsiteX52" fmla="*/ 1328248 w 3727682"/>
                  <a:gd name="connsiteY52" fmla="*/ 2078182 h 2507673"/>
                  <a:gd name="connsiteX53" fmla="*/ 1649500 w 3727682"/>
                  <a:gd name="connsiteY53" fmla="*/ 2078182 h 2507673"/>
                  <a:gd name="connsiteX54" fmla="*/ 1649500 w 3727682"/>
                  <a:gd name="connsiteY54" fmla="*/ 2158711 h 2507673"/>
                  <a:gd name="connsiteX55" fmla="*/ 1748214 w 3727682"/>
                  <a:gd name="connsiteY55" fmla="*/ 2158711 h 2507673"/>
                  <a:gd name="connsiteX56" fmla="*/ 1748214 w 3727682"/>
                  <a:gd name="connsiteY56" fmla="*/ 2208068 h 2507673"/>
                  <a:gd name="connsiteX57" fmla="*/ 1846927 w 3727682"/>
                  <a:gd name="connsiteY57" fmla="*/ 2208068 h 2507673"/>
                  <a:gd name="connsiteX58" fmla="*/ 1846927 w 3727682"/>
                  <a:gd name="connsiteY58" fmla="*/ 2253096 h 2507673"/>
                  <a:gd name="connsiteX59" fmla="*/ 2065136 w 3727682"/>
                  <a:gd name="connsiteY59" fmla="*/ 2253096 h 2507673"/>
                  <a:gd name="connsiteX60" fmla="*/ 2065136 w 3727682"/>
                  <a:gd name="connsiteY60" fmla="*/ 2284268 h 2507673"/>
                  <a:gd name="connsiteX61" fmla="*/ 2226196 w 3727682"/>
                  <a:gd name="connsiteY61" fmla="*/ 2284268 h 2507673"/>
                  <a:gd name="connsiteX62" fmla="*/ 2226196 w 3727682"/>
                  <a:gd name="connsiteY62" fmla="*/ 2342284 h 2507673"/>
                  <a:gd name="connsiteX63" fmla="*/ 2275552 w 3727682"/>
                  <a:gd name="connsiteY63" fmla="*/ 2342284 h 2507673"/>
                  <a:gd name="connsiteX64" fmla="*/ 2275552 w 3727682"/>
                  <a:gd name="connsiteY64" fmla="*/ 2373457 h 2507673"/>
                  <a:gd name="connsiteX65" fmla="*/ 2726691 w 3727682"/>
                  <a:gd name="connsiteY65" fmla="*/ 2373457 h 2507673"/>
                  <a:gd name="connsiteX66" fmla="*/ 2726691 w 3727682"/>
                  <a:gd name="connsiteY66" fmla="*/ 2414155 h 2507673"/>
                  <a:gd name="connsiteX67" fmla="*/ 3164841 w 3727682"/>
                  <a:gd name="connsiteY67" fmla="*/ 2414155 h 2507673"/>
                  <a:gd name="connsiteX68" fmla="*/ 3164841 w 3727682"/>
                  <a:gd name="connsiteY68" fmla="*/ 2462646 h 2507673"/>
                  <a:gd name="connsiteX69" fmla="*/ 3433273 w 3727682"/>
                  <a:gd name="connsiteY69" fmla="*/ 2462646 h 2507673"/>
                  <a:gd name="connsiteX70" fmla="*/ 3433273 w 3727682"/>
                  <a:gd name="connsiteY70" fmla="*/ 2507673 h 2507673"/>
                  <a:gd name="connsiteX71" fmla="*/ 3727682 w 3727682"/>
                  <a:gd name="connsiteY7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93536 w 3727682"/>
                  <a:gd name="connsiteY35" fmla="*/ 1341293 h 2507673"/>
                  <a:gd name="connsiteX36" fmla="*/ 693536 w 3727682"/>
                  <a:gd name="connsiteY36" fmla="*/ 1430482 h 2507673"/>
                  <a:gd name="connsiteX37" fmla="*/ 738564 w 3727682"/>
                  <a:gd name="connsiteY37" fmla="*/ 1430482 h 2507673"/>
                  <a:gd name="connsiteX38" fmla="*/ 738564 w 3727682"/>
                  <a:gd name="connsiteY38" fmla="*/ 1537855 h 2507673"/>
                  <a:gd name="connsiteX39" fmla="*/ 787055 w 3727682"/>
                  <a:gd name="connsiteY39" fmla="*/ 1537855 h 2507673"/>
                  <a:gd name="connsiteX40" fmla="*/ 787055 w 3727682"/>
                  <a:gd name="connsiteY40" fmla="*/ 1604530 h 2507673"/>
                  <a:gd name="connsiteX41" fmla="*/ 827752 w 3727682"/>
                  <a:gd name="connsiteY41" fmla="*/ 1604530 h 2507673"/>
                  <a:gd name="connsiteX42" fmla="*/ 827752 w 3727682"/>
                  <a:gd name="connsiteY42" fmla="*/ 1649557 h 2507673"/>
                  <a:gd name="connsiteX43" fmla="*/ 930795 w 3727682"/>
                  <a:gd name="connsiteY43" fmla="*/ 1649557 h 2507673"/>
                  <a:gd name="connsiteX44" fmla="*/ 930795 w 3727682"/>
                  <a:gd name="connsiteY44" fmla="*/ 1774248 h 2507673"/>
                  <a:gd name="connsiteX45" fmla="*/ 1073671 w 3727682"/>
                  <a:gd name="connsiteY45" fmla="*/ 1774248 h 2507673"/>
                  <a:gd name="connsiteX46" fmla="*/ 1073671 w 3727682"/>
                  <a:gd name="connsiteY46" fmla="*/ 1833130 h 2507673"/>
                  <a:gd name="connsiteX47" fmla="*/ 1104843 w 3727682"/>
                  <a:gd name="connsiteY47" fmla="*/ 1833130 h 2507673"/>
                  <a:gd name="connsiteX48" fmla="*/ 1104843 w 3727682"/>
                  <a:gd name="connsiteY48" fmla="*/ 1908464 h 2507673"/>
                  <a:gd name="connsiteX49" fmla="*/ 1287550 w 3727682"/>
                  <a:gd name="connsiteY49" fmla="*/ 1908464 h 2507673"/>
                  <a:gd name="connsiteX50" fmla="*/ 1287550 w 3727682"/>
                  <a:gd name="connsiteY50" fmla="*/ 2020166 h 2507673"/>
                  <a:gd name="connsiteX51" fmla="*/ 1328248 w 3727682"/>
                  <a:gd name="connsiteY51" fmla="*/ 2020166 h 2507673"/>
                  <a:gd name="connsiteX52" fmla="*/ 1328248 w 3727682"/>
                  <a:gd name="connsiteY52" fmla="*/ 2078182 h 2507673"/>
                  <a:gd name="connsiteX53" fmla="*/ 1649500 w 3727682"/>
                  <a:gd name="connsiteY53" fmla="*/ 2078182 h 2507673"/>
                  <a:gd name="connsiteX54" fmla="*/ 1649500 w 3727682"/>
                  <a:gd name="connsiteY54" fmla="*/ 2158711 h 2507673"/>
                  <a:gd name="connsiteX55" fmla="*/ 1748214 w 3727682"/>
                  <a:gd name="connsiteY55" fmla="*/ 2158711 h 2507673"/>
                  <a:gd name="connsiteX56" fmla="*/ 1748214 w 3727682"/>
                  <a:gd name="connsiteY56" fmla="*/ 2208068 h 2507673"/>
                  <a:gd name="connsiteX57" fmla="*/ 1846927 w 3727682"/>
                  <a:gd name="connsiteY57" fmla="*/ 2208068 h 2507673"/>
                  <a:gd name="connsiteX58" fmla="*/ 1846927 w 3727682"/>
                  <a:gd name="connsiteY58" fmla="*/ 2253096 h 2507673"/>
                  <a:gd name="connsiteX59" fmla="*/ 2065136 w 3727682"/>
                  <a:gd name="connsiteY59" fmla="*/ 2253096 h 2507673"/>
                  <a:gd name="connsiteX60" fmla="*/ 2065136 w 3727682"/>
                  <a:gd name="connsiteY60" fmla="*/ 2284268 h 2507673"/>
                  <a:gd name="connsiteX61" fmla="*/ 2226196 w 3727682"/>
                  <a:gd name="connsiteY61" fmla="*/ 2284268 h 2507673"/>
                  <a:gd name="connsiteX62" fmla="*/ 2226196 w 3727682"/>
                  <a:gd name="connsiteY62" fmla="*/ 2342284 h 2507673"/>
                  <a:gd name="connsiteX63" fmla="*/ 2275552 w 3727682"/>
                  <a:gd name="connsiteY63" fmla="*/ 2342284 h 2507673"/>
                  <a:gd name="connsiteX64" fmla="*/ 2275552 w 3727682"/>
                  <a:gd name="connsiteY64" fmla="*/ 2373457 h 2507673"/>
                  <a:gd name="connsiteX65" fmla="*/ 2726691 w 3727682"/>
                  <a:gd name="connsiteY65" fmla="*/ 2373457 h 2507673"/>
                  <a:gd name="connsiteX66" fmla="*/ 2726691 w 3727682"/>
                  <a:gd name="connsiteY66" fmla="*/ 2414155 h 2507673"/>
                  <a:gd name="connsiteX67" fmla="*/ 3164841 w 3727682"/>
                  <a:gd name="connsiteY67" fmla="*/ 2414155 h 2507673"/>
                  <a:gd name="connsiteX68" fmla="*/ 3164841 w 3727682"/>
                  <a:gd name="connsiteY68" fmla="*/ 2462646 h 2507673"/>
                  <a:gd name="connsiteX69" fmla="*/ 3433273 w 3727682"/>
                  <a:gd name="connsiteY69" fmla="*/ 2462646 h 2507673"/>
                  <a:gd name="connsiteX70" fmla="*/ 3433273 w 3727682"/>
                  <a:gd name="connsiteY70" fmla="*/ 2507673 h 2507673"/>
                  <a:gd name="connsiteX71" fmla="*/ 3727682 w 3727682"/>
                  <a:gd name="connsiteY7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93536 w 3727682"/>
                  <a:gd name="connsiteY36" fmla="*/ 1430482 h 2507673"/>
                  <a:gd name="connsiteX37" fmla="*/ 738564 w 3727682"/>
                  <a:gd name="connsiteY37" fmla="*/ 1430482 h 2507673"/>
                  <a:gd name="connsiteX38" fmla="*/ 738564 w 3727682"/>
                  <a:gd name="connsiteY38" fmla="*/ 1537855 h 2507673"/>
                  <a:gd name="connsiteX39" fmla="*/ 787055 w 3727682"/>
                  <a:gd name="connsiteY39" fmla="*/ 1537855 h 2507673"/>
                  <a:gd name="connsiteX40" fmla="*/ 787055 w 3727682"/>
                  <a:gd name="connsiteY40" fmla="*/ 1604530 h 2507673"/>
                  <a:gd name="connsiteX41" fmla="*/ 827752 w 3727682"/>
                  <a:gd name="connsiteY41" fmla="*/ 1604530 h 2507673"/>
                  <a:gd name="connsiteX42" fmla="*/ 827752 w 3727682"/>
                  <a:gd name="connsiteY42" fmla="*/ 1649557 h 2507673"/>
                  <a:gd name="connsiteX43" fmla="*/ 930795 w 3727682"/>
                  <a:gd name="connsiteY43" fmla="*/ 1649557 h 2507673"/>
                  <a:gd name="connsiteX44" fmla="*/ 930795 w 3727682"/>
                  <a:gd name="connsiteY44" fmla="*/ 1774248 h 2507673"/>
                  <a:gd name="connsiteX45" fmla="*/ 1073671 w 3727682"/>
                  <a:gd name="connsiteY45" fmla="*/ 1774248 h 2507673"/>
                  <a:gd name="connsiteX46" fmla="*/ 1073671 w 3727682"/>
                  <a:gd name="connsiteY46" fmla="*/ 1833130 h 2507673"/>
                  <a:gd name="connsiteX47" fmla="*/ 1104843 w 3727682"/>
                  <a:gd name="connsiteY47" fmla="*/ 1833130 h 2507673"/>
                  <a:gd name="connsiteX48" fmla="*/ 1104843 w 3727682"/>
                  <a:gd name="connsiteY48" fmla="*/ 1908464 h 2507673"/>
                  <a:gd name="connsiteX49" fmla="*/ 1287550 w 3727682"/>
                  <a:gd name="connsiteY49" fmla="*/ 1908464 h 2507673"/>
                  <a:gd name="connsiteX50" fmla="*/ 1287550 w 3727682"/>
                  <a:gd name="connsiteY50" fmla="*/ 2020166 h 2507673"/>
                  <a:gd name="connsiteX51" fmla="*/ 1328248 w 3727682"/>
                  <a:gd name="connsiteY51" fmla="*/ 2020166 h 2507673"/>
                  <a:gd name="connsiteX52" fmla="*/ 1328248 w 3727682"/>
                  <a:gd name="connsiteY52" fmla="*/ 2078182 h 2507673"/>
                  <a:gd name="connsiteX53" fmla="*/ 1649500 w 3727682"/>
                  <a:gd name="connsiteY53" fmla="*/ 2078182 h 2507673"/>
                  <a:gd name="connsiteX54" fmla="*/ 1649500 w 3727682"/>
                  <a:gd name="connsiteY54" fmla="*/ 2158711 h 2507673"/>
                  <a:gd name="connsiteX55" fmla="*/ 1748214 w 3727682"/>
                  <a:gd name="connsiteY55" fmla="*/ 2158711 h 2507673"/>
                  <a:gd name="connsiteX56" fmla="*/ 1748214 w 3727682"/>
                  <a:gd name="connsiteY56" fmla="*/ 2208068 h 2507673"/>
                  <a:gd name="connsiteX57" fmla="*/ 1846927 w 3727682"/>
                  <a:gd name="connsiteY57" fmla="*/ 2208068 h 2507673"/>
                  <a:gd name="connsiteX58" fmla="*/ 1846927 w 3727682"/>
                  <a:gd name="connsiteY58" fmla="*/ 2253096 h 2507673"/>
                  <a:gd name="connsiteX59" fmla="*/ 2065136 w 3727682"/>
                  <a:gd name="connsiteY59" fmla="*/ 2253096 h 2507673"/>
                  <a:gd name="connsiteX60" fmla="*/ 2065136 w 3727682"/>
                  <a:gd name="connsiteY60" fmla="*/ 2284268 h 2507673"/>
                  <a:gd name="connsiteX61" fmla="*/ 2226196 w 3727682"/>
                  <a:gd name="connsiteY61" fmla="*/ 2284268 h 2507673"/>
                  <a:gd name="connsiteX62" fmla="*/ 2226196 w 3727682"/>
                  <a:gd name="connsiteY62" fmla="*/ 2342284 h 2507673"/>
                  <a:gd name="connsiteX63" fmla="*/ 2275552 w 3727682"/>
                  <a:gd name="connsiteY63" fmla="*/ 2342284 h 2507673"/>
                  <a:gd name="connsiteX64" fmla="*/ 2275552 w 3727682"/>
                  <a:gd name="connsiteY64" fmla="*/ 2373457 h 2507673"/>
                  <a:gd name="connsiteX65" fmla="*/ 2726691 w 3727682"/>
                  <a:gd name="connsiteY65" fmla="*/ 2373457 h 2507673"/>
                  <a:gd name="connsiteX66" fmla="*/ 2726691 w 3727682"/>
                  <a:gd name="connsiteY66" fmla="*/ 2414155 h 2507673"/>
                  <a:gd name="connsiteX67" fmla="*/ 3164841 w 3727682"/>
                  <a:gd name="connsiteY67" fmla="*/ 2414155 h 2507673"/>
                  <a:gd name="connsiteX68" fmla="*/ 3164841 w 3727682"/>
                  <a:gd name="connsiteY68" fmla="*/ 2462646 h 2507673"/>
                  <a:gd name="connsiteX69" fmla="*/ 3433273 w 3727682"/>
                  <a:gd name="connsiteY69" fmla="*/ 2462646 h 2507673"/>
                  <a:gd name="connsiteX70" fmla="*/ 3433273 w 3727682"/>
                  <a:gd name="connsiteY70" fmla="*/ 2507673 h 2507673"/>
                  <a:gd name="connsiteX71" fmla="*/ 3727682 w 3727682"/>
                  <a:gd name="connsiteY7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738564 w 3727682"/>
                  <a:gd name="connsiteY37" fmla="*/ 1430482 h 2507673"/>
                  <a:gd name="connsiteX38" fmla="*/ 738564 w 3727682"/>
                  <a:gd name="connsiteY38" fmla="*/ 1537855 h 2507673"/>
                  <a:gd name="connsiteX39" fmla="*/ 787055 w 3727682"/>
                  <a:gd name="connsiteY39" fmla="*/ 1537855 h 2507673"/>
                  <a:gd name="connsiteX40" fmla="*/ 787055 w 3727682"/>
                  <a:gd name="connsiteY40" fmla="*/ 1604530 h 2507673"/>
                  <a:gd name="connsiteX41" fmla="*/ 827752 w 3727682"/>
                  <a:gd name="connsiteY41" fmla="*/ 1604530 h 2507673"/>
                  <a:gd name="connsiteX42" fmla="*/ 827752 w 3727682"/>
                  <a:gd name="connsiteY42" fmla="*/ 1649557 h 2507673"/>
                  <a:gd name="connsiteX43" fmla="*/ 930795 w 3727682"/>
                  <a:gd name="connsiteY43" fmla="*/ 1649557 h 2507673"/>
                  <a:gd name="connsiteX44" fmla="*/ 930795 w 3727682"/>
                  <a:gd name="connsiteY44" fmla="*/ 1774248 h 2507673"/>
                  <a:gd name="connsiteX45" fmla="*/ 1073671 w 3727682"/>
                  <a:gd name="connsiteY45" fmla="*/ 1774248 h 2507673"/>
                  <a:gd name="connsiteX46" fmla="*/ 1073671 w 3727682"/>
                  <a:gd name="connsiteY46" fmla="*/ 1833130 h 2507673"/>
                  <a:gd name="connsiteX47" fmla="*/ 1104843 w 3727682"/>
                  <a:gd name="connsiteY47" fmla="*/ 1833130 h 2507673"/>
                  <a:gd name="connsiteX48" fmla="*/ 1104843 w 3727682"/>
                  <a:gd name="connsiteY48" fmla="*/ 1908464 h 2507673"/>
                  <a:gd name="connsiteX49" fmla="*/ 1287550 w 3727682"/>
                  <a:gd name="connsiteY49" fmla="*/ 1908464 h 2507673"/>
                  <a:gd name="connsiteX50" fmla="*/ 1287550 w 3727682"/>
                  <a:gd name="connsiteY50" fmla="*/ 2020166 h 2507673"/>
                  <a:gd name="connsiteX51" fmla="*/ 1328248 w 3727682"/>
                  <a:gd name="connsiteY51" fmla="*/ 2020166 h 2507673"/>
                  <a:gd name="connsiteX52" fmla="*/ 1328248 w 3727682"/>
                  <a:gd name="connsiteY52" fmla="*/ 2078182 h 2507673"/>
                  <a:gd name="connsiteX53" fmla="*/ 1649500 w 3727682"/>
                  <a:gd name="connsiteY53" fmla="*/ 2078182 h 2507673"/>
                  <a:gd name="connsiteX54" fmla="*/ 1649500 w 3727682"/>
                  <a:gd name="connsiteY54" fmla="*/ 2158711 h 2507673"/>
                  <a:gd name="connsiteX55" fmla="*/ 1748214 w 3727682"/>
                  <a:gd name="connsiteY55" fmla="*/ 2158711 h 2507673"/>
                  <a:gd name="connsiteX56" fmla="*/ 1748214 w 3727682"/>
                  <a:gd name="connsiteY56" fmla="*/ 2208068 h 2507673"/>
                  <a:gd name="connsiteX57" fmla="*/ 1846927 w 3727682"/>
                  <a:gd name="connsiteY57" fmla="*/ 2208068 h 2507673"/>
                  <a:gd name="connsiteX58" fmla="*/ 1846927 w 3727682"/>
                  <a:gd name="connsiteY58" fmla="*/ 2253096 h 2507673"/>
                  <a:gd name="connsiteX59" fmla="*/ 2065136 w 3727682"/>
                  <a:gd name="connsiteY59" fmla="*/ 2253096 h 2507673"/>
                  <a:gd name="connsiteX60" fmla="*/ 2065136 w 3727682"/>
                  <a:gd name="connsiteY60" fmla="*/ 2284268 h 2507673"/>
                  <a:gd name="connsiteX61" fmla="*/ 2226196 w 3727682"/>
                  <a:gd name="connsiteY61" fmla="*/ 2284268 h 2507673"/>
                  <a:gd name="connsiteX62" fmla="*/ 2226196 w 3727682"/>
                  <a:gd name="connsiteY62" fmla="*/ 2342284 h 2507673"/>
                  <a:gd name="connsiteX63" fmla="*/ 2275552 w 3727682"/>
                  <a:gd name="connsiteY63" fmla="*/ 2342284 h 2507673"/>
                  <a:gd name="connsiteX64" fmla="*/ 2275552 w 3727682"/>
                  <a:gd name="connsiteY64" fmla="*/ 2373457 h 2507673"/>
                  <a:gd name="connsiteX65" fmla="*/ 2726691 w 3727682"/>
                  <a:gd name="connsiteY65" fmla="*/ 2373457 h 2507673"/>
                  <a:gd name="connsiteX66" fmla="*/ 2726691 w 3727682"/>
                  <a:gd name="connsiteY66" fmla="*/ 2414155 h 2507673"/>
                  <a:gd name="connsiteX67" fmla="*/ 3164841 w 3727682"/>
                  <a:gd name="connsiteY67" fmla="*/ 2414155 h 2507673"/>
                  <a:gd name="connsiteX68" fmla="*/ 3164841 w 3727682"/>
                  <a:gd name="connsiteY68" fmla="*/ 2462646 h 2507673"/>
                  <a:gd name="connsiteX69" fmla="*/ 3433273 w 3727682"/>
                  <a:gd name="connsiteY69" fmla="*/ 2462646 h 2507673"/>
                  <a:gd name="connsiteX70" fmla="*/ 3433273 w 3727682"/>
                  <a:gd name="connsiteY70" fmla="*/ 2507673 h 2507673"/>
                  <a:gd name="connsiteX71" fmla="*/ 3727682 w 3727682"/>
                  <a:gd name="connsiteY71"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710799 w 3727682"/>
                  <a:gd name="connsiteY37" fmla="*/ 1410896 h 2507673"/>
                  <a:gd name="connsiteX38" fmla="*/ 738564 w 3727682"/>
                  <a:gd name="connsiteY38" fmla="*/ 1430482 h 2507673"/>
                  <a:gd name="connsiteX39" fmla="*/ 738564 w 3727682"/>
                  <a:gd name="connsiteY39" fmla="*/ 1537855 h 2507673"/>
                  <a:gd name="connsiteX40" fmla="*/ 787055 w 3727682"/>
                  <a:gd name="connsiteY40" fmla="*/ 1537855 h 2507673"/>
                  <a:gd name="connsiteX41" fmla="*/ 787055 w 3727682"/>
                  <a:gd name="connsiteY41" fmla="*/ 1604530 h 2507673"/>
                  <a:gd name="connsiteX42" fmla="*/ 827752 w 3727682"/>
                  <a:gd name="connsiteY42" fmla="*/ 1604530 h 2507673"/>
                  <a:gd name="connsiteX43" fmla="*/ 827752 w 3727682"/>
                  <a:gd name="connsiteY43" fmla="*/ 1649557 h 2507673"/>
                  <a:gd name="connsiteX44" fmla="*/ 930795 w 3727682"/>
                  <a:gd name="connsiteY44" fmla="*/ 1649557 h 2507673"/>
                  <a:gd name="connsiteX45" fmla="*/ 930795 w 3727682"/>
                  <a:gd name="connsiteY45" fmla="*/ 1774248 h 2507673"/>
                  <a:gd name="connsiteX46" fmla="*/ 1073671 w 3727682"/>
                  <a:gd name="connsiteY46" fmla="*/ 1774248 h 2507673"/>
                  <a:gd name="connsiteX47" fmla="*/ 1073671 w 3727682"/>
                  <a:gd name="connsiteY47" fmla="*/ 1833130 h 2507673"/>
                  <a:gd name="connsiteX48" fmla="*/ 1104843 w 3727682"/>
                  <a:gd name="connsiteY48" fmla="*/ 1833130 h 2507673"/>
                  <a:gd name="connsiteX49" fmla="*/ 1104843 w 3727682"/>
                  <a:gd name="connsiteY49" fmla="*/ 1908464 h 2507673"/>
                  <a:gd name="connsiteX50" fmla="*/ 1287550 w 3727682"/>
                  <a:gd name="connsiteY50" fmla="*/ 1908464 h 2507673"/>
                  <a:gd name="connsiteX51" fmla="*/ 1287550 w 3727682"/>
                  <a:gd name="connsiteY51" fmla="*/ 2020166 h 2507673"/>
                  <a:gd name="connsiteX52" fmla="*/ 1328248 w 3727682"/>
                  <a:gd name="connsiteY52" fmla="*/ 2020166 h 2507673"/>
                  <a:gd name="connsiteX53" fmla="*/ 1328248 w 3727682"/>
                  <a:gd name="connsiteY53" fmla="*/ 2078182 h 2507673"/>
                  <a:gd name="connsiteX54" fmla="*/ 1649500 w 3727682"/>
                  <a:gd name="connsiteY54" fmla="*/ 2078182 h 2507673"/>
                  <a:gd name="connsiteX55" fmla="*/ 1649500 w 3727682"/>
                  <a:gd name="connsiteY55" fmla="*/ 2158711 h 2507673"/>
                  <a:gd name="connsiteX56" fmla="*/ 1748214 w 3727682"/>
                  <a:gd name="connsiteY56" fmla="*/ 2158711 h 2507673"/>
                  <a:gd name="connsiteX57" fmla="*/ 1748214 w 3727682"/>
                  <a:gd name="connsiteY57" fmla="*/ 2208068 h 2507673"/>
                  <a:gd name="connsiteX58" fmla="*/ 1846927 w 3727682"/>
                  <a:gd name="connsiteY58" fmla="*/ 2208068 h 2507673"/>
                  <a:gd name="connsiteX59" fmla="*/ 1846927 w 3727682"/>
                  <a:gd name="connsiteY59" fmla="*/ 2253096 h 2507673"/>
                  <a:gd name="connsiteX60" fmla="*/ 2065136 w 3727682"/>
                  <a:gd name="connsiteY60" fmla="*/ 2253096 h 2507673"/>
                  <a:gd name="connsiteX61" fmla="*/ 2065136 w 3727682"/>
                  <a:gd name="connsiteY61" fmla="*/ 2284268 h 2507673"/>
                  <a:gd name="connsiteX62" fmla="*/ 2226196 w 3727682"/>
                  <a:gd name="connsiteY62" fmla="*/ 2284268 h 2507673"/>
                  <a:gd name="connsiteX63" fmla="*/ 2226196 w 3727682"/>
                  <a:gd name="connsiteY63" fmla="*/ 2342284 h 2507673"/>
                  <a:gd name="connsiteX64" fmla="*/ 2275552 w 3727682"/>
                  <a:gd name="connsiteY64" fmla="*/ 2342284 h 2507673"/>
                  <a:gd name="connsiteX65" fmla="*/ 2275552 w 3727682"/>
                  <a:gd name="connsiteY65" fmla="*/ 2373457 h 2507673"/>
                  <a:gd name="connsiteX66" fmla="*/ 2726691 w 3727682"/>
                  <a:gd name="connsiteY66" fmla="*/ 2373457 h 2507673"/>
                  <a:gd name="connsiteX67" fmla="*/ 2726691 w 3727682"/>
                  <a:gd name="connsiteY67" fmla="*/ 2414155 h 2507673"/>
                  <a:gd name="connsiteX68" fmla="*/ 3164841 w 3727682"/>
                  <a:gd name="connsiteY68" fmla="*/ 2414155 h 2507673"/>
                  <a:gd name="connsiteX69" fmla="*/ 3164841 w 3727682"/>
                  <a:gd name="connsiteY69" fmla="*/ 2462646 h 2507673"/>
                  <a:gd name="connsiteX70" fmla="*/ 3433273 w 3727682"/>
                  <a:gd name="connsiteY70" fmla="*/ 2462646 h 2507673"/>
                  <a:gd name="connsiteX71" fmla="*/ 3433273 w 3727682"/>
                  <a:gd name="connsiteY71" fmla="*/ 2507673 h 2507673"/>
                  <a:gd name="connsiteX72" fmla="*/ 3727682 w 3727682"/>
                  <a:gd name="connsiteY7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710799 w 3727682"/>
                  <a:gd name="connsiteY37" fmla="*/ 1397154 h 2507673"/>
                  <a:gd name="connsiteX38" fmla="*/ 738564 w 3727682"/>
                  <a:gd name="connsiteY38" fmla="*/ 1430482 h 2507673"/>
                  <a:gd name="connsiteX39" fmla="*/ 738564 w 3727682"/>
                  <a:gd name="connsiteY39" fmla="*/ 1537855 h 2507673"/>
                  <a:gd name="connsiteX40" fmla="*/ 787055 w 3727682"/>
                  <a:gd name="connsiteY40" fmla="*/ 1537855 h 2507673"/>
                  <a:gd name="connsiteX41" fmla="*/ 787055 w 3727682"/>
                  <a:gd name="connsiteY41" fmla="*/ 1604530 h 2507673"/>
                  <a:gd name="connsiteX42" fmla="*/ 827752 w 3727682"/>
                  <a:gd name="connsiteY42" fmla="*/ 1604530 h 2507673"/>
                  <a:gd name="connsiteX43" fmla="*/ 827752 w 3727682"/>
                  <a:gd name="connsiteY43" fmla="*/ 1649557 h 2507673"/>
                  <a:gd name="connsiteX44" fmla="*/ 930795 w 3727682"/>
                  <a:gd name="connsiteY44" fmla="*/ 1649557 h 2507673"/>
                  <a:gd name="connsiteX45" fmla="*/ 930795 w 3727682"/>
                  <a:gd name="connsiteY45" fmla="*/ 1774248 h 2507673"/>
                  <a:gd name="connsiteX46" fmla="*/ 1073671 w 3727682"/>
                  <a:gd name="connsiteY46" fmla="*/ 1774248 h 2507673"/>
                  <a:gd name="connsiteX47" fmla="*/ 1073671 w 3727682"/>
                  <a:gd name="connsiteY47" fmla="*/ 1833130 h 2507673"/>
                  <a:gd name="connsiteX48" fmla="*/ 1104843 w 3727682"/>
                  <a:gd name="connsiteY48" fmla="*/ 1833130 h 2507673"/>
                  <a:gd name="connsiteX49" fmla="*/ 1104843 w 3727682"/>
                  <a:gd name="connsiteY49" fmla="*/ 1908464 h 2507673"/>
                  <a:gd name="connsiteX50" fmla="*/ 1287550 w 3727682"/>
                  <a:gd name="connsiteY50" fmla="*/ 1908464 h 2507673"/>
                  <a:gd name="connsiteX51" fmla="*/ 1287550 w 3727682"/>
                  <a:gd name="connsiteY51" fmla="*/ 2020166 h 2507673"/>
                  <a:gd name="connsiteX52" fmla="*/ 1328248 w 3727682"/>
                  <a:gd name="connsiteY52" fmla="*/ 2020166 h 2507673"/>
                  <a:gd name="connsiteX53" fmla="*/ 1328248 w 3727682"/>
                  <a:gd name="connsiteY53" fmla="*/ 2078182 h 2507673"/>
                  <a:gd name="connsiteX54" fmla="*/ 1649500 w 3727682"/>
                  <a:gd name="connsiteY54" fmla="*/ 2078182 h 2507673"/>
                  <a:gd name="connsiteX55" fmla="*/ 1649500 w 3727682"/>
                  <a:gd name="connsiteY55" fmla="*/ 2158711 h 2507673"/>
                  <a:gd name="connsiteX56" fmla="*/ 1748214 w 3727682"/>
                  <a:gd name="connsiteY56" fmla="*/ 2158711 h 2507673"/>
                  <a:gd name="connsiteX57" fmla="*/ 1748214 w 3727682"/>
                  <a:gd name="connsiteY57" fmla="*/ 2208068 h 2507673"/>
                  <a:gd name="connsiteX58" fmla="*/ 1846927 w 3727682"/>
                  <a:gd name="connsiteY58" fmla="*/ 2208068 h 2507673"/>
                  <a:gd name="connsiteX59" fmla="*/ 1846927 w 3727682"/>
                  <a:gd name="connsiteY59" fmla="*/ 2253096 h 2507673"/>
                  <a:gd name="connsiteX60" fmla="*/ 2065136 w 3727682"/>
                  <a:gd name="connsiteY60" fmla="*/ 2253096 h 2507673"/>
                  <a:gd name="connsiteX61" fmla="*/ 2065136 w 3727682"/>
                  <a:gd name="connsiteY61" fmla="*/ 2284268 h 2507673"/>
                  <a:gd name="connsiteX62" fmla="*/ 2226196 w 3727682"/>
                  <a:gd name="connsiteY62" fmla="*/ 2284268 h 2507673"/>
                  <a:gd name="connsiteX63" fmla="*/ 2226196 w 3727682"/>
                  <a:gd name="connsiteY63" fmla="*/ 2342284 h 2507673"/>
                  <a:gd name="connsiteX64" fmla="*/ 2275552 w 3727682"/>
                  <a:gd name="connsiteY64" fmla="*/ 2342284 h 2507673"/>
                  <a:gd name="connsiteX65" fmla="*/ 2275552 w 3727682"/>
                  <a:gd name="connsiteY65" fmla="*/ 2373457 h 2507673"/>
                  <a:gd name="connsiteX66" fmla="*/ 2726691 w 3727682"/>
                  <a:gd name="connsiteY66" fmla="*/ 2373457 h 2507673"/>
                  <a:gd name="connsiteX67" fmla="*/ 2726691 w 3727682"/>
                  <a:gd name="connsiteY67" fmla="*/ 2414155 h 2507673"/>
                  <a:gd name="connsiteX68" fmla="*/ 3164841 w 3727682"/>
                  <a:gd name="connsiteY68" fmla="*/ 2414155 h 2507673"/>
                  <a:gd name="connsiteX69" fmla="*/ 3164841 w 3727682"/>
                  <a:gd name="connsiteY69" fmla="*/ 2462646 h 2507673"/>
                  <a:gd name="connsiteX70" fmla="*/ 3433273 w 3727682"/>
                  <a:gd name="connsiteY70" fmla="*/ 2462646 h 2507673"/>
                  <a:gd name="connsiteX71" fmla="*/ 3433273 w 3727682"/>
                  <a:gd name="connsiteY71" fmla="*/ 2507673 h 2507673"/>
                  <a:gd name="connsiteX72" fmla="*/ 3727682 w 3727682"/>
                  <a:gd name="connsiteY7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710799 w 3727682"/>
                  <a:gd name="connsiteY37" fmla="*/ 1397154 h 2507673"/>
                  <a:gd name="connsiteX38" fmla="*/ 738564 w 3727682"/>
                  <a:gd name="connsiteY38" fmla="*/ 1430482 h 2507673"/>
                  <a:gd name="connsiteX39" fmla="*/ 738564 w 3727682"/>
                  <a:gd name="connsiteY39" fmla="*/ 1537855 h 2507673"/>
                  <a:gd name="connsiteX40" fmla="*/ 787055 w 3727682"/>
                  <a:gd name="connsiteY40" fmla="*/ 1537855 h 2507673"/>
                  <a:gd name="connsiteX41" fmla="*/ 787055 w 3727682"/>
                  <a:gd name="connsiteY41" fmla="*/ 1604530 h 2507673"/>
                  <a:gd name="connsiteX42" fmla="*/ 827752 w 3727682"/>
                  <a:gd name="connsiteY42" fmla="*/ 1604530 h 2507673"/>
                  <a:gd name="connsiteX43" fmla="*/ 827752 w 3727682"/>
                  <a:gd name="connsiteY43" fmla="*/ 1649557 h 2507673"/>
                  <a:gd name="connsiteX44" fmla="*/ 930795 w 3727682"/>
                  <a:gd name="connsiteY44" fmla="*/ 1649557 h 2507673"/>
                  <a:gd name="connsiteX45" fmla="*/ 930795 w 3727682"/>
                  <a:gd name="connsiteY45" fmla="*/ 1774248 h 2507673"/>
                  <a:gd name="connsiteX46" fmla="*/ 1073671 w 3727682"/>
                  <a:gd name="connsiteY46" fmla="*/ 1774248 h 2507673"/>
                  <a:gd name="connsiteX47" fmla="*/ 1073671 w 3727682"/>
                  <a:gd name="connsiteY47" fmla="*/ 1833130 h 2507673"/>
                  <a:gd name="connsiteX48" fmla="*/ 1104843 w 3727682"/>
                  <a:gd name="connsiteY48" fmla="*/ 1833130 h 2507673"/>
                  <a:gd name="connsiteX49" fmla="*/ 1104843 w 3727682"/>
                  <a:gd name="connsiteY49" fmla="*/ 1908464 h 2507673"/>
                  <a:gd name="connsiteX50" fmla="*/ 1287550 w 3727682"/>
                  <a:gd name="connsiteY50" fmla="*/ 1908464 h 2507673"/>
                  <a:gd name="connsiteX51" fmla="*/ 1287550 w 3727682"/>
                  <a:gd name="connsiteY51" fmla="*/ 2020166 h 2507673"/>
                  <a:gd name="connsiteX52" fmla="*/ 1328248 w 3727682"/>
                  <a:gd name="connsiteY52" fmla="*/ 2020166 h 2507673"/>
                  <a:gd name="connsiteX53" fmla="*/ 1328248 w 3727682"/>
                  <a:gd name="connsiteY53" fmla="*/ 2078182 h 2507673"/>
                  <a:gd name="connsiteX54" fmla="*/ 1649500 w 3727682"/>
                  <a:gd name="connsiteY54" fmla="*/ 2078182 h 2507673"/>
                  <a:gd name="connsiteX55" fmla="*/ 1649500 w 3727682"/>
                  <a:gd name="connsiteY55" fmla="*/ 2158711 h 2507673"/>
                  <a:gd name="connsiteX56" fmla="*/ 1748214 w 3727682"/>
                  <a:gd name="connsiteY56" fmla="*/ 2158711 h 2507673"/>
                  <a:gd name="connsiteX57" fmla="*/ 1748214 w 3727682"/>
                  <a:gd name="connsiteY57" fmla="*/ 2208068 h 2507673"/>
                  <a:gd name="connsiteX58" fmla="*/ 1846927 w 3727682"/>
                  <a:gd name="connsiteY58" fmla="*/ 2208068 h 2507673"/>
                  <a:gd name="connsiteX59" fmla="*/ 1846927 w 3727682"/>
                  <a:gd name="connsiteY59" fmla="*/ 2253096 h 2507673"/>
                  <a:gd name="connsiteX60" fmla="*/ 2065136 w 3727682"/>
                  <a:gd name="connsiteY60" fmla="*/ 2253096 h 2507673"/>
                  <a:gd name="connsiteX61" fmla="*/ 2065136 w 3727682"/>
                  <a:gd name="connsiteY61" fmla="*/ 2284268 h 2507673"/>
                  <a:gd name="connsiteX62" fmla="*/ 2226196 w 3727682"/>
                  <a:gd name="connsiteY62" fmla="*/ 2284268 h 2507673"/>
                  <a:gd name="connsiteX63" fmla="*/ 2226196 w 3727682"/>
                  <a:gd name="connsiteY63" fmla="*/ 2342284 h 2507673"/>
                  <a:gd name="connsiteX64" fmla="*/ 2275552 w 3727682"/>
                  <a:gd name="connsiteY64" fmla="*/ 2342284 h 2507673"/>
                  <a:gd name="connsiteX65" fmla="*/ 2275552 w 3727682"/>
                  <a:gd name="connsiteY65" fmla="*/ 2373457 h 2507673"/>
                  <a:gd name="connsiteX66" fmla="*/ 2726691 w 3727682"/>
                  <a:gd name="connsiteY66" fmla="*/ 2373457 h 2507673"/>
                  <a:gd name="connsiteX67" fmla="*/ 2726691 w 3727682"/>
                  <a:gd name="connsiteY67" fmla="*/ 2414155 h 2507673"/>
                  <a:gd name="connsiteX68" fmla="*/ 3164841 w 3727682"/>
                  <a:gd name="connsiteY68" fmla="*/ 2414155 h 2507673"/>
                  <a:gd name="connsiteX69" fmla="*/ 3164841 w 3727682"/>
                  <a:gd name="connsiteY69" fmla="*/ 2462646 h 2507673"/>
                  <a:gd name="connsiteX70" fmla="*/ 3433273 w 3727682"/>
                  <a:gd name="connsiteY70" fmla="*/ 2462646 h 2507673"/>
                  <a:gd name="connsiteX71" fmla="*/ 3433273 w 3727682"/>
                  <a:gd name="connsiteY71" fmla="*/ 2507673 h 2507673"/>
                  <a:gd name="connsiteX72" fmla="*/ 3727682 w 3727682"/>
                  <a:gd name="connsiteY7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710799 w 3727682"/>
                  <a:gd name="connsiteY37" fmla="*/ 1397154 h 2507673"/>
                  <a:gd name="connsiteX38" fmla="*/ 701896 w 3727682"/>
                  <a:gd name="connsiteY38" fmla="*/ 1430482 h 2507673"/>
                  <a:gd name="connsiteX39" fmla="*/ 738564 w 3727682"/>
                  <a:gd name="connsiteY39" fmla="*/ 1537855 h 2507673"/>
                  <a:gd name="connsiteX40" fmla="*/ 787055 w 3727682"/>
                  <a:gd name="connsiteY40" fmla="*/ 1537855 h 2507673"/>
                  <a:gd name="connsiteX41" fmla="*/ 787055 w 3727682"/>
                  <a:gd name="connsiteY41" fmla="*/ 1604530 h 2507673"/>
                  <a:gd name="connsiteX42" fmla="*/ 827752 w 3727682"/>
                  <a:gd name="connsiteY42" fmla="*/ 1604530 h 2507673"/>
                  <a:gd name="connsiteX43" fmla="*/ 827752 w 3727682"/>
                  <a:gd name="connsiteY43" fmla="*/ 1649557 h 2507673"/>
                  <a:gd name="connsiteX44" fmla="*/ 930795 w 3727682"/>
                  <a:gd name="connsiteY44" fmla="*/ 1649557 h 2507673"/>
                  <a:gd name="connsiteX45" fmla="*/ 930795 w 3727682"/>
                  <a:gd name="connsiteY45" fmla="*/ 1774248 h 2507673"/>
                  <a:gd name="connsiteX46" fmla="*/ 1073671 w 3727682"/>
                  <a:gd name="connsiteY46" fmla="*/ 1774248 h 2507673"/>
                  <a:gd name="connsiteX47" fmla="*/ 1073671 w 3727682"/>
                  <a:gd name="connsiteY47" fmla="*/ 1833130 h 2507673"/>
                  <a:gd name="connsiteX48" fmla="*/ 1104843 w 3727682"/>
                  <a:gd name="connsiteY48" fmla="*/ 1833130 h 2507673"/>
                  <a:gd name="connsiteX49" fmla="*/ 1104843 w 3727682"/>
                  <a:gd name="connsiteY49" fmla="*/ 1908464 h 2507673"/>
                  <a:gd name="connsiteX50" fmla="*/ 1287550 w 3727682"/>
                  <a:gd name="connsiteY50" fmla="*/ 1908464 h 2507673"/>
                  <a:gd name="connsiteX51" fmla="*/ 1287550 w 3727682"/>
                  <a:gd name="connsiteY51" fmla="*/ 2020166 h 2507673"/>
                  <a:gd name="connsiteX52" fmla="*/ 1328248 w 3727682"/>
                  <a:gd name="connsiteY52" fmla="*/ 2020166 h 2507673"/>
                  <a:gd name="connsiteX53" fmla="*/ 1328248 w 3727682"/>
                  <a:gd name="connsiteY53" fmla="*/ 2078182 h 2507673"/>
                  <a:gd name="connsiteX54" fmla="*/ 1649500 w 3727682"/>
                  <a:gd name="connsiteY54" fmla="*/ 2078182 h 2507673"/>
                  <a:gd name="connsiteX55" fmla="*/ 1649500 w 3727682"/>
                  <a:gd name="connsiteY55" fmla="*/ 2158711 h 2507673"/>
                  <a:gd name="connsiteX56" fmla="*/ 1748214 w 3727682"/>
                  <a:gd name="connsiteY56" fmla="*/ 2158711 h 2507673"/>
                  <a:gd name="connsiteX57" fmla="*/ 1748214 w 3727682"/>
                  <a:gd name="connsiteY57" fmla="*/ 2208068 h 2507673"/>
                  <a:gd name="connsiteX58" fmla="*/ 1846927 w 3727682"/>
                  <a:gd name="connsiteY58" fmla="*/ 2208068 h 2507673"/>
                  <a:gd name="connsiteX59" fmla="*/ 1846927 w 3727682"/>
                  <a:gd name="connsiteY59" fmla="*/ 2253096 h 2507673"/>
                  <a:gd name="connsiteX60" fmla="*/ 2065136 w 3727682"/>
                  <a:gd name="connsiteY60" fmla="*/ 2253096 h 2507673"/>
                  <a:gd name="connsiteX61" fmla="*/ 2065136 w 3727682"/>
                  <a:gd name="connsiteY61" fmla="*/ 2284268 h 2507673"/>
                  <a:gd name="connsiteX62" fmla="*/ 2226196 w 3727682"/>
                  <a:gd name="connsiteY62" fmla="*/ 2284268 h 2507673"/>
                  <a:gd name="connsiteX63" fmla="*/ 2226196 w 3727682"/>
                  <a:gd name="connsiteY63" fmla="*/ 2342284 h 2507673"/>
                  <a:gd name="connsiteX64" fmla="*/ 2275552 w 3727682"/>
                  <a:gd name="connsiteY64" fmla="*/ 2342284 h 2507673"/>
                  <a:gd name="connsiteX65" fmla="*/ 2275552 w 3727682"/>
                  <a:gd name="connsiteY65" fmla="*/ 2373457 h 2507673"/>
                  <a:gd name="connsiteX66" fmla="*/ 2726691 w 3727682"/>
                  <a:gd name="connsiteY66" fmla="*/ 2373457 h 2507673"/>
                  <a:gd name="connsiteX67" fmla="*/ 2726691 w 3727682"/>
                  <a:gd name="connsiteY67" fmla="*/ 2414155 h 2507673"/>
                  <a:gd name="connsiteX68" fmla="*/ 3164841 w 3727682"/>
                  <a:gd name="connsiteY68" fmla="*/ 2414155 h 2507673"/>
                  <a:gd name="connsiteX69" fmla="*/ 3164841 w 3727682"/>
                  <a:gd name="connsiteY69" fmla="*/ 2462646 h 2507673"/>
                  <a:gd name="connsiteX70" fmla="*/ 3433273 w 3727682"/>
                  <a:gd name="connsiteY70" fmla="*/ 2462646 h 2507673"/>
                  <a:gd name="connsiteX71" fmla="*/ 3433273 w 3727682"/>
                  <a:gd name="connsiteY71" fmla="*/ 2507673 h 2507673"/>
                  <a:gd name="connsiteX72" fmla="*/ 3727682 w 3727682"/>
                  <a:gd name="connsiteY7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0482 h 2507673"/>
                  <a:gd name="connsiteX39" fmla="*/ 738564 w 3727682"/>
                  <a:gd name="connsiteY39" fmla="*/ 1537855 h 2507673"/>
                  <a:gd name="connsiteX40" fmla="*/ 787055 w 3727682"/>
                  <a:gd name="connsiteY40" fmla="*/ 1537855 h 2507673"/>
                  <a:gd name="connsiteX41" fmla="*/ 787055 w 3727682"/>
                  <a:gd name="connsiteY41" fmla="*/ 1604530 h 2507673"/>
                  <a:gd name="connsiteX42" fmla="*/ 827752 w 3727682"/>
                  <a:gd name="connsiteY42" fmla="*/ 1604530 h 2507673"/>
                  <a:gd name="connsiteX43" fmla="*/ 827752 w 3727682"/>
                  <a:gd name="connsiteY43" fmla="*/ 1649557 h 2507673"/>
                  <a:gd name="connsiteX44" fmla="*/ 930795 w 3727682"/>
                  <a:gd name="connsiteY44" fmla="*/ 1649557 h 2507673"/>
                  <a:gd name="connsiteX45" fmla="*/ 930795 w 3727682"/>
                  <a:gd name="connsiteY45" fmla="*/ 1774248 h 2507673"/>
                  <a:gd name="connsiteX46" fmla="*/ 1073671 w 3727682"/>
                  <a:gd name="connsiteY46" fmla="*/ 1774248 h 2507673"/>
                  <a:gd name="connsiteX47" fmla="*/ 1073671 w 3727682"/>
                  <a:gd name="connsiteY47" fmla="*/ 1833130 h 2507673"/>
                  <a:gd name="connsiteX48" fmla="*/ 1104843 w 3727682"/>
                  <a:gd name="connsiteY48" fmla="*/ 1833130 h 2507673"/>
                  <a:gd name="connsiteX49" fmla="*/ 1104843 w 3727682"/>
                  <a:gd name="connsiteY49" fmla="*/ 1908464 h 2507673"/>
                  <a:gd name="connsiteX50" fmla="*/ 1287550 w 3727682"/>
                  <a:gd name="connsiteY50" fmla="*/ 1908464 h 2507673"/>
                  <a:gd name="connsiteX51" fmla="*/ 1287550 w 3727682"/>
                  <a:gd name="connsiteY51" fmla="*/ 2020166 h 2507673"/>
                  <a:gd name="connsiteX52" fmla="*/ 1328248 w 3727682"/>
                  <a:gd name="connsiteY52" fmla="*/ 2020166 h 2507673"/>
                  <a:gd name="connsiteX53" fmla="*/ 1328248 w 3727682"/>
                  <a:gd name="connsiteY53" fmla="*/ 2078182 h 2507673"/>
                  <a:gd name="connsiteX54" fmla="*/ 1649500 w 3727682"/>
                  <a:gd name="connsiteY54" fmla="*/ 2078182 h 2507673"/>
                  <a:gd name="connsiteX55" fmla="*/ 1649500 w 3727682"/>
                  <a:gd name="connsiteY55" fmla="*/ 2158711 h 2507673"/>
                  <a:gd name="connsiteX56" fmla="*/ 1748214 w 3727682"/>
                  <a:gd name="connsiteY56" fmla="*/ 2158711 h 2507673"/>
                  <a:gd name="connsiteX57" fmla="*/ 1748214 w 3727682"/>
                  <a:gd name="connsiteY57" fmla="*/ 2208068 h 2507673"/>
                  <a:gd name="connsiteX58" fmla="*/ 1846927 w 3727682"/>
                  <a:gd name="connsiteY58" fmla="*/ 2208068 h 2507673"/>
                  <a:gd name="connsiteX59" fmla="*/ 1846927 w 3727682"/>
                  <a:gd name="connsiteY59" fmla="*/ 2253096 h 2507673"/>
                  <a:gd name="connsiteX60" fmla="*/ 2065136 w 3727682"/>
                  <a:gd name="connsiteY60" fmla="*/ 2253096 h 2507673"/>
                  <a:gd name="connsiteX61" fmla="*/ 2065136 w 3727682"/>
                  <a:gd name="connsiteY61" fmla="*/ 2284268 h 2507673"/>
                  <a:gd name="connsiteX62" fmla="*/ 2226196 w 3727682"/>
                  <a:gd name="connsiteY62" fmla="*/ 2284268 h 2507673"/>
                  <a:gd name="connsiteX63" fmla="*/ 2226196 w 3727682"/>
                  <a:gd name="connsiteY63" fmla="*/ 2342284 h 2507673"/>
                  <a:gd name="connsiteX64" fmla="*/ 2275552 w 3727682"/>
                  <a:gd name="connsiteY64" fmla="*/ 2342284 h 2507673"/>
                  <a:gd name="connsiteX65" fmla="*/ 2275552 w 3727682"/>
                  <a:gd name="connsiteY65" fmla="*/ 2373457 h 2507673"/>
                  <a:gd name="connsiteX66" fmla="*/ 2726691 w 3727682"/>
                  <a:gd name="connsiteY66" fmla="*/ 2373457 h 2507673"/>
                  <a:gd name="connsiteX67" fmla="*/ 2726691 w 3727682"/>
                  <a:gd name="connsiteY67" fmla="*/ 2414155 h 2507673"/>
                  <a:gd name="connsiteX68" fmla="*/ 3164841 w 3727682"/>
                  <a:gd name="connsiteY68" fmla="*/ 2414155 h 2507673"/>
                  <a:gd name="connsiteX69" fmla="*/ 3164841 w 3727682"/>
                  <a:gd name="connsiteY69" fmla="*/ 2462646 h 2507673"/>
                  <a:gd name="connsiteX70" fmla="*/ 3433273 w 3727682"/>
                  <a:gd name="connsiteY70" fmla="*/ 2462646 h 2507673"/>
                  <a:gd name="connsiteX71" fmla="*/ 3433273 w 3727682"/>
                  <a:gd name="connsiteY71" fmla="*/ 2507673 h 2507673"/>
                  <a:gd name="connsiteX72" fmla="*/ 3727682 w 3727682"/>
                  <a:gd name="connsiteY72"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0482 h 2507673"/>
                  <a:gd name="connsiteX39" fmla="*/ 710799 w 3727682"/>
                  <a:gd name="connsiteY39" fmla="*/ 1463578 h 2507673"/>
                  <a:gd name="connsiteX40" fmla="*/ 738564 w 3727682"/>
                  <a:gd name="connsiteY40" fmla="*/ 1537855 h 2507673"/>
                  <a:gd name="connsiteX41" fmla="*/ 787055 w 3727682"/>
                  <a:gd name="connsiteY41" fmla="*/ 1537855 h 2507673"/>
                  <a:gd name="connsiteX42" fmla="*/ 787055 w 3727682"/>
                  <a:gd name="connsiteY42" fmla="*/ 1604530 h 2507673"/>
                  <a:gd name="connsiteX43" fmla="*/ 827752 w 3727682"/>
                  <a:gd name="connsiteY43" fmla="*/ 1604530 h 2507673"/>
                  <a:gd name="connsiteX44" fmla="*/ 827752 w 3727682"/>
                  <a:gd name="connsiteY44" fmla="*/ 1649557 h 2507673"/>
                  <a:gd name="connsiteX45" fmla="*/ 930795 w 3727682"/>
                  <a:gd name="connsiteY45" fmla="*/ 1649557 h 2507673"/>
                  <a:gd name="connsiteX46" fmla="*/ 930795 w 3727682"/>
                  <a:gd name="connsiteY46" fmla="*/ 1774248 h 2507673"/>
                  <a:gd name="connsiteX47" fmla="*/ 1073671 w 3727682"/>
                  <a:gd name="connsiteY47" fmla="*/ 1774248 h 2507673"/>
                  <a:gd name="connsiteX48" fmla="*/ 1073671 w 3727682"/>
                  <a:gd name="connsiteY48" fmla="*/ 1833130 h 2507673"/>
                  <a:gd name="connsiteX49" fmla="*/ 1104843 w 3727682"/>
                  <a:gd name="connsiteY49" fmla="*/ 1833130 h 2507673"/>
                  <a:gd name="connsiteX50" fmla="*/ 1104843 w 3727682"/>
                  <a:gd name="connsiteY50" fmla="*/ 1908464 h 2507673"/>
                  <a:gd name="connsiteX51" fmla="*/ 1287550 w 3727682"/>
                  <a:gd name="connsiteY51" fmla="*/ 1908464 h 2507673"/>
                  <a:gd name="connsiteX52" fmla="*/ 1287550 w 3727682"/>
                  <a:gd name="connsiteY52" fmla="*/ 2020166 h 2507673"/>
                  <a:gd name="connsiteX53" fmla="*/ 1328248 w 3727682"/>
                  <a:gd name="connsiteY53" fmla="*/ 2020166 h 2507673"/>
                  <a:gd name="connsiteX54" fmla="*/ 1328248 w 3727682"/>
                  <a:gd name="connsiteY54" fmla="*/ 2078182 h 2507673"/>
                  <a:gd name="connsiteX55" fmla="*/ 1649500 w 3727682"/>
                  <a:gd name="connsiteY55" fmla="*/ 2078182 h 2507673"/>
                  <a:gd name="connsiteX56" fmla="*/ 1649500 w 3727682"/>
                  <a:gd name="connsiteY56" fmla="*/ 2158711 h 2507673"/>
                  <a:gd name="connsiteX57" fmla="*/ 1748214 w 3727682"/>
                  <a:gd name="connsiteY57" fmla="*/ 2158711 h 2507673"/>
                  <a:gd name="connsiteX58" fmla="*/ 1748214 w 3727682"/>
                  <a:gd name="connsiteY58" fmla="*/ 2208068 h 2507673"/>
                  <a:gd name="connsiteX59" fmla="*/ 1846927 w 3727682"/>
                  <a:gd name="connsiteY59" fmla="*/ 2208068 h 2507673"/>
                  <a:gd name="connsiteX60" fmla="*/ 1846927 w 3727682"/>
                  <a:gd name="connsiteY60" fmla="*/ 2253096 h 2507673"/>
                  <a:gd name="connsiteX61" fmla="*/ 2065136 w 3727682"/>
                  <a:gd name="connsiteY61" fmla="*/ 2253096 h 2507673"/>
                  <a:gd name="connsiteX62" fmla="*/ 2065136 w 3727682"/>
                  <a:gd name="connsiteY62" fmla="*/ 2284268 h 2507673"/>
                  <a:gd name="connsiteX63" fmla="*/ 2226196 w 3727682"/>
                  <a:gd name="connsiteY63" fmla="*/ 2284268 h 2507673"/>
                  <a:gd name="connsiteX64" fmla="*/ 2226196 w 3727682"/>
                  <a:gd name="connsiteY64" fmla="*/ 2342284 h 2507673"/>
                  <a:gd name="connsiteX65" fmla="*/ 2275552 w 3727682"/>
                  <a:gd name="connsiteY65" fmla="*/ 2342284 h 2507673"/>
                  <a:gd name="connsiteX66" fmla="*/ 2275552 w 3727682"/>
                  <a:gd name="connsiteY66" fmla="*/ 2373457 h 2507673"/>
                  <a:gd name="connsiteX67" fmla="*/ 2726691 w 3727682"/>
                  <a:gd name="connsiteY67" fmla="*/ 2373457 h 2507673"/>
                  <a:gd name="connsiteX68" fmla="*/ 2726691 w 3727682"/>
                  <a:gd name="connsiteY68" fmla="*/ 2414155 h 2507673"/>
                  <a:gd name="connsiteX69" fmla="*/ 3164841 w 3727682"/>
                  <a:gd name="connsiteY69" fmla="*/ 2414155 h 2507673"/>
                  <a:gd name="connsiteX70" fmla="*/ 3164841 w 3727682"/>
                  <a:gd name="connsiteY70" fmla="*/ 2462646 h 2507673"/>
                  <a:gd name="connsiteX71" fmla="*/ 3433273 w 3727682"/>
                  <a:gd name="connsiteY71" fmla="*/ 2462646 h 2507673"/>
                  <a:gd name="connsiteX72" fmla="*/ 3433273 w 3727682"/>
                  <a:gd name="connsiteY72" fmla="*/ 2507673 h 2507673"/>
                  <a:gd name="connsiteX73" fmla="*/ 3727682 w 3727682"/>
                  <a:gd name="connsiteY7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0482 h 2507673"/>
                  <a:gd name="connsiteX39" fmla="*/ 726842 w 3727682"/>
                  <a:gd name="connsiteY39" fmla="*/ 1438382 h 2507673"/>
                  <a:gd name="connsiteX40" fmla="*/ 738564 w 3727682"/>
                  <a:gd name="connsiteY40" fmla="*/ 1537855 h 2507673"/>
                  <a:gd name="connsiteX41" fmla="*/ 787055 w 3727682"/>
                  <a:gd name="connsiteY41" fmla="*/ 1537855 h 2507673"/>
                  <a:gd name="connsiteX42" fmla="*/ 787055 w 3727682"/>
                  <a:gd name="connsiteY42" fmla="*/ 1604530 h 2507673"/>
                  <a:gd name="connsiteX43" fmla="*/ 827752 w 3727682"/>
                  <a:gd name="connsiteY43" fmla="*/ 1604530 h 2507673"/>
                  <a:gd name="connsiteX44" fmla="*/ 827752 w 3727682"/>
                  <a:gd name="connsiteY44" fmla="*/ 1649557 h 2507673"/>
                  <a:gd name="connsiteX45" fmla="*/ 930795 w 3727682"/>
                  <a:gd name="connsiteY45" fmla="*/ 1649557 h 2507673"/>
                  <a:gd name="connsiteX46" fmla="*/ 930795 w 3727682"/>
                  <a:gd name="connsiteY46" fmla="*/ 1774248 h 2507673"/>
                  <a:gd name="connsiteX47" fmla="*/ 1073671 w 3727682"/>
                  <a:gd name="connsiteY47" fmla="*/ 1774248 h 2507673"/>
                  <a:gd name="connsiteX48" fmla="*/ 1073671 w 3727682"/>
                  <a:gd name="connsiteY48" fmla="*/ 1833130 h 2507673"/>
                  <a:gd name="connsiteX49" fmla="*/ 1104843 w 3727682"/>
                  <a:gd name="connsiteY49" fmla="*/ 1833130 h 2507673"/>
                  <a:gd name="connsiteX50" fmla="*/ 1104843 w 3727682"/>
                  <a:gd name="connsiteY50" fmla="*/ 1908464 h 2507673"/>
                  <a:gd name="connsiteX51" fmla="*/ 1287550 w 3727682"/>
                  <a:gd name="connsiteY51" fmla="*/ 1908464 h 2507673"/>
                  <a:gd name="connsiteX52" fmla="*/ 1287550 w 3727682"/>
                  <a:gd name="connsiteY52" fmla="*/ 2020166 h 2507673"/>
                  <a:gd name="connsiteX53" fmla="*/ 1328248 w 3727682"/>
                  <a:gd name="connsiteY53" fmla="*/ 2020166 h 2507673"/>
                  <a:gd name="connsiteX54" fmla="*/ 1328248 w 3727682"/>
                  <a:gd name="connsiteY54" fmla="*/ 2078182 h 2507673"/>
                  <a:gd name="connsiteX55" fmla="*/ 1649500 w 3727682"/>
                  <a:gd name="connsiteY55" fmla="*/ 2078182 h 2507673"/>
                  <a:gd name="connsiteX56" fmla="*/ 1649500 w 3727682"/>
                  <a:gd name="connsiteY56" fmla="*/ 2158711 h 2507673"/>
                  <a:gd name="connsiteX57" fmla="*/ 1748214 w 3727682"/>
                  <a:gd name="connsiteY57" fmla="*/ 2158711 h 2507673"/>
                  <a:gd name="connsiteX58" fmla="*/ 1748214 w 3727682"/>
                  <a:gd name="connsiteY58" fmla="*/ 2208068 h 2507673"/>
                  <a:gd name="connsiteX59" fmla="*/ 1846927 w 3727682"/>
                  <a:gd name="connsiteY59" fmla="*/ 2208068 h 2507673"/>
                  <a:gd name="connsiteX60" fmla="*/ 1846927 w 3727682"/>
                  <a:gd name="connsiteY60" fmla="*/ 2253096 h 2507673"/>
                  <a:gd name="connsiteX61" fmla="*/ 2065136 w 3727682"/>
                  <a:gd name="connsiteY61" fmla="*/ 2253096 h 2507673"/>
                  <a:gd name="connsiteX62" fmla="*/ 2065136 w 3727682"/>
                  <a:gd name="connsiteY62" fmla="*/ 2284268 h 2507673"/>
                  <a:gd name="connsiteX63" fmla="*/ 2226196 w 3727682"/>
                  <a:gd name="connsiteY63" fmla="*/ 2284268 h 2507673"/>
                  <a:gd name="connsiteX64" fmla="*/ 2226196 w 3727682"/>
                  <a:gd name="connsiteY64" fmla="*/ 2342284 h 2507673"/>
                  <a:gd name="connsiteX65" fmla="*/ 2275552 w 3727682"/>
                  <a:gd name="connsiteY65" fmla="*/ 2342284 h 2507673"/>
                  <a:gd name="connsiteX66" fmla="*/ 2275552 w 3727682"/>
                  <a:gd name="connsiteY66" fmla="*/ 2373457 h 2507673"/>
                  <a:gd name="connsiteX67" fmla="*/ 2726691 w 3727682"/>
                  <a:gd name="connsiteY67" fmla="*/ 2373457 h 2507673"/>
                  <a:gd name="connsiteX68" fmla="*/ 2726691 w 3727682"/>
                  <a:gd name="connsiteY68" fmla="*/ 2414155 h 2507673"/>
                  <a:gd name="connsiteX69" fmla="*/ 3164841 w 3727682"/>
                  <a:gd name="connsiteY69" fmla="*/ 2414155 h 2507673"/>
                  <a:gd name="connsiteX70" fmla="*/ 3164841 w 3727682"/>
                  <a:gd name="connsiteY70" fmla="*/ 2462646 h 2507673"/>
                  <a:gd name="connsiteX71" fmla="*/ 3433273 w 3727682"/>
                  <a:gd name="connsiteY71" fmla="*/ 2462646 h 2507673"/>
                  <a:gd name="connsiteX72" fmla="*/ 3433273 w 3727682"/>
                  <a:gd name="connsiteY72" fmla="*/ 2507673 h 2507673"/>
                  <a:gd name="connsiteX73" fmla="*/ 3727682 w 3727682"/>
                  <a:gd name="connsiteY7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0482 h 2507673"/>
                  <a:gd name="connsiteX39" fmla="*/ 726842 w 3727682"/>
                  <a:gd name="connsiteY39" fmla="*/ 1438382 h 2507673"/>
                  <a:gd name="connsiteX40" fmla="*/ 715646 w 3727682"/>
                  <a:gd name="connsiteY40" fmla="*/ 1530983 h 2507673"/>
                  <a:gd name="connsiteX41" fmla="*/ 787055 w 3727682"/>
                  <a:gd name="connsiteY41" fmla="*/ 1537855 h 2507673"/>
                  <a:gd name="connsiteX42" fmla="*/ 787055 w 3727682"/>
                  <a:gd name="connsiteY42" fmla="*/ 1604530 h 2507673"/>
                  <a:gd name="connsiteX43" fmla="*/ 827752 w 3727682"/>
                  <a:gd name="connsiteY43" fmla="*/ 1604530 h 2507673"/>
                  <a:gd name="connsiteX44" fmla="*/ 827752 w 3727682"/>
                  <a:gd name="connsiteY44" fmla="*/ 1649557 h 2507673"/>
                  <a:gd name="connsiteX45" fmla="*/ 930795 w 3727682"/>
                  <a:gd name="connsiteY45" fmla="*/ 1649557 h 2507673"/>
                  <a:gd name="connsiteX46" fmla="*/ 930795 w 3727682"/>
                  <a:gd name="connsiteY46" fmla="*/ 1774248 h 2507673"/>
                  <a:gd name="connsiteX47" fmla="*/ 1073671 w 3727682"/>
                  <a:gd name="connsiteY47" fmla="*/ 1774248 h 2507673"/>
                  <a:gd name="connsiteX48" fmla="*/ 1073671 w 3727682"/>
                  <a:gd name="connsiteY48" fmla="*/ 1833130 h 2507673"/>
                  <a:gd name="connsiteX49" fmla="*/ 1104843 w 3727682"/>
                  <a:gd name="connsiteY49" fmla="*/ 1833130 h 2507673"/>
                  <a:gd name="connsiteX50" fmla="*/ 1104843 w 3727682"/>
                  <a:gd name="connsiteY50" fmla="*/ 1908464 h 2507673"/>
                  <a:gd name="connsiteX51" fmla="*/ 1287550 w 3727682"/>
                  <a:gd name="connsiteY51" fmla="*/ 1908464 h 2507673"/>
                  <a:gd name="connsiteX52" fmla="*/ 1287550 w 3727682"/>
                  <a:gd name="connsiteY52" fmla="*/ 2020166 h 2507673"/>
                  <a:gd name="connsiteX53" fmla="*/ 1328248 w 3727682"/>
                  <a:gd name="connsiteY53" fmla="*/ 2020166 h 2507673"/>
                  <a:gd name="connsiteX54" fmla="*/ 1328248 w 3727682"/>
                  <a:gd name="connsiteY54" fmla="*/ 2078182 h 2507673"/>
                  <a:gd name="connsiteX55" fmla="*/ 1649500 w 3727682"/>
                  <a:gd name="connsiteY55" fmla="*/ 2078182 h 2507673"/>
                  <a:gd name="connsiteX56" fmla="*/ 1649500 w 3727682"/>
                  <a:gd name="connsiteY56" fmla="*/ 2158711 h 2507673"/>
                  <a:gd name="connsiteX57" fmla="*/ 1748214 w 3727682"/>
                  <a:gd name="connsiteY57" fmla="*/ 2158711 h 2507673"/>
                  <a:gd name="connsiteX58" fmla="*/ 1748214 w 3727682"/>
                  <a:gd name="connsiteY58" fmla="*/ 2208068 h 2507673"/>
                  <a:gd name="connsiteX59" fmla="*/ 1846927 w 3727682"/>
                  <a:gd name="connsiteY59" fmla="*/ 2208068 h 2507673"/>
                  <a:gd name="connsiteX60" fmla="*/ 1846927 w 3727682"/>
                  <a:gd name="connsiteY60" fmla="*/ 2253096 h 2507673"/>
                  <a:gd name="connsiteX61" fmla="*/ 2065136 w 3727682"/>
                  <a:gd name="connsiteY61" fmla="*/ 2253096 h 2507673"/>
                  <a:gd name="connsiteX62" fmla="*/ 2065136 w 3727682"/>
                  <a:gd name="connsiteY62" fmla="*/ 2284268 h 2507673"/>
                  <a:gd name="connsiteX63" fmla="*/ 2226196 w 3727682"/>
                  <a:gd name="connsiteY63" fmla="*/ 2284268 h 2507673"/>
                  <a:gd name="connsiteX64" fmla="*/ 2226196 w 3727682"/>
                  <a:gd name="connsiteY64" fmla="*/ 2342284 h 2507673"/>
                  <a:gd name="connsiteX65" fmla="*/ 2275552 w 3727682"/>
                  <a:gd name="connsiteY65" fmla="*/ 2342284 h 2507673"/>
                  <a:gd name="connsiteX66" fmla="*/ 2275552 w 3727682"/>
                  <a:gd name="connsiteY66" fmla="*/ 2373457 h 2507673"/>
                  <a:gd name="connsiteX67" fmla="*/ 2726691 w 3727682"/>
                  <a:gd name="connsiteY67" fmla="*/ 2373457 h 2507673"/>
                  <a:gd name="connsiteX68" fmla="*/ 2726691 w 3727682"/>
                  <a:gd name="connsiteY68" fmla="*/ 2414155 h 2507673"/>
                  <a:gd name="connsiteX69" fmla="*/ 3164841 w 3727682"/>
                  <a:gd name="connsiteY69" fmla="*/ 2414155 h 2507673"/>
                  <a:gd name="connsiteX70" fmla="*/ 3164841 w 3727682"/>
                  <a:gd name="connsiteY70" fmla="*/ 2462646 h 2507673"/>
                  <a:gd name="connsiteX71" fmla="*/ 3433273 w 3727682"/>
                  <a:gd name="connsiteY71" fmla="*/ 2462646 h 2507673"/>
                  <a:gd name="connsiteX72" fmla="*/ 3433273 w 3727682"/>
                  <a:gd name="connsiteY72" fmla="*/ 2507673 h 2507673"/>
                  <a:gd name="connsiteX73" fmla="*/ 3727682 w 3727682"/>
                  <a:gd name="connsiteY7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0482 h 2507673"/>
                  <a:gd name="connsiteX39" fmla="*/ 726842 w 3727682"/>
                  <a:gd name="connsiteY39" fmla="*/ 1438382 h 2507673"/>
                  <a:gd name="connsiteX40" fmla="*/ 722522 w 3727682"/>
                  <a:gd name="connsiteY40" fmla="*/ 1530983 h 2507673"/>
                  <a:gd name="connsiteX41" fmla="*/ 787055 w 3727682"/>
                  <a:gd name="connsiteY41" fmla="*/ 1537855 h 2507673"/>
                  <a:gd name="connsiteX42" fmla="*/ 787055 w 3727682"/>
                  <a:gd name="connsiteY42" fmla="*/ 1604530 h 2507673"/>
                  <a:gd name="connsiteX43" fmla="*/ 827752 w 3727682"/>
                  <a:gd name="connsiteY43" fmla="*/ 1604530 h 2507673"/>
                  <a:gd name="connsiteX44" fmla="*/ 827752 w 3727682"/>
                  <a:gd name="connsiteY44" fmla="*/ 1649557 h 2507673"/>
                  <a:gd name="connsiteX45" fmla="*/ 930795 w 3727682"/>
                  <a:gd name="connsiteY45" fmla="*/ 1649557 h 2507673"/>
                  <a:gd name="connsiteX46" fmla="*/ 930795 w 3727682"/>
                  <a:gd name="connsiteY46" fmla="*/ 1774248 h 2507673"/>
                  <a:gd name="connsiteX47" fmla="*/ 1073671 w 3727682"/>
                  <a:gd name="connsiteY47" fmla="*/ 1774248 h 2507673"/>
                  <a:gd name="connsiteX48" fmla="*/ 1073671 w 3727682"/>
                  <a:gd name="connsiteY48" fmla="*/ 1833130 h 2507673"/>
                  <a:gd name="connsiteX49" fmla="*/ 1104843 w 3727682"/>
                  <a:gd name="connsiteY49" fmla="*/ 1833130 h 2507673"/>
                  <a:gd name="connsiteX50" fmla="*/ 1104843 w 3727682"/>
                  <a:gd name="connsiteY50" fmla="*/ 1908464 h 2507673"/>
                  <a:gd name="connsiteX51" fmla="*/ 1287550 w 3727682"/>
                  <a:gd name="connsiteY51" fmla="*/ 1908464 h 2507673"/>
                  <a:gd name="connsiteX52" fmla="*/ 1287550 w 3727682"/>
                  <a:gd name="connsiteY52" fmla="*/ 2020166 h 2507673"/>
                  <a:gd name="connsiteX53" fmla="*/ 1328248 w 3727682"/>
                  <a:gd name="connsiteY53" fmla="*/ 2020166 h 2507673"/>
                  <a:gd name="connsiteX54" fmla="*/ 1328248 w 3727682"/>
                  <a:gd name="connsiteY54" fmla="*/ 2078182 h 2507673"/>
                  <a:gd name="connsiteX55" fmla="*/ 1649500 w 3727682"/>
                  <a:gd name="connsiteY55" fmla="*/ 2078182 h 2507673"/>
                  <a:gd name="connsiteX56" fmla="*/ 1649500 w 3727682"/>
                  <a:gd name="connsiteY56" fmla="*/ 2158711 h 2507673"/>
                  <a:gd name="connsiteX57" fmla="*/ 1748214 w 3727682"/>
                  <a:gd name="connsiteY57" fmla="*/ 2158711 h 2507673"/>
                  <a:gd name="connsiteX58" fmla="*/ 1748214 w 3727682"/>
                  <a:gd name="connsiteY58" fmla="*/ 2208068 h 2507673"/>
                  <a:gd name="connsiteX59" fmla="*/ 1846927 w 3727682"/>
                  <a:gd name="connsiteY59" fmla="*/ 2208068 h 2507673"/>
                  <a:gd name="connsiteX60" fmla="*/ 1846927 w 3727682"/>
                  <a:gd name="connsiteY60" fmla="*/ 2253096 h 2507673"/>
                  <a:gd name="connsiteX61" fmla="*/ 2065136 w 3727682"/>
                  <a:gd name="connsiteY61" fmla="*/ 2253096 h 2507673"/>
                  <a:gd name="connsiteX62" fmla="*/ 2065136 w 3727682"/>
                  <a:gd name="connsiteY62" fmla="*/ 2284268 h 2507673"/>
                  <a:gd name="connsiteX63" fmla="*/ 2226196 w 3727682"/>
                  <a:gd name="connsiteY63" fmla="*/ 2284268 h 2507673"/>
                  <a:gd name="connsiteX64" fmla="*/ 2226196 w 3727682"/>
                  <a:gd name="connsiteY64" fmla="*/ 2342284 h 2507673"/>
                  <a:gd name="connsiteX65" fmla="*/ 2275552 w 3727682"/>
                  <a:gd name="connsiteY65" fmla="*/ 2342284 h 2507673"/>
                  <a:gd name="connsiteX66" fmla="*/ 2275552 w 3727682"/>
                  <a:gd name="connsiteY66" fmla="*/ 2373457 h 2507673"/>
                  <a:gd name="connsiteX67" fmla="*/ 2726691 w 3727682"/>
                  <a:gd name="connsiteY67" fmla="*/ 2373457 h 2507673"/>
                  <a:gd name="connsiteX68" fmla="*/ 2726691 w 3727682"/>
                  <a:gd name="connsiteY68" fmla="*/ 2414155 h 2507673"/>
                  <a:gd name="connsiteX69" fmla="*/ 3164841 w 3727682"/>
                  <a:gd name="connsiteY69" fmla="*/ 2414155 h 2507673"/>
                  <a:gd name="connsiteX70" fmla="*/ 3164841 w 3727682"/>
                  <a:gd name="connsiteY70" fmla="*/ 2462646 h 2507673"/>
                  <a:gd name="connsiteX71" fmla="*/ 3433273 w 3727682"/>
                  <a:gd name="connsiteY71" fmla="*/ 2462646 h 2507673"/>
                  <a:gd name="connsiteX72" fmla="*/ 3433273 w 3727682"/>
                  <a:gd name="connsiteY72" fmla="*/ 2507673 h 2507673"/>
                  <a:gd name="connsiteX73" fmla="*/ 3727682 w 3727682"/>
                  <a:gd name="connsiteY7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38382 h 2507673"/>
                  <a:gd name="connsiteX40" fmla="*/ 722522 w 3727682"/>
                  <a:gd name="connsiteY40" fmla="*/ 1530983 h 2507673"/>
                  <a:gd name="connsiteX41" fmla="*/ 787055 w 3727682"/>
                  <a:gd name="connsiteY41" fmla="*/ 1537855 h 2507673"/>
                  <a:gd name="connsiteX42" fmla="*/ 787055 w 3727682"/>
                  <a:gd name="connsiteY42" fmla="*/ 1604530 h 2507673"/>
                  <a:gd name="connsiteX43" fmla="*/ 827752 w 3727682"/>
                  <a:gd name="connsiteY43" fmla="*/ 1604530 h 2507673"/>
                  <a:gd name="connsiteX44" fmla="*/ 827752 w 3727682"/>
                  <a:gd name="connsiteY44" fmla="*/ 1649557 h 2507673"/>
                  <a:gd name="connsiteX45" fmla="*/ 930795 w 3727682"/>
                  <a:gd name="connsiteY45" fmla="*/ 1649557 h 2507673"/>
                  <a:gd name="connsiteX46" fmla="*/ 930795 w 3727682"/>
                  <a:gd name="connsiteY46" fmla="*/ 1774248 h 2507673"/>
                  <a:gd name="connsiteX47" fmla="*/ 1073671 w 3727682"/>
                  <a:gd name="connsiteY47" fmla="*/ 1774248 h 2507673"/>
                  <a:gd name="connsiteX48" fmla="*/ 1073671 w 3727682"/>
                  <a:gd name="connsiteY48" fmla="*/ 1833130 h 2507673"/>
                  <a:gd name="connsiteX49" fmla="*/ 1104843 w 3727682"/>
                  <a:gd name="connsiteY49" fmla="*/ 1833130 h 2507673"/>
                  <a:gd name="connsiteX50" fmla="*/ 1104843 w 3727682"/>
                  <a:gd name="connsiteY50" fmla="*/ 1908464 h 2507673"/>
                  <a:gd name="connsiteX51" fmla="*/ 1287550 w 3727682"/>
                  <a:gd name="connsiteY51" fmla="*/ 1908464 h 2507673"/>
                  <a:gd name="connsiteX52" fmla="*/ 1287550 w 3727682"/>
                  <a:gd name="connsiteY52" fmla="*/ 2020166 h 2507673"/>
                  <a:gd name="connsiteX53" fmla="*/ 1328248 w 3727682"/>
                  <a:gd name="connsiteY53" fmla="*/ 2020166 h 2507673"/>
                  <a:gd name="connsiteX54" fmla="*/ 1328248 w 3727682"/>
                  <a:gd name="connsiteY54" fmla="*/ 2078182 h 2507673"/>
                  <a:gd name="connsiteX55" fmla="*/ 1649500 w 3727682"/>
                  <a:gd name="connsiteY55" fmla="*/ 2078182 h 2507673"/>
                  <a:gd name="connsiteX56" fmla="*/ 1649500 w 3727682"/>
                  <a:gd name="connsiteY56" fmla="*/ 2158711 h 2507673"/>
                  <a:gd name="connsiteX57" fmla="*/ 1748214 w 3727682"/>
                  <a:gd name="connsiteY57" fmla="*/ 2158711 h 2507673"/>
                  <a:gd name="connsiteX58" fmla="*/ 1748214 w 3727682"/>
                  <a:gd name="connsiteY58" fmla="*/ 2208068 h 2507673"/>
                  <a:gd name="connsiteX59" fmla="*/ 1846927 w 3727682"/>
                  <a:gd name="connsiteY59" fmla="*/ 2208068 h 2507673"/>
                  <a:gd name="connsiteX60" fmla="*/ 1846927 w 3727682"/>
                  <a:gd name="connsiteY60" fmla="*/ 2253096 h 2507673"/>
                  <a:gd name="connsiteX61" fmla="*/ 2065136 w 3727682"/>
                  <a:gd name="connsiteY61" fmla="*/ 2253096 h 2507673"/>
                  <a:gd name="connsiteX62" fmla="*/ 2065136 w 3727682"/>
                  <a:gd name="connsiteY62" fmla="*/ 2284268 h 2507673"/>
                  <a:gd name="connsiteX63" fmla="*/ 2226196 w 3727682"/>
                  <a:gd name="connsiteY63" fmla="*/ 2284268 h 2507673"/>
                  <a:gd name="connsiteX64" fmla="*/ 2226196 w 3727682"/>
                  <a:gd name="connsiteY64" fmla="*/ 2342284 h 2507673"/>
                  <a:gd name="connsiteX65" fmla="*/ 2275552 w 3727682"/>
                  <a:gd name="connsiteY65" fmla="*/ 2342284 h 2507673"/>
                  <a:gd name="connsiteX66" fmla="*/ 2275552 w 3727682"/>
                  <a:gd name="connsiteY66" fmla="*/ 2373457 h 2507673"/>
                  <a:gd name="connsiteX67" fmla="*/ 2726691 w 3727682"/>
                  <a:gd name="connsiteY67" fmla="*/ 2373457 h 2507673"/>
                  <a:gd name="connsiteX68" fmla="*/ 2726691 w 3727682"/>
                  <a:gd name="connsiteY68" fmla="*/ 2414155 h 2507673"/>
                  <a:gd name="connsiteX69" fmla="*/ 3164841 w 3727682"/>
                  <a:gd name="connsiteY69" fmla="*/ 2414155 h 2507673"/>
                  <a:gd name="connsiteX70" fmla="*/ 3164841 w 3727682"/>
                  <a:gd name="connsiteY70" fmla="*/ 2462646 h 2507673"/>
                  <a:gd name="connsiteX71" fmla="*/ 3433273 w 3727682"/>
                  <a:gd name="connsiteY71" fmla="*/ 2462646 h 2507673"/>
                  <a:gd name="connsiteX72" fmla="*/ 3433273 w 3727682"/>
                  <a:gd name="connsiteY72" fmla="*/ 2507673 h 2507673"/>
                  <a:gd name="connsiteX73" fmla="*/ 3727682 w 3727682"/>
                  <a:gd name="connsiteY7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87055 w 3727682"/>
                  <a:gd name="connsiteY41" fmla="*/ 1537855 h 2507673"/>
                  <a:gd name="connsiteX42" fmla="*/ 787055 w 3727682"/>
                  <a:gd name="connsiteY42" fmla="*/ 1604530 h 2507673"/>
                  <a:gd name="connsiteX43" fmla="*/ 827752 w 3727682"/>
                  <a:gd name="connsiteY43" fmla="*/ 1604530 h 2507673"/>
                  <a:gd name="connsiteX44" fmla="*/ 827752 w 3727682"/>
                  <a:gd name="connsiteY44" fmla="*/ 1649557 h 2507673"/>
                  <a:gd name="connsiteX45" fmla="*/ 930795 w 3727682"/>
                  <a:gd name="connsiteY45" fmla="*/ 1649557 h 2507673"/>
                  <a:gd name="connsiteX46" fmla="*/ 930795 w 3727682"/>
                  <a:gd name="connsiteY46" fmla="*/ 1774248 h 2507673"/>
                  <a:gd name="connsiteX47" fmla="*/ 1073671 w 3727682"/>
                  <a:gd name="connsiteY47" fmla="*/ 1774248 h 2507673"/>
                  <a:gd name="connsiteX48" fmla="*/ 1073671 w 3727682"/>
                  <a:gd name="connsiteY48" fmla="*/ 1833130 h 2507673"/>
                  <a:gd name="connsiteX49" fmla="*/ 1104843 w 3727682"/>
                  <a:gd name="connsiteY49" fmla="*/ 1833130 h 2507673"/>
                  <a:gd name="connsiteX50" fmla="*/ 1104843 w 3727682"/>
                  <a:gd name="connsiteY50" fmla="*/ 1908464 h 2507673"/>
                  <a:gd name="connsiteX51" fmla="*/ 1287550 w 3727682"/>
                  <a:gd name="connsiteY51" fmla="*/ 1908464 h 2507673"/>
                  <a:gd name="connsiteX52" fmla="*/ 1287550 w 3727682"/>
                  <a:gd name="connsiteY52" fmla="*/ 2020166 h 2507673"/>
                  <a:gd name="connsiteX53" fmla="*/ 1328248 w 3727682"/>
                  <a:gd name="connsiteY53" fmla="*/ 2020166 h 2507673"/>
                  <a:gd name="connsiteX54" fmla="*/ 1328248 w 3727682"/>
                  <a:gd name="connsiteY54" fmla="*/ 2078182 h 2507673"/>
                  <a:gd name="connsiteX55" fmla="*/ 1649500 w 3727682"/>
                  <a:gd name="connsiteY55" fmla="*/ 2078182 h 2507673"/>
                  <a:gd name="connsiteX56" fmla="*/ 1649500 w 3727682"/>
                  <a:gd name="connsiteY56" fmla="*/ 2158711 h 2507673"/>
                  <a:gd name="connsiteX57" fmla="*/ 1748214 w 3727682"/>
                  <a:gd name="connsiteY57" fmla="*/ 2158711 h 2507673"/>
                  <a:gd name="connsiteX58" fmla="*/ 1748214 w 3727682"/>
                  <a:gd name="connsiteY58" fmla="*/ 2208068 h 2507673"/>
                  <a:gd name="connsiteX59" fmla="*/ 1846927 w 3727682"/>
                  <a:gd name="connsiteY59" fmla="*/ 2208068 h 2507673"/>
                  <a:gd name="connsiteX60" fmla="*/ 1846927 w 3727682"/>
                  <a:gd name="connsiteY60" fmla="*/ 2253096 h 2507673"/>
                  <a:gd name="connsiteX61" fmla="*/ 2065136 w 3727682"/>
                  <a:gd name="connsiteY61" fmla="*/ 2253096 h 2507673"/>
                  <a:gd name="connsiteX62" fmla="*/ 2065136 w 3727682"/>
                  <a:gd name="connsiteY62" fmla="*/ 2284268 h 2507673"/>
                  <a:gd name="connsiteX63" fmla="*/ 2226196 w 3727682"/>
                  <a:gd name="connsiteY63" fmla="*/ 2284268 h 2507673"/>
                  <a:gd name="connsiteX64" fmla="*/ 2226196 w 3727682"/>
                  <a:gd name="connsiteY64" fmla="*/ 2342284 h 2507673"/>
                  <a:gd name="connsiteX65" fmla="*/ 2275552 w 3727682"/>
                  <a:gd name="connsiteY65" fmla="*/ 2342284 h 2507673"/>
                  <a:gd name="connsiteX66" fmla="*/ 2275552 w 3727682"/>
                  <a:gd name="connsiteY66" fmla="*/ 2373457 h 2507673"/>
                  <a:gd name="connsiteX67" fmla="*/ 2726691 w 3727682"/>
                  <a:gd name="connsiteY67" fmla="*/ 2373457 h 2507673"/>
                  <a:gd name="connsiteX68" fmla="*/ 2726691 w 3727682"/>
                  <a:gd name="connsiteY68" fmla="*/ 2414155 h 2507673"/>
                  <a:gd name="connsiteX69" fmla="*/ 3164841 w 3727682"/>
                  <a:gd name="connsiteY69" fmla="*/ 2414155 h 2507673"/>
                  <a:gd name="connsiteX70" fmla="*/ 3164841 w 3727682"/>
                  <a:gd name="connsiteY70" fmla="*/ 2462646 h 2507673"/>
                  <a:gd name="connsiteX71" fmla="*/ 3433273 w 3727682"/>
                  <a:gd name="connsiteY71" fmla="*/ 2462646 h 2507673"/>
                  <a:gd name="connsiteX72" fmla="*/ 3433273 w 3727682"/>
                  <a:gd name="connsiteY72" fmla="*/ 2507673 h 2507673"/>
                  <a:gd name="connsiteX73" fmla="*/ 3727682 w 3727682"/>
                  <a:gd name="connsiteY7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50386 w 3727682"/>
                  <a:gd name="connsiteY41" fmla="*/ 1537855 h 2507673"/>
                  <a:gd name="connsiteX42" fmla="*/ 787055 w 3727682"/>
                  <a:gd name="connsiteY42" fmla="*/ 1604530 h 2507673"/>
                  <a:gd name="connsiteX43" fmla="*/ 827752 w 3727682"/>
                  <a:gd name="connsiteY43" fmla="*/ 1604530 h 2507673"/>
                  <a:gd name="connsiteX44" fmla="*/ 827752 w 3727682"/>
                  <a:gd name="connsiteY44" fmla="*/ 1649557 h 2507673"/>
                  <a:gd name="connsiteX45" fmla="*/ 930795 w 3727682"/>
                  <a:gd name="connsiteY45" fmla="*/ 1649557 h 2507673"/>
                  <a:gd name="connsiteX46" fmla="*/ 930795 w 3727682"/>
                  <a:gd name="connsiteY46" fmla="*/ 1774248 h 2507673"/>
                  <a:gd name="connsiteX47" fmla="*/ 1073671 w 3727682"/>
                  <a:gd name="connsiteY47" fmla="*/ 1774248 h 2507673"/>
                  <a:gd name="connsiteX48" fmla="*/ 1073671 w 3727682"/>
                  <a:gd name="connsiteY48" fmla="*/ 1833130 h 2507673"/>
                  <a:gd name="connsiteX49" fmla="*/ 1104843 w 3727682"/>
                  <a:gd name="connsiteY49" fmla="*/ 1833130 h 2507673"/>
                  <a:gd name="connsiteX50" fmla="*/ 1104843 w 3727682"/>
                  <a:gd name="connsiteY50" fmla="*/ 1908464 h 2507673"/>
                  <a:gd name="connsiteX51" fmla="*/ 1287550 w 3727682"/>
                  <a:gd name="connsiteY51" fmla="*/ 1908464 h 2507673"/>
                  <a:gd name="connsiteX52" fmla="*/ 1287550 w 3727682"/>
                  <a:gd name="connsiteY52" fmla="*/ 2020166 h 2507673"/>
                  <a:gd name="connsiteX53" fmla="*/ 1328248 w 3727682"/>
                  <a:gd name="connsiteY53" fmla="*/ 2020166 h 2507673"/>
                  <a:gd name="connsiteX54" fmla="*/ 1328248 w 3727682"/>
                  <a:gd name="connsiteY54" fmla="*/ 2078182 h 2507673"/>
                  <a:gd name="connsiteX55" fmla="*/ 1649500 w 3727682"/>
                  <a:gd name="connsiteY55" fmla="*/ 2078182 h 2507673"/>
                  <a:gd name="connsiteX56" fmla="*/ 1649500 w 3727682"/>
                  <a:gd name="connsiteY56" fmla="*/ 2158711 h 2507673"/>
                  <a:gd name="connsiteX57" fmla="*/ 1748214 w 3727682"/>
                  <a:gd name="connsiteY57" fmla="*/ 2158711 h 2507673"/>
                  <a:gd name="connsiteX58" fmla="*/ 1748214 w 3727682"/>
                  <a:gd name="connsiteY58" fmla="*/ 2208068 h 2507673"/>
                  <a:gd name="connsiteX59" fmla="*/ 1846927 w 3727682"/>
                  <a:gd name="connsiteY59" fmla="*/ 2208068 h 2507673"/>
                  <a:gd name="connsiteX60" fmla="*/ 1846927 w 3727682"/>
                  <a:gd name="connsiteY60" fmla="*/ 2253096 h 2507673"/>
                  <a:gd name="connsiteX61" fmla="*/ 2065136 w 3727682"/>
                  <a:gd name="connsiteY61" fmla="*/ 2253096 h 2507673"/>
                  <a:gd name="connsiteX62" fmla="*/ 2065136 w 3727682"/>
                  <a:gd name="connsiteY62" fmla="*/ 2284268 h 2507673"/>
                  <a:gd name="connsiteX63" fmla="*/ 2226196 w 3727682"/>
                  <a:gd name="connsiteY63" fmla="*/ 2284268 h 2507673"/>
                  <a:gd name="connsiteX64" fmla="*/ 2226196 w 3727682"/>
                  <a:gd name="connsiteY64" fmla="*/ 2342284 h 2507673"/>
                  <a:gd name="connsiteX65" fmla="*/ 2275552 w 3727682"/>
                  <a:gd name="connsiteY65" fmla="*/ 2342284 h 2507673"/>
                  <a:gd name="connsiteX66" fmla="*/ 2275552 w 3727682"/>
                  <a:gd name="connsiteY66" fmla="*/ 2373457 h 2507673"/>
                  <a:gd name="connsiteX67" fmla="*/ 2726691 w 3727682"/>
                  <a:gd name="connsiteY67" fmla="*/ 2373457 h 2507673"/>
                  <a:gd name="connsiteX68" fmla="*/ 2726691 w 3727682"/>
                  <a:gd name="connsiteY68" fmla="*/ 2414155 h 2507673"/>
                  <a:gd name="connsiteX69" fmla="*/ 3164841 w 3727682"/>
                  <a:gd name="connsiteY69" fmla="*/ 2414155 h 2507673"/>
                  <a:gd name="connsiteX70" fmla="*/ 3164841 w 3727682"/>
                  <a:gd name="connsiteY70" fmla="*/ 2462646 h 2507673"/>
                  <a:gd name="connsiteX71" fmla="*/ 3433273 w 3727682"/>
                  <a:gd name="connsiteY71" fmla="*/ 2462646 h 2507673"/>
                  <a:gd name="connsiteX72" fmla="*/ 3433273 w 3727682"/>
                  <a:gd name="connsiteY72" fmla="*/ 2507673 h 2507673"/>
                  <a:gd name="connsiteX73" fmla="*/ 3727682 w 3727682"/>
                  <a:gd name="connsiteY7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50386 w 3727682"/>
                  <a:gd name="connsiteY41" fmla="*/ 1537855 h 2507673"/>
                  <a:gd name="connsiteX42" fmla="*/ 745802 w 3727682"/>
                  <a:gd name="connsiteY42" fmla="*/ 1565591 h 2507673"/>
                  <a:gd name="connsiteX43" fmla="*/ 827752 w 3727682"/>
                  <a:gd name="connsiteY43" fmla="*/ 1604530 h 2507673"/>
                  <a:gd name="connsiteX44" fmla="*/ 827752 w 3727682"/>
                  <a:gd name="connsiteY44" fmla="*/ 1649557 h 2507673"/>
                  <a:gd name="connsiteX45" fmla="*/ 930795 w 3727682"/>
                  <a:gd name="connsiteY45" fmla="*/ 1649557 h 2507673"/>
                  <a:gd name="connsiteX46" fmla="*/ 930795 w 3727682"/>
                  <a:gd name="connsiteY46" fmla="*/ 1774248 h 2507673"/>
                  <a:gd name="connsiteX47" fmla="*/ 1073671 w 3727682"/>
                  <a:gd name="connsiteY47" fmla="*/ 1774248 h 2507673"/>
                  <a:gd name="connsiteX48" fmla="*/ 1073671 w 3727682"/>
                  <a:gd name="connsiteY48" fmla="*/ 1833130 h 2507673"/>
                  <a:gd name="connsiteX49" fmla="*/ 1104843 w 3727682"/>
                  <a:gd name="connsiteY49" fmla="*/ 1833130 h 2507673"/>
                  <a:gd name="connsiteX50" fmla="*/ 1104843 w 3727682"/>
                  <a:gd name="connsiteY50" fmla="*/ 1908464 h 2507673"/>
                  <a:gd name="connsiteX51" fmla="*/ 1287550 w 3727682"/>
                  <a:gd name="connsiteY51" fmla="*/ 1908464 h 2507673"/>
                  <a:gd name="connsiteX52" fmla="*/ 1287550 w 3727682"/>
                  <a:gd name="connsiteY52" fmla="*/ 2020166 h 2507673"/>
                  <a:gd name="connsiteX53" fmla="*/ 1328248 w 3727682"/>
                  <a:gd name="connsiteY53" fmla="*/ 2020166 h 2507673"/>
                  <a:gd name="connsiteX54" fmla="*/ 1328248 w 3727682"/>
                  <a:gd name="connsiteY54" fmla="*/ 2078182 h 2507673"/>
                  <a:gd name="connsiteX55" fmla="*/ 1649500 w 3727682"/>
                  <a:gd name="connsiteY55" fmla="*/ 2078182 h 2507673"/>
                  <a:gd name="connsiteX56" fmla="*/ 1649500 w 3727682"/>
                  <a:gd name="connsiteY56" fmla="*/ 2158711 h 2507673"/>
                  <a:gd name="connsiteX57" fmla="*/ 1748214 w 3727682"/>
                  <a:gd name="connsiteY57" fmla="*/ 2158711 h 2507673"/>
                  <a:gd name="connsiteX58" fmla="*/ 1748214 w 3727682"/>
                  <a:gd name="connsiteY58" fmla="*/ 2208068 h 2507673"/>
                  <a:gd name="connsiteX59" fmla="*/ 1846927 w 3727682"/>
                  <a:gd name="connsiteY59" fmla="*/ 2208068 h 2507673"/>
                  <a:gd name="connsiteX60" fmla="*/ 1846927 w 3727682"/>
                  <a:gd name="connsiteY60" fmla="*/ 2253096 h 2507673"/>
                  <a:gd name="connsiteX61" fmla="*/ 2065136 w 3727682"/>
                  <a:gd name="connsiteY61" fmla="*/ 2253096 h 2507673"/>
                  <a:gd name="connsiteX62" fmla="*/ 2065136 w 3727682"/>
                  <a:gd name="connsiteY62" fmla="*/ 2284268 h 2507673"/>
                  <a:gd name="connsiteX63" fmla="*/ 2226196 w 3727682"/>
                  <a:gd name="connsiteY63" fmla="*/ 2284268 h 2507673"/>
                  <a:gd name="connsiteX64" fmla="*/ 2226196 w 3727682"/>
                  <a:gd name="connsiteY64" fmla="*/ 2342284 h 2507673"/>
                  <a:gd name="connsiteX65" fmla="*/ 2275552 w 3727682"/>
                  <a:gd name="connsiteY65" fmla="*/ 2342284 h 2507673"/>
                  <a:gd name="connsiteX66" fmla="*/ 2275552 w 3727682"/>
                  <a:gd name="connsiteY66" fmla="*/ 2373457 h 2507673"/>
                  <a:gd name="connsiteX67" fmla="*/ 2726691 w 3727682"/>
                  <a:gd name="connsiteY67" fmla="*/ 2373457 h 2507673"/>
                  <a:gd name="connsiteX68" fmla="*/ 2726691 w 3727682"/>
                  <a:gd name="connsiteY68" fmla="*/ 2414155 h 2507673"/>
                  <a:gd name="connsiteX69" fmla="*/ 3164841 w 3727682"/>
                  <a:gd name="connsiteY69" fmla="*/ 2414155 h 2507673"/>
                  <a:gd name="connsiteX70" fmla="*/ 3164841 w 3727682"/>
                  <a:gd name="connsiteY70" fmla="*/ 2462646 h 2507673"/>
                  <a:gd name="connsiteX71" fmla="*/ 3433273 w 3727682"/>
                  <a:gd name="connsiteY71" fmla="*/ 2462646 h 2507673"/>
                  <a:gd name="connsiteX72" fmla="*/ 3433273 w 3727682"/>
                  <a:gd name="connsiteY72" fmla="*/ 2507673 h 2507673"/>
                  <a:gd name="connsiteX73" fmla="*/ 3727682 w 3727682"/>
                  <a:gd name="connsiteY7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50386 w 3727682"/>
                  <a:gd name="connsiteY41" fmla="*/ 1537855 h 2507673"/>
                  <a:gd name="connsiteX42" fmla="*/ 745802 w 3727682"/>
                  <a:gd name="connsiteY42" fmla="*/ 1565591 h 2507673"/>
                  <a:gd name="connsiteX43" fmla="*/ 784208 w 3727682"/>
                  <a:gd name="connsiteY43" fmla="*/ 1565591 h 2507673"/>
                  <a:gd name="connsiteX44" fmla="*/ 827752 w 3727682"/>
                  <a:gd name="connsiteY44" fmla="*/ 1649557 h 2507673"/>
                  <a:gd name="connsiteX45" fmla="*/ 930795 w 3727682"/>
                  <a:gd name="connsiteY45" fmla="*/ 1649557 h 2507673"/>
                  <a:gd name="connsiteX46" fmla="*/ 930795 w 3727682"/>
                  <a:gd name="connsiteY46" fmla="*/ 1774248 h 2507673"/>
                  <a:gd name="connsiteX47" fmla="*/ 1073671 w 3727682"/>
                  <a:gd name="connsiteY47" fmla="*/ 1774248 h 2507673"/>
                  <a:gd name="connsiteX48" fmla="*/ 1073671 w 3727682"/>
                  <a:gd name="connsiteY48" fmla="*/ 1833130 h 2507673"/>
                  <a:gd name="connsiteX49" fmla="*/ 1104843 w 3727682"/>
                  <a:gd name="connsiteY49" fmla="*/ 1833130 h 2507673"/>
                  <a:gd name="connsiteX50" fmla="*/ 1104843 w 3727682"/>
                  <a:gd name="connsiteY50" fmla="*/ 1908464 h 2507673"/>
                  <a:gd name="connsiteX51" fmla="*/ 1287550 w 3727682"/>
                  <a:gd name="connsiteY51" fmla="*/ 1908464 h 2507673"/>
                  <a:gd name="connsiteX52" fmla="*/ 1287550 w 3727682"/>
                  <a:gd name="connsiteY52" fmla="*/ 2020166 h 2507673"/>
                  <a:gd name="connsiteX53" fmla="*/ 1328248 w 3727682"/>
                  <a:gd name="connsiteY53" fmla="*/ 2020166 h 2507673"/>
                  <a:gd name="connsiteX54" fmla="*/ 1328248 w 3727682"/>
                  <a:gd name="connsiteY54" fmla="*/ 2078182 h 2507673"/>
                  <a:gd name="connsiteX55" fmla="*/ 1649500 w 3727682"/>
                  <a:gd name="connsiteY55" fmla="*/ 2078182 h 2507673"/>
                  <a:gd name="connsiteX56" fmla="*/ 1649500 w 3727682"/>
                  <a:gd name="connsiteY56" fmla="*/ 2158711 h 2507673"/>
                  <a:gd name="connsiteX57" fmla="*/ 1748214 w 3727682"/>
                  <a:gd name="connsiteY57" fmla="*/ 2158711 h 2507673"/>
                  <a:gd name="connsiteX58" fmla="*/ 1748214 w 3727682"/>
                  <a:gd name="connsiteY58" fmla="*/ 2208068 h 2507673"/>
                  <a:gd name="connsiteX59" fmla="*/ 1846927 w 3727682"/>
                  <a:gd name="connsiteY59" fmla="*/ 2208068 h 2507673"/>
                  <a:gd name="connsiteX60" fmla="*/ 1846927 w 3727682"/>
                  <a:gd name="connsiteY60" fmla="*/ 2253096 h 2507673"/>
                  <a:gd name="connsiteX61" fmla="*/ 2065136 w 3727682"/>
                  <a:gd name="connsiteY61" fmla="*/ 2253096 h 2507673"/>
                  <a:gd name="connsiteX62" fmla="*/ 2065136 w 3727682"/>
                  <a:gd name="connsiteY62" fmla="*/ 2284268 h 2507673"/>
                  <a:gd name="connsiteX63" fmla="*/ 2226196 w 3727682"/>
                  <a:gd name="connsiteY63" fmla="*/ 2284268 h 2507673"/>
                  <a:gd name="connsiteX64" fmla="*/ 2226196 w 3727682"/>
                  <a:gd name="connsiteY64" fmla="*/ 2342284 h 2507673"/>
                  <a:gd name="connsiteX65" fmla="*/ 2275552 w 3727682"/>
                  <a:gd name="connsiteY65" fmla="*/ 2342284 h 2507673"/>
                  <a:gd name="connsiteX66" fmla="*/ 2275552 w 3727682"/>
                  <a:gd name="connsiteY66" fmla="*/ 2373457 h 2507673"/>
                  <a:gd name="connsiteX67" fmla="*/ 2726691 w 3727682"/>
                  <a:gd name="connsiteY67" fmla="*/ 2373457 h 2507673"/>
                  <a:gd name="connsiteX68" fmla="*/ 2726691 w 3727682"/>
                  <a:gd name="connsiteY68" fmla="*/ 2414155 h 2507673"/>
                  <a:gd name="connsiteX69" fmla="*/ 3164841 w 3727682"/>
                  <a:gd name="connsiteY69" fmla="*/ 2414155 h 2507673"/>
                  <a:gd name="connsiteX70" fmla="*/ 3164841 w 3727682"/>
                  <a:gd name="connsiteY70" fmla="*/ 2462646 h 2507673"/>
                  <a:gd name="connsiteX71" fmla="*/ 3433273 w 3727682"/>
                  <a:gd name="connsiteY71" fmla="*/ 2462646 h 2507673"/>
                  <a:gd name="connsiteX72" fmla="*/ 3433273 w 3727682"/>
                  <a:gd name="connsiteY72" fmla="*/ 2507673 h 2507673"/>
                  <a:gd name="connsiteX73" fmla="*/ 3727682 w 3727682"/>
                  <a:gd name="connsiteY73"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50386 w 3727682"/>
                  <a:gd name="connsiteY41" fmla="*/ 1537855 h 2507673"/>
                  <a:gd name="connsiteX42" fmla="*/ 745802 w 3727682"/>
                  <a:gd name="connsiteY42" fmla="*/ 1565591 h 2507673"/>
                  <a:gd name="connsiteX43" fmla="*/ 784208 w 3727682"/>
                  <a:gd name="connsiteY43" fmla="*/ 1565591 h 2507673"/>
                  <a:gd name="connsiteX44" fmla="*/ 827752 w 3727682"/>
                  <a:gd name="connsiteY44" fmla="*/ 1649557 h 2507673"/>
                  <a:gd name="connsiteX45" fmla="*/ 807055 w 3727682"/>
                  <a:gd name="connsiteY45" fmla="*/ 1607883 h 2507673"/>
                  <a:gd name="connsiteX46" fmla="*/ 930795 w 3727682"/>
                  <a:gd name="connsiteY46" fmla="*/ 1649557 h 2507673"/>
                  <a:gd name="connsiteX47" fmla="*/ 930795 w 3727682"/>
                  <a:gd name="connsiteY47" fmla="*/ 1774248 h 2507673"/>
                  <a:gd name="connsiteX48" fmla="*/ 1073671 w 3727682"/>
                  <a:gd name="connsiteY48" fmla="*/ 1774248 h 2507673"/>
                  <a:gd name="connsiteX49" fmla="*/ 1073671 w 3727682"/>
                  <a:gd name="connsiteY49" fmla="*/ 1833130 h 2507673"/>
                  <a:gd name="connsiteX50" fmla="*/ 1104843 w 3727682"/>
                  <a:gd name="connsiteY50" fmla="*/ 1833130 h 2507673"/>
                  <a:gd name="connsiteX51" fmla="*/ 1104843 w 3727682"/>
                  <a:gd name="connsiteY51" fmla="*/ 1908464 h 2507673"/>
                  <a:gd name="connsiteX52" fmla="*/ 1287550 w 3727682"/>
                  <a:gd name="connsiteY52" fmla="*/ 1908464 h 2507673"/>
                  <a:gd name="connsiteX53" fmla="*/ 1287550 w 3727682"/>
                  <a:gd name="connsiteY53" fmla="*/ 2020166 h 2507673"/>
                  <a:gd name="connsiteX54" fmla="*/ 1328248 w 3727682"/>
                  <a:gd name="connsiteY54" fmla="*/ 2020166 h 2507673"/>
                  <a:gd name="connsiteX55" fmla="*/ 1328248 w 3727682"/>
                  <a:gd name="connsiteY55" fmla="*/ 2078182 h 2507673"/>
                  <a:gd name="connsiteX56" fmla="*/ 1649500 w 3727682"/>
                  <a:gd name="connsiteY56" fmla="*/ 2078182 h 2507673"/>
                  <a:gd name="connsiteX57" fmla="*/ 1649500 w 3727682"/>
                  <a:gd name="connsiteY57" fmla="*/ 2158711 h 2507673"/>
                  <a:gd name="connsiteX58" fmla="*/ 1748214 w 3727682"/>
                  <a:gd name="connsiteY58" fmla="*/ 2158711 h 2507673"/>
                  <a:gd name="connsiteX59" fmla="*/ 1748214 w 3727682"/>
                  <a:gd name="connsiteY59" fmla="*/ 2208068 h 2507673"/>
                  <a:gd name="connsiteX60" fmla="*/ 1846927 w 3727682"/>
                  <a:gd name="connsiteY60" fmla="*/ 2208068 h 2507673"/>
                  <a:gd name="connsiteX61" fmla="*/ 1846927 w 3727682"/>
                  <a:gd name="connsiteY61" fmla="*/ 2253096 h 2507673"/>
                  <a:gd name="connsiteX62" fmla="*/ 2065136 w 3727682"/>
                  <a:gd name="connsiteY62" fmla="*/ 2253096 h 2507673"/>
                  <a:gd name="connsiteX63" fmla="*/ 2065136 w 3727682"/>
                  <a:gd name="connsiteY63" fmla="*/ 2284268 h 2507673"/>
                  <a:gd name="connsiteX64" fmla="*/ 2226196 w 3727682"/>
                  <a:gd name="connsiteY64" fmla="*/ 2284268 h 2507673"/>
                  <a:gd name="connsiteX65" fmla="*/ 2226196 w 3727682"/>
                  <a:gd name="connsiteY65" fmla="*/ 2342284 h 2507673"/>
                  <a:gd name="connsiteX66" fmla="*/ 2275552 w 3727682"/>
                  <a:gd name="connsiteY66" fmla="*/ 2342284 h 2507673"/>
                  <a:gd name="connsiteX67" fmla="*/ 2275552 w 3727682"/>
                  <a:gd name="connsiteY67" fmla="*/ 2373457 h 2507673"/>
                  <a:gd name="connsiteX68" fmla="*/ 2726691 w 3727682"/>
                  <a:gd name="connsiteY68" fmla="*/ 2373457 h 2507673"/>
                  <a:gd name="connsiteX69" fmla="*/ 2726691 w 3727682"/>
                  <a:gd name="connsiteY69" fmla="*/ 2414155 h 2507673"/>
                  <a:gd name="connsiteX70" fmla="*/ 3164841 w 3727682"/>
                  <a:gd name="connsiteY70" fmla="*/ 2414155 h 2507673"/>
                  <a:gd name="connsiteX71" fmla="*/ 3164841 w 3727682"/>
                  <a:gd name="connsiteY71" fmla="*/ 2462646 h 2507673"/>
                  <a:gd name="connsiteX72" fmla="*/ 3433273 w 3727682"/>
                  <a:gd name="connsiteY72" fmla="*/ 2462646 h 2507673"/>
                  <a:gd name="connsiteX73" fmla="*/ 3433273 w 3727682"/>
                  <a:gd name="connsiteY73" fmla="*/ 2507673 h 2507673"/>
                  <a:gd name="connsiteX74" fmla="*/ 3727682 w 3727682"/>
                  <a:gd name="connsiteY74"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50386 w 3727682"/>
                  <a:gd name="connsiteY41" fmla="*/ 1537855 h 2507673"/>
                  <a:gd name="connsiteX42" fmla="*/ 745802 w 3727682"/>
                  <a:gd name="connsiteY42" fmla="*/ 1565591 h 2507673"/>
                  <a:gd name="connsiteX43" fmla="*/ 784208 w 3727682"/>
                  <a:gd name="connsiteY43" fmla="*/ 1565591 h 2507673"/>
                  <a:gd name="connsiteX44" fmla="*/ 827752 w 3727682"/>
                  <a:gd name="connsiteY44" fmla="*/ 1649557 h 2507673"/>
                  <a:gd name="connsiteX45" fmla="*/ 857474 w 3727682"/>
                  <a:gd name="connsiteY45" fmla="*/ 1637660 h 2507673"/>
                  <a:gd name="connsiteX46" fmla="*/ 930795 w 3727682"/>
                  <a:gd name="connsiteY46" fmla="*/ 1649557 h 2507673"/>
                  <a:gd name="connsiteX47" fmla="*/ 930795 w 3727682"/>
                  <a:gd name="connsiteY47" fmla="*/ 1774248 h 2507673"/>
                  <a:gd name="connsiteX48" fmla="*/ 1073671 w 3727682"/>
                  <a:gd name="connsiteY48" fmla="*/ 1774248 h 2507673"/>
                  <a:gd name="connsiteX49" fmla="*/ 1073671 w 3727682"/>
                  <a:gd name="connsiteY49" fmla="*/ 1833130 h 2507673"/>
                  <a:gd name="connsiteX50" fmla="*/ 1104843 w 3727682"/>
                  <a:gd name="connsiteY50" fmla="*/ 1833130 h 2507673"/>
                  <a:gd name="connsiteX51" fmla="*/ 1104843 w 3727682"/>
                  <a:gd name="connsiteY51" fmla="*/ 1908464 h 2507673"/>
                  <a:gd name="connsiteX52" fmla="*/ 1287550 w 3727682"/>
                  <a:gd name="connsiteY52" fmla="*/ 1908464 h 2507673"/>
                  <a:gd name="connsiteX53" fmla="*/ 1287550 w 3727682"/>
                  <a:gd name="connsiteY53" fmla="*/ 2020166 h 2507673"/>
                  <a:gd name="connsiteX54" fmla="*/ 1328248 w 3727682"/>
                  <a:gd name="connsiteY54" fmla="*/ 2020166 h 2507673"/>
                  <a:gd name="connsiteX55" fmla="*/ 1328248 w 3727682"/>
                  <a:gd name="connsiteY55" fmla="*/ 2078182 h 2507673"/>
                  <a:gd name="connsiteX56" fmla="*/ 1649500 w 3727682"/>
                  <a:gd name="connsiteY56" fmla="*/ 2078182 h 2507673"/>
                  <a:gd name="connsiteX57" fmla="*/ 1649500 w 3727682"/>
                  <a:gd name="connsiteY57" fmla="*/ 2158711 h 2507673"/>
                  <a:gd name="connsiteX58" fmla="*/ 1748214 w 3727682"/>
                  <a:gd name="connsiteY58" fmla="*/ 2158711 h 2507673"/>
                  <a:gd name="connsiteX59" fmla="*/ 1748214 w 3727682"/>
                  <a:gd name="connsiteY59" fmla="*/ 2208068 h 2507673"/>
                  <a:gd name="connsiteX60" fmla="*/ 1846927 w 3727682"/>
                  <a:gd name="connsiteY60" fmla="*/ 2208068 h 2507673"/>
                  <a:gd name="connsiteX61" fmla="*/ 1846927 w 3727682"/>
                  <a:gd name="connsiteY61" fmla="*/ 2253096 h 2507673"/>
                  <a:gd name="connsiteX62" fmla="*/ 2065136 w 3727682"/>
                  <a:gd name="connsiteY62" fmla="*/ 2253096 h 2507673"/>
                  <a:gd name="connsiteX63" fmla="*/ 2065136 w 3727682"/>
                  <a:gd name="connsiteY63" fmla="*/ 2284268 h 2507673"/>
                  <a:gd name="connsiteX64" fmla="*/ 2226196 w 3727682"/>
                  <a:gd name="connsiteY64" fmla="*/ 2284268 h 2507673"/>
                  <a:gd name="connsiteX65" fmla="*/ 2226196 w 3727682"/>
                  <a:gd name="connsiteY65" fmla="*/ 2342284 h 2507673"/>
                  <a:gd name="connsiteX66" fmla="*/ 2275552 w 3727682"/>
                  <a:gd name="connsiteY66" fmla="*/ 2342284 h 2507673"/>
                  <a:gd name="connsiteX67" fmla="*/ 2275552 w 3727682"/>
                  <a:gd name="connsiteY67" fmla="*/ 2373457 h 2507673"/>
                  <a:gd name="connsiteX68" fmla="*/ 2726691 w 3727682"/>
                  <a:gd name="connsiteY68" fmla="*/ 2373457 h 2507673"/>
                  <a:gd name="connsiteX69" fmla="*/ 2726691 w 3727682"/>
                  <a:gd name="connsiteY69" fmla="*/ 2414155 h 2507673"/>
                  <a:gd name="connsiteX70" fmla="*/ 3164841 w 3727682"/>
                  <a:gd name="connsiteY70" fmla="*/ 2414155 h 2507673"/>
                  <a:gd name="connsiteX71" fmla="*/ 3164841 w 3727682"/>
                  <a:gd name="connsiteY71" fmla="*/ 2462646 h 2507673"/>
                  <a:gd name="connsiteX72" fmla="*/ 3433273 w 3727682"/>
                  <a:gd name="connsiteY72" fmla="*/ 2462646 h 2507673"/>
                  <a:gd name="connsiteX73" fmla="*/ 3433273 w 3727682"/>
                  <a:gd name="connsiteY73" fmla="*/ 2507673 h 2507673"/>
                  <a:gd name="connsiteX74" fmla="*/ 3727682 w 3727682"/>
                  <a:gd name="connsiteY74"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50386 w 3727682"/>
                  <a:gd name="connsiteY41" fmla="*/ 1537855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57474 w 3727682"/>
                  <a:gd name="connsiteY45" fmla="*/ 1637660 h 2507673"/>
                  <a:gd name="connsiteX46" fmla="*/ 930795 w 3727682"/>
                  <a:gd name="connsiteY46" fmla="*/ 1649557 h 2507673"/>
                  <a:gd name="connsiteX47" fmla="*/ 930795 w 3727682"/>
                  <a:gd name="connsiteY47" fmla="*/ 1774248 h 2507673"/>
                  <a:gd name="connsiteX48" fmla="*/ 1073671 w 3727682"/>
                  <a:gd name="connsiteY48" fmla="*/ 1774248 h 2507673"/>
                  <a:gd name="connsiteX49" fmla="*/ 1073671 w 3727682"/>
                  <a:gd name="connsiteY49" fmla="*/ 1833130 h 2507673"/>
                  <a:gd name="connsiteX50" fmla="*/ 1104843 w 3727682"/>
                  <a:gd name="connsiteY50" fmla="*/ 1833130 h 2507673"/>
                  <a:gd name="connsiteX51" fmla="*/ 1104843 w 3727682"/>
                  <a:gd name="connsiteY51" fmla="*/ 1908464 h 2507673"/>
                  <a:gd name="connsiteX52" fmla="*/ 1287550 w 3727682"/>
                  <a:gd name="connsiteY52" fmla="*/ 1908464 h 2507673"/>
                  <a:gd name="connsiteX53" fmla="*/ 1287550 w 3727682"/>
                  <a:gd name="connsiteY53" fmla="*/ 2020166 h 2507673"/>
                  <a:gd name="connsiteX54" fmla="*/ 1328248 w 3727682"/>
                  <a:gd name="connsiteY54" fmla="*/ 2020166 h 2507673"/>
                  <a:gd name="connsiteX55" fmla="*/ 1328248 w 3727682"/>
                  <a:gd name="connsiteY55" fmla="*/ 2078182 h 2507673"/>
                  <a:gd name="connsiteX56" fmla="*/ 1649500 w 3727682"/>
                  <a:gd name="connsiteY56" fmla="*/ 2078182 h 2507673"/>
                  <a:gd name="connsiteX57" fmla="*/ 1649500 w 3727682"/>
                  <a:gd name="connsiteY57" fmla="*/ 2158711 h 2507673"/>
                  <a:gd name="connsiteX58" fmla="*/ 1748214 w 3727682"/>
                  <a:gd name="connsiteY58" fmla="*/ 2158711 h 2507673"/>
                  <a:gd name="connsiteX59" fmla="*/ 1748214 w 3727682"/>
                  <a:gd name="connsiteY59" fmla="*/ 2208068 h 2507673"/>
                  <a:gd name="connsiteX60" fmla="*/ 1846927 w 3727682"/>
                  <a:gd name="connsiteY60" fmla="*/ 2208068 h 2507673"/>
                  <a:gd name="connsiteX61" fmla="*/ 1846927 w 3727682"/>
                  <a:gd name="connsiteY61" fmla="*/ 2253096 h 2507673"/>
                  <a:gd name="connsiteX62" fmla="*/ 2065136 w 3727682"/>
                  <a:gd name="connsiteY62" fmla="*/ 2253096 h 2507673"/>
                  <a:gd name="connsiteX63" fmla="*/ 2065136 w 3727682"/>
                  <a:gd name="connsiteY63" fmla="*/ 2284268 h 2507673"/>
                  <a:gd name="connsiteX64" fmla="*/ 2226196 w 3727682"/>
                  <a:gd name="connsiteY64" fmla="*/ 2284268 h 2507673"/>
                  <a:gd name="connsiteX65" fmla="*/ 2226196 w 3727682"/>
                  <a:gd name="connsiteY65" fmla="*/ 2342284 h 2507673"/>
                  <a:gd name="connsiteX66" fmla="*/ 2275552 w 3727682"/>
                  <a:gd name="connsiteY66" fmla="*/ 2342284 h 2507673"/>
                  <a:gd name="connsiteX67" fmla="*/ 2275552 w 3727682"/>
                  <a:gd name="connsiteY67" fmla="*/ 2373457 h 2507673"/>
                  <a:gd name="connsiteX68" fmla="*/ 2726691 w 3727682"/>
                  <a:gd name="connsiteY68" fmla="*/ 2373457 h 2507673"/>
                  <a:gd name="connsiteX69" fmla="*/ 2726691 w 3727682"/>
                  <a:gd name="connsiteY69" fmla="*/ 2414155 h 2507673"/>
                  <a:gd name="connsiteX70" fmla="*/ 3164841 w 3727682"/>
                  <a:gd name="connsiteY70" fmla="*/ 2414155 h 2507673"/>
                  <a:gd name="connsiteX71" fmla="*/ 3164841 w 3727682"/>
                  <a:gd name="connsiteY71" fmla="*/ 2462646 h 2507673"/>
                  <a:gd name="connsiteX72" fmla="*/ 3433273 w 3727682"/>
                  <a:gd name="connsiteY72" fmla="*/ 2462646 h 2507673"/>
                  <a:gd name="connsiteX73" fmla="*/ 3433273 w 3727682"/>
                  <a:gd name="connsiteY73" fmla="*/ 2507673 h 2507673"/>
                  <a:gd name="connsiteX74" fmla="*/ 3727682 w 3727682"/>
                  <a:gd name="connsiteY74"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1219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57474 w 3727682"/>
                  <a:gd name="connsiteY45" fmla="*/ 1637660 h 2507673"/>
                  <a:gd name="connsiteX46" fmla="*/ 930795 w 3727682"/>
                  <a:gd name="connsiteY46" fmla="*/ 1649557 h 2507673"/>
                  <a:gd name="connsiteX47" fmla="*/ 930795 w 3727682"/>
                  <a:gd name="connsiteY47" fmla="*/ 1774248 h 2507673"/>
                  <a:gd name="connsiteX48" fmla="*/ 1073671 w 3727682"/>
                  <a:gd name="connsiteY48" fmla="*/ 1774248 h 2507673"/>
                  <a:gd name="connsiteX49" fmla="*/ 1073671 w 3727682"/>
                  <a:gd name="connsiteY49" fmla="*/ 1833130 h 2507673"/>
                  <a:gd name="connsiteX50" fmla="*/ 1104843 w 3727682"/>
                  <a:gd name="connsiteY50" fmla="*/ 1833130 h 2507673"/>
                  <a:gd name="connsiteX51" fmla="*/ 1104843 w 3727682"/>
                  <a:gd name="connsiteY51" fmla="*/ 1908464 h 2507673"/>
                  <a:gd name="connsiteX52" fmla="*/ 1287550 w 3727682"/>
                  <a:gd name="connsiteY52" fmla="*/ 1908464 h 2507673"/>
                  <a:gd name="connsiteX53" fmla="*/ 1287550 w 3727682"/>
                  <a:gd name="connsiteY53" fmla="*/ 2020166 h 2507673"/>
                  <a:gd name="connsiteX54" fmla="*/ 1328248 w 3727682"/>
                  <a:gd name="connsiteY54" fmla="*/ 2020166 h 2507673"/>
                  <a:gd name="connsiteX55" fmla="*/ 1328248 w 3727682"/>
                  <a:gd name="connsiteY55" fmla="*/ 2078182 h 2507673"/>
                  <a:gd name="connsiteX56" fmla="*/ 1649500 w 3727682"/>
                  <a:gd name="connsiteY56" fmla="*/ 2078182 h 2507673"/>
                  <a:gd name="connsiteX57" fmla="*/ 1649500 w 3727682"/>
                  <a:gd name="connsiteY57" fmla="*/ 2158711 h 2507673"/>
                  <a:gd name="connsiteX58" fmla="*/ 1748214 w 3727682"/>
                  <a:gd name="connsiteY58" fmla="*/ 2158711 h 2507673"/>
                  <a:gd name="connsiteX59" fmla="*/ 1748214 w 3727682"/>
                  <a:gd name="connsiteY59" fmla="*/ 2208068 h 2507673"/>
                  <a:gd name="connsiteX60" fmla="*/ 1846927 w 3727682"/>
                  <a:gd name="connsiteY60" fmla="*/ 2208068 h 2507673"/>
                  <a:gd name="connsiteX61" fmla="*/ 1846927 w 3727682"/>
                  <a:gd name="connsiteY61" fmla="*/ 2253096 h 2507673"/>
                  <a:gd name="connsiteX62" fmla="*/ 2065136 w 3727682"/>
                  <a:gd name="connsiteY62" fmla="*/ 2253096 h 2507673"/>
                  <a:gd name="connsiteX63" fmla="*/ 2065136 w 3727682"/>
                  <a:gd name="connsiteY63" fmla="*/ 2284268 h 2507673"/>
                  <a:gd name="connsiteX64" fmla="*/ 2226196 w 3727682"/>
                  <a:gd name="connsiteY64" fmla="*/ 2284268 h 2507673"/>
                  <a:gd name="connsiteX65" fmla="*/ 2226196 w 3727682"/>
                  <a:gd name="connsiteY65" fmla="*/ 2342284 h 2507673"/>
                  <a:gd name="connsiteX66" fmla="*/ 2275552 w 3727682"/>
                  <a:gd name="connsiteY66" fmla="*/ 2342284 h 2507673"/>
                  <a:gd name="connsiteX67" fmla="*/ 2275552 w 3727682"/>
                  <a:gd name="connsiteY67" fmla="*/ 2373457 h 2507673"/>
                  <a:gd name="connsiteX68" fmla="*/ 2726691 w 3727682"/>
                  <a:gd name="connsiteY68" fmla="*/ 2373457 h 2507673"/>
                  <a:gd name="connsiteX69" fmla="*/ 2726691 w 3727682"/>
                  <a:gd name="connsiteY69" fmla="*/ 2414155 h 2507673"/>
                  <a:gd name="connsiteX70" fmla="*/ 3164841 w 3727682"/>
                  <a:gd name="connsiteY70" fmla="*/ 2414155 h 2507673"/>
                  <a:gd name="connsiteX71" fmla="*/ 3164841 w 3727682"/>
                  <a:gd name="connsiteY71" fmla="*/ 2462646 h 2507673"/>
                  <a:gd name="connsiteX72" fmla="*/ 3433273 w 3727682"/>
                  <a:gd name="connsiteY72" fmla="*/ 2462646 h 2507673"/>
                  <a:gd name="connsiteX73" fmla="*/ 3433273 w 3727682"/>
                  <a:gd name="connsiteY73" fmla="*/ 2507673 h 2507673"/>
                  <a:gd name="connsiteX74" fmla="*/ 3727682 w 3727682"/>
                  <a:gd name="connsiteY74"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57474 w 3727682"/>
                  <a:gd name="connsiteY45" fmla="*/ 1637660 h 2507673"/>
                  <a:gd name="connsiteX46" fmla="*/ 930795 w 3727682"/>
                  <a:gd name="connsiteY46" fmla="*/ 1649557 h 2507673"/>
                  <a:gd name="connsiteX47" fmla="*/ 930795 w 3727682"/>
                  <a:gd name="connsiteY47" fmla="*/ 1774248 h 2507673"/>
                  <a:gd name="connsiteX48" fmla="*/ 1073671 w 3727682"/>
                  <a:gd name="connsiteY48" fmla="*/ 1774248 h 2507673"/>
                  <a:gd name="connsiteX49" fmla="*/ 1073671 w 3727682"/>
                  <a:gd name="connsiteY49" fmla="*/ 1833130 h 2507673"/>
                  <a:gd name="connsiteX50" fmla="*/ 1104843 w 3727682"/>
                  <a:gd name="connsiteY50" fmla="*/ 1833130 h 2507673"/>
                  <a:gd name="connsiteX51" fmla="*/ 1104843 w 3727682"/>
                  <a:gd name="connsiteY51" fmla="*/ 1908464 h 2507673"/>
                  <a:gd name="connsiteX52" fmla="*/ 1287550 w 3727682"/>
                  <a:gd name="connsiteY52" fmla="*/ 1908464 h 2507673"/>
                  <a:gd name="connsiteX53" fmla="*/ 1287550 w 3727682"/>
                  <a:gd name="connsiteY53" fmla="*/ 2020166 h 2507673"/>
                  <a:gd name="connsiteX54" fmla="*/ 1328248 w 3727682"/>
                  <a:gd name="connsiteY54" fmla="*/ 2020166 h 2507673"/>
                  <a:gd name="connsiteX55" fmla="*/ 1328248 w 3727682"/>
                  <a:gd name="connsiteY55" fmla="*/ 2078182 h 2507673"/>
                  <a:gd name="connsiteX56" fmla="*/ 1649500 w 3727682"/>
                  <a:gd name="connsiteY56" fmla="*/ 2078182 h 2507673"/>
                  <a:gd name="connsiteX57" fmla="*/ 1649500 w 3727682"/>
                  <a:gd name="connsiteY57" fmla="*/ 2158711 h 2507673"/>
                  <a:gd name="connsiteX58" fmla="*/ 1748214 w 3727682"/>
                  <a:gd name="connsiteY58" fmla="*/ 2158711 h 2507673"/>
                  <a:gd name="connsiteX59" fmla="*/ 1748214 w 3727682"/>
                  <a:gd name="connsiteY59" fmla="*/ 2208068 h 2507673"/>
                  <a:gd name="connsiteX60" fmla="*/ 1846927 w 3727682"/>
                  <a:gd name="connsiteY60" fmla="*/ 2208068 h 2507673"/>
                  <a:gd name="connsiteX61" fmla="*/ 1846927 w 3727682"/>
                  <a:gd name="connsiteY61" fmla="*/ 2253096 h 2507673"/>
                  <a:gd name="connsiteX62" fmla="*/ 2065136 w 3727682"/>
                  <a:gd name="connsiteY62" fmla="*/ 2253096 h 2507673"/>
                  <a:gd name="connsiteX63" fmla="*/ 2065136 w 3727682"/>
                  <a:gd name="connsiteY63" fmla="*/ 2284268 h 2507673"/>
                  <a:gd name="connsiteX64" fmla="*/ 2226196 w 3727682"/>
                  <a:gd name="connsiteY64" fmla="*/ 2284268 h 2507673"/>
                  <a:gd name="connsiteX65" fmla="*/ 2226196 w 3727682"/>
                  <a:gd name="connsiteY65" fmla="*/ 2342284 h 2507673"/>
                  <a:gd name="connsiteX66" fmla="*/ 2275552 w 3727682"/>
                  <a:gd name="connsiteY66" fmla="*/ 2342284 h 2507673"/>
                  <a:gd name="connsiteX67" fmla="*/ 2275552 w 3727682"/>
                  <a:gd name="connsiteY67" fmla="*/ 2373457 h 2507673"/>
                  <a:gd name="connsiteX68" fmla="*/ 2726691 w 3727682"/>
                  <a:gd name="connsiteY68" fmla="*/ 2373457 h 2507673"/>
                  <a:gd name="connsiteX69" fmla="*/ 2726691 w 3727682"/>
                  <a:gd name="connsiteY69" fmla="*/ 2414155 h 2507673"/>
                  <a:gd name="connsiteX70" fmla="*/ 3164841 w 3727682"/>
                  <a:gd name="connsiteY70" fmla="*/ 2414155 h 2507673"/>
                  <a:gd name="connsiteX71" fmla="*/ 3164841 w 3727682"/>
                  <a:gd name="connsiteY71" fmla="*/ 2462646 h 2507673"/>
                  <a:gd name="connsiteX72" fmla="*/ 3433273 w 3727682"/>
                  <a:gd name="connsiteY72" fmla="*/ 2462646 h 2507673"/>
                  <a:gd name="connsiteX73" fmla="*/ 3433273 w 3727682"/>
                  <a:gd name="connsiteY73" fmla="*/ 2507673 h 2507673"/>
                  <a:gd name="connsiteX74" fmla="*/ 3727682 w 3727682"/>
                  <a:gd name="connsiteY74"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930795 w 3727682"/>
                  <a:gd name="connsiteY46" fmla="*/ 1649557 h 2507673"/>
                  <a:gd name="connsiteX47" fmla="*/ 930795 w 3727682"/>
                  <a:gd name="connsiteY47" fmla="*/ 1774248 h 2507673"/>
                  <a:gd name="connsiteX48" fmla="*/ 1073671 w 3727682"/>
                  <a:gd name="connsiteY48" fmla="*/ 1774248 h 2507673"/>
                  <a:gd name="connsiteX49" fmla="*/ 1073671 w 3727682"/>
                  <a:gd name="connsiteY49" fmla="*/ 1833130 h 2507673"/>
                  <a:gd name="connsiteX50" fmla="*/ 1104843 w 3727682"/>
                  <a:gd name="connsiteY50" fmla="*/ 1833130 h 2507673"/>
                  <a:gd name="connsiteX51" fmla="*/ 1104843 w 3727682"/>
                  <a:gd name="connsiteY51" fmla="*/ 1908464 h 2507673"/>
                  <a:gd name="connsiteX52" fmla="*/ 1287550 w 3727682"/>
                  <a:gd name="connsiteY52" fmla="*/ 1908464 h 2507673"/>
                  <a:gd name="connsiteX53" fmla="*/ 1287550 w 3727682"/>
                  <a:gd name="connsiteY53" fmla="*/ 2020166 h 2507673"/>
                  <a:gd name="connsiteX54" fmla="*/ 1328248 w 3727682"/>
                  <a:gd name="connsiteY54" fmla="*/ 2020166 h 2507673"/>
                  <a:gd name="connsiteX55" fmla="*/ 1328248 w 3727682"/>
                  <a:gd name="connsiteY55" fmla="*/ 2078182 h 2507673"/>
                  <a:gd name="connsiteX56" fmla="*/ 1649500 w 3727682"/>
                  <a:gd name="connsiteY56" fmla="*/ 2078182 h 2507673"/>
                  <a:gd name="connsiteX57" fmla="*/ 1649500 w 3727682"/>
                  <a:gd name="connsiteY57" fmla="*/ 2158711 h 2507673"/>
                  <a:gd name="connsiteX58" fmla="*/ 1748214 w 3727682"/>
                  <a:gd name="connsiteY58" fmla="*/ 2158711 h 2507673"/>
                  <a:gd name="connsiteX59" fmla="*/ 1748214 w 3727682"/>
                  <a:gd name="connsiteY59" fmla="*/ 2208068 h 2507673"/>
                  <a:gd name="connsiteX60" fmla="*/ 1846927 w 3727682"/>
                  <a:gd name="connsiteY60" fmla="*/ 2208068 h 2507673"/>
                  <a:gd name="connsiteX61" fmla="*/ 1846927 w 3727682"/>
                  <a:gd name="connsiteY61" fmla="*/ 2253096 h 2507673"/>
                  <a:gd name="connsiteX62" fmla="*/ 2065136 w 3727682"/>
                  <a:gd name="connsiteY62" fmla="*/ 2253096 h 2507673"/>
                  <a:gd name="connsiteX63" fmla="*/ 2065136 w 3727682"/>
                  <a:gd name="connsiteY63" fmla="*/ 2284268 h 2507673"/>
                  <a:gd name="connsiteX64" fmla="*/ 2226196 w 3727682"/>
                  <a:gd name="connsiteY64" fmla="*/ 2284268 h 2507673"/>
                  <a:gd name="connsiteX65" fmla="*/ 2226196 w 3727682"/>
                  <a:gd name="connsiteY65" fmla="*/ 2342284 h 2507673"/>
                  <a:gd name="connsiteX66" fmla="*/ 2275552 w 3727682"/>
                  <a:gd name="connsiteY66" fmla="*/ 2342284 h 2507673"/>
                  <a:gd name="connsiteX67" fmla="*/ 2275552 w 3727682"/>
                  <a:gd name="connsiteY67" fmla="*/ 2373457 h 2507673"/>
                  <a:gd name="connsiteX68" fmla="*/ 2726691 w 3727682"/>
                  <a:gd name="connsiteY68" fmla="*/ 2373457 h 2507673"/>
                  <a:gd name="connsiteX69" fmla="*/ 2726691 w 3727682"/>
                  <a:gd name="connsiteY69" fmla="*/ 2414155 h 2507673"/>
                  <a:gd name="connsiteX70" fmla="*/ 3164841 w 3727682"/>
                  <a:gd name="connsiteY70" fmla="*/ 2414155 h 2507673"/>
                  <a:gd name="connsiteX71" fmla="*/ 3164841 w 3727682"/>
                  <a:gd name="connsiteY71" fmla="*/ 2462646 h 2507673"/>
                  <a:gd name="connsiteX72" fmla="*/ 3433273 w 3727682"/>
                  <a:gd name="connsiteY72" fmla="*/ 2462646 h 2507673"/>
                  <a:gd name="connsiteX73" fmla="*/ 3433273 w 3727682"/>
                  <a:gd name="connsiteY73" fmla="*/ 2507673 h 2507673"/>
                  <a:gd name="connsiteX74" fmla="*/ 3727682 w 3727682"/>
                  <a:gd name="connsiteY74"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30795 w 3727682"/>
                  <a:gd name="connsiteY47" fmla="*/ 1774248 h 2507673"/>
                  <a:gd name="connsiteX48" fmla="*/ 1073671 w 3727682"/>
                  <a:gd name="connsiteY48" fmla="*/ 1774248 h 2507673"/>
                  <a:gd name="connsiteX49" fmla="*/ 1073671 w 3727682"/>
                  <a:gd name="connsiteY49" fmla="*/ 1833130 h 2507673"/>
                  <a:gd name="connsiteX50" fmla="*/ 1104843 w 3727682"/>
                  <a:gd name="connsiteY50" fmla="*/ 1833130 h 2507673"/>
                  <a:gd name="connsiteX51" fmla="*/ 1104843 w 3727682"/>
                  <a:gd name="connsiteY51" fmla="*/ 1908464 h 2507673"/>
                  <a:gd name="connsiteX52" fmla="*/ 1287550 w 3727682"/>
                  <a:gd name="connsiteY52" fmla="*/ 1908464 h 2507673"/>
                  <a:gd name="connsiteX53" fmla="*/ 1287550 w 3727682"/>
                  <a:gd name="connsiteY53" fmla="*/ 2020166 h 2507673"/>
                  <a:gd name="connsiteX54" fmla="*/ 1328248 w 3727682"/>
                  <a:gd name="connsiteY54" fmla="*/ 2020166 h 2507673"/>
                  <a:gd name="connsiteX55" fmla="*/ 1328248 w 3727682"/>
                  <a:gd name="connsiteY55" fmla="*/ 2078182 h 2507673"/>
                  <a:gd name="connsiteX56" fmla="*/ 1649500 w 3727682"/>
                  <a:gd name="connsiteY56" fmla="*/ 2078182 h 2507673"/>
                  <a:gd name="connsiteX57" fmla="*/ 1649500 w 3727682"/>
                  <a:gd name="connsiteY57" fmla="*/ 2158711 h 2507673"/>
                  <a:gd name="connsiteX58" fmla="*/ 1748214 w 3727682"/>
                  <a:gd name="connsiteY58" fmla="*/ 2158711 h 2507673"/>
                  <a:gd name="connsiteX59" fmla="*/ 1748214 w 3727682"/>
                  <a:gd name="connsiteY59" fmla="*/ 2208068 h 2507673"/>
                  <a:gd name="connsiteX60" fmla="*/ 1846927 w 3727682"/>
                  <a:gd name="connsiteY60" fmla="*/ 2208068 h 2507673"/>
                  <a:gd name="connsiteX61" fmla="*/ 1846927 w 3727682"/>
                  <a:gd name="connsiteY61" fmla="*/ 2253096 h 2507673"/>
                  <a:gd name="connsiteX62" fmla="*/ 2065136 w 3727682"/>
                  <a:gd name="connsiteY62" fmla="*/ 2253096 h 2507673"/>
                  <a:gd name="connsiteX63" fmla="*/ 2065136 w 3727682"/>
                  <a:gd name="connsiteY63" fmla="*/ 2284268 h 2507673"/>
                  <a:gd name="connsiteX64" fmla="*/ 2226196 w 3727682"/>
                  <a:gd name="connsiteY64" fmla="*/ 2284268 h 2507673"/>
                  <a:gd name="connsiteX65" fmla="*/ 2226196 w 3727682"/>
                  <a:gd name="connsiteY65" fmla="*/ 2342284 h 2507673"/>
                  <a:gd name="connsiteX66" fmla="*/ 2275552 w 3727682"/>
                  <a:gd name="connsiteY66" fmla="*/ 2342284 h 2507673"/>
                  <a:gd name="connsiteX67" fmla="*/ 2275552 w 3727682"/>
                  <a:gd name="connsiteY67" fmla="*/ 2373457 h 2507673"/>
                  <a:gd name="connsiteX68" fmla="*/ 2726691 w 3727682"/>
                  <a:gd name="connsiteY68" fmla="*/ 2373457 h 2507673"/>
                  <a:gd name="connsiteX69" fmla="*/ 2726691 w 3727682"/>
                  <a:gd name="connsiteY69" fmla="*/ 2414155 h 2507673"/>
                  <a:gd name="connsiteX70" fmla="*/ 3164841 w 3727682"/>
                  <a:gd name="connsiteY70" fmla="*/ 2414155 h 2507673"/>
                  <a:gd name="connsiteX71" fmla="*/ 3164841 w 3727682"/>
                  <a:gd name="connsiteY71" fmla="*/ 2462646 h 2507673"/>
                  <a:gd name="connsiteX72" fmla="*/ 3433273 w 3727682"/>
                  <a:gd name="connsiteY72" fmla="*/ 2462646 h 2507673"/>
                  <a:gd name="connsiteX73" fmla="*/ 3433273 w 3727682"/>
                  <a:gd name="connsiteY73" fmla="*/ 2507673 h 2507673"/>
                  <a:gd name="connsiteX74" fmla="*/ 3727682 w 3727682"/>
                  <a:gd name="connsiteY74"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30795 w 3727682"/>
                  <a:gd name="connsiteY47" fmla="*/ 1774248 h 2507673"/>
                  <a:gd name="connsiteX48" fmla="*/ 839140 w 3727682"/>
                  <a:gd name="connsiteY48" fmla="*/ 1678890 h 2507673"/>
                  <a:gd name="connsiteX49" fmla="*/ 1073671 w 3727682"/>
                  <a:gd name="connsiteY49" fmla="*/ 1774248 h 2507673"/>
                  <a:gd name="connsiteX50" fmla="*/ 1073671 w 3727682"/>
                  <a:gd name="connsiteY50" fmla="*/ 1833130 h 2507673"/>
                  <a:gd name="connsiteX51" fmla="*/ 1104843 w 3727682"/>
                  <a:gd name="connsiteY51" fmla="*/ 1833130 h 2507673"/>
                  <a:gd name="connsiteX52" fmla="*/ 1104843 w 3727682"/>
                  <a:gd name="connsiteY52" fmla="*/ 1908464 h 2507673"/>
                  <a:gd name="connsiteX53" fmla="*/ 1287550 w 3727682"/>
                  <a:gd name="connsiteY53" fmla="*/ 1908464 h 2507673"/>
                  <a:gd name="connsiteX54" fmla="*/ 1287550 w 3727682"/>
                  <a:gd name="connsiteY54" fmla="*/ 2020166 h 2507673"/>
                  <a:gd name="connsiteX55" fmla="*/ 1328248 w 3727682"/>
                  <a:gd name="connsiteY55" fmla="*/ 2020166 h 2507673"/>
                  <a:gd name="connsiteX56" fmla="*/ 1328248 w 3727682"/>
                  <a:gd name="connsiteY56" fmla="*/ 2078182 h 2507673"/>
                  <a:gd name="connsiteX57" fmla="*/ 1649500 w 3727682"/>
                  <a:gd name="connsiteY57" fmla="*/ 2078182 h 2507673"/>
                  <a:gd name="connsiteX58" fmla="*/ 1649500 w 3727682"/>
                  <a:gd name="connsiteY58" fmla="*/ 2158711 h 2507673"/>
                  <a:gd name="connsiteX59" fmla="*/ 1748214 w 3727682"/>
                  <a:gd name="connsiteY59" fmla="*/ 2158711 h 2507673"/>
                  <a:gd name="connsiteX60" fmla="*/ 1748214 w 3727682"/>
                  <a:gd name="connsiteY60" fmla="*/ 2208068 h 2507673"/>
                  <a:gd name="connsiteX61" fmla="*/ 1846927 w 3727682"/>
                  <a:gd name="connsiteY61" fmla="*/ 2208068 h 2507673"/>
                  <a:gd name="connsiteX62" fmla="*/ 1846927 w 3727682"/>
                  <a:gd name="connsiteY62" fmla="*/ 2253096 h 2507673"/>
                  <a:gd name="connsiteX63" fmla="*/ 2065136 w 3727682"/>
                  <a:gd name="connsiteY63" fmla="*/ 2253096 h 2507673"/>
                  <a:gd name="connsiteX64" fmla="*/ 2065136 w 3727682"/>
                  <a:gd name="connsiteY64" fmla="*/ 2284268 h 2507673"/>
                  <a:gd name="connsiteX65" fmla="*/ 2226196 w 3727682"/>
                  <a:gd name="connsiteY65" fmla="*/ 2284268 h 2507673"/>
                  <a:gd name="connsiteX66" fmla="*/ 2226196 w 3727682"/>
                  <a:gd name="connsiteY66" fmla="*/ 2342284 h 2507673"/>
                  <a:gd name="connsiteX67" fmla="*/ 2275552 w 3727682"/>
                  <a:gd name="connsiteY67" fmla="*/ 2342284 h 2507673"/>
                  <a:gd name="connsiteX68" fmla="*/ 2275552 w 3727682"/>
                  <a:gd name="connsiteY68" fmla="*/ 2373457 h 2507673"/>
                  <a:gd name="connsiteX69" fmla="*/ 2726691 w 3727682"/>
                  <a:gd name="connsiteY69" fmla="*/ 2373457 h 2507673"/>
                  <a:gd name="connsiteX70" fmla="*/ 2726691 w 3727682"/>
                  <a:gd name="connsiteY70" fmla="*/ 2414155 h 2507673"/>
                  <a:gd name="connsiteX71" fmla="*/ 3164841 w 3727682"/>
                  <a:gd name="connsiteY71" fmla="*/ 2414155 h 2507673"/>
                  <a:gd name="connsiteX72" fmla="*/ 3164841 w 3727682"/>
                  <a:gd name="connsiteY72" fmla="*/ 2462646 h 2507673"/>
                  <a:gd name="connsiteX73" fmla="*/ 3433273 w 3727682"/>
                  <a:gd name="connsiteY73" fmla="*/ 2462646 h 2507673"/>
                  <a:gd name="connsiteX74" fmla="*/ 3433273 w 3727682"/>
                  <a:gd name="connsiteY74" fmla="*/ 2507673 h 2507673"/>
                  <a:gd name="connsiteX75" fmla="*/ 3727682 w 3727682"/>
                  <a:gd name="connsiteY7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30795 w 3727682"/>
                  <a:gd name="connsiteY47" fmla="*/ 1774248 h 2507673"/>
                  <a:gd name="connsiteX48" fmla="*/ 969772 w 3727682"/>
                  <a:gd name="connsiteY48" fmla="*/ 1715539 h 2507673"/>
                  <a:gd name="connsiteX49" fmla="*/ 1073671 w 3727682"/>
                  <a:gd name="connsiteY49" fmla="*/ 1774248 h 2507673"/>
                  <a:gd name="connsiteX50" fmla="*/ 1073671 w 3727682"/>
                  <a:gd name="connsiteY50" fmla="*/ 1833130 h 2507673"/>
                  <a:gd name="connsiteX51" fmla="*/ 1104843 w 3727682"/>
                  <a:gd name="connsiteY51" fmla="*/ 1833130 h 2507673"/>
                  <a:gd name="connsiteX52" fmla="*/ 1104843 w 3727682"/>
                  <a:gd name="connsiteY52" fmla="*/ 1908464 h 2507673"/>
                  <a:gd name="connsiteX53" fmla="*/ 1287550 w 3727682"/>
                  <a:gd name="connsiteY53" fmla="*/ 1908464 h 2507673"/>
                  <a:gd name="connsiteX54" fmla="*/ 1287550 w 3727682"/>
                  <a:gd name="connsiteY54" fmla="*/ 2020166 h 2507673"/>
                  <a:gd name="connsiteX55" fmla="*/ 1328248 w 3727682"/>
                  <a:gd name="connsiteY55" fmla="*/ 2020166 h 2507673"/>
                  <a:gd name="connsiteX56" fmla="*/ 1328248 w 3727682"/>
                  <a:gd name="connsiteY56" fmla="*/ 2078182 h 2507673"/>
                  <a:gd name="connsiteX57" fmla="*/ 1649500 w 3727682"/>
                  <a:gd name="connsiteY57" fmla="*/ 2078182 h 2507673"/>
                  <a:gd name="connsiteX58" fmla="*/ 1649500 w 3727682"/>
                  <a:gd name="connsiteY58" fmla="*/ 2158711 h 2507673"/>
                  <a:gd name="connsiteX59" fmla="*/ 1748214 w 3727682"/>
                  <a:gd name="connsiteY59" fmla="*/ 2158711 h 2507673"/>
                  <a:gd name="connsiteX60" fmla="*/ 1748214 w 3727682"/>
                  <a:gd name="connsiteY60" fmla="*/ 2208068 h 2507673"/>
                  <a:gd name="connsiteX61" fmla="*/ 1846927 w 3727682"/>
                  <a:gd name="connsiteY61" fmla="*/ 2208068 h 2507673"/>
                  <a:gd name="connsiteX62" fmla="*/ 1846927 w 3727682"/>
                  <a:gd name="connsiteY62" fmla="*/ 2253096 h 2507673"/>
                  <a:gd name="connsiteX63" fmla="*/ 2065136 w 3727682"/>
                  <a:gd name="connsiteY63" fmla="*/ 2253096 h 2507673"/>
                  <a:gd name="connsiteX64" fmla="*/ 2065136 w 3727682"/>
                  <a:gd name="connsiteY64" fmla="*/ 2284268 h 2507673"/>
                  <a:gd name="connsiteX65" fmla="*/ 2226196 w 3727682"/>
                  <a:gd name="connsiteY65" fmla="*/ 2284268 h 2507673"/>
                  <a:gd name="connsiteX66" fmla="*/ 2226196 w 3727682"/>
                  <a:gd name="connsiteY66" fmla="*/ 2342284 h 2507673"/>
                  <a:gd name="connsiteX67" fmla="*/ 2275552 w 3727682"/>
                  <a:gd name="connsiteY67" fmla="*/ 2342284 h 2507673"/>
                  <a:gd name="connsiteX68" fmla="*/ 2275552 w 3727682"/>
                  <a:gd name="connsiteY68" fmla="*/ 2373457 h 2507673"/>
                  <a:gd name="connsiteX69" fmla="*/ 2726691 w 3727682"/>
                  <a:gd name="connsiteY69" fmla="*/ 2373457 h 2507673"/>
                  <a:gd name="connsiteX70" fmla="*/ 2726691 w 3727682"/>
                  <a:gd name="connsiteY70" fmla="*/ 2414155 h 2507673"/>
                  <a:gd name="connsiteX71" fmla="*/ 3164841 w 3727682"/>
                  <a:gd name="connsiteY71" fmla="*/ 2414155 h 2507673"/>
                  <a:gd name="connsiteX72" fmla="*/ 3164841 w 3727682"/>
                  <a:gd name="connsiteY72" fmla="*/ 2462646 h 2507673"/>
                  <a:gd name="connsiteX73" fmla="*/ 3433273 w 3727682"/>
                  <a:gd name="connsiteY73" fmla="*/ 2462646 h 2507673"/>
                  <a:gd name="connsiteX74" fmla="*/ 3433273 w 3727682"/>
                  <a:gd name="connsiteY74" fmla="*/ 2507673 h 2507673"/>
                  <a:gd name="connsiteX75" fmla="*/ 3727682 w 3727682"/>
                  <a:gd name="connsiteY7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69772 w 3727682"/>
                  <a:gd name="connsiteY48" fmla="*/ 1715539 h 2507673"/>
                  <a:gd name="connsiteX49" fmla="*/ 1073671 w 3727682"/>
                  <a:gd name="connsiteY49" fmla="*/ 1774248 h 2507673"/>
                  <a:gd name="connsiteX50" fmla="*/ 1073671 w 3727682"/>
                  <a:gd name="connsiteY50" fmla="*/ 1833130 h 2507673"/>
                  <a:gd name="connsiteX51" fmla="*/ 1104843 w 3727682"/>
                  <a:gd name="connsiteY51" fmla="*/ 1833130 h 2507673"/>
                  <a:gd name="connsiteX52" fmla="*/ 1104843 w 3727682"/>
                  <a:gd name="connsiteY52" fmla="*/ 1908464 h 2507673"/>
                  <a:gd name="connsiteX53" fmla="*/ 1287550 w 3727682"/>
                  <a:gd name="connsiteY53" fmla="*/ 1908464 h 2507673"/>
                  <a:gd name="connsiteX54" fmla="*/ 1287550 w 3727682"/>
                  <a:gd name="connsiteY54" fmla="*/ 2020166 h 2507673"/>
                  <a:gd name="connsiteX55" fmla="*/ 1328248 w 3727682"/>
                  <a:gd name="connsiteY55" fmla="*/ 2020166 h 2507673"/>
                  <a:gd name="connsiteX56" fmla="*/ 1328248 w 3727682"/>
                  <a:gd name="connsiteY56" fmla="*/ 2078182 h 2507673"/>
                  <a:gd name="connsiteX57" fmla="*/ 1649500 w 3727682"/>
                  <a:gd name="connsiteY57" fmla="*/ 2078182 h 2507673"/>
                  <a:gd name="connsiteX58" fmla="*/ 1649500 w 3727682"/>
                  <a:gd name="connsiteY58" fmla="*/ 2158711 h 2507673"/>
                  <a:gd name="connsiteX59" fmla="*/ 1748214 w 3727682"/>
                  <a:gd name="connsiteY59" fmla="*/ 2158711 h 2507673"/>
                  <a:gd name="connsiteX60" fmla="*/ 1748214 w 3727682"/>
                  <a:gd name="connsiteY60" fmla="*/ 2208068 h 2507673"/>
                  <a:gd name="connsiteX61" fmla="*/ 1846927 w 3727682"/>
                  <a:gd name="connsiteY61" fmla="*/ 2208068 h 2507673"/>
                  <a:gd name="connsiteX62" fmla="*/ 1846927 w 3727682"/>
                  <a:gd name="connsiteY62" fmla="*/ 2253096 h 2507673"/>
                  <a:gd name="connsiteX63" fmla="*/ 2065136 w 3727682"/>
                  <a:gd name="connsiteY63" fmla="*/ 2253096 h 2507673"/>
                  <a:gd name="connsiteX64" fmla="*/ 2065136 w 3727682"/>
                  <a:gd name="connsiteY64" fmla="*/ 2284268 h 2507673"/>
                  <a:gd name="connsiteX65" fmla="*/ 2226196 w 3727682"/>
                  <a:gd name="connsiteY65" fmla="*/ 2284268 h 2507673"/>
                  <a:gd name="connsiteX66" fmla="*/ 2226196 w 3727682"/>
                  <a:gd name="connsiteY66" fmla="*/ 2342284 h 2507673"/>
                  <a:gd name="connsiteX67" fmla="*/ 2275552 w 3727682"/>
                  <a:gd name="connsiteY67" fmla="*/ 2342284 h 2507673"/>
                  <a:gd name="connsiteX68" fmla="*/ 2275552 w 3727682"/>
                  <a:gd name="connsiteY68" fmla="*/ 2373457 h 2507673"/>
                  <a:gd name="connsiteX69" fmla="*/ 2726691 w 3727682"/>
                  <a:gd name="connsiteY69" fmla="*/ 2373457 h 2507673"/>
                  <a:gd name="connsiteX70" fmla="*/ 2726691 w 3727682"/>
                  <a:gd name="connsiteY70" fmla="*/ 2414155 h 2507673"/>
                  <a:gd name="connsiteX71" fmla="*/ 3164841 w 3727682"/>
                  <a:gd name="connsiteY71" fmla="*/ 2414155 h 2507673"/>
                  <a:gd name="connsiteX72" fmla="*/ 3164841 w 3727682"/>
                  <a:gd name="connsiteY72" fmla="*/ 2462646 h 2507673"/>
                  <a:gd name="connsiteX73" fmla="*/ 3433273 w 3727682"/>
                  <a:gd name="connsiteY73" fmla="*/ 2462646 h 2507673"/>
                  <a:gd name="connsiteX74" fmla="*/ 3433273 w 3727682"/>
                  <a:gd name="connsiteY74" fmla="*/ 2507673 h 2507673"/>
                  <a:gd name="connsiteX75" fmla="*/ 3727682 w 3727682"/>
                  <a:gd name="connsiteY7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1073671 w 3727682"/>
                  <a:gd name="connsiteY49" fmla="*/ 1774248 h 2507673"/>
                  <a:gd name="connsiteX50" fmla="*/ 1073671 w 3727682"/>
                  <a:gd name="connsiteY50" fmla="*/ 1833130 h 2507673"/>
                  <a:gd name="connsiteX51" fmla="*/ 1104843 w 3727682"/>
                  <a:gd name="connsiteY51" fmla="*/ 1833130 h 2507673"/>
                  <a:gd name="connsiteX52" fmla="*/ 1104843 w 3727682"/>
                  <a:gd name="connsiteY52" fmla="*/ 1908464 h 2507673"/>
                  <a:gd name="connsiteX53" fmla="*/ 1287550 w 3727682"/>
                  <a:gd name="connsiteY53" fmla="*/ 1908464 h 2507673"/>
                  <a:gd name="connsiteX54" fmla="*/ 1287550 w 3727682"/>
                  <a:gd name="connsiteY54" fmla="*/ 2020166 h 2507673"/>
                  <a:gd name="connsiteX55" fmla="*/ 1328248 w 3727682"/>
                  <a:gd name="connsiteY55" fmla="*/ 2020166 h 2507673"/>
                  <a:gd name="connsiteX56" fmla="*/ 1328248 w 3727682"/>
                  <a:gd name="connsiteY56" fmla="*/ 2078182 h 2507673"/>
                  <a:gd name="connsiteX57" fmla="*/ 1649500 w 3727682"/>
                  <a:gd name="connsiteY57" fmla="*/ 2078182 h 2507673"/>
                  <a:gd name="connsiteX58" fmla="*/ 1649500 w 3727682"/>
                  <a:gd name="connsiteY58" fmla="*/ 2158711 h 2507673"/>
                  <a:gd name="connsiteX59" fmla="*/ 1748214 w 3727682"/>
                  <a:gd name="connsiteY59" fmla="*/ 2158711 h 2507673"/>
                  <a:gd name="connsiteX60" fmla="*/ 1748214 w 3727682"/>
                  <a:gd name="connsiteY60" fmla="*/ 2208068 h 2507673"/>
                  <a:gd name="connsiteX61" fmla="*/ 1846927 w 3727682"/>
                  <a:gd name="connsiteY61" fmla="*/ 2208068 h 2507673"/>
                  <a:gd name="connsiteX62" fmla="*/ 1846927 w 3727682"/>
                  <a:gd name="connsiteY62" fmla="*/ 2253096 h 2507673"/>
                  <a:gd name="connsiteX63" fmla="*/ 2065136 w 3727682"/>
                  <a:gd name="connsiteY63" fmla="*/ 2253096 h 2507673"/>
                  <a:gd name="connsiteX64" fmla="*/ 2065136 w 3727682"/>
                  <a:gd name="connsiteY64" fmla="*/ 2284268 h 2507673"/>
                  <a:gd name="connsiteX65" fmla="*/ 2226196 w 3727682"/>
                  <a:gd name="connsiteY65" fmla="*/ 2284268 h 2507673"/>
                  <a:gd name="connsiteX66" fmla="*/ 2226196 w 3727682"/>
                  <a:gd name="connsiteY66" fmla="*/ 2342284 h 2507673"/>
                  <a:gd name="connsiteX67" fmla="*/ 2275552 w 3727682"/>
                  <a:gd name="connsiteY67" fmla="*/ 2342284 h 2507673"/>
                  <a:gd name="connsiteX68" fmla="*/ 2275552 w 3727682"/>
                  <a:gd name="connsiteY68" fmla="*/ 2373457 h 2507673"/>
                  <a:gd name="connsiteX69" fmla="*/ 2726691 w 3727682"/>
                  <a:gd name="connsiteY69" fmla="*/ 2373457 h 2507673"/>
                  <a:gd name="connsiteX70" fmla="*/ 2726691 w 3727682"/>
                  <a:gd name="connsiteY70" fmla="*/ 2414155 h 2507673"/>
                  <a:gd name="connsiteX71" fmla="*/ 3164841 w 3727682"/>
                  <a:gd name="connsiteY71" fmla="*/ 2414155 h 2507673"/>
                  <a:gd name="connsiteX72" fmla="*/ 3164841 w 3727682"/>
                  <a:gd name="connsiteY72" fmla="*/ 2462646 h 2507673"/>
                  <a:gd name="connsiteX73" fmla="*/ 3433273 w 3727682"/>
                  <a:gd name="connsiteY73" fmla="*/ 2462646 h 2507673"/>
                  <a:gd name="connsiteX74" fmla="*/ 3433273 w 3727682"/>
                  <a:gd name="connsiteY74" fmla="*/ 2507673 h 2507673"/>
                  <a:gd name="connsiteX75" fmla="*/ 3727682 w 3727682"/>
                  <a:gd name="connsiteY7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47622 w 3727682"/>
                  <a:gd name="connsiteY49" fmla="*/ 1785702 h 2507673"/>
                  <a:gd name="connsiteX50" fmla="*/ 1073671 w 3727682"/>
                  <a:gd name="connsiteY50" fmla="*/ 1833130 h 2507673"/>
                  <a:gd name="connsiteX51" fmla="*/ 1104843 w 3727682"/>
                  <a:gd name="connsiteY51" fmla="*/ 1833130 h 2507673"/>
                  <a:gd name="connsiteX52" fmla="*/ 1104843 w 3727682"/>
                  <a:gd name="connsiteY52" fmla="*/ 1908464 h 2507673"/>
                  <a:gd name="connsiteX53" fmla="*/ 1287550 w 3727682"/>
                  <a:gd name="connsiteY53" fmla="*/ 1908464 h 2507673"/>
                  <a:gd name="connsiteX54" fmla="*/ 1287550 w 3727682"/>
                  <a:gd name="connsiteY54" fmla="*/ 2020166 h 2507673"/>
                  <a:gd name="connsiteX55" fmla="*/ 1328248 w 3727682"/>
                  <a:gd name="connsiteY55" fmla="*/ 2020166 h 2507673"/>
                  <a:gd name="connsiteX56" fmla="*/ 1328248 w 3727682"/>
                  <a:gd name="connsiteY56" fmla="*/ 2078182 h 2507673"/>
                  <a:gd name="connsiteX57" fmla="*/ 1649500 w 3727682"/>
                  <a:gd name="connsiteY57" fmla="*/ 2078182 h 2507673"/>
                  <a:gd name="connsiteX58" fmla="*/ 1649500 w 3727682"/>
                  <a:gd name="connsiteY58" fmla="*/ 2158711 h 2507673"/>
                  <a:gd name="connsiteX59" fmla="*/ 1748214 w 3727682"/>
                  <a:gd name="connsiteY59" fmla="*/ 2158711 h 2507673"/>
                  <a:gd name="connsiteX60" fmla="*/ 1748214 w 3727682"/>
                  <a:gd name="connsiteY60" fmla="*/ 2208068 h 2507673"/>
                  <a:gd name="connsiteX61" fmla="*/ 1846927 w 3727682"/>
                  <a:gd name="connsiteY61" fmla="*/ 2208068 h 2507673"/>
                  <a:gd name="connsiteX62" fmla="*/ 1846927 w 3727682"/>
                  <a:gd name="connsiteY62" fmla="*/ 2253096 h 2507673"/>
                  <a:gd name="connsiteX63" fmla="*/ 2065136 w 3727682"/>
                  <a:gd name="connsiteY63" fmla="*/ 2253096 h 2507673"/>
                  <a:gd name="connsiteX64" fmla="*/ 2065136 w 3727682"/>
                  <a:gd name="connsiteY64" fmla="*/ 2284268 h 2507673"/>
                  <a:gd name="connsiteX65" fmla="*/ 2226196 w 3727682"/>
                  <a:gd name="connsiteY65" fmla="*/ 2284268 h 2507673"/>
                  <a:gd name="connsiteX66" fmla="*/ 2226196 w 3727682"/>
                  <a:gd name="connsiteY66" fmla="*/ 2342284 h 2507673"/>
                  <a:gd name="connsiteX67" fmla="*/ 2275552 w 3727682"/>
                  <a:gd name="connsiteY67" fmla="*/ 2342284 h 2507673"/>
                  <a:gd name="connsiteX68" fmla="*/ 2275552 w 3727682"/>
                  <a:gd name="connsiteY68" fmla="*/ 2373457 h 2507673"/>
                  <a:gd name="connsiteX69" fmla="*/ 2726691 w 3727682"/>
                  <a:gd name="connsiteY69" fmla="*/ 2373457 h 2507673"/>
                  <a:gd name="connsiteX70" fmla="*/ 2726691 w 3727682"/>
                  <a:gd name="connsiteY70" fmla="*/ 2414155 h 2507673"/>
                  <a:gd name="connsiteX71" fmla="*/ 3164841 w 3727682"/>
                  <a:gd name="connsiteY71" fmla="*/ 2414155 h 2507673"/>
                  <a:gd name="connsiteX72" fmla="*/ 3164841 w 3727682"/>
                  <a:gd name="connsiteY72" fmla="*/ 2462646 h 2507673"/>
                  <a:gd name="connsiteX73" fmla="*/ 3433273 w 3727682"/>
                  <a:gd name="connsiteY73" fmla="*/ 2462646 h 2507673"/>
                  <a:gd name="connsiteX74" fmla="*/ 3433273 w 3727682"/>
                  <a:gd name="connsiteY74" fmla="*/ 2507673 h 2507673"/>
                  <a:gd name="connsiteX75" fmla="*/ 3727682 w 3727682"/>
                  <a:gd name="connsiteY75"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47622 w 3727682"/>
                  <a:gd name="connsiteY49" fmla="*/ 1785702 h 2507673"/>
                  <a:gd name="connsiteX50" fmla="*/ 930812 w 3727682"/>
                  <a:gd name="connsiteY50" fmla="*/ 1740735 h 2507673"/>
                  <a:gd name="connsiteX51" fmla="*/ 1073671 w 3727682"/>
                  <a:gd name="connsiteY51" fmla="*/ 1833130 h 2507673"/>
                  <a:gd name="connsiteX52" fmla="*/ 1104843 w 3727682"/>
                  <a:gd name="connsiteY52" fmla="*/ 1833130 h 2507673"/>
                  <a:gd name="connsiteX53" fmla="*/ 1104843 w 3727682"/>
                  <a:gd name="connsiteY53" fmla="*/ 1908464 h 2507673"/>
                  <a:gd name="connsiteX54" fmla="*/ 1287550 w 3727682"/>
                  <a:gd name="connsiteY54" fmla="*/ 1908464 h 2507673"/>
                  <a:gd name="connsiteX55" fmla="*/ 1287550 w 3727682"/>
                  <a:gd name="connsiteY55" fmla="*/ 2020166 h 2507673"/>
                  <a:gd name="connsiteX56" fmla="*/ 1328248 w 3727682"/>
                  <a:gd name="connsiteY56" fmla="*/ 2020166 h 2507673"/>
                  <a:gd name="connsiteX57" fmla="*/ 1328248 w 3727682"/>
                  <a:gd name="connsiteY57" fmla="*/ 2078182 h 2507673"/>
                  <a:gd name="connsiteX58" fmla="*/ 1649500 w 3727682"/>
                  <a:gd name="connsiteY58" fmla="*/ 2078182 h 2507673"/>
                  <a:gd name="connsiteX59" fmla="*/ 1649500 w 3727682"/>
                  <a:gd name="connsiteY59" fmla="*/ 2158711 h 2507673"/>
                  <a:gd name="connsiteX60" fmla="*/ 1748214 w 3727682"/>
                  <a:gd name="connsiteY60" fmla="*/ 2158711 h 2507673"/>
                  <a:gd name="connsiteX61" fmla="*/ 1748214 w 3727682"/>
                  <a:gd name="connsiteY61" fmla="*/ 2208068 h 2507673"/>
                  <a:gd name="connsiteX62" fmla="*/ 1846927 w 3727682"/>
                  <a:gd name="connsiteY62" fmla="*/ 2208068 h 2507673"/>
                  <a:gd name="connsiteX63" fmla="*/ 1846927 w 3727682"/>
                  <a:gd name="connsiteY63" fmla="*/ 2253096 h 2507673"/>
                  <a:gd name="connsiteX64" fmla="*/ 2065136 w 3727682"/>
                  <a:gd name="connsiteY64" fmla="*/ 2253096 h 2507673"/>
                  <a:gd name="connsiteX65" fmla="*/ 2065136 w 3727682"/>
                  <a:gd name="connsiteY65" fmla="*/ 2284268 h 2507673"/>
                  <a:gd name="connsiteX66" fmla="*/ 2226196 w 3727682"/>
                  <a:gd name="connsiteY66" fmla="*/ 2284268 h 2507673"/>
                  <a:gd name="connsiteX67" fmla="*/ 2226196 w 3727682"/>
                  <a:gd name="connsiteY67" fmla="*/ 2342284 h 2507673"/>
                  <a:gd name="connsiteX68" fmla="*/ 2275552 w 3727682"/>
                  <a:gd name="connsiteY68" fmla="*/ 2342284 h 2507673"/>
                  <a:gd name="connsiteX69" fmla="*/ 2275552 w 3727682"/>
                  <a:gd name="connsiteY69" fmla="*/ 2373457 h 2507673"/>
                  <a:gd name="connsiteX70" fmla="*/ 2726691 w 3727682"/>
                  <a:gd name="connsiteY70" fmla="*/ 2373457 h 2507673"/>
                  <a:gd name="connsiteX71" fmla="*/ 2726691 w 3727682"/>
                  <a:gd name="connsiteY71" fmla="*/ 2414155 h 2507673"/>
                  <a:gd name="connsiteX72" fmla="*/ 3164841 w 3727682"/>
                  <a:gd name="connsiteY72" fmla="*/ 2414155 h 2507673"/>
                  <a:gd name="connsiteX73" fmla="*/ 3164841 w 3727682"/>
                  <a:gd name="connsiteY73" fmla="*/ 2462646 h 2507673"/>
                  <a:gd name="connsiteX74" fmla="*/ 3433273 w 3727682"/>
                  <a:gd name="connsiteY74" fmla="*/ 2462646 h 2507673"/>
                  <a:gd name="connsiteX75" fmla="*/ 3433273 w 3727682"/>
                  <a:gd name="connsiteY75" fmla="*/ 2507673 h 2507673"/>
                  <a:gd name="connsiteX76" fmla="*/ 3727682 w 3727682"/>
                  <a:gd name="connsiteY7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47622 w 3727682"/>
                  <a:gd name="connsiteY49" fmla="*/ 1785702 h 2507673"/>
                  <a:gd name="connsiteX50" fmla="*/ 1006442 w 3727682"/>
                  <a:gd name="connsiteY50" fmla="*/ 1775094 h 2507673"/>
                  <a:gd name="connsiteX51" fmla="*/ 1073671 w 3727682"/>
                  <a:gd name="connsiteY51" fmla="*/ 1833130 h 2507673"/>
                  <a:gd name="connsiteX52" fmla="*/ 1104843 w 3727682"/>
                  <a:gd name="connsiteY52" fmla="*/ 1833130 h 2507673"/>
                  <a:gd name="connsiteX53" fmla="*/ 1104843 w 3727682"/>
                  <a:gd name="connsiteY53" fmla="*/ 1908464 h 2507673"/>
                  <a:gd name="connsiteX54" fmla="*/ 1287550 w 3727682"/>
                  <a:gd name="connsiteY54" fmla="*/ 1908464 h 2507673"/>
                  <a:gd name="connsiteX55" fmla="*/ 1287550 w 3727682"/>
                  <a:gd name="connsiteY55" fmla="*/ 2020166 h 2507673"/>
                  <a:gd name="connsiteX56" fmla="*/ 1328248 w 3727682"/>
                  <a:gd name="connsiteY56" fmla="*/ 2020166 h 2507673"/>
                  <a:gd name="connsiteX57" fmla="*/ 1328248 w 3727682"/>
                  <a:gd name="connsiteY57" fmla="*/ 2078182 h 2507673"/>
                  <a:gd name="connsiteX58" fmla="*/ 1649500 w 3727682"/>
                  <a:gd name="connsiteY58" fmla="*/ 2078182 h 2507673"/>
                  <a:gd name="connsiteX59" fmla="*/ 1649500 w 3727682"/>
                  <a:gd name="connsiteY59" fmla="*/ 2158711 h 2507673"/>
                  <a:gd name="connsiteX60" fmla="*/ 1748214 w 3727682"/>
                  <a:gd name="connsiteY60" fmla="*/ 2158711 h 2507673"/>
                  <a:gd name="connsiteX61" fmla="*/ 1748214 w 3727682"/>
                  <a:gd name="connsiteY61" fmla="*/ 2208068 h 2507673"/>
                  <a:gd name="connsiteX62" fmla="*/ 1846927 w 3727682"/>
                  <a:gd name="connsiteY62" fmla="*/ 2208068 h 2507673"/>
                  <a:gd name="connsiteX63" fmla="*/ 1846927 w 3727682"/>
                  <a:gd name="connsiteY63" fmla="*/ 2253096 h 2507673"/>
                  <a:gd name="connsiteX64" fmla="*/ 2065136 w 3727682"/>
                  <a:gd name="connsiteY64" fmla="*/ 2253096 h 2507673"/>
                  <a:gd name="connsiteX65" fmla="*/ 2065136 w 3727682"/>
                  <a:gd name="connsiteY65" fmla="*/ 2284268 h 2507673"/>
                  <a:gd name="connsiteX66" fmla="*/ 2226196 w 3727682"/>
                  <a:gd name="connsiteY66" fmla="*/ 2284268 h 2507673"/>
                  <a:gd name="connsiteX67" fmla="*/ 2226196 w 3727682"/>
                  <a:gd name="connsiteY67" fmla="*/ 2342284 h 2507673"/>
                  <a:gd name="connsiteX68" fmla="*/ 2275552 w 3727682"/>
                  <a:gd name="connsiteY68" fmla="*/ 2342284 h 2507673"/>
                  <a:gd name="connsiteX69" fmla="*/ 2275552 w 3727682"/>
                  <a:gd name="connsiteY69" fmla="*/ 2373457 h 2507673"/>
                  <a:gd name="connsiteX70" fmla="*/ 2726691 w 3727682"/>
                  <a:gd name="connsiteY70" fmla="*/ 2373457 h 2507673"/>
                  <a:gd name="connsiteX71" fmla="*/ 2726691 w 3727682"/>
                  <a:gd name="connsiteY71" fmla="*/ 2414155 h 2507673"/>
                  <a:gd name="connsiteX72" fmla="*/ 3164841 w 3727682"/>
                  <a:gd name="connsiteY72" fmla="*/ 2414155 h 2507673"/>
                  <a:gd name="connsiteX73" fmla="*/ 3164841 w 3727682"/>
                  <a:gd name="connsiteY73" fmla="*/ 2462646 h 2507673"/>
                  <a:gd name="connsiteX74" fmla="*/ 3433273 w 3727682"/>
                  <a:gd name="connsiteY74" fmla="*/ 2462646 h 2507673"/>
                  <a:gd name="connsiteX75" fmla="*/ 3433273 w 3727682"/>
                  <a:gd name="connsiteY75" fmla="*/ 2507673 h 2507673"/>
                  <a:gd name="connsiteX76" fmla="*/ 3727682 w 3727682"/>
                  <a:gd name="connsiteY7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1006442 w 3727682"/>
                  <a:gd name="connsiteY50" fmla="*/ 1775094 h 2507673"/>
                  <a:gd name="connsiteX51" fmla="*/ 1073671 w 3727682"/>
                  <a:gd name="connsiteY51" fmla="*/ 1833130 h 2507673"/>
                  <a:gd name="connsiteX52" fmla="*/ 1104843 w 3727682"/>
                  <a:gd name="connsiteY52" fmla="*/ 1833130 h 2507673"/>
                  <a:gd name="connsiteX53" fmla="*/ 1104843 w 3727682"/>
                  <a:gd name="connsiteY53" fmla="*/ 1908464 h 2507673"/>
                  <a:gd name="connsiteX54" fmla="*/ 1287550 w 3727682"/>
                  <a:gd name="connsiteY54" fmla="*/ 1908464 h 2507673"/>
                  <a:gd name="connsiteX55" fmla="*/ 1287550 w 3727682"/>
                  <a:gd name="connsiteY55" fmla="*/ 2020166 h 2507673"/>
                  <a:gd name="connsiteX56" fmla="*/ 1328248 w 3727682"/>
                  <a:gd name="connsiteY56" fmla="*/ 2020166 h 2507673"/>
                  <a:gd name="connsiteX57" fmla="*/ 1328248 w 3727682"/>
                  <a:gd name="connsiteY57" fmla="*/ 2078182 h 2507673"/>
                  <a:gd name="connsiteX58" fmla="*/ 1649500 w 3727682"/>
                  <a:gd name="connsiteY58" fmla="*/ 2078182 h 2507673"/>
                  <a:gd name="connsiteX59" fmla="*/ 1649500 w 3727682"/>
                  <a:gd name="connsiteY59" fmla="*/ 2158711 h 2507673"/>
                  <a:gd name="connsiteX60" fmla="*/ 1748214 w 3727682"/>
                  <a:gd name="connsiteY60" fmla="*/ 2158711 h 2507673"/>
                  <a:gd name="connsiteX61" fmla="*/ 1748214 w 3727682"/>
                  <a:gd name="connsiteY61" fmla="*/ 2208068 h 2507673"/>
                  <a:gd name="connsiteX62" fmla="*/ 1846927 w 3727682"/>
                  <a:gd name="connsiteY62" fmla="*/ 2208068 h 2507673"/>
                  <a:gd name="connsiteX63" fmla="*/ 1846927 w 3727682"/>
                  <a:gd name="connsiteY63" fmla="*/ 2253096 h 2507673"/>
                  <a:gd name="connsiteX64" fmla="*/ 2065136 w 3727682"/>
                  <a:gd name="connsiteY64" fmla="*/ 2253096 h 2507673"/>
                  <a:gd name="connsiteX65" fmla="*/ 2065136 w 3727682"/>
                  <a:gd name="connsiteY65" fmla="*/ 2284268 h 2507673"/>
                  <a:gd name="connsiteX66" fmla="*/ 2226196 w 3727682"/>
                  <a:gd name="connsiteY66" fmla="*/ 2284268 h 2507673"/>
                  <a:gd name="connsiteX67" fmla="*/ 2226196 w 3727682"/>
                  <a:gd name="connsiteY67" fmla="*/ 2342284 h 2507673"/>
                  <a:gd name="connsiteX68" fmla="*/ 2275552 w 3727682"/>
                  <a:gd name="connsiteY68" fmla="*/ 2342284 h 2507673"/>
                  <a:gd name="connsiteX69" fmla="*/ 2275552 w 3727682"/>
                  <a:gd name="connsiteY69" fmla="*/ 2373457 h 2507673"/>
                  <a:gd name="connsiteX70" fmla="*/ 2726691 w 3727682"/>
                  <a:gd name="connsiteY70" fmla="*/ 2373457 h 2507673"/>
                  <a:gd name="connsiteX71" fmla="*/ 2726691 w 3727682"/>
                  <a:gd name="connsiteY71" fmla="*/ 2414155 h 2507673"/>
                  <a:gd name="connsiteX72" fmla="*/ 3164841 w 3727682"/>
                  <a:gd name="connsiteY72" fmla="*/ 2414155 h 2507673"/>
                  <a:gd name="connsiteX73" fmla="*/ 3164841 w 3727682"/>
                  <a:gd name="connsiteY73" fmla="*/ 2462646 h 2507673"/>
                  <a:gd name="connsiteX74" fmla="*/ 3433273 w 3727682"/>
                  <a:gd name="connsiteY74" fmla="*/ 2462646 h 2507673"/>
                  <a:gd name="connsiteX75" fmla="*/ 3433273 w 3727682"/>
                  <a:gd name="connsiteY75" fmla="*/ 2507673 h 2507673"/>
                  <a:gd name="connsiteX76" fmla="*/ 3727682 w 3727682"/>
                  <a:gd name="connsiteY7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49148 w 3727682"/>
                  <a:gd name="connsiteY50" fmla="*/ 1745318 h 2507673"/>
                  <a:gd name="connsiteX51" fmla="*/ 1073671 w 3727682"/>
                  <a:gd name="connsiteY51" fmla="*/ 1833130 h 2507673"/>
                  <a:gd name="connsiteX52" fmla="*/ 1104843 w 3727682"/>
                  <a:gd name="connsiteY52" fmla="*/ 1833130 h 2507673"/>
                  <a:gd name="connsiteX53" fmla="*/ 1104843 w 3727682"/>
                  <a:gd name="connsiteY53" fmla="*/ 1908464 h 2507673"/>
                  <a:gd name="connsiteX54" fmla="*/ 1287550 w 3727682"/>
                  <a:gd name="connsiteY54" fmla="*/ 1908464 h 2507673"/>
                  <a:gd name="connsiteX55" fmla="*/ 1287550 w 3727682"/>
                  <a:gd name="connsiteY55" fmla="*/ 2020166 h 2507673"/>
                  <a:gd name="connsiteX56" fmla="*/ 1328248 w 3727682"/>
                  <a:gd name="connsiteY56" fmla="*/ 2020166 h 2507673"/>
                  <a:gd name="connsiteX57" fmla="*/ 1328248 w 3727682"/>
                  <a:gd name="connsiteY57" fmla="*/ 2078182 h 2507673"/>
                  <a:gd name="connsiteX58" fmla="*/ 1649500 w 3727682"/>
                  <a:gd name="connsiteY58" fmla="*/ 2078182 h 2507673"/>
                  <a:gd name="connsiteX59" fmla="*/ 1649500 w 3727682"/>
                  <a:gd name="connsiteY59" fmla="*/ 2158711 h 2507673"/>
                  <a:gd name="connsiteX60" fmla="*/ 1748214 w 3727682"/>
                  <a:gd name="connsiteY60" fmla="*/ 2158711 h 2507673"/>
                  <a:gd name="connsiteX61" fmla="*/ 1748214 w 3727682"/>
                  <a:gd name="connsiteY61" fmla="*/ 2208068 h 2507673"/>
                  <a:gd name="connsiteX62" fmla="*/ 1846927 w 3727682"/>
                  <a:gd name="connsiteY62" fmla="*/ 2208068 h 2507673"/>
                  <a:gd name="connsiteX63" fmla="*/ 1846927 w 3727682"/>
                  <a:gd name="connsiteY63" fmla="*/ 2253096 h 2507673"/>
                  <a:gd name="connsiteX64" fmla="*/ 2065136 w 3727682"/>
                  <a:gd name="connsiteY64" fmla="*/ 2253096 h 2507673"/>
                  <a:gd name="connsiteX65" fmla="*/ 2065136 w 3727682"/>
                  <a:gd name="connsiteY65" fmla="*/ 2284268 h 2507673"/>
                  <a:gd name="connsiteX66" fmla="*/ 2226196 w 3727682"/>
                  <a:gd name="connsiteY66" fmla="*/ 2284268 h 2507673"/>
                  <a:gd name="connsiteX67" fmla="*/ 2226196 w 3727682"/>
                  <a:gd name="connsiteY67" fmla="*/ 2342284 h 2507673"/>
                  <a:gd name="connsiteX68" fmla="*/ 2275552 w 3727682"/>
                  <a:gd name="connsiteY68" fmla="*/ 2342284 h 2507673"/>
                  <a:gd name="connsiteX69" fmla="*/ 2275552 w 3727682"/>
                  <a:gd name="connsiteY69" fmla="*/ 2373457 h 2507673"/>
                  <a:gd name="connsiteX70" fmla="*/ 2726691 w 3727682"/>
                  <a:gd name="connsiteY70" fmla="*/ 2373457 h 2507673"/>
                  <a:gd name="connsiteX71" fmla="*/ 2726691 w 3727682"/>
                  <a:gd name="connsiteY71" fmla="*/ 2414155 h 2507673"/>
                  <a:gd name="connsiteX72" fmla="*/ 3164841 w 3727682"/>
                  <a:gd name="connsiteY72" fmla="*/ 2414155 h 2507673"/>
                  <a:gd name="connsiteX73" fmla="*/ 3164841 w 3727682"/>
                  <a:gd name="connsiteY73" fmla="*/ 2462646 h 2507673"/>
                  <a:gd name="connsiteX74" fmla="*/ 3433273 w 3727682"/>
                  <a:gd name="connsiteY74" fmla="*/ 2462646 h 2507673"/>
                  <a:gd name="connsiteX75" fmla="*/ 3433273 w 3727682"/>
                  <a:gd name="connsiteY75" fmla="*/ 2507673 h 2507673"/>
                  <a:gd name="connsiteX76" fmla="*/ 3727682 w 3727682"/>
                  <a:gd name="connsiteY7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1073671 w 3727682"/>
                  <a:gd name="connsiteY51" fmla="*/ 1833130 h 2507673"/>
                  <a:gd name="connsiteX52" fmla="*/ 1104843 w 3727682"/>
                  <a:gd name="connsiteY52" fmla="*/ 1833130 h 2507673"/>
                  <a:gd name="connsiteX53" fmla="*/ 1104843 w 3727682"/>
                  <a:gd name="connsiteY53" fmla="*/ 1908464 h 2507673"/>
                  <a:gd name="connsiteX54" fmla="*/ 1287550 w 3727682"/>
                  <a:gd name="connsiteY54" fmla="*/ 1908464 h 2507673"/>
                  <a:gd name="connsiteX55" fmla="*/ 1287550 w 3727682"/>
                  <a:gd name="connsiteY55" fmla="*/ 2020166 h 2507673"/>
                  <a:gd name="connsiteX56" fmla="*/ 1328248 w 3727682"/>
                  <a:gd name="connsiteY56" fmla="*/ 2020166 h 2507673"/>
                  <a:gd name="connsiteX57" fmla="*/ 1328248 w 3727682"/>
                  <a:gd name="connsiteY57" fmla="*/ 2078182 h 2507673"/>
                  <a:gd name="connsiteX58" fmla="*/ 1649500 w 3727682"/>
                  <a:gd name="connsiteY58" fmla="*/ 2078182 h 2507673"/>
                  <a:gd name="connsiteX59" fmla="*/ 1649500 w 3727682"/>
                  <a:gd name="connsiteY59" fmla="*/ 2158711 h 2507673"/>
                  <a:gd name="connsiteX60" fmla="*/ 1748214 w 3727682"/>
                  <a:gd name="connsiteY60" fmla="*/ 2158711 h 2507673"/>
                  <a:gd name="connsiteX61" fmla="*/ 1748214 w 3727682"/>
                  <a:gd name="connsiteY61" fmla="*/ 2208068 h 2507673"/>
                  <a:gd name="connsiteX62" fmla="*/ 1846927 w 3727682"/>
                  <a:gd name="connsiteY62" fmla="*/ 2208068 h 2507673"/>
                  <a:gd name="connsiteX63" fmla="*/ 1846927 w 3727682"/>
                  <a:gd name="connsiteY63" fmla="*/ 2253096 h 2507673"/>
                  <a:gd name="connsiteX64" fmla="*/ 2065136 w 3727682"/>
                  <a:gd name="connsiteY64" fmla="*/ 2253096 h 2507673"/>
                  <a:gd name="connsiteX65" fmla="*/ 2065136 w 3727682"/>
                  <a:gd name="connsiteY65" fmla="*/ 2284268 h 2507673"/>
                  <a:gd name="connsiteX66" fmla="*/ 2226196 w 3727682"/>
                  <a:gd name="connsiteY66" fmla="*/ 2284268 h 2507673"/>
                  <a:gd name="connsiteX67" fmla="*/ 2226196 w 3727682"/>
                  <a:gd name="connsiteY67" fmla="*/ 2342284 h 2507673"/>
                  <a:gd name="connsiteX68" fmla="*/ 2275552 w 3727682"/>
                  <a:gd name="connsiteY68" fmla="*/ 2342284 h 2507673"/>
                  <a:gd name="connsiteX69" fmla="*/ 2275552 w 3727682"/>
                  <a:gd name="connsiteY69" fmla="*/ 2373457 h 2507673"/>
                  <a:gd name="connsiteX70" fmla="*/ 2726691 w 3727682"/>
                  <a:gd name="connsiteY70" fmla="*/ 2373457 h 2507673"/>
                  <a:gd name="connsiteX71" fmla="*/ 2726691 w 3727682"/>
                  <a:gd name="connsiteY71" fmla="*/ 2414155 h 2507673"/>
                  <a:gd name="connsiteX72" fmla="*/ 3164841 w 3727682"/>
                  <a:gd name="connsiteY72" fmla="*/ 2414155 h 2507673"/>
                  <a:gd name="connsiteX73" fmla="*/ 3164841 w 3727682"/>
                  <a:gd name="connsiteY73" fmla="*/ 2462646 h 2507673"/>
                  <a:gd name="connsiteX74" fmla="*/ 3433273 w 3727682"/>
                  <a:gd name="connsiteY74" fmla="*/ 2462646 h 2507673"/>
                  <a:gd name="connsiteX75" fmla="*/ 3433273 w 3727682"/>
                  <a:gd name="connsiteY75" fmla="*/ 2507673 h 2507673"/>
                  <a:gd name="connsiteX76" fmla="*/ 3727682 w 3727682"/>
                  <a:gd name="connsiteY76"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1027067 w 3727682"/>
                  <a:gd name="connsiteY51" fmla="*/ 1793418 h 2507673"/>
                  <a:gd name="connsiteX52" fmla="*/ 1073671 w 3727682"/>
                  <a:gd name="connsiteY52" fmla="*/ 1833130 h 2507673"/>
                  <a:gd name="connsiteX53" fmla="*/ 1104843 w 3727682"/>
                  <a:gd name="connsiteY53" fmla="*/ 1833130 h 2507673"/>
                  <a:gd name="connsiteX54" fmla="*/ 1104843 w 3727682"/>
                  <a:gd name="connsiteY54" fmla="*/ 1908464 h 2507673"/>
                  <a:gd name="connsiteX55" fmla="*/ 1287550 w 3727682"/>
                  <a:gd name="connsiteY55" fmla="*/ 1908464 h 2507673"/>
                  <a:gd name="connsiteX56" fmla="*/ 1287550 w 3727682"/>
                  <a:gd name="connsiteY56" fmla="*/ 2020166 h 2507673"/>
                  <a:gd name="connsiteX57" fmla="*/ 1328248 w 3727682"/>
                  <a:gd name="connsiteY57" fmla="*/ 2020166 h 2507673"/>
                  <a:gd name="connsiteX58" fmla="*/ 1328248 w 3727682"/>
                  <a:gd name="connsiteY58" fmla="*/ 2078182 h 2507673"/>
                  <a:gd name="connsiteX59" fmla="*/ 1649500 w 3727682"/>
                  <a:gd name="connsiteY59" fmla="*/ 2078182 h 2507673"/>
                  <a:gd name="connsiteX60" fmla="*/ 1649500 w 3727682"/>
                  <a:gd name="connsiteY60" fmla="*/ 2158711 h 2507673"/>
                  <a:gd name="connsiteX61" fmla="*/ 1748214 w 3727682"/>
                  <a:gd name="connsiteY61" fmla="*/ 2158711 h 2507673"/>
                  <a:gd name="connsiteX62" fmla="*/ 1748214 w 3727682"/>
                  <a:gd name="connsiteY62" fmla="*/ 2208068 h 2507673"/>
                  <a:gd name="connsiteX63" fmla="*/ 1846927 w 3727682"/>
                  <a:gd name="connsiteY63" fmla="*/ 2208068 h 2507673"/>
                  <a:gd name="connsiteX64" fmla="*/ 1846927 w 3727682"/>
                  <a:gd name="connsiteY64" fmla="*/ 2253096 h 2507673"/>
                  <a:gd name="connsiteX65" fmla="*/ 2065136 w 3727682"/>
                  <a:gd name="connsiteY65" fmla="*/ 2253096 h 2507673"/>
                  <a:gd name="connsiteX66" fmla="*/ 2065136 w 3727682"/>
                  <a:gd name="connsiteY66" fmla="*/ 2284268 h 2507673"/>
                  <a:gd name="connsiteX67" fmla="*/ 2226196 w 3727682"/>
                  <a:gd name="connsiteY67" fmla="*/ 2284268 h 2507673"/>
                  <a:gd name="connsiteX68" fmla="*/ 2226196 w 3727682"/>
                  <a:gd name="connsiteY68" fmla="*/ 2342284 h 2507673"/>
                  <a:gd name="connsiteX69" fmla="*/ 2275552 w 3727682"/>
                  <a:gd name="connsiteY69" fmla="*/ 2342284 h 2507673"/>
                  <a:gd name="connsiteX70" fmla="*/ 2275552 w 3727682"/>
                  <a:gd name="connsiteY70" fmla="*/ 2373457 h 2507673"/>
                  <a:gd name="connsiteX71" fmla="*/ 2726691 w 3727682"/>
                  <a:gd name="connsiteY71" fmla="*/ 2373457 h 2507673"/>
                  <a:gd name="connsiteX72" fmla="*/ 2726691 w 3727682"/>
                  <a:gd name="connsiteY72" fmla="*/ 2414155 h 2507673"/>
                  <a:gd name="connsiteX73" fmla="*/ 3164841 w 3727682"/>
                  <a:gd name="connsiteY73" fmla="*/ 2414155 h 2507673"/>
                  <a:gd name="connsiteX74" fmla="*/ 3164841 w 3727682"/>
                  <a:gd name="connsiteY74" fmla="*/ 2462646 h 2507673"/>
                  <a:gd name="connsiteX75" fmla="*/ 3433273 w 3727682"/>
                  <a:gd name="connsiteY75" fmla="*/ 2462646 h 2507673"/>
                  <a:gd name="connsiteX76" fmla="*/ 3433273 w 3727682"/>
                  <a:gd name="connsiteY76" fmla="*/ 2507673 h 2507673"/>
                  <a:gd name="connsiteX77" fmla="*/ 3727682 w 3727682"/>
                  <a:gd name="connsiteY77"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73671 w 3727682"/>
                  <a:gd name="connsiteY52" fmla="*/ 1833130 h 2507673"/>
                  <a:gd name="connsiteX53" fmla="*/ 1104843 w 3727682"/>
                  <a:gd name="connsiteY53" fmla="*/ 1833130 h 2507673"/>
                  <a:gd name="connsiteX54" fmla="*/ 1104843 w 3727682"/>
                  <a:gd name="connsiteY54" fmla="*/ 1908464 h 2507673"/>
                  <a:gd name="connsiteX55" fmla="*/ 1287550 w 3727682"/>
                  <a:gd name="connsiteY55" fmla="*/ 1908464 h 2507673"/>
                  <a:gd name="connsiteX56" fmla="*/ 1287550 w 3727682"/>
                  <a:gd name="connsiteY56" fmla="*/ 2020166 h 2507673"/>
                  <a:gd name="connsiteX57" fmla="*/ 1328248 w 3727682"/>
                  <a:gd name="connsiteY57" fmla="*/ 2020166 h 2507673"/>
                  <a:gd name="connsiteX58" fmla="*/ 1328248 w 3727682"/>
                  <a:gd name="connsiteY58" fmla="*/ 2078182 h 2507673"/>
                  <a:gd name="connsiteX59" fmla="*/ 1649500 w 3727682"/>
                  <a:gd name="connsiteY59" fmla="*/ 2078182 h 2507673"/>
                  <a:gd name="connsiteX60" fmla="*/ 1649500 w 3727682"/>
                  <a:gd name="connsiteY60" fmla="*/ 2158711 h 2507673"/>
                  <a:gd name="connsiteX61" fmla="*/ 1748214 w 3727682"/>
                  <a:gd name="connsiteY61" fmla="*/ 2158711 h 2507673"/>
                  <a:gd name="connsiteX62" fmla="*/ 1748214 w 3727682"/>
                  <a:gd name="connsiteY62" fmla="*/ 2208068 h 2507673"/>
                  <a:gd name="connsiteX63" fmla="*/ 1846927 w 3727682"/>
                  <a:gd name="connsiteY63" fmla="*/ 2208068 h 2507673"/>
                  <a:gd name="connsiteX64" fmla="*/ 1846927 w 3727682"/>
                  <a:gd name="connsiteY64" fmla="*/ 2253096 h 2507673"/>
                  <a:gd name="connsiteX65" fmla="*/ 2065136 w 3727682"/>
                  <a:gd name="connsiteY65" fmla="*/ 2253096 h 2507673"/>
                  <a:gd name="connsiteX66" fmla="*/ 2065136 w 3727682"/>
                  <a:gd name="connsiteY66" fmla="*/ 2284268 h 2507673"/>
                  <a:gd name="connsiteX67" fmla="*/ 2226196 w 3727682"/>
                  <a:gd name="connsiteY67" fmla="*/ 2284268 h 2507673"/>
                  <a:gd name="connsiteX68" fmla="*/ 2226196 w 3727682"/>
                  <a:gd name="connsiteY68" fmla="*/ 2342284 h 2507673"/>
                  <a:gd name="connsiteX69" fmla="*/ 2275552 w 3727682"/>
                  <a:gd name="connsiteY69" fmla="*/ 2342284 h 2507673"/>
                  <a:gd name="connsiteX70" fmla="*/ 2275552 w 3727682"/>
                  <a:gd name="connsiteY70" fmla="*/ 2373457 h 2507673"/>
                  <a:gd name="connsiteX71" fmla="*/ 2726691 w 3727682"/>
                  <a:gd name="connsiteY71" fmla="*/ 2373457 h 2507673"/>
                  <a:gd name="connsiteX72" fmla="*/ 2726691 w 3727682"/>
                  <a:gd name="connsiteY72" fmla="*/ 2414155 h 2507673"/>
                  <a:gd name="connsiteX73" fmla="*/ 3164841 w 3727682"/>
                  <a:gd name="connsiteY73" fmla="*/ 2414155 h 2507673"/>
                  <a:gd name="connsiteX74" fmla="*/ 3164841 w 3727682"/>
                  <a:gd name="connsiteY74" fmla="*/ 2462646 h 2507673"/>
                  <a:gd name="connsiteX75" fmla="*/ 3433273 w 3727682"/>
                  <a:gd name="connsiteY75" fmla="*/ 2462646 h 2507673"/>
                  <a:gd name="connsiteX76" fmla="*/ 3433273 w 3727682"/>
                  <a:gd name="connsiteY76" fmla="*/ 2507673 h 2507673"/>
                  <a:gd name="connsiteX77" fmla="*/ 3727682 w 3727682"/>
                  <a:gd name="connsiteY77"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104843 w 3727682"/>
                  <a:gd name="connsiteY53" fmla="*/ 1833130 h 2507673"/>
                  <a:gd name="connsiteX54" fmla="*/ 1104843 w 3727682"/>
                  <a:gd name="connsiteY54" fmla="*/ 1908464 h 2507673"/>
                  <a:gd name="connsiteX55" fmla="*/ 1287550 w 3727682"/>
                  <a:gd name="connsiteY55" fmla="*/ 1908464 h 2507673"/>
                  <a:gd name="connsiteX56" fmla="*/ 1287550 w 3727682"/>
                  <a:gd name="connsiteY56" fmla="*/ 2020166 h 2507673"/>
                  <a:gd name="connsiteX57" fmla="*/ 1328248 w 3727682"/>
                  <a:gd name="connsiteY57" fmla="*/ 2020166 h 2507673"/>
                  <a:gd name="connsiteX58" fmla="*/ 1328248 w 3727682"/>
                  <a:gd name="connsiteY58" fmla="*/ 2078182 h 2507673"/>
                  <a:gd name="connsiteX59" fmla="*/ 1649500 w 3727682"/>
                  <a:gd name="connsiteY59" fmla="*/ 2078182 h 2507673"/>
                  <a:gd name="connsiteX60" fmla="*/ 1649500 w 3727682"/>
                  <a:gd name="connsiteY60" fmla="*/ 2158711 h 2507673"/>
                  <a:gd name="connsiteX61" fmla="*/ 1748214 w 3727682"/>
                  <a:gd name="connsiteY61" fmla="*/ 2158711 h 2507673"/>
                  <a:gd name="connsiteX62" fmla="*/ 1748214 w 3727682"/>
                  <a:gd name="connsiteY62" fmla="*/ 2208068 h 2507673"/>
                  <a:gd name="connsiteX63" fmla="*/ 1846927 w 3727682"/>
                  <a:gd name="connsiteY63" fmla="*/ 2208068 h 2507673"/>
                  <a:gd name="connsiteX64" fmla="*/ 1846927 w 3727682"/>
                  <a:gd name="connsiteY64" fmla="*/ 2253096 h 2507673"/>
                  <a:gd name="connsiteX65" fmla="*/ 2065136 w 3727682"/>
                  <a:gd name="connsiteY65" fmla="*/ 2253096 h 2507673"/>
                  <a:gd name="connsiteX66" fmla="*/ 2065136 w 3727682"/>
                  <a:gd name="connsiteY66" fmla="*/ 2284268 h 2507673"/>
                  <a:gd name="connsiteX67" fmla="*/ 2226196 w 3727682"/>
                  <a:gd name="connsiteY67" fmla="*/ 2284268 h 2507673"/>
                  <a:gd name="connsiteX68" fmla="*/ 2226196 w 3727682"/>
                  <a:gd name="connsiteY68" fmla="*/ 2342284 h 2507673"/>
                  <a:gd name="connsiteX69" fmla="*/ 2275552 w 3727682"/>
                  <a:gd name="connsiteY69" fmla="*/ 2342284 h 2507673"/>
                  <a:gd name="connsiteX70" fmla="*/ 2275552 w 3727682"/>
                  <a:gd name="connsiteY70" fmla="*/ 2373457 h 2507673"/>
                  <a:gd name="connsiteX71" fmla="*/ 2726691 w 3727682"/>
                  <a:gd name="connsiteY71" fmla="*/ 2373457 h 2507673"/>
                  <a:gd name="connsiteX72" fmla="*/ 2726691 w 3727682"/>
                  <a:gd name="connsiteY72" fmla="*/ 2414155 h 2507673"/>
                  <a:gd name="connsiteX73" fmla="*/ 3164841 w 3727682"/>
                  <a:gd name="connsiteY73" fmla="*/ 2414155 h 2507673"/>
                  <a:gd name="connsiteX74" fmla="*/ 3164841 w 3727682"/>
                  <a:gd name="connsiteY74" fmla="*/ 2462646 h 2507673"/>
                  <a:gd name="connsiteX75" fmla="*/ 3433273 w 3727682"/>
                  <a:gd name="connsiteY75" fmla="*/ 2462646 h 2507673"/>
                  <a:gd name="connsiteX76" fmla="*/ 3433273 w 3727682"/>
                  <a:gd name="connsiteY76" fmla="*/ 2507673 h 2507673"/>
                  <a:gd name="connsiteX77" fmla="*/ 3727682 w 3727682"/>
                  <a:gd name="connsiteY77"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104843 w 3727682"/>
                  <a:gd name="connsiteY54" fmla="*/ 1908464 h 2507673"/>
                  <a:gd name="connsiteX55" fmla="*/ 1287550 w 3727682"/>
                  <a:gd name="connsiteY55" fmla="*/ 1908464 h 2507673"/>
                  <a:gd name="connsiteX56" fmla="*/ 1287550 w 3727682"/>
                  <a:gd name="connsiteY56" fmla="*/ 2020166 h 2507673"/>
                  <a:gd name="connsiteX57" fmla="*/ 1328248 w 3727682"/>
                  <a:gd name="connsiteY57" fmla="*/ 2020166 h 2507673"/>
                  <a:gd name="connsiteX58" fmla="*/ 1328248 w 3727682"/>
                  <a:gd name="connsiteY58" fmla="*/ 2078182 h 2507673"/>
                  <a:gd name="connsiteX59" fmla="*/ 1649500 w 3727682"/>
                  <a:gd name="connsiteY59" fmla="*/ 2078182 h 2507673"/>
                  <a:gd name="connsiteX60" fmla="*/ 1649500 w 3727682"/>
                  <a:gd name="connsiteY60" fmla="*/ 2158711 h 2507673"/>
                  <a:gd name="connsiteX61" fmla="*/ 1748214 w 3727682"/>
                  <a:gd name="connsiteY61" fmla="*/ 2158711 h 2507673"/>
                  <a:gd name="connsiteX62" fmla="*/ 1748214 w 3727682"/>
                  <a:gd name="connsiteY62" fmla="*/ 2208068 h 2507673"/>
                  <a:gd name="connsiteX63" fmla="*/ 1846927 w 3727682"/>
                  <a:gd name="connsiteY63" fmla="*/ 2208068 h 2507673"/>
                  <a:gd name="connsiteX64" fmla="*/ 1846927 w 3727682"/>
                  <a:gd name="connsiteY64" fmla="*/ 2253096 h 2507673"/>
                  <a:gd name="connsiteX65" fmla="*/ 2065136 w 3727682"/>
                  <a:gd name="connsiteY65" fmla="*/ 2253096 h 2507673"/>
                  <a:gd name="connsiteX66" fmla="*/ 2065136 w 3727682"/>
                  <a:gd name="connsiteY66" fmla="*/ 2284268 h 2507673"/>
                  <a:gd name="connsiteX67" fmla="*/ 2226196 w 3727682"/>
                  <a:gd name="connsiteY67" fmla="*/ 2284268 h 2507673"/>
                  <a:gd name="connsiteX68" fmla="*/ 2226196 w 3727682"/>
                  <a:gd name="connsiteY68" fmla="*/ 2342284 h 2507673"/>
                  <a:gd name="connsiteX69" fmla="*/ 2275552 w 3727682"/>
                  <a:gd name="connsiteY69" fmla="*/ 2342284 h 2507673"/>
                  <a:gd name="connsiteX70" fmla="*/ 2275552 w 3727682"/>
                  <a:gd name="connsiteY70" fmla="*/ 2373457 h 2507673"/>
                  <a:gd name="connsiteX71" fmla="*/ 2726691 w 3727682"/>
                  <a:gd name="connsiteY71" fmla="*/ 2373457 h 2507673"/>
                  <a:gd name="connsiteX72" fmla="*/ 2726691 w 3727682"/>
                  <a:gd name="connsiteY72" fmla="*/ 2414155 h 2507673"/>
                  <a:gd name="connsiteX73" fmla="*/ 3164841 w 3727682"/>
                  <a:gd name="connsiteY73" fmla="*/ 2414155 h 2507673"/>
                  <a:gd name="connsiteX74" fmla="*/ 3164841 w 3727682"/>
                  <a:gd name="connsiteY74" fmla="*/ 2462646 h 2507673"/>
                  <a:gd name="connsiteX75" fmla="*/ 3433273 w 3727682"/>
                  <a:gd name="connsiteY75" fmla="*/ 2462646 h 2507673"/>
                  <a:gd name="connsiteX76" fmla="*/ 3433273 w 3727682"/>
                  <a:gd name="connsiteY76" fmla="*/ 2507673 h 2507673"/>
                  <a:gd name="connsiteX77" fmla="*/ 3727682 w 3727682"/>
                  <a:gd name="connsiteY77"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9778 w 3727682"/>
                  <a:gd name="connsiteY54" fmla="*/ 1869006 h 2507673"/>
                  <a:gd name="connsiteX55" fmla="*/ 1104843 w 3727682"/>
                  <a:gd name="connsiteY55" fmla="*/ 1908464 h 2507673"/>
                  <a:gd name="connsiteX56" fmla="*/ 1287550 w 3727682"/>
                  <a:gd name="connsiteY56" fmla="*/ 1908464 h 2507673"/>
                  <a:gd name="connsiteX57" fmla="*/ 1287550 w 3727682"/>
                  <a:gd name="connsiteY57" fmla="*/ 2020166 h 2507673"/>
                  <a:gd name="connsiteX58" fmla="*/ 1328248 w 3727682"/>
                  <a:gd name="connsiteY58" fmla="*/ 2020166 h 2507673"/>
                  <a:gd name="connsiteX59" fmla="*/ 1328248 w 3727682"/>
                  <a:gd name="connsiteY59" fmla="*/ 2078182 h 2507673"/>
                  <a:gd name="connsiteX60" fmla="*/ 1649500 w 3727682"/>
                  <a:gd name="connsiteY60" fmla="*/ 2078182 h 2507673"/>
                  <a:gd name="connsiteX61" fmla="*/ 1649500 w 3727682"/>
                  <a:gd name="connsiteY61" fmla="*/ 2158711 h 2507673"/>
                  <a:gd name="connsiteX62" fmla="*/ 1748214 w 3727682"/>
                  <a:gd name="connsiteY62" fmla="*/ 2158711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6 w 3727682"/>
                  <a:gd name="connsiteY67" fmla="*/ 2284268 h 2507673"/>
                  <a:gd name="connsiteX68" fmla="*/ 2226196 w 3727682"/>
                  <a:gd name="connsiteY68" fmla="*/ 2284268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9778 w 3727682"/>
                  <a:gd name="connsiteY54" fmla="*/ 1830066 h 2507673"/>
                  <a:gd name="connsiteX55" fmla="*/ 1104843 w 3727682"/>
                  <a:gd name="connsiteY55" fmla="*/ 1908464 h 2507673"/>
                  <a:gd name="connsiteX56" fmla="*/ 1287550 w 3727682"/>
                  <a:gd name="connsiteY56" fmla="*/ 1908464 h 2507673"/>
                  <a:gd name="connsiteX57" fmla="*/ 1287550 w 3727682"/>
                  <a:gd name="connsiteY57" fmla="*/ 2020166 h 2507673"/>
                  <a:gd name="connsiteX58" fmla="*/ 1328248 w 3727682"/>
                  <a:gd name="connsiteY58" fmla="*/ 2020166 h 2507673"/>
                  <a:gd name="connsiteX59" fmla="*/ 1328248 w 3727682"/>
                  <a:gd name="connsiteY59" fmla="*/ 2078182 h 2507673"/>
                  <a:gd name="connsiteX60" fmla="*/ 1649500 w 3727682"/>
                  <a:gd name="connsiteY60" fmla="*/ 2078182 h 2507673"/>
                  <a:gd name="connsiteX61" fmla="*/ 1649500 w 3727682"/>
                  <a:gd name="connsiteY61" fmla="*/ 2158711 h 2507673"/>
                  <a:gd name="connsiteX62" fmla="*/ 1748214 w 3727682"/>
                  <a:gd name="connsiteY62" fmla="*/ 2158711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6 w 3727682"/>
                  <a:gd name="connsiteY67" fmla="*/ 2284268 h 2507673"/>
                  <a:gd name="connsiteX68" fmla="*/ 2226196 w 3727682"/>
                  <a:gd name="connsiteY68" fmla="*/ 2284268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104843 w 3727682"/>
                  <a:gd name="connsiteY55" fmla="*/ 1908464 h 2507673"/>
                  <a:gd name="connsiteX56" fmla="*/ 1287550 w 3727682"/>
                  <a:gd name="connsiteY56" fmla="*/ 1908464 h 2507673"/>
                  <a:gd name="connsiteX57" fmla="*/ 1287550 w 3727682"/>
                  <a:gd name="connsiteY57" fmla="*/ 2020166 h 2507673"/>
                  <a:gd name="connsiteX58" fmla="*/ 1328248 w 3727682"/>
                  <a:gd name="connsiteY58" fmla="*/ 2020166 h 2507673"/>
                  <a:gd name="connsiteX59" fmla="*/ 1328248 w 3727682"/>
                  <a:gd name="connsiteY59" fmla="*/ 2078182 h 2507673"/>
                  <a:gd name="connsiteX60" fmla="*/ 1649500 w 3727682"/>
                  <a:gd name="connsiteY60" fmla="*/ 2078182 h 2507673"/>
                  <a:gd name="connsiteX61" fmla="*/ 1649500 w 3727682"/>
                  <a:gd name="connsiteY61" fmla="*/ 2158711 h 2507673"/>
                  <a:gd name="connsiteX62" fmla="*/ 1748214 w 3727682"/>
                  <a:gd name="connsiteY62" fmla="*/ 2158711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6 w 3727682"/>
                  <a:gd name="connsiteY67" fmla="*/ 2284268 h 2507673"/>
                  <a:gd name="connsiteX68" fmla="*/ 2226196 w 3727682"/>
                  <a:gd name="connsiteY68" fmla="*/ 2284268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86508 w 3727682"/>
                  <a:gd name="connsiteY55" fmla="*/ 1862653 h 2507673"/>
                  <a:gd name="connsiteX56" fmla="*/ 1287550 w 3727682"/>
                  <a:gd name="connsiteY56" fmla="*/ 1908464 h 2507673"/>
                  <a:gd name="connsiteX57" fmla="*/ 1287550 w 3727682"/>
                  <a:gd name="connsiteY57" fmla="*/ 2020166 h 2507673"/>
                  <a:gd name="connsiteX58" fmla="*/ 1328248 w 3727682"/>
                  <a:gd name="connsiteY58" fmla="*/ 2020166 h 2507673"/>
                  <a:gd name="connsiteX59" fmla="*/ 1328248 w 3727682"/>
                  <a:gd name="connsiteY59" fmla="*/ 2078182 h 2507673"/>
                  <a:gd name="connsiteX60" fmla="*/ 1649500 w 3727682"/>
                  <a:gd name="connsiteY60" fmla="*/ 2078182 h 2507673"/>
                  <a:gd name="connsiteX61" fmla="*/ 1649500 w 3727682"/>
                  <a:gd name="connsiteY61" fmla="*/ 2158711 h 2507673"/>
                  <a:gd name="connsiteX62" fmla="*/ 1748214 w 3727682"/>
                  <a:gd name="connsiteY62" fmla="*/ 2158711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6 w 3727682"/>
                  <a:gd name="connsiteY67" fmla="*/ 2284268 h 2507673"/>
                  <a:gd name="connsiteX68" fmla="*/ 2226196 w 3727682"/>
                  <a:gd name="connsiteY68" fmla="*/ 2284268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20166 h 2507673"/>
                  <a:gd name="connsiteX58" fmla="*/ 1328248 w 3727682"/>
                  <a:gd name="connsiteY58" fmla="*/ 2020166 h 2507673"/>
                  <a:gd name="connsiteX59" fmla="*/ 1328248 w 3727682"/>
                  <a:gd name="connsiteY59" fmla="*/ 2078182 h 2507673"/>
                  <a:gd name="connsiteX60" fmla="*/ 1649500 w 3727682"/>
                  <a:gd name="connsiteY60" fmla="*/ 2078182 h 2507673"/>
                  <a:gd name="connsiteX61" fmla="*/ 1649500 w 3727682"/>
                  <a:gd name="connsiteY61" fmla="*/ 2158711 h 2507673"/>
                  <a:gd name="connsiteX62" fmla="*/ 1748214 w 3727682"/>
                  <a:gd name="connsiteY62" fmla="*/ 2158711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6 w 3727682"/>
                  <a:gd name="connsiteY67" fmla="*/ 2284268 h 2507673"/>
                  <a:gd name="connsiteX68" fmla="*/ 2226196 w 3727682"/>
                  <a:gd name="connsiteY68" fmla="*/ 2284268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20166 h 2507673"/>
                  <a:gd name="connsiteX59" fmla="*/ 1328248 w 3727682"/>
                  <a:gd name="connsiteY59" fmla="*/ 2078182 h 2507673"/>
                  <a:gd name="connsiteX60" fmla="*/ 1649500 w 3727682"/>
                  <a:gd name="connsiteY60" fmla="*/ 2078182 h 2507673"/>
                  <a:gd name="connsiteX61" fmla="*/ 1649500 w 3727682"/>
                  <a:gd name="connsiteY61" fmla="*/ 2158711 h 2507673"/>
                  <a:gd name="connsiteX62" fmla="*/ 1748214 w 3727682"/>
                  <a:gd name="connsiteY62" fmla="*/ 2158711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6 w 3727682"/>
                  <a:gd name="connsiteY67" fmla="*/ 2284268 h 2507673"/>
                  <a:gd name="connsiteX68" fmla="*/ 2226196 w 3727682"/>
                  <a:gd name="connsiteY68" fmla="*/ 2284268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58711 h 2507673"/>
                  <a:gd name="connsiteX62" fmla="*/ 1748214 w 3727682"/>
                  <a:gd name="connsiteY62" fmla="*/ 2158711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6 w 3727682"/>
                  <a:gd name="connsiteY67" fmla="*/ 2284268 h 2507673"/>
                  <a:gd name="connsiteX68" fmla="*/ 2226196 w 3727682"/>
                  <a:gd name="connsiteY68" fmla="*/ 2284268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58711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6 w 3727682"/>
                  <a:gd name="connsiteY67" fmla="*/ 2284268 h 2507673"/>
                  <a:gd name="connsiteX68" fmla="*/ 2226196 w 3727682"/>
                  <a:gd name="connsiteY68" fmla="*/ 2284268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6 w 3727682"/>
                  <a:gd name="connsiteY67" fmla="*/ 2284268 h 2507673"/>
                  <a:gd name="connsiteX68" fmla="*/ 2226196 w 3727682"/>
                  <a:gd name="connsiteY68" fmla="*/ 2284268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84268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75552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75552 w 3727682"/>
                  <a:gd name="connsiteY71" fmla="*/ 2373457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4927 w 3727682"/>
                  <a:gd name="connsiteY71" fmla="*/ 2396363 h 2507673"/>
                  <a:gd name="connsiteX72" fmla="*/ 2726691 w 3727682"/>
                  <a:gd name="connsiteY72" fmla="*/ 2373457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4927 w 3727682"/>
                  <a:gd name="connsiteY71" fmla="*/ 2396363 h 2507673"/>
                  <a:gd name="connsiteX72" fmla="*/ 2726691 w 3727682"/>
                  <a:gd name="connsiteY72" fmla="*/ 2387200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4928 w 3727682"/>
                  <a:gd name="connsiteY71" fmla="*/ 2396363 h 2507673"/>
                  <a:gd name="connsiteX72" fmla="*/ 2726691 w 3727682"/>
                  <a:gd name="connsiteY72" fmla="*/ 2387200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14155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14155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27899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21028 h 2507673"/>
                  <a:gd name="connsiteX75" fmla="*/ 3164841 w 3727682"/>
                  <a:gd name="connsiteY75" fmla="*/ 2462646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21028 h 2507673"/>
                  <a:gd name="connsiteX75" fmla="*/ 3164841 w 3727682"/>
                  <a:gd name="connsiteY75" fmla="*/ 2474099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21028 h 2507673"/>
                  <a:gd name="connsiteX75" fmla="*/ 3164841 w 3727682"/>
                  <a:gd name="connsiteY75" fmla="*/ 2474099 h 2507673"/>
                  <a:gd name="connsiteX76" fmla="*/ 3433273 w 3727682"/>
                  <a:gd name="connsiteY76" fmla="*/ 2462646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21028 h 2507673"/>
                  <a:gd name="connsiteX75" fmla="*/ 3164841 w 3727682"/>
                  <a:gd name="connsiteY75" fmla="*/ 2474099 h 2507673"/>
                  <a:gd name="connsiteX76" fmla="*/ 3433273 w 3727682"/>
                  <a:gd name="connsiteY76" fmla="*/ 2469518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21028 h 2507673"/>
                  <a:gd name="connsiteX75" fmla="*/ 3164841 w 3727682"/>
                  <a:gd name="connsiteY75" fmla="*/ 2474099 h 2507673"/>
                  <a:gd name="connsiteX76" fmla="*/ 3433273 w 3727682"/>
                  <a:gd name="connsiteY76" fmla="*/ 2469518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21028 h 2507673"/>
                  <a:gd name="connsiteX75" fmla="*/ 3164841 w 3727682"/>
                  <a:gd name="connsiteY75" fmla="*/ 2474099 h 2507673"/>
                  <a:gd name="connsiteX76" fmla="*/ 3426399 w 3727682"/>
                  <a:gd name="connsiteY76" fmla="*/ 2419125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21028 h 2507673"/>
                  <a:gd name="connsiteX75" fmla="*/ 3164841 w 3727682"/>
                  <a:gd name="connsiteY75" fmla="*/ 2474099 h 2507673"/>
                  <a:gd name="connsiteX76" fmla="*/ 3437857 w 3727682"/>
                  <a:gd name="connsiteY76" fmla="*/ 2476389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21028 h 2507673"/>
                  <a:gd name="connsiteX75" fmla="*/ 3164841 w 3727682"/>
                  <a:gd name="connsiteY75" fmla="*/ 2474099 h 2507673"/>
                  <a:gd name="connsiteX76" fmla="*/ 3437857 w 3727682"/>
                  <a:gd name="connsiteY76" fmla="*/ 2476389 h 2507673"/>
                  <a:gd name="connsiteX77" fmla="*/ 3433273 w 3727682"/>
                  <a:gd name="connsiteY77" fmla="*/ 2507673 h 2507673"/>
                  <a:gd name="connsiteX78" fmla="*/ 3727682 w 3727682"/>
                  <a:gd name="connsiteY78" fmla="*/ 2507673 h 2507673"/>
                  <a:gd name="connsiteX0" fmla="*/ 809 w 3727682"/>
                  <a:gd name="connsiteY0" fmla="*/ 0 h 2507673"/>
                  <a:gd name="connsiteX1" fmla="*/ 0 w 3727682"/>
                  <a:gd name="connsiteY1" fmla="*/ 32066 h 2507673"/>
                  <a:gd name="connsiteX2" fmla="*/ 34720 w 3727682"/>
                  <a:gd name="connsiteY2" fmla="*/ 31982 h 2507673"/>
                  <a:gd name="connsiteX3" fmla="*/ 43544 w 3727682"/>
                  <a:gd name="connsiteY3" fmla="*/ 121728 h 2507673"/>
                  <a:gd name="connsiteX4" fmla="*/ 50763 w 3727682"/>
                  <a:gd name="connsiteY4" fmla="*/ 194613 h 2507673"/>
                  <a:gd name="connsiteX5" fmla="*/ 101053 w 3727682"/>
                  <a:gd name="connsiteY5" fmla="*/ 199607 h 2507673"/>
                  <a:gd name="connsiteX6" fmla="*/ 112511 w 3727682"/>
                  <a:gd name="connsiteY6" fmla="*/ 353291 h 2507673"/>
                  <a:gd name="connsiteX7" fmla="*/ 170377 w 3727682"/>
                  <a:gd name="connsiteY7" fmla="*/ 355581 h 2507673"/>
                  <a:gd name="connsiteX8" fmla="*/ 168085 w 3727682"/>
                  <a:gd name="connsiteY8" fmla="*/ 440190 h 2507673"/>
                  <a:gd name="connsiteX9" fmla="*/ 194422 w 3727682"/>
                  <a:gd name="connsiteY9" fmla="*/ 442480 h 2507673"/>
                  <a:gd name="connsiteX10" fmla="*/ 199004 w 3727682"/>
                  <a:gd name="connsiteY10" fmla="*/ 487507 h 2507673"/>
                  <a:gd name="connsiteX11" fmla="*/ 239193 w 3727682"/>
                  <a:gd name="connsiteY11" fmla="*/ 492089 h 2507673"/>
                  <a:gd name="connsiteX12" fmla="*/ 243778 w 3727682"/>
                  <a:gd name="connsiteY12" fmla="*/ 535465 h 2507673"/>
                  <a:gd name="connsiteX13" fmla="*/ 269962 w 3727682"/>
                  <a:gd name="connsiteY13" fmla="*/ 537757 h 2507673"/>
                  <a:gd name="connsiteX14" fmla="*/ 268484 w 3727682"/>
                  <a:gd name="connsiteY14" fmla="*/ 577135 h 2507673"/>
                  <a:gd name="connsiteX15" fmla="*/ 298276 w 3727682"/>
                  <a:gd name="connsiteY15" fmla="*/ 586297 h 2507673"/>
                  <a:gd name="connsiteX16" fmla="*/ 295984 w 3727682"/>
                  <a:gd name="connsiteY16" fmla="*/ 680209 h 2507673"/>
                  <a:gd name="connsiteX17" fmla="*/ 320382 w 3727682"/>
                  <a:gd name="connsiteY17" fmla="*/ 681635 h 2507673"/>
                  <a:gd name="connsiteX18" fmla="*/ 318902 w 3727682"/>
                  <a:gd name="connsiteY18" fmla="*/ 721441 h 2507673"/>
                  <a:gd name="connsiteX19" fmla="*/ 323798 w 3727682"/>
                  <a:gd name="connsiteY19" fmla="*/ 809906 h 2507673"/>
                  <a:gd name="connsiteX20" fmla="*/ 344113 w 3727682"/>
                  <a:gd name="connsiteY20" fmla="*/ 810770 h 2507673"/>
                  <a:gd name="connsiteX21" fmla="*/ 346716 w 3727682"/>
                  <a:gd name="connsiteY21" fmla="*/ 962946 h 2507673"/>
                  <a:gd name="connsiteX22" fmla="*/ 371014 w 3727682"/>
                  <a:gd name="connsiteY22" fmla="*/ 965236 h 2507673"/>
                  <a:gd name="connsiteX23" fmla="*/ 373306 w 3727682"/>
                  <a:gd name="connsiteY23" fmla="*/ 1004537 h 2507673"/>
                  <a:gd name="connsiteX24" fmla="*/ 394398 w 3727682"/>
                  <a:gd name="connsiteY24" fmla="*/ 1015989 h 2507673"/>
                  <a:gd name="connsiteX25" fmla="*/ 401406 w 3727682"/>
                  <a:gd name="connsiteY25" fmla="*/ 1055860 h 2507673"/>
                  <a:gd name="connsiteX26" fmla="*/ 428908 w 3727682"/>
                  <a:gd name="connsiteY26" fmla="*/ 1058150 h 2507673"/>
                  <a:gd name="connsiteX27" fmla="*/ 428908 w 3727682"/>
                  <a:gd name="connsiteY27" fmla="*/ 1099380 h 2507673"/>
                  <a:gd name="connsiteX28" fmla="*/ 456410 w 3727682"/>
                  <a:gd name="connsiteY28" fmla="*/ 1099379 h 2507673"/>
                  <a:gd name="connsiteX29" fmla="*/ 456277 w 3727682"/>
                  <a:gd name="connsiteY29" fmla="*/ 1180234 h 2507673"/>
                  <a:gd name="connsiteX30" fmla="*/ 500900 w 3727682"/>
                  <a:gd name="connsiteY30" fmla="*/ 1182524 h 2507673"/>
                  <a:gd name="connsiteX31" fmla="*/ 505484 w 3727682"/>
                  <a:gd name="connsiteY31" fmla="*/ 1222608 h 2507673"/>
                  <a:gd name="connsiteX32" fmla="*/ 547966 w 3727682"/>
                  <a:gd name="connsiteY32" fmla="*/ 1224898 h 2507673"/>
                  <a:gd name="connsiteX33" fmla="*/ 561716 w 3727682"/>
                  <a:gd name="connsiteY33" fmla="*/ 1274868 h 2507673"/>
                  <a:gd name="connsiteX34" fmla="*/ 577874 w 3727682"/>
                  <a:gd name="connsiteY34" fmla="*/ 1358212 h 2507673"/>
                  <a:gd name="connsiteX35" fmla="*/ 663742 w 3727682"/>
                  <a:gd name="connsiteY35" fmla="*/ 1357328 h 2507673"/>
                  <a:gd name="connsiteX36" fmla="*/ 670618 w 3727682"/>
                  <a:gd name="connsiteY36" fmla="*/ 1391543 h 2507673"/>
                  <a:gd name="connsiteX37" fmla="*/ 699340 w 3727682"/>
                  <a:gd name="connsiteY37" fmla="*/ 1394862 h 2507673"/>
                  <a:gd name="connsiteX38" fmla="*/ 701896 w 3727682"/>
                  <a:gd name="connsiteY38" fmla="*/ 1439644 h 2507673"/>
                  <a:gd name="connsiteX39" fmla="*/ 726842 w 3727682"/>
                  <a:gd name="connsiteY39" fmla="*/ 1445254 h 2507673"/>
                  <a:gd name="connsiteX40" fmla="*/ 722522 w 3727682"/>
                  <a:gd name="connsiteY40" fmla="*/ 1530983 h 2507673"/>
                  <a:gd name="connsiteX41" fmla="*/ 748094 w 3727682"/>
                  <a:gd name="connsiteY41" fmla="*/ 1530984 h 2507673"/>
                  <a:gd name="connsiteX42" fmla="*/ 745802 w 3727682"/>
                  <a:gd name="connsiteY42" fmla="*/ 1565591 h 2507673"/>
                  <a:gd name="connsiteX43" fmla="*/ 784208 w 3727682"/>
                  <a:gd name="connsiteY43" fmla="*/ 1565591 h 2507673"/>
                  <a:gd name="connsiteX44" fmla="*/ 784208 w 3727682"/>
                  <a:gd name="connsiteY44" fmla="*/ 1615199 h 2507673"/>
                  <a:gd name="connsiteX45" fmla="*/ 813930 w 3727682"/>
                  <a:gd name="connsiteY45" fmla="*/ 1614754 h 2507673"/>
                  <a:gd name="connsiteX46" fmla="*/ 818496 w 3727682"/>
                  <a:gd name="connsiteY46" fmla="*/ 1656429 h 2507673"/>
                  <a:gd name="connsiteX47" fmla="*/ 910169 w 3727682"/>
                  <a:gd name="connsiteY47" fmla="*/ 1652848 h 2507673"/>
                  <a:gd name="connsiteX48" fmla="*/ 921644 w 3727682"/>
                  <a:gd name="connsiteY48" fmla="*/ 1704086 h 2507673"/>
                  <a:gd name="connsiteX49" fmla="*/ 931581 w 3727682"/>
                  <a:gd name="connsiteY49" fmla="*/ 1746763 h 2507673"/>
                  <a:gd name="connsiteX50" fmla="*/ 956022 w 3727682"/>
                  <a:gd name="connsiteY50" fmla="*/ 1747608 h 2507673"/>
                  <a:gd name="connsiteX51" fmla="*/ 958313 w 3727682"/>
                  <a:gd name="connsiteY51" fmla="*/ 1779675 h 2507673"/>
                  <a:gd name="connsiteX52" fmla="*/ 1046170 w 3727682"/>
                  <a:gd name="connsiteY52" fmla="*/ 1785029 h 2507673"/>
                  <a:gd name="connsiteX53" fmla="*/ 1052131 w 3727682"/>
                  <a:gd name="connsiteY53" fmla="*/ 1821678 h 2507673"/>
                  <a:gd name="connsiteX54" fmla="*/ 1077487 w 3727682"/>
                  <a:gd name="connsiteY54" fmla="*/ 1823194 h 2507673"/>
                  <a:gd name="connsiteX55" fmla="*/ 1091092 w 3727682"/>
                  <a:gd name="connsiteY55" fmla="*/ 1915336 h 2507673"/>
                  <a:gd name="connsiteX56" fmla="*/ 1287550 w 3727682"/>
                  <a:gd name="connsiteY56" fmla="*/ 1908464 h 2507673"/>
                  <a:gd name="connsiteX57" fmla="*/ 1287550 w 3727682"/>
                  <a:gd name="connsiteY57" fmla="*/ 2031619 h 2507673"/>
                  <a:gd name="connsiteX58" fmla="*/ 1328248 w 3727682"/>
                  <a:gd name="connsiteY58" fmla="*/ 2031620 h 2507673"/>
                  <a:gd name="connsiteX59" fmla="*/ 1328248 w 3727682"/>
                  <a:gd name="connsiteY59" fmla="*/ 2078182 h 2507673"/>
                  <a:gd name="connsiteX60" fmla="*/ 1649500 w 3727682"/>
                  <a:gd name="connsiteY60" fmla="*/ 2078182 h 2507673"/>
                  <a:gd name="connsiteX61" fmla="*/ 1649500 w 3727682"/>
                  <a:gd name="connsiteY61" fmla="*/ 2172454 h 2507673"/>
                  <a:gd name="connsiteX62" fmla="*/ 1748214 w 3727682"/>
                  <a:gd name="connsiteY62" fmla="*/ 2172454 h 2507673"/>
                  <a:gd name="connsiteX63" fmla="*/ 1748214 w 3727682"/>
                  <a:gd name="connsiteY63" fmla="*/ 2208068 h 2507673"/>
                  <a:gd name="connsiteX64" fmla="*/ 1846927 w 3727682"/>
                  <a:gd name="connsiteY64" fmla="*/ 2208068 h 2507673"/>
                  <a:gd name="connsiteX65" fmla="*/ 1846927 w 3727682"/>
                  <a:gd name="connsiteY65" fmla="*/ 2253096 h 2507673"/>
                  <a:gd name="connsiteX66" fmla="*/ 2065136 w 3727682"/>
                  <a:gd name="connsiteY66" fmla="*/ 2253096 h 2507673"/>
                  <a:gd name="connsiteX67" fmla="*/ 2065137 w 3727682"/>
                  <a:gd name="connsiteY67" fmla="*/ 2295722 h 2507673"/>
                  <a:gd name="connsiteX68" fmla="*/ 2226196 w 3727682"/>
                  <a:gd name="connsiteY68" fmla="*/ 2291140 h 2507673"/>
                  <a:gd name="connsiteX69" fmla="*/ 2226196 w 3727682"/>
                  <a:gd name="connsiteY69" fmla="*/ 2342284 h 2507673"/>
                  <a:gd name="connsiteX70" fmla="*/ 2250344 w 3727682"/>
                  <a:gd name="connsiteY70" fmla="*/ 2342284 h 2507673"/>
                  <a:gd name="connsiteX71" fmla="*/ 2250345 w 3727682"/>
                  <a:gd name="connsiteY71" fmla="*/ 2394073 h 2507673"/>
                  <a:gd name="connsiteX72" fmla="*/ 2726691 w 3727682"/>
                  <a:gd name="connsiteY72" fmla="*/ 2387200 h 2507673"/>
                  <a:gd name="connsiteX73" fmla="*/ 2726691 w 3727682"/>
                  <a:gd name="connsiteY73" fmla="*/ 2421027 h 2507673"/>
                  <a:gd name="connsiteX74" fmla="*/ 3164841 w 3727682"/>
                  <a:gd name="connsiteY74" fmla="*/ 2421028 h 2507673"/>
                  <a:gd name="connsiteX75" fmla="*/ 3164841 w 3727682"/>
                  <a:gd name="connsiteY75" fmla="*/ 2474099 h 2507673"/>
                  <a:gd name="connsiteX76" fmla="*/ 3430982 w 3727682"/>
                  <a:gd name="connsiteY76" fmla="*/ 2476389 h 2507673"/>
                  <a:gd name="connsiteX77" fmla="*/ 3433273 w 3727682"/>
                  <a:gd name="connsiteY77" fmla="*/ 2507673 h 2507673"/>
                  <a:gd name="connsiteX78" fmla="*/ 3727682 w 3727682"/>
                  <a:gd name="connsiteY78" fmla="*/ 2507673 h 250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727682" h="2507673">
                    <a:moveTo>
                      <a:pt x="809" y="0"/>
                    </a:moveTo>
                    <a:cubicBezTo>
                      <a:pt x="539" y="10689"/>
                      <a:pt x="270" y="21377"/>
                      <a:pt x="0" y="32066"/>
                    </a:cubicBezTo>
                    <a:lnTo>
                      <a:pt x="34720" y="31982"/>
                    </a:lnTo>
                    <a:cubicBezTo>
                      <a:pt x="35370" y="60370"/>
                      <a:pt x="42894" y="93340"/>
                      <a:pt x="43544" y="121728"/>
                    </a:cubicBezTo>
                    <a:lnTo>
                      <a:pt x="50763" y="194613"/>
                    </a:lnTo>
                    <a:lnTo>
                      <a:pt x="101053" y="199607"/>
                    </a:lnTo>
                    <a:lnTo>
                      <a:pt x="112511" y="353291"/>
                    </a:lnTo>
                    <a:lnTo>
                      <a:pt x="170377" y="355581"/>
                    </a:lnTo>
                    <a:lnTo>
                      <a:pt x="168085" y="440190"/>
                    </a:lnTo>
                    <a:lnTo>
                      <a:pt x="194422" y="442480"/>
                    </a:lnTo>
                    <a:lnTo>
                      <a:pt x="199004" y="487507"/>
                    </a:lnTo>
                    <a:lnTo>
                      <a:pt x="239193" y="492089"/>
                    </a:lnTo>
                    <a:lnTo>
                      <a:pt x="243778" y="535465"/>
                    </a:lnTo>
                    <a:lnTo>
                      <a:pt x="269962" y="537757"/>
                    </a:lnTo>
                    <a:cubicBezTo>
                      <a:pt x="269469" y="550883"/>
                      <a:pt x="268977" y="564009"/>
                      <a:pt x="268484" y="577135"/>
                    </a:cubicBezTo>
                    <a:lnTo>
                      <a:pt x="298276" y="586297"/>
                    </a:lnTo>
                    <a:lnTo>
                      <a:pt x="295984" y="680209"/>
                    </a:lnTo>
                    <a:lnTo>
                      <a:pt x="320382" y="681635"/>
                    </a:lnTo>
                    <a:cubicBezTo>
                      <a:pt x="319889" y="694904"/>
                      <a:pt x="319395" y="708172"/>
                      <a:pt x="318902" y="721441"/>
                    </a:cubicBezTo>
                    <a:cubicBezTo>
                      <a:pt x="318242" y="737950"/>
                      <a:pt x="324458" y="793397"/>
                      <a:pt x="323798" y="809906"/>
                    </a:cubicBezTo>
                    <a:lnTo>
                      <a:pt x="344113" y="810770"/>
                    </a:lnTo>
                    <a:cubicBezTo>
                      <a:pt x="344981" y="861495"/>
                      <a:pt x="345848" y="912221"/>
                      <a:pt x="346716" y="962946"/>
                    </a:cubicBezTo>
                    <a:lnTo>
                      <a:pt x="371014" y="965236"/>
                    </a:lnTo>
                    <a:lnTo>
                      <a:pt x="373306" y="1004537"/>
                    </a:lnTo>
                    <a:lnTo>
                      <a:pt x="394398" y="1015989"/>
                    </a:lnTo>
                    <a:lnTo>
                      <a:pt x="401406" y="1055860"/>
                    </a:lnTo>
                    <a:lnTo>
                      <a:pt x="428908" y="1058150"/>
                    </a:lnTo>
                    <a:lnTo>
                      <a:pt x="428908" y="1099380"/>
                    </a:lnTo>
                    <a:lnTo>
                      <a:pt x="456410" y="1099379"/>
                    </a:lnTo>
                    <a:cubicBezTo>
                      <a:pt x="456366" y="1124040"/>
                      <a:pt x="456321" y="1155573"/>
                      <a:pt x="456277" y="1180234"/>
                    </a:cubicBezTo>
                    <a:lnTo>
                      <a:pt x="500900" y="1182524"/>
                    </a:lnTo>
                    <a:lnTo>
                      <a:pt x="505484" y="1222608"/>
                    </a:lnTo>
                    <a:lnTo>
                      <a:pt x="547966" y="1224898"/>
                    </a:lnTo>
                    <a:lnTo>
                      <a:pt x="561716" y="1274868"/>
                    </a:lnTo>
                    <a:lnTo>
                      <a:pt x="577874" y="1358212"/>
                    </a:lnTo>
                    <a:lnTo>
                      <a:pt x="663742" y="1357328"/>
                    </a:lnTo>
                    <a:lnTo>
                      <a:pt x="670618" y="1391543"/>
                    </a:lnTo>
                    <a:lnTo>
                      <a:pt x="699340" y="1394862"/>
                    </a:lnTo>
                    <a:lnTo>
                      <a:pt x="701896" y="1439644"/>
                    </a:lnTo>
                    <a:lnTo>
                      <a:pt x="726842" y="1445254"/>
                    </a:lnTo>
                    <a:lnTo>
                      <a:pt x="722522" y="1530983"/>
                    </a:lnTo>
                    <a:lnTo>
                      <a:pt x="748094" y="1530984"/>
                    </a:lnTo>
                    <a:lnTo>
                      <a:pt x="745802" y="1565591"/>
                    </a:lnTo>
                    <a:lnTo>
                      <a:pt x="784208" y="1565591"/>
                    </a:lnTo>
                    <a:lnTo>
                      <a:pt x="784208" y="1615199"/>
                    </a:lnTo>
                    <a:lnTo>
                      <a:pt x="813930" y="1614754"/>
                    </a:lnTo>
                    <a:lnTo>
                      <a:pt x="818496" y="1656429"/>
                    </a:lnTo>
                    <a:lnTo>
                      <a:pt x="910169" y="1652848"/>
                    </a:lnTo>
                    <a:lnTo>
                      <a:pt x="921644" y="1704086"/>
                    </a:lnTo>
                    <a:lnTo>
                      <a:pt x="931581" y="1746763"/>
                    </a:lnTo>
                    <a:lnTo>
                      <a:pt x="956022" y="1747608"/>
                    </a:lnTo>
                    <a:lnTo>
                      <a:pt x="958313" y="1779675"/>
                    </a:lnTo>
                    <a:lnTo>
                      <a:pt x="1046170" y="1785029"/>
                    </a:lnTo>
                    <a:lnTo>
                      <a:pt x="1052131" y="1821678"/>
                    </a:lnTo>
                    <a:lnTo>
                      <a:pt x="1077487" y="1823194"/>
                    </a:lnTo>
                    <a:lnTo>
                      <a:pt x="1091092" y="1915336"/>
                    </a:lnTo>
                    <a:lnTo>
                      <a:pt x="1287550" y="1908464"/>
                    </a:lnTo>
                    <a:lnTo>
                      <a:pt x="1287550" y="2031619"/>
                    </a:lnTo>
                    <a:lnTo>
                      <a:pt x="1328248" y="2031620"/>
                    </a:lnTo>
                    <a:lnTo>
                      <a:pt x="1328248" y="2078182"/>
                    </a:lnTo>
                    <a:lnTo>
                      <a:pt x="1649500" y="2078182"/>
                    </a:lnTo>
                    <a:lnTo>
                      <a:pt x="1649500" y="2172454"/>
                    </a:lnTo>
                    <a:lnTo>
                      <a:pt x="1748214" y="2172454"/>
                    </a:lnTo>
                    <a:lnTo>
                      <a:pt x="1748214" y="2208068"/>
                    </a:lnTo>
                    <a:lnTo>
                      <a:pt x="1846927" y="2208068"/>
                    </a:lnTo>
                    <a:lnTo>
                      <a:pt x="1846927" y="2253096"/>
                    </a:lnTo>
                    <a:lnTo>
                      <a:pt x="2065136" y="2253096"/>
                    </a:lnTo>
                    <a:cubicBezTo>
                      <a:pt x="2065136" y="2267305"/>
                      <a:pt x="2065137" y="2281513"/>
                      <a:pt x="2065137" y="2295722"/>
                    </a:cubicBezTo>
                    <a:lnTo>
                      <a:pt x="2226196" y="2291140"/>
                    </a:lnTo>
                    <a:lnTo>
                      <a:pt x="2226196" y="2342284"/>
                    </a:lnTo>
                    <a:lnTo>
                      <a:pt x="2250344" y="2342284"/>
                    </a:lnTo>
                    <a:cubicBezTo>
                      <a:pt x="2250344" y="2359547"/>
                      <a:pt x="2250345" y="2376810"/>
                      <a:pt x="2250345" y="2394073"/>
                    </a:cubicBezTo>
                    <a:lnTo>
                      <a:pt x="2726691" y="2387200"/>
                    </a:lnTo>
                    <a:lnTo>
                      <a:pt x="2726691" y="2421027"/>
                    </a:lnTo>
                    <a:lnTo>
                      <a:pt x="3164841" y="2421028"/>
                    </a:lnTo>
                    <a:lnTo>
                      <a:pt x="3164841" y="2474099"/>
                    </a:lnTo>
                    <a:lnTo>
                      <a:pt x="3430982" y="2476389"/>
                    </a:lnTo>
                    <a:lnTo>
                      <a:pt x="3433273" y="2507673"/>
                    </a:lnTo>
                    <a:lnTo>
                      <a:pt x="3727682" y="2507673"/>
                    </a:lnTo>
                  </a:path>
                </a:pathLst>
              </a:custGeom>
              <a:noFill/>
              <a:ln w="28575" cap="flat">
                <a:solidFill>
                  <a:srgbClr val="E1471D"/>
                </a:solidFill>
                <a:prstDash val="solid"/>
                <a:miter/>
              </a:ln>
            </p:spPr>
            <p:txBody>
              <a:bodyPr rtlCol="0" anchor="ctr"/>
              <a:lstStyle/>
              <a:p>
                <a:endParaRPr lang="en-US" dirty="0"/>
              </a:p>
            </p:txBody>
          </p:sp>
        </p:grpSp>
        <p:sp>
          <p:nvSpPr>
            <p:cNvPr id="320" name="Freeform 319">
              <a:extLst>
                <a:ext uri="{FF2B5EF4-FFF2-40B4-BE49-F238E27FC236}">
                  <a16:creationId xmlns:a16="http://schemas.microsoft.com/office/drawing/2014/main" id="{0778B55D-F52A-C1FA-0E5B-CC501A991C22}"/>
                </a:ext>
              </a:extLst>
            </p:cNvPr>
            <p:cNvSpPr/>
            <p:nvPr/>
          </p:nvSpPr>
          <p:spPr>
            <a:xfrm>
              <a:off x="4732150" y="4860002"/>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322" name="Freeform 321">
              <a:extLst>
                <a:ext uri="{FF2B5EF4-FFF2-40B4-BE49-F238E27FC236}">
                  <a16:creationId xmlns:a16="http://schemas.microsoft.com/office/drawing/2014/main" id="{2313F586-132D-05E7-96F6-976C1B044FAF}"/>
                </a:ext>
              </a:extLst>
            </p:cNvPr>
            <p:cNvSpPr/>
            <p:nvPr/>
          </p:nvSpPr>
          <p:spPr>
            <a:xfrm>
              <a:off x="4868098" y="4860002"/>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323" name="Freeform 322">
              <a:extLst>
                <a:ext uri="{FF2B5EF4-FFF2-40B4-BE49-F238E27FC236}">
                  <a16:creationId xmlns:a16="http://schemas.microsoft.com/office/drawing/2014/main" id="{34DE22C0-6C43-D13B-6A8A-D1F038CBC372}"/>
                </a:ext>
              </a:extLst>
            </p:cNvPr>
            <p:cNvSpPr/>
            <p:nvPr/>
          </p:nvSpPr>
          <p:spPr>
            <a:xfrm>
              <a:off x="4910527" y="4860002"/>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grpSp>
      <p:grpSp>
        <p:nvGrpSpPr>
          <p:cNvPr id="678" name="Group 677">
            <a:extLst>
              <a:ext uri="{FF2B5EF4-FFF2-40B4-BE49-F238E27FC236}">
                <a16:creationId xmlns:a16="http://schemas.microsoft.com/office/drawing/2014/main" id="{B50CE139-1F89-7DD0-4E57-AAD053B336FD}"/>
              </a:ext>
            </a:extLst>
          </p:cNvPr>
          <p:cNvGrpSpPr/>
          <p:nvPr/>
        </p:nvGrpSpPr>
        <p:grpSpPr>
          <a:xfrm>
            <a:off x="1212195" y="2060829"/>
            <a:ext cx="4009701" cy="1924832"/>
            <a:chOff x="1212195" y="2283825"/>
            <a:chExt cx="3868015" cy="1827933"/>
          </a:xfrm>
        </p:grpSpPr>
        <p:sp>
          <p:nvSpPr>
            <p:cNvPr id="505" name="Freeform 504">
              <a:extLst>
                <a:ext uri="{FF2B5EF4-FFF2-40B4-BE49-F238E27FC236}">
                  <a16:creationId xmlns:a16="http://schemas.microsoft.com/office/drawing/2014/main" id="{C8583F9A-D889-C00F-9900-BFC108707717}"/>
                </a:ext>
              </a:extLst>
            </p:cNvPr>
            <p:cNvSpPr/>
            <p:nvPr/>
          </p:nvSpPr>
          <p:spPr>
            <a:xfrm>
              <a:off x="3040995" y="3376602"/>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507" name="Freeform 506">
              <a:extLst>
                <a:ext uri="{FF2B5EF4-FFF2-40B4-BE49-F238E27FC236}">
                  <a16:creationId xmlns:a16="http://schemas.microsoft.com/office/drawing/2014/main" id="{003B11ED-213C-4A35-30A0-85AA21CA8E37}"/>
                </a:ext>
              </a:extLst>
            </p:cNvPr>
            <p:cNvSpPr/>
            <p:nvPr/>
          </p:nvSpPr>
          <p:spPr>
            <a:xfrm>
              <a:off x="3613361" y="3580091"/>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508" name="Freeform 507">
              <a:extLst>
                <a:ext uri="{FF2B5EF4-FFF2-40B4-BE49-F238E27FC236}">
                  <a16:creationId xmlns:a16="http://schemas.microsoft.com/office/drawing/2014/main" id="{84D44FB5-AD79-E465-25F9-D136DE5F8745}"/>
                </a:ext>
              </a:extLst>
            </p:cNvPr>
            <p:cNvSpPr/>
            <p:nvPr/>
          </p:nvSpPr>
          <p:spPr>
            <a:xfrm>
              <a:off x="1532581" y="2333181"/>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62" name="Freeform 661">
              <a:extLst>
                <a:ext uri="{FF2B5EF4-FFF2-40B4-BE49-F238E27FC236}">
                  <a16:creationId xmlns:a16="http://schemas.microsoft.com/office/drawing/2014/main" id="{CE472FEA-6C6F-1418-5C33-60E517D9348F}"/>
                </a:ext>
              </a:extLst>
            </p:cNvPr>
            <p:cNvSpPr/>
            <p:nvPr/>
          </p:nvSpPr>
          <p:spPr>
            <a:xfrm>
              <a:off x="1265881" y="2283825"/>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63" name="Freeform 662">
              <a:extLst>
                <a:ext uri="{FF2B5EF4-FFF2-40B4-BE49-F238E27FC236}">
                  <a16:creationId xmlns:a16="http://schemas.microsoft.com/office/drawing/2014/main" id="{016DD7E0-013F-E4EB-66EA-55DC30D74666}"/>
                </a:ext>
              </a:extLst>
            </p:cNvPr>
            <p:cNvSpPr/>
            <p:nvPr/>
          </p:nvSpPr>
          <p:spPr>
            <a:xfrm>
              <a:off x="4647256" y="3847656"/>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64" name="Freeform 663">
              <a:extLst>
                <a:ext uri="{FF2B5EF4-FFF2-40B4-BE49-F238E27FC236}">
                  <a16:creationId xmlns:a16="http://schemas.microsoft.com/office/drawing/2014/main" id="{8BA22AE3-6719-4A95-86B2-6923BFA9B485}"/>
                </a:ext>
              </a:extLst>
            </p:cNvPr>
            <p:cNvSpPr/>
            <p:nvPr/>
          </p:nvSpPr>
          <p:spPr>
            <a:xfrm>
              <a:off x="3994361" y="3691793"/>
              <a:ext cx="8659" cy="122959"/>
            </a:xfrm>
            <a:custGeom>
              <a:avLst/>
              <a:gdLst>
                <a:gd name="connsiteX0" fmla="*/ 0 w 8659"/>
                <a:gd name="connsiteY0" fmla="*/ 0 h 122959"/>
                <a:gd name="connsiteX1" fmla="*/ 0 w 8659"/>
                <a:gd name="connsiteY1" fmla="*/ 122959 h 122959"/>
              </a:gdLst>
              <a:ahLst/>
              <a:cxnLst>
                <a:cxn ang="0">
                  <a:pos x="connsiteX0" y="connsiteY0"/>
                </a:cxn>
                <a:cxn ang="0">
                  <a:pos x="connsiteX1" y="connsiteY1"/>
                </a:cxn>
              </a:cxnLst>
              <a:rect l="l" t="t" r="r" b="b"/>
              <a:pathLst>
                <a:path w="8659" h="122959">
                  <a:moveTo>
                    <a:pt x="0" y="0"/>
                  </a:moveTo>
                  <a:lnTo>
                    <a:pt x="0" y="122959"/>
                  </a:lnTo>
                </a:path>
              </a:pathLst>
            </a:custGeom>
            <a:ln w="28575" cap="flat">
              <a:solidFill>
                <a:srgbClr val="015873"/>
              </a:solidFill>
              <a:prstDash val="solid"/>
              <a:miter/>
            </a:ln>
          </p:spPr>
          <p:txBody>
            <a:bodyPr rtlCol="0" anchor="ctr"/>
            <a:lstStyle/>
            <a:p>
              <a:endParaRPr lang="en-US" dirty="0"/>
            </a:p>
          </p:txBody>
        </p:sp>
        <p:sp>
          <p:nvSpPr>
            <p:cNvPr id="665" name="Freeform 664">
              <a:extLst>
                <a:ext uri="{FF2B5EF4-FFF2-40B4-BE49-F238E27FC236}">
                  <a16:creationId xmlns:a16="http://schemas.microsoft.com/office/drawing/2014/main" id="{D38B0026-797A-F81A-0F49-A1DCC32DF02B}"/>
                </a:ext>
              </a:extLst>
            </p:cNvPr>
            <p:cNvSpPr/>
            <p:nvPr/>
          </p:nvSpPr>
          <p:spPr>
            <a:xfrm>
              <a:off x="4468879" y="3741150"/>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66" name="Freeform 665">
              <a:extLst>
                <a:ext uri="{FF2B5EF4-FFF2-40B4-BE49-F238E27FC236}">
                  <a16:creationId xmlns:a16="http://schemas.microsoft.com/office/drawing/2014/main" id="{749130D3-C908-7100-8598-3CB9B4932393}"/>
                </a:ext>
              </a:extLst>
            </p:cNvPr>
            <p:cNvSpPr/>
            <p:nvPr/>
          </p:nvSpPr>
          <p:spPr>
            <a:xfrm>
              <a:off x="4552006" y="3741150"/>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67" name="Freeform 666">
              <a:extLst>
                <a:ext uri="{FF2B5EF4-FFF2-40B4-BE49-F238E27FC236}">
                  <a16:creationId xmlns:a16="http://schemas.microsoft.com/office/drawing/2014/main" id="{E178E254-3A23-BA94-47E8-857807DA6928}"/>
                </a:ext>
              </a:extLst>
            </p:cNvPr>
            <p:cNvSpPr/>
            <p:nvPr/>
          </p:nvSpPr>
          <p:spPr>
            <a:xfrm>
              <a:off x="4377093" y="3734222"/>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68" name="Freeform 667">
              <a:extLst>
                <a:ext uri="{FF2B5EF4-FFF2-40B4-BE49-F238E27FC236}">
                  <a16:creationId xmlns:a16="http://schemas.microsoft.com/office/drawing/2014/main" id="{06C1D03A-3322-5B94-508D-7186912848C6}"/>
                </a:ext>
              </a:extLst>
            </p:cNvPr>
            <p:cNvSpPr/>
            <p:nvPr/>
          </p:nvSpPr>
          <p:spPr>
            <a:xfrm>
              <a:off x="4403936" y="3734222"/>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69" name="Freeform 668">
              <a:extLst>
                <a:ext uri="{FF2B5EF4-FFF2-40B4-BE49-F238E27FC236}">
                  <a16:creationId xmlns:a16="http://schemas.microsoft.com/office/drawing/2014/main" id="{A1F9402E-3E33-60BC-69FC-26AA92DF95FD}"/>
                </a:ext>
              </a:extLst>
            </p:cNvPr>
            <p:cNvSpPr/>
            <p:nvPr/>
          </p:nvSpPr>
          <p:spPr>
            <a:xfrm>
              <a:off x="4427315" y="3734222"/>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70" name="Freeform 669">
              <a:extLst>
                <a:ext uri="{FF2B5EF4-FFF2-40B4-BE49-F238E27FC236}">
                  <a16:creationId xmlns:a16="http://schemas.microsoft.com/office/drawing/2014/main" id="{17B9A70B-01B8-A9CF-DE68-289055F57F26}"/>
                </a:ext>
              </a:extLst>
            </p:cNvPr>
            <p:cNvSpPr/>
            <p:nvPr/>
          </p:nvSpPr>
          <p:spPr>
            <a:xfrm>
              <a:off x="4723456" y="3845059"/>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71" name="Freeform 670">
              <a:extLst>
                <a:ext uri="{FF2B5EF4-FFF2-40B4-BE49-F238E27FC236}">
                  <a16:creationId xmlns:a16="http://schemas.microsoft.com/office/drawing/2014/main" id="{8AD62F35-0EE1-5CBC-03C4-F0350B89D65D}"/>
                </a:ext>
              </a:extLst>
            </p:cNvPr>
            <p:cNvSpPr/>
            <p:nvPr/>
          </p:nvSpPr>
          <p:spPr>
            <a:xfrm>
              <a:off x="5029988" y="3986202"/>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72" name="Freeform 671">
              <a:extLst>
                <a:ext uri="{FF2B5EF4-FFF2-40B4-BE49-F238E27FC236}">
                  <a16:creationId xmlns:a16="http://schemas.microsoft.com/office/drawing/2014/main" id="{C2B10885-77FC-8A59-A1EF-481E98B825EF}"/>
                </a:ext>
              </a:extLst>
            </p:cNvPr>
            <p:cNvSpPr/>
            <p:nvPr/>
          </p:nvSpPr>
          <p:spPr>
            <a:xfrm>
              <a:off x="4758959" y="3843327"/>
              <a:ext cx="8659" cy="122959"/>
            </a:xfrm>
            <a:custGeom>
              <a:avLst/>
              <a:gdLst>
                <a:gd name="connsiteX0" fmla="*/ 0 w 8659"/>
                <a:gd name="connsiteY0" fmla="*/ 0 h 122959"/>
                <a:gd name="connsiteX1" fmla="*/ 0 w 8659"/>
                <a:gd name="connsiteY1" fmla="*/ 122959 h 122959"/>
              </a:gdLst>
              <a:ahLst/>
              <a:cxnLst>
                <a:cxn ang="0">
                  <a:pos x="connsiteX0" y="connsiteY0"/>
                </a:cxn>
                <a:cxn ang="0">
                  <a:pos x="connsiteX1" y="connsiteY1"/>
                </a:cxn>
              </a:cxnLst>
              <a:rect l="l" t="t" r="r" b="b"/>
              <a:pathLst>
                <a:path w="8659" h="122959">
                  <a:moveTo>
                    <a:pt x="0" y="0"/>
                  </a:moveTo>
                  <a:lnTo>
                    <a:pt x="0" y="122959"/>
                  </a:lnTo>
                </a:path>
              </a:pathLst>
            </a:custGeom>
            <a:ln w="28575" cap="flat">
              <a:solidFill>
                <a:srgbClr val="015873"/>
              </a:solidFill>
              <a:prstDash val="solid"/>
              <a:miter/>
            </a:ln>
          </p:spPr>
          <p:txBody>
            <a:bodyPr rtlCol="0" anchor="ctr"/>
            <a:lstStyle/>
            <a:p>
              <a:endParaRPr lang="en-US" dirty="0"/>
            </a:p>
          </p:txBody>
        </p:sp>
        <p:sp>
          <p:nvSpPr>
            <p:cNvPr id="673" name="Freeform 672">
              <a:extLst>
                <a:ext uri="{FF2B5EF4-FFF2-40B4-BE49-F238E27FC236}">
                  <a16:creationId xmlns:a16="http://schemas.microsoft.com/office/drawing/2014/main" id="{C593B72F-97D9-B2C9-7896-7E9F5B26F967}"/>
                </a:ext>
              </a:extLst>
            </p:cNvPr>
            <p:cNvSpPr/>
            <p:nvPr/>
          </p:nvSpPr>
          <p:spPr>
            <a:xfrm>
              <a:off x="4783204" y="3987934"/>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74" name="Freeform 673">
              <a:extLst>
                <a:ext uri="{FF2B5EF4-FFF2-40B4-BE49-F238E27FC236}">
                  <a16:creationId xmlns:a16="http://schemas.microsoft.com/office/drawing/2014/main" id="{7B187437-B873-888E-9102-A9C9F799043B}"/>
                </a:ext>
              </a:extLst>
            </p:cNvPr>
            <p:cNvSpPr/>
            <p:nvPr/>
          </p:nvSpPr>
          <p:spPr>
            <a:xfrm>
              <a:off x="4879320" y="3987934"/>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75" name="Freeform 674">
              <a:extLst>
                <a:ext uri="{FF2B5EF4-FFF2-40B4-BE49-F238E27FC236}">
                  <a16:creationId xmlns:a16="http://schemas.microsoft.com/office/drawing/2014/main" id="{710C0A9B-D7EC-9953-B564-0FE95414C91A}"/>
                </a:ext>
              </a:extLst>
            </p:cNvPr>
            <p:cNvSpPr/>
            <p:nvPr/>
          </p:nvSpPr>
          <p:spPr>
            <a:xfrm>
              <a:off x="4907895" y="3987934"/>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676" name="Freeform 675">
              <a:extLst>
                <a:ext uri="{FF2B5EF4-FFF2-40B4-BE49-F238E27FC236}">
                  <a16:creationId xmlns:a16="http://schemas.microsoft.com/office/drawing/2014/main" id="{2CE2ADD3-778B-DB13-3F95-41C62DCCAB81}"/>
                </a:ext>
              </a:extLst>
            </p:cNvPr>
            <p:cNvSpPr/>
            <p:nvPr/>
          </p:nvSpPr>
          <p:spPr>
            <a:xfrm>
              <a:off x="1212195" y="2362622"/>
              <a:ext cx="3125932" cy="1493693"/>
            </a:xfrm>
            <a:custGeom>
              <a:avLst/>
              <a:gdLst>
                <a:gd name="connsiteX0" fmla="*/ 0 w 3125932"/>
                <a:gd name="connsiteY0" fmla="*/ 0 h 1493693"/>
                <a:gd name="connsiteX1" fmla="*/ 218209 w 3125932"/>
                <a:gd name="connsiteY1" fmla="*/ 0 h 1493693"/>
                <a:gd name="connsiteX2" fmla="*/ 218209 w 3125932"/>
                <a:gd name="connsiteY2" fmla="*/ 39832 h 1493693"/>
                <a:gd name="connsiteX3" fmla="*/ 329045 w 3125932"/>
                <a:gd name="connsiteY3" fmla="*/ 39832 h 1493693"/>
                <a:gd name="connsiteX4" fmla="*/ 329045 w 3125932"/>
                <a:gd name="connsiteY4" fmla="*/ 123825 h 1493693"/>
                <a:gd name="connsiteX5" fmla="*/ 389659 w 3125932"/>
                <a:gd name="connsiteY5" fmla="*/ 123825 h 1493693"/>
                <a:gd name="connsiteX6" fmla="*/ 389659 w 3125932"/>
                <a:gd name="connsiteY6" fmla="*/ 234661 h 1493693"/>
                <a:gd name="connsiteX7" fmla="*/ 419966 w 3125932"/>
                <a:gd name="connsiteY7" fmla="*/ 234661 h 1493693"/>
                <a:gd name="connsiteX8" fmla="*/ 419966 w 3125932"/>
                <a:gd name="connsiteY8" fmla="*/ 291811 h 1493693"/>
                <a:gd name="connsiteX9" fmla="*/ 547255 w 3125932"/>
                <a:gd name="connsiteY9" fmla="*/ 291811 h 1493693"/>
                <a:gd name="connsiteX10" fmla="*/ 547255 w 3125932"/>
                <a:gd name="connsiteY10" fmla="*/ 345498 h 1493693"/>
                <a:gd name="connsiteX11" fmla="*/ 584489 w 3125932"/>
                <a:gd name="connsiteY11" fmla="*/ 345498 h 1493693"/>
                <a:gd name="connsiteX12" fmla="*/ 584489 w 3125932"/>
                <a:gd name="connsiteY12" fmla="*/ 375805 h 1493693"/>
                <a:gd name="connsiteX13" fmla="*/ 671946 w 3125932"/>
                <a:gd name="connsiteY13" fmla="*/ 375805 h 1493693"/>
                <a:gd name="connsiteX14" fmla="*/ 671946 w 3125932"/>
                <a:gd name="connsiteY14" fmla="*/ 479714 h 1493693"/>
                <a:gd name="connsiteX15" fmla="*/ 806162 w 3125932"/>
                <a:gd name="connsiteY15" fmla="*/ 479714 h 1493693"/>
                <a:gd name="connsiteX16" fmla="*/ 806162 w 3125932"/>
                <a:gd name="connsiteY16" fmla="*/ 536864 h 1493693"/>
                <a:gd name="connsiteX17" fmla="*/ 836468 w 3125932"/>
                <a:gd name="connsiteY17" fmla="*/ 536864 h 1493693"/>
                <a:gd name="connsiteX18" fmla="*/ 836468 w 3125932"/>
                <a:gd name="connsiteY18" fmla="*/ 580159 h 1493693"/>
                <a:gd name="connsiteX19" fmla="*/ 980209 w 3125932"/>
                <a:gd name="connsiteY19" fmla="*/ 580159 h 1493693"/>
                <a:gd name="connsiteX20" fmla="*/ 980209 w 3125932"/>
                <a:gd name="connsiteY20" fmla="*/ 623455 h 1493693"/>
                <a:gd name="connsiteX21" fmla="*/ 1123950 w 3125932"/>
                <a:gd name="connsiteY21" fmla="*/ 623455 h 1493693"/>
                <a:gd name="connsiteX22" fmla="*/ 1123950 w 3125932"/>
                <a:gd name="connsiteY22" fmla="*/ 677141 h 1493693"/>
                <a:gd name="connsiteX23" fmla="*/ 1147330 w 3125932"/>
                <a:gd name="connsiteY23" fmla="*/ 677141 h 1493693"/>
                <a:gd name="connsiteX24" fmla="*/ 1147330 w 3125932"/>
                <a:gd name="connsiteY24" fmla="*/ 727364 h 1493693"/>
                <a:gd name="connsiteX25" fmla="*/ 1291071 w 3125932"/>
                <a:gd name="connsiteY25" fmla="*/ 727364 h 1493693"/>
                <a:gd name="connsiteX26" fmla="*/ 1291071 w 3125932"/>
                <a:gd name="connsiteY26" fmla="*/ 770659 h 1493693"/>
                <a:gd name="connsiteX27" fmla="*/ 1384589 w 3125932"/>
                <a:gd name="connsiteY27" fmla="*/ 770659 h 1493693"/>
                <a:gd name="connsiteX28" fmla="*/ 1384589 w 3125932"/>
                <a:gd name="connsiteY28" fmla="*/ 813955 h 1493693"/>
                <a:gd name="connsiteX29" fmla="*/ 1418359 w 3125932"/>
                <a:gd name="connsiteY29" fmla="*/ 813955 h 1493693"/>
                <a:gd name="connsiteX30" fmla="*/ 1418359 w 3125932"/>
                <a:gd name="connsiteY30" fmla="*/ 867641 h 1493693"/>
                <a:gd name="connsiteX31" fmla="*/ 1482437 w 3125932"/>
                <a:gd name="connsiteY31" fmla="*/ 867641 h 1493693"/>
                <a:gd name="connsiteX32" fmla="*/ 1482437 w 3125932"/>
                <a:gd name="connsiteY32" fmla="*/ 924791 h 1493693"/>
                <a:gd name="connsiteX33" fmla="*/ 1532659 w 3125932"/>
                <a:gd name="connsiteY33" fmla="*/ 924791 h 1493693"/>
                <a:gd name="connsiteX34" fmla="*/ 1532659 w 3125932"/>
                <a:gd name="connsiteY34" fmla="*/ 1065934 h 1493693"/>
                <a:gd name="connsiteX35" fmla="*/ 2079048 w 3125932"/>
                <a:gd name="connsiteY35" fmla="*/ 1065934 h 1493693"/>
                <a:gd name="connsiteX36" fmla="*/ 2079048 w 3125932"/>
                <a:gd name="connsiteY36" fmla="*/ 1167246 h 1493693"/>
                <a:gd name="connsiteX37" fmla="*/ 2229716 w 3125932"/>
                <a:gd name="connsiteY37" fmla="*/ 1167246 h 1493693"/>
                <a:gd name="connsiteX38" fmla="*/ 2229716 w 3125932"/>
                <a:gd name="connsiteY38" fmla="*/ 1224396 h 1493693"/>
                <a:gd name="connsiteX39" fmla="*/ 2340553 w 3125932"/>
                <a:gd name="connsiteY39" fmla="*/ 1224396 h 1493693"/>
                <a:gd name="connsiteX40" fmla="*/ 2340553 w 3125932"/>
                <a:gd name="connsiteY40" fmla="*/ 1267691 h 1493693"/>
                <a:gd name="connsiteX41" fmla="*/ 2500746 w 3125932"/>
                <a:gd name="connsiteY41" fmla="*/ 1267691 h 1493693"/>
                <a:gd name="connsiteX42" fmla="*/ 2500746 w 3125932"/>
                <a:gd name="connsiteY42" fmla="*/ 1324841 h 1493693"/>
                <a:gd name="connsiteX43" fmla="*/ 2665269 w 3125932"/>
                <a:gd name="connsiteY43" fmla="*/ 1324841 h 1493693"/>
                <a:gd name="connsiteX44" fmla="*/ 2665269 w 3125932"/>
                <a:gd name="connsiteY44" fmla="*/ 1371600 h 1493693"/>
                <a:gd name="connsiteX45" fmla="*/ 3125932 w 3125932"/>
                <a:gd name="connsiteY45" fmla="*/ 1369868 h 1493693"/>
                <a:gd name="connsiteX46" fmla="*/ 3125932 w 3125932"/>
                <a:gd name="connsiteY46" fmla="*/ 1493693 h 1493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125932" h="1493693">
                  <a:moveTo>
                    <a:pt x="0" y="0"/>
                  </a:moveTo>
                  <a:lnTo>
                    <a:pt x="218209" y="0"/>
                  </a:lnTo>
                  <a:lnTo>
                    <a:pt x="218209" y="39832"/>
                  </a:lnTo>
                  <a:lnTo>
                    <a:pt x="329045" y="39832"/>
                  </a:lnTo>
                  <a:lnTo>
                    <a:pt x="329045" y="123825"/>
                  </a:lnTo>
                  <a:lnTo>
                    <a:pt x="389659" y="123825"/>
                  </a:lnTo>
                  <a:lnTo>
                    <a:pt x="389659" y="234661"/>
                  </a:lnTo>
                  <a:lnTo>
                    <a:pt x="419966" y="234661"/>
                  </a:lnTo>
                  <a:lnTo>
                    <a:pt x="419966" y="291811"/>
                  </a:lnTo>
                  <a:lnTo>
                    <a:pt x="547255" y="291811"/>
                  </a:lnTo>
                  <a:lnTo>
                    <a:pt x="547255" y="345498"/>
                  </a:lnTo>
                  <a:lnTo>
                    <a:pt x="584489" y="345498"/>
                  </a:lnTo>
                  <a:lnTo>
                    <a:pt x="584489" y="375805"/>
                  </a:lnTo>
                  <a:lnTo>
                    <a:pt x="671946" y="375805"/>
                  </a:lnTo>
                  <a:lnTo>
                    <a:pt x="671946" y="479714"/>
                  </a:lnTo>
                  <a:lnTo>
                    <a:pt x="806162" y="479714"/>
                  </a:lnTo>
                  <a:lnTo>
                    <a:pt x="806162" y="536864"/>
                  </a:lnTo>
                  <a:lnTo>
                    <a:pt x="836468" y="536864"/>
                  </a:lnTo>
                  <a:lnTo>
                    <a:pt x="836468" y="580159"/>
                  </a:lnTo>
                  <a:lnTo>
                    <a:pt x="980209" y="580159"/>
                  </a:lnTo>
                  <a:lnTo>
                    <a:pt x="980209" y="623455"/>
                  </a:lnTo>
                  <a:lnTo>
                    <a:pt x="1123950" y="623455"/>
                  </a:lnTo>
                  <a:lnTo>
                    <a:pt x="1123950" y="677141"/>
                  </a:lnTo>
                  <a:lnTo>
                    <a:pt x="1147330" y="677141"/>
                  </a:lnTo>
                  <a:lnTo>
                    <a:pt x="1147330" y="727364"/>
                  </a:lnTo>
                  <a:lnTo>
                    <a:pt x="1291071" y="727364"/>
                  </a:lnTo>
                  <a:lnTo>
                    <a:pt x="1291071" y="770659"/>
                  </a:lnTo>
                  <a:lnTo>
                    <a:pt x="1384589" y="770659"/>
                  </a:lnTo>
                  <a:lnTo>
                    <a:pt x="1384589" y="813955"/>
                  </a:lnTo>
                  <a:lnTo>
                    <a:pt x="1418359" y="813955"/>
                  </a:lnTo>
                  <a:lnTo>
                    <a:pt x="1418359" y="867641"/>
                  </a:lnTo>
                  <a:lnTo>
                    <a:pt x="1482437" y="867641"/>
                  </a:lnTo>
                  <a:lnTo>
                    <a:pt x="1482437" y="924791"/>
                  </a:lnTo>
                  <a:lnTo>
                    <a:pt x="1532659" y="924791"/>
                  </a:lnTo>
                  <a:lnTo>
                    <a:pt x="1532659" y="1065934"/>
                  </a:lnTo>
                  <a:lnTo>
                    <a:pt x="2079048" y="1065934"/>
                  </a:lnTo>
                  <a:lnTo>
                    <a:pt x="2079048" y="1167246"/>
                  </a:lnTo>
                  <a:lnTo>
                    <a:pt x="2229716" y="1167246"/>
                  </a:lnTo>
                  <a:lnTo>
                    <a:pt x="2229716" y="1224396"/>
                  </a:lnTo>
                  <a:lnTo>
                    <a:pt x="2340553" y="1224396"/>
                  </a:lnTo>
                  <a:lnTo>
                    <a:pt x="2340553" y="1267691"/>
                  </a:lnTo>
                  <a:lnTo>
                    <a:pt x="2500746" y="1267691"/>
                  </a:lnTo>
                  <a:lnTo>
                    <a:pt x="2500746" y="1324841"/>
                  </a:lnTo>
                  <a:lnTo>
                    <a:pt x="2665269" y="1324841"/>
                  </a:lnTo>
                  <a:lnTo>
                    <a:pt x="2665269" y="1371600"/>
                  </a:lnTo>
                  <a:cubicBezTo>
                    <a:pt x="2665269" y="1371600"/>
                    <a:pt x="3125932" y="1355148"/>
                    <a:pt x="3125932" y="1369868"/>
                  </a:cubicBezTo>
                  <a:lnTo>
                    <a:pt x="3125932" y="1493693"/>
                  </a:lnTo>
                </a:path>
              </a:pathLst>
            </a:custGeom>
            <a:noFill/>
            <a:ln w="28575" cap="flat">
              <a:solidFill>
                <a:srgbClr val="015873"/>
              </a:solidFill>
              <a:prstDash val="solid"/>
              <a:miter/>
            </a:ln>
          </p:spPr>
          <p:txBody>
            <a:bodyPr rtlCol="0" anchor="ctr"/>
            <a:lstStyle/>
            <a:p>
              <a:endParaRPr lang="en-US" dirty="0"/>
            </a:p>
          </p:txBody>
        </p:sp>
        <p:sp>
          <p:nvSpPr>
            <p:cNvPr id="677" name="Freeform 676">
              <a:extLst>
                <a:ext uri="{FF2B5EF4-FFF2-40B4-BE49-F238E27FC236}">
                  <a16:creationId xmlns:a16="http://schemas.microsoft.com/office/drawing/2014/main" id="{0DBCB4DD-7D75-239B-491E-838947891B2E}"/>
                </a:ext>
              </a:extLst>
            </p:cNvPr>
            <p:cNvSpPr/>
            <p:nvPr/>
          </p:nvSpPr>
          <p:spPr>
            <a:xfrm>
              <a:off x="4332931" y="3790506"/>
              <a:ext cx="747279" cy="255443"/>
            </a:xfrm>
            <a:custGeom>
              <a:avLst/>
              <a:gdLst>
                <a:gd name="connsiteX0" fmla="*/ 0 w 747279"/>
                <a:gd name="connsiteY0" fmla="*/ 0 h 255443"/>
                <a:gd name="connsiteX1" fmla="*/ 271895 w 747279"/>
                <a:gd name="connsiteY1" fmla="*/ 0 h 255443"/>
                <a:gd name="connsiteX2" fmla="*/ 271895 w 747279"/>
                <a:gd name="connsiteY2" fmla="*/ 107373 h 255443"/>
                <a:gd name="connsiteX3" fmla="*/ 449407 w 747279"/>
                <a:gd name="connsiteY3" fmla="*/ 107373 h 255443"/>
                <a:gd name="connsiteX4" fmla="*/ 449407 w 747279"/>
                <a:gd name="connsiteY4" fmla="*/ 255443 h 255443"/>
                <a:gd name="connsiteX5" fmla="*/ 747280 w 747279"/>
                <a:gd name="connsiteY5" fmla="*/ 255443 h 25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7279" h="255443">
                  <a:moveTo>
                    <a:pt x="0" y="0"/>
                  </a:moveTo>
                  <a:lnTo>
                    <a:pt x="271895" y="0"/>
                  </a:lnTo>
                  <a:lnTo>
                    <a:pt x="271895" y="107373"/>
                  </a:lnTo>
                  <a:lnTo>
                    <a:pt x="449407" y="107373"/>
                  </a:lnTo>
                  <a:lnTo>
                    <a:pt x="449407" y="255443"/>
                  </a:lnTo>
                  <a:lnTo>
                    <a:pt x="747280" y="255443"/>
                  </a:lnTo>
                </a:path>
              </a:pathLst>
            </a:custGeom>
            <a:noFill/>
            <a:ln w="28575" cap="flat">
              <a:solidFill>
                <a:srgbClr val="015873"/>
              </a:solidFill>
              <a:prstDash val="solid"/>
              <a:miter/>
            </a:ln>
          </p:spPr>
          <p:txBody>
            <a:bodyPr rtlCol="0" anchor="ctr"/>
            <a:lstStyle/>
            <a:p>
              <a:endParaRPr lang="en-US" dirty="0"/>
            </a:p>
          </p:txBody>
        </p:sp>
      </p:grpSp>
      <p:grpSp>
        <p:nvGrpSpPr>
          <p:cNvPr id="872" name="Group 871">
            <a:extLst>
              <a:ext uri="{FF2B5EF4-FFF2-40B4-BE49-F238E27FC236}">
                <a16:creationId xmlns:a16="http://schemas.microsoft.com/office/drawing/2014/main" id="{8793150F-4AFD-FD16-076C-8A860697421E}"/>
              </a:ext>
            </a:extLst>
          </p:cNvPr>
          <p:cNvGrpSpPr/>
          <p:nvPr/>
        </p:nvGrpSpPr>
        <p:grpSpPr>
          <a:xfrm>
            <a:off x="6953986" y="2135530"/>
            <a:ext cx="3739414" cy="1769942"/>
            <a:chOff x="6908329" y="720765"/>
            <a:chExt cx="4280188" cy="1904133"/>
          </a:xfrm>
        </p:grpSpPr>
        <p:sp>
          <p:nvSpPr>
            <p:cNvPr id="855" name="Freeform 854">
              <a:extLst>
                <a:ext uri="{FF2B5EF4-FFF2-40B4-BE49-F238E27FC236}">
                  <a16:creationId xmlns:a16="http://schemas.microsoft.com/office/drawing/2014/main" id="{64FF9A6A-D329-2E12-8F3F-7BEFF9A8969C}"/>
                </a:ext>
              </a:extLst>
            </p:cNvPr>
            <p:cNvSpPr/>
            <p:nvPr/>
          </p:nvSpPr>
          <p:spPr>
            <a:xfrm>
              <a:off x="10956454" y="2501074"/>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56" name="Freeform 855">
              <a:extLst>
                <a:ext uri="{FF2B5EF4-FFF2-40B4-BE49-F238E27FC236}">
                  <a16:creationId xmlns:a16="http://schemas.microsoft.com/office/drawing/2014/main" id="{E3335955-35AA-7988-129C-41BB146A7E92}"/>
                </a:ext>
              </a:extLst>
            </p:cNvPr>
            <p:cNvSpPr/>
            <p:nvPr/>
          </p:nvSpPr>
          <p:spPr>
            <a:xfrm>
              <a:off x="10765954" y="2417947"/>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57" name="Freeform 856">
              <a:extLst>
                <a:ext uri="{FF2B5EF4-FFF2-40B4-BE49-F238E27FC236}">
                  <a16:creationId xmlns:a16="http://schemas.microsoft.com/office/drawing/2014/main" id="{6DBF38C9-6717-1773-A254-808346ECB180}"/>
                </a:ext>
              </a:extLst>
            </p:cNvPr>
            <p:cNvSpPr/>
            <p:nvPr/>
          </p:nvSpPr>
          <p:spPr>
            <a:xfrm>
              <a:off x="10635202" y="2337417"/>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58" name="Freeform 857">
              <a:extLst>
                <a:ext uri="{FF2B5EF4-FFF2-40B4-BE49-F238E27FC236}">
                  <a16:creationId xmlns:a16="http://schemas.microsoft.com/office/drawing/2014/main" id="{5C1A027A-A311-7BF5-3DF7-6CA32B921D75}"/>
                </a:ext>
              </a:extLst>
            </p:cNvPr>
            <p:cNvSpPr/>
            <p:nvPr/>
          </p:nvSpPr>
          <p:spPr>
            <a:xfrm>
              <a:off x="11069022" y="2498476"/>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59" name="Freeform 858">
              <a:extLst>
                <a:ext uri="{FF2B5EF4-FFF2-40B4-BE49-F238E27FC236}">
                  <a16:creationId xmlns:a16="http://schemas.microsoft.com/office/drawing/2014/main" id="{EE1983F2-FFBE-3D23-AB94-8553F9F40B04}"/>
                </a:ext>
              </a:extLst>
            </p:cNvPr>
            <p:cNvSpPr/>
            <p:nvPr/>
          </p:nvSpPr>
          <p:spPr>
            <a:xfrm>
              <a:off x="10428250" y="2340881"/>
              <a:ext cx="8659" cy="122959"/>
            </a:xfrm>
            <a:custGeom>
              <a:avLst/>
              <a:gdLst>
                <a:gd name="connsiteX0" fmla="*/ 0 w 8659"/>
                <a:gd name="connsiteY0" fmla="*/ 0 h 122959"/>
                <a:gd name="connsiteX1" fmla="*/ 0 w 8659"/>
                <a:gd name="connsiteY1" fmla="*/ 122959 h 122959"/>
              </a:gdLst>
              <a:ahLst/>
              <a:cxnLst>
                <a:cxn ang="0">
                  <a:pos x="connsiteX0" y="connsiteY0"/>
                </a:cxn>
                <a:cxn ang="0">
                  <a:pos x="connsiteX1" y="connsiteY1"/>
                </a:cxn>
              </a:cxnLst>
              <a:rect l="l" t="t" r="r" b="b"/>
              <a:pathLst>
                <a:path w="8659" h="122959">
                  <a:moveTo>
                    <a:pt x="0" y="0"/>
                  </a:moveTo>
                  <a:lnTo>
                    <a:pt x="0" y="122959"/>
                  </a:lnTo>
                </a:path>
              </a:pathLst>
            </a:custGeom>
            <a:ln w="28575" cap="flat">
              <a:solidFill>
                <a:srgbClr val="E1471D"/>
              </a:solidFill>
              <a:prstDash val="solid"/>
              <a:miter/>
            </a:ln>
          </p:spPr>
          <p:txBody>
            <a:bodyPr rtlCol="0" anchor="ctr"/>
            <a:lstStyle/>
            <a:p>
              <a:endParaRPr lang="en-US" dirty="0"/>
            </a:p>
          </p:txBody>
        </p:sp>
        <p:sp>
          <p:nvSpPr>
            <p:cNvPr id="860" name="Freeform 859">
              <a:extLst>
                <a:ext uri="{FF2B5EF4-FFF2-40B4-BE49-F238E27FC236}">
                  <a16:creationId xmlns:a16="http://schemas.microsoft.com/office/drawing/2014/main" id="{79A575FB-20BA-DBF5-C51D-7689F6E84218}"/>
                </a:ext>
              </a:extLst>
            </p:cNvPr>
            <p:cNvSpPr/>
            <p:nvPr/>
          </p:nvSpPr>
          <p:spPr>
            <a:xfrm>
              <a:off x="10465484" y="2340881"/>
              <a:ext cx="8659" cy="122959"/>
            </a:xfrm>
            <a:custGeom>
              <a:avLst/>
              <a:gdLst>
                <a:gd name="connsiteX0" fmla="*/ 0 w 8659"/>
                <a:gd name="connsiteY0" fmla="*/ 0 h 122959"/>
                <a:gd name="connsiteX1" fmla="*/ 0 w 8659"/>
                <a:gd name="connsiteY1" fmla="*/ 122959 h 122959"/>
              </a:gdLst>
              <a:ahLst/>
              <a:cxnLst>
                <a:cxn ang="0">
                  <a:pos x="connsiteX0" y="connsiteY0"/>
                </a:cxn>
                <a:cxn ang="0">
                  <a:pos x="connsiteX1" y="connsiteY1"/>
                </a:cxn>
              </a:cxnLst>
              <a:rect l="l" t="t" r="r" b="b"/>
              <a:pathLst>
                <a:path w="8659" h="122959">
                  <a:moveTo>
                    <a:pt x="0" y="0"/>
                  </a:moveTo>
                  <a:lnTo>
                    <a:pt x="0" y="122959"/>
                  </a:lnTo>
                </a:path>
              </a:pathLst>
            </a:custGeom>
            <a:ln w="28575" cap="flat">
              <a:solidFill>
                <a:srgbClr val="E1471D"/>
              </a:solidFill>
              <a:prstDash val="solid"/>
              <a:miter/>
            </a:ln>
          </p:spPr>
          <p:txBody>
            <a:bodyPr rtlCol="0" anchor="ctr"/>
            <a:lstStyle/>
            <a:p>
              <a:endParaRPr lang="en-US" dirty="0"/>
            </a:p>
          </p:txBody>
        </p:sp>
        <p:sp>
          <p:nvSpPr>
            <p:cNvPr id="861" name="Freeform 860">
              <a:extLst>
                <a:ext uri="{FF2B5EF4-FFF2-40B4-BE49-F238E27FC236}">
                  <a16:creationId xmlns:a16="http://schemas.microsoft.com/office/drawing/2014/main" id="{FBDA8510-0376-F380-4C0E-7807BE0DC2BE}"/>
                </a:ext>
              </a:extLst>
            </p:cNvPr>
            <p:cNvSpPr/>
            <p:nvPr/>
          </p:nvSpPr>
          <p:spPr>
            <a:xfrm>
              <a:off x="10529561" y="2337417"/>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62" name="Freeform 861">
              <a:extLst>
                <a:ext uri="{FF2B5EF4-FFF2-40B4-BE49-F238E27FC236}">
                  <a16:creationId xmlns:a16="http://schemas.microsoft.com/office/drawing/2014/main" id="{C27ACAA4-A7B2-ABA0-4F8F-40B39D61985D}"/>
                </a:ext>
              </a:extLst>
            </p:cNvPr>
            <p:cNvSpPr/>
            <p:nvPr/>
          </p:nvSpPr>
          <p:spPr>
            <a:xfrm>
              <a:off x="10983297" y="2498476"/>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63" name="Freeform 862">
              <a:extLst>
                <a:ext uri="{FF2B5EF4-FFF2-40B4-BE49-F238E27FC236}">
                  <a16:creationId xmlns:a16="http://schemas.microsoft.com/office/drawing/2014/main" id="{59CF3AE1-F3CB-333F-CF38-EBEC0A30DF9A}"/>
                </a:ext>
              </a:extLst>
            </p:cNvPr>
            <p:cNvSpPr/>
            <p:nvPr/>
          </p:nvSpPr>
          <p:spPr>
            <a:xfrm>
              <a:off x="11131368" y="2498476"/>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64" name="Freeform 863">
              <a:extLst>
                <a:ext uri="{FF2B5EF4-FFF2-40B4-BE49-F238E27FC236}">
                  <a16:creationId xmlns:a16="http://schemas.microsoft.com/office/drawing/2014/main" id="{C89B5666-864D-98F5-E9D8-48F822301B27}"/>
                </a:ext>
              </a:extLst>
            </p:cNvPr>
            <p:cNvSpPr/>
            <p:nvPr/>
          </p:nvSpPr>
          <p:spPr>
            <a:xfrm>
              <a:off x="11018800" y="2495879"/>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65" name="Freeform 864">
              <a:extLst>
                <a:ext uri="{FF2B5EF4-FFF2-40B4-BE49-F238E27FC236}">
                  <a16:creationId xmlns:a16="http://schemas.microsoft.com/office/drawing/2014/main" id="{7151AA67-1154-AEB2-F2FD-489483B8E1C8}"/>
                </a:ext>
              </a:extLst>
            </p:cNvPr>
            <p:cNvSpPr/>
            <p:nvPr/>
          </p:nvSpPr>
          <p:spPr>
            <a:xfrm>
              <a:off x="10834361" y="2500208"/>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66" name="Freeform 865">
              <a:extLst>
                <a:ext uri="{FF2B5EF4-FFF2-40B4-BE49-F238E27FC236}">
                  <a16:creationId xmlns:a16="http://schemas.microsoft.com/office/drawing/2014/main" id="{5686399E-3C89-3A2A-CD9D-644F3BC9E327}"/>
                </a:ext>
              </a:extLst>
            </p:cNvPr>
            <p:cNvSpPr/>
            <p:nvPr/>
          </p:nvSpPr>
          <p:spPr>
            <a:xfrm>
              <a:off x="10902768" y="2500208"/>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67" name="Freeform 866">
              <a:extLst>
                <a:ext uri="{FF2B5EF4-FFF2-40B4-BE49-F238E27FC236}">
                  <a16:creationId xmlns:a16="http://schemas.microsoft.com/office/drawing/2014/main" id="{2EAE0F3B-4096-23AF-E6B8-C0DD144EC1B4}"/>
                </a:ext>
              </a:extLst>
            </p:cNvPr>
            <p:cNvSpPr/>
            <p:nvPr/>
          </p:nvSpPr>
          <p:spPr>
            <a:xfrm>
              <a:off x="10931343" y="2500208"/>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E1471D"/>
              </a:solidFill>
              <a:prstDash val="solid"/>
              <a:miter/>
            </a:ln>
          </p:spPr>
          <p:txBody>
            <a:bodyPr rtlCol="0" anchor="ctr"/>
            <a:lstStyle/>
            <a:p>
              <a:endParaRPr lang="en-US" dirty="0"/>
            </a:p>
          </p:txBody>
        </p:sp>
        <p:sp>
          <p:nvSpPr>
            <p:cNvPr id="868" name="Freeform 867">
              <a:extLst>
                <a:ext uri="{FF2B5EF4-FFF2-40B4-BE49-F238E27FC236}">
                  <a16:creationId xmlns:a16="http://schemas.microsoft.com/office/drawing/2014/main" id="{5A38F44F-6614-4DAF-37DD-56A56CA4D001}"/>
                </a:ext>
              </a:extLst>
            </p:cNvPr>
            <p:cNvSpPr/>
            <p:nvPr/>
          </p:nvSpPr>
          <p:spPr>
            <a:xfrm>
              <a:off x="10676766" y="2338283"/>
              <a:ext cx="8659" cy="122959"/>
            </a:xfrm>
            <a:custGeom>
              <a:avLst/>
              <a:gdLst>
                <a:gd name="connsiteX0" fmla="*/ 0 w 8659"/>
                <a:gd name="connsiteY0" fmla="*/ 0 h 122959"/>
                <a:gd name="connsiteX1" fmla="*/ 0 w 8659"/>
                <a:gd name="connsiteY1" fmla="*/ 122959 h 122959"/>
              </a:gdLst>
              <a:ahLst/>
              <a:cxnLst>
                <a:cxn ang="0">
                  <a:pos x="connsiteX0" y="connsiteY0"/>
                </a:cxn>
                <a:cxn ang="0">
                  <a:pos x="connsiteX1" y="connsiteY1"/>
                </a:cxn>
              </a:cxnLst>
              <a:rect l="l" t="t" r="r" b="b"/>
              <a:pathLst>
                <a:path w="8659" h="122959">
                  <a:moveTo>
                    <a:pt x="0" y="0"/>
                  </a:moveTo>
                  <a:lnTo>
                    <a:pt x="0" y="122959"/>
                  </a:lnTo>
                </a:path>
              </a:pathLst>
            </a:custGeom>
            <a:ln w="28575" cap="flat">
              <a:solidFill>
                <a:srgbClr val="E1471D"/>
              </a:solidFill>
              <a:prstDash val="solid"/>
              <a:miter/>
            </a:ln>
          </p:spPr>
          <p:txBody>
            <a:bodyPr rtlCol="0" anchor="ctr"/>
            <a:lstStyle/>
            <a:p>
              <a:endParaRPr lang="en-US" dirty="0"/>
            </a:p>
          </p:txBody>
        </p:sp>
        <p:sp>
          <p:nvSpPr>
            <p:cNvPr id="869" name="Freeform 868">
              <a:extLst>
                <a:ext uri="{FF2B5EF4-FFF2-40B4-BE49-F238E27FC236}">
                  <a16:creationId xmlns:a16="http://schemas.microsoft.com/office/drawing/2014/main" id="{9181FB6B-62E6-85F1-CCE5-98097BB98E57}"/>
                </a:ext>
              </a:extLst>
            </p:cNvPr>
            <p:cNvSpPr/>
            <p:nvPr/>
          </p:nvSpPr>
          <p:spPr>
            <a:xfrm>
              <a:off x="10794529" y="2415349"/>
              <a:ext cx="8659" cy="122959"/>
            </a:xfrm>
            <a:custGeom>
              <a:avLst/>
              <a:gdLst>
                <a:gd name="connsiteX0" fmla="*/ 0 w 8659"/>
                <a:gd name="connsiteY0" fmla="*/ 0 h 122959"/>
                <a:gd name="connsiteX1" fmla="*/ 0 w 8659"/>
                <a:gd name="connsiteY1" fmla="*/ 122959 h 122959"/>
              </a:gdLst>
              <a:ahLst/>
              <a:cxnLst>
                <a:cxn ang="0">
                  <a:pos x="connsiteX0" y="connsiteY0"/>
                </a:cxn>
                <a:cxn ang="0">
                  <a:pos x="connsiteX1" y="connsiteY1"/>
                </a:cxn>
              </a:cxnLst>
              <a:rect l="l" t="t" r="r" b="b"/>
              <a:pathLst>
                <a:path w="8659" h="122959">
                  <a:moveTo>
                    <a:pt x="0" y="0"/>
                  </a:moveTo>
                  <a:lnTo>
                    <a:pt x="0" y="122959"/>
                  </a:lnTo>
                </a:path>
              </a:pathLst>
            </a:custGeom>
            <a:ln w="28575" cap="flat">
              <a:solidFill>
                <a:srgbClr val="E1471D"/>
              </a:solidFill>
              <a:prstDash val="solid"/>
              <a:miter/>
            </a:ln>
          </p:spPr>
          <p:txBody>
            <a:bodyPr rtlCol="0" anchor="ctr"/>
            <a:lstStyle/>
            <a:p>
              <a:endParaRPr lang="en-US" dirty="0"/>
            </a:p>
          </p:txBody>
        </p:sp>
        <p:sp>
          <p:nvSpPr>
            <p:cNvPr id="870" name="Freeform 869">
              <a:extLst>
                <a:ext uri="{FF2B5EF4-FFF2-40B4-BE49-F238E27FC236}">
                  <a16:creationId xmlns:a16="http://schemas.microsoft.com/office/drawing/2014/main" id="{3094FEC6-B5EB-990A-E4C9-7643025E531A}"/>
                </a:ext>
              </a:extLst>
            </p:cNvPr>
            <p:cNvSpPr/>
            <p:nvPr/>
          </p:nvSpPr>
          <p:spPr>
            <a:xfrm>
              <a:off x="6908329" y="720765"/>
              <a:ext cx="4280188" cy="1840922"/>
            </a:xfrm>
            <a:custGeom>
              <a:avLst/>
              <a:gdLst>
                <a:gd name="connsiteX0" fmla="*/ 0 w 4280188"/>
                <a:gd name="connsiteY0" fmla="*/ 0 h 1840922"/>
                <a:gd name="connsiteX1" fmla="*/ 174914 w 4280188"/>
                <a:gd name="connsiteY1" fmla="*/ 0 h 1840922"/>
                <a:gd name="connsiteX2" fmla="*/ 174914 w 4280188"/>
                <a:gd name="connsiteY2" fmla="*/ 97848 h 1840922"/>
                <a:gd name="connsiteX3" fmla="*/ 271895 w 4280188"/>
                <a:gd name="connsiteY3" fmla="*/ 97848 h 1840922"/>
                <a:gd name="connsiteX4" fmla="*/ 271895 w 4280188"/>
                <a:gd name="connsiteY4" fmla="*/ 144607 h 1840922"/>
                <a:gd name="connsiteX5" fmla="*/ 382732 w 4280188"/>
                <a:gd name="connsiteY5" fmla="*/ 144607 h 1840922"/>
                <a:gd name="connsiteX6" fmla="*/ 382732 w 4280188"/>
                <a:gd name="connsiteY6" fmla="*/ 178377 h 1840922"/>
                <a:gd name="connsiteX7" fmla="*/ 432955 w 4280188"/>
                <a:gd name="connsiteY7" fmla="*/ 178377 h 1840922"/>
                <a:gd name="connsiteX8" fmla="*/ 432955 w 4280188"/>
                <a:gd name="connsiteY8" fmla="*/ 232064 h 1840922"/>
                <a:gd name="connsiteX9" fmla="*/ 623455 w 4280188"/>
                <a:gd name="connsiteY9" fmla="*/ 232064 h 1840922"/>
                <a:gd name="connsiteX10" fmla="*/ 623455 w 4280188"/>
                <a:gd name="connsiteY10" fmla="*/ 288348 h 1840922"/>
                <a:gd name="connsiteX11" fmla="*/ 730827 w 4280188"/>
                <a:gd name="connsiteY11" fmla="*/ 288348 h 1840922"/>
                <a:gd name="connsiteX12" fmla="*/ 730827 w 4280188"/>
                <a:gd name="connsiteY12" fmla="*/ 375805 h 1840922"/>
                <a:gd name="connsiteX13" fmla="*/ 774123 w 4280188"/>
                <a:gd name="connsiteY13" fmla="*/ 375805 h 1840922"/>
                <a:gd name="connsiteX14" fmla="*/ 774123 w 4280188"/>
                <a:gd name="connsiteY14" fmla="*/ 445943 h 1840922"/>
                <a:gd name="connsiteX15" fmla="*/ 841664 w 4280188"/>
                <a:gd name="connsiteY15" fmla="*/ 445943 h 1840922"/>
                <a:gd name="connsiteX16" fmla="*/ 841664 w 4280188"/>
                <a:gd name="connsiteY16" fmla="*/ 486641 h 1840922"/>
                <a:gd name="connsiteX17" fmla="*/ 958561 w 4280188"/>
                <a:gd name="connsiteY17" fmla="*/ 486641 h 1840922"/>
                <a:gd name="connsiteX18" fmla="*/ 958561 w 4280188"/>
                <a:gd name="connsiteY18" fmla="*/ 576695 h 1840922"/>
                <a:gd name="connsiteX19" fmla="*/ 1112693 w 4280188"/>
                <a:gd name="connsiteY19" fmla="*/ 576695 h 1840922"/>
                <a:gd name="connsiteX20" fmla="*/ 1112693 w 4280188"/>
                <a:gd name="connsiteY20" fmla="*/ 637309 h 1840922"/>
                <a:gd name="connsiteX21" fmla="*/ 1146464 w 4280188"/>
                <a:gd name="connsiteY21" fmla="*/ 637309 h 1840922"/>
                <a:gd name="connsiteX22" fmla="*/ 1146464 w 4280188"/>
                <a:gd name="connsiteY22" fmla="*/ 680605 h 1840922"/>
                <a:gd name="connsiteX23" fmla="*/ 1216602 w 4280188"/>
                <a:gd name="connsiteY23" fmla="*/ 680605 h 1840922"/>
                <a:gd name="connsiteX24" fmla="*/ 1216602 w 4280188"/>
                <a:gd name="connsiteY24" fmla="*/ 717839 h 1840922"/>
                <a:gd name="connsiteX25" fmla="*/ 1438275 w 4280188"/>
                <a:gd name="connsiteY25" fmla="*/ 717839 h 1840922"/>
                <a:gd name="connsiteX26" fmla="*/ 1438275 w 4280188"/>
                <a:gd name="connsiteY26" fmla="*/ 771525 h 1840922"/>
                <a:gd name="connsiteX27" fmla="*/ 1545648 w 4280188"/>
                <a:gd name="connsiteY27" fmla="*/ 771525 h 1840922"/>
                <a:gd name="connsiteX28" fmla="*/ 1545648 w 4280188"/>
                <a:gd name="connsiteY28" fmla="*/ 814821 h 1840922"/>
                <a:gd name="connsiteX29" fmla="*/ 1592407 w 4280188"/>
                <a:gd name="connsiteY29" fmla="*/ 814821 h 1840922"/>
                <a:gd name="connsiteX30" fmla="*/ 1592407 w 4280188"/>
                <a:gd name="connsiteY30" fmla="*/ 865043 h 1840922"/>
                <a:gd name="connsiteX31" fmla="*/ 1669473 w 4280188"/>
                <a:gd name="connsiteY31" fmla="*/ 865043 h 1840922"/>
                <a:gd name="connsiteX32" fmla="*/ 1669473 w 4280188"/>
                <a:gd name="connsiteY32" fmla="*/ 918730 h 1840922"/>
                <a:gd name="connsiteX33" fmla="*/ 1719696 w 4280188"/>
                <a:gd name="connsiteY33" fmla="*/ 918730 h 1840922"/>
                <a:gd name="connsiteX34" fmla="*/ 1719696 w 4280188"/>
                <a:gd name="connsiteY34" fmla="*/ 1006186 h 1840922"/>
                <a:gd name="connsiteX35" fmla="*/ 1759527 w 4280188"/>
                <a:gd name="connsiteY35" fmla="*/ 1006186 h 1840922"/>
                <a:gd name="connsiteX36" fmla="*/ 1759527 w 4280188"/>
                <a:gd name="connsiteY36" fmla="*/ 1056409 h 1840922"/>
                <a:gd name="connsiteX37" fmla="*/ 1807152 w 4280188"/>
                <a:gd name="connsiteY37" fmla="*/ 1056409 h 1840922"/>
                <a:gd name="connsiteX38" fmla="*/ 1807152 w 4280188"/>
                <a:gd name="connsiteY38" fmla="*/ 1117023 h 1840922"/>
                <a:gd name="connsiteX39" fmla="*/ 1884218 w 4280188"/>
                <a:gd name="connsiteY39" fmla="*/ 1117023 h 1840922"/>
                <a:gd name="connsiteX40" fmla="*/ 1884218 w 4280188"/>
                <a:gd name="connsiteY40" fmla="*/ 1163782 h 1840922"/>
                <a:gd name="connsiteX41" fmla="*/ 2045277 w 4280188"/>
                <a:gd name="connsiteY41" fmla="*/ 1163782 h 1840922"/>
                <a:gd name="connsiteX42" fmla="*/ 2045277 w 4280188"/>
                <a:gd name="connsiteY42" fmla="*/ 1210541 h 1840922"/>
                <a:gd name="connsiteX43" fmla="*/ 2135332 w 4280188"/>
                <a:gd name="connsiteY43" fmla="*/ 1210541 h 1840922"/>
                <a:gd name="connsiteX44" fmla="*/ 2135332 w 4280188"/>
                <a:gd name="connsiteY44" fmla="*/ 1250373 h 1840922"/>
                <a:gd name="connsiteX45" fmla="*/ 2413289 w 4280188"/>
                <a:gd name="connsiteY45" fmla="*/ 1250373 h 1840922"/>
                <a:gd name="connsiteX46" fmla="*/ 2413289 w 4280188"/>
                <a:gd name="connsiteY46" fmla="*/ 1348220 h 1840922"/>
                <a:gd name="connsiteX47" fmla="*/ 2544041 w 4280188"/>
                <a:gd name="connsiteY47" fmla="*/ 1348220 h 1840922"/>
                <a:gd name="connsiteX48" fmla="*/ 2544041 w 4280188"/>
                <a:gd name="connsiteY48" fmla="*/ 1391516 h 1840922"/>
                <a:gd name="connsiteX49" fmla="*/ 2615046 w 4280188"/>
                <a:gd name="connsiteY49" fmla="*/ 1391516 h 1840922"/>
                <a:gd name="connsiteX50" fmla="*/ 2615046 w 4280188"/>
                <a:gd name="connsiteY50" fmla="*/ 1445202 h 1840922"/>
                <a:gd name="connsiteX51" fmla="*/ 2651414 w 4280188"/>
                <a:gd name="connsiteY51" fmla="*/ 1445202 h 1840922"/>
                <a:gd name="connsiteX52" fmla="*/ 2651414 w 4280188"/>
                <a:gd name="connsiteY52" fmla="*/ 1495425 h 1840922"/>
                <a:gd name="connsiteX53" fmla="*/ 3217718 w 4280188"/>
                <a:gd name="connsiteY53" fmla="*/ 1495425 h 1840922"/>
                <a:gd name="connsiteX54" fmla="*/ 3217718 w 4280188"/>
                <a:gd name="connsiteY54" fmla="*/ 1538720 h 1840922"/>
                <a:gd name="connsiteX55" fmla="*/ 3285260 w 4280188"/>
                <a:gd name="connsiteY55" fmla="*/ 1538720 h 1840922"/>
                <a:gd name="connsiteX56" fmla="*/ 3285260 w 4280188"/>
                <a:gd name="connsiteY56" fmla="*/ 1585480 h 1840922"/>
                <a:gd name="connsiteX57" fmla="*/ 3375314 w 4280188"/>
                <a:gd name="connsiteY57" fmla="*/ 1585480 h 1840922"/>
                <a:gd name="connsiteX58" fmla="*/ 3375314 w 4280188"/>
                <a:gd name="connsiteY58" fmla="*/ 1689389 h 1840922"/>
                <a:gd name="connsiteX59" fmla="*/ 3771034 w 4280188"/>
                <a:gd name="connsiteY59" fmla="*/ 1689389 h 1840922"/>
                <a:gd name="connsiteX60" fmla="*/ 3771034 w 4280188"/>
                <a:gd name="connsiteY60" fmla="*/ 1766455 h 1840922"/>
                <a:gd name="connsiteX61" fmla="*/ 3885334 w 4280188"/>
                <a:gd name="connsiteY61" fmla="*/ 1766455 h 1840922"/>
                <a:gd name="connsiteX62" fmla="*/ 3885334 w 4280188"/>
                <a:gd name="connsiteY62" fmla="*/ 1840923 h 1840922"/>
                <a:gd name="connsiteX63" fmla="*/ 4280189 w 4280188"/>
                <a:gd name="connsiteY63" fmla="*/ 1840923 h 184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280188" h="1840922">
                  <a:moveTo>
                    <a:pt x="0" y="0"/>
                  </a:moveTo>
                  <a:lnTo>
                    <a:pt x="174914" y="0"/>
                  </a:lnTo>
                  <a:lnTo>
                    <a:pt x="174914" y="97848"/>
                  </a:lnTo>
                  <a:lnTo>
                    <a:pt x="271895" y="97848"/>
                  </a:lnTo>
                  <a:lnTo>
                    <a:pt x="271895" y="144607"/>
                  </a:lnTo>
                  <a:lnTo>
                    <a:pt x="382732" y="144607"/>
                  </a:lnTo>
                  <a:lnTo>
                    <a:pt x="382732" y="178377"/>
                  </a:lnTo>
                  <a:lnTo>
                    <a:pt x="432955" y="178377"/>
                  </a:lnTo>
                  <a:lnTo>
                    <a:pt x="432955" y="232064"/>
                  </a:lnTo>
                  <a:lnTo>
                    <a:pt x="623455" y="232064"/>
                  </a:lnTo>
                  <a:lnTo>
                    <a:pt x="623455" y="288348"/>
                  </a:lnTo>
                  <a:lnTo>
                    <a:pt x="730827" y="288348"/>
                  </a:lnTo>
                  <a:lnTo>
                    <a:pt x="730827" y="375805"/>
                  </a:lnTo>
                  <a:lnTo>
                    <a:pt x="774123" y="375805"/>
                  </a:lnTo>
                  <a:lnTo>
                    <a:pt x="774123" y="445943"/>
                  </a:lnTo>
                  <a:lnTo>
                    <a:pt x="841664" y="445943"/>
                  </a:lnTo>
                  <a:lnTo>
                    <a:pt x="841664" y="486641"/>
                  </a:lnTo>
                  <a:lnTo>
                    <a:pt x="958561" y="486641"/>
                  </a:lnTo>
                  <a:lnTo>
                    <a:pt x="958561" y="576695"/>
                  </a:lnTo>
                  <a:lnTo>
                    <a:pt x="1112693" y="576695"/>
                  </a:lnTo>
                  <a:lnTo>
                    <a:pt x="1112693" y="637309"/>
                  </a:lnTo>
                  <a:lnTo>
                    <a:pt x="1146464" y="637309"/>
                  </a:lnTo>
                  <a:lnTo>
                    <a:pt x="1146464" y="680605"/>
                  </a:lnTo>
                  <a:lnTo>
                    <a:pt x="1216602" y="680605"/>
                  </a:lnTo>
                  <a:lnTo>
                    <a:pt x="1216602" y="717839"/>
                  </a:lnTo>
                  <a:lnTo>
                    <a:pt x="1438275" y="717839"/>
                  </a:lnTo>
                  <a:lnTo>
                    <a:pt x="1438275" y="771525"/>
                  </a:lnTo>
                  <a:lnTo>
                    <a:pt x="1545648" y="771525"/>
                  </a:lnTo>
                  <a:lnTo>
                    <a:pt x="1545648" y="814821"/>
                  </a:lnTo>
                  <a:lnTo>
                    <a:pt x="1592407" y="814821"/>
                  </a:lnTo>
                  <a:lnTo>
                    <a:pt x="1592407" y="865043"/>
                  </a:lnTo>
                  <a:lnTo>
                    <a:pt x="1669473" y="865043"/>
                  </a:lnTo>
                  <a:lnTo>
                    <a:pt x="1669473" y="918730"/>
                  </a:lnTo>
                  <a:lnTo>
                    <a:pt x="1719696" y="918730"/>
                  </a:lnTo>
                  <a:lnTo>
                    <a:pt x="1719696" y="1006186"/>
                  </a:lnTo>
                  <a:lnTo>
                    <a:pt x="1759527" y="1006186"/>
                  </a:lnTo>
                  <a:lnTo>
                    <a:pt x="1759527" y="1056409"/>
                  </a:lnTo>
                  <a:lnTo>
                    <a:pt x="1807152" y="1056409"/>
                  </a:lnTo>
                  <a:lnTo>
                    <a:pt x="1807152" y="1117023"/>
                  </a:lnTo>
                  <a:lnTo>
                    <a:pt x="1884218" y="1117023"/>
                  </a:lnTo>
                  <a:lnTo>
                    <a:pt x="1884218" y="1163782"/>
                  </a:lnTo>
                  <a:lnTo>
                    <a:pt x="2045277" y="1163782"/>
                  </a:lnTo>
                  <a:lnTo>
                    <a:pt x="2045277" y="1210541"/>
                  </a:lnTo>
                  <a:lnTo>
                    <a:pt x="2135332" y="1210541"/>
                  </a:lnTo>
                  <a:lnTo>
                    <a:pt x="2135332" y="1250373"/>
                  </a:lnTo>
                  <a:lnTo>
                    <a:pt x="2413289" y="1250373"/>
                  </a:lnTo>
                  <a:lnTo>
                    <a:pt x="2413289" y="1348220"/>
                  </a:lnTo>
                  <a:lnTo>
                    <a:pt x="2544041" y="1348220"/>
                  </a:lnTo>
                  <a:lnTo>
                    <a:pt x="2544041" y="1391516"/>
                  </a:lnTo>
                  <a:lnTo>
                    <a:pt x="2615046" y="1391516"/>
                  </a:lnTo>
                  <a:lnTo>
                    <a:pt x="2615046" y="1445202"/>
                  </a:lnTo>
                  <a:lnTo>
                    <a:pt x="2651414" y="1445202"/>
                  </a:lnTo>
                  <a:lnTo>
                    <a:pt x="2651414" y="1495425"/>
                  </a:lnTo>
                  <a:lnTo>
                    <a:pt x="3217718" y="1495425"/>
                  </a:lnTo>
                  <a:lnTo>
                    <a:pt x="3217718" y="1538720"/>
                  </a:lnTo>
                  <a:lnTo>
                    <a:pt x="3285260" y="1538720"/>
                  </a:lnTo>
                  <a:lnTo>
                    <a:pt x="3285260" y="1585480"/>
                  </a:lnTo>
                  <a:lnTo>
                    <a:pt x="3375314" y="1585480"/>
                  </a:lnTo>
                  <a:lnTo>
                    <a:pt x="3375314" y="1689389"/>
                  </a:lnTo>
                  <a:lnTo>
                    <a:pt x="3771034" y="1689389"/>
                  </a:lnTo>
                  <a:lnTo>
                    <a:pt x="3771034" y="1766455"/>
                  </a:lnTo>
                  <a:lnTo>
                    <a:pt x="3885334" y="1766455"/>
                  </a:lnTo>
                  <a:lnTo>
                    <a:pt x="3885334" y="1840923"/>
                  </a:lnTo>
                  <a:lnTo>
                    <a:pt x="4280189" y="1840923"/>
                  </a:lnTo>
                </a:path>
              </a:pathLst>
            </a:custGeom>
            <a:noFill/>
            <a:ln w="28575" cap="flat">
              <a:solidFill>
                <a:srgbClr val="E1471D"/>
              </a:solidFill>
              <a:prstDash val="solid"/>
              <a:miter/>
            </a:ln>
          </p:spPr>
          <p:txBody>
            <a:bodyPr rtlCol="0" anchor="ctr"/>
            <a:lstStyle/>
            <a:p>
              <a:endParaRPr lang="en-US" dirty="0"/>
            </a:p>
          </p:txBody>
        </p:sp>
      </p:grpSp>
      <p:grpSp>
        <p:nvGrpSpPr>
          <p:cNvPr id="1070" name="Group 1069">
            <a:extLst>
              <a:ext uri="{FF2B5EF4-FFF2-40B4-BE49-F238E27FC236}">
                <a16:creationId xmlns:a16="http://schemas.microsoft.com/office/drawing/2014/main" id="{6E50CD5F-FC72-DD2C-A94C-9B675C10A092}"/>
              </a:ext>
            </a:extLst>
          </p:cNvPr>
          <p:cNvGrpSpPr/>
          <p:nvPr/>
        </p:nvGrpSpPr>
        <p:grpSpPr>
          <a:xfrm>
            <a:off x="6944823" y="2135531"/>
            <a:ext cx="3748577" cy="1436104"/>
            <a:chOff x="6771040" y="1127487"/>
            <a:chExt cx="4289713" cy="1549111"/>
          </a:xfrm>
        </p:grpSpPr>
        <p:sp>
          <p:nvSpPr>
            <p:cNvPr id="1049" name="Freeform 1048">
              <a:extLst>
                <a:ext uri="{FF2B5EF4-FFF2-40B4-BE49-F238E27FC236}">
                  <a16:creationId xmlns:a16="http://schemas.microsoft.com/office/drawing/2014/main" id="{97675005-0049-9829-00E6-D5732D1597B5}"/>
                </a:ext>
              </a:extLst>
            </p:cNvPr>
            <p:cNvSpPr/>
            <p:nvPr/>
          </p:nvSpPr>
          <p:spPr>
            <a:xfrm>
              <a:off x="10899695" y="2552773"/>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50" name="Freeform 1049">
              <a:extLst>
                <a:ext uri="{FF2B5EF4-FFF2-40B4-BE49-F238E27FC236}">
                  <a16:creationId xmlns:a16="http://schemas.microsoft.com/office/drawing/2014/main" id="{C2AD095A-DC8D-1849-B5A7-54023EE13DE8}"/>
                </a:ext>
              </a:extLst>
            </p:cNvPr>
            <p:cNvSpPr/>
            <p:nvPr/>
          </p:nvSpPr>
          <p:spPr>
            <a:xfrm>
              <a:off x="10581906" y="2280012"/>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51" name="Freeform 1050">
              <a:extLst>
                <a:ext uri="{FF2B5EF4-FFF2-40B4-BE49-F238E27FC236}">
                  <a16:creationId xmlns:a16="http://schemas.microsoft.com/office/drawing/2014/main" id="{1E095D04-1641-3583-A5D9-4A1673AC5516}"/>
                </a:ext>
              </a:extLst>
            </p:cNvPr>
            <p:cNvSpPr/>
            <p:nvPr/>
          </p:nvSpPr>
          <p:spPr>
            <a:xfrm>
              <a:off x="10681486" y="2279146"/>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52" name="Freeform 1051">
              <a:extLst>
                <a:ext uri="{FF2B5EF4-FFF2-40B4-BE49-F238E27FC236}">
                  <a16:creationId xmlns:a16="http://schemas.microsoft.com/office/drawing/2014/main" id="{92900651-A094-42AD-A646-F9D6D994C87F}"/>
                </a:ext>
              </a:extLst>
            </p:cNvPr>
            <p:cNvSpPr/>
            <p:nvPr/>
          </p:nvSpPr>
          <p:spPr>
            <a:xfrm>
              <a:off x="11013129" y="2552773"/>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53" name="Freeform 1052">
              <a:extLst>
                <a:ext uri="{FF2B5EF4-FFF2-40B4-BE49-F238E27FC236}">
                  <a16:creationId xmlns:a16="http://schemas.microsoft.com/office/drawing/2014/main" id="{A0CA2336-DE8D-F298-3913-D043CA7D020F}"/>
                </a:ext>
              </a:extLst>
            </p:cNvPr>
            <p:cNvSpPr/>
            <p:nvPr/>
          </p:nvSpPr>
          <p:spPr>
            <a:xfrm>
              <a:off x="10491852" y="2175237"/>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54" name="Freeform 1053">
              <a:extLst>
                <a:ext uri="{FF2B5EF4-FFF2-40B4-BE49-F238E27FC236}">
                  <a16:creationId xmlns:a16="http://schemas.microsoft.com/office/drawing/2014/main" id="{DC030B99-9763-A844-2F9C-D0978E5608CF}"/>
                </a:ext>
              </a:extLst>
            </p:cNvPr>
            <p:cNvSpPr/>
            <p:nvPr/>
          </p:nvSpPr>
          <p:spPr>
            <a:xfrm>
              <a:off x="10013004" y="2181298"/>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55" name="Freeform 1054">
              <a:extLst>
                <a:ext uri="{FF2B5EF4-FFF2-40B4-BE49-F238E27FC236}">
                  <a16:creationId xmlns:a16="http://schemas.microsoft.com/office/drawing/2014/main" id="{43627B83-6FA5-5F8A-FBB6-FE4CCD5CA679}"/>
                </a:ext>
              </a:extLst>
            </p:cNvPr>
            <p:cNvSpPr/>
            <p:nvPr/>
          </p:nvSpPr>
          <p:spPr>
            <a:xfrm>
              <a:off x="10515231" y="2175237"/>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56" name="Freeform 1055">
              <a:extLst>
                <a:ext uri="{FF2B5EF4-FFF2-40B4-BE49-F238E27FC236}">
                  <a16:creationId xmlns:a16="http://schemas.microsoft.com/office/drawing/2014/main" id="{B1375654-A624-AF96-5294-D7385570BE41}"/>
                </a:ext>
              </a:extLst>
            </p:cNvPr>
            <p:cNvSpPr/>
            <p:nvPr/>
          </p:nvSpPr>
          <p:spPr>
            <a:xfrm>
              <a:off x="10927404" y="2552773"/>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57" name="Freeform 1056">
              <a:extLst>
                <a:ext uri="{FF2B5EF4-FFF2-40B4-BE49-F238E27FC236}">
                  <a16:creationId xmlns:a16="http://schemas.microsoft.com/office/drawing/2014/main" id="{75D1FF2C-3CC7-274A-9328-74B3F39096EB}"/>
                </a:ext>
              </a:extLst>
            </p:cNvPr>
            <p:cNvSpPr/>
            <p:nvPr/>
          </p:nvSpPr>
          <p:spPr>
            <a:xfrm>
              <a:off x="10739502" y="2552773"/>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58" name="Freeform 1057">
              <a:extLst>
                <a:ext uri="{FF2B5EF4-FFF2-40B4-BE49-F238E27FC236}">
                  <a16:creationId xmlns:a16="http://schemas.microsoft.com/office/drawing/2014/main" id="{8897BD33-1479-EB44-78C0-C1C0A07B51F4}"/>
                </a:ext>
              </a:extLst>
            </p:cNvPr>
            <p:cNvSpPr/>
            <p:nvPr/>
          </p:nvSpPr>
          <p:spPr>
            <a:xfrm>
              <a:off x="10962040" y="2552773"/>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59" name="Freeform 1058">
              <a:extLst>
                <a:ext uri="{FF2B5EF4-FFF2-40B4-BE49-F238E27FC236}">
                  <a16:creationId xmlns:a16="http://schemas.microsoft.com/office/drawing/2014/main" id="{B96C8981-C746-E915-C6C9-4FD9563E99FA}"/>
                </a:ext>
              </a:extLst>
            </p:cNvPr>
            <p:cNvSpPr/>
            <p:nvPr/>
          </p:nvSpPr>
          <p:spPr>
            <a:xfrm>
              <a:off x="10646849" y="2277414"/>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60" name="Freeform 1059">
              <a:extLst>
                <a:ext uri="{FF2B5EF4-FFF2-40B4-BE49-F238E27FC236}">
                  <a16:creationId xmlns:a16="http://schemas.microsoft.com/office/drawing/2014/main" id="{1D37BAAA-7EE4-10F5-C448-EBF28A22614F}"/>
                </a:ext>
              </a:extLst>
            </p:cNvPr>
            <p:cNvSpPr/>
            <p:nvPr/>
          </p:nvSpPr>
          <p:spPr>
            <a:xfrm>
              <a:off x="10846008" y="2552773"/>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61" name="Freeform 1060">
              <a:extLst>
                <a:ext uri="{FF2B5EF4-FFF2-40B4-BE49-F238E27FC236}">
                  <a16:creationId xmlns:a16="http://schemas.microsoft.com/office/drawing/2014/main" id="{FE481A95-EC49-1AA3-6844-4397018C8537}"/>
                </a:ext>
              </a:extLst>
            </p:cNvPr>
            <p:cNvSpPr/>
            <p:nvPr/>
          </p:nvSpPr>
          <p:spPr>
            <a:xfrm>
              <a:off x="10874583" y="2552773"/>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62" name="Freeform 1061">
              <a:extLst>
                <a:ext uri="{FF2B5EF4-FFF2-40B4-BE49-F238E27FC236}">
                  <a16:creationId xmlns:a16="http://schemas.microsoft.com/office/drawing/2014/main" id="{4B683E42-43D1-05B5-74BA-0C20A7BAEE4A}"/>
                </a:ext>
              </a:extLst>
            </p:cNvPr>
            <p:cNvSpPr/>
            <p:nvPr/>
          </p:nvSpPr>
          <p:spPr>
            <a:xfrm>
              <a:off x="10719586" y="2283476"/>
              <a:ext cx="8659" cy="122959"/>
            </a:xfrm>
            <a:custGeom>
              <a:avLst/>
              <a:gdLst>
                <a:gd name="connsiteX0" fmla="*/ 0 w 8659"/>
                <a:gd name="connsiteY0" fmla="*/ 0 h 122959"/>
                <a:gd name="connsiteX1" fmla="*/ 0 w 8659"/>
                <a:gd name="connsiteY1" fmla="*/ 122959 h 122959"/>
              </a:gdLst>
              <a:ahLst/>
              <a:cxnLst>
                <a:cxn ang="0">
                  <a:pos x="connsiteX0" y="connsiteY0"/>
                </a:cxn>
                <a:cxn ang="0">
                  <a:pos x="connsiteX1" y="connsiteY1"/>
                </a:cxn>
              </a:cxnLst>
              <a:rect l="l" t="t" r="r" b="b"/>
              <a:pathLst>
                <a:path w="8659" h="122959">
                  <a:moveTo>
                    <a:pt x="0" y="0"/>
                  </a:moveTo>
                  <a:lnTo>
                    <a:pt x="0" y="122959"/>
                  </a:lnTo>
                </a:path>
              </a:pathLst>
            </a:custGeom>
            <a:ln w="28575" cap="flat">
              <a:solidFill>
                <a:srgbClr val="015873"/>
              </a:solidFill>
              <a:prstDash val="solid"/>
              <a:miter/>
            </a:ln>
          </p:spPr>
          <p:txBody>
            <a:bodyPr rtlCol="0" anchor="ctr"/>
            <a:lstStyle/>
            <a:p>
              <a:endParaRPr lang="en-US" dirty="0"/>
            </a:p>
          </p:txBody>
        </p:sp>
        <p:sp>
          <p:nvSpPr>
            <p:cNvPr id="1063" name="Freeform 1062">
              <a:extLst>
                <a:ext uri="{FF2B5EF4-FFF2-40B4-BE49-F238E27FC236}">
                  <a16:creationId xmlns:a16="http://schemas.microsoft.com/office/drawing/2014/main" id="{9B913EE0-D870-7ED6-1C47-202AE4270B74}"/>
                </a:ext>
              </a:extLst>
            </p:cNvPr>
            <p:cNvSpPr/>
            <p:nvPr/>
          </p:nvSpPr>
          <p:spPr>
            <a:xfrm>
              <a:off x="10609615" y="2276548"/>
              <a:ext cx="8659" cy="123825"/>
            </a:xfrm>
            <a:custGeom>
              <a:avLst/>
              <a:gdLst>
                <a:gd name="connsiteX0" fmla="*/ 0 w 8659"/>
                <a:gd name="connsiteY0" fmla="*/ 0 h 123825"/>
                <a:gd name="connsiteX1" fmla="*/ 0 w 8659"/>
                <a:gd name="connsiteY1" fmla="*/ 123825 h 123825"/>
              </a:gdLst>
              <a:ahLst/>
              <a:cxnLst>
                <a:cxn ang="0">
                  <a:pos x="connsiteX0" y="connsiteY0"/>
                </a:cxn>
                <a:cxn ang="0">
                  <a:pos x="connsiteX1" y="connsiteY1"/>
                </a:cxn>
              </a:cxnLst>
              <a:rect l="l" t="t" r="r" b="b"/>
              <a:pathLst>
                <a:path w="8659" h="123825">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64" name="Freeform 1063">
              <a:extLst>
                <a:ext uri="{FF2B5EF4-FFF2-40B4-BE49-F238E27FC236}">
                  <a16:creationId xmlns:a16="http://schemas.microsoft.com/office/drawing/2014/main" id="{2B2ACEEC-410B-B0CB-FDEC-FA08471D7B0E}"/>
                </a:ext>
              </a:extLst>
            </p:cNvPr>
            <p:cNvSpPr/>
            <p:nvPr/>
          </p:nvSpPr>
          <p:spPr>
            <a:xfrm>
              <a:off x="6771040" y="1127487"/>
              <a:ext cx="4289713" cy="1488497"/>
            </a:xfrm>
            <a:custGeom>
              <a:avLst/>
              <a:gdLst>
                <a:gd name="connsiteX0" fmla="*/ 0 w 4289713"/>
                <a:gd name="connsiteY0" fmla="*/ 0 h 1488497"/>
                <a:gd name="connsiteX1" fmla="*/ 53686 w 4289713"/>
                <a:gd name="connsiteY1" fmla="*/ 0 h 1488497"/>
                <a:gd name="connsiteX2" fmla="*/ 53686 w 4289713"/>
                <a:gd name="connsiteY2" fmla="*/ 57150 h 1488497"/>
                <a:gd name="connsiteX3" fmla="*/ 338571 w 4289713"/>
                <a:gd name="connsiteY3" fmla="*/ 57150 h 1488497"/>
                <a:gd name="connsiteX4" fmla="*/ 338571 w 4289713"/>
                <a:gd name="connsiteY4" fmla="*/ 101311 h 1488497"/>
                <a:gd name="connsiteX5" fmla="*/ 800966 w 4289713"/>
                <a:gd name="connsiteY5" fmla="*/ 101311 h 1488497"/>
                <a:gd name="connsiteX6" fmla="*/ 800966 w 4289713"/>
                <a:gd name="connsiteY6" fmla="*/ 154998 h 1488497"/>
                <a:gd name="connsiteX7" fmla="*/ 1202748 w 4289713"/>
                <a:gd name="connsiteY7" fmla="*/ 154998 h 1488497"/>
                <a:gd name="connsiteX8" fmla="*/ 1202748 w 4289713"/>
                <a:gd name="connsiteY8" fmla="*/ 211282 h 1488497"/>
                <a:gd name="connsiteX9" fmla="*/ 1625311 w 4289713"/>
                <a:gd name="connsiteY9" fmla="*/ 211282 h 1488497"/>
                <a:gd name="connsiteX10" fmla="*/ 1625311 w 4289713"/>
                <a:gd name="connsiteY10" fmla="*/ 264968 h 1488497"/>
                <a:gd name="connsiteX11" fmla="*/ 1682462 w 4289713"/>
                <a:gd name="connsiteY11" fmla="*/ 264968 h 1488497"/>
                <a:gd name="connsiteX12" fmla="*/ 1682462 w 4289713"/>
                <a:gd name="connsiteY12" fmla="*/ 318655 h 1488497"/>
                <a:gd name="connsiteX13" fmla="*/ 1816677 w 4289713"/>
                <a:gd name="connsiteY13" fmla="*/ 318655 h 1488497"/>
                <a:gd name="connsiteX14" fmla="*/ 1816677 w 4289713"/>
                <a:gd name="connsiteY14" fmla="*/ 368877 h 1488497"/>
                <a:gd name="connsiteX15" fmla="*/ 1943966 w 4289713"/>
                <a:gd name="connsiteY15" fmla="*/ 368877 h 1488497"/>
                <a:gd name="connsiteX16" fmla="*/ 1943966 w 4289713"/>
                <a:gd name="connsiteY16" fmla="*/ 422564 h 1488497"/>
                <a:gd name="connsiteX17" fmla="*/ 1990725 w 4289713"/>
                <a:gd name="connsiteY17" fmla="*/ 422564 h 1488497"/>
                <a:gd name="connsiteX18" fmla="*/ 1990725 w 4289713"/>
                <a:gd name="connsiteY18" fmla="*/ 476250 h 1488497"/>
                <a:gd name="connsiteX19" fmla="*/ 2027959 w 4289713"/>
                <a:gd name="connsiteY19" fmla="*/ 476250 h 1488497"/>
                <a:gd name="connsiteX20" fmla="*/ 2027959 w 4289713"/>
                <a:gd name="connsiteY20" fmla="*/ 533400 h 1488497"/>
                <a:gd name="connsiteX21" fmla="*/ 2339687 w 4289713"/>
                <a:gd name="connsiteY21" fmla="*/ 533400 h 1488497"/>
                <a:gd name="connsiteX22" fmla="*/ 2339687 w 4289713"/>
                <a:gd name="connsiteY22" fmla="*/ 640773 h 1488497"/>
                <a:gd name="connsiteX23" fmla="*/ 2460048 w 4289713"/>
                <a:gd name="connsiteY23" fmla="*/ 640773 h 1488497"/>
                <a:gd name="connsiteX24" fmla="*/ 2460048 w 4289713"/>
                <a:gd name="connsiteY24" fmla="*/ 690996 h 1488497"/>
                <a:gd name="connsiteX25" fmla="*/ 2506807 w 4289713"/>
                <a:gd name="connsiteY25" fmla="*/ 690996 h 1488497"/>
                <a:gd name="connsiteX26" fmla="*/ 2506807 w 4289713"/>
                <a:gd name="connsiteY26" fmla="*/ 744682 h 1488497"/>
                <a:gd name="connsiteX27" fmla="*/ 2657475 w 4289713"/>
                <a:gd name="connsiteY27" fmla="*/ 744682 h 1488497"/>
                <a:gd name="connsiteX28" fmla="*/ 2657475 w 4289713"/>
                <a:gd name="connsiteY28" fmla="*/ 798368 h 1488497"/>
                <a:gd name="connsiteX29" fmla="*/ 2718089 w 4289713"/>
                <a:gd name="connsiteY29" fmla="*/ 798368 h 1488497"/>
                <a:gd name="connsiteX30" fmla="*/ 2718089 w 4289713"/>
                <a:gd name="connsiteY30" fmla="*/ 858116 h 1488497"/>
                <a:gd name="connsiteX31" fmla="*/ 2795155 w 4289713"/>
                <a:gd name="connsiteY31" fmla="*/ 858116 h 1488497"/>
                <a:gd name="connsiteX32" fmla="*/ 2795155 w 4289713"/>
                <a:gd name="connsiteY32" fmla="*/ 905741 h 1488497"/>
                <a:gd name="connsiteX33" fmla="*/ 3036743 w 4289713"/>
                <a:gd name="connsiteY33" fmla="*/ 905741 h 1488497"/>
                <a:gd name="connsiteX34" fmla="*/ 3036743 w 4289713"/>
                <a:gd name="connsiteY34" fmla="*/ 962025 h 1488497"/>
                <a:gd name="connsiteX35" fmla="*/ 3083502 w 4289713"/>
                <a:gd name="connsiteY35" fmla="*/ 962025 h 1488497"/>
                <a:gd name="connsiteX36" fmla="*/ 3083502 w 4289713"/>
                <a:gd name="connsiteY36" fmla="*/ 1006186 h 1488497"/>
                <a:gd name="connsiteX37" fmla="*/ 3153641 w 4289713"/>
                <a:gd name="connsiteY37" fmla="*/ 1006186 h 1488497"/>
                <a:gd name="connsiteX38" fmla="*/ 3153641 w 4289713"/>
                <a:gd name="connsiteY38" fmla="*/ 1063336 h 1488497"/>
                <a:gd name="connsiteX39" fmla="*/ 3210791 w 4289713"/>
                <a:gd name="connsiteY39" fmla="*/ 1063336 h 1488497"/>
                <a:gd name="connsiteX40" fmla="*/ 3210791 w 4289713"/>
                <a:gd name="connsiteY40" fmla="*/ 1117023 h 1488497"/>
                <a:gd name="connsiteX41" fmla="*/ 3767571 w 4289713"/>
                <a:gd name="connsiteY41" fmla="*/ 1117023 h 1488497"/>
                <a:gd name="connsiteX42" fmla="*/ 3767571 w 4289713"/>
                <a:gd name="connsiteY42" fmla="*/ 1214005 h 1488497"/>
                <a:gd name="connsiteX43" fmla="*/ 3941619 w 4289713"/>
                <a:gd name="connsiteY43" fmla="*/ 1214005 h 1488497"/>
                <a:gd name="connsiteX44" fmla="*/ 3941619 w 4289713"/>
                <a:gd name="connsiteY44" fmla="*/ 1364673 h 1488497"/>
                <a:gd name="connsiteX45" fmla="*/ 3971925 w 4289713"/>
                <a:gd name="connsiteY45" fmla="*/ 1364673 h 1488497"/>
                <a:gd name="connsiteX46" fmla="*/ 3971925 w 4289713"/>
                <a:gd name="connsiteY46" fmla="*/ 1488498 h 1488497"/>
                <a:gd name="connsiteX47" fmla="*/ 4289714 w 4289713"/>
                <a:gd name="connsiteY47" fmla="*/ 1488498 h 1488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289713" h="1488497">
                  <a:moveTo>
                    <a:pt x="0" y="0"/>
                  </a:moveTo>
                  <a:lnTo>
                    <a:pt x="53686" y="0"/>
                  </a:lnTo>
                  <a:lnTo>
                    <a:pt x="53686" y="57150"/>
                  </a:lnTo>
                  <a:lnTo>
                    <a:pt x="338571" y="57150"/>
                  </a:lnTo>
                  <a:lnTo>
                    <a:pt x="338571" y="101311"/>
                  </a:lnTo>
                  <a:lnTo>
                    <a:pt x="800966" y="101311"/>
                  </a:lnTo>
                  <a:lnTo>
                    <a:pt x="800966" y="154998"/>
                  </a:lnTo>
                  <a:lnTo>
                    <a:pt x="1202748" y="154998"/>
                  </a:lnTo>
                  <a:lnTo>
                    <a:pt x="1202748" y="211282"/>
                  </a:lnTo>
                  <a:lnTo>
                    <a:pt x="1625311" y="211282"/>
                  </a:lnTo>
                  <a:lnTo>
                    <a:pt x="1625311" y="264968"/>
                  </a:lnTo>
                  <a:lnTo>
                    <a:pt x="1682462" y="264968"/>
                  </a:lnTo>
                  <a:lnTo>
                    <a:pt x="1682462" y="318655"/>
                  </a:lnTo>
                  <a:lnTo>
                    <a:pt x="1816677" y="318655"/>
                  </a:lnTo>
                  <a:lnTo>
                    <a:pt x="1816677" y="368877"/>
                  </a:lnTo>
                  <a:lnTo>
                    <a:pt x="1943966" y="368877"/>
                  </a:lnTo>
                  <a:lnTo>
                    <a:pt x="1943966" y="422564"/>
                  </a:lnTo>
                  <a:lnTo>
                    <a:pt x="1990725" y="422564"/>
                  </a:lnTo>
                  <a:lnTo>
                    <a:pt x="1990725" y="476250"/>
                  </a:lnTo>
                  <a:lnTo>
                    <a:pt x="2027959" y="476250"/>
                  </a:lnTo>
                  <a:lnTo>
                    <a:pt x="2027959" y="533400"/>
                  </a:lnTo>
                  <a:lnTo>
                    <a:pt x="2339687" y="533400"/>
                  </a:lnTo>
                  <a:lnTo>
                    <a:pt x="2339687" y="640773"/>
                  </a:lnTo>
                  <a:lnTo>
                    <a:pt x="2460048" y="640773"/>
                  </a:lnTo>
                  <a:lnTo>
                    <a:pt x="2460048" y="690996"/>
                  </a:lnTo>
                  <a:lnTo>
                    <a:pt x="2506807" y="690996"/>
                  </a:lnTo>
                  <a:lnTo>
                    <a:pt x="2506807" y="744682"/>
                  </a:lnTo>
                  <a:lnTo>
                    <a:pt x="2657475" y="744682"/>
                  </a:lnTo>
                  <a:lnTo>
                    <a:pt x="2657475" y="798368"/>
                  </a:lnTo>
                  <a:lnTo>
                    <a:pt x="2718089" y="798368"/>
                  </a:lnTo>
                  <a:lnTo>
                    <a:pt x="2718089" y="858116"/>
                  </a:lnTo>
                  <a:lnTo>
                    <a:pt x="2795155" y="858116"/>
                  </a:lnTo>
                  <a:lnTo>
                    <a:pt x="2795155" y="905741"/>
                  </a:lnTo>
                  <a:lnTo>
                    <a:pt x="3036743" y="905741"/>
                  </a:lnTo>
                  <a:lnTo>
                    <a:pt x="3036743" y="962025"/>
                  </a:lnTo>
                  <a:lnTo>
                    <a:pt x="3083502" y="962025"/>
                  </a:lnTo>
                  <a:lnTo>
                    <a:pt x="3083502" y="1006186"/>
                  </a:lnTo>
                  <a:lnTo>
                    <a:pt x="3153641" y="1006186"/>
                  </a:lnTo>
                  <a:lnTo>
                    <a:pt x="3153641" y="1063336"/>
                  </a:lnTo>
                  <a:lnTo>
                    <a:pt x="3210791" y="1063336"/>
                  </a:lnTo>
                  <a:lnTo>
                    <a:pt x="3210791" y="1117023"/>
                  </a:lnTo>
                  <a:lnTo>
                    <a:pt x="3767571" y="1117023"/>
                  </a:lnTo>
                  <a:lnTo>
                    <a:pt x="3767571" y="1214005"/>
                  </a:lnTo>
                  <a:lnTo>
                    <a:pt x="3941619" y="1214005"/>
                  </a:lnTo>
                  <a:lnTo>
                    <a:pt x="3941619" y="1364673"/>
                  </a:lnTo>
                  <a:lnTo>
                    <a:pt x="3971925" y="1364673"/>
                  </a:lnTo>
                  <a:lnTo>
                    <a:pt x="3971925" y="1488498"/>
                  </a:lnTo>
                  <a:lnTo>
                    <a:pt x="4289714" y="1488498"/>
                  </a:lnTo>
                </a:path>
              </a:pathLst>
            </a:custGeom>
            <a:noFill/>
            <a:ln w="28575" cap="flat">
              <a:solidFill>
                <a:srgbClr val="015873"/>
              </a:solidFill>
              <a:prstDash val="solid"/>
              <a:miter/>
            </a:ln>
          </p:spPr>
          <p:txBody>
            <a:bodyPr rtlCol="0" anchor="ctr"/>
            <a:lstStyle/>
            <a:p>
              <a:endParaRPr lang="en-US" dirty="0"/>
            </a:p>
          </p:txBody>
        </p:sp>
        <p:sp>
          <p:nvSpPr>
            <p:cNvPr id="1065" name="Freeform 1064">
              <a:extLst>
                <a:ext uri="{FF2B5EF4-FFF2-40B4-BE49-F238E27FC236}">
                  <a16:creationId xmlns:a16="http://schemas.microsoft.com/office/drawing/2014/main" id="{F87CE9A7-1864-5F68-7B4A-82DB95429A07}"/>
                </a:ext>
              </a:extLst>
            </p:cNvPr>
            <p:cNvSpPr/>
            <p:nvPr/>
          </p:nvSpPr>
          <p:spPr>
            <a:xfrm>
              <a:off x="10294424" y="2187360"/>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66" name="Freeform 1065">
              <a:extLst>
                <a:ext uri="{FF2B5EF4-FFF2-40B4-BE49-F238E27FC236}">
                  <a16:creationId xmlns:a16="http://schemas.microsoft.com/office/drawing/2014/main" id="{FD504D43-33DD-F2EC-2CE8-6079D0297F2F}"/>
                </a:ext>
              </a:extLst>
            </p:cNvPr>
            <p:cNvSpPr/>
            <p:nvPr/>
          </p:nvSpPr>
          <p:spPr>
            <a:xfrm>
              <a:off x="10321267" y="2187360"/>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67" name="Freeform 1066">
              <a:extLst>
                <a:ext uri="{FF2B5EF4-FFF2-40B4-BE49-F238E27FC236}">
                  <a16:creationId xmlns:a16="http://schemas.microsoft.com/office/drawing/2014/main" id="{3E24D32A-7247-2BD1-4D5E-695CE52966CD}"/>
                </a:ext>
              </a:extLst>
            </p:cNvPr>
            <p:cNvSpPr/>
            <p:nvPr/>
          </p:nvSpPr>
          <p:spPr>
            <a:xfrm>
              <a:off x="10356770" y="2187360"/>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68" name="Freeform 1067">
              <a:extLst>
                <a:ext uri="{FF2B5EF4-FFF2-40B4-BE49-F238E27FC236}">
                  <a16:creationId xmlns:a16="http://schemas.microsoft.com/office/drawing/2014/main" id="{0EF8E90D-9D17-DE8C-A4BE-C94AB7573598}"/>
                </a:ext>
              </a:extLst>
            </p:cNvPr>
            <p:cNvSpPr/>
            <p:nvPr/>
          </p:nvSpPr>
          <p:spPr>
            <a:xfrm>
              <a:off x="10240738" y="2187360"/>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1069" name="Freeform 1068">
              <a:extLst>
                <a:ext uri="{FF2B5EF4-FFF2-40B4-BE49-F238E27FC236}">
                  <a16:creationId xmlns:a16="http://schemas.microsoft.com/office/drawing/2014/main" id="{F196203F-804E-46CA-39BC-E714067AA8D5}"/>
                </a:ext>
              </a:extLst>
            </p:cNvPr>
            <p:cNvSpPr/>
            <p:nvPr/>
          </p:nvSpPr>
          <p:spPr>
            <a:xfrm>
              <a:off x="10269313" y="2187360"/>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
          <p:nvSpPr>
            <p:cNvPr id="25" name="Freeform 1066">
              <a:extLst>
                <a:ext uri="{FF2B5EF4-FFF2-40B4-BE49-F238E27FC236}">
                  <a16:creationId xmlns:a16="http://schemas.microsoft.com/office/drawing/2014/main" id="{1AF1A59B-E041-85DE-92E5-D1F5424E5E80}"/>
                </a:ext>
              </a:extLst>
            </p:cNvPr>
            <p:cNvSpPr/>
            <p:nvPr/>
          </p:nvSpPr>
          <p:spPr>
            <a:xfrm>
              <a:off x="10389617" y="2187360"/>
              <a:ext cx="8659" cy="123824"/>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grpSp>
      <p:sp>
        <p:nvSpPr>
          <p:cNvPr id="7" name="Freeform 504">
            <a:extLst>
              <a:ext uri="{FF2B5EF4-FFF2-40B4-BE49-F238E27FC236}">
                <a16:creationId xmlns:a16="http://schemas.microsoft.com/office/drawing/2014/main" id="{1A219024-819D-7C35-850F-640742E16C45}"/>
              </a:ext>
            </a:extLst>
          </p:cNvPr>
          <p:cNvSpPr/>
          <p:nvPr/>
        </p:nvSpPr>
        <p:spPr>
          <a:xfrm rot="16200000">
            <a:off x="2803029" y="3084353"/>
            <a:ext cx="8976" cy="130388"/>
          </a:xfrm>
          <a:custGeom>
            <a:avLst/>
            <a:gdLst>
              <a:gd name="connsiteX0" fmla="*/ 0 w 8659"/>
              <a:gd name="connsiteY0" fmla="*/ 0 h 123824"/>
              <a:gd name="connsiteX1" fmla="*/ 0 w 8659"/>
              <a:gd name="connsiteY1" fmla="*/ 123825 h 123824"/>
            </a:gdLst>
            <a:ahLst/>
            <a:cxnLst>
              <a:cxn ang="0">
                <a:pos x="connsiteX0" y="connsiteY0"/>
              </a:cxn>
              <a:cxn ang="0">
                <a:pos x="connsiteX1" y="connsiteY1"/>
              </a:cxn>
            </a:cxnLst>
            <a:rect l="l" t="t" r="r" b="b"/>
            <a:pathLst>
              <a:path w="8659" h="123824">
                <a:moveTo>
                  <a:pt x="0" y="0"/>
                </a:moveTo>
                <a:lnTo>
                  <a:pt x="0" y="123825"/>
                </a:lnTo>
              </a:path>
            </a:pathLst>
          </a:custGeom>
          <a:ln w="28575" cap="flat">
            <a:solidFill>
              <a:srgbClr val="015873"/>
            </a:solidFill>
            <a:prstDash val="solid"/>
            <a:miter/>
          </a:ln>
        </p:spPr>
        <p:txBody>
          <a:bodyPr rtlCol="0" anchor="ctr"/>
          <a:lstStyle/>
          <a:p>
            <a:endParaRPr lang="en-US" dirty="0"/>
          </a:p>
        </p:txBody>
      </p:sp>
    </p:spTree>
    <p:extLst>
      <p:ext uri="{BB962C8B-B14F-4D97-AF65-F5344CB8AC3E}">
        <p14:creationId xmlns:p14="http://schemas.microsoft.com/office/powerpoint/2010/main" val="49213047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Arrow: Right 25">
            <a:extLst>
              <a:ext uri="{FF2B5EF4-FFF2-40B4-BE49-F238E27FC236}">
                <a16:creationId xmlns:a16="http://schemas.microsoft.com/office/drawing/2014/main" id="{6B54054C-E19C-4D04-BBF6-96828F71670A}"/>
              </a:ext>
            </a:extLst>
          </p:cNvPr>
          <p:cNvSpPr/>
          <p:nvPr/>
        </p:nvSpPr>
        <p:spPr bwMode="auto">
          <a:xfrm rot="10800000">
            <a:off x="6622837" y="2116074"/>
            <a:ext cx="1868033" cy="763100"/>
          </a:xfrm>
          <a:prstGeom prst="rightArrow">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effectLst/>
              <a:uLnTx/>
              <a:uFillTx/>
              <a:latin typeface="Calibri" panose="020F0502020204030204" pitchFamily="34" charset="0"/>
              <a:ea typeface="+mn-ea"/>
              <a:cs typeface="Arial" panose="020B0604020202020204" pitchFamily="34" charset="0"/>
            </a:endParaRPr>
          </a:p>
        </p:txBody>
      </p:sp>
      <p:sp>
        <p:nvSpPr>
          <p:cNvPr id="2" name="Title 1">
            <a:extLst>
              <a:ext uri="{FF2B5EF4-FFF2-40B4-BE49-F238E27FC236}">
                <a16:creationId xmlns:a16="http://schemas.microsoft.com/office/drawing/2014/main" id="{C0E1F8F4-52C6-462A-AFCE-40A7E2D53E43}"/>
              </a:ext>
            </a:extLst>
          </p:cNvPr>
          <p:cNvSpPr>
            <a:spLocks noGrp="1"/>
          </p:cNvSpPr>
          <p:nvPr>
            <p:ph type="title"/>
          </p:nvPr>
        </p:nvSpPr>
        <p:spPr/>
        <p:txBody>
          <a:bodyPr/>
          <a:lstStyle/>
          <a:p>
            <a:r>
              <a:rPr lang="en-US" altLang="en-US" dirty="0"/>
              <a:t>E3A06: Single-Agent Lenalidomide vs Observation in Intermediate- or High-Risk Smoldering Myeloma</a:t>
            </a:r>
            <a:endParaRPr lang="en-US" dirty="0"/>
          </a:p>
        </p:txBody>
      </p:sp>
      <p:sp>
        <p:nvSpPr>
          <p:cNvPr id="3" name="Content Placeholder 2">
            <a:extLst>
              <a:ext uri="{FF2B5EF4-FFF2-40B4-BE49-F238E27FC236}">
                <a16:creationId xmlns:a16="http://schemas.microsoft.com/office/drawing/2014/main" id="{B4721E16-E6D6-46E6-90A9-B2996B6C4007}"/>
              </a:ext>
            </a:extLst>
          </p:cNvPr>
          <p:cNvSpPr>
            <a:spLocks noGrp="1"/>
          </p:cNvSpPr>
          <p:nvPr>
            <p:ph idx="1"/>
          </p:nvPr>
        </p:nvSpPr>
        <p:spPr/>
        <p:txBody>
          <a:bodyPr/>
          <a:lstStyle/>
          <a:p>
            <a:r>
              <a:rPr lang="en-US" sz="2000" dirty="0"/>
              <a:t>Randomized, open label, multicenter phase II/III trial</a:t>
            </a:r>
          </a:p>
        </p:txBody>
      </p:sp>
      <p:sp>
        <p:nvSpPr>
          <p:cNvPr id="4" name="Text Box 11">
            <a:extLst>
              <a:ext uri="{FF2B5EF4-FFF2-40B4-BE49-F238E27FC236}">
                <a16:creationId xmlns:a16="http://schemas.microsoft.com/office/drawing/2014/main" id="{223206ED-215D-47E9-BA97-5A737BB07271}"/>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Lonial. JCO. 2020;38:1126. NCT01169337.</a:t>
            </a:r>
          </a:p>
        </p:txBody>
      </p:sp>
      <p:sp>
        <p:nvSpPr>
          <p:cNvPr id="9" name="Text Box 45">
            <a:extLst>
              <a:ext uri="{FF2B5EF4-FFF2-40B4-BE49-F238E27FC236}">
                <a16:creationId xmlns:a16="http://schemas.microsoft.com/office/drawing/2014/main" id="{374EE431-BF66-49EB-9920-71BF162AAC18}"/>
              </a:ext>
            </a:extLst>
          </p:cNvPr>
          <p:cNvSpPr txBox="1">
            <a:spLocks noChangeArrowheads="1"/>
          </p:cNvSpPr>
          <p:nvPr/>
        </p:nvSpPr>
        <p:spPr bwMode="auto">
          <a:xfrm>
            <a:off x="1004113" y="2051744"/>
            <a:ext cx="2340179" cy="32932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high-risk smoldering MM within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 yr; BM plasmacytosis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 abnormal FLC ratio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&lt;0.26 or &gt;1.65</a:t>
            </a:r>
            <a:r>
              <a:rPr lang="en-US" altLang="en-US" sz="1600" b="0" dirty="0">
                <a:solidFill>
                  <a:srgbClr val="000000"/>
                </a:solidFill>
                <a:latin typeface="Calibri" panose="020F0502020204030204" pitchFamily="34" charset="0"/>
              </a:rPr>
              <a:t>*;</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measurable M-protein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 serum and/or urine;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lytic lesions </a:t>
            </a:r>
            <a:r>
              <a:rPr lang="en-US" altLang="en-US" sz="1600" b="0" dirty="0">
                <a:solidFill>
                  <a:srgbClr val="000000"/>
                </a:solidFill>
                <a:latin typeface="Calibri" panose="020F0502020204030204" pitchFamily="34" charset="0"/>
              </a:rPr>
              <a:t>on</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skeletal survey; no baseline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bone lesions or plasmacytoma by MRI</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(phase II: N = 44)</a:t>
            </a:r>
            <a:b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(phase III: N = 182)</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 name="Rectangle 49">
            <a:extLst>
              <a:ext uri="{FF2B5EF4-FFF2-40B4-BE49-F238E27FC236}">
                <a16:creationId xmlns:a16="http://schemas.microsoft.com/office/drawing/2014/main" id="{B1B80D47-C507-413C-A30D-704DE6E6F9E0}"/>
              </a:ext>
            </a:extLst>
          </p:cNvPr>
          <p:cNvSpPr>
            <a:spLocks noChangeArrowheads="1"/>
          </p:cNvSpPr>
          <p:nvPr/>
        </p:nvSpPr>
        <p:spPr bwMode="auto">
          <a:xfrm>
            <a:off x="4061120" y="1965091"/>
            <a:ext cx="2485578" cy="1236176"/>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Lenalidomide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25 mg Days 1-21 Q28D</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Aspirin</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325 mg Days 1-28</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until PD or toxicity</a:t>
            </a:r>
            <a:r>
              <a:rPr lang="en-US" altLang="en-US" sz="1600" b="0" dirty="0">
                <a:solidFill>
                  <a:schemeClr val="tx1"/>
                </a:solidFill>
                <a:latin typeface="Calibri" panose="020F0502020204030204" pitchFamily="34" charset="0"/>
              </a:rPr>
              <a:t>*</a:t>
            </a:r>
            <a:r>
              <a:rPr kumimoji="0" lang="en-US" altLang="en-US" sz="1600" b="0" i="0" u="none" strike="noStrike" kern="1200" cap="none" spc="0" normalizeH="0" baseline="30000" noProof="0" dirty="0">
                <a:ln>
                  <a:noFill/>
                </a:ln>
                <a:solidFill>
                  <a:schemeClr val="tx1"/>
                </a:solidFill>
                <a:effectLst/>
                <a:uLnTx/>
                <a:uFillTx/>
                <a:latin typeface="Calibri" panose="020F0502020204030204" pitchFamily="34" charset="0"/>
                <a:ea typeface="+mn-ea"/>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44)</a:t>
            </a:r>
          </a:p>
        </p:txBody>
      </p:sp>
      <p:sp>
        <p:nvSpPr>
          <p:cNvPr id="11" name="Line 52">
            <a:extLst>
              <a:ext uri="{FF2B5EF4-FFF2-40B4-BE49-F238E27FC236}">
                <a16:creationId xmlns:a16="http://schemas.microsoft.com/office/drawing/2014/main" id="{C9A3A150-1A88-4912-A8BA-C36F4B7846F0}"/>
              </a:ext>
            </a:extLst>
          </p:cNvPr>
          <p:cNvSpPr>
            <a:spLocks noChangeShapeType="1"/>
          </p:cNvSpPr>
          <p:nvPr/>
        </p:nvSpPr>
        <p:spPr bwMode="auto">
          <a:xfrm flipV="1">
            <a:off x="3359809" y="2473377"/>
            <a:ext cx="58517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 name="Rectangle 49">
            <a:extLst>
              <a:ext uri="{FF2B5EF4-FFF2-40B4-BE49-F238E27FC236}">
                <a16:creationId xmlns:a16="http://schemas.microsoft.com/office/drawing/2014/main" id="{B9FBAA64-0F34-4D73-AEF8-0E31B4974B29}"/>
              </a:ext>
            </a:extLst>
          </p:cNvPr>
          <p:cNvSpPr>
            <a:spLocks noChangeArrowheads="1"/>
          </p:cNvSpPr>
          <p:nvPr/>
        </p:nvSpPr>
        <p:spPr bwMode="auto">
          <a:xfrm>
            <a:off x="4061120" y="3275794"/>
            <a:ext cx="2476006" cy="1236176"/>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Lenalidomide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25 mg Days 1-21 Q28D</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Aspirin</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325 mg Days 1-28</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until PD or toxicity</a:t>
            </a:r>
            <a:r>
              <a:rPr lang="en-US" altLang="en-US" sz="1600" b="0" dirty="0">
                <a:solidFill>
                  <a:schemeClr val="tx1"/>
                </a:solidFill>
                <a:latin typeface="Calibri" panose="020F0502020204030204" pitchFamily="34" charset="0"/>
              </a:rPr>
              <a:t>*</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90)</a:t>
            </a:r>
          </a:p>
        </p:txBody>
      </p:sp>
      <p:sp>
        <p:nvSpPr>
          <p:cNvPr id="15" name="Rectangle 50">
            <a:extLst>
              <a:ext uri="{FF2B5EF4-FFF2-40B4-BE49-F238E27FC236}">
                <a16:creationId xmlns:a16="http://schemas.microsoft.com/office/drawing/2014/main" id="{ACE602A2-6948-4B04-93BF-972855376529}"/>
              </a:ext>
            </a:extLst>
          </p:cNvPr>
          <p:cNvSpPr>
            <a:spLocks noChangeArrowheads="1"/>
          </p:cNvSpPr>
          <p:nvPr/>
        </p:nvSpPr>
        <p:spPr bwMode="auto">
          <a:xfrm>
            <a:off x="4061120" y="4585576"/>
            <a:ext cx="2485577" cy="792191"/>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Observation</a:t>
            </a:r>
            <a:b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until PD* </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92)</a:t>
            </a:r>
          </a:p>
        </p:txBody>
      </p:sp>
      <p:sp>
        <p:nvSpPr>
          <p:cNvPr id="19" name="Line 54">
            <a:extLst>
              <a:ext uri="{FF2B5EF4-FFF2-40B4-BE49-F238E27FC236}">
                <a16:creationId xmlns:a16="http://schemas.microsoft.com/office/drawing/2014/main" id="{B967D143-3283-4238-8B5D-C10B14C4F9C8}"/>
              </a:ext>
            </a:extLst>
          </p:cNvPr>
          <p:cNvSpPr>
            <a:spLocks noChangeShapeType="1"/>
          </p:cNvSpPr>
          <p:nvPr/>
        </p:nvSpPr>
        <p:spPr bwMode="auto">
          <a:xfrm flipV="1">
            <a:off x="3322684" y="4075782"/>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 name="Line 54">
            <a:extLst>
              <a:ext uri="{FF2B5EF4-FFF2-40B4-BE49-F238E27FC236}">
                <a16:creationId xmlns:a16="http://schemas.microsoft.com/office/drawing/2014/main" id="{DFBC7E67-C82E-4657-B3D7-8A23D470451C}"/>
              </a:ext>
            </a:extLst>
          </p:cNvPr>
          <p:cNvSpPr>
            <a:spLocks noChangeShapeType="1"/>
          </p:cNvSpPr>
          <p:nvPr/>
        </p:nvSpPr>
        <p:spPr bwMode="auto">
          <a:xfrm>
            <a:off x="3322684" y="4533312"/>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FDB3F8EC-B3E8-414B-BC5B-7950CE8CB223}"/>
              </a:ext>
            </a:extLst>
          </p:cNvPr>
          <p:cNvSpPr txBox="1"/>
          <p:nvPr/>
        </p:nvSpPr>
        <p:spPr bwMode="auto">
          <a:xfrm>
            <a:off x="2135446" y="5385012"/>
            <a:ext cx="219239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time since smoldering MM diagnosis (≤1 vs &gt;1 yr)</a:t>
            </a:r>
          </a:p>
        </p:txBody>
      </p:sp>
      <p:cxnSp>
        <p:nvCxnSpPr>
          <p:cNvPr id="22" name="Straight Arrow Connector 21">
            <a:extLst>
              <a:ext uri="{FF2B5EF4-FFF2-40B4-BE49-F238E27FC236}">
                <a16:creationId xmlns:a16="http://schemas.microsoft.com/office/drawing/2014/main" id="{5A4E2284-0265-42D8-BD0A-C2C90D38375E}"/>
              </a:ext>
            </a:extLst>
          </p:cNvPr>
          <p:cNvCxnSpPr>
            <a:cxnSpLocks/>
          </p:cNvCxnSpPr>
          <p:nvPr/>
        </p:nvCxnSpPr>
        <p:spPr bwMode="auto">
          <a:xfrm flipV="1">
            <a:off x="3509569" y="4762406"/>
            <a:ext cx="0" cy="624872"/>
          </a:xfrm>
          <a:prstGeom prst="straightConnector1">
            <a:avLst/>
          </a:prstGeom>
          <a:noFill/>
          <a:ln w="28575" cap="flat" cmpd="sng" algn="ctr">
            <a:solidFill>
              <a:schemeClr val="bg1"/>
            </a:solidFill>
            <a:prstDash val="sysDash"/>
            <a:round/>
            <a:headEnd type="none" w="med" len="med"/>
            <a:tailEnd type="triangle"/>
          </a:ln>
          <a:effectLst/>
        </p:spPr>
      </p:cxnSp>
      <p:sp>
        <p:nvSpPr>
          <p:cNvPr id="23" name="TextBox 22">
            <a:extLst>
              <a:ext uri="{FF2B5EF4-FFF2-40B4-BE49-F238E27FC236}">
                <a16:creationId xmlns:a16="http://schemas.microsoft.com/office/drawing/2014/main" id="{8DD37AB6-BC2A-4F41-B5D5-8A0F816790E3}"/>
              </a:ext>
            </a:extLst>
          </p:cNvPr>
          <p:cNvSpPr txBox="1"/>
          <p:nvPr/>
        </p:nvSpPr>
        <p:spPr bwMode="auto">
          <a:xfrm>
            <a:off x="4270351" y="5377767"/>
            <a:ext cx="641710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*Stem cell mobilization after 4-6 cycles of therapy; optional stem cell collection,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but strongly recommended.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defined as death or symptomatic disease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indicating treatment (by both biochemical and CRAB criteria).</a:t>
            </a:r>
          </a:p>
        </p:txBody>
      </p:sp>
      <p:sp>
        <p:nvSpPr>
          <p:cNvPr id="27" name="Arrow: Right 26">
            <a:extLst>
              <a:ext uri="{FF2B5EF4-FFF2-40B4-BE49-F238E27FC236}">
                <a16:creationId xmlns:a16="http://schemas.microsoft.com/office/drawing/2014/main" id="{FC196DB5-682B-456F-B29E-3236164F34F1}"/>
              </a:ext>
            </a:extLst>
          </p:cNvPr>
          <p:cNvSpPr/>
          <p:nvPr/>
        </p:nvSpPr>
        <p:spPr bwMode="auto">
          <a:xfrm rot="10800000">
            <a:off x="6638353" y="3798827"/>
            <a:ext cx="1868033" cy="763100"/>
          </a:xfrm>
          <a:prstGeom prst="rightArrow">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effectLst/>
              <a:uLnTx/>
              <a:uFillTx/>
              <a:latin typeface="Calibri" panose="020F0502020204030204" pitchFamily="34" charset="0"/>
              <a:ea typeface="+mn-ea"/>
              <a:cs typeface="Arial" panose="020B0604020202020204" pitchFamily="34" charset="0"/>
            </a:endParaRPr>
          </a:p>
        </p:txBody>
      </p:sp>
      <p:sp>
        <p:nvSpPr>
          <p:cNvPr id="28" name="Content Placeholder 2">
            <a:extLst>
              <a:ext uri="{FF2B5EF4-FFF2-40B4-BE49-F238E27FC236}">
                <a16:creationId xmlns:a16="http://schemas.microsoft.com/office/drawing/2014/main" id="{FA3460EA-BCD2-4178-83A1-ABEF06263375}"/>
              </a:ext>
            </a:extLst>
          </p:cNvPr>
          <p:cNvSpPr txBox="1">
            <a:spLocks/>
          </p:cNvSpPr>
          <p:nvPr/>
        </p:nvSpPr>
        <p:spPr bwMode="auto">
          <a:xfrm>
            <a:off x="7114352" y="4022082"/>
            <a:ext cx="1166748" cy="382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marR="0" lvl="0" indent="0" algn="ctr"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2000" b="1" i="0" u="none" strike="noStrike" kern="0" cap="none" spc="0" normalizeH="0" baseline="0" noProof="0" dirty="0">
                <a:ln>
                  <a:noFill/>
                </a:ln>
                <a:solidFill>
                  <a:schemeClr val="tx1"/>
                </a:solidFill>
                <a:effectLst/>
                <a:uLnTx/>
                <a:uFillTx/>
                <a:latin typeface="Calibri" panose="020F0502020204030204" pitchFamily="34" charset="0"/>
                <a:ea typeface="+mn-ea"/>
                <a:cs typeface="+mn-cs"/>
              </a:rPr>
              <a:t>Phase III</a:t>
            </a:r>
          </a:p>
        </p:txBody>
      </p:sp>
      <p:sp>
        <p:nvSpPr>
          <p:cNvPr id="29" name="TextBox 28">
            <a:extLst>
              <a:ext uri="{FF2B5EF4-FFF2-40B4-BE49-F238E27FC236}">
                <a16:creationId xmlns:a16="http://schemas.microsoft.com/office/drawing/2014/main" id="{EE3CBBA0-8A80-40D1-8C39-7584934205AD}"/>
              </a:ext>
            </a:extLst>
          </p:cNvPr>
          <p:cNvSpPr txBox="1"/>
          <p:nvPr/>
        </p:nvSpPr>
        <p:spPr bwMode="auto">
          <a:xfrm>
            <a:off x="8506386" y="2192133"/>
            <a:ext cx="2810541"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marR="0" lvl="0" indent="-34290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Primary endpoint: </a:t>
            </a:r>
            <a:r>
              <a:rPr kumimoji="0" lang="en-US"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safety and success of stem cell mobilization</a:t>
            </a:r>
          </a:p>
        </p:txBody>
      </p:sp>
      <p:sp>
        <p:nvSpPr>
          <p:cNvPr id="30" name="TextBox 29">
            <a:extLst>
              <a:ext uri="{FF2B5EF4-FFF2-40B4-BE49-F238E27FC236}">
                <a16:creationId xmlns:a16="http://schemas.microsoft.com/office/drawing/2014/main" id="{02285664-2705-4A8E-8B9C-E844E6656EED}"/>
              </a:ext>
            </a:extLst>
          </p:cNvPr>
          <p:cNvSpPr txBox="1"/>
          <p:nvPr/>
        </p:nvSpPr>
        <p:spPr bwMode="auto">
          <a:xfrm>
            <a:off x="8478988" y="3346442"/>
            <a:ext cx="3222587"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marR="0" lvl="0" indent="-34290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Primary endpoint: </a:t>
            </a:r>
            <a:r>
              <a:rPr kumimoji="0" lang="en-US"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r>
              <a:rPr kumimoji="0" lang="en-US"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p>
          <a:p>
            <a:pPr marL="342900" marR="0" lvl="0" indent="-34290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Secondary endpoints: </a:t>
            </a:r>
            <a:br>
              <a:rPr kumimoji="0" lang="en-US"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ORR, QoL, safety</a:t>
            </a:r>
          </a:p>
          <a:p>
            <a:pPr marL="342900" marR="0" lvl="0" indent="-34290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Correlative endpoints: </a:t>
            </a:r>
            <a:br>
              <a:rPr kumimoji="0" lang="en-US"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GEP, immune function, </a:t>
            </a:r>
            <a:br>
              <a:rPr kumimoji="0" lang="en-US"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MRI-detected bone disease</a:t>
            </a:r>
          </a:p>
        </p:txBody>
      </p:sp>
      <p:sp>
        <p:nvSpPr>
          <p:cNvPr id="12" name="Content Placeholder 2">
            <a:extLst>
              <a:ext uri="{FF2B5EF4-FFF2-40B4-BE49-F238E27FC236}">
                <a16:creationId xmlns:a16="http://schemas.microsoft.com/office/drawing/2014/main" id="{06557D75-207A-01DB-E16A-8238498BED87}"/>
              </a:ext>
            </a:extLst>
          </p:cNvPr>
          <p:cNvSpPr txBox="1">
            <a:spLocks/>
          </p:cNvSpPr>
          <p:nvPr/>
        </p:nvSpPr>
        <p:spPr bwMode="auto">
          <a:xfrm>
            <a:off x="7092869" y="2332272"/>
            <a:ext cx="1166748" cy="382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marR="0" lvl="0" indent="0" algn="ctr"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2000" b="1" i="0" u="none" strike="noStrike" kern="0" cap="none" spc="0" normalizeH="0" baseline="0" noProof="0" dirty="0">
                <a:ln>
                  <a:noFill/>
                </a:ln>
                <a:solidFill>
                  <a:schemeClr val="tx1"/>
                </a:solidFill>
                <a:effectLst/>
                <a:uLnTx/>
                <a:uFillTx/>
                <a:latin typeface="Calibri" panose="020F0502020204030204" pitchFamily="34" charset="0"/>
                <a:ea typeface="+mn-ea"/>
                <a:cs typeface="+mn-cs"/>
              </a:rPr>
              <a:t>Phase II</a:t>
            </a:r>
          </a:p>
        </p:txBody>
      </p:sp>
    </p:spTree>
    <p:extLst>
      <p:ext uri="{BB962C8B-B14F-4D97-AF65-F5344CB8AC3E}">
        <p14:creationId xmlns:p14="http://schemas.microsoft.com/office/powerpoint/2010/main" val="267968063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E1F8F4-52C6-462A-AFCE-40A7E2D53E43}"/>
              </a:ext>
            </a:extLst>
          </p:cNvPr>
          <p:cNvSpPr>
            <a:spLocks noGrp="1"/>
          </p:cNvSpPr>
          <p:nvPr>
            <p:ph type="title"/>
          </p:nvPr>
        </p:nvSpPr>
        <p:spPr/>
        <p:txBody>
          <a:bodyPr/>
          <a:lstStyle/>
          <a:p>
            <a:r>
              <a:rPr lang="en-US" altLang="en-US" dirty="0"/>
              <a:t>E3A06: PFS in ITT Patient Population (Phase III)</a:t>
            </a:r>
            <a:endParaRPr lang="en-US" dirty="0"/>
          </a:p>
        </p:txBody>
      </p:sp>
      <p:sp>
        <p:nvSpPr>
          <p:cNvPr id="4" name="Text Box 11">
            <a:extLst>
              <a:ext uri="{FF2B5EF4-FFF2-40B4-BE49-F238E27FC236}">
                <a16:creationId xmlns:a16="http://schemas.microsoft.com/office/drawing/2014/main" id="{223206ED-215D-47E9-BA97-5A737BB07271}"/>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lang="en-US" altLang="en-US" sz="1200" b="0" dirty="0">
                <a:solidFill>
                  <a:srgbClr val="455560"/>
                </a:solidFill>
                <a:latin typeface="Calibri" panose="020F0502020204030204" pitchFamily="34" charset="0"/>
              </a:rPr>
              <a:t>Lonial. JCO. 2020;38:1126.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Lonial. ASCO 2019. Abstr 8001. </a:t>
            </a:r>
          </a:p>
        </p:txBody>
      </p:sp>
      <p:graphicFrame>
        <p:nvGraphicFramePr>
          <p:cNvPr id="9" name="Group 32">
            <a:extLst>
              <a:ext uri="{FF2B5EF4-FFF2-40B4-BE49-F238E27FC236}">
                <a16:creationId xmlns:a16="http://schemas.microsoft.com/office/drawing/2014/main" id="{4ECB236D-9C30-4CFF-8B69-F89F7FE99150}"/>
              </a:ext>
            </a:extLst>
          </p:cNvPr>
          <p:cNvGraphicFramePr>
            <a:graphicFrameLocks noGrp="1"/>
          </p:cNvGraphicFramePr>
          <p:nvPr/>
        </p:nvGraphicFramePr>
        <p:xfrm>
          <a:off x="7022020" y="1585365"/>
          <a:ext cx="4484181" cy="1920320"/>
        </p:xfrm>
        <a:graphic>
          <a:graphicData uri="http://schemas.openxmlformats.org/drawingml/2006/table">
            <a:tbl>
              <a:tblPr/>
              <a:tblGrid>
                <a:gridCol w="1507337">
                  <a:extLst>
                    <a:ext uri="{9D8B030D-6E8A-4147-A177-3AD203B41FA5}">
                      <a16:colId xmlns:a16="http://schemas.microsoft.com/office/drawing/2014/main" val="20000"/>
                    </a:ext>
                  </a:extLst>
                </a:gridCol>
                <a:gridCol w="1476233">
                  <a:extLst>
                    <a:ext uri="{9D8B030D-6E8A-4147-A177-3AD203B41FA5}">
                      <a16:colId xmlns:a16="http://schemas.microsoft.com/office/drawing/2014/main" val="20001"/>
                    </a:ext>
                  </a:extLst>
                </a:gridCol>
                <a:gridCol w="150061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25000"/>
                        </a:spcAft>
                        <a:buClrTx/>
                        <a:buSzTx/>
                        <a:buFontTx/>
                        <a:buNone/>
                        <a:tabLst/>
                        <a:defRPr/>
                      </a:pPr>
                      <a:r>
                        <a:rPr kumimoji="0" lang="en-US" sz="1600" b="1" i="0" u="none" strike="noStrike" cap="none" normalizeH="0" baseline="0" dirty="0">
                          <a:ln>
                            <a:noFill/>
                          </a:ln>
                          <a:solidFill>
                            <a:schemeClr val="tx1"/>
                          </a:solidFill>
                          <a:effectLst/>
                          <a:latin typeface="Calibri" panose="020F0502020204030204" pitchFamily="34" charset="0"/>
                        </a:rPr>
                        <a:t>PFS,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25000"/>
                        </a:spcAft>
                        <a:buClrTx/>
                        <a:buSzTx/>
                        <a:buFontTx/>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984632486"/>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Yr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Lenalidomide  (n = 90)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Observation    (n = 92)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
        <p:nvSpPr>
          <p:cNvPr id="10" name="TextBox 9">
            <a:extLst>
              <a:ext uri="{FF2B5EF4-FFF2-40B4-BE49-F238E27FC236}">
                <a16:creationId xmlns:a16="http://schemas.microsoft.com/office/drawing/2014/main" id="{7DE550E2-B043-4183-8871-91A6F17763A8}"/>
              </a:ext>
            </a:extLst>
          </p:cNvPr>
          <p:cNvSpPr txBox="1"/>
          <p:nvPr/>
        </p:nvSpPr>
        <p:spPr bwMode="auto">
          <a:xfrm>
            <a:off x="2409439" y="4070215"/>
            <a:ext cx="40477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0.28 (95% CI: 0.12-0.62; </a:t>
            </a: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.002)</a:t>
            </a:r>
          </a:p>
        </p:txBody>
      </p:sp>
      <p:sp>
        <p:nvSpPr>
          <p:cNvPr id="8" name="TextBox 7">
            <a:extLst>
              <a:ext uri="{FF2B5EF4-FFF2-40B4-BE49-F238E27FC236}">
                <a16:creationId xmlns:a16="http://schemas.microsoft.com/office/drawing/2014/main" id="{7821EF73-05EB-4C52-BAF5-83ACA5E4CFB7}"/>
              </a:ext>
            </a:extLst>
          </p:cNvPr>
          <p:cNvSpPr txBox="1"/>
          <p:nvPr/>
        </p:nvSpPr>
        <p:spPr bwMode="auto">
          <a:xfrm>
            <a:off x="7022020" y="3676245"/>
            <a:ext cx="4484181"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 phase II, PFS rates were 98% at 1 yr, </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87% at 2 yr, and 78% at 3 yr (median follow-up: 82 mo) </a:t>
            </a:r>
          </a:p>
        </p:txBody>
      </p:sp>
      <p:sp>
        <p:nvSpPr>
          <p:cNvPr id="11" name="Rectangle 10">
            <a:extLst>
              <a:ext uri="{FF2B5EF4-FFF2-40B4-BE49-F238E27FC236}">
                <a16:creationId xmlns:a16="http://schemas.microsoft.com/office/drawing/2014/main" id="{7EC66B98-70A5-4384-B9D6-C81949D5170D}"/>
              </a:ext>
            </a:extLst>
          </p:cNvPr>
          <p:cNvSpPr/>
          <p:nvPr/>
        </p:nvSpPr>
        <p:spPr>
          <a:xfrm>
            <a:off x="2409439" y="4414909"/>
            <a:ext cx="2649123" cy="369332"/>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follow-up: 35 mo</a:t>
            </a:r>
          </a:p>
        </p:txBody>
      </p:sp>
      <p:sp>
        <p:nvSpPr>
          <p:cNvPr id="12" name="Freeform: Shape 11">
            <a:extLst>
              <a:ext uri="{FF2B5EF4-FFF2-40B4-BE49-F238E27FC236}">
                <a16:creationId xmlns:a16="http://schemas.microsoft.com/office/drawing/2014/main" id="{59F10460-F48A-4722-9C7E-18CE0311EA8C}"/>
              </a:ext>
            </a:extLst>
          </p:cNvPr>
          <p:cNvSpPr/>
          <p:nvPr/>
        </p:nvSpPr>
        <p:spPr bwMode="auto">
          <a:xfrm>
            <a:off x="2120203" y="1631728"/>
            <a:ext cx="4219970" cy="3442689"/>
          </a:xfrm>
          <a:custGeom>
            <a:avLst/>
            <a:gdLst>
              <a:gd name="connsiteX0" fmla="*/ 0 w 4250453"/>
              <a:gd name="connsiteY0" fmla="*/ 0 h 3476730"/>
              <a:gd name="connsiteX1" fmla="*/ 0 w 4250453"/>
              <a:gd name="connsiteY1" fmla="*/ 3476730 h 3476730"/>
              <a:gd name="connsiteX2" fmla="*/ 4250453 w 4250453"/>
              <a:gd name="connsiteY2" fmla="*/ 3476730 h 3476730"/>
            </a:gdLst>
            <a:ahLst/>
            <a:cxnLst>
              <a:cxn ang="0">
                <a:pos x="connsiteX0" y="connsiteY0"/>
              </a:cxn>
              <a:cxn ang="0">
                <a:pos x="connsiteX1" y="connsiteY1"/>
              </a:cxn>
              <a:cxn ang="0">
                <a:pos x="connsiteX2" y="connsiteY2"/>
              </a:cxn>
            </a:cxnLst>
            <a:rect l="l" t="t" r="r" b="b"/>
            <a:pathLst>
              <a:path w="4250453" h="3476730">
                <a:moveTo>
                  <a:pt x="0" y="0"/>
                </a:moveTo>
                <a:lnTo>
                  <a:pt x="0" y="3476730"/>
                </a:lnTo>
                <a:lnTo>
                  <a:pt x="4250453" y="347673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1" name="Group 20">
            <a:extLst>
              <a:ext uri="{FF2B5EF4-FFF2-40B4-BE49-F238E27FC236}">
                <a16:creationId xmlns:a16="http://schemas.microsoft.com/office/drawing/2014/main" id="{EF98BA4F-B788-42E3-AB20-79C536E5FD5E}"/>
              </a:ext>
            </a:extLst>
          </p:cNvPr>
          <p:cNvGrpSpPr/>
          <p:nvPr/>
        </p:nvGrpSpPr>
        <p:grpSpPr>
          <a:xfrm>
            <a:off x="2035505" y="1631729"/>
            <a:ext cx="93466" cy="3383280"/>
            <a:chOff x="2046589" y="1631729"/>
            <a:chExt cx="93466" cy="3383280"/>
          </a:xfrm>
        </p:grpSpPr>
        <p:cxnSp>
          <p:nvCxnSpPr>
            <p:cNvPr id="14" name="Straight Connector 13">
              <a:extLst>
                <a:ext uri="{FF2B5EF4-FFF2-40B4-BE49-F238E27FC236}">
                  <a16:creationId xmlns:a16="http://schemas.microsoft.com/office/drawing/2014/main" id="{85FF92C0-2060-4F9D-93A5-0922B906ED07}"/>
                </a:ext>
              </a:extLst>
            </p:cNvPr>
            <p:cNvCxnSpPr>
              <a:cxnSpLocks/>
            </p:cNvCxnSpPr>
            <p:nvPr/>
          </p:nvCxnSpPr>
          <p:spPr bwMode="auto">
            <a:xfrm>
              <a:off x="2046589" y="1631729"/>
              <a:ext cx="93466"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5D01612-29C7-43C6-A466-C138E32F4B1C}"/>
                </a:ext>
              </a:extLst>
            </p:cNvPr>
            <p:cNvCxnSpPr>
              <a:cxnSpLocks/>
            </p:cNvCxnSpPr>
            <p:nvPr/>
          </p:nvCxnSpPr>
          <p:spPr bwMode="auto">
            <a:xfrm>
              <a:off x="2046589" y="2308385"/>
              <a:ext cx="93466"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3CC8774E-C56D-4F3B-B5C2-A15A4C6820F2}"/>
                </a:ext>
              </a:extLst>
            </p:cNvPr>
            <p:cNvCxnSpPr>
              <a:cxnSpLocks/>
            </p:cNvCxnSpPr>
            <p:nvPr/>
          </p:nvCxnSpPr>
          <p:spPr bwMode="auto">
            <a:xfrm>
              <a:off x="2046589" y="2985041"/>
              <a:ext cx="93466"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8F742C39-67AA-48A3-8295-92DBB6070F06}"/>
                </a:ext>
              </a:extLst>
            </p:cNvPr>
            <p:cNvCxnSpPr>
              <a:cxnSpLocks/>
            </p:cNvCxnSpPr>
            <p:nvPr/>
          </p:nvCxnSpPr>
          <p:spPr bwMode="auto">
            <a:xfrm>
              <a:off x="2046589" y="3661697"/>
              <a:ext cx="93466"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EDC6574-0D02-498B-80CD-C30E09F5BAB9}"/>
                </a:ext>
              </a:extLst>
            </p:cNvPr>
            <p:cNvCxnSpPr>
              <a:cxnSpLocks/>
            </p:cNvCxnSpPr>
            <p:nvPr/>
          </p:nvCxnSpPr>
          <p:spPr bwMode="auto">
            <a:xfrm>
              <a:off x="2046589" y="4338353"/>
              <a:ext cx="93466"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832E0FBA-C346-404F-AB4D-B8594A23D98C}"/>
                </a:ext>
              </a:extLst>
            </p:cNvPr>
            <p:cNvCxnSpPr>
              <a:cxnSpLocks/>
            </p:cNvCxnSpPr>
            <p:nvPr/>
          </p:nvCxnSpPr>
          <p:spPr bwMode="auto">
            <a:xfrm>
              <a:off x="2046589" y="5015009"/>
              <a:ext cx="934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0" name="Group 29">
            <a:extLst>
              <a:ext uri="{FF2B5EF4-FFF2-40B4-BE49-F238E27FC236}">
                <a16:creationId xmlns:a16="http://schemas.microsoft.com/office/drawing/2014/main" id="{22459AFF-9A64-4E90-85A0-8A2A02D97D75}"/>
              </a:ext>
            </a:extLst>
          </p:cNvPr>
          <p:cNvGrpSpPr/>
          <p:nvPr/>
        </p:nvGrpSpPr>
        <p:grpSpPr>
          <a:xfrm>
            <a:off x="2141617" y="5065495"/>
            <a:ext cx="4198557" cy="99483"/>
            <a:chOff x="2141617" y="5065495"/>
            <a:chExt cx="4198557" cy="99483"/>
          </a:xfrm>
        </p:grpSpPr>
        <p:grpSp>
          <p:nvGrpSpPr>
            <p:cNvPr id="22" name="Group 21">
              <a:extLst>
                <a:ext uri="{FF2B5EF4-FFF2-40B4-BE49-F238E27FC236}">
                  <a16:creationId xmlns:a16="http://schemas.microsoft.com/office/drawing/2014/main" id="{85214A6D-AD86-4DDB-B172-F4C210AB6633}"/>
                </a:ext>
              </a:extLst>
            </p:cNvPr>
            <p:cNvGrpSpPr/>
            <p:nvPr/>
          </p:nvGrpSpPr>
          <p:grpSpPr>
            <a:xfrm rot="5400000">
              <a:off x="3847394" y="3359718"/>
              <a:ext cx="93941" cy="3505496"/>
              <a:chOff x="2046589" y="1631729"/>
              <a:chExt cx="93466" cy="3383280"/>
            </a:xfrm>
          </p:grpSpPr>
          <p:cxnSp>
            <p:nvCxnSpPr>
              <p:cNvPr id="23" name="Straight Connector 22">
                <a:extLst>
                  <a:ext uri="{FF2B5EF4-FFF2-40B4-BE49-F238E27FC236}">
                    <a16:creationId xmlns:a16="http://schemas.microsoft.com/office/drawing/2014/main" id="{DB2CCD97-6269-47D4-BC94-9296646F1B67}"/>
                  </a:ext>
                </a:extLst>
              </p:cNvPr>
              <p:cNvCxnSpPr>
                <a:cxnSpLocks/>
              </p:cNvCxnSpPr>
              <p:nvPr/>
            </p:nvCxnSpPr>
            <p:spPr bwMode="auto">
              <a:xfrm>
                <a:off x="2046589" y="1631729"/>
                <a:ext cx="93466"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34D24CF1-4A26-4B8A-9EB5-7590C261F6E1}"/>
                  </a:ext>
                </a:extLst>
              </p:cNvPr>
              <p:cNvCxnSpPr>
                <a:cxnSpLocks/>
              </p:cNvCxnSpPr>
              <p:nvPr/>
            </p:nvCxnSpPr>
            <p:spPr bwMode="auto">
              <a:xfrm>
                <a:off x="2046589" y="2308385"/>
                <a:ext cx="93466"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BD80AC63-D16B-45AB-80C1-D772607B2210}"/>
                  </a:ext>
                </a:extLst>
              </p:cNvPr>
              <p:cNvCxnSpPr>
                <a:cxnSpLocks/>
              </p:cNvCxnSpPr>
              <p:nvPr/>
            </p:nvCxnSpPr>
            <p:spPr bwMode="auto">
              <a:xfrm>
                <a:off x="2046589" y="2985041"/>
                <a:ext cx="93466"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FB717EB3-C325-4605-8F59-F58F49C18B98}"/>
                  </a:ext>
                </a:extLst>
              </p:cNvPr>
              <p:cNvCxnSpPr>
                <a:cxnSpLocks/>
              </p:cNvCxnSpPr>
              <p:nvPr/>
            </p:nvCxnSpPr>
            <p:spPr bwMode="auto">
              <a:xfrm>
                <a:off x="2046589" y="3661697"/>
                <a:ext cx="93466"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F94D8276-B43A-4815-ABC4-B464B0BE7FD6}"/>
                  </a:ext>
                </a:extLst>
              </p:cNvPr>
              <p:cNvCxnSpPr>
                <a:cxnSpLocks/>
              </p:cNvCxnSpPr>
              <p:nvPr/>
            </p:nvCxnSpPr>
            <p:spPr bwMode="auto">
              <a:xfrm>
                <a:off x="2046589" y="4338353"/>
                <a:ext cx="93466"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0E5544ED-A942-4FB4-A433-7C8CD550FFA0}"/>
                  </a:ext>
                </a:extLst>
              </p:cNvPr>
              <p:cNvCxnSpPr>
                <a:cxnSpLocks/>
              </p:cNvCxnSpPr>
              <p:nvPr/>
            </p:nvCxnSpPr>
            <p:spPr bwMode="auto">
              <a:xfrm>
                <a:off x="2046589" y="5015009"/>
                <a:ext cx="93466" cy="0"/>
              </a:xfrm>
              <a:prstGeom prst="line">
                <a:avLst/>
              </a:prstGeom>
              <a:noFill/>
              <a:ln w="28575" cap="flat" cmpd="sng" algn="ctr">
                <a:solidFill>
                  <a:schemeClr val="bg1"/>
                </a:solidFill>
                <a:prstDash val="solid"/>
                <a:round/>
                <a:headEnd type="none" w="med" len="med"/>
                <a:tailEnd type="none" w="med" len="med"/>
              </a:ln>
              <a:effectLst/>
            </p:spPr>
          </p:cxnSp>
        </p:grpSp>
        <p:cxnSp>
          <p:nvCxnSpPr>
            <p:cNvPr id="29" name="Straight Connector 28">
              <a:extLst>
                <a:ext uri="{FF2B5EF4-FFF2-40B4-BE49-F238E27FC236}">
                  <a16:creationId xmlns:a16="http://schemas.microsoft.com/office/drawing/2014/main" id="{621A94A1-846E-417B-AB44-9EF125887CEF}"/>
                </a:ext>
              </a:extLst>
            </p:cNvPr>
            <p:cNvCxnSpPr>
              <a:cxnSpLocks/>
            </p:cNvCxnSpPr>
            <p:nvPr/>
          </p:nvCxnSpPr>
          <p:spPr bwMode="auto">
            <a:xfrm rot="5400000">
              <a:off x="6293203" y="5118008"/>
              <a:ext cx="93941" cy="0"/>
            </a:xfrm>
            <a:prstGeom prst="line">
              <a:avLst/>
            </a:prstGeom>
            <a:noFill/>
            <a:ln w="28575" cap="flat" cmpd="sng" algn="ctr">
              <a:solidFill>
                <a:schemeClr val="bg1"/>
              </a:solidFill>
              <a:prstDash val="solid"/>
              <a:round/>
              <a:headEnd type="none" w="med" len="med"/>
              <a:tailEnd type="none" w="med" len="med"/>
            </a:ln>
            <a:effectLst/>
          </p:spPr>
        </p:cxnSp>
      </p:grpSp>
      <p:sp>
        <p:nvSpPr>
          <p:cNvPr id="31" name="TextBox 30">
            <a:extLst>
              <a:ext uri="{FF2B5EF4-FFF2-40B4-BE49-F238E27FC236}">
                <a16:creationId xmlns:a16="http://schemas.microsoft.com/office/drawing/2014/main" id="{DDBC2395-6580-4CF4-9640-02120852E1DF}"/>
              </a:ext>
            </a:extLst>
          </p:cNvPr>
          <p:cNvSpPr txBox="1"/>
          <p:nvPr/>
        </p:nvSpPr>
        <p:spPr bwMode="auto">
          <a:xfrm rot="16200000">
            <a:off x="994440" y="3129547"/>
            <a:ext cx="10458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32" name="TextBox 31">
            <a:extLst>
              <a:ext uri="{FF2B5EF4-FFF2-40B4-BE49-F238E27FC236}">
                <a16:creationId xmlns:a16="http://schemas.microsoft.com/office/drawing/2014/main" id="{6E56EBA3-64AB-4EEF-B69E-EBE47BEC95CE}"/>
              </a:ext>
            </a:extLst>
          </p:cNvPr>
          <p:cNvSpPr txBox="1"/>
          <p:nvPr/>
        </p:nvSpPr>
        <p:spPr bwMode="auto">
          <a:xfrm>
            <a:off x="2770909" y="5355671"/>
            <a:ext cx="28318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sp>
        <p:nvSpPr>
          <p:cNvPr id="33" name="TextBox 32">
            <a:extLst>
              <a:ext uri="{FF2B5EF4-FFF2-40B4-BE49-F238E27FC236}">
                <a16:creationId xmlns:a16="http://schemas.microsoft.com/office/drawing/2014/main" id="{3523C611-6259-4FBE-91AC-1A76948757D8}"/>
              </a:ext>
            </a:extLst>
          </p:cNvPr>
          <p:cNvSpPr txBox="1"/>
          <p:nvPr/>
        </p:nvSpPr>
        <p:spPr bwMode="auto">
          <a:xfrm>
            <a:off x="1565497" y="1446575"/>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4" name="TextBox 33">
            <a:extLst>
              <a:ext uri="{FF2B5EF4-FFF2-40B4-BE49-F238E27FC236}">
                <a16:creationId xmlns:a16="http://schemas.microsoft.com/office/drawing/2014/main" id="{8736E992-D756-4DE4-AABB-E888A29196B2}"/>
              </a:ext>
            </a:extLst>
          </p:cNvPr>
          <p:cNvSpPr txBox="1"/>
          <p:nvPr/>
        </p:nvSpPr>
        <p:spPr bwMode="auto">
          <a:xfrm>
            <a:off x="1682517" y="211975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5" name="TextBox 34">
            <a:extLst>
              <a:ext uri="{FF2B5EF4-FFF2-40B4-BE49-F238E27FC236}">
                <a16:creationId xmlns:a16="http://schemas.microsoft.com/office/drawing/2014/main" id="{5B79F8B5-26FA-4B73-948E-661883B1B825}"/>
              </a:ext>
            </a:extLst>
          </p:cNvPr>
          <p:cNvSpPr txBox="1"/>
          <p:nvPr/>
        </p:nvSpPr>
        <p:spPr bwMode="auto">
          <a:xfrm>
            <a:off x="1682517" y="279464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6" name="TextBox 35">
            <a:extLst>
              <a:ext uri="{FF2B5EF4-FFF2-40B4-BE49-F238E27FC236}">
                <a16:creationId xmlns:a16="http://schemas.microsoft.com/office/drawing/2014/main" id="{28832C83-CA2C-4518-A8EF-9196E4DE0675}"/>
              </a:ext>
            </a:extLst>
          </p:cNvPr>
          <p:cNvSpPr txBox="1"/>
          <p:nvPr/>
        </p:nvSpPr>
        <p:spPr bwMode="auto">
          <a:xfrm>
            <a:off x="1682517" y="346782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7" name="TextBox 36">
            <a:extLst>
              <a:ext uri="{FF2B5EF4-FFF2-40B4-BE49-F238E27FC236}">
                <a16:creationId xmlns:a16="http://schemas.microsoft.com/office/drawing/2014/main" id="{B87959AF-2ECF-45D9-BF3F-FA7960E9677B}"/>
              </a:ext>
            </a:extLst>
          </p:cNvPr>
          <p:cNvSpPr txBox="1"/>
          <p:nvPr/>
        </p:nvSpPr>
        <p:spPr bwMode="auto">
          <a:xfrm>
            <a:off x="1681535" y="415474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8" name="TextBox 37">
            <a:extLst>
              <a:ext uri="{FF2B5EF4-FFF2-40B4-BE49-F238E27FC236}">
                <a16:creationId xmlns:a16="http://schemas.microsoft.com/office/drawing/2014/main" id="{5C5D5476-36CB-42E0-9D1B-73BEE5488226}"/>
              </a:ext>
            </a:extLst>
          </p:cNvPr>
          <p:cNvSpPr txBox="1"/>
          <p:nvPr/>
        </p:nvSpPr>
        <p:spPr bwMode="auto">
          <a:xfrm>
            <a:off x="1798554" y="4827922"/>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9" name="TextBox 38">
            <a:extLst>
              <a:ext uri="{FF2B5EF4-FFF2-40B4-BE49-F238E27FC236}">
                <a16:creationId xmlns:a16="http://schemas.microsoft.com/office/drawing/2014/main" id="{5BAFEAD5-29CC-43AB-8E66-C87049B40436}"/>
              </a:ext>
            </a:extLst>
          </p:cNvPr>
          <p:cNvSpPr txBox="1"/>
          <p:nvPr/>
        </p:nvSpPr>
        <p:spPr bwMode="auto">
          <a:xfrm>
            <a:off x="1994793" y="5097132"/>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0" name="TextBox 39">
            <a:extLst>
              <a:ext uri="{FF2B5EF4-FFF2-40B4-BE49-F238E27FC236}">
                <a16:creationId xmlns:a16="http://schemas.microsoft.com/office/drawing/2014/main" id="{F9E6DAC0-A65E-4B2D-90AA-0E20FA4C41F3}"/>
              </a:ext>
            </a:extLst>
          </p:cNvPr>
          <p:cNvSpPr txBox="1"/>
          <p:nvPr/>
        </p:nvSpPr>
        <p:spPr bwMode="auto">
          <a:xfrm>
            <a:off x="2695891" y="509152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41" name="TextBox 40">
            <a:extLst>
              <a:ext uri="{FF2B5EF4-FFF2-40B4-BE49-F238E27FC236}">
                <a16:creationId xmlns:a16="http://schemas.microsoft.com/office/drawing/2014/main" id="{99F34C7A-741F-40B4-8800-ACC8C81EC308}"/>
              </a:ext>
            </a:extLst>
          </p:cNvPr>
          <p:cNvSpPr txBox="1"/>
          <p:nvPr/>
        </p:nvSpPr>
        <p:spPr bwMode="auto">
          <a:xfrm>
            <a:off x="3334464" y="509078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2" name="TextBox 41">
            <a:extLst>
              <a:ext uri="{FF2B5EF4-FFF2-40B4-BE49-F238E27FC236}">
                <a16:creationId xmlns:a16="http://schemas.microsoft.com/office/drawing/2014/main" id="{11BAC75B-FF00-4D63-97A2-3E0A728922F0}"/>
              </a:ext>
            </a:extLst>
          </p:cNvPr>
          <p:cNvSpPr txBox="1"/>
          <p:nvPr/>
        </p:nvSpPr>
        <p:spPr bwMode="auto">
          <a:xfrm>
            <a:off x="4035562" y="509625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43" name="TextBox 42">
            <a:extLst>
              <a:ext uri="{FF2B5EF4-FFF2-40B4-BE49-F238E27FC236}">
                <a16:creationId xmlns:a16="http://schemas.microsoft.com/office/drawing/2014/main" id="{1D38C505-B7F6-4C3A-B342-7B2E73140AE4}"/>
              </a:ext>
            </a:extLst>
          </p:cNvPr>
          <p:cNvSpPr txBox="1"/>
          <p:nvPr/>
        </p:nvSpPr>
        <p:spPr bwMode="auto">
          <a:xfrm>
            <a:off x="4732641" y="508692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4" name="TextBox 43">
            <a:extLst>
              <a:ext uri="{FF2B5EF4-FFF2-40B4-BE49-F238E27FC236}">
                <a16:creationId xmlns:a16="http://schemas.microsoft.com/office/drawing/2014/main" id="{7FB73A85-FFE2-4884-B67B-E1FFF6B74675}"/>
              </a:ext>
            </a:extLst>
          </p:cNvPr>
          <p:cNvSpPr txBox="1"/>
          <p:nvPr/>
        </p:nvSpPr>
        <p:spPr bwMode="auto">
          <a:xfrm>
            <a:off x="5429723" y="508618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45" name="TextBox 44">
            <a:extLst>
              <a:ext uri="{FF2B5EF4-FFF2-40B4-BE49-F238E27FC236}">
                <a16:creationId xmlns:a16="http://schemas.microsoft.com/office/drawing/2014/main" id="{92A4FD6E-62BD-4499-8924-D95BB293876B}"/>
              </a:ext>
            </a:extLst>
          </p:cNvPr>
          <p:cNvSpPr txBox="1"/>
          <p:nvPr/>
        </p:nvSpPr>
        <p:spPr bwMode="auto">
          <a:xfrm>
            <a:off x="6130821" y="509165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46" name="Freeform: Shape 45">
            <a:extLst>
              <a:ext uri="{FF2B5EF4-FFF2-40B4-BE49-F238E27FC236}">
                <a16:creationId xmlns:a16="http://schemas.microsoft.com/office/drawing/2014/main" id="{62E42FF1-4BC8-4BB9-881A-6E90FB2E1135}"/>
              </a:ext>
            </a:extLst>
          </p:cNvPr>
          <p:cNvSpPr/>
          <p:nvPr/>
        </p:nvSpPr>
        <p:spPr bwMode="auto">
          <a:xfrm>
            <a:off x="2124635" y="1622612"/>
            <a:ext cx="4146177" cy="300317"/>
          </a:xfrm>
          <a:custGeom>
            <a:avLst/>
            <a:gdLst>
              <a:gd name="connsiteX0" fmla="*/ 0 w 4146177"/>
              <a:gd name="connsiteY0" fmla="*/ 0 h 300317"/>
              <a:gd name="connsiteX1" fmla="*/ 394447 w 4146177"/>
              <a:gd name="connsiteY1" fmla="*/ 0 h 300317"/>
              <a:gd name="connsiteX2" fmla="*/ 394447 w 4146177"/>
              <a:gd name="connsiteY2" fmla="*/ 49306 h 300317"/>
              <a:gd name="connsiteX3" fmla="*/ 667871 w 4146177"/>
              <a:gd name="connsiteY3" fmla="*/ 49306 h 300317"/>
              <a:gd name="connsiteX4" fmla="*/ 667871 w 4146177"/>
              <a:gd name="connsiteY4" fmla="*/ 80682 h 300317"/>
              <a:gd name="connsiteX5" fmla="*/ 1757083 w 4146177"/>
              <a:gd name="connsiteY5" fmla="*/ 80682 h 300317"/>
              <a:gd name="connsiteX6" fmla="*/ 1757083 w 4146177"/>
              <a:gd name="connsiteY6" fmla="*/ 121023 h 300317"/>
              <a:gd name="connsiteX7" fmla="*/ 2608730 w 4146177"/>
              <a:gd name="connsiteY7" fmla="*/ 121023 h 300317"/>
              <a:gd name="connsiteX8" fmla="*/ 2608730 w 4146177"/>
              <a:gd name="connsiteY8" fmla="*/ 179294 h 300317"/>
              <a:gd name="connsiteX9" fmla="*/ 2805953 w 4146177"/>
              <a:gd name="connsiteY9" fmla="*/ 179294 h 300317"/>
              <a:gd name="connsiteX10" fmla="*/ 2805953 w 4146177"/>
              <a:gd name="connsiteY10" fmla="*/ 233082 h 300317"/>
              <a:gd name="connsiteX11" fmla="*/ 3025589 w 4146177"/>
              <a:gd name="connsiteY11" fmla="*/ 233082 h 300317"/>
              <a:gd name="connsiteX12" fmla="*/ 3025589 w 4146177"/>
              <a:gd name="connsiteY12" fmla="*/ 300317 h 300317"/>
              <a:gd name="connsiteX13" fmla="*/ 4146177 w 4146177"/>
              <a:gd name="connsiteY13" fmla="*/ 300317 h 300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46177" h="300317">
                <a:moveTo>
                  <a:pt x="0" y="0"/>
                </a:moveTo>
                <a:lnTo>
                  <a:pt x="394447" y="0"/>
                </a:lnTo>
                <a:lnTo>
                  <a:pt x="394447" y="49306"/>
                </a:lnTo>
                <a:lnTo>
                  <a:pt x="667871" y="49306"/>
                </a:lnTo>
                <a:lnTo>
                  <a:pt x="667871" y="80682"/>
                </a:lnTo>
                <a:lnTo>
                  <a:pt x="1757083" y="80682"/>
                </a:lnTo>
                <a:lnTo>
                  <a:pt x="1757083" y="121023"/>
                </a:lnTo>
                <a:lnTo>
                  <a:pt x="2608730" y="121023"/>
                </a:lnTo>
                <a:lnTo>
                  <a:pt x="2608730" y="179294"/>
                </a:lnTo>
                <a:lnTo>
                  <a:pt x="2805953" y="179294"/>
                </a:lnTo>
                <a:lnTo>
                  <a:pt x="2805953" y="233082"/>
                </a:lnTo>
                <a:lnTo>
                  <a:pt x="3025589" y="233082"/>
                </a:lnTo>
                <a:lnTo>
                  <a:pt x="3025589" y="300317"/>
                </a:lnTo>
                <a:lnTo>
                  <a:pt x="4146177" y="300317"/>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 name="Freeform: Shape 46">
            <a:extLst>
              <a:ext uri="{FF2B5EF4-FFF2-40B4-BE49-F238E27FC236}">
                <a16:creationId xmlns:a16="http://schemas.microsoft.com/office/drawing/2014/main" id="{88D16ACC-8BEA-4700-97AD-0CA2845DD838}"/>
              </a:ext>
            </a:extLst>
          </p:cNvPr>
          <p:cNvSpPr/>
          <p:nvPr/>
        </p:nvSpPr>
        <p:spPr bwMode="auto">
          <a:xfrm>
            <a:off x="2129118" y="1627094"/>
            <a:ext cx="4119282" cy="1147482"/>
          </a:xfrm>
          <a:custGeom>
            <a:avLst/>
            <a:gdLst>
              <a:gd name="connsiteX0" fmla="*/ 0 w 4119282"/>
              <a:gd name="connsiteY0" fmla="*/ 0 h 1147482"/>
              <a:gd name="connsiteX1" fmla="*/ 434788 w 4119282"/>
              <a:gd name="connsiteY1" fmla="*/ 0 h 1147482"/>
              <a:gd name="connsiteX2" fmla="*/ 434788 w 4119282"/>
              <a:gd name="connsiteY2" fmla="*/ 49306 h 1147482"/>
              <a:gd name="connsiteX3" fmla="*/ 555811 w 4119282"/>
              <a:gd name="connsiteY3" fmla="*/ 49306 h 1147482"/>
              <a:gd name="connsiteX4" fmla="*/ 555811 w 4119282"/>
              <a:gd name="connsiteY4" fmla="*/ 85165 h 1147482"/>
              <a:gd name="connsiteX5" fmla="*/ 690282 w 4119282"/>
              <a:gd name="connsiteY5" fmla="*/ 85165 h 1147482"/>
              <a:gd name="connsiteX6" fmla="*/ 690282 w 4119282"/>
              <a:gd name="connsiteY6" fmla="*/ 125506 h 1147482"/>
              <a:gd name="connsiteX7" fmla="*/ 735106 w 4119282"/>
              <a:gd name="connsiteY7" fmla="*/ 125506 h 1147482"/>
              <a:gd name="connsiteX8" fmla="*/ 735106 w 4119282"/>
              <a:gd name="connsiteY8" fmla="*/ 156882 h 1147482"/>
              <a:gd name="connsiteX9" fmla="*/ 748553 w 4119282"/>
              <a:gd name="connsiteY9" fmla="*/ 156882 h 1147482"/>
              <a:gd name="connsiteX10" fmla="*/ 748553 w 4119282"/>
              <a:gd name="connsiteY10" fmla="*/ 206188 h 1147482"/>
              <a:gd name="connsiteX11" fmla="*/ 860611 w 4119282"/>
              <a:gd name="connsiteY11" fmla="*/ 206188 h 1147482"/>
              <a:gd name="connsiteX12" fmla="*/ 860611 w 4119282"/>
              <a:gd name="connsiteY12" fmla="*/ 295835 h 1147482"/>
              <a:gd name="connsiteX13" fmla="*/ 1057835 w 4119282"/>
              <a:gd name="connsiteY13" fmla="*/ 295835 h 1147482"/>
              <a:gd name="connsiteX14" fmla="*/ 1057835 w 4119282"/>
              <a:gd name="connsiteY14" fmla="*/ 340659 h 1147482"/>
              <a:gd name="connsiteX15" fmla="*/ 1228164 w 4119282"/>
              <a:gd name="connsiteY15" fmla="*/ 340659 h 1147482"/>
              <a:gd name="connsiteX16" fmla="*/ 1228164 w 4119282"/>
              <a:gd name="connsiteY16" fmla="*/ 376518 h 1147482"/>
              <a:gd name="connsiteX17" fmla="*/ 1568823 w 4119282"/>
              <a:gd name="connsiteY17" fmla="*/ 376518 h 1147482"/>
              <a:gd name="connsiteX18" fmla="*/ 1568823 w 4119282"/>
              <a:gd name="connsiteY18" fmla="*/ 425824 h 1147482"/>
              <a:gd name="connsiteX19" fmla="*/ 1631576 w 4119282"/>
              <a:gd name="connsiteY19" fmla="*/ 425824 h 1147482"/>
              <a:gd name="connsiteX20" fmla="*/ 1631576 w 4119282"/>
              <a:gd name="connsiteY20" fmla="*/ 479612 h 1147482"/>
              <a:gd name="connsiteX21" fmla="*/ 1775011 w 4119282"/>
              <a:gd name="connsiteY21" fmla="*/ 479612 h 1147482"/>
              <a:gd name="connsiteX22" fmla="*/ 1775011 w 4119282"/>
              <a:gd name="connsiteY22" fmla="*/ 524435 h 1147482"/>
              <a:gd name="connsiteX23" fmla="*/ 2290482 w 4119282"/>
              <a:gd name="connsiteY23" fmla="*/ 524435 h 1147482"/>
              <a:gd name="connsiteX24" fmla="*/ 2290482 w 4119282"/>
              <a:gd name="connsiteY24" fmla="*/ 587188 h 1147482"/>
              <a:gd name="connsiteX25" fmla="*/ 2326341 w 4119282"/>
              <a:gd name="connsiteY25" fmla="*/ 587188 h 1147482"/>
              <a:gd name="connsiteX26" fmla="*/ 2326341 w 4119282"/>
              <a:gd name="connsiteY26" fmla="*/ 627530 h 1147482"/>
              <a:gd name="connsiteX27" fmla="*/ 2339788 w 4119282"/>
              <a:gd name="connsiteY27" fmla="*/ 627530 h 1147482"/>
              <a:gd name="connsiteX28" fmla="*/ 2339788 w 4119282"/>
              <a:gd name="connsiteY28" fmla="*/ 690282 h 1147482"/>
              <a:gd name="connsiteX29" fmla="*/ 2510117 w 4119282"/>
              <a:gd name="connsiteY29" fmla="*/ 690282 h 1147482"/>
              <a:gd name="connsiteX30" fmla="*/ 2510117 w 4119282"/>
              <a:gd name="connsiteY30" fmla="*/ 748553 h 1147482"/>
              <a:gd name="connsiteX31" fmla="*/ 2814917 w 4119282"/>
              <a:gd name="connsiteY31" fmla="*/ 748553 h 1147482"/>
              <a:gd name="connsiteX32" fmla="*/ 2814917 w 4119282"/>
              <a:gd name="connsiteY32" fmla="*/ 824753 h 1147482"/>
              <a:gd name="connsiteX33" fmla="*/ 3070411 w 4119282"/>
              <a:gd name="connsiteY33" fmla="*/ 824753 h 1147482"/>
              <a:gd name="connsiteX34" fmla="*/ 3070411 w 4119282"/>
              <a:gd name="connsiteY34" fmla="*/ 905435 h 1147482"/>
              <a:gd name="connsiteX35" fmla="*/ 3177988 w 4119282"/>
              <a:gd name="connsiteY35" fmla="*/ 905435 h 1147482"/>
              <a:gd name="connsiteX36" fmla="*/ 3177988 w 4119282"/>
              <a:gd name="connsiteY36" fmla="*/ 977153 h 1147482"/>
              <a:gd name="connsiteX37" fmla="*/ 3446929 w 4119282"/>
              <a:gd name="connsiteY37" fmla="*/ 977153 h 1147482"/>
              <a:gd name="connsiteX38" fmla="*/ 3446929 w 4119282"/>
              <a:gd name="connsiteY38" fmla="*/ 1075765 h 1147482"/>
              <a:gd name="connsiteX39" fmla="*/ 3446929 w 4119282"/>
              <a:gd name="connsiteY39" fmla="*/ 1075765 h 1147482"/>
              <a:gd name="connsiteX40" fmla="*/ 3482788 w 4119282"/>
              <a:gd name="connsiteY40" fmla="*/ 1075765 h 1147482"/>
              <a:gd name="connsiteX41" fmla="*/ 3482788 w 4119282"/>
              <a:gd name="connsiteY41" fmla="*/ 1147482 h 1147482"/>
              <a:gd name="connsiteX42" fmla="*/ 4119282 w 4119282"/>
              <a:gd name="connsiteY42" fmla="*/ 1147482 h 1147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119282" h="1147482">
                <a:moveTo>
                  <a:pt x="0" y="0"/>
                </a:moveTo>
                <a:lnTo>
                  <a:pt x="434788" y="0"/>
                </a:lnTo>
                <a:lnTo>
                  <a:pt x="434788" y="49306"/>
                </a:lnTo>
                <a:lnTo>
                  <a:pt x="555811" y="49306"/>
                </a:lnTo>
                <a:lnTo>
                  <a:pt x="555811" y="85165"/>
                </a:lnTo>
                <a:lnTo>
                  <a:pt x="690282" y="85165"/>
                </a:lnTo>
                <a:lnTo>
                  <a:pt x="690282" y="125506"/>
                </a:lnTo>
                <a:lnTo>
                  <a:pt x="735106" y="125506"/>
                </a:lnTo>
                <a:lnTo>
                  <a:pt x="735106" y="156882"/>
                </a:lnTo>
                <a:lnTo>
                  <a:pt x="748553" y="156882"/>
                </a:lnTo>
                <a:lnTo>
                  <a:pt x="748553" y="206188"/>
                </a:lnTo>
                <a:lnTo>
                  <a:pt x="860611" y="206188"/>
                </a:lnTo>
                <a:lnTo>
                  <a:pt x="860611" y="295835"/>
                </a:lnTo>
                <a:lnTo>
                  <a:pt x="1057835" y="295835"/>
                </a:lnTo>
                <a:lnTo>
                  <a:pt x="1057835" y="340659"/>
                </a:lnTo>
                <a:lnTo>
                  <a:pt x="1228164" y="340659"/>
                </a:lnTo>
                <a:lnTo>
                  <a:pt x="1228164" y="376518"/>
                </a:lnTo>
                <a:lnTo>
                  <a:pt x="1568823" y="376518"/>
                </a:lnTo>
                <a:lnTo>
                  <a:pt x="1568823" y="425824"/>
                </a:lnTo>
                <a:lnTo>
                  <a:pt x="1631576" y="425824"/>
                </a:lnTo>
                <a:lnTo>
                  <a:pt x="1631576" y="479612"/>
                </a:lnTo>
                <a:lnTo>
                  <a:pt x="1775011" y="479612"/>
                </a:lnTo>
                <a:lnTo>
                  <a:pt x="1775011" y="524435"/>
                </a:lnTo>
                <a:lnTo>
                  <a:pt x="2290482" y="524435"/>
                </a:lnTo>
                <a:lnTo>
                  <a:pt x="2290482" y="587188"/>
                </a:lnTo>
                <a:lnTo>
                  <a:pt x="2326341" y="587188"/>
                </a:lnTo>
                <a:lnTo>
                  <a:pt x="2326341" y="627530"/>
                </a:lnTo>
                <a:lnTo>
                  <a:pt x="2339788" y="627530"/>
                </a:lnTo>
                <a:lnTo>
                  <a:pt x="2339788" y="690282"/>
                </a:lnTo>
                <a:lnTo>
                  <a:pt x="2510117" y="690282"/>
                </a:lnTo>
                <a:lnTo>
                  <a:pt x="2510117" y="748553"/>
                </a:lnTo>
                <a:lnTo>
                  <a:pt x="2814917" y="748553"/>
                </a:lnTo>
                <a:lnTo>
                  <a:pt x="2814917" y="824753"/>
                </a:lnTo>
                <a:lnTo>
                  <a:pt x="3070411" y="824753"/>
                </a:lnTo>
                <a:lnTo>
                  <a:pt x="3070411" y="905435"/>
                </a:lnTo>
                <a:lnTo>
                  <a:pt x="3177988" y="905435"/>
                </a:lnTo>
                <a:lnTo>
                  <a:pt x="3177988" y="977153"/>
                </a:lnTo>
                <a:lnTo>
                  <a:pt x="3446929" y="977153"/>
                </a:lnTo>
                <a:lnTo>
                  <a:pt x="3446929" y="1075765"/>
                </a:lnTo>
                <a:lnTo>
                  <a:pt x="3446929" y="1075765"/>
                </a:lnTo>
                <a:lnTo>
                  <a:pt x="3482788" y="1075765"/>
                </a:lnTo>
                <a:lnTo>
                  <a:pt x="3482788" y="1147482"/>
                </a:lnTo>
                <a:lnTo>
                  <a:pt x="4119282" y="1147482"/>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8" name="TextBox 47">
            <a:extLst>
              <a:ext uri="{FF2B5EF4-FFF2-40B4-BE49-F238E27FC236}">
                <a16:creationId xmlns:a16="http://schemas.microsoft.com/office/drawing/2014/main" id="{ADAD6BFD-61D7-4F05-BEB8-A25BC3A2A4EF}"/>
              </a:ext>
            </a:extLst>
          </p:cNvPr>
          <p:cNvSpPr txBox="1"/>
          <p:nvPr/>
        </p:nvSpPr>
        <p:spPr bwMode="auto">
          <a:xfrm>
            <a:off x="1945088" y="5714930"/>
            <a:ext cx="393056"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92</a:t>
            </a:r>
          </a:p>
        </p:txBody>
      </p:sp>
      <p:sp>
        <p:nvSpPr>
          <p:cNvPr id="49" name="TextBox 48">
            <a:extLst>
              <a:ext uri="{FF2B5EF4-FFF2-40B4-BE49-F238E27FC236}">
                <a16:creationId xmlns:a16="http://schemas.microsoft.com/office/drawing/2014/main" id="{1DCCBD0E-8E8B-4ABB-9666-76A498D5B34B}"/>
              </a:ext>
            </a:extLst>
          </p:cNvPr>
          <p:cNvSpPr txBox="1"/>
          <p:nvPr/>
        </p:nvSpPr>
        <p:spPr bwMode="auto">
          <a:xfrm>
            <a:off x="2646186" y="5709322"/>
            <a:ext cx="393056"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83</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77</a:t>
            </a:r>
          </a:p>
        </p:txBody>
      </p:sp>
      <p:sp>
        <p:nvSpPr>
          <p:cNvPr id="50" name="TextBox 49">
            <a:extLst>
              <a:ext uri="{FF2B5EF4-FFF2-40B4-BE49-F238E27FC236}">
                <a16:creationId xmlns:a16="http://schemas.microsoft.com/office/drawing/2014/main" id="{FF6C51E7-1439-496F-9641-9F0DBB481AA9}"/>
              </a:ext>
            </a:extLst>
          </p:cNvPr>
          <p:cNvSpPr txBox="1"/>
          <p:nvPr/>
        </p:nvSpPr>
        <p:spPr bwMode="auto">
          <a:xfrm>
            <a:off x="3343269" y="5708578"/>
            <a:ext cx="393056"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67</a:t>
            </a:r>
          </a:p>
        </p:txBody>
      </p:sp>
      <p:sp>
        <p:nvSpPr>
          <p:cNvPr id="51" name="TextBox 50">
            <a:extLst>
              <a:ext uri="{FF2B5EF4-FFF2-40B4-BE49-F238E27FC236}">
                <a16:creationId xmlns:a16="http://schemas.microsoft.com/office/drawing/2014/main" id="{6F747D09-C8CB-4748-BDCE-A0B25D8A61AE}"/>
              </a:ext>
            </a:extLst>
          </p:cNvPr>
          <p:cNvSpPr txBox="1"/>
          <p:nvPr/>
        </p:nvSpPr>
        <p:spPr bwMode="auto">
          <a:xfrm>
            <a:off x="4044367" y="5714054"/>
            <a:ext cx="393056"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72</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56</a:t>
            </a:r>
          </a:p>
        </p:txBody>
      </p:sp>
      <p:sp>
        <p:nvSpPr>
          <p:cNvPr id="52" name="TextBox 51">
            <a:extLst>
              <a:ext uri="{FF2B5EF4-FFF2-40B4-BE49-F238E27FC236}">
                <a16:creationId xmlns:a16="http://schemas.microsoft.com/office/drawing/2014/main" id="{B445D562-F747-4EF7-A4AA-59C8F6CDA7A9}"/>
              </a:ext>
            </a:extLst>
          </p:cNvPr>
          <p:cNvSpPr txBox="1"/>
          <p:nvPr/>
        </p:nvSpPr>
        <p:spPr bwMode="auto">
          <a:xfrm>
            <a:off x="4741446" y="5704725"/>
            <a:ext cx="393056"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55</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a:t>
            </a:r>
          </a:p>
        </p:txBody>
      </p:sp>
      <p:sp>
        <p:nvSpPr>
          <p:cNvPr id="53" name="TextBox 52">
            <a:extLst>
              <a:ext uri="{FF2B5EF4-FFF2-40B4-BE49-F238E27FC236}">
                <a16:creationId xmlns:a16="http://schemas.microsoft.com/office/drawing/2014/main" id="{F7CAD708-E054-4913-A111-7442E07A9C75}"/>
              </a:ext>
            </a:extLst>
          </p:cNvPr>
          <p:cNvSpPr txBox="1"/>
          <p:nvPr/>
        </p:nvSpPr>
        <p:spPr bwMode="auto">
          <a:xfrm>
            <a:off x="5438528" y="5703981"/>
            <a:ext cx="393056"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54" name="TextBox 53">
            <a:extLst>
              <a:ext uri="{FF2B5EF4-FFF2-40B4-BE49-F238E27FC236}">
                <a16:creationId xmlns:a16="http://schemas.microsoft.com/office/drawing/2014/main" id="{FDDDA7D9-0357-48E9-8D3A-01CA1ADCA255}"/>
              </a:ext>
            </a:extLst>
          </p:cNvPr>
          <p:cNvSpPr txBox="1"/>
          <p:nvPr/>
        </p:nvSpPr>
        <p:spPr bwMode="auto">
          <a:xfrm>
            <a:off x="6139626" y="5709457"/>
            <a:ext cx="393056"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cxnSp>
        <p:nvCxnSpPr>
          <p:cNvPr id="56" name="Straight Connector 55">
            <a:extLst>
              <a:ext uri="{FF2B5EF4-FFF2-40B4-BE49-F238E27FC236}">
                <a16:creationId xmlns:a16="http://schemas.microsoft.com/office/drawing/2014/main" id="{01F2F08C-36E1-4679-AF55-3719986031CA}"/>
              </a:ext>
            </a:extLst>
          </p:cNvPr>
          <p:cNvCxnSpPr/>
          <p:nvPr/>
        </p:nvCxnSpPr>
        <p:spPr bwMode="auto">
          <a:xfrm>
            <a:off x="534398" y="5856501"/>
            <a:ext cx="198469" cy="0"/>
          </a:xfrm>
          <a:prstGeom prst="line">
            <a:avLst/>
          </a:prstGeom>
          <a:noFill/>
          <a:ln w="28575"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5FF453C3-CAF9-4805-9BB0-0773C08F91D7}"/>
              </a:ext>
            </a:extLst>
          </p:cNvPr>
          <p:cNvCxnSpPr/>
          <p:nvPr/>
        </p:nvCxnSpPr>
        <p:spPr bwMode="auto">
          <a:xfrm>
            <a:off x="534398" y="6080619"/>
            <a:ext cx="198469" cy="0"/>
          </a:xfrm>
          <a:prstGeom prst="line">
            <a:avLst/>
          </a:prstGeom>
          <a:noFill/>
          <a:ln w="28575" cap="flat" cmpd="sng" algn="ctr">
            <a:solidFill>
              <a:schemeClr val="accent3"/>
            </a:solidFill>
            <a:prstDash val="solid"/>
            <a:round/>
            <a:headEnd type="none" w="med" len="med"/>
            <a:tailEnd type="none" w="med" len="med"/>
          </a:ln>
          <a:effectLst/>
        </p:spPr>
      </p:cxnSp>
      <p:sp>
        <p:nvSpPr>
          <p:cNvPr id="58" name="TextBox 57">
            <a:extLst>
              <a:ext uri="{FF2B5EF4-FFF2-40B4-BE49-F238E27FC236}">
                <a16:creationId xmlns:a16="http://schemas.microsoft.com/office/drawing/2014/main" id="{65E9E9E5-21A3-4F9E-A542-0BA2CA721DB9}"/>
              </a:ext>
            </a:extLst>
          </p:cNvPr>
          <p:cNvSpPr txBox="1"/>
          <p:nvPr/>
        </p:nvSpPr>
        <p:spPr bwMode="auto">
          <a:xfrm>
            <a:off x="678498" y="5715422"/>
            <a:ext cx="1308435"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Lenalidomide</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a:t>
            </a:r>
          </a:p>
        </p:txBody>
      </p:sp>
      <p:sp>
        <p:nvSpPr>
          <p:cNvPr id="59" name="TextBox 58">
            <a:extLst>
              <a:ext uri="{FF2B5EF4-FFF2-40B4-BE49-F238E27FC236}">
                <a16:creationId xmlns:a16="http://schemas.microsoft.com/office/drawing/2014/main" id="{C2146EF8-9220-4662-8066-1F72BB4F23F5}"/>
              </a:ext>
            </a:extLst>
          </p:cNvPr>
          <p:cNvSpPr txBox="1"/>
          <p:nvPr/>
        </p:nvSpPr>
        <p:spPr bwMode="auto">
          <a:xfrm>
            <a:off x="414339" y="5481706"/>
            <a:ext cx="1689693"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spTree>
    <p:extLst>
      <p:ext uri="{BB962C8B-B14F-4D97-AF65-F5344CB8AC3E}">
        <p14:creationId xmlns:p14="http://schemas.microsoft.com/office/powerpoint/2010/main" val="154892099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5E3299-8CAF-4E4F-9D6D-F7395EF15B68}"/>
              </a:ext>
            </a:extLst>
          </p:cNvPr>
          <p:cNvSpPr>
            <a:spLocks noGrp="1"/>
          </p:cNvSpPr>
          <p:nvPr>
            <p:ph type="title"/>
          </p:nvPr>
        </p:nvSpPr>
        <p:spPr/>
        <p:txBody>
          <a:bodyPr/>
          <a:lstStyle/>
          <a:p>
            <a:r>
              <a:rPr lang="en-US" dirty="0"/>
              <a:t>GEM-CESAR: Carfilzomib/Len/Dex as Curative </a:t>
            </a:r>
            <a:br>
              <a:rPr lang="en-US" dirty="0"/>
            </a:br>
            <a:r>
              <a:rPr lang="en-US" dirty="0"/>
              <a:t>Regimen for High-Risk Smoldering Myeloma</a:t>
            </a:r>
          </a:p>
        </p:txBody>
      </p:sp>
      <p:sp>
        <p:nvSpPr>
          <p:cNvPr id="3" name="Content Placeholder 2">
            <a:extLst>
              <a:ext uri="{FF2B5EF4-FFF2-40B4-BE49-F238E27FC236}">
                <a16:creationId xmlns:a16="http://schemas.microsoft.com/office/drawing/2014/main" id="{65C57C5C-29D8-46B1-A352-F49A2AF02E8C}"/>
              </a:ext>
            </a:extLst>
          </p:cNvPr>
          <p:cNvSpPr>
            <a:spLocks noGrp="1"/>
          </p:cNvSpPr>
          <p:nvPr>
            <p:ph idx="1"/>
          </p:nvPr>
        </p:nvSpPr>
        <p:spPr/>
        <p:txBody>
          <a:bodyPr/>
          <a:lstStyle/>
          <a:p>
            <a:r>
              <a:rPr lang="en-US" sz="2000" dirty="0"/>
              <a:t>Multicenter, open-label phase II trial</a:t>
            </a:r>
          </a:p>
        </p:txBody>
      </p:sp>
      <p:sp>
        <p:nvSpPr>
          <p:cNvPr id="4" name="Line 54">
            <a:extLst>
              <a:ext uri="{FF2B5EF4-FFF2-40B4-BE49-F238E27FC236}">
                <a16:creationId xmlns:a16="http://schemas.microsoft.com/office/drawing/2014/main" id="{BD930B7E-9705-46EC-8CD0-5E30B251D6FB}"/>
              </a:ext>
            </a:extLst>
          </p:cNvPr>
          <p:cNvSpPr>
            <a:spLocks noChangeShapeType="1"/>
          </p:cNvSpPr>
          <p:nvPr/>
        </p:nvSpPr>
        <p:spPr bwMode="auto">
          <a:xfrm flipV="1">
            <a:off x="2082984" y="3343102"/>
            <a:ext cx="369804" cy="0"/>
          </a:xfrm>
          <a:prstGeom prst="line">
            <a:avLst/>
          </a:prstGeom>
          <a:noFill/>
          <a:ln w="28575">
            <a:solidFill>
              <a:schemeClr val="bg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pitchFamily="34" charset="0"/>
            </a:endParaRPr>
          </a:p>
        </p:txBody>
      </p:sp>
      <p:sp>
        <p:nvSpPr>
          <p:cNvPr id="5" name="Text Box 45">
            <a:extLst>
              <a:ext uri="{FF2B5EF4-FFF2-40B4-BE49-F238E27FC236}">
                <a16:creationId xmlns:a16="http://schemas.microsoft.com/office/drawing/2014/main" id="{3620A494-83C6-4421-AA34-C5C7A44D49AB}"/>
              </a:ext>
            </a:extLst>
          </p:cNvPr>
          <p:cNvSpPr txBox="1">
            <a:spLocks noChangeArrowheads="1"/>
          </p:cNvSpPr>
          <p:nvPr/>
        </p:nvSpPr>
        <p:spPr bwMode="auto">
          <a:xfrm>
            <a:off x="2692791" y="1763629"/>
            <a:ext cx="1897608" cy="615553"/>
          </a:xfrm>
          <a:prstGeom prst="rect">
            <a:avLst/>
          </a:prstGeom>
          <a:noFill/>
          <a:ln w="9525">
            <a:noFill/>
            <a:miter lim="800000"/>
            <a:headEnd/>
            <a:tailEnd/>
          </a:ln>
        </p:spPr>
        <p:txBody>
          <a:bodyPr wrap="square">
            <a:spAutoFit/>
          </a:bodyPr>
          <a:lstStyle/>
          <a:p>
            <a:pPr marL="0" marR="0" lvl="0" indent="0" algn="ctr" defTabSz="914400" rtl="0" eaLnBrk="0" fontAlgn="auto" latinLnBrk="0" hangingPunct="0">
              <a:lnSpc>
                <a:spcPct val="100000"/>
              </a:lnSpc>
              <a:spcBef>
                <a:spcPct val="0"/>
              </a:spcBef>
              <a:spcAft>
                <a:spcPct val="0"/>
              </a:spcAft>
              <a:buClrTx/>
              <a:buSzTx/>
              <a:buFontTx/>
              <a:buNone/>
              <a:tabLst/>
              <a:defRPr/>
            </a:pPr>
            <a:r>
              <a:rPr kumimoji="0" lang="en-GB"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Induction</a:t>
            </a:r>
            <a:b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 x 28-Day Cycles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7" name="Rounded Rectangle 28">
            <a:extLst>
              <a:ext uri="{FF2B5EF4-FFF2-40B4-BE49-F238E27FC236}">
                <a16:creationId xmlns:a16="http://schemas.microsoft.com/office/drawing/2014/main" id="{D0647DBA-B1DA-4540-B536-2177DEBEB870}"/>
              </a:ext>
            </a:extLst>
          </p:cNvPr>
          <p:cNvSpPr/>
          <p:nvPr/>
        </p:nvSpPr>
        <p:spPr>
          <a:xfrm>
            <a:off x="476889" y="2269371"/>
            <a:ext cx="1647394" cy="1752015"/>
          </a:xfrm>
          <a:prstGeom prst="roundRect">
            <a:avLst>
              <a:gd name="adj" fmla="val 15303"/>
            </a:avLst>
          </a:prstGeom>
          <a:noFill/>
          <a:ln w="25400" cap="flat" cmpd="sng" algn="ctr">
            <a:noFill/>
            <a:prstDash val="solid"/>
          </a:ln>
          <a:effectLst/>
        </p:spPr>
        <p:txBody>
          <a:bodyPr lIns="0" rIns="0" rtlCol="0" anchor="ctr"/>
          <a:lstStyle/>
          <a:p>
            <a:pPr marL="0" marR="0" lvl="0" indent="0" algn="ctr" defTabSz="914400" rtl="0" eaLnBrk="1" fontAlgn="auto" latinLnBrk="0" hangingPunct="1">
              <a:lnSpc>
                <a:spcPct val="100000"/>
              </a:lnSpc>
              <a:spcBef>
                <a:spcPts val="0"/>
              </a:spcBef>
              <a:spcAft>
                <a:spcPts val="338"/>
              </a:spcAft>
              <a:buClrTx/>
              <a:buSzTx/>
              <a:buFontTx/>
              <a:buNone/>
              <a:tabLst/>
              <a:defRPr/>
            </a:pPr>
            <a:r>
              <a:rPr kumimoji="0" lang="en-GB"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newly diagnosed with high-risk* smoldering MM; 18-70 yr of age; transplant candidates </a:t>
            </a:r>
          </a:p>
          <a:p>
            <a:pPr marL="0" marR="0" lvl="0" indent="0" algn="ctr" defTabSz="914400" rtl="0" eaLnBrk="1" fontAlgn="auto" latinLnBrk="0" hangingPunct="1">
              <a:lnSpc>
                <a:spcPct val="100000"/>
              </a:lnSpc>
              <a:spcBef>
                <a:spcPts val="0"/>
              </a:spcBef>
              <a:spcAft>
                <a:spcPts val="338"/>
              </a:spcAft>
              <a:buClrTx/>
              <a:buSzTx/>
              <a:buFontTx/>
              <a:buNone/>
              <a:tabLst/>
              <a:defRPr/>
            </a:pPr>
            <a:r>
              <a:rPr kumimoji="0" lang="en-GB"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90)</a:t>
            </a:r>
          </a:p>
        </p:txBody>
      </p:sp>
      <p:sp>
        <p:nvSpPr>
          <p:cNvPr id="8" name="Rounded Rectangle 29">
            <a:extLst>
              <a:ext uri="{FF2B5EF4-FFF2-40B4-BE49-F238E27FC236}">
                <a16:creationId xmlns:a16="http://schemas.microsoft.com/office/drawing/2014/main" id="{A8BC7BB5-FB36-4AC6-BC6C-0DFB09CD3D95}"/>
              </a:ext>
            </a:extLst>
          </p:cNvPr>
          <p:cNvSpPr/>
          <p:nvPr/>
        </p:nvSpPr>
        <p:spPr>
          <a:xfrm>
            <a:off x="2494401" y="2356707"/>
            <a:ext cx="2276805" cy="1972791"/>
          </a:xfrm>
          <a:prstGeom prst="rect">
            <a:avLst/>
          </a:prstGeom>
          <a:solidFill>
            <a:schemeClr val="accent2">
              <a:lumMod val="75000"/>
            </a:schemeClr>
          </a:solidFill>
          <a:ln w="9525" cap="flat" cmpd="sng" algn="ctr">
            <a:noFill/>
            <a:prstDash val="solid"/>
          </a:ln>
          <a:effectLst/>
        </p:spPr>
        <p:txBody>
          <a:bodyPr lIns="40500" tIns="20250" rIns="40500" bIns="20250" rtlCol="0" anchor="ctr"/>
          <a:lstStyle/>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Carfilzomib</a:t>
            </a: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IV 20/36 mg/m</a:t>
            </a:r>
            <a:r>
              <a:rPr kumimoji="0" lang="en-GB"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2</a:t>
            </a:r>
            <a:r>
              <a:rPr kumimoji="0" lang="en-GB" sz="1600" b="0" i="0" u="none" strike="noStrike" kern="1200" cap="none" spc="0" normalizeH="0" noProof="0" dirty="0">
                <a:ln>
                  <a:noFill/>
                </a:ln>
                <a:solidFill>
                  <a:srgbClr val="FFFFFF"/>
                </a:solidFill>
                <a:effectLst/>
                <a:uLnTx/>
                <a:uFillTx/>
                <a:latin typeface="Calibri" panose="020F0502020204030204" pitchFamily="34" charset="0"/>
                <a:ea typeface="+mn-ea"/>
                <a:cs typeface="Calibri" panose="020F0502020204030204" pitchFamily="34" charset="0"/>
              </a:rPr>
              <a:t> </a:t>
            </a: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D1, 2, 8, 9, 15, 16 </a:t>
            </a:r>
          </a:p>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Lenalidomide</a:t>
            </a:r>
            <a:b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25 mg D1-21</a:t>
            </a:r>
          </a:p>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Dexamethasone</a:t>
            </a: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b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40 mg D1, 8, 15, 22</a:t>
            </a:r>
          </a:p>
        </p:txBody>
      </p:sp>
      <p:sp>
        <p:nvSpPr>
          <p:cNvPr id="9" name="Rounded Rectangle 15">
            <a:extLst>
              <a:ext uri="{FF2B5EF4-FFF2-40B4-BE49-F238E27FC236}">
                <a16:creationId xmlns:a16="http://schemas.microsoft.com/office/drawing/2014/main" id="{1000D827-F2ED-47B0-8510-4C7CFC8A9711}"/>
              </a:ext>
            </a:extLst>
          </p:cNvPr>
          <p:cNvSpPr/>
          <p:nvPr/>
        </p:nvSpPr>
        <p:spPr>
          <a:xfrm>
            <a:off x="5225400" y="2668255"/>
            <a:ext cx="1371151" cy="1353131"/>
          </a:xfrm>
          <a:prstGeom prst="rect">
            <a:avLst/>
          </a:prstGeom>
          <a:solidFill>
            <a:schemeClr val="accent2"/>
          </a:solidFill>
          <a:ln w="9525" cap="flat" cmpd="sng" algn="ctr">
            <a:noFill/>
            <a:prstDash val="solid"/>
          </a:ln>
          <a:effectLst/>
        </p:spPr>
        <p:txBody>
          <a:bodyPr vert="horz" lIns="40500" tIns="20250" rIns="40500" bIns="20250" rtlCol="0" anchor="ctr"/>
          <a:lstStyle/>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High-dose melphalan</a:t>
            </a:r>
            <a:b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b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200 mg/m</a:t>
            </a:r>
            <a:r>
              <a:rPr kumimoji="0" lang="en-US" sz="16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2</a:t>
            </a:r>
            <a:br>
              <a:rPr kumimoji="0" lang="en-US" sz="16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b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f</a:t>
            </a: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ollowed by ASCT</a:t>
            </a:r>
            <a:endParaRPr kumimoji="0" lang="en-GB" sz="16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p:txBody>
      </p:sp>
      <p:sp>
        <p:nvSpPr>
          <p:cNvPr id="10" name="Rounded Rectangle 29">
            <a:extLst>
              <a:ext uri="{FF2B5EF4-FFF2-40B4-BE49-F238E27FC236}">
                <a16:creationId xmlns:a16="http://schemas.microsoft.com/office/drawing/2014/main" id="{7A8810CE-1AF9-44BC-97B3-E03A3B029947}"/>
              </a:ext>
            </a:extLst>
          </p:cNvPr>
          <p:cNvSpPr/>
          <p:nvPr/>
        </p:nvSpPr>
        <p:spPr>
          <a:xfrm>
            <a:off x="7050745" y="2356707"/>
            <a:ext cx="2260492" cy="1972791"/>
          </a:xfrm>
          <a:prstGeom prst="rect">
            <a:avLst/>
          </a:prstGeom>
          <a:solidFill>
            <a:schemeClr val="accent2">
              <a:lumMod val="60000"/>
              <a:lumOff val="40000"/>
            </a:schemeClr>
          </a:solidFill>
          <a:ln w="9525" cap="flat" cmpd="sng" algn="ctr">
            <a:noFill/>
            <a:prstDash val="solid"/>
          </a:ln>
          <a:effectLst/>
        </p:spPr>
        <p:txBody>
          <a:bodyPr lIns="40500" tIns="20250" rIns="40500" bIns="20250" rtlCol="0" anchor="ctr"/>
          <a:lstStyle/>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Carfilzomib</a:t>
            </a: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 IV 20/36 mg/m</a:t>
            </a:r>
            <a:r>
              <a:rPr kumimoji="0" lang="en-GB" sz="16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2</a:t>
            </a: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 D1, 2, 8, 9, 15, 16</a:t>
            </a:r>
          </a:p>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Lenalidomide</a:t>
            </a:r>
            <a:b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 25 mg D1-21</a:t>
            </a:r>
          </a:p>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Dexamethasone</a:t>
            </a: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 </a:t>
            </a:r>
            <a:b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40 mg D1, 8, 15, 22</a:t>
            </a:r>
          </a:p>
        </p:txBody>
      </p:sp>
      <p:sp>
        <p:nvSpPr>
          <p:cNvPr id="11" name="Text Box 45">
            <a:extLst>
              <a:ext uri="{FF2B5EF4-FFF2-40B4-BE49-F238E27FC236}">
                <a16:creationId xmlns:a16="http://schemas.microsoft.com/office/drawing/2014/main" id="{9EB06CB2-E49A-460A-9ED6-DD8A2EE16D8C}"/>
              </a:ext>
            </a:extLst>
          </p:cNvPr>
          <p:cNvSpPr txBox="1">
            <a:spLocks noChangeArrowheads="1"/>
          </p:cNvSpPr>
          <p:nvPr/>
        </p:nvSpPr>
        <p:spPr bwMode="auto">
          <a:xfrm>
            <a:off x="7267310" y="1760816"/>
            <a:ext cx="1844724" cy="615553"/>
          </a:xfrm>
          <a:prstGeom prst="rect">
            <a:avLst/>
          </a:prstGeom>
          <a:noFill/>
          <a:ln w="9525">
            <a:noFill/>
            <a:miter lim="800000"/>
            <a:headEnd/>
            <a:tailEnd/>
          </a:ln>
        </p:spPr>
        <p:txBody>
          <a:bodyPr wrap="square">
            <a:spAutoFit/>
          </a:bodyPr>
          <a:lstStyle/>
          <a:p>
            <a:pPr marL="0" marR="0" lvl="0" indent="0" algn="ctr" defTabSz="914400" rtl="0" eaLnBrk="0" fontAlgn="auto" latinLnBrk="0" hangingPunct="0">
              <a:lnSpc>
                <a:spcPct val="100000"/>
              </a:lnSpc>
              <a:spcBef>
                <a:spcPct val="0"/>
              </a:spcBef>
              <a:spcAft>
                <a:spcPct val="0"/>
              </a:spcAft>
              <a:buClrTx/>
              <a:buSzTx/>
              <a:buFontTx/>
              <a:buNone/>
              <a:tabLst/>
              <a:defRPr/>
            </a:pPr>
            <a:r>
              <a:rPr kumimoji="0" lang="en-GB"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Consolidation</a:t>
            </a:r>
            <a:b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 x 28-Day Cycles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5" name="Rounded Rectangle 15">
            <a:extLst>
              <a:ext uri="{FF2B5EF4-FFF2-40B4-BE49-F238E27FC236}">
                <a16:creationId xmlns:a16="http://schemas.microsoft.com/office/drawing/2014/main" id="{8EE7C15E-5D2C-4627-A48F-41BD3B9B4392}"/>
              </a:ext>
            </a:extLst>
          </p:cNvPr>
          <p:cNvSpPr/>
          <p:nvPr/>
        </p:nvSpPr>
        <p:spPr>
          <a:xfrm>
            <a:off x="9765431" y="2356705"/>
            <a:ext cx="1990979" cy="1972792"/>
          </a:xfrm>
          <a:prstGeom prst="rect">
            <a:avLst/>
          </a:prstGeom>
          <a:solidFill>
            <a:schemeClr val="accent2">
              <a:lumMod val="40000"/>
              <a:lumOff val="60000"/>
            </a:schemeClr>
          </a:solidFill>
          <a:ln w="9525" cap="flat" cmpd="sng" algn="ctr">
            <a:noFill/>
            <a:prstDash val="solid"/>
          </a:ln>
          <a:effectLst/>
        </p:spPr>
        <p:txBody>
          <a:bodyPr vert="horz" lIns="40500" tIns="20250" rIns="40500" bIns="20250" rtlCol="0" anchor="ctr"/>
          <a:lstStyle/>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Lenalidomide</a:t>
            </a:r>
            <a:b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 10 mg D1-21</a:t>
            </a:r>
          </a:p>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Dexamethasone</a:t>
            </a: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 </a:t>
            </a:r>
            <a:b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20 mg D1, 8, 15, 22</a:t>
            </a:r>
          </a:p>
        </p:txBody>
      </p:sp>
      <p:sp>
        <p:nvSpPr>
          <p:cNvPr id="16" name="Text Box 45">
            <a:extLst>
              <a:ext uri="{FF2B5EF4-FFF2-40B4-BE49-F238E27FC236}">
                <a16:creationId xmlns:a16="http://schemas.microsoft.com/office/drawing/2014/main" id="{0C322491-77CF-4555-9BB0-0C8459F21EAC}"/>
              </a:ext>
            </a:extLst>
          </p:cNvPr>
          <p:cNvSpPr txBox="1">
            <a:spLocks noChangeArrowheads="1"/>
          </p:cNvSpPr>
          <p:nvPr/>
        </p:nvSpPr>
        <p:spPr bwMode="auto">
          <a:xfrm>
            <a:off x="9765431" y="1761363"/>
            <a:ext cx="1990980" cy="615553"/>
          </a:xfrm>
          <a:prstGeom prst="rect">
            <a:avLst/>
          </a:prstGeom>
          <a:noFill/>
          <a:ln w="9525">
            <a:noFill/>
            <a:miter lim="800000"/>
            <a:headEnd/>
            <a:tailEnd/>
          </a:ln>
        </p:spPr>
        <p:txBody>
          <a:bodyPr wrap="square">
            <a:spAutoFit/>
          </a:bodyPr>
          <a:lstStyle/>
          <a:p>
            <a:pPr marL="0" marR="0" lvl="0" indent="0" algn="ctr" defTabSz="914400" rtl="0" eaLnBrk="0" fontAlgn="auto" latinLnBrk="0" hangingPunct="0">
              <a:lnSpc>
                <a:spcPct val="100000"/>
              </a:lnSpc>
              <a:spcBef>
                <a:spcPct val="0"/>
              </a:spcBef>
              <a:spcAft>
                <a:spcPct val="0"/>
              </a:spcAft>
              <a:buClrTx/>
              <a:buSzTx/>
              <a:buFontTx/>
              <a:buNone/>
              <a:tabLst/>
              <a:defRPr/>
            </a:pPr>
            <a:r>
              <a:rPr kumimoji="0" lang="en-GB"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Maintenance</a:t>
            </a:r>
            <a:b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24 x 28-Day Cycles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7" name="Line 54">
            <a:extLst>
              <a:ext uri="{FF2B5EF4-FFF2-40B4-BE49-F238E27FC236}">
                <a16:creationId xmlns:a16="http://schemas.microsoft.com/office/drawing/2014/main" id="{8E0918DF-A7D8-4099-89F7-AC1CCB43CACA}"/>
              </a:ext>
            </a:extLst>
          </p:cNvPr>
          <p:cNvSpPr>
            <a:spLocks noChangeShapeType="1"/>
          </p:cNvSpPr>
          <p:nvPr/>
        </p:nvSpPr>
        <p:spPr bwMode="auto">
          <a:xfrm flipV="1">
            <a:off x="4806374" y="3343102"/>
            <a:ext cx="369804" cy="0"/>
          </a:xfrm>
          <a:prstGeom prst="line">
            <a:avLst/>
          </a:prstGeom>
          <a:noFill/>
          <a:ln w="28575">
            <a:solidFill>
              <a:schemeClr val="bg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pitchFamily="34" charset="0"/>
            </a:endParaRPr>
          </a:p>
        </p:txBody>
      </p:sp>
      <p:sp>
        <p:nvSpPr>
          <p:cNvPr id="18" name="Line 54">
            <a:extLst>
              <a:ext uri="{FF2B5EF4-FFF2-40B4-BE49-F238E27FC236}">
                <a16:creationId xmlns:a16="http://schemas.microsoft.com/office/drawing/2014/main" id="{FB147A00-1381-43E9-996B-A34549D391C0}"/>
              </a:ext>
            </a:extLst>
          </p:cNvPr>
          <p:cNvSpPr>
            <a:spLocks noChangeShapeType="1"/>
          </p:cNvSpPr>
          <p:nvPr/>
        </p:nvSpPr>
        <p:spPr bwMode="auto">
          <a:xfrm flipV="1">
            <a:off x="6636247" y="3343102"/>
            <a:ext cx="369804" cy="0"/>
          </a:xfrm>
          <a:prstGeom prst="line">
            <a:avLst/>
          </a:prstGeom>
          <a:noFill/>
          <a:ln w="28575">
            <a:solidFill>
              <a:schemeClr val="bg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pitchFamily="34" charset="0"/>
            </a:endParaRPr>
          </a:p>
        </p:txBody>
      </p:sp>
      <p:sp>
        <p:nvSpPr>
          <p:cNvPr id="19" name="Line 54">
            <a:extLst>
              <a:ext uri="{FF2B5EF4-FFF2-40B4-BE49-F238E27FC236}">
                <a16:creationId xmlns:a16="http://schemas.microsoft.com/office/drawing/2014/main" id="{F605DD19-C3ED-4E79-A70D-DB19A42EBFB6}"/>
              </a:ext>
            </a:extLst>
          </p:cNvPr>
          <p:cNvSpPr>
            <a:spLocks noChangeShapeType="1"/>
          </p:cNvSpPr>
          <p:nvPr/>
        </p:nvSpPr>
        <p:spPr bwMode="auto">
          <a:xfrm flipV="1">
            <a:off x="9352199" y="3343102"/>
            <a:ext cx="369804" cy="0"/>
          </a:xfrm>
          <a:prstGeom prst="line">
            <a:avLst/>
          </a:prstGeom>
          <a:noFill/>
          <a:ln w="28575">
            <a:solidFill>
              <a:schemeClr val="bg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pitchFamily="34" charset="0"/>
            </a:endParaRPr>
          </a:p>
        </p:txBody>
      </p:sp>
      <p:sp>
        <p:nvSpPr>
          <p:cNvPr id="20" name="Text Box 11">
            <a:extLst>
              <a:ext uri="{FF2B5EF4-FFF2-40B4-BE49-F238E27FC236}">
                <a16:creationId xmlns:a16="http://schemas.microsoft.com/office/drawing/2014/main" id="{BFD5809B-DDA5-4896-AD2C-143AF535DD61}"/>
              </a:ext>
            </a:extLst>
          </p:cNvPr>
          <p:cNvSpPr txBox="1">
            <a:spLocks noChangeArrowheads="1"/>
          </p:cNvSpPr>
          <p:nvPr/>
        </p:nvSpPr>
        <p:spPr bwMode="auto">
          <a:xfrm>
            <a:off x="412627" y="6350059"/>
            <a:ext cx="80105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NCT02415413. Mateos. ASH 2021. Abstr 1829</a:t>
            </a:r>
            <a:r>
              <a:rPr kumimoji="0" lang="en-US" altLang="en-US" sz="1400" b="0" i="0" u="none" strike="noStrike" kern="1200" cap="none" spc="0" normalizeH="0" baseline="0" noProof="0" dirty="0">
                <a:ln>
                  <a:noFill/>
                </a:ln>
                <a:solidFill>
                  <a:srgbClr val="455560"/>
                </a:solidFill>
                <a:effectLst/>
                <a:uLnTx/>
                <a:uFillTx/>
                <a:latin typeface="Arial" panose="020B0604020202020204" pitchFamily="34" charset="0"/>
                <a:ea typeface="+mn-ea"/>
                <a:cs typeface="+mn-cs"/>
              </a:rPr>
              <a:t>.</a:t>
            </a:r>
          </a:p>
        </p:txBody>
      </p:sp>
      <p:sp>
        <p:nvSpPr>
          <p:cNvPr id="24" name="TextBox 23">
            <a:extLst>
              <a:ext uri="{FF2B5EF4-FFF2-40B4-BE49-F238E27FC236}">
                <a16:creationId xmlns:a16="http://schemas.microsoft.com/office/drawing/2014/main" id="{DA72E73E-0673-45D0-BCAB-E957E788F0E2}"/>
              </a:ext>
            </a:extLst>
          </p:cNvPr>
          <p:cNvSpPr txBox="1"/>
          <p:nvPr/>
        </p:nvSpPr>
        <p:spPr>
          <a:xfrm>
            <a:off x="7267311" y="4365915"/>
            <a:ext cx="4491302" cy="2093907"/>
          </a:xfrm>
          <a:prstGeom prst="rect">
            <a:avLst/>
          </a:prstGeom>
          <a:noFill/>
        </p:spPr>
        <p:txBody>
          <a:bodyPr wrap="square" rtlCol="0">
            <a:spAutoFit/>
          </a:bodyPr>
          <a:lstStyle/>
          <a:p>
            <a:pPr marL="285750" marR="0" lvl="0" indent="-285750" algn="l" defTabSz="914400" rtl="0" eaLnBrk="1" fontAlgn="auto" latinLnBrk="0" hangingPunct="1">
              <a:lnSpc>
                <a:spcPct val="90000"/>
              </a:lnSpc>
              <a:spcBef>
                <a:spcPts val="1000"/>
              </a:spcBef>
              <a:spcAft>
                <a:spcPts val="0"/>
              </a:spcAft>
              <a:buClrTx/>
              <a:buSzTx/>
              <a:buFont typeface="Wingdings" panose="05000000000000000000" pitchFamily="2" charset="2"/>
              <a:buChar char="§"/>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Primary endpoint: </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sustained MRD negativity (by flow cytometry) after </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HDT-ASCT and at 3 yr and 5 yr after </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HDT-ASCT</a:t>
            </a:r>
          </a:p>
          <a:p>
            <a:pPr marL="285750" marR="0" lvl="0" indent="-285750" algn="l" defTabSz="914400" rtl="0" eaLnBrk="1" fontAlgn="auto" latinLnBrk="0" hangingPunct="1">
              <a:lnSpc>
                <a:spcPct val="90000"/>
              </a:lnSpc>
              <a:spcBef>
                <a:spcPts val="1000"/>
              </a:spcBef>
              <a:spcAft>
                <a:spcPts val="0"/>
              </a:spcAft>
              <a:buClrTx/>
              <a:buSzTx/>
              <a:buFont typeface="Wingdings" panose="05000000000000000000" pitchFamily="2" charset="2"/>
              <a:buChar char="§"/>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Secondary endpoints: </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response, TTP, PFS, OS, safety</a:t>
            </a:r>
          </a:p>
          <a:p>
            <a:pPr marL="285750" marR="0" lvl="0" indent="-285750" algn="l" defTabSz="914400" rtl="0" eaLnBrk="1" fontAlgn="auto" latinLnBrk="0" hangingPunct="1">
              <a:lnSpc>
                <a:spcPct val="90000"/>
              </a:lnSpc>
              <a:spcBef>
                <a:spcPts val="1000"/>
              </a:spcBef>
              <a:spcAft>
                <a:spcPts val="0"/>
              </a:spcAft>
              <a:buClrTx/>
              <a:buSzTx/>
              <a:buFont typeface="Wingdings" panose="05000000000000000000" pitchFamily="2" charset="2"/>
              <a:buChar char="§"/>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 name="TextBox 24">
            <a:extLst>
              <a:ext uri="{FF2B5EF4-FFF2-40B4-BE49-F238E27FC236}">
                <a16:creationId xmlns:a16="http://schemas.microsoft.com/office/drawing/2014/main" id="{E5536484-A9BA-493C-B1B2-EF1911A6D99E}"/>
              </a:ext>
            </a:extLst>
          </p:cNvPr>
          <p:cNvSpPr txBox="1"/>
          <p:nvPr/>
        </p:nvSpPr>
        <p:spPr>
          <a:xfrm>
            <a:off x="604675" y="4410244"/>
            <a:ext cx="6555437" cy="187230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*Using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Mayo and/or Spanish models (pre 2014 diagnostic criteria):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 g/dL serum M-protein and ≥10% PCs in BM, or either ≥3 g/dL serum M-protein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 ≥10% PCs in BM and &gt;95% of aberrant PCs within BM by immunophenotyping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and immunoparesis. </a:t>
            </a:r>
          </a:p>
          <a:p>
            <a:pPr marL="285750" marR="0" lvl="0" indent="-285750" algn="l" defTabSz="914400" rtl="0" eaLnBrk="1" fontAlgn="auto" latinLnBrk="0" hangingPunct="1">
              <a:lnSpc>
                <a:spcPct val="90000"/>
              </a:lnSpc>
              <a:spcBef>
                <a:spcPts val="1000"/>
              </a:spcBef>
              <a:spcAft>
                <a:spcPts val="0"/>
              </a:spcAft>
              <a:buClrTx/>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with 1 or more biomarkers predictive for imminent risk of progression were included</a:t>
            </a:r>
          </a:p>
          <a:p>
            <a:pPr marL="285750" marR="0" lvl="0" indent="-285750" algn="l" defTabSz="914400" rtl="0" eaLnBrk="1" fontAlgn="auto" latinLnBrk="0" hangingPunct="1">
              <a:lnSpc>
                <a:spcPct val="90000"/>
              </a:lnSpc>
              <a:spcBef>
                <a:spcPts val="1000"/>
              </a:spcBef>
              <a:spcAft>
                <a:spcPts val="0"/>
              </a:spcAft>
              <a:buClrTx/>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with bone disease on CT or PET/CT at screening excluded</a:t>
            </a:r>
          </a:p>
        </p:txBody>
      </p:sp>
    </p:spTree>
    <p:extLst>
      <p:ext uri="{BB962C8B-B14F-4D97-AF65-F5344CB8AC3E}">
        <p14:creationId xmlns:p14="http://schemas.microsoft.com/office/powerpoint/2010/main" val="29828304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03007-5C81-D710-660C-A315A99A1CC2}"/>
              </a:ext>
            </a:extLst>
          </p:cNvPr>
          <p:cNvSpPr>
            <a:spLocks noGrp="1"/>
          </p:cNvSpPr>
          <p:nvPr>
            <p:ph type="title"/>
          </p:nvPr>
        </p:nvSpPr>
        <p:spPr/>
        <p:txBody>
          <a:bodyPr/>
          <a:lstStyle/>
          <a:p>
            <a:r>
              <a:rPr lang="en-US" dirty="0"/>
              <a:t>GEM-CESAR: PFS and OS </a:t>
            </a:r>
            <a:endParaRPr lang="en-IN" dirty="0"/>
          </a:p>
        </p:txBody>
      </p:sp>
      <p:sp>
        <p:nvSpPr>
          <p:cNvPr id="11" name="Text Box 11">
            <a:extLst>
              <a:ext uri="{FF2B5EF4-FFF2-40B4-BE49-F238E27FC236}">
                <a16:creationId xmlns:a16="http://schemas.microsoft.com/office/drawing/2014/main" id="{58761858-B45A-D0AA-AB07-EC0616D50F67}"/>
              </a:ext>
            </a:extLst>
          </p:cNvPr>
          <p:cNvSpPr txBox="1">
            <a:spLocks noChangeArrowheads="1"/>
          </p:cNvSpPr>
          <p:nvPr/>
        </p:nvSpPr>
        <p:spPr bwMode="auto">
          <a:xfrm>
            <a:off x="446913" y="6352547"/>
            <a:ext cx="80105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Mateos. ASH 2022. Abstr 118</a:t>
            </a:r>
            <a:r>
              <a:rPr kumimoji="0" lang="en-US" altLang="en-US" sz="1400" b="0" i="0" u="none" strike="noStrike" kern="1200" cap="none" spc="0" normalizeH="0" baseline="0" noProof="0" dirty="0">
                <a:ln>
                  <a:noFill/>
                </a:ln>
                <a:solidFill>
                  <a:srgbClr val="455560"/>
                </a:solidFill>
                <a:effectLst/>
                <a:uLnTx/>
                <a:uFillTx/>
                <a:latin typeface="Arial" panose="020B0604020202020204" pitchFamily="34" charset="0"/>
                <a:ea typeface="+mn-ea"/>
                <a:cs typeface="Arial" panose="020B0604020202020204" pitchFamily="34" charset="0"/>
              </a:rPr>
              <a:t>.</a:t>
            </a:r>
          </a:p>
        </p:txBody>
      </p:sp>
      <p:sp>
        <p:nvSpPr>
          <p:cNvPr id="40" name="Rectangle 39">
            <a:extLst>
              <a:ext uri="{FF2B5EF4-FFF2-40B4-BE49-F238E27FC236}">
                <a16:creationId xmlns:a16="http://schemas.microsoft.com/office/drawing/2014/main" id="{DF755F3A-5069-A56E-58E3-86EFD158852A}"/>
              </a:ext>
            </a:extLst>
          </p:cNvPr>
          <p:cNvSpPr/>
          <p:nvPr/>
        </p:nvSpPr>
        <p:spPr bwMode="auto">
          <a:xfrm>
            <a:off x="7175500" y="4000500"/>
            <a:ext cx="1581150" cy="285750"/>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 name="Rectangle 4">
            <a:extLst>
              <a:ext uri="{FF2B5EF4-FFF2-40B4-BE49-F238E27FC236}">
                <a16:creationId xmlns:a16="http://schemas.microsoft.com/office/drawing/2014/main" id="{C0B433A4-29F5-3577-52CE-517A64AD0347}"/>
              </a:ext>
            </a:extLst>
          </p:cNvPr>
          <p:cNvSpPr/>
          <p:nvPr/>
        </p:nvSpPr>
        <p:spPr bwMode="auto">
          <a:xfrm>
            <a:off x="1469086" y="4208318"/>
            <a:ext cx="2417113" cy="332742"/>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 name="Rectangle 34">
            <a:extLst>
              <a:ext uri="{FF2B5EF4-FFF2-40B4-BE49-F238E27FC236}">
                <a16:creationId xmlns:a16="http://schemas.microsoft.com/office/drawing/2014/main" id="{41404FBF-4428-C8A1-6B5C-9E8884179BC1}"/>
              </a:ext>
            </a:extLst>
          </p:cNvPr>
          <p:cNvSpPr/>
          <p:nvPr/>
        </p:nvSpPr>
        <p:spPr bwMode="auto">
          <a:xfrm>
            <a:off x="10157051" y="2995171"/>
            <a:ext cx="1371600" cy="1828800"/>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 name="Rectangle 7">
            <a:extLst>
              <a:ext uri="{FF2B5EF4-FFF2-40B4-BE49-F238E27FC236}">
                <a16:creationId xmlns:a16="http://schemas.microsoft.com/office/drawing/2014/main" id="{6763DC5E-BDB4-4745-EFE1-052CA450E118}"/>
              </a:ext>
            </a:extLst>
          </p:cNvPr>
          <p:cNvSpPr/>
          <p:nvPr/>
        </p:nvSpPr>
        <p:spPr bwMode="auto">
          <a:xfrm>
            <a:off x="6855961" y="4101811"/>
            <a:ext cx="2417113" cy="332742"/>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Freeform: Shape 78">
            <a:extLst>
              <a:ext uri="{FF2B5EF4-FFF2-40B4-BE49-F238E27FC236}">
                <a16:creationId xmlns:a16="http://schemas.microsoft.com/office/drawing/2014/main" id="{967C7E20-63D9-9177-029E-5A283D5699BA}"/>
              </a:ext>
            </a:extLst>
          </p:cNvPr>
          <p:cNvSpPr/>
          <p:nvPr/>
        </p:nvSpPr>
        <p:spPr bwMode="auto">
          <a:xfrm>
            <a:off x="6249143" y="2091969"/>
            <a:ext cx="5125101" cy="218564"/>
          </a:xfrm>
          <a:custGeom>
            <a:avLst/>
            <a:gdLst>
              <a:gd name="connsiteX0" fmla="*/ 0 w 5125101"/>
              <a:gd name="connsiteY0" fmla="*/ 0 h 218564"/>
              <a:gd name="connsiteX1" fmla="*/ 156117 w 5125101"/>
              <a:gd name="connsiteY1" fmla="*/ 0 h 218564"/>
              <a:gd name="connsiteX2" fmla="*/ 156117 w 5125101"/>
              <a:gd name="connsiteY2" fmla="*/ 0 h 218564"/>
              <a:gd name="connsiteX3" fmla="*/ 156117 w 5125101"/>
              <a:gd name="connsiteY3" fmla="*/ 35684 h 218564"/>
              <a:gd name="connsiteX4" fmla="*/ 901019 w 5125101"/>
              <a:gd name="connsiteY4" fmla="*/ 35684 h 218564"/>
              <a:gd name="connsiteX5" fmla="*/ 887637 w 5125101"/>
              <a:gd name="connsiteY5" fmla="*/ 49066 h 218564"/>
              <a:gd name="connsiteX6" fmla="*/ 1851103 w 5125101"/>
              <a:gd name="connsiteY6" fmla="*/ 49066 h 218564"/>
              <a:gd name="connsiteX7" fmla="*/ 1851103 w 5125101"/>
              <a:gd name="connsiteY7" fmla="*/ 89210 h 218564"/>
              <a:gd name="connsiteX8" fmla="*/ 2841331 w 5125101"/>
              <a:gd name="connsiteY8" fmla="*/ 89210 h 218564"/>
              <a:gd name="connsiteX9" fmla="*/ 2841331 w 5125101"/>
              <a:gd name="connsiteY9" fmla="*/ 115972 h 218564"/>
              <a:gd name="connsiteX10" fmla="*/ 3189249 w 5125101"/>
              <a:gd name="connsiteY10" fmla="*/ 115972 h 218564"/>
              <a:gd name="connsiteX11" fmla="*/ 3189249 w 5125101"/>
              <a:gd name="connsiteY11" fmla="*/ 147196 h 218564"/>
              <a:gd name="connsiteX12" fmla="*/ 3532707 w 5125101"/>
              <a:gd name="connsiteY12" fmla="*/ 147196 h 218564"/>
              <a:gd name="connsiteX13" fmla="*/ 3532707 w 5125101"/>
              <a:gd name="connsiteY13" fmla="*/ 187340 h 218564"/>
              <a:gd name="connsiteX14" fmla="*/ 3840480 w 5125101"/>
              <a:gd name="connsiteY14" fmla="*/ 187340 h 218564"/>
              <a:gd name="connsiteX15" fmla="*/ 3840480 w 5125101"/>
              <a:gd name="connsiteY15" fmla="*/ 218564 h 218564"/>
              <a:gd name="connsiteX16" fmla="*/ 5125101 w 5125101"/>
              <a:gd name="connsiteY16" fmla="*/ 218564 h 218564"/>
              <a:gd name="connsiteX0" fmla="*/ 0 w 5125101"/>
              <a:gd name="connsiteY0" fmla="*/ 0 h 218564"/>
              <a:gd name="connsiteX1" fmla="*/ 156117 w 5125101"/>
              <a:gd name="connsiteY1" fmla="*/ 0 h 218564"/>
              <a:gd name="connsiteX2" fmla="*/ 156117 w 5125101"/>
              <a:gd name="connsiteY2" fmla="*/ 0 h 218564"/>
              <a:gd name="connsiteX3" fmla="*/ 156117 w 5125101"/>
              <a:gd name="connsiteY3" fmla="*/ 35684 h 218564"/>
              <a:gd name="connsiteX4" fmla="*/ 901019 w 5125101"/>
              <a:gd name="connsiteY4" fmla="*/ 35684 h 218564"/>
              <a:gd name="connsiteX5" fmla="*/ 905479 w 5125101"/>
              <a:gd name="connsiteY5" fmla="*/ 49066 h 218564"/>
              <a:gd name="connsiteX6" fmla="*/ 1851103 w 5125101"/>
              <a:gd name="connsiteY6" fmla="*/ 49066 h 218564"/>
              <a:gd name="connsiteX7" fmla="*/ 1851103 w 5125101"/>
              <a:gd name="connsiteY7" fmla="*/ 89210 h 218564"/>
              <a:gd name="connsiteX8" fmla="*/ 2841331 w 5125101"/>
              <a:gd name="connsiteY8" fmla="*/ 89210 h 218564"/>
              <a:gd name="connsiteX9" fmla="*/ 2841331 w 5125101"/>
              <a:gd name="connsiteY9" fmla="*/ 115972 h 218564"/>
              <a:gd name="connsiteX10" fmla="*/ 3189249 w 5125101"/>
              <a:gd name="connsiteY10" fmla="*/ 115972 h 218564"/>
              <a:gd name="connsiteX11" fmla="*/ 3189249 w 5125101"/>
              <a:gd name="connsiteY11" fmla="*/ 147196 h 218564"/>
              <a:gd name="connsiteX12" fmla="*/ 3532707 w 5125101"/>
              <a:gd name="connsiteY12" fmla="*/ 147196 h 218564"/>
              <a:gd name="connsiteX13" fmla="*/ 3532707 w 5125101"/>
              <a:gd name="connsiteY13" fmla="*/ 187340 h 218564"/>
              <a:gd name="connsiteX14" fmla="*/ 3840480 w 5125101"/>
              <a:gd name="connsiteY14" fmla="*/ 187340 h 218564"/>
              <a:gd name="connsiteX15" fmla="*/ 3840480 w 5125101"/>
              <a:gd name="connsiteY15" fmla="*/ 218564 h 218564"/>
              <a:gd name="connsiteX16" fmla="*/ 5125101 w 5125101"/>
              <a:gd name="connsiteY16" fmla="*/ 218564 h 218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125101" h="218564">
                <a:moveTo>
                  <a:pt x="0" y="0"/>
                </a:moveTo>
                <a:lnTo>
                  <a:pt x="156117" y="0"/>
                </a:lnTo>
                <a:lnTo>
                  <a:pt x="156117" y="0"/>
                </a:lnTo>
                <a:lnTo>
                  <a:pt x="156117" y="35684"/>
                </a:lnTo>
                <a:lnTo>
                  <a:pt x="901019" y="35684"/>
                </a:lnTo>
                <a:lnTo>
                  <a:pt x="905479" y="49066"/>
                </a:lnTo>
                <a:lnTo>
                  <a:pt x="1851103" y="49066"/>
                </a:lnTo>
                <a:lnTo>
                  <a:pt x="1851103" y="89210"/>
                </a:lnTo>
                <a:lnTo>
                  <a:pt x="2841331" y="89210"/>
                </a:lnTo>
                <a:lnTo>
                  <a:pt x="2841331" y="115972"/>
                </a:lnTo>
                <a:lnTo>
                  <a:pt x="3189249" y="115972"/>
                </a:lnTo>
                <a:lnTo>
                  <a:pt x="3189249" y="147196"/>
                </a:lnTo>
                <a:lnTo>
                  <a:pt x="3532707" y="147196"/>
                </a:lnTo>
                <a:lnTo>
                  <a:pt x="3532707" y="187340"/>
                </a:lnTo>
                <a:lnTo>
                  <a:pt x="3840480" y="187340"/>
                </a:lnTo>
                <a:lnTo>
                  <a:pt x="3840480" y="218564"/>
                </a:lnTo>
                <a:lnTo>
                  <a:pt x="5125101" y="218564"/>
                </a:lnTo>
              </a:path>
            </a:pathLst>
          </a:custGeom>
          <a:noFill/>
          <a:ln w="28575">
            <a:solidFill>
              <a:schemeClr val="accent1"/>
            </a:solidFill>
            <a:miter lim="800000"/>
            <a:headEnd/>
            <a:tailEnd/>
          </a:ln>
        </p:spPr>
        <p:txBody>
          <a:bodyPr rtlCol="0" anchor="ctr"/>
          <a:lstStyle/>
          <a:p>
            <a:pPr algn="ctr"/>
            <a:endParaRPr lang="en-US" dirty="0"/>
          </a:p>
        </p:txBody>
      </p:sp>
      <p:sp>
        <p:nvSpPr>
          <p:cNvPr id="80" name="CuadroTexto 7">
            <a:extLst>
              <a:ext uri="{FF2B5EF4-FFF2-40B4-BE49-F238E27FC236}">
                <a16:creationId xmlns:a16="http://schemas.microsoft.com/office/drawing/2014/main" id="{72F7328A-1F60-C1CE-B285-E336D83EABF7}"/>
              </a:ext>
            </a:extLst>
          </p:cNvPr>
          <p:cNvSpPr txBox="1"/>
          <p:nvPr/>
        </p:nvSpPr>
        <p:spPr>
          <a:xfrm>
            <a:off x="7062130" y="1527609"/>
            <a:ext cx="3670311" cy="369332"/>
          </a:xfrm>
          <a:prstGeom prst="rect">
            <a:avLst/>
          </a:prstGeom>
          <a:noFill/>
        </p:spPr>
        <p:txBody>
          <a:bodyPr wrap="square" rtlCol="0">
            <a:spAutoFit/>
          </a:bodyPr>
          <a:lstStyle/>
          <a:p>
            <a:pPr algn="ctr"/>
            <a:r>
              <a:rPr lang="es-ES_tradnl" b="1" dirty="0">
                <a:solidFill>
                  <a:schemeClr val="bg1"/>
                </a:solidFill>
                <a:latin typeface="+mj-lt"/>
              </a:rPr>
              <a:t>OS</a:t>
            </a:r>
          </a:p>
        </p:txBody>
      </p:sp>
      <p:sp>
        <p:nvSpPr>
          <p:cNvPr id="81" name="TextBox 80">
            <a:extLst>
              <a:ext uri="{FF2B5EF4-FFF2-40B4-BE49-F238E27FC236}">
                <a16:creationId xmlns:a16="http://schemas.microsoft.com/office/drawing/2014/main" id="{C6CDD53A-34E8-8FF4-FFAF-14267691DE72}"/>
              </a:ext>
            </a:extLst>
          </p:cNvPr>
          <p:cNvSpPr txBox="1"/>
          <p:nvPr/>
        </p:nvSpPr>
        <p:spPr bwMode="auto">
          <a:xfrm rot="16200000">
            <a:off x="4532107" y="3255382"/>
            <a:ext cx="2053789" cy="369332"/>
          </a:xfrm>
          <a:prstGeom prst="rect">
            <a:avLst/>
          </a:prstGeom>
          <a:solidFill>
            <a:schemeClr val="tx1"/>
          </a:solidFill>
          <a:ln>
            <a:noFill/>
          </a:ln>
        </p:spPr>
        <p:txBody>
          <a:bodyPr wrap="square" rtlCol="0">
            <a:spAutoFit/>
          </a:bodyPr>
          <a:lstStyle>
            <a:defPPr>
              <a:defRPr lang="en-US"/>
            </a:defPPr>
            <a:lvl1pPr algn="ctr">
              <a:lnSpc>
                <a:spcPct val="100000"/>
              </a:lnSpc>
              <a:spcBef>
                <a:spcPct val="50000"/>
              </a:spcBef>
              <a:buClrTx/>
              <a:buFontTx/>
              <a:buNone/>
              <a:defRPr sz="1400">
                <a:solidFill>
                  <a:schemeClr val="bg1"/>
                </a:solidFill>
                <a:latin typeface="Calibri" panose="020F0502020204030204" pitchFamily="34" charset="0"/>
              </a:defRPr>
            </a:lvl1pPr>
          </a:lstStyle>
          <a:p>
            <a:r>
              <a:rPr lang="en-US" sz="1800" dirty="0"/>
              <a:t>Proportion Alive</a:t>
            </a:r>
          </a:p>
        </p:txBody>
      </p:sp>
      <p:sp>
        <p:nvSpPr>
          <p:cNvPr id="82" name="CuadroTexto 4">
            <a:extLst>
              <a:ext uri="{FF2B5EF4-FFF2-40B4-BE49-F238E27FC236}">
                <a16:creationId xmlns:a16="http://schemas.microsoft.com/office/drawing/2014/main" id="{E5EE59B9-E62C-5E85-B46A-FFAD70F7AE72}"/>
              </a:ext>
            </a:extLst>
          </p:cNvPr>
          <p:cNvSpPr txBox="1"/>
          <p:nvPr/>
        </p:nvSpPr>
        <p:spPr>
          <a:xfrm>
            <a:off x="6340761" y="4369774"/>
            <a:ext cx="1864100" cy="369332"/>
          </a:xfrm>
          <a:prstGeom prst="rect">
            <a:avLst/>
          </a:prstGeom>
          <a:noFill/>
        </p:spPr>
        <p:txBody>
          <a:bodyPr wrap="none" rtlCol="0">
            <a:spAutoFit/>
          </a:bodyPr>
          <a:lstStyle>
            <a:defPPr>
              <a:defRPr lang="en-US"/>
            </a:defPPr>
            <a:lvl1pPr algn="l" rtl="0" eaLnBrk="0" fontAlgn="base" hangingPunct="0">
              <a:spcBef>
                <a:spcPct val="20000"/>
              </a:spcBef>
              <a:spcAft>
                <a:spcPct val="0"/>
              </a:spcAft>
              <a:defRPr sz="2000" kern="1200">
                <a:solidFill>
                  <a:schemeClr val="tx1"/>
                </a:solidFill>
                <a:latin typeface="Arial" charset="0"/>
                <a:ea typeface="ＭＳ Ｐゴシック" charset="0"/>
                <a:cs typeface="ＭＳ Ｐゴシック" charset="0"/>
              </a:defRPr>
            </a:lvl1pPr>
            <a:lvl2pPr marL="457200" algn="l" rtl="0" eaLnBrk="0" fontAlgn="base" hangingPunct="0">
              <a:spcBef>
                <a:spcPct val="20000"/>
              </a:spcBef>
              <a:spcAft>
                <a:spcPct val="0"/>
              </a:spcAft>
              <a:defRPr sz="2000" kern="1200">
                <a:solidFill>
                  <a:schemeClr val="tx1"/>
                </a:solidFill>
                <a:latin typeface="Arial" charset="0"/>
                <a:ea typeface="ＭＳ Ｐゴシック" charset="0"/>
                <a:cs typeface="ＭＳ Ｐゴシック" charset="0"/>
              </a:defRPr>
            </a:lvl2pPr>
            <a:lvl3pPr marL="914400" algn="l" rtl="0" eaLnBrk="0" fontAlgn="base" hangingPunct="0">
              <a:spcBef>
                <a:spcPct val="20000"/>
              </a:spcBef>
              <a:spcAft>
                <a:spcPct val="0"/>
              </a:spcAft>
              <a:defRPr sz="2000" kern="1200">
                <a:solidFill>
                  <a:schemeClr val="tx1"/>
                </a:solidFill>
                <a:latin typeface="Arial" charset="0"/>
                <a:ea typeface="ＭＳ Ｐゴシック" charset="0"/>
                <a:cs typeface="ＭＳ Ｐゴシック" charset="0"/>
              </a:defRPr>
            </a:lvl3pPr>
            <a:lvl4pPr marL="1371600" algn="l" rtl="0" eaLnBrk="0" fontAlgn="base" hangingPunct="0">
              <a:spcBef>
                <a:spcPct val="20000"/>
              </a:spcBef>
              <a:spcAft>
                <a:spcPct val="0"/>
              </a:spcAft>
              <a:defRPr sz="2000" kern="1200">
                <a:solidFill>
                  <a:schemeClr val="tx1"/>
                </a:solidFill>
                <a:latin typeface="Arial" charset="0"/>
                <a:ea typeface="ＭＳ Ｐゴシック" charset="0"/>
                <a:cs typeface="ＭＳ Ｐゴシック" charset="0"/>
              </a:defRPr>
            </a:lvl4pPr>
            <a:lvl5pPr marL="1828800" algn="l" rtl="0" eaLnBrk="0" fontAlgn="base" hangingPunct="0">
              <a:spcBef>
                <a:spcPct val="20000"/>
              </a:spcBef>
              <a:spcAft>
                <a:spcPct val="0"/>
              </a:spcAft>
              <a:defRPr sz="2000" kern="1200">
                <a:solidFill>
                  <a:schemeClr val="tx1"/>
                </a:solidFill>
                <a:latin typeface="Arial" charset="0"/>
                <a:ea typeface="ＭＳ Ｐゴシック" charset="0"/>
                <a:cs typeface="ＭＳ Ｐゴシック" charset="0"/>
              </a:defRPr>
            </a:lvl5pPr>
            <a:lvl6pPr marL="2286000" algn="l" defTabSz="457200" rtl="0" eaLnBrk="1" latinLnBrk="0" hangingPunct="1">
              <a:defRPr sz="2000" kern="1200">
                <a:solidFill>
                  <a:schemeClr val="tx1"/>
                </a:solidFill>
                <a:latin typeface="Arial" charset="0"/>
                <a:ea typeface="ＭＳ Ｐゴシック" charset="0"/>
                <a:cs typeface="ＭＳ Ｐゴシック" charset="0"/>
              </a:defRPr>
            </a:lvl6pPr>
            <a:lvl7pPr marL="2743200" algn="l" defTabSz="457200" rtl="0" eaLnBrk="1" latinLnBrk="0" hangingPunct="1">
              <a:defRPr sz="2000" kern="1200">
                <a:solidFill>
                  <a:schemeClr val="tx1"/>
                </a:solidFill>
                <a:latin typeface="Arial" charset="0"/>
                <a:ea typeface="ＭＳ Ｐゴシック" charset="0"/>
                <a:cs typeface="ＭＳ Ｐゴシック" charset="0"/>
              </a:defRPr>
            </a:lvl7pPr>
            <a:lvl8pPr marL="3200400" algn="l" defTabSz="457200" rtl="0" eaLnBrk="1" latinLnBrk="0" hangingPunct="1">
              <a:defRPr sz="2000" kern="1200">
                <a:solidFill>
                  <a:schemeClr val="tx1"/>
                </a:solidFill>
                <a:latin typeface="Arial" charset="0"/>
                <a:ea typeface="ＭＳ Ｐゴシック" charset="0"/>
                <a:cs typeface="ＭＳ Ｐゴシック" charset="0"/>
              </a:defRPr>
            </a:lvl8pPr>
            <a:lvl9pPr marL="3657600" algn="l" defTabSz="457200" rtl="0" eaLnBrk="1" latinLnBrk="0" hangingPunct="1">
              <a:defRPr sz="2000" kern="1200">
                <a:solidFill>
                  <a:schemeClr val="tx1"/>
                </a:solidFill>
                <a:latin typeface="Arial" charset="0"/>
                <a:ea typeface="ＭＳ Ｐゴシック" charset="0"/>
                <a:cs typeface="ＭＳ Ｐゴシック" charset="0"/>
              </a:defRPr>
            </a:lvl9pPr>
          </a:lstStyle>
          <a:p>
            <a:r>
              <a:rPr lang="es-ES" sz="1800" b="0" dirty="0">
                <a:solidFill>
                  <a:schemeClr val="bg1"/>
                </a:solidFill>
                <a:latin typeface="+mn-lt"/>
              </a:rPr>
              <a:t>OS at 70 mo: 92%</a:t>
            </a:r>
          </a:p>
        </p:txBody>
      </p:sp>
      <p:sp>
        <p:nvSpPr>
          <p:cNvPr id="83" name="Freeform: Shape 82">
            <a:extLst>
              <a:ext uri="{FF2B5EF4-FFF2-40B4-BE49-F238E27FC236}">
                <a16:creationId xmlns:a16="http://schemas.microsoft.com/office/drawing/2014/main" id="{5B6C4D03-796C-6407-70E2-CCDC6F74FA8C}"/>
              </a:ext>
            </a:extLst>
          </p:cNvPr>
          <p:cNvSpPr/>
          <p:nvPr/>
        </p:nvSpPr>
        <p:spPr bwMode="auto">
          <a:xfrm>
            <a:off x="6242744" y="2085943"/>
            <a:ext cx="5173779" cy="2714682"/>
          </a:xfrm>
          <a:custGeom>
            <a:avLst/>
            <a:gdLst>
              <a:gd name="connsiteX0" fmla="*/ 0 w 4112029"/>
              <a:gd name="connsiteY0" fmla="*/ 0 h 2111433"/>
              <a:gd name="connsiteX1" fmla="*/ 0 w 4112029"/>
              <a:gd name="connsiteY1" fmla="*/ 2111433 h 2111433"/>
              <a:gd name="connsiteX2" fmla="*/ 4112029 w 4112029"/>
              <a:gd name="connsiteY2" fmla="*/ 2111433 h 2111433"/>
            </a:gdLst>
            <a:ahLst/>
            <a:cxnLst>
              <a:cxn ang="0">
                <a:pos x="connsiteX0" y="connsiteY0"/>
              </a:cxn>
              <a:cxn ang="0">
                <a:pos x="connsiteX1" y="connsiteY1"/>
              </a:cxn>
              <a:cxn ang="0">
                <a:pos x="connsiteX2" y="connsiteY2"/>
              </a:cxn>
            </a:cxnLst>
            <a:rect l="l" t="t" r="r" b="b"/>
            <a:pathLst>
              <a:path w="4112029" h="2111433">
                <a:moveTo>
                  <a:pt x="0" y="0"/>
                </a:moveTo>
                <a:lnTo>
                  <a:pt x="0" y="2111433"/>
                </a:lnTo>
                <a:lnTo>
                  <a:pt x="4112029" y="2111433"/>
                </a:lnTo>
              </a:path>
            </a:pathLst>
          </a:custGeom>
          <a:noFill/>
          <a:ln w="28575">
            <a:solidFill>
              <a:schemeClr val="bg1"/>
            </a:solidFill>
            <a:miter lim="800000"/>
            <a:headEnd/>
            <a:tailEnd/>
          </a:ln>
        </p:spPr>
        <p:txBody>
          <a:bodyPr rtlCol="0" anchor="ctr"/>
          <a:lstStyle/>
          <a:p>
            <a:pPr algn="ctr"/>
            <a:endParaRPr lang="en-US" dirty="0"/>
          </a:p>
        </p:txBody>
      </p:sp>
      <p:grpSp>
        <p:nvGrpSpPr>
          <p:cNvPr id="84" name="Group 83">
            <a:extLst>
              <a:ext uri="{FF2B5EF4-FFF2-40B4-BE49-F238E27FC236}">
                <a16:creationId xmlns:a16="http://schemas.microsoft.com/office/drawing/2014/main" id="{9EF6C701-7900-35F4-9033-A5A9AF6AFDAF}"/>
              </a:ext>
            </a:extLst>
          </p:cNvPr>
          <p:cNvGrpSpPr/>
          <p:nvPr/>
        </p:nvGrpSpPr>
        <p:grpSpPr>
          <a:xfrm>
            <a:off x="6173405" y="2102029"/>
            <a:ext cx="75058" cy="2698651"/>
            <a:chOff x="6745646" y="1752643"/>
            <a:chExt cx="59556" cy="2098964"/>
          </a:xfrm>
        </p:grpSpPr>
        <p:cxnSp>
          <p:nvCxnSpPr>
            <p:cNvPr id="85" name="Straight Connector 84">
              <a:extLst>
                <a:ext uri="{FF2B5EF4-FFF2-40B4-BE49-F238E27FC236}">
                  <a16:creationId xmlns:a16="http://schemas.microsoft.com/office/drawing/2014/main" id="{DE40AC11-7CCD-C0E0-EC71-B8E593437036}"/>
                </a:ext>
              </a:extLst>
            </p:cNvPr>
            <p:cNvCxnSpPr>
              <a:cxnSpLocks/>
            </p:cNvCxnSpPr>
            <p:nvPr/>
          </p:nvCxnSpPr>
          <p:spPr bwMode="auto">
            <a:xfrm flipH="1">
              <a:off x="6745646" y="1752643"/>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2F1A1992-4558-EF2F-938E-FB0D70391180}"/>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11B10950-EA48-0686-D668-CBEFB367D456}"/>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5165F6B9-9F85-2B04-7452-F5D68A26DB49}"/>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BE1EE61B-279E-EEB2-A92B-81F5E4E9A40E}"/>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A47F2FF0-772F-FA8F-7B2E-910355E524E7}"/>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grpSp>
        <p:nvGrpSpPr>
          <p:cNvPr id="91" name="Group 90">
            <a:extLst>
              <a:ext uri="{FF2B5EF4-FFF2-40B4-BE49-F238E27FC236}">
                <a16:creationId xmlns:a16="http://schemas.microsoft.com/office/drawing/2014/main" id="{DF5548CC-7DAE-2F4F-7FFF-75079D7730D0}"/>
              </a:ext>
            </a:extLst>
          </p:cNvPr>
          <p:cNvGrpSpPr/>
          <p:nvPr/>
        </p:nvGrpSpPr>
        <p:grpSpPr>
          <a:xfrm rot="5400000">
            <a:off x="7344642" y="3704569"/>
            <a:ext cx="74706" cy="2278499"/>
            <a:chOff x="6745646" y="2172436"/>
            <a:chExt cx="59556" cy="1679171"/>
          </a:xfrm>
        </p:grpSpPr>
        <p:cxnSp>
          <p:nvCxnSpPr>
            <p:cNvPr id="92" name="Straight Connector 91">
              <a:extLst>
                <a:ext uri="{FF2B5EF4-FFF2-40B4-BE49-F238E27FC236}">
                  <a16:creationId xmlns:a16="http://schemas.microsoft.com/office/drawing/2014/main" id="{AAF1D897-32EA-F2FF-F241-58A5B6488193}"/>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AA7D27AE-E4B5-66DA-C6B7-15D3A55530B3}"/>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8E5498CA-7A9B-417D-67DD-C3ED78166BDA}"/>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70C8112B-323A-F982-0F3E-8080142D83A2}"/>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46129EAF-E492-B6BF-71C2-D6DBC050B6A3}"/>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sp>
        <p:nvSpPr>
          <p:cNvPr id="97" name="TextBox 96">
            <a:extLst>
              <a:ext uri="{FF2B5EF4-FFF2-40B4-BE49-F238E27FC236}">
                <a16:creationId xmlns:a16="http://schemas.microsoft.com/office/drawing/2014/main" id="{3BCDD97B-3B41-A4F5-9BF1-F39A50169F88}"/>
              </a:ext>
            </a:extLst>
          </p:cNvPr>
          <p:cNvSpPr txBox="1"/>
          <p:nvPr/>
        </p:nvSpPr>
        <p:spPr bwMode="auto">
          <a:xfrm>
            <a:off x="5683959" y="1896940"/>
            <a:ext cx="545726"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98" name="TextBox 97">
            <a:extLst>
              <a:ext uri="{FF2B5EF4-FFF2-40B4-BE49-F238E27FC236}">
                <a16:creationId xmlns:a16="http://schemas.microsoft.com/office/drawing/2014/main" id="{89D41368-D2D7-B441-8C96-7E501B636B13}"/>
              </a:ext>
            </a:extLst>
          </p:cNvPr>
          <p:cNvSpPr txBox="1"/>
          <p:nvPr/>
        </p:nvSpPr>
        <p:spPr bwMode="auto">
          <a:xfrm>
            <a:off x="5685011" y="2443902"/>
            <a:ext cx="545726"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99" name="TextBox 98">
            <a:extLst>
              <a:ext uri="{FF2B5EF4-FFF2-40B4-BE49-F238E27FC236}">
                <a16:creationId xmlns:a16="http://schemas.microsoft.com/office/drawing/2014/main" id="{59535B16-F7BF-28EA-CD54-5652341972DF}"/>
              </a:ext>
            </a:extLst>
          </p:cNvPr>
          <p:cNvSpPr txBox="1"/>
          <p:nvPr/>
        </p:nvSpPr>
        <p:spPr bwMode="auto">
          <a:xfrm>
            <a:off x="5683260" y="2969165"/>
            <a:ext cx="545726"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100" name="TextBox 99">
            <a:extLst>
              <a:ext uri="{FF2B5EF4-FFF2-40B4-BE49-F238E27FC236}">
                <a16:creationId xmlns:a16="http://schemas.microsoft.com/office/drawing/2014/main" id="{B7EDDB91-AF95-D621-95EF-CAFD2162862C}"/>
              </a:ext>
            </a:extLst>
          </p:cNvPr>
          <p:cNvSpPr txBox="1"/>
          <p:nvPr/>
        </p:nvSpPr>
        <p:spPr bwMode="auto">
          <a:xfrm>
            <a:off x="5684313" y="3516127"/>
            <a:ext cx="545726"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101" name="TextBox 100">
            <a:extLst>
              <a:ext uri="{FF2B5EF4-FFF2-40B4-BE49-F238E27FC236}">
                <a16:creationId xmlns:a16="http://schemas.microsoft.com/office/drawing/2014/main" id="{B442062A-3347-3D86-82BF-8C62CAD11578}"/>
              </a:ext>
            </a:extLst>
          </p:cNvPr>
          <p:cNvSpPr txBox="1"/>
          <p:nvPr/>
        </p:nvSpPr>
        <p:spPr bwMode="auto">
          <a:xfrm>
            <a:off x="5688561" y="4048624"/>
            <a:ext cx="545726"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102" name="TextBox 101">
            <a:extLst>
              <a:ext uri="{FF2B5EF4-FFF2-40B4-BE49-F238E27FC236}">
                <a16:creationId xmlns:a16="http://schemas.microsoft.com/office/drawing/2014/main" id="{35AEC158-380F-8325-B17A-2119188769EC}"/>
              </a:ext>
            </a:extLst>
          </p:cNvPr>
          <p:cNvSpPr txBox="1"/>
          <p:nvPr/>
        </p:nvSpPr>
        <p:spPr bwMode="auto">
          <a:xfrm>
            <a:off x="5889761" y="4595587"/>
            <a:ext cx="345578"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03" name="TextBox 102">
            <a:extLst>
              <a:ext uri="{FF2B5EF4-FFF2-40B4-BE49-F238E27FC236}">
                <a16:creationId xmlns:a16="http://schemas.microsoft.com/office/drawing/2014/main" id="{4A47F363-87A5-06AE-C53D-90208B036B55}"/>
              </a:ext>
            </a:extLst>
          </p:cNvPr>
          <p:cNvSpPr txBox="1"/>
          <p:nvPr/>
        </p:nvSpPr>
        <p:spPr bwMode="auto">
          <a:xfrm>
            <a:off x="6068234" y="4822803"/>
            <a:ext cx="345579"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04" name="TextBox 103">
            <a:extLst>
              <a:ext uri="{FF2B5EF4-FFF2-40B4-BE49-F238E27FC236}">
                <a16:creationId xmlns:a16="http://schemas.microsoft.com/office/drawing/2014/main" id="{838939F5-A2AC-A43C-3B75-95CFEA13A8D3}"/>
              </a:ext>
            </a:extLst>
          </p:cNvPr>
          <p:cNvSpPr txBox="1"/>
          <p:nvPr/>
        </p:nvSpPr>
        <p:spPr bwMode="auto">
          <a:xfrm>
            <a:off x="6568927" y="4822803"/>
            <a:ext cx="479622"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105" name="TextBox 104">
            <a:extLst>
              <a:ext uri="{FF2B5EF4-FFF2-40B4-BE49-F238E27FC236}">
                <a16:creationId xmlns:a16="http://schemas.microsoft.com/office/drawing/2014/main" id="{65372954-969E-2576-7917-8D93642C2B45}"/>
              </a:ext>
            </a:extLst>
          </p:cNvPr>
          <p:cNvSpPr txBox="1"/>
          <p:nvPr/>
        </p:nvSpPr>
        <p:spPr bwMode="auto">
          <a:xfrm>
            <a:off x="7147845" y="4819018"/>
            <a:ext cx="479622"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06" name="TextBox 105">
            <a:extLst>
              <a:ext uri="{FF2B5EF4-FFF2-40B4-BE49-F238E27FC236}">
                <a16:creationId xmlns:a16="http://schemas.microsoft.com/office/drawing/2014/main" id="{C6E84A83-FE77-3EB2-30F0-D3F976B1ED7B}"/>
              </a:ext>
            </a:extLst>
          </p:cNvPr>
          <p:cNvSpPr txBox="1"/>
          <p:nvPr/>
        </p:nvSpPr>
        <p:spPr bwMode="auto">
          <a:xfrm>
            <a:off x="7718079" y="4819018"/>
            <a:ext cx="479622"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107" name="TextBox 106">
            <a:extLst>
              <a:ext uri="{FF2B5EF4-FFF2-40B4-BE49-F238E27FC236}">
                <a16:creationId xmlns:a16="http://schemas.microsoft.com/office/drawing/2014/main" id="{F5DA5BA0-35A8-37E8-5498-BA3B0055E8C6}"/>
              </a:ext>
            </a:extLst>
          </p:cNvPr>
          <p:cNvSpPr txBox="1"/>
          <p:nvPr/>
        </p:nvSpPr>
        <p:spPr bwMode="auto">
          <a:xfrm>
            <a:off x="8275344" y="4824610"/>
            <a:ext cx="479622"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08" name="TextBox 107">
            <a:extLst>
              <a:ext uri="{FF2B5EF4-FFF2-40B4-BE49-F238E27FC236}">
                <a16:creationId xmlns:a16="http://schemas.microsoft.com/office/drawing/2014/main" id="{3776DEE7-B5B1-8664-C965-9137C2E05955}"/>
              </a:ext>
            </a:extLst>
          </p:cNvPr>
          <p:cNvSpPr txBox="1"/>
          <p:nvPr/>
        </p:nvSpPr>
        <p:spPr bwMode="auto">
          <a:xfrm>
            <a:off x="7574334" y="5127466"/>
            <a:ext cx="2537900" cy="423067"/>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grpSp>
        <p:nvGrpSpPr>
          <p:cNvPr id="109" name="Group 108">
            <a:extLst>
              <a:ext uri="{FF2B5EF4-FFF2-40B4-BE49-F238E27FC236}">
                <a16:creationId xmlns:a16="http://schemas.microsoft.com/office/drawing/2014/main" id="{0F147D00-F2FD-51F8-147C-491F958977B5}"/>
              </a:ext>
            </a:extLst>
          </p:cNvPr>
          <p:cNvGrpSpPr/>
          <p:nvPr/>
        </p:nvGrpSpPr>
        <p:grpSpPr>
          <a:xfrm rot="5400000">
            <a:off x="10233633" y="3699636"/>
            <a:ext cx="74706" cy="2278499"/>
            <a:chOff x="6745646" y="2172436"/>
            <a:chExt cx="59556" cy="1679171"/>
          </a:xfrm>
        </p:grpSpPr>
        <p:cxnSp>
          <p:nvCxnSpPr>
            <p:cNvPr id="110" name="Straight Connector 109">
              <a:extLst>
                <a:ext uri="{FF2B5EF4-FFF2-40B4-BE49-F238E27FC236}">
                  <a16:creationId xmlns:a16="http://schemas.microsoft.com/office/drawing/2014/main" id="{6774A7CF-E337-1625-9039-ECC30184D65C}"/>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59613B4C-7D62-7599-83F9-11FDEFFBB2F8}"/>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CE16D418-E76B-4E65-76AC-630AAC1C43B4}"/>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5D72953E-3BB6-4AE9-24A0-C215CD5E45D9}"/>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C7037B58-E6E1-6253-E5A7-B00ACF51D989}"/>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sp>
        <p:nvSpPr>
          <p:cNvPr id="115" name="TextBox 114">
            <a:extLst>
              <a:ext uri="{FF2B5EF4-FFF2-40B4-BE49-F238E27FC236}">
                <a16:creationId xmlns:a16="http://schemas.microsoft.com/office/drawing/2014/main" id="{0B83D316-76C6-E163-4D48-3EB9F1CBAEBB}"/>
              </a:ext>
            </a:extLst>
          </p:cNvPr>
          <p:cNvSpPr txBox="1"/>
          <p:nvPr/>
        </p:nvSpPr>
        <p:spPr bwMode="auto">
          <a:xfrm>
            <a:off x="8894736" y="4820267"/>
            <a:ext cx="479624"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116" name="TextBox 115">
            <a:extLst>
              <a:ext uri="{FF2B5EF4-FFF2-40B4-BE49-F238E27FC236}">
                <a16:creationId xmlns:a16="http://schemas.microsoft.com/office/drawing/2014/main" id="{9DE14414-CDD1-3299-24DB-5DB0855F889A}"/>
              </a:ext>
            </a:extLst>
          </p:cNvPr>
          <p:cNvSpPr txBox="1"/>
          <p:nvPr/>
        </p:nvSpPr>
        <p:spPr bwMode="auto">
          <a:xfrm>
            <a:off x="9462451" y="4820267"/>
            <a:ext cx="479624"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17" name="TextBox 116">
            <a:extLst>
              <a:ext uri="{FF2B5EF4-FFF2-40B4-BE49-F238E27FC236}">
                <a16:creationId xmlns:a16="http://schemas.microsoft.com/office/drawing/2014/main" id="{FABD9BEA-F318-3CEC-2378-2FE2BD396E6F}"/>
              </a:ext>
            </a:extLst>
          </p:cNvPr>
          <p:cNvSpPr txBox="1"/>
          <p:nvPr/>
        </p:nvSpPr>
        <p:spPr bwMode="auto">
          <a:xfrm>
            <a:off x="10041368" y="4816482"/>
            <a:ext cx="479624"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70</a:t>
            </a:r>
          </a:p>
        </p:txBody>
      </p:sp>
      <p:sp>
        <p:nvSpPr>
          <p:cNvPr id="118" name="TextBox 117">
            <a:extLst>
              <a:ext uri="{FF2B5EF4-FFF2-40B4-BE49-F238E27FC236}">
                <a16:creationId xmlns:a16="http://schemas.microsoft.com/office/drawing/2014/main" id="{9D548E2A-C4D4-D8A8-02FC-198FD5F705D7}"/>
              </a:ext>
            </a:extLst>
          </p:cNvPr>
          <p:cNvSpPr txBox="1"/>
          <p:nvPr/>
        </p:nvSpPr>
        <p:spPr bwMode="auto">
          <a:xfrm>
            <a:off x="10611602" y="4816482"/>
            <a:ext cx="479624" cy="423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grpSp>
        <p:nvGrpSpPr>
          <p:cNvPr id="119" name="Group 118">
            <a:extLst>
              <a:ext uri="{FF2B5EF4-FFF2-40B4-BE49-F238E27FC236}">
                <a16:creationId xmlns:a16="http://schemas.microsoft.com/office/drawing/2014/main" id="{F98B15F7-724A-3824-E1D6-92D0191919E1}"/>
              </a:ext>
            </a:extLst>
          </p:cNvPr>
          <p:cNvGrpSpPr/>
          <p:nvPr/>
        </p:nvGrpSpPr>
        <p:grpSpPr>
          <a:xfrm>
            <a:off x="6622423" y="2037491"/>
            <a:ext cx="4702756" cy="363542"/>
            <a:chOff x="6622423" y="2037491"/>
            <a:chExt cx="4702756" cy="363542"/>
          </a:xfrm>
        </p:grpSpPr>
        <p:cxnSp>
          <p:nvCxnSpPr>
            <p:cNvPr id="120" name="Straight Connector 119">
              <a:extLst>
                <a:ext uri="{FF2B5EF4-FFF2-40B4-BE49-F238E27FC236}">
                  <a16:creationId xmlns:a16="http://schemas.microsoft.com/office/drawing/2014/main" id="{6D73E67E-594F-0122-647D-B70D3B18741C}"/>
                </a:ext>
              </a:extLst>
            </p:cNvPr>
            <p:cNvCxnSpPr/>
            <p:nvPr/>
          </p:nvCxnSpPr>
          <p:spPr bwMode="auto">
            <a:xfrm>
              <a:off x="6622423" y="2037491"/>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59D62F6C-FB4B-CBEE-FF2F-11052FBD55BC}"/>
                </a:ext>
              </a:extLst>
            </p:cNvPr>
            <p:cNvCxnSpPr/>
            <p:nvPr/>
          </p:nvCxnSpPr>
          <p:spPr bwMode="auto">
            <a:xfrm>
              <a:off x="7895663" y="2046240"/>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E8EFFB95-53C4-10FF-67C6-690E21F0E152}"/>
                </a:ext>
              </a:extLst>
            </p:cNvPr>
            <p:cNvCxnSpPr/>
            <p:nvPr/>
          </p:nvCxnSpPr>
          <p:spPr bwMode="auto">
            <a:xfrm>
              <a:off x="11325179" y="2222629"/>
              <a:ext cx="0" cy="176393"/>
            </a:xfrm>
            <a:prstGeom prst="line">
              <a:avLst/>
            </a:prstGeom>
            <a:noFill/>
            <a:ln w="38100"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B61885B8-670D-8C88-B54C-978DC98B3E22}"/>
                </a:ext>
              </a:extLst>
            </p:cNvPr>
            <p:cNvCxnSpPr/>
            <p:nvPr/>
          </p:nvCxnSpPr>
          <p:spPr bwMode="auto">
            <a:xfrm>
              <a:off x="8969454" y="2098239"/>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5C1A43C9-DDD7-1EE2-20C6-A1D01B30AEA4}"/>
                </a:ext>
              </a:extLst>
            </p:cNvPr>
            <p:cNvCxnSpPr/>
            <p:nvPr/>
          </p:nvCxnSpPr>
          <p:spPr bwMode="auto">
            <a:xfrm>
              <a:off x="9948815" y="2186436"/>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F89B4EE0-4D3E-D76D-34CE-21570CCE073E}"/>
                </a:ext>
              </a:extLst>
            </p:cNvPr>
            <p:cNvCxnSpPr/>
            <p:nvPr/>
          </p:nvCxnSpPr>
          <p:spPr bwMode="auto">
            <a:xfrm>
              <a:off x="9901209" y="2186437"/>
              <a:ext cx="0" cy="176393"/>
            </a:xfrm>
            <a:prstGeom prst="line">
              <a:avLst/>
            </a:prstGeom>
            <a:noFill/>
            <a:ln w="76200"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1E35BDAD-B24B-9ED0-D300-D2B6A660E13F}"/>
                </a:ext>
              </a:extLst>
            </p:cNvPr>
            <p:cNvCxnSpPr/>
            <p:nvPr/>
          </p:nvCxnSpPr>
          <p:spPr bwMode="auto">
            <a:xfrm>
              <a:off x="9831440" y="2186437"/>
              <a:ext cx="0" cy="176393"/>
            </a:xfrm>
            <a:prstGeom prst="line">
              <a:avLst/>
            </a:prstGeom>
            <a:noFill/>
            <a:ln w="38100"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7FACE099-CCC4-36E4-2930-82DABE586CC0}"/>
                </a:ext>
              </a:extLst>
            </p:cNvPr>
            <p:cNvCxnSpPr/>
            <p:nvPr/>
          </p:nvCxnSpPr>
          <p:spPr bwMode="auto">
            <a:xfrm>
              <a:off x="9770389" y="2152534"/>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5C36106B-39F2-3E90-3A5E-9622903841AF}"/>
                </a:ext>
              </a:extLst>
            </p:cNvPr>
            <p:cNvCxnSpPr/>
            <p:nvPr/>
          </p:nvCxnSpPr>
          <p:spPr bwMode="auto">
            <a:xfrm>
              <a:off x="10169081" y="2218973"/>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5F0B95BE-E648-6DBA-FBC2-E7AD8B501266}"/>
                </a:ext>
              </a:extLst>
            </p:cNvPr>
            <p:cNvCxnSpPr/>
            <p:nvPr/>
          </p:nvCxnSpPr>
          <p:spPr bwMode="auto">
            <a:xfrm>
              <a:off x="10687539" y="2222633"/>
              <a:ext cx="0" cy="176393"/>
            </a:xfrm>
            <a:prstGeom prst="line">
              <a:avLst/>
            </a:prstGeom>
            <a:noFill/>
            <a:ln w="38100"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F1CDD752-1001-9439-1384-AA89B30BFD98}"/>
                </a:ext>
              </a:extLst>
            </p:cNvPr>
            <p:cNvCxnSpPr/>
            <p:nvPr/>
          </p:nvCxnSpPr>
          <p:spPr bwMode="auto">
            <a:xfrm>
              <a:off x="11064780" y="2224640"/>
              <a:ext cx="0" cy="176393"/>
            </a:xfrm>
            <a:prstGeom prst="line">
              <a:avLst/>
            </a:prstGeom>
            <a:noFill/>
            <a:ln w="38100"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C937C85D-83FB-7631-51A6-BCBB0CAC0D16}"/>
                </a:ext>
              </a:extLst>
            </p:cNvPr>
            <p:cNvCxnSpPr/>
            <p:nvPr/>
          </p:nvCxnSpPr>
          <p:spPr bwMode="auto">
            <a:xfrm>
              <a:off x="10970097" y="2222628"/>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8F94D67A-23AF-CD33-50D9-B83291DD7797}"/>
                </a:ext>
              </a:extLst>
            </p:cNvPr>
            <p:cNvCxnSpPr/>
            <p:nvPr/>
          </p:nvCxnSpPr>
          <p:spPr bwMode="auto">
            <a:xfrm>
              <a:off x="10395773" y="2222633"/>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557F0331-B78E-F496-79BB-238F65C4B267}"/>
                </a:ext>
              </a:extLst>
            </p:cNvPr>
            <p:cNvCxnSpPr/>
            <p:nvPr/>
          </p:nvCxnSpPr>
          <p:spPr bwMode="auto">
            <a:xfrm>
              <a:off x="10507567" y="2222633"/>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2D8BFDFF-41BE-9A19-35FE-D800892DBBF1}"/>
                </a:ext>
              </a:extLst>
            </p:cNvPr>
            <p:cNvCxnSpPr/>
            <p:nvPr/>
          </p:nvCxnSpPr>
          <p:spPr bwMode="auto">
            <a:xfrm>
              <a:off x="10542020" y="2222633"/>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32257F53-861D-A85A-48C6-F7851002792B}"/>
                </a:ext>
              </a:extLst>
            </p:cNvPr>
            <p:cNvCxnSpPr/>
            <p:nvPr/>
          </p:nvCxnSpPr>
          <p:spPr bwMode="auto">
            <a:xfrm>
              <a:off x="9987914" y="2186436"/>
              <a:ext cx="0" cy="176393"/>
            </a:xfrm>
            <a:prstGeom prst="line">
              <a:avLst/>
            </a:prstGeom>
            <a:noFill/>
            <a:ln w="28575"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4F6526C8-EC41-BD21-7BF8-F708BDAFD026}"/>
                </a:ext>
              </a:extLst>
            </p:cNvPr>
            <p:cNvCxnSpPr/>
            <p:nvPr/>
          </p:nvCxnSpPr>
          <p:spPr bwMode="auto">
            <a:xfrm>
              <a:off x="10450307" y="2222633"/>
              <a:ext cx="0" cy="176393"/>
            </a:xfrm>
            <a:prstGeom prst="line">
              <a:avLst/>
            </a:prstGeom>
            <a:noFill/>
            <a:ln w="57150"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B60837FC-0507-E478-243B-639C90E57FDA}"/>
                </a:ext>
              </a:extLst>
            </p:cNvPr>
            <p:cNvCxnSpPr/>
            <p:nvPr/>
          </p:nvCxnSpPr>
          <p:spPr bwMode="auto">
            <a:xfrm>
              <a:off x="10047856" y="2186435"/>
              <a:ext cx="0" cy="176393"/>
            </a:xfrm>
            <a:prstGeom prst="line">
              <a:avLst/>
            </a:prstGeom>
            <a:noFill/>
            <a:ln w="57150"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32A84F9F-3DA1-9F65-E02C-414606F27A50}"/>
                </a:ext>
              </a:extLst>
            </p:cNvPr>
            <p:cNvCxnSpPr/>
            <p:nvPr/>
          </p:nvCxnSpPr>
          <p:spPr bwMode="auto">
            <a:xfrm>
              <a:off x="10113647" y="2219955"/>
              <a:ext cx="0" cy="176393"/>
            </a:xfrm>
            <a:prstGeom prst="line">
              <a:avLst/>
            </a:prstGeom>
            <a:noFill/>
            <a:ln w="57150"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285BC050-43BA-E31F-3FBB-80BD068C27CB}"/>
                </a:ext>
              </a:extLst>
            </p:cNvPr>
            <p:cNvCxnSpPr/>
            <p:nvPr/>
          </p:nvCxnSpPr>
          <p:spPr bwMode="auto">
            <a:xfrm>
              <a:off x="10234201" y="2222629"/>
              <a:ext cx="0" cy="176393"/>
            </a:xfrm>
            <a:prstGeom prst="line">
              <a:avLst/>
            </a:prstGeom>
            <a:noFill/>
            <a:ln w="76200"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CD94C6D6-E474-E479-AD9F-ABA6A6AE69E2}"/>
                </a:ext>
              </a:extLst>
            </p:cNvPr>
            <p:cNvCxnSpPr/>
            <p:nvPr/>
          </p:nvCxnSpPr>
          <p:spPr bwMode="auto">
            <a:xfrm>
              <a:off x="10315461" y="2222633"/>
              <a:ext cx="0" cy="176393"/>
            </a:xfrm>
            <a:prstGeom prst="line">
              <a:avLst/>
            </a:prstGeom>
            <a:noFill/>
            <a:ln w="57150"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08907916-BB7B-2B3C-0CFE-13EA7F358911}"/>
                </a:ext>
              </a:extLst>
            </p:cNvPr>
            <p:cNvCxnSpPr/>
            <p:nvPr/>
          </p:nvCxnSpPr>
          <p:spPr bwMode="auto">
            <a:xfrm>
              <a:off x="10623502" y="2223062"/>
              <a:ext cx="0" cy="176393"/>
            </a:xfrm>
            <a:prstGeom prst="line">
              <a:avLst/>
            </a:prstGeom>
            <a:noFill/>
            <a:ln w="57150"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6890F65D-3045-1A5A-FA7E-B25F43364E1C}"/>
                </a:ext>
              </a:extLst>
            </p:cNvPr>
            <p:cNvCxnSpPr/>
            <p:nvPr/>
          </p:nvCxnSpPr>
          <p:spPr bwMode="auto">
            <a:xfrm>
              <a:off x="10746972" y="2222633"/>
              <a:ext cx="0" cy="176393"/>
            </a:xfrm>
            <a:prstGeom prst="line">
              <a:avLst/>
            </a:prstGeom>
            <a:noFill/>
            <a:ln w="57150"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9F42EEF6-9540-056B-8990-A5514681C036}"/>
                </a:ext>
              </a:extLst>
            </p:cNvPr>
            <p:cNvCxnSpPr/>
            <p:nvPr/>
          </p:nvCxnSpPr>
          <p:spPr bwMode="auto">
            <a:xfrm>
              <a:off x="10825183" y="2222633"/>
              <a:ext cx="0" cy="176393"/>
            </a:xfrm>
            <a:prstGeom prst="line">
              <a:avLst/>
            </a:prstGeom>
            <a:noFill/>
            <a:ln w="76200" cap="flat" cmpd="sng" algn="ctr">
              <a:solidFill>
                <a:schemeClr val="accent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2D19393F-248F-CAD7-5C01-9FA7F5029E6F}"/>
                </a:ext>
              </a:extLst>
            </p:cNvPr>
            <p:cNvCxnSpPr/>
            <p:nvPr/>
          </p:nvCxnSpPr>
          <p:spPr bwMode="auto">
            <a:xfrm>
              <a:off x="10903892" y="2222633"/>
              <a:ext cx="0" cy="176393"/>
            </a:xfrm>
            <a:prstGeom prst="line">
              <a:avLst/>
            </a:prstGeom>
            <a:noFill/>
            <a:ln w="57150" cap="flat" cmpd="sng" algn="ctr">
              <a:solidFill>
                <a:schemeClr val="accent1"/>
              </a:solidFill>
              <a:prstDash val="solid"/>
              <a:round/>
              <a:headEnd type="none" w="med" len="med"/>
              <a:tailEnd type="none" w="med" len="med"/>
            </a:ln>
            <a:effectLst/>
          </p:spPr>
        </p:cxnSp>
      </p:grpSp>
      <p:sp>
        <p:nvSpPr>
          <p:cNvPr id="145" name="CuadroTexto 13">
            <a:extLst>
              <a:ext uri="{FF2B5EF4-FFF2-40B4-BE49-F238E27FC236}">
                <a16:creationId xmlns:a16="http://schemas.microsoft.com/office/drawing/2014/main" id="{83ED7BBC-27A4-5DAA-295F-3843617EB156}"/>
              </a:ext>
            </a:extLst>
          </p:cNvPr>
          <p:cNvSpPr txBox="1"/>
          <p:nvPr/>
        </p:nvSpPr>
        <p:spPr>
          <a:xfrm>
            <a:off x="2104150" y="1668159"/>
            <a:ext cx="2259258" cy="369332"/>
          </a:xfrm>
          <a:prstGeom prst="rect">
            <a:avLst/>
          </a:prstGeom>
          <a:noFill/>
        </p:spPr>
        <p:txBody>
          <a:bodyPr wrap="square" rtlCol="0">
            <a:spAutoFit/>
          </a:bodyPr>
          <a:lstStyle>
            <a:defPPr>
              <a:defRPr lang="en-US"/>
            </a:defPPr>
            <a:lvl1pPr algn="ctr">
              <a:defRPr sz="1600">
                <a:solidFill>
                  <a:schemeClr val="bg1"/>
                </a:solidFill>
                <a:latin typeface="+mj-lt"/>
              </a:defRPr>
            </a:lvl1pPr>
          </a:lstStyle>
          <a:p>
            <a:r>
              <a:rPr lang="es-ES_tradnl" sz="1800" dirty="0"/>
              <a:t>Time to Active MM</a:t>
            </a:r>
          </a:p>
        </p:txBody>
      </p:sp>
      <p:graphicFrame>
        <p:nvGraphicFramePr>
          <p:cNvPr id="146" name="Tabla 12">
            <a:extLst>
              <a:ext uri="{FF2B5EF4-FFF2-40B4-BE49-F238E27FC236}">
                <a16:creationId xmlns:a16="http://schemas.microsoft.com/office/drawing/2014/main" id="{9BB0211D-4FF6-F733-7B34-0A4652FA5CA9}"/>
              </a:ext>
            </a:extLst>
          </p:cNvPr>
          <p:cNvGraphicFramePr>
            <a:graphicFrameLocks noGrp="1"/>
          </p:cNvGraphicFramePr>
          <p:nvPr>
            <p:extLst>
              <p:ext uri="{D42A27DB-BD31-4B8C-83A1-F6EECF244321}">
                <p14:modId xmlns:p14="http://schemas.microsoft.com/office/powerpoint/2010/main" val="2616296455"/>
              </p:ext>
            </p:extLst>
          </p:nvPr>
        </p:nvGraphicFramePr>
        <p:xfrm>
          <a:off x="802429" y="5143881"/>
          <a:ext cx="5096388" cy="670560"/>
        </p:xfrm>
        <a:graphic>
          <a:graphicData uri="http://schemas.openxmlformats.org/drawingml/2006/table">
            <a:tbl>
              <a:tblPr firstRow="1" bandRow="1">
                <a:tableStyleId>{5C22544A-7EE6-4342-B048-85BDC9FD1C3A}</a:tableStyleId>
              </a:tblPr>
              <a:tblGrid>
                <a:gridCol w="5096388">
                  <a:extLst>
                    <a:ext uri="{9D8B030D-6E8A-4147-A177-3AD203B41FA5}">
                      <a16:colId xmlns:a16="http://schemas.microsoft.com/office/drawing/2014/main" val="660610009"/>
                    </a:ext>
                  </a:extLst>
                </a:gridCol>
              </a:tblGrid>
              <a:tr h="152637">
                <a:tc>
                  <a:txBody>
                    <a:bodyPr/>
                    <a:lstStyle/>
                    <a:p>
                      <a:r>
                        <a:rPr lang="es-ES" sz="1600" b="1" i="0" dirty="0">
                          <a:solidFill>
                            <a:schemeClr val="bg1"/>
                          </a:solidFill>
                          <a:latin typeface="+mn-lt"/>
                          <a:cs typeface="Arial" panose="020B0604020202020204" pitchFamily="34" charset="0"/>
                        </a:rPr>
                        <a:t>Patients at Risk, n</a:t>
                      </a:r>
                    </a:p>
                  </a:txBody>
                  <a:tcPr>
                    <a:noFill/>
                  </a:tcPr>
                </a:tc>
                <a:extLst>
                  <a:ext uri="{0D108BD9-81ED-4DB2-BD59-A6C34878D82A}">
                    <a16:rowId xmlns:a16="http://schemas.microsoft.com/office/drawing/2014/main" val="458790721"/>
                  </a:ext>
                </a:extLst>
              </a:tr>
              <a:tr h="152637">
                <a:tc>
                  <a:txBody>
                    <a:bodyPr/>
                    <a:lstStyle/>
                    <a:p>
                      <a:r>
                        <a:rPr lang="es-ES" sz="1600" b="0" i="0" dirty="0">
                          <a:solidFill>
                            <a:schemeClr val="bg1"/>
                          </a:solidFill>
                          <a:latin typeface="+mn-lt"/>
                          <a:cs typeface="Arial" panose="020B0604020202020204" pitchFamily="34" charset="0"/>
                        </a:rPr>
                        <a:t>  90      88      86       85      83       82      80       41     10        0</a:t>
                      </a:r>
                    </a:p>
                  </a:txBody>
                  <a:tcPr>
                    <a:noFill/>
                  </a:tcPr>
                </a:tc>
                <a:extLst>
                  <a:ext uri="{0D108BD9-81ED-4DB2-BD59-A6C34878D82A}">
                    <a16:rowId xmlns:a16="http://schemas.microsoft.com/office/drawing/2014/main" val="4163793449"/>
                  </a:ext>
                </a:extLst>
              </a:tr>
            </a:tbl>
          </a:graphicData>
        </a:graphic>
      </p:graphicFrame>
      <p:sp>
        <p:nvSpPr>
          <p:cNvPr id="147" name="CuadroTexto 7">
            <a:extLst>
              <a:ext uri="{FF2B5EF4-FFF2-40B4-BE49-F238E27FC236}">
                <a16:creationId xmlns:a16="http://schemas.microsoft.com/office/drawing/2014/main" id="{BD20E684-EAF3-B35A-8C1A-CA336A14DB1A}"/>
              </a:ext>
            </a:extLst>
          </p:cNvPr>
          <p:cNvSpPr txBox="1"/>
          <p:nvPr/>
        </p:nvSpPr>
        <p:spPr>
          <a:xfrm>
            <a:off x="1174978" y="4217096"/>
            <a:ext cx="2996846" cy="338554"/>
          </a:xfrm>
          <a:prstGeom prst="rect">
            <a:avLst/>
          </a:prstGeom>
          <a:noFill/>
        </p:spPr>
        <p:txBody>
          <a:bodyPr wrap="none" rtlCol="0">
            <a:spAutoFit/>
          </a:bodyPr>
          <a:lstStyle/>
          <a:p>
            <a:r>
              <a:rPr lang="es-ES" sz="1600" b="0" dirty="0">
                <a:solidFill>
                  <a:schemeClr val="bg1"/>
                </a:solidFill>
                <a:latin typeface="+mn-lt"/>
              </a:rPr>
              <a:t>Time to active MM at 70 mo: 94%</a:t>
            </a:r>
          </a:p>
        </p:txBody>
      </p:sp>
      <p:sp>
        <p:nvSpPr>
          <p:cNvPr id="148" name="TextBox 147">
            <a:extLst>
              <a:ext uri="{FF2B5EF4-FFF2-40B4-BE49-F238E27FC236}">
                <a16:creationId xmlns:a16="http://schemas.microsoft.com/office/drawing/2014/main" id="{F9E0011B-5321-186C-F436-1A072AFBF933}"/>
              </a:ext>
            </a:extLst>
          </p:cNvPr>
          <p:cNvSpPr txBox="1"/>
          <p:nvPr/>
        </p:nvSpPr>
        <p:spPr bwMode="auto">
          <a:xfrm rot="16200000">
            <a:off x="-655415" y="3344089"/>
            <a:ext cx="2053789"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 Proportion</a:t>
            </a:r>
          </a:p>
        </p:txBody>
      </p:sp>
      <p:sp>
        <p:nvSpPr>
          <p:cNvPr id="149" name="Freeform: Shape 148">
            <a:extLst>
              <a:ext uri="{FF2B5EF4-FFF2-40B4-BE49-F238E27FC236}">
                <a16:creationId xmlns:a16="http://schemas.microsoft.com/office/drawing/2014/main" id="{241C9E98-2E89-3EB0-2738-D13972168C05}"/>
              </a:ext>
            </a:extLst>
          </p:cNvPr>
          <p:cNvSpPr/>
          <p:nvPr/>
        </p:nvSpPr>
        <p:spPr bwMode="auto">
          <a:xfrm>
            <a:off x="1062691" y="2301638"/>
            <a:ext cx="4516641" cy="2369882"/>
          </a:xfrm>
          <a:custGeom>
            <a:avLst/>
            <a:gdLst>
              <a:gd name="connsiteX0" fmla="*/ 0 w 4112029"/>
              <a:gd name="connsiteY0" fmla="*/ 0 h 2111433"/>
              <a:gd name="connsiteX1" fmla="*/ 0 w 4112029"/>
              <a:gd name="connsiteY1" fmla="*/ 2111433 h 2111433"/>
              <a:gd name="connsiteX2" fmla="*/ 4112029 w 4112029"/>
              <a:gd name="connsiteY2" fmla="*/ 2111433 h 2111433"/>
            </a:gdLst>
            <a:ahLst/>
            <a:cxnLst>
              <a:cxn ang="0">
                <a:pos x="connsiteX0" y="connsiteY0"/>
              </a:cxn>
              <a:cxn ang="0">
                <a:pos x="connsiteX1" y="connsiteY1"/>
              </a:cxn>
              <a:cxn ang="0">
                <a:pos x="connsiteX2" y="connsiteY2"/>
              </a:cxn>
            </a:cxnLst>
            <a:rect l="l" t="t" r="r" b="b"/>
            <a:pathLst>
              <a:path w="4112029" h="2111433">
                <a:moveTo>
                  <a:pt x="0" y="0"/>
                </a:moveTo>
                <a:lnTo>
                  <a:pt x="0" y="2111433"/>
                </a:lnTo>
                <a:lnTo>
                  <a:pt x="4112029" y="2111433"/>
                </a:lnTo>
              </a:path>
            </a:pathLst>
          </a:custGeom>
          <a:noFill/>
          <a:ln w="28575">
            <a:solidFill>
              <a:schemeClr val="bg1"/>
            </a:solidFill>
            <a:miter lim="800000"/>
            <a:headEnd/>
            <a:tailEnd/>
          </a:ln>
        </p:spPr>
        <p:txBody>
          <a:bodyPr rtlCol="0" anchor="ctr"/>
          <a:lstStyle/>
          <a:p>
            <a:pPr algn="ctr"/>
            <a:endParaRPr lang="en-US" dirty="0"/>
          </a:p>
        </p:txBody>
      </p:sp>
      <p:grpSp>
        <p:nvGrpSpPr>
          <p:cNvPr id="150" name="Group 149">
            <a:extLst>
              <a:ext uri="{FF2B5EF4-FFF2-40B4-BE49-F238E27FC236}">
                <a16:creationId xmlns:a16="http://schemas.microsoft.com/office/drawing/2014/main" id="{09F3E059-1E27-34FC-E612-53AC3C500C7C}"/>
              </a:ext>
            </a:extLst>
          </p:cNvPr>
          <p:cNvGrpSpPr/>
          <p:nvPr/>
        </p:nvGrpSpPr>
        <p:grpSpPr>
          <a:xfrm>
            <a:off x="1002159" y="2315681"/>
            <a:ext cx="65525" cy="2355887"/>
            <a:chOff x="6745646" y="1752643"/>
            <a:chExt cx="59556" cy="2098964"/>
          </a:xfrm>
        </p:grpSpPr>
        <p:cxnSp>
          <p:nvCxnSpPr>
            <p:cNvPr id="151" name="Straight Connector 150">
              <a:extLst>
                <a:ext uri="{FF2B5EF4-FFF2-40B4-BE49-F238E27FC236}">
                  <a16:creationId xmlns:a16="http://schemas.microsoft.com/office/drawing/2014/main" id="{C54E195B-BD11-21E2-A8E0-255EDCAE030A}"/>
                </a:ext>
              </a:extLst>
            </p:cNvPr>
            <p:cNvCxnSpPr>
              <a:cxnSpLocks/>
            </p:cNvCxnSpPr>
            <p:nvPr/>
          </p:nvCxnSpPr>
          <p:spPr bwMode="auto">
            <a:xfrm flipH="1">
              <a:off x="6745646" y="1752643"/>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18CFB157-BE0B-3055-64D8-0AB768646DC1}"/>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371B7BB9-6751-1388-0C13-BEBA56A4661D}"/>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E68123EF-7237-B38E-5E43-D079D89B77CA}"/>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A559B644-7B6F-C7CF-6496-B2B4FF4AFE1F}"/>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CBEF9A7F-AD7E-3459-1E55-86235415CB67}"/>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grpSp>
        <p:nvGrpSpPr>
          <p:cNvPr id="157" name="Group 156">
            <a:extLst>
              <a:ext uri="{FF2B5EF4-FFF2-40B4-BE49-F238E27FC236}">
                <a16:creationId xmlns:a16="http://schemas.microsoft.com/office/drawing/2014/main" id="{31AB55F0-AAEA-FA23-8642-EC828CD8A5D8}"/>
              </a:ext>
            </a:extLst>
          </p:cNvPr>
          <p:cNvGrpSpPr/>
          <p:nvPr/>
        </p:nvGrpSpPr>
        <p:grpSpPr>
          <a:xfrm rot="5400000">
            <a:off x="2024634" y="3714678"/>
            <a:ext cx="65217" cy="1989100"/>
            <a:chOff x="6745646" y="2172436"/>
            <a:chExt cx="59556" cy="1679171"/>
          </a:xfrm>
        </p:grpSpPr>
        <p:cxnSp>
          <p:nvCxnSpPr>
            <p:cNvPr id="158" name="Straight Connector 157">
              <a:extLst>
                <a:ext uri="{FF2B5EF4-FFF2-40B4-BE49-F238E27FC236}">
                  <a16:creationId xmlns:a16="http://schemas.microsoft.com/office/drawing/2014/main" id="{17259532-66D7-3728-2DDB-BB1BDC2E41A1}"/>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ECF5A4E6-6453-6DBA-274E-508FEAE2AB87}"/>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D4884733-539C-D4CF-D7C1-5A2E321BB2AD}"/>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233D4AF5-2BC3-EB2F-6C55-0BD344F195C8}"/>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C9DEA43C-A6D9-5DE4-47D7-86CF69BC2A61}"/>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sp>
        <p:nvSpPr>
          <p:cNvPr id="163" name="TextBox 162">
            <a:extLst>
              <a:ext uri="{FF2B5EF4-FFF2-40B4-BE49-F238E27FC236}">
                <a16:creationId xmlns:a16="http://schemas.microsoft.com/office/drawing/2014/main" id="{03BED084-B1A3-C293-4853-7BD3EA5CCF40}"/>
              </a:ext>
            </a:extLst>
          </p:cNvPr>
          <p:cNvSpPr txBox="1"/>
          <p:nvPr/>
        </p:nvSpPr>
        <p:spPr bwMode="auto">
          <a:xfrm>
            <a:off x="574879" y="2136641"/>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164" name="TextBox 163">
            <a:extLst>
              <a:ext uri="{FF2B5EF4-FFF2-40B4-BE49-F238E27FC236}">
                <a16:creationId xmlns:a16="http://schemas.microsoft.com/office/drawing/2014/main" id="{606FF247-7274-EA54-7315-D80D23779597}"/>
              </a:ext>
            </a:extLst>
          </p:cNvPr>
          <p:cNvSpPr txBox="1"/>
          <p:nvPr/>
        </p:nvSpPr>
        <p:spPr bwMode="auto">
          <a:xfrm>
            <a:off x="575798" y="2614132"/>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165" name="TextBox 164">
            <a:extLst>
              <a:ext uri="{FF2B5EF4-FFF2-40B4-BE49-F238E27FC236}">
                <a16:creationId xmlns:a16="http://schemas.microsoft.com/office/drawing/2014/main" id="{34BCA5CA-E3B7-FB2B-9F96-60A7C33F2574}"/>
              </a:ext>
            </a:extLst>
          </p:cNvPr>
          <p:cNvSpPr txBox="1"/>
          <p:nvPr/>
        </p:nvSpPr>
        <p:spPr bwMode="auto">
          <a:xfrm>
            <a:off x="574269" y="3072679"/>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166" name="TextBox 165">
            <a:extLst>
              <a:ext uri="{FF2B5EF4-FFF2-40B4-BE49-F238E27FC236}">
                <a16:creationId xmlns:a16="http://schemas.microsoft.com/office/drawing/2014/main" id="{41065A40-65BE-B429-A74E-4A068ABA2C8D}"/>
              </a:ext>
            </a:extLst>
          </p:cNvPr>
          <p:cNvSpPr txBox="1"/>
          <p:nvPr/>
        </p:nvSpPr>
        <p:spPr bwMode="auto">
          <a:xfrm>
            <a:off x="575188" y="3550170"/>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167" name="TextBox 166">
            <a:extLst>
              <a:ext uri="{FF2B5EF4-FFF2-40B4-BE49-F238E27FC236}">
                <a16:creationId xmlns:a16="http://schemas.microsoft.com/office/drawing/2014/main" id="{C9214BBC-0D09-ECBE-6B92-B15E498C651F}"/>
              </a:ext>
            </a:extLst>
          </p:cNvPr>
          <p:cNvSpPr txBox="1"/>
          <p:nvPr/>
        </p:nvSpPr>
        <p:spPr bwMode="auto">
          <a:xfrm>
            <a:off x="578897" y="4015033"/>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168" name="TextBox 167">
            <a:extLst>
              <a:ext uri="{FF2B5EF4-FFF2-40B4-BE49-F238E27FC236}">
                <a16:creationId xmlns:a16="http://schemas.microsoft.com/office/drawing/2014/main" id="{B187D94E-F092-2D78-B344-3FC5F0C0BE1D}"/>
              </a:ext>
            </a:extLst>
          </p:cNvPr>
          <p:cNvSpPr txBox="1"/>
          <p:nvPr/>
        </p:nvSpPr>
        <p:spPr bwMode="auto">
          <a:xfrm>
            <a:off x="754542" y="4492525"/>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69" name="TextBox 168">
            <a:extLst>
              <a:ext uri="{FF2B5EF4-FFF2-40B4-BE49-F238E27FC236}">
                <a16:creationId xmlns:a16="http://schemas.microsoft.com/office/drawing/2014/main" id="{B90C15B1-3359-4CEA-8B11-5ECAC6ED63B3}"/>
              </a:ext>
            </a:extLst>
          </p:cNvPr>
          <p:cNvSpPr txBox="1"/>
          <p:nvPr/>
        </p:nvSpPr>
        <p:spPr bwMode="auto">
          <a:xfrm>
            <a:off x="910346" y="469088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70" name="TextBox 169">
            <a:extLst>
              <a:ext uri="{FF2B5EF4-FFF2-40B4-BE49-F238E27FC236}">
                <a16:creationId xmlns:a16="http://schemas.microsoft.com/office/drawing/2014/main" id="{0D0ED944-54E1-D98E-C893-AB59E2AF0ECD}"/>
              </a:ext>
            </a:extLst>
          </p:cNvPr>
          <p:cNvSpPr txBox="1"/>
          <p:nvPr/>
        </p:nvSpPr>
        <p:spPr bwMode="auto">
          <a:xfrm>
            <a:off x="1347445" y="469088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171" name="TextBox 170">
            <a:extLst>
              <a:ext uri="{FF2B5EF4-FFF2-40B4-BE49-F238E27FC236}">
                <a16:creationId xmlns:a16="http://schemas.microsoft.com/office/drawing/2014/main" id="{4D518C15-F170-AB8D-4566-6863DBA63FAF}"/>
              </a:ext>
            </a:extLst>
          </p:cNvPr>
          <p:cNvSpPr txBox="1"/>
          <p:nvPr/>
        </p:nvSpPr>
        <p:spPr bwMode="auto">
          <a:xfrm>
            <a:off x="1852832" y="468757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72" name="TextBox 171">
            <a:extLst>
              <a:ext uri="{FF2B5EF4-FFF2-40B4-BE49-F238E27FC236}">
                <a16:creationId xmlns:a16="http://schemas.microsoft.com/office/drawing/2014/main" id="{81E0C7B1-9799-E1CF-2B68-A8DD1199ED1A}"/>
              </a:ext>
            </a:extLst>
          </p:cNvPr>
          <p:cNvSpPr txBox="1"/>
          <p:nvPr/>
        </p:nvSpPr>
        <p:spPr bwMode="auto">
          <a:xfrm>
            <a:off x="2350639" y="468757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173" name="TextBox 172">
            <a:extLst>
              <a:ext uri="{FF2B5EF4-FFF2-40B4-BE49-F238E27FC236}">
                <a16:creationId xmlns:a16="http://schemas.microsoft.com/office/drawing/2014/main" id="{87B5ECCC-378B-C148-225B-C3D57B0F9B31}"/>
              </a:ext>
            </a:extLst>
          </p:cNvPr>
          <p:cNvSpPr txBox="1"/>
          <p:nvPr/>
        </p:nvSpPr>
        <p:spPr bwMode="auto">
          <a:xfrm>
            <a:off x="2837124" y="469245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74" name="TextBox 173">
            <a:extLst>
              <a:ext uri="{FF2B5EF4-FFF2-40B4-BE49-F238E27FC236}">
                <a16:creationId xmlns:a16="http://schemas.microsoft.com/office/drawing/2014/main" id="{5231733C-4A4F-225A-A35C-7CDB36952CCE}"/>
              </a:ext>
            </a:extLst>
          </p:cNvPr>
          <p:cNvSpPr txBox="1"/>
          <p:nvPr/>
        </p:nvSpPr>
        <p:spPr bwMode="auto">
          <a:xfrm>
            <a:off x="2225152" y="4956848"/>
            <a:ext cx="2215553" cy="369332"/>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grpSp>
        <p:nvGrpSpPr>
          <p:cNvPr id="175" name="Group 174">
            <a:extLst>
              <a:ext uri="{FF2B5EF4-FFF2-40B4-BE49-F238E27FC236}">
                <a16:creationId xmlns:a16="http://schemas.microsoft.com/office/drawing/2014/main" id="{42991A58-A295-6C96-F812-84F6F5DF0383}"/>
              </a:ext>
            </a:extLst>
          </p:cNvPr>
          <p:cNvGrpSpPr/>
          <p:nvPr/>
        </p:nvGrpSpPr>
        <p:grpSpPr>
          <a:xfrm rot="5400000">
            <a:off x="4546685" y="3710371"/>
            <a:ext cx="65217" cy="1989100"/>
            <a:chOff x="6745646" y="2172436"/>
            <a:chExt cx="59556" cy="1679171"/>
          </a:xfrm>
        </p:grpSpPr>
        <p:cxnSp>
          <p:nvCxnSpPr>
            <p:cNvPr id="176" name="Straight Connector 175">
              <a:extLst>
                <a:ext uri="{FF2B5EF4-FFF2-40B4-BE49-F238E27FC236}">
                  <a16:creationId xmlns:a16="http://schemas.microsoft.com/office/drawing/2014/main" id="{CBFAC356-EF7A-ABF7-B03C-958AC9D62946}"/>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4E9319A2-CF92-C297-634C-AFCFE379A923}"/>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22EFD3DB-AFEB-BD73-5E5F-C6881570C726}"/>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441A13BE-1D27-A474-E323-BFA8941CFE85}"/>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69C70DFF-1848-F9AF-9C74-75B7BF6D061D}"/>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sp>
        <p:nvSpPr>
          <p:cNvPr id="181" name="TextBox 180">
            <a:extLst>
              <a:ext uri="{FF2B5EF4-FFF2-40B4-BE49-F238E27FC236}">
                <a16:creationId xmlns:a16="http://schemas.microsoft.com/office/drawing/2014/main" id="{FBD7B435-ECAF-2D4B-8022-6C6BDF2A65C1}"/>
              </a:ext>
            </a:extLst>
          </p:cNvPr>
          <p:cNvSpPr txBox="1"/>
          <p:nvPr/>
        </p:nvSpPr>
        <p:spPr bwMode="auto">
          <a:xfrm>
            <a:off x="3377845" y="4688667"/>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182" name="TextBox 181">
            <a:extLst>
              <a:ext uri="{FF2B5EF4-FFF2-40B4-BE49-F238E27FC236}">
                <a16:creationId xmlns:a16="http://schemas.microsoft.com/office/drawing/2014/main" id="{16A396EE-4285-537B-46F5-D0243B67A1AE}"/>
              </a:ext>
            </a:extLst>
          </p:cNvPr>
          <p:cNvSpPr txBox="1"/>
          <p:nvPr/>
        </p:nvSpPr>
        <p:spPr bwMode="auto">
          <a:xfrm>
            <a:off x="3873453" y="4688667"/>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83" name="TextBox 182">
            <a:extLst>
              <a:ext uri="{FF2B5EF4-FFF2-40B4-BE49-F238E27FC236}">
                <a16:creationId xmlns:a16="http://schemas.microsoft.com/office/drawing/2014/main" id="{608CAA58-7030-54E5-F642-EAAE16AFA939}"/>
              </a:ext>
            </a:extLst>
          </p:cNvPr>
          <p:cNvSpPr txBox="1"/>
          <p:nvPr/>
        </p:nvSpPr>
        <p:spPr bwMode="auto">
          <a:xfrm>
            <a:off x="4378840" y="4685363"/>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70</a:t>
            </a:r>
          </a:p>
        </p:txBody>
      </p:sp>
      <p:sp>
        <p:nvSpPr>
          <p:cNvPr id="184" name="TextBox 183">
            <a:extLst>
              <a:ext uri="{FF2B5EF4-FFF2-40B4-BE49-F238E27FC236}">
                <a16:creationId xmlns:a16="http://schemas.microsoft.com/office/drawing/2014/main" id="{CC4B50DD-B378-C5C7-052C-BDA634B38A01}"/>
              </a:ext>
            </a:extLst>
          </p:cNvPr>
          <p:cNvSpPr txBox="1"/>
          <p:nvPr/>
        </p:nvSpPr>
        <p:spPr bwMode="auto">
          <a:xfrm>
            <a:off x="4876647" y="4685363"/>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85" name="TextBox 184">
            <a:extLst>
              <a:ext uri="{FF2B5EF4-FFF2-40B4-BE49-F238E27FC236}">
                <a16:creationId xmlns:a16="http://schemas.microsoft.com/office/drawing/2014/main" id="{1332A32C-E7F1-8BCD-0AD3-3F46735D2A8E}"/>
              </a:ext>
            </a:extLst>
          </p:cNvPr>
          <p:cNvSpPr txBox="1"/>
          <p:nvPr/>
        </p:nvSpPr>
        <p:spPr bwMode="auto">
          <a:xfrm>
            <a:off x="5363132" y="4690245"/>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90</a:t>
            </a:r>
          </a:p>
        </p:txBody>
      </p:sp>
      <p:sp>
        <p:nvSpPr>
          <p:cNvPr id="186" name="Freeform: Shape 185">
            <a:extLst>
              <a:ext uri="{FF2B5EF4-FFF2-40B4-BE49-F238E27FC236}">
                <a16:creationId xmlns:a16="http://schemas.microsoft.com/office/drawing/2014/main" id="{F8BE91F8-1B7F-66A0-389D-360B77C51AC8}"/>
              </a:ext>
            </a:extLst>
          </p:cNvPr>
          <p:cNvSpPr/>
          <p:nvPr/>
        </p:nvSpPr>
        <p:spPr bwMode="auto">
          <a:xfrm>
            <a:off x="1070721" y="2317995"/>
            <a:ext cx="4479281" cy="140677"/>
          </a:xfrm>
          <a:custGeom>
            <a:avLst/>
            <a:gdLst>
              <a:gd name="connsiteX0" fmla="*/ 0 w 4479281"/>
              <a:gd name="connsiteY0" fmla="*/ 0 h 140677"/>
              <a:gd name="connsiteX1" fmla="*/ 783315 w 4479281"/>
              <a:gd name="connsiteY1" fmla="*/ 0 h 140677"/>
              <a:gd name="connsiteX2" fmla="*/ 783315 w 4479281"/>
              <a:gd name="connsiteY2" fmla="*/ 28775 h 140677"/>
              <a:gd name="connsiteX3" fmla="*/ 1441938 w 4479281"/>
              <a:gd name="connsiteY3" fmla="*/ 28775 h 140677"/>
              <a:gd name="connsiteX4" fmla="*/ 1441938 w 4479281"/>
              <a:gd name="connsiteY4" fmla="*/ 57550 h 140677"/>
              <a:gd name="connsiteX5" fmla="*/ 2030224 w 4479281"/>
              <a:gd name="connsiteY5" fmla="*/ 57550 h 140677"/>
              <a:gd name="connsiteX6" fmla="*/ 2030224 w 4479281"/>
              <a:gd name="connsiteY6" fmla="*/ 79930 h 140677"/>
              <a:gd name="connsiteX7" fmla="*/ 2586537 w 4479281"/>
              <a:gd name="connsiteY7" fmla="*/ 79930 h 140677"/>
              <a:gd name="connsiteX8" fmla="*/ 2586537 w 4479281"/>
              <a:gd name="connsiteY8" fmla="*/ 115100 h 140677"/>
              <a:gd name="connsiteX9" fmla="*/ 2628101 w 4479281"/>
              <a:gd name="connsiteY9" fmla="*/ 115100 h 140677"/>
              <a:gd name="connsiteX10" fmla="*/ 2628101 w 4479281"/>
              <a:gd name="connsiteY10" fmla="*/ 140677 h 140677"/>
              <a:gd name="connsiteX11" fmla="*/ 4479281 w 4479281"/>
              <a:gd name="connsiteY11" fmla="*/ 140677 h 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79281" h="140677">
                <a:moveTo>
                  <a:pt x="0" y="0"/>
                </a:moveTo>
                <a:lnTo>
                  <a:pt x="783315" y="0"/>
                </a:lnTo>
                <a:lnTo>
                  <a:pt x="783315" y="28775"/>
                </a:lnTo>
                <a:lnTo>
                  <a:pt x="1441938" y="28775"/>
                </a:lnTo>
                <a:lnTo>
                  <a:pt x="1441938" y="57550"/>
                </a:lnTo>
                <a:lnTo>
                  <a:pt x="2030224" y="57550"/>
                </a:lnTo>
                <a:lnTo>
                  <a:pt x="2030224" y="79930"/>
                </a:lnTo>
                <a:lnTo>
                  <a:pt x="2586537" y="79930"/>
                </a:lnTo>
                <a:lnTo>
                  <a:pt x="2586537" y="115100"/>
                </a:lnTo>
                <a:lnTo>
                  <a:pt x="2628101" y="115100"/>
                </a:lnTo>
                <a:lnTo>
                  <a:pt x="2628101" y="140677"/>
                </a:lnTo>
                <a:lnTo>
                  <a:pt x="4479281" y="140677"/>
                </a:lnTo>
              </a:path>
            </a:pathLst>
          </a:custGeom>
          <a:noFill/>
          <a:ln w="28575">
            <a:solidFill>
              <a:schemeClr val="accent1"/>
            </a:solidFill>
            <a:miter lim="800000"/>
            <a:headEnd/>
            <a:tailEnd/>
          </a:ln>
        </p:spPr>
        <p:txBody>
          <a:bodyPr rtlCol="0" anchor="ctr"/>
          <a:lstStyle/>
          <a:p>
            <a:pPr algn="ctr"/>
            <a:endParaRPr lang="en-US" dirty="0"/>
          </a:p>
        </p:txBody>
      </p:sp>
      <p:grpSp>
        <p:nvGrpSpPr>
          <p:cNvPr id="187" name="Group 186">
            <a:extLst>
              <a:ext uri="{FF2B5EF4-FFF2-40B4-BE49-F238E27FC236}">
                <a16:creationId xmlns:a16="http://schemas.microsoft.com/office/drawing/2014/main" id="{ECC1D226-100C-492D-FC21-A5DFB5A31EE6}"/>
              </a:ext>
            </a:extLst>
          </p:cNvPr>
          <p:cNvGrpSpPr/>
          <p:nvPr/>
        </p:nvGrpSpPr>
        <p:grpSpPr>
          <a:xfrm>
            <a:off x="1193975" y="2238573"/>
            <a:ext cx="4322656" cy="295764"/>
            <a:chOff x="6885338" y="2069098"/>
            <a:chExt cx="4322656" cy="295764"/>
          </a:xfrm>
        </p:grpSpPr>
        <p:cxnSp>
          <p:nvCxnSpPr>
            <p:cNvPr id="188" name="Straight Connector 187">
              <a:extLst>
                <a:ext uri="{FF2B5EF4-FFF2-40B4-BE49-F238E27FC236}">
                  <a16:creationId xmlns:a16="http://schemas.microsoft.com/office/drawing/2014/main" id="{39334ECB-2999-9E16-4B8A-67E9B3FDC7FB}"/>
                </a:ext>
              </a:extLst>
            </p:cNvPr>
            <p:cNvCxnSpPr/>
            <p:nvPr/>
          </p:nvCxnSpPr>
          <p:spPr bwMode="auto">
            <a:xfrm>
              <a:off x="6885338" y="2069098"/>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E2189238-4A57-6EEB-8D35-AF0FE2D21A37}"/>
                </a:ext>
              </a:extLst>
            </p:cNvPr>
            <p:cNvCxnSpPr/>
            <p:nvPr/>
          </p:nvCxnSpPr>
          <p:spPr bwMode="auto">
            <a:xfrm>
              <a:off x="7072868" y="2072295"/>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B968CD0A-AACE-D8FB-EFE5-600AF33509CD}"/>
                </a:ext>
              </a:extLst>
            </p:cNvPr>
            <p:cNvCxnSpPr/>
            <p:nvPr/>
          </p:nvCxnSpPr>
          <p:spPr bwMode="auto">
            <a:xfrm>
              <a:off x="8189563" y="2103649"/>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46E046C0-B99E-1E59-C423-6F1C8A8D699B}"/>
                </a:ext>
              </a:extLst>
            </p:cNvPr>
            <p:cNvCxnSpPr/>
            <p:nvPr/>
          </p:nvCxnSpPr>
          <p:spPr bwMode="auto">
            <a:xfrm>
              <a:off x="11207994" y="2208889"/>
              <a:ext cx="0" cy="154215"/>
            </a:xfrm>
            <a:prstGeom prst="line">
              <a:avLst/>
            </a:prstGeom>
            <a:noFill/>
            <a:ln w="38100"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9F9A6791-7000-CC80-46FC-81C6D9659E3C}"/>
                </a:ext>
              </a:extLst>
            </p:cNvPr>
            <p:cNvCxnSpPr/>
            <p:nvPr/>
          </p:nvCxnSpPr>
          <p:spPr bwMode="auto">
            <a:xfrm>
              <a:off x="9138568" y="2153594"/>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1D2A6770-9D57-178F-AD4A-0318C6DCC0DB}"/>
                </a:ext>
              </a:extLst>
            </p:cNvPr>
            <p:cNvCxnSpPr/>
            <p:nvPr/>
          </p:nvCxnSpPr>
          <p:spPr bwMode="auto">
            <a:xfrm>
              <a:off x="9996610" y="2208891"/>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BF5DC707-2D96-AF10-0C0A-B233D78E536F}"/>
                </a:ext>
              </a:extLst>
            </p:cNvPr>
            <p:cNvCxnSpPr/>
            <p:nvPr/>
          </p:nvCxnSpPr>
          <p:spPr bwMode="auto">
            <a:xfrm>
              <a:off x="9954711" y="2208892"/>
              <a:ext cx="0" cy="154215"/>
            </a:xfrm>
            <a:prstGeom prst="line">
              <a:avLst/>
            </a:prstGeom>
            <a:noFill/>
            <a:ln w="76200"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525047E3-E096-B0F7-DFA2-D16D2742D09C}"/>
                </a:ext>
              </a:extLst>
            </p:cNvPr>
            <p:cNvCxnSpPr/>
            <p:nvPr/>
          </p:nvCxnSpPr>
          <p:spPr bwMode="auto">
            <a:xfrm>
              <a:off x="9893305" y="2208892"/>
              <a:ext cx="0" cy="154215"/>
            </a:xfrm>
            <a:prstGeom prst="line">
              <a:avLst/>
            </a:prstGeom>
            <a:noFill/>
            <a:ln w="38100"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76F26AD2-0F68-638F-3023-3E4F4A970770}"/>
                </a:ext>
              </a:extLst>
            </p:cNvPr>
            <p:cNvCxnSpPr/>
            <p:nvPr/>
          </p:nvCxnSpPr>
          <p:spPr bwMode="auto">
            <a:xfrm>
              <a:off x="9847423" y="2208892"/>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90ED2DA3-E1F2-C52A-4A19-C1E4CFD28DEB}"/>
                </a:ext>
              </a:extLst>
            </p:cNvPr>
            <p:cNvCxnSpPr/>
            <p:nvPr/>
          </p:nvCxnSpPr>
          <p:spPr bwMode="auto">
            <a:xfrm>
              <a:off x="10190474" y="2205692"/>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20BF8C98-0E53-5F72-3B95-0F4891E3B579}"/>
                </a:ext>
              </a:extLst>
            </p:cNvPr>
            <p:cNvCxnSpPr/>
            <p:nvPr/>
          </p:nvCxnSpPr>
          <p:spPr bwMode="auto">
            <a:xfrm>
              <a:off x="8377183" y="2131785"/>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C524F7ED-F4EB-39D7-C939-95F201D6CFC4}"/>
                </a:ext>
              </a:extLst>
            </p:cNvPr>
            <p:cNvCxnSpPr/>
            <p:nvPr/>
          </p:nvCxnSpPr>
          <p:spPr bwMode="auto">
            <a:xfrm>
              <a:off x="10646786" y="2208892"/>
              <a:ext cx="0" cy="154215"/>
            </a:xfrm>
            <a:prstGeom prst="line">
              <a:avLst/>
            </a:prstGeom>
            <a:noFill/>
            <a:ln w="38100" cap="flat" cmpd="sng" algn="ctr">
              <a:solidFill>
                <a:schemeClr val="accent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1BC08795-47C7-5E15-6F52-50C65FA2D2C0}"/>
                </a:ext>
              </a:extLst>
            </p:cNvPr>
            <p:cNvCxnSpPr/>
            <p:nvPr/>
          </p:nvCxnSpPr>
          <p:spPr bwMode="auto">
            <a:xfrm>
              <a:off x="10978808" y="2210647"/>
              <a:ext cx="0" cy="154215"/>
            </a:xfrm>
            <a:prstGeom prst="line">
              <a:avLst/>
            </a:prstGeom>
            <a:noFill/>
            <a:ln w="38100"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B5D71BCD-4196-9371-4398-0FB9B0726721}"/>
                </a:ext>
              </a:extLst>
            </p:cNvPr>
            <p:cNvCxnSpPr/>
            <p:nvPr/>
          </p:nvCxnSpPr>
          <p:spPr bwMode="auto">
            <a:xfrm>
              <a:off x="10895475" y="2208888"/>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CB2B4F4C-4D6B-E71E-CE87-C32A0AD5A2BB}"/>
                </a:ext>
              </a:extLst>
            </p:cNvPr>
            <p:cNvCxnSpPr/>
            <p:nvPr/>
          </p:nvCxnSpPr>
          <p:spPr bwMode="auto">
            <a:xfrm>
              <a:off x="10389993" y="2208892"/>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51E67AE5-B832-17DC-8FFA-7FBE324946A2}"/>
                </a:ext>
              </a:extLst>
            </p:cNvPr>
            <p:cNvCxnSpPr/>
            <p:nvPr/>
          </p:nvCxnSpPr>
          <p:spPr bwMode="auto">
            <a:xfrm>
              <a:off x="10488387" y="2208892"/>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515EC89F-CA29-8CEC-0C6D-A5977EE007D0}"/>
                </a:ext>
              </a:extLst>
            </p:cNvPr>
            <p:cNvCxnSpPr/>
            <p:nvPr/>
          </p:nvCxnSpPr>
          <p:spPr bwMode="auto">
            <a:xfrm>
              <a:off x="10518710" y="2208892"/>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0C40A63B-6923-8F04-51BD-0BD3CD5D9E7C}"/>
                </a:ext>
              </a:extLst>
            </p:cNvPr>
            <p:cNvCxnSpPr/>
            <p:nvPr/>
          </p:nvCxnSpPr>
          <p:spPr bwMode="auto">
            <a:xfrm>
              <a:off x="10031023" y="2208891"/>
              <a:ext cx="0" cy="154215"/>
            </a:xfrm>
            <a:prstGeom prst="line">
              <a:avLst/>
            </a:prstGeom>
            <a:noFill/>
            <a:ln w="28575"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F856DEB6-FD48-63FD-6C60-E513ACAC8BC6}"/>
                </a:ext>
              </a:extLst>
            </p:cNvPr>
            <p:cNvCxnSpPr/>
            <p:nvPr/>
          </p:nvCxnSpPr>
          <p:spPr bwMode="auto">
            <a:xfrm>
              <a:off x="10437990" y="2208892"/>
              <a:ext cx="0" cy="154215"/>
            </a:xfrm>
            <a:prstGeom prst="line">
              <a:avLst/>
            </a:prstGeom>
            <a:noFill/>
            <a:ln w="57150"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897583E9-8B5A-724A-A2CC-2802A5F7489A}"/>
                </a:ext>
              </a:extLst>
            </p:cNvPr>
            <p:cNvCxnSpPr/>
            <p:nvPr/>
          </p:nvCxnSpPr>
          <p:spPr bwMode="auto">
            <a:xfrm>
              <a:off x="10083780" y="2208890"/>
              <a:ext cx="0" cy="154215"/>
            </a:xfrm>
            <a:prstGeom prst="line">
              <a:avLst/>
            </a:prstGeom>
            <a:noFill/>
            <a:ln w="57150"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49B4F544-A060-22DF-E252-1CD367DB6C96}"/>
                </a:ext>
              </a:extLst>
            </p:cNvPr>
            <p:cNvCxnSpPr/>
            <p:nvPr/>
          </p:nvCxnSpPr>
          <p:spPr bwMode="auto">
            <a:xfrm>
              <a:off x="10145340" y="2210450"/>
              <a:ext cx="0" cy="154215"/>
            </a:xfrm>
            <a:prstGeom prst="line">
              <a:avLst/>
            </a:prstGeom>
            <a:noFill/>
            <a:ln w="57150"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387F1DDF-511D-9E36-F4C8-124A0BD35355}"/>
                </a:ext>
              </a:extLst>
            </p:cNvPr>
            <p:cNvCxnSpPr/>
            <p:nvPr/>
          </p:nvCxnSpPr>
          <p:spPr bwMode="auto">
            <a:xfrm>
              <a:off x="10247788" y="2208889"/>
              <a:ext cx="0" cy="154215"/>
            </a:xfrm>
            <a:prstGeom prst="line">
              <a:avLst/>
            </a:prstGeom>
            <a:noFill/>
            <a:ln w="76200"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7206354D-BF88-DC2F-2334-EE4235891C3F}"/>
                </a:ext>
              </a:extLst>
            </p:cNvPr>
            <p:cNvCxnSpPr/>
            <p:nvPr/>
          </p:nvCxnSpPr>
          <p:spPr bwMode="auto">
            <a:xfrm>
              <a:off x="10319308" y="2208892"/>
              <a:ext cx="0" cy="154215"/>
            </a:xfrm>
            <a:prstGeom prst="line">
              <a:avLst/>
            </a:prstGeom>
            <a:noFill/>
            <a:ln w="57150"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46E651BC-6030-740E-3B18-354B50083B5F}"/>
                </a:ext>
              </a:extLst>
            </p:cNvPr>
            <p:cNvCxnSpPr/>
            <p:nvPr/>
          </p:nvCxnSpPr>
          <p:spPr bwMode="auto">
            <a:xfrm>
              <a:off x="10590425" y="2209267"/>
              <a:ext cx="0" cy="154215"/>
            </a:xfrm>
            <a:prstGeom prst="line">
              <a:avLst/>
            </a:prstGeom>
            <a:noFill/>
            <a:ln w="57150"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724105C8-8075-C1A8-4062-D5D478BE88D6}"/>
                </a:ext>
              </a:extLst>
            </p:cNvPr>
            <p:cNvCxnSpPr/>
            <p:nvPr/>
          </p:nvCxnSpPr>
          <p:spPr bwMode="auto">
            <a:xfrm>
              <a:off x="10699095" y="2208892"/>
              <a:ext cx="0" cy="154215"/>
            </a:xfrm>
            <a:prstGeom prst="line">
              <a:avLst/>
            </a:prstGeom>
            <a:noFill/>
            <a:ln w="57150"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51F8176F-1D19-A038-3355-1F5DAC6D5D0F}"/>
                </a:ext>
              </a:extLst>
            </p:cNvPr>
            <p:cNvCxnSpPr/>
            <p:nvPr/>
          </p:nvCxnSpPr>
          <p:spPr bwMode="auto">
            <a:xfrm>
              <a:off x="10767931" y="2208892"/>
              <a:ext cx="0" cy="154215"/>
            </a:xfrm>
            <a:prstGeom prst="line">
              <a:avLst/>
            </a:prstGeom>
            <a:noFill/>
            <a:ln w="76200"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FB96E4AE-36D5-277D-5866-9B070DE90042}"/>
                </a:ext>
              </a:extLst>
            </p:cNvPr>
            <p:cNvCxnSpPr/>
            <p:nvPr/>
          </p:nvCxnSpPr>
          <p:spPr bwMode="auto">
            <a:xfrm>
              <a:off x="10837205" y="2208892"/>
              <a:ext cx="0" cy="154215"/>
            </a:xfrm>
            <a:prstGeom prst="line">
              <a:avLst/>
            </a:prstGeom>
            <a:noFill/>
            <a:ln w="57150" cap="flat" cmpd="sng" algn="ctr">
              <a:solidFill>
                <a:schemeClr val="accent1"/>
              </a:solidFill>
              <a:prstDash val="solid"/>
              <a:round/>
              <a:headEnd type="none" w="med" len="med"/>
              <a:tailEnd type="none" w="med" len="med"/>
            </a:ln>
            <a:effectLst/>
          </p:spPr>
        </p:cxnSp>
      </p:grpSp>
    </p:spTree>
    <p:extLst>
      <p:ext uri="{BB962C8B-B14F-4D97-AF65-F5344CB8AC3E}">
        <p14:creationId xmlns:p14="http://schemas.microsoft.com/office/powerpoint/2010/main" val="108639025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5C57C5C-29D8-46B1-A352-F49A2AF02E8C}"/>
              </a:ext>
            </a:extLst>
          </p:cNvPr>
          <p:cNvSpPr>
            <a:spLocks noGrp="1"/>
          </p:cNvSpPr>
          <p:nvPr>
            <p:ph idx="1"/>
          </p:nvPr>
        </p:nvSpPr>
        <p:spPr/>
        <p:txBody>
          <a:bodyPr/>
          <a:lstStyle/>
          <a:p>
            <a:r>
              <a:rPr lang="en-US" sz="2000" dirty="0"/>
              <a:t>Open label, multicenter phase II trial</a:t>
            </a:r>
          </a:p>
        </p:txBody>
      </p:sp>
      <p:sp>
        <p:nvSpPr>
          <p:cNvPr id="2" name="Title 1">
            <a:extLst>
              <a:ext uri="{FF2B5EF4-FFF2-40B4-BE49-F238E27FC236}">
                <a16:creationId xmlns:a16="http://schemas.microsoft.com/office/drawing/2014/main" id="{8A5E3299-8CAF-4E4F-9D6D-F7395EF15B68}"/>
              </a:ext>
            </a:extLst>
          </p:cNvPr>
          <p:cNvSpPr>
            <a:spLocks noGrp="1"/>
          </p:cNvSpPr>
          <p:nvPr>
            <p:ph type="title"/>
          </p:nvPr>
        </p:nvSpPr>
        <p:spPr/>
        <p:txBody>
          <a:bodyPr/>
          <a:lstStyle/>
          <a:p>
            <a:r>
              <a:rPr lang="en-IN" dirty="0">
                <a:cs typeface="Calibri" panose="020F0502020204030204" pitchFamily="34" charset="0"/>
              </a:rPr>
              <a:t>Phase II ASCENT: </a:t>
            </a:r>
            <a:r>
              <a:rPr lang="en-IN" b="1" i="0" dirty="0">
                <a:effectLst/>
                <a:cs typeface="Calibri" panose="020F0502020204030204" pitchFamily="34" charset="0"/>
              </a:rPr>
              <a:t>Carfilzomib</a:t>
            </a:r>
            <a:r>
              <a:rPr lang="en-IN" dirty="0">
                <a:cs typeface="Calibri" panose="020F0502020204030204" pitchFamily="34" charset="0"/>
              </a:rPr>
              <a:t> + </a:t>
            </a:r>
            <a:r>
              <a:rPr lang="en-IN" b="1" i="0" dirty="0">
                <a:effectLst/>
                <a:cs typeface="Calibri" panose="020F0502020204030204" pitchFamily="34" charset="0"/>
              </a:rPr>
              <a:t>Lenalidomide</a:t>
            </a:r>
            <a:r>
              <a:rPr lang="en-IN" dirty="0">
                <a:cs typeface="Calibri" panose="020F0502020204030204" pitchFamily="34" charset="0"/>
              </a:rPr>
              <a:t> + </a:t>
            </a:r>
            <a:r>
              <a:rPr lang="en-IN" b="1" i="0" dirty="0">
                <a:effectLst/>
                <a:cs typeface="Calibri" panose="020F0502020204030204" pitchFamily="34" charset="0"/>
              </a:rPr>
              <a:t>Dexamethasone + Daratumumab</a:t>
            </a:r>
            <a:r>
              <a:rPr lang="en-IN" dirty="0">
                <a:cs typeface="Calibri" panose="020F0502020204030204" pitchFamily="34" charset="0"/>
              </a:rPr>
              <a:t> for High-Risk SMM</a:t>
            </a:r>
            <a:endParaRPr lang="en-US" dirty="0">
              <a:cs typeface="Calibri" panose="020F0502020204030204" pitchFamily="34" charset="0"/>
            </a:endParaRPr>
          </a:p>
        </p:txBody>
      </p:sp>
      <p:sp>
        <p:nvSpPr>
          <p:cNvPr id="4" name="Line 54">
            <a:extLst>
              <a:ext uri="{FF2B5EF4-FFF2-40B4-BE49-F238E27FC236}">
                <a16:creationId xmlns:a16="http://schemas.microsoft.com/office/drawing/2014/main" id="{BD930B7E-9705-46EC-8CD0-5E30B251D6FB}"/>
              </a:ext>
            </a:extLst>
          </p:cNvPr>
          <p:cNvSpPr>
            <a:spLocks noChangeShapeType="1"/>
          </p:cNvSpPr>
          <p:nvPr/>
        </p:nvSpPr>
        <p:spPr bwMode="auto">
          <a:xfrm flipV="1">
            <a:off x="2437418" y="3241442"/>
            <a:ext cx="369804" cy="0"/>
          </a:xfrm>
          <a:prstGeom prst="line">
            <a:avLst/>
          </a:prstGeom>
          <a:noFill/>
          <a:ln w="28575">
            <a:solidFill>
              <a:schemeClr val="bg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pitchFamily="34" charset="0"/>
            </a:endParaRPr>
          </a:p>
        </p:txBody>
      </p:sp>
      <p:sp>
        <p:nvSpPr>
          <p:cNvPr id="5" name="Text Box 45">
            <a:extLst>
              <a:ext uri="{FF2B5EF4-FFF2-40B4-BE49-F238E27FC236}">
                <a16:creationId xmlns:a16="http://schemas.microsoft.com/office/drawing/2014/main" id="{3620A494-83C6-4421-AA34-C5C7A44D49AB}"/>
              </a:ext>
            </a:extLst>
          </p:cNvPr>
          <p:cNvSpPr txBox="1">
            <a:spLocks noChangeArrowheads="1"/>
          </p:cNvSpPr>
          <p:nvPr/>
        </p:nvSpPr>
        <p:spPr bwMode="auto">
          <a:xfrm>
            <a:off x="3090160" y="1856172"/>
            <a:ext cx="1897608" cy="615553"/>
          </a:xfrm>
          <a:prstGeom prst="rect">
            <a:avLst/>
          </a:prstGeom>
          <a:noFill/>
          <a:ln w="9525">
            <a:noFill/>
            <a:miter lim="800000"/>
            <a:headEnd/>
            <a:tailEnd/>
          </a:ln>
        </p:spPr>
        <p:txBody>
          <a:bodyPr wrap="square">
            <a:spAutoFit/>
          </a:bodyPr>
          <a:lstStyle/>
          <a:p>
            <a:pPr marL="0" marR="0" lvl="0" indent="0" algn="ctr" defTabSz="914400" rtl="0" eaLnBrk="0" fontAlgn="auto" latinLnBrk="0" hangingPunct="0">
              <a:lnSpc>
                <a:spcPct val="100000"/>
              </a:lnSpc>
              <a:spcBef>
                <a:spcPct val="0"/>
              </a:spcBef>
              <a:spcAft>
                <a:spcPct val="0"/>
              </a:spcAft>
              <a:buClrTx/>
              <a:buSzTx/>
              <a:buFontTx/>
              <a:buNone/>
              <a:tabLst/>
              <a:defRPr/>
            </a:pPr>
            <a:r>
              <a:rPr kumimoji="0" lang="en-GB"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Induction</a:t>
            </a:r>
            <a:b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 x </a:t>
            </a:r>
            <a:r>
              <a:rPr lang="en-GB" sz="1600" dirty="0">
                <a:solidFill>
                  <a:srgbClr val="000000"/>
                </a:solidFill>
                <a:latin typeface="Calibri" panose="020F0502020204030204" pitchFamily="34" charset="0"/>
                <a:cs typeface="Calibri" panose="020F0502020204030204" pitchFamily="34" charset="0"/>
              </a:rPr>
              <a:t>4-wk</a:t>
            </a:r>
            <a: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cycles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7" name="Rounded Rectangle 28">
            <a:extLst>
              <a:ext uri="{FF2B5EF4-FFF2-40B4-BE49-F238E27FC236}">
                <a16:creationId xmlns:a16="http://schemas.microsoft.com/office/drawing/2014/main" id="{D0647DBA-B1DA-4540-B536-2177DEBEB870}"/>
              </a:ext>
            </a:extLst>
          </p:cNvPr>
          <p:cNvSpPr/>
          <p:nvPr/>
        </p:nvSpPr>
        <p:spPr>
          <a:xfrm>
            <a:off x="471709" y="2471725"/>
            <a:ext cx="1965709" cy="2088983"/>
          </a:xfrm>
          <a:prstGeom prst="roundRect">
            <a:avLst>
              <a:gd name="adj" fmla="val 15303"/>
            </a:avLst>
          </a:prstGeom>
          <a:noFill/>
          <a:ln w="25400" cap="flat" cmpd="sng" algn="ctr">
            <a:noFill/>
            <a:prstDash val="solid"/>
          </a:ln>
          <a:effectLst/>
        </p:spPr>
        <p:txBody>
          <a:bodyPr lIns="0" rIns="0" rtlCol="0" anchor="ctr"/>
          <a:lstStyle/>
          <a:p>
            <a:pPr marL="0" marR="0" lvl="0" indent="0" algn="ctr" defTabSz="914400" rtl="0" eaLnBrk="1" fontAlgn="auto" latinLnBrk="0" hangingPunct="1">
              <a:lnSpc>
                <a:spcPct val="100000"/>
              </a:lnSpc>
              <a:spcBef>
                <a:spcPts val="0"/>
              </a:spcBef>
              <a:spcAft>
                <a:spcPts val="338"/>
              </a:spcAft>
              <a:buClrTx/>
              <a:buSzTx/>
              <a:buFontTx/>
              <a:buNone/>
              <a:tabLst/>
              <a:defRPr/>
            </a:pPr>
            <a:r>
              <a:rPr kumimoji="0" lang="en-GB"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diagnosed with high-risk* SMM, or score of ≥9 on risk scoring system</a:t>
            </a:r>
            <a:r>
              <a:rPr kumimoji="0" lang="en-GB" sz="1600" b="0" i="0" u="none" strike="noStrike" kern="1200" cap="none" spc="0" normalizeH="0" baseline="30000" noProof="0" dirty="0">
                <a:ln>
                  <a:noFill/>
                </a:ln>
                <a:solidFill>
                  <a:srgbClr val="000000"/>
                </a:solidFill>
                <a:effectLst/>
                <a:uLnTx/>
                <a:uFillTx/>
                <a:latin typeface="+mn-lt"/>
              </a:rPr>
              <a:t>†</a:t>
            </a:r>
            <a:r>
              <a:rPr kumimoji="0" lang="en-GB"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t>
            </a:r>
            <a:r>
              <a:rPr lang="en-GB" sz="1600" b="0" dirty="0">
                <a:solidFill>
                  <a:srgbClr val="000000"/>
                </a:solidFill>
                <a:latin typeface="Calibri" panose="020F0502020204030204" pitchFamily="34" charset="0"/>
                <a:cs typeface="Calibri" panose="020F0502020204030204" pitchFamily="34" charset="0"/>
              </a:rPr>
              <a:t>and</a:t>
            </a:r>
            <a:r>
              <a:rPr kumimoji="0" lang="en-GB"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high-risk FISH, and without significant comorbidities </a:t>
            </a:r>
          </a:p>
          <a:p>
            <a:pPr marL="0" marR="0" lvl="0" indent="0" algn="ctr" defTabSz="914400" rtl="0" eaLnBrk="1" fontAlgn="auto" latinLnBrk="0" hangingPunct="1">
              <a:lnSpc>
                <a:spcPct val="100000"/>
              </a:lnSpc>
              <a:spcBef>
                <a:spcPts val="0"/>
              </a:spcBef>
              <a:spcAft>
                <a:spcPts val="338"/>
              </a:spcAft>
              <a:buClrTx/>
              <a:buSzTx/>
              <a:buFontTx/>
              <a:buNone/>
              <a:tabLst/>
              <a:defRPr/>
            </a:pPr>
            <a:r>
              <a:rPr kumimoji="0" lang="en-GB"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87)</a:t>
            </a:r>
          </a:p>
        </p:txBody>
      </p:sp>
      <p:sp>
        <p:nvSpPr>
          <p:cNvPr id="8" name="Rounded Rectangle 29">
            <a:extLst>
              <a:ext uri="{FF2B5EF4-FFF2-40B4-BE49-F238E27FC236}">
                <a16:creationId xmlns:a16="http://schemas.microsoft.com/office/drawing/2014/main" id="{A8BC7BB5-FB36-4AC6-BC6C-0DFB09CD3D95}"/>
              </a:ext>
            </a:extLst>
          </p:cNvPr>
          <p:cNvSpPr/>
          <p:nvPr/>
        </p:nvSpPr>
        <p:spPr>
          <a:xfrm>
            <a:off x="2925214" y="2463804"/>
            <a:ext cx="2227501" cy="2723260"/>
          </a:xfrm>
          <a:prstGeom prst="rect">
            <a:avLst/>
          </a:prstGeom>
          <a:solidFill>
            <a:schemeClr val="accent2">
              <a:lumMod val="75000"/>
            </a:schemeClr>
          </a:solidFill>
          <a:ln w="9525" cap="flat" cmpd="sng" algn="ctr">
            <a:noFill/>
            <a:prstDash val="solid"/>
          </a:ln>
          <a:effectLst/>
        </p:spPr>
        <p:txBody>
          <a:bodyPr lIns="40500" tIns="20250" rIns="40500" bIns="2025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Carfilzomib</a:t>
            </a: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36 mg/m</a:t>
            </a:r>
            <a:r>
              <a:rPr kumimoji="0" lang="en-GB"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2 </a:t>
            </a:r>
            <a:r>
              <a:rPr lang="en-GB" sz="1600" b="0" dirty="0">
                <a:solidFill>
                  <a:srgbClr val="FFFFFF"/>
                </a:solidFill>
                <a:latin typeface="Calibri" panose="020F0502020204030204" pitchFamily="34" charset="0"/>
                <a:cs typeface="Calibri" panose="020F0502020204030204" pitchFamily="34" charset="0"/>
              </a:rPr>
              <a:t>x twice weekly or </a:t>
            </a: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56 mg/m</a:t>
            </a:r>
            <a:r>
              <a:rPr kumimoji="0" lang="en-GB"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2</a:t>
            </a:r>
            <a:r>
              <a:rPr kumimoji="0" lang="en-GB" sz="1600" b="0" i="0" u="none" strike="noStrike" kern="1200" cap="none" spc="0" normalizeH="0" noProof="0" dirty="0">
                <a:ln>
                  <a:noFill/>
                </a:ln>
                <a:solidFill>
                  <a:srgbClr val="FFFFFF"/>
                </a:solidFill>
                <a:effectLst/>
                <a:uLnTx/>
                <a:uFillTx/>
                <a:latin typeface="Calibri" panose="020F0502020204030204" pitchFamily="34" charset="0"/>
                <a:ea typeface="+mn-ea"/>
                <a:cs typeface="Calibri" panose="020F0502020204030204" pitchFamily="34" charset="0"/>
              </a:rPr>
              <a:t> x weekly</a:t>
            </a:r>
            <a:endPar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Lenalidomide</a:t>
            </a:r>
            <a:b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25 mg </a:t>
            </a:r>
            <a:r>
              <a:rPr lang="en-GB" sz="1600" b="0" dirty="0">
                <a:solidFill>
                  <a:srgbClr val="FFFFFF"/>
                </a:solidFill>
                <a:latin typeface="Calibri" panose="020F0502020204030204" pitchFamily="34" charset="0"/>
                <a:cs typeface="Calibri" panose="020F0502020204030204" pitchFamily="34" charset="0"/>
              </a:rPr>
              <a:t>daily x 3 wk</a:t>
            </a:r>
          </a:p>
          <a:p>
            <a:pPr marL="0" marR="0" lvl="0" indent="0" algn="ctr" defTabSz="914400" rtl="0" eaLnBrk="1" fontAlgn="auto" latinLnBrk="0" hangingPunct="1">
              <a:lnSpc>
                <a:spcPct val="90000"/>
              </a:lnSpc>
              <a:spcBef>
                <a:spcPts val="1000"/>
              </a:spcBef>
              <a:spcAft>
                <a:spcPts val="0"/>
              </a:spcAft>
              <a:buClrTx/>
              <a:buSzTx/>
              <a:buFontTx/>
              <a:buNone/>
              <a:tabLst/>
              <a:defRPr/>
            </a:pPr>
            <a:r>
              <a:rPr lang="en-GB" sz="1600" dirty="0">
                <a:solidFill>
                  <a:srgbClr val="FFFFFF"/>
                </a:solidFill>
                <a:latin typeface="Calibri" panose="020F0502020204030204" pitchFamily="34" charset="0"/>
                <a:cs typeface="Calibri" panose="020F0502020204030204" pitchFamily="34" charset="0"/>
              </a:rPr>
              <a:t>Daratumumab</a:t>
            </a:r>
            <a:r>
              <a:rPr lang="en-GB" sz="1600" b="0" dirty="0">
                <a:solidFill>
                  <a:srgbClr val="FFFFFF"/>
                </a:solidFill>
                <a:latin typeface="Calibri" panose="020F0502020204030204" pitchFamily="34" charset="0"/>
                <a:cs typeface="Calibri" panose="020F0502020204030204" pitchFamily="34" charset="0"/>
              </a:rPr>
              <a:t>          </a:t>
            </a:r>
          </a:p>
          <a:p>
            <a:pPr marL="0" marR="0" lvl="0" indent="0" algn="ctr" defTabSz="914400" rtl="0" eaLnBrk="1" fontAlgn="auto" latinLnBrk="0" hangingPunct="1">
              <a:lnSpc>
                <a:spcPct val="90000"/>
              </a:lnSpc>
              <a:spcBef>
                <a:spcPts val="0"/>
              </a:spcBef>
              <a:spcAft>
                <a:spcPts val="0"/>
              </a:spcAft>
              <a:buClrTx/>
              <a:buSzTx/>
              <a:buFontTx/>
              <a:buNone/>
              <a:tabLst/>
              <a:defRPr/>
            </a:pPr>
            <a:r>
              <a:rPr lang="en-GB" sz="1600" b="0" dirty="0">
                <a:solidFill>
                  <a:srgbClr val="FFFFFF"/>
                </a:solidFill>
                <a:latin typeface="Calibri" panose="020F0502020204030204" pitchFamily="34" charset="0"/>
                <a:cs typeface="Calibri" panose="020F0502020204030204" pitchFamily="34" charset="0"/>
              </a:rPr>
              <a:t>weekly x 8 wk, </a:t>
            </a:r>
            <a:br>
              <a:rPr lang="en-GB" sz="1600" b="0" dirty="0">
                <a:solidFill>
                  <a:srgbClr val="FFFFFF"/>
                </a:solidFill>
                <a:latin typeface="Calibri" panose="020F0502020204030204" pitchFamily="34" charset="0"/>
                <a:cs typeface="Calibri" panose="020F0502020204030204" pitchFamily="34" charset="0"/>
              </a:rPr>
            </a:br>
            <a:r>
              <a:rPr lang="en-GB" sz="1600" b="0" dirty="0">
                <a:solidFill>
                  <a:srgbClr val="FFFFFF"/>
                </a:solidFill>
                <a:latin typeface="Calibri" panose="020F0502020204030204" pitchFamily="34" charset="0"/>
                <a:cs typeface="Calibri" panose="020F0502020204030204" pitchFamily="34" charset="0"/>
              </a:rPr>
              <a:t>alternate wk x 16 wk</a:t>
            </a:r>
            <a:endPar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Dexamethasone</a:t>
            </a: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b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40 mg </a:t>
            </a:r>
            <a:r>
              <a:rPr lang="en-GB" sz="1600" b="0" dirty="0">
                <a:solidFill>
                  <a:srgbClr val="FFFFFF"/>
                </a:solidFill>
                <a:latin typeface="Calibri" panose="020F0502020204030204" pitchFamily="34" charset="0"/>
                <a:cs typeface="Calibri" panose="020F0502020204030204" pitchFamily="34" charset="0"/>
              </a:rPr>
              <a:t>weekly</a:t>
            </a:r>
            <a:endPar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 name="Rounded Rectangle 29">
            <a:extLst>
              <a:ext uri="{FF2B5EF4-FFF2-40B4-BE49-F238E27FC236}">
                <a16:creationId xmlns:a16="http://schemas.microsoft.com/office/drawing/2014/main" id="{7A8810CE-1AF9-44BC-97B3-E03A3B029947}"/>
              </a:ext>
            </a:extLst>
          </p:cNvPr>
          <p:cNvSpPr/>
          <p:nvPr/>
        </p:nvSpPr>
        <p:spPr>
          <a:xfrm>
            <a:off x="5741317" y="2449083"/>
            <a:ext cx="2150942" cy="2737981"/>
          </a:xfrm>
          <a:prstGeom prst="rect">
            <a:avLst/>
          </a:prstGeom>
          <a:solidFill>
            <a:schemeClr val="accent2">
              <a:lumMod val="60000"/>
              <a:lumOff val="40000"/>
            </a:schemeClr>
          </a:solidFill>
          <a:ln w="9525" cap="flat" cmpd="sng" algn="ctr">
            <a:noFill/>
            <a:prstDash val="solid"/>
          </a:ln>
          <a:effectLst/>
        </p:spPr>
        <p:txBody>
          <a:bodyPr lIns="40500" tIns="20250" rIns="40500" bIns="2025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Carfilzomib</a:t>
            </a: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36 mg/m</a:t>
            </a:r>
            <a:r>
              <a:rPr kumimoji="0" lang="en-GB"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2</a:t>
            </a:r>
            <a:r>
              <a:rPr kumimoji="0" lang="en-GB" sz="1600" b="0" i="0" u="none" strike="noStrike" kern="1200" cap="none" spc="0" normalizeH="0" noProof="0" dirty="0">
                <a:ln>
                  <a:noFill/>
                </a:ln>
                <a:solidFill>
                  <a:srgbClr val="FFFFFF"/>
                </a:solidFill>
                <a:effectLst/>
                <a:uLnTx/>
                <a:uFillTx/>
                <a:latin typeface="Calibri" panose="020F0502020204030204" pitchFamily="34" charset="0"/>
                <a:ea typeface="+mn-ea"/>
                <a:cs typeface="Calibri" panose="020F0502020204030204" pitchFamily="34" charset="0"/>
              </a:rPr>
              <a:t> </a:t>
            </a:r>
            <a:r>
              <a:rPr lang="en-GB" sz="1600" b="0" dirty="0">
                <a:solidFill>
                  <a:srgbClr val="FFFFFF"/>
                </a:solidFill>
                <a:latin typeface="Calibri" panose="020F0502020204030204" pitchFamily="34" charset="0"/>
                <a:cs typeface="Calibri" panose="020F0502020204030204" pitchFamily="34" charset="0"/>
              </a:rPr>
              <a:t>twice weekly or</a:t>
            </a: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56 mg/m</a:t>
            </a:r>
            <a:r>
              <a:rPr kumimoji="0" lang="en-GB"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2</a:t>
            </a:r>
            <a:r>
              <a:rPr kumimoji="0" lang="en-GB" sz="1600" b="0" i="0" u="none" strike="noStrike" kern="1200" cap="none" spc="0" normalizeH="0" noProof="0" dirty="0">
                <a:ln>
                  <a:noFill/>
                </a:ln>
                <a:solidFill>
                  <a:srgbClr val="FFFFFF"/>
                </a:solidFill>
                <a:effectLst/>
                <a:uLnTx/>
                <a:uFillTx/>
                <a:latin typeface="Calibri" panose="020F0502020204030204" pitchFamily="34" charset="0"/>
                <a:ea typeface="+mn-ea"/>
                <a:cs typeface="Calibri" panose="020F0502020204030204" pitchFamily="34" charset="0"/>
              </a:rPr>
              <a:t> weekly</a:t>
            </a:r>
            <a:endPar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Lenalidomide</a:t>
            </a:r>
            <a:b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25 mg </a:t>
            </a:r>
            <a:r>
              <a:rPr lang="en-GB" sz="1600" b="0" dirty="0">
                <a:solidFill>
                  <a:srgbClr val="FFFFFF"/>
                </a:solidFill>
                <a:latin typeface="Calibri" panose="020F0502020204030204" pitchFamily="34" charset="0"/>
                <a:cs typeface="Calibri" panose="020F0502020204030204" pitchFamily="34" charset="0"/>
              </a:rPr>
              <a:t>daily x 3 wk</a:t>
            </a:r>
          </a:p>
          <a:p>
            <a:pPr marL="0" marR="0" lvl="0" indent="0" algn="ctr" defTabSz="914400" rtl="0" eaLnBrk="1" fontAlgn="auto" latinLnBrk="0" hangingPunct="1">
              <a:lnSpc>
                <a:spcPct val="90000"/>
              </a:lnSpc>
              <a:spcBef>
                <a:spcPts val="1000"/>
              </a:spcBef>
              <a:spcAft>
                <a:spcPts val="0"/>
              </a:spcAft>
              <a:buClrTx/>
              <a:buSzTx/>
              <a:buFontTx/>
              <a:buNone/>
              <a:tabLst/>
              <a:defRPr/>
            </a:pPr>
            <a:r>
              <a:rPr lang="en-GB" sz="1600" dirty="0">
                <a:solidFill>
                  <a:srgbClr val="FFFFFF"/>
                </a:solidFill>
                <a:latin typeface="Calibri" panose="020F0502020204030204" pitchFamily="34" charset="0"/>
                <a:cs typeface="Calibri" panose="020F0502020204030204" pitchFamily="34" charset="0"/>
              </a:rPr>
              <a:t>Daratumumab</a:t>
            </a:r>
            <a:r>
              <a:rPr lang="en-GB" sz="1600" b="0" dirty="0">
                <a:solidFill>
                  <a:srgbClr val="FFFFFF"/>
                </a:solidFill>
                <a:latin typeface="Calibri" panose="020F0502020204030204" pitchFamily="34" charset="0"/>
                <a:cs typeface="Calibri" panose="020F0502020204030204" pitchFamily="34" charset="0"/>
              </a:rPr>
              <a:t>          </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every 4 wk</a:t>
            </a:r>
          </a:p>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Dexamethasone</a:t>
            </a: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b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20 mg </a:t>
            </a:r>
            <a:r>
              <a:rPr lang="en-GB" sz="1600" b="0" dirty="0">
                <a:solidFill>
                  <a:srgbClr val="FFFFFF"/>
                </a:solidFill>
                <a:latin typeface="Calibri" panose="020F0502020204030204" pitchFamily="34" charset="0"/>
                <a:cs typeface="Calibri" panose="020F0502020204030204" pitchFamily="34" charset="0"/>
              </a:rPr>
              <a:t>weekly</a:t>
            </a:r>
            <a:endParaRPr kumimoji="0" lang="en-GB"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1" name="Text Box 45">
            <a:extLst>
              <a:ext uri="{FF2B5EF4-FFF2-40B4-BE49-F238E27FC236}">
                <a16:creationId xmlns:a16="http://schemas.microsoft.com/office/drawing/2014/main" id="{9EB06CB2-E49A-460A-9ED6-DD8A2EE16D8C}"/>
              </a:ext>
            </a:extLst>
          </p:cNvPr>
          <p:cNvSpPr txBox="1">
            <a:spLocks noChangeArrowheads="1"/>
          </p:cNvSpPr>
          <p:nvPr/>
        </p:nvSpPr>
        <p:spPr bwMode="auto">
          <a:xfrm>
            <a:off x="5894426" y="1856172"/>
            <a:ext cx="1844724" cy="615553"/>
          </a:xfrm>
          <a:prstGeom prst="rect">
            <a:avLst/>
          </a:prstGeom>
          <a:noFill/>
          <a:ln w="9525">
            <a:noFill/>
            <a:miter lim="800000"/>
            <a:headEnd/>
            <a:tailEnd/>
          </a:ln>
        </p:spPr>
        <p:txBody>
          <a:bodyPr wrap="square">
            <a:spAutoFit/>
          </a:bodyPr>
          <a:lstStyle/>
          <a:p>
            <a:pPr marL="0" marR="0" lvl="0" indent="0" algn="ctr" defTabSz="914400" rtl="0" eaLnBrk="0" fontAlgn="auto" latinLnBrk="0" hangingPunct="0">
              <a:lnSpc>
                <a:spcPct val="100000"/>
              </a:lnSpc>
              <a:spcBef>
                <a:spcPct val="0"/>
              </a:spcBef>
              <a:spcAft>
                <a:spcPct val="0"/>
              </a:spcAft>
              <a:buClrTx/>
              <a:buSzTx/>
              <a:buFontTx/>
              <a:buNone/>
              <a:tabLst/>
              <a:defRPr/>
            </a:pPr>
            <a:r>
              <a:rPr kumimoji="0" lang="en-GB"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Consolidation</a:t>
            </a:r>
            <a:b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 x 4-wk cycles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5" name="Rounded Rectangle 15">
            <a:extLst>
              <a:ext uri="{FF2B5EF4-FFF2-40B4-BE49-F238E27FC236}">
                <a16:creationId xmlns:a16="http://schemas.microsoft.com/office/drawing/2014/main" id="{8EE7C15E-5D2C-4627-A48F-41BD3B9B4392}"/>
              </a:ext>
            </a:extLst>
          </p:cNvPr>
          <p:cNvSpPr/>
          <p:nvPr/>
        </p:nvSpPr>
        <p:spPr>
          <a:xfrm>
            <a:off x="8497147" y="2449083"/>
            <a:ext cx="1990979" cy="1422244"/>
          </a:xfrm>
          <a:prstGeom prst="rect">
            <a:avLst/>
          </a:prstGeom>
          <a:solidFill>
            <a:schemeClr val="accent2">
              <a:lumMod val="40000"/>
              <a:lumOff val="60000"/>
            </a:schemeClr>
          </a:solidFill>
          <a:ln w="9525" cap="flat" cmpd="sng" algn="ctr">
            <a:noFill/>
            <a:prstDash val="solid"/>
          </a:ln>
          <a:effectLst/>
        </p:spPr>
        <p:txBody>
          <a:bodyPr vert="horz" lIns="40500" tIns="20250" rIns="40500" bIns="20250" rtlCol="0" anchor="ctr"/>
          <a:lstStyle/>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Lenalidomide</a:t>
            </a:r>
            <a:b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b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 10 mg </a:t>
            </a:r>
            <a:r>
              <a:rPr lang="en-GB" sz="1600" b="0" dirty="0">
                <a:solidFill>
                  <a:srgbClr val="455560">
                    <a:lumMod val="10000"/>
                  </a:srgbClr>
                </a:solidFill>
                <a:latin typeface="Calibri" panose="020F0502020204030204" pitchFamily="34" charset="0"/>
                <a:cs typeface="Calibri" panose="020F0502020204030204" pitchFamily="34" charset="0"/>
              </a:rPr>
              <a:t>daily x 3 wk</a:t>
            </a:r>
            <a:endPar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auto" latinLnBrk="0" hangingPunct="1">
              <a:lnSpc>
                <a:spcPct val="90000"/>
              </a:lnSpc>
              <a:spcBef>
                <a:spcPts val="1000"/>
              </a:spcBef>
              <a:spcAft>
                <a:spcPts val="0"/>
              </a:spcAft>
              <a:buClrTx/>
              <a:buSzTx/>
              <a:buFontTx/>
              <a:buNone/>
              <a:tabLst/>
              <a:defRPr/>
            </a:pPr>
            <a:r>
              <a:rPr kumimoji="0" lang="en-GB"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Daratumumab</a:t>
            </a:r>
            <a: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 </a:t>
            </a:r>
            <a:br>
              <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br>
            <a:r>
              <a:rPr lang="en-GB" sz="1600" b="0" dirty="0">
                <a:solidFill>
                  <a:srgbClr val="455560">
                    <a:lumMod val="10000"/>
                  </a:srgbClr>
                </a:solidFill>
                <a:latin typeface="Calibri" panose="020F0502020204030204" pitchFamily="34" charset="0"/>
                <a:cs typeface="Calibri" panose="020F0502020204030204" pitchFamily="34" charset="0"/>
              </a:rPr>
              <a:t>every 8 wk</a:t>
            </a:r>
            <a:endParaRPr kumimoji="0" lang="en-GB"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p:txBody>
      </p:sp>
      <p:sp>
        <p:nvSpPr>
          <p:cNvPr id="16" name="Text Box 45">
            <a:extLst>
              <a:ext uri="{FF2B5EF4-FFF2-40B4-BE49-F238E27FC236}">
                <a16:creationId xmlns:a16="http://schemas.microsoft.com/office/drawing/2014/main" id="{0C322491-77CF-4555-9BB0-0C8459F21EAC}"/>
              </a:ext>
            </a:extLst>
          </p:cNvPr>
          <p:cNvSpPr txBox="1">
            <a:spLocks noChangeArrowheads="1"/>
          </p:cNvSpPr>
          <p:nvPr/>
        </p:nvSpPr>
        <p:spPr bwMode="auto">
          <a:xfrm>
            <a:off x="8480861" y="1856172"/>
            <a:ext cx="1990980" cy="615553"/>
          </a:xfrm>
          <a:prstGeom prst="rect">
            <a:avLst/>
          </a:prstGeom>
          <a:noFill/>
          <a:ln w="9525">
            <a:noFill/>
            <a:miter lim="800000"/>
            <a:headEnd/>
            <a:tailEnd/>
          </a:ln>
        </p:spPr>
        <p:txBody>
          <a:bodyPr wrap="square">
            <a:spAutoFit/>
          </a:bodyPr>
          <a:lstStyle/>
          <a:p>
            <a:pPr marL="0" marR="0" lvl="0" indent="0" algn="ctr" defTabSz="914400" rtl="0" eaLnBrk="0" fontAlgn="auto" latinLnBrk="0" hangingPunct="0">
              <a:lnSpc>
                <a:spcPct val="100000"/>
              </a:lnSpc>
              <a:spcBef>
                <a:spcPct val="0"/>
              </a:spcBef>
              <a:spcAft>
                <a:spcPct val="0"/>
              </a:spcAft>
              <a:buClrTx/>
              <a:buSzTx/>
              <a:buFontTx/>
              <a:buNone/>
              <a:tabLst/>
              <a:defRPr/>
            </a:pPr>
            <a:r>
              <a:rPr kumimoji="0" lang="en-GB"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Maintenance</a:t>
            </a:r>
            <a:b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lang="en-GB" sz="1600" dirty="0">
                <a:solidFill>
                  <a:srgbClr val="000000"/>
                </a:solidFill>
                <a:latin typeface="Calibri" panose="020F0502020204030204" pitchFamily="34" charset="0"/>
                <a:cs typeface="Calibri" panose="020F0502020204030204" pitchFamily="34" charset="0"/>
              </a:rPr>
              <a:t>12</a:t>
            </a:r>
            <a: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x </a:t>
            </a:r>
            <a:r>
              <a:rPr lang="en-GB" sz="1600" dirty="0">
                <a:solidFill>
                  <a:srgbClr val="000000"/>
                </a:solidFill>
                <a:latin typeface="Calibri" panose="020F0502020204030204" pitchFamily="34" charset="0"/>
                <a:cs typeface="Calibri" panose="020F0502020204030204" pitchFamily="34" charset="0"/>
              </a:rPr>
              <a:t>4-wk</a:t>
            </a:r>
            <a:r>
              <a:rPr kumimoji="0" lang="en-GB"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cycles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0" name="Text Box 11">
            <a:extLst>
              <a:ext uri="{FF2B5EF4-FFF2-40B4-BE49-F238E27FC236}">
                <a16:creationId xmlns:a16="http://schemas.microsoft.com/office/drawing/2014/main" id="{BFD5809B-DDA5-4896-AD2C-143AF535DD61}"/>
              </a:ext>
            </a:extLst>
          </p:cNvPr>
          <p:cNvSpPr txBox="1">
            <a:spLocks noChangeArrowheads="1"/>
          </p:cNvSpPr>
          <p:nvPr/>
        </p:nvSpPr>
        <p:spPr bwMode="auto">
          <a:xfrm>
            <a:off x="412627" y="638083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Kumar. ASH 2020. Abstr 2285. Kumar. ASH 2022. Abstr 757. </a:t>
            </a:r>
            <a:endParaRPr kumimoji="0" lang="en-US" altLang="en-US" sz="1400" b="0" i="0" u="none" strike="noStrike" kern="1200" cap="none" spc="0" normalizeH="0" baseline="0" noProof="0" dirty="0">
              <a:ln>
                <a:noFill/>
              </a:ln>
              <a:solidFill>
                <a:srgbClr val="455560"/>
              </a:solidFill>
              <a:effectLst/>
              <a:uLnTx/>
              <a:uFillTx/>
              <a:latin typeface="Arial" panose="020B0604020202020204" pitchFamily="34" charset="0"/>
              <a:ea typeface="+mn-ea"/>
              <a:cs typeface="+mn-cs"/>
            </a:endParaRPr>
          </a:p>
        </p:txBody>
      </p:sp>
      <p:sp>
        <p:nvSpPr>
          <p:cNvPr id="24" name="TextBox 23">
            <a:extLst>
              <a:ext uri="{FF2B5EF4-FFF2-40B4-BE49-F238E27FC236}">
                <a16:creationId xmlns:a16="http://schemas.microsoft.com/office/drawing/2014/main" id="{DA72E73E-0673-45D0-BCAB-E957E788F0E2}"/>
              </a:ext>
            </a:extLst>
          </p:cNvPr>
          <p:cNvSpPr txBox="1"/>
          <p:nvPr/>
        </p:nvSpPr>
        <p:spPr>
          <a:xfrm>
            <a:off x="8041140" y="4006285"/>
            <a:ext cx="3679151" cy="1217769"/>
          </a:xfrm>
          <a:prstGeom prst="rect">
            <a:avLst/>
          </a:prstGeom>
          <a:noFill/>
        </p:spPr>
        <p:txBody>
          <a:bodyPr wrap="square" rtlCol="0">
            <a:spAutoFit/>
          </a:bodyPr>
          <a:lstStyle/>
          <a:p>
            <a:pPr marL="285750" marR="0" lvl="0" indent="-285750" algn="l" defTabSz="914400" rtl="0" eaLnBrk="1" fontAlgn="auto" latinLnBrk="0" hangingPunct="1">
              <a:lnSpc>
                <a:spcPct val="90000"/>
              </a:lnSpc>
              <a:spcBef>
                <a:spcPts val="1000"/>
              </a:spcBef>
              <a:spcAft>
                <a:spcPts val="0"/>
              </a:spcAft>
              <a:buClrTx/>
              <a:buSzTx/>
              <a:buFont typeface="Wingdings" panose="05000000000000000000" pitchFamily="2" charset="2"/>
              <a:buChar char="§"/>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Primary endpoint: </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rate of confirmed sCR</a:t>
            </a:r>
          </a:p>
          <a:p>
            <a:pPr marL="285750" marR="0" lvl="0" indent="-285750" algn="l" defTabSz="914400" rtl="0" eaLnBrk="1" fontAlgn="auto" latinLnBrk="0" hangingPunct="1">
              <a:lnSpc>
                <a:spcPct val="90000"/>
              </a:lnSpc>
              <a:spcBef>
                <a:spcPts val="1000"/>
              </a:spcBef>
              <a:spcAft>
                <a:spcPts val="0"/>
              </a:spcAft>
              <a:buClrTx/>
              <a:buSzTx/>
              <a:buFont typeface="Wingdings" panose="05000000000000000000" pitchFamily="2" charset="2"/>
              <a:buChar char="§"/>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Secondary endpoints: </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MRD negativity, OS, PFS, safety</a:t>
            </a:r>
          </a:p>
        </p:txBody>
      </p:sp>
      <p:sp>
        <p:nvSpPr>
          <p:cNvPr id="6" name="Line 54">
            <a:extLst>
              <a:ext uri="{FF2B5EF4-FFF2-40B4-BE49-F238E27FC236}">
                <a16:creationId xmlns:a16="http://schemas.microsoft.com/office/drawing/2014/main" id="{84BA00DC-64E8-7765-BE0E-E0F824CB2AED}"/>
              </a:ext>
            </a:extLst>
          </p:cNvPr>
          <p:cNvSpPr>
            <a:spLocks noChangeShapeType="1"/>
          </p:cNvSpPr>
          <p:nvPr/>
        </p:nvSpPr>
        <p:spPr bwMode="auto">
          <a:xfrm flipV="1">
            <a:off x="5260511" y="3247154"/>
            <a:ext cx="369804" cy="0"/>
          </a:xfrm>
          <a:prstGeom prst="line">
            <a:avLst/>
          </a:prstGeom>
          <a:noFill/>
          <a:ln w="28575">
            <a:solidFill>
              <a:schemeClr val="bg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pitchFamily="34" charset="0"/>
            </a:endParaRPr>
          </a:p>
        </p:txBody>
      </p:sp>
      <p:sp>
        <p:nvSpPr>
          <p:cNvPr id="13" name="Line 54">
            <a:extLst>
              <a:ext uri="{FF2B5EF4-FFF2-40B4-BE49-F238E27FC236}">
                <a16:creationId xmlns:a16="http://schemas.microsoft.com/office/drawing/2014/main" id="{9EDE674A-9BE0-C8B5-36DA-B198B09DE135}"/>
              </a:ext>
            </a:extLst>
          </p:cNvPr>
          <p:cNvSpPr>
            <a:spLocks noChangeShapeType="1"/>
          </p:cNvSpPr>
          <p:nvPr/>
        </p:nvSpPr>
        <p:spPr bwMode="auto">
          <a:xfrm flipV="1">
            <a:off x="8003262" y="3241442"/>
            <a:ext cx="369804" cy="0"/>
          </a:xfrm>
          <a:prstGeom prst="line">
            <a:avLst/>
          </a:prstGeom>
          <a:noFill/>
          <a:ln w="28575">
            <a:solidFill>
              <a:schemeClr val="bg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pitchFamily="34" charset="0"/>
            </a:endParaRPr>
          </a:p>
        </p:txBody>
      </p:sp>
      <p:sp>
        <p:nvSpPr>
          <p:cNvPr id="14" name="TextBox 13">
            <a:extLst>
              <a:ext uri="{FF2B5EF4-FFF2-40B4-BE49-F238E27FC236}">
                <a16:creationId xmlns:a16="http://schemas.microsoft.com/office/drawing/2014/main" id="{E00F2C3C-888A-110E-0ADD-A45C572F3DC8}"/>
              </a:ext>
            </a:extLst>
          </p:cNvPr>
          <p:cNvSpPr txBox="1"/>
          <p:nvPr/>
        </p:nvSpPr>
        <p:spPr bwMode="auto">
          <a:xfrm>
            <a:off x="604675" y="5212342"/>
            <a:ext cx="582264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rgbClr val="000000"/>
                </a:solidFill>
                <a:latin typeface="Calibri" panose="020F0502020204030204" pitchFamily="34" charset="0"/>
                <a:cs typeface="+mn-cs"/>
              </a:rPr>
              <a:t>*U</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sing IMWG updated risk stratification criteria</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presence of any 2 of the following: serum M spike &gt;2 g/dL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involved/uninvolved FLC ratio &gt;20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BMPCs &gt;20%. </a:t>
            </a:r>
            <a:r>
              <a:rPr kumimoji="0" lang="en-GB" sz="1400" b="0" i="0" u="none" strike="noStrike" kern="1200" cap="none" spc="0" normalizeH="0" baseline="30000" noProof="0" dirty="0">
                <a:ln>
                  <a:noFill/>
                </a:ln>
                <a:solidFill>
                  <a:srgbClr val="000000"/>
                </a:solidFill>
                <a:effectLst/>
                <a:uLnTx/>
                <a:uFillTx/>
                <a:latin typeface="+mn-lt"/>
              </a:rPr>
              <a:t>†</a:t>
            </a:r>
            <a:r>
              <a:rPr lang="en-GB" sz="1400" b="0" dirty="0">
                <a:solidFill>
                  <a:srgbClr val="000000"/>
                </a:solidFill>
                <a:latin typeface="Calibri" panose="020F0502020204030204" pitchFamily="34" charset="0"/>
                <a:cs typeface="Calibri" panose="020F0502020204030204" pitchFamily="34" charset="0"/>
              </a:rPr>
              <a:t>U</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sing FLC ratio, serum M spike, and marrow PC percentage.</a:t>
            </a:r>
          </a:p>
        </p:txBody>
      </p:sp>
    </p:spTree>
    <p:extLst>
      <p:ext uri="{BB962C8B-B14F-4D97-AF65-F5344CB8AC3E}">
        <p14:creationId xmlns:p14="http://schemas.microsoft.com/office/powerpoint/2010/main" val="146487407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6F0BC6-A7AC-F70D-CB48-F24AD0407EB0}"/>
              </a:ext>
            </a:extLst>
          </p:cNvPr>
          <p:cNvSpPr>
            <a:spLocks noGrp="1"/>
          </p:cNvSpPr>
          <p:nvPr>
            <p:ph type="title"/>
          </p:nvPr>
        </p:nvSpPr>
        <p:spPr>
          <a:xfrm>
            <a:off x="609759" y="135721"/>
            <a:ext cx="10872445" cy="1103313"/>
          </a:xfrm>
        </p:spPr>
        <p:txBody>
          <a:bodyPr/>
          <a:lstStyle/>
          <a:p>
            <a:r>
              <a:rPr lang="en-IN" dirty="0"/>
              <a:t>Phase II ASCENT: Responses (Primary Endpoint: sCR)</a:t>
            </a:r>
          </a:p>
        </p:txBody>
      </p:sp>
      <p:sp>
        <p:nvSpPr>
          <p:cNvPr id="10" name="Text Box 11">
            <a:extLst>
              <a:ext uri="{FF2B5EF4-FFF2-40B4-BE49-F238E27FC236}">
                <a16:creationId xmlns:a16="http://schemas.microsoft.com/office/drawing/2014/main" id="{3C3AA94C-0DB6-F8BE-30D4-4C490141C61E}"/>
              </a:ext>
            </a:extLst>
          </p:cNvPr>
          <p:cNvSpPr txBox="1">
            <a:spLocks noChangeArrowheads="1"/>
          </p:cNvSpPr>
          <p:nvPr/>
        </p:nvSpPr>
        <p:spPr bwMode="auto">
          <a:xfrm>
            <a:off x="412627" y="638083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Kumar. ASH 2022. Abstr 757. </a:t>
            </a:r>
            <a:endParaRPr kumimoji="0" lang="en-US" altLang="en-US" sz="1400" b="0" i="0" u="none" strike="noStrike" kern="1200" cap="none" spc="0" normalizeH="0" baseline="0" noProof="0" dirty="0">
              <a:ln>
                <a:noFill/>
              </a:ln>
              <a:solidFill>
                <a:srgbClr val="455560"/>
              </a:solidFill>
              <a:effectLst/>
              <a:uLnTx/>
              <a:uFillTx/>
              <a:latin typeface="Arial" panose="020B0604020202020204" pitchFamily="34" charset="0"/>
              <a:ea typeface="+mn-ea"/>
              <a:cs typeface="Arial" panose="020B0604020202020204" pitchFamily="34" charset="0"/>
            </a:endParaRPr>
          </a:p>
        </p:txBody>
      </p:sp>
      <p:sp>
        <p:nvSpPr>
          <p:cNvPr id="5" name="Content Placeholder 4">
            <a:extLst>
              <a:ext uri="{FF2B5EF4-FFF2-40B4-BE49-F238E27FC236}">
                <a16:creationId xmlns:a16="http://schemas.microsoft.com/office/drawing/2014/main" id="{D5D000AB-6D36-94F1-4EE9-D364518029A7}"/>
              </a:ext>
            </a:extLst>
          </p:cNvPr>
          <p:cNvSpPr>
            <a:spLocks noGrp="1"/>
          </p:cNvSpPr>
          <p:nvPr>
            <p:ph sz="half" idx="1"/>
          </p:nvPr>
        </p:nvSpPr>
        <p:spPr>
          <a:xfrm>
            <a:off x="557370" y="1089631"/>
            <a:ext cx="5309278" cy="4678738"/>
          </a:xfrm>
        </p:spPr>
        <p:txBody>
          <a:bodyPr/>
          <a:lstStyle/>
          <a:p>
            <a:r>
              <a:rPr lang="en-US" sz="2400" dirty="0"/>
              <a:t>Best ORR: 97% (92% ≥VGPR)</a:t>
            </a:r>
          </a:p>
          <a:p>
            <a:r>
              <a:rPr lang="en-US" sz="2400" dirty="0"/>
              <a:t>MRD negative in marrow: 73 (84%)</a:t>
            </a:r>
          </a:p>
          <a:p>
            <a:pPr lvl="1"/>
            <a:r>
              <a:rPr lang="en-US" sz="2400" dirty="0"/>
              <a:t>CR (IMWG MRD negative): 53 (61%)</a:t>
            </a:r>
          </a:p>
          <a:p>
            <a:r>
              <a:rPr lang="en-US" sz="2400" dirty="0"/>
              <a:t>Median time to marrow MRD negativity: 6.6 mo</a:t>
            </a:r>
          </a:p>
          <a:p>
            <a:pPr lvl="1"/>
            <a:r>
              <a:rPr lang="en-US" sz="2400" dirty="0"/>
              <a:t>At end of induction: 53 mo</a:t>
            </a:r>
          </a:p>
          <a:p>
            <a:pPr lvl="1"/>
            <a:r>
              <a:rPr lang="en-US" sz="2400" dirty="0"/>
              <a:t>At end of consolidation: 16 mo</a:t>
            </a:r>
          </a:p>
          <a:p>
            <a:pPr lvl="1"/>
            <a:r>
              <a:rPr lang="en-US" sz="2400" dirty="0"/>
              <a:t>At end of maintenance: 4 mo</a:t>
            </a:r>
          </a:p>
        </p:txBody>
      </p:sp>
      <p:sp>
        <p:nvSpPr>
          <p:cNvPr id="3" name="TextBox 2">
            <a:extLst>
              <a:ext uri="{FF2B5EF4-FFF2-40B4-BE49-F238E27FC236}">
                <a16:creationId xmlns:a16="http://schemas.microsoft.com/office/drawing/2014/main" id="{E13A6236-684A-8460-A4A8-1DB0297F2497}"/>
              </a:ext>
            </a:extLst>
          </p:cNvPr>
          <p:cNvSpPr txBox="1"/>
          <p:nvPr/>
        </p:nvSpPr>
        <p:spPr bwMode="auto">
          <a:xfrm>
            <a:off x="5787593" y="1469027"/>
            <a:ext cx="51748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ctr"/>
            <a:r>
              <a:rPr lang="en-US" sz="2400" dirty="0">
                <a:solidFill>
                  <a:schemeClr val="bg1"/>
                </a:solidFill>
                <a:latin typeface="+mn-lt"/>
              </a:rPr>
              <a:t>Response Rate (%)</a:t>
            </a:r>
          </a:p>
        </p:txBody>
      </p:sp>
      <p:grpSp>
        <p:nvGrpSpPr>
          <p:cNvPr id="4" name="Group 3">
            <a:extLst>
              <a:ext uri="{FF2B5EF4-FFF2-40B4-BE49-F238E27FC236}">
                <a16:creationId xmlns:a16="http://schemas.microsoft.com/office/drawing/2014/main" id="{72DCA081-E4DF-6F24-3B4F-5663BDC15041}"/>
              </a:ext>
            </a:extLst>
          </p:cNvPr>
          <p:cNvGrpSpPr/>
          <p:nvPr/>
        </p:nvGrpSpPr>
        <p:grpSpPr>
          <a:xfrm>
            <a:off x="10449606" y="1895097"/>
            <a:ext cx="846091" cy="1754326"/>
            <a:chOff x="10449606" y="1895097"/>
            <a:chExt cx="846091" cy="1754326"/>
          </a:xfrm>
        </p:grpSpPr>
        <p:sp>
          <p:nvSpPr>
            <p:cNvPr id="6" name="TextBox 5">
              <a:extLst>
                <a:ext uri="{FF2B5EF4-FFF2-40B4-BE49-F238E27FC236}">
                  <a16:creationId xmlns:a16="http://schemas.microsoft.com/office/drawing/2014/main" id="{398309AC-DC4E-F2E8-FC37-8C908C295189}"/>
                </a:ext>
              </a:extLst>
            </p:cNvPr>
            <p:cNvSpPr txBox="1"/>
            <p:nvPr/>
          </p:nvSpPr>
          <p:spPr bwMode="auto">
            <a:xfrm>
              <a:off x="10592876" y="1895097"/>
              <a:ext cx="702821"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sCR</a:t>
              </a:r>
            </a:p>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CR</a:t>
              </a:r>
            </a:p>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VGPR</a:t>
              </a:r>
            </a:p>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PR</a:t>
              </a:r>
            </a:p>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SD</a:t>
              </a:r>
            </a:p>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NE</a:t>
              </a:r>
            </a:p>
          </p:txBody>
        </p:sp>
        <p:sp>
          <p:nvSpPr>
            <p:cNvPr id="7" name="Rectangle 6">
              <a:extLst>
                <a:ext uri="{FF2B5EF4-FFF2-40B4-BE49-F238E27FC236}">
                  <a16:creationId xmlns:a16="http://schemas.microsoft.com/office/drawing/2014/main" id="{BEE74454-49B2-20C7-78F7-0F3164C0EE6D}"/>
                </a:ext>
              </a:extLst>
            </p:cNvPr>
            <p:cNvSpPr/>
            <p:nvPr/>
          </p:nvSpPr>
          <p:spPr bwMode="auto">
            <a:xfrm>
              <a:off x="10452199" y="2022384"/>
              <a:ext cx="140677" cy="14067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 name="Rectangle 7">
              <a:extLst>
                <a:ext uri="{FF2B5EF4-FFF2-40B4-BE49-F238E27FC236}">
                  <a16:creationId xmlns:a16="http://schemas.microsoft.com/office/drawing/2014/main" id="{3540BBFE-98DE-DFD2-1A24-8C1DC5340954}"/>
                </a:ext>
              </a:extLst>
            </p:cNvPr>
            <p:cNvSpPr/>
            <p:nvPr/>
          </p:nvSpPr>
          <p:spPr bwMode="auto">
            <a:xfrm>
              <a:off x="10452198" y="2285210"/>
              <a:ext cx="140677" cy="14067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 name="Rectangle 8">
              <a:extLst>
                <a:ext uri="{FF2B5EF4-FFF2-40B4-BE49-F238E27FC236}">
                  <a16:creationId xmlns:a16="http://schemas.microsoft.com/office/drawing/2014/main" id="{5BF8EF27-DDEE-F3F4-1C61-C52C1B0FCB90}"/>
                </a:ext>
              </a:extLst>
            </p:cNvPr>
            <p:cNvSpPr/>
            <p:nvPr/>
          </p:nvSpPr>
          <p:spPr bwMode="auto">
            <a:xfrm>
              <a:off x="10449607" y="2563439"/>
              <a:ext cx="140677" cy="140677"/>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 name="Rectangle 11">
              <a:extLst>
                <a:ext uri="{FF2B5EF4-FFF2-40B4-BE49-F238E27FC236}">
                  <a16:creationId xmlns:a16="http://schemas.microsoft.com/office/drawing/2014/main" id="{BF63D5D2-82CA-8745-12C3-7A9992D951C3}"/>
                </a:ext>
              </a:extLst>
            </p:cNvPr>
            <p:cNvSpPr/>
            <p:nvPr/>
          </p:nvSpPr>
          <p:spPr bwMode="auto">
            <a:xfrm>
              <a:off x="10449606" y="2826265"/>
              <a:ext cx="140677" cy="14067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 name="Rectangle 12">
              <a:extLst>
                <a:ext uri="{FF2B5EF4-FFF2-40B4-BE49-F238E27FC236}">
                  <a16:creationId xmlns:a16="http://schemas.microsoft.com/office/drawing/2014/main" id="{31B4F8D4-B51C-D577-E865-20ADF7B1FAB0}"/>
                </a:ext>
              </a:extLst>
            </p:cNvPr>
            <p:cNvSpPr/>
            <p:nvPr/>
          </p:nvSpPr>
          <p:spPr bwMode="auto">
            <a:xfrm>
              <a:off x="10449607" y="3110193"/>
              <a:ext cx="140677" cy="140677"/>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 name="Rectangle 13">
              <a:extLst>
                <a:ext uri="{FF2B5EF4-FFF2-40B4-BE49-F238E27FC236}">
                  <a16:creationId xmlns:a16="http://schemas.microsoft.com/office/drawing/2014/main" id="{7D2D360E-2736-A1F8-54EF-33DF37EEDD5E}"/>
                </a:ext>
              </a:extLst>
            </p:cNvPr>
            <p:cNvSpPr/>
            <p:nvPr/>
          </p:nvSpPr>
          <p:spPr bwMode="auto">
            <a:xfrm>
              <a:off x="10449606" y="3373019"/>
              <a:ext cx="140677" cy="140677"/>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5" name="Group 14">
            <a:extLst>
              <a:ext uri="{FF2B5EF4-FFF2-40B4-BE49-F238E27FC236}">
                <a16:creationId xmlns:a16="http://schemas.microsoft.com/office/drawing/2014/main" id="{68943E5B-8FC0-F1C1-487F-2D896D7DA687}"/>
              </a:ext>
            </a:extLst>
          </p:cNvPr>
          <p:cNvGrpSpPr/>
          <p:nvPr/>
        </p:nvGrpSpPr>
        <p:grpSpPr>
          <a:xfrm>
            <a:off x="6519998" y="2051339"/>
            <a:ext cx="3598862" cy="3597520"/>
            <a:chOff x="6531217" y="2488712"/>
            <a:chExt cx="3598862" cy="3597520"/>
          </a:xfrm>
        </p:grpSpPr>
        <p:grpSp>
          <p:nvGrpSpPr>
            <p:cNvPr id="16" name="Group 15">
              <a:extLst>
                <a:ext uri="{FF2B5EF4-FFF2-40B4-BE49-F238E27FC236}">
                  <a16:creationId xmlns:a16="http://schemas.microsoft.com/office/drawing/2014/main" id="{0AE08EF9-377B-F6EF-D82B-F43B37FB68B5}"/>
                </a:ext>
              </a:extLst>
            </p:cNvPr>
            <p:cNvGrpSpPr/>
            <p:nvPr/>
          </p:nvGrpSpPr>
          <p:grpSpPr>
            <a:xfrm>
              <a:off x="6531217" y="2488712"/>
              <a:ext cx="3598862" cy="3597520"/>
              <a:chOff x="6531217" y="2488712"/>
              <a:chExt cx="3598862" cy="3597520"/>
            </a:xfrm>
          </p:grpSpPr>
          <p:sp>
            <p:nvSpPr>
              <p:cNvPr id="23" name="Partial Circle 22">
                <a:extLst>
                  <a:ext uri="{FF2B5EF4-FFF2-40B4-BE49-F238E27FC236}">
                    <a16:creationId xmlns:a16="http://schemas.microsoft.com/office/drawing/2014/main" id="{49337138-F792-E654-3213-7CA8760260A9}"/>
                  </a:ext>
                </a:extLst>
              </p:cNvPr>
              <p:cNvSpPr/>
              <p:nvPr/>
            </p:nvSpPr>
            <p:spPr bwMode="auto">
              <a:xfrm>
                <a:off x="6531219" y="2488713"/>
                <a:ext cx="3597519" cy="3597519"/>
              </a:xfrm>
              <a:prstGeom prst="pie">
                <a:avLst>
                  <a:gd name="adj1" fmla="val 16195534"/>
                  <a:gd name="adj2" fmla="val 2788737"/>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 name="Partial Circle 23">
                <a:extLst>
                  <a:ext uri="{FF2B5EF4-FFF2-40B4-BE49-F238E27FC236}">
                    <a16:creationId xmlns:a16="http://schemas.microsoft.com/office/drawing/2014/main" id="{0309C22F-793A-300F-0AC8-B5D7127D9378}"/>
                  </a:ext>
                </a:extLst>
              </p:cNvPr>
              <p:cNvSpPr/>
              <p:nvPr/>
            </p:nvSpPr>
            <p:spPr bwMode="auto">
              <a:xfrm>
                <a:off x="6531218" y="2488712"/>
                <a:ext cx="3597519" cy="3597519"/>
              </a:xfrm>
              <a:prstGeom prst="pie">
                <a:avLst>
                  <a:gd name="adj1" fmla="val 2791955"/>
                  <a:gd name="adj2" fmla="val 8504229"/>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 name="Partial Circle 24">
                <a:extLst>
                  <a:ext uri="{FF2B5EF4-FFF2-40B4-BE49-F238E27FC236}">
                    <a16:creationId xmlns:a16="http://schemas.microsoft.com/office/drawing/2014/main" id="{BB81F2EC-4A1C-288A-3F44-93CDC9333001}"/>
                  </a:ext>
                </a:extLst>
              </p:cNvPr>
              <p:cNvSpPr/>
              <p:nvPr/>
            </p:nvSpPr>
            <p:spPr bwMode="auto">
              <a:xfrm>
                <a:off x="6531218" y="2488712"/>
                <a:ext cx="3597519" cy="3597519"/>
              </a:xfrm>
              <a:prstGeom prst="pie">
                <a:avLst>
                  <a:gd name="adj1" fmla="val 8484891"/>
                  <a:gd name="adj2" fmla="val 14950326"/>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 name="Partial Circle 25">
                <a:extLst>
                  <a:ext uri="{FF2B5EF4-FFF2-40B4-BE49-F238E27FC236}">
                    <a16:creationId xmlns:a16="http://schemas.microsoft.com/office/drawing/2014/main" id="{A23CF1A0-D3D5-E61A-0AA5-AA5F71387CC5}"/>
                  </a:ext>
                </a:extLst>
              </p:cNvPr>
              <p:cNvSpPr/>
              <p:nvPr/>
            </p:nvSpPr>
            <p:spPr bwMode="auto">
              <a:xfrm>
                <a:off x="6531218" y="2488712"/>
                <a:ext cx="3597519" cy="3597519"/>
              </a:xfrm>
              <a:prstGeom prst="pie">
                <a:avLst>
                  <a:gd name="adj1" fmla="val 14930420"/>
                  <a:gd name="adj2" fmla="val 15411213"/>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 name="Partial Circle 26">
                <a:extLst>
                  <a:ext uri="{FF2B5EF4-FFF2-40B4-BE49-F238E27FC236}">
                    <a16:creationId xmlns:a16="http://schemas.microsoft.com/office/drawing/2014/main" id="{C53283CD-436B-5BBB-B9F4-D74D54FC2130}"/>
                  </a:ext>
                </a:extLst>
              </p:cNvPr>
              <p:cNvSpPr/>
              <p:nvPr/>
            </p:nvSpPr>
            <p:spPr bwMode="auto">
              <a:xfrm>
                <a:off x="6531217" y="2488712"/>
                <a:ext cx="3597519" cy="3597519"/>
              </a:xfrm>
              <a:prstGeom prst="pie">
                <a:avLst>
                  <a:gd name="adj1" fmla="val 15410477"/>
                  <a:gd name="adj2" fmla="val 15689351"/>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 name="Partial Circle 27">
                <a:extLst>
                  <a:ext uri="{FF2B5EF4-FFF2-40B4-BE49-F238E27FC236}">
                    <a16:creationId xmlns:a16="http://schemas.microsoft.com/office/drawing/2014/main" id="{07F2D990-ED7F-79DF-ADF4-BF73D9CC73ED}"/>
                  </a:ext>
                </a:extLst>
              </p:cNvPr>
              <p:cNvSpPr/>
              <p:nvPr/>
            </p:nvSpPr>
            <p:spPr bwMode="auto">
              <a:xfrm>
                <a:off x="6532560" y="2488712"/>
                <a:ext cx="3597519" cy="3597519"/>
              </a:xfrm>
              <a:prstGeom prst="pie">
                <a:avLst>
                  <a:gd name="adj1" fmla="val 15682627"/>
                  <a:gd name="adj2" fmla="val 16202159"/>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7" name="TextBox 16">
              <a:extLst>
                <a:ext uri="{FF2B5EF4-FFF2-40B4-BE49-F238E27FC236}">
                  <a16:creationId xmlns:a16="http://schemas.microsoft.com/office/drawing/2014/main" id="{414FDF94-6818-F381-8F40-C0FB867BEA39}"/>
                </a:ext>
              </a:extLst>
            </p:cNvPr>
            <p:cNvSpPr txBox="1"/>
            <p:nvPr/>
          </p:nvSpPr>
          <p:spPr bwMode="auto">
            <a:xfrm>
              <a:off x="8978149" y="375385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dirty="0">
                  <a:latin typeface="Calibri" panose="020F0502020204030204" pitchFamily="34" charset="0"/>
                </a:rPr>
                <a:t>38</a:t>
              </a:r>
            </a:p>
          </p:txBody>
        </p:sp>
        <p:sp>
          <p:nvSpPr>
            <p:cNvPr id="18" name="TextBox 17">
              <a:extLst>
                <a:ext uri="{FF2B5EF4-FFF2-40B4-BE49-F238E27FC236}">
                  <a16:creationId xmlns:a16="http://schemas.microsoft.com/office/drawing/2014/main" id="{02AE9DA1-9580-4BD7-3758-7A5FF57AEB4B}"/>
                </a:ext>
              </a:extLst>
            </p:cNvPr>
            <p:cNvSpPr txBox="1"/>
            <p:nvPr/>
          </p:nvSpPr>
          <p:spPr bwMode="auto">
            <a:xfrm>
              <a:off x="8056761" y="517738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dirty="0">
                  <a:latin typeface="Calibri" panose="020F0502020204030204" pitchFamily="34" charset="0"/>
                </a:rPr>
                <a:t>26</a:t>
              </a:r>
            </a:p>
          </p:txBody>
        </p:sp>
        <p:sp>
          <p:nvSpPr>
            <p:cNvPr id="19" name="TextBox 18">
              <a:extLst>
                <a:ext uri="{FF2B5EF4-FFF2-40B4-BE49-F238E27FC236}">
                  <a16:creationId xmlns:a16="http://schemas.microsoft.com/office/drawing/2014/main" id="{8ECF33E2-1719-7FD7-534D-F5956894A622}"/>
                </a:ext>
              </a:extLst>
            </p:cNvPr>
            <p:cNvSpPr txBox="1"/>
            <p:nvPr/>
          </p:nvSpPr>
          <p:spPr bwMode="auto">
            <a:xfrm>
              <a:off x="7113894" y="379029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dirty="0">
                  <a:latin typeface="Calibri" panose="020F0502020204030204" pitchFamily="34" charset="0"/>
                </a:rPr>
                <a:t>30</a:t>
              </a:r>
            </a:p>
          </p:txBody>
        </p:sp>
        <p:sp>
          <p:nvSpPr>
            <p:cNvPr id="20" name="TextBox 19">
              <a:extLst>
                <a:ext uri="{FF2B5EF4-FFF2-40B4-BE49-F238E27FC236}">
                  <a16:creationId xmlns:a16="http://schemas.microsoft.com/office/drawing/2014/main" id="{D549FF2C-A5D2-2ADC-932D-F1705DD21C49}"/>
                </a:ext>
              </a:extLst>
            </p:cNvPr>
            <p:cNvSpPr txBox="1"/>
            <p:nvPr/>
          </p:nvSpPr>
          <p:spPr bwMode="auto">
            <a:xfrm>
              <a:off x="7771007" y="2740861"/>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dirty="0">
                  <a:latin typeface="Calibri" panose="020F0502020204030204" pitchFamily="34" charset="0"/>
                </a:rPr>
                <a:t>2</a:t>
              </a:r>
            </a:p>
          </p:txBody>
        </p:sp>
        <p:sp>
          <p:nvSpPr>
            <p:cNvPr id="21" name="TextBox 20">
              <a:extLst>
                <a:ext uri="{FF2B5EF4-FFF2-40B4-BE49-F238E27FC236}">
                  <a16:creationId xmlns:a16="http://schemas.microsoft.com/office/drawing/2014/main" id="{D402DEC9-F098-7A41-01AC-498F5E495D38}"/>
                </a:ext>
              </a:extLst>
            </p:cNvPr>
            <p:cNvSpPr txBox="1"/>
            <p:nvPr/>
          </p:nvSpPr>
          <p:spPr bwMode="auto">
            <a:xfrm>
              <a:off x="8084542" y="2684736"/>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2</a:t>
              </a:r>
            </a:p>
          </p:txBody>
        </p:sp>
        <p:sp>
          <p:nvSpPr>
            <p:cNvPr id="22" name="TextBox 21">
              <a:extLst>
                <a:ext uri="{FF2B5EF4-FFF2-40B4-BE49-F238E27FC236}">
                  <a16:creationId xmlns:a16="http://schemas.microsoft.com/office/drawing/2014/main" id="{676604C7-57C9-886C-77D5-3F51C8143B12}"/>
                </a:ext>
              </a:extLst>
            </p:cNvPr>
            <p:cNvSpPr txBox="1"/>
            <p:nvPr/>
          </p:nvSpPr>
          <p:spPr bwMode="auto">
            <a:xfrm>
              <a:off x="7879962" y="2499298"/>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1</a:t>
              </a:r>
            </a:p>
          </p:txBody>
        </p:sp>
      </p:grpSp>
    </p:spTree>
    <p:extLst>
      <p:ext uri="{BB962C8B-B14F-4D97-AF65-F5344CB8AC3E}">
        <p14:creationId xmlns:p14="http://schemas.microsoft.com/office/powerpoint/2010/main" val="127999566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6F0BC6-A7AC-F70D-CB48-F24AD0407EB0}"/>
              </a:ext>
            </a:extLst>
          </p:cNvPr>
          <p:cNvSpPr>
            <a:spLocks noGrp="1"/>
          </p:cNvSpPr>
          <p:nvPr>
            <p:ph type="title"/>
          </p:nvPr>
        </p:nvSpPr>
        <p:spPr>
          <a:xfrm>
            <a:off x="609759" y="135721"/>
            <a:ext cx="10872445" cy="1103313"/>
          </a:xfrm>
        </p:spPr>
        <p:txBody>
          <a:bodyPr/>
          <a:lstStyle/>
          <a:p>
            <a:r>
              <a:rPr lang="en-IN" dirty="0"/>
              <a:t>Phase II ASCENT: Safety</a:t>
            </a:r>
          </a:p>
        </p:txBody>
      </p:sp>
      <p:sp>
        <p:nvSpPr>
          <p:cNvPr id="6" name="Content Placeholder 5">
            <a:extLst>
              <a:ext uri="{FF2B5EF4-FFF2-40B4-BE49-F238E27FC236}">
                <a16:creationId xmlns:a16="http://schemas.microsoft.com/office/drawing/2014/main" id="{72FC588E-7E1A-2D7E-C9A3-040ABDD2BA6B}"/>
              </a:ext>
            </a:extLst>
          </p:cNvPr>
          <p:cNvSpPr>
            <a:spLocks noGrp="1"/>
          </p:cNvSpPr>
          <p:nvPr>
            <p:ph sz="half" idx="1"/>
          </p:nvPr>
        </p:nvSpPr>
        <p:spPr>
          <a:xfrm>
            <a:off x="601820" y="1510730"/>
            <a:ext cx="4362087" cy="4678738"/>
          </a:xfrm>
        </p:spPr>
        <p:txBody>
          <a:bodyPr/>
          <a:lstStyle/>
          <a:p>
            <a:r>
              <a:rPr lang="en-IN" sz="2000" dirty="0"/>
              <a:t>87 patients accrued</a:t>
            </a:r>
          </a:p>
          <a:p>
            <a:pPr lvl="1"/>
            <a:r>
              <a:rPr lang="en-IN" sz="1800" dirty="0"/>
              <a:t>31% remain on active treatment</a:t>
            </a:r>
          </a:p>
          <a:p>
            <a:pPr lvl="1"/>
            <a:r>
              <a:rPr lang="en-IN" sz="1800" dirty="0"/>
              <a:t>55% completed all 24 cycles</a:t>
            </a:r>
          </a:p>
          <a:p>
            <a:pPr lvl="1"/>
            <a:r>
              <a:rPr lang="en-IN" sz="1800" dirty="0"/>
              <a:t>Median cycles administered: </a:t>
            </a:r>
            <a:br>
              <a:rPr lang="en-IN" sz="1800" dirty="0"/>
            </a:br>
            <a:r>
              <a:rPr lang="en-IN" sz="1800" dirty="0"/>
              <a:t>23 (1-24)</a:t>
            </a:r>
          </a:p>
          <a:p>
            <a:r>
              <a:rPr lang="en-IN" sz="2000" dirty="0"/>
              <a:t>Median patient age: 64 yr</a:t>
            </a:r>
          </a:p>
          <a:p>
            <a:r>
              <a:rPr lang="en-IN" sz="2000" dirty="0"/>
              <a:t>≥1 patient needed dose modification</a:t>
            </a:r>
          </a:p>
          <a:p>
            <a:r>
              <a:rPr lang="en-IN" sz="2000" dirty="0"/>
              <a:t>Grade ≥3 hematologic and nonhematologic toxicity in 18% </a:t>
            </a:r>
            <a:br>
              <a:rPr lang="en-IN" sz="2000" dirty="0"/>
            </a:br>
            <a:r>
              <a:rPr lang="en-IN" sz="2000" dirty="0"/>
              <a:t>and 51% of patients, respectively </a:t>
            </a:r>
          </a:p>
          <a:p>
            <a:pPr marL="0" indent="0">
              <a:buNone/>
            </a:pPr>
            <a:endParaRPr lang="en-IN" sz="2200" dirty="0"/>
          </a:p>
          <a:p>
            <a:endParaRPr lang="en-IN" sz="2200" dirty="0"/>
          </a:p>
        </p:txBody>
      </p:sp>
      <p:sp>
        <p:nvSpPr>
          <p:cNvPr id="9" name="TextBox 8">
            <a:extLst>
              <a:ext uri="{FF2B5EF4-FFF2-40B4-BE49-F238E27FC236}">
                <a16:creationId xmlns:a16="http://schemas.microsoft.com/office/drawing/2014/main" id="{12657E9F-F84C-A9AA-B810-C4147131F9DC}"/>
              </a:ext>
            </a:extLst>
          </p:cNvPr>
          <p:cNvSpPr txBox="1"/>
          <p:nvPr/>
        </p:nvSpPr>
        <p:spPr bwMode="auto">
          <a:xfrm>
            <a:off x="609759" y="5821822"/>
            <a:ext cx="10406046" cy="369332"/>
          </a:xfrm>
          <a:prstGeom prst="rect">
            <a:avLst/>
          </a:prstGeom>
          <a:noFill/>
          <a:ln w="28575" algn="ctr">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algn="ctr">
              <a:lnSpc>
                <a:spcPct val="100000"/>
              </a:lnSpc>
              <a:spcBef>
                <a:spcPct val="50000"/>
              </a:spcBef>
              <a:spcAft>
                <a:spcPct val="0"/>
              </a:spcAft>
              <a:buClrTx/>
              <a:buFontTx/>
              <a:buNone/>
            </a:pPr>
            <a:r>
              <a:rPr lang="en-IN" dirty="0">
                <a:solidFill>
                  <a:schemeClr val="bg1"/>
                </a:solidFill>
                <a:latin typeface="Calibri" panose="020F0502020204030204" pitchFamily="34" charset="0"/>
              </a:rPr>
              <a:t>Quadruplet regimen KRd-D is well tolerated in high-risk SMM  </a:t>
            </a:r>
          </a:p>
        </p:txBody>
      </p:sp>
      <p:sp>
        <p:nvSpPr>
          <p:cNvPr id="10" name="Text Box 11">
            <a:extLst>
              <a:ext uri="{FF2B5EF4-FFF2-40B4-BE49-F238E27FC236}">
                <a16:creationId xmlns:a16="http://schemas.microsoft.com/office/drawing/2014/main" id="{3C3AA94C-0DB6-F8BE-30D4-4C490141C61E}"/>
              </a:ext>
            </a:extLst>
          </p:cNvPr>
          <p:cNvSpPr txBox="1">
            <a:spLocks noChangeArrowheads="1"/>
          </p:cNvSpPr>
          <p:nvPr/>
        </p:nvSpPr>
        <p:spPr bwMode="auto">
          <a:xfrm>
            <a:off x="412627" y="638083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Kumar. ASH 2022. Abstr 757. </a:t>
            </a:r>
            <a:endParaRPr kumimoji="0" lang="en-US" altLang="en-US" sz="1400" b="0" i="0" u="none" strike="noStrike" kern="1200" cap="none" spc="0" normalizeH="0" baseline="0" noProof="0" dirty="0">
              <a:ln>
                <a:noFill/>
              </a:ln>
              <a:solidFill>
                <a:srgbClr val="455560"/>
              </a:solidFill>
              <a:effectLst/>
              <a:uLnTx/>
              <a:uFillTx/>
              <a:latin typeface="Arial" panose="020B0604020202020204" pitchFamily="34" charset="0"/>
              <a:ea typeface="+mn-ea"/>
              <a:cs typeface="+mn-cs"/>
            </a:endParaRPr>
          </a:p>
        </p:txBody>
      </p:sp>
      <p:sp>
        <p:nvSpPr>
          <p:cNvPr id="11" name="Rectangle 10">
            <a:extLst>
              <a:ext uri="{FF2B5EF4-FFF2-40B4-BE49-F238E27FC236}">
                <a16:creationId xmlns:a16="http://schemas.microsoft.com/office/drawing/2014/main" id="{3E09B889-4CD7-E432-4E73-D5C00154A150}"/>
              </a:ext>
            </a:extLst>
          </p:cNvPr>
          <p:cNvSpPr/>
          <p:nvPr/>
        </p:nvSpPr>
        <p:spPr bwMode="auto">
          <a:xfrm>
            <a:off x="10890250" y="2241550"/>
            <a:ext cx="920750" cy="1600200"/>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 name="TextBox 2">
            <a:extLst>
              <a:ext uri="{FF2B5EF4-FFF2-40B4-BE49-F238E27FC236}">
                <a16:creationId xmlns:a16="http://schemas.microsoft.com/office/drawing/2014/main" id="{1F0A0A34-6406-69DD-4A31-2A6134FDDCCE}"/>
              </a:ext>
            </a:extLst>
          </p:cNvPr>
          <p:cNvSpPr txBox="1"/>
          <p:nvPr/>
        </p:nvSpPr>
        <p:spPr bwMode="auto">
          <a:xfrm>
            <a:off x="6589568" y="1502657"/>
            <a:ext cx="51748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ctr"/>
            <a:r>
              <a:rPr lang="en-US" dirty="0">
                <a:solidFill>
                  <a:schemeClr val="bg1"/>
                </a:solidFill>
                <a:latin typeface="+mn-lt"/>
              </a:rPr>
              <a:t>Grade 3 AEs Observed in ≥2 Patients or </a:t>
            </a:r>
          </a:p>
          <a:p>
            <a:pPr algn="ctr"/>
            <a:r>
              <a:rPr lang="en-US" dirty="0">
                <a:solidFill>
                  <a:schemeClr val="bg1"/>
                </a:solidFill>
                <a:latin typeface="+mn-lt"/>
              </a:rPr>
              <a:t>Grade 4 AEs in ≥1 Patient</a:t>
            </a:r>
          </a:p>
        </p:txBody>
      </p:sp>
      <p:grpSp>
        <p:nvGrpSpPr>
          <p:cNvPr id="4" name="Group 3">
            <a:extLst>
              <a:ext uri="{FF2B5EF4-FFF2-40B4-BE49-F238E27FC236}">
                <a16:creationId xmlns:a16="http://schemas.microsoft.com/office/drawing/2014/main" id="{03F9EECF-4C56-9203-DF73-6339E5D255DD}"/>
              </a:ext>
            </a:extLst>
          </p:cNvPr>
          <p:cNvGrpSpPr/>
          <p:nvPr/>
        </p:nvGrpSpPr>
        <p:grpSpPr>
          <a:xfrm>
            <a:off x="8045141" y="5265767"/>
            <a:ext cx="3491914" cy="72516"/>
            <a:chOff x="6214079" y="5369982"/>
            <a:chExt cx="4511151" cy="69523"/>
          </a:xfrm>
        </p:grpSpPr>
        <p:grpSp>
          <p:nvGrpSpPr>
            <p:cNvPr id="5" name="Group 4">
              <a:extLst>
                <a:ext uri="{FF2B5EF4-FFF2-40B4-BE49-F238E27FC236}">
                  <a16:creationId xmlns:a16="http://schemas.microsoft.com/office/drawing/2014/main" id="{460A44F7-1EBC-BCD0-AEB4-C846B494E752}"/>
                </a:ext>
              </a:extLst>
            </p:cNvPr>
            <p:cNvGrpSpPr/>
            <p:nvPr/>
          </p:nvGrpSpPr>
          <p:grpSpPr>
            <a:xfrm rot="5400000">
              <a:off x="7176020" y="4412347"/>
              <a:ext cx="65217" cy="1989100"/>
              <a:chOff x="6745646" y="2172436"/>
              <a:chExt cx="59556" cy="1679171"/>
            </a:xfrm>
          </p:grpSpPr>
          <p:cxnSp>
            <p:nvCxnSpPr>
              <p:cNvPr id="18" name="Straight Connector 17">
                <a:extLst>
                  <a:ext uri="{FF2B5EF4-FFF2-40B4-BE49-F238E27FC236}">
                    <a16:creationId xmlns:a16="http://schemas.microsoft.com/office/drawing/2014/main" id="{0BC65B8B-EF9A-9A38-2837-1BA5C723C2AD}"/>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E804848F-7902-FBB3-44F3-8BF8A5F955D7}"/>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74F66B2F-1393-D47E-6C85-79353DA2CA1A}"/>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F2E77192-8A22-E5C6-6814-192C8E0500FC}"/>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1DA70218-D882-5D52-35BE-6D8171CC01FC}"/>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 name="Group 11">
              <a:extLst>
                <a:ext uri="{FF2B5EF4-FFF2-40B4-BE49-F238E27FC236}">
                  <a16:creationId xmlns:a16="http://schemas.microsoft.com/office/drawing/2014/main" id="{B2D4532B-226F-C624-9870-9D15D37C2D1A}"/>
                </a:ext>
              </a:extLst>
            </p:cNvPr>
            <p:cNvGrpSpPr/>
            <p:nvPr/>
          </p:nvGrpSpPr>
          <p:grpSpPr>
            <a:xfrm rot="5400000">
              <a:off x="9698071" y="4408041"/>
              <a:ext cx="65217" cy="1989100"/>
              <a:chOff x="6745646" y="2172436"/>
              <a:chExt cx="59556" cy="1679171"/>
            </a:xfrm>
          </p:grpSpPr>
          <p:cxnSp>
            <p:nvCxnSpPr>
              <p:cNvPr id="13" name="Straight Connector 12">
                <a:extLst>
                  <a:ext uri="{FF2B5EF4-FFF2-40B4-BE49-F238E27FC236}">
                    <a16:creationId xmlns:a16="http://schemas.microsoft.com/office/drawing/2014/main" id="{11D9F6A9-D44C-3AE8-2988-19126377C51D}"/>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2B7716ED-F99A-6302-6B2E-213080B32569}"/>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A5F9C264-45B6-D8B7-431D-ED1E2349E160}"/>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653FD906-320F-AAA0-B8CD-A29B41F1841F}"/>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E10BD490-E386-3765-9C50-AE0300771326}"/>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grpSp>
      <p:sp>
        <p:nvSpPr>
          <p:cNvPr id="23" name="CuadroTexto 7">
            <a:extLst>
              <a:ext uri="{FF2B5EF4-FFF2-40B4-BE49-F238E27FC236}">
                <a16:creationId xmlns:a16="http://schemas.microsoft.com/office/drawing/2014/main" id="{BDF34141-0FE3-7704-E924-1A1762CA4CA4}"/>
              </a:ext>
            </a:extLst>
          </p:cNvPr>
          <p:cNvSpPr txBox="1"/>
          <p:nvPr/>
        </p:nvSpPr>
        <p:spPr>
          <a:xfrm>
            <a:off x="6015363" y="2235571"/>
            <a:ext cx="2008499" cy="3121304"/>
          </a:xfrm>
          <a:prstGeom prst="rect">
            <a:avLst/>
          </a:prstGeom>
          <a:noFill/>
        </p:spPr>
        <p:txBody>
          <a:bodyPr wrap="none" rtlCol="0">
            <a:spAutoFit/>
          </a:bodyPr>
          <a:lstStyle/>
          <a:p>
            <a:pPr algn="r">
              <a:lnSpc>
                <a:spcPct val="78000"/>
              </a:lnSpc>
            </a:pPr>
            <a:r>
              <a:rPr lang="en-US" sz="1200" b="0" dirty="0">
                <a:solidFill>
                  <a:schemeClr val="bg1"/>
                </a:solidFill>
                <a:latin typeface="+mn-lt"/>
              </a:rPr>
              <a:t>Hypocalcemia</a:t>
            </a:r>
          </a:p>
          <a:p>
            <a:pPr algn="r">
              <a:lnSpc>
                <a:spcPct val="78000"/>
              </a:lnSpc>
            </a:pPr>
            <a:r>
              <a:rPr lang="en-US" sz="1200" b="0" dirty="0">
                <a:solidFill>
                  <a:schemeClr val="bg1"/>
                </a:solidFill>
                <a:latin typeface="+mn-lt"/>
              </a:rPr>
              <a:t>COVID-19 hospitalization</a:t>
            </a:r>
          </a:p>
          <a:p>
            <a:pPr algn="r">
              <a:lnSpc>
                <a:spcPct val="78000"/>
              </a:lnSpc>
            </a:pPr>
            <a:r>
              <a:rPr lang="en-US" sz="1200" b="0" dirty="0">
                <a:solidFill>
                  <a:schemeClr val="bg1"/>
                </a:solidFill>
                <a:latin typeface="+mn-lt"/>
              </a:rPr>
              <a:t>Hyponatremia</a:t>
            </a:r>
          </a:p>
          <a:p>
            <a:pPr algn="r">
              <a:lnSpc>
                <a:spcPct val="78000"/>
              </a:lnSpc>
            </a:pPr>
            <a:r>
              <a:rPr lang="en-US" sz="1200" b="0" dirty="0">
                <a:solidFill>
                  <a:schemeClr val="bg1"/>
                </a:solidFill>
                <a:latin typeface="+mn-lt"/>
              </a:rPr>
              <a:t>Hemolytic uremic syndrome</a:t>
            </a:r>
          </a:p>
          <a:p>
            <a:pPr algn="r">
              <a:lnSpc>
                <a:spcPct val="78000"/>
              </a:lnSpc>
            </a:pPr>
            <a:r>
              <a:rPr lang="en-US" sz="1200" b="0" dirty="0">
                <a:solidFill>
                  <a:schemeClr val="bg1"/>
                </a:solidFill>
                <a:latin typeface="+mn-lt"/>
              </a:rPr>
              <a:t>Cerebral artery thrombosis</a:t>
            </a:r>
          </a:p>
          <a:p>
            <a:pPr algn="r">
              <a:lnSpc>
                <a:spcPct val="78000"/>
              </a:lnSpc>
            </a:pPr>
            <a:r>
              <a:rPr lang="en-US" sz="1200" b="0" dirty="0">
                <a:solidFill>
                  <a:schemeClr val="bg1"/>
                </a:solidFill>
                <a:latin typeface="+mn-lt"/>
              </a:rPr>
              <a:t>Influenza</a:t>
            </a:r>
          </a:p>
          <a:p>
            <a:pPr algn="r">
              <a:lnSpc>
                <a:spcPct val="78000"/>
              </a:lnSpc>
            </a:pPr>
            <a:r>
              <a:rPr lang="en-US" sz="1200" b="0" dirty="0">
                <a:solidFill>
                  <a:schemeClr val="bg1"/>
                </a:solidFill>
                <a:latin typeface="+mn-lt"/>
              </a:rPr>
              <a:t>Noncardiac chest pain</a:t>
            </a:r>
          </a:p>
          <a:p>
            <a:pPr algn="r">
              <a:lnSpc>
                <a:spcPct val="78000"/>
              </a:lnSpc>
            </a:pPr>
            <a:r>
              <a:rPr lang="en-US" sz="1200" b="0" dirty="0">
                <a:solidFill>
                  <a:schemeClr val="bg1"/>
                </a:solidFill>
                <a:latin typeface="+mn-lt"/>
              </a:rPr>
              <a:t>Cataract</a:t>
            </a:r>
          </a:p>
          <a:p>
            <a:pPr algn="r">
              <a:lnSpc>
                <a:spcPct val="78000"/>
              </a:lnSpc>
            </a:pPr>
            <a:r>
              <a:rPr lang="en-US" sz="1200" b="0" dirty="0">
                <a:solidFill>
                  <a:schemeClr val="bg1"/>
                </a:solidFill>
                <a:latin typeface="+mn-lt"/>
              </a:rPr>
              <a:t>Thrombocytopenia</a:t>
            </a:r>
          </a:p>
          <a:p>
            <a:pPr algn="r">
              <a:lnSpc>
                <a:spcPct val="78000"/>
              </a:lnSpc>
            </a:pPr>
            <a:r>
              <a:rPr lang="en-US" sz="1200" b="0" dirty="0">
                <a:solidFill>
                  <a:schemeClr val="bg1"/>
                </a:solidFill>
                <a:latin typeface="+mn-lt"/>
              </a:rPr>
              <a:t>Sepsis</a:t>
            </a:r>
          </a:p>
          <a:p>
            <a:pPr algn="r">
              <a:lnSpc>
                <a:spcPct val="78000"/>
              </a:lnSpc>
            </a:pPr>
            <a:r>
              <a:rPr lang="en-US" sz="1200" b="0" dirty="0">
                <a:solidFill>
                  <a:schemeClr val="bg1"/>
                </a:solidFill>
                <a:latin typeface="+mn-lt"/>
              </a:rPr>
              <a:t>Embolism</a:t>
            </a:r>
          </a:p>
          <a:p>
            <a:pPr algn="r">
              <a:lnSpc>
                <a:spcPct val="78000"/>
              </a:lnSpc>
            </a:pPr>
            <a:r>
              <a:rPr lang="en-US" sz="1200" b="0" dirty="0">
                <a:solidFill>
                  <a:schemeClr val="bg1"/>
                </a:solidFill>
                <a:latin typeface="+mn-lt"/>
              </a:rPr>
              <a:t>Atrial fibrillation</a:t>
            </a:r>
          </a:p>
          <a:p>
            <a:pPr algn="r">
              <a:lnSpc>
                <a:spcPct val="78000"/>
              </a:lnSpc>
            </a:pPr>
            <a:r>
              <a:rPr lang="en-US" sz="1200" b="0" dirty="0">
                <a:solidFill>
                  <a:schemeClr val="bg1"/>
                </a:solidFill>
                <a:latin typeface="+mn-lt"/>
              </a:rPr>
              <a:t>Appendicitis</a:t>
            </a:r>
          </a:p>
          <a:p>
            <a:pPr algn="r">
              <a:lnSpc>
                <a:spcPct val="78000"/>
              </a:lnSpc>
            </a:pPr>
            <a:r>
              <a:rPr lang="en-US" sz="1200" b="0" dirty="0">
                <a:solidFill>
                  <a:schemeClr val="bg1"/>
                </a:solidFill>
                <a:latin typeface="+mn-lt"/>
              </a:rPr>
              <a:t>Pulmonary embolism</a:t>
            </a:r>
          </a:p>
          <a:p>
            <a:pPr algn="r">
              <a:lnSpc>
                <a:spcPct val="78000"/>
              </a:lnSpc>
            </a:pPr>
            <a:r>
              <a:rPr lang="en-US" sz="1200" b="0" dirty="0">
                <a:solidFill>
                  <a:schemeClr val="bg1"/>
                </a:solidFill>
                <a:latin typeface="+mn-lt"/>
              </a:rPr>
              <a:t>Diarrhea</a:t>
            </a:r>
          </a:p>
          <a:p>
            <a:pPr algn="r">
              <a:lnSpc>
                <a:spcPct val="78000"/>
              </a:lnSpc>
            </a:pPr>
            <a:r>
              <a:rPr lang="en-US" sz="1200" b="0" dirty="0">
                <a:solidFill>
                  <a:schemeClr val="bg1"/>
                </a:solidFill>
                <a:latin typeface="+mn-lt"/>
              </a:rPr>
              <a:t>Colitis</a:t>
            </a:r>
          </a:p>
          <a:p>
            <a:pPr algn="r">
              <a:lnSpc>
                <a:spcPct val="78000"/>
              </a:lnSpc>
            </a:pPr>
            <a:r>
              <a:rPr lang="en-US" sz="1200" b="0" dirty="0">
                <a:solidFill>
                  <a:schemeClr val="bg1"/>
                </a:solidFill>
                <a:latin typeface="+mn-lt"/>
              </a:rPr>
              <a:t>Lymphocyte count decreased</a:t>
            </a:r>
          </a:p>
          <a:p>
            <a:pPr algn="r">
              <a:lnSpc>
                <a:spcPct val="78000"/>
              </a:lnSpc>
            </a:pPr>
            <a:r>
              <a:rPr lang="en-US" sz="1200" b="0" dirty="0">
                <a:solidFill>
                  <a:schemeClr val="bg1"/>
                </a:solidFill>
                <a:latin typeface="+mn-lt"/>
              </a:rPr>
              <a:t>Syncope</a:t>
            </a:r>
          </a:p>
          <a:p>
            <a:pPr algn="r">
              <a:lnSpc>
                <a:spcPct val="78000"/>
              </a:lnSpc>
            </a:pPr>
            <a:r>
              <a:rPr lang="en-US" sz="1200" b="0" dirty="0">
                <a:solidFill>
                  <a:schemeClr val="bg1"/>
                </a:solidFill>
                <a:latin typeface="+mn-lt"/>
              </a:rPr>
              <a:t>Pneumonia</a:t>
            </a:r>
          </a:p>
          <a:p>
            <a:pPr algn="r">
              <a:lnSpc>
                <a:spcPct val="78000"/>
              </a:lnSpc>
            </a:pPr>
            <a:r>
              <a:rPr lang="en-US" sz="1200" b="0" dirty="0">
                <a:solidFill>
                  <a:schemeClr val="bg1"/>
                </a:solidFill>
                <a:latin typeface="+mn-lt"/>
              </a:rPr>
              <a:t>Hypertension</a:t>
            </a:r>
          </a:p>
          <a:p>
            <a:pPr algn="r">
              <a:lnSpc>
                <a:spcPct val="78000"/>
              </a:lnSpc>
            </a:pPr>
            <a:r>
              <a:rPr lang="en-US" sz="1200" b="0" dirty="0">
                <a:solidFill>
                  <a:schemeClr val="bg1"/>
                </a:solidFill>
                <a:latin typeface="+mn-lt"/>
              </a:rPr>
              <a:t>Neutrophil count decreased</a:t>
            </a:r>
          </a:p>
        </p:txBody>
      </p:sp>
      <p:grpSp>
        <p:nvGrpSpPr>
          <p:cNvPr id="24" name="Group 23">
            <a:extLst>
              <a:ext uri="{FF2B5EF4-FFF2-40B4-BE49-F238E27FC236}">
                <a16:creationId xmlns:a16="http://schemas.microsoft.com/office/drawing/2014/main" id="{568B2504-FC32-54E6-9A38-59D102741568}"/>
              </a:ext>
            </a:extLst>
          </p:cNvPr>
          <p:cNvGrpSpPr/>
          <p:nvPr/>
        </p:nvGrpSpPr>
        <p:grpSpPr>
          <a:xfrm>
            <a:off x="7985455" y="2369961"/>
            <a:ext cx="59684" cy="2828580"/>
            <a:chOff x="7985455" y="2223904"/>
            <a:chExt cx="59684" cy="2828580"/>
          </a:xfrm>
        </p:grpSpPr>
        <p:grpSp>
          <p:nvGrpSpPr>
            <p:cNvPr id="25" name="Group 24">
              <a:extLst>
                <a:ext uri="{FF2B5EF4-FFF2-40B4-BE49-F238E27FC236}">
                  <a16:creationId xmlns:a16="http://schemas.microsoft.com/office/drawing/2014/main" id="{7500C5D7-C416-B806-54F2-CF683D1C1275}"/>
                </a:ext>
              </a:extLst>
            </p:cNvPr>
            <p:cNvGrpSpPr/>
            <p:nvPr/>
          </p:nvGrpSpPr>
          <p:grpSpPr>
            <a:xfrm>
              <a:off x="7992802" y="4342489"/>
              <a:ext cx="52337" cy="709995"/>
              <a:chOff x="6745646" y="1752643"/>
              <a:chExt cx="59556" cy="2098964"/>
            </a:xfrm>
          </p:grpSpPr>
          <p:cxnSp>
            <p:nvCxnSpPr>
              <p:cNvPr id="44" name="Straight Connector 43">
                <a:extLst>
                  <a:ext uri="{FF2B5EF4-FFF2-40B4-BE49-F238E27FC236}">
                    <a16:creationId xmlns:a16="http://schemas.microsoft.com/office/drawing/2014/main" id="{16EDE40B-E7EF-D00B-430D-DDA34040FF90}"/>
                  </a:ext>
                </a:extLst>
              </p:cNvPr>
              <p:cNvCxnSpPr>
                <a:cxnSpLocks/>
              </p:cNvCxnSpPr>
              <p:nvPr/>
            </p:nvCxnSpPr>
            <p:spPr bwMode="auto">
              <a:xfrm flipH="1">
                <a:off x="6745646" y="1752643"/>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F4311831-6B4C-ED23-7B7F-70441CE41E76}"/>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C9F812DF-0258-3E6D-3BF1-1EFF9D2F2D92}"/>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A29DD464-7DE4-71A8-F092-442A8E714670}"/>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E3A6EC0D-EDF5-EE2A-21C0-A2D27DDA67A1}"/>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BF88A33F-6F10-D9FE-681D-E505F3140231}"/>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5CE4A7C3-9604-4185-1D23-213C2A6AB081}"/>
                </a:ext>
              </a:extLst>
            </p:cNvPr>
            <p:cNvGrpSpPr/>
            <p:nvPr/>
          </p:nvGrpSpPr>
          <p:grpSpPr>
            <a:xfrm>
              <a:off x="7987979" y="3497624"/>
              <a:ext cx="52337" cy="709995"/>
              <a:chOff x="6745646" y="1752643"/>
              <a:chExt cx="59556" cy="2098964"/>
            </a:xfrm>
          </p:grpSpPr>
          <p:cxnSp>
            <p:nvCxnSpPr>
              <p:cNvPr id="38" name="Straight Connector 37">
                <a:extLst>
                  <a:ext uri="{FF2B5EF4-FFF2-40B4-BE49-F238E27FC236}">
                    <a16:creationId xmlns:a16="http://schemas.microsoft.com/office/drawing/2014/main" id="{232E086A-4DA0-CDE6-E39B-A22888137B87}"/>
                  </a:ext>
                </a:extLst>
              </p:cNvPr>
              <p:cNvCxnSpPr>
                <a:cxnSpLocks/>
              </p:cNvCxnSpPr>
              <p:nvPr/>
            </p:nvCxnSpPr>
            <p:spPr bwMode="auto">
              <a:xfrm flipH="1">
                <a:off x="6745646" y="1752643"/>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79FEB1BF-B9A1-49FA-B6AB-E7C37F3A622C}"/>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AB84607-75C2-624D-78B8-4A9904335A11}"/>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DC85AAD5-E283-D8C3-3280-5013B84506FF}"/>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F8B09515-52A8-052C-FF1A-09C1B27E0D24}"/>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F1ED065B-2C15-DA10-67A6-4D93FEA6FCF9}"/>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grpSp>
          <p:nvGrpSpPr>
            <p:cNvPr id="27" name="Group 26">
              <a:extLst>
                <a:ext uri="{FF2B5EF4-FFF2-40B4-BE49-F238E27FC236}">
                  <a16:creationId xmlns:a16="http://schemas.microsoft.com/office/drawing/2014/main" id="{E1117845-633A-486D-4262-EAD069A7D592}"/>
                </a:ext>
              </a:extLst>
            </p:cNvPr>
            <p:cNvGrpSpPr/>
            <p:nvPr/>
          </p:nvGrpSpPr>
          <p:grpSpPr>
            <a:xfrm>
              <a:off x="7985455" y="2642771"/>
              <a:ext cx="52337" cy="709995"/>
              <a:chOff x="6745646" y="1752643"/>
              <a:chExt cx="59556" cy="2098964"/>
            </a:xfrm>
          </p:grpSpPr>
          <p:cxnSp>
            <p:nvCxnSpPr>
              <p:cNvPr id="32" name="Straight Connector 31">
                <a:extLst>
                  <a:ext uri="{FF2B5EF4-FFF2-40B4-BE49-F238E27FC236}">
                    <a16:creationId xmlns:a16="http://schemas.microsoft.com/office/drawing/2014/main" id="{722F4EE4-7051-1AD6-92FC-66437A7072AF}"/>
                  </a:ext>
                </a:extLst>
              </p:cNvPr>
              <p:cNvCxnSpPr>
                <a:cxnSpLocks/>
              </p:cNvCxnSpPr>
              <p:nvPr/>
            </p:nvCxnSpPr>
            <p:spPr bwMode="auto">
              <a:xfrm flipH="1">
                <a:off x="6745646" y="1752643"/>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F0A57F8D-BC66-EA9C-A98E-E027CE5671D9}"/>
                  </a:ext>
                </a:extLst>
              </p:cNvPr>
              <p:cNvCxnSpPr>
                <a:cxnSpLocks/>
              </p:cNvCxnSpPr>
              <p:nvPr/>
            </p:nvCxnSpPr>
            <p:spPr bwMode="auto">
              <a:xfrm flipH="1">
                <a:off x="6745646" y="2172436"/>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FA1787B-8313-1A02-4635-A3AA430374E0}"/>
                  </a:ext>
                </a:extLst>
              </p:cNvPr>
              <p:cNvCxnSpPr>
                <a:cxnSpLocks/>
              </p:cNvCxnSpPr>
              <p:nvPr/>
            </p:nvCxnSpPr>
            <p:spPr bwMode="auto">
              <a:xfrm flipH="1">
                <a:off x="6745646" y="2592229"/>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494C941B-BE64-034B-BA7C-68C8911D2113}"/>
                  </a:ext>
                </a:extLst>
              </p:cNvPr>
              <p:cNvCxnSpPr>
                <a:cxnSpLocks/>
              </p:cNvCxnSpPr>
              <p:nvPr/>
            </p:nvCxnSpPr>
            <p:spPr bwMode="auto">
              <a:xfrm flipH="1">
                <a:off x="6745646"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86A63F8-2599-01E9-530F-487F9BE28754}"/>
                  </a:ext>
                </a:extLst>
              </p:cNvPr>
              <p:cNvCxnSpPr>
                <a:cxnSpLocks/>
              </p:cNvCxnSpPr>
              <p:nvPr/>
            </p:nvCxnSpPr>
            <p:spPr bwMode="auto">
              <a:xfrm flipH="1">
                <a:off x="6745646" y="3431815"/>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DC180CA-77BC-3312-2FF4-54EFAF022D27}"/>
                  </a:ext>
                </a:extLst>
              </p:cNvPr>
              <p:cNvCxnSpPr>
                <a:cxnSpLocks/>
              </p:cNvCxnSpPr>
              <p:nvPr/>
            </p:nvCxnSpPr>
            <p:spPr bwMode="auto">
              <a:xfrm flipH="1">
                <a:off x="6745646" y="3851607"/>
                <a:ext cx="59556" cy="0"/>
              </a:xfrm>
              <a:prstGeom prst="line">
                <a:avLst/>
              </a:prstGeom>
              <a:noFill/>
              <a:ln w="28575" cap="flat" cmpd="sng" algn="ctr">
                <a:solidFill>
                  <a:schemeClr val="bg1"/>
                </a:solidFill>
                <a:prstDash val="solid"/>
                <a:round/>
                <a:headEnd type="none" w="med" len="med"/>
                <a:tailEnd type="none" w="med" len="med"/>
              </a:ln>
              <a:effectLst/>
            </p:spPr>
          </p:cxnSp>
        </p:grpSp>
        <p:grpSp>
          <p:nvGrpSpPr>
            <p:cNvPr id="28" name="Group 27">
              <a:extLst>
                <a:ext uri="{FF2B5EF4-FFF2-40B4-BE49-F238E27FC236}">
                  <a16:creationId xmlns:a16="http://schemas.microsoft.com/office/drawing/2014/main" id="{FAAA16EC-FE07-418A-3724-5257D9F092C6}"/>
                </a:ext>
              </a:extLst>
            </p:cNvPr>
            <p:cNvGrpSpPr/>
            <p:nvPr/>
          </p:nvGrpSpPr>
          <p:grpSpPr>
            <a:xfrm>
              <a:off x="7987312" y="2223904"/>
              <a:ext cx="52400" cy="283998"/>
              <a:chOff x="6753170" y="3012022"/>
              <a:chExt cx="59627" cy="839585"/>
            </a:xfrm>
          </p:grpSpPr>
          <p:cxnSp>
            <p:nvCxnSpPr>
              <p:cNvPr id="29" name="Straight Connector 28">
                <a:extLst>
                  <a:ext uri="{FF2B5EF4-FFF2-40B4-BE49-F238E27FC236}">
                    <a16:creationId xmlns:a16="http://schemas.microsoft.com/office/drawing/2014/main" id="{7F000AE6-1A47-12C6-DD93-61456AF0EF4F}"/>
                  </a:ext>
                </a:extLst>
              </p:cNvPr>
              <p:cNvCxnSpPr>
                <a:cxnSpLocks/>
              </p:cNvCxnSpPr>
              <p:nvPr/>
            </p:nvCxnSpPr>
            <p:spPr bwMode="auto">
              <a:xfrm flipH="1">
                <a:off x="6753170" y="3012022"/>
                <a:ext cx="59556"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FA073D53-F94A-258C-E202-DD483E67ABF3}"/>
                  </a:ext>
                </a:extLst>
              </p:cNvPr>
              <p:cNvCxnSpPr>
                <a:cxnSpLocks/>
              </p:cNvCxnSpPr>
              <p:nvPr/>
            </p:nvCxnSpPr>
            <p:spPr bwMode="auto">
              <a:xfrm flipH="1">
                <a:off x="6753240" y="3431814"/>
                <a:ext cx="59557"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4841FBE1-ECC3-82BD-16E3-D2BC3C279D50}"/>
                  </a:ext>
                </a:extLst>
              </p:cNvPr>
              <p:cNvCxnSpPr>
                <a:cxnSpLocks/>
              </p:cNvCxnSpPr>
              <p:nvPr/>
            </p:nvCxnSpPr>
            <p:spPr bwMode="auto">
              <a:xfrm flipH="1">
                <a:off x="6753170" y="3851607"/>
                <a:ext cx="59556" cy="0"/>
              </a:xfrm>
              <a:prstGeom prst="line">
                <a:avLst/>
              </a:prstGeom>
              <a:noFill/>
              <a:ln w="28575" cap="flat" cmpd="sng" algn="ctr">
                <a:solidFill>
                  <a:schemeClr val="bg1"/>
                </a:solidFill>
                <a:prstDash val="solid"/>
                <a:round/>
                <a:headEnd type="none" w="med" len="med"/>
                <a:tailEnd type="none" w="med" len="med"/>
              </a:ln>
              <a:effectLst/>
            </p:spPr>
          </p:cxnSp>
        </p:grpSp>
      </p:grpSp>
      <p:sp>
        <p:nvSpPr>
          <p:cNvPr id="50" name="CuadroTexto 7">
            <a:extLst>
              <a:ext uri="{FF2B5EF4-FFF2-40B4-BE49-F238E27FC236}">
                <a16:creationId xmlns:a16="http://schemas.microsoft.com/office/drawing/2014/main" id="{BBFA9FFA-67E5-D544-ABBA-A25F094B3E8A}"/>
              </a:ext>
            </a:extLst>
          </p:cNvPr>
          <p:cNvSpPr txBox="1"/>
          <p:nvPr/>
        </p:nvSpPr>
        <p:spPr>
          <a:xfrm>
            <a:off x="10258459" y="2551252"/>
            <a:ext cx="676852" cy="385042"/>
          </a:xfrm>
          <a:prstGeom prst="rect">
            <a:avLst/>
          </a:prstGeom>
          <a:noFill/>
        </p:spPr>
        <p:txBody>
          <a:bodyPr wrap="none" rtlCol="0">
            <a:spAutoFit/>
          </a:bodyPr>
          <a:lstStyle/>
          <a:p>
            <a:pPr>
              <a:lnSpc>
                <a:spcPct val="78000"/>
              </a:lnSpc>
            </a:pPr>
            <a:r>
              <a:rPr lang="es-ES" sz="1200" b="0" dirty="0">
                <a:solidFill>
                  <a:schemeClr val="bg1"/>
                </a:solidFill>
                <a:latin typeface="+mn-lt"/>
              </a:rPr>
              <a:t>Grade 3</a:t>
            </a:r>
          </a:p>
          <a:p>
            <a:pPr>
              <a:lnSpc>
                <a:spcPct val="78000"/>
              </a:lnSpc>
            </a:pPr>
            <a:r>
              <a:rPr lang="es-ES" sz="1200" b="0" dirty="0">
                <a:solidFill>
                  <a:schemeClr val="bg1"/>
                </a:solidFill>
                <a:latin typeface="+mn-lt"/>
              </a:rPr>
              <a:t>Grade 4</a:t>
            </a:r>
          </a:p>
        </p:txBody>
      </p:sp>
      <p:sp>
        <p:nvSpPr>
          <p:cNvPr id="51" name="Rectangle 50">
            <a:extLst>
              <a:ext uri="{FF2B5EF4-FFF2-40B4-BE49-F238E27FC236}">
                <a16:creationId xmlns:a16="http://schemas.microsoft.com/office/drawing/2014/main" id="{CF967DAB-D740-1678-57E9-5AF0CDF17C4B}"/>
              </a:ext>
            </a:extLst>
          </p:cNvPr>
          <p:cNvSpPr/>
          <p:nvPr/>
        </p:nvSpPr>
        <p:spPr bwMode="auto">
          <a:xfrm>
            <a:off x="10216239" y="2611739"/>
            <a:ext cx="84439" cy="84439"/>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Rectangle 51">
            <a:extLst>
              <a:ext uri="{FF2B5EF4-FFF2-40B4-BE49-F238E27FC236}">
                <a16:creationId xmlns:a16="http://schemas.microsoft.com/office/drawing/2014/main" id="{A730C6EC-0073-45B5-5AE5-33ABC982F219}"/>
              </a:ext>
            </a:extLst>
          </p:cNvPr>
          <p:cNvSpPr/>
          <p:nvPr/>
        </p:nvSpPr>
        <p:spPr bwMode="auto">
          <a:xfrm>
            <a:off x="10211103" y="2766903"/>
            <a:ext cx="84439" cy="84439"/>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3" name="Straight Connector 52">
            <a:extLst>
              <a:ext uri="{FF2B5EF4-FFF2-40B4-BE49-F238E27FC236}">
                <a16:creationId xmlns:a16="http://schemas.microsoft.com/office/drawing/2014/main" id="{EE72F3C1-C158-50A1-0602-7254804836FA}"/>
              </a:ext>
            </a:extLst>
          </p:cNvPr>
          <p:cNvCxnSpPr>
            <a:cxnSpLocks/>
          </p:cNvCxnSpPr>
          <p:nvPr/>
        </p:nvCxnSpPr>
        <p:spPr bwMode="auto">
          <a:xfrm>
            <a:off x="8054802" y="2345844"/>
            <a:ext cx="381996" cy="0"/>
          </a:xfrm>
          <a:prstGeom prst="line">
            <a:avLst/>
          </a:prstGeom>
          <a:noFill/>
          <a:ln w="57150" cap="flat" cmpd="sng" algn="ctr">
            <a:solidFill>
              <a:schemeClr val="accent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5A9BEC8D-02DC-8595-851D-D2D8388F512D}"/>
              </a:ext>
            </a:extLst>
          </p:cNvPr>
          <p:cNvCxnSpPr>
            <a:cxnSpLocks/>
          </p:cNvCxnSpPr>
          <p:nvPr/>
        </p:nvCxnSpPr>
        <p:spPr bwMode="auto">
          <a:xfrm>
            <a:off x="8045139" y="2481171"/>
            <a:ext cx="391659" cy="0"/>
          </a:xfrm>
          <a:prstGeom prst="line">
            <a:avLst/>
          </a:prstGeom>
          <a:noFill/>
          <a:ln w="57150" cap="flat" cmpd="sng" algn="ctr">
            <a:solidFill>
              <a:schemeClr val="accent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915676E0-2F4A-D98F-7516-36E8F839C12C}"/>
              </a:ext>
            </a:extLst>
          </p:cNvPr>
          <p:cNvCxnSpPr>
            <a:cxnSpLocks/>
          </p:cNvCxnSpPr>
          <p:nvPr/>
        </p:nvCxnSpPr>
        <p:spPr bwMode="auto">
          <a:xfrm>
            <a:off x="8057791" y="2631576"/>
            <a:ext cx="381996" cy="0"/>
          </a:xfrm>
          <a:prstGeom prst="line">
            <a:avLst/>
          </a:prstGeom>
          <a:noFill/>
          <a:ln w="57150" cap="flat" cmpd="sng" algn="ctr">
            <a:solidFill>
              <a:schemeClr val="accent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4C88C8C-C9EE-C1CC-2B84-6E8EF6B02379}"/>
              </a:ext>
            </a:extLst>
          </p:cNvPr>
          <p:cNvCxnSpPr>
            <a:cxnSpLocks/>
          </p:cNvCxnSpPr>
          <p:nvPr/>
        </p:nvCxnSpPr>
        <p:spPr bwMode="auto">
          <a:xfrm>
            <a:off x="8048128" y="2766903"/>
            <a:ext cx="391659" cy="0"/>
          </a:xfrm>
          <a:prstGeom prst="line">
            <a:avLst/>
          </a:prstGeom>
          <a:noFill/>
          <a:ln w="57150"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25AA4D3A-5EF8-1147-49F3-81B35C693DF2}"/>
              </a:ext>
            </a:extLst>
          </p:cNvPr>
          <p:cNvCxnSpPr>
            <a:cxnSpLocks/>
          </p:cNvCxnSpPr>
          <p:nvPr/>
        </p:nvCxnSpPr>
        <p:spPr bwMode="auto">
          <a:xfrm>
            <a:off x="8051465" y="2909291"/>
            <a:ext cx="385333" cy="0"/>
          </a:xfrm>
          <a:prstGeom prst="line">
            <a:avLst/>
          </a:prstGeom>
          <a:noFill/>
          <a:ln w="57150"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BB33D9E4-F1E8-163B-2A17-E630A7E48205}"/>
              </a:ext>
            </a:extLst>
          </p:cNvPr>
          <p:cNvCxnSpPr>
            <a:cxnSpLocks/>
          </p:cNvCxnSpPr>
          <p:nvPr/>
        </p:nvCxnSpPr>
        <p:spPr bwMode="auto">
          <a:xfrm>
            <a:off x="8037792" y="3102487"/>
            <a:ext cx="787203" cy="0"/>
          </a:xfrm>
          <a:prstGeom prst="line">
            <a:avLst/>
          </a:prstGeom>
          <a:noFill/>
          <a:ln w="57150" cap="flat" cmpd="sng" algn="ctr">
            <a:solidFill>
              <a:schemeClr val="accent3"/>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540DE1DE-04AA-70B1-F8B4-B789D45C2096}"/>
              </a:ext>
            </a:extLst>
          </p:cNvPr>
          <p:cNvCxnSpPr>
            <a:cxnSpLocks/>
          </p:cNvCxnSpPr>
          <p:nvPr/>
        </p:nvCxnSpPr>
        <p:spPr bwMode="auto">
          <a:xfrm>
            <a:off x="8038117" y="3243394"/>
            <a:ext cx="787203" cy="0"/>
          </a:xfrm>
          <a:prstGeom prst="line">
            <a:avLst/>
          </a:prstGeom>
          <a:noFill/>
          <a:ln w="57150" cap="flat" cmpd="sng" algn="ctr">
            <a:solidFill>
              <a:schemeClr val="accent3"/>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01AE3CAA-58D4-2E5A-141D-55053C08C4AA}"/>
              </a:ext>
            </a:extLst>
          </p:cNvPr>
          <p:cNvCxnSpPr>
            <a:cxnSpLocks/>
          </p:cNvCxnSpPr>
          <p:nvPr/>
        </p:nvCxnSpPr>
        <p:spPr bwMode="auto">
          <a:xfrm>
            <a:off x="8039796" y="3385782"/>
            <a:ext cx="787203" cy="0"/>
          </a:xfrm>
          <a:prstGeom prst="line">
            <a:avLst/>
          </a:prstGeom>
          <a:noFill/>
          <a:ln w="57150" cap="flat" cmpd="sng" algn="ctr">
            <a:solidFill>
              <a:schemeClr val="accent3"/>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2E5526DB-BBE2-196C-CC40-A656EE08C236}"/>
              </a:ext>
            </a:extLst>
          </p:cNvPr>
          <p:cNvCxnSpPr>
            <a:cxnSpLocks/>
          </p:cNvCxnSpPr>
          <p:nvPr/>
        </p:nvCxnSpPr>
        <p:spPr bwMode="auto">
          <a:xfrm>
            <a:off x="8043038" y="3475506"/>
            <a:ext cx="391659" cy="0"/>
          </a:xfrm>
          <a:prstGeom prst="line">
            <a:avLst/>
          </a:prstGeom>
          <a:noFill/>
          <a:ln w="57150"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D16E01C0-2B9F-65A2-CFD9-9803F32EDB5F}"/>
              </a:ext>
            </a:extLst>
          </p:cNvPr>
          <p:cNvCxnSpPr>
            <a:cxnSpLocks/>
          </p:cNvCxnSpPr>
          <p:nvPr/>
        </p:nvCxnSpPr>
        <p:spPr bwMode="auto">
          <a:xfrm>
            <a:off x="8045139" y="3531127"/>
            <a:ext cx="391659" cy="0"/>
          </a:xfrm>
          <a:prstGeom prst="line">
            <a:avLst/>
          </a:prstGeom>
          <a:noFill/>
          <a:ln w="57150" cap="flat" cmpd="sng" algn="ctr">
            <a:solidFill>
              <a:schemeClr val="accent3"/>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5DFE8C1A-862E-1123-F26D-6668CE110432}"/>
              </a:ext>
            </a:extLst>
          </p:cNvPr>
          <p:cNvCxnSpPr>
            <a:cxnSpLocks/>
          </p:cNvCxnSpPr>
          <p:nvPr/>
        </p:nvCxnSpPr>
        <p:spPr bwMode="auto">
          <a:xfrm>
            <a:off x="8050415" y="3612100"/>
            <a:ext cx="391659" cy="0"/>
          </a:xfrm>
          <a:prstGeom prst="line">
            <a:avLst/>
          </a:prstGeom>
          <a:noFill/>
          <a:ln w="57150"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9258606E-5450-8A3F-A094-DB2FA3D962E3}"/>
              </a:ext>
            </a:extLst>
          </p:cNvPr>
          <p:cNvCxnSpPr>
            <a:cxnSpLocks/>
          </p:cNvCxnSpPr>
          <p:nvPr/>
        </p:nvCxnSpPr>
        <p:spPr bwMode="auto">
          <a:xfrm>
            <a:off x="8049622" y="3667721"/>
            <a:ext cx="391659" cy="0"/>
          </a:xfrm>
          <a:prstGeom prst="line">
            <a:avLst/>
          </a:prstGeom>
          <a:noFill/>
          <a:ln w="57150" cap="flat" cmpd="sng" algn="ctr">
            <a:solidFill>
              <a:schemeClr val="accent3"/>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EAE6B7C3-32E9-C4DE-E854-DE6CD29E5151}"/>
              </a:ext>
            </a:extLst>
          </p:cNvPr>
          <p:cNvCxnSpPr>
            <a:cxnSpLocks/>
          </p:cNvCxnSpPr>
          <p:nvPr/>
        </p:nvCxnSpPr>
        <p:spPr bwMode="auto">
          <a:xfrm>
            <a:off x="8046375" y="3765988"/>
            <a:ext cx="391659" cy="0"/>
          </a:xfrm>
          <a:prstGeom prst="line">
            <a:avLst/>
          </a:prstGeom>
          <a:noFill/>
          <a:ln w="57150"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7BBC3B6A-F849-6CD6-712E-25A4FA971D67}"/>
              </a:ext>
            </a:extLst>
          </p:cNvPr>
          <p:cNvCxnSpPr>
            <a:cxnSpLocks/>
          </p:cNvCxnSpPr>
          <p:nvPr/>
        </p:nvCxnSpPr>
        <p:spPr bwMode="auto">
          <a:xfrm>
            <a:off x="8048476" y="3821609"/>
            <a:ext cx="391659" cy="0"/>
          </a:xfrm>
          <a:prstGeom prst="line">
            <a:avLst/>
          </a:prstGeom>
          <a:noFill/>
          <a:ln w="57150" cap="flat" cmpd="sng" algn="ctr">
            <a:solidFill>
              <a:schemeClr val="accent3"/>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C76520AB-40CD-31D3-C009-B46BA9F06AE4}"/>
              </a:ext>
            </a:extLst>
          </p:cNvPr>
          <p:cNvCxnSpPr>
            <a:cxnSpLocks/>
          </p:cNvCxnSpPr>
          <p:nvPr/>
        </p:nvCxnSpPr>
        <p:spPr bwMode="auto">
          <a:xfrm>
            <a:off x="8038832" y="3953112"/>
            <a:ext cx="787203" cy="0"/>
          </a:xfrm>
          <a:prstGeom prst="line">
            <a:avLst/>
          </a:prstGeom>
          <a:noFill/>
          <a:ln w="57150" cap="flat" cmpd="sng" algn="ctr">
            <a:solidFill>
              <a:schemeClr val="accent3"/>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1692A0DA-D57F-940A-3990-D8F09665B31C}"/>
              </a:ext>
            </a:extLst>
          </p:cNvPr>
          <p:cNvCxnSpPr>
            <a:cxnSpLocks/>
          </p:cNvCxnSpPr>
          <p:nvPr/>
        </p:nvCxnSpPr>
        <p:spPr bwMode="auto">
          <a:xfrm>
            <a:off x="8034723" y="4095500"/>
            <a:ext cx="787203" cy="0"/>
          </a:xfrm>
          <a:prstGeom prst="line">
            <a:avLst/>
          </a:prstGeom>
          <a:noFill/>
          <a:ln w="57150" cap="flat" cmpd="sng" algn="ctr">
            <a:solidFill>
              <a:schemeClr val="accent3"/>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45CB499D-DD12-29F7-0B25-2A51A27C6CCC}"/>
              </a:ext>
            </a:extLst>
          </p:cNvPr>
          <p:cNvCxnSpPr>
            <a:cxnSpLocks/>
          </p:cNvCxnSpPr>
          <p:nvPr/>
        </p:nvCxnSpPr>
        <p:spPr bwMode="auto">
          <a:xfrm>
            <a:off x="8040830" y="4185366"/>
            <a:ext cx="391659" cy="0"/>
          </a:xfrm>
          <a:prstGeom prst="line">
            <a:avLst/>
          </a:prstGeom>
          <a:noFill/>
          <a:ln w="5715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4E0B76BC-E7EC-662D-2B9C-08F10790F266}"/>
              </a:ext>
            </a:extLst>
          </p:cNvPr>
          <p:cNvCxnSpPr>
            <a:cxnSpLocks/>
          </p:cNvCxnSpPr>
          <p:nvPr/>
        </p:nvCxnSpPr>
        <p:spPr bwMode="auto">
          <a:xfrm>
            <a:off x="8042931" y="4240987"/>
            <a:ext cx="391659" cy="0"/>
          </a:xfrm>
          <a:prstGeom prst="line">
            <a:avLst/>
          </a:prstGeom>
          <a:noFill/>
          <a:ln w="57150" cap="flat" cmpd="sng" algn="ctr">
            <a:solidFill>
              <a:schemeClr val="accent3"/>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A84A23DC-629B-3FF7-D8B1-973666DC58EF}"/>
              </a:ext>
            </a:extLst>
          </p:cNvPr>
          <p:cNvCxnSpPr>
            <a:cxnSpLocks/>
          </p:cNvCxnSpPr>
          <p:nvPr/>
        </p:nvCxnSpPr>
        <p:spPr bwMode="auto">
          <a:xfrm>
            <a:off x="8039775" y="4378650"/>
            <a:ext cx="787203" cy="0"/>
          </a:xfrm>
          <a:prstGeom prst="line">
            <a:avLst/>
          </a:prstGeom>
          <a:noFill/>
          <a:ln w="57150" cap="flat" cmpd="sng" algn="ctr">
            <a:solidFill>
              <a:schemeClr val="accent3"/>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491826AE-5CAC-9686-3177-22459E7015E6}"/>
              </a:ext>
            </a:extLst>
          </p:cNvPr>
          <p:cNvCxnSpPr>
            <a:cxnSpLocks/>
          </p:cNvCxnSpPr>
          <p:nvPr/>
        </p:nvCxnSpPr>
        <p:spPr bwMode="auto">
          <a:xfrm>
            <a:off x="8051465" y="4521038"/>
            <a:ext cx="1161789" cy="0"/>
          </a:xfrm>
          <a:prstGeom prst="line">
            <a:avLst/>
          </a:prstGeom>
          <a:noFill/>
          <a:ln w="57150" cap="flat" cmpd="sng" algn="ctr">
            <a:solidFill>
              <a:schemeClr val="accent3"/>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D612ADE5-7037-007C-7150-33398C1435F7}"/>
              </a:ext>
            </a:extLst>
          </p:cNvPr>
          <p:cNvCxnSpPr>
            <a:cxnSpLocks/>
          </p:cNvCxnSpPr>
          <p:nvPr/>
        </p:nvCxnSpPr>
        <p:spPr bwMode="auto">
          <a:xfrm>
            <a:off x="8054802" y="4657006"/>
            <a:ext cx="1543785" cy="0"/>
          </a:xfrm>
          <a:prstGeom prst="line">
            <a:avLst/>
          </a:prstGeom>
          <a:noFill/>
          <a:ln w="57150" cap="flat" cmpd="sng" algn="ctr">
            <a:solidFill>
              <a:schemeClr val="accent3"/>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5AE6886F-7F18-1B9A-E335-5857B479F3DB}"/>
              </a:ext>
            </a:extLst>
          </p:cNvPr>
          <p:cNvCxnSpPr>
            <a:cxnSpLocks/>
          </p:cNvCxnSpPr>
          <p:nvPr/>
        </p:nvCxnSpPr>
        <p:spPr bwMode="auto">
          <a:xfrm>
            <a:off x="8051908" y="4812743"/>
            <a:ext cx="1543785" cy="0"/>
          </a:xfrm>
          <a:prstGeom prst="line">
            <a:avLst/>
          </a:prstGeom>
          <a:noFill/>
          <a:ln w="57150"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5FAF522C-73CA-72B9-7C65-A14732F5765F}"/>
              </a:ext>
            </a:extLst>
          </p:cNvPr>
          <p:cNvCxnSpPr>
            <a:cxnSpLocks/>
          </p:cNvCxnSpPr>
          <p:nvPr/>
        </p:nvCxnSpPr>
        <p:spPr bwMode="auto">
          <a:xfrm>
            <a:off x="8053102" y="4951794"/>
            <a:ext cx="1543785" cy="0"/>
          </a:xfrm>
          <a:prstGeom prst="line">
            <a:avLst/>
          </a:prstGeom>
          <a:noFill/>
          <a:ln w="57150" cap="flat" cmpd="sng" algn="ctr">
            <a:solidFill>
              <a:schemeClr val="accent3"/>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DB435D0D-B934-3B24-8F50-E5687BF2E230}"/>
              </a:ext>
            </a:extLst>
          </p:cNvPr>
          <p:cNvCxnSpPr>
            <a:cxnSpLocks/>
          </p:cNvCxnSpPr>
          <p:nvPr/>
        </p:nvCxnSpPr>
        <p:spPr bwMode="auto">
          <a:xfrm>
            <a:off x="8053102" y="5086419"/>
            <a:ext cx="2714108" cy="0"/>
          </a:xfrm>
          <a:prstGeom prst="line">
            <a:avLst/>
          </a:prstGeom>
          <a:noFill/>
          <a:ln w="57150"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B27A35F0-59AC-65EA-8A0C-DBAB48AF9307}"/>
              </a:ext>
            </a:extLst>
          </p:cNvPr>
          <p:cNvCxnSpPr>
            <a:cxnSpLocks/>
          </p:cNvCxnSpPr>
          <p:nvPr/>
        </p:nvCxnSpPr>
        <p:spPr bwMode="auto">
          <a:xfrm>
            <a:off x="8054338" y="5168982"/>
            <a:ext cx="382903" cy="0"/>
          </a:xfrm>
          <a:prstGeom prst="line">
            <a:avLst/>
          </a:prstGeom>
          <a:noFill/>
          <a:ln w="57150"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5B5292A8-C050-413D-77B4-5755AA5A5A35}"/>
              </a:ext>
            </a:extLst>
          </p:cNvPr>
          <p:cNvCxnSpPr>
            <a:cxnSpLocks/>
          </p:cNvCxnSpPr>
          <p:nvPr/>
        </p:nvCxnSpPr>
        <p:spPr bwMode="auto">
          <a:xfrm>
            <a:off x="8053102" y="5224603"/>
            <a:ext cx="3099030" cy="0"/>
          </a:xfrm>
          <a:prstGeom prst="line">
            <a:avLst/>
          </a:prstGeom>
          <a:noFill/>
          <a:ln w="57150" cap="flat" cmpd="sng" algn="ctr">
            <a:solidFill>
              <a:schemeClr val="accent3"/>
            </a:solidFill>
            <a:prstDash val="solid"/>
            <a:round/>
            <a:headEnd type="none" w="med" len="med"/>
            <a:tailEnd type="none" w="med" len="med"/>
          </a:ln>
          <a:effectLst/>
        </p:spPr>
      </p:cxnSp>
      <p:sp>
        <p:nvSpPr>
          <p:cNvPr id="79" name="Freeform: Shape 78">
            <a:extLst>
              <a:ext uri="{FF2B5EF4-FFF2-40B4-BE49-F238E27FC236}">
                <a16:creationId xmlns:a16="http://schemas.microsoft.com/office/drawing/2014/main" id="{C66AF1A0-D019-A505-2F0A-48E52925D85F}"/>
              </a:ext>
            </a:extLst>
          </p:cNvPr>
          <p:cNvSpPr/>
          <p:nvPr/>
        </p:nvSpPr>
        <p:spPr bwMode="auto">
          <a:xfrm>
            <a:off x="8048065" y="2284139"/>
            <a:ext cx="3496235" cy="2971800"/>
          </a:xfrm>
          <a:custGeom>
            <a:avLst/>
            <a:gdLst>
              <a:gd name="connsiteX0" fmla="*/ 0 w 3496235"/>
              <a:gd name="connsiteY0" fmla="*/ 0 h 2971800"/>
              <a:gd name="connsiteX1" fmla="*/ 0 w 3496235"/>
              <a:gd name="connsiteY1" fmla="*/ 2971800 h 2971800"/>
              <a:gd name="connsiteX2" fmla="*/ 3496235 w 3496235"/>
              <a:gd name="connsiteY2" fmla="*/ 2971800 h 2971800"/>
            </a:gdLst>
            <a:ahLst/>
            <a:cxnLst>
              <a:cxn ang="0">
                <a:pos x="connsiteX0" y="connsiteY0"/>
              </a:cxn>
              <a:cxn ang="0">
                <a:pos x="connsiteX1" y="connsiteY1"/>
              </a:cxn>
              <a:cxn ang="0">
                <a:pos x="connsiteX2" y="connsiteY2"/>
              </a:cxn>
            </a:cxnLst>
            <a:rect l="l" t="t" r="r" b="b"/>
            <a:pathLst>
              <a:path w="3496235" h="2971800">
                <a:moveTo>
                  <a:pt x="0" y="0"/>
                </a:moveTo>
                <a:lnTo>
                  <a:pt x="0" y="2971800"/>
                </a:lnTo>
                <a:lnTo>
                  <a:pt x="3496235" y="2971800"/>
                </a:lnTo>
              </a:path>
            </a:pathLst>
          </a:custGeom>
          <a:noFill/>
          <a:ln w="28575">
            <a:solidFill>
              <a:schemeClr val="bg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348885839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2">
            <a:extLst>
              <a:ext uri="{FF2B5EF4-FFF2-40B4-BE49-F238E27FC236}">
                <a16:creationId xmlns:a16="http://schemas.microsoft.com/office/drawing/2014/main" id="{67970A3E-CAAC-4220-8DA6-611A0CD201C9}"/>
              </a:ext>
            </a:extLst>
          </p:cNvPr>
          <p:cNvSpPr>
            <a:spLocks noGrp="1"/>
          </p:cNvSpPr>
          <p:nvPr>
            <p:ph type="title"/>
          </p:nvPr>
        </p:nvSpPr>
        <p:spPr/>
        <p:txBody>
          <a:bodyPr/>
          <a:lstStyle/>
          <a:p>
            <a:r>
              <a:rPr lang="en-US" altLang="en-US" dirty="0"/>
              <a:t>Newly Diagnosed Multiple Myeloma</a:t>
            </a:r>
          </a:p>
        </p:txBody>
      </p:sp>
    </p:spTree>
    <p:extLst>
      <p:ext uri="{BB962C8B-B14F-4D97-AF65-F5344CB8AC3E}">
        <p14:creationId xmlns:p14="http://schemas.microsoft.com/office/powerpoint/2010/main" val="140641014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a:extLst>
              <a:ext uri="{FF2B5EF4-FFF2-40B4-BE49-F238E27FC236}">
                <a16:creationId xmlns:a16="http://schemas.microsoft.com/office/drawing/2014/main" id="{29766145-CC47-44D0-8783-0E14FEBE7E0B}"/>
              </a:ext>
            </a:extLst>
          </p:cNvPr>
          <p:cNvSpPr>
            <a:spLocks noGrp="1"/>
          </p:cNvSpPr>
          <p:nvPr>
            <p:ph type="title"/>
          </p:nvPr>
        </p:nvSpPr>
        <p:spPr/>
        <p:txBody>
          <a:bodyPr/>
          <a:lstStyle/>
          <a:p>
            <a:pPr eaLnBrk="1" hangingPunct="1"/>
            <a:r>
              <a:rPr lang="en-US" altLang="en-US" dirty="0"/>
              <a:t>IMWG Criteria for Diagnosis of MM</a:t>
            </a:r>
          </a:p>
        </p:txBody>
      </p:sp>
      <p:sp>
        <p:nvSpPr>
          <p:cNvPr id="12" name="Content Placeholder 11">
            <a:extLst>
              <a:ext uri="{FF2B5EF4-FFF2-40B4-BE49-F238E27FC236}">
                <a16:creationId xmlns:a16="http://schemas.microsoft.com/office/drawing/2014/main" id="{0194B7DB-6B30-4B7D-967F-D22B76A3E902}"/>
              </a:ext>
            </a:extLst>
          </p:cNvPr>
          <p:cNvSpPr>
            <a:spLocks noGrp="1"/>
          </p:cNvSpPr>
          <p:nvPr>
            <p:ph idx="1"/>
          </p:nvPr>
        </p:nvSpPr>
        <p:spPr>
          <a:xfrm>
            <a:off x="604675" y="4061089"/>
            <a:ext cx="10877529" cy="2102643"/>
          </a:xfrm>
        </p:spPr>
        <p:txBody>
          <a:bodyPr/>
          <a:lstStyle/>
          <a:p>
            <a:pPr marL="119027" indent="-119027">
              <a:buNone/>
              <a:defRPr/>
            </a:pPr>
            <a:r>
              <a:rPr lang="en-US" sz="2000" dirty="0"/>
              <a:t>*</a:t>
            </a:r>
            <a:r>
              <a:rPr lang="en-US" sz="2000" b="1" dirty="0">
                <a:solidFill>
                  <a:schemeClr val="accent3"/>
                </a:solidFill>
              </a:rPr>
              <a:t>S</a:t>
            </a:r>
            <a:r>
              <a:rPr lang="en-US" sz="2000" dirty="0"/>
              <a:t>: ≥60% clonal bone marrow plasma cells</a:t>
            </a:r>
            <a:br>
              <a:rPr lang="en-US" sz="2000" dirty="0"/>
            </a:br>
            <a:r>
              <a:rPr lang="en-US" sz="2000" b="1" dirty="0">
                <a:solidFill>
                  <a:schemeClr val="accent3"/>
                </a:solidFill>
              </a:rPr>
              <a:t>Li</a:t>
            </a:r>
            <a:r>
              <a:rPr lang="en-US" sz="2000" dirty="0"/>
              <a:t>: Serum free light chain ratio ≥100 (involved kappa) or ≤0.01 (involved lambda)</a:t>
            </a:r>
            <a:br>
              <a:rPr lang="en-US" sz="2000" dirty="0"/>
            </a:br>
            <a:r>
              <a:rPr lang="en-US" sz="2000" b="1" dirty="0">
                <a:solidFill>
                  <a:schemeClr val="accent3"/>
                </a:solidFill>
              </a:rPr>
              <a:t>M</a:t>
            </a:r>
            <a:r>
              <a:rPr lang="en-US" sz="2000" dirty="0"/>
              <a:t>: MRI studies with &gt;1 focal lesion (≥5 mm in size)</a:t>
            </a:r>
          </a:p>
        </p:txBody>
      </p:sp>
      <p:sp>
        <p:nvSpPr>
          <p:cNvPr id="25604" name="Text Box 11">
            <a:extLst>
              <a:ext uri="{FF2B5EF4-FFF2-40B4-BE49-F238E27FC236}">
                <a16:creationId xmlns:a16="http://schemas.microsoft.com/office/drawing/2014/main" id="{BDBE866A-EAE9-4E43-98DE-2F24650FC673}"/>
              </a:ext>
            </a:extLst>
          </p:cNvPr>
          <p:cNvSpPr txBox="1">
            <a:spLocks noChangeArrowheads="1"/>
          </p:cNvSpPr>
          <p:nvPr/>
        </p:nvSpPr>
        <p:spPr bwMode="auto">
          <a:xfrm>
            <a:off x="440926" y="6385822"/>
            <a:ext cx="85591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l" defTabSz="914126" rtl="0" eaLnBrk="0" fontAlgn="base" latinLnBrk="0" hangingPunct="0">
              <a:lnSpc>
                <a:spcPct val="100000"/>
              </a:lnSpc>
              <a:spcBef>
                <a:spcPct val="35000"/>
              </a:spcBef>
              <a:spcAft>
                <a:spcPct val="25000"/>
              </a:spcAft>
              <a:buClr>
                <a:srgbClr val="8B3D9A"/>
              </a:buClr>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Rajkumar. Lancet Oncol. 2014;15:e538. </a:t>
            </a:r>
          </a:p>
        </p:txBody>
      </p:sp>
      <p:sp>
        <p:nvSpPr>
          <p:cNvPr id="4" name="Freeform 3">
            <a:extLst>
              <a:ext uri="{FF2B5EF4-FFF2-40B4-BE49-F238E27FC236}">
                <a16:creationId xmlns:a16="http://schemas.microsoft.com/office/drawing/2014/main" id="{2D2B237A-E7F2-4D8E-8BBB-62EB5D1FD181}"/>
              </a:ext>
            </a:extLst>
          </p:cNvPr>
          <p:cNvSpPr/>
          <p:nvPr/>
        </p:nvSpPr>
        <p:spPr bwMode="auto">
          <a:xfrm>
            <a:off x="743059" y="1626543"/>
            <a:ext cx="3469742" cy="626899"/>
          </a:xfrm>
          <a:prstGeom prst="rect">
            <a:avLst/>
          </a:prstGeom>
          <a:solidFill>
            <a:schemeClr val="accent1"/>
          </a:solidFill>
          <a:ln>
            <a:solidFill>
              <a:schemeClr val="accent1"/>
            </a:solidFill>
          </a:ln>
        </p:spPr>
        <p:style>
          <a:lnRef idx="2">
            <a:schemeClr val="lt1">
              <a:hueOff val="0"/>
              <a:satOff val="0"/>
              <a:lumOff val="0"/>
              <a:alphaOff val="0"/>
            </a:schemeClr>
          </a:lnRef>
          <a:fillRef idx="1">
            <a:schemeClr val="accent5">
              <a:hueOff val="5317178"/>
              <a:satOff val="-18860"/>
              <a:lumOff val="-2353"/>
              <a:alphaOff val="0"/>
            </a:schemeClr>
          </a:fillRef>
          <a:effectRef idx="0">
            <a:schemeClr val="accent5">
              <a:hueOff val="5317178"/>
              <a:satOff val="-18860"/>
              <a:lumOff val="-2353"/>
              <a:alphaOff val="0"/>
            </a:schemeClr>
          </a:effectRef>
          <a:fontRef idx="minor">
            <a:schemeClr val="lt1"/>
          </a:fontRef>
        </p:style>
        <p:txBody>
          <a:bodyPr lIns="92432" rIns="92432" bIns="236668" spcCol="1270"/>
          <a:lstStyle/>
          <a:p>
            <a:pPr marL="0" marR="0" lvl="0" indent="0" algn="ctr" defTabSz="577677" rtl="0" eaLnBrk="0" fontAlgn="base" latinLnBrk="0" hangingPunct="0">
              <a:lnSpc>
                <a:spcPct val="90000"/>
              </a:lnSpc>
              <a:spcBef>
                <a:spcPct val="35000"/>
              </a:spcBef>
              <a:spcAft>
                <a:spcPct val="35000"/>
              </a:spcAft>
              <a:buClr>
                <a:srgbClr val="8B3D9A"/>
              </a:buClr>
              <a:buSzTx/>
              <a:buFontTx/>
              <a:buNone/>
              <a:tabLst/>
              <a:defRPr/>
            </a:pPr>
            <a:r>
              <a:rPr kumimoji="0" lang="en-US" sz="1799"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MGUS</a:t>
            </a:r>
          </a:p>
        </p:txBody>
      </p:sp>
      <p:sp>
        <p:nvSpPr>
          <p:cNvPr id="5" name="Freeform 4">
            <a:extLst>
              <a:ext uri="{FF2B5EF4-FFF2-40B4-BE49-F238E27FC236}">
                <a16:creationId xmlns:a16="http://schemas.microsoft.com/office/drawing/2014/main" id="{203BDC7E-1857-487F-B053-5A07B22478BA}"/>
              </a:ext>
            </a:extLst>
          </p:cNvPr>
          <p:cNvSpPr/>
          <p:nvPr/>
        </p:nvSpPr>
        <p:spPr bwMode="auto">
          <a:xfrm>
            <a:off x="738297" y="1956658"/>
            <a:ext cx="3474504" cy="1971887"/>
          </a:xfrm>
          <a:prstGeom prst="rect">
            <a:avLst/>
          </a:prstGeom>
          <a:solidFill>
            <a:schemeClr val="tx1"/>
          </a:solidFill>
          <a:ln w="28575">
            <a:solidFill>
              <a:schemeClr val="accent1"/>
            </a:solidFill>
          </a:ln>
        </p:spPr>
        <p:style>
          <a:lnRef idx="2">
            <a:schemeClr val="accent5">
              <a:hueOff val="5317178"/>
              <a:satOff val="-18860"/>
              <a:lumOff val="-2353"/>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lIns="144908" tIns="144908" rIns="144908" bIns="144908" spcCol="1270"/>
          <a:lstStyle/>
          <a:p>
            <a:pPr marL="168225" marR="0" lvl="1" indent="-168225" algn="l" defTabSz="577677" rtl="0" eaLnBrk="0" fontAlgn="base" latinLnBrk="0" hangingPunct="0">
              <a:lnSpc>
                <a:spcPct val="90000"/>
              </a:lnSpc>
              <a:spcBef>
                <a:spcPct val="35000"/>
              </a:spcBef>
              <a:spcAft>
                <a:spcPts val="400"/>
              </a:spcAft>
              <a:buClr>
                <a:srgbClr val="455560">
                  <a:lumMod val="10000"/>
                </a:srgbClr>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t>M protein &lt;3 g/dL</a:t>
            </a:r>
          </a:p>
          <a:p>
            <a:pPr marL="168225" marR="0" lvl="1" indent="-168225" algn="l" defTabSz="577677" rtl="0" eaLnBrk="0" fontAlgn="base" latinLnBrk="0" hangingPunct="0">
              <a:lnSpc>
                <a:spcPct val="90000"/>
              </a:lnSpc>
              <a:spcBef>
                <a:spcPct val="35000"/>
              </a:spcBef>
              <a:spcAft>
                <a:spcPts val="400"/>
              </a:spcAft>
              <a:buClr>
                <a:srgbClr val="455560">
                  <a:lumMod val="10000"/>
                </a:srgbClr>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t>Clonal plasma cells in BM &lt;10%</a:t>
            </a:r>
          </a:p>
          <a:p>
            <a:pPr marL="168225" marR="0" lvl="1" indent="-168225" algn="l" defTabSz="577677" rtl="0" eaLnBrk="0" fontAlgn="base" latinLnBrk="0" hangingPunct="0">
              <a:lnSpc>
                <a:spcPct val="90000"/>
              </a:lnSpc>
              <a:spcBef>
                <a:spcPct val="35000"/>
              </a:spcBef>
              <a:spcAft>
                <a:spcPts val="400"/>
              </a:spcAft>
              <a:buClr>
                <a:srgbClr val="455560">
                  <a:lumMod val="10000"/>
                </a:srgbClr>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t>No myeloma-defining events</a:t>
            </a:r>
          </a:p>
        </p:txBody>
      </p:sp>
      <p:sp>
        <p:nvSpPr>
          <p:cNvPr id="7" name="Freeform 6">
            <a:extLst>
              <a:ext uri="{FF2B5EF4-FFF2-40B4-BE49-F238E27FC236}">
                <a16:creationId xmlns:a16="http://schemas.microsoft.com/office/drawing/2014/main" id="{75FE99A5-7143-4670-9E53-EAA65F86CC6F}"/>
              </a:ext>
            </a:extLst>
          </p:cNvPr>
          <p:cNvSpPr/>
          <p:nvPr/>
        </p:nvSpPr>
        <p:spPr bwMode="auto">
          <a:xfrm>
            <a:off x="4320717" y="1626543"/>
            <a:ext cx="3474720" cy="626899"/>
          </a:xfrm>
          <a:prstGeom prst="rect">
            <a:avLst/>
          </a:prstGeom>
          <a:solidFill>
            <a:schemeClr val="accent1"/>
          </a:solidFill>
          <a:ln>
            <a:solidFill>
              <a:schemeClr val="accent1"/>
            </a:solidFill>
          </a:ln>
        </p:spPr>
        <p:style>
          <a:lnRef idx="2">
            <a:schemeClr val="lt1">
              <a:hueOff val="0"/>
              <a:satOff val="0"/>
              <a:lumOff val="0"/>
              <a:alphaOff val="0"/>
            </a:schemeClr>
          </a:lnRef>
          <a:fillRef idx="1">
            <a:schemeClr val="accent5">
              <a:hueOff val="5317178"/>
              <a:satOff val="-18860"/>
              <a:lumOff val="-2353"/>
              <a:alphaOff val="0"/>
            </a:schemeClr>
          </a:fillRef>
          <a:effectRef idx="0">
            <a:schemeClr val="accent5">
              <a:hueOff val="5317178"/>
              <a:satOff val="-18860"/>
              <a:lumOff val="-2353"/>
              <a:alphaOff val="0"/>
            </a:schemeClr>
          </a:effectRef>
          <a:fontRef idx="minor">
            <a:schemeClr val="lt1"/>
          </a:fontRef>
        </p:style>
        <p:txBody>
          <a:bodyPr lIns="92432" rIns="92432" bIns="236668" spcCol="1270"/>
          <a:lstStyle/>
          <a:p>
            <a:pPr marL="0" marR="0" lvl="0" indent="0" algn="ctr" defTabSz="577677" rtl="0" eaLnBrk="0" fontAlgn="base" latinLnBrk="0" hangingPunct="0">
              <a:lnSpc>
                <a:spcPct val="90000"/>
              </a:lnSpc>
              <a:spcBef>
                <a:spcPct val="35000"/>
              </a:spcBef>
              <a:spcAft>
                <a:spcPct val="35000"/>
              </a:spcAft>
              <a:buClr>
                <a:srgbClr val="8B3D9A"/>
              </a:buClr>
              <a:buSzTx/>
              <a:buFontTx/>
              <a:buNone/>
              <a:tabLst/>
              <a:defRPr/>
            </a:pPr>
            <a:r>
              <a:rPr kumimoji="0" lang="en-US" sz="1799"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Smoldering Myeloma</a:t>
            </a:r>
          </a:p>
        </p:txBody>
      </p:sp>
      <p:sp>
        <p:nvSpPr>
          <p:cNvPr id="8" name="Freeform 7">
            <a:extLst>
              <a:ext uri="{FF2B5EF4-FFF2-40B4-BE49-F238E27FC236}">
                <a16:creationId xmlns:a16="http://schemas.microsoft.com/office/drawing/2014/main" id="{622AAA06-A8CD-4CE9-9077-86353492D3A2}"/>
              </a:ext>
            </a:extLst>
          </p:cNvPr>
          <p:cNvSpPr/>
          <p:nvPr/>
        </p:nvSpPr>
        <p:spPr bwMode="auto">
          <a:xfrm>
            <a:off x="4320717" y="1956658"/>
            <a:ext cx="3474720" cy="1971887"/>
          </a:xfrm>
          <a:prstGeom prst="rect">
            <a:avLst/>
          </a:prstGeom>
          <a:solidFill>
            <a:schemeClr val="tx1"/>
          </a:solidFill>
          <a:ln w="28575">
            <a:solidFill>
              <a:schemeClr val="accent1"/>
            </a:solidFill>
          </a:ln>
        </p:spPr>
        <p:style>
          <a:lnRef idx="2">
            <a:schemeClr val="accent5">
              <a:hueOff val="5317178"/>
              <a:satOff val="-18860"/>
              <a:lumOff val="-2353"/>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lIns="144908" tIns="144908" rIns="144908" bIns="144908" spcCol="1270"/>
          <a:lstStyle/>
          <a:p>
            <a:pPr marL="168225" marR="0" lvl="1" indent="-168225" algn="l" defTabSz="577677" rtl="0" eaLnBrk="0" fontAlgn="base" latinLnBrk="0" hangingPunct="0">
              <a:lnSpc>
                <a:spcPct val="90000"/>
              </a:lnSpc>
              <a:spcBef>
                <a:spcPct val="35000"/>
              </a:spcBef>
              <a:spcAft>
                <a:spcPts val="400"/>
              </a:spcAft>
              <a:buClr>
                <a:srgbClr val="455560">
                  <a:lumMod val="10000"/>
                </a:srgbClr>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t>M protein ≥3 g/dL (serum) or </a:t>
            </a:r>
            <a:b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t>≥500 mg/24 hr (urine)</a:t>
            </a:r>
          </a:p>
          <a:p>
            <a:pPr marL="168225" marR="0" lvl="1" indent="-168225" algn="l" defTabSz="577677" rtl="0" eaLnBrk="0" fontAlgn="base" latinLnBrk="0" hangingPunct="0">
              <a:lnSpc>
                <a:spcPct val="90000"/>
              </a:lnSpc>
              <a:spcBef>
                <a:spcPct val="35000"/>
              </a:spcBef>
              <a:spcAft>
                <a:spcPts val="400"/>
              </a:spcAft>
              <a:buClr>
                <a:srgbClr val="455560">
                  <a:lumMod val="10000"/>
                </a:srgbClr>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t>Clonal plasma cells in BM </a:t>
            </a:r>
            <a:b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t>10% to 60%</a:t>
            </a:r>
          </a:p>
          <a:p>
            <a:pPr marL="168225" marR="0" lvl="1" indent="-168225" algn="l" defTabSz="577677" rtl="0" eaLnBrk="0" fontAlgn="base" latinLnBrk="0" hangingPunct="0">
              <a:lnSpc>
                <a:spcPct val="90000"/>
              </a:lnSpc>
              <a:spcBef>
                <a:spcPct val="35000"/>
              </a:spcBef>
              <a:spcAft>
                <a:spcPts val="400"/>
              </a:spcAft>
              <a:buClr>
                <a:srgbClr val="455560">
                  <a:lumMod val="10000"/>
                </a:srgbClr>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t>No myeloma-defining events</a:t>
            </a:r>
            <a:endParaRPr lang="en-US" b="0" dirty="0">
              <a:solidFill>
                <a:srgbClr val="CDCDCF">
                  <a:lumMod val="10000"/>
                </a:srgbClr>
              </a:solidFill>
              <a:latin typeface="Calibri" panose="020F0502020204030204" pitchFamily="34" charset="0"/>
            </a:endParaRPr>
          </a:p>
        </p:txBody>
      </p:sp>
      <p:sp>
        <p:nvSpPr>
          <p:cNvPr id="11" name="Freeform 10">
            <a:extLst>
              <a:ext uri="{FF2B5EF4-FFF2-40B4-BE49-F238E27FC236}">
                <a16:creationId xmlns:a16="http://schemas.microsoft.com/office/drawing/2014/main" id="{0916976E-A06C-4020-8D7B-B863C7049B74}"/>
              </a:ext>
            </a:extLst>
          </p:cNvPr>
          <p:cNvSpPr/>
          <p:nvPr/>
        </p:nvSpPr>
        <p:spPr bwMode="auto">
          <a:xfrm>
            <a:off x="7944526" y="1833908"/>
            <a:ext cx="3474720" cy="1611964"/>
          </a:xfrm>
          <a:prstGeom prst="rect">
            <a:avLst/>
          </a:prstGeom>
          <a:solidFill>
            <a:schemeClr val="tx1"/>
          </a:solidFill>
          <a:ln w="28575">
            <a:noFill/>
          </a:ln>
        </p:spPr>
        <p:style>
          <a:lnRef idx="2">
            <a:schemeClr val="accent5">
              <a:hueOff val="5317178"/>
              <a:satOff val="-18860"/>
              <a:lumOff val="-2353"/>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lIns="144908" tIns="144908" rIns="144908" bIns="144908" spcCol="1270"/>
          <a:lstStyle/>
          <a:p>
            <a:pPr marL="168225" marR="0" lvl="1" indent="-168225" algn="l" defTabSz="577677" rtl="0" eaLnBrk="0" fontAlgn="base" latinLnBrk="0" hangingPunct="0">
              <a:lnSpc>
                <a:spcPct val="90000"/>
              </a:lnSpc>
              <a:spcBef>
                <a:spcPct val="35000"/>
              </a:spcBef>
              <a:spcAft>
                <a:spcPts val="400"/>
              </a:spcAft>
              <a:buClr>
                <a:srgbClr val="455560">
                  <a:lumMod val="10000"/>
                </a:srgbClr>
              </a:buClr>
              <a:buSzTx/>
              <a:buFont typeface="Wingdings" panose="05000000000000000000" pitchFamily="2" charset="2"/>
              <a:buChar char="§"/>
              <a:tabLst/>
              <a:defRPr/>
            </a:pPr>
            <a:endPar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endParaRPr>
          </a:p>
          <a:p>
            <a:pPr marL="168225" marR="0" lvl="1" indent="-168225" algn="l" defTabSz="577677" rtl="0" eaLnBrk="0" fontAlgn="base" latinLnBrk="0" hangingPunct="0">
              <a:lnSpc>
                <a:spcPct val="90000"/>
              </a:lnSpc>
              <a:spcBef>
                <a:spcPct val="35000"/>
              </a:spcBef>
              <a:spcAft>
                <a:spcPts val="400"/>
              </a:spcAft>
              <a:buClr>
                <a:srgbClr val="455560">
                  <a:lumMod val="10000"/>
                </a:srgbClr>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t>Underlying plasma cell proliferative disorder </a:t>
            </a:r>
          </a:p>
          <a:p>
            <a:pPr marL="168225" marR="0" lvl="1" indent="-168225" algn="l" defTabSz="577677" rtl="0" eaLnBrk="0" fontAlgn="base" latinLnBrk="0" hangingPunct="0">
              <a:lnSpc>
                <a:spcPct val="90000"/>
              </a:lnSpc>
              <a:spcBef>
                <a:spcPct val="35000"/>
              </a:spcBef>
              <a:spcAft>
                <a:spcPts val="400"/>
              </a:spcAft>
              <a:buClr>
                <a:srgbClr val="455560">
                  <a:lumMod val="10000"/>
                </a:srgbClr>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mn-cs"/>
              </a:rPr>
              <a:t>AND ≥1 SLiM-CRAB* features</a:t>
            </a:r>
          </a:p>
        </p:txBody>
      </p:sp>
      <p:sp>
        <p:nvSpPr>
          <p:cNvPr id="10" name="Freeform 9">
            <a:extLst>
              <a:ext uri="{FF2B5EF4-FFF2-40B4-BE49-F238E27FC236}">
                <a16:creationId xmlns:a16="http://schemas.microsoft.com/office/drawing/2014/main" id="{6C5754FA-02CD-4D25-B175-5304E5282324}"/>
              </a:ext>
            </a:extLst>
          </p:cNvPr>
          <p:cNvSpPr/>
          <p:nvPr/>
        </p:nvSpPr>
        <p:spPr bwMode="auto">
          <a:xfrm>
            <a:off x="7931829" y="1644473"/>
            <a:ext cx="3474720" cy="626899"/>
          </a:xfrm>
          <a:prstGeom prst="rect">
            <a:avLst/>
          </a:prstGeom>
          <a:solidFill>
            <a:schemeClr val="accent3"/>
          </a:solidFill>
          <a:ln>
            <a:solidFill>
              <a:schemeClr val="accent3"/>
            </a:solidFill>
          </a:ln>
        </p:spPr>
        <p:style>
          <a:lnRef idx="2">
            <a:schemeClr val="lt1">
              <a:hueOff val="0"/>
              <a:satOff val="0"/>
              <a:lumOff val="0"/>
              <a:alphaOff val="0"/>
            </a:schemeClr>
          </a:lnRef>
          <a:fillRef idx="1">
            <a:schemeClr val="accent5">
              <a:hueOff val="5317178"/>
              <a:satOff val="-18860"/>
              <a:lumOff val="-2353"/>
              <a:alphaOff val="0"/>
            </a:schemeClr>
          </a:fillRef>
          <a:effectRef idx="0">
            <a:schemeClr val="accent5">
              <a:hueOff val="5317178"/>
              <a:satOff val="-18860"/>
              <a:lumOff val="-2353"/>
              <a:alphaOff val="0"/>
            </a:schemeClr>
          </a:effectRef>
          <a:fontRef idx="minor">
            <a:schemeClr val="lt1"/>
          </a:fontRef>
        </p:style>
        <p:txBody>
          <a:bodyPr lIns="92432" rIns="92432" bIns="236668" spcCol="1270"/>
          <a:lstStyle/>
          <a:p>
            <a:pPr marL="0" marR="0" lvl="0" indent="0" algn="ctr" defTabSz="577677" rtl="0" eaLnBrk="0" fontAlgn="base" latinLnBrk="0" hangingPunct="0">
              <a:lnSpc>
                <a:spcPct val="90000"/>
              </a:lnSpc>
              <a:spcBef>
                <a:spcPts val="0"/>
              </a:spcBef>
              <a:spcAft>
                <a:spcPts val="0"/>
              </a:spcAft>
              <a:buClr>
                <a:srgbClr val="8B3D9A"/>
              </a:buClr>
              <a:buSzTx/>
              <a:buFontTx/>
              <a:buNone/>
              <a:tabLst/>
              <a:defRPr/>
            </a:pPr>
            <a:r>
              <a:rPr kumimoji="0" lang="en-US" sz="1799"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Active or Symptomatic </a:t>
            </a:r>
          </a:p>
          <a:p>
            <a:pPr marL="0" marR="0" lvl="0" indent="0" algn="ctr" defTabSz="577677" rtl="0" eaLnBrk="0" fontAlgn="base" latinLnBrk="0" hangingPunct="0">
              <a:lnSpc>
                <a:spcPct val="90000"/>
              </a:lnSpc>
              <a:spcBef>
                <a:spcPts val="0"/>
              </a:spcBef>
              <a:spcAft>
                <a:spcPts val="0"/>
              </a:spcAft>
              <a:buClr>
                <a:srgbClr val="8B3D9A"/>
              </a:buClr>
              <a:buSzTx/>
              <a:buFontTx/>
              <a:buNone/>
              <a:tabLst/>
              <a:defRPr/>
            </a:pPr>
            <a:r>
              <a:rPr kumimoji="0" lang="en-US" sz="1799"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Multiple Myeloma</a:t>
            </a:r>
          </a:p>
        </p:txBody>
      </p:sp>
      <p:sp>
        <p:nvSpPr>
          <p:cNvPr id="2" name="Rounded Rectangle 1">
            <a:extLst>
              <a:ext uri="{FF2B5EF4-FFF2-40B4-BE49-F238E27FC236}">
                <a16:creationId xmlns:a16="http://schemas.microsoft.com/office/drawing/2014/main" id="{24F540B3-A0F5-464F-B9E4-93D347D53757}"/>
              </a:ext>
            </a:extLst>
          </p:cNvPr>
          <p:cNvSpPr/>
          <p:nvPr/>
        </p:nvSpPr>
        <p:spPr bwMode="auto">
          <a:xfrm>
            <a:off x="7931829" y="1641299"/>
            <a:ext cx="3474720" cy="2287245"/>
          </a:xfrm>
          <a:prstGeom prst="rect">
            <a:avLst/>
          </a:prstGeom>
          <a:noFill/>
          <a:ln w="28575">
            <a:solidFill>
              <a:schemeClr val="accent3"/>
            </a:solidFill>
            <a:miter lim="800000"/>
            <a:headEnd/>
            <a:tailEnd/>
          </a:ln>
        </p:spPr>
        <p:txBody>
          <a:bodyPr anchor="ctr"/>
          <a:lstStyle/>
          <a:p>
            <a:pPr marL="0" marR="0" lvl="0" indent="0" algn="ctr" defTabSz="914126"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5" name="Content Placeholder 11">
            <a:extLst>
              <a:ext uri="{FF2B5EF4-FFF2-40B4-BE49-F238E27FC236}">
                <a16:creationId xmlns:a16="http://schemas.microsoft.com/office/drawing/2014/main" id="{70DF3D1A-2140-4636-945A-02FCDCD1C651}"/>
              </a:ext>
            </a:extLst>
          </p:cNvPr>
          <p:cNvSpPr txBox="1">
            <a:spLocks/>
          </p:cNvSpPr>
          <p:nvPr/>
        </p:nvSpPr>
        <p:spPr bwMode="auto">
          <a:xfrm>
            <a:off x="637713" y="4988343"/>
            <a:ext cx="10680949" cy="1083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l" rtl="0" eaLnBrk="0" fontAlgn="base" hangingPunct="0">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0" fontAlgn="base" hangingPunct="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0" fontAlgn="base" hangingPunct="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0" fontAlgn="base" hangingPunct="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119027" marR="0" lvl="0" indent="-119027" algn="l" defTabSz="914126"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2000" b="1" i="0" u="none" strike="noStrike" kern="0" cap="none" spc="0" normalizeH="0" baseline="0" noProof="0" dirty="0">
                <a:ln>
                  <a:noFill/>
                </a:ln>
                <a:solidFill>
                  <a:srgbClr val="E1471D"/>
                </a:solidFill>
                <a:effectLst/>
                <a:uLnTx/>
                <a:uFillTx/>
                <a:latin typeface="Calibri" panose="020F0502020204030204" pitchFamily="34" charset="0"/>
                <a:ea typeface="+mn-ea"/>
                <a:cs typeface="+mn-cs"/>
              </a:rPr>
              <a:t>  C</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Calcium elevation (&gt;11 mg/dL or &gt;1 mg/dL higher than ULN)</a:t>
            </a:r>
            <a:b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2000" b="1" i="0" u="none" strike="noStrike" kern="0" cap="none" spc="0" normalizeH="0" baseline="0" noProof="0" dirty="0">
                <a:ln>
                  <a:noFill/>
                </a:ln>
                <a:solidFill>
                  <a:srgbClr val="E1471D"/>
                </a:solidFill>
                <a:effectLst/>
                <a:uLnTx/>
                <a:uFillTx/>
                <a:latin typeface="Calibri" panose="020F0502020204030204" pitchFamily="34" charset="0"/>
                <a:ea typeface="+mn-ea"/>
                <a:cs typeface="+mn-cs"/>
              </a:rPr>
              <a:t>R</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Renal insufficiency (CrCl &lt;40 mL/min or serum creatinine &gt;2 mg/dL)</a:t>
            </a:r>
            <a:b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2000" b="1" i="0" u="none" strike="noStrike" kern="0" cap="none" spc="0" normalizeH="0" baseline="0" noProof="0" dirty="0">
                <a:ln>
                  <a:noFill/>
                </a:ln>
                <a:solidFill>
                  <a:srgbClr val="E1471D"/>
                </a:solidFill>
                <a:effectLst/>
                <a:uLnTx/>
                <a:uFillTx/>
                <a:latin typeface="Calibri" panose="020F0502020204030204" pitchFamily="34" charset="0"/>
                <a:ea typeface="+mn-ea"/>
                <a:cs typeface="+mn-cs"/>
              </a:rPr>
              <a:t>A</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Anemia (Hb &lt;10 g/dL or &gt;2 g/dL less than LLN)</a:t>
            </a:r>
            <a:b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2000" b="1" i="0" u="none" strike="noStrike" kern="0" cap="none" spc="0" normalizeH="0" baseline="0" noProof="0" dirty="0">
                <a:ln>
                  <a:noFill/>
                </a:ln>
                <a:solidFill>
                  <a:srgbClr val="E1471D"/>
                </a:solidFill>
                <a:effectLst/>
                <a:uLnTx/>
                <a:uFillTx/>
                <a:latin typeface="Calibri" panose="020F0502020204030204" pitchFamily="34" charset="0"/>
                <a:ea typeface="+mn-ea"/>
                <a:cs typeface="+mn-cs"/>
              </a:rPr>
              <a:t>B</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Bone disease (≥1 lytic lesions on skeletal radiography, CT, or PET/CT)</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C3A808-3F45-4B6A-88EE-7795061D703E}"/>
              </a:ext>
            </a:extLst>
          </p:cNvPr>
          <p:cNvSpPr>
            <a:spLocks noGrp="1"/>
          </p:cNvSpPr>
          <p:nvPr>
            <p:ph type="title"/>
          </p:nvPr>
        </p:nvSpPr>
        <p:spPr/>
        <p:txBody>
          <a:bodyPr/>
          <a:lstStyle/>
          <a:p>
            <a:r>
              <a:rPr lang="en-US" dirty="0"/>
              <a:t>Current Role for Imaging in MM</a:t>
            </a:r>
          </a:p>
        </p:txBody>
      </p:sp>
      <p:graphicFrame>
        <p:nvGraphicFramePr>
          <p:cNvPr id="5" name="Table 5">
            <a:extLst>
              <a:ext uri="{FF2B5EF4-FFF2-40B4-BE49-F238E27FC236}">
                <a16:creationId xmlns:a16="http://schemas.microsoft.com/office/drawing/2014/main" id="{97992294-BDC8-4153-A8AA-3D8B91C080C6}"/>
              </a:ext>
            </a:extLst>
          </p:cNvPr>
          <p:cNvGraphicFramePr>
            <a:graphicFrameLocks noGrp="1"/>
          </p:cNvGraphicFramePr>
          <p:nvPr>
            <p:ph idx="4294967295"/>
            <p:extLst>
              <p:ext uri="{D42A27DB-BD31-4B8C-83A1-F6EECF244321}">
                <p14:modId xmlns:p14="http://schemas.microsoft.com/office/powerpoint/2010/main" val="2165553244"/>
              </p:ext>
            </p:extLst>
          </p:nvPr>
        </p:nvGraphicFramePr>
        <p:xfrm>
          <a:off x="522288" y="1439446"/>
          <a:ext cx="11236324" cy="4673808"/>
        </p:xfrm>
        <a:graphic>
          <a:graphicData uri="http://schemas.openxmlformats.org/drawingml/2006/table">
            <a:tbl>
              <a:tblPr firstRow="1" bandRow="1">
                <a:tableStyleId>{2A488322-F2BA-4B5B-9748-0D474271808F}</a:tableStyleId>
              </a:tblPr>
              <a:tblGrid>
                <a:gridCol w="2978217">
                  <a:extLst>
                    <a:ext uri="{9D8B030D-6E8A-4147-A177-3AD203B41FA5}">
                      <a16:colId xmlns:a16="http://schemas.microsoft.com/office/drawing/2014/main" val="2742210412"/>
                    </a:ext>
                  </a:extLst>
                </a:gridCol>
                <a:gridCol w="1551155">
                  <a:extLst>
                    <a:ext uri="{9D8B030D-6E8A-4147-A177-3AD203B41FA5}">
                      <a16:colId xmlns:a16="http://schemas.microsoft.com/office/drawing/2014/main" val="2029333964"/>
                    </a:ext>
                  </a:extLst>
                </a:gridCol>
                <a:gridCol w="2090478">
                  <a:extLst>
                    <a:ext uri="{9D8B030D-6E8A-4147-A177-3AD203B41FA5}">
                      <a16:colId xmlns:a16="http://schemas.microsoft.com/office/drawing/2014/main" val="2416783345"/>
                    </a:ext>
                  </a:extLst>
                </a:gridCol>
                <a:gridCol w="2090478">
                  <a:extLst>
                    <a:ext uri="{9D8B030D-6E8A-4147-A177-3AD203B41FA5}">
                      <a16:colId xmlns:a16="http://schemas.microsoft.com/office/drawing/2014/main" val="1571796534"/>
                    </a:ext>
                  </a:extLst>
                </a:gridCol>
                <a:gridCol w="2525996">
                  <a:extLst>
                    <a:ext uri="{9D8B030D-6E8A-4147-A177-3AD203B41FA5}">
                      <a16:colId xmlns:a16="http://schemas.microsoft.com/office/drawing/2014/main" val="3144606789"/>
                    </a:ext>
                  </a:extLst>
                </a:gridCol>
              </a:tblGrid>
              <a:tr h="247206">
                <a:tc>
                  <a:txBody>
                    <a:bodyPr/>
                    <a:lstStyle/>
                    <a:p>
                      <a:endParaRPr lang="en-US" sz="1500" dirty="0">
                        <a:latin typeface="Calibri" panose="020F0502020204030204" pitchFamily="34" charset="0"/>
                        <a:cs typeface="Calibri" panose="020F0502020204030204" pitchFamily="34" charset="0"/>
                      </a:endParaRPr>
                    </a:p>
                  </a:txBody>
                  <a:tcPr marL="87513" marR="87513" marT="43756" marB="43756">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tc>
                  <a:txBody>
                    <a:bodyPr/>
                    <a:lstStyle/>
                    <a:p>
                      <a:pPr algn="ctr"/>
                      <a:r>
                        <a:rPr lang="en-US" sz="1500" dirty="0">
                          <a:latin typeface="Calibri" panose="020F0502020204030204" pitchFamily="34" charset="0"/>
                          <a:cs typeface="Calibri" panose="020F0502020204030204" pitchFamily="34" charset="0"/>
                        </a:rPr>
                        <a:t>Skeletal X-ray</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tc>
                  <a:txBody>
                    <a:bodyPr/>
                    <a:lstStyle/>
                    <a:p>
                      <a:pPr algn="ctr"/>
                      <a:r>
                        <a:rPr lang="en-US" sz="1500" dirty="0">
                          <a:latin typeface="Calibri" panose="020F0502020204030204" pitchFamily="34" charset="0"/>
                          <a:cs typeface="Calibri" panose="020F0502020204030204" pitchFamily="34" charset="0"/>
                        </a:rPr>
                        <a:t>Low-Dose </a:t>
                      </a:r>
                      <a:br>
                        <a:rPr lang="en-US" sz="1500" dirty="0">
                          <a:latin typeface="Calibri" panose="020F0502020204030204" pitchFamily="34" charset="0"/>
                          <a:cs typeface="Calibri" panose="020F0502020204030204" pitchFamily="34" charset="0"/>
                        </a:rPr>
                      </a:br>
                      <a:r>
                        <a:rPr lang="en-US" sz="1500" dirty="0">
                          <a:latin typeface="Calibri" panose="020F0502020204030204" pitchFamily="34" charset="0"/>
                          <a:cs typeface="Calibri" panose="020F0502020204030204" pitchFamily="34" charset="0"/>
                        </a:rPr>
                        <a:t>Whole-Body CT</a:t>
                      </a:r>
                    </a:p>
                  </a:txBody>
                  <a:tcPr marL="87513" marR="87513" marT="43756" marB="43756">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tc>
                  <a:txBody>
                    <a:bodyPr/>
                    <a:lstStyle/>
                    <a:p>
                      <a:pPr algn="ctr"/>
                      <a:r>
                        <a:rPr lang="en-US" sz="1500" dirty="0">
                          <a:latin typeface="Calibri" panose="020F0502020204030204" pitchFamily="34" charset="0"/>
                          <a:cs typeface="Calibri" panose="020F0502020204030204" pitchFamily="34" charset="0"/>
                        </a:rPr>
                        <a:t>Whole Body MRI</a:t>
                      </a:r>
                    </a:p>
                  </a:txBody>
                  <a:tcPr marL="87513" marR="87513" marT="43756" marB="43756">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tc>
                  <a:txBody>
                    <a:bodyPr/>
                    <a:lstStyle/>
                    <a:p>
                      <a:pPr algn="ctr"/>
                      <a:r>
                        <a:rPr lang="en-US" sz="1500" baseline="30000" dirty="0">
                          <a:latin typeface="Calibri" panose="020F0502020204030204" pitchFamily="34" charset="0"/>
                          <a:cs typeface="Calibri" panose="020F0502020204030204" pitchFamily="34" charset="0"/>
                        </a:rPr>
                        <a:t>18</a:t>
                      </a:r>
                      <a:r>
                        <a:rPr lang="en-US" sz="1500" dirty="0">
                          <a:latin typeface="Calibri" panose="020F0502020204030204" pitchFamily="34" charset="0"/>
                          <a:cs typeface="Calibri" panose="020F0502020204030204" pitchFamily="34" charset="0"/>
                        </a:rPr>
                        <a:t>F-FDG PET/CT</a:t>
                      </a:r>
                    </a:p>
                  </a:txBody>
                  <a:tcPr marL="87513" marR="87513" marT="43756" marB="43756">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010107369"/>
                  </a:ext>
                </a:extLst>
              </a:tr>
              <a:tr h="143461">
                <a:tc>
                  <a:txBody>
                    <a:bodyPr/>
                    <a:lstStyle/>
                    <a:p>
                      <a:r>
                        <a:rPr lang="en-US" sz="1500" dirty="0">
                          <a:solidFill>
                            <a:schemeClr val="bg1"/>
                          </a:solidFill>
                          <a:latin typeface="Calibri" panose="020F0502020204030204" pitchFamily="34" charset="0"/>
                          <a:cs typeface="Calibri" panose="020F0502020204030204" pitchFamily="34" charset="0"/>
                        </a:rPr>
                        <a:t>Diagnosis</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2862013"/>
                  </a:ext>
                </a:extLst>
              </a:tr>
              <a:tr h="143461">
                <a:tc>
                  <a:txBody>
                    <a:bodyPr/>
                    <a:lstStyle/>
                    <a:p>
                      <a:r>
                        <a:rPr lang="en-US" sz="1500" dirty="0">
                          <a:solidFill>
                            <a:schemeClr val="bg1"/>
                          </a:solidFill>
                          <a:latin typeface="Calibri" panose="020F0502020204030204" pitchFamily="34" charset="0"/>
                          <a:cs typeface="Calibri" panose="020F0502020204030204" pitchFamily="34" charset="0"/>
                        </a:rPr>
                        <a:t>Monitoring</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0" indent="0" algn="ctr" defTabSz="914400" rtl="0" eaLnBrk="1" latinLnBrk="0" hangingPunct="1">
                        <a:buSzPct val="200000"/>
                        <a:buFont typeface="Wingdings" panose="05000000000000000000" pitchFamily="2" charset="2"/>
                        <a:buNone/>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285750" indent="-285750" algn="ctr" defTabSz="914400" rtl="0" eaLnBrk="1" latinLnBrk="0" hangingPunct="1">
                        <a:buSzPct val="200000"/>
                        <a:buFont typeface="Wingdings" panose="05000000000000000000" pitchFamily="2" charset="2"/>
                        <a:buChar char="ü"/>
                      </a:pPr>
                      <a:endParaRPr lang="en-US" sz="1200" kern="1200" dirty="0">
                        <a:solidFill>
                          <a:schemeClr val="bg1"/>
                        </a:solidFill>
                        <a:latin typeface="Calibri" panose="020F0502020204030204" pitchFamily="34" charset="0"/>
                        <a:ea typeface="+mn-ea"/>
                        <a:cs typeface="Calibri" panose="020F0502020204030204" pitchFamily="34" charset="0"/>
                      </a:endParaRP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64504986"/>
                  </a:ext>
                </a:extLst>
              </a:tr>
              <a:tr h="143461">
                <a:tc>
                  <a:txBody>
                    <a:bodyPr/>
                    <a:lstStyle/>
                    <a:p>
                      <a:r>
                        <a:rPr lang="en-US" sz="1500" dirty="0">
                          <a:solidFill>
                            <a:schemeClr val="bg1"/>
                          </a:solidFill>
                          <a:latin typeface="Calibri" panose="020F0502020204030204" pitchFamily="34" charset="0"/>
                          <a:cs typeface="Calibri" panose="020F0502020204030204" pitchFamily="34" charset="0"/>
                        </a:rPr>
                        <a:t>Detection of lytic lesions</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97182978"/>
                  </a:ext>
                </a:extLst>
              </a:tr>
              <a:tr h="143461">
                <a:tc>
                  <a:txBody>
                    <a:bodyPr/>
                    <a:lstStyle/>
                    <a:p>
                      <a:r>
                        <a:rPr lang="en-US" sz="1500" dirty="0">
                          <a:solidFill>
                            <a:schemeClr val="bg1"/>
                          </a:solidFill>
                          <a:latin typeface="Calibri" panose="020F0502020204030204" pitchFamily="34" charset="0"/>
                          <a:cs typeface="Calibri" panose="020F0502020204030204" pitchFamily="34" charset="0"/>
                        </a:rPr>
                        <a:t>Detection of focal lesions</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285750" indent="-285750" algn="ctr" defTabSz="914400" rtl="0" eaLnBrk="1" latinLnBrk="0" hangingPunct="1">
                        <a:buSzPct val="200000"/>
                        <a:buFont typeface="Wingdings" panose="05000000000000000000" pitchFamily="2" charset="2"/>
                        <a:buChar char="ü"/>
                      </a:pPr>
                      <a:endParaRPr lang="en-US" sz="1200" kern="1200" dirty="0">
                        <a:solidFill>
                          <a:schemeClr val="bg1"/>
                        </a:solidFill>
                        <a:latin typeface="Calibri" panose="020F0502020204030204" pitchFamily="34" charset="0"/>
                        <a:ea typeface="+mn-ea"/>
                        <a:cs typeface="Calibri" panose="020F0502020204030204" pitchFamily="34" charset="0"/>
                      </a:endParaRP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285750" indent="-285750" algn="ctr" defTabSz="914400" rtl="0" eaLnBrk="1" latinLnBrk="0" hangingPunct="1">
                        <a:buSzPct val="200000"/>
                        <a:buFont typeface="Wingdings" panose="05000000000000000000" pitchFamily="2" charset="2"/>
                        <a:buChar char="ü"/>
                      </a:pPr>
                      <a:endParaRPr lang="en-US" sz="1200" kern="1200" dirty="0">
                        <a:solidFill>
                          <a:schemeClr val="bg1"/>
                        </a:solidFill>
                        <a:latin typeface="Calibri" panose="020F0502020204030204" pitchFamily="34" charset="0"/>
                        <a:ea typeface="+mn-ea"/>
                        <a:cs typeface="Calibri" panose="020F0502020204030204" pitchFamily="34" charset="0"/>
                      </a:endParaRP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581713896"/>
                  </a:ext>
                </a:extLst>
              </a:tr>
              <a:tr h="143461">
                <a:tc>
                  <a:txBody>
                    <a:bodyPr/>
                    <a:lstStyle/>
                    <a:p>
                      <a:r>
                        <a:rPr lang="en-US" sz="1500" dirty="0">
                          <a:solidFill>
                            <a:schemeClr val="bg1"/>
                          </a:solidFill>
                          <a:latin typeface="Calibri" panose="020F0502020204030204" pitchFamily="34" charset="0"/>
                          <a:cs typeface="Calibri" panose="020F0502020204030204" pitchFamily="34" charset="0"/>
                        </a:rPr>
                        <a:t>Detection of extraosseous lesions</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endParaRPr lang="en-US" sz="1200" kern="1200" dirty="0">
                        <a:solidFill>
                          <a:schemeClr val="bg1"/>
                        </a:solidFill>
                        <a:latin typeface="Calibri" panose="020F0502020204030204" pitchFamily="34" charset="0"/>
                        <a:ea typeface="+mn-ea"/>
                        <a:cs typeface="Calibri" panose="020F0502020204030204" pitchFamily="34" charset="0"/>
                      </a:endParaRP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endParaRPr lang="en-US" sz="1200" kern="1200" dirty="0">
                        <a:solidFill>
                          <a:schemeClr val="bg1"/>
                        </a:solidFill>
                        <a:latin typeface="Calibri" panose="020F0502020204030204" pitchFamily="34" charset="0"/>
                        <a:ea typeface="+mn-ea"/>
                        <a:cs typeface="Calibri" panose="020F0502020204030204" pitchFamily="34" charset="0"/>
                      </a:endParaRP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285750" indent="-285750" algn="ctr" defTabSz="914400" rtl="0" eaLnBrk="1" latinLnBrk="0" hangingPunct="1">
                        <a:buSzPct val="200000"/>
                        <a:buFont typeface="Wingdings" panose="05000000000000000000" pitchFamily="2" charset="2"/>
                        <a:buChar char="ü"/>
                      </a:pPr>
                      <a:r>
                        <a:rPr lang="en-US" sz="1200" kern="1200" dirty="0">
                          <a:solidFill>
                            <a:schemeClr val="bg1"/>
                          </a:solidFill>
                          <a:latin typeface="Calibri" panose="020F0502020204030204" pitchFamily="34" charset="0"/>
                          <a:ea typeface="+mn-ea"/>
                          <a:cs typeface="Calibri" panose="020F0502020204030204" pitchFamily="34" charset="0"/>
                        </a:rPr>
                        <a:t> </a:t>
                      </a:r>
                    </a:p>
                  </a:txBody>
                  <a:tcPr marL="87513" marR="87513" marT="43756" marB="0" anchor="b">
                    <a:lnL>
                      <a:noFill/>
                    </a:lnL>
                    <a:lnR>
                      <a:noFill/>
                    </a:lnR>
                    <a:lnT w="25400" cmpd="sng">
                      <a:noFill/>
                    </a:lnT>
                    <a:lnB w="254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0669865"/>
                  </a:ext>
                </a:extLst>
              </a:tr>
              <a:tr h="454696">
                <a:tc>
                  <a:txBody>
                    <a:bodyPr/>
                    <a:lstStyle/>
                    <a:p>
                      <a:r>
                        <a:rPr lang="en-US" sz="1500" dirty="0">
                          <a:solidFill>
                            <a:schemeClr val="bg1"/>
                          </a:solidFill>
                          <a:latin typeface="Calibri" panose="020F0502020204030204" pitchFamily="34" charset="0"/>
                          <a:cs typeface="Calibri" panose="020F0502020204030204" pitchFamily="34" charset="0"/>
                        </a:rPr>
                        <a:t>Advantages</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Low cost; </a:t>
                      </a:r>
                    </a:p>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widely available</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Higher sensitivity; </a:t>
                      </a:r>
                    </a:p>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short imaging time</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High sensitivity; detects early bone damage; focal and diffuse lesions can be prognostic</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Pct val="200000"/>
                        <a:buFont typeface="Wingdings" panose="05000000000000000000" pitchFamily="2" charset="2"/>
                        <a:buNone/>
                        <a:tabLst/>
                        <a:defRPr/>
                      </a:pPr>
                      <a:r>
                        <a:rPr lang="en-US" sz="1500" kern="1200" dirty="0">
                          <a:solidFill>
                            <a:schemeClr val="bg1"/>
                          </a:solidFill>
                          <a:latin typeface="Calibri" panose="020F0502020204030204" pitchFamily="34" charset="0"/>
                          <a:ea typeface="+mn-ea"/>
                          <a:cs typeface="Calibri" panose="020F0502020204030204" pitchFamily="34" charset="0"/>
                        </a:rPr>
                        <a:t>High sensitivity; </a:t>
                      </a:r>
                      <a:r>
                        <a:rPr lang="en-US" sz="1500" kern="1200" baseline="30000" dirty="0">
                          <a:solidFill>
                            <a:schemeClr val="bg1"/>
                          </a:solidFill>
                          <a:latin typeface="Calibri" panose="020F0502020204030204" pitchFamily="34" charset="0"/>
                          <a:ea typeface="+mn-ea"/>
                          <a:cs typeface="Calibri" panose="020F0502020204030204" pitchFamily="34" charset="0"/>
                        </a:rPr>
                        <a:t>18</a:t>
                      </a:r>
                      <a:r>
                        <a:rPr lang="en-US" sz="1500" kern="1200" dirty="0">
                          <a:solidFill>
                            <a:schemeClr val="bg1"/>
                          </a:solidFill>
                          <a:latin typeface="Calibri" panose="020F0502020204030204" pitchFamily="34" charset="0"/>
                          <a:ea typeface="+mn-ea"/>
                          <a:cs typeface="Calibri" panose="020F0502020204030204" pitchFamily="34" charset="0"/>
                        </a:rPr>
                        <a:t>F-FDG SUV prognostic; determine response to treatment and evaluate relapse/progression</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70734091"/>
                  </a:ext>
                </a:extLst>
              </a:tr>
              <a:tr h="350951">
                <a:tc>
                  <a:txBody>
                    <a:bodyPr/>
                    <a:lstStyle/>
                    <a:p>
                      <a:r>
                        <a:rPr lang="en-US" sz="1500" dirty="0">
                          <a:solidFill>
                            <a:schemeClr val="bg1"/>
                          </a:solidFill>
                          <a:latin typeface="Calibri" panose="020F0502020204030204" pitchFamily="34" charset="0"/>
                          <a:cs typeface="Calibri" panose="020F0502020204030204" pitchFamily="34" charset="0"/>
                        </a:rPr>
                        <a:t>Disadvantages</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Lower sensitivity</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Limited use for diffuse or nonlytic lesions; some limited availability</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Higher cost; longer imaging time; limited availability</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2"/>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Higher cost; potentially limited availability</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28894488"/>
                  </a:ext>
                </a:extLst>
              </a:tr>
              <a:tr h="350951">
                <a:tc>
                  <a:txBody>
                    <a:bodyPr/>
                    <a:lstStyle/>
                    <a:p>
                      <a:r>
                        <a:rPr lang="en-US" sz="1500" dirty="0">
                          <a:solidFill>
                            <a:schemeClr val="bg1"/>
                          </a:solidFill>
                          <a:latin typeface="Calibri" panose="020F0502020204030204" pitchFamily="34" charset="0"/>
                          <a:cs typeface="Calibri" panose="020F0502020204030204" pitchFamily="34" charset="0"/>
                        </a:rPr>
                        <a:t>Use</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Not recommended</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Recommended for routine clinical practice</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Recommended if CT is negative; for suspected cord compression</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marL="0" indent="0" algn="l" defTabSz="914400" rtl="0" eaLnBrk="1" latinLnBrk="0" hangingPunct="1">
                        <a:buSzPct val="200000"/>
                        <a:buFont typeface="Wingdings" panose="05000000000000000000" pitchFamily="2" charset="2"/>
                        <a:buNone/>
                      </a:pPr>
                      <a:r>
                        <a:rPr lang="en-US" sz="1500" kern="1200" dirty="0">
                          <a:solidFill>
                            <a:schemeClr val="bg1"/>
                          </a:solidFill>
                          <a:latin typeface="Calibri" panose="020F0502020204030204" pitchFamily="34" charset="0"/>
                          <a:ea typeface="+mn-ea"/>
                          <a:cs typeface="Calibri" panose="020F0502020204030204" pitchFamily="34" charset="0"/>
                        </a:rPr>
                        <a:t>Recommended to detect EMD</a:t>
                      </a:r>
                    </a:p>
                  </a:txBody>
                  <a:tcPr marL="87513" marR="87513" marT="43756" marB="43756" anchor="ctr">
                    <a:lnL>
                      <a:noFill/>
                    </a:lnL>
                    <a:lnR>
                      <a:noFill/>
                    </a:lnR>
                    <a:lnT w="25400" cmpd="sng">
                      <a:noFill/>
                    </a:lnT>
                    <a:lnB w="254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18003362"/>
                  </a:ext>
                </a:extLst>
              </a:tr>
            </a:tbl>
          </a:graphicData>
        </a:graphic>
      </p:graphicFrame>
      <p:sp>
        <p:nvSpPr>
          <p:cNvPr id="11" name="Text Box 11">
            <a:extLst>
              <a:ext uri="{FF2B5EF4-FFF2-40B4-BE49-F238E27FC236}">
                <a16:creationId xmlns:a16="http://schemas.microsoft.com/office/drawing/2014/main" id="{F690A0F0-72A4-4C09-B173-6E20AE119CBB}"/>
              </a:ext>
            </a:extLst>
          </p:cNvPr>
          <p:cNvSpPr txBox="1">
            <a:spLocks noChangeArrowheads="1"/>
          </p:cNvSpPr>
          <p:nvPr/>
        </p:nvSpPr>
        <p:spPr bwMode="auto">
          <a:xfrm>
            <a:off x="461474" y="6396091"/>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Zamagni</a:t>
            </a:r>
            <a:r>
              <a:rPr kumimoji="0" lang="en-US" altLang="en-US" sz="1200" b="0" i="0" u="none" strike="noStrike" kern="1200" cap="none" spc="0" normalizeH="0" baseline="0" noProof="0" dirty="0">
                <a:ln>
                  <a:noFill/>
                </a:ln>
                <a:solidFill>
                  <a:srgbClr val="455560"/>
                </a:solidFill>
                <a:effectLst/>
                <a:uLnTx/>
                <a:uFillTx/>
                <a:latin typeface="+mn-lt"/>
                <a:ea typeface="+mn-ea"/>
                <a:cs typeface="+mn-cs"/>
              </a:rPr>
              <a:t>. Blood. 2019;133:644. </a:t>
            </a:r>
            <a:r>
              <a:rPr lang="en-US" sz="1200" b="0" i="0" strike="noStrike" dirty="0">
                <a:solidFill>
                  <a:schemeClr val="bg2"/>
                </a:solidFill>
                <a:effectLst/>
                <a:latin typeface="+mn-lt"/>
              </a:rPr>
              <a:t>Böckle. Br J Haematol. 2022;198:515. </a:t>
            </a:r>
            <a:endParaRPr kumimoji="0" lang="en-US" altLang="en-US" sz="1200" b="0" i="0" strike="noStrike" kern="1200" cap="none" spc="0" normalizeH="0" baseline="0" noProof="0" dirty="0">
              <a:ln>
                <a:noFill/>
              </a:ln>
              <a:solidFill>
                <a:schemeClr val="bg2"/>
              </a:solidFill>
              <a:effectLst/>
              <a:uLnTx/>
              <a:uFillTx/>
              <a:latin typeface="+mn-lt"/>
              <a:ea typeface="+mn-ea"/>
              <a:cs typeface="+mn-cs"/>
            </a:endParaRPr>
          </a:p>
        </p:txBody>
      </p:sp>
    </p:spTree>
    <p:extLst>
      <p:ext uri="{BB962C8B-B14F-4D97-AF65-F5344CB8AC3E}">
        <p14:creationId xmlns:p14="http://schemas.microsoft.com/office/powerpoint/2010/main" val="349563174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D2FC94-CD96-44E1-AE11-7676B4B971FF}"/>
              </a:ext>
            </a:extLst>
          </p:cNvPr>
          <p:cNvSpPr>
            <a:spLocks noGrp="1"/>
          </p:cNvSpPr>
          <p:nvPr>
            <p:ph type="title"/>
          </p:nvPr>
        </p:nvSpPr>
        <p:spPr/>
        <p:txBody>
          <a:bodyPr/>
          <a:lstStyle/>
          <a:p>
            <a:r>
              <a:rPr lang="en-US" dirty="0"/>
              <a:t>Defining High Risk</a:t>
            </a:r>
          </a:p>
        </p:txBody>
      </p:sp>
      <p:sp>
        <p:nvSpPr>
          <p:cNvPr id="3" name="Content Placeholder 2">
            <a:extLst>
              <a:ext uri="{FF2B5EF4-FFF2-40B4-BE49-F238E27FC236}">
                <a16:creationId xmlns:a16="http://schemas.microsoft.com/office/drawing/2014/main" id="{08907CCB-9831-40F8-A4FB-BE3439EED37C}"/>
              </a:ext>
            </a:extLst>
          </p:cNvPr>
          <p:cNvSpPr>
            <a:spLocks noGrp="1"/>
          </p:cNvSpPr>
          <p:nvPr>
            <p:ph idx="1"/>
          </p:nvPr>
        </p:nvSpPr>
        <p:spPr/>
        <p:txBody>
          <a:bodyPr/>
          <a:lstStyle/>
          <a:p>
            <a:pPr>
              <a:spcAft>
                <a:spcPts val="0"/>
              </a:spcAft>
            </a:pPr>
            <a:r>
              <a:rPr lang="en-US" sz="2000" dirty="0"/>
              <a:t>Cytogenetic abnormalities</a:t>
            </a:r>
          </a:p>
          <a:p>
            <a:pPr lvl="1">
              <a:spcAft>
                <a:spcPts val="0"/>
              </a:spcAft>
            </a:pPr>
            <a:r>
              <a:rPr lang="en-US" sz="1800" dirty="0"/>
              <a:t>t(4;14), t(14;16), t(14;20), del(17p), gain/amp(1q)</a:t>
            </a:r>
          </a:p>
          <a:p>
            <a:pPr lvl="1">
              <a:spcAft>
                <a:spcPts val="0"/>
              </a:spcAft>
            </a:pPr>
            <a:r>
              <a:rPr lang="en-US" sz="1800" dirty="0"/>
              <a:t>High-risk GEP</a:t>
            </a:r>
          </a:p>
          <a:p>
            <a:pPr>
              <a:spcAft>
                <a:spcPts val="0"/>
              </a:spcAft>
            </a:pPr>
            <a:r>
              <a:rPr lang="en-US" sz="2000" dirty="0"/>
              <a:t>Laboratory factors</a:t>
            </a:r>
          </a:p>
          <a:p>
            <a:pPr lvl="1">
              <a:spcAft>
                <a:spcPts val="0"/>
              </a:spcAft>
            </a:pPr>
            <a:r>
              <a:rPr lang="en-US" sz="1800" dirty="0"/>
              <a:t>ISS III (↓ albumin/↑ β</a:t>
            </a:r>
            <a:r>
              <a:rPr lang="en-US" sz="1800" baseline="-25000" dirty="0"/>
              <a:t>2</a:t>
            </a:r>
            <a:r>
              <a:rPr lang="en-US" sz="1800" dirty="0"/>
              <a:t>-microglobulin)</a:t>
            </a:r>
          </a:p>
          <a:p>
            <a:pPr lvl="1">
              <a:spcAft>
                <a:spcPts val="0"/>
              </a:spcAft>
            </a:pPr>
            <a:r>
              <a:rPr lang="en-US" sz="1800" dirty="0"/>
              <a:t>↑ LDH</a:t>
            </a:r>
          </a:p>
          <a:p>
            <a:pPr>
              <a:spcAft>
                <a:spcPts val="0"/>
              </a:spcAft>
            </a:pPr>
            <a:r>
              <a:rPr lang="en-US" sz="2000" dirty="0"/>
              <a:t>Clinical features</a:t>
            </a:r>
          </a:p>
          <a:p>
            <a:pPr lvl="1">
              <a:spcAft>
                <a:spcPts val="0"/>
              </a:spcAft>
            </a:pPr>
            <a:r>
              <a:rPr lang="en-US" sz="1800" dirty="0"/>
              <a:t>Plasma cell leukemia</a:t>
            </a:r>
          </a:p>
          <a:p>
            <a:pPr lvl="1">
              <a:spcAft>
                <a:spcPts val="0"/>
              </a:spcAft>
            </a:pPr>
            <a:r>
              <a:rPr lang="en-US" sz="1800" dirty="0"/>
              <a:t>Extramedullary involvement</a:t>
            </a:r>
          </a:p>
          <a:p>
            <a:pPr lvl="1">
              <a:spcAft>
                <a:spcPts val="0"/>
              </a:spcAft>
            </a:pPr>
            <a:r>
              <a:rPr lang="en-US" sz="1800" dirty="0"/>
              <a:t>Age</a:t>
            </a:r>
          </a:p>
          <a:p>
            <a:pPr>
              <a:spcAft>
                <a:spcPts val="0"/>
              </a:spcAft>
            </a:pPr>
            <a:r>
              <a:rPr lang="en-US" sz="2000" dirty="0"/>
              <a:t>Functional high risk (determined after initiation of therapy)</a:t>
            </a:r>
          </a:p>
          <a:p>
            <a:pPr lvl="1">
              <a:spcAft>
                <a:spcPts val="0"/>
              </a:spcAft>
            </a:pPr>
            <a:r>
              <a:rPr lang="en-US" sz="1800" dirty="0"/>
              <a:t>Primary refractory</a:t>
            </a:r>
          </a:p>
          <a:p>
            <a:pPr lvl="1">
              <a:spcAft>
                <a:spcPts val="0"/>
              </a:spcAft>
            </a:pPr>
            <a:r>
              <a:rPr lang="en-US" sz="1800" dirty="0"/>
              <a:t>Rapid progression within 18 mo from diagnosis</a:t>
            </a:r>
          </a:p>
        </p:txBody>
      </p:sp>
      <p:sp>
        <p:nvSpPr>
          <p:cNvPr id="5" name="Text Box 11">
            <a:extLst>
              <a:ext uri="{FF2B5EF4-FFF2-40B4-BE49-F238E27FC236}">
                <a16:creationId xmlns:a16="http://schemas.microsoft.com/office/drawing/2014/main" id="{43618ED0-4840-6738-1B2E-DC3ADF30ADDE}"/>
              </a:ext>
            </a:extLst>
          </p:cNvPr>
          <p:cNvSpPr txBox="1">
            <a:spLocks noChangeArrowheads="1"/>
          </p:cNvSpPr>
          <p:nvPr/>
        </p:nvSpPr>
        <p:spPr bwMode="auto">
          <a:xfrm>
            <a:off x="440715" y="639453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Palumbo. JCO. 2015;33:2863. Usmani. Leukemia. 2015;29:2119. Soekojo. Blood Cancer J. 2022;12:24.</a:t>
            </a:r>
          </a:p>
        </p:txBody>
      </p:sp>
    </p:spTree>
    <p:extLst>
      <p:ext uri="{BB962C8B-B14F-4D97-AF65-F5344CB8AC3E}">
        <p14:creationId xmlns:p14="http://schemas.microsoft.com/office/powerpoint/2010/main" val="152578180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4" name="Title 1">
            <a:extLst>
              <a:ext uri="{FF2B5EF4-FFF2-40B4-BE49-F238E27FC236}">
                <a16:creationId xmlns:a16="http://schemas.microsoft.com/office/drawing/2014/main" id="{7BC2DE79-E3E6-42A0-8CD5-BD14D395653D}"/>
              </a:ext>
            </a:extLst>
          </p:cNvPr>
          <p:cNvSpPr>
            <a:spLocks noGrp="1"/>
          </p:cNvSpPr>
          <p:nvPr>
            <p:ph type="title"/>
          </p:nvPr>
        </p:nvSpPr>
        <p:spPr/>
        <p:txBody>
          <a:bodyPr/>
          <a:lstStyle/>
          <a:p>
            <a:r>
              <a:rPr lang="en-US" altLang="en-US" dirty="0"/>
              <a:t>Revised ISS Staging System</a:t>
            </a:r>
          </a:p>
        </p:txBody>
      </p:sp>
      <p:sp>
        <p:nvSpPr>
          <p:cNvPr id="25627" name="Text Box 11">
            <a:extLst>
              <a:ext uri="{FF2B5EF4-FFF2-40B4-BE49-F238E27FC236}">
                <a16:creationId xmlns:a16="http://schemas.microsoft.com/office/drawing/2014/main" id="{37CA0360-009A-422D-965E-30D3AF0E9AB0}"/>
              </a:ext>
            </a:extLst>
          </p:cNvPr>
          <p:cNvSpPr txBox="1">
            <a:spLocks noChangeArrowheads="1"/>
          </p:cNvSpPr>
          <p:nvPr/>
        </p:nvSpPr>
        <p:spPr bwMode="auto">
          <a:xfrm>
            <a:off x="440715" y="639453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Palumbo. JCO. 2015;33:2863.</a:t>
            </a:r>
          </a:p>
        </p:txBody>
      </p:sp>
      <p:graphicFrame>
        <p:nvGraphicFramePr>
          <p:cNvPr id="52" name="Table 51">
            <a:extLst>
              <a:ext uri="{FF2B5EF4-FFF2-40B4-BE49-F238E27FC236}">
                <a16:creationId xmlns:a16="http://schemas.microsoft.com/office/drawing/2014/main" id="{AE522D58-A437-4E61-8AC7-988E8381131F}"/>
              </a:ext>
            </a:extLst>
          </p:cNvPr>
          <p:cNvGraphicFramePr>
            <a:graphicFrameLocks noGrp="1"/>
          </p:cNvGraphicFramePr>
          <p:nvPr>
            <p:extLst>
              <p:ext uri="{D42A27DB-BD31-4B8C-83A1-F6EECF244321}">
                <p14:modId xmlns:p14="http://schemas.microsoft.com/office/powerpoint/2010/main" val="3583409087"/>
              </p:ext>
            </p:extLst>
          </p:nvPr>
        </p:nvGraphicFramePr>
        <p:xfrm>
          <a:off x="723900" y="3163256"/>
          <a:ext cx="5372099" cy="3108905"/>
        </p:xfrm>
        <a:graphic>
          <a:graphicData uri="http://schemas.openxmlformats.org/drawingml/2006/table">
            <a:tbl>
              <a:tblPr firstRow="1" bandRow="1">
                <a:tableStyleId>{93296810-A885-4BE3-A3E7-6D5BEEA58F35}</a:tableStyleId>
              </a:tblPr>
              <a:tblGrid>
                <a:gridCol w="590257">
                  <a:extLst>
                    <a:ext uri="{9D8B030D-6E8A-4147-A177-3AD203B41FA5}">
                      <a16:colId xmlns:a16="http://schemas.microsoft.com/office/drawing/2014/main" val="20000"/>
                    </a:ext>
                  </a:extLst>
                </a:gridCol>
                <a:gridCol w="4781842">
                  <a:extLst>
                    <a:ext uri="{9D8B030D-6E8A-4147-A177-3AD203B41FA5}">
                      <a16:colId xmlns:a16="http://schemas.microsoft.com/office/drawing/2014/main" val="20001"/>
                    </a:ext>
                  </a:extLst>
                </a:gridCol>
              </a:tblGrid>
              <a:tr h="335185">
                <a:tc gridSpan="2">
                  <a:txBody>
                    <a:bodyPr/>
                    <a:lstStyle/>
                    <a:p>
                      <a:pPr algn="ctr"/>
                      <a:r>
                        <a:rPr lang="en-US" sz="2000" dirty="0">
                          <a:latin typeface="Calibri" panose="020F0502020204030204" pitchFamily="34" charset="0"/>
                        </a:rPr>
                        <a:t>R-ISS Definition</a:t>
                      </a:r>
                    </a:p>
                  </a:txBody>
                  <a:tcPr marL="91451" marR="91451" marT="45645" marB="45645">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hMerge="1">
                  <a:txBody>
                    <a:bodyPr/>
                    <a:lstStyle/>
                    <a:p>
                      <a:pPr algn="ctr"/>
                      <a:endParaRPr lang="en-US" sz="1800" dirty="0">
                        <a:latin typeface="Calibri" panose="020F0502020204030204" pitchFamily="34" charset="0"/>
                      </a:endParaRPr>
                    </a:p>
                  </a:txBody>
                  <a:tcPr marL="91451" marR="91451" marT="45645" marB="45645" anchor="ct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1066868">
                <a:tc>
                  <a:txBody>
                    <a:bodyPr/>
                    <a:lstStyle/>
                    <a:p>
                      <a:pPr algn="ctr"/>
                      <a:r>
                        <a:rPr lang="en-US" sz="1600" dirty="0">
                          <a:solidFill>
                            <a:srgbClr val="000000"/>
                          </a:solidFill>
                          <a:latin typeface="Calibri" panose="020F0502020204030204" pitchFamily="34" charset="0"/>
                        </a:rPr>
                        <a:t>I</a:t>
                      </a:r>
                    </a:p>
                  </a:txBody>
                  <a:tcPr marL="91451" marR="91451" marT="45645" marB="45645"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285750" indent="-173038">
                        <a:buFont typeface="Wingdings" panose="05000000000000000000" pitchFamily="2" charset="2"/>
                        <a:buChar char="§"/>
                      </a:pPr>
                      <a:r>
                        <a:rPr lang="en-US" sz="1600" dirty="0">
                          <a:solidFill>
                            <a:srgbClr val="000000"/>
                          </a:solidFill>
                          <a:latin typeface="Calibri" panose="020F0502020204030204" pitchFamily="34" charset="0"/>
                        </a:rPr>
                        <a:t>ISS stage I </a:t>
                      </a:r>
                    </a:p>
                    <a:p>
                      <a:pPr marL="112712" indent="0">
                        <a:buFont typeface="Wingdings" panose="05000000000000000000" pitchFamily="2" charset="2"/>
                        <a:buNone/>
                      </a:pPr>
                      <a:r>
                        <a:rPr lang="en-US" sz="1600" i="1" baseline="0" dirty="0">
                          <a:solidFill>
                            <a:srgbClr val="000000"/>
                          </a:solidFill>
                          <a:latin typeface="Calibri" panose="020F0502020204030204" pitchFamily="34" charset="0"/>
                        </a:rPr>
                        <a:t>AND</a:t>
                      </a:r>
                    </a:p>
                    <a:p>
                      <a:pPr marL="285750" indent="-173038">
                        <a:buFont typeface="Wingdings" panose="05000000000000000000" pitchFamily="2" charset="2"/>
                        <a:buChar char="§"/>
                      </a:pPr>
                      <a:r>
                        <a:rPr lang="en-US" sz="1600" baseline="0" dirty="0">
                          <a:solidFill>
                            <a:srgbClr val="000000"/>
                          </a:solidFill>
                          <a:latin typeface="Calibri" panose="020F0502020204030204" pitchFamily="34" charset="0"/>
                        </a:rPr>
                        <a:t>Normal LDH</a:t>
                      </a:r>
                    </a:p>
                    <a:p>
                      <a:pPr marL="285750" marR="0" indent="-173038"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600" baseline="0" dirty="0">
                          <a:solidFill>
                            <a:srgbClr val="000000"/>
                          </a:solidFill>
                          <a:latin typeface="Calibri" panose="020F0502020204030204" pitchFamily="34" charset="0"/>
                        </a:rPr>
                        <a:t>No </a:t>
                      </a:r>
                      <a:r>
                        <a:rPr lang="en-US" sz="1600" dirty="0">
                          <a:solidFill>
                            <a:srgbClr val="000000"/>
                          </a:solidFill>
                          <a:latin typeface="Calibri" panose="020F0502020204030204" pitchFamily="34" charset="0"/>
                        </a:rPr>
                        <a:t>t(4;14), t(14;16), or del(17p)</a:t>
                      </a:r>
                    </a:p>
                  </a:txBody>
                  <a:tcPr marL="91451" marR="91451" marT="45645" marB="45645"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335185">
                <a:tc>
                  <a:txBody>
                    <a:bodyPr/>
                    <a:lstStyle/>
                    <a:p>
                      <a:pPr algn="ctr"/>
                      <a:r>
                        <a:rPr lang="en-US" sz="1600" dirty="0">
                          <a:solidFill>
                            <a:srgbClr val="000000"/>
                          </a:solidFill>
                          <a:latin typeface="Calibri" panose="020F0502020204030204" pitchFamily="34" charset="0"/>
                        </a:rPr>
                        <a:t>II</a:t>
                      </a:r>
                    </a:p>
                  </a:txBody>
                  <a:tcPr marL="91451" marR="91451" marT="45645" marB="45645"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285750" indent="-173038" algn="l" defTabSz="914400" rtl="0" eaLnBrk="1" latinLnBrk="0" hangingPunct="1">
                        <a:buFont typeface="Wingdings" panose="05000000000000000000" pitchFamily="2" charset="2"/>
                        <a:buChar char="§"/>
                      </a:pPr>
                      <a:r>
                        <a:rPr lang="en-US" sz="1600" kern="1200" dirty="0">
                          <a:solidFill>
                            <a:srgbClr val="000000"/>
                          </a:solidFill>
                          <a:latin typeface="Calibri" panose="020F0502020204030204" pitchFamily="34" charset="0"/>
                          <a:ea typeface="+mn-ea"/>
                          <a:cs typeface="+mn-cs"/>
                        </a:rPr>
                        <a:t>Not ISS stage I or III</a:t>
                      </a:r>
                    </a:p>
                  </a:txBody>
                  <a:tcPr marL="91451" marR="91451" marT="45645" marB="45645"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1310762">
                <a:tc>
                  <a:txBody>
                    <a:bodyPr/>
                    <a:lstStyle/>
                    <a:p>
                      <a:pPr algn="ctr"/>
                      <a:r>
                        <a:rPr lang="en-US" sz="1600" dirty="0">
                          <a:solidFill>
                            <a:srgbClr val="000000"/>
                          </a:solidFill>
                          <a:latin typeface="Calibri" panose="020F0502020204030204" pitchFamily="34" charset="0"/>
                        </a:rPr>
                        <a:t>III</a:t>
                      </a:r>
                    </a:p>
                  </a:txBody>
                  <a:tcPr marL="91451" marR="91451" marT="45645" marB="45645"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285750" indent="-173038">
                        <a:buFont typeface="Wingdings" panose="05000000000000000000" pitchFamily="2" charset="2"/>
                        <a:buChar char="§"/>
                      </a:pPr>
                      <a:r>
                        <a:rPr lang="en-US" sz="1600" dirty="0">
                          <a:solidFill>
                            <a:srgbClr val="000000"/>
                          </a:solidFill>
                          <a:latin typeface="Calibri" panose="020F0502020204030204" pitchFamily="34" charset="0"/>
                        </a:rPr>
                        <a:t>ISS stage III</a:t>
                      </a:r>
                    </a:p>
                    <a:p>
                      <a:pPr marL="112712" indent="0">
                        <a:buFont typeface="Wingdings" panose="05000000000000000000" pitchFamily="2" charset="2"/>
                        <a:buNone/>
                      </a:pPr>
                      <a:r>
                        <a:rPr lang="en-US" sz="1600" i="1" dirty="0">
                          <a:solidFill>
                            <a:srgbClr val="000000"/>
                          </a:solidFill>
                          <a:latin typeface="Calibri" panose="020F0502020204030204" pitchFamily="34" charset="0"/>
                        </a:rPr>
                        <a:t>AND</a:t>
                      </a:r>
                    </a:p>
                    <a:p>
                      <a:pPr marL="285750" indent="-173038">
                        <a:buFont typeface="Wingdings" panose="05000000000000000000" pitchFamily="2" charset="2"/>
                        <a:buChar char="§"/>
                      </a:pPr>
                      <a:r>
                        <a:rPr lang="en-US" sz="1600" dirty="0">
                          <a:solidFill>
                            <a:srgbClr val="000000"/>
                          </a:solidFill>
                          <a:latin typeface="Calibri" panose="020F0502020204030204" pitchFamily="34" charset="0"/>
                        </a:rPr>
                        <a:t>Serum LDH &gt; </a:t>
                      </a:r>
                      <a:r>
                        <a:rPr lang="en-US" sz="1600" baseline="0" dirty="0">
                          <a:solidFill>
                            <a:srgbClr val="000000"/>
                          </a:solidFill>
                          <a:latin typeface="Calibri" panose="020F0502020204030204" pitchFamily="34" charset="0"/>
                        </a:rPr>
                        <a:t>ULN</a:t>
                      </a:r>
                      <a:r>
                        <a:rPr lang="en-US" sz="1600" dirty="0">
                          <a:solidFill>
                            <a:srgbClr val="000000"/>
                          </a:solidFill>
                          <a:latin typeface="Calibri" panose="020F0502020204030204" pitchFamily="34" charset="0"/>
                        </a:rPr>
                        <a:t> </a:t>
                      </a:r>
                    </a:p>
                    <a:p>
                      <a:pPr marL="112712" indent="0">
                        <a:buFont typeface="Wingdings" panose="05000000000000000000" pitchFamily="2" charset="2"/>
                        <a:buNone/>
                      </a:pPr>
                      <a:r>
                        <a:rPr lang="en-US" sz="1600" i="1" dirty="0">
                          <a:solidFill>
                            <a:srgbClr val="000000"/>
                          </a:solidFill>
                          <a:latin typeface="Calibri" panose="020F0502020204030204" pitchFamily="34" charset="0"/>
                        </a:rPr>
                        <a:t>OR</a:t>
                      </a:r>
                    </a:p>
                    <a:p>
                      <a:pPr marL="285750" indent="-173038">
                        <a:buFont typeface="Wingdings" panose="05000000000000000000" pitchFamily="2" charset="2"/>
                        <a:buChar char="§"/>
                      </a:pPr>
                      <a:r>
                        <a:rPr lang="en-US" sz="1600" dirty="0">
                          <a:solidFill>
                            <a:srgbClr val="000000"/>
                          </a:solidFill>
                          <a:latin typeface="Calibri" panose="020F0502020204030204" pitchFamily="34" charset="0"/>
                        </a:rPr>
                        <a:t>With t(4;14), t(14;16), or del(17p)</a:t>
                      </a:r>
                    </a:p>
                  </a:txBody>
                  <a:tcPr marL="91451" marR="91451" marT="45645" marB="45645"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3"/>
                  </a:ext>
                </a:extLst>
              </a:tr>
            </a:tbl>
          </a:graphicData>
        </a:graphic>
      </p:graphicFrame>
      <p:graphicFrame>
        <p:nvGraphicFramePr>
          <p:cNvPr id="53" name="Table 52">
            <a:extLst>
              <a:ext uri="{FF2B5EF4-FFF2-40B4-BE49-F238E27FC236}">
                <a16:creationId xmlns:a16="http://schemas.microsoft.com/office/drawing/2014/main" id="{95832323-AC95-4D4C-9CF6-B22A0B4CED0D}"/>
              </a:ext>
            </a:extLst>
          </p:cNvPr>
          <p:cNvGraphicFramePr>
            <a:graphicFrameLocks noGrp="1"/>
          </p:cNvGraphicFramePr>
          <p:nvPr>
            <p:extLst>
              <p:ext uri="{D42A27DB-BD31-4B8C-83A1-F6EECF244321}">
                <p14:modId xmlns:p14="http://schemas.microsoft.com/office/powerpoint/2010/main" val="291124651"/>
              </p:ext>
            </p:extLst>
          </p:nvPr>
        </p:nvGraphicFramePr>
        <p:xfrm>
          <a:off x="723900" y="1286021"/>
          <a:ext cx="5372099" cy="1889144"/>
        </p:xfrm>
        <a:graphic>
          <a:graphicData uri="http://schemas.openxmlformats.org/drawingml/2006/table">
            <a:tbl>
              <a:tblPr firstRow="1" bandRow="1">
                <a:tableStyleId>{93296810-A885-4BE3-A3E7-6D5BEEA58F35}</a:tableStyleId>
              </a:tblPr>
              <a:tblGrid>
                <a:gridCol w="595805">
                  <a:extLst>
                    <a:ext uri="{9D8B030D-6E8A-4147-A177-3AD203B41FA5}">
                      <a16:colId xmlns:a16="http://schemas.microsoft.com/office/drawing/2014/main" val="20000"/>
                    </a:ext>
                  </a:extLst>
                </a:gridCol>
                <a:gridCol w="4776294">
                  <a:extLst>
                    <a:ext uri="{9D8B030D-6E8A-4147-A177-3AD203B41FA5}">
                      <a16:colId xmlns:a16="http://schemas.microsoft.com/office/drawing/2014/main" val="20001"/>
                    </a:ext>
                  </a:extLst>
                </a:gridCol>
              </a:tblGrid>
              <a:tr h="144805">
                <a:tc gridSpan="2">
                  <a:txBody>
                    <a:bodyPr/>
                    <a:lstStyle/>
                    <a:p>
                      <a:pPr algn="ctr"/>
                      <a:r>
                        <a:rPr lang="en-US" sz="2000" dirty="0">
                          <a:latin typeface="Calibri" panose="020F0502020204030204" pitchFamily="34" charset="0"/>
                        </a:rPr>
                        <a:t>ISS Definition</a:t>
                      </a:r>
                    </a:p>
                  </a:txBody>
                  <a:tcPr marL="91451" marR="91451" marT="45643" marB="45643">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hMerge="1">
                  <a:txBody>
                    <a:bodyPr/>
                    <a:lstStyle/>
                    <a:p>
                      <a:pPr algn="ctr"/>
                      <a:endParaRPr lang="en-US" sz="1800" dirty="0">
                        <a:latin typeface="Calibri" panose="020F0502020204030204" pitchFamily="34" charset="0"/>
                      </a:endParaRPr>
                    </a:p>
                  </a:txBody>
                  <a:tcPr marL="91451" marR="91451" marT="45643" marB="45643" anchor="ct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300923">
                <a:tc>
                  <a:txBody>
                    <a:bodyPr/>
                    <a:lstStyle/>
                    <a:p>
                      <a:pPr algn="ctr"/>
                      <a:r>
                        <a:rPr lang="en-US" sz="1600" dirty="0">
                          <a:solidFill>
                            <a:srgbClr val="000000"/>
                          </a:solidFill>
                          <a:latin typeface="Calibri" panose="020F0502020204030204" pitchFamily="34" charset="0"/>
                        </a:rPr>
                        <a:t>I</a:t>
                      </a:r>
                    </a:p>
                  </a:txBody>
                  <a:tcPr marL="91451" marR="91451" marT="45643" marB="45643"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285750" indent="-173038">
                        <a:buFont typeface="Wingdings" panose="05000000000000000000" pitchFamily="2" charset="2"/>
                        <a:buChar char="§"/>
                      </a:pPr>
                      <a:r>
                        <a:rPr lang="en-US" sz="1600" dirty="0">
                          <a:solidFill>
                            <a:srgbClr val="000000"/>
                          </a:solidFill>
                          <a:latin typeface="Calibri" panose="020F0502020204030204" pitchFamily="34" charset="0"/>
                        </a:rPr>
                        <a:t>Serum albumin ≥3.5 g/dL </a:t>
                      </a:r>
                    </a:p>
                    <a:p>
                      <a:pPr marL="112712" indent="0">
                        <a:buFont typeface="Wingdings" panose="05000000000000000000" pitchFamily="2" charset="2"/>
                        <a:buNone/>
                      </a:pPr>
                      <a:r>
                        <a:rPr lang="en-US" sz="1600" i="1" dirty="0">
                          <a:solidFill>
                            <a:srgbClr val="000000"/>
                          </a:solidFill>
                          <a:latin typeface="Calibri" panose="020F0502020204030204" pitchFamily="34" charset="0"/>
                        </a:rPr>
                        <a:t>AND</a:t>
                      </a:r>
                      <a:r>
                        <a:rPr lang="en-US" sz="1600" baseline="0" dirty="0">
                          <a:solidFill>
                            <a:srgbClr val="000000"/>
                          </a:solidFill>
                          <a:latin typeface="Calibri" panose="020F0502020204030204" pitchFamily="34" charset="0"/>
                        </a:rPr>
                        <a:t> </a:t>
                      </a:r>
                    </a:p>
                    <a:p>
                      <a:pPr marL="285750" indent="-173038">
                        <a:buFont typeface="Wingdings" panose="05000000000000000000" pitchFamily="2" charset="2"/>
                        <a:buChar char="§"/>
                      </a:pPr>
                      <a:r>
                        <a:rPr lang="el-GR" sz="1600" dirty="0">
                          <a:solidFill>
                            <a:srgbClr val="000000"/>
                          </a:solidFill>
                          <a:latin typeface="Calibri" panose="020F0502020204030204" pitchFamily="34" charset="0"/>
                        </a:rPr>
                        <a:t>β</a:t>
                      </a:r>
                      <a:r>
                        <a:rPr lang="en-US" sz="1600" baseline="-25000" dirty="0">
                          <a:solidFill>
                            <a:srgbClr val="000000"/>
                          </a:solidFill>
                          <a:latin typeface="Calibri" panose="020F0502020204030204" pitchFamily="34" charset="0"/>
                        </a:rPr>
                        <a:t>2</a:t>
                      </a:r>
                      <a:r>
                        <a:rPr lang="en-US" sz="1600" baseline="0" dirty="0">
                          <a:solidFill>
                            <a:srgbClr val="000000"/>
                          </a:solidFill>
                          <a:latin typeface="Calibri" panose="020F0502020204030204" pitchFamily="34" charset="0"/>
                        </a:rPr>
                        <a:t>-</a:t>
                      </a:r>
                      <a:r>
                        <a:rPr lang="en-US" sz="1600" dirty="0">
                          <a:solidFill>
                            <a:srgbClr val="000000"/>
                          </a:solidFill>
                          <a:latin typeface="Calibri" panose="020F0502020204030204" pitchFamily="34" charset="0"/>
                        </a:rPr>
                        <a:t>M</a:t>
                      </a:r>
                      <a:r>
                        <a:rPr lang="en-US" sz="1600" baseline="0" dirty="0">
                          <a:solidFill>
                            <a:srgbClr val="000000"/>
                          </a:solidFill>
                          <a:latin typeface="Calibri" panose="020F0502020204030204" pitchFamily="34" charset="0"/>
                        </a:rPr>
                        <a:t> &lt;3.5 mg/L</a:t>
                      </a:r>
                    </a:p>
                  </a:txBody>
                  <a:tcPr marL="91451" marR="91451" marT="45643" marB="45643"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122557">
                <a:tc>
                  <a:txBody>
                    <a:bodyPr/>
                    <a:lstStyle/>
                    <a:p>
                      <a:pPr algn="ctr"/>
                      <a:r>
                        <a:rPr lang="en-US" sz="1600" dirty="0">
                          <a:solidFill>
                            <a:srgbClr val="000000"/>
                          </a:solidFill>
                          <a:latin typeface="Calibri" panose="020F0502020204030204" pitchFamily="34" charset="0"/>
                        </a:rPr>
                        <a:t>II</a:t>
                      </a:r>
                    </a:p>
                  </a:txBody>
                  <a:tcPr marL="91451" marR="91451" marT="45643" marB="4564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285750" indent="-173038" algn="l" defTabSz="914400" rtl="0" eaLnBrk="1" latinLnBrk="0" hangingPunct="1">
                        <a:buFont typeface="Wingdings" panose="05000000000000000000" pitchFamily="2" charset="2"/>
                        <a:buChar char="§"/>
                      </a:pPr>
                      <a:r>
                        <a:rPr lang="en-US" sz="1600" kern="1200" dirty="0">
                          <a:solidFill>
                            <a:srgbClr val="000000"/>
                          </a:solidFill>
                          <a:latin typeface="Calibri" panose="020F0502020204030204" pitchFamily="34" charset="0"/>
                          <a:ea typeface="+mn-ea"/>
                          <a:cs typeface="+mn-cs"/>
                        </a:rPr>
                        <a:t>Not ISS stage I or III</a:t>
                      </a:r>
                    </a:p>
                  </a:txBody>
                  <a:tcPr marL="91451" marR="91451" marT="45643" marB="4564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122557">
                <a:tc>
                  <a:txBody>
                    <a:bodyPr/>
                    <a:lstStyle/>
                    <a:p>
                      <a:pPr algn="ctr"/>
                      <a:r>
                        <a:rPr lang="en-US" sz="1600" dirty="0">
                          <a:solidFill>
                            <a:srgbClr val="000000"/>
                          </a:solidFill>
                          <a:latin typeface="Calibri" panose="020F0502020204030204" pitchFamily="34" charset="0"/>
                        </a:rPr>
                        <a:t>III</a:t>
                      </a:r>
                    </a:p>
                  </a:txBody>
                  <a:tcPr marL="91451" marR="91451" marT="45643" marB="4564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285750" indent="-173038">
                        <a:buFont typeface="Wingdings" panose="05000000000000000000" pitchFamily="2" charset="2"/>
                        <a:buChar char="§"/>
                      </a:pPr>
                      <a:r>
                        <a:rPr lang="el-GR" sz="1600" dirty="0">
                          <a:solidFill>
                            <a:srgbClr val="000000"/>
                          </a:solidFill>
                          <a:latin typeface="Calibri" panose="020F0502020204030204" pitchFamily="34" charset="0"/>
                        </a:rPr>
                        <a:t>β</a:t>
                      </a:r>
                      <a:r>
                        <a:rPr lang="en-US" sz="1600" baseline="-25000" dirty="0">
                          <a:solidFill>
                            <a:srgbClr val="000000"/>
                          </a:solidFill>
                          <a:latin typeface="Calibri" panose="020F0502020204030204" pitchFamily="34" charset="0"/>
                        </a:rPr>
                        <a:t>2</a:t>
                      </a:r>
                      <a:r>
                        <a:rPr lang="en-US" sz="1600" baseline="0" dirty="0">
                          <a:solidFill>
                            <a:srgbClr val="000000"/>
                          </a:solidFill>
                          <a:latin typeface="Calibri" panose="020F0502020204030204" pitchFamily="34" charset="0"/>
                        </a:rPr>
                        <a:t>-</a:t>
                      </a:r>
                      <a:r>
                        <a:rPr lang="en-US" sz="1600" dirty="0">
                          <a:solidFill>
                            <a:srgbClr val="000000"/>
                          </a:solidFill>
                          <a:latin typeface="Calibri" panose="020F0502020204030204" pitchFamily="34" charset="0"/>
                        </a:rPr>
                        <a:t>M</a:t>
                      </a:r>
                      <a:r>
                        <a:rPr lang="en-US" sz="1600" baseline="0" dirty="0">
                          <a:solidFill>
                            <a:srgbClr val="000000"/>
                          </a:solidFill>
                          <a:latin typeface="Calibri" panose="020F0502020204030204" pitchFamily="34" charset="0"/>
                        </a:rPr>
                        <a:t> </a:t>
                      </a:r>
                      <a:r>
                        <a:rPr lang="en-US" sz="1600" dirty="0">
                          <a:solidFill>
                            <a:srgbClr val="000000"/>
                          </a:solidFill>
                          <a:latin typeface="Calibri" panose="020F0502020204030204" pitchFamily="34" charset="0"/>
                        </a:rPr>
                        <a:t>≥5.5 mg/L</a:t>
                      </a:r>
                    </a:p>
                  </a:txBody>
                  <a:tcPr marL="91451" marR="91451" marT="45643" marB="4564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3"/>
                  </a:ext>
                </a:extLst>
              </a:tr>
            </a:tbl>
          </a:graphicData>
        </a:graphic>
      </p:graphicFrame>
      <p:grpSp>
        <p:nvGrpSpPr>
          <p:cNvPr id="54" name="Group 11">
            <a:extLst>
              <a:ext uri="{FF2B5EF4-FFF2-40B4-BE49-F238E27FC236}">
                <a16:creationId xmlns:a16="http://schemas.microsoft.com/office/drawing/2014/main" id="{D3E7A126-3F91-433E-AA09-126182C93BE6}"/>
              </a:ext>
            </a:extLst>
          </p:cNvPr>
          <p:cNvGrpSpPr>
            <a:grpSpLocks/>
          </p:cNvGrpSpPr>
          <p:nvPr/>
        </p:nvGrpSpPr>
        <p:grpSpPr bwMode="auto">
          <a:xfrm>
            <a:off x="7046333" y="1648882"/>
            <a:ext cx="3978767" cy="1887911"/>
            <a:chOff x="5379244" y="2226469"/>
            <a:chExt cx="3393281" cy="1609725"/>
          </a:xfrm>
        </p:grpSpPr>
        <p:sp>
          <p:nvSpPr>
            <p:cNvPr id="55" name="Freeform 9">
              <a:extLst>
                <a:ext uri="{FF2B5EF4-FFF2-40B4-BE49-F238E27FC236}">
                  <a16:creationId xmlns:a16="http://schemas.microsoft.com/office/drawing/2014/main" id="{6A45F956-B18A-40A5-AC72-439C9818EEBF}"/>
                </a:ext>
              </a:extLst>
            </p:cNvPr>
            <p:cNvSpPr/>
            <p:nvPr/>
          </p:nvSpPr>
          <p:spPr bwMode="auto">
            <a:xfrm>
              <a:off x="5379244" y="2226469"/>
              <a:ext cx="2681915" cy="1333500"/>
            </a:xfrm>
            <a:custGeom>
              <a:avLst/>
              <a:gdLst>
                <a:gd name="connsiteX0" fmla="*/ 0 w 2681287"/>
                <a:gd name="connsiteY0" fmla="*/ 0 h 1333500"/>
                <a:gd name="connsiteX1" fmla="*/ 50006 w 2681287"/>
                <a:gd name="connsiteY1" fmla="*/ 0 h 1333500"/>
                <a:gd name="connsiteX2" fmla="*/ 50006 w 2681287"/>
                <a:gd name="connsiteY2" fmla="*/ 40481 h 1333500"/>
                <a:gd name="connsiteX3" fmla="*/ 83344 w 2681287"/>
                <a:gd name="connsiteY3" fmla="*/ 40481 h 1333500"/>
                <a:gd name="connsiteX4" fmla="*/ 83344 w 2681287"/>
                <a:gd name="connsiteY4" fmla="*/ 71437 h 1333500"/>
                <a:gd name="connsiteX5" fmla="*/ 133350 w 2681287"/>
                <a:gd name="connsiteY5" fmla="*/ 71437 h 1333500"/>
                <a:gd name="connsiteX6" fmla="*/ 133350 w 2681287"/>
                <a:gd name="connsiteY6" fmla="*/ 92869 h 1333500"/>
                <a:gd name="connsiteX7" fmla="*/ 178594 w 2681287"/>
                <a:gd name="connsiteY7" fmla="*/ 92869 h 1333500"/>
                <a:gd name="connsiteX8" fmla="*/ 178594 w 2681287"/>
                <a:gd name="connsiteY8" fmla="*/ 119062 h 1333500"/>
                <a:gd name="connsiteX9" fmla="*/ 250031 w 2681287"/>
                <a:gd name="connsiteY9" fmla="*/ 119062 h 1333500"/>
                <a:gd name="connsiteX10" fmla="*/ 250031 w 2681287"/>
                <a:gd name="connsiteY10" fmla="*/ 140494 h 1333500"/>
                <a:gd name="connsiteX11" fmla="*/ 295275 w 2681287"/>
                <a:gd name="connsiteY11" fmla="*/ 140494 h 1333500"/>
                <a:gd name="connsiteX12" fmla="*/ 295275 w 2681287"/>
                <a:gd name="connsiteY12" fmla="*/ 169069 h 1333500"/>
                <a:gd name="connsiteX13" fmla="*/ 364331 w 2681287"/>
                <a:gd name="connsiteY13" fmla="*/ 169069 h 1333500"/>
                <a:gd name="connsiteX14" fmla="*/ 364331 w 2681287"/>
                <a:gd name="connsiteY14" fmla="*/ 190500 h 1333500"/>
                <a:gd name="connsiteX15" fmla="*/ 414337 w 2681287"/>
                <a:gd name="connsiteY15" fmla="*/ 190500 h 1333500"/>
                <a:gd name="connsiteX16" fmla="*/ 414337 w 2681287"/>
                <a:gd name="connsiteY16" fmla="*/ 226219 h 1333500"/>
                <a:gd name="connsiteX17" fmla="*/ 521494 w 2681287"/>
                <a:gd name="connsiteY17" fmla="*/ 226219 h 1333500"/>
                <a:gd name="connsiteX18" fmla="*/ 521494 w 2681287"/>
                <a:gd name="connsiteY18" fmla="*/ 254794 h 1333500"/>
                <a:gd name="connsiteX19" fmla="*/ 559594 w 2681287"/>
                <a:gd name="connsiteY19" fmla="*/ 254794 h 1333500"/>
                <a:gd name="connsiteX20" fmla="*/ 559594 w 2681287"/>
                <a:gd name="connsiteY20" fmla="*/ 290512 h 1333500"/>
                <a:gd name="connsiteX21" fmla="*/ 623887 w 2681287"/>
                <a:gd name="connsiteY21" fmla="*/ 290512 h 1333500"/>
                <a:gd name="connsiteX22" fmla="*/ 623887 w 2681287"/>
                <a:gd name="connsiteY22" fmla="*/ 314325 h 1333500"/>
                <a:gd name="connsiteX23" fmla="*/ 697706 w 2681287"/>
                <a:gd name="connsiteY23" fmla="*/ 314325 h 1333500"/>
                <a:gd name="connsiteX24" fmla="*/ 697706 w 2681287"/>
                <a:gd name="connsiteY24" fmla="*/ 335756 h 1333500"/>
                <a:gd name="connsiteX25" fmla="*/ 735806 w 2681287"/>
                <a:gd name="connsiteY25" fmla="*/ 335756 h 1333500"/>
                <a:gd name="connsiteX26" fmla="*/ 735806 w 2681287"/>
                <a:gd name="connsiteY26" fmla="*/ 361950 h 1333500"/>
                <a:gd name="connsiteX27" fmla="*/ 790575 w 2681287"/>
                <a:gd name="connsiteY27" fmla="*/ 361950 h 1333500"/>
                <a:gd name="connsiteX28" fmla="*/ 790575 w 2681287"/>
                <a:gd name="connsiteY28" fmla="*/ 385762 h 1333500"/>
                <a:gd name="connsiteX29" fmla="*/ 833437 w 2681287"/>
                <a:gd name="connsiteY29" fmla="*/ 385762 h 1333500"/>
                <a:gd name="connsiteX30" fmla="*/ 833437 w 2681287"/>
                <a:gd name="connsiteY30" fmla="*/ 409575 h 1333500"/>
                <a:gd name="connsiteX31" fmla="*/ 885825 w 2681287"/>
                <a:gd name="connsiteY31" fmla="*/ 409575 h 1333500"/>
                <a:gd name="connsiteX32" fmla="*/ 895350 w 2681287"/>
                <a:gd name="connsiteY32" fmla="*/ 419100 h 1333500"/>
                <a:gd name="connsiteX33" fmla="*/ 947737 w 2681287"/>
                <a:gd name="connsiteY33" fmla="*/ 419100 h 1333500"/>
                <a:gd name="connsiteX34" fmla="*/ 947737 w 2681287"/>
                <a:gd name="connsiteY34" fmla="*/ 450056 h 1333500"/>
                <a:gd name="connsiteX35" fmla="*/ 997744 w 2681287"/>
                <a:gd name="connsiteY35" fmla="*/ 450056 h 1333500"/>
                <a:gd name="connsiteX36" fmla="*/ 997744 w 2681287"/>
                <a:gd name="connsiteY36" fmla="*/ 476250 h 1333500"/>
                <a:gd name="connsiteX37" fmla="*/ 1050131 w 2681287"/>
                <a:gd name="connsiteY37" fmla="*/ 476250 h 1333500"/>
                <a:gd name="connsiteX38" fmla="*/ 1050131 w 2681287"/>
                <a:gd name="connsiteY38" fmla="*/ 504825 h 1333500"/>
                <a:gd name="connsiteX39" fmla="*/ 1102519 w 2681287"/>
                <a:gd name="connsiteY39" fmla="*/ 504825 h 1333500"/>
                <a:gd name="connsiteX40" fmla="*/ 1102519 w 2681287"/>
                <a:gd name="connsiteY40" fmla="*/ 523875 h 1333500"/>
                <a:gd name="connsiteX41" fmla="*/ 1150144 w 2681287"/>
                <a:gd name="connsiteY41" fmla="*/ 523875 h 1333500"/>
                <a:gd name="connsiteX42" fmla="*/ 1150144 w 2681287"/>
                <a:gd name="connsiteY42" fmla="*/ 554831 h 1333500"/>
                <a:gd name="connsiteX43" fmla="*/ 1214437 w 2681287"/>
                <a:gd name="connsiteY43" fmla="*/ 554831 h 1333500"/>
                <a:gd name="connsiteX44" fmla="*/ 1214437 w 2681287"/>
                <a:gd name="connsiteY44" fmla="*/ 573881 h 1333500"/>
                <a:gd name="connsiteX45" fmla="*/ 1269206 w 2681287"/>
                <a:gd name="connsiteY45" fmla="*/ 573881 h 1333500"/>
                <a:gd name="connsiteX46" fmla="*/ 1269206 w 2681287"/>
                <a:gd name="connsiteY46" fmla="*/ 602456 h 1333500"/>
                <a:gd name="connsiteX47" fmla="*/ 1312069 w 2681287"/>
                <a:gd name="connsiteY47" fmla="*/ 602456 h 1333500"/>
                <a:gd name="connsiteX48" fmla="*/ 1312069 w 2681287"/>
                <a:gd name="connsiteY48" fmla="*/ 628650 h 1333500"/>
                <a:gd name="connsiteX49" fmla="*/ 1343025 w 2681287"/>
                <a:gd name="connsiteY49" fmla="*/ 628650 h 1333500"/>
                <a:gd name="connsiteX50" fmla="*/ 1343025 w 2681287"/>
                <a:gd name="connsiteY50" fmla="*/ 661987 h 1333500"/>
                <a:gd name="connsiteX51" fmla="*/ 1395412 w 2681287"/>
                <a:gd name="connsiteY51" fmla="*/ 661987 h 1333500"/>
                <a:gd name="connsiteX52" fmla="*/ 1395412 w 2681287"/>
                <a:gd name="connsiteY52" fmla="*/ 688181 h 1333500"/>
                <a:gd name="connsiteX53" fmla="*/ 1440656 w 2681287"/>
                <a:gd name="connsiteY53" fmla="*/ 688181 h 1333500"/>
                <a:gd name="connsiteX54" fmla="*/ 1440656 w 2681287"/>
                <a:gd name="connsiteY54" fmla="*/ 721519 h 1333500"/>
                <a:gd name="connsiteX55" fmla="*/ 1485900 w 2681287"/>
                <a:gd name="connsiteY55" fmla="*/ 721519 h 1333500"/>
                <a:gd name="connsiteX56" fmla="*/ 1485900 w 2681287"/>
                <a:gd name="connsiteY56" fmla="*/ 745331 h 1333500"/>
                <a:gd name="connsiteX57" fmla="*/ 1524000 w 2681287"/>
                <a:gd name="connsiteY57" fmla="*/ 745331 h 1333500"/>
                <a:gd name="connsiteX58" fmla="*/ 1524000 w 2681287"/>
                <a:gd name="connsiteY58" fmla="*/ 776287 h 1333500"/>
                <a:gd name="connsiteX59" fmla="*/ 1571625 w 2681287"/>
                <a:gd name="connsiteY59" fmla="*/ 776287 h 1333500"/>
                <a:gd name="connsiteX60" fmla="*/ 1571625 w 2681287"/>
                <a:gd name="connsiteY60" fmla="*/ 792956 h 1333500"/>
                <a:gd name="connsiteX61" fmla="*/ 1621631 w 2681287"/>
                <a:gd name="connsiteY61" fmla="*/ 792956 h 1333500"/>
                <a:gd name="connsiteX62" fmla="*/ 1621631 w 2681287"/>
                <a:gd name="connsiteY62" fmla="*/ 804862 h 1333500"/>
                <a:gd name="connsiteX63" fmla="*/ 1681162 w 2681287"/>
                <a:gd name="connsiteY63" fmla="*/ 804862 h 1333500"/>
                <a:gd name="connsiteX64" fmla="*/ 1681162 w 2681287"/>
                <a:gd name="connsiteY64" fmla="*/ 823912 h 1333500"/>
                <a:gd name="connsiteX65" fmla="*/ 1714500 w 2681287"/>
                <a:gd name="connsiteY65" fmla="*/ 823912 h 1333500"/>
                <a:gd name="connsiteX66" fmla="*/ 1714500 w 2681287"/>
                <a:gd name="connsiteY66" fmla="*/ 850106 h 1333500"/>
                <a:gd name="connsiteX67" fmla="*/ 1750219 w 2681287"/>
                <a:gd name="connsiteY67" fmla="*/ 850106 h 1333500"/>
                <a:gd name="connsiteX68" fmla="*/ 1750219 w 2681287"/>
                <a:gd name="connsiteY68" fmla="*/ 883444 h 1333500"/>
                <a:gd name="connsiteX69" fmla="*/ 1785937 w 2681287"/>
                <a:gd name="connsiteY69" fmla="*/ 883444 h 1333500"/>
                <a:gd name="connsiteX70" fmla="*/ 1785937 w 2681287"/>
                <a:gd name="connsiteY70" fmla="*/ 907256 h 1333500"/>
                <a:gd name="connsiteX71" fmla="*/ 1826419 w 2681287"/>
                <a:gd name="connsiteY71" fmla="*/ 907256 h 1333500"/>
                <a:gd name="connsiteX72" fmla="*/ 1826419 w 2681287"/>
                <a:gd name="connsiteY72" fmla="*/ 940594 h 1333500"/>
                <a:gd name="connsiteX73" fmla="*/ 1878806 w 2681287"/>
                <a:gd name="connsiteY73" fmla="*/ 940594 h 1333500"/>
                <a:gd name="connsiteX74" fmla="*/ 1878806 w 2681287"/>
                <a:gd name="connsiteY74" fmla="*/ 962025 h 1333500"/>
                <a:gd name="connsiteX75" fmla="*/ 1933575 w 2681287"/>
                <a:gd name="connsiteY75" fmla="*/ 962025 h 1333500"/>
                <a:gd name="connsiteX76" fmla="*/ 1933575 w 2681287"/>
                <a:gd name="connsiteY76" fmla="*/ 990600 h 1333500"/>
                <a:gd name="connsiteX77" fmla="*/ 2005012 w 2681287"/>
                <a:gd name="connsiteY77" fmla="*/ 990600 h 1333500"/>
                <a:gd name="connsiteX78" fmla="*/ 2005012 w 2681287"/>
                <a:gd name="connsiteY78" fmla="*/ 1019175 h 1333500"/>
                <a:gd name="connsiteX79" fmla="*/ 2043112 w 2681287"/>
                <a:gd name="connsiteY79" fmla="*/ 1019175 h 1333500"/>
                <a:gd name="connsiteX80" fmla="*/ 2043112 w 2681287"/>
                <a:gd name="connsiteY80" fmla="*/ 1050131 h 1333500"/>
                <a:gd name="connsiteX81" fmla="*/ 2138362 w 2681287"/>
                <a:gd name="connsiteY81" fmla="*/ 1050131 h 1333500"/>
                <a:gd name="connsiteX82" fmla="*/ 2138362 w 2681287"/>
                <a:gd name="connsiteY82" fmla="*/ 1083469 h 1333500"/>
                <a:gd name="connsiteX83" fmla="*/ 2188369 w 2681287"/>
                <a:gd name="connsiteY83" fmla="*/ 1083469 h 1333500"/>
                <a:gd name="connsiteX84" fmla="*/ 2188369 w 2681287"/>
                <a:gd name="connsiteY84" fmla="*/ 1112044 h 1333500"/>
                <a:gd name="connsiteX85" fmla="*/ 2240756 w 2681287"/>
                <a:gd name="connsiteY85" fmla="*/ 1112044 h 1333500"/>
                <a:gd name="connsiteX86" fmla="*/ 2240756 w 2681287"/>
                <a:gd name="connsiteY86" fmla="*/ 1145381 h 1333500"/>
                <a:gd name="connsiteX87" fmla="*/ 2312194 w 2681287"/>
                <a:gd name="connsiteY87" fmla="*/ 1145381 h 1333500"/>
                <a:gd name="connsiteX88" fmla="*/ 2312194 w 2681287"/>
                <a:gd name="connsiteY88" fmla="*/ 1162050 h 1333500"/>
                <a:gd name="connsiteX89" fmla="*/ 2357437 w 2681287"/>
                <a:gd name="connsiteY89" fmla="*/ 1162050 h 1333500"/>
                <a:gd name="connsiteX90" fmla="*/ 2357437 w 2681287"/>
                <a:gd name="connsiteY90" fmla="*/ 1193006 h 1333500"/>
                <a:gd name="connsiteX91" fmla="*/ 2393156 w 2681287"/>
                <a:gd name="connsiteY91" fmla="*/ 1193006 h 1333500"/>
                <a:gd name="connsiteX92" fmla="*/ 2393156 w 2681287"/>
                <a:gd name="connsiteY92" fmla="*/ 1212056 h 1333500"/>
                <a:gd name="connsiteX93" fmla="*/ 2457450 w 2681287"/>
                <a:gd name="connsiteY93" fmla="*/ 1212056 h 1333500"/>
                <a:gd name="connsiteX94" fmla="*/ 2457450 w 2681287"/>
                <a:gd name="connsiteY94" fmla="*/ 1240631 h 1333500"/>
                <a:gd name="connsiteX95" fmla="*/ 2509837 w 2681287"/>
                <a:gd name="connsiteY95" fmla="*/ 1240631 h 1333500"/>
                <a:gd name="connsiteX96" fmla="*/ 2509837 w 2681287"/>
                <a:gd name="connsiteY96" fmla="*/ 1262062 h 1333500"/>
                <a:gd name="connsiteX97" fmla="*/ 2552700 w 2681287"/>
                <a:gd name="connsiteY97" fmla="*/ 1262062 h 1333500"/>
                <a:gd name="connsiteX98" fmla="*/ 2552700 w 2681287"/>
                <a:gd name="connsiteY98" fmla="*/ 1285875 h 1333500"/>
                <a:gd name="connsiteX99" fmla="*/ 2583656 w 2681287"/>
                <a:gd name="connsiteY99" fmla="*/ 1285875 h 1333500"/>
                <a:gd name="connsiteX100" fmla="*/ 2583656 w 2681287"/>
                <a:gd name="connsiteY100" fmla="*/ 1307306 h 1333500"/>
                <a:gd name="connsiteX101" fmla="*/ 2636044 w 2681287"/>
                <a:gd name="connsiteY101" fmla="*/ 1307306 h 1333500"/>
                <a:gd name="connsiteX102" fmla="*/ 2636044 w 2681287"/>
                <a:gd name="connsiteY102" fmla="*/ 1333500 h 1333500"/>
                <a:gd name="connsiteX103" fmla="*/ 2681287 w 2681287"/>
                <a:gd name="connsiteY103" fmla="*/ 133350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681287" h="1333500">
                  <a:moveTo>
                    <a:pt x="0" y="0"/>
                  </a:moveTo>
                  <a:lnTo>
                    <a:pt x="50006" y="0"/>
                  </a:lnTo>
                  <a:lnTo>
                    <a:pt x="50006" y="40481"/>
                  </a:lnTo>
                  <a:lnTo>
                    <a:pt x="83344" y="40481"/>
                  </a:lnTo>
                  <a:lnTo>
                    <a:pt x="83344" y="71437"/>
                  </a:lnTo>
                  <a:lnTo>
                    <a:pt x="133350" y="71437"/>
                  </a:lnTo>
                  <a:lnTo>
                    <a:pt x="133350" y="92869"/>
                  </a:lnTo>
                  <a:lnTo>
                    <a:pt x="178594" y="92869"/>
                  </a:lnTo>
                  <a:lnTo>
                    <a:pt x="178594" y="119062"/>
                  </a:lnTo>
                  <a:lnTo>
                    <a:pt x="250031" y="119062"/>
                  </a:lnTo>
                  <a:lnTo>
                    <a:pt x="250031" y="140494"/>
                  </a:lnTo>
                  <a:lnTo>
                    <a:pt x="295275" y="140494"/>
                  </a:lnTo>
                  <a:lnTo>
                    <a:pt x="295275" y="169069"/>
                  </a:lnTo>
                  <a:lnTo>
                    <a:pt x="364331" y="169069"/>
                  </a:lnTo>
                  <a:lnTo>
                    <a:pt x="364331" y="190500"/>
                  </a:lnTo>
                  <a:lnTo>
                    <a:pt x="414337" y="190500"/>
                  </a:lnTo>
                  <a:lnTo>
                    <a:pt x="414337" y="226219"/>
                  </a:lnTo>
                  <a:lnTo>
                    <a:pt x="521494" y="226219"/>
                  </a:lnTo>
                  <a:lnTo>
                    <a:pt x="521494" y="254794"/>
                  </a:lnTo>
                  <a:lnTo>
                    <a:pt x="559594" y="254794"/>
                  </a:lnTo>
                  <a:lnTo>
                    <a:pt x="559594" y="290512"/>
                  </a:lnTo>
                  <a:lnTo>
                    <a:pt x="623887" y="290512"/>
                  </a:lnTo>
                  <a:lnTo>
                    <a:pt x="623887" y="314325"/>
                  </a:lnTo>
                  <a:lnTo>
                    <a:pt x="697706" y="314325"/>
                  </a:lnTo>
                  <a:lnTo>
                    <a:pt x="697706" y="335756"/>
                  </a:lnTo>
                  <a:lnTo>
                    <a:pt x="735806" y="335756"/>
                  </a:lnTo>
                  <a:lnTo>
                    <a:pt x="735806" y="361950"/>
                  </a:lnTo>
                  <a:lnTo>
                    <a:pt x="790575" y="361950"/>
                  </a:lnTo>
                  <a:lnTo>
                    <a:pt x="790575" y="385762"/>
                  </a:lnTo>
                  <a:lnTo>
                    <a:pt x="833437" y="385762"/>
                  </a:lnTo>
                  <a:lnTo>
                    <a:pt x="833437" y="409575"/>
                  </a:lnTo>
                  <a:lnTo>
                    <a:pt x="885825" y="409575"/>
                  </a:lnTo>
                  <a:lnTo>
                    <a:pt x="895350" y="419100"/>
                  </a:lnTo>
                  <a:lnTo>
                    <a:pt x="947737" y="419100"/>
                  </a:lnTo>
                  <a:lnTo>
                    <a:pt x="947737" y="450056"/>
                  </a:lnTo>
                  <a:lnTo>
                    <a:pt x="997744" y="450056"/>
                  </a:lnTo>
                  <a:lnTo>
                    <a:pt x="997744" y="476250"/>
                  </a:lnTo>
                  <a:lnTo>
                    <a:pt x="1050131" y="476250"/>
                  </a:lnTo>
                  <a:lnTo>
                    <a:pt x="1050131" y="504825"/>
                  </a:lnTo>
                  <a:lnTo>
                    <a:pt x="1102519" y="504825"/>
                  </a:lnTo>
                  <a:lnTo>
                    <a:pt x="1102519" y="523875"/>
                  </a:lnTo>
                  <a:lnTo>
                    <a:pt x="1150144" y="523875"/>
                  </a:lnTo>
                  <a:lnTo>
                    <a:pt x="1150144" y="554831"/>
                  </a:lnTo>
                  <a:lnTo>
                    <a:pt x="1214437" y="554831"/>
                  </a:lnTo>
                  <a:lnTo>
                    <a:pt x="1214437" y="573881"/>
                  </a:lnTo>
                  <a:lnTo>
                    <a:pt x="1269206" y="573881"/>
                  </a:lnTo>
                  <a:lnTo>
                    <a:pt x="1269206" y="602456"/>
                  </a:lnTo>
                  <a:lnTo>
                    <a:pt x="1312069" y="602456"/>
                  </a:lnTo>
                  <a:lnTo>
                    <a:pt x="1312069" y="628650"/>
                  </a:lnTo>
                  <a:lnTo>
                    <a:pt x="1343025" y="628650"/>
                  </a:lnTo>
                  <a:lnTo>
                    <a:pt x="1343025" y="661987"/>
                  </a:lnTo>
                  <a:lnTo>
                    <a:pt x="1395412" y="661987"/>
                  </a:lnTo>
                  <a:lnTo>
                    <a:pt x="1395412" y="688181"/>
                  </a:lnTo>
                  <a:lnTo>
                    <a:pt x="1440656" y="688181"/>
                  </a:lnTo>
                  <a:lnTo>
                    <a:pt x="1440656" y="721519"/>
                  </a:lnTo>
                  <a:lnTo>
                    <a:pt x="1485900" y="721519"/>
                  </a:lnTo>
                  <a:lnTo>
                    <a:pt x="1485900" y="745331"/>
                  </a:lnTo>
                  <a:lnTo>
                    <a:pt x="1524000" y="745331"/>
                  </a:lnTo>
                  <a:lnTo>
                    <a:pt x="1524000" y="776287"/>
                  </a:lnTo>
                  <a:lnTo>
                    <a:pt x="1571625" y="776287"/>
                  </a:lnTo>
                  <a:lnTo>
                    <a:pt x="1571625" y="792956"/>
                  </a:lnTo>
                  <a:lnTo>
                    <a:pt x="1621631" y="792956"/>
                  </a:lnTo>
                  <a:lnTo>
                    <a:pt x="1621631" y="804862"/>
                  </a:lnTo>
                  <a:lnTo>
                    <a:pt x="1681162" y="804862"/>
                  </a:lnTo>
                  <a:lnTo>
                    <a:pt x="1681162" y="823912"/>
                  </a:lnTo>
                  <a:lnTo>
                    <a:pt x="1714500" y="823912"/>
                  </a:lnTo>
                  <a:lnTo>
                    <a:pt x="1714500" y="850106"/>
                  </a:lnTo>
                  <a:lnTo>
                    <a:pt x="1750219" y="850106"/>
                  </a:lnTo>
                  <a:lnTo>
                    <a:pt x="1750219" y="883444"/>
                  </a:lnTo>
                  <a:lnTo>
                    <a:pt x="1785937" y="883444"/>
                  </a:lnTo>
                  <a:lnTo>
                    <a:pt x="1785937" y="907256"/>
                  </a:lnTo>
                  <a:lnTo>
                    <a:pt x="1826419" y="907256"/>
                  </a:lnTo>
                  <a:lnTo>
                    <a:pt x="1826419" y="940594"/>
                  </a:lnTo>
                  <a:lnTo>
                    <a:pt x="1878806" y="940594"/>
                  </a:lnTo>
                  <a:lnTo>
                    <a:pt x="1878806" y="962025"/>
                  </a:lnTo>
                  <a:lnTo>
                    <a:pt x="1933575" y="962025"/>
                  </a:lnTo>
                  <a:lnTo>
                    <a:pt x="1933575" y="990600"/>
                  </a:lnTo>
                  <a:lnTo>
                    <a:pt x="2005012" y="990600"/>
                  </a:lnTo>
                  <a:lnTo>
                    <a:pt x="2005012" y="1019175"/>
                  </a:lnTo>
                  <a:lnTo>
                    <a:pt x="2043112" y="1019175"/>
                  </a:lnTo>
                  <a:lnTo>
                    <a:pt x="2043112" y="1050131"/>
                  </a:lnTo>
                  <a:lnTo>
                    <a:pt x="2138362" y="1050131"/>
                  </a:lnTo>
                  <a:lnTo>
                    <a:pt x="2138362" y="1083469"/>
                  </a:lnTo>
                  <a:lnTo>
                    <a:pt x="2188369" y="1083469"/>
                  </a:lnTo>
                  <a:lnTo>
                    <a:pt x="2188369" y="1112044"/>
                  </a:lnTo>
                  <a:lnTo>
                    <a:pt x="2240756" y="1112044"/>
                  </a:lnTo>
                  <a:lnTo>
                    <a:pt x="2240756" y="1145381"/>
                  </a:lnTo>
                  <a:lnTo>
                    <a:pt x="2312194" y="1145381"/>
                  </a:lnTo>
                  <a:lnTo>
                    <a:pt x="2312194" y="1162050"/>
                  </a:lnTo>
                  <a:lnTo>
                    <a:pt x="2357437" y="1162050"/>
                  </a:lnTo>
                  <a:lnTo>
                    <a:pt x="2357437" y="1193006"/>
                  </a:lnTo>
                  <a:lnTo>
                    <a:pt x="2393156" y="1193006"/>
                  </a:lnTo>
                  <a:lnTo>
                    <a:pt x="2393156" y="1212056"/>
                  </a:lnTo>
                  <a:lnTo>
                    <a:pt x="2457450" y="1212056"/>
                  </a:lnTo>
                  <a:lnTo>
                    <a:pt x="2457450" y="1240631"/>
                  </a:lnTo>
                  <a:lnTo>
                    <a:pt x="2509837" y="1240631"/>
                  </a:lnTo>
                  <a:lnTo>
                    <a:pt x="2509837" y="1262062"/>
                  </a:lnTo>
                  <a:lnTo>
                    <a:pt x="2552700" y="1262062"/>
                  </a:lnTo>
                  <a:lnTo>
                    <a:pt x="2552700" y="1285875"/>
                  </a:lnTo>
                  <a:lnTo>
                    <a:pt x="2583656" y="1285875"/>
                  </a:lnTo>
                  <a:lnTo>
                    <a:pt x="2583656" y="1307306"/>
                  </a:lnTo>
                  <a:lnTo>
                    <a:pt x="2636044" y="1307306"/>
                  </a:lnTo>
                  <a:lnTo>
                    <a:pt x="2636044" y="1333500"/>
                  </a:lnTo>
                  <a:lnTo>
                    <a:pt x="2681287" y="1333500"/>
                  </a:lnTo>
                </a:path>
              </a:pathLst>
            </a:custGeom>
            <a:noFill/>
            <a:ln w="28575" cap="flat" cmpd="sng" algn="ctr">
              <a:solidFill>
                <a:schemeClr val="accent3"/>
              </a:solidFill>
              <a:prstDash val="solid"/>
              <a:miter lim="800000"/>
              <a:headEnd type="none" w="med" len="med"/>
              <a:tailEnd type="none" w="med" len="med"/>
            </a:ln>
            <a:effectLst/>
          </p:spPr>
          <p:txBody>
            <a:bodyPr anchor="ctr"/>
            <a:lstStyle/>
            <a:p>
              <a:pPr marL="0" marR="0" lvl="0" indent="0" algn="ctr" defTabSz="457063" rtl="0" eaLnBrk="0" fontAlgn="base" latinLnBrk="0" hangingPunct="0">
                <a:lnSpc>
                  <a:spcPct val="90000"/>
                </a:lnSpc>
                <a:spcBef>
                  <a:spcPct val="35000"/>
                </a:spcBef>
                <a:spcAft>
                  <a:spcPct val="25000"/>
                </a:spcAft>
                <a:buClr>
                  <a:srgbClr val="8B3D9A"/>
                </a:buClr>
                <a:buSzTx/>
                <a:buFont typeface="Arial" panose="020B0604020202020204" pitchFamily="34" charset="0"/>
                <a:buChar char="•"/>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6" name="Freeform 10">
              <a:extLst>
                <a:ext uri="{FF2B5EF4-FFF2-40B4-BE49-F238E27FC236}">
                  <a16:creationId xmlns:a16="http://schemas.microsoft.com/office/drawing/2014/main" id="{E77823FC-A313-4601-B10F-528603AC0437}"/>
                </a:ext>
              </a:extLst>
            </p:cNvPr>
            <p:cNvSpPr/>
            <p:nvPr/>
          </p:nvSpPr>
          <p:spPr bwMode="auto">
            <a:xfrm>
              <a:off x="8061159" y="3559969"/>
              <a:ext cx="711366" cy="276225"/>
            </a:xfrm>
            <a:custGeom>
              <a:avLst/>
              <a:gdLst>
                <a:gd name="connsiteX0" fmla="*/ 711994 w 711994"/>
                <a:gd name="connsiteY0" fmla="*/ 276225 h 276225"/>
                <a:gd name="connsiteX1" fmla="*/ 619125 w 711994"/>
                <a:gd name="connsiteY1" fmla="*/ 276225 h 276225"/>
                <a:gd name="connsiteX2" fmla="*/ 619125 w 711994"/>
                <a:gd name="connsiteY2" fmla="*/ 250031 h 276225"/>
                <a:gd name="connsiteX3" fmla="*/ 531019 w 711994"/>
                <a:gd name="connsiteY3" fmla="*/ 250031 h 276225"/>
                <a:gd name="connsiteX4" fmla="*/ 531019 w 711994"/>
                <a:gd name="connsiteY4" fmla="*/ 226219 h 276225"/>
                <a:gd name="connsiteX5" fmla="*/ 447675 w 711994"/>
                <a:gd name="connsiteY5" fmla="*/ 226219 h 276225"/>
                <a:gd name="connsiteX6" fmla="*/ 447675 w 711994"/>
                <a:gd name="connsiteY6" fmla="*/ 188119 h 276225"/>
                <a:gd name="connsiteX7" fmla="*/ 411957 w 711994"/>
                <a:gd name="connsiteY7" fmla="*/ 188119 h 276225"/>
                <a:gd name="connsiteX8" fmla="*/ 411957 w 711994"/>
                <a:gd name="connsiteY8" fmla="*/ 161925 h 276225"/>
                <a:gd name="connsiteX9" fmla="*/ 352425 w 711994"/>
                <a:gd name="connsiteY9" fmla="*/ 161925 h 276225"/>
                <a:gd name="connsiteX10" fmla="*/ 352425 w 711994"/>
                <a:gd name="connsiteY10" fmla="*/ 142875 h 276225"/>
                <a:gd name="connsiteX11" fmla="*/ 319088 w 711994"/>
                <a:gd name="connsiteY11" fmla="*/ 142875 h 276225"/>
                <a:gd name="connsiteX12" fmla="*/ 319088 w 711994"/>
                <a:gd name="connsiteY12" fmla="*/ 121444 h 276225"/>
                <a:gd name="connsiteX13" fmla="*/ 221457 w 711994"/>
                <a:gd name="connsiteY13" fmla="*/ 121444 h 276225"/>
                <a:gd name="connsiteX14" fmla="*/ 221457 w 711994"/>
                <a:gd name="connsiteY14" fmla="*/ 95250 h 276225"/>
                <a:gd name="connsiteX15" fmla="*/ 185738 w 711994"/>
                <a:gd name="connsiteY15" fmla="*/ 95250 h 276225"/>
                <a:gd name="connsiteX16" fmla="*/ 173832 w 711994"/>
                <a:gd name="connsiteY16" fmla="*/ 83344 h 276225"/>
                <a:gd name="connsiteX17" fmla="*/ 128588 w 711994"/>
                <a:gd name="connsiteY17" fmla="*/ 83344 h 276225"/>
                <a:gd name="connsiteX18" fmla="*/ 128588 w 711994"/>
                <a:gd name="connsiteY18" fmla="*/ 52387 h 276225"/>
                <a:gd name="connsiteX19" fmla="*/ 33338 w 711994"/>
                <a:gd name="connsiteY19" fmla="*/ 52387 h 276225"/>
                <a:gd name="connsiteX20" fmla="*/ 33338 w 711994"/>
                <a:gd name="connsiteY20" fmla="*/ 21431 h 276225"/>
                <a:gd name="connsiteX21" fmla="*/ 0 w 711994"/>
                <a:gd name="connsiteY21" fmla="*/ 21431 h 276225"/>
                <a:gd name="connsiteX22" fmla="*/ 0 w 711994"/>
                <a:gd name="connsiteY22"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11994" h="276225">
                  <a:moveTo>
                    <a:pt x="711994" y="276225"/>
                  </a:moveTo>
                  <a:lnTo>
                    <a:pt x="619125" y="276225"/>
                  </a:lnTo>
                  <a:lnTo>
                    <a:pt x="619125" y="250031"/>
                  </a:lnTo>
                  <a:lnTo>
                    <a:pt x="531019" y="250031"/>
                  </a:lnTo>
                  <a:lnTo>
                    <a:pt x="531019" y="226219"/>
                  </a:lnTo>
                  <a:lnTo>
                    <a:pt x="447675" y="226219"/>
                  </a:lnTo>
                  <a:lnTo>
                    <a:pt x="447675" y="188119"/>
                  </a:lnTo>
                  <a:lnTo>
                    <a:pt x="411957" y="188119"/>
                  </a:lnTo>
                  <a:lnTo>
                    <a:pt x="411957" y="161925"/>
                  </a:lnTo>
                  <a:lnTo>
                    <a:pt x="352425" y="161925"/>
                  </a:lnTo>
                  <a:lnTo>
                    <a:pt x="352425" y="142875"/>
                  </a:lnTo>
                  <a:lnTo>
                    <a:pt x="319088" y="142875"/>
                  </a:lnTo>
                  <a:lnTo>
                    <a:pt x="319088" y="121444"/>
                  </a:lnTo>
                  <a:lnTo>
                    <a:pt x="221457" y="121444"/>
                  </a:lnTo>
                  <a:lnTo>
                    <a:pt x="221457" y="95250"/>
                  </a:lnTo>
                  <a:lnTo>
                    <a:pt x="185738" y="95250"/>
                  </a:lnTo>
                  <a:lnTo>
                    <a:pt x="173832" y="83344"/>
                  </a:lnTo>
                  <a:lnTo>
                    <a:pt x="128588" y="83344"/>
                  </a:lnTo>
                  <a:lnTo>
                    <a:pt x="128588" y="52387"/>
                  </a:lnTo>
                  <a:lnTo>
                    <a:pt x="33338" y="52387"/>
                  </a:lnTo>
                  <a:lnTo>
                    <a:pt x="33338" y="21431"/>
                  </a:lnTo>
                  <a:lnTo>
                    <a:pt x="0" y="21431"/>
                  </a:lnTo>
                  <a:lnTo>
                    <a:pt x="0" y="0"/>
                  </a:lnTo>
                </a:path>
              </a:pathLst>
            </a:custGeom>
            <a:noFill/>
            <a:ln w="28575" cap="flat" cmpd="sng" algn="ctr">
              <a:solidFill>
                <a:schemeClr val="accent3"/>
              </a:solidFill>
              <a:prstDash val="solid"/>
              <a:miter lim="800000"/>
              <a:headEnd type="none" w="med" len="med"/>
              <a:tailEnd type="none" w="med" len="med"/>
            </a:ln>
            <a:effectLst/>
          </p:spPr>
          <p:txBody>
            <a:bodyPr anchor="ctr"/>
            <a:lstStyle/>
            <a:p>
              <a:pPr marL="0" marR="0" lvl="0" indent="0" algn="ctr" defTabSz="457063" rtl="0" eaLnBrk="0" fontAlgn="base" latinLnBrk="0" hangingPunct="0">
                <a:lnSpc>
                  <a:spcPct val="90000"/>
                </a:lnSpc>
                <a:spcBef>
                  <a:spcPct val="35000"/>
                </a:spcBef>
                <a:spcAft>
                  <a:spcPct val="25000"/>
                </a:spcAft>
                <a:buClr>
                  <a:srgbClr val="8B3D9A"/>
                </a:buClr>
                <a:buSzTx/>
                <a:buFont typeface="Arial" panose="020B0604020202020204" pitchFamily="34" charset="0"/>
                <a:buChar char="•"/>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57" name="Group 8">
            <a:extLst>
              <a:ext uri="{FF2B5EF4-FFF2-40B4-BE49-F238E27FC236}">
                <a16:creationId xmlns:a16="http://schemas.microsoft.com/office/drawing/2014/main" id="{433A5B48-2EBE-43AF-877D-B1EFF05A9015}"/>
              </a:ext>
            </a:extLst>
          </p:cNvPr>
          <p:cNvGrpSpPr>
            <a:grpSpLocks/>
          </p:cNvGrpSpPr>
          <p:nvPr/>
        </p:nvGrpSpPr>
        <p:grpSpPr bwMode="auto">
          <a:xfrm>
            <a:off x="7025849" y="1652607"/>
            <a:ext cx="4001110" cy="2757393"/>
            <a:chOff x="5362575" y="2231231"/>
            <a:chExt cx="3412331" cy="2350294"/>
          </a:xfrm>
        </p:grpSpPr>
        <p:sp>
          <p:nvSpPr>
            <p:cNvPr id="58" name="Freeform 6">
              <a:extLst>
                <a:ext uri="{FF2B5EF4-FFF2-40B4-BE49-F238E27FC236}">
                  <a16:creationId xmlns:a16="http://schemas.microsoft.com/office/drawing/2014/main" id="{7B61A767-2FC4-4588-9678-AA1E372B7C04}"/>
                </a:ext>
              </a:extLst>
            </p:cNvPr>
            <p:cNvSpPr>
              <a:spLocks/>
            </p:cNvSpPr>
            <p:nvPr/>
          </p:nvSpPr>
          <p:spPr bwMode="auto">
            <a:xfrm>
              <a:off x="5957888" y="2900363"/>
              <a:ext cx="2817018" cy="1681162"/>
            </a:xfrm>
            <a:custGeom>
              <a:avLst/>
              <a:gdLst>
                <a:gd name="T0" fmla="*/ 2557462 w 2817018"/>
                <a:gd name="T1" fmla="*/ 1681162 h 1681162"/>
                <a:gd name="T2" fmla="*/ 2524124 w 2817018"/>
                <a:gd name="T3" fmla="*/ 1616868 h 1681162"/>
                <a:gd name="T4" fmla="*/ 2505074 w 2817018"/>
                <a:gd name="T5" fmla="*/ 1574006 h 1681162"/>
                <a:gd name="T6" fmla="*/ 2374106 w 2817018"/>
                <a:gd name="T7" fmla="*/ 1526381 h 1681162"/>
                <a:gd name="T8" fmla="*/ 2300286 w 2817018"/>
                <a:gd name="T9" fmla="*/ 1440656 h 1681162"/>
                <a:gd name="T10" fmla="*/ 2064543 w 2817018"/>
                <a:gd name="T11" fmla="*/ 1412081 h 1681162"/>
                <a:gd name="T12" fmla="*/ 1931193 w 2817018"/>
                <a:gd name="T13" fmla="*/ 1354931 h 1681162"/>
                <a:gd name="T14" fmla="*/ 1814512 w 2817018"/>
                <a:gd name="T15" fmla="*/ 1326356 h 1681162"/>
                <a:gd name="T16" fmla="*/ 1733550 w 2817018"/>
                <a:gd name="T17" fmla="*/ 1273968 h 1681162"/>
                <a:gd name="T18" fmla="*/ 1643062 w 2817018"/>
                <a:gd name="T19" fmla="*/ 1238250 h 1681162"/>
                <a:gd name="T20" fmla="*/ 1576387 w 2817018"/>
                <a:gd name="T21" fmla="*/ 1202531 h 1681162"/>
                <a:gd name="T22" fmla="*/ 1531143 w 2817018"/>
                <a:gd name="T23" fmla="*/ 1171575 h 1681162"/>
                <a:gd name="T24" fmla="*/ 1490662 w 2817018"/>
                <a:gd name="T25" fmla="*/ 1104900 h 1681162"/>
                <a:gd name="T26" fmla="*/ 1433512 w 2817018"/>
                <a:gd name="T27" fmla="*/ 1081087 h 1681162"/>
                <a:gd name="T28" fmla="*/ 1307306 w 2817018"/>
                <a:gd name="T29" fmla="*/ 1050131 h 1681162"/>
                <a:gd name="T30" fmla="*/ 1283493 w 2817018"/>
                <a:gd name="T31" fmla="*/ 1004887 h 1681162"/>
                <a:gd name="T32" fmla="*/ 1202531 w 2817018"/>
                <a:gd name="T33" fmla="*/ 954881 h 1681162"/>
                <a:gd name="T34" fmla="*/ 1112043 w 2817018"/>
                <a:gd name="T35" fmla="*/ 912018 h 1681162"/>
                <a:gd name="T36" fmla="*/ 1040606 w 2817018"/>
                <a:gd name="T37" fmla="*/ 854868 h 1681162"/>
                <a:gd name="T38" fmla="*/ 981075 w 2817018"/>
                <a:gd name="T39" fmla="*/ 750093 h 1681162"/>
                <a:gd name="T40" fmla="*/ 904875 w 2817018"/>
                <a:gd name="T41" fmla="*/ 714375 h 1681162"/>
                <a:gd name="T42" fmla="*/ 871537 w 2817018"/>
                <a:gd name="T43" fmla="*/ 683418 h 1681162"/>
                <a:gd name="T44" fmla="*/ 764381 w 2817018"/>
                <a:gd name="T45" fmla="*/ 654843 h 1681162"/>
                <a:gd name="T46" fmla="*/ 735806 w 2817018"/>
                <a:gd name="T47" fmla="*/ 614362 h 1681162"/>
                <a:gd name="T48" fmla="*/ 671512 w 2817018"/>
                <a:gd name="T49" fmla="*/ 578643 h 1681162"/>
                <a:gd name="T50" fmla="*/ 642937 w 2817018"/>
                <a:gd name="T51" fmla="*/ 538162 h 1681162"/>
                <a:gd name="T52" fmla="*/ 619125 w 2817018"/>
                <a:gd name="T53" fmla="*/ 502443 h 1681162"/>
                <a:gd name="T54" fmla="*/ 542925 w 2817018"/>
                <a:gd name="T55" fmla="*/ 461962 h 1681162"/>
                <a:gd name="T56" fmla="*/ 469106 w 2817018"/>
                <a:gd name="T57" fmla="*/ 407193 h 1681162"/>
                <a:gd name="T58" fmla="*/ 416718 w 2817018"/>
                <a:gd name="T59" fmla="*/ 371475 h 1681162"/>
                <a:gd name="T60" fmla="*/ 352425 w 2817018"/>
                <a:gd name="T61" fmla="*/ 333375 h 1681162"/>
                <a:gd name="T62" fmla="*/ 323850 w 2817018"/>
                <a:gd name="T63" fmla="*/ 304800 h 1681162"/>
                <a:gd name="T64" fmla="*/ 280987 w 2817018"/>
                <a:gd name="T65" fmla="*/ 261937 h 1681162"/>
                <a:gd name="T66" fmla="*/ 192881 w 2817018"/>
                <a:gd name="T67" fmla="*/ 228600 h 1681162"/>
                <a:gd name="T68" fmla="*/ 138112 w 2817018"/>
                <a:gd name="T69" fmla="*/ 185737 h 1681162"/>
                <a:gd name="T70" fmla="*/ 100012 w 2817018"/>
                <a:gd name="T71" fmla="*/ 119062 h 1681162"/>
                <a:gd name="T72" fmla="*/ 35718 w 2817018"/>
                <a:gd name="T73" fmla="*/ 64293 h 1681162"/>
                <a:gd name="T74" fmla="*/ 0 w 2817018"/>
                <a:gd name="T75" fmla="*/ 23812 h 168116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17018"/>
                <a:gd name="T115" fmla="*/ 0 h 1681162"/>
                <a:gd name="T116" fmla="*/ 2817018 w 2817018"/>
                <a:gd name="T117" fmla="*/ 1681162 h 168116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17018" h="1681162">
                  <a:moveTo>
                    <a:pt x="2817018" y="1681162"/>
                  </a:moveTo>
                  <a:lnTo>
                    <a:pt x="2557462" y="1681162"/>
                  </a:lnTo>
                  <a:lnTo>
                    <a:pt x="2557462" y="1616868"/>
                  </a:lnTo>
                  <a:lnTo>
                    <a:pt x="2524125" y="1616868"/>
                  </a:lnTo>
                  <a:lnTo>
                    <a:pt x="2524125" y="1574006"/>
                  </a:lnTo>
                  <a:lnTo>
                    <a:pt x="2505075" y="1574006"/>
                  </a:lnTo>
                  <a:lnTo>
                    <a:pt x="2505075" y="1526381"/>
                  </a:lnTo>
                  <a:lnTo>
                    <a:pt x="2374106" y="1526381"/>
                  </a:lnTo>
                  <a:lnTo>
                    <a:pt x="2374106" y="1440656"/>
                  </a:lnTo>
                  <a:lnTo>
                    <a:pt x="2300287" y="1440656"/>
                  </a:lnTo>
                  <a:lnTo>
                    <a:pt x="2300287" y="1412081"/>
                  </a:lnTo>
                  <a:lnTo>
                    <a:pt x="2064543" y="1412081"/>
                  </a:lnTo>
                  <a:lnTo>
                    <a:pt x="2064543" y="1354931"/>
                  </a:lnTo>
                  <a:lnTo>
                    <a:pt x="1931193" y="1354931"/>
                  </a:lnTo>
                  <a:lnTo>
                    <a:pt x="1931193" y="1326356"/>
                  </a:lnTo>
                  <a:lnTo>
                    <a:pt x="1814512" y="1326356"/>
                  </a:lnTo>
                  <a:lnTo>
                    <a:pt x="1814512" y="1273968"/>
                  </a:lnTo>
                  <a:lnTo>
                    <a:pt x="1733550" y="1273968"/>
                  </a:lnTo>
                  <a:lnTo>
                    <a:pt x="1733550" y="1238250"/>
                  </a:lnTo>
                  <a:lnTo>
                    <a:pt x="1643062" y="1238250"/>
                  </a:lnTo>
                  <a:lnTo>
                    <a:pt x="1643062" y="1202531"/>
                  </a:lnTo>
                  <a:lnTo>
                    <a:pt x="1576387" y="1202531"/>
                  </a:lnTo>
                  <a:lnTo>
                    <a:pt x="1576387" y="1171575"/>
                  </a:lnTo>
                  <a:lnTo>
                    <a:pt x="1531143" y="1171575"/>
                  </a:lnTo>
                  <a:lnTo>
                    <a:pt x="1531143" y="1104900"/>
                  </a:lnTo>
                  <a:lnTo>
                    <a:pt x="1490662" y="1104900"/>
                  </a:lnTo>
                  <a:lnTo>
                    <a:pt x="1490662" y="1081087"/>
                  </a:lnTo>
                  <a:lnTo>
                    <a:pt x="1433512" y="1081087"/>
                  </a:lnTo>
                  <a:lnTo>
                    <a:pt x="1433512" y="1050131"/>
                  </a:lnTo>
                  <a:lnTo>
                    <a:pt x="1307306" y="1050131"/>
                  </a:lnTo>
                  <a:lnTo>
                    <a:pt x="1307306" y="1004887"/>
                  </a:lnTo>
                  <a:lnTo>
                    <a:pt x="1283493" y="1004887"/>
                  </a:lnTo>
                  <a:lnTo>
                    <a:pt x="1283493" y="954881"/>
                  </a:lnTo>
                  <a:lnTo>
                    <a:pt x="1202531" y="954881"/>
                  </a:lnTo>
                  <a:lnTo>
                    <a:pt x="1202531" y="912018"/>
                  </a:lnTo>
                  <a:lnTo>
                    <a:pt x="1112043" y="912018"/>
                  </a:lnTo>
                  <a:lnTo>
                    <a:pt x="1112043" y="854868"/>
                  </a:lnTo>
                  <a:lnTo>
                    <a:pt x="1040606" y="854868"/>
                  </a:lnTo>
                  <a:lnTo>
                    <a:pt x="1040606" y="750093"/>
                  </a:lnTo>
                  <a:lnTo>
                    <a:pt x="981075" y="750093"/>
                  </a:lnTo>
                  <a:lnTo>
                    <a:pt x="981075" y="714375"/>
                  </a:lnTo>
                  <a:lnTo>
                    <a:pt x="904875" y="714375"/>
                  </a:lnTo>
                  <a:lnTo>
                    <a:pt x="904875" y="683418"/>
                  </a:lnTo>
                  <a:lnTo>
                    <a:pt x="871537" y="683418"/>
                  </a:lnTo>
                  <a:lnTo>
                    <a:pt x="871537" y="654843"/>
                  </a:lnTo>
                  <a:lnTo>
                    <a:pt x="764381" y="654843"/>
                  </a:lnTo>
                  <a:lnTo>
                    <a:pt x="764381" y="614362"/>
                  </a:lnTo>
                  <a:lnTo>
                    <a:pt x="735806" y="614362"/>
                  </a:lnTo>
                  <a:lnTo>
                    <a:pt x="735806" y="578643"/>
                  </a:lnTo>
                  <a:lnTo>
                    <a:pt x="671512" y="578643"/>
                  </a:lnTo>
                  <a:lnTo>
                    <a:pt x="671512" y="538162"/>
                  </a:lnTo>
                  <a:lnTo>
                    <a:pt x="642937" y="538162"/>
                  </a:lnTo>
                  <a:lnTo>
                    <a:pt x="642937" y="502443"/>
                  </a:lnTo>
                  <a:lnTo>
                    <a:pt x="619125" y="502443"/>
                  </a:lnTo>
                  <a:lnTo>
                    <a:pt x="619125" y="461962"/>
                  </a:lnTo>
                  <a:lnTo>
                    <a:pt x="542925" y="461962"/>
                  </a:lnTo>
                  <a:lnTo>
                    <a:pt x="542925" y="407193"/>
                  </a:lnTo>
                  <a:lnTo>
                    <a:pt x="469106" y="407193"/>
                  </a:lnTo>
                  <a:lnTo>
                    <a:pt x="469106" y="371475"/>
                  </a:lnTo>
                  <a:lnTo>
                    <a:pt x="416718" y="371475"/>
                  </a:lnTo>
                  <a:lnTo>
                    <a:pt x="416718" y="333375"/>
                  </a:lnTo>
                  <a:lnTo>
                    <a:pt x="352425" y="333375"/>
                  </a:lnTo>
                  <a:lnTo>
                    <a:pt x="352425" y="304800"/>
                  </a:lnTo>
                  <a:lnTo>
                    <a:pt x="323850" y="304800"/>
                  </a:lnTo>
                  <a:lnTo>
                    <a:pt x="323850" y="261937"/>
                  </a:lnTo>
                  <a:lnTo>
                    <a:pt x="280987" y="261937"/>
                  </a:lnTo>
                  <a:lnTo>
                    <a:pt x="280987" y="228600"/>
                  </a:lnTo>
                  <a:lnTo>
                    <a:pt x="192881" y="228600"/>
                  </a:lnTo>
                  <a:lnTo>
                    <a:pt x="192881" y="185737"/>
                  </a:lnTo>
                  <a:lnTo>
                    <a:pt x="138112" y="185737"/>
                  </a:lnTo>
                  <a:lnTo>
                    <a:pt x="138112" y="119062"/>
                  </a:lnTo>
                  <a:lnTo>
                    <a:pt x="100012" y="119062"/>
                  </a:lnTo>
                  <a:lnTo>
                    <a:pt x="100012" y="64293"/>
                  </a:lnTo>
                  <a:lnTo>
                    <a:pt x="35718" y="64293"/>
                  </a:lnTo>
                  <a:lnTo>
                    <a:pt x="35718" y="23812"/>
                  </a:lnTo>
                  <a:lnTo>
                    <a:pt x="0" y="23812"/>
                  </a:lnTo>
                  <a:lnTo>
                    <a:pt x="0" y="0"/>
                  </a:lnTo>
                </a:path>
              </a:pathLst>
            </a:custGeom>
            <a:noFill/>
            <a:ln w="28575" cap="flat" cmpd="sng" algn="ctr">
              <a:solidFill>
                <a:schemeClr val="accent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457063"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9" name="Freeform 7">
              <a:extLst>
                <a:ext uri="{FF2B5EF4-FFF2-40B4-BE49-F238E27FC236}">
                  <a16:creationId xmlns:a16="http://schemas.microsoft.com/office/drawing/2014/main" id="{1C0BA369-61CF-436A-AD5B-8C66B262A4E4}"/>
                </a:ext>
              </a:extLst>
            </p:cNvPr>
            <p:cNvSpPr>
              <a:spLocks/>
            </p:cNvSpPr>
            <p:nvPr/>
          </p:nvSpPr>
          <p:spPr bwMode="auto">
            <a:xfrm>
              <a:off x="5362575" y="2231231"/>
              <a:ext cx="600075" cy="666750"/>
            </a:xfrm>
            <a:custGeom>
              <a:avLst/>
              <a:gdLst>
                <a:gd name="T0" fmla="*/ 0 w 600075"/>
                <a:gd name="T1" fmla="*/ 0 h 666750"/>
                <a:gd name="T2" fmla="*/ 33338 w 600075"/>
                <a:gd name="T3" fmla="*/ 0 h 666750"/>
                <a:gd name="T4" fmla="*/ 33338 w 600075"/>
                <a:gd name="T5" fmla="*/ 69057 h 666750"/>
                <a:gd name="T6" fmla="*/ 83344 w 600075"/>
                <a:gd name="T7" fmla="*/ 69057 h 666750"/>
                <a:gd name="T8" fmla="*/ 83344 w 600075"/>
                <a:gd name="T9" fmla="*/ 111919 h 666750"/>
                <a:gd name="T10" fmla="*/ 111919 w 600075"/>
                <a:gd name="T11" fmla="*/ 111919 h 666750"/>
                <a:gd name="T12" fmla="*/ 111919 w 600075"/>
                <a:gd name="T13" fmla="*/ 166688 h 666750"/>
                <a:gd name="T14" fmla="*/ 142875 w 600075"/>
                <a:gd name="T15" fmla="*/ 166688 h 666750"/>
                <a:gd name="T16" fmla="*/ 142875 w 600075"/>
                <a:gd name="T17" fmla="*/ 209550 h 666750"/>
                <a:gd name="T18" fmla="*/ 166688 w 600075"/>
                <a:gd name="T19" fmla="*/ 209550 h 666750"/>
                <a:gd name="T20" fmla="*/ 166688 w 600075"/>
                <a:gd name="T21" fmla="*/ 252413 h 666750"/>
                <a:gd name="T22" fmla="*/ 192881 w 600075"/>
                <a:gd name="T23" fmla="*/ 252413 h 666750"/>
                <a:gd name="T24" fmla="*/ 192881 w 600075"/>
                <a:gd name="T25" fmla="*/ 273844 h 666750"/>
                <a:gd name="T26" fmla="*/ 223838 w 600075"/>
                <a:gd name="T27" fmla="*/ 273844 h 666750"/>
                <a:gd name="T28" fmla="*/ 223838 w 600075"/>
                <a:gd name="T29" fmla="*/ 326232 h 666750"/>
                <a:gd name="T30" fmla="*/ 269081 w 600075"/>
                <a:gd name="T31" fmla="*/ 326232 h 666750"/>
                <a:gd name="T32" fmla="*/ 269081 w 600075"/>
                <a:gd name="T33" fmla="*/ 371475 h 666750"/>
                <a:gd name="T34" fmla="*/ 321469 w 600075"/>
                <a:gd name="T35" fmla="*/ 371475 h 666750"/>
                <a:gd name="T36" fmla="*/ 321469 w 600075"/>
                <a:gd name="T37" fmla="*/ 440532 h 666750"/>
                <a:gd name="T38" fmla="*/ 388144 w 600075"/>
                <a:gd name="T39" fmla="*/ 440532 h 666750"/>
                <a:gd name="T40" fmla="*/ 388144 w 600075"/>
                <a:gd name="T41" fmla="*/ 473869 h 666750"/>
                <a:gd name="T42" fmla="*/ 411956 w 600075"/>
                <a:gd name="T43" fmla="*/ 473869 h 666750"/>
                <a:gd name="T44" fmla="*/ 411956 w 600075"/>
                <a:gd name="T45" fmla="*/ 500063 h 666750"/>
                <a:gd name="T46" fmla="*/ 452438 w 600075"/>
                <a:gd name="T47" fmla="*/ 500063 h 666750"/>
                <a:gd name="T48" fmla="*/ 452438 w 600075"/>
                <a:gd name="T49" fmla="*/ 557213 h 666750"/>
                <a:gd name="T50" fmla="*/ 483394 w 600075"/>
                <a:gd name="T51" fmla="*/ 557213 h 666750"/>
                <a:gd name="T52" fmla="*/ 483394 w 600075"/>
                <a:gd name="T53" fmla="*/ 588169 h 666750"/>
                <a:gd name="T54" fmla="*/ 531019 w 600075"/>
                <a:gd name="T55" fmla="*/ 588169 h 666750"/>
                <a:gd name="T56" fmla="*/ 531019 w 600075"/>
                <a:gd name="T57" fmla="*/ 628650 h 666750"/>
                <a:gd name="T58" fmla="*/ 566738 w 600075"/>
                <a:gd name="T59" fmla="*/ 628650 h 666750"/>
                <a:gd name="T60" fmla="*/ 566738 w 600075"/>
                <a:gd name="T61" fmla="*/ 666750 h 666750"/>
                <a:gd name="T62" fmla="*/ 600075 w 600075"/>
                <a:gd name="T63" fmla="*/ 666750 h 6667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00075"/>
                <a:gd name="T97" fmla="*/ 0 h 666750"/>
                <a:gd name="T98" fmla="*/ 600075 w 600075"/>
                <a:gd name="T99" fmla="*/ 666750 h 66675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00075" h="666750">
                  <a:moveTo>
                    <a:pt x="0" y="0"/>
                  </a:moveTo>
                  <a:lnTo>
                    <a:pt x="33338" y="0"/>
                  </a:lnTo>
                  <a:lnTo>
                    <a:pt x="33338" y="69057"/>
                  </a:lnTo>
                  <a:lnTo>
                    <a:pt x="83344" y="69057"/>
                  </a:lnTo>
                  <a:lnTo>
                    <a:pt x="83344" y="111919"/>
                  </a:lnTo>
                  <a:lnTo>
                    <a:pt x="111919" y="111919"/>
                  </a:lnTo>
                  <a:lnTo>
                    <a:pt x="111919" y="166688"/>
                  </a:lnTo>
                  <a:lnTo>
                    <a:pt x="142875" y="166688"/>
                  </a:lnTo>
                  <a:lnTo>
                    <a:pt x="142875" y="209550"/>
                  </a:lnTo>
                  <a:lnTo>
                    <a:pt x="166688" y="209550"/>
                  </a:lnTo>
                  <a:lnTo>
                    <a:pt x="166688" y="252413"/>
                  </a:lnTo>
                  <a:lnTo>
                    <a:pt x="192881" y="252413"/>
                  </a:lnTo>
                  <a:lnTo>
                    <a:pt x="192881" y="273844"/>
                  </a:lnTo>
                  <a:lnTo>
                    <a:pt x="223838" y="273844"/>
                  </a:lnTo>
                  <a:lnTo>
                    <a:pt x="223838" y="326232"/>
                  </a:lnTo>
                  <a:lnTo>
                    <a:pt x="269081" y="326232"/>
                  </a:lnTo>
                  <a:lnTo>
                    <a:pt x="269081" y="371475"/>
                  </a:lnTo>
                  <a:lnTo>
                    <a:pt x="321469" y="371475"/>
                  </a:lnTo>
                  <a:lnTo>
                    <a:pt x="321469" y="440532"/>
                  </a:lnTo>
                  <a:lnTo>
                    <a:pt x="388144" y="440532"/>
                  </a:lnTo>
                  <a:lnTo>
                    <a:pt x="388144" y="473869"/>
                  </a:lnTo>
                  <a:lnTo>
                    <a:pt x="411956" y="473869"/>
                  </a:lnTo>
                  <a:lnTo>
                    <a:pt x="411956" y="500063"/>
                  </a:lnTo>
                  <a:lnTo>
                    <a:pt x="452438" y="500063"/>
                  </a:lnTo>
                  <a:lnTo>
                    <a:pt x="452438" y="557213"/>
                  </a:lnTo>
                  <a:lnTo>
                    <a:pt x="483394" y="557213"/>
                  </a:lnTo>
                  <a:lnTo>
                    <a:pt x="483394" y="588169"/>
                  </a:lnTo>
                  <a:lnTo>
                    <a:pt x="531019" y="588169"/>
                  </a:lnTo>
                  <a:lnTo>
                    <a:pt x="531019" y="628650"/>
                  </a:lnTo>
                  <a:lnTo>
                    <a:pt x="566738" y="628650"/>
                  </a:lnTo>
                  <a:lnTo>
                    <a:pt x="566738" y="666750"/>
                  </a:lnTo>
                  <a:lnTo>
                    <a:pt x="600075" y="666750"/>
                  </a:lnTo>
                </a:path>
              </a:pathLst>
            </a:custGeom>
            <a:noFill/>
            <a:ln w="28575" cap="flat" cmpd="sng" algn="ctr">
              <a:solidFill>
                <a:schemeClr val="accent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457063"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63" name="Freeform 12">
            <a:extLst>
              <a:ext uri="{FF2B5EF4-FFF2-40B4-BE49-F238E27FC236}">
                <a16:creationId xmlns:a16="http://schemas.microsoft.com/office/drawing/2014/main" id="{231F9D9E-D811-43FB-B6B0-1F46D124D25E}"/>
              </a:ext>
            </a:extLst>
          </p:cNvPr>
          <p:cNvSpPr>
            <a:spLocks/>
          </p:cNvSpPr>
          <p:nvPr/>
        </p:nvSpPr>
        <p:spPr bwMode="auto">
          <a:xfrm>
            <a:off x="7057503" y="1650742"/>
            <a:ext cx="3976905" cy="1044496"/>
          </a:xfrm>
          <a:custGeom>
            <a:avLst/>
            <a:gdLst>
              <a:gd name="T0" fmla="*/ 3312318 w 3390900"/>
              <a:gd name="T1" fmla="*/ 890588 h 890588"/>
              <a:gd name="T2" fmla="*/ 3288506 w 3390900"/>
              <a:gd name="T3" fmla="*/ 845344 h 890588"/>
              <a:gd name="T4" fmla="*/ 3259930 w 3390900"/>
              <a:gd name="T5" fmla="*/ 828675 h 890588"/>
              <a:gd name="T6" fmla="*/ 3219450 w 3390900"/>
              <a:gd name="T7" fmla="*/ 807244 h 890588"/>
              <a:gd name="T8" fmla="*/ 3155156 w 3390900"/>
              <a:gd name="T9" fmla="*/ 778669 h 890588"/>
              <a:gd name="T10" fmla="*/ 3069430 w 3390900"/>
              <a:gd name="T11" fmla="*/ 764382 h 890588"/>
              <a:gd name="T12" fmla="*/ 3000374 w 3390900"/>
              <a:gd name="T13" fmla="*/ 750094 h 890588"/>
              <a:gd name="T14" fmla="*/ 2936080 w 3390900"/>
              <a:gd name="T15" fmla="*/ 731044 h 890588"/>
              <a:gd name="T16" fmla="*/ 2900362 w 3390900"/>
              <a:gd name="T17" fmla="*/ 709613 h 890588"/>
              <a:gd name="T18" fmla="*/ 2836068 w 3390900"/>
              <a:gd name="T19" fmla="*/ 678656 h 890588"/>
              <a:gd name="T20" fmla="*/ 2807494 w 3390900"/>
              <a:gd name="T21" fmla="*/ 654844 h 890588"/>
              <a:gd name="T22" fmla="*/ 2750344 w 3390900"/>
              <a:gd name="T23" fmla="*/ 645319 h 890588"/>
              <a:gd name="T24" fmla="*/ 2664618 w 3390900"/>
              <a:gd name="T25" fmla="*/ 611981 h 890588"/>
              <a:gd name="T26" fmla="*/ 2540794 w 3390900"/>
              <a:gd name="T27" fmla="*/ 600075 h 890588"/>
              <a:gd name="T28" fmla="*/ 2474118 w 3390900"/>
              <a:gd name="T29" fmla="*/ 578644 h 890588"/>
              <a:gd name="T30" fmla="*/ 2438400 w 3390900"/>
              <a:gd name="T31" fmla="*/ 559594 h 890588"/>
              <a:gd name="T32" fmla="*/ 2369344 w 3390900"/>
              <a:gd name="T33" fmla="*/ 528638 h 890588"/>
              <a:gd name="T34" fmla="*/ 2305050 w 3390900"/>
              <a:gd name="T35" fmla="*/ 514350 h 890588"/>
              <a:gd name="T36" fmla="*/ 2238374 w 3390900"/>
              <a:gd name="T37" fmla="*/ 488156 h 890588"/>
              <a:gd name="T38" fmla="*/ 2157412 w 3390900"/>
              <a:gd name="T39" fmla="*/ 469106 h 890588"/>
              <a:gd name="T40" fmla="*/ 2112168 w 3390900"/>
              <a:gd name="T41" fmla="*/ 452438 h 890588"/>
              <a:gd name="T42" fmla="*/ 2064544 w 3390900"/>
              <a:gd name="T43" fmla="*/ 438150 h 890588"/>
              <a:gd name="T44" fmla="*/ 1957387 w 3390900"/>
              <a:gd name="T45" fmla="*/ 426244 h 890588"/>
              <a:gd name="T46" fmla="*/ 1914525 w 3390900"/>
              <a:gd name="T47" fmla="*/ 395288 h 890588"/>
              <a:gd name="T48" fmla="*/ 1876425 w 3390900"/>
              <a:gd name="T49" fmla="*/ 378619 h 890588"/>
              <a:gd name="T50" fmla="*/ 1750219 w 3390900"/>
              <a:gd name="T51" fmla="*/ 354806 h 890588"/>
              <a:gd name="T52" fmla="*/ 1721644 w 3390900"/>
              <a:gd name="T53" fmla="*/ 333375 h 890588"/>
              <a:gd name="T54" fmla="*/ 1681162 w 3390900"/>
              <a:gd name="T55" fmla="*/ 316706 h 890588"/>
              <a:gd name="T56" fmla="*/ 1647825 w 3390900"/>
              <a:gd name="T57" fmla="*/ 297656 h 890588"/>
              <a:gd name="T58" fmla="*/ 1597819 w 3390900"/>
              <a:gd name="T59" fmla="*/ 283369 h 890588"/>
              <a:gd name="T60" fmla="*/ 1533525 w 3390900"/>
              <a:gd name="T61" fmla="*/ 247650 h 890588"/>
              <a:gd name="T62" fmla="*/ 1443037 w 3390900"/>
              <a:gd name="T63" fmla="*/ 230981 h 890588"/>
              <a:gd name="T64" fmla="*/ 1395412 w 3390900"/>
              <a:gd name="T65" fmla="*/ 219075 h 890588"/>
              <a:gd name="T66" fmla="*/ 1297781 w 3390900"/>
              <a:gd name="T67" fmla="*/ 204788 h 890588"/>
              <a:gd name="T68" fmla="*/ 1238250 w 3390900"/>
              <a:gd name="T69" fmla="*/ 195263 h 890588"/>
              <a:gd name="T70" fmla="*/ 1114425 w 3390900"/>
              <a:gd name="T71" fmla="*/ 178594 h 890588"/>
              <a:gd name="T72" fmla="*/ 1064419 w 3390900"/>
              <a:gd name="T73" fmla="*/ 169069 h 890588"/>
              <a:gd name="T74" fmla="*/ 978694 w 3390900"/>
              <a:gd name="T75" fmla="*/ 154781 h 890588"/>
              <a:gd name="T76" fmla="*/ 935831 w 3390900"/>
              <a:gd name="T77" fmla="*/ 138113 h 890588"/>
              <a:gd name="T78" fmla="*/ 902494 w 3390900"/>
              <a:gd name="T79" fmla="*/ 126206 h 890588"/>
              <a:gd name="T80" fmla="*/ 852487 w 3390900"/>
              <a:gd name="T81" fmla="*/ 116681 h 890588"/>
              <a:gd name="T82" fmla="*/ 797719 w 3390900"/>
              <a:gd name="T83" fmla="*/ 97631 h 890588"/>
              <a:gd name="T84" fmla="*/ 757237 w 3390900"/>
              <a:gd name="T85" fmla="*/ 83344 h 890588"/>
              <a:gd name="T86" fmla="*/ 595312 w 3390900"/>
              <a:gd name="T87" fmla="*/ 69056 h 890588"/>
              <a:gd name="T88" fmla="*/ 531019 w 3390900"/>
              <a:gd name="T89" fmla="*/ 50006 h 890588"/>
              <a:gd name="T90" fmla="*/ 431006 w 3390900"/>
              <a:gd name="T91" fmla="*/ 50006 h 890588"/>
              <a:gd name="T92" fmla="*/ 283369 w 3390900"/>
              <a:gd name="T93" fmla="*/ 38100 h 890588"/>
              <a:gd name="T94" fmla="*/ 216694 w 3390900"/>
              <a:gd name="T95" fmla="*/ 26194 h 890588"/>
              <a:gd name="T96" fmla="*/ 73819 w 3390900"/>
              <a:gd name="T97" fmla="*/ 14288 h 890588"/>
              <a:gd name="T98" fmla="*/ 0 w 3390900"/>
              <a:gd name="T99" fmla="*/ 0 h 8905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90900"/>
              <a:gd name="T151" fmla="*/ 0 h 890588"/>
              <a:gd name="T152" fmla="*/ 3390900 w 3390900"/>
              <a:gd name="T153" fmla="*/ 890588 h 89058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90900" h="890588">
                <a:moveTo>
                  <a:pt x="3390900" y="890588"/>
                </a:moveTo>
                <a:lnTo>
                  <a:pt x="3312319" y="890588"/>
                </a:lnTo>
                <a:lnTo>
                  <a:pt x="3312319" y="845344"/>
                </a:lnTo>
                <a:lnTo>
                  <a:pt x="3288506" y="845344"/>
                </a:lnTo>
                <a:lnTo>
                  <a:pt x="3288506" y="828675"/>
                </a:lnTo>
                <a:lnTo>
                  <a:pt x="3259931" y="828675"/>
                </a:lnTo>
                <a:lnTo>
                  <a:pt x="3259931" y="807244"/>
                </a:lnTo>
                <a:lnTo>
                  <a:pt x="3219450" y="807244"/>
                </a:lnTo>
                <a:lnTo>
                  <a:pt x="3219450" y="778669"/>
                </a:lnTo>
                <a:lnTo>
                  <a:pt x="3155156" y="778669"/>
                </a:lnTo>
                <a:lnTo>
                  <a:pt x="3140869" y="764382"/>
                </a:lnTo>
                <a:lnTo>
                  <a:pt x="3069431" y="764382"/>
                </a:lnTo>
                <a:lnTo>
                  <a:pt x="3069431" y="750094"/>
                </a:lnTo>
                <a:lnTo>
                  <a:pt x="3000375" y="750094"/>
                </a:lnTo>
                <a:lnTo>
                  <a:pt x="3000375" y="731044"/>
                </a:lnTo>
                <a:lnTo>
                  <a:pt x="2936081" y="731044"/>
                </a:lnTo>
                <a:lnTo>
                  <a:pt x="2936081" y="709613"/>
                </a:lnTo>
                <a:lnTo>
                  <a:pt x="2900362" y="709613"/>
                </a:lnTo>
                <a:lnTo>
                  <a:pt x="2900362" y="678656"/>
                </a:lnTo>
                <a:lnTo>
                  <a:pt x="2836069" y="678656"/>
                </a:lnTo>
                <a:lnTo>
                  <a:pt x="2836069" y="654844"/>
                </a:lnTo>
                <a:lnTo>
                  <a:pt x="2807494" y="654844"/>
                </a:lnTo>
                <a:lnTo>
                  <a:pt x="2797969" y="645319"/>
                </a:lnTo>
                <a:lnTo>
                  <a:pt x="2750344" y="645319"/>
                </a:lnTo>
                <a:lnTo>
                  <a:pt x="2750344" y="611981"/>
                </a:lnTo>
                <a:lnTo>
                  <a:pt x="2664619" y="611981"/>
                </a:lnTo>
                <a:lnTo>
                  <a:pt x="2652713" y="600075"/>
                </a:lnTo>
                <a:lnTo>
                  <a:pt x="2540794" y="600075"/>
                </a:lnTo>
                <a:lnTo>
                  <a:pt x="2540794" y="578644"/>
                </a:lnTo>
                <a:lnTo>
                  <a:pt x="2474119" y="578644"/>
                </a:lnTo>
                <a:lnTo>
                  <a:pt x="2474119" y="559594"/>
                </a:lnTo>
                <a:lnTo>
                  <a:pt x="2438400" y="559594"/>
                </a:lnTo>
                <a:lnTo>
                  <a:pt x="2438400" y="528638"/>
                </a:lnTo>
                <a:lnTo>
                  <a:pt x="2369344" y="528638"/>
                </a:lnTo>
                <a:lnTo>
                  <a:pt x="2369344" y="514350"/>
                </a:lnTo>
                <a:lnTo>
                  <a:pt x="2305050" y="514350"/>
                </a:lnTo>
                <a:lnTo>
                  <a:pt x="2305050" y="488156"/>
                </a:lnTo>
                <a:lnTo>
                  <a:pt x="2238375" y="488156"/>
                </a:lnTo>
                <a:lnTo>
                  <a:pt x="2238375" y="469106"/>
                </a:lnTo>
                <a:lnTo>
                  <a:pt x="2157412" y="469106"/>
                </a:lnTo>
                <a:lnTo>
                  <a:pt x="2157412" y="452438"/>
                </a:lnTo>
                <a:lnTo>
                  <a:pt x="2112169" y="452438"/>
                </a:lnTo>
                <a:lnTo>
                  <a:pt x="2112169" y="438150"/>
                </a:lnTo>
                <a:lnTo>
                  <a:pt x="2064544" y="438150"/>
                </a:lnTo>
                <a:lnTo>
                  <a:pt x="2064544" y="426244"/>
                </a:lnTo>
                <a:lnTo>
                  <a:pt x="1957387" y="426244"/>
                </a:lnTo>
                <a:lnTo>
                  <a:pt x="1957387" y="395288"/>
                </a:lnTo>
                <a:lnTo>
                  <a:pt x="1914525" y="395288"/>
                </a:lnTo>
                <a:lnTo>
                  <a:pt x="1914525" y="378619"/>
                </a:lnTo>
                <a:lnTo>
                  <a:pt x="1876425" y="378619"/>
                </a:lnTo>
                <a:lnTo>
                  <a:pt x="1876425" y="354806"/>
                </a:lnTo>
                <a:lnTo>
                  <a:pt x="1750219" y="354806"/>
                </a:lnTo>
                <a:lnTo>
                  <a:pt x="1750219" y="333375"/>
                </a:lnTo>
                <a:lnTo>
                  <a:pt x="1721644" y="333375"/>
                </a:lnTo>
                <a:lnTo>
                  <a:pt x="1721644" y="316706"/>
                </a:lnTo>
                <a:lnTo>
                  <a:pt x="1681162" y="316706"/>
                </a:lnTo>
                <a:lnTo>
                  <a:pt x="1681162" y="297656"/>
                </a:lnTo>
                <a:lnTo>
                  <a:pt x="1647825" y="297656"/>
                </a:lnTo>
                <a:lnTo>
                  <a:pt x="1647825" y="283369"/>
                </a:lnTo>
                <a:lnTo>
                  <a:pt x="1597819" y="283369"/>
                </a:lnTo>
                <a:lnTo>
                  <a:pt x="1597819" y="247650"/>
                </a:lnTo>
                <a:lnTo>
                  <a:pt x="1533525" y="247650"/>
                </a:lnTo>
                <a:lnTo>
                  <a:pt x="1533525" y="230981"/>
                </a:lnTo>
                <a:lnTo>
                  <a:pt x="1443037" y="230981"/>
                </a:lnTo>
                <a:lnTo>
                  <a:pt x="1431131" y="219075"/>
                </a:lnTo>
                <a:lnTo>
                  <a:pt x="1395412" y="219075"/>
                </a:lnTo>
                <a:lnTo>
                  <a:pt x="1395412" y="204788"/>
                </a:lnTo>
                <a:lnTo>
                  <a:pt x="1297781" y="204788"/>
                </a:lnTo>
                <a:lnTo>
                  <a:pt x="1288256" y="195263"/>
                </a:lnTo>
                <a:lnTo>
                  <a:pt x="1238250" y="195263"/>
                </a:lnTo>
                <a:lnTo>
                  <a:pt x="1238250" y="178594"/>
                </a:lnTo>
                <a:lnTo>
                  <a:pt x="1114425" y="178594"/>
                </a:lnTo>
                <a:lnTo>
                  <a:pt x="1104900" y="169069"/>
                </a:lnTo>
                <a:lnTo>
                  <a:pt x="1064419" y="169069"/>
                </a:lnTo>
                <a:lnTo>
                  <a:pt x="1050131" y="154781"/>
                </a:lnTo>
                <a:lnTo>
                  <a:pt x="978694" y="154781"/>
                </a:lnTo>
                <a:lnTo>
                  <a:pt x="978694" y="138113"/>
                </a:lnTo>
                <a:lnTo>
                  <a:pt x="935831" y="138113"/>
                </a:lnTo>
                <a:lnTo>
                  <a:pt x="935831" y="126206"/>
                </a:lnTo>
                <a:lnTo>
                  <a:pt x="902494" y="126206"/>
                </a:lnTo>
                <a:lnTo>
                  <a:pt x="892969" y="116681"/>
                </a:lnTo>
                <a:lnTo>
                  <a:pt x="852487" y="116681"/>
                </a:lnTo>
                <a:lnTo>
                  <a:pt x="852487" y="97631"/>
                </a:lnTo>
                <a:lnTo>
                  <a:pt x="797719" y="97631"/>
                </a:lnTo>
                <a:lnTo>
                  <a:pt x="797719" y="83344"/>
                </a:lnTo>
                <a:lnTo>
                  <a:pt x="757237" y="83344"/>
                </a:lnTo>
                <a:lnTo>
                  <a:pt x="757237" y="69056"/>
                </a:lnTo>
                <a:lnTo>
                  <a:pt x="595312" y="69056"/>
                </a:lnTo>
                <a:lnTo>
                  <a:pt x="595312" y="50006"/>
                </a:lnTo>
                <a:lnTo>
                  <a:pt x="531019" y="50006"/>
                </a:lnTo>
                <a:lnTo>
                  <a:pt x="509587" y="50006"/>
                </a:lnTo>
                <a:lnTo>
                  <a:pt x="431006" y="50006"/>
                </a:lnTo>
                <a:lnTo>
                  <a:pt x="431006" y="38100"/>
                </a:lnTo>
                <a:lnTo>
                  <a:pt x="283369" y="38100"/>
                </a:lnTo>
                <a:lnTo>
                  <a:pt x="283369" y="26194"/>
                </a:lnTo>
                <a:lnTo>
                  <a:pt x="216694" y="26194"/>
                </a:lnTo>
                <a:lnTo>
                  <a:pt x="216694" y="14288"/>
                </a:lnTo>
                <a:lnTo>
                  <a:pt x="73819" y="14288"/>
                </a:lnTo>
                <a:lnTo>
                  <a:pt x="73819" y="0"/>
                </a:lnTo>
                <a:lnTo>
                  <a:pt x="0" y="0"/>
                </a:lnTo>
              </a:path>
            </a:pathLst>
          </a:custGeom>
          <a:noFill/>
          <a:ln w="28575" cap="flat" cmpd="sng" algn="ctr">
            <a:solidFill>
              <a:schemeClr val="accent4"/>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457063"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nvGrpSpPr>
          <p:cNvPr id="77" name="Group 31">
            <a:extLst>
              <a:ext uri="{FF2B5EF4-FFF2-40B4-BE49-F238E27FC236}">
                <a16:creationId xmlns:a16="http://schemas.microsoft.com/office/drawing/2014/main" id="{D0B2AE4B-6662-443B-9B2B-FFB8F40B557C}"/>
              </a:ext>
            </a:extLst>
          </p:cNvPr>
          <p:cNvGrpSpPr>
            <a:grpSpLocks/>
          </p:cNvGrpSpPr>
          <p:nvPr/>
        </p:nvGrpSpPr>
        <p:grpSpPr bwMode="auto">
          <a:xfrm>
            <a:off x="6925313" y="1639574"/>
            <a:ext cx="4086755" cy="4092335"/>
            <a:chOff x="5276849" y="2219651"/>
            <a:chExt cx="3484766" cy="3488207"/>
          </a:xfrm>
        </p:grpSpPr>
        <p:sp>
          <p:nvSpPr>
            <p:cNvPr id="78" name="Freeform 3">
              <a:extLst>
                <a:ext uri="{FF2B5EF4-FFF2-40B4-BE49-F238E27FC236}">
                  <a16:creationId xmlns:a16="http://schemas.microsoft.com/office/drawing/2014/main" id="{B2EF04E4-D8FA-4A71-959E-C26475DAA19E}"/>
                </a:ext>
              </a:extLst>
            </p:cNvPr>
            <p:cNvSpPr>
              <a:spLocks/>
            </p:cNvSpPr>
            <p:nvPr/>
          </p:nvSpPr>
          <p:spPr bwMode="auto">
            <a:xfrm>
              <a:off x="5353396" y="2219651"/>
              <a:ext cx="3408219" cy="3416531"/>
            </a:xfrm>
            <a:custGeom>
              <a:avLst/>
              <a:gdLst>
                <a:gd name="T0" fmla="*/ 0 w 3408219"/>
                <a:gd name="T1" fmla="*/ 0 h 3416531"/>
                <a:gd name="T2" fmla="*/ 0 w 3408219"/>
                <a:gd name="T3" fmla="*/ 3416531 h 3416531"/>
                <a:gd name="T4" fmla="*/ 3408219 w 3408219"/>
                <a:gd name="T5" fmla="*/ 3416531 h 3416531"/>
                <a:gd name="T6" fmla="*/ 0 60000 65536"/>
                <a:gd name="T7" fmla="*/ 0 60000 65536"/>
                <a:gd name="T8" fmla="*/ 0 60000 65536"/>
                <a:gd name="T9" fmla="*/ 0 w 3408219"/>
                <a:gd name="T10" fmla="*/ 0 h 3416531"/>
                <a:gd name="T11" fmla="*/ 3408219 w 3408219"/>
                <a:gd name="T12" fmla="*/ 3416531 h 3416531"/>
              </a:gdLst>
              <a:ahLst/>
              <a:cxnLst>
                <a:cxn ang="T6">
                  <a:pos x="T0" y="T1"/>
                </a:cxn>
                <a:cxn ang="T7">
                  <a:pos x="T2" y="T3"/>
                </a:cxn>
                <a:cxn ang="T8">
                  <a:pos x="T4" y="T5"/>
                </a:cxn>
              </a:cxnLst>
              <a:rect l="T9" t="T10" r="T11" b="T12"/>
              <a:pathLst>
                <a:path w="3408219" h="3416531">
                  <a:moveTo>
                    <a:pt x="0" y="0"/>
                  </a:moveTo>
                  <a:lnTo>
                    <a:pt x="0" y="3416531"/>
                  </a:lnTo>
                  <a:lnTo>
                    <a:pt x="3408219" y="3416531"/>
                  </a:lnTo>
                </a:path>
              </a:pathLst>
            </a:custGeom>
            <a:noFill/>
            <a:ln w="28575" cap="flat" cmpd="sng" algn="ctr">
              <a:solidFill>
                <a:schemeClr val="bg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457063"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nvGrpSpPr>
            <p:cNvPr id="79" name="Group 20">
              <a:extLst>
                <a:ext uri="{FF2B5EF4-FFF2-40B4-BE49-F238E27FC236}">
                  <a16:creationId xmlns:a16="http://schemas.microsoft.com/office/drawing/2014/main" id="{A08FF5EF-1D8D-420B-A1BC-4AD8284FE12F}"/>
                </a:ext>
              </a:extLst>
            </p:cNvPr>
            <p:cNvGrpSpPr>
              <a:grpSpLocks/>
            </p:cNvGrpSpPr>
            <p:nvPr/>
          </p:nvGrpSpPr>
          <p:grpSpPr bwMode="auto">
            <a:xfrm>
              <a:off x="5276849" y="2226469"/>
              <a:ext cx="61913" cy="3401247"/>
              <a:chOff x="5276849" y="2226469"/>
              <a:chExt cx="61913" cy="3401247"/>
            </a:xfrm>
          </p:grpSpPr>
          <p:cxnSp>
            <p:nvCxnSpPr>
              <p:cNvPr id="88" name="Straight Connector 14">
                <a:extLst>
                  <a:ext uri="{FF2B5EF4-FFF2-40B4-BE49-F238E27FC236}">
                    <a16:creationId xmlns:a16="http://schemas.microsoft.com/office/drawing/2014/main" id="{6D18ECB2-11D5-46F8-80B7-D318876D8874}"/>
                  </a:ext>
                </a:extLst>
              </p:cNvPr>
              <p:cNvCxnSpPr>
                <a:cxnSpLocks noChangeShapeType="1"/>
              </p:cNvCxnSpPr>
              <p:nvPr/>
            </p:nvCxnSpPr>
            <p:spPr bwMode="auto">
              <a:xfrm>
                <a:off x="5276849" y="2919413"/>
                <a:ext cx="6191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89" name="Straight Connector 15">
                <a:extLst>
                  <a:ext uri="{FF2B5EF4-FFF2-40B4-BE49-F238E27FC236}">
                    <a16:creationId xmlns:a16="http://schemas.microsoft.com/office/drawing/2014/main" id="{5BAB6E5F-EAC9-40A5-86C8-BF66B4B6E041}"/>
                  </a:ext>
                </a:extLst>
              </p:cNvPr>
              <p:cNvCxnSpPr>
                <a:cxnSpLocks noChangeShapeType="1"/>
              </p:cNvCxnSpPr>
              <p:nvPr/>
            </p:nvCxnSpPr>
            <p:spPr bwMode="auto">
              <a:xfrm>
                <a:off x="5276849" y="2226469"/>
                <a:ext cx="6191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90" name="Straight Connector 16">
                <a:extLst>
                  <a:ext uri="{FF2B5EF4-FFF2-40B4-BE49-F238E27FC236}">
                    <a16:creationId xmlns:a16="http://schemas.microsoft.com/office/drawing/2014/main" id="{58342E66-9D89-4297-96D8-AF84B56229F3}"/>
                  </a:ext>
                </a:extLst>
              </p:cNvPr>
              <p:cNvCxnSpPr>
                <a:cxnSpLocks noChangeShapeType="1"/>
              </p:cNvCxnSpPr>
              <p:nvPr/>
            </p:nvCxnSpPr>
            <p:spPr bwMode="auto">
              <a:xfrm>
                <a:off x="5276849" y="4269584"/>
                <a:ext cx="6191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91" name="Straight Connector 17">
                <a:extLst>
                  <a:ext uri="{FF2B5EF4-FFF2-40B4-BE49-F238E27FC236}">
                    <a16:creationId xmlns:a16="http://schemas.microsoft.com/office/drawing/2014/main" id="{F1745568-BA6A-4606-943C-10B5D9913402}"/>
                  </a:ext>
                </a:extLst>
              </p:cNvPr>
              <p:cNvCxnSpPr>
                <a:cxnSpLocks noChangeShapeType="1"/>
              </p:cNvCxnSpPr>
              <p:nvPr/>
            </p:nvCxnSpPr>
            <p:spPr bwMode="auto">
              <a:xfrm>
                <a:off x="5276849" y="3593307"/>
                <a:ext cx="6191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92" name="Straight Connector 18">
                <a:extLst>
                  <a:ext uri="{FF2B5EF4-FFF2-40B4-BE49-F238E27FC236}">
                    <a16:creationId xmlns:a16="http://schemas.microsoft.com/office/drawing/2014/main" id="{410BC7AD-66C6-48DA-9653-E4FFCC7D1F82}"/>
                  </a:ext>
                </a:extLst>
              </p:cNvPr>
              <p:cNvCxnSpPr>
                <a:cxnSpLocks noChangeShapeType="1"/>
              </p:cNvCxnSpPr>
              <p:nvPr/>
            </p:nvCxnSpPr>
            <p:spPr bwMode="auto">
              <a:xfrm>
                <a:off x="5276849" y="4948240"/>
                <a:ext cx="6191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93" name="Straight Connector 19">
                <a:extLst>
                  <a:ext uri="{FF2B5EF4-FFF2-40B4-BE49-F238E27FC236}">
                    <a16:creationId xmlns:a16="http://schemas.microsoft.com/office/drawing/2014/main" id="{C66A3D05-1BEF-43EB-B042-399A43D34AF6}"/>
                  </a:ext>
                </a:extLst>
              </p:cNvPr>
              <p:cNvCxnSpPr>
                <a:cxnSpLocks noChangeShapeType="1"/>
              </p:cNvCxnSpPr>
              <p:nvPr/>
            </p:nvCxnSpPr>
            <p:spPr bwMode="auto">
              <a:xfrm>
                <a:off x="5276849" y="5627716"/>
                <a:ext cx="6191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nvGrpSpPr>
            <p:cNvPr id="80" name="Group 30">
              <a:extLst>
                <a:ext uri="{FF2B5EF4-FFF2-40B4-BE49-F238E27FC236}">
                  <a16:creationId xmlns:a16="http://schemas.microsoft.com/office/drawing/2014/main" id="{E4BEEE16-3C8B-455A-854F-ABFF8F82CB92}"/>
                </a:ext>
              </a:extLst>
            </p:cNvPr>
            <p:cNvGrpSpPr>
              <a:grpSpLocks/>
            </p:cNvGrpSpPr>
            <p:nvPr/>
          </p:nvGrpSpPr>
          <p:grpSpPr bwMode="auto">
            <a:xfrm>
              <a:off x="5353396" y="5643564"/>
              <a:ext cx="3248024" cy="64294"/>
              <a:chOff x="5353396" y="5643564"/>
              <a:chExt cx="3248024" cy="64294"/>
            </a:xfrm>
          </p:grpSpPr>
          <p:cxnSp>
            <p:nvCxnSpPr>
              <p:cNvPr id="81" name="Straight Connector 22">
                <a:extLst>
                  <a:ext uri="{FF2B5EF4-FFF2-40B4-BE49-F238E27FC236}">
                    <a16:creationId xmlns:a16="http://schemas.microsoft.com/office/drawing/2014/main" id="{C835CBAF-9B20-45DE-B7AE-E3B4D8641C4E}"/>
                  </a:ext>
                </a:extLst>
              </p:cNvPr>
              <p:cNvCxnSpPr>
                <a:cxnSpLocks noChangeShapeType="1"/>
              </p:cNvCxnSpPr>
              <p:nvPr/>
            </p:nvCxnSpPr>
            <p:spPr bwMode="auto">
              <a:xfrm>
                <a:off x="5903119" y="5643564"/>
                <a:ext cx="0" cy="6429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82" name="Straight Connector 23">
                <a:extLst>
                  <a:ext uri="{FF2B5EF4-FFF2-40B4-BE49-F238E27FC236}">
                    <a16:creationId xmlns:a16="http://schemas.microsoft.com/office/drawing/2014/main" id="{6737D3C8-C454-431C-8EE5-55490D7C337C}"/>
                  </a:ext>
                </a:extLst>
              </p:cNvPr>
              <p:cNvCxnSpPr>
                <a:cxnSpLocks noChangeShapeType="1"/>
              </p:cNvCxnSpPr>
              <p:nvPr/>
            </p:nvCxnSpPr>
            <p:spPr bwMode="auto">
              <a:xfrm>
                <a:off x="5353396" y="5643564"/>
                <a:ext cx="0" cy="6429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83" name="Straight Connector 24">
                <a:extLst>
                  <a:ext uri="{FF2B5EF4-FFF2-40B4-BE49-F238E27FC236}">
                    <a16:creationId xmlns:a16="http://schemas.microsoft.com/office/drawing/2014/main" id="{12731255-E046-48AB-92FC-01A0907ABF48}"/>
                  </a:ext>
                </a:extLst>
              </p:cNvPr>
              <p:cNvCxnSpPr>
                <a:cxnSpLocks noChangeShapeType="1"/>
              </p:cNvCxnSpPr>
              <p:nvPr/>
            </p:nvCxnSpPr>
            <p:spPr bwMode="auto">
              <a:xfrm>
                <a:off x="6981825" y="5643564"/>
                <a:ext cx="0" cy="6429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84" name="Straight Connector 25">
                <a:extLst>
                  <a:ext uri="{FF2B5EF4-FFF2-40B4-BE49-F238E27FC236}">
                    <a16:creationId xmlns:a16="http://schemas.microsoft.com/office/drawing/2014/main" id="{6C25AF7D-E5C1-46BA-8BB0-4D8208AC8F1D}"/>
                  </a:ext>
                </a:extLst>
              </p:cNvPr>
              <p:cNvCxnSpPr>
                <a:cxnSpLocks noChangeShapeType="1"/>
              </p:cNvCxnSpPr>
              <p:nvPr/>
            </p:nvCxnSpPr>
            <p:spPr bwMode="auto">
              <a:xfrm>
                <a:off x="6441626" y="5643564"/>
                <a:ext cx="0" cy="6429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85" name="Straight Connector 26">
                <a:extLst>
                  <a:ext uri="{FF2B5EF4-FFF2-40B4-BE49-F238E27FC236}">
                    <a16:creationId xmlns:a16="http://schemas.microsoft.com/office/drawing/2014/main" id="{07974C97-77FB-42EB-B3BD-E65BA948056F}"/>
                  </a:ext>
                </a:extLst>
              </p:cNvPr>
              <p:cNvCxnSpPr>
                <a:cxnSpLocks noChangeShapeType="1"/>
              </p:cNvCxnSpPr>
              <p:nvPr/>
            </p:nvCxnSpPr>
            <p:spPr bwMode="auto">
              <a:xfrm>
                <a:off x="8055770" y="5643564"/>
                <a:ext cx="0" cy="6429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86" name="Straight Connector 27">
                <a:extLst>
                  <a:ext uri="{FF2B5EF4-FFF2-40B4-BE49-F238E27FC236}">
                    <a16:creationId xmlns:a16="http://schemas.microsoft.com/office/drawing/2014/main" id="{055FA40D-FCDF-4816-A6A3-A038146FBB50}"/>
                  </a:ext>
                </a:extLst>
              </p:cNvPr>
              <p:cNvCxnSpPr>
                <a:cxnSpLocks noChangeShapeType="1"/>
              </p:cNvCxnSpPr>
              <p:nvPr/>
            </p:nvCxnSpPr>
            <p:spPr bwMode="auto">
              <a:xfrm>
                <a:off x="7513190" y="5643564"/>
                <a:ext cx="0" cy="6429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87" name="Straight Connector 29">
                <a:extLst>
                  <a:ext uri="{FF2B5EF4-FFF2-40B4-BE49-F238E27FC236}">
                    <a16:creationId xmlns:a16="http://schemas.microsoft.com/office/drawing/2014/main" id="{1CB42365-2F73-498E-915B-F53381DE7A3E}"/>
                  </a:ext>
                </a:extLst>
              </p:cNvPr>
              <p:cNvCxnSpPr>
                <a:cxnSpLocks noChangeShapeType="1"/>
              </p:cNvCxnSpPr>
              <p:nvPr/>
            </p:nvCxnSpPr>
            <p:spPr bwMode="auto">
              <a:xfrm>
                <a:off x="8601420" y="5643564"/>
                <a:ext cx="0" cy="6429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sp>
        <p:nvSpPr>
          <p:cNvPr id="94" name="TextBox 32">
            <a:extLst>
              <a:ext uri="{FF2B5EF4-FFF2-40B4-BE49-F238E27FC236}">
                <a16:creationId xmlns:a16="http://schemas.microsoft.com/office/drawing/2014/main" id="{142F6C36-201C-42E5-ACBF-2D3574B0341A}"/>
              </a:ext>
            </a:extLst>
          </p:cNvPr>
          <p:cNvSpPr txBox="1">
            <a:spLocks noChangeArrowheads="1"/>
          </p:cNvSpPr>
          <p:nvPr/>
        </p:nvSpPr>
        <p:spPr bwMode="auto">
          <a:xfrm>
            <a:off x="6172979" y="1493105"/>
            <a:ext cx="774528"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100</a:t>
            </a:r>
          </a:p>
        </p:txBody>
      </p:sp>
      <p:sp>
        <p:nvSpPr>
          <p:cNvPr id="95" name="TextBox 33">
            <a:extLst>
              <a:ext uri="{FF2B5EF4-FFF2-40B4-BE49-F238E27FC236}">
                <a16:creationId xmlns:a16="http://schemas.microsoft.com/office/drawing/2014/main" id="{8F3FA768-E62B-4345-8A75-46CB1D19026C}"/>
              </a:ext>
            </a:extLst>
          </p:cNvPr>
          <p:cNvSpPr txBox="1">
            <a:spLocks noChangeArrowheads="1"/>
          </p:cNvSpPr>
          <p:nvPr/>
        </p:nvSpPr>
        <p:spPr bwMode="auto">
          <a:xfrm>
            <a:off x="6172979" y="2290847"/>
            <a:ext cx="774528"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80</a:t>
            </a:r>
          </a:p>
        </p:txBody>
      </p:sp>
      <p:sp>
        <p:nvSpPr>
          <p:cNvPr id="96" name="TextBox 34">
            <a:extLst>
              <a:ext uri="{FF2B5EF4-FFF2-40B4-BE49-F238E27FC236}">
                <a16:creationId xmlns:a16="http://schemas.microsoft.com/office/drawing/2014/main" id="{79B1F222-4490-49CF-ADEB-17B2039AC305}"/>
              </a:ext>
            </a:extLst>
          </p:cNvPr>
          <p:cNvSpPr txBox="1">
            <a:spLocks noChangeArrowheads="1"/>
          </p:cNvSpPr>
          <p:nvPr/>
        </p:nvSpPr>
        <p:spPr bwMode="auto">
          <a:xfrm>
            <a:off x="6172979" y="3088589"/>
            <a:ext cx="774528"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60</a:t>
            </a:r>
          </a:p>
        </p:txBody>
      </p:sp>
      <p:sp>
        <p:nvSpPr>
          <p:cNvPr id="97" name="TextBox 35">
            <a:extLst>
              <a:ext uri="{FF2B5EF4-FFF2-40B4-BE49-F238E27FC236}">
                <a16:creationId xmlns:a16="http://schemas.microsoft.com/office/drawing/2014/main" id="{00F6F490-23DA-468E-9D5F-B8B5CED63797}"/>
              </a:ext>
            </a:extLst>
          </p:cNvPr>
          <p:cNvSpPr txBox="1">
            <a:spLocks noChangeArrowheads="1"/>
          </p:cNvSpPr>
          <p:nvPr/>
        </p:nvSpPr>
        <p:spPr bwMode="auto">
          <a:xfrm>
            <a:off x="6172979" y="3886331"/>
            <a:ext cx="774528"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40</a:t>
            </a:r>
          </a:p>
        </p:txBody>
      </p:sp>
      <p:sp>
        <p:nvSpPr>
          <p:cNvPr id="98" name="TextBox 36">
            <a:extLst>
              <a:ext uri="{FF2B5EF4-FFF2-40B4-BE49-F238E27FC236}">
                <a16:creationId xmlns:a16="http://schemas.microsoft.com/office/drawing/2014/main" id="{498306DB-955D-43D6-B454-65C9AFF64294}"/>
              </a:ext>
            </a:extLst>
          </p:cNvPr>
          <p:cNvSpPr txBox="1">
            <a:spLocks noChangeArrowheads="1"/>
          </p:cNvSpPr>
          <p:nvPr/>
        </p:nvSpPr>
        <p:spPr bwMode="auto">
          <a:xfrm>
            <a:off x="6172979" y="4684073"/>
            <a:ext cx="774528"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a:t>
            </a:r>
          </a:p>
        </p:txBody>
      </p:sp>
      <p:sp>
        <p:nvSpPr>
          <p:cNvPr id="99" name="TextBox 37">
            <a:extLst>
              <a:ext uri="{FF2B5EF4-FFF2-40B4-BE49-F238E27FC236}">
                <a16:creationId xmlns:a16="http://schemas.microsoft.com/office/drawing/2014/main" id="{C9F1211D-322D-4991-A998-6452F4FE5A01}"/>
              </a:ext>
            </a:extLst>
          </p:cNvPr>
          <p:cNvSpPr txBox="1">
            <a:spLocks noChangeArrowheads="1"/>
          </p:cNvSpPr>
          <p:nvPr/>
        </p:nvSpPr>
        <p:spPr bwMode="auto">
          <a:xfrm>
            <a:off x="6172979" y="5481816"/>
            <a:ext cx="774528"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p>
        </p:txBody>
      </p:sp>
      <p:sp>
        <p:nvSpPr>
          <p:cNvPr id="100" name="TextBox 38">
            <a:extLst>
              <a:ext uri="{FF2B5EF4-FFF2-40B4-BE49-F238E27FC236}">
                <a16:creationId xmlns:a16="http://schemas.microsoft.com/office/drawing/2014/main" id="{9015009F-BE98-4895-A14C-64F967D774E6}"/>
              </a:ext>
            </a:extLst>
          </p:cNvPr>
          <p:cNvSpPr txBox="1">
            <a:spLocks noChangeArrowheads="1"/>
          </p:cNvSpPr>
          <p:nvPr/>
        </p:nvSpPr>
        <p:spPr bwMode="auto">
          <a:xfrm>
            <a:off x="6700029" y="5713290"/>
            <a:ext cx="619994"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p>
        </p:txBody>
      </p:sp>
      <p:sp>
        <p:nvSpPr>
          <p:cNvPr id="101" name="TextBox 39">
            <a:extLst>
              <a:ext uri="{FF2B5EF4-FFF2-40B4-BE49-F238E27FC236}">
                <a16:creationId xmlns:a16="http://schemas.microsoft.com/office/drawing/2014/main" id="{1273ABDB-582F-4D07-98B3-718328658410}"/>
              </a:ext>
            </a:extLst>
          </p:cNvPr>
          <p:cNvSpPr txBox="1">
            <a:spLocks noChangeArrowheads="1"/>
          </p:cNvSpPr>
          <p:nvPr/>
        </p:nvSpPr>
        <p:spPr bwMode="auto">
          <a:xfrm>
            <a:off x="7349812" y="5713290"/>
            <a:ext cx="619995"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12</a:t>
            </a:r>
          </a:p>
        </p:txBody>
      </p:sp>
      <p:sp>
        <p:nvSpPr>
          <p:cNvPr id="102" name="TextBox 40">
            <a:extLst>
              <a:ext uri="{FF2B5EF4-FFF2-40B4-BE49-F238E27FC236}">
                <a16:creationId xmlns:a16="http://schemas.microsoft.com/office/drawing/2014/main" id="{2D0D33CE-5EC0-40E1-A3FA-A23218E703B5}"/>
              </a:ext>
            </a:extLst>
          </p:cNvPr>
          <p:cNvSpPr txBox="1">
            <a:spLocks noChangeArrowheads="1"/>
          </p:cNvSpPr>
          <p:nvPr/>
        </p:nvSpPr>
        <p:spPr bwMode="auto">
          <a:xfrm>
            <a:off x="7980980" y="5713290"/>
            <a:ext cx="619994"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24</a:t>
            </a:r>
          </a:p>
        </p:txBody>
      </p:sp>
      <p:sp>
        <p:nvSpPr>
          <p:cNvPr id="103" name="TextBox 41">
            <a:extLst>
              <a:ext uri="{FF2B5EF4-FFF2-40B4-BE49-F238E27FC236}">
                <a16:creationId xmlns:a16="http://schemas.microsoft.com/office/drawing/2014/main" id="{1314B86A-04F2-4D99-B632-95FE8827084F}"/>
              </a:ext>
            </a:extLst>
          </p:cNvPr>
          <p:cNvSpPr txBox="1">
            <a:spLocks noChangeArrowheads="1"/>
          </p:cNvSpPr>
          <p:nvPr/>
        </p:nvSpPr>
        <p:spPr bwMode="auto">
          <a:xfrm>
            <a:off x="8630763" y="5713290"/>
            <a:ext cx="619995"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36</a:t>
            </a:r>
          </a:p>
        </p:txBody>
      </p:sp>
      <p:sp>
        <p:nvSpPr>
          <p:cNvPr id="104" name="TextBox 42">
            <a:extLst>
              <a:ext uri="{FF2B5EF4-FFF2-40B4-BE49-F238E27FC236}">
                <a16:creationId xmlns:a16="http://schemas.microsoft.com/office/drawing/2014/main" id="{5E6B130B-42A9-4DE2-A326-0504B3593B71}"/>
              </a:ext>
            </a:extLst>
          </p:cNvPr>
          <p:cNvSpPr txBox="1">
            <a:spLocks noChangeArrowheads="1"/>
          </p:cNvSpPr>
          <p:nvPr/>
        </p:nvSpPr>
        <p:spPr bwMode="auto">
          <a:xfrm>
            <a:off x="9237725" y="5713290"/>
            <a:ext cx="619995"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48</a:t>
            </a:r>
          </a:p>
        </p:txBody>
      </p:sp>
      <p:sp>
        <p:nvSpPr>
          <p:cNvPr id="105" name="TextBox 43">
            <a:extLst>
              <a:ext uri="{FF2B5EF4-FFF2-40B4-BE49-F238E27FC236}">
                <a16:creationId xmlns:a16="http://schemas.microsoft.com/office/drawing/2014/main" id="{DD5E49A4-A6E0-4BE7-825E-75C87B020735}"/>
              </a:ext>
            </a:extLst>
          </p:cNvPr>
          <p:cNvSpPr txBox="1">
            <a:spLocks noChangeArrowheads="1"/>
          </p:cNvSpPr>
          <p:nvPr/>
        </p:nvSpPr>
        <p:spPr bwMode="auto">
          <a:xfrm>
            <a:off x="9868892" y="5713290"/>
            <a:ext cx="619994"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60</a:t>
            </a:r>
          </a:p>
        </p:txBody>
      </p:sp>
      <p:sp>
        <p:nvSpPr>
          <p:cNvPr id="106" name="TextBox 44">
            <a:extLst>
              <a:ext uri="{FF2B5EF4-FFF2-40B4-BE49-F238E27FC236}">
                <a16:creationId xmlns:a16="http://schemas.microsoft.com/office/drawing/2014/main" id="{15CCE6C1-CFCF-4F14-AF67-4FEAEE010BC4}"/>
              </a:ext>
            </a:extLst>
          </p:cNvPr>
          <p:cNvSpPr txBox="1">
            <a:spLocks noChangeArrowheads="1"/>
          </p:cNvSpPr>
          <p:nvPr/>
        </p:nvSpPr>
        <p:spPr bwMode="auto">
          <a:xfrm>
            <a:off x="10518677" y="5713290"/>
            <a:ext cx="621857"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72</a:t>
            </a:r>
          </a:p>
        </p:txBody>
      </p:sp>
      <p:sp>
        <p:nvSpPr>
          <p:cNvPr id="107" name="TextBox 45">
            <a:extLst>
              <a:ext uri="{FF2B5EF4-FFF2-40B4-BE49-F238E27FC236}">
                <a16:creationId xmlns:a16="http://schemas.microsoft.com/office/drawing/2014/main" id="{FF909214-E67F-439D-A1F0-402022A2971B}"/>
              </a:ext>
            </a:extLst>
          </p:cNvPr>
          <p:cNvSpPr txBox="1">
            <a:spLocks noChangeArrowheads="1"/>
          </p:cNvSpPr>
          <p:nvPr/>
        </p:nvSpPr>
        <p:spPr bwMode="auto">
          <a:xfrm>
            <a:off x="7377740" y="4637142"/>
            <a:ext cx="2872829" cy="840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R-ISS I	  NR</a:t>
            </a:r>
            <a:b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R-ISS II	  83</a:t>
            </a:r>
            <a:b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R-ISS III	  43</a:t>
            </a:r>
          </a:p>
        </p:txBody>
      </p:sp>
      <p:sp>
        <p:nvSpPr>
          <p:cNvPr id="108" name="TextBox 46">
            <a:extLst>
              <a:ext uri="{FF2B5EF4-FFF2-40B4-BE49-F238E27FC236}">
                <a16:creationId xmlns:a16="http://schemas.microsoft.com/office/drawing/2014/main" id="{D64D1732-99E8-4B74-B8D7-2DD34C5B13C2}"/>
              </a:ext>
            </a:extLst>
          </p:cNvPr>
          <p:cNvSpPr txBox="1">
            <a:spLocks noChangeArrowheads="1"/>
          </p:cNvSpPr>
          <p:nvPr/>
        </p:nvSpPr>
        <p:spPr bwMode="auto">
          <a:xfrm>
            <a:off x="7221065" y="4333662"/>
            <a:ext cx="182668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Median OS, Mo</a:t>
            </a:r>
          </a:p>
        </p:txBody>
      </p:sp>
      <p:cxnSp>
        <p:nvCxnSpPr>
          <p:cNvPr id="109" name="Straight Connector 48">
            <a:extLst>
              <a:ext uri="{FF2B5EF4-FFF2-40B4-BE49-F238E27FC236}">
                <a16:creationId xmlns:a16="http://schemas.microsoft.com/office/drawing/2014/main" id="{7AAB8F0F-2997-4A6D-8A02-32E1F3022700}"/>
              </a:ext>
            </a:extLst>
          </p:cNvPr>
          <p:cNvCxnSpPr>
            <a:cxnSpLocks noChangeShapeType="1"/>
          </p:cNvCxnSpPr>
          <p:nvPr/>
        </p:nvCxnSpPr>
        <p:spPr bwMode="auto">
          <a:xfrm>
            <a:off x="7150596" y="4780504"/>
            <a:ext cx="227146" cy="0"/>
          </a:xfrm>
          <a:prstGeom prst="line">
            <a:avLst/>
          </a:prstGeom>
          <a:noFill/>
          <a:ln w="28575" algn="ctr">
            <a:solidFill>
              <a:schemeClr val="accent4"/>
            </a:solidFill>
            <a:round/>
            <a:headEnd/>
            <a:tailEnd/>
          </a:ln>
          <a:extLst>
            <a:ext uri="{909E8E84-426E-40DD-AFC4-6F175D3DCCD1}">
              <a14:hiddenFill xmlns:a14="http://schemas.microsoft.com/office/drawing/2010/main">
                <a:noFill/>
              </a14:hiddenFill>
            </a:ext>
          </a:extLst>
        </p:spPr>
      </p:cxnSp>
      <p:cxnSp>
        <p:nvCxnSpPr>
          <p:cNvPr id="110" name="Straight Connector 109">
            <a:extLst>
              <a:ext uri="{FF2B5EF4-FFF2-40B4-BE49-F238E27FC236}">
                <a16:creationId xmlns:a16="http://schemas.microsoft.com/office/drawing/2014/main" id="{D67C3ADC-C91E-4E84-BE14-9A88F66FA43F}"/>
              </a:ext>
            </a:extLst>
          </p:cNvPr>
          <p:cNvCxnSpPr/>
          <p:nvPr/>
        </p:nvCxnSpPr>
        <p:spPr bwMode="auto">
          <a:xfrm>
            <a:off x="7150596" y="5035576"/>
            <a:ext cx="227146" cy="0"/>
          </a:xfrm>
          <a:prstGeom prst="line">
            <a:avLst/>
          </a:prstGeom>
          <a:noFill/>
          <a:ln w="28575" cap="flat" cmpd="sng" algn="ctr">
            <a:solidFill>
              <a:schemeClr val="accent3"/>
            </a:solidFill>
            <a:prstDash val="solid"/>
            <a:round/>
            <a:headEnd type="none" w="med" len="med"/>
            <a:tailEnd type="none" w="med" len="med"/>
          </a:ln>
          <a:effectLst/>
        </p:spPr>
      </p:cxnSp>
      <p:cxnSp>
        <p:nvCxnSpPr>
          <p:cNvPr id="111" name="Straight Connector 50">
            <a:extLst>
              <a:ext uri="{FF2B5EF4-FFF2-40B4-BE49-F238E27FC236}">
                <a16:creationId xmlns:a16="http://schemas.microsoft.com/office/drawing/2014/main" id="{C2E339B5-56A7-49EB-83E5-918530D2B423}"/>
              </a:ext>
            </a:extLst>
          </p:cNvPr>
          <p:cNvCxnSpPr>
            <a:cxnSpLocks noChangeShapeType="1"/>
          </p:cNvCxnSpPr>
          <p:nvPr/>
        </p:nvCxnSpPr>
        <p:spPr bwMode="auto">
          <a:xfrm>
            <a:off x="7150596" y="5303681"/>
            <a:ext cx="22714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sp>
        <p:nvSpPr>
          <p:cNvPr id="112" name="TextBox 51">
            <a:extLst>
              <a:ext uri="{FF2B5EF4-FFF2-40B4-BE49-F238E27FC236}">
                <a16:creationId xmlns:a16="http://schemas.microsoft.com/office/drawing/2014/main" id="{DC5194BB-EF23-492C-96A3-D51CD93A0685}"/>
              </a:ext>
            </a:extLst>
          </p:cNvPr>
          <p:cNvSpPr txBox="1">
            <a:spLocks noChangeArrowheads="1"/>
          </p:cNvSpPr>
          <p:nvPr/>
        </p:nvSpPr>
        <p:spPr bwMode="auto">
          <a:xfrm>
            <a:off x="6997920" y="6025992"/>
            <a:ext cx="3996979"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a:t>
            </a:r>
          </a:p>
        </p:txBody>
      </p:sp>
      <p:sp>
        <p:nvSpPr>
          <p:cNvPr id="113" name="TextBox 52">
            <a:extLst>
              <a:ext uri="{FF2B5EF4-FFF2-40B4-BE49-F238E27FC236}">
                <a16:creationId xmlns:a16="http://schemas.microsoft.com/office/drawing/2014/main" id="{B118256B-0FA0-461F-B335-E51AFA23450B}"/>
              </a:ext>
            </a:extLst>
          </p:cNvPr>
          <p:cNvSpPr txBox="1">
            <a:spLocks noChangeArrowheads="1"/>
          </p:cNvSpPr>
          <p:nvPr/>
        </p:nvSpPr>
        <p:spPr bwMode="auto">
          <a:xfrm rot="16200000">
            <a:off x="4381601" y="3459131"/>
            <a:ext cx="4051375" cy="341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OS (%)</a:t>
            </a:r>
          </a:p>
        </p:txBody>
      </p:sp>
    </p:spTree>
    <p:extLst>
      <p:ext uri="{BB962C8B-B14F-4D97-AF65-F5344CB8AC3E}">
        <p14:creationId xmlns:p14="http://schemas.microsoft.com/office/powerpoint/2010/main" val="244068531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2" name="Rectangle 1091">
            <a:extLst>
              <a:ext uri="{FF2B5EF4-FFF2-40B4-BE49-F238E27FC236}">
                <a16:creationId xmlns:a16="http://schemas.microsoft.com/office/drawing/2014/main" id="{05A8A804-CB5E-C7AA-8CC0-AAD492B29FFF}"/>
              </a:ext>
            </a:extLst>
          </p:cNvPr>
          <p:cNvSpPr/>
          <p:nvPr/>
        </p:nvSpPr>
        <p:spPr bwMode="auto">
          <a:xfrm>
            <a:off x="1026443" y="4718050"/>
            <a:ext cx="4625455" cy="1190625"/>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0" name="Rectangle 1089">
            <a:extLst>
              <a:ext uri="{FF2B5EF4-FFF2-40B4-BE49-F238E27FC236}">
                <a16:creationId xmlns:a16="http://schemas.microsoft.com/office/drawing/2014/main" id="{6E841B80-D28D-E249-A0AA-D9977204FC92}"/>
              </a:ext>
            </a:extLst>
          </p:cNvPr>
          <p:cNvSpPr/>
          <p:nvPr/>
        </p:nvSpPr>
        <p:spPr bwMode="auto">
          <a:xfrm>
            <a:off x="1030554" y="5346846"/>
            <a:ext cx="4619814" cy="182880"/>
          </a:xfrm>
          <a:prstGeom prst="rect">
            <a:avLst/>
          </a:prstGeom>
          <a:solidFill>
            <a:schemeClr val="tx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1" name="Rectangle 1090">
            <a:extLst>
              <a:ext uri="{FF2B5EF4-FFF2-40B4-BE49-F238E27FC236}">
                <a16:creationId xmlns:a16="http://schemas.microsoft.com/office/drawing/2014/main" id="{466D7411-35BB-C1CD-9BF4-CC9E716CDB3E}"/>
              </a:ext>
            </a:extLst>
          </p:cNvPr>
          <p:cNvSpPr/>
          <p:nvPr/>
        </p:nvSpPr>
        <p:spPr bwMode="auto">
          <a:xfrm>
            <a:off x="1030554" y="5719176"/>
            <a:ext cx="4619814" cy="182880"/>
          </a:xfrm>
          <a:prstGeom prst="rect">
            <a:avLst/>
          </a:prstGeom>
          <a:solidFill>
            <a:schemeClr val="tx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9" name="Rectangle 1088">
            <a:extLst>
              <a:ext uri="{FF2B5EF4-FFF2-40B4-BE49-F238E27FC236}">
                <a16:creationId xmlns:a16="http://schemas.microsoft.com/office/drawing/2014/main" id="{137501DA-A60A-6129-FBE8-BB5B7B667621}"/>
              </a:ext>
            </a:extLst>
          </p:cNvPr>
          <p:cNvSpPr/>
          <p:nvPr/>
        </p:nvSpPr>
        <p:spPr bwMode="auto">
          <a:xfrm>
            <a:off x="1030554" y="4973127"/>
            <a:ext cx="4619814" cy="182880"/>
          </a:xfrm>
          <a:prstGeom prst="rect">
            <a:avLst/>
          </a:prstGeom>
          <a:solidFill>
            <a:schemeClr val="tx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8" name="Rectangle 1087">
            <a:extLst>
              <a:ext uri="{FF2B5EF4-FFF2-40B4-BE49-F238E27FC236}">
                <a16:creationId xmlns:a16="http://schemas.microsoft.com/office/drawing/2014/main" id="{1E47AE21-770B-E25B-4A23-4B8CA8AE5050}"/>
              </a:ext>
            </a:extLst>
          </p:cNvPr>
          <p:cNvSpPr/>
          <p:nvPr/>
        </p:nvSpPr>
        <p:spPr bwMode="auto">
          <a:xfrm>
            <a:off x="1026444" y="4460914"/>
            <a:ext cx="4625455" cy="310312"/>
          </a:xfrm>
          <a:prstGeom prst="rect">
            <a:avLst/>
          </a:prstGeom>
          <a:solidFill>
            <a:srgbClr val="E1471D"/>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 name="TextShape 2"/>
          <p:cNvSpPr txBox="1"/>
          <p:nvPr/>
        </p:nvSpPr>
        <p:spPr>
          <a:xfrm>
            <a:off x="423950" y="6386864"/>
            <a:ext cx="2610195" cy="271957"/>
          </a:xfrm>
          <a:prstGeom prst="rect">
            <a:avLst/>
          </a:prstGeom>
          <a:noFill/>
          <a:ln>
            <a:noFill/>
          </a:ln>
        </p:spPr>
        <p:txBody>
          <a:bodyPr lIns="90000" tIns="45000" rIns="90000" bIns="45000"/>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D’Agostino. JCO. 2022;40:3406. </a:t>
            </a:r>
          </a:p>
        </p:txBody>
      </p:sp>
      <p:sp>
        <p:nvSpPr>
          <p:cNvPr id="3" name="Title 2">
            <a:extLst>
              <a:ext uri="{FF2B5EF4-FFF2-40B4-BE49-F238E27FC236}">
                <a16:creationId xmlns:a16="http://schemas.microsoft.com/office/drawing/2014/main" id="{91F5004D-A9AB-5CAF-4340-5C0401DA91B3}"/>
              </a:ext>
            </a:extLst>
          </p:cNvPr>
          <p:cNvSpPr>
            <a:spLocks noGrp="1"/>
          </p:cNvSpPr>
          <p:nvPr>
            <p:ph type="title"/>
          </p:nvPr>
        </p:nvSpPr>
        <p:spPr/>
        <p:txBody>
          <a:bodyPr/>
          <a:lstStyle/>
          <a:p>
            <a:r>
              <a:rPr lang="en-US" dirty="0"/>
              <a:t>Second Revision of R-ISS (R2-ISS)</a:t>
            </a:r>
          </a:p>
        </p:txBody>
      </p:sp>
      <p:grpSp>
        <p:nvGrpSpPr>
          <p:cNvPr id="1082" name="Group 1081">
            <a:extLst>
              <a:ext uri="{FF2B5EF4-FFF2-40B4-BE49-F238E27FC236}">
                <a16:creationId xmlns:a16="http://schemas.microsoft.com/office/drawing/2014/main" id="{575A9534-3432-53D0-AC22-47B977B13517}"/>
              </a:ext>
            </a:extLst>
          </p:cNvPr>
          <p:cNvGrpSpPr/>
          <p:nvPr/>
        </p:nvGrpSpPr>
        <p:grpSpPr>
          <a:xfrm>
            <a:off x="719612" y="1518729"/>
            <a:ext cx="4539443" cy="2836903"/>
            <a:chOff x="735654" y="1323419"/>
            <a:chExt cx="4539443" cy="2836903"/>
          </a:xfrm>
        </p:grpSpPr>
        <p:sp>
          <p:nvSpPr>
            <p:cNvPr id="61" name="Freeform 60">
              <a:extLst>
                <a:ext uri="{FF2B5EF4-FFF2-40B4-BE49-F238E27FC236}">
                  <a16:creationId xmlns:a16="http://schemas.microsoft.com/office/drawing/2014/main" id="{EF77A970-1976-D779-6178-924D5FDE1208}"/>
                </a:ext>
              </a:extLst>
            </p:cNvPr>
            <p:cNvSpPr/>
            <p:nvPr/>
          </p:nvSpPr>
          <p:spPr bwMode="auto">
            <a:xfrm>
              <a:off x="1476375" y="1685925"/>
              <a:ext cx="3562350" cy="1657350"/>
            </a:xfrm>
            <a:custGeom>
              <a:avLst/>
              <a:gdLst>
                <a:gd name="connsiteX0" fmla="*/ 0 w 3562350"/>
                <a:gd name="connsiteY0" fmla="*/ 0 h 1657350"/>
                <a:gd name="connsiteX1" fmla="*/ 0 w 3562350"/>
                <a:gd name="connsiteY1" fmla="*/ 57150 h 1657350"/>
                <a:gd name="connsiteX2" fmla="*/ 57150 w 3562350"/>
                <a:gd name="connsiteY2" fmla="*/ 57150 h 1657350"/>
                <a:gd name="connsiteX3" fmla="*/ 57150 w 3562350"/>
                <a:gd name="connsiteY3" fmla="*/ 98425 h 1657350"/>
                <a:gd name="connsiteX4" fmla="*/ 146050 w 3562350"/>
                <a:gd name="connsiteY4" fmla="*/ 98425 h 1657350"/>
                <a:gd name="connsiteX5" fmla="*/ 146050 w 3562350"/>
                <a:gd name="connsiteY5" fmla="*/ 155575 h 1657350"/>
                <a:gd name="connsiteX6" fmla="*/ 193675 w 3562350"/>
                <a:gd name="connsiteY6" fmla="*/ 155575 h 1657350"/>
                <a:gd name="connsiteX7" fmla="*/ 193675 w 3562350"/>
                <a:gd name="connsiteY7" fmla="*/ 206375 h 1657350"/>
                <a:gd name="connsiteX8" fmla="*/ 228600 w 3562350"/>
                <a:gd name="connsiteY8" fmla="*/ 206375 h 1657350"/>
                <a:gd name="connsiteX9" fmla="*/ 228600 w 3562350"/>
                <a:gd name="connsiteY9" fmla="*/ 263525 h 1657350"/>
                <a:gd name="connsiteX10" fmla="*/ 269875 w 3562350"/>
                <a:gd name="connsiteY10" fmla="*/ 263525 h 1657350"/>
                <a:gd name="connsiteX11" fmla="*/ 269875 w 3562350"/>
                <a:gd name="connsiteY11" fmla="*/ 346075 h 1657350"/>
                <a:gd name="connsiteX12" fmla="*/ 317500 w 3562350"/>
                <a:gd name="connsiteY12" fmla="*/ 346075 h 1657350"/>
                <a:gd name="connsiteX13" fmla="*/ 317500 w 3562350"/>
                <a:gd name="connsiteY13" fmla="*/ 438150 h 1657350"/>
                <a:gd name="connsiteX14" fmla="*/ 361950 w 3562350"/>
                <a:gd name="connsiteY14" fmla="*/ 438150 h 1657350"/>
                <a:gd name="connsiteX15" fmla="*/ 361950 w 3562350"/>
                <a:gd name="connsiteY15" fmla="*/ 501650 h 1657350"/>
                <a:gd name="connsiteX16" fmla="*/ 415925 w 3562350"/>
                <a:gd name="connsiteY16" fmla="*/ 501650 h 1657350"/>
                <a:gd name="connsiteX17" fmla="*/ 415925 w 3562350"/>
                <a:gd name="connsiteY17" fmla="*/ 577850 h 1657350"/>
                <a:gd name="connsiteX18" fmla="*/ 463550 w 3562350"/>
                <a:gd name="connsiteY18" fmla="*/ 577850 h 1657350"/>
                <a:gd name="connsiteX19" fmla="*/ 463550 w 3562350"/>
                <a:gd name="connsiteY19" fmla="*/ 641350 h 1657350"/>
                <a:gd name="connsiteX20" fmla="*/ 504825 w 3562350"/>
                <a:gd name="connsiteY20" fmla="*/ 641350 h 1657350"/>
                <a:gd name="connsiteX21" fmla="*/ 504825 w 3562350"/>
                <a:gd name="connsiteY21" fmla="*/ 720725 h 1657350"/>
                <a:gd name="connsiteX22" fmla="*/ 555625 w 3562350"/>
                <a:gd name="connsiteY22" fmla="*/ 720725 h 1657350"/>
                <a:gd name="connsiteX23" fmla="*/ 555625 w 3562350"/>
                <a:gd name="connsiteY23" fmla="*/ 787400 h 1657350"/>
                <a:gd name="connsiteX24" fmla="*/ 600075 w 3562350"/>
                <a:gd name="connsiteY24" fmla="*/ 787400 h 1657350"/>
                <a:gd name="connsiteX25" fmla="*/ 600075 w 3562350"/>
                <a:gd name="connsiteY25" fmla="*/ 850900 h 1657350"/>
                <a:gd name="connsiteX26" fmla="*/ 650875 w 3562350"/>
                <a:gd name="connsiteY26" fmla="*/ 850900 h 1657350"/>
                <a:gd name="connsiteX27" fmla="*/ 650875 w 3562350"/>
                <a:gd name="connsiteY27" fmla="*/ 927100 h 1657350"/>
                <a:gd name="connsiteX28" fmla="*/ 708025 w 3562350"/>
                <a:gd name="connsiteY28" fmla="*/ 927100 h 1657350"/>
                <a:gd name="connsiteX29" fmla="*/ 708025 w 3562350"/>
                <a:gd name="connsiteY29" fmla="*/ 987425 h 1657350"/>
                <a:gd name="connsiteX30" fmla="*/ 774700 w 3562350"/>
                <a:gd name="connsiteY30" fmla="*/ 987425 h 1657350"/>
                <a:gd name="connsiteX31" fmla="*/ 774700 w 3562350"/>
                <a:gd name="connsiteY31" fmla="*/ 1041400 h 1657350"/>
                <a:gd name="connsiteX32" fmla="*/ 838200 w 3562350"/>
                <a:gd name="connsiteY32" fmla="*/ 1041400 h 1657350"/>
                <a:gd name="connsiteX33" fmla="*/ 838200 w 3562350"/>
                <a:gd name="connsiteY33" fmla="*/ 1111250 h 1657350"/>
                <a:gd name="connsiteX34" fmla="*/ 901700 w 3562350"/>
                <a:gd name="connsiteY34" fmla="*/ 1111250 h 1657350"/>
                <a:gd name="connsiteX35" fmla="*/ 901700 w 3562350"/>
                <a:gd name="connsiteY35" fmla="*/ 1162050 h 1657350"/>
                <a:gd name="connsiteX36" fmla="*/ 990600 w 3562350"/>
                <a:gd name="connsiteY36" fmla="*/ 1162050 h 1657350"/>
                <a:gd name="connsiteX37" fmla="*/ 990600 w 3562350"/>
                <a:gd name="connsiteY37" fmla="*/ 1203325 h 1657350"/>
                <a:gd name="connsiteX38" fmla="*/ 1114425 w 3562350"/>
                <a:gd name="connsiteY38" fmla="*/ 1203325 h 1657350"/>
                <a:gd name="connsiteX39" fmla="*/ 1114425 w 3562350"/>
                <a:gd name="connsiteY39" fmla="*/ 1250950 h 1657350"/>
                <a:gd name="connsiteX40" fmla="*/ 1168400 w 3562350"/>
                <a:gd name="connsiteY40" fmla="*/ 1250950 h 1657350"/>
                <a:gd name="connsiteX41" fmla="*/ 1168400 w 3562350"/>
                <a:gd name="connsiteY41" fmla="*/ 1301750 h 1657350"/>
                <a:gd name="connsiteX42" fmla="*/ 1244600 w 3562350"/>
                <a:gd name="connsiteY42" fmla="*/ 1301750 h 1657350"/>
                <a:gd name="connsiteX43" fmla="*/ 1244600 w 3562350"/>
                <a:gd name="connsiteY43" fmla="*/ 1339850 h 1657350"/>
                <a:gd name="connsiteX44" fmla="*/ 1349375 w 3562350"/>
                <a:gd name="connsiteY44" fmla="*/ 1339850 h 1657350"/>
                <a:gd name="connsiteX45" fmla="*/ 1349375 w 3562350"/>
                <a:gd name="connsiteY45" fmla="*/ 1381125 h 1657350"/>
                <a:gd name="connsiteX46" fmla="*/ 1425575 w 3562350"/>
                <a:gd name="connsiteY46" fmla="*/ 1381125 h 1657350"/>
                <a:gd name="connsiteX47" fmla="*/ 1425575 w 3562350"/>
                <a:gd name="connsiteY47" fmla="*/ 1425575 h 1657350"/>
                <a:gd name="connsiteX48" fmla="*/ 1609725 w 3562350"/>
                <a:gd name="connsiteY48" fmla="*/ 1425575 h 1657350"/>
                <a:gd name="connsiteX49" fmla="*/ 1609725 w 3562350"/>
                <a:gd name="connsiteY49" fmla="*/ 1470025 h 1657350"/>
                <a:gd name="connsiteX50" fmla="*/ 1689100 w 3562350"/>
                <a:gd name="connsiteY50" fmla="*/ 1470025 h 1657350"/>
                <a:gd name="connsiteX51" fmla="*/ 1689100 w 3562350"/>
                <a:gd name="connsiteY51" fmla="*/ 1501775 h 1657350"/>
                <a:gd name="connsiteX52" fmla="*/ 1838325 w 3562350"/>
                <a:gd name="connsiteY52" fmla="*/ 1501775 h 1657350"/>
                <a:gd name="connsiteX53" fmla="*/ 1838325 w 3562350"/>
                <a:gd name="connsiteY53" fmla="*/ 1533525 h 1657350"/>
                <a:gd name="connsiteX54" fmla="*/ 2057400 w 3562350"/>
                <a:gd name="connsiteY54" fmla="*/ 1533525 h 1657350"/>
                <a:gd name="connsiteX55" fmla="*/ 2057400 w 3562350"/>
                <a:gd name="connsiteY55" fmla="*/ 1574800 h 1657350"/>
                <a:gd name="connsiteX56" fmla="*/ 2254250 w 3562350"/>
                <a:gd name="connsiteY56" fmla="*/ 1574800 h 1657350"/>
                <a:gd name="connsiteX57" fmla="*/ 2254250 w 3562350"/>
                <a:gd name="connsiteY57" fmla="*/ 1609725 h 1657350"/>
                <a:gd name="connsiteX58" fmla="*/ 2381250 w 3562350"/>
                <a:gd name="connsiteY58" fmla="*/ 1609725 h 1657350"/>
                <a:gd name="connsiteX59" fmla="*/ 2381250 w 3562350"/>
                <a:gd name="connsiteY59" fmla="*/ 1609725 h 1657350"/>
                <a:gd name="connsiteX60" fmla="*/ 2593975 w 3562350"/>
                <a:gd name="connsiteY60" fmla="*/ 1609725 h 1657350"/>
                <a:gd name="connsiteX61" fmla="*/ 2593975 w 3562350"/>
                <a:gd name="connsiteY61" fmla="*/ 1647825 h 1657350"/>
                <a:gd name="connsiteX62" fmla="*/ 2593975 w 3562350"/>
                <a:gd name="connsiteY62" fmla="*/ 1657350 h 1657350"/>
                <a:gd name="connsiteX63" fmla="*/ 2806700 w 3562350"/>
                <a:gd name="connsiteY63" fmla="*/ 1657350 h 1657350"/>
                <a:gd name="connsiteX64" fmla="*/ 2806700 w 3562350"/>
                <a:gd name="connsiteY64" fmla="*/ 1657350 h 1657350"/>
                <a:gd name="connsiteX65" fmla="*/ 3562350 w 3562350"/>
                <a:gd name="connsiteY65" fmla="*/ 1657350 h 165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562350" h="1657350">
                  <a:moveTo>
                    <a:pt x="0" y="0"/>
                  </a:moveTo>
                  <a:lnTo>
                    <a:pt x="0" y="57150"/>
                  </a:lnTo>
                  <a:lnTo>
                    <a:pt x="57150" y="57150"/>
                  </a:lnTo>
                  <a:lnTo>
                    <a:pt x="57150" y="98425"/>
                  </a:lnTo>
                  <a:lnTo>
                    <a:pt x="146050" y="98425"/>
                  </a:lnTo>
                  <a:lnTo>
                    <a:pt x="146050" y="155575"/>
                  </a:lnTo>
                  <a:lnTo>
                    <a:pt x="193675" y="155575"/>
                  </a:lnTo>
                  <a:lnTo>
                    <a:pt x="193675" y="206375"/>
                  </a:lnTo>
                  <a:lnTo>
                    <a:pt x="228600" y="206375"/>
                  </a:lnTo>
                  <a:lnTo>
                    <a:pt x="228600" y="263525"/>
                  </a:lnTo>
                  <a:lnTo>
                    <a:pt x="269875" y="263525"/>
                  </a:lnTo>
                  <a:lnTo>
                    <a:pt x="269875" y="346075"/>
                  </a:lnTo>
                  <a:lnTo>
                    <a:pt x="317500" y="346075"/>
                  </a:lnTo>
                  <a:lnTo>
                    <a:pt x="317500" y="438150"/>
                  </a:lnTo>
                  <a:lnTo>
                    <a:pt x="361950" y="438150"/>
                  </a:lnTo>
                  <a:lnTo>
                    <a:pt x="361950" y="501650"/>
                  </a:lnTo>
                  <a:lnTo>
                    <a:pt x="415925" y="501650"/>
                  </a:lnTo>
                  <a:lnTo>
                    <a:pt x="415925" y="577850"/>
                  </a:lnTo>
                  <a:lnTo>
                    <a:pt x="463550" y="577850"/>
                  </a:lnTo>
                  <a:lnTo>
                    <a:pt x="463550" y="641350"/>
                  </a:lnTo>
                  <a:lnTo>
                    <a:pt x="504825" y="641350"/>
                  </a:lnTo>
                  <a:lnTo>
                    <a:pt x="504825" y="720725"/>
                  </a:lnTo>
                  <a:lnTo>
                    <a:pt x="555625" y="720725"/>
                  </a:lnTo>
                  <a:lnTo>
                    <a:pt x="555625" y="787400"/>
                  </a:lnTo>
                  <a:lnTo>
                    <a:pt x="600075" y="787400"/>
                  </a:lnTo>
                  <a:lnTo>
                    <a:pt x="600075" y="850900"/>
                  </a:lnTo>
                  <a:lnTo>
                    <a:pt x="650875" y="850900"/>
                  </a:lnTo>
                  <a:lnTo>
                    <a:pt x="650875" y="927100"/>
                  </a:lnTo>
                  <a:lnTo>
                    <a:pt x="708025" y="927100"/>
                  </a:lnTo>
                  <a:lnTo>
                    <a:pt x="708025" y="987425"/>
                  </a:lnTo>
                  <a:lnTo>
                    <a:pt x="774700" y="987425"/>
                  </a:lnTo>
                  <a:lnTo>
                    <a:pt x="774700" y="1041400"/>
                  </a:lnTo>
                  <a:lnTo>
                    <a:pt x="838200" y="1041400"/>
                  </a:lnTo>
                  <a:lnTo>
                    <a:pt x="838200" y="1111250"/>
                  </a:lnTo>
                  <a:lnTo>
                    <a:pt x="901700" y="1111250"/>
                  </a:lnTo>
                  <a:lnTo>
                    <a:pt x="901700" y="1162050"/>
                  </a:lnTo>
                  <a:lnTo>
                    <a:pt x="990600" y="1162050"/>
                  </a:lnTo>
                  <a:lnTo>
                    <a:pt x="990600" y="1203325"/>
                  </a:lnTo>
                  <a:lnTo>
                    <a:pt x="1114425" y="1203325"/>
                  </a:lnTo>
                  <a:lnTo>
                    <a:pt x="1114425" y="1250950"/>
                  </a:lnTo>
                  <a:lnTo>
                    <a:pt x="1168400" y="1250950"/>
                  </a:lnTo>
                  <a:lnTo>
                    <a:pt x="1168400" y="1301750"/>
                  </a:lnTo>
                  <a:lnTo>
                    <a:pt x="1244600" y="1301750"/>
                  </a:lnTo>
                  <a:lnTo>
                    <a:pt x="1244600" y="1339850"/>
                  </a:lnTo>
                  <a:lnTo>
                    <a:pt x="1349375" y="1339850"/>
                  </a:lnTo>
                  <a:lnTo>
                    <a:pt x="1349375" y="1381125"/>
                  </a:lnTo>
                  <a:lnTo>
                    <a:pt x="1425575" y="1381125"/>
                  </a:lnTo>
                  <a:lnTo>
                    <a:pt x="1425575" y="1425575"/>
                  </a:lnTo>
                  <a:lnTo>
                    <a:pt x="1609725" y="1425575"/>
                  </a:lnTo>
                  <a:lnTo>
                    <a:pt x="1609725" y="1470025"/>
                  </a:lnTo>
                  <a:lnTo>
                    <a:pt x="1689100" y="1470025"/>
                  </a:lnTo>
                  <a:lnTo>
                    <a:pt x="1689100" y="1501775"/>
                  </a:lnTo>
                  <a:lnTo>
                    <a:pt x="1838325" y="1501775"/>
                  </a:lnTo>
                  <a:lnTo>
                    <a:pt x="1838325" y="1533525"/>
                  </a:lnTo>
                  <a:lnTo>
                    <a:pt x="2057400" y="1533525"/>
                  </a:lnTo>
                  <a:lnTo>
                    <a:pt x="2057400" y="1574800"/>
                  </a:lnTo>
                  <a:lnTo>
                    <a:pt x="2254250" y="1574800"/>
                  </a:lnTo>
                  <a:lnTo>
                    <a:pt x="2254250" y="1609725"/>
                  </a:lnTo>
                  <a:lnTo>
                    <a:pt x="2381250" y="1609725"/>
                  </a:lnTo>
                  <a:lnTo>
                    <a:pt x="2381250" y="1609725"/>
                  </a:lnTo>
                  <a:lnTo>
                    <a:pt x="2593975" y="1609725"/>
                  </a:lnTo>
                  <a:lnTo>
                    <a:pt x="2593975" y="1647825"/>
                  </a:lnTo>
                  <a:lnTo>
                    <a:pt x="2593975" y="1657350"/>
                  </a:lnTo>
                  <a:lnTo>
                    <a:pt x="2806700" y="1657350"/>
                  </a:lnTo>
                  <a:lnTo>
                    <a:pt x="2806700" y="1657350"/>
                  </a:lnTo>
                  <a:lnTo>
                    <a:pt x="3562350" y="1657350"/>
                  </a:lnTo>
                </a:path>
              </a:pathLst>
            </a:custGeom>
            <a:noFill/>
            <a:ln w="28575">
              <a:solidFill>
                <a:srgbClr val="00823B"/>
              </a:solidFill>
              <a:miter lim="800000"/>
              <a:headEnd/>
              <a:tailEnd/>
            </a:ln>
          </p:spPr>
          <p:txBody>
            <a:bodyPr rtlCol="0" anchor="ctr"/>
            <a:lstStyle/>
            <a:p>
              <a:pPr algn="ctr"/>
              <a:endParaRPr lang="en-US" dirty="0"/>
            </a:p>
          </p:txBody>
        </p:sp>
        <p:sp>
          <p:nvSpPr>
            <p:cNvPr id="60" name="Freeform 59">
              <a:extLst>
                <a:ext uri="{FF2B5EF4-FFF2-40B4-BE49-F238E27FC236}">
                  <a16:creationId xmlns:a16="http://schemas.microsoft.com/office/drawing/2014/main" id="{93858BB6-F8B1-8EBA-9B99-BCE4AB655C3C}"/>
                </a:ext>
              </a:extLst>
            </p:cNvPr>
            <p:cNvSpPr/>
            <p:nvPr/>
          </p:nvSpPr>
          <p:spPr bwMode="auto">
            <a:xfrm>
              <a:off x="1460500" y="1673225"/>
              <a:ext cx="3435350" cy="1593850"/>
            </a:xfrm>
            <a:custGeom>
              <a:avLst/>
              <a:gdLst>
                <a:gd name="connsiteX0" fmla="*/ 0 w 3435350"/>
                <a:gd name="connsiteY0" fmla="*/ 0 h 1593850"/>
                <a:gd name="connsiteX1" fmla="*/ 92075 w 3435350"/>
                <a:gd name="connsiteY1" fmla="*/ 0 h 1593850"/>
                <a:gd name="connsiteX2" fmla="*/ 92075 w 3435350"/>
                <a:gd name="connsiteY2" fmla="*/ 50800 h 1593850"/>
                <a:gd name="connsiteX3" fmla="*/ 152400 w 3435350"/>
                <a:gd name="connsiteY3" fmla="*/ 50800 h 1593850"/>
                <a:gd name="connsiteX4" fmla="*/ 152400 w 3435350"/>
                <a:gd name="connsiteY4" fmla="*/ 104775 h 1593850"/>
                <a:gd name="connsiteX5" fmla="*/ 254000 w 3435350"/>
                <a:gd name="connsiteY5" fmla="*/ 104775 h 1593850"/>
                <a:gd name="connsiteX6" fmla="*/ 254000 w 3435350"/>
                <a:gd name="connsiteY6" fmla="*/ 165100 h 1593850"/>
                <a:gd name="connsiteX7" fmla="*/ 307975 w 3435350"/>
                <a:gd name="connsiteY7" fmla="*/ 165100 h 1593850"/>
                <a:gd name="connsiteX8" fmla="*/ 307975 w 3435350"/>
                <a:gd name="connsiteY8" fmla="*/ 292100 h 1593850"/>
                <a:gd name="connsiteX9" fmla="*/ 342900 w 3435350"/>
                <a:gd name="connsiteY9" fmla="*/ 292100 h 1593850"/>
                <a:gd name="connsiteX10" fmla="*/ 342900 w 3435350"/>
                <a:gd name="connsiteY10" fmla="*/ 336550 h 1593850"/>
                <a:gd name="connsiteX11" fmla="*/ 393700 w 3435350"/>
                <a:gd name="connsiteY11" fmla="*/ 336550 h 1593850"/>
                <a:gd name="connsiteX12" fmla="*/ 393700 w 3435350"/>
                <a:gd name="connsiteY12" fmla="*/ 387350 h 1593850"/>
                <a:gd name="connsiteX13" fmla="*/ 434975 w 3435350"/>
                <a:gd name="connsiteY13" fmla="*/ 387350 h 1593850"/>
                <a:gd name="connsiteX14" fmla="*/ 434975 w 3435350"/>
                <a:gd name="connsiteY14" fmla="*/ 447675 h 1593850"/>
                <a:gd name="connsiteX15" fmla="*/ 488950 w 3435350"/>
                <a:gd name="connsiteY15" fmla="*/ 447675 h 1593850"/>
                <a:gd name="connsiteX16" fmla="*/ 488950 w 3435350"/>
                <a:gd name="connsiteY16" fmla="*/ 498475 h 1593850"/>
                <a:gd name="connsiteX17" fmla="*/ 549275 w 3435350"/>
                <a:gd name="connsiteY17" fmla="*/ 498475 h 1593850"/>
                <a:gd name="connsiteX18" fmla="*/ 549275 w 3435350"/>
                <a:gd name="connsiteY18" fmla="*/ 555625 h 1593850"/>
                <a:gd name="connsiteX19" fmla="*/ 619125 w 3435350"/>
                <a:gd name="connsiteY19" fmla="*/ 555625 h 1593850"/>
                <a:gd name="connsiteX20" fmla="*/ 619125 w 3435350"/>
                <a:gd name="connsiteY20" fmla="*/ 596900 h 1593850"/>
                <a:gd name="connsiteX21" fmla="*/ 704850 w 3435350"/>
                <a:gd name="connsiteY21" fmla="*/ 596900 h 1593850"/>
                <a:gd name="connsiteX22" fmla="*/ 704850 w 3435350"/>
                <a:gd name="connsiteY22" fmla="*/ 711200 h 1593850"/>
                <a:gd name="connsiteX23" fmla="*/ 771525 w 3435350"/>
                <a:gd name="connsiteY23" fmla="*/ 711200 h 1593850"/>
                <a:gd name="connsiteX24" fmla="*/ 771525 w 3435350"/>
                <a:gd name="connsiteY24" fmla="*/ 752475 h 1593850"/>
                <a:gd name="connsiteX25" fmla="*/ 815975 w 3435350"/>
                <a:gd name="connsiteY25" fmla="*/ 752475 h 1593850"/>
                <a:gd name="connsiteX26" fmla="*/ 815975 w 3435350"/>
                <a:gd name="connsiteY26" fmla="*/ 819150 h 1593850"/>
                <a:gd name="connsiteX27" fmla="*/ 885825 w 3435350"/>
                <a:gd name="connsiteY27" fmla="*/ 819150 h 1593850"/>
                <a:gd name="connsiteX28" fmla="*/ 885825 w 3435350"/>
                <a:gd name="connsiteY28" fmla="*/ 873125 h 1593850"/>
                <a:gd name="connsiteX29" fmla="*/ 949325 w 3435350"/>
                <a:gd name="connsiteY29" fmla="*/ 873125 h 1593850"/>
                <a:gd name="connsiteX30" fmla="*/ 949325 w 3435350"/>
                <a:gd name="connsiteY30" fmla="*/ 923925 h 1593850"/>
                <a:gd name="connsiteX31" fmla="*/ 1025525 w 3435350"/>
                <a:gd name="connsiteY31" fmla="*/ 923925 h 1593850"/>
                <a:gd name="connsiteX32" fmla="*/ 1025525 w 3435350"/>
                <a:gd name="connsiteY32" fmla="*/ 968375 h 1593850"/>
                <a:gd name="connsiteX33" fmla="*/ 1098550 w 3435350"/>
                <a:gd name="connsiteY33" fmla="*/ 968375 h 1593850"/>
                <a:gd name="connsiteX34" fmla="*/ 1098550 w 3435350"/>
                <a:gd name="connsiteY34" fmla="*/ 1031875 h 1593850"/>
                <a:gd name="connsiteX35" fmla="*/ 1165225 w 3435350"/>
                <a:gd name="connsiteY35" fmla="*/ 1031875 h 1593850"/>
                <a:gd name="connsiteX36" fmla="*/ 1165225 w 3435350"/>
                <a:gd name="connsiteY36" fmla="*/ 1101725 h 1593850"/>
                <a:gd name="connsiteX37" fmla="*/ 1225550 w 3435350"/>
                <a:gd name="connsiteY37" fmla="*/ 1101725 h 1593850"/>
                <a:gd name="connsiteX38" fmla="*/ 1225550 w 3435350"/>
                <a:gd name="connsiteY38" fmla="*/ 1149350 h 1593850"/>
                <a:gd name="connsiteX39" fmla="*/ 1320800 w 3435350"/>
                <a:gd name="connsiteY39" fmla="*/ 1149350 h 1593850"/>
                <a:gd name="connsiteX40" fmla="*/ 1320800 w 3435350"/>
                <a:gd name="connsiteY40" fmla="*/ 1200150 h 1593850"/>
                <a:gd name="connsiteX41" fmla="*/ 1435100 w 3435350"/>
                <a:gd name="connsiteY41" fmla="*/ 1200150 h 1593850"/>
                <a:gd name="connsiteX42" fmla="*/ 1435100 w 3435350"/>
                <a:gd name="connsiteY42" fmla="*/ 1244600 h 1593850"/>
                <a:gd name="connsiteX43" fmla="*/ 1606550 w 3435350"/>
                <a:gd name="connsiteY43" fmla="*/ 1244600 h 1593850"/>
                <a:gd name="connsiteX44" fmla="*/ 1606550 w 3435350"/>
                <a:gd name="connsiteY44" fmla="*/ 1276350 h 1593850"/>
                <a:gd name="connsiteX45" fmla="*/ 1793875 w 3435350"/>
                <a:gd name="connsiteY45" fmla="*/ 1276350 h 1593850"/>
                <a:gd name="connsiteX46" fmla="*/ 1793875 w 3435350"/>
                <a:gd name="connsiteY46" fmla="*/ 1311275 h 1593850"/>
                <a:gd name="connsiteX47" fmla="*/ 1997075 w 3435350"/>
                <a:gd name="connsiteY47" fmla="*/ 1311275 h 1593850"/>
                <a:gd name="connsiteX48" fmla="*/ 1997075 w 3435350"/>
                <a:gd name="connsiteY48" fmla="*/ 1371600 h 1593850"/>
                <a:gd name="connsiteX49" fmla="*/ 2270125 w 3435350"/>
                <a:gd name="connsiteY49" fmla="*/ 1371600 h 1593850"/>
                <a:gd name="connsiteX50" fmla="*/ 2270125 w 3435350"/>
                <a:gd name="connsiteY50" fmla="*/ 1416050 h 1593850"/>
                <a:gd name="connsiteX51" fmla="*/ 2451100 w 3435350"/>
                <a:gd name="connsiteY51" fmla="*/ 1416050 h 1593850"/>
                <a:gd name="connsiteX52" fmla="*/ 2451100 w 3435350"/>
                <a:gd name="connsiteY52" fmla="*/ 1454150 h 1593850"/>
                <a:gd name="connsiteX53" fmla="*/ 2536825 w 3435350"/>
                <a:gd name="connsiteY53" fmla="*/ 1454150 h 1593850"/>
                <a:gd name="connsiteX54" fmla="*/ 2536825 w 3435350"/>
                <a:gd name="connsiteY54" fmla="*/ 1489075 h 1593850"/>
                <a:gd name="connsiteX55" fmla="*/ 2752725 w 3435350"/>
                <a:gd name="connsiteY55" fmla="*/ 1489075 h 1593850"/>
                <a:gd name="connsiteX56" fmla="*/ 2752725 w 3435350"/>
                <a:gd name="connsiteY56" fmla="*/ 1520825 h 1593850"/>
                <a:gd name="connsiteX57" fmla="*/ 3082925 w 3435350"/>
                <a:gd name="connsiteY57" fmla="*/ 1520825 h 1593850"/>
                <a:gd name="connsiteX58" fmla="*/ 3082925 w 3435350"/>
                <a:gd name="connsiteY58" fmla="*/ 1558925 h 1593850"/>
                <a:gd name="connsiteX59" fmla="*/ 3178175 w 3435350"/>
                <a:gd name="connsiteY59" fmla="*/ 1558925 h 1593850"/>
                <a:gd name="connsiteX60" fmla="*/ 3178175 w 3435350"/>
                <a:gd name="connsiteY60" fmla="*/ 1593850 h 1593850"/>
                <a:gd name="connsiteX61" fmla="*/ 3435350 w 3435350"/>
                <a:gd name="connsiteY61" fmla="*/ 1593850 h 159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35350" h="1593850">
                  <a:moveTo>
                    <a:pt x="0" y="0"/>
                  </a:moveTo>
                  <a:lnTo>
                    <a:pt x="92075" y="0"/>
                  </a:lnTo>
                  <a:lnTo>
                    <a:pt x="92075" y="50800"/>
                  </a:lnTo>
                  <a:lnTo>
                    <a:pt x="152400" y="50800"/>
                  </a:lnTo>
                  <a:lnTo>
                    <a:pt x="152400" y="104775"/>
                  </a:lnTo>
                  <a:lnTo>
                    <a:pt x="254000" y="104775"/>
                  </a:lnTo>
                  <a:lnTo>
                    <a:pt x="254000" y="165100"/>
                  </a:lnTo>
                  <a:lnTo>
                    <a:pt x="307975" y="165100"/>
                  </a:lnTo>
                  <a:lnTo>
                    <a:pt x="307975" y="292100"/>
                  </a:lnTo>
                  <a:lnTo>
                    <a:pt x="342900" y="292100"/>
                  </a:lnTo>
                  <a:lnTo>
                    <a:pt x="342900" y="336550"/>
                  </a:lnTo>
                  <a:lnTo>
                    <a:pt x="393700" y="336550"/>
                  </a:lnTo>
                  <a:lnTo>
                    <a:pt x="393700" y="387350"/>
                  </a:lnTo>
                  <a:lnTo>
                    <a:pt x="434975" y="387350"/>
                  </a:lnTo>
                  <a:lnTo>
                    <a:pt x="434975" y="447675"/>
                  </a:lnTo>
                  <a:lnTo>
                    <a:pt x="488950" y="447675"/>
                  </a:lnTo>
                  <a:lnTo>
                    <a:pt x="488950" y="498475"/>
                  </a:lnTo>
                  <a:lnTo>
                    <a:pt x="549275" y="498475"/>
                  </a:lnTo>
                  <a:lnTo>
                    <a:pt x="549275" y="555625"/>
                  </a:lnTo>
                  <a:lnTo>
                    <a:pt x="619125" y="555625"/>
                  </a:lnTo>
                  <a:lnTo>
                    <a:pt x="619125" y="596900"/>
                  </a:lnTo>
                  <a:lnTo>
                    <a:pt x="704850" y="596900"/>
                  </a:lnTo>
                  <a:lnTo>
                    <a:pt x="704850" y="711200"/>
                  </a:lnTo>
                  <a:lnTo>
                    <a:pt x="771525" y="711200"/>
                  </a:lnTo>
                  <a:lnTo>
                    <a:pt x="771525" y="752475"/>
                  </a:lnTo>
                  <a:lnTo>
                    <a:pt x="815975" y="752475"/>
                  </a:lnTo>
                  <a:lnTo>
                    <a:pt x="815975" y="819150"/>
                  </a:lnTo>
                  <a:lnTo>
                    <a:pt x="885825" y="819150"/>
                  </a:lnTo>
                  <a:lnTo>
                    <a:pt x="885825" y="873125"/>
                  </a:lnTo>
                  <a:lnTo>
                    <a:pt x="949325" y="873125"/>
                  </a:lnTo>
                  <a:lnTo>
                    <a:pt x="949325" y="923925"/>
                  </a:lnTo>
                  <a:lnTo>
                    <a:pt x="1025525" y="923925"/>
                  </a:lnTo>
                  <a:lnTo>
                    <a:pt x="1025525" y="968375"/>
                  </a:lnTo>
                  <a:lnTo>
                    <a:pt x="1098550" y="968375"/>
                  </a:lnTo>
                  <a:lnTo>
                    <a:pt x="1098550" y="1031875"/>
                  </a:lnTo>
                  <a:lnTo>
                    <a:pt x="1165225" y="1031875"/>
                  </a:lnTo>
                  <a:lnTo>
                    <a:pt x="1165225" y="1101725"/>
                  </a:lnTo>
                  <a:lnTo>
                    <a:pt x="1225550" y="1101725"/>
                  </a:lnTo>
                  <a:lnTo>
                    <a:pt x="1225550" y="1149350"/>
                  </a:lnTo>
                  <a:lnTo>
                    <a:pt x="1320800" y="1149350"/>
                  </a:lnTo>
                  <a:lnTo>
                    <a:pt x="1320800" y="1200150"/>
                  </a:lnTo>
                  <a:lnTo>
                    <a:pt x="1435100" y="1200150"/>
                  </a:lnTo>
                  <a:lnTo>
                    <a:pt x="1435100" y="1244600"/>
                  </a:lnTo>
                  <a:lnTo>
                    <a:pt x="1606550" y="1244600"/>
                  </a:lnTo>
                  <a:lnTo>
                    <a:pt x="1606550" y="1276350"/>
                  </a:lnTo>
                  <a:lnTo>
                    <a:pt x="1793875" y="1276350"/>
                  </a:lnTo>
                  <a:lnTo>
                    <a:pt x="1793875" y="1311275"/>
                  </a:lnTo>
                  <a:lnTo>
                    <a:pt x="1997075" y="1311275"/>
                  </a:lnTo>
                  <a:lnTo>
                    <a:pt x="1997075" y="1371600"/>
                  </a:lnTo>
                  <a:lnTo>
                    <a:pt x="2270125" y="1371600"/>
                  </a:lnTo>
                  <a:lnTo>
                    <a:pt x="2270125" y="1416050"/>
                  </a:lnTo>
                  <a:lnTo>
                    <a:pt x="2451100" y="1416050"/>
                  </a:lnTo>
                  <a:lnTo>
                    <a:pt x="2451100" y="1454150"/>
                  </a:lnTo>
                  <a:lnTo>
                    <a:pt x="2536825" y="1454150"/>
                  </a:lnTo>
                  <a:lnTo>
                    <a:pt x="2536825" y="1489075"/>
                  </a:lnTo>
                  <a:lnTo>
                    <a:pt x="2752725" y="1489075"/>
                  </a:lnTo>
                  <a:lnTo>
                    <a:pt x="2752725" y="1520825"/>
                  </a:lnTo>
                  <a:lnTo>
                    <a:pt x="3082925" y="1520825"/>
                  </a:lnTo>
                  <a:lnTo>
                    <a:pt x="3082925" y="1558925"/>
                  </a:lnTo>
                  <a:lnTo>
                    <a:pt x="3178175" y="1558925"/>
                  </a:lnTo>
                  <a:lnTo>
                    <a:pt x="3178175" y="1593850"/>
                  </a:lnTo>
                  <a:lnTo>
                    <a:pt x="3435350" y="1593850"/>
                  </a:lnTo>
                </a:path>
              </a:pathLst>
            </a:custGeom>
            <a:noFill/>
            <a:ln w="28575">
              <a:solidFill>
                <a:srgbClr val="E1471D"/>
              </a:solidFill>
              <a:miter lim="800000"/>
              <a:headEnd/>
              <a:tailEnd/>
            </a:ln>
          </p:spPr>
          <p:txBody>
            <a:bodyPr rtlCol="0" anchor="ctr"/>
            <a:lstStyle/>
            <a:p>
              <a:pPr algn="ctr"/>
              <a:endParaRPr lang="en-US" dirty="0"/>
            </a:p>
          </p:txBody>
        </p:sp>
        <p:sp>
          <p:nvSpPr>
            <p:cNvPr id="59" name="Freeform 58">
              <a:extLst>
                <a:ext uri="{FF2B5EF4-FFF2-40B4-BE49-F238E27FC236}">
                  <a16:creationId xmlns:a16="http://schemas.microsoft.com/office/drawing/2014/main" id="{977A58BC-2D4F-418A-131F-C259DA5F987D}"/>
                </a:ext>
              </a:extLst>
            </p:cNvPr>
            <p:cNvSpPr/>
            <p:nvPr/>
          </p:nvSpPr>
          <p:spPr bwMode="auto">
            <a:xfrm>
              <a:off x="1463040" y="1641107"/>
              <a:ext cx="3364029" cy="1641108"/>
            </a:xfrm>
            <a:custGeom>
              <a:avLst/>
              <a:gdLst>
                <a:gd name="connsiteX0" fmla="*/ 0 w 3364029"/>
                <a:gd name="connsiteY0" fmla="*/ 0 h 1641108"/>
                <a:gd name="connsiteX1" fmla="*/ 67377 w 3364029"/>
                <a:gd name="connsiteY1" fmla="*/ 0 h 1641108"/>
                <a:gd name="connsiteX2" fmla="*/ 67377 w 3364029"/>
                <a:gd name="connsiteY2" fmla="*/ 48127 h 1641108"/>
                <a:gd name="connsiteX3" fmla="*/ 173255 w 3364029"/>
                <a:gd name="connsiteY3" fmla="*/ 48127 h 1641108"/>
                <a:gd name="connsiteX4" fmla="*/ 173255 w 3364029"/>
                <a:gd name="connsiteY4" fmla="*/ 91440 h 1641108"/>
                <a:gd name="connsiteX5" fmla="*/ 245444 w 3364029"/>
                <a:gd name="connsiteY5" fmla="*/ 91440 h 1641108"/>
                <a:gd name="connsiteX6" fmla="*/ 245444 w 3364029"/>
                <a:gd name="connsiteY6" fmla="*/ 149192 h 1641108"/>
                <a:gd name="connsiteX7" fmla="*/ 303196 w 3364029"/>
                <a:gd name="connsiteY7" fmla="*/ 149192 h 1641108"/>
                <a:gd name="connsiteX8" fmla="*/ 303196 w 3364029"/>
                <a:gd name="connsiteY8" fmla="*/ 231007 h 1641108"/>
                <a:gd name="connsiteX9" fmla="*/ 433137 w 3364029"/>
                <a:gd name="connsiteY9" fmla="*/ 231007 h 1641108"/>
                <a:gd name="connsiteX10" fmla="*/ 433137 w 3364029"/>
                <a:gd name="connsiteY10" fmla="*/ 283946 h 1641108"/>
                <a:gd name="connsiteX11" fmla="*/ 539015 w 3364029"/>
                <a:gd name="connsiteY11" fmla="*/ 283946 h 1641108"/>
                <a:gd name="connsiteX12" fmla="*/ 539015 w 3364029"/>
                <a:gd name="connsiteY12" fmla="*/ 375386 h 1641108"/>
                <a:gd name="connsiteX13" fmla="*/ 591954 w 3364029"/>
                <a:gd name="connsiteY13" fmla="*/ 375386 h 1641108"/>
                <a:gd name="connsiteX14" fmla="*/ 591954 w 3364029"/>
                <a:gd name="connsiteY14" fmla="*/ 437950 h 1641108"/>
                <a:gd name="connsiteX15" fmla="*/ 664143 w 3364029"/>
                <a:gd name="connsiteY15" fmla="*/ 437950 h 1641108"/>
                <a:gd name="connsiteX16" fmla="*/ 664143 w 3364029"/>
                <a:gd name="connsiteY16" fmla="*/ 495701 h 1641108"/>
                <a:gd name="connsiteX17" fmla="*/ 745958 w 3364029"/>
                <a:gd name="connsiteY17" fmla="*/ 495701 h 1641108"/>
                <a:gd name="connsiteX18" fmla="*/ 745958 w 3364029"/>
                <a:gd name="connsiteY18" fmla="*/ 548640 h 1641108"/>
                <a:gd name="connsiteX19" fmla="*/ 875899 w 3364029"/>
                <a:gd name="connsiteY19" fmla="*/ 548640 h 1641108"/>
                <a:gd name="connsiteX20" fmla="*/ 875899 w 3364029"/>
                <a:gd name="connsiteY20" fmla="*/ 596767 h 1641108"/>
                <a:gd name="connsiteX21" fmla="*/ 919213 w 3364029"/>
                <a:gd name="connsiteY21" fmla="*/ 596767 h 1641108"/>
                <a:gd name="connsiteX22" fmla="*/ 919213 w 3364029"/>
                <a:gd name="connsiteY22" fmla="*/ 654518 h 1641108"/>
                <a:gd name="connsiteX23" fmla="*/ 996215 w 3364029"/>
                <a:gd name="connsiteY23" fmla="*/ 654518 h 1641108"/>
                <a:gd name="connsiteX24" fmla="*/ 996215 w 3364029"/>
                <a:gd name="connsiteY24" fmla="*/ 697832 h 1641108"/>
                <a:gd name="connsiteX25" fmla="*/ 1044341 w 3364029"/>
                <a:gd name="connsiteY25" fmla="*/ 697832 h 1641108"/>
                <a:gd name="connsiteX26" fmla="*/ 1044341 w 3364029"/>
                <a:gd name="connsiteY26" fmla="*/ 750771 h 1641108"/>
                <a:gd name="connsiteX27" fmla="*/ 1087655 w 3364029"/>
                <a:gd name="connsiteY27" fmla="*/ 750771 h 1641108"/>
                <a:gd name="connsiteX28" fmla="*/ 1087655 w 3364029"/>
                <a:gd name="connsiteY28" fmla="*/ 798897 h 1641108"/>
                <a:gd name="connsiteX29" fmla="*/ 1150219 w 3364029"/>
                <a:gd name="connsiteY29" fmla="*/ 798897 h 1641108"/>
                <a:gd name="connsiteX30" fmla="*/ 1150219 w 3364029"/>
                <a:gd name="connsiteY30" fmla="*/ 798897 h 1641108"/>
                <a:gd name="connsiteX31" fmla="*/ 1150219 w 3364029"/>
                <a:gd name="connsiteY31" fmla="*/ 847024 h 1641108"/>
                <a:gd name="connsiteX32" fmla="*/ 1265722 w 3364029"/>
                <a:gd name="connsiteY32" fmla="*/ 847024 h 1641108"/>
                <a:gd name="connsiteX33" fmla="*/ 1265722 w 3364029"/>
                <a:gd name="connsiteY33" fmla="*/ 899962 h 1641108"/>
                <a:gd name="connsiteX34" fmla="*/ 1371600 w 3364029"/>
                <a:gd name="connsiteY34" fmla="*/ 899962 h 1641108"/>
                <a:gd name="connsiteX35" fmla="*/ 1371600 w 3364029"/>
                <a:gd name="connsiteY35" fmla="*/ 952901 h 1641108"/>
                <a:gd name="connsiteX36" fmla="*/ 1419726 w 3364029"/>
                <a:gd name="connsiteY36" fmla="*/ 952901 h 1641108"/>
                <a:gd name="connsiteX37" fmla="*/ 1419726 w 3364029"/>
                <a:gd name="connsiteY37" fmla="*/ 996215 h 1641108"/>
                <a:gd name="connsiteX38" fmla="*/ 1525604 w 3364029"/>
                <a:gd name="connsiteY38" fmla="*/ 996215 h 1641108"/>
                <a:gd name="connsiteX39" fmla="*/ 1525604 w 3364029"/>
                <a:gd name="connsiteY39" fmla="*/ 1044341 h 1641108"/>
                <a:gd name="connsiteX40" fmla="*/ 1612232 w 3364029"/>
                <a:gd name="connsiteY40" fmla="*/ 1044341 h 1641108"/>
                <a:gd name="connsiteX41" fmla="*/ 1612232 w 3364029"/>
                <a:gd name="connsiteY41" fmla="*/ 1102093 h 1641108"/>
                <a:gd name="connsiteX42" fmla="*/ 1694046 w 3364029"/>
                <a:gd name="connsiteY42" fmla="*/ 1102093 h 1641108"/>
                <a:gd name="connsiteX43" fmla="*/ 1694046 w 3364029"/>
                <a:gd name="connsiteY43" fmla="*/ 1145407 h 1641108"/>
                <a:gd name="connsiteX44" fmla="*/ 1795112 w 3364029"/>
                <a:gd name="connsiteY44" fmla="*/ 1145407 h 1641108"/>
                <a:gd name="connsiteX45" fmla="*/ 1795112 w 3364029"/>
                <a:gd name="connsiteY45" fmla="*/ 1145407 h 1641108"/>
                <a:gd name="connsiteX46" fmla="*/ 1795112 w 3364029"/>
                <a:gd name="connsiteY46" fmla="*/ 1188720 h 1641108"/>
                <a:gd name="connsiteX47" fmla="*/ 1862488 w 3364029"/>
                <a:gd name="connsiteY47" fmla="*/ 1188720 h 1641108"/>
                <a:gd name="connsiteX48" fmla="*/ 1862488 w 3364029"/>
                <a:gd name="connsiteY48" fmla="*/ 1236847 h 1641108"/>
                <a:gd name="connsiteX49" fmla="*/ 2045368 w 3364029"/>
                <a:gd name="connsiteY49" fmla="*/ 1236847 h 1641108"/>
                <a:gd name="connsiteX50" fmla="*/ 2136808 w 3364029"/>
                <a:gd name="connsiteY50" fmla="*/ 1236847 h 1641108"/>
                <a:gd name="connsiteX51" fmla="*/ 2136808 w 3364029"/>
                <a:gd name="connsiteY51" fmla="*/ 1294598 h 1641108"/>
                <a:gd name="connsiteX52" fmla="*/ 2252312 w 3364029"/>
                <a:gd name="connsiteY52" fmla="*/ 1294598 h 1641108"/>
                <a:gd name="connsiteX53" fmla="*/ 2252312 w 3364029"/>
                <a:gd name="connsiteY53" fmla="*/ 1342725 h 1641108"/>
                <a:gd name="connsiteX54" fmla="*/ 2338939 w 3364029"/>
                <a:gd name="connsiteY54" fmla="*/ 1342725 h 1641108"/>
                <a:gd name="connsiteX55" fmla="*/ 2338939 w 3364029"/>
                <a:gd name="connsiteY55" fmla="*/ 1390851 h 1641108"/>
                <a:gd name="connsiteX56" fmla="*/ 2435192 w 3364029"/>
                <a:gd name="connsiteY56" fmla="*/ 1390851 h 1641108"/>
                <a:gd name="connsiteX57" fmla="*/ 2435192 w 3364029"/>
                <a:gd name="connsiteY57" fmla="*/ 1419727 h 1641108"/>
                <a:gd name="connsiteX58" fmla="*/ 2584383 w 3364029"/>
                <a:gd name="connsiteY58" fmla="*/ 1419727 h 1641108"/>
                <a:gd name="connsiteX59" fmla="*/ 2584383 w 3364029"/>
                <a:gd name="connsiteY59" fmla="*/ 1419727 h 1641108"/>
                <a:gd name="connsiteX60" fmla="*/ 2661385 w 3364029"/>
                <a:gd name="connsiteY60" fmla="*/ 1419727 h 1641108"/>
                <a:gd name="connsiteX61" fmla="*/ 2661385 w 3364029"/>
                <a:gd name="connsiteY61" fmla="*/ 1477478 h 1641108"/>
                <a:gd name="connsiteX62" fmla="*/ 2743200 w 3364029"/>
                <a:gd name="connsiteY62" fmla="*/ 1477478 h 1641108"/>
                <a:gd name="connsiteX63" fmla="*/ 2743200 w 3364029"/>
                <a:gd name="connsiteY63" fmla="*/ 1520792 h 1641108"/>
                <a:gd name="connsiteX64" fmla="*/ 2921267 w 3364029"/>
                <a:gd name="connsiteY64" fmla="*/ 1520792 h 1641108"/>
                <a:gd name="connsiteX65" fmla="*/ 2921267 w 3364029"/>
                <a:gd name="connsiteY65" fmla="*/ 1578544 h 1641108"/>
                <a:gd name="connsiteX66" fmla="*/ 3036771 w 3364029"/>
                <a:gd name="connsiteY66" fmla="*/ 1578544 h 1641108"/>
                <a:gd name="connsiteX67" fmla="*/ 3036771 w 3364029"/>
                <a:gd name="connsiteY67" fmla="*/ 1641108 h 1641108"/>
                <a:gd name="connsiteX68" fmla="*/ 3364029 w 3364029"/>
                <a:gd name="connsiteY68" fmla="*/ 1641108 h 164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364029" h="1641108">
                  <a:moveTo>
                    <a:pt x="0" y="0"/>
                  </a:moveTo>
                  <a:lnTo>
                    <a:pt x="67377" y="0"/>
                  </a:lnTo>
                  <a:lnTo>
                    <a:pt x="67377" y="48127"/>
                  </a:lnTo>
                  <a:lnTo>
                    <a:pt x="173255" y="48127"/>
                  </a:lnTo>
                  <a:lnTo>
                    <a:pt x="173255" y="91440"/>
                  </a:lnTo>
                  <a:lnTo>
                    <a:pt x="245444" y="91440"/>
                  </a:lnTo>
                  <a:lnTo>
                    <a:pt x="245444" y="149192"/>
                  </a:lnTo>
                  <a:lnTo>
                    <a:pt x="303196" y="149192"/>
                  </a:lnTo>
                  <a:lnTo>
                    <a:pt x="303196" y="231007"/>
                  </a:lnTo>
                  <a:lnTo>
                    <a:pt x="433137" y="231007"/>
                  </a:lnTo>
                  <a:lnTo>
                    <a:pt x="433137" y="283946"/>
                  </a:lnTo>
                  <a:lnTo>
                    <a:pt x="539015" y="283946"/>
                  </a:lnTo>
                  <a:lnTo>
                    <a:pt x="539015" y="375386"/>
                  </a:lnTo>
                  <a:lnTo>
                    <a:pt x="591954" y="375386"/>
                  </a:lnTo>
                  <a:lnTo>
                    <a:pt x="591954" y="437950"/>
                  </a:lnTo>
                  <a:lnTo>
                    <a:pt x="664143" y="437950"/>
                  </a:lnTo>
                  <a:lnTo>
                    <a:pt x="664143" y="495701"/>
                  </a:lnTo>
                  <a:lnTo>
                    <a:pt x="745958" y="495701"/>
                  </a:lnTo>
                  <a:lnTo>
                    <a:pt x="745958" y="548640"/>
                  </a:lnTo>
                  <a:lnTo>
                    <a:pt x="875899" y="548640"/>
                  </a:lnTo>
                  <a:lnTo>
                    <a:pt x="875899" y="596767"/>
                  </a:lnTo>
                  <a:lnTo>
                    <a:pt x="919213" y="596767"/>
                  </a:lnTo>
                  <a:lnTo>
                    <a:pt x="919213" y="654518"/>
                  </a:lnTo>
                  <a:lnTo>
                    <a:pt x="996215" y="654518"/>
                  </a:lnTo>
                  <a:lnTo>
                    <a:pt x="996215" y="697832"/>
                  </a:lnTo>
                  <a:lnTo>
                    <a:pt x="1044341" y="697832"/>
                  </a:lnTo>
                  <a:lnTo>
                    <a:pt x="1044341" y="750771"/>
                  </a:lnTo>
                  <a:lnTo>
                    <a:pt x="1087655" y="750771"/>
                  </a:lnTo>
                  <a:lnTo>
                    <a:pt x="1087655" y="798897"/>
                  </a:lnTo>
                  <a:lnTo>
                    <a:pt x="1150219" y="798897"/>
                  </a:lnTo>
                  <a:lnTo>
                    <a:pt x="1150219" y="798897"/>
                  </a:lnTo>
                  <a:lnTo>
                    <a:pt x="1150219" y="847024"/>
                  </a:lnTo>
                  <a:lnTo>
                    <a:pt x="1265722" y="847024"/>
                  </a:lnTo>
                  <a:lnTo>
                    <a:pt x="1265722" y="899962"/>
                  </a:lnTo>
                  <a:lnTo>
                    <a:pt x="1371600" y="899962"/>
                  </a:lnTo>
                  <a:lnTo>
                    <a:pt x="1371600" y="952901"/>
                  </a:lnTo>
                  <a:lnTo>
                    <a:pt x="1419726" y="952901"/>
                  </a:lnTo>
                  <a:lnTo>
                    <a:pt x="1419726" y="996215"/>
                  </a:lnTo>
                  <a:lnTo>
                    <a:pt x="1525604" y="996215"/>
                  </a:lnTo>
                  <a:lnTo>
                    <a:pt x="1525604" y="1044341"/>
                  </a:lnTo>
                  <a:lnTo>
                    <a:pt x="1612232" y="1044341"/>
                  </a:lnTo>
                  <a:lnTo>
                    <a:pt x="1612232" y="1102093"/>
                  </a:lnTo>
                  <a:lnTo>
                    <a:pt x="1694046" y="1102093"/>
                  </a:lnTo>
                  <a:lnTo>
                    <a:pt x="1694046" y="1145407"/>
                  </a:lnTo>
                  <a:lnTo>
                    <a:pt x="1795112" y="1145407"/>
                  </a:lnTo>
                  <a:lnTo>
                    <a:pt x="1795112" y="1145407"/>
                  </a:lnTo>
                  <a:lnTo>
                    <a:pt x="1795112" y="1188720"/>
                  </a:lnTo>
                  <a:lnTo>
                    <a:pt x="1862488" y="1188720"/>
                  </a:lnTo>
                  <a:lnTo>
                    <a:pt x="1862488" y="1236847"/>
                  </a:lnTo>
                  <a:lnTo>
                    <a:pt x="2045368" y="1236847"/>
                  </a:lnTo>
                  <a:lnTo>
                    <a:pt x="2136808" y="1236847"/>
                  </a:lnTo>
                  <a:lnTo>
                    <a:pt x="2136808" y="1294598"/>
                  </a:lnTo>
                  <a:lnTo>
                    <a:pt x="2252312" y="1294598"/>
                  </a:lnTo>
                  <a:lnTo>
                    <a:pt x="2252312" y="1342725"/>
                  </a:lnTo>
                  <a:lnTo>
                    <a:pt x="2338939" y="1342725"/>
                  </a:lnTo>
                  <a:lnTo>
                    <a:pt x="2338939" y="1390851"/>
                  </a:lnTo>
                  <a:lnTo>
                    <a:pt x="2435192" y="1390851"/>
                  </a:lnTo>
                  <a:lnTo>
                    <a:pt x="2435192" y="1419727"/>
                  </a:lnTo>
                  <a:lnTo>
                    <a:pt x="2584383" y="1419727"/>
                  </a:lnTo>
                  <a:lnTo>
                    <a:pt x="2584383" y="1419727"/>
                  </a:lnTo>
                  <a:lnTo>
                    <a:pt x="2661385" y="1419727"/>
                  </a:lnTo>
                  <a:lnTo>
                    <a:pt x="2661385" y="1477478"/>
                  </a:lnTo>
                  <a:lnTo>
                    <a:pt x="2743200" y="1477478"/>
                  </a:lnTo>
                  <a:lnTo>
                    <a:pt x="2743200" y="1520792"/>
                  </a:lnTo>
                  <a:lnTo>
                    <a:pt x="2921267" y="1520792"/>
                  </a:lnTo>
                  <a:lnTo>
                    <a:pt x="2921267" y="1578544"/>
                  </a:lnTo>
                  <a:lnTo>
                    <a:pt x="3036771" y="1578544"/>
                  </a:lnTo>
                  <a:lnTo>
                    <a:pt x="3036771" y="1641108"/>
                  </a:lnTo>
                  <a:lnTo>
                    <a:pt x="3364029" y="1641108"/>
                  </a:lnTo>
                </a:path>
              </a:pathLst>
            </a:custGeom>
            <a:noFill/>
            <a:ln w="28575">
              <a:solidFill>
                <a:srgbClr val="015873"/>
              </a:solidFill>
              <a:miter lim="800000"/>
              <a:headEnd/>
              <a:tailEnd/>
            </a:ln>
          </p:spPr>
          <p:txBody>
            <a:bodyPr rtlCol="0" anchor="ctr"/>
            <a:lstStyle/>
            <a:p>
              <a:pPr algn="ctr"/>
              <a:endParaRPr lang="en-US" dirty="0"/>
            </a:p>
          </p:txBody>
        </p:sp>
        <p:grpSp>
          <p:nvGrpSpPr>
            <p:cNvPr id="7" name="Group 6">
              <a:extLst>
                <a:ext uri="{FF2B5EF4-FFF2-40B4-BE49-F238E27FC236}">
                  <a16:creationId xmlns:a16="http://schemas.microsoft.com/office/drawing/2014/main" id="{FBD4B5CD-3A94-31D3-4496-83BF871999A7}"/>
                </a:ext>
              </a:extLst>
            </p:cNvPr>
            <p:cNvGrpSpPr/>
            <p:nvPr/>
          </p:nvGrpSpPr>
          <p:grpSpPr>
            <a:xfrm>
              <a:off x="2274660" y="1323419"/>
              <a:ext cx="3000437" cy="679103"/>
              <a:chOff x="2743910" y="991306"/>
              <a:chExt cx="3000437" cy="679103"/>
            </a:xfrm>
          </p:grpSpPr>
          <p:sp>
            <p:nvSpPr>
              <p:cNvPr id="4" name="TextBox 3">
                <a:extLst>
                  <a:ext uri="{FF2B5EF4-FFF2-40B4-BE49-F238E27FC236}">
                    <a16:creationId xmlns:a16="http://schemas.microsoft.com/office/drawing/2014/main" id="{DA65F307-CC09-5567-DB21-34AE9A771989}"/>
                  </a:ext>
                </a:extLst>
              </p:cNvPr>
              <p:cNvSpPr txBox="1"/>
              <p:nvPr/>
            </p:nvSpPr>
            <p:spPr bwMode="auto">
              <a:xfrm>
                <a:off x="2743910" y="991306"/>
                <a:ext cx="29090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II vs I: </a:t>
                </a:r>
                <a:r>
                  <a:rPr lang="en-US" sz="1200" b="0" dirty="0">
                    <a:solidFill>
                      <a:schemeClr val="bg1"/>
                    </a:solidFill>
                    <a:latin typeface="Calibri" panose="020F0502020204030204" pitchFamily="34" charset="0"/>
                  </a:rPr>
                  <a:t>HR: 1.25 (95% CI: 0.99-1.59;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 .061)</a:t>
                </a:r>
              </a:p>
            </p:txBody>
          </p:sp>
          <p:sp>
            <p:nvSpPr>
              <p:cNvPr id="5" name="TextBox 4">
                <a:extLst>
                  <a:ext uri="{FF2B5EF4-FFF2-40B4-BE49-F238E27FC236}">
                    <a16:creationId xmlns:a16="http://schemas.microsoft.com/office/drawing/2014/main" id="{E71618C8-AE2C-2E86-16CE-7037D4CC8435}"/>
                  </a:ext>
                </a:extLst>
              </p:cNvPr>
              <p:cNvSpPr txBox="1"/>
              <p:nvPr/>
            </p:nvSpPr>
            <p:spPr bwMode="auto">
              <a:xfrm>
                <a:off x="2743910" y="1192358"/>
                <a:ext cx="29908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III vs I: </a:t>
                </a:r>
                <a:r>
                  <a:rPr lang="en-US" sz="1200" b="0" dirty="0">
                    <a:solidFill>
                      <a:schemeClr val="bg1"/>
                    </a:solidFill>
                    <a:latin typeface="Calibri" panose="020F0502020204030204" pitchFamily="34" charset="0"/>
                  </a:rPr>
                  <a:t>HR: 1.75 (95% CI: 1.41-2.18;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&lt;.0001)</a:t>
                </a:r>
              </a:p>
            </p:txBody>
          </p:sp>
          <p:sp>
            <p:nvSpPr>
              <p:cNvPr id="6" name="TextBox 5">
                <a:extLst>
                  <a:ext uri="{FF2B5EF4-FFF2-40B4-BE49-F238E27FC236}">
                    <a16:creationId xmlns:a16="http://schemas.microsoft.com/office/drawing/2014/main" id="{3C364CCC-4CBB-0027-5F1E-397AB55C92A3}"/>
                  </a:ext>
                </a:extLst>
              </p:cNvPr>
              <p:cNvSpPr txBox="1"/>
              <p:nvPr/>
            </p:nvSpPr>
            <p:spPr bwMode="auto">
              <a:xfrm>
                <a:off x="2743910" y="1393410"/>
                <a:ext cx="3000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IV vs I: </a:t>
                </a:r>
                <a:r>
                  <a:rPr lang="en-US" sz="1200" b="0" dirty="0">
                    <a:solidFill>
                      <a:schemeClr val="bg1"/>
                    </a:solidFill>
                    <a:latin typeface="Calibri" panose="020F0502020204030204" pitchFamily="34" charset="0"/>
                  </a:rPr>
                  <a:t>HR: 2.53 (95% CI: 1.93-3.32;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&lt;.0001)</a:t>
                </a:r>
              </a:p>
            </p:txBody>
          </p:sp>
        </p:grpSp>
        <p:sp>
          <p:nvSpPr>
            <p:cNvPr id="8" name="Freeform 7">
              <a:extLst>
                <a:ext uri="{FF2B5EF4-FFF2-40B4-BE49-F238E27FC236}">
                  <a16:creationId xmlns:a16="http://schemas.microsoft.com/office/drawing/2014/main" id="{851DF9EA-A7F6-D387-B3FF-27A2D271E297}"/>
                </a:ext>
              </a:extLst>
            </p:cNvPr>
            <p:cNvSpPr/>
            <p:nvPr/>
          </p:nvSpPr>
          <p:spPr bwMode="auto">
            <a:xfrm>
              <a:off x="1456660" y="1605516"/>
              <a:ext cx="3779875" cy="1951075"/>
            </a:xfrm>
            <a:custGeom>
              <a:avLst/>
              <a:gdLst>
                <a:gd name="connsiteX0" fmla="*/ 0 w 3779875"/>
                <a:gd name="connsiteY0" fmla="*/ 0 h 1951075"/>
                <a:gd name="connsiteX1" fmla="*/ 0 w 3779875"/>
                <a:gd name="connsiteY1" fmla="*/ 1951075 h 1951075"/>
                <a:gd name="connsiteX2" fmla="*/ 3779875 w 3779875"/>
                <a:gd name="connsiteY2" fmla="*/ 1951075 h 1951075"/>
              </a:gdLst>
              <a:ahLst/>
              <a:cxnLst>
                <a:cxn ang="0">
                  <a:pos x="connsiteX0" y="connsiteY0"/>
                </a:cxn>
                <a:cxn ang="0">
                  <a:pos x="connsiteX1" y="connsiteY1"/>
                </a:cxn>
                <a:cxn ang="0">
                  <a:pos x="connsiteX2" y="connsiteY2"/>
                </a:cxn>
              </a:cxnLst>
              <a:rect l="l" t="t" r="r" b="b"/>
              <a:pathLst>
                <a:path w="3779875" h="1951075">
                  <a:moveTo>
                    <a:pt x="0" y="0"/>
                  </a:moveTo>
                  <a:lnTo>
                    <a:pt x="0" y="1951075"/>
                  </a:lnTo>
                  <a:lnTo>
                    <a:pt x="3779875" y="1951075"/>
                  </a:lnTo>
                </a:path>
              </a:pathLst>
            </a:custGeom>
            <a:noFill/>
            <a:ln w="28575">
              <a:solidFill>
                <a:schemeClr val="bg1"/>
              </a:solidFill>
              <a:miter lim="800000"/>
              <a:headEnd/>
              <a:tailEnd/>
            </a:ln>
          </p:spPr>
          <p:txBody>
            <a:bodyPr rtlCol="0" anchor="ctr"/>
            <a:lstStyle/>
            <a:p>
              <a:pPr algn="ctr"/>
              <a:endParaRPr lang="en-US" dirty="0"/>
            </a:p>
          </p:txBody>
        </p:sp>
        <p:grpSp>
          <p:nvGrpSpPr>
            <p:cNvPr id="14" name="Group 13">
              <a:extLst>
                <a:ext uri="{FF2B5EF4-FFF2-40B4-BE49-F238E27FC236}">
                  <a16:creationId xmlns:a16="http://schemas.microsoft.com/office/drawing/2014/main" id="{FBB419D3-F80C-560F-81A6-EDAD044773C2}"/>
                </a:ext>
              </a:extLst>
            </p:cNvPr>
            <p:cNvGrpSpPr/>
            <p:nvPr/>
          </p:nvGrpSpPr>
          <p:grpSpPr>
            <a:xfrm>
              <a:off x="1383118" y="1653361"/>
              <a:ext cx="79744" cy="1421220"/>
              <a:chOff x="1383118" y="1653361"/>
              <a:chExt cx="79744" cy="1421220"/>
            </a:xfrm>
          </p:grpSpPr>
          <p:cxnSp>
            <p:nvCxnSpPr>
              <p:cNvPr id="10" name="Straight Connector 9">
                <a:extLst>
                  <a:ext uri="{FF2B5EF4-FFF2-40B4-BE49-F238E27FC236}">
                    <a16:creationId xmlns:a16="http://schemas.microsoft.com/office/drawing/2014/main" id="{E09310FC-F11B-F596-73B6-781C89D30FD9}"/>
                  </a:ext>
                </a:extLst>
              </p:cNvPr>
              <p:cNvCxnSpPr>
                <a:cxnSpLocks/>
              </p:cNvCxnSpPr>
              <p:nvPr/>
            </p:nvCxnSpPr>
            <p:spPr bwMode="auto">
              <a:xfrm>
                <a:off x="1383118" y="1653361"/>
                <a:ext cx="79744"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88DE280C-6C27-B839-5458-193CD5A0F929}"/>
                  </a:ext>
                </a:extLst>
              </p:cNvPr>
              <p:cNvCxnSpPr>
                <a:cxnSpLocks/>
              </p:cNvCxnSpPr>
              <p:nvPr/>
            </p:nvCxnSpPr>
            <p:spPr bwMode="auto">
              <a:xfrm>
                <a:off x="1383118" y="2127101"/>
                <a:ext cx="79744"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0BBBC1A2-9021-5673-3355-21445E77FFA7}"/>
                  </a:ext>
                </a:extLst>
              </p:cNvPr>
              <p:cNvCxnSpPr>
                <a:cxnSpLocks/>
              </p:cNvCxnSpPr>
              <p:nvPr/>
            </p:nvCxnSpPr>
            <p:spPr bwMode="auto">
              <a:xfrm>
                <a:off x="1383118" y="2600841"/>
                <a:ext cx="79744"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63DF1BFB-7B01-909D-177B-004826A89069}"/>
                  </a:ext>
                </a:extLst>
              </p:cNvPr>
              <p:cNvCxnSpPr>
                <a:cxnSpLocks/>
              </p:cNvCxnSpPr>
              <p:nvPr/>
            </p:nvCxnSpPr>
            <p:spPr bwMode="auto">
              <a:xfrm>
                <a:off x="1383118" y="3074581"/>
                <a:ext cx="79744" cy="0"/>
              </a:xfrm>
              <a:prstGeom prst="line">
                <a:avLst/>
              </a:prstGeom>
              <a:noFill/>
              <a:ln w="28575" cap="flat" cmpd="sng" algn="ctr">
                <a:solidFill>
                  <a:schemeClr val="bg1"/>
                </a:solidFill>
                <a:prstDash val="solid"/>
                <a:round/>
                <a:headEnd type="none" w="med" len="med"/>
                <a:tailEnd type="none" w="med" len="med"/>
              </a:ln>
              <a:effectLst/>
            </p:spPr>
          </p:cxnSp>
        </p:grpSp>
        <p:grpSp>
          <p:nvGrpSpPr>
            <p:cNvPr id="19" name="Group 18">
              <a:extLst>
                <a:ext uri="{FF2B5EF4-FFF2-40B4-BE49-F238E27FC236}">
                  <a16:creationId xmlns:a16="http://schemas.microsoft.com/office/drawing/2014/main" id="{E8168539-D804-C334-F19D-125E353552AB}"/>
                </a:ext>
              </a:extLst>
            </p:cNvPr>
            <p:cNvGrpSpPr/>
            <p:nvPr/>
          </p:nvGrpSpPr>
          <p:grpSpPr>
            <a:xfrm>
              <a:off x="937866" y="1511154"/>
              <a:ext cx="503664" cy="1717315"/>
              <a:chOff x="656106" y="1511154"/>
              <a:chExt cx="503664" cy="1717315"/>
            </a:xfrm>
          </p:grpSpPr>
          <p:sp>
            <p:nvSpPr>
              <p:cNvPr id="15" name="TextBox 14">
                <a:extLst>
                  <a:ext uri="{FF2B5EF4-FFF2-40B4-BE49-F238E27FC236}">
                    <a16:creationId xmlns:a16="http://schemas.microsoft.com/office/drawing/2014/main" id="{1114D5B6-6283-E86C-CBDF-EF7D52A3EA0C}"/>
                  </a:ext>
                </a:extLst>
              </p:cNvPr>
              <p:cNvSpPr txBox="1"/>
              <p:nvPr/>
            </p:nvSpPr>
            <p:spPr bwMode="auto">
              <a:xfrm>
                <a:off x="656106" y="151115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16" name="TextBox 15">
                <a:extLst>
                  <a:ext uri="{FF2B5EF4-FFF2-40B4-BE49-F238E27FC236}">
                    <a16:creationId xmlns:a16="http://schemas.microsoft.com/office/drawing/2014/main" id="{F550B711-A854-6D86-F5F1-074D418165B1}"/>
                  </a:ext>
                </a:extLst>
              </p:cNvPr>
              <p:cNvSpPr txBox="1"/>
              <p:nvPr/>
            </p:nvSpPr>
            <p:spPr bwMode="auto">
              <a:xfrm>
                <a:off x="656106" y="1981000"/>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17" name="TextBox 16">
                <a:extLst>
                  <a:ext uri="{FF2B5EF4-FFF2-40B4-BE49-F238E27FC236}">
                    <a16:creationId xmlns:a16="http://schemas.microsoft.com/office/drawing/2014/main" id="{850D5863-C77F-FE75-806D-34FF097037B6}"/>
                  </a:ext>
                </a:extLst>
              </p:cNvPr>
              <p:cNvSpPr txBox="1"/>
              <p:nvPr/>
            </p:nvSpPr>
            <p:spPr bwMode="auto">
              <a:xfrm>
                <a:off x="656106" y="2450846"/>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18" name="TextBox 17">
                <a:extLst>
                  <a:ext uri="{FF2B5EF4-FFF2-40B4-BE49-F238E27FC236}">
                    <a16:creationId xmlns:a16="http://schemas.microsoft.com/office/drawing/2014/main" id="{BDBAF27A-1A9A-96BD-48F3-B36A8B81D201}"/>
                  </a:ext>
                </a:extLst>
              </p:cNvPr>
              <p:cNvSpPr txBox="1"/>
              <p:nvPr/>
            </p:nvSpPr>
            <p:spPr bwMode="auto">
              <a:xfrm>
                <a:off x="656106" y="292069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grpSp>
        <p:sp>
          <p:nvSpPr>
            <p:cNvPr id="20" name="TextBox 19">
              <a:extLst>
                <a:ext uri="{FF2B5EF4-FFF2-40B4-BE49-F238E27FC236}">
                  <a16:creationId xmlns:a16="http://schemas.microsoft.com/office/drawing/2014/main" id="{5AA2DB3C-85DC-E005-22E0-CB38E1F51406}"/>
                </a:ext>
              </a:extLst>
            </p:cNvPr>
            <p:cNvSpPr txBox="1"/>
            <p:nvPr/>
          </p:nvSpPr>
          <p:spPr bwMode="auto">
            <a:xfrm rot="16200000">
              <a:off x="666950" y="2222668"/>
              <a:ext cx="445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PFS</a:t>
              </a:r>
            </a:p>
          </p:txBody>
        </p:sp>
        <p:grpSp>
          <p:nvGrpSpPr>
            <p:cNvPr id="33" name="Group 32">
              <a:extLst>
                <a:ext uri="{FF2B5EF4-FFF2-40B4-BE49-F238E27FC236}">
                  <a16:creationId xmlns:a16="http://schemas.microsoft.com/office/drawing/2014/main" id="{0FC47206-59C6-41F0-86B4-7CEFBB5B3427}"/>
                </a:ext>
              </a:extLst>
            </p:cNvPr>
            <p:cNvGrpSpPr/>
            <p:nvPr/>
          </p:nvGrpSpPr>
          <p:grpSpPr>
            <a:xfrm>
              <a:off x="1469221" y="3546313"/>
              <a:ext cx="3567223" cy="91440"/>
              <a:chOff x="1469221" y="3546313"/>
              <a:chExt cx="3567223" cy="91440"/>
            </a:xfrm>
          </p:grpSpPr>
          <p:cxnSp>
            <p:nvCxnSpPr>
              <p:cNvPr id="22" name="Straight Connector 21">
                <a:extLst>
                  <a:ext uri="{FF2B5EF4-FFF2-40B4-BE49-F238E27FC236}">
                    <a16:creationId xmlns:a16="http://schemas.microsoft.com/office/drawing/2014/main" id="{8A3C327A-6B22-5ECB-1F68-27C31AF546D7}"/>
                  </a:ext>
                </a:extLst>
              </p:cNvPr>
              <p:cNvCxnSpPr>
                <a:cxnSpLocks/>
              </p:cNvCxnSpPr>
              <p:nvPr/>
            </p:nvCxnSpPr>
            <p:spPr bwMode="auto">
              <a:xfrm>
                <a:off x="1469221"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F6EB0CA8-75B1-D84C-4A49-4CF698C663DB}"/>
                  </a:ext>
                </a:extLst>
              </p:cNvPr>
              <p:cNvCxnSpPr>
                <a:cxnSpLocks/>
              </p:cNvCxnSpPr>
              <p:nvPr/>
            </p:nvCxnSpPr>
            <p:spPr bwMode="auto">
              <a:xfrm>
                <a:off x="1825943"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F5A3864E-5CC8-A6E8-D031-E337362EA087}"/>
                  </a:ext>
                </a:extLst>
              </p:cNvPr>
              <p:cNvCxnSpPr>
                <a:cxnSpLocks/>
              </p:cNvCxnSpPr>
              <p:nvPr/>
            </p:nvCxnSpPr>
            <p:spPr bwMode="auto">
              <a:xfrm>
                <a:off x="2182665"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8A83B796-5AA0-D0EE-DB02-5465260FCEC3}"/>
                  </a:ext>
                </a:extLst>
              </p:cNvPr>
              <p:cNvCxnSpPr>
                <a:cxnSpLocks/>
              </p:cNvCxnSpPr>
              <p:nvPr/>
            </p:nvCxnSpPr>
            <p:spPr bwMode="auto">
              <a:xfrm>
                <a:off x="2539387"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968C6B8C-A6E9-B1BC-EDD7-A99EF4AC43AA}"/>
                  </a:ext>
                </a:extLst>
              </p:cNvPr>
              <p:cNvCxnSpPr>
                <a:cxnSpLocks/>
              </p:cNvCxnSpPr>
              <p:nvPr/>
            </p:nvCxnSpPr>
            <p:spPr bwMode="auto">
              <a:xfrm>
                <a:off x="3966275"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B60A32C8-2FF1-2C31-7BC7-1D1851469E6C}"/>
                  </a:ext>
                </a:extLst>
              </p:cNvPr>
              <p:cNvCxnSpPr>
                <a:cxnSpLocks/>
              </p:cNvCxnSpPr>
              <p:nvPr/>
            </p:nvCxnSpPr>
            <p:spPr bwMode="auto">
              <a:xfrm>
                <a:off x="4322997"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00A9C2F5-A3A7-2A06-C557-1475D0ADF129}"/>
                  </a:ext>
                </a:extLst>
              </p:cNvPr>
              <p:cNvCxnSpPr>
                <a:cxnSpLocks/>
              </p:cNvCxnSpPr>
              <p:nvPr/>
            </p:nvCxnSpPr>
            <p:spPr bwMode="auto">
              <a:xfrm>
                <a:off x="4679719"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81540C13-11ED-FA04-17DC-EC340D6F0705}"/>
                  </a:ext>
                </a:extLst>
              </p:cNvPr>
              <p:cNvCxnSpPr>
                <a:cxnSpLocks/>
              </p:cNvCxnSpPr>
              <p:nvPr/>
            </p:nvCxnSpPr>
            <p:spPr bwMode="auto">
              <a:xfrm>
                <a:off x="5036444"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5E461E93-FFFE-884B-043F-18688401F1E4}"/>
                  </a:ext>
                </a:extLst>
              </p:cNvPr>
              <p:cNvCxnSpPr>
                <a:cxnSpLocks/>
              </p:cNvCxnSpPr>
              <p:nvPr/>
            </p:nvCxnSpPr>
            <p:spPr bwMode="auto">
              <a:xfrm>
                <a:off x="2896109"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15D9B4D9-C14F-9559-0447-CA0E648A28DD}"/>
                  </a:ext>
                </a:extLst>
              </p:cNvPr>
              <p:cNvCxnSpPr>
                <a:cxnSpLocks/>
              </p:cNvCxnSpPr>
              <p:nvPr/>
            </p:nvCxnSpPr>
            <p:spPr bwMode="auto">
              <a:xfrm>
                <a:off x="3252831"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599C3CD6-4C76-ABB5-05D7-BD9EDFDCEE9F}"/>
                  </a:ext>
                </a:extLst>
              </p:cNvPr>
              <p:cNvCxnSpPr>
                <a:cxnSpLocks/>
              </p:cNvCxnSpPr>
              <p:nvPr/>
            </p:nvCxnSpPr>
            <p:spPr bwMode="auto">
              <a:xfrm>
                <a:off x="3609553" y="3546313"/>
                <a:ext cx="0" cy="91440"/>
              </a:xfrm>
              <a:prstGeom prst="line">
                <a:avLst/>
              </a:prstGeom>
              <a:noFill/>
              <a:ln w="28575" cap="flat" cmpd="sng" algn="ctr">
                <a:solidFill>
                  <a:schemeClr val="bg1"/>
                </a:solidFill>
                <a:prstDash val="solid"/>
                <a:round/>
                <a:headEnd type="none" w="med" len="med"/>
                <a:tailEnd type="none" w="med" len="med"/>
              </a:ln>
              <a:effectLst/>
            </p:spPr>
          </p:cxnSp>
        </p:grpSp>
        <p:sp>
          <p:nvSpPr>
            <p:cNvPr id="34" name="TextBox 33">
              <a:extLst>
                <a:ext uri="{FF2B5EF4-FFF2-40B4-BE49-F238E27FC236}">
                  <a16:creationId xmlns:a16="http://schemas.microsoft.com/office/drawing/2014/main" id="{69DF2649-B3CF-1D29-A83F-11F86B95578A}"/>
                </a:ext>
              </a:extLst>
            </p:cNvPr>
            <p:cNvSpPr txBox="1"/>
            <p:nvPr/>
          </p:nvSpPr>
          <p:spPr bwMode="auto">
            <a:xfrm>
              <a:off x="3127626" y="385254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nvGrpSpPr>
            <p:cNvPr id="48" name="Group 47">
              <a:extLst>
                <a:ext uri="{FF2B5EF4-FFF2-40B4-BE49-F238E27FC236}">
                  <a16:creationId xmlns:a16="http://schemas.microsoft.com/office/drawing/2014/main" id="{E1F9A0EE-833C-3B1C-132C-93F8D3EC8D79}"/>
                </a:ext>
              </a:extLst>
            </p:cNvPr>
            <p:cNvGrpSpPr/>
            <p:nvPr/>
          </p:nvGrpSpPr>
          <p:grpSpPr>
            <a:xfrm>
              <a:off x="1329010" y="3609364"/>
              <a:ext cx="3944079" cy="307777"/>
              <a:chOff x="1329010" y="3609364"/>
              <a:chExt cx="3944079" cy="307777"/>
            </a:xfrm>
          </p:grpSpPr>
          <p:sp>
            <p:nvSpPr>
              <p:cNvPr id="35" name="TextBox 34">
                <a:extLst>
                  <a:ext uri="{FF2B5EF4-FFF2-40B4-BE49-F238E27FC236}">
                    <a16:creationId xmlns:a16="http://schemas.microsoft.com/office/drawing/2014/main" id="{0F80DBBA-B9FB-92C3-1AC4-4049B40B6319}"/>
                  </a:ext>
                </a:extLst>
              </p:cNvPr>
              <p:cNvSpPr txBox="1"/>
              <p:nvPr/>
            </p:nvSpPr>
            <p:spPr bwMode="auto">
              <a:xfrm>
                <a:off x="1329010" y="360936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6" name="TextBox 35">
                <a:extLst>
                  <a:ext uri="{FF2B5EF4-FFF2-40B4-BE49-F238E27FC236}">
                    <a16:creationId xmlns:a16="http://schemas.microsoft.com/office/drawing/2014/main" id="{C43D8BDD-2DEC-CBB2-5049-5E1CA99B115C}"/>
                  </a:ext>
                </a:extLst>
              </p:cNvPr>
              <p:cNvSpPr txBox="1"/>
              <p:nvPr/>
            </p:nvSpPr>
            <p:spPr bwMode="auto">
              <a:xfrm>
                <a:off x="1643063"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37" name="TextBox 36">
                <a:extLst>
                  <a:ext uri="{FF2B5EF4-FFF2-40B4-BE49-F238E27FC236}">
                    <a16:creationId xmlns:a16="http://schemas.microsoft.com/office/drawing/2014/main" id="{9D3DB6E1-B98C-37D5-372B-B40D1B1E5D83}"/>
                  </a:ext>
                </a:extLst>
              </p:cNvPr>
              <p:cNvSpPr txBox="1"/>
              <p:nvPr/>
            </p:nvSpPr>
            <p:spPr bwMode="auto">
              <a:xfrm>
                <a:off x="2000076"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8" name="TextBox 37">
                <a:extLst>
                  <a:ext uri="{FF2B5EF4-FFF2-40B4-BE49-F238E27FC236}">
                    <a16:creationId xmlns:a16="http://schemas.microsoft.com/office/drawing/2014/main" id="{CE0AD781-BE8B-E1E4-FAA2-9E3C1765A3FE}"/>
                  </a:ext>
                </a:extLst>
              </p:cNvPr>
              <p:cNvSpPr txBox="1"/>
              <p:nvPr/>
            </p:nvSpPr>
            <p:spPr bwMode="auto">
              <a:xfrm>
                <a:off x="2357089"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41" name="TextBox 40">
                <a:extLst>
                  <a:ext uri="{FF2B5EF4-FFF2-40B4-BE49-F238E27FC236}">
                    <a16:creationId xmlns:a16="http://schemas.microsoft.com/office/drawing/2014/main" id="{1AFCE791-B02A-370F-21B3-7E5407A655B5}"/>
                  </a:ext>
                </a:extLst>
              </p:cNvPr>
              <p:cNvSpPr txBox="1"/>
              <p:nvPr/>
            </p:nvSpPr>
            <p:spPr bwMode="auto">
              <a:xfrm>
                <a:off x="2714102"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42" name="TextBox 41">
                <a:extLst>
                  <a:ext uri="{FF2B5EF4-FFF2-40B4-BE49-F238E27FC236}">
                    <a16:creationId xmlns:a16="http://schemas.microsoft.com/office/drawing/2014/main" id="{7D4269C5-A7AA-62DB-8CFE-C25C5820C909}"/>
                  </a:ext>
                </a:extLst>
              </p:cNvPr>
              <p:cNvSpPr txBox="1"/>
              <p:nvPr/>
            </p:nvSpPr>
            <p:spPr bwMode="auto">
              <a:xfrm>
                <a:off x="3071115"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43" name="TextBox 42">
                <a:extLst>
                  <a:ext uri="{FF2B5EF4-FFF2-40B4-BE49-F238E27FC236}">
                    <a16:creationId xmlns:a16="http://schemas.microsoft.com/office/drawing/2014/main" id="{AB306529-D2C2-C977-0847-111A1D4CB11F}"/>
                  </a:ext>
                </a:extLst>
              </p:cNvPr>
              <p:cNvSpPr txBox="1"/>
              <p:nvPr/>
            </p:nvSpPr>
            <p:spPr bwMode="auto">
              <a:xfrm>
                <a:off x="3428128"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44" name="TextBox 43">
                <a:extLst>
                  <a:ext uri="{FF2B5EF4-FFF2-40B4-BE49-F238E27FC236}">
                    <a16:creationId xmlns:a16="http://schemas.microsoft.com/office/drawing/2014/main" id="{C0E548D2-C0ED-00FB-49B6-3820F4CD18C6}"/>
                  </a:ext>
                </a:extLst>
              </p:cNvPr>
              <p:cNvSpPr txBox="1"/>
              <p:nvPr/>
            </p:nvSpPr>
            <p:spPr bwMode="auto">
              <a:xfrm>
                <a:off x="3785141"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70</a:t>
                </a:r>
              </a:p>
            </p:txBody>
          </p:sp>
          <p:sp>
            <p:nvSpPr>
              <p:cNvPr id="45" name="TextBox 44">
                <a:extLst>
                  <a:ext uri="{FF2B5EF4-FFF2-40B4-BE49-F238E27FC236}">
                    <a16:creationId xmlns:a16="http://schemas.microsoft.com/office/drawing/2014/main" id="{B9ED794F-F537-9CC2-03BD-30503172DFE0}"/>
                  </a:ext>
                </a:extLst>
              </p:cNvPr>
              <p:cNvSpPr txBox="1"/>
              <p:nvPr/>
            </p:nvSpPr>
            <p:spPr bwMode="auto">
              <a:xfrm>
                <a:off x="4142154"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46" name="TextBox 45">
                <a:extLst>
                  <a:ext uri="{FF2B5EF4-FFF2-40B4-BE49-F238E27FC236}">
                    <a16:creationId xmlns:a16="http://schemas.microsoft.com/office/drawing/2014/main" id="{DF23FD7C-E525-BB35-801F-F47547E4108F}"/>
                  </a:ext>
                </a:extLst>
              </p:cNvPr>
              <p:cNvSpPr txBox="1"/>
              <p:nvPr/>
            </p:nvSpPr>
            <p:spPr bwMode="auto">
              <a:xfrm>
                <a:off x="4499163"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90</a:t>
                </a:r>
              </a:p>
            </p:txBody>
          </p:sp>
          <p:sp>
            <p:nvSpPr>
              <p:cNvPr id="47" name="TextBox 46">
                <a:extLst>
                  <a:ext uri="{FF2B5EF4-FFF2-40B4-BE49-F238E27FC236}">
                    <a16:creationId xmlns:a16="http://schemas.microsoft.com/office/drawing/2014/main" id="{73D16E41-BAB6-B366-CBD5-CCB8B0F8E568}"/>
                  </a:ext>
                </a:extLst>
              </p:cNvPr>
              <p:cNvSpPr txBox="1"/>
              <p:nvPr/>
            </p:nvSpPr>
            <p:spPr bwMode="auto">
              <a:xfrm>
                <a:off x="4814309" y="360936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grpSp>
        <p:grpSp>
          <p:nvGrpSpPr>
            <p:cNvPr id="58" name="Group 57">
              <a:extLst>
                <a:ext uri="{FF2B5EF4-FFF2-40B4-BE49-F238E27FC236}">
                  <a16:creationId xmlns:a16="http://schemas.microsoft.com/office/drawing/2014/main" id="{571F69CE-2482-A8AF-D540-8243680CE450}"/>
                </a:ext>
              </a:extLst>
            </p:cNvPr>
            <p:cNvGrpSpPr/>
            <p:nvPr/>
          </p:nvGrpSpPr>
          <p:grpSpPr>
            <a:xfrm>
              <a:off x="3747242" y="1941274"/>
              <a:ext cx="1349477" cy="1015244"/>
              <a:chOff x="4359630" y="2144679"/>
              <a:chExt cx="1349477" cy="1015244"/>
            </a:xfrm>
          </p:grpSpPr>
          <p:grpSp>
            <p:nvGrpSpPr>
              <p:cNvPr id="56" name="Group 55">
                <a:extLst>
                  <a:ext uri="{FF2B5EF4-FFF2-40B4-BE49-F238E27FC236}">
                    <a16:creationId xmlns:a16="http://schemas.microsoft.com/office/drawing/2014/main" id="{FCB40EE9-11BC-EEB3-F420-279E81CF5C7D}"/>
                  </a:ext>
                </a:extLst>
              </p:cNvPr>
              <p:cNvGrpSpPr/>
              <p:nvPr/>
            </p:nvGrpSpPr>
            <p:grpSpPr>
              <a:xfrm>
                <a:off x="4359630" y="2328926"/>
                <a:ext cx="1349477" cy="830997"/>
                <a:chOff x="4494027" y="2214959"/>
                <a:chExt cx="1349477" cy="830997"/>
              </a:xfrm>
            </p:grpSpPr>
            <p:grpSp>
              <p:nvGrpSpPr>
                <p:cNvPr id="55" name="Group 54">
                  <a:extLst>
                    <a:ext uri="{FF2B5EF4-FFF2-40B4-BE49-F238E27FC236}">
                      <a16:creationId xmlns:a16="http://schemas.microsoft.com/office/drawing/2014/main" id="{5C8B778E-7EB9-E117-C86C-1FCD45AAEA22}"/>
                    </a:ext>
                  </a:extLst>
                </p:cNvPr>
                <p:cNvGrpSpPr/>
                <p:nvPr/>
              </p:nvGrpSpPr>
              <p:grpSpPr>
                <a:xfrm>
                  <a:off x="4494027" y="2353381"/>
                  <a:ext cx="180622" cy="546098"/>
                  <a:chOff x="4494027" y="2353381"/>
                  <a:chExt cx="180622" cy="546098"/>
                </a:xfrm>
              </p:grpSpPr>
              <p:cxnSp>
                <p:nvCxnSpPr>
                  <p:cNvPr id="50" name="Straight Connector 49">
                    <a:extLst>
                      <a:ext uri="{FF2B5EF4-FFF2-40B4-BE49-F238E27FC236}">
                        <a16:creationId xmlns:a16="http://schemas.microsoft.com/office/drawing/2014/main" id="{A4045A2A-4AD4-FD24-313B-B131FFE79742}"/>
                      </a:ext>
                    </a:extLst>
                  </p:cNvPr>
                  <p:cNvCxnSpPr>
                    <a:cxnSpLocks/>
                  </p:cNvCxnSpPr>
                  <p:nvPr/>
                </p:nvCxnSpPr>
                <p:spPr bwMode="auto">
                  <a:xfrm>
                    <a:off x="4494027" y="2353381"/>
                    <a:ext cx="180622" cy="0"/>
                  </a:xfrm>
                  <a:prstGeom prst="line">
                    <a:avLst/>
                  </a:prstGeom>
                  <a:noFill/>
                  <a:ln w="28575" cap="flat" cmpd="sng" algn="ctr">
                    <a:solidFill>
                      <a:srgbClr val="015873"/>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DDC6FD98-7F27-D5FE-1DA2-AC2A87AEBEF4}"/>
                      </a:ext>
                    </a:extLst>
                  </p:cNvPr>
                  <p:cNvCxnSpPr>
                    <a:cxnSpLocks/>
                  </p:cNvCxnSpPr>
                  <p:nvPr/>
                </p:nvCxnSpPr>
                <p:spPr bwMode="auto">
                  <a:xfrm>
                    <a:off x="4494027" y="2535414"/>
                    <a:ext cx="180622" cy="0"/>
                  </a:xfrm>
                  <a:prstGeom prst="line">
                    <a:avLst/>
                  </a:prstGeom>
                  <a:noFill/>
                  <a:ln w="28575" cap="flat" cmpd="sng" algn="ctr">
                    <a:solidFill>
                      <a:srgbClr val="E1471D"/>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27B387C2-CF2A-4D2E-51BB-8135D1FFD60B}"/>
                      </a:ext>
                    </a:extLst>
                  </p:cNvPr>
                  <p:cNvCxnSpPr>
                    <a:cxnSpLocks/>
                  </p:cNvCxnSpPr>
                  <p:nvPr/>
                </p:nvCxnSpPr>
                <p:spPr bwMode="auto">
                  <a:xfrm>
                    <a:off x="4494027" y="2717447"/>
                    <a:ext cx="180622" cy="0"/>
                  </a:xfrm>
                  <a:prstGeom prst="line">
                    <a:avLst/>
                  </a:prstGeom>
                  <a:noFill/>
                  <a:ln w="28575" cap="flat" cmpd="sng" algn="ctr">
                    <a:solidFill>
                      <a:srgbClr val="00823B"/>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C1475497-3CCF-52FE-825C-4F781C5F943A}"/>
                      </a:ext>
                    </a:extLst>
                  </p:cNvPr>
                  <p:cNvCxnSpPr>
                    <a:cxnSpLocks/>
                  </p:cNvCxnSpPr>
                  <p:nvPr/>
                </p:nvCxnSpPr>
                <p:spPr bwMode="auto">
                  <a:xfrm>
                    <a:off x="4494027" y="2899479"/>
                    <a:ext cx="180622" cy="0"/>
                  </a:xfrm>
                  <a:prstGeom prst="line">
                    <a:avLst/>
                  </a:prstGeom>
                  <a:noFill/>
                  <a:ln w="28575" cap="flat" cmpd="sng" algn="ctr">
                    <a:solidFill>
                      <a:srgbClr val="682E74"/>
                    </a:solidFill>
                    <a:prstDash val="solid"/>
                    <a:round/>
                    <a:headEnd type="none" w="med" len="med"/>
                    <a:tailEnd type="none" w="med" len="med"/>
                  </a:ln>
                  <a:effectLst/>
                </p:spPr>
              </p:cxnSp>
            </p:grpSp>
            <p:sp>
              <p:nvSpPr>
                <p:cNvPr id="54" name="TextBox 53">
                  <a:extLst>
                    <a:ext uri="{FF2B5EF4-FFF2-40B4-BE49-F238E27FC236}">
                      <a16:creationId xmlns:a16="http://schemas.microsoft.com/office/drawing/2014/main" id="{DB2D66A8-AD3E-CCAC-C26D-04919C9A4E56}"/>
                    </a:ext>
                  </a:extLst>
                </p:cNvPr>
                <p:cNvSpPr txBox="1"/>
                <p:nvPr/>
              </p:nvSpPr>
              <p:spPr bwMode="auto">
                <a:xfrm>
                  <a:off x="4641637" y="2214959"/>
                  <a:ext cx="12018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200" b="0" dirty="0">
                      <a:solidFill>
                        <a:schemeClr val="bg1"/>
                      </a:solidFill>
                      <a:latin typeface="Calibri" panose="020F0502020204030204" pitchFamily="34" charset="0"/>
                    </a:rPr>
                    <a:t>R2-ISS I: 39 mo</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R2-ISS II: 28 mo</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R2-ISS III: 19 mo</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R2-ISS IV: 15 mo</a:t>
                  </a:r>
                </a:p>
              </p:txBody>
            </p:sp>
          </p:grpSp>
          <p:sp>
            <p:nvSpPr>
              <p:cNvPr id="57" name="TextBox 56">
                <a:extLst>
                  <a:ext uri="{FF2B5EF4-FFF2-40B4-BE49-F238E27FC236}">
                    <a16:creationId xmlns:a16="http://schemas.microsoft.com/office/drawing/2014/main" id="{54A92872-B483-CAC7-C9B1-477EE43E1C77}"/>
                  </a:ext>
                </a:extLst>
              </p:cNvPr>
              <p:cNvSpPr txBox="1"/>
              <p:nvPr/>
            </p:nvSpPr>
            <p:spPr bwMode="auto">
              <a:xfrm>
                <a:off x="4750243" y="2144679"/>
                <a:ext cx="9344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Median PFS</a:t>
                </a:r>
              </a:p>
            </p:txBody>
          </p:sp>
        </p:grpSp>
        <p:sp>
          <p:nvSpPr>
            <p:cNvPr id="62" name="Freeform 61">
              <a:extLst>
                <a:ext uri="{FF2B5EF4-FFF2-40B4-BE49-F238E27FC236}">
                  <a16:creationId xmlns:a16="http://schemas.microsoft.com/office/drawing/2014/main" id="{6F29772C-FA74-2E2D-9D0C-B380A8729D11}"/>
                </a:ext>
              </a:extLst>
            </p:cNvPr>
            <p:cNvSpPr/>
            <p:nvPr/>
          </p:nvSpPr>
          <p:spPr bwMode="auto">
            <a:xfrm>
              <a:off x="1476375" y="1660525"/>
              <a:ext cx="3381375" cy="1841500"/>
            </a:xfrm>
            <a:custGeom>
              <a:avLst/>
              <a:gdLst>
                <a:gd name="connsiteX0" fmla="*/ 0 w 3381375"/>
                <a:gd name="connsiteY0" fmla="*/ 0 h 1841500"/>
                <a:gd name="connsiteX1" fmla="*/ 44450 w 3381375"/>
                <a:gd name="connsiteY1" fmla="*/ 0 h 1841500"/>
                <a:gd name="connsiteX2" fmla="*/ 44450 w 3381375"/>
                <a:gd name="connsiteY2" fmla="*/ 73025 h 1841500"/>
                <a:gd name="connsiteX3" fmla="*/ 82550 w 3381375"/>
                <a:gd name="connsiteY3" fmla="*/ 73025 h 1841500"/>
                <a:gd name="connsiteX4" fmla="*/ 82550 w 3381375"/>
                <a:gd name="connsiteY4" fmla="*/ 133350 h 1841500"/>
                <a:gd name="connsiteX5" fmla="*/ 130175 w 3381375"/>
                <a:gd name="connsiteY5" fmla="*/ 133350 h 1841500"/>
                <a:gd name="connsiteX6" fmla="*/ 130175 w 3381375"/>
                <a:gd name="connsiteY6" fmla="*/ 215900 h 1841500"/>
                <a:gd name="connsiteX7" fmla="*/ 171450 w 3381375"/>
                <a:gd name="connsiteY7" fmla="*/ 215900 h 1841500"/>
                <a:gd name="connsiteX8" fmla="*/ 171450 w 3381375"/>
                <a:gd name="connsiteY8" fmla="*/ 314325 h 1841500"/>
                <a:gd name="connsiteX9" fmla="*/ 215900 w 3381375"/>
                <a:gd name="connsiteY9" fmla="*/ 314325 h 1841500"/>
                <a:gd name="connsiteX10" fmla="*/ 215900 w 3381375"/>
                <a:gd name="connsiteY10" fmla="*/ 450850 h 1841500"/>
                <a:gd name="connsiteX11" fmla="*/ 260350 w 3381375"/>
                <a:gd name="connsiteY11" fmla="*/ 450850 h 1841500"/>
                <a:gd name="connsiteX12" fmla="*/ 260350 w 3381375"/>
                <a:gd name="connsiteY12" fmla="*/ 571500 h 1841500"/>
                <a:gd name="connsiteX13" fmla="*/ 307975 w 3381375"/>
                <a:gd name="connsiteY13" fmla="*/ 571500 h 1841500"/>
                <a:gd name="connsiteX14" fmla="*/ 307975 w 3381375"/>
                <a:gd name="connsiteY14" fmla="*/ 635000 h 1841500"/>
                <a:gd name="connsiteX15" fmla="*/ 371475 w 3381375"/>
                <a:gd name="connsiteY15" fmla="*/ 635000 h 1841500"/>
                <a:gd name="connsiteX16" fmla="*/ 371475 w 3381375"/>
                <a:gd name="connsiteY16" fmla="*/ 742950 h 1841500"/>
                <a:gd name="connsiteX17" fmla="*/ 403225 w 3381375"/>
                <a:gd name="connsiteY17" fmla="*/ 742950 h 1841500"/>
                <a:gd name="connsiteX18" fmla="*/ 403225 w 3381375"/>
                <a:gd name="connsiteY18" fmla="*/ 835025 h 1841500"/>
                <a:gd name="connsiteX19" fmla="*/ 447675 w 3381375"/>
                <a:gd name="connsiteY19" fmla="*/ 835025 h 1841500"/>
                <a:gd name="connsiteX20" fmla="*/ 447675 w 3381375"/>
                <a:gd name="connsiteY20" fmla="*/ 939800 h 1841500"/>
                <a:gd name="connsiteX21" fmla="*/ 527050 w 3381375"/>
                <a:gd name="connsiteY21" fmla="*/ 939800 h 1841500"/>
                <a:gd name="connsiteX22" fmla="*/ 527050 w 3381375"/>
                <a:gd name="connsiteY22" fmla="*/ 996950 h 1841500"/>
                <a:gd name="connsiteX23" fmla="*/ 555625 w 3381375"/>
                <a:gd name="connsiteY23" fmla="*/ 996950 h 1841500"/>
                <a:gd name="connsiteX24" fmla="*/ 555625 w 3381375"/>
                <a:gd name="connsiteY24" fmla="*/ 1127125 h 1841500"/>
                <a:gd name="connsiteX25" fmla="*/ 628650 w 3381375"/>
                <a:gd name="connsiteY25" fmla="*/ 1127125 h 1841500"/>
                <a:gd name="connsiteX26" fmla="*/ 628650 w 3381375"/>
                <a:gd name="connsiteY26" fmla="*/ 1209675 h 1841500"/>
                <a:gd name="connsiteX27" fmla="*/ 692150 w 3381375"/>
                <a:gd name="connsiteY27" fmla="*/ 1209675 h 1841500"/>
                <a:gd name="connsiteX28" fmla="*/ 692150 w 3381375"/>
                <a:gd name="connsiteY28" fmla="*/ 1250950 h 1841500"/>
                <a:gd name="connsiteX29" fmla="*/ 771525 w 3381375"/>
                <a:gd name="connsiteY29" fmla="*/ 1250950 h 1841500"/>
                <a:gd name="connsiteX30" fmla="*/ 771525 w 3381375"/>
                <a:gd name="connsiteY30" fmla="*/ 1311275 h 1841500"/>
                <a:gd name="connsiteX31" fmla="*/ 835025 w 3381375"/>
                <a:gd name="connsiteY31" fmla="*/ 1311275 h 1841500"/>
                <a:gd name="connsiteX32" fmla="*/ 835025 w 3381375"/>
                <a:gd name="connsiteY32" fmla="*/ 1358900 h 1841500"/>
                <a:gd name="connsiteX33" fmla="*/ 942975 w 3381375"/>
                <a:gd name="connsiteY33" fmla="*/ 1358900 h 1841500"/>
                <a:gd name="connsiteX34" fmla="*/ 942975 w 3381375"/>
                <a:gd name="connsiteY34" fmla="*/ 1428750 h 1841500"/>
                <a:gd name="connsiteX35" fmla="*/ 1019175 w 3381375"/>
                <a:gd name="connsiteY35" fmla="*/ 1428750 h 1841500"/>
                <a:gd name="connsiteX36" fmla="*/ 1019175 w 3381375"/>
                <a:gd name="connsiteY36" fmla="*/ 1501775 h 1841500"/>
                <a:gd name="connsiteX37" fmla="*/ 1133475 w 3381375"/>
                <a:gd name="connsiteY37" fmla="*/ 1501775 h 1841500"/>
                <a:gd name="connsiteX38" fmla="*/ 1133475 w 3381375"/>
                <a:gd name="connsiteY38" fmla="*/ 1539875 h 1841500"/>
                <a:gd name="connsiteX39" fmla="*/ 1187450 w 3381375"/>
                <a:gd name="connsiteY39" fmla="*/ 1539875 h 1841500"/>
                <a:gd name="connsiteX40" fmla="*/ 1187450 w 3381375"/>
                <a:gd name="connsiteY40" fmla="*/ 1590675 h 1841500"/>
                <a:gd name="connsiteX41" fmla="*/ 1438275 w 3381375"/>
                <a:gd name="connsiteY41" fmla="*/ 1590675 h 1841500"/>
                <a:gd name="connsiteX42" fmla="*/ 1438275 w 3381375"/>
                <a:gd name="connsiteY42" fmla="*/ 1625600 h 1841500"/>
                <a:gd name="connsiteX43" fmla="*/ 1546225 w 3381375"/>
                <a:gd name="connsiteY43" fmla="*/ 1625600 h 1841500"/>
                <a:gd name="connsiteX44" fmla="*/ 1546225 w 3381375"/>
                <a:gd name="connsiteY44" fmla="*/ 1679575 h 1841500"/>
                <a:gd name="connsiteX45" fmla="*/ 1781175 w 3381375"/>
                <a:gd name="connsiteY45" fmla="*/ 1679575 h 1841500"/>
                <a:gd name="connsiteX46" fmla="*/ 1781175 w 3381375"/>
                <a:gd name="connsiteY46" fmla="*/ 1708150 h 1841500"/>
                <a:gd name="connsiteX47" fmla="*/ 2276475 w 3381375"/>
                <a:gd name="connsiteY47" fmla="*/ 1708150 h 1841500"/>
                <a:gd name="connsiteX48" fmla="*/ 2276475 w 3381375"/>
                <a:gd name="connsiteY48" fmla="*/ 1743075 h 1841500"/>
                <a:gd name="connsiteX49" fmla="*/ 2397125 w 3381375"/>
                <a:gd name="connsiteY49" fmla="*/ 1743075 h 1841500"/>
                <a:gd name="connsiteX50" fmla="*/ 2397125 w 3381375"/>
                <a:gd name="connsiteY50" fmla="*/ 1743075 h 1841500"/>
                <a:gd name="connsiteX51" fmla="*/ 2397125 w 3381375"/>
                <a:gd name="connsiteY51" fmla="*/ 1787525 h 1841500"/>
                <a:gd name="connsiteX52" fmla="*/ 2578100 w 3381375"/>
                <a:gd name="connsiteY52" fmla="*/ 1787525 h 1841500"/>
                <a:gd name="connsiteX53" fmla="*/ 2578100 w 3381375"/>
                <a:gd name="connsiteY53" fmla="*/ 1841500 h 1841500"/>
                <a:gd name="connsiteX54" fmla="*/ 3381375 w 3381375"/>
                <a:gd name="connsiteY54" fmla="*/ 1841500 h 184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381375" h="1841500">
                  <a:moveTo>
                    <a:pt x="0" y="0"/>
                  </a:moveTo>
                  <a:lnTo>
                    <a:pt x="44450" y="0"/>
                  </a:lnTo>
                  <a:lnTo>
                    <a:pt x="44450" y="73025"/>
                  </a:lnTo>
                  <a:lnTo>
                    <a:pt x="82550" y="73025"/>
                  </a:lnTo>
                  <a:lnTo>
                    <a:pt x="82550" y="133350"/>
                  </a:lnTo>
                  <a:lnTo>
                    <a:pt x="130175" y="133350"/>
                  </a:lnTo>
                  <a:lnTo>
                    <a:pt x="130175" y="215900"/>
                  </a:lnTo>
                  <a:lnTo>
                    <a:pt x="171450" y="215900"/>
                  </a:lnTo>
                  <a:lnTo>
                    <a:pt x="171450" y="314325"/>
                  </a:lnTo>
                  <a:lnTo>
                    <a:pt x="215900" y="314325"/>
                  </a:lnTo>
                  <a:lnTo>
                    <a:pt x="215900" y="450850"/>
                  </a:lnTo>
                  <a:lnTo>
                    <a:pt x="260350" y="450850"/>
                  </a:lnTo>
                  <a:lnTo>
                    <a:pt x="260350" y="571500"/>
                  </a:lnTo>
                  <a:lnTo>
                    <a:pt x="307975" y="571500"/>
                  </a:lnTo>
                  <a:lnTo>
                    <a:pt x="307975" y="635000"/>
                  </a:lnTo>
                  <a:lnTo>
                    <a:pt x="371475" y="635000"/>
                  </a:lnTo>
                  <a:lnTo>
                    <a:pt x="371475" y="742950"/>
                  </a:lnTo>
                  <a:lnTo>
                    <a:pt x="403225" y="742950"/>
                  </a:lnTo>
                  <a:lnTo>
                    <a:pt x="403225" y="835025"/>
                  </a:lnTo>
                  <a:lnTo>
                    <a:pt x="447675" y="835025"/>
                  </a:lnTo>
                  <a:lnTo>
                    <a:pt x="447675" y="939800"/>
                  </a:lnTo>
                  <a:lnTo>
                    <a:pt x="527050" y="939800"/>
                  </a:lnTo>
                  <a:lnTo>
                    <a:pt x="527050" y="996950"/>
                  </a:lnTo>
                  <a:lnTo>
                    <a:pt x="555625" y="996950"/>
                  </a:lnTo>
                  <a:lnTo>
                    <a:pt x="555625" y="1127125"/>
                  </a:lnTo>
                  <a:lnTo>
                    <a:pt x="628650" y="1127125"/>
                  </a:lnTo>
                  <a:lnTo>
                    <a:pt x="628650" y="1209675"/>
                  </a:lnTo>
                  <a:lnTo>
                    <a:pt x="692150" y="1209675"/>
                  </a:lnTo>
                  <a:lnTo>
                    <a:pt x="692150" y="1250950"/>
                  </a:lnTo>
                  <a:lnTo>
                    <a:pt x="771525" y="1250950"/>
                  </a:lnTo>
                  <a:lnTo>
                    <a:pt x="771525" y="1311275"/>
                  </a:lnTo>
                  <a:lnTo>
                    <a:pt x="835025" y="1311275"/>
                  </a:lnTo>
                  <a:lnTo>
                    <a:pt x="835025" y="1358900"/>
                  </a:lnTo>
                  <a:lnTo>
                    <a:pt x="942975" y="1358900"/>
                  </a:lnTo>
                  <a:lnTo>
                    <a:pt x="942975" y="1428750"/>
                  </a:lnTo>
                  <a:lnTo>
                    <a:pt x="1019175" y="1428750"/>
                  </a:lnTo>
                  <a:lnTo>
                    <a:pt x="1019175" y="1501775"/>
                  </a:lnTo>
                  <a:lnTo>
                    <a:pt x="1133475" y="1501775"/>
                  </a:lnTo>
                  <a:lnTo>
                    <a:pt x="1133475" y="1539875"/>
                  </a:lnTo>
                  <a:lnTo>
                    <a:pt x="1187450" y="1539875"/>
                  </a:lnTo>
                  <a:lnTo>
                    <a:pt x="1187450" y="1590675"/>
                  </a:lnTo>
                  <a:lnTo>
                    <a:pt x="1438275" y="1590675"/>
                  </a:lnTo>
                  <a:lnTo>
                    <a:pt x="1438275" y="1625600"/>
                  </a:lnTo>
                  <a:lnTo>
                    <a:pt x="1546225" y="1625600"/>
                  </a:lnTo>
                  <a:lnTo>
                    <a:pt x="1546225" y="1679575"/>
                  </a:lnTo>
                  <a:lnTo>
                    <a:pt x="1781175" y="1679575"/>
                  </a:lnTo>
                  <a:lnTo>
                    <a:pt x="1781175" y="1708150"/>
                  </a:lnTo>
                  <a:lnTo>
                    <a:pt x="2276475" y="1708150"/>
                  </a:lnTo>
                  <a:lnTo>
                    <a:pt x="2276475" y="1743075"/>
                  </a:lnTo>
                  <a:lnTo>
                    <a:pt x="2397125" y="1743075"/>
                  </a:lnTo>
                  <a:lnTo>
                    <a:pt x="2397125" y="1743075"/>
                  </a:lnTo>
                  <a:lnTo>
                    <a:pt x="2397125" y="1787525"/>
                  </a:lnTo>
                  <a:lnTo>
                    <a:pt x="2578100" y="1787525"/>
                  </a:lnTo>
                  <a:lnTo>
                    <a:pt x="2578100" y="1841500"/>
                  </a:lnTo>
                  <a:lnTo>
                    <a:pt x="3381375" y="1841500"/>
                  </a:lnTo>
                </a:path>
              </a:pathLst>
            </a:custGeom>
            <a:noFill/>
            <a:ln w="28575">
              <a:solidFill>
                <a:srgbClr val="682E74"/>
              </a:solidFill>
              <a:miter lim="800000"/>
              <a:headEnd/>
              <a:tailEnd/>
            </a:ln>
          </p:spPr>
          <p:txBody>
            <a:bodyPr rtlCol="0" anchor="ctr"/>
            <a:lstStyle/>
            <a:p>
              <a:pPr algn="ctr"/>
              <a:endParaRPr lang="en-US" dirty="0"/>
            </a:p>
          </p:txBody>
        </p:sp>
      </p:grpSp>
      <p:grpSp>
        <p:nvGrpSpPr>
          <p:cNvPr id="1083" name="Group 1082">
            <a:extLst>
              <a:ext uri="{FF2B5EF4-FFF2-40B4-BE49-F238E27FC236}">
                <a16:creationId xmlns:a16="http://schemas.microsoft.com/office/drawing/2014/main" id="{F729BECD-8FD9-65F5-60A1-E208D41939F6}"/>
              </a:ext>
            </a:extLst>
          </p:cNvPr>
          <p:cNvGrpSpPr/>
          <p:nvPr/>
        </p:nvGrpSpPr>
        <p:grpSpPr>
          <a:xfrm>
            <a:off x="5546189" y="1499959"/>
            <a:ext cx="5983231" cy="2843183"/>
            <a:chOff x="5546189" y="1304649"/>
            <a:chExt cx="5983231" cy="2843183"/>
          </a:xfrm>
        </p:grpSpPr>
        <p:sp>
          <p:nvSpPr>
            <p:cNvPr id="1079" name="Freeform 1078">
              <a:extLst>
                <a:ext uri="{FF2B5EF4-FFF2-40B4-BE49-F238E27FC236}">
                  <a16:creationId xmlns:a16="http://schemas.microsoft.com/office/drawing/2014/main" id="{0AB6ADEC-6C8B-0049-9F71-617D654549D0}"/>
                </a:ext>
              </a:extLst>
            </p:cNvPr>
            <p:cNvSpPr/>
            <p:nvPr/>
          </p:nvSpPr>
          <p:spPr bwMode="auto">
            <a:xfrm>
              <a:off x="6288915" y="1629508"/>
              <a:ext cx="3423139" cy="1105877"/>
            </a:xfrm>
            <a:custGeom>
              <a:avLst/>
              <a:gdLst>
                <a:gd name="connsiteX0" fmla="*/ 0 w 3423139"/>
                <a:gd name="connsiteY0" fmla="*/ 0 h 1105877"/>
                <a:gd name="connsiteX1" fmla="*/ 78154 w 3423139"/>
                <a:gd name="connsiteY1" fmla="*/ 0 h 1105877"/>
                <a:gd name="connsiteX2" fmla="*/ 78154 w 3423139"/>
                <a:gd name="connsiteY2" fmla="*/ 50800 h 1105877"/>
                <a:gd name="connsiteX3" fmla="*/ 265723 w 3423139"/>
                <a:gd name="connsiteY3" fmla="*/ 50800 h 1105877"/>
                <a:gd name="connsiteX4" fmla="*/ 265723 w 3423139"/>
                <a:gd name="connsiteY4" fmla="*/ 89877 h 1105877"/>
                <a:gd name="connsiteX5" fmla="*/ 566616 w 3423139"/>
                <a:gd name="connsiteY5" fmla="*/ 89877 h 1105877"/>
                <a:gd name="connsiteX6" fmla="*/ 566616 w 3423139"/>
                <a:gd name="connsiteY6" fmla="*/ 125046 h 1105877"/>
                <a:gd name="connsiteX7" fmla="*/ 840154 w 3423139"/>
                <a:gd name="connsiteY7" fmla="*/ 125046 h 1105877"/>
                <a:gd name="connsiteX8" fmla="*/ 840154 w 3423139"/>
                <a:gd name="connsiteY8" fmla="*/ 171938 h 1105877"/>
                <a:gd name="connsiteX9" fmla="*/ 1004277 w 3423139"/>
                <a:gd name="connsiteY9" fmla="*/ 171938 h 1105877"/>
                <a:gd name="connsiteX10" fmla="*/ 1004277 w 3423139"/>
                <a:gd name="connsiteY10" fmla="*/ 218830 h 1105877"/>
                <a:gd name="connsiteX11" fmla="*/ 1098062 w 3423139"/>
                <a:gd name="connsiteY11" fmla="*/ 218830 h 1105877"/>
                <a:gd name="connsiteX12" fmla="*/ 1098062 w 3423139"/>
                <a:gd name="connsiteY12" fmla="*/ 265723 h 1105877"/>
                <a:gd name="connsiteX13" fmla="*/ 1215293 w 3423139"/>
                <a:gd name="connsiteY13" fmla="*/ 265723 h 1105877"/>
                <a:gd name="connsiteX14" fmla="*/ 1215293 w 3423139"/>
                <a:gd name="connsiteY14" fmla="*/ 308707 h 1105877"/>
                <a:gd name="connsiteX15" fmla="*/ 1289539 w 3423139"/>
                <a:gd name="connsiteY15" fmla="*/ 308707 h 1105877"/>
                <a:gd name="connsiteX16" fmla="*/ 1289539 w 3423139"/>
                <a:gd name="connsiteY16" fmla="*/ 359507 h 1105877"/>
                <a:gd name="connsiteX17" fmla="*/ 1531816 w 3423139"/>
                <a:gd name="connsiteY17" fmla="*/ 359507 h 1105877"/>
                <a:gd name="connsiteX18" fmla="*/ 1531816 w 3423139"/>
                <a:gd name="connsiteY18" fmla="*/ 394677 h 1105877"/>
                <a:gd name="connsiteX19" fmla="*/ 1715477 w 3423139"/>
                <a:gd name="connsiteY19" fmla="*/ 394677 h 1105877"/>
                <a:gd name="connsiteX20" fmla="*/ 1715477 w 3423139"/>
                <a:gd name="connsiteY20" fmla="*/ 437661 h 1105877"/>
                <a:gd name="connsiteX21" fmla="*/ 1852246 w 3423139"/>
                <a:gd name="connsiteY21" fmla="*/ 437661 h 1105877"/>
                <a:gd name="connsiteX22" fmla="*/ 1852246 w 3423139"/>
                <a:gd name="connsiteY22" fmla="*/ 488461 h 1105877"/>
                <a:gd name="connsiteX23" fmla="*/ 1992923 w 3423139"/>
                <a:gd name="connsiteY23" fmla="*/ 488461 h 1105877"/>
                <a:gd name="connsiteX24" fmla="*/ 1992923 w 3423139"/>
                <a:gd name="connsiteY24" fmla="*/ 547077 h 1105877"/>
                <a:gd name="connsiteX25" fmla="*/ 2110154 w 3423139"/>
                <a:gd name="connsiteY25" fmla="*/ 547077 h 1105877"/>
                <a:gd name="connsiteX26" fmla="*/ 2110154 w 3423139"/>
                <a:gd name="connsiteY26" fmla="*/ 590061 h 1105877"/>
                <a:gd name="connsiteX27" fmla="*/ 2227385 w 3423139"/>
                <a:gd name="connsiteY27" fmla="*/ 590061 h 1105877"/>
                <a:gd name="connsiteX28" fmla="*/ 2227385 w 3423139"/>
                <a:gd name="connsiteY28" fmla="*/ 636954 h 1105877"/>
                <a:gd name="connsiteX29" fmla="*/ 2414954 w 3423139"/>
                <a:gd name="connsiteY29" fmla="*/ 636954 h 1105877"/>
                <a:gd name="connsiteX30" fmla="*/ 2414954 w 3423139"/>
                <a:gd name="connsiteY30" fmla="*/ 695569 h 1105877"/>
                <a:gd name="connsiteX31" fmla="*/ 2512646 w 3423139"/>
                <a:gd name="connsiteY31" fmla="*/ 695569 h 1105877"/>
                <a:gd name="connsiteX32" fmla="*/ 2512646 w 3423139"/>
                <a:gd name="connsiteY32" fmla="*/ 742461 h 1105877"/>
                <a:gd name="connsiteX33" fmla="*/ 2680677 w 3423139"/>
                <a:gd name="connsiteY33" fmla="*/ 742461 h 1105877"/>
                <a:gd name="connsiteX34" fmla="*/ 2680677 w 3423139"/>
                <a:gd name="connsiteY34" fmla="*/ 797169 h 1105877"/>
                <a:gd name="connsiteX35" fmla="*/ 2782277 w 3423139"/>
                <a:gd name="connsiteY35" fmla="*/ 797169 h 1105877"/>
                <a:gd name="connsiteX36" fmla="*/ 2782277 w 3423139"/>
                <a:gd name="connsiteY36" fmla="*/ 840154 h 1105877"/>
                <a:gd name="connsiteX37" fmla="*/ 2919046 w 3423139"/>
                <a:gd name="connsiteY37" fmla="*/ 840154 h 1105877"/>
                <a:gd name="connsiteX38" fmla="*/ 2919046 w 3423139"/>
                <a:gd name="connsiteY38" fmla="*/ 890954 h 1105877"/>
                <a:gd name="connsiteX39" fmla="*/ 3161323 w 3423139"/>
                <a:gd name="connsiteY39" fmla="*/ 890954 h 1105877"/>
                <a:gd name="connsiteX40" fmla="*/ 3161323 w 3423139"/>
                <a:gd name="connsiteY40" fmla="*/ 1004277 h 1105877"/>
                <a:gd name="connsiteX41" fmla="*/ 3325446 w 3423139"/>
                <a:gd name="connsiteY41" fmla="*/ 1004277 h 1105877"/>
                <a:gd name="connsiteX42" fmla="*/ 3325446 w 3423139"/>
                <a:gd name="connsiteY42" fmla="*/ 1105877 h 1105877"/>
                <a:gd name="connsiteX43" fmla="*/ 3423139 w 3423139"/>
                <a:gd name="connsiteY43" fmla="*/ 1105877 h 1105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423139" h="1105877">
                  <a:moveTo>
                    <a:pt x="0" y="0"/>
                  </a:moveTo>
                  <a:lnTo>
                    <a:pt x="78154" y="0"/>
                  </a:lnTo>
                  <a:lnTo>
                    <a:pt x="78154" y="50800"/>
                  </a:lnTo>
                  <a:lnTo>
                    <a:pt x="265723" y="50800"/>
                  </a:lnTo>
                  <a:lnTo>
                    <a:pt x="265723" y="89877"/>
                  </a:lnTo>
                  <a:lnTo>
                    <a:pt x="566616" y="89877"/>
                  </a:lnTo>
                  <a:lnTo>
                    <a:pt x="566616" y="125046"/>
                  </a:lnTo>
                  <a:lnTo>
                    <a:pt x="840154" y="125046"/>
                  </a:lnTo>
                  <a:lnTo>
                    <a:pt x="840154" y="171938"/>
                  </a:lnTo>
                  <a:lnTo>
                    <a:pt x="1004277" y="171938"/>
                  </a:lnTo>
                  <a:lnTo>
                    <a:pt x="1004277" y="218830"/>
                  </a:lnTo>
                  <a:lnTo>
                    <a:pt x="1098062" y="218830"/>
                  </a:lnTo>
                  <a:lnTo>
                    <a:pt x="1098062" y="265723"/>
                  </a:lnTo>
                  <a:lnTo>
                    <a:pt x="1215293" y="265723"/>
                  </a:lnTo>
                  <a:lnTo>
                    <a:pt x="1215293" y="308707"/>
                  </a:lnTo>
                  <a:lnTo>
                    <a:pt x="1289539" y="308707"/>
                  </a:lnTo>
                  <a:lnTo>
                    <a:pt x="1289539" y="359507"/>
                  </a:lnTo>
                  <a:lnTo>
                    <a:pt x="1531816" y="359507"/>
                  </a:lnTo>
                  <a:lnTo>
                    <a:pt x="1531816" y="394677"/>
                  </a:lnTo>
                  <a:lnTo>
                    <a:pt x="1715477" y="394677"/>
                  </a:lnTo>
                  <a:lnTo>
                    <a:pt x="1715477" y="437661"/>
                  </a:lnTo>
                  <a:lnTo>
                    <a:pt x="1852246" y="437661"/>
                  </a:lnTo>
                  <a:lnTo>
                    <a:pt x="1852246" y="488461"/>
                  </a:lnTo>
                  <a:lnTo>
                    <a:pt x="1992923" y="488461"/>
                  </a:lnTo>
                  <a:lnTo>
                    <a:pt x="1992923" y="547077"/>
                  </a:lnTo>
                  <a:lnTo>
                    <a:pt x="2110154" y="547077"/>
                  </a:lnTo>
                  <a:lnTo>
                    <a:pt x="2110154" y="590061"/>
                  </a:lnTo>
                  <a:lnTo>
                    <a:pt x="2227385" y="590061"/>
                  </a:lnTo>
                  <a:lnTo>
                    <a:pt x="2227385" y="636954"/>
                  </a:lnTo>
                  <a:lnTo>
                    <a:pt x="2414954" y="636954"/>
                  </a:lnTo>
                  <a:lnTo>
                    <a:pt x="2414954" y="695569"/>
                  </a:lnTo>
                  <a:lnTo>
                    <a:pt x="2512646" y="695569"/>
                  </a:lnTo>
                  <a:lnTo>
                    <a:pt x="2512646" y="742461"/>
                  </a:lnTo>
                  <a:lnTo>
                    <a:pt x="2680677" y="742461"/>
                  </a:lnTo>
                  <a:lnTo>
                    <a:pt x="2680677" y="797169"/>
                  </a:lnTo>
                  <a:lnTo>
                    <a:pt x="2782277" y="797169"/>
                  </a:lnTo>
                  <a:lnTo>
                    <a:pt x="2782277" y="840154"/>
                  </a:lnTo>
                  <a:lnTo>
                    <a:pt x="2919046" y="840154"/>
                  </a:lnTo>
                  <a:lnTo>
                    <a:pt x="2919046" y="890954"/>
                  </a:lnTo>
                  <a:lnTo>
                    <a:pt x="3161323" y="890954"/>
                  </a:lnTo>
                  <a:lnTo>
                    <a:pt x="3161323" y="1004277"/>
                  </a:lnTo>
                  <a:lnTo>
                    <a:pt x="3325446" y="1004277"/>
                  </a:lnTo>
                  <a:lnTo>
                    <a:pt x="3325446" y="1105877"/>
                  </a:lnTo>
                  <a:lnTo>
                    <a:pt x="3423139" y="1105877"/>
                  </a:lnTo>
                </a:path>
              </a:pathLst>
            </a:custGeom>
            <a:noFill/>
            <a:ln w="28575">
              <a:solidFill>
                <a:srgbClr val="E1471D"/>
              </a:solidFill>
              <a:miter lim="800000"/>
              <a:headEnd/>
              <a:tailEnd/>
            </a:ln>
          </p:spPr>
          <p:txBody>
            <a:bodyPr rtlCol="0" anchor="ctr"/>
            <a:lstStyle/>
            <a:p>
              <a:pPr algn="ctr"/>
              <a:endParaRPr lang="en-US" dirty="0"/>
            </a:p>
          </p:txBody>
        </p:sp>
        <p:sp>
          <p:nvSpPr>
            <p:cNvPr id="1078" name="Freeform 1077">
              <a:extLst>
                <a:ext uri="{FF2B5EF4-FFF2-40B4-BE49-F238E27FC236}">
                  <a16:creationId xmlns:a16="http://schemas.microsoft.com/office/drawing/2014/main" id="{2D95C359-8B7E-763A-DAA3-00A7F3CAD8AA}"/>
                </a:ext>
              </a:extLst>
            </p:cNvPr>
            <p:cNvSpPr/>
            <p:nvPr/>
          </p:nvSpPr>
          <p:spPr bwMode="auto">
            <a:xfrm>
              <a:off x="6256921" y="1606550"/>
              <a:ext cx="3463925" cy="793750"/>
            </a:xfrm>
            <a:custGeom>
              <a:avLst/>
              <a:gdLst>
                <a:gd name="connsiteX0" fmla="*/ 0 w 3463925"/>
                <a:gd name="connsiteY0" fmla="*/ 0 h 793750"/>
                <a:gd name="connsiteX1" fmla="*/ 76200 w 3463925"/>
                <a:gd name="connsiteY1" fmla="*/ 0 h 793750"/>
                <a:gd name="connsiteX2" fmla="*/ 76200 w 3463925"/>
                <a:gd name="connsiteY2" fmla="*/ 31750 h 793750"/>
                <a:gd name="connsiteX3" fmla="*/ 317500 w 3463925"/>
                <a:gd name="connsiteY3" fmla="*/ 31750 h 793750"/>
                <a:gd name="connsiteX4" fmla="*/ 317500 w 3463925"/>
                <a:gd name="connsiteY4" fmla="*/ 66675 h 793750"/>
                <a:gd name="connsiteX5" fmla="*/ 419100 w 3463925"/>
                <a:gd name="connsiteY5" fmla="*/ 66675 h 793750"/>
                <a:gd name="connsiteX6" fmla="*/ 419100 w 3463925"/>
                <a:gd name="connsiteY6" fmla="*/ 98425 h 793750"/>
                <a:gd name="connsiteX7" fmla="*/ 819150 w 3463925"/>
                <a:gd name="connsiteY7" fmla="*/ 98425 h 793750"/>
                <a:gd name="connsiteX8" fmla="*/ 819150 w 3463925"/>
                <a:gd name="connsiteY8" fmla="*/ 136525 h 793750"/>
                <a:gd name="connsiteX9" fmla="*/ 917575 w 3463925"/>
                <a:gd name="connsiteY9" fmla="*/ 136525 h 793750"/>
                <a:gd name="connsiteX10" fmla="*/ 917575 w 3463925"/>
                <a:gd name="connsiteY10" fmla="*/ 136525 h 793750"/>
                <a:gd name="connsiteX11" fmla="*/ 917575 w 3463925"/>
                <a:gd name="connsiteY11" fmla="*/ 136525 h 793750"/>
                <a:gd name="connsiteX12" fmla="*/ 917575 w 3463925"/>
                <a:gd name="connsiteY12" fmla="*/ 165100 h 793750"/>
                <a:gd name="connsiteX13" fmla="*/ 1181100 w 3463925"/>
                <a:gd name="connsiteY13" fmla="*/ 165100 h 793750"/>
                <a:gd name="connsiteX14" fmla="*/ 1181100 w 3463925"/>
                <a:gd name="connsiteY14" fmla="*/ 196850 h 793750"/>
                <a:gd name="connsiteX15" fmla="*/ 1482725 w 3463925"/>
                <a:gd name="connsiteY15" fmla="*/ 196850 h 793750"/>
                <a:gd name="connsiteX16" fmla="*/ 1482725 w 3463925"/>
                <a:gd name="connsiteY16" fmla="*/ 234950 h 793750"/>
                <a:gd name="connsiteX17" fmla="*/ 1663700 w 3463925"/>
                <a:gd name="connsiteY17" fmla="*/ 234950 h 793750"/>
                <a:gd name="connsiteX18" fmla="*/ 1663700 w 3463925"/>
                <a:gd name="connsiteY18" fmla="*/ 266700 h 793750"/>
                <a:gd name="connsiteX19" fmla="*/ 1778000 w 3463925"/>
                <a:gd name="connsiteY19" fmla="*/ 266700 h 793750"/>
                <a:gd name="connsiteX20" fmla="*/ 1778000 w 3463925"/>
                <a:gd name="connsiteY20" fmla="*/ 295275 h 793750"/>
                <a:gd name="connsiteX21" fmla="*/ 2041525 w 3463925"/>
                <a:gd name="connsiteY21" fmla="*/ 295275 h 793750"/>
                <a:gd name="connsiteX22" fmla="*/ 2041525 w 3463925"/>
                <a:gd name="connsiteY22" fmla="*/ 327025 h 793750"/>
                <a:gd name="connsiteX23" fmla="*/ 2105025 w 3463925"/>
                <a:gd name="connsiteY23" fmla="*/ 327025 h 793750"/>
                <a:gd name="connsiteX24" fmla="*/ 2105025 w 3463925"/>
                <a:gd name="connsiteY24" fmla="*/ 365125 h 793750"/>
                <a:gd name="connsiteX25" fmla="*/ 2159000 w 3463925"/>
                <a:gd name="connsiteY25" fmla="*/ 365125 h 793750"/>
                <a:gd name="connsiteX26" fmla="*/ 2159000 w 3463925"/>
                <a:gd name="connsiteY26" fmla="*/ 403225 h 793750"/>
                <a:gd name="connsiteX27" fmla="*/ 2197100 w 3463925"/>
                <a:gd name="connsiteY27" fmla="*/ 403225 h 793750"/>
                <a:gd name="connsiteX28" fmla="*/ 2197100 w 3463925"/>
                <a:gd name="connsiteY28" fmla="*/ 431800 h 793750"/>
                <a:gd name="connsiteX29" fmla="*/ 2238375 w 3463925"/>
                <a:gd name="connsiteY29" fmla="*/ 431800 h 793750"/>
                <a:gd name="connsiteX30" fmla="*/ 2238375 w 3463925"/>
                <a:gd name="connsiteY30" fmla="*/ 457200 h 793750"/>
                <a:gd name="connsiteX31" fmla="*/ 2305050 w 3463925"/>
                <a:gd name="connsiteY31" fmla="*/ 457200 h 793750"/>
                <a:gd name="connsiteX32" fmla="*/ 2305050 w 3463925"/>
                <a:gd name="connsiteY32" fmla="*/ 485775 h 793750"/>
                <a:gd name="connsiteX33" fmla="*/ 2368550 w 3463925"/>
                <a:gd name="connsiteY33" fmla="*/ 485775 h 793750"/>
                <a:gd name="connsiteX34" fmla="*/ 2368550 w 3463925"/>
                <a:gd name="connsiteY34" fmla="*/ 485775 h 793750"/>
                <a:gd name="connsiteX35" fmla="*/ 2368550 w 3463925"/>
                <a:gd name="connsiteY35" fmla="*/ 485775 h 793750"/>
                <a:gd name="connsiteX36" fmla="*/ 2368550 w 3463925"/>
                <a:gd name="connsiteY36" fmla="*/ 517525 h 793750"/>
                <a:gd name="connsiteX37" fmla="*/ 2517775 w 3463925"/>
                <a:gd name="connsiteY37" fmla="*/ 517525 h 793750"/>
                <a:gd name="connsiteX38" fmla="*/ 2517775 w 3463925"/>
                <a:gd name="connsiteY38" fmla="*/ 546100 h 793750"/>
                <a:gd name="connsiteX39" fmla="*/ 2590800 w 3463925"/>
                <a:gd name="connsiteY39" fmla="*/ 546100 h 793750"/>
                <a:gd name="connsiteX40" fmla="*/ 2590800 w 3463925"/>
                <a:gd name="connsiteY40" fmla="*/ 574675 h 793750"/>
                <a:gd name="connsiteX41" fmla="*/ 2870200 w 3463925"/>
                <a:gd name="connsiteY41" fmla="*/ 574675 h 793750"/>
                <a:gd name="connsiteX42" fmla="*/ 2870200 w 3463925"/>
                <a:gd name="connsiteY42" fmla="*/ 625475 h 793750"/>
                <a:gd name="connsiteX43" fmla="*/ 2962275 w 3463925"/>
                <a:gd name="connsiteY43" fmla="*/ 625475 h 793750"/>
                <a:gd name="connsiteX44" fmla="*/ 2962275 w 3463925"/>
                <a:gd name="connsiteY44" fmla="*/ 704850 h 793750"/>
                <a:gd name="connsiteX45" fmla="*/ 3044825 w 3463925"/>
                <a:gd name="connsiteY45" fmla="*/ 704850 h 793750"/>
                <a:gd name="connsiteX46" fmla="*/ 3044825 w 3463925"/>
                <a:gd name="connsiteY46" fmla="*/ 793750 h 793750"/>
                <a:gd name="connsiteX47" fmla="*/ 3463925 w 3463925"/>
                <a:gd name="connsiteY47" fmla="*/ 793750 h 79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463925" h="793750">
                  <a:moveTo>
                    <a:pt x="0" y="0"/>
                  </a:moveTo>
                  <a:lnTo>
                    <a:pt x="76200" y="0"/>
                  </a:lnTo>
                  <a:lnTo>
                    <a:pt x="76200" y="31750"/>
                  </a:lnTo>
                  <a:lnTo>
                    <a:pt x="317500" y="31750"/>
                  </a:lnTo>
                  <a:lnTo>
                    <a:pt x="317500" y="66675"/>
                  </a:lnTo>
                  <a:lnTo>
                    <a:pt x="419100" y="66675"/>
                  </a:lnTo>
                  <a:lnTo>
                    <a:pt x="419100" y="98425"/>
                  </a:lnTo>
                  <a:lnTo>
                    <a:pt x="819150" y="98425"/>
                  </a:lnTo>
                  <a:lnTo>
                    <a:pt x="819150" y="136525"/>
                  </a:lnTo>
                  <a:lnTo>
                    <a:pt x="917575" y="136525"/>
                  </a:lnTo>
                  <a:lnTo>
                    <a:pt x="917575" y="136525"/>
                  </a:lnTo>
                  <a:lnTo>
                    <a:pt x="917575" y="136525"/>
                  </a:lnTo>
                  <a:lnTo>
                    <a:pt x="917575" y="165100"/>
                  </a:lnTo>
                  <a:lnTo>
                    <a:pt x="1181100" y="165100"/>
                  </a:lnTo>
                  <a:lnTo>
                    <a:pt x="1181100" y="196850"/>
                  </a:lnTo>
                  <a:lnTo>
                    <a:pt x="1482725" y="196850"/>
                  </a:lnTo>
                  <a:lnTo>
                    <a:pt x="1482725" y="234950"/>
                  </a:lnTo>
                  <a:lnTo>
                    <a:pt x="1663700" y="234950"/>
                  </a:lnTo>
                  <a:lnTo>
                    <a:pt x="1663700" y="266700"/>
                  </a:lnTo>
                  <a:lnTo>
                    <a:pt x="1778000" y="266700"/>
                  </a:lnTo>
                  <a:lnTo>
                    <a:pt x="1778000" y="295275"/>
                  </a:lnTo>
                  <a:lnTo>
                    <a:pt x="2041525" y="295275"/>
                  </a:lnTo>
                  <a:lnTo>
                    <a:pt x="2041525" y="327025"/>
                  </a:lnTo>
                  <a:lnTo>
                    <a:pt x="2105025" y="327025"/>
                  </a:lnTo>
                  <a:lnTo>
                    <a:pt x="2105025" y="365125"/>
                  </a:lnTo>
                  <a:lnTo>
                    <a:pt x="2159000" y="365125"/>
                  </a:lnTo>
                  <a:lnTo>
                    <a:pt x="2159000" y="403225"/>
                  </a:lnTo>
                  <a:lnTo>
                    <a:pt x="2197100" y="403225"/>
                  </a:lnTo>
                  <a:lnTo>
                    <a:pt x="2197100" y="431800"/>
                  </a:lnTo>
                  <a:lnTo>
                    <a:pt x="2238375" y="431800"/>
                  </a:lnTo>
                  <a:lnTo>
                    <a:pt x="2238375" y="457200"/>
                  </a:lnTo>
                  <a:lnTo>
                    <a:pt x="2305050" y="457200"/>
                  </a:lnTo>
                  <a:lnTo>
                    <a:pt x="2305050" y="485775"/>
                  </a:lnTo>
                  <a:lnTo>
                    <a:pt x="2368550" y="485775"/>
                  </a:lnTo>
                  <a:lnTo>
                    <a:pt x="2368550" y="485775"/>
                  </a:lnTo>
                  <a:lnTo>
                    <a:pt x="2368550" y="485775"/>
                  </a:lnTo>
                  <a:lnTo>
                    <a:pt x="2368550" y="517525"/>
                  </a:lnTo>
                  <a:lnTo>
                    <a:pt x="2517775" y="517525"/>
                  </a:lnTo>
                  <a:lnTo>
                    <a:pt x="2517775" y="546100"/>
                  </a:lnTo>
                  <a:lnTo>
                    <a:pt x="2590800" y="546100"/>
                  </a:lnTo>
                  <a:lnTo>
                    <a:pt x="2590800" y="574675"/>
                  </a:lnTo>
                  <a:lnTo>
                    <a:pt x="2870200" y="574675"/>
                  </a:lnTo>
                  <a:lnTo>
                    <a:pt x="2870200" y="625475"/>
                  </a:lnTo>
                  <a:lnTo>
                    <a:pt x="2962275" y="625475"/>
                  </a:lnTo>
                  <a:lnTo>
                    <a:pt x="2962275" y="704850"/>
                  </a:lnTo>
                  <a:lnTo>
                    <a:pt x="3044825" y="704850"/>
                  </a:lnTo>
                  <a:lnTo>
                    <a:pt x="3044825" y="793750"/>
                  </a:lnTo>
                  <a:lnTo>
                    <a:pt x="3463925" y="793750"/>
                  </a:lnTo>
                </a:path>
              </a:pathLst>
            </a:custGeom>
            <a:noFill/>
            <a:ln w="28575">
              <a:solidFill>
                <a:srgbClr val="015873"/>
              </a:solidFill>
              <a:miter lim="800000"/>
              <a:headEnd/>
              <a:tailEnd/>
            </a:ln>
          </p:spPr>
          <p:txBody>
            <a:bodyPr rtlCol="0" anchor="ctr"/>
            <a:lstStyle/>
            <a:p>
              <a:pPr algn="ctr"/>
              <a:endParaRPr lang="en-US" dirty="0"/>
            </a:p>
          </p:txBody>
        </p:sp>
        <p:grpSp>
          <p:nvGrpSpPr>
            <p:cNvPr id="1027" name="Group 1026">
              <a:extLst>
                <a:ext uri="{FF2B5EF4-FFF2-40B4-BE49-F238E27FC236}">
                  <a16:creationId xmlns:a16="http://schemas.microsoft.com/office/drawing/2014/main" id="{4240E3AA-F5C4-611D-B858-AC22A4F469CC}"/>
                </a:ext>
              </a:extLst>
            </p:cNvPr>
            <p:cNvGrpSpPr/>
            <p:nvPr/>
          </p:nvGrpSpPr>
          <p:grpSpPr>
            <a:xfrm>
              <a:off x="8528983" y="1304649"/>
              <a:ext cx="3000437" cy="679103"/>
              <a:chOff x="2743910" y="991306"/>
              <a:chExt cx="3000437" cy="679103"/>
            </a:xfrm>
          </p:grpSpPr>
          <p:sp>
            <p:nvSpPr>
              <p:cNvPr id="1028" name="TextBox 1027">
                <a:extLst>
                  <a:ext uri="{FF2B5EF4-FFF2-40B4-BE49-F238E27FC236}">
                    <a16:creationId xmlns:a16="http://schemas.microsoft.com/office/drawing/2014/main" id="{6EA18517-8918-E8BA-C88A-DD70ABA13414}"/>
                  </a:ext>
                </a:extLst>
              </p:cNvPr>
              <p:cNvSpPr txBox="1"/>
              <p:nvPr/>
            </p:nvSpPr>
            <p:spPr bwMode="auto">
              <a:xfrm>
                <a:off x="2743910" y="991306"/>
                <a:ext cx="29090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II vs I: </a:t>
                </a:r>
                <a:r>
                  <a:rPr lang="en-US" sz="1200" b="0" dirty="0">
                    <a:solidFill>
                      <a:schemeClr val="bg1"/>
                    </a:solidFill>
                    <a:latin typeface="Calibri" panose="020F0502020204030204" pitchFamily="34" charset="0"/>
                  </a:rPr>
                  <a:t>HR: 1.52 (95% CI: 1.04-2.24;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 .032)</a:t>
                </a:r>
              </a:p>
            </p:txBody>
          </p:sp>
          <p:sp>
            <p:nvSpPr>
              <p:cNvPr id="1029" name="TextBox 1028">
                <a:extLst>
                  <a:ext uri="{FF2B5EF4-FFF2-40B4-BE49-F238E27FC236}">
                    <a16:creationId xmlns:a16="http://schemas.microsoft.com/office/drawing/2014/main" id="{ACF51618-420B-3AE5-3CDD-EE4DAAEF821F}"/>
                  </a:ext>
                </a:extLst>
              </p:cNvPr>
              <p:cNvSpPr txBox="1"/>
              <p:nvPr/>
            </p:nvSpPr>
            <p:spPr bwMode="auto">
              <a:xfrm>
                <a:off x="2743910" y="1192358"/>
                <a:ext cx="29908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III vs I: </a:t>
                </a:r>
                <a:r>
                  <a:rPr lang="en-US" sz="1200" b="0" dirty="0">
                    <a:solidFill>
                      <a:schemeClr val="bg1"/>
                    </a:solidFill>
                    <a:latin typeface="Calibri" panose="020F0502020204030204" pitchFamily="34" charset="0"/>
                  </a:rPr>
                  <a:t>HR: 3.09 (95% CI: 2.17-4.39;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&lt;.0001)</a:t>
                </a:r>
              </a:p>
            </p:txBody>
          </p:sp>
          <p:sp>
            <p:nvSpPr>
              <p:cNvPr id="1030" name="TextBox 1029">
                <a:extLst>
                  <a:ext uri="{FF2B5EF4-FFF2-40B4-BE49-F238E27FC236}">
                    <a16:creationId xmlns:a16="http://schemas.microsoft.com/office/drawing/2014/main" id="{B2B70C8E-C737-C6A3-95EF-374FEDC4F9E5}"/>
                  </a:ext>
                </a:extLst>
              </p:cNvPr>
              <p:cNvSpPr txBox="1"/>
              <p:nvPr/>
            </p:nvSpPr>
            <p:spPr bwMode="auto">
              <a:xfrm>
                <a:off x="2743910" y="1393410"/>
                <a:ext cx="30004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IV vs I: </a:t>
                </a:r>
                <a:r>
                  <a:rPr lang="en-US" sz="1200" b="0" dirty="0">
                    <a:solidFill>
                      <a:schemeClr val="bg1"/>
                    </a:solidFill>
                    <a:latin typeface="Calibri" panose="020F0502020204030204" pitchFamily="34" charset="0"/>
                  </a:rPr>
                  <a:t>HR: 5.71 (95% CI: 3.87-8.44;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&lt;.0001)</a:t>
                </a:r>
              </a:p>
            </p:txBody>
          </p:sp>
        </p:grpSp>
        <p:sp>
          <p:nvSpPr>
            <p:cNvPr id="1031" name="Freeform 1030">
              <a:extLst>
                <a:ext uri="{FF2B5EF4-FFF2-40B4-BE49-F238E27FC236}">
                  <a16:creationId xmlns:a16="http://schemas.microsoft.com/office/drawing/2014/main" id="{C5C5131B-3801-A3FF-68DB-958F72EEF8E0}"/>
                </a:ext>
              </a:extLst>
            </p:cNvPr>
            <p:cNvSpPr/>
            <p:nvPr/>
          </p:nvSpPr>
          <p:spPr bwMode="auto">
            <a:xfrm>
              <a:off x="6267195" y="1593026"/>
              <a:ext cx="3779875" cy="1951075"/>
            </a:xfrm>
            <a:custGeom>
              <a:avLst/>
              <a:gdLst>
                <a:gd name="connsiteX0" fmla="*/ 0 w 3779875"/>
                <a:gd name="connsiteY0" fmla="*/ 0 h 1951075"/>
                <a:gd name="connsiteX1" fmla="*/ 0 w 3779875"/>
                <a:gd name="connsiteY1" fmla="*/ 1951075 h 1951075"/>
                <a:gd name="connsiteX2" fmla="*/ 3779875 w 3779875"/>
                <a:gd name="connsiteY2" fmla="*/ 1951075 h 1951075"/>
              </a:gdLst>
              <a:ahLst/>
              <a:cxnLst>
                <a:cxn ang="0">
                  <a:pos x="connsiteX0" y="connsiteY0"/>
                </a:cxn>
                <a:cxn ang="0">
                  <a:pos x="connsiteX1" y="connsiteY1"/>
                </a:cxn>
                <a:cxn ang="0">
                  <a:pos x="connsiteX2" y="connsiteY2"/>
                </a:cxn>
              </a:cxnLst>
              <a:rect l="l" t="t" r="r" b="b"/>
              <a:pathLst>
                <a:path w="3779875" h="1951075">
                  <a:moveTo>
                    <a:pt x="0" y="0"/>
                  </a:moveTo>
                  <a:lnTo>
                    <a:pt x="0" y="1951075"/>
                  </a:lnTo>
                  <a:lnTo>
                    <a:pt x="3779875" y="1951075"/>
                  </a:lnTo>
                </a:path>
              </a:pathLst>
            </a:custGeom>
            <a:noFill/>
            <a:ln w="28575">
              <a:solidFill>
                <a:schemeClr val="bg1"/>
              </a:solidFill>
              <a:miter lim="800000"/>
              <a:headEnd/>
              <a:tailEnd/>
            </a:ln>
          </p:spPr>
          <p:txBody>
            <a:bodyPr rtlCol="0" anchor="ctr"/>
            <a:lstStyle/>
            <a:p>
              <a:pPr algn="ctr"/>
              <a:endParaRPr lang="en-US" dirty="0"/>
            </a:p>
          </p:txBody>
        </p:sp>
        <p:grpSp>
          <p:nvGrpSpPr>
            <p:cNvPr id="1032" name="Group 1031">
              <a:extLst>
                <a:ext uri="{FF2B5EF4-FFF2-40B4-BE49-F238E27FC236}">
                  <a16:creationId xmlns:a16="http://schemas.microsoft.com/office/drawing/2014/main" id="{542F56E5-88E5-00D2-3D8F-B76D49964D65}"/>
                </a:ext>
              </a:extLst>
            </p:cNvPr>
            <p:cNvGrpSpPr/>
            <p:nvPr/>
          </p:nvGrpSpPr>
          <p:grpSpPr>
            <a:xfrm>
              <a:off x="6193653" y="1640871"/>
              <a:ext cx="79744" cy="1421220"/>
              <a:chOff x="1383118" y="1653361"/>
              <a:chExt cx="79744" cy="1421220"/>
            </a:xfrm>
          </p:grpSpPr>
          <p:cxnSp>
            <p:nvCxnSpPr>
              <p:cNvPr id="1033" name="Straight Connector 1032">
                <a:extLst>
                  <a:ext uri="{FF2B5EF4-FFF2-40B4-BE49-F238E27FC236}">
                    <a16:creationId xmlns:a16="http://schemas.microsoft.com/office/drawing/2014/main" id="{C0D84D59-3C45-694D-E706-1F2681658DF5}"/>
                  </a:ext>
                </a:extLst>
              </p:cNvPr>
              <p:cNvCxnSpPr>
                <a:cxnSpLocks/>
              </p:cNvCxnSpPr>
              <p:nvPr/>
            </p:nvCxnSpPr>
            <p:spPr bwMode="auto">
              <a:xfrm>
                <a:off x="1383118" y="1653361"/>
                <a:ext cx="79744" cy="0"/>
              </a:xfrm>
              <a:prstGeom prst="line">
                <a:avLst/>
              </a:prstGeom>
              <a:noFill/>
              <a:ln w="28575" cap="flat" cmpd="sng" algn="ctr">
                <a:solidFill>
                  <a:schemeClr val="bg1"/>
                </a:solidFill>
                <a:prstDash val="solid"/>
                <a:round/>
                <a:headEnd type="none" w="med" len="med"/>
                <a:tailEnd type="none" w="med" len="med"/>
              </a:ln>
              <a:effectLst/>
            </p:spPr>
          </p:cxnSp>
          <p:cxnSp>
            <p:nvCxnSpPr>
              <p:cNvPr id="1034" name="Straight Connector 1033">
                <a:extLst>
                  <a:ext uri="{FF2B5EF4-FFF2-40B4-BE49-F238E27FC236}">
                    <a16:creationId xmlns:a16="http://schemas.microsoft.com/office/drawing/2014/main" id="{07181FF0-D5B6-2BD6-24B2-5C0C1407E6BE}"/>
                  </a:ext>
                </a:extLst>
              </p:cNvPr>
              <p:cNvCxnSpPr>
                <a:cxnSpLocks/>
              </p:cNvCxnSpPr>
              <p:nvPr/>
            </p:nvCxnSpPr>
            <p:spPr bwMode="auto">
              <a:xfrm>
                <a:off x="1383118" y="2127101"/>
                <a:ext cx="79744" cy="0"/>
              </a:xfrm>
              <a:prstGeom prst="line">
                <a:avLst/>
              </a:prstGeom>
              <a:noFill/>
              <a:ln w="28575" cap="flat" cmpd="sng" algn="ctr">
                <a:solidFill>
                  <a:schemeClr val="bg1"/>
                </a:solidFill>
                <a:prstDash val="solid"/>
                <a:round/>
                <a:headEnd type="none" w="med" len="med"/>
                <a:tailEnd type="none" w="med" len="med"/>
              </a:ln>
              <a:effectLst/>
            </p:spPr>
          </p:cxnSp>
          <p:cxnSp>
            <p:nvCxnSpPr>
              <p:cNvPr id="1035" name="Straight Connector 1034">
                <a:extLst>
                  <a:ext uri="{FF2B5EF4-FFF2-40B4-BE49-F238E27FC236}">
                    <a16:creationId xmlns:a16="http://schemas.microsoft.com/office/drawing/2014/main" id="{6CA55E72-3C05-378D-B830-FD101F7021A7}"/>
                  </a:ext>
                </a:extLst>
              </p:cNvPr>
              <p:cNvCxnSpPr>
                <a:cxnSpLocks/>
              </p:cNvCxnSpPr>
              <p:nvPr/>
            </p:nvCxnSpPr>
            <p:spPr bwMode="auto">
              <a:xfrm>
                <a:off x="1383118" y="2600841"/>
                <a:ext cx="79744" cy="0"/>
              </a:xfrm>
              <a:prstGeom prst="line">
                <a:avLst/>
              </a:prstGeom>
              <a:noFill/>
              <a:ln w="28575" cap="flat" cmpd="sng" algn="ctr">
                <a:solidFill>
                  <a:schemeClr val="bg1"/>
                </a:solidFill>
                <a:prstDash val="solid"/>
                <a:round/>
                <a:headEnd type="none" w="med" len="med"/>
                <a:tailEnd type="none" w="med" len="med"/>
              </a:ln>
              <a:effectLst/>
            </p:spPr>
          </p:cxnSp>
          <p:cxnSp>
            <p:nvCxnSpPr>
              <p:cNvPr id="1036" name="Straight Connector 1035">
                <a:extLst>
                  <a:ext uri="{FF2B5EF4-FFF2-40B4-BE49-F238E27FC236}">
                    <a16:creationId xmlns:a16="http://schemas.microsoft.com/office/drawing/2014/main" id="{B4CC2E10-727C-4FBA-C1BD-E2C18F3477CD}"/>
                  </a:ext>
                </a:extLst>
              </p:cNvPr>
              <p:cNvCxnSpPr>
                <a:cxnSpLocks/>
              </p:cNvCxnSpPr>
              <p:nvPr/>
            </p:nvCxnSpPr>
            <p:spPr bwMode="auto">
              <a:xfrm>
                <a:off x="1383118" y="3074581"/>
                <a:ext cx="79744" cy="0"/>
              </a:xfrm>
              <a:prstGeom prst="line">
                <a:avLst/>
              </a:prstGeom>
              <a:noFill/>
              <a:ln w="28575" cap="flat" cmpd="sng" algn="ctr">
                <a:solidFill>
                  <a:schemeClr val="bg1"/>
                </a:solidFill>
                <a:prstDash val="solid"/>
                <a:round/>
                <a:headEnd type="none" w="med" len="med"/>
                <a:tailEnd type="none" w="med" len="med"/>
              </a:ln>
              <a:effectLst/>
            </p:spPr>
          </p:cxnSp>
        </p:grpSp>
        <p:grpSp>
          <p:nvGrpSpPr>
            <p:cNvPr id="1037" name="Group 1036">
              <a:extLst>
                <a:ext uri="{FF2B5EF4-FFF2-40B4-BE49-F238E27FC236}">
                  <a16:creationId xmlns:a16="http://schemas.microsoft.com/office/drawing/2014/main" id="{42243A58-CEF9-75FC-4E9D-3012382AA5CC}"/>
                </a:ext>
              </a:extLst>
            </p:cNvPr>
            <p:cNvGrpSpPr/>
            <p:nvPr/>
          </p:nvGrpSpPr>
          <p:grpSpPr>
            <a:xfrm>
              <a:off x="5748401" y="1498664"/>
              <a:ext cx="503664" cy="1717315"/>
              <a:chOff x="656106" y="1511154"/>
              <a:chExt cx="503664" cy="1717315"/>
            </a:xfrm>
          </p:grpSpPr>
          <p:sp>
            <p:nvSpPr>
              <p:cNvPr id="1038" name="TextBox 1037">
                <a:extLst>
                  <a:ext uri="{FF2B5EF4-FFF2-40B4-BE49-F238E27FC236}">
                    <a16:creationId xmlns:a16="http://schemas.microsoft.com/office/drawing/2014/main" id="{79D6F7F0-2F0D-FE57-80AB-3E61DAA8040A}"/>
                  </a:ext>
                </a:extLst>
              </p:cNvPr>
              <p:cNvSpPr txBox="1"/>
              <p:nvPr/>
            </p:nvSpPr>
            <p:spPr bwMode="auto">
              <a:xfrm>
                <a:off x="656106" y="151115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1039" name="TextBox 1038">
                <a:extLst>
                  <a:ext uri="{FF2B5EF4-FFF2-40B4-BE49-F238E27FC236}">
                    <a16:creationId xmlns:a16="http://schemas.microsoft.com/office/drawing/2014/main" id="{90D48E8D-A2C7-A00E-4C8B-DFE8EDB331DE}"/>
                  </a:ext>
                </a:extLst>
              </p:cNvPr>
              <p:cNvSpPr txBox="1"/>
              <p:nvPr/>
            </p:nvSpPr>
            <p:spPr bwMode="auto">
              <a:xfrm>
                <a:off x="656106" y="1981000"/>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1040" name="TextBox 1039">
                <a:extLst>
                  <a:ext uri="{FF2B5EF4-FFF2-40B4-BE49-F238E27FC236}">
                    <a16:creationId xmlns:a16="http://schemas.microsoft.com/office/drawing/2014/main" id="{C1A36C42-D386-85E6-2FDC-4F3B74D6D4F4}"/>
                  </a:ext>
                </a:extLst>
              </p:cNvPr>
              <p:cNvSpPr txBox="1"/>
              <p:nvPr/>
            </p:nvSpPr>
            <p:spPr bwMode="auto">
              <a:xfrm>
                <a:off x="656106" y="2450846"/>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1041" name="TextBox 1040">
                <a:extLst>
                  <a:ext uri="{FF2B5EF4-FFF2-40B4-BE49-F238E27FC236}">
                    <a16:creationId xmlns:a16="http://schemas.microsoft.com/office/drawing/2014/main" id="{ED158B2C-2CD4-DB7F-D998-D9BEBA778F3F}"/>
                  </a:ext>
                </a:extLst>
              </p:cNvPr>
              <p:cNvSpPr txBox="1"/>
              <p:nvPr/>
            </p:nvSpPr>
            <p:spPr bwMode="auto">
              <a:xfrm>
                <a:off x="656106" y="292069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grpSp>
        <p:sp>
          <p:nvSpPr>
            <p:cNvPr id="1042" name="TextBox 1041">
              <a:extLst>
                <a:ext uri="{FF2B5EF4-FFF2-40B4-BE49-F238E27FC236}">
                  <a16:creationId xmlns:a16="http://schemas.microsoft.com/office/drawing/2014/main" id="{EE4F9E2B-1BC8-6BBC-D2BA-968B8C12F9AD}"/>
                </a:ext>
              </a:extLst>
            </p:cNvPr>
            <p:cNvSpPr txBox="1"/>
            <p:nvPr/>
          </p:nvSpPr>
          <p:spPr bwMode="auto">
            <a:xfrm rot="16200000">
              <a:off x="5504351" y="2210178"/>
              <a:ext cx="3914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OS</a:t>
              </a:r>
            </a:p>
          </p:txBody>
        </p:sp>
        <p:grpSp>
          <p:nvGrpSpPr>
            <p:cNvPr id="1043" name="Group 1042">
              <a:extLst>
                <a:ext uri="{FF2B5EF4-FFF2-40B4-BE49-F238E27FC236}">
                  <a16:creationId xmlns:a16="http://schemas.microsoft.com/office/drawing/2014/main" id="{F9354336-1320-2826-346F-434289DD6249}"/>
                </a:ext>
              </a:extLst>
            </p:cNvPr>
            <p:cNvGrpSpPr/>
            <p:nvPr/>
          </p:nvGrpSpPr>
          <p:grpSpPr>
            <a:xfrm>
              <a:off x="6279756" y="3533823"/>
              <a:ext cx="3567223" cy="91440"/>
              <a:chOff x="1469221" y="3546313"/>
              <a:chExt cx="3567223" cy="91440"/>
            </a:xfrm>
          </p:grpSpPr>
          <p:cxnSp>
            <p:nvCxnSpPr>
              <p:cNvPr id="1044" name="Straight Connector 1043">
                <a:extLst>
                  <a:ext uri="{FF2B5EF4-FFF2-40B4-BE49-F238E27FC236}">
                    <a16:creationId xmlns:a16="http://schemas.microsoft.com/office/drawing/2014/main" id="{4CEB44F6-1B1D-E769-1F45-1E48570AB2F0}"/>
                  </a:ext>
                </a:extLst>
              </p:cNvPr>
              <p:cNvCxnSpPr>
                <a:cxnSpLocks/>
              </p:cNvCxnSpPr>
              <p:nvPr/>
            </p:nvCxnSpPr>
            <p:spPr bwMode="auto">
              <a:xfrm>
                <a:off x="1469221"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1045" name="Straight Connector 1044">
                <a:extLst>
                  <a:ext uri="{FF2B5EF4-FFF2-40B4-BE49-F238E27FC236}">
                    <a16:creationId xmlns:a16="http://schemas.microsoft.com/office/drawing/2014/main" id="{D9810396-AD6C-0584-AD2D-A5EEB5960245}"/>
                  </a:ext>
                </a:extLst>
              </p:cNvPr>
              <p:cNvCxnSpPr>
                <a:cxnSpLocks/>
              </p:cNvCxnSpPr>
              <p:nvPr/>
            </p:nvCxnSpPr>
            <p:spPr bwMode="auto">
              <a:xfrm>
                <a:off x="1825943"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1046" name="Straight Connector 1045">
                <a:extLst>
                  <a:ext uri="{FF2B5EF4-FFF2-40B4-BE49-F238E27FC236}">
                    <a16:creationId xmlns:a16="http://schemas.microsoft.com/office/drawing/2014/main" id="{5522FA0B-6570-6FEF-FA26-EDEE43FB825B}"/>
                  </a:ext>
                </a:extLst>
              </p:cNvPr>
              <p:cNvCxnSpPr>
                <a:cxnSpLocks/>
              </p:cNvCxnSpPr>
              <p:nvPr/>
            </p:nvCxnSpPr>
            <p:spPr bwMode="auto">
              <a:xfrm>
                <a:off x="2182665"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1047" name="Straight Connector 1046">
                <a:extLst>
                  <a:ext uri="{FF2B5EF4-FFF2-40B4-BE49-F238E27FC236}">
                    <a16:creationId xmlns:a16="http://schemas.microsoft.com/office/drawing/2014/main" id="{92A27AFE-0EDA-F6AF-8D14-B13AD8D8D270}"/>
                  </a:ext>
                </a:extLst>
              </p:cNvPr>
              <p:cNvCxnSpPr>
                <a:cxnSpLocks/>
              </p:cNvCxnSpPr>
              <p:nvPr/>
            </p:nvCxnSpPr>
            <p:spPr bwMode="auto">
              <a:xfrm>
                <a:off x="2539387"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1048" name="Straight Connector 1047">
                <a:extLst>
                  <a:ext uri="{FF2B5EF4-FFF2-40B4-BE49-F238E27FC236}">
                    <a16:creationId xmlns:a16="http://schemas.microsoft.com/office/drawing/2014/main" id="{5DF84C5C-858E-D98D-891F-23751BEBCC49}"/>
                  </a:ext>
                </a:extLst>
              </p:cNvPr>
              <p:cNvCxnSpPr>
                <a:cxnSpLocks/>
              </p:cNvCxnSpPr>
              <p:nvPr/>
            </p:nvCxnSpPr>
            <p:spPr bwMode="auto">
              <a:xfrm>
                <a:off x="3966275"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1049" name="Straight Connector 1048">
                <a:extLst>
                  <a:ext uri="{FF2B5EF4-FFF2-40B4-BE49-F238E27FC236}">
                    <a16:creationId xmlns:a16="http://schemas.microsoft.com/office/drawing/2014/main" id="{FF438727-BAFB-62BE-AAE8-3627B1E70E30}"/>
                  </a:ext>
                </a:extLst>
              </p:cNvPr>
              <p:cNvCxnSpPr>
                <a:cxnSpLocks/>
              </p:cNvCxnSpPr>
              <p:nvPr/>
            </p:nvCxnSpPr>
            <p:spPr bwMode="auto">
              <a:xfrm>
                <a:off x="4322997"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1050" name="Straight Connector 1049">
                <a:extLst>
                  <a:ext uri="{FF2B5EF4-FFF2-40B4-BE49-F238E27FC236}">
                    <a16:creationId xmlns:a16="http://schemas.microsoft.com/office/drawing/2014/main" id="{E3F0E267-77A9-2730-2098-FF6DA6795280}"/>
                  </a:ext>
                </a:extLst>
              </p:cNvPr>
              <p:cNvCxnSpPr>
                <a:cxnSpLocks/>
              </p:cNvCxnSpPr>
              <p:nvPr/>
            </p:nvCxnSpPr>
            <p:spPr bwMode="auto">
              <a:xfrm>
                <a:off x="4679719"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1051" name="Straight Connector 1050">
                <a:extLst>
                  <a:ext uri="{FF2B5EF4-FFF2-40B4-BE49-F238E27FC236}">
                    <a16:creationId xmlns:a16="http://schemas.microsoft.com/office/drawing/2014/main" id="{C8A39F5D-8046-6062-224E-2574FEDA23D1}"/>
                  </a:ext>
                </a:extLst>
              </p:cNvPr>
              <p:cNvCxnSpPr>
                <a:cxnSpLocks/>
              </p:cNvCxnSpPr>
              <p:nvPr/>
            </p:nvCxnSpPr>
            <p:spPr bwMode="auto">
              <a:xfrm>
                <a:off x="5036444"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1052" name="Straight Connector 1051">
                <a:extLst>
                  <a:ext uri="{FF2B5EF4-FFF2-40B4-BE49-F238E27FC236}">
                    <a16:creationId xmlns:a16="http://schemas.microsoft.com/office/drawing/2014/main" id="{FAFA0A69-C571-0D58-4BB8-1BC18177C092}"/>
                  </a:ext>
                </a:extLst>
              </p:cNvPr>
              <p:cNvCxnSpPr>
                <a:cxnSpLocks/>
              </p:cNvCxnSpPr>
              <p:nvPr/>
            </p:nvCxnSpPr>
            <p:spPr bwMode="auto">
              <a:xfrm>
                <a:off x="2896109"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1053" name="Straight Connector 1052">
                <a:extLst>
                  <a:ext uri="{FF2B5EF4-FFF2-40B4-BE49-F238E27FC236}">
                    <a16:creationId xmlns:a16="http://schemas.microsoft.com/office/drawing/2014/main" id="{F9781966-8871-83FD-CFAF-AB411A91C9F9}"/>
                  </a:ext>
                </a:extLst>
              </p:cNvPr>
              <p:cNvCxnSpPr>
                <a:cxnSpLocks/>
              </p:cNvCxnSpPr>
              <p:nvPr/>
            </p:nvCxnSpPr>
            <p:spPr bwMode="auto">
              <a:xfrm>
                <a:off x="3252831" y="3546313"/>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1054" name="Straight Connector 1053">
                <a:extLst>
                  <a:ext uri="{FF2B5EF4-FFF2-40B4-BE49-F238E27FC236}">
                    <a16:creationId xmlns:a16="http://schemas.microsoft.com/office/drawing/2014/main" id="{4F07997B-E4DE-F7C5-22FB-67CCB095772F}"/>
                  </a:ext>
                </a:extLst>
              </p:cNvPr>
              <p:cNvCxnSpPr>
                <a:cxnSpLocks/>
              </p:cNvCxnSpPr>
              <p:nvPr/>
            </p:nvCxnSpPr>
            <p:spPr bwMode="auto">
              <a:xfrm>
                <a:off x="3609553" y="3546313"/>
                <a:ext cx="0" cy="91440"/>
              </a:xfrm>
              <a:prstGeom prst="line">
                <a:avLst/>
              </a:prstGeom>
              <a:noFill/>
              <a:ln w="28575" cap="flat" cmpd="sng" algn="ctr">
                <a:solidFill>
                  <a:schemeClr val="bg1"/>
                </a:solidFill>
                <a:prstDash val="solid"/>
                <a:round/>
                <a:headEnd type="none" w="med" len="med"/>
                <a:tailEnd type="none" w="med" len="med"/>
              </a:ln>
              <a:effectLst/>
            </p:spPr>
          </p:cxnSp>
        </p:grpSp>
        <p:sp>
          <p:nvSpPr>
            <p:cNvPr id="1055" name="TextBox 1054">
              <a:extLst>
                <a:ext uri="{FF2B5EF4-FFF2-40B4-BE49-F238E27FC236}">
                  <a16:creationId xmlns:a16="http://schemas.microsoft.com/office/drawing/2014/main" id="{653F1B04-7F90-55B4-F5E8-5E26EB1C8E6E}"/>
                </a:ext>
              </a:extLst>
            </p:cNvPr>
            <p:cNvSpPr txBox="1"/>
            <p:nvPr/>
          </p:nvSpPr>
          <p:spPr bwMode="auto">
            <a:xfrm>
              <a:off x="7938161" y="384005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nvGrpSpPr>
            <p:cNvPr id="1056" name="Group 1055">
              <a:extLst>
                <a:ext uri="{FF2B5EF4-FFF2-40B4-BE49-F238E27FC236}">
                  <a16:creationId xmlns:a16="http://schemas.microsoft.com/office/drawing/2014/main" id="{A0935184-49A7-5893-5D90-8165CCA3BF19}"/>
                </a:ext>
              </a:extLst>
            </p:cNvPr>
            <p:cNvGrpSpPr/>
            <p:nvPr/>
          </p:nvGrpSpPr>
          <p:grpSpPr>
            <a:xfrm>
              <a:off x="6139545" y="3596874"/>
              <a:ext cx="3944079" cy="307777"/>
              <a:chOff x="1329010" y="3609364"/>
              <a:chExt cx="3944079" cy="307777"/>
            </a:xfrm>
          </p:grpSpPr>
          <p:sp>
            <p:nvSpPr>
              <p:cNvPr id="1057" name="TextBox 1056">
                <a:extLst>
                  <a:ext uri="{FF2B5EF4-FFF2-40B4-BE49-F238E27FC236}">
                    <a16:creationId xmlns:a16="http://schemas.microsoft.com/office/drawing/2014/main" id="{4131FC7B-04BC-24E3-FD99-4A848C8DF712}"/>
                  </a:ext>
                </a:extLst>
              </p:cNvPr>
              <p:cNvSpPr txBox="1"/>
              <p:nvPr/>
            </p:nvSpPr>
            <p:spPr bwMode="auto">
              <a:xfrm>
                <a:off x="1329010" y="360936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058" name="TextBox 1057">
                <a:extLst>
                  <a:ext uri="{FF2B5EF4-FFF2-40B4-BE49-F238E27FC236}">
                    <a16:creationId xmlns:a16="http://schemas.microsoft.com/office/drawing/2014/main" id="{1B3603D9-47BB-C4B3-6128-45CCBDED56E9}"/>
                  </a:ext>
                </a:extLst>
              </p:cNvPr>
              <p:cNvSpPr txBox="1"/>
              <p:nvPr/>
            </p:nvSpPr>
            <p:spPr bwMode="auto">
              <a:xfrm>
                <a:off x="1643063"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059" name="TextBox 1058">
                <a:extLst>
                  <a:ext uri="{FF2B5EF4-FFF2-40B4-BE49-F238E27FC236}">
                    <a16:creationId xmlns:a16="http://schemas.microsoft.com/office/drawing/2014/main" id="{0A88D7B4-FB20-9EB3-9C33-E2A5FB271657}"/>
                  </a:ext>
                </a:extLst>
              </p:cNvPr>
              <p:cNvSpPr txBox="1"/>
              <p:nvPr/>
            </p:nvSpPr>
            <p:spPr bwMode="auto">
              <a:xfrm>
                <a:off x="2000076"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060" name="TextBox 1059">
                <a:extLst>
                  <a:ext uri="{FF2B5EF4-FFF2-40B4-BE49-F238E27FC236}">
                    <a16:creationId xmlns:a16="http://schemas.microsoft.com/office/drawing/2014/main" id="{574B82A8-C4DA-7195-826E-1240192A7B29}"/>
                  </a:ext>
                </a:extLst>
              </p:cNvPr>
              <p:cNvSpPr txBox="1"/>
              <p:nvPr/>
            </p:nvSpPr>
            <p:spPr bwMode="auto">
              <a:xfrm>
                <a:off x="2357089"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061" name="TextBox 1060">
                <a:extLst>
                  <a:ext uri="{FF2B5EF4-FFF2-40B4-BE49-F238E27FC236}">
                    <a16:creationId xmlns:a16="http://schemas.microsoft.com/office/drawing/2014/main" id="{855E6727-E52B-5AD4-87CC-C01761AA8A64}"/>
                  </a:ext>
                </a:extLst>
              </p:cNvPr>
              <p:cNvSpPr txBox="1"/>
              <p:nvPr/>
            </p:nvSpPr>
            <p:spPr bwMode="auto">
              <a:xfrm>
                <a:off x="2714102"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1062" name="TextBox 1061">
                <a:extLst>
                  <a:ext uri="{FF2B5EF4-FFF2-40B4-BE49-F238E27FC236}">
                    <a16:creationId xmlns:a16="http://schemas.microsoft.com/office/drawing/2014/main" id="{D96A34F0-2077-B663-DA84-25AF8BCE6846}"/>
                  </a:ext>
                </a:extLst>
              </p:cNvPr>
              <p:cNvSpPr txBox="1"/>
              <p:nvPr/>
            </p:nvSpPr>
            <p:spPr bwMode="auto">
              <a:xfrm>
                <a:off x="3071115"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1063" name="TextBox 1062">
                <a:extLst>
                  <a:ext uri="{FF2B5EF4-FFF2-40B4-BE49-F238E27FC236}">
                    <a16:creationId xmlns:a16="http://schemas.microsoft.com/office/drawing/2014/main" id="{954E805C-70A8-4D18-7241-A76D4E7BA792}"/>
                  </a:ext>
                </a:extLst>
              </p:cNvPr>
              <p:cNvSpPr txBox="1"/>
              <p:nvPr/>
            </p:nvSpPr>
            <p:spPr bwMode="auto">
              <a:xfrm>
                <a:off x="3428128"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1064" name="TextBox 1063">
                <a:extLst>
                  <a:ext uri="{FF2B5EF4-FFF2-40B4-BE49-F238E27FC236}">
                    <a16:creationId xmlns:a16="http://schemas.microsoft.com/office/drawing/2014/main" id="{AE1275C7-2B3E-6323-FD26-C70E8C78D5C0}"/>
                  </a:ext>
                </a:extLst>
              </p:cNvPr>
              <p:cNvSpPr txBox="1"/>
              <p:nvPr/>
            </p:nvSpPr>
            <p:spPr bwMode="auto">
              <a:xfrm>
                <a:off x="3785141"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70</a:t>
                </a:r>
              </a:p>
            </p:txBody>
          </p:sp>
          <p:sp>
            <p:nvSpPr>
              <p:cNvPr id="1065" name="TextBox 1064">
                <a:extLst>
                  <a:ext uri="{FF2B5EF4-FFF2-40B4-BE49-F238E27FC236}">
                    <a16:creationId xmlns:a16="http://schemas.microsoft.com/office/drawing/2014/main" id="{21936540-6EAD-B256-959F-C3506CC42831}"/>
                  </a:ext>
                </a:extLst>
              </p:cNvPr>
              <p:cNvSpPr txBox="1"/>
              <p:nvPr/>
            </p:nvSpPr>
            <p:spPr bwMode="auto">
              <a:xfrm>
                <a:off x="4142154"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1066" name="TextBox 1065">
                <a:extLst>
                  <a:ext uri="{FF2B5EF4-FFF2-40B4-BE49-F238E27FC236}">
                    <a16:creationId xmlns:a16="http://schemas.microsoft.com/office/drawing/2014/main" id="{5FFE5E01-F7CE-D936-BFA0-66E61E314C91}"/>
                  </a:ext>
                </a:extLst>
              </p:cNvPr>
              <p:cNvSpPr txBox="1"/>
              <p:nvPr/>
            </p:nvSpPr>
            <p:spPr bwMode="auto">
              <a:xfrm>
                <a:off x="4499163" y="3609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90</a:t>
                </a:r>
              </a:p>
            </p:txBody>
          </p:sp>
          <p:sp>
            <p:nvSpPr>
              <p:cNvPr id="1067" name="TextBox 1066">
                <a:extLst>
                  <a:ext uri="{FF2B5EF4-FFF2-40B4-BE49-F238E27FC236}">
                    <a16:creationId xmlns:a16="http://schemas.microsoft.com/office/drawing/2014/main" id="{6663E451-B292-FD0A-00B3-FEB3917CD819}"/>
                  </a:ext>
                </a:extLst>
              </p:cNvPr>
              <p:cNvSpPr txBox="1"/>
              <p:nvPr/>
            </p:nvSpPr>
            <p:spPr bwMode="auto">
              <a:xfrm>
                <a:off x="4814309" y="360936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grpSp>
        <p:grpSp>
          <p:nvGrpSpPr>
            <p:cNvPr id="1068" name="Group 1067">
              <a:extLst>
                <a:ext uri="{FF2B5EF4-FFF2-40B4-BE49-F238E27FC236}">
                  <a16:creationId xmlns:a16="http://schemas.microsoft.com/office/drawing/2014/main" id="{13F4ADB0-884E-CE25-AA39-37BA95A4898B}"/>
                </a:ext>
              </a:extLst>
            </p:cNvPr>
            <p:cNvGrpSpPr/>
            <p:nvPr/>
          </p:nvGrpSpPr>
          <p:grpSpPr>
            <a:xfrm>
              <a:off x="9833585" y="1961960"/>
              <a:ext cx="1349477" cy="1006366"/>
              <a:chOff x="4359630" y="2153557"/>
              <a:chExt cx="1349477" cy="1006366"/>
            </a:xfrm>
          </p:grpSpPr>
          <p:grpSp>
            <p:nvGrpSpPr>
              <p:cNvPr id="1069" name="Group 1068">
                <a:extLst>
                  <a:ext uri="{FF2B5EF4-FFF2-40B4-BE49-F238E27FC236}">
                    <a16:creationId xmlns:a16="http://schemas.microsoft.com/office/drawing/2014/main" id="{FA214F87-B808-9F23-A002-C88A6B98CBA1}"/>
                  </a:ext>
                </a:extLst>
              </p:cNvPr>
              <p:cNvGrpSpPr/>
              <p:nvPr/>
            </p:nvGrpSpPr>
            <p:grpSpPr>
              <a:xfrm>
                <a:off x="4359630" y="2328926"/>
                <a:ext cx="1349477" cy="830997"/>
                <a:chOff x="4494027" y="2214959"/>
                <a:chExt cx="1349477" cy="830997"/>
              </a:xfrm>
            </p:grpSpPr>
            <p:grpSp>
              <p:nvGrpSpPr>
                <p:cNvPr id="1071" name="Group 1070">
                  <a:extLst>
                    <a:ext uri="{FF2B5EF4-FFF2-40B4-BE49-F238E27FC236}">
                      <a16:creationId xmlns:a16="http://schemas.microsoft.com/office/drawing/2014/main" id="{1527A589-1EF0-FF22-0ADB-F1696ECB1AA0}"/>
                    </a:ext>
                  </a:extLst>
                </p:cNvPr>
                <p:cNvGrpSpPr/>
                <p:nvPr/>
              </p:nvGrpSpPr>
              <p:grpSpPr>
                <a:xfrm>
                  <a:off x="4494027" y="2353381"/>
                  <a:ext cx="180622" cy="546098"/>
                  <a:chOff x="4494027" y="2353381"/>
                  <a:chExt cx="180622" cy="546098"/>
                </a:xfrm>
              </p:grpSpPr>
              <p:cxnSp>
                <p:nvCxnSpPr>
                  <p:cNvPr id="1073" name="Straight Connector 1072">
                    <a:extLst>
                      <a:ext uri="{FF2B5EF4-FFF2-40B4-BE49-F238E27FC236}">
                        <a16:creationId xmlns:a16="http://schemas.microsoft.com/office/drawing/2014/main" id="{D1970082-EB88-B757-7A54-C76AF5FECA1B}"/>
                      </a:ext>
                    </a:extLst>
                  </p:cNvPr>
                  <p:cNvCxnSpPr>
                    <a:cxnSpLocks/>
                  </p:cNvCxnSpPr>
                  <p:nvPr/>
                </p:nvCxnSpPr>
                <p:spPr bwMode="auto">
                  <a:xfrm>
                    <a:off x="4494027" y="2353381"/>
                    <a:ext cx="180622" cy="0"/>
                  </a:xfrm>
                  <a:prstGeom prst="line">
                    <a:avLst/>
                  </a:prstGeom>
                  <a:noFill/>
                  <a:ln w="28575" cap="flat" cmpd="sng" algn="ctr">
                    <a:solidFill>
                      <a:srgbClr val="015873"/>
                    </a:solidFill>
                    <a:prstDash val="solid"/>
                    <a:round/>
                    <a:headEnd type="none" w="med" len="med"/>
                    <a:tailEnd type="none" w="med" len="med"/>
                  </a:ln>
                  <a:effectLst/>
                </p:spPr>
              </p:cxnSp>
              <p:cxnSp>
                <p:nvCxnSpPr>
                  <p:cNvPr id="1074" name="Straight Connector 1073">
                    <a:extLst>
                      <a:ext uri="{FF2B5EF4-FFF2-40B4-BE49-F238E27FC236}">
                        <a16:creationId xmlns:a16="http://schemas.microsoft.com/office/drawing/2014/main" id="{CBD0EDDB-2402-D0E3-51FA-3A8AE0D461C9}"/>
                      </a:ext>
                    </a:extLst>
                  </p:cNvPr>
                  <p:cNvCxnSpPr>
                    <a:cxnSpLocks/>
                  </p:cNvCxnSpPr>
                  <p:nvPr/>
                </p:nvCxnSpPr>
                <p:spPr bwMode="auto">
                  <a:xfrm>
                    <a:off x="4494027" y="2535414"/>
                    <a:ext cx="180622" cy="0"/>
                  </a:xfrm>
                  <a:prstGeom prst="line">
                    <a:avLst/>
                  </a:prstGeom>
                  <a:noFill/>
                  <a:ln w="28575" cap="flat" cmpd="sng" algn="ctr">
                    <a:solidFill>
                      <a:srgbClr val="E1471D"/>
                    </a:solidFill>
                    <a:prstDash val="solid"/>
                    <a:round/>
                    <a:headEnd type="none" w="med" len="med"/>
                    <a:tailEnd type="none" w="med" len="med"/>
                  </a:ln>
                  <a:effectLst/>
                </p:spPr>
              </p:cxnSp>
              <p:cxnSp>
                <p:nvCxnSpPr>
                  <p:cNvPr id="1075" name="Straight Connector 1074">
                    <a:extLst>
                      <a:ext uri="{FF2B5EF4-FFF2-40B4-BE49-F238E27FC236}">
                        <a16:creationId xmlns:a16="http://schemas.microsoft.com/office/drawing/2014/main" id="{E012B77C-A722-FEA4-F89A-FAEEBDB7241B}"/>
                      </a:ext>
                    </a:extLst>
                  </p:cNvPr>
                  <p:cNvCxnSpPr>
                    <a:cxnSpLocks/>
                  </p:cNvCxnSpPr>
                  <p:nvPr/>
                </p:nvCxnSpPr>
                <p:spPr bwMode="auto">
                  <a:xfrm>
                    <a:off x="4494027" y="2717447"/>
                    <a:ext cx="180622" cy="0"/>
                  </a:xfrm>
                  <a:prstGeom prst="line">
                    <a:avLst/>
                  </a:prstGeom>
                  <a:noFill/>
                  <a:ln w="28575" cap="flat" cmpd="sng" algn="ctr">
                    <a:solidFill>
                      <a:srgbClr val="00823B"/>
                    </a:solidFill>
                    <a:prstDash val="solid"/>
                    <a:round/>
                    <a:headEnd type="none" w="med" len="med"/>
                    <a:tailEnd type="none" w="med" len="med"/>
                  </a:ln>
                  <a:effectLst/>
                </p:spPr>
              </p:cxnSp>
              <p:cxnSp>
                <p:nvCxnSpPr>
                  <p:cNvPr id="1076" name="Straight Connector 1075">
                    <a:extLst>
                      <a:ext uri="{FF2B5EF4-FFF2-40B4-BE49-F238E27FC236}">
                        <a16:creationId xmlns:a16="http://schemas.microsoft.com/office/drawing/2014/main" id="{6CC5301C-5132-AF2B-F1E9-5357B7BC7C12}"/>
                      </a:ext>
                    </a:extLst>
                  </p:cNvPr>
                  <p:cNvCxnSpPr>
                    <a:cxnSpLocks/>
                  </p:cNvCxnSpPr>
                  <p:nvPr/>
                </p:nvCxnSpPr>
                <p:spPr bwMode="auto">
                  <a:xfrm>
                    <a:off x="4494027" y="2899479"/>
                    <a:ext cx="180622" cy="0"/>
                  </a:xfrm>
                  <a:prstGeom prst="line">
                    <a:avLst/>
                  </a:prstGeom>
                  <a:noFill/>
                  <a:ln w="28575" cap="flat" cmpd="sng" algn="ctr">
                    <a:solidFill>
                      <a:srgbClr val="682E74"/>
                    </a:solidFill>
                    <a:prstDash val="solid"/>
                    <a:round/>
                    <a:headEnd type="none" w="med" len="med"/>
                    <a:tailEnd type="none" w="med" len="med"/>
                  </a:ln>
                  <a:effectLst/>
                </p:spPr>
              </p:cxnSp>
            </p:grpSp>
            <p:sp>
              <p:nvSpPr>
                <p:cNvPr id="1072" name="TextBox 1071">
                  <a:extLst>
                    <a:ext uri="{FF2B5EF4-FFF2-40B4-BE49-F238E27FC236}">
                      <a16:creationId xmlns:a16="http://schemas.microsoft.com/office/drawing/2014/main" id="{AE623249-1479-2523-297A-40F32018FE6C}"/>
                    </a:ext>
                  </a:extLst>
                </p:cNvPr>
                <p:cNvSpPr txBox="1"/>
                <p:nvPr/>
              </p:nvSpPr>
              <p:spPr bwMode="auto">
                <a:xfrm>
                  <a:off x="4641637" y="2214959"/>
                  <a:ext cx="12018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200" b="0" dirty="0">
                      <a:solidFill>
                        <a:schemeClr val="bg1"/>
                      </a:solidFill>
                      <a:latin typeface="Calibri" panose="020F0502020204030204" pitchFamily="34" charset="0"/>
                    </a:rPr>
                    <a:t>R2-ISS I: NR</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R2-ISS II: 89 mo</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R2-ISS III: 56 mo</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R2-ISS IV: 34 mo</a:t>
                  </a:r>
                </a:p>
              </p:txBody>
            </p:sp>
          </p:grpSp>
          <p:sp>
            <p:nvSpPr>
              <p:cNvPr id="1070" name="TextBox 1069">
                <a:extLst>
                  <a:ext uri="{FF2B5EF4-FFF2-40B4-BE49-F238E27FC236}">
                    <a16:creationId xmlns:a16="http://schemas.microsoft.com/office/drawing/2014/main" id="{F002A9E8-DFE9-7EF0-7F4D-EEA2FB7E88E1}"/>
                  </a:ext>
                </a:extLst>
              </p:cNvPr>
              <p:cNvSpPr txBox="1"/>
              <p:nvPr/>
            </p:nvSpPr>
            <p:spPr bwMode="auto">
              <a:xfrm>
                <a:off x="4773262" y="2153557"/>
                <a:ext cx="8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Median OS</a:t>
                </a:r>
              </a:p>
            </p:txBody>
          </p:sp>
        </p:grpSp>
        <p:sp>
          <p:nvSpPr>
            <p:cNvPr id="1080" name="Freeform 1079">
              <a:extLst>
                <a:ext uri="{FF2B5EF4-FFF2-40B4-BE49-F238E27FC236}">
                  <a16:creationId xmlns:a16="http://schemas.microsoft.com/office/drawing/2014/main" id="{E3C9BD8A-A9EC-98AD-C673-9F559D9984DA}"/>
                </a:ext>
              </a:extLst>
            </p:cNvPr>
            <p:cNvSpPr/>
            <p:nvPr/>
          </p:nvSpPr>
          <p:spPr bwMode="auto">
            <a:xfrm>
              <a:off x="6281100" y="1649046"/>
              <a:ext cx="3419231" cy="1738923"/>
            </a:xfrm>
            <a:custGeom>
              <a:avLst/>
              <a:gdLst>
                <a:gd name="connsiteX0" fmla="*/ 0 w 3419231"/>
                <a:gd name="connsiteY0" fmla="*/ 0 h 1738923"/>
                <a:gd name="connsiteX1" fmla="*/ 82061 w 3419231"/>
                <a:gd name="connsiteY1" fmla="*/ 0 h 1738923"/>
                <a:gd name="connsiteX2" fmla="*/ 82061 w 3419231"/>
                <a:gd name="connsiteY2" fmla="*/ 62523 h 1738923"/>
                <a:gd name="connsiteX3" fmla="*/ 156308 w 3419231"/>
                <a:gd name="connsiteY3" fmla="*/ 62523 h 1738923"/>
                <a:gd name="connsiteX4" fmla="*/ 156308 w 3419231"/>
                <a:gd name="connsiteY4" fmla="*/ 109416 h 1738923"/>
                <a:gd name="connsiteX5" fmla="*/ 238369 w 3419231"/>
                <a:gd name="connsiteY5" fmla="*/ 109416 h 1738923"/>
                <a:gd name="connsiteX6" fmla="*/ 238369 w 3419231"/>
                <a:gd name="connsiteY6" fmla="*/ 171939 h 1738923"/>
                <a:gd name="connsiteX7" fmla="*/ 289169 w 3419231"/>
                <a:gd name="connsiteY7" fmla="*/ 171939 h 1738923"/>
                <a:gd name="connsiteX8" fmla="*/ 289169 w 3419231"/>
                <a:gd name="connsiteY8" fmla="*/ 230554 h 1738923"/>
                <a:gd name="connsiteX9" fmla="*/ 336061 w 3419231"/>
                <a:gd name="connsiteY9" fmla="*/ 230554 h 1738923"/>
                <a:gd name="connsiteX10" fmla="*/ 336061 w 3419231"/>
                <a:gd name="connsiteY10" fmla="*/ 269631 h 1738923"/>
                <a:gd name="connsiteX11" fmla="*/ 402492 w 3419231"/>
                <a:gd name="connsiteY11" fmla="*/ 269631 h 1738923"/>
                <a:gd name="connsiteX12" fmla="*/ 402492 w 3419231"/>
                <a:gd name="connsiteY12" fmla="*/ 351692 h 1738923"/>
                <a:gd name="connsiteX13" fmla="*/ 457200 w 3419231"/>
                <a:gd name="connsiteY13" fmla="*/ 351692 h 1738923"/>
                <a:gd name="connsiteX14" fmla="*/ 457200 w 3419231"/>
                <a:gd name="connsiteY14" fmla="*/ 445477 h 1738923"/>
                <a:gd name="connsiteX15" fmla="*/ 527538 w 3419231"/>
                <a:gd name="connsiteY15" fmla="*/ 445477 h 1738923"/>
                <a:gd name="connsiteX16" fmla="*/ 527538 w 3419231"/>
                <a:gd name="connsiteY16" fmla="*/ 496277 h 1738923"/>
                <a:gd name="connsiteX17" fmla="*/ 601784 w 3419231"/>
                <a:gd name="connsiteY17" fmla="*/ 496277 h 1738923"/>
                <a:gd name="connsiteX18" fmla="*/ 601784 w 3419231"/>
                <a:gd name="connsiteY18" fmla="*/ 562708 h 1738923"/>
                <a:gd name="connsiteX19" fmla="*/ 640861 w 3419231"/>
                <a:gd name="connsiteY19" fmla="*/ 562708 h 1738923"/>
                <a:gd name="connsiteX20" fmla="*/ 640861 w 3419231"/>
                <a:gd name="connsiteY20" fmla="*/ 621323 h 1738923"/>
                <a:gd name="connsiteX21" fmla="*/ 746369 w 3419231"/>
                <a:gd name="connsiteY21" fmla="*/ 621323 h 1738923"/>
                <a:gd name="connsiteX22" fmla="*/ 746369 w 3419231"/>
                <a:gd name="connsiteY22" fmla="*/ 660400 h 1738923"/>
                <a:gd name="connsiteX23" fmla="*/ 836246 w 3419231"/>
                <a:gd name="connsiteY23" fmla="*/ 660400 h 1738923"/>
                <a:gd name="connsiteX24" fmla="*/ 836246 w 3419231"/>
                <a:gd name="connsiteY24" fmla="*/ 699477 h 1738923"/>
                <a:gd name="connsiteX25" fmla="*/ 910492 w 3419231"/>
                <a:gd name="connsiteY25" fmla="*/ 699477 h 1738923"/>
                <a:gd name="connsiteX26" fmla="*/ 910492 w 3419231"/>
                <a:gd name="connsiteY26" fmla="*/ 742462 h 1738923"/>
                <a:gd name="connsiteX27" fmla="*/ 984738 w 3419231"/>
                <a:gd name="connsiteY27" fmla="*/ 742462 h 1738923"/>
                <a:gd name="connsiteX28" fmla="*/ 984738 w 3419231"/>
                <a:gd name="connsiteY28" fmla="*/ 789354 h 1738923"/>
                <a:gd name="connsiteX29" fmla="*/ 1058984 w 3419231"/>
                <a:gd name="connsiteY29" fmla="*/ 789354 h 1738923"/>
                <a:gd name="connsiteX30" fmla="*/ 1058984 w 3419231"/>
                <a:gd name="connsiteY30" fmla="*/ 824523 h 1738923"/>
                <a:gd name="connsiteX31" fmla="*/ 1125415 w 3419231"/>
                <a:gd name="connsiteY31" fmla="*/ 824523 h 1738923"/>
                <a:gd name="connsiteX32" fmla="*/ 1125415 w 3419231"/>
                <a:gd name="connsiteY32" fmla="*/ 867508 h 1738923"/>
                <a:gd name="connsiteX33" fmla="*/ 1187938 w 3419231"/>
                <a:gd name="connsiteY33" fmla="*/ 867508 h 1738923"/>
                <a:gd name="connsiteX34" fmla="*/ 1187938 w 3419231"/>
                <a:gd name="connsiteY34" fmla="*/ 949569 h 1738923"/>
                <a:gd name="connsiteX35" fmla="*/ 1250461 w 3419231"/>
                <a:gd name="connsiteY35" fmla="*/ 949569 h 1738923"/>
                <a:gd name="connsiteX36" fmla="*/ 1250461 w 3419231"/>
                <a:gd name="connsiteY36" fmla="*/ 1066800 h 1738923"/>
                <a:gd name="connsiteX37" fmla="*/ 1336431 w 3419231"/>
                <a:gd name="connsiteY37" fmla="*/ 1066800 h 1738923"/>
                <a:gd name="connsiteX38" fmla="*/ 1336431 w 3419231"/>
                <a:gd name="connsiteY38" fmla="*/ 1066800 h 1738923"/>
                <a:gd name="connsiteX39" fmla="*/ 1336431 w 3419231"/>
                <a:gd name="connsiteY39" fmla="*/ 1121508 h 1738923"/>
                <a:gd name="connsiteX40" fmla="*/ 1543538 w 3419231"/>
                <a:gd name="connsiteY40" fmla="*/ 1121508 h 1738923"/>
                <a:gd name="connsiteX41" fmla="*/ 1543538 w 3419231"/>
                <a:gd name="connsiteY41" fmla="*/ 1168400 h 1738923"/>
                <a:gd name="connsiteX42" fmla="*/ 1613877 w 3419231"/>
                <a:gd name="connsiteY42" fmla="*/ 1168400 h 1738923"/>
                <a:gd name="connsiteX43" fmla="*/ 1613877 w 3419231"/>
                <a:gd name="connsiteY43" fmla="*/ 1219200 h 1738923"/>
                <a:gd name="connsiteX44" fmla="*/ 1699846 w 3419231"/>
                <a:gd name="connsiteY44" fmla="*/ 1219200 h 1738923"/>
                <a:gd name="connsiteX45" fmla="*/ 1699846 w 3419231"/>
                <a:gd name="connsiteY45" fmla="*/ 1266092 h 1738923"/>
                <a:gd name="connsiteX46" fmla="*/ 1785815 w 3419231"/>
                <a:gd name="connsiteY46" fmla="*/ 1266092 h 1738923"/>
                <a:gd name="connsiteX47" fmla="*/ 1785815 w 3419231"/>
                <a:gd name="connsiteY47" fmla="*/ 1332523 h 1738923"/>
                <a:gd name="connsiteX48" fmla="*/ 1879600 w 3419231"/>
                <a:gd name="connsiteY48" fmla="*/ 1332523 h 1738923"/>
                <a:gd name="connsiteX49" fmla="*/ 1906954 w 3419231"/>
                <a:gd name="connsiteY49" fmla="*/ 1359877 h 1738923"/>
                <a:gd name="connsiteX50" fmla="*/ 2028092 w 3419231"/>
                <a:gd name="connsiteY50" fmla="*/ 1359877 h 1738923"/>
                <a:gd name="connsiteX51" fmla="*/ 2028092 w 3419231"/>
                <a:gd name="connsiteY51" fmla="*/ 1410677 h 1738923"/>
                <a:gd name="connsiteX52" fmla="*/ 2211754 w 3419231"/>
                <a:gd name="connsiteY52" fmla="*/ 1410677 h 1738923"/>
                <a:gd name="connsiteX53" fmla="*/ 2211754 w 3419231"/>
                <a:gd name="connsiteY53" fmla="*/ 1469292 h 1738923"/>
                <a:gd name="connsiteX54" fmla="*/ 2383692 w 3419231"/>
                <a:gd name="connsiteY54" fmla="*/ 1469292 h 1738923"/>
                <a:gd name="connsiteX55" fmla="*/ 2383692 w 3419231"/>
                <a:gd name="connsiteY55" fmla="*/ 1524000 h 1738923"/>
                <a:gd name="connsiteX56" fmla="*/ 2446215 w 3419231"/>
                <a:gd name="connsiteY56" fmla="*/ 1524000 h 1738923"/>
                <a:gd name="connsiteX57" fmla="*/ 2446215 w 3419231"/>
                <a:gd name="connsiteY57" fmla="*/ 1559169 h 1738923"/>
                <a:gd name="connsiteX58" fmla="*/ 2680677 w 3419231"/>
                <a:gd name="connsiteY58" fmla="*/ 1559169 h 1738923"/>
                <a:gd name="connsiteX59" fmla="*/ 2680677 w 3419231"/>
                <a:gd name="connsiteY59" fmla="*/ 1609969 h 1738923"/>
                <a:gd name="connsiteX60" fmla="*/ 3094892 w 3419231"/>
                <a:gd name="connsiteY60" fmla="*/ 1609969 h 1738923"/>
                <a:gd name="connsiteX61" fmla="*/ 3094892 w 3419231"/>
                <a:gd name="connsiteY61" fmla="*/ 1684216 h 1738923"/>
                <a:gd name="connsiteX62" fmla="*/ 3157415 w 3419231"/>
                <a:gd name="connsiteY62" fmla="*/ 1684216 h 1738923"/>
                <a:gd name="connsiteX63" fmla="*/ 3157415 w 3419231"/>
                <a:gd name="connsiteY63" fmla="*/ 1738923 h 1738923"/>
                <a:gd name="connsiteX64" fmla="*/ 3419231 w 3419231"/>
                <a:gd name="connsiteY64" fmla="*/ 1738923 h 1738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419231" h="1738923">
                  <a:moveTo>
                    <a:pt x="0" y="0"/>
                  </a:moveTo>
                  <a:lnTo>
                    <a:pt x="82061" y="0"/>
                  </a:lnTo>
                  <a:lnTo>
                    <a:pt x="82061" y="62523"/>
                  </a:lnTo>
                  <a:lnTo>
                    <a:pt x="156308" y="62523"/>
                  </a:lnTo>
                  <a:lnTo>
                    <a:pt x="156308" y="109416"/>
                  </a:lnTo>
                  <a:lnTo>
                    <a:pt x="238369" y="109416"/>
                  </a:lnTo>
                  <a:lnTo>
                    <a:pt x="238369" y="171939"/>
                  </a:lnTo>
                  <a:lnTo>
                    <a:pt x="289169" y="171939"/>
                  </a:lnTo>
                  <a:lnTo>
                    <a:pt x="289169" y="230554"/>
                  </a:lnTo>
                  <a:lnTo>
                    <a:pt x="336061" y="230554"/>
                  </a:lnTo>
                  <a:lnTo>
                    <a:pt x="336061" y="269631"/>
                  </a:lnTo>
                  <a:lnTo>
                    <a:pt x="402492" y="269631"/>
                  </a:lnTo>
                  <a:lnTo>
                    <a:pt x="402492" y="351692"/>
                  </a:lnTo>
                  <a:lnTo>
                    <a:pt x="457200" y="351692"/>
                  </a:lnTo>
                  <a:lnTo>
                    <a:pt x="457200" y="445477"/>
                  </a:lnTo>
                  <a:lnTo>
                    <a:pt x="527538" y="445477"/>
                  </a:lnTo>
                  <a:lnTo>
                    <a:pt x="527538" y="496277"/>
                  </a:lnTo>
                  <a:lnTo>
                    <a:pt x="601784" y="496277"/>
                  </a:lnTo>
                  <a:lnTo>
                    <a:pt x="601784" y="562708"/>
                  </a:lnTo>
                  <a:lnTo>
                    <a:pt x="640861" y="562708"/>
                  </a:lnTo>
                  <a:lnTo>
                    <a:pt x="640861" y="621323"/>
                  </a:lnTo>
                  <a:lnTo>
                    <a:pt x="746369" y="621323"/>
                  </a:lnTo>
                  <a:lnTo>
                    <a:pt x="746369" y="660400"/>
                  </a:lnTo>
                  <a:lnTo>
                    <a:pt x="836246" y="660400"/>
                  </a:lnTo>
                  <a:lnTo>
                    <a:pt x="836246" y="699477"/>
                  </a:lnTo>
                  <a:lnTo>
                    <a:pt x="910492" y="699477"/>
                  </a:lnTo>
                  <a:lnTo>
                    <a:pt x="910492" y="742462"/>
                  </a:lnTo>
                  <a:lnTo>
                    <a:pt x="984738" y="742462"/>
                  </a:lnTo>
                  <a:lnTo>
                    <a:pt x="984738" y="789354"/>
                  </a:lnTo>
                  <a:lnTo>
                    <a:pt x="1058984" y="789354"/>
                  </a:lnTo>
                  <a:lnTo>
                    <a:pt x="1058984" y="824523"/>
                  </a:lnTo>
                  <a:lnTo>
                    <a:pt x="1125415" y="824523"/>
                  </a:lnTo>
                  <a:lnTo>
                    <a:pt x="1125415" y="867508"/>
                  </a:lnTo>
                  <a:lnTo>
                    <a:pt x="1187938" y="867508"/>
                  </a:lnTo>
                  <a:lnTo>
                    <a:pt x="1187938" y="949569"/>
                  </a:lnTo>
                  <a:lnTo>
                    <a:pt x="1250461" y="949569"/>
                  </a:lnTo>
                  <a:lnTo>
                    <a:pt x="1250461" y="1066800"/>
                  </a:lnTo>
                  <a:lnTo>
                    <a:pt x="1336431" y="1066800"/>
                  </a:lnTo>
                  <a:lnTo>
                    <a:pt x="1336431" y="1066800"/>
                  </a:lnTo>
                  <a:lnTo>
                    <a:pt x="1336431" y="1121508"/>
                  </a:lnTo>
                  <a:lnTo>
                    <a:pt x="1543538" y="1121508"/>
                  </a:lnTo>
                  <a:lnTo>
                    <a:pt x="1543538" y="1168400"/>
                  </a:lnTo>
                  <a:lnTo>
                    <a:pt x="1613877" y="1168400"/>
                  </a:lnTo>
                  <a:lnTo>
                    <a:pt x="1613877" y="1219200"/>
                  </a:lnTo>
                  <a:lnTo>
                    <a:pt x="1699846" y="1219200"/>
                  </a:lnTo>
                  <a:lnTo>
                    <a:pt x="1699846" y="1266092"/>
                  </a:lnTo>
                  <a:lnTo>
                    <a:pt x="1785815" y="1266092"/>
                  </a:lnTo>
                  <a:lnTo>
                    <a:pt x="1785815" y="1332523"/>
                  </a:lnTo>
                  <a:lnTo>
                    <a:pt x="1879600" y="1332523"/>
                  </a:lnTo>
                  <a:lnTo>
                    <a:pt x="1906954" y="1359877"/>
                  </a:lnTo>
                  <a:lnTo>
                    <a:pt x="2028092" y="1359877"/>
                  </a:lnTo>
                  <a:lnTo>
                    <a:pt x="2028092" y="1410677"/>
                  </a:lnTo>
                  <a:lnTo>
                    <a:pt x="2211754" y="1410677"/>
                  </a:lnTo>
                  <a:lnTo>
                    <a:pt x="2211754" y="1469292"/>
                  </a:lnTo>
                  <a:lnTo>
                    <a:pt x="2383692" y="1469292"/>
                  </a:lnTo>
                  <a:lnTo>
                    <a:pt x="2383692" y="1524000"/>
                  </a:lnTo>
                  <a:lnTo>
                    <a:pt x="2446215" y="1524000"/>
                  </a:lnTo>
                  <a:lnTo>
                    <a:pt x="2446215" y="1559169"/>
                  </a:lnTo>
                  <a:lnTo>
                    <a:pt x="2680677" y="1559169"/>
                  </a:lnTo>
                  <a:lnTo>
                    <a:pt x="2680677" y="1609969"/>
                  </a:lnTo>
                  <a:lnTo>
                    <a:pt x="3094892" y="1609969"/>
                  </a:lnTo>
                  <a:lnTo>
                    <a:pt x="3094892" y="1684216"/>
                  </a:lnTo>
                  <a:lnTo>
                    <a:pt x="3157415" y="1684216"/>
                  </a:lnTo>
                  <a:lnTo>
                    <a:pt x="3157415" y="1738923"/>
                  </a:lnTo>
                  <a:lnTo>
                    <a:pt x="3419231" y="1738923"/>
                  </a:lnTo>
                </a:path>
              </a:pathLst>
            </a:custGeom>
            <a:noFill/>
            <a:ln w="28575">
              <a:solidFill>
                <a:srgbClr val="682E74"/>
              </a:solidFill>
              <a:miter lim="800000"/>
              <a:headEnd/>
              <a:tailEnd/>
            </a:ln>
          </p:spPr>
          <p:txBody>
            <a:bodyPr rtlCol="0" anchor="ctr"/>
            <a:lstStyle/>
            <a:p>
              <a:pPr algn="ctr"/>
              <a:endParaRPr lang="en-US" dirty="0"/>
            </a:p>
          </p:txBody>
        </p:sp>
        <p:sp>
          <p:nvSpPr>
            <p:cNvPr id="1081" name="Freeform 1080">
              <a:extLst>
                <a:ext uri="{FF2B5EF4-FFF2-40B4-BE49-F238E27FC236}">
                  <a16:creationId xmlns:a16="http://schemas.microsoft.com/office/drawing/2014/main" id="{C9216921-6265-2B56-819F-7DDF42E78D14}"/>
                </a:ext>
              </a:extLst>
            </p:cNvPr>
            <p:cNvSpPr/>
            <p:nvPr/>
          </p:nvSpPr>
          <p:spPr bwMode="auto">
            <a:xfrm>
              <a:off x="6275971" y="1628775"/>
              <a:ext cx="3575050" cy="1470025"/>
            </a:xfrm>
            <a:custGeom>
              <a:avLst/>
              <a:gdLst>
                <a:gd name="connsiteX0" fmla="*/ 0 w 3575050"/>
                <a:gd name="connsiteY0" fmla="*/ 0 h 1470025"/>
                <a:gd name="connsiteX1" fmla="*/ 47625 w 3575050"/>
                <a:gd name="connsiteY1" fmla="*/ 0 h 1470025"/>
                <a:gd name="connsiteX2" fmla="*/ 47625 w 3575050"/>
                <a:gd name="connsiteY2" fmla="*/ 85725 h 1470025"/>
                <a:gd name="connsiteX3" fmla="*/ 203200 w 3575050"/>
                <a:gd name="connsiteY3" fmla="*/ 85725 h 1470025"/>
                <a:gd name="connsiteX4" fmla="*/ 203200 w 3575050"/>
                <a:gd name="connsiteY4" fmla="*/ 127000 h 1470025"/>
                <a:gd name="connsiteX5" fmla="*/ 276225 w 3575050"/>
                <a:gd name="connsiteY5" fmla="*/ 127000 h 1470025"/>
                <a:gd name="connsiteX6" fmla="*/ 276225 w 3575050"/>
                <a:gd name="connsiteY6" fmla="*/ 174625 h 1470025"/>
                <a:gd name="connsiteX7" fmla="*/ 358775 w 3575050"/>
                <a:gd name="connsiteY7" fmla="*/ 174625 h 1470025"/>
                <a:gd name="connsiteX8" fmla="*/ 358775 w 3575050"/>
                <a:gd name="connsiteY8" fmla="*/ 206375 h 1470025"/>
                <a:gd name="connsiteX9" fmla="*/ 466725 w 3575050"/>
                <a:gd name="connsiteY9" fmla="*/ 206375 h 1470025"/>
                <a:gd name="connsiteX10" fmla="*/ 466725 w 3575050"/>
                <a:gd name="connsiteY10" fmla="*/ 244475 h 1470025"/>
                <a:gd name="connsiteX11" fmla="*/ 581025 w 3575050"/>
                <a:gd name="connsiteY11" fmla="*/ 244475 h 1470025"/>
                <a:gd name="connsiteX12" fmla="*/ 581025 w 3575050"/>
                <a:gd name="connsiteY12" fmla="*/ 288925 h 1470025"/>
                <a:gd name="connsiteX13" fmla="*/ 641350 w 3575050"/>
                <a:gd name="connsiteY13" fmla="*/ 288925 h 1470025"/>
                <a:gd name="connsiteX14" fmla="*/ 641350 w 3575050"/>
                <a:gd name="connsiteY14" fmla="*/ 330200 h 1470025"/>
                <a:gd name="connsiteX15" fmla="*/ 717550 w 3575050"/>
                <a:gd name="connsiteY15" fmla="*/ 330200 h 1470025"/>
                <a:gd name="connsiteX16" fmla="*/ 717550 w 3575050"/>
                <a:gd name="connsiteY16" fmla="*/ 381000 h 1470025"/>
                <a:gd name="connsiteX17" fmla="*/ 825500 w 3575050"/>
                <a:gd name="connsiteY17" fmla="*/ 381000 h 1470025"/>
                <a:gd name="connsiteX18" fmla="*/ 825500 w 3575050"/>
                <a:gd name="connsiteY18" fmla="*/ 431800 h 1470025"/>
                <a:gd name="connsiteX19" fmla="*/ 901700 w 3575050"/>
                <a:gd name="connsiteY19" fmla="*/ 431800 h 1470025"/>
                <a:gd name="connsiteX20" fmla="*/ 901700 w 3575050"/>
                <a:gd name="connsiteY20" fmla="*/ 473075 h 1470025"/>
                <a:gd name="connsiteX21" fmla="*/ 981075 w 3575050"/>
                <a:gd name="connsiteY21" fmla="*/ 473075 h 1470025"/>
                <a:gd name="connsiteX22" fmla="*/ 981075 w 3575050"/>
                <a:gd name="connsiteY22" fmla="*/ 514350 h 1470025"/>
                <a:gd name="connsiteX23" fmla="*/ 1057275 w 3575050"/>
                <a:gd name="connsiteY23" fmla="*/ 514350 h 1470025"/>
                <a:gd name="connsiteX24" fmla="*/ 1057275 w 3575050"/>
                <a:gd name="connsiteY24" fmla="*/ 555625 h 1470025"/>
                <a:gd name="connsiteX25" fmla="*/ 1174750 w 3575050"/>
                <a:gd name="connsiteY25" fmla="*/ 555625 h 1470025"/>
                <a:gd name="connsiteX26" fmla="*/ 1174750 w 3575050"/>
                <a:gd name="connsiteY26" fmla="*/ 600075 h 1470025"/>
                <a:gd name="connsiteX27" fmla="*/ 1250950 w 3575050"/>
                <a:gd name="connsiteY27" fmla="*/ 600075 h 1470025"/>
                <a:gd name="connsiteX28" fmla="*/ 1250950 w 3575050"/>
                <a:gd name="connsiteY28" fmla="*/ 641350 h 1470025"/>
                <a:gd name="connsiteX29" fmla="*/ 1333500 w 3575050"/>
                <a:gd name="connsiteY29" fmla="*/ 641350 h 1470025"/>
                <a:gd name="connsiteX30" fmla="*/ 1333500 w 3575050"/>
                <a:gd name="connsiteY30" fmla="*/ 679450 h 1470025"/>
                <a:gd name="connsiteX31" fmla="*/ 1406525 w 3575050"/>
                <a:gd name="connsiteY31" fmla="*/ 679450 h 1470025"/>
                <a:gd name="connsiteX32" fmla="*/ 1406525 w 3575050"/>
                <a:gd name="connsiteY32" fmla="*/ 720725 h 1470025"/>
                <a:gd name="connsiteX33" fmla="*/ 1476375 w 3575050"/>
                <a:gd name="connsiteY33" fmla="*/ 720725 h 1470025"/>
                <a:gd name="connsiteX34" fmla="*/ 1476375 w 3575050"/>
                <a:gd name="connsiteY34" fmla="*/ 762000 h 1470025"/>
                <a:gd name="connsiteX35" fmla="*/ 1593850 w 3575050"/>
                <a:gd name="connsiteY35" fmla="*/ 762000 h 1470025"/>
                <a:gd name="connsiteX36" fmla="*/ 1593850 w 3575050"/>
                <a:gd name="connsiteY36" fmla="*/ 809625 h 1470025"/>
                <a:gd name="connsiteX37" fmla="*/ 1666875 w 3575050"/>
                <a:gd name="connsiteY37" fmla="*/ 809625 h 1470025"/>
                <a:gd name="connsiteX38" fmla="*/ 1666875 w 3575050"/>
                <a:gd name="connsiteY38" fmla="*/ 847725 h 1470025"/>
                <a:gd name="connsiteX39" fmla="*/ 1768475 w 3575050"/>
                <a:gd name="connsiteY39" fmla="*/ 847725 h 1470025"/>
                <a:gd name="connsiteX40" fmla="*/ 1768475 w 3575050"/>
                <a:gd name="connsiteY40" fmla="*/ 885825 h 1470025"/>
                <a:gd name="connsiteX41" fmla="*/ 1911350 w 3575050"/>
                <a:gd name="connsiteY41" fmla="*/ 885825 h 1470025"/>
                <a:gd name="connsiteX42" fmla="*/ 1911350 w 3575050"/>
                <a:gd name="connsiteY42" fmla="*/ 933450 h 1470025"/>
                <a:gd name="connsiteX43" fmla="*/ 2012950 w 3575050"/>
                <a:gd name="connsiteY43" fmla="*/ 933450 h 1470025"/>
                <a:gd name="connsiteX44" fmla="*/ 2012950 w 3575050"/>
                <a:gd name="connsiteY44" fmla="*/ 971550 h 1470025"/>
                <a:gd name="connsiteX45" fmla="*/ 2143125 w 3575050"/>
                <a:gd name="connsiteY45" fmla="*/ 971550 h 1470025"/>
                <a:gd name="connsiteX46" fmla="*/ 2143125 w 3575050"/>
                <a:gd name="connsiteY46" fmla="*/ 1003300 h 1470025"/>
                <a:gd name="connsiteX47" fmla="*/ 2200275 w 3575050"/>
                <a:gd name="connsiteY47" fmla="*/ 1003300 h 1470025"/>
                <a:gd name="connsiteX48" fmla="*/ 2200275 w 3575050"/>
                <a:gd name="connsiteY48" fmla="*/ 1044575 h 1470025"/>
                <a:gd name="connsiteX49" fmla="*/ 2273300 w 3575050"/>
                <a:gd name="connsiteY49" fmla="*/ 1044575 h 1470025"/>
                <a:gd name="connsiteX50" fmla="*/ 2273300 w 3575050"/>
                <a:gd name="connsiteY50" fmla="*/ 1082675 h 1470025"/>
                <a:gd name="connsiteX51" fmla="*/ 2400300 w 3575050"/>
                <a:gd name="connsiteY51" fmla="*/ 1082675 h 1470025"/>
                <a:gd name="connsiteX52" fmla="*/ 2400300 w 3575050"/>
                <a:gd name="connsiteY52" fmla="*/ 1114425 h 1470025"/>
                <a:gd name="connsiteX53" fmla="*/ 2565400 w 3575050"/>
                <a:gd name="connsiteY53" fmla="*/ 1114425 h 1470025"/>
                <a:gd name="connsiteX54" fmla="*/ 2565400 w 3575050"/>
                <a:gd name="connsiteY54" fmla="*/ 1158875 h 1470025"/>
                <a:gd name="connsiteX55" fmla="*/ 2663825 w 3575050"/>
                <a:gd name="connsiteY55" fmla="*/ 1158875 h 1470025"/>
                <a:gd name="connsiteX56" fmla="*/ 2663825 w 3575050"/>
                <a:gd name="connsiteY56" fmla="*/ 1203325 h 1470025"/>
                <a:gd name="connsiteX57" fmla="*/ 2755900 w 3575050"/>
                <a:gd name="connsiteY57" fmla="*/ 1203325 h 1470025"/>
                <a:gd name="connsiteX58" fmla="*/ 2755900 w 3575050"/>
                <a:gd name="connsiteY58" fmla="*/ 1241425 h 1470025"/>
                <a:gd name="connsiteX59" fmla="*/ 2886075 w 3575050"/>
                <a:gd name="connsiteY59" fmla="*/ 1241425 h 1470025"/>
                <a:gd name="connsiteX60" fmla="*/ 2886075 w 3575050"/>
                <a:gd name="connsiteY60" fmla="*/ 1282700 h 1470025"/>
                <a:gd name="connsiteX61" fmla="*/ 2936875 w 3575050"/>
                <a:gd name="connsiteY61" fmla="*/ 1282700 h 1470025"/>
                <a:gd name="connsiteX62" fmla="*/ 2936875 w 3575050"/>
                <a:gd name="connsiteY62" fmla="*/ 1314450 h 1470025"/>
                <a:gd name="connsiteX63" fmla="*/ 3076575 w 3575050"/>
                <a:gd name="connsiteY63" fmla="*/ 1314450 h 1470025"/>
                <a:gd name="connsiteX64" fmla="*/ 3076575 w 3575050"/>
                <a:gd name="connsiteY64" fmla="*/ 1349375 h 1470025"/>
                <a:gd name="connsiteX65" fmla="*/ 3076575 w 3575050"/>
                <a:gd name="connsiteY65" fmla="*/ 1349375 h 1470025"/>
                <a:gd name="connsiteX66" fmla="*/ 3076575 w 3575050"/>
                <a:gd name="connsiteY66" fmla="*/ 1412875 h 1470025"/>
                <a:gd name="connsiteX67" fmla="*/ 3124200 w 3575050"/>
                <a:gd name="connsiteY67" fmla="*/ 1412875 h 1470025"/>
                <a:gd name="connsiteX68" fmla="*/ 3124200 w 3575050"/>
                <a:gd name="connsiteY68" fmla="*/ 1441450 h 1470025"/>
                <a:gd name="connsiteX69" fmla="*/ 3206750 w 3575050"/>
                <a:gd name="connsiteY69" fmla="*/ 1441450 h 1470025"/>
                <a:gd name="connsiteX70" fmla="*/ 3206750 w 3575050"/>
                <a:gd name="connsiteY70" fmla="*/ 1470025 h 1470025"/>
                <a:gd name="connsiteX71" fmla="*/ 3575050 w 3575050"/>
                <a:gd name="connsiteY71" fmla="*/ 1470025 h 147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575050" h="1470025">
                  <a:moveTo>
                    <a:pt x="0" y="0"/>
                  </a:moveTo>
                  <a:lnTo>
                    <a:pt x="47625" y="0"/>
                  </a:lnTo>
                  <a:lnTo>
                    <a:pt x="47625" y="85725"/>
                  </a:lnTo>
                  <a:lnTo>
                    <a:pt x="203200" y="85725"/>
                  </a:lnTo>
                  <a:lnTo>
                    <a:pt x="203200" y="127000"/>
                  </a:lnTo>
                  <a:lnTo>
                    <a:pt x="276225" y="127000"/>
                  </a:lnTo>
                  <a:lnTo>
                    <a:pt x="276225" y="174625"/>
                  </a:lnTo>
                  <a:lnTo>
                    <a:pt x="358775" y="174625"/>
                  </a:lnTo>
                  <a:lnTo>
                    <a:pt x="358775" y="206375"/>
                  </a:lnTo>
                  <a:lnTo>
                    <a:pt x="466725" y="206375"/>
                  </a:lnTo>
                  <a:lnTo>
                    <a:pt x="466725" y="244475"/>
                  </a:lnTo>
                  <a:lnTo>
                    <a:pt x="581025" y="244475"/>
                  </a:lnTo>
                  <a:lnTo>
                    <a:pt x="581025" y="288925"/>
                  </a:lnTo>
                  <a:lnTo>
                    <a:pt x="641350" y="288925"/>
                  </a:lnTo>
                  <a:lnTo>
                    <a:pt x="641350" y="330200"/>
                  </a:lnTo>
                  <a:lnTo>
                    <a:pt x="717550" y="330200"/>
                  </a:lnTo>
                  <a:lnTo>
                    <a:pt x="717550" y="381000"/>
                  </a:lnTo>
                  <a:lnTo>
                    <a:pt x="825500" y="381000"/>
                  </a:lnTo>
                  <a:lnTo>
                    <a:pt x="825500" y="431800"/>
                  </a:lnTo>
                  <a:lnTo>
                    <a:pt x="901700" y="431800"/>
                  </a:lnTo>
                  <a:lnTo>
                    <a:pt x="901700" y="473075"/>
                  </a:lnTo>
                  <a:lnTo>
                    <a:pt x="981075" y="473075"/>
                  </a:lnTo>
                  <a:lnTo>
                    <a:pt x="981075" y="514350"/>
                  </a:lnTo>
                  <a:lnTo>
                    <a:pt x="1057275" y="514350"/>
                  </a:lnTo>
                  <a:lnTo>
                    <a:pt x="1057275" y="555625"/>
                  </a:lnTo>
                  <a:lnTo>
                    <a:pt x="1174750" y="555625"/>
                  </a:lnTo>
                  <a:lnTo>
                    <a:pt x="1174750" y="600075"/>
                  </a:lnTo>
                  <a:lnTo>
                    <a:pt x="1250950" y="600075"/>
                  </a:lnTo>
                  <a:lnTo>
                    <a:pt x="1250950" y="641350"/>
                  </a:lnTo>
                  <a:lnTo>
                    <a:pt x="1333500" y="641350"/>
                  </a:lnTo>
                  <a:lnTo>
                    <a:pt x="1333500" y="679450"/>
                  </a:lnTo>
                  <a:lnTo>
                    <a:pt x="1406525" y="679450"/>
                  </a:lnTo>
                  <a:lnTo>
                    <a:pt x="1406525" y="720725"/>
                  </a:lnTo>
                  <a:lnTo>
                    <a:pt x="1476375" y="720725"/>
                  </a:lnTo>
                  <a:lnTo>
                    <a:pt x="1476375" y="762000"/>
                  </a:lnTo>
                  <a:lnTo>
                    <a:pt x="1593850" y="762000"/>
                  </a:lnTo>
                  <a:lnTo>
                    <a:pt x="1593850" y="809625"/>
                  </a:lnTo>
                  <a:lnTo>
                    <a:pt x="1666875" y="809625"/>
                  </a:lnTo>
                  <a:lnTo>
                    <a:pt x="1666875" y="847725"/>
                  </a:lnTo>
                  <a:lnTo>
                    <a:pt x="1768475" y="847725"/>
                  </a:lnTo>
                  <a:lnTo>
                    <a:pt x="1768475" y="885825"/>
                  </a:lnTo>
                  <a:lnTo>
                    <a:pt x="1911350" y="885825"/>
                  </a:lnTo>
                  <a:lnTo>
                    <a:pt x="1911350" y="933450"/>
                  </a:lnTo>
                  <a:lnTo>
                    <a:pt x="2012950" y="933450"/>
                  </a:lnTo>
                  <a:lnTo>
                    <a:pt x="2012950" y="971550"/>
                  </a:lnTo>
                  <a:lnTo>
                    <a:pt x="2143125" y="971550"/>
                  </a:lnTo>
                  <a:lnTo>
                    <a:pt x="2143125" y="1003300"/>
                  </a:lnTo>
                  <a:lnTo>
                    <a:pt x="2200275" y="1003300"/>
                  </a:lnTo>
                  <a:lnTo>
                    <a:pt x="2200275" y="1044575"/>
                  </a:lnTo>
                  <a:lnTo>
                    <a:pt x="2273300" y="1044575"/>
                  </a:lnTo>
                  <a:lnTo>
                    <a:pt x="2273300" y="1082675"/>
                  </a:lnTo>
                  <a:lnTo>
                    <a:pt x="2400300" y="1082675"/>
                  </a:lnTo>
                  <a:lnTo>
                    <a:pt x="2400300" y="1114425"/>
                  </a:lnTo>
                  <a:lnTo>
                    <a:pt x="2565400" y="1114425"/>
                  </a:lnTo>
                  <a:lnTo>
                    <a:pt x="2565400" y="1158875"/>
                  </a:lnTo>
                  <a:lnTo>
                    <a:pt x="2663825" y="1158875"/>
                  </a:lnTo>
                  <a:lnTo>
                    <a:pt x="2663825" y="1203325"/>
                  </a:lnTo>
                  <a:lnTo>
                    <a:pt x="2755900" y="1203325"/>
                  </a:lnTo>
                  <a:lnTo>
                    <a:pt x="2755900" y="1241425"/>
                  </a:lnTo>
                  <a:lnTo>
                    <a:pt x="2886075" y="1241425"/>
                  </a:lnTo>
                  <a:lnTo>
                    <a:pt x="2886075" y="1282700"/>
                  </a:lnTo>
                  <a:lnTo>
                    <a:pt x="2936875" y="1282700"/>
                  </a:lnTo>
                  <a:lnTo>
                    <a:pt x="2936875" y="1314450"/>
                  </a:lnTo>
                  <a:lnTo>
                    <a:pt x="3076575" y="1314450"/>
                  </a:lnTo>
                  <a:lnTo>
                    <a:pt x="3076575" y="1349375"/>
                  </a:lnTo>
                  <a:lnTo>
                    <a:pt x="3076575" y="1349375"/>
                  </a:lnTo>
                  <a:lnTo>
                    <a:pt x="3076575" y="1412875"/>
                  </a:lnTo>
                  <a:lnTo>
                    <a:pt x="3124200" y="1412875"/>
                  </a:lnTo>
                  <a:lnTo>
                    <a:pt x="3124200" y="1441450"/>
                  </a:lnTo>
                  <a:lnTo>
                    <a:pt x="3206750" y="1441450"/>
                  </a:lnTo>
                  <a:lnTo>
                    <a:pt x="3206750" y="1470025"/>
                  </a:lnTo>
                  <a:lnTo>
                    <a:pt x="3575050" y="1470025"/>
                  </a:lnTo>
                </a:path>
              </a:pathLst>
            </a:custGeom>
            <a:noFill/>
            <a:ln w="28575">
              <a:solidFill>
                <a:srgbClr val="00823B"/>
              </a:solidFill>
              <a:miter lim="800000"/>
              <a:headEnd/>
              <a:tailEnd/>
            </a:ln>
          </p:spPr>
          <p:txBody>
            <a:bodyPr rtlCol="0" anchor="ctr"/>
            <a:lstStyle/>
            <a:p>
              <a:pPr algn="ctr"/>
              <a:endParaRPr lang="en-US" dirty="0"/>
            </a:p>
          </p:txBody>
        </p:sp>
      </p:grpSp>
      <p:sp>
        <p:nvSpPr>
          <p:cNvPr id="1084" name="TextBox 1083">
            <a:extLst>
              <a:ext uri="{FF2B5EF4-FFF2-40B4-BE49-F238E27FC236}">
                <a16:creationId xmlns:a16="http://schemas.microsoft.com/office/drawing/2014/main" id="{8BE15149-C466-A20E-B458-DE1ED8594D75}"/>
              </a:ext>
            </a:extLst>
          </p:cNvPr>
          <p:cNvSpPr txBox="1"/>
          <p:nvPr/>
        </p:nvSpPr>
        <p:spPr bwMode="auto">
          <a:xfrm>
            <a:off x="1116138" y="4472640"/>
            <a:ext cx="964751" cy="1477328"/>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l">
              <a:lnSpc>
                <a:spcPct val="100000"/>
              </a:lnSpc>
              <a:spcBef>
                <a:spcPct val="50000"/>
              </a:spcBef>
              <a:spcAft>
                <a:spcPct val="0"/>
              </a:spcAft>
              <a:buClrTx/>
              <a:buFontTx/>
              <a:buNone/>
            </a:pPr>
            <a:r>
              <a:rPr lang="en-US" sz="1200" dirty="0">
                <a:latin typeface="Calibri" panose="020F0502020204030204" pitchFamily="34" charset="0"/>
              </a:rPr>
              <a:t>Risk Feature</a:t>
            </a:r>
            <a:endParaRPr lang="en-US" sz="1200" b="0" dirty="0">
              <a:latin typeface="Calibri" panose="020F0502020204030204" pitchFamily="34" charset="0"/>
            </a:endParaRPr>
          </a:p>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ISS II</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ISS III</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del(17p)</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LDH high</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t(4;14)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1q+</a:t>
            </a:r>
          </a:p>
        </p:txBody>
      </p:sp>
      <p:sp>
        <p:nvSpPr>
          <p:cNvPr id="1085" name="TextBox 1084">
            <a:extLst>
              <a:ext uri="{FF2B5EF4-FFF2-40B4-BE49-F238E27FC236}">
                <a16:creationId xmlns:a16="http://schemas.microsoft.com/office/drawing/2014/main" id="{4ACA8C79-E26A-1CA1-E30B-B9C50F072987}"/>
              </a:ext>
            </a:extLst>
          </p:cNvPr>
          <p:cNvSpPr txBox="1"/>
          <p:nvPr/>
        </p:nvSpPr>
        <p:spPr bwMode="auto">
          <a:xfrm>
            <a:off x="2080425" y="4472640"/>
            <a:ext cx="1337354" cy="1477328"/>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OS HR (95% CI)</a:t>
            </a:r>
            <a:endParaRPr lang="en-US" sz="1200" b="0" dirty="0">
              <a:latin typeface="Calibri" panose="020F0502020204030204" pitchFamily="34" charset="0"/>
            </a:endParaRPr>
          </a:p>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1.75 (1.49 to 2.05)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2.53 (2.13 to 3.01)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1.82 (1.53 to 2.17)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1.60 (1.36 to 1.88)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1.53 (1.29 to 1.81)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1.47 (1.29 to 1.68)</a:t>
            </a:r>
          </a:p>
        </p:txBody>
      </p:sp>
      <p:sp>
        <p:nvSpPr>
          <p:cNvPr id="1086" name="TextBox 1085">
            <a:extLst>
              <a:ext uri="{FF2B5EF4-FFF2-40B4-BE49-F238E27FC236}">
                <a16:creationId xmlns:a16="http://schemas.microsoft.com/office/drawing/2014/main" id="{798F85B5-F43E-9F66-5F38-A1B57E802FD6}"/>
              </a:ext>
            </a:extLst>
          </p:cNvPr>
          <p:cNvSpPr txBox="1"/>
          <p:nvPr/>
        </p:nvSpPr>
        <p:spPr bwMode="auto">
          <a:xfrm>
            <a:off x="3488310" y="4472640"/>
            <a:ext cx="1217000" cy="1477328"/>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PFS HR (95% CI)</a:t>
            </a:r>
            <a:endParaRPr lang="en-US" sz="1200" b="0" dirty="0">
              <a:latin typeface="Calibri" panose="020F0502020204030204" pitchFamily="34" charset="0"/>
            </a:endParaRPr>
          </a:p>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1.43 (1.28-1.61)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1.76 (1.54-2.01)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1.43 (1.23-1.65)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1.37 (1.20-1.57)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1.40 (1.21-1.62)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1.33 (1.20-1.48)</a:t>
            </a:r>
          </a:p>
        </p:txBody>
      </p:sp>
      <p:sp>
        <p:nvSpPr>
          <p:cNvPr id="1087" name="TextBox 1086">
            <a:extLst>
              <a:ext uri="{FF2B5EF4-FFF2-40B4-BE49-F238E27FC236}">
                <a16:creationId xmlns:a16="http://schemas.microsoft.com/office/drawing/2014/main" id="{86800EB3-6B56-6941-0B78-FDA23B69E386}"/>
              </a:ext>
            </a:extLst>
          </p:cNvPr>
          <p:cNvSpPr txBox="1"/>
          <p:nvPr/>
        </p:nvSpPr>
        <p:spPr bwMode="auto">
          <a:xfrm>
            <a:off x="4656712" y="4472640"/>
            <a:ext cx="977464" cy="1477328"/>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Score Value</a:t>
            </a:r>
            <a:endParaRPr lang="en-US" sz="1200" b="0" baseline="30000" dirty="0">
              <a:latin typeface="Calibri" panose="020F0502020204030204" pitchFamily="34" charset="0"/>
            </a:endParaRPr>
          </a:p>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0.5</a:t>
            </a:r>
          </a:p>
        </p:txBody>
      </p:sp>
      <p:grpSp>
        <p:nvGrpSpPr>
          <p:cNvPr id="1102" name="Group 1101">
            <a:extLst>
              <a:ext uri="{FF2B5EF4-FFF2-40B4-BE49-F238E27FC236}">
                <a16:creationId xmlns:a16="http://schemas.microsoft.com/office/drawing/2014/main" id="{516F9E27-8241-2F12-8F9C-8A9EC5DC8279}"/>
              </a:ext>
            </a:extLst>
          </p:cNvPr>
          <p:cNvGrpSpPr/>
          <p:nvPr/>
        </p:nvGrpSpPr>
        <p:grpSpPr>
          <a:xfrm>
            <a:off x="6251681" y="4475058"/>
            <a:ext cx="3852914" cy="1119722"/>
            <a:chOff x="5994065" y="4771226"/>
            <a:chExt cx="3852914" cy="1119722"/>
          </a:xfrm>
        </p:grpSpPr>
        <p:sp>
          <p:nvSpPr>
            <p:cNvPr id="1093" name="Rectangle 1092">
              <a:extLst>
                <a:ext uri="{FF2B5EF4-FFF2-40B4-BE49-F238E27FC236}">
                  <a16:creationId xmlns:a16="http://schemas.microsoft.com/office/drawing/2014/main" id="{576E6E08-8AC7-B9CB-1D31-BF15BF05F267}"/>
                </a:ext>
              </a:extLst>
            </p:cNvPr>
            <p:cNvSpPr/>
            <p:nvPr/>
          </p:nvSpPr>
          <p:spPr bwMode="auto">
            <a:xfrm>
              <a:off x="5994065" y="5028363"/>
              <a:ext cx="3852913" cy="747404"/>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4" name="Rectangle 1093">
              <a:extLst>
                <a:ext uri="{FF2B5EF4-FFF2-40B4-BE49-F238E27FC236}">
                  <a16:creationId xmlns:a16="http://schemas.microsoft.com/office/drawing/2014/main" id="{1DEAA865-0B9E-91CC-1D93-A8DEE4524E0C}"/>
                </a:ext>
              </a:extLst>
            </p:cNvPr>
            <p:cNvSpPr/>
            <p:nvPr/>
          </p:nvSpPr>
          <p:spPr bwMode="auto">
            <a:xfrm>
              <a:off x="5998176" y="5657158"/>
              <a:ext cx="3848214" cy="182880"/>
            </a:xfrm>
            <a:prstGeom prst="rect">
              <a:avLst/>
            </a:prstGeom>
            <a:solidFill>
              <a:schemeClr val="tx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6" name="Rectangle 1095">
              <a:extLst>
                <a:ext uri="{FF2B5EF4-FFF2-40B4-BE49-F238E27FC236}">
                  <a16:creationId xmlns:a16="http://schemas.microsoft.com/office/drawing/2014/main" id="{B424FF8D-F11A-8924-E6C8-60D953F3D148}"/>
                </a:ext>
              </a:extLst>
            </p:cNvPr>
            <p:cNvSpPr/>
            <p:nvPr/>
          </p:nvSpPr>
          <p:spPr bwMode="auto">
            <a:xfrm>
              <a:off x="5998176" y="5283439"/>
              <a:ext cx="3848214" cy="182880"/>
            </a:xfrm>
            <a:prstGeom prst="rect">
              <a:avLst/>
            </a:prstGeom>
            <a:solidFill>
              <a:schemeClr val="tx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7" name="Rectangle 1096">
              <a:extLst>
                <a:ext uri="{FF2B5EF4-FFF2-40B4-BE49-F238E27FC236}">
                  <a16:creationId xmlns:a16="http://schemas.microsoft.com/office/drawing/2014/main" id="{D84BBA2E-CF5B-0C8A-094E-3F300E9762F0}"/>
                </a:ext>
              </a:extLst>
            </p:cNvPr>
            <p:cNvSpPr/>
            <p:nvPr/>
          </p:nvSpPr>
          <p:spPr bwMode="auto">
            <a:xfrm>
              <a:off x="5994066" y="4771226"/>
              <a:ext cx="3852913" cy="310312"/>
            </a:xfrm>
            <a:prstGeom prst="rect">
              <a:avLst/>
            </a:prstGeom>
            <a:solidFill>
              <a:srgbClr val="E1471D"/>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8" name="TextBox 1097">
              <a:extLst>
                <a:ext uri="{FF2B5EF4-FFF2-40B4-BE49-F238E27FC236}">
                  <a16:creationId xmlns:a16="http://schemas.microsoft.com/office/drawing/2014/main" id="{4BF9541D-97CE-ECFD-6D63-6E919A002DA3}"/>
                </a:ext>
              </a:extLst>
            </p:cNvPr>
            <p:cNvSpPr txBox="1"/>
            <p:nvPr/>
          </p:nvSpPr>
          <p:spPr bwMode="auto">
            <a:xfrm>
              <a:off x="6083760" y="4782952"/>
              <a:ext cx="1553887" cy="1107996"/>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l">
                <a:lnSpc>
                  <a:spcPct val="100000"/>
                </a:lnSpc>
                <a:spcBef>
                  <a:spcPct val="50000"/>
                </a:spcBef>
                <a:spcAft>
                  <a:spcPct val="0"/>
                </a:spcAft>
                <a:buClrTx/>
                <a:buFontTx/>
                <a:buNone/>
              </a:pPr>
              <a:r>
                <a:rPr lang="en-US" sz="1200" dirty="0">
                  <a:latin typeface="Calibri" panose="020F0502020204030204" pitchFamily="34" charset="0"/>
                </a:rPr>
                <a:t>Group</a:t>
              </a:r>
              <a:endParaRPr lang="en-US" sz="1200" b="0" dirty="0">
                <a:latin typeface="Calibri" panose="020F0502020204030204" pitchFamily="34" charset="0"/>
              </a:endParaRPr>
            </a:p>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Low (I)</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Low-intermediate (II)</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Intermediate-high (III)</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High (IV)</a:t>
              </a:r>
            </a:p>
          </p:txBody>
        </p:sp>
        <p:sp>
          <p:nvSpPr>
            <p:cNvPr id="1099" name="TextBox 1098">
              <a:extLst>
                <a:ext uri="{FF2B5EF4-FFF2-40B4-BE49-F238E27FC236}">
                  <a16:creationId xmlns:a16="http://schemas.microsoft.com/office/drawing/2014/main" id="{CD967194-4751-308C-F362-38127FE27D0B}"/>
                </a:ext>
              </a:extLst>
            </p:cNvPr>
            <p:cNvSpPr txBox="1"/>
            <p:nvPr/>
          </p:nvSpPr>
          <p:spPr bwMode="auto">
            <a:xfrm>
              <a:off x="7653273" y="4782952"/>
              <a:ext cx="705642" cy="1107996"/>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No (%)</a:t>
              </a:r>
              <a:endParaRPr lang="en-US" sz="1200" b="0" dirty="0">
                <a:latin typeface="Calibri" panose="020F0502020204030204" pitchFamily="34" charset="0"/>
              </a:endParaRPr>
            </a:p>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428 (19)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686 (31)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917 (41)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195 (9)</a:t>
              </a:r>
            </a:p>
          </p:txBody>
        </p:sp>
        <p:sp>
          <p:nvSpPr>
            <p:cNvPr id="1101" name="TextBox 1100">
              <a:extLst>
                <a:ext uri="{FF2B5EF4-FFF2-40B4-BE49-F238E27FC236}">
                  <a16:creationId xmlns:a16="http://schemas.microsoft.com/office/drawing/2014/main" id="{DE3D71F3-8B67-1E9F-362E-A387A734691E}"/>
                </a:ext>
              </a:extLst>
            </p:cNvPr>
            <p:cNvSpPr txBox="1"/>
            <p:nvPr/>
          </p:nvSpPr>
          <p:spPr bwMode="auto">
            <a:xfrm>
              <a:off x="8300344" y="4782952"/>
              <a:ext cx="1450718" cy="1107996"/>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Total Additive Score</a:t>
              </a:r>
              <a:endParaRPr lang="en-US" sz="1200" b="0" baseline="30000" dirty="0">
                <a:latin typeface="Calibri" panose="020F0502020204030204" pitchFamily="34" charset="0"/>
              </a:endParaRPr>
            </a:p>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0.5-1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1.5-2.5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3-5</a:t>
              </a:r>
            </a:p>
          </p:txBody>
        </p:sp>
      </p:grpSp>
    </p:spTree>
  </p:cSld>
  <p:clrMapOvr>
    <a:masterClrMapping/>
  </p:clrMapOvr>
  <p:transition>
    <p:wipe dir="r"/>
  </p:transition>
  <p:timing>
    <p:tnLst>
      <p:par>
        <p:cTn id="1" dur="indefinite" restart="never" nodeType="tmRoot">
          <p:childTnLst>
            <p:seq>
              <p:cTn id="2" dur="indefinite" nodeType="mainSeq"/>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01A1152B-C588-2647-A6FA-A1A98B075A39}"/>
              </a:ext>
            </a:extLst>
          </p:cNvPr>
          <p:cNvSpPr>
            <a:spLocks noGrp="1"/>
          </p:cNvSpPr>
          <p:nvPr>
            <p:ph type="title"/>
          </p:nvPr>
        </p:nvSpPr>
        <p:spPr/>
        <p:txBody>
          <a:bodyPr/>
          <a:lstStyle/>
          <a:p>
            <a:r>
              <a:rPr lang="en-US" b="1" dirty="0"/>
              <a:t>Additive Impact of HR Abnormalities</a:t>
            </a:r>
          </a:p>
        </p:txBody>
      </p:sp>
      <p:graphicFrame>
        <p:nvGraphicFramePr>
          <p:cNvPr id="8" name="Table 7">
            <a:extLst>
              <a:ext uri="{FF2B5EF4-FFF2-40B4-BE49-F238E27FC236}">
                <a16:creationId xmlns:a16="http://schemas.microsoft.com/office/drawing/2014/main" id="{73351F66-4FC9-FA44-939F-0C9BE1F165D5}"/>
              </a:ext>
            </a:extLst>
          </p:cNvPr>
          <p:cNvGraphicFramePr>
            <a:graphicFrameLocks noGrp="1"/>
          </p:cNvGraphicFramePr>
          <p:nvPr/>
        </p:nvGraphicFramePr>
        <p:xfrm>
          <a:off x="4202580" y="1600200"/>
          <a:ext cx="1931520" cy="1194552"/>
        </p:xfrm>
        <a:graphic>
          <a:graphicData uri="http://schemas.openxmlformats.org/drawingml/2006/table">
            <a:tbl>
              <a:tblPr>
                <a:tableStyleId>{5C22544A-7EE6-4342-B048-85BDC9FD1C3A}</a:tableStyleId>
              </a:tblPr>
              <a:tblGrid>
                <a:gridCol w="1931520">
                  <a:extLst>
                    <a:ext uri="{9D8B030D-6E8A-4147-A177-3AD203B41FA5}">
                      <a16:colId xmlns:a16="http://schemas.microsoft.com/office/drawing/2014/main" val="2967952562"/>
                    </a:ext>
                  </a:extLst>
                </a:gridCol>
              </a:tblGrid>
              <a:tr h="200198">
                <a:tc>
                  <a:txBody>
                    <a:bodyPr/>
                    <a:lstStyle/>
                    <a:p>
                      <a:pPr algn="l" fontAlgn="b"/>
                      <a:r>
                        <a:rPr lang="en-US" sz="1200" b="1" u="none" strike="noStrike" dirty="0">
                          <a:solidFill>
                            <a:schemeClr val="bg1"/>
                          </a:solidFill>
                          <a:effectLst/>
                        </a:rPr>
                        <a:t>Predictor</a:t>
                      </a:r>
                      <a:endParaRPr lang="en-US" sz="1200" b="1" i="0" u="none" strike="noStrike" dirty="0">
                        <a:solidFill>
                          <a:schemeClr val="bg1"/>
                        </a:solidFill>
                        <a:effectLst/>
                        <a:latin typeface="Calibri" panose="020F0502020204030204" pitchFamily="34" charset="0"/>
                      </a:endParaRPr>
                    </a:p>
                  </a:txBody>
                  <a:tcPr marL="9525" marR="9525" marT="9525" marB="0" anchor="b">
                    <a:noFill/>
                  </a:tcPr>
                </a:tc>
                <a:extLst>
                  <a:ext uri="{0D108BD9-81ED-4DB2-BD59-A6C34878D82A}">
                    <a16:rowId xmlns:a16="http://schemas.microsoft.com/office/drawing/2014/main" val="2809153732"/>
                  </a:ext>
                </a:extLst>
              </a:tr>
              <a:tr h="200198">
                <a:tc>
                  <a:txBody>
                    <a:bodyPr/>
                    <a:lstStyle/>
                    <a:p>
                      <a:pPr algn="l" fontAlgn="b"/>
                      <a:r>
                        <a:rPr lang="en-US" sz="1200" u="none" strike="noStrike" dirty="0">
                          <a:solidFill>
                            <a:schemeClr val="bg1"/>
                          </a:solidFill>
                          <a:effectLst/>
                        </a:rPr>
                        <a:t>High-risk IGH translocation</a:t>
                      </a:r>
                      <a:endParaRPr lang="en-US" sz="1200" b="0" i="0" u="none" strike="noStrike" dirty="0">
                        <a:solidFill>
                          <a:schemeClr val="bg1"/>
                        </a:solidFill>
                        <a:effectLst/>
                        <a:latin typeface="Calibri" panose="020F0502020204030204" pitchFamily="34" charset="0"/>
                      </a:endParaRPr>
                    </a:p>
                  </a:txBody>
                  <a:tcPr marL="9525" marR="9525" marT="9525" marB="0" anchor="b">
                    <a:noFill/>
                  </a:tcPr>
                </a:tc>
                <a:extLst>
                  <a:ext uri="{0D108BD9-81ED-4DB2-BD59-A6C34878D82A}">
                    <a16:rowId xmlns:a16="http://schemas.microsoft.com/office/drawing/2014/main" val="2277610355"/>
                  </a:ext>
                </a:extLst>
              </a:tr>
              <a:tr h="200198">
                <a:tc>
                  <a:txBody>
                    <a:bodyPr/>
                    <a:lstStyle/>
                    <a:p>
                      <a:pPr algn="l" fontAlgn="b"/>
                      <a:r>
                        <a:rPr lang="en-US" sz="1200" u="none" strike="noStrike" dirty="0">
                          <a:solidFill>
                            <a:schemeClr val="bg1"/>
                          </a:solidFill>
                          <a:effectLst/>
                        </a:rPr>
                        <a:t>1q gain/amplification</a:t>
                      </a:r>
                      <a:endParaRPr lang="en-US" sz="1200" b="0" i="0" u="none" strike="noStrike" dirty="0">
                        <a:solidFill>
                          <a:schemeClr val="bg1"/>
                        </a:solidFill>
                        <a:effectLst/>
                        <a:latin typeface="Calibri" panose="020F0502020204030204" pitchFamily="34" charset="0"/>
                      </a:endParaRPr>
                    </a:p>
                  </a:txBody>
                  <a:tcPr marL="9525" marR="9525" marT="9525" marB="0" anchor="b">
                    <a:noFill/>
                  </a:tcPr>
                </a:tc>
                <a:extLst>
                  <a:ext uri="{0D108BD9-81ED-4DB2-BD59-A6C34878D82A}">
                    <a16:rowId xmlns:a16="http://schemas.microsoft.com/office/drawing/2014/main" val="3511072105"/>
                  </a:ext>
                </a:extLst>
              </a:tr>
              <a:tr h="200198">
                <a:tc>
                  <a:txBody>
                    <a:bodyPr/>
                    <a:lstStyle/>
                    <a:p>
                      <a:pPr algn="l" fontAlgn="b"/>
                      <a:r>
                        <a:rPr lang="en-US" sz="1200" u="none" strike="noStrike" dirty="0">
                          <a:solidFill>
                            <a:schemeClr val="bg1"/>
                          </a:solidFill>
                          <a:effectLst/>
                        </a:rPr>
                        <a:t>Chromosome 17 abnormality</a:t>
                      </a:r>
                      <a:endParaRPr lang="en-US" sz="1200" b="0" i="0" u="none" strike="noStrike" dirty="0">
                        <a:solidFill>
                          <a:schemeClr val="bg1"/>
                        </a:solidFill>
                        <a:effectLst/>
                        <a:latin typeface="Calibri" panose="020F0502020204030204" pitchFamily="34" charset="0"/>
                      </a:endParaRPr>
                    </a:p>
                  </a:txBody>
                  <a:tcPr marL="9525" marR="9525" marT="9525" marB="0" anchor="b">
                    <a:noFill/>
                  </a:tcPr>
                </a:tc>
                <a:extLst>
                  <a:ext uri="{0D108BD9-81ED-4DB2-BD59-A6C34878D82A}">
                    <a16:rowId xmlns:a16="http://schemas.microsoft.com/office/drawing/2014/main" val="88637511"/>
                  </a:ext>
                </a:extLst>
              </a:tr>
              <a:tr h="193562">
                <a:tc>
                  <a:txBody>
                    <a:bodyPr/>
                    <a:lstStyle/>
                    <a:p>
                      <a:pPr algn="l" fontAlgn="b"/>
                      <a:r>
                        <a:rPr lang="en-US" sz="1200" u="none" strike="noStrike" dirty="0">
                          <a:solidFill>
                            <a:schemeClr val="bg1"/>
                          </a:solidFill>
                          <a:effectLst/>
                        </a:rPr>
                        <a:t>ISS stage III</a:t>
                      </a:r>
                      <a:endParaRPr lang="en-US" sz="1200" b="0" i="0" u="none" strike="noStrike" dirty="0">
                        <a:solidFill>
                          <a:schemeClr val="bg1"/>
                        </a:solidFill>
                        <a:effectLst/>
                        <a:latin typeface="Calibri" panose="020F0502020204030204" pitchFamily="34" charset="0"/>
                      </a:endParaRPr>
                    </a:p>
                  </a:txBody>
                  <a:tcPr marL="9525" marR="9525" marT="9525" marB="0" anchor="b">
                    <a:noFill/>
                  </a:tcPr>
                </a:tc>
                <a:extLst>
                  <a:ext uri="{0D108BD9-81ED-4DB2-BD59-A6C34878D82A}">
                    <a16:rowId xmlns:a16="http://schemas.microsoft.com/office/drawing/2014/main" val="1765157823"/>
                  </a:ext>
                </a:extLst>
              </a:tr>
              <a:tr h="200198">
                <a:tc>
                  <a:txBody>
                    <a:bodyPr/>
                    <a:lstStyle/>
                    <a:p>
                      <a:pPr algn="l" fontAlgn="b"/>
                      <a:r>
                        <a:rPr lang="en-US" sz="1200" u="none" strike="noStrike" dirty="0">
                          <a:solidFill>
                            <a:schemeClr val="bg1"/>
                          </a:solidFill>
                          <a:effectLst/>
                        </a:rPr>
                        <a:t>Elevated LDH</a:t>
                      </a:r>
                      <a:endParaRPr lang="en-US" sz="1200" b="0" i="0" u="none" strike="noStrike" dirty="0">
                        <a:solidFill>
                          <a:schemeClr val="bg1"/>
                        </a:solidFill>
                        <a:effectLst/>
                        <a:latin typeface="Calibri" panose="020F0502020204030204" pitchFamily="34" charset="0"/>
                      </a:endParaRPr>
                    </a:p>
                  </a:txBody>
                  <a:tcPr marL="9525" marR="9525" marT="9525" marB="0" anchor="b">
                    <a:noFill/>
                  </a:tcPr>
                </a:tc>
                <a:extLst>
                  <a:ext uri="{0D108BD9-81ED-4DB2-BD59-A6C34878D82A}">
                    <a16:rowId xmlns:a16="http://schemas.microsoft.com/office/drawing/2014/main" val="759631010"/>
                  </a:ext>
                </a:extLst>
              </a:tr>
            </a:tbl>
          </a:graphicData>
        </a:graphic>
      </p:graphicFrame>
      <p:sp>
        <p:nvSpPr>
          <p:cNvPr id="11" name="TextBox 10">
            <a:extLst>
              <a:ext uri="{FF2B5EF4-FFF2-40B4-BE49-F238E27FC236}">
                <a16:creationId xmlns:a16="http://schemas.microsoft.com/office/drawing/2014/main" id="{978F89DE-9B56-6948-8D90-0411A56FB331}"/>
              </a:ext>
            </a:extLst>
          </p:cNvPr>
          <p:cNvSpPr txBox="1"/>
          <p:nvPr/>
        </p:nvSpPr>
        <p:spPr>
          <a:xfrm>
            <a:off x="432262" y="6389992"/>
            <a:ext cx="2578206"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Abdallah. Blood Cancer J. 2022;12:21. </a:t>
            </a:r>
          </a:p>
        </p:txBody>
      </p:sp>
      <p:sp>
        <p:nvSpPr>
          <p:cNvPr id="2" name="TextBox 1">
            <a:extLst>
              <a:ext uri="{FF2B5EF4-FFF2-40B4-BE49-F238E27FC236}">
                <a16:creationId xmlns:a16="http://schemas.microsoft.com/office/drawing/2014/main" id="{2B298ECE-6385-DD1C-ECA2-21C248B5473C}"/>
              </a:ext>
            </a:extLst>
          </p:cNvPr>
          <p:cNvSpPr txBox="1"/>
          <p:nvPr/>
        </p:nvSpPr>
        <p:spPr bwMode="auto">
          <a:xfrm rot="16200000">
            <a:off x="-364956" y="2949500"/>
            <a:ext cx="22497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Proportion Surviving</a:t>
            </a:r>
          </a:p>
        </p:txBody>
      </p:sp>
      <p:grpSp>
        <p:nvGrpSpPr>
          <p:cNvPr id="15" name="Group 14">
            <a:extLst>
              <a:ext uri="{FF2B5EF4-FFF2-40B4-BE49-F238E27FC236}">
                <a16:creationId xmlns:a16="http://schemas.microsoft.com/office/drawing/2014/main" id="{2D8EBA90-D250-5B7E-04CE-2166D67E6E1D}"/>
              </a:ext>
            </a:extLst>
          </p:cNvPr>
          <p:cNvGrpSpPr/>
          <p:nvPr/>
        </p:nvGrpSpPr>
        <p:grpSpPr>
          <a:xfrm>
            <a:off x="1287966" y="1814860"/>
            <a:ext cx="81814" cy="2732048"/>
            <a:chOff x="1014761" y="1814860"/>
            <a:chExt cx="129207" cy="2732048"/>
          </a:xfrm>
        </p:grpSpPr>
        <p:cxnSp>
          <p:nvCxnSpPr>
            <p:cNvPr id="5" name="Straight Connector 4">
              <a:extLst>
                <a:ext uri="{FF2B5EF4-FFF2-40B4-BE49-F238E27FC236}">
                  <a16:creationId xmlns:a16="http://schemas.microsoft.com/office/drawing/2014/main" id="{4E444F22-88DA-AD42-2C86-7A7B190D117A}"/>
                </a:ext>
              </a:extLst>
            </p:cNvPr>
            <p:cNvCxnSpPr>
              <a:cxnSpLocks/>
            </p:cNvCxnSpPr>
            <p:nvPr/>
          </p:nvCxnSpPr>
          <p:spPr bwMode="auto">
            <a:xfrm>
              <a:off x="1014761" y="1814860"/>
              <a:ext cx="129207"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25BB98C3-0199-12FF-623C-580172A05BF9}"/>
                </a:ext>
              </a:extLst>
            </p:cNvPr>
            <p:cNvCxnSpPr>
              <a:cxnSpLocks/>
            </p:cNvCxnSpPr>
            <p:nvPr/>
          </p:nvCxnSpPr>
          <p:spPr bwMode="auto">
            <a:xfrm>
              <a:off x="1014761" y="2361270"/>
              <a:ext cx="129207"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446C9483-BB54-DF0E-0C5B-970D269FA744}"/>
                </a:ext>
              </a:extLst>
            </p:cNvPr>
            <p:cNvCxnSpPr>
              <a:cxnSpLocks/>
            </p:cNvCxnSpPr>
            <p:nvPr/>
          </p:nvCxnSpPr>
          <p:spPr bwMode="auto">
            <a:xfrm>
              <a:off x="1014761" y="2907680"/>
              <a:ext cx="129207"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EBFAA206-A8CC-CAF9-BB8A-7C92B5AD0B74}"/>
                </a:ext>
              </a:extLst>
            </p:cNvPr>
            <p:cNvCxnSpPr>
              <a:cxnSpLocks/>
            </p:cNvCxnSpPr>
            <p:nvPr/>
          </p:nvCxnSpPr>
          <p:spPr bwMode="auto">
            <a:xfrm>
              <a:off x="1014761" y="3454090"/>
              <a:ext cx="129207"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4C837C25-7F47-41F4-19CE-843F0EAC2640}"/>
                </a:ext>
              </a:extLst>
            </p:cNvPr>
            <p:cNvCxnSpPr>
              <a:cxnSpLocks/>
            </p:cNvCxnSpPr>
            <p:nvPr/>
          </p:nvCxnSpPr>
          <p:spPr bwMode="auto">
            <a:xfrm>
              <a:off x="1014761" y="4000500"/>
              <a:ext cx="129207"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47C9A952-5CD1-F40F-F6BE-C9C2A5D23268}"/>
                </a:ext>
              </a:extLst>
            </p:cNvPr>
            <p:cNvCxnSpPr>
              <a:cxnSpLocks/>
            </p:cNvCxnSpPr>
            <p:nvPr/>
          </p:nvCxnSpPr>
          <p:spPr bwMode="auto">
            <a:xfrm>
              <a:off x="1014761" y="4546908"/>
              <a:ext cx="1292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22" name="Group 21">
            <a:extLst>
              <a:ext uri="{FF2B5EF4-FFF2-40B4-BE49-F238E27FC236}">
                <a16:creationId xmlns:a16="http://schemas.microsoft.com/office/drawing/2014/main" id="{FDA35C7C-8A6D-932B-3902-CA3B6BA58A52}"/>
              </a:ext>
            </a:extLst>
          </p:cNvPr>
          <p:cNvGrpSpPr/>
          <p:nvPr/>
        </p:nvGrpSpPr>
        <p:grpSpPr>
          <a:xfrm>
            <a:off x="1377176" y="4552485"/>
            <a:ext cx="4418671" cy="64120"/>
            <a:chOff x="1377176" y="4689088"/>
            <a:chExt cx="4418671" cy="242539"/>
          </a:xfrm>
        </p:grpSpPr>
        <p:cxnSp>
          <p:nvCxnSpPr>
            <p:cNvPr id="17" name="Straight Connector 16">
              <a:extLst>
                <a:ext uri="{FF2B5EF4-FFF2-40B4-BE49-F238E27FC236}">
                  <a16:creationId xmlns:a16="http://schemas.microsoft.com/office/drawing/2014/main" id="{4FAA154D-2D79-6AA9-C5E9-71736784BE9A}"/>
                </a:ext>
              </a:extLst>
            </p:cNvPr>
            <p:cNvCxnSpPr>
              <a:cxnSpLocks/>
            </p:cNvCxnSpPr>
            <p:nvPr/>
          </p:nvCxnSpPr>
          <p:spPr bwMode="auto">
            <a:xfrm>
              <a:off x="1377176" y="4689088"/>
              <a:ext cx="0" cy="242539"/>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282CBC0-D614-BA26-04FE-EEFEDE906F54}"/>
                </a:ext>
              </a:extLst>
            </p:cNvPr>
            <p:cNvCxnSpPr>
              <a:cxnSpLocks/>
            </p:cNvCxnSpPr>
            <p:nvPr/>
          </p:nvCxnSpPr>
          <p:spPr bwMode="auto">
            <a:xfrm>
              <a:off x="2850066" y="4689088"/>
              <a:ext cx="0" cy="242539"/>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7B6F3840-1247-D3A8-FB9C-7CB33C306DEE}"/>
                </a:ext>
              </a:extLst>
            </p:cNvPr>
            <p:cNvCxnSpPr>
              <a:cxnSpLocks/>
            </p:cNvCxnSpPr>
            <p:nvPr/>
          </p:nvCxnSpPr>
          <p:spPr bwMode="auto">
            <a:xfrm>
              <a:off x="4322956" y="4689088"/>
              <a:ext cx="0" cy="242539"/>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39173753-A72C-92AC-AF41-2FE7A72478F6}"/>
                </a:ext>
              </a:extLst>
            </p:cNvPr>
            <p:cNvCxnSpPr>
              <a:cxnSpLocks/>
            </p:cNvCxnSpPr>
            <p:nvPr/>
          </p:nvCxnSpPr>
          <p:spPr bwMode="auto">
            <a:xfrm>
              <a:off x="5795847" y="4689088"/>
              <a:ext cx="0" cy="242539"/>
            </a:xfrm>
            <a:prstGeom prst="line">
              <a:avLst/>
            </a:prstGeom>
            <a:noFill/>
            <a:ln w="28575" cap="flat" cmpd="sng" algn="ctr">
              <a:solidFill>
                <a:schemeClr val="bg1"/>
              </a:solidFill>
              <a:prstDash val="solid"/>
              <a:round/>
              <a:headEnd type="none" w="med" len="med"/>
              <a:tailEnd type="none" w="med" len="med"/>
            </a:ln>
            <a:effectLst/>
          </p:spPr>
        </p:cxnSp>
      </p:grpSp>
      <p:sp>
        <p:nvSpPr>
          <p:cNvPr id="23" name="TextBox 22">
            <a:extLst>
              <a:ext uri="{FF2B5EF4-FFF2-40B4-BE49-F238E27FC236}">
                <a16:creationId xmlns:a16="http://schemas.microsoft.com/office/drawing/2014/main" id="{AEFEED3B-F2FC-EA2B-9EF4-D15D844462FB}"/>
              </a:ext>
            </a:extLst>
          </p:cNvPr>
          <p:cNvSpPr txBox="1"/>
          <p:nvPr/>
        </p:nvSpPr>
        <p:spPr bwMode="auto">
          <a:xfrm>
            <a:off x="2244431" y="4739271"/>
            <a:ext cx="26927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OS From Diagnosis (Yr)</a:t>
            </a:r>
          </a:p>
        </p:txBody>
      </p:sp>
      <p:sp>
        <p:nvSpPr>
          <p:cNvPr id="24" name="TextBox 23">
            <a:extLst>
              <a:ext uri="{FF2B5EF4-FFF2-40B4-BE49-F238E27FC236}">
                <a16:creationId xmlns:a16="http://schemas.microsoft.com/office/drawing/2014/main" id="{EE76FBCB-CB75-8200-8297-17603ADB80EC}"/>
              </a:ext>
            </a:extLst>
          </p:cNvPr>
          <p:cNvSpPr txBox="1"/>
          <p:nvPr/>
        </p:nvSpPr>
        <p:spPr bwMode="auto">
          <a:xfrm>
            <a:off x="1224095" y="4530186"/>
            <a:ext cx="2980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5" name="TextBox 24">
            <a:extLst>
              <a:ext uri="{FF2B5EF4-FFF2-40B4-BE49-F238E27FC236}">
                <a16:creationId xmlns:a16="http://schemas.microsoft.com/office/drawing/2014/main" id="{BE8F447A-3B36-3947-9B4A-B9ACDF139286}"/>
              </a:ext>
            </a:extLst>
          </p:cNvPr>
          <p:cNvSpPr txBox="1"/>
          <p:nvPr/>
        </p:nvSpPr>
        <p:spPr bwMode="auto">
          <a:xfrm>
            <a:off x="1040099" y="4362918"/>
            <a:ext cx="2980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6" name="TextBox 25">
            <a:extLst>
              <a:ext uri="{FF2B5EF4-FFF2-40B4-BE49-F238E27FC236}">
                <a16:creationId xmlns:a16="http://schemas.microsoft.com/office/drawing/2014/main" id="{1CB1B7C0-3996-BB9E-38BB-99F6357AEB92}"/>
              </a:ext>
            </a:extLst>
          </p:cNvPr>
          <p:cNvSpPr txBox="1"/>
          <p:nvPr/>
        </p:nvSpPr>
        <p:spPr bwMode="auto">
          <a:xfrm>
            <a:off x="875371" y="3802568"/>
            <a:ext cx="54640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27" name="TextBox 26">
            <a:extLst>
              <a:ext uri="{FF2B5EF4-FFF2-40B4-BE49-F238E27FC236}">
                <a16:creationId xmlns:a16="http://schemas.microsoft.com/office/drawing/2014/main" id="{AA7F9E0B-F11C-A316-9125-507E5865C981}"/>
              </a:ext>
            </a:extLst>
          </p:cNvPr>
          <p:cNvSpPr txBox="1"/>
          <p:nvPr/>
        </p:nvSpPr>
        <p:spPr bwMode="auto">
          <a:xfrm>
            <a:off x="875371" y="3250582"/>
            <a:ext cx="54640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28" name="TextBox 27">
            <a:extLst>
              <a:ext uri="{FF2B5EF4-FFF2-40B4-BE49-F238E27FC236}">
                <a16:creationId xmlns:a16="http://schemas.microsoft.com/office/drawing/2014/main" id="{C95781AA-09A0-72E6-B20E-AD4A95DB69FD}"/>
              </a:ext>
            </a:extLst>
          </p:cNvPr>
          <p:cNvSpPr txBox="1"/>
          <p:nvPr/>
        </p:nvSpPr>
        <p:spPr bwMode="auto">
          <a:xfrm>
            <a:off x="875371" y="2709748"/>
            <a:ext cx="54640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29" name="TextBox 28">
            <a:extLst>
              <a:ext uri="{FF2B5EF4-FFF2-40B4-BE49-F238E27FC236}">
                <a16:creationId xmlns:a16="http://schemas.microsoft.com/office/drawing/2014/main" id="{C7F96B93-0441-CF27-657C-F49F26DC56F8}"/>
              </a:ext>
            </a:extLst>
          </p:cNvPr>
          <p:cNvSpPr txBox="1"/>
          <p:nvPr/>
        </p:nvSpPr>
        <p:spPr bwMode="auto">
          <a:xfrm>
            <a:off x="875371" y="2168914"/>
            <a:ext cx="54640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30" name="TextBox 29">
            <a:extLst>
              <a:ext uri="{FF2B5EF4-FFF2-40B4-BE49-F238E27FC236}">
                <a16:creationId xmlns:a16="http://schemas.microsoft.com/office/drawing/2014/main" id="{C040DAE8-E7FB-7FAA-53A5-A47B49936BED}"/>
              </a:ext>
            </a:extLst>
          </p:cNvPr>
          <p:cNvSpPr txBox="1"/>
          <p:nvPr/>
        </p:nvSpPr>
        <p:spPr bwMode="auto">
          <a:xfrm>
            <a:off x="1062154" y="1633655"/>
            <a:ext cx="262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p>
        </p:txBody>
      </p:sp>
      <p:sp>
        <p:nvSpPr>
          <p:cNvPr id="31" name="TextBox 30">
            <a:extLst>
              <a:ext uri="{FF2B5EF4-FFF2-40B4-BE49-F238E27FC236}">
                <a16:creationId xmlns:a16="http://schemas.microsoft.com/office/drawing/2014/main" id="{E87729D9-FFAF-F862-7BB4-28032C91FA49}"/>
              </a:ext>
            </a:extLst>
          </p:cNvPr>
          <p:cNvSpPr txBox="1"/>
          <p:nvPr/>
        </p:nvSpPr>
        <p:spPr bwMode="auto">
          <a:xfrm>
            <a:off x="2696056" y="4530186"/>
            <a:ext cx="2980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5</a:t>
            </a:r>
          </a:p>
        </p:txBody>
      </p:sp>
      <p:sp>
        <p:nvSpPr>
          <p:cNvPr id="2048" name="TextBox 2047">
            <a:extLst>
              <a:ext uri="{FF2B5EF4-FFF2-40B4-BE49-F238E27FC236}">
                <a16:creationId xmlns:a16="http://schemas.microsoft.com/office/drawing/2014/main" id="{6CDD7872-DE25-9357-BFF0-6CBBDC33335D}"/>
              </a:ext>
            </a:extLst>
          </p:cNvPr>
          <p:cNvSpPr txBox="1"/>
          <p:nvPr/>
        </p:nvSpPr>
        <p:spPr bwMode="auto">
          <a:xfrm>
            <a:off x="4120375" y="4530186"/>
            <a:ext cx="4321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2049" name="TextBox 2048">
            <a:extLst>
              <a:ext uri="{FF2B5EF4-FFF2-40B4-BE49-F238E27FC236}">
                <a16:creationId xmlns:a16="http://schemas.microsoft.com/office/drawing/2014/main" id="{802FECA3-0BB9-BB48-1EBE-603A6503DC5C}"/>
              </a:ext>
            </a:extLst>
          </p:cNvPr>
          <p:cNvSpPr txBox="1"/>
          <p:nvPr/>
        </p:nvSpPr>
        <p:spPr bwMode="auto">
          <a:xfrm>
            <a:off x="5589548" y="4530186"/>
            <a:ext cx="4321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2051" name="TextBox 2050">
            <a:extLst>
              <a:ext uri="{FF2B5EF4-FFF2-40B4-BE49-F238E27FC236}">
                <a16:creationId xmlns:a16="http://schemas.microsoft.com/office/drawing/2014/main" id="{3821B088-6B65-B436-F0FD-28028E9CB64E}"/>
              </a:ext>
            </a:extLst>
          </p:cNvPr>
          <p:cNvSpPr txBox="1"/>
          <p:nvPr/>
        </p:nvSpPr>
        <p:spPr bwMode="auto">
          <a:xfrm>
            <a:off x="1792559" y="3785839"/>
            <a:ext cx="775009"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MASS I</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MASS II</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MASS III</a:t>
            </a:r>
          </a:p>
        </p:txBody>
      </p:sp>
      <p:grpSp>
        <p:nvGrpSpPr>
          <p:cNvPr id="2055" name="Group 2054">
            <a:extLst>
              <a:ext uri="{FF2B5EF4-FFF2-40B4-BE49-F238E27FC236}">
                <a16:creationId xmlns:a16="http://schemas.microsoft.com/office/drawing/2014/main" id="{1BB066F4-84E3-2862-E37D-C49AFD4ECC59}"/>
              </a:ext>
            </a:extLst>
          </p:cNvPr>
          <p:cNvGrpSpPr/>
          <p:nvPr/>
        </p:nvGrpSpPr>
        <p:grpSpPr>
          <a:xfrm>
            <a:off x="1390163" y="1808174"/>
            <a:ext cx="4144363" cy="1894802"/>
            <a:chOff x="1390163" y="1808174"/>
            <a:chExt cx="4144363" cy="1894802"/>
          </a:xfrm>
        </p:grpSpPr>
        <p:sp>
          <p:nvSpPr>
            <p:cNvPr id="2053" name="Freeform: Shape 2052">
              <a:extLst>
                <a:ext uri="{FF2B5EF4-FFF2-40B4-BE49-F238E27FC236}">
                  <a16:creationId xmlns:a16="http://schemas.microsoft.com/office/drawing/2014/main" id="{358E9338-DC0E-1A09-71A2-861B22163F2E}"/>
                </a:ext>
              </a:extLst>
            </p:cNvPr>
            <p:cNvSpPr/>
            <p:nvPr/>
          </p:nvSpPr>
          <p:spPr bwMode="auto">
            <a:xfrm>
              <a:off x="2990707" y="2382940"/>
              <a:ext cx="2543819" cy="1320036"/>
            </a:xfrm>
            <a:custGeom>
              <a:avLst/>
              <a:gdLst>
                <a:gd name="connsiteX0" fmla="*/ 2543819 w 2543819"/>
                <a:gd name="connsiteY0" fmla="*/ 1320036 h 1320036"/>
                <a:gd name="connsiteX1" fmla="*/ 2223436 w 2543819"/>
                <a:gd name="connsiteY1" fmla="*/ 1320036 h 1320036"/>
                <a:gd name="connsiteX2" fmla="*/ 2223436 w 2543819"/>
                <a:gd name="connsiteY2" fmla="*/ 1216908 h 1320036"/>
                <a:gd name="connsiteX3" fmla="*/ 2157434 w 2543819"/>
                <a:gd name="connsiteY3" fmla="*/ 1216908 h 1320036"/>
                <a:gd name="connsiteX4" fmla="*/ 2157434 w 2543819"/>
                <a:gd name="connsiteY4" fmla="*/ 1117906 h 1320036"/>
                <a:gd name="connsiteX5" fmla="*/ 2080432 w 2543819"/>
                <a:gd name="connsiteY5" fmla="*/ 1117906 h 1320036"/>
                <a:gd name="connsiteX6" fmla="*/ 2080432 w 2543819"/>
                <a:gd name="connsiteY6" fmla="*/ 1040904 h 1320036"/>
                <a:gd name="connsiteX7" fmla="*/ 1966304 w 2543819"/>
                <a:gd name="connsiteY7" fmla="*/ 1040904 h 1320036"/>
                <a:gd name="connsiteX8" fmla="*/ 1966304 w 2543819"/>
                <a:gd name="connsiteY8" fmla="*/ 958401 h 1320036"/>
                <a:gd name="connsiteX9" fmla="*/ 1771048 w 2543819"/>
                <a:gd name="connsiteY9" fmla="*/ 958401 h 1320036"/>
                <a:gd name="connsiteX10" fmla="*/ 1771048 w 2543819"/>
                <a:gd name="connsiteY10" fmla="*/ 913025 h 1320036"/>
                <a:gd name="connsiteX11" fmla="*/ 1702296 w 2543819"/>
                <a:gd name="connsiteY11" fmla="*/ 913025 h 1320036"/>
                <a:gd name="connsiteX12" fmla="*/ 1702296 w 2543819"/>
                <a:gd name="connsiteY12" fmla="*/ 871774 h 1320036"/>
                <a:gd name="connsiteX13" fmla="*/ 1692671 w 2543819"/>
                <a:gd name="connsiteY13" fmla="*/ 871774 h 1320036"/>
                <a:gd name="connsiteX14" fmla="*/ 1692671 w 2543819"/>
                <a:gd name="connsiteY14" fmla="*/ 833273 h 1320036"/>
                <a:gd name="connsiteX15" fmla="*/ 1636295 w 2543819"/>
                <a:gd name="connsiteY15" fmla="*/ 833273 h 1320036"/>
                <a:gd name="connsiteX16" fmla="*/ 1636295 w 2543819"/>
                <a:gd name="connsiteY16" fmla="*/ 805772 h 1320036"/>
                <a:gd name="connsiteX17" fmla="*/ 1621169 w 2543819"/>
                <a:gd name="connsiteY17" fmla="*/ 805772 h 1320036"/>
                <a:gd name="connsiteX18" fmla="*/ 1621169 w 2543819"/>
                <a:gd name="connsiteY18" fmla="*/ 767271 h 1320036"/>
                <a:gd name="connsiteX19" fmla="*/ 1589543 w 2543819"/>
                <a:gd name="connsiteY19" fmla="*/ 767271 h 1320036"/>
                <a:gd name="connsiteX20" fmla="*/ 1589543 w 2543819"/>
                <a:gd name="connsiteY20" fmla="*/ 731520 h 1320036"/>
                <a:gd name="connsiteX21" fmla="*/ 1439664 w 2543819"/>
                <a:gd name="connsiteY21" fmla="*/ 731520 h 1320036"/>
                <a:gd name="connsiteX22" fmla="*/ 1439664 w 2543819"/>
                <a:gd name="connsiteY22" fmla="*/ 693019 h 1320036"/>
                <a:gd name="connsiteX23" fmla="*/ 1163282 w 2543819"/>
                <a:gd name="connsiteY23" fmla="*/ 693019 h 1320036"/>
                <a:gd name="connsiteX24" fmla="*/ 1163282 w 2543819"/>
                <a:gd name="connsiteY24" fmla="*/ 675144 h 1320036"/>
                <a:gd name="connsiteX25" fmla="*/ 1142656 w 2543819"/>
                <a:gd name="connsiteY25" fmla="*/ 675144 h 1320036"/>
                <a:gd name="connsiteX26" fmla="*/ 1142656 w 2543819"/>
                <a:gd name="connsiteY26" fmla="*/ 653143 h 1320036"/>
                <a:gd name="connsiteX27" fmla="*/ 1128906 w 2543819"/>
                <a:gd name="connsiteY27" fmla="*/ 653143 h 1320036"/>
                <a:gd name="connsiteX28" fmla="*/ 1128906 w 2543819"/>
                <a:gd name="connsiteY28" fmla="*/ 618767 h 1320036"/>
                <a:gd name="connsiteX29" fmla="*/ 1079404 w 2543819"/>
                <a:gd name="connsiteY29" fmla="*/ 618767 h 1320036"/>
                <a:gd name="connsiteX30" fmla="*/ 1079404 w 2543819"/>
                <a:gd name="connsiteY30" fmla="*/ 561015 h 1320036"/>
                <a:gd name="connsiteX31" fmla="*/ 1067029 w 2543819"/>
                <a:gd name="connsiteY31" fmla="*/ 561015 h 1320036"/>
                <a:gd name="connsiteX32" fmla="*/ 1067029 w 2543819"/>
                <a:gd name="connsiteY32" fmla="*/ 550015 h 1320036"/>
                <a:gd name="connsiteX33" fmla="*/ 1032653 w 2543819"/>
                <a:gd name="connsiteY33" fmla="*/ 550015 h 1320036"/>
                <a:gd name="connsiteX34" fmla="*/ 1032653 w 2543819"/>
                <a:gd name="connsiteY34" fmla="*/ 529390 h 1320036"/>
                <a:gd name="connsiteX35" fmla="*/ 1024403 w 2543819"/>
                <a:gd name="connsiteY35" fmla="*/ 529390 h 1320036"/>
                <a:gd name="connsiteX36" fmla="*/ 1024403 w 2543819"/>
                <a:gd name="connsiteY36" fmla="*/ 508764 h 1320036"/>
                <a:gd name="connsiteX37" fmla="*/ 1007902 w 2543819"/>
                <a:gd name="connsiteY37" fmla="*/ 508764 h 1320036"/>
                <a:gd name="connsiteX38" fmla="*/ 1007902 w 2543819"/>
                <a:gd name="connsiteY38" fmla="*/ 484013 h 1320036"/>
                <a:gd name="connsiteX39" fmla="*/ 992777 w 2543819"/>
                <a:gd name="connsiteY39" fmla="*/ 484013 h 1320036"/>
                <a:gd name="connsiteX40" fmla="*/ 992777 w 2543819"/>
                <a:gd name="connsiteY40" fmla="*/ 467513 h 1320036"/>
                <a:gd name="connsiteX41" fmla="*/ 981777 w 2543819"/>
                <a:gd name="connsiteY41" fmla="*/ 467513 h 1320036"/>
                <a:gd name="connsiteX42" fmla="*/ 981777 w 2543819"/>
                <a:gd name="connsiteY42" fmla="*/ 453763 h 1320036"/>
                <a:gd name="connsiteX43" fmla="*/ 968026 w 2543819"/>
                <a:gd name="connsiteY43" fmla="*/ 453763 h 1320036"/>
                <a:gd name="connsiteX44" fmla="*/ 968026 w 2543819"/>
                <a:gd name="connsiteY44" fmla="*/ 438637 h 1320036"/>
                <a:gd name="connsiteX45" fmla="*/ 926775 w 2543819"/>
                <a:gd name="connsiteY45" fmla="*/ 438637 h 1320036"/>
                <a:gd name="connsiteX46" fmla="*/ 926775 w 2543819"/>
                <a:gd name="connsiteY46" fmla="*/ 404261 h 1320036"/>
                <a:gd name="connsiteX47" fmla="*/ 910275 w 2543819"/>
                <a:gd name="connsiteY47" fmla="*/ 404261 h 1320036"/>
                <a:gd name="connsiteX48" fmla="*/ 910275 w 2543819"/>
                <a:gd name="connsiteY48" fmla="*/ 385011 h 1320036"/>
                <a:gd name="connsiteX49" fmla="*/ 830522 w 2543819"/>
                <a:gd name="connsiteY49" fmla="*/ 385011 h 1320036"/>
                <a:gd name="connsiteX50" fmla="*/ 830522 w 2543819"/>
                <a:gd name="connsiteY50" fmla="*/ 347885 h 1320036"/>
                <a:gd name="connsiteX51" fmla="*/ 761771 w 2543819"/>
                <a:gd name="connsiteY51" fmla="*/ 347885 h 1320036"/>
                <a:gd name="connsiteX52" fmla="*/ 761771 w 2543819"/>
                <a:gd name="connsiteY52" fmla="*/ 331384 h 1320036"/>
                <a:gd name="connsiteX53" fmla="*/ 644892 w 2543819"/>
                <a:gd name="connsiteY53" fmla="*/ 331384 h 1320036"/>
                <a:gd name="connsiteX54" fmla="*/ 644892 w 2543819"/>
                <a:gd name="connsiteY54" fmla="*/ 294258 h 1320036"/>
                <a:gd name="connsiteX55" fmla="*/ 499138 w 2543819"/>
                <a:gd name="connsiteY55" fmla="*/ 294258 h 1320036"/>
                <a:gd name="connsiteX56" fmla="*/ 499138 w 2543819"/>
                <a:gd name="connsiteY56" fmla="*/ 283258 h 1320036"/>
                <a:gd name="connsiteX57" fmla="*/ 464762 w 2543819"/>
                <a:gd name="connsiteY57" fmla="*/ 283258 h 1320036"/>
                <a:gd name="connsiteX58" fmla="*/ 464762 w 2543819"/>
                <a:gd name="connsiteY58" fmla="*/ 273633 h 1320036"/>
                <a:gd name="connsiteX59" fmla="*/ 441387 w 2543819"/>
                <a:gd name="connsiteY59" fmla="*/ 273633 h 1320036"/>
                <a:gd name="connsiteX60" fmla="*/ 441387 w 2543819"/>
                <a:gd name="connsiteY60" fmla="*/ 253007 h 1320036"/>
                <a:gd name="connsiteX61" fmla="*/ 433137 w 2543819"/>
                <a:gd name="connsiteY61" fmla="*/ 253007 h 1320036"/>
                <a:gd name="connsiteX62" fmla="*/ 424886 w 2543819"/>
                <a:gd name="connsiteY62" fmla="*/ 244756 h 1320036"/>
                <a:gd name="connsiteX63" fmla="*/ 402886 w 2543819"/>
                <a:gd name="connsiteY63" fmla="*/ 244756 h 1320036"/>
                <a:gd name="connsiteX64" fmla="*/ 402886 w 2543819"/>
                <a:gd name="connsiteY64" fmla="*/ 228256 h 1320036"/>
                <a:gd name="connsiteX65" fmla="*/ 288758 w 2543819"/>
                <a:gd name="connsiteY65" fmla="*/ 228256 h 1320036"/>
                <a:gd name="connsiteX66" fmla="*/ 288758 w 2543819"/>
                <a:gd name="connsiteY66" fmla="*/ 206256 h 1320036"/>
                <a:gd name="connsiteX67" fmla="*/ 277757 w 2543819"/>
                <a:gd name="connsiteY67" fmla="*/ 206256 h 1320036"/>
                <a:gd name="connsiteX68" fmla="*/ 277757 w 2543819"/>
                <a:gd name="connsiteY68" fmla="*/ 184255 h 1320036"/>
                <a:gd name="connsiteX69" fmla="*/ 264007 w 2543819"/>
                <a:gd name="connsiteY69" fmla="*/ 184255 h 1320036"/>
                <a:gd name="connsiteX70" fmla="*/ 264007 w 2543819"/>
                <a:gd name="connsiteY70" fmla="*/ 163630 h 1320036"/>
                <a:gd name="connsiteX71" fmla="*/ 250257 w 2543819"/>
                <a:gd name="connsiteY71" fmla="*/ 163630 h 1320036"/>
                <a:gd name="connsiteX72" fmla="*/ 250257 w 2543819"/>
                <a:gd name="connsiteY72" fmla="*/ 149879 h 1320036"/>
                <a:gd name="connsiteX73" fmla="*/ 226881 w 2543819"/>
                <a:gd name="connsiteY73" fmla="*/ 149879 h 1320036"/>
                <a:gd name="connsiteX74" fmla="*/ 226881 w 2543819"/>
                <a:gd name="connsiteY74" fmla="*/ 121003 h 1320036"/>
                <a:gd name="connsiteX75" fmla="*/ 180130 w 2543819"/>
                <a:gd name="connsiteY75" fmla="*/ 121003 h 1320036"/>
                <a:gd name="connsiteX76" fmla="*/ 180130 w 2543819"/>
                <a:gd name="connsiteY76" fmla="*/ 105878 h 1320036"/>
                <a:gd name="connsiteX77" fmla="*/ 154004 w 2543819"/>
                <a:gd name="connsiteY77" fmla="*/ 105878 h 1320036"/>
                <a:gd name="connsiteX78" fmla="*/ 154004 w 2543819"/>
                <a:gd name="connsiteY78" fmla="*/ 90753 h 1320036"/>
                <a:gd name="connsiteX79" fmla="*/ 137504 w 2543819"/>
                <a:gd name="connsiteY79" fmla="*/ 90753 h 1320036"/>
                <a:gd name="connsiteX80" fmla="*/ 137504 w 2543819"/>
                <a:gd name="connsiteY80" fmla="*/ 75627 h 1320036"/>
                <a:gd name="connsiteX81" fmla="*/ 123753 w 2543819"/>
                <a:gd name="connsiteY81" fmla="*/ 75627 h 1320036"/>
                <a:gd name="connsiteX82" fmla="*/ 123753 w 2543819"/>
                <a:gd name="connsiteY82" fmla="*/ 59127 h 1320036"/>
                <a:gd name="connsiteX83" fmla="*/ 97627 w 2543819"/>
                <a:gd name="connsiteY83" fmla="*/ 59127 h 1320036"/>
                <a:gd name="connsiteX84" fmla="*/ 97627 w 2543819"/>
                <a:gd name="connsiteY84" fmla="*/ 49502 h 1320036"/>
                <a:gd name="connsiteX85" fmla="*/ 56376 w 2543819"/>
                <a:gd name="connsiteY85" fmla="*/ 49502 h 1320036"/>
                <a:gd name="connsiteX86" fmla="*/ 56376 w 2543819"/>
                <a:gd name="connsiteY86" fmla="*/ 31626 h 1320036"/>
                <a:gd name="connsiteX87" fmla="*/ 19250 w 2543819"/>
                <a:gd name="connsiteY87" fmla="*/ 31626 h 1320036"/>
                <a:gd name="connsiteX88" fmla="*/ 19250 w 2543819"/>
                <a:gd name="connsiteY88" fmla="*/ 15126 h 1320036"/>
                <a:gd name="connsiteX89" fmla="*/ 0 w 2543819"/>
                <a:gd name="connsiteY89" fmla="*/ 15126 h 1320036"/>
                <a:gd name="connsiteX90" fmla="*/ 0 w 2543819"/>
                <a:gd name="connsiteY90" fmla="*/ 0 h 132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543819" h="1320036">
                  <a:moveTo>
                    <a:pt x="2543819" y="1320036"/>
                  </a:moveTo>
                  <a:lnTo>
                    <a:pt x="2223436" y="1320036"/>
                  </a:lnTo>
                  <a:lnTo>
                    <a:pt x="2223436" y="1216908"/>
                  </a:lnTo>
                  <a:lnTo>
                    <a:pt x="2157434" y="1216908"/>
                  </a:lnTo>
                  <a:lnTo>
                    <a:pt x="2157434" y="1117906"/>
                  </a:lnTo>
                  <a:lnTo>
                    <a:pt x="2080432" y="1117906"/>
                  </a:lnTo>
                  <a:lnTo>
                    <a:pt x="2080432" y="1040904"/>
                  </a:lnTo>
                  <a:lnTo>
                    <a:pt x="1966304" y="1040904"/>
                  </a:lnTo>
                  <a:lnTo>
                    <a:pt x="1966304" y="958401"/>
                  </a:lnTo>
                  <a:lnTo>
                    <a:pt x="1771048" y="958401"/>
                  </a:lnTo>
                  <a:lnTo>
                    <a:pt x="1771048" y="913025"/>
                  </a:lnTo>
                  <a:lnTo>
                    <a:pt x="1702296" y="913025"/>
                  </a:lnTo>
                  <a:lnTo>
                    <a:pt x="1702296" y="871774"/>
                  </a:lnTo>
                  <a:lnTo>
                    <a:pt x="1692671" y="871774"/>
                  </a:lnTo>
                  <a:lnTo>
                    <a:pt x="1692671" y="833273"/>
                  </a:lnTo>
                  <a:lnTo>
                    <a:pt x="1636295" y="833273"/>
                  </a:lnTo>
                  <a:lnTo>
                    <a:pt x="1636295" y="805772"/>
                  </a:lnTo>
                  <a:lnTo>
                    <a:pt x="1621169" y="805772"/>
                  </a:lnTo>
                  <a:lnTo>
                    <a:pt x="1621169" y="767271"/>
                  </a:lnTo>
                  <a:lnTo>
                    <a:pt x="1589543" y="767271"/>
                  </a:lnTo>
                  <a:lnTo>
                    <a:pt x="1589543" y="731520"/>
                  </a:lnTo>
                  <a:lnTo>
                    <a:pt x="1439664" y="731520"/>
                  </a:lnTo>
                  <a:lnTo>
                    <a:pt x="1439664" y="693019"/>
                  </a:lnTo>
                  <a:lnTo>
                    <a:pt x="1163282" y="693019"/>
                  </a:lnTo>
                  <a:lnTo>
                    <a:pt x="1163282" y="675144"/>
                  </a:lnTo>
                  <a:lnTo>
                    <a:pt x="1142656" y="675144"/>
                  </a:lnTo>
                  <a:lnTo>
                    <a:pt x="1142656" y="653143"/>
                  </a:lnTo>
                  <a:lnTo>
                    <a:pt x="1128906" y="653143"/>
                  </a:lnTo>
                  <a:lnTo>
                    <a:pt x="1128906" y="618767"/>
                  </a:lnTo>
                  <a:lnTo>
                    <a:pt x="1079404" y="618767"/>
                  </a:lnTo>
                  <a:lnTo>
                    <a:pt x="1079404" y="561015"/>
                  </a:lnTo>
                  <a:lnTo>
                    <a:pt x="1067029" y="561015"/>
                  </a:lnTo>
                  <a:lnTo>
                    <a:pt x="1067029" y="550015"/>
                  </a:lnTo>
                  <a:lnTo>
                    <a:pt x="1032653" y="550015"/>
                  </a:lnTo>
                  <a:lnTo>
                    <a:pt x="1032653" y="529390"/>
                  </a:lnTo>
                  <a:lnTo>
                    <a:pt x="1024403" y="529390"/>
                  </a:lnTo>
                  <a:lnTo>
                    <a:pt x="1024403" y="508764"/>
                  </a:lnTo>
                  <a:lnTo>
                    <a:pt x="1007902" y="508764"/>
                  </a:lnTo>
                  <a:lnTo>
                    <a:pt x="1007902" y="484013"/>
                  </a:lnTo>
                  <a:lnTo>
                    <a:pt x="992777" y="484013"/>
                  </a:lnTo>
                  <a:lnTo>
                    <a:pt x="992777" y="467513"/>
                  </a:lnTo>
                  <a:lnTo>
                    <a:pt x="981777" y="467513"/>
                  </a:lnTo>
                  <a:lnTo>
                    <a:pt x="981777" y="453763"/>
                  </a:lnTo>
                  <a:lnTo>
                    <a:pt x="968026" y="453763"/>
                  </a:lnTo>
                  <a:lnTo>
                    <a:pt x="968026" y="438637"/>
                  </a:lnTo>
                  <a:lnTo>
                    <a:pt x="926775" y="438637"/>
                  </a:lnTo>
                  <a:lnTo>
                    <a:pt x="926775" y="404261"/>
                  </a:lnTo>
                  <a:lnTo>
                    <a:pt x="910275" y="404261"/>
                  </a:lnTo>
                  <a:lnTo>
                    <a:pt x="910275" y="385011"/>
                  </a:lnTo>
                  <a:lnTo>
                    <a:pt x="830522" y="385011"/>
                  </a:lnTo>
                  <a:lnTo>
                    <a:pt x="830522" y="347885"/>
                  </a:lnTo>
                  <a:lnTo>
                    <a:pt x="761771" y="347885"/>
                  </a:lnTo>
                  <a:lnTo>
                    <a:pt x="761771" y="331384"/>
                  </a:lnTo>
                  <a:lnTo>
                    <a:pt x="644892" y="331384"/>
                  </a:lnTo>
                  <a:lnTo>
                    <a:pt x="644892" y="294258"/>
                  </a:lnTo>
                  <a:lnTo>
                    <a:pt x="499138" y="294258"/>
                  </a:lnTo>
                  <a:lnTo>
                    <a:pt x="499138" y="283258"/>
                  </a:lnTo>
                  <a:lnTo>
                    <a:pt x="464762" y="283258"/>
                  </a:lnTo>
                  <a:lnTo>
                    <a:pt x="464762" y="273633"/>
                  </a:lnTo>
                  <a:lnTo>
                    <a:pt x="441387" y="273633"/>
                  </a:lnTo>
                  <a:lnTo>
                    <a:pt x="441387" y="253007"/>
                  </a:lnTo>
                  <a:lnTo>
                    <a:pt x="433137" y="253007"/>
                  </a:lnTo>
                  <a:lnTo>
                    <a:pt x="424886" y="244756"/>
                  </a:lnTo>
                  <a:lnTo>
                    <a:pt x="402886" y="244756"/>
                  </a:lnTo>
                  <a:lnTo>
                    <a:pt x="402886" y="228256"/>
                  </a:lnTo>
                  <a:lnTo>
                    <a:pt x="288758" y="228256"/>
                  </a:lnTo>
                  <a:lnTo>
                    <a:pt x="288758" y="206256"/>
                  </a:lnTo>
                  <a:lnTo>
                    <a:pt x="277757" y="206256"/>
                  </a:lnTo>
                  <a:lnTo>
                    <a:pt x="277757" y="184255"/>
                  </a:lnTo>
                  <a:lnTo>
                    <a:pt x="264007" y="184255"/>
                  </a:lnTo>
                  <a:lnTo>
                    <a:pt x="264007" y="163630"/>
                  </a:lnTo>
                  <a:lnTo>
                    <a:pt x="250257" y="163630"/>
                  </a:lnTo>
                  <a:lnTo>
                    <a:pt x="250257" y="149879"/>
                  </a:lnTo>
                  <a:lnTo>
                    <a:pt x="226881" y="149879"/>
                  </a:lnTo>
                  <a:lnTo>
                    <a:pt x="226881" y="121003"/>
                  </a:lnTo>
                  <a:lnTo>
                    <a:pt x="180130" y="121003"/>
                  </a:lnTo>
                  <a:lnTo>
                    <a:pt x="180130" y="105878"/>
                  </a:lnTo>
                  <a:lnTo>
                    <a:pt x="154004" y="105878"/>
                  </a:lnTo>
                  <a:lnTo>
                    <a:pt x="154004" y="90753"/>
                  </a:lnTo>
                  <a:lnTo>
                    <a:pt x="137504" y="90753"/>
                  </a:lnTo>
                  <a:lnTo>
                    <a:pt x="137504" y="75627"/>
                  </a:lnTo>
                  <a:lnTo>
                    <a:pt x="123753" y="75627"/>
                  </a:lnTo>
                  <a:lnTo>
                    <a:pt x="123753" y="59127"/>
                  </a:lnTo>
                  <a:lnTo>
                    <a:pt x="97627" y="59127"/>
                  </a:lnTo>
                  <a:lnTo>
                    <a:pt x="97627" y="49502"/>
                  </a:lnTo>
                  <a:lnTo>
                    <a:pt x="56376" y="49502"/>
                  </a:lnTo>
                  <a:lnTo>
                    <a:pt x="56376" y="31626"/>
                  </a:lnTo>
                  <a:lnTo>
                    <a:pt x="19250" y="31626"/>
                  </a:lnTo>
                  <a:lnTo>
                    <a:pt x="19250" y="15126"/>
                  </a:lnTo>
                  <a:lnTo>
                    <a:pt x="0" y="15126"/>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2054" name="Freeform: Shape 2053">
              <a:extLst>
                <a:ext uri="{FF2B5EF4-FFF2-40B4-BE49-F238E27FC236}">
                  <a16:creationId xmlns:a16="http://schemas.microsoft.com/office/drawing/2014/main" id="{6AED507E-5F7A-596C-A796-69811AB013DC}"/>
                </a:ext>
              </a:extLst>
            </p:cNvPr>
            <p:cNvSpPr/>
            <p:nvPr/>
          </p:nvSpPr>
          <p:spPr bwMode="auto">
            <a:xfrm>
              <a:off x="1390163" y="1808174"/>
              <a:ext cx="1617044" cy="588517"/>
            </a:xfrm>
            <a:custGeom>
              <a:avLst/>
              <a:gdLst>
                <a:gd name="connsiteX0" fmla="*/ 1617044 w 1617044"/>
                <a:gd name="connsiteY0" fmla="*/ 588517 h 588517"/>
                <a:gd name="connsiteX1" fmla="*/ 1555168 w 1617044"/>
                <a:gd name="connsiteY1" fmla="*/ 588517 h 588517"/>
                <a:gd name="connsiteX2" fmla="*/ 1555168 w 1617044"/>
                <a:gd name="connsiteY2" fmla="*/ 561016 h 588517"/>
                <a:gd name="connsiteX3" fmla="*/ 1524917 w 1617044"/>
                <a:gd name="connsiteY3" fmla="*/ 561016 h 588517"/>
                <a:gd name="connsiteX4" fmla="*/ 1524917 w 1617044"/>
                <a:gd name="connsiteY4" fmla="*/ 543140 h 588517"/>
                <a:gd name="connsiteX5" fmla="*/ 1491916 w 1617044"/>
                <a:gd name="connsiteY5" fmla="*/ 543140 h 588517"/>
                <a:gd name="connsiteX6" fmla="*/ 1491916 w 1617044"/>
                <a:gd name="connsiteY6" fmla="*/ 530765 h 588517"/>
                <a:gd name="connsiteX7" fmla="*/ 1475415 w 1617044"/>
                <a:gd name="connsiteY7" fmla="*/ 530765 h 588517"/>
                <a:gd name="connsiteX8" fmla="*/ 1475415 w 1617044"/>
                <a:gd name="connsiteY8" fmla="*/ 506014 h 588517"/>
                <a:gd name="connsiteX9" fmla="*/ 1397038 w 1617044"/>
                <a:gd name="connsiteY9" fmla="*/ 506014 h 588517"/>
                <a:gd name="connsiteX10" fmla="*/ 1397038 w 1617044"/>
                <a:gd name="connsiteY10" fmla="*/ 485389 h 588517"/>
                <a:gd name="connsiteX11" fmla="*/ 1376413 w 1617044"/>
                <a:gd name="connsiteY11" fmla="*/ 485389 h 588517"/>
                <a:gd name="connsiteX12" fmla="*/ 1376413 w 1617044"/>
                <a:gd name="connsiteY12" fmla="*/ 460638 h 588517"/>
                <a:gd name="connsiteX13" fmla="*/ 1347537 w 1617044"/>
                <a:gd name="connsiteY13" fmla="*/ 460638 h 588517"/>
                <a:gd name="connsiteX14" fmla="*/ 1347537 w 1617044"/>
                <a:gd name="connsiteY14" fmla="*/ 451013 h 588517"/>
                <a:gd name="connsiteX15" fmla="*/ 1309036 w 1617044"/>
                <a:gd name="connsiteY15" fmla="*/ 451013 h 588517"/>
                <a:gd name="connsiteX16" fmla="*/ 1309036 w 1617044"/>
                <a:gd name="connsiteY16" fmla="*/ 440012 h 588517"/>
                <a:gd name="connsiteX17" fmla="*/ 1291160 w 1617044"/>
                <a:gd name="connsiteY17" fmla="*/ 440012 h 588517"/>
                <a:gd name="connsiteX18" fmla="*/ 1291160 w 1617044"/>
                <a:gd name="connsiteY18" fmla="*/ 416637 h 588517"/>
                <a:gd name="connsiteX19" fmla="*/ 1245784 w 1617044"/>
                <a:gd name="connsiteY19" fmla="*/ 416637 h 588517"/>
                <a:gd name="connsiteX20" fmla="*/ 1245784 w 1617044"/>
                <a:gd name="connsiteY20" fmla="*/ 408387 h 588517"/>
                <a:gd name="connsiteX21" fmla="*/ 1229284 w 1617044"/>
                <a:gd name="connsiteY21" fmla="*/ 408387 h 588517"/>
                <a:gd name="connsiteX22" fmla="*/ 1229284 w 1617044"/>
                <a:gd name="connsiteY22" fmla="*/ 394636 h 588517"/>
                <a:gd name="connsiteX23" fmla="*/ 1203158 w 1617044"/>
                <a:gd name="connsiteY23" fmla="*/ 394636 h 588517"/>
                <a:gd name="connsiteX24" fmla="*/ 1203158 w 1617044"/>
                <a:gd name="connsiteY24" fmla="*/ 385011 h 588517"/>
                <a:gd name="connsiteX25" fmla="*/ 1174282 w 1617044"/>
                <a:gd name="connsiteY25" fmla="*/ 385011 h 588517"/>
                <a:gd name="connsiteX26" fmla="*/ 1174282 w 1617044"/>
                <a:gd name="connsiteY26" fmla="*/ 371261 h 588517"/>
                <a:gd name="connsiteX27" fmla="*/ 1149531 w 1617044"/>
                <a:gd name="connsiteY27" fmla="*/ 371261 h 588517"/>
                <a:gd name="connsiteX28" fmla="*/ 1149531 w 1617044"/>
                <a:gd name="connsiteY28" fmla="*/ 360260 h 588517"/>
                <a:gd name="connsiteX29" fmla="*/ 1112405 w 1617044"/>
                <a:gd name="connsiteY29" fmla="*/ 360260 h 588517"/>
                <a:gd name="connsiteX30" fmla="*/ 1112405 w 1617044"/>
                <a:gd name="connsiteY30" fmla="*/ 346510 h 588517"/>
                <a:gd name="connsiteX31" fmla="*/ 1043654 w 1617044"/>
                <a:gd name="connsiteY31" fmla="*/ 346510 h 588517"/>
                <a:gd name="connsiteX32" fmla="*/ 1043654 w 1617044"/>
                <a:gd name="connsiteY32" fmla="*/ 335510 h 588517"/>
                <a:gd name="connsiteX33" fmla="*/ 983152 w 1617044"/>
                <a:gd name="connsiteY33" fmla="*/ 335510 h 588517"/>
                <a:gd name="connsiteX34" fmla="*/ 983152 w 1617044"/>
                <a:gd name="connsiteY34" fmla="*/ 320384 h 588517"/>
                <a:gd name="connsiteX35" fmla="*/ 951526 w 1617044"/>
                <a:gd name="connsiteY35" fmla="*/ 320384 h 588517"/>
                <a:gd name="connsiteX36" fmla="*/ 951526 w 1617044"/>
                <a:gd name="connsiteY36" fmla="*/ 312134 h 588517"/>
                <a:gd name="connsiteX37" fmla="*/ 918525 w 1617044"/>
                <a:gd name="connsiteY37" fmla="*/ 312134 h 588517"/>
                <a:gd name="connsiteX38" fmla="*/ 918525 w 1617044"/>
                <a:gd name="connsiteY38" fmla="*/ 292883 h 588517"/>
                <a:gd name="connsiteX39" fmla="*/ 836023 w 1617044"/>
                <a:gd name="connsiteY39" fmla="*/ 292883 h 588517"/>
                <a:gd name="connsiteX40" fmla="*/ 836023 w 1617044"/>
                <a:gd name="connsiteY40" fmla="*/ 284633 h 588517"/>
                <a:gd name="connsiteX41" fmla="*/ 797522 w 1617044"/>
                <a:gd name="connsiteY41" fmla="*/ 284633 h 588517"/>
                <a:gd name="connsiteX42" fmla="*/ 797522 w 1617044"/>
                <a:gd name="connsiteY42" fmla="*/ 270883 h 588517"/>
                <a:gd name="connsiteX43" fmla="*/ 724645 w 1617044"/>
                <a:gd name="connsiteY43" fmla="*/ 270883 h 588517"/>
                <a:gd name="connsiteX44" fmla="*/ 724645 w 1617044"/>
                <a:gd name="connsiteY44" fmla="*/ 259883 h 588517"/>
                <a:gd name="connsiteX45" fmla="*/ 697144 w 1617044"/>
                <a:gd name="connsiteY45" fmla="*/ 259883 h 588517"/>
                <a:gd name="connsiteX46" fmla="*/ 697144 w 1617044"/>
                <a:gd name="connsiteY46" fmla="*/ 243382 h 588517"/>
                <a:gd name="connsiteX47" fmla="*/ 672393 w 1617044"/>
                <a:gd name="connsiteY47" fmla="*/ 243382 h 588517"/>
                <a:gd name="connsiteX48" fmla="*/ 672393 w 1617044"/>
                <a:gd name="connsiteY48" fmla="*/ 229632 h 588517"/>
                <a:gd name="connsiteX49" fmla="*/ 644893 w 1617044"/>
                <a:gd name="connsiteY49" fmla="*/ 229632 h 588517"/>
                <a:gd name="connsiteX50" fmla="*/ 644893 w 1617044"/>
                <a:gd name="connsiteY50" fmla="*/ 217256 h 588517"/>
                <a:gd name="connsiteX51" fmla="*/ 613267 w 1617044"/>
                <a:gd name="connsiteY51" fmla="*/ 217256 h 588517"/>
                <a:gd name="connsiteX52" fmla="*/ 613267 w 1617044"/>
                <a:gd name="connsiteY52" fmla="*/ 207631 h 588517"/>
                <a:gd name="connsiteX53" fmla="*/ 588516 w 1617044"/>
                <a:gd name="connsiteY53" fmla="*/ 207631 h 588517"/>
                <a:gd name="connsiteX54" fmla="*/ 588516 w 1617044"/>
                <a:gd name="connsiteY54" fmla="*/ 199381 h 588517"/>
                <a:gd name="connsiteX55" fmla="*/ 566515 w 1617044"/>
                <a:gd name="connsiteY55" fmla="*/ 199381 h 588517"/>
                <a:gd name="connsiteX56" fmla="*/ 566515 w 1617044"/>
                <a:gd name="connsiteY56" fmla="*/ 185631 h 588517"/>
                <a:gd name="connsiteX57" fmla="*/ 521139 w 1617044"/>
                <a:gd name="connsiteY57" fmla="*/ 185631 h 588517"/>
                <a:gd name="connsiteX58" fmla="*/ 521139 w 1617044"/>
                <a:gd name="connsiteY58" fmla="*/ 163630 h 588517"/>
                <a:gd name="connsiteX59" fmla="*/ 507389 w 1617044"/>
                <a:gd name="connsiteY59" fmla="*/ 163630 h 588517"/>
                <a:gd name="connsiteX60" fmla="*/ 507389 w 1617044"/>
                <a:gd name="connsiteY60" fmla="*/ 151255 h 588517"/>
                <a:gd name="connsiteX61" fmla="*/ 484013 w 1617044"/>
                <a:gd name="connsiteY61" fmla="*/ 151255 h 588517"/>
                <a:gd name="connsiteX62" fmla="*/ 484013 w 1617044"/>
                <a:gd name="connsiteY62" fmla="*/ 137504 h 588517"/>
                <a:gd name="connsiteX63" fmla="*/ 464763 w 1617044"/>
                <a:gd name="connsiteY63" fmla="*/ 137504 h 588517"/>
                <a:gd name="connsiteX64" fmla="*/ 464763 w 1617044"/>
                <a:gd name="connsiteY64" fmla="*/ 123754 h 588517"/>
                <a:gd name="connsiteX65" fmla="*/ 444137 w 1617044"/>
                <a:gd name="connsiteY65" fmla="*/ 123754 h 588517"/>
                <a:gd name="connsiteX66" fmla="*/ 444137 w 1617044"/>
                <a:gd name="connsiteY66" fmla="*/ 112754 h 588517"/>
                <a:gd name="connsiteX67" fmla="*/ 405636 w 1617044"/>
                <a:gd name="connsiteY67" fmla="*/ 112754 h 588517"/>
                <a:gd name="connsiteX68" fmla="*/ 405636 w 1617044"/>
                <a:gd name="connsiteY68" fmla="*/ 101753 h 588517"/>
                <a:gd name="connsiteX69" fmla="*/ 281883 w 1617044"/>
                <a:gd name="connsiteY69" fmla="*/ 101753 h 588517"/>
                <a:gd name="connsiteX70" fmla="*/ 281883 w 1617044"/>
                <a:gd name="connsiteY70" fmla="*/ 86628 h 588517"/>
                <a:gd name="connsiteX71" fmla="*/ 232381 w 1617044"/>
                <a:gd name="connsiteY71" fmla="*/ 86628 h 588517"/>
                <a:gd name="connsiteX72" fmla="*/ 232381 w 1617044"/>
                <a:gd name="connsiteY72" fmla="*/ 72877 h 588517"/>
                <a:gd name="connsiteX73" fmla="*/ 170505 w 1617044"/>
                <a:gd name="connsiteY73" fmla="*/ 72877 h 588517"/>
                <a:gd name="connsiteX74" fmla="*/ 170505 w 1617044"/>
                <a:gd name="connsiteY74" fmla="*/ 57752 h 588517"/>
                <a:gd name="connsiteX75" fmla="*/ 141629 w 1617044"/>
                <a:gd name="connsiteY75" fmla="*/ 57752 h 588517"/>
                <a:gd name="connsiteX76" fmla="*/ 141629 w 1617044"/>
                <a:gd name="connsiteY76" fmla="*/ 46752 h 588517"/>
                <a:gd name="connsiteX77" fmla="*/ 127879 w 1617044"/>
                <a:gd name="connsiteY77" fmla="*/ 46752 h 588517"/>
                <a:gd name="connsiteX78" fmla="*/ 127879 w 1617044"/>
                <a:gd name="connsiteY78" fmla="*/ 31626 h 588517"/>
                <a:gd name="connsiteX79" fmla="*/ 105878 w 1617044"/>
                <a:gd name="connsiteY79" fmla="*/ 31626 h 588517"/>
                <a:gd name="connsiteX80" fmla="*/ 105878 w 1617044"/>
                <a:gd name="connsiteY80" fmla="*/ 11001 h 588517"/>
                <a:gd name="connsiteX81" fmla="*/ 45376 w 1617044"/>
                <a:gd name="connsiteY81" fmla="*/ 11001 h 588517"/>
                <a:gd name="connsiteX82" fmla="*/ 45376 w 1617044"/>
                <a:gd name="connsiteY82" fmla="*/ 0 h 588517"/>
                <a:gd name="connsiteX83" fmla="*/ 0 w 1617044"/>
                <a:gd name="connsiteY83" fmla="*/ 0 h 58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617044" h="588517">
                  <a:moveTo>
                    <a:pt x="1617044" y="588517"/>
                  </a:moveTo>
                  <a:lnTo>
                    <a:pt x="1555168" y="588517"/>
                  </a:lnTo>
                  <a:lnTo>
                    <a:pt x="1555168" y="561016"/>
                  </a:lnTo>
                  <a:lnTo>
                    <a:pt x="1524917" y="561016"/>
                  </a:lnTo>
                  <a:lnTo>
                    <a:pt x="1524917" y="543140"/>
                  </a:lnTo>
                  <a:lnTo>
                    <a:pt x="1491916" y="543140"/>
                  </a:lnTo>
                  <a:lnTo>
                    <a:pt x="1491916" y="530765"/>
                  </a:lnTo>
                  <a:lnTo>
                    <a:pt x="1475415" y="530765"/>
                  </a:lnTo>
                  <a:lnTo>
                    <a:pt x="1475415" y="506014"/>
                  </a:lnTo>
                  <a:lnTo>
                    <a:pt x="1397038" y="506014"/>
                  </a:lnTo>
                  <a:lnTo>
                    <a:pt x="1397038" y="485389"/>
                  </a:lnTo>
                  <a:lnTo>
                    <a:pt x="1376413" y="485389"/>
                  </a:lnTo>
                  <a:lnTo>
                    <a:pt x="1376413" y="460638"/>
                  </a:lnTo>
                  <a:lnTo>
                    <a:pt x="1347537" y="460638"/>
                  </a:lnTo>
                  <a:lnTo>
                    <a:pt x="1347537" y="451013"/>
                  </a:lnTo>
                  <a:lnTo>
                    <a:pt x="1309036" y="451013"/>
                  </a:lnTo>
                  <a:lnTo>
                    <a:pt x="1309036" y="440012"/>
                  </a:lnTo>
                  <a:lnTo>
                    <a:pt x="1291160" y="440012"/>
                  </a:lnTo>
                  <a:lnTo>
                    <a:pt x="1291160" y="416637"/>
                  </a:lnTo>
                  <a:lnTo>
                    <a:pt x="1245784" y="416637"/>
                  </a:lnTo>
                  <a:lnTo>
                    <a:pt x="1245784" y="408387"/>
                  </a:lnTo>
                  <a:lnTo>
                    <a:pt x="1229284" y="408387"/>
                  </a:lnTo>
                  <a:lnTo>
                    <a:pt x="1229284" y="394636"/>
                  </a:lnTo>
                  <a:lnTo>
                    <a:pt x="1203158" y="394636"/>
                  </a:lnTo>
                  <a:lnTo>
                    <a:pt x="1203158" y="385011"/>
                  </a:lnTo>
                  <a:lnTo>
                    <a:pt x="1174282" y="385011"/>
                  </a:lnTo>
                  <a:lnTo>
                    <a:pt x="1174282" y="371261"/>
                  </a:lnTo>
                  <a:lnTo>
                    <a:pt x="1149531" y="371261"/>
                  </a:lnTo>
                  <a:lnTo>
                    <a:pt x="1149531" y="360260"/>
                  </a:lnTo>
                  <a:lnTo>
                    <a:pt x="1112405" y="360260"/>
                  </a:lnTo>
                  <a:lnTo>
                    <a:pt x="1112405" y="346510"/>
                  </a:lnTo>
                  <a:lnTo>
                    <a:pt x="1043654" y="346510"/>
                  </a:lnTo>
                  <a:lnTo>
                    <a:pt x="1043654" y="335510"/>
                  </a:lnTo>
                  <a:lnTo>
                    <a:pt x="983152" y="335510"/>
                  </a:lnTo>
                  <a:lnTo>
                    <a:pt x="983152" y="320384"/>
                  </a:lnTo>
                  <a:lnTo>
                    <a:pt x="951526" y="320384"/>
                  </a:lnTo>
                  <a:lnTo>
                    <a:pt x="951526" y="312134"/>
                  </a:lnTo>
                  <a:lnTo>
                    <a:pt x="918525" y="312134"/>
                  </a:lnTo>
                  <a:lnTo>
                    <a:pt x="918525" y="292883"/>
                  </a:lnTo>
                  <a:lnTo>
                    <a:pt x="836023" y="292883"/>
                  </a:lnTo>
                  <a:lnTo>
                    <a:pt x="836023" y="284633"/>
                  </a:lnTo>
                  <a:lnTo>
                    <a:pt x="797522" y="284633"/>
                  </a:lnTo>
                  <a:lnTo>
                    <a:pt x="797522" y="270883"/>
                  </a:lnTo>
                  <a:lnTo>
                    <a:pt x="724645" y="270883"/>
                  </a:lnTo>
                  <a:lnTo>
                    <a:pt x="724645" y="259883"/>
                  </a:lnTo>
                  <a:lnTo>
                    <a:pt x="697144" y="259883"/>
                  </a:lnTo>
                  <a:lnTo>
                    <a:pt x="697144" y="243382"/>
                  </a:lnTo>
                  <a:lnTo>
                    <a:pt x="672393" y="243382"/>
                  </a:lnTo>
                  <a:lnTo>
                    <a:pt x="672393" y="229632"/>
                  </a:lnTo>
                  <a:lnTo>
                    <a:pt x="644893" y="229632"/>
                  </a:lnTo>
                  <a:lnTo>
                    <a:pt x="644893" y="217256"/>
                  </a:lnTo>
                  <a:lnTo>
                    <a:pt x="613267" y="217256"/>
                  </a:lnTo>
                  <a:lnTo>
                    <a:pt x="613267" y="207631"/>
                  </a:lnTo>
                  <a:lnTo>
                    <a:pt x="588516" y="207631"/>
                  </a:lnTo>
                  <a:lnTo>
                    <a:pt x="588516" y="199381"/>
                  </a:lnTo>
                  <a:lnTo>
                    <a:pt x="566515" y="199381"/>
                  </a:lnTo>
                  <a:lnTo>
                    <a:pt x="566515" y="185631"/>
                  </a:lnTo>
                  <a:lnTo>
                    <a:pt x="521139" y="185631"/>
                  </a:lnTo>
                  <a:lnTo>
                    <a:pt x="521139" y="163630"/>
                  </a:lnTo>
                  <a:lnTo>
                    <a:pt x="507389" y="163630"/>
                  </a:lnTo>
                  <a:lnTo>
                    <a:pt x="507389" y="151255"/>
                  </a:lnTo>
                  <a:lnTo>
                    <a:pt x="484013" y="151255"/>
                  </a:lnTo>
                  <a:lnTo>
                    <a:pt x="484013" y="137504"/>
                  </a:lnTo>
                  <a:lnTo>
                    <a:pt x="464763" y="137504"/>
                  </a:lnTo>
                  <a:lnTo>
                    <a:pt x="464763" y="123754"/>
                  </a:lnTo>
                  <a:lnTo>
                    <a:pt x="444137" y="123754"/>
                  </a:lnTo>
                  <a:lnTo>
                    <a:pt x="444137" y="112754"/>
                  </a:lnTo>
                  <a:lnTo>
                    <a:pt x="405636" y="112754"/>
                  </a:lnTo>
                  <a:lnTo>
                    <a:pt x="405636" y="101753"/>
                  </a:lnTo>
                  <a:lnTo>
                    <a:pt x="281883" y="101753"/>
                  </a:lnTo>
                  <a:lnTo>
                    <a:pt x="281883" y="86628"/>
                  </a:lnTo>
                  <a:lnTo>
                    <a:pt x="232381" y="86628"/>
                  </a:lnTo>
                  <a:lnTo>
                    <a:pt x="232381" y="72877"/>
                  </a:lnTo>
                  <a:lnTo>
                    <a:pt x="170505" y="72877"/>
                  </a:lnTo>
                  <a:lnTo>
                    <a:pt x="170505" y="57752"/>
                  </a:lnTo>
                  <a:lnTo>
                    <a:pt x="141629" y="57752"/>
                  </a:lnTo>
                  <a:lnTo>
                    <a:pt x="141629" y="46752"/>
                  </a:lnTo>
                  <a:lnTo>
                    <a:pt x="127879" y="46752"/>
                  </a:lnTo>
                  <a:lnTo>
                    <a:pt x="127879" y="31626"/>
                  </a:lnTo>
                  <a:lnTo>
                    <a:pt x="105878" y="31626"/>
                  </a:lnTo>
                  <a:lnTo>
                    <a:pt x="105878" y="11001"/>
                  </a:lnTo>
                  <a:lnTo>
                    <a:pt x="45376" y="11001"/>
                  </a:lnTo>
                  <a:lnTo>
                    <a:pt x="45376" y="0"/>
                  </a:lnTo>
                  <a:lnTo>
                    <a:pt x="0" y="0"/>
                  </a:lnTo>
                </a:path>
              </a:pathLst>
            </a:custGeom>
            <a:noFill/>
            <a:ln w="28575">
              <a:solidFill>
                <a:schemeClr val="accent1"/>
              </a:solidFill>
              <a:miter lim="800000"/>
              <a:headEnd/>
              <a:tailEnd/>
            </a:ln>
          </p:spPr>
          <p:txBody>
            <a:bodyPr rtlCol="0" anchor="ctr"/>
            <a:lstStyle/>
            <a:p>
              <a:pPr algn="ctr"/>
              <a:endParaRPr lang="en-US" dirty="0"/>
            </a:p>
          </p:txBody>
        </p:sp>
      </p:grpSp>
      <p:sp>
        <p:nvSpPr>
          <p:cNvPr id="2057" name="Freeform: Shape 2056">
            <a:extLst>
              <a:ext uri="{FF2B5EF4-FFF2-40B4-BE49-F238E27FC236}">
                <a16:creationId xmlns:a16="http://schemas.microsoft.com/office/drawing/2014/main" id="{E63B6D00-26BF-6B33-9B18-A54D35581D0C}"/>
              </a:ext>
            </a:extLst>
          </p:cNvPr>
          <p:cNvSpPr/>
          <p:nvPr/>
        </p:nvSpPr>
        <p:spPr bwMode="auto">
          <a:xfrm>
            <a:off x="1370821" y="1808549"/>
            <a:ext cx="3889705" cy="2227585"/>
          </a:xfrm>
          <a:custGeom>
            <a:avLst/>
            <a:gdLst>
              <a:gd name="connsiteX0" fmla="*/ 3889705 w 3889705"/>
              <a:gd name="connsiteY0" fmla="*/ 2227585 h 2227585"/>
              <a:gd name="connsiteX1" fmla="*/ 3032942 w 3889705"/>
              <a:gd name="connsiteY1" fmla="*/ 2227585 h 2227585"/>
              <a:gd name="connsiteX2" fmla="*/ 3032942 w 3889705"/>
              <a:gd name="connsiteY2" fmla="*/ 2182410 h 2227585"/>
              <a:gd name="connsiteX3" fmla="*/ 3014249 w 3889705"/>
              <a:gd name="connsiteY3" fmla="*/ 2182410 h 2227585"/>
              <a:gd name="connsiteX4" fmla="*/ 3014249 w 3889705"/>
              <a:gd name="connsiteY4" fmla="*/ 2126331 h 2227585"/>
              <a:gd name="connsiteX5" fmla="*/ 2746316 w 3889705"/>
              <a:gd name="connsiteY5" fmla="*/ 2126331 h 2227585"/>
              <a:gd name="connsiteX6" fmla="*/ 2746316 w 3889705"/>
              <a:gd name="connsiteY6" fmla="*/ 2088945 h 2227585"/>
              <a:gd name="connsiteX7" fmla="*/ 2682448 w 3889705"/>
              <a:gd name="connsiteY7" fmla="*/ 2088945 h 2227585"/>
              <a:gd name="connsiteX8" fmla="*/ 2682448 w 3889705"/>
              <a:gd name="connsiteY8" fmla="*/ 2046885 h 2227585"/>
              <a:gd name="connsiteX9" fmla="*/ 2606118 w 3889705"/>
              <a:gd name="connsiteY9" fmla="*/ 2046885 h 2227585"/>
              <a:gd name="connsiteX10" fmla="*/ 2606118 w 3889705"/>
              <a:gd name="connsiteY10" fmla="*/ 2011057 h 2227585"/>
              <a:gd name="connsiteX11" fmla="*/ 2381802 w 3889705"/>
              <a:gd name="connsiteY11" fmla="*/ 2011057 h 2227585"/>
              <a:gd name="connsiteX12" fmla="*/ 2381802 w 3889705"/>
              <a:gd name="connsiteY12" fmla="*/ 1973671 h 2227585"/>
              <a:gd name="connsiteX13" fmla="*/ 2369340 w 3889705"/>
              <a:gd name="connsiteY13" fmla="*/ 1973671 h 2227585"/>
              <a:gd name="connsiteX14" fmla="*/ 2369340 w 3889705"/>
              <a:gd name="connsiteY14" fmla="*/ 1945632 h 2227585"/>
              <a:gd name="connsiteX15" fmla="*/ 2282106 w 3889705"/>
              <a:gd name="connsiteY15" fmla="*/ 1945632 h 2227585"/>
              <a:gd name="connsiteX16" fmla="*/ 2282106 w 3889705"/>
              <a:gd name="connsiteY16" fmla="*/ 1916034 h 2227585"/>
              <a:gd name="connsiteX17" fmla="*/ 2197987 w 3889705"/>
              <a:gd name="connsiteY17" fmla="*/ 1916034 h 2227585"/>
              <a:gd name="connsiteX18" fmla="*/ 2197987 w 3889705"/>
              <a:gd name="connsiteY18" fmla="*/ 1887995 h 2227585"/>
              <a:gd name="connsiteX19" fmla="*/ 2159043 w 3889705"/>
              <a:gd name="connsiteY19" fmla="*/ 1887995 h 2227585"/>
              <a:gd name="connsiteX20" fmla="*/ 2159043 w 3889705"/>
              <a:gd name="connsiteY20" fmla="*/ 1855282 h 2227585"/>
              <a:gd name="connsiteX21" fmla="*/ 2067136 w 3889705"/>
              <a:gd name="connsiteY21" fmla="*/ 1855282 h 2227585"/>
              <a:gd name="connsiteX22" fmla="*/ 2067136 w 3889705"/>
              <a:gd name="connsiteY22" fmla="*/ 1825685 h 2227585"/>
              <a:gd name="connsiteX23" fmla="*/ 1886437 w 3889705"/>
              <a:gd name="connsiteY23" fmla="*/ 1825685 h 2227585"/>
              <a:gd name="connsiteX24" fmla="*/ 1886437 w 3889705"/>
              <a:gd name="connsiteY24" fmla="*/ 1806992 h 2227585"/>
              <a:gd name="connsiteX25" fmla="*/ 1861513 w 3889705"/>
              <a:gd name="connsiteY25" fmla="*/ 1806992 h 2227585"/>
              <a:gd name="connsiteX26" fmla="*/ 1861513 w 3889705"/>
              <a:gd name="connsiteY26" fmla="*/ 1778952 h 2227585"/>
              <a:gd name="connsiteX27" fmla="*/ 1799203 w 3889705"/>
              <a:gd name="connsiteY27" fmla="*/ 1778952 h 2227585"/>
              <a:gd name="connsiteX28" fmla="*/ 1799203 w 3889705"/>
              <a:gd name="connsiteY28" fmla="*/ 1757144 h 2227585"/>
              <a:gd name="connsiteX29" fmla="*/ 1785183 w 3889705"/>
              <a:gd name="connsiteY29" fmla="*/ 1757144 h 2227585"/>
              <a:gd name="connsiteX30" fmla="*/ 1785183 w 3889705"/>
              <a:gd name="connsiteY30" fmla="*/ 1694834 h 2227585"/>
              <a:gd name="connsiteX31" fmla="*/ 1766490 w 3889705"/>
              <a:gd name="connsiteY31" fmla="*/ 1694834 h 2227585"/>
              <a:gd name="connsiteX32" fmla="*/ 1766490 w 3889705"/>
              <a:gd name="connsiteY32" fmla="*/ 1680814 h 2227585"/>
              <a:gd name="connsiteX33" fmla="*/ 1747797 w 3889705"/>
              <a:gd name="connsiteY33" fmla="*/ 1680814 h 2227585"/>
              <a:gd name="connsiteX34" fmla="*/ 1747797 w 3889705"/>
              <a:gd name="connsiteY34" fmla="*/ 1659005 h 2227585"/>
              <a:gd name="connsiteX35" fmla="*/ 1715084 w 3889705"/>
              <a:gd name="connsiteY35" fmla="*/ 1659005 h 2227585"/>
              <a:gd name="connsiteX36" fmla="*/ 1715084 w 3889705"/>
              <a:gd name="connsiteY36" fmla="*/ 1643428 h 2227585"/>
              <a:gd name="connsiteX37" fmla="*/ 1688603 w 3889705"/>
              <a:gd name="connsiteY37" fmla="*/ 1643428 h 2227585"/>
              <a:gd name="connsiteX38" fmla="*/ 1688603 w 3889705"/>
              <a:gd name="connsiteY38" fmla="*/ 1629408 h 2227585"/>
              <a:gd name="connsiteX39" fmla="*/ 1666794 w 3889705"/>
              <a:gd name="connsiteY39" fmla="*/ 1629408 h 2227585"/>
              <a:gd name="connsiteX40" fmla="*/ 1666794 w 3889705"/>
              <a:gd name="connsiteY40" fmla="*/ 1602926 h 2227585"/>
              <a:gd name="connsiteX41" fmla="*/ 1651216 w 3889705"/>
              <a:gd name="connsiteY41" fmla="*/ 1602926 h 2227585"/>
              <a:gd name="connsiteX42" fmla="*/ 1651216 w 3889705"/>
              <a:gd name="connsiteY42" fmla="*/ 1576445 h 2227585"/>
              <a:gd name="connsiteX43" fmla="*/ 1618504 w 3889705"/>
              <a:gd name="connsiteY43" fmla="*/ 1576445 h 2227585"/>
              <a:gd name="connsiteX44" fmla="*/ 1618504 w 3889705"/>
              <a:gd name="connsiteY44" fmla="*/ 1560867 h 2227585"/>
              <a:gd name="connsiteX45" fmla="*/ 1578002 w 3889705"/>
              <a:gd name="connsiteY45" fmla="*/ 1560867 h 2227585"/>
              <a:gd name="connsiteX46" fmla="*/ 1578002 w 3889705"/>
              <a:gd name="connsiteY46" fmla="*/ 1542174 h 2227585"/>
              <a:gd name="connsiteX47" fmla="*/ 1542174 w 3889705"/>
              <a:gd name="connsiteY47" fmla="*/ 1542174 h 2227585"/>
              <a:gd name="connsiteX48" fmla="*/ 1542174 w 3889705"/>
              <a:gd name="connsiteY48" fmla="*/ 1523481 h 2227585"/>
              <a:gd name="connsiteX49" fmla="*/ 1489210 w 3889705"/>
              <a:gd name="connsiteY49" fmla="*/ 1523481 h 2227585"/>
              <a:gd name="connsiteX50" fmla="*/ 1489210 w 3889705"/>
              <a:gd name="connsiteY50" fmla="*/ 1501672 h 2227585"/>
              <a:gd name="connsiteX51" fmla="*/ 1468960 w 3889705"/>
              <a:gd name="connsiteY51" fmla="*/ 1501672 h 2227585"/>
              <a:gd name="connsiteX52" fmla="*/ 1468960 w 3889705"/>
              <a:gd name="connsiteY52" fmla="*/ 1484537 h 2227585"/>
              <a:gd name="connsiteX53" fmla="*/ 1430016 w 3889705"/>
              <a:gd name="connsiteY53" fmla="*/ 1484537 h 2227585"/>
              <a:gd name="connsiteX54" fmla="*/ 1430016 w 3889705"/>
              <a:gd name="connsiteY54" fmla="*/ 1462729 h 2227585"/>
              <a:gd name="connsiteX55" fmla="*/ 1392630 w 3889705"/>
              <a:gd name="connsiteY55" fmla="*/ 1462729 h 2227585"/>
              <a:gd name="connsiteX56" fmla="*/ 1392630 w 3889705"/>
              <a:gd name="connsiteY56" fmla="*/ 1440920 h 2227585"/>
              <a:gd name="connsiteX57" fmla="*/ 1338108 w 3889705"/>
              <a:gd name="connsiteY57" fmla="*/ 1440920 h 2227585"/>
              <a:gd name="connsiteX58" fmla="*/ 1338108 w 3889705"/>
              <a:gd name="connsiteY58" fmla="*/ 1412881 h 2227585"/>
              <a:gd name="connsiteX59" fmla="*/ 1319415 w 3889705"/>
              <a:gd name="connsiteY59" fmla="*/ 1412881 h 2227585"/>
              <a:gd name="connsiteX60" fmla="*/ 1319415 w 3889705"/>
              <a:gd name="connsiteY60" fmla="*/ 1375495 h 2227585"/>
              <a:gd name="connsiteX61" fmla="*/ 1300722 w 3889705"/>
              <a:gd name="connsiteY61" fmla="*/ 1375495 h 2227585"/>
              <a:gd name="connsiteX62" fmla="*/ 1300722 w 3889705"/>
              <a:gd name="connsiteY62" fmla="*/ 1350571 h 2227585"/>
              <a:gd name="connsiteX63" fmla="*/ 1221277 w 3889705"/>
              <a:gd name="connsiteY63" fmla="*/ 1350571 h 2227585"/>
              <a:gd name="connsiteX64" fmla="*/ 1221277 w 3889705"/>
              <a:gd name="connsiteY64" fmla="*/ 1330320 h 2227585"/>
              <a:gd name="connsiteX65" fmla="*/ 1201026 w 3889705"/>
              <a:gd name="connsiteY65" fmla="*/ 1330320 h 2227585"/>
              <a:gd name="connsiteX66" fmla="*/ 1201026 w 3889705"/>
              <a:gd name="connsiteY66" fmla="*/ 1308511 h 2227585"/>
              <a:gd name="connsiteX67" fmla="*/ 1171429 w 3889705"/>
              <a:gd name="connsiteY67" fmla="*/ 1308511 h 2227585"/>
              <a:gd name="connsiteX68" fmla="*/ 1171429 w 3889705"/>
              <a:gd name="connsiteY68" fmla="*/ 1286703 h 2227585"/>
              <a:gd name="connsiteX69" fmla="*/ 1151178 w 3889705"/>
              <a:gd name="connsiteY69" fmla="*/ 1286703 h 2227585"/>
              <a:gd name="connsiteX70" fmla="*/ 1151178 w 3889705"/>
              <a:gd name="connsiteY70" fmla="*/ 1257106 h 2227585"/>
              <a:gd name="connsiteX71" fmla="*/ 1127812 w 3889705"/>
              <a:gd name="connsiteY71" fmla="*/ 1257106 h 2227585"/>
              <a:gd name="connsiteX72" fmla="*/ 1127812 w 3889705"/>
              <a:gd name="connsiteY72" fmla="*/ 1238412 h 2227585"/>
              <a:gd name="connsiteX73" fmla="*/ 1101330 w 3889705"/>
              <a:gd name="connsiteY73" fmla="*/ 1238412 h 2227585"/>
              <a:gd name="connsiteX74" fmla="*/ 1101330 w 3889705"/>
              <a:gd name="connsiteY74" fmla="*/ 1185449 h 2227585"/>
              <a:gd name="connsiteX75" fmla="*/ 1077964 w 3889705"/>
              <a:gd name="connsiteY75" fmla="*/ 1185449 h 2227585"/>
              <a:gd name="connsiteX76" fmla="*/ 1077964 w 3889705"/>
              <a:gd name="connsiteY76" fmla="*/ 1163640 h 2227585"/>
              <a:gd name="connsiteX77" fmla="*/ 1054598 w 3889705"/>
              <a:gd name="connsiteY77" fmla="*/ 1163640 h 2227585"/>
              <a:gd name="connsiteX78" fmla="*/ 1054598 w 3889705"/>
              <a:gd name="connsiteY78" fmla="*/ 1151178 h 2227585"/>
              <a:gd name="connsiteX79" fmla="*/ 1037462 w 3889705"/>
              <a:gd name="connsiteY79" fmla="*/ 1151178 h 2227585"/>
              <a:gd name="connsiteX80" fmla="*/ 1037462 w 3889705"/>
              <a:gd name="connsiteY80" fmla="*/ 1132485 h 2227585"/>
              <a:gd name="connsiteX81" fmla="*/ 1012538 w 3889705"/>
              <a:gd name="connsiteY81" fmla="*/ 1132485 h 2227585"/>
              <a:gd name="connsiteX82" fmla="*/ 1012538 w 3889705"/>
              <a:gd name="connsiteY82" fmla="*/ 1107561 h 2227585"/>
              <a:gd name="connsiteX83" fmla="*/ 1000076 w 3889705"/>
              <a:gd name="connsiteY83" fmla="*/ 1107561 h 2227585"/>
              <a:gd name="connsiteX84" fmla="*/ 1000076 w 3889705"/>
              <a:gd name="connsiteY84" fmla="*/ 1090426 h 2227585"/>
              <a:gd name="connsiteX85" fmla="*/ 981383 w 3889705"/>
              <a:gd name="connsiteY85" fmla="*/ 1090426 h 2227585"/>
              <a:gd name="connsiteX86" fmla="*/ 981383 w 3889705"/>
              <a:gd name="connsiteY86" fmla="*/ 1074849 h 2227585"/>
              <a:gd name="connsiteX87" fmla="*/ 965806 w 3889705"/>
              <a:gd name="connsiteY87" fmla="*/ 1074849 h 2227585"/>
              <a:gd name="connsiteX88" fmla="*/ 965806 w 3889705"/>
              <a:gd name="connsiteY88" fmla="*/ 1043694 h 2227585"/>
              <a:gd name="connsiteX89" fmla="*/ 951786 w 3889705"/>
              <a:gd name="connsiteY89" fmla="*/ 1043694 h 2227585"/>
              <a:gd name="connsiteX90" fmla="*/ 951786 w 3889705"/>
              <a:gd name="connsiteY90" fmla="*/ 1003192 h 2227585"/>
              <a:gd name="connsiteX91" fmla="*/ 950228 w 3889705"/>
              <a:gd name="connsiteY91" fmla="*/ 1001634 h 2227585"/>
              <a:gd name="connsiteX92" fmla="*/ 950228 w 3889705"/>
              <a:gd name="connsiteY92" fmla="*/ 975153 h 2227585"/>
              <a:gd name="connsiteX93" fmla="*/ 931535 w 3889705"/>
              <a:gd name="connsiteY93" fmla="*/ 975153 h 2227585"/>
              <a:gd name="connsiteX94" fmla="*/ 931535 w 3889705"/>
              <a:gd name="connsiteY94" fmla="*/ 951786 h 2227585"/>
              <a:gd name="connsiteX95" fmla="*/ 875456 w 3889705"/>
              <a:gd name="connsiteY95" fmla="*/ 951786 h 2227585"/>
              <a:gd name="connsiteX96" fmla="*/ 875456 w 3889705"/>
              <a:gd name="connsiteY96" fmla="*/ 937767 h 2227585"/>
              <a:gd name="connsiteX97" fmla="*/ 800684 w 3889705"/>
              <a:gd name="connsiteY97" fmla="*/ 937767 h 2227585"/>
              <a:gd name="connsiteX98" fmla="*/ 800684 w 3889705"/>
              <a:gd name="connsiteY98" fmla="*/ 922189 h 2227585"/>
              <a:gd name="connsiteX99" fmla="*/ 785107 w 3889705"/>
              <a:gd name="connsiteY99" fmla="*/ 922189 h 2227585"/>
              <a:gd name="connsiteX100" fmla="*/ 785107 w 3889705"/>
              <a:gd name="connsiteY100" fmla="*/ 892592 h 2227585"/>
              <a:gd name="connsiteX101" fmla="*/ 743047 w 3889705"/>
              <a:gd name="connsiteY101" fmla="*/ 892592 h 2227585"/>
              <a:gd name="connsiteX102" fmla="*/ 743047 w 3889705"/>
              <a:gd name="connsiteY102" fmla="*/ 875456 h 2227585"/>
              <a:gd name="connsiteX103" fmla="*/ 715008 w 3889705"/>
              <a:gd name="connsiteY103" fmla="*/ 875456 h 2227585"/>
              <a:gd name="connsiteX104" fmla="*/ 715008 w 3889705"/>
              <a:gd name="connsiteY104" fmla="*/ 862994 h 2227585"/>
              <a:gd name="connsiteX105" fmla="*/ 697873 w 3889705"/>
              <a:gd name="connsiteY105" fmla="*/ 862994 h 2227585"/>
              <a:gd name="connsiteX106" fmla="*/ 697873 w 3889705"/>
              <a:gd name="connsiteY106" fmla="*/ 827166 h 2227585"/>
              <a:gd name="connsiteX107" fmla="*/ 685411 w 3889705"/>
              <a:gd name="connsiteY107" fmla="*/ 827166 h 2227585"/>
              <a:gd name="connsiteX108" fmla="*/ 685411 w 3889705"/>
              <a:gd name="connsiteY108" fmla="*/ 794453 h 2227585"/>
              <a:gd name="connsiteX109" fmla="*/ 665160 w 3889705"/>
              <a:gd name="connsiteY109" fmla="*/ 794453 h 2227585"/>
              <a:gd name="connsiteX110" fmla="*/ 665160 w 3889705"/>
              <a:gd name="connsiteY110" fmla="*/ 769529 h 2227585"/>
              <a:gd name="connsiteX111" fmla="*/ 644909 w 3889705"/>
              <a:gd name="connsiteY111" fmla="*/ 769529 h 2227585"/>
              <a:gd name="connsiteX112" fmla="*/ 644909 w 3889705"/>
              <a:gd name="connsiteY112" fmla="*/ 744605 h 2227585"/>
              <a:gd name="connsiteX113" fmla="*/ 607523 w 3889705"/>
              <a:gd name="connsiteY113" fmla="*/ 744605 h 2227585"/>
              <a:gd name="connsiteX114" fmla="*/ 607523 w 3889705"/>
              <a:gd name="connsiteY114" fmla="*/ 718124 h 2227585"/>
              <a:gd name="connsiteX115" fmla="*/ 579484 w 3889705"/>
              <a:gd name="connsiteY115" fmla="*/ 718124 h 2227585"/>
              <a:gd name="connsiteX116" fmla="*/ 579484 w 3889705"/>
              <a:gd name="connsiteY116" fmla="*/ 694757 h 2227585"/>
              <a:gd name="connsiteX117" fmla="*/ 567022 w 3889705"/>
              <a:gd name="connsiteY117" fmla="*/ 694757 h 2227585"/>
              <a:gd name="connsiteX118" fmla="*/ 567022 w 3889705"/>
              <a:gd name="connsiteY118" fmla="*/ 663602 h 2227585"/>
              <a:gd name="connsiteX119" fmla="*/ 532751 w 3889705"/>
              <a:gd name="connsiteY119" fmla="*/ 663602 h 2227585"/>
              <a:gd name="connsiteX120" fmla="*/ 532751 w 3889705"/>
              <a:gd name="connsiteY120" fmla="*/ 640236 h 2227585"/>
              <a:gd name="connsiteX121" fmla="*/ 517174 w 3889705"/>
              <a:gd name="connsiteY121" fmla="*/ 640236 h 2227585"/>
              <a:gd name="connsiteX122" fmla="*/ 517174 w 3889705"/>
              <a:gd name="connsiteY122" fmla="*/ 607523 h 2227585"/>
              <a:gd name="connsiteX123" fmla="*/ 504712 w 3889705"/>
              <a:gd name="connsiteY123" fmla="*/ 607523 h 2227585"/>
              <a:gd name="connsiteX124" fmla="*/ 504712 w 3889705"/>
              <a:gd name="connsiteY124" fmla="*/ 579484 h 2227585"/>
              <a:gd name="connsiteX125" fmla="*/ 487576 w 3889705"/>
              <a:gd name="connsiteY125" fmla="*/ 579484 h 2227585"/>
              <a:gd name="connsiteX126" fmla="*/ 487576 w 3889705"/>
              <a:gd name="connsiteY126" fmla="*/ 554560 h 2227585"/>
              <a:gd name="connsiteX127" fmla="*/ 459537 w 3889705"/>
              <a:gd name="connsiteY127" fmla="*/ 554560 h 2227585"/>
              <a:gd name="connsiteX128" fmla="*/ 459537 w 3889705"/>
              <a:gd name="connsiteY128" fmla="*/ 509385 h 2227585"/>
              <a:gd name="connsiteX129" fmla="*/ 443959 w 3889705"/>
              <a:gd name="connsiteY129" fmla="*/ 509385 h 2227585"/>
              <a:gd name="connsiteX130" fmla="*/ 443959 w 3889705"/>
              <a:gd name="connsiteY130" fmla="*/ 486019 h 2227585"/>
              <a:gd name="connsiteX131" fmla="*/ 415920 w 3889705"/>
              <a:gd name="connsiteY131" fmla="*/ 486019 h 2227585"/>
              <a:gd name="connsiteX132" fmla="*/ 415920 w 3889705"/>
              <a:gd name="connsiteY132" fmla="*/ 462652 h 2227585"/>
              <a:gd name="connsiteX133" fmla="*/ 394111 w 3889705"/>
              <a:gd name="connsiteY133" fmla="*/ 462652 h 2227585"/>
              <a:gd name="connsiteX134" fmla="*/ 394111 w 3889705"/>
              <a:gd name="connsiteY134" fmla="*/ 434613 h 2227585"/>
              <a:gd name="connsiteX135" fmla="*/ 373860 w 3889705"/>
              <a:gd name="connsiteY135" fmla="*/ 434613 h 2227585"/>
              <a:gd name="connsiteX136" fmla="*/ 373860 w 3889705"/>
              <a:gd name="connsiteY136" fmla="*/ 390996 h 2227585"/>
              <a:gd name="connsiteX137" fmla="*/ 350494 w 3889705"/>
              <a:gd name="connsiteY137" fmla="*/ 390996 h 2227585"/>
              <a:gd name="connsiteX138" fmla="*/ 350494 w 3889705"/>
              <a:gd name="connsiteY138" fmla="*/ 367630 h 2227585"/>
              <a:gd name="connsiteX139" fmla="*/ 331801 w 3889705"/>
              <a:gd name="connsiteY139" fmla="*/ 367630 h 2227585"/>
              <a:gd name="connsiteX140" fmla="*/ 331801 w 3889705"/>
              <a:gd name="connsiteY140" fmla="*/ 344263 h 2227585"/>
              <a:gd name="connsiteX141" fmla="*/ 311550 w 3889705"/>
              <a:gd name="connsiteY141" fmla="*/ 344263 h 2227585"/>
              <a:gd name="connsiteX142" fmla="*/ 311550 w 3889705"/>
              <a:gd name="connsiteY142" fmla="*/ 324012 h 2227585"/>
              <a:gd name="connsiteX143" fmla="*/ 292857 w 3889705"/>
              <a:gd name="connsiteY143" fmla="*/ 324012 h 2227585"/>
              <a:gd name="connsiteX144" fmla="*/ 292857 w 3889705"/>
              <a:gd name="connsiteY144" fmla="*/ 292857 h 2227585"/>
              <a:gd name="connsiteX145" fmla="*/ 271049 w 3889705"/>
              <a:gd name="connsiteY145" fmla="*/ 292857 h 2227585"/>
              <a:gd name="connsiteX146" fmla="*/ 271049 w 3889705"/>
              <a:gd name="connsiteY146" fmla="*/ 267933 h 2227585"/>
              <a:gd name="connsiteX147" fmla="*/ 249240 w 3889705"/>
              <a:gd name="connsiteY147" fmla="*/ 267933 h 2227585"/>
              <a:gd name="connsiteX148" fmla="*/ 249240 w 3889705"/>
              <a:gd name="connsiteY148" fmla="*/ 236778 h 2227585"/>
              <a:gd name="connsiteX149" fmla="*/ 224316 w 3889705"/>
              <a:gd name="connsiteY149" fmla="*/ 236778 h 2227585"/>
              <a:gd name="connsiteX150" fmla="*/ 224316 w 3889705"/>
              <a:gd name="connsiteY150" fmla="*/ 213412 h 2227585"/>
              <a:gd name="connsiteX151" fmla="*/ 205623 w 3889705"/>
              <a:gd name="connsiteY151" fmla="*/ 213412 h 2227585"/>
              <a:gd name="connsiteX152" fmla="*/ 205623 w 3889705"/>
              <a:gd name="connsiteY152" fmla="*/ 194719 h 2227585"/>
              <a:gd name="connsiteX153" fmla="*/ 185373 w 3889705"/>
              <a:gd name="connsiteY153" fmla="*/ 194719 h 2227585"/>
              <a:gd name="connsiteX154" fmla="*/ 185373 w 3889705"/>
              <a:gd name="connsiteY154" fmla="*/ 180699 h 2227585"/>
              <a:gd name="connsiteX155" fmla="*/ 162006 w 3889705"/>
              <a:gd name="connsiteY155" fmla="*/ 180699 h 2227585"/>
              <a:gd name="connsiteX156" fmla="*/ 162006 w 3889705"/>
              <a:gd name="connsiteY156" fmla="*/ 163564 h 2227585"/>
              <a:gd name="connsiteX157" fmla="*/ 147986 w 3889705"/>
              <a:gd name="connsiteY157" fmla="*/ 163564 h 2227585"/>
              <a:gd name="connsiteX158" fmla="*/ 137082 w 3889705"/>
              <a:gd name="connsiteY158" fmla="*/ 152660 h 2227585"/>
              <a:gd name="connsiteX159" fmla="*/ 110600 w 3889705"/>
              <a:gd name="connsiteY159" fmla="*/ 152660 h 2227585"/>
              <a:gd name="connsiteX160" fmla="*/ 110600 w 3889705"/>
              <a:gd name="connsiteY160" fmla="*/ 126178 h 2227585"/>
              <a:gd name="connsiteX161" fmla="*/ 88792 w 3889705"/>
              <a:gd name="connsiteY161" fmla="*/ 126178 h 2227585"/>
              <a:gd name="connsiteX162" fmla="*/ 88792 w 3889705"/>
              <a:gd name="connsiteY162" fmla="*/ 60753 h 2227585"/>
              <a:gd name="connsiteX163" fmla="*/ 82561 w 3889705"/>
              <a:gd name="connsiteY163" fmla="*/ 60753 h 2227585"/>
              <a:gd name="connsiteX164" fmla="*/ 82561 w 3889705"/>
              <a:gd name="connsiteY164" fmla="*/ 49848 h 2227585"/>
              <a:gd name="connsiteX165" fmla="*/ 65426 w 3889705"/>
              <a:gd name="connsiteY165" fmla="*/ 49848 h 2227585"/>
              <a:gd name="connsiteX166" fmla="*/ 65426 w 3889705"/>
              <a:gd name="connsiteY166" fmla="*/ 35829 h 2227585"/>
              <a:gd name="connsiteX167" fmla="*/ 51406 w 3889705"/>
              <a:gd name="connsiteY167" fmla="*/ 35829 h 2227585"/>
              <a:gd name="connsiteX168" fmla="*/ 51406 w 3889705"/>
              <a:gd name="connsiteY168" fmla="*/ 15578 h 2227585"/>
              <a:gd name="connsiteX169" fmla="*/ 31155 w 3889705"/>
              <a:gd name="connsiteY169" fmla="*/ 15578 h 2227585"/>
              <a:gd name="connsiteX170" fmla="*/ 31155 w 3889705"/>
              <a:gd name="connsiteY170" fmla="*/ 0 h 2227585"/>
              <a:gd name="connsiteX171" fmla="*/ 0 w 3889705"/>
              <a:gd name="connsiteY171" fmla="*/ 0 h 222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3889705" h="2227585">
                <a:moveTo>
                  <a:pt x="3889705" y="2227585"/>
                </a:moveTo>
                <a:lnTo>
                  <a:pt x="3032942" y="2227585"/>
                </a:lnTo>
                <a:lnTo>
                  <a:pt x="3032942" y="2182410"/>
                </a:lnTo>
                <a:lnTo>
                  <a:pt x="3014249" y="2182410"/>
                </a:lnTo>
                <a:lnTo>
                  <a:pt x="3014249" y="2126331"/>
                </a:lnTo>
                <a:lnTo>
                  <a:pt x="2746316" y="2126331"/>
                </a:lnTo>
                <a:lnTo>
                  <a:pt x="2746316" y="2088945"/>
                </a:lnTo>
                <a:lnTo>
                  <a:pt x="2682448" y="2088945"/>
                </a:lnTo>
                <a:lnTo>
                  <a:pt x="2682448" y="2046885"/>
                </a:lnTo>
                <a:lnTo>
                  <a:pt x="2606118" y="2046885"/>
                </a:lnTo>
                <a:lnTo>
                  <a:pt x="2606118" y="2011057"/>
                </a:lnTo>
                <a:lnTo>
                  <a:pt x="2381802" y="2011057"/>
                </a:lnTo>
                <a:lnTo>
                  <a:pt x="2381802" y="1973671"/>
                </a:lnTo>
                <a:lnTo>
                  <a:pt x="2369340" y="1973671"/>
                </a:lnTo>
                <a:lnTo>
                  <a:pt x="2369340" y="1945632"/>
                </a:lnTo>
                <a:lnTo>
                  <a:pt x="2282106" y="1945632"/>
                </a:lnTo>
                <a:lnTo>
                  <a:pt x="2282106" y="1916034"/>
                </a:lnTo>
                <a:lnTo>
                  <a:pt x="2197987" y="1916034"/>
                </a:lnTo>
                <a:lnTo>
                  <a:pt x="2197987" y="1887995"/>
                </a:lnTo>
                <a:lnTo>
                  <a:pt x="2159043" y="1887995"/>
                </a:lnTo>
                <a:lnTo>
                  <a:pt x="2159043" y="1855282"/>
                </a:lnTo>
                <a:lnTo>
                  <a:pt x="2067136" y="1855282"/>
                </a:lnTo>
                <a:lnTo>
                  <a:pt x="2067136" y="1825685"/>
                </a:lnTo>
                <a:lnTo>
                  <a:pt x="1886437" y="1825685"/>
                </a:lnTo>
                <a:lnTo>
                  <a:pt x="1886437" y="1806992"/>
                </a:lnTo>
                <a:lnTo>
                  <a:pt x="1861513" y="1806992"/>
                </a:lnTo>
                <a:lnTo>
                  <a:pt x="1861513" y="1778952"/>
                </a:lnTo>
                <a:lnTo>
                  <a:pt x="1799203" y="1778952"/>
                </a:lnTo>
                <a:lnTo>
                  <a:pt x="1799203" y="1757144"/>
                </a:lnTo>
                <a:lnTo>
                  <a:pt x="1785183" y="1757144"/>
                </a:lnTo>
                <a:lnTo>
                  <a:pt x="1785183" y="1694834"/>
                </a:lnTo>
                <a:lnTo>
                  <a:pt x="1766490" y="1694834"/>
                </a:lnTo>
                <a:lnTo>
                  <a:pt x="1766490" y="1680814"/>
                </a:lnTo>
                <a:lnTo>
                  <a:pt x="1747797" y="1680814"/>
                </a:lnTo>
                <a:lnTo>
                  <a:pt x="1747797" y="1659005"/>
                </a:lnTo>
                <a:lnTo>
                  <a:pt x="1715084" y="1659005"/>
                </a:lnTo>
                <a:lnTo>
                  <a:pt x="1715084" y="1643428"/>
                </a:lnTo>
                <a:lnTo>
                  <a:pt x="1688603" y="1643428"/>
                </a:lnTo>
                <a:lnTo>
                  <a:pt x="1688603" y="1629408"/>
                </a:lnTo>
                <a:lnTo>
                  <a:pt x="1666794" y="1629408"/>
                </a:lnTo>
                <a:lnTo>
                  <a:pt x="1666794" y="1602926"/>
                </a:lnTo>
                <a:lnTo>
                  <a:pt x="1651216" y="1602926"/>
                </a:lnTo>
                <a:lnTo>
                  <a:pt x="1651216" y="1576445"/>
                </a:lnTo>
                <a:lnTo>
                  <a:pt x="1618504" y="1576445"/>
                </a:lnTo>
                <a:lnTo>
                  <a:pt x="1618504" y="1560867"/>
                </a:lnTo>
                <a:lnTo>
                  <a:pt x="1578002" y="1560867"/>
                </a:lnTo>
                <a:lnTo>
                  <a:pt x="1578002" y="1542174"/>
                </a:lnTo>
                <a:lnTo>
                  <a:pt x="1542174" y="1542174"/>
                </a:lnTo>
                <a:lnTo>
                  <a:pt x="1542174" y="1523481"/>
                </a:lnTo>
                <a:lnTo>
                  <a:pt x="1489210" y="1523481"/>
                </a:lnTo>
                <a:lnTo>
                  <a:pt x="1489210" y="1501672"/>
                </a:lnTo>
                <a:lnTo>
                  <a:pt x="1468960" y="1501672"/>
                </a:lnTo>
                <a:lnTo>
                  <a:pt x="1468960" y="1484537"/>
                </a:lnTo>
                <a:lnTo>
                  <a:pt x="1430016" y="1484537"/>
                </a:lnTo>
                <a:lnTo>
                  <a:pt x="1430016" y="1462729"/>
                </a:lnTo>
                <a:lnTo>
                  <a:pt x="1392630" y="1462729"/>
                </a:lnTo>
                <a:lnTo>
                  <a:pt x="1392630" y="1440920"/>
                </a:lnTo>
                <a:lnTo>
                  <a:pt x="1338108" y="1440920"/>
                </a:lnTo>
                <a:lnTo>
                  <a:pt x="1338108" y="1412881"/>
                </a:lnTo>
                <a:lnTo>
                  <a:pt x="1319415" y="1412881"/>
                </a:lnTo>
                <a:lnTo>
                  <a:pt x="1319415" y="1375495"/>
                </a:lnTo>
                <a:lnTo>
                  <a:pt x="1300722" y="1375495"/>
                </a:lnTo>
                <a:lnTo>
                  <a:pt x="1300722" y="1350571"/>
                </a:lnTo>
                <a:lnTo>
                  <a:pt x="1221277" y="1350571"/>
                </a:lnTo>
                <a:lnTo>
                  <a:pt x="1221277" y="1330320"/>
                </a:lnTo>
                <a:lnTo>
                  <a:pt x="1201026" y="1330320"/>
                </a:lnTo>
                <a:lnTo>
                  <a:pt x="1201026" y="1308511"/>
                </a:lnTo>
                <a:lnTo>
                  <a:pt x="1171429" y="1308511"/>
                </a:lnTo>
                <a:lnTo>
                  <a:pt x="1171429" y="1286703"/>
                </a:lnTo>
                <a:lnTo>
                  <a:pt x="1151178" y="1286703"/>
                </a:lnTo>
                <a:lnTo>
                  <a:pt x="1151178" y="1257106"/>
                </a:lnTo>
                <a:lnTo>
                  <a:pt x="1127812" y="1257106"/>
                </a:lnTo>
                <a:lnTo>
                  <a:pt x="1127812" y="1238412"/>
                </a:lnTo>
                <a:lnTo>
                  <a:pt x="1101330" y="1238412"/>
                </a:lnTo>
                <a:lnTo>
                  <a:pt x="1101330" y="1185449"/>
                </a:lnTo>
                <a:lnTo>
                  <a:pt x="1077964" y="1185449"/>
                </a:lnTo>
                <a:lnTo>
                  <a:pt x="1077964" y="1163640"/>
                </a:lnTo>
                <a:lnTo>
                  <a:pt x="1054598" y="1163640"/>
                </a:lnTo>
                <a:lnTo>
                  <a:pt x="1054598" y="1151178"/>
                </a:lnTo>
                <a:lnTo>
                  <a:pt x="1037462" y="1151178"/>
                </a:lnTo>
                <a:lnTo>
                  <a:pt x="1037462" y="1132485"/>
                </a:lnTo>
                <a:lnTo>
                  <a:pt x="1012538" y="1132485"/>
                </a:lnTo>
                <a:lnTo>
                  <a:pt x="1012538" y="1107561"/>
                </a:lnTo>
                <a:lnTo>
                  <a:pt x="1000076" y="1107561"/>
                </a:lnTo>
                <a:lnTo>
                  <a:pt x="1000076" y="1090426"/>
                </a:lnTo>
                <a:lnTo>
                  <a:pt x="981383" y="1090426"/>
                </a:lnTo>
                <a:lnTo>
                  <a:pt x="981383" y="1074849"/>
                </a:lnTo>
                <a:lnTo>
                  <a:pt x="965806" y="1074849"/>
                </a:lnTo>
                <a:lnTo>
                  <a:pt x="965806" y="1043694"/>
                </a:lnTo>
                <a:lnTo>
                  <a:pt x="951786" y="1043694"/>
                </a:lnTo>
                <a:lnTo>
                  <a:pt x="951786" y="1003192"/>
                </a:lnTo>
                <a:lnTo>
                  <a:pt x="950228" y="1001634"/>
                </a:lnTo>
                <a:lnTo>
                  <a:pt x="950228" y="975153"/>
                </a:lnTo>
                <a:lnTo>
                  <a:pt x="931535" y="975153"/>
                </a:lnTo>
                <a:lnTo>
                  <a:pt x="931535" y="951786"/>
                </a:lnTo>
                <a:lnTo>
                  <a:pt x="875456" y="951786"/>
                </a:lnTo>
                <a:lnTo>
                  <a:pt x="875456" y="937767"/>
                </a:lnTo>
                <a:lnTo>
                  <a:pt x="800684" y="937767"/>
                </a:lnTo>
                <a:lnTo>
                  <a:pt x="800684" y="922189"/>
                </a:lnTo>
                <a:lnTo>
                  <a:pt x="785107" y="922189"/>
                </a:lnTo>
                <a:lnTo>
                  <a:pt x="785107" y="892592"/>
                </a:lnTo>
                <a:lnTo>
                  <a:pt x="743047" y="892592"/>
                </a:lnTo>
                <a:lnTo>
                  <a:pt x="743047" y="875456"/>
                </a:lnTo>
                <a:lnTo>
                  <a:pt x="715008" y="875456"/>
                </a:lnTo>
                <a:lnTo>
                  <a:pt x="715008" y="862994"/>
                </a:lnTo>
                <a:lnTo>
                  <a:pt x="697873" y="862994"/>
                </a:lnTo>
                <a:lnTo>
                  <a:pt x="697873" y="827166"/>
                </a:lnTo>
                <a:lnTo>
                  <a:pt x="685411" y="827166"/>
                </a:lnTo>
                <a:lnTo>
                  <a:pt x="685411" y="794453"/>
                </a:lnTo>
                <a:lnTo>
                  <a:pt x="665160" y="794453"/>
                </a:lnTo>
                <a:lnTo>
                  <a:pt x="665160" y="769529"/>
                </a:lnTo>
                <a:lnTo>
                  <a:pt x="644909" y="769529"/>
                </a:lnTo>
                <a:lnTo>
                  <a:pt x="644909" y="744605"/>
                </a:lnTo>
                <a:lnTo>
                  <a:pt x="607523" y="744605"/>
                </a:lnTo>
                <a:lnTo>
                  <a:pt x="607523" y="718124"/>
                </a:lnTo>
                <a:lnTo>
                  <a:pt x="579484" y="718124"/>
                </a:lnTo>
                <a:lnTo>
                  <a:pt x="579484" y="694757"/>
                </a:lnTo>
                <a:lnTo>
                  <a:pt x="567022" y="694757"/>
                </a:lnTo>
                <a:lnTo>
                  <a:pt x="567022" y="663602"/>
                </a:lnTo>
                <a:lnTo>
                  <a:pt x="532751" y="663602"/>
                </a:lnTo>
                <a:lnTo>
                  <a:pt x="532751" y="640236"/>
                </a:lnTo>
                <a:lnTo>
                  <a:pt x="517174" y="640236"/>
                </a:lnTo>
                <a:lnTo>
                  <a:pt x="517174" y="607523"/>
                </a:lnTo>
                <a:lnTo>
                  <a:pt x="504712" y="607523"/>
                </a:lnTo>
                <a:lnTo>
                  <a:pt x="504712" y="579484"/>
                </a:lnTo>
                <a:lnTo>
                  <a:pt x="487576" y="579484"/>
                </a:lnTo>
                <a:lnTo>
                  <a:pt x="487576" y="554560"/>
                </a:lnTo>
                <a:lnTo>
                  <a:pt x="459537" y="554560"/>
                </a:lnTo>
                <a:lnTo>
                  <a:pt x="459537" y="509385"/>
                </a:lnTo>
                <a:lnTo>
                  <a:pt x="443959" y="509385"/>
                </a:lnTo>
                <a:lnTo>
                  <a:pt x="443959" y="486019"/>
                </a:lnTo>
                <a:lnTo>
                  <a:pt x="415920" y="486019"/>
                </a:lnTo>
                <a:lnTo>
                  <a:pt x="415920" y="462652"/>
                </a:lnTo>
                <a:lnTo>
                  <a:pt x="394111" y="462652"/>
                </a:lnTo>
                <a:lnTo>
                  <a:pt x="394111" y="434613"/>
                </a:lnTo>
                <a:lnTo>
                  <a:pt x="373860" y="434613"/>
                </a:lnTo>
                <a:lnTo>
                  <a:pt x="373860" y="390996"/>
                </a:lnTo>
                <a:lnTo>
                  <a:pt x="350494" y="390996"/>
                </a:lnTo>
                <a:lnTo>
                  <a:pt x="350494" y="367630"/>
                </a:lnTo>
                <a:lnTo>
                  <a:pt x="331801" y="367630"/>
                </a:lnTo>
                <a:lnTo>
                  <a:pt x="331801" y="344263"/>
                </a:lnTo>
                <a:lnTo>
                  <a:pt x="311550" y="344263"/>
                </a:lnTo>
                <a:lnTo>
                  <a:pt x="311550" y="324012"/>
                </a:lnTo>
                <a:lnTo>
                  <a:pt x="292857" y="324012"/>
                </a:lnTo>
                <a:lnTo>
                  <a:pt x="292857" y="292857"/>
                </a:lnTo>
                <a:lnTo>
                  <a:pt x="271049" y="292857"/>
                </a:lnTo>
                <a:lnTo>
                  <a:pt x="271049" y="267933"/>
                </a:lnTo>
                <a:lnTo>
                  <a:pt x="249240" y="267933"/>
                </a:lnTo>
                <a:lnTo>
                  <a:pt x="249240" y="236778"/>
                </a:lnTo>
                <a:lnTo>
                  <a:pt x="224316" y="236778"/>
                </a:lnTo>
                <a:lnTo>
                  <a:pt x="224316" y="213412"/>
                </a:lnTo>
                <a:lnTo>
                  <a:pt x="205623" y="213412"/>
                </a:lnTo>
                <a:lnTo>
                  <a:pt x="205623" y="194719"/>
                </a:lnTo>
                <a:lnTo>
                  <a:pt x="185373" y="194719"/>
                </a:lnTo>
                <a:lnTo>
                  <a:pt x="185373" y="180699"/>
                </a:lnTo>
                <a:lnTo>
                  <a:pt x="162006" y="180699"/>
                </a:lnTo>
                <a:lnTo>
                  <a:pt x="162006" y="163564"/>
                </a:lnTo>
                <a:lnTo>
                  <a:pt x="147986" y="163564"/>
                </a:lnTo>
                <a:lnTo>
                  <a:pt x="137082" y="152660"/>
                </a:lnTo>
                <a:lnTo>
                  <a:pt x="110600" y="152660"/>
                </a:lnTo>
                <a:lnTo>
                  <a:pt x="110600" y="126178"/>
                </a:lnTo>
                <a:lnTo>
                  <a:pt x="88792" y="126178"/>
                </a:lnTo>
                <a:lnTo>
                  <a:pt x="88792" y="60753"/>
                </a:lnTo>
                <a:lnTo>
                  <a:pt x="82561" y="60753"/>
                </a:lnTo>
                <a:lnTo>
                  <a:pt x="82561" y="49848"/>
                </a:lnTo>
                <a:lnTo>
                  <a:pt x="65426" y="49848"/>
                </a:lnTo>
                <a:lnTo>
                  <a:pt x="65426" y="35829"/>
                </a:lnTo>
                <a:lnTo>
                  <a:pt x="51406" y="35829"/>
                </a:lnTo>
                <a:lnTo>
                  <a:pt x="51406" y="15578"/>
                </a:lnTo>
                <a:lnTo>
                  <a:pt x="31155" y="15578"/>
                </a:lnTo>
                <a:lnTo>
                  <a:pt x="31155" y="0"/>
                </a:lnTo>
                <a:lnTo>
                  <a:pt x="0" y="0"/>
                </a:lnTo>
              </a:path>
            </a:pathLst>
          </a:custGeom>
          <a:noFill/>
          <a:ln w="28575">
            <a:solidFill>
              <a:schemeClr val="accent4"/>
            </a:solidFill>
            <a:miter lim="800000"/>
            <a:headEnd/>
            <a:tailEnd/>
          </a:ln>
        </p:spPr>
        <p:txBody>
          <a:bodyPr rtlCol="0" anchor="ctr"/>
          <a:lstStyle/>
          <a:p>
            <a:pPr algn="ctr"/>
            <a:endParaRPr lang="en-US" dirty="0"/>
          </a:p>
        </p:txBody>
      </p:sp>
      <p:sp>
        <p:nvSpPr>
          <p:cNvPr id="2056" name="Freeform: Shape 2055">
            <a:extLst>
              <a:ext uri="{FF2B5EF4-FFF2-40B4-BE49-F238E27FC236}">
                <a16:creationId xmlns:a16="http://schemas.microsoft.com/office/drawing/2014/main" id="{877B3477-DFD0-24B4-8893-E82B6E0B665A}"/>
              </a:ext>
            </a:extLst>
          </p:cNvPr>
          <p:cNvSpPr/>
          <p:nvPr/>
        </p:nvSpPr>
        <p:spPr bwMode="auto">
          <a:xfrm>
            <a:off x="1394971" y="1805429"/>
            <a:ext cx="3815356" cy="2161840"/>
          </a:xfrm>
          <a:custGeom>
            <a:avLst/>
            <a:gdLst>
              <a:gd name="connsiteX0" fmla="*/ 3815356 w 3815356"/>
              <a:gd name="connsiteY0" fmla="*/ 2161840 h 2161840"/>
              <a:gd name="connsiteX1" fmla="*/ 3365460 w 3815356"/>
              <a:gd name="connsiteY1" fmla="*/ 2161840 h 2161840"/>
              <a:gd name="connsiteX2" fmla="*/ 3365460 w 3815356"/>
              <a:gd name="connsiteY2" fmla="*/ 2059591 h 2161840"/>
              <a:gd name="connsiteX3" fmla="*/ 3326021 w 3815356"/>
              <a:gd name="connsiteY3" fmla="*/ 2059591 h 2161840"/>
              <a:gd name="connsiteX4" fmla="*/ 3326021 w 3815356"/>
              <a:gd name="connsiteY4" fmla="*/ 1986556 h 2161840"/>
              <a:gd name="connsiteX5" fmla="*/ 3025116 w 3815356"/>
              <a:gd name="connsiteY5" fmla="*/ 1986556 h 2161840"/>
              <a:gd name="connsiteX6" fmla="*/ 3025116 w 3815356"/>
              <a:gd name="connsiteY6" fmla="*/ 1942735 h 2161840"/>
              <a:gd name="connsiteX7" fmla="*/ 2928710 w 3815356"/>
              <a:gd name="connsiteY7" fmla="*/ 1942735 h 2161840"/>
              <a:gd name="connsiteX8" fmla="*/ 2928710 w 3815356"/>
              <a:gd name="connsiteY8" fmla="*/ 1903296 h 2161840"/>
              <a:gd name="connsiteX9" fmla="*/ 2855674 w 3815356"/>
              <a:gd name="connsiteY9" fmla="*/ 1903296 h 2161840"/>
              <a:gd name="connsiteX10" fmla="*/ 2855674 w 3815356"/>
              <a:gd name="connsiteY10" fmla="*/ 1801046 h 2161840"/>
              <a:gd name="connsiteX11" fmla="*/ 2841067 w 3815356"/>
              <a:gd name="connsiteY11" fmla="*/ 1801046 h 2161840"/>
              <a:gd name="connsiteX12" fmla="*/ 2841067 w 3815356"/>
              <a:gd name="connsiteY12" fmla="*/ 1773293 h 2161840"/>
              <a:gd name="connsiteX13" fmla="*/ 2814775 w 3815356"/>
              <a:gd name="connsiteY13" fmla="*/ 1773293 h 2161840"/>
              <a:gd name="connsiteX14" fmla="*/ 2814775 w 3815356"/>
              <a:gd name="connsiteY14" fmla="*/ 1730933 h 2161840"/>
              <a:gd name="connsiteX15" fmla="*/ 2791403 w 3815356"/>
              <a:gd name="connsiteY15" fmla="*/ 1730933 h 2161840"/>
              <a:gd name="connsiteX16" fmla="*/ 2772414 w 3815356"/>
              <a:gd name="connsiteY16" fmla="*/ 1730933 h 2161840"/>
              <a:gd name="connsiteX17" fmla="*/ 2772414 w 3815356"/>
              <a:gd name="connsiteY17" fmla="*/ 1695876 h 2161840"/>
              <a:gd name="connsiteX18" fmla="*/ 2732975 w 3815356"/>
              <a:gd name="connsiteY18" fmla="*/ 1695876 h 2161840"/>
              <a:gd name="connsiteX19" fmla="*/ 2732975 w 3815356"/>
              <a:gd name="connsiteY19" fmla="*/ 1603852 h 2161840"/>
              <a:gd name="connsiteX20" fmla="*/ 2711065 w 3815356"/>
              <a:gd name="connsiteY20" fmla="*/ 1603852 h 2161840"/>
              <a:gd name="connsiteX21" fmla="*/ 2711065 w 3815356"/>
              <a:gd name="connsiteY21" fmla="*/ 1589244 h 2161840"/>
              <a:gd name="connsiteX22" fmla="*/ 2694997 w 3815356"/>
              <a:gd name="connsiteY22" fmla="*/ 1589244 h 2161840"/>
              <a:gd name="connsiteX23" fmla="*/ 2694997 w 3815356"/>
              <a:gd name="connsiteY23" fmla="*/ 1552727 h 2161840"/>
              <a:gd name="connsiteX24" fmla="*/ 2567916 w 3815356"/>
              <a:gd name="connsiteY24" fmla="*/ 1552727 h 2161840"/>
              <a:gd name="connsiteX25" fmla="*/ 2567916 w 3815356"/>
              <a:gd name="connsiteY25" fmla="*/ 1530816 h 2161840"/>
              <a:gd name="connsiteX26" fmla="*/ 2546005 w 3815356"/>
              <a:gd name="connsiteY26" fmla="*/ 1530816 h 2161840"/>
              <a:gd name="connsiteX27" fmla="*/ 2546005 w 3815356"/>
              <a:gd name="connsiteY27" fmla="*/ 1491377 h 2161840"/>
              <a:gd name="connsiteX28" fmla="*/ 2489038 w 3815356"/>
              <a:gd name="connsiteY28" fmla="*/ 1491377 h 2161840"/>
              <a:gd name="connsiteX29" fmla="*/ 2489038 w 3815356"/>
              <a:gd name="connsiteY29" fmla="*/ 1465085 h 2161840"/>
              <a:gd name="connsiteX30" fmla="*/ 2468588 w 3815356"/>
              <a:gd name="connsiteY30" fmla="*/ 1465085 h 2161840"/>
              <a:gd name="connsiteX31" fmla="*/ 2468588 w 3815356"/>
              <a:gd name="connsiteY31" fmla="*/ 1444635 h 2161840"/>
              <a:gd name="connsiteX32" fmla="*/ 2245101 w 3815356"/>
              <a:gd name="connsiteY32" fmla="*/ 1444635 h 2161840"/>
              <a:gd name="connsiteX33" fmla="*/ 2245101 w 3815356"/>
              <a:gd name="connsiteY33" fmla="*/ 1419803 h 2161840"/>
              <a:gd name="connsiteX34" fmla="*/ 2189594 w 3815356"/>
              <a:gd name="connsiteY34" fmla="*/ 1419803 h 2161840"/>
              <a:gd name="connsiteX35" fmla="*/ 2189594 w 3815356"/>
              <a:gd name="connsiteY35" fmla="*/ 1389128 h 2161840"/>
              <a:gd name="connsiteX36" fmla="*/ 2174987 w 3815356"/>
              <a:gd name="connsiteY36" fmla="*/ 1389128 h 2161840"/>
              <a:gd name="connsiteX37" fmla="*/ 2174987 w 3815356"/>
              <a:gd name="connsiteY37" fmla="*/ 1365757 h 2161840"/>
              <a:gd name="connsiteX38" fmla="*/ 2043524 w 3815356"/>
              <a:gd name="connsiteY38" fmla="*/ 1365757 h 2161840"/>
              <a:gd name="connsiteX39" fmla="*/ 2043524 w 3815356"/>
              <a:gd name="connsiteY39" fmla="*/ 1349689 h 2161840"/>
              <a:gd name="connsiteX40" fmla="*/ 2024534 w 3815356"/>
              <a:gd name="connsiteY40" fmla="*/ 1349689 h 2161840"/>
              <a:gd name="connsiteX41" fmla="*/ 2024534 w 3815356"/>
              <a:gd name="connsiteY41" fmla="*/ 1329239 h 2161840"/>
              <a:gd name="connsiteX42" fmla="*/ 1980713 w 3815356"/>
              <a:gd name="connsiteY42" fmla="*/ 1329239 h 2161840"/>
              <a:gd name="connsiteX43" fmla="*/ 1980713 w 3815356"/>
              <a:gd name="connsiteY43" fmla="*/ 1316093 h 2161840"/>
              <a:gd name="connsiteX44" fmla="*/ 1944196 w 3815356"/>
              <a:gd name="connsiteY44" fmla="*/ 1316093 h 2161840"/>
              <a:gd name="connsiteX45" fmla="*/ 1944196 w 3815356"/>
              <a:gd name="connsiteY45" fmla="*/ 1295643 h 2161840"/>
              <a:gd name="connsiteX46" fmla="*/ 1932510 w 3815356"/>
              <a:gd name="connsiteY46" fmla="*/ 1295643 h 2161840"/>
              <a:gd name="connsiteX47" fmla="*/ 1932510 w 3815356"/>
              <a:gd name="connsiteY47" fmla="*/ 1266429 h 2161840"/>
              <a:gd name="connsiteX48" fmla="*/ 1920825 w 3815356"/>
              <a:gd name="connsiteY48" fmla="*/ 1266429 h 2161840"/>
              <a:gd name="connsiteX49" fmla="*/ 1920825 w 3815356"/>
              <a:gd name="connsiteY49" fmla="*/ 1248901 h 2161840"/>
              <a:gd name="connsiteX50" fmla="*/ 1859475 w 3815356"/>
              <a:gd name="connsiteY50" fmla="*/ 1248901 h 2161840"/>
              <a:gd name="connsiteX51" fmla="*/ 1859475 w 3815356"/>
              <a:gd name="connsiteY51" fmla="*/ 1203619 h 2161840"/>
              <a:gd name="connsiteX52" fmla="*/ 1844868 w 3815356"/>
              <a:gd name="connsiteY52" fmla="*/ 1203619 h 2161840"/>
              <a:gd name="connsiteX53" fmla="*/ 1844868 w 3815356"/>
              <a:gd name="connsiteY53" fmla="*/ 1174405 h 2161840"/>
              <a:gd name="connsiteX54" fmla="*/ 1801047 w 3815356"/>
              <a:gd name="connsiteY54" fmla="*/ 1174405 h 2161840"/>
              <a:gd name="connsiteX55" fmla="*/ 1801047 w 3815356"/>
              <a:gd name="connsiteY55" fmla="*/ 1153955 h 2161840"/>
              <a:gd name="connsiteX56" fmla="*/ 1711944 w 3815356"/>
              <a:gd name="connsiteY56" fmla="*/ 1153955 h 2161840"/>
              <a:gd name="connsiteX57" fmla="*/ 1711944 w 3815356"/>
              <a:gd name="connsiteY57" fmla="*/ 1136427 h 2161840"/>
              <a:gd name="connsiteX58" fmla="*/ 1682730 w 3815356"/>
              <a:gd name="connsiteY58" fmla="*/ 1136427 h 2161840"/>
              <a:gd name="connsiteX59" fmla="*/ 1682730 w 3815356"/>
              <a:gd name="connsiteY59" fmla="*/ 1118898 h 2161840"/>
              <a:gd name="connsiteX60" fmla="*/ 1656437 w 3815356"/>
              <a:gd name="connsiteY60" fmla="*/ 1118898 h 2161840"/>
              <a:gd name="connsiteX61" fmla="*/ 1656437 w 3815356"/>
              <a:gd name="connsiteY61" fmla="*/ 1096988 h 2161840"/>
              <a:gd name="connsiteX62" fmla="*/ 1631605 w 3815356"/>
              <a:gd name="connsiteY62" fmla="*/ 1096988 h 2161840"/>
              <a:gd name="connsiteX63" fmla="*/ 1631605 w 3815356"/>
              <a:gd name="connsiteY63" fmla="*/ 1063391 h 2161840"/>
              <a:gd name="connsiteX64" fmla="*/ 1624302 w 3815356"/>
              <a:gd name="connsiteY64" fmla="*/ 1056088 h 2161840"/>
              <a:gd name="connsiteX65" fmla="*/ 1624302 w 3815356"/>
              <a:gd name="connsiteY65" fmla="*/ 1035638 h 2161840"/>
              <a:gd name="connsiteX66" fmla="*/ 1596548 w 3815356"/>
              <a:gd name="connsiteY66" fmla="*/ 1035638 h 2161840"/>
              <a:gd name="connsiteX67" fmla="*/ 1596548 w 3815356"/>
              <a:gd name="connsiteY67" fmla="*/ 1009345 h 2161840"/>
              <a:gd name="connsiteX68" fmla="*/ 1557110 w 3815356"/>
              <a:gd name="connsiteY68" fmla="*/ 1009345 h 2161840"/>
              <a:gd name="connsiteX69" fmla="*/ 1557110 w 3815356"/>
              <a:gd name="connsiteY69" fmla="*/ 996199 h 2161840"/>
              <a:gd name="connsiteX70" fmla="*/ 1517671 w 3815356"/>
              <a:gd name="connsiteY70" fmla="*/ 996199 h 2161840"/>
              <a:gd name="connsiteX71" fmla="*/ 1517671 w 3815356"/>
              <a:gd name="connsiteY71" fmla="*/ 971367 h 2161840"/>
              <a:gd name="connsiteX72" fmla="*/ 1491378 w 3815356"/>
              <a:gd name="connsiteY72" fmla="*/ 971367 h 2161840"/>
              <a:gd name="connsiteX73" fmla="*/ 1491378 w 3815356"/>
              <a:gd name="connsiteY73" fmla="*/ 955299 h 2161840"/>
              <a:gd name="connsiteX74" fmla="*/ 1470928 w 3815356"/>
              <a:gd name="connsiteY74" fmla="*/ 955299 h 2161840"/>
              <a:gd name="connsiteX75" fmla="*/ 1470928 w 3815356"/>
              <a:gd name="connsiteY75" fmla="*/ 917321 h 2161840"/>
              <a:gd name="connsiteX76" fmla="*/ 1444635 w 3815356"/>
              <a:gd name="connsiteY76" fmla="*/ 917321 h 2161840"/>
              <a:gd name="connsiteX77" fmla="*/ 1444635 w 3815356"/>
              <a:gd name="connsiteY77" fmla="*/ 893950 h 2161840"/>
              <a:gd name="connsiteX78" fmla="*/ 1435871 w 3815356"/>
              <a:gd name="connsiteY78" fmla="*/ 893950 h 2161840"/>
              <a:gd name="connsiteX79" fmla="*/ 1435871 w 3815356"/>
              <a:gd name="connsiteY79" fmla="*/ 877882 h 2161840"/>
              <a:gd name="connsiteX80" fmla="*/ 1400814 w 3815356"/>
              <a:gd name="connsiteY80" fmla="*/ 877882 h 2161840"/>
              <a:gd name="connsiteX81" fmla="*/ 1400814 w 3815356"/>
              <a:gd name="connsiteY81" fmla="*/ 844286 h 2161840"/>
              <a:gd name="connsiteX82" fmla="*/ 1389129 w 3815356"/>
              <a:gd name="connsiteY82" fmla="*/ 844286 h 2161840"/>
              <a:gd name="connsiteX83" fmla="*/ 1389129 w 3815356"/>
              <a:gd name="connsiteY83" fmla="*/ 822375 h 2161840"/>
              <a:gd name="connsiteX84" fmla="*/ 1348229 w 3815356"/>
              <a:gd name="connsiteY84" fmla="*/ 822375 h 2161840"/>
              <a:gd name="connsiteX85" fmla="*/ 1348229 w 3815356"/>
              <a:gd name="connsiteY85" fmla="*/ 800465 h 2161840"/>
              <a:gd name="connsiteX86" fmla="*/ 1317554 w 3815356"/>
              <a:gd name="connsiteY86" fmla="*/ 800465 h 2161840"/>
              <a:gd name="connsiteX87" fmla="*/ 1317554 w 3815356"/>
              <a:gd name="connsiteY87" fmla="*/ 774172 h 2161840"/>
              <a:gd name="connsiteX88" fmla="*/ 1294183 w 3815356"/>
              <a:gd name="connsiteY88" fmla="*/ 774172 h 2161840"/>
              <a:gd name="connsiteX89" fmla="*/ 1294183 w 3815356"/>
              <a:gd name="connsiteY89" fmla="*/ 756644 h 2161840"/>
              <a:gd name="connsiteX90" fmla="*/ 1250362 w 3815356"/>
              <a:gd name="connsiteY90" fmla="*/ 756644 h 2161840"/>
              <a:gd name="connsiteX91" fmla="*/ 1250362 w 3815356"/>
              <a:gd name="connsiteY91" fmla="*/ 739115 h 2161840"/>
              <a:gd name="connsiteX92" fmla="*/ 1213844 w 3815356"/>
              <a:gd name="connsiteY92" fmla="*/ 739115 h 2161840"/>
              <a:gd name="connsiteX93" fmla="*/ 1213844 w 3815356"/>
              <a:gd name="connsiteY93" fmla="*/ 730351 h 2161840"/>
              <a:gd name="connsiteX94" fmla="*/ 1191934 w 3815356"/>
              <a:gd name="connsiteY94" fmla="*/ 730351 h 2161840"/>
              <a:gd name="connsiteX95" fmla="*/ 1191934 w 3815356"/>
              <a:gd name="connsiteY95" fmla="*/ 709901 h 2161840"/>
              <a:gd name="connsiteX96" fmla="*/ 1158338 w 3815356"/>
              <a:gd name="connsiteY96" fmla="*/ 709901 h 2161840"/>
              <a:gd name="connsiteX97" fmla="*/ 1158338 w 3815356"/>
              <a:gd name="connsiteY97" fmla="*/ 687991 h 2161840"/>
              <a:gd name="connsiteX98" fmla="*/ 1098449 w 3815356"/>
              <a:gd name="connsiteY98" fmla="*/ 687991 h 2161840"/>
              <a:gd name="connsiteX99" fmla="*/ 1098449 w 3815356"/>
              <a:gd name="connsiteY99" fmla="*/ 673384 h 2161840"/>
              <a:gd name="connsiteX100" fmla="*/ 1077999 w 3815356"/>
              <a:gd name="connsiteY100" fmla="*/ 673384 h 2161840"/>
              <a:gd name="connsiteX101" fmla="*/ 1077999 w 3815356"/>
              <a:gd name="connsiteY101" fmla="*/ 663159 h 2161840"/>
              <a:gd name="connsiteX102" fmla="*/ 1003503 w 3815356"/>
              <a:gd name="connsiteY102" fmla="*/ 663159 h 2161840"/>
              <a:gd name="connsiteX103" fmla="*/ 1003503 w 3815356"/>
              <a:gd name="connsiteY103" fmla="*/ 645630 h 2161840"/>
              <a:gd name="connsiteX104" fmla="*/ 993278 w 3815356"/>
              <a:gd name="connsiteY104" fmla="*/ 645630 h 2161840"/>
              <a:gd name="connsiteX105" fmla="*/ 993278 w 3815356"/>
              <a:gd name="connsiteY105" fmla="*/ 620798 h 2161840"/>
              <a:gd name="connsiteX106" fmla="*/ 981593 w 3815356"/>
              <a:gd name="connsiteY106" fmla="*/ 620798 h 2161840"/>
              <a:gd name="connsiteX107" fmla="*/ 981593 w 3815356"/>
              <a:gd name="connsiteY107" fmla="*/ 604731 h 2161840"/>
              <a:gd name="connsiteX108" fmla="*/ 955300 w 3815356"/>
              <a:gd name="connsiteY108" fmla="*/ 604731 h 2161840"/>
              <a:gd name="connsiteX109" fmla="*/ 955300 w 3815356"/>
              <a:gd name="connsiteY109" fmla="*/ 585742 h 2161840"/>
              <a:gd name="connsiteX110" fmla="*/ 924625 w 3815356"/>
              <a:gd name="connsiteY110" fmla="*/ 585742 h 2161840"/>
              <a:gd name="connsiteX111" fmla="*/ 924625 w 3815356"/>
              <a:gd name="connsiteY111" fmla="*/ 569674 h 2161840"/>
              <a:gd name="connsiteX112" fmla="*/ 912940 w 3815356"/>
              <a:gd name="connsiteY112" fmla="*/ 569674 h 2161840"/>
              <a:gd name="connsiteX113" fmla="*/ 912940 w 3815356"/>
              <a:gd name="connsiteY113" fmla="*/ 536078 h 2161840"/>
              <a:gd name="connsiteX114" fmla="*/ 872040 w 3815356"/>
              <a:gd name="connsiteY114" fmla="*/ 536078 h 2161840"/>
              <a:gd name="connsiteX115" fmla="*/ 872040 w 3815356"/>
              <a:gd name="connsiteY115" fmla="*/ 506864 h 2161840"/>
              <a:gd name="connsiteX116" fmla="*/ 845747 w 3815356"/>
              <a:gd name="connsiteY116" fmla="*/ 506864 h 2161840"/>
              <a:gd name="connsiteX117" fmla="*/ 845747 w 3815356"/>
              <a:gd name="connsiteY117" fmla="*/ 487875 h 2161840"/>
              <a:gd name="connsiteX118" fmla="*/ 826758 w 3815356"/>
              <a:gd name="connsiteY118" fmla="*/ 487875 h 2161840"/>
              <a:gd name="connsiteX119" fmla="*/ 826758 w 3815356"/>
              <a:gd name="connsiteY119" fmla="*/ 448436 h 2161840"/>
              <a:gd name="connsiteX120" fmla="*/ 800465 w 3815356"/>
              <a:gd name="connsiteY120" fmla="*/ 448436 h 2161840"/>
              <a:gd name="connsiteX121" fmla="*/ 800465 w 3815356"/>
              <a:gd name="connsiteY121" fmla="*/ 433829 h 2161840"/>
              <a:gd name="connsiteX122" fmla="*/ 771251 w 3815356"/>
              <a:gd name="connsiteY122" fmla="*/ 433829 h 2161840"/>
              <a:gd name="connsiteX123" fmla="*/ 771251 w 3815356"/>
              <a:gd name="connsiteY123" fmla="*/ 414839 h 2161840"/>
              <a:gd name="connsiteX124" fmla="*/ 755184 w 3815356"/>
              <a:gd name="connsiteY124" fmla="*/ 414839 h 2161840"/>
              <a:gd name="connsiteX125" fmla="*/ 755184 w 3815356"/>
              <a:gd name="connsiteY125" fmla="*/ 388547 h 2161840"/>
              <a:gd name="connsiteX126" fmla="*/ 725970 w 3815356"/>
              <a:gd name="connsiteY126" fmla="*/ 388547 h 2161840"/>
              <a:gd name="connsiteX127" fmla="*/ 725970 w 3815356"/>
              <a:gd name="connsiteY127" fmla="*/ 372479 h 2161840"/>
              <a:gd name="connsiteX128" fmla="*/ 695295 w 3815356"/>
              <a:gd name="connsiteY128" fmla="*/ 372479 h 2161840"/>
              <a:gd name="connsiteX129" fmla="*/ 695295 w 3815356"/>
              <a:gd name="connsiteY129" fmla="*/ 356411 h 2161840"/>
              <a:gd name="connsiteX130" fmla="*/ 651474 w 3815356"/>
              <a:gd name="connsiteY130" fmla="*/ 356411 h 2161840"/>
              <a:gd name="connsiteX131" fmla="*/ 651474 w 3815356"/>
              <a:gd name="connsiteY131" fmla="*/ 334501 h 2161840"/>
              <a:gd name="connsiteX132" fmla="*/ 635406 w 3815356"/>
              <a:gd name="connsiteY132" fmla="*/ 334501 h 2161840"/>
              <a:gd name="connsiteX133" fmla="*/ 635406 w 3815356"/>
              <a:gd name="connsiteY133" fmla="*/ 300905 h 2161840"/>
              <a:gd name="connsiteX134" fmla="*/ 612035 w 3815356"/>
              <a:gd name="connsiteY134" fmla="*/ 300905 h 2161840"/>
              <a:gd name="connsiteX135" fmla="*/ 612035 w 3815356"/>
              <a:gd name="connsiteY135" fmla="*/ 277533 h 2161840"/>
              <a:gd name="connsiteX136" fmla="*/ 581360 w 3815356"/>
              <a:gd name="connsiteY136" fmla="*/ 277533 h 2161840"/>
              <a:gd name="connsiteX137" fmla="*/ 581360 w 3815356"/>
              <a:gd name="connsiteY137" fmla="*/ 270230 h 2161840"/>
              <a:gd name="connsiteX138" fmla="*/ 550685 w 3815356"/>
              <a:gd name="connsiteY138" fmla="*/ 270230 h 2161840"/>
              <a:gd name="connsiteX139" fmla="*/ 550685 w 3815356"/>
              <a:gd name="connsiteY139" fmla="*/ 246859 h 2161840"/>
              <a:gd name="connsiteX140" fmla="*/ 540460 w 3815356"/>
              <a:gd name="connsiteY140" fmla="*/ 246859 h 2161840"/>
              <a:gd name="connsiteX141" fmla="*/ 540460 w 3815356"/>
              <a:gd name="connsiteY141" fmla="*/ 229330 h 2161840"/>
              <a:gd name="connsiteX142" fmla="*/ 501021 w 3815356"/>
              <a:gd name="connsiteY142" fmla="*/ 229330 h 2161840"/>
              <a:gd name="connsiteX143" fmla="*/ 501021 w 3815356"/>
              <a:gd name="connsiteY143" fmla="*/ 211802 h 2161840"/>
              <a:gd name="connsiteX144" fmla="*/ 487875 w 3815356"/>
              <a:gd name="connsiteY144" fmla="*/ 211802 h 2161840"/>
              <a:gd name="connsiteX145" fmla="*/ 487875 w 3815356"/>
              <a:gd name="connsiteY145" fmla="*/ 181127 h 2161840"/>
              <a:gd name="connsiteX146" fmla="*/ 451357 w 3815356"/>
              <a:gd name="connsiteY146" fmla="*/ 181127 h 2161840"/>
              <a:gd name="connsiteX147" fmla="*/ 451357 w 3815356"/>
              <a:gd name="connsiteY147" fmla="*/ 162138 h 2161840"/>
              <a:gd name="connsiteX148" fmla="*/ 422143 w 3815356"/>
              <a:gd name="connsiteY148" fmla="*/ 162138 h 2161840"/>
              <a:gd name="connsiteX149" fmla="*/ 422143 w 3815356"/>
              <a:gd name="connsiteY149" fmla="*/ 140227 h 2161840"/>
              <a:gd name="connsiteX150" fmla="*/ 384165 w 3815356"/>
              <a:gd name="connsiteY150" fmla="*/ 140227 h 2161840"/>
              <a:gd name="connsiteX151" fmla="*/ 353490 w 3815356"/>
              <a:gd name="connsiteY151" fmla="*/ 140227 h 2161840"/>
              <a:gd name="connsiteX152" fmla="*/ 353490 w 3815356"/>
              <a:gd name="connsiteY152" fmla="*/ 128542 h 2161840"/>
              <a:gd name="connsiteX153" fmla="*/ 308209 w 3815356"/>
              <a:gd name="connsiteY153" fmla="*/ 128542 h 2161840"/>
              <a:gd name="connsiteX154" fmla="*/ 308209 w 3815356"/>
              <a:gd name="connsiteY154" fmla="*/ 109552 h 2161840"/>
              <a:gd name="connsiteX155" fmla="*/ 270230 w 3815356"/>
              <a:gd name="connsiteY155" fmla="*/ 109552 h 2161840"/>
              <a:gd name="connsiteX156" fmla="*/ 270230 w 3815356"/>
              <a:gd name="connsiteY156" fmla="*/ 89103 h 2161840"/>
              <a:gd name="connsiteX157" fmla="*/ 235173 w 3815356"/>
              <a:gd name="connsiteY157" fmla="*/ 89103 h 2161840"/>
              <a:gd name="connsiteX158" fmla="*/ 235173 w 3815356"/>
              <a:gd name="connsiteY158" fmla="*/ 78878 h 2161840"/>
              <a:gd name="connsiteX159" fmla="*/ 207420 w 3815356"/>
              <a:gd name="connsiteY159" fmla="*/ 78878 h 2161840"/>
              <a:gd name="connsiteX160" fmla="*/ 207420 w 3815356"/>
              <a:gd name="connsiteY160" fmla="*/ 61349 h 2161840"/>
              <a:gd name="connsiteX161" fmla="*/ 175285 w 3815356"/>
              <a:gd name="connsiteY161" fmla="*/ 61349 h 2161840"/>
              <a:gd name="connsiteX162" fmla="*/ 175285 w 3815356"/>
              <a:gd name="connsiteY162" fmla="*/ 43821 h 2161840"/>
              <a:gd name="connsiteX163" fmla="*/ 122699 w 3815356"/>
              <a:gd name="connsiteY163" fmla="*/ 43821 h 2161840"/>
              <a:gd name="connsiteX164" fmla="*/ 122699 w 3815356"/>
              <a:gd name="connsiteY164" fmla="*/ 33596 h 2161840"/>
              <a:gd name="connsiteX165" fmla="*/ 49664 w 3815356"/>
              <a:gd name="connsiteY165" fmla="*/ 33596 h 2161840"/>
              <a:gd name="connsiteX166" fmla="*/ 49664 w 3815356"/>
              <a:gd name="connsiteY166" fmla="*/ 13146 h 2161840"/>
              <a:gd name="connsiteX167" fmla="*/ 27754 w 3815356"/>
              <a:gd name="connsiteY167" fmla="*/ 13146 h 2161840"/>
              <a:gd name="connsiteX168" fmla="*/ 27754 w 3815356"/>
              <a:gd name="connsiteY168" fmla="*/ 0 h 2161840"/>
              <a:gd name="connsiteX169" fmla="*/ 0 w 3815356"/>
              <a:gd name="connsiteY169" fmla="*/ 0 h 21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815356" h="2161840">
                <a:moveTo>
                  <a:pt x="3815356" y="2161840"/>
                </a:moveTo>
                <a:lnTo>
                  <a:pt x="3365460" y="2161840"/>
                </a:lnTo>
                <a:lnTo>
                  <a:pt x="3365460" y="2059591"/>
                </a:lnTo>
                <a:lnTo>
                  <a:pt x="3326021" y="2059591"/>
                </a:lnTo>
                <a:lnTo>
                  <a:pt x="3326021" y="1986556"/>
                </a:lnTo>
                <a:lnTo>
                  <a:pt x="3025116" y="1986556"/>
                </a:lnTo>
                <a:lnTo>
                  <a:pt x="3025116" y="1942735"/>
                </a:lnTo>
                <a:lnTo>
                  <a:pt x="2928710" y="1942735"/>
                </a:lnTo>
                <a:lnTo>
                  <a:pt x="2928710" y="1903296"/>
                </a:lnTo>
                <a:lnTo>
                  <a:pt x="2855674" y="1903296"/>
                </a:lnTo>
                <a:lnTo>
                  <a:pt x="2855674" y="1801046"/>
                </a:lnTo>
                <a:lnTo>
                  <a:pt x="2841067" y="1801046"/>
                </a:lnTo>
                <a:lnTo>
                  <a:pt x="2841067" y="1773293"/>
                </a:lnTo>
                <a:lnTo>
                  <a:pt x="2814775" y="1773293"/>
                </a:lnTo>
                <a:lnTo>
                  <a:pt x="2814775" y="1730933"/>
                </a:lnTo>
                <a:lnTo>
                  <a:pt x="2791403" y="1730933"/>
                </a:lnTo>
                <a:lnTo>
                  <a:pt x="2772414" y="1730933"/>
                </a:lnTo>
                <a:lnTo>
                  <a:pt x="2772414" y="1695876"/>
                </a:lnTo>
                <a:lnTo>
                  <a:pt x="2732975" y="1695876"/>
                </a:lnTo>
                <a:lnTo>
                  <a:pt x="2732975" y="1603852"/>
                </a:lnTo>
                <a:lnTo>
                  <a:pt x="2711065" y="1603852"/>
                </a:lnTo>
                <a:lnTo>
                  <a:pt x="2711065" y="1589244"/>
                </a:lnTo>
                <a:lnTo>
                  <a:pt x="2694997" y="1589244"/>
                </a:lnTo>
                <a:lnTo>
                  <a:pt x="2694997" y="1552727"/>
                </a:lnTo>
                <a:lnTo>
                  <a:pt x="2567916" y="1552727"/>
                </a:lnTo>
                <a:lnTo>
                  <a:pt x="2567916" y="1530816"/>
                </a:lnTo>
                <a:lnTo>
                  <a:pt x="2546005" y="1530816"/>
                </a:lnTo>
                <a:lnTo>
                  <a:pt x="2546005" y="1491377"/>
                </a:lnTo>
                <a:lnTo>
                  <a:pt x="2489038" y="1491377"/>
                </a:lnTo>
                <a:lnTo>
                  <a:pt x="2489038" y="1465085"/>
                </a:lnTo>
                <a:lnTo>
                  <a:pt x="2468588" y="1465085"/>
                </a:lnTo>
                <a:lnTo>
                  <a:pt x="2468588" y="1444635"/>
                </a:lnTo>
                <a:lnTo>
                  <a:pt x="2245101" y="1444635"/>
                </a:lnTo>
                <a:lnTo>
                  <a:pt x="2245101" y="1419803"/>
                </a:lnTo>
                <a:lnTo>
                  <a:pt x="2189594" y="1419803"/>
                </a:lnTo>
                <a:lnTo>
                  <a:pt x="2189594" y="1389128"/>
                </a:lnTo>
                <a:lnTo>
                  <a:pt x="2174987" y="1389128"/>
                </a:lnTo>
                <a:lnTo>
                  <a:pt x="2174987" y="1365757"/>
                </a:lnTo>
                <a:lnTo>
                  <a:pt x="2043524" y="1365757"/>
                </a:lnTo>
                <a:lnTo>
                  <a:pt x="2043524" y="1349689"/>
                </a:lnTo>
                <a:lnTo>
                  <a:pt x="2024534" y="1349689"/>
                </a:lnTo>
                <a:lnTo>
                  <a:pt x="2024534" y="1329239"/>
                </a:lnTo>
                <a:lnTo>
                  <a:pt x="1980713" y="1329239"/>
                </a:lnTo>
                <a:lnTo>
                  <a:pt x="1980713" y="1316093"/>
                </a:lnTo>
                <a:lnTo>
                  <a:pt x="1944196" y="1316093"/>
                </a:lnTo>
                <a:lnTo>
                  <a:pt x="1944196" y="1295643"/>
                </a:lnTo>
                <a:lnTo>
                  <a:pt x="1932510" y="1295643"/>
                </a:lnTo>
                <a:lnTo>
                  <a:pt x="1932510" y="1266429"/>
                </a:lnTo>
                <a:lnTo>
                  <a:pt x="1920825" y="1266429"/>
                </a:lnTo>
                <a:lnTo>
                  <a:pt x="1920825" y="1248901"/>
                </a:lnTo>
                <a:lnTo>
                  <a:pt x="1859475" y="1248901"/>
                </a:lnTo>
                <a:lnTo>
                  <a:pt x="1859475" y="1203619"/>
                </a:lnTo>
                <a:lnTo>
                  <a:pt x="1844868" y="1203619"/>
                </a:lnTo>
                <a:lnTo>
                  <a:pt x="1844868" y="1174405"/>
                </a:lnTo>
                <a:lnTo>
                  <a:pt x="1801047" y="1174405"/>
                </a:lnTo>
                <a:lnTo>
                  <a:pt x="1801047" y="1153955"/>
                </a:lnTo>
                <a:lnTo>
                  <a:pt x="1711944" y="1153955"/>
                </a:lnTo>
                <a:lnTo>
                  <a:pt x="1711944" y="1136427"/>
                </a:lnTo>
                <a:lnTo>
                  <a:pt x="1682730" y="1136427"/>
                </a:lnTo>
                <a:lnTo>
                  <a:pt x="1682730" y="1118898"/>
                </a:lnTo>
                <a:lnTo>
                  <a:pt x="1656437" y="1118898"/>
                </a:lnTo>
                <a:lnTo>
                  <a:pt x="1656437" y="1096988"/>
                </a:lnTo>
                <a:lnTo>
                  <a:pt x="1631605" y="1096988"/>
                </a:lnTo>
                <a:lnTo>
                  <a:pt x="1631605" y="1063391"/>
                </a:lnTo>
                <a:lnTo>
                  <a:pt x="1624302" y="1056088"/>
                </a:lnTo>
                <a:lnTo>
                  <a:pt x="1624302" y="1035638"/>
                </a:lnTo>
                <a:lnTo>
                  <a:pt x="1596548" y="1035638"/>
                </a:lnTo>
                <a:lnTo>
                  <a:pt x="1596548" y="1009345"/>
                </a:lnTo>
                <a:lnTo>
                  <a:pt x="1557110" y="1009345"/>
                </a:lnTo>
                <a:lnTo>
                  <a:pt x="1557110" y="996199"/>
                </a:lnTo>
                <a:lnTo>
                  <a:pt x="1517671" y="996199"/>
                </a:lnTo>
                <a:lnTo>
                  <a:pt x="1517671" y="971367"/>
                </a:lnTo>
                <a:lnTo>
                  <a:pt x="1491378" y="971367"/>
                </a:lnTo>
                <a:lnTo>
                  <a:pt x="1491378" y="955299"/>
                </a:lnTo>
                <a:lnTo>
                  <a:pt x="1470928" y="955299"/>
                </a:lnTo>
                <a:lnTo>
                  <a:pt x="1470928" y="917321"/>
                </a:lnTo>
                <a:lnTo>
                  <a:pt x="1444635" y="917321"/>
                </a:lnTo>
                <a:lnTo>
                  <a:pt x="1444635" y="893950"/>
                </a:lnTo>
                <a:lnTo>
                  <a:pt x="1435871" y="893950"/>
                </a:lnTo>
                <a:lnTo>
                  <a:pt x="1435871" y="877882"/>
                </a:lnTo>
                <a:lnTo>
                  <a:pt x="1400814" y="877882"/>
                </a:lnTo>
                <a:lnTo>
                  <a:pt x="1400814" y="844286"/>
                </a:lnTo>
                <a:lnTo>
                  <a:pt x="1389129" y="844286"/>
                </a:lnTo>
                <a:lnTo>
                  <a:pt x="1389129" y="822375"/>
                </a:lnTo>
                <a:lnTo>
                  <a:pt x="1348229" y="822375"/>
                </a:lnTo>
                <a:lnTo>
                  <a:pt x="1348229" y="800465"/>
                </a:lnTo>
                <a:lnTo>
                  <a:pt x="1317554" y="800465"/>
                </a:lnTo>
                <a:lnTo>
                  <a:pt x="1317554" y="774172"/>
                </a:lnTo>
                <a:lnTo>
                  <a:pt x="1294183" y="774172"/>
                </a:lnTo>
                <a:lnTo>
                  <a:pt x="1294183" y="756644"/>
                </a:lnTo>
                <a:lnTo>
                  <a:pt x="1250362" y="756644"/>
                </a:lnTo>
                <a:lnTo>
                  <a:pt x="1250362" y="739115"/>
                </a:lnTo>
                <a:lnTo>
                  <a:pt x="1213844" y="739115"/>
                </a:lnTo>
                <a:lnTo>
                  <a:pt x="1213844" y="730351"/>
                </a:lnTo>
                <a:lnTo>
                  <a:pt x="1191934" y="730351"/>
                </a:lnTo>
                <a:lnTo>
                  <a:pt x="1191934" y="709901"/>
                </a:lnTo>
                <a:lnTo>
                  <a:pt x="1158338" y="709901"/>
                </a:lnTo>
                <a:lnTo>
                  <a:pt x="1158338" y="687991"/>
                </a:lnTo>
                <a:lnTo>
                  <a:pt x="1098449" y="687991"/>
                </a:lnTo>
                <a:lnTo>
                  <a:pt x="1098449" y="673384"/>
                </a:lnTo>
                <a:lnTo>
                  <a:pt x="1077999" y="673384"/>
                </a:lnTo>
                <a:lnTo>
                  <a:pt x="1077999" y="663159"/>
                </a:lnTo>
                <a:lnTo>
                  <a:pt x="1003503" y="663159"/>
                </a:lnTo>
                <a:lnTo>
                  <a:pt x="1003503" y="645630"/>
                </a:lnTo>
                <a:lnTo>
                  <a:pt x="993278" y="645630"/>
                </a:lnTo>
                <a:lnTo>
                  <a:pt x="993278" y="620798"/>
                </a:lnTo>
                <a:lnTo>
                  <a:pt x="981593" y="620798"/>
                </a:lnTo>
                <a:lnTo>
                  <a:pt x="981593" y="604731"/>
                </a:lnTo>
                <a:lnTo>
                  <a:pt x="955300" y="604731"/>
                </a:lnTo>
                <a:lnTo>
                  <a:pt x="955300" y="585742"/>
                </a:lnTo>
                <a:lnTo>
                  <a:pt x="924625" y="585742"/>
                </a:lnTo>
                <a:lnTo>
                  <a:pt x="924625" y="569674"/>
                </a:lnTo>
                <a:lnTo>
                  <a:pt x="912940" y="569674"/>
                </a:lnTo>
                <a:lnTo>
                  <a:pt x="912940" y="536078"/>
                </a:lnTo>
                <a:lnTo>
                  <a:pt x="872040" y="536078"/>
                </a:lnTo>
                <a:lnTo>
                  <a:pt x="872040" y="506864"/>
                </a:lnTo>
                <a:lnTo>
                  <a:pt x="845747" y="506864"/>
                </a:lnTo>
                <a:lnTo>
                  <a:pt x="845747" y="487875"/>
                </a:lnTo>
                <a:lnTo>
                  <a:pt x="826758" y="487875"/>
                </a:lnTo>
                <a:lnTo>
                  <a:pt x="826758" y="448436"/>
                </a:lnTo>
                <a:lnTo>
                  <a:pt x="800465" y="448436"/>
                </a:lnTo>
                <a:lnTo>
                  <a:pt x="800465" y="433829"/>
                </a:lnTo>
                <a:lnTo>
                  <a:pt x="771251" y="433829"/>
                </a:lnTo>
                <a:lnTo>
                  <a:pt x="771251" y="414839"/>
                </a:lnTo>
                <a:lnTo>
                  <a:pt x="755184" y="414839"/>
                </a:lnTo>
                <a:lnTo>
                  <a:pt x="755184" y="388547"/>
                </a:lnTo>
                <a:lnTo>
                  <a:pt x="725970" y="388547"/>
                </a:lnTo>
                <a:lnTo>
                  <a:pt x="725970" y="372479"/>
                </a:lnTo>
                <a:lnTo>
                  <a:pt x="695295" y="372479"/>
                </a:lnTo>
                <a:lnTo>
                  <a:pt x="695295" y="356411"/>
                </a:lnTo>
                <a:lnTo>
                  <a:pt x="651474" y="356411"/>
                </a:lnTo>
                <a:lnTo>
                  <a:pt x="651474" y="334501"/>
                </a:lnTo>
                <a:lnTo>
                  <a:pt x="635406" y="334501"/>
                </a:lnTo>
                <a:lnTo>
                  <a:pt x="635406" y="300905"/>
                </a:lnTo>
                <a:lnTo>
                  <a:pt x="612035" y="300905"/>
                </a:lnTo>
                <a:lnTo>
                  <a:pt x="612035" y="277533"/>
                </a:lnTo>
                <a:lnTo>
                  <a:pt x="581360" y="277533"/>
                </a:lnTo>
                <a:lnTo>
                  <a:pt x="581360" y="270230"/>
                </a:lnTo>
                <a:lnTo>
                  <a:pt x="550685" y="270230"/>
                </a:lnTo>
                <a:lnTo>
                  <a:pt x="550685" y="246859"/>
                </a:lnTo>
                <a:lnTo>
                  <a:pt x="540460" y="246859"/>
                </a:lnTo>
                <a:lnTo>
                  <a:pt x="540460" y="229330"/>
                </a:lnTo>
                <a:lnTo>
                  <a:pt x="501021" y="229330"/>
                </a:lnTo>
                <a:lnTo>
                  <a:pt x="501021" y="211802"/>
                </a:lnTo>
                <a:lnTo>
                  <a:pt x="487875" y="211802"/>
                </a:lnTo>
                <a:lnTo>
                  <a:pt x="487875" y="181127"/>
                </a:lnTo>
                <a:lnTo>
                  <a:pt x="451357" y="181127"/>
                </a:lnTo>
                <a:lnTo>
                  <a:pt x="451357" y="162138"/>
                </a:lnTo>
                <a:lnTo>
                  <a:pt x="422143" y="162138"/>
                </a:lnTo>
                <a:lnTo>
                  <a:pt x="422143" y="140227"/>
                </a:lnTo>
                <a:lnTo>
                  <a:pt x="384165" y="140227"/>
                </a:lnTo>
                <a:lnTo>
                  <a:pt x="353490" y="140227"/>
                </a:lnTo>
                <a:lnTo>
                  <a:pt x="353490" y="128542"/>
                </a:lnTo>
                <a:lnTo>
                  <a:pt x="308209" y="128542"/>
                </a:lnTo>
                <a:lnTo>
                  <a:pt x="308209" y="109552"/>
                </a:lnTo>
                <a:lnTo>
                  <a:pt x="270230" y="109552"/>
                </a:lnTo>
                <a:lnTo>
                  <a:pt x="270230" y="89103"/>
                </a:lnTo>
                <a:lnTo>
                  <a:pt x="235173" y="89103"/>
                </a:lnTo>
                <a:lnTo>
                  <a:pt x="235173" y="78878"/>
                </a:lnTo>
                <a:lnTo>
                  <a:pt x="207420" y="78878"/>
                </a:lnTo>
                <a:lnTo>
                  <a:pt x="207420" y="61349"/>
                </a:lnTo>
                <a:lnTo>
                  <a:pt x="175285" y="61349"/>
                </a:lnTo>
                <a:lnTo>
                  <a:pt x="175285" y="43821"/>
                </a:lnTo>
                <a:lnTo>
                  <a:pt x="122699" y="43821"/>
                </a:lnTo>
                <a:lnTo>
                  <a:pt x="122699" y="33596"/>
                </a:lnTo>
                <a:lnTo>
                  <a:pt x="49664" y="33596"/>
                </a:lnTo>
                <a:lnTo>
                  <a:pt x="49664" y="13146"/>
                </a:lnTo>
                <a:lnTo>
                  <a:pt x="27754" y="13146"/>
                </a:lnTo>
                <a:lnTo>
                  <a:pt x="27754"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3" name="Freeform: Shape 2">
            <a:extLst>
              <a:ext uri="{FF2B5EF4-FFF2-40B4-BE49-F238E27FC236}">
                <a16:creationId xmlns:a16="http://schemas.microsoft.com/office/drawing/2014/main" id="{05E487E6-4BC1-63EA-9019-3F6E1755720B}"/>
              </a:ext>
            </a:extLst>
          </p:cNvPr>
          <p:cNvSpPr/>
          <p:nvPr/>
        </p:nvSpPr>
        <p:spPr bwMode="auto">
          <a:xfrm>
            <a:off x="1377175" y="1770257"/>
            <a:ext cx="4644483" cy="2776654"/>
          </a:xfrm>
          <a:custGeom>
            <a:avLst/>
            <a:gdLst>
              <a:gd name="connsiteX0" fmla="*/ 0 w 4867508"/>
              <a:gd name="connsiteY0" fmla="*/ 0 h 2907681"/>
              <a:gd name="connsiteX1" fmla="*/ 0 w 4867508"/>
              <a:gd name="connsiteY1" fmla="*/ 2907681 h 2907681"/>
              <a:gd name="connsiteX2" fmla="*/ 4867508 w 4867508"/>
              <a:gd name="connsiteY2" fmla="*/ 2907681 h 2907681"/>
            </a:gdLst>
            <a:ahLst/>
            <a:cxnLst>
              <a:cxn ang="0">
                <a:pos x="connsiteX0" y="connsiteY0"/>
              </a:cxn>
              <a:cxn ang="0">
                <a:pos x="connsiteX1" y="connsiteY1"/>
              </a:cxn>
              <a:cxn ang="0">
                <a:pos x="connsiteX2" y="connsiteY2"/>
              </a:cxn>
            </a:cxnLst>
            <a:rect l="l" t="t" r="r" b="b"/>
            <a:pathLst>
              <a:path w="4867508" h="2907681">
                <a:moveTo>
                  <a:pt x="0" y="0"/>
                </a:moveTo>
                <a:lnTo>
                  <a:pt x="0" y="2907681"/>
                </a:lnTo>
                <a:lnTo>
                  <a:pt x="4867508" y="2907681"/>
                </a:lnTo>
              </a:path>
            </a:pathLst>
          </a:custGeom>
          <a:noFill/>
          <a:ln w="28575">
            <a:solidFill>
              <a:schemeClr val="bg1"/>
            </a:solidFill>
            <a:miter lim="800000"/>
            <a:headEnd/>
            <a:tailEnd/>
          </a:ln>
        </p:spPr>
        <p:txBody>
          <a:bodyPr rtlCol="0" anchor="ctr"/>
          <a:lstStyle/>
          <a:p>
            <a:pPr algn="ctr"/>
            <a:endParaRPr lang="en-US" dirty="0"/>
          </a:p>
        </p:txBody>
      </p:sp>
      <p:cxnSp>
        <p:nvCxnSpPr>
          <p:cNvPr id="2059" name="Straight Connector 2058">
            <a:extLst>
              <a:ext uri="{FF2B5EF4-FFF2-40B4-BE49-F238E27FC236}">
                <a16:creationId xmlns:a16="http://schemas.microsoft.com/office/drawing/2014/main" id="{13BF0E31-40A2-A287-B85A-D0B396A4CFC6}"/>
              </a:ext>
            </a:extLst>
          </p:cNvPr>
          <p:cNvCxnSpPr/>
          <p:nvPr/>
        </p:nvCxnSpPr>
        <p:spPr bwMode="auto">
          <a:xfrm>
            <a:off x="1602926" y="3941110"/>
            <a:ext cx="241451" cy="0"/>
          </a:xfrm>
          <a:prstGeom prst="line">
            <a:avLst/>
          </a:prstGeom>
          <a:noFill/>
          <a:ln w="28575" cap="flat" cmpd="sng" algn="ctr">
            <a:solidFill>
              <a:schemeClr val="accent1"/>
            </a:solidFill>
            <a:prstDash val="solid"/>
            <a:round/>
            <a:headEnd type="none" w="med" len="med"/>
            <a:tailEnd type="none" w="med" len="med"/>
          </a:ln>
          <a:effectLst/>
        </p:spPr>
      </p:cxnSp>
      <p:cxnSp>
        <p:nvCxnSpPr>
          <p:cNvPr id="2060" name="Straight Connector 2059">
            <a:extLst>
              <a:ext uri="{FF2B5EF4-FFF2-40B4-BE49-F238E27FC236}">
                <a16:creationId xmlns:a16="http://schemas.microsoft.com/office/drawing/2014/main" id="{8FB34880-7B74-90BD-AA29-C0C4E52BD299}"/>
              </a:ext>
            </a:extLst>
          </p:cNvPr>
          <p:cNvCxnSpPr/>
          <p:nvPr/>
        </p:nvCxnSpPr>
        <p:spPr bwMode="auto">
          <a:xfrm>
            <a:off x="1602926" y="4152965"/>
            <a:ext cx="241451" cy="0"/>
          </a:xfrm>
          <a:prstGeom prst="line">
            <a:avLst/>
          </a:prstGeom>
          <a:noFill/>
          <a:ln w="28575" cap="flat" cmpd="sng" algn="ctr">
            <a:solidFill>
              <a:schemeClr val="accent3"/>
            </a:solidFill>
            <a:prstDash val="solid"/>
            <a:round/>
            <a:headEnd type="none" w="med" len="med"/>
            <a:tailEnd type="none" w="med" len="med"/>
          </a:ln>
          <a:effectLst/>
        </p:spPr>
      </p:cxnSp>
      <p:cxnSp>
        <p:nvCxnSpPr>
          <p:cNvPr id="2061" name="Straight Connector 2060">
            <a:extLst>
              <a:ext uri="{FF2B5EF4-FFF2-40B4-BE49-F238E27FC236}">
                <a16:creationId xmlns:a16="http://schemas.microsoft.com/office/drawing/2014/main" id="{BBAF5E4F-43A8-A9DE-8773-1C4D216B0A64}"/>
              </a:ext>
            </a:extLst>
          </p:cNvPr>
          <p:cNvCxnSpPr/>
          <p:nvPr/>
        </p:nvCxnSpPr>
        <p:spPr bwMode="auto">
          <a:xfrm>
            <a:off x="1602926" y="4375723"/>
            <a:ext cx="241451" cy="0"/>
          </a:xfrm>
          <a:prstGeom prst="line">
            <a:avLst/>
          </a:prstGeom>
          <a:noFill/>
          <a:ln w="28575" cap="flat" cmpd="sng" algn="ctr">
            <a:solidFill>
              <a:schemeClr val="accent4"/>
            </a:solidFill>
            <a:prstDash val="solid"/>
            <a:round/>
            <a:headEnd type="none" w="med" len="med"/>
            <a:tailEnd type="none" w="med" len="med"/>
          </a:ln>
          <a:effectLst/>
        </p:spPr>
      </p:cxnSp>
      <p:sp>
        <p:nvSpPr>
          <p:cNvPr id="2062" name="TextBox 2061">
            <a:extLst>
              <a:ext uri="{FF2B5EF4-FFF2-40B4-BE49-F238E27FC236}">
                <a16:creationId xmlns:a16="http://schemas.microsoft.com/office/drawing/2014/main" id="{8982F8F2-7822-8AC5-DF8A-93F7E8DC132D}"/>
              </a:ext>
            </a:extLst>
          </p:cNvPr>
          <p:cNvSpPr txBox="1"/>
          <p:nvPr/>
        </p:nvSpPr>
        <p:spPr bwMode="auto">
          <a:xfrm>
            <a:off x="3226103" y="3347607"/>
            <a:ext cx="9393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 </a:t>
            </a:r>
            <a:r>
              <a:rPr lang="en-US" sz="1400" b="0" dirty="0">
                <a:solidFill>
                  <a:schemeClr val="bg1"/>
                </a:solidFill>
                <a:latin typeface="Calibri" panose="020F0502020204030204" pitchFamily="34" charset="0"/>
              </a:rPr>
              <a:t>&lt;.001</a:t>
            </a:r>
            <a:endParaRPr lang="en-US" sz="1400" b="0" i="1" dirty="0">
              <a:solidFill>
                <a:schemeClr val="bg1"/>
              </a:solidFill>
              <a:latin typeface="Calibri" panose="020F0502020204030204" pitchFamily="34" charset="0"/>
            </a:endParaRPr>
          </a:p>
        </p:txBody>
      </p:sp>
      <p:sp>
        <p:nvSpPr>
          <p:cNvPr id="2063" name="TextBox 2062">
            <a:extLst>
              <a:ext uri="{FF2B5EF4-FFF2-40B4-BE49-F238E27FC236}">
                <a16:creationId xmlns:a16="http://schemas.microsoft.com/office/drawing/2014/main" id="{6B65800B-55BF-96FE-CF58-0035B57D5FA6}"/>
              </a:ext>
            </a:extLst>
          </p:cNvPr>
          <p:cNvSpPr txBox="1"/>
          <p:nvPr/>
        </p:nvSpPr>
        <p:spPr bwMode="auto">
          <a:xfrm>
            <a:off x="4137388" y="3300875"/>
            <a:ext cx="9393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 </a:t>
            </a:r>
            <a:r>
              <a:rPr lang="en-US" sz="1400" b="0" dirty="0">
                <a:solidFill>
                  <a:schemeClr val="bg1"/>
                </a:solidFill>
                <a:latin typeface="Calibri" panose="020F0502020204030204" pitchFamily="34" charset="0"/>
              </a:rPr>
              <a:t>&lt;.001</a:t>
            </a:r>
            <a:endParaRPr lang="en-US" sz="1400" b="0" i="1" dirty="0">
              <a:solidFill>
                <a:schemeClr val="bg1"/>
              </a:solidFill>
              <a:latin typeface="Calibri" panose="020F0502020204030204" pitchFamily="34" charset="0"/>
            </a:endParaRPr>
          </a:p>
        </p:txBody>
      </p:sp>
      <p:sp>
        <p:nvSpPr>
          <p:cNvPr id="2064" name="TextBox 2063">
            <a:extLst>
              <a:ext uri="{FF2B5EF4-FFF2-40B4-BE49-F238E27FC236}">
                <a16:creationId xmlns:a16="http://schemas.microsoft.com/office/drawing/2014/main" id="{E3B54729-FDB9-1431-BEE3-F18842C4714B}"/>
              </a:ext>
            </a:extLst>
          </p:cNvPr>
          <p:cNvSpPr txBox="1"/>
          <p:nvPr/>
        </p:nvSpPr>
        <p:spPr bwMode="auto">
          <a:xfrm rot="16200000">
            <a:off x="396511" y="5426264"/>
            <a:ext cx="8011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Strata</a:t>
            </a:r>
          </a:p>
        </p:txBody>
      </p:sp>
      <p:sp>
        <p:nvSpPr>
          <p:cNvPr id="2065" name="TextBox 2064">
            <a:extLst>
              <a:ext uri="{FF2B5EF4-FFF2-40B4-BE49-F238E27FC236}">
                <a16:creationId xmlns:a16="http://schemas.microsoft.com/office/drawing/2014/main" id="{A1153C67-D506-EE1B-44BE-B5EBB19E9727}"/>
              </a:ext>
            </a:extLst>
          </p:cNvPr>
          <p:cNvSpPr txBox="1"/>
          <p:nvPr/>
        </p:nvSpPr>
        <p:spPr bwMode="auto">
          <a:xfrm>
            <a:off x="2446624" y="6183460"/>
            <a:ext cx="24490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OS From Diagnosis (Yr)</a:t>
            </a:r>
          </a:p>
        </p:txBody>
      </p:sp>
      <p:sp>
        <p:nvSpPr>
          <p:cNvPr id="2066" name="Freeform: Shape 2065">
            <a:extLst>
              <a:ext uri="{FF2B5EF4-FFF2-40B4-BE49-F238E27FC236}">
                <a16:creationId xmlns:a16="http://schemas.microsoft.com/office/drawing/2014/main" id="{57A593D9-450D-415D-960D-9E0448D041BF}"/>
              </a:ext>
            </a:extLst>
          </p:cNvPr>
          <p:cNvSpPr/>
          <p:nvPr/>
        </p:nvSpPr>
        <p:spPr bwMode="auto">
          <a:xfrm>
            <a:off x="1154464" y="5276007"/>
            <a:ext cx="4849826" cy="728283"/>
          </a:xfrm>
          <a:custGeom>
            <a:avLst/>
            <a:gdLst>
              <a:gd name="connsiteX0" fmla="*/ 0 w 4849826"/>
              <a:gd name="connsiteY0" fmla="*/ 0 h 728283"/>
              <a:gd name="connsiteX1" fmla="*/ 0 w 4849826"/>
              <a:gd name="connsiteY1" fmla="*/ 728283 h 728283"/>
              <a:gd name="connsiteX2" fmla="*/ 4849826 w 4849826"/>
              <a:gd name="connsiteY2" fmla="*/ 728283 h 728283"/>
            </a:gdLst>
            <a:ahLst/>
            <a:cxnLst>
              <a:cxn ang="0">
                <a:pos x="connsiteX0" y="connsiteY0"/>
              </a:cxn>
              <a:cxn ang="0">
                <a:pos x="connsiteX1" y="connsiteY1"/>
              </a:cxn>
              <a:cxn ang="0">
                <a:pos x="connsiteX2" y="connsiteY2"/>
              </a:cxn>
            </a:cxnLst>
            <a:rect l="l" t="t" r="r" b="b"/>
            <a:pathLst>
              <a:path w="4849826" h="728283">
                <a:moveTo>
                  <a:pt x="0" y="0"/>
                </a:moveTo>
                <a:lnTo>
                  <a:pt x="0" y="728283"/>
                </a:lnTo>
                <a:lnTo>
                  <a:pt x="4849826" y="728283"/>
                </a:lnTo>
              </a:path>
            </a:pathLst>
          </a:custGeom>
          <a:noFill/>
          <a:ln w="28575">
            <a:solidFill>
              <a:schemeClr val="bg1"/>
            </a:solidFill>
            <a:miter lim="800000"/>
            <a:headEnd/>
            <a:tailEnd/>
          </a:ln>
        </p:spPr>
        <p:txBody>
          <a:bodyPr rtlCol="0" anchor="ctr"/>
          <a:lstStyle/>
          <a:p>
            <a:pPr algn="ctr"/>
            <a:endParaRPr lang="en-US" dirty="0"/>
          </a:p>
        </p:txBody>
      </p:sp>
      <p:grpSp>
        <p:nvGrpSpPr>
          <p:cNvPr id="2072" name="Group 2071">
            <a:extLst>
              <a:ext uri="{FF2B5EF4-FFF2-40B4-BE49-F238E27FC236}">
                <a16:creationId xmlns:a16="http://schemas.microsoft.com/office/drawing/2014/main" id="{8F64D160-D630-68DC-69B0-8DDF5640FDEE}"/>
              </a:ext>
            </a:extLst>
          </p:cNvPr>
          <p:cNvGrpSpPr/>
          <p:nvPr/>
        </p:nvGrpSpPr>
        <p:grpSpPr>
          <a:xfrm>
            <a:off x="1375646" y="6001594"/>
            <a:ext cx="4418251" cy="67434"/>
            <a:chOff x="1375646" y="6001593"/>
            <a:chExt cx="4418251" cy="151051"/>
          </a:xfrm>
        </p:grpSpPr>
        <p:cxnSp>
          <p:nvCxnSpPr>
            <p:cNvPr id="2068" name="Straight Connector 2067">
              <a:extLst>
                <a:ext uri="{FF2B5EF4-FFF2-40B4-BE49-F238E27FC236}">
                  <a16:creationId xmlns:a16="http://schemas.microsoft.com/office/drawing/2014/main" id="{0E22098F-774F-C158-5B5B-5F0F01003059}"/>
                </a:ext>
              </a:extLst>
            </p:cNvPr>
            <p:cNvCxnSpPr/>
            <p:nvPr/>
          </p:nvCxnSpPr>
          <p:spPr bwMode="auto">
            <a:xfrm>
              <a:off x="1375646" y="6001593"/>
              <a:ext cx="0" cy="151051"/>
            </a:xfrm>
            <a:prstGeom prst="line">
              <a:avLst/>
            </a:prstGeom>
            <a:noFill/>
            <a:ln w="28575" cap="flat" cmpd="sng" algn="ctr">
              <a:solidFill>
                <a:schemeClr val="bg1"/>
              </a:solidFill>
              <a:prstDash val="solid"/>
              <a:round/>
              <a:headEnd type="none" w="med" len="med"/>
              <a:tailEnd type="none" w="med" len="med"/>
            </a:ln>
            <a:effectLst/>
          </p:spPr>
        </p:cxnSp>
        <p:cxnSp>
          <p:nvCxnSpPr>
            <p:cNvPr id="2069" name="Straight Connector 2068">
              <a:extLst>
                <a:ext uri="{FF2B5EF4-FFF2-40B4-BE49-F238E27FC236}">
                  <a16:creationId xmlns:a16="http://schemas.microsoft.com/office/drawing/2014/main" id="{EE544DA3-51EA-741C-FBC2-4C71C150E893}"/>
                </a:ext>
              </a:extLst>
            </p:cNvPr>
            <p:cNvCxnSpPr/>
            <p:nvPr/>
          </p:nvCxnSpPr>
          <p:spPr bwMode="auto">
            <a:xfrm>
              <a:off x="2848396" y="6001593"/>
              <a:ext cx="0" cy="151051"/>
            </a:xfrm>
            <a:prstGeom prst="line">
              <a:avLst/>
            </a:prstGeom>
            <a:noFill/>
            <a:ln w="28575" cap="flat" cmpd="sng" algn="ctr">
              <a:solidFill>
                <a:schemeClr val="bg1"/>
              </a:solidFill>
              <a:prstDash val="solid"/>
              <a:round/>
              <a:headEnd type="none" w="med" len="med"/>
              <a:tailEnd type="none" w="med" len="med"/>
            </a:ln>
            <a:effectLst/>
          </p:spPr>
        </p:cxnSp>
        <p:cxnSp>
          <p:nvCxnSpPr>
            <p:cNvPr id="2070" name="Straight Connector 2069">
              <a:extLst>
                <a:ext uri="{FF2B5EF4-FFF2-40B4-BE49-F238E27FC236}">
                  <a16:creationId xmlns:a16="http://schemas.microsoft.com/office/drawing/2014/main" id="{1378590C-9890-1E89-802F-8B7CEC6E7AA3}"/>
                </a:ext>
              </a:extLst>
            </p:cNvPr>
            <p:cNvCxnSpPr/>
            <p:nvPr/>
          </p:nvCxnSpPr>
          <p:spPr bwMode="auto">
            <a:xfrm>
              <a:off x="4321146" y="6001593"/>
              <a:ext cx="0" cy="151051"/>
            </a:xfrm>
            <a:prstGeom prst="line">
              <a:avLst/>
            </a:prstGeom>
            <a:noFill/>
            <a:ln w="28575" cap="flat" cmpd="sng" algn="ctr">
              <a:solidFill>
                <a:schemeClr val="bg1"/>
              </a:solidFill>
              <a:prstDash val="solid"/>
              <a:round/>
              <a:headEnd type="none" w="med" len="med"/>
              <a:tailEnd type="none" w="med" len="med"/>
            </a:ln>
            <a:effectLst/>
          </p:spPr>
        </p:cxnSp>
        <p:cxnSp>
          <p:nvCxnSpPr>
            <p:cNvPr id="2071" name="Straight Connector 2070">
              <a:extLst>
                <a:ext uri="{FF2B5EF4-FFF2-40B4-BE49-F238E27FC236}">
                  <a16:creationId xmlns:a16="http://schemas.microsoft.com/office/drawing/2014/main" id="{9C25CFD3-07E3-D5ED-CB3A-B02D214B1520}"/>
                </a:ext>
              </a:extLst>
            </p:cNvPr>
            <p:cNvCxnSpPr/>
            <p:nvPr/>
          </p:nvCxnSpPr>
          <p:spPr bwMode="auto">
            <a:xfrm>
              <a:off x="5793897" y="6001593"/>
              <a:ext cx="0" cy="151051"/>
            </a:xfrm>
            <a:prstGeom prst="line">
              <a:avLst/>
            </a:prstGeom>
            <a:noFill/>
            <a:ln w="28575" cap="flat" cmpd="sng" algn="ctr">
              <a:solidFill>
                <a:schemeClr val="bg1"/>
              </a:solidFill>
              <a:prstDash val="solid"/>
              <a:round/>
              <a:headEnd type="none" w="med" len="med"/>
              <a:tailEnd type="none" w="med" len="med"/>
            </a:ln>
            <a:effectLst/>
          </p:spPr>
        </p:cxnSp>
      </p:grpSp>
      <p:sp>
        <p:nvSpPr>
          <p:cNvPr id="2100" name="Rectangle 2099">
            <a:extLst>
              <a:ext uri="{FF2B5EF4-FFF2-40B4-BE49-F238E27FC236}">
                <a16:creationId xmlns:a16="http://schemas.microsoft.com/office/drawing/2014/main" id="{23664CA4-9F09-5986-1854-E212A594B5CD}"/>
              </a:ext>
            </a:extLst>
          </p:cNvPr>
          <p:cNvSpPr/>
          <p:nvPr/>
        </p:nvSpPr>
        <p:spPr bwMode="auto">
          <a:xfrm>
            <a:off x="6449319" y="3610947"/>
            <a:ext cx="2168434" cy="343366"/>
          </a:xfrm>
          <a:prstGeom prst="rect">
            <a:avLst/>
          </a:prstGeom>
          <a:solidFill>
            <a:schemeClr val="accent1">
              <a:alpha val="5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73" name="TextBox 2072">
            <a:extLst>
              <a:ext uri="{FF2B5EF4-FFF2-40B4-BE49-F238E27FC236}">
                <a16:creationId xmlns:a16="http://schemas.microsoft.com/office/drawing/2014/main" id="{30B5BF65-69B8-6DD6-3D9C-1830D511927E}"/>
              </a:ext>
            </a:extLst>
          </p:cNvPr>
          <p:cNvSpPr txBox="1"/>
          <p:nvPr/>
        </p:nvSpPr>
        <p:spPr bwMode="auto">
          <a:xfrm>
            <a:off x="1226793" y="5978660"/>
            <a:ext cx="2980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074" name="TextBox 2073">
            <a:extLst>
              <a:ext uri="{FF2B5EF4-FFF2-40B4-BE49-F238E27FC236}">
                <a16:creationId xmlns:a16="http://schemas.microsoft.com/office/drawing/2014/main" id="{8C811F5E-0669-2CC0-B147-B3763E3D7FDB}"/>
              </a:ext>
            </a:extLst>
          </p:cNvPr>
          <p:cNvSpPr txBox="1"/>
          <p:nvPr/>
        </p:nvSpPr>
        <p:spPr bwMode="auto">
          <a:xfrm>
            <a:off x="2704939" y="5978660"/>
            <a:ext cx="2980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5</a:t>
            </a:r>
          </a:p>
        </p:txBody>
      </p:sp>
      <p:sp>
        <p:nvSpPr>
          <p:cNvPr id="2075" name="TextBox 2074">
            <a:extLst>
              <a:ext uri="{FF2B5EF4-FFF2-40B4-BE49-F238E27FC236}">
                <a16:creationId xmlns:a16="http://schemas.microsoft.com/office/drawing/2014/main" id="{CFAF1913-682D-C0AF-F945-A626BB5A94C3}"/>
              </a:ext>
            </a:extLst>
          </p:cNvPr>
          <p:cNvSpPr txBox="1"/>
          <p:nvPr/>
        </p:nvSpPr>
        <p:spPr bwMode="auto">
          <a:xfrm>
            <a:off x="4118347" y="5978660"/>
            <a:ext cx="5615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2076" name="TextBox 2075">
            <a:extLst>
              <a:ext uri="{FF2B5EF4-FFF2-40B4-BE49-F238E27FC236}">
                <a16:creationId xmlns:a16="http://schemas.microsoft.com/office/drawing/2014/main" id="{FA12EFBF-A7F4-D081-FB81-728932CCEB4F}"/>
              </a:ext>
            </a:extLst>
          </p:cNvPr>
          <p:cNvSpPr txBox="1"/>
          <p:nvPr/>
        </p:nvSpPr>
        <p:spPr bwMode="auto">
          <a:xfrm>
            <a:off x="5572554" y="5978660"/>
            <a:ext cx="5615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2077" name="TextBox 2076">
            <a:extLst>
              <a:ext uri="{FF2B5EF4-FFF2-40B4-BE49-F238E27FC236}">
                <a16:creationId xmlns:a16="http://schemas.microsoft.com/office/drawing/2014/main" id="{98301DE6-FDB6-B9B4-AF30-3C7B1F18843C}"/>
              </a:ext>
            </a:extLst>
          </p:cNvPr>
          <p:cNvSpPr txBox="1"/>
          <p:nvPr/>
        </p:nvSpPr>
        <p:spPr bwMode="auto">
          <a:xfrm>
            <a:off x="1027190" y="4972550"/>
            <a:ext cx="18212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Patients at Risk, n</a:t>
            </a:r>
          </a:p>
        </p:txBody>
      </p:sp>
      <p:sp>
        <p:nvSpPr>
          <p:cNvPr id="2078" name="TextBox 2077">
            <a:extLst>
              <a:ext uri="{FF2B5EF4-FFF2-40B4-BE49-F238E27FC236}">
                <a16:creationId xmlns:a16="http://schemas.microsoft.com/office/drawing/2014/main" id="{32A6FDA3-C7BD-A5E5-A2CA-021841515DD2}"/>
              </a:ext>
            </a:extLst>
          </p:cNvPr>
          <p:cNvSpPr txBox="1"/>
          <p:nvPr/>
        </p:nvSpPr>
        <p:spPr bwMode="auto">
          <a:xfrm>
            <a:off x="1132386" y="5282745"/>
            <a:ext cx="5001714" cy="74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ts val="1700"/>
              </a:lnSpc>
              <a:spcBef>
                <a:spcPts val="0"/>
              </a:spcBef>
              <a:spcAft>
                <a:spcPct val="0"/>
              </a:spcAft>
              <a:buClrTx/>
              <a:buFontTx/>
              <a:buNone/>
              <a:tabLst>
                <a:tab pos="1462088" algn="l"/>
                <a:tab pos="1497013" algn="l"/>
                <a:tab pos="2994025" algn="l"/>
                <a:tab pos="4521200" algn="l"/>
              </a:tabLst>
            </a:pPr>
            <a:r>
              <a:rPr lang="en-US" sz="1600" b="0" dirty="0">
                <a:solidFill>
                  <a:schemeClr val="bg1"/>
                </a:solidFill>
                <a:latin typeface="Calibri" panose="020F0502020204030204" pitchFamily="34" charset="0"/>
              </a:rPr>
              <a:t>476	222	55	0</a:t>
            </a:r>
          </a:p>
          <a:p>
            <a:pPr algn="l">
              <a:lnSpc>
                <a:spcPts val="1700"/>
              </a:lnSpc>
              <a:spcBef>
                <a:spcPts val="0"/>
              </a:spcBef>
              <a:spcAft>
                <a:spcPct val="0"/>
              </a:spcAft>
              <a:buClrTx/>
              <a:buFontTx/>
              <a:buNone/>
              <a:tabLst>
                <a:tab pos="1462088" algn="l"/>
                <a:tab pos="1497013" algn="l"/>
                <a:tab pos="2994025" algn="l"/>
                <a:tab pos="4521200" algn="l"/>
              </a:tabLst>
            </a:pPr>
            <a:r>
              <a:rPr lang="en-US" sz="1600" b="0" dirty="0">
                <a:solidFill>
                  <a:schemeClr val="bg1"/>
                </a:solidFill>
                <a:latin typeface="Calibri" panose="020F0502020204030204" pitchFamily="34" charset="0"/>
              </a:rPr>
              <a:t>442	145	22	0</a:t>
            </a:r>
          </a:p>
          <a:p>
            <a:pPr algn="l">
              <a:lnSpc>
                <a:spcPts val="1700"/>
              </a:lnSpc>
              <a:spcBef>
                <a:spcPts val="0"/>
              </a:spcBef>
              <a:spcAft>
                <a:spcPct val="0"/>
              </a:spcAft>
              <a:buClrTx/>
              <a:buFontTx/>
              <a:buNone/>
              <a:tabLst>
                <a:tab pos="1462088" algn="l"/>
                <a:tab pos="1497013" algn="l"/>
                <a:tab pos="2994025" algn="l"/>
                <a:tab pos="4521200" algn="l"/>
              </a:tabLst>
            </a:pPr>
            <a:r>
              <a:rPr lang="en-US" sz="1600" b="0" dirty="0">
                <a:solidFill>
                  <a:schemeClr val="bg1"/>
                </a:solidFill>
                <a:latin typeface="Calibri" panose="020F0502020204030204" pitchFamily="34" charset="0"/>
              </a:rPr>
              <a:t>409	79	14	0</a:t>
            </a:r>
          </a:p>
        </p:txBody>
      </p:sp>
      <p:cxnSp>
        <p:nvCxnSpPr>
          <p:cNvPr id="2080" name="Straight Connector 2079">
            <a:extLst>
              <a:ext uri="{FF2B5EF4-FFF2-40B4-BE49-F238E27FC236}">
                <a16:creationId xmlns:a16="http://schemas.microsoft.com/office/drawing/2014/main" id="{4DB3041E-74E4-17AA-1869-722CEE90F2FE}"/>
              </a:ext>
            </a:extLst>
          </p:cNvPr>
          <p:cNvCxnSpPr>
            <a:cxnSpLocks/>
          </p:cNvCxnSpPr>
          <p:nvPr/>
        </p:nvCxnSpPr>
        <p:spPr bwMode="auto">
          <a:xfrm>
            <a:off x="957557" y="5427059"/>
            <a:ext cx="129473" cy="0"/>
          </a:xfrm>
          <a:prstGeom prst="line">
            <a:avLst/>
          </a:prstGeom>
          <a:noFill/>
          <a:ln w="28575" cap="flat" cmpd="sng" algn="ctr">
            <a:solidFill>
              <a:schemeClr val="accent1"/>
            </a:solidFill>
            <a:prstDash val="solid"/>
            <a:round/>
            <a:headEnd type="none" w="med" len="med"/>
            <a:tailEnd type="none" w="med" len="med"/>
          </a:ln>
          <a:effectLst/>
        </p:spPr>
      </p:cxnSp>
      <p:cxnSp>
        <p:nvCxnSpPr>
          <p:cNvPr id="2082" name="Straight Connector 2081">
            <a:extLst>
              <a:ext uri="{FF2B5EF4-FFF2-40B4-BE49-F238E27FC236}">
                <a16:creationId xmlns:a16="http://schemas.microsoft.com/office/drawing/2014/main" id="{3F5A6427-EC27-E0F2-5353-C066F4C54B09}"/>
              </a:ext>
            </a:extLst>
          </p:cNvPr>
          <p:cNvCxnSpPr>
            <a:cxnSpLocks/>
          </p:cNvCxnSpPr>
          <p:nvPr/>
        </p:nvCxnSpPr>
        <p:spPr bwMode="auto">
          <a:xfrm>
            <a:off x="957557" y="5648241"/>
            <a:ext cx="129473" cy="0"/>
          </a:xfrm>
          <a:prstGeom prst="line">
            <a:avLst/>
          </a:prstGeom>
          <a:noFill/>
          <a:ln w="28575" cap="flat" cmpd="sng" algn="ctr">
            <a:solidFill>
              <a:schemeClr val="accent3"/>
            </a:solidFill>
            <a:prstDash val="solid"/>
            <a:round/>
            <a:headEnd type="none" w="med" len="med"/>
            <a:tailEnd type="none" w="med" len="med"/>
          </a:ln>
          <a:effectLst/>
        </p:spPr>
      </p:cxnSp>
      <p:cxnSp>
        <p:nvCxnSpPr>
          <p:cNvPr id="2083" name="Straight Connector 2082">
            <a:extLst>
              <a:ext uri="{FF2B5EF4-FFF2-40B4-BE49-F238E27FC236}">
                <a16:creationId xmlns:a16="http://schemas.microsoft.com/office/drawing/2014/main" id="{DF3C7FF0-C0B4-EC60-A93B-C8A8EE47BDB1}"/>
              </a:ext>
            </a:extLst>
          </p:cNvPr>
          <p:cNvCxnSpPr>
            <a:cxnSpLocks/>
          </p:cNvCxnSpPr>
          <p:nvPr/>
        </p:nvCxnSpPr>
        <p:spPr bwMode="auto">
          <a:xfrm>
            <a:off x="957557" y="5864029"/>
            <a:ext cx="129473" cy="0"/>
          </a:xfrm>
          <a:prstGeom prst="line">
            <a:avLst/>
          </a:prstGeom>
          <a:noFill/>
          <a:ln w="28575" cap="flat" cmpd="sng" algn="ctr">
            <a:solidFill>
              <a:schemeClr val="accent4"/>
            </a:solidFill>
            <a:prstDash val="solid"/>
            <a:round/>
            <a:headEnd type="none" w="med" len="med"/>
            <a:tailEnd type="none" w="med" len="med"/>
          </a:ln>
          <a:effectLst/>
        </p:spPr>
      </p:cxnSp>
      <p:sp>
        <p:nvSpPr>
          <p:cNvPr id="2098" name="Rectangle 2097">
            <a:extLst>
              <a:ext uri="{FF2B5EF4-FFF2-40B4-BE49-F238E27FC236}">
                <a16:creationId xmlns:a16="http://schemas.microsoft.com/office/drawing/2014/main" id="{3760825B-F053-1AF9-6DFF-91D58F1112FA}"/>
              </a:ext>
            </a:extLst>
          </p:cNvPr>
          <p:cNvSpPr/>
          <p:nvPr/>
        </p:nvSpPr>
        <p:spPr bwMode="auto">
          <a:xfrm>
            <a:off x="6441853" y="1627260"/>
            <a:ext cx="2188048" cy="962456"/>
          </a:xfrm>
          <a:custGeom>
            <a:avLst/>
            <a:gdLst>
              <a:gd name="connsiteX0" fmla="*/ 0 w 2179631"/>
              <a:gd name="connsiteY0" fmla="*/ 0 h 360161"/>
              <a:gd name="connsiteX1" fmla="*/ 2179631 w 2179631"/>
              <a:gd name="connsiteY1" fmla="*/ 0 h 360161"/>
              <a:gd name="connsiteX2" fmla="*/ 2179631 w 2179631"/>
              <a:gd name="connsiteY2" fmla="*/ 360161 h 360161"/>
              <a:gd name="connsiteX3" fmla="*/ 0 w 2179631"/>
              <a:gd name="connsiteY3" fmla="*/ 360161 h 360161"/>
              <a:gd name="connsiteX4" fmla="*/ 0 w 2179631"/>
              <a:gd name="connsiteY4" fmla="*/ 0 h 360161"/>
              <a:gd name="connsiteX0" fmla="*/ 0 w 2179631"/>
              <a:gd name="connsiteY0" fmla="*/ 0 h 966650"/>
              <a:gd name="connsiteX1" fmla="*/ 2179631 w 2179631"/>
              <a:gd name="connsiteY1" fmla="*/ 0 h 966650"/>
              <a:gd name="connsiteX2" fmla="*/ 2172167 w 2179631"/>
              <a:gd name="connsiteY2" fmla="*/ 966650 h 966650"/>
              <a:gd name="connsiteX3" fmla="*/ 0 w 2179631"/>
              <a:gd name="connsiteY3" fmla="*/ 360161 h 966650"/>
              <a:gd name="connsiteX4" fmla="*/ 0 w 2179631"/>
              <a:gd name="connsiteY4" fmla="*/ 0 h 966650"/>
              <a:gd name="connsiteX0" fmla="*/ 0 w 2179631"/>
              <a:gd name="connsiteY0" fmla="*/ 0 h 966650"/>
              <a:gd name="connsiteX1" fmla="*/ 2179631 w 2179631"/>
              <a:gd name="connsiteY1" fmla="*/ 0 h 966650"/>
              <a:gd name="connsiteX2" fmla="*/ 2172167 w 2179631"/>
              <a:gd name="connsiteY2" fmla="*/ 966650 h 966650"/>
              <a:gd name="connsiteX3" fmla="*/ 468397 w 2179631"/>
              <a:gd name="connsiteY3" fmla="*/ 386286 h 966650"/>
              <a:gd name="connsiteX4" fmla="*/ 0 w 2179631"/>
              <a:gd name="connsiteY4" fmla="*/ 360161 h 966650"/>
              <a:gd name="connsiteX5" fmla="*/ 0 w 2179631"/>
              <a:gd name="connsiteY5" fmla="*/ 0 h 966650"/>
              <a:gd name="connsiteX0" fmla="*/ 1867 w 2181498"/>
              <a:gd name="connsiteY0" fmla="*/ 0 h 966650"/>
              <a:gd name="connsiteX1" fmla="*/ 2181498 w 2181498"/>
              <a:gd name="connsiteY1" fmla="*/ 0 h 966650"/>
              <a:gd name="connsiteX2" fmla="*/ 2174034 w 2181498"/>
              <a:gd name="connsiteY2" fmla="*/ 966650 h 966650"/>
              <a:gd name="connsiteX3" fmla="*/ 470264 w 2181498"/>
              <a:gd name="connsiteY3" fmla="*/ 386286 h 966650"/>
              <a:gd name="connsiteX4" fmla="*/ 0 w 2181498"/>
              <a:gd name="connsiteY4" fmla="*/ 365759 h 966650"/>
              <a:gd name="connsiteX5" fmla="*/ 1867 w 2181498"/>
              <a:gd name="connsiteY5" fmla="*/ 0 h 966650"/>
              <a:gd name="connsiteX0" fmla="*/ 1867 w 2181498"/>
              <a:gd name="connsiteY0" fmla="*/ 0 h 966650"/>
              <a:gd name="connsiteX1" fmla="*/ 2181498 w 2181498"/>
              <a:gd name="connsiteY1" fmla="*/ 0 h 966650"/>
              <a:gd name="connsiteX2" fmla="*/ 2174034 w 2181498"/>
              <a:gd name="connsiteY2" fmla="*/ 966650 h 966650"/>
              <a:gd name="connsiteX3" fmla="*/ 470264 w 2181498"/>
              <a:gd name="connsiteY3" fmla="*/ 386286 h 966650"/>
              <a:gd name="connsiteX4" fmla="*/ 0 w 2181498"/>
              <a:gd name="connsiteY4" fmla="*/ 365759 h 966650"/>
              <a:gd name="connsiteX5" fmla="*/ 1867 w 2181498"/>
              <a:gd name="connsiteY5" fmla="*/ 0 h 966650"/>
              <a:gd name="connsiteX0" fmla="*/ 1867 w 2181498"/>
              <a:gd name="connsiteY0" fmla="*/ 0 h 966650"/>
              <a:gd name="connsiteX1" fmla="*/ 2181498 w 2181498"/>
              <a:gd name="connsiteY1" fmla="*/ 0 h 966650"/>
              <a:gd name="connsiteX2" fmla="*/ 2174034 w 2181498"/>
              <a:gd name="connsiteY2" fmla="*/ 966650 h 966650"/>
              <a:gd name="connsiteX3" fmla="*/ 470264 w 2181498"/>
              <a:gd name="connsiteY3" fmla="*/ 386286 h 966650"/>
              <a:gd name="connsiteX4" fmla="*/ 0 w 2181498"/>
              <a:gd name="connsiteY4" fmla="*/ 365759 h 966650"/>
              <a:gd name="connsiteX5" fmla="*/ 1867 w 2181498"/>
              <a:gd name="connsiteY5" fmla="*/ 0 h 966650"/>
              <a:gd name="connsiteX0" fmla="*/ 1867 w 2181498"/>
              <a:gd name="connsiteY0" fmla="*/ 0 h 966650"/>
              <a:gd name="connsiteX1" fmla="*/ 2181498 w 2181498"/>
              <a:gd name="connsiteY1" fmla="*/ 0 h 966650"/>
              <a:gd name="connsiteX2" fmla="*/ 2174034 w 2181498"/>
              <a:gd name="connsiteY2" fmla="*/ 966650 h 966650"/>
              <a:gd name="connsiteX3" fmla="*/ 470264 w 2181498"/>
              <a:gd name="connsiteY3" fmla="*/ 386286 h 966650"/>
              <a:gd name="connsiteX4" fmla="*/ 0 w 2181498"/>
              <a:gd name="connsiteY4" fmla="*/ 365759 h 966650"/>
              <a:gd name="connsiteX5" fmla="*/ 1867 w 2181498"/>
              <a:gd name="connsiteY5" fmla="*/ 0 h 966650"/>
              <a:gd name="connsiteX0" fmla="*/ 1867 w 2181498"/>
              <a:gd name="connsiteY0" fmla="*/ 0 h 1003898"/>
              <a:gd name="connsiteX1" fmla="*/ 2181498 w 2181498"/>
              <a:gd name="connsiteY1" fmla="*/ 0 h 1003898"/>
              <a:gd name="connsiteX2" fmla="*/ 2174034 w 2181498"/>
              <a:gd name="connsiteY2" fmla="*/ 966650 h 1003898"/>
              <a:gd name="connsiteX3" fmla="*/ 1304420 w 2181498"/>
              <a:gd name="connsiteY3" fmla="*/ 776306 h 1003898"/>
              <a:gd name="connsiteX4" fmla="*/ 470264 w 2181498"/>
              <a:gd name="connsiteY4" fmla="*/ 386286 h 1003898"/>
              <a:gd name="connsiteX5" fmla="*/ 0 w 2181498"/>
              <a:gd name="connsiteY5" fmla="*/ 365759 h 1003898"/>
              <a:gd name="connsiteX6" fmla="*/ 1867 w 2181498"/>
              <a:gd name="connsiteY6" fmla="*/ 0 h 1003898"/>
              <a:gd name="connsiteX0" fmla="*/ 1867 w 2181498"/>
              <a:gd name="connsiteY0" fmla="*/ 0 h 1003898"/>
              <a:gd name="connsiteX1" fmla="*/ 2181498 w 2181498"/>
              <a:gd name="connsiteY1" fmla="*/ 0 h 1003898"/>
              <a:gd name="connsiteX2" fmla="*/ 2174034 w 2181498"/>
              <a:gd name="connsiteY2" fmla="*/ 966650 h 1003898"/>
              <a:gd name="connsiteX3" fmla="*/ 1304420 w 2181498"/>
              <a:gd name="connsiteY3" fmla="*/ 776306 h 1003898"/>
              <a:gd name="connsiteX4" fmla="*/ 470264 w 2181498"/>
              <a:gd name="connsiteY4" fmla="*/ 386286 h 1003898"/>
              <a:gd name="connsiteX5" fmla="*/ 0 w 2181498"/>
              <a:gd name="connsiteY5" fmla="*/ 365759 h 1003898"/>
              <a:gd name="connsiteX6" fmla="*/ 1867 w 2181498"/>
              <a:gd name="connsiteY6" fmla="*/ 0 h 1003898"/>
              <a:gd name="connsiteX0" fmla="*/ 1867 w 2181498"/>
              <a:gd name="connsiteY0" fmla="*/ 0 h 1005542"/>
              <a:gd name="connsiteX1" fmla="*/ 2181498 w 2181498"/>
              <a:gd name="connsiteY1" fmla="*/ 0 h 1005542"/>
              <a:gd name="connsiteX2" fmla="*/ 2174034 w 2181498"/>
              <a:gd name="connsiteY2" fmla="*/ 966650 h 1005542"/>
              <a:gd name="connsiteX3" fmla="*/ 1304420 w 2181498"/>
              <a:gd name="connsiteY3" fmla="*/ 776306 h 1005542"/>
              <a:gd name="connsiteX4" fmla="*/ 470264 w 2181498"/>
              <a:gd name="connsiteY4" fmla="*/ 386286 h 1005542"/>
              <a:gd name="connsiteX5" fmla="*/ 0 w 2181498"/>
              <a:gd name="connsiteY5" fmla="*/ 365759 h 1005542"/>
              <a:gd name="connsiteX6" fmla="*/ 1867 w 2181498"/>
              <a:gd name="connsiteY6" fmla="*/ 0 h 1005542"/>
              <a:gd name="connsiteX0" fmla="*/ 1867 w 2181498"/>
              <a:gd name="connsiteY0" fmla="*/ 0 h 970458"/>
              <a:gd name="connsiteX1" fmla="*/ 2181498 w 2181498"/>
              <a:gd name="connsiteY1" fmla="*/ 0 h 970458"/>
              <a:gd name="connsiteX2" fmla="*/ 2174034 w 2181498"/>
              <a:gd name="connsiteY2" fmla="*/ 966650 h 970458"/>
              <a:gd name="connsiteX3" fmla="*/ 1304420 w 2181498"/>
              <a:gd name="connsiteY3" fmla="*/ 776306 h 970458"/>
              <a:gd name="connsiteX4" fmla="*/ 470264 w 2181498"/>
              <a:gd name="connsiteY4" fmla="*/ 386286 h 970458"/>
              <a:gd name="connsiteX5" fmla="*/ 0 w 2181498"/>
              <a:gd name="connsiteY5" fmla="*/ 365759 h 970458"/>
              <a:gd name="connsiteX6" fmla="*/ 1867 w 2181498"/>
              <a:gd name="connsiteY6" fmla="*/ 0 h 970458"/>
              <a:gd name="connsiteX0" fmla="*/ 1867 w 2181498"/>
              <a:gd name="connsiteY0" fmla="*/ 0 h 966836"/>
              <a:gd name="connsiteX1" fmla="*/ 2181498 w 2181498"/>
              <a:gd name="connsiteY1" fmla="*/ 0 h 966836"/>
              <a:gd name="connsiteX2" fmla="*/ 2174034 w 2181498"/>
              <a:gd name="connsiteY2" fmla="*/ 966650 h 966836"/>
              <a:gd name="connsiteX3" fmla="*/ 1304420 w 2181498"/>
              <a:gd name="connsiteY3" fmla="*/ 776306 h 966836"/>
              <a:gd name="connsiteX4" fmla="*/ 470264 w 2181498"/>
              <a:gd name="connsiteY4" fmla="*/ 386286 h 966836"/>
              <a:gd name="connsiteX5" fmla="*/ 0 w 2181498"/>
              <a:gd name="connsiteY5" fmla="*/ 365759 h 966836"/>
              <a:gd name="connsiteX6" fmla="*/ 1867 w 2181498"/>
              <a:gd name="connsiteY6" fmla="*/ 0 h 966836"/>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1052"/>
              <a:gd name="connsiteX1" fmla="*/ 2181498 w 2181498"/>
              <a:gd name="connsiteY1" fmla="*/ 0 h 961052"/>
              <a:gd name="connsiteX2" fmla="*/ 2168436 w 2181498"/>
              <a:gd name="connsiteY2" fmla="*/ 961052 h 961052"/>
              <a:gd name="connsiteX3" fmla="*/ 1304420 w 2181498"/>
              <a:gd name="connsiteY3" fmla="*/ 776306 h 961052"/>
              <a:gd name="connsiteX4" fmla="*/ 470264 w 2181498"/>
              <a:gd name="connsiteY4" fmla="*/ 386286 h 961052"/>
              <a:gd name="connsiteX5" fmla="*/ 0 w 2181498"/>
              <a:gd name="connsiteY5" fmla="*/ 365759 h 961052"/>
              <a:gd name="connsiteX6" fmla="*/ 1867 w 2181498"/>
              <a:gd name="connsiteY6" fmla="*/ 0 h 961052"/>
              <a:gd name="connsiteX0" fmla="*/ 1867 w 2181498"/>
              <a:gd name="connsiteY0" fmla="*/ 0 h 953587"/>
              <a:gd name="connsiteX1" fmla="*/ 2181498 w 2181498"/>
              <a:gd name="connsiteY1" fmla="*/ 0 h 953587"/>
              <a:gd name="connsiteX2" fmla="*/ 2172168 w 2181498"/>
              <a:gd name="connsiteY2" fmla="*/ 953587 h 953587"/>
              <a:gd name="connsiteX3" fmla="*/ 1304420 w 2181498"/>
              <a:gd name="connsiteY3" fmla="*/ 776306 h 953587"/>
              <a:gd name="connsiteX4" fmla="*/ 470264 w 2181498"/>
              <a:gd name="connsiteY4" fmla="*/ 386286 h 953587"/>
              <a:gd name="connsiteX5" fmla="*/ 0 w 2181498"/>
              <a:gd name="connsiteY5" fmla="*/ 365759 h 953587"/>
              <a:gd name="connsiteX6" fmla="*/ 1867 w 2181498"/>
              <a:gd name="connsiteY6" fmla="*/ 0 h 953587"/>
              <a:gd name="connsiteX0" fmla="*/ 1867 w 2181498"/>
              <a:gd name="connsiteY0" fmla="*/ 0 h 953587"/>
              <a:gd name="connsiteX1" fmla="*/ 2181498 w 2181498"/>
              <a:gd name="connsiteY1" fmla="*/ 0 h 953587"/>
              <a:gd name="connsiteX2" fmla="*/ 2172167 w 2181498"/>
              <a:gd name="connsiteY2" fmla="*/ 865881 h 953587"/>
              <a:gd name="connsiteX3" fmla="*/ 2172168 w 2181498"/>
              <a:gd name="connsiteY3" fmla="*/ 953587 h 953587"/>
              <a:gd name="connsiteX4" fmla="*/ 1304420 w 2181498"/>
              <a:gd name="connsiteY4" fmla="*/ 776306 h 953587"/>
              <a:gd name="connsiteX5" fmla="*/ 470264 w 2181498"/>
              <a:gd name="connsiteY5" fmla="*/ 386286 h 953587"/>
              <a:gd name="connsiteX6" fmla="*/ 0 w 2181498"/>
              <a:gd name="connsiteY6" fmla="*/ 365759 h 953587"/>
              <a:gd name="connsiteX7" fmla="*/ 1867 w 2181498"/>
              <a:gd name="connsiteY7" fmla="*/ 0 h 953587"/>
              <a:gd name="connsiteX0" fmla="*/ 1867 w 2221092"/>
              <a:gd name="connsiteY0" fmla="*/ 0 h 953587"/>
              <a:gd name="connsiteX1" fmla="*/ 2181498 w 2221092"/>
              <a:gd name="connsiteY1" fmla="*/ 0 h 953587"/>
              <a:gd name="connsiteX2" fmla="*/ 302313 w 2221092"/>
              <a:gd name="connsiteY2" fmla="*/ 287383 h 953587"/>
              <a:gd name="connsiteX3" fmla="*/ 2172167 w 2221092"/>
              <a:gd name="connsiteY3" fmla="*/ 865881 h 953587"/>
              <a:gd name="connsiteX4" fmla="*/ 2172168 w 2221092"/>
              <a:gd name="connsiteY4" fmla="*/ 953587 h 953587"/>
              <a:gd name="connsiteX5" fmla="*/ 1304420 w 2221092"/>
              <a:gd name="connsiteY5" fmla="*/ 776306 h 953587"/>
              <a:gd name="connsiteX6" fmla="*/ 470264 w 2221092"/>
              <a:gd name="connsiteY6" fmla="*/ 386286 h 953587"/>
              <a:gd name="connsiteX7" fmla="*/ 0 w 2221092"/>
              <a:gd name="connsiteY7" fmla="*/ 365759 h 953587"/>
              <a:gd name="connsiteX8" fmla="*/ 1867 w 2221092"/>
              <a:gd name="connsiteY8" fmla="*/ 0 h 953587"/>
              <a:gd name="connsiteX0" fmla="*/ 1867 w 2221092"/>
              <a:gd name="connsiteY0" fmla="*/ 0 h 953587"/>
              <a:gd name="connsiteX1" fmla="*/ 2181498 w 2221092"/>
              <a:gd name="connsiteY1" fmla="*/ 0 h 953587"/>
              <a:gd name="connsiteX2" fmla="*/ 302313 w 2221092"/>
              <a:gd name="connsiteY2" fmla="*/ 287383 h 953587"/>
              <a:gd name="connsiteX3" fmla="*/ 2172167 w 2221092"/>
              <a:gd name="connsiteY3" fmla="*/ 865881 h 953587"/>
              <a:gd name="connsiteX4" fmla="*/ 2172168 w 2221092"/>
              <a:gd name="connsiteY4" fmla="*/ 953587 h 953587"/>
              <a:gd name="connsiteX5" fmla="*/ 1304420 w 2221092"/>
              <a:gd name="connsiteY5" fmla="*/ 776306 h 953587"/>
              <a:gd name="connsiteX6" fmla="*/ 470264 w 2221092"/>
              <a:gd name="connsiteY6" fmla="*/ 386286 h 953587"/>
              <a:gd name="connsiteX7" fmla="*/ 0 w 2221092"/>
              <a:gd name="connsiteY7" fmla="*/ 365759 h 953587"/>
              <a:gd name="connsiteX8" fmla="*/ 1867 w 2221092"/>
              <a:gd name="connsiteY8" fmla="*/ 0 h 953587"/>
              <a:gd name="connsiteX0" fmla="*/ 1867 w 2221092"/>
              <a:gd name="connsiteY0" fmla="*/ 0 h 953587"/>
              <a:gd name="connsiteX1" fmla="*/ 2181498 w 2221092"/>
              <a:gd name="connsiteY1" fmla="*/ 0 h 953587"/>
              <a:gd name="connsiteX2" fmla="*/ 302313 w 2221092"/>
              <a:gd name="connsiteY2" fmla="*/ 287383 h 953587"/>
              <a:gd name="connsiteX3" fmla="*/ 1367868 w 2221092"/>
              <a:gd name="connsiteY3" fmla="*/ 722189 h 953587"/>
              <a:gd name="connsiteX4" fmla="*/ 2172167 w 2221092"/>
              <a:gd name="connsiteY4" fmla="*/ 865881 h 953587"/>
              <a:gd name="connsiteX5" fmla="*/ 2172168 w 2221092"/>
              <a:gd name="connsiteY5" fmla="*/ 953587 h 953587"/>
              <a:gd name="connsiteX6" fmla="*/ 1304420 w 2221092"/>
              <a:gd name="connsiteY6" fmla="*/ 776306 h 953587"/>
              <a:gd name="connsiteX7" fmla="*/ 470264 w 2221092"/>
              <a:gd name="connsiteY7" fmla="*/ 386286 h 953587"/>
              <a:gd name="connsiteX8" fmla="*/ 0 w 2221092"/>
              <a:gd name="connsiteY8" fmla="*/ 365759 h 953587"/>
              <a:gd name="connsiteX9" fmla="*/ 1867 w 2221092"/>
              <a:gd name="connsiteY9" fmla="*/ 0 h 953587"/>
              <a:gd name="connsiteX0" fmla="*/ 1867 w 2221092"/>
              <a:gd name="connsiteY0" fmla="*/ 0 h 953587"/>
              <a:gd name="connsiteX1" fmla="*/ 2181498 w 2221092"/>
              <a:gd name="connsiteY1" fmla="*/ 0 h 953587"/>
              <a:gd name="connsiteX2" fmla="*/ 302313 w 2221092"/>
              <a:gd name="connsiteY2" fmla="*/ 287383 h 953587"/>
              <a:gd name="connsiteX3" fmla="*/ 1367868 w 2221092"/>
              <a:gd name="connsiteY3" fmla="*/ 722189 h 953587"/>
              <a:gd name="connsiteX4" fmla="*/ 2172167 w 2221092"/>
              <a:gd name="connsiteY4" fmla="*/ 865881 h 953587"/>
              <a:gd name="connsiteX5" fmla="*/ 2172168 w 2221092"/>
              <a:gd name="connsiteY5" fmla="*/ 953587 h 953587"/>
              <a:gd name="connsiteX6" fmla="*/ 1304420 w 2221092"/>
              <a:gd name="connsiteY6" fmla="*/ 776306 h 953587"/>
              <a:gd name="connsiteX7" fmla="*/ 470264 w 2221092"/>
              <a:gd name="connsiteY7" fmla="*/ 386286 h 953587"/>
              <a:gd name="connsiteX8" fmla="*/ 0 w 2221092"/>
              <a:gd name="connsiteY8" fmla="*/ 365759 h 953587"/>
              <a:gd name="connsiteX9" fmla="*/ 1867 w 2221092"/>
              <a:gd name="connsiteY9" fmla="*/ 0 h 953587"/>
              <a:gd name="connsiteX0" fmla="*/ 1867 w 2221092"/>
              <a:gd name="connsiteY0" fmla="*/ 0 h 961289"/>
              <a:gd name="connsiteX1" fmla="*/ 2181498 w 2221092"/>
              <a:gd name="connsiteY1" fmla="*/ 0 h 961289"/>
              <a:gd name="connsiteX2" fmla="*/ 302313 w 2221092"/>
              <a:gd name="connsiteY2" fmla="*/ 287383 h 961289"/>
              <a:gd name="connsiteX3" fmla="*/ 1367868 w 2221092"/>
              <a:gd name="connsiteY3" fmla="*/ 722189 h 961289"/>
              <a:gd name="connsiteX4" fmla="*/ 2172167 w 2221092"/>
              <a:gd name="connsiteY4" fmla="*/ 865881 h 961289"/>
              <a:gd name="connsiteX5" fmla="*/ 2172168 w 2221092"/>
              <a:gd name="connsiteY5" fmla="*/ 953587 h 961289"/>
              <a:gd name="connsiteX6" fmla="*/ 1304420 w 2221092"/>
              <a:gd name="connsiteY6" fmla="*/ 776306 h 961289"/>
              <a:gd name="connsiteX7" fmla="*/ 470264 w 2221092"/>
              <a:gd name="connsiteY7" fmla="*/ 386286 h 961289"/>
              <a:gd name="connsiteX8" fmla="*/ 0 w 2221092"/>
              <a:gd name="connsiteY8" fmla="*/ 365759 h 961289"/>
              <a:gd name="connsiteX9" fmla="*/ 1867 w 2221092"/>
              <a:gd name="connsiteY9" fmla="*/ 0 h 961289"/>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2167 w 2221092"/>
              <a:gd name="connsiteY4" fmla="*/ 865881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2167 w 2221092"/>
              <a:gd name="connsiteY4" fmla="*/ 865881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2167 w 2221092"/>
              <a:gd name="connsiteY4" fmla="*/ 865881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68435 w 2221092"/>
              <a:gd name="connsiteY4" fmla="*/ 849086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418898"/>
              <a:gd name="connsiteY0" fmla="*/ 0 h 962456"/>
              <a:gd name="connsiteX1" fmla="*/ 2181498 w 2418898"/>
              <a:gd name="connsiteY1" fmla="*/ 0 h 962456"/>
              <a:gd name="connsiteX2" fmla="*/ 2177766 w 2418898"/>
              <a:gd name="connsiteY2" fmla="*/ 285516 h 962456"/>
              <a:gd name="connsiteX3" fmla="*/ 302313 w 2418898"/>
              <a:gd name="connsiteY3" fmla="*/ 287383 h 962456"/>
              <a:gd name="connsiteX4" fmla="*/ 1367868 w 2418898"/>
              <a:gd name="connsiteY4" fmla="*/ 722189 h 962456"/>
              <a:gd name="connsiteX5" fmla="*/ 2175900 w 2418898"/>
              <a:gd name="connsiteY5" fmla="*/ 873345 h 962456"/>
              <a:gd name="connsiteX6" fmla="*/ 2172168 w 2418898"/>
              <a:gd name="connsiteY6" fmla="*/ 953587 h 962456"/>
              <a:gd name="connsiteX7" fmla="*/ 1304420 w 2418898"/>
              <a:gd name="connsiteY7" fmla="*/ 776306 h 962456"/>
              <a:gd name="connsiteX8" fmla="*/ 470264 w 2418898"/>
              <a:gd name="connsiteY8" fmla="*/ 386286 h 962456"/>
              <a:gd name="connsiteX9" fmla="*/ 0 w 2418898"/>
              <a:gd name="connsiteY9" fmla="*/ 365759 h 962456"/>
              <a:gd name="connsiteX10" fmla="*/ 1867 w 2418898"/>
              <a:gd name="connsiteY10" fmla="*/ 0 h 962456"/>
              <a:gd name="connsiteX0" fmla="*/ 1867 w 2322755"/>
              <a:gd name="connsiteY0" fmla="*/ 0 h 962456"/>
              <a:gd name="connsiteX1" fmla="*/ 2181498 w 2322755"/>
              <a:gd name="connsiteY1" fmla="*/ 0 h 962456"/>
              <a:gd name="connsiteX2" fmla="*/ 2177766 w 2322755"/>
              <a:gd name="connsiteY2" fmla="*/ 285516 h 962456"/>
              <a:gd name="connsiteX3" fmla="*/ 302313 w 2322755"/>
              <a:gd name="connsiteY3" fmla="*/ 287383 h 962456"/>
              <a:gd name="connsiteX4" fmla="*/ 1367868 w 2322755"/>
              <a:gd name="connsiteY4" fmla="*/ 722189 h 962456"/>
              <a:gd name="connsiteX5" fmla="*/ 2175900 w 2322755"/>
              <a:gd name="connsiteY5" fmla="*/ 873345 h 962456"/>
              <a:gd name="connsiteX6" fmla="*/ 2172168 w 2322755"/>
              <a:gd name="connsiteY6" fmla="*/ 953587 h 962456"/>
              <a:gd name="connsiteX7" fmla="*/ 1304420 w 2322755"/>
              <a:gd name="connsiteY7" fmla="*/ 776306 h 962456"/>
              <a:gd name="connsiteX8" fmla="*/ 470264 w 2322755"/>
              <a:gd name="connsiteY8" fmla="*/ 386286 h 962456"/>
              <a:gd name="connsiteX9" fmla="*/ 0 w 2322755"/>
              <a:gd name="connsiteY9" fmla="*/ 365759 h 962456"/>
              <a:gd name="connsiteX10" fmla="*/ 1867 w 2322755"/>
              <a:gd name="connsiteY10" fmla="*/ 0 h 962456"/>
              <a:gd name="connsiteX0" fmla="*/ 1867 w 2186690"/>
              <a:gd name="connsiteY0" fmla="*/ 0 h 962456"/>
              <a:gd name="connsiteX1" fmla="*/ 2181498 w 2186690"/>
              <a:gd name="connsiteY1" fmla="*/ 0 h 962456"/>
              <a:gd name="connsiteX2" fmla="*/ 2177766 w 2186690"/>
              <a:gd name="connsiteY2" fmla="*/ 285516 h 962456"/>
              <a:gd name="connsiteX3" fmla="*/ 302313 w 2186690"/>
              <a:gd name="connsiteY3" fmla="*/ 287383 h 962456"/>
              <a:gd name="connsiteX4" fmla="*/ 1367868 w 2186690"/>
              <a:gd name="connsiteY4" fmla="*/ 722189 h 962456"/>
              <a:gd name="connsiteX5" fmla="*/ 2175900 w 2186690"/>
              <a:gd name="connsiteY5" fmla="*/ 873345 h 962456"/>
              <a:gd name="connsiteX6" fmla="*/ 2172168 w 2186690"/>
              <a:gd name="connsiteY6" fmla="*/ 953587 h 962456"/>
              <a:gd name="connsiteX7" fmla="*/ 1304420 w 2186690"/>
              <a:gd name="connsiteY7" fmla="*/ 776306 h 962456"/>
              <a:gd name="connsiteX8" fmla="*/ 470264 w 2186690"/>
              <a:gd name="connsiteY8" fmla="*/ 386286 h 962456"/>
              <a:gd name="connsiteX9" fmla="*/ 0 w 2186690"/>
              <a:gd name="connsiteY9" fmla="*/ 365759 h 962456"/>
              <a:gd name="connsiteX10" fmla="*/ 1867 w 2186690"/>
              <a:gd name="connsiteY10" fmla="*/ 0 h 962456"/>
              <a:gd name="connsiteX0" fmla="*/ 1867 w 2188048"/>
              <a:gd name="connsiteY0" fmla="*/ 0 h 962456"/>
              <a:gd name="connsiteX1" fmla="*/ 2181498 w 2188048"/>
              <a:gd name="connsiteY1" fmla="*/ 0 h 962456"/>
              <a:gd name="connsiteX2" fmla="*/ 2177766 w 2188048"/>
              <a:gd name="connsiteY2" fmla="*/ 285516 h 962456"/>
              <a:gd name="connsiteX3" fmla="*/ 302313 w 2188048"/>
              <a:gd name="connsiteY3" fmla="*/ 287383 h 962456"/>
              <a:gd name="connsiteX4" fmla="*/ 1367868 w 2188048"/>
              <a:gd name="connsiteY4" fmla="*/ 722189 h 962456"/>
              <a:gd name="connsiteX5" fmla="*/ 2175900 w 2188048"/>
              <a:gd name="connsiteY5" fmla="*/ 873345 h 962456"/>
              <a:gd name="connsiteX6" fmla="*/ 2172168 w 2188048"/>
              <a:gd name="connsiteY6" fmla="*/ 953587 h 962456"/>
              <a:gd name="connsiteX7" fmla="*/ 1304420 w 2188048"/>
              <a:gd name="connsiteY7" fmla="*/ 776306 h 962456"/>
              <a:gd name="connsiteX8" fmla="*/ 470264 w 2188048"/>
              <a:gd name="connsiteY8" fmla="*/ 386286 h 962456"/>
              <a:gd name="connsiteX9" fmla="*/ 0 w 2188048"/>
              <a:gd name="connsiteY9" fmla="*/ 365759 h 962456"/>
              <a:gd name="connsiteX10" fmla="*/ 1867 w 2188048"/>
              <a:gd name="connsiteY10" fmla="*/ 0 h 962456"/>
              <a:gd name="connsiteX0" fmla="*/ 1867 w 2188048"/>
              <a:gd name="connsiteY0" fmla="*/ 0 h 962456"/>
              <a:gd name="connsiteX1" fmla="*/ 2181498 w 2188048"/>
              <a:gd name="connsiteY1" fmla="*/ 0 h 962456"/>
              <a:gd name="connsiteX2" fmla="*/ 2177766 w 2188048"/>
              <a:gd name="connsiteY2" fmla="*/ 285516 h 962456"/>
              <a:gd name="connsiteX3" fmla="*/ 302313 w 2188048"/>
              <a:gd name="connsiteY3" fmla="*/ 287383 h 962456"/>
              <a:gd name="connsiteX4" fmla="*/ 1367868 w 2188048"/>
              <a:gd name="connsiteY4" fmla="*/ 722189 h 962456"/>
              <a:gd name="connsiteX5" fmla="*/ 2175900 w 2188048"/>
              <a:gd name="connsiteY5" fmla="*/ 873345 h 962456"/>
              <a:gd name="connsiteX6" fmla="*/ 2172168 w 2188048"/>
              <a:gd name="connsiteY6" fmla="*/ 953587 h 962456"/>
              <a:gd name="connsiteX7" fmla="*/ 1304420 w 2188048"/>
              <a:gd name="connsiteY7" fmla="*/ 776306 h 962456"/>
              <a:gd name="connsiteX8" fmla="*/ 470264 w 2188048"/>
              <a:gd name="connsiteY8" fmla="*/ 386286 h 962456"/>
              <a:gd name="connsiteX9" fmla="*/ 0 w 2188048"/>
              <a:gd name="connsiteY9" fmla="*/ 365759 h 962456"/>
              <a:gd name="connsiteX10" fmla="*/ 1867 w 2188048"/>
              <a:gd name="connsiteY10" fmla="*/ 0 h 962456"/>
              <a:gd name="connsiteX0" fmla="*/ 1867 w 2188048"/>
              <a:gd name="connsiteY0" fmla="*/ 0 h 962456"/>
              <a:gd name="connsiteX1" fmla="*/ 2181498 w 2188048"/>
              <a:gd name="connsiteY1" fmla="*/ 0 h 962456"/>
              <a:gd name="connsiteX2" fmla="*/ 2177766 w 2188048"/>
              <a:gd name="connsiteY2" fmla="*/ 285516 h 962456"/>
              <a:gd name="connsiteX3" fmla="*/ 302313 w 2188048"/>
              <a:gd name="connsiteY3" fmla="*/ 287383 h 962456"/>
              <a:gd name="connsiteX4" fmla="*/ 1367868 w 2188048"/>
              <a:gd name="connsiteY4" fmla="*/ 722189 h 962456"/>
              <a:gd name="connsiteX5" fmla="*/ 2175900 w 2188048"/>
              <a:gd name="connsiteY5" fmla="*/ 873345 h 962456"/>
              <a:gd name="connsiteX6" fmla="*/ 2172168 w 2188048"/>
              <a:gd name="connsiteY6" fmla="*/ 953587 h 962456"/>
              <a:gd name="connsiteX7" fmla="*/ 1304420 w 2188048"/>
              <a:gd name="connsiteY7" fmla="*/ 776306 h 962456"/>
              <a:gd name="connsiteX8" fmla="*/ 470264 w 2188048"/>
              <a:gd name="connsiteY8" fmla="*/ 386286 h 962456"/>
              <a:gd name="connsiteX9" fmla="*/ 0 w 2188048"/>
              <a:gd name="connsiteY9" fmla="*/ 365759 h 962456"/>
              <a:gd name="connsiteX10" fmla="*/ 1867 w 2188048"/>
              <a:gd name="connsiteY10" fmla="*/ 0 h 962456"/>
              <a:gd name="connsiteX0" fmla="*/ 1867 w 2188048"/>
              <a:gd name="connsiteY0" fmla="*/ 0 h 962456"/>
              <a:gd name="connsiteX1" fmla="*/ 2181498 w 2188048"/>
              <a:gd name="connsiteY1" fmla="*/ 0 h 962456"/>
              <a:gd name="connsiteX2" fmla="*/ 2177766 w 2188048"/>
              <a:gd name="connsiteY2" fmla="*/ 285516 h 962456"/>
              <a:gd name="connsiteX3" fmla="*/ 302313 w 2188048"/>
              <a:gd name="connsiteY3" fmla="*/ 287383 h 962456"/>
              <a:gd name="connsiteX4" fmla="*/ 1367868 w 2188048"/>
              <a:gd name="connsiteY4" fmla="*/ 722189 h 962456"/>
              <a:gd name="connsiteX5" fmla="*/ 2175900 w 2188048"/>
              <a:gd name="connsiteY5" fmla="*/ 873345 h 962456"/>
              <a:gd name="connsiteX6" fmla="*/ 2172168 w 2188048"/>
              <a:gd name="connsiteY6" fmla="*/ 953587 h 962456"/>
              <a:gd name="connsiteX7" fmla="*/ 1304420 w 2188048"/>
              <a:gd name="connsiteY7" fmla="*/ 776306 h 962456"/>
              <a:gd name="connsiteX8" fmla="*/ 470264 w 2188048"/>
              <a:gd name="connsiteY8" fmla="*/ 386286 h 962456"/>
              <a:gd name="connsiteX9" fmla="*/ 0 w 2188048"/>
              <a:gd name="connsiteY9" fmla="*/ 365759 h 962456"/>
              <a:gd name="connsiteX10" fmla="*/ 1867 w 2188048"/>
              <a:gd name="connsiteY10" fmla="*/ 0 h 96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8048" h="962456">
                <a:moveTo>
                  <a:pt x="1867" y="0"/>
                </a:moveTo>
                <a:lnTo>
                  <a:pt x="2181498" y="0"/>
                </a:lnTo>
                <a:cubicBezTo>
                  <a:pt x="2198292" y="113832"/>
                  <a:pt x="2177456" y="159242"/>
                  <a:pt x="2177766" y="285516"/>
                </a:cubicBezTo>
                <a:lnTo>
                  <a:pt x="302313" y="287383"/>
                </a:lnTo>
                <a:cubicBezTo>
                  <a:pt x="734009" y="320351"/>
                  <a:pt x="1058093" y="595916"/>
                  <a:pt x="1367868" y="722189"/>
                </a:cubicBezTo>
                <a:cubicBezTo>
                  <a:pt x="1599267" y="859660"/>
                  <a:pt x="1900024" y="911600"/>
                  <a:pt x="2175900" y="873345"/>
                </a:cubicBezTo>
                <a:cubicBezTo>
                  <a:pt x="2175900" y="902580"/>
                  <a:pt x="2172168" y="924352"/>
                  <a:pt x="2172168" y="953587"/>
                </a:cubicBezTo>
                <a:cubicBezTo>
                  <a:pt x="1717144" y="995575"/>
                  <a:pt x="1524933" y="880497"/>
                  <a:pt x="1304420" y="776306"/>
                </a:cubicBezTo>
                <a:cubicBezTo>
                  <a:pt x="992466" y="606800"/>
                  <a:pt x="722191" y="449423"/>
                  <a:pt x="470264" y="386286"/>
                </a:cubicBezTo>
                <a:cubicBezTo>
                  <a:pt x="365760" y="364515"/>
                  <a:pt x="304179" y="348341"/>
                  <a:pt x="0" y="365759"/>
                </a:cubicBezTo>
                <a:cubicBezTo>
                  <a:pt x="622" y="243839"/>
                  <a:pt x="1245" y="121920"/>
                  <a:pt x="1867" y="0"/>
                </a:cubicBezTo>
                <a:close/>
              </a:path>
            </a:pathLst>
          </a:custGeom>
          <a:solidFill>
            <a:schemeClr val="accent3">
              <a:alpha val="5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99" name="Rectangle 2098">
            <a:extLst>
              <a:ext uri="{FF2B5EF4-FFF2-40B4-BE49-F238E27FC236}">
                <a16:creationId xmlns:a16="http://schemas.microsoft.com/office/drawing/2014/main" id="{C3A4A627-877B-6404-2F16-256A930D252A}"/>
              </a:ext>
            </a:extLst>
          </p:cNvPr>
          <p:cNvSpPr/>
          <p:nvPr/>
        </p:nvSpPr>
        <p:spPr bwMode="auto">
          <a:xfrm>
            <a:off x="6447452" y="1902437"/>
            <a:ext cx="2187096" cy="1714108"/>
          </a:xfrm>
          <a:custGeom>
            <a:avLst/>
            <a:gdLst>
              <a:gd name="connsiteX0" fmla="*/ 0 w 2153505"/>
              <a:gd name="connsiteY0" fmla="*/ 0 h 1729896"/>
              <a:gd name="connsiteX1" fmla="*/ 2153505 w 2153505"/>
              <a:gd name="connsiteY1" fmla="*/ 0 h 1729896"/>
              <a:gd name="connsiteX2" fmla="*/ 2153505 w 2153505"/>
              <a:gd name="connsiteY2" fmla="*/ 1729896 h 1729896"/>
              <a:gd name="connsiteX3" fmla="*/ 0 w 2153505"/>
              <a:gd name="connsiteY3" fmla="*/ 1729896 h 1729896"/>
              <a:gd name="connsiteX4" fmla="*/ 0 w 2153505"/>
              <a:gd name="connsiteY4" fmla="*/ 0 h 1729896"/>
              <a:gd name="connsiteX0" fmla="*/ 9330 w 2153505"/>
              <a:gd name="connsiteY0" fmla="*/ 307910 h 1729896"/>
              <a:gd name="connsiteX1" fmla="*/ 2153505 w 2153505"/>
              <a:gd name="connsiteY1" fmla="*/ 0 h 1729896"/>
              <a:gd name="connsiteX2" fmla="*/ 2153505 w 2153505"/>
              <a:gd name="connsiteY2" fmla="*/ 1729896 h 1729896"/>
              <a:gd name="connsiteX3" fmla="*/ 0 w 2153505"/>
              <a:gd name="connsiteY3" fmla="*/ 1729896 h 1729896"/>
              <a:gd name="connsiteX4" fmla="*/ 9330 w 2153505"/>
              <a:gd name="connsiteY4" fmla="*/ 307910 h 1729896"/>
              <a:gd name="connsiteX0" fmla="*/ 0 w 2144175"/>
              <a:gd name="connsiteY0" fmla="*/ 307910 h 1729896"/>
              <a:gd name="connsiteX1" fmla="*/ 2144175 w 2144175"/>
              <a:gd name="connsiteY1" fmla="*/ 0 h 1729896"/>
              <a:gd name="connsiteX2" fmla="*/ 2144175 w 2144175"/>
              <a:gd name="connsiteY2" fmla="*/ 1729896 h 1729896"/>
              <a:gd name="connsiteX3" fmla="*/ 0 w 2144175"/>
              <a:gd name="connsiteY3" fmla="*/ 1477970 h 1729896"/>
              <a:gd name="connsiteX4" fmla="*/ 0 w 2144175"/>
              <a:gd name="connsiteY4" fmla="*/ 307910 h 1729896"/>
              <a:gd name="connsiteX0" fmla="*/ 0 w 2151639"/>
              <a:gd name="connsiteY0" fmla="*/ 307910 h 1711235"/>
              <a:gd name="connsiteX1" fmla="*/ 2144175 w 2151639"/>
              <a:gd name="connsiteY1" fmla="*/ 0 h 1711235"/>
              <a:gd name="connsiteX2" fmla="*/ 2151639 w 2151639"/>
              <a:gd name="connsiteY2" fmla="*/ 1711235 h 1711235"/>
              <a:gd name="connsiteX3" fmla="*/ 0 w 2151639"/>
              <a:gd name="connsiteY3" fmla="*/ 1477970 h 1711235"/>
              <a:gd name="connsiteX4" fmla="*/ 0 w 2151639"/>
              <a:gd name="connsiteY4" fmla="*/ 307910 h 1711235"/>
              <a:gd name="connsiteX0" fmla="*/ 0 w 2151639"/>
              <a:gd name="connsiteY0" fmla="*/ 307910 h 1712018"/>
              <a:gd name="connsiteX1" fmla="*/ 2144175 w 2151639"/>
              <a:gd name="connsiteY1" fmla="*/ 0 h 1712018"/>
              <a:gd name="connsiteX2" fmla="*/ 2151639 w 2151639"/>
              <a:gd name="connsiteY2" fmla="*/ 1711235 h 1712018"/>
              <a:gd name="connsiteX3" fmla="*/ 0 w 2151639"/>
              <a:gd name="connsiteY3" fmla="*/ 1477970 h 1712018"/>
              <a:gd name="connsiteX4" fmla="*/ 0 w 2151639"/>
              <a:gd name="connsiteY4" fmla="*/ 307910 h 1712018"/>
              <a:gd name="connsiteX0" fmla="*/ 0 w 2151639"/>
              <a:gd name="connsiteY0" fmla="*/ 307910 h 1800442"/>
              <a:gd name="connsiteX1" fmla="*/ 2144175 w 2151639"/>
              <a:gd name="connsiteY1" fmla="*/ 0 h 1800442"/>
              <a:gd name="connsiteX2" fmla="*/ 2151639 w 2151639"/>
              <a:gd name="connsiteY2" fmla="*/ 1711235 h 1800442"/>
              <a:gd name="connsiteX3" fmla="*/ 783772 w 2151639"/>
              <a:gd name="connsiteY3" fmla="*/ 1533953 h 1800442"/>
              <a:gd name="connsiteX4" fmla="*/ 0 w 2151639"/>
              <a:gd name="connsiteY4" fmla="*/ 1477970 h 1800442"/>
              <a:gd name="connsiteX5" fmla="*/ 0 w 2151639"/>
              <a:gd name="connsiteY5" fmla="*/ 307910 h 1800442"/>
              <a:gd name="connsiteX0" fmla="*/ 0 w 2151639"/>
              <a:gd name="connsiteY0" fmla="*/ 307910 h 1800442"/>
              <a:gd name="connsiteX1" fmla="*/ 2144175 w 2151639"/>
              <a:gd name="connsiteY1" fmla="*/ 0 h 1800442"/>
              <a:gd name="connsiteX2" fmla="*/ 2151639 w 2151639"/>
              <a:gd name="connsiteY2" fmla="*/ 1711235 h 1800442"/>
              <a:gd name="connsiteX3" fmla="*/ 783772 w 2151639"/>
              <a:gd name="connsiteY3" fmla="*/ 1533953 h 1800442"/>
              <a:gd name="connsiteX4" fmla="*/ 0 w 2151639"/>
              <a:gd name="connsiteY4" fmla="*/ 1477970 h 1800442"/>
              <a:gd name="connsiteX5" fmla="*/ 0 w 2151639"/>
              <a:gd name="connsiteY5" fmla="*/ 307910 h 1800442"/>
              <a:gd name="connsiteX0" fmla="*/ 0 w 2151639"/>
              <a:gd name="connsiteY0" fmla="*/ 307910 h 1800442"/>
              <a:gd name="connsiteX1" fmla="*/ 2144175 w 2151639"/>
              <a:gd name="connsiteY1" fmla="*/ 0 h 1800442"/>
              <a:gd name="connsiteX2" fmla="*/ 2151639 w 2151639"/>
              <a:gd name="connsiteY2" fmla="*/ 1711235 h 1800442"/>
              <a:gd name="connsiteX3" fmla="*/ 783772 w 2151639"/>
              <a:gd name="connsiteY3" fmla="*/ 1533953 h 1800442"/>
              <a:gd name="connsiteX4" fmla="*/ 0 w 2151639"/>
              <a:gd name="connsiteY4" fmla="*/ 1477970 h 1800442"/>
              <a:gd name="connsiteX5" fmla="*/ 0 w 2151639"/>
              <a:gd name="connsiteY5" fmla="*/ 307910 h 1800442"/>
              <a:gd name="connsiteX0" fmla="*/ 0 w 2151639"/>
              <a:gd name="connsiteY0" fmla="*/ 307910 h 1711235"/>
              <a:gd name="connsiteX1" fmla="*/ 2144175 w 2151639"/>
              <a:gd name="connsiteY1" fmla="*/ 0 h 1711235"/>
              <a:gd name="connsiteX2" fmla="*/ 2151639 w 2151639"/>
              <a:gd name="connsiteY2" fmla="*/ 1711235 h 1711235"/>
              <a:gd name="connsiteX3" fmla="*/ 783772 w 2151639"/>
              <a:gd name="connsiteY3" fmla="*/ 1533953 h 1711235"/>
              <a:gd name="connsiteX4" fmla="*/ 0 w 2151639"/>
              <a:gd name="connsiteY4" fmla="*/ 1477970 h 1711235"/>
              <a:gd name="connsiteX5" fmla="*/ 0 w 2151639"/>
              <a:gd name="connsiteY5" fmla="*/ 307910 h 1711235"/>
              <a:gd name="connsiteX0" fmla="*/ 0 w 2151639"/>
              <a:gd name="connsiteY0" fmla="*/ 307910 h 1711235"/>
              <a:gd name="connsiteX1" fmla="*/ 2144175 w 2151639"/>
              <a:gd name="connsiteY1" fmla="*/ 0 h 1711235"/>
              <a:gd name="connsiteX2" fmla="*/ 2151639 w 2151639"/>
              <a:gd name="connsiteY2" fmla="*/ 1711235 h 1711235"/>
              <a:gd name="connsiteX3" fmla="*/ 783772 w 2151639"/>
              <a:gd name="connsiteY3" fmla="*/ 1533953 h 1711235"/>
              <a:gd name="connsiteX4" fmla="*/ 0 w 2151639"/>
              <a:gd name="connsiteY4" fmla="*/ 1477970 h 1711235"/>
              <a:gd name="connsiteX5" fmla="*/ 0 w 2151639"/>
              <a:gd name="connsiteY5" fmla="*/ 307910 h 1711235"/>
              <a:gd name="connsiteX0" fmla="*/ 0 w 2153506"/>
              <a:gd name="connsiteY0" fmla="*/ 307910 h 1711235"/>
              <a:gd name="connsiteX1" fmla="*/ 2144175 w 2153506"/>
              <a:gd name="connsiteY1" fmla="*/ 0 h 1711235"/>
              <a:gd name="connsiteX2" fmla="*/ 2153506 w 2153506"/>
              <a:gd name="connsiteY2" fmla="*/ 1451844 h 1711235"/>
              <a:gd name="connsiteX3" fmla="*/ 2151639 w 2153506"/>
              <a:gd name="connsiteY3" fmla="*/ 1711235 h 1711235"/>
              <a:gd name="connsiteX4" fmla="*/ 783772 w 2153506"/>
              <a:gd name="connsiteY4" fmla="*/ 1533953 h 1711235"/>
              <a:gd name="connsiteX5" fmla="*/ 0 w 2153506"/>
              <a:gd name="connsiteY5" fmla="*/ 1477970 h 1711235"/>
              <a:gd name="connsiteX6" fmla="*/ 0 w 2153506"/>
              <a:gd name="connsiteY6" fmla="*/ 307910 h 1711235"/>
              <a:gd name="connsiteX0" fmla="*/ 0 w 2184590"/>
              <a:gd name="connsiteY0" fmla="*/ 307910 h 1711235"/>
              <a:gd name="connsiteX1" fmla="*/ 2144175 w 2184590"/>
              <a:gd name="connsiteY1" fmla="*/ 0 h 1711235"/>
              <a:gd name="connsiteX2" fmla="*/ 365760 w 2184590"/>
              <a:gd name="connsiteY2" fmla="*/ 1224177 h 1711235"/>
              <a:gd name="connsiteX3" fmla="*/ 2153506 w 2184590"/>
              <a:gd name="connsiteY3" fmla="*/ 1451844 h 1711235"/>
              <a:gd name="connsiteX4" fmla="*/ 2151639 w 2184590"/>
              <a:gd name="connsiteY4" fmla="*/ 1711235 h 1711235"/>
              <a:gd name="connsiteX5" fmla="*/ 783772 w 2184590"/>
              <a:gd name="connsiteY5" fmla="*/ 1533953 h 1711235"/>
              <a:gd name="connsiteX6" fmla="*/ 0 w 2184590"/>
              <a:gd name="connsiteY6" fmla="*/ 1477970 h 1711235"/>
              <a:gd name="connsiteX7" fmla="*/ 0 w 2184590"/>
              <a:gd name="connsiteY7" fmla="*/ 307910 h 1711235"/>
              <a:gd name="connsiteX0" fmla="*/ 0 w 2184590"/>
              <a:gd name="connsiteY0" fmla="*/ 307910 h 1711235"/>
              <a:gd name="connsiteX1" fmla="*/ 2144175 w 2184590"/>
              <a:gd name="connsiteY1" fmla="*/ 0 h 1711235"/>
              <a:gd name="connsiteX2" fmla="*/ 365760 w 2184590"/>
              <a:gd name="connsiteY2" fmla="*/ 1224177 h 1711235"/>
              <a:gd name="connsiteX3" fmla="*/ 2153506 w 2184590"/>
              <a:gd name="connsiteY3" fmla="*/ 1451844 h 1711235"/>
              <a:gd name="connsiteX4" fmla="*/ 2151639 w 2184590"/>
              <a:gd name="connsiteY4" fmla="*/ 1711235 h 1711235"/>
              <a:gd name="connsiteX5" fmla="*/ 783772 w 2184590"/>
              <a:gd name="connsiteY5" fmla="*/ 1533953 h 1711235"/>
              <a:gd name="connsiteX6" fmla="*/ 0 w 2184590"/>
              <a:gd name="connsiteY6" fmla="*/ 1477970 h 1711235"/>
              <a:gd name="connsiteX7" fmla="*/ 0 w 2184590"/>
              <a:gd name="connsiteY7" fmla="*/ 307910 h 1711235"/>
              <a:gd name="connsiteX0" fmla="*/ 0 w 2202548"/>
              <a:gd name="connsiteY0" fmla="*/ 307910 h 1711235"/>
              <a:gd name="connsiteX1" fmla="*/ 2144175 w 2202548"/>
              <a:gd name="connsiteY1" fmla="*/ 0 h 1711235"/>
              <a:gd name="connsiteX2" fmla="*/ 365760 w 2202548"/>
              <a:gd name="connsiteY2" fmla="*/ 1224177 h 1711235"/>
              <a:gd name="connsiteX3" fmla="*/ 2153506 w 2202548"/>
              <a:gd name="connsiteY3" fmla="*/ 1451844 h 1711235"/>
              <a:gd name="connsiteX4" fmla="*/ 2151639 w 2202548"/>
              <a:gd name="connsiteY4" fmla="*/ 1711235 h 1711235"/>
              <a:gd name="connsiteX5" fmla="*/ 783772 w 2202548"/>
              <a:gd name="connsiteY5" fmla="*/ 1533953 h 1711235"/>
              <a:gd name="connsiteX6" fmla="*/ 0 w 2202548"/>
              <a:gd name="connsiteY6" fmla="*/ 1477970 h 1711235"/>
              <a:gd name="connsiteX7" fmla="*/ 0 w 2202548"/>
              <a:gd name="connsiteY7" fmla="*/ 307910 h 1711235"/>
              <a:gd name="connsiteX0" fmla="*/ 0 w 2365800"/>
              <a:gd name="connsiteY0" fmla="*/ 307910 h 1711235"/>
              <a:gd name="connsiteX1" fmla="*/ 2144175 w 2365800"/>
              <a:gd name="connsiteY1" fmla="*/ 0 h 1711235"/>
              <a:gd name="connsiteX2" fmla="*/ 2155371 w 2365800"/>
              <a:gd name="connsiteY2" fmla="*/ 1220445 h 1711235"/>
              <a:gd name="connsiteX3" fmla="*/ 365760 w 2365800"/>
              <a:gd name="connsiteY3" fmla="*/ 1224177 h 1711235"/>
              <a:gd name="connsiteX4" fmla="*/ 2153506 w 2365800"/>
              <a:gd name="connsiteY4" fmla="*/ 1451844 h 1711235"/>
              <a:gd name="connsiteX5" fmla="*/ 2151639 w 2365800"/>
              <a:gd name="connsiteY5" fmla="*/ 1711235 h 1711235"/>
              <a:gd name="connsiteX6" fmla="*/ 783772 w 2365800"/>
              <a:gd name="connsiteY6" fmla="*/ 1533953 h 1711235"/>
              <a:gd name="connsiteX7" fmla="*/ 0 w 2365800"/>
              <a:gd name="connsiteY7" fmla="*/ 1477970 h 1711235"/>
              <a:gd name="connsiteX8" fmla="*/ 0 w 2365800"/>
              <a:gd name="connsiteY8" fmla="*/ 307910 h 1711235"/>
              <a:gd name="connsiteX0" fmla="*/ 0 w 2323080"/>
              <a:gd name="connsiteY0" fmla="*/ 307910 h 1711235"/>
              <a:gd name="connsiteX1" fmla="*/ 2144175 w 2323080"/>
              <a:gd name="connsiteY1" fmla="*/ 0 h 1711235"/>
              <a:gd name="connsiteX2" fmla="*/ 2166568 w 2323080"/>
              <a:gd name="connsiteY2" fmla="*/ 684868 h 1711235"/>
              <a:gd name="connsiteX3" fmla="*/ 2155371 w 2323080"/>
              <a:gd name="connsiteY3" fmla="*/ 1220445 h 1711235"/>
              <a:gd name="connsiteX4" fmla="*/ 365760 w 2323080"/>
              <a:gd name="connsiteY4" fmla="*/ 1224177 h 1711235"/>
              <a:gd name="connsiteX5" fmla="*/ 2153506 w 2323080"/>
              <a:gd name="connsiteY5" fmla="*/ 1451844 h 1711235"/>
              <a:gd name="connsiteX6" fmla="*/ 2151639 w 2323080"/>
              <a:gd name="connsiteY6" fmla="*/ 1711235 h 1711235"/>
              <a:gd name="connsiteX7" fmla="*/ 783772 w 2323080"/>
              <a:gd name="connsiteY7" fmla="*/ 1533953 h 1711235"/>
              <a:gd name="connsiteX8" fmla="*/ 0 w 2323080"/>
              <a:gd name="connsiteY8" fmla="*/ 1477970 h 1711235"/>
              <a:gd name="connsiteX9" fmla="*/ 0 w 2323080"/>
              <a:gd name="connsiteY9" fmla="*/ 307910 h 1711235"/>
              <a:gd name="connsiteX0" fmla="*/ 0 w 2318015"/>
              <a:gd name="connsiteY0" fmla="*/ 307910 h 1711235"/>
              <a:gd name="connsiteX1" fmla="*/ 2144175 w 2318015"/>
              <a:gd name="connsiteY1" fmla="*/ 0 h 1711235"/>
              <a:gd name="connsiteX2" fmla="*/ 2170300 w 2318015"/>
              <a:gd name="connsiteY2" fmla="*/ 375092 h 1711235"/>
              <a:gd name="connsiteX3" fmla="*/ 2166568 w 2318015"/>
              <a:gd name="connsiteY3" fmla="*/ 684868 h 1711235"/>
              <a:gd name="connsiteX4" fmla="*/ 2155371 w 2318015"/>
              <a:gd name="connsiteY4" fmla="*/ 1220445 h 1711235"/>
              <a:gd name="connsiteX5" fmla="*/ 365760 w 2318015"/>
              <a:gd name="connsiteY5" fmla="*/ 1224177 h 1711235"/>
              <a:gd name="connsiteX6" fmla="*/ 2153506 w 2318015"/>
              <a:gd name="connsiteY6" fmla="*/ 1451844 h 1711235"/>
              <a:gd name="connsiteX7" fmla="*/ 2151639 w 2318015"/>
              <a:gd name="connsiteY7" fmla="*/ 1711235 h 1711235"/>
              <a:gd name="connsiteX8" fmla="*/ 783772 w 2318015"/>
              <a:gd name="connsiteY8" fmla="*/ 1533953 h 1711235"/>
              <a:gd name="connsiteX9" fmla="*/ 0 w 2318015"/>
              <a:gd name="connsiteY9" fmla="*/ 1477970 h 1711235"/>
              <a:gd name="connsiteX10" fmla="*/ 0 w 2318015"/>
              <a:gd name="connsiteY10" fmla="*/ 307910 h 1711235"/>
              <a:gd name="connsiteX0" fmla="*/ 0 w 2300516"/>
              <a:gd name="connsiteY0" fmla="*/ 307910 h 1711235"/>
              <a:gd name="connsiteX1" fmla="*/ 2144175 w 2300516"/>
              <a:gd name="connsiteY1" fmla="*/ 0 h 1711235"/>
              <a:gd name="connsiteX2" fmla="*/ 2170300 w 2300516"/>
              <a:gd name="connsiteY2" fmla="*/ 375092 h 1711235"/>
              <a:gd name="connsiteX3" fmla="*/ 2166568 w 2300516"/>
              <a:gd name="connsiteY3" fmla="*/ 684868 h 1711235"/>
              <a:gd name="connsiteX4" fmla="*/ 2155371 w 2300516"/>
              <a:gd name="connsiteY4" fmla="*/ 1220445 h 1711235"/>
              <a:gd name="connsiteX5" fmla="*/ 365760 w 2300516"/>
              <a:gd name="connsiteY5" fmla="*/ 1224177 h 1711235"/>
              <a:gd name="connsiteX6" fmla="*/ 2153506 w 2300516"/>
              <a:gd name="connsiteY6" fmla="*/ 1451844 h 1711235"/>
              <a:gd name="connsiteX7" fmla="*/ 2151639 w 2300516"/>
              <a:gd name="connsiteY7" fmla="*/ 1711235 h 1711235"/>
              <a:gd name="connsiteX8" fmla="*/ 783772 w 2300516"/>
              <a:gd name="connsiteY8" fmla="*/ 1533953 h 1711235"/>
              <a:gd name="connsiteX9" fmla="*/ 0 w 2300516"/>
              <a:gd name="connsiteY9" fmla="*/ 1477970 h 1711235"/>
              <a:gd name="connsiteX10" fmla="*/ 0 w 2300516"/>
              <a:gd name="connsiteY10" fmla="*/ 307910 h 1711235"/>
              <a:gd name="connsiteX0" fmla="*/ 0 w 2300516"/>
              <a:gd name="connsiteY0" fmla="*/ 307910 h 1711235"/>
              <a:gd name="connsiteX1" fmla="*/ 2144175 w 2300516"/>
              <a:gd name="connsiteY1" fmla="*/ 0 h 1711235"/>
              <a:gd name="connsiteX2" fmla="*/ 2164702 w 2300516"/>
              <a:gd name="connsiteY2" fmla="*/ 369494 h 1711235"/>
              <a:gd name="connsiteX3" fmla="*/ 2166568 w 2300516"/>
              <a:gd name="connsiteY3" fmla="*/ 684868 h 1711235"/>
              <a:gd name="connsiteX4" fmla="*/ 2155371 w 2300516"/>
              <a:gd name="connsiteY4" fmla="*/ 1220445 h 1711235"/>
              <a:gd name="connsiteX5" fmla="*/ 365760 w 2300516"/>
              <a:gd name="connsiteY5" fmla="*/ 1224177 h 1711235"/>
              <a:gd name="connsiteX6" fmla="*/ 2153506 w 2300516"/>
              <a:gd name="connsiteY6" fmla="*/ 1451844 h 1711235"/>
              <a:gd name="connsiteX7" fmla="*/ 2151639 w 2300516"/>
              <a:gd name="connsiteY7" fmla="*/ 1711235 h 1711235"/>
              <a:gd name="connsiteX8" fmla="*/ 783772 w 2300516"/>
              <a:gd name="connsiteY8" fmla="*/ 1533953 h 1711235"/>
              <a:gd name="connsiteX9" fmla="*/ 0 w 2300516"/>
              <a:gd name="connsiteY9" fmla="*/ 1477970 h 1711235"/>
              <a:gd name="connsiteX10" fmla="*/ 0 w 2300516"/>
              <a:gd name="connsiteY10" fmla="*/ 307910 h 1711235"/>
              <a:gd name="connsiteX0" fmla="*/ 0 w 2300516"/>
              <a:gd name="connsiteY0" fmla="*/ 307910 h 1711235"/>
              <a:gd name="connsiteX1" fmla="*/ 2144175 w 2300516"/>
              <a:gd name="connsiteY1" fmla="*/ 0 h 1711235"/>
              <a:gd name="connsiteX2" fmla="*/ 2164702 w 2300516"/>
              <a:gd name="connsiteY2" fmla="*/ 369494 h 1711235"/>
              <a:gd name="connsiteX3" fmla="*/ 2166568 w 2300516"/>
              <a:gd name="connsiteY3" fmla="*/ 684868 h 1711235"/>
              <a:gd name="connsiteX4" fmla="*/ 2155371 w 2300516"/>
              <a:gd name="connsiteY4" fmla="*/ 1220445 h 1711235"/>
              <a:gd name="connsiteX5" fmla="*/ 365760 w 2300516"/>
              <a:gd name="connsiteY5" fmla="*/ 1224177 h 1711235"/>
              <a:gd name="connsiteX6" fmla="*/ 2153506 w 2300516"/>
              <a:gd name="connsiteY6" fmla="*/ 1451844 h 1711235"/>
              <a:gd name="connsiteX7" fmla="*/ 2151639 w 2300516"/>
              <a:gd name="connsiteY7" fmla="*/ 1711235 h 1711235"/>
              <a:gd name="connsiteX8" fmla="*/ 783772 w 2300516"/>
              <a:gd name="connsiteY8" fmla="*/ 1533953 h 1711235"/>
              <a:gd name="connsiteX9" fmla="*/ 0 w 2300516"/>
              <a:gd name="connsiteY9" fmla="*/ 1477970 h 1711235"/>
              <a:gd name="connsiteX10" fmla="*/ 0 w 2300516"/>
              <a:gd name="connsiteY10" fmla="*/ 307910 h 1711235"/>
              <a:gd name="connsiteX0" fmla="*/ 0 w 2299090"/>
              <a:gd name="connsiteY0" fmla="*/ 307910 h 1711235"/>
              <a:gd name="connsiteX1" fmla="*/ 2144175 w 2299090"/>
              <a:gd name="connsiteY1" fmla="*/ 0 h 1711235"/>
              <a:gd name="connsiteX2" fmla="*/ 2164702 w 2299090"/>
              <a:gd name="connsiteY2" fmla="*/ 369494 h 1711235"/>
              <a:gd name="connsiteX3" fmla="*/ 2160970 w 2299090"/>
              <a:gd name="connsiteY3" fmla="*/ 675537 h 1711235"/>
              <a:gd name="connsiteX4" fmla="*/ 2155371 w 2299090"/>
              <a:gd name="connsiteY4" fmla="*/ 1220445 h 1711235"/>
              <a:gd name="connsiteX5" fmla="*/ 365760 w 2299090"/>
              <a:gd name="connsiteY5" fmla="*/ 1224177 h 1711235"/>
              <a:gd name="connsiteX6" fmla="*/ 2153506 w 2299090"/>
              <a:gd name="connsiteY6" fmla="*/ 1451844 h 1711235"/>
              <a:gd name="connsiteX7" fmla="*/ 2151639 w 2299090"/>
              <a:gd name="connsiteY7" fmla="*/ 1711235 h 1711235"/>
              <a:gd name="connsiteX8" fmla="*/ 783772 w 2299090"/>
              <a:gd name="connsiteY8" fmla="*/ 1533953 h 1711235"/>
              <a:gd name="connsiteX9" fmla="*/ 0 w 2299090"/>
              <a:gd name="connsiteY9" fmla="*/ 1477970 h 1711235"/>
              <a:gd name="connsiteX10" fmla="*/ 0 w 2299090"/>
              <a:gd name="connsiteY10" fmla="*/ 307910 h 1711235"/>
              <a:gd name="connsiteX0" fmla="*/ 0 w 2302664"/>
              <a:gd name="connsiteY0" fmla="*/ 307910 h 1711235"/>
              <a:gd name="connsiteX1" fmla="*/ 2144175 w 2302664"/>
              <a:gd name="connsiteY1" fmla="*/ 0 h 1711235"/>
              <a:gd name="connsiteX2" fmla="*/ 2164702 w 2302664"/>
              <a:gd name="connsiteY2" fmla="*/ 369494 h 1711235"/>
              <a:gd name="connsiteX3" fmla="*/ 386288 w 2302664"/>
              <a:gd name="connsiteY3" fmla="*/ 673671 h 1711235"/>
              <a:gd name="connsiteX4" fmla="*/ 2160970 w 2302664"/>
              <a:gd name="connsiteY4" fmla="*/ 675537 h 1711235"/>
              <a:gd name="connsiteX5" fmla="*/ 2155371 w 2302664"/>
              <a:gd name="connsiteY5" fmla="*/ 1220445 h 1711235"/>
              <a:gd name="connsiteX6" fmla="*/ 365760 w 2302664"/>
              <a:gd name="connsiteY6" fmla="*/ 1224177 h 1711235"/>
              <a:gd name="connsiteX7" fmla="*/ 2153506 w 2302664"/>
              <a:gd name="connsiteY7" fmla="*/ 1451844 h 1711235"/>
              <a:gd name="connsiteX8" fmla="*/ 2151639 w 2302664"/>
              <a:gd name="connsiteY8" fmla="*/ 1711235 h 1711235"/>
              <a:gd name="connsiteX9" fmla="*/ 783772 w 2302664"/>
              <a:gd name="connsiteY9" fmla="*/ 1533953 h 1711235"/>
              <a:gd name="connsiteX10" fmla="*/ 0 w 2302664"/>
              <a:gd name="connsiteY10" fmla="*/ 1477970 h 1711235"/>
              <a:gd name="connsiteX11" fmla="*/ 0 w 2302664"/>
              <a:gd name="connsiteY11"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2153506 w 2164707"/>
              <a:gd name="connsiteY7" fmla="*/ 1451844 h 1711235"/>
              <a:gd name="connsiteX8" fmla="*/ 2151639 w 2164707"/>
              <a:gd name="connsiteY8" fmla="*/ 1711235 h 1711235"/>
              <a:gd name="connsiteX9" fmla="*/ 783772 w 2164707"/>
              <a:gd name="connsiteY9" fmla="*/ 1533953 h 1711235"/>
              <a:gd name="connsiteX10" fmla="*/ 0 w 2164707"/>
              <a:gd name="connsiteY10" fmla="*/ 1477970 h 1711235"/>
              <a:gd name="connsiteX11" fmla="*/ 0 w 2164707"/>
              <a:gd name="connsiteY11"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2153506 w 2164707"/>
              <a:gd name="connsiteY7" fmla="*/ 1451844 h 1711235"/>
              <a:gd name="connsiteX8" fmla="*/ 2151639 w 2164707"/>
              <a:gd name="connsiteY8" fmla="*/ 1711235 h 1711235"/>
              <a:gd name="connsiteX9" fmla="*/ 783772 w 2164707"/>
              <a:gd name="connsiteY9" fmla="*/ 1533953 h 1711235"/>
              <a:gd name="connsiteX10" fmla="*/ 0 w 2164707"/>
              <a:gd name="connsiteY10" fmla="*/ 1477970 h 1711235"/>
              <a:gd name="connsiteX11" fmla="*/ 0 w 2164707"/>
              <a:gd name="connsiteY11"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2153506 w 2164707"/>
              <a:gd name="connsiteY7" fmla="*/ 1451844 h 1711235"/>
              <a:gd name="connsiteX8" fmla="*/ 2151639 w 2164707"/>
              <a:gd name="connsiteY8" fmla="*/ 1711235 h 1711235"/>
              <a:gd name="connsiteX9" fmla="*/ 783772 w 2164707"/>
              <a:gd name="connsiteY9" fmla="*/ 1533953 h 1711235"/>
              <a:gd name="connsiteX10" fmla="*/ 0 w 2164707"/>
              <a:gd name="connsiteY10" fmla="*/ 1477970 h 1711235"/>
              <a:gd name="connsiteX11" fmla="*/ 0 w 2164707"/>
              <a:gd name="connsiteY11"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8"/>
              <a:gd name="connsiteY0" fmla="*/ 307910 h 1711235"/>
              <a:gd name="connsiteX1" fmla="*/ 2144175 w 2164708"/>
              <a:gd name="connsiteY1" fmla="*/ 0 h 1711235"/>
              <a:gd name="connsiteX2" fmla="*/ 2164702 w 2164708"/>
              <a:gd name="connsiteY2" fmla="*/ 369494 h 1711235"/>
              <a:gd name="connsiteX3" fmla="*/ 386288 w 2164708"/>
              <a:gd name="connsiteY3" fmla="*/ 673671 h 1711235"/>
              <a:gd name="connsiteX4" fmla="*/ 2160970 w 2164708"/>
              <a:gd name="connsiteY4" fmla="*/ 675537 h 1711235"/>
              <a:gd name="connsiteX5" fmla="*/ 2155371 w 2164708"/>
              <a:gd name="connsiteY5" fmla="*/ 1220445 h 1711235"/>
              <a:gd name="connsiteX6" fmla="*/ 365760 w 2164708"/>
              <a:gd name="connsiteY6" fmla="*/ 1224177 h 1711235"/>
              <a:gd name="connsiteX7" fmla="*/ 1242839 w 2164708"/>
              <a:gd name="connsiteY7" fmla="*/ 1369735 h 1711235"/>
              <a:gd name="connsiteX8" fmla="*/ 2153506 w 2164708"/>
              <a:gd name="connsiteY8" fmla="*/ 1451844 h 1711235"/>
              <a:gd name="connsiteX9" fmla="*/ 2151639 w 2164708"/>
              <a:gd name="connsiteY9" fmla="*/ 1711235 h 1711235"/>
              <a:gd name="connsiteX10" fmla="*/ 783772 w 2164708"/>
              <a:gd name="connsiteY10" fmla="*/ 1533953 h 1711235"/>
              <a:gd name="connsiteX11" fmla="*/ 0 w 2164708"/>
              <a:gd name="connsiteY11" fmla="*/ 1477970 h 1711235"/>
              <a:gd name="connsiteX12" fmla="*/ 0 w 2164708"/>
              <a:gd name="connsiteY12" fmla="*/ 307910 h 1711235"/>
              <a:gd name="connsiteX0" fmla="*/ 0 w 2164702"/>
              <a:gd name="connsiteY0" fmla="*/ 307910 h 1711235"/>
              <a:gd name="connsiteX1" fmla="*/ 2144175 w 2164702"/>
              <a:gd name="connsiteY1" fmla="*/ 0 h 1711235"/>
              <a:gd name="connsiteX2" fmla="*/ 2164702 w 2164702"/>
              <a:gd name="connsiteY2" fmla="*/ 369494 h 1711235"/>
              <a:gd name="connsiteX3" fmla="*/ 1537686 w 2164702"/>
              <a:gd name="connsiteY3" fmla="*/ 418013 h 1711235"/>
              <a:gd name="connsiteX4" fmla="*/ 386288 w 2164702"/>
              <a:gd name="connsiteY4" fmla="*/ 673671 h 1711235"/>
              <a:gd name="connsiteX5" fmla="*/ 2160970 w 2164702"/>
              <a:gd name="connsiteY5" fmla="*/ 675537 h 1711235"/>
              <a:gd name="connsiteX6" fmla="*/ 2155371 w 2164702"/>
              <a:gd name="connsiteY6" fmla="*/ 1220445 h 1711235"/>
              <a:gd name="connsiteX7" fmla="*/ 365760 w 2164702"/>
              <a:gd name="connsiteY7" fmla="*/ 1224177 h 1711235"/>
              <a:gd name="connsiteX8" fmla="*/ 1242839 w 2164702"/>
              <a:gd name="connsiteY8" fmla="*/ 1369735 h 1711235"/>
              <a:gd name="connsiteX9" fmla="*/ 2153506 w 2164702"/>
              <a:gd name="connsiteY9" fmla="*/ 1451844 h 1711235"/>
              <a:gd name="connsiteX10" fmla="*/ 2151639 w 2164702"/>
              <a:gd name="connsiteY10" fmla="*/ 1711235 h 1711235"/>
              <a:gd name="connsiteX11" fmla="*/ 783772 w 2164702"/>
              <a:gd name="connsiteY11" fmla="*/ 1533953 h 1711235"/>
              <a:gd name="connsiteX12" fmla="*/ 0 w 2164702"/>
              <a:gd name="connsiteY12" fmla="*/ 1477970 h 1711235"/>
              <a:gd name="connsiteX13" fmla="*/ 0 w 2164702"/>
              <a:gd name="connsiteY13" fmla="*/ 307910 h 1711235"/>
              <a:gd name="connsiteX0" fmla="*/ 0 w 2164702"/>
              <a:gd name="connsiteY0" fmla="*/ 307910 h 1711235"/>
              <a:gd name="connsiteX1" fmla="*/ 2144175 w 2164702"/>
              <a:gd name="connsiteY1" fmla="*/ 0 h 1711235"/>
              <a:gd name="connsiteX2" fmla="*/ 2164702 w 2164702"/>
              <a:gd name="connsiteY2" fmla="*/ 369494 h 1711235"/>
              <a:gd name="connsiteX3" fmla="*/ 1537686 w 2164702"/>
              <a:gd name="connsiteY3" fmla="*/ 418013 h 1711235"/>
              <a:gd name="connsiteX4" fmla="*/ 386288 w 2164702"/>
              <a:gd name="connsiteY4" fmla="*/ 673671 h 1711235"/>
              <a:gd name="connsiteX5" fmla="*/ 2160970 w 2164702"/>
              <a:gd name="connsiteY5" fmla="*/ 675537 h 1711235"/>
              <a:gd name="connsiteX6" fmla="*/ 2155371 w 2164702"/>
              <a:gd name="connsiteY6" fmla="*/ 1220445 h 1711235"/>
              <a:gd name="connsiteX7" fmla="*/ 365760 w 2164702"/>
              <a:gd name="connsiteY7" fmla="*/ 1224177 h 1711235"/>
              <a:gd name="connsiteX8" fmla="*/ 1242839 w 2164702"/>
              <a:gd name="connsiteY8" fmla="*/ 1369735 h 1711235"/>
              <a:gd name="connsiteX9" fmla="*/ 2153506 w 2164702"/>
              <a:gd name="connsiteY9" fmla="*/ 1451844 h 1711235"/>
              <a:gd name="connsiteX10" fmla="*/ 2151639 w 2164702"/>
              <a:gd name="connsiteY10" fmla="*/ 1711235 h 1711235"/>
              <a:gd name="connsiteX11" fmla="*/ 783772 w 2164702"/>
              <a:gd name="connsiteY11" fmla="*/ 1533953 h 1711235"/>
              <a:gd name="connsiteX12" fmla="*/ 0 w 2164702"/>
              <a:gd name="connsiteY12" fmla="*/ 1477970 h 1711235"/>
              <a:gd name="connsiteX13" fmla="*/ 0 w 2164702"/>
              <a:gd name="connsiteY13" fmla="*/ 307910 h 1711235"/>
              <a:gd name="connsiteX0" fmla="*/ 0 w 2164702"/>
              <a:gd name="connsiteY0" fmla="*/ 307910 h 1711235"/>
              <a:gd name="connsiteX1" fmla="*/ 2144175 w 2164702"/>
              <a:gd name="connsiteY1" fmla="*/ 0 h 1711235"/>
              <a:gd name="connsiteX2" fmla="*/ 2164702 w 2164702"/>
              <a:gd name="connsiteY2" fmla="*/ 369494 h 1711235"/>
              <a:gd name="connsiteX3" fmla="*/ 1537686 w 2164702"/>
              <a:gd name="connsiteY3" fmla="*/ 418013 h 1711235"/>
              <a:gd name="connsiteX4" fmla="*/ 386288 w 2164702"/>
              <a:gd name="connsiteY4" fmla="*/ 673671 h 1711235"/>
              <a:gd name="connsiteX5" fmla="*/ 2160970 w 2164702"/>
              <a:gd name="connsiteY5" fmla="*/ 675537 h 1711235"/>
              <a:gd name="connsiteX6" fmla="*/ 2155371 w 2164702"/>
              <a:gd name="connsiteY6" fmla="*/ 1220445 h 1711235"/>
              <a:gd name="connsiteX7" fmla="*/ 365760 w 2164702"/>
              <a:gd name="connsiteY7" fmla="*/ 1224177 h 1711235"/>
              <a:gd name="connsiteX8" fmla="*/ 1242839 w 2164702"/>
              <a:gd name="connsiteY8" fmla="*/ 1369735 h 1711235"/>
              <a:gd name="connsiteX9" fmla="*/ 2153506 w 2164702"/>
              <a:gd name="connsiteY9" fmla="*/ 1451844 h 1711235"/>
              <a:gd name="connsiteX10" fmla="*/ 2151639 w 2164702"/>
              <a:gd name="connsiteY10" fmla="*/ 1711235 h 1711235"/>
              <a:gd name="connsiteX11" fmla="*/ 783772 w 2164702"/>
              <a:gd name="connsiteY11" fmla="*/ 1533953 h 1711235"/>
              <a:gd name="connsiteX12" fmla="*/ 0 w 2164702"/>
              <a:gd name="connsiteY12" fmla="*/ 1477970 h 1711235"/>
              <a:gd name="connsiteX13" fmla="*/ 0 w 2164702"/>
              <a:gd name="connsiteY13" fmla="*/ 307910 h 1711235"/>
              <a:gd name="connsiteX0" fmla="*/ 0 w 2164702"/>
              <a:gd name="connsiteY0" fmla="*/ 307910 h 1711235"/>
              <a:gd name="connsiteX1" fmla="*/ 2144175 w 2164702"/>
              <a:gd name="connsiteY1" fmla="*/ 0 h 1711235"/>
              <a:gd name="connsiteX2" fmla="*/ 2164702 w 2164702"/>
              <a:gd name="connsiteY2" fmla="*/ 369494 h 1711235"/>
              <a:gd name="connsiteX3" fmla="*/ 1537686 w 2164702"/>
              <a:gd name="connsiteY3" fmla="*/ 418013 h 1711235"/>
              <a:gd name="connsiteX4" fmla="*/ 386288 w 2164702"/>
              <a:gd name="connsiteY4" fmla="*/ 673671 h 1711235"/>
              <a:gd name="connsiteX5" fmla="*/ 2160970 w 2164702"/>
              <a:gd name="connsiteY5" fmla="*/ 675537 h 1711235"/>
              <a:gd name="connsiteX6" fmla="*/ 2155371 w 2164702"/>
              <a:gd name="connsiteY6" fmla="*/ 1220445 h 1711235"/>
              <a:gd name="connsiteX7" fmla="*/ 365760 w 2164702"/>
              <a:gd name="connsiteY7" fmla="*/ 1224177 h 1711235"/>
              <a:gd name="connsiteX8" fmla="*/ 1242839 w 2164702"/>
              <a:gd name="connsiteY8" fmla="*/ 1369735 h 1711235"/>
              <a:gd name="connsiteX9" fmla="*/ 2153506 w 2164702"/>
              <a:gd name="connsiteY9" fmla="*/ 1451844 h 1711235"/>
              <a:gd name="connsiteX10" fmla="*/ 2151639 w 2164702"/>
              <a:gd name="connsiteY10" fmla="*/ 1711235 h 1711235"/>
              <a:gd name="connsiteX11" fmla="*/ 783772 w 2164702"/>
              <a:gd name="connsiteY11" fmla="*/ 1533953 h 1711235"/>
              <a:gd name="connsiteX12" fmla="*/ 0 w 2164702"/>
              <a:gd name="connsiteY12" fmla="*/ 1477970 h 1711235"/>
              <a:gd name="connsiteX13" fmla="*/ 0 w 2164702"/>
              <a:gd name="connsiteY13" fmla="*/ 307910 h 1711235"/>
              <a:gd name="connsiteX0" fmla="*/ 0 w 2164702"/>
              <a:gd name="connsiteY0" fmla="*/ 311776 h 1715101"/>
              <a:gd name="connsiteX1" fmla="*/ 2144175 w 2164702"/>
              <a:gd name="connsiteY1" fmla="*/ 3866 h 1715101"/>
              <a:gd name="connsiteX2" fmla="*/ 2164702 w 2164702"/>
              <a:gd name="connsiteY2" fmla="*/ 373360 h 1715101"/>
              <a:gd name="connsiteX3" fmla="*/ 1537686 w 2164702"/>
              <a:gd name="connsiteY3" fmla="*/ 421879 h 1715101"/>
              <a:gd name="connsiteX4" fmla="*/ 386288 w 2164702"/>
              <a:gd name="connsiteY4" fmla="*/ 677537 h 1715101"/>
              <a:gd name="connsiteX5" fmla="*/ 2160970 w 2164702"/>
              <a:gd name="connsiteY5" fmla="*/ 679403 h 1715101"/>
              <a:gd name="connsiteX6" fmla="*/ 2155371 w 2164702"/>
              <a:gd name="connsiteY6" fmla="*/ 1224311 h 1715101"/>
              <a:gd name="connsiteX7" fmla="*/ 365760 w 2164702"/>
              <a:gd name="connsiteY7" fmla="*/ 1228043 h 1715101"/>
              <a:gd name="connsiteX8" fmla="*/ 1242839 w 2164702"/>
              <a:gd name="connsiteY8" fmla="*/ 1373601 h 1715101"/>
              <a:gd name="connsiteX9" fmla="*/ 2153506 w 2164702"/>
              <a:gd name="connsiteY9" fmla="*/ 1455710 h 1715101"/>
              <a:gd name="connsiteX10" fmla="*/ 2151639 w 2164702"/>
              <a:gd name="connsiteY10" fmla="*/ 1715101 h 1715101"/>
              <a:gd name="connsiteX11" fmla="*/ 783772 w 2164702"/>
              <a:gd name="connsiteY11" fmla="*/ 1537819 h 1715101"/>
              <a:gd name="connsiteX12" fmla="*/ 0 w 2164702"/>
              <a:gd name="connsiteY12" fmla="*/ 1481836 h 1715101"/>
              <a:gd name="connsiteX13" fmla="*/ 0 w 2164702"/>
              <a:gd name="connsiteY13" fmla="*/ 311776 h 1715101"/>
              <a:gd name="connsiteX0" fmla="*/ 0 w 2164702"/>
              <a:gd name="connsiteY0" fmla="*/ 312759 h 1716084"/>
              <a:gd name="connsiteX1" fmla="*/ 893873 w 2164702"/>
              <a:gd name="connsiteY1" fmla="*/ 204525 h 1716084"/>
              <a:gd name="connsiteX2" fmla="*/ 2144175 w 2164702"/>
              <a:gd name="connsiteY2" fmla="*/ 4849 h 1716084"/>
              <a:gd name="connsiteX3" fmla="*/ 2164702 w 2164702"/>
              <a:gd name="connsiteY3" fmla="*/ 374343 h 1716084"/>
              <a:gd name="connsiteX4" fmla="*/ 1537686 w 2164702"/>
              <a:gd name="connsiteY4" fmla="*/ 422862 h 1716084"/>
              <a:gd name="connsiteX5" fmla="*/ 386288 w 2164702"/>
              <a:gd name="connsiteY5" fmla="*/ 678520 h 1716084"/>
              <a:gd name="connsiteX6" fmla="*/ 2160970 w 2164702"/>
              <a:gd name="connsiteY6" fmla="*/ 680386 h 1716084"/>
              <a:gd name="connsiteX7" fmla="*/ 2155371 w 2164702"/>
              <a:gd name="connsiteY7" fmla="*/ 1225294 h 1716084"/>
              <a:gd name="connsiteX8" fmla="*/ 365760 w 2164702"/>
              <a:gd name="connsiteY8" fmla="*/ 1229026 h 1716084"/>
              <a:gd name="connsiteX9" fmla="*/ 1242839 w 2164702"/>
              <a:gd name="connsiteY9" fmla="*/ 1374584 h 1716084"/>
              <a:gd name="connsiteX10" fmla="*/ 2153506 w 2164702"/>
              <a:gd name="connsiteY10" fmla="*/ 1456693 h 1716084"/>
              <a:gd name="connsiteX11" fmla="*/ 2151639 w 2164702"/>
              <a:gd name="connsiteY11" fmla="*/ 1716084 h 1716084"/>
              <a:gd name="connsiteX12" fmla="*/ 783772 w 2164702"/>
              <a:gd name="connsiteY12" fmla="*/ 1538802 h 1716084"/>
              <a:gd name="connsiteX13" fmla="*/ 0 w 2164702"/>
              <a:gd name="connsiteY13" fmla="*/ 1482819 h 1716084"/>
              <a:gd name="connsiteX14" fmla="*/ 0 w 2164702"/>
              <a:gd name="connsiteY14" fmla="*/ 312759 h 1716084"/>
              <a:gd name="connsiteX0" fmla="*/ 0 w 2164702"/>
              <a:gd name="connsiteY0" fmla="*/ 312759 h 1716084"/>
              <a:gd name="connsiteX1" fmla="*/ 893873 w 2164702"/>
              <a:gd name="connsiteY1" fmla="*/ 204525 h 1716084"/>
              <a:gd name="connsiteX2" fmla="*/ 2144175 w 2164702"/>
              <a:gd name="connsiteY2" fmla="*/ 4849 h 1716084"/>
              <a:gd name="connsiteX3" fmla="*/ 2164702 w 2164702"/>
              <a:gd name="connsiteY3" fmla="*/ 374343 h 1716084"/>
              <a:gd name="connsiteX4" fmla="*/ 1537686 w 2164702"/>
              <a:gd name="connsiteY4" fmla="*/ 422862 h 1716084"/>
              <a:gd name="connsiteX5" fmla="*/ 386288 w 2164702"/>
              <a:gd name="connsiteY5" fmla="*/ 678520 h 1716084"/>
              <a:gd name="connsiteX6" fmla="*/ 2160970 w 2164702"/>
              <a:gd name="connsiteY6" fmla="*/ 680386 h 1716084"/>
              <a:gd name="connsiteX7" fmla="*/ 2155371 w 2164702"/>
              <a:gd name="connsiteY7" fmla="*/ 1225294 h 1716084"/>
              <a:gd name="connsiteX8" fmla="*/ 365760 w 2164702"/>
              <a:gd name="connsiteY8" fmla="*/ 1229026 h 1716084"/>
              <a:gd name="connsiteX9" fmla="*/ 1242839 w 2164702"/>
              <a:gd name="connsiteY9" fmla="*/ 1374584 h 1716084"/>
              <a:gd name="connsiteX10" fmla="*/ 2153506 w 2164702"/>
              <a:gd name="connsiteY10" fmla="*/ 1456693 h 1716084"/>
              <a:gd name="connsiteX11" fmla="*/ 2151639 w 2164702"/>
              <a:gd name="connsiteY11" fmla="*/ 1716084 h 1716084"/>
              <a:gd name="connsiteX12" fmla="*/ 783772 w 2164702"/>
              <a:gd name="connsiteY12" fmla="*/ 1538802 h 1716084"/>
              <a:gd name="connsiteX13" fmla="*/ 0 w 2164702"/>
              <a:gd name="connsiteY13" fmla="*/ 1482819 h 1716084"/>
              <a:gd name="connsiteX14" fmla="*/ 0 w 2164702"/>
              <a:gd name="connsiteY14" fmla="*/ 312759 h 1716084"/>
              <a:gd name="connsiteX0" fmla="*/ 0 w 2164702"/>
              <a:gd name="connsiteY0" fmla="*/ 312759 h 1716084"/>
              <a:gd name="connsiteX1" fmla="*/ 893873 w 2164702"/>
              <a:gd name="connsiteY1" fmla="*/ 204525 h 1716084"/>
              <a:gd name="connsiteX2" fmla="*/ 2144175 w 2164702"/>
              <a:gd name="connsiteY2" fmla="*/ 4849 h 1716084"/>
              <a:gd name="connsiteX3" fmla="*/ 2164702 w 2164702"/>
              <a:gd name="connsiteY3" fmla="*/ 374343 h 1716084"/>
              <a:gd name="connsiteX4" fmla="*/ 1537686 w 2164702"/>
              <a:gd name="connsiteY4" fmla="*/ 422862 h 1716084"/>
              <a:gd name="connsiteX5" fmla="*/ 386288 w 2164702"/>
              <a:gd name="connsiteY5" fmla="*/ 678520 h 1716084"/>
              <a:gd name="connsiteX6" fmla="*/ 2160970 w 2164702"/>
              <a:gd name="connsiteY6" fmla="*/ 680386 h 1716084"/>
              <a:gd name="connsiteX7" fmla="*/ 2155371 w 2164702"/>
              <a:gd name="connsiteY7" fmla="*/ 1225294 h 1716084"/>
              <a:gd name="connsiteX8" fmla="*/ 365760 w 2164702"/>
              <a:gd name="connsiteY8" fmla="*/ 1229026 h 1716084"/>
              <a:gd name="connsiteX9" fmla="*/ 1242839 w 2164702"/>
              <a:gd name="connsiteY9" fmla="*/ 1374584 h 1716084"/>
              <a:gd name="connsiteX10" fmla="*/ 2153506 w 2164702"/>
              <a:gd name="connsiteY10" fmla="*/ 1456693 h 1716084"/>
              <a:gd name="connsiteX11" fmla="*/ 2151639 w 2164702"/>
              <a:gd name="connsiteY11" fmla="*/ 1716084 h 1716084"/>
              <a:gd name="connsiteX12" fmla="*/ 783772 w 2164702"/>
              <a:gd name="connsiteY12" fmla="*/ 1538802 h 1716084"/>
              <a:gd name="connsiteX13" fmla="*/ 0 w 2164702"/>
              <a:gd name="connsiteY13" fmla="*/ 1482819 h 1716084"/>
              <a:gd name="connsiteX14" fmla="*/ 0 w 2164702"/>
              <a:gd name="connsiteY14" fmla="*/ 312759 h 1716084"/>
              <a:gd name="connsiteX0" fmla="*/ 0 w 2164702"/>
              <a:gd name="connsiteY0" fmla="*/ 317314 h 1720639"/>
              <a:gd name="connsiteX1" fmla="*/ 893873 w 2164702"/>
              <a:gd name="connsiteY1" fmla="*/ 209080 h 1720639"/>
              <a:gd name="connsiteX2" fmla="*/ 2144175 w 2164702"/>
              <a:gd name="connsiteY2" fmla="*/ 9404 h 1720639"/>
              <a:gd name="connsiteX3" fmla="*/ 2164702 w 2164702"/>
              <a:gd name="connsiteY3" fmla="*/ 378898 h 1720639"/>
              <a:gd name="connsiteX4" fmla="*/ 1537686 w 2164702"/>
              <a:gd name="connsiteY4" fmla="*/ 427417 h 1720639"/>
              <a:gd name="connsiteX5" fmla="*/ 386288 w 2164702"/>
              <a:gd name="connsiteY5" fmla="*/ 683075 h 1720639"/>
              <a:gd name="connsiteX6" fmla="*/ 2160970 w 2164702"/>
              <a:gd name="connsiteY6" fmla="*/ 684941 h 1720639"/>
              <a:gd name="connsiteX7" fmla="*/ 2155371 w 2164702"/>
              <a:gd name="connsiteY7" fmla="*/ 1229849 h 1720639"/>
              <a:gd name="connsiteX8" fmla="*/ 365760 w 2164702"/>
              <a:gd name="connsiteY8" fmla="*/ 1233581 h 1720639"/>
              <a:gd name="connsiteX9" fmla="*/ 1242839 w 2164702"/>
              <a:gd name="connsiteY9" fmla="*/ 1379139 h 1720639"/>
              <a:gd name="connsiteX10" fmla="*/ 2153506 w 2164702"/>
              <a:gd name="connsiteY10" fmla="*/ 1461248 h 1720639"/>
              <a:gd name="connsiteX11" fmla="*/ 2151639 w 2164702"/>
              <a:gd name="connsiteY11" fmla="*/ 1720639 h 1720639"/>
              <a:gd name="connsiteX12" fmla="*/ 783772 w 2164702"/>
              <a:gd name="connsiteY12" fmla="*/ 1543357 h 1720639"/>
              <a:gd name="connsiteX13" fmla="*/ 0 w 2164702"/>
              <a:gd name="connsiteY13" fmla="*/ 1487374 h 1720639"/>
              <a:gd name="connsiteX14" fmla="*/ 0 w 2164702"/>
              <a:gd name="connsiteY14" fmla="*/ 317314 h 1720639"/>
              <a:gd name="connsiteX0" fmla="*/ 0 w 2164702"/>
              <a:gd name="connsiteY0" fmla="*/ 311299 h 1714624"/>
              <a:gd name="connsiteX1" fmla="*/ 893873 w 2164702"/>
              <a:gd name="connsiteY1" fmla="*/ 203065 h 1714624"/>
              <a:gd name="connsiteX2" fmla="*/ 2144175 w 2164702"/>
              <a:gd name="connsiteY2" fmla="*/ 3389 h 1714624"/>
              <a:gd name="connsiteX3" fmla="*/ 2164702 w 2164702"/>
              <a:gd name="connsiteY3" fmla="*/ 372883 h 1714624"/>
              <a:gd name="connsiteX4" fmla="*/ 1537686 w 2164702"/>
              <a:gd name="connsiteY4" fmla="*/ 421402 h 1714624"/>
              <a:gd name="connsiteX5" fmla="*/ 386288 w 2164702"/>
              <a:gd name="connsiteY5" fmla="*/ 677060 h 1714624"/>
              <a:gd name="connsiteX6" fmla="*/ 2160970 w 2164702"/>
              <a:gd name="connsiteY6" fmla="*/ 678926 h 1714624"/>
              <a:gd name="connsiteX7" fmla="*/ 2155371 w 2164702"/>
              <a:gd name="connsiteY7" fmla="*/ 1223834 h 1714624"/>
              <a:gd name="connsiteX8" fmla="*/ 365760 w 2164702"/>
              <a:gd name="connsiteY8" fmla="*/ 1227566 h 1714624"/>
              <a:gd name="connsiteX9" fmla="*/ 1242839 w 2164702"/>
              <a:gd name="connsiteY9" fmla="*/ 1373124 h 1714624"/>
              <a:gd name="connsiteX10" fmla="*/ 2153506 w 2164702"/>
              <a:gd name="connsiteY10" fmla="*/ 1455233 h 1714624"/>
              <a:gd name="connsiteX11" fmla="*/ 2151639 w 2164702"/>
              <a:gd name="connsiteY11" fmla="*/ 1714624 h 1714624"/>
              <a:gd name="connsiteX12" fmla="*/ 783772 w 2164702"/>
              <a:gd name="connsiteY12" fmla="*/ 1537342 h 1714624"/>
              <a:gd name="connsiteX13" fmla="*/ 0 w 2164702"/>
              <a:gd name="connsiteY13" fmla="*/ 1481359 h 1714624"/>
              <a:gd name="connsiteX14" fmla="*/ 0 w 2164702"/>
              <a:gd name="connsiteY14" fmla="*/ 311299 h 1714624"/>
              <a:gd name="connsiteX0" fmla="*/ 0 w 2164702"/>
              <a:gd name="connsiteY0" fmla="*/ 315384 h 1718709"/>
              <a:gd name="connsiteX1" fmla="*/ 893873 w 2164702"/>
              <a:gd name="connsiteY1" fmla="*/ 207150 h 1718709"/>
              <a:gd name="connsiteX2" fmla="*/ 2144175 w 2164702"/>
              <a:gd name="connsiteY2" fmla="*/ 7474 h 1718709"/>
              <a:gd name="connsiteX3" fmla="*/ 2164702 w 2164702"/>
              <a:gd name="connsiteY3" fmla="*/ 376968 h 1718709"/>
              <a:gd name="connsiteX4" fmla="*/ 1537686 w 2164702"/>
              <a:gd name="connsiteY4" fmla="*/ 425487 h 1718709"/>
              <a:gd name="connsiteX5" fmla="*/ 386288 w 2164702"/>
              <a:gd name="connsiteY5" fmla="*/ 681145 h 1718709"/>
              <a:gd name="connsiteX6" fmla="*/ 2160970 w 2164702"/>
              <a:gd name="connsiteY6" fmla="*/ 683011 h 1718709"/>
              <a:gd name="connsiteX7" fmla="*/ 2155371 w 2164702"/>
              <a:gd name="connsiteY7" fmla="*/ 1227919 h 1718709"/>
              <a:gd name="connsiteX8" fmla="*/ 365760 w 2164702"/>
              <a:gd name="connsiteY8" fmla="*/ 1231651 h 1718709"/>
              <a:gd name="connsiteX9" fmla="*/ 1242839 w 2164702"/>
              <a:gd name="connsiteY9" fmla="*/ 1377209 h 1718709"/>
              <a:gd name="connsiteX10" fmla="*/ 2153506 w 2164702"/>
              <a:gd name="connsiteY10" fmla="*/ 1459318 h 1718709"/>
              <a:gd name="connsiteX11" fmla="*/ 2151639 w 2164702"/>
              <a:gd name="connsiteY11" fmla="*/ 1718709 h 1718709"/>
              <a:gd name="connsiteX12" fmla="*/ 783772 w 2164702"/>
              <a:gd name="connsiteY12" fmla="*/ 1541427 h 1718709"/>
              <a:gd name="connsiteX13" fmla="*/ 0 w 2164702"/>
              <a:gd name="connsiteY13" fmla="*/ 1485444 h 1718709"/>
              <a:gd name="connsiteX14" fmla="*/ 0 w 2164702"/>
              <a:gd name="connsiteY14" fmla="*/ 315384 h 1718709"/>
              <a:gd name="connsiteX0" fmla="*/ 0 w 2164702"/>
              <a:gd name="connsiteY0" fmla="*/ 310783 h 1714108"/>
              <a:gd name="connsiteX1" fmla="*/ 893873 w 2164702"/>
              <a:gd name="connsiteY1" fmla="*/ 202549 h 1714108"/>
              <a:gd name="connsiteX2" fmla="*/ 2144175 w 2164702"/>
              <a:gd name="connsiteY2" fmla="*/ 2873 h 1714108"/>
              <a:gd name="connsiteX3" fmla="*/ 2164702 w 2164702"/>
              <a:gd name="connsiteY3" fmla="*/ 372367 h 1714108"/>
              <a:gd name="connsiteX4" fmla="*/ 1537686 w 2164702"/>
              <a:gd name="connsiteY4" fmla="*/ 420886 h 1714108"/>
              <a:gd name="connsiteX5" fmla="*/ 386288 w 2164702"/>
              <a:gd name="connsiteY5" fmla="*/ 676544 h 1714108"/>
              <a:gd name="connsiteX6" fmla="*/ 2160970 w 2164702"/>
              <a:gd name="connsiteY6" fmla="*/ 678410 h 1714108"/>
              <a:gd name="connsiteX7" fmla="*/ 2155371 w 2164702"/>
              <a:gd name="connsiteY7" fmla="*/ 1223318 h 1714108"/>
              <a:gd name="connsiteX8" fmla="*/ 365760 w 2164702"/>
              <a:gd name="connsiteY8" fmla="*/ 1227050 h 1714108"/>
              <a:gd name="connsiteX9" fmla="*/ 1242839 w 2164702"/>
              <a:gd name="connsiteY9" fmla="*/ 1372608 h 1714108"/>
              <a:gd name="connsiteX10" fmla="*/ 2153506 w 2164702"/>
              <a:gd name="connsiteY10" fmla="*/ 1454717 h 1714108"/>
              <a:gd name="connsiteX11" fmla="*/ 2151639 w 2164702"/>
              <a:gd name="connsiteY11" fmla="*/ 1714108 h 1714108"/>
              <a:gd name="connsiteX12" fmla="*/ 783772 w 2164702"/>
              <a:gd name="connsiteY12" fmla="*/ 1536826 h 1714108"/>
              <a:gd name="connsiteX13" fmla="*/ 0 w 2164702"/>
              <a:gd name="connsiteY13" fmla="*/ 1480843 h 1714108"/>
              <a:gd name="connsiteX14" fmla="*/ 0 w 2164702"/>
              <a:gd name="connsiteY14" fmla="*/ 310783 h 1714108"/>
              <a:gd name="connsiteX0" fmla="*/ 0 w 2187096"/>
              <a:gd name="connsiteY0" fmla="*/ 310783 h 1714108"/>
              <a:gd name="connsiteX1" fmla="*/ 916267 w 2187096"/>
              <a:gd name="connsiteY1" fmla="*/ 202549 h 1714108"/>
              <a:gd name="connsiteX2" fmla="*/ 2166569 w 2187096"/>
              <a:gd name="connsiteY2" fmla="*/ 2873 h 1714108"/>
              <a:gd name="connsiteX3" fmla="*/ 2187096 w 2187096"/>
              <a:gd name="connsiteY3" fmla="*/ 372367 h 1714108"/>
              <a:gd name="connsiteX4" fmla="*/ 1560080 w 2187096"/>
              <a:gd name="connsiteY4" fmla="*/ 420886 h 1714108"/>
              <a:gd name="connsiteX5" fmla="*/ 408682 w 2187096"/>
              <a:gd name="connsiteY5" fmla="*/ 676544 h 1714108"/>
              <a:gd name="connsiteX6" fmla="*/ 2183364 w 2187096"/>
              <a:gd name="connsiteY6" fmla="*/ 678410 h 1714108"/>
              <a:gd name="connsiteX7" fmla="*/ 2177765 w 2187096"/>
              <a:gd name="connsiteY7" fmla="*/ 1223318 h 1714108"/>
              <a:gd name="connsiteX8" fmla="*/ 388154 w 2187096"/>
              <a:gd name="connsiteY8" fmla="*/ 1227050 h 1714108"/>
              <a:gd name="connsiteX9" fmla="*/ 1265233 w 2187096"/>
              <a:gd name="connsiteY9" fmla="*/ 1372608 h 1714108"/>
              <a:gd name="connsiteX10" fmla="*/ 2175900 w 2187096"/>
              <a:gd name="connsiteY10" fmla="*/ 1454717 h 1714108"/>
              <a:gd name="connsiteX11" fmla="*/ 2174033 w 2187096"/>
              <a:gd name="connsiteY11" fmla="*/ 1714108 h 1714108"/>
              <a:gd name="connsiteX12" fmla="*/ 806166 w 2187096"/>
              <a:gd name="connsiteY12" fmla="*/ 1536826 h 1714108"/>
              <a:gd name="connsiteX13" fmla="*/ 22394 w 2187096"/>
              <a:gd name="connsiteY13" fmla="*/ 1480843 h 1714108"/>
              <a:gd name="connsiteX14" fmla="*/ 0 w 2187096"/>
              <a:gd name="connsiteY14" fmla="*/ 310783 h 1714108"/>
              <a:gd name="connsiteX0" fmla="*/ 0 w 2187096"/>
              <a:gd name="connsiteY0" fmla="*/ 310783 h 1714108"/>
              <a:gd name="connsiteX1" fmla="*/ 916267 w 2187096"/>
              <a:gd name="connsiteY1" fmla="*/ 202549 h 1714108"/>
              <a:gd name="connsiteX2" fmla="*/ 2166569 w 2187096"/>
              <a:gd name="connsiteY2" fmla="*/ 2873 h 1714108"/>
              <a:gd name="connsiteX3" fmla="*/ 2187096 w 2187096"/>
              <a:gd name="connsiteY3" fmla="*/ 372367 h 1714108"/>
              <a:gd name="connsiteX4" fmla="*/ 1560080 w 2187096"/>
              <a:gd name="connsiteY4" fmla="*/ 420886 h 1714108"/>
              <a:gd name="connsiteX5" fmla="*/ 408682 w 2187096"/>
              <a:gd name="connsiteY5" fmla="*/ 676544 h 1714108"/>
              <a:gd name="connsiteX6" fmla="*/ 2183364 w 2187096"/>
              <a:gd name="connsiteY6" fmla="*/ 678410 h 1714108"/>
              <a:gd name="connsiteX7" fmla="*/ 2177765 w 2187096"/>
              <a:gd name="connsiteY7" fmla="*/ 1223318 h 1714108"/>
              <a:gd name="connsiteX8" fmla="*/ 388154 w 2187096"/>
              <a:gd name="connsiteY8" fmla="*/ 1227050 h 1714108"/>
              <a:gd name="connsiteX9" fmla="*/ 1265233 w 2187096"/>
              <a:gd name="connsiteY9" fmla="*/ 1372608 h 1714108"/>
              <a:gd name="connsiteX10" fmla="*/ 2175900 w 2187096"/>
              <a:gd name="connsiteY10" fmla="*/ 1454717 h 1714108"/>
              <a:gd name="connsiteX11" fmla="*/ 2174033 w 2187096"/>
              <a:gd name="connsiteY11" fmla="*/ 1714108 h 1714108"/>
              <a:gd name="connsiteX12" fmla="*/ 806166 w 2187096"/>
              <a:gd name="connsiteY12" fmla="*/ 1536826 h 1714108"/>
              <a:gd name="connsiteX13" fmla="*/ 0 w 2187096"/>
              <a:gd name="connsiteY13" fmla="*/ 1478977 h 1714108"/>
              <a:gd name="connsiteX14" fmla="*/ 0 w 2187096"/>
              <a:gd name="connsiteY14" fmla="*/ 310783 h 171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7096" h="1714108">
                <a:moveTo>
                  <a:pt x="0" y="310783"/>
                </a:moveTo>
                <a:cubicBezTo>
                  <a:pt x="352075" y="322291"/>
                  <a:pt x="620486" y="300520"/>
                  <a:pt x="916267" y="202549"/>
                </a:cubicBezTo>
                <a:cubicBezTo>
                  <a:pt x="1460243" y="39264"/>
                  <a:pt x="1793966" y="-13611"/>
                  <a:pt x="2166569" y="2873"/>
                </a:cubicBezTo>
                <a:cubicBezTo>
                  <a:pt x="2176210" y="124482"/>
                  <a:pt x="2183364" y="258222"/>
                  <a:pt x="2187096" y="372367"/>
                </a:cubicBezTo>
                <a:cubicBezTo>
                  <a:pt x="1963472" y="382631"/>
                  <a:pt x="1863946" y="362725"/>
                  <a:pt x="1560080" y="420886"/>
                </a:cubicBezTo>
                <a:cubicBezTo>
                  <a:pt x="1263678" y="471582"/>
                  <a:pt x="850331" y="656328"/>
                  <a:pt x="408682" y="676544"/>
                </a:cubicBezTo>
                <a:cubicBezTo>
                  <a:pt x="615200" y="680898"/>
                  <a:pt x="1754155" y="669390"/>
                  <a:pt x="2183364" y="678410"/>
                </a:cubicBezTo>
                <a:cubicBezTo>
                  <a:pt x="2179632" y="808728"/>
                  <a:pt x="2189584" y="934380"/>
                  <a:pt x="2177765" y="1223318"/>
                </a:cubicBezTo>
                <a:cubicBezTo>
                  <a:pt x="1841241" y="1243533"/>
                  <a:pt x="599337" y="1219897"/>
                  <a:pt x="388154" y="1227050"/>
                </a:cubicBezTo>
                <a:cubicBezTo>
                  <a:pt x="638837" y="1258152"/>
                  <a:pt x="821718" y="1260019"/>
                  <a:pt x="1265233" y="1372608"/>
                </a:cubicBezTo>
                <a:cubicBezTo>
                  <a:pt x="1615442" y="1477734"/>
                  <a:pt x="2018524" y="1460004"/>
                  <a:pt x="2175900" y="1454717"/>
                </a:cubicBezTo>
                <a:cubicBezTo>
                  <a:pt x="2175278" y="1541181"/>
                  <a:pt x="2174655" y="1627644"/>
                  <a:pt x="2174033" y="1714108"/>
                </a:cubicBezTo>
                <a:cubicBezTo>
                  <a:pt x="1451533" y="1711309"/>
                  <a:pt x="1142380" y="1599964"/>
                  <a:pt x="806166" y="1536826"/>
                </a:cubicBezTo>
                <a:cubicBezTo>
                  <a:pt x="557662" y="1492351"/>
                  <a:pt x="444760" y="1471513"/>
                  <a:pt x="0" y="1478977"/>
                </a:cubicBezTo>
                <a:lnTo>
                  <a:pt x="0" y="310783"/>
                </a:lnTo>
                <a:close/>
              </a:path>
            </a:pathLst>
          </a:custGeom>
          <a:solidFill>
            <a:schemeClr val="accent4">
              <a:alpha val="5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01" name="TextBox 2100">
            <a:extLst>
              <a:ext uri="{FF2B5EF4-FFF2-40B4-BE49-F238E27FC236}">
                <a16:creationId xmlns:a16="http://schemas.microsoft.com/office/drawing/2014/main" id="{49EFF9CE-E976-780C-7605-D8E567F0A998}"/>
              </a:ext>
            </a:extLst>
          </p:cNvPr>
          <p:cNvSpPr txBox="1"/>
          <p:nvPr/>
        </p:nvSpPr>
        <p:spPr bwMode="auto">
          <a:xfrm>
            <a:off x="7238690" y="1600200"/>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193</a:t>
            </a:r>
          </a:p>
        </p:txBody>
      </p:sp>
      <p:sp>
        <p:nvSpPr>
          <p:cNvPr id="2102" name="TextBox 2101">
            <a:extLst>
              <a:ext uri="{FF2B5EF4-FFF2-40B4-BE49-F238E27FC236}">
                <a16:creationId xmlns:a16="http://schemas.microsoft.com/office/drawing/2014/main" id="{F2B0F472-ACF0-9859-3D1E-976B782D0C13}"/>
              </a:ext>
            </a:extLst>
          </p:cNvPr>
          <p:cNvSpPr txBox="1"/>
          <p:nvPr/>
        </p:nvSpPr>
        <p:spPr bwMode="auto">
          <a:xfrm>
            <a:off x="6951307" y="1908110"/>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51</a:t>
            </a:r>
          </a:p>
        </p:txBody>
      </p:sp>
      <p:sp>
        <p:nvSpPr>
          <p:cNvPr id="2103" name="TextBox 2102">
            <a:extLst>
              <a:ext uri="{FF2B5EF4-FFF2-40B4-BE49-F238E27FC236}">
                <a16:creationId xmlns:a16="http://schemas.microsoft.com/office/drawing/2014/main" id="{0919C76E-FC95-526B-8B1F-7DF76AD93CCB}"/>
              </a:ext>
            </a:extLst>
          </p:cNvPr>
          <p:cNvSpPr txBox="1"/>
          <p:nvPr/>
        </p:nvSpPr>
        <p:spPr bwMode="auto">
          <a:xfrm>
            <a:off x="7546599" y="2012613"/>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250</a:t>
            </a:r>
          </a:p>
        </p:txBody>
      </p:sp>
      <p:sp>
        <p:nvSpPr>
          <p:cNvPr id="2104" name="TextBox 2103">
            <a:extLst>
              <a:ext uri="{FF2B5EF4-FFF2-40B4-BE49-F238E27FC236}">
                <a16:creationId xmlns:a16="http://schemas.microsoft.com/office/drawing/2014/main" id="{3D09E131-52CC-9A1B-7ECB-F47983EB6F2F}"/>
              </a:ext>
            </a:extLst>
          </p:cNvPr>
          <p:cNvSpPr txBox="1"/>
          <p:nvPr/>
        </p:nvSpPr>
        <p:spPr bwMode="auto">
          <a:xfrm>
            <a:off x="7318933" y="2688150"/>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373</a:t>
            </a:r>
          </a:p>
        </p:txBody>
      </p:sp>
      <p:sp>
        <p:nvSpPr>
          <p:cNvPr id="2105" name="TextBox 2104">
            <a:extLst>
              <a:ext uri="{FF2B5EF4-FFF2-40B4-BE49-F238E27FC236}">
                <a16:creationId xmlns:a16="http://schemas.microsoft.com/office/drawing/2014/main" id="{14659318-8E06-0F42-568B-67DAE4278363}"/>
              </a:ext>
            </a:extLst>
          </p:cNvPr>
          <p:cNvSpPr txBox="1"/>
          <p:nvPr/>
        </p:nvSpPr>
        <p:spPr bwMode="auto">
          <a:xfrm>
            <a:off x="7298406" y="3210664"/>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168</a:t>
            </a:r>
          </a:p>
        </p:txBody>
      </p:sp>
      <p:sp>
        <p:nvSpPr>
          <p:cNvPr id="2106" name="TextBox 2105">
            <a:extLst>
              <a:ext uri="{FF2B5EF4-FFF2-40B4-BE49-F238E27FC236}">
                <a16:creationId xmlns:a16="http://schemas.microsoft.com/office/drawing/2014/main" id="{B4F7CC7F-53EA-5B79-5FAB-F9A975351D64}"/>
              </a:ext>
            </a:extLst>
          </p:cNvPr>
          <p:cNvSpPr txBox="1"/>
          <p:nvPr/>
        </p:nvSpPr>
        <p:spPr bwMode="auto">
          <a:xfrm>
            <a:off x="7322666" y="3630542"/>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234</a:t>
            </a:r>
          </a:p>
        </p:txBody>
      </p:sp>
      <p:sp>
        <p:nvSpPr>
          <p:cNvPr id="2084" name="Freeform: Shape 2083">
            <a:extLst>
              <a:ext uri="{FF2B5EF4-FFF2-40B4-BE49-F238E27FC236}">
                <a16:creationId xmlns:a16="http://schemas.microsoft.com/office/drawing/2014/main" id="{ACE2FD4F-D899-3786-691A-E8EAAD6539B0}"/>
              </a:ext>
            </a:extLst>
          </p:cNvPr>
          <p:cNvSpPr/>
          <p:nvPr/>
        </p:nvSpPr>
        <p:spPr bwMode="auto">
          <a:xfrm>
            <a:off x="6449319" y="1621660"/>
            <a:ext cx="2166568" cy="2332653"/>
          </a:xfrm>
          <a:custGeom>
            <a:avLst/>
            <a:gdLst>
              <a:gd name="connsiteX0" fmla="*/ 0 w 2166568"/>
              <a:gd name="connsiteY0" fmla="*/ 0 h 2332653"/>
              <a:gd name="connsiteX1" fmla="*/ 0 w 2166568"/>
              <a:gd name="connsiteY1" fmla="*/ 2332653 h 2332653"/>
              <a:gd name="connsiteX2" fmla="*/ 2166568 w 2166568"/>
              <a:gd name="connsiteY2" fmla="*/ 2332653 h 2332653"/>
              <a:gd name="connsiteX3" fmla="*/ 2166568 w 2166568"/>
              <a:gd name="connsiteY3" fmla="*/ 7465 h 2332653"/>
            </a:gdLst>
            <a:ahLst/>
            <a:cxnLst>
              <a:cxn ang="0">
                <a:pos x="connsiteX0" y="connsiteY0"/>
              </a:cxn>
              <a:cxn ang="0">
                <a:pos x="connsiteX1" y="connsiteY1"/>
              </a:cxn>
              <a:cxn ang="0">
                <a:pos x="connsiteX2" y="connsiteY2"/>
              </a:cxn>
              <a:cxn ang="0">
                <a:pos x="connsiteX3" y="connsiteY3"/>
              </a:cxn>
            </a:cxnLst>
            <a:rect l="l" t="t" r="r" b="b"/>
            <a:pathLst>
              <a:path w="2166568" h="2332653">
                <a:moveTo>
                  <a:pt x="0" y="0"/>
                </a:moveTo>
                <a:lnTo>
                  <a:pt x="0" y="2332653"/>
                </a:lnTo>
                <a:lnTo>
                  <a:pt x="2166568" y="2332653"/>
                </a:lnTo>
                <a:lnTo>
                  <a:pt x="2166568" y="7465"/>
                </a:lnTo>
              </a:path>
            </a:pathLst>
          </a:custGeom>
          <a:noFill/>
          <a:ln w="28575">
            <a:solidFill>
              <a:schemeClr val="bg1"/>
            </a:solidFill>
            <a:miter lim="800000"/>
            <a:headEnd/>
            <a:tailEnd/>
          </a:ln>
        </p:spPr>
        <p:txBody>
          <a:bodyPr rtlCol="0" anchor="ctr"/>
          <a:lstStyle/>
          <a:p>
            <a:pPr algn="ctr"/>
            <a:endParaRPr lang="en-US" dirty="0"/>
          </a:p>
        </p:txBody>
      </p:sp>
      <p:grpSp>
        <p:nvGrpSpPr>
          <p:cNvPr id="2107" name="Group 2106">
            <a:extLst>
              <a:ext uri="{FF2B5EF4-FFF2-40B4-BE49-F238E27FC236}">
                <a16:creationId xmlns:a16="http://schemas.microsoft.com/office/drawing/2014/main" id="{B310095A-D711-4C76-CFB4-B5DF3FA31663}"/>
              </a:ext>
            </a:extLst>
          </p:cNvPr>
          <p:cNvGrpSpPr/>
          <p:nvPr/>
        </p:nvGrpSpPr>
        <p:grpSpPr>
          <a:xfrm>
            <a:off x="6402666" y="1630991"/>
            <a:ext cx="89574" cy="2323322"/>
            <a:chOff x="6402666" y="1630991"/>
            <a:chExt cx="89574" cy="2323322"/>
          </a:xfrm>
        </p:grpSpPr>
        <p:cxnSp>
          <p:nvCxnSpPr>
            <p:cNvPr id="2086" name="Straight Connector 2085">
              <a:extLst>
                <a:ext uri="{FF2B5EF4-FFF2-40B4-BE49-F238E27FC236}">
                  <a16:creationId xmlns:a16="http://schemas.microsoft.com/office/drawing/2014/main" id="{730F8134-8688-FACF-4B78-CC8DA29F12D5}"/>
                </a:ext>
              </a:extLst>
            </p:cNvPr>
            <p:cNvCxnSpPr>
              <a:cxnSpLocks/>
            </p:cNvCxnSpPr>
            <p:nvPr/>
          </p:nvCxnSpPr>
          <p:spPr bwMode="auto">
            <a:xfrm>
              <a:off x="6402666" y="1981822"/>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088" name="Straight Connector 2087">
              <a:extLst>
                <a:ext uri="{FF2B5EF4-FFF2-40B4-BE49-F238E27FC236}">
                  <a16:creationId xmlns:a16="http://schemas.microsoft.com/office/drawing/2014/main" id="{EFA7C0C5-3279-9E2E-C4F5-622C51229AEE}"/>
                </a:ext>
              </a:extLst>
            </p:cNvPr>
            <p:cNvCxnSpPr>
              <a:cxnSpLocks/>
            </p:cNvCxnSpPr>
            <p:nvPr/>
          </p:nvCxnSpPr>
          <p:spPr bwMode="auto">
            <a:xfrm>
              <a:off x="6402666" y="2216954"/>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089" name="Straight Connector 2088">
              <a:extLst>
                <a:ext uri="{FF2B5EF4-FFF2-40B4-BE49-F238E27FC236}">
                  <a16:creationId xmlns:a16="http://schemas.microsoft.com/office/drawing/2014/main" id="{4148B5FC-DE7D-B03E-C197-296C0A863302}"/>
                </a:ext>
              </a:extLst>
            </p:cNvPr>
            <p:cNvCxnSpPr>
              <a:cxnSpLocks/>
            </p:cNvCxnSpPr>
            <p:nvPr/>
          </p:nvCxnSpPr>
          <p:spPr bwMode="auto">
            <a:xfrm>
              <a:off x="6402666" y="3385146"/>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090" name="Straight Connector 2089">
              <a:extLst>
                <a:ext uri="{FF2B5EF4-FFF2-40B4-BE49-F238E27FC236}">
                  <a16:creationId xmlns:a16="http://schemas.microsoft.com/office/drawing/2014/main" id="{67418733-DC20-4414-6AFE-EC01FC886B3D}"/>
                </a:ext>
              </a:extLst>
            </p:cNvPr>
            <p:cNvCxnSpPr>
              <a:cxnSpLocks/>
            </p:cNvCxnSpPr>
            <p:nvPr/>
          </p:nvCxnSpPr>
          <p:spPr bwMode="auto">
            <a:xfrm>
              <a:off x="6402666" y="3612813"/>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091" name="Straight Connector 2090">
              <a:extLst>
                <a:ext uri="{FF2B5EF4-FFF2-40B4-BE49-F238E27FC236}">
                  <a16:creationId xmlns:a16="http://schemas.microsoft.com/office/drawing/2014/main" id="{8E14F0A0-AE14-75E6-5A15-CB1ED562F8CF}"/>
                </a:ext>
              </a:extLst>
            </p:cNvPr>
            <p:cNvCxnSpPr>
              <a:cxnSpLocks/>
            </p:cNvCxnSpPr>
            <p:nvPr/>
          </p:nvCxnSpPr>
          <p:spPr bwMode="auto">
            <a:xfrm>
              <a:off x="6402666" y="3954313"/>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092" name="Straight Connector 2091">
              <a:extLst>
                <a:ext uri="{FF2B5EF4-FFF2-40B4-BE49-F238E27FC236}">
                  <a16:creationId xmlns:a16="http://schemas.microsoft.com/office/drawing/2014/main" id="{DF2D5F71-3CA5-50CD-16EA-12980A55BD16}"/>
                </a:ext>
              </a:extLst>
            </p:cNvPr>
            <p:cNvCxnSpPr>
              <a:cxnSpLocks/>
            </p:cNvCxnSpPr>
            <p:nvPr/>
          </p:nvCxnSpPr>
          <p:spPr bwMode="auto">
            <a:xfrm>
              <a:off x="6402666" y="1630991"/>
              <a:ext cx="89574" cy="0"/>
            </a:xfrm>
            <a:prstGeom prst="line">
              <a:avLst/>
            </a:prstGeom>
            <a:noFill/>
            <a:ln w="28575" cap="flat" cmpd="sng" algn="ctr">
              <a:solidFill>
                <a:schemeClr val="bg1"/>
              </a:solidFill>
              <a:prstDash val="solid"/>
              <a:round/>
              <a:headEnd type="none" w="med" len="med"/>
              <a:tailEnd type="none" w="med" len="med"/>
            </a:ln>
            <a:effectLst/>
          </p:spPr>
        </p:cxnSp>
      </p:grpSp>
      <p:grpSp>
        <p:nvGrpSpPr>
          <p:cNvPr id="2108" name="Group 2107">
            <a:extLst>
              <a:ext uri="{FF2B5EF4-FFF2-40B4-BE49-F238E27FC236}">
                <a16:creationId xmlns:a16="http://schemas.microsoft.com/office/drawing/2014/main" id="{D077CA9E-6549-9053-701C-EAD196EF156D}"/>
              </a:ext>
            </a:extLst>
          </p:cNvPr>
          <p:cNvGrpSpPr/>
          <p:nvPr/>
        </p:nvGrpSpPr>
        <p:grpSpPr>
          <a:xfrm>
            <a:off x="8569234" y="1630991"/>
            <a:ext cx="89574" cy="1731761"/>
            <a:chOff x="8569234" y="1630991"/>
            <a:chExt cx="89574" cy="1731761"/>
          </a:xfrm>
        </p:grpSpPr>
        <p:cxnSp>
          <p:nvCxnSpPr>
            <p:cNvPr id="2093" name="Straight Connector 2092">
              <a:extLst>
                <a:ext uri="{FF2B5EF4-FFF2-40B4-BE49-F238E27FC236}">
                  <a16:creationId xmlns:a16="http://schemas.microsoft.com/office/drawing/2014/main" id="{613CD4F6-C673-673B-DED8-B22D889FFD43}"/>
                </a:ext>
              </a:extLst>
            </p:cNvPr>
            <p:cNvCxnSpPr>
              <a:cxnSpLocks/>
            </p:cNvCxnSpPr>
            <p:nvPr/>
          </p:nvCxnSpPr>
          <p:spPr bwMode="auto">
            <a:xfrm>
              <a:off x="8569234" y="1630991"/>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094" name="Straight Connector 2093">
              <a:extLst>
                <a:ext uri="{FF2B5EF4-FFF2-40B4-BE49-F238E27FC236}">
                  <a16:creationId xmlns:a16="http://schemas.microsoft.com/office/drawing/2014/main" id="{C04E2B00-262E-A7DC-2345-9428497E8C1B}"/>
                </a:ext>
              </a:extLst>
            </p:cNvPr>
            <p:cNvCxnSpPr>
              <a:cxnSpLocks/>
            </p:cNvCxnSpPr>
            <p:nvPr/>
          </p:nvCxnSpPr>
          <p:spPr bwMode="auto">
            <a:xfrm>
              <a:off x="8569234" y="2274803"/>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095" name="Straight Connector 2094">
              <a:extLst>
                <a:ext uri="{FF2B5EF4-FFF2-40B4-BE49-F238E27FC236}">
                  <a16:creationId xmlns:a16="http://schemas.microsoft.com/office/drawing/2014/main" id="{387D9A3E-1270-4F64-9418-0FA88FF8743A}"/>
                </a:ext>
              </a:extLst>
            </p:cNvPr>
            <p:cNvCxnSpPr>
              <a:cxnSpLocks/>
            </p:cNvCxnSpPr>
            <p:nvPr/>
          </p:nvCxnSpPr>
          <p:spPr bwMode="auto">
            <a:xfrm>
              <a:off x="8569234" y="2504336"/>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096" name="Straight Connector 2095">
              <a:extLst>
                <a:ext uri="{FF2B5EF4-FFF2-40B4-BE49-F238E27FC236}">
                  <a16:creationId xmlns:a16="http://schemas.microsoft.com/office/drawing/2014/main" id="{EC9CC2AB-B941-9B05-659A-DE465407AD9B}"/>
                </a:ext>
              </a:extLst>
            </p:cNvPr>
            <p:cNvCxnSpPr>
              <a:cxnSpLocks/>
            </p:cNvCxnSpPr>
            <p:nvPr/>
          </p:nvCxnSpPr>
          <p:spPr bwMode="auto">
            <a:xfrm>
              <a:off x="8569234" y="3362752"/>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097" name="Straight Connector 2096">
              <a:extLst>
                <a:ext uri="{FF2B5EF4-FFF2-40B4-BE49-F238E27FC236}">
                  <a16:creationId xmlns:a16="http://schemas.microsoft.com/office/drawing/2014/main" id="{796A06C5-3494-C832-FE81-BF06455DFE7C}"/>
                </a:ext>
              </a:extLst>
            </p:cNvPr>
            <p:cNvCxnSpPr>
              <a:cxnSpLocks/>
            </p:cNvCxnSpPr>
            <p:nvPr/>
          </p:nvCxnSpPr>
          <p:spPr bwMode="auto">
            <a:xfrm>
              <a:off x="8569234" y="3135085"/>
              <a:ext cx="89574" cy="0"/>
            </a:xfrm>
            <a:prstGeom prst="line">
              <a:avLst/>
            </a:prstGeom>
            <a:noFill/>
            <a:ln w="28575" cap="flat" cmpd="sng" algn="ctr">
              <a:solidFill>
                <a:schemeClr val="bg1"/>
              </a:solidFill>
              <a:prstDash val="solid"/>
              <a:round/>
              <a:headEnd type="none" w="med" len="med"/>
              <a:tailEnd type="none" w="med" len="med"/>
            </a:ln>
            <a:effectLst/>
          </p:spPr>
        </p:cxnSp>
      </p:grpSp>
      <p:sp>
        <p:nvSpPr>
          <p:cNvPr id="2109" name="TextBox 2108">
            <a:extLst>
              <a:ext uri="{FF2B5EF4-FFF2-40B4-BE49-F238E27FC236}">
                <a16:creationId xmlns:a16="http://schemas.microsoft.com/office/drawing/2014/main" id="{D579D2AC-94BD-54A5-6383-9E33DB7B7BC3}"/>
              </a:ext>
            </a:extLst>
          </p:cNvPr>
          <p:cNvSpPr txBox="1"/>
          <p:nvPr/>
        </p:nvSpPr>
        <p:spPr bwMode="auto">
          <a:xfrm rot="16200000">
            <a:off x="5949288" y="1585731"/>
            <a:ext cx="718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R-ISS I</a:t>
            </a:r>
          </a:p>
        </p:txBody>
      </p:sp>
      <p:sp>
        <p:nvSpPr>
          <p:cNvPr id="2110" name="TextBox 2109">
            <a:extLst>
              <a:ext uri="{FF2B5EF4-FFF2-40B4-BE49-F238E27FC236}">
                <a16:creationId xmlns:a16="http://schemas.microsoft.com/office/drawing/2014/main" id="{1C89366A-1A22-62C0-11BA-EAF572E406D0}"/>
              </a:ext>
            </a:extLst>
          </p:cNvPr>
          <p:cNvSpPr txBox="1"/>
          <p:nvPr/>
        </p:nvSpPr>
        <p:spPr bwMode="auto">
          <a:xfrm rot="16200000">
            <a:off x="5964218" y="2627027"/>
            <a:ext cx="718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R-ISS II</a:t>
            </a:r>
          </a:p>
        </p:txBody>
      </p:sp>
      <p:sp>
        <p:nvSpPr>
          <p:cNvPr id="2111" name="TextBox 2110">
            <a:extLst>
              <a:ext uri="{FF2B5EF4-FFF2-40B4-BE49-F238E27FC236}">
                <a16:creationId xmlns:a16="http://schemas.microsoft.com/office/drawing/2014/main" id="{D8AB4853-AA8B-0CB4-C584-18D8F0307841}"/>
              </a:ext>
            </a:extLst>
          </p:cNvPr>
          <p:cNvSpPr txBox="1"/>
          <p:nvPr/>
        </p:nvSpPr>
        <p:spPr bwMode="auto">
          <a:xfrm rot="16200000">
            <a:off x="5930167" y="3610474"/>
            <a:ext cx="718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R-ISS III</a:t>
            </a:r>
          </a:p>
        </p:txBody>
      </p:sp>
      <p:sp>
        <p:nvSpPr>
          <p:cNvPr id="2112" name="TextBox 2111">
            <a:extLst>
              <a:ext uri="{FF2B5EF4-FFF2-40B4-BE49-F238E27FC236}">
                <a16:creationId xmlns:a16="http://schemas.microsoft.com/office/drawing/2014/main" id="{6284F240-1BD9-0B22-806B-B1037B683F9F}"/>
              </a:ext>
            </a:extLst>
          </p:cNvPr>
          <p:cNvSpPr txBox="1"/>
          <p:nvPr/>
        </p:nvSpPr>
        <p:spPr bwMode="auto">
          <a:xfrm rot="5400000">
            <a:off x="8356126" y="1839527"/>
            <a:ext cx="718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MASS I</a:t>
            </a:r>
          </a:p>
        </p:txBody>
      </p:sp>
      <p:sp>
        <p:nvSpPr>
          <p:cNvPr id="2113" name="TextBox 2112">
            <a:extLst>
              <a:ext uri="{FF2B5EF4-FFF2-40B4-BE49-F238E27FC236}">
                <a16:creationId xmlns:a16="http://schemas.microsoft.com/office/drawing/2014/main" id="{D229EF23-6120-6781-971F-32EDF9AFDAD3}"/>
              </a:ext>
            </a:extLst>
          </p:cNvPr>
          <p:cNvSpPr txBox="1"/>
          <p:nvPr/>
        </p:nvSpPr>
        <p:spPr bwMode="auto">
          <a:xfrm rot="5400000">
            <a:off x="8367323" y="2697945"/>
            <a:ext cx="718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MASS II</a:t>
            </a:r>
          </a:p>
        </p:txBody>
      </p:sp>
      <p:sp>
        <p:nvSpPr>
          <p:cNvPr id="2114" name="TextBox 2113">
            <a:extLst>
              <a:ext uri="{FF2B5EF4-FFF2-40B4-BE49-F238E27FC236}">
                <a16:creationId xmlns:a16="http://schemas.microsoft.com/office/drawing/2014/main" id="{14609E67-73F6-0E56-67D9-260385699FA1}"/>
              </a:ext>
            </a:extLst>
          </p:cNvPr>
          <p:cNvSpPr txBox="1"/>
          <p:nvPr/>
        </p:nvSpPr>
        <p:spPr bwMode="auto">
          <a:xfrm rot="5400000">
            <a:off x="8367323" y="3571291"/>
            <a:ext cx="718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MASS III</a:t>
            </a:r>
          </a:p>
        </p:txBody>
      </p:sp>
      <p:cxnSp>
        <p:nvCxnSpPr>
          <p:cNvPr id="2117" name="Straight Connector 2116">
            <a:extLst>
              <a:ext uri="{FF2B5EF4-FFF2-40B4-BE49-F238E27FC236}">
                <a16:creationId xmlns:a16="http://schemas.microsoft.com/office/drawing/2014/main" id="{98F0ED43-ACE6-1E3F-7A05-9262E46C5396}"/>
              </a:ext>
            </a:extLst>
          </p:cNvPr>
          <p:cNvCxnSpPr>
            <a:cxnSpLocks/>
          </p:cNvCxnSpPr>
          <p:nvPr/>
        </p:nvCxnSpPr>
        <p:spPr bwMode="auto">
          <a:xfrm>
            <a:off x="9185055" y="1642188"/>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19" name="Straight Connector 2118">
            <a:extLst>
              <a:ext uri="{FF2B5EF4-FFF2-40B4-BE49-F238E27FC236}">
                <a16:creationId xmlns:a16="http://schemas.microsoft.com/office/drawing/2014/main" id="{FCF42275-5B42-BCA0-40D3-89B5389B0D55}"/>
              </a:ext>
            </a:extLst>
          </p:cNvPr>
          <p:cNvCxnSpPr>
            <a:cxnSpLocks/>
          </p:cNvCxnSpPr>
          <p:nvPr/>
        </p:nvCxnSpPr>
        <p:spPr bwMode="auto">
          <a:xfrm>
            <a:off x="9185055" y="2136710"/>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20" name="Straight Connector 2119">
            <a:extLst>
              <a:ext uri="{FF2B5EF4-FFF2-40B4-BE49-F238E27FC236}">
                <a16:creationId xmlns:a16="http://schemas.microsoft.com/office/drawing/2014/main" id="{5D3707CB-7D51-2365-9400-E22FC25361EF}"/>
              </a:ext>
            </a:extLst>
          </p:cNvPr>
          <p:cNvCxnSpPr>
            <a:cxnSpLocks/>
          </p:cNvCxnSpPr>
          <p:nvPr/>
        </p:nvCxnSpPr>
        <p:spPr bwMode="auto">
          <a:xfrm>
            <a:off x="9185055" y="2368109"/>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21" name="Straight Connector 2120">
            <a:extLst>
              <a:ext uri="{FF2B5EF4-FFF2-40B4-BE49-F238E27FC236}">
                <a16:creationId xmlns:a16="http://schemas.microsoft.com/office/drawing/2014/main" id="{073C60DA-F626-34C2-20E0-F0E63F6D0DDE}"/>
              </a:ext>
            </a:extLst>
          </p:cNvPr>
          <p:cNvCxnSpPr>
            <a:cxnSpLocks/>
          </p:cNvCxnSpPr>
          <p:nvPr/>
        </p:nvCxnSpPr>
        <p:spPr bwMode="auto">
          <a:xfrm>
            <a:off x="9185055" y="3084700"/>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22" name="Straight Connector 2121">
            <a:extLst>
              <a:ext uri="{FF2B5EF4-FFF2-40B4-BE49-F238E27FC236}">
                <a16:creationId xmlns:a16="http://schemas.microsoft.com/office/drawing/2014/main" id="{09559055-7D58-DDEC-6E1B-DEAF5CDE4BCD}"/>
              </a:ext>
            </a:extLst>
          </p:cNvPr>
          <p:cNvCxnSpPr>
            <a:cxnSpLocks/>
          </p:cNvCxnSpPr>
          <p:nvPr/>
        </p:nvCxnSpPr>
        <p:spPr bwMode="auto">
          <a:xfrm>
            <a:off x="9185055" y="3308634"/>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23" name="Straight Connector 2122">
            <a:extLst>
              <a:ext uri="{FF2B5EF4-FFF2-40B4-BE49-F238E27FC236}">
                <a16:creationId xmlns:a16="http://schemas.microsoft.com/office/drawing/2014/main" id="{BA580D65-D17E-3BA0-5FEF-8211DF45E859}"/>
              </a:ext>
            </a:extLst>
          </p:cNvPr>
          <p:cNvCxnSpPr>
            <a:cxnSpLocks/>
          </p:cNvCxnSpPr>
          <p:nvPr/>
        </p:nvCxnSpPr>
        <p:spPr bwMode="auto">
          <a:xfrm>
            <a:off x="9185055" y="3954313"/>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25" name="Straight Connector 2124">
            <a:extLst>
              <a:ext uri="{FF2B5EF4-FFF2-40B4-BE49-F238E27FC236}">
                <a16:creationId xmlns:a16="http://schemas.microsoft.com/office/drawing/2014/main" id="{C21FAEA5-B2E5-5578-C99B-302E5DF45765}"/>
              </a:ext>
            </a:extLst>
          </p:cNvPr>
          <p:cNvCxnSpPr>
            <a:cxnSpLocks/>
          </p:cNvCxnSpPr>
          <p:nvPr/>
        </p:nvCxnSpPr>
        <p:spPr bwMode="auto">
          <a:xfrm>
            <a:off x="11263915" y="1642188"/>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26" name="Straight Connector 2125">
            <a:extLst>
              <a:ext uri="{FF2B5EF4-FFF2-40B4-BE49-F238E27FC236}">
                <a16:creationId xmlns:a16="http://schemas.microsoft.com/office/drawing/2014/main" id="{BD08BF54-3E59-E044-A051-22196E028C2D}"/>
              </a:ext>
            </a:extLst>
          </p:cNvPr>
          <p:cNvCxnSpPr>
            <a:cxnSpLocks/>
          </p:cNvCxnSpPr>
          <p:nvPr/>
        </p:nvCxnSpPr>
        <p:spPr bwMode="auto">
          <a:xfrm>
            <a:off x="11263915" y="2289733"/>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27" name="Straight Connector 2126">
            <a:extLst>
              <a:ext uri="{FF2B5EF4-FFF2-40B4-BE49-F238E27FC236}">
                <a16:creationId xmlns:a16="http://schemas.microsoft.com/office/drawing/2014/main" id="{C22DA091-CA77-8F75-3FF6-E694BD8AF54A}"/>
              </a:ext>
            </a:extLst>
          </p:cNvPr>
          <p:cNvCxnSpPr>
            <a:cxnSpLocks/>
          </p:cNvCxnSpPr>
          <p:nvPr/>
        </p:nvCxnSpPr>
        <p:spPr bwMode="auto">
          <a:xfrm>
            <a:off x="11263915" y="2519266"/>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28" name="Straight Connector 2127">
            <a:extLst>
              <a:ext uri="{FF2B5EF4-FFF2-40B4-BE49-F238E27FC236}">
                <a16:creationId xmlns:a16="http://schemas.microsoft.com/office/drawing/2014/main" id="{5A50F6B5-A27D-13CC-ED79-8F6B9DC46165}"/>
              </a:ext>
            </a:extLst>
          </p:cNvPr>
          <p:cNvCxnSpPr>
            <a:cxnSpLocks/>
          </p:cNvCxnSpPr>
          <p:nvPr/>
        </p:nvCxnSpPr>
        <p:spPr bwMode="auto">
          <a:xfrm>
            <a:off x="11263915" y="3146284"/>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29" name="Straight Connector 2128">
            <a:extLst>
              <a:ext uri="{FF2B5EF4-FFF2-40B4-BE49-F238E27FC236}">
                <a16:creationId xmlns:a16="http://schemas.microsoft.com/office/drawing/2014/main" id="{B9240E26-1352-5AF8-A28D-FAA1E577217F}"/>
              </a:ext>
            </a:extLst>
          </p:cNvPr>
          <p:cNvCxnSpPr>
            <a:cxnSpLocks/>
          </p:cNvCxnSpPr>
          <p:nvPr/>
        </p:nvCxnSpPr>
        <p:spPr bwMode="auto">
          <a:xfrm>
            <a:off x="11263915" y="3377684"/>
            <a:ext cx="98904" cy="0"/>
          </a:xfrm>
          <a:prstGeom prst="line">
            <a:avLst/>
          </a:prstGeom>
          <a:noFill/>
          <a:ln w="28575" cap="flat" cmpd="sng" algn="ctr">
            <a:solidFill>
              <a:schemeClr val="bg1"/>
            </a:solidFill>
            <a:prstDash val="solid"/>
            <a:round/>
            <a:headEnd type="none" w="med" len="med"/>
            <a:tailEnd type="none" w="med" len="med"/>
          </a:ln>
          <a:effectLst/>
        </p:spPr>
      </p:cxnSp>
      <p:cxnSp>
        <p:nvCxnSpPr>
          <p:cNvPr id="2130" name="Straight Connector 2129">
            <a:extLst>
              <a:ext uri="{FF2B5EF4-FFF2-40B4-BE49-F238E27FC236}">
                <a16:creationId xmlns:a16="http://schemas.microsoft.com/office/drawing/2014/main" id="{E8886FDB-8EFF-D0B1-92DD-4397B8C85645}"/>
              </a:ext>
            </a:extLst>
          </p:cNvPr>
          <p:cNvCxnSpPr>
            <a:cxnSpLocks/>
          </p:cNvCxnSpPr>
          <p:nvPr/>
        </p:nvCxnSpPr>
        <p:spPr bwMode="auto">
          <a:xfrm>
            <a:off x="11263915" y="3954316"/>
            <a:ext cx="98904" cy="0"/>
          </a:xfrm>
          <a:prstGeom prst="line">
            <a:avLst/>
          </a:prstGeom>
          <a:noFill/>
          <a:ln w="28575" cap="flat" cmpd="sng" algn="ctr">
            <a:solidFill>
              <a:schemeClr val="bg1"/>
            </a:solidFill>
            <a:prstDash val="solid"/>
            <a:round/>
            <a:headEnd type="none" w="med" len="med"/>
            <a:tailEnd type="none" w="med" len="med"/>
          </a:ln>
          <a:effectLst/>
        </p:spPr>
      </p:cxnSp>
      <p:sp>
        <p:nvSpPr>
          <p:cNvPr id="2131" name="Rectangle 2097">
            <a:extLst>
              <a:ext uri="{FF2B5EF4-FFF2-40B4-BE49-F238E27FC236}">
                <a16:creationId xmlns:a16="http://schemas.microsoft.com/office/drawing/2014/main" id="{2673657B-DC3B-57F7-813C-186DDBDA3381}"/>
              </a:ext>
            </a:extLst>
          </p:cNvPr>
          <p:cNvSpPr/>
          <p:nvPr/>
        </p:nvSpPr>
        <p:spPr bwMode="auto">
          <a:xfrm>
            <a:off x="9235308" y="1642188"/>
            <a:ext cx="2092131" cy="1785923"/>
          </a:xfrm>
          <a:custGeom>
            <a:avLst/>
            <a:gdLst>
              <a:gd name="connsiteX0" fmla="*/ 0 w 2179631"/>
              <a:gd name="connsiteY0" fmla="*/ 0 h 360161"/>
              <a:gd name="connsiteX1" fmla="*/ 2179631 w 2179631"/>
              <a:gd name="connsiteY1" fmla="*/ 0 h 360161"/>
              <a:gd name="connsiteX2" fmla="*/ 2179631 w 2179631"/>
              <a:gd name="connsiteY2" fmla="*/ 360161 h 360161"/>
              <a:gd name="connsiteX3" fmla="*/ 0 w 2179631"/>
              <a:gd name="connsiteY3" fmla="*/ 360161 h 360161"/>
              <a:gd name="connsiteX4" fmla="*/ 0 w 2179631"/>
              <a:gd name="connsiteY4" fmla="*/ 0 h 360161"/>
              <a:gd name="connsiteX0" fmla="*/ 0 w 2179631"/>
              <a:gd name="connsiteY0" fmla="*/ 0 h 966650"/>
              <a:gd name="connsiteX1" fmla="*/ 2179631 w 2179631"/>
              <a:gd name="connsiteY1" fmla="*/ 0 h 966650"/>
              <a:gd name="connsiteX2" fmla="*/ 2172167 w 2179631"/>
              <a:gd name="connsiteY2" fmla="*/ 966650 h 966650"/>
              <a:gd name="connsiteX3" fmla="*/ 0 w 2179631"/>
              <a:gd name="connsiteY3" fmla="*/ 360161 h 966650"/>
              <a:gd name="connsiteX4" fmla="*/ 0 w 2179631"/>
              <a:gd name="connsiteY4" fmla="*/ 0 h 966650"/>
              <a:gd name="connsiteX0" fmla="*/ 0 w 2179631"/>
              <a:gd name="connsiteY0" fmla="*/ 0 h 966650"/>
              <a:gd name="connsiteX1" fmla="*/ 2179631 w 2179631"/>
              <a:gd name="connsiteY1" fmla="*/ 0 h 966650"/>
              <a:gd name="connsiteX2" fmla="*/ 2172167 w 2179631"/>
              <a:gd name="connsiteY2" fmla="*/ 966650 h 966650"/>
              <a:gd name="connsiteX3" fmla="*/ 468397 w 2179631"/>
              <a:gd name="connsiteY3" fmla="*/ 386286 h 966650"/>
              <a:gd name="connsiteX4" fmla="*/ 0 w 2179631"/>
              <a:gd name="connsiteY4" fmla="*/ 360161 h 966650"/>
              <a:gd name="connsiteX5" fmla="*/ 0 w 2179631"/>
              <a:gd name="connsiteY5" fmla="*/ 0 h 966650"/>
              <a:gd name="connsiteX0" fmla="*/ 1867 w 2181498"/>
              <a:gd name="connsiteY0" fmla="*/ 0 h 966650"/>
              <a:gd name="connsiteX1" fmla="*/ 2181498 w 2181498"/>
              <a:gd name="connsiteY1" fmla="*/ 0 h 966650"/>
              <a:gd name="connsiteX2" fmla="*/ 2174034 w 2181498"/>
              <a:gd name="connsiteY2" fmla="*/ 966650 h 966650"/>
              <a:gd name="connsiteX3" fmla="*/ 470264 w 2181498"/>
              <a:gd name="connsiteY3" fmla="*/ 386286 h 966650"/>
              <a:gd name="connsiteX4" fmla="*/ 0 w 2181498"/>
              <a:gd name="connsiteY4" fmla="*/ 365759 h 966650"/>
              <a:gd name="connsiteX5" fmla="*/ 1867 w 2181498"/>
              <a:gd name="connsiteY5" fmla="*/ 0 h 966650"/>
              <a:gd name="connsiteX0" fmla="*/ 1867 w 2181498"/>
              <a:gd name="connsiteY0" fmla="*/ 0 h 966650"/>
              <a:gd name="connsiteX1" fmla="*/ 2181498 w 2181498"/>
              <a:gd name="connsiteY1" fmla="*/ 0 h 966650"/>
              <a:gd name="connsiteX2" fmla="*/ 2174034 w 2181498"/>
              <a:gd name="connsiteY2" fmla="*/ 966650 h 966650"/>
              <a:gd name="connsiteX3" fmla="*/ 470264 w 2181498"/>
              <a:gd name="connsiteY3" fmla="*/ 386286 h 966650"/>
              <a:gd name="connsiteX4" fmla="*/ 0 w 2181498"/>
              <a:gd name="connsiteY4" fmla="*/ 365759 h 966650"/>
              <a:gd name="connsiteX5" fmla="*/ 1867 w 2181498"/>
              <a:gd name="connsiteY5" fmla="*/ 0 h 966650"/>
              <a:gd name="connsiteX0" fmla="*/ 1867 w 2181498"/>
              <a:gd name="connsiteY0" fmla="*/ 0 h 966650"/>
              <a:gd name="connsiteX1" fmla="*/ 2181498 w 2181498"/>
              <a:gd name="connsiteY1" fmla="*/ 0 h 966650"/>
              <a:gd name="connsiteX2" fmla="*/ 2174034 w 2181498"/>
              <a:gd name="connsiteY2" fmla="*/ 966650 h 966650"/>
              <a:gd name="connsiteX3" fmla="*/ 470264 w 2181498"/>
              <a:gd name="connsiteY3" fmla="*/ 386286 h 966650"/>
              <a:gd name="connsiteX4" fmla="*/ 0 w 2181498"/>
              <a:gd name="connsiteY4" fmla="*/ 365759 h 966650"/>
              <a:gd name="connsiteX5" fmla="*/ 1867 w 2181498"/>
              <a:gd name="connsiteY5" fmla="*/ 0 h 966650"/>
              <a:gd name="connsiteX0" fmla="*/ 1867 w 2181498"/>
              <a:gd name="connsiteY0" fmla="*/ 0 h 966650"/>
              <a:gd name="connsiteX1" fmla="*/ 2181498 w 2181498"/>
              <a:gd name="connsiteY1" fmla="*/ 0 h 966650"/>
              <a:gd name="connsiteX2" fmla="*/ 2174034 w 2181498"/>
              <a:gd name="connsiteY2" fmla="*/ 966650 h 966650"/>
              <a:gd name="connsiteX3" fmla="*/ 470264 w 2181498"/>
              <a:gd name="connsiteY3" fmla="*/ 386286 h 966650"/>
              <a:gd name="connsiteX4" fmla="*/ 0 w 2181498"/>
              <a:gd name="connsiteY4" fmla="*/ 365759 h 966650"/>
              <a:gd name="connsiteX5" fmla="*/ 1867 w 2181498"/>
              <a:gd name="connsiteY5" fmla="*/ 0 h 966650"/>
              <a:gd name="connsiteX0" fmla="*/ 1867 w 2181498"/>
              <a:gd name="connsiteY0" fmla="*/ 0 h 1003898"/>
              <a:gd name="connsiteX1" fmla="*/ 2181498 w 2181498"/>
              <a:gd name="connsiteY1" fmla="*/ 0 h 1003898"/>
              <a:gd name="connsiteX2" fmla="*/ 2174034 w 2181498"/>
              <a:gd name="connsiteY2" fmla="*/ 966650 h 1003898"/>
              <a:gd name="connsiteX3" fmla="*/ 1304420 w 2181498"/>
              <a:gd name="connsiteY3" fmla="*/ 776306 h 1003898"/>
              <a:gd name="connsiteX4" fmla="*/ 470264 w 2181498"/>
              <a:gd name="connsiteY4" fmla="*/ 386286 h 1003898"/>
              <a:gd name="connsiteX5" fmla="*/ 0 w 2181498"/>
              <a:gd name="connsiteY5" fmla="*/ 365759 h 1003898"/>
              <a:gd name="connsiteX6" fmla="*/ 1867 w 2181498"/>
              <a:gd name="connsiteY6" fmla="*/ 0 h 1003898"/>
              <a:gd name="connsiteX0" fmla="*/ 1867 w 2181498"/>
              <a:gd name="connsiteY0" fmla="*/ 0 h 1003898"/>
              <a:gd name="connsiteX1" fmla="*/ 2181498 w 2181498"/>
              <a:gd name="connsiteY1" fmla="*/ 0 h 1003898"/>
              <a:gd name="connsiteX2" fmla="*/ 2174034 w 2181498"/>
              <a:gd name="connsiteY2" fmla="*/ 966650 h 1003898"/>
              <a:gd name="connsiteX3" fmla="*/ 1304420 w 2181498"/>
              <a:gd name="connsiteY3" fmla="*/ 776306 h 1003898"/>
              <a:gd name="connsiteX4" fmla="*/ 470264 w 2181498"/>
              <a:gd name="connsiteY4" fmla="*/ 386286 h 1003898"/>
              <a:gd name="connsiteX5" fmla="*/ 0 w 2181498"/>
              <a:gd name="connsiteY5" fmla="*/ 365759 h 1003898"/>
              <a:gd name="connsiteX6" fmla="*/ 1867 w 2181498"/>
              <a:gd name="connsiteY6" fmla="*/ 0 h 1003898"/>
              <a:gd name="connsiteX0" fmla="*/ 1867 w 2181498"/>
              <a:gd name="connsiteY0" fmla="*/ 0 h 1005542"/>
              <a:gd name="connsiteX1" fmla="*/ 2181498 w 2181498"/>
              <a:gd name="connsiteY1" fmla="*/ 0 h 1005542"/>
              <a:gd name="connsiteX2" fmla="*/ 2174034 w 2181498"/>
              <a:gd name="connsiteY2" fmla="*/ 966650 h 1005542"/>
              <a:gd name="connsiteX3" fmla="*/ 1304420 w 2181498"/>
              <a:gd name="connsiteY3" fmla="*/ 776306 h 1005542"/>
              <a:gd name="connsiteX4" fmla="*/ 470264 w 2181498"/>
              <a:gd name="connsiteY4" fmla="*/ 386286 h 1005542"/>
              <a:gd name="connsiteX5" fmla="*/ 0 w 2181498"/>
              <a:gd name="connsiteY5" fmla="*/ 365759 h 1005542"/>
              <a:gd name="connsiteX6" fmla="*/ 1867 w 2181498"/>
              <a:gd name="connsiteY6" fmla="*/ 0 h 1005542"/>
              <a:gd name="connsiteX0" fmla="*/ 1867 w 2181498"/>
              <a:gd name="connsiteY0" fmla="*/ 0 h 970458"/>
              <a:gd name="connsiteX1" fmla="*/ 2181498 w 2181498"/>
              <a:gd name="connsiteY1" fmla="*/ 0 h 970458"/>
              <a:gd name="connsiteX2" fmla="*/ 2174034 w 2181498"/>
              <a:gd name="connsiteY2" fmla="*/ 966650 h 970458"/>
              <a:gd name="connsiteX3" fmla="*/ 1304420 w 2181498"/>
              <a:gd name="connsiteY3" fmla="*/ 776306 h 970458"/>
              <a:gd name="connsiteX4" fmla="*/ 470264 w 2181498"/>
              <a:gd name="connsiteY4" fmla="*/ 386286 h 970458"/>
              <a:gd name="connsiteX5" fmla="*/ 0 w 2181498"/>
              <a:gd name="connsiteY5" fmla="*/ 365759 h 970458"/>
              <a:gd name="connsiteX6" fmla="*/ 1867 w 2181498"/>
              <a:gd name="connsiteY6" fmla="*/ 0 h 970458"/>
              <a:gd name="connsiteX0" fmla="*/ 1867 w 2181498"/>
              <a:gd name="connsiteY0" fmla="*/ 0 h 966836"/>
              <a:gd name="connsiteX1" fmla="*/ 2181498 w 2181498"/>
              <a:gd name="connsiteY1" fmla="*/ 0 h 966836"/>
              <a:gd name="connsiteX2" fmla="*/ 2174034 w 2181498"/>
              <a:gd name="connsiteY2" fmla="*/ 966650 h 966836"/>
              <a:gd name="connsiteX3" fmla="*/ 1304420 w 2181498"/>
              <a:gd name="connsiteY3" fmla="*/ 776306 h 966836"/>
              <a:gd name="connsiteX4" fmla="*/ 470264 w 2181498"/>
              <a:gd name="connsiteY4" fmla="*/ 386286 h 966836"/>
              <a:gd name="connsiteX5" fmla="*/ 0 w 2181498"/>
              <a:gd name="connsiteY5" fmla="*/ 365759 h 966836"/>
              <a:gd name="connsiteX6" fmla="*/ 1867 w 2181498"/>
              <a:gd name="connsiteY6" fmla="*/ 0 h 966836"/>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6650"/>
              <a:gd name="connsiteX1" fmla="*/ 2181498 w 2181498"/>
              <a:gd name="connsiteY1" fmla="*/ 0 h 966650"/>
              <a:gd name="connsiteX2" fmla="*/ 2174034 w 2181498"/>
              <a:gd name="connsiteY2" fmla="*/ 966650 h 966650"/>
              <a:gd name="connsiteX3" fmla="*/ 1304420 w 2181498"/>
              <a:gd name="connsiteY3" fmla="*/ 776306 h 966650"/>
              <a:gd name="connsiteX4" fmla="*/ 470264 w 2181498"/>
              <a:gd name="connsiteY4" fmla="*/ 386286 h 966650"/>
              <a:gd name="connsiteX5" fmla="*/ 0 w 2181498"/>
              <a:gd name="connsiteY5" fmla="*/ 365759 h 966650"/>
              <a:gd name="connsiteX6" fmla="*/ 1867 w 2181498"/>
              <a:gd name="connsiteY6" fmla="*/ 0 h 966650"/>
              <a:gd name="connsiteX0" fmla="*/ 1867 w 2181498"/>
              <a:gd name="connsiteY0" fmla="*/ 0 h 961052"/>
              <a:gd name="connsiteX1" fmla="*/ 2181498 w 2181498"/>
              <a:gd name="connsiteY1" fmla="*/ 0 h 961052"/>
              <a:gd name="connsiteX2" fmla="*/ 2168436 w 2181498"/>
              <a:gd name="connsiteY2" fmla="*/ 961052 h 961052"/>
              <a:gd name="connsiteX3" fmla="*/ 1304420 w 2181498"/>
              <a:gd name="connsiteY3" fmla="*/ 776306 h 961052"/>
              <a:gd name="connsiteX4" fmla="*/ 470264 w 2181498"/>
              <a:gd name="connsiteY4" fmla="*/ 386286 h 961052"/>
              <a:gd name="connsiteX5" fmla="*/ 0 w 2181498"/>
              <a:gd name="connsiteY5" fmla="*/ 365759 h 961052"/>
              <a:gd name="connsiteX6" fmla="*/ 1867 w 2181498"/>
              <a:gd name="connsiteY6" fmla="*/ 0 h 961052"/>
              <a:gd name="connsiteX0" fmla="*/ 1867 w 2181498"/>
              <a:gd name="connsiteY0" fmla="*/ 0 h 953587"/>
              <a:gd name="connsiteX1" fmla="*/ 2181498 w 2181498"/>
              <a:gd name="connsiteY1" fmla="*/ 0 h 953587"/>
              <a:gd name="connsiteX2" fmla="*/ 2172168 w 2181498"/>
              <a:gd name="connsiteY2" fmla="*/ 953587 h 953587"/>
              <a:gd name="connsiteX3" fmla="*/ 1304420 w 2181498"/>
              <a:gd name="connsiteY3" fmla="*/ 776306 h 953587"/>
              <a:gd name="connsiteX4" fmla="*/ 470264 w 2181498"/>
              <a:gd name="connsiteY4" fmla="*/ 386286 h 953587"/>
              <a:gd name="connsiteX5" fmla="*/ 0 w 2181498"/>
              <a:gd name="connsiteY5" fmla="*/ 365759 h 953587"/>
              <a:gd name="connsiteX6" fmla="*/ 1867 w 2181498"/>
              <a:gd name="connsiteY6" fmla="*/ 0 h 953587"/>
              <a:gd name="connsiteX0" fmla="*/ 1867 w 2181498"/>
              <a:gd name="connsiteY0" fmla="*/ 0 h 953587"/>
              <a:gd name="connsiteX1" fmla="*/ 2181498 w 2181498"/>
              <a:gd name="connsiteY1" fmla="*/ 0 h 953587"/>
              <a:gd name="connsiteX2" fmla="*/ 2172167 w 2181498"/>
              <a:gd name="connsiteY2" fmla="*/ 865881 h 953587"/>
              <a:gd name="connsiteX3" fmla="*/ 2172168 w 2181498"/>
              <a:gd name="connsiteY3" fmla="*/ 953587 h 953587"/>
              <a:gd name="connsiteX4" fmla="*/ 1304420 w 2181498"/>
              <a:gd name="connsiteY4" fmla="*/ 776306 h 953587"/>
              <a:gd name="connsiteX5" fmla="*/ 470264 w 2181498"/>
              <a:gd name="connsiteY5" fmla="*/ 386286 h 953587"/>
              <a:gd name="connsiteX6" fmla="*/ 0 w 2181498"/>
              <a:gd name="connsiteY6" fmla="*/ 365759 h 953587"/>
              <a:gd name="connsiteX7" fmla="*/ 1867 w 2181498"/>
              <a:gd name="connsiteY7" fmla="*/ 0 h 953587"/>
              <a:gd name="connsiteX0" fmla="*/ 1867 w 2221092"/>
              <a:gd name="connsiteY0" fmla="*/ 0 h 953587"/>
              <a:gd name="connsiteX1" fmla="*/ 2181498 w 2221092"/>
              <a:gd name="connsiteY1" fmla="*/ 0 h 953587"/>
              <a:gd name="connsiteX2" fmla="*/ 302313 w 2221092"/>
              <a:gd name="connsiteY2" fmla="*/ 287383 h 953587"/>
              <a:gd name="connsiteX3" fmla="*/ 2172167 w 2221092"/>
              <a:gd name="connsiteY3" fmla="*/ 865881 h 953587"/>
              <a:gd name="connsiteX4" fmla="*/ 2172168 w 2221092"/>
              <a:gd name="connsiteY4" fmla="*/ 953587 h 953587"/>
              <a:gd name="connsiteX5" fmla="*/ 1304420 w 2221092"/>
              <a:gd name="connsiteY5" fmla="*/ 776306 h 953587"/>
              <a:gd name="connsiteX6" fmla="*/ 470264 w 2221092"/>
              <a:gd name="connsiteY6" fmla="*/ 386286 h 953587"/>
              <a:gd name="connsiteX7" fmla="*/ 0 w 2221092"/>
              <a:gd name="connsiteY7" fmla="*/ 365759 h 953587"/>
              <a:gd name="connsiteX8" fmla="*/ 1867 w 2221092"/>
              <a:gd name="connsiteY8" fmla="*/ 0 h 953587"/>
              <a:gd name="connsiteX0" fmla="*/ 1867 w 2221092"/>
              <a:gd name="connsiteY0" fmla="*/ 0 h 953587"/>
              <a:gd name="connsiteX1" fmla="*/ 2181498 w 2221092"/>
              <a:gd name="connsiteY1" fmla="*/ 0 h 953587"/>
              <a:gd name="connsiteX2" fmla="*/ 302313 w 2221092"/>
              <a:gd name="connsiteY2" fmla="*/ 287383 h 953587"/>
              <a:gd name="connsiteX3" fmla="*/ 2172167 w 2221092"/>
              <a:gd name="connsiteY3" fmla="*/ 865881 h 953587"/>
              <a:gd name="connsiteX4" fmla="*/ 2172168 w 2221092"/>
              <a:gd name="connsiteY4" fmla="*/ 953587 h 953587"/>
              <a:gd name="connsiteX5" fmla="*/ 1304420 w 2221092"/>
              <a:gd name="connsiteY5" fmla="*/ 776306 h 953587"/>
              <a:gd name="connsiteX6" fmla="*/ 470264 w 2221092"/>
              <a:gd name="connsiteY6" fmla="*/ 386286 h 953587"/>
              <a:gd name="connsiteX7" fmla="*/ 0 w 2221092"/>
              <a:gd name="connsiteY7" fmla="*/ 365759 h 953587"/>
              <a:gd name="connsiteX8" fmla="*/ 1867 w 2221092"/>
              <a:gd name="connsiteY8" fmla="*/ 0 h 953587"/>
              <a:gd name="connsiteX0" fmla="*/ 1867 w 2221092"/>
              <a:gd name="connsiteY0" fmla="*/ 0 h 953587"/>
              <a:gd name="connsiteX1" fmla="*/ 2181498 w 2221092"/>
              <a:gd name="connsiteY1" fmla="*/ 0 h 953587"/>
              <a:gd name="connsiteX2" fmla="*/ 302313 w 2221092"/>
              <a:gd name="connsiteY2" fmla="*/ 287383 h 953587"/>
              <a:gd name="connsiteX3" fmla="*/ 1367868 w 2221092"/>
              <a:gd name="connsiteY3" fmla="*/ 722189 h 953587"/>
              <a:gd name="connsiteX4" fmla="*/ 2172167 w 2221092"/>
              <a:gd name="connsiteY4" fmla="*/ 865881 h 953587"/>
              <a:gd name="connsiteX5" fmla="*/ 2172168 w 2221092"/>
              <a:gd name="connsiteY5" fmla="*/ 953587 h 953587"/>
              <a:gd name="connsiteX6" fmla="*/ 1304420 w 2221092"/>
              <a:gd name="connsiteY6" fmla="*/ 776306 h 953587"/>
              <a:gd name="connsiteX7" fmla="*/ 470264 w 2221092"/>
              <a:gd name="connsiteY7" fmla="*/ 386286 h 953587"/>
              <a:gd name="connsiteX8" fmla="*/ 0 w 2221092"/>
              <a:gd name="connsiteY8" fmla="*/ 365759 h 953587"/>
              <a:gd name="connsiteX9" fmla="*/ 1867 w 2221092"/>
              <a:gd name="connsiteY9" fmla="*/ 0 h 953587"/>
              <a:gd name="connsiteX0" fmla="*/ 1867 w 2221092"/>
              <a:gd name="connsiteY0" fmla="*/ 0 h 953587"/>
              <a:gd name="connsiteX1" fmla="*/ 2181498 w 2221092"/>
              <a:gd name="connsiteY1" fmla="*/ 0 h 953587"/>
              <a:gd name="connsiteX2" fmla="*/ 302313 w 2221092"/>
              <a:gd name="connsiteY2" fmla="*/ 287383 h 953587"/>
              <a:gd name="connsiteX3" fmla="*/ 1367868 w 2221092"/>
              <a:gd name="connsiteY3" fmla="*/ 722189 h 953587"/>
              <a:gd name="connsiteX4" fmla="*/ 2172167 w 2221092"/>
              <a:gd name="connsiteY4" fmla="*/ 865881 h 953587"/>
              <a:gd name="connsiteX5" fmla="*/ 2172168 w 2221092"/>
              <a:gd name="connsiteY5" fmla="*/ 953587 h 953587"/>
              <a:gd name="connsiteX6" fmla="*/ 1304420 w 2221092"/>
              <a:gd name="connsiteY6" fmla="*/ 776306 h 953587"/>
              <a:gd name="connsiteX7" fmla="*/ 470264 w 2221092"/>
              <a:gd name="connsiteY7" fmla="*/ 386286 h 953587"/>
              <a:gd name="connsiteX8" fmla="*/ 0 w 2221092"/>
              <a:gd name="connsiteY8" fmla="*/ 365759 h 953587"/>
              <a:gd name="connsiteX9" fmla="*/ 1867 w 2221092"/>
              <a:gd name="connsiteY9" fmla="*/ 0 h 953587"/>
              <a:gd name="connsiteX0" fmla="*/ 1867 w 2221092"/>
              <a:gd name="connsiteY0" fmla="*/ 0 h 961289"/>
              <a:gd name="connsiteX1" fmla="*/ 2181498 w 2221092"/>
              <a:gd name="connsiteY1" fmla="*/ 0 h 961289"/>
              <a:gd name="connsiteX2" fmla="*/ 302313 w 2221092"/>
              <a:gd name="connsiteY2" fmla="*/ 287383 h 961289"/>
              <a:gd name="connsiteX3" fmla="*/ 1367868 w 2221092"/>
              <a:gd name="connsiteY3" fmla="*/ 722189 h 961289"/>
              <a:gd name="connsiteX4" fmla="*/ 2172167 w 2221092"/>
              <a:gd name="connsiteY4" fmla="*/ 865881 h 961289"/>
              <a:gd name="connsiteX5" fmla="*/ 2172168 w 2221092"/>
              <a:gd name="connsiteY5" fmla="*/ 953587 h 961289"/>
              <a:gd name="connsiteX6" fmla="*/ 1304420 w 2221092"/>
              <a:gd name="connsiteY6" fmla="*/ 776306 h 961289"/>
              <a:gd name="connsiteX7" fmla="*/ 470264 w 2221092"/>
              <a:gd name="connsiteY7" fmla="*/ 386286 h 961289"/>
              <a:gd name="connsiteX8" fmla="*/ 0 w 2221092"/>
              <a:gd name="connsiteY8" fmla="*/ 365759 h 961289"/>
              <a:gd name="connsiteX9" fmla="*/ 1867 w 2221092"/>
              <a:gd name="connsiteY9" fmla="*/ 0 h 961289"/>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2167 w 2221092"/>
              <a:gd name="connsiteY4" fmla="*/ 865881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2167 w 2221092"/>
              <a:gd name="connsiteY4" fmla="*/ 865881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2167 w 2221092"/>
              <a:gd name="connsiteY4" fmla="*/ 865881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68435 w 2221092"/>
              <a:gd name="connsiteY4" fmla="*/ 849086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221092"/>
              <a:gd name="connsiteY0" fmla="*/ 0 h 962456"/>
              <a:gd name="connsiteX1" fmla="*/ 2181498 w 2221092"/>
              <a:gd name="connsiteY1" fmla="*/ 0 h 962456"/>
              <a:gd name="connsiteX2" fmla="*/ 302313 w 2221092"/>
              <a:gd name="connsiteY2" fmla="*/ 287383 h 962456"/>
              <a:gd name="connsiteX3" fmla="*/ 1367868 w 2221092"/>
              <a:gd name="connsiteY3" fmla="*/ 722189 h 962456"/>
              <a:gd name="connsiteX4" fmla="*/ 2175900 w 2221092"/>
              <a:gd name="connsiteY4" fmla="*/ 873345 h 962456"/>
              <a:gd name="connsiteX5" fmla="*/ 2172168 w 2221092"/>
              <a:gd name="connsiteY5" fmla="*/ 953587 h 962456"/>
              <a:gd name="connsiteX6" fmla="*/ 1304420 w 2221092"/>
              <a:gd name="connsiteY6" fmla="*/ 776306 h 962456"/>
              <a:gd name="connsiteX7" fmla="*/ 470264 w 2221092"/>
              <a:gd name="connsiteY7" fmla="*/ 386286 h 962456"/>
              <a:gd name="connsiteX8" fmla="*/ 0 w 2221092"/>
              <a:gd name="connsiteY8" fmla="*/ 365759 h 962456"/>
              <a:gd name="connsiteX9" fmla="*/ 1867 w 2221092"/>
              <a:gd name="connsiteY9" fmla="*/ 0 h 962456"/>
              <a:gd name="connsiteX0" fmla="*/ 1867 w 2418898"/>
              <a:gd name="connsiteY0" fmla="*/ 0 h 962456"/>
              <a:gd name="connsiteX1" fmla="*/ 2181498 w 2418898"/>
              <a:gd name="connsiteY1" fmla="*/ 0 h 962456"/>
              <a:gd name="connsiteX2" fmla="*/ 2177766 w 2418898"/>
              <a:gd name="connsiteY2" fmla="*/ 285516 h 962456"/>
              <a:gd name="connsiteX3" fmla="*/ 302313 w 2418898"/>
              <a:gd name="connsiteY3" fmla="*/ 287383 h 962456"/>
              <a:gd name="connsiteX4" fmla="*/ 1367868 w 2418898"/>
              <a:gd name="connsiteY4" fmla="*/ 722189 h 962456"/>
              <a:gd name="connsiteX5" fmla="*/ 2175900 w 2418898"/>
              <a:gd name="connsiteY5" fmla="*/ 873345 h 962456"/>
              <a:gd name="connsiteX6" fmla="*/ 2172168 w 2418898"/>
              <a:gd name="connsiteY6" fmla="*/ 953587 h 962456"/>
              <a:gd name="connsiteX7" fmla="*/ 1304420 w 2418898"/>
              <a:gd name="connsiteY7" fmla="*/ 776306 h 962456"/>
              <a:gd name="connsiteX8" fmla="*/ 470264 w 2418898"/>
              <a:gd name="connsiteY8" fmla="*/ 386286 h 962456"/>
              <a:gd name="connsiteX9" fmla="*/ 0 w 2418898"/>
              <a:gd name="connsiteY9" fmla="*/ 365759 h 962456"/>
              <a:gd name="connsiteX10" fmla="*/ 1867 w 2418898"/>
              <a:gd name="connsiteY10" fmla="*/ 0 h 962456"/>
              <a:gd name="connsiteX0" fmla="*/ 1867 w 2322755"/>
              <a:gd name="connsiteY0" fmla="*/ 0 h 962456"/>
              <a:gd name="connsiteX1" fmla="*/ 2181498 w 2322755"/>
              <a:gd name="connsiteY1" fmla="*/ 0 h 962456"/>
              <a:gd name="connsiteX2" fmla="*/ 2177766 w 2322755"/>
              <a:gd name="connsiteY2" fmla="*/ 285516 h 962456"/>
              <a:gd name="connsiteX3" fmla="*/ 302313 w 2322755"/>
              <a:gd name="connsiteY3" fmla="*/ 287383 h 962456"/>
              <a:gd name="connsiteX4" fmla="*/ 1367868 w 2322755"/>
              <a:gd name="connsiteY4" fmla="*/ 722189 h 962456"/>
              <a:gd name="connsiteX5" fmla="*/ 2175900 w 2322755"/>
              <a:gd name="connsiteY5" fmla="*/ 873345 h 962456"/>
              <a:gd name="connsiteX6" fmla="*/ 2172168 w 2322755"/>
              <a:gd name="connsiteY6" fmla="*/ 953587 h 962456"/>
              <a:gd name="connsiteX7" fmla="*/ 1304420 w 2322755"/>
              <a:gd name="connsiteY7" fmla="*/ 776306 h 962456"/>
              <a:gd name="connsiteX8" fmla="*/ 470264 w 2322755"/>
              <a:gd name="connsiteY8" fmla="*/ 386286 h 962456"/>
              <a:gd name="connsiteX9" fmla="*/ 0 w 2322755"/>
              <a:gd name="connsiteY9" fmla="*/ 365759 h 962456"/>
              <a:gd name="connsiteX10" fmla="*/ 1867 w 2322755"/>
              <a:gd name="connsiteY10" fmla="*/ 0 h 962456"/>
              <a:gd name="connsiteX0" fmla="*/ 1867 w 2186690"/>
              <a:gd name="connsiteY0" fmla="*/ 0 h 962456"/>
              <a:gd name="connsiteX1" fmla="*/ 2181498 w 2186690"/>
              <a:gd name="connsiteY1" fmla="*/ 0 h 962456"/>
              <a:gd name="connsiteX2" fmla="*/ 2177766 w 2186690"/>
              <a:gd name="connsiteY2" fmla="*/ 285516 h 962456"/>
              <a:gd name="connsiteX3" fmla="*/ 302313 w 2186690"/>
              <a:gd name="connsiteY3" fmla="*/ 287383 h 962456"/>
              <a:gd name="connsiteX4" fmla="*/ 1367868 w 2186690"/>
              <a:gd name="connsiteY4" fmla="*/ 722189 h 962456"/>
              <a:gd name="connsiteX5" fmla="*/ 2175900 w 2186690"/>
              <a:gd name="connsiteY5" fmla="*/ 873345 h 962456"/>
              <a:gd name="connsiteX6" fmla="*/ 2172168 w 2186690"/>
              <a:gd name="connsiteY6" fmla="*/ 953587 h 962456"/>
              <a:gd name="connsiteX7" fmla="*/ 1304420 w 2186690"/>
              <a:gd name="connsiteY7" fmla="*/ 776306 h 962456"/>
              <a:gd name="connsiteX8" fmla="*/ 470264 w 2186690"/>
              <a:gd name="connsiteY8" fmla="*/ 386286 h 962456"/>
              <a:gd name="connsiteX9" fmla="*/ 0 w 2186690"/>
              <a:gd name="connsiteY9" fmla="*/ 365759 h 962456"/>
              <a:gd name="connsiteX10" fmla="*/ 1867 w 2186690"/>
              <a:gd name="connsiteY10" fmla="*/ 0 h 962456"/>
              <a:gd name="connsiteX0" fmla="*/ 1867 w 2188048"/>
              <a:gd name="connsiteY0" fmla="*/ 0 h 962456"/>
              <a:gd name="connsiteX1" fmla="*/ 2181498 w 2188048"/>
              <a:gd name="connsiteY1" fmla="*/ 0 h 962456"/>
              <a:gd name="connsiteX2" fmla="*/ 2177766 w 2188048"/>
              <a:gd name="connsiteY2" fmla="*/ 285516 h 962456"/>
              <a:gd name="connsiteX3" fmla="*/ 302313 w 2188048"/>
              <a:gd name="connsiteY3" fmla="*/ 287383 h 962456"/>
              <a:gd name="connsiteX4" fmla="*/ 1367868 w 2188048"/>
              <a:gd name="connsiteY4" fmla="*/ 722189 h 962456"/>
              <a:gd name="connsiteX5" fmla="*/ 2175900 w 2188048"/>
              <a:gd name="connsiteY5" fmla="*/ 873345 h 962456"/>
              <a:gd name="connsiteX6" fmla="*/ 2172168 w 2188048"/>
              <a:gd name="connsiteY6" fmla="*/ 953587 h 962456"/>
              <a:gd name="connsiteX7" fmla="*/ 1304420 w 2188048"/>
              <a:gd name="connsiteY7" fmla="*/ 776306 h 962456"/>
              <a:gd name="connsiteX8" fmla="*/ 470264 w 2188048"/>
              <a:gd name="connsiteY8" fmla="*/ 386286 h 962456"/>
              <a:gd name="connsiteX9" fmla="*/ 0 w 2188048"/>
              <a:gd name="connsiteY9" fmla="*/ 365759 h 962456"/>
              <a:gd name="connsiteX10" fmla="*/ 1867 w 2188048"/>
              <a:gd name="connsiteY10" fmla="*/ 0 h 962456"/>
              <a:gd name="connsiteX0" fmla="*/ 1867 w 2188048"/>
              <a:gd name="connsiteY0" fmla="*/ 0 h 962456"/>
              <a:gd name="connsiteX1" fmla="*/ 2181498 w 2188048"/>
              <a:gd name="connsiteY1" fmla="*/ 0 h 962456"/>
              <a:gd name="connsiteX2" fmla="*/ 2177766 w 2188048"/>
              <a:gd name="connsiteY2" fmla="*/ 285516 h 962456"/>
              <a:gd name="connsiteX3" fmla="*/ 302313 w 2188048"/>
              <a:gd name="connsiteY3" fmla="*/ 287383 h 962456"/>
              <a:gd name="connsiteX4" fmla="*/ 1367868 w 2188048"/>
              <a:gd name="connsiteY4" fmla="*/ 722189 h 962456"/>
              <a:gd name="connsiteX5" fmla="*/ 2175900 w 2188048"/>
              <a:gd name="connsiteY5" fmla="*/ 873345 h 962456"/>
              <a:gd name="connsiteX6" fmla="*/ 2172168 w 2188048"/>
              <a:gd name="connsiteY6" fmla="*/ 953587 h 962456"/>
              <a:gd name="connsiteX7" fmla="*/ 1304420 w 2188048"/>
              <a:gd name="connsiteY7" fmla="*/ 776306 h 962456"/>
              <a:gd name="connsiteX8" fmla="*/ 470264 w 2188048"/>
              <a:gd name="connsiteY8" fmla="*/ 386286 h 962456"/>
              <a:gd name="connsiteX9" fmla="*/ 0 w 2188048"/>
              <a:gd name="connsiteY9" fmla="*/ 365759 h 962456"/>
              <a:gd name="connsiteX10" fmla="*/ 1867 w 2188048"/>
              <a:gd name="connsiteY10" fmla="*/ 0 h 962456"/>
              <a:gd name="connsiteX0" fmla="*/ 1867 w 2188048"/>
              <a:gd name="connsiteY0" fmla="*/ 0 h 962456"/>
              <a:gd name="connsiteX1" fmla="*/ 2181498 w 2188048"/>
              <a:gd name="connsiteY1" fmla="*/ 0 h 962456"/>
              <a:gd name="connsiteX2" fmla="*/ 2177766 w 2188048"/>
              <a:gd name="connsiteY2" fmla="*/ 285516 h 962456"/>
              <a:gd name="connsiteX3" fmla="*/ 302313 w 2188048"/>
              <a:gd name="connsiteY3" fmla="*/ 287383 h 962456"/>
              <a:gd name="connsiteX4" fmla="*/ 1367868 w 2188048"/>
              <a:gd name="connsiteY4" fmla="*/ 722189 h 962456"/>
              <a:gd name="connsiteX5" fmla="*/ 2175900 w 2188048"/>
              <a:gd name="connsiteY5" fmla="*/ 873345 h 962456"/>
              <a:gd name="connsiteX6" fmla="*/ 2172168 w 2188048"/>
              <a:gd name="connsiteY6" fmla="*/ 953587 h 962456"/>
              <a:gd name="connsiteX7" fmla="*/ 1304420 w 2188048"/>
              <a:gd name="connsiteY7" fmla="*/ 776306 h 962456"/>
              <a:gd name="connsiteX8" fmla="*/ 470264 w 2188048"/>
              <a:gd name="connsiteY8" fmla="*/ 386286 h 962456"/>
              <a:gd name="connsiteX9" fmla="*/ 0 w 2188048"/>
              <a:gd name="connsiteY9" fmla="*/ 365759 h 962456"/>
              <a:gd name="connsiteX10" fmla="*/ 1867 w 2188048"/>
              <a:gd name="connsiteY10" fmla="*/ 0 h 962456"/>
              <a:gd name="connsiteX0" fmla="*/ 1867 w 2188048"/>
              <a:gd name="connsiteY0" fmla="*/ 0 h 962456"/>
              <a:gd name="connsiteX1" fmla="*/ 2181498 w 2188048"/>
              <a:gd name="connsiteY1" fmla="*/ 0 h 962456"/>
              <a:gd name="connsiteX2" fmla="*/ 2177766 w 2188048"/>
              <a:gd name="connsiteY2" fmla="*/ 285516 h 962456"/>
              <a:gd name="connsiteX3" fmla="*/ 302313 w 2188048"/>
              <a:gd name="connsiteY3" fmla="*/ 287383 h 962456"/>
              <a:gd name="connsiteX4" fmla="*/ 1367868 w 2188048"/>
              <a:gd name="connsiteY4" fmla="*/ 722189 h 962456"/>
              <a:gd name="connsiteX5" fmla="*/ 2175900 w 2188048"/>
              <a:gd name="connsiteY5" fmla="*/ 873345 h 962456"/>
              <a:gd name="connsiteX6" fmla="*/ 2172168 w 2188048"/>
              <a:gd name="connsiteY6" fmla="*/ 953587 h 962456"/>
              <a:gd name="connsiteX7" fmla="*/ 1304420 w 2188048"/>
              <a:gd name="connsiteY7" fmla="*/ 776306 h 962456"/>
              <a:gd name="connsiteX8" fmla="*/ 470264 w 2188048"/>
              <a:gd name="connsiteY8" fmla="*/ 386286 h 962456"/>
              <a:gd name="connsiteX9" fmla="*/ 0 w 2188048"/>
              <a:gd name="connsiteY9" fmla="*/ 365759 h 962456"/>
              <a:gd name="connsiteX10" fmla="*/ 1867 w 2188048"/>
              <a:gd name="connsiteY10" fmla="*/ 0 h 962456"/>
              <a:gd name="connsiteX0" fmla="*/ 1867 w 2215040"/>
              <a:gd name="connsiteY0" fmla="*/ 0 h 962456"/>
              <a:gd name="connsiteX1" fmla="*/ 2181498 w 2215040"/>
              <a:gd name="connsiteY1" fmla="*/ 0 h 962456"/>
              <a:gd name="connsiteX2" fmla="*/ 2177766 w 2215040"/>
              <a:gd name="connsiteY2" fmla="*/ 285516 h 962456"/>
              <a:gd name="connsiteX3" fmla="*/ 302313 w 2215040"/>
              <a:gd name="connsiteY3" fmla="*/ 287383 h 962456"/>
              <a:gd name="connsiteX4" fmla="*/ 1367868 w 2215040"/>
              <a:gd name="connsiteY4" fmla="*/ 722189 h 962456"/>
              <a:gd name="connsiteX5" fmla="*/ 2175900 w 2215040"/>
              <a:gd name="connsiteY5" fmla="*/ 873345 h 962456"/>
              <a:gd name="connsiteX6" fmla="*/ 2172168 w 2215040"/>
              <a:gd name="connsiteY6" fmla="*/ 953587 h 962456"/>
              <a:gd name="connsiteX7" fmla="*/ 1304420 w 2215040"/>
              <a:gd name="connsiteY7" fmla="*/ 776306 h 962456"/>
              <a:gd name="connsiteX8" fmla="*/ 470264 w 2215040"/>
              <a:gd name="connsiteY8" fmla="*/ 386286 h 962456"/>
              <a:gd name="connsiteX9" fmla="*/ 0 w 2215040"/>
              <a:gd name="connsiteY9" fmla="*/ 365759 h 962456"/>
              <a:gd name="connsiteX10" fmla="*/ 1867 w 2215040"/>
              <a:gd name="connsiteY10" fmla="*/ 0 h 962456"/>
              <a:gd name="connsiteX0" fmla="*/ 1867 w 2197594"/>
              <a:gd name="connsiteY0" fmla="*/ 0 h 962456"/>
              <a:gd name="connsiteX1" fmla="*/ 2181498 w 2197594"/>
              <a:gd name="connsiteY1" fmla="*/ 0 h 962456"/>
              <a:gd name="connsiteX2" fmla="*/ 2177766 w 2197594"/>
              <a:gd name="connsiteY2" fmla="*/ 285516 h 962456"/>
              <a:gd name="connsiteX3" fmla="*/ 302313 w 2197594"/>
              <a:gd name="connsiteY3" fmla="*/ 287383 h 962456"/>
              <a:gd name="connsiteX4" fmla="*/ 1367868 w 2197594"/>
              <a:gd name="connsiteY4" fmla="*/ 722189 h 962456"/>
              <a:gd name="connsiteX5" fmla="*/ 2175900 w 2197594"/>
              <a:gd name="connsiteY5" fmla="*/ 873345 h 962456"/>
              <a:gd name="connsiteX6" fmla="*/ 2172168 w 2197594"/>
              <a:gd name="connsiteY6" fmla="*/ 953587 h 962456"/>
              <a:gd name="connsiteX7" fmla="*/ 1304420 w 2197594"/>
              <a:gd name="connsiteY7" fmla="*/ 776306 h 962456"/>
              <a:gd name="connsiteX8" fmla="*/ 470264 w 2197594"/>
              <a:gd name="connsiteY8" fmla="*/ 386286 h 962456"/>
              <a:gd name="connsiteX9" fmla="*/ 0 w 2197594"/>
              <a:gd name="connsiteY9" fmla="*/ 365759 h 962456"/>
              <a:gd name="connsiteX10" fmla="*/ 1867 w 2197594"/>
              <a:gd name="connsiteY10" fmla="*/ 0 h 962456"/>
              <a:gd name="connsiteX0" fmla="*/ 1867 w 2203031"/>
              <a:gd name="connsiteY0" fmla="*/ 0 h 962456"/>
              <a:gd name="connsiteX1" fmla="*/ 2181498 w 2203031"/>
              <a:gd name="connsiteY1" fmla="*/ 0 h 962456"/>
              <a:gd name="connsiteX2" fmla="*/ 2195460 w 2203031"/>
              <a:gd name="connsiteY2" fmla="*/ 306043 h 962456"/>
              <a:gd name="connsiteX3" fmla="*/ 302313 w 2203031"/>
              <a:gd name="connsiteY3" fmla="*/ 287383 h 962456"/>
              <a:gd name="connsiteX4" fmla="*/ 1367868 w 2203031"/>
              <a:gd name="connsiteY4" fmla="*/ 722189 h 962456"/>
              <a:gd name="connsiteX5" fmla="*/ 2175900 w 2203031"/>
              <a:gd name="connsiteY5" fmla="*/ 873345 h 962456"/>
              <a:gd name="connsiteX6" fmla="*/ 2172168 w 2203031"/>
              <a:gd name="connsiteY6" fmla="*/ 953587 h 962456"/>
              <a:gd name="connsiteX7" fmla="*/ 1304420 w 2203031"/>
              <a:gd name="connsiteY7" fmla="*/ 776306 h 962456"/>
              <a:gd name="connsiteX8" fmla="*/ 470264 w 2203031"/>
              <a:gd name="connsiteY8" fmla="*/ 386286 h 962456"/>
              <a:gd name="connsiteX9" fmla="*/ 0 w 2203031"/>
              <a:gd name="connsiteY9" fmla="*/ 365759 h 962456"/>
              <a:gd name="connsiteX10" fmla="*/ 1867 w 2203031"/>
              <a:gd name="connsiteY10" fmla="*/ 0 h 962456"/>
              <a:gd name="connsiteX0" fmla="*/ 1867 w 2203031"/>
              <a:gd name="connsiteY0" fmla="*/ 0 h 962456"/>
              <a:gd name="connsiteX1" fmla="*/ 2181498 w 2203031"/>
              <a:gd name="connsiteY1" fmla="*/ 0 h 962456"/>
              <a:gd name="connsiteX2" fmla="*/ 2195460 w 2203031"/>
              <a:gd name="connsiteY2" fmla="*/ 276186 h 962456"/>
              <a:gd name="connsiteX3" fmla="*/ 302313 w 2203031"/>
              <a:gd name="connsiteY3" fmla="*/ 287383 h 962456"/>
              <a:gd name="connsiteX4" fmla="*/ 1367868 w 2203031"/>
              <a:gd name="connsiteY4" fmla="*/ 722189 h 962456"/>
              <a:gd name="connsiteX5" fmla="*/ 2175900 w 2203031"/>
              <a:gd name="connsiteY5" fmla="*/ 873345 h 962456"/>
              <a:gd name="connsiteX6" fmla="*/ 2172168 w 2203031"/>
              <a:gd name="connsiteY6" fmla="*/ 953587 h 962456"/>
              <a:gd name="connsiteX7" fmla="*/ 1304420 w 2203031"/>
              <a:gd name="connsiteY7" fmla="*/ 776306 h 962456"/>
              <a:gd name="connsiteX8" fmla="*/ 470264 w 2203031"/>
              <a:gd name="connsiteY8" fmla="*/ 386286 h 962456"/>
              <a:gd name="connsiteX9" fmla="*/ 0 w 2203031"/>
              <a:gd name="connsiteY9" fmla="*/ 365759 h 962456"/>
              <a:gd name="connsiteX10" fmla="*/ 1867 w 2203031"/>
              <a:gd name="connsiteY10" fmla="*/ 0 h 962456"/>
              <a:gd name="connsiteX0" fmla="*/ 1867 w 2230417"/>
              <a:gd name="connsiteY0" fmla="*/ 0 h 962456"/>
              <a:gd name="connsiteX1" fmla="*/ 2181498 w 2230417"/>
              <a:gd name="connsiteY1" fmla="*/ 0 h 962456"/>
              <a:gd name="connsiteX2" fmla="*/ 2195460 w 2230417"/>
              <a:gd name="connsiteY2" fmla="*/ 276186 h 962456"/>
              <a:gd name="connsiteX3" fmla="*/ 302313 w 2230417"/>
              <a:gd name="connsiteY3" fmla="*/ 287383 h 962456"/>
              <a:gd name="connsiteX4" fmla="*/ 1367868 w 2230417"/>
              <a:gd name="connsiteY4" fmla="*/ 722189 h 962456"/>
              <a:gd name="connsiteX5" fmla="*/ 2175900 w 2230417"/>
              <a:gd name="connsiteY5" fmla="*/ 873345 h 962456"/>
              <a:gd name="connsiteX6" fmla="*/ 2172168 w 2230417"/>
              <a:gd name="connsiteY6" fmla="*/ 953587 h 962456"/>
              <a:gd name="connsiteX7" fmla="*/ 1304420 w 2230417"/>
              <a:gd name="connsiteY7" fmla="*/ 776306 h 962456"/>
              <a:gd name="connsiteX8" fmla="*/ 470264 w 2230417"/>
              <a:gd name="connsiteY8" fmla="*/ 386286 h 962456"/>
              <a:gd name="connsiteX9" fmla="*/ 0 w 2230417"/>
              <a:gd name="connsiteY9" fmla="*/ 365759 h 962456"/>
              <a:gd name="connsiteX10" fmla="*/ 1867 w 2230417"/>
              <a:gd name="connsiteY10" fmla="*/ 0 h 962456"/>
              <a:gd name="connsiteX0" fmla="*/ 1867 w 2201803"/>
              <a:gd name="connsiteY0" fmla="*/ 0 h 962456"/>
              <a:gd name="connsiteX1" fmla="*/ 2181498 w 2201803"/>
              <a:gd name="connsiteY1" fmla="*/ 0 h 962456"/>
              <a:gd name="connsiteX2" fmla="*/ 2195460 w 2201803"/>
              <a:gd name="connsiteY2" fmla="*/ 276186 h 962456"/>
              <a:gd name="connsiteX3" fmla="*/ 302313 w 2201803"/>
              <a:gd name="connsiteY3" fmla="*/ 287383 h 962456"/>
              <a:gd name="connsiteX4" fmla="*/ 1367868 w 2201803"/>
              <a:gd name="connsiteY4" fmla="*/ 722189 h 962456"/>
              <a:gd name="connsiteX5" fmla="*/ 2175900 w 2201803"/>
              <a:gd name="connsiteY5" fmla="*/ 873345 h 962456"/>
              <a:gd name="connsiteX6" fmla="*/ 2172168 w 2201803"/>
              <a:gd name="connsiteY6" fmla="*/ 953587 h 962456"/>
              <a:gd name="connsiteX7" fmla="*/ 1304420 w 2201803"/>
              <a:gd name="connsiteY7" fmla="*/ 776306 h 962456"/>
              <a:gd name="connsiteX8" fmla="*/ 470264 w 2201803"/>
              <a:gd name="connsiteY8" fmla="*/ 386286 h 962456"/>
              <a:gd name="connsiteX9" fmla="*/ 0 w 2201803"/>
              <a:gd name="connsiteY9" fmla="*/ 365759 h 962456"/>
              <a:gd name="connsiteX10" fmla="*/ 1867 w 2201803"/>
              <a:gd name="connsiteY10" fmla="*/ 0 h 962456"/>
              <a:gd name="connsiteX0" fmla="*/ 1867 w 2201803"/>
              <a:gd name="connsiteY0" fmla="*/ 0 h 962456"/>
              <a:gd name="connsiteX1" fmla="*/ 2181498 w 2201803"/>
              <a:gd name="connsiteY1" fmla="*/ 0 h 962456"/>
              <a:gd name="connsiteX2" fmla="*/ 2195460 w 2201803"/>
              <a:gd name="connsiteY2" fmla="*/ 276186 h 962456"/>
              <a:gd name="connsiteX3" fmla="*/ 502835 w 2201803"/>
              <a:gd name="connsiteY3" fmla="*/ 250060 h 962456"/>
              <a:gd name="connsiteX4" fmla="*/ 1367868 w 2201803"/>
              <a:gd name="connsiteY4" fmla="*/ 722189 h 962456"/>
              <a:gd name="connsiteX5" fmla="*/ 2175900 w 2201803"/>
              <a:gd name="connsiteY5" fmla="*/ 873345 h 962456"/>
              <a:gd name="connsiteX6" fmla="*/ 2172168 w 2201803"/>
              <a:gd name="connsiteY6" fmla="*/ 953587 h 962456"/>
              <a:gd name="connsiteX7" fmla="*/ 1304420 w 2201803"/>
              <a:gd name="connsiteY7" fmla="*/ 776306 h 962456"/>
              <a:gd name="connsiteX8" fmla="*/ 470264 w 2201803"/>
              <a:gd name="connsiteY8" fmla="*/ 386286 h 962456"/>
              <a:gd name="connsiteX9" fmla="*/ 0 w 2201803"/>
              <a:gd name="connsiteY9" fmla="*/ 365759 h 962456"/>
              <a:gd name="connsiteX10" fmla="*/ 1867 w 2201803"/>
              <a:gd name="connsiteY10" fmla="*/ 0 h 962456"/>
              <a:gd name="connsiteX0" fmla="*/ 1867 w 2201803"/>
              <a:gd name="connsiteY0" fmla="*/ 0 h 962456"/>
              <a:gd name="connsiteX1" fmla="*/ 2181498 w 2201803"/>
              <a:gd name="connsiteY1" fmla="*/ 0 h 962456"/>
              <a:gd name="connsiteX2" fmla="*/ 2195460 w 2201803"/>
              <a:gd name="connsiteY2" fmla="*/ 276186 h 962456"/>
              <a:gd name="connsiteX3" fmla="*/ 310177 w 2201803"/>
              <a:gd name="connsiteY3" fmla="*/ 287382 h 962456"/>
              <a:gd name="connsiteX4" fmla="*/ 1367868 w 2201803"/>
              <a:gd name="connsiteY4" fmla="*/ 722189 h 962456"/>
              <a:gd name="connsiteX5" fmla="*/ 2175900 w 2201803"/>
              <a:gd name="connsiteY5" fmla="*/ 873345 h 962456"/>
              <a:gd name="connsiteX6" fmla="*/ 2172168 w 2201803"/>
              <a:gd name="connsiteY6" fmla="*/ 953587 h 962456"/>
              <a:gd name="connsiteX7" fmla="*/ 1304420 w 2201803"/>
              <a:gd name="connsiteY7" fmla="*/ 776306 h 962456"/>
              <a:gd name="connsiteX8" fmla="*/ 470264 w 2201803"/>
              <a:gd name="connsiteY8" fmla="*/ 386286 h 962456"/>
              <a:gd name="connsiteX9" fmla="*/ 0 w 2201803"/>
              <a:gd name="connsiteY9" fmla="*/ 365759 h 962456"/>
              <a:gd name="connsiteX10" fmla="*/ 1867 w 2201803"/>
              <a:gd name="connsiteY10" fmla="*/ 0 h 962456"/>
              <a:gd name="connsiteX0" fmla="*/ 1867 w 2201803"/>
              <a:gd name="connsiteY0" fmla="*/ 0 h 962456"/>
              <a:gd name="connsiteX1" fmla="*/ 2181498 w 2201803"/>
              <a:gd name="connsiteY1" fmla="*/ 0 h 962456"/>
              <a:gd name="connsiteX2" fmla="*/ 2195460 w 2201803"/>
              <a:gd name="connsiteY2" fmla="*/ 276186 h 962456"/>
              <a:gd name="connsiteX3" fmla="*/ 310177 w 2201803"/>
              <a:gd name="connsiteY3" fmla="*/ 287382 h 962456"/>
              <a:gd name="connsiteX4" fmla="*/ 1367868 w 2201803"/>
              <a:gd name="connsiteY4" fmla="*/ 722189 h 962456"/>
              <a:gd name="connsiteX5" fmla="*/ 2175900 w 2201803"/>
              <a:gd name="connsiteY5" fmla="*/ 873345 h 962456"/>
              <a:gd name="connsiteX6" fmla="*/ 2172168 w 2201803"/>
              <a:gd name="connsiteY6" fmla="*/ 953587 h 962456"/>
              <a:gd name="connsiteX7" fmla="*/ 1304420 w 2201803"/>
              <a:gd name="connsiteY7" fmla="*/ 776306 h 962456"/>
              <a:gd name="connsiteX8" fmla="*/ 470264 w 2201803"/>
              <a:gd name="connsiteY8" fmla="*/ 386286 h 962456"/>
              <a:gd name="connsiteX9" fmla="*/ 0 w 2201803"/>
              <a:gd name="connsiteY9" fmla="*/ 365759 h 962456"/>
              <a:gd name="connsiteX10" fmla="*/ 1867 w 2201803"/>
              <a:gd name="connsiteY10" fmla="*/ 0 h 962456"/>
              <a:gd name="connsiteX0" fmla="*/ 1867 w 2201803"/>
              <a:gd name="connsiteY0" fmla="*/ 0 h 962456"/>
              <a:gd name="connsiteX1" fmla="*/ 2181498 w 2201803"/>
              <a:gd name="connsiteY1" fmla="*/ 0 h 962456"/>
              <a:gd name="connsiteX2" fmla="*/ 2195460 w 2201803"/>
              <a:gd name="connsiteY2" fmla="*/ 276186 h 962456"/>
              <a:gd name="connsiteX3" fmla="*/ 310177 w 2201803"/>
              <a:gd name="connsiteY3" fmla="*/ 287382 h 962456"/>
              <a:gd name="connsiteX4" fmla="*/ 1367868 w 2201803"/>
              <a:gd name="connsiteY4" fmla="*/ 722189 h 962456"/>
              <a:gd name="connsiteX5" fmla="*/ 2175900 w 2201803"/>
              <a:gd name="connsiteY5" fmla="*/ 873345 h 962456"/>
              <a:gd name="connsiteX6" fmla="*/ 2172168 w 2201803"/>
              <a:gd name="connsiteY6" fmla="*/ 953587 h 962456"/>
              <a:gd name="connsiteX7" fmla="*/ 1304420 w 2201803"/>
              <a:gd name="connsiteY7" fmla="*/ 776306 h 962456"/>
              <a:gd name="connsiteX8" fmla="*/ 470264 w 2201803"/>
              <a:gd name="connsiteY8" fmla="*/ 386286 h 962456"/>
              <a:gd name="connsiteX9" fmla="*/ 0 w 2201803"/>
              <a:gd name="connsiteY9" fmla="*/ 365759 h 962456"/>
              <a:gd name="connsiteX10" fmla="*/ 1867 w 2201803"/>
              <a:gd name="connsiteY10" fmla="*/ 0 h 962456"/>
              <a:gd name="connsiteX0" fmla="*/ 38 w 2199974"/>
              <a:gd name="connsiteY0" fmla="*/ 0 h 962456"/>
              <a:gd name="connsiteX1" fmla="*/ 2179669 w 2199974"/>
              <a:gd name="connsiteY1" fmla="*/ 0 h 962456"/>
              <a:gd name="connsiteX2" fmla="*/ 2193631 w 2199974"/>
              <a:gd name="connsiteY2" fmla="*/ 276186 h 962456"/>
              <a:gd name="connsiteX3" fmla="*/ 308348 w 2199974"/>
              <a:gd name="connsiteY3" fmla="*/ 287382 h 962456"/>
              <a:gd name="connsiteX4" fmla="*/ 1366039 w 2199974"/>
              <a:gd name="connsiteY4" fmla="*/ 722189 h 962456"/>
              <a:gd name="connsiteX5" fmla="*/ 2174071 w 2199974"/>
              <a:gd name="connsiteY5" fmla="*/ 873345 h 962456"/>
              <a:gd name="connsiteX6" fmla="*/ 2170339 w 2199974"/>
              <a:gd name="connsiteY6" fmla="*/ 953587 h 962456"/>
              <a:gd name="connsiteX7" fmla="*/ 1302591 w 2199974"/>
              <a:gd name="connsiteY7" fmla="*/ 776306 h 962456"/>
              <a:gd name="connsiteX8" fmla="*/ 468435 w 2199974"/>
              <a:gd name="connsiteY8" fmla="*/ 386286 h 962456"/>
              <a:gd name="connsiteX9" fmla="*/ 6035 w 2199974"/>
              <a:gd name="connsiteY9" fmla="*/ 494522 h 962456"/>
              <a:gd name="connsiteX10" fmla="*/ 38 w 2199974"/>
              <a:gd name="connsiteY10" fmla="*/ 0 h 962456"/>
              <a:gd name="connsiteX0" fmla="*/ 38 w 2199974"/>
              <a:gd name="connsiteY0" fmla="*/ 0 h 962456"/>
              <a:gd name="connsiteX1" fmla="*/ 2179669 w 2199974"/>
              <a:gd name="connsiteY1" fmla="*/ 0 h 962456"/>
              <a:gd name="connsiteX2" fmla="*/ 2193631 w 2199974"/>
              <a:gd name="connsiteY2" fmla="*/ 276186 h 962456"/>
              <a:gd name="connsiteX3" fmla="*/ 308348 w 2199974"/>
              <a:gd name="connsiteY3" fmla="*/ 287382 h 962456"/>
              <a:gd name="connsiteX4" fmla="*/ 1366039 w 2199974"/>
              <a:gd name="connsiteY4" fmla="*/ 722189 h 962456"/>
              <a:gd name="connsiteX5" fmla="*/ 2174071 w 2199974"/>
              <a:gd name="connsiteY5" fmla="*/ 873345 h 962456"/>
              <a:gd name="connsiteX6" fmla="*/ 2170339 w 2199974"/>
              <a:gd name="connsiteY6" fmla="*/ 953587 h 962456"/>
              <a:gd name="connsiteX7" fmla="*/ 1302591 w 2199974"/>
              <a:gd name="connsiteY7" fmla="*/ 776306 h 962456"/>
              <a:gd name="connsiteX8" fmla="*/ 724001 w 2199974"/>
              <a:gd name="connsiteY8" fmla="*/ 748313 h 962456"/>
              <a:gd name="connsiteX9" fmla="*/ 6035 w 2199974"/>
              <a:gd name="connsiteY9" fmla="*/ 494522 h 962456"/>
              <a:gd name="connsiteX10" fmla="*/ 38 w 2199974"/>
              <a:gd name="connsiteY10" fmla="*/ 0 h 962456"/>
              <a:gd name="connsiteX0" fmla="*/ 38 w 2199974"/>
              <a:gd name="connsiteY0" fmla="*/ 0 h 962456"/>
              <a:gd name="connsiteX1" fmla="*/ 2179669 w 2199974"/>
              <a:gd name="connsiteY1" fmla="*/ 0 h 962456"/>
              <a:gd name="connsiteX2" fmla="*/ 2193631 w 2199974"/>
              <a:gd name="connsiteY2" fmla="*/ 276186 h 962456"/>
              <a:gd name="connsiteX3" fmla="*/ 308348 w 2199974"/>
              <a:gd name="connsiteY3" fmla="*/ 287382 h 962456"/>
              <a:gd name="connsiteX4" fmla="*/ 1366039 w 2199974"/>
              <a:gd name="connsiteY4" fmla="*/ 722189 h 962456"/>
              <a:gd name="connsiteX5" fmla="*/ 2174071 w 2199974"/>
              <a:gd name="connsiteY5" fmla="*/ 873345 h 962456"/>
              <a:gd name="connsiteX6" fmla="*/ 2170339 w 2199974"/>
              <a:gd name="connsiteY6" fmla="*/ 953587 h 962456"/>
              <a:gd name="connsiteX7" fmla="*/ 1302591 w 2199974"/>
              <a:gd name="connsiteY7" fmla="*/ 776306 h 962456"/>
              <a:gd name="connsiteX8" fmla="*/ 724001 w 2199974"/>
              <a:gd name="connsiteY8" fmla="*/ 748313 h 962456"/>
              <a:gd name="connsiteX9" fmla="*/ 6035 w 2199974"/>
              <a:gd name="connsiteY9" fmla="*/ 494522 h 962456"/>
              <a:gd name="connsiteX10" fmla="*/ 38 w 2199974"/>
              <a:gd name="connsiteY10" fmla="*/ 0 h 962456"/>
              <a:gd name="connsiteX0" fmla="*/ 38 w 2199974"/>
              <a:gd name="connsiteY0" fmla="*/ 0 h 962456"/>
              <a:gd name="connsiteX1" fmla="*/ 2179669 w 2199974"/>
              <a:gd name="connsiteY1" fmla="*/ 0 h 962456"/>
              <a:gd name="connsiteX2" fmla="*/ 2193631 w 2199974"/>
              <a:gd name="connsiteY2" fmla="*/ 276186 h 962456"/>
              <a:gd name="connsiteX3" fmla="*/ 308348 w 2199974"/>
              <a:gd name="connsiteY3" fmla="*/ 287382 h 962456"/>
              <a:gd name="connsiteX4" fmla="*/ 1366039 w 2199974"/>
              <a:gd name="connsiteY4" fmla="*/ 722189 h 962456"/>
              <a:gd name="connsiteX5" fmla="*/ 2174071 w 2199974"/>
              <a:gd name="connsiteY5" fmla="*/ 873345 h 962456"/>
              <a:gd name="connsiteX6" fmla="*/ 2170339 w 2199974"/>
              <a:gd name="connsiteY6" fmla="*/ 953587 h 962456"/>
              <a:gd name="connsiteX7" fmla="*/ 1302591 w 2199974"/>
              <a:gd name="connsiteY7" fmla="*/ 776306 h 962456"/>
              <a:gd name="connsiteX8" fmla="*/ 724001 w 2199974"/>
              <a:gd name="connsiteY8" fmla="*/ 748313 h 962456"/>
              <a:gd name="connsiteX9" fmla="*/ 6035 w 2199974"/>
              <a:gd name="connsiteY9" fmla="*/ 494522 h 962456"/>
              <a:gd name="connsiteX10" fmla="*/ 38 w 2199974"/>
              <a:gd name="connsiteY10" fmla="*/ 0 h 962456"/>
              <a:gd name="connsiteX0" fmla="*/ 38 w 2199974"/>
              <a:gd name="connsiteY0" fmla="*/ 0 h 962456"/>
              <a:gd name="connsiteX1" fmla="*/ 2179669 w 2199974"/>
              <a:gd name="connsiteY1" fmla="*/ 0 h 962456"/>
              <a:gd name="connsiteX2" fmla="*/ 2193631 w 2199974"/>
              <a:gd name="connsiteY2" fmla="*/ 276186 h 962456"/>
              <a:gd name="connsiteX3" fmla="*/ 308348 w 2199974"/>
              <a:gd name="connsiteY3" fmla="*/ 287382 h 962456"/>
              <a:gd name="connsiteX4" fmla="*/ 1366039 w 2199974"/>
              <a:gd name="connsiteY4" fmla="*/ 722189 h 962456"/>
              <a:gd name="connsiteX5" fmla="*/ 2174071 w 2199974"/>
              <a:gd name="connsiteY5" fmla="*/ 873345 h 962456"/>
              <a:gd name="connsiteX6" fmla="*/ 2170339 w 2199974"/>
              <a:gd name="connsiteY6" fmla="*/ 953587 h 962456"/>
              <a:gd name="connsiteX7" fmla="*/ 1302591 w 2199974"/>
              <a:gd name="connsiteY7" fmla="*/ 776306 h 962456"/>
              <a:gd name="connsiteX8" fmla="*/ 724001 w 2199974"/>
              <a:gd name="connsiteY8" fmla="*/ 748313 h 962456"/>
              <a:gd name="connsiteX9" fmla="*/ 6035 w 2199974"/>
              <a:gd name="connsiteY9" fmla="*/ 494522 h 962456"/>
              <a:gd name="connsiteX10" fmla="*/ 38 w 2199974"/>
              <a:gd name="connsiteY10" fmla="*/ 0 h 962456"/>
              <a:gd name="connsiteX0" fmla="*/ 38 w 2199974"/>
              <a:gd name="connsiteY0" fmla="*/ 0 h 962456"/>
              <a:gd name="connsiteX1" fmla="*/ 2179669 w 2199974"/>
              <a:gd name="connsiteY1" fmla="*/ 0 h 962456"/>
              <a:gd name="connsiteX2" fmla="*/ 2193631 w 2199974"/>
              <a:gd name="connsiteY2" fmla="*/ 276186 h 962456"/>
              <a:gd name="connsiteX3" fmla="*/ 308348 w 2199974"/>
              <a:gd name="connsiteY3" fmla="*/ 287382 h 962456"/>
              <a:gd name="connsiteX4" fmla="*/ 1366039 w 2199974"/>
              <a:gd name="connsiteY4" fmla="*/ 722189 h 962456"/>
              <a:gd name="connsiteX5" fmla="*/ 2174071 w 2199974"/>
              <a:gd name="connsiteY5" fmla="*/ 873345 h 962456"/>
              <a:gd name="connsiteX6" fmla="*/ 2170339 w 2199974"/>
              <a:gd name="connsiteY6" fmla="*/ 953587 h 962456"/>
              <a:gd name="connsiteX7" fmla="*/ 1302591 w 2199974"/>
              <a:gd name="connsiteY7" fmla="*/ 776306 h 962456"/>
              <a:gd name="connsiteX8" fmla="*/ 724001 w 2199974"/>
              <a:gd name="connsiteY8" fmla="*/ 748313 h 962456"/>
              <a:gd name="connsiteX9" fmla="*/ 6035 w 2199974"/>
              <a:gd name="connsiteY9" fmla="*/ 494522 h 962456"/>
              <a:gd name="connsiteX10" fmla="*/ 38 w 2199974"/>
              <a:gd name="connsiteY10" fmla="*/ 0 h 962456"/>
              <a:gd name="connsiteX0" fmla="*/ 38 w 2199974"/>
              <a:gd name="connsiteY0" fmla="*/ 0 h 1790615"/>
              <a:gd name="connsiteX1" fmla="*/ 2179669 w 2199974"/>
              <a:gd name="connsiteY1" fmla="*/ 0 h 1790615"/>
              <a:gd name="connsiteX2" fmla="*/ 2193631 w 2199974"/>
              <a:gd name="connsiteY2" fmla="*/ 276186 h 1790615"/>
              <a:gd name="connsiteX3" fmla="*/ 308348 w 2199974"/>
              <a:gd name="connsiteY3" fmla="*/ 287382 h 1790615"/>
              <a:gd name="connsiteX4" fmla="*/ 1366039 w 2199974"/>
              <a:gd name="connsiteY4" fmla="*/ 722189 h 1790615"/>
              <a:gd name="connsiteX5" fmla="*/ 2174071 w 2199974"/>
              <a:gd name="connsiteY5" fmla="*/ 873345 h 1790615"/>
              <a:gd name="connsiteX6" fmla="*/ 2170339 w 2199974"/>
              <a:gd name="connsiteY6" fmla="*/ 953587 h 1790615"/>
              <a:gd name="connsiteX7" fmla="*/ 1866804 w 2199974"/>
              <a:gd name="connsiteY7" fmla="*/ 1782146 h 1790615"/>
              <a:gd name="connsiteX8" fmla="*/ 724001 w 2199974"/>
              <a:gd name="connsiteY8" fmla="*/ 748313 h 1790615"/>
              <a:gd name="connsiteX9" fmla="*/ 6035 w 2199974"/>
              <a:gd name="connsiteY9" fmla="*/ 494522 h 1790615"/>
              <a:gd name="connsiteX10" fmla="*/ 38 w 2199974"/>
              <a:gd name="connsiteY10" fmla="*/ 0 h 1790615"/>
              <a:gd name="connsiteX0" fmla="*/ 38 w 2199974"/>
              <a:gd name="connsiteY0" fmla="*/ 0 h 1790615"/>
              <a:gd name="connsiteX1" fmla="*/ 2179669 w 2199974"/>
              <a:gd name="connsiteY1" fmla="*/ 0 h 1790615"/>
              <a:gd name="connsiteX2" fmla="*/ 2193631 w 2199974"/>
              <a:gd name="connsiteY2" fmla="*/ 276186 h 1790615"/>
              <a:gd name="connsiteX3" fmla="*/ 308348 w 2199974"/>
              <a:gd name="connsiteY3" fmla="*/ 287382 h 1790615"/>
              <a:gd name="connsiteX4" fmla="*/ 1366039 w 2199974"/>
              <a:gd name="connsiteY4" fmla="*/ 722189 h 1790615"/>
              <a:gd name="connsiteX5" fmla="*/ 2174071 w 2199974"/>
              <a:gd name="connsiteY5" fmla="*/ 873345 h 1790615"/>
              <a:gd name="connsiteX6" fmla="*/ 2170339 w 2199974"/>
              <a:gd name="connsiteY6" fmla="*/ 953587 h 1790615"/>
              <a:gd name="connsiteX7" fmla="*/ 1866804 w 2199974"/>
              <a:gd name="connsiteY7" fmla="*/ 1782146 h 1790615"/>
              <a:gd name="connsiteX8" fmla="*/ 724001 w 2199974"/>
              <a:gd name="connsiteY8" fmla="*/ 748313 h 1790615"/>
              <a:gd name="connsiteX9" fmla="*/ 6035 w 2199974"/>
              <a:gd name="connsiteY9" fmla="*/ 494522 h 1790615"/>
              <a:gd name="connsiteX10" fmla="*/ 38 w 2199974"/>
              <a:gd name="connsiteY10" fmla="*/ 0 h 1790615"/>
              <a:gd name="connsiteX0" fmla="*/ 38 w 2199974"/>
              <a:gd name="connsiteY0" fmla="*/ 0 h 1790615"/>
              <a:gd name="connsiteX1" fmla="*/ 2179669 w 2199974"/>
              <a:gd name="connsiteY1" fmla="*/ 0 h 1790615"/>
              <a:gd name="connsiteX2" fmla="*/ 2193631 w 2199974"/>
              <a:gd name="connsiteY2" fmla="*/ 276186 h 1790615"/>
              <a:gd name="connsiteX3" fmla="*/ 308348 w 2199974"/>
              <a:gd name="connsiteY3" fmla="*/ 287382 h 1790615"/>
              <a:gd name="connsiteX4" fmla="*/ 1366039 w 2199974"/>
              <a:gd name="connsiteY4" fmla="*/ 722189 h 1790615"/>
              <a:gd name="connsiteX5" fmla="*/ 2174071 w 2199974"/>
              <a:gd name="connsiteY5" fmla="*/ 873345 h 1790615"/>
              <a:gd name="connsiteX6" fmla="*/ 2170339 w 2199974"/>
              <a:gd name="connsiteY6" fmla="*/ 953587 h 1790615"/>
              <a:gd name="connsiteX7" fmla="*/ 1866804 w 2199974"/>
              <a:gd name="connsiteY7" fmla="*/ 1782146 h 1790615"/>
              <a:gd name="connsiteX8" fmla="*/ 724001 w 2199974"/>
              <a:gd name="connsiteY8" fmla="*/ 748313 h 1790615"/>
              <a:gd name="connsiteX9" fmla="*/ 6035 w 2199974"/>
              <a:gd name="connsiteY9" fmla="*/ 494522 h 1790615"/>
              <a:gd name="connsiteX10" fmla="*/ 38 w 2199974"/>
              <a:gd name="connsiteY10" fmla="*/ 0 h 1790615"/>
              <a:gd name="connsiteX0" fmla="*/ 38 w 2199974"/>
              <a:gd name="connsiteY0" fmla="*/ 0 h 1790615"/>
              <a:gd name="connsiteX1" fmla="*/ 2179669 w 2199974"/>
              <a:gd name="connsiteY1" fmla="*/ 0 h 1790615"/>
              <a:gd name="connsiteX2" fmla="*/ 2193631 w 2199974"/>
              <a:gd name="connsiteY2" fmla="*/ 276186 h 1790615"/>
              <a:gd name="connsiteX3" fmla="*/ 308348 w 2199974"/>
              <a:gd name="connsiteY3" fmla="*/ 287382 h 1790615"/>
              <a:gd name="connsiteX4" fmla="*/ 1366039 w 2199974"/>
              <a:gd name="connsiteY4" fmla="*/ 722189 h 1790615"/>
              <a:gd name="connsiteX5" fmla="*/ 2174071 w 2199974"/>
              <a:gd name="connsiteY5" fmla="*/ 873345 h 1790615"/>
              <a:gd name="connsiteX6" fmla="*/ 2170339 w 2199974"/>
              <a:gd name="connsiteY6" fmla="*/ 953587 h 1790615"/>
              <a:gd name="connsiteX7" fmla="*/ 1866804 w 2199974"/>
              <a:gd name="connsiteY7" fmla="*/ 1782146 h 1790615"/>
              <a:gd name="connsiteX8" fmla="*/ 724001 w 2199974"/>
              <a:gd name="connsiteY8" fmla="*/ 748313 h 1790615"/>
              <a:gd name="connsiteX9" fmla="*/ 6035 w 2199974"/>
              <a:gd name="connsiteY9" fmla="*/ 494522 h 1790615"/>
              <a:gd name="connsiteX10" fmla="*/ 38 w 2199974"/>
              <a:gd name="connsiteY10" fmla="*/ 0 h 1790615"/>
              <a:gd name="connsiteX0" fmla="*/ 38 w 2199974"/>
              <a:gd name="connsiteY0" fmla="*/ 0 h 1790615"/>
              <a:gd name="connsiteX1" fmla="*/ 2179669 w 2199974"/>
              <a:gd name="connsiteY1" fmla="*/ 0 h 1790615"/>
              <a:gd name="connsiteX2" fmla="*/ 2193631 w 2199974"/>
              <a:gd name="connsiteY2" fmla="*/ 276186 h 1790615"/>
              <a:gd name="connsiteX3" fmla="*/ 308348 w 2199974"/>
              <a:gd name="connsiteY3" fmla="*/ 287382 h 1790615"/>
              <a:gd name="connsiteX4" fmla="*/ 1366039 w 2199974"/>
              <a:gd name="connsiteY4" fmla="*/ 722189 h 1790615"/>
              <a:gd name="connsiteX5" fmla="*/ 2174071 w 2199974"/>
              <a:gd name="connsiteY5" fmla="*/ 873345 h 1790615"/>
              <a:gd name="connsiteX6" fmla="*/ 2170339 w 2199974"/>
              <a:gd name="connsiteY6" fmla="*/ 953587 h 1790615"/>
              <a:gd name="connsiteX7" fmla="*/ 1866804 w 2199974"/>
              <a:gd name="connsiteY7" fmla="*/ 1782146 h 1790615"/>
              <a:gd name="connsiteX8" fmla="*/ 724001 w 2199974"/>
              <a:gd name="connsiteY8" fmla="*/ 748313 h 1790615"/>
              <a:gd name="connsiteX9" fmla="*/ 6035 w 2199974"/>
              <a:gd name="connsiteY9" fmla="*/ 494522 h 1790615"/>
              <a:gd name="connsiteX10" fmla="*/ 38 w 2199974"/>
              <a:gd name="connsiteY10" fmla="*/ 0 h 1790615"/>
              <a:gd name="connsiteX0" fmla="*/ 38 w 2209127"/>
              <a:gd name="connsiteY0" fmla="*/ 0 h 1885668"/>
              <a:gd name="connsiteX1" fmla="*/ 2179669 w 2209127"/>
              <a:gd name="connsiteY1" fmla="*/ 0 h 1885668"/>
              <a:gd name="connsiteX2" fmla="*/ 2193631 w 2209127"/>
              <a:gd name="connsiteY2" fmla="*/ 276186 h 1885668"/>
              <a:gd name="connsiteX3" fmla="*/ 308348 w 2209127"/>
              <a:gd name="connsiteY3" fmla="*/ 287382 h 1885668"/>
              <a:gd name="connsiteX4" fmla="*/ 1366039 w 2209127"/>
              <a:gd name="connsiteY4" fmla="*/ 722189 h 1885668"/>
              <a:gd name="connsiteX5" fmla="*/ 2174071 w 2209127"/>
              <a:gd name="connsiteY5" fmla="*/ 873345 h 1885668"/>
              <a:gd name="connsiteX6" fmla="*/ 2170339 w 2209127"/>
              <a:gd name="connsiteY6" fmla="*/ 953587 h 1885668"/>
              <a:gd name="connsiteX7" fmla="*/ 2196050 w 2209127"/>
              <a:gd name="connsiteY7" fmla="*/ 1770950 h 1885668"/>
              <a:gd name="connsiteX8" fmla="*/ 1866804 w 2209127"/>
              <a:gd name="connsiteY8" fmla="*/ 1782146 h 1885668"/>
              <a:gd name="connsiteX9" fmla="*/ 724001 w 2209127"/>
              <a:gd name="connsiteY9" fmla="*/ 748313 h 1885668"/>
              <a:gd name="connsiteX10" fmla="*/ 6035 w 2209127"/>
              <a:gd name="connsiteY10" fmla="*/ 494522 h 1885668"/>
              <a:gd name="connsiteX11" fmla="*/ 38 w 2209127"/>
              <a:gd name="connsiteY11" fmla="*/ 0 h 1885668"/>
              <a:gd name="connsiteX0" fmla="*/ 38 w 2209127"/>
              <a:gd name="connsiteY0" fmla="*/ 0 h 1853903"/>
              <a:gd name="connsiteX1" fmla="*/ 2179669 w 2209127"/>
              <a:gd name="connsiteY1" fmla="*/ 0 h 1853903"/>
              <a:gd name="connsiteX2" fmla="*/ 2193631 w 2209127"/>
              <a:gd name="connsiteY2" fmla="*/ 276186 h 1853903"/>
              <a:gd name="connsiteX3" fmla="*/ 308348 w 2209127"/>
              <a:gd name="connsiteY3" fmla="*/ 287382 h 1853903"/>
              <a:gd name="connsiteX4" fmla="*/ 1366039 w 2209127"/>
              <a:gd name="connsiteY4" fmla="*/ 722189 h 1853903"/>
              <a:gd name="connsiteX5" fmla="*/ 2174071 w 2209127"/>
              <a:gd name="connsiteY5" fmla="*/ 873345 h 1853903"/>
              <a:gd name="connsiteX6" fmla="*/ 2170339 w 2209127"/>
              <a:gd name="connsiteY6" fmla="*/ 953587 h 1853903"/>
              <a:gd name="connsiteX7" fmla="*/ 2196050 w 2209127"/>
              <a:gd name="connsiteY7" fmla="*/ 1770950 h 1853903"/>
              <a:gd name="connsiteX8" fmla="*/ 1866804 w 2209127"/>
              <a:gd name="connsiteY8" fmla="*/ 1782146 h 1853903"/>
              <a:gd name="connsiteX9" fmla="*/ 724001 w 2209127"/>
              <a:gd name="connsiteY9" fmla="*/ 748313 h 1853903"/>
              <a:gd name="connsiteX10" fmla="*/ 6035 w 2209127"/>
              <a:gd name="connsiteY10" fmla="*/ 494522 h 1853903"/>
              <a:gd name="connsiteX11" fmla="*/ 38 w 2209127"/>
              <a:gd name="connsiteY11" fmla="*/ 0 h 1853903"/>
              <a:gd name="connsiteX0" fmla="*/ 38 w 2209127"/>
              <a:gd name="connsiteY0" fmla="*/ 0 h 1848790"/>
              <a:gd name="connsiteX1" fmla="*/ 2179669 w 2209127"/>
              <a:gd name="connsiteY1" fmla="*/ 0 h 1848790"/>
              <a:gd name="connsiteX2" fmla="*/ 2193631 w 2209127"/>
              <a:gd name="connsiteY2" fmla="*/ 276186 h 1848790"/>
              <a:gd name="connsiteX3" fmla="*/ 308348 w 2209127"/>
              <a:gd name="connsiteY3" fmla="*/ 287382 h 1848790"/>
              <a:gd name="connsiteX4" fmla="*/ 1366039 w 2209127"/>
              <a:gd name="connsiteY4" fmla="*/ 722189 h 1848790"/>
              <a:gd name="connsiteX5" fmla="*/ 2174071 w 2209127"/>
              <a:gd name="connsiteY5" fmla="*/ 873345 h 1848790"/>
              <a:gd name="connsiteX6" fmla="*/ 2170339 w 2209127"/>
              <a:gd name="connsiteY6" fmla="*/ 953587 h 1848790"/>
              <a:gd name="connsiteX7" fmla="*/ 2196050 w 2209127"/>
              <a:gd name="connsiteY7" fmla="*/ 1770950 h 1848790"/>
              <a:gd name="connsiteX8" fmla="*/ 1866804 w 2209127"/>
              <a:gd name="connsiteY8" fmla="*/ 1782146 h 1848790"/>
              <a:gd name="connsiteX9" fmla="*/ 724001 w 2209127"/>
              <a:gd name="connsiteY9" fmla="*/ 748313 h 1848790"/>
              <a:gd name="connsiteX10" fmla="*/ 6035 w 2209127"/>
              <a:gd name="connsiteY10" fmla="*/ 494522 h 1848790"/>
              <a:gd name="connsiteX11" fmla="*/ 38 w 2209127"/>
              <a:gd name="connsiteY11" fmla="*/ 0 h 1848790"/>
              <a:gd name="connsiteX0" fmla="*/ 38 w 2209127"/>
              <a:gd name="connsiteY0" fmla="*/ 0 h 1782146"/>
              <a:gd name="connsiteX1" fmla="*/ 2179669 w 2209127"/>
              <a:gd name="connsiteY1" fmla="*/ 0 h 1782146"/>
              <a:gd name="connsiteX2" fmla="*/ 2193631 w 2209127"/>
              <a:gd name="connsiteY2" fmla="*/ 276186 h 1782146"/>
              <a:gd name="connsiteX3" fmla="*/ 308348 w 2209127"/>
              <a:gd name="connsiteY3" fmla="*/ 287382 h 1782146"/>
              <a:gd name="connsiteX4" fmla="*/ 1366039 w 2209127"/>
              <a:gd name="connsiteY4" fmla="*/ 722189 h 1782146"/>
              <a:gd name="connsiteX5" fmla="*/ 2174071 w 2209127"/>
              <a:gd name="connsiteY5" fmla="*/ 873345 h 1782146"/>
              <a:gd name="connsiteX6" fmla="*/ 2170339 w 2209127"/>
              <a:gd name="connsiteY6" fmla="*/ 953587 h 1782146"/>
              <a:gd name="connsiteX7" fmla="*/ 2196050 w 2209127"/>
              <a:gd name="connsiteY7" fmla="*/ 1770950 h 1782146"/>
              <a:gd name="connsiteX8" fmla="*/ 1866804 w 2209127"/>
              <a:gd name="connsiteY8" fmla="*/ 1782146 h 1782146"/>
              <a:gd name="connsiteX9" fmla="*/ 724001 w 2209127"/>
              <a:gd name="connsiteY9" fmla="*/ 748313 h 1782146"/>
              <a:gd name="connsiteX10" fmla="*/ 6035 w 2209127"/>
              <a:gd name="connsiteY10" fmla="*/ 494522 h 1782146"/>
              <a:gd name="connsiteX11" fmla="*/ 38 w 2209127"/>
              <a:gd name="connsiteY11" fmla="*/ 0 h 1782146"/>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66804 w 2209127"/>
              <a:gd name="connsiteY8" fmla="*/ 1782146 h 1785923"/>
              <a:gd name="connsiteX9" fmla="*/ 724001 w 2209127"/>
              <a:gd name="connsiteY9" fmla="*/ 748313 h 1785923"/>
              <a:gd name="connsiteX10" fmla="*/ 6035 w 2209127"/>
              <a:gd name="connsiteY10" fmla="*/ 494522 h 1785923"/>
              <a:gd name="connsiteX11" fmla="*/ 38 w 2209127"/>
              <a:gd name="connsiteY11"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724001 w 2209127"/>
              <a:gd name="connsiteY9" fmla="*/ 748313 h 1785923"/>
              <a:gd name="connsiteX10" fmla="*/ 6035 w 2209127"/>
              <a:gd name="connsiteY10" fmla="*/ 494522 h 1785923"/>
              <a:gd name="connsiteX11" fmla="*/ 38 w 2209127"/>
              <a:gd name="connsiteY11"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724001 w 2209127"/>
              <a:gd name="connsiteY9" fmla="*/ 748313 h 1785923"/>
              <a:gd name="connsiteX10" fmla="*/ 6035 w 2209127"/>
              <a:gd name="connsiteY10" fmla="*/ 494522 h 1785923"/>
              <a:gd name="connsiteX11" fmla="*/ 38 w 2209127"/>
              <a:gd name="connsiteY11"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724001 w 2209127"/>
              <a:gd name="connsiteY9" fmla="*/ 748313 h 1785923"/>
              <a:gd name="connsiteX10" fmla="*/ 6035 w 2209127"/>
              <a:gd name="connsiteY10" fmla="*/ 494522 h 1785923"/>
              <a:gd name="connsiteX11" fmla="*/ 38 w 2209127"/>
              <a:gd name="connsiteY11"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724001 w 2209127"/>
              <a:gd name="connsiteY9" fmla="*/ 748313 h 1785923"/>
              <a:gd name="connsiteX10" fmla="*/ 6035 w 2209127"/>
              <a:gd name="connsiteY10" fmla="*/ 494522 h 1785923"/>
              <a:gd name="connsiteX11" fmla="*/ 38 w 2209127"/>
              <a:gd name="connsiteY11"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724001 w 2209127"/>
              <a:gd name="connsiteY9" fmla="*/ 748313 h 1785923"/>
              <a:gd name="connsiteX10" fmla="*/ 6035 w 2209127"/>
              <a:gd name="connsiteY10" fmla="*/ 494522 h 1785923"/>
              <a:gd name="connsiteX11" fmla="*/ 38 w 2209127"/>
              <a:gd name="connsiteY11"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724001 w 2209127"/>
              <a:gd name="connsiteY9" fmla="*/ 748313 h 1785923"/>
              <a:gd name="connsiteX10" fmla="*/ 6035 w 2209127"/>
              <a:gd name="connsiteY10" fmla="*/ 494522 h 1785923"/>
              <a:gd name="connsiteX11" fmla="*/ 38 w 2209127"/>
              <a:gd name="connsiteY11"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24001 w 2209127"/>
              <a:gd name="connsiteY10" fmla="*/ 748313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24001 w 2209127"/>
              <a:gd name="connsiteY10" fmla="*/ 748313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18103 w 2209127"/>
              <a:gd name="connsiteY10" fmla="*/ 742714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18103 w 2209127"/>
              <a:gd name="connsiteY10" fmla="*/ 742714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18103 w 2209127"/>
              <a:gd name="connsiteY10" fmla="*/ 742714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18103 w 2209127"/>
              <a:gd name="connsiteY10" fmla="*/ 742714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18103 w 2209127"/>
              <a:gd name="connsiteY10" fmla="*/ 742714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04341 w 2209127"/>
              <a:gd name="connsiteY10" fmla="*/ 716589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04341 w 2209127"/>
              <a:gd name="connsiteY10" fmla="*/ 716589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04341 w 2209127"/>
              <a:gd name="connsiteY10" fmla="*/ 716589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04341 w 2209127"/>
              <a:gd name="connsiteY10" fmla="*/ 716589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04341 w 2209127"/>
              <a:gd name="connsiteY10" fmla="*/ 716589 h 1785923"/>
              <a:gd name="connsiteX11" fmla="*/ 6035 w 2209127"/>
              <a:gd name="connsiteY11" fmla="*/ 494522 h 1785923"/>
              <a:gd name="connsiteX12" fmla="*/ 38 w 2209127"/>
              <a:gd name="connsiteY12" fmla="*/ 0 h 1785923"/>
              <a:gd name="connsiteX0" fmla="*/ 38 w 2209127"/>
              <a:gd name="connsiteY0" fmla="*/ 0 h 1785923"/>
              <a:gd name="connsiteX1" fmla="*/ 2179669 w 2209127"/>
              <a:gd name="connsiteY1" fmla="*/ 0 h 1785923"/>
              <a:gd name="connsiteX2" fmla="*/ 2193631 w 2209127"/>
              <a:gd name="connsiteY2" fmla="*/ 276186 h 1785923"/>
              <a:gd name="connsiteX3" fmla="*/ 308348 w 2209127"/>
              <a:gd name="connsiteY3" fmla="*/ 287382 h 1785923"/>
              <a:gd name="connsiteX4" fmla="*/ 1366039 w 2209127"/>
              <a:gd name="connsiteY4" fmla="*/ 722189 h 1785923"/>
              <a:gd name="connsiteX5" fmla="*/ 2174071 w 2209127"/>
              <a:gd name="connsiteY5" fmla="*/ 873345 h 1785923"/>
              <a:gd name="connsiteX6" fmla="*/ 2170339 w 2209127"/>
              <a:gd name="connsiteY6" fmla="*/ 953587 h 1785923"/>
              <a:gd name="connsiteX7" fmla="*/ 2196050 w 2209127"/>
              <a:gd name="connsiteY7" fmla="*/ 1770950 h 1785923"/>
              <a:gd name="connsiteX8" fmla="*/ 1896292 w 2209127"/>
              <a:gd name="connsiteY8" fmla="*/ 1782146 h 1785923"/>
              <a:gd name="connsiteX9" fmla="*/ 1211133 w 2209127"/>
              <a:gd name="connsiteY9" fmla="*/ 1280160 h 1785923"/>
              <a:gd name="connsiteX10" fmla="*/ 704341 w 2209127"/>
              <a:gd name="connsiteY10" fmla="*/ 716589 h 1785923"/>
              <a:gd name="connsiteX11" fmla="*/ 6035 w 2209127"/>
              <a:gd name="connsiteY11" fmla="*/ 494522 h 1785923"/>
              <a:gd name="connsiteX12" fmla="*/ 38 w 2209127"/>
              <a:gd name="connsiteY12" fmla="*/ 0 h 1785923"/>
              <a:gd name="connsiteX0" fmla="*/ 38 w 2219964"/>
              <a:gd name="connsiteY0" fmla="*/ 0 h 1794727"/>
              <a:gd name="connsiteX1" fmla="*/ 2179669 w 2219964"/>
              <a:gd name="connsiteY1" fmla="*/ 0 h 1794727"/>
              <a:gd name="connsiteX2" fmla="*/ 2193631 w 2219964"/>
              <a:gd name="connsiteY2" fmla="*/ 276186 h 1794727"/>
              <a:gd name="connsiteX3" fmla="*/ 308348 w 2219964"/>
              <a:gd name="connsiteY3" fmla="*/ 287382 h 1794727"/>
              <a:gd name="connsiteX4" fmla="*/ 1366039 w 2219964"/>
              <a:gd name="connsiteY4" fmla="*/ 722189 h 1794727"/>
              <a:gd name="connsiteX5" fmla="*/ 2174071 w 2219964"/>
              <a:gd name="connsiteY5" fmla="*/ 873345 h 1794727"/>
              <a:gd name="connsiteX6" fmla="*/ 2170339 w 2219964"/>
              <a:gd name="connsiteY6" fmla="*/ 953587 h 1794727"/>
              <a:gd name="connsiteX7" fmla="*/ 2196050 w 2219964"/>
              <a:gd name="connsiteY7" fmla="*/ 1729895 h 1794727"/>
              <a:gd name="connsiteX8" fmla="*/ 2196050 w 2219964"/>
              <a:gd name="connsiteY8" fmla="*/ 1770950 h 1794727"/>
              <a:gd name="connsiteX9" fmla="*/ 1896292 w 2219964"/>
              <a:gd name="connsiteY9" fmla="*/ 1782146 h 1794727"/>
              <a:gd name="connsiteX10" fmla="*/ 1211133 w 2219964"/>
              <a:gd name="connsiteY10" fmla="*/ 1280160 h 1794727"/>
              <a:gd name="connsiteX11" fmla="*/ 704341 w 2219964"/>
              <a:gd name="connsiteY11" fmla="*/ 716589 h 1794727"/>
              <a:gd name="connsiteX12" fmla="*/ 6035 w 2219964"/>
              <a:gd name="connsiteY12" fmla="*/ 494522 h 1794727"/>
              <a:gd name="connsiteX13" fmla="*/ 38 w 2219964"/>
              <a:gd name="connsiteY13" fmla="*/ 0 h 1794727"/>
              <a:gd name="connsiteX0" fmla="*/ 38 w 2222452"/>
              <a:gd name="connsiteY0" fmla="*/ 0 h 1785923"/>
              <a:gd name="connsiteX1" fmla="*/ 2179669 w 2222452"/>
              <a:gd name="connsiteY1" fmla="*/ 0 h 1785923"/>
              <a:gd name="connsiteX2" fmla="*/ 2193631 w 2222452"/>
              <a:gd name="connsiteY2" fmla="*/ 276186 h 1785923"/>
              <a:gd name="connsiteX3" fmla="*/ 308348 w 2222452"/>
              <a:gd name="connsiteY3" fmla="*/ 287382 h 1785923"/>
              <a:gd name="connsiteX4" fmla="*/ 1366039 w 2222452"/>
              <a:gd name="connsiteY4" fmla="*/ 722189 h 1785923"/>
              <a:gd name="connsiteX5" fmla="*/ 2174071 w 2222452"/>
              <a:gd name="connsiteY5" fmla="*/ 873345 h 1785923"/>
              <a:gd name="connsiteX6" fmla="*/ 2170339 w 2222452"/>
              <a:gd name="connsiteY6" fmla="*/ 953587 h 1785923"/>
              <a:gd name="connsiteX7" fmla="*/ 2196050 w 2222452"/>
              <a:gd name="connsiteY7" fmla="*/ 1729895 h 1785923"/>
              <a:gd name="connsiteX8" fmla="*/ 2196050 w 2222452"/>
              <a:gd name="connsiteY8" fmla="*/ 1770950 h 1785923"/>
              <a:gd name="connsiteX9" fmla="*/ 1896292 w 2222452"/>
              <a:gd name="connsiteY9" fmla="*/ 1782146 h 1785923"/>
              <a:gd name="connsiteX10" fmla="*/ 1211133 w 2222452"/>
              <a:gd name="connsiteY10" fmla="*/ 1280160 h 1785923"/>
              <a:gd name="connsiteX11" fmla="*/ 704341 w 2222452"/>
              <a:gd name="connsiteY11" fmla="*/ 716589 h 1785923"/>
              <a:gd name="connsiteX12" fmla="*/ 6035 w 2222452"/>
              <a:gd name="connsiteY12" fmla="*/ 494522 h 1785923"/>
              <a:gd name="connsiteX13" fmla="*/ 38 w 2222452"/>
              <a:gd name="connsiteY13"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2196050 w 2203993"/>
              <a:gd name="connsiteY7" fmla="*/ 1729895 h 1785923"/>
              <a:gd name="connsiteX8" fmla="*/ 2196050 w 2203993"/>
              <a:gd name="connsiteY8" fmla="*/ 1770950 h 1785923"/>
              <a:gd name="connsiteX9" fmla="*/ 1896292 w 2203993"/>
              <a:gd name="connsiteY9" fmla="*/ 1782146 h 1785923"/>
              <a:gd name="connsiteX10" fmla="*/ 1211133 w 2203993"/>
              <a:gd name="connsiteY10" fmla="*/ 1280160 h 1785923"/>
              <a:gd name="connsiteX11" fmla="*/ 704341 w 2203993"/>
              <a:gd name="connsiteY11" fmla="*/ 716589 h 1785923"/>
              <a:gd name="connsiteX12" fmla="*/ 6035 w 2203993"/>
              <a:gd name="connsiteY12" fmla="*/ 494522 h 1785923"/>
              <a:gd name="connsiteX13" fmla="*/ 38 w 2203993"/>
              <a:gd name="connsiteY13"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2196050 w 2203993"/>
              <a:gd name="connsiteY8" fmla="*/ 1729895 h 1785923"/>
              <a:gd name="connsiteX9" fmla="*/ 2196050 w 2203993"/>
              <a:gd name="connsiteY9" fmla="*/ 1770950 h 1785923"/>
              <a:gd name="connsiteX10" fmla="*/ 1896292 w 2203993"/>
              <a:gd name="connsiteY10" fmla="*/ 1782146 h 1785923"/>
              <a:gd name="connsiteX11" fmla="*/ 1211133 w 2203993"/>
              <a:gd name="connsiteY11" fmla="*/ 1280160 h 1785923"/>
              <a:gd name="connsiteX12" fmla="*/ 704341 w 2203993"/>
              <a:gd name="connsiteY12" fmla="*/ 716589 h 1785923"/>
              <a:gd name="connsiteX13" fmla="*/ 6035 w 2203993"/>
              <a:gd name="connsiteY13" fmla="*/ 494522 h 1785923"/>
              <a:gd name="connsiteX14" fmla="*/ 38 w 2203993"/>
              <a:gd name="connsiteY14"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2196050 w 2203993"/>
              <a:gd name="connsiteY8" fmla="*/ 1729895 h 1785923"/>
              <a:gd name="connsiteX9" fmla="*/ 2196050 w 2203993"/>
              <a:gd name="connsiteY9" fmla="*/ 1770950 h 1785923"/>
              <a:gd name="connsiteX10" fmla="*/ 1896292 w 2203993"/>
              <a:gd name="connsiteY10" fmla="*/ 1782146 h 1785923"/>
              <a:gd name="connsiteX11" fmla="*/ 1211133 w 2203993"/>
              <a:gd name="connsiteY11" fmla="*/ 1280160 h 1785923"/>
              <a:gd name="connsiteX12" fmla="*/ 704341 w 2203993"/>
              <a:gd name="connsiteY12" fmla="*/ 716589 h 1785923"/>
              <a:gd name="connsiteX13" fmla="*/ 6035 w 2203993"/>
              <a:gd name="connsiteY13" fmla="*/ 494522 h 1785923"/>
              <a:gd name="connsiteX14" fmla="*/ 38 w 2203993"/>
              <a:gd name="connsiteY14"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9895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9895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9895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9895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9895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0564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0564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0564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0564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0564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0564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0564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366039 w 2203993"/>
              <a:gd name="connsiteY4" fmla="*/ 722189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0564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70339 w 2203993"/>
              <a:gd name="connsiteY6" fmla="*/ 953587 h 1785923"/>
              <a:gd name="connsiteX7" fmla="*/ 312717 w 2203993"/>
              <a:gd name="connsiteY7" fmla="*/ 464664 h 1785923"/>
              <a:gd name="connsiteX8" fmla="*/ 1150191 w 2203993"/>
              <a:gd name="connsiteY8" fmla="*/ 1149531 h 1785923"/>
              <a:gd name="connsiteX9" fmla="*/ 2196050 w 2203993"/>
              <a:gd name="connsiteY9" fmla="*/ 1720564 h 1785923"/>
              <a:gd name="connsiteX10" fmla="*/ 2196050 w 2203993"/>
              <a:gd name="connsiteY10" fmla="*/ 1770950 h 1785923"/>
              <a:gd name="connsiteX11" fmla="*/ 1896292 w 2203993"/>
              <a:gd name="connsiteY11" fmla="*/ 1782146 h 1785923"/>
              <a:gd name="connsiteX12" fmla="*/ 1211133 w 2203993"/>
              <a:gd name="connsiteY12" fmla="*/ 1280160 h 1785923"/>
              <a:gd name="connsiteX13" fmla="*/ 704341 w 2203993"/>
              <a:gd name="connsiteY13" fmla="*/ 716589 h 1785923"/>
              <a:gd name="connsiteX14" fmla="*/ 6035 w 2203993"/>
              <a:gd name="connsiteY14" fmla="*/ 494522 h 1785923"/>
              <a:gd name="connsiteX15" fmla="*/ 38 w 2203993"/>
              <a:gd name="connsiteY15"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70339 w 2203993"/>
              <a:gd name="connsiteY6" fmla="*/ 953587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257915 w 2203993"/>
              <a:gd name="connsiteY4" fmla="*/ 449735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067223 w 2203993"/>
              <a:gd name="connsiteY4" fmla="*/ 546774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067223 w 2203993"/>
              <a:gd name="connsiteY4" fmla="*/ 546774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067223 w 2203993"/>
              <a:gd name="connsiteY4" fmla="*/ 546774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067223 w 2203993"/>
              <a:gd name="connsiteY4" fmla="*/ 546774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067223 w 2203993"/>
              <a:gd name="connsiteY4" fmla="*/ 546774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 name="connsiteX0" fmla="*/ 38 w 2203993"/>
              <a:gd name="connsiteY0" fmla="*/ 0 h 1785923"/>
              <a:gd name="connsiteX1" fmla="*/ 2179669 w 2203993"/>
              <a:gd name="connsiteY1" fmla="*/ 0 h 1785923"/>
              <a:gd name="connsiteX2" fmla="*/ 2193631 w 2203993"/>
              <a:gd name="connsiteY2" fmla="*/ 276186 h 1785923"/>
              <a:gd name="connsiteX3" fmla="*/ 308348 w 2203993"/>
              <a:gd name="connsiteY3" fmla="*/ 287382 h 1785923"/>
              <a:gd name="connsiteX4" fmla="*/ 1067223 w 2203993"/>
              <a:gd name="connsiteY4" fmla="*/ 546774 h 1785923"/>
              <a:gd name="connsiteX5" fmla="*/ 2174071 w 2203993"/>
              <a:gd name="connsiteY5" fmla="*/ 873345 h 1785923"/>
              <a:gd name="connsiteX6" fmla="*/ 2186066 w 2203993"/>
              <a:gd name="connsiteY6" fmla="*/ 1056224 h 1785923"/>
              <a:gd name="connsiteX7" fmla="*/ 1331054 w 2203993"/>
              <a:gd name="connsiteY7" fmla="*/ 890140 h 1785923"/>
              <a:gd name="connsiteX8" fmla="*/ 312717 w 2203993"/>
              <a:gd name="connsiteY8" fmla="*/ 464664 h 1785923"/>
              <a:gd name="connsiteX9" fmla="*/ 1150191 w 2203993"/>
              <a:gd name="connsiteY9" fmla="*/ 1149531 h 1785923"/>
              <a:gd name="connsiteX10" fmla="*/ 2196050 w 2203993"/>
              <a:gd name="connsiteY10" fmla="*/ 1720564 h 1785923"/>
              <a:gd name="connsiteX11" fmla="*/ 2196050 w 2203993"/>
              <a:gd name="connsiteY11" fmla="*/ 1770950 h 1785923"/>
              <a:gd name="connsiteX12" fmla="*/ 1896292 w 2203993"/>
              <a:gd name="connsiteY12" fmla="*/ 1782146 h 1785923"/>
              <a:gd name="connsiteX13" fmla="*/ 1211133 w 2203993"/>
              <a:gd name="connsiteY13" fmla="*/ 1280160 h 1785923"/>
              <a:gd name="connsiteX14" fmla="*/ 704341 w 2203993"/>
              <a:gd name="connsiteY14" fmla="*/ 716589 h 1785923"/>
              <a:gd name="connsiteX15" fmla="*/ 6035 w 2203993"/>
              <a:gd name="connsiteY15" fmla="*/ 494522 h 1785923"/>
              <a:gd name="connsiteX16" fmla="*/ 38 w 2203993"/>
              <a:gd name="connsiteY16" fmla="*/ 0 h 178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03993" h="1785923">
                <a:moveTo>
                  <a:pt x="38" y="0"/>
                </a:moveTo>
                <a:lnTo>
                  <a:pt x="2179669" y="0"/>
                </a:lnTo>
                <a:cubicBezTo>
                  <a:pt x="2218088" y="171682"/>
                  <a:pt x="2189390" y="127519"/>
                  <a:pt x="2193631" y="276186"/>
                </a:cubicBezTo>
                <a:lnTo>
                  <a:pt x="308348" y="287382"/>
                </a:lnTo>
                <a:cubicBezTo>
                  <a:pt x="740044" y="339011"/>
                  <a:pt x="783004" y="418635"/>
                  <a:pt x="1067223" y="546774"/>
                </a:cubicBezTo>
                <a:cubicBezTo>
                  <a:pt x="1298622" y="684245"/>
                  <a:pt x="1691776" y="939591"/>
                  <a:pt x="2174071" y="873345"/>
                </a:cubicBezTo>
                <a:cubicBezTo>
                  <a:pt x="2174071" y="902580"/>
                  <a:pt x="2186066" y="1026989"/>
                  <a:pt x="2186066" y="1056224"/>
                </a:cubicBezTo>
                <a:cubicBezTo>
                  <a:pt x="1728726" y="1075507"/>
                  <a:pt x="1493216" y="967895"/>
                  <a:pt x="1331054" y="890140"/>
                </a:cubicBezTo>
                <a:cubicBezTo>
                  <a:pt x="1031279" y="724677"/>
                  <a:pt x="548953" y="434183"/>
                  <a:pt x="312717" y="464664"/>
                </a:cubicBezTo>
                <a:cubicBezTo>
                  <a:pt x="462152" y="472440"/>
                  <a:pt x="726211" y="617685"/>
                  <a:pt x="1150191" y="1149531"/>
                </a:cubicBezTo>
                <a:cubicBezTo>
                  <a:pt x="1283218" y="1272695"/>
                  <a:pt x="1629542" y="1858968"/>
                  <a:pt x="2196050" y="1720564"/>
                </a:cubicBezTo>
                <a:cubicBezTo>
                  <a:pt x="2210165" y="1735493"/>
                  <a:pt x="2202432" y="1755399"/>
                  <a:pt x="2196050" y="1770950"/>
                </a:cubicBezTo>
                <a:cubicBezTo>
                  <a:pt x="2115973" y="1780280"/>
                  <a:pt x="2108868" y="1792098"/>
                  <a:pt x="1896292" y="1782146"/>
                </a:cubicBezTo>
                <a:cubicBezTo>
                  <a:pt x="1551276" y="1687907"/>
                  <a:pt x="1418311" y="1493521"/>
                  <a:pt x="1211133" y="1280160"/>
                </a:cubicBezTo>
                <a:cubicBezTo>
                  <a:pt x="1060967" y="1107853"/>
                  <a:pt x="887496" y="891071"/>
                  <a:pt x="704341" y="716589"/>
                </a:cubicBezTo>
                <a:cubicBezTo>
                  <a:pt x="468121" y="525001"/>
                  <a:pt x="396714" y="484569"/>
                  <a:pt x="6035" y="494522"/>
                </a:cubicBezTo>
                <a:cubicBezTo>
                  <a:pt x="6657" y="372602"/>
                  <a:pt x="-584" y="121920"/>
                  <a:pt x="38" y="0"/>
                </a:cubicBezTo>
                <a:close/>
              </a:path>
            </a:pathLst>
          </a:custGeom>
          <a:solidFill>
            <a:schemeClr val="accent3">
              <a:alpha val="5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32" name="Rectangle 2098">
            <a:extLst>
              <a:ext uri="{FF2B5EF4-FFF2-40B4-BE49-F238E27FC236}">
                <a16:creationId xmlns:a16="http://schemas.microsoft.com/office/drawing/2014/main" id="{F3E257C2-F09B-08D6-6023-81ECC06F2B70}"/>
              </a:ext>
            </a:extLst>
          </p:cNvPr>
          <p:cNvSpPr/>
          <p:nvPr/>
        </p:nvSpPr>
        <p:spPr bwMode="auto">
          <a:xfrm>
            <a:off x="9227975" y="1922276"/>
            <a:ext cx="2099559" cy="1624812"/>
          </a:xfrm>
          <a:custGeom>
            <a:avLst/>
            <a:gdLst>
              <a:gd name="connsiteX0" fmla="*/ 0 w 2153505"/>
              <a:gd name="connsiteY0" fmla="*/ 0 h 1729896"/>
              <a:gd name="connsiteX1" fmla="*/ 2153505 w 2153505"/>
              <a:gd name="connsiteY1" fmla="*/ 0 h 1729896"/>
              <a:gd name="connsiteX2" fmla="*/ 2153505 w 2153505"/>
              <a:gd name="connsiteY2" fmla="*/ 1729896 h 1729896"/>
              <a:gd name="connsiteX3" fmla="*/ 0 w 2153505"/>
              <a:gd name="connsiteY3" fmla="*/ 1729896 h 1729896"/>
              <a:gd name="connsiteX4" fmla="*/ 0 w 2153505"/>
              <a:gd name="connsiteY4" fmla="*/ 0 h 1729896"/>
              <a:gd name="connsiteX0" fmla="*/ 9330 w 2153505"/>
              <a:gd name="connsiteY0" fmla="*/ 307910 h 1729896"/>
              <a:gd name="connsiteX1" fmla="*/ 2153505 w 2153505"/>
              <a:gd name="connsiteY1" fmla="*/ 0 h 1729896"/>
              <a:gd name="connsiteX2" fmla="*/ 2153505 w 2153505"/>
              <a:gd name="connsiteY2" fmla="*/ 1729896 h 1729896"/>
              <a:gd name="connsiteX3" fmla="*/ 0 w 2153505"/>
              <a:gd name="connsiteY3" fmla="*/ 1729896 h 1729896"/>
              <a:gd name="connsiteX4" fmla="*/ 9330 w 2153505"/>
              <a:gd name="connsiteY4" fmla="*/ 307910 h 1729896"/>
              <a:gd name="connsiteX0" fmla="*/ 0 w 2144175"/>
              <a:gd name="connsiteY0" fmla="*/ 307910 h 1729896"/>
              <a:gd name="connsiteX1" fmla="*/ 2144175 w 2144175"/>
              <a:gd name="connsiteY1" fmla="*/ 0 h 1729896"/>
              <a:gd name="connsiteX2" fmla="*/ 2144175 w 2144175"/>
              <a:gd name="connsiteY2" fmla="*/ 1729896 h 1729896"/>
              <a:gd name="connsiteX3" fmla="*/ 0 w 2144175"/>
              <a:gd name="connsiteY3" fmla="*/ 1477970 h 1729896"/>
              <a:gd name="connsiteX4" fmla="*/ 0 w 2144175"/>
              <a:gd name="connsiteY4" fmla="*/ 307910 h 1729896"/>
              <a:gd name="connsiteX0" fmla="*/ 0 w 2151639"/>
              <a:gd name="connsiteY0" fmla="*/ 307910 h 1711235"/>
              <a:gd name="connsiteX1" fmla="*/ 2144175 w 2151639"/>
              <a:gd name="connsiteY1" fmla="*/ 0 h 1711235"/>
              <a:gd name="connsiteX2" fmla="*/ 2151639 w 2151639"/>
              <a:gd name="connsiteY2" fmla="*/ 1711235 h 1711235"/>
              <a:gd name="connsiteX3" fmla="*/ 0 w 2151639"/>
              <a:gd name="connsiteY3" fmla="*/ 1477970 h 1711235"/>
              <a:gd name="connsiteX4" fmla="*/ 0 w 2151639"/>
              <a:gd name="connsiteY4" fmla="*/ 307910 h 1711235"/>
              <a:gd name="connsiteX0" fmla="*/ 0 w 2151639"/>
              <a:gd name="connsiteY0" fmla="*/ 307910 h 1712018"/>
              <a:gd name="connsiteX1" fmla="*/ 2144175 w 2151639"/>
              <a:gd name="connsiteY1" fmla="*/ 0 h 1712018"/>
              <a:gd name="connsiteX2" fmla="*/ 2151639 w 2151639"/>
              <a:gd name="connsiteY2" fmla="*/ 1711235 h 1712018"/>
              <a:gd name="connsiteX3" fmla="*/ 0 w 2151639"/>
              <a:gd name="connsiteY3" fmla="*/ 1477970 h 1712018"/>
              <a:gd name="connsiteX4" fmla="*/ 0 w 2151639"/>
              <a:gd name="connsiteY4" fmla="*/ 307910 h 1712018"/>
              <a:gd name="connsiteX0" fmla="*/ 0 w 2151639"/>
              <a:gd name="connsiteY0" fmla="*/ 307910 h 1800442"/>
              <a:gd name="connsiteX1" fmla="*/ 2144175 w 2151639"/>
              <a:gd name="connsiteY1" fmla="*/ 0 h 1800442"/>
              <a:gd name="connsiteX2" fmla="*/ 2151639 w 2151639"/>
              <a:gd name="connsiteY2" fmla="*/ 1711235 h 1800442"/>
              <a:gd name="connsiteX3" fmla="*/ 783772 w 2151639"/>
              <a:gd name="connsiteY3" fmla="*/ 1533953 h 1800442"/>
              <a:gd name="connsiteX4" fmla="*/ 0 w 2151639"/>
              <a:gd name="connsiteY4" fmla="*/ 1477970 h 1800442"/>
              <a:gd name="connsiteX5" fmla="*/ 0 w 2151639"/>
              <a:gd name="connsiteY5" fmla="*/ 307910 h 1800442"/>
              <a:gd name="connsiteX0" fmla="*/ 0 w 2151639"/>
              <a:gd name="connsiteY0" fmla="*/ 307910 h 1800442"/>
              <a:gd name="connsiteX1" fmla="*/ 2144175 w 2151639"/>
              <a:gd name="connsiteY1" fmla="*/ 0 h 1800442"/>
              <a:gd name="connsiteX2" fmla="*/ 2151639 w 2151639"/>
              <a:gd name="connsiteY2" fmla="*/ 1711235 h 1800442"/>
              <a:gd name="connsiteX3" fmla="*/ 783772 w 2151639"/>
              <a:gd name="connsiteY3" fmla="*/ 1533953 h 1800442"/>
              <a:gd name="connsiteX4" fmla="*/ 0 w 2151639"/>
              <a:gd name="connsiteY4" fmla="*/ 1477970 h 1800442"/>
              <a:gd name="connsiteX5" fmla="*/ 0 w 2151639"/>
              <a:gd name="connsiteY5" fmla="*/ 307910 h 1800442"/>
              <a:gd name="connsiteX0" fmla="*/ 0 w 2151639"/>
              <a:gd name="connsiteY0" fmla="*/ 307910 h 1800442"/>
              <a:gd name="connsiteX1" fmla="*/ 2144175 w 2151639"/>
              <a:gd name="connsiteY1" fmla="*/ 0 h 1800442"/>
              <a:gd name="connsiteX2" fmla="*/ 2151639 w 2151639"/>
              <a:gd name="connsiteY2" fmla="*/ 1711235 h 1800442"/>
              <a:gd name="connsiteX3" fmla="*/ 783772 w 2151639"/>
              <a:gd name="connsiteY3" fmla="*/ 1533953 h 1800442"/>
              <a:gd name="connsiteX4" fmla="*/ 0 w 2151639"/>
              <a:gd name="connsiteY4" fmla="*/ 1477970 h 1800442"/>
              <a:gd name="connsiteX5" fmla="*/ 0 w 2151639"/>
              <a:gd name="connsiteY5" fmla="*/ 307910 h 1800442"/>
              <a:gd name="connsiteX0" fmla="*/ 0 w 2151639"/>
              <a:gd name="connsiteY0" fmla="*/ 307910 h 1711235"/>
              <a:gd name="connsiteX1" fmla="*/ 2144175 w 2151639"/>
              <a:gd name="connsiteY1" fmla="*/ 0 h 1711235"/>
              <a:gd name="connsiteX2" fmla="*/ 2151639 w 2151639"/>
              <a:gd name="connsiteY2" fmla="*/ 1711235 h 1711235"/>
              <a:gd name="connsiteX3" fmla="*/ 783772 w 2151639"/>
              <a:gd name="connsiteY3" fmla="*/ 1533953 h 1711235"/>
              <a:gd name="connsiteX4" fmla="*/ 0 w 2151639"/>
              <a:gd name="connsiteY4" fmla="*/ 1477970 h 1711235"/>
              <a:gd name="connsiteX5" fmla="*/ 0 w 2151639"/>
              <a:gd name="connsiteY5" fmla="*/ 307910 h 1711235"/>
              <a:gd name="connsiteX0" fmla="*/ 0 w 2151639"/>
              <a:gd name="connsiteY0" fmla="*/ 307910 h 1711235"/>
              <a:gd name="connsiteX1" fmla="*/ 2144175 w 2151639"/>
              <a:gd name="connsiteY1" fmla="*/ 0 h 1711235"/>
              <a:gd name="connsiteX2" fmla="*/ 2151639 w 2151639"/>
              <a:gd name="connsiteY2" fmla="*/ 1711235 h 1711235"/>
              <a:gd name="connsiteX3" fmla="*/ 783772 w 2151639"/>
              <a:gd name="connsiteY3" fmla="*/ 1533953 h 1711235"/>
              <a:gd name="connsiteX4" fmla="*/ 0 w 2151639"/>
              <a:gd name="connsiteY4" fmla="*/ 1477970 h 1711235"/>
              <a:gd name="connsiteX5" fmla="*/ 0 w 2151639"/>
              <a:gd name="connsiteY5" fmla="*/ 307910 h 1711235"/>
              <a:gd name="connsiteX0" fmla="*/ 0 w 2153506"/>
              <a:gd name="connsiteY0" fmla="*/ 307910 h 1711235"/>
              <a:gd name="connsiteX1" fmla="*/ 2144175 w 2153506"/>
              <a:gd name="connsiteY1" fmla="*/ 0 h 1711235"/>
              <a:gd name="connsiteX2" fmla="*/ 2153506 w 2153506"/>
              <a:gd name="connsiteY2" fmla="*/ 1451844 h 1711235"/>
              <a:gd name="connsiteX3" fmla="*/ 2151639 w 2153506"/>
              <a:gd name="connsiteY3" fmla="*/ 1711235 h 1711235"/>
              <a:gd name="connsiteX4" fmla="*/ 783772 w 2153506"/>
              <a:gd name="connsiteY4" fmla="*/ 1533953 h 1711235"/>
              <a:gd name="connsiteX5" fmla="*/ 0 w 2153506"/>
              <a:gd name="connsiteY5" fmla="*/ 1477970 h 1711235"/>
              <a:gd name="connsiteX6" fmla="*/ 0 w 2153506"/>
              <a:gd name="connsiteY6" fmla="*/ 307910 h 1711235"/>
              <a:gd name="connsiteX0" fmla="*/ 0 w 2184590"/>
              <a:gd name="connsiteY0" fmla="*/ 307910 h 1711235"/>
              <a:gd name="connsiteX1" fmla="*/ 2144175 w 2184590"/>
              <a:gd name="connsiteY1" fmla="*/ 0 h 1711235"/>
              <a:gd name="connsiteX2" fmla="*/ 365760 w 2184590"/>
              <a:gd name="connsiteY2" fmla="*/ 1224177 h 1711235"/>
              <a:gd name="connsiteX3" fmla="*/ 2153506 w 2184590"/>
              <a:gd name="connsiteY3" fmla="*/ 1451844 h 1711235"/>
              <a:gd name="connsiteX4" fmla="*/ 2151639 w 2184590"/>
              <a:gd name="connsiteY4" fmla="*/ 1711235 h 1711235"/>
              <a:gd name="connsiteX5" fmla="*/ 783772 w 2184590"/>
              <a:gd name="connsiteY5" fmla="*/ 1533953 h 1711235"/>
              <a:gd name="connsiteX6" fmla="*/ 0 w 2184590"/>
              <a:gd name="connsiteY6" fmla="*/ 1477970 h 1711235"/>
              <a:gd name="connsiteX7" fmla="*/ 0 w 2184590"/>
              <a:gd name="connsiteY7" fmla="*/ 307910 h 1711235"/>
              <a:gd name="connsiteX0" fmla="*/ 0 w 2184590"/>
              <a:gd name="connsiteY0" fmla="*/ 307910 h 1711235"/>
              <a:gd name="connsiteX1" fmla="*/ 2144175 w 2184590"/>
              <a:gd name="connsiteY1" fmla="*/ 0 h 1711235"/>
              <a:gd name="connsiteX2" fmla="*/ 365760 w 2184590"/>
              <a:gd name="connsiteY2" fmla="*/ 1224177 h 1711235"/>
              <a:gd name="connsiteX3" fmla="*/ 2153506 w 2184590"/>
              <a:gd name="connsiteY3" fmla="*/ 1451844 h 1711235"/>
              <a:gd name="connsiteX4" fmla="*/ 2151639 w 2184590"/>
              <a:gd name="connsiteY4" fmla="*/ 1711235 h 1711235"/>
              <a:gd name="connsiteX5" fmla="*/ 783772 w 2184590"/>
              <a:gd name="connsiteY5" fmla="*/ 1533953 h 1711235"/>
              <a:gd name="connsiteX6" fmla="*/ 0 w 2184590"/>
              <a:gd name="connsiteY6" fmla="*/ 1477970 h 1711235"/>
              <a:gd name="connsiteX7" fmla="*/ 0 w 2184590"/>
              <a:gd name="connsiteY7" fmla="*/ 307910 h 1711235"/>
              <a:gd name="connsiteX0" fmla="*/ 0 w 2202548"/>
              <a:gd name="connsiteY0" fmla="*/ 307910 h 1711235"/>
              <a:gd name="connsiteX1" fmla="*/ 2144175 w 2202548"/>
              <a:gd name="connsiteY1" fmla="*/ 0 h 1711235"/>
              <a:gd name="connsiteX2" fmla="*/ 365760 w 2202548"/>
              <a:gd name="connsiteY2" fmla="*/ 1224177 h 1711235"/>
              <a:gd name="connsiteX3" fmla="*/ 2153506 w 2202548"/>
              <a:gd name="connsiteY3" fmla="*/ 1451844 h 1711235"/>
              <a:gd name="connsiteX4" fmla="*/ 2151639 w 2202548"/>
              <a:gd name="connsiteY4" fmla="*/ 1711235 h 1711235"/>
              <a:gd name="connsiteX5" fmla="*/ 783772 w 2202548"/>
              <a:gd name="connsiteY5" fmla="*/ 1533953 h 1711235"/>
              <a:gd name="connsiteX6" fmla="*/ 0 w 2202548"/>
              <a:gd name="connsiteY6" fmla="*/ 1477970 h 1711235"/>
              <a:gd name="connsiteX7" fmla="*/ 0 w 2202548"/>
              <a:gd name="connsiteY7" fmla="*/ 307910 h 1711235"/>
              <a:gd name="connsiteX0" fmla="*/ 0 w 2365800"/>
              <a:gd name="connsiteY0" fmla="*/ 307910 h 1711235"/>
              <a:gd name="connsiteX1" fmla="*/ 2144175 w 2365800"/>
              <a:gd name="connsiteY1" fmla="*/ 0 h 1711235"/>
              <a:gd name="connsiteX2" fmla="*/ 2155371 w 2365800"/>
              <a:gd name="connsiteY2" fmla="*/ 1220445 h 1711235"/>
              <a:gd name="connsiteX3" fmla="*/ 365760 w 2365800"/>
              <a:gd name="connsiteY3" fmla="*/ 1224177 h 1711235"/>
              <a:gd name="connsiteX4" fmla="*/ 2153506 w 2365800"/>
              <a:gd name="connsiteY4" fmla="*/ 1451844 h 1711235"/>
              <a:gd name="connsiteX5" fmla="*/ 2151639 w 2365800"/>
              <a:gd name="connsiteY5" fmla="*/ 1711235 h 1711235"/>
              <a:gd name="connsiteX6" fmla="*/ 783772 w 2365800"/>
              <a:gd name="connsiteY6" fmla="*/ 1533953 h 1711235"/>
              <a:gd name="connsiteX7" fmla="*/ 0 w 2365800"/>
              <a:gd name="connsiteY7" fmla="*/ 1477970 h 1711235"/>
              <a:gd name="connsiteX8" fmla="*/ 0 w 2365800"/>
              <a:gd name="connsiteY8" fmla="*/ 307910 h 1711235"/>
              <a:gd name="connsiteX0" fmla="*/ 0 w 2323080"/>
              <a:gd name="connsiteY0" fmla="*/ 307910 h 1711235"/>
              <a:gd name="connsiteX1" fmla="*/ 2144175 w 2323080"/>
              <a:gd name="connsiteY1" fmla="*/ 0 h 1711235"/>
              <a:gd name="connsiteX2" fmla="*/ 2166568 w 2323080"/>
              <a:gd name="connsiteY2" fmla="*/ 684868 h 1711235"/>
              <a:gd name="connsiteX3" fmla="*/ 2155371 w 2323080"/>
              <a:gd name="connsiteY3" fmla="*/ 1220445 h 1711235"/>
              <a:gd name="connsiteX4" fmla="*/ 365760 w 2323080"/>
              <a:gd name="connsiteY4" fmla="*/ 1224177 h 1711235"/>
              <a:gd name="connsiteX5" fmla="*/ 2153506 w 2323080"/>
              <a:gd name="connsiteY5" fmla="*/ 1451844 h 1711235"/>
              <a:gd name="connsiteX6" fmla="*/ 2151639 w 2323080"/>
              <a:gd name="connsiteY6" fmla="*/ 1711235 h 1711235"/>
              <a:gd name="connsiteX7" fmla="*/ 783772 w 2323080"/>
              <a:gd name="connsiteY7" fmla="*/ 1533953 h 1711235"/>
              <a:gd name="connsiteX8" fmla="*/ 0 w 2323080"/>
              <a:gd name="connsiteY8" fmla="*/ 1477970 h 1711235"/>
              <a:gd name="connsiteX9" fmla="*/ 0 w 2323080"/>
              <a:gd name="connsiteY9" fmla="*/ 307910 h 1711235"/>
              <a:gd name="connsiteX0" fmla="*/ 0 w 2318015"/>
              <a:gd name="connsiteY0" fmla="*/ 307910 h 1711235"/>
              <a:gd name="connsiteX1" fmla="*/ 2144175 w 2318015"/>
              <a:gd name="connsiteY1" fmla="*/ 0 h 1711235"/>
              <a:gd name="connsiteX2" fmla="*/ 2170300 w 2318015"/>
              <a:gd name="connsiteY2" fmla="*/ 375092 h 1711235"/>
              <a:gd name="connsiteX3" fmla="*/ 2166568 w 2318015"/>
              <a:gd name="connsiteY3" fmla="*/ 684868 h 1711235"/>
              <a:gd name="connsiteX4" fmla="*/ 2155371 w 2318015"/>
              <a:gd name="connsiteY4" fmla="*/ 1220445 h 1711235"/>
              <a:gd name="connsiteX5" fmla="*/ 365760 w 2318015"/>
              <a:gd name="connsiteY5" fmla="*/ 1224177 h 1711235"/>
              <a:gd name="connsiteX6" fmla="*/ 2153506 w 2318015"/>
              <a:gd name="connsiteY6" fmla="*/ 1451844 h 1711235"/>
              <a:gd name="connsiteX7" fmla="*/ 2151639 w 2318015"/>
              <a:gd name="connsiteY7" fmla="*/ 1711235 h 1711235"/>
              <a:gd name="connsiteX8" fmla="*/ 783772 w 2318015"/>
              <a:gd name="connsiteY8" fmla="*/ 1533953 h 1711235"/>
              <a:gd name="connsiteX9" fmla="*/ 0 w 2318015"/>
              <a:gd name="connsiteY9" fmla="*/ 1477970 h 1711235"/>
              <a:gd name="connsiteX10" fmla="*/ 0 w 2318015"/>
              <a:gd name="connsiteY10" fmla="*/ 307910 h 1711235"/>
              <a:gd name="connsiteX0" fmla="*/ 0 w 2300516"/>
              <a:gd name="connsiteY0" fmla="*/ 307910 h 1711235"/>
              <a:gd name="connsiteX1" fmla="*/ 2144175 w 2300516"/>
              <a:gd name="connsiteY1" fmla="*/ 0 h 1711235"/>
              <a:gd name="connsiteX2" fmla="*/ 2170300 w 2300516"/>
              <a:gd name="connsiteY2" fmla="*/ 375092 h 1711235"/>
              <a:gd name="connsiteX3" fmla="*/ 2166568 w 2300516"/>
              <a:gd name="connsiteY3" fmla="*/ 684868 h 1711235"/>
              <a:gd name="connsiteX4" fmla="*/ 2155371 w 2300516"/>
              <a:gd name="connsiteY4" fmla="*/ 1220445 h 1711235"/>
              <a:gd name="connsiteX5" fmla="*/ 365760 w 2300516"/>
              <a:gd name="connsiteY5" fmla="*/ 1224177 h 1711235"/>
              <a:gd name="connsiteX6" fmla="*/ 2153506 w 2300516"/>
              <a:gd name="connsiteY6" fmla="*/ 1451844 h 1711235"/>
              <a:gd name="connsiteX7" fmla="*/ 2151639 w 2300516"/>
              <a:gd name="connsiteY7" fmla="*/ 1711235 h 1711235"/>
              <a:gd name="connsiteX8" fmla="*/ 783772 w 2300516"/>
              <a:gd name="connsiteY8" fmla="*/ 1533953 h 1711235"/>
              <a:gd name="connsiteX9" fmla="*/ 0 w 2300516"/>
              <a:gd name="connsiteY9" fmla="*/ 1477970 h 1711235"/>
              <a:gd name="connsiteX10" fmla="*/ 0 w 2300516"/>
              <a:gd name="connsiteY10" fmla="*/ 307910 h 1711235"/>
              <a:gd name="connsiteX0" fmla="*/ 0 w 2300516"/>
              <a:gd name="connsiteY0" fmla="*/ 307910 h 1711235"/>
              <a:gd name="connsiteX1" fmla="*/ 2144175 w 2300516"/>
              <a:gd name="connsiteY1" fmla="*/ 0 h 1711235"/>
              <a:gd name="connsiteX2" fmla="*/ 2164702 w 2300516"/>
              <a:gd name="connsiteY2" fmla="*/ 369494 h 1711235"/>
              <a:gd name="connsiteX3" fmla="*/ 2166568 w 2300516"/>
              <a:gd name="connsiteY3" fmla="*/ 684868 h 1711235"/>
              <a:gd name="connsiteX4" fmla="*/ 2155371 w 2300516"/>
              <a:gd name="connsiteY4" fmla="*/ 1220445 h 1711235"/>
              <a:gd name="connsiteX5" fmla="*/ 365760 w 2300516"/>
              <a:gd name="connsiteY5" fmla="*/ 1224177 h 1711235"/>
              <a:gd name="connsiteX6" fmla="*/ 2153506 w 2300516"/>
              <a:gd name="connsiteY6" fmla="*/ 1451844 h 1711235"/>
              <a:gd name="connsiteX7" fmla="*/ 2151639 w 2300516"/>
              <a:gd name="connsiteY7" fmla="*/ 1711235 h 1711235"/>
              <a:gd name="connsiteX8" fmla="*/ 783772 w 2300516"/>
              <a:gd name="connsiteY8" fmla="*/ 1533953 h 1711235"/>
              <a:gd name="connsiteX9" fmla="*/ 0 w 2300516"/>
              <a:gd name="connsiteY9" fmla="*/ 1477970 h 1711235"/>
              <a:gd name="connsiteX10" fmla="*/ 0 w 2300516"/>
              <a:gd name="connsiteY10" fmla="*/ 307910 h 1711235"/>
              <a:gd name="connsiteX0" fmla="*/ 0 w 2300516"/>
              <a:gd name="connsiteY0" fmla="*/ 307910 h 1711235"/>
              <a:gd name="connsiteX1" fmla="*/ 2144175 w 2300516"/>
              <a:gd name="connsiteY1" fmla="*/ 0 h 1711235"/>
              <a:gd name="connsiteX2" fmla="*/ 2164702 w 2300516"/>
              <a:gd name="connsiteY2" fmla="*/ 369494 h 1711235"/>
              <a:gd name="connsiteX3" fmla="*/ 2166568 w 2300516"/>
              <a:gd name="connsiteY3" fmla="*/ 684868 h 1711235"/>
              <a:gd name="connsiteX4" fmla="*/ 2155371 w 2300516"/>
              <a:gd name="connsiteY4" fmla="*/ 1220445 h 1711235"/>
              <a:gd name="connsiteX5" fmla="*/ 365760 w 2300516"/>
              <a:gd name="connsiteY5" fmla="*/ 1224177 h 1711235"/>
              <a:gd name="connsiteX6" fmla="*/ 2153506 w 2300516"/>
              <a:gd name="connsiteY6" fmla="*/ 1451844 h 1711235"/>
              <a:gd name="connsiteX7" fmla="*/ 2151639 w 2300516"/>
              <a:gd name="connsiteY7" fmla="*/ 1711235 h 1711235"/>
              <a:gd name="connsiteX8" fmla="*/ 783772 w 2300516"/>
              <a:gd name="connsiteY8" fmla="*/ 1533953 h 1711235"/>
              <a:gd name="connsiteX9" fmla="*/ 0 w 2300516"/>
              <a:gd name="connsiteY9" fmla="*/ 1477970 h 1711235"/>
              <a:gd name="connsiteX10" fmla="*/ 0 w 2300516"/>
              <a:gd name="connsiteY10" fmla="*/ 307910 h 1711235"/>
              <a:gd name="connsiteX0" fmla="*/ 0 w 2299090"/>
              <a:gd name="connsiteY0" fmla="*/ 307910 h 1711235"/>
              <a:gd name="connsiteX1" fmla="*/ 2144175 w 2299090"/>
              <a:gd name="connsiteY1" fmla="*/ 0 h 1711235"/>
              <a:gd name="connsiteX2" fmla="*/ 2164702 w 2299090"/>
              <a:gd name="connsiteY2" fmla="*/ 369494 h 1711235"/>
              <a:gd name="connsiteX3" fmla="*/ 2160970 w 2299090"/>
              <a:gd name="connsiteY3" fmla="*/ 675537 h 1711235"/>
              <a:gd name="connsiteX4" fmla="*/ 2155371 w 2299090"/>
              <a:gd name="connsiteY4" fmla="*/ 1220445 h 1711235"/>
              <a:gd name="connsiteX5" fmla="*/ 365760 w 2299090"/>
              <a:gd name="connsiteY5" fmla="*/ 1224177 h 1711235"/>
              <a:gd name="connsiteX6" fmla="*/ 2153506 w 2299090"/>
              <a:gd name="connsiteY6" fmla="*/ 1451844 h 1711235"/>
              <a:gd name="connsiteX7" fmla="*/ 2151639 w 2299090"/>
              <a:gd name="connsiteY7" fmla="*/ 1711235 h 1711235"/>
              <a:gd name="connsiteX8" fmla="*/ 783772 w 2299090"/>
              <a:gd name="connsiteY8" fmla="*/ 1533953 h 1711235"/>
              <a:gd name="connsiteX9" fmla="*/ 0 w 2299090"/>
              <a:gd name="connsiteY9" fmla="*/ 1477970 h 1711235"/>
              <a:gd name="connsiteX10" fmla="*/ 0 w 2299090"/>
              <a:gd name="connsiteY10" fmla="*/ 307910 h 1711235"/>
              <a:gd name="connsiteX0" fmla="*/ 0 w 2302664"/>
              <a:gd name="connsiteY0" fmla="*/ 307910 h 1711235"/>
              <a:gd name="connsiteX1" fmla="*/ 2144175 w 2302664"/>
              <a:gd name="connsiteY1" fmla="*/ 0 h 1711235"/>
              <a:gd name="connsiteX2" fmla="*/ 2164702 w 2302664"/>
              <a:gd name="connsiteY2" fmla="*/ 369494 h 1711235"/>
              <a:gd name="connsiteX3" fmla="*/ 386288 w 2302664"/>
              <a:gd name="connsiteY3" fmla="*/ 673671 h 1711235"/>
              <a:gd name="connsiteX4" fmla="*/ 2160970 w 2302664"/>
              <a:gd name="connsiteY4" fmla="*/ 675537 h 1711235"/>
              <a:gd name="connsiteX5" fmla="*/ 2155371 w 2302664"/>
              <a:gd name="connsiteY5" fmla="*/ 1220445 h 1711235"/>
              <a:gd name="connsiteX6" fmla="*/ 365760 w 2302664"/>
              <a:gd name="connsiteY6" fmla="*/ 1224177 h 1711235"/>
              <a:gd name="connsiteX7" fmla="*/ 2153506 w 2302664"/>
              <a:gd name="connsiteY7" fmla="*/ 1451844 h 1711235"/>
              <a:gd name="connsiteX8" fmla="*/ 2151639 w 2302664"/>
              <a:gd name="connsiteY8" fmla="*/ 1711235 h 1711235"/>
              <a:gd name="connsiteX9" fmla="*/ 783772 w 2302664"/>
              <a:gd name="connsiteY9" fmla="*/ 1533953 h 1711235"/>
              <a:gd name="connsiteX10" fmla="*/ 0 w 2302664"/>
              <a:gd name="connsiteY10" fmla="*/ 1477970 h 1711235"/>
              <a:gd name="connsiteX11" fmla="*/ 0 w 2302664"/>
              <a:gd name="connsiteY11"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2153506 w 2164707"/>
              <a:gd name="connsiteY7" fmla="*/ 1451844 h 1711235"/>
              <a:gd name="connsiteX8" fmla="*/ 2151639 w 2164707"/>
              <a:gd name="connsiteY8" fmla="*/ 1711235 h 1711235"/>
              <a:gd name="connsiteX9" fmla="*/ 783772 w 2164707"/>
              <a:gd name="connsiteY9" fmla="*/ 1533953 h 1711235"/>
              <a:gd name="connsiteX10" fmla="*/ 0 w 2164707"/>
              <a:gd name="connsiteY10" fmla="*/ 1477970 h 1711235"/>
              <a:gd name="connsiteX11" fmla="*/ 0 w 2164707"/>
              <a:gd name="connsiteY11"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2153506 w 2164707"/>
              <a:gd name="connsiteY7" fmla="*/ 1451844 h 1711235"/>
              <a:gd name="connsiteX8" fmla="*/ 2151639 w 2164707"/>
              <a:gd name="connsiteY8" fmla="*/ 1711235 h 1711235"/>
              <a:gd name="connsiteX9" fmla="*/ 783772 w 2164707"/>
              <a:gd name="connsiteY9" fmla="*/ 1533953 h 1711235"/>
              <a:gd name="connsiteX10" fmla="*/ 0 w 2164707"/>
              <a:gd name="connsiteY10" fmla="*/ 1477970 h 1711235"/>
              <a:gd name="connsiteX11" fmla="*/ 0 w 2164707"/>
              <a:gd name="connsiteY11"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2153506 w 2164707"/>
              <a:gd name="connsiteY7" fmla="*/ 1451844 h 1711235"/>
              <a:gd name="connsiteX8" fmla="*/ 2151639 w 2164707"/>
              <a:gd name="connsiteY8" fmla="*/ 1711235 h 1711235"/>
              <a:gd name="connsiteX9" fmla="*/ 783772 w 2164707"/>
              <a:gd name="connsiteY9" fmla="*/ 1533953 h 1711235"/>
              <a:gd name="connsiteX10" fmla="*/ 0 w 2164707"/>
              <a:gd name="connsiteY10" fmla="*/ 1477970 h 1711235"/>
              <a:gd name="connsiteX11" fmla="*/ 0 w 2164707"/>
              <a:gd name="connsiteY11"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7"/>
              <a:gd name="connsiteY0" fmla="*/ 307910 h 1711235"/>
              <a:gd name="connsiteX1" fmla="*/ 2144175 w 2164707"/>
              <a:gd name="connsiteY1" fmla="*/ 0 h 1711235"/>
              <a:gd name="connsiteX2" fmla="*/ 2164702 w 2164707"/>
              <a:gd name="connsiteY2" fmla="*/ 369494 h 1711235"/>
              <a:gd name="connsiteX3" fmla="*/ 386288 w 2164707"/>
              <a:gd name="connsiteY3" fmla="*/ 673671 h 1711235"/>
              <a:gd name="connsiteX4" fmla="*/ 2160970 w 2164707"/>
              <a:gd name="connsiteY4" fmla="*/ 675537 h 1711235"/>
              <a:gd name="connsiteX5" fmla="*/ 2155371 w 2164707"/>
              <a:gd name="connsiteY5" fmla="*/ 1220445 h 1711235"/>
              <a:gd name="connsiteX6" fmla="*/ 365760 w 2164707"/>
              <a:gd name="connsiteY6" fmla="*/ 1224177 h 1711235"/>
              <a:gd name="connsiteX7" fmla="*/ 1242839 w 2164707"/>
              <a:gd name="connsiteY7" fmla="*/ 1369735 h 1711235"/>
              <a:gd name="connsiteX8" fmla="*/ 2153506 w 2164707"/>
              <a:gd name="connsiteY8" fmla="*/ 1451844 h 1711235"/>
              <a:gd name="connsiteX9" fmla="*/ 2151639 w 2164707"/>
              <a:gd name="connsiteY9" fmla="*/ 1711235 h 1711235"/>
              <a:gd name="connsiteX10" fmla="*/ 783772 w 2164707"/>
              <a:gd name="connsiteY10" fmla="*/ 1533953 h 1711235"/>
              <a:gd name="connsiteX11" fmla="*/ 0 w 2164707"/>
              <a:gd name="connsiteY11" fmla="*/ 1477970 h 1711235"/>
              <a:gd name="connsiteX12" fmla="*/ 0 w 2164707"/>
              <a:gd name="connsiteY12" fmla="*/ 307910 h 1711235"/>
              <a:gd name="connsiteX0" fmla="*/ 0 w 2164708"/>
              <a:gd name="connsiteY0" fmla="*/ 307910 h 1711235"/>
              <a:gd name="connsiteX1" fmla="*/ 2144175 w 2164708"/>
              <a:gd name="connsiteY1" fmla="*/ 0 h 1711235"/>
              <a:gd name="connsiteX2" fmla="*/ 2164702 w 2164708"/>
              <a:gd name="connsiteY2" fmla="*/ 369494 h 1711235"/>
              <a:gd name="connsiteX3" fmla="*/ 386288 w 2164708"/>
              <a:gd name="connsiteY3" fmla="*/ 673671 h 1711235"/>
              <a:gd name="connsiteX4" fmla="*/ 2160970 w 2164708"/>
              <a:gd name="connsiteY4" fmla="*/ 675537 h 1711235"/>
              <a:gd name="connsiteX5" fmla="*/ 2155371 w 2164708"/>
              <a:gd name="connsiteY5" fmla="*/ 1220445 h 1711235"/>
              <a:gd name="connsiteX6" fmla="*/ 365760 w 2164708"/>
              <a:gd name="connsiteY6" fmla="*/ 1224177 h 1711235"/>
              <a:gd name="connsiteX7" fmla="*/ 1242839 w 2164708"/>
              <a:gd name="connsiteY7" fmla="*/ 1369735 h 1711235"/>
              <a:gd name="connsiteX8" fmla="*/ 2153506 w 2164708"/>
              <a:gd name="connsiteY8" fmla="*/ 1451844 h 1711235"/>
              <a:gd name="connsiteX9" fmla="*/ 2151639 w 2164708"/>
              <a:gd name="connsiteY9" fmla="*/ 1711235 h 1711235"/>
              <a:gd name="connsiteX10" fmla="*/ 783772 w 2164708"/>
              <a:gd name="connsiteY10" fmla="*/ 1533953 h 1711235"/>
              <a:gd name="connsiteX11" fmla="*/ 0 w 2164708"/>
              <a:gd name="connsiteY11" fmla="*/ 1477970 h 1711235"/>
              <a:gd name="connsiteX12" fmla="*/ 0 w 2164708"/>
              <a:gd name="connsiteY12" fmla="*/ 307910 h 1711235"/>
              <a:gd name="connsiteX0" fmla="*/ 0 w 2164702"/>
              <a:gd name="connsiteY0" fmla="*/ 307910 h 1711235"/>
              <a:gd name="connsiteX1" fmla="*/ 2144175 w 2164702"/>
              <a:gd name="connsiteY1" fmla="*/ 0 h 1711235"/>
              <a:gd name="connsiteX2" fmla="*/ 2164702 w 2164702"/>
              <a:gd name="connsiteY2" fmla="*/ 369494 h 1711235"/>
              <a:gd name="connsiteX3" fmla="*/ 1537686 w 2164702"/>
              <a:gd name="connsiteY3" fmla="*/ 418013 h 1711235"/>
              <a:gd name="connsiteX4" fmla="*/ 386288 w 2164702"/>
              <a:gd name="connsiteY4" fmla="*/ 673671 h 1711235"/>
              <a:gd name="connsiteX5" fmla="*/ 2160970 w 2164702"/>
              <a:gd name="connsiteY5" fmla="*/ 675537 h 1711235"/>
              <a:gd name="connsiteX6" fmla="*/ 2155371 w 2164702"/>
              <a:gd name="connsiteY6" fmla="*/ 1220445 h 1711235"/>
              <a:gd name="connsiteX7" fmla="*/ 365760 w 2164702"/>
              <a:gd name="connsiteY7" fmla="*/ 1224177 h 1711235"/>
              <a:gd name="connsiteX8" fmla="*/ 1242839 w 2164702"/>
              <a:gd name="connsiteY8" fmla="*/ 1369735 h 1711235"/>
              <a:gd name="connsiteX9" fmla="*/ 2153506 w 2164702"/>
              <a:gd name="connsiteY9" fmla="*/ 1451844 h 1711235"/>
              <a:gd name="connsiteX10" fmla="*/ 2151639 w 2164702"/>
              <a:gd name="connsiteY10" fmla="*/ 1711235 h 1711235"/>
              <a:gd name="connsiteX11" fmla="*/ 783772 w 2164702"/>
              <a:gd name="connsiteY11" fmla="*/ 1533953 h 1711235"/>
              <a:gd name="connsiteX12" fmla="*/ 0 w 2164702"/>
              <a:gd name="connsiteY12" fmla="*/ 1477970 h 1711235"/>
              <a:gd name="connsiteX13" fmla="*/ 0 w 2164702"/>
              <a:gd name="connsiteY13" fmla="*/ 307910 h 1711235"/>
              <a:gd name="connsiteX0" fmla="*/ 0 w 2164702"/>
              <a:gd name="connsiteY0" fmla="*/ 307910 h 1711235"/>
              <a:gd name="connsiteX1" fmla="*/ 2144175 w 2164702"/>
              <a:gd name="connsiteY1" fmla="*/ 0 h 1711235"/>
              <a:gd name="connsiteX2" fmla="*/ 2164702 w 2164702"/>
              <a:gd name="connsiteY2" fmla="*/ 369494 h 1711235"/>
              <a:gd name="connsiteX3" fmla="*/ 1537686 w 2164702"/>
              <a:gd name="connsiteY3" fmla="*/ 418013 h 1711235"/>
              <a:gd name="connsiteX4" fmla="*/ 386288 w 2164702"/>
              <a:gd name="connsiteY4" fmla="*/ 673671 h 1711235"/>
              <a:gd name="connsiteX5" fmla="*/ 2160970 w 2164702"/>
              <a:gd name="connsiteY5" fmla="*/ 675537 h 1711235"/>
              <a:gd name="connsiteX6" fmla="*/ 2155371 w 2164702"/>
              <a:gd name="connsiteY6" fmla="*/ 1220445 h 1711235"/>
              <a:gd name="connsiteX7" fmla="*/ 365760 w 2164702"/>
              <a:gd name="connsiteY7" fmla="*/ 1224177 h 1711235"/>
              <a:gd name="connsiteX8" fmla="*/ 1242839 w 2164702"/>
              <a:gd name="connsiteY8" fmla="*/ 1369735 h 1711235"/>
              <a:gd name="connsiteX9" fmla="*/ 2153506 w 2164702"/>
              <a:gd name="connsiteY9" fmla="*/ 1451844 h 1711235"/>
              <a:gd name="connsiteX10" fmla="*/ 2151639 w 2164702"/>
              <a:gd name="connsiteY10" fmla="*/ 1711235 h 1711235"/>
              <a:gd name="connsiteX11" fmla="*/ 783772 w 2164702"/>
              <a:gd name="connsiteY11" fmla="*/ 1533953 h 1711235"/>
              <a:gd name="connsiteX12" fmla="*/ 0 w 2164702"/>
              <a:gd name="connsiteY12" fmla="*/ 1477970 h 1711235"/>
              <a:gd name="connsiteX13" fmla="*/ 0 w 2164702"/>
              <a:gd name="connsiteY13" fmla="*/ 307910 h 1711235"/>
              <a:gd name="connsiteX0" fmla="*/ 0 w 2164702"/>
              <a:gd name="connsiteY0" fmla="*/ 307910 h 1711235"/>
              <a:gd name="connsiteX1" fmla="*/ 2144175 w 2164702"/>
              <a:gd name="connsiteY1" fmla="*/ 0 h 1711235"/>
              <a:gd name="connsiteX2" fmla="*/ 2164702 w 2164702"/>
              <a:gd name="connsiteY2" fmla="*/ 369494 h 1711235"/>
              <a:gd name="connsiteX3" fmla="*/ 1537686 w 2164702"/>
              <a:gd name="connsiteY3" fmla="*/ 418013 h 1711235"/>
              <a:gd name="connsiteX4" fmla="*/ 386288 w 2164702"/>
              <a:gd name="connsiteY4" fmla="*/ 673671 h 1711235"/>
              <a:gd name="connsiteX5" fmla="*/ 2160970 w 2164702"/>
              <a:gd name="connsiteY5" fmla="*/ 675537 h 1711235"/>
              <a:gd name="connsiteX6" fmla="*/ 2155371 w 2164702"/>
              <a:gd name="connsiteY6" fmla="*/ 1220445 h 1711235"/>
              <a:gd name="connsiteX7" fmla="*/ 365760 w 2164702"/>
              <a:gd name="connsiteY7" fmla="*/ 1224177 h 1711235"/>
              <a:gd name="connsiteX8" fmla="*/ 1242839 w 2164702"/>
              <a:gd name="connsiteY8" fmla="*/ 1369735 h 1711235"/>
              <a:gd name="connsiteX9" fmla="*/ 2153506 w 2164702"/>
              <a:gd name="connsiteY9" fmla="*/ 1451844 h 1711235"/>
              <a:gd name="connsiteX10" fmla="*/ 2151639 w 2164702"/>
              <a:gd name="connsiteY10" fmla="*/ 1711235 h 1711235"/>
              <a:gd name="connsiteX11" fmla="*/ 783772 w 2164702"/>
              <a:gd name="connsiteY11" fmla="*/ 1533953 h 1711235"/>
              <a:gd name="connsiteX12" fmla="*/ 0 w 2164702"/>
              <a:gd name="connsiteY12" fmla="*/ 1477970 h 1711235"/>
              <a:gd name="connsiteX13" fmla="*/ 0 w 2164702"/>
              <a:gd name="connsiteY13" fmla="*/ 307910 h 1711235"/>
              <a:gd name="connsiteX0" fmla="*/ 0 w 2164702"/>
              <a:gd name="connsiteY0" fmla="*/ 307910 h 1711235"/>
              <a:gd name="connsiteX1" fmla="*/ 2144175 w 2164702"/>
              <a:gd name="connsiteY1" fmla="*/ 0 h 1711235"/>
              <a:gd name="connsiteX2" fmla="*/ 2164702 w 2164702"/>
              <a:gd name="connsiteY2" fmla="*/ 369494 h 1711235"/>
              <a:gd name="connsiteX3" fmla="*/ 1537686 w 2164702"/>
              <a:gd name="connsiteY3" fmla="*/ 418013 h 1711235"/>
              <a:gd name="connsiteX4" fmla="*/ 386288 w 2164702"/>
              <a:gd name="connsiteY4" fmla="*/ 673671 h 1711235"/>
              <a:gd name="connsiteX5" fmla="*/ 2160970 w 2164702"/>
              <a:gd name="connsiteY5" fmla="*/ 675537 h 1711235"/>
              <a:gd name="connsiteX6" fmla="*/ 2155371 w 2164702"/>
              <a:gd name="connsiteY6" fmla="*/ 1220445 h 1711235"/>
              <a:gd name="connsiteX7" fmla="*/ 365760 w 2164702"/>
              <a:gd name="connsiteY7" fmla="*/ 1224177 h 1711235"/>
              <a:gd name="connsiteX8" fmla="*/ 1242839 w 2164702"/>
              <a:gd name="connsiteY8" fmla="*/ 1369735 h 1711235"/>
              <a:gd name="connsiteX9" fmla="*/ 2153506 w 2164702"/>
              <a:gd name="connsiteY9" fmla="*/ 1451844 h 1711235"/>
              <a:gd name="connsiteX10" fmla="*/ 2151639 w 2164702"/>
              <a:gd name="connsiteY10" fmla="*/ 1711235 h 1711235"/>
              <a:gd name="connsiteX11" fmla="*/ 783772 w 2164702"/>
              <a:gd name="connsiteY11" fmla="*/ 1533953 h 1711235"/>
              <a:gd name="connsiteX12" fmla="*/ 0 w 2164702"/>
              <a:gd name="connsiteY12" fmla="*/ 1477970 h 1711235"/>
              <a:gd name="connsiteX13" fmla="*/ 0 w 2164702"/>
              <a:gd name="connsiteY13" fmla="*/ 307910 h 1711235"/>
              <a:gd name="connsiteX0" fmla="*/ 0 w 2164702"/>
              <a:gd name="connsiteY0" fmla="*/ 311776 h 1715101"/>
              <a:gd name="connsiteX1" fmla="*/ 2144175 w 2164702"/>
              <a:gd name="connsiteY1" fmla="*/ 3866 h 1715101"/>
              <a:gd name="connsiteX2" fmla="*/ 2164702 w 2164702"/>
              <a:gd name="connsiteY2" fmla="*/ 373360 h 1715101"/>
              <a:gd name="connsiteX3" fmla="*/ 1537686 w 2164702"/>
              <a:gd name="connsiteY3" fmla="*/ 421879 h 1715101"/>
              <a:gd name="connsiteX4" fmla="*/ 386288 w 2164702"/>
              <a:gd name="connsiteY4" fmla="*/ 677537 h 1715101"/>
              <a:gd name="connsiteX5" fmla="*/ 2160970 w 2164702"/>
              <a:gd name="connsiteY5" fmla="*/ 679403 h 1715101"/>
              <a:gd name="connsiteX6" fmla="*/ 2155371 w 2164702"/>
              <a:gd name="connsiteY6" fmla="*/ 1224311 h 1715101"/>
              <a:gd name="connsiteX7" fmla="*/ 365760 w 2164702"/>
              <a:gd name="connsiteY7" fmla="*/ 1228043 h 1715101"/>
              <a:gd name="connsiteX8" fmla="*/ 1242839 w 2164702"/>
              <a:gd name="connsiteY8" fmla="*/ 1373601 h 1715101"/>
              <a:gd name="connsiteX9" fmla="*/ 2153506 w 2164702"/>
              <a:gd name="connsiteY9" fmla="*/ 1455710 h 1715101"/>
              <a:gd name="connsiteX10" fmla="*/ 2151639 w 2164702"/>
              <a:gd name="connsiteY10" fmla="*/ 1715101 h 1715101"/>
              <a:gd name="connsiteX11" fmla="*/ 783772 w 2164702"/>
              <a:gd name="connsiteY11" fmla="*/ 1537819 h 1715101"/>
              <a:gd name="connsiteX12" fmla="*/ 0 w 2164702"/>
              <a:gd name="connsiteY12" fmla="*/ 1481836 h 1715101"/>
              <a:gd name="connsiteX13" fmla="*/ 0 w 2164702"/>
              <a:gd name="connsiteY13" fmla="*/ 311776 h 1715101"/>
              <a:gd name="connsiteX0" fmla="*/ 0 w 2164702"/>
              <a:gd name="connsiteY0" fmla="*/ 312759 h 1716084"/>
              <a:gd name="connsiteX1" fmla="*/ 893873 w 2164702"/>
              <a:gd name="connsiteY1" fmla="*/ 204525 h 1716084"/>
              <a:gd name="connsiteX2" fmla="*/ 2144175 w 2164702"/>
              <a:gd name="connsiteY2" fmla="*/ 4849 h 1716084"/>
              <a:gd name="connsiteX3" fmla="*/ 2164702 w 2164702"/>
              <a:gd name="connsiteY3" fmla="*/ 374343 h 1716084"/>
              <a:gd name="connsiteX4" fmla="*/ 1537686 w 2164702"/>
              <a:gd name="connsiteY4" fmla="*/ 422862 h 1716084"/>
              <a:gd name="connsiteX5" fmla="*/ 386288 w 2164702"/>
              <a:gd name="connsiteY5" fmla="*/ 678520 h 1716084"/>
              <a:gd name="connsiteX6" fmla="*/ 2160970 w 2164702"/>
              <a:gd name="connsiteY6" fmla="*/ 680386 h 1716084"/>
              <a:gd name="connsiteX7" fmla="*/ 2155371 w 2164702"/>
              <a:gd name="connsiteY7" fmla="*/ 1225294 h 1716084"/>
              <a:gd name="connsiteX8" fmla="*/ 365760 w 2164702"/>
              <a:gd name="connsiteY8" fmla="*/ 1229026 h 1716084"/>
              <a:gd name="connsiteX9" fmla="*/ 1242839 w 2164702"/>
              <a:gd name="connsiteY9" fmla="*/ 1374584 h 1716084"/>
              <a:gd name="connsiteX10" fmla="*/ 2153506 w 2164702"/>
              <a:gd name="connsiteY10" fmla="*/ 1456693 h 1716084"/>
              <a:gd name="connsiteX11" fmla="*/ 2151639 w 2164702"/>
              <a:gd name="connsiteY11" fmla="*/ 1716084 h 1716084"/>
              <a:gd name="connsiteX12" fmla="*/ 783772 w 2164702"/>
              <a:gd name="connsiteY12" fmla="*/ 1538802 h 1716084"/>
              <a:gd name="connsiteX13" fmla="*/ 0 w 2164702"/>
              <a:gd name="connsiteY13" fmla="*/ 1482819 h 1716084"/>
              <a:gd name="connsiteX14" fmla="*/ 0 w 2164702"/>
              <a:gd name="connsiteY14" fmla="*/ 312759 h 1716084"/>
              <a:gd name="connsiteX0" fmla="*/ 0 w 2164702"/>
              <a:gd name="connsiteY0" fmla="*/ 312759 h 1716084"/>
              <a:gd name="connsiteX1" fmla="*/ 893873 w 2164702"/>
              <a:gd name="connsiteY1" fmla="*/ 204525 h 1716084"/>
              <a:gd name="connsiteX2" fmla="*/ 2144175 w 2164702"/>
              <a:gd name="connsiteY2" fmla="*/ 4849 h 1716084"/>
              <a:gd name="connsiteX3" fmla="*/ 2164702 w 2164702"/>
              <a:gd name="connsiteY3" fmla="*/ 374343 h 1716084"/>
              <a:gd name="connsiteX4" fmla="*/ 1537686 w 2164702"/>
              <a:gd name="connsiteY4" fmla="*/ 422862 h 1716084"/>
              <a:gd name="connsiteX5" fmla="*/ 386288 w 2164702"/>
              <a:gd name="connsiteY5" fmla="*/ 678520 h 1716084"/>
              <a:gd name="connsiteX6" fmla="*/ 2160970 w 2164702"/>
              <a:gd name="connsiteY6" fmla="*/ 680386 h 1716084"/>
              <a:gd name="connsiteX7" fmla="*/ 2155371 w 2164702"/>
              <a:gd name="connsiteY7" fmla="*/ 1225294 h 1716084"/>
              <a:gd name="connsiteX8" fmla="*/ 365760 w 2164702"/>
              <a:gd name="connsiteY8" fmla="*/ 1229026 h 1716084"/>
              <a:gd name="connsiteX9" fmla="*/ 1242839 w 2164702"/>
              <a:gd name="connsiteY9" fmla="*/ 1374584 h 1716084"/>
              <a:gd name="connsiteX10" fmla="*/ 2153506 w 2164702"/>
              <a:gd name="connsiteY10" fmla="*/ 1456693 h 1716084"/>
              <a:gd name="connsiteX11" fmla="*/ 2151639 w 2164702"/>
              <a:gd name="connsiteY11" fmla="*/ 1716084 h 1716084"/>
              <a:gd name="connsiteX12" fmla="*/ 783772 w 2164702"/>
              <a:gd name="connsiteY12" fmla="*/ 1538802 h 1716084"/>
              <a:gd name="connsiteX13" fmla="*/ 0 w 2164702"/>
              <a:gd name="connsiteY13" fmla="*/ 1482819 h 1716084"/>
              <a:gd name="connsiteX14" fmla="*/ 0 w 2164702"/>
              <a:gd name="connsiteY14" fmla="*/ 312759 h 1716084"/>
              <a:gd name="connsiteX0" fmla="*/ 0 w 2164702"/>
              <a:gd name="connsiteY0" fmla="*/ 312759 h 1716084"/>
              <a:gd name="connsiteX1" fmla="*/ 893873 w 2164702"/>
              <a:gd name="connsiteY1" fmla="*/ 204525 h 1716084"/>
              <a:gd name="connsiteX2" fmla="*/ 2144175 w 2164702"/>
              <a:gd name="connsiteY2" fmla="*/ 4849 h 1716084"/>
              <a:gd name="connsiteX3" fmla="*/ 2164702 w 2164702"/>
              <a:gd name="connsiteY3" fmla="*/ 374343 h 1716084"/>
              <a:gd name="connsiteX4" fmla="*/ 1537686 w 2164702"/>
              <a:gd name="connsiteY4" fmla="*/ 422862 h 1716084"/>
              <a:gd name="connsiteX5" fmla="*/ 386288 w 2164702"/>
              <a:gd name="connsiteY5" fmla="*/ 678520 h 1716084"/>
              <a:gd name="connsiteX6" fmla="*/ 2160970 w 2164702"/>
              <a:gd name="connsiteY6" fmla="*/ 680386 h 1716084"/>
              <a:gd name="connsiteX7" fmla="*/ 2155371 w 2164702"/>
              <a:gd name="connsiteY7" fmla="*/ 1225294 h 1716084"/>
              <a:gd name="connsiteX8" fmla="*/ 365760 w 2164702"/>
              <a:gd name="connsiteY8" fmla="*/ 1229026 h 1716084"/>
              <a:gd name="connsiteX9" fmla="*/ 1242839 w 2164702"/>
              <a:gd name="connsiteY9" fmla="*/ 1374584 h 1716084"/>
              <a:gd name="connsiteX10" fmla="*/ 2153506 w 2164702"/>
              <a:gd name="connsiteY10" fmla="*/ 1456693 h 1716084"/>
              <a:gd name="connsiteX11" fmla="*/ 2151639 w 2164702"/>
              <a:gd name="connsiteY11" fmla="*/ 1716084 h 1716084"/>
              <a:gd name="connsiteX12" fmla="*/ 783772 w 2164702"/>
              <a:gd name="connsiteY12" fmla="*/ 1538802 h 1716084"/>
              <a:gd name="connsiteX13" fmla="*/ 0 w 2164702"/>
              <a:gd name="connsiteY13" fmla="*/ 1482819 h 1716084"/>
              <a:gd name="connsiteX14" fmla="*/ 0 w 2164702"/>
              <a:gd name="connsiteY14" fmla="*/ 312759 h 1716084"/>
              <a:gd name="connsiteX0" fmla="*/ 0 w 2164702"/>
              <a:gd name="connsiteY0" fmla="*/ 317314 h 1720639"/>
              <a:gd name="connsiteX1" fmla="*/ 893873 w 2164702"/>
              <a:gd name="connsiteY1" fmla="*/ 209080 h 1720639"/>
              <a:gd name="connsiteX2" fmla="*/ 2144175 w 2164702"/>
              <a:gd name="connsiteY2" fmla="*/ 9404 h 1720639"/>
              <a:gd name="connsiteX3" fmla="*/ 2164702 w 2164702"/>
              <a:gd name="connsiteY3" fmla="*/ 378898 h 1720639"/>
              <a:gd name="connsiteX4" fmla="*/ 1537686 w 2164702"/>
              <a:gd name="connsiteY4" fmla="*/ 427417 h 1720639"/>
              <a:gd name="connsiteX5" fmla="*/ 386288 w 2164702"/>
              <a:gd name="connsiteY5" fmla="*/ 683075 h 1720639"/>
              <a:gd name="connsiteX6" fmla="*/ 2160970 w 2164702"/>
              <a:gd name="connsiteY6" fmla="*/ 684941 h 1720639"/>
              <a:gd name="connsiteX7" fmla="*/ 2155371 w 2164702"/>
              <a:gd name="connsiteY7" fmla="*/ 1229849 h 1720639"/>
              <a:gd name="connsiteX8" fmla="*/ 365760 w 2164702"/>
              <a:gd name="connsiteY8" fmla="*/ 1233581 h 1720639"/>
              <a:gd name="connsiteX9" fmla="*/ 1242839 w 2164702"/>
              <a:gd name="connsiteY9" fmla="*/ 1379139 h 1720639"/>
              <a:gd name="connsiteX10" fmla="*/ 2153506 w 2164702"/>
              <a:gd name="connsiteY10" fmla="*/ 1461248 h 1720639"/>
              <a:gd name="connsiteX11" fmla="*/ 2151639 w 2164702"/>
              <a:gd name="connsiteY11" fmla="*/ 1720639 h 1720639"/>
              <a:gd name="connsiteX12" fmla="*/ 783772 w 2164702"/>
              <a:gd name="connsiteY12" fmla="*/ 1543357 h 1720639"/>
              <a:gd name="connsiteX13" fmla="*/ 0 w 2164702"/>
              <a:gd name="connsiteY13" fmla="*/ 1487374 h 1720639"/>
              <a:gd name="connsiteX14" fmla="*/ 0 w 2164702"/>
              <a:gd name="connsiteY14" fmla="*/ 317314 h 1720639"/>
              <a:gd name="connsiteX0" fmla="*/ 0 w 2164702"/>
              <a:gd name="connsiteY0" fmla="*/ 311299 h 1714624"/>
              <a:gd name="connsiteX1" fmla="*/ 893873 w 2164702"/>
              <a:gd name="connsiteY1" fmla="*/ 203065 h 1714624"/>
              <a:gd name="connsiteX2" fmla="*/ 2144175 w 2164702"/>
              <a:gd name="connsiteY2" fmla="*/ 3389 h 1714624"/>
              <a:gd name="connsiteX3" fmla="*/ 2164702 w 2164702"/>
              <a:gd name="connsiteY3" fmla="*/ 372883 h 1714624"/>
              <a:gd name="connsiteX4" fmla="*/ 1537686 w 2164702"/>
              <a:gd name="connsiteY4" fmla="*/ 421402 h 1714624"/>
              <a:gd name="connsiteX5" fmla="*/ 386288 w 2164702"/>
              <a:gd name="connsiteY5" fmla="*/ 677060 h 1714624"/>
              <a:gd name="connsiteX6" fmla="*/ 2160970 w 2164702"/>
              <a:gd name="connsiteY6" fmla="*/ 678926 h 1714624"/>
              <a:gd name="connsiteX7" fmla="*/ 2155371 w 2164702"/>
              <a:gd name="connsiteY7" fmla="*/ 1223834 h 1714624"/>
              <a:gd name="connsiteX8" fmla="*/ 365760 w 2164702"/>
              <a:gd name="connsiteY8" fmla="*/ 1227566 h 1714624"/>
              <a:gd name="connsiteX9" fmla="*/ 1242839 w 2164702"/>
              <a:gd name="connsiteY9" fmla="*/ 1373124 h 1714624"/>
              <a:gd name="connsiteX10" fmla="*/ 2153506 w 2164702"/>
              <a:gd name="connsiteY10" fmla="*/ 1455233 h 1714624"/>
              <a:gd name="connsiteX11" fmla="*/ 2151639 w 2164702"/>
              <a:gd name="connsiteY11" fmla="*/ 1714624 h 1714624"/>
              <a:gd name="connsiteX12" fmla="*/ 783772 w 2164702"/>
              <a:gd name="connsiteY12" fmla="*/ 1537342 h 1714624"/>
              <a:gd name="connsiteX13" fmla="*/ 0 w 2164702"/>
              <a:gd name="connsiteY13" fmla="*/ 1481359 h 1714624"/>
              <a:gd name="connsiteX14" fmla="*/ 0 w 2164702"/>
              <a:gd name="connsiteY14" fmla="*/ 311299 h 1714624"/>
              <a:gd name="connsiteX0" fmla="*/ 0 w 2164702"/>
              <a:gd name="connsiteY0" fmla="*/ 315384 h 1718709"/>
              <a:gd name="connsiteX1" fmla="*/ 893873 w 2164702"/>
              <a:gd name="connsiteY1" fmla="*/ 207150 h 1718709"/>
              <a:gd name="connsiteX2" fmla="*/ 2144175 w 2164702"/>
              <a:gd name="connsiteY2" fmla="*/ 7474 h 1718709"/>
              <a:gd name="connsiteX3" fmla="*/ 2164702 w 2164702"/>
              <a:gd name="connsiteY3" fmla="*/ 376968 h 1718709"/>
              <a:gd name="connsiteX4" fmla="*/ 1537686 w 2164702"/>
              <a:gd name="connsiteY4" fmla="*/ 425487 h 1718709"/>
              <a:gd name="connsiteX5" fmla="*/ 386288 w 2164702"/>
              <a:gd name="connsiteY5" fmla="*/ 681145 h 1718709"/>
              <a:gd name="connsiteX6" fmla="*/ 2160970 w 2164702"/>
              <a:gd name="connsiteY6" fmla="*/ 683011 h 1718709"/>
              <a:gd name="connsiteX7" fmla="*/ 2155371 w 2164702"/>
              <a:gd name="connsiteY7" fmla="*/ 1227919 h 1718709"/>
              <a:gd name="connsiteX8" fmla="*/ 365760 w 2164702"/>
              <a:gd name="connsiteY8" fmla="*/ 1231651 h 1718709"/>
              <a:gd name="connsiteX9" fmla="*/ 1242839 w 2164702"/>
              <a:gd name="connsiteY9" fmla="*/ 1377209 h 1718709"/>
              <a:gd name="connsiteX10" fmla="*/ 2153506 w 2164702"/>
              <a:gd name="connsiteY10" fmla="*/ 1459318 h 1718709"/>
              <a:gd name="connsiteX11" fmla="*/ 2151639 w 2164702"/>
              <a:gd name="connsiteY11" fmla="*/ 1718709 h 1718709"/>
              <a:gd name="connsiteX12" fmla="*/ 783772 w 2164702"/>
              <a:gd name="connsiteY12" fmla="*/ 1541427 h 1718709"/>
              <a:gd name="connsiteX13" fmla="*/ 0 w 2164702"/>
              <a:gd name="connsiteY13" fmla="*/ 1485444 h 1718709"/>
              <a:gd name="connsiteX14" fmla="*/ 0 w 2164702"/>
              <a:gd name="connsiteY14" fmla="*/ 315384 h 1718709"/>
              <a:gd name="connsiteX0" fmla="*/ 0 w 2164702"/>
              <a:gd name="connsiteY0" fmla="*/ 310783 h 1714108"/>
              <a:gd name="connsiteX1" fmla="*/ 893873 w 2164702"/>
              <a:gd name="connsiteY1" fmla="*/ 202549 h 1714108"/>
              <a:gd name="connsiteX2" fmla="*/ 2144175 w 2164702"/>
              <a:gd name="connsiteY2" fmla="*/ 2873 h 1714108"/>
              <a:gd name="connsiteX3" fmla="*/ 2164702 w 2164702"/>
              <a:gd name="connsiteY3" fmla="*/ 372367 h 1714108"/>
              <a:gd name="connsiteX4" fmla="*/ 1537686 w 2164702"/>
              <a:gd name="connsiteY4" fmla="*/ 420886 h 1714108"/>
              <a:gd name="connsiteX5" fmla="*/ 386288 w 2164702"/>
              <a:gd name="connsiteY5" fmla="*/ 676544 h 1714108"/>
              <a:gd name="connsiteX6" fmla="*/ 2160970 w 2164702"/>
              <a:gd name="connsiteY6" fmla="*/ 678410 h 1714108"/>
              <a:gd name="connsiteX7" fmla="*/ 2155371 w 2164702"/>
              <a:gd name="connsiteY7" fmla="*/ 1223318 h 1714108"/>
              <a:gd name="connsiteX8" fmla="*/ 365760 w 2164702"/>
              <a:gd name="connsiteY8" fmla="*/ 1227050 h 1714108"/>
              <a:gd name="connsiteX9" fmla="*/ 1242839 w 2164702"/>
              <a:gd name="connsiteY9" fmla="*/ 1372608 h 1714108"/>
              <a:gd name="connsiteX10" fmla="*/ 2153506 w 2164702"/>
              <a:gd name="connsiteY10" fmla="*/ 1454717 h 1714108"/>
              <a:gd name="connsiteX11" fmla="*/ 2151639 w 2164702"/>
              <a:gd name="connsiteY11" fmla="*/ 1714108 h 1714108"/>
              <a:gd name="connsiteX12" fmla="*/ 783772 w 2164702"/>
              <a:gd name="connsiteY12" fmla="*/ 1536826 h 1714108"/>
              <a:gd name="connsiteX13" fmla="*/ 0 w 2164702"/>
              <a:gd name="connsiteY13" fmla="*/ 1480843 h 1714108"/>
              <a:gd name="connsiteX14" fmla="*/ 0 w 2164702"/>
              <a:gd name="connsiteY14" fmla="*/ 310783 h 1714108"/>
              <a:gd name="connsiteX0" fmla="*/ 0 w 2187096"/>
              <a:gd name="connsiteY0" fmla="*/ 310783 h 1714108"/>
              <a:gd name="connsiteX1" fmla="*/ 916267 w 2187096"/>
              <a:gd name="connsiteY1" fmla="*/ 202549 h 1714108"/>
              <a:gd name="connsiteX2" fmla="*/ 2166569 w 2187096"/>
              <a:gd name="connsiteY2" fmla="*/ 2873 h 1714108"/>
              <a:gd name="connsiteX3" fmla="*/ 2187096 w 2187096"/>
              <a:gd name="connsiteY3" fmla="*/ 372367 h 1714108"/>
              <a:gd name="connsiteX4" fmla="*/ 1560080 w 2187096"/>
              <a:gd name="connsiteY4" fmla="*/ 420886 h 1714108"/>
              <a:gd name="connsiteX5" fmla="*/ 408682 w 2187096"/>
              <a:gd name="connsiteY5" fmla="*/ 676544 h 1714108"/>
              <a:gd name="connsiteX6" fmla="*/ 2183364 w 2187096"/>
              <a:gd name="connsiteY6" fmla="*/ 678410 h 1714108"/>
              <a:gd name="connsiteX7" fmla="*/ 2177765 w 2187096"/>
              <a:gd name="connsiteY7" fmla="*/ 1223318 h 1714108"/>
              <a:gd name="connsiteX8" fmla="*/ 388154 w 2187096"/>
              <a:gd name="connsiteY8" fmla="*/ 1227050 h 1714108"/>
              <a:gd name="connsiteX9" fmla="*/ 1265233 w 2187096"/>
              <a:gd name="connsiteY9" fmla="*/ 1372608 h 1714108"/>
              <a:gd name="connsiteX10" fmla="*/ 2175900 w 2187096"/>
              <a:gd name="connsiteY10" fmla="*/ 1454717 h 1714108"/>
              <a:gd name="connsiteX11" fmla="*/ 2174033 w 2187096"/>
              <a:gd name="connsiteY11" fmla="*/ 1714108 h 1714108"/>
              <a:gd name="connsiteX12" fmla="*/ 806166 w 2187096"/>
              <a:gd name="connsiteY12" fmla="*/ 1536826 h 1714108"/>
              <a:gd name="connsiteX13" fmla="*/ 22394 w 2187096"/>
              <a:gd name="connsiteY13" fmla="*/ 1480843 h 1714108"/>
              <a:gd name="connsiteX14" fmla="*/ 0 w 2187096"/>
              <a:gd name="connsiteY14" fmla="*/ 310783 h 1714108"/>
              <a:gd name="connsiteX0" fmla="*/ 0 w 2187096"/>
              <a:gd name="connsiteY0" fmla="*/ 310783 h 1714108"/>
              <a:gd name="connsiteX1" fmla="*/ 916267 w 2187096"/>
              <a:gd name="connsiteY1" fmla="*/ 202549 h 1714108"/>
              <a:gd name="connsiteX2" fmla="*/ 2166569 w 2187096"/>
              <a:gd name="connsiteY2" fmla="*/ 2873 h 1714108"/>
              <a:gd name="connsiteX3" fmla="*/ 2187096 w 2187096"/>
              <a:gd name="connsiteY3" fmla="*/ 372367 h 1714108"/>
              <a:gd name="connsiteX4" fmla="*/ 1560080 w 2187096"/>
              <a:gd name="connsiteY4" fmla="*/ 420886 h 1714108"/>
              <a:gd name="connsiteX5" fmla="*/ 408682 w 2187096"/>
              <a:gd name="connsiteY5" fmla="*/ 676544 h 1714108"/>
              <a:gd name="connsiteX6" fmla="*/ 2183364 w 2187096"/>
              <a:gd name="connsiteY6" fmla="*/ 678410 h 1714108"/>
              <a:gd name="connsiteX7" fmla="*/ 2177765 w 2187096"/>
              <a:gd name="connsiteY7" fmla="*/ 1223318 h 1714108"/>
              <a:gd name="connsiteX8" fmla="*/ 388154 w 2187096"/>
              <a:gd name="connsiteY8" fmla="*/ 1227050 h 1714108"/>
              <a:gd name="connsiteX9" fmla="*/ 1265233 w 2187096"/>
              <a:gd name="connsiteY9" fmla="*/ 1372608 h 1714108"/>
              <a:gd name="connsiteX10" fmla="*/ 2175900 w 2187096"/>
              <a:gd name="connsiteY10" fmla="*/ 1454717 h 1714108"/>
              <a:gd name="connsiteX11" fmla="*/ 2174033 w 2187096"/>
              <a:gd name="connsiteY11" fmla="*/ 1714108 h 1714108"/>
              <a:gd name="connsiteX12" fmla="*/ 806166 w 2187096"/>
              <a:gd name="connsiteY12" fmla="*/ 1536826 h 1714108"/>
              <a:gd name="connsiteX13" fmla="*/ 0 w 2187096"/>
              <a:gd name="connsiteY13" fmla="*/ 1478977 h 1714108"/>
              <a:gd name="connsiteX14" fmla="*/ 0 w 2187096"/>
              <a:gd name="connsiteY14" fmla="*/ 310783 h 1714108"/>
              <a:gd name="connsiteX0" fmla="*/ 0 w 2187736"/>
              <a:gd name="connsiteY0" fmla="*/ 310783 h 2173444"/>
              <a:gd name="connsiteX1" fmla="*/ 916267 w 2187736"/>
              <a:gd name="connsiteY1" fmla="*/ 202549 h 2173444"/>
              <a:gd name="connsiteX2" fmla="*/ 2166569 w 2187736"/>
              <a:gd name="connsiteY2" fmla="*/ 2873 h 2173444"/>
              <a:gd name="connsiteX3" fmla="*/ 2187096 w 2187736"/>
              <a:gd name="connsiteY3" fmla="*/ 372367 h 2173444"/>
              <a:gd name="connsiteX4" fmla="*/ 1560080 w 2187736"/>
              <a:gd name="connsiteY4" fmla="*/ 420886 h 2173444"/>
              <a:gd name="connsiteX5" fmla="*/ 408682 w 2187736"/>
              <a:gd name="connsiteY5" fmla="*/ 676544 h 2173444"/>
              <a:gd name="connsiteX6" fmla="*/ 2183364 w 2187736"/>
              <a:gd name="connsiteY6" fmla="*/ 678410 h 2173444"/>
              <a:gd name="connsiteX7" fmla="*/ 2177765 w 2187736"/>
              <a:gd name="connsiteY7" fmla="*/ 1223318 h 2173444"/>
              <a:gd name="connsiteX8" fmla="*/ 388154 w 2187736"/>
              <a:gd name="connsiteY8" fmla="*/ 1227050 h 2173444"/>
              <a:gd name="connsiteX9" fmla="*/ 1265233 w 2187736"/>
              <a:gd name="connsiteY9" fmla="*/ 1372608 h 2173444"/>
              <a:gd name="connsiteX10" fmla="*/ 2175900 w 2187736"/>
              <a:gd name="connsiteY10" fmla="*/ 1454717 h 2173444"/>
              <a:gd name="connsiteX11" fmla="*/ 2187715 w 2187736"/>
              <a:gd name="connsiteY11" fmla="*/ 2173444 h 2173444"/>
              <a:gd name="connsiteX12" fmla="*/ 806166 w 2187736"/>
              <a:gd name="connsiteY12" fmla="*/ 1536826 h 2173444"/>
              <a:gd name="connsiteX13" fmla="*/ 0 w 2187736"/>
              <a:gd name="connsiteY13" fmla="*/ 1478977 h 2173444"/>
              <a:gd name="connsiteX14" fmla="*/ 0 w 2187736"/>
              <a:gd name="connsiteY14" fmla="*/ 310783 h 2173444"/>
              <a:gd name="connsiteX0" fmla="*/ 0 w 2191536"/>
              <a:gd name="connsiteY0" fmla="*/ 310783 h 2173444"/>
              <a:gd name="connsiteX1" fmla="*/ 916267 w 2191536"/>
              <a:gd name="connsiteY1" fmla="*/ 202549 h 2173444"/>
              <a:gd name="connsiteX2" fmla="*/ 2166569 w 2191536"/>
              <a:gd name="connsiteY2" fmla="*/ 2873 h 2173444"/>
              <a:gd name="connsiteX3" fmla="*/ 2187096 w 2191536"/>
              <a:gd name="connsiteY3" fmla="*/ 372367 h 2173444"/>
              <a:gd name="connsiteX4" fmla="*/ 1560080 w 2191536"/>
              <a:gd name="connsiteY4" fmla="*/ 420886 h 2173444"/>
              <a:gd name="connsiteX5" fmla="*/ 408682 w 2191536"/>
              <a:gd name="connsiteY5" fmla="*/ 676544 h 2173444"/>
              <a:gd name="connsiteX6" fmla="*/ 2183364 w 2191536"/>
              <a:gd name="connsiteY6" fmla="*/ 678410 h 2173444"/>
              <a:gd name="connsiteX7" fmla="*/ 2177765 w 2191536"/>
              <a:gd name="connsiteY7" fmla="*/ 1223318 h 2173444"/>
              <a:gd name="connsiteX8" fmla="*/ 388154 w 2191536"/>
              <a:gd name="connsiteY8" fmla="*/ 1227050 h 2173444"/>
              <a:gd name="connsiteX9" fmla="*/ 1265233 w 2191536"/>
              <a:gd name="connsiteY9" fmla="*/ 1372608 h 2173444"/>
              <a:gd name="connsiteX10" fmla="*/ 2191536 w 2191536"/>
              <a:gd name="connsiteY10" fmla="*/ 1975671 h 2173444"/>
              <a:gd name="connsiteX11" fmla="*/ 2187715 w 2191536"/>
              <a:gd name="connsiteY11" fmla="*/ 2173444 h 2173444"/>
              <a:gd name="connsiteX12" fmla="*/ 806166 w 2191536"/>
              <a:gd name="connsiteY12" fmla="*/ 1536826 h 2173444"/>
              <a:gd name="connsiteX13" fmla="*/ 0 w 2191536"/>
              <a:gd name="connsiteY13" fmla="*/ 1478977 h 2173444"/>
              <a:gd name="connsiteX14" fmla="*/ 0 w 2191536"/>
              <a:gd name="connsiteY14" fmla="*/ 310783 h 2173444"/>
              <a:gd name="connsiteX0" fmla="*/ 0 w 2191536"/>
              <a:gd name="connsiteY0" fmla="*/ 310783 h 2173444"/>
              <a:gd name="connsiteX1" fmla="*/ 916267 w 2191536"/>
              <a:gd name="connsiteY1" fmla="*/ 202549 h 2173444"/>
              <a:gd name="connsiteX2" fmla="*/ 2166569 w 2191536"/>
              <a:gd name="connsiteY2" fmla="*/ 2873 h 2173444"/>
              <a:gd name="connsiteX3" fmla="*/ 2187096 w 2191536"/>
              <a:gd name="connsiteY3" fmla="*/ 372367 h 2173444"/>
              <a:gd name="connsiteX4" fmla="*/ 1560080 w 2191536"/>
              <a:gd name="connsiteY4" fmla="*/ 420886 h 2173444"/>
              <a:gd name="connsiteX5" fmla="*/ 408682 w 2191536"/>
              <a:gd name="connsiteY5" fmla="*/ 676544 h 2173444"/>
              <a:gd name="connsiteX6" fmla="*/ 2183364 w 2191536"/>
              <a:gd name="connsiteY6" fmla="*/ 678410 h 2173444"/>
              <a:gd name="connsiteX7" fmla="*/ 2177765 w 2191536"/>
              <a:gd name="connsiteY7" fmla="*/ 1223318 h 2173444"/>
              <a:gd name="connsiteX8" fmla="*/ 388154 w 2191536"/>
              <a:gd name="connsiteY8" fmla="*/ 1227050 h 2173444"/>
              <a:gd name="connsiteX9" fmla="*/ 1265233 w 2191536"/>
              <a:gd name="connsiteY9" fmla="*/ 1372608 h 2173444"/>
              <a:gd name="connsiteX10" fmla="*/ 2191536 w 2191536"/>
              <a:gd name="connsiteY10" fmla="*/ 1975671 h 2173444"/>
              <a:gd name="connsiteX11" fmla="*/ 2187715 w 2191536"/>
              <a:gd name="connsiteY11" fmla="*/ 2173444 h 2173444"/>
              <a:gd name="connsiteX12" fmla="*/ 735804 w 2191536"/>
              <a:gd name="connsiteY12" fmla="*/ 1615249 h 2173444"/>
              <a:gd name="connsiteX13" fmla="*/ 0 w 2191536"/>
              <a:gd name="connsiteY13" fmla="*/ 1478977 h 2173444"/>
              <a:gd name="connsiteX14" fmla="*/ 0 w 2191536"/>
              <a:gd name="connsiteY14" fmla="*/ 310783 h 2173444"/>
              <a:gd name="connsiteX0" fmla="*/ 0 w 2191536"/>
              <a:gd name="connsiteY0" fmla="*/ 310783 h 2173444"/>
              <a:gd name="connsiteX1" fmla="*/ 916267 w 2191536"/>
              <a:gd name="connsiteY1" fmla="*/ 202549 h 2173444"/>
              <a:gd name="connsiteX2" fmla="*/ 2166569 w 2191536"/>
              <a:gd name="connsiteY2" fmla="*/ 2873 h 2173444"/>
              <a:gd name="connsiteX3" fmla="*/ 2187096 w 2191536"/>
              <a:gd name="connsiteY3" fmla="*/ 372367 h 2173444"/>
              <a:gd name="connsiteX4" fmla="*/ 1560080 w 2191536"/>
              <a:gd name="connsiteY4" fmla="*/ 420886 h 2173444"/>
              <a:gd name="connsiteX5" fmla="*/ 408682 w 2191536"/>
              <a:gd name="connsiteY5" fmla="*/ 676544 h 2173444"/>
              <a:gd name="connsiteX6" fmla="*/ 2183364 w 2191536"/>
              <a:gd name="connsiteY6" fmla="*/ 678410 h 2173444"/>
              <a:gd name="connsiteX7" fmla="*/ 2177765 w 2191536"/>
              <a:gd name="connsiteY7" fmla="*/ 1223318 h 2173444"/>
              <a:gd name="connsiteX8" fmla="*/ 388154 w 2191536"/>
              <a:gd name="connsiteY8" fmla="*/ 1227050 h 2173444"/>
              <a:gd name="connsiteX9" fmla="*/ 1265233 w 2191536"/>
              <a:gd name="connsiteY9" fmla="*/ 1372608 h 2173444"/>
              <a:gd name="connsiteX10" fmla="*/ 2191536 w 2191536"/>
              <a:gd name="connsiteY10" fmla="*/ 1975671 h 2173444"/>
              <a:gd name="connsiteX11" fmla="*/ 2187715 w 2191536"/>
              <a:gd name="connsiteY11" fmla="*/ 2173444 h 2173444"/>
              <a:gd name="connsiteX12" fmla="*/ 735804 w 2191536"/>
              <a:gd name="connsiteY12" fmla="*/ 1615249 h 2173444"/>
              <a:gd name="connsiteX13" fmla="*/ 0 w 2191536"/>
              <a:gd name="connsiteY13" fmla="*/ 1478977 h 2173444"/>
              <a:gd name="connsiteX14" fmla="*/ 0 w 2191536"/>
              <a:gd name="connsiteY14" fmla="*/ 310783 h 2173444"/>
              <a:gd name="connsiteX0" fmla="*/ 0 w 2191536"/>
              <a:gd name="connsiteY0" fmla="*/ 310783 h 2173444"/>
              <a:gd name="connsiteX1" fmla="*/ 916267 w 2191536"/>
              <a:gd name="connsiteY1" fmla="*/ 202549 h 2173444"/>
              <a:gd name="connsiteX2" fmla="*/ 2166569 w 2191536"/>
              <a:gd name="connsiteY2" fmla="*/ 2873 h 2173444"/>
              <a:gd name="connsiteX3" fmla="*/ 2187096 w 2191536"/>
              <a:gd name="connsiteY3" fmla="*/ 372367 h 2173444"/>
              <a:gd name="connsiteX4" fmla="*/ 1560080 w 2191536"/>
              <a:gd name="connsiteY4" fmla="*/ 420886 h 2173444"/>
              <a:gd name="connsiteX5" fmla="*/ 408682 w 2191536"/>
              <a:gd name="connsiteY5" fmla="*/ 676544 h 2173444"/>
              <a:gd name="connsiteX6" fmla="*/ 2183364 w 2191536"/>
              <a:gd name="connsiteY6" fmla="*/ 678410 h 2173444"/>
              <a:gd name="connsiteX7" fmla="*/ 2177765 w 2191536"/>
              <a:gd name="connsiteY7" fmla="*/ 1223318 h 2173444"/>
              <a:gd name="connsiteX8" fmla="*/ 388154 w 2191536"/>
              <a:gd name="connsiteY8" fmla="*/ 1227050 h 2173444"/>
              <a:gd name="connsiteX9" fmla="*/ 1265233 w 2191536"/>
              <a:gd name="connsiteY9" fmla="*/ 1372608 h 2173444"/>
              <a:gd name="connsiteX10" fmla="*/ 2191536 w 2191536"/>
              <a:gd name="connsiteY10" fmla="*/ 1975671 h 2173444"/>
              <a:gd name="connsiteX11" fmla="*/ 2187715 w 2191536"/>
              <a:gd name="connsiteY11" fmla="*/ 2173444 h 2173444"/>
              <a:gd name="connsiteX12" fmla="*/ 735804 w 2191536"/>
              <a:gd name="connsiteY12" fmla="*/ 1615249 h 2173444"/>
              <a:gd name="connsiteX13" fmla="*/ 0 w 2191536"/>
              <a:gd name="connsiteY13" fmla="*/ 1478977 h 2173444"/>
              <a:gd name="connsiteX14" fmla="*/ 0 w 2191536"/>
              <a:gd name="connsiteY14" fmla="*/ 310783 h 2173444"/>
              <a:gd name="connsiteX0" fmla="*/ 0 w 2191536"/>
              <a:gd name="connsiteY0" fmla="*/ 310783 h 2178229"/>
              <a:gd name="connsiteX1" fmla="*/ 916267 w 2191536"/>
              <a:gd name="connsiteY1" fmla="*/ 202549 h 2178229"/>
              <a:gd name="connsiteX2" fmla="*/ 2166569 w 2191536"/>
              <a:gd name="connsiteY2" fmla="*/ 2873 h 2178229"/>
              <a:gd name="connsiteX3" fmla="*/ 2187096 w 2191536"/>
              <a:gd name="connsiteY3" fmla="*/ 372367 h 2178229"/>
              <a:gd name="connsiteX4" fmla="*/ 1560080 w 2191536"/>
              <a:gd name="connsiteY4" fmla="*/ 420886 h 2178229"/>
              <a:gd name="connsiteX5" fmla="*/ 408682 w 2191536"/>
              <a:gd name="connsiteY5" fmla="*/ 676544 h 2178229"/>
              <a:gd name="connsiteX6" fmla="*/ 2183364 w 2191536"/>
              <a:gd name="connsiteY6" fmla="*/ 678410 h 2178229"/>
              <a:gd name="connsiteX7" fmla="*/ 2177765 w 2191536"/>
              <a:gd name="connsiteY7" fmla="*/ 1223318 h 2178229"/>
              <a:gd name="connsiteX8" fmla="*/ 388154 w 2191536"/>
              <a:gd name="connsiteY8" fmla="*/ 1227050 h 2178229"/>
              <a:gd name="connsiteX9" fmla="*/ 1265233 w 2191536"/>
              <a:gd name="connsiteY9" fmla="*/ 1372608 h 2178229"/>
              <a:gd name="connsiteX10" fmla="*/ 2191536 w 2191536"/>
              <a:gd name="connsiteY10" fmla="*/ 1975671 h 2178229"/>
              <a:gd name="connsiteX11" fmla="*/ 2187715 w 2191536"/>
              <a:gd name="connsiteY11" fmla="*/ 2173444 h 2178229"/>
              <a:gd name="connsiteX12" fmla="*/ 735804 w 2191536"/>
              <a:gd name="connsiteY12" fmla="*/ 1615249 h 2178229"/>
              <a:gd name="connsiteX13" fmla="*/ 0 w 2191536"/>
              <a:gd name="connsiteY13" fmla="*/ 1478977 h 2178229"/>
              <a:gd name="connsiteX14" fmla="*/ 0 w 2191536"/>
              <a:gd name="connsiteY14" fmla="*/ 310783 h 2178229"/>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7765 w 2191536"/>
              <a:gd name="connsiteY7" fmla="*/ 1223318 h 2178430"/>
              <a:gd name="connsiteX8" fmla="*/ 388154 w 2191536"/>
              <a:gd name="connsiteY8" fmla="*/ 1227050 h 2178430"/>
              <a:gd name="connsiteX9" fmla="*/ 1265233 w 2191536"/>
              <a:gd name="connsiteY9" fmla="*/ 1372608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7765 w 2191536"/>
              <a:gd name="connsiteY7" fmla="*/ 1223318 h 2178430"/>
              <a:gd name="connsiteX8" fmla="*/ 388154 w 2191536"/>
              <a:gd name="connsiteY8" fmla="*/ 1227050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7765 w 2191536"/>
              <a:gd name="connsiteY7" fmla="*/ 1223318 h 2178430"/>
              <a:gd name="connsiteX8" fmla="*/ 388154 w 2191536"/>
              <a:gd name="connsiteY8" fmla="*/ 1227050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7765 w 2191536"/>
              <a:gd name="connsiteY7" fmla="*/ 1223318 h 2178430"/>
              <a:gd name="connsiteX8" fmla="*/ 388154 w 2191536"/>
              <a:gd name="connsiteY8" fmla="*/ 1227050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7765 w 2191536"/>
              <a:gd name="connsiteY7" fmla="*/ 1223318 h 2178430"/>
              <a:gd name="connsiteX8" fmla="*/ 388154 w 2191536"/>
              <a:gd name="connsiteY8" fmla="*/ 1227050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7765 w 2191536"/>
              <a:gd name="connsiteY7" fmla="*/ 1223318 h 2178430"/>
              <a:gd name="connsiteX8" fmla="*/ 331474 w 2191536"/>
              <a:gd name="connsiteY8" fmla="*/ 1313875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7765 w 2191536"/>
              <a:gd name="connsiteY7" fmla="*/ 1223318 h 2178430"/>
              <a:gd name="connsiteX8" fmla="*/ 331474 w 2191536"/>
              <a:gd name="connsiteY8" fmla="*/ 1313875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7765 w 2191536"/>
              <a:gd name="connsiteY7" fmla="*/ 1223318 h 2178430"/>
              <a:gd name="connsiteX8" fmla="*/ 331474 w 2191536"/>
              <a:gd name="connsiteY8" fmla="*/ 1313875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62129 w 2191536"/>
              <a:gd name="connsiteY7" fmla="*/ 1128090 h 2178430"/>
              <a:gd name="connsiteX8" fmla="*/ 331474 w 2191536"/>
              <a:gd name="connsiteY8" fmla="*/ 1313875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3857 w 2191536"/>
              <a:gd name="connsiteY7" fmla="*/ 1228921 h 2178430"/>
              <a:gd name="connsiteX8" fmla="*/ 331474 w 2191536"/>
              <a:gd name="connsiteY8" fmla="*/ 1313875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3857 w 2191536"/>
              <a:gd name="connsiteY7" fmla="*/ 1228921 h 2178430"/>
              <a:gd name="connsiteX8" fmla="*/ 331474 w 2191536"/>
              <a:gd name="connsiteY8" fmla="*/ 1313875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3857 w 2191536"/>
              <a:gd name="connsiteY7" fmla="*/ 1228921 h 2178430"/>
              <a:gd name="connsiteX8" fmla="*/ 331474 w 2191536"/>
              <a:gd name="connsiteY8" fmla="*/ 1313875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3857 w 2191536"/>
              <a:gd name="connsiteY7" fmla="*/ 1228921 h 2178430"/>
              <a:gd name="connsiteX8" fmla="*/ 331474 w 2191536"/>
              <a:gd name="connsiteY8" fmla="*/ 1313875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1536"/>
              <a:gd name="connsiteY0" fmla="*/ 310783 h 2178430"/>
              <a:gd name="connsiteX1" fmla="*/ 916267 w 2191536"/>
              <a:gd name="connsiteY1" fmla="*/ 202549 h 2178430"/>
              <a:gd name="connsiteX2" fmla="*/ 2166569 w 2191536"/>
              <a:gd name="connsiteY2" fmla="*/ 2873 h 2178430"/>
              <a:gd name="connsiteX3" fmla="*/ 2187096 w 2191536"/>
              <a:gd name="connsiteY3" fmla="*/ 372367 h 2178430"/>
              <a:gd name="connsiteX4" fmla="*/ 1560080 w 2191536"/>
              <a:gd name="connsiteY4" fmla="*/ 420886 h 2178430"/>
              <a:gd name="connsiteX5" fmla="*/ 408682 w 2191536"/>
              <a:gd name="connsiteY5" fmla="*/ 676544 h 2178430"/>
              <a:gd name="connsiteX6" fmla="*/ 2183364 w 2191536"/>
              <a:gd name="connsiteY6" fmla="*/ 678410 h 2178430"/>
              <a:gd name="connsiteX7" fmla="*/ 2173857 w 2191536"/>
              <a:gd name="connsiteY7" fmla="*/ 1228921 h 2178430"/>
              <a:gd name="connsiteX8" fmla="*/ 331474 w 2191536"/>
              <a:gd name="connsiteY8" fmla="*/ 1313875 h 2178430"/>
              <a:gd name="connsiteX9" fmla="*/ 1159691 w 2191536"/>
              <a:gd name="connsiteY9" fmla="*/ 1683501 h 2178430"/>
              <a:gd name="connsiteX10" fmla="*/ 2191536 w 2191536"/>
              <a:gd name="connsiteY10" fmla="*/ 1975671 h 2178430"/>
              <a:gd name="connsiteX11" fmla="*/ 2187715 w 2191536"/>
              <a:gd name="connsiteY11" fmla="*/ 2173444 h 2178430"/>
              <a:gd name="connsiteX12" fmla="*/ 735804 w 2191536"/>
              <a:gd name="connsiteY12" fmla="*/ 1615249 h 2178430"/>
              <a:gd name="connsiteX13" fmla="*/ 0 w 2191536"/>
              <a:gd name="connsiteY13" fmla="*/ 1478977 h 2178430"/>
              <a:gd name="connsiteX14" fmla="*/ 0 w 2191536"/>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560080 w 2199001"/>
              <a:gd name="connsiteY4" fmla="*/ 420886 h 2178430"/>
              <a:gd name="connsiteX5" fmla="*/ 408682 w 2199001"/>
              <a:gd name="connsiteY5" fmla="*/ 676544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560080 w 2199001"/>
              <a:gd name="connsiteY4" fmla="*/ 420886 h 2178430"/>
              <a:gd name="connsiteX5" fmla="*/ 408682 w 2199001"/>
              <a:gd name="connsiteY5" fmla="*/ 676544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560080 w 2199001"/>
              <a:gd name="connsiteY4" fmla="*/ 420886 h 2178430"/>
              <a:gd name="connsiteX5" fmla="*/ 361774 w 2199001"/>
              <a:gd name="connsiteY5" fmla="*/ 951025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560080 w 2199001"/>
              <a:gd name="connsiteY4" fmla="*/ 420886 h 2178430"/>
              <a:gd name="connsiteX5" fmla="*/ 361774 w 2199001"/>
              <a:gd name="connsiteY5" fmla="*/ 951025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560080 w 2199001"/>
              <a:gd name="connsiteY4" fmla="*/ 420886 h 2178430"/>
              <a:gd name="connsiteX5" fmla="*/ 361774 w 2199001"/>
              <a:gd name="connsiteY5" fmla="*/ 951025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560080 w 2199001"/>
              <a:gd name="connsiteY4" fmla="*/ 420886 h 2178430"/>
              <a:gd name="connsiteX5" fmla="*/ 361774 w 2199001"/>
              <a:gd name="connsiteY5" fmla="*/ 951025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560080 w 2199001"/>
              <a:gd name="connsiteY4" fmla="*/ 420886 h 2178430"/>
              <a:gd name="connsiteX5" fmla="*/ 383274 w 2199001"/>
              <a:gd name="connsiteY5" fmla="*/ 959427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560080 w 2199001"/>
              <a:gd name="connsiteY4" fmla="*/ 420886 h 2178430"/>
              <a:gd name="connsiteX5" fmla="*/ 383274 w 2199001"/>
              <a:gd name="connsiteY5" fmla="*/ 959427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560080 w 2199001"/>
              <a:gd name="connsiteY4" fmla="*/ 420886 h 2178430"/>
              <a:gd name="connsiteX5" fmla="*/ 383274 w 2199001"/>
              <a:gd name="connsiteY5" fmla="*/ 959427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438901 w 2199001"/>
              <a:gd name="connsiteY4" fmla="*/ 448894 h 2178430"/>
              <a:gd name="connsiteX5" fmla="*/ 383274 w 2199001"/>
              <a:gd name="connsiteY5" fmla="*/ 959427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438901 w 2199001"/>
              <a:gd name="connsiteY4" fmla="*/ 448894 h 2178430"/>
              <a:gd name="connsiteX5" fmla="*/ 383274 w 2199001"/>
              <a:gd name="connsiteY5" fmla="*/ 959427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438901 w 2199001"/>
              <a:gd name="connsiteY4" fmla="*/ 448894 h 2178430"/>
              <a:gd name="connsiteX5" fmla="*/ 365684 w 2199001"/>
              <a:gd name="connsiteY5" fmla="*/ 962228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372367 h 2178430"/>
              <a:gd name="connsiteX4" fmla="*/ 1438901 w 2199001"/>
              <a:gd name="connsiteY4" fmla="*/ 448894 h 2178430"/>
              <a:gd name="connsiteX5" fmla="*/ 365684 w 2199001"/>
              <a:gd name="connsiteY5" fmla="*/ 962228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299546 h 2178430"/>
              <a:gd name="connsiteX4" fmla="*/ 1438901 w 2199001"/>
              <a:gd name="connsiteY4" fmla="*/ 448894 h 2178430"/>
              <a:gd name="connsiteX5" fmla="*/ 365684 w 2199001"/>
              <a:gd name="connsiteY5" fmla="*/ 962228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299546 h 2178430"/>
              <a:gd name="connsiteX4" fmla="*/ 1438901 w 2199001"/>
              <a:gd name="connsiteY4" fmla="*/ 448894 h 2178430"/>
              <a:gd name="connsiteX5" fmla="*/ 365684 w 2199001"/>
              <a:gd name="connsiteY5" fmla="*/ 962228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299546 h 2178430"/>
              <a:gd name="connsiteX4" fmla="*/ 1438901 w 2199001"/>
              <a:gd name="connsiteY4" fmla="*/ 448894 h 2178430"/>
              <a:gd name="connsiteX5" fmla="*/ 365684 w 2199001"/>
              <a:gd name="connsiteY5" fmla="*/ 962228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299546 h 2178430"/>
              <a:gd name="connsiteX4" fmla="*/ 1438901 w 2199001"/>
              <a:gd name="connsiteY4" fmla="*/ 448894 h 2178430"/>
              <a:gd name="connsiteX5" fmla="*/ 365684 w 2199001"/>
              <a:gd name="connsiteY5" fmla="*/ 962228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299546 h 2178430"/>
              <a:gd name="connsiteX4" fmla="*/ 1438901 w 2199001"/>
              <a:gd name="connsiteY4" fmla="*/ 448894 h 2178430"/>
              <a:gd name="connsiteX5" fmla="*/ 365684 w 2199001"/>
              <a:gd name="connsiteY5" fmla="*/ 962228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299546 h 2178430"/>
              <a:gd name="connsiteX4" fmla="*/ 1438901 w 2199001"/>
              <a:gd name="connsiteY4" fmla="*/ 448894 h 2178430"/>
              <a:gd name="connsiteX5" fmla="*/ 365684 w 2199001"/>
              <a:gd name="connsiteY5" fmla="*/ 962228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310783 h 2178430"/>
              <a:gd name="connsiteX1" fmla="*/ 916267 w 2199001"/>
              <a:gd name="connsiteY1" fmla="*/ 202549 h 2178430"/>
              <a:gd name="connsiteX2" fmla="*/ 2166569 w 2199001"/>
              <a:gd name="connsiteY2" fmla="*/ 2873 h 2178430"/>
              <a:gd name="connsiteX3" fmla="*/ 2187096 w 2199001"/>
              <a:gd name="connsiteY3" fmla="*/ 299546 h 2178430"/>
              <a:gd name="connsiteX4" fmla="*/ 1438901 w 2199001"/>
              <a:gd name="connsiteY4" fmla="*/ 448894 h 2178430"/>
              <a:gd name="connsiteX5" fmla="*/ 365684 w 2199001"/>
              <a:gd name="connsiteY5" fmla="*/ 962228 h 2178430"/>
              <a:gd name="connsiteX6" fmla="*/ 2199001 w 2199001"/>
              <a:gd name="connsiteY6" fmla="*/ 908077 h 2178430"/>
              <a:gd name="connsiteX7" fmla="*/ 2173857 w 2199001"/>
              <a:gd name="connsiteY7" fmla="*/ 1228921 h 2178430"/>
              <a:gd name="connsiteX8" fmla="*/ 331474 w 2199001"/>
              <a:gd name="connsiteY8" fmla="*/ 1313875 h 2178430"/>
              <a:gd name="connsiteX9" fmla="*/ 1159691 w 2199001"/>
              <a:gd name="connsiteY9" fmla="*/ 1683501 h 2178430"/>
              <a:gd name="connsiteX10" fmla="*/ 2191536 w 2199001"/>
              <a:gd name="connsiteY10" fmla="*/ 1975671 h 2178430"/>
              <a:gd name="connsiteX11" fmla="*/ 2187715 w 2199001"/>
              <a:gd name="connsiteY11" fmla="*/ 2173444 h 2178430"/>
              <a:gd name="connsiteX12" fmla="*/ 735804 w 2199001"/>
              <a:gd name="connsiteY12" fmla="*/ 1615249 h 2178430"/>
              <a:gd name="connsiteX13" fmla="*/ 0 w 2199001"/>
              <a:gd name="connsiteY13" fmla="*/ 1478977 h 2178430"/>
              <a:gd name="connsiteX14" fmla="*/ 0 w 2199001"/>
              <a:gd name="connsiteY14" fmla="*/ 310783 h 2178430"/>
              <a:gd name="connsiteX0" fmla="*/ 0 w 2199001"/>
              <a:gd name="connsiteY0" fmla="*/ 569013 h 2436660"/>
              <a:gd name="connsiteX1" fmla="*/ 916267 w 2199001"/>
              <a:gd name="connsiteY1" fmla="*/ 460779 h 2436660"/>
              <a:gd name="connsiteX2" fmla="*/ 2191977 w 2199001"/>
              <a:gd name="connsiteY2" fmla="*/ 625 h 2436660"/>
              <a:gd name="connsiteX3" fmla="*/ 2187096 w 2199001"/>
              <a:gd name="connsiteY3" fmla="*/ 557776 h 2436660"/>
              <a:gd name="connsiteX4" fmla="*/ 1438901 w 2199001"/>
              <a:gd name="connsiteY4" fmla="*/ 707124 h 2436660"/>
              <a:gd name="connsiteX5" fmla="*/ 365684 w 2199001"/>
              <a:gd name="connsiteY5" fmla="*/ 1220458 h 2436660"/>
              <a:gd name="connsiteX6" fmla="*/ 2199001 w 2199001"/>
              <a:gd name="connsiteY6" fmla="*/ 1166307 h 2436660"/>
              <a:gd name="connsiteX7" fmla="*/ 2173857 w 2199001"/>
              <a:gd name="connsiteY7" fmla="*/ 1487151 h 2436660"/>
              <a:gd name="connsiteX8" fmla="*/ 331474 w 2199001"/>
              <a:gd name="connsiteY8" fmla="*/ 1572105 h 2436660"/>
              <a:gd name="connsiteX9" fmla="*/ 1159691 w 2199001"/>
              <a:gd name="connsiteY9" fmla="*/ 1941731 h 2436660"/>
              <a:gd name="connsiteX10" fmla="*/ 2191536 w 2199001"/>
              <a:gd name="connsiteY10" fmla="*/ 2233901 h 2436660"/>
              <a:gd name="connsiteX11" fmla="*/ 2187715 w 2199001"/>
              <a:gd name="connsiteY11" fmla="*/ 2431674 h 2436660"/>
              <a:gd name="connsiteX12" fmla="*/ 735804 w 2199001"/>
              <a:gd name="connsiteY12" fmla="*/ 1873479 h 2436660"/>
              <a:gd name="connsiteX13" fmla="*/ 0 w 2199001"/>
              <a:gd name="connsiteY13" fmla="*/ 1737207 h 2436660"/>
              <a:gd name="connsiteX14" fmla="*/ 0 w 2199001"/>
              <a:gd name="connsiteY14" fmla="*/ 569013 h 2436660"/>
              <a:gd name="connsiteX0" fmla="*/ 3909 w 2199001"/>
              <a:gd name="connsiteY0" fmla="*/ 675445 h 2436660"/>
              <a:gd name="connsiteX1" fmla="*/ 916267 w 2199001"/>
              <a:gd name="connsiteY1" fmla="*/ 460779 h 2436660"/>
              <a:gd name="connsiteX2" fmla="*/ 2191977 w 2199001"/>
              <a:gd name="connsiteY2" fmla="*/ 625 h 2436660"/>
              <a:gd name="connsiteX3" fmla="*/ 2187096 w 2199001"/>
              <a:gd name="connsiteY3" fmla="*/ 557776 h 2436660"/>
              <a:gd name="connsiteX4" fmla="*/ 1438901 w 2199001"/>
              <a:gd name="connsiteY4" fmla="*/ 707124 h 2436660"/>
              <a:gd name="connsiteX5" fmla="*/ 365684 w 2199001"/>
              <a:gd name="connsiteY5" fmla="*/ 1220458 h 2436660"/>
              <a:gd name="connsiteX6" fmla="*/ 2199001 w 2199001"/>
              <a:gd name="connsiteY6" fmla="*/ 1166307 h 2436660"/>
              <a:gd name="connsiteX7" fmla="*/ 2173857 w 2199001"/>
              <a:gd name="connsiteY7" fmla="*/ 1487151 h 2436660"/>
              <a:gd name="connsiteX8" fmla="*/ 331474 w 2199001"/>
              <a:gd name="connsiteY8" fmla="*/ 1572105 h 2436660"/>
              <a:gd name="connsiteX9" fmla="*/ 1159691 w 2199001"/>
              <a:gd name="connsiteY9" fmla="*/ 1941731 h 2436660"/>
              <a:gd name="connsiteX10" fmla="*/ 2191536 w 2199001"/>
              <a:gd name="connsiteY10" fmla="*/ 2233901 h 2436660"/>
              <a:gd name="connsiteX11" fmla="*/ 2187715 w 2199001"/>
              <a:gd name="connsiteY11" fmla="*/ 2431674 h 2436660"/>
              <a:gd name="connsiteX12" fmla="*/ 735804 w 2199001"/>
              <a:gd name="connsiteY12" fmla="*/ 1873479 h 2436660"/>
              <a:gd name="connsiteX13" fmla="*/ 0 w 2199001"/>
              <a:gd name="connsiteY13" fmla="*/ 1737207 h 2436660"/>
              <a:gd name="connsiteX14" fmla="*/ 3909 w 2199001"/>
              <a:gd name="connsiteY14" fmla="*/ 675445 h 2436660"/>
              <a:gd name="connsiteX0" fmla="*/ 3909 w 2199001"/>
              <a:gd name="connsiteY0" fmla="*/ 675849 h 2437064"/>
              <a:gd name="connsiteX1" fmla="*/ 1055037 w 2199001"/>
              <a:gd name="connsiteY1" fmla="*/ 332344 h 2437064"/>
              <a:gd name="connsiteX2" fmla="*/ 2191977 w 2199001"/>
              <a:gd name="connsiteY2" fmla="*/ 1029 h 2437064"/>
              <a:gd name="connsiteX3" fmla="*/ 2187096 w 2199001"/>
              <a:gd name="connsiteY3" fmla="*/ 558180 h 2437064"/>
              <a:gd name="connsiteX4" fmla="*/ 1438901 w 2199001"/>
              <a:gd name="connsiteY4" fmla="*/ 707528 h 2437064"/>
              <a:gd name="connsiteX5" fmla="*/ 365684 w 2199001"/>
              <a:gd name="connsiteY5" fmla="*/ 1220862 h 2437064"/>
              <a:gd name="connsiteX6" fmla="*/ 2199001 w 2199001"/>
              <a:gd name="connsiteY6" fmla="*/ 1166711 h 2437064"/>
              <a:gd name="connsiteX7" fmla="*/ 2173857 w 2199001"/>
              <a:gd name="connsiteY7" fmla="*/ 1487555 h 2437064"/>
              <a:gd name="connsiteX8" fmla="*/ 331474 w 2199001"/>
              <a:gd name="connsiteY8" fmla="*/ 1572509 h 2437064"/>
              <a:gd name="connsiteX9" fmla="*/ 1159691 w 2199001"/>
              <a:gd name="connsiteY9" fmla="*/ 1942135 h 2437064"/>
              <a:gd name="connsiteX10" fmla="*/ 2191536 w 2199001"/>
              <a:gd name="connsiteY10" fmla="*/ 2234305 h 2437064"/>
              <a:gd name="connsiteX11" fmla="*/ 2187715 w 2199001"/>
              <a:gd name="connsiteY11" fmla="*/ 2432078 h 2437064"/>
              <a:gd name="connsiteX12" fmla="*/ 735804 w 2199001"/>
              <a:gd name="connsiteY12" fmla="*/ 1873883 h 2437064"/>
              <a:gd name="connsiteX13" fmla="*/ 0 w 2199001"/>
              <a:gd name="connsiteY13" fmla="*/ 1737611 h 2437064"/>
              <a:gd name="connsiteX14" fmla="*/ 3909 w 2199001"/>
              <a:gd name="connsiteY14" fmla="*/ 675849 h 2437064"/>
              <a:gd name="connsiteX0" fmla="*/ 3909 w 2199001"/>
              <a:gd name="connsiteY0" fmla="*/ 675849 h 2437064"/>
              <a:gd name="connsiteX1" fmla="*/ 1055037 w 2199001"/>
              <a:gd name="connsiteY1" fmla="*/ 332344 h 2437064"/>
              <a:gd name="connsiteX2" fmla="*/ 2191977 w 2199001"/>
              <a:gd name="connsiteY2" fmla="*/ 1029 h 2437064"/>
              <a:gd name="connsiteX3" fmla="*/ 2187096 w 2199001"/>
              <a:gd name="connsiteY3" fmla="*/ 558180 h 2437064"/>
              <a:gd name="connsiteX4" fmla="*/ 1438901 w 2199001"/>
              <a:gd name="connsiteY4" fmla="*/ 707528 h 2437064"/>
              <a:gd name="connsiteX5" fmla="*/ 365684 w 2199001"/>
              <a:gd name="connsiteY5" fmla="*/ 1220862 h 2437064"/>
              <a:gd name="connsiteX6" fmla="*/ 2199001 w 2199001"/>
              <a:gd name="connsiteY6" fmla="*/ 1166711 h 2437064"/>
              <a:gd name="connsiteX7" fmla="*/ 2173857 w 2199001"/>
              <a:gd name="connsiteY7" fmla="*/ 1487555 h 2437064"/>
              <a:gd name="connsiteX8" fmla="*/ 331474 w 2199001"/>
              <a:gd name="connsiteY8" fmla="*/ 1572509 h 2437064"/>
              <a:gd name="connsiteX9" fmla="*/ 1159691 w 2199001"/>
              <a:gd name="connsiteY9" fmla="*/ 1942135 h 2437064"/>
              <a:gd name="connsiteX10" fmla="*/ 2191536 w 2199001"/>
              <a:gd name="connsiteY10" fmla="*/ 2234305 h 2437064"/>
              <a:gd name="connsiteX11" fmla="*/ 2187715 w 2199001"/>
              <a:gd name="connsiteY11" fmla="*/ 2432078 h 2437064"/>
              <a:gd name="connsiteX12" fmla="*/ 735804 w 2199001"/>
              <a:gd name="connsiteY12" fmla="*/ 1873883 h 2437064"/>
              <a:gd name="connsiteX13" fmla="*/ 0 w 2199001"/>
              <a:gd name="connsiteY13" fmla="*/ 1737611 h 2437064"/>
              <a:gd name="connsiteX14" fmla="*/ 3909 w 2199001"/>
              <a:gd name="connsiteY14" fmla="*/ 675849 h 2437064"/>
              <a:gd name="connsiteX0" fmla="*/ 3909 w 2199001"/>
              <a:gd name="connsiteY0" fmla="*/ 675849 h 2437064"/>
              <a:gd name="connsiteX1" fmla="*/ 1055037 w 2199001"/>
              <a:gd name="connsiteY1" fmla="*/ 332344 h 2437064"/>
              <a:gd name="connsiteX2" fmla="*/ 2191977 w 2199001"/>
              <a:gd name="connsiteY2" fmla="*/ 1029 h 2437064"/>
              <a:gd name="connsiteX3" fmla="*/ 2187096 w 2199001"/>
              <a:gd name="connsiteY3" fmla="*/ 558180 h 2437064"/>
              <a:gd name="connsiteX4" fmla="*/ 1438901 w 2199001"/>
              <a:gd name="connsiteY4" fmla="*/ 707528 h 2437064"/>
              <a:gd name="connsiteX5" fmla="*/ 365684 w 2199001"/>
              <a:gd name="connsiteY5" fmla="*/ 1220862 h 2437064"/>
              <a:gd name="connsiteX6" fmla="*/ 2199001 w 2199001"/>
              <a:gd name="connsiteY6" fmla="*/ 1166711 h 2437064"/>
              <a:gd name="connsiteX7" fmla="*/ 2173857 w 2199001"/>
              <a:gd name="connsiteY7" fmla="*/ 1487555 h 2437064"/>
              <a:gd name="connsiteX8" fmla="*/ 331474 w 2199001"/>
              <a:gd name="connsiteY8" fmla="*/ 1572509 h 2437064"/>
              <a:gd name="connsiteX9" fmla="*/ 1159691 w 2199001"/>
              <a:gd name="connsiteY9" fmla="*/ 1942135 h 2437064"/>
              <a:gd name="connsiteX10" fmla="*/ 2191536 w 2199001"/>
              <a:gd name="connsiteY10" fmla="*/ 2234305 h 2437064"/>
              <a:gd name="connsiteX11" fmla="*/ 2187715 w 2199001"/>
              <a:gd name="connsiteY11" fmla="*/ 2432078 h 2437064"/>
              <a:gd name="connsiteX12" fmla="*/ 735804 w 2199001"/>
              <a:gd name="connsiteY12" fmla="*/ 1873883 h 2437064"/>
              <a:gd name="connsiteX13" fmla="*/ 0 w 2199001"/>
              <a:gd name="connsiteY13" fmla="*/ 1737611 h 2437064"/>
              <a:gd name="connsiteX14" fmla="*/ 3909 w 2199001"/>
              <a:gd name="connsiteY14" fmla="*/ 675849 h 2437064"/>
              <a:gd name="connsiteX0" fmla="*/ 3909 w 2199001"/>
              <a:gd name="connsiteY0" fmla="*/ 677437 h 2438652"/>
              <a:gd name="connsiteX1" fmla="*/ 1055037 w 2199001"/>
              <a:gd name="connsiteY1" fmla="*/ 333932 h 2438652"/>
              <a:gd name="connsiteX2" fmla="*/ 2191977 w 2199001"/>
              <a:gd name="connsiteY2" fmla="*/ 2617 h 2438652"/>
              <a:gd name="connsiteX3" fmla="*/ 2187096 w 2199001"/>
              <a:gd name="connsiteY3" fmla="*/ 559768 h 2438652"/>
              <a:gd name="connsiteX4" fmla="*/ 1438901 w 2199001"/>
              <a:gd name="connsiteY4" fmla="*/ 709116 h 2438652"/>
              <a:gd name="connsiteX5" fmla="*/ 365684 w 2199001"/>
              <a:gd name="connsiteY5" fmla="*/ 1222450 h 2438652"/>
              <a:gd name="connsiteX6" fmla="*/ 2199001 w 2199001"/>
              <a:gd name="connsiteY6" fmla="*/ 1168299 h 2438652"/>
              <a:gd name="connsiteX7" fmla="*/ 2173857 w 2199001"/>
              <a:gd name="connsiteY7" fmla="*/ 1489143 h 2438652"/>
              <a:gd name="connsiteX8" fmla="*/ 331474 w 2199001"/>
              <a:gd name="connsiteY8" fmla="*/ 1574097 h 2438652"/>
              <a:gd name="connsiteX9" fmla="*/ 1159691 w 2199001"/>
              <a:gd name="connsiteY9" fmla="*/ 1943723 h 2438652"/>
              <a:gd name="connsiteX10" fmla="*/ 2191536 w 2199001"/>
              <a:gd name="connsiteY10" fmla="*/ 2235893 h 2438652"/>
              <a:gd name="connsiteX11" fmla="*/ 2187715 w 2199001"/>
              <a:gd name="connsiteY11" fmla="*/ 2433666 h 2438652"/>
              <a:gd name="connsiteX12" fmla="*/ 735804 w 2199001"/>
              <a:gd name="connsiteY12" fmla="*/ 1875471 h 2438652"/>
              <a:gd name="connsiteX13" fmla="*/ 0 w 2199001"/>
              <a:gd name="connsiteY13" fmla="*/ 1739199 h 2438652"/>
              <a:gd name="connsiteX14" fmla="*/ 3909 w 2199001"/>
              <a:gd name="connsiteY14" fmla="*/ 677437 h 243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9001" h="2438652">
                <a:moveTo>
                  <a:pt x="3909" y="677437"/>
                </a:moveTo>
                <a:cubicBezTo>
                  <a:pt x="461528" y="716954"/>
                  <a:pt x="755347" y="549538"/>
                  <a:pt x="1055037" y="333932"/>
                </a:cubicBezTo>
                <a:cubicBezTo>
                  <a:pt x="1485651" y="41809"/>
                  <a:pt x="1819374" y="-13867"/>
                  <a:pt x="2191977" y="2617"/>
                </a:cubicBezTo>
                <a:cubicBezTo>
                  <a:pt x="2201618" y="124226"/>
                  <a:pt x="2183364" y="445623"/>
                  <a:pt x="2187096" y="559768"/>
                </a:cubicBezTo>
                <a:cubicBezTo>
                  <a:pt x="1721112" y="519616"/>
                  <a:pt x="1576634" y="642552"/>
                  <a:pt x="1438901" y="709116"/>
                </a:cubicBezTo>
                <a:cubicBezTo>
                  <a:pt x="1173772" y="827032"/>
                  <a:pt x="862059" y="1165824"/>
                  <a:pt x="365684" y="1222450"/>
                </a:cubicBezTo>
                <a:cubicBezTo>
                  <a:pt x="781335" y="1240807"/>
                  <a:pt x="1742429" y="1120067"/>
                  <a:pt x="2199001" y="1168299"/>
                </a:cubicBezTo>
                <a:cubicBezTo>
                  <a:pt x="2181588" y="1301419"/>
                  <a:pt x="2185676" y="1200205"/>
                  <a:pt x="2173857" y="1489143"/>
                </a:cubicBezTo>
                <a:cubicBezTo>
                  <a:pt x="1745471" y="1481350"/>
                  <a:pt x="562201" y="1561343"/>
                  <a:pt x="331474" y="1574097"/>
                </a:cubicBezTo>
                <a:cubicBezTo>
                  <a:pt x="675973" y="1610800"/>
                  <a:pt x="954626" y="1808727"/>
                  <a:pt x="1159691" y="1943723"/>
                </a:cubicBezTo>
                <a:cubicBezTo>
                  <a:pt x="1453219" y="2135673"/>
                  <a:pt x="1787892" y="2328005"/>
                  <a:pt x="2191536" y="2235893"/>
                </a:cubicBezTo>
                <a:cubicBezTo>
                  <a:pt x="2190914" y="2322357"/>
                  <a:pt x="2188337" y="2347202"/>
                  <a:pt x="2187715" y="2433666"/>
                </a:cubicBezTo>
                <a:cubicBezTo>
                  <a:pt x="1406580" y="2492486"/>
                  <a:pt x="1097427" y="2014233"/>
                  <a:pt x="735804" y="1875471"/>
                </a:cubicBezTo>
                <a:cubicBezTo>
                  <a:pt x="542027" y="1797385"/>
                  <a:pt x="444760" y="1731735"/>
                  <a:pt x="0" y="1739199"/>
                </a:cubicBezTo>
                <a:lnTo>
                  <a:pt x="3909" y="677437"/>
                </a:lnTo>
                <a:close/>
              </a:path>
            </a:pathLst>
          </a:custGeom>
          <a:solidFill>
            <a:schemeClr val="accent4">
              <a:alpha val="5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33" name="Rectangle 2132">
            <a:extLst>
              <a:ext uri="{FF2B5EF4-FFF2-40B4-BE49-F238E27FC236}">
                <a16:creationId xmlns:a16="http://schemas.microsoft.com/office/drawing/2014/main" id="{B4B9F051-8E51-0A09-C703-71789E66855B}"/>
              </a:ext>
            </a:extLst>
          </p:cNvPr>
          <p:cNvSpPr/>
          <p:nvPr/>
        </p:nvSpPr>
        <p:spPr bwMode="auto">
          <a:xfrm>
            <a:off x="9235439" y="2919446"/>
            <a:ext cx="2088191" cy="1029268"/>
          </a:xfrm>
          <a:custGeom>
            <a:avLst/>
            <a:gdLst>
              <a:gd name="connsiteX0" fmla="*/ 0 w 2078860"/>
              <a:gd name="connsiteY0" fmla="*/ 0 h 641946"/>
              <a:gd name="connsiteX1" fmla="*/ 2078860 w 2078860"/>
              <a:gd name="connsiteY1" fmla="*/ 0 h 641946"/>
              <a:gd name="connsiteX2" fmla="*/ 2078860 w 2078860"/>
              <a:gd name="connsiteY2" fmla="*/ 641946 h 641946"/>
              <a:gd name="connsiteX3" fmla="*/ 0 w 2078860"/>
              <a:gd name="connsiteY3" fmla="*/ 641946 h 641946"/>
              <a:gd name="connsiteX4" fmla="*/ 0 w 2078860"/>
              <a:gd name="connsiteY4" fmla="*/ 0 h 641946"/>
              <a:gd name="connsiteX0" fmla="*/ 0 w 2084458"/>
              <a:gd name="connsiteY0" fmla="*/ 384421 h 1026367"/>
              <a:gd name="connsiteX1" fmla="*/ 2084458 w 2084458"/>
              <a:gd name="connsiteY1" fmla="*/ 0 h 1026367"/>
              <a:gd name="connsiteX2" fmla="*/ 2078860 w 2084458"/>
              <a:gd name="connsiteY2" fmla="*/ 1026367 h 1026367"/>
              <a:gd name="connsiteX3" fmla="*/ 0 w 2084458"/>
              <a:gd name="connsiteY3" fmla="*/ 1026367 h 1026367"/>
              <a:gd name="connsiteX4" fmla="*/ 0 w 2084458"/>
              <a:gd name="connsiteY4" fmla="*/ 384421 h 1026367"/>
              <a:gd name="connsiteX0" fmla="*/ 0 w 2084638"/>
              <a:gd name="connsiteY0" fmla="*/ 384421 h 1026367"/>
              <a:gd name="connsiteX1" fmla="*/ 2084458 w 2084638"/>
              <a:gd name="connsiteY1" fmla="*/ 0 h 1026367"/>
              <a:gd name="connsiteX2" fmla="*/ 2084459 w 2084638"/>
              <a:gd name="connsiteY2" fmla="*/ 613955 h 1026367"/>
              <a:gd name="connsiteX3" fmla="*/ 2078860 w 2084638"/>
              <a:gd name="connsiteY3" fmla="*/ 1026367 h 1026367"/>
              <a:gd name="connsiteX4" fmla="*/ 0 w 2084638"/>
              <a:gd name="connsiteY4" fmla="*/ 1026367 h 1026367"/>
              <a:gd name="connsiteX5" fmla="*/ 0 w 2084638"/>
              <a:gd name="connsiteY5" fmla="*/ 384421 h 1026367"/>
              <a:gd name="connsiteX0" fmla="*/ 0 w 2239836"/>
              <a:gd name="connsiteY0" fmla="*/ 387311 h 1029257"/>
              <a:gd name="connsiteX1" fmla="*/ 2084458 w 2239836"/>
              <a:gd name="connsiteY1" fmla="*/ 2890 h 1029257"/>
              <a:gd name="connsiteX2" fmla="*/ 2088191 w 2239836"/>
              <a:gd name="connsiteY2" fmla="*/ 224959 h 1029257"/>
              <a:gd name="connsiteX3" fmla="*/ 2084459 w 2239836"/>
              <a:gd name="connsiteY3" fmla="*/ 616845 h 1029257"/>
              <a:gd name="connsiteX4" fmla="*/ 2078860 w 2239836"/>
              <a:gd name="connsiteY4" fmla="*/ 1029257 h 1029257"/>
              <a:gd name="connsiteX5" fmla="*/ 0 w 2239836"/>
              <a:gd name="connsiteY5" fmla="*/ 1029257 h 1029257"/>
              <a:gd name="connsiteX6" fmla="*/ 0 w 2239836"/>
              <a:gd name="connsiteY6" fmla="*/ 387311 h 1029257"/>
              <a:gd name="connsiteX0" fmla="*/ 0 w 2088191"/>
              <a:gd name="connsiteY0" fmla="*/ 384421 h 1026367"/>
              <a:gd name="connsiteX1" fmla="*/ 2084458 w 2088191"/>
              <a:gd name="connsiteY1" fmla="*/ 0 h 1026367"/>
              <a:gd name="connsiteX2" fmla="*/ 2088191 w 2088191"/>
              <a:gd name="connsiteY2" fmla="*/ 222069 h 1026367"/>
              <a:gd name="connsiteX3" fmla="*/ 2084459 w 2088191"/>
              <a:gd name="connsiteY3" fmla="*/ 613955 h 1026367"/>
              <a:gd name="connsiteX4" fmla="*/ 2078860 w 2088191"/>
              <a:gd name="connsiteY4" fmla="*/ 1026367 h 1026367"/>
              <a:gd name="connsiteX5" fmla="*/ 0 w 2088191"/>
              <a:gd name="connsiteY5" fmla="*/ 1026367 h 1026367"/>
              <a:gd name="connsiteX6" fmla="*/ 0 w 2088191"/>
              <a:gd name="connsiteY6" fmla="*/ 384421 h 1026367"/>
              <a:gd name="connsiteX0" fmla="*/ 0 w 2088191"/>
              <a:gd name="connsiteY0" fmla="*/ 389034 h 1030980"/>
              <a:gd name="connsiteX1" fmla="*/ 2084458 w 2088191"/>
              <a:gd name="connsiteY1" fmla="*/ 4613 h 1030980"/>
              <a:gd name="connsiteX2" fmla="*/ 2088191 w 2088191"/>
              <a:gd name="connsiteY2" fmla="*/ 226682 h 1030980"/>
              <a:gd name="connsiteX3" fmla="*/ 2084459 w 2088191"/>
              <a:gd name="connsiteY3" fmla="*/ 618568 h 1030980"/>
              <a:gd name="connsiteX4" fmla="*/ 2078860 w 2088191"/>
              <a:gd name="connsiteY4" fmla="*/ 1030980 h 1030980"/>
              <a:gd name="connsiteX5" fmla="*/ 0 w 2088191"/>
              <a:gd name="connsiteY5" fmla="*/ 1030980 h 1030980"/>
              <a:gd name="connsiteX6" fmla="*/ 0 w 2088191"/>
              <a:gd name="connsiteY6" fmla="*/ 389034 h 1030980"/>
              <a:gd name="connsiteX0" fmla="*/ 0 w 2088191"/>
              <a:gd name="connsiteY0" fmla="*/ 387257 h 1029203"/>
              <a:gd name="connsiteX1" fmla="*/ 2084458 w 2088191"/>
              <a:gd name="connsiteY1" fmla="*/ 2836 h 1029203"/>
              <a:gd name="connsiteX2" fmla="*/ 2088191 w 2088191"/>
              <a:gd name="connsiteY2" fmla="*/ 224905 h 1029203"/>
              <a:gd name="connsiteX3" fmla="*/ 2084459 w 2088191"/>
              <a:gd name="connsiteY3" fmla="*/ 616791 h 1029203"/>
              <a:gd name="connsiteX4" fmla="*/ 2078860 w 2088191"/>
              <a:gd name="connsiteY4" fmla="*/ 1029203 h 1029203"/>
              <a:gd name="connsiteX5" fmla="*/ 0 w 2088191"/>
              <a:gd name="connsiteY5" fmla="*/ 1029203 h 1029203"/>
              <a:gd name="connsiteX6" fmla="*/ 0 w 2088191"/>
              <a:gd name="connsiteY6" fmla="*/ 387257 h 1029203"/>
              <a:gd name="connsiteX0" fmla="*/ 0 w 2088191"/>
              <a:gd name="connsiteY0" fmla="*/ 384601 h 1026547"/>
              <a:gd name="connsiteX1" fmla="*/ 1087950 w 2088191"/>
              <a:gd name="connsiteY1" fmla="*/ 171864 h 1026547"/>
              <a:gd name="connsiteX2" fmla="*/ 2084458 w 2088191"/>
              <a:gd name="connsiteY2" fmla="*/ 180 h 1026547"/>
              <a:gd name="connsiteX3" fmla="*/ 2088191 w 2088191"/>
              <a:gd name="connsiteY3" fmla="*/ 222249 h 1026547"/>
              <a:gd name="connsiteX4" fmla="*/ 2084459 w 2088191"/>
              <a:gd name="connsiteY4" fmla="*/ 614135 h 1026547"/>
              <a:gd name="connsiteX5" fmla="*/ 2078860 w 2088191"/>
              <a:gd name="connsiteY5" fmla="*/ 1026547 h 1026547"/>
              <a:gd name="connsiteX6" fmla="*/ 0 w 2088191"/>
              <a:gd name="connsiteY6" fmla="*/ 1026547 h 1026547"/>
              <a:gd name="connsiteX7" fmla="*/ 0 w 2088191"/>
              <a:gd name="connsiteY7" fmla="*/ 384601 h 1026547"/>
              <a:gd name="connsiteX0" fmla="*/ 0 w 2088191"/>
              <a:gd name="connsiteY0" fmla="*/ 384601 h 1026547"/>
              <a:gd name="connsiteX1" fmla="*/ 1087950 w 2088191"/>
              <a:gd name="connsiteY1" fmla="*/ 171864 h 1026547"/>
              <a:gd name="connsiteX2" fmla="*/ 2084458 w 2088191"/>
              <a:gd name="connsiteY2" fmla="*/ 180 h 1026547"/>
              <a:gd name="connsiteX3" fmla="*/ 2088191 w 2088191"/>
              <a:gd name="connsiteY3" fmla="*/ 222249 h 1026547"/>
              <a:gd name="connsiteX4" fmla="*/ 2084459 w 2088191"/>
              <a:gd name="connsiteY4" fmla="*/ 614135 h 1026547"/>
              <a:gd name="connsiteX5" fmla="*/ 2078860 w 2088191"/>
              <a:gd name="connsiteY5" fmla="*/ 1026547 h 1026547"/>
              <a:gd name="connsiteX6" fmla="*/ 0 w 2088191"/>
              <a:gd name="connsiteY6" fmla="*/ 1026547 h 1026547"/>
              <a:gd name="connsiteX7" fmla="*/ 0 w 2088191"/>
              <a:gd name="connsiteY7" fmla="*/ 384601 h 1026547"/>
              <a:gd name="connsiteX0" fmla="*/ 0 w 2088191"/>
              <a:gd name="connsiteY0" fmla="*/ 384601 h 1026547"/>
              <a:gd name="connsiteX1" fmla="*/ 1087950 w 2088191"/>
              <a:gd name="connsiteY1" fmla="*/ 171864 h 1026547"/>
              <a:gd name="connsiteX2" fmla="*/ 2084458 w 2088191"/>
              <a:gd name="connsiteY2" fmla="*/ 180 h 1026547"/>
              <a:gd name="connsiteX3" fmla="*/ 2088191 w 2088191"/>
              <a:gd name="connsiteY3" fmla="*/ 222249 h 1026547"/>
              <a:gd name="connsiteX4" fmla="*/ 2084459 w 2088191"/>
              <a:gd name="connsiteY4" fmla="*/ 614135 h 1026547"/>
              <a:gd name="connsiteX5" fmla="*/ 2078860 w 2088191"/>
              <a:gd name="connsiteY5" fmla="*/ 1026547 h 1026547"/>
              <a:gd name="connsiteX6" fmla="*/ 0 w 2088191"/>
              <a:gd name="connsiteY6" fmla="*/ 1026547 h 1026547"/>
              <a:gd name="connsiteX7" fmla="*/ 0 w 2088191"/>
              <a:gd name="connsiteY7" fmla="*/ 384601 h 1026547"/>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24970 h 1029268"/>
              <a:gd name="connsiteX4" fmla="*/ 2084459 w 2088191"/>
              <a:gd name="connsiteY4" fmla="*/ 616856 h 1029268"/>
              <a:gd name="connsiteX5" fmla="*/ 2078860 w 2088191"/>
              <a:gd name="connsiteY5" fmla="*/ 1029268 h 1029268"/>
              <a:gd name="connsiteX6" fmla="*/ 0 w 2088191"/>
              <a:gd name="connsiteY6" fmla="*/ 1029268 h 1029268"/>
              <a:gd name="connsiteX7" fmla="*/ 0 w 2088191"/>
              <a:gd name="connsiteY7"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24970 h 1029268"/>
              <a:gd name="connsiteX4" fmla="*/ 319108 w 2088191"/>
              <a:gd name="connsiteY4" fmla="*/ 628053 h 1029268"/>
              <a:gd name="connsiteX5" fmla="*/ 2084459 w 2088191"/>
              <a:gd name="connsiteY5" fmla="*/ 616856 h 1029268"/>
              <a:gd name="connsiteX6" fmla="*/ 2078860 w 2088191"/>
              <a:gd name="connsiteY6" fmla="*/ 1029268 h 1029268"/>
              <a:gd name="connsiteX7" fmla="*/ 0 w 2088191"/>
              <a:gd name="connsiteY7" fmla="*/ 1029268 h 1029268"/>
              <a:gd name="connsiteX8" fmla="*/ 0 w 2088191"/>
              <a:gd name="connsiteY8"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24970 h 1029268"/>
              <a:gd name="connsiteX4" fmla="*/ 319108 w 2088191"/>
              <a:gd name="connsiteY4" fmla="*/ 628053 h 1029268"/>
              <a:gd name="connsiteX5" fmla="*/ 2084459 w 2088191"/>
              <a:gd name="connsiteY5" fmla="*/ 616856 h 1029268"/>
              <a:gd name="connsiteX6" fmla="*/ 2078860 w 2088191"/>
              <a:gd name="connsiteY6" fmla="*/ 1029268 h 1029268"/>
              <a:gd name="connsiteX7" fmla="*/ 0 w 2088191"/>
              <a:gd name="connsiteY7" fmla="*/ 1029268 h 1029268"/>
              <a:gd name="connsiteX8" fmla="*/ 0 w 2088191"/>
              <a:gd name="connsiteY8"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24970 h 1029268"/>
              <a:gd name="connsiteX4" fmla="*/ 319108 w 2088191"/>
              <a:gd name="connsiteY4" fmla="*/ 628053 h 1029268"/>
              <a:gd name="connsiteX5" fmla="*/ 2084459 w 2088191"/>
              <a:gd name="connsiteY5" fmla="*/ 616856 h 1029268"/>
              <a:gd name="connsiteX6" fmla="*/ 2078860 w 2088191"/>
              <a:gd name="connsiteY6" fmla="*/ 1029268 h 1029268"/>
              <a:gd name="connsiteX7" fmla="*/ 0 w 2088191"/>
              <a:gd name="connsiteY7" fmla="*/ 1029268 h 1029268"/>
              <a:gd name="connsiteX8" fmla="*/ 0 w 2088191"/>
              <a:gd name="connsiteY8"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24970 h 1029268"/>
              <a:gd name="connsiteX4" fmla="*/ 319108 w 2088191"/>
              <a:gd name="connsiteY4" fmla="*/ 628053 h 1029268"/>
              <a:gd name="connsiteX5" fmla="*/ 2084459 w 2088191"/>
              <a:gd name="connsiteY5" fmla="*/ 616856 h 1029268"/>
              <a:gd name="connsiteX6" fmla="*/ 2078860 w 2088191"/>
              <a:gd name="connsiteY6" fmla="*/ 1029268 h 1029268"/>
              <a:gd name="connsiteX7" fmla="*/ 0 w 2088191"/>
              <a:gd name="connsiteY7" fmla="*/ 1029268 h 1029268"/>
              <a:gd name="connsiteX8" fmla="*/ 0 w 2088191"/>
              <a:gd name="connsiteY8"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24970 h 1029268"/>
              <a:gd name="connsiteX4" fmla="*/ 1250303 w 2088191"/>
              <a:gd name="connsiteY4" fmla="*/ 350001 h 1029268"/>
              <a:gd name="connsiteX5" fmla="*/ 319108 w 2088191"/>
              <a:gd name="connsiteY5" fmla="*/ 628053 h 1029268"/>
              <a:gd name="connsiteX6" fmla="*/ 2084459 w 2088191"/>
              <a:gd name="connsiteY6" fmla="*/ 616856 h 1029268"/>
              <a:gd name="connsiteX7" fmla="*/ 2078860 w 2088191"/>
              <a:gd name="connsiteY7" fmla="*/ 1029268 h 1029268"/>
              <a:gd name="connsiteX8" fmla="*/ 0 w 2088191"/>
              <a:gd name="connsiteY8" fmla="*/ 1029268 h 1029268"/>
              <a:gd name="connsiteX9" fmla="*/ 0 w 2088191"/>
              <a:gd name="connsiteY9"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24970 h 1029268"/>
              <a:gd name="connsiteX4" fmla="*/ 1250303 w 2088191"/>
              <a:gd name="connsiteY4" fmla="*/ 350001 h 1029268"/>
              <a:gd name="connsiteX5" fmla="*/ 319108 w 2088191"/>
              <a:gd name="connsiteY5" fmla="*/ 628053 h 1029268"/>
              <a:gd name="connsiteX6" fmla="*/ 2084459 w 2088191"/>
              <a:gd name="connsiteY6" fmla="*/ 616856 h 1029268"/>
              <a:gd name="connsiteX7" fmla="*/ 2078860 w 2088191"/>
              <a:gd name="connsiteY7" fmla="*/ 1029268 h 1029268"/>
              <a:gd name="connsiteX8" fmla="*/ 0 w 2088191"/>
              <a:gd name="connsiteY8" fmla="*/ 1029268 h 1029268"/>
              <a:gd name="connsiteX9" fmla="*/ 0 w 2088191"/>
              <a:gd name="connsiteY9"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24970 h 1029268"/>
              <a:gd name="connsiteX4" fmla="*/ 1250303 w 2088191"/>
              <a:gd name="connsiteY4" fmla="*/ 350001 h 1029268"/>
              <a:gd name="connsiteX5" fmla="*/ 319108 w 2088191"/>
              <a:gd name="connsiteY5" fmla="*/ 628053 h 1029268"/>
              <a:gd name="connsiteX6" fmla="*/ 2084459 w 2088191"/>
              <a:gd name="connsiteY6" fmla="*/ 616856 h 1029268"/>
              <a:gd name="connsiteX7" fmla="*/ 2078860 w 2088191"/>
              <a:gd name="connsiteY7" fmla="*/ 1029268 h 1029268"/>
              <a:gd name="connsiteX8" fmla="*/ 0 w 2088191"/>
              <a:gd name="connsiteY8" fmla="*/ 1029268 h 1029268"/>
              <a:gd name="connsiteX9" fmla="*/ 0 w 2088191"/>
              <a:gd name="connsiteY9"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24970 h 1029268"/>
              <a:gd name="connsiteX4" fmla="*/ 1250303 w 2088191"/>
              <a:gd name="connsiteY4" fmla="*/ 350001 h 1029268"/>
              <a:gd name="connsiteX5" fmla="*/ 319108 w 2088191"/>
              <a:gd name="connsiteY5" fmla="*/ 628053 h 1029268"/>
              <a:gd name="connsiteX6" fmla="*/ 2084459 w 2088191"/>
              <a:gd name="connsiteY6" fmla="*/ 616856 h 1029268"/>
              <a:gd name="connsiteX7" fmla="*/ 2078860 w 2088191"/>
              <a:gd name="connsiteY7" fmla="*/ 1029268 h 1029268"/>
              <a:gd name="connsiteX8" fmla="*/ 0 w 2088191"/>
              <a:gd name="connsiteY8" fmla="*/ 1029268 h 1029268"/>
              <a:gd name="connsiteX9" fmla="*/ 0 w 2088191"/>
              <a:gd name="connsiteY9"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24970 h 1029268"/>
              <a:gd name="connsiteX4" fmla="*/ 1250303 w 2088191"/>
              <a:gd name="connsiteY4" fmla="*/ 350001 h 1029268"/>
              <a:gd name="connsiteX5" fmla="*/ 319108 w 2088191"/>
              <a:gd name="connsiteY5" fmla="*/ 628053 h 1029268"/>
              <a:gd name="connsiteX6" fmla="*/ 2084459 w 2088191"/>
              <a:gd name="connsiteY6" fmla="*/ 616856 h 1029268"/>
              <a:gd name="connsiteX7" fmla="*/ 2078860 w 2088191"/>
              <a:gd name="connsiteY7" fmla="*/ 1029268 h 1029268"/>
              <a:gd name="connsiteX8" fmla="*/ 0 w 2088191"/>
              <a:gd name="connsiteY8" fmla="*/ 1029268 h 1029268"/>
              <a:gd name="connsiteX9" fmla="*/ 0 w 2088191"/>
              <a:gd name="connsiteY9"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38033 h 1029268"/>
              <a:gd name="connsiteX4" fmla="*/ 1250303 w 2088191"/>
              <a:gd name="connsiteY4" fmla="*/ 350001 h 1029268"/>
              <a:gd name="connsiteX5" fmla="*/ 319108 w 2088191"/>
              <a:gd name="connsiteY5" fmla="*/ 628053 h 1029268"/>
              <a:gd name="connsiteX6" fmla="*/ 2084459 w 2088191"/>
              <a:gd name="connsiteY6" fmla="*/ 616856 h 1029268"/>
              <a:gd name="connsiteX7" fmla="*/ 2078860 w 2088191"/>
              <a:gd name="connsiteY7" fmla="*/ 1029268 h 1029268"/>
              <a:gd name="connsiteX8" fmla="*/ 0 w 2088191"/>
              <a:gd name="connsiteY8" fmla="*/ 1029268 h 1029268"/>
              <a:gd name="connsiteX9" fmla="*/ 0 w 2088191"/>
              <a:gd name="connsiteY9"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38033 h 1029268"/>
              <a:gd name="connsiteX4" fmla="*/ 1250303 w 2088191"/>
              <a:gd name="connsiteY4" fmla="*/ 350001 h 1029268"/>
              <a:gd name="connsiteX5" fmla="*/ 319108 w 2088191"/>
              <a:gd name="connsiteY5" fmla="*/ 628053 h 1029268"/>
              <a:gd name="connsiteX6" fmla="*/ 2084459 w 2088191"/>
              <a:gd name="connsiteY6" fmla="*/ 616856 h 1029268"/>
              <a:gd name="connsiteX7" fmla="*/ 2078860 w 2088191"/>
              <a:gd name="connsiteY7" fmla="*/ 1029268 h 1029268"/>
              <a:gd name="connsiteX8" fmla="*/ 0 w 2088191"/>
              <a:gd name="connsiteY8" fmla="*/ 1029268 h 1029268"/>
              <a:gd name="connsiteX9" fmla="*/ 0 w 2088191"/>
              <a:gd name="connsiteY9"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38033 h 1029268"/>
              <a:gd name="connsiteX4" fmla="*/ 1250303 w 2088191"/>
              <a:gd name="connsiteY4" fmla="*/ 350001 h 1029268"/>
              <a:gd name="connsiteX5" fmla="*/ 319108 w 2088191"/>
              <a:gd name="connsiteY5" fmla="*/ 628053 h 1029268"/>
              <a:gd name="connsiteX6" fmla="*/ 2084459 w 2088191"/>
              <a:gd name="connsiteY6" fmla="*/ 616856 h 1029268"/>
              <a:gd name="connsiteX7" fmla="*/ 2078860 w 2088191"/>
              <a:gd name="connsiteY7" fmla="*/ 1029268 h 1029268"/>
              <a:gd name="connsiteX8" fmla="*/ 0 w 2088191"/>
              <a:gd name="connsiteY8" fmla="*/ 1029268 h 1029268"/>
              <a:gd name="connsiteX9" fmla="*/ 0 w 2088191"/>
              <a:gd name="connsiteY9"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38033 h 1029268"/>
              <a:gd name="connsiteX4" fmla="*/ 1250303 w 2088191"/>
              <a:gd name="connsiteY4" fmla="*/ 350001 h 1029268"/>
              <a:gd name="connsiteX5" fmla="*/ 319108 w 2088191"/>
              <a:gd name="connsiteY5" fmla="*/ 628053 h 1029268"/>
              <a:gd name="connsiteX6" fmla="*/ 2084459 w 2088191"/>
              <a:gd name="connsiteY6" fmla="*/ 616856 h 1029268"/>
              <a:gd name="connsiteX7" fmla="*/ 2078860 w 2088191"/>
              <a:gd name="connsiteY7" fmla="*/ 1029268 h 1029268"/>
              <a:gd name="connsiteX8" fmla="*/ 0 w 2088191"/>
              <a:gd name="connsiteY8" fmla="*/ 1029268 h 1029268"/>
              <a:gd name="connsiteX9" fmla="*/ 0 w 2088191"/>
              <a:gd name="connsiteY9" fmla="*/ 387322 h 1029268"/>
              <a:gd name="connsiteX0" fmla="*/ 0 w 2088191"/>
              <a:gd name="connsiteY0" fmla="*/ 387322 h 1029268"/>
              <a:gd name="connsiteX1" fmla="*/ 1087950 w 2088191"/>
              <a:gd name="connsiteY1" fmla="*/ 174585 h 1029268"/>
              <a:gd name="connsiteX2" fmla="*/ 2084458 w 2088191"/>
              <a:gd name="connsiteY2" fmla="*/ 2901 h 1029268"/>
              <a:gd name="connsiteX3" fmla="*/ 2088191 w 2088191"/>
              <a:gd name="connsiteY3" fmla="*/ 238033 h 1029268"/>
              <a:gd name="connsiteX4" fmla="*/ 1250303 w 2088191"/>
              <a:gd name="connsiteY4" fmla="*/ 350001 h 1029268"/>
              <a:gd name="connsiteX5" fmla="*/ 319108 w 2088191"/>
              <a:gd name="connsiteY5" fmla="*/ 628053 h 1029268"/>
              <a:gd name="connsiteX6" fmla="*/ 2084459 w 2088191"/>
              <a:gd name="connsiteY6" fmla="*/ 616856 h 1029268"/>
              <a:gd name="connsiteX7" fmla="*/ 2078860 w 2088191"/>
              <a:gd name="connsiteY7" fmla="*/ 1029268 h 1029268"/>
              <a:gd name="connsiteX8" fmla="*/ 0 w 2088191"/>
              <a:gd name="connsiteY8" fmla="*/ 1029268 h 1029268"/>
              <a:gd name="connsiteX9" fmla="*/ 0 w 2088191"/>
              <a:gd name="connsiteY9" fmla="*/ 387322 h 1029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8191" h="1029268">
                <a:moveTo>
                  <a:pt x="0" y="387322"/>
                </a:moveTo>
                <a:cubicBezTo>
                  <a:pt x="365761" y="442062"/>
                  <a:pt x="733076" y="317032"/>
                  <a:pt x="1087950" y="174585"/>
                </a:cubicBezTo>
                <a:cubicBezTo>
                  <a:pt x="1526800" y="-20114"/>
                  <a:pt x="1926771" y="-2386"/>
                  <a:pt x="2084458" y="2901"/>
                </a:cubicBezTo>
                <a:cubicBezTo>
                  <a:pt x="2079171" y="123266"/>
                  <a:pt x="2088191" y="135707"/>
                  <a:pt x="2088191" y="238033"/>
                </a:cubicBezTo>
                <a:cubicBezTo>
                  <a:pt x="1783391" y="213463"/>
                  <a:pt x="1558212" y="247364"/>
                  <a:pt x="1250303" y="350001"/>
                </a:cubicBezTo>
                <a:cubicBezTo>
                  <a:pt x="1050629" y="428379"/>
                  <a:pt x="794348" y="560872"/>
                  <a:pt x="319108" y="628053"/>
                </a:cubicBezTo>
                <a:cubicBezTo>
                  <a:pt x="600271" y="622455"/>
                  <a:pt x="1492587" y="622765"/>
                  <a:pt x="2084459" y="616856"/>
                </a:cubicBezTo>
                <a:cubicBezTo>
                  <a:pt x="2082593" y="754327"/>
                  <a:pt x="2080726" y="891797"/>
                  <a:pt x="2078860" y="1029268"/>
                </a:cubicBezTo>
                <a:lnTo>
                  <a:pt x="0" y="1029268"/>
                </a:lnTo>
                <a:lnTo>
                  <a:pt x="0" y="387322"/>
                </a:lnTo>
                <a:close/>
              </a:path>
            </a:pathLst>
          </a:custGeom>
          <a:solidFill>
            <a:schemeClr val="accent1">
              <a:alpha val="5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34" name="TextBox 2133">
            <a:extLst>
              <a:ext uri="{FF2B5EF4-FFF2-40B4-BE49-F238E27FC236}">
                <a16:creationId xmlns:a16="http://schemas.microsoft.com/office/drawing/2014/main" id="{17B6F402-09FD-0F33-2899-AAF5157D25D6}"/>
              </a:ext>
            </a:extLst>
          </p:cNvPr>
          <p:cNvSpPr txBox="1"/>
          <p:nvPr/>
        </p:nvSpPr>
        <p:spPr bwMode="auto">
          <a:xfrm>
            <a:off x="10028543" y="1628192"/>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193</a:t>
            </a:r>
          </a:p>
        </p:txBody>
      </p:sp>
      <p:sp>
        <p:nvSpPr>
          <p:cNvPr id="2135" name="TextBox 2134">
            <a:extLst>
              <a:ext uri="{FF2B5EF4-FFF2-40B4-BE49-F238E27FC236}">
                <a16:creationId xmlns:a16="http://schemas.microsoft.com/office/drawing/2014/main" id="{6875D9D2-378E-3E3E-201A-DB9B524C7A0B}"/>
              </a:ext>
            </a:extLst>
          </p:cNvPr>
          <p:cNvSpPr txBox="1"/>
          <p:nvPr/>
        </p:nvSpPr>
        <p:spPr bwMode="auto">
          <a:xfrm>
            <a:off x="10541727" y="1988354"/>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250</a:t>
            </a:r>
          </a:p>
        </p:txBody>
      </p:sp>
      <p:sp>
        <p:nvSpPr>
          <p:cNvPr id="2136" name="TextBox 2135">
            <a:extLst>
              <a:ext uri="{FF2B5EF4-FFF2-40B4-BE49-F238E27FC236}">
                <a16:creationId xmlns:a16="http://schemas.microsoft.com/office/drawing/2014/main" id="{25BFE919-022B-9BD9-431F-06524193D2A7}"/>
              </a:ext>
            </a:extLst>
          </p:cNvPr>
          <p:cNvSpPr txBox="1"/>
          <p:nvPr/>
        </p:nvSpPr>
        <p:spPr bwMode="auto">
          <a:xfrm>
            <a:off x="10045339" y="2169368"/>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114</a:t>
            </a:r>
          </a:p>
        </p:txBody>
      </p:sp>
      <p:sp>
        <p:nvSpPr>
          <p:cNvPr id="2137" name="TextBox 2136">
            <a:extLst>
              <a:ext uri="{FF2B5EF4-FFF2-40B4-BE49-F238E27FC236}">
                <a16:creationId xmlns:a16="http://schemas.microsoft.com/office/drawing/2014/main" id="{A9A1095C-5A8D-0E89-FE6E-0C4686BE7A69}"/>
              </a:ext>
            </a:extLst>
          </p:cNvPr>
          <p:cNvSpPr txBox="1"/>
          <p:nvPr/>
        </p:nvSpPr>
        <p:spPr bwMode="auto">
          <a:xfrm>
            <a:off x="9970694" y="2516466"/>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2138" name="TextBox 2137">
            <a:extLst>
              <a:ext uri="{FF2B5EF4-FFF2-40B4-BE49-F238E27FC236}">
                <a16:creationId xmlns:a16="http://schemas.microsoft.com/office/drawing/2014/main" id="{03073672-EE86-CDCE-8C8E-548E28E27A5B}"/>
              </a:ext>
            </a:extLst>
          </p:cNvPr>
          <p:cNvSpPr txBox="1"/>
          <p:nvPr/>
        </p:nvSpPr>
        <p:spPr bwMode="auto">
          <a:xfrm>
            <a:off x="9498564" y="2693748"/>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156</a:t>
            </a:r>
          </a:p>
        </p:txBody>
      </p:sp>
      <p:sp>
        <p:nvSpPr>
          <p:cNvPr id="2139" name="TextBox 2138">
            <a:extLst>
              <a:ext uri="{FF2B5EF4-FFF2-40B4-BE49-F238E27FC236}">
                <a16:creationId xmlns:a16="http://schemas.microsoft.com/office/drawing/2014/main" id="{CB695051-6554-2BA5-8182-90B643495A52}"/>
              </a:ext>
            </a:extLst>
          </p:cNvPr>
          <p:cNvSpPr txBox="1"/>
          <p:nvPr/>
        </p:nvSpPr>
        <p:spPr bwMode="auto">
          <a:xfrm>
            <a:off x="9776617" y="2964336"/>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81</a:t>
            </a:r>
          </a:p>
        </p:txBody>
      </p:sp>
      <p:sp>
        <p:nvSpPr>
          <p:cNvPr id="2140" name="TextBox 2139">
            <a:extLst>
              <a:ext uri="{FF2B5EF4-FFF2-40B4-BE49-F238E27FC236}">
                <a16:creationId xmlns:a16="http://schemas.microsoft.com/office/drawing/2014/main" id="{8C3CE312-2703-98AB-D2CB-A223B4647727}"/>
              </a:ext>
            </a:extLst>
          </p:cNvPr>
          <p:cNvSpPr txBox="1"/>
          <p:nvPr/>
        </p:nvSpPr>
        <p:spPr bwMode="auto">
          <a:xfrm>
            <a:off x="9543352" y="3234925"/>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154</a:t>
            </a:r>
          </a:p>
        </p:txBody>
      </p:sp>
      <p:sp>
        <p:nvSpPr>
          <p:cNvPr id="2141" name="TextBox 2140">
            <a:extLst>
              <a:ext uri="{FF2B5EF4-FFF2-40B4-BE49-F238E27FC236}">
                <a16:creationId xmlns:a16="http://schemas.microsoft.com/office/drawing/2014/main" id="{18766CC1-D4D6-6BCC-35A1-678D211FD934}"/>
              </a:ext>
            </a:extLst>
          </p:cNvPr>
          <p:cNvSpPr txBox="1"/>
          <p:nvPr/>
        </p:nvSpPr>
        <p:spPr bwMode="auto">
          <a:xfrm>
            <a:off x="10084527" y="3611882"/>
            <a:ext cx="4683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291</a:t>
            </a:r>
          </a:p>
        </p:txBody>
      </p:sp>
      <p:sp>
        <p:nvSpPr>
          <p:cNvPr id="2142" name="TextBox 2141">
            <a:extLst>
              <a:ext uri="{FF2B5EF4-FFF2-40B4-BE49-F238E27FC236}">
                <a16:creationId xmlns:a16="http://schemas.microsoft.com/office/drawing/2014/main" id="{81D28587-E8C1-7BF0-5C5B-766406F96A27}"/>
              </a:ext>
            </a:extLst>
          </p:cNvPr>
          <p:cNvSpPr txBox="1"/>
          <p:nvPr/>
        </p:nvSpPr>
        <p:spPr bwMode="auto">
          <a:xfrm rot="16200000">
            <a:off x="8834226" y="1684176"/>
            <a:ext cx="5486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ISS I</a:t>
            </a:r>
          </a:p>
        </p:txBody>
      </p:sp>
      <p:sp>
        <p:nvSpPr>
          <p:cNvPr id="2143" name="TextBox 2142">
            <a:extLst>
              <a:ext uri="{FF2B5EF4-FFF2-40B4-BE49-F238E27FC236}">
                <a16:creationId xmlns:a16="http://schemas.microsoft.com/office/drawing/2014/main" id="{31E9441F-5708-5D75-EDFE-374ABCAC1041}"/>
              </a:ext>
            </a:extLst>
          </p:cNvPr>
          <p:cNvSpPr txBox="1"/>
          <p:nvPr/>
        </p:nvSpPr>
        <p:spPr bwMode="auto">
          <a:xfrm rot="16200000">
            <a:off x="8834228" y="2548190"/>
            <a:ext cx="5486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ISS II</a:t>
            </a:r>
          </a:p>
        </p:txBody>
      </p:sp>
      <p:sp>
        <p:nvSpPr>
          <p:cNvPr id="2144" name="TextBox 2143">
            <a:extLst>
              <a:ext uri="{FF2B5EF4-FFF2-40B4-BE49-F238E27FC236}">
                <a16:creationId xmlns:a16="http://schemas.microsoft.com/office/drawing/2014/main" id="{8FF1B69D-4A8C-CF2C-1934-6ABE7C18897E}"/>
              </a:ext>
            </a:extLst>
          </p:cNvPr>
          <p:cNvSpPr txBox="1"/>
          <p:nvPr/>
        </p:nvSpPr>
        <p:spPr bwMode="auto">
          <a:xfrm rot="16200000">
            <a:off x="8802537" y="3458891"/>
            <a:ext cx="6120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ISS III</a:t>
            </a:r>
          </a:p>
        </p:txBody>
      </p:sp>
      <p:sp>
        <p:nvSpPr>
          <p:cNvPr id="2145" name="TextBox 2144">
            <a:extLst>
              <a:ext uri="{FF2B5EF4-FFF2-40B4-BE49-F238E27FC236}">
                <a16:creationId xmlns:a16="http://schemas.microsoft.com/office/drawing/2014/main" id="{1B2AF1E0-3549-3855-EFCD-14F636BD1618}"/>
              </a:ext>
            </a:extLst>
          </p:cNvPr>
          <p:cNvSpPr txBox="1"/>
          <p:nvPr/>
        </p:nvSpPr>
        <p:spPr bwMode="auto">
          <a:xfrm rot="5400000">
            <a:off x="11071334" y="1854458"/>
            <a:ext cx="718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MASS I</a:t>
            </a:r>
          </a:p>
        </p:txBody>
      </p:sp>
      <p:sp>
        <p:nvSpPr>
          <p:cNvPr id="2146" name="TextBox 2145">
            <a:extLst>
              <a:ext uri="{FF2B5EF4-FFF2-40B4-BE49-F238E27FC236}">
                <a16:creationId xmlns:a16="http://schemas.microsoft.com/office/drawing/2014/main" id="{940A6D12-45EB-993C-E314-4CA0E9B1CA38}"/>
              </a:ext>
            </a:extLst>
          </p:cNvPr>
          <p:cNvSpPr txBox="1"/>
          <p:nvPr/>
        </p:nvSpPr>
        <p:spPr bwMode="auto">
          <a:xfrm rot="5400000">
            <a:off x="11082531" y="2718475"/>
            <a:ext cx="718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MASS II</a:t>
            </a:r>
          </a:p>
        </p:txBody>
      </p:sp>
      <p:sp>
        <p:nvSpPr>
          <p:cNvPr id="2147" name="TextBox 2146">
            <a:extLst>
              <a:ext uri="{FF2B5EF4-FFF2-40B4-BE49-F238E27FC236}">
                <a16:creationId xmlns:a16="http://schemas.microsoft.com/office/drawing/2014/main" id="{20510CF2-28DF-4F4F-8097-F8C39D9A8428}"/>
              </a:ext>
            </a:extLst>
          </p:cNvPr>
          <p:cNvSpPr txBox="1"/>
          <p:nvPr/>
        </p:nvSpPr>
        <p:spPr bwMode="auto">
          <a:xfrm rot="5400000">
            <a:off x="11082531" y="3545167"/>
            <a:ext cx="7184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MASS III</a:t>
            </a:r>
          </a:p>
        </p:txBody>
      </p:sp>
      <p:sp>
        <p:nvSpPr>
          <p:cNvPr id="2148" name="Rectangle 2147">
            <a:extLst>
              <a:ext uri="{FF2B5EF4-FFF2-40B4-BE49-F238E27FC236}">
                <a16:creationId xmlns:a16="http://schemas.microsoft.com/office/drawing/2014/main" id="{20374FB7-F2FB-803C-A2C6-749EE32B98FA}"/>
              </a:ext>
            </a:extLst>
          </p:cNvPr>
          <p:cNvSpPr/>
          <p:nvPr/>
        </p:nvSpPr>
        <p:spPr bwMode="auto">
          <a:xfrm>
            <a:off x="7298405" y="4355530"/>
            <a:ext cx="748315" cy="23139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49" name="Rectangle 2148">
            <a:extLst>
              <a:ext uri="{FF2B5EF4-FFF2-40B4-BE49-F238E27FC236}">
                <a16:creationId xmlns:a16="http://schemas.microsoft.com/office/drawing/2014/main" id="{8DE7E82B-E2A9-0CDC-0967-13B18E5077AF}"/>
              </a:ext>
            </a:extLst>
          </p:cNvPr>
          <p:cNvSpPr/>
          <p:nvPr/>
        </p:nvSpPr>
        <p:spPr bwMode="auto">
          <a:xfrm>
            <a:off x="8063515" y="4355530"/>
            <a:ext cx="1179389" cy="231399"/>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50" name="Rectangle 2149">
            <a:extLst>
              <a:ext uri="{FF2B5EF4-FFF2-40B4-BE49-F238E27FC236}">
                <a16:creationId xmlns:a16="http://schemas.microsoft.com/office/drawing/2014/main" id="{F2ADFA38-5572-0598-0D15-56FF11E6E52F}"/>
              </a:ext>
            </a:extLst>
          </p:cNvPr>
          <p:cNvSpPr/>
          <p:nvPr/>
        </p:nvSpPr>
        <p:spPr bwMode="auto">
          <a:xfrm>
            <a:off x="9259700" y="4355530"/>
            <a:ext cx="1069287" cy="23139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51" name="Rectangle 2150">
            <a:extLst>
              <a:ext uri="{FF2B5EF4-FFF2-40B4-BE49-F238E27FC236}">
                <a16:creationId xmlns:a16="http://schemas.microsoft.com/office/drawing/2014/main" id="{638F2FBE-EB88-9EAB-DF7A-0E6BDE964CCE}"/>
              </a:ext>
            </a:extLst>
          </p:cNvPr>
          <p:cNvSpPr/>
          <p:nvPr/>
        </p:nvSpPr>
        <p:spPr bwMode="auto">
          <a:xfrm>
            <a:off x="7298406" y="5137435"/>
            <a:ext cx="490790" cy="23139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52" name="Rectangle 2151">
            <a:extLst>
              <a:ext uri="{FF2B5EF4-FFF2-40B4-BE49-F238E27FC236}">
                <a16:creationId xmlns:a16="http://schemas.microsoft.com/office/drawing/2014/main" id="{65C5CC7F-77FB-BB61-0AE2-5D4607C7E58F}"/>
              </a:ext>
            </a:extLst>
          </p:cNvPr>
          <p:cNvSpPr/>
          <p:nvPr/>
        </p:nvSpPr>
        <p:spPr bwMode="auto">
          <a:xfrm>
            <a:off x="7809723" y="5137435"/>
            <a:ext cx="1996750" cy="231399"/>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53" name="Rectangle 2152">
            <a:extLst>
              <a:ext uri="{FF2B5EF4-FFF2-40B4-BE49-F238E27FC236}">
                <a16:creationId xmlns:a16="http://schemas.microsoft.com/office/drawing/2014/main" id="{2E8DFD74-5D8A-66D6-20BC-A3FE71A3166F}"/>
              </a:ext>
            </a:extLst>
          </p:cNvPr>
          <p:cNvSpPr/>
          <p:nvPr/>
        </p:nvSpPr>
        <p:spPr bwMode="auto">
          <a:xfrm>
            <a:off x="9832599" y="5137435"/>
            <a:ext cx="496388" cy="23139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54" name="TextBox 2153">
            <a:extLst>
              <a:ext uri="{FF2B5EF4-FFF2-40B4-BE49-F238E27FC236}">
                <a16:creationId xmlns:a16="http://schemas.microsoft.com/office/drawing/2014/main" id="{6DFF95AA-A74F-3616-EEB8-1108EA4ADD40}"/>
              </a:ext>
            </a:extLst>
          </p:cNvPr>
          <p:cNvSpPr txBox="1"/>
          <p:nvPr/>
        </p:nvSpPr>
        <p:spPr bwMode="auto">
          <a:xfrm>
            <a:off x="7246154" y="4295813"/>
            <a:ext cx="7688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25%</a:t>
            </a:r>
          </a:p>
        </p:txBody>
      </p:sp>
      <p:sp>
        <p:nvSpPr>
          <p:cNvPr id="2155" name="TextBox 2154">
            <a:extLst>
              <a:ext uri="{FF2B5EF4-FFF2-40B4-BE49-F238E27FC236}">
                <a16:creationId xmlns:a16="http://schemas.microsoft.com/office/drawing/2014/main" id="{3C5C290A-7C5A-CAD7-C176-C3837B06EBA3}"/>
              </a:ext>
            </a:extLst>
          </p:cNvPr>
          <p:cNvSpPr txBox="1"/>
          <p:nvPr/>
        </p:nvSpPr>
        <p:spPr bwMode="auto">
          <a:xfrm>
            <a:off x="8433008" y="4295813"/>
            <a:ext cx="5523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39%</a:t>
            </a:r>
          </a:p>
        </p:txBody>
      </p:sp>
      <p:sp>
        <p:nvSpPr>
          <p:cNvPr id="2156" name="TextBox 2155">
            <a:extLst>
              <a:ext uri="{FF2B5EF4-FFF2-40B4-BE49-F238E27FC236}">
                <a16:creationId xmlns:a16="http://schemas.microsoft.com/office/drawing/2014/main" id="{ABEBFEF5-02BD-374D-EB2E-D8F1DFD3926A}"/>
              </a:ext>
            </a:extLst>
          </p:cNvPr>
          <p:cNvSpPr txBox="1"/>
          <p:nvPr/>
        </p:nvSpPr>
        <p:spPr bwMode="auto">
          <a:xfrm>
            <a:off x="9573208" y="4295813"/>
            <a:ext cx="5523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35%</a:t>
            </a:r>
          </a:p>
        </p:txBody>
      </p:sp>
      <p:sp>
        <p:nvSpPr>
          <p:cNvPr id="2157" name="TextBox 2156">
            <a:extLst>
              <a:ext uri="{FF2B5EF4-FFF2-40B4-BE49-F238E27FC236}">
                <a16:creationId xmlns:a16="http://schemas.microsoft.com/office/drawing/2014/main" id="{CA805F2B-12C4-5EDD-BD0B-C03F7B63AA65}"/>
              </a:ext>
            </a:extLst>
          </p:cNvPr>
          <p:cNvSpPr txBox="1"/>
          <p:nvPr/>
        </p:nvSpPr>
        <p:spPr bwMode="auto">
          <a:xfrm>
            <a:off x="9815804" y="5079584"/>
            <a:ext cx="5523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17%</a:t>
            </a:r>
          </a:p>
        </p:txBody>
      </p:sp>
      <p:sp>
        <p:nvSpPr>
          <p:cNvPr id="2158" name="TextBox 2157">
            <a:extLst>
              <a:ext uri="{FF2B5EF4-FFF2-40B4-BE49-F238E27FC236}">
                <a16:creationId xmlns:a16="http://schemas.microsoft.com/office/drawing/2014/main" id="{D6CB9405-F35D-87BB-503D-929BF400B451}"/>
              </a:ext>
            </a:extLst>
          </p:cNvPr>
          <p:cNvSpPr txBox="1"/>
          <p:nvPr/>
        </p:nvSpPr>
        <p:spPr bwMode="auto">
          <a:xfrm>
            <a:off x="8550573" y="5079584"/>
            <a:ext cx="5523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66%</a:t>
            </a:r>
          </a:p>
        </p:txBody>
      </p:sp>
      <p:sp>
        <p:nvSpPr>
          <p:cNvPr id="2159" name="TextBox 2158">
            <a:extLst>
              <a:ext uri="{FF2B5EF4-FFF2-40B4-BE49-F238E27FC236}">
                <a16:creationId xmlns:a16="http://schemas.microsoft.com/office/drawing/2014/main" id="{75333C75-466C-9ED9-B5AF-6B18B86E20B9}"/>
              </a:ext>
            </a:extLst>
          </p:cNvPr>
          <p:cNvSpPr txBox="1"/>
          <p:nvPr/>
        </p:nvSpPr>
        <p:spPr bwMode="auto">
          <a:xfrm>
            <a:off x="7264815" y="5079584"/>
            <a:ext cx="5523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17%</a:t>
            </a:r>
          </a:p>
        </p:txBody>
      </p:sp>
      <p:sp>
        <p:nvSpPr>
          <p:cNvPr id="2160" name="Rectangle 2159">
            <a:extLst>
              <a:ext uri="{FF2B5EF4-FFF2-40B4-BE49-F238E27FC236}">
                <a16:creationId xmlns:a16="http://schemas.microsoft.com/office/drawing/2014/main" id="{B82275D9-3E54-B7A6-4ABB-A9FEC8EE0FA1}"/>
              </a:ext>
            </a:extLst>
          </p:cNvPr>
          <p:cNvSpPr/>
          <p:nvPr/>
        </p:nvSpPr>
        <p:spPr bwMode="auto">
          <a:xfrm>
            <a:off x="7298406" y="5786845"/>
            <a:ext cx="1061824" cy="23139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61" name="Rectangle 2160">
            <a:extLst>
              <a:ext uri="{FF2B5EF4-FFF2-40B4-BE49-F238E27FC236}">
                <a16:creationId xmlns:a16="http://schemas.microsoft.com/office/drawing/2014/main" id="{C4AB8556-314E-1FF1-B630-413A4BB57E5A}"/>
              </a:ext>
            </a:extLst>
          </p:cNvPr>
          <p:cNvSpPr/>
          <p:nvPr/>
        </p:nvSpPr>
        <p:spPr bwMode="auto">
          <a:xfrm>
            <a:off x="8377023" y="5786845"/>
            <a:ext cx="1009573" cy="231399"/>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62" name="Rectangle 2161">
            <a:extLst>
              <a:ext uri="{FF2B5EF4-FFF2-40B4-BE49-F238E27FC236}">
                <a16:creationId xmlns:a16="http://schemas.microsoft.com/office/drawing/2014/main" id="{78D7B493-CD6B-2703-4295-D81946B0AD91}"/>
              </a:ext>
            </a:extLst>
          </p:cNvPr>
          <p:cNvSpPr/>
          <p:nvPr/>
        </p:nvSpPr>
        <p:spPr bwMode="auto">
          <a:xfrm>
            <a:off x="9407123" y="5786845"/>
            <a:ext cx="921864" cy="23139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63" name="TextBox 2162">
            <a:extLst>
              <a:ext uri="{FF2B5EF4-FFF2-40B4-BE49-F238E27FC236}">
                <a16:creationId xmlns:a16="http://schemas.microsoft.com/office/drawing/2014/main" id="{FBA074BB-87DB-96B9-EAC9-14495822B082}"/>
              </a:ext>
            </a:extLst>
          </p:cNvPr>
          <p:cNvSpPr txBox="1"/>
          <p:nvPr/>
        </p:nvSpPr>
        <p:spPr bwMode="auto">
          <a:xfrm>
            <a:off x="9584405" y="5728994"/>
            <a:ext cx="5523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31%</a:t>
            </a:r>
          </a:p>
        </p:txBody>
      </p:sp>
      <p:sp>
        <p:nvSpPr>
          <p:cNvPr id="2164" name="TextBox 2163">
            <a:extLst>
              <a:ext uri="{FF2B5EF4-FFF2-40B4-BE49-F238E27FC236}">
                <a16:creationId xmlns:a16="http://schemas.microsoft.com/office/drawing/2014/main" id="{DAB94F02-778E-1DB1-901D-F6EA247FE414}"/>
              </a:ext>
            </a:extLst>
          </p:cNvPr>
          <p:cNvSpPr txBox="1"/>
          <p:nvPr/>
        </p:nvSpPr>
        <p:spPr bwMode="auto">
          <a:xfrm>
            <a:off x="8584163" y="5728994"/>
            <a:ext cx="5523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33%</a:t>
            </a:r>
          </a:p>
        </p:txBody>
      </p:sp>
      <p:sp>
        <p:nvSpPr>
          <p:cNvPr id="2165" name="TextBox 2164">
            <a:extLst>
              <a:ext uri="{FF2B5EF4-FFF2-40B4-BE49-F238E27FC236}">
                <a16:creationId xmlns:a16="http://schemas.microsoft.com/office/drawing/2014/main" id="{9C2208FA-3712-C6A5-8FC9-871BA8FFBA7C}"/>
              </a:ext>
            </a:extLst>
          </p:cNvPr>
          <p:cNvSpPr txBox="1"/>
          <p:nvPr/>
        </p:nvSpPr>
        <p:spPr bwMode="auto">
          <a:xfrm>
            <a:off x="7276012" y="5728994"/>
            <a:ext cx="5523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36%</a:t>
            </a:r>
          </a:p>
        </p:txBody>
      </p:sp>
      <p:sp>
        <p:nvSpPr>
          <p:cNvPr id="2166" name="TextBox 2165">
            <a:extLst>
              <a:ext uri="{FF2B5EF4-FFF2-40B4-BE49-F238E27FC236}">
                <a16:creationId xmlns:a16="http://schemas.microsoft.com/office/drawing/2014/main" id="{11D9741A-3A2B-5B54-DABE-05A7B7CF78F0}"/>
              </a:ext>
            </a:extLst>
          </p:cNvPr>
          <p:cNvSpPr txBox="1"/>
          <p:nvPr/>
        </p:nvSpPr>
        <p:spPr bwMode="auto">
          <a:xfrm>
            <a:off x="7389846" y="4562670"/>
            <a:ext cx="5225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ISS I</a:t>
            </a:r>
          </a:p>
        </p:txBody>
      </p:sp>
      <p:sp>
        <p:nvSpPr>
          <p:cNvPr id="2167" name="TextBox 2166">
            <a:extLst>
              <a:ext uri="{FF2B5EF4-FFF2-40B4-BE49-F238E27FC236}">
                <a16:creationId xmlns:a16="http://schemas.microsoft.com/office/drawing/2014/main" id="{D7F36888-D1F4-D76C-BF2E-535EE2D5371E}"/>
              </a:ext>
            </a:extLst>
          </p:cNvPr>
          <p:cNvSpPr txBox="1"/>
          <p:nvPr/>
        </p:nvSpPr>
        <p:spPr bwMode="auto">
          <a:xfrm>
            <a:off x="8354632" y="4562670"/>
            <a:ext cx="623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ISS II</a:t>
            </a:r>
          </a:p>
        </p:txBody>
      </p:sp>
      <p:sp>
        <p:nvSpPr>
          <p:cNvPr id="2168" name="TextBox 2167">
            <a:extLst>
              <a:ext uri="{FF2B5EF4-FFF2-40B4-BE49-F238E27FC236}">
                <a16:creationId xmlns:a16="http://schemas.microsoft.com/office/drawing/2014/main" id="{8093B180-C1EE-D1D2-A5BA-3FB03F7E843C}"/>
              </a:ext>
            </a:extLst>
          </p:cNvPr>
          <p:cNvSpPr txBox="1"/>
          <p:nvPr/>
        </p:nvSpPr>
        <p:spPr bwMode="auto">
          <a:xfrm>
            <a:off x="9504163" y="4562670"/>
            <a:ext cx="623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ISS III</a:t>
            </a:r>
          </a:p>
        </p:txBody>
      </p:sp>
      <p:sp>
        <p:nvSpPr>
          <p:cNvPr id="2169" name="TextBox 2168">
            <a:extLst>
              <a:ext uri="{FF2B5EF4-FFF2-40B4-BE49-F238E27FC236}">
                <a16:creationId xmlns:a16="http://schemas.microsoft.com/office/drawing/2014/main" id="{6480C8F6-DA30-0595-B868-BAED039021F4}"/>
              </a:ext>
            </a:extLst>
          </p:cNvPr>
          <p:cNvSpPr txBox="1"/>
          <p:nvPr/>
        </p:nvSpPr>
        <p:spPr bwMode="auto">
          <a:xfrm>
            <a:off x="9700105" y="5357638"/>
            <a:ext cx="8658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R-ISS III</a:t>
            </a:r>
          </a:p>
        </p:txBody>
      </p:sp>
      <p:sp>
        <p:nvSpPr>
          <p:cNvPr id="2170" name="TextBox 2169">
            <a:extLst>
              <a:ext uri="{FF2B5EF4-FFF2-40B4-BE49-F238E27FC236}">
                <a16:creationId xmlns:a16="http://schemas.microsoft.com/office/drawing/2014/main" id="{149C35D1-2D74-7A15-98AD-59285F85A3EA}"/>
              </a:ext>
            </a:extLst>
          </p:cNvPr>
          <p:cNvSpPr txBox="1"/>
          <p:nvPr/>
        </p:nvSpPr>
        <p:spPr bwMode="auto">
          <a:xfrm>
            <a:off x="8416213" y="5357638"/>
            <a:ext cx="8658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R-ISS II</a:t>
            </a:r>
          </a:p>
        </p:txBody>
      </p:sp>
      <p:sp>
        <p:nvSpPr>
          <p:cNvPr id="2171" name="TextBox 2170">
            <a:extLst>
              <a:ext uri="{FF2B5EF4-FFF2-40B4-BE49-F238E27FC236}">
                <a16:creationId xmlns:a16="http://schemas.microsoft.com/office/drawing/2014/main" id="{DA82E8D0-9126-E83B-1076-B2E324D92183}"/>
              </a:ext>
            </a:extLst>
          </p:cNvPr>
          <p:cNvSpPr txBox="1"/>
          <p:nvPr/>
        </p:nvSpPr>
        <p:spPr bwMode="auto">
          <a:xfrm>
            <a:off x="7147250" y="5357638"/>
            <a:ext cx="8658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R-ISS I</a:t>
            </a:r>
          </a:p>
        </p:txBody>
      </p:sp>
      <p:sp>
        <p:nvSpPr>
          <p:cNvPr id="2172" name="TextBox 2171">
            <a:extLst>
              <a:ext uri="{FF2B5EF4-FFF2-40B4-BE49-F238E27FC236}">
                <a16:creationId xmlns:a16="http://schemas.microsoft.com/office/drawing/2014/main" id="{B64A5274-3130-223D-50D9-0BF392A046A2}"/>
              </a:ext>
            </a:extLst>
          </p:cNvPr>
          <p:cNvSpPr txBox="1"/>
          <p:nvPr/>
        </p:nvSpPr>
        <p:spPr bwMode="auto">
          <a:xfrm>
            <a:off x="7445830" y="6015593"/>
            <a:ext cx="8658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MASS I</a:t>
            </a:r>
          </a:p>
        </p:txBody>
      </p:sp>
      <p:sp>
        <p:nvSpPr>
          <p:cNvPr id="2173" name="TextBox 2172">
            <a:extLst>
              <a:ext uri="{FF2B5EF4-FFF2-40B4-BE49-F238E27FC236}">
                <a16:creationId xmlns:a16="http://schemas.microsoft.com/office/drawing/2014/main" id="{8FD25263-13DC-34BF-7EFA-1D51841BBD20}"/>
              </a:ext>
            </a:extLst>
          </p:cNvPr>
          <p:cNvSpPr txBox="1"/>
          <p:nvPr/>
        </p:nvSpPr>
        <p:spPr bwMode="auto">
          <a:xfrm>
            <a:off x="8449803" y="6015593"/>
            <a:ext cx="8658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MASS II</a:t>
            </a:r>
          </a:p>
        </p:txBody>
      </p:sp>
      <p:sp>
        <p:nvSpPr>
          <p:cNvPr id="2174" name="TextBox 2173">
            <a:extLst>
              <a:ext uri="{FF2B5EF4-FFF2-40B4-BE49-F238E27FC236}">
                <a16:creationId xmlns:a16="http://schemas.microsoft.com/office/drawing/2014/main" id="{BC4FAF97-F5F5-1CA5-F3AB-BF5307906A8E}"/>
              </a:ext>
            </a:extLst>
          </p:cNvPr>
          <p:cNvSpPr txBox="1"/>
          <p:nvPr/>
        </p:nvSpPr>
        <p:spPr bwMode="auto">
          <a:xfrm>
            <a:off x="9450044" y="6015593"/>
            <a:ext cx="8658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MASS III</a:t>
            </a:r>
          </a:p>
        </p:txBody>
      </p:sp>
      <p:sp>
        <p:nvSpPr>
          <p:cNvPr id="2115" name="Freeform: Shape 2114">
            <a:extLst>
              <a:ext uri="{FF2B5EF4-FFF2-40B4-BE49-F238E27FC236}">
                <a16:creationId xmlns:a16="http://schemas.microsoft.com/office/drawing/2014/main" id="{1509D4EC-229C-73CC-EA9E-347D080A965C}"/>
              </a:ext>
            </a:extLst>
          </p:cNvPr>
          <p:cNvSpPr/>
          <p:nvPr/>
        </p:nvSpPr>
        <p:spPr bwMode="auto">
          <a:xfrm>
            <a:off x="9233574" y="1630991"/>
            <a:ext cx="2082592" cy="2323322"/>
          </a:xfrm>
          <a:custGeom>
            <a:avLst/>
            <a:gdLst>
              <a:gd name="connsiteX0" fmla="*/ 0 w 2166568"/>
              <a:gd name="connsiteY0" fmla="*/ 0 h 2332653"/>
              <a:gd name="connsiteX1" fmla="*/ 0 w 2166568"/>
              <a:gd name="connsiteY1" fmla="*/ 2332653 h 2332653"/>
              <a:gd name="connsiteX2" fmla="*/ 2166568 w 2166568"/>
              <a:gd name="connsiteY2" fmla="*/ 2332653 h 2332653"/>
              <a:gd name="connsiteX3" fmla="*/ 2166568 w 2166568"/>
              <a:gd name="connsiteY3" fmla="*/ 7465 h 2332653"/>
            </a:gdLst>
            <a:ahLst/>
            <a:cxnLst>
              <a:cxn ang="0">
                <a:pos x="connsiteX0" y="connsiteY0"/>
              </a:cxn>
              <a:cxn ang="0">
                <a:pos x="connsiteX1" y="connsiteY1"/>
              </a:cxn>
              <a:cxn ang="0">
                <a:pos x="connsiteX2" y="connsiteY2"/>
              </a:cxn>
              <a:cxn ang="0">
                <a:pos x="connsiteX3" y="connsiteY3"/>
              </a:cxn>
            </a:cxnLst>
            <a:rect l="l" t="t" r="r" b="b"/>
            <a:pathLst>
              <a:path w="2166568" h="2332653">
                <a:moveTo>
                  <a:pt x="0" y="0"/>
                </a:moveTo>
                <a:lnTo>
                  <a:pt x="0" y="2332653"/>
                </a:lnTo>
                <a:lnTo>
                  <a:pt x="2166568" y="2332653"/>
                </a:lnTo>
                <a:lnTo>
                  <a:pt x="2166568" y="7465"/>
                </a:lnTo>
              </a:path>
            </a:pathLst>
          </a:custGeom>
          <a:noFill/>
          <a:ln w="28575">
            <a:solidFill>
              <a:schemeClr val="bg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274345300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itle 1">
            <a:extLst>
              <a:ext uri="{FF2B5EF4-FFF2-40B4-BE49-F238E27FC236}">
                <a16:creationId xmlns:a16="http://schemas.microsoft.com/office/drawing/2014/main" id="{8B8373FD-F00C-4986-BF09-32CB82B38ED3}"/>
              </a:ext>
            </a:extLst>
          </p:cNvPr>
          <p:cNvSpPr>
            <a:spLocks noGrp="1"/>
          </p:cNvSpPr>
          <p:nvPr>
            <p:ph type="title"/>
          </p:nvPr>
        </p:nvSpPr>
        <p:spPr/>
        <p:txBody>
          <a:bodyPr/>
          <a:lstStyle/>
          <a:p>
            <a:r>
              <a:rPr lang="en-US" altLang="en-US" dirty="0">
                <a:latin typeface="+mn-lt"/>
              </a:rPr>
              <a:t>Current Considerations for Initial Treatment of Myeloma for Younger, Fit Patients</a:t>
            </a:r>
          </a:p>
        </p:txBody>
      </p:sp>
      <p:sp>
        <p:nvSpPr>
          <p:cNvPr id="39939" name="Content Placeholder 2">
            <a:extLst>
              <a:ext uri="{FF2B5EF4-FFF2-40B4-BE49-F238E27FC236}">
                <a16:creationId xmlns:a16="http://schemas.microsoft.com/office/drawing/2014/main" id="{87FD5C99-F7BA-405F-827B-13168ADE1E2C}"/>
              </a:ext>
            </a:extLst>
          </p:cNvPr>
          <p:cNvSpPr>
            <a:spLocks noGrp="1"/>
          </p:cNvSpPr>
          <p:nvPr>
            <p:ph idx="1"/>
          </p:nvPr>
        </p:nvSpPr>
        <p:spPr/>
        <p:txBody>
          <a:bodyPr/>
          <a:lstStyle/>
          <a:p>
            <a:r>
              <a:rPr lang="en-US" altLang="en-US" dirty="0"/>
              <a:t>3- or 4-drug induction followed by autologous transplantation</a:t>
            </a:r>
            <a:endParaRPr lang="en-US" altLang="en-US" baseline="30000" dirty="0"/>
          </a:p>
          <a:p>
            <a:r>
              <a:rPr lang="en-US" altLang="en-US" dirty="0"/>
              <a:t>Maintenance therapy post ASCT</a:t>
            </a:r>
            <a:endParaRPr lang="en-US" altLang="en-US" baseline="30000" dirty="0"/>
          </a:p>
          <a:p>
            <a:r>
              <a:rPr lang="en-US" altLang="en-US" b="1" dirty="0">
                <a:solidFill>
                  <a:schemeClr val="accent3"/>
                </a:solidFill>
              </a:rPr>
              <a:t>Overall goal: maximize depth and duration of first response</a:t>
            </a:r>
            <a:endParaRPr lang="en-US" altLang="en-US" b="1" baseline="30000" dirty="0">
              <a:solidFill>
                <a:schemeClr val="accent3"/>
              </a:solidFill>
            </a:endParaRPr>
          </a:p>
        </p:txBody>
      </p:sp>
      <p:sp>
        <p:nvSpPr>
          <p:cNvPr id="3" name="Text Box 11">
            <a:extLst>
              <a:ext uri="{FF2B5EF4-FFF2-40B4-BE49-F238E27FC236}">
                <a16:creationId xmlns:a16="http://schemas.microsoft.com/office/drawing/2014/main" id="{0A15FF84-5A1A-6805-6D81-63E447A54554}"/>
              </a:ext>
            </a:extLst>
          </p:cNvPr>
          <p:cNvSpPr txBox="1">
            <a:spLocks noChangeArrowheads="1"/>
          </p:cNvSpPr>
          <p:nvPr/>
        </p:nvSpPr>
        <p:spPr bwMode="auto">
          <a:xfrm>
            <a:off x="440715" y="639453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NCCN. Clinical practice guidelines in oncology: multiple myeloma</a:t>
            </a:r>
            <a:r>
              <a:rPr lang="es-ES" altLang="en-US" sz="1200" b="0" spc="-10" dirty="0">
                <a:solidFill>
                  <a:srgbClr val="455560"/>
                </a:solidFill>
                <a:latin typeface="Calibri" panose="020F0502020204030204" pitchFamily="34" charset="0"/>
                <a:cs typeface="Arial" panose="020B0604020202020204" pitchFamily="34" charset="0"/>
              </a:rPr>
              <a:t>. </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v.</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rPr>
              <a:t>3</a:t>
            </a:r>
            <a:r>
              <a:rPr lang="es-ES" altLang="en-US" sz="1200" b="0" spc="-10" dirty="0">
                <a:solidFill>
                  <a:srgbClr val="455560"/>
                </a:solidFill>
                <a:latin typeface="Calibri" panose="020F0502020204030204" pitchFamily="34" charset="0"/>
                <a:cs typeface="Arial" panose="020B0604020202020204" pitchFamily="34" charset="0"/>
              </a:rPr>
              <a:t>.2023</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nccn.org.</a:t>
            </a:r>
          </a:p>
        </p:txBody>
      </p:sp>
    </p:spTree>
    <p:extLst>
      <p:ext uri="{BB962C8B-B14F-4D97-AF65-F5344CB8AC3E}">
        <p14:creationId xmlns:p14="http://schemas.microsoft.com/office/powerpoint/2010/main" val="18817389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DEADF0-D9EF-4DE1-B61B-EC90D6898430}"/>
              </a:ext>
            </a:extLst>
          </p:cNvPr>
          <p:cNvSpPr>
            <a:spLocks noGrp="1"/>
          </p:cNvSpPr>
          <p:nvPr>
            <p:ph type="title"/>
          </p:nvPr>
        </p:nvSpPr>
        <p:spPr/>
        <p:txBody>
          <a:bodyPr/>
          <a:lstStyle/>
          <a:p>
            <a:r>
              <a:rPr lang="en-US" dirty="0">
                <a:latin typeface="+mn-lt"/>
              </a:rPr>
              <a:t>Choice of Induction Regimen: 3 Drugs vs 4 Drugs</a:t>
            </a:r>
          </a:p>
        </p:txBody>
      </p:sp>
    </p:spTree>
    <p:extLst>
      <p:ext uri="{BB962C8B-B14F-4D97-AF65-F5344CB8AC3E}">
        <p14:creationId xmlns:p14="http://schemas.microsoft.com/office/powerpoint/2010/main" val="422235434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7ACC0F-ED18-4B4A-8DCA-E67AD0F54FD8}"/>
              </a:ext>
            </a:extLst>
          </p:cNvPr>
          <p:cNvSpPr>
            <a:spLocks noGrp="1"/>
          </p:cNvSpPr>
          <p:nvPr>
            <p:ph type="title"/>
          </p:nvPr>
        </p:nvSpPr>
        <p:spPr/>
        <p:txBody>
          <a:bodyPr/>
          <a:lstStyle/>
          <a:p>
            <a:r>
              <a:rPr lang="en-US" dirty="0"/>
              <a:t>RVd Induction Has Been Standard of Care</a:t>
            </a:r>
          </a:p>
        </p:txBody>
      </p:sp>
      <p:sp>
        <p:nvSpPr>
          <p:cNvPr id="3" name="Content Placeholder 2">
            <a:extLst>
              <a:ext uri="{FF2B5EF4-FFF2-40B4-BE49-F238E27FC236}">
                <a16:creationId xmlns:a16="http://schemas.microsoft.com/office/drawing/2014/main" id="{344500B3-B113-4C2A-856A-C5821D506511}"/>
              </a:ext>
            </a:extLst>
          </p:cNvPr>
          <p:cNvSpPr>
            <a:spLocks noGrp="1"/>
          </p:cNvSpPr>
          <p:nvPr>
            <p:ph idx="1"/>
          </p:nvPr>
        </p:nvSpPr>
        <p:spPr/>
        <p:txBody>
          <a:bodyPr/>
          <a:lstStyle/>
          <a:p>
            <a:r>
              <a:rPr lang="en-US" sz="2400" dirty="0"/>
              <a:t>Hypothesis: substituting carfilzomib for bortezomib will improve outcomes</a:t>
            </a:r>
          </a:p>
          <a:p>
            <a:pPr lvl="1"/>
            <a:r>
              <a:rPr lang="en-US" sz="2200" dirty="0"/>
              <a:t>ENDURANCE study (RVd vs KRd) showed no difference in PFS</a:t>
            </a:r>
          </a:p>
          <a:p>
            <a:pPr lvl="2">
              <a:buFont typeface="Wingdings" panose="05000000000000000000" pitchFamily="2" charset="2"/>
              <a:buChar char="§"/>
            </a:pPr>
            <a:r>
              <a:rPr lang="en-US" sz="2000" dirty="0"/>
              <a:t>Caveats: no ASCT and most high-risk cytogenetics excluded</a:t>
            </a:r>
          </a:p>
          <a:p>
            <a:r>
              <a:rPr lang="en-US" sz="2400" dirty="0"/>
              <a:t>Hypothesis: adding monoclonal antibody will improve outcomes</a:t>
            </a:r>
          </a:p>
          <a:p>
            <a:pPr lvl="1"/>
            <a:r>
              <a:rPr lang="en-US" sz="2200" dirty="0"/>
              <a:t>Anti-SLAMF7 antibody (elotuzumab)</a:t>
            </a:r>
          </a:p>
          <a:p>
            <a:pPr lvl="2">
              <a:buFont typeface="Wingdings" panose="05000000000000000000" pitchFamily="2" charset="2"/>
              <a:buChar char="§"/>
            </a:pPr>
            <a:r>
              <a:rPr lang="en-US" sz="2000" dirty="0"/>
              <a:t>GMMG-HD6 showed that addition of elotuzumab to RVd induction or </a:t>
            </a:r>
            <a:br>
              <a:rPr lang="en-US" sz="2000" dirty="0"/>
            </a:br>
            <a:r>
              <a:rPr lang="en-US" sz="2000" dirty="0"/>
              <a:t>RVd consolidation/lenalidomide maintenance post ASCT did not improve PFS</a:t>
            </a:r>
          </a:p>
          <a:p>
            <a:pPr lvl="2">
              <a:buFont typeface="Wingdings" panose="05000000000000000000" pitchFamily="2" charset="2"/>
              <a:buChar char="§"/>
            </a:pPr>
            <a:r>
              <a:rPr lang="en-US" sz="2000" dirty="0"/>
              <a:t>SWOG-1211 showed that addition of elotuzumab to RVd induction/maintenance </a:t>
            </a:r>
            <a:br>
              <a:rPr lang="en-US" sz="2000" dirty="0"/>
            </a:br>
            <a:r>
              <a:rPr lang="en-US" sz="2000" dirty="0"/>
              <a:t>did not improve PFS in high-risk patients (without ASCT)</a:t>
            </a:r>
          </a:p>
          <a:p>
            <a:pPr lvl="1"/>
            <a:r>
              <a:rPr lang="en-US" sz="2200" dirty="0"/>
              <a:t>Anti-CD38 antibodies (daratumumab, isatuximab)</a:t>
            </a:r>
          </a:p>
        </p:txBody>
      </p:sp>
      <p:sp>
        <p:nvSpPr>
          <p:cNvPr id="5" name="Text Box 11">
            <a:extLst>
              <a:ext uri="{FF2B5EF4-FFF2-40B4-BE49-F238E27FC236}">
                <a16:creationId xmlns:a16="http://schemas.microsoft.com/office/drawing/2014/main" id="{CD80891E-3E18-17F2-01C2-3A9981207673}"/>
              </a:ext>
            </a:extLst>
          </p:cNvPr>
          <p:cNvSpPr txBox="1">
            <a:spLocks noChangeArrowheads="1"/>
          </p:cNvSpPr>
          <p:nvPr/>
        </p:nvSpPr>
        <p:spPr bwMode="auto">
          <a:xfrm>
            <a:off x="442620" y="639516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Kumar. Lancet Oncol. 2020;21:1317. Goldschmidt. ASH 2021. Abstr 486. Usmani. Lancet Haematol. 2021;8:e45</a:t>
            </a:r>
            <a:r>
              <a:rPr lang="en-US" altLang="en-US" sz="1200" b="0" spc="-10" dirty="0">
                <a:solidFill>
                  <a:srgbClr val="455560"/>
                </a:solidFill>
                <a:latin typeface="Calibri" panose="020F0502020204030204" pitchFamily="34" charset="0"/>
              </a:rPr>
              <a:t>.</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78856612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Content Placeholder 22">
            <a:extLst>
              <a:ext uri="{FF2B5EF4-FFF2-40B4-BE49-F238E27FC236}">
                <a16:creationId xmlns:a16="http://schemas.microsoft.com/office/drawing/2014/main" id="{8470B5E6-0EE9-4334-9C42-FA9721C44AF7}"/>
              </a:ext>
            </a:extLst>
          </p:cNvPr>
          <p:cNvSpPr>
            <a:spLocks noGrp="1"/>
          </p:cNvSpPr>
          <p:nvPr>
            <p:ph idx="1"/>
          </p:nvPr>
        </p:nvSpPr>
        <p:spPr/>
        <p:txBody>
          <a:bodyPr/>
          <a:lstStyle/>
          <a:p>
            <a:r>
              <a:rPr lang="en-US" sz="2400" dirty="0"/>
              <a:t>CASSIOPEIA: 2-part, multicenter, open-label, randomized phase III trial </a:t>
            </a:r>
          </a:p>
        </p:txBody>
      </p:sp>
      <p:sp>
        <p:nvSpPr>
          <p:cNvPr id="4" name="Rectangle 3">
            <a:extLst>
              <a:ext uri="{FF2B5EF4-FFF2-40B4-BE49-F238E27FC236}">
                <a16:creationId xmlns:a16="http://schemas.microsoft.com/office/drawing/2014/main" id="{C1DEAF4D-F2AA-481A-A564-1BA3FC133D1E}"/>
              </a:ext>
            </a:extLst>
          </p:cNvPr>
          <p:cNvSpPr txBox="1">
            <a:spLocks noChangeArrowheads="1"/>
          </p:cNvSpPr>
          <p:nvPr/>
        </p:nvSpPr>
        <p:spPr bwMode="auto">
          <a:xfrm>
            <a:off x="604675" y="3964737"/>
            <a:ext cx="10877529" cy="2387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GRIFFIN: multicenter, open-label, randomized, phase II trial</a:t>
            </a:r>
            <a:endParaRPr kumimoji="0" lang="en-US" altLang="en-US" sz="24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altLang="en-US" sz="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 name="Title 1">
            <a:extLst>
              <a:ext uri="{FF2B5EF4-FFF2-40B4-BE49-F238E27FC236}">
                <a16:creationId xmlns:a16="http://schemas.microsoft.com/office/drawing/2014/main" id="{CE04CE30-A9D4-4FEA-B768-0365B7BA8099}"/>
              </a:ext>
            </a:extLst>
          </p:cNvPr>
          <p:cNvSpPr>
            <a:spLocks noGrp="1"/>
          </p:cNvSpPr>
          <p:nvPr>
            <p:ph type="title"/>
          </p:nvPr>
        </p:nvSpPr>
        <p:spPr/>
        <p:txBody>
          <a:bodyPr/>
          <a:lstStyle/>
          <a:p>
            <a:r>
              <a:rPr lang="en-US" dirty="0"/>
              <a:t>Clinical Trials With Quad Therapy in NDMM </a:t>
            </a:r>
          </a:p>
        </p:txBody>
      </p:sp>
      <p:sp>
        <p:nvSpPr>
          <p:cNvPr id="17" name="TextBox 16">
            <a:extLst>
              <a:ext uri="{FF2B5EF4-FFF2-40B4-BE49-F238E27FC236}">
                <a16:creationId xmlns:a16="http://schemas.microsoft.com/office/drawing/2014/main" id="{51F1D2B7-58F0-4E2E-9F4A-1EC721BDCE06}"/>
              </a:ext>
            </a:extLst>
          </p:cNvPr>
          <p:cNvSpPr txBox="1"/>
          <p:nvPr/>
        </p:nvSpPr>
        <p:spPr bwMode="auto">
          <a:xfrm>
            <a:off x="723900" y="5932697"/>
            <a:ext cx="11154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*Consolidation began 60-100 days after ASCT. </a:t>
            </a:r>
            <a:r>
              <a:rPr kumimoji="0" lang="en-US" sz="12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a:t>
            </a:r>
            <a:r>
              <a:rPr kumimoji="0" lang="en-US" sz="12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Patients completing maintenance were permitted to continue single-agent lenalidomide.</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2" name="Text Box 15">
            <a:extLst>
              <a:ext uri="{FF2B5EF4-FFF2-40B4-BE49-F238E27FC236}">
                <a16:creationId xmlns:a16="http://schemas.microsoft.com/office/drawing/2014/main" id="{647F224F-6A2C-473B-8F4A-0DD1483D2316}"/>
              </a:ext>
            </a:extLst>
          </p:cNvPr>
          <p:cNvSpPr txBox="1">
            <a:spLocks noChangeArrowheads="1"/>
          </p:cNvSpPr>
          <p:nvPr/>
        </p:nvSpPr>
        <p:spPr bwMode="auto">
          <a:xfrm>
            <a:off x="450459"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Moreau. Lancet. 2019;394:29.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Voorhees. Blood. 2020; 136:936.</a:t>
            </a:r>
            <a:endPar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endParaRPr>
          </a:p>
        </p:txBody>
      </p:sp>
      <p:sp>
        <p:nvSpPr>
          <p:cNvPr id="24" name="TextBox 23">
            <a:extLst>
              <a:ext uri="{FF2B5EF4-FFF2-40B4-BE49-F238E27FC236}">
                <a16:creationId xmlns:a16="http://schemas.microsoft.com/office/drawing/2014/main" id="{60987A63-C644-43E7-8DB3-C01AF8C10E22}"/>
              </a:ext>
            </a:extLst>
          </p:cNvPr>
          <p:cNvSpPr txBox="1">
            <a:spLocks noChangeArrowheads="1"/>
          </p:cNvSpPr>
          <p:nvPr/>
        </p:nvSpPr>
        <p:spPr bwMode="auto">
          <a:xfrm>
            <a:off x="235256" y="2192976"/>
            <a:ext cx="2103120"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914400" rtl="0" eaLnBrk="1" fontAlgn="auto" latinLnBrk="0" hangingPunct="1">
              <a:lnSpc>
                <a:spcPct val="90000"/>
              </a:lnSpc>
              <a:spcBef>
                <a:spcPts val="0"/>
              </a:spcBef>
              <a:spcAft>
                <a:spcPts val="0"/>
              </a:spcAft>
              <a:buClr>
                <a:srgbClr val="FEFDDE"/>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Transplant-eligible patients with ND MM; ECOG PS ≤2</a:t>
            </a:r>
          </a:p>
          <a:p>
            <a:pPr marL="0" marR="0" lvl="0" indent="0" algn="ctr" defTabSz="914400" rtl="0" eaLnBrk="1" fontAlgn="auto" latinLnBrk="0" hangingPunct="1">
              <a:lnSpc>
                <a:spcPct val="90000"/>
              </a:lnSpc>
              <a:spcBef>
                <a:spcPts val="0"/>
              </a:spcBef>
              <a:spcAft>
                <a:spcPts val="0"/>
              </a:spcAft>
              <a:buClr>
                <a:srgbClr val="FEFDDE"/>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t>
            </a: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 = 1085)</a:t>
            </a: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7" name="Rectangle 28">
            <a:extLst>
              <a:ext uri="{FF2B5EF4-FFF2-40B4-BE49-F238E27FC236}">
                <a16:creationId xmlns:a16="http://schemas.microsoft.com/office/drawing/2014/main" id="{37FE531D-3554-4EEC-A070-B29AA41E7085}"/>
              </a:ext>
            </a:extLst>
          </p:cNvPr>
          <p:cNvSpPr>
            <a:spLocks noChangeArrowheads="1"/>
          </p:cNvSpPr>
          <p:nvPr/>
        </p:nvSpPr>
        <p:spPr bwMode="auto">
          <a:xfrm>
            <a:off x="2937321" y="2729163"/>
            <a:ext cx="2103120" cy="548640"/>
          </a:xfrm>
          <a:prstGeom prst="rect">
            <a:avLst/>
          </a:prstGeom>
          <a:solidFill>
            <a:schemeClr val="accent5"/>
          </a:solidFill>
          <a:ln>
            <a:noFill/>
          </a:ln>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VTd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4 cycles x 28 days</a:t>
            </a:r>
          </a:p>
        </p:txBody>
      </p:sp>
      <p:sp>
        <p:nvSpPr>
          <p:cNvPr id="28" name="Rectangle 28">
            <a:extLst>
              <a:ext uri="{FF2B5EF4-FFF2-40B4-BE49-F238E27FC236}">
                <a16:creationId xmlns:a16="http://schemas.microsoft.com/office/drawing/2014/main" id="{B5B02FC4-D084-402A-AC5D-A15912A972FF}"/>
              </a:ext>
            </a:extLst>
          </p:cNvPr>
          <p:cNvSpPr>
            <a:spLocks noChangeArrowheads="1"/>
          </p:cNvSpPr>
          <p:nvPr/>
        </p:nvSpPr>
        <p:spPr bwMode="auto">
          <a:xfrm>
            <a:off x="2937321" y="2100586"/>
            <a:ext cx="2103120" cy="548640"/>
          </a:xfrm>
          <a:prstGeom prst="rect">
            <a:avLst/>
          </a:prstGeom>
          <a:solidFill>
            <a:schemeClr val="accent6"/>
          </a:solidFill>
          <a:ln>
            <a:noFill/>
          </a:ln>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mn-cs"/>
              </a:rPr>
              <a:t>Daratumumab + VTd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mn-cs"/>
              </a:rPr>
              <a:t>4 cycles x 28 days</a:t>
            </a:r>
          </a:p>
        </p:txBody>
      </p:sp>
      <p:cxnSp>
        <p:nvCxnSpPr>
          <p:cNvPr id="29" name="Straight Arrow Connector 28">
            <a:extLst>
              <a:ext uri="{FF2B5EF4-FFF2-40B4-BE49-F238E27FC236}">
                <a16:creationId xmlns:a16="http://schemas.microsoft.com/office/drawing/2014/main" id="{CDD16783-D0F9-4901-B2E3-93FCB0032F2E}"/>
              </a:ext>
            </a:extLst>
          </p:cNvPr>
          <p:cNvCxnSpPr>
            <a:cxnSpLocks/>
          </p:cNvCxnSpPr>
          <p:nvPr/>
        </p:nvCxnSpPr>
        <p:spPr>
          <a:xfrm rot="16200000">
            <a:off x="5168609" y="2263442"/>
            <a:ext cx="0" cy="222928"/>
          </a:xfrm>
          <a:prstGeom prst="straightConnector1">
            <a:avLst/>
          </a:prstGeom>
          <a:noFill/>
          <a:ln w="28575" cap="flat" cmpd="sng" algn="ctr">
            <a:solidFill>
              <a:schemeClr val="bg1"/>
            </a:solidFill>
            <a:prstDash val="solid"/>
            <a:headEnd type="none" w="med" len="med"/>
            <a:tailEnd type="triangle" w="med" len="med"/>
          </a:ln>
          <a:effectLst/>
        </p:spPr>
      </p:cxnSp>
      <p:sp>
        <p:nvSpPr>
          <p:cNvPr id="30" name="TextBox 29">
            <a:extLst>
              <a:ext uri="{FF2B5EF4-FFF2-40B4-BE49-F238E27FC236}">
                <a16:creationId xmlns:a16="http://schemas.microsoft.com/office/drawing/2014/main" id="{DE079A81-1246-4C87-9F6B-3943FA528C64}"/>
              </a:ext>
            </a:extLst>
          </p:cNvPr>
          <p:cNvSpPr txBox="1"/>
          <p:nvPr/>
        </p:nvSpPr>
        <p:spPr>
          <a:xfrm>
            <a:off x="5312837" y="2190240"/>
            <a:ext cx="822960" cy="369332"/>
          </a:xfrm>
          <a:prstGeom prst="rect">
            <a:avLst/>
          </a:prstGeom>
          <a:solidFill>
            <a:schemeClr val="accent2">
              <a:lumMod val="40000"/>
              <a:lumOff val="60000"/>
            </a:schemeClr>
          </a:solidFill>
          <a:ln>
            <a:noFill/>
          </a:ln>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ASCT</a:t>
            </a:r>
          </a:p>
        </p:txBody>
      </p:sp>
      <p:cxnSp>
        <p:nvCxnSpPr>
          <p:cNvPr id="31" name="Straight Arrow Connector 30">
            <a:extLst>
              <a:ext uri="{FF2B5EF4-FFF2-40B4-BE49-F238E27FC236}">
                <a16:creationId xmlns:a16="http://schemas.microsoft.com/office/drawing/2014/main" id="{045B44EA-AACA-4362-9B72-31498F83446F}"/>
              </a:ext>
            </a:extLst>
          </p:cNvPr>
          <p:cNvCxnSpPr>
            <a:cxnSpLocks/>
          </p:cNvCxnSpPr>
          <p:nvPr/>
        </p:nvCxnSpPr>
        <p:spPr>
          <a:xfrm rot="16200000">
            <a:off x="5168609" y="2876477"/>
            <a:ext cx="0" cy="222928"/>
          </a:xfrm>
          <a:prstGeom prst="straightConnector1">
            <a:avLst/>
          </a:prstGeom>
          <a:noFill/>
          <a:ln w="28575" cap="flat" cmpd="sng" algn="ctr">
            <a:solidFill>
              <a:schemeClr val="bg1"/>
            </a:solidFill>
            <a:prstDash val="solid"/>
            <a:headEnd type="none" w="med" len="med"/>
            <a:tailEnd type="triangle" w="med" len="med"/>
          </a:ln>
          <a:effectLst/>
        </p:spPr>
      </p:cxnSp>
      <p:sp>
        <p:nvSpPr>
          <p:cNvPr id="32" name="TextBox 31">
            <a:extLst>
              <a:ext uri="{FF2B5EF4-FFF2-40B4-BE49-F238E27FC236}">
                <a16:creationId xmlns:a16="http://schemas.microsoft.com/office/drawing/2014/main" id="{082B2C52-96B7-4DAC-8C61-2637D84B7EA0}"/>
              </a:ext>
            </a:extLst>
          </p:cNvPr>
          <p:cNvSpPr txBox="1"/>
          <p:nvPr/>
        </p:nvSpPr>
        <p:spPr>
          <a:xfrm>
            <a:off x="5312837" y="2819001"/>
            <a:ext cx="822960" cy="369332"/>
          </a:xfrm>
          <a:prstGeom prst="rect">
            <a:avLst/>
          </a:prstGeom>
          <a:solidFill>
            <a:schemeClr val="accent2">
              <a:lumMod val="40000"/>
              <a:lumOff val="60000"/>
            </a:schemeClr>
          </a:solidFill>
          <a:ln>
            <a:noFill/>
          </a:ln>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ASCT</a:t>
            </a:r>
          </a:p>
        </p:txBody>
      </p:sp>
      <p:sp>
        <p:nvSpPr>
          <p:cNvPr id="33" name="Rectangle 28">
            <a:extLst>
              <a:ext uri="{FF2B5EF4-FFF2-40B4-BE49-F238E27FC236}">
                <a16:creationId xmlns:a16="http://schemas.microsoft.com/office/drawing/2014/main" id="{A45D3A99-AD08-4707-A46D-84B5184DF6F8}"/>
              </a:ext>
            </a:extLst>
          </p:cNvPr>
          <p:cNvSpPr>
            <a:spLocks noChangeArrowheads="1"/>
          </p:cNvSpPr>
          <p:nvPr/>
        </p:nvSpPr>
        <p:spPr bwMode="auto">
          <a:xfrm>
            <a:off x="6489829" y="2743429"/>
            <a:ext cx="1975993" cy="548640"/>
          </a:xfrm>
          <a:prstGeom prst="rect">
            <a:avLst/>
          </a:prstGeom>
          <a:solidFill>
            <a:schemeClr val="accent5"/>
          </a:solidFill>
          <a:ln>
            <a:noFill/>
          </a:ln>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VTd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rPr>
              <a:t>2 cycles x 28 days</a:t>
            </a:r>
          </a:p>
        </p:txBody>
      </p:sp>
      <p:sp>
        <p:nvSpPr>
          <p:cNvPr id="34" name="Rectangle 28">
            <a:extLst>
              <a:ext uri="{FF2B5EF4-FFF2-40B4-BE49-F238E27FC236}">
                <a16:creationId xmlns:a16="http://schemas.microsoft.com/office/drawing/2014/main" id="{E683466E-D5C3-449F-9836-CC9DB4EC6FA3}"/>
              </a:ext>
            </a:extLst>
          </p:cNvPr>
          <p:cNvSpPr>
            <a:spLocks noChangeArrowheads="1"/>
          </p:cNvSpPr>
          <p:nvPr/>
        </p:nvSpPr>
        <p:spPr bwMode="auto">
          <a:xfrm>
            <a:off x="6489829" y="2100586"/>
            <a:ext cx="1975993" cy="548640"/>
          </a:xfrm>
          <a:prstGeom prst="rect">
            <a:avLst/>
          </a:prstGeom>
          <a:solidFill>
            <a:schemeClr val="accent6"/>
          </a:solidFill>
          <a:ln>
            <a:noFill/>
          </a:ln>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mn-cs"/>
              </a:rPr>
              <a:t>Daratumumab + VTd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mn-cs"/>
              </a:rPr>
              <a:t>2 cycles x 28 days</a:t>
            </a:r>
          </a:p>
        </p:txBody>
      </p:sp>
      <p:cxnSp>
        <p:nvCxnSpPr>
          <p:cNvPr id="35" name="Straight Arrow Connector 34">
            <a:extLst>
              <a:ext uri="{FF2B5EF4-FFF2-40B4-BE49-F238E27FC236}">
                <a16:creationId xmlns:a16="http://schemas.microsoft.com/office/drawing/2014/main" id="{1EBCECF9-BB1D-462C-A1B8-6BDBC82475F4}"/>
              </a:ext>
            </a:extLst>
          </p:cNvPr>
          <p:cNvCxnSpPr>
            <a:cxnSpLocks/>
          </p:cNvCxnSpPr>
          <p:nvPr/>
        </p:nvCxnSpPr>
        <p:spPr>
          <a:xfrm rot="16200000">
            <a:off x="6295045" y="2263442"/>
            <a:ext cx="0" cy="222928"/>
          </a:xfrm>
          <a:prstGeom prst="straightConnector1">
            <a:avLst/>
          </a:prstGeom>
          <a:noFill/>
          <a:ln w="28575" cap="flat" cmpd="sng" algn="ctr">
            <a:solidFill>
              <a:schemeClr val="bg1"/>
            </a:solidFill>
            <a:prstDash val="solid"/>
            <a:headEnd type="none" w="med" len="med"/>
            <a:tailEnd type="triangle" w="med" len="med"/>
          </a:ln>
          <a:effectLst/>
        </p:spPr>
      </p:cxnSp>
      <p:cxnSp>
        <p:nvCxnSpPr>
          <p:cNvPr id="36" name="Straight Arrow Connector 35">
            <a:extLst>
              <a:ext uri="{FF2B5EF4-FFF2-40B4-BE49-F238E27FC236}">
                <a16:creationId xmlns:a16="http://schemas.microsoft.com/office/drawing/2014/main" id="{4401C605-E1FA-4A39-8AD0-A34CE464A5AF}"/>
              </a:ext>
            </a:extLst>
          </p:cNvPr>
          <p:cNvCxnSpPr>
            <a:cxnSpLocks/>
          </p:cNvCxnSpPr>
          <p:nvPr/>
        </p:nvCxnSpPr>
        <p:spPr>
          <a:xfrm rot="16200000">
            <a:off x="6295045" y="2879792"/>
            <a:ext cx="0" cy="222928"/>
          </a:xfrm>
          <a:prstGeom prst="straightConnector1">
            <a:avLst/>
          </a:prstGeom>
          <a:noFill/>
          <a:ln w="28575" cap="flat" cmpd="sng" algn="ctr">
            <a:solidFill>
              <a:schemeClr val="bg1"/>
            </a:solidFill>
            <a:prstDash val="solid"/>
            <a:headEnd type="none" w="med" len="med"/>
            <a:tailEnd type="triangle" w="med" len="med"/>
          </a:ln>
          <a:effectLst/>
        </p:spPr>
      </p:cxnSp>
      <p:grpSp>
        <p:nvGrpSpPr>
          <p:cNvPr id="56" name="Group 55">
            <a:extLst>
              <a:ext uri="{FF2B5EF4-FFF2-40B4-BE49-F238E27FC236}">
                <a16:creationId xmlns:a16="http://schemas.microsoft.com/office/drawing/2014/main" id="{0D886508-0FBC-43C5-AD61-61D0E9402737}"/>
              </a:ext>
            </a:extLst>
          </p:cNvPr>
          <p:cNvGrpSpPr/>
          <p:nvPr/>
        </p:nvGrpSpPr>
        <p:grpSpPr>
          <a:xfrm>
            <a:off x="2302986" y="2389929"/>
            <a:ext cx="541772" cy="608214"/>
            <a:chOff x="2302986" y="2270661"/>
            <a:chExt cx="541772" cy="608214"/>
          </a:xfrm>
        </p:grpSpPr>
        <p:sp>
          <p:nvSpPr>
            <p:cNvPr id="25" name="Line 27">
              <a:extLst>
                <a:ext uri="{FF2B5EF4-FFF2-40B4-BE49-F238E27FC236}">
                  <a16:creationId xmlns:a16="http://schemas.microsoft.com/office/drawing/2014/main" id="{67C7986E-EAF0-4CE3-9B16-D54D258F0051}"/>
                </a:ext>
              </a:extLst>
            </p:cNvPr>
            <p:cNvSpPr>
              <a:spLocks noChangeShapeType="1"/>
            </p:cNvSpPr>
            <p:nvPr/>
          </p:nvSpPr>
          <p:spPr bwMode="auto">
            <a:xfrm flipV="1">
              <a:off x="2478998" y="2270661"/>
              <a:ext cx="365760" cy="18288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Calibri"/>
                <a:ea typeface="+mn-ea"/>
                <a:cs typeface="+mn-cs"/>
              </a:endParaRPr>
            </a:p>
          </p:txBody>
        </p:sp>
        <p:sp>
          <p:nvSpPr>
            <p:cNvPr id="26" name="Line 27">
              <a:extLst>
                <a:ext uri="{FF2B5EF4-FFF2-40B4-BE49-F238E27FC236}">
                  <a16:creationId xmlns:a16="http://schemas.microsoft.com/office/drawing/2014/main" id="{D6326EB0-28AE-48E7-BFBE-43F0CFE6AF13}"/>
                </a:ext>
              </a:extLst>
            </p:cNvPr>
            <p:cNvSpPr>
              <a:spLocks noChangeShapeType="1"/>
            </p:cNvSpPr>
            <p:nvPr/>
          </p:nvSpPr>
          <p:spPr bwMode="auto">
            <a:xfrm>
              <a:off x="2478998" y="2695995"/>
              <a:ext cx="365760" cy="18288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Calibri"/>
                <a:ea typeface="+mn-ea"/>
                <a:cs typeface="+mn-cs"/>
              </a:endParaRPr>
            </a:p>
          </p:txBody>
        </p:sp>
        <p:sp>
          <p:nvSpPr>
            <p:cNvPr id="39" name="Oval 38">
              <a:extLst>
                <a:ext uri="{FF2B5EF4-FFF2-40B4-BE49-F238E27FC236}">
                  <a16:creationId xmlns:a16="http://schemas.microsoft.com/office/drawing/2014/main" id="{F65A3CFE-1B75-44E2-BC1A-56698889B856}"/>
                </a:ext>
              </a:extLst>
            </p:cNvPr>
            <p:cNvSpPr/>
            <p:nvPr/>
          </p:nvSpPr>
          <p:spPr bwMode="auto">
            <a:xfrm>
              <a:off x="2302986" y="2339028"/>
              <a:ext cx="327991" cy="439621"/>
            </a:xfrm>
            <a:prstGeom prst="ellipse">
              <a:avLst/>
            </a:prstGeom>
            <a:solidFill>
              <a:schemeClr val="tx2"/>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a:t>
              </a:r>
            </a:p>
          </p:txBody>
        </p:sp>
      </p:grpSp>
      <p:grpSp>
        <p:nvGrpSpPr>
          <p:cNvPr id="57" name="Group 56">
            <a:extLst>
              <a:ext uri="{FF2B5EF4-FFF2-40B4-BE49-F238E27FC236}">
                <a16:creationId xmlns:a16="http://schemas.microsoft.com/office/drawing/2014/main" id="{56F48501-89D7-4B2E-B83A-6713AD976B22}"/>
              </a:ext>
            </a:extLst>
          </p:cNvPr>
          <p:cNvGrpSpPr/>
          <p:nvPr/>
        </p:nvGrpSpPr>
        <p:grpSpPr>
          <a:xfrm>
            <a:off x="8617635" y="2393244"/>
            <a:ext cx="541772" cy="608214"/>
            <a:chOff x="8995317" y="2273976"/>
            <a:chExt cx="541772" cy="608214"/>
          </a:xfrm>
        </p:grpSpPr>
        <p:sp>
          <p:nvSpPr>
            <p:cNvPr id="41" name="Line 27">
              <a:extLst>
                <a:ext uri="{FF2B5EF4-FFF2-40B4-BE49-F238E27FC236}">
                  <a16:creationId xmlns:a16="http://schemas.microsoft.com/office/drawing/2014/main" id="{B502D597-1AA3-4DD5-AB6D-B1751B979165}"/>
                </a:ext>
              </a:extLst>
            </p:cNvPr>
            <p:cNvSpPr>
              <a:spLocks noChangeShapeType="1"/>
            </p:cNvSpPr>
            <p:nvPr/>
          </p:nvSpPr>
          <p:spPr bwMode="auto">
            <a:xfrm flipV="1">
              <a:off x="9171329" y="2273976"/>
              <a:ext cx="365760" cy="18288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Calibri"/>
                <a:ea typeface="+mn-ea"/>
                <a:cs typeface="+mn-cs"/>
              </a:endParaRPr>
            </a:p>
          </p:txBody>
        </p:sp>
        <p:sp>
          <p:nvSpPr>
            <p:cNvPr id="42" name="Line 27">
              <a:extLst>
                <a:ext uri="{FF2B5EF4-FFF2-40B4-BE49-F238E27FC236}">
                  <a16:creationId xmlns:a16="http://schemas.microsoft.com/office/drawing/2014/main" id="{E94C3B7B-41CD-4F79-9838-65D18189BBCA}"/>
                </a:ext>
              </a:extLst>
            </p:cNvPr>
            <p:cNvSpPr>
              <a:spLocks noChangeShapeType="1"/>
            </p:cNvSpPr>
            <p:nvPr/>
          </p:nvSpPr>
          <p:spPr bwMode="auto">
            <a:xfrm>
              <a:off x="9171329" y="2699310"/>
              <a:ext cx="365760" cy="18288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Calibri"/>
                <a:ea typeface="+mn-ea"/>
                <a:cs typeface="+mn-cs"/>
              </a:endParaRPr>
            </a:p>
          </p:txBody>
        </p:sp>
        <p:sp>
          <p:nvSpPr>
            <p:cNvPr id="43" name="Oval 42">
              <a:extLst>
                <a:ext uri="{FF2B5EF4-FFF2-40B4-BE49-F238E27FC236}">
                  <a16:creationId xmlns:a16="http://schemas.microsoft.com/office/drawing/2014/main" id="{B08C9286-2F84-4C08-A96F-68FC4161302B}"/>
                </a:ext>
              </a:extLst>
            </p:cNvPr>
            <p:cNvSpPr/>
            <p:nvPr/>
          </p:nvSpPr>
          <p:spPr bwMode="auto">
            <a:xfrm>
              <a:off x="8995317" y="2342343"/>
              <a:ext cx="327991" cy="439621"/>
            </a:xfrm>
            <a:prstGeom prst="ellipse">
              <a:avLst/>
            </a:prstGeom>
            <a:solidFill>
              <a:schemeClr val="tx2"/>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a:t>
              </a:r>
            </a:p>
          </p:txBody>
        </p:sp>
      </p:grpSp>
      <p:sp>
        <p:nvSpPr>
          <p:cNvPr id="44" name="TextBox 43">
            <a:extLst>
              <a:ext uri="{FF2B5EF4-FFF2-40B4-BE49-F238E27FC236}">
                <a16:creationId xmlns:a16="http://schemas.microsoft.com/office/drawing/2014/main" id="{A9C734F3-5E8E-4ACB-8519-E3BEE98F55B4}"/>
              </a:ext>
            </a:extLst>
          </p:cNvPr>
          <p:cNvSpPr txBox="1"/>
          <p:nvPr/>
        </p:nvSpPr>
        <p:spPr bwMode="auto">
          <a:xfrm>
            <a:off x="9271690" y="2783193"/>
            <a:ext cx="2468880" cy="584775"/>
          </a:xfrm>
          <a:prstGeom prst="rect">
            <a:avLst/>
          </a:prstGeom>
          <a:solidFill>
            <a:schemeClr val="accent3"/>
          </a:solidFill>
          <a:ln w="19050" algn="ctr">
            <a:noFill/>
            <a:miter lim="800000"/>
            <a:headEnd/>
            <a:tailEnd/>
          </a:ln>
        </p:spPr>
        <p:txBody>
          <a:bodyPr wrap="square" rtlCol="0" anchor="ctr" anchorCtr="0">
            <a:no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Observation until PD</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lang="en-US" sz="1600" dirty="0">
                <a:solidFill>
                  <a:srgbClr val="FFFFFF"/>
                </a:solidFill>
                <a:latin typeface="Calibri" panose="020F0502020204030204" pitchFamily="34" charset="0"/>
                <a:cs typeface="+mn-cs"/>
              </a:rPr>
              <a:t>or </a:t>
            </a:r>
            <a:r>
              <a:rPr kumimoji="0" lang="en-US" sz="160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maximum of 2 yr</a:t>
            </a:r>
          </a:p>
        </p:txBody>
      </p:sp>
      <p:sp>
        <p:nvSpPr>
          <p:cNvPr id="45" name="TextBox 44">
            <a:extLst>
              <a:ext uri="{FF2B5EF4-FFF2-40B4-BE49-F238E27FC236}">
                <a16:creationId xmlns:a16="http://schemas.microsoft.com/office/drawing/2014/main" id="{641FF392-8882-4408-9EBD-8A144B35BFC3}"/>
              </a:ext>
            </a:extLst>
          </p:cNvPr>
          <p:cNvSpPr txBox="1"/>
          <p:nvPr/>
        </p:nvSpPr>
        <p:spPr bwMode="auto">
          <a:xfrm>
            <a:off x="9271690" y="1915089"/>
            <a:ext cx="2465578" cy="584775"/>
          </a:xfrm>
          <a:prstGeom prst="rect">
            <a:avLst/>
          </a:prstGeom>
          <a:solidFill>
            <a:schemeClr val="accent4"/>
          </a:solidFill>
          <a:ln w="19050" algn="ctr">
            <a:noFill/>
            <a:miter lim="800000"/>
            <a:headEnd/>
            <a:tailEnd/>
          </a:ln>
        </p:spPr>
        <p:txBody>
          <a:bodyPr wrap="square" rtlCol="0">
            <a:spAutoFit/>
          </a:bodyPr>
          <a:lstStyle>
            <a:defPPr>
              <a:defRPr lang="en-US"/>
            </a:defPPr>
            <a:lvl1pPr algn="ctr">
              <a:lnSpc>
                <a:spcPct val="100000"/>
              </a:lnSpc>
              <a:spcBef>
                <a:spcPct val="50000"/>
              </a:spcBef>
              <a:spcAft>
                <a:spcPct val="0"/>
              </a:spcAft>
              <a:buClrTx/>
              <a:buFontTx/>
              <a:buNone/>
              <a:defRPr sz="1600" b="1">
                <a:latin typeface="Calibri" panose="020F0502020204030204" pitchFamily="34" charset="0"/>
              </a:defRPr>
            </a:lvl1p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Dara Q8W until PD</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lang="en-US" dirty="0">
                <a:solidFill>
                  <a:srgbClr val="FFFFFF"/>
                </a:solidFill>
                <a:cs typeface="+mn-cs"/>
              </a:rPr>
              <a:t>or </a:t>
            </a:r>
            <a:r>
              <a:rPr kumimoji="0" lang="en-US" sz="160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maximum of 2 yr</a:t>
            </a:r>
          </a:p>
        </p:txBody>
      </p:sp>
      <p:grpSp>
        <p:nvGrpSpPr>
          <p:cNvPr id="46" name="Group 45">
            <a:extLst>
              <a:ext uri="{FF2B5EF4-FFF2-40B4-BE49-F238E27FC236}">
                <a16:creationId xmlns:a16="http://schemas.microsoft.com/office/drawing/2014/main" id="{94FF823E-7DB7-4E42-AFE1-8DB5704F5289}"/>
              </a:ext>
            </a:extLst>
          </p:cNvPr>
          <p:cNvGrpSpPr/>
          <p:nvPr/>
        </p:nvGrpSpPr>
        <p:grpSpPr>
          <a:xfrm rot="5400000">
            <a:off x="5728067" y="802268"/>
            <a:ext cx="178557" cy="5852160"/>
            <a:chOff x="3385545" y="1757083"/>
            <a:chExt cx="197224" cy="2859741"/>
          </a:xfrm>
        </p:grpSpPr>
        <p:cxnSp>
          <p:nvCxnSpPr>
            <p:cNvPr id="47" name="Straight Connector 46">
              <a:extLst>
                <a:ext uri="{FF2B5EF4-FFF2-40B4-BE49-F238E27FC236}">
                  <a16:creationId xmlns:a16="http://schemas.microsoft.com/office/drawing/2014/main" id="{D1CBA46F-B5BC-4C70-8696-B96C458D6211}"/>
                </a:ext>
              </a:extLst>
            </p:cNvPr>
            <p:cNvCxnSpPr/>
            <p:nvPr/>
          </p:nvCxnSpPr>
          <p:spPr bwMode="auto">
            <a:xfrm>
              <a:off x="3484157" y="1766047"/>
              <a:ext cx="0" cy="2850777"/>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B0025593-E627-41E1-A89A-D11F252180B3}"/>
                </a:ext>
              </a:extLst>
            </p:cNvPr>
            <p:cNvCxnSpPr/>
            <p:nvPr/>
          </p:nvCxnSpPr>
          <p:spPr bwMode="auto">
            <a:xfrm>
              <a:off x="3385545" y="1757083"/>
              <a:ext cx="197224"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8C7874A2-038E-4AF5-B7D8-4328D27214F7}"/>
                </a:ext>
              </a:extLst>
            </p:cNvPr>
            <p:cNvCxnSpPr/>
            <p:nvPr/>
          </p:nvCxnSpPr>
          <p:spPr bwMode="auto">
            <a:xfrm>
              <a:off x="3385545" y="4616824"/>
              <a:ext cx="197224" cy="0"/>
            </a:xfrm>
            <a:prstGeom prst="line">
              <a:avLst/>
            </a:prstGeom>
            <a:noFill/>
            <a:ln w="28575" cap="flat" cmpd="sng" algn="ctr">
              <a:solidFill>
                <a:schemeClr val="bg1"/>
              </a:solidFill>
              <a:prstDash val="solid"/>
              <a:round/>
              <a:headEnd type="none" w="med" len="med"/>
              <a:tailEnd type="none" w="med" len="med"/>
            </a:ln>
            <a:effectLst/>
          </p:spPr>
        </p:cxnSp>
      </p:grpSp>
      <p:sp>
        <p:nvSpPr>
          <p:cNvPr id="50" name="TextBox 49">
            <a:extLst>
              <a:ext uri="{FF2B5EF4-FFF2-40B4-BE49-F238E27FC236}">
                <a16:creationId xmlns:a16="http://schemas.microsoft.com/office/drawing/2014/main" id="{0A85D2AF-515F-46B9-A871-9D80A3FC94E1}"/>
              </a:ext>
            </a:extLst>
          </p:cNvPr>
          <p:cNvSpPr txBox="1"/>
          <p:nvPr/>
        </p:nvSpPr>
        <p:spPr bwMode="auto">
          <a:xfrm>
            <a:off x="5430163" y="3702878"/>
            <a:ext cx="9323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Part 1</a:t>
            </a:r>
          </a:p>
        </p:txBody>
      </p:sp>
      <p:grpSp>
        <p:nvGrpSpPr>
          <p:cNvPr id="51" name="Group 50">
            <a:extLst>
              <a:ext uri="{FF2B5EF4-FFF2-40B4-BE49-F238E27FC236}">
                <a16:creationId xmlns:a16="http://schemas.microsoft.com/office/drawing/2014/main" id="{2E9930C9-FD4B-45A8-9F24-CC4CDD04DA2F}"/>
              </a:ext>
            </a:extLst>
          </p:cNvPr>
          <p:cNvGrpSpPr/>
          <p:nvPr/>
        </p:nvGrpSpPr>
        <p:grpSpPr>
          <a:xfrm rot="5400000">
            <a:off x="10238450" y="2317903"/>
            <a:ext cx="182882" cy="2834640"/>
            <a:chOff x="3385545" y="3343837"/>
            <a:chExt cx="197224" cy="1272987"/>
          </a:xfrm>
        </p:grpSpPr>
        <p:cxnSp>
          <p:nvCxnSpPr>
            <p:cNvPr id="52" name="Straight Connector 51">
              <a:extLst>
                <a:ext uri="{FF2B5EF4-FFF2-40B4-BE49-F238E27FC236}">
                  <a16:creationId xmlns:a16="http://schemas.microsoft.com/office/drawing/2014/main" id="{EE8C56BF-0822-4B00-9044-B2386FC26634}"/>
                </a:ext>
              </a:extLst>
            </p:cNvPr>
            <p:cNvCxnSpPr>
              <a:cxnSpLocks/>
            </p:cNvCxnSpPr>
            <p:nvPr/>
          </p:nvCxnSpPr>
          <p:spPr bwMode="auto">
            <a:xfrm>
              <a:off x="3484157" y="3343837"/>
              <a:ext cx="0" cy="1272987"/>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CC331B1C-8DEB-46A8-874C-9105316BB50D}"/>
                </a:ext>
              </a:extLst>
            </p:cNvPr>
            <p:cNvCxnSpPr/>
            <p:nvPr/>
          </p:nvCxnSpPr>
          <p:spPr bwMode="auto">
            <a:xfrm>
              <a:off x="3385545" y="3343837"/>
              <a:ext cx="197224"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644D55A3-F62C-470B-B2E5-F95121B3A3EE}"/>
                </a:ext>
              </a:extLst>
            </p:cNvPr>
            <p:cNvCxnSpPr/>
            <p:nvPr/>
          </p:nvCxnSpPr>
          <p:spPr bwMode="auto">
            <a:xfrm>
              <a:off x="3385545" y="4616824"/>
              <a:ext cx="197224" cy="0"/>
            </a:xfrm>
            <a:prstGeom prst="line">
              <a:avLst/>
            </a:prstGeom>
            <a:noFill/>
            <a:ln w="28575" cap="flat" cmpd="sng" algn="ctr">
              <a:solidFill>
                <a:schemeClr val="bg1"/>
              </a:solidFill>
              <a:prstDash val="solid"/>
              <a:round/>
              <a:headEnd type="none" w="med" len="med"/>
              <a:tailEnd type="none" w="med" len="med"/>
            </a:ln>
            <a:effectLst/>
          </p:spPr>
        </p:cxnSp>
      </p:grpSp>
      <p:sp>
        <p:nvSpPr>
          <p:cNvPr id="55" name="TextBox 54">
            <a:extLst>
              <a:ext uri="{FF2B5EF4-FFF2-40B4-BE49-F238E27FC236}">
                <a16:creationId xmlns:a16="http://schemas.microsoft.com/office/drawing/2014/main" id="{321B5D75-2597-4FAC-ADE7-206528D2F33B}"/>
              </a:ext>
            </a:extLst>
          </p:cNvPr>
          <p:cNvSpPr txBox="1"/>
          <p:nvPr/>
        </p:nvSpPr>
        <p:spPr bwMode="auto">
          <a:xfrm>
            <a:off x="9937314" y="3702878"/>
            <a:ext cx="9323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Part 2</a:t>
            </a:r>
          </a:p>
        </p:txBody>
      </p:sp>
      <p:grpSp>
        <p:nvGrpSpPr>
          <p:cNvPr id="3" name="Group 2">
            <a:extLst>
              <a:ext uri="{FF2B5EF4-FFF2-40B4-BE49-F238E27FC236}">
                <a16:creationId xmlns:a16="http://schemas.microsoft.com/office/drawing/2014/main" id="{952C4974-87F2-4AAF-8329-A18E7DC1E687}"/>
              </a:ext>
            </a:extLst>
          </p:cNvPr>
          <p:cNvGrpSpPr/>
          <p:nvPr/>
        </p:nvGrpSpPr>
        <p:grpSpPr>
          <a:xfrm>
            <a:off x="235256" y="4439885"/>
            <a:ext cx="11477993" cy="1310226"/>
            <a:chOff x="235256" y="4439885"/>
            <a:chExt cx="11477993" cy="1310226"/>
          </a:xfrm>
        </p:grpSpPr>
        <p:sp>
          <p:nvSpPr>
            <p:cNvPr id="5" name="TextBox 4">
              <a:extLst>
                <a:ext uri="{FF2B5EF4-FFF2-40B4-BE49-F238E27FC236}">
                  <a16:creationId xmlns:a16="http://schemas.microsoft.com/office/drawing/2014/main" id="{ACF561C1-23F2-461B-BED2-F1CA9A97FDCB}"/>
                </a:ext>
              </a:extLst>
            </p:cNvPr>
            <p:cNvSpPr txBox="1"/>
            <p:nvPr/>
          </p:nvSpPr>
          <p:spPr>
            <a:xfrm>
              <a:off x="2666235" y="4798147"/>
              <a:ext cx="2468880" cy="369332"/>
            </a:xfrm>
            <a:prstGeom prst="rect">
              <a:avLst/>
            </a:prstGeom>
            <a:solidFill>
              <a:schemeClr val="accent1"/>
            </a:solidFill>
            <a:ln>
              <a:noFill/>
            </a:ln>
          </p:spPr>
          <p:txBody>
            <a:bodyPr wrap="square"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0" cap="none" spc="0" normalizeH="0" baseline="0" noProof="0" dirty="0">
                  <a:ln>
                    <a:noFill/>
                  </a:ln>
                  <a:solidFill>
                    <a:srgbClr val="FFFFFF"/>
                  </a:solidFill>
                  <a:effectLst/>
                  <a:uLnTx/>
                  <a:uFillTx/>
                  <a:latin typeface="Calibri" panose="020F0502020204030204" pitchFamily="34" charset="0"/>
                  <a:ea typeface="+mn-ea"/>
                  <a:cs typeface="+mn-cs"/>
                </a:rPr>
                <a:t>D-VRd</a:t>
              </a:r>
              <a:r>
                <a:rPr kumimoji="0" lang="en-US" b="0" i="0" u="none" strike="noStrike" kern="0" cap="none" spc="0" normalizeH="0" baseline="0" noProof="0" dirty="0">
                  <a:ln>
                    <a:noFill/>
                  </a:ln>
                  <a:solidFill>
                    <a:srgbClr val="FFFFFF"/>
                  </a:solidFill>
                  <a:effectLst/>
                  <a:uLnTx/>
                  <a:uFillTx/>
                  <a:latin typeface="Calibri" panose="020F0502020204030204" pitchFamily="34" charset="0"/>
                  <a:ea typeface="+mn-ea"/>
                  <a:cs typeface="+mn-cs"/>
                </a:rPr>
                <a:t> </a:t>
              </a:r>
              <a:r>
                <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mn-cs"/>
                </a:rPr>
                <a:t>in </a:t>
              </a:r>
              <a:r>
                <a:rPr kumimoji="0" lang="en-US" b="0" i="0" u="none" strike="noStrike" kern="0" cap="none" spc="0" normalizeH="0" baseline="0" noProof="0" dirty="0">
                  <a:ln>
                    <a:noFill/>
                  </a:ln>
                  <a:solidFill>
                    <a:srgbClr val="FFFFFF"/>
                  </a:solidFill>
                  <a:effectLst/>
                  <a:uLnTx/>
                  <a:uFillTx/>
                  <a:latin typeface="Calibri" panose="020F0502020204030204" pitchFamily="34" charset="0"/>
                  <a:ea typeface="+mn-ea"/>
                  <a:cs typeface="+mn-cs"/>
                </a:rPr>
                <a:t>21-day cycles</a:t>
              </a:r>
            </a:p>
          </p:txBody>
        </p:sp>
        <p:sp>
          <p:nvSpPr>
            <p:cNvPr id="6" name="TextBox 23">
              <a:extLst>
                <a:ext uri="{FF2B5EF4-FFF2-40B4-BE49-F238E27FC236}">
                  <a16:creationId xmlns:a16="http://schemas.microsoft.com/office/drawing/2014/main" id="{72DB65F3-882B-4B11-8897-8C30A3272A30}"/>
                </a:ext>
              </a:extLst>
            </p:cNvPr>
            <p:cNvSpPr txBox="1">
              <a:spLocks noChangeArrowheads="1"/>
            </p:cNvSpPr>
            <p:nvPr/>
          </p:nvSpPr>
          <p:spPr bwMode="auto">
            <a:xfrm>
              <a:off x="235256" y="4660582"/>
              <a:ext cx="2103120"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914400" rtl="0" eaLnBrk="1" fontAlgn="auto" latinLnBrk="0" hangingPunct="1">
                <a:lnSpc>
                  <a:spcPct val="90000"/>
                </a:lnSpc>
                <a:spcBef>
                  <a:spcPts val="0"/>
                </a:spcBef>
                <a:spcAft>
                  <a:spcPts val="0"/>
                </a:spcAft>
                <a:buClr>
                  <a:srgbClr val="FEFDDE"/>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Transplant-eligible patients with ND MM; ECOG PS ≤2</a:t>
              </a:r>
            </a:p>
            <a:p>
              <a:pPr marL="0" marR="0" lvl="0" indent="0" algn="ctr" defTabSz="914400" rtl="0" eaLnBrk="1" fontAlgn="auto" latinLnBrk="0" hangingPunct="1">
                <a:lnSpc>
                  <a:spcPct val="90000"/>
                </a:lnSpc>
                <a:spcBef>
                  <a:spcPts val="0"/>
                </a:spcBef>
                <a:spcAft>
                  <a:spcPts val="0"/>
                </a:spcAft>
                <a:buClr>
                  <a:srgbClr val="FEFDDE"/>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t>
              </a: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 = 207)</a:t>
              </a: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cxnSp>
          <p:nvCxnSpPr>
            <p:cNvPr id="7" name="Straight Arrow Connector 6">
              <a:extLst>
                <a:ext uri="{FF2B5EF4-FFF2-40B4-BE49-F238E27FC236}">
                  <a16:creationId xmlns:a16="http://schemas.microsoft.com/office/drawing/2014/main" id="{D7941377-5387-4CE3-84FD-3390E0C2762A}"/>
                </a:ext>
              </a:extLst>
            </p:cNvPr>
            <p:cNvCxnSpPr>
              <a:cxnSpLocks/>
            </p:cNvCxnSpPr>
            <p:nvPr/>
          </p:nvCxnSpPr>
          <p:spPr>
            <a:xfrm rot="16200000">
              <a:off x="5317694" y="4895103"/>
              <a:ext cx="0" cy="222928"/>
            </a:xfrm>
            <a:prstGeom prst="straightConnector1">
              <a:avLst/>
            </a:prstGeom>
            <a:noFill/>
            <a:ln w="28575" cap="flat" cmpd="sng" algn="ctr">
              <a:solidFill>
                <a:schemeClr val="bg1"/>
              </a:solidFill>
              <a:prstDash val="solid"/>
              <a:headEnd type="none" w="med" len="med"/>
              <a:tailEnd type="triangle" w="med" len="med"/>
            </a:ln>
            <a:effectLst/>
          </p:spPr>
        </p:cxnSp>
        <p:cxnSp>
          <p:nvCxnSpPr>
            <p:cNvPr id="8" name="Straight Arrow Connector 7">
              <a:extLst>
                <a:ext uri="{FF2B5EF4-FFF2-40B4-BE49-F238E27FC236}">
                  <a16:creationId xmlns:a16="http://schemas.microsoft.com/office/drawing/2014/main" id="{751BB374-E9A4-4A3F-98A6-9E5B816AC2C0}"/>
                </a:ext>
              </a:extLst>
            </p:cNvPr>
            <p:cNvCxnSpPr>
              <a:cxnSpLocks/>
            </p:cNvCxnSpPr>
            <p:nvPr/>
          </p:nvCxnSpPr>
          <p:spPr>
            <a:xfrm rot="16200000">
              <a:off x="6389081" y="4895103"/>
              <a:ext cx="0" cy="222928"/>
            </a:xfrm>
            <a:prstGeom prst="straightConnector1">
              <a:avLst/>
            </a:prstGeom>
            <a:noFill/>
            <a:ln w="28575" cap="flat" cmpd="sng" algn="ctr">
              <a:solidFill>
                <a:schemeClr val="bg1"/>
              </a:solidFill>
              <a:prstDash val="solid"/>
              <a:headEnd type="none" w="med" len="med"/>
              <a:tailEnd type="triangle" w="med" len="med"/>
            </a:ln>
            <a:effectLst/>
          </p:spPr>
        </p:cxnSp>
        <p:cxnSp>
          <p:nvCxnSpPr>
            <p:cNvPr id="9" name="Straight Arrow Connector 8">
              <a:extLst>
                <a:ext uri="{FF2B5EF4-FFF2-40B4-BE49-F238E27FC236}">
                  <a16:creationId xmlns:a16="http://schemas.microsoft.com/office/drawing/2014/main" id="{50D4F39E-B1B7-4884-AE4F-27FAC92635CF}"/>
                </a:ext>
              </a:extLst>
            </p:cNvPr>
            <p:cNvCxnSpPr>
              <a:cxnSpLocks/>
            </p:cNvCxnSpPr>
            <p:nvPr/>
          </p:nvCxnSpPr>
          <p:spPr>
            <a:xfrm rot="16200000">
              <a:off x="9023854" y="4872090"/>
              <a:ext cx="0" cy="222928"/>
            </a:xfrm>
            <a:prstGeom prst="straightConnector1">
              <a:avLst/>
            </a:prstGeom>
            <a:noFill/>
            <a:ln w="28575" cap="flat" cmpd="sng" algn="ctr">
              <a:solidFill>
                <a:schemeClr val="bg1"/>
              </a:solidFill>
              <a:prstDash val="solid"/>
              <a:headEnd type="none" w="med" len="med"/>
              <a:tailEnd type="triangle" w="med" len="med"/>
            </a:ln>
            <a:effectLst/>
          </p:spPr>
        </p:cxnSp>
        <p:cxnSp>
          <p:nvCxnSpPr>
            <p:cNvPr id="10" name="Straight Arrow Connector 9">
              <a:extLst>
                <a:ext uri="{FF2B5EF4-FFF2-40B4-BE49-F238E27FC236}">
                  <a16:creationId xmlns:a16="http://schemas.microsoft.com/office/drawing/2014/main" id="{7826E747-687D-497B-8B35-CAD4372164D0}"/>
                </a:ext>
              </a:extLst>
            </p:cNvPr>
            <p:cNvCxnSpPr>
              <a:cxnSpLocks/>
            </p:cNvCxnSpPr>
            <p:nvPr/>
          </p:nvCxnSpPr>
          <p:spPr>
            <a:xfrm rot="16200000">
              <a:off x="2320536" y="4891270"/>
              <a:ext cx="182880" cy="365760"/>
            </a:xfrm>
            <a:prstGeom prst="straightConnector1">
              <a:avLst/>
            </a:prstGeom>
            <a:noFill/>
            <a:ln w="28575" cap="flat" cmpd="sng" algn="ctr">
              <a:solidFill>
                <a:schemeClr val="bg1"/>
              </a:solidFill>
              <a:prstDash val="solid"/>
              <a:headEnd type="none" w="med" len="med"/>
              <a:tailEnd type="triangle" w="med" len="med"/>
            </a:ln>
            <a:effectLst/>
          </p:spPr>
        </p:cxnSp>
        <p:sp>
          <p:nvSpPr>
            <p:cNvPr id="11" name="TextBox 10">
              <a:extLst>
                <a:ext uri="{FF2B5EF4-FFF2-40B4-BE49-F238E27FC236}">
                  <a16:creationId xmlns:a16="http://schemas.microsoft.com/office/drawing/2014/main" id="{AF9AA8F1-A741-4BA4-86DA-62D3AB6B9F4C}"/>
                </a:ext>
              </a:extLst>
            </p:cNvPr>
            <p:cNvSpPr txBox="1"/>
            <p:nvPr/>
          </p:nvSpPr>
          <p:spPr>
            <a:xfrm>
              <a:off x="6524917" y="4798147"/>
              <a:ext cx="2389053" cy="369332"/>
            </a:xfrm>
            <a:prstGeom prst="rect">
              <a:avLst/>
            </a:prstGeom>
            <a:solidFill>
              <a:schemeClr val="accent1"/>
            </a:solidFill>
            <a:ln>
              <a:noFill/>
            </a:ln>
          </p:spPr>
          <p:txBody>
            <a:bodyPr wrap="square"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Calibri" panose="020F0502020204030204" pitchFamily="34" charset="0"/>
                  <a:ea typeface="+mn-ea"/>
                  <a:cs typeface="+mn-cs"/>
                </a:rPr>
                <a:t>D-VRd</a:t>
              </a:r>
              <a:r>
                <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mn-cs"/>
                </a:rPr>
                <a:t> in 21-day cycles</a:t>
              </a:r>
            </a:p>
          </p:txBody>
        </p:sp>
        <p:sp>
          <p:nvSpPr>
            <p:cNvPr id="12" name="TextBox 11">
              <a:extLst>
                <a:ext uri="{FF2B5EF4-FFF2-40B4-BE49-F238E27FC236}">
                  <a16:creationId xmlns:a16="http://schemas.microsoft.com/office/drawing/2014/main" id="{A389375F-A1AD-47E5-88C2-565B19159D46}"/>
                </a:ext>
              </a:extLst>
            </p:cNvPr>
            <p:cNvSpPr txBox="1"/>
            <p:nvPr/>
          </p:nvSpPr>
          <p:spPr>
            <a:xfrm>
              <a:off x="9158993" y="4798147"/>
              <a:ext cx="2362999" cy="369332"/>
            </a:xfrm>
            <a:prstGeom prst="rect">
              <a:avLst/>
            </a:prstGeom>
            <a:solidFill>
              <a:schemeClr val="accent1"/>
            </a:solidFill>
            <a:ln>
              <a:noFill/>
            </a:ln>
          </p:spPr>
          <p:txBody>
            <a:bodyPr wrap="square"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Calibri" panose="020F0502020204030204" pitchFamily="34" charset="0"/>
                  <a:ea typeface="+mn-ea"/>
                  <a:cs typeface="+mn-cs"/>
                </a:rPr>
                <a:t>D-R</a:t>
              </a:r>
              <a:r>
                <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mn-cs"/>
                </a:rPr>
                <a:t> in 28-day cycles</a:t>
              </a:r>
            </a:p>
          </p:txBody>
        </p:sp>
        <p:sp>
          <p:nvSpPr>
            <p:cNvPr id="13" name="TextBox 12">
              <a:extLst>
                <a:ext uri="{FF2B5EF4-FFF2-40B4-BE49-F238E27FC236}">
                  <a16:creationId xmlns:a16="http://schemas.microsoft.com/office/drawing/2014/main" id="{78DFA9BD-E4AE-4A51-97DE-8C071265E61E}"/>
                </a:ext>
              </a:extLst>
            </p:cNvPr>
            <p:cNvSpPr txBox="1"/>
            <p:nvPr/>
          </p:nvSpPr>
          <p:spPr>
            <a:xfrm>
              <a:off x="5461922" y="4821900"/>
              <a:ext cx="822960" cy="369332"/>
            </a:xfrm>
            <a:prstGeom prst="rect">
              <a:avLst/>
            </a:prstGeom>
            <a:solidFill>
              <a:schemeClr val="accent2">
                <a:lumMod val="40000"/>
                <a:lumOff val="60000"/>
              </a:schemeClr>
            </a:solidFill>
            <a:ln>
              <a:noFill/>
            </a:ln>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ASCT</a:t>
              </a:r>
            </a:p>
          </p:txBody>
        </p:sp>
        <p:sp>
          <p:nvSpPr>
            <p:cNvPr id="14" name="TextBox 13">
              <a:extLst>
                <a:ext uri="{FF2B5EF4-FFF2-40B4-BE49-F238E27FC236}">
                  <a16:creationId xmlns:a16="http://schemas.microsoft.com/office/drawing/2014/main" id="{000312DC-FB8A-43CE-845D-8F0B8BE06D87}"/>
                </a:ext>
              </a:extLst>
            </p:cNvPr>
            <p:cNvSpPr txBox="1"/>
            <p:nvPr/>
          </p:nvSpPr>
          <p:spPr bwMode="auto">
            <a:xfrm>
              <a:off x="2555072" y="4439885"/>
              <a:ext cx="19437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Induction</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Cycles 1-4</a:t>
              </a:r>
            </a:p>
          </p:txBody>
        </p:sp>
        <p:sp>
          <p:nvSpPr>
            <p:cNvPr id="15" name="TextBox 14">
              <a:extLst>
                <a:ext uri="{FF2B5EF4-FFF2-40B4-BE49-F238E27FC236}">
                  <a16:creationId xmlns:a16="http://schemas.microsoft.com/office/drawing/2014/main" id="{178126A1-4D04-4ADA-B16E-CCDCD501D87B}"/>
                </a:ext>
              </a:extLst>
            </p:cNvPr>
            <p:cNvSpPr txBox="1"/>
            <p:nvPr/>
          </p:nvSpPr>
          <p:spPr bwMode="auto">
            <a:xfrm>
              <a:off x="6371776" y="4439885"/>
              <a:ext cx="2393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Consolidation</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Cycles 5-6*</a:t>
              </a:r>
            </a:p>
          </p:txBody>
        </p:sp>
        <p:sp>
          <p:nvSpPr>
            <p:cNvPr id="16" name="TextBox 15">
              <a:extLst>
                <a:ext uri="{FF2B5EF4-FFF2-40B4-BE49-F238E27FC236}">
                  <a16:creationId xmlns:a16="http://schemas.microsoft.com/office/drawing/2014/main" id="{75DC0E25-C8D4-4558-B5C3-984C39F1F352}"/>
                </a:ext>
              </a:extLst>
            </p:cNvPr>
            <p:cNvSpPr txBox="1"/>
            <p:nvPr/>
          </p:nvSpPr>
          <p:spPr bwMode="auto">
            <a:xfrm>
              <a:off x="8971729" y="4439885"/>
              <a:ext cx="27415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Maintenance</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Until PD or 2 yr</a:t>
              </a:r>
              <a:r>
                <a:rPr kumimoji="0" lang="en-US" sz="16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61" name="TextBox 26">
              <a:extLst>
                <a:ext uri="{FF2B5EF4-FFF2-40B4-BE49-F238E27FC236}">
                  <a16:creationId xmlns:a16="http://schemas.microsoft.com/office/drawing/2014/main" id="{A6FC8AA5-B780-4435-B4EC-0457CD61AEC0}"/>
                </a:ext>
              </a:extLst>
            </p:cNvPr>
            <p:cNvSpPr txBox="1"/>
            <p:nvPr/>
          </p:nvSpPr>
          <p:spPr>
            <a:xfrm>
              <a:off x="2666235" y="5309161"/>
              <a:ext cx="2468880" cy="365760"/>
            </a:xfrm>
            <a:prstGeom prst="rect">
              <a:avLst/>
            </a:prstGeom>
            <a:solidFill>
              <a:schemeClr val="accent3"/>
            </a:solidFill>
            <a:ln>
              <a:noFill/>
            </a:ln>
          </p:spPr>
          <p:txBody>
            <a:bodyPr wrap="square">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b="1"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VRd</a:t>
              </a:r>
              <a:r>
                <a:rPr kumimoji="0" lang="en-US"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r>
                <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in </a:t>
              </a:r>
              <a:r>
                <a:rPr kumimoji="0" lang="en-US"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21-day cycles</a:t>
              </a:r>
            </a:p>
          </p:txBody>
        </p:sp>
        <p:sp>
          <p:nvSpPr>
            <p:cNvPr id="62" name="TextBox 31">
              <a:extLst>
                <a:ext uri="{FF2B5EF4-FFF2-40B4-BE49-F238E27FC236}">
                  <a16:creationId xmlns:a16="http://schemas.microsoft.com/office/drawing/2014/main" id="{C9CB70E6-189B-4D25-8494-DE1048326F26}"/>
                </a:ext>
              </a:extLst>
            </p:cNvPr>
            <p:cNvSpPr txBox="1"/>
            <p:nvPr/>
          </p:nvSpPr>
          <p:spPr>
            <a:xfrm>
              <a:off x="6524917" y="5309161"/>
              <a:ext cx="2389053" cy="365760"/>
            </a:xfrm>
            <a:prstGeom prst="rect">
              <a:avLst/>
            </a:prstGeom>
            <a:solidFill>
              <a:schemeClr val="accent3"/>
            </a:solidFill>
            <a:ln>
              <a:noFill/>
            </a:ln>
          </p:spPr>
          <p:txBody>
            <a:bodyPr wrap="square" anchor="ctr">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VRd</a:t>
              </a:r>
              <a:r>
                <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in 21-day cycles</a:t>
              </a:r>
            </a:p>
          </p:txBody>
        </p:sp>
        <p:sp>
          <p:nvSpPr>
            <p:cNvPr id="63" name="TextBox 32">
              <a:extLst>
                <a:ext uri="{FF2B5EF4-FFF2-40B4-BE49-F238E27FC236}">
                  <a16:creationId xmlns:a16="http://schemas.microsoft.com/office/drawing/2014/main" id="{5598D462-0D31-4718-99C0-93EA9E558426}"/>
                </a:ext>
              </a:extLst>
            </p:cNvPr>
            <p:cNvSpPr txBox="1"/>
            <p:nvPr/>
          </p:nvSpPr>
          <p:spPr>
            <a:xfrm>
              <a:off x="9158992" y="5309161"/>
              <a:ext cx="2362999" cy="365760"/>
            </a:xfrm>
            <a:prstGeom prst="rect">
              <a:avLst/>
            </a:prstGeom>
            <a:solidFill>
              <a:schemeClr val="accent3"/>
            </a:solidFill>
            <a:ln>
              <a:noFill/>
            </a:ln>
          </p:spPr>
          <p:txBody>
            <a:bodyPr wrap="square">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R</a:t>
              </a:r>
              <a:r>
                <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in 28-day cycles</a:t>
              </a:r>
            </a:p>
          </p:txBody>
        </p:sp>
        <p:cxnSp>
          <p:nvCxnSpPr>
            <p:cNvPr id="64" name="Straight Arrow Connector 63">
              <a:extLst>
                <a:ext uri="{FF2B5EF4-FFF2-40B4-BE49-F238E27FC236}">
                  <a16:creationId xmlns:a16="http://schemas.microsoft.com/office/drawing/2014/main" id="{2C6037D1-3C35-44A6-A03E-469D65935640}"/>
                </a:ext>
              </a:extLst>
            </p:cNvPr>
            <p:cNvCxnSpPr>
              <a:cxnSpLocks/>
            </p:cNvCxnSpPr>
            <p:nvPr/>
          </p:nvCxnSpPr>
          <p:spPr>
            <a:xfrm rot="16200000">
              <a:off x="5321009" y="5382922"/>
              <a:ext cx="0" cy="222928"/>
            </a:xfrm>
            <a:prstGeom prst="straightConnector1">
              <a:avLst/>
            </a:prstGeom>
            <a:noFill/>
            <a:ln w="28575" cap="flat" cmpd="sng" algn="ctr">
              <a:solidFill>
                <a:schemeClr val="bg1"/>
              </a:solidFill>
              <a:prstDash val="solid"/>
              <a:headEnd type="none" w="med" len="med"/>
              <a:tailEnd type="triangle" w="med" len="med"/>
            </a:ln>
            <a:effectLst/>
          </p:spPr>
        </p:cxnSp>
        <p:cxnSp>
          <p:nvCxnSpPr>
            <p:cNvPr id="65" name="Straight Arrow Connector 64">
              <a:extLst>
                <a:ext uri="{FF2B5EF4-FFF2-40B4-BE49-F238E27FC236}">
                  <a16:creationId xmlns:a16="http://schemas.microsoft.com/office/drawing/2014/main" id="{E6DFC721-0ACD-4FBC-BB11-750FCEDEA68F}"/>
                </a:ext>
              </a:extLst>
            </p:cNvPr>
            <p:cNvCxnSpPr>
              <a:cxnSpLocks/>
            </p:cNvCxnSpPr>
            <p:nvPr/>
          </p:nvCxnSpPr>
          <p:spPr>
            <a:xfrm rot="16200000">
              <a:off x="6392396" y="5382924"/>
              <a:ext cx="0" cy="222928"/>
            </a:xfrm>
            <a:prstGeom prst="straightConnector1">
              <a:avLst/>
            </a:prstGeom>
            <a:noFill/>
            <a:ln w="28575" cap="flat" cmpd="sng" algn="ctr">
              <a:solidFill>
                <a:schemeClr val="bg1"/>
              </a:solidFill>
              <a:prstDash val="solid"/>
              <a:headEnd type="none" w="med" len="med"/>
              <a:tailEnd type="triangle" w="med" len="med"/>
            </a:ln>
            <a:effectLst/>
          </p:spPr>
        </p:cxnSp>
        <p:cxnSp>
          <p:nvCxnSpPr>
            <p:cNvPr id="66" name="Straight Arrow Connector 65">
              <a:extLst>
                <a:ext uri="{FF2B5EF4-FFF2-40B4-BE49-F238E27FC236}">
                  <a16:creationId xmlns:a16="http://schemas.microsoft.com/office/drawing/2014/main" id="{32C4EE1D-FAA0-4FD7-9365-5D5EDB2C43A0}"/>
                </a:ext>
              </a:extLst>
            </p:cNvPr>
            <p:cNvCxnSpPr>
              <a:cxnSpLocks/>
            </p:cNvCxnSpPr>
            <p:nvPr/>
          </p:nvCxnSpPr>
          <p:spPr>
            <a:xfrm rot="16200000">
              <a:off x="9027169" y="5422055"/>
              <a:ext cx="0" cy="222928"/>
            </a:xfrm>
            <a:prstGeom prst="straightConnector1">
              <a:avLst/>
            </a:prstGeom>
            <a:noFill/>
            <a:ln w="28575" cap="flat" cmpd="sng" algn="ctr">
              <a:solidFill>
                <a:schemeClr val="bg1"/>
              </a:solidFill>
              <a:prstDash val="solid"/>
              <a:headEnd type="none" w="med" len="med"/>
              <a:tailEnd type="triangle" w="med" len="med"/>
            </a:ln>
            <a:effectLst/>
          </p:spPr>
        </p:cxnSp>
        <p:sp>
          <p:nvSpPr>
            <p:cNvPr id="67" name="TextBox 66">
              <a:extLst>
                <a:ext uri="{FF2B5EF4-FFF2-40B4-BE49-F238E27FC236}">
                  <a16:creationId xmlns:a16="http://schemas.microsoft.com/office/drawing/2014/main" id="{23025EF9-2ACC-4404-8BA1-ED08882D7D8A}"/>
                </a:ext>
              </a:extLst>
            </p:cNvPr>
            <p:cNvSpPr txBox="1"/>
            <p:nvPr/>
          </p:nvSpPr>
          <p:spPr>
            <a:xfrm>
              <a:off x="5465237" y="5309161"/>
              <a:ext cx="822960" cy="369332"/>
            </a:xfrm>
            <a:prstGeom prst="rect">
              <a:avLst/>
            </a:prstGeom>
            <a:solidFill>
              <a:schemeClr val="accent2">
                <a:lumMod val="40000"/>
                <a:lumOff val="60000"/>
              </a:schemeClr>
            </a:solidFill>
            <a:ln>
              <a:noFill/>
            </a:ln>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ASCT</a:t>
              </a:r>
            </a:p>
          </p:txBody>
        </p:sp>
        <p:cxnSp>
          <p:nvCxnSpPr>
            <p:cNvPr id="68" name="Straight Arrow Connector 67">
              <a:extLst>
                <a:ext uri="{FF2B5EF4-FFF2-40B4-BE49-F238E27FC236}">
                  <a16:creationId xmlns:a16="http://schemas.microsoft.com/office/drawing/2014/main" id="{B83389BE-3B07-4893-86A6-A1687136DA32}"/>
                </a:ext>
              </a:extLst>
            </p:cNvPr>
            <p:cNvCxnSpPr>
              <a:cxnSpLocks/>
            </p:cNvCxnSpPr>
            <p:nvPr/>
          </p:nvCxnSpPr>
          <p:spPr>
            <a:xfrm>
              <a:off x="2222472" y="5317990"/>
              <a:ext cx="365760" cy="182880"/>
            </a:xfrm>
            <a:prstGeom prst="straightConnector1">
              <a:avLst/>
            </a:prstGeom>
            <a:noFill/>
            <a:ln w="28575" cap="flat" cmpd="sng" algn="ctr">
              <a:solidFill>
                <a:schemeClr val="bg1"/>
              </a:solidFill>
              <a:prstDash val="solid"/>
              <a:headEnd type="none" w="med" len="med"/>
              <a:tailEnd type="triangle" w="med" len="med"/>
            </a:ln>
            <a:effectLst/>
          </p:spPr>
        </p:cxnSp>
      </p:grpSp>
    </p:spTree>
    <p:extLst>
      <p:ext uri="{BB962C8B-B14F-4D97-AF65-F5344CB8AC3E}">
        <p14:creationId xmlns:p14="http://schemas.microsoft.com/office/powerpoint/2010/main" val="287609291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32082C-D1AB-4A17-8B65-FAC1B984C28A}"/>
              </a:ext>
            </a:extLst>
          </p:cNvPr>
          <p:cNvSpPr>
            <a:spLocks noGrp="1"/>
          </p:cNvSpPr>
          <p:nvPr>
            <p:ph type="title"/>
          </p:nvPr>
        </p:nvSpPr>
        <p:spPr/>
        <p:txBody>
          <a:bodyPr/>
          <a:lstStyle/>
          <a:p>
            <a:r>
              <a:rPr lang="en-US" dirty="0"/>
              <a:t>Daratumumab-Based Quads: Depth of Response</a:t>
            </a:r>
          </a:p>
        </p:txBody>
      </p:sp>
      <p:graphicFrame>
        <p:nvGraphicFramePr>
          <p:cNvPr id="4" name="Table 4">
            <a:extLst>
              <a:ext uri="{FF2B5EF4-FFF2-40B4-BE49-F238E27FC236}">
                <a16:creationId xmlns:a16="http://schemas.microsoft.com/office/drawing/2014/main" id="{BC94E01B-32FC-4F30-87CD-C6240C0BFC3F}"/>
              </a:ext>
            </a:extLst>
          </p:cNvPr>
          <p:cNvGraphicFramePr>
            <a:graphicFrameLocks noGrp="1"/>
          </p:cNvGraphicFramePr>
          <p:nvPr>
            <p:ph idx="1"/>
            <p:extLst>
              <p:ext uri="{D42A27DB-BD31-4B8C-83A1-F6EECF244321}">
                <p14:modId xmlns:p14="http://schemas.microsoft.com/office/powerpoint/2010/main" val="1140201210"/>
              </p:ext>
            </p:extLst>
          </p:nvPr>
        </p:nvGraphicFramePr>
        <p:xfrm>
          <a:off x="723900" y="1600200"/>
          <a:ext cx="10782300" cy="1981200"/>
        </p:xfrm>
        <a:graphic>
          <a:graphicData uri="http://schemas.openxmlformats.org/drawingml/2006/table">
            <a:tbl>
              <a:tblPr firstRow="1" bandRow="1">
                <a:tableStyleId>{5C22544A-7EE6-4342-B048-85BDC9FD1C3A}</a:tableStyleId>
              </a:tblPr>
              <a:tblGrid>
                <a:gridCol w="1859172">
                  <a:extLst>
                    <a:ext uri="{9D8B030D-6E8A-4147-A177-3AD203B41FA5}">
                      <a16:colId xmlns:a16="http://schemas.microsoft.com/office/drawing/2014/main" val="2057586163"/>
                    </a:ext>
                  </a:extLst>
                </a:gridCol>
                <a:gridCol w="1313858">
                  <a:extLst>
                    <a:ext uri="{9D8B030D-6E8A-4147-A177-3AD203B41FA5}">
                      <a16:colId xmlns:a16="http://schemas.microsoft.com/office/drawing/2014/main" val="3883723485"/>
                    </a:ext>
                  </a:extLst>
                </a:gridCol>
                <a:gridCol w="765353">
                  <a:extLst>
                    <a:ext uri="{9D8B030D-6E8A-4147-A177-3AD203B41FA5}">
                      <a16:colId xmlns:a16="http://schemas.microsoft.com/office/drawing/2014/main" val="2447093769"/>
                    </a:ext>
                  </a:extLst>
                </a:gridCol>
                <a:gridCol w="854645">
                  <a:extLst>
                    <a:ext uri="{9D8B030D-6E8A-4147-A177-3AD203B41FA5}">
                      <a16:colId xmlns:a16="http://schemas.microsoft.com/office/drawing/2014/main" val="4142070427"/>
                    </a:ext>
                  </a:extLst>
                </a:gridCol>
                <a:gridCol w="1100759">
                  <a:extLst>
                    <a:ext uri="{9D8B030D-6E8A-4147-A177-3AD203B41FA5}">
                      <a16:colId xmlns:a16="http://schemas.microsoft.com/office/drawing/2014/main" val="3123290642"/>
                    </a:ext>
                  </a:extLst>
                </a:gridCol>
                <a:gridCol w="863648">
                  <a:extLst>
                    <a:ext uri="{9D8B030D-6E8A-4147-A177-3AD203B41FA5}">
                      <a16:colId xmlns:a16="http://schemas.microsoft.com/office/drawing/2014/main" val="1881971629"/>
                    </a:ext>
                  </a:extLst>
                </a:gridCol>
                <a:gridCol w="1091757">
                  <a:extLst>
                    <a:ext uri="{9D8B030D-6E8A-4147-A177-3AD203B41FA5}">
                      <a16:colId xmlns:a16="http://schemas.microsoft.com/office/drawing/2014/main" val="3727408560"/>
                    </a:ext>
                  </a:extLst>
                </a:gridCol>
                <a:gridCol w="859896">
                  <a:extLst>
                    <a:ext uri="{9D8B030D-6E8A-4147-A177-3AD203B41FA5}">
                      <a16:colId xmlns:a16="http://schemas.microsoft.com/office/drawing/2014/main" val="3852058065"/>
                    </a:ext>
                  </a:extLst>
                </a:gridCol>
                <a:gridCol w="1095509">
                  <a:extLst>
                    <a:ext uri="{9D8B030D-6E8A-4147-A177-3AD203B41FA5}">
                      <a16:colId xmlns:a16="http://schemas.microsoft.com/office/drawing/2014/main" val="2316490795"/>
                    </a:ext>
                  </a:extLst>
                </a:gridCol>
                <a:gridCol w="977703">
                  <a:extLst>
                    <a:ext uri="{9D8B030D-6E8A-4147-A177-3AD203B41FA5}">
                      <a16:colId xmlns:a16="http://schemas.microsoft.com/office/drawing/2014/main" val="4072151127"/>
                    </a:ext>
                  </a:extLst>
                </a:gridCol>
              </a:tblGrid>
              <a:tr h="0">
                <a:tc rowSpan="3">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Trial</a:t>
                      </a: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row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Regimen</a:t>
                      </a: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row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N</a:t>
                      </a: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gridSpan="7">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Depth of Response, %</a:t>
                      </a:r>
                    </a:p>
                  </a:txBody>
                  <a:tcPr marL="118872" marR="118872"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82E74"/>
                    </a:solidFill>
                  </a:tcPr>
                </a:tc>
                <a:tc hMerge="1">
                  <a:txBody>
                    <a:bodyPr/>
                    <a:lstStyle/>
                    <a:p>
                      <a:endParaRPr lang="en-US"/>
                    </a:p>
                  </a:txBody>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82E74"/>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550778239"/>
                  </a:ext>
                </a:extLst>
              </a:tr>
              <a:tr h="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82E74"/>
                    </a:solidFill>
                  </a:tcPr>
                </a:tc>
                <a:tc v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82E74"/>
                    </a:solidFill>
                  </a:tcPr>
                </a:tc>
                <a:tc v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82E74"/>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Post Induction</a:t>
                      </a:r>
                    </a:p>
                  </a:txBody>
                  <a:tcPr marL="118872" marR="118872" anchor="ctr">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Post ASCT</a:t>
                      </a:r>
                    </a:p>
                  </a:txBody>
                  <a:tcPr marL="118872" marR="118872" anchor="ctr">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tc hMerge="1">
                  <a:txBody>
                    <a:bodyPr/>
                    <a:lstStyle/>
                    <a:p>
                      <a:endParaRPr lang="en-US"/>
                    </a:p>
                  </a:txBody>
                  <a:tcPr/>
                </a:tc>
                <a:tc grid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Post Consolidation</a:t>
                      </a:r>
                    </a:p>
                  </a:txBody>
                  <a:tcPr marL="118872" marR="118872" anchor="ctr">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2000" b="1" dirty="0"/>
                    </a:p>
                  </a:txBody>
                  <a:tcPr/>
                </a:tc>
                <a:extLst>
                  <a:ext uri="{0D108BD9-81ED-4DB2-BD59-A6C34878D82A}">
                    <a16:rowId xmlns:a16="http://schemas.microsoft.com/office/drawing/2014/main" val="2717934706"/>
                  </a:ext>
                </a:extLst>
              </a:tr>
              <a:tr h="0">
                <a:tc vMerge="1">
                  <a:txBody>
                    <a:bodyPr/>
                    <a:lstStyle/>
                    <a:p>
                      <a:endParaRPr lang="en-US" sz="2000" b="1" dirty="0"/>
                    </a:p>
                  </a:txBody>
                  <a:tcPr marL="118872" marR="118872">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682E74"/>
                    </a:solidFill>
                  </a:tcPr>
                </a:tc>
                <a:tc v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682E74"/>
                    </a:solidFill>
                  </a:tcPr>
                </a:tc>
                <a:tc v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sCR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VGPR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sCR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VGPR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sCR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VGPR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MRD-</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67872133"/>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CASSIOPEIA</a:t>
                      </a:r>
                      <a:endParaRPr kumimoji="0" lang="en-US" sz="2000" b="0" i="0" u="none" strike="noStrike" kern="1200" cap="none" normalizeH="0" baseline="30000" dirty="0">
                        <a:ln>
                          <a:noFill/>
                        </a:ln>
                        <a:solidFill>
                          <a:schemeClr val="bg2">
                            <a:lumMod val="10000"/>
                          </a:schemeClr>
                        </a:solidFill>
                        <a:effectLst/>
                        <a:latin typeface="Calibri" panose="020F0502020204030204" pitchFamily="34" charset="0"/>
                        <a:ea typeface="+mn-ea"/>
                        <a:cs typeface="+mn-cs"/>
                      </a:endParaRP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VTd</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542</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6.5</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47.2</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9.4</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52.8</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20.3</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52.0</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44</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4177295446"/>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endPar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Dara-VTd</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543</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7.4</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50.5</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13.4</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54.1</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28.9</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44.6</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64</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617433473"/>
                  </a:ext>
                </a:extLst>
              </a:tr>
            </a:tbl>
          </a:graphicData>
        </a:graphic>
      </p:graphicFrame>
      <p:sp>
        <p:nvSpPr>
          <p:cNvPr id="9" name="Text Box 15">
            <a:extLst>
              <a:ext uri="{FF2B5EF4-FFF2-40B4-BE49-F238E27FC236}">
                <a16:creationId xmlns:a16="http://schemas.microsoft.com/office/drawing/2014/main" id="{D0DC6967-FDF1-4AFE-A60F-9413A685F69A}"/>
              </a:ext>
            </a:extLst>
          </p:cNvPr>
          <p:cNvSpPr txBox="1">
            <a:spLocks noChangeArrowheads="1"/>
          </p:cNvSpPr>
          <p:nvPr/>
        </p:nvSpPr>
        <p:spPr bwMode="auto">
          <a:xfrm>
            <a:off x="450459"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Moreau. Lancet. 2019;394:29.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Voorhees. Blood. 2020; 136:936</a:t>
            </a:r>
            <a:endPar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endParaRPr>
          </a:p>
        </p:txBody>
      </p:sp>
      <p:cxnSp>
        <p:nvCxnSpPr>
          <p:cNvPr id="15" name="Straight Connector 14">
            <a:extLst>
              <a:ext uri="{FF2B5EF4-FFF2-40B4-BE49-F238E27FC236}">
                <a16:creationId xmlns:a16="http://schemas.microsoft.com/office/drawing/2014/main" id="{99F34451-B9EB-49F1-AF2F-3FBF1C30449D}"/>
              </a:ext>
            </a:extLst>
          </p:cNvPr>
          <p:cNvCxnSpPr>
            <a:cxnSpLocks/>
          </p:cNvCxnSpPr>
          <p:nvPr/>
        </p:nvCxnSpPr>
        <p:spPr bwMode="auto">
          <a:xfrm>
            <a:off x="4662759" y="2405611"/>
            <a:ext cx="1811020" cy="0"/>
          </a:xfrm>
          <a:prstGeom prst="line">
            <a:avLst/>
          </a:prstGeom>
          <a:noFill/>
          <a:ln w="12700" cap="flat" cmpd="sng" algn="ctr">
            <a:solidFill>
              <a:schemeClr val="tx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DB9A126A-A3EB-43CE-B711-1408DB70F97E}"/>
              </a:ext>
            </a:extLst>
          </p:cNvPr>
          <p:cNvCxnSpPr>
            <a:cxnSpLocks/>
          </p:cNvCxnSpPr>
          <p:nvPr/>
        </p:nvCxnSpPr>
        <p:spPr bwMode="auto">
          <a:xfrm>
            <a:off x="6598239" y="2415339"/>
            <a:ext cx="1811020" cy="0"/>
          </a:xfrm>
          <a:prstGeom prst="line">
            <a:avLst/>
          </a:prstGeom>
          <a:noFill/>
          <a:ln w="12700" cap="flat" cmpd="sng" algn="ctr">
            <a:solidFill>
              <a:schemeClr val="tx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3FA076BA-19E4-44B8-B034-BF76406A70BE}"/>
              </a:ext>
            </a:extLst>
          </p:cNvPr>
          <p:cNvCxnSpPr>
            <a:cxnSpLocks/>
          </p:cNvCxnSpPr>
          <p:nvPr/>
        </p:nvCxnSpPr>
        <p:spPr bwMode="auto">
          <a:xfrm>
            <a:off x="8544516" y="2415339"/>
            <a:ext cx="2809875" cy="0"/>
          </a:xfrm>
          <a:prstGeom prst="line">
            <a:avLst/>
          </a:prstGeom>
          <a:noFill/>
          <a:ln w="12700" cap="flat" cmpd="sng" algn="ctr">
            <a:solidFill>
              <a:schemeClr val="tx1"/>
            </a:solidFill>
            <a:prstDash val="solid"/>
            <a:round/>
            <a:headEnd type="none" w="med" len="med"/>
            <a:tailEnd type="none" w="med" len="med"/>
          </a:ln>
          <a:effectLst/>
        </p:spPr>
      </p:cxnSp>
      <p:graphicFrame>
        <p:nvGraphicFramePr>
          <p:cNvPr id="13" name="Table 4">
            <a:extLst>
              <a:ext uri="{FF2B5EF4-FFF2-40B4-BE49-F238E27FC236}">
                <a16:creationId xmlns:a16="http://schemas.microsoft.com/office/drawing/2014/main" id="{F571F4A3-F99C-443A-8282-EFFC0F2DEECF}"/>
              </a:ext>
            </a:extLst>
          </p:cNvPr>
          <p:cNvGraphicFramePr>
            <a:graphicFrameLocks/>
          </p:cNvGraphicFramePr>
          <p:nvPr>
            <p:extLst>
              <p:ext uri="{D42A27DB-BD31-4B8C-83A1-F6EECF244321}">
                <p14:modId xmlns:p14="http://schemas.microsoft.com/office/powerpoint/2010/main" val="4032655493"/>
              </p:ext>
            </p:extLst>
          </p:nvPr>
        </p:nvGraphicFramePr>
        <p:xfrm>
          <a:off x="723900" y="3927562"/>
          <a:ext cx="10782300" cy="1981200"/>
        </p:xfrm>
        <a:graphic>
          <a:graphicData uri="http://schemas.openxmlformats.org/drawingml/2006/table">
            <a:tbl>
              <a:tblPr firstRow="1" bandRow="1">
                <a:tableStyleId>{5C22544A-7EE6-4342-B048-85BDC9FD1C3A}</a:tableStyleId>
              </a:tblPr>
              <a:tblGrid>
                <a:gridCol w="1859172">
                  <a:extLst>
                    <a:ext uri="{9D8B030D-6E8A-4147-A177-3AD203B41FA5}">
                      <a16:colId xmlns:a16="http://schemas.microsoft.com/office/drawing/2014/main" val="2057586163"/>
                    </a:ext>
                  </a:extLst>
                </a:gridCol>
                <a:gridCol w="1313858">
                  <a:extLst>
                    <a:ext uri="{9D8B030D-6E8A-4147-A177-3AD203B41FA5}">
                      <a16:colId xmlns:a16="http://schemas.microsoft.com/office/drawing/2014/main" val="3883723485"/>
                    </a:ext>
                  </a:extLst>
                </a:gridCol>
                <a:gridCol w="765353">
                  <a:extLst>
                    <a:ext uri="{9D8B030D-6E8A-4147-A177-3AD203B41FA5}">
                      <a16:colId xmlns:a16="http://schemas.microsoft.com/office/drawing/2014/main" val="2447093769"/>
                    </a:ext>
                  </a:extLst>
                </a:gridCol>
                <a:gridCol w="854645">
                  <a:extLst>
                    <a:ext uri="{9D8B030D-6E8A-4147-A177-3AD203B41FA5}">
                      <a16:colId xmlns:a16="http://schemas.microsoft.com/office/drawing/2014/main" val="4142070427"/>
                    </a:ext>
                  </a:extLst>
                </a:gridCol>
                <a:gridCol w="1100759">
                  <a:extLst>
                    <a:ext uri="{9D8B030D-6E8A-4147-A177-3AD203B41FA5}">
                      <a16:colId xmlns:a16="http://schemas.microsoft.com/office/drawing/2014/main" val="3123290642"/>
                    </a:ext>
                  </a:extLst>
                </a:gridCol>
                <a:gridCol w="863648">
                  <a:extLst>
                    <a:ext uri="{9D8B030D-6E8A-4147-A177-3AD203B41FA5}">
                      <a16:colId xmlns:a16="http://schemas.microsoft.com/office/drawing/2014/main" val="1881971629"/>
                    </a:ext>
                  </a:extLst>
                </a:gridCol>
                <a:gridCol w="1091757">
                  <a:extLst>
                    <a:ext uri="{9D8B030D-6E8A-4147-A177-3AD203B41FA5}">
                      <a16:colId xmlns:a16="http://schemas.microsoft.com/office/drawing/2014/main" val="3727408560"/>
                    </a:ext>
                  </a:extLst>
                </a:gridCol>
                <a:gridCol w="859897">
                  <a:extLst>
                    <a:ext uri="{9D8B030D-6E8A-4147-A177-3AD203B41FA5}">
                      <a16:colId xmlns:a16="http://schemas.microsoft.com/office/drawing/2014/main" val="3852058065"/>
                    </a:ext>
                  </a:extLst>
                </a:gridCol>
                <a:gridCol w="1095509">
                  <a:extLst>
                    <a:ext uri="{9D8B030D-6E8A-4147-A177-3AD203B41FA5}">
                      <a16:colId xmlns:a16="http://schemas.microsoft.com/office/drawing/2014/main" val="2316490795"/>
                    </a:ext>
                  </a:extLst>
                </a:gridCol>
                <a:gridCol w="977702">
                  <a:extLst>
                    <a:ext uri="{9D8B030D-6E8A-4147-A177-3AD203B41FA5}">
                      <a16:colId xmlns:a16="http://schemas.microsoft.com/office/drawing/2014/main" val="4072151127"/>
                    </a:ext>
                  </a:extLst>
                </a:gridCol>
              </a:tblGrid>
              <a:tr h="0">
                <a:tc rowSpan="3">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Trial</a:t>
                      </a: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row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Regimen</a:t>
                      </a: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row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N</a:t>
                      </a: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gridSpan="7">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Depth of Response, %</a:t>
                      </a:r>
                    </a:p>
                  </a:txBody>
                  <a:tcPr marL="118872" marR="118872"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82E74"/>
                    </a:solidFill>
                  </a:tcPr>
                </a:tc>
                <a:tc hMerge="1">
                  <a:txBody>
                    <a:bodyPr/>
                    <a:lstStyle/>
                    <a:p>
                      <a:endParaRPr lang="en-US"/>
                    </a:p>
                  </a:txBody>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82E74"/>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550778239"/>
                  </a:ext>
                </a:extLst>
              </a:tr>
              <a:tr h="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82E74"/>
                    </a:solidFill>
                  </a:tcPr>
                </a:tc>
                <a:tc v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82E74"/>
                    </a:solidFill>
                  </a:tcPr>
                </a:tc>
                <a:tc v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82E74"/>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Post Induction</a:t>
                      </a:r>
                    </a:p>
                  </a:txBody>
                  <a:tcPr marL="118872" marR="118872" anchor="ctr">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Post ASCT</a:t>
                      </a:r>
                    </a:p>
                  </a:txBody>
                  <a:tcPr marL="118872" marR="118872" anchor="ctr">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tc hMerge="1">
                  <a:txBody>
                    <a:bodyPr/>
                    <a:lstStyle/>
                    <a:p>
                      <a:endParaRPr lang="en-US"/>
                    </a:p>
                  </a:txBody>
                  <a:tcPr/>
                </a:tc>
                <a:tc grid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Post Consolidation</a:t>
                      </a:r>
                    </a:p>
                  </a:txBody>
                  <a:tcPr marL="118872" marR="118872" anchor="ctr">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2000" b="1" dirty="0"/>
                    </a:p>
                  </a:txBody>
                  <a:tcPr/>
                </a:tc>
                <a:extLst>
                  <a:ext uri="{0D108BD9-81ED-4DB2-BD59-A6C34878D82A}">
                    <a16:rowId xmlns:a16="http://schemas.microsoft.com/office/drawing/2014/main" val="2717934706"/>
                  </a:ext>
                </a:extLst>
              </a:tr>
              <a:tr h="0">
                <a:tc vMerge="1">
                  <a:txBody>
                    <a:bodyPr/>
                    <a:lstStyle/>
                    <a:p>
                      <a:endParaRPr lang="en-US" sz="2000" b="1" dirty="0"/>
                    </a:p>
                  </a:txBody>
                  <a:tcPr marL="118872" marR="118872">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682E74"/>
                    </a:solidFill>
                  </a:tcPr>
                </a:tc>
                <a:tc v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682E74"/>
                    </a:solidFill>
                  </a:tcPr>
                </a:tc>
                <a:tc v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sCR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VGPR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sCR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VGPR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sCR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VGPR</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2000" b="1" i="0" u="none" strike="noStrike" kern="1200" cap="none" normalizeH="0" baseline="0" dirty="0">
                          <a:ln>
                            <a:noFill/>
                          </a:ln>
                          <a:solidFill>
                            <a:schemeClr val="tx1"/>
                          </a:solidFill>
                          <a:effectLst/>
                          <a:latin typeface="Calibri" panose="020F0502020204030204" pitchFamily="34" charset="0"/>
                          <a:ea typeface="+mn-ea"/>
                          <a:cs typeface="+mn-cs"/>
                        </a:rPr>
                        <a:t>MRD-</a:t>
                      </a:r>
                    </a:p>
                  </a:txBody>
                  <a:tcPr marL="118872" marR="118872"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67872133"/>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GRIFFIN</a:t>
                      </a:r>
                      <a:endParaRPr kumimoji="0" lang="en-US" sz="2000" b="0" i="0" u="none" strike="noStrike" kern="1200" cap="none" normalizeH="0" baseline="30000" dirty="0">
                        <a:ln>
                          <a:noFill/>
                        </a:ln>
                        <a:solidFill>
                          <a:schemeClr val="bg2">
                            <a:lumMod val="10000"/>
                          </a:schemeClr>
                        </a:solidFill>
                        <a:effectLst/>
                        <a:latin typeface="Calibri" panose="020F0502020204030204" pitchFamily="34" charset="0"/>
                        <a:ea typeface="+mn-ea"/>
                        <a:cs typeface="+mn-cs"/>
                      </a:endParaRP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VRd</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97</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7.2</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43.3</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14.4</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46.4</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32.0</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30.9</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20.4</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3695661113"/>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endPar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Dara-VRd</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99</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12.1</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52.5</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21.2</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59.6</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42.4</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39.4</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51.0</a:t>
                      </a:r>
                    </a:p>
                  </a:txBody>
                  <a:tcPr marL="118872" marR="118872">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554582658"/>
                  </a:ext>
                </a:extLst>
              </a:tr>
            </a:tbl>
          </a:graphicData>
        </a:graphic>
      </p:graphicFrame>
      <p:sp>
        <p:nvSpPr>
          <p:cNvPr id="3" name="Rectangle 2">
            <a:extLst>
              <a:ext uri="{FF2B5EF4-FFF2-40B4-BE49-F238E27FC236}">
                <a16:creationId xmlns:a16="http://schemas.microsoft.com/office/drawing/2014/main" id="{0F908140-059B-4482-89FC-462F84E202E5}"/>
              </a:ext>
            </a:extLst>
          </p:cNvPr>
          <p:cNvSpPr/>
          <p:nvPr/>
        </p:nvSpPr>
        <p:spPr bwMode="auto">
          <a:xfrm>
            <a:off x="8724122" y="4741682"/>
            <a:ext cx="559837" cy="1167080"/>
          </a:xfrm>
          <a:prstGeom prst="rect">
            <a:avLst/>
          </a:prstGeom>
          <a:noFill/>
          <a:ln>
            <a:solidFill>
              <a:schemeClr val="bg2"/>
            </a:solidFill>
            <a:headEnd/>
            <a:tailEnd/>
          </a:ln>
        </p:spPr>
        <p:style>
          <a:lnRef idx="2">
            <a:schemeClr val="accent3"/>
          </a:lnRef>
          <a:fillRef idx="1">
            <a:schemeClr val="lt1"/>
          </a:fillRef>
          <a:effectRef idx="0">
            <a:schemeClr val="accent3"/>
          </a:effectRef>
          <a:fontRef idx="minor">
            <a:schemeClr val="dk1"/>
          </a:fontRef>
        </p:style>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cxnSp>
        <p:nvCxnSpPr>
          <p:cNvPr id="5" name="Straight Connector 4">
            <a:extLst>
              <a:ext uri="{FF2B5EF4-FFF2-40B4-BE49-F238E27FC236}">
                <a16:creationId xmlns:a16="http://schemas.microsoft.com/office/drawing/2014/main" id="{C694A929-9A59-70DF-61DD-59D7B394BDC4}"/>
              </a:ext>
            </a:extLst>
          </p:cNvPr>
          <p:cNvCxnSpPr>
            <a:cxnSpLocks/>
          </p:cNvCxnSpPr>
          <p:nvPr/>
        </p:nvCxnSpPr>
        <p:spPr bwMode="auto">
          <a:xfrm>
            <a:off x="4654904" y="4697896"/>
            <a:ext cx="1811020" cy="0"/>
          </a:xfrm>
          <a:prstGeom prst="line">
            <a:avLst/>
          </a:prstGeom>
          <a:noFill/>
          <a:ln w="12700" cap="flat" cmpd="sng" algn="ctr">
            <a:solidFill>
              <a:schemeClr val="tx1"/>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99943F44-3133-6578-6F16-B2C349CE0E97}"/>
              </a:ext>
            </a:extLst>
          </p:cNvPr>
          <p:cNvCxnSpPr>
            <a:cxnSpLocks/>
          </p:cNvCxnSpPr>
          <p:nvPr/>
        </p:nvCxnSpPr>
        <p:spPr bwMode="auto">
          <a:xfrm>
            <a:off x="6590384" y="4707624"/>
            <a:ext cx="1811020" cy="0"/>
          </a:xfrm>
          <a:prstGeom prst="line">
            <a:avLst/>
          </a:prstGeom>
          <a:noFill/>
          <a:ln w="12700" cap="flat" cmpd="sng" algn="ctr">
            <a:solidFill>
              <a:schemeClr val="tx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2780E752-AA0A-7FA6-8250-ADCF617B0687}"/>
              </a:ext>
            </a:extLst>
          </p:cNvPr>
          <p:cNvCxnSpPr>
            <a:cxnSpLocks/>
          </p:cNvCxnSpPr>
          <p:nvPr/>
        </p:nvCxnSpPr>
        <p:spPr bwMode="auto">
          <a:xfrm>
            <a:off x="8536661" y="4707624"/>
            <a:ext cx="2809875" cy="0"/>
          </a:xfrm>
          <a:prstGeom prst="line">
            <a:avLst/>
          </a:prstGeom>
          <a:noFill/>
          <a:ln w="12700" cap="flat" cmpd="sng" algn="ctr">
            <a:solidFill>
              <a:schemeClr val="tx1"/>
            </a:solidFill>
            <a:prstDash val="solid"/>
            <a:round/>
            <a:headEnd type="none" w="med" len="med"/>
            <a:tailEnd type="none" w="med" len="med"/>
          </a:ln>
          <a:effectLst/>
        </p:spPr>
      </p:cxnSp>
    </p:spTree>
    <p:extLst>
      <p:ext uri="{BB962C8B-B14F-4D97-AF65-F5344CB8AC3E}">
        <p14:creationId xmlns:p14="http://schemas.microsoft.com/office/powerpoint/2010/main" val="187621877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73">
            <a:extLst>
              <a:ext uri="{FF2B5EF4-FFF2-40B4-BE49-F238E27FC236}">
                <a16:creationId xmlns:a16="http://schemas.microsoft.com/office/drawing/2014/main" id="{4C64BE07-6F3F-99C9-315D-635662958345}"/>
              </a:ext>
            </a:extLst>
          </p:cNvPr>
          <p:cNvGrpSpPr/>
          <p:nvPr/>
        </p:nvGrpSpPr>
        <p:grpSpPr>
          <a:xfrm>
            <a:off x="7476565" y="3523129"/>
            <a:ext cx="519952" cy="1066800"/>
            <a:chOff x="3953436" y="3523129"/>
            <a:chExt cx="519952" cy="1066800"/>
          </a:xfrm>
        </p:grpSpPr>
        <p:sp>
          <p:nvSpPr>
            <p:cNvPr id="75" name="Rectangle 74">
              <a:extLst>
                <a:ext uri="{FF2B5EF4-FFF2-40B4-BE49-F238E27FC236}">
                  <a16:creationId xmlns:a16="http://schemas.microsoft.com/office/drawing/2014/main" id="{CD23F908-10C5-70EB-A66D-5524A9CE87DB}"/>
                </a:ext>
              </a:extLst>
            </p:cNvPr>
            <p:cNvSpPr/>
            <p:nvPr/>
          </p:nvSpPr>
          <p:spPr bwMode="auto">
            <a:xfrm>
              <a:off x="3953436" y="3523129"/>
              <a:ext cx="519952" cy="1066800"/>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 name="Rectangle 75">
              <a:extLst>
                <a:ext uri="{FF2B5EF4-FFF2-40B4-BE49-F238E27FC236}">
                  <a16:creationId xmlns:a16="http://schemas.microsoft.com/office/drawing/2014/main" id="{345AF614-2250-2DA3-4F22-AED1D1ED4A68}"/>
                </a:ext>
              </a:extLst>
            </p:cNvPr>
            <p:cNvSpPr/>
            <p:nvPr/>
          </p:nvSpPr>
          <p:spPr bwMode="auto">
            <a:xfrm>
              <a:off x="3953436" y="4105835"/>
              <a:ext cx="519952" cy="484093"/>
            </a:xfrm>
            <a:prstGeom prst="rect">
              <a:avLst/>
            </a:prstGeom>
            <a:solidFill>
              <a:schemeClr val="accent3">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79" name="Rectangle 78">
            <a:extLst>
              <a:ext uri="{FF2B5EF4-FFF2-40B4-BE49-F238E27FC236}">
                <a16:creationId xmlns:a16="http://schemas.microsoft.com/office/drawing/2014/main" id="{8A59EDD8-D7C9-58EB-F779-BC2061DE7D72}"/>
              </a:ext>
            </a:extLst>
          </p:cNvPr>
          <p:cNvSpPr/>
          <p:nvPr/>
        </p:nvSpPr>
        <p:spPr bwMode="auto">
          <a:xfrm>
            <a:off x="4894730" y="4312024"/>
            <a:ext cx="519952" cy="277904"/>
          </a:xfrm>
          <a:prstGeom prst="rect">
            <a:avLst/>
          </a:prstGeom>
          <a:solidFill>
            <a:schemeClr val="accent3">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0" name="Group 79">
            <a:extLst>
              <a:ext uri="{FF2B5EF4-FFF2-40B4-BE49-F238E27FC236}">
                <a16:creationId xmlns:a16="http://schemas.microsoft.com/office/drawing/2014/main" id="{1217202F-91FC-E15F-6309-2B48B1FAD56A}"/>
              </a:ext>
            </a:extLst>
          </p:cNvPr>
          <p:cNvGrpSpPr/>
          <p:nvPr/>
        </p:nvGrpSpPr>
        <p:grpSpPr>
          <a:xfrm>
            <a:off x="5773272" y="3881718"/>
            <a:ext cx="519952" cy="708210"/>
            <a:chOff x="3953436" y="3881718"/>
            <a:chExt cx="519952" cy="708210"/>
          </a:xfrm>
        </p:grpSpPr>
        <p:sp>
          <p:nvSpPr>
            <p:cNvPr id="81" name="Rectangle 80">
              <a:extLst>
                <a:ext uri="{FF2B5EF4-FFF2-40B4-BE49-F238E27FC236}">
                  <a16:creationId xmlns:a16="http://schemas.microsoft.com/office/drawing/2014/main" id="{C9A507A4-DE0D-BB98-D6B7-90355BC1D9C9}"/>
                </a:ext>
              </a:extLst>
            </p:cNvPr>
            <p:cNvSpPr/>
            <p:nvPr/>
          </p:nvSpPr>
          <p:spPr bwMode="auto">
            <a:xfrm>
              <a:off x="3953436" y="3881718"/>
              <a:ext cx="519952" cy="708210"/>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 name="Rectangle 81">
              <a:extLst>
                <a:ext uri="{FF2B5EF4-FFF2-40B4-BE49-F238E27FC236}">
                  <a16:creationId xmlns:a16="http://schemas.microsoft.com/office/drawing/2014/main" id="{C461A2A2-68E5-54FC-0A72-B5C8D0A87A9E}"/>
                </a:ext>
              </a:extLst>
            </p:cNvPr>
            <p:cNvSpPr/>
            <p:nvPr/>
          </p:nvSpPr>
          <p:spPr bwMode="auto">
            <a:xfrm>
              <a:off x="3953436" y="3989294"/>
              <a:ext cx="519952" cy="600634"/>
            </a:xfrm>
            <a:prstGeom prst="rect">
              <a:avLst/>
            </a:prstGeom>
            <a:solidFill>
              <a:schemeClr val="accent3">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3" name="Group 82">
            <a:extLst>
              <a:ext uri="{FF2B5EF4-FFF2-40B4-BE49-F238E27FC236}">
                <a16:creationId xmlns:a16="http://schemas.microsoft.com/office/drawing/2014/main" id="{311D983E-05C5-E536-B56E-3974F858F27F}"/>
              </a:ext>
            </a:extLst>
          </p:cNvPr>
          <p:cNvGrpSpPr/>
          <p:nvPr/>
        </p:nvGrpSpPr>
        <p:grpSpPr>
          <a:xfrm>
            <a:off x="6606990" y="3666565"/>
            <a:ext cx="519952" cy="923363"/>
            <a:chOff x="3953436" y="3666565"/>
            <a:chExt cx="519952" cy="923363"/>
          </a:xfrm>
        </p:grpSpPr>
        <p:sp>
          <p:nvSpPr>
            <p:cNvPr id="84" name="Rectangle 83">
              <a:extLst>
                <a:ext uri="{FF2B5EF4-FFF2-40B4-BE49-F238E27FC236}">
                  <a16:creationId xmlns:a16="http://schemas.microsoft.com/office/drawing/2014/main" id="{EF304451-2CF8-99C4-CAD0-90D1FD41F7C8}"/>
                </a:ext>
              </a:extLst>
            </p:cNvPr>
            <p:cNvSpPr/>
            <p:nvPr/>
          </p:nvSpPr>
          <p:spPr bwMode="auto">
            <a:xfrm>
              <a:off x="3953436" y="3666565"/>
              <a:ext cx="519952" cy="91439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 name="Rectangle 84">
              <a:extLst>
                <a:ext uri="{FF2B5EF4-FFF2-40B4-BE49-F238E27FC236}">
                  <a16:creationId xmlns:a16="http://schemas.microsoft.com/office/drawing/2014/main" id="{F9373C5E-A664-9D21-198A-B36DA90C5A75}"/>
                </a:ext>
              </a:extLst>
            </p:cNvPr>
            <p:cNvSpPr/>
            <p:nvPr/>
          </p:nvSpPr>
          <p:spPr bwMode="auto">
            <a:xfrm>
              <a:off x="3953436" y="4141693"/>
              <a:ext cx="519952" cy="448235"/>
            </a:xfrm>
            <a:prstGeom prst="rect">
              <a:avLst/>
            </a:prstGeom>
            <a:solidFill>
              <a:schemeClr val="accent3">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4" name="Group 63">
            <a:extLst>
              <a:ext uri="{FF2B5EF4-FFF2-40B4-BE49-F238E27FC236}">
                <a16:creationId xmlns:a16="http://schemas.microsoft.com/office/drawing/2014/main" id="{C18C2105-7C8D-F712-4537-C8483C408A4D}"/>
              </a:ext>
            </a:extLst>
          </p:cNvPr>
          <p:cNvGrpSpPr/>
          <p:nvPr/>
        </p:nvGrpSpPr>
        <p:grpSpPr>
          <a:xfrm>
            <a:off x="3774142" y="2290483"/>
            <a:ext cx="519952" cy="2299446"/>
            <a:chOff x="3953436" y="2290483"/>
            <a:chExt cx="519952" cy="2299446"/>
          </a:xfrm>
        </p:grpSpPr>
        <p:sp>
          <p:nvSpPr>
            <p:cNvPr id="62" name="Rectangle 61">
              <a:extLst>
                <a:ext uri="{FF2B5EF4-FFF2-40B4-BE49-F238E27FC236}">
                  <a16:creationId xmlns:a16="http://schemas.microsoft.com/office/drawing/2014/main" id="{1F946F71-CE2C-BC77-4539-E19B3DBF551A}"/>
                </a:ext>
              </a:extLst>
            </p:cNvPr>
            <p:cNvSpPr/>
            <p:nvPr/>
          </p:nvSpPr>
          <p:spPr bwMode="auto">
            <a:xfrm>
              <a:off x="3953436" y="2290483"/>
              <a:ext cx="519952" cy="229944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 name="Rectangle 62">
              <a:extLst>
                <a:ext uri="{FF2B5EF4-FFF2-40B4-BE49-F238E27FC236}">
                  <a16:creationId xmlns:a16="http://schemas.microsoft.com/office/drawing/2014/main" id="{A9A5519E-5431-E3BC-1EA2-4B3C5FD4E9DA}"/>
                </a:ext>
              </a:extLst>
            </p:cNvPr>
            <p:cNvSpPr/>
            <p:nvPr/>
          </p:nvSpPr>
          <p:spPr bwMode="auto">
            <a:xfrm>
              <a:off x="3953436" y="3585881"/>
              <a:ext cx="519952" cy="100404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5" name="Group 64">
            <a:extLst>
              <a:ext uri="{FF2B5EF4-FFF2-40B4-BE49-F238E27FC236}">
                <a16:creationId xmlns:a16="http://schemas.microsoft.com/office/drawing/2014/main" id="{8EB1B405-97F3-579C-722E-3EF71093ABD4}"/>
              </a:ext>
            </a:extLst>
          </p:cNvPr>
          <p:cNvGrpSpPr/>
          <p:nvPr/>
        </p:nvGrpSpPr>
        <p:grpSpPr>
          <a:xfrm>
            <a:off x="1192307" y="3801035"/>
            <a:ext cx="519952" cy="788894"/>
            <a:chOff x="3953436" y="3801035"/>
            <a:chExt cx="519952" cy="788894"/>
          </a:xfrm>
        </p:grpSpPr>
        <p:sp>
          <p:nvSpPr>
            <p:cNvPr id="66" name="Rectangle 65">
              <a:extLst>
                <a:ext uri="{FF2B5EF4-FFF2-40B4-BE49-F238E27FC236}">
                  <a16:creationId xmlns:a16="http://schemas.microsoft.com/office/drawing/2014/main" id="{840CC2AC-C937-4858-3C49-A83B6818E45A}"/>
                </a:ext>
              </a:extLst>
            </p:cNvPr>
            <p:cNvSpPr/>
            <p:nvPr/>
          </p:nvSpPr>
          <p:spPr bwMode="auto">
            <a:xfrm>
              <a:off x="3953436" y="3801035"/>
              <a:ext cx="519952" cy="78889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 name="Rectangle 66">
              <a:extLst>
                <a:ext uri="{FF2B5EF4-FFF2-40B4-BE49-F238E27FC236}">
                  <a16:creationId xmlns:a16="http://schemas.microsoft.com/office/drawing/2014/main" id="{B568E99D-8FAD-015B-5F66-FCFB3AC8B6A1}"/>
                </a:ext>
              </a:extLst>
            </p:cNvPr>
            <p:cNvSpPr/>
            <p:nvPr/>
          </p:nvSpPr>
          <p:spPr bwMode="auto">
            <a:xfrm>
              <a:off x="3953436" y="3845859"/>
              <a:ext cx="519952" cy="74406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8" name="Group 67">
            <a:extLst>
              <a:ext uri="{FF2B5EF4-FFF2-40B4-BE49-F238E27FC236}">
                <a16:creationId xmlns:a16="http://schemas.microsoft.com/office/drawing/2014/main" id="{9686A79B-992A-6062-E496-03D44EEF9170}"/>
              </a:ext>
            </a:extLst>
          </p:cNvPr>
          <p:cNvGrpSpPr/>
          <p:nvPr/>
        </p:nvGrpSpPr>
        <p:grpSpPr>
          <a:xfrm>
            <a:off x="2070849" y="2796987"/>
            <a:ext cx="519952" cy="1792941"/>
            <a:chOff x="3953436" y="2796987"/>
            <a:chExt cx="519952" cy="1792941"/>
          </a:xfrm>
        </p:grpSpPr>
        <p:sp>
          <p:nvSpPr>
            <p:cNvPr id="69" name="Rectangle 68">
              <a:extLst>
                <a:ext uri="{FF2B5EF4-FFF2-40B4-BE49-F238E27FC236}">
                  <a16:creationId xmlns:a16="http://schemas.microsoft.com/office/drawing/2014/main" id="{023DF507-D28B-D758-0100-0FD6EEFBF8EF}"/>
                </a:ext>
              </a:extLst>
            </p:cNvPr>
            <p:cNvSpPr/>
            <p:nvPr/>
          </p:nvSpPr>
          <p:spPr bwMode="auto">
            <a:xfrm>
              <a:off x="3953436" y="2796987"/>
              <a:ext cx="519952" cy="179294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 name="Rectangle 69">
              <a:extLst>
                <a:ext uri="{FF2B5EF4-FFF2-40B4-BE49-F238E27FC236}">
                  <a16:creationId xmlns:a16="http://schemas.microsoft.com/office/drawing/2014/main" id="{C52A48FC-C000-0576-EF0F-CF830A613B6A}"/>
                </a:ext>
              </a:extLst>
            </p:cNvPr>
            <p:cNvSpPr/>
            <p:nvPr/>
          </p:nvSpPr>
          <p:spPr bwMode="auto">
            <a:xfrm>
              <a:off x="3953436" y="3191435"/>
              <a:ext cx="519952" cy="1398493"/>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1" name="Group 70">
            <a:extLst>
              <a:ext uri="{FF2B5EF4-FFF2-40B4-BE49-F238E27FC236}">
                <a16:creationId xmlns:a16="http://schemas.microsoft.com/office/drawing/2014/main" id="{51139091-549B-5A5F-4EBD-780EC206A732}"/>
              </a:ext>
            </a:extLst>
          </p:cNvPr>
          <p:cNvGrpSpPr/>
          <p:nvPr/>
        </p:nvGrpSpPr>
        <p:grpSpPr>
          <a:xfrm>
            <a:off x="2904567" y="2474258"/>
            <a:ext cx="519952" cy="2115671"/>
            <a:chOff x="3953436" y="2474258"/>
            <a:chExt cx="519952" cy="2115671"/>
          </a:xfrm>
        </p:grpSpPr>
        <p:sp>
          <p:nvSpPr>
            <p:cNvPr id="72" name="Rectangle 71">
              <a:extLst>
                <a:ext uri="{FF2B5EF4-FFF2-40B4-BE49-F238E27FC236}">
                  <a16:creationId xmlns:a16="http://schemas.microsoft.com/office/drawing/2014/main" id="{6B0B2C81-5D7B-357C-6AA0-1641899972C5}"/>
                </a:ext>
              </a:extLst>
            </p:cNvPr>
            <p:cNvSpPr/>
            <p:nvPr/>
          </p:nvSpPr>
          <p:spPr bwMode="auto">
            <a:xfrm>
              <a:off x="3953436" y="2474258"/>
              <a:ext cx="519952" cy="210670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 name="Rectangle 72">
              <a:extLst>
                <a:ext uri="{FF2B5EF4-FFF2-40B4-BE49-F238E27FC236}">
                  <a16:creationId xmlns:a16="http://schemas.microsoft.com/office/drawing/2014/main" id="{D8486F4A-1DDC-08B1-891A-B44AAEBEABEA}"/>
                </a:ext>
              </a:extLst>
            </p:cNvPr>
            <p:cNvSpPr/>
            <p:nvPr/>
          </p:nvSpPr>
          <p:spPr bwMode="auto">
            <a:xfrm>
              <a:off x="3953436" y="3227295"/>
              <a:ext cx="519952" cy="1362634"/>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 name="Title 1">
            <a:extLst>
              <a:ext uri="{FF2B5EF4-FFF2-40B4-BE49-F238E27FC236}">
                <a16:creationId xmlns:a16="http://schemas.microsoft.com/office/drawing/2014/main" id="{9010A736-0654-63C5-DAA8-551C3C77C071}"/>
              </a:ext>
            </a:extLst>
          </p:cNvPr>
          <p:cNvSpPr>
            <a:spLocks noGrp="1"/>
          </p:cNvSpPr>
          <p:nvPr>
            <p:ph type="title"/>
          </p:nvPr>
        </p:nvSpPr>
        <p:spPr/>
        <p:txBody>
          <a:bodyPr/>
          <a:lstStyle/>
          <a:p>
            <a:r>
              <a:rPr lang="en-US" dirty="0"/>
              <a:t>GRIFFIN Update: MRD-Negativity Rates</a:t>
            </a:r>
          </a:p>
        </p:txBody>
      </p:sp>
      <p:sp>
        <p:nvSpPr>
          <p:cNvPr id="3" name="Content Placeholder 2">
            <a:extLst>
              <a:ext uri="{FF2B5EF4-FFF2-40B4-BE49-F238E27FC236}">
                <a16:creationId xmlns:a16="http://schemas.microsoft.com/office/drawing/2014/main" id="{0ABFF05C-7B4C-C9E7-5D27-2983922EAE1E}"/>
              </a:ext>
            </a:extLst>
          </p:cNvPr>
          <p:cNvSpPr>
            <a:spLocks noGrp="1"/>
          </p:cNvSpPr>
          <p:nvPr>
            <p:ph sz="half" idx="1"/>
          </p:nvPr>
        </p:nvSpPr>
        <p:spPr>
          <a:xfrm>
            <a:off x="601819" y="5658403"/>
            <a:ext cx="11156793" cy="742397"/>
          </a:xfrm>
        </p:spPr>
        <p:txBody>
          <a:bodyPr/>
          <a:lstStyle/>
          <a:p>
            <a:r>
              <a:rPr lang="en-US" sz="2400" dirty="0"/>
              <a:t>Negative MRD rates were higher for D-RVd compared with RVd and </a:t>
            </a:r>
            <a:br>
              <a:rPr lang="en-US" sz="2400" dirty="0"/>
            </a:br>
            <a:r>
              <a:rPr lang="en-US" sz="2400" dirty="0"/>
              <a:t>continued to deepen and improve over time</a:t>
            </a:r>
          </a:p>
        </p:txBody>
      </p:sp>
      <p:sp>
        <p:nvSpPr>
          <p:cNvPr id="10" name="Content Placeholder 9">
            <a:extLst>
              <a:ext uri="{FF2B5EF4-FFF2-40B4-BE49-F238E27FC236}">
                <a16:creationId xmlns:a16="http://schemas.microsoft.com/office/drawing/2014/main" id="{5E06C834-33F1-C187-5D77-AA820458C60C}"/>
              </a:ext>
            </a:extLst>
          </p:cNvPr>
          <p:cNvSpPr>
            <a:spLocks noGrp="1"/>
          </p:cNvSpPr>
          <p:nvPr>
            <p:ph sz="half" idx="2"/>
          </p:nvPr>
        </p:nvSpPr>
        <p:spPr>
          <a:xfrm>
            <a:off x="8534400" y="1510730"/>
            <a:ext cx="3224213" cy="3956005"/>
          </a:xfrm>
        </p:spPr>
        <p:txBody>
          <a:bodyPr/>
          <a:lstStyle/>
          <a:p>
            <a:r>
              <a:rPr lang="en-US" sz="2400" kern="0" dirty="0"/>
              <a:t>By end of 2 yr </a:t>
            </a:r>
            <a:br>
              <a:rPr lang="en-US" sz="2400" kern="0" dirty="0"/>
            </a:br>
            <a:r>
              <a:rPr lang="en-US" sz="2400" kern="0" dirty="0"/>
              <a:t>of maintenance therapy, 14% (D-RVd) and 10% (RVd) of patients converted to MRD negative from MRD</a:t>
            </a:r>
            <a:r>
              <a:rPr lang="en-US" sz="2400" dirty="0"/>
              <a:t> </a:t>
            </a:r>
            <a:r>
              <a:rPr lang="en-US" sz="2400" kern="0" dirty="0"/>
              <a:t>positive at </a:t>
            </a:r>
            <a:br>
              <a:rPr lang="en-US" sz="2400" kern="0" dirty="0"/>
            </a:br>
            <a:r>
              <a:rPr lang="en-US" sz="2400" kern="0" dirty="0"/>
              <a:t>end of consolidation</a:t>
            </a:r>
          </a:p>
        </p:txBody>
      </p:sp>
      <p:cxnSp>
        <p:nvCxnSpPr>
          <p:cNvPr id="12" name="Straight Connector 11">
            <a:extLst>
              <a:ext uri="{FF2B5EF4-FFF2-40B4-BE49-F238E27FC236}">
                <a16:creationId xmlns:a16="http://schemas.microsoft.com/office/drawing/2014/main" id="{6EC0CD56-17BB-5093-E8E6-CFF69F81F91E}"/>
              </a:ext>
            </a:extLst>
          </p:cNvPr>
          <p:cNvCxnSpPr/>
          <p:nvPr/>
        </p:nvCxnSpPr>
        <p:spPr bwMode="auto">
          <a:xfrm flipV="1">
            <a:off x="1039906" y="1712259"/>
            <a:ext cx="0" cy="289560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42A10776-C26F-1CC5-7DF9-2D0C552AB965}"/>
              </a:ext>
            </a:extLst>
          </p:cNvPr>
          <p:cNvCxnSpPr>
            <a:cxnSpLocks/>
          </p:cNvCxnSpPr>
          <p:nvPr/>
        </p:nvCxnSpPr>
        <p:spPr bwMode="auto">
          <a:xfrm flipH="1">
            <a:off x="968189" y="17212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AEF83A37-ED05-4F07-F53E-DB9DF80C2CAA}"/>
              </a:ext>
            </a:extLst>
          </p:cNvPr>
          <p:cNvCxnSpPr>
            <a:cxnSpLocks/>
          </p:cNvCxnSpPr>
          <p:nvPr/>
        </p:nvCxnSpPr>
        <p:spPr bwMode="auto">
          <a:xfrm flipH="1">
            <a:off x="968189" y="208093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9553F6E6-B7A1-4A3C-E7B1-6E44D04D62C5}"/>
              </a:ext>
            </a:extLst>
          </p:cNvPr>
          <p:cNvCxnSpPr>
            <a:cxnSpLocks/>
          </p:cNvCxnSpPr>
          <p:nvPr/>
        </p:nvCxnSpPr>
        <p:spPr bwMode="auto">
          <a:xfrm flipH="1">
            <a:off x="968189" y="244064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6FB5153C-41DF-262B-B92D-C3DAD95E36A4}"/>
              </a:ext>
            </a:extLst>
          </p:cNvPr>
          <p:cNvCxnSpPr>
            <a:cxnSpLocks/>
          </p:cNvCxnSpPr>
          <p:nvPr/>
        </p:nvCxnSpPr>
        <p:spPr bwMode="auto">
          <a:xfrm flipH="1">
            <a:off x="968189" y="280035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93B15C2-0F35-BFA2-0B23-5B81F5826E5F}"/>
              </a:ext>
            </a:extLst>
          </p:cNvPr>
          <p:cNvCxnSpPr>
            <a:cxnSpLocks/>
          </p:cNvCxnSpPr>
          <p:nvPr/>
        </p:nvCxnSpPr>
        <p:spPr bwMode="auto">
          <a:xfrm flipH="1">
            <a:off x="968189" y="31600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6531B3C7-16D9-07D7-E635-2C307FD8033E}"/>
              </a:ext>
            </a:extLst>
          </p:cNvPr>
          <p:cNvCxnSpPr>
            <a:cxnSpLocks/>
          </p:cNvCxnSpPr>
          <p:nvPr/>
        </p:nvCxnSpPr>
        <p:spPr bwMode="auto">
          <a:xfrm flipH="1">
            <a:off x="968189" y="351976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12BDA64B-2205-9592-CFBB-A515F17389B0}"/>
              </a:ext>
            </a:extLst>
          </p:cNvPr>
          <p:cNvCxnSpPr>
            <a:cxnSpLocks/>
          </p:cNvCxnSpPr>
          <p:nvPr/>
        </p:nvCxnSpPr>
        <p:spPr bwMode="auto">
          <a:xfrm flipH="1">
            <a:off x="968189" y="38794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4C6BBF9-B864-F755-F89F-C76AA1725BEA}"/>
              </a:ext>
            </a:extLst>
          </p:cNvPr>
          <p:cNvCxnSpPr>
            <a:cxnSpLocks/>
          </p:cNvCxnSpPr>
          <p:nvPr/>
        </p:nvCxnSpPr>
        <p:spPr bwMode="auto">
          <a:xfrm flipH="1">
            <a:off x="968189" y="423918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CFAFD8A-1B55-6F6E-90BD-6B20D25AC27F}"/>
              </a:ext>
            </a:extLst>
          </p:cNvPr>
          <p:cNvCxnSpPr>
            <a:cxnSpLocks/>
          </p:cNvCxnSpPr>
          <p:nvPr/>
        </p:nvCxnSpPr>
        <p:spPr bwMode="auto">
          <a:xfrm flipH="1">
            <a:off x="968189" y="459889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4962F6E6-EDC6-AAEB-3C6C-88AC56CD5146}"/>
              </a:ext>
            </a:extLst>
          </p:cNvPr>
          <p:cNvCxnSpPr>
            <a:cxnSpLocks/>
          </p:cNvCxnSpPr>
          <p:nvPr/>
        </p:nvCxnSpPr>
        <p:spPr bwMode="auto">
          <a:xfrm>
            <a:off x="1443318" y="460785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833BB58A-1D77-8AAC-E570-0E9EF0693F9E}"/>
              </a:ext>
            </a:extLst>
          </p:cNvPr>
          <p:cNvCxnSpPr>
            <a:cxnSpLocks/>
          </p:cNvCxnSpPr>
          <p:nvPr/>
        </p:nvCxnSpPr>
        <p:spPr bwMode="auto">
          <a:xfrm>
            <a:off x="2303930" y="460785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B6586ABE-FF36-DF33-9C5F-4ED349B53655}"/>
              </a:ext>
            </a:extLst>
          </p:cNvPr>
          <p:cNvCxnSpPr>
            <a:cxnSpLocks/>
          </p:cNvCxnSpPr>
          <p:nvPr/>
        </p:nvCxnSpPr>
        <p:spPr bwMode="auto">
          <a:xfrm>
            <a:off x="3164542" y="460785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C650FA92-B2EA-548C-FBC0-96BEEBB406ED}"/>
              </a:ext>
            </a:extLst>
          </p:cNvPr>
          <p:cNvCxnSpPr>
            <a:cxnSpLocks/>
          </p:cNvCxnSpPr>
          <p:nvPr/>
        </p:nvCxnSpPr>
        <p:spPr bwMode="auto">
          <a:xfrm>
            <a:off x="4025153" y="4607859"/>
            <a:ext cx="0" cy="64008"/>
          </a:xfrm>
          <a:prstGeom prst="line">
            <a:avLst/>
          </a:prstGeom>
          <a:noFill/>
          <a:ln w="28575" cap="flat" cmpd="sng" algn="ctr">
            <a:solidFill>
              <a:schemeClr val="bg1"/>
            </a:solidFill>
            <a:prstDash val="solid"/>
            <a:round/>
            <a:headEnd type="none" w="med" len="med"/>
            <a:tailEnd type="none" w="med" len="med"/>
          </a:ln>
          <a:effectLst/>
        </p:spPr>
      </p:cxnSp>
      <p:sp>
        <p:nvSpPr>
          <p:cNvPr id="30" name="TextBox 29">
            <a:extLst>
              <a:ext uri="{FF2B5EF4-FFF2-40B4-BE49-F238E27FC236}">
                <a16:creationId xmlns:a16="http://schemas.microsoft.com/office/drawing/2014/main" id="{5221396E-26A5-5744-5F6A-0F9C390C3C4A}"/>
              </a:ext>
            </a:extLst>
          </p:cNvPr>
          <p:cNvSpPr txBox="1"/>
          <p:nvPr/>
        </p:nvSpPr>
        <p:spPr bwMode="auto">
          <a:xfrm>
            <a:off x="1129553" y="5199529"/>
            <a:ext cx="327211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D-RVd</a:t>
            </a:r>
          </a:p>
        </p:txBody>
      </p:sp>
      <p:sp>
        <p:nvSpPr>
          <p:cNvPr id="31" name="TextBox 30">
            <a:extLst>
              <a:ext uri="{FF2B5EF4-FFF2-40B4-BE49-F238E27FC236}">
                <a16:creationId xmlns:a16="http://schemas.microsoft.com/office/drawing/2014/main" id="{B6959636-F8A3-2929-7CB6-FD13E7016A38}"/>
              </a:ext>
            </a:extLst>
          </p:cNvPr>
          <p:cNvSpPr txBox="1"/>
          <p:nvPr/>
        </p:nvSpPr>
        <p:spPr bwMode="auto">
          <a:xfrm>
            <a:off x="923364" y="4661647"/>
            <a:ext cx="1030941"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 of Induction</a:t>
            </a:r>
          </a:p>
        </p:txBody>
      </p:sp>
      <p:sp>
        <p:nvSpPr>
          <p:cNvPr id="32" name="TextBox 31">
            <a:extLst>
              <a:ext uri="{FF2B5EF4-FFF2-40B4-BE49-F238E27FC236}">
                <a16:creationId xmlns:a16="http://schemas.microsoft.com/office/drawing/2014/main" id="{8B019860-E9BC-69AC-D754-9657BC14AF35}"/>
              </a:ext>
            </a:extLst>
          </p:cNvPr>
          <p:cNvSpPr txBox="1"/>
          <p:nvPr/>
        </p:nvSpPr>
        <p:spPr bwMode="auto">
          <a:xfrm>
            <a:off x="1673411" y="4661647"/>
            <a:ext cx="121322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 of Consolidation</a:t>
            </a:r>
          </a:p>
        </p:txBody>
      </p:sp>
      <p:sp>
        <p:nvSpPr>
          <p:cNvPr id="33" name="TextBox 32">
            <a:extLst>
              <a:ext uri="{FF2B5EF4-FFF2-40B4-BE49-F238E27FC236}">
                <a16:creationId xmlns:a16="http://schemas.microsoft.com/office/drawing/2014/main" id="{5388CE88-7641-66C7-45A9-CF2362D61107}"/>
              </a:ext>
            </a:extLst>
          </p:cNvPr>
          <p:cNvSpPr txBox="1"/>
          <p:nvPr/>
        </p:nvSpPr>
        <p:spPr bwMode="auto">
          <a:xfrm>
            <a:off x="2566892" y="4661647"/>
            <a:ext cx="1171390"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t>
            </a:r>
            <a:b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 Yr of Maintenance</a:t>
            </a:r>
          </a:p>
        </p:txBody>
      </p:sp>
      <p:sp>
        <p:nvSpPr>
          <p:cNvPr id="34" name="TextBox 33">
            <a:extLst>
              <a:ext uri="{FF2B5EF4-FFF2-40B4-BE49-F238E27FC236}">
                <a16:creationId xmlns:a16="http://schemas.microsoft.com/office/drawing/2014/main" id="{95D99679-A82D-2665-1BAC-79B69F38F0DE}"/>
              </a:ext>
            </a:extLst>
          </p:cNvPr>
          <p:cNvSpPr txBox="1"/>
          <p:nvPr/>
        </p:nvSpPr>
        <p:spPr bwMode="auto">
          <a:xfrm>
            <a:off x="3496234" y="4661647"/>
            <a:ext cx="1030941"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 of Study</a:t>
            </a:r>
          </a:p>
        </p:txBody>
      </p:sp>
      <p:cxnSp>
        <p:nvCxnSpPr>
          <p:cNvPr id="36" name="Straight Connector 35">
            <a:extLst>
              <a:ext uri="{FF2B5EF4-FFF2-40B4-BE49-F238E27FC236}">
                <a16:creationId xmlns:a16="http://schemas.microsoft.com/office/drawing/2014/main" id="{CD4B01BE-4867-3F6F-CAB4-3E6B603C1E28}"/>
              </a:ext>
            </a:extLst>
          </p:cNvPr>
          <p:cNvCxnSpPr>
            <a:cxnSpLocks/>
          </p:cNvCxnSpPr>
          <p:nvPr/>
        </p:nvCxnSpPr>
        <p:spPr bwMode="auto">
          <a:xfrm>
            <a:off x="5136776" y="460785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5275931B-FF45-5789-BFE4-86B8E6E6483F}"/>
              </a:ext>
            </a:extLst>
          </p:cNvPr>
          <p:cNvCxnSpPr>
            <a:cxnSpLocks/>
          </p:cNvCxnSpPr>
          <p:nvPr/>
        </p:nvCxnSpPr>
        <p:spPr bwMode="auto">
          <a:xfrm>
            <a:off x="5997388" y="460785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C2F954B-1364-2576-7801-070EC60C8C24}"/>
              </a:ext>
            </a:extLst>
          </p:cNvPr>
          <p:cNvCxnSpPr>
            <a:cxnSpLocks/>
          </p:cNvCxnSpPr>
          <p:nvPr/>
        </p:nvCxnSpPr>
        <p:spPr bwMode="auto">
          <a:xfrm>
            <a:off x="6858000" y="460785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035685E9-7969-6B8C-D9E3-00B3FE143667}"/>
              </a:ext>
            </a:extLst>
          </p:cNvPr>
          <p:cNvCxnSpPr>
            <a:cxnSpLocks/>
          </p:cNvCxnSpPr>
          <p:nvPr/>
        </p:nvCxnSpPr>
        <p:spPr bwMode="auto">
          <a:xfrm>
            <a:off x="7718611" y="4607859"/>
            <a:ext cx="0" cy="64008"/>
          </a:xfrm>
          <a:prstGeom prst="line">
            <a:avLst/>
          </a:prstGeom>
          <a:noFill/>
          <a:ln w="28575" cap="flat" cmpd="sng" algn="ctr">
            <a:solidFill>
              <a:schemeClr val="bg1"/>
            </a:solidFill>
            <a:prstDash val="solid"/>
            <a:round/>
            <a:headEnd type="none" w="med" len="med"/>
            <a:tailEnd type="none" w="med" len="med"/>
          </a:ln>
          <a:effectLst/>
        </p:spPr>
      </p:cxnSp>
      <p:sp>
        <p:nvSpPr>
          <p:cNvPr id="40" name="TextBox 39">
            <a:extLst>
              <a:ext uri="{FF2B5EF4-FFF2-40B4-BE49-F238E27FC236}">
                <a16:creationId xmlns:a16="http://schemas.microsoft.com/office/drawing/2014/main" id="{17549115-F7CE-1FF9-902C-522AFCFF36C4}"/>
              </a:ext>
            </a:extLst>
          </p:cNvPr>
          <p:cNvSpPr txBox="1"/>
          <p:nvPr/>
        </p:nvSpPr>
        <p:spPr bwMode="auto">
          <a:xfrm>
            <a:off x="4823011" y="5199529"/>
            <a:ext cx="327211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RVd</a:t>
            </a:r>
          </a:p>
        </p:txBody>
      </p:sp>
      <p:sp>
        <p:nvSpPr>
          <p:cNvPr id="41" name="TextBox 40">
            <a:extLst>
              <a:ext uri="{FF2B5EF4-FFF2-40B4-BE49-F238E27FC236}">
                <a16:creationId xmlns:a16="http://schemas.microsoft.com/office/drawing/2014/main" id="{8BCF678E-AEFD-0A17-0B45-5EB859812FDA}"/>
              </a:ext>
            </a:extLst>
          </p:cNvPr>
          <p:cNvSpPr txBox="1"/>
          <p:nvPr/>
        </p:nvSpPr>
        <p:spPr bwMode="auto">
          <a:xfrm>
            <a:off x="4616822" y="4661647"/>
            <a:ext cx="1030941"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 of Induction</a:t>
            </a:r>
          </a:p>
        </p:txBody>
      </p:sp>
      <p:sp>
        <p:nvSpPr>
          <p:cNvPr id="42" name="TextBox 41">
            <a:extLst>
              <a:ext uri="{FF2B5EF4-FFF2-40B4-BE49-F238E27FC236}">
                <a16:creationId xmlns:a16="http://schemas.microsoft.com/office/drawing/2014/main" id="{5E8359D9-DBF9-92F5-0A22-56B1CC88E1B8}"/>
              </a:ext>
            </a:extLst>
          </p:cNvPr>
          <p:cNvSpPr txBox="1"/>
          <p:nvPr/>
        </p:nvSpPr>
        <p:spPr bwMode="auto">
          <a:xfrm>
            <a:off x="5366869" y="4661647"/>
            <a:ext cx="121322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 of Consolidation</a:t>
            </a:r>
          </a:p>
        </p:txBody>
      </p:sp>
      <p:sp>
        <p:nvSpPr>
          <p:cNvPr id="43" name="TextBox 42">
            <a:extLst>
              <a:ext uri="{FF2B5EF4-FFF2-40B4-BE49-F238E27FC236}">
                <a16:creationId xmlns:a16="http://schemas.microsoft.com/office/drawing/2014/main" id="{EC33C1DB-1607-E329-856E-01DA5DE7FF4E}"/>
              </a:ext>
            </a:extLst>
          </p:cNvPr>
          <p:cNvSpPr txBox="1"/>
          <p:nvPr/>
        </p:nvSpPr>
        <p:spPr bwMode="auto">
          <a:xfrm>
            <a:off x="6260350" y="4661647"/>
            <a:ext cx="1171390"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t>
            </a:r>
            <a:b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 Yr of Maintenance</a:t>
            </a:r>
          </a:p>
        </p:txBody>
      </p:sp>
      <p:sp>
        <p:nvSpPr>
          <p:cNvPr id="44" name="TextBox 43">
            <a:extLst>
              <a:ext uri="{FF2B5EF4-FFF2-40B4-BE49-F238E27FC236}">
                <a16:creationId xmlns:a16="http://schemas.microsoft.com/office/drawing/2014/main" id="{6CFBD57A-0D71-4E6B-9901-0A778494B2EC}"/>
              </a:ext>
            </a:extLst>
          </p:cNvPr>
          <p:cNvSpPr txBox="1"/>
          <p:nvPr/>
        </p:nvSpPr>
        <p:spPr bwMode="auto">
          <a:xfrm>
            <a:off x="7189692" y="4661647"/>
            <a:ext cx="1030941"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 of </a:t>
            </a:r>
            <a:b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Study</a:t>
            </a:r>
          </a:p>
        </p:txBody>
      </p:sp>
      <p:sp>
        <p:nvSpPr>
          <p:cNvPr id="46" name="TextBox 45">
            <a:extLst>
              <a:ext uri="{FF2B5EF4-FFF2-40B4-BE49-F238E27FC236}">
                <a16:creationId xmlns:a16="http://schemas.microsoft.com/office/drawing/2014/main" id="{75E8FA62-1FCA-0CB1-7A3A-7F791C2B71A3}"/>
              </a:ext>
            </a:extLst>
          </p:cNvPr>
          <p:cNvSpPr txBox="1"/>
          <p:nvPr/>
        </p:nvSpPr>
        <p:spPr bwMode="auto">
          <a:xfrm rot="16200000">
            <a:off x="-1006197" y="3029988"/>
            <a:ext cx="2949391"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MRD Negative (%)</a:t>
            </a:r>
          </a:p>
        </p:txBody>
      </p:sp>
      <p:sp>
        <p:nvSpPr>
          <p:cNvPr id="47" name="TextBox 46">
            <a:extLst>
              <a:ext uri="{FF2B5EF4-FFF2-40B4-BE49-F238E27FC236}">
                <a16:creationId xmlns:a16="http://schemas.microsoft.com/office/drawing/2014/main" id="{78FA4D4C-C9E1-AB7F-2613-036B99B4E19A}"/>
              </a:ext>
            </a:extLst>
          </p:cNvPr>
          <p:cNvSpPr txBox="1"/>
          <p:nvPr/>
        </p:nvSpPr>
        <p:spPr bwMode="auto">
          <a:xfrm>
            <a:off x="600636" y="1573305"/>
            <a:ext cx="42134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48" name="TextBox 47">
            <a:extLst>
              <a:ext uri="{FF2B5EF4-FFF2-40B4-BE49-F238E27FC236}">
                <a16:creationId xmlns:a16="http://schemas.microsoft.com/office/drawing/2014/main" id="{319DBF5F-A126-1C59-E603-D1824936B91E}"/>
              </a:ext>
            </a:extLst>
          </p:cNvPr>
          <p:cNvSpPr txBox="1"/>
          <p:nvPr/>
        </p:nvSpPr>
        <p:spPr bwMode="auto">
          <a:xfrm>
            <a:off x="600636" y="1934135"/>
            <a:ext cx="42134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49" name="TextBox 48">
            <a:extLst>
              <a:ext uri="{FF2B5EF4-FFF2-40B4-BE49-F238E27FC236}">
                <a16:creationId xmlns:a16="http://schemas.microsoft.com/office/drawing/2014/main" id="{6FB63B6B-4D2B-E69A-4354-82B94B06C2DE}"/>
              </a:ext>
            </a:extLst>
          </p:cNvPr>
          <p:cNvSpPr txBox="1"/>
          <p:nvPr/>
        </p:nvSpPr>
        <p:spPr bwMode="auto">
          <a:xfrm>
            <a:off x="600636" y="2294965"/>
            <a:ext cx="42134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50" name="TextBox 49">
            <a:extLst>
              <a:ext uri="{FF2B5EF4-FFF2-40B4-BE49-F238E27FC236}">
                <a16:creationId xmlns:a16="http://schemas.microsoft.com/office/drawing/2014/main" id="{4ACD5ED7-A49F-CF3E-06F4-DF752F40490E}"/>
              </a:ext>
            </a:extLst>
          </p:cNvPr>
          <p:cNvSpPr txBox="1"/>
          <p:nvPr/>
        </p:nvSpPr>
        <p:spPr bwMode="auto">
          <a:xfrm>
            <a:off x="600636" y="2655795"/>
            <a:ext cx="42134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51" name="TextBox 50">
            <a:extLst>
              <a:ext uri="{FF2B5EF4-FFF2-40B4-BE49-F238E27FC236}">
                <a16:creationId xmlns:a16="http://schemas.microsoft.com/office/drawing/2014/main" id="{7365F22C-BF62-FDB6-D946-ABAD6F0D27BF}"/>
              </a:ext>
            </a:extLst>
          </p:cNvPr>
          <p:cNvSpPr txBox="1"/>
          <p:nvPr/>
        </p:nvSpPr>
        <p:spPr bwMode="auto">
          <a:xfrm>
            <a:off x="600636" y="3016625"/>
            <a:ext cx="42134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52" name="TextBox 51">
            <a:extLst>
              <a:ext uri="{FF2B5EF4-FFF2-40B4-BE49-F238E27FC236}">
                <a16:creationId xmlns:a16="http://schemas.microsoft.com/office/drawing/2014/main" id="{F04FC066-0635-A4DE-BA41-D4357680F141}"/>
              </a:ext>
            </a:extLst>
          </p:cNvPr>
          <p:cNvSpPr txBox="1"/>
          <p:nvPr/>
        </p:nvSpPr>
        <p:spPr bwMode="auto">
          <a:xfrm>
            <a:off x="600636" y="3377455"/>
            <a:ext cx="42134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53" name="TextBox 52">
            <a:extLst>
              <a:ext uri="{FF2B5EF4-FFF2-40B4-BE49-F238E27FC236}">
                <a16:creationId xmlns:a16="http://schemas.microsoft.com/office/drawing/2014/main" id="{DBC5AAEA-91B0-E9BD-41FA-6494157005D3}"/>
              </a:ext>
            </a:extLst>
          </p:cNvPr>
          <p:cNvSpPr txBox="1"/>
          <p:nvPr/>
        </p:nvSpPr>
        <p:spPr bwMode="auto">
          <a:xfrm>
            <a:off x="600636" y="3738285"/>
            <a:ext cx="42134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54" name="TextBox 53">
            <a:extLst>
              <a:ext uri="{FF2B5EF4-FFF2-40B4-BE49-F238E27FC236}">
                <a16:creationId xmlns:a16="http://schemas.microsoft.com/office/drawing/2014/main" id="{3F42E66A-6D6F-82C8-0674-37228E72A998}"/>
              </a:ext>
            </a:extLst>
          </p:cNvPr>
          <p:cNvSpPr txBox="1"/>
          <p:nvPr/>
        </p:nvSpPr>
        <p:spPr bwMode="auto">
          <a:xfrm>
            <a:off x="600636" y="4099115"/>
            <a:ext cx="42134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55" name="TextBox 54">
            <a:extLst>
              <a:ext uri="{FF2B5EF4-FFF2-40B4-BE49-F238E27FC236}">
                <a16:creationId xmlns:a16="http://schemas.microsoft.com/office/drawing/2014/main" id="{20A5AFAE-A5E0-08FF-7DBD-4C44AD4ADD8B}"/>
              </a:ext>
            </a:extLst>
          </p:cNvPr>
          <p:cNvSpPr txBox="1"/>
          <p:nvPr/>
        </p:nvSpPr>
        <p:spPr bwMode="auto">
          <a:xfrm>
            <a:off x="600636" y="4459941"/>
            <a:ext cx="421340"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6" name="TextBox 55">
            <a:extLst>
              <a:ext uri="{FF2B5EF4-FFF2-40B4-BE49-F238E27FC236}">
                <a16:creationId xmlns:a16="http://schemas.microsoft.com/office/drawing/2014/main" id="{67E045E0-0541-AF7F-FC97-A8BCF1408807}"/>
              </a:ext>
            </a:extLst>
          </p:cNvPr>
          <p:cNvSpPr txBox="1"/>
          <p:nvPr/>
        </p:nvSpPr>
        <p:spPr bwMode="auto">
          <a:xfrm>
            <a:off x="1434352" y="1546410"/>
            <a:ext cx="1846729"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r>
              <a:rPr kumimoji="0" 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-5</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threshold</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r>
              <a:rPr kumimoji="0" 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-6</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threshold</a:t>
            </a:r>
          </a:p>
        </p:txBody>
      </p:sp>
      <p:sp>
        <p:nvSpPr>
          <p:cNvPr id="58" name="Rectangle 57">
            <a:extLst>
              <a:ext uri="{FF2B5EF4-FFF2-40B4-BE49-F238E27FC236}">
                <a16:creationId xmlns:a16="http://schemas.microsoft.com/office/drawing/2014/main" id="{E7187E9F-A016-0FCC-0ACE-4B9C00C46368}"/>
              </a:ext>
            </a:extLst>
          </p:cNvPr>
          <p:cNvSpPr/>
          <p:nvPr/>
        </p:nvSpPr>
        <p:spPr bwMode="auto">
          <a:xfrm>
            <a:off x="1317812" y="1851212"/>
            <a:ext cx="147918" cy="14791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TextBox 58">
            <a:extLst>
              <a:ext uri="{FF2B5EF4-FFF2-40B4-BE49-F238E27FC236}">
                <a16:creationId xmlns:a16="http://schemas.microsoft.com/office/drawing/2014/main" id="{FE7F5DA2-3B5B-B104-70DD-2279B2040C4D}"/>
              </a:ext>
            </a:extLst>
          </p:cNvPr>
          <p:cNvSpPr txBox="1"/>
          <p:nvPr/>
        </p:nvSpPr>
        <p:spPr bwMode="auto">
          <a:xfrm>
            <a:off x="5067299" y="1537447"/>
            <a:ext cx="1846729"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r>
              <a:rPr kumimoji="0" 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-5</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threshold</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r>
              <a:rPr kumimoji="0" 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-6</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threshold</a:t>
            </a:r>
          </a:p>
        </p:txBody>
      </p:sp>
      <p:sp>
        <p:nvSpPr>
          <p:cNvPr id="61" name="Rectangle 60">
            <a:extLst>
              <a:ext uri="{FF2B5EF4-FFF2-40B4-BE49-F238E27FC236}">
                <a16:creationId xmlns:a16="http://schemas.microsoft.com/office/drawing/2014/main" id="{7FE1E83F-45B5-C30B-9956-53D5C4371519}"/>
              </a:ext>
            </a:extLst>
          </p:cNvPr>
          <p:cNvSpPr/>
          <p:nvPr/>
        </p:nvSpPr>
        <p:spPr bwMode="auto">
          <a:xfrm>
            <a:off x="4950759" y="1842249"/>
            <a:ext cx="147918" cy="14791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 name="TextBox 85">
            <a:extLst>
              <a:ext uri="{FF2B5EF4-FFF2-40B4-BE49-F238E27FC236}">
                <a16:creationId xmlns:a16="http://schemas.microsoft.com/office/drawing/2014/main" id="{A939F48D-4207-249E-5D10-D47A0DD1F8DC}"/>
              </a:ext>
            </a:extLst>
          </p:cNvPr>
          <p:cNvSpPr txBox="1"/>
          <p:nvPr/>
        </p:nvSpPr>
        <p:spPr bwMode="auto">
          <a:xfrm>
            <a:off x="4374776" y="3218328"/>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87" name="TextBox 86">
            <a:extLst>
              <a:ext uri="{FF2B5EF4-FFF2-40B4-BE49-F238E27FC236}">
                <a16:creationId xmlns:a16="http://schemas.microsoft.com/office/drawing/2014/main" id="{D218D66B-B86E-100A-F9D4-94A2B57A882C}"/>
              </a:ext>
            </a:extLst>
          </p:cNvPr>
          <p:cNvSpPr txBox="1"/>
          <p:nvPr/>
        </p:nvSpPr>
        <p:spPr bwMode="auto">
          <a:xfrm>
            <a:off x="3299012" y="2133599"/>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88" name="Right Bracket 87">
            <a:extLst>
              <a:ext uri="{FF2B5EF4-FFF2-40B4-BE49-F238E27FC236}">
                <a16:creationId xmlns:a16="http://schemas.microsoft.com/office/drawing/2014/main" id="{2D0DE455-D3AE-69F6-77A4-2D1DD1A26F7D}"/>
              </a:ext>
            </a:extLst>
          </p:cNvPr>
          <p:cNvSpPr/>
          <p:nvPr/>
        </p:nvSpPr>
        <p:spPr bwMode="auto">
          <a:xfrm>
            <a:off x="4320988" y="2312894"/>
            <a:ext cx="98612" cy="2250141"/>
          </a:xfrm>
          <a:prstGeom prst="rightBracket">
            <a:avLst/>
          </a:prstGeom>
          <a:noFill/>
          <a:ln w="28575" cap="flat" cmpd="sng" algn="ctr">
            <a:solidFill>
              <a:schemeClr val="bg1"/>
            </a:solidFill>
            <a:prstDash val="solid"/>
            <a:round/>
            <a:headEnd type="none" w="med" len="med"/>
            <a:tailEnd type="non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 name="Right Bracket 88">
            <a:extLst>
              <a:ext uri="{FF2B5EF4-FFF2-40B4-BE49-F238E27FC236}">
                <a16:creationId xmlns:a16="http://schemas.microsoft.com/office/drawing/2014/main" id="{C81F772A-95FA-E40A-4192-092ADBFC67A9}"/>
              </a:ext>
            </a:extLst>
          </p:cNvPr>
          <p:cNvSpPr/>
          <p:nvPr/>
        </p:nvSpPr>
        <p:spPr bwMode="auto">
          <a:xfrm flipH="1">
            <a:off x="3639668" y="2303929"/>
            <a:ext cx="107578" cy="1272989"/>
          </a:xfrm>
          <a:prstGeom prst="rightBracket">
            <a:avLst/>
          </a:prstGeom>
          <a:noFill/>
          <a:ln w="28575" cap="flat" cmpd="sng" algn="ctr">
            <a:solidFill>
              <a:schemeClr val="bg1"/>
            </a:solidFill>
            <a:prstDash val="solid"/>
            <a:round/>
            <a:headEnd type="none" w="med" len="med"/>
            <a:tailEnd type="non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 name="TextBox 89">
            <a:extLst>
              <a:ext uri="{FF2B5EF4-FFF2-40B4-BE49-F238E27FC236}">
                <a16:creationId xmlns:a16="http://schemas.microsoft.com/office/drawing/2014/main" id="{2870CDD8-DBFF-2B4E-68ED-2870A7F4DD04}"/>
              </a:ext>
            </a:extLst>
          </p:cNvPr>
          <p:cNvSpPr txBox="1"/>
          <p:nvPr/>
        </p:nvSpPr>
        <p:spPr bwMode="auto">
          <a:xfrm>
            <a:off x="3798743" y="1999128"/>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64</a:t>
            </a:r>
            <a:endPar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1" name="TextBox 90">
            <a:extLst>
              <a:ext uri="{FF2B5EF4-FFF2-40B4-BE49-F238E27FC236}">
                <a16:creationId xmlns:a16="http://schemas.microsoft.com/office/drawing/2014/main" id="{28F82B8B-48E6-56E8-DE8D-35A62E2E8CF2}"/>
              </a:ext>
            </a:extLst>
          </p:cNvPr>
          <p:cNvSpPr txBox="1"/>
          <p:nvPr/>
        </p:nvSpPr>
        <p:spPr bwMode="auto">
          <a:xfrm>
            <a:off x="3789778" y="2814916"/>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36</a:t>
            </a:r>
            <a:endParaRPr kumimoji="0" lang="en-US" sz="14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 name="TextBox 91">
            <a:extLst>
              <a:ext uri="{FF2B5EF4-FFF2-40B4-BE49-F238E27FC236}">
                <a16:creationId xmlns:a16="http://schemas.microsoft.com/office/drawing/2014/main" id="{8BDDC954-09F8-8812-4C99-2FFACAFBC493}"/>
              </a:ext>
            </a:extLst>
          </p:cNvPr>
          <p:cNvSpPr txBox="1"/>
          <p:nvPr/>
        </p:nvSpPr>
        <p:spPr bwMode="auto">
          <a:xfrm>
            <a:off x="2886634" y="2725269"/>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21</a:t>
            </a:r>
            <a:endParaRPr kumimoji="0" lang="en-US" sz="14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 name="TextBox 92">
            <a:extLst>
              <a:ext uri="{FF2B5EF4-FFF2-40B4-BE49-F238E27FC236}">
                <a16:creationId xmlns:a16="http://schemas.microsoft.com/office/drawing/2014/main" id="{9531FB12-4AFD-B9E0-AB13-C6DD3E5B51AF}"/>
              </a:ext>
            </a:extLst>
          </p:cNvPr>
          <p:cNvSpPr txBox="1"/>
          <p:nvPr/>
        </p:nvSpPr>
        <p:spPr bwMode="auto">
          <a:xfrm>
            <a:off x="2086483" y="2859740"/>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11</a:t>
            </a:r>
            <a:endParaRPr kumimoji="0" lang="en-US" sz="14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 name="TextBox 93">
            <a:extLst>
              <a:ext uri="{FF2B5EF4-FFF2-40B4-BE49-F238E27FC236}">
                <a16:creationId xmlns:a16="http://schemas.microsoft.com/office/drawing/2014/main" id="{BFF147BF-17C8-6C00-526E-EE624BB69521}"/>
              </a:ext>
            </a:extLst>
          </p:cNvPr>
          <p:cNvSpPr txBox="1"/>
          <p:nvPr/>
        </p:nvSpPr>
        <p:spPr bwMode="auto">
          <a:xfrm>
            <a:off x="1577786" y="3684493"/>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endPar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5" name="TextBox 94">
            <a:extLst>
              <a:ext uri="{FF2B5EF4-FFF2-40B4-BE49-F238E27FC236}">
                <a16:creationId xmlns:a16="http://schemas.microsoft.com/office/drawing/2014/main" id="{ACC80286-E575-4481-6F54-A392AF3DA8C0}"/>
              </a:ext>
            </a:extLst>
          </p:cNvPr>
          <p:cNvSpPr txBox="1"/>
          <p:nvPr/>
        </p:nvSpPr>
        <p:spPr bwMode="auto">
          <a:xfrm>
            <a:off x="1192305" y="3558988"/>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endPar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6" name="TextBox 95">
            <a:extLst>
              <a:ext uri="{FF2B5EF4-FFF2-40B4-BE49-F238E27FC236}">
                <a16:creationId xmlns:a16="http://schemas.microsoft.com/office/drawing/2014/main" id="{C3EC9B9A-1682-3AFD-48DC-CADE8D17E109}"/>
              </a:ext>
            </a:extLst>
          </p:cNvPr>
          <p:cNvSpPr txBox="1"/>
          <p:nvPr/>
        </p:nvSpPr>
        <p:spPr bwMode="auto">
          <a:xfrm>
            <a:off x="2084816" y="2545976"/>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endPar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 name="TextBox 96">
            <a:extLst>
              <a:ext uri="{FF2B5EF4-FFF2-40B4-BE49-F238E27FC236}">
                <a16:creationId xmlns:a16="http://schemas.microsoft.com/office/drawing/2014/main" id="{E346DEC2-8479-03B5-AEE0-D01A5EACC12B}"/>
              </a:ext>
            </a:extLst>
          </p:cNvPr>
          <p:cNvSpPr txBox="1"/>
          <p:nvPr/>
        </p:nvSpPr>
        <p:spPr bwMode="auto">
          <a:xfrm>
            <a:off x="2904564" y="2214282"/>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59</a:t>
            </a:r>
            <a:endPar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8" name="TextBox 97">
            <a:extLst>
              <a:ext uri="{FF2B5EF4-FFF2-40B4-BE49-F238E27FC236}">
                <a16:creationId xmlns:a16="http://schemas.microsoft.com/office/drawing/2014/main" id="{7504D062-D6AF-A0EE-856F-1E73C428CEF8}"/>
              </a:ext>
            </a:extLst>
          </p:cNvPr>
          <p:cNvSpPr txBox="1"/>
          <p:nvPr/>
        </p:nvSpPr>
        <p:spPr bwMode="auto">
          <a:xfrm>
            <a:off x="4921623" y="4069976"/>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endPar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9" name="TextBox 98">
            <a:extLst>
              <a:ext uri="{FF2B5EF4-FFF2-40B4-BE49-F238E27FC236}">
                <a16:creationId xmlns:a16="http://schemas.microsoft.com/office/drawing/2014/main" id="{B79FD7CF-D3A7-C40A-1F7D-4EAF26578777}"/>
              </a:ext>
            </a:extLst>
          </p:cNvPr>
          <p:cNvSpPr txBox="1"/>
          <p:nvPr/>
        </p:nvSpPr>
        <p:spPr bwMode="auto">
          <a:xfrm>
            <a:off x="5809129" y="3648635"/>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endPar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0" name="TextBox 99">
            <a:extLst>
              <a:ext uri="{FF2B5EF4-FFF2-40B4-BE49-F238E27FC236}">
                <a16:creationId xmlns:a16="http://schemas.microsoft.com/office/drawing/2014/main" id="{BF42EFB1-6663-AB78-0523-5D7CED0920E4}"/>
              </a:ext>
            </a:extLst>
          </p:cNvPr>
          <p:cNvSpPr txBox="1"/>
          <p:nvPr/>
        </p:nvSpPr>
        <p:spPr bwMode="auto">
          <a:xfrm>
            <a:off x="6633882" y="3415553"/>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endPar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1" name="TextBox 100">
            <a:extLst>
              <a:ext uri="{FF2B5EF4-FFF2-40B4-BE49-F238E27FC236}">
                <a16:creationId xmlns:a16="http://schemas.microsoft.com/office/drawing/2014/main" id="{3A9539A7-EDBF-2459-A169-7D7E445C5B9B}"/>
              </a:ext>
            </a:extLst>
          </p:cNvPr>
          <p:cNvSpPr txBox="1"/>
          <p:nvPr/>
        </p:nvSpPr>
        <p:spPr bwMode="auto">
          <a:xfrm>
            <a:off x="7521388" y="3254188"/>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endPar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2" name="TextBox 101">
            <a:extLst>
              <a:ext uri="{FF2B5EF4-FFF2-40B4-BE49-F238E27FC236}">
                <a16:creationId xmlns:a16="http://schemas.microsoft.com/office/drawing/2014/main" id="{977E92F8-161A-0D29-F6CC-06046CC6F33A}"/>
              </a:ext>
            </a:extLst>
          </p:cNvPr>
          <p:cNvSpPr txBox="1"/>
          <p:nvPr/>
        </p:nvSpPr>
        <p:spPr bwMode="auto">
          <a:xfrm>
            <a:off x="5809129" y="3818963"/>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a:t>
            </a:r>
            <a:endParaRPr kumimoji="0" lang="en-US" sz="14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 name="TextBox 102">
            <a:extLst>
              <a:ext uri="{FF2B5EF4-FFF2-40B4-BE49-F238E27FC236}">
                <a16:creationId xmlns:a16="http://schemas.microsoft.com/office/drawing/2014/main" id="{745937F5-7A53-92F2-D022-92EDD2DF059C}"/>
              </a:ext>
            </a:extLst>
          </p:cNvPr>
          <p:cNvSpPr txBox="1"/>
          <p:nvPr/>
        </p:nvSpPr>
        <p:spPr bwMode="auto">
          <a:xfrm>
            <a:off x="6625540" y="3783104"/>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13</a:t>
            </a:r>
            <a:endParaRPr kumimoji="0" lang="en-US" sz="14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 name="TextBox 103">
            <a:extLst>
              <a:ext uri="{FF2B5EF4-FFF2-40B4-BE49-F238E27FC236}">
                <a16:creationId xmlns:a16="http://schemas.microsoft.com/office/drawing/2014/main" id="{531E38A2-9265-E8C2-29FC-02E43D68EA00}"/>
              </a:ext>
            </a:extLst>
          </p:cNvPr>
          <p:cNvSpPr txBox="1"/>
          <p:nvPr/>
        </p:nvSpPr>
        <p:spPr bwMode="auto">
          <a:xfrm>
            <a:off x="7495117" y="3693457"/>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16</a:t>
            </a:r>
            <a:endParaRPr kumimoji="0" lang="en-US" sz="14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 name="TextBox 104">
            <a:extLst>
              <a:ext uri="{FF2B5EF4-FFF2-40B4-BE49-F238E27FC236}">
                <a16:creationId xmlns:a16="http://schemas.microsoft.com/office/drawing/2014/main" id="{77D19BB9-D0BF-1EDF-2CFC-46A9FFEA722C}"/>
              </a:ext>
            </a:extLst>
          </p:cNvPr>
          <p:cNvSpPr txBox="1"/>
          <p:nvPr/>
        </p:nvSpPr>
        <p:spPr bwMode="auto">
          <a:xfrm>
            <a:off x="8068235" y="3935504"/>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106" name="TextBox 105">
            <a:extLst>
              <a:ext uri="{FF2B5EF4-FFF2-40B4-BE49-F238E27FC236}">
                <a16:creationId xmlns:a16="http://schemas.microsoft.com/office/drawing/2014/main" id="{255969FC-D03E-443E-44E7-4F0F0F344A75}"/>
              </a:ext>
            </a:extLst>
          </p:cNvPr>
          <p:cNvSpPr txBox="1"/>
          <p:nvPr/>
        </p:nvSpPr>
        <p:spPr bwMode="auto">
          <a:xfrm>
            <a:off x="7036427" y="3310000"/>
            <a:ext cx="51098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107" name="Right Bracket 106">
            <a:extLst>
              <a:ext uri="{FF2B5EF4-FFF2-40B4-BE49-F238E27FC236}">
                <a16:creationId xmlns:a16="http://schemas.microsoft.com/office/drawing/2014/main" id="{329FA28B-F836-1794-D1B4-C5E772B7350A}"/>
              </a:ext>
            </a:extLst>
          </p:cNvPr>
          <p:cNvSpPr/>
          <p:nvPr/>
        </p:nvSpPr>
        <p:spPr bwMode="auto">
          <a:xfrm>
            <a:off x="8023413" y="3541060"/>
            <a:ext cx="80681" cy="1013012"/>
          </a:xfrm>
          <a:prstGeom prst="rightBracket">
            <a:avLst/>
          </a:prstGeom>
          <a:noFill/>
          <a:ln w="28575" cap="flat" cmpd="sng" algn="ctr">
            <a:solidFill>
              <a:schemeClr val="bg1"/>
            </a:solidFill>
            <a:prstDash val="solid"/>
            <a:round/>
            <a:headEnd type="none" w="med" len="med"/>
            <a:tailEnd type="non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 name="Right Bracket 107">
            <a:extLst>
              <a:ext uri="{FF2B5EF4-FFF2-40B4-BE49-F238E27FC236}">
                <a16:creationId xmlns:a16="http://schemas.microsoft.com/office/drawing/2014/main" id="{56F979EB-ECA3-F926-5858-47E50AE0B1C9}"/>
              </a:ext>
            </a:extLst>
          </p:cNvPr>
          <p:cNvSpPr/>
          <p:nvPr/>
        </p:nvSpPr>
        <p:spPr bwMode="auto">
          <a:xfrm flipH="1">
            <a:off x="7370143" y="3532094"/>
            <a:ext cx="89647" cy="573741"/>
          </a:xfrm>
          <a:prstGeom prst="rightBracket">
            <a:avLst/>
          </a:prstGeom>
          <a:noFill/>
          <a:ln w="28575" cap="flat" cmpd="sng" algn="ctr">
            <a:solidFill>
              <a:schemeClr val="bg1"/>
            </a:solidFill>
            <a:prstDash val="solid"/>
            <a:round/>
            <a:headEnd type="none" w="med" len="med"/>
            <a:tailEnd type="non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5" name="Straight Connector 34">
            <a:extLst>
              <a:ext uri="{FF2B5EF4-FFF2-40B4-BE49-F238E27FC236}">
                <a16:creationId xmlns:a16="http://schemas.microsoft.com/office/drawing/2014/main" id="{86CA3041-8EAB-3C29-1B78-6A5346A11DFB}"/>
              </a:ext>
            </a:extLst>
          </p:cNvPr>
          <p:cNvCxnSpPr>
            <a:cxnSpLocks/>
          </p:cNvCxnSpPr>
          <p:nvPr/>
        </p:nvCxnSpPr>
        <p:spPr bwMode="auto">
          <a:xfrm>
            <a:off x="4724399" y="4598894"/>
            <a:ext cx="344244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4C480A4B-1FB5-42D2-5451-5CEDF6A83569}"/>
              </a:ext>
            </a:extLst>
          </p:cNvPr>
          <p:cNvCxnSpPr>
            <a:cxnSpLocks/>
          </p:cNvCxnSpPr>
          <p:nvPr/>
        </p:nvCxnSpPr>
        <p:spPr bwMode="auto">
          <a:xfrm>
            <a:off x="1030941" y="4598894"/>
            <a:ext cx="3352800" cy="0"/>
          </a:xfrm>
          <a:prstGeom prst="line">
            <a:avLst/>
          </a:prstGeom>
          <a:noFill/>
          <a:ln w="28575" cap="flat" cmpd="sng" algn="ctr">
            <a:solidFill>
              <a:schemeClr val="bg1"/>
            </a:solidFill>
            <a:prstDash val="solid"/>
            <a:round/>
            <a:headEnd type="none" w="med" len="med"/>
            <a:tailEnd type="none" w="med" len="med"/>
          </a:ln>
          <a:effectLst/>
        </p:spPr>
      </p:cxnSp>
      <p:grpSp>
        <p:nvGrpSpPr>
          <p:cNvPr id="77" name="Group 76">
            <a:extLst>
              <a:ext uri="{FF2B5EF4-FFF2-40B4-BE49-F238E27FC236}">
                <a16:creationId xmlns:a16="http://schemas.microsoft.com/office/drawing/2014/main" id="{ECC22560-98F5-4E8D-0CE3-B170954FF0DC}"/>
              </a:ext>
            </a:extLst>
          </p:cNvPr>
          <p:cNvGrpSpPr/>
          <p:nvPr/>
        </p:nvGrpSpPr>
        <p:grpSpPr>
          <a:xfrm>
            <a:off x="1262147" y="1619813"/>
            <a:ext cx="259107" cy="165209"/>
            <a:chOff x="3556845" y="1203637"/>
            <a:chExt cx="389725" cy="244072"/>
          </a:xfrm>
        </p:grpSpPr>
        <p:sp>
          <p:nvSpPr>
            <p:cNvPr id="15" name="Isosceles Triangle 14">
              <a:extLst>
                <a:ext uri="{FF2B5EF4-FFF2-40B4-BE49-F238E27FC236}">
                  <a16:creationId xmlns:a16="http://schemas.microsoft.com/office/drawing/2014/main" id="{9AA67E58-0B45-DF34-9189-D5DBFEB0552E}"/>
                </a:ext>
              </a:extLst>
            </p:cNvPr>
            <p:cNvSpPr/>
            <p:nvPr/>
          </p:nvSpPr>
          <p:spPr bwMode="auto">
            <a:xfrm rot="13447355">
              <a:off x="3556845" y="1306245"/>
              <a:ext cx="295655" cy="141464"/>
            </a:xfrm>
            <a:prstGeom prst="triangl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 name="Isosceles Triangle 44">
              <a:extLst>
                <a:ext uri="{FF2B5EF4-FFF2-40B4-BE49-F238E27FC236}">
                  <a16:creationId xmlns:a16="http://schemas.microsoft.com/office/drawing/2014/main" id="{CF8A4E3B-4DC9-A77F-9900-54BB6A569061}"/>
                </a:ext>
              </a:extLst>
            </p:cNvPr>
            <p:cNvSpPr/>
            <p:nvPr/>
          </p:nvSpPr>
          <p:spPr bwMode="auto">
            <a:xfrm rot="2647355">
              <a:off x="3650915" y="1203637"/>
              <a:ext cx="295655" cy="141464"/>
            </a:xfrm>
            <a:prstGeom prst="triangle">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8" name="Group 77">
            <a:extLst>
              <a:ext uri="{FF2B5EF4-FFF2-40B4-BE49-F238E27FC236}">
                <a16:creationId xmlns:a16="http://schemas.microsoft.com/office/drawing/2014/main" id="{A7AFAC84-A65D-C1C6-66C2-917EAE344B15}"/>
              </a:ext>
            </a:extLst>
          </p:cNvPr>
          <p:cNvGrpSpPr/>
          <p:nvPr/>
        </p:nvGrpSpPr>
        <p:grpSpPr>
          <a:xfrm>
            <a:off x="4902027" y="1612722"/>
            <a:ext cx="259107" cy="165209"/>
            <a:chOff x="3556845" y="1203637"/>
            <a:chExt cx="389725" cy="244072"/>
          </a:xfrm>
        </p:grpSpPr>
        <p:sp>
          <p:nvSpPr>
            <p:cNvPr id="109" name="Isosceles Triangle 108">
              <a:extLst>
                <a:ext uri="{FF2B5EF4-FFF2-40B4-BE49-F238E27FC236}">
                  <a16:creationId xmlns:a16="http://schemas.microsoft.com/office/drawing/2014/main" id="{D10DEA54-33BB-D50F-B3F6-D00A2D56C1A0}"/>
                </a:ext>
              </a:extLst>
            </p:cNvPr>
            <p:cNvSpPr/>
            <p:nvPr/>
          </p:nvSpPr>
          <p:spPr bwMode="auto">
            <a:xfrm rot="13447355">
              <a:off x="3556845" y="1306245"/>
              <a:ext cx="295655" cy="141464"/>
            </a:xfrm>
            <a:prstGeom prst="triangle">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 name="Isosceles Triangle 109">
              <a:extLst>
                <a:ext uri="{FF2B5EF4-FFF2-40B4-BE49-F238E27FC236}">
                  <a16:creationId xmlns:a16="http://schemas.microsoft.com/office/drawing/2014/main" id="{F8D175B4-F6C7-B9E0-3A97-EA7CD1E7E9A0}"/>
                </a:ext>
              </a:extLst>
            </p:cNvPr>
            <p:cNvSpPr/>
            <p:nvPr/>
          </p:nvSpPr>
          <p:spPr bwMode="auto">
            <a:xfrm rot="2647355">
              <a:off x="3650915" y="1203637"/>
              <a:ext cx="295655" cy="141464"/>
            </a:xfrm>
            <a:prstGeom prst="triangle">
              <a:avLst/>
            </a:prstGeom>
            <a:solidFill>
              <a:schemeClr val="accent3">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6" name="Text Box 11">
            <a:extLst>
              <a:ext uri="{FF2B5EF4-FFF2-40B4-BE49-F238E27FC236}">
                <a16:creationId xmlns:a16="http://schemas.microsoft.com/office/drawing/2014/main" id="{577BCD30-0842-D024-03E1-1999BEA8F9DF}"/>
              </a:ext>
            </a:extLst>
          </p:cNvPr>
          <p:cNvSpPr txBox="1">
            <a:spLocks noChangeArrowheads="1"/>
          </p:cNvSpPr>
          <p:nvPr/>
        </p:nvSpPr>
        <p:spPr bwMode="auto">
          <a:xfrm>
            <a:off x="452047" y="639516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Sborov. IMS 2022. Abstr OAB-057.</a:t>
            </a:r>
          </a:p>
        </p:txBody>
      </p:sp>
    </p:spTree>
    <p:extLst>
      <p:ext uri="{BB962C8B-B14F-4D97-AF65-F5344CB8AC3E}">
        <p14:creationId xmlns:p14="http://schemas.microsoft.com/office/powerpoint/2010/main" val="225726071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 name="Group 173">
            <a:extLst>
              <a:ext uri="{FF2B5EF4-FFF2-40B4-BE49-F238E27FC236}">
                <a16:creationId xmlns:a16="http://schemas.microsoft.com/office/drawing/2014/main" id="{5A02E301-7EF1-38BB-5CAB-E1AAE24F8EA0}"/>
              </a:ext>
            </a:extLst>
          </p:cNvPr>
          <p:cNvGrpSpPr/>
          <p:nvPr/>
        </p:nvGrpSpPr>
        <p:grpSpPr>
          <a:xfrm>
            <a:off x="6301048" y="2011680"/>
            <a:ext cx="4945410" cy="458843"/>
            <a:chOff x="6301048" y="2011680"/>
            <a:chExt cx="4945410" cy="458843"/>
          </a:xfrm>
        </p:grpSpPr>
        <p:cxnSp>
          <p:nvCxnSpPr>
            <p:cNvPr id="18" name="Straight Connector 17">
              <a:extLst>
                <a:ext uri="{FF2B5EF4-FFF2-40B4-BE49-F238E27FC236}">
                  <a16:creationId xmlns:a16="http://schemas.microsoft.com/office/drawing/2014/main" id="{02F3079D-DECD-710C-5F28-75BE25BE7158}"/>
                </a:ext>
              </a:extLst>
            </p:cNvPr>
            <p:cNvCxnSpPr>
              <a:cxnSpLocks/>
            </p:cNvCxnSpPr>
            <p:nvPr/>
          </p:nvCxnSpPr>
          <p:spPr bwMode="auto">
            <a:xfrm flipH="1">
              <a:off x="6301048" y="2053244"/>
              <a:ext cx="64008" cy="0"/>
            </a:xfrm>
            <a:prstGeom prst="line">
              <a:avLst/>
            </a:prstGeom>
            <a:noFill/>
            <a:ln w="28575" cap="flat" cmpd="sng" algn="ctr">
              <a:solidFill>
                <a:schemeClr val="bg1"/>
              </a:solidFill>
              <a:prstDash val="solid"/>
              <a:round/>
              <a:headEnd type="none" w="med" len="med"/>
              <a:tailEnd type="none" w="med" len="med"/>
            </a:ln>
            <a:effectLst/>
          </p:spPr>
        </p:cxnSp>
        <p:sp>
          <p:nvSpPr>
            <p:cNvPr id="124" name="Triangle 123">
              <a:extLst>
                <a:ext uri="{FF2B5EF4-FFF2-40B4-BE49-F238E27FC236}">
                  <a16:creationId xmlns:a16="http://schemas.microsoft.com/office/drawing/2014/main" id="{52B7D7F0-35A4-70F8-C515-CE5A91F6AF70}"/>
                </a:ext>
              </a:extLst>
            </p:cNvPr>
            <p:cNvSpPr/>
            <p:nvPr/>
          </p:nvSpPr>
          <p:spPr bwMode="auto">
            <a:xfrm>
              <a:off x="6311590" y="2011680"/>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 name="Triangle 125">
              <a:extLst>
                <a:ext uri="{FF2B5EF4-FFF2-40B4-BE49-F238E27FC236}">
                  <a16:creationId xmlns:a16="http://schemas.microsoft.com/office/drawing/2014/main" id="{AA02B2DB-A774-B34F-0767-64D07D687996}"/>
                </a:ext>
              </a:extLst>
            </p:cNvPr>
            <p:cNvSpPr/>
            <p:nvPr/>
          </p:nvSpPr>
          <p:spPr bwMode="auto">
            <a:xfrm>
              <a:off x="6539818" y="2061489"/>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 name="Triangle 126">
              <a:extLst>
                <a:ext uri="{FF2B5EF4-FFF2-40B4-BE49-F238E27FC236}">
                  <a16:creationId xmlns:a16="http://schemas.microsoft.com/office/drawing/2014/main" id="{10205E5A-BFE8-ADD1-2908-3E80D2C05C8D}"/>
                </a:ext>
              </a:extLst>
            </p:cNvPr>
            <p:cNvSpPr/>
            <p:nvPr/>
          </p:nvSpPr>
          <p:spPr bwMode="auto">
            <a:xfrm>
              <a:off x="6607469" y="2035469"/>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 name="Triangle 127">
              <a:extLst>
                <a:ext uri="{FF2B5EF4-FFF2-40B4-BE49-F238E27FC236}">
                  <a16:creationId xmlns:a16="http://schemas.microsoft.com/office/drawing/2014/main" id="{9119248B-08AE-4659-5096-CD65F72B2BD8}"/>
                </a:ext>
              </a:extLst>
            </p:cNvPr>
            <p:cNvSpPr/>
            <p:nvPr/>
          </p:nvSpPr>
          <p:spPr bwMode="auto">
            <a:xfrm>
              <a:off x="6782171" y="2071896"/>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 name="Triangle 128">
              <a:extLst>
                <a:ext uri="{FF2B5EF4-FFF2-40B4-BE49-F238E27FC236}">
                  <a16:creationId xmlns:a16="http://schemas.microsoft.com/office/drawing/2014/main" id="{251A6D2B-7275-91F5-0DD6-8BB366522942}"/>
                </a:ext>
              </a:extLst>
            </p:cNvPr>
            <p:cNvSpPr/>
            <p:nvPr/>
          </p:nvSpPr>
          <p:spPr bwMode="auto">
            <a:xfrm>
              <a:off x="6979176" y="2103864"/>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 name="Triangle 129">
              <a:extLst>
                <a:ext uri="{FF2B5EF4-FFF2-40B4-BE49-F238E27FC236}">
                  <a16:creationId xmlns:a16="http://schemas.microsoft.com/office/drawing/2014/main" id="{482BA58E-7B47-B23C-316E-7044BC11CF8B}"/>
                </a:ext>
              </a:extLst>
            </p:cNvPr>
            <p:cNvSpPr/>
            <p:nvPr/>
          </p:nvSpPr>
          <p:spPr bwMode="auto">
            <a:xfrm>
              <a:off x="7653453" y="2225041"/>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 name="Triangle 130">
              <a:extLst>
                <a:ext uri="{FF2B5EF4-FFF2-40B4-BE49-F238E27FC236}">
                  <a16:creationId xmlns:a16="http://schemas.microsoft.com/office/drawing/2014/main" id="{6EEE84DC-0D84-2632-1593-AC6490C7F3BB}"/>
                </a:ext>
              </a:extLst>
            </p:cNvPr>
            <p:cNvSpPr/>
            <p:nvPr/>
          </p:nvSpPr>
          <p:spPr bwMode="auto">
            <a:xfrm>
              <a:off x="7801393" y="2225784"/>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 name="Triangle 131">
              <a:extLst>
                <a:ext uri="{FF2B5EF4-FFF2-40B4-BE49-F238E27FC236}">
                  <a16:creationId xmlns:a16="http://schemas.microsoft.com/office/drawing/2014/main" id="{8DF40906-CBD6-2B53-A3F4-FDBD035EB003}"/>
                </a:ext>
              </a:extLst>
            </p:cNvPr>
            <p:cNvSpPr/>
            <p:nvPr/>
          </p:nvSpPr>
          <p:spPr bwMode="auto">
            <a:xfrm>
              <a:off x="8034081" y="2226527"/>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 name="Triangle 132">
              <a:extLst>
                <a:ext uri="{FF2B5EF4-FFF2-40B4-BE49-F238E27FC236}">
                  <a16:creationId xmlns:a16="http://schemas.microsoft.com/office/drawing/2014/main" id="{7094D712-1716-5FBC-C91D-7FBF7A5732A2}"/>
                </a:ext>
              </a:extLst>
            </p:cNvPr>
            <p:cNvSpPr/>
            <p:nvPr/>
          </p:nvSpPr>
          <p:spPr bwMode="auto">
            <a:xfrm>
              <a:off x="8217704" y="2249573"/>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 name="Triangle 133">
              <a:extLst>
                <a:ext uri="{FF2B5EF4-FFF2-40B4-BE49-F238E27FC236}">
                  <a16:creationId xmlns:a16="http://schemas.microsoft.com/office/drawing/2014/main" id="{46A79D9E-4B5D-0E93-EB74-007F832425B3}"/>
                </a:ext>
              </a:extLst>
            </p:cNvPr>
            <p:cNvSpPr/>
            <p:nvPr/>
          </p:nvSpPr>
          <p:spPr bwMode="auto">
            <a:xfrm>
              <a:off x="8271974" y="2294921"/>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 name="Triangle 134">
              <a:extLst>
                <a:ext uri="{FF2B5EF4-FFF2-40B4-BE49-F238E27FC236}">
                  <a16:creationId xmlns:a16="http://schemas.microsoft.com/office/drawing/2014/main" id="{A1E854A7-958C-CFAF-EDF9-B7C8833F8A0E}"/>
                </a:ext>
              </a:extLst>
            </p:cNvPr>
            <p:cNvSpPr/>
            <p:nvPr/>
          </p:nvSpPr>
          <p:spPr bwMode="auto">
            <a:xfrm>
              <a:off x="8763371" y="22912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 name="Triangle 135">
              <a:extLst>
                <a:ext uri="{FF2B5EF4-FFF2-40B4-BE49-F238E27FC236}">
                  <a16:creationId xmlns:a16="http://schemas.microsoft.com/office/drawing/2014/main" id="{4537A7FA-D42B-437A-E936-26016BF7004B}"/>
                </a:ext>
              </a:extLst>
            </p:cNvPr>
            <p:cNvSpPr/>
            <p:nvPr/>
          </p:nvSpPr>
          <p:spPr bwMode="auto">
            <a:xfrm>
              <a:off x="8822101" y="2291948"/>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 name="Triangle 136">
              <a:extLst>
                <a:ext uri="{FF2B5EF4-FFF2-40B4-BE49-F238E27FC236}">
                  <a16:creationId xmlns:a16="http://schemas.microsoft.com/office/drawing/2014/main" id="{BAA966AD-061C-2788-7B41-1A41F51C4771}"/>
                </a:ext>
              </a:extLst>
            </p:cNvPr>
            <p:cNvSpPr/>
            <p:nvPr/>
          </p:nvSpPr>
          <p:spPr bwMode="auto">
            <a:xfrm>
              <a:off x="9172946" y="23547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 name="Triangle 137">
              <a:extLst>
                <a:ext uri="{FF2B5EF4-FFF2-40B4-BE49-F238E27FC236}">
                  <a16:creationId xmlns:a16="http://schemas.microsoft.com/office/drawing/2014/main" id="{515A5321-F2D4-C1B4-1B0A-0077EAE031E9}"/>
                </a:ext>
              </a:extLst>
            </p:cNvPr>
            <p:cNvSpPr/>
            <p:nvPr/>
          </p:nvSpPr>
          <p:spPr bwMode="auto">
            <a:xfrm>
              <a:off x="9271371" y="23547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 name="Triangle 138">
              <a:extLst>
                <a:ext uri="{FF2B5EF4-FFF2-40B4-BE49-F238E27FC236}">
                  <a16:creationId xmlns:a16="http://schemas.microsoft.com/office/drawing/2014/main" id="{E2FC9905-54DC-6CD7-2785-A117CAF23D93}"/>
                </a:ext>
              </a:extLst>
            </p:cNvPr>
            <p:cNvSpPr/>
            <p:nvPr/>
          </p:nvSpPr>
          <p:spPr bwMode="auto">
            <a:xfrm>
              <a:off x="9296771" y="23547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 name="Triangle 139">
              <a:extLst>
                <a:ext uri="{FF2B5EF4-FFF2-40B4-BE49-F238E27FC236}">
                  <a16:creationId xmlns:a16="http://schemas.microsoft.com/office/drawing/2014/main" id="{083342C8-AE3B-24EB-C850-1CFB51234CD7}"/>
                </a:ext>
              </a:extLst>
            </p:cNvPr>
            <p:cNvSpPr/>
            <p:nvPr/>
          </p:nvSpPr>
          <p:spPr bwMode="auto">
            <a:xfrm>
              <a:off x="8941171" y="23102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 name="Triangle 140">
              <a:extLst>
                <a:ext uri="{FF2B5EF4-FFF2-40B4-BE49-F238E27FC236}">
                  <a16:creationId xmlns:a16="http://schemas.microsoft.com/office/drawing/2014/main" id="{E5A99412-93A3-0BA0-8C10-0C356F6CC807}"/>
                </a:ext>
              </a:extLst>
            </p:cNvPr>
            <p:cNvSpPr/>
            <p:nvPr/>
          </p:nvSpPr>
          <p:spPr bwMode="auto">
            <a:xfrm>
              <a:off x="9150721" y="23102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 name="Triangle 141">
              <a:extLst>
                <a:ext uri="{FF2B5EF4-FFF2-40B4-BE49-F238E27FC236}">
                  <a16:creationId xmlns:a16="http://schemas.microsoft.com/office/drawing/2014/main" id="{771DD58A-0A35-11E9-EDF3-1F1951740D06}"/>
                </a:ext>
              </a:extLst>
            </p:cNvPr>
            <p:cNvSpPr/>
            <p:nvPr/>
          </p:nvSpPr>
          <p:spPr bwMode="auto">
            <a:xfrm>
              <a:off x="8966571" y="23102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 name="Triangle 142">
              <a:extLst>
                <a:ext uri="{FF2B5EF4-FFF2-40B4-BE49-F238E27FC236}">
                  <a16:creationId xmlns:a16="http://schemas.microsoft.com/office/drawing/2014/main" id="{03AB6B4A-D3ED-9109-2F0E-848AC7E5A316}"/>
                </a:ext>
              </a:extLst>
            </p:cNvPr>
            <p:cNvSpPr/>
            <p:nvPr/>
          </p:nvSpPr>
          <p:spPr bwMode="auto">
            <a:xfrm>
              <a:off x="8998321" y="23102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 name="Triangle 143">
              <a:extLst>
                <a:ext uri="{FF2B5EF4-FFF2-40B4-BE49-F238E27FC236}">
                  <a16:creationId xmlns:a16="http://schemas.microsoft.com/office/drawing/2014/main" id="{F045F2F8-A7E2-9C90-14E0-4965A7F6FA95}"/>
                </a:ext>
              </a:extLst>
            </p:cNvPr>
            <p:cNvSpPr/>
            <p:nvPr/>
          </p:nvSpPr>
          <p:spPr bwMode="auto">
            <a:xfrm>
              <a:off x="9030071" y="23102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 name="Triangle 144">
              <a:extLst>
                <a:ext uri="{FF2B5EF4-FFF2-40B4-BE49-F238E27FC236}">
                  <a16:creationId xmlns:a16="http://schemas.microsoft.com/office/drawing/2014/main" id="{103D9DE7-8F59-4F68-E1ED-25B137D90879}"/>
                </a:ext>
              </a:extLst>
            </p:cNvPr>
            <p:cNvSpPr/>
            <p:nvPr/>
          </p:nvSpPr>
          <p:spPr bwMode="auto">
            <a:xfrm>
              <a:off x="9090396" y="23102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 name="Triangle 145">
              <a:extLst>
                <a:ext uri="{FF2B5EF4-FFF2-40B4-BE49-F238E27FC236}">
                  <a16:creationId xmlns:a16="http://schemas.microsoft.com/office/drawing/2014/main" id="{63B93C30-47FE-B11D-30F1-18AEC1FBA06C}"/>
                </a:ext>
              </a:extLst>
            </p:cNvPr>
            <p:cNvSpPr/>
            <p:nvPr/>
          </p:nvSpPr>
          <p:spPr bwMode="auto">
            <a:xfrm>
              <a:off x="9572996" y="23547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 name="Triangle 146">
              <a:extLst>
                <a:ext uri="{FF2B5EF4-FFF2-40B4-BE49-F238E27FC236}">
                  <a16:creationId xmlns:a16="http://schemas.microsoft.com/office/drawing/2014/main" id="{D4A338C4-D0F8-893E-8E12-DCA14590BA23}"/>
                </a:ext>
              </a:extLst>
            </p:cNvPr>
            <p:cNvSpPr/>
            <p:nvPr/>
          </p:nvSpPr>
          <p:spPr bwMode="auto">
            <a:xfrm>
              <a:off x="10122271" y="23547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8" name="Triangle 147">
              <a:extLst>
                <a:ext uri="{FF2B5EF4-FFF2-40B4-BE49-F238E27FC236}">
                  <a16:creationId xmlns:a16="http://schemas.microsoft.com/office/drawing/2014/main" id="{13E72797-4636-33B1-7154-49F7A66681BF}"/>
                </a:ext>
              </a:extLst>
            </p:cNvPr>
            <p:cNvSpPr/>
            <p:nvPr/>
          </p:nvSpPr>
          <p:spPr bwMode="auto">
            <a:xfrm>
              <a:off x="10217521" y="23547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 name="Triangle 148">
              <a:extLst>
                <a:ext uri="{FF2B5EF4-FFF2-40B4-BE49-F238E27FC236}">
                  <a16:creationId xmlns:a16="http://schemas.microsoft.com/office/drawing/2014/main" id="{A774BBF5-54E0-46D6-0333-AE21C428D6C2}"/>
                </a:ext>
              </a:extLst>
            </p:cNvPr>
            <p:cNvSpPr/>
            <p:nvPr/>
          </p:nvSpPr>
          <p:spPr bwMode="auto">
            <a:xfrm>
              <a:off x="9785721" y="23547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 name="Triangle 149">
              <a:extLst>
                <a:ext uri="{FF2B5EF4-FFF2-40B4-BE49-F238E27FC236}">
                  <a16:creationId xmlns:a16="http://schemas.microsoft.com/office/drawing/2014/main" id="{155DB9DA-0CF5-F679-45F5-5E14B068D342}"/>
                </a:ext>
              </a:extLst>
            </p:cNvPr>
            <p:cNvSpPr/>
            <p:nvPr/>
          </p:nvSpPr>
          <p:spPr bwMode="auto">
            <a:xfrm>
              <a:off x="9696821" y="23547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 name="Triangle 150">
              <a:extLst>
                <a:ext uri="{FF2B5EF4-FFF2-40B4-BE49-F238E27FC236}">
                  <a16:creationId xmlns:a16="http://schemas.microsoft.com/office/drawing/2014/main" id="{5C9FE49A-FE38-442E-D3C0-22F8B7751398}"/>
                </a:ext>
              </a:extLst>
            </p:cNvPr>
            <p:cNvSpPr/>
            <p:nvPr/>
          </p:nvSpPr>
          <p:spPr bwMode="auto">
            <a:xfrm>
              <a:off x="9852396" y="23547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 name="Triangle 151">
              <a:extLst>
                <a:ext uri="{FF2B5EF4-FFF2-40B4-BE49-F238E27FC236}">
                  <a16:creationId xmlns:a16="http://schemas.microsoft.com/office/drawing/2014/main" id="{7914AA24-8E90-AA31-7DC8-A65B668E838C}"/>
                </a:ext>
              </a:extLst>
            </p:cNvPr>
            <p:cNvSpPr/>
            <p:nvPr/>
          </p:nvSpPr>
          <p:spPr bwMode="auto">
            <a:xfrm>
              <a:off x="9919071" y="235470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3" name="Triangle 152">
              <a:extLst>
                <a:ext uri="{FF2B5EF4-FFF2-40B4-BE49-F238E27FC236}">
                  <a16:creationId xmlns:a16="http://schemas.microsoft.com/office/drawing/2014/main" id="{21539CEB-4C59-C074-FEA1-804BDA475290}"/>
                </a:ext>
              </a:extLst>
            </p:cNvPr>
            <p:cNvSpPr/>
            <p:nvPr/>
          </p:nvSpPr>
          <p:spPr bwMode="auto">
            <a:xfrm>
              <a:off x="10293721"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4" name="Triangle 153">
              <a:extLst>
                <a:ext uri="{FF2B5EF4-FFF2-40B4-BE49-F238E27FC236}">
                  <a16:creationId xmlns:a16="http://schemas.microsoft.com/office/drawing/2014/main" id="{AD8644A5-7C92-EAB9-0CA5-D01FB06FC0DA}"/>
                </a:ext>
              </a:extLst>
            </p:cNvPr>
            <p:cNvSpPr/>
            <p:nvPr/>
          </p:nvSpPr>
          <p:spPr bwMode="auto">
            <a:xfrm>
              <a:off x="10312771"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5" name="Triangle 154">
              <a:extLst>
                <a:ext uri="{FF2B5EF4-FFF2-40B4-BE49-F238E27FC236}">
                  <a16:creationId xmlns:a16="http://schemas.microsoft.com/office/drawing/2014/main" id="{EB99C099-914B-0618-8DA5-3FA83B721FF5}"/>
                </a:ext>
              </a:extLst>
            </p:cNvPr>
            <p:cNvSpPr/>
            <p:nvPr/>
          </p:nvSpPr>
          <p:spPr bwMode="auto">
            <a:xfrm>
              <a:off x="10715996"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6" name="Triangle 155">
              <a:extLst>
                <a:ext uri="{FF2B5EF4-FFF2-40B4-BE49-F238E27FC236}">
                  <a16:creationId xmlns:a16="http://schemas.microsoft.com/office/drawing/2014/main" id="{7B64948C-62B4-5D4A-9F62-9DD3F05F8E25}"/>
                </a:ext>
              </a:extLst>
            </p:cNvPr>
            <p:cNvSpPr/>
            <p:nvPr/>
          </p:nvSpPr>
          <p:spPr bwMode="auto">
            <a:xfrm>
              <a:off x="10363571"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7" name="Triangle 156">
              <a:extLst>
                <a:ext uri="{FF2B5EF4-FFF2-40B4-BE49-F238E27FC236}">
                  <a16:creationId xmlns:a16="http://schemas.microsoft.com/office/drawing/2014/main" id="{49202CFC-3A68-5524-DFA1-06F41BDD25FC}"/>
                </a:ext>
              </a:extLst>
            </p:cNvPr>
            <p:cNvSpPr/>
            <p:nvPr/>
          </p:nvSpPr>
          <p:spPr bwMode="auto">
            <a:xfrm>
              <a:off x="10420721"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8" name="Triangle 157">
              <a:extLst>
                <a:ext uri="{FF2B5EF4-FFF2-40B4-BE49-F238E27FC236}">
                  <a16:creationId xmlns:a16="http://schemas.microsoft.com/office/drawing/2014/main" id="{AFFB3666-0A88-4664-F054-E503125F5309}"/>
                </a:ext>
              </a:extLst>
            </p:cNvPr>
            <p:cNvSpPr/>
            <p:nvPr/>
          </p:nvSpPr>
          <p:spPr bwMode="auto">
            <a:xfrm>
              <a:off x="10436596"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9" name="Triangle 158">
              <a:extLst>
                <a:ext uri="{FF2B5EF4-FFF2-40B4-BE49-F238E27FC236}">
                  <a16:creationId xmlns:a16="http://schemas.microsoft.com/office/drawing/2014/main" id="{F1BCF5EE-BDD5-144A-F745-14EAAD2E63E8}"/>
                </a:ext>
              </a:extLst>
            </p:cNvPr>
            <p:cNvSpPr/>
            <p:nvPr/>
          </p:nvSpPr>
          <p:spPr bwMode="auto">
            <a:xfrm>
              <a:off x="10484221"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0" name="Triangle 159">
              <a:extLst>
                <a:ext uri="{FF2B5EF4-FFF2-40B4-BE49-F238E27FC236}">
                  <a16:creationId xmlns:a16="http://schemas.microsoft.com/office/drawing/2014/main" id="{0C67727D-9F6A-66F5-F820-8BB6DFC583BA}"/>
                </a:ext>
              </a:extLst>
            </p:cNvPr>
            <p:cNvSpPr/>
            <p:nvPr/>
          </p:nvSpPr>
          <p:spPr bwMode="auto">
            <a:xfrm>
              <a:off x="10512796"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1" name="Triangle 160">
              <a:extLst>
                <a:ext uri="{FF2B5EF4-FFF2-40B4-BE49-F238E27FC236}">
                  <a16:creationId xmlns:a16="http://schemas.microsoft.com/office/drawing/2014/main" id="{8DB8659D-841C-3D17-1C54-5CF63C90BCC4}"/>
                </a:ext>
              </a:extLst>
            </p:cNvPr>
            <p:cNvSpPr/>
            <p:nvPr/>
          </p:nvSpPr>
          <p:spPr bwMode="auto">
            <a:xfrm>
              <a:off x="10671546"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2" name="Triangle 161">
              <a:extLst>
                <a:ext uri="{FF2B5EF4-FFF2-40B4-BE49-F238E27FC236}">
                  <a16:creationId xmlns:a16="http://schemas.microsoft.com/office/drawing/2014/main" id="{036F7E76-A783-329C-921C-FC0B13AA600E}"/>
                </a:ext>
              </a:extLst>
            </p:cNvPr>
            <p:cNvSpPr/>
            <p:nvPr/>
          </p:nvSpPr>
          <p:spPr bwMode="auto">
            <a:xfrm>
              <a:off x="10541371"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3" name="Triangle 162">
              <a:extLst>
                <a:ext uri="{FF2B5EF4-FFF2-40B4-BE49-F238E27FC236}">
                  <a16:creationId xmlns:a16="http://schemas.microsoft.com/office/drawing/2014/main" id="{E345C3B7-A82D-1C34-D42E-F8FCA5578D26}"/>
                </a:ext>
              </a:extLst>
            </p:cNvPr>
            <p:cNvSpPr/>
            <p:nvPr/>
          </p:nvSpPr>
          <p:spPr bwMode="auto">
            <a:xfrm>
              <a:off x="10573121"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4" name="Triangle 163">
              <a:extLst>
                <a:ext uri="{FF2B5EF4-FFF2-40B4-BE49-F238E27FC236}">
                  <a16:creationId xmlns:a16="http://schemas.microsoft.com/office/drawing/2014/main" id="{289CD419-D147-6847-ED91-FA6E616C3BDC}"/>
                </a:ext>
              </a:extLst>
            </p:cNvPr>
            <p:cNvSpPr/>
            <p:nvPr/>
          </p:nvSpPr>
          <p:spPr bwMode="auto">
            <a:xfrm>
              <a:off x="10608046"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5" name="Triangle 164">
              <a:extLst>
                <a:ext uri="{FF2B5EF4-FFF2-40B4-BE49-F238E27FC236}">
                  <a16:creationId xmlns:a16="http://schemas.microsoft.com/office/drawing/2014/main" id="{D9F55E68-14E5-96FA-0E4E-A2BA4F811291}"/>
                </a:ext>
              </a:extLst>
            </p:cNvPr>
            <p:cNvSpPr/>
            <p:nvPr/>
          </p:nvSpPr>
          <p:spPr bwMode="auto">
            <a:xfrm>
              <a:off x="10646146"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6" name="Triangle 165">
              <a:extLst>
                <a:ext uri="{FF2B5EF4-FFF2-40B4-BE49-F238E27FC236}">
                  <a16:creationId xmlns:a16="http://schemas.microsoft.com/office/drawing/2014/main" id="{DDAB9B41-0696-A822-6D35-5A5388EE2C92}"/>
                </a:ext>
              </a:extLst>
            </p:cNvPr>
            <p:cNvSpPr/>
            <p:nvPr/>
          </p:nvSpPr>
          <p:spPr bwMode="auto">
            <a:xfrm>
              <a:off x="10849346"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7" name="Triangle 166">
              <a:extLst>
                <a:ext uri="{FF2B5EF4-FFF2-40B4-BE49-F238E27FC236}">
                  <a16:creationId xmlns:a16="http://schemas.microsoft.com/office/drawing/2014/main" id="{C6A36A08-34CB-D801-1925-C66544B722D5}"/>
                </a:ext>
              </a:extLst>
            </p:cNvPr>
            <p:cNvSpPr/>
            <p:nvPr/>
          </p:nvSpPr>
          <p:spPr bwMode="auto">
            <a:xfrm>
              <a:off x="10893796"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8" name="Triangle 167">
              <a:extLst>
                <a:ext uri="{FF2B5EF4-FFF2-40B4-BE49-F238E27FC236}">
                  <a16:creationId xmlns:a16="http://schemas.microsoft.com/office/drawing/2014/main" id="{B9DD9A7A-5729-3CF3-B13A-D5E3886D9C93}"/>
                </a:ext>
              </a:extLst>
            </p:cNvPr>
            <p:cNvSpPr/>
            <p:nvPr/>
          </p:nvSpPr>
          <p:spPr bwMode="auto">
            <a:xfrm>
              <a:off x="10935071"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9" name="Triangle 168">
              <a:extLst>
                <a:ext uri="{FF2B5EF4-FFF2-40B4-BE49-F238E27FC236}">
                  <a16:creationId xmlns:a16="http://schemas.microsoft.com/office/drawing/2014/main" id="{DF88C5BF-635A-1154-B58B-52979F9945A0}"/>
                </a:ext>
              </a:extLst>
            </p:cNvPr>
            <p:cNvSpPr/>
            <p:nvPr/>
          </p:nvSpPr>
          <p:spPr bwMode="auto">
            <a:xfrm>
              <a:off x="11163671"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0" name="Triangle 169">
              <a:extLst>
                <a:ext uri="{FF2B5EF4-FFF2-40B4-BE49-F238E27FC236}">
                  <a16:creationId xmlns:a16="http://schemas.microsoft.com/office/drawing/2014/main" id="{5A3F0591-3697-0BA4-38ED-343018449E2B}"/>
                </a:ext>
              </a:extLst>
            </p:cNvPr>
            <p:cNvSpPr/>
            <p:nvPr/>
          </p:nvSpPr>
          <p:spPr bwMode="auto">
            <a:xfrm>
              <a:off x="11122396"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1" name="Triangle 170">
              <a:extLst>
                <a:ext uri="{FF2B5EF4-FFF2-40B4-BE49-F238E27FC236}">
                  <a16:creationId xmlns:a16="http://schemas.microsoft.com/office/drawing/2014/main" id="{94074A6D-949F-3C92-9B0D-8DA90E35076B}"/>
                </a:ext>
              </a:extLst>
            </p:cNvPr>
            <p:cNvSpPr/>
            <p:nvPr/>
          </p:nvSpPr>
          <p:spPr bwMode="auto">
            <a:xfrm>
              <a:off x="11001746"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2" name="Triangle 171">
              <a:extLst>
                <a:ext uri="{FF2B5EF4-FFF2-40B4-BE49-F238E27FC236}">
                  <a16:creationId xmlns:a16="http://schemas.microsoft.com/office/drawing/2014/main" id="{6E6D072A-AD8C-63A0-D2ED-D52C1FB41FAD}"/>
                </a:ext>
              </a:extLst>
            </p:cNvPr>
            <p:cNvSpPr/>
            <p:nvPr/>
          </p:nvSpPr>
          <p:spPr bwMode="auto">
            <a:xfrm>
              <a:off x="11023971" y="2399155"/>
              <a:ext cx="82787" cy="71368"/>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 name="Title 1">
            <a:extLst>
              <a:ext uri="{FF2B5EF4-FFF2-40B4-BE49-F238E27FC236}">
                <a16:creationId xmlns:a16="http://schemas.microsoft.com/office/drawing/2014/main" id="{53325C2F-D52D-0982-211F-1542DF471015}"/>
              </a:ext>
            </a:extLst>
          </p:cNvPr>
          <p:cNvSpPr>
            <a:spLocks noGrp="1"/>
          </p:cNvSpPr>
          <p:nvPr>
            <p:ph type="title"/>
          </p:nvPr>
        </p:nvSpPr>
        <p:spPr/>
        <p:txBody>
          <a:bodyPr/>
          <a:lstStyle/>
          <a:p>
            <a:r>
              <a:rPr lang="en-US" dirty="0"/>
              <a:t>GRIFFIN Update: PFS (ITT Population)</a:t>
            </a:r>
          </a:p>
        </p:txBody>
      </p:sp>
      <p:sp>
        <p:nvSpPr>
          <p:cNvPr id="3" name="Content Placeholder 2">
            <a:extLst>
              <a:ext uri="{FF2B5EF4-FFF2-40B4-BE49-F238E27FC236}">
                <a16:creationId xmlns:a16="http://schemas.microsoft.com/office/drawing/2014/main" id="{0286D644-FBB2-2B38-CA2A-D7FFAD8E4B66}"/>
              </a:ext>
            </a:extLst>
          </p:cNvPr>
          <p:cNvSpPr>
            <a:spLocks noGrp="1"/>
          </p:cNvSpPr>
          <p:nvPr>
            <p:ph sz="half" idx="1"/>
          </p:nvPr>
        </p:nvSpPr>
        <p:spPr>
          <a:xfrm>
            <a:off x="601820" y="1510730"/>
            <a:ext cx="4819266" cy="4678738"/>
          </a:xfrm>
        </p:spPr>
        <p:txBody>
          <a:bodyPr/>
          <a:lstStyle/>
          <a:p>
            <a:r>
              <a:rPr lang="en-US" sz="2600" dirty="0"/>
              <a:t>Median follow-up: 49.6 mo</a:t>
            </a:r>
          </a:p>
          <a:p>
            <a:r>
              <a:rPr lang="en-US" sz="2600" dirty="0"/>
              <a:t>Median PFS not reached</a:t>
            </a:r>
          </a:p>
          <a:p>
            <a:r>
              <a:rPr lang="en-US" sz="2600" dirty="0"/>
              <a:t>Longer PFS in D-RVd/DR vs RVd/R yielding 55% reduction in risk of death or PD</a:t>
            </a:r>
          </a:p>
          <a:p>
            <a:r>
              <a:rPr lang="en-US" sz="2600" dirty="0"/>
              <a:t>PFS curve separation beyond </a:t>
            </a:r>
            <a:br>
              <a:rPr lang="en-US" sz="2600" dirty="0"/>
            </a:br>
            <a:r>
              <a:rPr lang="en-US" sz="2600" dirty="0"/>
              <a:t>1 yr of maintenance</a:t>
            </a:r>
          </a:p>
          <a:p>
            <a:r>
              <a:rPr lang="en-US" sz="2600" dirty="0"/>
              <a:t>4-yr OS rates: 92.7% (D-RVd) </a:t>
            </a:r>
            <a:br>
              <a:rPr lang="en-US" sz="2600" dirty="0"/>
            </a:br>
            <a:r>
              <a:rPr lang="en-US" sz="2600" dirty="0"/>
              <a:t>vs 92.2% (RVd) (HR: 0.90; </a:t>
            </a:r>
            <a:br>
              <a:rPr lang="en-US" sz="2600" dirty="0"/>
            </a:br>
            <a:r>
              <a:rPr lang="en-US" sz="2600" dirty="0"/>
              <a:t>95% CI: 0.31-2.56; </a:t>
            </a:r>
            <a:r>
              <a:rPr lang="en-US" sz="2600" i="1" dirty="0"/>
              <a:t>P</a:t>
            </a:r>
            <a:r>
              <a:rPr lang="en-US" sz="2600" dirty="0"/>
              <a:t> = .8408)</a:t>
            </a:r>
          </a:p>
        </p:txBody>
      </p:sp>
      <p:cxnSp>
        <p:nvCxnSpPr>
          <p:cNvPr id="14" name="Straight Connector 13">
            <a:extLst>
              <a:ext uri="{FF2B5EF4-FFF2-40B4-BE49-F238E27FC236}">
                <a16:creationId xmlns:a16="http://schemas.microsoft.com/office/drawing/2014/main" id="{5571FB3D-F8FF-231D-825B-6946A5087CE8}"/>
              </a:ext>
            </a:extLst>
          </p:cNvPr>
          <p:cNvCxnSpPr>
            <a:cxnSpLocks/>
          </p:cNvCxnSpPr>
          <p:nvPr/>
        </p:nvCxnSpPr>
        <p:spPr bwMode="auto">
          <a:xfrm>
            <a:off x="6367549" y="2036618"/>
            <a:ext cx="0" cy="3050771"/>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8E4FEA59-D958-C747-89DC-84E0E991DB7C}"/>
              </a:ext>
            </a:extLst>
          </p:cNvPr>
          <p:cNvCxnSpPr/>
          <p:nvPr/>
        </p:nvCxnSpPr>
        <p:spPr bwMode="auto">
          <a:xfrm>
            <a:off x="6367549" y="5087389"/>
            <a:ext cx="5020887"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23306769-9839-168D-0B13-F5BB72E278C8}"/>
              </a:ext>
            </a:extLst>
          </p:cNvPr>
          <p:cNvCxnSpPr>
            <a:cxnSpLocks/>
          </p:cNvCxnSpPr>
          <p:nvPr/>
        </p:nvCxnSpPr>
        <p:spPr bwMode="auto">
          <a:xfrm flipH="1">
            <a:off x="6301048" y="32646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645D8A49-FC34-96C2-6BB8-B37754F6FB8D}"/>
              </a:ext>
            </a:extLst>
          </p:cNvPr>
          <p:cNvCxnSpPr>
            <a:cxnSpLocks/>
          </p:cNvCxnSpPr>
          <p:nvPr/>
        </p:nvCxnSpPr>
        <p:spPr bwMode="auto">
          <a:xfrm flipH="1">
            <a:off x="6301048" y="417326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C66F0AF2-D92B-E597-2E81-E33847974906}"/>
              </a:ext>
            </a:extLst>
          </p:cNvPr>
          <p:cNvCxnSpPr>
            <a:cxnSpLocks/>
          </p:cNvCxnSpPr>
          <p:nvPr/>
        </p:nvCxnSpPr>
        <p:spPr bwMode="auto">
          <a:xfrm flipH="1">
            <a:off x="6301048" y="44761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6A4DE48-5B0A-B26B-3525-D673589C93CD}"/>
              </a:ext>
            </a:extLst>
          </p:cNvPr>
          <p:cNvCxnSpPr>
            <a:cxnSpLocks/>
          </p:cNvCxnSpPr>
          <p:nvPr/>
        </p:nvCxnSpPr>
        <p:spPr bwMode="auto">
          <a:xfrm flipH="1">
            <a:off x="6301048" y="50818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4C2CE5BF-0863-E027-2C89-E92A4B84EF64}"/>
              </a:ext>
            </a:extLst>
          </p:cNvPr>
          <p:cNvCxnSpPr>
            <a:cxnSpLocks/>
          </p:cNvCxnSpPr>
          <p:nvPr/>
        </p:nvCxnSpPr>
        <p:spPr bwMode="auto">
          <a:xfrm flipH="1">
            <a:off x="6301048" y="47789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CB19F972-8B1A-D276-D950-744C26693AF1}"/>
              </a:ext>
            </a:extLst>
          </p:cNvPr>
          <p:cNvCxnSpPr>
            <a:cxnSpLocks/>
          </p:cNvCxnSpPr>
          <p:nvPr/>
        </p:nvCxnSpPr>
        <p:spPr bwMode="auto">
          <a:xfrm>
            <a:off x="6367549"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7EF380B5-A2D1-6257-0ACD-8AA4A1AADD6F}"/>
              </a:ext>
            </a:extLst>
          </p:cNvPr>
          <p:cNvCxnSpPr>
            <a:cxnSpLocks/>
          </p:cNvCxnSpPr>
          <p:nvPr/>
        </p:nvCxnSpPr>
        <p:spPr bwMode="auto">
          <a:xfrm>
            <a:off x="6618455"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4E6C694D-4DC4-1311-4E5C-9DB073C13187}"/>
              </a:ext>
            </a:extLst>
          </p:cNvPr>
          <p:cNvCxnSpPr>
            <a:cxnSpLocks/>
          </p:cNvCxnSpPr>
          <p:nvPr/>
        </p:nvCxnSpPr>
        <p:spPr bwMode="auto">
          <a:xfrm>
            <a:off x="6869361"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6CCB7D6E-BD79-5A27-700C-E2EAE1237A0D}"/>
              </a:ext>
            </a:extLst>
          </p:cNvPr>
          <p:cNvCxnSpPr>
            <a:cxnSpLocks/>
          </p:cNvCxnSpPr>
          <p:nvPr/>
        </p:nvCxnSpPr>
        <p:spPr bwMode="auto">
          <a:xfrm>
            <a:off x="7120267"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B9A260F1-C525-7D36-A1A3-EBCE5D162355}"/>
              </a:ext>
            </a:extLst>
          </p:cNvPr>
          <p:cNvCxnSpPr>
            <a:cxnSpLocks/>
          </p:cNvCxnSpPr>
          <p:nvPr/>
        </p:nvCxnSpPr>
        <p:spPr bwMode="auto">
          <a:xfrm>
            <a:off x="7371173"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DC08C638-54A0-B9E1-545B-DA8B86BB81BB}"/>
              </a:ext>
            </a:extLst>
          </p:cNvPr>
          <p:cNvCxnSpPr>
            <a:cxnSpLocks/>
          </p:cNvCxnSpPr>
          <p:nvPr/>
        </p:nvCxnSpPr>
        <p:spPr bwMode="auto">
          <a:xfrm>
            <a:off x="7622079"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66DE1F83-62FA-49A0-9962-5E7197A2714E}"/>
              </a:ext>
            </a:extLst>
          </p:cNvPr>
          <p:cNvCxnSpPr>
            <a:cxnSpLocks/>
          </p:cNvCxnSpPr>
          <p:nvPr/>
        </p:nvCxnSpPr>
        <p:spPr bwMode="auto">
          <a:xfrm>
            <a:off x="7872985"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0F78DAA8-1C5D-C3DA-9796-9E98532D2103}"/>
              </a:ext>
            </a:extLst>
          </p:cNvPr>
          <p:cNvCxnSpPr>
            <a:cxnSpLocks/>
          </p:cNvCxnSpPr>
          <p:nvPr/>
        </p:nvCxnSpPr>
        <p:spPr bwMode="auto">
          <a:xfrm>
            <a:off x="8123891"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EE520F56-E6D6-84C0-F008-6C8059D87258}"/>
              </a:ext>
            </a:extLst>
          </p:cNvPr>
          <p:cNvCxnSpPr>
            <a:cxnSpLocks/>
          </p:cNvCxnSpPr>
          <p:nvPr/>
        </p:nvCxnSpPr>
        <p:spPr bwMode="auto">
          <a:xfrm>
            <a:off x="8374797"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AA2ADF5-9FE6-90A2-AF4E-5793DE0587CA}"/>
              </a:ext>
            </a:extLst>
          </p:cNvPr>
          <p:cNvCxnSpPr>
            <a:cxnSpLocks/>
          </p:cNvCxnSpPr>
          <p:nvPr/>
        </p:nvCxnSpPr>
        <p:spPr bwMode="auto">
          <a:xfrm>
            <a:off x="8625703"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08B6F993-CD32-A4E1-6F98-F30376EB6662}"/>
              </a:ext>
            </a:extLst>
          </p:cNvPr>
          <p:cNvCxnSpPr>
            <a:cxnSpLocks/>
          </p:cNvCxnSpPr>
          <p:nvPr/>
        </p:nvCxnSpPr>
        <p:spPr bwMode="auto">
          <a:xfrm>
            <a:off x="8876609"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D3BCA135-D42F-C127-CA1C-013138FB1F67}"/>
              </a:ext>
            </a:extLst>
          </p:cNvPr>
          <p:cNvCxnSpPr>
            <a:cxnSpLocks/>
          </p:cNvCxnSpPr>
          <p:nvPr/>
        </p:nvCxnSpPr>
        <p:spPr bwMode="auto">
          <a:xfrm>
            <a:off x="9127515"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23581A16-633E-6F76-30D5-E1136E219A4B}"/>
              </a:ext>
            </a:extLst>
          </p:cNvPr>
          <p:cNvCxnSpPr>
            <a:cxnSpLocks/>
          </p:cNvCxnSpPr>
          <p:nvPr/>
        </p:nvCxnSpPr>
        <p:spPr bwMode="auto">
          <a:xfrm>
            <a:off x="9378421"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F32FA29E-7F8E-5AAA-4636-08A04A62F9E1}"/>
              </a:ext>
            </a:extLst>
          </p:cNvPr>
          <p:cNvCxnSpPr>
            <a:cxnSpLocks/>
          </p:cNvCxnSpPr>
          <p:nvPr/>
        </p:nvCxnSpPr>
        <p:spPr bwMode="auto">
          <a:xfrm>
            <a:off x="9629327"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5BBF2035-692D-4AB5-9DF5-3B22FB5A0A91}"/>
              </a:ext>
            </a:extLst>
          </p:cNvPr>
          <p:cNvCxnSpPr>
            <a:cxnSpLocks/>
          </p:cNvCxnSpPr>
          <p:nvPr/>
        </p:nvCxnSpPr>
        <p:spPr bwMode="auto">
          <a:xfrm>
            <a:off x="9880233"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006DF2C3-95D7-6EE3-C675-B707F998D2AD}"/>
              </a:ext>
            </a:extLst>
          </p:cNvPr>
          <p:cNvCxnSpPr>
            <a:cxnSpLocks/>
          </p:cNvCxnSpPr>
          <p:nvPr/>
        </p:nvCxnSpPr>
        <p:spPr bwMode="auto">
          <a:xfrm>
            <a:off x="10131139"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8D4054BD-8D98-609A-61D2-BBE98185EAB7}"/>
              </a:ext>
            </a:extLst>
          </p:cNvPr>
          <p:cNvCxnSpPr>
            <a:cxnSpLocks/>
          </p:cNvCxnSpPr>
          <p:nvPr/>
        </p:nvCxnSpPr>
        <p:spPr bwMode="auto">
          <a:xfrm>
            <a:off x="10382045"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17EAA4E2-5E20-7818-78DE-A5FE3AFB49AE}"/>
              </a:ext>
            </a:extLst>
          </p:cNvPr>
          <p:cNvCxnSpPr>
            <a:cxnSpLocks/>
          </p:cNvCxnSpPr>
          <p:nvPr/>
        </p:nvCxnSpPr>
        <p:spPr bwMode="auto">
          <a:xfrm>
            <a:off x="10632951"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53FFD355-CBB4-9F60-3360-DCB7A5C02D9A}"/>
              </a:ext>
            </a:extLst>
          </p:cNvPr>
          <p:cNvCxnSpPr>
            <a:cxnSpLocks/>
          </p:cNvCxnSpPr>
          <p:nvPr/>
        </p:nvCxnSpPr>
        <p:spPr bwMode="auto">
          <a:xfrm>
            <a:off x="10883857"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771EC295-D638-1E56-4551-2F82FB2AC831}"/>
              </a:ext>
            </a:extLst>
          </p:cNvPr>
          <p:cNvCxnSpPr>
            <a:cxnSpLocks/>
          </p:cNvCxnSpPr>
          <p:nvPr/>
        </p:nvCxnSpPr>
        <p:spPr bwMode="auto">
          <a:xfrm>
            <a:off x="11134763"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E4C9744A-D9BC-53C3-E6A1-0CACB38F0FBF}"/>
              </a:ext>
            </a:extLst>
          </p:cNvPr>
          <p:cNvCxnSpPr>
            <a:cxnSpLocks/>
          </p:cNvCxnSpPr>
          <p:nvPr/>
        </p:nvCxnSpPr>
        <p:spPr bwMode="auto">
          <a:xfrm>
            <a:off x="11385665" y="507907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A97249E9-AB18-D3D0-86E3-2A52D2F8EF83}"/>
              </a:ext>
            </a:extLst>
          </p:cNvPr>
          <p:cNvCxnSpPr/>
          <p:nvPr/>
        </p:nvCxnSpPr>
        <p:spPr bwMode="auto">
          <a:xfrm>
            <a:off x="6384175" y="3574473"/>
            <a:ext cx="5012574" cy="0"/>
          </a:xfrm>
          <a:prstGeom prst="line">
            <a:avLst/>
          </a:prstGeom>
          <a:noFill/>
          <a:ln w="28575" cap="flat" cmpd="sng" algn="ctr">
            <a:solidFill>
              <a:schemeClr val="bg1"/>
            </a:solidFill>
            <a:prstDash val="sysDash"/>
            <a:round/>
            <a:headEnd type="none" w="med" len="med"/>
            <a:tailEnd type="none" w="med" len="med"/>
          </a:ln>
          <a:effectLst/>
        </p:spPr>
      </p:cxnSp>
      <p:cxnSp>
        <p:nvCxnSpPr>
          <p:cNvPr id="48" name="Straight Connector 47">
            <a:extLst>
              <a:ext uri="{FF2B5EF4-FFF2-40B4-BE49-F238E27FC236}">
                <a16:creationId xmlns:a16="http://schemas.microsoft.com/office/drawing/2014/main" id="{42546835-5061-B519-17EC-F301FC01FAAF}"/>
              </a:ext>
            </a:extLst>
          </p:cNvPr>
          <p:cNvCxnSpPr>
            <a:cxnSpLocks/>
          </p:cNvCxnSpPr>
          <p:nvPr/>
        </p:nvCxnSpPr>
        <p:spPr bwMode="auto">
          <a:xfrm flipV="1">
            <a:off x="9376756" y="2047701"/>
            <a:ext cx="0" cy="3025833"/>
          </a:xfrm>
          <a:prstGeom prst="line">
            <a:avLst/>
          </a:prstGeom>
          <a:noFill/>
          <a:ln w="28575" cap="flat" cmpd="sng" algn="ctr">
            <a:solidFill>
              <a:schemeClr val="bg1"/>
            </a:solidFill>
            <a:prstDash val="sysDash"/>
            <a:round/>
            <a:headEnd type="none" w="med" len="med"/>
            <a:tailEnd type="none" w="med" len="med"/>
          </a:ln>
          <a:effectLst/>
        </p:spPr>
      </p:cxnSp>
      <p:cxnSp>
        <p:nvCxnSpPr>
          <p:cNvPr id="51" name="Straight Connector 50">
            <a:extLst>
              <a:ext uri="{FF2B5EF4-FFF2-40B4-BE49-F238E27FC236}">
                <a16:creationId xmlns:a16="http://schemas.microsoft.com/office/drawing/2014/main" id="{AD97A296-EF07-70E1-D9EB-CD358F268272}"/>
              </a:ext>
            </a:extLst>
          </p:cNvPr>
          <p:cNvCxnSpPr>
            <a:cxnSpLocks/>
          </p:cNvCxnSpPr>
          <p:nvPr/>
        </p:nvCxnSpPr>
        <p:spPr bwMode="auto">
          <a:xfrm flipV="1">
            <a:off x="10385367" y="2047701"/>
            <a:ext cx="0" cy="3025833"/>
          </a:xfrm>
          <a:prstGeom prst="line">
            <a:avLst/>
          </a:prstGeom>
          <a:noFill/>
          <a:ln w="28575" cap="flat" cmpd="sng" algn="ctr">
            <a:solidFill>
              <a:schemeClr val="bg1"/>
            </a:solidFill>
            <a:prstDash val="sysDash"/>
            <a:round/>
            <a:headEnd type="none" w="med" len="med"/>
            <a:tailEnd type="none" w="med" len="med"/>
          </a:ln>
          <a:effectLst/>
        </p:spPr>
      </p:cxnSp>
      <p:sp>
        <p:nvSpPr>
          <p:cNvPr id="52" name="TextBox 51">
            <a:extLst>
              <a:ext uri="{FF2B5EF4-FFF2-40B4-BE49-F238E27FC236}">
                <a16:creationId xmlns:a16="http://schemas.microsoft.com/office/drawing/2014/main" id="{C03CA3BD-6DB8-6354-F0A4-4BA158D6530B}"/>
              </a:ext>
            </a:extLst>
          </p:cNvPr>
          <p:cNvSpPr txBox="1"/>
          <p:nvPr/>
        </p:nvSpPr>
        <p:spPr bwMode="auto">
          <a:xfrm>
            <a:off x="8894618" y="1504604"/>
            <a:ext cx="10058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3-Yr</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rate</a:t>
            </a:r>
          </a:p>
        </p:txBody>
      </p:sp>
      <p:sp>
        <p:nvSpPr>
          <p:cNvPr id="53" name="TextBox 52">
            <a:extLst>
              <a:ext uri="{FF2B5EF4-FFF2-40B4-BE49-F238E27FC236}">
                <a16:creationId xmlns:a16="http://schemas.microsoft.com/office/drawing/2014/main" id="{A238D6AA-658B-8CCB-7F4A-8A6072E3E198}"/>
              </a:ext>
            </a:extLst>
          </p:cNvPr>
          <p:cNvSpPr txBox="1"/>
          <p:nvPr/>
        </p:nvSpPr>
        <p:spPr bwMode="auto">
          <a:xfrm>
            <a:off x="9911542" y="1504604"/>
            <a:ext cx="10058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4-Yr</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rate</a:t>
            </a:r>
          </a:p>
        </p:txBody>
      </p:sp>
      <p:sp>
        <p:nvSpPr>
          <p:cNvPr id="54" name="TextBox 53">
            <a:extLst>
              <a:ext uri="{FF2B5EF4-FFF2-40B4-BE49-F238E27FC236}">
                <a16:creationId xmlns:a16="http://schemas.microsoft.com/office/drawing/2014/main" id="{553E6749-40EE-564E-91F0-D76214AAC456}"/>
              </a:ext>
            </a:extLst>
          </p:cNvPr>
          <p:cNvSpPr txBox="1"/>
          <p:nvPr/>
        </p:nvSpPr>
        <p:spPr bwMode="auto">
          <a:xfrm rot="16200000">
            <a:off x="4242261" y="3413508"/>
            <a:ext cx="30923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55" name="TextBox 54">
            <a:extLst>
              <a:ext uri="{FF2B5EF4-FFF2-40B4-BE49-F238E27FC236}">
                <a16:creationId xmlns:a16="http://schemas.microsoft.com/office/drawing/2014/main" id="{3682F7B2-ED12-7A3E-7D56-56F503537ED3}"/>
              </a:ext>
            </a:extLst>
          </p:cNvPr>
          <p:cNvSpPr txBox="1"/>
          <p:nvPr/>
        </p:nvSpPr>
        <p:spPr bwMode="auto">
          <a:xfrm>
            <a:off x="5763490" y="1889761"/>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56" name="TextBox 55">
            <a:extLst>
              <a:ext uri="{FF2B5EF4-FFF2-40B4-BE49-F238E27FC236}">
                <a16:creationId xmlns:a16="http://schemas.microsoft.com/office/drawing/2014/main" id="{E57A679B-9EDB-5BB1-FC93-4CF721C22973}"/>
              </a:ext>
            </a:extLst>
          </p:cNvPr>
          <p:cNvSpPr txBox="1"/>
          <p:nvPr/>
        </p:nvSpPr>
        <p:spPr bwMode="auto">
          <a:xfrm>
            <a:off x="5763490" y="2191790"/>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57" name="TextBox 56">
            <a:extLst>
              <a:ext uri="{FF2B5EF4-FFF2-40B4-BE49-F238E27FC236}">
                <a16:creationId xmlns:a16="http://schemas.microsoft.com/office/drawing/2014/main" id="{00D95565-7A4D-E42D-43DF-2CFD707FB6C6}"/>
              </a:ext>
            </a:extLst>
          </p:cNvPr>
          <p:cNvSpPr txBox="1"/>
          <p:nvPr/>
        </p:nvSpPr>
        <p:spPr bwMode="auto">
          <a:xfrm>
            <a:off x="5763490" y="2493819"/>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58" name="TextBox 57">
            <a:extLst>
              <a:ext uri="{FF2B5EF4-FFF2-40B4-BE49-F238E27FC236}">
                <a16:creationId xmlns:a16="http://schemas.microsoft.com/office/drawing/2014/main" id="{06673745-97D0-28FF-FF02-E3D2403BF195}"/>
              </a:ext>
            </a:extLst>
          </p:cNvPr>
          <p:cNvSpPr txBox="1"/>
          <p:nvPr/>
        </p:nvSpPr>
        <p:spPr bwMode="auto">
          <a:xfrm>
            <a:off x="5763490" y="2795848"/>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59" name="TextBox 58">
            <a:extLst>
              <a:ext uri="{FF2B5EF4-FFF2-40B4-BE49-F238E27FC236}">
                <a16:creationId xmlns:a16="http://schemas.microsoft.com/office/drawing/2014/main" id="{2E43CB12-4B2E-6942-DF1F-D35BE6A6D031}"/>
              </a:ext>
            </a:extLst>
          </p:cNvPr>
          <p:cNvSpPr txBox="1"/>
          <p:nvPr/>
        </p:nvSpPr>
        <p:spPr bwMode="auto">
          <a:xfrm>
            <a:off x="5763490" y="3097877"/>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60" name="TextBox 59">
            <a:extLst>
              <a:ext uri="{FF2B5EF4-FFF2-40B4-BE49-F238E27FC236}">
                <a16:creationId xmlns:a16="http://schemas.microsoft.com/office/drawing/2014/main" id="{CF100325-71F0-4219-A334-3E1DEF4D0EE8}"/>
              </a:ext>
            </a:extLst>
          </p:cNvPr>
          <p:cNvSpPr txBox="1"/>
          <p:nvPr/>
        </p:nvSpPr>
        <p:spPr bwMode="auto">
          <a:xfrm>
            <a:off x="5763490" y="3399906"/>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61" name="TextBox 60">
            <a:extLst>
              <a:ext uri="{FF2B5EF4-FFF2-40B4-BE49-F238E27FC236}">
                <a16:creationId xmlns:a16="http://schemas.microsoft.com/office/drawing/2014/main" id="{752C7FCA-AEF0-18CF-897B-B3AC92B6B1D3}"/>
              </a:ext>
            </a:extLst>
          </p:cNvPr>
          <p:cNvSpPr txBox="1"/>
          <p:nvPr/>
        </p:nvSpPr>
        <p:spPr bwMode="auto">
          <a:xfrm>
            <a:off x="5763490" y="3701935"/>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62" name="TextBox 61">
            <a:extLst>
              <a:ext uri="{FF2B5EF4-FFF2-40B4-BE49-F238E27FC236}">
                <a16:creationId xmlns:a16="http://schemas.microsoft.com/office/drawing/2014/main" id="{184CDF9B-91AC-4203-4911-63CF39CF6CEF}"/>
              </a:ext>
            </a:extLst>
          </p:cNvPr>
          <p:cNvSpPr txBox="1"/>
          <p:nvPr/>
        </p:nvSpPr>
        <p:spPr bwMode="auto">
          <a:xfrm>
            <a:off x="5763490" y="4003964"/>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63" name="TextBox 62">
            <a:extLst>
              <a:ext uri="{FF2B5EF4-FFF2-40B4-BE49-F238E27FC236}">
                <a16:creationId xmlns:a16="http://schemas.microsoft.com/office/drawing/2014/main" id="{13FD1F30-7CB5-DBCE-AA93-01C3CF3B4230}"/>
              </a:ext>
            </a:extLst>
          </p:cNvPr>
          <p:cNvSpPr txBox="1"/>
          <p:nvPr/>
        </p:nvSpPr>
        <p:spPr bwMode="auto">
          <a:xfrm>
            <a:off x="5763490" y="4305993"/>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64" name="TextBox 63">
            <a:extLst>
              <a:ext uri="{FF2B5EF4-FFF2-40B4-BE49-F238E27FC236}">
                <a16:creationId xmlns:a16="http://schemas.microsoft.com/office/drawing/2014/main" id="{4EFA9731-8FC3-440C-13BF-3803DC14742E}"/>
              </a:ext>
            </a:extLst>
          </p:cNvPr>
          <p:cNvSpPr txBox="1"/>
          <p:nvPr/>
        </p:nvSpPr>
        <p:spPr bwMode="auto">
          <a:xfrm>
            <a:off x="5763490" y="4608022"/>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65" name="TextBox 64">
            <a:extLst>
              <a:ext uri="{FF2B5EF4-FFF2-40B4-BE49-F238E27FC236}">
                <a16:creationId xmlns:a16="http://schemas.microsoft.com/office/drawing/2014/main" id="{B0E9235A-13C2-0B7F-D403-411A40D1B97F}"/>
              </a:ext>
            </a:extLst>
          </p:cNvPr>
          <p:cNvSpPr txBox="1"/>
          <p:nvPr/>
        </p:nvSpPr>
        <p:spPr bwMode="auto">
          <a:xfrm>
            <a:off x="5763490" y="4910052"/>
            <a:ext cx="5597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cxnSp>
        <p:nvCxnSpPr>
          <p:cNvPr id="66" name="Straight Connector 65">
            <a:extLst>
              <a:ext uri="{FF2B5EF4-FFF2-40B4-BE49-F238E27FC236}">
                <a16:creationId xmlns:a16="http://schemas.microsoft.com/office/drawing/2014/main" id="{EDB1514F-C35B-568F-081E-5A4954EC9ED4}"/>
              </a:ext>
            </a:extLst>
          </p:cNvPr>
          <p:cNvCxnSpPr>
            <a:cxnSpLocks/>
          </p:cNvCxnSpPr>
          <p:nvPr/>
        </p:nvCxnSpPr>
        <p:spPr bwMode="auto">
          <a:xfrm flipH="1">
            <a:off x="6301048" y="235610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97D17C1-9E72-8E08-D9A5-656E9D042434}"/>
              </a:ext>
            </a:extLst>
          </p:cNvPr>
          <p:cNvCxnSpPr>
            <a:cxnSpLocks/>
          </p:cNvCxnSpPr>
          <p:nvPr/>
        </p:nvCxnSpPr>
        <p:spPr bwMode="auto">
          <a:xfrm flipH="1">
            <a:off x="6301048" y="265896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D77130DA-154A-706E-D43D-BBB90017FDEF}"/>
              </a:ext>
            </a:extLst>
          </p:cNvPr>
          <p:cNvCxnSpPr>
            <a:cxnSpLocks/>
          </p:cNvCxnSpPr>
          <p:nvPr/>
        </p:nvCxnSpPr>
        <p:spPr bwMode="auto">
          <a:xfrm flipH="1">
            <a:off x="6301048" y="29618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0DEEDCFF-CE9F-2B26-D003-19DE8D978521}"/>
              </a:ext>
            </a:extLst>
          </p:cNvPr>
          <p:cNvCxnSpPr>
            <a:cxnSpLocks/>
          </p:cNvCxnSpPr>
          <p:nvPr/>
        </p:nvCxnSpPr>
        <p:spPr bwMode="auto">
          <a:xfrm flipH="1">
            <a:off x="6301048" y="35675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B72F1F6C-1A4E-42A7-C26C-07BAA5783A79}"/>
              </a:ext>
            </a:extLst>
          </p:cNvPr>
          <p:cNvCxnSpPr>
            <a:cxnSpLocks/>
          </p:cNvCxnSpPr>
          <p:nvPr/>
        </p:nvCxnSpPr>
        <p:spPr bwMode="auto">
          <a:xfrm flipH="1">
            <a:off x="6301048" y="3870404"/>
            <a:ext cx="64008" cy="0"/>
          </a:xfrm>
          <a:prstGeom prst="line">
            <a:avLst/>
          </a:prstGeom>
          <a:noFill/>
          <a:ln w="28575" cap="flat" cmpd="sng" algn="ctr">
            <a:solidFill>
              <a:schemeClr val="bg1"/>
            </a:solidFill>
            <a:prstDash val="solid"/>
            <a:round/>
            <a:headEnd type="none" w="med" len="med"/>
            <a:tailEnd type="none" w="med" len="med"/>
          </a:ln>
          <a:effectLst/>
        </p:spPr>
      </p:cxnSp>
      <p:sp>
        <p:nvSpPr>
          <p:cNvPr id="71" name="TextBox 70">
            <a:extLst>
              <a:ext uri="{FF2B5EF4-FFF2-40B4-BE49-F238E27FC236}">
                <a16:creationId xmlns:a16="http://schemas.microsoft.com/office/drawing/2014/main" id="{703E8B1C-75A7-A03E-0D5D-E56FB6AD4960}"/>
              </a:ext>
            </a:extLst>
          </p:cNvPr>
          <p:cNvSpPr txBox="1"/>
          <p:nvPr/>
        </p:nvSpPr>
        <p:spPr bwMode="auto">
          <a:xfrm>
            <a:off x="6427276" y="4533207"/>
            <a:ext cx="30754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0.45 (95% CI: 0.21-0.95;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.0324)</a:t>
            </a:r>
          </a:p>
        </p:txBody>
      </p:sp>
      <p:sp>
        <p:nvSpPr>
          <p:cNvPr id="72" name="TextBox 71">
            <a:extLst>
              <a:ext uri="{FF2B5EF4-FFF2-40B4-BE49-F238E27FC236}">
                <a16:creationId xmlns:a16="http://schemas.microsoft.com/office/drawing/2014/main" id="{A45830E6-39FD-777B-82FE-E4CF9C0A6394}"/>
              </a:ext>
            </a:extLst>
          </p:cNvPr>
          <p:cNvSpPr txBox="1"/>
          <p:nvPr/>
        </p:nvSpPr>
        <p:spPr bwMode="auto">
          <a:xfrm>
            <a:off x="11255693" y="2297083"/>
            <a:ext cx="100584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D-RVd</a:t>
            </a:r>
          </a:p>
        </p:txBody>
      </p:sp>
      <p:sp>
        <p:nvSpPr>
          <p:cNvPr id="73" name="TextBox 72">
            <a:extLst>
              <a:ext uri="{FF2B5EF4-FFF2-40B4-BE49-F238E27FC236}">
                <a16:creationId xmlns:a16="http://schemas.microsoft.com/office/drawing/2014/main" id="{8718E306-4E85-9D7F-47A9-3A2BE588B597}"/>
              </a:ext>
            </a:extLst>
          </p:cNvPr>
          <p:cNvSpPr txBox="1"/>
          <p:nvPr/>
        </p:nvSpPr>
        <p:spPr bwMode="auto">
          <a:xfrm>
            <a:off x="11358217" y="2798618"/>
            <a:ext cx="5705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RVd</a:t>
            </a:r>
          </a:p>
        </p:txBody>
      </p:sp>
      <p:sp>
        <p:nvSpPr>
          <p:cNvPr id="74" name="TextBox 73">
            <a:extLst>
              <a:ext uri="{FF2B5EF4-FFF2-40B4-BE49-F238E27FC236}">
                <a16:creationId xmlns:a16="http://schemas.microsoft.com/office/drawing/2014/main" id="{1BBCC671-83DC-6666-252C-17C97559ADF6}"/>
              </a:ext>
            </a:extLst>
          </p:cNvPr>
          <p:cNvSpPr txBox="1"/>
          <p:nvPr/>
        </p:nvSpPr>
        <p:spPr bwMode="auto">
          <a:xfrm>
            <a:off x="9365672" y="2890059"/>
            <a:ext cx="7758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80.7%</a:t>
            </a:r>
          </a:p>
        </p:txBody>
      </p:sp>
      <p:sp>
        <p:nvSpPr>
          <p:cNvPr id="75" name="TextBox 74">
            <a:extLst>
              <a:ext uri="{FF2B5EF4-FFF2-40B4-BE49-F238E27FC236}">
                <a16:creationId xmlns:a16="http://schemas.microsoft.com/office/drawing/2014/main" id="{BFED6E78-8DFD-C07A-70BA-15D0A1EFDE28}"/>
              </a:ext>
            </a:extLst>
          </p:cNvPr>
          <p:cNvSpPr txBox="1"/>
          <p:nvPr/>
        </p:nvSpPr>
        <p:spPr bwMode="auto">
          <a:xfrm>
            <a:off x="10382595" y="2984269"/>
            <a:ext cx="7758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70.0%</a:t>
            </a:r>
          </a:p>
        </p:txBody>
      </p:sp>
      <p:sp>
        <p:nvSpPr>
          <p:cNvPr id="76" name="TextBox 75">
            <a:extLst>
              <a:ext uri="{FF2B5EF4-FFF2-40B4-BE49-F238E27FC236}">
                <a16:creationId xmlns:a16="http://schemas.microsoft.com/office/drawing/2014/main" id="{C446766D-AAC6-93F9-2695-64ED589F84C8}"/>
              </a:ext>
            </a:extLst>
          </p:cNvPr>
          <p:cNvSpPr txBox="1"/>
          <p:nvPr/>
        </p:nvSpPr>
        <p:spPr bwMode="auto">
          <a:xfrm>
            <a:off x="10385366" y="2056014"/>
            <a:ext cx="7758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87.2%</a:t>
            </a:r>
          </a:p>
        </p:txBody>
      </p:sp>
      <p:sp>
        <p:nvSpPr>
          <p:cNvPr id="77" name="TextBox 76">
            <a:extLst>
              <a:ext uri="{FF2B5EF4-FFF2-40B4-BE49-F238E27FC236}">
                <a16:creationId xmlns:a16="http://schemas.microsoft.com/office/drawing/2014/main" id="{30B0CEE9-311B-02A7-1669-85E620EFF84B}"/>
              </a:ext>
            </a:extLst>
          </p:cNvPr>
          <p:cNvSpPr txBox="1"/>
          <p:nvPr/>
        </p:nvSpPr>
        <p:spPr bwMode="auto">
          <a:xfrm>
            <a:off x="9357358" y="2050472"/>
            <a:ext cx="7758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89.0%</a:t>
            </a:r>
          </a:p>
        </p:txBody>
      </p:sp>
      <p:sp>
        <p:nvSpPr>
          <p:cNvPr id="78" name="TextBox 77">
            <a:extLst>
              <a:ext uri="{FF2B5EF4-FFF2-40B4-BE49-F238E27FC236}">
                <a16:creationId xmlns:a16="http://schemas.microsoft.com/office/drawing/2014/main" id="{F97C9297-6478-3BD3-8EBC-6D7703530B85}"/>
              </a:ext>
            </a:extLst>
          </p:cNvPr>
          <p:cNvSpPr txBox="1"/>
          <p:nvPr/>
        </p:nvSpPr>
        <p:spPr bwMode="auto">
          <a:xfrm>
            <a:off x="6367549" y="5411585"/>
            <a:ext cx="49710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79" name="TextBox 78">
            <a:extLst>
              <a:ext uri="{FF2B5EF4-FFF2-40B4-BE49-F238E27FC236}">
                <a16:creationId xmlns:a16="http://schemas.microsoft.com/office/drawing/2014/main" id="{FACF599A-7AFE-78B0-2F3E-2E6EDB512D64}"/>
              </a:ext>
            </a:extLst>
          </p:cNvPr>
          <p:cNvSpPr txBox="1"/>
          <p:nvPr/>
        </p:nvSpPr>
        <p:spPr bwMode="auto">
          <a:xfrm>
            <a:off x="11152909"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80" name="TextBox 79">
            <a:extLst>
              <a:ext uri="{FF2B5EF4-FFF2-40B4-BE49-F238E27FC236}">
                <a16:creationId xmlns:a16="http://schemas.microsoft.com/office/drawing/2014/main" id="{9DB2E646-01AD-0632-2140-AC9B177BBEF0}"/>
              </a:ext>
            </a:extLst>
          </p:cNvPr>
          <p:cNvSpPr txBox="1"/>
          <p:nvPr/>
        </p:nvSpPr>
        <p:spPr bwMode="auto">
          <a:xfrm>
            <a:off x="613410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81" name="TextBox 80">
            <a:extLst>
              <a:ext uri="{FF2B5EF4-FFF2-40B4-BE49-F238E27FC236}">
                <a16:creationId xmlns:a16="http://schemas.microsoft.com/office/drawing/2014/main" id="{E5E6F8DD-6E19-E2A1-A497-B19986DD6C64}"/>
              </a:ext>
            </a:extLst>
          </p:cNvPr>
          <p:cNvSpPr txBox="1"/>
          <p:nvPr/>
        </p:nvSpPr>
        <p:spPr bwMode="auto">
          <a:xfrm>
            <a:off x="638504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82" name="TextBox 81">
            <a:extLst>
              <a:ext uri="{FF2B5EF4-FFF2-40B4-BE49-F238E27FC236}">
                <a16:creationId xmlns:a16="http://schemas.microsoft.com/office/drawing/2014/main" id="{FA33174A-560D-2BDF-84FF-193D76211752}"/>
              </a:ext>
            </a:extLst>
          </p:cNvPr>
          <p:cNvSpPr txBox="1"/>
          <p:nvPr/>
        </p:nvSpPr>
        <p:spPr bwMode="auto">
          <a:xfrm>
            <a:off x="663598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83" name="TextBox 82">
            <a:extLst>
              <a:ext uri="{FF2B5EF4-FFF2-40B4-BE49-F238E27FC236}">
                <a16:creationId xmlns:a16="http://schemas.microsoft.com/office/drawing/2014/main" id="{EDD1C1FE-E831-1FEF-0094-86B29918B4C9}"/>
              </a:ext>
            </a:extLst>
          </p:cNvPr>
          <p:cNvSpPr txBox="1"/>
          <p:nvPr/>
        </p:nvSpPr>
        <p:spPr bwMode="auto">
          <a:xfrm>
            <a:off x="688692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84" name="TextBox 83">
            <a:extLst>
              <a:ext uri="{FF2B5EF4-FFF2-40B4-BE49-F238E27FC236}">
                <a16:creationId xmlns:a16="http://schemas.microsoft.com/office/drawing/2014/main" id="{0EE3A51E-790D-2A8A-88BB-2EC4038F9C21}"/>
              </a:ext>
            </a:extLst>
          </p:cNvPr>
          <p:cNvSpPr txBox="1"/>
          <p:nvPr/>
        </p:nvSpPr>
        <p:spPr bwMode="auto">
          <a:xfrm>
            <a:off x="713786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85" name="TextBox 84">
            <a:extLst>
              <a:ext uri="{FF2B5EF4-FFF2-40B4-BE49-F238E27FC236}">
                <a16:creationId xmlns:a16="http://schemas.microsoft.com/office/drawing/2014/main" id="{5215F22D-5723-2AEA-D740-55150E18CA3D}"/>
              </a:ext>
            </a:extLst>
          </p:cNvPr>
          <p:cNvSpPr txBox="1"/>
          <p:nvPr/>
        </p:nvSpPr>
        <p:spPr bwMode="auto">
          <a:xfrm>
            <a:off x="738880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86" name="TextBox 85">
            <a:extLst>
              <a:ext uri="{FF2B5EF4-FFF2-40B4-BE49-F238E27FC236}">
                <a16:creationId xmlns:a16="http://schemas.microsoft.com/office/drawing/2014/main" id="{3AFF3635-D821-A14C-49D0-E8B0BC6158BE}"/>
              </a:ext>
            </a:extLst>
          </p:cNvPr>
          <p:cNvSpPr txBox="1"/>
          <p:nvPr/>
        </p:nvSpPr>
        <p:spPr bwMode="auto">
          <a:xfrm>
            <a:off x="763974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87" name="TextBox 86">
            <a:extLst>
              <a:ext uri="{FF2B5EF4-FFF2-40B4-BE49-F238E27FC236}">
                <a16:creationId xmlns:a16="http://schemas.microsoft.com/office/drawing/2014/main" id="{BD86C52E-6C34-0560-19D3-E65CB5CEF17E}"/>
              </a:ext>
            </a:extLst>
          </p:cNvPr>
          <p:cNvSpPr txBox="1"/>
          <p:nvPr/>
        </p:nvSpPr>
        <p:spPr bwMode="auto">
          <a:xfrm>
            <a:off x="789068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88" name="TextBox 87">
            <a:extLst>
              <a:ext uri="{FF2B5EF4-FFF2-40B4-BE49-F238E27FC236}">
                <a16:creationId xmlns:a16="http://schemas.microsoft.com/office/drawing/2014/main" id="{04522416-827B-B5E1-A87F-BF597269F329}"/>
              </a:ext>
            </a:extLst>
          </p:cNvPr>
          <p:cNvSpPr txBox="1"/>
          <p:nvPr/>
        </p:nvSpPr>
        <p:spPr bwMode="auto">
          <a:xfrm>
            <a:off x="814162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89" name="TextBox 88">
            <a:extLst>
              <a:ext uri="{FF2B5EF4-FFF2-40B4-BE49-F238E27FC236}">
                <a16:creationId xmlns:a16="http://schemas.microsoft.com/office/drawing/2014/main" id="{9FC1EFEA-BA09-93F9-BCAB-293ECCE6D80F}"/>
              </a:ext>
            </a:extLst>
          </p:cNvPr>
          <p:cNvSpPr txBox="1"/>
          <p:nvPr/>
        </p:nvSpPr>
        <p:spPr bwMode="auto">
          <a:xfrm>
            <a:off x="839256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90" name="TextBox 89">
            <a:extLst>
              <a:ext uri="{FF2B5EF4-FFF2-40B4-BE49-F238E27FC236}">
                <a16:creationId xmlns:a16="http://schemas.microsoft.com/office/drawing/2014/main" id="{68105699-7C31-43AE-FAC0-25B1791CF435}"/>
              </a:ext>
            </a:extLst>
          </p:cNvPr>
          <p:cNvSpPr txBox="1"/>
          <p:nvPr/>
        </p:nvSpPr>
        <p:spPr bwMode="auto">
          <a:xfrm>
            <a:off x="864350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91" name="TextBox 90">
            <a:extLst>
              <a:ext uri="{FF2B5EF4-FFF2-40B4-BE49-F238E27FC236}">
                <a16:creationId xmlns:a16="http://schemas.microsoft.com/office/drawing/2014/main" id="{4223EC48-347B-0C67-236B-6F5B970E6292}"/>
              </a:ext>
            </a:extLst>
          </p:cNvPr>
          <p:cNvSpPr txBox="1"/>
          <p:nvPr/>
        </p:nvSpPr>
        <p:spPr bwMode="auto">
          <a:xfrm>
            <a:off x="889444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92" name="TextBox 91">
            <a:extLst>
              <a:ext uri="{FF2B5EF4-FFF2-40B4-BE49-F238E27FC236}">
                <a16:creationId xmlns:a16="http://schemas.microsoft.com/office/drawing/2014/main" id="{AB8A1BEE-6544-C81A-C389-424A743AEC80}"/>
              </a:ext>
            </a:extLst>
          </p:cNvPr>
          <p:cNvSpPr txBox="1"/>
          <p:nvPr/>
        </p:nvSpPr>
        <p:spPr bwMode="auto">
          <a:xfrm>
            <a:off x="914538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93" name="TextBox 92">
            <a:extLst>
              <a:ext uri="{FF2B5EF4-FFF2-40B4-BE49-F238E27FC236}">
                <a16:creationId xmlns:a16="http://schemas.microsoft.com/office/drawing/2014/main" id="{88FC33C8-0E14-3342-0AE4-C21EF42CF259}"/>
              </a:ext>
            </a:extLst>
          </p:cNvPr>
          <p:cNvSpPr txBox="1"/>
          <p:nvPr/>
        </p:nvSpPr>
        <p:spPr bwMode="auto">
          <a:xfrm>
            <a:off x="939632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94" name="TextBox 93">
            <a:extLst>
              <a:ext uri="{FF2B5EF4-FFF2-40B4-BE49-F238E27FC236}">
                <a16:creationId xmlns:a16="http://schemas.microsoft.com/office/drawing/2014/main" id="{DF9E5B3A-360B-5D0D-5863-B4FCE0413C9A}"/>
              </a:ext>
            </a:extLst>
          </p:cNvPr>
          <p:cNvSpPr txBox="1"/>
          <p:nvPr/>
        </p:nvSpPr>
        <p:spPr bwMode="auto">
          <a:xfrm>
            <a:off x="964726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95" name="TextBox 94">
            <a:extLst>
              <a:ext uri="{FF2B5EF4-FFF2-40B4-BE49-F238E27FC236}">
                <a16:creationId xmlns:a16="http://schemas.microsoft.com/office/drawing/2014/main" id="{6425A79F-280C-CB26-2D09-23B888D4D4A9}"/>
              </a:ext>
            </a:extLst>
          </p:cNvPr>
          <p:cNvSpPr txBox="1"/>
          <p:nvPr/>
        </p:nvSpPr>
        <p:spPr bwMode="auto">
          <a:xfrm>
            <a:off x="989820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96" name="TextBox 95">
            <a:extLst>
              <a:ext uri="{FF2B5EF4-FFF2-40B4-BE49-F238E27FC236}">
                <a16:creationId xmlns:a16="http://schemas.microsoft.com/office/drawing/2014/main" id="{D82984C7-E3A7-70D8-6A76-1242A23EEEA8}"/>
              </a:ext>
            </a:extLst>
          </p:cNvPr>
          <p:cNvSpPr txBox="1"/>
          <p:nvPr/>
        </p:nvSpPr>
        <p:spPr bwMode="auto">
          <a:xfrm>
            <a:off x="1014914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97" name="TextBox 96">
            <a:extLst>
              <a:ext uri="{FF2B5EF4-FFF2-40B4-BE49-F238E27FC236}">
                <a16:creationId xmlns:a16="http://schemas.microsoft.com/office/drawing/2014/main" id="{3B797757-DB42-50C2-FF19-47FBD5C83FFD}"/>
              </a:ext>
            </a:extLst>
          </p:cNvPr>
          <p:cNvSpPr txBox="1"/>
          <p:nvPr/>
        </p:nvSpPr>
        <p:spPr bwMode="auto">
          <a:xfrm>
            <a:off x="1040008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a:t>
            </a:r>
          </a:p>
        </p:txBody>
      </p:sp>
      <p:sp>
        <p:nvSpPr>
          <p:cNvPr id="98" name="TextBox 97">
            <a:extLst>
              <a:ext uri="{FF2B5EF4-FFF2-40B4-BE49-F238E27FC236}">
                <a16:creationId xmlns:a16="http://schemas.microsoft.com/office/drawing/2014/main" id="{C7C85209-3ABD-9AAA-F78A-ABE9645A56D4}"/>
              </a:ext>
            </a:extLst>
          </p:cNvPr>
          <p:cNvSpPr txBox="1"/>
          <p:nvPr/>
        </p:nvSpPr>
        <p:spPr bwMode="auto">
          <a:xfrm>
            <a:off x="1065102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99" name="TextBox 98">
            <a:extLst>
              <a:ext uri="{FF2B5EF4-FFF2-40B4-BE49-F238E27FC236}">
                <a16:creationId xmlns:a16="http://schemas.microsoft.com/office/drawing/2014/main" id="{B48A9D64-F6C1-BC0F-CCA6-A5923FBBDBD8}"/>
              </a:ext>
            </a:extLst>
          </p:cNvPr>
          <p:cNvSpPr txBox="1"/>
          <p:nvPr/>
        </p:nvSpPr>
        <p:spPr bwMode="auto">
          <a:xfrm>
            <a:off x="10901960" y="5131724"/>
            <a:ext cx="4682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57</a:t>
            </a:r>
          </a:p>
        </p:txBody>
      </p:sp>
      <p:sp>
        <p:nvSpPr>
          <p:cNvPr id="100" name="TextBox 99">
            <a:extLst>
              <a:ext uri="{FF2B5EF4-FFF2-40B4-BE49-F238E27FC236}">
                <a16:creationId xmlns:a16="http://schemas.microsoft.com/office/drawing/2014/main" id="{CAF52723-6788-E357-47D2-B2B55B1EFDF6}"/>
              </a:ext>
            </a:extLst>
          </p:cNvPr>
          <p:cNvSpPr txBox="1"/>
          <p:nvPr/>
        </p:nvSpPr>
        <p:spPr bwMode="auto">
          <a:xfrm>
            <a:off x="5122717" y="5315274"/>
            <a:ext cx="108689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lang="en-US" sz="1400" b="1" dirty="0">
                <a:solidFill>
                  <a:srgbClr val="000000"/>
                </a:solidFill>
                <a:latin typeface="Calibri" panose="020F0502020204030204" pitchFamily="34" charset="0"/>
                <a:cs typeface="Arial" panose="020B0604020202020204" pitchFamily="34" charset="0"/>
              </a:rPr>
              <a:t>Patients </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t>
            </a:r>
            <a:r>
              <a:rPr lang="en-US" sz="1400" b="1" dirty="0">
                <a:solidFill>
                  <a:srgbClr val="000000"/>
                </a:solidFill>
                <a:latin typeface="Calibri" panose="020F0502020204030204" pitchFamily="34" charset="0"/>
                <a:cs typeface="Arial" panose="020B0604020202020204" pitchFamily="34" charset="0"/>
              </a:rPr>
              <a:t>R</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isk, n</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RVd</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D-RVd</a:t>
            </a:r>
          </a:p>
        </p:txBody>
      </p:sp>
      <p:sp>
        <p:nvSpPr>
          <p:cNvPr id="101" name="TextBox 100">
            <a:extLst>
              <a:ext uri="{FF2B5EF4-FFF2-40B4-BE49-F238E27FC236}">
                <a16:creationId xmlns:a16="http://schemas.microsoft.com/office/drawing/2014/main" id="{6A2E3CC5-AB8D-EDC4-2080-53B881FBDD63}"/>
              </a:ext>
            </a:extLst>
          </p:cNvPr>
          <p:cNvSpPr txBox="1"/>
          <p:nvPr/>
        </p:nvSpPr>
        <p:spPr bwMode="auto">
          <a:xfrm>
            <a:off x="6117474" y="5746161"/>
            <a:ext cx="4662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104</a:t>
            </a:r>
          </a:p>
        </p:txBody>
      </p:sp>
      <p:sp>
        <p:nvSpPr>
          <p:cNvPr id="102" name="TextBox 101">
            <a:extLst>
              <a:ext uri="{FF2B5EF4-FFF2-40B4-BE49-F238E27FC236}">
                <a16:creationId xmlns:a16="http://schemas.microsoft.com/office/drawing/2014/main" id="{DAA4FA3E-E2F3-ED61-E15A-7A8979807557}"/>
              </a:ext>
            </a:extLst>
          </p:cNvPr>
          <p:cNvSpPr txBox="1"/>
          <p:nvPr/>
        </p:nvSpPr>
        <p:spPr bwMode="auto">
          <a:xfrm>
            <a:off x="6401128"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98</a:t>
            </a:r>
          </a:p>
        </p:txBody>
      </p:sp>
      <p:sp>
        <p:nvSpPr>
          <p:cNvPr id="103" name="TextBox 102">
            <a:extLst>
              <a:ext uri="{FF2B5EF4-FFF2-40B4-BE49-F238E27FC236}">
                <a16:creationId xmlns:a16="http://schemas.microsoft.com/office/drawing/2014/main" id="{B93655C6-1131-184E-77E0-379286084788}"/>
              </a:ext>
            </a:extLst>
          </p:cNvPr>
          <p:cNvSpPr txBox="1"/>
          <p:nvPr/>
        </p:nvSpPr>
        <p:spPr bwMode="auto">
          <a:xfrm>
            <a:off x="6654102"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94</a:t>
            </a:r>
          </a:p>
        </p:txBody>
      </p:sp>
      <p:sp>
        <p:nvSpPr>
          <p:cNvPr id="104" name="TextBox 103">
            <a:extLst>
              <a:ext uri="{FF2B5EF4-FFF2-40B4-BE49-F238E27FC236}">
                <a16:creationId xmlns:a16="http://schemas.microsoft.com/office/drawing/2014/main" id="{05A4332C-0377-F347-CA69-A54F0B95E778}"/>
              </a:ext>
            </a:extLst>
          </p:cNvPr>
          <p:cNvSpPr txBox="1"/>
          <p:nvPr/>
        </p:nvSpPr>
        <p:spPr bwMode="auto">
          <a:xfrm>
            <a:off x="6907076"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105" name="TextBox 104">
            <a:extLst>
              <a:ext uri="{FF2B5EF4-FFF2-40B4-BE49-F238E27FC236}">
                <a16:creationId xmlns:a16="http://schemas.microsoft.com/office/drawing/2014/main" id="{D525485A-11A5-6745-39B6-D07BE44F71BE}"/>
              </a:ext>
            </a:extLst>
          </p:cNvPr>
          <p:cNvSpPr txBox="1"/>
          <p:nvPr/>
        </p:nvSpPr>
        <p:spPr bwMode="auto">
          <a:xfrm>
            <a:off x="7160050"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106" name="TextBox 105">
            <a:extLst>
              <a:ext uri="{FF2B5EF4-FFF2-40B4-BE49-F238E27FC236}">
                <a16:creationId xmlns:a16="http://schemas.microsoft.com/office/drawing/2014/main" id="{C414A1CC-9724-6133-7A52-643809E2B870}"/>
              </a:ext>
            </a:extLst>
          </p:cNvPr>
          <p:cNvSpPr txBox="1"/>
          <p:nvPr/>
        </p:nvSpPr>
        <p:spPr bwMode="auto">
          <a:xfrm>
            <a:off x="7413024"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68</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89</a:t>
            </a:r>
          </a:p>
        </p:txBody>
      </p:sp>
      <p:sp>
        <p:nvSpPr>
          <p:cNvPr id="107" name="TextBox 106">
            <a:extLst>
              <a:ext uri="{FF2B5EF4-FFF2-40B4-BE49-F238E27FC236}">
                <a16:creationId xmlns:a16="http://schemas.microsoft.com/office/drawing/2014/main" id="{F0B74BC1-494F-8BA9-CA6E-64E92E66C125}"/>
              </a:ext>
            </a:extLst>
          </p:cNvPr>
          <p:cNvSpPr txBox="1"/>
          <p:nvPr/>
        </p:nvSpPr>
        <p:spPr bwMode="auto">
          <a:xfrm>
            <a:off x="7665998"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86</a:t>
            </a:r>
          </a:p>
        </p:txBody>
      </p:sp>
      <p:sp>
        <p:nvSpPr>
          <p:cNvPr id="108" name="TextBox 107">
            <a:extLst>
              <a:ext uri="{FF2B5EF4-FFF2-40B4-BE49-F238E27FC236}">
                <a16:creationId xmlns:a16="http://schemas.microsoft.com/office/drawing/2014/main" id="{32649057-4749-0C02-32ED-B1FF22685C22}"/>
              </a:ext>
            </a:extLst>
          </p:cNvPr>
          <p:cNvSpPr txBox="1"/>
          <p:nvPr/>
        </p:nvSpPr>
        <p:spPr bwMode="auto">
          <a:xfrm>
            <a:off x="7918972"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85</a:t>
            </a:r>
          </a:p>
        </p:txBody>
      </p:sp>
      <p:sp>
        <p:nvSpPr>
          <p:cNvPr id="109" name="TextBox 108">
            <a:extLst>
              <a:ext uri="{FF2B5EF4-FFF2-40B4-BE49-F238E27FC236}">
                <a16:creationId xmlns:a16="http://schemas.microsoft.com/office/drawing/2014/main" id="{8984E814-F17B-1C04-6561-612E42F35283}"/>
              </a:ext>
            </a:extLst>
          </p:cNvPr>
          <p:cNvSpPr txBox="1"/>
          <p:nvPr/>
        </p:nvSpPr>
        <p:spPr bwMode="auto">
          <a:xfrm>
            <a:off x="8171946"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81</a:t>
            </a:r>
          </a:p>
        </p:txBody>
      </p:sp>
      <p:sp>
        <p:nvSpPr>
          <p:cNvPr id="110" name="TextBox 109">
            <a:extLst>
              <a:ext uri="{FF2B5EF4-FFF2-40B4-BE49-F238E27FC236}">
                <a16:creationId xmlns:a16="http://schemas.microsoft.com/office/drawing/2014/main" id="{CAD5716F-4CE7-F33E-0A4C-699E87F7EEC2}"/>
              </a:ext>
            </a:extLst>
          </p:cNvPr>
          <p:cNvSpPr txBox="1"/>
          <p:nvPr/>
        </p:nvSpPr>
        <p:spPr bwMode="auto">
          <a:xfrm>
            <a:off x="8424920"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81</a:t>
            </a:r>
          </a:p>
        </p:txBody>
      </p:sp>
      <p:sp>
        <p:nvSpPr>
          <p:cNvPr id="111" name="TextBox 110">
            <a:extLst>
              <a:ext uri="{FF2B5EF4-FFF2-40B4-BE49-F238E27FC236}">
                <a16:creationId xmlns:a16="http://schemas.microsoft.com/office/drawing/2014/main" id="{45CEAD29-B5AF-F0D9-8D79-49895068E7B7}"/>
              </a:ext>
            </a:extLst>
          </p:cNvPr>
          <p:cNvSpPr txBox="1"/>
          <p:nvPr/>
        </p:nvSpPr>
        <p:spPr bwMode="auto">
          <a:xfrm>
            <a:off x="8677894"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79</a:t>
            </a:r>
          </a:p>
        </p:txBody>
      </p:sp>
      <p:sp>
        <p:nvSpPr>
          <p:cNvPr id="112" name="TextBox 111">
            <a:extLst>
              <a:ext uri="{FF2B5EF4-FFF2-40B4-BE49-F238E27FC236}">
                <a16:creationId xmlns:a16="http://schemas.microsoft.com/office/drawing/2014/main" id="{C5672D7A-4320-4BE8-213F-7C9AD744C4A5}"/>
              </a:ext>
            </a:extLst>
          </p:cNvPr>
          <p:cNvSpPr txBox="1"/>
          <p:nvPr/>
        </p:nvSpPr>
        <p:spPr bwMode="auto">
          <a:xfrm>
            <a:off x="8930868"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68</a:t>
            </a:r>
          </a:p>
        </p:txBody>
      </p:sp>
      <p:sp>
        <p:nvSpPr>
          <p:cNvPr id="113" name="TextBox 112">
            <a:extLst>
              <a:ext uri="{FF2B5EF4-FFF2-40B4-BE49-F238E27FC236}">
                <a16:creationId xmlns:a16="http://schemas.microsoft.com/office/drawing/2014/main" id="{5BBF4189-91AB-A9D9-1EF7-2F06BA7AFA06}"/>
              </a:ext>
            </a:extLst>
          </p:cNvPr>
          <p:cNvSpPr txBox="1"/>
          <p:nvPr/>
        </p:nvSpPr>
        <p:spPr bwMode="auto">
          <a:xfrm>
            <a:off x="9183842"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59</a:t>
            </a:r>
          </a:p>
        </p:txBody>
      </p:sp>
      <p:sp>
        <p:nvSpPr>
          <p:cNvPr id="114" name="TextBox 113">
            <a:extLst>
              <a:ext uri="{FF2B5EF4-FFF2-40B4-BE49-F238E27FC236}">
                <a16:creationId xmlns:a16="http://schemas.microsoft.com/office/drawing/2014/main" id="{50A5523C-4AB3-06FE-D17F-09DBBB0B043C}"/>
              </a:ext>
            </a:extLst>
          </p:cNvPr>
          <p:cNvSpPr txBox="1"/>
          <p:nvPr/>
        </p:nvSpPr>
        <p:spPr bwMode="auto">
          <a:xfrm>
            <a:off x="9436816"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58</a:t>
            </a:r>
          </a:p>
        </p:txBody>
      </p:sp>
      <p:sp>
        <p:nvSpPr>
          <p:cNvPr id="115" name="TextBox 114">
            <a:extLst>
              <a:ext uri="{FF2B5EF4-FFF2-40B4-BE49-F238E27FC236}">
                <a16:creationId xmlns:a16="http://schemas.microsoft.com/office/drawing/2014/main" id="{5E6277FB-9ABB-B7D9-295B-295C7BF08E21}"/>
              </a:ext>
            </a:extLst>
          </p:cNvPr>
          <p:cNvSpPr txBox="1"/>
          <p:nvPr/>
        </p:nvSpPr>
        <p:spPr bwMode="auto">
          <a:xfrm>
            <a:off x="9689790"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56</a:t>
            </a:r>
          </a:p>
        </p:txBody>
      </p:sp>
      <p:sp>
        <p:nvSpPr>
          <p:cNvPr id="116" name="TextBox 115">
            <a:extLst>
              <a:ext uri="{FF2B5EF4-FFF2-40B4-BE49-F238E27FC236}">
                <a16:creationId xmlns:a16="http://schemas.microsoft.com/office/drawing/2014/main" id="{4240040F-F048-D5C2-787B-4AE675AC6E95}"/>
              </a:ext>
            </a:extLst>
          </p:cNvPr>
          <p:cNvSpPr txBox="1"/>
          <p:nvPr/>
        </p:nvSpPr>
        <p:spPr bwMode="auto">
          <a:xfrm>
            <a:off x="9942764"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117" name="TextBox 116">
            <a:extLst>
              <a:ext uri="{FF2B5EF4-FFF2-40B4-BE49-F238E27FC236}">
                <a16:creationId xmlns:a16="http://schemas.microsoft.com/office/drawing/2014/main" id="{23F22AEE-EA36-F34E-8219-0F32E5104937}"/>
              </a:ext>
            </a:extLst>
          </p:cNvPr>
          <p:cNvSpPr txBox="1"/>
          <p:nvPr/>
        </p:nvSpPr>
        <p:spPr bwMode="auto">
          <a:xfrm>
            <a:off x="10195738"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118" name="TextBox 117">
            <a:extLst>
              <a:ext uri="{FF2B5EF4-FFF2-40B4-BE49-F238E27FC236}">
                <a16:creationId xmlns:a16="http://schemas.microsoft.com/office/drawing/2014/main" id="{408303AF-3E06-7D6B-C94B-E9300050F30A}"/>
              </a:ext>
            </a:extLst>
          </p:cNvPr>
          <p:cNvSpPr txBox="1"/>
          <p:nvPr/>
        </p:nvSpPr>
        <p:spPr bwMode="auto">
          <a:xfrm>
            <a:off x="10448712"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a:t>
            </a:r>
          </a:p>
        </p:txBody>
      </p:sp>
      <p:sp>
        <p:nvSpPr>
          <p:cNvPr id="119" name="TextBox 118">
            <a:extLst>
              <a:ext uri="{FF2B5EF4-FFF2-40B4-BE49-F238E27FC236}">
                <a16:creationId xmlns:a16="http://schemas.microsoft.com/office/drawing/2014/main" id="{D070C595-3049-5227-16AC-99DA142939D7}"/>
              </a:ext>
            </a:extLst>
          </p:cNvPr>
          <p:cNvSpPr txBox="1"/>
          <p:nvPr/>
        </p:nvSpPr>
        <p:spPr bwMode="auto">
          <a:xfrm>
            <a:off x="10954660"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120" name="TextBox 119">
            <a:extLst>
              <a:ext uri="{FF2B5EF4-FFF2-40B4-BE49-F238E27FC236}">
                <a16:creationId xmlns:a16="http://schemas.microsoft.com/office/drawing/2014/main" id="{61AFA96C-4D78-1241-0E95-92347672F74D}"/>
              </a:ext>
            </a:extLst>
          </p:cNvPr>
          <p:cNvSpPr txBox="1"/>
          <p:nvPr/>
        </p:nvSpPr>
        <p:spPr bwMode="auto">
          <a:xfrm>
            <a:off x="11207634"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21" name="TextBox 120">
            <a:extLst>
              <a:ext uri="{FF2B5EF4-FFF2-40B4-BE49-F238E27FC236}">
                <a16:creationId xmlns:a16="http://schemas.microsoft.com/office/drawing/2014/main" id="{A3AE4C88-3161-6216-88BC-91399834784B}"/>
              </a:ext>
            </a:extLst>
          </p:cNvPr>
          <p:cNvSpPr txBox="1"/>
          <p:nvPr/>
        </p:nvSpPr>
        <p:spPr bwMode="auto">
          <a:xfrm>
            <a:off x="10701686" y="5746161"/>
            <a:ext cx="427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122" name="Freeform 121">
            <a:extLst>
              <a:ext uri="{FF2B5EF4-FFF2-40B4-BE49-F238E27FC236}">
                <a16:creationId xmlns:a16="http://schemas.microsoft.com/office/drawing/2014/main" id="{6220C699-C8EE-9578-2FEA-79380BD958F8}"/>
              </a:ext>
            </a:extLst>
          </p:cNvPr>
          <p:cNvSpPr/>
          <p:nvPr/>
        </p:nvSpPr>
        <p:spPr bwMode="auto">
          <a:xfrm>
            <a:off x="6369577" y="2042903"/>
            <a:ext cx="4830708" cy="401444"/>
          </a:xfrm>
          <a:custGeom>
            <a:avLst/>
            <a:gdLst>
              <a:gd name="connsiteX0" fmla="*/ 0 w 4830708"/>
              <a:gd name="connsiteY0" fmla="*/ 0 h 401444"/>
              <a:gd name="connsiteX1" fmla="*/ 223024 w 4830708"/>
              <a:gd name="connsiteY1" fmla="*/ 0 h 401444"/>
              <a:gd name="connsiteX2" fmla="*/ 223024 w 4830708"/>
              <a:gd name="connsiteY2" fmla="*/ 44605 h 401444"/>
              <a:gd name="connsiteX3" fmla="*/ 383602 w 4830708"/>
              <a:gd name="connsiteY3" fmla="*/ 44605 h 401444"/>
              <a:gd name="connsiteX4" fmla="*/ 383602 w 4830708"/>
              <a:gd name="connsiteY4" fmla="*/ 75829 h 401444"/>
              <a:gd name="connsiteX5" fmla="*/ 562021 w 4830708"/>
              <a:gd name="connsiteY5" fmla="*/ 75829 h 401444"/>
              <a:gd name="connsiteX6" fmla="*/ 562021 w 4830708"/>
              <a:gd name="connsiteY6" fmla="*/ 75829 h 401444"/>
              <a:gd name="connsiteX7" fmla="*/ 562021 w 4830708"/>
              <a:gd name="connsiteY7" fmla="*/ 115973 h 401444"/>
              <a:gd name="connsiteX8" fmla="*/ 700296 w 4830708"/>
              <a:gd name="connsiteY8" fmla="*/ 115973 h 401444"/>
              <a:gd name="connsiteX9" fmla="*/ 700296 w 4830708"/>
              <a:gd name="connsiteY9" fmla="*/ 115973 h 401444"/>
              <a:gd name="connsiteX10" fmla="*/ 700296 w 4830708"/>
              <a:gd name="connsiteY10" fmla="*/ 115973 h 401444"/>
              <a:gd name="connsiteX11" fmla="*/ 700296 w 4830708"/>
              <a:gd name="connsiteY11" fmla="*/ 142736 h 401444"/>
              <a:gd name="connsiteX12" fmla="*/ 1003609 w 4830708"/>
              <a:gd name="connsiteY12" fmla="*/ 142736 h 401444"/>
              <a:gd name="connsiteX13" fmla="*/ 1003609 w 4830708"/>
              <a:gd name="connsiteY13" fmla="*/ 218564 h 401444"/>
              <a:gd name="connsiteX14" fmla="*/ 1824339 w 4830708"/>
              <a:gd name="connsiteY14" fmla="*/ 218564 h 401444"/>
              <a:gd name="connsiteX15" fmla="*/ 1824339 w 4830708"/>
              <a:gd name="connsiteY15" fmla="*/ 218564 h 401444"/>
              <a:gd name="connsiteX16" fmla="*/ 1824339 w 4830708"/>
              <a:gd name="connsiteY16" fmla="*/ 254248 h 401444"/>
              <a:gd name="connsiteX17" fmla="*/ 1918009 w 4830708"/>
              <a:gd name="connsiteY17" fmla="*/ 254248 h 401444"/>
              <a:gd name="connsiteX18" fmla="*/ 1918009 w 4830708"/>
              <a:gd name="connsiteY18" fmla="*/ 285472 h 401444"/>
              <a:gd name="connsiteX19" fmla="*/ 2569241 w 4830708"/>
              <a:gd name="connsiteY19" fmla="*/ 285472 h 401444"/>
              <a:gd name="connsiteX20" fmla="*/ 2569241 w 4830708"/>
              <a:gd name="connsiteY20" fmla="*/ 307774 h 401444"/>
              <a:gd name="connsiteX21" fmla="*/ 2854712 w 4830708"/>
              <a:gd name="connsiteY21" fmla="*/ 307774 h 401444"/>
              <a:gd name="connsiteX22" fmla="*/ 2854712 w 4830708"/>
              <a:gd name="connsiteY22" fmla="*/ 361300 h 401444"/>
              <a:gd name="connsiteX23" fmla="*/ 3943071 w 4830708"/>
              <a:gd name="connsiteY23" fmla="*/ 361300 h 401444"/>
              <a:gd name="connsiteX24" fmla="*/ 3943071 w 4830708"/>
              <a:gd name="connsiteY24" fmla="*/ 401444 h 401444"/>
              <a:gd name="connsiteX25" fmla="*/ 4830708 w 4830708"/>
              <a:gd name="connsiteY25" fmla="*/ 401444 h 40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30708" h="401444">
                <a:moveTo>
                  <a:pt x="0" y="0"/>
                </a:moveTo>
                <a:lnTo>
                  <a:pt x="223024" y="0"/>
                </a:lnTo>
                <a:lnTo>
                  <a:pt x="223024" y="44605"/>
                </a:lnTo>
                <a:lnTo>
                  <a:pt x="383602" y="44605"/>
                </a:lnTo>
                <a:lnTo>
                  <a:pt x="383602" y="75829"/>
                </a:lnTo>
                <a:lnTo>
                  <a:pt x="562021" y="75829"/>
                </a:lnTo>
                <a:lnTo>
                  <a:pt x="562021" y="75829"/>
                </a:lnTo>
                <a:lnTo>
                  <a:pt x="562021" y="115973"/>
                </a:lnTo>
                <a:lnTo>
                  <a:pt x="700296" y="115973"/>
                </a:lnTo>
                <a:lnTo>
                  <a:pt x="700296" y="115973"/>
                </a:lnTo>
                <a:lnTo>
                  <a:pt x="700296" y="115973"/>
                </a:lnTo>
                <a:lnTo>
                  <a:pt x="700296" y="142736"/>
                </a:lnTo>
                <a:lnTo>
                  <a:pt x="1003609" y="142736"/>
                </a:lnTo>
                <a:lnTo>
                  <a:pt x="1003609" y="218564"/>
                </a:lnTo>
                <a:lnTo>
                  <a:pt x="1824339" y="218564"/>
                </a:lnTo>
                <a:lnTo>
                  <a:pt x="1824339" y="218564"/>
                </a:lnTo>
                <a:lnTo>
                  <a:pt x="1824339" y="254248"/>
                </a:lnTo>
                <a:lnTo>
                  <a:pt x="1918009" y="254248"/>
                </a:lnTo>
                <a:lnTo>
                  <a:pt x="1918009" y="285472"/>
                </a:lnTo>
                <a:lnTo>
                  <a:pt x="2569241" y="285472"/>
                </a:lnTo>
                <a:lnTo>
                  <a:pt x="2569241" y="307774"/>
                </a:lnTo>
                <a:lnTo>
                  <a:pt x="2854712" y="307774"/>
                </a:lnTo>
                <a:lnTo>
                  <a:pt x="2854712" y="361300"/>
                </a:lnTo>
                <a:lnTo>
                  <a:pt x="3943071" y="361300"/>
                </a:lnTo>
                <a:lnTo>
                  <a:pt x="3943071" y="401444"/>
                </a:lnTo>
                <a:lnTo>
                  <a:pt x="4830708" y="401444"/>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5" name="Oval 124">
            <a:extLst>
              <a:ext uri="{FF2B5EF4-FFF2-40B4-BE49-F238E27FC236}">
                <a16:creationId xmlns:a16="http://schemas.microsoft.com/office/drawing/2014/main" id="{2EA8F7D3-959D-B179-006A-8C857A459682}"/>
              </a:ext>
            </a:extLst>
          </p:cNvPr>
          <p:cNvSpPr/>
          <p:nvPr/>
        </p:nvSpPr>
        <p:spPr bwMode="auto">
          <a:xfrm>
            <a:off x="6327202" y="201219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5" name="Oval 174">
            <a:extLst>
              <a:ext uri="{FF2B5EF4-FFF2-40B4-BE49-F238E27FC236}">
                <a16:creationId xmlns:a16="http://schemas.microsoft.com/office/drawing/2014/main" id="{5CC5DE1A-6CAA-4076-19AD-F2E67772C94C}"/>
              </a:ext>
            </a:extLst>
          </p:cNvPr>
          <p:cNvSpPr/>
          <p:nvPr/>
        </p:nvSpPr>
        <p:spPr bwMode="auto">
          <a:xfrm>
            <a:off x="6374827" y="20153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6" name="Oval 175">
            <a:extLst>
              <a:ext uri="{FF2B5EF4-FFF2-40B4-BE49-F238E27FC236}">
                <a16:creationId xmlns:a16="http://schemas.microsoft.com/office/drawing/2014/main" id="{50A7DB41-FA59-CDAA-7F82-F88E48BF9A10}"/>
              </a:ext>
            </a:extLst>
          </p:cNvPr>
          <p:cNvSpPr/>
          <p:nvPr/>
        </p:nvSpPr>
        <p:spPr bwMode="auto">
          <a:xfrm>
            <a:off x="6733602" y="2170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7" name="Oval 176">
            <a:extLst>
              <a:ext uri="{FF2B5EF4-FFF2-40B4-BE49-F238E27FC236}">
                <a16:creationId xmlns:a16="http://schemas.microsoft.com/office/drawing/2014/main" id="{738D9B97-BD31-9896-F137-14506C2CE743}"/>
              </a:ext>
            </a:extLst>
          </p:cNvPr>
          <p:cNvSpPr/>
          <p:nvPr/>
        </p:nvSpPr>
        <p:spPr bwMode="auto">
          <a:xfrm>
            <a:off x="6647877" y="21233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8" name="Oval 177">
            <a:extLst>
              <a:ext uri="{FF2B5EF4-FFF2-40B4-BE49-F238E27FC236}">
                <a16:creationId xmlns:a16="http://schemas.microsoft.com/office/drawing/2014/main" id="{D3DFF3DC-F403-A063-4E2E-4995AAAE1A4F}"/>
              </a:ext>
            </a:extLst>
          </p:cNvPr>
          <p:cNvSpPr/>
          <p:nvPr/>
        </p:nvSpPr>
        <p:spPr bwMode="auto">
          <a:xfrm>
            <a:off x="6597077" y="20852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9" name="Oval 178">
            <a:extLst>
              <a:ext uri="{FF2B5EF4-FFF2-40B4-BE49-F238E27FC236}">
                <a16:creationId xmlns:a16="http://schemas.microsoft.com/office/drawing/2014/main" id="{05EFBC9C-2192-8FC1-E671-0CE172B58B25}"/>
              </a:ext>
            </a:extLst>
          </p:cNvPr>
          <p:cNvSpPr/>
          <p:nvPr/>
        </p:nvSpPr>
        <p:spPr bwMode="auto">
          <a:xfrm>
            <a:off x="6422452" y="20153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 name="Freeform 122">
            <a:extLst>
              <a:ext uri="{FF2B5EF4-FFF2-40B4-BE49-F238E27FC236}">
                <a16:creationId xmlns:a16="http://schemas.microsoft.com/office/drawing/2014/main" id="{382F3B9F-58FA-62E7-D0BC-DDF7DEA6F762}"/>
              </a:ext>
            </a:extLst>
          </p:cNvPr>
          <p:cNvSpPr/>
          <p:nvPr/>
        </p:nvSpPr>
        <p:spPr bwMode="auto">
          <a:xfrm>
            <a:off x="6365116" y="2038443"/>
            <a:ext cx="4982365" cy="932242"/>
          </a:xfrm>
          <a:custGeom>
            <a:avLst/>
            <a:gdLst>
              <a:gd name="connsiteX0" fmla="*/ 0 w 4982365"/>
              <a:gd name="connsiteY0" fmla="*/ 0 h 932242"/>
              <a:gd name="connsiteX1" fmla="*/ 258708 w 4982365"/>
              <a:gd name="connsiteY1" fmla="*/ 0 h 932242"/>
              <a:gd name="connsiteX2" fmla="*/ 258708 w 4982365"/>
              <a:gd name="connsiteY2" fmla="*/ 93670 h 932242"/>
              <a:gd name="connsiteX3" fmla="*/ 312234 w 4982365"/>
              <a:gd name="connsiteY3" fmla="*/ 93670 h 932242"/>
              <a:gd name="connsiteX4" fmla="*/ 312234 w 4982365"/>
              <a:gd name="connsiteY4" fmla="*/ 93670 h 932242"/>
              <a:gd name="connsiteX5" fmla="*/ 312234 w 4982365"/>
              <a:gd name="connsiteY5" fmla="*/ 93670 h 932242"/>
              <a:gd name="connsiteX6" fmla="*/ 312234 w 4982365"/>
              <a:gd name="connsiteY6" fmla="*/ 129354 h 932242"/>
              <a:gd name="connsiteX7" fmla="*/ 365760 w 4982365"/>
              <a:gd name="connsiteY7" fmla="*/ 129354 h 932242"/>
              <a:gd name="connsiteX8" fmla="*/ 365760 w 4982365"/>
              <a:gd name="connsiteY8" fmla="*/ 173959 h 932242"/>
              <a:gd name="connsiteX9" fmla="*/ 918861 w 4982365"/>
              <a:gd name="connsiteY9" fmla="*/ 173959 h 932242"/>
              <a:gd name="connsiteX10" fmla="*/ 918861 w 4982365"/>
              <a:gd name="connsiteY10" fmla="*/ 209643 h 932242"/>
              <a:gd name="connsiteX11" fmla="*/ 1855563 w 4982365"/>
              <a:gd name="connsiteY11" fmla="*/ 209643 h 932242"/>
              <a:gd name="connsiteX12" fmla="*/ 1855563 w 4982365"/>
              <a:gd name="connsiteY12" fmla="*/ 209643 h 932242"/>
              <a:gd name="connsiteX13" fmla="*/ 1855563 w 4982365"/>
              <a:gd name="connsiteY13" fmla="*/ 209643 h 932242"/>
              <a:gd name="connsiteX14" fmla="*/ 1855563 w 4982365"/>
              <a:gd name="connsiteY14" fmla="*/ 209643 h 932242"/>
              <a:gd name="connsiteX15" fmla="*/ 1855563 w 4982365"/>
              <a:gd name="connsiteY15" fmla="*/ 249787 h 932242"/>
              <a:gd name="connsiteX16" fmla="*/ 1940312 w 4982365"/>
              <a:gd name="connsiteY16" fmla="*/ 249787 h 932242"/>
              <a:gd name="connsiteX17" fmla="*/ 1940312 w 4982365"/>
              <a:gd name="connsiteY17" fmla="*/ 289932 h 932242"/>
              <a:gd name="connsiteX18" fmla="*/ 2123192 w 4982365"/>
              <a:gd name="connsiteY18" fmla="*/ 289932 h 932242"/>
              <a:gd name="connsiteX19" fmla="*/ 2123192 w 4982365"/>
              <a:gd name="connsiteY19" fmla="*/ 338997 h 932242"/>
              <a:gd name="connsiteX20" fmla="*/ 2261467 w 4982365"/>
              <a:gd name="connsiteY20" fmla="*/ 338997 h 932242"/>
              <a:gd name="connsiteX21" fmla="*/ 2261467 w 4982365"/>
              <a:gd name="connsiteY21" fmla="*/ 423746 h 932242"/>
              <a:gd name="connsiteX22" fmla="*/ 2529097 w 4982365"/>
              <a:gd name="connsiteY22" fmla="*/ 423746 h 932242"/>
              <a:gd name="connsiteX23" fmla="*/ 2529097 w 4982365"/>
              <a:gd name="connsiteY23" fmla="*/ 481733 h 932242"/>
              <a:gd name="connsiteX24" fmla="*/ 2774424 w 4982365"/>
              <a:gd name="connsiteY24" fmla="*/ 481733 h 932242"/>
              <a:gd name="connsiteX25" fmla="*/ 2774424 w 4982365"/>
              <a:gd name="connsiteY25" fmla="*/ 544179 h 932242"/>
              <a:gd name="connsiteX26" fmla="*/ 2894857 w 4982365"/>
              <a:gd name="connsiteY26" fmla="*/ 544179 h 932242"/>
              <a:gd name="connsiteX27" fmla="*/ 2894857 w 4982365"/>
              <a:gd name="connsiteY27" fmla="*/ 606626 h 932242"/>
              <a:gd name="connsiteX28" fmla="*/ 3042053 w 4982365"/>
              <a:gd name="connsiteY28" fmla="*/ 606626 h 932242"/>
              <a:gd name="connsiteX29" fmla="*/ 3042053 w 4982365"/>
              <a:gd name="connsiteY29" fmla="*/ 660152 h 932242"/>
              <a:gd name="connsiteX30" fmla="*/ 3291840 w 4982365"/>
              <a:gd name="connsiteY30" fmla="*/ 660152 h 932242"/>
              <a:gd name="connsiteX31" fmla="*/ 3291840 w 4982365"/>
              <a:gd name="connsiteY31" fmla="*/ 722599 h 932242"/>
              <a:gd name="connsiteX32" fmla="*/ 3327524 w 4982365"/>
              <a:gd name="connsiteY32" fmla="*/ 722599 h 932242"/>
              <a:gd name="connsiteX33" fmla="*/ 3327524 w 4982365"/>
              <a:gd name="connsiteY33" fmla="*/ 771664 h 932242"/>
              <a:gd name="connsiteX34" fmla="*/ 3465799 w 4982365"/>
              <a:gd name="connsiteY34" fmla="*/ 771664 h 932242"/>
              <a:gd name="connsiteX35" fmla="*/ 3465799 w 4982365"/>
              <a:gd name="connsiteY35" fmla="*/ 843032 h 932242"/>
              <a:gd name="connsiteX36" fmla="*/ 4005518 w 4982365"/>
              <a:gd name="connsiteY36" fmla="*/ 843032 h 932242"/>
              <a:gd name="connsiteX37" fmla="*/ 4005518 w 4982365"/>
              <a:gd name="connsiteY37" fmla="*/ 932242 h 932242"/>
              <a:gd name="connsiteX38" fmla="*/ 4982365 w 4982365"/>
              <a:gd name="connsiteY38" fmla="*/ 932242 h 932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2365" h="932242">
                <a:moveTo>
                  <a:pt x="0" y="0"/>
                </a:moveTo>
                <a:lnTo>
                  <a:pt x="258708" y="0"/>
                </a:lnTo>
                <a:lnTo>
                  <a:pt x="258708" y="93670"/>
                </a:lnTo>
                <a:lnTo>
                  <a:pt x="312234" y="93670"/>
                </a:lnTo>
                <a:lnTo>
                  <a:pt x="312234" y="93670"/>
                </a:lnTo>
                <a:lnTo>
                  <a:pt x="312234" y="93670"/>
                </a:lnTo>
                <a:lnTo>
                  <a:pt x="312234" y="129354"/>
                </a:lnTo>
                <a:lnTo>
                  <a:pt x="365760" y="129354"/>
                </a:lnTo>
                <a:lnTo>
                  <a:pt x="365760" y="173959"/>
                </a:lnTo>
                <a:lnTo>
                  <a:pt x="918861" y="173959"/>
                </a:lnTo>
                <a:lnTo>
                  <a:pt x="918861" y="209643"/>
                </a:lnTo>
                <a:lnTo>
                  <a:pt x="1855563" y="209643"/>
                </a:lnTo>
                <a:lnTo>
                  <a:pt x="1855563" y="209643"/>
                </a:lnTo>
                <a:lnTo>
                  <a:pt x="1855563" y="209643"/>
                </a:lnTo>
                <a:lnTo>
                  <a:pt x="1855563" y="209643"/>
                </a:lnTo>
                <a:lnTo>
                  <a:pt x="1855563" y="249787"/>
                </a:lnTo>
                <a:lnTo>
                  <a:pt x="1940312" y="249787"/>
                </a:lnTo>
                <a:lnTo>
                  <a:pt x="1940312" y="289932"/>
                </a:lnTo>
                <a:lnTo>
                  <a:pt x="2123192" y="289932"/>
                </a:lnTo>
                <a:lnTo>
                  <a:pt x="2123192" y="338997"/>
                </a:lnTo>
                <a:lnTo>
                  <a:pt x="2261467" y="338997"/>
                </a:lnTo>
                <a:lnTo>
                  <a:pt x="2261467" y="423746"/>
                </a:lnTo>
                <a:lnTo>
                  <a:pt x="2529097" y="423746"/>
                </a:lnTo>
                <a:lnTo>
                  <a:pt x="2529097" y="481733"/>
                </a:lnTo>
                <a:lnTo>
                  <a:pt x="2774424" y="481733"/>
                </a:lnTo>
                <a:lnTo>
                  <a:pt x="2774424" y="544179"/>
                </a:lnTo>
                <a:lnTo>
                  <a:pt x="2894857" y="544179"/>
                </a:lnTo>
                <a:lnTo>
                  <a:pt x="2894857" y="606626"/>
                </a:lnTo>
                <a:lnTo>
                  <a:pt x="3042053" y="606626"/>
                </a:lnTo>
                <a:lnTo>
                  <a:pt x="3042053" y="660152"/>
                </a:lnTo>
                <a:lnTo>
                  <a:pt x="3291840" y="660152"/>
                </a:lnTo>
                <a:lnTo>
                  <a:pt x="3291840" y="722599"/>
                </a:lnTo>
                <a:lnTo>
                  <a:pt x="3327524" y="722599"/>
                </a:lnTo>
                <a:lnTo>
                  <a:pt x="3327524" y="771664"/>
                </a:lnTo>
                <a:lnTo>
                  <a:pt x="3465799" y="771664"/>
                </a:lnTo>
                <a:lnTo>
                  <a:pt x="3465799" y="843032"/>
                </a:lnTo>
                <a:lnTo>
                  <a:pt x="4005518" y="843032"/>
                </a:lnTo>
                <a:lnTo>
                  <a:pt x="4005518" y="932242"/>
                </a:lnTo>
                <a:lnTo>
                  <a:pt x="4982365" y="932242"/>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 name="Oval 179">
            <a:extLst>
              <a:ext uri="{FF2B5EF4-FFF2-40B4-BE49-F238E27FC236}">
                <a16:creationId xmlns:a16="http://schemas.microsoft.com/office/drawing/2014/main" id="{614BCA16-302B-2A9E-BB34-7FCF9C3E58DD}"/>
              </a:ext>
            </a:extLst>
          </p:cNvPr>
          <p:cNvSpPr/>
          <p:nvPr/>
        </p:nvSpPr>
        <p:spPr bwMode="auto">
          <a:xfrm>
            <a:off x="6476427" y="20153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1" name="Oval 180">
            <a:extLst>
              <a:ext uri="{FF2B5EF4-FFF2-40B4-BE49-F238E27FC236}">
                <a16:creationId xmlns:a16="http://schemas.microsoft.com/office/drawing/2014/main" id="{FF6AD645-4E7D-37CF-9045-68485E682F7E}"/>
              </a:ext>
            </a:extLst>
          </p:cNvPr>
          <p:cNvSpPr/>
          <p:nvPr/>
        </p:nvSpPr>
        <p:spPr bwMode="auto">
          <a:xfrm>
            <a:off x="6527227" y="20153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2" name="Oval 181">
            <a:extLst>
              <a:ext uri="{FF2B5EF4-FFF2-40B4-BE49-F238E27FC236}">
                <a16:creationId xmlns:a16="http://schemas.microsoft.com/office/drawing/2014/main" id="{F7143C12-6649-597C-D97C-B13EE18D0B9B}"/>
              </a:ext>
            </a:extLst>
          </p:cNvPr>
          <p:cNvSpPr/>
          <p:nvPr/>
        </p:nvSpPr>
        <p:spPr bwMode="auto">
          <a:xfrm>
            <a:off x="6882827" y="2170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3" name="Oval 182">
            <a:extLst>
              <a:ext uri="{FF2B5EF4-FFF2-40B4-BE49-F238E27FC236}">
                <a16:creationId xmlns:a16="http://schemas.microsoft.com/office/drawing/2014/main" id="{4BDFC0F5-CB73-C5F8-F44C-8AABF7571EFB}"/>
              </a:ext>
            </a:extLst>
          </p:cNvPr>
          <p:cNvSpPr/>
          <p:nvPr/>
        </p:nvSpPr>
        <p:spPr bwMode="auto">
          <a:xfrm>
            <a:off x="7060627" y="21741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4" name="Oval 183">
            <a:extLst>
              <a:ext uri="{FF2B5EF4-FFF2-40B4-BE49-F238E27FC236}">
                <a16:creationId xmlns:a16="http://schemas.microsoft.com/office/drawing/2014/main" id="{DE946120-93B7-0E61-7E40-08B1DA04AC3F}"/>
              </a:ext>
            </a:extLst>
          </p:cNvPr>
          <p:cNvSpPr/>
          <p:nvPr/>
        </p:nvSpPr>
        <p:spPr bwMode="auto">
          <a:xfrm>
            <a:off x="7013002" y="21804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5" name="Oval 184">
            <a:extLst>
              <a:ext uri="{FF2B5EF4-FFF2-40B4-BE49-F238E27FC236}">
                <a16:creationId xmlns:a16="http://schemas.microsoft.com/office/drawing/2014/main" id="{81E4102D-AEC2-5C1E-C4B1-A6184172A8E5}"/>
              </a:ext>
            </a:extLst>
          </p:cNvPr>
          <p:cNvSpPr/>
          <p:nvPr/>
        </p:nvSpPr>
        <p:spPr bwMode="auto">
          <a:xfrm>
            <a:off x="6924102" y="2170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6" name="Oval 185">
            <a:extLst>
              <a:ext uri="{FF2B5EF4-FFF2-40B4-BE49-F238E27FC236}">
                <a16:creationId xmlns:a16="http://schemas.microsoft.com/office/drawing/2014/main" id="{62C5CB13-2BA2-AED8-5052-746DE0E380CA}"/>
              </a:ext>
            </a:extLst>
          </p:cNvPr>
          <p:cNvSpPr/>
          <p:nvPr/>
        </p:nvSpPr>
        <p:spPr bwMode="auto">
          <a:xfrm>
            <a:off x="7305102" y="22058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7" name="Oval 186">
            <a:extLst>
              <a:ext uri="{FF2B5EF4-FFF2-40B4-BE49-F238E27FC236}">
                <a16:creationId xmlns:a16="http://schemas.microsoft.com/office/drawing/2014/main" id="{7B8D589E-034C-FF92-159D-F1D5C3DFA42F}"/>
              </a:ext>
            </a:extLst>
          </p:cNvPr>
          <p:cNvSpPr/>
          <p:nvPr/>
        </p:nvSpPr>
        <p:spPr bwMode="auto">
          <a:xfrm>
            <a:off x="7362252" y="22058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8" name="Oval 187">
            <a:extLst>
              <a:ext uri="{FF2B5EF4-FFF2-40B4-BE49-F238E27FC236}">
                <a16:creationId xmlns:a16="http://schemas.microsoft.com/office/drawing/2014/main" id="{2C1F7F5E-1592-8BF0-199E-08FE1C2DA54D}"/>
              </a:ext>
            </a:extLst>
          </p:cNvPr>
          <p:cNvSpPr/>
          <p:nvPr/>
        </p:nvSpPr>
        <p:spPr bwMode="auto">
          <a:xfrm>
            <a:off x="7486077" y="22058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9" name="Oval 188">
            <a:extLst>
              <a:ext uri="{FF2B5EF4-FFF2-40B4-BE49-F238E27FC236}">
                <a16:creationId xmlns:a16="http://schemas.microsoft.com/office/drawing/2014/main" id="{DED604CF-49F7-CF3A-A73C-FB8576021824}"/>
              </a:ext>
            </a:extLst>
          </p:cNvPr>
          <p:cNvSpPr/>
          <p:nvPr/>
        </p:nvSpPr>
        <p:spPr bwMode="auto">
          <a:xfrm>
            <a:off x="7571802" y="22058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0" name="Oval 189">
            <a:extLst>
              <a:ext uri="{FF2B5EF4-FFF2-40B4-BE49-F238E27FC236}">
                <a16:creationId xmlns:a16="http://schemas.microsoft.com/office/drawing/2014/main" id="{DB7A42D4-4F8C-CF33-1D7B-0EB8A7E71610}"/>
              </a:ext>
            </a:extLst>
          </p:cNvPr>
          <p:cNvSpPr/>
          <p:nvPr/>
        </p:nvSpPr>
        <p:spPr bwMode="auto">
          <a:xfrm>
            <a:off x="7622602" y="220269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1" name="Oval 190">
            <a:extLst>
              <a:ext uri="{FF2B5EF4-FFF2-40B4-BE49-F238E27FC236}">
                <a16:creationId xmlns:a16="http://schemas.microsoft.com/office/drawing/2014/main" id="{84CD615D-395A-9EC6-D31C-338612239981}"/>
              </a:ext>
            </a:extLst>
          </p:cNvPr>
          <p:cNvSpPr/>
          <p:nvPr/>
        </p:nvSpPr>
        <p:spPr bwMode="auto">
          <a:xfrm>
            <a:off x="7736902" y="22058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2" name="Oval 191">
            <a:extLst>
              <a:ext uri="{FF2B5EF4-FFF2-40B4-BE49-F238E27FC236}">
                <a16:creationId xmlns:a16="http://schemas.microsoft.com/office/drawing/2014/main" id="{5987ED62-AAB8-FD50-12EB-DE6EBA151044}"/>
              </a:ext>
            </a:extLst>
          </p:cNvPr>
          <p:cNvSpPr/>
          <p:nvPr/>
        </p:nvSpPr>
        <p:spPr bwMode="auto">
          <a:xfrm>
            <a:off x="7771827" y="22058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3" name="Oval 192">
            <a:extLst>
              <a:ext uri="{FF2B5EF4-FFF2-40B4-BE49-F238E27FC236}">
                <a16:creationId xmlns:a16="http://schemas.microsoft.com/office/drawing/2014/main" id="{E0201DB1-526A-3521-CE35-4C592C7F43DC}"/>
              </a:ext>
            </a:extLst>
          </p:cNvPr>
          <p:cNvSpPr/>
          <p:nvPr/>
        </p:nvSpPr>
        <p:spPr bwMode="auto">
          <a:xfrm>
            <a:off x="7955977" y="21963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4" name="Oval 193">
            <a:extLst>
              <a:ext uri="{FF2B5EF4-FFF2-40B4-BE49-F238E27FC236}">
                <a16:creationId xmlns:a16="http://schemas.microsoft.com/office/drawing/2014/main" id="{3925863C-68B9-2D79-D4A4-C03CE84054D1}"/>
              </a:ext>
            </a:extLst>
          </p:cNvPr>
          <p:cNvSpPr/>
          <p:nvPr/>
        </p:nvSpPr>
        <p:spPr bwMode="auto">
          <a:xfrm>
            <a:off x="8016302" y="22058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5" name="Oval 194">
            <a:extLst>
              <a:ext uri="{FF2B5EF4-FFF2-40B4-BE49-F238E27FC236}">
                <a16:creationId xmlns:a16="http://schemas.microsoft.com/office/drawing/2014/main" id="{A699CA88-6A06-B1E6-660E-C7BD6B2C430A}"/>
              </a:ext>
            </a:extLst>
          </p:cNvPr>
          <p:cNvSpPr/>
          <p:nvPr/>
        </p:nvSpPr>
        <p:spPr bwMode="auto">
          <a:xfrm>
            <a:off x="8378252" y="22884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6" name="Oval 195">
            <a:extLst>
              <a:ext uri="{FF2B5EF4-FFF2-40B4-BE49-F238E27FC236}">
                <a16:creationId xmlns:a16="http://schemas.microsoft.com/office/drawing/2014/main" id="{B1EA023D-CF75-4305-18AE-E837A861651C}"/>
              </a:ext>
            </a:extLst>
          </p:cNvPr>
          <p:cNvSpPr/>
          <p:nvPr/>
        </p:nvSpPr>
        <p:spPr bwMode="auto">
          <a:xfrm>
            <a:off x="8432227" y="229159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7" name="Oval 196">
            <a:extLst>
              <a:ext uri="{FF2B5EF4-FFF2-40B4-BE49-F238E27FC236}">
                <a16:creationId xmlns:a16="http://schemas.microsoft.com/office/drawing/2014/main" id="{788AA09B-9ACB-6FA6-7A4E-EA5A0E8ACE8D}"/>
              </a:ext>
            </a:extLst>
          </p:cNvPr>
          <p:cNvSpPr/>
          <p:nvPr/>
        </p:nvSpPr>
        <p:spPr bwMode="auto">
          <a:xfrm>
            <a:off x="8584627" y="244399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8" name="Oval 197">
            <a:extLst>
              <a:ext uri="{FF2B5EF4-FFF2-40B4-BE49-F238E27FC236}">
                <a16:creationId xmlns:a16="http://schemas.microsoft.com/office/drawing/2014/main" id="{BAE960D2-7918-9219-D359-DB79ECF53F78}"/>
              </a:ext>
            </a:extLst>
          </p:cNvPr>
          <p:cNvSpPr/>
          <p:nvPr/>
        </p:nvSpPr>
        <p:spPr bwMode="auto">
          <a:xfrm>
            <a:off x="8667177" y="24408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9" name="Oval 198">
            <a:extLst>
              <a:ext uri="{FF2B5EF4-FFF2-40B4-BE49-F238E27FC236}">
                <a16:creationId xmlns:a16="http://schemas.microsoft.com/office/drawing/2014/main" id="{B415FA97-39DF-A27D-FACE-41B5BEBF945E}"/>
              </a:ext>
            </a:extLst>
          </p:cNvPr>
          <p:cNvSpPr/>
          <p:nvPr/>
        </p:nvSpPr>
        <p:spPr bwMode="auto">
          <a:xfrm>
            <a:off x="8984677" y="24884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0" name="Oval 199">
            <a:extLst>
              <a:ext uri="{FF2B5EF4-FFF2-40B4-BE49-F238E27FC236}">
                <a16:creationId xmlns:a16="http://schemas.microsoft.com/office/drawing/2014/main" id="{3BB7084A-7ECB-8379-EE4A-5E27BE8E324A}"/>
              </a:ext>
            </a:extLst>
          </p:cNvPr>
          <p:cNvSpPr/>
          <p:nvPr/>
        </p:nvSpPr>
        <p:spPr bwMode="auto">
          <a:xfrm>
            <a:off x="9022777" y="24884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1" name="Oval 200">
            <a:extLst>
              <a:ext uri="{FF2B5EF4-FFF2-40B4-BE49-F238E27FC236}">
                <a16:creationId xmlns:a16="http://schemas.microsoft.com/office/drawing/2014/main" id="{F2EAAA5D-F789-501E-0AD0-1D6194AF0537}"/>
              </a:ext>
            </a:extLst>
          </p:cNvPr>
          <p:cNvSpPr/>
          <p:nvPr/>
        </p:nvSpPr>
        <p:spPr bwMode="auto">
          <a:xfrm>
            <a:off x="9064052" y="24884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2" name="Oval 201">
            <a:extLst>
              <a:ext uri="{FF2B5EF4-FFF2-40B4-BE49-F238E27FC236}">
                <a16:creationId xmlns:a16="http://schemas.microsoft.com/office/drawing/2014/main" id="{D1E470B2-8D92-0C92-08CA-B63BED18D910}"/>
              </a:ext>
            </a:extLst>
          </p:cNvPr>
          <p:cNvSpPr/>
          <p:nvPr/>
        </p:nvSpPr>
        <p:spPr bwMode="auto">
          <a:xfrm>
            <a:off x="9124377" y="254559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3" name="Oval 202">
            <a:extLst>
              <a:ext uri="{FF2B5EF4-FFF2-40B4-BE49-F238E27FC236}">
                <a16:creationId xmlns:a16="http://schemas.microsoft.com/office/drawing/2014/main" id="{410EA8C4-FB39-D1A5-5A1B-C122E4283B48}"/>
              </a:ext>
            </a:extLst>
          </p:cNvPr>
          <p:cNvSpPr/>
          <p:nvPr/>
        </p:nvSpPr>
        <p:spPr bwMode="auto">
          <a:xfrm>
            <a:off x="9181527" y="25487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4" name="Oval 203">
            <a:extLst>
              <a:ext uri="{FF2B5EF4-FFF2-40B4-BE49-F238E27FC236}">
                <a16:creationId xmlns:a16="http://schemas.microsoft.com/office/drawing/2014/main" id="{C3C268B2-F8D7-BC1F-4609-D3F5323955B0}"/>
              </a:ext>
            </a:extLst>
          </p:cNvPr>
          <p:cNvSpPr/>
          <p:nvPr/>
        </p:nvSpPr>
        <p:spPr bwMode="auto">
          <a:xfrm>
            <a:off x="9375202" y="26567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5" name="Oval 204">
            <a:extLst>
              <a:ext uri="{FF2B5EF4-FFF2-40B4-BE49-F238E27FC236}">
                <a16:creationId xmlns:a16="http://schemas.microsoft.com/office/drawing/2014/main" id="{7759ACA1-2D29-80D1-FBCC-9B22B79EEF05}"/>
              </a:ext>
            </a:extLst>
          </p:cNvPr>
          <p:cNvSpPr/>
          <p:nvPr/>
        </p:nvSpPr>
        <p:spPr bwMode="auto">
          <a:xfrm>
            <a:off x="9559352" y="26630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6" name="Oval 205">
            <a:extLst>
              <a:ext uri="{FF2B5EF4-FFF2-40B4-BE49-F238E27FC236}">
                <a16:creationId xmlns:a16="http://schemas.microsoft.com/office/drawing/2014/main" id="{E2A66CFE-1C1E-5C44-9FA7-C0413D6988DF}"/>
              </a:ext>
            </a:extLst>
          </p:cNvPr>
          <p:cNvSpPr/>
          <p:nvPr/>
        </p:nvSpPr>
        <p:spPr bwMode="auto">
          <a:xfrm>
            <a:off x="9743502" y="277736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7" name="Oval 206">
            <a:extLst>
              <a:ext uri="{FF2B5EF4-FFF2-40B4-BE49-F238E27FC236}">
                <a16:creationId xmlns:a16="http://schemas.microsoft.com/office/drawing/2014/main" id="{DDBDBD0E-915F-016D-AD16-21977E45435F}"/>
              </a:ext>
            </a:extLst>
          </p:cNvPr>
          <p:cNvSpPr/>
          <p:nvPr/>
        </p:nvSpPr>
        <p:spPr bwMode="auto">
          <a:xfrm>
            <a:off x="9873677" y="28472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8" name="Oval 207">
            <a:extLst>
              <a:ext uri="{FF2B5EF4-FFF2-40B4-BE49-F238E27FC236}">
                <a16:creationId xmlns:a16="http://schemas.microsoft.com/office/drawing/2014/main" id="{021FCA8C-1A44-2457-6B3B-FCE2CA3E36AC}"/>
              </a:ext>
            </a:extLst>
          </p:cNvPr>
          <p:cNvSpPr/>
          <p:nvPr/>
        </p:nvSpPr>
        <p:spPr bwMode="auto">
          <a:xfrm>
            <a:off x="9959402" y="28472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9" name="Oval 208">
            <a:extLst>
              <a:ext uri="{FF2B5EF4-FFF2-40B4-BE49-F238E27FC236}">
                <a16:creationId xmlns:a16="http://schemas.microsoft.com/office/drawing/2014/main" id="{714C8E3F-78EB-2512-AF8B-8E212AF84B00}"/>
              </a:ext>
            </a:extLst>
          </p:cNvPr>
          <p:cNvSpPr/>
          <p:nvPr/>
        </p:nvSpPr>
        <p:spPr bwMode="auto">
          <a:xfrm>
            <a:off x="10114977" y="285039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0" name="Oval 209">
            <a:extLst>
              <a:ext uri="{FF2B5EF4-FFF2-40B4-BE49-F238E27FC236}">
                <a16:creationId xmlns:a16="http://schemas.microsoft.com/office/drawing/2014/main" id="{DC6C6129-CAAE-F7A3-EF45-9C8C7F69FE9B}"/>
              </a:ext>
            </a:extLst>
          </p:cNvPr>
          <p:cNvSpPr/>
          <p:nvPr/>
        </p:nvSpPr>
        <p:spPr bwMode="auto">
          <a:xfrm>
            <a:off x="10165777" y="28472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1" name="Oval 210">
            <a:extLst>
              <a:ext uri="{FF2B5EF4-FFF2-40B4-BE49-F238E27FC236}">
                <a16:creationId xmlns:a16="http://schemas.microsoft.com/office/drawing/2014/main" id="{841A3E38-AF26-5D66-BEB0-A61D29AFF4C5}"/>
              </a:ext>
            </a:extLst>
          </p:cNvPr>
          <p:cNvSpPr/>
          <p:nvPr/>
        </p:nvSpPr>
        <p:spPr bwMode="auto">
          <a:xfrm>
            <a:off x="10286427" y="28440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2" name="Oval 211">
            <a:extLst>
              <a:ext uri="{FF2B5EF4-FFF2-40B4-BE49-F238E27FC236}">
                <a16:creationId xmlns:a16="http://schemas.microsoft.com/office/drawing/2014/main" id="{28B12C31-D8CE-65F2-9704-E72D7CB2F14E}"/>
              </a:ext>
            </a:extLst>
          </p:cNvPr>
          <p:cNvSpPr/>
          <p:nvPr/>
        </p:nvSpPr>
        <p:spPr bwMode="auto">
          <a:xfrm>
            <a:off x="10330877" y="28440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3" name="Oval 212">
            <a:extLst>
              <a:ext uri="{FF2B5EF4-FFF2-40B4-BE49-F238E27FC236}">
                <a16:creationId xmlns:a16="http://schemas.microsoft.com/office/drawing/2014/main" id="{9787EB5C-D47E-CAAB-0823-29F7284F2C9F}"/>
              </a:ext>
            </a:extLst>
          </p:cNvPr>
          <p:cNvSpPr/>
          <p:nvPr/>
        </p:nvSpPr>
        <p:spPr bwMode="auto">
          <a:xfrm>
            <a:off x="11153202" y="29361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4" name="Oval 213">
            <a:extLst>
              <a:ext uri="{FF2B5EF4-FFF2-40B4-BE49-F238E27FC236}">
                <a16:creationId xmlns:a16="http://schemas.microsoft.com/office/drawing/2014/main" id="{309C6A9E-A6BD-85F8-13D9-BDE5F03F0756}"/>
              </a:ext>
            </a:extLst>
          </p:cNvPr>
          <p:cNvSpPr/>
          <p:nvPr/>
        </p:nvSpPr>
        <p:spPr bwMode="auto">
          <a:xfrm>
            <a:off x="11296077"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5" name="Oval 214">
            <a:extLst>
              <a:ext uri="{FF2B5EF4-FFF2-40B4-BE49-F238E27FC236}">
                <a16:creationId xmlns:a16="http://schemas.microsoft.com/office/drawing/2014/main" id="{7EAECAF7-66AC-1D89-0A5B-FC5F61C67DDB}"/>
              </a:ext>
            </a:extLst>
          </p:cNvPr>
          <p:cNvSpPr/>
          <p:nvPr/>
        </p:nvSpPr>
        <p:spPr bwMode="auto">
          <a:xfrm>
            <a:off x="10330877"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6" name="Oval 215">
            <a:extLst>
              <a:ext uri="{FF2B5EF4-FFF2-40B4-BE49-F238E27FC236}">
                <a16:creationId xmlns:a16="http://schemas.microsoft.com/office/drawing/2014/main" id="{95234292-8AEB-032F-DC93-41D2D9C37415}"/>
              </a:ext>
            </a:extLst>
          </p:cNvPr>
          <p:cNvSpPr/>
          <p:nvPr/>
        </p:nvSpPr>
        <p:spPr bwMode="auto">
          <a:xfrm>
            <a:off x="10368977"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7" name="Oval 216">
            <a:extLst>
              <a:ext uri="{FF2B5EF4-FFF2-40B4-BE49-F238E27FC236}">
                <a16:creationId xmlns:a16="http://schemas.microsoft.com/office/drawing/2014/main" id="{A29D06BC-A47B-8E88-A814-3F3EB059DE10}"/>
              </a:ext>
            </a:extLst>
          </p:cNvPr>
          <p:cNvSpPr/>
          <p:nvPr/>
        </p:nvSpPr>
        <p:spPr bwMode="auto">
          <a:xfrm>
            <a:off x="10549952"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8" name="Oval 217">
            <a:extLst>
              <a:ext uri="{FF2B5EF4-FFF2-40B4-BE49-F238E27FC236}">
                <a16:creationId xmlns:a16="http://schemas.microsoft.com/office/drawing/2014/main" id="{CE4C87CA-15C5-79BB-5753-1511066A9C5F}"/>
              </a:ext>
            </a:extLst>
          </p:cNvPr>
          <p:cNvSpPr/>
          <p:nvPr/>
        </p:nvSpPr>
        <p:spPr bwMode="auto">
          <a:xfrm>
            <a:off x="10591227"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9" name="Oval 218">
            <a:extLst>
              <a:ext uri="{FF2B5EF4-FFF2-40B4-BE49-F238E27FC236}">
                <a16:creationId xmlns:a16="http://schemas.microsoft.com/office/drawing/2014/main" id="{14DE6BAC-46AD-556D-F75C-F069BAA51BF2}"/>
              </a:ext>
            </a:extLst>
          </p:cNvPr>
          <p:cNvSpPr/>
          <p:nvPr/>
        </p:nvSpPr>
        <p:spPr bwMode="auto">
          <a:xfrm>
            <a:off x="10648377"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0" name="Oval 219">
            <a:extLst>
              <a:ext uri="{FF2B5EF4-FFF2-40B4-BE49-F238E27FC236}">
                <a16:creationId xmlns:a16="http://schemas.microsoft.com/office/drawing/2014/main" id="{AF0AC7F7-3DF5-F922-DA13-029152B75292}"/>
              </a:ext>
            </a:extLst>
          </p:cNvPr>
          <p:cNvSpPr/>
          <p:nvPr/>
        </p:nvSpPr>
        <p:spPr bwMode="auto">
          <a:xfrm>
            <a:off x="10715052"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1" name="Oval 220">
            <a:extLst>
              <a:ext uri="{FF2B5EF4-FFF2-40B4-BE49-F238E27FC236}">
                <a16:creationId xmlns:a16="http://schemas.microsoft.com/office/drawing/2014/main" id="{E930FD69-0B71-4458-EAF6-CDFA161B306A}"/>
              </a:ext>
            </a:extLst>
          </p:cNvPr>
          <p:cNvSpPr/>
          <p:nvPr/>
        </p:nvSpPr>
        <p:spPr bwMode="auto">
          <a:xfrm>
            <a:off x="10486452"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2" name="Oval 221">
            <a:extLst>
              <a:ext uri="{FF2B5EF4-FFF2-40B4-BE49-F238E27FC236}">
                <a16:creationId xmlns:a16="http://schemas.microsoft.com/office/drawing/2014/main" id="{FAFAE71C-1C8E-F1E3-406E-AAB997B1A862}"/>
              </a:ext>
            </a:extLst>
          </p:cNvPr>
          <p:cNvSpPr/>
          <p:nvPr/>
        </p:nvSpPr>
        <p:spPr bwMode="auto">
          <a:xfrm>
            <a:off x="10413427"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3" name="Oval 222">
            <a:extLst>
              <a:ext uri="{FF2B5EF4-FFF2-40B4-BE49-F238E27FC236}">
                <a16:creationId xmlns:a16="http://schemas.microsoft.com/office/drawing/2014/main" id="{74DB677E-BEBD-9B5D-152B-79B647D06B33}"/>
              </a:ext>
            </a:extLst>
          </p:cNvPr>
          <p:cNvSpPr/>
          <p:nvPr/>
        </p:nvSpPr>
        <p:spPr bwMode="auto">
          <a:xfrm>
            <a:off x="10451527" y="29361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4" name="Oval 223">
            <a:extLst>
              <a:ext uri="{FF2B5EF4-FFF2-40B4-BE49-F238E27FC236}">
                <a16:creationId xmlns:a16="http://schemas.microsoft.com/office/drawing/2014/main" id="{CA94A44E-466B-96B4-309B-394B92A083BE}"/>
              </a:ext>
            </a:extLst>
          </p:cNvPr>
          <p:cNvSpPr/>
          <p:nvPr/>
        </p:nvSpPr>
        <p:spPr bwMode="auto">
          <a:xfrm>
            <a:off x="10753152"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5" name="Oval 224">
            <a:extLst>
              <a:ext uri="{FF2B5EF4-FFF2-40B4-BE49-F238E27FC236}">
                <a16:creationId xmlns:a16="http://schemas.microsoft.com/office/drawing/2014/main" id="{1A55096D-A5F9-7513-AEA0-378410452781}"/>
              </a:ext>
            </a:extLst>
          </p:cNvPr>
          <p:cNvSpPr/>
          <p:nvPr/>
        </p:nvSpPr>
        <p:spPr bwMode="auto">
          <a:xfrm>
            <a:off x="10797602" y="2932941"/>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6" name="Oval 225">
            <a:extLst>
              <a:ext uri="{FF2B5EF4-FFF2-40B4-BE49-F238E27FC236}">
                <a16:creationId xmlns:a16="http://schemas.microsoft.com/office/drawing/2014/main" id="{C318937B-DCC7-2338-4978-D35D9A7218EA}"/>
              </a:ext>
            </a:extLst>
          </p:cNvPr>
          <p:cNvSpPr/>
          <p:nvPr/>
        </p:nvSpPr>
        <p:spPr bwMode="auto">
          <a:xfrm>
            <a:off x="10842052" y="2936116"/>
            <a:ext cx="71368" cy="71368"/>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 name="Text Box 11">
            <a:extLst>
              <a:ext uri="{FF2B5EF4-FFF2-40B4-BE49-F238E27FC236}">
                <a16:creationId xmlns:a16="http://schemas.microsoft.com/office/drawing/2014/main" id="{8227205E-B284-0B05-E45F-FB921386E70A}"/>
              </a:ext>
            </a:extLst>
          </p:cNvPr>
          <p:cNvSpPr txBox="1">
            <a:spLocks noChangeArrowheads="1"/>
          </p:cNvSpPr>
          <p:nvPr/>
        </p:nvSpPr>
        <p:spPr bwMode="auto">
          <a:xfrm>
            <a:off x="452047" y="639516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Sborov. IMS 2022. Abstr OAB-057.</a:t>
            </a:r>
          </a:p>
        </p:txBody>
      </p:sp>
    </p:spTree>
    <p:extLst>
      <p:ext uri="{BB962C8B-B14F-4D97-AF65-F5344CB8AC3E}">
        <p14:creationId xmlns:p14="http://schemas.microsoft.com/office/powerpoint/2010/main" val="354898454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 name="Group 96">
            <a:extLst>
              <a:ext uri="{FF2B5EF4-FFF2-40B4-BE49-F238E27FC236}">
                <a16:creationId xmlns:a16="http://schemas.microsoft.com/office/drawing/2014/main" id="{8381D693-78F8-C316-6F16-604177BE1DA8}"/>
              </a:ext>
            </a:extLst>
          </p:cNvPr>
          <p:cNvGrpSpPr/>
          <p:nvPr/>
        </p:nvGrpSpPr>
        <p:grpSpPr>
          <a:xfrm>
            <a:off x="1424152" y="4466897"/>
            <a:ext cx="4414344" cy="388883"/>
            <a:chOff x="1424152" y="4466897"/>
            <a:chExt cx="4414344" cy="388883"/>
          </a:xfrm>
        </p:grpSpPr>
        <p:sp>
          <p:nvSpPr>
            <p:cNvPr id="65" name="Freeform 64">
              <a:extLst>
                <a:ext uri="{FF2B5EF4-FFF2-40B4-BE49-F238E27FC236}">
                  <a16:creationId xmlns:a16="http://schemas.microsoft.com/office/drawing/2014/main" id="{8B705B43-07FD-0989-0143-520B5F1444BA}"/>
                </a:ext>
              </a:extLst>
            </p:cNvPr>
            <p:cNvSpPr/>
            <p:nvPr/>
          </p:nvSpPr>
          <p:spPr bwMode="auto">
            <a:xfrm>
              <a:off x="1476703" y="4508938"/>
              <a:ext cx="4309242" cy="289034"/>
            </a:xfrm>
            <a:custGeom>
              <a:avLst/>
              <a:gdLst>
                <a:gd name="connsiteX0" fmla="*/ 0 w 4309242"/>
                <a:gd name="connsiteY0" fmla="*/ 0 h 289034"/>
                <a:gd name="connsiteX1" fmla="*/ 536028 w 4309242"/>
                <a:gd name="connsiteY1" fmla="*/ 225972 h 289034"/>
                <a:gd name="connsiteX2" fmla="*/ 1066800 w 4309242"/>
                <a:gd name="connsiteY2" fmla="*/ 220717 h 289034"/>
                <a:gd name="connsiteX3" fmla="*/ 1613338 w 4309242"/>
                <a:gd name="connsiteY3" fmla="*/ 194441 h 289034"/>
                <a:gd name="connsiteX4" fmla="*/ 2149366 w 4309242"/>
                <a:gd name="connsiteY4" fmla="*/ 289034 h 289034"/>
                <a:gd name="connsiteX5" fmla="*/ 2690649 w 4309242"/>
                <a:gd name="connsiteY5" fmla="*/ 110359 h 289034"/>
                <a:gd name="connsiteX6" fmla="*/ 3231931 w 4309242"/>
                <a:gd name="connsiteY6" fmla="*/ 283779 h 289034"/>
                <a:gd name="connsiteX7" fmla="*/ 3767959 w 4309242"/>
                <a:gd name="connsiteY7" fmla="*/ 246993 h 289034"/>
                <a:gd name="connsiteX8" fmla="*/ 4309242 w 4309242"/>
                <a:gd name="connsiteY8" fmla="*/ 168165 h 28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9242" h="289034">
                  <a:moveTo>
                    <a:pt x="0" y="0"/>
                  </a:moveTo>
                  <a:lnTo>
                    <a:pt x="536028" y="225972"/>
                  </a:lnTo>
                  <a:lnTo>
                    <a:pt x="1066800" y="220717"/>
                  </a:lnTo>
                  <a:lnTo>
                    <a:pt x="1613338" y="194441"/>
                  </a:lnTo>
                  <a:lnTo>
                    <a:pt x="2149366" y="289034"/>
                  </a:lnTo>
                  <a:lnTo>
                    <a:pt x="2690649" y="110359"/>
                  </a:lnTo>
                  <a:lnTo>
                    <a:pt x="3231931" y="283779"/>
                  </a:lnTo>
                  <a:lnTo>
                    <a:pt x="3767959" y="246993"/>
                  </a:lnTo>
                  <a:lnTo>
                    <a:pt x="4309242" y="168165"/>
                  </a:lnTo>
                </a:path>
              </a:pathLst>
            </a:custGeom>
            <a:noFill/>
            <a:ln w="28575">
              <a:solidFill>
                <a:schemeClr val="accent2"/>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96" name="Group 95">
              <a:extLst>
                <a:ext uri="{FF2B5EF4-FFF2-40B4-BE49-F238E27FC236}">
                  <a16:creationId xmlns:a16="http://schemas.microsoft.com/office/drawing/2014/main" id="{D4443354-55E0-BAD6-BFD4-4A2204192DB7}"/>
                </a:ext>
              </a:extLst>
            </p:cNvPr>
            <p:cNvGrpSpPr/>
            <p:nvPr/>
          </p:nvGrpSpPr>
          <p:grpSpPr>
            <a:xfrm>
              <a:off x="1424152" y="4466897"/>
              <a:ext cx="4414344" cy="388883"/>
              <a:chOff x="1424152" y="4466897"/>
              <a:chExt cx="4414344" cy="388883"/>
            </a:xfrm>
          </p:grpSpPr>
          <p:sp>
            <p:nvSpPr>
              <p:cNvPr id="87" name="Oval 86">
                <a:extLst>
                  <a:ext uri="{FF2B5EF4-FFF2-40B4-BE49-F238E27FC236}">
                    <a16:creationId xmlns:a16="http://schemas.microsoft.com/office/drawing/2014/main" id="{780806B5-E581-8DE0-1D6C-A0380740B783}"/>
                  </a:ext>
                </a:extLst>
              </p:cNvPr>
              <p:cNvSpPr/>
              <p:nvPr/>
            </p:nvSpPr>
            <p:spPr bwMode="auto">
              <a:xfrm>
                <a:off x="1424152" y="4466897"/>
                <a:ext cx="94593" cy="94593"/>
              </a:xfrm>
              <a:prstGeom prst="ellipse">
                <a:avLst/>
              </a:prstGeom>
              <a:solidFill>
                <a:schemeClr val="accent2"/>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 name="Oval 87">
                <a:extLst>
                  <a:ext uri="{FF2B5EF4-FFF2-40B4-BE49-F238E27FC236}">
                    <a16:creationId xmlns:a16="http://schemas.microsoft.com/office/drawing/2014/main" id="{60A46C50-6607-51F8-574D-D95626B76157}"/>
                  </a:ext>
                </a:extLst>
              </p:cNvPr>
              <p:cNvSpPr/>
              <p:nvPr/>
            </p:nvSpPr>
            <p:spPr bwMode="auto">
              <a:xfrm>
                <a:off x="1960180" y="4687615"/>
                <a:ext cx="94593" cy="94593"/>
              </a:xfrm>
              <a:prstGeom prst="ellipse">
                <a:avLst/>
              </a:prstGeom>
              <a:solidFill>
                <a:schemeClr val="accent2"/>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 name="Oval 88">
                <a:extLst>
                  <a:ext uri="{FF2B5EF4-FFF2-40B4-BE49-F238E27FC236}">
                    <a16:creationId xmlns:a16="http://schemas.microsoft.com/office/drawing/2014/main" id="{4CF6EBFC-7313-B6F9-426E-D1CB4E3E0B2C}"/>
                  </a:ext>
                </a:extLst>
              </p:cNvPr>
              <p:cNvSpPr/>
              <p:nvPr/>
            </p:nvSpPr>
            <p:spPr bwMode="auto">
              <a:xfrm>
                <a:off x="2511973" y="4682359"/>
                <a:ext cx="94593" cy="94593"/>
              </a:xfrm>
              <a:prstGeom prst="ellipse">
                <a:avLst/>
              </a:prstGeom>
              <a:solidFill>
                <a:schemeClr val="accent2"/>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 name="Oval 89">
                <a:extLst>
                  <a:ext uri="{FF2B5EF4-FFF2-40B4-BE49-F238E27FC236}">
                    <a16:creationId xmlns:a16="http://schemas.microsoft.com/office/drawing/2014/main" id="{E70B5A61-5639-E7B6-A3E2-6709A022D863}"/>
                  </a:ext>
                </a:extLst>
              </p:cNvPr>
              <p:cNvSpPr/>
              <p:nvPr/>
            </p:nvSpPr>
            <p:spPr bwMode="auto">
              <a:xfrm>
                <a:off x="3042746" y="4650828"/>
                <a:ext cx="94593" cy="94593"/>
              </a:xfrm>
              <a:prstGeom prst="ellipse">
                <a:avLst/>
              </a:prstGeom>
              <a:solidFill>
                <a:schemeClr val="accent2"/>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 name="Oval 90">
                <a:extLst>
                  <a:ext uri="{FF2B5EF4-FFF2-40B4-BE49-F238E27FC236}">
                    <a16:creationId xmlns:a16="http://schemas.microsoft.com/office/drawing/2014/main" id="{774F328D-4C86-F535-6DEF-8D81EB482737}"/>
                  </a:ext>
                </a:extLst>
              </p:cNvPr>
              <p:cNvSpPr/>
              <p:nvPr/>
            </p:nvSpPr>
            <p:spPr bwMode="auto">
              <a:xfrm>
                <a:off x="3578772" y="4761187"/>
                <a:ext cx="94593" cy="94593"/>
              </a:xfrm>
              <a:prstGeom prst="ellipse">
                <a:avLst/>
              </a:prstGeom>
              <a:solidFill>
                <a:schemeClr val="accent2"/>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 name="Oval 91">
                <a:extLst>
                  <a:ext uri="{FF2B5EF4-FFF2-40B4-BE49-F238E27FC236}">
                    <a16:creationId xmlns:a16="http://schemas.microsoft.com/office/drawing/2014/main" id="{D39BC09D-60C6-6744-FD97-AB02C7ED3B7F}"/>
                  </a:ext>
                </a:extLst>
              </p:cNvPr>
              <p:cNvSpPr/>
              <p:nvPr/>
            </p:nvSpPr>
            <p:spPr bwMode="auto">
              <a:xfrm>
                <a:off x="4114799" y="4582511"/>
                <a:ext cx="94593" cy="94593"/>
              </a:xfrm>
              <a:prstGeom prst="ellipse">
                <a:avLst/>
              </a:prstGeom>
              <a:solidFill>
                <a:schemeClr val="accent2"/>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 name="Oval 92">
                <a:extLst>
                  <a:ext uri="{FF2B5EF4-FFF2-40B4-BE49-F238E27FC236}">
                    <a16:creationId xmlns:a16="http://schemas.microsoft.com/office/drawing/2014/main" id="{76F2164B-EE89-F89C-34B6-4B878594E543}"/>
                  </a:ext>
                </a:extLst>
              </p:cNvPr>
              <p:cNvSpPr/>
              <p:nvPr/>
            </p:nvSpPr>
            <p:spPr bwMode="auto">
              <a:xfrm>
                <a:off x="4661337" y="4745422"/>
                <a:ext cx="94593" cy="94593"/>
              </a:xfrm>
              <a:prstGeom prst="ellipse">
                <a:avLst/>
              </a:prstGeom>
              <a:solidFill>
                <a:schemeClr val="accent2"/>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 name="Oval 93">
                <a:extLst>
                  <a:ext uri="{FF2B5EF4-FFF2-40B4-BE49-F238E27FC236}">
                    <a16:creationId xmlns:a16="http://schemas.microsoft.com/office/drawing/2014/main" id="{D45C24F2-FD3B-4976-B494-FC60C02AA601}"/>
                  </a:ext>
                </a:extLst>
              </p:cNvPr>
              <p:cNvSpPr/>
              <p:nvPr/>
            </p:nvSpPr>
            <p:spPr bwMode="auto">
              <a:xfrm>
                <a:off x="5202621" y="4708635"/>
                <a:ext cx="94593" cy="94593"/>
              </a:xfrm>
              <a:prstGeom prst="ellipse">
                <a:avLst/>
              </a:prstGeom>
              <a:solidFill>
                <a:schemeClr val="accent2"/>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 name="Oval 94">
                <a:extLst>
                  <a:ext uri="{FF2B5EF4-FFF2-40B4-BE49-F238E27FC236}">
                    <a16:creationId xmlns:a16="http://schemas.microsoft.com/office/drawing/2014/main" id="{E4CA860D-EF9B-A5F5-86A0-8FB3F13F3149}"/>
                  </a:ext>
                </a:extLst>
              </p:cNvPr>
              <p:cNvSpPr/>
              <p:nvPr/>
            </p:nvSpPr>
            <p:spPr bwMode="auto">
              <a:xfrm>
                <a:off x="5743903" y="4624552"/>
                <a:ext cx="94593" cy="94593"/>
              </a:xfrm>
              <a:prstGeom prst="ellipse">
                <a:avLst/>
              </a:prstGeom>
              <a:solidFill>
                <a:schemeClr val="accent2"/>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2" name="Title 1">
            <a:extLst>
              <a:ext uri="{FF2B5EF4-FFF2-40B4-BE49-F238E27FC236}">
                <a16:creationId xmlns:a16="http://schemas.microsoft.com/office/drawing/2014/main" id="{5CBD140B-6FAA-8430-B047-5296896922AC}"/>
              </a:ext>
            </a:extLst>
          </p:cNvPr>
          <p:cNvSpPr>
            <a:spLocks noGrp="1"/>
          </p:cNvSpPr>
          <p:nvPr>
            <p:ph type="title"/>
          </p:nvPr>
        </p:nvSpPr>
        <p:spPr/>
        <p:txBody>
          <a:bodyPr/>
          <a:lstStyle/>
          <a:p>
            <a:r>
              <a:rPr lang="en-US" dirty="0"/>
              <a:t>GRIFFIN Update: Infections Summary</a:t>
            </a:r>
          </a:p>
        </p:txBody>
      </p:sp>
      <p:sp>
        <p:nvSpPr>
          <p:cNvPr id="9" name="Content Placeholder 8">
            <a:extLst>
              <a:ext uri="{FF2B5EF4-FFF2-40B4-BE49-F238E27FC236}">
                <a16:creationId xmlns:a16="http://schemas.microsoft.com/office/drawing/2014/main" id="{65678C33-D9C7-5592-326B-A3620F8F57A6}"/>
              </a:ext>
            </a:extLst>
          </p:cNvPr>
          <p:cNvSpPr>
            <a:spLocks noGrp="1"/>
          </p:cNvSpPr>
          <p:nvPr>
            <p:ph sz="half" idx="1"/>
          </p:nvPr>
        </p:nvSpPr>
        <p:spPr>
          <a:xfrm>
            <a:off x="7663001" y="1510730"/>
            <a:ext cx="4334152" cy="4679462"/>
          </a:xfrm>
        </p:spPr>
        <p:txBody>
          <a:bodyPr/>
          <a:lstStyle/>
          <a:p>
            <a:r>
              <a:rPr lang="en-US" sz="2200" dirty="0"/>
              <a:t>Infection incidence highest in earlier cycles and maintenance</a:t>
            </a:r>
          </a:p>
          <a:p>
            <a:r>
              <a:rPr lang="en-US" sz="2200" dirty="0"/>
              <a:t>URI: most common infection</a:t>
            </a:r>
          </a:p>
          <a:p>
            <a:r>
              <a:rPr lang="en-US" sz="2200" dirty="0"/>
              <a:t>COVID-19 infections</a:t>
            </a:r>
          </a:p>
          <a:p>
            <a:pPr lvl="1"/>
            <a:r>
              <a:rPr lang="en-US" sz="2000" dirty="0"/>
              <a:t>D-RVd: n = 5</a:t>
            </a:r>
          </a:p>
          <a:p>
            <a:pPr lvl="1"/>
            <a:r>
              <a:rPr lang="en-US" sz="2000" dirty="0"/>
              <a:t>RVd: n = 2</a:t>
            </a:r>
          </a:p>
          <a:p>
            <a:r>
              <a:rPr lang="en-US" sz="2200" dirty="0"/>
              <a:t>Similar rate of infections leading to therapy discontinuation</a:t>
            </a:r>
          </a:p>
          <a:p>
            <a:pPr lvl="1"/>
            <a:r>
              <a:rPr lang="en-US" sz="2000" dirty="0"/>
              <a:t>D-RVd: 2%</a:t>
            </a:r>
          </a:p>
          <a:p>
            <a:pPr lvl="1"/>
            <a:r>
              <a:rPr lang="en-US" sz="2000" dirty="0"/>
              <a:t>RVd: 3%</a:t>
            </a:r>
          </a:p>
        </p:txBody>
      </p:sp>
      <p:sp>
        <p:nvSpPr>
          <p:cNvPr id="10" name="TextBox 9">
            <a:extLst>
              <a:ext uri="{FF2B5EF4-FFF2-40B4-BE49-F238E27FC236}">
                <a16:creationId xmlns:a16="http://schemas.microsoft.com/office/drawing/2014/main" id="{DDB4C283-5BE0-3724-4F87-AE8AF360D876}"/>
              </a:ext>
            </a:extLst>
          </p:cNvPr>
          <p:cNvSpPr txBox="1"/>
          <p:nvPr/>
        </p:nvSpPr>
        <p:spPr bwMode="auto">
          <a:xfrm>
            <a:off x="1232452" y="1600200"/>
            <a:ext cx="45123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Infections Over Time by Treatment Cycle</a:t>
            </a:r>
          </a:p>
        </p:txBody>
      </p:sp>
      <p:cxnSp>
        <p:nvCxnSpPr>
          <p:cNvPr id="12" name="Straight Connector 11">
            <a:extLst>
              <a:ext uri="{FF2B5EF4-FFF2-40B4-BE49-F238E27FC236}">
                <a16:creationId xmlns:a16="http://schemas.microsoft.com/office/drawing/2014/main" id="{860200B3-BC2D-7688-9456-98F9685C9E61}"/>
              </a:ext>
            </a:extLst>
          </p:cNvPr>
          <p:cNvCxnSpPr/>
          <p:nvPr/>
        </p:nvCxnSpPr>
        <p:spPr bwMode="auto">
          <a:xfrm>
            <a:off x="1212573" y="1997765"/>
            <a:ext cx="0" cy="2832652"/>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22B07F42-884D-689A-4F45-027112391D42}"/>
              </a:ext>
            </a:extLst>
          </p:cNvPr>
          <p:cNvCxnSpPr>
            <a:cxnSpLocks/>
          </p:cNvCxnSpPr>
          <p:nvPr/>
        </p:nvCxnSpPr>
        <p:spPr bwMode="auto">
          <a:xfrm>
            <a:off x="1192695" y="4830417"/>
            <a:ext cx="4671391"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B5CAAE3A-F76D-29CE-B0AB-CAE0D27F8A49}"/>
              </a:ext>
            </a:extLst>
          </p:cNvPr>
          <p:cNvCxnSpPr>
            <a:cxnSpLocks/>
          </p:cNvCxnSpPr>
          <p:nvPr/>
        </p:nvCxnSpPr>
        <p:spPr bwMode="auto">
          <a:xfrm flipH="1">
            <a:off x="1142999" y="20176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96148ED3-F115-477E-AF49-C24FBDBAAB03}"/>
              </a:ext>
            </a:extLst>
          </p:cNvPr>
          <p:cNvCxnSpPr>
            <a:cxnSpLocks/>
          </p:cNvCxnSpPr>
          <p:nvPr/>
        </p:nvCxnSpPr>
        <p:spPr bwMode="auto">
          <a:xfrm flipH="1">
            <a:off x="1142999" y="22989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07B126D5-D32B-D0ED-E366-77A6C80D40A9}"/>
              </a:ext>
            </a:extLst>
          </p:cNvPr>
          <p:cNvCxnSpPr>
            <a:cxnSpLocks/>
          </p:cNvCxnSpPr>
          <p:nvPr/>
        </p:nvCxnSpPr>
        <p:spPr bwMode="auto">
          <a:xfrm flipH="1">
            <a:off x="1142999" y="258019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47A52643-6FD5-2714-B170-D50A35A72DC5}"/>
              </a:ext>
            </a:extLst>
          </p:cNvPr>
          <p:cNvCxnSpPr>
            <a:cxnSpLocks/>
          </p:cNvCxnSpPr>
          <p:nvPr/>
        </p:nvCxnSpPr>
        <p:spPr bwMode="auto">
          <a:xfrm flipH="1">
            <a:off x="1142999" y="28614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0B35F4F1-7321-2703-FC81-F6AE5364AE1C}"/>
              </a:ext>
            </a:extLst>
          </p:cNvPr>
          <p:cNvCxnSpPr>
            <a:cxnSpLocks/>
          </p:cNvCxnSpPr>
          <p:nvPr/>
        </p:nvCxnSpPr>
        <p:spPr bwMode="auto">
          <a:xfrm flipH="1">
            <a:off x="1142999" y="314275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9C4C9F81-806A-763A-365D-5FFF26205467}"/>
              </a:ext>
            </a:extLst>
          </p:cNvPr>
          <p:cNvCxnSpPr>
            <a:cxnSpLocks/>
          </p:cNvCxnSpPr>
          <p:nvPr/>
        </p:nvCxnSpPr>
        <p:spPr bwMode="auto">
          <a:xfrm flipH="1">
            <a:off x="1142999" y="342402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BE17F18-57B4-6020-DA84-2591ED2285C1}"/>
              </a:ext>
            </a:extLst>
          </p:cNvPr>
          <p:cNvCxnSpPr>
            <a:cxnSpLocks/>
          </p:cNvCxnSpPr>
          <p:nvPr/>
        </p:nvCxnSpPr>
        <p:spPr bwMode="auto">
          <a:xfrm flipH="1">
            <a:off x="1142999" y="370530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D5A6459-59AC-1D15-71FC-1262CD085BC4}"/>
              </a:ext>
            </a:extLst>
          </p:cNvPr>
          <p:cNvCxnSpPr>
            <a:cxnSpLocks/>
          </p:cNvCxnSpPr>
          <p:nvPr/>
        </p:nvCxnSpPr>
        <p:spPr bwMode="auto">
          <a:xfrm flipH="1">
            <a:off x="1142999" y="398658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1492C5DA-6DB9-444C-7692-7109BCBEB69C}"/>
              </a:ext>
            </a:extLst>
          </p:cNvPr>
          <p:cNvCxnSpPr>
            <a:cxnSpLocks/>
          </p:cNvCxnSpPr>
          <p:nvPr/>
        </p:nvCxnSpPr>
        <p:spPr bwMode="auto">
          <a:xfrm flipH="1">
            <a:off x="1142999" y="426785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E7EF57DF-B075-A352-5CCC-1F3A37375DCC}"/>
              </a:ext>
            </a:extLst>
          </p:cNvPr>
          <p:cNvCxnSpPr>
            <a:cxnSpLocks/>
          </p:cNvCxnSpPr>
          <p:nvPr/>
        </p:nvCxnSpPr>
        <p:spPr bwMode="auto">
          <a:xfrm flipH="1">
            <a:off x="1142999" y="454913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C3EB7A0E-7889-F5AD-F68A-C2B9E692CA92}"/>
              </a:ext>
            </a:extLst>
          </p:cNvPr>
          <p:cNvCxnSpPr>
            <a:cxnSpLocks/>
          </p:cNvCxnSpPr>
          <p:nvPr/>
        </p:nvCxnSpPr>
        <p:spPr bwMode="auto">
          <a:xfrm flipH="1">
            <a:off x="1142999" y="4830417"/>
            <a:ext cx="64008" cy="0"/>
          </a:xfrm>
          <a:prstGeom prst="line">
            <a:avLst/>
          </a:prstGeom>
          <a:noFill/>
          <a:ln w="28575" cap="flat" cmpd="sng" algn="ctr">
            <a:solidFill>
              <a:schemeClr val="bg1"/>
            </a:solidFill>
            <a:prstDash val="solid"/>
            <a:round/>
            <a:headEnd type="none" w="med" len="med"/>
            <a:tailEnd type="none" w="med" len="med"/>
          </a:ln>
          <a:effectLst/>
        </p:spPr>
      </p:cxnSp>
      <p:sp>
        <p:nvSpPr>
          <p:cNvPr id="28" name="TextBox 27">
            <a:extLst>
              <a:ext uri="{FF2B5EF4-FFF2-40B4-BE49-F238E27FC236}">
                <a16:creationId xmlns:a16="http://schemas.microsoft.com/office/drawing/2014/main" id="{9A9B2BF6-7A08-6261-AC21-4C088E685619}"/>
              </a:ext>
            </a:extLst>
          </p:cNvPr>
          <p:cNvSpPr txBox="1"/>
          <p:nvPr/>
        </p:nvSpPr>
        <p:spPr bwMode="auto">
          <a:xfrm>
            <a:off x="552105" y="1828800"/>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9" name="TextBox 28">
            <a:extLst>
              <a:ext uri="{FF2B5EF4-FFF2-40B4-BE49-F238E27FC236}">
                <a16:creationId xmlns:a16="http://schemas.microsoft.com/office/drawing/2014/main" id="{6687A014-0F16-04E5-0F10-688683E55E45}"/>
              </a:ext>
            </a:extLst>
          </p:cNvPr>
          <p:cNvSpPr txBox="1"/>
          <p:nvPr/>
        </p:nvSpPr>
        <p:spPr bwMode="auto">
          <a:xfrm>
            <a:off x="552105" y="2109415"/>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30" name="TextBox 29">
            <a:extLst>
              <a:ext uri="{FF2B5EF4-FFF2-40B4-BE49-F238E27FC236}">
                <a16:creationId xmlns:a16="http://schemas.microsoft.com/office/drawing/2014/main" id="{FBCC3637-2913-661F-2836-5EA098C70FF5}"/>
              </a:ext>
            </a:extLst>
          </p:cNvPr>
          <p:cNvSpPr txBox="1"/>
          <p:nvPr/>
        </p:nvSpPr>
        <p:spPr bwMode="auto">
          <a:xfrm>
            <a:off x="552105" y="2390030"/>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 name="TextBox 30">
            <a:extLst>
              <a:ext uri="{FF2B5EF4-FFF2-40B4-BE49-F238E27FC236}">
                <a16:creationId xmlns:a16="http://schemas.microsoft.com/office/drawing/2014/main" id="{6963BBB5-FED9-4048-9F2D-836A8D6FE63C}"/>
              </a:ext>
            </a:extLst>
          </p:cNvPr>
          <p:cNvSpPr txBox="1"/>
          <p:nvPr/>
        </p:nvSpPr>
        <p:spPr bwMode="auto">
          <a:xfrm>
            <a:off x="552105" y="2670645"/>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32" name="TextBox 31">
            <a:extLst>
              <a:ext uri="{FF2B5EF4-FFF2-40B4-BE49-F238E27FC236}">
                <a16:creationId xmlns:a16="http://schemas.microsoft.com/office/drawing/2014/main" id="{35F0C19D-9891-B6A1-0FFA-A67B783CE1D0}"/>
              </a:ext>
            </a:extLst>
          </p:cNvPr>
          <p:cNvSpPr txBox="1"/>
          <p:nvPr/>
        </p:nvSpPr>
        <p:spPr bwMode="auto">
          <a:xfrm>
            <a:off x="552105" y="2951260"/>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3" name="TextBox 32">
            <a:extLst>
              <a:ext uri="{FF2B5EF4-FFF2-40B4-BE49-F238E27FC236}">
                <a16:creationId xmlns:a16="http://schemas.microsoft.com/office/drawing/2014/main" id="{85BCEF3A-38B3-CF2B-FFD0-C792C30A2CBB}"/>
              </a:ext>
            </a:extLst>
          </p:cNvPr>
          <p:cNvSpPr txBox="1"/>
          <p:nvPr/>
        </p:nvSpPr>
        <p:spPr bwMode="auto">
          <a:xfrm>
            <a:off x="552105" y="3231875"/>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4" name="TextBox 33">
            <a:extLst>
              <a:ext uri="{FF2B5EF4-FFF2-40B4-BE49-F238E27FC236}">
                <a16:creationId xmlns:a16="http://schemas.microsoft.com/office/drawing/2014/main" id="{CFFE012F-7494-8C7C-676D-837B6CA686E9}"/>
              </a:ext>
            </a:extLst>
          </p:cNvPr>
          <p:cNvSpPr txBox="1"/>
          <p:nvPr/>
        </p:nvSpPr>
        <p:spPr bwMode="auto">
          <a:xfrm>
            <a:off x="552105" y="3512490"/>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5" name="TextBox 34">
            <a:extLst>
              <a:ext uri="{FF2B5EF4-FFF2-40B4-BE49-F238E27FC236}">
                <a16:creationId xmlns:a16="http://schemas.microsoft.com/office/drawing/2014/main" id="{B5B83959-36C3-B5C6-326E-0D9EA6AF8CBC}"/>
              </a:ext>
            </a:extLst>
          </p:cNvPr>
          <p:cNvSpPr txBox="1"/>
          <p:nvPr/>
        </p:nvSpPr>
        <p:spPr bwMode="auto">
          <a:xfrm>
            <a:off x="552105" y="3793105"/>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6" name="TextBox 35">
            <a:extLst>
              <a:ext uri="{FF2B5EF4-FFF2-40B4-BE49-F238E27FC236}">
                <a16:creationId xmlns:a16="http://schemas.microsoft.com/office/drawing/2014/main" id="{3F51A409-4B89-3E64-38AC-25549462C90B}"/>
              </a:ext>
            </a:extLst>
          </p:cNvPr>
          <p:cNvSpPr txBox="1"/>
          <p:nvPr/>
        </p:nvSpPr>
        <p:spPr bwMode="auto">
          <a:xfrm>
            <a:off x="552105" y="4073720"/>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7" name="TextBox 36">
            <a:extLst>
              <a:ext uri="{FF2B5EF4-FFF2-40B4-BE49-F238E27FC236}">
                <a16:creationId xmlns:a16="http://schemas.microsoft.com/office/drawing/2014/main" id="{01E48FC2-B971-4A53-B48A-DF5B7CB131B6}"/>
              </a:ext>
            </a:extLst>
          </p:cNvPr>
          <p:cNvSpPr txBox="1"/>
          <p:nvPr/>
        </p:nvSpPr>
        <p:spPr bwMode="auto">
          <a:xfrm>
            <a:off x="552105" y="4354335"/>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8" name="TextBox 37">
            <a:extLst>
              <a:ext uri="{FF2B5EF4-FFF2-40B4-BE49-F238E27FC236}">
                <a16:creationId xmlns:a16="http://schemas.microsoft.com/office/drawing/2014/main" id="{4E891E0D-FE7B-745D-11F8-4465F6B9E4CC}"/>
              </a:ext>
            </a:extLst>
          </p:cNvPr>
          <p:cNvSpPr txBox="1"/>
          <p:nvPr/>
        </p:nvSpPr>
        <p:spPr bwMode="auto">
          <a:xfrm>
            <a:off x="552105" y="4634948"/>
            <a:ext cx="64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9" name="TextBox 38">
            <a:extLst>
              <a:ext uri="{FF2B5EF4-FFF2-40B4-BE49-F238E27FC236}">
                <a16:creationId xmlns:a16="http://schemas.microsoft.com/office/drawing/2014/main" id="{C6EEBCA7-A239-B301-5314-5A70B8E2A94B}"/>
              </a:ext>
            </a:extLst>
          </p:cNvPr>
          <p:cNvSpPr txBox="1"/>
          <p:nvPr/>
        </p:nvSpPr>
        <p:spPr bwMode="auto">
          <a:xfrm rot="16200000">
            <a:off x="-797374" y="3254275"/>
            <a:ext cx="28028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a:r>
          </a:p>
        </p:txBody>
      </p:sp>
      <p:sp>
        <p:nvSpPr>
          <p:cNvPr id="40" name="TextBox 39">
            <a:extLst>
              <a:ext uri="{FF2B5EF4-FFF2-40B4-BE49-F238E27FC236}">
                <a16:creationId xmlns:a16="http://schemas.microsoft.com/office/drawing/2014/main" id="{DE9DB574-7B8B-8FA7-744C-5CA9E6CF9AFA}"/>
              </a:ext>
            </a:extLst>
          </p:cNvPr>
          <p:cNvSpPr txBox="1"/>
          <p:nvPr/>
        </p:nvSpPr>
        <p:spPr bwMode="auto">
          <a:xfrm>
            <a:off x="3261105" y="3108501"/>
            <a:ext cx="18277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D-RVd (any grade)</a:t>
            </a:r>
          </a:p>
        </p:txBody>
      </p:sp>
      <p:sp>
        <p:nvSpPr>
          <p:cNvPr id="41" name="TextBox 40">
            <a:extLst>
              <a:ext uri="{FF2B5EF4-FFF2-40B4-BE49-F238E27FC236}">
                <a16:creationId xmlns:a16="http://schemas.microsoft.com/office/drawing/2014/main" id="{2E1862EE-EE51-6938-5B1D-1CDB29C6C676}"/>
              </a:ext>
            </a:extLst>
          </p:cNvPr>
          <p:cNvSpPr txBox="1"/>
          <p:nvPr/>
        </p:nvSpPr>
        <p:spPr bwMode="auto">
          <a:xfrm>
            <a:off x="3125270" y="4115666"/>
            <a:ext cx="18277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RVd (any grade)</a:t>
            </a:r>
          </a:p>
        </p:txBody>
      </p:sp>
      <p:sp>
        <p:nvSpPr>
          <p:cNvPr id="42" name="TextBox 41">
            <a:extLst>
              <a:ext uri="{FF2B5EF4-FFF2-40B4-BE49-F238E27FC236}">
                <a16:creationId xmlns:a16="http://schemas.microsoft.com/office/drawing/2014/main" id="{ECDB66D5-3AC7-B78C-183C-453B671B8832}"/>
              </a:ext>
            </a:extLst>
          </p:cNvPr>
          <p:cNvSpPr txBox="1"/>
          <p:nvPr/>
        </p:nvSpPr>
        <p:spPr bwMode="auto">
          <a:xfrm>
            <a:off x="5868470" y="4403901"/>
            <a:ext cx="18277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4DA1BB"/>
                </a:solidFill>
                <a:effectLst/>
                <a:uLnTx/>
                <a:uFillTx/>
                <a:latin typeface="Calibri" panose="020F0502020204030204" pitchFamily="34" charset="0"/>
                <a:ea typeface="+mn-ea"/>
                <a:cs typeface="Arial" panose="020B0604020202020204" pitchFamily="34" charset="0"/>
              </a:rPr>
              <a:t>D-RVd (grade 3/4)</a:t>
            </a:r>
          </a:p>
        </p:txBody>
      </p:sp>
      <p:sp>
        <p:nvSpPr>
          <p:cNvPr id="43" name="TextBox 42">
            <a:extLst>
              <a:ext uri="{FF2B5EF4-FFF2-40B4-BE49-F238E27FC236}">
                <a16:creationId xmlns:a16="http://schemas.microsoft.com/office/drawing/2014/main" id="{FF689761-3D35-B6C4-DDE9-E5AC0DAB8610}"/>
              </a:ext>
            </a:extLst>
          </p:cNvPr>
          <p:cNvSpPr txBox="1"/>
          <p:nvPr/>
        </p:nvSpPr>
        <p:spPr bwMode="auto">
          <a:xfrm>
            <a:off x="5868470" y="4635814"/>
            <a:ext cx="18277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E1471D">
                    <a:lumMod val="60000"/>
                    <a:lumOff val="40000"/>
                  </a:srgbClr>
                </a:solidFill>
                <a:effectLst/>
                <a:uLnTx/>
                <a:uFillTx/>
                <a:latin typeface="Calibri" panose="020F0502020204030204" pitchFamily="34" charset="0"/>
                <a:ea typeface="+mn-ea"/>
                <a:cs typeface="Arial" panose="020B0604020202020204" pitchFamily="34" charset="0"/>
              </a:rPr>
              <a:t>RVd (grade 3/4)</a:t>
            </a:r>
          </a:p>
        </p:txBody>
      </p:sp>
      <p:sp>
        <p:nvSpPr>
          <p:cNvPr id="44" name="TextBox 43">
            <a:extLst>
              <a:ext uri="{FF2B5EF4-FFF2-40B4-BE49-F238E27FC236}">
                <a16:creationId xmlns:a16="http://schemas.microsoft.com/office/drawing/2014/main" id="{DAE1FF52-01EB-198D-4B16-0A3C5B69EF0D}"/>
              </a:ext>
            </a:extLst>
          </p:cNvPr>
          <p:cNvSpPr txBox="1"/>
          <p:nvPr/>
        </p:nvSpPr>
        <p:spPr bwMode="auto">
          <a:xfrm>
            <a:off x="426209" y="4871833"/>
            <a:ext cx="15417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Induction</a:t>
            </a:r>
          </a:p>
        </p:txBody>
      </p:sp>
      <p:sp>
        <p:nvSpPr>
          <p:cNvPr id="45" name="TextBox 44">
            <a:extLst>
              <a:ext uri="{FF2B5EF4-FFF2-40B4-BE49-F238E27FC236}">
                <a16:creationId xmlns:a16="http://schemas.microsoft.com/office/drawing/2014/main" id="{82FBEE0B-71DE-6E39-FF6E-D21ED0D14C42}"/>
              </a:ext>
            </a:extLst>
          </p:cNvPr>
          <p:cNvSpPr txBox="1"/>
          <p:nvPr/>
        </p:nvSpPr>
        <p:spPr bwMode="auto">
          <a:xfrm>
            <a:off x="1661974" y="4871833"/>
            <a:ext cx="15417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Consolidation</a:t>
            </a:r>
          </a:p>
        </p:txBody>
      </p:sp>
      <p:sp>
        <p:nvSpPr>
          <p:cNvPr id="46" name="TextBox 45">
            <a:extLst>
              <a:ext uri="{FF2B5EF4-FFF2-40B4-BE49-F238E27FC236}">
                <a16:creationId xmlns:a16="http://schemas.microsoft.com/office/drawing/2014/main" id="{7A2A40A4-2B99-630C-F121-312608909EAF}"/>
              </a:ext>
            </a:extLst>
          </p:cNvPr>
          <p:cNvSpPr txBox="1"/>
          <p:nvPr/>
        </p:nvSpPr>
        <p:spPr bwMode="auto">
          <a:xfrm>
            <a:off x="2504661" y="4871833"/>
            <a:ext cx="3299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Maintenance</a:t>
            </a:r>
          </a:p>
        </p:txBody>
      </p:sp>
      <p:cxnSp>
        <p:nvCxnSpPr>
          <p:cNvPr id="48" name="Straight Connector 47">
            <a:extLst>
              <a:ext uri="{FF2B5EF4-FFF2-40B4-BE49-F238E27FC236}">
                <a16:creationId xmlns:a16="http://schemas.microsoft.com/office/drawing/2014/main" id="{6E5021F2-8EFB-D6D4-E045-1F9EADD2675A}"/>
              </a:ext>
            </a:extLst>
          </p:cNvPr>
          <p:cNvCxnSpPr>
            <a:cxnSpLocks/>
          </p:cNvCxnSpPr>
          <p:nvPr/>
        </p:nvCxnSpPr>
        <p:spPr bwMode="auto">
          <a:xfrm>
            <a:off x="1272208" y="5244547"/>
            <a:ext cx="357809" cy="0"/>
          </a:xfrm>
          <a:prstGeom prst="line">
            <a:avLst/>
          </a:prstGeom>
          <a:noFill/>
          <a:ln w="28575" cap="flat" cmpd="sng" algn="ctr">
            <a:solidFill>
              <a:schemeClr val="bg1"/>
            </a:solidFill>
            <a:prstDash val="solid"/>
            <a:round/>
            <a:headEnd type="oval" w="med" len="med"/>
            <a:tailEnd type="oval" w="med" len="med"/>
          </a:ln>
          <a:effectLst/>
        </p:spPr>
      </p:cxnSp>
      <p:cxnSp>
        <p:nvCxnSpPr>
          <p:cNvPr id="49" name="Straight Connector 48">
            <a:extLst>
              <a:ext uri="{FF2B5EF4-FFF2-40B4-BE49-F238E27FC236}">
                <a16:creationId xmlns:a16="http://schemas.microsoft.com/office/drawing/2014/main" id="{53AE1308-D86E-EB91-A505-3DA731156739}"/>
              </a:ext>
            </a:extLst>
          </p:cNvPr>
          <p:cNvCxnSpPr>
            <a:cxnSpLocks/>
          </p:cNvCxnSpPr>
          <p:nvPr/>
        </p:nvCxnSpPr>
        <p:spPr bwMode="auto">
          <a:xfrm>
            <a:off x="1866900" y="5244547"/>
            <a:ext cx="357809" cy="0"/>
          </a:xfrm>
          <a:prstGeom prst="line">
            <a:avLst/>
          </a:prstGeom>
          <a:noFill/>
          <a:ln w="28575" cap="flat" cmpd="sng" algn="ctr">
            <a:solidFill>
              <a:schemeClr val="bg1"/>
            </a:solidFill>
            <a:prstDash val="solid"/>
            <a:round/>
            <a:headEnd type="oval" w="med" len="med"/>
            <a:tailEnd type="oval" w="med" len="med"/>
          </a:ln>
          <a:effectLst/>
        </p:spPr>
      </p:cxnSp>
      <p:cxnSp>
        <p:nvCxnSpPr>
          <p:cNvPr id="50" name="Straight Connector 49">
            <a:extLst>
              <a:ext uri="{FF2B5EF4-FFF2-40B4-BE49-F238E27FC236}">
                <a16:creationId xmlns:a16="http://schemas.microsoft.com/office/drawing/2014/main" id="{8E6C705D-4C81-87CD-BD8F-7F64D82AB811}"/>
              </a:ext>
            </a:extLst>
          </p:cNvPr>
          <p:cNvCxnSpPr>
            <a:cxnSpLocks/>
          </p:cNvCxnSpPr>
          <p:nvPr/>
        </p:nvCxnSpPr>
        <p:spPr bwMode="auto">
          <a:xfrm>
            <a:off x="2461591" y="5244547"/>
            <a:ext cx="3372678" cy="0"/>
          </a:xfrm>
          <a:prstGeom prst="line">
            <a:avLst/>
          </a:prstGeom>
          <a:noFill/>
          <a:ln w="28575" cap="flat" cmpd="sng" algn="ctr">
            <a:solidFill>
              <a:schemeClr val="bg1"/>
            </a:solidFill>
            <a:prstDash val="solid"/>
            <a:round/>
            <a:headEnd type="oval" w="med" len="med"/>
            <a:tailEnd type="oval" w="med" len="med"/>
          </a:ln>
          <a:effectLst/>
        </p:spPr>
      </p:cxnSp>
      <p:sp>
        <p:nvSpPr>
          <p:cNvPr id="52" name="TextBox 51">
            <a:extLst>
              <a:ext uri="{FF2B5EF4-FFF2-40B4-BE49-F238E27FC236}">
                <a16:creationId xmlns:a16="http://schemas.microsoft.com/office/drawing/2014/main" id="{50FD4D5F-D916-F6AE-5FA5-6E55D72059B7}"/>
              </a:ext>
            </a:extLst>
          </p:cNvPr>
          <p:cNvSpPr txBox="1"/>
          <p:nvPr/>
        </p:nvSpPr>
        <p:spPr bwMode="auto">
          <a:xfrm>
            <a:off x="260280" y="5286970"/>
            <a:ext cx="105686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Cycles:</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D-RVd</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n</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RVd</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n</a:t>
            </a:r>
          </a:p>
        </p:txBody>
      </p:sp>
      <p:sp>
        <p:nvSpPr>
          <p:cNvPr id="53" name="TextBox 52">
            <a:extLst>
              <a:ext uri="{FF2B5EF4-FFF2-40B4-BE49-F238E27FC236}">
                <a16:creationId xmlns:a16="http://schemas.microsoft.com/office/drawing/2014/main" id="{EC19FEC4-C119-9A9A-1FE5-404FFA4162AD}"/>
              </a:ext>
            </a:extLst>
          </p:cNvPr>
          <p:cNvSpPr txBox="1"/>
          <p:nvPr/>
        </p:nvSpPr>
        <p:spPr bwMode="auto">
          <a:xfrm>
            <a:off x="1128297" y="5286970"/>
            <a:ext cx="7601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99</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102</a:t>
            </a:r>
          </a:p>
        </p:txBody>
      </p:sp>
      <p:sp>
        <p:nvSpPr>
          <p:cNvPr id="54" name="TextBox 53">
            <a:extLst>
              <a:ext uri="{FF2B5EF4-FFF2-40B4-BE49-F238E27FC236}">
                <a16:creationId xmlns:a16="http://schemas.microsoft.com/office/drawing/2014/main" id="{2348F61A-B3E7-B7FC-C55B-8DF85B7773D9}"/>
              </a:ext>
            </a:extLst>
          </p:cNvPr>
          <p:cNvSpPr txBox="1"/>
          <p:nvPr/>
        </p:nvSpPr>
        <p:spPr bwMode="auto">
          <a:xfrm>
            <a:off x="1662939" y="5286970"/>
            <a:ext cx="7601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5-6</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91</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74</a:t>
            </a:r>
          </a:p>
        </p:txBody>
      </p:sp>
      <p:sp>
        <p:nvSpPr>
          <p:cNvPr id="55" name="TextBox 54">
            <a:extLst>
              <a:ext uri="{FF2B5EF4-FFF2-40B4-BE49-F238E27FC236}">
                <a16:creationId xmlns:a16="http://schemas.microsoft.com/office/drawing/2014/main" id="{20786E44-E36C-AC10-2D66-BE8B2BE1CDFE}"/>
              </a:ext>
            </a:extLst>
          </p:cNvPr>
          <p:cNvSpPr txBox="1"/>
          <p:nvPr/>
        </p:nvSpPr>
        <p:spPr bwMode="auto">
          <a:xfrm>
            <a:off x="2197581" y="5286970"/>
            <a:ext cx="7601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7-10</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89</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71</a:t>
            </a:r>
          </a:p>
        </p:txBody>
      </p:sp>
      <p:sp>
        <p:nvSpPr>
          <p:cNvPr id="56" name="TextBox 55">
            <a:extLst>
              <a:ext uri="{FF2B5EF4-FFF2-40B4-BE49-F238E27FC236}">
                <a16:creationId xmlns:a16="http://schemas.microsoft.com/office/drawing/2014/main" id="{A00E8601-6EDF-3050-0636-CAE348052CDC}"/>
              </a:ext>
            </a:extLst>
          </p:cNvPr>
          <p:cNvSpPr txBox="1"/>
          <p:nvPr/>
        </p:nvSpPr>
        <p:spPr bwMode="auto">
          <a:xfrm>
            <a:off x="2732223" y="5286970"/>
            <a:ext cx="7601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11-14</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89</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69</a:t>
            </a:r>
          </a:p>
        </p:txBody>
      </p:sp>
      <p:sp>
        <p:nvSpPr>
          <p:cNvPr id="57" name="TextBox 56">
            <a:extLst>
              <a:ext uri="{FF2B5EF4-FFF2-40B4-BE49-F238E27FC236}">
                <a16:creationId xmlns:a16="http://schemas.microsoft.com/office/drawing/2014/main" id="{95B010B3-A1E9-5458-D27F-0DD1D2A475BD}"/>
              </a:ext>
            </a:extLst>
          </p:cNvPr>
          <p:cNvSpPr txBox="1"/>
          <p:nvPr/>
        </p:nvSpPr>
        <p:spPr bwMode="auto">
          <a:xfrm>
            <a:off x="3266865" y="5286970"/>
            <a:ext cx="7601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15-18</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86</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61</a:t>
            </a:r>
          </a:p>
        </p:txBody>
      </p:sp>
      <p:sp>
        <p:nvSpPr>
          <p:cNvPr id="58" name="TextBox 57">
            <a:extLst>
              <a:ext uri="{FF2B5EF4-FFF2-40B4-BE49-F238E27FC236}">
                <a16:creationId xmlns:a16="http://schemas.microsoft.com/office/drawing/2014/main" id="{3B0F2BBD-1313-1CE3-195B-A075E34C0EB9}"/>
              </a:ext>
            </a:extLst>
          </p:cNvPr>
          <p:cNvSpPr txBox="1"/>
          <p:nvPr/>
        </p:nvSpPr>
        <p:spPr bwMode="auto">
          <a:xfrm>
            <a:off x="3801507" y="5286970"/>
            <a:ext cx="7601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19-22</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84</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59" name="TextBox 58">
            <a:extLst>
              <a:ext uri="{FF2B5EF4-FFF2-40B4-BE49-F238E27FC236}">
                <a16:creationId xmlns:a16="http://schemas.microsoft.com/office/drawing/2014/main" id="{E6EE225C-E6E7-0052-CB1F-11288AB0C82C}"/>
              </a:ext>
            </a:extLst>
          </p:cNvPr>
          <p:cNvSpPr txBox="1"/>
          <p:nvPr/>
        </p:nvSpPr>
        <p:spPr bwMode="auto">
          <a:xfrm>
            <a:off x="4336149" y="5286970"/>
            <a:ext cx="7601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23-26</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81</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55</a:t>
            </a:r>
          </a:p>
        </p:txBody>
      </p:sp>
      <p:sp>
        <p:nvSpPr>
          <p:cNvPr id="60" name="TextBox 59">
            <a:extLst>
              <a:ext uri="{FF2B5EF4-FFF2-40B4-BE49-F238E27FC236}">
                <a16:creationId xmlns:a16="http://schemas.microsoft.com/office/drawing/2014/main" id="{8300644C-1B38-5DCC-54D2-F85889880467}"/>
              </a:ext>
            </a:extLst>
          </p:cNvPr>
          <p:cNvSpPr txBox="1"/>
          <p:nvPr/>
        </p:nvSpPr>
        <p:spPr bwMode="auto">
          <a:xfrm>
            <a:off x="4870791" y="5286970"/>
            <a:ext cx="7601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27-30</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61" name="TextBox 60">
            <a:extLst>
              <a:ext uri="{FF2B5EF4-FFF2-40B4-BE49-F238E27FC236}">
                <a16:creationId xmlns:a16="http://schemas.microsoft.com/office/drawing/2014/main" id="{5B4270F3-9106-F54F-B4AE-894D99AE8C85}"/>
              </a:ext>
            </a:extLst>
          </p:cNvPr>
          <p:cNvSpPr txBox="1"/>
          <p:nvPr/>
        </p:nvSpPr>
        <p:spPr bwMode="auto">
          <a:xfrm>
            <a:off x="5405436" y="5286970"/>
            <a:ext cx="7601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31+</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76</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63" name="Freeform 62">
            <a:extLst>
              <a:ext uri="{FF2B5EF4-FFF2-40B4-BE49-F238E27FC236}">
                <a16:creationId xmlns:a16="http://schemas.microsoft.com/office/drawing/2014/main" id="{9818B83C-B1F1-67BB-C3BB-9C0BB6CF50B8}"/>
              </a:ext>
            </a:extLst>
          </p:cNvPr>
          <p:cNvSpPr/>
          <p:nvPr/>
        </p:nvSpPr>
        <p:spPr bwMode="auto">
          <a:xfrm>
            <a:off x="1471448" y="3268717"/>
            <a:ext cx="4325007" cy="1150883"/>
          </a:xfrm>
          <a:custGeom>
            <a:avLst/>
            <a:gdLst>
              <a:gd name="connsiteX0" fmla="*/ 0 w 4325007"/>
              <a:gd name="connsiteY0" fmla="*/ 168166 h 1150883"/>
              <a:gd name="connsiteX1" fmla="*/ 541283 w 4325007"/>
              <a:gd name="connsiteY1" fmla="*/ 872359 h 1150883"/>
              <a:gd name="connsiteX2" fmla="*/ 1077311 w 4325007"/>
              <a:gd name="connsiteY2" fmla="*/ 0 h 1150883"/>
              <a:gd name="connsiteX3" fmla="*/ 1623849 w 4325007"/>
              <a:gd name="connsiteY3" fmla="*/ 257504 h 1150883"/>
              <a:gd name="connsiteX4" fmla="*/ 2149366 w 4325007"/>
              <a:gd name="connsiteY4" fmla="*/ 346842 h 1150883"/>
              <a:gd name="connsiteX5" fmla="*/ 2695904 w 4325007"/>
              <a:gd name="connsiteY5" fmla="*/ 252249 h 1150883"/>
              <a:gd name="connsiteX6" fmla="*/ 3237186 w 4325007"/>
              <a:gd name="connsiteY6" fmla="*/ 367862 h 1150883"/>
              <a:gd name="connsiteX7" fmla="*/ 3778469 w 4325007"/>
              <a:gd name="connsiteY7" fmla="*/ 924911 h 1150883"/>
              <a:gd name="connsiteX8" fmla="*/ 4325007 w 4325007"/>
              <a:gd name="connsiteY8" fmla="*/ 1150883 h 1150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5007" h="1150883">
                <a:moveTo>
                  <a:pt x="0" y="168166"/>
                </a:moveTo>
                <a:lnTo>
                  <a:pt x="541283" y="872359"/>
                </a:lnTo>
                <a:lnTo>
                  <a:pt x="1077311" y="0"/>
                </a:lnTo>
                <a:lnTo>
                  <a:pt x="1623849" y="257504"/>
                </a:lnTo>
                <a:lnTo>
                  <a:pt x="2149366" y="346842"/>
                </a:lnTo>
                <a:lnTo>
                  <a:pt x="2695904" y="252249"/>
                </a:lnTo>
                <a:lnTo>
                  <a:pt x="3237186" y="367862"/>
                </a:lnTo>
                <a:lnTo>
                  <a:pt x="3778469" y="924911"/>
                </a:lnTo>
                <a:lnTo>
                  <a:pt x="4325007" y="1150883"/>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76" name="Group 75">
            <a:extLst>
              <a:ext uri="{FF2B5EF4-FFF2-40B4-BE49-F238E27FC236}">
                <a16:creationId xmlns:a16="http://schemas.microsoft.com/office/drawing/2014/main" id="{2A013F4B-78D4-9BE5-6562-4CCD59E5B341}"/>
              </a:ext>
            </a:extLst>
          </p:cNvPr>
          <p:cNvGrpSpPr/>
          <p:nvPr/>
        </p:nvGrpSpPr>
        <p:grpSpPr>
          <a:xfrm>
            <a:off x="1429407" y="3221420"/>
            <a:ext cx="4403834" cy="1245477"/>
            <a:chOff x="1429407" y="3221420"/>
            <a:chExt cx="4403834" cy="1245477"/>
          </a:xfrm>
        </p:grpSpPr>
        <p:sp>
          <p:nvSpPr>
            <p:cNvPr id="67" name="Oval 66">
              <a:extLst>
                <a:ext uri="{FF2B5EF4-FFF2-40B4-BE49-F238E27FC236}">
                  <a16:creationId xmlns:a16="http://schemas.microsoft.com/office/drawing/2014/main" id="{BB695337-2E6C-0C14-0217-2B6719932B75}"/>
                </a:ext>
              </a:extLst>
            </p:cNvPr>
            <p:cNvSpPr/>
            <p:nvPr/>
          </p:nvSpPr>
          <p:spPr bwMode="auto">
            <a:xfrm>
              <a:off x="1429407" y="3410606"/>
              <a:ext cx="94593" cy="9459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 name="Oval 67">
              <a:extLst>
                <a:ext uri="{FF2B5EF4-FFF2-40B4-BE49-F238E27FC236}">
                  <a16:creationId xmlns:a16="http://schemas.microsoft.com/office/drawing/2014/main" id="{0935E960-8230-0644-38BA-55BD89296531}"/>
                </a:ext>
              </a:extLst>
            </p:cNvPr>
            <p:cNvSpPr/>
            <p:nvPr/>
          </p:nvSpPr>
          <p:spPr bwMode="auto">
            <a:xfrm>
              <a:off x="2501462" y="3221420"/>
              <a:ext cx="94593" cy="9459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 name="Oval 68">
              <a:extLst>
                <a:ext uri="{FF2B5EF4-FFF2-40B4-BE49-F238E27FC236}">
                  <a16:creationId xmlns:a16="http://schemas.microsoft.com/office/drawing/2014/main" id="{3E5D7B62-7E86-2663-8795-961A15F9EC17}"/>
                </a:ext>
              </a:extLst>
            </p:cNvPr>
            <p:cNvSpPr/>
            <p:nvPr/>
          </p:nvSpPr>
          <p:spPr bwMode="auto">
            <a:xfrm>
              <a:off x="3048000" y="3478923"/>
              <a:ext cx="94593" cy="9459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 name="Oval 69">
              <a:extLst>
                <a:ext uri="{FF2B5EF4-FFF2-40B4-BE49-F238E27FC236}">
                  <a16:creationId xmlns:a16="http://schemas.microsoft.com/office/drawing/2014/main" id="{7830139E-0B77-7444-DB12-83447C9B0952}"/>
                </a:ext>
              </a:extLst>
            </p:cNvPr>
            <p:cNvSpPr/>
            <p:nvPr/>
          </p:nvSpPr>
          <p:spPr bwMode="auto">
            <a:xfrm>
              <a:off x="1975945" y="4093779"/>
              <a:ext cx="94593" cy="9459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 name="Oval 70">
              <a:extLst>
                <a:ext uri="{FF2B5EF4-FFF2-40B4-BE49-F238E27FC236}">
                  <a16:creationId xmlns:a16="http://schemas.microsoft.com/office/drawing/2014/main" id="{FBF9D648-E75C-B564-9A89-46B2F864A664}"/>
                </a:ext>
              </a:extLst>
            </p:cNvPr>
            <p:cNvSpPr/>
            <p:nvPr/>
          </p:nvSpPr>
          <p:spPr bwMode="auto">
            <a:xfrm>
              <a:off x="3578773" y="3568261"/>
              <a:ext cx="94593" cy="9459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 name="Oval 71">
              <a:extLst>
                <a:ext uri="{FF2B5EF4-FFF2-40B4-BE49-F238E27FC236}">
                  <a16:creationId xmlns:a16="http://schemas.microsoft.com/office/drawing/2014/main" id="{E3BBAD9F-478E-9AEE-B30D-929F18DC6FA5}"/>
                </a:ext>
              </a:extLst>
            </p:cNvPr>
            <p:cNvSpPr/>
            <p:nvPr/>
          </p:nvSpPr>
          <p:spPr bwMode="auto">
            <a:xfrm>
              <a:off x="4125310" y="3473669"/>
              <a:ext cx="94593" cy="9459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 name="Oval 72">
              <a:extLst>
                <a:ext uri="{FF2B5EF4-FFF2-40B4-BE49-F238E27FC236}">
                  <a16:creationId xmlns:a16="http://schemas.microsoft.com/office/drawing/2014/main" id="{AFF81C7C-B92B-A34E-ABB5-D33B6C87F221}"/>
                </a:ext>
              </a:extLst>
            </p:cNvPr>
            <p:cNvSpPr/>
            <p:nvPr/>
          </p:nvSpPr>
          <p:spPr bwMode="auto">
            <a:xfrm>
              <a:off x="4661337" y="3594538"/>
              <a:ext cx="94593" cy="9459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 name="Oval 73">
              <a:extLst>
                <a:ext uri="{FF2B5EF4-FFF2-40B4-BE49-F238E27FC236}">
                  <a16:creationId xmlns:a16="http://schemas.microsoft.com/office/drawing/2014/main" id="{33E198D2-F50E-66D7-47EB-17CBF820629C}"/>
                </a:ext>
              </a:extLst>
            </p:cNvPr>
            <p:cNvSpPr/>
            <p:nvPr/>
          </p:nvSpPr>
          <p:spPr bwMode="auto">
            <a:xfrm>
              <a:off x="5213131" y="4146331"/>
              <a:ext cx="94593" cy="9459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 name="Oval 74">
              <a:extLst>
                <a:ext uri="{FF2B5EF4-FFF2-40B4-BE49-F238E27FC236}">
                  <a16:creationId xmlns:a16="http://schemas.microsoft.com/office/drawing/2014/main" id="{1AF5C8DF-C12D-48BC-7A85-193345B1069C}"/>
                </a:ext>
              </a:extLst>
            </p:cNvPr>
            <p:cNvSpPr/>
            <p:nvPr/>
          </p:nvSpPr>
          <p:spPr bwMode="auto">
            <a:xfrm>
              <a:off x="5738648" y="4372304"/>
              <a:ext cx="94593" cy="9459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 name="Group 85">
            <a:extLst>
              <a:ext uri="{FF2B5EF4-FFF2-40B4-BE49-F238E27FC236}">
                <a16:creationId xmlns:a16="http://schemas.microsoft.com/office/drawing/2014/main" id="{20F03539-167D-71C6-BAE4-65BE1CDDBBBF}"/>
              </a:ext>
            </a:extLst>
          </p:cNvPr>
          <p:cNvGrpSpPr/>
          <p:nvPr/>
        </p:nvGrpSpPr>
        <p:grpSpPr>
          <a:xfrm>
            <a:off x="1434662" y="3678620"/>
            <a:ext cx="4398580" cy="1140372"/>
            <a:chOff x="1434662" y="3678620"/>
            <a:chExt cx="4398580" cy="1140372"/>
          </a:xfrm>
        </p:grpSpPr>
        <p:sp>
          <p:nvSpPr>
            <p:cNvPr id="64" name="Freeform 63">
              <a:extLst>
                <a:ext uri="{FF2B5EF4-FFF2-40B4-BE49-F238E27FC236}">
                  <a16:creationId xmlns:a16="http://schemas.microsoft.com/office/drawing/2014/main" id="{39CA8753-8F01-A7A7-4718-829791B73D13}"/>
                </a:ext>
              </a:extLst>
            </p:cNvPr>
            <p:cNvSpPr/>
            <p:nvPr/>
          </p:nvSpPr>
          <p:spPr bwMode="auto">
            <a:xfrm>
              <a:off x="1476703" y="3720662"/>
              <a:ext cx="4325007" cy="1045779"/>
            </a:xfrm>
            <a:custGeom>
              <a:avLst/>
              <a:gdLst>
                <a:gd name="connsiteX0" fmla="*/ 0 w 4325007"/>
                <a:gd name="connsiteY0" fmla="*/ 47297 h 1045779"/>
                <a:gd name="connsiteX1" fmla="*/ 536028 w 4325007"/>
                <a:gd name="connsiteY1" fmla="*/ 493986 h 1045779"/>
                <a:gd name="connsiteX2" fmla="*/ 1072056 w 4325007"/>
                <a:gd name="connsiteY2" fmla="*/ 157655 h 1045779"/>
                <a:gd name="connsiteX3" fmla="*/ 1613338 w 4325007"/>
                <a:gd name="connsiteY3" fmla="*/ 0 h 1045779"/>
                <a:gd name="connsiteX4" fmla="*/ 2154621 w 4325007"/>
                <a:gd name="connsiteY4" fmla="*/ 367862 h 1045779"/>
                <a:gd name="connsiteX5" fmla="*/ 2695904 w 4325007"/>
                <a:gd name="connsiteY5" fmla="*/ 210207 h 1045779"/>
                <a:gd name="connsiteX6" fmla="*/ 3237187 w 4325007"/>
                <a:gd name="connsiteY6" fmla="*/ 131379 h 1045779"/>
                <a:gd name="connsiteX7" fmla="*/ 3767959 w 4325007"/>
                <a:gd name="connsiteY7" fmla="*/ 835572 h 1045779"/>
                <a:gd name="connsiteX8" fmla="*/ 4325007 w 4325007"/>
                <a:gd name="connsiteY8" fmla="*/ 1045779 h 1045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5007" h="1045779">
                  <a:moveTo>
                    <a:pt x="0" y="47297"/>
                  </a:moveTo>
                  <a:lnTo>
                    <a:pt x="536028" y="493986"/>
                  </a:lnTo>
                  <a:lnTo>
                    <a:pt x="1072056" y="157655"/>
                  </a:lnTo>
                  <a:lnTo>
                    <a:pt x="1613338" y="0"/>
                  </a:lnTo>
                  <a:lnTo>
                    <a:pt x="2154621" y="367862"/>
                  </a:lnTo>
                  <a:lnTo>
                    <a:pt x="2695904" y="210207"/>
                  </a:lnTo>
                  <a:lnTo>
                    <a:pt x="3237187" y="131379"/>
                  </a:lnTo>
                  <a:lnTo>
                    <a:pt x="3767959" y="835572"/>
                  </a:lnTo>
                  <a:lnTo>
                    <a:pt x="4325007" y="1045779"/>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 name="Oval 76">
              <a:extLst>
                <a:ext uri="{FF2B5EF4-FFF2-40B4-BE49-F238E27FC236}">
                  <a16:creationId xmlns:a16="http://schemas.microsoft.com/office/drawing/2014/main" id="{D7440685-4DAA-5233-AC05-DEF09418A36D}"/>
                </a:ext>
              </a:extLst>
            </p:cNvPr>
            <p:cNvSpPr/>
            <p:nvPr/>
          </p:nvSpPr>
          <p:spPr bwMode="auto">
            <a:xfrm>
              <a:off x="1434662" y="3725917"/>
              <a:ext cx="94593" cy="9459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 name="Oval 77">
              <a:extLst>
                <a:ext uri="{FF2B5EF4-FFF2-40B4-BE49-F238E27FC236}">
                  <a16:creationId xmlns:a16="http://schemas.microsoft.com/office/drawing/2014/main" id="{BE91C2A3-DF8C-61C5-0637-0085DF71D77D}"/>
                </a:ext>
              </a:extLst>
            </p:cNvPr>
            <p:cNvSpPr/>
            <p:nvPr/>
          </p:nvSpPr>
          <p:spPr bwMode="auto">
            <a:xfrm>
              <a:off x="4130566" y="3883572"/>
              <a:ext cx="94593" cy="9459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 name="Oval 78">
              <a:extLst>
                <a:ext uri="{FF2B5EF4-FFF2-40B4-BE49-F238E27FC236}">
                  <a16:creationId xmlns:a16="http://schemas.microsoft.com/office/drawing/2014/main" id="{0E91CB72-6AC3-DA13-B2AF-2F67947EB120}"/>
                </a:ext>
              </a:extLst>
            </p:cNvPr>
            <p:cNvSpPr/>
            <p:nvPr/>
          </p:nvSpPr>
          <p:spPr bwMode="auto">
            <a:xfrm>
              <a:off x="2506718" y="3831020"/>
              <a:ext cx="94593" cy="9459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 name="Oval 79">
              <a:extLst>
                <a:ext uri="{FF2B5EF4-FFF2-40B4-BE49-F238E27FC236}">
                  <a16:creationId xmlns:a16="http://schemas.microsoft.com/office/drawing/2014/main" id="{7659D75D-74B3-195C-1661-B87E077208D7}"/>
                </a:ext>
              </a:extLst>
            </p:cNvPr>
            <p:cNvSpPr/>
            <p:nvPr/>
          </p:nvSpPr>
          <p:spPr bwMode="auto">
            <a:xfrm>
              <a:off x="1965434" y="4167351"/>
              <a:ext cx="94593" cy="9459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 name="Oval 80">
              <a:extLst>
                <a:ext uri="{FF2B5EF4-FFF2-40B4-BE49-F238E27FC236}">
                  <a16:creationId xmlns:a16="http://schemas.microsoft.com/office/drawing/2014/main" id="{2A9EAE85-51C4-81B6-3B64-BDB64F3AAB46}"/>
                </a:ext>
              </a:extLst>
            </p:cNvPr>
            <p:cNvSpPr/>
            <p:nvPr/>
          </p:nvSpPr>
          <p:spPr bwMode="auto">
            <a:xfrm>
              <a:off x="3048000" y="3678620"/>
              <a:ext cx="94593" cy="9459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 name="Oval 81">
              <a:extLst>
                <a:ext uri="{FF2B5EF4-FFF2-40B4-BE49-F238E27FC236}">
                  <a16:creationId xmlns:a16="http://schemas.microsoft.com/office/drawing/2014/main" id="{F90193D9-3978-71AA-D824-59679E8388A0}"/>
                </a:ext>
              </a:extLst>
            </p:cNvPr>
            <p:cNvSpPr/>
            <p:nvPr/>
          </p:nvSpPr>
          <p:spPr bwMode="auto">
            <a:xfrm>
              <a:off x="3584027" y="4041227"/>
              <a:ext cx="94593" cy="9459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 name="Oval 82">
              <a:extLst>
                <a:ext uri="{FF2B5EF4-FFF2-40B4-BE49-F238E27FC236}">
                  <a16:creationId xmlns:a16="http://schemas.microsoft.com/office/drawing/2014/main" id="{15BDB8D3-6F4A-4C73-2460-B05466BCAB44}"/>
                </a:ext>
              </a:extLst>
            </p:cNvPr>
            <p:cNvSpPr/>
            <p:nvPr/>
          </p:nvSpPr>
          <p:spPr bwMode="auto">
            <a:xfrm>
              <a:off x="4661339" y="3810000"/>
              <a:ext cx="94593" cy="9459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 name="Oval 83">
              <a:extLst>
                <a:ext uri="{FF2B5EF4-FFF2-40B4-BE49-F238E27FC236}">
                  <a16:creationId xmlns:a16="http://schemas.microsoft.com/office/drawing/2014/main" id="{807E095D-BC98-E0EB-CF85-FF57B546E70A}"/>
                </a:ext>
              </a:extLst>
            </p:cNvPr>
            <p:cNvSpPr/>
            <p:nvPr/>
          </p:nvSpPr>
          <p:spPr bwMode="auto">
            <a:xfrm>
              <a:off x="5202621" y="4508937"/>
              <a:ext cx="94593" cy="9459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 name="Oval 84">
              <a:extLst>
                <a:ext uri="{FF2B5EF4-FFF2-40B4-BE49-F238E27FC236}">
                  <a16:creationId xmlns:a16="http://schemas.microsoft.com/office/drawing/2014/main" id="{B6F44A4E-FC0B-88B1-C572-6EACC2A7E371}"/>
                </a:ext>
              </a:extLst>
            </p:cNvPr>
            <p:cNvSpPr/>
            <p:nvPr/>
          </p:nvSpPr>
          <p:spPr bwMode="auto">
            <a:xfrm>
              <a:off x="5738649" y="4724399"/>
              <a:ext cx="94593" cy="9459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7" name="Group 106">
            <a:extLst>
              <a:ext uri="{FF2B5EF4-FFF2-40B4-BE49-F238E27FC236}">
                <a16:creationId xmlns:a16="http://schemas.microsoft.com/office/drawing/2014/main" id="{9ED48DCE-3163-78A3-6F6C-937B9207D6F5}"/>
              </a:ext>
            </a:extLst>
          </p:cNvPr>
          <p:cNvGrpSpPr/>
          <p:nvPr/>
        </p:nvGrpSpPr>
        <p:grpSpPr>
          <a:xfrm>
            <a:off x="1429407" y="4535215"/>
            <a:ext cx="4398580" cy="341586"/>
            <a:chOff x="1429407" y="4535215"/>
            <a:chExt cx="4398580" cy="341586"/>
          </a:xfrm>
        </p:grpSpPr>
        <p:sp>
          <p:nvSpPr>
            <p:cNvPr id="66" name="Freeform 65">
              <a:extLst>
                <a:ext uri="{FF2B5EF4-FFF2-40B4-BE49-F238E27FC236}">
                  <a16:creationId xmlns:a16="http://schemas.microsoft.com/office/drawing/2014/main" id="{D93B293C-0DF1-40A6-D7D7-A0D9EB71A00E}"/>
                </a:ext>
              </a:extLst>
            </p:cNvPr>
            <p:cNvSpPr/>
            <p:nvPr/>
          </p:nvSpPr>
          <p:spPr bwMode="auto">
            <a:xfrm>
              <a:off x="1476703" y="4577255"/>
              <a:ext cx="4314497" cy="257504"/>
            </a:xfrm>
            <a:custGeom>
              <a:avLst/>
              <a:gdLst>
                <a:gd name="connsiteX0" fmla="*/ 0 w 4314497"/>
                <a:gd name="connsiteY0" fmla="*/ 0 h 257504"/>
                <a:gd name="connsiteX1" fmla="*/ 530773 w 4314497"/>
                <a:gd name="connsiteY1" fmla="*/ 136635 h 257504"/>
                <a:gd name="connsiteX2" fmla="*/ 1072056 w 4314497"/>
                <a:gd name="connsiteY2" fmla="*/ 52552 h 257504"/>
                <a:gd name="connsiteX3" fmla="*/ 1613338 w 4314497"/>
                <a:gd name="connsiteY3" fmla="*/ 47297 h 257504"/>
                <a:gd name="connsiteX4" fmla="*/ 2149366 w 4314497"/>
                <a:gd name="connsiteY4" fmla="*/ 157655 h 257504"/>
                <a:gd name="connsiteX5" fmla="*/ 2690649 w 4314497"/>
                <a:gd name="connsiteY5" fmla="*/ 157655 h 257504"/>
                <a:gd name="connsiteX6" fmla="*/ 3242442 w 4314497"/>
                <a:gd name="connsiteY6" fmla="*/ 42042 h 257504"/>
                <a:gd name="connsiteX7" fmla="*/ 3767959 w 4314497"/>
                <a:gd name="connsiteY7" fmla="*/ 194442 h 257504"/>
                <a:gd name="connsiteX8" fmla="*/ 4314497 w 4314497"/>
                <a:gd name="connsiteY8" fmla="*/ 257504 h 257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14497" h="257504">
                  <a:moveTo>
                    <a:pt x="0" y="0"/>
                  </a:moveTo>
                  <a:lnTo>
                    <a:pt x="530773" y="136635"/>
                  </a:lnTo>
                  <a:lnTo>
                    <a:pt x="1072056" y="52552"/>
                  </a:lnTo>
                  <a:lnTo>
                    <a:pt x="1613338" y="47297"/>
                  </a:lnTo>
                  <a:lnTo>
                    <a:pt x="2149366" y="157655"/>
                  </a:lnTo>
                  <a:lnTo>
                    <a:pt x="2690649" y="157655"/>
                  </a:lnTo>
                  <a:lnTo>
                    <a:pt x="3242442" y="42042"/>
                  </a:lnTo>
                  <a:lnTo>
                    <a:pt x="3767959" y="194442"/>
                  </a:lnTo>
                  <a:lnTo>
                    <a:pt x="4314497" y="257504"/>
                  </a:lnTo>
                </a:path>
              </a:pathLst>
            </a:custGeom>
            <a:noFill/>
            <a:ln w="28575">
              <a:solidFill>
                <a:schemeClr val="accent3">
                  <a:lumMod val="40000"/>
                  <a:lumOff val="60000"/>
                </a:schemeClr>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 name="Oval 97">
              <a:extLst>
                <a:ext uri="{FF2B5EF4-FFF2-40B4-BE49-F238E27FC236}">
                  <a16:creationId xmlns:a16="http://schemas.microsoft.com/office/drawing/2014/main" id="{70C58A8C-55ED-AADC-4AE6-E2B2781B2FBE}"/>
                </a:ext>
              </a:extLst>
            </p:cNvPr>
            <p:cNvSpPr/>
            <p:nvPr/>
          </p:nvSpPr>
          <p:spPr bwMode="auto">
            <a:xfrm>
              <a:off x="1429407" y="4535215"/>
              <a:ext cx="94593" cy="94593"/>
            </a:xfrm>
            <a:prstGeom prst="ellipse">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9" name="Oval 98">
              <a:extLst>
                <a:ext uri="{FF2B5EF4-FFF2-40B4-BE49-F238E27FC236}">
                  <a16:creationId xmlns:a16="http://schemas.microsoft.com/office/drawing/2014/main" id="{4E5D10A5-5E93-6A69-B07A-D8C9C9E9DCF0}"/>
                </a:ext>
              </a:extLst>
            </p:cNvPr>
            <p:cNvSpPr/>
            <p:nvPr/>
          </p:nvSpPr>
          <p:spPr bwMode="auto">
            <a:xfrm>
              <a:off x="1965435" y="4671850"/>
              <a:ext cx="94593" cy="94593"/>
            </a:xfrm>
            <a:prstGeom prst="ellipse">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 name="Oval 99">
              <a:extLst>
                <a:ext uri="{FF2B5EF4-FFF2-40B4-BE49-F238E27FC236}">
                  <a16:creationId xmlns:a16="http://schemas.microsoft.com/office/drawing/2014/main" id="{B6AE58EF-02C3-5C2E-7187-75B9C9FD6F8B}"/>
                </a:ext>
              </a:extLst>
            </p:cNvPr>
            <p:cNvSpPr/>
            <p:nvPr/>
          </p:nvSpPr>
          <p:spPr bwMode="auto">
            <a:xfrm>
              <a:off x="2501462" y="4582511"/>
              <a:ext cx="94593" cy="94593"/>
            </a:xfrm>
            <a:prstGeom prst="ellipse">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 name="Oval 100">
              <a:extLst>
                <a:ext uri="{FF2B5EF4-FFF2-40B4-BE49-F238E27FC236}">
                  <a16:creationId xmlns:a16="http://schemas.microsoft.com/office/drawing/2014/main" id="{AB6BB012-4F68-B7FE-1311-309B4711205D}"/>
                </a:ext>
              </a:extLst>
            </p:cNvPr>
            <p:cNvSpPr/>
            <p:nvPr/>
          </p:nvSpPr>
          <p:spPr bwMode="auto">
            <a:xfrm>
              <a:off x="3042745" y="4577256"/>
              <a:ext cx="94593" cy="94593"/>
            </a:xfrm>
            <a:prstGeom prst="ellipse">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 name="Oval 101">
              <a:extLst>
                <a:ext uri="{FF2B5EF4-FFF2-40B4-BE49-F238E27FC236}">
                  <a16:creationId xmlns:a16="http://schemas.microsoft.com/office/drawing/2014/main" id="{9D67261A-24A1-E263-5A6E-0BCBEEB2A0C7}"/>
                </a:ext>
              </a:extLst>
            </p:cNvPr>
            <p:cNvSpPr/>
            <p:nvPr/>
          </p:nvSpPr>
          <p:spPr bwMode="auto">
            <a:xfrm>
              <a:off x="3584027" y="4687615"/>
              <a:ext cx="94593" cy="94593"/>
            </a:xfrm>
            <a:prstGeom prst="ellipse">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 name="Oval 102">
              <a:extLst>
                <a:ext uri="{FF2B5EF4-FFF2-40B4-BE49-F238E27FC236}">
                  <a16:creationId xmlns:a16="http://schemas.microsoft.com/office/drawing/2014/main" id="{91084440-F16B-3527-D656-0C5234EE2BBF}"/>
                </a:ext>
              </a:extLst>
            </p:cNvPr>
            <p:cNvSpPr/>
            <p:nvPr/>
          </p:nvSpPr>
          <p:spPr bwMode="auto">
            <a:xfrm>
              <a:off x="4120056" y="4687615"/>
              <a:ext cx="94593" cy="94593"/>
            </a:xfrm>
            <a:prstGeom prst="ellipse">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 name="Oval 103">
              <a:extLst>
                <a:ext uri="{FF2B5EF4-FFF2-40B4-BE49-F238E27FC236}">
                  <a16:creationId xmlns:a16="http://schemas.microsoft.com/office/drawing/2014/main" id="{309C782B-BB8A-1ACC-2C1F-6E7417C3B6E5}"/>
                </a:ext>
              </a:extLst>
            </p:cNvPr>
            <p:cNvSpPr/>
            <p:nvPr/>
          </p:nvSpPr>
          <p:spPr bwMode="auto">
            <a:xfrm>
              <a:off x="4666594" y="4577256"/>
              <a:ext cx="94593" cy="94593"/>
            </a:xfrm>
            <a:prstGeom prst="ellipse">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 name="Oval 104">
              <a:extLst>
                <a:ext uri="{FF2B5EF4-FFF2-40B4-BE49-F238E27FC236}">
                  <a16:creationId xmlns:a16="http://schemas.microsoft.com/office/drawing/2014/main" id="{4BFA1348-6D95-8323-CDAC-C4F78DF3C3E1}"/>
                </a:ext>
              </a:extLst>
            </p:cNvPr>
            <p:cNvSpPr/>
            <p:nvPr/>
          </p:nvSpPr>
          <p:spPr bwMode="auto">
            <a:xfrm>
              <a:off x="5197366" y="4724401"/>
              <a:ext cx="94593" cy="94593"/>
            </a:xfrm>
            <a:prstGeom prst="ellipse">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 name="Oval 105">
              <a:extLst>
                <a:ext uri="{FF2B5EF4-FFF2-40B4-BE49-F238E27FC236}">
                  <a16:creationId xmlns:a16="http://schemas.microsoft.com/office/drawing/2014/main" id="{E01AC27B-93E0-0796-2714-E1D66BF61654}"/>
                </a:ext>
              </a:extLst>
            </p:cNvPr>
            <p:cNvSpPr/>
            <p:nvPr/>
          </p:nvSpPr>
          <p:spPr bwMode="auto">
            <a:xfrm>
              <a:off x="5733394" y="4782208"/>
              <a:ext cx="94593" cy="94593"/>
            </a:xfrm>
            <a:prstGeom prst="ellipse">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4" name="Text Box 11">
            <a:extLst>
              <a:ext uri="{FF2B5EF4-FFF2-40B4-BE49-F238E27FC236}">
                <a16:creationId xmlns:a16="http://schemas.microsoft.com/office/drawing/2014/main" id="{152DE576-15F9-45CB-FCD8-E1258002F067}"/>
              </a:ext>
            </a:extLst>
          </p:cNvPr>
          <p:cNvSpPr txBox="1">
            <a:spLocks noChangeArrowheads="1"/>
          </p:cNvSpPr>
          <p:nvPr/>
        </p:nvSpPr>
        <p:spPr bwMode="auto">
          <a:xfrm>
            <a:off x="452047" y="639516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Sborov. 2022 IMS. Abstr OAB-057.</a:t>
            </a:r>
          </a:p>
        </p:txBody>
      </p:sp>
    </p:spTree>
    <p:extLst>
      <p:ext uri="{BB962C8B-B14F-4D97-AF65-F5344CB8AC3E}">
        <p14:creationId xmlns:p14="http://schemas.microsoft.com/office/powerpoint/2010/main" val="265841503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13E5F2-720F-4342-A944-9AC0EA81AF03}"/>
              </a:ext>
            </a:extLst>
          </p:cNvPr>
          <p:cNvSpPr>
            <a:spLocks noGrp="1"/>
          </p:cNvSpPr>
          <p:nvPr>
            <p:ph type="title"/>
          </p:nvPr>
        </p:nvSpPr>
        <p:spPr/>
        <p:txBody>
          <a:bodyPr/>
          <a:lstStyle/>
          <a:p>
            <a:r>
              <a:rPr lang="en-US" dirty="0"/>
              <a:t>Isatuximab-RVd: GMMG-HD7 Induction Phase</a:t>
            </a:r>
          </a:p>
        </p:txBody>
      </p:sp>
      <p:sp>
        <p:nvSpPr>
          <p:cNvPr id="5" name="Content Placeholder 4">
            <a:extLst>
              <a:ext uri="{FF2B5EF4-FFF2-40B4-BE49-F238E27FC236}">
                <a16:creationId xmlns:a16="http://schemas.microsoft.com/office/drawing/2014/main" id="{8A269018-162E-5722-3A17-5928428D9FD8}"/>
              </a:ext>
            </a:extLst>
          </p:cNvPr>
          <p:cNvSpPr>
            <a:spLocks noGrp="1"/>
          </p:cNvSpPr>
          <p:nvPr>
            <p:ph idx="1"/>
          </p:nvPr>
        </p:nvSpPr>
        <p:spPr>
          <a:xfrm>
            <a:off x="604675" y="3016576"/>
            <a:ext cx="10877529" cy="3422323"/>
          </a:xfrm>
        </p:spPr>
        <p:txBody>
          <a:bodyPr/>
          <a:lstStyle/>
          <a:p>
            <a:pPr>
              <a:spcAft>
                <a:spcPts val="0"/>
              </a:spcAft>
            </a:pPr>
            <a:r>
              <a:rPr lang="en-US" sz="2000" dirty="0"/>
              <a:t>Open-label phase III study of RVd vs Isa-RVd</a:t>
            </a:r>
          </a:p>
          <a:p>
            <a:pPr>
              <a:spcAft>
                <a:spcPts val="0"/>
              </a:spcAft>
            </a:pPr>
            <a:r>
              <a:rPr lang="en-US" sz="2000" b="1" dirty="0"/>
              <a:t>Primary endpoint: </a:t>
            </a:r>
            <a:r>
              <a:rPr lang="en-US" sz="2000" dirty="0"/>
              <a:t>MRD negativity (10</a:t>
            </a:r>
            <a:r>
              <a:rPr lang="en-US" sz="2000" baseline="30000" dirty="0"/>
              <a:t>-5</a:t>
            </a:r>
            <a:r>
              <a:rPr lang="en-US" sz="2000" dirty="0"/>
              <a:t>, NGF) after induction</a:t>
            </a:r>
          </a:p>
          <a:p>
            <a:pPr lvl="1">
              <a:spcAft>
                <a:spcPts val="0"/>
              </a:spcAft>
            </a:pPr>
            <a:r>
              <a:rPr lang="en-US" sz="1800" dirty="0"/>
              <a:t>36% (RVd) vs 50% (Isa-RVd) (OR: 1.82; 95% CI: 1.33-2.48; </a:t>
            </a:r>
            <a:r>
              <a:rPr lang="en-US" sz="1800" i="1" dirty="0"/>
              <a:t>P =</a:t>
            </a:r>
            <a:r>
              <a:rPr lang="en-US" sz="1800" dirty="0"/>
              <a:t>.00017)</a:t>
            </a:r>
          </a:p>
          <a:p>
            <a:pPr lvl="1">
              <a:spcAft>
                <a:spcPts val="0"/>
              </a:spcAft>
            </a:pPr>
            <a:r>
              <a:rPr lang="en-US" sz="1800" dirty="0"/>
              <a:t>No difference in CR rates: 22% (RVd) vs 24% (Isa-RVd) (</a:t>
            </a:r>
            <a:r>
              <a:rPr lang="en-US" sz="1800" i="1" dirty="0"/>
              <a:t>P</a:t>
            </a:r>
            <a:r>
              <a:rPr lang="en-US" sz="1800" dirty="0"/>
              <a:t> = .58)</a:t>
            </a:r>
          </a:p>
          <a:p>
            <a:pPr>
              <a:spcAft>
                <a:spcPts val="0"/>
              </a:spcAft>
            </a:pPr>
            <a:r>
              <a:rPr lang="en-US" sz="2000" b="1" dirty="0"/>
              <a:t>Secondary endpoint: </a:t>
            </a:r>
            <a:r>
              <a:rPr lang="en-US" sz="2000" dirty="0"/>
              <a:t>safety</a:t>
            </a:r>
          </a:p>
          <a:p>
            <a:pPr lvl="1">
              <a:spcAft>
                <a:spcPts val="0"/>
              </a:spcAft>
            </a:pPr>
            <a:r>
              <a:rPr lang="en-US" sz="1800" dirty="0"/>
              <a:t>Percentage of patients who discontinued induction due to AE: 2% (RVd) vs 2% (Isa-RVd)</a:t>
            </a:r>
          </a:p>
          <a:p>
            <a:pPr lvl="1">
              <a:spcAft>
                <a:spcPts val="0"/>
              </a:spcAft>
            </a:pPr>
            <a:r>
              <a:rPr lang="en-US" sz="1800" dirty="0"/>
              <a:t>Serious AEs: 41% (RVd) vs 38% (Isa-RVd)</a:t>
            </a:r>
          </a:p>
          <a:p>
            <a:pPr lvl="1">
              <a:spcAft>
                <a:spcPts val="0"/>
              </a:spcAft>
            </a:pPr>
            <a:r>
              <a:rPr lang="en-US" sz="1800" dirty="0"/>
              <a:t>Grade ≥3 AEs: 61% (RVd) vs 63% (Isa-RVd)</a:t>
            </a:r>
            <a:endParaRPr lang="en-US" sz="1600" dirty="0"/>
          </a:p>
          <a:p>
            <a:pPr lvl="2">
              <a:spcAft>
                <a:spcPts val="0"/>
              </a:spcAft>
              <a:buFont typeface="Wingdings" panose="05000000000000000000" pitchFamily="2" charset="2"/>
              <a:buChar char="§"/>
            </a:pPr>
            <a:r>
              <a:rPr lang="en-US" sz="1600" dirty="0"/>
              <a:t>Neutropenia: 7% (RVd) vs 23% (Isa-RVd)</a:t>
            </a:r>
          </a:p>
        </p:txBody>
      </p:sp>
      <p:sp>
        <p:nvSpPr>
          <p:cNvPr id="6" name="Rectangle 49">
            <a:extLst>
              <a:ext uri="{FF2B5EF4-FFF2-40B4-BE49-F238E27FC236}">
                <a16:creationId xmlns:a16="http://schemas.microsoft.com/office/drawing/2014/main" id="{03154D52-AEB8-E4BC-0E89-7EE7516ADB48}"/>
              </a:ext>
            </a:extLst>
          </p:cNvPr>
          <p:cNvSpPr>
            <a:spLocks noChangeArrowheads="1"/>
          </p:cNvSpPr>
          <p:nvPr/>
        </p:nvSpPr>
        <p:spPr bwMode="auto">
          <a:xfrm>
            <a:off x="2909705" y="1611329"/>
            <a:ext cx="3754041" cy="54864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816353" rtl="0" eaLnBrk="1" fontAlgn="auto" latinLnBrk="0" hangingPunct="1">
              <a:lnSpc>
                <a:spcPct val="100000"/>
              </a:lnSpc>
              <a:spcBef>
                <a:spcPts val="0"/>
              </a:spcBef>
              <a:spcAft>
                <a:spcPts val="0"/>
              </a:spcAft>
              <a:buClr>
                <a:srgbClr val="FEFDDE"/>
              </a:buClr>
              <a:buSzTx/>
              <a:buFont typeface="Wingdings" panose="05000000000000000000" pitchFamily="2" charset="2"/>
              <a:buNone/>
              <a:tabLst/>
              <a:defRPr/>
            </a:pPr>
            <a:r>
              <a:rPr kumimoji="0" lang="en-US" altLang="en-US" sz="1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Isa-RVd</a:t>
            </a:r>
            <a:endParaRPr kumimoji="0" lang="en-US" altLang="en-US" sz="1600" b="1" i="0" u="none" strike="noStrike" kern="1200" cap="none" spc="0" normalizeH="0" baseline="30000" noProof="0" dirty="0">
              <a:ln>
                <a:noFill/>
              </a:ln>
              <a:solidFill>
                <a:prstClr val="white"/>
              </a:solidFill>
              <a:effectLst/>
              <a:uLnTx/>
              <a:uFillTx/>
              <a:latin typeface="Calibri" panose="020F0502020204030204" pitchFamily="34" charset="0"/>
              <a:ea typeface="+mn-ea"/>
              <a:cs typeface="Calibri" panose="020F0502020204030204" pitchFamily="34" charset="0"/>
            </a:endParaRPr>
          </a:p>
          <a:p>
            <a:pPr marL="0" marR="0" lvl="0" indent="0" algn="ctr" defTabSz="816353" rtl="0" eaLnBrk="1" fontAlgn="auto" latinLnBrk="0" hangingPunct="1">
              <a:lnSpc>
                <a:spcPct val="100000"/>
              </a:lnSpc>
              <a:spcBef>
                <a:spcPts val="0"/>
              </a:spcBef>
              <a:spcAft>
                <a:spcPts val="0"/>
              </a:spcAft>
              <a:buClr>
                <a:srgbClr val="FEFDDE"/>
              </a:buClr>
              <a:buSzTx/>
              <a:buFont typeface="Wingdings" panose="05000000000000000000" pitchFamily="2" charset="2"/>
              <a:buNone/>
              <a:tabLst/>
              <a:defRPr/>
            </a:pPr>
            <a:r>
              <a:rPr kumimoji="0" lang="en-US" altLang="en-US" sz="1600" b="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(n = 331)</a:t>
            </a:r>
          </a:p>
        </p:txBody>
      </p:sp>
      <p:sp>
        <p:nvSpPr>
          <p:cNvPr id="8" name="Text Box 45">
            <a:extLst>
              <a:ext uri="{FF2B5EF4-FFF2-40B4-BE49-F238E27FC236}">
                <a16:creationId xmlns:a16="http://schemas.microsoft.com/office/drawing/2014/main" id="{C11545A3-8625-9329-0376-CBD7947D627A}"/>
              </a:ext>
            </a:extLst>
          </p:cNvPr>
          <p:cNvSpPr txBox="1">
            <a:spLocks noChangeArrowheads="1"/>
          </p:cNvSpPr>
          <p:nvPr/>
        </p:nvSpPr>
        <p:spPr bwMode="auto">
          <a:xfrm>
            <a:off x="333412" y="1750074"/>
            <a:ext cx="2060466" cy="10772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Adults with NDMM who are eligible for HDT and ASCT</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 = 662)</a:t>
            </a:r>
          </a:p>
        </p:txBody>
      </p:sp>
      <p:sp>
        <p:nvSpPr>
          <p:cNvPr id="10" name="Line 53">
            <a:extLst>
              <a:ext uri="{FF2B5EF4-FFF2-40B4-BE49-F238E27FC236}">
                <a16:creationId xmlns:a16="http://schemas.microsoft.com/office/drawing/2014/main" id="{D4DAEBE4-8BBC-5CE7-29E6-EA7487D25570}"/>
              </a:ext>
            </a:extLst>
          </p:cNvPr>
          <p:cNvSpPr>
            <a:spLocks noChangeShapeType="1"/>
          </p:cNvSpPr>
          <p:nvPr/>
        </p:nvSpPr>
        <p:spPr bwMode="auto">
          <a:xfrm>
            <a:off x="2257926" y="2391710"/>
            <a:ext cx="574946" cy="255647"/>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2" name="Line 54">
            <a:extLst>
              <a:ext uri="{FF2B5EF4-FFF2-40B4-BE49-F238E27FC236}">
                <a16:creationId xmlns:a16="http://schemas.microsoft.com/office/drawing/2014/main" id="{2742412C-951F-3468-C378-1B8E1AC9A9E3}"/>
              </a:ext>
            </a:extLst>
          </p:cNvPr>
          <p:cNvSpPr>
            <a:spLocks noChangeShapeType="1"/>
          </p:cNvSpPr>
          <p:nvPr/>
        </p:nvSpPr>
        <p:spPr bwMode="auto">
          <a:xfrm flipV="1">
            <a:off x="2257926" y="1812620"/>
            <a:ext cx="574946" cy="255647"/>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4" name="Rectangle 49">
            <a:extLst>
              <a:ext uri="{FF2B5EF4-FFF2-40B4-BE49-F238E27FC236}">
                <a16:creationId xmlns:a16="http://schemas.microsoft.com/office/drawing/2014/main" id="{6E866C07-F32B-D05F-F371-9BA6C7294B1D}"/>
              </a:ext>
            </a:extLst>
          </p:cNvPr>
          <p:cNvSpPr>
            <a:spLocks noChangeArrowheads="1"/>
          </p:cNvSpPr>
          <p:nvPr/>
        </p:nvSpPr>
        <p:spPr bwMode="auto">
          <a:xfrm>
            <a:off x="2909705" y="2344649"/>
            <a:ext cx="3754041" cy="54864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816353" rtl="0" eaLnBrk="1" fontAlgn="auto" latinLnBrk="0" hangingPunct="1">
              <a:lnSpc>
                <a:spcPct val="100000"/>
              </a:lnSpc>
              <a:spcBef>
                <a:spcPts val="0"/>
              </a:spcBef>
              <a:spcAft>
                <a:spcPts val="0"/>
              </a:spcAft>
              <a:buClr>
                <a:srgbClr val="FEFDDE"/>
              </a:buClr>
              <a:buSzTx/>
              <a:buFont typeface="Wingdings" panose="05000000000000000000" pitchFamily="2" charset="2"/>
              <a:buNone/>
              <a:tabLst/>
              <a:defRPr/>
            </a:pPr>
            <a:r>
              <a:rPr kumimoji="0" lang="en-US" altLang="en-US" sz="1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RVd</a:t>
            </a:r>
            <a:endParaRPr kumimoji="0" lang="en-US" altLang="en-US" sz="1600" b="1" i="0" u="none" strike="noStrike" kern="1200" cap="none" spc="0" normalizeH="0" baseline="30000" noProof="0" dirty="0">
              <a:ln>
                <a:noFill/>
              </a:ln>
              <a:solidFill>
                <a:prstClr val="white"/>
              </a:solidFill>
              <a:effectLst/>
              <a:uLnTx/>
              <a:uFillTx/>
              <a:latin typeface="Calibri" panose="020F0502020204030204" pitchFamily="34" charset="0"/>
              <a:ea typeface="+mn-ea"/>
              <a:cs typeface="Calibri" panose="020F0502020204030204" pitchFamily="34" charset="0"/>
            </a:endParaRPr>
          </a:p>
          <a:p>
            <a:pPr marL="0" marR="0" lvl="0" indent="0" algn="ctr" defTabSz="816353" rtl="0" eaLnBrk="1" fontAlgn="auto" latinLnBrk="0" hangingPunct="1">
              <a:lnSpc>
                <a:spcPct val="100000"/>
              </a:lnSpc>
              <a:spcBef>
                <a:spcPts val="0"/>
              </a:spcBef>
              <a:spcAft>
                <a:spcPts val="0"/>
              </a:spcAft>
              <a:buClr>
                <a:srgbClr val="FEFDDE"/>
              </a:buClr>
              <a:buSzTx/>
              <a:buFont typeface="Wingdings" panose="05000000000000000000" pitchFamily="2" charset="2"/>
              <a:buNone/>
              <a:tabLst/>
              <a:defRPr/>
            </a:pPr>
            <a:r>
              <a:rPr kumimoji="0" lang="en-US" altLang="en-US" sz="1600" b="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(n = 329)</a:t>
            </a:r>
          </a:p>
        </p:txBody>
      </p:sp>
      <p:sp>
        <p:nvSpPr>
          <p:cNvPr id="16" name="TextBox 15">
            <a:extLst>
              <a:ext uri="{FF2B5EF4-FFF2-40B4-BE49-F238E27FC236}">
                <a16:creationId xmlns:a16="http://schemas.microsoft.com/office/drawing/2014/main" id="{4A3FD927-3F22-FE82-0DAD-DCD76FE25628}"/>
              </a:ext>
            </a:extLst>
          </p:cNvPr>
          <p:cNvSpPr txBox="1"/>
          <p:nvPr/>
        </p:nvSpPr>
        <p:spPr bwMode="auto">
          <a:xfrm>
            <a:off x="3125151" y="1265345"/>
            <a:ext cx="33231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rPr>
              <a:t>Induction (3 x 6-wk </a:t>
            </a:r>
            <a:r>
              <a:rPr lang="en-US" b="1" dirty="0">
                <a:solidFill>
                  <a:srgbClr val="000000"/>
                </a:solidFill>
                <a:latin typeface="Calibri" panose="020F0502020204030204" pitchFamily="34" charset="0"/>
              </a:rPr>
              <a:t>c</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rPr>
              <a:t>ycles)</a:t>
            </a:r>
          </a:p>
        </p:txBody>
      </p:sp>
      <p:sp>
        <p:nvSpPr>
          <p:cNvPr id="19" name="TextBox 18">
            <a:extLst>
              <a:ext uri="{FF2B5EF4-FFF2-40B4-BE49-F238E27FC236}">
                <a16:creationId xmlns:a16="http://schemas.microsoft.com/office/drawing/2014/main" id="{A4984299-287F-6211-58A6-6AD78F6969E7}"/>
              </a:ext>
            </a:extLst>
          </p:cNvPr>
          <p:cNvSpPr txBox="1"/>
          <p:nvPr/>
        </p:nvSpPr>
        <p:spPr bwMode="auto">
          <a:xfrm>
            <a:off x="8982937" y="1265345"/>
            <a:ext cx="27339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rPr>
              <a:t>Maintenance (4-wk </a:t>
            </a:r>
            <a:r>
              <a:rPr lang="en-US" b="1" dirty="0">
                <a:solidFill>
                  <a:srgbClr val="000000"/>
                </a:solidFill>
                <a:latin typeface="Calibri" panose="020F0502020204030204" pitchFamily="34" charset="0"/>
              </a:rPr>
              <a:t>c</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rPr>
              <a:t>ycles)</a:t>
            </a:r>
          </a:p>
        </p:txBody>
      </p:sp>
      <p:sp>
        <p:nvSpPr>
          <p:cNvPr id="21" name="Line 54">
            <a:extLst>
              <a:ext uri="{FF2B5EF4-FFF2-40B4-BE49-F238E27FC236}">
                <a16:creationId xmlns:a16="http://schemas.microsoft.com/office/drawing/2014/main" id="{C05AE6E4-719F-AAB2-016E-6FB1593747D2}"/>
              </a:ext>
            </a:extLst>
          </p:cNvPr>
          <p:cNvSpPr>
            <a:spLocks noChangeShapeType="1"/>
          </p:cNvSpPr>
          <p:nvPr/>
        </p:nvSpPr>
        <p:spPr bwMode="auto">
          <a:xfrm flipV="1">
            <a:off x="6696685" y="1908401"/>
            <a:ext cx="274320" cy="0"/>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3" name="TextBox 21">
            <a:extLst>
              <a:ext uri="{FF2B5EF4-FFF2-40B4-BE49-F238E27FC236}">
                <a16:creationId xmlns:a16="http://schemas.microsoft.com/office/drawing/2014/main" id="{61F89CDA-6CC4-C5F1-0D00-F4B5DB3A1030}"/>
              </a:ext>
            </a:extLst>
          </p:cNvPr>
          <p:cNvSpPr txBox="1">
            <a:spLocks noChangeArrowheads="1"/>
          </p:cNvSpPr>
          <p:nvPr/>
        </p:nvSpPr>
        <p:spPr bwMode="auto">
          <a:xfrm>
            <a:off x="6999430" y="1611329"/>
            <a:ext cx="823913" cy="1280160"/>
          </a:xfrm>
          <a:prstGeom prst="rect">
            <a:avLst/>
          </a:prstGeom>
          <a:solidFill>
            <a:schemeClr val="tx1">
              <a:lumMod val="50000"/>
            </a:schemeClr>
          </a:solidFill>
          <a:ln w="9525">
            <a:noFill/>
            <a:miter lim="800000"/>
            <a:headEnd/>
            <a:tailEnd/>
          </a:ln>
        </p:spPr>
        <p:txBody>
          <a:bodyPr anchor="ctr">
            <a:spAutoFit/>
          </a:bodyPr>
          <a:lstStyle/>
          <a:p>
            <a:pPr marL="0" marR="0" lvl="0" indent="0" algn="ctr" defTabSz="914400" rtl="0" eaLnBrk="1" fontAlgn="auto" latinLnBrk="0" hangingPunct="1">
              <a:lnSpc>
                <a:spcPct val="90000"/>
              </a:lnSpc>
              <a:spcBef>
                <a:spcPct val="35000"/>
              </a:spcBef>
              <a:spcAft>
                <a:spcPct val="25000"/>
              </a:spcAft>
              <a:buClr>
                <a:srgbClr val="015873"/>
              </a:buClr>
              <a:buSzTx/>
              <a:buFont typeface="Arial" pitchFamily="4" charset="0"/>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HDT</a:t>
            </a:r>
            <a:b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ASCT</a:t>
            </a:r>
          </a:p>
        </p:txBody>
      </p:sp>
      <p:sp>
        <p:nvSpPr>
          <p:cNvPr id="27" name="Rectangle 49">
            <a:extLst>
              <a:ext uri="{FF2B5EF4-FFF2-40B4-BE49-F238E27FC236}">
                <a16:creationId xmlns:a16="http://schemas.microsoft.com/office/drawing/2014/main" id="{A53B2826-8AAA-F9B5-A925-86FD5A34D861}"/>
              </a:ext>
            </a:extLst>
          </p:cNvPr>
          <p:cNvSpPr>
            <a:spLocks noChangeArrowheads="1"/>
          </p:cNvSpPr>
          <p:nvPr/>
        </p:nvSpPr>
        <p:spPr bwMode="auto">
          <a:xfrm>
            <a:off x="9090003" y="1611329"/>
            <a:ext cx="1553702" cy="54864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816353" rtl="0" eaLnBrk="1" fontAlgn="auto" latinLnBrk="0" hangingPunct="1">
              <a:lnSpc>
                <a:spcPct val="100000"/>
              </a:lnSpc>
              <a:spcBef>
                <a:spcPts val="0"/>
              </a:spcBef>
              <a:spcAft>
                <a:spcPts val="0"/>
              </a:spcAft>
              <a:buClr>
                <a:srgbClr val="FEFDDE"/>
              </a:buClr>
              <a:buSzTx/>
              <a:buFont typeface="Wingdings" panose="05000000000000000000" pitchFamily="2" charset="2"/>
              <a:buNone/>
              <a:tabLst/>
              <a:defRPr/>
            </a:pPr>
            <a:r>
              <a:rPr kumimoji="0" lang="en-US" altLang="en-US" sz="1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Isa-R</a:t>
            </a:r>
          </a:p>
        </p:txBody>
      </p:sp>
      <p:sp>
        <p:nvSpPr>
          <p:cNvPr id="29" name="Rectangle 49">
            <a:extLst>
              <a:ext uri="{FF2B5EF4-FFF2-40B4-BE49-F238E27FC236}">
                <a16:creationId xmlns:a16="http://schemas.microsoft.com/office/drawing/2014/main" id="{0DD547C1-EAAA-858B-C4C0-F7DD0EDD22FE}"/>
              </a:ext>
            </a:extLst>
          </p:cNvPr>
          <p:cNvSpPr>
            <a:spLocks noChangeArrowheads="1"/>
          </p:cNvSpPr>
          <p:nvPr/>
        </p:nvSpPr>
        <p:spPr bwMode="auto">
          <a:xfrm>
            <a:off x="9069793" y="2344649"/>
            <a:ext cx="1573912" cy="54864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816353" rtl="0" eaLnBrk="1" fontAlgn="auto" latinLnBrk="0" hangingPunct="1">
              <a:lnSpc>
                <a:spcPct val="100000"/>
              </a:lnSpc>
              <a:spcBef>
                <a:spcPts val="0"/>
              </a:spcBef>
              <a:spcAft>
                <a:spcPts val="0"/>
              </a:spcAft>
              <a:buClr>
                <a:srgbClr val="FEFDDE"/>
              </a:buClr>
              <a:buSzTx/>
              <a:buFont typeface="Wingdings" panose="05000000000000000000" pitchFamily="2" charset="2"/>
              <a:buNone/>
              <a:tabLst/>
              <a:defRPr/>
            </a:pPr>
            <a:r>
              <a:rPr kumimoji="0" lang="en-US" altLang="en-US" sz="1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R</a:t>
            </a:r>
            <a:endParaRPr kumimoji="0" lang="en-US" altLang="en-US" sz="1600" b="1" i="0" u="none" strike="noStrike" kern="1200" cap="none" spc="0" normalizeH="0" baseline="3000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31" name="Line 54">
            <a:extLst>
              <a:ext uri="{FF2B5EF4-FFF2-40B4-BE49-F238E27FC236}">
                <a16:creationId xmlns:a16="http://schemas.microsoft.com/office/drawing/2014/main" id="{EE49565F-ED3F-532A-61C2-6D77CED2EF27}"/>
              </a:ext>
            </a:extLst>
          </p:cNvPr>
          <p:cNvSpPr>
            <a:spLocks noChangeShapeType="1"/>
          </p:cNvSpPr>
          <p:nvPr/>
        </p:nvSpPr>
        <p:spPr bwMode="auto">
          <a:xfrm flipV="1">
            <a:off x="10751403" y="2227146"/>
            <a:ext cx="445157" cy="0"/>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33" name="Text Box 45">
            <a:extLst>
              <a:ext uri="{FF2B5EF4-FFF2-40B4-BE49-F238E27FC236}">
                <a16:creationId xmlns:a16="http://schemas.microsoft.com/office/drawing/2014/main" id="{8CD1AC56-FA6E-CEE1-557E-F4E7348C0051}"/>
              </a:ext>
            </a:extLst>
          </p:cNvPr>
          <p:cNvSpPr txBox="1">
            <a:spLocks noChangeArrowheads="1"/>
          </p:cNvSpPr>
          <p:nvPr/>
        </p:nvSpPr>
        <p:spPr bwMode="auto">
          <a:xfrm>
            <a:off x="11112987" y="1934759"/>
            <a:ext cx="823913" cy="584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 yr </a:t>
            </a:r>
            <a:br>
              <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or PD</a:t>
            </a:r>
          </a:p>
        </p:txBody>
      </p:sp>
      <p:sp>
        <p:nvSpPr>
          <p:cNvPr id="35" name="Line 54">
            <a:extLst>
              <a:ext uri="{FF2B5EF4-FFF2-40B4-BE49-F238E27FC236}">
                <a16:creationId xmlns:a16="http://schemas.microsoft.com/office/drawing/2014/main" id="{982FFDAA-42D2-74D5-EFBD-E0E81F010489}"/>
              </a:ext>
            </a:extLst>
          </p:cNvPr>
          <p:cNvSpPr>
            <a:spLocks noChangeShapeType="1"/>
          </p:cNvSpPr>
          <p:nvPr/>
        </p:nvSpPr>
        <p:spPr bwMode="auto">
          <a:xfrm flipV="1">
            <a:off x="6715062" y="2633255"/>
            <a:ext cx="274320" cy="0"/>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3" name="Text Box 11">
            <a:extLst>
              <a:ext uri="{FF2B5EF4-FFF2-40B4-BE49-F238E27FC236}">
                <a16:creationId xmlns:a16="http://schemas.microsoft.com/office/drawing/2014/main" id="{90DC98CA-5B3E-C5EC-F44A-15F004BFA150}"/>
              </a:ext>
            </a:extLst>
          </p:cNvPr>
          <p:cNvSpPr txBox="1">
            <a:spLocks noChangeArrowheads="1"/>
          </p:cNvSpPr>
          <p:nvPr/>
        </p:nvSpPr>
        <p:spPr bwMode="auto">
          <a:xfrm>
            <a:off x="452047" y="639516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Goldschmidt. Lancet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mn-cs"/>
              </a:rPr>
              <a:t>Haem</a:t>
            </a:r>
            <a:r>
              <a:rPr lang="en-US" altLang="en-US" sz="1200" b="0" dirty="0">
                <a:solidFill>
                  <a:srgbClr val="455560"/>
                </a:solidFill>
                <a:latin typeface="Calibri" panose="020F0502020204030204" pitchFamily="34" charset="0"/>
              </a:rPr>
              <a:t>. 2022;9:e810. NCT03617731.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nvGrpSpPr>
          <p:cNvPr id="4" name="Group 3">
            <a:extLst>
              <a:ext uri="{FF2B5EF4-FFF2-40B4-BE49-F238E27FC236}">
                <a16:creationId xmlns:a16="http://schemas.microsoft.com/office/drawing/2014/main" id="{B984957F-4204-109D-E198-8E510AC1F269}"/>
              </a:ext>
            </a:extLst>
          </p:cNvPr>
          <p:cNvGrpSpPr/>
          <p:nvPr/>
        </p:nvGrpSpPr>
        <p:grpSpPr>
          <a:xfrm>
            <a:off x="8292730" y="1934208"/>
            <a:ext cx="735407" cy="608214"/>
            <a:chOff x="8801682" y="2273976"/>
            <a:chExt cx="735407" cy="608214"/>
          </a:xfrm>
        </p:grpSpPr>
        <p:sp>
          <p:nvSpPr>
            <p:cNvPr id="7" name="Line 27">
              <a:extLst>
                <a:ext uri="{FF2B5EF4-FFF2-40B4-BE49-F238E27FC236}">
                  <a16:creationId xmlns:a16="http://schemas.microsoft.com/office/drawing/2014/main" id="{21A429C7-983C-374E-FA07-F0F6073AC8F5}"/>
                </a:ext>
              </a:extLst>
            </p:cNvPr>
            <p:cNvSpPr>
              <a:spLocks noChangeShapeType="1"/>
            </p:cNvSpPr>
            <p:nvPr/>
          </p:nvSpPr>
          <p:spPr bwMode="auto">
            <a:xfrm flipV="1">
              <a:off x="9171329" y="2273976"/>
              <a:ext cx="365760" cy="18288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Calibri"/>
                <a:ea typeface="+mn-ea"/>
                <a:cs typeface="+mn-cs"/>
              </a:endParaRPr>
            </a:p>
          </p:txBody>
        </p:sp>
        <p:sp>
          <p:nvSpPr>
            <p:cNvPr id="9" name="Line 27">
              <a:extLst>
                <a:ext uri="{FF2B5EF4-FFF2-40B4-BE49-F238E27FC236}">
                  <a16:creationId xmlns:a16="http://schemas.microsoft.com/office/drawing/2014/main" id="{A8984CB5-1B7E-D44B-45CB-19CCC63235C2}"/>
                </a:ext>
              </a:extLst>
            </p:cNvPr>
            <p:cNvSpPr>
              <a:spLocks noChangeShapeType="1"/>
            </p:cNvSpPr>
            <p:nvPr/>
          </p:nvSpPr>
          <p:spPr bwMode="auto">
            <a:xfrm>
              <a:off x="9171329" y="2699310"/>
              <a:ext cx="365760" cy="18288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Calibri"/>
                <a:ea typeface="+mn-ea"/>
                <a:cs typeface="+mn-cs"/>
              </a:endParaRPr>
            </a:p>
          </p:txBody>
        </p:sp>
        <p:sp>
          <p:nvSpPr>
            <p:cNvPr id="11" name="Oval 10">
              <a:extLst>
                <a:ext uri="{FF2B5EF4-FFF2-40B4-BE49-F238E27FC236}">
                  <a16:creationId xmlns:a16="http://schemas.microsoft.com/office/drawing/2014/main" id="{CFAF76F6-167C-25D4-0520-CE42364C2893}"/>
                </a:ext>
              </a:extLst>
            </p:cNvPr>
            <p:cNvSpPr/>
            <p:nvPr/>
          </p:nvSpPr>
          <p:spPr bwMode="auto">
            <a:xfrm>
              <a:off x="8801682" y="2347103"/>
              <a:ext cx="327991" cy="439621"/>
            </a:xfrm>
            <a:prstGeom prst="ellipse">
              <a:avLst/>
            </a:prstGeom>
            <a:solidFill>
              <a:schemeClr val="tx2"/>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a:t>
              </a:r>
            </a:p>
          </p:txBody>
        </p:sp>
      </p:grpSp>
      <p:sp>
        <p:nvSpPr>
          <p:cNvPr id="13" name="Line 54">
            <a:extLst>
              <a:ext uri="{FF2B5EF4-FFF2-40B4-BE49-F238E27FC236}">
                <a16:creationId xmlns:a16="http://schemas.microsoft.com/office/drawing/2014/main" id="{2B0A197B-B078-5337-6093-469D87BB6C04}"/>
              </a:ext>
            </a:extLst>
          </p:cNvPr>
          <p:cNvSpPr>
            <a:spLocks noChangeShapeType="1"/>
          </p:cNvSpPr>
          <p:nvPr/>
        </p:nvSpPr>
        <p:spPr bwMode="auto">
          <a:xfrm flipV="1">
            <a:off x="7923417" y="2227146"/>
            <a:ext cx="327991" cy="0"/>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80755058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itle 1">
            <a:extLst>
              <a:ext uri="{FF2B5EF4-FFF2-40B4-BE49-F238E27FC236}">
                <a16:creationId xmlns:a16="http://schemas.microsoft.com/office/drawing/2014/main" id="{8B8373FD-F00C-4986-BF09-32CB82B38ED3}"/>
              </a:ext>
            </a:extLst>
          </p:cNvPr>
          <p:cNvSpPr>
            <a:spLocks noGrp="1"/>
          </p:cNvSpPr>
          <p:nvPr>
            <p:ph type="title"/>
          </p:nvPr>
        </p:nvSpPr>
        <p:spPr/>
        <p:txBody>
          <a:bodyPr/>
          <a:lstStyle/>
          <a:p>
            <a:r>
              <a:rPr lang="en-US" dirty="0"/>
              <a:t>Is Upfront ASCT Still the Standard of Care?</a:t>
            </a:r>
            <a:endParaRPr lang="en-US" altLang="en-US" dirty="0"/>
          </a:p>
        </p:txBody>
      </p:sp>
      <p:sp>
        <p:nvSpPr>
          <p:cNvPr id="39939" name="Content Placeholder 2">
            <a:extLst>
              <a:ext uri="{FF2B5EF4-FFF2-40B4-BE49-F238E27FC236}">
                <a16:creationId xmlns:a16="http://schemas.microsoft.com/office/drawing/2014/main" id="{87FD5C99-F7BA-405F-827B-13168ADE1E2C}"/>
              </a:ext>
            </a:extLst>
          </p:cNvPr>
          <p:cNvSpPr>
            <a:spLocks noGrp="1"/>
          </p:cNvSpPr>
          <p:nvPr>
            <p:ph idx="1"/>
          </p:nvPr>
        </p:nvSpPr>
        <p:spPr/>
        <p:txBody>
          <a:bodyPr/>
          <a:lstStyle/>
          <a:p>
            <a:r>
              <a:rPr lang="en-US" altLang="en-US" dirty="0"/>
              <a:t>IFM/DFCI-2009 (RVd induction)</a:t>
            </a:r>
          </a:p>
          <a:p>
            <a:pPr lvl="1"/>
            <a:r>
              <a:rPr lang="en-US" altLang="en-US" dirty="0"/>
              <a:t>IFM-2009 = lenalidomide maintenance x 1 yr</a:t>
            </a:r>
          </a:p>
          <a:p>
            <a:pPr lvl="1"/>
            <a:r>
              <a:rPr lang="en-US" altLang="en-US" dirty="0"/>
              <a:t>DFCI-2009 (DETERMINATION) = lenalidomide maintenance </a:t>
            </a:r>
            <a:br>
              <a:rPr lang="en-US" altLang="en-US" dirty="0"/>
            </a:br>
            <a:r>
              <a:rPr lang="en-US" altLang="en-US" dirty="0"/>
              <a:t>until progression, unacceptable adverse events, or both</a:t>
            </a:r>
          </a:p>
          <a:p>
            <a:r>
              <a:rPr lang="en-US" altLang="en-US" dirty="0"/>
              <a:t>FORTE (KRd-induction)</a:t>
            </a:r>
          </a:p>
        </p:txBody>
      </p:sp>
      <p:sp>
        <p:nvSpPr>
          <p:cNvPr id="3" name="Text Box 11">
            <a:extLst>
              <a:ext uri="{FF2B5EF4-FFF2-40B4-BE49-F238E27FC236}">
                <a16:creationId xmlns:a16="http://schemas.microsoft.com/office/drawing/2014/main" id="{99CA8427-579E-09B2-C4FE-6F524AFE55DE}"/>
              </a:ext>
            </a:extLst>
          </p:cNvPr>
          <p:cNvSpPr txBox="1">
            <a:spLocks noChangeArrowheads="1"/>
          </p:cNvSpPr>
          <p:nvPr/>
        </p:nvSpPr>
        <p:spPr bwMode="auto">
          <a:xfrm>
            <a:off x="440715" y="639453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Attal. NEJM. 2017;376:1311. Richardson. NEJM. 2022;387:132. Gay. ASH 2018. Abstr 121.</a:t>
            </a:r>
          </a:p>
        </p:txBody>
      </p:sp>
    </p:spTree>
    <p:extLst>
      <p:ext uri="{BB962C8B-B14F-4D97-AF65-F5344CB8AC3E}">
        <p14:creationId xmlns:p14="http://schemas.microsoft.com/office/powerpoint/2010/main" val="216620116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01B3360-FB68-4308-A6F0-29D1924D9246}"/>
              </a:ext>
            </a:extLst>
          </p:cNvPr>
          <p:cNvSpPr>
            <a:spLocks noGrp="1"/>
          </p:cNvSpPr>
          <p:nvPr>
            <p:ph type="title"/>
          </p:nvPr>
        </p:nvSpPr>
        <p:spPr>
          <a:xfrm>
            <a:off x="609759" y="193156"/>
            <a:ext cx="11141055" cy="1103313"/>
          </a:xfrm>
        </p:spPr>
        <p:txBody>
          <a:bodyPr/>
          <a:lstStyle/>
          <a:p>
            <a:r>
              <a:rPr lang="en-US" altLang="en-US" dirty="0"/>
              <a:t>Phase III IFM 2009: VRd ± ASCT in Newly Diagnosed MM </a:t>
            </a:r>
            <a:endParaRPr lang="en-US" dirty="0"/>
          </a:p>
        </p:txBody>
      </p:sp>
      <p:sp>
        <p:nvSpPr>
          <p:cNvPr id="37897" name="Rectangle 28">
            <a:extLst>
              <a:ext uri="{FF2B5EF4-FFF2-40B4-BE49-F238E27FC236}">
                <a16:creationId xmlns:a16="http://schemas.microsoft.com/office/drawing/2014/main" id="{7A5501B9-4CE0-434E-8893-DB2F3B1F7720}"/>
              </a:ext>
            </a:extLst>
          </p:cNvPr>
          <p:cNvSpPr>
            <a:spLocks noChangeArrowheads="1"/>
          </p:cNvSpPr>
          <p:nvPr/>
        </p:nvSpPr>
        <p:spPr bwMode="auto">
          <a:xfrm>
            <a:off x="3337648" y="1609708"/>
            <a:ext cx="1041649" cy="64008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799"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VRd</a:t>
            </a:r>
            <a:endPar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3 cycles</a:t>
            </a:r>
            <a:endParaRPr kumimoji="0" lang="en-US" altLang="en-US" sz="1799"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7898" name="Text Box 23">
            <a:extLst>
              <a:ext uri="{FF2B5EF4-FFF2-40B4-BE49-F238E27FC236}">
                <a16:creationId xmlns:a16="http://schemas.microsoft.com/office/drawing/2014/main" id="{292357D8-8A2F-4FDF-86B6-3EAEAA6368E6}"/>
              </a:ext>
            </a:extLst>
          </p:cNvPr>
          <p:cNvSpPr txBox="1">
            <a:spLocks noChangeArrowheads="1"/>
          </p:cNvSpPr>
          <p:nvPr/>
        </p:nvSpPr>
        <p:spPr bwMode="auto">
          <a:xfrm>
            <a:off x="422178" y="1691846"/>
            <a:ext cx="2214222" cy="1199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799"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Patients 65 yr of </a:t>
            </a:r>
            <a:br>
              <a:rPr kumimoji="0" lang="en-GB" altLang="en-US" sz="1799"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br>
            <a:r>
              <a:rPr kumimoji="0" lang="en-GB" altLang="en-US" sz="1799"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age or younger with symptomatic ND MM</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799"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(N = 700)</a:t>
            </a:r>
            <a:endParaRPr kumimoji="0" lang="en-US" altLang="en-US" sz="1799"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7900" name="Rectangle 28">
            <a:extLst>
              <a:ext uri="{FF2B5EF4-FFF2-40B4-BE49-F238E27FC236}">
                <a16:creationId xmlns:a16="http://schemas.microsoft.com/office/drawing/2014/main" id="{69F033FA-0CF6-46AA-9E66-34C7B648E02F}"/>
              </a:ext>
            </a:extLst>
          </p:cNvPr>
          <p:cNvSpPr>
            <a:spLocks noChangeArrowheads="1"/>
          </p:cNvSpPr>
          <p:nvPr/>
        </p:nvSpPr>
        <p:spPr bwMode="auto">
          <a:xfrm>
            <a:off x="3348326" y="2338976"/>
            <a:ext cx="1030655" cy="64008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799"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VRd</a:t>
            </a:r>
            <a:endPar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3 cycles</a:t>
            </a:r>
            <a:endParaRPr kumimoji="0" lang="en-US" altLang="en-US" sz="1799"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65550" name="TextBox 23">
            <a:extLst>
              <a:ext uri="{FF2B5EF4-FFF2-40B4-BE49-F238E27FC236}">
                <a16:creationId xmlns:a16="http://schemas.microsoft.com/office/drawing/2014/main" id="{FD3CCA67-EC5F-4B54-ACD6-5B583C55E0CB}"/>
              </a:ext>
            </a:extLst>
          </p:cNvPr>
          <p:cNvSpPr txBox="1">
            <a:spLocks noChangeArrowheads="1"/>
          </p:cNvSpPr>
          <p:nvPr/>
        </p:nvSpPr>
        <p:spPr bwMode="auto">
          <a:xfrm>
            <a:off x="9505235" y="1586079"/>
            <a:ext cx="1843119" cy="1441758"/>
          </a:xfrm>
          <a:prstGeom prst="rect">
            <a:avLst/>
          </a:prstGeom>
          <a:solidFill>
            <a:schemeClr val="accent4"/>
          </a:solidFill>
          <a:ln>
            <a:noFill/>
          </a:ln>
        </p:spPr>
        <p:txBody>
          <a:bodyPr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fontAlgn="base">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fontAlgn="base">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fontAlgn="base">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fontAlgn="base">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1" fontAlgn="base" latinLnBrk="0" hangingPunct="1">
              <a:lnSpc>
                <a:spcPct val="100000"/>
              </a:lnSpc>
              <a:spcBef>
                <a:spcPct val="0"/>
              </a:spcBef>
              <a:spcAft>
                <a:spcPct val="0"/>
              </a:spcAft>
              <a:buClr>
                <a:srgbClr val="015873"/>
              </a:buClr>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Lenalidomide</a:t>
            </a:r>
          </a:p>
          <a:p>
            <a:pPr marL="0" marR="0" lvl="0" indent="0" algn="ctr" defTabSz="914126" rtl="0" eaLnBrk="1" fontAlgn="base" latinLnBrk="0" hangingPunct="1">
              <a:lnSpc>
                <a:spcPct val="100000"/>
              </a:lnSpc>
              <a:spcBef>
                <a:spcPct val="0"/>
              </a:spcBef>
              <a:spcAft>
                <a:spcPct val="0"/>
              </a:spcAft>
              <a:buClr>
                <a:srgbClr val="015873"/>
              </a:buClr>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maintenance</a:t>
            </a:r>
          </a:p>
          <a:p>
            <a:pPr marL="0" marR="0" lvl="0" indent="0" algn="ctr" defTabSz="914126" rtl="0" eaLnBrk="1" fontAlgn="base" latinLnBrk="0" hangingPunct="1">
              <a:lnSpc>
                <a:spcPct val="100000"/>
              </a:lnSpc>
              <a:spcBef>
                <a:spcPct val="0"/>
              </a:spcBef>
              <a:spcAft>
                <a:spcPct val="0"/>
              </a:spcAft>
              <a:buClr>
                <a:srgbClr val="015873"/>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(for 12 mo or until PD or unacceptable AE)</a:t>
            </a:r>
          </a:p>
        </p:txBody>
      </p:sp>
      <p:sp>
        <p:nvSpPr>
          <p:cNvPr id="37903" name="Rectangle 28">
            <a:extLst>
              <a:ext uri="{FF2B5EF4-FFF2-40B4-BE49-F238E27FC236}">
                <a16:creationId xmlns:a16="http://schemas.microsoft.com/office/drawing/2014/main" id="{8007AC22-11DE-4E1E-90C3-D97AC08EE69D}"/>
              </a:ext>
            </a:extLst>
          </p:cNvPr>
          <p:cNvSpPr>
            <a:spLocks noChangeArrowheads="1"/>
          </p:cNvSpPr>
          <p:nvPr/>
        </p:nvSpPr>
        <p:spPr bwMode="auto">
          <a:xfrm>
            <a:off x="7044170" y="2340454"/>
            <a:ext cx="1690382" cy="642387"/>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799"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MEL200 + ASCT</a:t>
            </a:r>
            <a:endParaRPr kumimoji="0" lang="en-US" altLang="en-US" sz="1799" b="1" i="0" u="none" strike="noStrike" kern="1200" cap="none" spc="0" normalizeH="0" baseline="3000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799"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 VRd (</a:t>
            </a: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2 cycles)</a:t>
            </a:r>
          </a:p>
        </p:txBody>
      </p:sp>
      <p:sp>
        <p:nvSpPr>
          <p:cNvPr id="37904" name="Rectangle 28">
            <a:extLst>
              <a:ext uri="{FF2B5EF4-FFF2-40B4-BE49-F238E27FC236}">
                <a16:creationId xmlns:a16="http://schemas.microsoft.com/office/drawing/2014/main" id="{0F6FCB32-B410-4B60-82EE-CBAA74E4ABEF}"/>
              </a:ext>
            </a:extLst>
          </p:cNvPr>
          <p:cNvSpPr>
            <a:spLocks noChangeArrowheads="1"/>
          </p:cNvSpPr>
          <p:nvPr/>
        </p:nvSpPr>
        <p:spPr bwMode="auto">
          <a:xfrm>
            <a:off x="7050829" y="1602237"/>
            <a:ext cx="1695874" cy="631297"/>
          </a:xfrm>
          <a:prstGeom prst="rect">
            <a:avLst/>
          </a:prstGeom>
          <a:solidFill>
            <a:schemeClr val="accent1"/>
          </a:solidFill>
          <a:ln>
            <a:noFill/>
          </a:ln>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lang="en-US" altLang="en-US" sz="1799" dirty="0">
                <a:solidFill>
                  <a:srgbClr val="FFFFFF"/>
                </a:solidFill>
                <a:ea typeface="MS PGothic" panose="020B0600070205080204" pitchFamily="34" charset="-128"/>
              </a:rPr>
              <a:t>VRd</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lang="en-US" altLang="en-US" sz="1799" b="0" dirty="0">
                <a:solidFill>
                  <a:srgbClr val="FFFFFF"/>
                </a:solidFill>
                <a:ea typeface="MS PGothic" panose="020B0600070205080204" pitchFamily="34" charset="-128"/>
              </a:rPr>
              <a:t>5</a:t>
            </a: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 cycles</a:t>
            </a:r>
          </a:p>
        </p:txBody>
      </p:sp>
      <p:sp>
        <p:nvSpPr>
          <p:cNvPr id="37907" name="TextBox 20">
            <a:extLst>
              <a:ext uri="{FF2B5EF4-FFF2-40B4-BE49-F238E27FC236}">
                <a16:creationId xmlns:a16="http://schemas.microsoft.com/office/drawing/2014/main" id="{9BC163EF-DCCE-4758-A114-BC124583F607}"/>
              </a:ext>
            </a:extLst>
          </p:cNvPr>
          <p:cNvSpPr txBox="1">
            <a:spLocks noChangeArrowheads="1"/>
          </p:cNvSpPr>
          <p:nvPr/>
        </p:nvSpPr>
        <p:spPr bwMode="auto">
          <a:xfrm>
            <a:off x="9499437" y="1230208"/>
            <a:ext cx="6094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1" fontAlgn="base" latinLnBrk="0" hangingPunct="1">
              <a:lnSpc>
                <a:spcPct val="90000"/>
              </a:lnSpc>
              <a:spcBef>
                <a:spcPts val="700"/>
              </a:spcBef>
              <a:spcAft>
                <a:spcPts val="2399"/>
              </a:spcAft>
              <a:buClr>
                <a:srgbClr val="015873"/>
              </a:buClr>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MRD</a:t>
            </a:r>
          </a:p>
        </p:txBody>
      </p:sp>
      <p:cxnSp>
        <p:nvCxnSpPr>
          <p:cNvPr id="37908" name="Straight Arrow Connector 24">
            <a:extLst>
              <a:ext uri="{FF2B5EF4-FFF2-40B4-BE49-F238E27FC236}">
                <a16:creationId xmlns:a16="http://schemas.microsoft.com/office/drawing/2014/main" id="{77D7847C-7159-4807-B94F-446E5CDB893C}"/>
              </a:ext>
            </a:extLst>
          </p:cNvPr>
          <p:cNvCxnSpPr>
            <a:cxnSpLocks noChangeShapeType="1"/>
          </p:cNvCxnSpPr>
          <p:nvPr/>
        </p:nvCxnSpPr>
        <p:spPr bwMode="auto">
          <a:xfrm flipH="1">
            <a:off x="9505675" y="1322534"/>
            <a:ext cx="0" cy="274320"/>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37910" name="TextBox 20">
            <a:extLst>
              <a:ext uri="{FF2B5EF4-FFF2-40B4-BE49-F238E27FC236}">
                <a16:creationId xmlns:a16="http://schemas.microsoft.com/office/drawing/2014/main" id="{F3B37EDB-AF52-4C6F-9E24-EBEE6808856F}"/>
              </a:ext>
            </a:extLst>
          </p:cNvPr>
          <p:cNvSpPr txBox="1">
            <a:spLocks noChangeArrowheads="1"/>
          </p:cNvSpPr>
          <p:nvPr/>
        </p:nvSpPr>
        <p:spPr bwMode="auto">
          <a:xfrm>
            <a:off x="10748942" y="1216976"/>
            <a:ext cx="609462"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1" fontAlgn="base" latinLnBrk="0" hangingPunct="1">
              <a:lnSpc>
                <a:spcPct val="90000"/>
              </a:lnSpc>
              <a:spcBef>
                <a:spcPts val="700"/>
              </a:spcBef>
              <a:spcAft>
                <a:spcPts val="2399"/>
              </a:spcAft>
              <a:buClr>
                <a:srgbClr val="015873"/>
              </a:buClr>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MRD</a:t>
            </a:r>
          </a:p>
        </p:txBody>
      </p:sp>
      <p:cxnSp>
        <p:nvCxnSpPr>
          <p:cNvPr id="37911" name="Straight Arrow Connector 24">
            <a:extLst>
              <a:ext uri="{FF2B5EF4-FFF2-40B4-BE49-F238E27FC236}">
                <a16:creationId xmlns:a16="http://schemas.microsoft.com/office/drawing/2014/main" id="{C8FE239E-98A3-4A00-BFE8-046D0CBDA276}"/>
              </a:ext>
            </a:extLst>
          </p:cNvPr>
          <p:cNvCxnSpPr>
            <a:cxnSpLocks noChangeShapeType="1"/>
          </p:cNvCxnSpPr>
          <p:nvPr/>
        </p:nvCxnSpPr>
        <p:spPr bwMode="auto">
          <a:xfrm flipH="1">
            <a:off x="11334313" y="1311759"/>
            <a:ext cx="0" cy="274320"/>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cxnSp>
        <p:nvCxnSpPr>
          <p:cNvPr id="3" name="Straight Arrow Connector 2">
            <a:extLst>
              <a:ext uri="{FF2B5EF4-FFF2-40B4-BE49-F238E27FC236}">
                <a16:creationId xmlns:a16="http://schemas.microsoft.com/office/drawing/2014/main" id="{FA64227E-DDAB-4510-966E-2957F046EF2F}"/>
              </a:ext>
            </a:extLst>
          </p:cNvPr>
          <p:cNvCxnSpPr>
            <a:cxnSpLocks/>
            <a:stCxn id="37898" idx="3"/>
          </p:cNvCxnSpPr>
          <p:nvPr/>
        </p:nvCxnSpPr>
        <p:spPr bwMode="auto">
          <a:xfrm flipV="1">
            <a:off x="2636400" y="2051538"/>
            <a:ext cx="606345" cy="240216"/>
          </a:xfrm>
          <a:prstGeom prst="straightConnector1">
            <a:avLst/>
          </a:prstGeom>
          <a:noFill/>
          <a:ln w="28575" cap="flat" cmpd="sng" algn="ctr">
            <a:solidFill>
              <a:schemeClr val="bg1"/>
            </a:solidFill>
            <a:prstDash val="solid"/>
            <a:round/>
            <a:headEnd type="none" w="med" len="med"/>
            <a:tailEnd type="triangle"/>
          </a:ln>
          <a:effectLst/>
        </p:spPr>
      </p:cxnSp>
      <p:cxnSp>
        <p:nvCxnSpPr>
          <p:cNvPr id="8" name="Straight Arrow Connector 7">
            <a:extLst>
              <a:ext uri="{FF2B5EF4-FFF2-40B4-BE49-F238E27FC236}">
                <a16:creationId xmlns:a16="http://schemas.microsoft.com/office/drawing/2014/main" id="{EE6CF799-491E-4725-8112-7B8059BF63DC}"/>
              </a:ext>
            </a:extLst>
          </p:cNvPr>
          <p:cNvCxnSpPr>
            <a:cxnSpLocks/>
            <a:stCxn id="37898" idx="3"/>
          </p:cNvCxnSpPr>
          <p:nvPr/>
        </p:nvCxnSpPr>
        <p:spPr bwMode="auto">
          <a:xfrm>
            <a:off x="2636400" y="2291754"/>
            <a:ext cx="606345" cy="267623"/>
          </a:xfrm>
          <a:prstGeom prst="straightConnector1">
            <a:avLst/>
          </a:prstGeom>
          <a:noFill/>
          <a:ln w="28575" cap="flat" cmpd="sng" algn="ctr">
            <a:solidFill>
              <a:schemeClr val="bg1"/>
            </a:solidFill>
            <a:prstDash val="solid"/>
            <a:round/>
            <a:headEnd type="none" w="med" len="med"/>
            <a:tailEnd type="triangle"/>
          </a:ln>
          <a:effectLst/>
        </p:spPr>
      </p:cxnSp>
      <p:sp>
        <p:nvSpPr>
          <p:cNvPr id="234" name="Freeform: Shape 233">
            <a:extLst>
              <a:ext uri="{FF2B5EF4-FFF2-40B4-BE49-F238E27FC236}">
                <a16:creationId xmlns:a16="http://schemas.microsoft.com/office/drawing/2014/main" id="{711FFC91-26E3-4410-A40F-C791DE04E527}"/>
              </a:ext>
            </a:extLst>
          </p:cNvPr>
          <p:cNvSpPr/>
          <p:nvPr/>
        </p:nvSpPr>
        <p:spPr bwMode="auto">
          <a:xfrm>
            <a:off x="3624449" y="3973562"/>
            <a:ext cx="1798029" cy="628956"/>
          </a:xfrm>
          <a:custGeom>
            <a:avLst/>
            <a:gdLst>
              <a:gd name="connsiteX0" fmla="*/ 0 w 3185444"/>
              <a:gd name="connsiteY0" fmla="*/ 0 h 1051133"/>
              <a:gd name="connsiteX1" fmla="*/ 126050 w 3185444"/>
              <a:gd name="connsiteY1" fmla="*/ 0 h 1051133"/>
              <a:gd name="connsiteX2" fmla="*/ 126050 w 3185444"/>
              <a:gd name="connsiteY2" fmla="*/ 14955 h 1051133"/>
              <a:gd name="connsiteX3" fmla="*/ 155960 w 3185444"/>
              <a:gd name="connsiteY3" fmla="*/ 14955 h 1051133"/>
              <a:gd name="connsiteX4" fmla="*/ 155960 w 3185444"/>
              <a:gd name="connsiteY4" fmla="*/ 51275 h 1051133"/>
              <a:gd name="connsiteX5" fmla="*/ 207235 w 3185444"/>
              <a:gd name="connsiteY5" fmla="*/ 51275 h 1051133"/>
              <a:gd name="connsiteX6" fmla="*/ 207235 w 3185444"/>
              <a:gd name="connsiteY6" fmla="*/ 81185 h 1051133"/>
              <a:gd name="connsiteX7" fmla="*/ 316194 w 3185444"/>
              <a:gd name="connsiteY7" fmla="*/ 81185 h 1051133"/>
              <a:gd name="connsiteX8" fmla="*/ 316194 w 3185444"/>
              <a:gd name="connsiteY8" fmla="*/ 108959 h 1051133"/>
              <a:gd name="connsiteX9" fmla="*/ 363196 w 3185444"/>
              <a:gd name="connsiteY9" fmla="*/ 108959 h 1051133"/>
              <a:gd name="connsiteX10" fmla="*/ 363196 w 3185444"/>
              <a:gd name="connsiteY10" fmla="*/ 138869 h 1051133"/>
              <a:gd name="connsiteX11" fmla="*/ 442244 w 3185444"/>
              <a:gd name="connsiteY11" fmla="*/ 138869 h 1051133"/>
              <a:gd name="connsiteX12" fmla="*/ 442244 w 3185444"/>
              <a:gd name="connsiteY12" fmla="*/ 160234 h 1051133"/>
              <a:gd name="connsiteX13" fmla="*/ 465745 w 3185444"/>
              <a:gd name="connsiteY13" fmla="*/ 160234 h 1051133"/>
              <a:gd name="connsiteX14" fmla="*/ 465745 w 3185444"/>
              <a:gd name="connsiteY14" fmla="*/ 181598 h 1051133"/>
              <a:gd name="connsiteX15" fmla="*/ 487110 w 3185444"/>
              <a:gd name="connsiteY15" fmla="*/ 181598 h 1051133"/>
              <a:gd name="connsiteX16" fmla="*/ 487110 w 3185444"/>
              <a:gd name="connsiteY16" fmla="*/ 202963 h 1051133"/>
              <a:gd name="connsiteX17" fmla="*/ 549067 w 3185444"/>
              <a:gd name="connsiteY17" fmla="*/ 202963 h 1051133"/>
              <a:gd name="connsiteX18" fmla="*/ 549067 w 3185444"/>
              <a:gd name="connsiteY18" fmla="*/ 232873 h 1051133"/>
              <a:gd name="connsiteX19" fmla="*/ 591796 w 3185444"/>
              <a:gd name="connsiteY19" fmla="*/ 232873 h 1051133"/>
              <a:gd name="connsiteX20" fmla="*/ 591796 w 3185444"/>
              <a:gd name="connsiteY20" fmla="*/ 232873 h 1051133"/>
              <a:gd name="connsiteX21" fmla="*/ 660162 w 3185444"/>
              <a:gd name="connsiteY21" fmla="*/ 232873 h 1051133"/>
              <a:gd name="connsiteX22" fmla="*/ 660162 w 3185444"/>
              <a:gd name="connsiteY22" fmla="*/ 264920 h 1051133"/>
              <a:gd name="connsiteX23" fmla="*/ 705028 w 3185444"/>
              <a:gd name="connsiteY23" fmla="*/ 264920 h 1051133"/>
              <a:gd name="connsiteX24" fmla="*/ 705028 w 3185444"/>
              <a:gd name="connsiteY24" fmla="*/ 279875 h 1051133"/>
              <a:gd name="connsiteX25" fmla="*/ 747757 w 3185444"/>
              <a:gd name="connsiteY25" fmla="*/ 279875 h 1051133"/>
              <a:gd name="connsiteX26" fmla="*/ 747757 w 3185444"/>
              <a:gd name="connsiteY26" fmla="*/ 303376 h 1051133"/>
              <a:gd name="connsiteX27" fmla="*/ 826805 w 3185444"/>
              <a:gd name="connsiteY27" fmla="*/ 303376 h 1051133"/>
              <a:gd name="connsiteX28" fmla="*/ 826805 w 3185444"/>
              <a:gd name="connsiteY28" fmla="*/ 324740 h 1051133"/>
              <a:gd name="connsiteX29" fmla="*/ 873807 w 3185444"/>
              <a:gd name="connsiteY29" fmla="*/ 324740 h 1051133"/>
              <a:gd name="connsiteX30" fmla="*/ 873807 w 3185444"/>
              <a:gd name="connsiteY30" fmla="*/ 324740 h 1051133"/>
              <a:gd name="connsiteX31" fmla="*/ 858852 w 3185444"/>
              <a:gd name="connsiteY31" fmla="*/ 339695 h 1051133"/>
              <a:gd name="connsiteX32" fmla="*/ 933628 w 3185444"/>
              <a:gd name="connsiteY32" fmla="*/ 339695 h 1051133"/>
              <a:gd name="connsiteX33" fmla="*/ 933628 w 3185444"/>
              <a:gd name="connsiteY33" fmla="*/ 384561 h 1051133"/>
              <a:gd name="connsiteX34" fmla="*/ 959265 w 3185444"/>
              <a:gd name="connsiteY34" fmla="*/ 384561 h 1051133"/>
              <a:gd name="connsiteX35" fmla="*/ 959265 w 3185444"/>
              <a:gd name="connsiteY35" fmla="*/ 401652 h 1051133"/>
              <a:gd name="connsiteX36" fmla="*/ 991312 w 3185444"/>
              <a:gd name="connsiteY36" fmla="*/ 401652 h 1051133"/>
              <a:gd name="connsiteX37" fmla="*/ 991312 w 3185444"/>
              <a:gd name="connsiteY37" fmla="*/ 433699 h 1051133"/>
              <a:gd name="connsiteX38" fmla="*/ 1029768 w 3185444"/>
              <a:gd name="connsiteY38" fmla="*/ 433699 h 1051133"/>
              <a:gd name="connsiteX39" fmla="*/ 1029768 w 3185444"/>
              <a:gd name="connsiteY39" fmla="*/ 444381 h 1051133"/>
              <a:gd name="connsiteX40" fmla="*/ 1072497 w 3185444"/>
              <a:gd name="connsiteY40" fmla="*/ 444381 h 1051133"/>
              <a:gd name="connsiteX41" fmla="*/ 1072497 w 3185444"/>
              <a:gd name="connsiteY41" fmla="*/ 463609 h 1051133"/>
              <a:gd name="connsiteX42" fmla="*/ 1145136 w 3185444"/>
              <a:gd name="connsiteY42" fmla="*/ 463609 h 1051133"/>
              <a:gd name="connsiteX43" fmla="*/ 1145136 w 3185444"/>
              <a:gd name="connsiteY43" fmla="*/ 482837 h 1051133"/>
              <a:gd name="connsiteX44" fmla="*/ 1301097 w 3185444"/>
              <a:gd name="connsiteY44" fmla="*/ 482837 h 1051133"/>
              <a:gd name="connsiteX45" fmla="*/ 1301097 w 3185444"/>
              <a:gd name="connsiteY45" fmla="*/ 495656 h 1051133"/>
              <a:gd name="connsiteX46" fmla="*/ 1322461 w 3185444"/>
              <a:gd name="connsiteY46" fmla="*/ 495656 h 1051133"/>
              <a:gd name="connsiteX47" fmla="*/ 1322461 w 3185444"/>
              <a:gd name="connsiteY47" fmla="*/ 534112 h 1051133"/>
              <a:gd name="connsiteX48" fmla="*/ 1397237 w 3185444"/>
              <a:gd name="connsiteY48" fmla="*/ 534112 h 1051133"/>
              <a:gd name="connsiteX49" fmla="*/ 1397237 w 3185444"/>
              <a:gd name="connsiteY49" fmla="*/ 561886 h 1051133"/>
              <a:gd name="connsiteX50" fmla="*/ 1480558 w 3185444"/>
              <a:gd name="connsiteY50" fmla="*/ 561886 h 1051133"/>
              <a:gd name="connsiteX51" fmla="*/ 1480558 w 3185444"/>
              <a:gd name="connsiteY51" fmla="*/ 589660 h 1051133"/>
              <a:gd name="connsiteX52" fmla="*/ 1568153 w 3185444"/>
              <a:gd name="connsiteY52" fmla="*/ 589660 h 1051133"/>
              <a:gd name="connsiteX53" fmla="*/ 1568153 w 3185444"/>
              <a:gd name="connsiteY53" fmla="*/ 619570 h 1051133"/>
              <a:gd name="connsiteX54" fmla="*/ 1619428 w 3185444"/>
              <a:gd name="connsiteY54" fmla="*/ 619570 h 1051133"/>
              <a:gd name="connsiteX55" fmla="*/ 1619428 w 3185444"/>
              <a:gd name="connsiteY55" fmla="*/ 658026 h 1051133"/>
              <a:gd name="connsiteX56" fmla="*/ 1696340 w 3185444"/>
              <a:gd name="connsiteY56" fmla="*/ 658026 h 1051133"/>
              <a:gd name="connsiteX57" fmla="*/ 1696340 w 3185444"/>
              <a:gd name="connsiteY57" fmla="*/ 698619 h 1051133"/>
              <a:gd name="connsiteX58" fmla="*/ 1734796 w 3185444"/>
              <a:gd name="connsiteY58" fmla="*/ 698619 h 1051133"/>
              <a:gd name="connsiteX59" fmla="*/ 1734796 w 3185444"/>
              <a:gd name="connsiteY59" fmla="*/ 728529 h 1051133"/>
              <a:gd name="connsiteX60" fmla="*/ 1783934 w 3185444"/>
              <a:gd name="connsiteY60" fmla="*/ 728529 h 1051133"/>
              <a:gd name="connsiteX61" fmla="*/ 1783934 w 3185444"/>
              <a:gd name="connsiteY61" fmla="*/ 760576 h 1051133"/>
              <a:gd name="connsiteX62" fmla="*/ 1826663 w 3185444"/>
              <a:gd name="connsiteY62" fmla="*/ 760576 h 1051133"/>
              <a:gd name="connsiteX63" fmla="*/ 1826663 w 3185444"/>
              <a:gd name="connsiteY63" fmla="*/ 790486 h 1051133"/>
              <a:gd name="connsiteX64" fmla="*/ 1843755 w 3185444"/>
              <a:gd name="connsiteY64" fmla="*/ 790486 h 1051133"/>
              <a:gd name="connsiteX65" fmla="*/ 1843755 w 3185444"/>
              <a:gd name="connsiteY65" fmla="*/ 826806 h 1051133"/>
              <a:gd name="connsiteX66" fmla="*/ 2095856 w 3185444"/>
              <a:gd name="connsiteY66" fmla="*/ 826806 h 1051133"/>
              <a:gd name="connsiteX67" fmla="*/ 2095856 w 3185444"/>
              <a:gd name="connsiteY67" fmla="*/ 841761 h 1051133"/>
              <a:gd name="connsiteX68" fmla="*/ 2177041 w 3185444"/>
              <a:gd name="connsiteY68" fmla="*/ 841761 h 1051133"/>
              <a:gd name="connsiteX69" fmla="*/ 2177041 w 3185444"/>
              <a:gd name="connsiteY69" fmla="*/ 856716 h 1051133"/>
              <a:gd name="connsiteX70" fmla="*/ 2241134 w 3185444"/>
              <a:gd name="connsiteY70" fmla="*/ 856716 h 1051133"/>
              <a:gd name="connsiteX71" fmla="*/ 2241134 w 3185444"/>
              <a:gd name="connsiteY71" fmla="*/ 884490 h 1051133"/>
              <a:gd name="connsiteX72" fmla="*/ 2311637 w 3185444"/>
              <a:gd name="connsiteY72" fmla="*/ 884490 h 1051133"/>
              <a:gd name="connsiteX73" fmla="*/ 2311637 w 3185444"/>
              <a:gd name="connsiteY73" fmla="*/ 907991 h 1051133"/>
              <a:gd name="connsiteX74" fmla="*/ 2738927 w 3185444"/>
              <a:gd name="connsiteY74" fmla="*/ 907991 h 1051133"/>
              <a:gd name="connsiteX75" fmla="*/ 2738927 w 3185444"/>
              <a:gd name="connsiteY75" fmla="*/ 961402 h 1051133"/>
              <a:gd name="connsiteX76" fmla="*/ 2811566 w 3185444"/>
              <a:gd name="connsiteY76" fmla="*/ 961402 h 1051133"/>
              <a:gd name="connsiteX77" fmla="*/ 2811566 w 3185444"/>
              <a:gd name="connsiteY77" fmla="*/ 999858 h 1051133"/>
              <a:gd name="connsiteX78" fmla="*/ 2946162 w 3185444"/>
              <a:gd name="connsiteY78" fmla="*/ 999858 h 1051133"/>
              <a:gd name="connsiteX79" fmla="*/ 2946162 w 3185444"/>
              <a:gd name="connsiteY79" fmla="*/ 1051133 h 1051133"/>
              <a:gd name="connsiteX80" fmla="*/ 3185444 w 3185444"/>
              <a:gd name="connsiteY80" fmla="*/ 1051133 h 1051133"/>
              <a:gd name="connsiteX0" fmla="*/ 0 w 3185444"/>
              <a:gd name="connsiteY0" fmla="*/ 0 h 1051133"/>
              <a:gd name="connsiteX1" fmla="*/ 126050 w 3185444"/>
              <a:gd name="connsiteY1" fmla="*/ 0 h 1051133"/>
              <a:gd name="connsiteX2" fmla="*/ 126050 w 3185444"/>
              <a:gd name="connsiteY2" fmla="*/ 14955 h 1051133"/>
              <a:gd name="connsiteX3" fmla="*/ 155960 w 3185444"/>
              <a:gd name="connsiteY3" fmla="*/ 14955 h 1051133"/>
              <a:gd name="connsiteX4" fmla="*/ 155960 w 3185444"/>
              <a:gd name="connsiteY4" fmla="*/ 51275 h 1051133"/>
              <a:gd name="connsiteX5" fmla="*/ 207235 w 3185444"/>
              <a:gd name="connsiteY5" fmla="*/ 51275 h 1051133"/>
              <a:gd name="connsiteX6" fmla="*/ 207235 w 3185444"/>
              <a:gd name="connsiteY6" fmla="*/ 81185 h 1051133"/>
              <a:gd name="connsiteX7" fmla="*/ 316194 w 3185444"/>
              <a:gd name="connsiteY7" fmla="*/ 81185 h 1051133"/>
              <a:gd name="connsiteX8" fmla="*/ 316194 w 3185444"/>
              <a:gd name="connsiteY8" fmla="*/ 108959 h 1051133"/>
              <a:gd name="connsiteX9" fmla="*/ 363196 w 3185444"/>
              <a:gd name="connsiteY9" fmla="*/ 108959 h 1051133"/>
              <a:gd name="connsiteX10" fmla="*/ 363196 w 3185444"/>
              <a:gd name="connsiteY10" fmla="*/ 138869 h 1051133"/>
              <a:gd name="connsiteX11" fmla="*/ 442244 w 3185444"/>
              <a:gd name="connsiteY11" fmla="*/ 138869 h 1051133"/>
              <a:gd name="connsiteX12" fmla="*/ 442244 w 3185444"/>
              <a:gd name="connsiteY12" fmla="*/ 160234 h 1051133"/>
              <a:gd name="connsiteX13" fmla="*/ 465745 w 3185444"/>
              <a:gd name="connsiteY13" fmla="*/ 160234 h 1051133"/>
              <a:gd name="connsiteX14" fmla="*/ 465745 w 3185444"/>
              <a:gd name="connsiteY14" fmla="*/ 181598 h 1051133"/>
              <a:gd name="connsiteX15" fmla="*/ 487110 w 3185444"/>
              <a:gd name="connsiteY15" fmla="*/ 181598 h 1051133"/>
              <a:gd name="connsiteX16" fmla="*/ 487110 w 3185444"/>
              <a:gd name="connsiteY16" fmla="*/ 202963 h 1051133"/>
              <a:gd name="connsiteX17" fmla="*/ 549067 w 3185444"/>
              <a:gd name="connsiteY17" fmla="*/ 202963 h 1051133"/>
              <a:gd name="connsiteX18" fmla="*/ 549067 w 3185444"/>
              <a:gd name="connsiteY18" fmla="*/ 232873 h 1051133"/>
              <a:gd name="connsiteX19" fmla="*/ 591796 w 3185444"/>
              <a:gd name="connsiteY19" fmla="*/ 232873 h 1051133"/>
              <a:gd name="connsiteX20" fmla="*/ 591796 w 3185444"/>
              <a:gd name="connsiteY20" fmla="*/ 232873 h 1051133"/>
              <a:gd name="connsiteX21" fmla="*/ 660162 w 3185444"/>
              <a:gd name="connsiteY21" fmla="*/ 232873 h 1051133"/>
              <a:gd name="connsiteX22" fmla="*/ 660162 w 3185444"/>
              <a:gd name="connsiteY22" fmla="*/ 264920 h 1051133"/>
              <a:gd name="connsiteX23" fmla="*/ 705028 w 3185444"/>
              <a:gd name="connsiteY23" fmla="*/ 264920 h 1051133"/>
              <a:gd name="connsiteX24" fmla="*/ 705028 w 3185444"/>
              <a:gd name="connsiteY24" fmla="*/ 279875 h 1051133"/>
              <a:gd name="connsiteX25" fmla="*/ 747757 w 3185444"/>
              <a:gd name="connsiteY25" fmla="*/ 279875 h 1051133"/>
              <a:gd name="connsiteX26" fmla="*/ 747757 w 3185444"/>
              <a:gd name="connsiteY26" fmla="*/ 303376 h 1051133"/>
              <a:gd name="connsiteX27" fmla="*/ 826805 w 3185444"/>
              <a:gd name="connsiteY27" fmla="*/ 303376 h 1051133"/>
              <a:gd name="connsiteX28" fmla="*/ 826805 w 3185444"/>
              <a:gd name="connsiteY28" fmla="*/ 324740 h 1051133"/>
              <a:gd name="connsiteX29" fmla="*/ 873807 w 3185444"/>
              <a:gd name="connsiteY29" fmla="*/ 324740 h 1051133"/>
              <a:gd name="connsiteX30" fmla="*/ 873807 w 3185444"/>
              <a:gd name="connsiteY30" fmla="*/ 324740 h 1051133"/>
              <a:gd name="connsiteX31" fmla="*/ 871841 w 3185444"/>
              <a:gd name="connsiteY31" fmla="*/ 339695 h 1051133"/>
              <a:gd name="connsiteX32" fmla="*/ 933628 w 3185444"/>
              <a:gd name="connsiteY32" fmla="*/ 339695 h 1051133"/>
              <a:gd name="connsiteX33" fmla="*/ 933628 w 3185444"/>
              <a:gd name="connsiteY33" fmla="*/ 384561 h 1051133"/>
              <a:gd name="connsiteX34" fmla="*/ 959265 w 3185444"/>
              <a:gd name="connsiteY34" fmla="*/ 384561 h 1051133"/>
              <a:gd name="connsiteX35" fmla="*/ 959265 w 3185444"/>
              <a:gd name="connsiteY35" fmla="*/ 401652 h 1051133"/>
              <a:gd name="connsiteX36" fmla="*/ 991312 w 3185444"/>
              <a:gd name="connsiteY36" fmla="*/ 401652 h 1051133"/>
              <a:gd name="connsiteX37" fmla="*/ 991312 w 3185444"/>
              <a:gd name="connsiteY37" fmla="*/ 433699 h 1051133"/>
              <a:gd name="connsiteX38" fmla="*/ 1029768 w 3185444"/>
              <a:gd name="connsiteY38" fmla="*/ 433699 h 1051133"/>
              <a:gd name="connsiteX39" fmla="*/ 1029768 w 3185444"/>
              <a:gd name="connsiteY39" fmla="*/ 444381 h 1051133"/>
              <a:gd name="connsiteX40" fmla="*/ 1072497 w 3185444"/>
              <a:gd name="connsiteY40" fmla="*/ 444381 h 1051133"/>
              <a:gd name="connsiteX41" fmla="*/ 1072497 w 3185444"/>
              <a:gd name="connsiteY41" fmla="*/ 463609 h 1051133"/>
              <a:gd name="connsiteX42" fmla="*/ 1145136 w 3185444"/>
              <a:gd name="connsiteY42" fmla="*/ 463609 h 1051133"/>
              <a:gd name="connsiteX43" fmla="*/ 1145136 w 3185444"/>
              <a:gd name="connsiteY43" fmla="*/ 482837 h 1051133"/>
              <a:gd name="connsiteX44" fmla="*/ 1301097 w 3185444"/>
              <a:gd name="connsiteY44" fmla="*/ 482837 h 1051133"/>
              <a:gd name="connsiteX45" fmla="*/ 1301097 w 3185444"/>
              <a:gd name="connsiteY45" fmla="*/ 495656 h 1051133"/>
              <a:gd name="connsiteX46" fmla="*/ 1322461 w 3185444"/>
              <a:gd name="connsiteY46" fmla="*/ 495656 h 1051133"/>
              <a:gd name="connsiteX47" fmla="*/ 1322461 w 3185444"/>
              <a:gd name="connsiteY47" fmla="*/ 534112 h 1051133"/>
              <a:gd name="connsiteX48" fmla="*/ 1397237 w 3185444"/>
              <a:gd name="connsiteY48" fmla="*/ 534112 h 1051133"/>
              <a:gd name="connsiteX49" fmla="*/ 1397237 w 3185444"/>
              <a:gd name="connsiteY49" fmla="*/ 561886 h 1051133"/>
              <a:gd name="connsiteX50" fmla="*/ 1480558 w 3185444"/>
              <a:gd name="connsiteY50" fmla="*/ 561886 h 1051133"/>
              <a:gd name="connsiteX51" fmla="*/ 1480558 w 3185444"/>
              <a:gd name="connsiteY51" fmla="*/ 589660 h 1051133"/>
              <a:gd name="connsiteX52" fmla="*/ 1568153 w 3185444"/>
              <a:gd name="connsiteY52" fmla="*/ 589660 h 1051133"/>
              <a:gd name="connsiteX53" fmla="*/ 1568153 w 3185444"/>
              <a:gd name="connsiteY53" fmla="*/ 619570 h 1051133"/>
              <a:gd name="connsiteX54" fmla="*/ 1619428 w 3185444"/>
              <a:gd name="connsiteY54" fmla="*/ 619570 h 1051133"/>
              <a:gd name="connsiteX55" fmla="*/ 1619428 w 3185444"/>
              <a:gd name="connsiteY55" fmla="*/ 658026 h 1051133"/>
              <a:gd name="connsiteX56" fmla="*/ 1696340 w 3185444"/>
              <a:gd name="connsiteY56" fmla="*/ 658026 h 1051133"/>
              <a:gd name="connsiteX57" fmla="*/ 1696340 w 3185444"/>
              <a:gd name="connsiteY57" fmla="*/ 698619 h 1051133"/>
              <a:gd name="connsiteX58" fmla="*/ 1734796 w 3185444"/>
              <a:gd name="connsiteY58" fmla="*/ 698619 h 1051133"/>
              <a:gd name="connsiteX59" fmla="*/ 1734796 w 3185444"/>
              <a:gd name="connsiteY59" fmla="*/ 728529 h 1051133"/>
              <a:gd name="connsiteX60" fmla="*/ 1783934 w 3185444"/>
              <a:gd name="connsiteY60" fmla="*/ 728529 h 1051133"/>
              <a:gd name="connsiteX61" fmla="*/ 1783934 w 3185444"/>
              <a:gd name="connsiteY61" fmla="*/ 760576 h 1051133"/>
              <a:gd name="connsiteX62" fmla="*/ 1826663 w 3185444"/>
              <a:gd name="connsiteY62" fmla="*/ 760576 h 1051133"/>
              <a:gd name="connsiteX63" fmla="*/ 1826663 w 3185444"/>
              <a:gd name="connsiteY63" fmla="*/ 790486 h 1051133"/>
              <a:gd name="connsiteX64" fmla="*/ 1843755 w 3185444"/>
              <a:gd name="connsiteY64" fmla="*/ 790486 h 1051133"/>
              <a:gd name="connsiteX65" fmla="*/ 1843755 w 3185444"/>
              <a:gd name="connsiteY65" fmla="*/ 826806 h 1051133"/>
              <a:gd name="connsiteX66" fmla="*/ 2095856 w 3185444"/>
              <a:gd name="connsiteY66" fmla="*/ 826806 h 1051133"/>
              <a:gd name="connsiteX67" fmla="*/ 2095856 w 3185444"/>
              <a:gd name="connsiteY67" fmla="*/ 841761 h 1051133"/>
              <a:gd name="connsiteX68" fmla="*/ 2177041 w 3185444"/>
              <a:gd name="connsiteY68" fmla="*/ 841761 h 1051133"/>
              <a:gd name="connsiteX69" fmla="*/ 2177041 w 3185444"/>
              <a:gd name="connsiteY69" fmla="*/ 856716 h 1051133"/>
              <a:gd name="connsiteX70" fmla="*/ 2241134 w 3185444"/>
              <a:gd name="connsiteY70" fmla="*/ 856716 h 1051133"/>
              <a:gd name="connsiteX71" fmla="*/ 2241134 w 3185444"/>
              <a:gd name="connsiteY71" fmla="*/ 884490 h 1051133"/>
              <a:gd name="connsiteX72" fmla="*/ 2311637 w 3185444"/>
              <a:gd name="connsiteY72" fmla="*/ 884490 h 1051133"/>
              <a:gd name="connsiteX73" fmla="*/ 2311637 w 3185444"/>
              <a:gd name="connsiteY73" fmla="*/ 907991 h 1051133"/>
              <a:gd name="connsiteX74" fmla="*/ 2738927 w 3185444"/>
              <a:gd name="connsiteY74" fmla="*/ 907991 h 1051133"/>
              <a:gd name="connsiteX75" fmla="*/ 2738927 w 3185444"/>
              <a:gd name="connsiteY75" fmla="*/ 961402 h 1051133"/>
              <a:gd name="connsiteX76" fmla="*/ 2811566 w 3185444"/>
              <a:gd name="connsiteY76" fmla="*/ 961402 h 1051133"/>
              <a:gd name="connsiteX77" fmla="*/ 2811566 w 3185444"/>
              <a:gd name="connsiteY77" fmla="*/ 999858 h 1051133"/>
              <a:gd name="connsiteX78" fmla="*/ 2946162 w 3185444"/>
              <a:gd name="connsiteY78" fmla="*/ 999858 h 1051133"/>
              <a:gd name="connsiteX79" fmla="*/ 2946162 w 3185444"/>
              <a:gd name="connsiteY79" fmla="*/ 1051133 h 1051133"/>
              <a:gd name="connsiteX80" fmla="*/ 3185444 w 3185444"/>
              <a:gd name="connsiteY80" fmla="*/ 1051133 h 1051133"/>
              <a:gd name="connsiteX0" fmla="*/ 0 w 3185444"/>
              <a:gd name="connsiteY0" fmla="*/ 0 h 1051133"/>
              <a:gd name="connsiteX1" fmla="*/ 126050 w 3185444"/>
              <a:gd name="connsiteY1" fmla="*/ 0 h 1051133"/>
              <a:gd name="connsiteX2" fmla="*/ 126050 w 3185444"/>
              <a:gd name="connsiteY2" fmla="*/ 14955 h 1051133"/>
              <a:gd name="connsiteX3" fmla="*/ 155960 w 3185444"/>
              <a:gd name="connsiteY3" fmla="*/ 14955 h 1051133"/>
              <a:gd name="connsiteX4" fmla="*/ 155960 w 3185444"/>
              <a:gd name="connsiteY4" fmla="*/ 51275 h 1051133"/>
              <a:gd name="connsiteX5" fmla="*/ 207235 w 3185444"/>
              <a:gd name="connsiteY5" fmla="*/ 51275 h 1051133"/>
              <a:gd name="connsiteX6" fmla="*/ 207235 w 3185444"/>
              <a:gd name="connsiteY6" fmla="*/ 81185 h 1051133"/>
              <a:gd name="connsiteX7" fmla="*/ 316194 w 3185444"/>
              <a:gd name="connsiteY7" fmla="*/ 81185 h 1051133"/>
              <a:gd name="connsiteX8" fmla="*/ 316194 w 3185444"/>
              <a:gd name="connsiteY8" fmla="*/ 108959 h 1051133"/>
              <a:gd name="connsiteX9" fmla="*/ 363196 w 3185444"/>
              <a:gd name="connsiteY9" fmla="*/ 108959 h 1051133"/>
              <a:gd name="connsiteX10" fmla="*/ 363196 w 3185444"/>
              <a:gd name="connsiteY10" fmla="*/ 138869 h 1051133"/>
              <a:gd name="connsiteX11" fmla="*/ 442244 w 3185444"/>
              <a:gd name="connsiteY11" fmla="*/ 138869 h 1051133"/>
              <a:gd name="connsiteX12" fmla="*/ 442244 w 3185444"/>
              <a:gd name="connsiteY12" fmla="*/ 160234 h 1051133"/>
              <a:gd name="connsiteX13" fmla="*/ 465745 w 3185444"/>
              <a:gd name="connsiteY13" fmla="*/ 160234 h 1051133"/>
              <a:gd name="connsiteX14" fmla="*/ 465745 w 3185444"/>
              <a:gd name="connsiteY14" fmla="*/ 181598 h 1051133"/>
              <a:gd name="connsiteX15" fmla="*/ 487110 w 3185444"/>
              <a:gd name="connsiteY15" fmla="*/ 181598 h 1051133"/>
              <a:gd name="connsiteX16" fmla="*/ 487110 w 3185444"/>
              <a:gd name="connsiteY16" fmla="*/ 202963 h 1051133"/>
              <a:gd name="connsiteX17" fmla="*/ 549067 w 3185444"/>
              <a:gd name="connsiteY17" fmla="*/ 202963 h 1051133"/>
              <a:gd name="connsiteX18" fmla="*/ 549067 w 3185444"/>
              <a:gd name="connsiteY18" fmla="*/ 232873 h 1051133"/>
              <a:gd name="connsiteX19" fmla="*/ 591796 w 3185444"/>
              <a:gd name="connsiteY19" fmla="*/ 232873 h 1051133"/>
              <a:gd name="connsiteX20" fmla="*/ 591796 w 3185444"/>
              <a:gd name="connsiteY20" fmla="*/ 232873 h 1051133"/>
              <a:gd name="connsiteX21" fmla="*/ 660162 w 3185444"/>
              <a:gd name="connsiteY21" fmla="*/ 232873 h 1051133"/>
              <a:gd name="connsiteX22" fmla="*/ 660162 w 3185444"/>
              <a:gd name="connsiteY22" fmla="*/ 264920 h 1051133"/>
              <a:gd name="connsiteX23" fmla="*/ 705028 w 3185444"/>
              <a:gd name="connsiteY23" fmla="*/ 264920 h 1051133"/>
              <a:gd name="connsiteX24" fmla="*/ 705028 w 3185444"/>
              <a:gd name="connsiteY24" fmla="*/ 279875 h 1051133"/>
              <a:gd name="connsiteX25" fmla="*/ 747757 w 3185444"/>
              <a:gd name="connsiteY25" fmla="*/ 279875 h 1051133"/>
              <a:gd name="connsiteX26" fmla="*/ 747757 w 3185444"/>
              <a:gd name="connsiteY26" fmla="*/ 303376 h 1051133"/>
              <a:gd name="connsiteX27" fmla="*/ 826805 w 3185444"/>
              <a:gd name="connsiteY27" fmla="*/ 303376 h 1051133"/>
              <a:gd name="connsiteX28" fmla="*/ 826805 w 3185444"/>
              <a:gd name="connsiteY28" fmla="*/ 324740 h 1051133"/>
              <a:gd name="connsiteX29" fmla="*/ 873807 w 3185444"/>
              <a:gd name="connsiteY29" fmla="*/ 324740 h 1051133"/>
              <a:gd name="connsiteX30" fmla="*/ 873807 w 3185444"/>
              <a:gd name="connsiteY30" fmla="*/ 324740 h 1051133"/>
              <a:gd name="connsiteX31" fmla="*/ 874438 w 3185444"/>
              <a:gd name="connsiteY31" fmla="*/ 339695 h 1051133"/>
              <a:gd name="connsiteX32" fmla="*/ 933628 w 3185444"/>
              <a:gd name="connsiteY32" fmla="*/ 339695 h 1051133"/>
              <a:gd name="connsiteX33" fmla="*/ 933628 w 3185444"/>
              <a:gd name="connsiteY33" fmla="*/ 384561 h 1051133"/>
              <a:gd name="connsiteX34" fmla="*/ 959265 w 3185444"/>
              <a:gd name="connsiteY34" fmla="*/ 384561 h 1051133"/>
              <a:gd name="connsiteX35" fmla="*/ 959265 w 3185444"/>
              <a:gd name="connsiteY35" fmla="*/ 401652 h 1051133"/>
              <a:gd name="connsiteX36" fmla="*/ 991312 w 3185444"/>
              <a:gd name="connsiteY36" fmla="*/ 401652 h 1051133"/>
              <a:gd name="connsiteX37" fmla="*/ 991312 w 3185444"/>
              <a:gd name="connsiteY37" fmla="*/ 433699 h 1051133"/>
              <a:gd name="connsiteX38" fmla="*/ 1029768 w 3185444"/>
              <a:gd name="connsiteY38" fmla="*/ 433699 h 1051133"/>
              <a:gd name="connsiteX39" fmla="*/ 1029768 w 3185444"/>
              <a:gd name="connsiteY39" fmla="*/ 444381 h 1051133"/>
              <a:gd name="connsiteX40" fmla="*/ 1072497 w 3185444"/>
              <a:gd name="connsiteY40" fmla="*/ 444381 h 1051133"/>
              <a:gd name="connsiteX41" fmla="*/ 1072497 w 3185444"/>
              <a:gd name="connsiteY41" fmla="*/ 463609 h 1051133"/>
              <a:gd name="connsiteX42" fmla="*/ 1145136 w 3185444"/>
              <a:gd name="connsiteY42" fmla="*/ 463609 h 1051133"/>
              <a:gd name="connsiteX43" fmla="*/ 1145136 w 3185444"/>
              <a:gd name="connsiteY43" fmla="*/ 482837 h 1051133"/>
              <a:gd name="connsiteX44" fmla="*/ 1301097 w 3185444"/>
              <a:gd name="connsiteY44" fmla="*/ 482837 h 1051133"/>
              <a:gd name="connsiteX45" fmla="*/ 1301097 w 3185444"/>
              <a:gd name="connsiteY45" fmla="*/ 495656 h 1051133"/>
              <a:gd name="connsiteX46" fmla="*/ 1322461 w 3185444"/>
              <a:gd name="connsiteY46" fmla="*/ 495656 h 1051133"/>
              <a:gd name="connsiteX47" fmla="*/ 1322461 w 3185444"/>
              <a:gd name="connsiteY47" fmla="*/ 534112 h 1051133"/>
              <a:gd name="connsiteX48" fmla="*/ 1397237 w 3185444"/>
              <a:gd name="connsiteY48" fmla="*/ 534112 h 1051133"/>
              <a:gd name="connsiteX49" fmla="*/ 1397237 w 3185444"/>
              <a:gd name="connsiteY49" fmla="*/ 561886 h 1051133"/>
              <a:gd name="connsiteX50" fmla="*/ 1480558 w 3185444"/>
              <a:gd name="connsiteY50" fmla="*/ 561886 h 1051133"/>
              <a:gd name="connsiteX51" fmla="*/ 1480558 w 3185444"/>
              <a:gd name="connsiteY51" fmla="*/ 589660 h 1051133"/>
              <a:gd name="connsiteX52" fmla="*/ 1568153 w 3185444"/>
              <a:gd name="connsiteY52" fmla="*/ 589660 h 1051133"/>
              <a:gd name="connsiteX53" fmla="*/ 1568153 w 3185444"/>
              <a:gd name="connsiteY53" fmla="*/ 619570 h 1051133"/>
              <a:gd name="connsiteX54" fmla="*/ 1619428 w 3185444"/>
              <a:gd name="connsiteY54" fmla="*/ 619570 h 1051133"/>
              <a:gd name="connsiteX55" fmla="*/ 1619428 w 3185444"/>
              <a:gd name="connsiteY55" fmla="*/ 658026 h 1051133"/>
              <a:gd name="connsiteX56" fmla="*/ 1696340 w 3185444"/>
              <a:gd name="connsiteY56" fmla="*/ 658026 h 1051133"/>
              <a:gd name="connsiteX57" fmla="*/ 1696340 w 3185444"/>
              <a:gd name="connsiteY57" fmla="*/ 698619 h 1051133"/>
              <a:gd name="connsiteX58" fmla="*/ 1734796 w 3185444"/>
              <a:gd name="connsiteY58" fmla="*/ 698619 h 1051133"/>
              <a:gd name="connsiteX59" fmla="*/ 1734796 w 3185444"/>
              <a:gd name="connsiteY59" fmla="*/ 728529 h 1051133"/>
              <a:gd name="connsiteX60" fmla="*/ 1783934 w 3185444"/>
              <a:gd name="connsiteY60" fmla="*/ 728529 h 1051133"/>
              <a:gd name="connsiteX61" fmla="*/ 1783934 w 3185444"/>
              <a:gd name="connsiteY61" fmla="*/ 760576 h 1051133"/>
              <a:gd name="connsiteX62" fmla="*/ 1826663 w 3185444"/>
              <a:gd name="connsiteY62" fmla="*/ 760576 h 1051133"/>
              <a:gd name="connsiteX63" fmla="*/ 1826663 w 3185444"/>
              <a:gd name="connsiteY63" fmla="*/ 790486 h 1051133"/>
              <a:gd name="connsiteX64" fmla="*/ 1843755 w 3185444"/>
              <a:gd name="connsiteY64" fmla="*/ 790486 h 1051133"/>
              <a:gd name="connsiteX65" fmla="*/ 1843755 w 3185444"/>
              <a:gd name="connsiteY65" fmla="*/ 826806 h 1051133"/>
              <a:gd name="connsiteX66" fmla="*/ 2095856 w 3185444"/>
              <a:gd name="connsiteY66" fmla="*/ 826806 h 1051133"/>
              <a:gd name="connsiteX67" fmla="*/ 2095856 w 3185444"/>
              <a:gd name="connsiteY67" fmla="*/ 841761 h 1051133"/>
              <a:gd name="connsiteX68" fmla="*/ 2177041 w 3185444"/>
              <a:gd name="connsiteY68" fmla="*/ 841761 h 1051133"/>
              <a:gd name="connsiteX69" fmla="*/ 2177041 w 3185444"/>
              <a:gd name="connsiteY69" fmla="*/ 856716 h 1051133"/>
              <a:gd name="connsiteX70" fmla="*/ 2241134 w 3185444"/>
              <a:gd name="connsiteY70" fmla="*/ 856716 h 1051133"/>
              <a:gd name="connsiteX71" fmla="*/ 2241134 w 3185444"/>
              <a:gd name="connsiteY71" fmla="*/ 884490 h 1051133"/>
              <a:gd name="connsiteX72" fmla="*/ 2311637 w 3185444"/>
              <a:gd name="connsiteY72" fmla="*/ 884490 h 1051133"/>
              <a:gd name="connsiteX73" fmla="*/ 2311637 w 3185444"/>
              <a:gd name="connsiteY73" fmla="*/ 907991 h 1051133"/>
              <a:gd name="connsiteX74" fmla="*/ 2738927 w 3185444"/>
              <a:gd name="connsiteY74" fmla="*/ 907991 h 1051133"/>
              <a:gd name="connsiteX75" fmla="*/ 2738927 w 3185444"/>
              <a:gd name="connsiteY75" fmla="*/ 961402 h 1051133"/>
              <a:gd name="connsiteX76" fmla="*/ 2811566 w 3185444"/>
              <a:gd name="connsiteY76" fmla="*/ 961402 h 1051133"/>
              <a:gd name="connsiteX77" fmla="*/ 2811566 w 3185444"/>
              <a:gd name="connsiteY77" fmla="*/ 999858 h 1051133"/>
              <a:gd name="connsiteX78" fmla="*/ 2946162 w 3185444"/>
              <a:gd name="connsiteY78" fmla="*/ 999858 h 1051133"/>
              <a:gd name="connsiteX79" fmla="*/ 2946162 w 3185444"/>
              <a:gd name="connsiteY79" fmla="*/ 1051133 h 1051133"/>
              <a:gd name="connsiteX80" fmla="*/ 3185444 w 3185444"/>
              <a:gd name="connsiteY80" fmla="*/ 1051133 h 1051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185444" h="1051133">
                <a:moveTo>
                  <a:pt x="0" y="0"/>
                </a:moveTo>
                <a:lnTo>
                  <a:pt x="126050" y="0"/>
                </a:lnTo>
                <a:lnTo>
                  <a:pt x="126050" y="14955"/>
                </a:lnTo>
                <a:lnTo>
                  <a:pt x="155960" y="14955"/>
                </a:lnTo>
                <a:lnTo>
                  <a:pt x="155960" y="51275"/>
                </a:lnTo>
                <a:lnTo>
                  <a:pt x="207235" y="51275"/>
                </a:lnTo>
                <a:lnTo>
                  <a:pt x="207235" y="81185"/>
                </a:lnTo>
                <a:lnTo>
                  <a:pt x="316194" y="81185"/>
                </a:lnTo>
                <a:lnTo>
                  <a:pt x="316194" y="108959"/>
                </a:lnTo>
                <a:lnTo>
                  <a:pt x="363196" y="108959"/>
                </a:lnTo>
                <a:lnTo>
                  <a:pt x="363196" y="138869"/>
                </a:lnTo>
                <a:lnTo>
                  <a:pt x="442244" y="138869"/>
                </a:lnTo>
                <a:lnTo>
                  <a:pt x="442244" y="160234"/>
                </a:lnTo>
                <a:lnTo>
                  <a:pt x="465745" y="160234"/>
                </a:lnTo>
                <a:lnTo>
                  <a:pt x="465745" y="181598"/>
                </a:lnTo>
                <a:lnTo>
                  <a:pt x="487110" y="181598"/>
                </a:lnTo>
                <a:lnTo>
                  <a:pt x="487110" y="202963"/>
                </a:lnTo>
                <a:lnTo>
                  <a:pt x="549067" y="202963"/>
                </a:lnTo>
                <a:lnTo>
                  <a:pt x="549067" y="232873"/>
                </a:lnTo>
                <a:lnTo>
                  <a:pt x="591796" y="232873"/>
                </a:lnTo>
                <a:lnTo>
                  <a:pt x="591796" y="232873"/>
                </a:lnTo>
                <a:lnTo>
                  <a:pt x="660162" y="232873"/>
                </a:lnTo>
                <a:lnTo>
                  <a:pt x="660162" y="264920"/>
                </a:lnTo>
                <a:lnTo>
                  <a:pt x="705028" y="264920"/>
                </a:lnTo>
                <a:lnTo>
                  <a:pt x="705028" y="279875"/>
                </a:lnTo>
                <a:lnTo>
                  <a:pt x="747757" y="279875"/>
                </a:lnTo>
                <a:lnTo>
                  <a:pt x="747757" y="303376"/>
                </a:lnTo>
                <a:lnTo>
                  <a:pt x="826805" y="303376"/>
                </a:lnTo>
                <a:lnTo>
                  <a:pt x="826805" y="324740"/>
                </a:lnTo>
                <a:lnTo>
                  <a:pt x="873807" y="324740"/>
                </a:lnTo>
                <a:lnTo>
                  <a:pt x="873807" y="324740"/>
                </a:lnTo>
                <a:cubicBezTo>
                  <a:pt x="873912" y="327232"/>
                  <a:pt x="874228" y="334710"/>
                  <a:pt x="874438" y="339695"/>
                </a:cubicBezTo>
                <a:lnTo>
                  <a:pt x="933628" y="339695"/>
                </a:lnTo>
                <a:lnTo>
                  <a:pt x="933628" y="384561"/>
                </a:lnTo>
                <a:lnTo>
                  <a:pt x="959265" y="384561"/>
                </a:lnTo>
                <a:lnTo>
                  <a:pt x="959265" y="401652"/>
                </a:lnTo>
                <a:lnTo>
                  <a:pt x="991312" y="401652"/>
                </a:lnTo>
                <a:lnTo>
                  <a:pt x="991312" y="433699"/>
                </a:lnTo>
                <a:lnTo>
                  <a:pt x="1029768" y="433699"/>
                </a:lnTo>
                <a:lnTo>
                  <a:pt x="1029768" y="444381"/>
                </a:lnTo>
                <a:lnTo>
                  <a:pt x="1072497" y="444381"/>
                </a:lnTo>
                <a:lnTo>
                  <a:pt x="1072497" y="463609"/>
                </a:lnTo>
                <a:lnTo>
                  <a:pt x="1145136" y="463609"/>
                </a:lnTo>
                <a:lnTo>
                  <a:pt x="1145136" y="482837"/>
                </a:lnTo>
                <a:lnTo>
                  <a:pt x="1301097" y="482837"/>
                </a:lnTo>
                <a:lnTo>
                  <a:pt x="1301097" y="495656"/>
                </a:lnTo>
                <a:lnTo>
                  <a:pt x="1322461" y="495656"/>
                </a:lnTo>
                <a:lnTo>
                  <a:pt x="1322461" y="534112"/>
                </a:lnTo>
                <a:lnTo>
                  <a:pt x="1397237" y="534112"/>
                </a:lnTo>
                <a:lnTo>
                  <a:pt x="1397237" y="561886"/>
                </a:lnTo>
                <a:lnTo>
                  <a:pt x="1480558" y="561886"/>
                </a:lnTo>
                <a:lnTo>
                  <a:pt x="1480558" y="589660"/>
                </a:lnTo>
                <a:lnTo>
                  <a:pt x="1568153" y="589660"/>
                </a:lnTo>
                <a:lnTo>
                  <a:pt x="1568153" y="619570"/>
                </a:lnTo>
                <a:lnTo>
                  <a:pt x="1619428" y="619570"/>
                </a:lnTo>
                <a:lnTo>
                  <a:pt x="1619428" y="658026"/>
                </a:lnTo>
                <a:lnTo>
                  <a:pt x="1696340" y="658026"/>
                </a:lnTo>
                <a:lnTo>
                  <a:pt x="1696340" y="698619"/>
                </a:lnTo>
                <a:lnTo>
                  <a:pt x="1734796" y="698619"/>
                </a:lnTo>
                <a:lnTo>
                  <a:pt x="1734796" y="728529"/>
                </a:lnTo>
                <a:lnTo>
                  <a:pt x="1783934" y="728529"/>
                </a:lnTo>
                <a:lnTo>
                  <a:pt x="1783934" y="760576"/>
                </a:lnTo>
                <a:lnTo>
                  <a:pt x="1826663" y="760576"/>
                </a:lnTo>
                <a:lnTo>
                  <a:pt x="1826663" y="790486"/>
                </a:lnTo>
                <a:lnTo>
                  <a:pt x="1843755" y="790486"/>
                </a:lnTo>
                <a:lnTo>
                  <a:pt x="1843755" y="826806"/>
                </a:lnTo>
                <a:lnTo>
                  <a:pt x="2095856" y="826806"/>
                </a:lnTo>
                <a:lnTo>
                  <a:pt x="2095856" y="841761"/>
                </a:lnTo>
                <a:lnTo>
                  <a:pt x="2177041" y="841761"/>
                </a:lnTo>
                <a:lnTo>
                  <a:pt x="2177041" y="856716"/>
                </a:lnTo>
                <a:lnTo>
                  <a:pt x="2241134" y="856716"/>
                </a:lnTo>
                <a:lnTo>
                  <a:pt x="2241134" y="884490"/>
                </a:lnTo>
                <a:lnTo>
                  <a:pt x="2311637" y="884490"/>
                </a:lnTo>
                <a:lnTo>
                  <a:pt x="2311637" y="907991"/>
                </a:lnTo>
                <a:lnTo>
                  <a:pt x="2738927" y="907991"/>
                </a:lnTo>
                <a:lnTo>
                  <a:pt x="2738927" y="961402"/>
                </a:lnTo>
                <a:lnTo>
                  <a:pt x="2811566" y="961402"/>
                </a:lnTo>
                <a:lnTo>
                  <a:pt x="2811566" y="999858"/>
                </a:lnTo>
                <a:lnTo>
                  <a:pt x="2946162" y="999858"/>
                </a:lnTo>
                <a:lnTo>
                  <a:pt x="2946162" y="1051133"/>
                </a:lnTo>
                <a:lnTo>
                  <a:pt x="3185444" y="1051133"/>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5" name="Freeform: Shape 234">
            <a:extLst>
              <a:ext uri="{FF2B5EF4-FFF2-40B4-BE49-F238E27FC236}">
                <a16:creationId xmlns:a16="http://schemas.microsoft.com/office/drawing/2014/main" id="{5D0B1392-D3B6-4B07-9907-F30D3F0405AB}"/>
              </a:ext>
            </a:extLst>
          </p:cNvPr>
          <p:cNvSpPr/>
          <p:nvPr/>
        </p:nvSpPr>
        <p:spPr bwMode="auto">
          <a:xfrm>
            <a:off x="4133348" y="4477238"/>
            <a:ext cx="1257503" cy="519016"/>
          </a:xfrm>
          <a:custGeom>
            <a:avLst/>
            <a:gdLst>
              <a:gd name="connsiteX0" fmla="*/ 0 w 2219770"/>
              <a:gd name="connsiteY0" fmla="*/ 0 h 867398"/>
              <a:gd name="connsiteX1" fmla="*/ 85458 w 2219770"/>
              <a:gd name="connsiteY1" fmla="*/ 0 h 867398"/>
              <a:gd name="connsiteX2" fmla="*/ 85458 w 2219770"/>
              <a:gd name="connsiteY2" fmla="*/ 36319 h 867398"/>
              <a:gd name="connsiteX3" fmla="*/ 160233 w 2219770"/>
              <a:gd name="connsiteY3" fmla="*/ 36319 h 867398"/>
              <a:gd name="connsiteX4" fmla="*/ 160233 w 2219770"/>
              <a:gd name="connsiteY4" fmla="*/ 76912 h 867398"/>
              <a:gd name="connsiteX5" fmla="*/ 258510 w 2219770"/>
              <a:gd name="connsiteY5" fmla="*/ 76912 h 867398"/>
              <a:gd name="connsiteX6" fmla="*/ 258510 w 2219770"/>
              <a:gd name="connsiteY6" fmla="*/ 96140 h 867398"/>
              <a:gd name="connsiteX7" fmla="*/ 316194 w 2219770"/>
              <a:gd name="connsiteY7" fmla="*/ 96140 h 867398"/>
              <a:gd name="connsiteX8" fmla="*/ 316194 w 2219770"/>
              <a:gd name="connsiteY8" fmla="*/ 132460 h 867398"/>
              <a:gd name="connsiteX9" fmla="*/ 380288 w 2219770"/>
              <a:gd name="connsiteY9" fmla="*/ 132460 h 867398"/>
              <a:gd name="connsiteX10" fmla="*/ 380288 w 2219770"/>
              <a:gd name="connsiteY10" fmla="*/ 153824 h 867398"/>
              <a:gd name="connsiteX11" fmla="*/ 433699 w 2219770"/>
              <a:gd name="connsiteY11" fmla="*/ 153824 h 867398"/>
              <a:gd name="connsiteX12" fmla="*/ 433699 w 2219770"/>
              <a:gd name="connsiteY12" fmla="*/ 188007 h 867398"/>
              <a:gd name="connsiteX13" fmla="*/ 487110 w 2219770"/>
              <a:gd name="connsiteY13" fmla="*/ 188007 h 867398"/>
              <a:gd name="connsiteX14" fmla="*/ 487110 w 2219770"/>
              <a:gd name="connsiteY14" fmla="*/ 211508 h 867398"/>
              <a:gd name="connsiteX15" fmla="*/ 504202 w 2219770"/>
              <a:gd name="connsiteY15" fmla="*/ 211508 h 867398"/>
              <a:gd name="connsiteX16" fmla="*/ 504202 w 2219770"/>
              <a:gd name="connsiteY16" fmla="*/ 243555 h 867398"/>
              <a:gd name="connsiteX17" fmla="*/ 555476 w 2219770"/>
              <a:gd name="connsiteY17" fmla="*/ 243555 h 867398"/>
              <a:gd name="connsiteX18" fmla="*/ 555476 w 2219770"/>
              <a:gd name="connsiteY18" fmla="*/ 271329 h 867398"/>
              <a:gd name="connsiteX19" fmla="*/ 608888 w 2219770"/>
              <a:gd name="connsiteY19" fmla="*/ 271329 h 867398"/>
              <a:gd name="connsiteX20" fmla="*/ 608888 w 2219770"/>
              <a:gd name="connsiteY20" fmla="*/ 286284 h 867398"/>
              <a:gd name="connsiteX21" fmla="*/ 707164 w 2219770"/>
              <a:gd name="connsiteY21" fmla="*/ 286284 h 867398"/>
              <a:gd name="connsiteX22" fmla="*/ 707164 w 2219770"/>
              <a:gd name="connsiteY22" fmla="*/ 307648 h 867398"/>
              <a:gd name="connsiteX23" fmla="*/ 764848 w 2219770"/>
              <a:gd name="connsiteY23" fmla="*/ 307648 h 867398"/>
              <a:gd name="connsiteX24" fmla="*/ 764848 w 2219770"/>
              <a:gd name="connsiteY24" fmla="*/ 348241 h 867398"/>
              <a:gd name="connsiteX25" fmla="*/ 860989 w 2219770"/>
              <a:gd name="connsiteY25" fmla="*/ 348241 h 867398"/>
              <a:gd name="connsiteX26" fmla="*/ 860989 w 2219770"/>
              <a:gd name="connsiteY26" fmla="*/ 361060 h 867398"/>
              <a:gd name="connsiteX27" fmla="*/ 910127 w 2219770"/>
              <a:gd name="connsiteY27" fmla="*/ 361060 h 867398"/>
              <a:gd name="connsiteX28" fmla="*/ 910127 w 2219770"/>
              <a:gd name="connsiteY28" fmla="*/ 408061 h 867398"/>
              <a:gd name="connsiteX29" fmla="*/ 1044723 w 2219770"/>
              <a:gd name="connsiteY29" fmla="*/ 408061 h 867398"/>
              <a:gd name="connsiteX30" fmla="*/ 1044723 w 2219770"/>
              <a:gd name="connsiteY30" fmla="*/ 437972 h 867398"/>
              <a:gd name="connsiteX31" fmla="*/ 1085316 w 2219770"/>
              <a:gd name="connsiteY31" fmla="*/ 437972 h 867398"/>
              <a:gd name="connsiteX32" fmla="*/ 1085316 w 2219770"/>
              <a:gd name="connsiteY32" fmla="*/ 474291 h 867398"/>
              <a:gd name="connsiteX33" fmla="*/ 1153682 w 2219770"/>
              <a:gd name="connsiteY33" fmla="*/ 474291 h 867398"/>
              <a:gd name="connsiteX34" fmla="*/ 1153682 w 2219770"/>
              <a:gd name="connsiteY34" fmla="*/ 502065 h 867398"/>
              <a:gd name="connsiteX35" fmla="*/ 1204957 w 2219770"/>
              <a:gd name="connsiteY35" fmla="*/ 502065 h 867398"/>
              <a:gd name="connsiteX36" fmla="*/ 1204957 w 2219770"/>
              <a:gd name="connsiteY36" fmla="*/ 525566 h 867398"/>
              <a:gd name="connsiteX37" fmla="*/ 1254095 w 2219770"/>
              <a:gd name="connsiteY37" fmla="*/ 525566 h 867398"/>
              <a:gd name="connsiteX38" fmla="*/ 1254095 w 2219770"/>
              <a:gd name="connsiteY38" fmla="*/ 536248 h 867398"/>
              <a:gd name="connsiteX39" fmla="*/ 1407919 w 2219770"/>
              <a:gd name="connsiteY39" fmla="*/ 536248 h 867398"/>
              <a:gd name="connsiteX40" fmla="*/ 1407919 w 2219770"/>
              <a:gd name="connsiteY40" fmla="*/ 555476 h 867398"/>
              <a:gd name="connsiteX41" fmla="*/ 1442103 w 2219770"/>
              <a:gd name="connsiteY41" fmla="*/ 555476 h 867398"/>
              <a:gd name="connsiteX42" fmla="*/ 1442103 w 2219770"/>
              <a:gd name="connsiteY42" fmla="*/ 578977 h 867398"/>
              <a:gd name="connsiteX43" fmla="*/ 1719841 w 2219770"/>
              <a:gd name="connsiteY43" fmla="*/ 578977 h 867398"/>
              <a:gd name="connsiteX44" fmla="*/ 1719841 w 2219770"/>
              <a:gd name="connsiteY44" fmla="*/ 621706 h 867398"/>
              <a:gd name="connsiteX45" fmla="*/ 1999716 w 2219770"/>
              <a:gd name="connsiteY45" fmla="*/ 621706 h 867398"/>
              <a:gd name="connsiteX46" fmla="*/ 1999716 w 2219770"/>
              <a:gd name="connsiteY46" fmla="*/ 711437 h 867398"/>
              <a:gd name="connsiteX47" fmla="*/ 2029626 w 2219770"/>
              <a:gd name="connsiteY47" fmla="*/ 711437 h 867398"/>
              <a:gd name="connsiteX48" fmla="*/ 2029626 w 2219770"/>
              <a:gd name="connsiteY48" fmla="*/ 796895 h 867398"/>
              <a:gd name="connsiteX49" fmla="*/ 2142858 w 2219770"/>
              <a:gd name="connsiteY49" fmla="*/ 796895 h 867398"/>
              <a:gd name="connsiteX50" fmla="*/ 2142858 w 2219770"/>
              <a:gd name="connsiteY50" fmla="*/ 867398 h 867398"/>
              <a:gd name="connsiteX51" fmla="*/ 2219770 w 2219770"/>
              <a:gd name="connsiteY51" fmla="*/ 867398 h 867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219770" h="867398">
                <a:moveTo>
                  <a:pt x="0" y="0"/>
                </a:moveTo>
                <a:lnTo>
                  <a:pt x="85458" y="0"/>
                </a:lnTo>
                <a:lnTo>
                  <a:pt x="85458" y="36319"/>
                </a:lnTo>
                <a:lnTo>
                  <a:pt x="160233" y="36319"/>
                </a:lnTo>
                <a:lnTo>
                  <a:pt x="160233" y="76912"/>
                </a:lnTo>
                <a:lnTo>
                  <a:pt x="258510" y="76912"/>
                </a:lnTo>
                <a:lnTo>
                  <a:pt x="258510" y="96140"/>
                </a:lnTo>
                <a:lnTo>
                  <a:pt x="316194" y="96140"/>
                </a:lnTo>
                <a:lnTo>
                  <a:pt x="316194" y="132460"/>
                </a:lnTo>
                <a:lnTo>
                  <a:pt x="380288" y="132460"/>
                </a:lnTo>
                <a:lnTo>
                  <a:pt x="380288" y="153824"/>
                </a:lnTo>
                <a:lnTo>
                  <a:pt x="433699" y="153824"/>
                </a:lnTo>
                <a:lnTo>
                  <a:pt x="433699" y="188007"/>
                </a:lnTo>
                <a:lnTo>
                  <a:pt x="487110" y="188007"/>
                </a:lnTo>
                <a:lnTo>
                  <a:pt x="487110" y="211508"/>
                </a:lnTo>
                <a:lnTo>
                  <a:pt x="504202" y="211508"/>
                </a:lnTo>
                <a:lnTo>
                  <a:pt x="504202" y="243555"/>
                </a:lnTo>
                <a:lnTo>
                  <a:pt x="555476" y="243555"/>
                </a:lnTo>
                <a:lnTo>
                  <a:pt x="555476" y="271329"/>
                </a:lnTo>
                <a:lnTo>
                  <a:pt x="608888" y="271329"/>
                </a:lnTo>
                <a:lnTo>
                  <a:pt x="608888" y="286284"/>
                </a:lnTo>
                <a:lnTo>
                  <a:pt x="707164" y="286284"/>
                </a:lnTo>
                <a:lnTo>
                  <a:pt x="707164" y="307648"/>
                </a:lnTo>
                <a:lnTo>
                  <a:pt x="764848" y="307648"/>
                </a:lnTo>
                <a:lnTo>
                  <a:pt x="764848" y="348241"/>
                </a:lnTo>
                <a:lnTo>
                  <a:pt x="860989" y="348241"/>
                </a:lnTo>
                <a:lnTo>
                  <a:pt x="860989" y="361060"/>
                </a:lnTo>
                <a:lnTo>
                  <a:pt x="910127" y="361060"/>
                </a:lnTo>
                <a:lnTo>
                  <a:pt x="910127" y="408061"/>
                </a:lnTo>
                <a:lnTo>
                  <a:pt x="1044723" y="408061"/>
                </a:lnTo>
                <a:lnTo>
                  <a:pt x="1044723" y="437972"/>
                </a:lnTo>
                <a:lnTo>
                  <a:pt x="1085316" y="437972"/>
                </a:lnTo>
                <a:lnTo>
                  <a:pt x="1085316" y="474291"/>
                </a:lnTo>
                <a:lnTo>
                  <a:pt x="1153682" y="474291"/>
                </a:lnTo>
                <a:lnTo>
                  <a:pt x="1153682" y="502065"/>
                </a:lnTo>
                <a:lnTo>
                  <a:pt x="1204957" y="502065"/>
                </a:lnTo>
                <a:lnTo>
                  <a:pt x="1204957" y="525566"/>
                </a:lnTo>
                <a:lnTo>
                  <a:pt x="1254095" y="525566"/>
                </a:lnTo>
                <a:lnTo>
                  <a:pt x="1254095" y="536248"/>
                </a:lnTo>
                <a:lnTo>
                  <a:pt x="1407919" y="536248"/>
                </a:lnTo>
                <a:lnTo>
                  <a:pt x="1407919" y="555476"/>
                </a:lnTo>
                <a:lnTo>
                  <a:pt x="1442103" y="555476"/>
                </a:lnTo>
                <a:lnTo>
                  <a:pt x="1442103" y="578977"/>
                </a:lnTo>
                <a:lnTo>
                  <a:pt x="1719841" y="578977"/>
                </a:lnTo>
                <a:lnTo>
                  <a:pt x="1719841" y="621706"/>
                </a:lnTo>
                <a:lnTo>
                  <a:pt x="1999716" y="621706"/>
                </a:lnTo>
                <a:lnTo>
                  <a:pt x="1999716" y="711437"/>
                </a:lnTo>
                <a:lnTo>
                  <a:pt x="2029626" y="711437"/>
                </a:lnTo>
                <a:lnTo>
                  <a:pt x="2029626" y="796895"/>
                </a:lnTo>
                <a:lnTo>
                  <a:pt x="2142858" y="796895"/>
                </a:lnTo>
                <a:lnTo>
                  <a:pt x="2142858" y="867398"/>
                </a:lnTo>
                <a:lnTo>
                  <a:pt x="2219770" y="867398"/>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6" name="Freeform 141">
            <a:extLst>
              <a:ext uri="{FF2B5EF4-FFF2-40B4-BE49-F238E27FC236}">
                <a16:creationId xmlns:a16="http://schemas.microsoft.com/office/drawing/2014/main" id="{BC50728C-FE45-45E9-B63E-D69D056D86D3}"/>
              </a:ext>
            </a:extLst>
          </p:cNvPr>
          <p:cNvSpPr/>
          <p:nvPr/>
        </p:nvSpPr>
        <p:spPr bwMode="auto">
          <a:xfrm>
            <a:off x="2024356" y="3494019"/>
            <a:ext cx="1625052" cy="480170"/>
          </a:xfrm>
          <a:custGeom>
            <a:avLst/>
            <a:gdLst>
              <a:gd name="connsiteX0" fmla="*/ 0 w 2958353"/>
              <a:gd name="connsiteY0" fmla="*/ 0 h 831649"/>
              <a:gd name="connsiteX1" fmla="*/ 132402 w 2958353"/>
              <a:gd name="connsiteY1" fmla="*/ 0 h 831649"/>
              <a:gd name="connsiteX2" fmla="*/ 132402 w 2958353"/>
              <a:gd name="connsiteY2" fmla="*/ 28963 h 831649"/>
              <a:gd name="connsiteX3" fmla="*/ 177915 w 2958353"/>
              <a:gd name="connsiteY3" fmla="*/ 28963 h 831649"/>
              <a:gd name="connsiteX4" fmla="*/ 177915 w 2958353"/>
              <a:gd name="connsiteY4" fmla="*/ 41376 h 831649"/>
              <a:gd name="connsiteX5" fmla="*/ 202741 w 2958353"/>
              <a:gd name="connsiteY5" fmla="*/ 41376 h 831649"/>
              <a:gd name="connsiteX6" fmla="*/ 202741 w 2958353"/>
              <a:gd name="connsiteY6" fmla="*/ 53789 h 831649"/>
              <a:gd name="connsiteX7" fmla="*/ 223428 w 2958353"/>
              <a:gd name="connsiteY7" fmla="*/ 53789 h 831649"/>
              <a:gd name="connsiteX8" fmla="*/ 223428 w 2958353"/>
              <a:gd name="connsiteY8" fmla="*/ 74476 h 831649"/>
              <a:gd name="connsiteX9" fmla="*/ 339280 w 2958353"/>
              <a:gd name="connsiteY9" fmla="*/ 74476 h 831649"/>
              <a:gd name="connsiteX10" fmla="*/ 339280 w 2958353"/>
              <a:gd name="connsiteY10" fmla="*/ 91027 h 831649"/>
              <a:gd name="connsiteX11" fmla="*/ 359968 w 2958353"/>
              <a:gd name="connsiteY11" fmla="*/ 91027 h 831649"/>
              <a:gd name="connsiteX12" fmla="*/ 359968 w 2958353"/>
              <a:gd name="connsiteY12" fmla="*/ 124127 h 831649"/>
              <a:gd name="connsiteX13" fmla="*/ 380656 w 2958353"/>
              <a:gd name="connsiteY13" fmla="*/ 124127 h 831649"/>
              <a:gd name="connsiteX14" fmla="*/ 380656 w 2958353"/>
              <a:gd name="connsiteY14" fmla="*/ 140677 h 831649"/>
              <a:gd name="connsiteX15" fmla="*/ 562708 w 2958353"/>
              <a:gd name="connsiteY15" fmla="*/ 140677 h 831649"/>
              <a:gd name="connsiteX16" fmla="*/ 562708 w 2958353"/>
              <a:gd name="connsiteY16" fmla="*/ 148953 h 831649"/>
              <a:gd name="connsiteX17" fmla="*/ 579258 w 2958353"/>
              <a:gd name="connsiteY17" fmla="*/ 148953 h 831649"/>
              <a:gd name="connsiteX18" fmla="*/ 579258 w 2958353"/>
              <a:gd name="connsiteY18" fmla="*/ 165503 h 831649"/>
              <a:gd name="connsiteX19" fmla="*/ 666147 w 2958353"/>
              <a:gd name="connsiteY19" fmla="*/ 165503 h 831649"/>
              <a:gd name="connsiteX20" fmla="*/ 666147 w 2958353"/>
              <a:gd name="connsiteY20" fmla="*/ 177915 h 831649"/>
              <a:gd name="connsiteX21" fmla="*/ 732348 w 2958353"/>
              <a:gd name="connsiteY21" fmla="*/ 177915 h 831649"/>
              <a:gd name="connsiteX22" fmla="*/ 732348 w 2958353"/>
              <a:gd name="connsiteY22" fmla="*/ 194466 h 831649"/>
              <a:gd name="connsiteX23" fmla="*/ 802686 w 2958353"/>
              <a:gd name="connsiteY23" fmla="*/ 194466 h 831649"/>
              <a:gd name="connsiteX24" fmla="*/ 802686 w 2958353"/>
              <a:gd name="connsiteY24" fmla="*/ 215153 h 831649"/>
              <a:gd name="connsiteX25" fmla="*/ 918538 w 2958353"/>
              <a:gd name="connsiteY25" fmla="*/ 215153 h 831649"/>
              <a:gd name="connsiteX26" fmla="*/ 918538 w 2958353"/>
              <a:gd name="connsiteY26" fmla="*/ 223429 h 831649"/>
              <a:gd name="connsiteX27" fmla="*/ 964051 w 2958353"/>
              <a:gd name="connsiteY27" fmla="*/ 223429 h 831649"/>
              <a:gd name="connsiteX28" fmla="*/ 964051 w 2958353"/>
              <a:gd name="connsiteY28" fmla="*/ 244116 h 831649"/>
              <a:gd name="connsiteX29" fmla="*/ 1038527 w 2958353"/>
              <a:gd name="connsiteY29" fmla="*/ 244116 h 831649"/>
              <a:gd name="connsiteX30" fmla="*/ 1038527 w 2958353"/>
              <a:gd name="connsiteY30" fmla="*/ 273079 h 831649"/>
              <a:gd name="connsiteX31" fmla="*/ 1063352 w 2958353"/>
              <a:gd name="connsiteY31" fmla="*/ 273079 h 831649"/>
              <a:gd name="connsiteX32" fmla="*/ 1063352 w 2958353"/>
              <a:gd name="connsiteY32" fmla="*/ 289629 h 831649"/>
              <a:gd name="connsiteX33" fmla="*/ 1092315 w 2958353"/>
              <a:gd name="connsiteY33" fmla="*/ 289629 h 831649"/>
              <a:gd name="connsiteX34" fmla="*/ 1092315 w 2958353"/>
              <a:gd name="connsiteY34" fmla="*/ 302042 h 831649"/>
              <a:gd name="connsiteX35" fmla="*/ 1092315 w 2958353"/>
              <a:gd name="connsiteY35" fmla="*/ 314455 h 831649"/>
              <a:gd name="connsiteX36" fmla="*/ 1154379 w 2958353"/>
              <a:gd name="connsiteY36" fmla="*/ 314455 h 831649"/>
              <a:gd name="connsiteX37" fmla="*/ 1154379 w 2958353"/>
              <a:gd name="connsiteY37" fmla="*/ 318592 h 831649"/>
              <a:gd name="connsiteX38" fmla="*/ 1195754 w 2958353"/>
              <a:gd name="connsiteY38" fmla="*/ 318592 h 831649"/>
              <a:gd name="connsiteX39" fmla="*/ 1195754 w 2958353"/>
              <a:gd name="connsiteY39" fmla="*/ 331005 h 831649"/>
              <a:gd name="connsiteX40" fmla="*/ 1311606 w 2958353"/>
              <a:gd name="connsiteY40" fmla="*/ 331005 h 831649"/>
              <a:gd name="connsiteX41" fmla="*/ 1311606 w 2958353"/>
              <a:gd name="connsiteY41" fmla="*/ 343418 h 831649"/>
              <a:gd name="connsiteX42" fmla="*/ 1332294 w 2958353"/>
              <a:gd name="connsiteY42" fmla="*/ 343418 h 831649"/>
              <a:gd name="connsiteX43" fmla="*/ 1332294 w 2958353"/>
              <a:gd name="connsiteY43" fmla="*/ 359968 h 831649"/>
              <a:gd name="connsiteX44" fmla="*/ 1348844 w 2958353"/>
              <a:gd name="connsiteY44" fmla="*/ 359968 h 831649"/>
              <a:gd name="connsiteX45" fmla="*/ 1348844 w 2958353"/>
              <a:gd name="connsiteY45" fmla="*/ 384793 h 831649"/>
              <a:gd name="connsiteX46" fmla="*/ 1452283 w 2958353"/>
              <a:gd name="connsiteY46" fmla="*/ 384793 h 831649"/>
              <a:gd name="connsiteX47" fmla="*/ 1452283 w 2958353"/>
              <a:gd name="connsiteY47" fmla="*/ 397206 h 831649"/>
              <a:gd name="connsiteX48" fmla="*/ 1551584 w 2958353"/>
              <a:gd name="connsiteY48" fmla="*/ 397206 h 831649"/>
              <a:gd name="connsiteX49" fmla="*/ 1551584 w 2958353"/>
              <a:gd name="connsiteY49" fmla="*/ 413756 h 831649"/>
              <a:gd name="connsiteX50" fmla="*/ 1576409 w 2958353"/>
              <a:gd name="connsiteY50" fmla="*/ 413756 h 831649"/>
              <a:gd name="connsiteX51" fmla="*/ 1576409 w 2958353"/>
              <a:gd name="connsiteY51" fmla="*/ 434444 h 831649"/>
              <a:gd name="connsiteX52" fmla="*/ 1597097 w 2958353"/>
              <a:gd name="connsiteY52" fmla="*/ 434444 h 831649"/>
              <a:gd name="connsiteX53" fmla="*/ 1597097 w 2958353"/>
              <a:gd name="connsiteY53" fmla="*/ 463407 h 831649"/>
              <a:gd name="connsiteX54" fmla="*/ 1642610 w 2958353"/>
              <a:gd name="connsiteY54" fmla="*/ 463407 h 831649"/>
              <a:gd name="connsiteX55" fmla="*/ 1642610 w 2958353"/>
              <a:gd name="connsiteY55" fmla="*/ 475819 h 831649"/>
              <a:gd name="connsiteX56" fmla="*/ 1712949 w 2958353"/>
              <a:gd name="connsiteY56" fmla="*/ 475819 h 831649"/>
              <a:gd name="connsiteX57" fmla="*/ 1712949 w 2958353"/>
              <a:gd name="connsiteY57" fmla="*/ 484095 h 831649"/>
              <a:gd name="connsiteX58" fmla="*/ 1733637 w 2958353"/>
              <a:gd name="connsiteY58" fmla="*/ 484095 h 831649"/>
              <a:gd name="connsiteX59" fmla="*/ 1733637 w 2958353"/>
              <a:gd name="connsiteY59" fmla="*/ 513057 h 831649"/>
              <a:gd name="connsiteX60" fmla="*/ 1820525 w 2958353"/>
              <a:gd name="connsiteY60" fmla="*/ 513057 h 831649"/>
              <a:gd name="connsiteX61" fmla="*/ 1820525 w 2958353"/>
              <a:gd name="connsiteY61" fmla="*/ 546158 h 831649"/>
              <a:gd name="connsiteX62" fmla="*/ 1866038 w 2958353"/>
              <a:gd name="connsiteY62" fmla="*/ 546158 h 831649"/>
              <a:gd name="connsiteX63" fmla="*/ 1866038 w 2958353"/>
              <a:gd name="connsiteY63" fmla="*/ 558571 h 831649"/>
              <a:gd name="connsiteX64" fmla="*/ 1882589 w 2958353"/>
              <a:gd name="connsiteY64" fmla="*/ 558571 h 831649"/>
              <a:gd name="connsiteX65" fmla="*/ 1882589 w 2958353"/>
              <a:gd name="connsiteY65" fmla="*/ 570983 h 831649"/>
              <a:gd name="connsiteX66" fmla="*/ 1965340 w 2958353"/>
              <a:gd name="connsiteY66" fmla="*/ 570983 h 831649"/>
              <a:gd name="connsiteX67" fmla="*/ 1965340 w 2958353"/>
              <a:gd name="connsiteY67" fmla="*/ 579258 h 831649"/>
              <a:gd name="connsiteX68" fmla="*/ 1998440 w 2958353"/>
              <a:gd name="connsiteY68" fmla="*/ 579258 h 831649"/>
              <a:gd name="connsiteX69" fmla="*/ 1998440 w 2958353"/>
              <a:gd name="connsiteY69" fmla="*/ 591671 h 831649"/>
              <a:gd name="connsiteX70" fmla="*/ 2122567 w 2958353"/>
              <a:gd name="connsiteY70" fmla="*/ 591671 h 831649"/>
              <a:gd name="connsiteX71" fmla="*/ 2122567 w 2958353"/>
              <a:gd name="connsiteY71" fmla="*/ 616496 h 831649"/>
              <a:gd name="connsiteX72" fmla="*/ 2168080 w 2958353"/>
              <a:gd name="connsiteY72" fmla="*/ 616496 h 831649"/>
              <a:gd name="connsiteX73" fmla="*/ 2168080 w 2958353"/>
              <a:gd name="connsiteY73" fmla="*/ 633047 h 831649"/>
              <a:gd name="connsiteX74" fmla="*/ 2197043 w 2958353"/>
              <a:gd name="connsiteY74" fmla="*/ 633047 h 831649"/>
              <a:gd name="connsiteX75" fmla="*/ 2197043 w 2958353"/>
              <a:gd name="connsiteY75" fmla="*/ 645459 h 831649"/>
              <a:gd name="connsiteX76" fmla="*/ 2217731 w 2958353"/>
              <a:gd name="connsiteY76" fmla="*/ 645459 h 831649"/>
              <a:gd name="connsiteX77" fmla="*/ 2217731 w 2958353"/>
              <a:gd name="connsiteY77" fmla="*/ 662010 h 831649"/>
              <a:gd name="connsiteX78" fmla="*/ 2250831 w 2958353"/>
              <a:gd name="connsiteY78" fmla="*/ 662010 h 831649"/>
              <a:gd name="connsiteX79" fmla="*/ 2250831 w 2958353"/>
              <a:gd name="connsiteY79" fmla="*/ 674422 h 831649"/>
              <a:gd name="connsiteX80" fmla="*/ 2345995 w 2958353"/>
              <a:gd name="connsiteY80" fmla="*/ 674422 h 831649"/>
              <a:gd name="connsiteX81" fmla="*/ 2345995 w 2958353"/>
              <a:gd name="connsiteY81" fmla="*/ 695110 h 831649"/>
              <a:gd name="connsiteX82" fmla="*/ 2408058 w 2958353"/>
              <a:gd name="connsiteY82" fmla="*/ 695110 h 831649"/>
              <a:gd name="connsiteX83" fmla="*/ 2408058 w 2958353"/>
              <a:gd name="connsiteY83" fmla="*/ 707523 h 831649"/>
              <a:gd name="connsiteX84" fmla="*/ 2532185 w 2958353"/>
              <a:gd name="connsiteY84" fmla="*/ 707523 h 831649"/>
              <a:gd name="connsiteX85" fmla="*/ 2532185 w 2958353"/>
              <a:gd name="connsiteY85" fmla="*/ 736486 h 831649"/>
              <a:gd name="connsiteX86" fmla="*/ 2594248 w 2958353"/>
              <a:gd name="connsiteY86" fmla="*/ 736486 h 831649"/>
              <a:gd name="connsiteX87" fmla="*/ 2594248 w 2958353"/>
              <a:gd name="connsiteY87" fmla="*/ 757173 h 831649"/>
              <a:gd name="connsiteX88" fmla="*/ 2660449 w 2958353"/>
              <a:gd name="connsiteY88" fmla="*/ 757173 h 831649"/>
              <a:gd name="connsiteX89" fmla="*/ 2660449 w 2958353"/>
              <a:gd name="connsiteY89" fmla="*/ 769586 h 831649"/>
              <a:gd name="connsiteX90" fmla="*/ 2751476 w 2958353"/>
              <a:gd name="connsiteY90" fmla="*/ 769586 h 831649"/>
              <a:gd name="connsiteX91" fmla="*/ 2751476 w 2958353"/>
              <a:gd name="connsiteY91" fmla="*/ 781999 h 831649"/>
              <a:gd name="connsiteX92" fmla="*/ 2784576 w 2958353"/>
              <a:gd name="connsiteY92" fmla="*/ 781999 h 831649"/>
              <a:gd name="connsiteX93" fmla="*/ 2784576 w 2958353"/>
              <a:gd name="connsiteY93" fmla="*/ 802686 h 831649"/>
              <a:gd name="connsiteX94" fmla="*/ 2879740 w 2958353"/>
              <a:gd name="connsiteY94" fmla="*/ 802686 h 831649"/>
              <a:gd name="connsiteX95" fmla="*/ 2879740 w 2958353"/>
              <a:gd name="connsiteY95" fmla="*/ 815099 h 831649"/>
              <a:gd name="connsiteX96" fmla="*/ 2908703 w 2958353"/>
              <a:gd name="connsiteY96" fmla="*/ 815099 h 831649"/>
              <a:gd name="connsiteX97" fmla="*/ 2908703 w 2958353"/>
              <a:gd name="connsiteY97" fmla="*/ 831649 h 831649"/>
              <a:gd name="connsiteX98" fmla="*/ 2958353 w 2958353"/>
              <a:gd name="connsiteY98" fmla="*/ 831649 h 831649"/>
              <a:gd name="connsiteX0" fmla="*/ 0 w 2908703"/>
              <a:gd name="connsiteY0" fmla="*/ 0 h 831649"/>
              <a:gd name="connsiteX1" fmla="*/ 132402 w 2908703"/>
              <a:gd name="connsiteY1" fmla="*/ 0 h 831649"/>
              <a:gd name="connsiteX2" fmla="*/ 132402 w 2908703"/>
              <a:gd name="connsiteY2" fmla="*/ 28963 h 831649"/>
              <a:gd name="connsiteX3" fmla="*/ 177915 w 2908703"/>
              <a:gd name="connsiteY3" fmla="*/ 28963 h 831649"/>
              <a:gd name="connsiteX4" fmla="*/ 177915 w 2908703"/>
              <a:gd name="connsiteY4" fmla="*/ 41376 h 831649"/>
              <a:gd name="connsiteX5" fmla="*/ 202741 w 2908703"/>
              <a:gd name="connsiteY5" fmla="*/ 41376 h 831649"/>
              <a:gd name="connsiteX6" fmla="*/ 202741 w 2908703"/>
              <a:gd name="connsiteY6" fmla="*/ 53789 h 831649"/>
              <a:gd name="connsiteX7" fmla="*/ 223428 w 2908703"/>
              <a:gd name="connsiteY7" fmla="*/ 53789 h 831649"/>
              <a:gd name="connsiteX8" fmla="*/ 223428 w 2908703"/>
              <a:gd name="connsiteY8" fmla="*/ 74476 h 831649"/>
              <a:gd name="connsiteX9" fmla="*/ 339280 w 2908703"/>
              <a:gd name="connsiteY9" fmla="*/ 74476 h 831649"/>
              <a:gd name="connsiteX10" fmla="*/ 339280 w 2908703"/>
              <a:gd name="connsiteY10" fmla="*/ 91027 h 831649"/>
              <a:gd name="connsiteX11" fmla="*/ 359968 w 2908703"/>
              <a:gd name="connsiteY11" fmla="*/ 91027 h 831649"/>
              <a:gd name="connsiteX12" fmla="*/ 359968 w 2908703"/>
              <a:gd name="connsiteY12" fmla="*/ 124127 h 831649"/>
              <a:gd name="connsiteX13" fmla="*/ 380656 w 2908703"/>
              <a:gd name="connsiteY13" fmla="*/ 124127 h 831649"/>
              <a:gd name="connsiteX14" fmla="*/ 380656 w 2908703"/>
              <a:gd name="connsiteY14" fmla="*/ 140677 h 831649"/>
              <a:gd name="connsiteX15" fmla="*/ 562708 w 2908703"/>
              <a:gd name="connsiteY15" fmla="*/ 140677 h 831649"/>
              <a:gd name="connsiteX16" fmla="*/ 562708 w 2908703"/>
              <a:gd name="connsiteY16" fmla="*/ 148953 h 831649"/>
              <a:gd name="connsiteX17" fmla="*/ 579258 w 2908703"/>
              <a:gd name="connsiteY17" fmla="*/ 148953 h 831649"/>
              <a:gd name="connsiteX18" fmla="*/ 579258 w 2908703"/>
              <a:gd name="connsiteY18" fmla="*/ 165503 h 831649"/>
              <a:gd name="connsiteX19" fmla="*/ 666147 w 2908703"/>
              <a:gd name="connsiteY19" fmla="*/ 165503 h 831649"/>
              <a:gd name="connsiteX20" fmla="*/ 666147 w 2908703"/>
              <a:gd name="connsiteY20" fmla="*/ 177915 h 831649"/>
              <a:gd name="connsiteX21" fmla="*/ 732348 w 2908703"/>
              <a:gd name="connsiteY21" fmla="*/ 177915 h 831649"/>
              <a:gd name="connsiteX22" fmla="*/ 732348 w 2908703"/>
              <a:gd name="connsiteY22" fmla="*/ 194466 h 831649"/>
              <a:gd name="connsiteX23" fmla="*/ 802686 w 2908703"/>
              <a:gd name="connsiteY23" fmla="*/ 194466 h 831649"/>
              <a:gd name="connsiteX24" fmla="*/ 802686 w 2908703"/>
              <a:gd name="connsiteY24" fmla="*/ 215153 h 831649"/>
              <a:gd name="connsiteX25" fmla="*/ 918538 w 2908703"/>
              <a:gd name="connsiteY25" fmla="*/ 215153 h 831649"/>
              <a:gd name="connsiteX26" fmla="*/ 918538 w 2908703"/>
              <a:gd name="connsiteY26" fmla="*/ 223429 h 831649"/>
              <a:gd name="connsiteX27" fmla="*/ 964051 w 2908703"/>
              <a:gd name="connsiteY27" fmla="*/ 223429 h 831649"/>
              <a:gd name="connsiteX28" fmla="*/ 964051 w 2908703"/>
              <a:gd name="connsiteY28" fmla="*/ 244116 h 831649"/>
              <a:gd name="connsiteX29" fmla="*/ 1038527 w 2908703"/>
              <a:gd name="connsiteY29" fmla="*/ 244116 h 831649"/>
              <a:gd name="connsiteX30" fmla="*/ 1038527 w 2908703"/>
              <a:gd name="connsiteY30" fmla="*/ 273079 h 831649"/>
              <a:gd name="connsiteX31" fmla="*/ 1063352 w 2908703"/>
              <a:gd name="connsiteY31" fmla="*/ 273079 h 831649"/>
              <a:gd name="connsiteX32" fmla="*/ 1063352 w 2908703"/>
              <a:gd name="connsiteY32" fmla="*/ 289629 h 831649"/>
              <a:gd name="connsiteX33" fmla="*/ 1092315 w 2908703"/>
              <a:gd name="connsiteY33" fmla="*/ 289629 h 831649"/>
              <a:gd name="connsiteX34" fmla="*/ 1092315 w 2908703"/>
              <a:gd name="connsiteY34" fmla="*/ 302042 h 831649"/>
              <a:gd name="connsiteX35" fmla="*/ 1092315 w 2908703"/>
              <a:gd name="connsiteY35" fmla="*/ 314455 h 831649"/>
              <a:gd name="connsiteX36" fmla="*/ 1154379 w 2908703"/>
              <a:gd name="connsiteY36" fmla="*/ 314455 h 831649"/>
              <a:gd name="connsiteX37" fmla="*/ 1154379 w 2908703"/>
              <a:gd name="connsiteY37" fmla="*/ 318592 h 831649"/>
              <a:gd name="connsiteX38" fmla="*/ 1195754 w 2908703"/>
              <a:gd name="connsiteY38" fmla="*/ 318592 h 831649"/>
              <a:gd name="connsiteX39" fmla="*/ 1195754 w 2908703"/>
              <a:gd name="connsiteY39" fmla="*/ 331005 h 831649"/>
              <a:gd name="connsiteX40" fmla="*/ 1311606 w 2908703"/>
              <a:gd name="connsiteY40" fmla="*/ 331005 h 831649"/>
              <a:gd name="connsiteX41" fmla="*/ 1311606 w 2908703"/>
              <a:gd name="connsiteY41" fmla="*/ 343418 h 831649"/>
              <a:gd name="connsiteX42" fmla="*/ 1332294 w 2908703"/>
              <a:gd name="connsiteY42" fmla="*/ 343418 h 831649"/>
              <a:gd name="connsiteX43" fmla="*/ 1332294 w 2908703"/>
              <a:gd name="connsiteY43" fmla="*/ 359968 h 831649"/>
              <a:gd name="connsiteX44" fmla="*/ 1348844 w 2908703"/>
              <a:gd name="connsiteY44" fmla="*/ 359968 h 831649"/>
              <a:gd name="connsiteX45" fmla="*/ 1348844 w 2908703"/>
              <a:gd name="connsiteY45" fmla="*/ 384793 h 831649"/>
              <a:gd name="connsiteX46" fmla="*/ 1452283 w 2908703"/>
              <a:gd name="connsiteY46" fmla="*/ 384793 h 831649"/>
              <a:gd name="connsiteX47" fmla="*/ 1452283 w 2908703"/>
              <a:gd name="connsiteY47" fmla="*/ 397206 h 831649"/>
              <a:gd name="connsiteX48" fmla="*/ 1551584 w 2908703"/>
              <a:gd name="connsiteY48" fmla="*/ 397206 h 831649"/>
              <a:gd name="connsiteX49" fmla="*/ 1551584 w 2908703"/>
              <a:gd name="connsiteY49" fmla="*/ 413756 h 831649"/>
              <a:gd name="connsiteX50" fmla="*/ 1576409 w 2908703"/>
              <a:gd name="connsiteY50" fmla="*/ 413756 h 831649"/>
              <a:gd name="connsiteX51" fmla="*/ 1576409 w 2908703"/>
              <a:gd name="connsiteY51" fmla="*/ 434444 h 831649"/>
              <a:gd name="connsiteX52" fmla="*/ 1597097 w 2908703"/>
              <a:gd name="connsiteY52" fmla="*/ 434444 h 831649"/>
              <a:gd name="connsiteX53" fmla="*/ 1597097 w 2908703"/>
              <a:gd name="connsiteY53" fmla="*/ 463407 h 831649"/>
              <a:gd name="connsiteX54" fmla="*/ 1642610 w 2908703"/>
              <a:gd name="connsiteY54" fmla="*/ 463407 h 831649"/>
              <a:gd name="connsiteX55" fmla="*/ 1642610 w 2908703"/>
              <a:gd name="connsiteY55" fmla="*/ 475819 h 831649"/>
              <a:gd name="connsiteX56" fmla="*/ 1712949 w 2908703"/>
              <a:gd name="connsiteY56" fmla="*/ 475819 h 831649"/>
              <a:gd name="connsiteX57" fmla="*/ 1712949 w 2908703"/>
              <a:gd name="connsiteY57" fmla="*/ 484095 h 831649"/>
              <a:gd name="connsiteX58" fmla="*/ 1733637 w 2908703"/>
              <a:gd name="connsiteY58" fmla="*/ 484095 h 831649"/>
              <a:gd name="connsiteX59" fmla="*/ 1733637 w 2908703"/>
              <a:gd name="connsiteY59" fmla="*/ 513057 h 831649"/>
              <a:gd name="connsiteX60" fmla="*/ 1820525 w 2908703"/>
              <a:gd name="connsiteY60" fmla="*/ 513057 h 831649"/>
              <a:gd name="connsiteX61" fmla="*/ 1820525 w 2908703"/>
              <a:gd name="connsiteY61" fmla="*/ 546158 h 831649"/>
              <a:gd name="connsiteX62" fmla="*/ 1866038 w 2908703"/>
              <a:gd name="connsiteY62" fmla="*/ 546158 h 831649"/>
              <a:gd name="connsiteX63" fmla="*/ 1866038 w 2908703"/>
              <a:gd name="connsiteY63" fmla="*/ 558571 h 831649"/>
              <a:gd name="connsiteX64" fmla="*/ 1882589 w 2908703"/>
              <a:gd name="connsiteY64" fmla="*/ 558571 h 831649"/>
              <a:gd name="connsiteX65" fmla="*/ 1882589 w 2908703"/>
              <a:gd name="connsiteY65" fmla="*/ 570983 h 831649"/>
              <a:gd name="connsiteX66" fmla="*/ 1965340 w 2908703"/>
              <a:gd name="connsiteY66" fmla="*/ 570983 h 831649"/>
              <a:gd name="connsiteX67" fmla="*/ 1965340 w 2908703"/>
              <a:gd name="connsiteY67" fmla="*/ 579258 h 831649"/>
              <a:gd name="connsiteX68" fmla="*/ 1998440 w 2908703"/>
              <a:gd name="connsiteY68" fmla="*/ 579258 h 831649"/>
              <a:gd name="connsiteX69" fmla="*/ 1998440 w 2908703"/>
              <a:gd name="connsiteY69" fmla="*/ 591671 h 831649"/>
              <a:gd name="connsiteX70" fmla="*/ 2122567 w 2908703"/>
              <a:gd name="connsiteY70" fmla="*/ 591671 h 831649"/>
              <a:gd name="connsiteX71" fmla="*/ 2122567 w 2908703"/>
              <a:gd name="connsiteY71" fmla="*/ 616496 h 831649"/>
              <a:gd name="connsiteX72" fmla="*/ 2168080 w 2908703"/>
              <a:gd name="connsiteY72" fmla="*/ 616496 h 831649"/>
              <a:gd name="connsiteX73" fmla="*/ 2168080 w 2908703"/>
              <a:gd name="connsiteY73" fmla="*/ 633047 h 831649"/>
              <a:gd name="connsiteX74" fmla="*/ 2197043 w 2908703"/>
              <a:gd name="connsiteY74" fmla="*/ 633047 h 831649"/>
              <a:gd name="connsiteX75" fmla="*/ 2197043 w 2908703"/>
              <a:gd name="connsiteY75" fmla="*/ 645459 h 831649"/>
              <a:gd name="connsiteX76" fmla="*/ 2217731 w 2908703"/>
              <a:gd name="connsiteY76" fmla="*/ 645459 h 831649"/>
              <a:gd name="connsiteX77" fmla="*/ 2217731 w 2908703"/>
              <a:gd name="connsiteY77" fmla="*/ 662010 h 831649"/>
              <a:gd name="connsiteX78" fmla="*/ 2250831 w 2908703"/>
              <a:gd name="connsiteY78" fmla="*/ 662010 h 831649"/>
              <a:gd name="connsiteX79" fmla="*/ 2250831 w 2908703"/>
              <a:gd name="connsiteY79" fmla="*/ 674422 h 831649"/>
              <a:gd name="connsiteX80" fmla="*/ 2345995 w 2908703"/>
              <a:gd name="connsiteY80" fmla="*/ 674422 h 831649"/>
              <a:gd name="connsiteX81" fmla="*/ 2345995 w 2908703"/>
              <a:gd name="connsiteY81" fmla="*/ 695110 h 831649"/>
              <a:gd name="connsiteX82" fmla="*/ 2408058 w 2908703"/>
              <a:gd name="connsiteY82" fmla="*/ 695110 h 831649"/>
              <a:gd name="connsiteX83" fmla="*/ 2408058 w 2908703"/>
              <a:gd name="connsiteY83" fmla="*/ 707523 h 831649"/>
              <a:gd name="connsiteX84" fmla="*/ 2532185 w 2908703"/>
              <a:gd name="connsiteY84" fmla="*/ 707523 h 831649"/>
              <a:gd name="connsiteX85" fmla="*/ 2532185 w 2908703"/>
              <a:gd name="connsiteY85" fmla="*/ 736486 h 831649"/>
              <a:gd name="connsiteX86" fmla="*/ 2594248 w 2908703"/>
              <a:gd name="connsiteY86" fmla="*/ 736486 h 831649"/>
              <a:gd name="connsiteX87" fmla="*/ 2594248 w 2908703"/>
              <a:gd name="connsiteY87" fmla="*/ 757173 h 831649"/>
              <a:gd name="connsiteX88" fmla="*/ 2660449 w 2908703"/>
              <a:gd name="connsiteY88" fmla="*/ 757173 h 831649"/>
              <a:gd name="connsiteX89" fmla="*/ 2660449 w 2908703"/>
              <a:gd name="connsiteY89" fmla="*/ 769586 h 831649"/>
              <a:gd name="connsiteX90" fmla="*/ 2751476 w 2908703"/>
              <a:gd name="connsiteY90" fmla="*/ 769586 h 831649"/>
              <a:gd name="connsiteX91" fmla="*/ 2751476 w 2908703"/>
              <a:gd name="connsiteY91" fmla="*/ 781999 h 831649"/>
              <a:gd name="connsiteX92" fmla="*/ 2784576 w 2908703"/>
              <a:gd name="connsiteY92" fmla="*/ 781999 h 831649"/>
              <a:gd name="connsiteX93" fmla="*/ 2784576 w 2908703"/>
              <a:gd name="connsiteY93" fmla="*/ 802686 h 831649"/>
              <a:gd name="connsiteX94" fmla="*/ 2879740 w 2908703"/>
              <a:gd name="connsiteY94" fmla="*/ 802686 h 831649"/>
              <a:gd name="connsiteX95" fmla="*/ 2879740 w 2908703"/>
              <a:gd name="connsiteY95" fmla="*/ 815099 h 831649"/>
              <a:gd name="connsiteX96" fmla="*/ 2908703 w 2908703"/>
              <a:gd name="connsiteY96" fmla="*/ 815099 h 831649"/>
              <a:gd name="connsiteX97" fmla="*/ 2908703 w 2908703"/>
              <a:gd name="connsiteY97" fmla="*/ 831649 h 831649"/>
              <a:gd name="connsiteX0" fmla="*/ 0 w 2908703"/>
              <a:gd name="connsiteY0" fmla="*/ 0 h 815099"/>
              <a:gd name="connsiteX1" fmla="*/ 132402 w 2908703"/>
              <a:gd name="connsiteY1" fmla="*/ 0 h 815099"/>
              <a:gd name="connsiteX2" fmla="*/ 132402 w 2908703"/>
              <a:gd name="connsiteY2" fmla="*/ 28963 h 815099"/>
              <a:gd name="connsiteX3" fmla="*/ 177915 w 2908703"/>
              <a:gd name="connsiteY3" fmla="*/ 28963 h 815099"/>
              <a:gd name="connsiteX4" fmla="*/ 177915 w 2908703"/>
              <a:gd name="connsiteY4" fmla="*/ 41376 h 815099"/>
              <a:gd name="connsiteX5" fmla="*/ 202741 w 2908703"/>
              <a:gd name="connsiteY5" fmla="*/ 41376 h 815099"/>
              <a:gd name="connsiteX6" fmla="*/ 202741 w 2908703"/>
              <a:gd name="connsiteY6" fmla="*/ 53789 h 815099"/>
              <a:gd name="connsiteX7" fmla="*/ 223428 w 2908703"/>
              <a:gd name="connsiteY7" fmla="*/ 53789 h 815099"/>
              <a:gd name="connsiteX8" fmla="*/ 223428 w 2908703"/>
              <a:gd name="connsiteY8" fmla="*/ 74476 h 815099"/>
              <a:gd name="connsiteX9" fmla="*/ 339280 w 2908703"/>
              <a:gd name="connsiteY9" fmla="*/ 74476 h 815099"/>
              <a:gd name="connsiteX10" fmla="*/ 339280 w 2908703"/>
              <a:gd name="connsiteY10" fmla="*/ 91027 h 815099"/>
              <a:gd name="connsiteX11" fmla="*/ 359968 w 2908703"/>
              <a:gd name="connsiteY11" fmla="*/ 91027 h 815099"/>
              <a:gd name="connsiteX12" fmla="*/ 359968 w 2908703"/>
              <a:gd name="connsiteY12" fmla="*/ 124127 h 815099"/>
              <a:gd name="connsiteX13" fmla="*/ 380656 w 2908703"/>
              <a:gd name="connsiteY13" fmla="*/ 124127 h 815099"/>
              <a:gd name="connsiteX14" fmla="*/ 380656 w 2908703"/>
              <a:gd name="connsiteY14" fmla="*/ 140677 h 815099"/>
              <a:gd name="connsiteX15" fmla="*/ 562708 w 2908703"/>
              <a:gd name="connsiteY15" fmla="*/ 140677 h 815099"/>
              <a:gd name="connsiteX16" fmla="*/ 562708 w 2908703"/>
              <a:gd name="connsiteY16" fmla="*/ 148953 h 815099"/>
              <a:gd name="connsiteX17" fmla="*/ 579258 w 2908703"/>
              <a:gd name="connsiteY17" fmla="*/ 148953 h 815099"/>
              <a:gd name="connsiteX18" fmla="*/ 579258 w 2908703"/>
              <a:gd name="connsiteY18" fmla="*/ 165503 h 815099"/>
              <a:gd name="connsiteX19" fmla="*/ 666147 w 2908703"/>
              <a:gd name="connsiteY19" fmla="*/ 165503 h 815099"/>
              <a:gd name="connsiteX20" fmla="*/ 666147 w 2908703"/>
              <a:gd name="connsiteY20" fmla="*/ 177915 h 815099"/>
              <a:gd name="connsiteX21" fmla="*/ 732348 w 2908703"/>
              <a:gd name="connsiteY21" fmla="*/ 177915 h 815099"/>
              <a:gd name="connsiteX22" fmla="*/ 732348 w 2908703"/>
              <a:gd name="connsiteY22" fmla="*/ 194466 h 815099"/>
              <a:gd name="connsiteX23" fmla="*/ 802686 w 2908703"/>
              <a:gd name="connsiteY23" fmla="*/ 194466 h 815099"/>
              <a:gd name="connsiteX24" fmla="*/ 802686 w 2908703"/>
              <a:gd name="connsiteY24" fmla="*/ 215153 h 815099"/>
              <a:gd name="connsiteX25" fmla="*/ 918538 w 2908703"/>
              <a:gd name="connsiteY25" fmla="*/ 215153 h 815099"/>
              <a:gd name="connsiteX26" fmla="*/ 918538 w 2908703"/>
              <a:gd name="connsiteY26" fmla="*/ 223429 h 815099"/>
              <a:gd name="connsiteX27" fmla="*/ 964051 w 2908703"/>
              <a:gd name="connsiteY27" fmla="*/ 223429 h 815099"/>
              <a:gd name="connsiteX28" fmla="*/ 964051 w 2908703"/>
              <a:gd name="connsiteY28" fmla="*/ 244116 h 815099"/>
              <a:gd name="connsiteX29" fmla="*/ 1038527 w 2908703"/>
              <a:gd name="connsiteY29" fmla="*/ 244116 h 815099"/>
              <a:gd name="connsiteX30" fmla="*/ 1038527 w 2908703"/>
              <a:gd name="connsiteY30" fmla="*/ 273079 h 815099"/>
              <a:gd name="connsiteX31" fmla="*/ 1063352 w 2908703"/>
              <a:gd name="connsiteY31" fmla="*/ 273079 h 815099"/>
              <a:gd name="connsiteX32" fmla="*/ 1063352 w 2908703"/>
              <a:gd name="connsiteY32" fmla="*/ 289629 h 815099"/>
              <a:gd name="connsiteX33" fmla="*/ 1092315 w 2908703"/>
              <a:gd name="connsiteY33" fmla="*/ 289629 h 815099"/>
              <a:gd name="connsiteX34" fmla="*/ 1092315 w 2908703"/>
              <a:gd name="connsiteY34" fmla="*/ 302042 h 815099"/>
              <a:gd name="connsiteX35" fmla="*/ 1092315 w 2908703"/>
              <a:gd name="connsiteY35" fmla="*/ 314455 h 815099"/>
              <a:gd name="connsiteX36" fmla="*/ 1154379 w 2908703"/>
              <a:gd name="connsiteY36" fmla="*/ 314455 h 815099"/>
              <a:gd name="connsiteX37" fmla="*/ 1154379 w 2908703"/>
              <a:gd name="connsiteY37" fmla="*/ 318592 h 815099"/>
              <a:gd name="connsiteX38" fmla="*/ 1195754 w 2908703"/>
              <a:gd name="connsiteY38" fmla="*/ 318592 h 815099"/>
              <a:gd name="connsiteX39" fmla="*/ 1195754 w 2908703"/>
              <a:gd name="connsiteY39" fmla="*/ 331005 h 815099"/>
              <a:gd name="connsiteX40" fmla="*/ 1311606 w 2908703"/>
              <a:gd name="connsiteY40" fmla="*/ 331005 h 815099"/>
              <a:gd name="connsiteX41" fmla="*/ 1311606 w 2908703"/>
              <a:gd name="connsiteY41" fmla="*/ 343418 h 815099"/>
              <a:gd name="connsiteX42" fmla="*/ 1332294 w 2908703"/>
              <a:gd name="connsiteY42" fmla="*/ 343418 h 815099"/>
              <a:gd name="connsiteX43" fmla="*/ 1332294 w 2908703"/>
              <a:gd name="connsiteY43" fmla="*/ 359968 h 815099"/>
              <a:gd name="connsiteX44" fmla="*/ 1348844 w 2908703"/>
              <a:gd name="connsiteY44" fmla="*/ 359968 h 815099"/>
              <a:gd name="connsiteX45" fmla="*/ 1348844 w 2908703"/>
              <a:gd name="connsiteY45" fmla="*/ 384793 h 815099"/>
              <a:gd name="connsiteX46" fmla="*/ 1452283 w 2908703"/>
              <a:gd name="connsiteY46" fmla="*/ 384793 h 815099"/>
              <a:gd name="connsiteX47" fmla="*/ 1452283 w 2908703"/>
              <a:gd name="connsiteY47" fmla="*/ 397206 h 815099"/>
              <a:gd name="connsiteX48" fmla="*/ 1551584 w 2908703"/>
              <a:gd name="connsiteY48" fmla="*/ 397206 h 815099"/>
              <a:gd name="connsiteX49" fmla="*/ 1551584 w 2908703"/>
              <a:gd name="connsiteY49" fmla="*/ 413756 h 815099"/>
              <a:gd name="connsiteX50" fmla="*/ 1576409 w 2908703"/>
              <a:gd name="connsiteY50" fmla="*/ 413756 h 815099"/>
              <a:gd name="connsiteX51" fmla="*/ 1576409 w 2908703"/>
              <a:gd name="connsiteY51" fmla="*/ 434444 h 815099"/>
              <a:gd name="connsiteX52" fmla="*/ 1597097 w 2908703"/>
              <a:gd name="connsiteY52" fmla="*/ 434444 h 815099"/>
              <a:gd name="connsiteX53" fmla="*/ 1597097 w 2908703"/>
              <a:gd name="connsiteY53" fmla="*/ 463407 h 815099"/>
              <a:gd name="connsiteX54" fmla="*/ 1642610 w 2908703"/>
              <a:gd name="connsiteY54" fmla="*/ 463407 h 815099"/>
              <a:gd name="connsiteX55" fmla="*/ 1642610 w 2908703"/>
              <a:gd name="connsiteY55" fmla="*/ 475819 h 815099"/>
              <a:gd name="connsiteX56" fmla="*/ 1712949 w 2908703"/>
              <a:gd name="connsiteY56" fmla="*/ 475819 h 815099"/>
              <a:gd name="connsiteX57" fmla="*/ 1712949 w 2908703"/>
              <a:gd name="connsiteY57" fmla="*/ 484095 h 815099"/>
              <a:gd name="connsiteX58" fmla="*/ 1733637 w 2908703"/>
              <a:gd name="connsiteY58" fmla="*/ 484095 h 815099"/>
              <a:gd name="connsiteX59" fmla="*/ 1733637 w 2908703"/>
              <a:gd name="connsiteY59" fmla="*/ 513057 h 815099"/>
              <a:gd name="connsiteX60" fmla="*/ 1820525 w 2908703"/>
              <a:gd name="connsiteY60" fmla="*/ 513057 h 815099"/>
              <a:gd name="connsiteX61" fmla="*/ 1820525 w 2908703"/>
              <a:gd name="connsiteY61" fmla="*/ 546158 h 815099"/>
              <a:gd name="connsiteX62" fmla="*/ 1866038 w 2908703"/>
              <a:gd name="connsiteY62" fmla="*/ 546158 h 815099"/>
              <a:gd name="connsiteX63" fmla="*/ 1866038 w 2908703"/>
              <a:gd name="connsiteY63" fmla="*/ 558571 h 815099"/>
              <a:gd name="connsiteX64" fmla="*/ 1882589 w 2908703"/>
              <a:gd name="connsiteY64" fmla="*/ 558571 h 815099"/>
              <a:gd name="connsiteX65" fmla="*/ 1882589 w 2908703"/>
              <a:gd name="connsiteY65" fmla="*/ 570983 h 815099"/>
              <a:gd name="connsiteX66" fmla="*/ 1965340 w 2908703"/>
              <a:gd name="connsiteY66" fmla="*/ 570983 h 815099"/>
              <a:gd name="connsiteX67" fmla="*/ 1965340 w 2908703"/>
              <a:gd name="connsiteY67" fmla="*/ 579258 h 815099"/>
              <a:gd name="connsiteX68" fmla="*/ 1998440 w 2908703"/>
              <a:gd name="connsiteY68" fmla="*/ 579258 h 815099"/>
              <a:gd name="connsiteX69" fmla="*/ 1998440 w 2908703"/>
              <a:gd name="connsiteY69" fmla="*/ 591671 h 815099"/>
              <a:gd name="connsiteX70" fmla="*/ 2122567 w 2908703"/>
              <a:gd name="connsiteY70" fmla="*/ 591671 h 815099"/>
              <a:gd name="connsiteX71" fmla="*/ 2122567 w 2908703"/>
              <a:gd name="connsiteY71" fmla="*/ 616496 h 815099"/>
              <a:gd name="connsiteX72" fmla="*/ 2168080 w 2908703"/>
              <a:gd name="connsiteY72" fmla="*/ 616496 h 815099"/>
              <a:gd name="connsiteX73" fmla="*/ 2168080 w 2908703"/>
              <a:gd name="connsiteY73" fmla="*/ 633047 h 815099"/>
              <a:gd name="connsiteX74" fmla="*/ 2197043 w 2908703"/>
              <a:gd name="connsiteY74" fmla="*/ 633047 h 815099"/>
              <a:gd name="connsiteX75" fmla="*/ 2197043 w 2908703"/>
              <a:gd name="connsiteY75" fmla="*/ 645459 h 815099"/>
              <a:gd name="connsiteX76" fmla="*/ 2217731 w 2908703"/>
              <a:gd name="connsiteY76" fmla="*/ 645459 h 815099"/>
              <a:gd name="connsiteX77" fmla="*/ 2217731 w 2908703"/>
              <a:gd name="connsiteY77" fmla="*/ 662010 h 815099"/>
              <a:gd name="connsiteX78" fmla="*/ 2250831 w 2908703"/>
              <a:gd name="connsiteY78" fmla="*/ 662010 h 815099"/>
              <a:gd name="connsiteX79" fmla="*/ 2250831 w 2908703"/>
              <a:gd name="connsiteY79" fmla="*/ 674422 h 815099"/>
              <a:gd name="connsiteX80" fmla="*/ 2345995 w 2908703"/>
              <a:gd name="connsiteY80" fmla="*/ 674422 h 815099"/>
              <a:gd name="connsiteX81" fmla="*/ 2345995 w 2908703"/>
              <a:gd name="connsiteY81" fmla="*/ 695110 h 815099"/>
              <a:gd name="connsiteX82" fmla="*/ 2408058 w 2908703"/>
              <a:gd name="connsiteY82" fmla="*/ 695110 h 815099"/>
              <a:gd name="connsiteX83" fmla="*/ 2408058 w 2908703"/>
              <a:gd name="connsiteY83" fmla="*/ 707523 h 815099"/>
              <a:gd name="connsiteX84" fmla="*/ 2532185 w 2908703"/>
              <a:gd name="connsiteY84" fmla="*/ 707523 h 815099"/>
              <a:gd name="connsiteX85" fmla="*/ 2532185 w 2908703"/>
              <a:gd name="connsiteY85" fmla="*/ 736486 h 815099"/>
              <a:gd name="connsiteX86" fmla="*/ 2594248 w 2908703"/>
              <a:gd name="connsiteY86" fmla="*/ 736486 h 815099"/>
              <a:gd name="connsiteX87" fmla="*/ 2594248 w 2908703"/>
              <a:gd name="connsiteY87" fmla="*/ 757173 h 815099"/>
              <a:gd name="connsiteX88" fmla="*/ 2660449 w 2908703"/>
              <a:gd name="connsiteY88" fmla="*/ 757173 h 815099"/>
              <a:gd name="connsiteX89" fmla="*/ 2660449 w 2908703"/>
              <a:gd name="connsiteY89" fmla="*/ 769586 h 815099"/>
              <a:gd name="connsiteX90" fmla="*/ 2751476 w 2908703"/>
              <a:gd name="connsiteY90" fmla="*/ 769586 h 815099"/>
              <a:gd name="connsiteX91" fmla="*/ 2751476 w 2908703"/>
              <a:gd name="connsiteY91" fmla="*/ 781999 h 815099"/>
              <a:gd name="connsiteX92" fmla="*/ 2784576 w 2908703"/>
              <a:gd name="connsiteY92" fmla="*/ 781999 h 815099"/>
              <a:gd name="connsiteX93" fmla="*/ 2784576 w 2908703"/>
              <a:gd name="connsiteY93" fmla="*/ 802686 h 815099"/>
              <a:gd name="connsiteX94" fmla="*/ 2879740 w 2908703"/>
              <a:gd name="connsiteY94" fmla="*/ 802686 h 815099"/>
              <a:gd name="connsiteX95" fmla="*/ 2879740 w 2908703"/>
              <a:gd name="connsiteY95" fmla="*/ 815099 h 815099"/>
              <a:gd name="connsiteX96" fmla="*/ 2908703 w 2908703"/>
              <a:gd name="connsiteY96" fmla="*/ 815099 h 815099"/>
              <a:gd name="connsiteX0" fmla="*/ 0 w 2879740"/>
              <a:gd name="connsiteY0" fmla="*/ 0 h 815099"/>
              <a:gd name="connsiteX1" fmla="*/ 132402 w 2879740"/>
              <a:gd name="connsiteY1" fmla="*/ 0 h 815099"/>
              <a:gd name="connsiteX2" fmla="*/ 132402 w 2879740"/>
              <a:gd name="connsiteY2" fmla="*/ 28963 h 815099"/>
              <a:gd name="connsiteX3" fmla="*/ 177915 w 2879740"/>
              <a:gd name="connsiteY3" fmla="*/ 28963 h 815099"/>
              <a:gd name="connsiteX4" fmla="*/ 177915 w 2879740"/>
              <a:gd name="connsiteY4" fmla="*/ 41376 h 815099"/>
              <a:gd name="connsiteX5" fmla="*/ 202741 w 2879740"/>
              <a:gd name="connsiteY5" fmla="*/ 41376 h 815099"/>
              <a:gd name="connsiteX6" fmla="*/ 202741 w 2879740"/>
              <a:gd name="connsiteY6" fmla="*/ 53789 h 815099"/>
              <a:gd name="connsiteX7" fmla="*/ 223428 w 2879740"/>
              <a:gd name="connsiteY7" fmla="*/ 53789 h 815099"/>
              <a:gd name="connsiteX8" fmla="*/ 223428 w 2879740"/>
              <a:gd name="connsiteY8" fmla="*/ 74476 h 815099"/>
              <a:gd name="connsiteX9" fmla="*/ 339280 w 2879740"/>
              <a:gd name="connsiteY9" fmla="*/ 74476 h 815099"/>
              <a:gd name="connsiteX10" fmla="*/ 339280 w 2879740"/>
              <a:gd name="connsiteY10" fmla="*/ 91027 h 815099"/>
              <a:gd name="connsiteX11" fmla="*/ 359968 w 2879740"/>
              <a:gd name="connsiteY11" fmla="*/ 91027 h 815099"/>
              <a:gd name="connsiteX12" fmla="*/ 359968 w 2879740"/>
              <a:gd name="connsiteY12" fmla="*/ 124127 h 815099"/>
              <a:gd name="connsiteX13" fmla="*/ 380656 w 2879740"/>
              <a:gd name="connsiteY13" fmla="*/ 124127 h 815099"/>
              <a:gd name="connsiteX14" fmla="*/ 380656 w 2879740"/>
              <a:gd name="connsiteY14" fmla="*/ 140677 h 815099"/>
              <a:gd name="connsiteX15" fmla="*/ 562708 w 2879740"/>
              <a:gd name="connsiteY15" fmla="*/ 140677 h 815099"/>
              <a:gd name="connsiteX16" fmla="*/ 562708 w 2879740"/>
              <a:gd name="connsiteY16" fmla="*/ 148953 h 815099"/>
              <a:gd name="connsiteX17" fmla="*/ 579258 w 2879740"/>
              <a:gd name="connsiteY17" fmla="*/ 148953 h 815099"/>
              <a:gd name="connsiteX18" fmla="*/ 579258 w 2879740"/>
              <a:gd name="connsiteY18" fmla="*/ 165503 h 815099"/>
              <a:gd name="connsiteX19" fmla="*/ 666147 w 2879740"/>
              <a:gd name="connsiteY19" fmla="*/ 165503 h 815099"/>
              <a:gd name="connsiteX20" fmla="*/ 666147 w 2879740"/>
              <a:gd name="connsiteY20" fmla="*/ 177915 h 815099"/>
              <a:gd name="connsiteX21" fmla="*/ 732348 w 2879740"/>
              <a:gd name="connsiteY21" fmla="*/ 177915 h 815099"/>
              <a:gd name="connsiteX22" fmla="*/ 732348 w 2879740"/>
              <a:gd name="connsiteY22" fmla="*/ 194466 h 815099"/>
              <a:gd name="connsiteX23" fmla="*/ 802686 w 2879740"/>
              <a:gd name="connsiteY23" fmla="*/ 194466 h 815099"/>
              <a:gd name="connsiteX24" fmla="*/ 802686 w 2879740"/>
              <a:gd name="connsiteY24" fmla="*/ 215153 h 815099"/>
              <a:gd name="connsiteX25" fmla="*/ 918538 w 2879740"/>
              <a:gd name="connsiteY25" fmla="*/ 215153 h 815099"/>
              <a:gd name="connsiteX26" fmla="*/ 918538 w 2879740"/>
              <a:gd name="connsiteY26" fmla="*/ 223429 h 815099"/>
              <a:gd name="connsiteX27" fmla="*/ 964051 w 2879740"/>
              <a:gd name="connsiteY27" fmla="*/ 223429 h 815099"/>
              <a:gd name="connsiteX28" fmla="*/ 964051 w 2879740"/>
              <a:gd name="connsiteY28" fmla="*/ 244116 h 815099"/>
              <a:gd name="connsiteX29" fmla="*/ 1038527 w 2879740"/>
              <a:gd name="connsiteY29" fmla="*/ 244116 h 815099"/>
              <a:gd name="connsiteX30" fmla="*/ 1038527 w 2879740"/>
              <a:gd name="connsiteY30" fmla="*/ 273079 h 815099"/>
              <a:gd name="connsiteX31" fmla="*/ 1063352 w 2879740"/>
              <a:gd name="connsiteY31" fmla="*/ 273079 h 815099"/>
              <a:gd name="connsiteX32" fmla="*/ 1063352 w 2879740"/>
              <a:gd name="connsiteY32" fmla="*/ 289629 h 815099"/>
              <a:gd name="connsiteX33" fmla="*/ 1092315 w 2879740"/>
              <a:gd name="connsiteY33" fmla="*/ 289629 h 815099"/>
              <a:gd name="connsiteX34" fmla="*/ 1092315 w 2879740"/>
              <a:gd name="connsiteY34" fmla="*/ 302042 h 815099"/>
              <a:gd name="connsiteX35" fmla="*/ 1092315 w 2879740"/>
              <a:gd name="connsiteY35" fmla="*/ 314455 h 815099"/>
              <a:gd name="connsiteX36" fmla="*/ 1154379 w 2879740"/>
              <a:gd name="connsiteY36" fmla="*/ 314455 h 815099"/>
              <a:gd name="connsiteX37" fmla="*/ 1154379 w 2879740"/>
              <a:gd name="connsiteY37" fmla="*/ 318592 h 815099"/>
              <a:gd name="connsiteX38" fmla="*/ 1195754 w 2879740"/>
              <a:gd name="connsiteY38" fmla="*/ 318592 h 815099"/>
              <a:gd name="connsiteX39" fmla="*/ 1195754 w 2879740"/>
              <a:gd name="connsiteY39" fmla="*/ 331005 h 815099"/>
              <a:gd name="connsiteX40" fmla="*/ 1311606 w 2879740"/>
              <a:gd name="connsiteY40" fmla="*/ 331005 h 815099"/>
              <a:gd name="connsiteX41" fmla="*/ 1311606 w 2879740"/>
              <a:gd name="connsiteY41" fmla="*/ 343418 h 815099"/>
              <a:gd name="connsiteX42" fmla="*/ 1332294 w 2879740"/>
              <a:gd name="connsiteY42" fmla="*/ 343418 h 815099"/>
              <a:gd name="connsiteX43" fmla="*/ 1332294 w 2879740"/>
              <a:gd name="connsiteY43" fmla="*/ 359968 h 815099"/>
              <a:gd name="connsiteX44" fmla="*/ 1348844 w 2879740"/>
              <a:gd name="connsiteY44" fmla="*/ 359968 h 815099"/>
              <a:gd name="connsiteX45" fmla="*/ 1348844 w 2879740"/>
              <a:gd name="connsiteY45" fmla="*/ 384793 h 815099"/>
              <a:gd name="connsiteX46" fmla="*/ 1452283 w 2879740"/>
              <a:gd name="connsiteY46" fmla="*/ 384793 h 815099"/>
              <a:gd name="connsiteX47" fmla="*/ 1452283 w 2879740"/>
              <a:gd name="connsiteY47" fmla="*/ 397206 h 815099"/>
              <a:gd name="connsiteX48" fmla="*/ 1551584 w 2879740"/>
              <a:gd name="connsiteY48" fmla="*/ 397206 h 815099"/>
              <a:gd name="connsiteX49" fmla="*/ 1551584 w 2879740"/>
              <a:gd name="connsiteY49" fmla="*/ 413756 h 815099"/>
              <a:gd name="connsiteX50" fmla="*/ 1576409 w 2879740"/>
              <a:gd name="connsiteY50" fmla="*/ 413756 h 815099"/>
              <a:gd name="connsiteX51" fmla="*/ 1576409 w 2879740"/>
              <a:gd name="connsiteY51" fmla="*/ 434444 h 815099"/>
              <a:gd name="connsiteX52" fmla="*/ 1597097 w 2879740"/>
              <a:gd name="connsiteY52" fmla="*/ 434444 h 815099"/>
              <a:gd name="connsiteX53" fmla="*/ 1597097 w 2879740"/>
              <a:gd name="connsiteY53" fmla="*/ 463407 h 815099"/>
              <a:gd name="connsiteX54" fmla="*/ 1642610 w 2879740"/>
              <a:gd name="connsiteY54" fmla="*/ 463407 h 815099"/>
              <a:gd name="connsiteX55" fmla="*/ 1642610 w 2879740"/>
              <a:gd name="connsiteY55" fmla="*/ 475819 h 815099"/>
              <a:gd name="connsiteX56" fmla="*/ 1712949 w 2879740"/>
              <a:gd name="connsiteY56" fmla="*/ 475819 h 815099"/>
              <a:gd name="connsiteX57" fmla="*/ 1712949 w 2879740"/>
              <a:gd name="connsiteY57" fmla="*/ 484095 h 815099"/>
              <a:gd name="connsiteX58" fmla="*/ 1733637 w 2879740"/>
              <a:gd name="connsiteY58" fmla="*/ 484095 h 815099"/>
              <a:gd name="connsiteX59" fmla="*/ 1733637 w 2879740"/>
              <a:gd name="connsiteY59" fmla="*/ 513057 h 815099"/>
              <a:gd name="connsiteX60" fmla="*/ 1820525 w 2879740"/>
              <a:gd name="connsiteY60" fmla="*/ 513057 h 815099"/>
              <a:gd name="connsiteX61" fmla="*/ 1820525 w 2879740"/>
              <a:gd name="connsiteY61" fmla="*/ 546158 h 815099"/>
              <a:gd name="connsiteX62" fmla="*/ 1866038 w 2879740"/>
              <a:gd name="connsiteY62" fmla="*/ 546158 h 815099"/>
              <a:gd name="connsiteX63" fmla="*/ 1866038 w 2879740"/>
              <a:gd name="connsiteY63" fmla="*/ 558571 h 815099"/>
              <a:gd name="connsiteX64" fmla="*/ 1882589 w 2879740"/>
              <a:gd name="connsiteY64" fmla="*/ 558571 h 815099"/>
              <a:gd name="connsiteX65" fmla="*/ 1882589 w 2879740"/>
              <a:gd name="connsiteY65" fmla="*/ 570983 h 815099"/>
              <a:gd name="connsiteX66" fmla="*/ 1965340 w 2879740"/>
              <a:gd name="connsiteY66" fmla="*/ 570983 h 815099"/>
              <a:gd name="connsiteX67" fmla="*/ 1965340 w 2879740"/>
              <a:gd name="connsiteY67" fmla="*/ 579258 h 815099"/>
              <a:gd name="connsiteX68" fmla="*/ 1998440 w 2879740"/>
              <a:gd name="connsiteY68" fmla="*/ 579258 h 815099"/>
              <a:gd name="connsiteX69" fmla="*/ 1998440 w 2879740"/>
              <a:gd name="connsiteY69" fmla="*/ 591671 h 815099"/>
              <a:gd name="connsiteX70" fmla="*/ 2122567 w 2879740"/>
              <a:gd name="connsiteY70" fmla="*/ 591671 h 815099"/>
              <a:gd name="connsiteX71" fmla="*/ 2122567 w 2879740"/>
              <a:gd name="connsiteY71" fmla="*/ 616496 h 815099"/>
              <a:gd name="connsiteX72" fmla="*/ 2168080 w 2879740"/>
              <a:gd name="connsiteY72" fmla="*/ 616496 h 815099"/>
              <a:gd name="connsiteX73" fmla="*/ 2168080 w 2879740"/>
              <a:gd name="connsiteY73" fmla="*/ 633047 h 815099"/>
              <a:gd name="connsiteX74" fmla="*/ 2197043 w 2879740"/>
              <a:gd name="connsiteY74" fmla="*/ 633047 h 815099"/>
              <a:gd name="connsiteX75" fmla="*/ 2197043 w 2879740"/>
              <a:gd name="connsiteY75" fmla="*/ 645459 h 815099"/>
              <a:gd name="connsiteX76" fmla="*/ 2217731 w 2879740"/>
              <a:gd name="connsiteY76" fmla="*/ 645459 h 815099"/>
              <a:gd name="connsiteX77" fmla="*/ 2217731 w 2879740"/>
              <a:gd name="connsiteY77" fmla="*/ 662010 h 815099"/>
              <a:gd name="connsiteX78" fmla="*/ 2250831 w 2879740"/>
              <a:gd name="connsiteY78" fmla="*/ 662010 h 815099"/>
              <a:gd name="connsiteX79" fmla="*/ 2250831 w 2879740"/>
              <a:gd name="connsiteY79" fmla="*/ 674422 h 815099"/>
              <a:gd name="connsiteX80" fmla="*/ 2345995 w 2879740"/>
              <a:gd name="connsiteY80" fmla="*/ 674422 h 815099"/>
              <a:gd name="connsiteX81" fmla="*/ 2345995 w 2879740"/>
              <a:gd name="connsiteY81" fmla="*/ 695110 h 815099"/>
              <a:gd name="connsiteX82" fmla="*/ 2408058 w 2879740"/>
              <a:gd name="connsiteY82" fmla="*/ 695110 h 815099"/>
              <a:gd name="connsiteX83" fmla="*/ 2408058 w 2879740"/>
              <a:gd name="connsiteY83" fmla="*/ 707523 h 815099"/>
              <a:gd name="connsiteX84" fmla="*/ 2532185 w 2879740"/>
              <a:gd name="connsiteY84" fmla="*/ 707523 h 815099"/>
              <a:gd name="connsiteX85" fmla="*/ 2532185 w 2879740"/>
              <a:gd name="connsiteY85" fmla="*/ 736486 h 815099"/>
              <a:gd name="connsiteX86" fmla="*/ 2594248 w 2879740"/>
              <a:gd name="connsiteY86" fmla="*/ 736486 h 815099"/>
              <a:gd name="connsiteX87" fmla="*/ 2594248 w 2879740"/>
              <a:gd name="connsiteY87" fmla="*/ 757173 h 815099"/>
              <a:gd name="connsiteX88" fmla="*/ 2660449 w 2879740"/>
              <a:gd name="connsiteY88" fmla="*/ 757173 h 815099"/>
              <a:gd name="connsiteX89" fmla="*/ 2660449 w 2879740"/>
              <a:gd name="connsiteY89" fmla="*/ 769586 h 815099"/>
              <a:gd name="connsiteX90" fmla="*/ 2751476 w 2879740"/>
              <a:gd name="connsiteY90" fmla="*/ 769586 h 815099"/>
              <a:gd name="connsiteX91" fmla="*/ 2751476 w 2879740"/>
              <a:gd name="connsiteY91" fmla="*/ 781999 h 815099"/>
              <a:gd name="connsiteX92" fmla="*/ 2784576 w 2879740"/>
              <a:gd name="connsiteY92" fmla="*/ 781999 h 815099"/>
              <a:gd name="connsiteX93" fmla="*/ 2784576 w 2879740"/>
              <a:gd name="connsiteY93" fmla="*/ 802686 h 815099"/>
              <a:gd name="connsiteX94" fmla="*/ 2879740 w 2879740"/>
              <a:gd name="connsiteY94" fmla="*/ 802686 h 815099"/>
              <a:gd name="connsiteX95" fmla="*/ 2879740 w 2879740"/>
              <a:gd name="connsiteY95" fmla="*/ 815099 h 815099"/>
              <a:gd name="connsiteX0" fmla="*/ 0 w 2879740"/>
              <a:gd name="connsiteY0" fmla="*/ 0 h 802686"/>
              <a:gd name="connsiteX1" fmla="*/ 132402 w 2879740"/>
              <a:gd name="connsiteY1" fmla="*/ 0 h 802686"/>
              <a:gd name="connsiteX2" fmla="*/ 132402 w 2879740"/>
              <a:gd name="connsiteY2" fmla="*/ 28963 h 802686"/>
              <a:gd name="connsiteX3" fmla="*/ 177915 w 2879740"/>
              <a:gd name="connsiteY3" fmla="*/ 28963 h 802686"/>
              <a:gd name="connsiteX4" fmla="*/ 177915 w 2879740"/>
              <a:gd name="connsiteY4" fmla="*/ 41376 h 802686"/>
              <a:gd name="connsiteX5" fmla="*/ 202741 w 2879740"/>
              <a:gd name="connsiteY5" fmla="*/ 41376 h 802686"/>
              <a:gd name="connsiteX6" fmla="*/ 202741 w 2879740"/>
              <a:gd name="connsiteY6" fmla="*/ 53789 h 802686"/>
              <a:gd name="connsiteX7" fmla="*/ 223428 w 2879740"/>
              <a:gd name="connsiteY7" fmla="*/ 53789 h 802686"/>
              <a:gd name="connsiteX8" fmla="*/ 223428 w 2879740"/>
              <a:gd name="connsiteY8" fmla="*/ 74476 h 802686"/>
              <a:gd name="connsiteX9" fmla="*/ 339280 w 2879740"/>
              <a:gd name="connsiteY9" fmla="*/ 74476 h 802686"/>
              <a:gd name="connsiteX10" fmla="*/ 339280 w 2879740"/>
              <a:gd name="connsiteY10" fmla="*/ 91027 h 802686"/>
              <a:gd name="connsiteX11" fmla="*/ 359968 w 2879740"/>
              <a:gd name="connsiteY11" fmla="*/ 91027 h 802686"/>
              <a:gd name="connsiteX12" fmla="*/ 359968 w 2879740"/>
              <a:gd name="connsiteY12" fmla="*/ 124127 h 802686"/>
              <a:gd name="connsiteX13" fmla="*/ 380656 w 2879740"/>
              <a:gd name="connsiteY13" fmla="*/ 124127 h 802686"/>
              <a:gd name="connsiteX14" fmla="*/ 380656 w 2879740"/>
              <a:gd name="connsiteY14" fmla="*/ 140677 h 802686"/>
              <a:gd name="connsiteX15" fmla="*/ 562708 w 2879740"/>
              <a:gd name="connsiteY15" fmla="*/ 140677 h 802686"/>
              <a:gd name="connsiteX16" fmla="*/ 562708 w 2879740"/>
              <a:gd name="connsiteY16" fmla="*/ 148953 h 802686"/>
              <a:gd name="connsiteX17" fmla="*/ 579258 w 2879740"/>
              <a:gd name="connsiteY17" fmla="*/ 148953 h 802686"/>
              <a:gd name="connsiteX18" fmla="*/ 579258 w 2879740"/>
              <a:gd name="connsiteY18" fmla="*/ 165503 h 802686"/>
              <a:gd name="connsiteX19" fmla="*/ 666147 w 2879740"/>
              <a:gd name="connsiteY19" fmla="*/ 165503 h 802686"/>
              <a:gd name="connsiteX20" fmla="*/ 666147 w 2879740"/>
              <a:gd name="connsiteY20" fmla="*/ 177915 h 802686"/>
              <a:gd name="connsiteX21" fmla="*/ 732348 w 2879740"/>
              <a:gd name="connsiteY21" fmla="*/ 177915 h 802686"/>
              <a:gd name="connsiteX22" fmla="*/ 732348 w 2879740"/>
              <a:gd name="connsiteY22" fmla="*/ 194466 h 802686"/>
              <a:gd name="connsiteX23" fmla="*/ 802686 w 2879740"/>
              <a:gd name="connsiteY23" fmla="*/ 194466 h 802686"/>
              <a:gd name="connsiteX24" fmla="*/ 802686 w 2879740"/>
              <a:gd name="connsiteY24" fmla="*/ 215153 h 802686"/>
              <a:gd name="connsiteX25" fmla="*/ 918538 w 2879740"/>
              <a:gd name="connsiteY25" fmla="*/ 215153 h 802686"/>
              <a:gd name="connsiteX26" fmla="*/ 918538 w 2879740"/>
              <a:gd name="connsiteY26" fmla="*/ 223429 h 802686"/>
              <a:gd name="connsiteX27" fmla="*/ 964051 w 2879740"/>
              <a:gd name="connsiteY27" fmla="*/ 223429 h 802686"/>
              <a:gd name="connsiteX28" fmla="*/ 964051 w 2879740"/>
              <a:gd name="connsiteY28" fmla="*/ 244116 h 802686"/>
              <a:gd name="connsiteX29" fmla="*/ 1038527 w 2879740"/>
              <a:gd name="connsiteY29" fmla="*/ 244116 h 802686"/>
              <a:gd name="connsiteX30" fmla="*/ 1038527 w 2879740"/>
              <a:gd name="connsiteY30" fmla="*/ 273079 h 802686"/>
              <a:gd name="connsiteX31" fmla="*/ 1063352 w 2879740"/>
              <a:gd name="connsiteY31" fmla="*/ 273079 h 802686"/>
              <a:gd name="connsiteX32" fmla="*/ 1063352 w 2879740"/>
              <a:gd name="connsiteY32" fmla="*/ 289629 h 802686"/>
              <a:gd name="connsiteX33" fmla="*/ 1092315 w 2879740"/>
              <a:gd name="connsiteY33" fmla="*/ 289629 h 802686"/>
              <a:gd name="connsiteX34" fmla="*/ 1092315 w 2879740"/>
              <a:gd name="connsiteY34" fmla="*/ 302042 h 802686"/>
              <a:gd name="connsiteX35" fmla="*/ 1092315 w 2879740"/>
              <a:gd name="connsiteY35" fmla="*/ 314455 h 802686"/>
              <a:gd name="connsiteX36" fmla="*/ 1154379 w 2879740"/>
              <a:gd name="connsiteY36" fmla="*/ 314455 h 802686"/>
              <a:gd name="connsiteX37" fmla="*/ 1154379 w 2879740"/>
              <a:gd name="connsiteY37" fmla="*/ 318592 h 802686"/>
              <a:gd name="connsiteX38" fmla="*/ 1195754 w 2879740"/>
              <a:gd name="connsiteY38" fmla="*/ 318592 h 802686"/>
              <a:gd name="connsiteX39" fmla="*/ 1195754 w 2879740"/>
              <a:gd name="connsiteY39" fmla="*/ 331005 h 802686"/>
              <a:gd name="connsiteX40" fmla="*/ 1311606 w 2879740"/>
              <a:gd name="connsiteY40" fmla="*/ 331005 h 802686"/>
              <a:gd name="connsiteX41" fmla="*/ 1311606 w 2879740"/>
              <a:gd name="connsiteY41" fmla="*/ 343418 h 802686"/>
              <a:gd name="connsiteX42" fmla="*/ 1332294 w 2879740"/>
              <a:gd name="connsiteY42" fmla="*/ 343418 h 802686"/>
              <a:gd name="connsiteX43" fmla="*/ 1332294 w 2879740"/>
              <a:gd name="connsiteY43" fmla="*/ 359968 h 802686"/>
              <a:gd name="connsiteX44" fmla="*/ 1348844 w 2879740"/>
              <a:gd name="connsiteY44" fmla="*/ 359968 h 802686"/>
              <a:gd name="connsiteX45" fmla="*/ 1348844 w 2879740"/>
              <a:gd name="connsiteY45" fmla="*/ 384793 h 802686"/>
              <a:gd name="connsiteX46" fmla="*/ 1452283 w 2879740"/>
              <a:gd name="connsiteY46" fmla="*/ 384793 h 802686"/>
              <a:gd name="connsiteX47" fmla="*/ 1452283 w 2879740"/>
              <a:gd name="connsiteY47" fmla="*/ 397206 h 802686"/>
              <a:gd name="connsiteX48" fmla="*/ 1551584 w 2879740"/>
              <a:gd name="connsiteY48" fmla="*/ 397206 h 802686"/>
              <a:gd name="connsiteX49" fmla="*/ 1551584 w 2879740"/>
              <a:gd name="connsiteY49" fmla="*/ 413756 h 802686"/>
              <a:gd name="connsiteX50" fmla="*/ 1576409 w 2879740"/>
              <a:gd name="connsiteY50" fmla="*/ 413756 h 802686"/>
              <a:gd name="connsiteX51" fmla="*/ 1576409 w 2879740"/>
              <a:gd name="connsiteY51" fmla="*/ 434444 h 802686"/>
              <a:gd name="connsiteX52" fmla="*/ 1597097 w 2879740"/>
              <a:gd name="connsiteY52" fmla="*/ 434444 h 802686"/>
              <a:gd name="connsiteX53" fmla="*/ 1597097 w 2879740"/>
              <a:gd name="connsiteY53" fmla="*/ 463407 h 802686"/>
              <a:gd name="connsiteX54" fmla="*/ 1642610 w 2879740"/>
              <a:gd name="connsiteY54" fmla="*/ 463407 h 802686"/>
              <a:gd name="connsiteX55" fmla="*/ 1642610 w 2879740"/>
              <a:gd name="connsiteY55" fmla="*/ 475819 h 802686"/>
              <a:gd name="connsiteX56" fmla="*/ 1712949 w 2879740"/>
              <a:gd name="connsiteY56" fmla="*/ 475819 h 802686"/>
              <a:gd name="connsiteX57" fmla="*/ 1712949 w 2879740"/>
              <a:gd name="connsiteY57" fmla="*/ 484095 h 802686"/>
              <a:gd name="connsiteX58" fmla="*/ 1733637 w 2879740"/>
              <a:gd name="connsiteY58" fmla="*/ 484095 h 802686"/>
              <a:gd name="connsiteX59" fmla="*/ 1733637 w 2879740"/>
              <a:gd name="connsiteY59" fmla="*/ 513057 h 802686"/>
              <a:gd name="connsiteX60" fmla="*/ 1820525 w 2879740"/>
              <a:gd name="connsiteY60" fmla="*/ 513057 h 802686"/>
              <a:gd name="connsiteX61" fmla="*/ 1820525 w 2879740"/>
              <a:gd name="connsiteY61" fmla="*/ 546158 h 802686"/>
              <a:gd name="connsiteX62" fmla="*/ 1866038 w 2879740"/>
              <a:gd name="connsiteY62" fmla="*/ 546158 h 802686"/>
              <a:gd name="connsiteX63" fmla="*/ 1866038 w 2879740"/>
              <a:gd name="connsiteY63" fmla="*/ 558571 h 802686"/>
              <a:gd name="connsiteX64" fmla="*/ 1882589 w 2879740"/>
              <a:gd name="connsiteY64" fmla="*/ 558571 h 802686"/>
              <a:gd name="connsiteX65" fmla="*/ 1882589 w 2879740"/>
              <a:gd name="connsiteY65" fmla="*/ 570983 h 802686"/>
              <a:gd name="connsiteX66" fmla="*/ 1965340 w 2879740"/>
              <a:gd name="connsiteY66" fmla="*/ 570983 h 802686"/>
              <a:gd name="connsiteX67" fmla="*/ 1965340 w 2879740"/>
              <a:gd name="connsiteY67" fmla="*/ 579258 h 802686"/>
              <a:gd name="connsiteX68" fmla="*/ 1998440 w 2879740"/>
              <a:gd name="connsiteY68" fmla="*/ 579258 h 802686"/>
              <a:gd name="connsiteX69" fmla="*/ 1998440 w 2879740"/>
              <a:gd name="connsiteY69" fmla="*/ 591671 h 802686"/>
              <a:gd name="connsiteX70" fmla="*/ 2122567 w 2879740"/>
              <a:gd name="connsiteY70" fmla="*/ 591671 h 802686"/>
              <a:gd name="connsiteX71" fmla="*/ 2122567 w 2879740"/>
              <a:gd name="connsiteY71" fmla="*/ 616496 h 802686"/>
              <a:gd name="connsiteX72" fmla="*/ 2168080 w 2879740"/>
              <a:gd name="connsiteY72" fmla="*/ 616496 h 802686"/>
              <a:gd name="connsiteX73" fmla="*/ 2168080 w 2879740"/>
              <a:gd name="connsiteY73" fmla="*/ 633047 h 802686"/>
              <a:gd name="connsiteX74" fmla="*/ 2197043 w 2879740"/>
              <a:gd name="connsiteY74" fmla="*/ 633047 h 802686"/>
              <a:gd name="connsiteX75" fmla="*/ 2197043 w 2879740"/>
              <a:gd name="connsiteY75" fmla="*/ 645459 h 802686"/>
              <a:gd name="connsiteX76" fmla="*/ 2217731 w 2879740"/>
              <a:gd name="connsiteY76" fmla="*/ 645459 h 802686"/>
              <a:gd name="connsiteX77" fmla="*/ 2217731 w 2879740"/>
              <a:gd name="connsiteY77" fmla="*/ 662010 h 802686"/>
              <a:gd name="connsiteX78" fmla="*/ 2250831 w 2879740"/>
              <a:gd name="connsiteY78" fmla="*/ 662010 h 802686"/>
              <a:gd name="connsiteX79" fmla="*/ 2250831 w 2879740"/>
              <a:gd name="connsiteY79" fmla="*/ 674422 h 802686"/>
              <a:gd name="connsiteX80" fmla="*/ 2345995 w 2879740"/>
              <a:gd name="connsiteY80" fmla="*/ 674422 h 802686"/>
              <a:gd name="connsiteX81" fmla="*/ 2345995 w 2879740"/>
              <a:gd name="connsiteY81" fmla="*/ 695110 h 802686"/>
              <a:gd name="connsiteX82" fmla="*/ 2408058 w 2879740"/>
              <a:gd name="connsiteY82" fmla="*/ 695110 h 802686"/>
              <a:gd name="connsiteX83" fmla="*/ 2408058 w 2879740"/>
              <a:gd name="connsiteY83" fmla="*/ 707523 h 802686"/>
              <a:gd name="connsiteX84" fmla="*/ 2532185 w 2879740"/>
              <a:gd name="connsiteY84" fmla="*/ 707523 h 802686"/>
              <a:gd name="connsiteX85" fmla="*/ 2532185 w 2879740"/>
              <a:gd name="connsiteY85" fmla="*/ 736486 h 802686"/>
              <a:gd name="connsiteX86" fmla="*/ 2594248 w 2879740"/>
              <a:gd name="connsiteY86" fmla="*/ 736486 h 802686"/>
              <a:gd name="connsiteX87" fmla="*/ 2594248 w 2879740"/>
              <a:gd name="connsiteY87" fmla="*/ 757173 h 802686"/>
              <a:gd name="connsiteX88" fmla="*/ 2660449 w 2879740"/>
              <a:gd name="connsiteY88" fmla="*/ 757173 h 802686"/>
              <a:gd name="connsiteX89" fmla="*/ 2660449 w 2879740"/>
              <a:gd name="connsiteY89" fmla="*/ 769586 h 802686"/>
              <a:gd name="connsiteX90" fmla="*/ 2751476 w 2879740"/>
              <a:gd name="connsiteY90" fmla="*/ 769586 h 802686"/>
              <a:gd name="connsiteX91" fmla="*/ 2751476 w 2879740"/>
              <a:gd name="connsiteY91" fmla="*/ 781999 h 802686"/>
              <a:gd name="connsiteX92" fmla="*/ 2784576 w 2879740"/>
              <a:gd name="connsiteY92" fmla="*/ 781999 h 802686"/>
              <a:gd name="connsiteX93" fmla="*/ 2784576 w 2879740"/>
              <a:gd name="connsiteY93" fmla="*/ 802686 h 802686"/>
              <a:gd name="connsiteX94" fmla="*/ 2879740 w 2879740"/>
              <a:gd name="connsiteY94" fmla="*/ 802686 h 80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879740" h="802686">
                <a:moveTo>
                  <a:pt x="0" y="0"/>
                </a:moveTo>
                <a:lnTo>
                  <a:pt x="132402" y="0"/>
                </a:lnTo>
                <a:lnTo>
                  <a:pt x="132402" y="28963"/>
                </a:lnTo>
                <a:lnTo>
                  <a:pt x="177915" y="28963"/>
                </a:lnTo>
                <a:lnTo>
                  <a:pt x="177915" y="41376"/>
                </a:lnTo>
                <a:lnTo>
                  <a:pt x="202741" y="41376"/>
                </a:lnTo>
                <a:lnTo>
                  <a:pt x="202741" y="53789"/>
                </a:lnTo>
                <a:lnTo>
                  <a:pt x="223428" y="53789"/>
                </a:lnTo>
                <a:lnTo>
                  <a:pt x="223428" y="74476"/>
                </a:lnTo>
                <a:lnTo>
                  <a:pt x="339280" y="74476"/>
                </a:lnTo>
                <a:lnTo>
                  <a:pt x="339280" y="91027"/>
                </a:lnTo>
                <a:lnTo>
                  <a:pt x="359968" y="91027"/>
                </a:lnTo>
                <a:lnTo>
                  <a:pt x="359968" y="124127"/>
                </a:lnTo>
                <a:lnTo>
                  <a:pt x="380656" y="124127"/>
                </a:lnTo>
                <a:lnTo>
                  <a:pt x="380656" y="140677"/>
                </a:lnTo>
                <a:lnTo>
                  <a:pt x="562708" y="140677"/>
                </a:lnTo>
                <a:lnTo>
                  <a:pt x="562708" y="148953"/>
                </a:lnTo>
                <a:lnTo>
                  <a:pt x="579258" y="148953"/>
                </a:lnTo>
                <a:lnTo>
                  <a:pt x="579258" y="165503"/>
                </a:lnTo>
                <a:lnTo>
                  <a:pt x="666147" y="165503"/>
                </a:lnTo>
                <a:lnTo>
                  <a:pt x="666147" y="177915"/>
                </a:lnTo>
                <a:lnTo>
                  <a:pt x="732348" y="177915"/>
                </a:lnTo>
                <a:lnTo>
                  <a:pt x="732348" y="194466"/>
                </a:lnTo>
                <a:lnTo>
                  <a:pt x="802686" y="194466"/>
                </a:lnTo>
                <a:lnTo>
                  <a:pt x="802686" y="215153"/>
                </a:lnTo>
                <a:lnTo>
                  <a:pt x="918538" y="215153"/>
                </a:lnTo>
                <a:lnTo>
                  <a:pt x="918538" y="223429"/>
                </a:lnTo>
                <a:lnTo>
                  <a:pt x="964051" y="223429"/>
                </a:lnTo>
                <a:lnTo>
                  <a:pt x="964051" y="244116"/>
                </a:lnTo>
                <a:lnTo>
                  <a:pt x="1038527" y="244116"/>
                </a:lnTo>
                <a:lnTo>
                  <a:pt x="1038527" y="273079"/>
                </a:lnTo>
                <a:lnTo>
                  <a:pt x="1063352" y="273079"/>
                </a:lnTo>
                <a:lnTo>
                  <a:pt x="1063352" y="289629"/>
                </a:lnTo>
                <a:lnTo>
                  <a:pt x="1092315" y="289629"/>
                </a:lnTo>
                <a:lnTo>
                  <a:pt x="1092315" y="302042"/>
                </a:lnTo>
                <a:lnTo>
                  <a:pt x="1092315" y="314455"/>
                </a:lnTo>
                <a:lnTo>
                  <a:pt x="1154379" y="314455"/>
                </a:lnTo>
                <a:lnTo>
                  <a:pt x="1154379" y="318592"/>
                </a:lnTo>
                <a:lnTo>
                  <a:pt x="1195754" y="318592"/>
                </a:lnTo>
                <a:lnTo>
                  <a:pt x="1195754" y="331005"/>
                </a:lnTo>
                <a:lnTo>
                  <a:pt x="1311606" y="331005"/>
                </a:lnTo>
                <a:lnTo>
                  <a:pt x="1311606" y="343418"/>
                </a:lnTo>
                <a:lnTo>
                  <a:pt x="1332294" y="343418"/>
                </a:lnTo>
                <a:lnTo>
                  <a:pt x="1332294" y="359968"/>
                </a:lnTo>
                <a:lnTo>
                  <a:pt x="1348844" y="359968"/>
                </a:lnTo>
                <a:lnTo>
                  <a:pt x="1348844" y="384793"/>
                </a:lnTo>
                <a:lnTo>
                  <a:pt x="1452283" y="384793"/>
                </a:lnTo>
                <a:lnTo>
                  <a:pt x="1452283" y="397206"/>
                </a:lnTo>
                <a:lnTo>
                  <a:pt x="1551584" y="397206"/>
                </a:lnTo>
                <a:lnTo>
                  <a:pt x="1551584" y="413756"/>
                </a:lnTo>
                <a:lnTo>
                  <a:pt x="1576409" y="413756"/>
                </a:lnTo>
                <a:lnTo>
                  <a:pt x="1576409" y="434444"/>
                </a:lnTo>
                <a:lnTo>
                  <a:pt x="1597097" y="434444"/>
                </a:lnTo>
                <a:lnTo>
                  <a:pt x="1597097" y="463407"/>
                </a:lnTo>
                <a:lnTo>
                  <a:pt x="1642610" y="463407"/>
                </a:lnTo>
                <a:lnTo>
                  <a:pt x="1642610" y="475819"/>
                </a:lnTo>
                <a:lnTo>
                  <a:pt x="1712949" y="475819"/>
                </a:lnTo>
                <a:lnTo>
                  <a:pt x="1712949" y="484095"/>
                </a:lnTo>
                <a:lnTo>
                  <a:pt x="1733637" y="484095"/>
                </a:lnTo>
                <a:lnTo>
                  <a:pt x="1733637" y="513057"/>
                </a:lnTo>
                <a:lnTo>
                  <a:pt x="1820525" y="513057"/>
                </a:lnTo>
                <a:lnTo>
                  <a:pt x="1820525" y="546158"/>
                </a:lnTo>
                <a:lnTo>
                  <a:pt x="1866038" y="546158"/>
                </a:lnTo>
                <a:lnTo>
                  <a:pt x="1866038" y="558571"/>
                </a:lnTo>
                <a:lnTo>
                  <a:pt x="1882589" y="558571"/>
                </a:lnTo>
                <a:lnTo>
                  <a:pt x="1882589" y="570983"/>
                </a:lnTo>
                <a:lnTo>
                  <a:pt x="1965340" y="570983"/>
                </a:lnTo>
                <a:lnTo>
                  <a:pt x="1965340" y="579258"/>
                </a:lnTo>
                <a:lnTo>
                  <a:pt x="1998440" y="579258"/>
                </a:lnTo>
                <a:lnTo>
                  <a:pt x="1998440" y="591671"/>
                </a:lnTo>
                <a:lnTo>
                  <a:pt x="2122567" y="591671"/>
                </a:lnTo>
                <a:lnTo>
                  <a:pt x="2122567" y="616496"/>
                </a:lnTo>
                <a:lnTo>
                  <a:pt x="2168080" y="616496"/>
                </a:lnTo>
                <a:lnTo>
                  <a:pt x="2168080" y="633047"/>
                </a:lnTo>
                <a:lnTo>
                  <a:pt x="2197043" y="633047"/>
                </a:lnTo>
                <a:lnTo>
                  <a:pt x="2197043" y="645459"/>
                </a:lnTo>
                <a:lnTo>
                  <a:pt x="2217731" y="645459"/>
                </a:lnTo>
                <a:lnTo>
                  <a:pt x="2217731" y="662010"/>
                </a:lnTo>
                <a:lnTo>
                  <a:pt x="2250831" y="662010"/>
                </a:lnTo>
                <a:lnTo>
                  <a:pt x="2250831" y="674422"/>
                </a:lnTo>
                <a:lnTo>
                  <a:pt x="2345995" y="674422"/>
                </a:lnTo>
                <a:lnTo>
                  <a:pt x="2345995" y="695110"/>
                </a:lnTo>
                <a:lnTo>
                  <a:pt x="2408058" y="695110"/>
                </a:lnTo>
                <a:lnTo>
                  <a:pt x="2408058" y="707523"/>
                </a:lnTo>
                <a:lnTo>
                  <a:pt x="2532185" y="707523"/>
                </a:lnTo>
                <a:lnTo>
                  <a:pt x="2532185" y="736486"/>
                </a:lnTo>
                <a:lnTo>
                  <a:pt x="2594248" y="736486"/>
                </a:lnTo>
                <a:lnTo>
                  <a:pt x="2594248" y="757173"/>
                </a:lnTo>
                <a:lnTo>
                  <a:pt x="2660449" y="757173"/>
                </a:lnTo>
                <a:lnTo>
                  <a:pt x="2660449" y="769586"/>
                </a:lnTo>
                <a:lnTo>
                  <a:pt x="2751476" y="769586"/>
                </a:lnTo>
                <a:lnTo>
                  <a:pt x="2751476" y="781999"/>
                </a:lnTo>
                <a:lnTo>
                  <a:pt x="2784576" y="781999"/>
                </a:lnTo>
                <a:lnTo>
                  <a:pt x="2784576" y="802686"/>
                </a:lnTo>
                <a:lnTo>
                  <a:pt x="2879740" y="802686"/>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457063"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7" name="TextBox 236">
            <a:extLst>
              <a:ext uri="{FF2B5EF4-FFF2-40B4-BE49-F238E27FC236}">
                <a16:creationId xmlns:a16="http://schemas.microsoft.com/office/drawing/2014/main" id="{90044774-16FC-4850-8131-8C37D8068CED}"/>
              </a:ext>
            </a:extLst>
          </p:cNvPr>
          <p:cNvSpPr txBox="1"/>
          <p:nvPr/>
        </p:nvSpPr>
        <p:spPr>
          <a:xfrm rot="16200000">
            <a:off x="314266" y="4410797"/>
            <a:ext cx="2056269" cy="27764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a:t>
            </a:r>
          </a:p>
        </p:txBody>
      </p:sp>
      <p:sp>
        <p:nvSpPr>
          <p:cNvPr id="238" name="TextBox 237">
            <a:extLst>
              <a:ext uri="{FF2B5EF4-FFF2-40B4-BE49-F238E27FC236}">
                <a16:creationId xmlns:a16="http://schemas.microsoft.com/office/drawing/2014/main" id="{39863ED6-4057-433F-B2CF-3E0CF91E2F78}"/>
              </a:ext>
            </a:extLst>
          </p:cNvPr>
          <p:cNvSpPr txBox="1"/>
          <p:nvPr/>
        </p:nvSpPr>
        <p:spPr>
          <a:xfrm>
            <a:off x="2026691" y="5711789"/>
            <a:ext cx="3053844" cy="338554"/>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Follow-up (Mo)</a:t>
            </a:r>
          </a:p>
        </p:txBody>
      </p:sp>
      <p:cxnSp>
        <p:nvCxnSpPr>
          <p:cNvPr id="239" name="Straight Connector 14">
            <a:extLst>
              <a:ext uri="{FF2B5EF4-FFF2-40B4-BE49-F238E27FC236}">
                <a16:creationId xmlns:a16="http://schemas.microsoft.com/office/drawing/2014/main" id="{A91FB09A-ABFD-497B-879F-A87CF286F26E}"/>
              </a:ext>
            </a:extLst>
          </p:cNvPr>
          <p:cNvCxnSpPr>
            <a:cxnSpLocks noChangeShapeType="1"/>
          </p:cNvCxnSpPr>
          <p:nvPr/>
        </p:nvCxnSpPr>
        <p:spPr bwMode="auto">
          <a:xfrm>
            <a:off x="2019353" y="3491380"/>
            <a:ext cx="0" cy="2046147"/>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40" name="Straight Connector 16">
            <a:extLst>
              <a:ext uri="{FF2B5EF4-FFF2-40B4-BE49-F238E27FC236}">
                <a16:creationId xmlns:a16="http://schemas.microsoft.com/office/drawing/2014/main" id="{CEEE7C3E-F47A-4CB3-A4A1-351345D08312}"/>
              </a:ext>
            </a:extLst>
          </p:cNvPr>
          <p:cNvCxnSpPr>
            <a:cxnSpLocks noChangeShapeType="1"/>
          </p:cNvCxnSpPr>
          <p:nvPr/>
        </p:nvCxnSpPr>
        <p:spPr bwMode="auto">
          <a:xfrm rot="5400000">
            <a:off x="2000207" y="5566794"/>
            <a:ext cx="3829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41" name="Straight Connector 240">
            <a:extLst>
              <a:ext uri="{FF2B5EF4-FFF2-40B4-BE49-F238E27FC236}">
                <a16:creationId xmlns:a16="http://schemas.microsoft.com/office/drawing/2014/main" id="{BB62F851-0ED3-4F5D-BFBC-CEDFA34547F6}"/>
              </a:ext>
            </a:extLst>
          </p:cNvPr>
          <p:cNvCxnSpPr>
            <a:cxnSpLocks noChangeShapeType="1"/>
          </p:cNvCxnSpPr>
          <p:nvPr/>
        </p:nvCxnSpPr>
        <p:spPr bwMode="auto">
          <a:xfrm>
            <a:off x="1977992" y="5537527"/>
            <a:ext cx="3612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242" name="TextBox 28">
            <a:extLst>
              <a:ext uri="{FF2B5EF4-FFF2-40B4-BE49-F238E27FC236}">
                <a16:creationId xmlns:a16="http://schemas.microsoft.com/office/drawing/2014/main" id="{D5D2C38D-B31C-49B9-9D2F-3B65B6232EB7}"/>
              </a:ext>
            </a:extLst>
          </p:cNvPr>
          <p:cNvSpPr txBox="1">
            <a:spLocks noChangeArrowheads="1"/>
          </p:cNvSpPr>
          <p:nvPr/>
        </p:nvSpPr>
        <p:spPr bwMode="auto">
          <a:xfrm>
            <a:off x="1592259" y="3330231"/>
            <a:ext cx="40779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100</a:t>
            </a:r>
          </a:p>
        </p:txBody>
      </p:sp>
      <p:sp>
        <p:nvSpPr>
          <p:cNvPr id="243" name="TextBox 29">
            <a:extLst>
              <a:ext uri="{FF2B5EF4-FFF2-40B4-BE49-F238E27FC236}">
                <a16:creationId xmlns:a16="http://schemas.microsoft.com/office/drawing/2014/main" id="{8B567718-8A76-4D0B-8563-954F37DFFC1C}"/>
              </a:ext>
            </a:extLst>
          </p:cNvPr>
          <p:cNvSpPr txBox="1">
            <a:spLocks noChangeArrowheads="1"/>
          </p:cNvSpPr>
          <p:nvPr/>
        </p:nvSpPr>
        <p:spPr bwMode="auto">
          <a:xfrm>
            <a:off x="1681760" y="3740814"/>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80</a:t>
            </a:r>
          </a:p>
        </p:txBody>
      </p:sp>
      <p:sp>
        <p:nvSpPr>
          <p:cNvPr id="244" name="TextBox 30">
            <a:extLst>
              <a:ext uri="{FF2B5EF4-FFF2-40B4-BE49-F238E27FC236}">
                <a16:creationId xmlns:a16="http://schemas.microsoft.com/office/drawing/2014/main" id="{2C7532F4-5AB6-400D-AE69-B40CFA1F8262}"/>
              </a:ext>
            </a:extLst>
          </p:cNvPr>
          <p:cNvSpPr txBox="1">
            <a:spLocks noChangeArrowheads="1"/>
          </p:cNvSpPr>
          <p:nvPr/>
        </p:nvSpPr>
        <p:spPr bwMode="auto">
          <a:xfrm>
            <a:off x="1681760" y="4151398"/>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60</a:t>
            </a:r>
          </a:p>
        </p:txBody>
      </p:sp>
      <p:sp>
        <p:nvSpPr>
          <p:cNvPr id="245" name="TextBox 31">
            <a:extLst>
              <a:ext uri="{FF2B5EF4-FFF2-40B4-BE49-F238E27FC236}">
                <a16:creationId xmlns:a16="http://schemas.microsoft.com/office/drawing/2014/main" id="{B7E1EEE8-10CF-4D68-933F-E74237BB3A6A}"/>
              </a:ext>
            </a:extLst>
          </p:cNvPr>
          <p:cNvSpPr txBox="1">
            <a:spLocks noChangeArrowheads="1"/>
          </p:cNvSpPr>
          <p:nvPr/>
        </p:nvSpPr>
        <p:spPr bwMode="auto">
          <a:xfrm>
            <a:off x="1681760" y="4561981"/>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40</a:t>
            </a:r>
          </a:p>
        </p:txBody>
      </p:sp>
      <p:sp>
        <p:nvSpPr>
          <p:cNvPr id="246" name="TextBox 32">
            <a:extLst>
              <a:ext uri="{FF2B5EF4-FFF2-40B4-BE49-F238E27FC236}">
                <a16:creationId xmlns:a16="http://schemas.microsoft.com/office/drawing/2014/main" id="{9AA16C0F-4F8B-4D9A-887A-68A2C456E804}"/>
              </a:ext>
            </a:extLst>
          </p:cNvPr>
          <p:cNvSpPr txBox="1">
            <a:spLocks noChangeArrowheads="1"/>
          </p:cNvSpPr>
          <p:nvPr/>
        </p:nvSpPr>
        <p:spPr bwMode="auto">
          <a:xfrm>
            <a:off x="1681760" y="4972564"/>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20</a:t>
            </a:r>
          </a:p>
        </p:txBody>
      </p:sp>
      <p:sp>
        <p:nvSpPr>
          <p:cNvPr id="247" name="TextBox 33">
            <a:extLst>
              <a:ext uri="{FF2B5EF4-FFF2-40B4-BE49-F238E27FC236}">
                <a16:creationId xmlns:a16="http://schemas.microsoft.com/office/drawing/2014/main" id="{2F2C0A62-1743-424D-9795-DC65A4448CD5}"/>
              </a:ext>
            </a:extLst>
          </p:cNvPr>
          <p:cNvSpPr txBox="1">
            <a:spLocks noChangeArrowheads="1"/>
          </p:cNvSpPr>
          <p:nvPr/>
        </p:nvSpPr>
        <p:spPr bwMode="auto">
          <a:xfrm>
            <a:off x="1767209" y="5383147"/>
            <a:ext cx="236892"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0</a:t>
            </a:r>
          </a:p>
        </p:txBody>
      </p:sp>
      <p:sp>
        <p:nvSpPr>
          <p:cNvPr id="248" name="TextBox 34">
            <a:extLst>
              <a:ext uri="{FF2B5EF4-FFF2-40B4-BE49-F238E27FC236}">
                <a16:creationId xmlns:a16="http://schemas.microsoft.com/office/drawing/2014/main" id="{B72D02AE-9BB4-4358-B706-89CBBB22AB85}"/>
              </a:ext>
            </a:extLst>
          </p:cNvPr>
          <p:cNvSpPr txBox="1">
            <a:spLocks noChangeArrowheads="1"/>
          </p:cNvSpPr>
          <p:nvPr/>
        </p:nvSpPr>
        <p:spPr bwMode="auto">
          <a:xfrm>
            <a:off x="1904286" y="5558034"/>
            <a:ext cx="236893"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0</a:t>
            </a:r>
          </a:p>
        </p:txBody>
      </p:sp>
      <p:cxnSp>
        <p:nvCxnSpPr>
          <p:cNvPr id="249" name="Straight Connector 35">
            <a:extLst>
              <a:ext uri="{FF2B5EF4-FFF2-40B4-BE49-F238E27FC236}">
                <a16:creationId xmlns:a16="http://schemas.microsoft.com/office/drawing/2014/main" id="{A3A81F98-C9CA-43E5-8A43-E0FC8460C8C5}"/>
              </a:ext>
            </a:extLst>
          </p:cNvPr>
          <p:cNvCxnSpPr>
            <a:cxnSpLocks noChangeShapeType="1"/>
          </p:cNvCxnSpPr>
          <p:nvPr/>
        </p:nvCxnSpPr>
        <p:spPr bwMode="auto">
          <a:xfrm>
            <a:off x="2013533" y="5542179"/>
            <a:ext cx="361051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50" name="Straight Connector 42">
            <a:extLst>
              <a:ext uri="{FF2B5EF4-FFF2-40B4-BE49-F238E27FC236}">
                <a16:creationId xmlns:a16="http://schemas.microsoft.com/office/drawing/2014/main" id="{B9D61EE1-1135-4300-B8C6-58DA4F4888EE}"/>
              </a:ext>
            </a:extLst>
          </p:cNvPr>
          <p:cNvCxnSpPr>
            <a:cxnSpLocks noChangeShapeType="1"/>
          </p:cNvCxnSpPr>
          <p:nvPr/>
        </p:nvCxnSpPr>
        <p:spPr bwMode="auto">
          <a:xfrm rot="5400000">
            <a:off x="2766217" y="5571446"/>
            <a:ext cx="3829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51" name="Straight Connector 44">
            <a:extLst>
              <a:ext uri="{FF2B5EF4-FFF2-40B4-BE49-F238E27FC236}">
                <a16:creationId xmlns:a16="http://schemas.microsoft.com/office/drawing/2014/main" id="{6CC9BD0C-CEA5-4B25-8981-3764EC4FB20D}"/>
              </a:ext>
            </a:extLst>
          </p:cNvPr>
          <p:cNvCxnSpPr>
            <a:cxnSpLocks noChangeShapeType="1"/>
          </p:cNvCxnSpPr>
          <p:nvPr/>
        </p:nvCxnSpPr>
        <p:spPr bwMode="auto">
          <a:xfrm rot="5400000">
            <a:off x="3532226" y="5571446"/>
            <a:ext cx="3829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252" name="TextBox 34">
            <a:extLst>
              <a:ext uri="{FF2B5EF4-FFF2-40B4-BE49-F238E27FC236}">
                <a16:creationId xmlns:a16="http://schemas.microsoft.com/office/drawing/2014/main" id="{DFD58FD5-1EB6-4DF5-9F25-A99275197510}"/>
              </a:ext>
            </a:extLst>
          </p:cNvPr>
          <p:cNvSpPr txBox="1">
            <a:spLocks noChangeArrowheads="1"/>
          </p:cNvSpPr>
          <p:nvPr/>
        </p:nvSpPr>
        <p:spPr bwMode="auto">
          <a:xfrm>
            <a:off x="2596481" y="5562687"/>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12</a:t>
            </a:r>
          </a:p>
        </p:txBody>
      </p:sp>
      <p:sp>
        <p:nvSpPr>
          <p:cNvPr id="253" name="TextBox 34">
            <a:extLst>
              <a:ext uri="{FF2B5EF4-FFF2-40B4-BE49-F238E27FC236}">
                <a16:creationId xmlns:a16="http://schemas.microsoft.com/office/drawing/2014/main" id="{EA970EF3-060A-40D6-BB70-3DEDE2C85192}"/>
              </a:ext>
            </a:extLst>
          </p:cNvPr>
          <p:cNvSpPr txBox="1">
            <a:spLocks noChangeArrowheads="1"/>
          </p:cNvSpPr>
          <p:nvPr/>
        </p:nvSpPr>
        <p:spPr bwMode="auto">
          <a:xfrm>
            <a:off x="3391298" y="5562687"/>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24</a:t>
            </a:r>
          </a:p>
        </p:txBody>
      </p:sp>
      <p:sp>
        <p:nvSpPr>
          <p:cNvPr id="254" name="TextBox 34">
            <a:extLst>
              <a:ext uri="{FF2B5EF4-FFF2-40B4-BE49-F238E27FC236}">
                <a16:creationId xmlns:a16="http://schemas.microsoft.com/office/drawing/2014/main" id="{53937FD7-A722-40B9-BE8E-9B2A33C9CB1B}"/>
              </a:ext>
            </a:extLst>
          </p:cNvPr>
          <p:cNvSpPr txBox="1">
            <a:spLocks noChangeArrowheads="1"/>
          </p:cNvSpPr>
          <p:nvPr/>
        </p:nvSpPr>
        <p:spPr bwMode="auto">
          <a:xfrm>
            <a:off x="4153357" y="5562687"/>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36</a:t>
            </a:r>
          </a:p>
        </p:txBody>
      </p:sp>
      <p:sp>
        <p:nvSpPr>
          <p:cNvPr id="255" name="TextBox 254">
            <a:extLst>
              <a:ext uri="{FF2B5EF4-FFF2-40B4-BE49-F238E27FC236}">
                <a16:creationId xmlns:a16="http://schemas.microsoft.com/office/drawing/2014/main" id="{863D3B43-69A3-4D7A-BE4E-F2578EF04343}"/>
              </a:ext>
            </a:extLst>
          </p:cNvPr>
          <p:cNvSpPr txBox="1">
            <a:spLocks noChangeArrowheads="1"/>
          </p:cNvSpPr>
          <p:nvPr/>
        </p:nvSpPr>
        <p:spPr bwMode="auto">
          <a:xfrm>
            <a:off x="4924248" y="5558034"/>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48</a:t>
            </a:r>
          </a:p>
        </p:txBody>
      </p:sp>
      <p:sp>
        <p:nvSpPr>
          <p:cNvPr id="256" name="TextBox 255">
            <a:extLst>
              <a:ext uri="{FF2B5EF4-FFF2-40B4-BE49-F238E27FC236}">
                <a16:creationId xmlns:a16="http://schemas.microsoft.com/office/drawing/2014/main" id="{6929892D-9E2B-486A-9C01-EF98437C9BC0}"/>
              </a:ext>
            </a:extLst>
          </p:cNvPr>
          <p:cNvSpPr txBox="1"/>
          <p:nvPr/>
        </p:nvSpPr>
        <p:spPr>
          <a:xfrm>
            <a:off x="2061644" y="5194514"/>
            <a:ext cx="3670906" cy="338554"/>
          </a:xfrm>
          <a:prstGeom prst="rect">
            <a:avLst/>
          </a:prstGeom>
          <a:noFill/>
        </p:spPr>
        <p:txBody>
          <a:bodyPr wrap="square" rtlCol="0">
            <a:spAutoFit/>
          </a:bodyPr>
          <a:lstStyle/>
          <a:p>
            <a:pPr marL="0" marR="0" lvl="0" indent="0" algn="l" defTabSz="45706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0.65 (95% CI: 0.53-0.80;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&lt;.001)</a:t>
            </a:r>
          </a:p>
        </p:txBody>
      </p:sp>
      <p:cxnSp>
        <p:nvCxnSpPr>
          <p:cNvPr id="257" name="Straight Connector 42">
            <a:extLst>
              <a:ext uri="{FF2B5EF4-FFF2-40B4-BE49-F238E27FC236}">
                <a16:creationId xmlns:a16="http://schemas.microsoft.com/office/drawing/2014/main" id="{DFDFAB5B-1B0F-49C3-BE29-EBC375C174A8}"/>
              </a:ext>
            </a:extLst>
          </p:cNvPr>
          <p:cNvCxnSpPr>
            <a:cxnSpLocks noChangeShapeType="1"/>
          </p:cNvCxnSpPr>
          <p:nvPr/>
        </p:nvCxnSpPr>
        <p:spPr bwMode="auto">
          <a:xfrm rot="5400000">
            <a:off x="4295381" y="5566794"/>
            <a:ext cx="3829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58" name="Straight Connector 44">
            <a:extLst>
              <a:ext uri="{FF2B5EF4-FFF2-40B4-BE49-F238E27FC236}">
                <a16:creationId xmlns:a16="http://schemas.microsoft.com/office/drawing/2014/main" id="{C205FC85-D83A-4C55-BC5D-611F9392AF24}"/>
              </a:ext>
            </a:extLst>
          </p:cNvPr>
          <p:cNvCxnSpPr>
            <a:cxnSpLocks noChangeShapeType="1"/>
          </p:cNvCxnSpPr>
          <p:nvPr/>
        </p:nvCxnSpPr>
        <p:spPr bwMode="auto">
          <a:xfrm rot="5400000">
            <a:off x="5061390" y="5566794"/>
            <a:ext cx="3829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259" name="TextBox 258">
            <a:extLst>
              <a:ext uri="{FF2B5EF4-FFF2-40B4-BE49-F238E27FC236}">
                <a16:creationId xmlns:a16="http://schemas.microsoft.com/office/drawing/2014/main" id="{A125FB35-0DC9-4545-9450-0928B814EB4A}"/>
              </a:ext>
            </a:extLst>
          </p:cNvPr>
          <p:cNvSpPr txBox="1"/>
          <p:nvPr/>
        </p:nvSpPr>
        <p:spPr>
          <a:xfrm>
            <a:off x="457200" y="5752706"/>
            <a:ext cx="1374119" cy="646331"/>
          </a:xfrm>
          <a:prstGeom prst="rect">
            <a:avLst/>
          </a:prstGeom>
          <a:noFill/>
        </p:spPr>
        <p:txBody>
          <a:bodyPr wrap="square" rtlCol="0">
            <a:spAutoFit/>
          </a:body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VRd/ASCT</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t>
            </a:r>
          </a:p>
        </p:txBody>
      </p:sp>
      <p:sp>
        <p:nvSpPr>
          <p:cNvPr id="260" name="TextBox 259">
            <a:extLst>
              <a:ext uri="{FF2B5EF4-FFF2-40B4-BE49-F238E27FC236}">
                <a16:creationId xmlns:a16="http://schemas.microsoft.com/office/drawing/2014/main" id="{64A6C9E7-5ED2-41C6-9542-375791918CAA}"/>
              </a:ext>
            </a:extLst>
          </p:cNvPr>
          <p:cNvSpPr txBox="1"/>
          <p:nvPr/>
        </p:nvSpPr>
        <p:spPr>
          <a:xfrm>
            <a:off x="1787744" y="5939342"/>
            <a:ext cx="489614" cy="46166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350</a:t>
            </a:r>
          </a:p>
        </p:txBody>
      </p:sp>
      <p:sp>
        <p:nvSpPr>
          <p:cNvPr id="261" name="TextBox 260">
            <a:extLst>
              <a:ext uri="{FF2B5EF4-FFF2-40B4-BE49-F238E27FC236}">
                <a16:creationId xmlns:a16="http://schemas.microsoft.com/office/drawing/2014/main" id="{8D2D9C57-A75F-4E6A-BAC6-A65B9CB1AFE0}"/>
              </a:ext>
            </a:extLst>
          </p:cNvPr>
          <p:cNvSpPr txBox="1"/>
          <p:nvPr/>
        </p:nvSpPr>
        <p:spPr>
          <a:xfrm>
            <a:off x="2561980" y="5939342"/>
            <a:ext cx="457972" cy="46166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308</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294</a:t>
            </a:r>
          </a:p>
        </p:txBody>
      </p:sp>
      <p:sp>
        <p:nvSpPr>
          <p:cNvPr id="262" name="TextBox 261">
            <a:extLst>
              <a:ext uri="{FF2B5EF4-FFF2-40B4-BE49-F238E27FC236}">
                <a16:creationId xmlns:a16="http://schemas.microsoft.com/office/drawing/2014/main" id="{CB12E406-3F74-4EE0-9F46-BDA3B4D17CD5}"/>
              </a:ext>
            </a:extLst>
          </p:cNvPr>
          <p:cNvSpPr txBox="1"/>
          <p:nvPr/>
        </p:nvSpPr>
        <p:spPr>
          <a:xfrm>
            <a:off x="3297632" y="5939342"/>
            <a:ext cx="492442" cy="46166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264</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228</a:t>
            </a:r>
          </a:p>
        </p:txBody>
      </p:sp>
      <p:sp>
        <p:nvSpPr>
          <p:cNvPr id="263" name="TextBox 262">
            <a:extLst>
              <a:ext uri="{FF2B5EF4-FFF2-40B4-BE49-F238E27FC236}">
                <a16:creationId xmlns:a16="http://schemas.microsoft.com/office/drawing/2014/main" id="{C2162294-2EB0-4C04-A688-10F074B5E1F7}"/>
              </a:ext>
            </a:extLst>
          </p:cNvPr>
          <p:cNvSpPr txBox="1"/>
          <p:nvPr/>
        </p:nvSpPr>
        <p:spPr>
          <a:xfrm>
            <a:off x="4066468" y="5939342"/>
            <a:ext cx="494495" cy="46166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196</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157</a:t>
            </a:r>
          </a:p>
        </p:txBody>
      </p:sp>
      <p:sp>
        <p:nvSpPr>
          <p:cNvPr id="264" name="TextBox 263">
            <a:extLst>
              <a:ext uri="{FF2B5EF4-FFF2-40B4-BE49-F238E27FC236}">
                <a16:creationId xmlns:a16="http://schemas.microsoft.com/office/drawing/2014/main" id="{F9227E25-9C91-4068-8DB4-97EE96BBCCBC}"/>
              </a:ext>
            </a:extLst>
          </p:cNvPr>
          <p:cNvSpPr txBox="1"/>
          <p:nvPr/>
        </p:nvSpPr>
        <p:spPr>
          <a:xfrm>
            <a:off x="4870262" y="5939342"/>
            <a:ext cx="422558" cy="46166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p>
        </p:txBody>
      </p:sp>
      <p:grpSp>
        <p:nvGrpSpPr>
          <p:cNvPr id="17" name="Group 16">
            <a:extLst>
              <a:ext uri="{FF2B5EF4-FFF2-40B4-BE49-F238E27FC236}">
                <a16:creationId xmlns:a16="http://schemas.microsoft.com/office/drawing/2014/main" id="{EEA3C865-1BAA-4E7D-B932-7E16F7D948E4}"/>
              </a:ext>
            </a:extLst>
          </p:cNvPr>
          <p:cNvGrpSpPr/>
          <p:nvPr/>
        </p:nvGrpSpPr>
        <p:grpSpPr>
          <a:xfrm>
            <a:off x="2134946" y="4404462"/>
            <a:ext cx="2082442" cy="810414"/>
            <a:chOff x="4056849" y="3377352"/>
            <a:chExt cx="2082442" cy="810414"/>
          </a:xfrm>
        </p:grpSpPr>
        <p:sp>
          <p:nvSpPr>
            <p:cNvPr id="231" name="TextBox 230">
              <a:extLst>
                <a:ext uri="{FF2B5EF4-FFF2-40B4-BE49-F238E27FC236}">
                  <a16:creationId xmlns:a16="http://schemas.microsoft.com/office/drawing/2014/main" id="{60036F49-28BE-4BCF-A364-5C455616522E}"/>
                </a:ext>
              </a:extLst>
            </p:cNvPr>
            <p:cNvSpPr txBox="1"/>
            <p:nvPr/>
          </p:nvSpPr>
          <p:spPr>
            <a:xfrm>
              <a:off x="4277151" y="3602991"/>
              <a:ext cx="1783375" cy="584775"/>
            </a:xfrm>
            <a:prstGeom prst="rect">
              <a:avLst/>
            </a:prstGeom>
            <a:noFill/>
          </p:spPr>
          <p:txBody>
            <a:bodyPr wrap="square" rtlCol="0">
              <a:spAutoFit/>
            </a:bodyPr>
            <a:lstStyle/>
            <a:p>
              <a:pPr marL="0" marR="0" lvl="0" indent="0" algn="l" defTabSz="45706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VRd/ASCT	   50</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		   36</a:t>
              </a:r>
            </a:p>
          </p:txBody>
        </p:sp>
        <p:cxnSp>
          <p:nvCxnSpPr>
            <p:cNvPr id="232" name="Straight Connector 231">
              <a:extLst>
                <a:ext uri="{FF2B5EF4-FFF2-40B4-BE49-F238E27FC236}">
                  <a16:creationId xmlns:a16="http://schemas.microsoft.com/office/drawing/2014/main" id="{D169FB80-452A-4304-8951-C4B45C6296EC}"/>
                </a:ext>
              </a:extLst>
            </p:cNvPr>
            <p:cNvCxnSpPr/>
            <p:nvPr/>
          </p:nvCxnSpPr>
          <p:spPr bwMode="auto">
            <a:xfrm flipH="1">
              <a:off x="4056849" y="3764985"/>
              <a:ext cx="224967" cy="0"/>
            </a:xfrm>
            <a:prstGeom prst="line">
              <a:avLst/>
            </a:prstGeom>
            <a:noFill/>
            <a:ln w="28575" cap="flat" cmpd="sng" algn="ctr">
              <a:solidFill>
                <a:schemeClr val="accent3"/>
              </a:solidFill>
              <a:prstDash val="solid"/>
              <a:round/>
              <a:headEnd type="none" w="med" len="med"/>
              <a:tailEnd type="none" w="med" len="med"/>
            </a:ln>
            <a:effectLst/>
          </p:spPr>
        </p:cxnSp>
        <p:sp>
          <p:nvSpPr>
            <p:cNvPr id="233" name="TextBox 232">
              <a:extLst>
                <a:ext uri="{FF2B5EF4-FFF2-40B4-BE49-F238E27FC236}">
                  <a16:creationId xmlns:a16="http://schemas.microsoft.com/office/drawing/2014/main" id="{B431D2C0-C886-42B8-97D8-0433BBE921C8}"/>
                </a:ext>
              </a:extLst>
            </p:cNvPr>
            <p:cNvSpPr txBox="1"/>
            <p:nvPr/>
          </p:nvSpPr>
          <p:spPr>
            <a:xfrm>
              <a:off x="4355916" y="3377352"/>
              <a:ext cx="1783375" cy="338554"/>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PFS, Mo</a:t>
              </a:r>
            </a:p>
          </p:txBody>
        </p:sp>
        <p:cxnSp>
          <p:nvCxnSpPr>
            <p:cNvPr id="265" name="Straight Connector 264">
              <a:extLst>
                <a:ext uri="{FF2B5EF4-FFF2-40B4-BE49-F238E27FC236}">
                  <a16:creationId xmlns:a16="http://schemas.microsoft.com/office/drawing/2014/main" id="{CBF4BA24-A7B1-4E05-80E5-833347E82165}"/>
                </a:ext>
              </a:extLst>
            </p:cNvPr>
            <p:cNvCxnSpPr/>
            <p:nvPr/>
          </p:nvCxnSpPr>
          <p:spPr bwMode="auto">
            <a:xfrm flipH="1">
              <a:off x="4069597" y="4011341"/>
              <a:ext cx="224967" cy="0"/>
            </a:xfrm>
            <a:prstGeom prst="line">
              <a:avLst/>
            </a:prstGeom>
            <a:noFill/>
            <a:ln w="28575" cap="flat" cmpd="sng" algn="ctr">
              <a:solidFill>
                <a:schemeClr val="accent1"/>
              </a:solidFill>
              <a:prstDash val="solid"/>
              <a:round/>
              <a:headEnd type="none" w="med" len="med"/>
              <a:tailEnd type="none" w="med" len="med"/>
            </a:ln>
            <a:effectLst/>
          </p:spPr>
        </p:cxnSp>
      </p:grpSp>
      <p:cxnSp>
        <p:nvCxnSpPr>
          <p:cNvPr id="266" name="Straight Connector 265">
            <a:extLst>
              <a:ext uri="{FF2B5EF4-FFF2-40B4-BE49-F238E27FC236}">
                <a16:creationId xmlns:a16="http://schemas.microsoft.com/office/drawing/2014/main" id="{29E44202-CEDA-4FDE-B5A2-314B88246DF2}"/>
              </a:ext>
            </a:extLst>
          </p:cNvPr>
          <p:cNvCxnSpPr>
            <a:cxnSpLocks noChangeShapeType="1"/>
          </p:cNvCxnSpPr>
          <p:nvPr/>
        </p:nvCxnSpPr>
        <p:spPr bwMode="auto">
          <a:xfrm>
            <a:off x="1977992" y="3501043"/>
            <a:ext cx="3612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67" name="Straight Connector 266">
            <a:extLst>
              <a:ext uri="{FF2B5EF4-FFF2-40B4-BE49-F238E27FC236}">
                <a16:creationId xmlns:a16="http://schemas.microsoft.com/office/drawing/2014/main" id="{F46E6BC1-62AE-4AA0-888B-48D6D370FF99}"/>
              </a:ext>
            </a:extLst>
          </p:cNvPr>
          <p:cNvCxnSpPr>
            <a:cxnSpLocks noChangeShapeType="1"/>
          </p:cNvCxnSpPr>
          <p:nvPr/>
        </p:nvCxnSpPr>
        <p:spPr bwMode="auto">
          <a:xfrm>
            <a:off x="1977992" y="3908339"/>
            <a:ext cx="3612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68" name="Straight Connector 267">
            <a:extLst>
              <a:ext uri="{FF2B5EF4-FFF2-40B4-BE49-F238E27FC236}">
                <a16:creationId xmlns:a16="http://schemas.microsoft.com/office/drawing/2014/main" id="{20330482-00EE-4853-825D-FC71A3CC04D6}"/>
              </a:ext>
            </a:extLst>
          </p:cNvPr>
          <p:cNvCxnSpPr>
            <a:cxnSpLocks noChangeShapeType="1"/>
          </p:cNvCxnSpPr>
          <p:nvPr/>
        </p:nvCxnSpPr>
        <p:spPr bwMode="auto">
          <a:xfrm>
            <a:off x="1977992" y="4315636"/>
            <a:ext cx="3612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69" name="Straight Connector 268">
            <a:extLst>
              <a:ext uri="{FF2B5EF4-FFF2-40B4-BE49-F238E27FC236}">
                <a16:creationId xmlns:a16="http://schemas.microsoft.com/office/drawing/2014/main" id="{F938026C-4800-460A-A5F4-69E1D85338E6}"/>
              </a:ext>
            </a:extLst>
          </p:cNvPr>
          <p:cNvCxnSpPr>
            <a:cxnSpLocks noChangeShapeType="1"/>
          </p:cNvCxnSpPr>
          <p:nvPr/>
        </p:nvCxnSpPr>
        <p:spPr bwMode="auto">
          <a:xfrm>
            <a:off x="1977992" y="4722933"/>
            <a:ext cx="3612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70" name="Straight Connector 269">
            <a:extLst>
              <a:ext uri="{FF2B5EF4-FFF2-40B4-BE49-F238E27FC236}">
                <a16:creationId xmlns:a16="http://schemas.microsoft.com/office/drawing/2014/main" id="{014E44DF-4440-4AC9-9DE6-FC1410BE1999}"/>
              </a:ext>
            </a:extLst>
          </p:cNvPr>
          <p:cNvCxnSpPr>
            <a:cxnSpLocks noChangeShapeType="1"/>
          </p:cNvCxnSpPr>
          <p:nvPr/>
        </p:nvCxnSpPr>
        <p:spPr bwMode="auto">
          <a:xfrm>
            <a:off x="1977992" y="5130231"/>
            <a:ext cx="3612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71" name="Straight Connector 270">
            <a:extLst>
              <a:ext uri="{FF2B5EF4-FFF2-40B4-BE49-F238E27FC236}">
                <a16:creationId xmlns:a16="http://schemas.microsoft.com/office/drawing/2014/main" id="{613F1EF5-B9ED-4796-8F36-C741A0DAB112}"/>
              </a:ext>
            </a:extLst>
          </p:cNvPr>
          <p:cNvCxnSpPr>
            <a:cxnSpLocks noChangeShapeType="1"/>
          </p:cNvCxnSpPr>
          <p:nvPr/>
        </p:nvCxnSpPr>
        <p:spPr bwMode="auto">
          <a:xfrm>
            <a:off x="1977992" y="5537527"/>
            <a:ext cx="3612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272" name="Rectangle 271">
            <a:extLst>
              <a:ext uri="{FF2B5EF4-FFF2-40B4-BE49-F238E27FC236}">
                <a16:creationId xmlns:a16="http://schemas.microsoft.com/office/drawing/2014/main" id="{8C37B5EE-F32B-48ED-AF00-9D51983E4304}"/>
              </a:ext>
            </a:extLst>
          </p:cNvPr>
          <p:cNvSpPr/>
          <p:nvPr/>
        </p:nvSpPr>
        <p:spPr bwMode="auto">
          <a:xfrm>
            <a:off x="4473576" y="4243651"/>
            <a:ext cx="151496"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nchor="ctr">
            <a:sp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CDCDCF"/>
              </a:solidFill>
              <a:effectLst/>
              <a:uLnTx/>
              <a:uFillTx/>
              <a:latin typeface="Calibri" panose="020F0502020204030204" pitchFamily="34" charset="0"/>
              <a:ea typeface="+mn-ea"/>
              <a:cs typeface="+mn-cs"/>
            </a:endParaRPr>
          </a:p>
        </p:txBody>
      </p:sp>
      <p:cxnSp>
        <p:nvCxnSpPr>
          <p:cNvPr id="273" name="Straight Connector 272">
            <a:extLst>
              <a:ext uri="{FF2B5EF4-FFF2-40B4-BE49-F238E27FC236}">
                <a16:creationId xmlns:a16="http://schemas.microsoft.com/office/drawing/2014/main" id="{955E3ADE-8893-45B1-896A-EB229F598115}"/>
              </a:ext>
            </a:extLst>
          </p:cNvPr>
          <p:cNvCxnSpPr/>
          <p:nvPr/>
        </p:nvCxnSpPr>
        <p:spPr bwMode="auto">
          <a:xfrm>
            <a:off x="2126693" y="3474793"/>
            <a:ext cx="0" cy="33173"/>
          </a:xfrm>
          <a:prstGeom prst="line">
            <a:avLst/>
          </a:prstGeom>
          <a:noFill/>
          <a:ln w="12700" cap="flat" cmpd="sng" algn="ctr">
            <a:solidFill>
              <a:schemeClr val="bg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0A24A537-FC3B-4B34-AA5A-EC2E32C5EAF9}"/>
              </a:ext>
            </a:extLst>
          </p:cNvPr>
          <p:cNvCxnSpPr/>
          <p:nvPr/>
        </p:nvCxnSpPr>
        <p:spPr bwMode="auto">
          <a:xfrm>
            <a:off x="2273988" y="3507968"/>
            <a:ext cx="0" cy="33173"/>
          </a:xfrm>
          <a:prstGeom prst="line">
            <a:avLst/>
          </a:prstGeom>
          <a:noFill/>
          <a:ln w="12700" cap="flat" cmpd="sng" algn="ctr">
            <a:solidFill>
              <a:schemeClr val="bg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F31337F3-474D-42EE-8CBC-4C105346DEA1}"/>
              </a:ext>
            </a:extLst>
          </p:cNvPr>
          <p:cNvCxnSpPr/>
          <p:nvPr/>
        </p:nvCxnSpPr>
        <p:spPr bwMode="auto">
          <a:xfrm>
            <a:off x="3077534" y="3930744"/>
            <a:ext cx="0" cy="33173"/>
          </a:xfrm>
          <a:prstGeom prst="line">
            <a:avLst/>
          </a:prstGeom>
          <a:noFill/>
          <a:ln w="12700" cap="flat" cmpd="sng" algn="ctr">
            <a:solidFill>
              <a:schemeClr val="accent2"/>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5A44280C-BAB4-4A8D-B6D5-4E1BFD48DF1B}"/>
              </a:ext>
            </a:extLst>
          </p:cNvPr>
          <p:cNvCxnSpPr/>
          <p:nvPr/>
        </p:nvCxnSpPr>
        <p:spPr bwMode="auto">
          <a:xfrm>
            <a:off x="3165969" y="3976367"/>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6F6EFD6B-9579-4C3F-8BE0-5A3EB8FE8F38}"/>
              </a:ext>
            </a:extLst>
          </p:cNvPr>
          <p:cNvCxnSpPr/>
          <p:nvPr/>
        </p:nvCxnSpPr>
        <p:spPr bwMode="auto">
          <a:xfrm>
            <a:off x="4170904" y="4443461"/>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04A13AF2-818C-498C-9B4C-A81B3209BF90}"/>
              </a:ext>
            </a:extLst>
          </p:cNvPr>
          <p:cNvCxnSpPr/>
          <p:nvPr/>
        </p:nvCxnSpPr>
        <p:spPr bwMode="auto">
          <a:xfrm>
            <a:off x="4211101" y="4460048"/>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7FF7DE26-86F3-46EE-A49D-8ED67A421861}"/>
              </a:ext>
            </a:extLst>
          </p:cNvPr>
          <p:cNvCxnSpPr/>
          <p:nvPr/>
        </p:nvCxnSpPr>
        <p:spPr bwMode="auto">
          <a:xfrm>
            <a:off x="4221150" y="4460048"/>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0734FFD9-DE6D-475E-8D67-E3C380FBD188}"/>
              </a:ext>
            </a:extLst>
          </p:cNvPr>
          <p:cNvCxnSpPr/>
          <p:nvPr/>
        </p:nvCxnSpPr>
        <p:spPr bwMode="auto">
          <a:xfrm>
            <a:off x="3946602" y="4339466"/>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5EC5D932-8EE3-479E-95BA-3DDB5FFB8D8F}"/>
              </a:ext>
            </a:extLst>
          </p:cNvPr>
          <p:cNvCxnSpPr/>
          <p:nvPr/>
        </p:nvCxnSpPr>
        <p:spPr bwMode="auto">
          <a:xfrm>
            <a:off x="4270191" y="4485534"/>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D0FF38D2-EF74-4B74-B1F7-D5F706FFBEEE}"/>
              </a:ext>
            </a:extLst>
          </p:cNvPr>
          <p:cNvCxnSpPr/>
          <p:nvPr/>
        </p:nvCxnSpPr>
        <p:spPr bwMode="auto">
          <a:xfrm>
            <a:off x="4279035" y="4485367"/>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88EE6B17-80B4-43C7-81CD-357238DD70FD}"/>
              </a:ext>
            </a:extLst>
          </p:cNvPr>
          <p:cNvCxnSpPr/>
          <p:nvPr/>
        </p:nvCxnSpPr>
        <p:spPr bwMode="auto">
          <a:xfrm>
            <a:off x="4299937" y="4497290"/>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04FCF23F-C51D-40E3-9125-B188657C9B9F}"/>
              </a:ext>
            </a:extLst>
          </p:cNvPr>
          <p:cNvCxnSpPr/>
          <p:nvPr/>
        </p:nvCxnSpPr>
        <p:spPr bwMode="auto">
          <a:xfrm>
            <a:off x="4309071" y="4509449"/>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12763F66-EF28-45EB-B533-F0FE902C8D6C}"/>
              </a:ext>
            </a:extLst>
          </p:cNvPr>
          <p:cNvCxnSpPr/>
          <p:nvPr/>
        </p:nvCxnSpPr>
        <p:spPr bwMode="auto">
          <a:xfrm>
            <a:off x="4328477" y="4519477"/>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ACF45901-1482-4E1A-8ED0-9018CDD3BF01}"/>
              </a:ext>
            </a:extLst>
          </p:cNvPr>
          <p:cNvCxnSpPr/>
          <p:nvPr/>
        </p:nvCxnSpPr>
        <p:spPr bwMode="auto">
          <a:xfrm>
            <a:off x="4340939" y="4519477"/>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FBC85124-1AF9-4FBA-B73C-981A5B38E6BC}"/>
              </a:ext>
            </a:extLst>
          </p:cNvPr>
          <p:cNvCxnSpPr/>
          <p:nvPr/>
        </p:nvCxnSpPr>
        <p:spPr bwMode="auto">
          <a:xfrm>
            <a:off x="4352194" y="4528276"/>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581057C0-1B80-4209-8194-3F18C584DF28}"/>
              </a:ext>
            </a:extLst>
          </p:cNvPr>
          <p:cNvCxnSpPr/>
          <p:nvPr/>
        </p:nvCxnSpPr>
        <p:spPr bwMode="auto">
          <a:xfrm>
            <a:off x="4367067" y="4530464"/>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BD4EE775-F7ED-4607-9E44-CA83FD1AFBBE}"/>
              </a:ext>
            </a:extLst>
          </p:cNvPr>
          <p:cNvCxnSpPr/>
          <p:nvPr/>
        </p:nvCxnSpPr>
        <p:spPr bwMode="auto">
          <a:xfrm>
            <a:off x="4392793" y="4552651"/>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4C445D30-5065-4EBE-90D3-0E218AC1CC9D}"/>
              </a:ext>
            </a:extLst>
          </p:cNvPr>
          <p:cNvCxnSpPr/>
          <p:nvPr/>
        </p:nvCxnSpPr>
        <p:spPr bwMode="auto">
          <a:xfrm>
            <a:off x="4405254" y="4553801"/>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5801278A-1BB1-4163-9F99-05629B47BF38}"/>
              </a:ext>
            </a:extLst>
          </p:cNvPr>
          <p:cNvCxnSpPr/>
          <p:nvPr/>
        </p:nvCxnSpPr>
        <p:spPr bwMode="auto">
          <a:xfrm>
            <a:off x="4442481" y="4585931"/>
            <a:ext cx="0" cy="33173"/>
          </a:xfrm>
          <a:prstGeom prst="line">
            <a:avLst/>
          </a:prstGeom>
          <a:noFill/>
          <a:ln w="38100"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F5FEB5A6-2945-4D79-BCBC-5F9755E9D56E}"/>
              </a:ext>
            </a:extLst>
          </p:cNvPr>
          <p:cNvCxnSpPr/>
          <p:nvPr/>
        </p:nvCxnSpPr>
        <p:spPr bwMode="auto">
          <a:xfrm>
            <a:off x="4471886" y="4602662"/>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4B172EC7-AA8E-4730-8CBC-752E62A86926}"/>
              </a:ext>
            </a:extLst>
          </p:cNvPr>
          <p:cNvCxnSpPr/>
          <p:nvPr/>
        </p:nvCxnSpPr>
        <p:spPr bwMode="auto">
          <a:xfrm>
            <a:off x="4496574" y="4616724"/>
            <a:ext cx="0" cy="33173"/>
          </a:xfrm>
          <a:prstGeom prst="line">
            <a:avLst/>
          </a:prstGeom>
          <a:noFill/>
          <a:ln w="28575" cap="flat" cmpd="sng" algn="ctr">
            <a:solidFill>
              <a:schemeClr val="accent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896375BB-D019-4785-9A93-99D4A945DF44}"/>
              </a:ext>
            </a:extLst>
          </p:cNvPr>
          <p:cNvCxnSpPr/>
          <p:nvPr/>
        </p:nvCxnSpPr>
        <p:spPr bwMode="auto">
          <a:xfrm>
            <a:off x="4527081" y="4619279"/>
            <a:ext cx="0" cy="33173"/>
          </a:xfrm>
          <a:prstGeom prst="line">
            <a:avLst/>
          </a:prstGeom>
          <a:noFill/>
          <a:ln w="38100"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72259A1B-82E9-4C64-B8EC-7A4780423B5C}"/>
              </a:ext>
            </a:extLst>
          </p:cNvPr>
          <p:cNvCxnSpPr/>
          <p:nvPr/>
        </p:nvCxnSpPr>
        <p:spPr bwMode="auto">
          <a:xfrm>
            <a:off x="4548118" y="4633310"/>
            <a:ext cx="0" cy="33173"/>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7C34C1E8-9720-4532-830A-0C86EB2A8720}"/>
              </a:ext>
            </a:extLst>
          </p:cNvPr>
          <p:cNvCxnSpPr>
            <a:cxnSpLocks/>
          </p:cNvCxnSpPr>
          <p:nvPr/>
        </p:nvCxnSpPr>
        <p:spPr bwMode="auto">
          <a:xfrm>
            <a:off x="4556962" y="4633310"/>
            <a:ext cx="0" cy="33173"/>
          </a:xfrm>
          <a:prstGeom prst="line">
            <a:avLst/>
          </a:prstGeom>
          <a:noFill/>
          <a:ln w="28575"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CB59B9E4-D9C3-4484-88FB-541EBD155B23}"/>
              </a:ext>
            </a:extLst>
          </p:cNvPr>
          <p:cNvCxnSpPr>
            <a:cxnSpLocks/>
          </p:cNvCxnSpPr>
          <p:nvPr/>
        </p:nvCxnSpPr>
        <p:spPr bwMode="auto">
          <a:xfrm>
            <a:off x="4574606" y="4646615"/>
            <a:ext cx="0" cy="33173"/>
          </a:xfrm>
          <a:prstGeom prst="line">
            <a:avLst/>
          </a:prstGeom>
          <a:noFill/>
          <a:ln w="28575"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D0A12D5D-7615-4770-B2A7-BE1085EFECEC}"/>
              </a:ext>
            </a:extLst>
          </p:cNvPr>
          <p:cNvCxnSpPr>
            <a:cxnSpLocks/>
          </p:cNvCxnSpPr>
          <p:nvPr/>
        </p:nvCxnSpPr>
        <p:spPr bwMode="auto">
          <a:xfrm>
            <a:off x="4607545" y="4646615"/>
            <a:ext cx="0" cy="33173"/>
          </a:xfrm>
          <a:prstGeom prst="line">
            <a:avLst/>
          </a:prstGeom>
          <a:noFill/>
          <a:ln w="28575"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266E6A15-C1F3-47B3-9306-8F493DD3F1BD}"/>
              </a:ext>
            </a:extLst>
          </p:cNvPr>
          <p:cNvCxnSpPr>
            <a:cxnSpLocks/>
          </p:cNvCxnSpPr>
          <p:nvPr/>
        </p:nvCxnSpPr>
        <p:spPr bwMode="auto">
          <a:xfrm>
            <a:off x="4664288" y="4680292"/>
            <a:ext cx="0" cy="33173"/>
          </a:xfrm>
          <a:prstGeom prst="line">
            <a:avLst/>
          </a:prstGeom>
          <a:noFill/>
          <a:ln w="57150"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E5E6FD8C-3E57-48A5-8EA0-5AADF940C188}"/>
              </a:ext>
            </a:extLst>
          </p:cNvPr>
          <p:cNvCxnSpPr>
            <a:cxnSpLocks/>
          </p:cNvCxnSpPr>
          <p:nvPr/>
        </p:nvCxnSpPr>
        <p:spPr bwMode="auto">
          <a:xfrm>
            <a:off x="4851609" y="4760365"/>
            <a:ext cx="0" cy="33173"/>
          </a:xfrm>
          <a:prstGeom prst="line">
            <a:avLst/>
          </a:prstGeom>
          <a:noFill/>
          <a:ln w="28575"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F027994E-755C-4556-B077-087E04D3862C}"/>
              </a:ext>
            </a:extLst>
          </p:cNvPr>
          <p:cNvCxnSpPr/>
          <p:nvPr/>
        </p:nvCxnSpPr>
        <p:spPr bwMode="auto">
          <a:xfrm>
            <a:off x="4702620" y="4682109"/>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BF5AB096-4710-44C0-99C4-07B3D5543340}"/>
              </a:ext>
            </a:extLst>
          </p:cNvPr>
          <p:cNvCxnSpPr/>
          <p:nvPr/>
        </p:nvCxnSpPr>
        <p:spPr bwMode="auto">
          <a:xfrm>
            <a:off x="4722719" y="4699435"/>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8A537A1B-A8C1-49C4-B16F-886527C3082C}"/>
              </a:ext>
            </a:extLst>
          </p:cNvPr>
          <p:cNvCxnSpPr/>
          <p:nvPr/>
        </p:nvCxnSpPr>
        <p:spPr bwMode="auto">
          <a:xfrm>
            <a:off x="4740806" y="4699435"/>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BE5B5FEB-DF79-4BBD-AEF4-763DBAD17584}"/>
              </a:ext>
            </a:extLst>
          </p:cNvPr>
          <p:cNvCxnSpPr/>
          <p:nvPr/>
        </p:nvCxnSpPr>
        <p:spPr bwMode="auto">
          <a:xfrm>
            <a:off x="4819594" y="4748822"/>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DC822270-23AC-4D49-A25F-91E04C0A41D8}"/>
              </a:ext>
            </a:extLst>
          </p:cNvPr>
          <p:cNvCxnSpPr/>
          <p:nvPr/>
        </p:nvCxnSpPr>
        <p:spPr bwMode="auto">
          <a:xfrm>
            <a:off x="4882703" y="4761329"/>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48D36461-5676-4F31-9D93-61A4C081ECF7}"/>
              </a:ext>
            </a:extLst>
          </p:cNvPr>
          <p:cNvCxnSpPr/>
          <p:nvPr/>
        </p:nvCxnSpPr>
        <p:spPr bwMode="auto">
          <a:xfrm>
            <a:off x="4968182" y="4790982"/>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DFF2D8EE-2B98-4729-86A4-8C0F277136F5}"/>
              </a:ext>
            </a:extLst>
          </p:cNvPr>
          <p:cNvCxnSpPr>
            <a:cxnSpLocks/>
          </p:cNvCxnSpPr>
          <p:nvPr/>
        </p:nvCxnSpPr>
        <p:spPr bwMode="auto">
          <a:xfrm>
            <a:off x="4779118" y="4727191"/>
            <a:ext cx="0" cy="33173"/>
          </a:xfrm>
          <a:prstGeom prst="line">
            <a:avLst/>
          </a:prstGeom>
          <a:noFill/>
          <a:ln w="57150"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56A42E65-F305-4CF7-929D-01ABA098C4C2}"/>
              </a:ext>
            </a:extLst>
          </p:cNvPr>
          <p:cNvCxnSpPr>
            <a:cxnSpLocks/>
          </p:cNvCxnSpPr>
          <p:nvPr/>
        </p:nvCxnSpPr>
        <p:spPr bwMode="auto">
          <a:xfrm>
            <a:off x="4919618" y="4757809"/>
            <a:ext cx="0" cy="33173"/>
          </a:xfrm>
          <a:prstGeom prst="line">
            <a:avLst/>
          </a:prstGeom>
          <a:noFill/>
          <a:ln w="28575"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62189736-2F98-4316-B41C-28A8F89A08BF}"/>
              </a:ext>
            </a:extLst>
          </p:cNvPr>
          <p:cNvCxnSpPr/>
          <p:nvPr/>
        </p:nvCxnSpPr>
        <p:spPr bwMode="auto">
          <a:xfrm>
            <a:off x="5005968" y="4789704"/>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5387B308-E388-474E-A89B-0B98B7E186FC}"/>
              </a:ext>
            </a:extLst>
          </p:cNvPr>
          <p:cNvCxnSpPr/>
          <p:nvPr/>
        </p:nvCxnSpPr>
        <p:spPr bwMode="auto">
          <a:xfrm>
            <a:off x="5075645" y="4792261"/>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9996956E-EA8F-4FEB-A426-669AA34C5986}"/>
              </a:ext>
            </a:extLst>
          </p:cNvPr>
          <p:cNvCxnSpPr/>
          <p:nvPr/>
        </p:nvCxnSpPr>
        <p:spPr bwMode="auto">
          <a:xfrm>
            <a:off x="5097061" y="4790770"/>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A3D1241C-420B-4E60-8680-49BD3864374D}"/>
              </a:ext>
            </a:extLst>
          </p:cNvPr>
          <p:cNvCxnSpPr/>
          <p:nvPr/>
        </p:nvCxnSpPr>
        <p:spPr bwMode="auto">
          <a:xfrm>
            <a:off x="5122942" y="4814342"/>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F7F28FAA-D68E-4662-8BC9-173DCE9E9597}"/>
              </a:ext>
            </a:extLst>
          </p:cNvPr>
          <p:cNvCxnSpPr/>
          <p:nvPr/>
        </p:nvCxnSpPr>
        <p:spPr bwMode="auto">
          <a:xfrm>
            <a:off x="5145051" y="4814342"/>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86E3C98E-D7EE-4312-BC9F-824639495885}"/>
              </a:ext>
            </a:extLst>
          </p:cNvPr>
          <p:cNvCxnSpPr>
            <a:cxnSpLocks/>
          </p:cNvCxnSpPr>
          <p:nvPr/>
        </p:nvCxnSpPr>
        <p:spPr bwMode="auto">
          <a:xfrm>
            <a:off x="5042671" y="4789492"/>
            <a:ext cx="0" cy="33173"/>
          </a:xfrm>
          <a:prstGeom prst="line">
            <a:avLst/>
          </a:prstGeom>
          <a:noFill/>
          <a:ln w="57150"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1CC93344-CA6C-436C-A477-B3BEDA1C6FB5}"/>
              </a:ext>
            </a:extLst>
          </p:cNvPr>
          <p:cNvCxnSpPr/>
          <p:nvPr/>
        </p:nvCxnSpPr>
        <p:spPr bwMode="auto">
          <a:xfrm>
            <a:off x="5182836" y="4814342"/>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29477F65-5DA2-4BB3-B972-60C133C572F1}"/>
              </a:ext>
            </a:extLst>
          </p:cNvPr>
          <p:cNvCxnSpPr/>
          <p:nvPr/>
        </p:nvCxnSpPr>
        <p:spPr bwMode="auto">
          <a:xfrm>
            <a:off x="5238535" y="4814341"/>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E2A7B7BA-0195-4A33-B76E-32E02E7094B4}"/>
              </a:ext>
            </a:extLst>
          </p:cNvPr>
          <p:cNvCxnSpPr/>
          <p:nvPr/>
        </p:nvCxnSpPr>
        <p:spPr bwMode="auto">
          <a:xfrm>
            <a:off x="5305438" y="4917565"/>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93CEE37A-5B8C-4CE1-9B21-015A9E9ED8DA}"/>
              </a:ext>
            </a:extLst>
          </p:cNvPr>
          <p:cNvCxnSpPr/>
          <p:nvPr/>
        </p:nvCxnSpPr>
        <p:spPr bwMode="auto">
          <a:xfrm>
            <a:off x="5406096" y="4955851"/>
            <a:ext cx="0" cy="33173"/>
          </a:xfrm>
          <a:prstGeom prst="line">
            <a:avLst/>
          </a:prstGeom>
          <a:noFill/>
          <a:ln w="12700"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BD7C387B-B25B-45CD-AE37-E19045BFBF35}"/>
              </a:ext>
            </a:extLst>
          </p:cNvPr>
          <p:cNvCxnSpPr/>
          <p:nvPr/>
        </p:nvCxnSpPr>
        <p:spPr bwMode="auto">
          <a:xfrm>
            <a:off x="5343626" y="4922677"/>
            <a:ext cx="0" cy="33173"/>
          </a:xfrm>
          <a:prstGeom prst="line">
            <a:avLst/>
          </a:prstGeom>
          <a:noFill/>
          <a:ln w="28575"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B4A3A30D-6A53-4706-9900-4FD136F63402}"/>
              </a:ext>
            </a:extLst>
          </p:cNvPr>
          <p:cNvCxnSpPr>
            <a:cxnSpLocks/>
          </p:cNvCxnSpPr>
          <p:nvPr/>
        </p:nvCxnSpPr>
        <p:spPr bwMode="auto">
          <a:xfrm>
            <a:off x="5207888" y="4814406"/>
            <a:ext cx="0" cy="33173"/>
          </a:xfrm>
          <a:prstGeom prst="line">
            <a:avLst/>
          </a:prstGeom>
          <a:noFill/>
          <a:ln w="28575"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AD7F3BAF-B787-404C-B94F-599D0718B539}"/>
              </a:ext>
            </a:extLst>
          </p:cNvPr>
          <p:cNvCxnSpPr/>
          <p:nvPr/>
        </p:nvCxnSpPr>
        <p:spPr bwMode="auto">
          <a:xfrm>
            <a:off x="5380435" y="4955851"/>
            <a:ext cx="0" cy="33173"/>
          </a:xfrm>
          <a:prstGeom prst="line">
            <a:avLst/>
          </a:prstGeom>
          <a:noFill/>
          <a:ln w="28575"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5C6A2203-D04B-46B0-AEC0-2BBDAA875850}"/>
              </a:ext>
            </a:extLst>
          </p:cNvPr>
          <p:cNvCxnSpPr/>
          <p:nvPr/>
        </p:nvCxnSpPr>
        <p:spPr bwMode="auto">
          <a:xfrm>
            <a:off x="2058357" y="3465204"/>
            <a:ext cx="0" cy="33173"/>
          </a:xfrm>
          <a:prstGeom prst="line">
            <a:avLst/>
          </a:prstGeom>
          <a:noFill/>
          <a:ln w="12700" cap="flat" cmpd="sng" algn="ctr">
            <a:solidFill>
              <a:schemeClr val="bg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CF3FF3A7-48BB-42B5-A1AD-54B6239CCE85}"/>
              </a:ext>
            </a:extLst>
          </p:cNvPr>
          <p:cNvCxnSpPr/>
          <p:nvPr/>
        </p:nvCxnSpPr>
        <p:spPr bwMode="auto">
          <a:xfrm>
            <a:off x="2082877" y="3467574"/>
            <a:ext cx="0" cy="33173"/>
          </a:xfrm>
          <a:prstGeom prst="line">
            <a:avLst/>
          </a:prstGeom>
          <a:noFill/>
          <a:ln w="12700" cap="flat" cmpd="sng" algn="ctr">
            <a:solidFill>
              <a:schemeClr val="bg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8940E696-D588-4675-B95E-C199C79FB4FA}"/>
              </a:ext>
            </a:extLst>
          </p:cNvPr>
          <p:cNvCxnSpPr/>
          <p:nvPr/>
        </p:nvCxnSpPr>
        <p:spPr bwMode="auto">
          <a:xfrm>
            <a:off x="2098329" y="3470130"/>
            <a:ext cx="0" cy="33173"/>
          </a:xfrm>
          <a:prstGeom prst="line">
            <a:avLst/>
          </a:prstGeom>
          <a:noFill/>
          <a:ln w="12700" cap="flat" cmpd="sng" algn="ctr">
            <a:solidFill>
              <a:schemeClr val="bg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8F99E14D-18E0-4F39-AFD1-57E5DA08E99C}"/>
              </a:ext>
            </a:extLst>
          </p:cNvPr>
          <p:cNvCxnSpPr/>
          <p:nvPr/>
        </p:nvCxnSpPr>
        <p:spPr bwMode="auto">
          <a:xfrm>
            <a:off x="2146390" y="3491380"/>
            <a:ext cx="0" cy="33173"/>
          </a:xfrm>
          <a:prstGeom prst="line">
            <a:avLst/>
          </a:prstGeom>
          <a:noFill/>
          <a:ln w="12700" cap="flat" cmpd="sng" algn="ctr">
            <a:solidFill>
              <a:schemeClr val="bg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EE349FCA-0403-45D7-AC9F-D2E2CDC80863}"/>
              </a:ext>
            </a:extLst>
          </p:cNvPr>
          <p:cNvCxnSpPr/>
          <p:nvPr/>
        </p:nvCxnSpPr>
        <p:spPr bwMode="auto">
          <a:xfrm>
            <a:off x="2155632" y="3491757"/>
            <a:ext cx="0" cy="33173"/>
          </a:xfrm>
          <a:prstGeom prst="line">
            <a:avLst/>
          </a:prstGeom>
          <a:noFill/>
          <a:ln w="12700" cap="flat" cmpd="sng" algn="ctr">
            <a:solidFill>
              <a:schemeClr val="bg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0C060A07-CB73-44B5-9559-1F89AE8CF112}"/>
              </a:ext>
            </a:extLst>
          </p:cNvPr>
          <p:cNvCxnSpPr/>
          <p:nvPr/>
        </p:nvCxnSpPr>
        <p:spPr bwMode="auto">
          <a:xfrm>
            <a:off x="2243667" y="3535436"/>
            <a:ext cx="0" cy="33173"/>
          </a:xfrm>
          <a:prstGeom prst="line">
            <a:avLst/>
          </a:prstGeom>
          <a:noFill/>
          <a:ln w="12700" cap="flat" cmpd="sng" algn="ctr">
            <a:solidFill>
              <a:schemeClr val="bg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FCC9810E-3DDF-4B10-B944-F6760CFD6F21}"/>
              </a:ext>
            </a:extLst>
          </p:cNvPr>
          <p:cNvCxnSpPr/>
          <p:nvPr/>
        </p:nvCxnSpPr>
        <p:spPr bwMode="auto">
          <a:xfrm>
            <a:off x="2165684" y="3505361"/>
            <a:ext cx="0" cy="33173"/>
          </a:xfrm>
          <a:prstGeom prst="line">
            <a:avLst/>
          </a:prstGeom>
          <a:noFill/>
          <a:ln w="12700" cap="flat" cmpd="sng" algn="ctr">
            <a:solidFill>
              <a:schemeClr val="bg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71DC75EA-279D-4794-9A3A-557237528993}"/>
              </a:ext>
            </a:extLst>
          </p:cNvPr>
          <p:cNvCxnSpPr/>
          <p:nvPr/>
        </p:nvCxnSpPr>
        <p:spPr bwMode="auto">
          <a:xfrm>
            <a:off x="2273988" y="3547895"/>
            <a:ext cx="0" cy="33173"/>
          </a:xfrm>
          <a:prstGeom prst="line">
            <a:avLst/>
          </a:prstGeom>
          <a:noFill/>
          <a:ln w="12700" cap="flat" cmpd="sng" algn="ctr">
            <a:solidFill>
              <a:schemeClr val="bg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0C4A5423-13F1-4045-9667-BE17CE2036F9}"/>
              </a:ext>
            </a:extLst>
          </p:cNvPr>
          <p:cNvCxnSpPr/>
          <p:nvPr/>
        </p:nvCxnSpPr>
        <p:spPr bwMode="auto">
          <a:xfrm>
            <a:off x="2529011" y="3596060"/>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C7D12E30-18A8-4C15-A5FE-6006F36A8C54}"/>
              </a:ext>
            </a:extLst>
          </p:cNvPr>
          <p:cNvCxnSpPr/>
          <p:nvPr/>
        </p:nvCxnSpPr>
        <p:spPr bwMode="auto">
          <a:xfrm>
            <a:off x="2885739" y="3697791"/>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86F7798C-0A59-4FBD-AC68-4BE9FBDF0CDC}"/>
              </a:ext>
            </a:extLst>
          </p:cNvPr>
          <p:cNvCxnSpPr/>
          <p:nvPr/>
        </p:nvCxnSpPr>
        <p:spPr bwMode="auto">
          <a:xfrm>
            <a:off x="3212195" y="3807845"/>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A4B4B47B-DB37-4B14-B86E-BBC68FF895EA}"/>
              </a:ext>
            </a:extLst>
          </p:cNvPr>
          <p:cNvCxnSpPr/>
          <p:nvPr/>
        </p:nvCxnSpPr>
        <p:spPr bwMode="auto">
          <a:xfrm>
            <a:off x="3242745" y="3824855"/>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FD308CFF-303F-402B-8AD7-32B243FF387F}"/>
              </a:ext>
            </a:extLst>
          </p:cNvPr>
          <p:cNvCxnSpPr/>
          <p:nvPr/>
        </p:nvCxnSpPr>
        <p:spPr bwMode="auto">
          <a:xfrm>
            <a:off x="3291384" y="3852516"/>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5166762B-5D3E-49FF-9E4A-99794ACA4659}"/>
              </a:ext>
            </a:extLst>
          </p:cNvPr>
          <p:cNvCxnSpPr/>
          <p:nvPr/>
        </p:nvCxnSpPr>
        <p:spPr bwMode="auto">
          <a:xfrm>
            <a:off x="3326758" y="3858872"/>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BA2EFB21-75D7-4C12-9BA6-8652F6A990B3}"/>
              </a:ext>
            </a:extLst>
          </p:cNvPr>
          <p:cNvCxnSpPr/>
          <p:nvPr/>
        </p:nvCxnSpPr>
        <p:spPr bwMode="auto">
          <a:xfrm>
            <a:off x="3368162" y="3871658"/>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0F2061C7-4B9D-4C1F-8F11-BEFD75107A86}"/>
              </a:ext>
            </a:extLst>
          </p:cNvPr>
          <p:cNvCxnSpPr/>
          <p:nvPr/>
        </p:nvCxnSpPr>
        <p:spPr bwMode="auto">
          <a:xfrm>
            <a:off x="3682967" y="3935338"/>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20CFEB92-D385-4089-811D-3E32EACDBF5E}"/>
              </a:ext>
            </a:extLst>
          </p:cNvPr>
          <p:cNvCxnSpPr/>
          <p:nvPr/>
        </p:nvCxnSpPr>
        <p:spPr bwMode="auto">
          <a:xfrm>
            <a:off x="3914043" y="4060430"/>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32677C09-91EC-4DDB-9CF1-4A9E07E84383}"/>
              </a:ext>
            </a:extLst>
          </p:cNvPr>
          <p:cNvCxnSpPr/>
          <p:nvPr/>
        </p:nvCxnSpPr>
        <p:spPr bwMode="auto">
          <a:xfrm>
            <a:off x="4135127" y="4137559"/>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E47B89E4-5E5D-4F2D-BE9C-EE51556D4A7F}"/>
              </a:ext>
            </a:extLst>
          </p:cNvPr>
          <p:cNvCxnSpPr/>
          <p:nvPr/>
        </p:nvCxnSpPr>
        <p:spPr bwMode="auto">
          <a:xfrm>
            <a:off x="4201454" y="4195375"/>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44200C69-11A3-42E2-9FE2-55E2DF554DB5}"/>
              </a:ext>
            </a:extLst>
          </p:cNvPr>
          <p:cNvCxnSpPr/>
          <p:nvPr/>
        </p:nvCxnSpPr>
        <p:spPr bwMode="auto">
          <a:xfrm>
            <a:off x="4221150" y="4207951"/>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4DED2651-6DB2-4942-A8C9-E32A27599909}"/>
              </a:ext>
            </a:extLst>
          </p:cNvPr>
          <p:cNvCxnSpPr/>
          <p:nvPr/>
        </p:nvCxnSpPr>
        <p:spPr bwMode="auto">
          <a:xfrm>
            <a:off x="4249690" y="4219426"/>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7D6E4FAB-FA4B-4C48-AB69-C24E6BAA2EF2}"/>
              </a:ext>
            </a:extLst>
          </p:cNvPr>
          <p:cNvCxnSpPr/>
          <p:nvPr/>
        </p:nvCxnSpPr>
        <p:spPr bwMode="auto">
          <a:xfrm>
            <a:off x="4273579" y="4222741"/>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CBC24CF3-EDAD-47F1-880A-F8689238D6AA}"/>
              </a:ext>
            </a:extLst>
          </p:cNvPr>
          <p:cNvCxnSpPr/>
          <p:nvPr/>
        </p:nvCxnSpPr>
        <p:spPr bwMode="auto">
          <a:xfrm>
            <a:off x="4298732" y="4223519"/>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76883D4A-717E-49DF-8F36-5511D46376B3}"/>
              </a:ext>
            </a:extLst>
          </p:cNvPr>
          <p:cNvCxnSpPr/>
          <p:nvPr/>
        </p:nvCxnSpPr>
        <p:spPr bwMode="auto">
          <a:xfrm>
            <a:off x="4325031" y="4224496"/>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858B885F-5AD7-4898-8160-22A83A859530}"/>
              </a:ext>
            </a:extLst>
          </p:cNvPr>
          <p:cNvCxnSpPr/>
          <p:nvPr/>
        </p:nvCxnSpPr>
        <p:spPr bwMode="auto">
          <a:xfrm>
            <a:off x="4655848" y="4409577"/>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3D11DCF0-4216-427C-BB92-C73686AC39EC}"/>
              </a:ext>
            </a:extLst>
          </p:cNvPr>
          <p:cNvCxnSpPr/>
          <p:nvPr/>
        </p:nvCxnSpPr>
        <p:spPr bwMode="auto">
          <a:xfrm>
            <a:off x="4565172" y="4336909"/>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01121595-68CE-45A8-B24A-6A00DD671A5E}"/>
              </a:ext>
            </a:extLst>
          </p:cNvPr>
          <p:cNvCxnSpPr/>
          <p:nvPr/>
        </p:nvCxnSpPr>
        <p:spPr bwMode="auto">
          <a:xfrm>
            <a:off x="4789196" y="4437385"/>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9164DBC5-2891-4C82-9A7A-FC32743CCB6C}"/>
              </a:ext>
            </a:extLst>
          </p:cNvPr>
          <p:cNvCxnSpPr/>
          <p:nvPr/>
        </p:nvCxnSpPr>
        <p:spPr bwMode="auto">
          <a:xfrm>
            <a:off x="4808031" y="4435388"/>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AE1645B2-65BB-4BFF-AD6C-60F75C2ACAE1}"/>
              </a:ext>
            </a:extLst>
          </p:cNvPr>
          <p:cNvCxnSpPr/>
          <p:nvPr/>
        </p:nvCxnSpPr>
        <p:spPr bwMode="auto">
          <a:xfrm>
            <a:off x="4851609" y="4440794"/>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F23D076A-EDAF-4363-B7EA-CDB9C2C3829C}"/>
              </a:ext>
            </a:extLst>
          </p:cNvPr>
          <p:cNvCxnSpPr/>
          <p:nvPr/>
        </p:nvCxnSpPr>
        <p:spPr bwMode="auto">
          <a:xfrm>
            <a:off x="4349783" y="4224248"/>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332D6971-2637-4AB4-9B57-68E4D6B3339F}"/>
              </a:ext>
            </a:extLst>
          </p:cNvPr>
          <p:cNvCxnSpPr/>
          <p:nvPr/>
        </p:nvCxnSpPr>
        <p:spPr bwMode="auto">
          <a:xfrm>
            <a:off x="4379297" y="4258700"/>
            <a:ext cx="0" cy="33173"/>
          </a:xfrm>
          <a:prstGeom prst="line">
            <a:avLst/>
          </a:prstGeom>
          <a:noFill/>
          <a:ln w="38100" cap="flat" cmpd="sng" algn="ctr">
            <a:solidFill>
              <a:schemeClr val="accent3"/>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5733E9A0-605E-4D35-B36F-537C875FE27B}"/>
              </a:ext>
            </a:extLst>
          </p:cNvPr>
          <p:cNvCxnSpPr/>
          <p:nvPr/>
        </p:nvCxnSpPr>
        <p:spPr bwMode="auto">
          <a:xfrm>
            <a:off x="4407666" y="4258700"/>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B1B48FD9-4765-45E7-95CB-0440212F3F6A}"/>
              </a:ext>
            </a:extLst>
          </p:cNvPr>
          <p:cNvCxnSpPr/>
          <p:nvPr/>
        </p:nvCxnSpPr>
        <p:spPr bwMode="auto">
          <a:xfrm>
            <a:off x="4480326" y="4288039"/>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A3204406-FB6E-43E9-AA47-68AF7CEECD1B}"/>
              </a:ext>
            </a:extLst>
          </p:cNvPr>
          <p:cNvCxnSpPr/>
          <p:nvPr/>
        </p:nvCxnSpPr>
        <p:spPr bwMode="auto">
          <a:xfrm>
            <a:off x="4831519" y="4440794"/>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39946018-42DA-4A6D-9B18-3C34F145D480}"/>
              </a:ext>
            </a:extLst>
          </p:cNvPr>
          <p:cNvCxnSpPr/>
          <p:nvPr/>
        </p:nvCxnSpPr>
        <p:spPr bwMode="auto">
          <a:xfrm>
            <a:off x="4442481" y="4282463"/>
            <a:ext cx="0" cy="33173"/>
          </a:xfrm>
          <a:prstGeom prst="line">
            <a:avLst/>
          </a:prstGeom>
          <a:noFill/>
          <a:ln w="38100" cap="flat" cmpd="sng" algn="ctr">
            <a:solidFill>
              <a:schemeClr val="accent3"/>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972D6C05-BFFF-45DF-A4C5-2BE5ACC6BEC3}"/>
              </a:ext>
            </a:extLst>
          </p:cNvPr>
          <p:cNvCxnSpPr/>
          <p:nvPr/>
        </p:nvCxnSpPr>
        <p:spPr bwMode="auto">
          <a:xfrm>
            <a:off x="4514831" y="4311802"/>
            <a:ext cx="0" cy="33173"/>
          </a:xfrm>
          <a:prstGeom prst="line">
            <a:avLst/>
          </a:prstGeom>
          <a:noFill/>
          <a:ln w="38100" cap="flat" cmpd="sng" algn="ctr">
            <a:solidFill>
              <a:schemeClr val="accent3"/>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0B3ECFC1-B84A-4BDF-A180-A6A8C60A2077}"/>
              </a:ext>
            </a:extLst>
          </p:cNvPr>
          <p:cNvCxnSpPr/>
          <p:nvPr/>
        </p:nvCxnSpPr>
        <p:spPr bwMode="auto">
          <a:xfrm>
            <a:off x="4585176" y="4353495"/>
            <a:ext cx="0" cy="33173"/>
          </a:xfrm>
          <a:prstGeom prst="line">
            <a:avLst/>
          </a:prstGeom>
          <a:noFill/>
          <a:ln w="38100" cap="flat" cmpd="sng" algn="ctr">
            <a:solidFill>
              <a:schemeClr val="accent3"/>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16DCC6D4-C677-4103-A28E-96E5A8CFC670}"/>
              </a:ext>
            </a:extLst>
          </p:cNvPr>
          <p:cNvCxnSpPr/>
          <p:nvPr/>
        </p:nvCxnSpPr>
        <p:spPr bwMode="auto">
          <a:xfrm>
            <a:off x="4612445" y="4376403"/>
            <a:ext cx="0" cy="33173"/>
          </a:xfrm>
          <a:prstGeom prst="line">
            <a:avLst/>
          </a:prstGeom>
          <a:noFill/>
          <a:ln w="38100" cap="flat" cmpd="sng" algn="ctr">
            <a:solidFill>
              <a:schemeClr val="accent3"/>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09A8F234-C000-4453-990B-AB8B72D18512}"/>
              </a:ext>
            </a:extLst>
          </p:cNvPr>
          <p:cNvCxnSpPr/>
          <p:nvPr/>
        </p:nvCxnSpPr>
        <p:spPr bwMode="auto">
          <a:xfrm>
            <a:off x="4702620" y="4436816"/>
            <a:ext cx="0" cy="33173"/>
          </a:xfrm>
          <a:prstGeom prst="line">
            <a:avLst/>
          </a:prstGeom>
          <a:noFill/>
          <a:ln w="76200" cap="flat" cmpd="sng" algn="ctr">
            <a:solidFill>
              <a:schemeClr val="accent3"/>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58A8B9C4-A80F-4B3B-9E90-79C391A7F06E}"/>
              </a:ext>
            </a:extLst>
          </p:cNvPr>
          <p:cNvCxnSpPr/>
          <p:nvPr/>
        </p:nvCxnSpPr>
        <p:spPr bwMode="auto">
          <a:xfrm>
            <a:off x="4740806" y="4436816"/>
            <a:ext cx="0" cy="33173"/>
          </a:xfrm>
          <a:prstGeom prst="line">
            <a:avLst/>
          </a:prstGeom>
          <a:noFill/>
          <a:ln w="76200" cap="flat" cmpd="sng" algn="ctr">
            <a:solidFill>
              <a:schemeClr val="accent3"/>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97ADEA05-D77B-4C2F-B6B8-25A772D17570}"/>
              </a:ext>
            </a:extLst>
          </p:cNvPr>
          <p:cNvCxnSpPr/>
          <p:nvPr/>
        </p:nvCxnSpPr>
        <p:spPr bwMode="auto">
          <a:xfrm>
            <a:off x="4873325" y="4452416"/>
            <a:ext cx="0" cy="33173"/>
          </a:xfrm>
          <a:prstGeom prst="line">
            <a:avLst/>
          </a:prstGeom>
          <a:noFill/>
          <a:ln w="38100" cap="flat" cmpd="sng" algn="ctr">
            <a:solidFill>
              <a:schemeClr val="accent3"/>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B4DBB089-2048-4975-89B6-8C309B8C3E46}"/>
              </a:ext>
            </a:extLst>
          </p:cNvPr>
          <p:cNvCxnSpPr/>
          <p:nvPr/>
        </p:nvCxnSpPr>
        <p:spPr bwMode="auto">
          <a:xfrm>
            <a:off x="4917551" y="4466266"/>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5AC74E59-E231-4C8B-BC22-530805D55074}"/>
              </a:ext>
            </a:extLst>
          </p:cNvPr>
          <p:cNvCxnSpPr/>
          <p:nvPr/>
        </p:nvCxnSpPr>
        <p:spPr bwMode="auto">
          <a:xfrm>
            <a:off x="4968182" y="4481869"/>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832BAEE0-30A7-4AF5-94BB-9EE36E361054}"/>
              </a:ext>
            </a:extLst>
          </p:cNvPr>
          <p:cNvCxnSpPr/>
          <p:nvPr/>
        </p:nvCxnSpPr>
        <p:spPr bwMode="auto">
          <a:xfrm>
            <a:off x="5022064" y="4481869"/>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DED4AF8E-8EFF-4A0F-A875-84BB7519A1AB}"/>
              </a:ext>
            </a:extLst>
          </p:cNvPr>
          <p:cNvCxnSpPr/>
          <p:nvPr/>
        </p:nvCxnSpPr>
        <p:spPr bwMode="auto">
          <a:xfrm>
            <a:off x="5100678" y="4481869"/>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CF860345-4C10-4443-9FCD-66F521E2A5CE}"/>
              </a:ext>
            </a:extLst>
          </p:cNvPr>
          <p:cNvCxnSpPr/>
          <p:nvPr/>
        </p:nvCxnSpPr>
        <p:spPr bwMode="auto">
          <a:xfrm>
            <a:off x="4994145" y="4481869"/>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675FA2A0-5235-4103-B450-7246EB2570DB}"/>
              </a:ext>
            </a:extLst>
          </p:cNvPr>
          <p:cNvCxnSpPr/>
          <p:nvPr/>
        </p:nvCxnSpPr>
        <p:spPr bwMode="auto">
          <a:xfrm>
            <a:off x="5047666" y="4481869"/>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55F60FA4-BA82-45A4-91E4-3D6870D51DDC}"/>
              </a:ext>
            </a:extLst>
          </p:cNvPr>
          <p:cNvCxnSpPr/>
          <p:nvPr/>
        </p:nvCxnSpPr>
        <p:spPr bwMode="auto">
          <a:xfrm>
            <a:off x="5077551" y="4481869"/>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D4CBD7D3-CE65-4E6A-9966-CA68CEABE091}"/>
              </a:ext>
            </a:extLst>
          </p:cNvPr>
          <p:cNvCxnSpPr/>
          <p:nvPr/>
        </p:nvCxnSpPr>
        <p:spPr bwMode="auto">
          <a:xfrm>
            <a:off x="5164181" y="4481869"/>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F2D9F42C-3FB1-4882-B2BC-0CA8146A9B24}"/>
              </a:ext>
            </a:extLst>
          </p:cNvPr>
          <p:cNvCxnSpPr/>
          <p:nvPr/>
        </p:nvCxnSpPr>
        <p:spPr bwMode="auto">
          <a:xfrm>
            <a:off x="5137814" y="4481869"/>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A59AE71E-C388-4F56-8CBB-B023CB103DEA}"/>
              </a:ext>
            </a:extLst>
          </p:cNvPr>
          <p:cNvCxnSpPr/>
          <p:nvPr/>
        </p:nvCxnSpPr>
        <p:spPr bwMode="auto">
          <a:xfrm>
            <a:off x="5193429" y="4514165"/>
            <a:ext cx="0" cy="33173"/>
          </a:xfrm>
          <a:prstGeom prst="line">
            <a:avLst/>
          </a:prstGeom>
          <a:noFill/>
          <a:ln w="76200" cap="flat" cmpd="sng" algn="ctr">
            <a:solidFill>
              <a:schemeClr val="accent3"/>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2FE880C4-35AA-4AFB-B974-A1024D071107}"/>
              </a:ext>
            </a:extLst>
          </p:cNvPr>
          <p:cNvCxnSpPr/>
          <p:nvPr/>
        </p:nvCxnSpPr>
        <p:spPr bwMode="auto">
          <a:xfrm>
            <a:off x="5228497" y="4542623"/>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D709E943-6DD1-4925-A323-1B6E9E309F28}"/>
              </a:ext>
            </a:extLst>
          </p:cNvPr>
          <p:cNvCxnSpPr/>
          <p:nvPr/>
        </p:nvCxnSpPr>
        <p:spPr bwMode="auto">
          <a:xfrm>
            <a:off x="5411961" y="4569047"/>
            <a:ext cx="0" cy="33173"/>
          </a:xfrm>
          <a:prstGeom prst="line">
            <a:avLst/>
          </a:prstGeom>
          <a:noFill/>
          <a:ln w="12700" cap="flat" cmpd="sng" algn="ctr">
            <a:solidFill>
              <a:schemeClr val="accent3"/>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CEDAA75F-1A7C-4BFE-9995-22576FD09CF7}"/>
              </a:ext>
            </a:extLst>
          </p:cNvPr>
          <p:cNvCxnSpPr/>
          <p:nvPr/>
        </p:nvCxnSpPr>
        <p:spPr bwMode="auto">
          <a:xfrm>
            <a:off x="5254605" y="4543064"/>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1EEFAD3F-3764-48CC-9B8D-FA1813852BD7}"/>
              </a:ext>
            </a:extLst>
          </p:cNvPr>
          <p:cNvCxnSpPr/>
          <p:nvPr/>
        </p:nvCxnSpPr>
        <p:spPr bwMode="auto">
          <a:xfrm>
            <a:off x="5279126" y="4542623"/>
            <a:ext cx="0" cy="33173"/>
          </a:xfrm>
          <a:prstGeom prst="line">
            <a:avLst/>
          </a:prstGeom>
          <a:noFill/>
          <a:ln w="28575" cap="flat" cmpd="sng" algn="ctr">
            <a:solidFill>
              <a:schemeClr val="accent3"/>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71AC59D0-C31D-469B-8951-5FCFF0B137D5}"/>
              </a:ext>
            </a:extLst>
          </p:cNvPr>
          <p:cNvCxnSpPr/>
          <p:nvPr/>
        </p:nvCxnSpPr>
        <p:spPr bwMode="auto">
          <a:xfrm>
            <a:off x="5306012" y="4569047"/>
            <a:ext cx="0" cy="33173"/>
          </a:xfrm>
          <a:prstGeom prst="line">
            <a:avLst/>
          </a:prstGeom>
          <a:noFill/>
          <a:ln w="76200" cap="flat" cmpd="sng" algn="ctr">
            <a:solidFill>
              <a:schemeClr val="accent3"/>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004655F6-98E2-48B3-B4B8-A7056C7094C6}"/>
              </a:ext>
            </a:extLst>
          </p:cNvPr>
          <p:cNvCxnSpPr/>
          <p:nvPr/>
        </p:nvCxnSpPr>
        <p:spPr bwMode="auto">
          <a:xfrm>
            <a:off x="5332945" y="4569047"/>
            <a:ext cx="0" cy="33173"/>
          </a:xfrm>
          <a:prstGeom prst="line">
            <a:avLst/>
          </a:prstGeom>
          <a:noFill/>
          <a:ln w="76200" cap="flat" cmpd="sng" algn="ctr">
            <a:solidFill>
              <a:schemeClr val="accent3"/>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673B82C7-0347-4618-ADA2-7437129C306B}"/>
              </a:ext>
            </a:extLst>
          </p:cNvPr>
          <p:cNvCxnSpPr/>
          <p:nvPr/>
        </p:nvCxnSpPr>
        <p:spPr bwMode="auto">
          <a:xfrm>
            <a:off x="5386301" y="4569047"/>
            <a:ext cx="0" cy="33173"/>
          </a:xfrm>
          <a:prstGeom prst="line">
            <a:avLst/>
          </a:prstGeom>
          <a:noFill/>
          <a:ln w="38100" cap="flat" cmpd="sng" algn="ctr">
            <a:solidFill>
              <a:schemeClr val="accent3"/>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DE8CFD53-EB07-4F29-B00B-89F0905F1305}"/>
              </a:ext>
            </a:extLst>
          </p:cNvPr>
          <p:cNvCxnSpPr/>
          <p:nvPr/>
        </p:nvCxnSpPr>
        <p:spPr bwMode="auto">
          <a:xfrm>
            <a:off x="2189172" y="3507968"/>
            <a:ext cx="0" cy="33173"/>
          </a:xfrm>
          <a:prstGeom prst="line">
            <a:avLst/>
          </a:prstGeom>
          <a:noFill/>
          <a:ln w="12700" cap="flat" cmpd="sng" algn="ctr">
            <a:solidFill>
              <a:schemeClr val="bg1"/>
            </a:solidFill>
            <a:prstDash val="solid"/>
            <a:round/>
            <a:headEnd type="none" w="med" len="med"/>
            <a:tailEnd type="none" w="med" len="med"/>
          </a:ln>
          <a:effectLst/>
        </p:spPr>
      </p:cxnSp>
      <p:sp>
        <p:nvSpPr>
          <p:cNvPr id="381" name="Freeform 144">
            <a:extLst>
              <a:ext uri="{FF2B5EF4-FFF2-40B4-BE49-F238E27FC236}">
                <a16:creationId xmlns:a16="http://schemas.microsoft.com/office/drawing/2014/main" id="{5BB32DA2-F564-4365-A076-AC503EB4245F}"/>
              </a:ext>
            </a:extLst>
          </p:cNvPr>
          <p:cNvSpPr/>
          <p:nvPr/>
        </p:nvSpPr>
        <p:spPr bwMode="auto">
          <a:xfrm>
            <a:off x="2026691" y="3494019"/>
            <a:ext cx="2127042" cy="982616"/>
          </a:xfrm>
          <a:custGeom>
            <a:avLst/>
            <a:gdLst>
              <a:gd name="connsiteX0" fmla="*/ 0 w 3864478"/>
              <a:gd name="connsiteY0" fmla="*/ 0 h 1721224"/>
              <a:gd name="connsiteX1" fmla="*/ 144814 w 3864478"/>
              <a:gd name="connsiteY1" fmla="*/ 0 h 1721224"/>
              <a:gd name="connsiteX2" fmla="*/ 144814 w 3864478"/>
              <a:gd name="connsiteY2" fmla="*/ 28963 h 1721224"/>
              <a:gd name="connsiteX3" fmla="*/ 190328 w 3864478"/>
              <a:gd name="connsiteY3" fmla="*/ 28963 h 1721224"/>
              <a:gd name="connsiteX4" fmla="*/ 190328 w 3864478"/>
              <a:gd name="connsiteY4" fmla="*/ 49651 h 1721224"/>
              <a:gd name="connsiteX5" fmla="*/ 248253 w 3864478"/>
              <a:gd name="connsiteY5" fmla="*/ 49651 h 1721224"/>
              <a:gd name="connsiteX6" fmla="*/ 248253 w 3864478"/>
              <a:gd name="connsiteY6" fmla="*/ 74476 h 1721224"/>
              <a:gd name="connsiteX7" fmla="*/ 471681 w 3864478"/>
              <a:gd name="connsiteY7" fmla="*/ 74476 h 1721224"/>
              <a:gd name="connsiteX8" fmla="*/ 471681 w 3864478"/>
              <a:gd name="connsiteY8" fmla="*/ 86889 h 1721224"/>
              <a:gd name="connsiteX9" fmla="*/ 496507 w 3864478"/>
              <a:gd name="connsiteY9" fmla="*/ 86889 h 1721224"/>
              <a:gd name="connsiteX10" fmla="*/ 496507 w 3864478"/>
              <a:gd name="connsiteY10" fmla="*/ 103439 h 1721224"/>
              <a:gd name="connsiteX11" fmla="*/ 533745 w 3864478"/>
              <a:gd name="connsiteY11" fmla="*/ 103439 h 1721224"/>
              <a:gd name="connsiteX12" fmla="*/ 533745 w 3864478"/>
              <a:gd name="connsiteY12" fmla="*/ 119990 h 1721224"/>
              <a:gd name="connsiteX13" fmla="*/ 570983 w 3864478"/>
              <a:gd name="connsiteY13" fmla="*/ 119990 h 1721224"/>
              <a:gd name="connsiteX14" fmla="*/ 570983 w 3864478"/>
              <a:gd name="connsiteY14" fmla="*/ 144815 h 1721224"/>
              <a:gd name="connsiteX15" fmla="*/ 699247 w 3864478"/>
              <a:gd name="connsiteY15" fmla="*/ 144815 h 1721224"/>
              <a:gd name="connsiteX16" fmla="*/ 699247 w 3864478"/>
              <a:gd name="connsiteY16" fmla="*/ 177915 h 1721224"/>
              <a:gd name="connsiteX17" fmla="*/ 794411 w 3864478"/>
              <a:gd name="connsiteY17" fmla="*/ 177915 h 1721224"/>
              <a:gd name="connsiteX18" fmla="*/ 794411 w 3864478"/>
              <a:gd name="connsiteY18" fmla="*/ 190328 h 1721224"/>
              <a:gd name="connsiteX19" fmla="*/ 852337 w 3864478"/>
              <a:gd name="connsiteY19" fmla="*/ 190328 h 1721224"/>
              <a:gd name="connsiteX20" fmla="*/ 852337 w 3864478"/>
              <a:gd name="connsiteY20" fmla="*/ 211016 h 1721224"/>
              <a:gd name="connsiteX21" fmla="*/ 893712 w 3864478"/>
              <a:gd name="connsiteY21" fmla="*/ 211016 h 1721224"/>
              <a:gd name="connsiteX22" fmla="*/ 893712 w 3864478"/>
              <a:gd name="connsiteY22" fmla="*/ 235841 h 1721224"/>
              <a:gd name="connsiteX23" fmla="*/ 922675 w 3864478"/>
              <a:gd name="connsiteY23" fmla="*/ 235841 h 1721224"/>
              <a:gd name="connsiteX24" fmla="*/ 922675 w 3864478"/>
              <a:gd name="connsiteY24" fmla="*/ 252391 h 1721224"/>
              <a:gd name="connsiteX25" fmla="*/ 939225 w 3864478"/>
              <a:gd name="connsiteY25" fmla="*/ 252391 h 1721224"/>
              <a:gd name="connsiteX26" fmla="*/ 939225 w 3864478"/>
              <a:gd name="connsiteY26" fmla="*/ 277217 h 1721224"/>
              <a:gd name="connsiteX27" fmla="*/ 972326 w 3864478"/>
              <a:gd name="connsiteY27" fmla="*/ 277217 h 1721224"/>
              <a:gd name="connsiteX28" fmla="*/ 972326 w 3864478"/>
              <a:gd name="connsiteY28" fmla="*/ 293767 h 1721224"/>
              <a:gd name="connsiteX29" fmla="*/ 997151 w 3864478"/>
              <a:gd name="connsiteY29" fmla="*/ 293767 h 1721224"/>
              <a:gd name="connsiteX30" fmla="*/ 997151 w 3864478"/>
              <a:gd name="connsiteY30" fmla="*/ 343418 h 1721224"/>
              <a:gd name="connsiteX31" fmla="*/ 1034389 w 3864478"/>
              <a:gd name="connsiteY31" fmla="*/ 343418 h 1721224"/>
              <a:gd name="connsiteX32" fmla="*/ 1034389 w 3864478"/>
              <a:gd name="connsiteY32" fmla="*/ 364105 h 1721224"/>
              <a:gd name="connsiteX33" fmla="*/ 1071627 w 3864478"/>
              <a:gd name="connsiteY33" fmla="*/ 364105 h 1721224"/>
              <a:gd name="connsiteX34" fmla="*/ 1071627 w 3864478"/>
              <a:gd name="connsiteY34" fmla="*/ 388931 h 1721224"/>
              <a:gd name="connsiteX35" fmla="*/ 1108865 w 3864478"/>
              <a:gd name="connsiteY35" fmla="*/ 388931 h 1721224"/>
              <a:gd name="connsiteX36" fmla="*/ 1108865 w 3864478"/>
              <a:gd name="connsiteY36" fmla="*/ 409619 h 1721224"/>
              <a:gd name="connsiteX37" fmla="*/ 1141966 w 3864478"/>
              <a:gd name="connsiteY37" fmla="*/ 409619 h 1721224"/>
              <a:gd name="connsiteX38" fmla="*/ 1141966 w 3864478"/>
              <a:gd name="connsiteY38" fmla="*/ 422031 h 1721224"/>
              <a:gd name="connsiteX39" fmla="*/ 1162653 w 3864478"/>
              <a:gd name="connsiteY39" fmla="*/ 422031 h 1721224"/>
              <a:gd name="connsiteX40" fmla="*/ 1162653 w 3864478"/>
              <a:gd name="connsiteY40" fmla="*/ 442719 h 1721224"/>
              <a:gd name="connsiteX41" fmla="*/ 1237129 w 3864478"/>
              <a:gd name="connsiteY41" fmla="*/ 442719 h 1721224"/>
              <a:gd name="connsiteX42" fmla="*/ 1237129 w 3864478"/>
              <a:gd name="connsiteY42" fmla="*/ 459269 h 1721224"/>
              <a:gd name="connsiteX43" fmla="*/ 1278505 w 3864478"/>
              <a:gd name="connsiteY43" fmla="*/ 459269 h 1721224"/>
              <a:gd name="connsiteX44" fmla="*/ 1278505 w 3864478"/>
              <a:gd name="connsiteY44" fmla="*/ 492370 h 1721224"/>
              <a:gd name="connsiteX45" fmla="*/ 1365394 w 3864478"/>
              <a:gd name="connsiteY45" fmla="*/ 492370 h 1721224"/>
              <a:gd name="connsiteX46" fmla="*/ 1365394 w 3864478"/>
              <a:gd name="connsiteY46" fmla="*/ 525470 h 1721224"/>
              <a:gd name="connsiteX47" fmla="*/ 1390219 w 3864478"/>
              <a:gd name="connsiteY47" fmla="*/ 525470 h 1721224"/>
              <a:gd name="connsiteX48" fmla="*/ 1390219 w 3864478"/>
              <a:gd name="connsiteY48" fmla="*/ 537883 h 1721224"/>
              <a:gd name="connsiteX49" fmla="*/ 1444007 w 3864478"/>
              <a:gd name="connsiteY49" fmla="*/ 537883 h 1721224"/>
              <a:gd name="connsiteX50" fmla="*/ 1444007 w 3864478"/>
              <a:gd name="connsiteY50" fmla="*/ 558571 h 1721224"/>
              <a:gd name="connsiteX51" fmla="*/ 1510208 w 3864478"/>
              <a:gd name="connsiteY51" fmla="*/ 558571 h 1721224"/>
              <a:gd name="connsiteX52" fmla="*/ 1510208 w 3864478"/>
              <a:gd name="connsiteY52" fmla="*/ 570983 h 1721224"/>
              <a:gd name="connsiteX53" fmla="*/ 1547446 w 3864478"/>
              <a:gd name="connsiteY53" fmla="*/ 570983 h 1721224"/>
              <a:gd name="connsiteX54" fmla="*/ 1547446 w 3864478"/>
              <a:gd name="connsiteY54" fmla="*/ 595809 h 1721224"/>
              <a:gd name="connsiteX55" fmla="*/ 1563996 w 3864478"/>
              <a:gd name="connsiteY55" fmla="*/ 595809 h 1721224"/>
              <a:gd name="connsiteX56" fmla="*/ 1563996 w 3864478"/>
              <a:gd name="connsiteY56" fmla="*/ 616496 h 1721224"/>
              <a:gd name="connsiteX57" fmla="*/ 1592959 w 3864478"/>
              <a:gd name="connsiteY57" fmla="*/ 616496 h 1721224"/>
              <a:gd name="connsiteX58" fmla="*/ 1592959 w 3864478"/>
              <a:gd name="connsiteY58" fmla="*/ 633047 h 1721224"/>
              <a:gd name="connsiteX59" fmla="*/ 1621922 w 3864478"/>
              <a:gd name="connsiteY59" fmla="*/ 633047 h 1721224"/>
              <a:gd name="connsiteX60" fmla="*/ 1621922 w 3864478"/>
              <a:gd name="connsiteY60" fmla="*/ 653734 h 1721224"/>
              <a:gd name="connsiteX61" fmla="*/ 1650885 w 3864478"/>
              <a:gd name="connsiteY61" fmla="*/ 653734 h 1721224"/>
              <a:gd name="connsiteX62" fmla="*/ 1650885 w 3864478"/>
              <a:gd name="connsiteY62" fmla="*/ 678560 h 1721224"/>
              <a:gd name="connsiteX63" fmla="*/ 1667435 w 3864478"/>
              <a:gd name="connsiteY63" fmla="*/ 678560 h 1721224"/>
              <a:gd name="connsiteX64" fmla="*/ 1667435 w 3864478"/>
              <a:gd name="connsiteY64" fmla="*/ 703385 h 1721224"/>
              <a:gd name="connsiteX65" fmla="*/ 1692261 w 3864478"/>
              <a:gd name="connsiteY65" fmla="*/ 703385 h 1721224"/>
              <a:gd name="connsiteX66" fmla="*/ 1692261 w 3864478"/>
              <a:gd name="connsiteY66" fmla="*/ 711660 h 1721224"/>
              <a:gd name="connsiteX67" fmla="*/ 1746049 w 3864478"/>
              <a:gd name="connsiteY67" fmla="*/ 711660 h 1721224"/>
              <a:gd name="connsiteX68" fmla="*/ 1746049 w 3864478"/>
              <a:gd name="connsiteY68" fmla="*/ 724073 h 1721224"/>
              <a:gd name="connsiteX69" fmla="*/ 1762599 w 3864478"/>
              <a:gd name="connsiteY69" fmla="*/ 724073 h 1721224"/>
              <a:gd name="connsiteX70" fmla="*/ 1762599 w 3864478"/>
              <a:gd name="connsiteY70" fmla="*/ 744761 h 1721224"/>
              <a:gd name="connsiteX71" fmla="*/ 1779149 w 3864478"/>
              <a:gd name="connsiteY71" fmla="*/ 744761 h 1721224"/>
              <a:gd name="connsiteX72" fmla="*/ 1779149 w 3864478"/>
              <a:gd name="connsiteY72" fmla="*/ 757173 h 1721224"/>
              <a:gd name="connsiteX73" fmla="*/ 1799837 w 3864478"/>
              <a:gd name="connsiteY73" fmla="*/ 757173 h 1721224"/>
              <a:gd name="connsiteX74" fmla="*/ 1799837 w 3864478"/>
              <a:gd name="connsiteY74" fmla="*/ 773724 h 1721224"/>
              <a:gd name="connsiteX75" fmla="*/ 1857763 w 3864478"/>
              <a:gd name="connsiteY75" fmla="*/ 773724 h 1721224"/>
              <a:gd name="connsiteX76" fmla="*/ 1857763 w 3864478"/>
              <a:gd name="connsiteY76" fmla="*/ 786136 h 1721224"/>
              <a:gd name="connsiteX77" fmla="*/ 1886726 w 3864478"/>
              <a:gd name="connsiteY77" fmla="*/ 786136 h 1721224"/>
              <a:gd name="connsiteX78" fmla="*/ 1886726 w 3864478"/>
              <a:gd name="connsiteY78" fmla="*/ 810962 h 1721224"/>
              <a:gd name="connsiteX79" fmla="*/ 1932239 w 3864478"/>
              <a:gd name="connsiteY79" fmla="*/ 810962 h 1721224"/>
              <a:gd name="connsiteX80" fmla="*/ 1932239 w 3864478"/>
              <a:gd name="connsiteY80" fmla="*/ 835787 h 1721224"/>
              <a:gd name="connsiteX81" fmla="*/ 1957064 w 3864478"/>
              <a:gd name="connsiteY81" fmla="*/ 835787 h 1721224"/>
              <a:gd name="connsiteX82" fmla="*/ 1957064 w 3864478"/>
              <a:gd name="connsiteY82" fmla="*/ 860612 h 1721224"/>
              <a:gd name="connsiteX83" fmla="*/ 2118429 w 3864478"/>
              <a:gd name="connsiteY83" fmla="*/ 860612 h 1721224"/>
              <a:gd name="connsiteX84" fmla="*/ 2118429 w 3864478"/>
              <a:gd name="connsiteY84" fmla="*/ 881300 h 1721224"/>
              <a:gd name="connsiteX85" fmla="*/ 2147392 w 3864478"/>
              <a:gd name="connsiteY85" fmla="*/ 881300 h 1721224"/>
              <a:gd name="connsiteX86" fmla="*/ 2147392 w 3864478"/>
              <a:gd name="connsiteY86" fmla="*/ 897850 h 1721224"/>
              <a:gd name="connsiteX87" fmla="*/ 2205318 w 3864478"/>
              <a:gd name="connsiteY87" fmla="*/ 897850 h 1721224"/>
              <a:gd name="connsiteX88" fmla="*/ 2205318 w 3864478"/>
              <a:gd name="connsiteY88" fmla="*/ 930951 h 1721224"/>
              <a:gd name="connsiteX89" fmla="*/ 2271519 w 3864478"/>
              <a:gd name="connsiteY89" fmla="*/ 930951 h 1721224"/>
              <a:gd name="connsiteX90" fmla="*/ 2271519 w 3864478"/>
              <a:gd name="connsiteY90" fmla="*/ 955776 h 1721224"/>
              <a:gd name="connsiteX91" fmla="*/ 2279794 w 3864478"/>
              <a:gd name="connsiteY91" fmla="*/ 955776 h 1721224"/>
              <a:gd name="connsiteX92" fmla="*/ 2279794 w 3864478"/>
              <a:gd name="connsiteY92" fmla="*/ 980601 h 1721224"/>
              <a:gd name="connsiteX93" fmla="*/ 2300481 w 3864478"/>
              <a:gd name="connsiteY93" fmla="*/ 980601 h 1721224"/>
              <a:gd name="connsiteX94" fmla="*/ 2300481 w 3864478"/>
              <a:gd name="connsiteY94" fmla="*/ 1005427 h 1721224"/>
              <a:gd name="connsiteX95" fmla="*/ 2341857 w 3864478"/>
              <a:gd name="connsiteY95" fmla="*/ 1005427 h 1721224"/>
              <a:gd name="connsiteX96" fmla="*/ 2341857 w 3864478"/>
              <a:gd name="connsiteY96" fmla="*/ 1017839 h 1721224"/>
              <a:gd name="connsiteX97" fmla="*/ 2370820 w 3864478"/>
              <a:gd name="connsiteY97" fmla="*/ 1017839 h 1721224"/>
              <a:gd name="connsiteX98" fmla="*/ 2370820 w 3864478"/>
              <a:gd name="connsiteY98" fmla="*/ 1038527 h 1721224"/>
              <a:gd name="connsiteX99" fmla="*/ 2420471 w 3864478"/>
              <a:gd name="connsiteY99" fmla="*/ 1038527 h 1721224"/>
              <a:gd name="connsiteX100" fmla="*/ 2424608 w 3864478"/>
              <a:gd name="connsiteY100" fmla="*/ 1042664 h 1721224"/>
              <a:gd name="connsiteX101" fmla="*/ 2449433 w 3864478"/>
              <a:gd name="connsiteY101" fmla="*/ 1042664 h 1721224"/>
              <a:gd name="connsiteX102" fmla="*/ 2449433 w 3864478"/>
              <a:gd name="connsiteY102" fmla="*/ 1067490 h 1721224"/>
              <a:gd name="connsiteX103" fmla="*/ 2561147 w 3864478"/>
              <a:gd name="connsiteY103" fmla="*/ 1067490 h 1721224"/>
              <a:gd name="connsiteX104" fmla="*/ 2561147 w 3864478"/>
              <a:gd name="connsiteY104" fmla="*/ 1084040 h 1721224"/>
              <a:gd name="connsiteX105" fmla="*/ 2594248 w 3864478"/>
              <a:gd name="connsiteY105" fmla="*/ 1084040 h 1721224"/>
              <a:gd name="connsiteX106" fmla="*/ 2594248 w 3864478"/>
              <a:gd name="connsiteY106" fmla="*/ 1096453 h 1721224"/>
              <a:gd name="connsiteX107" fmla="*/ 2614936 w 3864478"/>
              <a:gd name="connsiteY107" fmla="*/ 1096453 h 1721224"/>
              <a:gd name="connsiteX108" fmla="*/ 2614936 w 3864478"/>
              <a:gd name="connsiteY108" fmla="*/ 1133691 h 1721224"/>
              <a:gd name="connsiteX109" fmla="*/ 2693549 w 3864478"/>
              <a:gd name="connsiteY109" fmla="*/ 1133691 h 1721224"/>
              <a:gd name="connsiteX110" fmla="*/ 2693549 w 3864478"/>
              <a:gd name="connsiteY110" fmla="*/ 1141966 h 1721224"/>
              <a:gd name="connsiteX111" fmla="*/ 2722512 w 3864478"/>
              <a:gd name="connsiteY111" fmla="*/ 1141966 h 1721224"/>
              <a:gd name="connsiteX112" fmla="*/ 2722512 w 3864478"/>
              <a:gd name="connsiteY112" fmla="*/ 1166791 h 1721224"/>
              <a:gd name="connsiteX113" fmla="*/ 2747338 w 3864478"/>
              <a:gd name="connsiteY113" fmla="*/ 1166791 h 1721224"/>
              <a:gd name="connsiteX114" fmla="*/ 2747338 w 3864478"/>
              <a:gd name="connsiteY114" fmla="*/ 1195754 h 1721224"/>
              <a:gd name="connsiteX115" fmla="*/ 2768025 w 3864478"/>
              <a:gd name="connsiteY115" fmla="*/ 1195754 h 1721224"/>
              <a:gd name="connsiteX116" fmla="*/ 2768025 w 3864478"/>
              <a:gd name="connsiteY116" fmla="*/ 1232992 h 1721224"/>
              <a:gd name="connsiteX117" fmla="*/ 2846639 w 3864478"/>
              <a:gd name="connsiteY117" fmla="*/ 1232992 h 1721224"/>
              <a:gd name="connsiteX118" fmla="*/ 2846639 w 3864478"/>
              <a:gd name="connsiteY118" fmla="*/ 1245405 h 1721224"/>
              <a:gd name="connsiteX119" fmla="*/ 2912840 w 3864478"/>
              <a:gd name="connsiteY119" fmla="*/ 1245405 h 1721224"/>
              <a:gd name="connsiteX120" fmla="*/ 2912840 w 3864478"/>
              <a:gd name="connsiteY120" fmla="*/ 1274368 h 1721224"/>
              <a:gd name="connsiteX121" fmla="*/ 2970766 w 3864478"/>
              <a:gd name="connsiteY121" fmla="*/ 1274368 h 1721224"/>
              <a:gd name="connsiteX122" fmla="*/ 2970766 w 3864478"/>
              <a:gd name="connsiteY122" fmla="*/ 1303331 h 1721224"/>
              <a:gd name="connsiteX123" fmla="*/ 3028691 w 3864478"/>
              <a:gd name="connsiteY123" fmla="*/ 1303331 h 1721224"/>
              <a:gd name="connsiteX124" fmla="*/ 3028691 w 3864478"/>
              <a:gd name="connsiteY124" fmla="*/ 1315743 h 1721224"/>
              <a:gd name="connsiteX125" fmla="*/ 3123855 w 3864478"/>
              <a:gd name="connsiteY125" fmla="*/ 1315743 h 1721224"/>
              <a:gd name="connsiteX126" fmla="*/ 3123855 w 3864478"/>
              <a:gd name="connsiteY126" fmla="*/ 1328156 h 1721224"/>
              <a:gd name="connsiteX127" fmla="*/ 3173506 w 3864478"/>
              <a:gd name="connsiteY127" fmla="*/ 1328156 h 1721224"/>
              <a:gd name="connsiteX128" fmla="*/ 3173506 w 3864478"/>
              <a:gd name="connsiteY128" fmla="*/ 1336431 h 1721224"/>
              <a:gd name="connsiteX129" fmla="*/ 3206606 w 3864478"/>
              <a:gd name="connsiteY129" fmla="*/ 1336431 h 1721224"/>
              <a:gd name="connsiteX130" fmla="*/ 3206606 w 3864478"/>
              <a:gd name="connsiteY130" fmla="*/ 1352981 h 1721224"/>
              <a:gd name="connsiteX131" fmla="*/ 3223157 w 3864478"/>
              <a:gd name="connsiteY131" fmla="*/ 1352981 h 1721224"/>
              <a:gd name="connsiteX132" fmla="*/ 3223157 w 3864478"/>
              <a:gd name="connsiteY132" fmla="*/ 1390219 h 1721224"/>
              <a:gd name="connsiteX133" fmla="*/ 3239707 w 3864478"/>
              <a:gd name="connsiteY133" fmla="*/ 1390219 h 1721224"/>
              <a:gd name="connsiteX134" fmla="*/ 3239707 w 3864478"/>
              <a:gd name="connsiteY134" fmla="*/ 1406770 h 1721224"/>
              <a:gd name="connsiteX135" fmla="*/ 3322458 w 3864478"/>
              <a:gd name="connsiteY135" fmla="*/ 1406770 h 1721224"/>
              <a:gd name="connsiteX136" fmla="*/ 3322458 w 3864478"/>
              <a:gd name="connsiteY136" fmla="*/ 1431595 h 1721224"/>
              <a:gd name="connsiteX137" fmla="*/ 3334871 w 3864478"/>
              <a:gd name="connsiteY137" fmla="*/ 1431595 h 1721224"/>
              <a:gd name="connsiteX138" fmla="*/ 3334871 w 3864478"/>
              <a:gd name="connsiteY138" fmla="*/ 1464695 h 1721224"/>
              <a:gd name="connsiteX139" fmla="*/ 3363833 w 3864478"/>
              <a:gd name="connsiteY139" fmla="*/ 1464695 h 1721224"/>
              <a:gd name="connsiteX140" fmla="*/ 3363833 w 3864478"/>
              <a:gd name="connsiteY140" fmla="*/ 1477108 h 1721224"/>
              <a:gd name="connsiteX141" fmla="*/ 3425897 w 3864478"/>
              <a:gd name="connsiteY141" fmla="*/ 1477108 h 1721224"/>
              <a:gd name="connsiteX142" fmla="*/ 3425897 w 3864478"/>
              <a:gd name="connsiteY142" fmla="*/ 1493658 h 1721224"/>
              <a:gd name="connsiteX143" fmla="*/ 3450722 w 3864478"/>
              <a:gd name="connsiteY143" fmla="*/ 1493658 h 1721224"/>
              <a:gd name="connsiteX144" fmla="*/ 3450722 w 3864478"/>
              <a:gd name="connsiteY144" fmla="*/ 1506071 h 1721224"/>
              <a:gd name="connsiteX145" fmla="*/ 3554161 w 3864478"/>
              <a:gd name="connsiteY145" fmla="*/ 1506071 h 1721224"/>
              <a:gd name="connsiteX146" fmla="*/ 3554161 w 3864478"/>
              <a:gd name="connsiteY146" fmla="*/ 1535034 h 1721224"/>
              <a:gd name="connsiteX147" fmla="*/ 3603812 w 3864478"/>
              <a:gd name="connsiteY147" fmla="*/ 1535034 h 1721224"/>
              <a:gd name="connsiteX148" fmla="*/ 3603812 w 3864478"/>
              <a:gd name="connsiteY148" fmla="*/ 1551584 h 1721224"/>
              <a:gd name="connsiteX149" fmla="*/ 3645187 w 3864478"/>
              <a:gd name="connsiteY149" fmla="*/ 1551584 h 1721224"/>
              <a:gd name="connsiteX150" fmla="*/ 3645187 w 3864478"/>
              <a:gd name="connsiteY150" fmla="*/ 1580547 h 1721224"/>
              <a:gd name="connsiteX151" fmla="*/ 3678288 w 3864478"/>
              <a:gd name="connsiteY151" fmla="*/ 1580547 h 1721224"/>
              <a:gd name="connsiteX152" fmla="*/ 3678288 w 3864478"/>
              <a:gd name="connsiteY152" fmla="*/ 1609510 h 1721224"/>
              <a:gd name="connsiteX153" fmla="*/ 3698976 w 3864478"/>
              <a:gd name="connsiteY153" fmla="*/ 1609510 h 1721224"/>
              <a:gd name="connsiteX154" fmla="*/ 3698976 w 3864478"/>
              <a:gd name="connsiteY154" fmla="*/ 1617785 h 1721224"/>
              <a:gd name="connsiteX155" fmla="*/ 3727938 w 3864478"/>
              <a:gd name="connsiteY155" fmla="*/ 1617785 h 1721224"/>
              <a:gd name="connsiteX156" fmla="*/ 3727938 w 3864478"/>
              <a:gd name="connsiteY156" fmla="*/ 1642610 h 1721224"/>
              <a:gd name="connsiteX157" fmla="*/ 3769314 w 3864478"/>
              <a:gd name="connsiteY157" fmla="*/ 1642610 h 1721224"/>
              <a:gd name="connsiteX158" fmla="*/ 3769314 w 3864478"/>
              <a:gd name="connsiteY158" fmla="*/ 1683986 h 1721224"/>
              <a:gd name="connsiteX159" fmla="*/ 3802414 w 3864478"/>
              <a:gd name="connsiteY159" fmla="*/ 1683986 h 1721224"/>
              <a:gd name="connsiteX160" fmla="*/ 3802414 w 3864478"/>
              <a:gd name="connsiteY160" fmla="*/ 1700536 h 1721224"/>
              <a:gd name="connsiteX161" fmla="*/ 3831377 w 3864478"/>
              <a:gd name="connsiteY161" fmla="*/ 1700536 h 1721224"/>
              <a:gd name="connsiteX162" fmla="*/ 3831377 w 3864478"/>
              <a:gd name="connsiteY162" fmla="*/ 1721224 h 1721224"/>
              <a:gd name="connsiteX163" fmla="*/ 3864478 w 3864478"/>
              <a:gd name="connsiteY163" fmla="*/ 1721224 h 1721224"/>
              <a:gd name="connsiteX0" fmla="*/ 0 w 3831377"/>
              <a:gd name="connsiteY0" fmla="*/ 0 h 1721224"/>
              <a:gd name="connsiteX1" fmla="*/ 144814 w 3831377"/>
              <a:gd name="connsiteY1" fmla="*/ 0 h 1721224"/>
              <a:gd name="connsiteX2" fmla="*/ 144814 w 3831377"/>
              <a:gd name="connsiteY2" fmla="*/ 28963 h 1721224"/>
              <a:gd name="connsiteX3" fmla="*/ 190328 w 3831377"/>
              <a:gd name="connsiteY3" fmla="*/ 28963 h 1721224"/>
              <a:gd name="connsiteX4" fmla="*/ 190328 w 3831377"/>
              <a:gd name="connsiteY4" fmla="*/ 49651 h 1721224"/>
              <a:gd name="connsiteX5" fmla="*/ 248253 w 3831377"/>
              <a:gd name="connsiteY5" fmla="*/ 49651 h 1721224"/>
              <a:gd name="connsiteX6" fmla="*/ 248253 w 3831377"/>
              <a:gd name="connsiteY6" fmla="*/ 74476 h 1721224"/>
              <a:gd name="connsiteX7" fmla="*/ 471681 w 3831377"/>
              <a:gd name="connsiteY7" fmla="*/ 74476 h 1721224"/>
              <a:gd name="connsiteX8" fmla="*/ 471681 w 3831377"/>
              <a:gd name="connsiteY8" fmla="*/ 86889 h 1721224"/>
              <a:gd name="connsiteX9" fmla="*/ 496507 w 3831377"/>
              <a:gd name="connsiteY9" fmla="*/ 86889 h 1721224"/>
              <a:gd name="connsiteX10" fmla="*/ 496507 w 3831377"/>
              <a:gd name="connsiteY10" fmla="*/ 103439 h 1721224"/>
              <a:gd name="connsiteX11" fmla="*/ 533745 w 3831377"/>
              <a:gd name="connsiteY11" fmla="*/ 103439 h 1721224"/>
              <a:gd name="connsiteX12" fmla="*/ 533745 w 3831377"/>
              <a:gd name="connsiteY12" fmla="*/ 119990 h 1721224"/>
              <a:gd name="connsiteX13" fmla="*/ 570983 w 3831377"/>
              <a:gd name="connsiteY13" fmla="*/ 119990 h 1721224"/>
              <a:gd name="connsiteX14" fmla="*/ 570983 w 3831377"/>
              <a:gd name="connsiteY14" fmla="*/ 144815 h 1721224"/>
              <a:gd name="connsiteX15" fmla="*/ 699247 w 3831377"/>
              <a:gd name="connsiteY15" fmla="*/ 144815 h 1721224"/>
              <a:gd name="connsiteX16" fmla="*/ 699247 w 3831377"/>
              <a:gd name="connsiteY16" fmla="*/ 177915 h 1721224"/>
              <a:gd name="connsiteX17" fmla="*/ 794411 w 3831377"/>
              <a:gd name="connsiteY17" fmla="*/ 177915 h 1721224"/>
              <a:gd name="connsiteX18" fmla="*/ 794411 w 3831377"/>
              <a:gd name="connsiteY18" fmla="*/ 190328 h 1721224"/>
              <a:gd name="connsiteX19" fmla="*/ 852337 w 3831377"/>
              <a:gd name="connsiteY19" fmla="*/ 190328 h 1721224"/>
              <a:gd name="connsiteX20" fmla="*/ 852337 w 3831377"/>
              <a:gd name="connsiteY20" fmla="*/ 211016 h 1721224"/>
              <a:gd name="connsiteX21" fmla="*/ 893712 w 3831377"/>
              <a:gd name="connsiteY21" fmla="*/ 211016 h 1721224"/>
              <a:gd name="connsiteX22" fmla="*/ 893712 w 3831377"/>
              <a:gd name="connsiteY22" fmla="*/ 235841 h 1721224"/>
              <a:gd name="connsiteX23" fmla="*/ 922675 w 3831377"/>
              <a:gd name="connsiteY23" fmla="*/ 235841 h 1721224"/>
              <a:gd name="connsiteX24" fmla="*/ 922675 w 3831377"/>
              <a:gd name="connsiteY24" fmla="*/ 252391 h 1721224"/>
              <a:gd name="connsiteX25" fmla="*/ 939225 w 3831377"/>
              <a:gd name="connsiteY25" fmla="*/ 252391 h 1721224"/>
              <a:gd name="connsiteX26" fmla="*/ 939225 w 3831377"/>
              <a:gd name="connsiteY26" fmla="*/ 277217 h 1721224"/>
              <a:gd name="connsiteX27" fmla="*/ 972326 w 3831377"/>
              <a:gd name="connsiteY27" fmla="*/ 277217 h 1721224"/>
              <a:gd name="connsiteX28" fmla="*/ 972326 w 3831377"/>
              <a:gd name="connsiteY28" fmla="*/ 293767 h 1721224"/>
              <a:gd name="connsiteX29" fmla="*/ 997151 w 3831377"/>
              <a:gd name="connsiteY29" fmla="*/ 293767 h 1721224"/>
              <a:gd name="connsiteX30" fmla="*/ 997151 w 3831377"/>
              <a:gd name="connsiteY30" fmla="*/ 343418 h 1721224"/>
              <a:gd name="connsiteX31" fmla="*/ 1034389 w 3831377"/>
              <a:gd name="connsiteY31" fmla="*/ 343418 h 1721224"/>
              <a:gd name="connsiteX32" fmla="*/ 1034389 w 3831377"/>
              <a:gd name="connsiteY32" fmla="*/ 364105 h 1721224"/>
              <a:gd name="connsiteX33" fmla="*/ 1071627 w 3831377"/>
              <a:gd name="connsiteY33" fmla="*/ 364105 h 1721224"/>
              <a:gd name="connsiteX34" fmla="*/ 1071627 w 3831377"/>
              <a:gd name="connsiteY34" fmla="*/ 388931 h 1721224"/>
              <a:gd name="connsiteX35" fmla="*/ 1108865 w 3831377"/>
              <a:gd name="connsiteY35" fmla="*/ 388931 h 1721224"/>
              <a:gd name="connsiteX36" fmla="*/ 1108865 w 3831377"/>
              <a:gd name="connsiteY36" fmla="*/ 409619 h 1721224"/>
              <a:gd name="connsiteX37" fmla="*/ 1141966 w 3831377"/>
              <a:gd name="connsiteY37" fmla="*/ 409619 h 1721224"/>
              <a:gd name="connsiteX38" fmla="*/ 1141966 w 3831377"/>
              <a:gd name="connsiteY38" fmla="*/ 422031 h 1721224"/>
              <a:gd name="connsiteX39" fmla="*/ 1162653 w 3831377"/>
              <a:gd name="connsiteY39" fmla="*/ 422031 h 1721224"/>
              <a:gd name="connsiteX40" fmla="*/ 1162653 w 3831377"/>
              <a:gd name="connsiteY40" fmla="*/ 442719 h 1721224"/>
              <a:gd name="connsiteX41" fmla="*/ 1237129 w 3831377"/>
              <a:gd name="connsiteY41" fmla="*/ 442719 h 1721224"/>
              <a:gd name="connsiteX42" fmla="*/ 1237129 w 3831377"/>
              <a:gd name="connsiteY42" fmla="*/ 459269 h 1721224"/>
              <a:gd name="connsiteX43" fmla="*/ 1278505 w 3831377"/>
              <a:gd name="connsiteY43" fmla="*/ 459269 h 1721224"/>
              <a:gd name="connsiteX44" fmla="*/ 1278505 w 3831377"/>
              <a:gd name="connsiteY44" fmla="*/ 492370 h 1721224"/>
              <a:gd name="connsiteX45" fmla="*/ 1365394 w 3831377"/>
              <a:gd name="connsiteY45" fmla="*/ 492370 h 1721224"/>
              <a:gd name="connsiteX46" fmla="*/ 1365394 w 3831377"/>
              <a:gd name="connsiteY46" fmla="*/ 525470 h 1721224"/>
              <a:gd name="connsiteX47" fmla="*/ 1390219 w 3831377"/>
              <a:gd name="connsiteY47" fmla="*/ 525470 h 1721224"/>
              <a:gd name="connsiteX48" fmla="*/ 1390219 w 3831377"/>
              <a:gd name="connsiteY48" fmla="*/ 537883 h 1721224"/>
              <a:gd name="connsiteX49" fmla="*/ 1444007 w 3831377"/>
              <a:gd name="connsiteY49" fmla="*/ 537883 h 1721224"/>
              <a:gd name="connsiteX50" fmla="*/ 1444007 w 3831377"/>
              <a:gd name="connsiteY50" fmla="*/ 558571 h 1721224"/>
              <a:gd name="connsiteX51" fmla="*/ 1510208 w 3831377"/>
              <a:gd name="connsiteY51" fmla="*/ 558571 h 1721224"/>
              <a:gd name="connsiteX52" fmla="*/ 1510208 w 3831377"/>
              <a:gd name="connsiteY52" fmla="*/ 570983 h 1721224"/>
              <a:gd name="connsiteX53" fmla="*/ 1547446 w 3831377"/>
              <a:gd name="connsiteY53" fmla="*/ 570983 h 1721224"/>
              <a:gd name="connsiteX54" fmla="*/ 1547446 w 3831377"/>
              <a:gd name="connsiteY54" fmla="*/ 595809 h 1721224"/>
              <a:gd name="connsiteX55" fmla="*/ 1563996 w 3831377"/>
              <a:gd name="connsiteY55" fmla="*/ 595809 h 1721224"/>
              <a:gd name="connsiteX56" fmla="*/ 1563996 w 3831377"/>
              <a:gd name="connsiteY56" fmla="*/ 616496 h 1721224"/>
              <a:gd name="connsiteX57" fmla="*/ 1592959 w 3831377"/>
              <a:gd name="connsiteY57" fmla="*/ 616496 h 1721224"/>
              <a:gd name="connsiteX58" fmla="*/ 1592959 w 3831377"/>
              <a:gd name="connsiteY58" fmla="*/ 633047 h 1721224"/>
              <a:gd name="connsiteX59" fmla="*/ 1621922 w 3831377"/>
              <a:gd name="connsiteY59" fmla="*/ 633047 h 1721224"/>
              <a:gd name="connsiteX60" fmla="*/ 1621922 w 3831377"/>
              <a:gd name="connsiteY60" fmla="*/ 653734 h 1721224"/>
              <a:gd name="connsiteX61" fmla="*/ 1650885 w 3831377"/>
              <a:gd name="connsiteY61" fmla="*/ 653734 h 1721224"/>
              <a:gd name="connsiteX62" fmla="*/ 1650885 w 3831377"/>
              <a:gd name="connsiteY62" fmla="*/ 678560 h 1721224"/>
              <a:gd name="connsiteX63" fmla="*/ 1667435 w 3831377"/>
              <a:gd name="connsiteY63" fmla="*/ 678560 h 1721224"/>
              <a:gd name="connsiteX64" fmla="*/ 1667435 w 3831377"/>
              <a:gd name="connsiteY64" fmla="*/ 703385 h 1721224"/>
              <a:gd name="connsiteX65" fmla="*/ 1692261 w 3831377"/>
              <a:gd name="connsiteY65" fmla="*/ 703385 h 1721224"/>
              <a:gd name="connsiteX66" fmla="*/ 1692261 w 3831377"/>
              <a:gd name="connsiteY66" fmla="*/ 711660 h 1721224"/>
              <a:gd name="connsiteX67" fmla="*/ 1746049 w 3831377"/>
              <a:gd name="connsiteY67" fmla="*/ 711660 h 1721224"/>
              <a:gd name="connsiteX68" fmla="*/ 1746049 w 3831377"/>
              <a:gd name="connsiteY68" fmla="*/ 724073 h 1721224"/>
              <a:gd name="connsiteX69" fmla="*/ 1762599 w 3831377"/>
              <a:gd name="connsiteY69" fmla="*/ 724073 h 1721224"/>
              <a:gd name="connsiteX70" fmla="*/ 1762599 w 3831377"/>
              <a:gd name="connsiteY70" fmla="*/ 744761 h 1721224"/>
              <a:gd name="connsiteX71" fmla="*/ 1779149 w 3831377"/>
              <a:gd name="connsiteY71" fmla="*/ 744761 h 1721224"/>
              <a:gd name="connsiteX72" fmla="*/ 1779149 w 3831377"/>
              <a:gd name="connsiteY72" fmla="*/ 757173 h 1721224"/>
              <a:gd name="connsiteX73" fmla="*/ 1799837 w 3831377"/>
              <a:gd name="connsiteY73" fmla="*/ 757173 h 1721224"/>
              <a:gd name="connsiteX74" fmla="*/ 1799837 w 3831377"/>
              <a:gd name="connsiteY74" fmla="*/ 773724 h 1721224"/>
              <a:gd name="connsiteX75" fmla="*/ 1857763 w 3831377"/>
              <a:gd name="connsiteY75" fmla="*/ 773724 h 1721224"/>
              <a:gd name="connsiteX76" fmla="*/ 1857763 w 3831377"/>
              <a:gd name="connsiteY76" fmla="*/ 786136 h 1721224"/>
              <a:gd name="connsiteX77" fmla="*/ 1886726 w 3831377"/>
              <a:gd name="connsiteY77" fmla="*/ 786136 h 1721224"/>
              <a:gd name="connsiteX78" fmla="*/ 1886726 w 3831377"/>
              <a:gd name="connsiteY78" fmla="*/ 810962 h 1721224"/>
              <a:gd name="connsiteX79" fmla="*/ 1932239 w 3831377"/>
              <a:gd name="connsiteY79" fmla="*/ 810962 h 1721224"/>
              <a:gd name="connsiteX80" fmla="*/ 1932239 w 3831377"/>
              <a:gd name="connsiteY80" fmla="*/ 835787 h 1721224"/>
              <a:gd name="connsiteX81" fmla="*/ 1957064 w 3831377"/>
              <a:gd name="connsiteY81" fmla="*/ 835787 h 1721224"/>
              <a:gd name="connsiteX82" fmla="*/ 1957064 w 3831377"/>
              <a:gd name="connsiteY82" fmla="*/ 860612 h 1721224"/>
              <a:gd name="connsiteX83" fmla="*/ 2118429 w 3831377"/>
              <a:gd name="connsiteY83" fmla="*/ 860612 h 1721224"/>
              <a:gd name="connsiteX84" fmla="*/ 2118429 w 3831377"/>
              <a:gd name="connsiteY84" fmla="*/ 881300 h 1721224"/>
              <a:gd name="connsiteX85" fmla="*/ 2147392 w 3831377"/>
              <a:gd name="connsiteY85" fmla="*/ 881300 h 1721224"/>
              <a:gd name="connsiteX86" fmla="*/ 2147392 w 3831377"/>
              <a:gd name="connsiteY86" fmla="*/ 897850 h 1721224"/>
              <a:gd name="connsiteX87" fmla="*/ 2205318 w 3831377"/>
              <a:gd name="connsiteY87" fmla="*/ 897850 h 1721224"/>
              <a:gd name="connsiteX88" fmla="*/ 2205318 w 3831377"/>
              <a:gd name="connsiteY88" fmla="*/ 930951 h 1721224"/>
              <a:gd name="connsiteX89" fmla="*/ 2271519 w 3831377"/>
              <a:gd name="connsiteY89" fmla="*/ 930951 h 1721224"/>
              <a:gd name="connsiteX90" fmla="*/ 2271519 w 3831377"/>
              <a:gd name="connsiteY90" fmla="*/ 955776 h 1721224"/>
              <a:gd name="connsiteX91" fmla="*/ 2279794 w 3831377"/>
              <a:gd name="connsiteY91" fmla="*/ 955776 h 1721224"/>
              <a:gd name="connsiteX92" fmla="*/ 2279794 w 3831377"/>
              <a:gd name="connsiteY92" fmla="*/ 980601 h 1721224"/>
              <a:gd name="connsiteX93" fmla="*/ 2300481 w 3831377"/>
              <a:gd name="connsiteY93" fmla="*/ 980601 h 1721224"/>
              <a:gd name="connsiteX94" fmla="*/ 2300481 w 3831377"/>
              <a:gd name="connsiteY94" fmla="*/ 1005427 h 1721224"/>
              <a:gd name="connsiteX95" fmla="*/ 2341857 w 3831377"/>
              <a:gd name="connsiteY95" fmla="*/ 1005427 h 1721224"/>
              <a:gd name="connsiteX96" fmla="*/ 2341857 w 3831377"/>
              <a:gd name="connsiteY96" fmla="*/ 1017839 h 1721224"/>
              <a:gd name="connsiteX97" fmla="*/ 2370820 w 3831377"/>
              <a:gd name="connsiteY97" fmla="*/ 1017839 h 1721224"/>
              <a:gd name="connsiteX98" fmla="*/ 2370820 w 3831377"/>
              <a:gd name="connsiteY98" fmla="*/ 1038527 h 1721224"/>
              <a:gd name="connsiteX99" fmla="*/ 2420471 w 3831377"/>
              <a:gd name="connsiteY99" fmla="*/ 1038527 h 1721224"/>
              <a:gd name="connsiteX100" fmla="*/ 2424608 w 3831377"/>
              <a:gd name="connsiteY100" fmla="*/ 1042664 h 1721224"/>
              <a:gd name="connsiteX101" fmla="*/ 2449433 w 3831377"/>
              <a:gd name="connsiteY101" fmla="*/ 1042664 h 1721224"/>
              <a:gd name="connsiteX102" fmla="*/ 2449433 w 3831377"/>
              <a:gd name="connsiteY102" fmla="*/ 1067490 h 1721224"/>
              <a:gd name="connsiteX103" fmla="*/ 2561147 w 3831377"/>
              <a:gd name="connsiteY103" fmla="*/ 1067490 h 1721224"/>
              <a:gd name="connsiteX104" fmla="*/ 2561147 w 3831377"/>
              <a:gd name="connsiteY104" fmla="*/ 1084040 h 1721224"/>
              <a:gd name="connsiteX105" fmla="*/ 2594248 w 3831377"/>
              <a:gd name="connsiteY105" fmla="*/ 1084040 h 1721224"/>
              <a:gd name="connsiteX106" fmla="*/ 2594248 w 3831377"/>
              <a:gd name="connsiteY106" fmla="*/ 1096453 h 1721224"/>
              <a:gd name="connsiteX107" fmla="*/ 2614936 w 3831377"/>
              <a:gd name="connsiteY107" fmla="*/ 1096453 h 1721224"/>
              <a:gd name="connsiteX108" fmla="*/ 2614936 w 3831377"/>
              <a:gd name="connsiteY108" fmla="*/ 1133691 h 1721224"/>
              <a:gd name="connsiteX109" fmla="*/ 2693549 w 3831377"/>
              <a:gd name="connsiteY109" fmla="*/ 1133691 h 1721224"/>
              <a:gd name="connsiteX110" fmla="*/ 2693549 w 3831377"/>
              <a:gd name="connsiteY110" fmla="*/ 1141966 h 1721224"/>
              <a:gd name="connsiteX111" fmla="*/ 2722512 w 3831377"/>
              <a:gd name="connsiteY111" fmla="*/ 1141966 h 1721224"/>
              <a:gd name="connsiteX112" fmla="*/ 2722512 w 3831377"/>
              <a:gd name="connsiteY112" fmla="*/ 1166791 h 1721224"/>
              <a:gd name="connsiteX113" fmla="*/ 2747338 w 3831377"/>
              <a:gd name="connsiteY113" fmla="*/ 1166791 h 1721224"/>
              <a:gd name="connsiteX114" fmla="*/ 2747338 w 3831377"/>
              <a:gd name="connsiteY114" fmla="*/ 1195754 h 1721224"/>
              <a:gd name="connsiteX115" fmla="*/ 2768025 w 3831377"/>
              <a:gd name="connsiteY115" fmla="*/ 1195754 h 1721224"/>
              <a:gd name="connsiteX116" fmla="*/ 2768025 w 3831377"/>
              <a:gd name="connsiteY116" fmla="*/ 1232992 h 1721224"/>
              <a:gd name="connsiteX117" fmla="*/ 2846639 w 3831377"/>
              <a:gd name="connsiteY117" fmla="*/ 1232992 h 1721224"/>
              <a:gd name="connsiteX118" fmla="*/ 2846639 w 3831377"/>
              <a:gd name="connsiteY118" fmla="*/ 1245405 h 1721224"/>
              <a:gd name="connsiteX119" fmla="*/ 2912840 w 3831377"/>
              <a:gd name="connsiteY119" fmla="*/ 1245405 h 1721224"/>
              <a:gd name="connsiteX120" fmla="*/ 2912840 w 3831377"/>
              <a:gd name="connsiteY120" fmla="*/ 1274368 h 1721224"/>
              <a:gd name="connsiteX121" fmla="*/ 2970766 w 3831377"/>
              <a:gd name="connsiteY121" fmla="*/ 1274368 h 1721224"/>
              <a:gd name="connsiteX122" fmla="*/ 2970766 w 3831377"/>
              <a:gd name="connsiteY122" fmla="*/ 1303331 h 1721224"/>
              <a:gd name="connsiteX123" fmla="*/ 3028691 w 3831377"/>
              <a:gd name="connsiteY123" fmla="*/ 1303331 h 1721224"/>
              <a:gd name="connsiteX124" fmla="*/ 3028691 w 3831377"/>
              <a:gd name="connsiteY124" fmla="*/ 1315743 h 1721224"/>
              <a:gd name="connsiteX125" fmla="*/ 3123855 w 3831377"/>
              <a:gd name="connsiteY125" fmla="*/ 1315743 h 1721224"/>
              <a:gd name="connsiteX126" fmla="*/ 3123855 w 3831377"/>
              <a:gd name="connsiteY126" fmla="*/ 1328156 h 1721224"/>
              <a:gd name="connsiteX127" fmla="*/ 3173506 w 3831377"/>
              <a:gd name="connsiteY127" fmla="*/ 1328156 h 1721224"/>
              <a:gd name="connsiteX128" fmla="*/ 3173506 w 3831377"/>
              <a:gd name="connsiteY128" fmla="*/ 1336431 h 1721224"/>
              <a:gd name="connsiteX129" fmla="*/ 3206606 w 3831377"/>
              <a:gd name="connsiteY129" fmla="*/ 1336431 h 1721224"/>
              <a:gd name="connsiteX130" fmla="*/ 3206606 w 3831377"/>
              <a:gd name="connsiteY130" fmla="*/ 1352981 h 1721224"/>
              <a:gd name="connsiteX131" fmla="*/ 3223157 w 3831377"/>
              <a:gd name="connsiteY131" fmla="*/ 1352981 h 1721224"/>
              <a:gd name="connsiteX132" fmla="*/ 3223157 w 3831377"/>
              <a:gd name="connsiteY132" fmla="*/ 1390219 h 1721224"/>
              <a:gd name="connsiteX133" fmla="*/ 3239707 w 3831377"/>
              <a:gd name="connsiteY133" fmla="*/ 1390219 h 1721224"/>
              <a:gd name="connsiteX134" fmla="*/ 3239707 w 3831377"/>
              <a:gd name="connsiteY134" fmla="*/ 1406770 h 1721224"/>
              <a:gd name="connsiteX135" fmla="*/ 3322458 w 3831377"/>
              <a:gd name="connsiteY135" fmla="*/ 1406770 h 1721224"/>
              <a:gd name="connsiteX136" fmla="*/ 3322458 w 3831377"/>
              <a:gd name="connsiteY136" fmla="*/ 1431595 h 1721224"/>
              <a:gd name="connsiteX137" fmla="*/ 3334871 w 3831377"/>
              <a:gd name="connsiteY137" fmla="*/ 1431595 h 1721224"/>
              <a:gd name="connsiteX138" fmla="*/ 3334871 w 3831377"/>
              <a:gd name="connsiteY138" fmla="*/ 1464695 h 1721224"/>
              <a:gd name="connsiteX139" fmla="*/ 3363833 w 3831377"/>
              <a:gd name="connsiteY139" fmla="*/ 1464695 h 1721224"/>
              <a:gd name="connsiteX140" fmla="*/ 3363833 w 3831377"/>
              <a:gd name="connsiteY140" fmla="*/ 1477108 h 1721224"/>
              <a:gd name="connsiteX141" fmla="*/ 3425897 w 3831377"/>
              <a:gd name="connsiteY141" fmla="*/ 1477108 h 1721224"/>
              <a:gd name="connsiteX142" fmla="*/ 3425897 w 3831377"/>
              <a:gd name="connsiteY142" fmla="*/ 1493658 h 1721224"/>
              <a:gd name="connsiteX143" fmla="*/ 3450722 w 3831377"/>
              <a:gd name="connsiteY143" fmla="*/ 1493658 h 1721224"/>
              <a:gd name="connsiteX144" fmla="*/ 3450722 w 3831377"/>
              <a:gd name="connsiteY144" fmla="*/ 1506071 h 1721224"/>
              <a:gd name="connsiteX145" fmla="*/ 3554161 w 3831377"/>
              <a:gd name="connsiteY145" fmla="*/ 1506071 h 1721224"/>
              <a:gd name="connsiteX146" fmla="*/ 3554161 w 3831377"/>
              <a:gd name="connsiteY146" fmla="*/ 1535034 h 1721224"/>
              <a:gd name="connsiteX147" fmla="*/ 3603812 w 3831377"/>
              <a:gd name="connsiteY147" fmla="*/ 1535034 h 1721224"/>
              <a:gd name="connsiteX148" fmla="*/ 3603812 w 3831377"/>
              <a:gd name="connsiteY148" fmla="*/ 1551584 h 1721224"/>
              <a:gd name="connsiteX149" fmla="*/ 3645187 w 3831377"/>
              <a:gd name="connsiteY149" fmla="*/ 1551584 h 1721224"/>
              <a:gd name="connsiteX150" fmla="*/ 3645187 w 3831377"/>
              <a:gd name="connsiteY150" fmla="*/ 1580547 h 1721224"/>
              <a:gd name="connsiteX151" fmla="*/ 3678288 w 3831377"/>
              <a:gd name="connsiteY151" fmla="*/ 1580547 h 1721224"/>
              <a:gd name="connsiteX152" fmla="*/ 3678288 w 3831377"/>
              <a:gd name="connsiteY152" fmla="*/ 1609510 h 1721224"/>
              <a:gd name="connsiteX153" fmla="*/ 3698976 w 3831377"/>
              <a:gd name="connsiteY153" fmla="*/ 1609510 h 1721224"/>
              <a:gd name="connsiteX154" fmla="*/ 3698976 w 3831377"/>
              <a:gd name="connsiteY154" fmla="*/ 1617785 h 1721224"/>
              <a:gd name="connsiteX155" fmla="*/ 3727938 w 3831377"/>
              <a:gd name="connsiteY155" fmla="*/ 1617785 h 1721224"/>
              <a:gd name="connsiteX156" fmla="*/ 3727938 w 3831377"/>
              <a:gd name="connsiteY156" fmla="*/ 1642610 h 1721224"/>
              <a:gd name="connsiteX157" fmla="*/ 3769314 w 3831377"/>
              <a:gd name="connsiteY157" fmla="*/ 1642610 h 1721224"/>
              <a:gd name="connsiteX158" fmla="*/ 3769314 w 3831377"/>
              <a:gd name="connsiteY158" fmla="*/ 1683986 h 1721224"/>
              <a:gd name="connsiteX159" fmla="*/ 3802414 w 3831377"/>
              <a:gd name="connsiteY159" fmla="*/ 1683986 h 1721224"/>
              <a:gd name="connsiteX160" fmla="*/ 3802414 w 3831377"/>
              <a:gd name="connsiteY160" fmla="*/ 1700536 h 1721224"/>
              <a:gd name="connsiteX161" fmla="*/ 3831377 w 3831377"/>
              <a:gd name="connsiteY161" fmla="*/ 1700536 h 1721224"/>
              <a:gd name="connsiteX162" fmla="*/ 3831377 w 3831377"/>
              <a:gd name="connsiteY162" fmla="*/ 1721224 h 1721224"/>
              <a:gd name="connsiteX0" fmla="*/ 0 w 3831377"/>
              <a:gd name="connsiteY0" fmla="*/ 0 h 1700536"/>
              <a:gd name="connsiteX1" fmla="*/ 144814 w 3831377"/>
              <a:gd name="connsiteY1" fmla="*/ 0 h 1700536"/>
              <a:gd name="connsiteX2" fmla="*/ 144814 w 3831377"/>
              <a:gd name="connsiteY2" fmla="*/ 28963 h 1700536"/>
              <a:gd name="connsiteX3" fmla="*/ 190328 w 3831377"/>
              <a:gd name="connsiteY3" fmla="*/ 28963 h 1700536"/>
              <a:gd name="connsiteX4" fmla="*/ 190328 w 3831377"/>
              <a:gd name="connsiteY4" fmla="*/ 49651 h 1700536"/>
              <a:gd name="connsiteX5" fmla="*/ 248253 w 3831377"/>
              <a:gd name="connsiteY5" fmla="*/ 49651 h 1700536"/>
              <a:gd name="connsiteX6" fmla="*/ 248253 w 3831377"/>
              <a:gd name="connsiteY6" fmla="*/ 74476 h 1700536"/>
              <a:gd name="connsiteX7" fmla="*/ 471681 w 3831377"/>
              <a:gd name="connsiteY7" fmla="*/ 74476 h 1700536"/>
              <a:gd name="connsiteX8" fmla="*/ 471681 w 3831377"/>
              <a:gd name="connsiteY8" fmla="*/ 86889 h 1700536"/>
              <a:gd name="connsiteX9" fmla="*/ 496507 w 3831377"/>
              <a:gd name="connsiteY9" fmla="*/ 86889 h 1700536"/>
              <a:gd name="connsiteX10" fmla="*/ 496507 w 3831377"/>
              <a:gd name="connsiteY10" fmla="*/ 103439 h 1700536"/>
              <a:gd name="connsiteX11" fmla="*/ 533745 w 3831377"/>
              <a:gd name="connsiteY11" fmla="*/ 103439 h 1700536"/>
              <a:gd name="connsiteX12" fmla="*/ 533745 w 3831377"/>
              <a:gd name="connsiteY12" fmla="*/ 119990 h 1700536"/>
              <a:gd name="connsiteX13" fmla="*/ 570983 w 3831377"/>
              <a:gd name="connsiteY13" fmla="*/ 119990 h 1700536"/>
              <a:gd name="connsiteX14" fmla="*/ 570983 w 3831377"/>
              <a:gd name="connsiteY14" fmla="*/ 144815 h 1700536"/>
              <a:gd name="connsiteX15" fmla="*/ 699247 w 3831377"/>
              <a:gd name="connsiteY15" fmla="*/ 144815 h 1700536"/>
              <a:gd name="connsiteX16" fmla="*/ 699247 w 3831377"/>
              <a:gd name="connsiteY16" fmla="*/ 177915 h 1700536"/>
              <a:gd name="connsiteX17" fmla="*/ 794411 w 3831377"/>
              <a:gd name="connsiteY17" fmla="*/ 177915 h 1700536"/>
              <a:gd name="connsiteX18" fmla="*/ 794411 w 3831377"/>
              <a:gd name="connsiteY18" fmla="*/ 190328 h 1700536"/>
              <a:gd name="connsiteX19" fmla="*/ 852337 w 3831377"/>
              <a:gd name="connsiteY19" fmla="*/ 190328 h 1700536"/>
              <a:gd name="connsiteX20" fmla="*/ 852337 w 3831377"/>
              <a:gd name="connsiteY20" fmla="*/ 211016 h 1700536"/>
              <a:gd name="connsiteX21" fmla="*/ 893712 w 3831377"/>
              <a:gd name="connsiteY21" fmla="*/ 211016 h 1700536"/>
              <a:gd name="connsiteX22" fmla="*/ 893712 w 3831377"/>
              <a:gd name="connsiteY22" fmla="*/ 235841 h 1700536"/>
              <a:gd name="connsiteX23" fmla="*/ 922675 w 3831377"/>
              <a:gd name="connsiteY23" fmla="*/ 235841 h 1700536"/>
              <a:gd name="connsiteX24" fmla="*/ 922675 w 3831377"/>
              <a:gd name="connsiteY24" fmla="*/ 252391 h 1700536"/>
              <a:gd name="connsiteX25" fmla="*/ 939225 w 3831377"/>
              <a:gd name="connsiteY25" fmla="*/ 252391 h 1700536"/>
              <a:gd name="connsiteX26" fmla="*/ 939225 w 3831377"/>
              <a:gd name="connsiteY26" fmla="*/ 277217 h 1700536"/>
              <a:gd name="connsiteX27" fmla="*/ 972326 w 3831377"/>
              <a:gd name="connsiteY27" fmla="*/ 277217 h 1700536"/>
              <a:gd name="connsiteX28" fmla="*/ 972326 w 3831377"/>
              <a:gd name="connsiteY28" fmla="*/ 293767 h 1700536"/>
              <a:gd name="connsiteX29" fmla="*/ 997151 w 3831377"/>
              <a:gd name="connsiteY29" fmla="*/ 293767 h 1700536"/>
              <a:gd name="connsiteX30" fmla="*/ 997151 w 3831377"/>
              <a:gd name="connsiteY30" fmla="*/ 343418 h 1700536"/>
              <a:gd name="connsiteX31" fmla="*/ 1034389 w 3831377"/>
              <a:gd name="connsiteY31" fmla="*/ 343418 h 1700536"/>
              <a:gd name="connsiteX32" fmla="*/ 1034389 w 3831377"/>
              <a:gd name="connsiteY32" fmla="*/ 364105 h 1700536"/>
              <a:gd name="connsiteX33" fmla="*/ 1071627 w 3831377"/>
              <a:gd name="connsiteY33" fmla="*/ 364105 h 1700536"/>
              <a:gd name="connsiteX34" fmla="*/ 1071627 w 3831377"/>
              <a:gd name="connsiteY34" fmla="*/ 388931 h 1700536"/>
              <a:gd name="connsiteX35" fmla="*/ 1108865 w 3831377"/>
              <a:gd name="connsiteY35" fmla="*/ 388931 h 1700536"/>
              <a:gd name="connsiteX36" fmla="*/ 1108865 w 3831377"/>
              <a:gd name="connsiteY36" fmla="*/ 409619 h 1700536"/>
              <a:gd name="connsiteX37" fmla="*/ 1141966 w 3831377"/>
              <a:gd name="connsiteY37" fmla="*/ 409619 h 1700536"/>
              <a:gd name="connsiteX38" fmla="*/ 1141966 w 3831377"/>
              <a:gd name="connsiteY38" fmla="*/ 422031 h 1700536"/>
              <a:gd name="connsiteX39" fmla="*/ 1162653 w 3831377"/>
              <a:gd name="connsiteY39" fmla="*/ 422031 h 1700536"/>
              <a:gd name="connsiteX40" fmla="*/ 1162653 w 3831377"/>
              <a:gd name="connsiteY40" fmla="*/ 442719 h 1700536"/>
              <a:gd name="connsiteX41" fmla="*/ 1237129 w 3831377"/>
              <a:gd name="connsiteY41" fmla="*/ 442719 h 1700536"/>
              <a:gd name="connsiteX42" fmla="*/ 1237129 w 3831377"/>
              <a:gd name="connsiteY42" fmla="*/ 459269 h 1700536"/>
              <a:gd name="connsiteX43" fmla="*/ 1278505 w 3831377"/>
              <a:gd name="connsiteY43" fmla="*/ 459269 h 1700536"/>
              <a:gd name="connsiteX44" fmla="*/ 1278505 w 3831377"/>
              <a:gd name="connsiteY44" fmla="*/ 492370 h 1700536"/>
              <a:gd name="connsiteX45" fmla="*/ 1365394 w 3831377"/>
              <a:gd name="connsiteY45" fmla="*/ 492370 h 1700536"/>
              <a:gd name="connsiteX46" fmla="*/ 1365394 w 3831377"/>
              <a:gd name="connsiteY46" fmla="*/ 525470 h 1700536"/>
              <a:gd name="connsiteX47" fmla="*/ 1390219 w 3831377"/>
              <a:gd name="connsiteY47" fmla="*/ 525470 h 1700536"/>
              <a:gd name="connsiteX48" fmla="*/ 1390219 w 3831377"/>
              <a:gd name="connsiteY48" fmla="*/ 537883 h 1700536"/>
              <a:gd name="connsiteX49" fmla="*/ 1444007 w 3831377"/>
              <a:gd name="connsiteY49" fmla="*/ 537883 h 1700536"/>
              <a:gd name="connsiteX50" fmla="*/ 1444007 w 3831377"/>
              <a:gd name="connsiteY50" fmla="*/ 558571 h 1700536"/>
              <a:gd name="connsiteX51" fmla="*/ 1510208 w 3831377"/>
              <a:gd name="connsiteY51" fmla="*/ 558571 h 1700536"/>
              <a:gd name="connsiteX52" fmla="*/ 1510208 w 3831377"/>
              <a:gd name="connsiteY52" fmla="*/ 570983 h 1700536"/>
              <a:gd name="connsiteX53" fmla="*/ 1547446 w 3831377"/>
              <a:gd name="connsiteY53" fmla="*/ 570983 h 1700536"/>
              <a:gd name="connsiteX54" fmla="*/ 1547446 w 3831377"/>
              <a:gd name="connsiteY54" fmla="*/ 595809 h 1700536"/>
              <a:gd name="connsiteX55" fmla="*/ 1563996 w 3831377"/>
              <a:gd name="connsiteY55" fmla="*/ 595809 h 1700536"/>
              <a:gd name="connsiteX56" fmla="*/ 1563996 w 3831377"/>
              <a:gd name="connsiteY56" fmla="*/ 616496 h 1700536"/>
              <a:gd name="connsiteX57" fmla="*/ 1592959 w 3831377"/>
              <a:gd name="connsiteY57" fmla="*/ 616496 h 1700536"/>
              <a:gd name="connsiteX58" fmla="*/ 1592959 w 3831377"/>
              <a:gd name="connsiteY58" fmla="*/ 633047 h 1700536"/>
              <a:gd name="connsiteX59" fmla="*/ 1621922 w 3831377"/>
              <a:gd name="connsiteY59" fmla="*/ 633047 h 1700536"/>
              <a:gd name="connsiteX60" fmla="*/ 1621922 w 3831377"/>
              <a:gd name="connsiteY60" fmla="*/ 653734 h 1700536"/>
              <a:gd name="connsiteX61" fmla="*/ 1650885 w 3831377"/>
              <a:gd name="connsiteY61" fmla="*/ 653734 h 1700536"/>
              <a:gd name="connsiteX62" fmla="*/ 1650885 w 3831377"/>
              <a:gd name="connsiteY62" fmla="*/ 678560 h 1700536"/>
              <a:gd name="connsiteX63" fmla="*/ 1667435 w 3831377"/>
              <a:gd name="connsiteY63" fmla="*/ 678560 h 1700536"/>
              <a:gd name="connsiteX64" fmla="*/ 1667435 w 3831377"/>
              <a:gd name="connsiteY64" fmla="*/ 703385 h 1700536"/>
              <a:gd name="connsiteX65" fmla="*/ 1692261 w 3831377"/>
              <a:gd name="connsiteY65" fmla="*/ 703385 h 1700536"/>
              <a:gd name="connsiteX66" fmla="*/ 1692261 w 3831377"/>
              <a:gd name="connsiteY66" fmla="*/ 711660 h 1700536"/>
              <a:gd name="connsiteX67" fmla="*/ 1746049 w 3831377"/>
              <a:gd name="connsiteY67" fmla="*/ 711660 h 1700536"/>
              <a:gd name="connsiteX68" fmla="*/ 1746049 w 3831377"/>
              <a:gd name="connsiteY68" fmla="*/ 724073 h 1700536"/>
              <a:gd name="connsiteX69" fmla="*/ 1762599 w 3831377"/>
              <a:gd name="connsiteY69" fmla="*/ 724073 h 1700536"/>
              <a:gd name="connsiteX70" fmla="*/ 1762599 w 3831377"/>
              <a:gd name="connsiteY70" fmla="*/ 744761 h 1700536"/>
              <a:gd name="connsiteX71" fmla="*/ 1779149 w 3831377"/>
              <a:gd name="connsiteY71" fmla="*/ 744761 h 1700536"/>
              <a:gd name="connsiteX72" fmla="*/ 1779149 w 3831377"/>
              <a:gd name="connsiteY72" fmla="*/ 757173 h 1700536"/>
              <a:gd name="connsiteX73" fmla="*/ 1799837 w 3831377"/>
              <a:gd name="connsiteY73" fmla="*/ 757173 h 1700536"/>
              <a:gd name="connsiteX74" fmla="*/ 1799837 w 3831377"/>
              <a:gd name="connsiteY74" fmla="*/ 773724 h 1700536"/>
              <a:gd name="connsiteX75" fmla="*/ 1857763 w 3831377"/>
              <a:gd name="connsiteY75" fmla="*/ 773724 h 1700536"/>
              <a:gd name="connsiteX76" fmla="*/ 1857763 w 3831377"/>
              <a:gd name="connsiteY76" fmla="*/ 786136 h 1700536"/>
              <a:gd name="connsiteX77" fmla="*/ 1886726 w 3831377"/>
              <a:gd name="connsiteY77" fmla="*/ 786136 h 1700536"/>
              <a:gd name="connsiteX78" fmla="*/ 1886726 w 3831377"/>
              <a:gd name="connsiteY78" fmla="*/ 810962 h 1700536"/>
              <a:gd name="connsiteX79" fmla="*/ 1932239 w 3831377"/>
              <a:gd name="connsiteY79" fmla="*/ 810962 h 1700536"/>
              <a:gd name="connsiteX80" fmla="*/ 1932239 w 3831377"/>
              <a:gd name="connsiteY80" fmla="*/ 835787 h 1700536"/>
              <a:gd name="connsiteX81" fmla="*/ 1957064 w 3831377"/>
              <a:gd name="connsiteY81" fmla="*/ 835787 h 1700536"/>
              <a:gd name="connsiteX82" fmla="*/ 1957064 w 3831377"/>
              <a:gd name="connsiteY82" fmla="*/ 860612 h 1700536"/>
              <a:gd name="connsiteX83" fmla="*/ 2118429 w 3831377"/>
              <a:gd name="connsiteY83" fmla="*/ 860612 h 1700536"/>
              <a:gd name="connsiteX84" fmla="*/ 2118429 w 3831377"/>
              <a:gd name="connsiteY84" fmla="*/ 881300 h 1700536"/>
              <a:gd name="connsiteX85" fmla="*/ 2147392 w 3831377"/>
              <a:gd name="connsiteY85" fmla="*/ 881300 h 1700536"/>
              <a:gd name="connsiteX86" fmla="*/ 2147392 w 3831377"/>
              <a:gd name="connsiteY86" fmla="*/ 897850 h 1700536"/>
              <a:gd name="connsiteX87" fmla="*/ 2205318 w 3831377"/>
              <a:gd name="connsiteY87" fmla="*/ 897850 h 1700536"/>
              <a:gd name="connsiteX88" fmla="*/ 2205318 w 3831377"/>
              <a:gd name="connsiteY88" fmla="*/ 930951 h 1700536"/>
              <a:gd name="connsiteX89" fmla="*/ 2271519 w 3831377"/>
              <a:gd name="connsiteY89" fmla="*/ 930951 h 1700536"/>
              <a:gd name="connsiteX90" fmla="*/ 2271519 w 3831377"/>
              <a:gd name="connsiteY90" fmla="*/ 955776 h 1700536"/>
              <a:gd name="connsiteX91" fmla="*/ 2279794 w 3831377"/>
              <a:gd name="connsiteY91" fmla="*/ 955776 h 1700536"/>
              <a:gd name="connsiteX92" fmla="*/ 2279794 w 3831377"/>
              <a:gd name="connsiteY92" fmla="*/ 980601 h 1700536"/>
              <a:gd name="connsiteX93" fmla="*/ 2300481 w 3831377"/>
              <a:gd name="connsiteY93" fmla="*/ 980601 h 1700536"/>
              <a:gd name="connsiteX94" fmla="*/ 2300481 w 3831377"/>
              <a:gd name="connsiteY94" fmla="*/ 1005427 h 1700536"/>
              <a:gd name="connsiteX95" fmla="*/ 2341857 w 3831377"/>
              <a:gd name="connsiteY95" fmla="*/ 1005427 h 1700536"/>
              <a:gd name="connsiteX96" fmla="*/ 2341857 w 3831377"/>
              <a:gd name="connsiteY96" fmla="*/ 1017839 h 1700536"/>
              <a:gd name="connsiteX97" fmla="*/ 2370820 w 3831377"/>
              <a:gd name="connsiteY97" fmla="*/ 1017839 h 1700536"/>
              <a:gd name="connsiteX98" fmla="*/ 2370820 w 3831377"/>
              <a:gd name="connsiteY98" fmla="*/ 1038527 h 1700536"/>
              <a:gd name="connsiteX99" fmla="*/ 2420471 w 3831377"/>
              <a:gd name="connsiteY99" fmla="*/ 1038527 h 1700536"/>
              <a:gd name="connsiteX100" fmla="*/ 2424608 w 3831377"/>
              <a:gd name="connsiteY100" fmla="*/ 1042664 h 1700536"/>
              <a:gd name="connsiteX101" fmla="*/ 2449433 w 3831377"/>
              <a:gd name="connsiteY101" fmla="*/ 1042664 h 1700536"/>
              <a:gd name="connsiteX102" fmla="*/ 2449433 w 3831377"/>
              <a:gd name="connsiteY102" fmla="*/ 1067490 h 1700536"/>
              <a:gd name="connsiteX103" fmla="*/ 2561147 w 3831377"/>
              <a:gd name="connsiteY103" fmla="*/ 1067490 h 1700536"/>
              <a:gd name="connsiteX104" fmla="*/ 2561147 w 3831377"/>
              <a:gd name="connsiteY104" fmla="*/ 1084040 h 1700536"/>
              <a:gd name="connsiteX105" fmla="*/ 2594248 w 3831377"/>
              <a:gd name="connsiteY105" fmla="*/ 1084040 h 1700536"/>
              <a:gd name="connsiteX106" fmla="*/ 2594248 w 3831377"/>
              <a:gd name="connsiteY106" fmla="*/ 1096453 h 1700536"/>
              <a:gd name="connsiteX107" fmla="*/ 2614936 w 3831377"/>
              <a:gd name="connsiteY107" fmla="*/ 1096453 h 1700536"/>
              <a:gd name="connsiteX108" fmla="*/ 2614936 w 3831377"/>
              <a:gd name="connsiteY108" fmla="*/ 1133691 h 1700536"/>
              <a:gd name="connsiteX109" fmla="*/ 2693549 w 3831377"/>
              <a:gd name="connsiteY109" fmla="*/ 1133691 h 1700536"/>
              <a:gd name="connsiteX110" fmla="*/ 2693549 w 3831377"/>
              <a:gd name="connsiteY110" fmla="*/ 1141966 h 1700536"/>
              <a:gd name="connsiteX111" fmla="*/ 2722512 w 3831377"/>
              <a:gd name="connsiteY111" fmla="*/ 1141966 h 1700536"/>
              <a:gd name="connsiteX112" fmla="*/ 2722512 w 3831377"/>
              <a:gd name="connsiteY112" fmla="*/ 1166791 h 1700536"/>
              <a:gd name="connsiteX113" fmla="*/ 2747338 w 3831377"/>
              <a:gd name="connsiteY113" fmla="*/ 1166791 h 1700536"/>
              <a:gd name="connsiteX114" fmla="*/ 2747338 w 3831377"/>
              <a:gd name="connsiteY114" fmla="*/ 1195754 h 1700536"/>
              <a:gd name="connsiteX115" fmla="*/ 2768025 w 3831377"/>
              <a:gd name="connsiteY115" fmla="*/ 1195754 h 1700536"/>
              <a:gd name="connsiteX116" fmla="*/ 2768025 w 3831377"/>
              <a:gd name="connsiteY116" fmla="*/ 1232992 h 1700536"/>
              <a:gd name="connsiteX117" fmla="*/ 2846639 w 3831377"/>
              <a:gd name="connsiteY117" fmla="*/ 1232992 h 1700536"/>
              <a:gd name="connsiteX118" fmla="*/ 2846639 w 3831377"/>
              <a:gd name="connsiteY118" fmla="*/ 1245405 h 1700536"/>
              <a:gd name="connsiteX119" fmla="*/ 2912840 w 3831377"/>
              <a:gd name="connsiteY119" fmla="*/ 1245405 h 1700536"/>
              <a:gd name="connsiteX120" fmla="*/ 2912840 w 3831377"/>
              <a:gd name="connsiteY120" fmla="*/ 1274368 h 1700536"/>
              <a:gd name="connsiteX121" fmla="*/ 2970766 w 3831377"/>
              <a:gd name="connsiteY121" fmla="*/ 1274368 h 1700536"/>
              <a:gd name="connsiteX122" fmla="*/ 2970766 w 3831377"/>
              <a:gd name="connsiteY122" fmla="*/ 1303331 h 1700536"/>
              <a:gd name="connsiteX123" fmla="*/ 3028691 w 3831377"/>
              <a:gd name="connsiteY123" fmla="*/ 1303331 h 1700536"/>
              <a:gd name="connsiteX124" fmla="*/ 3028691 w 3831377"/>
              <a:gd name="connsiteY124" fmla="*/ 1315743 h 1700536"/>
              <a:gd name="connsiteX125" fmla="*/ 3123855 w 3831377"/>
              <a:gd name="connsiteY125" fmla="*/ 1315743 h 1700536"/>
              <a:gd name="connsiteX126" fmla="*/ 3123855 w 3831377"/>
              <a:gd name="connsiteY126" fmla="*/ 1328156 h 1700536"/>
              <a:gd name="connsiteX127" fmla="*/ 3173506 w 3831377"/>
              <a:gd name="connsiteY127" fmla="*/ 1328156 h 1700536"/>
              <a:gd name="connsiteX128" fmla="*/ 3173506 w 3831377"/>
              <a:gd name="connsiteY128" fmla="*/ 1336431 h 1700536"/>
              <a:gd name="connsiteX129" fmla="*/ 3206606 w 3831377"/>
              <a:gd name="connsiteY129" fmla="*/ 1336431 h 1700536"/>
              <a:gd name="connsiteX130" fmla="*/ 3206606 w 3831377"/>
              <a:gd name="connsiteY130" fmla="*/ 1352981 h 1700536"/>
              <a:gd name="connsiteX131" fmla="*/ 3223157 w 3831377"/>
              <a:gd name="connsiteY131" fmla="*/ 1352981 h 1700536"/>
              <a:gd name="connsiteX132" fmla="*/ 3223157 w 3831377"/>
              <a:gd name="connsiteY132" fmla="*/ 1390219 h 1700536"/>
              <a:gd name="connsiteX133" fmla="*/ 3239707 w 3831377"/>
              <a:gd name="connsiteY133" fmla="*/ 1390219 h 1700536"/>
              <a:gd name="connsiteX134" fmla="*/ 3239707 w 3831377"/>
              <a:gd name="connsiteY134" fmla="*/ 1406770 h 1700536"/>
              <a:gd name="connsiteX135" fmla="*/ 3322458 w 3831377"/>
              <a:gd name="connsiteY135" fmla="*/ 1406770 h 1700536"/>
              <a:gd name="connsiteX136" fmla="*/ 3322458 w 3831377"/>
              <a:gd name="connsiteY136" fmla="*/ 1431595 h 1700536"/>
              <a:gd name="connsiteX137" fmla="*/ 3334871 w 3831377"/>
              <a:gd name="connsiteY137" fmla="*/ 1431595 h 1700536"/>
              <a:gd name="connsiteX138" fmla="*/ 3334871 w 3831377"/>
              <a:gd name="connsiteY138" fmla="*/ 1464695 h 1700536"/>
              <a:gd name="connsiteX139" fmla="*/ 3363833 w 3831377"/>
              <a:gd name="connsiteY139" fmla="*/ 1464695 h 1700536"/>
              <a:gd name="connsiteX140" fmla="*/ 3363833 w 3831377"/>
              <a:gd name="connsiteY140" fmla="*/ 1477108 h 1700536"/>
              <a:gd name="connsiteX141" fmla="*/ 3425897 w 3831377"/>
              <a:gd name="connsiteY141" fmla="*/ 1477108 h 1700536"/>
              <a:gd name="connsiteX142" fmla="*/ 3425897 w 3831377"/>
              <a:gd name="connsiteY142" fmla="*/ 1493658 h 1700536"/>
              <a:gd name="connsiteX143" fmla="*/ 3450722 w 3831377"/>
              <a:gd name="connsiteY143" fmla="*/ 1493658 h 1700536"/>
              <a:gd name="connsiteX144" fmla="*/ 3450722 w 3831377"/>
              <a:gd name="connsiteY144" fmla="*/ 1506071 h 1700536"/>
              <a:gd name="connsiteX145" fmla="*/ 3554161 w 3831377"/>
              <a:gd name="connsiteY145" fmla="*/ 1506071 h 1700536"/>
              <a:gd name="connsiteX146" fmla="*/ 3554161 w 3831377"/>
              <a:gd name="connsiteY146" fmla="*/ 1535034 h 1700536"/>
              <a:gd name="connsiteX147" fmla="*/ 3603812 w 3831377"/>
              <a:gd name="connsiteY147" fmla="*/ 1535034 h 1700536"/>
              <a:gd name="connsiteX148" fmla="*/ 3603812 w 3831377"/>
              <a:gd name="connsiteY148" fmla="*/ 1551584 h 1700536"/>
              <a:gd name="connsiteX149" fmla="*/ 3645187 w 3831377"/>
              <a:gd name="connsiteY149" fmla="*/ 1551584 h 1700536"/>
              <a:gd name="connsiteX150" fmla="*/ 3645187 w 3831377"/>
              <a:gd name="connsiteY150" fmla="*/ 1580547 h 1700536"/>
              <a:gd name="connsiteX151" fmla="*/ 3678288 w 3831377"/>
              <a:gd name="connsiteY151" fmla="*/ 1580547 h 1700536"/>
              <a:gd name="connsiteX152" fmla="*/ 3678288 w 3831377"/>
              <a:gd name="connsiteY152" fmla="*/ 1609510 h 1700536"/>
              <a:gd name="connsiteX153" fmla="*/ 3698976 w 3831377"/>
              <a:gd name="connsiteY153" fmla="*/ 1609510 h 1700536"/>
              <a:gd name="connsiteX154" fmla="*/ 3698976 w 3831377"/>
              <a:gd name="connsiteY154" fmla="*/ 1617785 h 1700536"/>
              <a:gd name="connsiteX155" fmla="*/ 3727938 w 3831377"/>
              <a:gd name="connsiteY155" fmla="*/ 1617785 h 1700536"/>
              <a:gd name="connsiteX156" fmla="*/ 3727938 w 3831377"/>
              <a:gd name="connsiteY156" fmla="*/ 1642610 h 1700536"/>
              <a:gd name="connsiteX157" fmla="*/ 3769314 w 3831377"/>
              <a:gd name="connsiteY157" fmla="*/ 1642610 h 1700536"/>
              <a:gd name="connsiteX158" fmla="*/ 3769314 w 3831377"/>
              <a:gd name="connsiteY158" fmla="*/ 1683986 h 1700536"/>
              <a:gd name="connsiteX159" fmla="*/ 3802414 w 3831377"/>
              <a:gd name="connsiteY159" fmla="*/ 1683986 h 1700536"/>
              <a:gd name="connsiteX160" fmla="*/ 3802414 w 3831377"/>
              <a:gd name="connsiteY160" fmla="*/ 1700536 h 1700536"/>
              <a:gd name="connsiteX161" fmla="*/ 3831377 w 3831377"/>
              <a:gd name="connsiteY161" fmla="*/ 1700536 h 1700536"/>
              <a:gd name="connsiteX0" fmla="*/ 0 w 3802414"/>
              <a:gd name="connsiteY0" fmla="*/ 0 h 1700536"/>
              <a:gd name="connsiteX1" fmla="*/ 144814 w 3802414"/>
              <a:gd name="connsiteY1" fmla="*/ 0 h 1700536"/>
              <a:gd name="connsiteX2" fmla="*/ 144814 w 3802414"/>
              <a:gd name="connsiteY2" fmla="*/ 28963 h 1700536"/>
              <a:gd name="connsiteX3" fmla="*/ 190328 w 3802414"/>
              <a:gd name="connsiteY3" fmla="*/ 28963 h 1700536"/>
              <a:gd name="connsiteX4" fmla="*/ 190328 w 3802414"/>
              <a:gd name="connsiteY4" fmla="*/ 49651 h 1700536"/>
              <a:gd name="connsiteX5" fmla="*/ 248253 w 3802414"/>
              <a:gd name="connsiteY5" fmla="*/ 49651 h 1700536"/>
              <a:gd name="connsiteX6" fmla="*/ 248253 w 3802414"/>
              <a:gd name="connsiteY6" fmla="*/ 74476 h 1700536"/>
              <a:gd name="connsiteX7" fmla="*/ 471681 w 3802414"/>
              <a:gd name="connsiteY7" fmla="*/ 74476 h 1700536"/>
              <a:gd name="connsiteX8" fmla="*/ 471681 w 3802414"/>
              <a:gd name="connsiteY8" fmla="*/ 86889 h 1700536"/>
              <a:gd name="connsiteX9" fmla="*/ 496507 w 3802414"/>
              <a:gd name="connsiteY9" fmla="*/ 86889 h 1700536"/>
              <a:gd name="connsiteX10" fmla="*/ 496507 w 3802414"/>
              <a:gd name="connsiteY10" fmla="*/ 103439 h 1700536"/>
              <a:gd name="connsiteX11" fmla="*/ 533745 w 3802414"/>
              <a:gd name="connsiteY11" fmla="*/ 103439 h 1700536"/>
              <a:gd name="connsiteX12" fmla="*/ 533745 w 3802414"/>
              <a:gd name="connsiteY12" fmla="*/ 119990 h 1700536"/>
              <a:gd name="connsiteX13" fmla="*/ 570983 w 3802414"/>
              <a:gd name="connsiteY13" fmla="*/ 119990 h 1700536"/>
              <a:gd name="connsiteX14" fmla="*/ 570983 w 3802414"/>
              <a:gd name="connsiteY14" fmla="*/ 144815 h 1700536"/>
              <a:gd name="connsiteX15" fmla="*/ 699247 w 3802414"/>
              <a:gd name="connsiteY15" fmla="*/ 144815 h 1700536"/>
              <a:gd name="connsiteX16" fmla="*/ 699247 w 3802414"/>
              <a:gd name="connsiteY16" fmla="*/ 177915 h 1700536"/>
              <a:gd name="connsiteX17" fmla="*/ 794411 w 3802414"/>
              <a:gd name="connsiteY17" fmla="*/ 177915 h 1700536"/>
              <a:gd name="connsiteX18" fmla="*/ 794411 w 3802414"/>
              <a:gd name="connsiteY18" fmla="*/ 190328 h 1700536"/>
              <a:gd name="connsiteX19" fmla="*/ 852337 w 3802414"/>
              <a:gd name="connsiteY19" fmla="*/ 190328 h 1700536"/>
              <a:gd name="connsiteX20" fmla="*/ 852337 w 3802414"/>
              <a:gd name="connsiteY20" fmla="*/ 211016 h 1700536"/>
              <a:gd name="connsiteX21" fmla="*/ 893712 w 3802414"/>
              <a:gd name="connsiteY21" fmla="*/ 211016 h 1700536"/>
              <a:gd name="connsiteX22" fmla="*/ 893712 w 3802414"/>
              <a:gd name="connsiteY22" fmla="*/ 235841 h 1700536"/>
              <a:gd name="connsiteX23" fmla="*/ 922675 w 3802414"/>
              <a:gd name="connsiteY23" fmla="*/ 235841 h 1700536"/>
              <a:gd name="connsiteX24" fmla="*/ 922675 w 3802414"/>
              <a:gd name="connsiteY24" fmla="*/ 252391 h 1700536"/>
              <a:gd name="connsiteX25" fmla="*/ 939225 w 3802414"/>
              <a:gd name="connsiteY25" fmla="*/ 252391 h 1700536"/>
              <a:gd name="connsiteX26" fmla="*/ 939225 w 3802414"/>
              <a:gd name="connsiteY26" fmla="*/ 277217 h 1700536"/>
              <a:gd name="connsiteX27" fmla="*/ 972326 w 3802414"/>
              <a:gd name="connsiteY27" fmla="*/ 277217 h 1700536"/>
              <a:gd name="connsiteX28" fmla="*/ 972326 w 3802414"/>
              <a:gd name="connsiteY28" fmla="*/ 293767 h 1700536"/>
              <a:gd name="connsiteX29" fmla="*/ 997151 w 3802414"/>
              <a:gd name="connsiteY29" fmla="*/ 293767 h 1700536"/>
              <a:gd name="connsiteX30" fmla="*/ 997151 w 3802414"/>
              <a:gd name="connsiteY30" fmla="*/ 343418 h 1700536"/>
              <a:gd name="connsiteX31" fmla="*/ 1034389 w 3802414"/>
              <a:gd name="connsiteY31" fmla="*/ 343418 h 1700536"/>
              <a:gd name="connsiteX32" fmla="*/ 1034389 w 3802414"/>
              <a:gd name="connsiteY32" fmla="*/ 364105 h 1700536"/>
              <a:gd name="connsiteX33" fmla="*/ 1071627 w 3802414"/>
              <a:gd name="connsiteY33" fmla="*/ 364105 h 1700536"/>
              <a:gd name="connsiteX34" fmla="*/ 1071627 w 3802414"/>
              <a:gd name="connsiteY34" fmla="*/ 388931 h 1700536"/>
              <a:gd name="connsiteX35" fmla="*/ 1108865 w 3802414"/>
              <a:gd name="connsiteY35" fmla="*/ 388931 h 1700536"/>
              <a:gd name="connsiteX36" fmla="*/ 1108865 w 3802414"/>
              <a:gd name="connsiteY36" fmla="*/ 409619 h 1700536"/>
              <a:gd name="connsiteX37" fmla="*/ 1141966 w 3802414"/>
              <a:gd name="connsiteY37" fmla="*/ 409619 h 1700536"/>
              <a:gd name="connsiteX38" fmla="*/ 1141966 w 3802414"/>
              <a:gd name="connsiteY38" fmla="*/ 422031 h 1700536"/>
              <a:gd name="connsiteX39" fmla="*/ 1162653 w 3802414"/>
              <a:gd name="connsiteY39" fmla="*/ 422031 h 1700536"/>
              <a:gd name="connsiteX40" fmla="*/ 1162653 w 3802414"/>
              <a:gd name="connsiteY40" fmla="*/ 442719 h 1700536"/>
              <a:gd name="connsiteX41" fmla="*/ 1237129 w 3802414"/>
              <a:gd name="connsiteY41" fmla="*/ 442719 h 1700536"/>
              <a:gd name="connsiteX42" fmla="*/ 1237129 w 3802414"/>
              <a:gd name="connsiteY42" fmla="*/ 459269 h 1700536"/>
              <a:gd name="connsiteX43" fmla="*/ 1278505 w 3802414"/>
              <a:gd name="connsiteY43" fmla="*/ 459269 h 1700536"/>
              <a:gd name="connsiteX44" fmla="*/ 1278505 w 3802414"/>
              <a:gd name="connsiteY44" fmla="*/ 492370 h 1700536"/>
              <a:gd name="connsiteX45" fmla="*/ 1365394 w 3802414"/>
              <a:gd name="connsiteY45" fmla="*/ 492370 h 1700536"/>
              <a:gd name="connsiteX46" fmla="*/ 1365394 w 3802414"/>
              <a:gd name="connsiteY46" fmla="*/ 525470 h 1700536"/>
              <a:gd name="connsiteX47" fmla="*/ 1390219 w 3802414"/>
              <a:gd name="connsiteY47" fmla="*/ 525470 h 1700536"/>
              <a:gd name="connsiteX48" fmla="*/ 1390219 w 3802414"/>
              <a:gd name="connsiteY48" fmla="*/ 537883 h 1700536"/>
              <a:gd name="connsiteX49" fmla="*/ 1444007 w 3802414"/>
              <a:gd name="connsiteY49" fmla="*/ 537883 h 1700536"/>
              <a:gd name="connsiteX50" fmla="*/ 1444007 w 3802414"/>
              <a:gd name="connsiteY50" fmla="*/ 558571 h 1700536"/>
              <a:gd name="connsiteX51" fmla="*/ 1510208 w 3802414"/>
              <a:gd name="connsiteY51" fmla="*/ 558571 h 1700536"/>
              <a:gd name="connsiteX52" fmla="*/ 1510208 w 3802414"/>
              <a:gd name="connsiteY52" fmla="*/ 570983 h 1700536"/>
              <a:gd name="connsiteX53" fmla="*/ 1547446 w 3802414"/>
              <a:gd name="connsiteY53" fmla="*/ 570983 h 1700536"/>
              <a:gd name="connsiteX54" fmla="*/ 1547446 w 3802414"/>
              <a:gd name="connsiteY54" fmla="*/ 595809 h 1700536"/>
              <a:gd name="connsiteX55" fmla="*/ 1563996 w 3802414"/>
              <a:gd name="connsiteY55" fmla="*/ 595809 h 1700536"/>
              <a:gd name="connsiteX56" fmla="*/ 1563996 w 3802414"/>
              <a:gd name="connsiteY56" fmla="*/ 616496 h 1700536"/>
              <a:gd name="connsiteX57" fmla="*/ 1592959 w 3802414"/>
              <a:gd name="connsiteY57" fmla="*/ 616496 h 1700536"/>
              <a:gd name="connsiteX58" fmla="*/ 1592959 w 3802414"/>
              <a:gd name="connsiteY58" fmla="*/ 633047 h 1700536"/>
              <a:gd name="connsiteX59" fmla="*/ 1621922 w 3802414"/>
              <a:gd name="connsiteY59" fmla="*/ 633047 h 1700536"/>
              <a:gd name="connsiteX60" fmla="*/ 1621922 w 3802414"/>
              <a:gd name="connsiteY60" fmla="*/ 653734 h 1700536"/>
              <a:gd name="connsiteX61" fmla="*/ 1650885 w 3802414"/>
              <a:gd name="connsiteY61" fmla="*/ 653734 h 1700536"/>
              <a:gd name="connsiteX62" fmla="*/ 1650885 w 3802414"/>
              <a:gd name="connsiteY62" fmla="*/ 678560 h 1700536"/>
              <a:gd name="connsiteX63" fmla="*/ 1667435 w 3802414"/>
              <a:gd name="connsiteY63" fmla="*/ 678560 h 1700536"/>
              <a:gd name="connsiteX64" fmla="*/ 1667435 w 3802414"/>
              <a:gd name="connsiteY64" fmla="*/ 703385 h 1700536"/>
              <a:gd name="connsiteX65" fmla="*/ 1692261 w 3802414"/>
              <a:gd name="connsiteY65" fmla="*/ 703385 h 1700536"/>
              <a:gd name="connsiteX66" fmla="*/ 1692261 w 3802414"/>
              <a:gd name="connsiteY66" fmla="*/ 711660 h 1700536"/>
              <a:gd name="connsiteX67" fmla="*/ 1746049 w 3802414"/>
              <a:gd name="connsiteY67" fmla="*/ 711660 h 1700536"/>
              <a:gd name="connsiteX68" fmla="*/ 1746049 w 3802414"/>
              <a:gd name="connsiteY68" fmla="*/ 724073 h 1700536"/>
              <a:gd name="connsiteX69" fmla="*/ 1762599 w 3802414"/>
              <a:gd name="connsiteY69" fmla="*/ 724073 h 1700536"/>
              <a:gd name="connsiteX70" fmla="*/ 1762599 w 3802414"/>
              <a:gd name="connsiteY70" fmla="*/ 744761 h 1700536"/>
              <a:gd name="connsiteX71" fmla="*/ 1779149 w 3802414"/>
              <a:gd name="connsiteY71" fmla="*/ 744761 h 1700536"/>
              <a:gd name="connsiteX72" fmla="*/ 1779149 w 3802414"/>
              <a:gd name="connsiteY72" fmla="*/ 757173 h 1700536"/>
              <a:gd name="connsiteX73" fmla="*/ 1799837 w 3802414"/>
              <a:gd name="connsiteY73" fmla="*/ 757173 h 1700536"/>
              <a:gd name="connsiteX74" fmla="*/ 1799837 w 3802414"/>
              <a:gd name="connsiteY74" fmla="*/ 773724 h 1700536"/>
              <a:gd name="connsiteX75" fmla="*/ 1857763 w 3802414"/>
              <a:gd name="connsiteY75" fmla="*/ 773724 h 1700536"/>
              <a:gd name="connsiteX76" fmla="*/ 1857763 w 3802414"/>
              <a:gd name="connsiteY76" fmla="*/ 786136 h 1700536"/>
              <a:gd name="connsiteX77" fmla="*/ 1886726 w 3802414"/>
              <a:gd name="connsiteY77" fmla="*/ 786136 h 1700536"/>
              <a:gd name="connsiteX78" fmla="*/ 1886726 w 3802414"/>
              <a:gd name="connsiteY78" fmla="*/ 810962 h 1700536"/>
              <a:gd name="connsiteX79" fmla="*/ 1932239 w 3802414"/>
              <a:gd name="connsiteY79" fmla="*/ 810962 h 1700536"/>
              <a:gd name="connsiteX80" fmla="*/ 1932239 w 3802414"/>
              <a:gd name="connsiteY80" fmla="*/ 835787 h 1700536"/>
              <a:gd name="connsiteX81" fmla="*/ 1957064 w 3802414"/>
              <a:gd name="connsiteY81" fmla="*/ 835787 h 1700536"/>
              <a:gd name="connsiteX82" fmla="*/ 1957064 w 3802414"/>
              <a:gd name="connsiteY82" fmla="*/ 860612 h 1700536"/>
              <a:gd name="connsiteX83" fmla="*/ 2118429 w 3802414"/>
              <a:gd name="connsiteY83" fmla="*/ 860612 h 1700536"/>
              <a:gd name="connsiteX84" fmla="*/ 2118429 w 3802414"/>
              <a:gd name="connsiteY84" fmla="*/ 881300 h 1700536"/>
              <a:gd name="connsiteX85" fmla="*/ 2147392 w 3802414"/>
              <a:gd name="connsiteY85" fmla="*/ 881300 h 1700536"/>
              <a:gd name="connsiteX86" fmla="*/ 2147392 w 3802414"/>
              <a:gd name="connsiteY86" fmla="*/ 897850 h 1700536"/>
              <a:gd name="connsiteX87" fmla="*/ 2205318 w 3802414"/>
              <a:gd name="connsiteY87" fmla="*/ 897850 h 1700536"/>
              <a:gd name="connsiteX88" fmla="*/ 2205318 w 3802414"/>
              <a:gd name="connsiteY88" fmla="*/ 930951 h 1700536"/>
              <a:gd name="connsiteX89" fmla="*/ 2271519 w 3802414"/>
              <a:gd name="connsiteY89" fmla="*/ 930951 h 1700536"/>
              <a:gd name="connsiteX90" fmla="*/ 2271519 w 3802414"/>
              <a:gd name="connsiteY90" fmla="*/ 955776 h 1700536"/>
              <a:gd name="connsiteX91" fmla="*/ 2279794 w 3802414"/>
              <a:gd name="connsiteY91" fmla="*/ 955776 h 1700536"/>
              <a:gd name="connsiteX92" fmla="*/ 2279794 w 3802414"/>
              <a:gd name="connsiteY92" fmla="*/ 980601 h 1700536"/>
              <a:gd name="connsiteX93" fmla="*/ 2300481 w 3802414"/>
              <a:gd name="connsiteY93" fmla="*/ 980601 h 1700536"/>
              <a:gd name="connsiteX94" fmla="*/ 2300481 w 3802414"/>
              <a:gd name="connsiteY94" fmla="*/ 1005427 h 1700536"/>
              <a:gd name="connsiteX95" fmla="*/ 2341857 w 3802414"/>
              <a:gd name="connsiteY95" fmla="*/ 1005427 h 1700536"/>
              <a:gd name="connsiteX96" fmla="*/ 2341857 w 3802414"/>
              <a:gd name="connsiteY96" fmla="*/ 1017839 h 1700536"/>
              <a:gd name="connsiteX97" fmla="*/ 2370820 w 3802414"/>
              <a:gd name="connsiteY97" fmla="*/ 1017839 h 1700536"/>
              <a:gd name="connsiteX98" fmla="*/ 2370820 w 3802414"/>
              <a:gd name="connsiteY98" fmla="*/ 1038527 h 1700536"/>
              <a:gd name="connsiteX99" fmla="*/ 2420471 w 3802414"/>
              <a:gd name="connsiteY99" fmla="*/ 1038527 h 1700536"/>
              <a:gd name="connsiteX100" fmla="*/ 2424608 w 3802414"/>
              <a:gd name="connsiteY100" fmla="*/ 1042664 h 1700536"/>
              <a:gd name="connsiteX101" fmla="*/ 2449433 w 3802414"/>
              <a:gd name="connsiteY101" fmla="*/ 1042664 h 1700536"/>
              <a:gd name="connsiteX102" fmla="*/ 2449433 w 3802414"/>
              <a:gd name="connsiteY102" fmla="*/ 1067490 h 1700536"/>
              <a:gd name="connsiteX103" fmla="*/ 2561147 w 3802414"/>
              <a:gd name="connsiteY103" fmla="*/ 1067490 h 1700536"/>
              <a:gd name="connsiteX104" fmla="*/ 2561147 w 3802414"/>
              <a:gd name="connsiteY104" fmla="*/ 1084040 h 1700536"/>
              <a:gd name="connsiteX105" fmla="*/ 2594248 w 3802414"/>
              <a:gd name="connsiteY105" fmla="*/ 1084040 h 1700536"/>
              <a:gd name="connsiteX106" fmla="*/ 2594248 w 3802414"/>
              <a:gd name="connsiteY106" fmla="*/ 1096453 h 1700536"/>
              <a:gd name="connsiteX107" fmla="*/ 2614936 w 3802414"/>
              <a:gd name="connsiteY107" fmla="*/ 1096453 h 1700536"/>
              <a:gd name="connsiteX108" fmla="*/ 2614936 w 3802414"/>
              <a:gd name="connsiteY108" fmla="*/ 1133691 h 1700536"/>
              <a:gd name="connsiteX109" fmla="*/ 2693549 w 3802414"/>
              <a:gd name="connsiteY109" fmla="*/ 1133691 h 1700536"/>
              <a:gd name="connsiteX110" fmla="*/ 2693549 w 3802414"/>
              <a:gd name="connsiteY110" fmla="*/ 1141966 h 1700536"/>
              <a:gd name="connsiteX111" fmla="*/ 2722512 w 3802414"/>
              <a:gd name="connsiteY111" fmla="*/ 1141966 h 1700536"/>
              <a:gd name="connsiteX112" fmla="*/ 2722512 w 3802414"/>
              <a:gd name="connsiteY112" fmla="*/ 1166791 h 1700536"/>
              <a:gd name="connsiteX113" fmla="*/ 2747338 w 3802414"/>
              <a:gd name="connsiteY113" fmla="*/ 1166791 h 1700536"/>
              <a:gd name="connsiteX114" fmla="*/ 2747338 w 3802414"/>
              <a:gd name="connsiteY114" fmla="*/ 1195754 h 1700536"/>
              <a:gd name="connsiteX115" fmla="*/ 2768025 w 3802414"/>
              <a:gd name="connsiteY115" fmla="*/ 1195754 h 1700536"/>
              <a:gd name="connsiteX116" fmla="*/ 2768025 w 3802414"/>
              <a:gd name="connsiteY116" fmla="*/ 1232992 h 1700536"/>
              <a:gd name="connsiteX117" fmla="*/ 2846639 w 3802414"/>
              <a:gd name="connsiteY117" fmla="*/ 1232992 h 1700536"/>
              <a:gd name="connsiteX118" fmla="*/ 2846639 w 3802414"/>
              <a:gd name="connsiteY118" fmla="*/ 1245405 h 1700536"/>
              <a:gd name="connsiteX119" fmla="*/ 2912840 w 3802414"/>
              <a:gd name="connsiteY119" fmla="*/ 1245405 h 1700536"/>
              <a:gd name="connsiteX120" fmla="*/ 2912840 w 3802414"/>
              <a:gd name="connsiteY120" fmla="*/ 1274368 h 1700536"/>
              <a:gd name="connsiteX121" fmla="*/ 2970766 w 3802414"/>
              <a:gd name="connsiteY121" fmla="*/ 1274368 h 1700536"/>
              <a:gd name="connsiteX122" fmla="*/ 2970766 w 3802414"/>
              <a:gd name="connsiteY122" fmla="*/ 1303331 h 1700536"/>
              <a:gd name="connsiteX123" fmla="*/ 3028691 w 3802414"/>
              <a:gd name="connsiteY123" fmla="*/ 1303331 h 1700536"/>
              <a:gd name="connsiteX124" fmla="*/ 3028691 w 3802414"/>
              <a:gd name="connsiteY124" fmla="*/ 1315743 h 1700536"/>
              <a:gd name="connsiteX125" fmla="*/ 3123855 w 3802414"/>
              <a:gd name="connsiteY125" fmla="*/ 1315743 h 1700536"/>
              <a:gd name="connsiteX126" fmla="*/ 3123855 w 3802414"/>
              <a:gd name="connsiteY126" fmla="*/ 1328156 h 1700536"/>
              <a:gd name="connsiteX127" fmla="*/ 3173506 w 3802414"/>
              <a:gd name="connsiteY127" fmla="*/ 1328156 h 1700536"/>
              <a:gd name="connsiteX128" fmla="*/ 3173506 w 3802414"/>
              <a:gd name="connsiteY128" fmla="*/ 1336431 h 1700536"/>
              <a:gd name="connsiteX129" fmla="*/ 3206606 w 3802414"/>
              <a:gd name="connsiteY129" fmla="*/ 1336431 h 1700536"/>
              <a:gd name="connsiteX130" fmla="*/ 3206606 w 3802414"/>
              <a:gd name="connsiteY130" fmla="*/ 1352981 h 1700536"/>
              <a:gd name="connsiteX131" fmla="*/ 3223157 w 3802414"/>
              <a:gd name="connsiteY131" fmla="*/ 1352981 h 1700536"/>
              <a:gd name="connsiteX132" fmla="*/ 3223157 w 3802414"/>
              <a:gd name="connsiteY132" fmla="*/ 1390219 h 1700536"/>
              <a:gd name="connsiteX133" fmla="*/ 3239707 w 3802414"/>
              <a:gd name="connsiteY133" fmla="*/ 1390219 h 1700536"/>
              <a:gd name="connsiteX134" fmla="*/ 3239707 w 3802414"/>
              <a:gd name="connsiteY134" fmla="*/ 1406770 h 1700536"/>
              <a:gd name="connsiteX135" fmla="*/ 3322458 w 3802414"/>
              <a:gd name="connsiteY135" fmla="*/ 1406770 h 1700536"/>
              <a:gd name="connsiteX136" fmla="*/ 3322458 w 3802414"/>
              <a:gd name="connsiteY136" fmla="*/ 1431595 h 1700536"/>
              <a:gd name="connsiteX137" fmla="*/ 3334871 w 3802414"/>
              <a:gd name="connsiteY137" fmla="*/ 1431595 h 1700536"/>
              <a:gd name="connsiteX138" fmla="*/ 3334871 w 3802414"/>
              <a:gd name="connsiteY138" fmla="*/ 1464695 h 1700536"/>
              <a:gd name="connsiteX139" fmla="*/ 3363833 w 3802414"/>
              <a:gd name="connsiteY139" fmla="*/ 1464695 h 1700536"/>
              <a:gd name="connsiteX140" fmla="*/ 3363833 w 3802414"/>
              <a:gd name="connsiteY140" fmla="*/ 1477108 h 1700536"/>
              <a:gd name="connsiteX141" fmla="*/ 3425897 w 3802414"/>
              <a:gd name="connsiteY141" fmla="*/ 1477108 h 1700536"/>
              <a:gd name="connsiteX142" fmla="*/ 3425897 w 3802414"/>
              <a:gd name="connsiteY142" fmla="*/ 1493658 h 1700536"/>
              <a:gd name="connsiteX143" fmla="*/ 3450722 w 3802414"/>
              <a:gd name="connsiteY143" fmla="*/ 1493658 h 1700536"/>
              <a:gd name="connsiteX144" fmla="*/ 3450722 w 3802414"/>
              <a:gd name="connsiteY144" fmla="*/ 1506071 h 1700536"/>
              <a:gd name="connsiteX145" fmla="*/ 3554161 w 3802414"/>
              <a:gd name="connsiteY145" fmla="*/ 1506071 h 1700536"/>
              <a:gd name="connsiteX146" fmla="*/ 3554161 w 3802414"/>
              <a:gd name="connsiteY146" fmla="*/ 1535034 h 1700536"/>
              <a:gd name="connsiteX147" fmla="*/ 3603812 w 3802414"/>
              <a:gd name="connsiteY147" fmla="*/ 1535034 h 1700536"/>
              <a:gd name="connsiteX148" fmla="*/ 3603812 w 3802414"/>
              <a:gd name="connsiteY148" fmla="*/ 1551584 h 1700536"/>
              <a:gd name="connsiteX149" fmla="*/ 3645187 w 3802414"/>
              <a:gd name="connsiteY149" fmla="*/ 1551584 h 1700536"/>
              <a:gd name="connsiteX150" fmla="*/ 3645187 w 3802414"/>
              <a:gd name="connsiteY150" fmla="*/ 1580547 h 1700536"/>
              <a:gd name="connsiteX151" fmla="*/ 3678288 w 3802414"/>
              <a:gd name="connsiteY151" fmla="*/ 1580547 h 1700536"/>
              <a:gd name="connsiteX152" fmla="*/ 3678288 w 3802414"/>
              <a:gd name="connsiteY152" fmla="*/ 1609510 h 1700536"/>
              <a:gd name="connsiteX153" fmla="*/ 3698976 w 3802414"/>
              <a:gd name="connsiteY153" fmla="*/ 1609510 h 1700536"/>
              <a:gd name="connsiteX154" fmla="*/ 3698976 w 3802414"/>
              <a:gd name="connsiteY154" fmla="*/ 1617785 h 1700536"/>
              <a:gd name="connsiteX155" fmla="*/ 3727938 w 3802414"/>
              <a:gd name="connsiteY155" fmla="*/ 1617785 h 1700536"/>
              <a:gd name="connsiteX156" fmla="*/ 3727938 w 3802414"/>
              <a:gd name="connsiteY156" fmla="*/ 1642610 h 1700536"/>
              <a:gd name="connsiteX157" fmla="*/ 3769314 w 3802414"/>
              <a:gd name="connsiteY157" fmla="*/ 1642610 h 1700536"/>
              <a:gd name="connsiteX158" fmla="*/ 3769314 w 3802414"/>
              <a:gd name="connsiteY158" fmla="*/ 1683986 h 1700536"/>
              <a:gd name="connsiteX159" fmla="*/ 3802414 w 3802414"/>
              <a:gd name="connsiteY159" fmla="*/ 1683986 h 1700536"/>
              <a:gd name="connsiteX160" fmla="*/ 3802414 w 3802414"/>
              <a:gd name="connsiteY160" fmla="*/ 1700536 h 1700536"/>
              <a:gd name="connsiteX0" fmla="*/ 0 w 3802414"/>
              <a:gd name="connsiteY0" fmla="*/ 0 h 1683986"/>
              <a:gd name="connsiteX1" fmla="*/ 144814 w 3802414"/>
              <a:gd name="connsiteY1" fmla="*/ 0 h 1683986"/>
              <a:gd name="connsiteX2" fmla="*/ 144814 w 3802414"/>
              <a:gd name="connsiteY2" fmla="*/ 28963 h 1683986"/>
              <a:gd name="connsiteX3" fmla="*/ 190328 w 3802414"/>
              <a:gd name="connsiteY3" fmla="*/ 28963 h 1683986"/>
              <a:gd name="connsiteX4" fmla="*/ 190328 w 3802414"/>
              <a:gd name="connsiteY4" fmla="*/ 49651 h 1683986"/>
              <a:gd name="connsiteX5" fmla="*/ 248253 w 3802414"/>
              <a:gd name="connsiteY5" fmla="*/ 49651 h 1683986"/>
              <a:gd name="connsiteX6" fmla="*/ 248253 w 3802414"/>
              <a:gd name="connsiteY6" fmla="*/ 74476 h 1683986"/>
              <a:gd name="connsiteX7" fmla="*/ 471681 w 3802414"/>
              <a:gd name="connsiteY7" fmla="*/ 74476 h 1683986"/>
              <a:gd name="connsiteX8" fmla="*/ 471681 w 3802414"/>
              <a:gd name="connsiteY8" fmla="*/ 86889 h 1683986"/>
              <a:gd name="connsiteX9" fmla="*/ 496507 w 3802414"/>
              <a:gd name="connsiteY9" fmla="*/ 86889 h 1683986"/>
              <a:gd name="connsiteX10" fmla="*/ 496507 w 3802414"/>
              <a:gd name="connsiteY10" fmla="*/ 103439 h 1683986"/>
              <a:gd name="connsiteX11" fmla="*/ 533745 w 3802414"/>
              <a:gd name="connsiteY11" fmla="*/ 103439 h 1683986"/>
              <a:gd name="connsiteX12" fmla="*/ 533745 w 3802414"/>
              <a:gd name="connsiteY12" fmla="*/ 119990 h 1683986"/>
              <a:gd name="connsiteX13" fmla="*/ 570983 w 3802414"/>
              <a:gd name="connsiteY13" fmla="*/ 119990 h 1683986"/>
              <a:gd name="connsiteX14" fmla="*/ 570983 w 3802414"/>
              <a:gd name="connsiteY14" fmla="*/ 144815 h 1683986"/>
              <a:gd name="connsiteX15" fmla="*/ 699247 w 3802414"/>
              <a:gd name="connsiteY15" fmla="*/ 144815 h 1683986"/>
              <a:gd name="connsiteX16" fmla="*/ 699247 w 3802414"/>
              <a:gd name="connsiteY16" fmla="*/ 177915 h 1683986"/>
              <a:gd name="connsiteX17" fmla="*/ 794411 w 3802414"/>
              <a:gd name="connsiteY17" fmla="*/ 177915 h 1683986"/>
              <a:gd name="connsiteX18" fmla="*/ 794411 w 3802414"/>
              <a:gd name="connsiteY18" fmla="*/ 190328 h 1683986"/>
              <a:gd name="connsiteX19" fmla="*/ 852337 w 3802414"/>
              <a:gd name="connsiteY19" fmla="*/ 190328 h 1683986"/>
              <a:gd name="connsiteX20" fmla="*/ 852337 w 3802414"/>
              <a:gd name="connsiteY20" fmla="*/ 211016 h 1683986"/>
              <a:gd name="connsiteX21" fmla="*/ 893712 w 3802414"/>
              <a:gd name="connsiteY21" fmla="*/ 211016 h 1683986"/>
              <a:gd name="connsiteX22" fmla="*/ 893712 w 3802414"/>
              <a:gd name="connsiteY22" fmla="*/ 235841 h 1683986"/>
              <a:gd name="connsiteX23" fmla="*/ 922675 w 3802414"/>
              <a:gd name="connsiteY23" fmla="*/ 235841 h 1683986"/>
              <a:gd name="connsiteX24" fmla="*/ 922675 w 3802414"/>
              <a:gd name="connsiteY24" fmla="*/ 252391 h 1683986"/>
              <a:gd name="connsiteX25" fmla="*/ 939225 w 3802414"/>
              <a:gd name="connsiteY25" fmla="*/ 252391 h 1683986"/>
              <a:gd name="connsiteX26" fmla="*/ 939225 w 3802414"/>
              <a:gd name="connsiteY26" fmla="*/ 277217 h 1683986"/>
              <a:gd name="connsiteX27" fmla="*/ 972326 w 3802414"/>
              <a:gd name="connsiteY27" fmla="*/ 277217 h 1683986"/>
              <a:gd name="connsiteX28" fmla="*/ 972326 w 3802414"/>
              <a:gd name="connsiteY28" fmla="*/ 293767 h 1683986"/>
              <a:gd name="connsiteX29" fmla="*/ 997151 w 3802414"/>
              <a:gd name="connsiteY29" fmla="*/ 293767 h 1683986"/>
              <a:gd name="connsiteX30" fmla="*/ 997151 w 3802414"/>
              <a:gd name="connsiteY30" fmla="*/ 343418 h 1683986"/>
              <a:gd name="connsiteX31" fmla="*/ 1034389 w 3802414"/>
              <a:gd name="connsiteY31" fmla="*/ 343418 h 1683986"/>
              <a:gd name="connsiteX32" fmla="*/ 1034389 w 3802414"/>
              <a:gd name="connsiteY32" fmla="*/ 364105 h 1683986"/>
              <a:gd name="connsiteX33" fmla="*/ 1071627 w 3802414"/>
              <a:gd name="connsiteY33" fmla="*/ 364105 h 1683986"/>
              <a:gd name="connsiteX34" fmla="*/ 1071627 w 3802414"/>
              <a:gd name="connsiteY34" fmla="*/ 388931 h 1683986"/>
              <a:gd name="connsiteX35" fmla="*/ 1108865 w 3802414"/>
              <a:gd name="connsiteY35" fmla="*/ 388931 h 1683986"/>
              <a:gd name="connsiteX36" fmla="*/ 1108865 w 3802414"/>
              <a:gd name="connsiteY36" fmla="*/ 409619 h 1683986"/>
              <a:gd name="connsiteX37" fmla="*/ 1141966 w 3802414"/>
              <a:gd name="connsiteY37" fmla="*/ 409619 h 1683986"/>
              <a:gd name="connsiteX38" fmla="*/ 1141966 w 3802414"/>
              <a:gd name="connsiteY38" fmla="*/ 422031 h 1683986"/>
              <a:gd name="connsiteX39" fmla="*/ 1162653 w 3802414"/>
              <a:gd name="connsiteY39" fmla="*/ 422031 h 1683986"/>
              <a:gd name="connsiteX40" fmla="*/ 1162653 w 3802414"/>
              <a:gd name="connsiteY40" fmla="*/ 442719 h 1683986"/>
              <a:gd name="connsiteX41" fmla="*/ 1237129 w 3802414"/>
              <a:gd name="connsiteY41" fmla="*/ 442719 h 1683986"/>
              <a:gd name="connsiteX42" fmla="*/ 1237129 w 3802414"/>
              <a:gd name="connsiteY42" fmla="*/ 459269 h 1683986"/>
              <a:gd name="connsiteX43" fmla="*/ 1278505 w 3802414"/>
              <a:gd name="connsiteY43" fmla="*/ 459269 h 1683986"/>
              <a:gd name="connsiteX44" fmla="*/ 1278505 w 3802414"/>
              <a:gd name="connsiteY44" fmla="*/ 492370 h 1683986"/>
              <a:gd name="connsiteX45" fmla="*/ 1365394 w 3802414"/>
              <a:gd name="connsiteY45" fmla="*/ 492370 h 1683986"/>
              <a:gd name="connsiteX46" fmla="*/ 1365394 w 3802414"/>
              <a:gd name="connsiteY46" fmla="*/ 525470 h 1683986"/>
              <a:gd name="connsiteX47" fmla="*/ 1390219 w 3802414"/>
              <a:gd name="connsiteY47" fmla="*/ 525470 h 1683986"/>
              <a:gd name="connsiteX48" fmla="*/ 1390219 w 3802414"/>
              <a:gd name="connsiteY48" fmla="*/ 537883 h 1683986"/>
              <a:gd name="connsiteX49" fmla="*/ 1444007 w 3802414"/>
              <a:gd name="connsiteY49" fmla="*/ 537883 h 1683986"/>
              <a:gd name="connsiteX50" fmla="*/ 1444007 w 3802414"/>
              <a:gd name="connsiteY50" fmla="*/ 558571 h 1683986"/>
              <a:gd name="connsiteX51" fmla="*/ 1510208 w 3802414"/>
              <a:gd name="connsiteY51" fmla="*/ 558571 h 1683986"/>
              <a:gd name="connsiteX52" fmla="*/ 1510208 w 3802414"/>
              <a:gd name="connsiteY52" fmla="*/ 570983 h 1683986"/>
              <a:gd name="connsiteX53" fmla="*/ 1547446 w 3802414"/>
              <a:gd name="connsiteY53" fmla="*/ 570983 h 1683986"/>
              <a:gd name="connsiteX54" fmla="*/ 1547446 w 3802414"/>
              <a:gd name="connsiteY54" fmla="*/ 595809 h 1683986"/>
              <a:gd name="connsiteX55" fmla="*/ 1563996 w 3802414"/>
              <a:gd name="connsiteY55" fmla="*/ 595809 h 1683986"/>
              <a:gd name="connsiteX56" fmla="*/ 1563996 w 3802414"/>
              <a:gd name="connsiteY56" fmla="*/ 616496 h 1683986"/>
              <a:gd name="connsiteX57" fmla="*/ 1592959 w 3802414"/>
              <a:gd name="connsiteY57" fmla="*/ 616496 h 1683986"/>
              <a:gd name="connsiteX58" fmla="*/ 1592959 w 3802414"/>
              <a:gd name="connsiteY58" fmla="*/ 633047 h 1683986"/>
              <a:gd name="connsiteX59" fmla="*/ 1621922 w 3802414"/>
              <a:gd name="connsiteY59" fmla="*/ 633047 h 1683986"/>
              <a:gd name="connsiteX60" fmla="*/ 1621922 w 3802414"/>
              <a:gd name="connsiteY60" fmla="*/ 653734 h 1683986"/>
              <a:gd name="connsiteX61" fmla="*/ 1650885 w 3802414"/>
              <a:gd name="connsiteY61" fmla="*/ 653734 h 1683986"/>
              <a:gd name="connsiteX62" fmla="*/ 1650885 w 3802414"/>
              <a:gd name="connsiteY62" fmla="*/ 678560 h 1683986"/>
              <a:gd name="connsiteX63" fmla="*/ 1667435 w 3802414"/>
              <a:gd name="connsiteY63" fmla="*/ 678560 h 1683986"/>
              <a:gd name="connsiteX64" fmla="*/ 1667435 w 3802414"/>
              <a:gd name="connsiteY64" fmla="*/ 703385 h 1683986"/>
              <a:gd name="connsiteX65" fmla="*/ 1692261 w 3802414"/>
              <a:gd name="connsiteY65" fmla="*/ 703385 h 1683986"/>
              <a:gd name="connsiteX66" fmla="*/ 1692261 w 3802414"/>
              <a:gd name="connsiteY66" fmla="*/ 711660 h 1683986"/>
              <a:gd name="connsiteX67" fmla="*/ 1746049 w 3802414"/>
              <a:gd name="connsiteY67" fmla="*/ 711660 h 1683986"/>
              <a:gd name="connsiteX68" fmla="*/ 1746049 w 3802414"/>
              <a:gd name="connsiteY68" fmla="*/ 724073 h 1683986"/>
              <a:gd name="connsiteX69" fmla="*/ 1762599 w 3802414"/>
              <a:gd name="connsiteY69" fmla="*/ 724073 h 1683986"/>
              <a:gd name="connsiteX70" fmla="*/ 1762599 w 3802414"/>
              <a:gd name="connsiteY70" fmla="*/ 744761 h 1683986"/>
              <a:gd name="connsiteX71" fmla="*/ 1779149 w 3802414"/>
              <a:gd name="connsiteY71" fmla="*/ 744761 h 1683986"/>
              <a:gd name="connsiteX72" fmla="*/ 1779149 w 3802414"/>
              <a:gd name="connsiteY72" fmla="*/ 757173 h 1683986"/>
              <a:gd name="connsiteX73" fmla="*/ 1799837 w 3802414"/>
              <a:gd name="connsiteY73" fmla="*/ 757173 h 1683986"/>
              <a:gd name="connsiteX74" fmla="*/ 1799837 w 3802414"/>
              <a:gd name="connsiteY74" fmla="*/ 773724 h 1683986"/>
              <a:gd name="connsiteX75" fmla="*/ 1857763 w 3802414"/>
              <a:gd name="connsiteY75" fmla="*/ 773724 h 1683986"/>
              <a:gd name="connsiteX76" fmla="*/ 1857763 w 3802414"/>
              <a:gd name="connsiteY76" fmla="*/ 786136 h 1683986"/>
              <a:gd name="connsiteX77" fmla="*/ 1886726 w 3802414"/>
              <a:gd name="connsiteY77" fmla="*/ 786136 h 1683986"/>
              <a:gd name="connsiteX78" fmla="*/ 1886726 w 3802414"/>
              <a:gd name="connsiteY78" fmla="*/ 810962 h 1683986"/>
              <a:gd name="connsiteX79" fmla="*/ 1932239 w 3802414"/>
              <a:gd name="connsiteY79" fmla="*/ 810962 h 1683986"/>
              <a:gd name="connsiteX80" fmla="*/ 1932239 w 3802414"/>
              <a:gd name="connsiteY80" fmla="*/ 835787 h 1683986"/>
              <a:gd name="connsiteX81" fmla="*/ 1957064 w 3802414"/>
              <a:gd name="connsiteY81" fmla="*/ 835787 h 1683986"/>
              <a:gd name="connsiteX82" fmla="*/ 1957064 w 3802414"/>
              <a:gd name="connsiteY82" fmla="*/ 860612 h 1683986"/>
              <a:gd name="connsiteX83" fmla="*/ 2118429 w 3802414"/>
              <a:gd name="connsiteY83" fmla="*/ 860612 h 1683986"/>
              <a:gd name="connsiteX84" fmla="*/ 2118429 w 3802414"/>
              <a:gd name="connsiteY84" fmla="*/ 881300 h 1683986"/>
              <a:gd name="connsiteX85" fmla="*/ 2147392 w 3802414"/>
              <a:gd name="connsiteY85" fmla="*/ 881300 h 1683986"/>
              <a:gd name="connsiteX86" fmla="*/ 2147392 w 3802414"/>
              <a:gd name="connsiteY86" fmla="*/ 897850 h 1683986"/>
              <a:gd name="connsiteX87" fmla="*/ 2205318 w 3802414"/>
              <a:gd name="connsiteY87" fmla="*/ 897850 h 1683986"/>
              <a:gd name="connsiteX88" fmla="*/ 2205318 w 3802414"/>
              <a:gd name="connsiteY88" fmla="*/ 930951 h 1683986"/>
              <a:gd name="connsiteX89" fmla="*/ 2271519 w 3802414"/>
              <a:gd name="connsiteY89" fmla="*/ 930951 h 1683986"/>
              <a:gd name="connsiteX90" fmla="*/ 2271519 w 3802414"/>
              <a:gd name="connsiteY90" fmla="*/ 955776 h 1683986"/>
              <a:gd name="connsiteX91" fmla="*/ 2279794 w 3802414"/>
              <a:gd name="connsiteY91" fmla="*/ 955776 h 1683986"/>
              <a:gd name="connsiteX92" fmla="*/ 2279794 w 3802414"/>
              <a:gd name="connsiteY92" fmla="*/ 980601 h 1683986"/>
              <a:gd name="connsiteX93" fmla="*/ 2300481 w 3802414"/>
              <a:gd name="connsiteY93" fmla="*/ 980601 h 1683986"/>
              <a:gd name="connsiteX94" fmla="*/ 2300481 w 3802414"/>
              <a:gd name="connsiteY94" fmla="*/ 1005427 h 1683986"/>
              <a:gd name="connsiteX95" fmla="*/ 2341857 w 3802414"/>
              <a:gd name="connsiteY95" fmla="*/ 1005427 h 1683986"/>
              <a:gd name="connsiteX96" fmla="*/ 2341857 w 3802414"/>
              <a:gd name="connsiteY96" fmla="*/ 1017839 h 1683986"/>
              <a:gd name="connsiteX97" fmla="*/ 2370820 w 3802414"/>
              <a:gd name="connsiteY97" fmla="*/ 1017839 h 1683986"/>
              <a:gd name="connsiteX98" fmla="*/ 2370820 w 3802414"/>
              <a:gd name="connsiteY98" fmla="*/ 1038527 h 1683986"/>
              <a:gd name="connsiteX99" fmla="*/ 2420471 w 3802414"/>
              <a:gd name="connsiteY99" fmla="*/ 1038527 h 1683986"/>
              <a:gd name="connsiteX100" fmla="*/ 2424608 w 3802414"/>
              <a:gd name="connsiteY100" fmla="*/ 1042664 h 1683986"/>
              <a:gd name="connsiteX101" fmla="*/ 2449433 w 3802414"/>
              <a:gd name="connsiteY101" fmla="*/ 1042664 h 1683986"/>
              <a:gd name="connsiteX102" fmla="*/ 2449433 w 3802414"/>
              <a:gd name="connsiteY102" fmla="*/ 1067490 h 1683986"/>
              <a:gd name="connsiteX103" fmla="*/ 2561147 w 3802414"/>
              <a:gd name="connsiteY103" fmla="*/ 1067490 h 1683986"/>
              <a:gd name="connsiteX104" fmla="*/ 2561147 w 3802414"/>
              <a:gd name="connsiteY104" fmla="*/ 1084040 h 1683986"/>
              <a:gd name="connsiteX105" fmla="*/ 2594248 w 3802414"/>
              <a:gd name="connsiteY105" fmla="*/ 1084040 h 1683986"/>
              <a:gd name="connsiteX106" fmla="*/ 2594248 w 3802414"/>
              <a:gd name="connsiteY106" fmla="*/ 1096453 h 1683986"/>
              <a:gd name="connsiteX107" fmla="*/ 2614936 w 3802414"/>
              <a:gd name="connsiteY107" fmla="*/ 1096453 h 1683986"/>
              <a:gd name="connsiteX108" fmla="*/ 2614936 w 3802414"/>
              <a:gd name="connsiteY108" fmla="*/ 1133691 h 1683986"/>
              <a:gd name="connsiteX109" fmla="*/ 2693549 w 3802414"/>
              <a:gd name="connsiteY109" fmla="*/ 1133691 h 1683986"/>
              <a:gd name="connsiteX110" fmla="*/ 2693549 w 3802414"/>
              <a:gd name="connsiteY110" fmla="*/ 1141966 h 1683986"/>
              <a:gd name="connsiteX111" fmla="*/ 2722512 w 3802414"/>
              <a:gd name="connsiteY111" fmla="*/ 1141966 h 1683986"/>
              <a:gd name="connsiteX112" fmla="*/ 2722512 w 3802414"/>
              <a:gd name="connsiteY112" fmla="*/ 1166791 h 1683986"/>
              <a:gd name="connsiteX113" fmla="*/ 2747338 w 3802414"/>
              <a:gd name="connsiteY113" fmla="*/ 1166791 h 1683986"/>
              <a:gd name="connsiteX114" fmla="*/ 2747338 w 3802414"/>
              <a:gd name="connsiteY114" fmla="*/ 1195754 h 1683986"/>
              <a:gd name="connsiteX115" fmla="*/ 2768025 w 3802414"/>
              <a:gd name="connsiteY115" fmla="*/ 1195754 h 1683986"/>
              <a:gd name="connsiteX116" fmla="*/ 2768025 w 3802414"/>
              <a:gd name="connsiteY116" fmla="*/ 1232992 h 1683986"/>
              <a:gd name="connsiteX117" fmla="*/ 2846639 w 3802414"/>
              <a:gd name="connsiteY117" fmla="*/ 1232992 h 1683986"/>
              <a:gd name="connsiteX118" fmla="*/ 2846639 w 3802414"/>
              <a:gd name="connsiteY118" fmla="*/ 1245405 h 1683986"/>
              <a:gd name="connsiteX119" fmla="*/ 2912840 w 3802414"/>
              <a:gd name="connsiteY119" fmla="*/ 1245405 h 1683986"/>
              <a:gd name="connsiteX120" fmla="*/ 2912840 w 3802414"/>
              <a:gd name="connsiteY120" fmla="*/ 1274368 h 1683986"/>
              <a:gd name="connsiteX121" fmla="*/ 2970766 w 3802414"/>
              <a:gd name="connsiteY121" fmla="*/ 1274368 h 1683986"/>
              <a:gd name="connsiteX122" fmla="*/ 2970766 w 3802414"/>
              <a:gd name="connsiteY122" fmla="*/ 1303331 h 1683986"/>
              <a:gd name="connsiteX123" fmla="*/ 3028691 w 3802414"/>
              <a:gd name="connsiteY123" fmla="*/ 1303331 h 1683986"/>
              <a:gd name="connsiteX124" fmla="*/ 3028691 w 3802414"/>
              <a:gd name="connsiteY124" fmla="*/ 1315743 h 1683986"/>
              <a:gd name="connsiteX125" fmla="*/ 3123855 w 3802414"/>
              <a:gd name="connsiteY125" fmla="*/ 1315743 h 1683986"/>
              <a:gd name="connsiteX126" fmla="*/ 3123855 w 3802414"/>
              <a:gd name="connsiteY126" fmla="*/ 1328156 h 1683986"/>
              <a:gd name="connsiteX127" fmla="*/ 3173506 w 3802414"/>
              <a:gd name="connsiteY127" fmla="*/ 1328156 h 1683986"/>
              <a:gd name="connsiteX128" fmla="*/ 3173506 w 3802414"/>
              <a:gd name="connsiteY128" fmla="*/ 1336431 h 1683986"/>
              <a:gd name="connsiteX129" fmla="*/ 3206606 w 3802414"/>
              <a:gd name="connsiteY129" fmla="*/ 1336431 h 1683986"/>
              <a:gd name="connsiteX130" fmla="*/ 3206606 w 3802414"/>
              <a:gd name="connsiteY130" fmla="*/ 1352981 h 1683986"/>
              <a:gd name="connsiteX131" fmla="*/ 3223157 w 3802414"/>
              <a:gd name="connsiteY131" fmla="*/ 1352981 h 1683986"/>
              <a:gd name="connsiteX132" fmla="*/ 3223157 w 3802414"/>
              <a:gd name="connsiteY132" fmla="*/ 1390219 h 1683986"/>
              <a:gd name="connsiteX133" fmla="*/ 3239707 w 3802414"/>
              <a:gd name="connsiteY133" fmla="*/ 1390219 h 1683986"/>
              <a:gd name="connsiteX134" fmla="*/ 3239707 w 3802414"/>
              <a:gd name="connsiteY134" fmla="*/ 1406770 h 1683986"/>
              <a:gd name="connsiteX135" fmla="*/ 3322458 w 3802414"/>
              <a:gd name="connsiteY135" fmla="*/ 1406770 h 1683986"/>
              <a:gd name="connsiteX136" fmla="*/ 3322458 w 3802414"/>
              <a:gd name="connsiteY136" fmla="*/ 1431595 h 1683986"/>
              <a:gd name="connsiteX137" fmla="*/ 3334871 w 3802414"/>
              <a:gd name="connsiteY137" fmla="*/ 1431595 h 1683986"/>
              <a:gd name="connsiteX138" fmla="*/ 3334871 w 3802414"/>
              <a:gd name="connsiteY138" fmla="*/ 1464695 h 1683986"/>
              <a:gd name="connsiteX139" fmla="*/ 3363833 w 3802414"/>
              <a:gd name="connsiteY139" fmla="*/ 1464695 h 1683986"/>
              <a:gd name="connsiteX140" fmla="*/ 3363833 w 3802414"/>
              <a:gd name="connsiteY140" fmla="*/ 1477108 h 1683986"/>
              <a:gd name="connsiteX141" fmla="*/ 3425897 w 3802414"/>
              <a:gd name="connsiteY141" fmla="*/ 1477108 h 1683986"/>
              <a:gd name="connsiteX142" fmla="*/ 3425897 w 3802414"/>
              <a:gd name="connsiteY142" fmla="*/ 1493658 h 1683986"/>
              <a:gd name="connsiteX143" fmla="*/ 3450722 w 3802414"/>
              <a:gd name="connsiteY143" fmla="*/ 1493658 h 1683986"/>
              <a:gd name="connsiteX144" fmla="*/ 3450722 w 3802414"/>
              <a:gd name="connsiteY144" fmla="*/ 1506071 h 1683986"/>
              <a:gd name="connsiteX145" fmla="*/ 3554161 w 3802414"/>
              <a:gd name="connsiteY145" fmla="*/ 1506071 h 1683986"/>
              <a:gd name="connsiteX146" fmla="*/ 3554161 w 3802414"/>
              <a:gd name="connsiteY146" fmla="*/ 1535034 h 1683986"/>
              <a:gd name="connsiteX147" fmla="*/ 3603812 w 3802414"/>
              <a:gd name="connsiteY147" fmla="*/ 1535034 h 1683986"/>
              <a:gd name="connsiteX148" fmla="*/ 3603812 w 3802414"/>
              <a:gd name="connsiteY148" fmla="*/ 1551584 h 1683986"/>
              <a:gd name="connsiteX149" fmla="*/ 3645187 w 3802414"/>
              <a:gd name="connsiteY149" fmla="*/ 1551584 h 1683986"/>
              <a:gd name="connsiteX150" fmla="*/ 3645187 w 3802414"/>
              <a:gd name="connsiteY150" fmla="*/ 1580547 h 1683986"/>
              <a:gd name="connsiteX151" fmla="*/ 3678288 w 3802414"/>
              <a:gd name="connsiteY151" fmla="*/ 1580547 h 1683986"/>
              <a:gd name="connsiteX152" fmla="*/ 3678288 w 3802414"/>
              <a:gd name="connsiteY152" fmla="*/ 1609510 h 1683986"/>
              <a:gd name="connsiteX153" fmla="*/ 3698976 w 3802414"/>
              <a:gd name="connsiteY153" fmla="*/ 1609510 h 1683986"/>
              <a:gd name="connsiteX154" fmla="*/ 3698976 w 3802414"/>
              <a:gd name="connsiteY154" fmla="*/ 1617785 h 1683986"/>
              <a:gd name="connsiteX155" fmla="*/ 3727938 w 3802414"/>
              <a:gd name="connsiteY155" fmla="*/ 1617785 h 1683986"/>
              <a:gd name="connsiteX156" fmla="*/ 3727938 w 3802414"/>
              <a:gd name="connsiteY156" fmla="*/ 1642610 h 1683986"/>
              <a:gd name="connsiteX157" fmla="*/ 3769314 w 3802414"/>
              <a:gd name="connsiteY157" fmla="*/ 1642610 h 1683986"/>
              <a:gd name="connsiteX158" fmla="*/ 3769314 w 3802414"/>
              <a:gd name="connsiteY158" fmla="*/ 1683986 h 1683986"/>
              <a:gd name="connsiteX159" fmla="*/ 3802414 w 3802414"/>
              <a:gd name="connsiteY159" fmla="*/ 1683986 h 1683986"/>
              <a:gd name="connsiteX0" fmla="*/ 0 w 3769314"/>
              <a:gd name="connsiteY0" fmla="*/ 0 h 1683986"/>
              <a:gd name="connsiteX1" fmla="*/ 144814 w 3769314"/>
              <a:gd name="connsiteY1" fmla="*/ 0 h 1683986"/>
              <a:gd name="connsiteX2" fmla="*/ 144814 w 3769314"/>
              <a:gd name="connsiteY2" fmla="*/ 28963 h 1683986"/>
              <a:gd name="connsiteX3" fmla="*/ 190328 w 3769314"/>
              <a:gd name="connsiteY3" fmla="*/ 28963 h 1683986"/>
              <a:gd name="connsiteX4" fmla="*/ 190328 w 3769314"/>
              <a:gd name="connsiteY4" fmla="*/ 49651 h 1683986"/>
              <a:gd name="connsiteX5" fmla="*/ 248253 w 3769314"/>
              <a:gd name="connsiteY5" fmla="*/ 49651 h 1683986"/>
              <a:gd name="connsiteX6" fmla="*/ 248253 w 3769314"/>
              <a:gd name="connsiteY6" fmla="*/ 74476 h 1683986"/>
              <a:gd name="connsiteX7" fmla="*/ 471681 w 3769314"/>
              <a:gd name="connsiteY7" fmla="*/ 74476 h 1683986"/>
              <a:gd name="connsiteX8" fmla="*/ 471681 w 3769314"/>
              <a:gd name="connsiteY8" fmla="*/ 86889 h 1683986"/>
              <a:gd name="connsiteX9" fmla="*/ 496507 w 3769314"/>
              <a:gd name="connsiteY9" fmla="*/ 86889 h 1683986"/>
              <a:gd name="connsiteX10" fmla="*/ 496507 w 3769314"/>
              <a:gd name="connsiteY10" fmla="*/ 103439 h 1683986"/>
              <a:gd name="connsiteX11" fmla="*/ 533745 w 3769314"/>
              <a:gd name="connsiteY11" fmla="*/ 103439 h 1683986"/>
              <a:gd name="connsiteX12" fmla="*/ 533745 w 3769314"/>
              <a:gd name="connsiteY12" fmla="*/ 119990 h 1683986"/>
              <a:gd name="connsiteX13" fmla="*/ 570983 w 3769314"/>
              <a:gd name="connsiteY13" fmla="*/ 119990 h 1683986"/>
              <a:gd name="connsiteX14" fmla="*/ 570983 w 3769314"/>
              <a:gd name="connsiteY14" fmla="*/ 144815 h 1683986"/>
              <a:gd name="connsiteX15" fmla="*/ 699247 w 3769314"/>
              <a:gd name="connsiteY15" fmla="*/ 144815 h 1683986"/>
              <a:gd name="connsiteX16" fmla="*/ 699247 w 3769314"/>
              <a:gd name="connsiteY16" fmla="*/ 177915 h 1683986"/>
              <a:gd name="connsiteX17" fmla="*/ 794411 w 3769314"/>
              <a:gd name="connsiteY17" fmla="*/ 177915 h 1683986"/>
              <a:gd name="connsiteX18" fmla="*/ 794411 w 3769314"/>
              <a:gd name="connsiteY18" fmla="*/ 190328 h 1683986"/>
              <a:gd name="connsiteX19" fmla="*/ 852337 w 3769314"/>
              <a:gd name="connsiteY19" fmla="*/ 190328 h 1683986"/>
              <a:gd name="connsiteX20" fmla="*/ 852337 w 3769314"/>
              <a:gd name="connsiteY20" fmla="*/ 211016 h 1683986"/>
              <a:gd name="connsiteX21" fmla="*/ 893712 w 3769314"/>
              <a:gd name="connsiteY21" fmla="*/ 211016 h 1683986"/>
              <a:gd name="connsiteX22" fmla="*/ 893712 w 3769314"/>
              <a:gd name="connsiteY22" fmla="*/ 235841 h 1683986"/>
              <a:gd name="connsiteX23" fmla="*/ 922675 w 3769314"/>
              <a:gd name="connsiteY23" fmla="*/ 235841 h 1683986"/>
              <a:gd name="connsiteX24" fmla="*/ 922675 w 3769314"/>
              <a:gd name="connsiteY24" fmla="*/ 252391 h 1683986"/>
              <a:gd name="connsiteX25" fmla="*/ 939225 w 3769314"/>
              <a:gd name="connsiteY25" fmla="*/ 252391 h 1683986"/>
              <a:gd name="connsiteX26" fmla="*/ 939225 w 3769314"/>
              <a:gd name="connsiteY26" fmla="*/ 277217 h 1683986"/>
              <a:gd name="connsiteX27" fmla="*/ 972326 w 3769314"/>
              <a:gd name="connsiteY27" fmla="*/ 277217 h 1683986"/>
              <a:gd name="connsiteX28" fmla="*/ 972326 w 3769314"/>
              <a:gd name="connsiteY28" fmla="*/ 293767 h 1683986"/>
              <a:gd name="connsiteX29" fmla="*/ 997151 w 3769314"/>
              <a:gd name="connsiteY29" fmla="*/ 293767 h 1683986"/>
              <a:gd name="connsiteX30" fmla="*/ 997151 w 3769314"/>
              <a:gd name="connsiteY30" fmla="*/ 343418 h 1683986"/>
              <a:gd name="connsiteX31" fmla="*/ 1034389 w 3769314"/>
              <a:gd name="connsiteY31" fmla="*/ 343418 h 1683986"/>
              <a:gd name="connsiteX32" fmla="*/ 1034389 w 3769314"/>
              <a:gd name="connsiteY32" fmla="*/ 364105 h 1683986"/>
              <a:gd name="connsiteX33" fmla="*/ 1071627 w 3769314"/>
              <a:gd name="connsiteY33" fmla="*/ 364105 h 1683986"/>
              <a:gd name="connsiteX34" fmla="*/ 1071627 w 3769314"/>
              <a:gd name="connsiteY34" fmla="*/ 388931 h 1683986"/>
              <a:gd name="connsiteX35" fmla="*/ 1108865 w 3769314"/>
              <a:gd name="connsiteY35" fmla="*/ 388931 h 1683986"/>
              <a:gd name="connsiteX36" fmla="*/ 1108865 w 3769314"/>
              <a:gd name="connsiteY36" fmla="*/ 409619 h 1683986"/>
              <a:gd name="connsiteX37" fmla="*/ 1141966 w 3769314"/>
              <a:gd name="connsiteY37" fmla="*/ 409619 h 1683986"/>
              <a:gd name="connsiteX38" fmla="*/ 1141966 w 3769314"/>
              <a:gd name="connsiteY38" fmla="*/ 422031 h 1683986"/>
              <a:gd name="connsiteX39" fmla="*/ 1162653 w 3769314"/>
              <a:gd name="connsiteY39" fmla="*/ 422031 h 1683986"/>
              <a:gd name="connsiteX40" fmla="*/ 1162653 w 3769314"/>
              <a:gd name="connsiteY40" fmla="*/ 442719 h 1683986"/>
              <a:gd name="connsiteX41" fmla="*/ 1237129 w 3769314"/>
              <a:gd name="connsiteY41" fmla="*/ 442719 h 1683986"/>
              <a:gd name="connsiteX42" fmla="*/ 1237129 w 3769314"/>
              <a:gd name="connsiteY42" fmla="*/ 459269 h 1683986"/>
              <a:gd name="connsiteX43" fmla="*/ 1278505 w 3769314"/>
              <a:gd name="connsiteY43" fmla="*/ 459269 h 1683986"/>
              <a:gd name="connsiteX44" fmla="*/ 1278505 w 3769314"/>
              <a:gd name="connsiteY44" fmla="*/ 492370 h 1683986"/>
              <a:gd name="connsiteX45" fmla="*/ 1365394 w 3769314"/>
              <a:gd name="connsiteY45" fmla="*/ 492370 h 1683986"/>
              <a:gd name="connsiteX46" fmla="*/ 1365394 w 3769314"/>
              <a:gd name="connsiteY46" fmla="*/ 525470 h 1683986"/>
              <a:gd name="connsiteX47" fmla="*/ 1390219 w 3769314"/>
              <a:gd name="connsiteY47" fmla="*/ 525470 h 1683986"/>
              <a:gd name="connsiteX48" fmla="*/ 1390219 w 3769314"/>
              <a:gd name="connsiteY48" fmla="*/ 537883 h 1683986"/>
              <a:gd name="connsiteX49" fmla="*/ 1444007 w 3769314"/>
              <a:gd name="connsiteY49" fmla="*/ 537883 h 1683986"/>
              <a:gd name="connsiteX50" fmla="*/ 1444007 w 3769314"/>
              <a:gd name="connsiteY50" fmla="*/ 558571 h 1683986"/>
              <a:gd name="connsiteX51" fmla="*/ 1510208 w 3769314"/>
              <a:gd name="connsiteY51" fmla="*/ 558571 h 1683986"/>
              <a:gd name="connsiteX52" fmla="*/ 1510208 w 3769314"/>
              <a:gd name="connsiteY52" fmla="*/ 570983 h 1683986"/>
              <a:gd name="connsiteX53" fmla="*/ 1547446 w 3769314"/>
              <a:gd name="connsiteY53" fmla="*/ 570983 h 1683986"/>
              <a:gd name="connsiteX54" fmla="*/ 1547446 w 3769314"/>
              <a:gd name="connsiteY54" fmla="*/ 595809 h 1683986"/>
              <a:gd name="connsiteX55" fmla="*/ 1563996 w 3769314"/>
              <a:gd name="connsiteY55" fmla="*/ 595809 h 1683986"/>
              <a:gd name="connsiteX56" fmla="*/ 1563996 w 3769314"/>
              <a:gd name="connsiteY56" fmla="*/ 616496 h 1683986"/>
              <a:gd name="connsiteX57" fmla="*/ 1592959 w 3769314"/>
              <a:gd name="connsiteY57" fmla="*/ 616496 h 1683986"/>
              <a:gd name="connsiteX58" fmla="*/ 1592959 w 3769314"/>
              <a:gd name="connsiteY58" fmla="*/ 633047 h 1683986"/>
              <a:gd name="connsiteX59" fmla="*/ 1621922 w 3769314"/>
              <a:gd name="connsiteY59" fmla="*/ 633047 h 1683986"/>
              <a:gd name="connsiteX60" fmla="*/ 1621922 w 3769314"/>
              <a:gd name="connsiteY60" fmla="*/ 653734 h 1683986"/>
              <a:gd name="connsiteX61" fmla="*/ 1650885 w 3769314"/>
              <a:gd name="connsiteY61" fmla="*/ 653734 h 1683986"/>
              <a:gd name="connsiteX62" fmla="*/ 1650885 w 3769314"/>
              <a:gd name="connsiteY62" fmla="*/ 678560 h 1683986"/>
              <a:gd name="connsiteX63" fmla="*/ 1667435 w 3769314"/>
              <a:gd name="connsiteY63" fmla="*/ 678560 h 1683986"/>
              <a:gd name="connsiteX64" fmla="*/ 1667435 w 3769314"/>
              <a:gd name="connsiteY64" fmla="*/ 703385 h 1683986"/>
              <a:gd name="connsiteX65" fmla="*/ 1692261 w 3769314"/>
              <a:gd name="connsiteY65" fmla="*/ 703385 h 1683986"/>
              <a:gd name="connsiteX66" fmla="*/ 1692261 w 3769314"/>
              <a:gd name="connsiteY66" fmla="*/ 711660 h 1683986"/>
              <a:gd name="connsiteX67" fmla="*/ 1746049 w 3769314"/>
              <a:gd name="connsiteY67" fmla="*/ 711660 h 1683986"/>
              <a:gd name="connsiteX68" fmla="*/ 1746049 w 3769314"/>
              <a:gd name="connsiteY68" fmla="*/ 724073 h 1683986"/>
              <a:gd name="connsiteX69" fmla="*/ 1762599 w 3769314"/>
              <a:gd name="connsiteY69" fmla="*/ 724073 h 1683986"/>
              <a:gd name="connsiteX70" fmla="*/ 1762599 w 3769314"/>
              <a:gd name="connsiteY70" fmla="*/ 744761 h 1683986"/>
              <a:gd name="connsiteX71" fmla="*/ 1779149 w 3769314"/>
              <a:gd name="connsiteY71" fmla="*/ 744761 h 1683986"/>
              <a:gd name="connsiteX72" fmla="*/ 1779149 w 3769314"/>
              <a:gd name="connsiteY72" fmla="*/ 757173 h 1683986"/>
              <a:gd name="connsiteX73" fmla="*/ 1799837 w 3769314"/>
              <a:gd name="connsiteY73" fmla="*/ 757173 h 1683986"/>
              <a:gd name="connsiteX74" fmla="*/ 1799837 w 3769314"/>
              <a:gd name="connsiteY74" fmla="*/ 773724 h 1683986"/>
              <a:gd name="connsiteX75" fmla="*/ 1857763 w 3769314"/>
              <a:gd name="connsiteY75" fmla="*/ 773724 h 1683986"/>
              <a:gd name="connsiteX76" fmla="*/ 1857763 w 3769314"/>
              <a:gd name="connsiteY76" fmla="*/ 786136 h 1683986"/>
              <a:gd name="connsiteX77" fmla="*/ 1886726 w 3769314"/>
              <a:gd name="connsiteY77" fmla="*/ 786136 h 1683986"/>
              <a:gd name="connsiteX78" fmla="*/ 1886726 w 3769314"/>
              <a:gd name="connsiteY78" fmla="*/ 810962 h 1683986"/>
              <a:gd name="connsiteX79" fmla="*/ 1932239 w 3769314"/>
              <a:gd name="connsiteY79" fmla="*/ 810962 h 1683986"/>
              <a:gd name="connsiteX80" fmla="*/ 1932239 w 3769314"/>
              <a:gd name="connsiteY80" fmla="*/ 835787 h 1683986"/>
              <a:gd name="connsiteX81" fmla="*/ 1957064 w 3769314"/>
              <a:gd name="connsiteY81" fmla="*/ 835787 h 1683986"/>
              <a:gd name="connsiteX82" fmla="*/ 1957064 w 3769314"/>
              <a:gd name="connsiteY82" fmla="*/ 860612 h 1683986"/>
              <a:gd name="connsiteX83" fmla="*/ 2118429 w 3769314"/>
              <a:gd name="connsiteY83" fmla="*/ 860612 h 1683986"/>
              <a:gd name="connsiteX84" fmla="*/ 2118429 w 3769314"/>
              <a:gd name="connsiteY84" fmla="*/ 881300 h 1683986"/>
              <a:gd name="connsiteX85" fmla="*/ 2147392 w 3769314"/>
              <a:gd name="connsiteY85" fmla="*/ 881300 h 1683986"/>
              <a:gd name="connsiteX86" fmla="*/ 2147392 w 3769314"/>
              <a:gd name="connsiteY86" fmla="*/ 897850 h 1683986"/>
              <a:gd name="connsiteX87" fmla="*/ 2205318 w 3769314"/>
              <a:gd name="connsiteY87" fmla="*/ 897850 h 1683986"/>
              <a:gd name="connsiteX88" fmla="*/ 2205318 w 3769314"/>
              <a:gd name="connsiteY88" fmla="*/ 930951 h 1683986"/>
              <a:gd name="connsiteX89" fmla="*/ 2271519 w 3769314"/>
              <a:gd name="connsiteY89" fmla="*/ 930951 h 1683986"/>
              <a:gd name="connsiteX90" fmla="*/ 2271519 w 3769314"/>
              <a:gd name="connsiteY90" fmla="*/ 955776 h 1683986"/>
              <a:gd name="connsiteX91" fmla="*/ 2279794 w 3769314"/>
              <a:gd name="connsiteY91" fmla="*/ 955776 h 1683986"/>
              <a:gd name="connsiteX92" fmla="*/ 2279794 w 3769314"/>
              <a:gd name="connsiteY92" fmla="*/ 980601 h 1683986"/>
              <a:gd name="connsiteX93" fmla="*/ 2300481 w 3769314"/>
              <a:gd name="connsiteY93" fmla="*/ 980601 h 1683986"/>
              <a:gd name="connsiteX94" fmla="*/ 2300481 w 3769314"/>
              <a:gd name="connsiteY94" fmla="*/ 1005427 h 1683986"/>
              <a:gd name="connsiteX95" fmla="*/ 2341857 w 3769314"/>
              <a:gd name="connsiteY95" fmla="*/ 1005427 h 1683986"/>
              <a:gd name="connsiteX96" fmla="*/ 2341857 w 3769314"/>
              <a:gd name="connsiteY96" fmla="*/ 1017839 h 1683986"/>
              <a:gd name="connsiteX97" fmla="*/ 2370820 w 3769314"/>
              <a:gd name="connsiteY97" fmla="*/ 1017839 h 1683986"/>
              <a:gd name="connsiteX98" fmla="*/ 2370820 w 3769314"/>
              <a:gd name="connsiteY98" fmla="*/ 1038527 h 1683986"/>
              <a:gd name="connsiteX99" fmla="*/ 2420471 w 3769314"/>
              <a:gd name="connsiteY99" fmla="*/ 1038527 h 1683986"/>
              <a:gd name="connsiteX100" fmla="*/ 2424608 w 3769314"/>
              <a:gd name="connsiteY100" fmla="*/ 1042664 h 1683986"/>
              <a:gd name="connsiteX101" fmla="*/ 2449433 w 3769314"/>
              <a:gd name="connsiteY101" fmla="*/ 1042664 h 1683986"/>
              <a:gd name="connsiteX102" fmla="*/ 2449433 w 3769314"/>
              <a:gd name="connsiteY102" fmla="*/ 1067490 h 1683986"/>
              <a:gd name="connsiteX103" fmla="*/ 2561147 w 3769314"/>
              <a:gd name="connsiteY103" fmla="*/ 1067490 h 1683986"/>
              <a:gd name="connsiteX104" fmla="*/ 2561147 w 3769314"/>
              <a:gd name="connsiteY104" fmla="*/ 1084040 h 1683986"/>
              <a:gd name="connsiteX105" fmla="*/ 2594248 w 3769314"/>
              <a:gd name="connsiteY105" fmla="*/ 1084040 h 1683986"/>
              <a:gd name="connsiteX106" fmla="*/ 2594248 w 3769314"/>
              <a:gd name="connsiteY106" fmla="*/ 1096453 h 1683986"/>
              <a:gd name="connsiteX107" fmla="*/ 2614936 w 3769314"/>
              <a:gd name="connsiteY107" fmla="*/ 1096453 h 1683986"/>
              <a:gd name="connsiteX108" fmla="*/ 2614936 w 3769314"/>
              <a:gd name="connsiteY108" fmla="*/ 1133691 h 1683986"/>
              <a:gd name="connsiteX109" fmla="*/ 2693549 w 3769314"/>
              <a:gd name="connsiteY109" fmla="*/ 1133691 h 1683986"/>
              <a:gd name="connsiteX110" fmla="*/ 2693549 w 3769314"/>
              <a:gd name="connsiteY110" fmla="*/ 1141966 h 1683986"/>
              <a:gd name="connsiteX111" fmla="*/ 2722512 w 3769314"/>
              <a:gd name="connsiteY111" fmla="*/ 1141966 h 1683986"/>
              <a:gd name="connsiteX112" fmla="*/ 2722512 w 3769314"/>
              <a:gd name="connsiteY112" fmla="*/ 1166791 h 1683986"/>
              <a:gd name="connsiteX113" fmla="*/ 2747338 w 3769314"/>
              <a:gd name="connsiteY113" fmla="*/ 1166791 h 1683986"/>
              <a:gd name="connsiteX114" fmla="*/ 2747338 w 3769314"/>
              <a:gd name="connsiteY114" fmla="*/ 1195754 h 1683986"/>
              <a:gd name="connsiteX115" fmla="*/ 2768025 w 3769314"/>
              <a:gd name="connsiteY115" fmla="*/ 1195754 h 1683986"/>
              <a:gd name="connsiteX116" fmla="*/ 2768025 w 3769314"/>
              <a:gd name="connsiteY116" fmla="*/ 1232992 h 1683986"/>
              <a:gd name="connsiteX117" fmla="*/ 2846639 w 3769314"/>
              <a:gd name="connsiteY117" fmla="*/ 1232992 h 1683986"/>
              <a:gd name="connsiteX118" fmla="*/ 2846639 w 3769314"/>
              <a:gd name="connsiteY118" fmla="*/ 1245405 h 1683986"/>
              <a:gd name="connsiteX119" fmla="*/ 2912840 w 3769314"/>
              <a:gd name="connsiteY119" fmla="*/ 1245405 h 1683986"/>
              <a:gd name="connsiteX120" fmla="*/ 2912840 w 3769314"/>
              <a:gd name="connsiteY120" fmla="*/ 1274368 h 1683986"/>
              <a:gd name="connsiteX121" fmla="*/ 2970766 w 3769314"/>
              <a:gd name="connsiteY121" fmla="*/ 1274368 h 1683986"/>
              <a:gd name="connsiteX122" fmla="*/ 2970766 w 3769314"/>
              <a:gd name="connsiteY122" fmla="*/ 1303331 h 1683986"/>
              <a:gd name="connsiteX123" fmla="*/ 3028691 w 3769314"/>
              <a:gd name="connsiteY123" fmla="*/ 1303331 h 1683986"/>
              <a:gd name="connsiteX124" fmla="*/ 3028691 w 3769314"/>
              <a:gd name="connsiteY124" fmla="*/ 1315743 h 1683986"/>
              <a:gd name="connsiteX125" fmla="*/ 3123855 w 3769314"/>
              <a:gd name="connsiteY125" fmla="*/ 1315743 h 1683986"/>
              <a:gd name="connsiteX126" fmla="*/ 3123855 w 3769314"/>
              <a:gd name="connsiteY126" fmla="*/ 1328156 h 1683986"/>
              <a:gd name="connsiteX127" fmla="*/ 3173506 w 3769314"/>
              <a:gd name="connsiteY127" fmla="*/ 1328156 h 1683986"/>
              <a:gd name="connsiteX128" fmla="*/ 3173506 w 3769314"/>
              <a:gd name="connsiteY128" fmla="*/ 1336431 h 1683986"/>
              <a:gd name="connsiteX129" fmla="*/ 3206606 w 3769314"/>
              <a:gd name="connsiteY129" fmla="*/ 1336431 h 1683986"/>
              <a:gd name="connsiteX130" fmla="*/ 3206606 w 3769314"/>
              <a:gd name="connsiteY130" fmla="*/ 1352981 h 1683986"/>
              <a:gd name="connsiteX131" fmla="*/ 3223157 w 3769314"/>
              <a:gd name="connsiteY131" fmla="*/ 1352981 h 1683986"/>
              <a:gd name="connsiteX132" fmla="*/ 3223157 w 3769314"/>
              <a:gd name="connsiteY132" fmla="*/ 1390219 h 1683986"/>
              <a:gd name="connsiteX133" fmla="*/ 3239707 w 3769314"/>
              <a:gd name="connsiteY133" fmla="*/ 1390219 h 1683986"/>
              <a:gd name="connsiteX134" fmla="*/ 3239707 w 3769314"/>
              <a:gd name="connsiteY134" fmla="*/ 1406770 h 1683986"/>
              <a:gd name="connsiteX135" fmla="*/ 3322458 w 3769314"/>
              <a:gd name="connsiteY135" fmla="*/ 1406770 h 1683986"/>
              <a:gd name="connsiteX136" fmla="*/ 3322458 w 3769314"/>
              <a:gd name="connsiteY136" fmla="*/ 1431595 h 1683986"/>
              <a:gd name="connsiteX137" fmla="*/ 3334871 w 3769314"/>
              <a:gd name="connsiteY137" fmla="*/ 1431595 h 1683986"/>
              <a:gd name="connsiteX138" fmla="*/ 3334871 w 3769314"/>
              <a:gd name="connsiteY138" fmla="*/ 1464695 h 1683986"/>
              <a:gd name="connsiteX139" fmla="*/ 3363833 w 3769314"/>
              <a:gd name="connsiteY139" fmla="*/ 1464695 h 1683986"/>
              <a:gd name="connsiteX140" fmla="*/ 3363833 w 3769314"/>
              <a:gd name="connsiteY140" fmla="*/ 1477108 h 1683986"/>
              <a:gd name="connsiteX141" fmla="*/ 3425897 w 3769314"/>
              <a:gd name="connsiteY141" fmla="*/ 1477108 h 1683986"/>
              <a:gd name="connsiteX142" fmla="*/ 3425897 w 3769314"/>
              <a:gd name="connsiteY142" fmla="*/ 1493658 h 1683986"/>
              <a:gd name="connsiteX143" fmla="*/ 3450722 w 3769314"/>
              <a:gd name="connsiteY143" fmla="*/ 1493658 h 1683986"/>
              <a:gd name="connsiteX144" fmla="*/ 3450722 w 3769314"/>
              <a:gd name="connsiteY144" fmla="*/ 1506071 h 1683986"/>
              <a:gd name="connsiteX145" fmla="*/ 3554161 w 3769314"/>
              <a:gd name="connsiteY145" fmla="*/ 1506071 h 1683986"/>
              <a:gd name="connsiteX146" fmla="*/ 3554161 w 3769314"/>
              <a:gd name="connsiteY146" fmla="*/ 1535034 h 1683986"/>
              <a:gd name="connsiteX147" fmla="*/ 3603812 w 3769314"/>
              <a:gd name="connsiteY147" fmla="*/ 1535034 h 1683986"/>
              <a:gd name="connsiteX148" fmla="*/ 3603812 w 3769314"/>
              <a:gd name="connsiteY148" fmla="*/ 1551584 h 1683986"/>
              <a:gd name="connsiteX149" fmla="*/ 3645187 w 3769314"/>
              <a:gd name="connsiteY149" fmla="*/ 1551584 h 1683986"/>
              <a:gd name="connsiteX150" fmla="*/ 3645187 w 3769314"/>
              <a:gd name="connsiteY150" fmla="*/ 1580547 h 1683986"/>
              <a:gd name="connsiteX151" fmla="*/ 3678288 w 3769314"/>
              <a:gd name="connsiteY151" fmla="*/ 1580547 h 1683986"/>
              <a:gd name="connsiteX152" fmla="*/ 3678288 w 3769314"/>
              <a:gd name="connsiteY152" fmla="*/ 1609510 h 1683986"/>
              <a:gd name="connsiteX153" fmla="*/ 3698976 w 3769314"/>
              <a:gd name="connsiteY153" fmla="*/ 1609510 h 1683986"/>
              <a:gd name="connsiteX154" fmla="*/ 3698976 w 3769314"/>
              <a:gd name="connsiteY154" fmla="*/ 1617785 h 1683986"/>
              <a:gd name="connsiteX155" fmla="*/ 3727938 w 3769314"/>
              <a:gd name="connsiteY155" fmla="*/ 1617785 h 1683986"/>
              <a:gd name="connsiteX156" fmla="*/ 3727938 w 3769314"/>
              <a:gd name="connsiteY156" fmla="*/ 1642610 h 1683986"/>
              <a:gd name="connsiteX157" fmla="*/ 3769314 w 3769314"/>
              <a:gd name="connsiteY157" fmla="*/ 1642610 h 1683986"/>
              <a:gd name="connsiteX158" fmla="*/ 3769314 w 3769314"/>
              <a:gd name="connsiteY158" fmla="*/ 1683986 h 1683986"/>
              <a:gd name="connsiteX0" fmla="*/ 0 w 3769314"/>
              <a:gd name="connsiteY0" fmla="*/ 0 h 1642610"/>
              <a:gd name="connsiteX1" fmla="*/ 144814 w 3769314"/>
              <a:gd name="connsiteY1" fmla="*/ 0 h 1642610"/>
              <a:gd name="connsiteX2" fmla="*/ 144814 w 3769314"/>
              <a:gd name="connsiteY2" fmla="*/ 28963 h 1642610"/>
              <a:gd name="connsiteX3" fmla="*/ 190328 w 3769314"/>
              <a:gd name="connsiteY3" fmla="*/ 28963 h 1642610"/>
              <a:gd name="connsiteX4" fmla="*/ 190328 w 3769314"/>
              <a:gd name="connsiteY4" fmla="*/ 49651 h 1642610"/>
              <a:gd name="connsiteX5" fmla="*/ 248253 w 3769314"/>
              <a:gd name="connsiteY5" fmla="*/ 49651 h 1642610"/>
              <a:gd name="connsiteX6" fmla="*/ 248253 w 3769314"/>
              <a:gd name="connsiteY6" fmla="*/ 74476 h 1642610"/>
              <a:gd name="connsiteX7" fmla="*/ 471681 w 3769314"/>
              <a:gd name="connsiteY7" fmla="*/ 74476 h 1642610"/>
              <a:gd name="connsiteX8" fmla="*/ 471681 w 3769314"/>
              <a:gd name="connsiteY8" fmla="*/ 86889 h 1642610"/>
              <a:gd name="connsiteX9" fmla="*/ 496507 w 3769314"/>
              <a:gd name="connsiteY9" fmla="*/ 86889 h 1642610"/>
              <a:gd name="connsiteX10" fmla="*/ 496507 w 3769314"/>
              <a:gd name="connsiteY10" fmla="*/ 103439 h 1642610"/>
              <a:gd name="connsiteX11" fmla="*/ 533745 w 3769314"/>
              <a:gd name="connsiteY11" fmla="*/ 103439 h 1642610"/>
              <a:gd name="connsiteX12" fmla="*/ 533745 w 3769314"/>
              <a:gd name="connsiteY12" fmla="*/ 119990 h 1642610"/>
              <a:gd name="connsiteX13" fmla="*/ 570983 w 3769314"/>
              <a:gd name="connsiteY13" fmla="*/ 119990 h 1642610"/>
              <a:gd name="connsiteX14" fmla="*/ 570983 w 3769314"/>
              <a:gd name="connsiteY14" fmla="*/ 144815 h 1642610"/>
              <a:gd name="connsiteX15" fmla="*/ 699247 w 3769314"/>
              <a:gd name="connsiteY15" fmla="*/ 144815 h 1642610"/>
              <a:gd name="connsiteX16" fmla="*/ 699247 w 3769314"/>
              <a:gd name="connsiteY16" fmla="*/ 177915 h 1642610"/>
              <a:gd name="connsiteX17" fmla="*/ 794411 w 3769314"/>
              <a:gd name="connsiteY17" fmla="*/ 177915 h 1642610"/>
              <a:gd name="connsiteX18" fmla="*/ 794411 w 3769314"/>
              <a:gd name="connsiteY18" fmla="*/ 190328 h 1642610"/>
              <a:gd name="connsiteX19" fmla="*/ 852337 w 3769314"/>
              <a:gd name="connsiteY19" fmla="*/ 190328 h 1642610"/>
              <a:gd name="connsiteX20" fmla="*/ 852337 w 3769314"/>
              <a:gd name="connsiteY20" fmla="*/ 211016 h 1642610"/>
              <a:gd name="connsiteX21" fmla="*/ 893712 w 3769314"/>
              <a:gd name="connsiteY21" fmla="*/ 211016 h 1642610"/>
              <a:gd name="connsiteX22" fmla="*/ 893712 w 3769314"/>
              <a:gd name="connsiteY22" fmla="*/ 235841 h 1642610"/>
              <a:gd name="connsiteX23" fmla="*/ 922675 w 3769314"/>
              <a:gd name="connsiteY23" fmla="*/ 235841 h 1642610"/>
              <a:gd name="connsiteX24" fmla="*/ 922675 w 3769314"/>
              <a:gd name="connsiteY24" fmla="*/ 252391 h 1642610"/>
              <a:gd name="connsiteX25" fmla="*/ 939225 w 3769314"/>
              <a:gd name="connsiteY25" fmla="*/ 252391 h 1642610"/>
              <a:gd name="connsiteX26" fmla="*/ 939225 w 3769314"/>
              <a:gd name="connsiteY26" fmla="*/ 277217 h 1642610"/>
              <a:gd name="connsiteX27" fmla="*/ 972326 w 3769314"/>
              <a:gd name="connsiteY27" fmla="*/ 277217 h 1642610"/>
              <a:gd name="connsiteX28" fmla="*/ 972326 w 3769314"/>
              <a:gd name="connsiteY28" fmla="*/ 293767 h 1642610"/>
              <a:gd name="connsiteX29" fmla="*/ 997151 w 3769314"/>
              <a:gd name="connsiteY29" fmla="*/ 293767 h 1642610"/>
              <a:gd name="connsiteX30" fmla="*/ 997151 w 3769314"/>
              <a:gd name="connsiteY30" fmla="*/ 343418 h 1642610"/>
              <a:gd name="connsiteX31" fmla="*/ 1034389 w 3769314"/>
              <a:gd name="connsiteY31" fmla="*/ 343418 h 1642610"/>
              <a:gd name="connsiteX32" fmla="*/ 1034389 w 3769314"/>
              <a:gd name="connsiteY32" fmla="*/ 364105 h 1642610"/>
              <a:gd name="connsiteX33" fmla="*/ 1071627 w 3769314"/>
              <a:gd name="connsiteY33" fmla="*/ 364105 h 1642610"/>
              <a:gd name="connsiteX34" fmla="*/ 1071627 w 3769314"/>
              <a:gd name="connsiteY34" fmla="*/ 388931 h 1642610"/>
              <a:gd name="connsiteX35" fmla="*/ 1108865 w 3769314"/>
              <a:gd name="connsiteY35" fmla="*/ 388931 h 1642610"/>
              <a:gd name="connsiteX36" fmla="*/ 1108865 w 3769314"/>
              <a:gd name="connsiteY36" fmla="*/ 409619 h 1642610"/>
              <a:gd name="connsiteX37" fmla="*/ 1141966 w 3769314"/>
              <a:gd name="connsiteY37" fmla="*/ 409619 h 1642610"/>
              <a:gd name="connsiteX38" fmla="*/ 1141966 w 3769314"/>
              <a:gd name="connsiteY38" fmla="*/ 422031 h 1642610"/>
              <a:gd name="connsiteX39" fmla="*/ 1162653 w 3769314"/>
              <a:gd name="connsiteY39" fmla="*/ 422031 h 1642610"/>
              <a:gd name="connsiteX40" fmla="*/ 1162653 w 3769314"/>
              <a:gd name="connsiteY40" fmla="*/ 442719 h 1642610"/>
              <a:gd name="connsiteX41" fmla="*/ 1237129 w 3769314"/>
              <a:gd name="connsiteY41" fmla="*/ 442719 h 1642610"/>
              <a:gd name="connsiteX42" fmla="*/ 1237129 w 3769314"/>
              <a:gd name="connsiteY42" fmla="*/ 459269 h 1642610"/>
              <a:gd name="connsiteX43" fmla="*/ 1278505 w 3769314"/>
              <a:gd name="connsiteY43" fmla="*/ 459269 h 1642610"/>
              <a:gd name="connsiteX44" fmla="*/ 1278505 w 3769314"/>
              <a:gd name="connsiteY44" fmla="*/ 492370 h 1642610"/>
              <a:gd name="connsiteX45" fmla="*/ 1365394 w 3769314"/>
              <a:gd name="connsiteY45" fmla="*/ 492370 h 1642610"/>
              <a:gd name="connsiteX46" fmla="*/ 1365394 w 3769314"/>
              <a:gd name="connsiteY46" fmla="*/ 525470 h 1642610"/>
              <a:gd name="connsiteX47" fmla="*/ 1390219 w 3769314"/>
              <a:gd name="connsiteY47" fmla="*/ 525470 h 1642610"/>
              <a:gd name="connsiteX48" fmla="*/ 1390219 w 3769314"/>
              <a:gd name="connsiteY48" fmla="*/ 537883 h 1642610"/>
              <a:gd name="connsiteX49" fmla="*/ 1444007 w 3769314"/>
              <a:gd name="connsiteY49" fmla="*/ 537883 h 1642610"/>
              <a:gd name="connsiteX50" fmla="*/ 1444007 w 3769314"/>
              <a:gd name="connsiteY50" fmla="*/ 558571 h 1642610"/>
              <a:gd name="connsiteX51" fmla="*/ 1510208 w 3769314"/>
              <a:gd name="connsiteY51" fmla="*/ 558571 h 1642610"/>
              <a:gd name="connsiteX52" fmla="*/ 1510208 w 3769314"/>
              <a:gd name="connsiteY52" fmla="*/ 570983 h 1642610"/>
              <a:gd name="connsiteX53" fmla="*/ 1547446 w 3769314"/>
              <a:gd name="connsiteY53" fmla="*/ 570983 h 1642610"/>
              <a:gd name="connsiteX54" fmla="*/ 1547446 w 3769314"/>
              <a:gd name="connsiteY54" fmla="*/ 595809 h 1642610"/>
              <a:gd name="connsiteX55" fmla="*/ 1563996 w 3769314"/>
              <a:gd name="connsiteY55" fmla="*/ 595809 h 1642610"/>
              <a:gd name="connsiteX56" fmla="*/ 1563996 w 3769314"/>
              <a:gd name="connsiteY56" fmla="*/ 616496 h 1642610"/>
              <a:gd name="connsiteX57" fmla="*/ 1592959 w 3769314"/>
              <a:gd name="connsiteY57" fmla="*/ 616496 h 1642610"/>
              <a:gd name="connsiteX58" fmla="*/ 1592959 w 3769314"/>
              <a:gd name="connsiteY58" fmla="*/ 633047 h 1642610"/>
              <a:gd name="connsiteX59" fmla="*/ 1621922 w 3769314"/>
              <a:gd name="connsiteY59" fmla="*/ 633047 h 1642610"/>
              <a:gd name="connsiteX60" fmla="*/ 1621922 w 3769314"/>
              <a:gd name="connsiteY60" fmla="*/ 653734 h 1642610"/>
              <a:gd name="connsiteX61" fmla="*/ 1650885 w 3769314"/>
              <a:gd name="connsiteY61" fmla="*/ 653734 h 1642610"/>
              <a:gd name="connsiteX62" fmla="*/ 1650885 w 3769314"/>
              <a:gd name="connsiteY62" fmla="*/ 678560 h 1642610"/>
              <a:gd name="connsiteX63" fmla="*/ 1667435 w 3769314"/>
              <a:gd name="connsiteY63" fmla="*/ 678560 h 1642610"/>
              <a:gd name="connsiteX64" fmla="*/ 1667435 w 3769314"/>
              <a:gd name="connsiteY64" fmla="*/ 703385 h 1642610"/>
              <a:gd name="connsiteX65" fmla="*/ 1692261 w 3769314"/>
              <a:gd name="connsiteY65" fmla="*/ 703385 h 1642610"/>
              <a:gd name="connsiteX66" fmla="*/ 1692261 w 3769314"/>
              <a:gd name="connsiteY66" fmla="*/ 711660 h 1642610"/>
              <a:gd name="connsiteX67" fmla="*/ 1746049 w 3769314"/>
              <a:gd name="connsiteY67" fmla="*/ 711660 h 1642610"/>
              <a:gd name="connsiteX68" fmla="*/ 1746049 w 3769314"/>
              <a:gd name="connsiteY68" fmla="*/ 724073 h 1642610"/>
              <a:gd name="connsiteX69" fmla="*/ 1762599 w 3769314"/>
              <a:gd name="connsiteY69" fmla="*/ 724073 h 1642610"/>
              <a:gd name="connsiteX70" fmla="*/ 1762599 w 3769314"/>
              <a:gd name="connsiteY70" fmla="*/ 744761 h 1642610"/>
              <a:gd name="connsiteX71" fmla="*/ 1779149 w 3769314"/>
              <a:gd name="connsiteY71" fmla="*/ 744761 h 1642610"/>
              <a:gd name="connsiteX72" fmla="*/ 1779149 w 3769314"/>
              <a:gd name="connsiteY72" fmla="*/ 757173 h 1642610"/>
              <a:gd name="connsiteX73" fmla="*/ 1799837 w 3769314"/>
              <a:gd name="connsiteY73" fmla="*/ 757173 h 1642610"/>
              <a:gd name="connsiteX74" fmla="*/ 1799837 w 3769314"/>
              <a:gd name="connsiteY74" fmla="*/ 773724 h 1642610"/>
              <a:gd name="connsiteX75" fmla="*/ 1857763 w 3769314"/>
              <a:gd name="connsiteY75" fmla="*/ 773724 h 1642610"/>
              <a:gd name="connsiteX76" fmla="*/ 1857763 w 3769314"/>
              <a:gd name="connsiteY76" fmla="*/ 786136 h 1642610"/>
              <a:gd name="connsiteX77" fmla="*/ 1886726 w 3769314"/>
              <a:gd name="connsiteY77" fmla="*/ 786136 h 1642610"/>
              <a:gd name="connsiteX78" fmla="*/ 1886726 w 3769314"/>
              <a:gd name="connsiteY78" fmla="*/ 810962 h 1642610"/>
              <a:gd name="connsiteX79" fmla="*/ 1932239 w 3769314"/>
              <a:gd name="connsiteY79" fmla="*/ 810962 h 1642610"/>
              <a:gd name="connsiteX80" fmla="*/ 1932239 w 3769314"/>
              <a:gd name="connsiteY80" fmla="*/ 835787 h 1642610"/>
              <a:gd name="connsiteX81" fmla="*/ 1957064 w 3769314"/>
              <a:gd name="connsiteY81" fmla="*/ 835787 h 1642610"/>
              <a:gd name="connsiteX82" fmla="*/ 1957064 w 3769314"/>
              <a:gd name="connsiteY82" fmla="*/ 860612 h 1642610"/>
              <a:gd name="connsiteX83" fmla="*/ 2118429 w 3769314"/>
              <a:gd name="connsiteY83" fmla="*/ 860612 h 1642610"/>
              <a:gd name="connsiteX84" fmla="*/ 2118429 w 3769314"/>
              <a:gd name="connsiteY84" fmla="*/ 881300 h 1642610"/>
              <a:gd name="connsiteX85" fmla="*/ 2147392 w 3769314"/>
              <a:gd name="connsiteY85" fmla="*/ 881300 h 1642610"/>
              <a:gd name="connsiteX86" fmla="*/ 2147392 w 3769314"/>
              <a:gd name="connsiteY86" fmla="*/ 897850 h 1642610"/>
              <a:gd name="connsiteX87" fmla="*/ 2205318 w 3769314"/>
              <a:gd name="connsiteY87" fmla="*/ 897850 h 1642610"/>
              <a:gd name="connsiteX88" fmla="*/ 2205318 w 3769314"/>
              <a:gd name="connsiteY88" fmla="*/ 930951 h 1642610"/>
              <a:gd name="connsiteX89" fmla="*/ 2271519 w 3769314"/>
              <a:gd name="connsiteY89" fmla="*/ 930951 h 1642610"/>
              <a:gd name="connsiteX90" fmla="*/ 2271519 w 3769314"/>
              <a:gd name="connsiteY90" fmla="*/ 955776 h 1642610"/>
              <a:gd name="connsiteX91" fmla="*/ 2279794 w 3769314"/>
              <a:gd name="connsiteY91" fmla="*/ 955776 h 1642610"/>
              <a:gd name="connsiteX92" fmla="*/ 2279794 w 3769314"/>
              <a:gd name="connsiteY92" fmla="*/ 980601 h 1642610"/>
              <a:gd name="connsiteX93" fmla="*/ 2300481 w 3769314"/>
              <a:gd name="connsiteY93" fmla="*/ 980601 h 1642610"/>
              <a:gd name="connsiteX94" fmla="*/ 2300481 w 3769314"/>
              <a:gd name="connsiteY94" fmla="*/ 1005427 h 1642610"/>
              <a:gd name="connsiteX95" fmla="*/ 2341857 w 3769314"/>
              <a:gd name="connsiteY95" fmla="*/ 1005427 h 1642610"/>
              <a:gd name="connsiteX96" fmla="*/ 2341857 w 3769314"/>
              <a:gd name="connsiteY96" fmla="*/ 1017839 h 1642610"/>
              <a:gd name="connsiteX97" fmla="*/ 2370820 w 3769314"/>
              <a:gd name="connsiteY97" fmla="*/ 1017839 h 1642610"/>
              <a:gd name="connsiteX98" fmla="*/ 2370820 w 3769314"/>
              <a:gd name="connsiteY98" fmla="*/ 1038527 h 1642610"/>
              <a:gd name="connsiteX99" fmla="*/ 2420471 w 3769314"/>
              <a:gd name="connsiteY99" fmla="*/ 1038527 h 1642610"/>
              <a:gd name="connsiteX100" fmla="*/ 2424608 w 3769314"/>
              <a:gd name="connsiteY100" fmla="*/ 1042664 h 1642610"/>
              <a:gd name="connsiteX101" fmla="*/ 2449433 w 3769314"/>
              <a:gd name="connsiteY101" fmla="*/ 1042664 h 1642610"/>
              <a:gd name="connsiteX102" fmla="*/ 2449433 w 3769314"/>
              <a:gd name="connsiteY102" fmla="*/ 1067490 h 1642610"/>
              <a:gd name="connsiteX103" fmla="*/ 2561147 w 3769314"/>
              <a:gd name="connsiteY103" fmla="*/ 1067490 h 1642610"/>
              <a:gd name="connsiteX104" fmla="*/ 2561147 w 3769314"/>
              <a:gd name="connsiteY104" fmla="*/ 1084040 h 1642610"/>
              <a:gd name="connsiteX105" fmla="*/ 2594248 w 3769314"/>
              <a:gd name="connsiteY105" fmla="*/ 1084040 h 1642610"/>
              <a:gd name="connsiteX106" fmla="*/ 2594248 w 3769314"/>
              <a:gd name="connsiteY106" fmla="*/ 1096453 h 1642610"/>
              <a:gd name="connsiteX107" fmla="*/ 2614936 w 3769314"/>
              <a:gd name="connsiteY107" fmla="*/ 1096453 h 1642610"/>
              <a:gd name="connsiteX108" fmla="*/ 2614936 w 3769314"/>
              <a:gd name="connsiteY108" fmla="*/ 1133691 h 1642610"/>
              <a:gd name="connsiteX109" fmla="*/ 2693549 w 3769314"/>
              <a:gd name="connsiteY109" fmla="*/ 1133691 h 1642610"/>
              <a:gd name="connsiteX110" fmla="*/ 2693549 w 3769314"/>
              <a:gd name="connsiteY110" fmla="*/ 1141966 h 1642610"/>
              <a:gd name="connsiteX111" fmla="*/ 2722512 w 3769314"/>
              <a:gd name="connsiteY111" fmla="*/ 1141966 h 1642610"/>
              <a:gd name="connsiteX112" fmla="*/ 2722512 w 3769314"/>
              <a:gd name="connsiteY112" fmla="*/ 1166791 h 1642610"/>
              <a:gd name="connsiteX113" fmla="*/ 2747338 w 3769314"/>
              <a:gd name="connsiteY113" fmla="*/ 1166791 h 1642610"/>
              <a:gd name="connsiteX114" fmla="*/ 2747338 w 3769314"/>
              <a:gd name="connsiteY114" fmla="*/ 1195754 h 1642610"/>
              <a:gd name="connsiteX115" fmla="*/ 2768025 w 3769314"/>
              <a:gd name="connsiteY115" fmla="*/ 1195754 h 1642610"/>
              <a:gd name="connsiteX116" fmla="*/ 2768025 w 3769314"/>
              <a:gd name="connsiteY116" fmla="*/ 1232992 h 1642610"/>
              <a:gd name="connsiteX117" fmla="*/ 2846639 w 3769314"/>
              <a:gd name="connsiteY117" fmla="*/ 1232992 h 1642610"/>
              <a:gd name="connsiteX118" fmla="*/ 2846639 w 3769314"/>
              <a:gd name="connsiteY118" fmla="*/ 1245405 h 1642610"/>
              <a:gd name="connsiteX119" fmla="*/ 2912840 w 3769314"/>
              <a:gd name="connsiteY119" fmla="*/ 1245405 h 1642610"/>
              <a:gd name="connsiteX120" fmla="*/ 2912840 w 3769314"/>
              <a:gd name="connsiteY120" fmla="*/ 1274368 h 1642610"/>
              <a:gd name="connsiteX121" fmla="*/ 2970766 w 3769314"/>
              <a:gd name="connsiteY121" fmla="*/ 1274368 h 1642610"/>
              <a:gd name="connsiteX122" fmla="*/ 2970766 w 3769314"/>
              <a:gd name="connsiteY122" fmla="*/ 1303331 h 1642610"/>
              <a:gd name="connsiteX123" fmla="*/ 3028691 w 3769314"/>
              <a:gd name="connsiteY123" fmla="*/ 1303331 h 1642610"/>
              <a:gd name="connsiteX124" fmla="*/ 3028691 w 3769314"/>
              <a:gd name="connsiteY124" fmla="*/ 1315743 h 1642610"/>
              <a:gd name="connsiteX125" fmla="*/ 3123855 w 3769314"/>
              <a:gd name="connsiteY125" fmla="*/ 1315743 h 1642610"/>
              <a:gd name="connsiteX126" fmla="*/ 3123855 w 3769314"/>
              <a:gd name="connsiteY126" fmla="*/ 1328156 h 1642610"/>
              <a:gd name="connsiteX127" fmla="*/ 3173506 w 3769314"/>
              <a:gd name="connsiteY127" fmla="*/ 1328156 h 1642610"/>
              <a:gd name="connsiteX128" fmla="*/ 3173506 w 3769314"/>
              <a:gd name="connsiteY128" fmla="*/ 1336431 h 1642610"/>
              <a:gd name="connsiteX129" fmla="*/ 3206606 w 3769314"/>
              <a:gd name="connsiteY129" fmla="*/ 1336431 h 1642610"/>
              <a:gd name="connsiteX130" fmla="*/ 3206606 w 3769314"/>
              <a:gd name="connsiteY130" fmla="*/ 1352981 h 1642610"/>
              <a:gd name="connsiteX131" fmla="*/ 3223157 w 3769314"/>
              <a:gd name="connsiteY131" fmla="*/ 1352981 h 1642610"/>
              <a:gd name="connsiteX132" fmla="*/ 3223157 w 3769314"/>
              <a:gd name="connsiteY132" fmla="*/ 1390219 h 1642610"/>
              <a:gd name="connsiteX133" fmla="*/ 3239707 w 3769314"/>
              <a:gd name="connsiteY133" fmla="*/ 1390219 h 1642610"/>
              <a:gd name="connsiteX134" fmla="*/ 3239707 w 3769314"/>
              <a:gd name="connsiteY134" fmla="*/ 1406770 h 1642610"/>
              <a:gd name="connsiteX135" fmla="*/ 3322458 w 3769314"/>
              <a:gd name="connsiteY135" fmla="*/ 1406770 h 1642610"/>
              <a:gd name="connsiteX136" fmla="*/ 3322458 w 3769314"/>
              <a:gd name="connsiteY136" fmla="*/ 1431595 h 1642610"/>
              <a:gd name="connsiteX137" fmla="*/ 3334871 w 3769314"/>
              <a:gd name="connsiteY137" fmla="*/ 1431595 h 1642610"/>
              <a:gd name="connsiteX138" fmla="*/ 3334871 w 3769314"/>
              <a:gd name="connsiteY138" fmla="*/ 1464695 h 1642610"/>
              <a:gd name="connsiteX139" fmla="*/ 3363833 w 3769314"/>
              <a:gd name="connsiteY139" fmla="*/ 1464695 h 1642610"/>
              <a:gd name="connsiteX140" fmla="*/ 3363833 w 3769314"/>
              <a:gd name="connsiteY140" fmla="*/ 1477108 h 1642610"/>
              <a:gd name="connsiteX141" fmla="*/ 3425897 w 3769314"/>
              <a:gd name="connsiteY141" fmla="*/ 1477108 h 1642610"/>
              <a:gd name="connsiteX142" fmla="*/ 3425897 w 3769314"/>
              <a:gd name="connsiteY142" fmla="*/ 1493658 h 1642610"/>
              <a:gd name="connsiteX143" fmla="*/ 3450722 w 3769314"/>
              <a:gd name="connsiteY143" fmla="*/ 1493658 h 1642610"/>
              <a:gd name="connsiteX144" fmla="*/ 3450722 w 3769314"/>
              <a:gd name="connsiteY144" fmla="*/ 1506071 h 1642610"/>
              <a:gd name="connsiteX145" fmla="*/ 3554161 w 3769314"/>
              <a:gd name="connsiteY145" fmla="*/ 1506071 h 1642610"/>
              <a:gd name="connsiteX146" fmla="*/ 3554161 w 3769314"/>
              <a:gd name="connsiteY146" fmla="*/ 1535034 h 1642610"/>
              <a:gd name="connsiteX147" fmla="*/ 3603812 w 3769314"/>
              <a:gd name="connsiteY147" fmla="*/ 1535034 h 1642610"/>
              <a:gd name="connsiteX148" fmla="*/ 3603812 w 3769314"/>
              <a:gd name="connsiteY148" fmla="*/ 1551584 h 1642610"/>
              <a:gd name="connsiteX149" fmla="*/ 3645187 w 3769314"/>
              <a:gd name="connsiteY149" fmla="*/ 1551584 h 1642610"/>
              <a:gd name="connsiteX150" fmla="*/ 3645187 w 3769314"/>
              <a:gd name="connsiteY150" fmla="*/ 1580547 h 1642610"/>
              <a:gd name="connsiteX151" fmla="*/ 3678288 w 3769314"/>
              <a:gd name="connsiteY151" fmla="*/ 1580547 h 1642610"/>
              <a:gd name="connsiteX152" fmla="*/ 3678288 w 3769314"/>
              <a:gd name="connsiteY152" fmla="*/ 1609510 h 1642610"/>
              <a:gd name="connsiteX153" fmla="*/ 3698976 w 3769314"/>
              <a:gd name="connsiteY153" fmla="*/ 1609510 h 1642610"/>
              <a:gd name="connsiteX154" fmla="*/ 3698976 w 3769314"/>
              <a:gd name="connsiteY154" fmla="*/ 1617785 h 1642610"/>
              <a:gd name="connsiteX155" fmla="*/ 3727938 w 3769314"/>
              <a:gd name="connsiteY155" fmla="*/ 1617785 h 1642610"/>
              <a:gd name="connsiteX156" fmla="*/ 3727938 w 3769314"/>
              <a:gd name="connsiteY156" fmla="*/ 1642610 h 1642610"/>
              <a:gd name="connsiteX157" fmla="*/ 3769314 w 3769314"/>
              <a:gd name="connsiteY157" fmla="*/ 1642610 h 164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3769314" h="1642610">
                <a:moveTo>
                  <a:pt x="0" y="0"/>
                </a:moveTo>
                <a:lnTo>
                  <a:pt x="144814" y="0"/>
                </a:lnTo>
                <a:lnTo>
                  <a:pt x="144814" y="28963"/>
                </a:lnTo>
                <a:lnTo>
                  <a:pt x="190328" y="28963"/>
                </a:lnTo>
                <a:lnTo>
                  <a:pt x="190328" y="49651"/>
                </a:lnTo>
                <a:lnTo>
                  <a:pt x="248253" y="49651"/>
                </a:lnTo>
                <a:lnTo>
                  <a:pt x="248253" y="74476"/>
                </a:lnTo>
                <a:lnTo>
                  <a:pt x="471681" y="74476"/>
                </a:lnTo>
                <a:lnTo>
                  <a:pt x="471681" y="86889"/>
                </a:lnTo>
                <a:lnTo>
                  <a:pt x="496507" y="86889"/>
                </a:lnTo>
                <a:lnTo>
                  <a:pt x="496507" y="103439"/>
                </a:lnTo>
                <a:lnTo>
                  <a:pt x="533745" y="103439"/>
                </a:lnTo>
                <a:lnTo>
                  <a:pt x="533745" y="119990"/>
                </a:lnTo>
                <a:lnTo>
                  <a:pt x="570983" y="119990"/>
                </a:lnTo>
                <a:lnTo>
                  <a:pt x="570983" y="144815"/>
                </a:lnTo>
                <a:lnTo>
                  <a:pt x="699247" y="144815"/>
                </a:lnTo>
                <a:lnTo>
                  <a:pt x="699247" y="177915"/>
                </a:lnTo>
                <a:lnTo>
                  <a:pt x="794411" y="177915"/>
                </a:lnTo>
                <a:lnTo>
                  <a:pt x="794411" y="190328"/>
                </a:lnTo>
                <a:lnTo>
                  <a:pt x="852337" y="190328"/>
                </a:lnTo>
                <a:lnTo>
                  <a:pt x="852337" y="211016"/>
                </a:lnTo>
                <a:lnTo>
                  <a:pt x="893712" y="211016"/>
                </a:lnTo>
                <a:lnTo>
                  <a:pt x="893712" y="235841"/>
                </a:lnTo>
                <a:lnTo>
                  <a:pt x="922675" y="235841"/>
                </a:lnTo>
                <a:lnTo>
                  <a:pt x="922675" y="252391"/>
                </a:lnTo>
                <a:lnTo>
                  <a:pt x="939225" y="252391"/>
                </a:lnTo>
                <a:lnTo>
                  <a:pt x="939225" y="277217"/>
                </a:lnTo>
                <a:lnTo>
                  <a:pt x="972326" y="277217"/>
                </a:lnTo>
                <a:lnTo>
                  <a:pt x="972326" y="293767"/>
                </a:lnTo>
                <a:lnTo>
                  <a:pt x="997151" y="293767"/>
                </a:lnTo>
                <a:lnTo>
                  <a:pt x="997151" y="343418"/>
                </a:lnTo>
                <a:lnTo>
                  <a:pt x="1034389" y="343418"/>
                </a:lnTo>
                <a:lnTo>
                  <a:pt x="1034389" y="364105"/>
                </a:lnTo>
                <a:lnTo>
                  <a:pt x="1071627" y="364105"/>
                </a:lnTo>
                <a:lnTo>
                  <a:pt x="1071627" y="388931"/>
                </a:lnTo>
                <a:lnTo>
                  <a:pt x="1108865" y="388931"/>
                </a:lnTo>
                <a:lnTo>
                  <a:pt x="1108865" y="409619"/>
                </a:lnTo>
                <a:lnTo>
                  <a:pt x="1141966" y="409619"/>
                </a:lnTo>
                <a:lnTo>
                  <a:pt x="1141966" y="422031"/>
                </a:lnTo>
                <a:lnTo>
                  <a:pt x="1162653" y="422031"/>
                </a:lnTo>
                <a:lnTo>
                  <a:pt x="1162653" y="442719"/>
                </a:lnTo>
                <a:lnTo>
                  <a:pt x="1237129" y="442719"/>
                </a:lnTo>
                <a:lnTo>
                  <a:pt x="1237129" y="459269"/>
                </a:lnTo>
                <a:lnTo>
                  <a:pt x="1278505" y="459269"/>
                </a:lnTo>
                <a:lnTo>
                  <a:pt x="1278505" y="492370"/>
                </a:lnTo>
                <a:lnTo>
                  <a:pt x="1365394" y="492370"/>
                </a:lnTo>
                <a:lnTo>
                  <a:pt x="1365394" y="525470"/>
                </a:lnTo>
                <a:lnTo>
                  <a:pt x="1390219" y="525470"/>
                </a:lnTo>
                <a:lnTo>
                  <a:pt x="1390219" y="537883"/>
                </a:lnTo>
                <a:lnTo>
                  <a:pt x="1444007" y="537883"/>
                </a:lnTo>
                <a:lnTo>
                  <a:pt x="1444007" y="558571"/>
                </a:lnTo>
                <a:lnTo>
                  <a:pt x="1510208" y="558571"/>
                </a:lnTo>
                <a:lnTo>
                  <a:pt x="1510208" y="570983"/>
                </a:lnTo>
                <a:lnTo>
                  <a:pt x="1547446" y="570983"/>
                </a:lnTo>
                <a:lnTo>
                  <a:pt x="1547446" y="595809"/>
                </a:lnTo>
                <a:lnTo>
                  <a:pt x="1563996" y="595809"/>
                </a:lnTo>
                <a:lnTo>
                  <a:pt x="1563996" y="616496"/>
                </a:lnTo>
                <a:lnTo>
                  <a:pt x="1592959" y="616496"/>
                </a:lnTo>
                <a:lnTo>
                  <a:pt x="1592959" y="633047"/>
                </a:lnTo>
                <a:lnTo>
                  <a:pt x="1621922" y="633047"/>
                </a:lnTo>
                <a:lnTo>
                  <a:pt x="1621922" y="653734"/>
                </a:lnTo>
                <a:lnTo>
                  <a:pt x="1650885" y="653734"/>
                </a:lnTo>
                <a:lnTo>
                  <a:pt x="1650885" y="678560"/>
                </a:lnTo>
                <a:lnTo>
                  <a:pt x="1667435" y="678560"/>
                </a:lnTo>
                <a:lnTo>
                  <a:pt x="1667435" y="703385"/>
                </a:lnTo>
                <a:lnTo>
                  <a:pt x="1692261" y="703385"/>
                </a:lnTo>
                <a:lnTo>
                  <a:pt x="1692261" y="711660"/>
                </a:lnTo>
                <a:lnTo>
                  <a:pt x="1746049" y="711660"/>
                </a:lnTo>
                <a:lnTo>
                  <a:pt x="1746049" y="724073"/>
                </a:lnTo>
                <a:lnTo>
                  <a:pt x="1762599" y="724073"/>
                </a:lnTo>
                <a:lnTo>
                  <a:pt x="1762599" y="744761"/>
                </a:lnTo>
                <a:lnTo>
                  <a:pt x="1779149" y="744761"/>
                </a:lnTo>
                <a:lnTo>
                  <a:pt x="1779149" y="757173"/>
                </a:lnTo>
                <a:lnTo>
                  <a:pt x="1799837" y="757173"/>
                </a:lnTo>
                <a:lnTo>
                  <a:pt x="1799837" y="773724"/>
                </a:lnTo>
                <a:lnTo>
                  <a:pt x="1857763" y="773724"/>
                </a:lnTo>
                <a:lnTo>
                  <a:pt x="1857763" y="786136"/>
                </a:lnTo>
                <a:lnTo>
                  <a:pt x="1886726" y="786136"/>
                </a:lnTo>
                <a:lnTo>
                  <a:pt x="1886726" y="810962"/>
                </a:lnTo>
                <a:lnTo>
                  <a:pt x="1932239" y="810962"/>
                </a:lnTo>
                <a:lnTo>
                  <a:pt x="1932239" y="835787"/>
                </a:lnTo>
                <a:lnTo>
                  <a:pt x="1957064" y="835787"/>
                </a:lnTo>
                <a:lnTo>
                  <a:pt x="1957064" y="860612"/>
                </a:lnTo>
                <a:lnTo>
                  <a:pt x="2118429" y="860612"/>
                </a:lnTo>
                <a:lnTo>
                  <a:pt x="2118429" y="881300"/>
                </a:lnTo>
                <a:lnTo>
                  <a:pt x="2147392" y="881300"/>
                </a:lnTo>
                <a:lnTo>
                  <a:pt x="2147392" y="897850"/>
                </a:lnTo>
                <a:lnTo>
                  <a:pt x="2205318" y="897850"/>
                </a:lnTo>
                <a:lnTo>
                  <a:pt x="2205318" y="930951"/>
                </a:lnTo>
                <a:lnTo>
                  <a:pt x="2271519" y="930951"/>
                </a:lnTo>
                <a:lnTo>
                  <a:pt x="2271519" y="955776"/>
                </a:lnTo>
                <a:lnTo>
                  <a:pt x="2279794" y="955776"/>
                </a:lnTo>
                <a:lnTo>
                  <a:pt x="2279794" y="980601"/>
                </a:lnTo>
                <a:lnTo>
                  <a:pt x="2300481" y="980601"/>
                </a:lnTo>
                <a:lnTo>
                  <a:pt x="2300481" y="1005427"/>
                </a:lnTo>
                <a:lnTo>
                  <a:pt x="2341857" y="1005427"/>
                </a:lnTo>
                <a:lnTo>
                  <a:pt x="2341857" y="1017839"/>
                </a:lnTo>
                <a:lnTo>
                  <a:pt x="2370820" y="1017839"/>
                </a:lnTo>
                <a:lnTo>
                  <a:pt x="2370820" y="1038527"/>
                </a:lnTo>
                <a:lnTo>
                  <a:pt x="2420471" y="1038527"/>
                </a:lnTo>
                <a:lnTo>
                  <a:pt x="2424608" y="1042664"/>
                </a:lnTo>
                <a:lnTo>
                  <a:pt x="2449433" y="1042664"/>
                </a:lnTo>
                <a:lnTo>
                  <a:pt x="2449433" y="1067490"/>
                </a:lnTo>
                <a:lnTo>
                  <a:pt x="2561147" y="1067490"/>
                </a:lnTo>
                <a:lnTo>
                  <a:pt x="2561147" y="1084040"/>
                </a:lnTo>
                <a:lnTo>
                  <a:pt x="2594248" y="1084040"/>
                </a:lnTo>
                <a:lnTo>
                  <a:pt x="2594248" y="1096453"/>
                </a:lnTo>
                <a:lnTo>
                  <a:pt x="2614936" y="1096453"/>
                </a:lnTo>
                <a:lnTo>
                  <a:pt x="2614936" y="1133691"/>
                </a:lnTo>
                <a:lnTo>
                  <a:pt x="2693549" y="1133691"/>
                </a:lnTo>
                <a:lnTo>
                  <a:pt x="2693549" y="1141966"/>
                </a:lnTo>
                <a:lnTo>
                  <a:pt x="2722512" y="1141966"/>
                </a:lnTo>
                <a:lnTo>
                  <a:pt x="2722512" y="1166791"/>
                </a:lnTo>
                <a:lnTo>
                  <a:pt x="2747338" y="1166791"/>
                </a:lnTo>
                <a:lnTo>
                  <a:pt x="2747338" y="1195754"/>
                </a:lnTo>
                <a:lnTo>
                  <a:pt x="2768025" y="1195754"/>
                </a:lnTo>
                <a:lnTo>
                  <a:pt x="2768025" y="1232992"/>
                </a:lnTo>
                <a:lnTo>
                  <a:pt x="2846639" y="1232992"/>
                </a:lnTo>
                <a:lnTo>
                  <a:pt x="2846639" y="1245405"/>
                </a:lnTo>
                <a:lnTo>
                  <a:pt x="2912840" y="1245405"/>
                </a:lnTo>
                <a:lnTo>
                  <a:pt x="2912840" y="1274368"/>
                </a:lnTo>
                <a:lnTo>
                  <a:pt x="2970766" y="1274368"/>
                </a:lnTo>
                <a:lnTo>
                  <a:pt x="2970766" y="1303331"/>
                </a:lnTo>
                <a:lnTo>
                  <a:pt x="3028691" y="1303331"/>
                </a:lnTo>
                <a:lnTo>
                  <a:pt x="3028691" y="1315743"/>
                </a:lnTo>
                <a:lnTo>
                  <a:pt x="3123855" y="1315743"/>
                </a:lnTo>
                <a:lnTo>
                  <a:pt x="3123855" y="1328156"/>
                </a:lnTo>
                <a:lnTo>
                  <a:pt x="3173506" y="1328156"/>
                </a:lnTo>
                <a:lnTo>
                  <a:pt x="3173506" y="1336431"/>
                </a:lnTo>
                <a:lnTo>
                  <a:pt x="3206606" y="1336431"/>
                </a:lnTo>
                <a:lnTo>
                  <a:pt x="3206606" y="1352981"/>
                </a:lnTo>
                <a:lnTo>
                  <a:pt x="3223157" y="1352981"/>
                </a:lnTo>
                <a:lnTo>
                  <a:pt x="3223157" y="1390219"/>
                </a:lnTo>
                <a:lnTo>
                  <a:pt x="3239707" y="1390219"/>
                </a:lnTo>
                <a:lnTo>
                  <a:pt x="3239707" y="1406770"/>
                </a:lnTo>
                <a:lnTo>
                  <a:pt x="3322458" y="1406770"/>
                </a:lnTo>
                <a:lnTo>
                  <a:pt x="3322458" y="1431595"/>
                </a:lnTo>
                <a:lnTo>
                  <a:pt x="3334871" y="1431595"/>
                </a:lnTo>
                <a:lnTo>
                  <a:pt x="3334871" y="1464695"/>
                </a:lnTo>
                <a:lnTo>
                  <a:pt x="3363833" y="1464695"/>
                </a:lnTo>
                <a:lnTo>
                  <a:pt x="3363833" y="1477108"/>
                </a:lnTo>
                <a:lnTo>
                  <a:pt x="3425897" y="1477108"/>
                </a:lnTo>
                <a:lnTo>
                  <a:pt x="3425897" y="1493658"/>
                </a:lnTo>
                <a:lnTo>
                  <a:pt x="3450722" y="1493658"/>
                </a:lnTo>
                <a:lnTo>
                  <a:pt x="3450722" y="1506071"/>
                </a:lnTo>
                <a:lnTo>
                  <a:pt x="3554161" y="1506071"/>
                </a:lnTo>
                <a:lnTo>
                  <a:pt x="3554161" y="1535034"/>
                </a:lnTo>
                <a:lnTo>
                  <a:pt x="3603812" y="1535034"/>
                </a:lnTo>
                <a:lnTo>
                  <a:pt x="3603812" y="1551584"/>
                </a:lnTo>
                <a:lnTo>
                  <a:pt x="3645187" y="1551584"/>
                </a:lnTo>
                <a:lnTo>
                  <a:pt x="3645187" y="1580547"/>
                </a:lnTo>
                <a:lnTo>
                  <a:pt x="3678288" y="1580547"/>
                </a:lnTo>
                <a:lnTo>
                  <a:pt x="3678288" y="1609510"/>
                </a:lnTo>
                <a:lnTo>
                  <a:pt x="3698976" y="1609510"/>
                </a:lnTo>
                <a:lnTo>
                  <a:pt x="3698976" y="1617785"/>
                </a:lnTo>
                <a:lnTo>
                  <a:pt x="3727938" y="1617785"/>
                </a:lnTo>
                <a:lnTo>
                  <a:pt x="3727938" y="1642610"/>
                </a:lnTo>
                <a:lnTo>
                  <a:pt x="3769314" y="1642610"/>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457063"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83" name="TextBox 382">
            <a:extLst>
              <a:ext uri="{FF2B5EF4-FFF2-40B4-BE49-F238E27FC236}">
                <a16:creationId xmlns:a16="http://schemas.microsoft.com/office/drawing/2014/main" id="{692EA5CB-D19D-46E7-A039-FB162A705D2B}"/>
              </a:ext>
            </a:extLst>
          </p:cNvPr>
          <p:cNvSpPr txBox="1"/>
          <p:nvPr/>
        </p:nvSpPr>
        <p:spPr>
          <a:xfrm rot="16200000">
            <a:off x="6199388" y="4358346"/>
            <a:ext cx="2071858" cy="27764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 (%)</a:t>
            </a:r>
          </a:p>
        </p:txBody>
      </p:sp>
      <p:sp>
        <p:nvSpPr>
          <p:cNvPr id="384" name="TextBox 383">
            <a:extLst>
              <a:ext uri="{FF2B5EF4-FFF2-40B4-BE49-F238E27FC236}">
                <a16:creationId xmlns:a16="http://schemas.microsoft.com/office/drawing/2014/main" id="{7C092AD1-DE9A-498F-A07B-5D867591FD50}"/>
              </a:ext>
            </a:extLst>
          </p:cNvPr>
          <p:cNvSpPr txBox="1"/>
          <p:nvPr/>
        </p:nvSpPr>
        <p:spPr>
          <a:xfrm>
            <a:off x="7723635" y="5681279"/>
            <a:ext cx="3090052" cy="338554"/>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Follow-up (Mo)</a:t>
            </a:r>
          </a:p>
        </p:txBody>
      </p:sp>
      <p:cxnSp>
        <p:nvCxnSpPr>
          <p:cNvPr id="386" name="Straight Connector 14">
            <a:extLst>
              <a:ext uri="{FF2B5EF4-FFF2-40B4-BE49-F238E27FC236}">
                <a16:creationId xmlns:a16="http://schemas.microsoft.com/office/drawing/2014/main" id="{4E4ED61A-191B-4B46-9DC4-169744692161}"/>
              </a:ext>
            </a:extLst>
          </p:cNvPr>
          <p:cNvCxnSpPr>
            <a:cxnSpLocks noChangeShapeType="1"/>
          </p:cNvCxnSpPr>
          <p:nvPr/>
        </p:nvCxnSpPr>
        <p:spPr bwMode="auto">
          <a:xfrm>
            <a:off x="7729498" y="3467804"/>
            <a:ext cx="0" cy="2061658"/>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87" name="Straight Connector 16">
            <a:extLst>
              <a:ext uri="{FF2B5EF4-FFF2-40B4-BE49-F238E27FC236}">
                <a16:creationId xmlns:a16="http://schemas.microsoft.com/office/drawing/2014/main" id="{4B481369-71CF-4A2E-A6E8-715C5DACE5AE}"/>
              </a:ext>
            </a:extLst>
          </p:cNvPr>
          <p:cNvCxnSpPr>
            <a:cxnSpLocks noChangeShapeType="1"/>
          </p:cNvCxnSpPr>
          <p:nvPr/>
        </p:nvCxnSpPr>
        <p:spPr bwMode="auto">
          <a:xfrm rot="5400000">
            <a:off x="7710207" y="5558950"/>
            <a:ext cx="3858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88" name="Straight Connector 387">
            <a:extLst>
              <a:ext uri="{FF2B5EF4-FFF2-40B4-BE49-F238E27FC236}">
                <a16:creationId xmlns:a16="http://schemas.microsoft.com/office/drawing/2014/main" id="{E5DDFFF0-53F5-4DF0-8EEC-BF3D32E8E34D}"/>
              </a:ext>
            </a:extLst>
          </p:cNvPr>
          <p:cNvCxnSpPr>
            <a:cxnSpLocks noChangeShapeType="1"/>
          </p:cNvCxnSpPr>
          <p:nvPr/>
        </p:nvCxnSpPr>
        <p:spPr bwMode="auto">
          <a:xfrm>
            <a:off x="7687826" y="3477539"/>
            <a:ext cx="36392"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89" name="Straight Connector 388">
            <a:extLst>
              <a:ext uri="{FF2B5EF4-FFF2-40B4-BE49-F238E27FC236}">
                <a16:creationId xmlns:a16="http://schemas.microsoft.com/office/drawing/2014/main" id="{29801EFD-2A93-4926-91F2-B5AB0392BFE2}"/>
              </a:ext>
            </a:extLst>
          </p:cNvPr>
          <p:cNvCxnSpPr>
            <a:cxnSpLocks noChangeShapeType="1"/>
          </p:cNvCxnSpPr>
          <p:nvPr/>
        </p:nvCxnSpPr>
        <p:spPr bwMode="auto">
          <a:xfrm>
            <a:off x="7687826" y="3887924"/>
            <a:ext cx="36392"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90" name="Straight Connector 389">
            <a:extLst>
              <a:ext uri="{FF2B5EF4-FFF2-40B4-BE49-F238E27FC236}">
                <a16:creationId xmlns:a16="http://schemas.microsoft.com/office/drawing/2014/main" id="{DB566D67-0594-47A2-8EC9-6993C7E4CC2D}"/>
              </a:ext>
            </a:extLst>
          </p:cNvPr>
          <p:cNvCxnSpPr>
            <a:cxnSpLocks noChangeShapeType="1"/>
          </p:cNvCxnSpPr>
          <p:nvPr/>
        </p:nvCxnSpPr>
        <p:spPr bwMode="auto">
          <a:xfrm>
            <a:off x="7687826" y="4298308"/>
            <a:ext cx="36392"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91" name="Straight Connector 390">
            <a:extLst>
              <a:ext uri="{FF2B5EF4-FFF2-40B4-BE49-F238E27FC236}">
                <a16:creationId xmlns:a16="http://schemas.microsoft.com/office/drawing/2014/main" id="{6403D7D8-3FB5-4730-9FD3-E4BA03FE19CB}"/>
              </a:ext>
            </a:extLst>
          </p:cNvPr>
          <p:cNvCxnSpPr>
            <a:cxnSpLocks noChangeShapeType="1"/>
          </p:cNvCxnSpPr>
          <p:nvPr/>
        </p:nvCxnSpPr>
        <p:spPr bwMode="auto">
          <a:xfrm>
            <a:off x="7687826" y="4708693"/>
            <a:ext cx="36392"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92" name="Straight Connector 391">
            <a:extLst>
              <a:ext uri="{FF2B5EF4-FFF2-40B4-BE49-F238E27FC236}">
                <a16:creationId xmlns:a16="http://schemas.microsoft.com/office/drawing/2014/main" id="{2B0DC0A0-7D13-4E2B-8211-F5E088F7D4D4}"/>
              </a:ext>
            </a:extLst>
          </p:cNvPr>
          <p:cNvCxnSpPr>
            <a:cxnSpLocks noChangeShapeType="1"/>
          </p:cNvCxnSpPr>
          <p:nvPr/>
        </p:nvCxnSpPr>
        <p:spPr bwMode="auto">
          <a:xfrm>
            <a:off x="7687826" y="5119078"/>
            <a:ext cx="36392"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93" name="Straight Connector 392">
            <a:extLst>
              <a:ext uri="{FF2B5EF4-FFF2-40B4-BE49-F238E27FC236}">
                <a16:creationId xmlns:a16="http://schemas.microsoft.com/office/drawing/2014/main" id="{976B2E90-5C43-424C-AB85-6FAD8E72CA57}"/>
              </a:ext>
            </a:extLst>
          </p:cNvPr>
          <p:cNvCxnSpPr>
            <a:cxnSpLocks noChangeShapeType="1"/>
          </p:cNvCxnSpPr>
          <p:nvPr/>
        </p:nvCxnSpPr>
        <p:spPr bwMode="auto">
          <a:xfrm>
            <a:off x="7687826" y="5529462"/>
            <a:ext cx="36392"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394" name="TextBox 28">
            <a:extLst>
              <a:ext uri="{FF2B5EF4-FFF2-40B4-BE49-F238E27FC236}">
                <a16:creationId xmlns:a16="http://schemas.microsoft.com/office/drawing/2014/main" id="{3A46FDDE-9107-4EEE-B993-FFCFEE9BC114}"/>
              </a:ext>
            </a:extLst>
          </p:cNvPr>
          <p:cNvSpPr txBox="1">
            <a:spLocks noChangeArrowheads="1"/>
          </p:cNvSpPr>
          <p:nvPr/>
        </p:nvSpPr>
        <p:spPr bwMode="auto">
          <a:xfrm>
            <a:off x="7308583" y="3329393"/>
            <a:ext cx="40779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100</a:t>
            </a:r>
          </a:p>
        </p:txBody>
      </p:sp>
      <p:sp>
        <p:nvSpPr>
          <p:cNvPr id="395" name="TextBox 29">
            <a:extLst>
              <a:ext uri="{FF2B5EF4-FFF2-40B4-BE49-F238E27FC236}">
                <a16:creationId xmlns:a16="http://schemas.microsoft.com/office/drawing/2014/main" id="{67B8D582-B0A5-4C99-8346-864E2985B5EA}"/>
              </a:ext>
            </a:extLst>
          </p:cNvPr>
          <p:cNvSpPr txBox="1">
            <a:spLocks noChangeArrowheads="1"/>
          </p:cNvSpPr>
          <p:nvPr/>
        </p:nvSpPr>
        <p:spPr bwMode="auto">
          <a:xfrm>
            <a:off x="7398115" y="3739976"/>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80</a:t>
            </a:r>
          </a:p>
        </p:txBody>
      </p:sp>
      <p:sp>
        <p:nvSpPr>
          <p:cNvPr id="396" name="TextBox 30">
            <a:extLst>
              <a:ext uri="{FF2B5EF4-FFF2-40B4-BE49-F238E27FC236}">
                <a16:creationId xmlns:a16="http://schemas.microsoft.com/office/drawing/2014/main" id="{0911857C-3632-4081-A9CF-839F4CFB6B49}"/>
              </a:ext>
            </a:extLst>
          </p:cNvPr>
          <p:cNvSpPr txBox="1">
            <a:spLocks noChangeArrowheads="1"/>
          </p:cNvSpPr>
          <p:nvPr/>
        </p:nvSpPr>
        <p:spPr bwMode="auto">
          <a:xfrm>
            <a:off x="7398115" y="4150559"/>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60</a:t>
            </a:r>
          </a:p>
        </p:txBody>
      </p:sp>
      <p:sp>
        <p:nvSpPr>
          <p:cNvPr id="397" name="TextBox 31">
            <a:extLst>
              <a:ext uri="{FF2B5EF4-FFF2-40B4-BE49-F238E27FC236}">
                <a16:creationId xmlns:a16="http://schemas.microsoft.com/office/drawing/2014/main" id="{CFF22A6C-AC63-483A-8CAA-3A8D918870D1}"/>
              </a:ext>
            </a:extLst>
          </p:cNvPr>
          <p:cNvSpPr txBox="1">
            <a:spLocks noChangeArrowheads="1"/>
          </p:cNvSpPr>
          <p:nvPr/>
        </p:nvSpPr>
        <p:spPr bwMode="auto">
          <a:xfrm>
            <a:off x="7398115" y="4561142"/>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40</a:t>
            </a:r>
          </a:p>
        </p:txBody>
      </p:sp>
      <p:sp>
        <p:nvSpPr>
          <p:cNvPr id="398" name="TextBox 32">
            <a:extLst>
              <a:ext uri="{FF2B5EF4-FFF2-40B4-BE49-F238E27FC236}">
                <a16:creationId xmlns:a16="http://schemas.microsoft.com/office/drawing/2014/main" id="{69169BB9-F200-4BD2-ACC6-A1B6027F724A}"/>
              </a:ext>
            </a:extLst>
          </p:cNvPr>
          <p:cNvSpPr txBox="1">
            <a:spLocks noChangeArrowheads="1"/>
          </p:cNvSpPr>
          <p:nvPr/>
        </p:nvSpPr>
        <p:spPr bwMode="auto">
          <a:xfrm>
            <a:off x="7398115" y="4971726"/>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20</a:t>
            </a:r>
          </a:p>
        </p:txBody>
      </p:sp>
      <p:sp>
        <p:nvSpPr>
          <p:cNvPr id="399" name="TextBox 33">
            <a:extLst>
              <a:ext uri="{FF2B5EF4-FFF2-40B4-BE49-F238E27FC236}">
                <a16:creationId xmlns:a16="http://schemas.microsoft.com/office/drawing/2014/main" id="{0C3E9E33-9BC1-4CFF-9DB4-D0E67F9042BF}"/>
              </a:ext>
            </a:extLst>
          </p:cNvPr>
          <p:cNvSpPr txBox="1">
            <a:spLocks noChangeArrowheads="1"/>
          </p:cNvSpPr>
          <p:nvPr/>
        </p:nvSpPr>
        <p:spPr bwMode="auto">
          <a:xfrm>
            <a:off x="7483563" y="5382309"/>
            <a:ext cx="236892"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0</a:t>
            </a:r>
          </a:p>
        </p:txBody>
      </p:sp>
      <p:sp>
        <p:nvSpPr>
          <p:cNvPr id="400" name="TextBox 34">
            <a:extLst>
              <a:ext uri="{FF2B5EF4-FFF2-40B4-BE49-F238E27FC236}">
                <a16:creationId xmlns:a16="http://schemas.microsoft.com/office/drawing/2014/main" id="{6744AF1B-DA5B-4F4D-A545-D2751B926E32}"/>
              </a:ext>
            </a:extLst>
          </p:cNvPr>
          <p:cNvSpPr txBox="1">
            <a:spLocks noChangeArrowheads="1"/>
          </p:cNvSpPr>
          <p:nvPr/>
        </p:nvSpPr>
        <p:spPr bwMode="auto">
          <a:xfrm>
            <a:off x="7614456" y="5550125"/>
            <a:ext cx="236893"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0</a:t>
            </a:r>
          </a:p>
        </p:txBody>
      </p:sp>
      <p:cxnSp>
        <p:nvCxnSpPr>
          <p:cNvPr id="401" name="Straight Connector 35">
            <a:extLst>
              <a:ext uri="{FF2B5EF4-FFF2-40B4-BE49-F238E27FC236}">
                <a16:creationId xmlns:a16="http://schemas.microsoft.com/office/drawing/2014/main" id="{A1EC82CC-81A1-45E3-B1CF-E7144F5334CA}"/>
              </a:ext>
            </a:extLst>
          </p:cNvPr>
          <p:cNvCxnSpPr>
            <a:cxnSpLocks noChangeShapeType="1"/>
          </p:cNvCxnSpPr>
          <p:nvPr/>
        </p:nvCxnSpPr>
        <p:spPr bwMode="auto">
          <a:xfrm>
            <a:off x="7723635" y="5534149"/>
            <a:ext cx="3637649"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02" name="Straight Connector 42">
            <a:extLst>
              <a:ext uri="{FF2B5EF4-FFF2-40B4-BE49-F238E27FC236}">
                <a16:creationId xmlns:a16="http://schemas.microsoft.com/office/drawing/2014/main" id="{57FD1330-FABA-47A5-B5D3-90F54FEFCB8B}"/>
              </a:ext>
            </a:extLst>
          </p:cNvPr>
          <p:cNvCxnSpPr>
            <a:cxnSpLocks noChangeShapeType="1"/>
          </p:cNvCxnSpPr>
          <p:nvPr/>
        </p:nvCxnSpPr>
        <p:spPr bwMode="auto">
          <a:xfrm rot="5400000">
            <a:off x="8481973" y="5563638"/>
            <a:ext cx="3858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03" name="Straight Connector 44">
            <a:extLst>
              <a:ext uri="{FF2B5EF4-FFF2-40B4-BE49-F238E27FC236}">
                <a16:creationId xmlns:a16="http://schemas.microsoft.com/office/drawing/2014/main" id="{FD62C551-2B18-4CFF-B26B-6EA169CD4669}"/>
              </a:ext>
            </a:extLst>
          </p:cNvPr>
          <p:cNvCxnSpPr>
            <a:cxnSpLocks noChangeShapeType="1"/>
          </p:cNvCxnSpPr>
          <p:nvPr/>
        </p:nvCxnSpPr>
        <p:spPr bwMode="auto">
          <a:xfrm rot="5400000">
            <a:off x="9253740" y="5563638"/>
            <a:ext cx="3858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404" name="TextBox 34">
            <a:extLst>
              <a:ext uri="{FF2B5EF4-FFF2-40B4-BE49-F238E27FC236}">
                <a16:creationId xmlns:a16="http://schemas.microsoft.com/office/drawing/2014/main" id="{7232DB0E-7B77-438E-A774-D168A28044C3}"/>
              </a:ext>
            </a:extLst>
          </p:cNvPr>
          <p:cNvSpPr txBox="1">
            <a:spLocks noChangeArrowheads="1"/>
          </p:cNvSpPr>
          <p:nvPr/>
        </p:nvSpPr>
        <p:spPr bwMode="auto">
          <a:xfrm>
            <a:off x="8312175" y="5554812"/>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12</a:t>
            </a:r>
          </a:p>
        </p:txBody>
      </p:sp>
      <p:sp>
        <p:nvSpPr>
          <p:cNvPr id="405" name="TextBox 34">
            <a:extLst>
              <a:ext uri="{FF2B5EF4-FFF2-40B4-BE49-F238E27FC236}">
                <a16:creationId xmlns:a16="http://schemas.microsoft.com/office/drawing/2014/main" id="{72EAB0E0-73E2-4AB4-840A-620F76CEB45D}"/>
              </a:ext>
            </a:extLst>
          </p:cNvPr>
          <p:cNvSpPr txBox="1">
            <a:spLocks noChangeArrowheads="1"/>
          </p:cNvSpPr>
          <p:nvPr/>
        </p:nvSpPr>
        <p:spPr bwMode="auto">
          <a:xfrm>
            <a:off x="9112966" y="5554812"/>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24</a:t>
            </a:r>
          </a:p>
        </p:txBody>
      </p:sp>
      <p:sp>
        <p:nvSpPr>
          <p:cNvPr id="406" name="TextBox 34">
            <a:extLst>
              <a:ext uri="{FF2B5EF4-FFF2-40B4-BE49-F238E27FC236}">
                <a16:creationId xmlns:a16="http://schemas.microsoft.com/office/drawing/2014/main" id="{66EAE61D-0AAA-42C8-B4C9-14E242519DFA}"/>
              </a:ext>
            </a:extLst>
          </p:cNvPr>
          <p:cNvSpPr txBox="1">
            <a:spLocks noChangeArrowheads="1"/>
          </p:cNvSpPr>
          <p:nvPr/>
        </p:nvSpPr>
        <p:spPr bwMode="auto">
          <a:xfrm>
            <a:off x="9880751" y="5554812"/>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36</a:t>
            </a:r>
          </a:p>
        </p:txBody>
      </p:sp>
      <p:sp>
        <p:nvSpPr>
          <p:cNvPr id="407" name="TextBox 406">
            <a:extLst>
              <a:ext uri="{FF2B5EF4-FFF2-40B4-BE49-F238E27FC236}">
                <a16:creationId xmlns:a16="http://schemas.microsoft.com/office/drawing/2014/main" id="{117AE332-BFA0-44A4-B92A-3330C9212B87}"/>
              </a:ext>
            </a:extLst>
          </p:cNvPr>
          <p:cNvSpPr txBox="1">
            <a:spLocks noChangeArrowheads="1"/>
          </p:cNvSpPr>
          <p:nvPr/>
        </p:nvSpPr>
        <p:spPr bwMode="auto">
          <a:xfrm>
            <a:off x="10657437" y="5550125"/>
            <a:ext cx="322341" cy="277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b="1">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b="1">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b="1">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b="1">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lnSpc>
                <a:spcPct val="90000"/>
              </a:lnSpc>
              <a:spcBef>
                <a:spcPct val="35000"/>
              </a:spcBef>
              <a:spcAft>
                <a:spcPct val="25000"/>
              </a:spcAft>
              <a:buClr>
                <a:schemeClr val="folHlink"/>
              </a:buClr>
              <a:buFont typeface="Arial" panose="020B0604020202020204" pitchFamily="34" charset="0"/>
              <a:buChar char="•"/>
              <a:defRPr b="1">
                <a:solidFill>
                  <a:schemeClr val="tx1"/>
                </a:solidFill>
                <a:latin typeface="Arial" panose="020B0604020202020204" pitchFamily="34" charset="0"/>
                <a:ea typeface="ＭＳ Ｐゴシック" panose="020B0600070205080204" pitchFamily="34" charset="-128"/>
              </a:defRPr>
            </a:lvl9p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48</a:t>
            </a:r>
          </a:p>
        </p:txBody>
      </p:sp>
      <p:sp>
        <p:nvSpPr>
          <p:cNvPr id="408" name="TextBox 407">
            <a:extLst>
              <a:ext uri="{FF2B5EF4-FFF2-40B4-BE49-F238E27FC236}">
                <a16:creationId xmlns:a16="http://schemas.microsoft.com/office/drawing/2014/main" id="{178EEE4D-71D1-42D1-A06E-F39DE43FB3BC}"/>
              </a:ext>
            </a:extLst>
          </p:cNvPr>
          <p:cNvSpPr txBox="1"/>
          <p:nvPr/>
        </p:nvSpPr>
        <p:spPr>
          <a:xfrm>
            <a:off x="7774505" y="5193676"/>
            <a:ext cx="3500969" cy="338554"/>
          </a:xfrm>
          <a:prstGeom prst="rect">
            <a:avLst/>
          </a:prstGeom>
          <a:noFill/>
        </p:spPr>
        <p:txBody>
          <a:bodyPr wrap="square" rtlCol="0">
            <a:spAutoFit/>
          </a:bodyPr>
          <a:lstStyle/>
          <a:p>
            <a:pPr marL="0" marR="0" lvl="0" indent="0" algn="l" defTabSz="45706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1.16 (95% CI: 0.80-1.68;</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 .87)</a:t>
            </a:r>
          </a:p>
        </p:txBody>
      </p:sp>
      <p:cxnSp>
        <p:nvCxnSpPr>
          <p:cNvPr id="409" name="Straight Connector 42">
            <a:extLst>
              <a:ext uri="{FF2B5EF4-FFF2-40B4-BE49-F238E27FC236}">
                <a16:creationId xmlns:a16="http://schemas.microsoft.com/office/drawing/2014/main" id="{0265A03C-DDAD-4EC3-8B71-BCB8B83AD4D6}"/>
              </a:ext>
            </a:extLst>
          </p:cNvPr>
          <p:cNvCxnSpPr>
            <a:cxnSpLocks noChangeShapeType="1"/>
          </p:cNvCxnSpPr>
          <p:nvPr/>
        </p:nvCxnSpPr>
        <p:spPr bwMode="auto">
          <a:xfrm rot="5400000">
            <a:off x="10022630" y="5558950"/>
            <a:ext cx="3858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10" name="Straight Connector 44">
            <a:extLst>
              <a:ext uri="{FF2B5EF4-FFF2-40B4-BE49-F238E27FC236}">
                <a16:creationId xmlns:a16="http://schemas.microsoft.com/office/drawing/2014/main" id="{64C874A0-B13A-43BF-8368-644B374F26AF}"/>
              </a:ext>
            </a:extLst>
          </p:cNvPr>
          <p:cNvCxnSpPr>
            <a:cxnSpLocks noChangeShapeType="1"/>
          </p:cNvCxnSpPr>
          <p:nvPr/>
        </p:nvCxnSpPr>
        <p:spPr bwMode="auto">
          <a:xfrm rot="5400000">
            <a:off x="10794397" y="5558950"/>
            <a:ext cx="38580"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411" name="TextBox 410">
            <a:extLst>
              <a:ext uri="{FF2B5EF4-FFF2-40B4-BE49-F238E27FC236}">
                <a16:creationId xmlns:a16="http://schemas.microsoft.com/office/drawing/2014/main" id="{084AB659-9B74-4E09-83A3-296C8C66FCAE}"/>
              </a:ext>
            </a:extLst>
          </p:cNvPr>
          <p:cNvSpPr txBox="1"/>
          <p:nvPr/>
        </p:nvSpPr>
        <p:spPr>
          <a:xfrm>
            <a:off x="7513099" y="5934690"/>
            <a:ext cx="454768" cy="46166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350</a:t>
            </a:r>
          </a:p>
        </p:txBody>
      </p:sp>
      <p:sp>
        <p:nvSpPr>
          <p:cNvPr id="412" name="TextBox 411">
            <a:extLst>
              <a:ext uri="{FF2B5EF4-FFF2-40B4-BE49-F238E27FC236}">
                <a16:creationId xmlns:a16="http://schemas.microsoft.com/office/drawing/2014/main" id="{127EC91F-7D26-4A70-BDC6-08E890119A33}"/>
              </a:ext>
            </a:extLst>
          </p:cNvPr>
          <p:cNvSpPr txBox="1"/>
          <p:nvPr/>
        </p:nvSpPr>
        <p:spPr>
          <a:xfrm>
            <a:off x="8284866" y="5934690"/>
            <a:ext cx="454768" cy="46166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339</a:t>
            </a:r>
          </a:p>
        </p:txBody>
      </p:sp>
      <p:sp>
        <p:nvSpPr>
          <p:cNvPr id="413" name="TextBox 412">
            <a:extLst>
              <a:ext uri="{FF2B5EF4-FFF2-40B4-BE49-F238E27FC236}">
                <a16:creationId xmlns:a16="http://schemas.microsoft.com/office/drawing/2014/main" id="{59C3EEFE-5B31-452E-9C1F-A45D940F464A}"/>
              </a:ext>
            </a:extLst>
          </p:cNvPr>
          <p:cNvSpPr txBox="1"/>
          <p:nvPr/>
        </p:nvSpPr>
        <p:spPr>
          <a:xfrm>
            <a:off x="9050907" y="5934690"/>
            <a:ext cx="454768" cy="46166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313</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325</a:t>
            </a:r>
          </a:p>
        </p:txBody>
      </p:sp>
      <p:sp>
        <p:nvSpPr>
          <p:cNvPr id="414" name="TextBox 413">
            <a:extLst>
              <a:ext uri="{FF2B5EF4-FFF2-40B4-BE49-F238E27FC236}">
                <a16:creationId xmlns:a16="http://schemas.microsoft.com/office/drawing/2014/main" id="{4D9CF2C5-84EE-40F7-A500-E901977FB883}"/>
              </a:ext>
            </a:extLst>
          </p:cNvPr>
          <p:cNvSpPr txBox="1"/>
          <p:nvPr/>
        </p:nvSpPr>
        <p:spPr>
          <a:xfrm>
            <a:off x="9825523" y="5934690"/>
            <a:ext cx="454768" cy="46166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281</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293</a:t>
            </a:r>
          </a:p>
        </p:txBody>
      </p:sp>
      <p:sp>
        <p:nvSpPr>
          <p:cNvPr id="415" name="TextBox 414">
            <a:extLst>
              <a:ext uri="{FF2B5EF4-FFF2-40B4-BE49-F238E27FC236}">
                <a16:creationId xmlns:a16="http://schemas.microsoft.com/office/drawing/2014/main" id="{B9C11CDF-1DFB-434E-B86F-95104840160D}"/>
              </a:ext>
            </a:extLst>
          </p:cNvPr>
          <p:cNvSpPr txBox="1"/>
          <p:nvPr/>
        </p:nvSpPr>
        <p:spPr>
          <a:xfrm>
            <a:off x="10602209" y="5934690"/>
            <a:ext cx="454768" cy="46166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89</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95</a:t>
            </a:r>
          </a:p>
        </p:txBody>
      </p:sp>
      <p:sp>
        <p:nvSpPr>
          <p:cNvPr id="418" name="Freeform 3">
            <a:extLst>
              <a:ext uri="{FF2B5EF4-FFF2-40B4-BE49-F238E27FC236}">
                <a16:creationId xmlns:a16="http://schemas.microsoft.com/office/drawing/2014/main" id="{EA9E2E71-DEA2-438F-BFCC-9C0038A2F9D6}"/>
              </a:ext>
            </a:extLst>
          </p:cNvPr>
          <p:cNvSpPr/>
          <p:nvPr/>
        </p:nvSpPr>
        <p:spPr bwMode="auto">
          <a:xfrm>
            <a:off x="7737348" y="3486064"/>
            <a:ext cx="3538129" cy="412706"/>
          </a:xfrm>
          <a:custGeom>
            <a:avLst/>
            <a:gdLst>
              <a:gd name="connsiteX0" fmla="*/ 6223120 w 6223120"/>
              <a:gd name="connsiteY0" fmla="*/ 684716 h 684716"/>
              <a:gd name="connsiteX1" fmla="*/ 5235048 w 6223120"/>
              <a:gd name="connsiteY1" fmla="*/ 684716 h 684716"/>
              <a:gd name="connsiteX2" fmla="*/ 5235048 w 6223120"/>
              <a:gd name="connsiteY2" fmla="*/ 645713 h 684716"/>
              <a:gd name="connsiteX3" fmla="*/ 5135374 w 6223120"/>
              <a:gd name="connsiteY3" fmla="*/ 645713 h 684716"/>
              <a:gd name="connsiteX4" fmla="*/ 5135374 w 6223120"/>
              <a:gd name="connsiteY4" fmla="*/ 615378 h 684716"/>
              <a:gd name="connsiteX5" fmla="*/ 4949027 w 6223120"/>
              <a:gd name="connsiteY5" fmla="*/ 615378 h 684716"/>
              <a:gd name="connsiteX6" fmla="*/ 4949027 w 6223120"/>
              <a:gd name="connsiteY6" fmla="*/ 585042 h 684716"/>
              <a:gd name="connsiteX7" fmla="*/ 4788682 w 6223120"/>
              <a:gd name="connsiteY7" fmla="*/ 585042 h 684716"/>
              <a:gd name="connsiteX8" fmla="*/ 4788682 w 6223120"/>
              <a:gd name="connsiteY8" fmla="*/ 563374 h 684716"/>
              <a:gd name="connsiteX9" fmla="*/ 4624004 w 6223120"/>
              <a:gd name="connsiteY9" fmla="*/ 563374 h 684716"/>
              <a:gd name="connsiteX10" fmla="*/ 4624004 w 6223120"/>
              <a:gd name="connsiteY10" fmla="*/ 541706 h 684716"/>
              <a:gd name="connsiteX11" fmla="*/ 4511329 w 6223120"/>
              <a:gd name="connsiteY11" fmla="*/ 541706 h 684716"/>
              <a:gd name="connsiteX12" fmla="*/ 4511329 w 6223120"/>
              <a:gd name="connsiteY12" fmla="*/ 533039 h 684716"/>
              <a:gd name="connsiteX13" fmla="*/ 4320648 w 6223120"/>
              <a:gd name="connsiteY13" fmla="*/ 533039 h 684716"/>
              <a:gd name="connsiteX14" fmla="*/ 4320648 w 6223120"/>
              <a:gd name="connsiteY14" fmla="*/ 511370 h 684716"/>
              <a:gd name="connsiteX15" fmla="*/ 4264311 w 6223120"/>
              <a:gd name="connsiteY15" fmla="*/ 511370 h 684716"/>
              <a:gd name="connsiteX16" fmla="*/ 4264311 w 6223120"/>
              <a:gd name="connsiteY16" fmla="*/ 494036 h 684716"/>
              <a:gd name="connsiteX17" fmla="*/ 4203640 w 6223120"/>
              <a:gd name="connsiteY17" fmla="*/ 494036 h 684716"/>
              <a:gd name="connsiteX18" fmla="*/ 4203640 w 6223120"/>
              <a:gd name="connsiteY18" fmla="*/ 489702 h 684716"/>
              <a:gd name="connsiteX19" fmla="*/ 4034627 w 6223120"/>
              <a:gd name="connsiteY19" fmla="*/ 489702 h 684716"/>
              <a:gd name="connsiteX20" fmla="*/ 4034627 w 6223120"/>
              <a:gd name="connsiteY20" fmla="*/ 472367 h 684716"/>
              <a:gd name="connsiteX21" fmla="*/ 3943621 w 6223120"/>
              <a:gd name="connsiteY21" fmla="*/ 472367 h 684716"/>
              <a:gd name="connsiteX22" fmla="*/ 3943621 w 6223120"/>
              <a:gd name="connsiteY22" fmla="*/ 468034 h 684716"/>
              <a:gd name="connsiteX23" fmla="*/ 3913285 w 6223120"/>
              <a:gd name="connsiteY23" fmla="*/ 468034 h 684716"/>
              <a:gd name="connsiteX24" fmla="*/ 3913285 w 6223120"/>
              <a:gd name="connsiteY24" fmla="*/ 455033 h 684716"/>
              <a:gd name="connsiteX25" fmla="*/ 3809278 w 6223120"/>
              <a:gd name="connsiteY25" fmla="*/ 455033 h 684716"/>
              <a:gd name="connsiteX26" fmla="*/ 3809278 w 6223120"/>
              <a:gd name="connsiteY26" fmla="*/ 433365 h 684716"/>
              <a:gd name="connsiteX27" fmla="*/ 3579594 w 6223120"/>
              <a:gd name="connsiteY27" fmla="*/ 433365 h 684716"/>
              <a:gd name="connsiteX28" fmla="*/ 3579594 w 6223120"/>
              <a:gd name="connsiteY28" fmla="*/ 411696 h 684716"/>
              <a:gd name="connsiteX29" fmla="*/ 3514590 w 6223120"/>
              <a:gd name="connsiteY29" fmla="*/ 411696 h 684716"/>
              <a:gd name="connsiteX30" fmla="*/ 3514590 w 6223120"/>
              <a:gd name="connsiteY30" fmla="*/ 403029 h 684716"/>
              <a:gd name="connsiteX31" fmla="*/ 3263238 w 6223120"/>
              <a:gd name="connsiteY31" fmla="*/ 403029 h 684716"/>
              <a:gd name="connsiteX32" fmla="*/ 3263238 w 6223120"/>
              <a:gd name="connsiteY32" fmla="*/ 390028 h 684716"/>
              <a:gd name="connsiteX33" fmla="*/ 3094226 w 6223120"/>
              <a:gd name="connsiteY33" fmla="*/ 390028 h 684716"/>
              <a:gd name="connsiteX34" fmla="*/ 3094226 w 6223120"/>
              <a:gd name="connsiteY34" fmla="*/ 377027 h 684716"/>
              <a:gd name="connsiteX35" fmla="*/ 2864542 w 6223120"/>
              <a:gd name="connsiteY35" fmla="*/ 377027 h 684716"/>
              <a:gd name="connsiteX36" fmla="*/ 2864542 w 6223120"/>
              <a:gd name="connsiteY36" fmla="*/ 359693 h 684716"/>
              <a:gd name="connsiteX37" fmla="*/ 2760535 w 6223120"/>
              <a:gd name="connsiteY37" fmla="*/ 359693 h 684716"/>
              <a:gd name="connsiteX38" fmla="*/ 2760535 w 6223120"/>
              <a:gd name="connsiteY38" fmla="*/ 338024 h 684716"/>
              <a:gd name="connsiteX39" fmla="*/ 2530851 w 6223120"/>
              <a:gd name="connsiteY39" fmla="*/ 338024 h 684716"/>
              <a:gd name="connsiteX40" fmla="*/ 2530851 w 6223120"/>
              <a:gd name="connsiteY40" fmla="*/ 320690 h 684716"/>
              <a:gd name="connsiteX41" fmla="*/ 2413843 w 6223120"/>
              <a:gd name="connsiteY41" fmla="*/ 320690 h 684716"/>
              <a:gd name="connsiteX42" fmla="*/ 2413843 w 6223120"/>
              <a:gd name="connsiteY42" fmla="*/ 303355 h 684716"/>
              <a:gd name="connsiteX43" fmla="*/ 2370506 w 6223120"/>
              <a:gd name="connsiteY43" fmla="*/ 303355 h 684716"/>
              <a:gd name="connsiteX44" fmla="*/ 2370506 w 6223120"/>
              <a:gd name="connsiteY44" fmla="*/ 290354 h 684716"/>
              <a:gd name="connsiteX45" fmla="*/ 2223162 w 6223120"/>
              <a:gd name="connsiteY45" fmla="*/ 290354 h 684716"/>
              <a:gd name="connsiteX46" fmla="*/ 2223162 w 6223120"/>
              <a:gd name="connsiteY46" fmla="*/ 273020 h 684716"/>
              <a:gd name="connsiteX47" fmla="*/ 2010813 w 6223120"/>
              <a:gd name="connsiteY47" fmla="*/ 273020 h 684716"/>
              <a:gd name="connsiteX48" fmla="*/ 2010813 w 6223120"/>
              <a:gd name="connsiteY48" fmla="*/ 260019 h 684716"/>
              <a:gd name="connsiteX49" fmla="*/ 1984811 w 6223120"/>
              <a:gd name="connsiteY49" fmla="*/ 260019 h 684716"/>
              <a:gd name="connsiteX50" fmla="*/ 1984811 w 6223120"/>
              <a:gd name="connsiteY50" fmla="*/ 247018 h 684716"/>
              <a:gd name="connsiteX51" fmla="*/ 1906806 w 6223120"/>
              <a:gd name="connsiteY51" fmla="*/ 247018 h 684716"/>
              <a:gd name="connsiteX52" fmla="*/ 1906806 w 6223120"/>
              <a:gd name="connsiteY52" fmla="*/ 229683 h 684716"/>
              <a:gd name="connsiteX53" fmla="*/ 1837467 w 6223120"/>
              <a:gd name="connsiteY53" fmla="*/ 229683 h 684716"/>
              <a:gd name="connsiteX54" fmla="*/ 1837467 w 6223120"/>
              <a:gd name="connsiteY54" fmla="*/ 216682 h 684716"/>
              <a:gd name="connsiteX55" fmla="*/ 1560114 w 6223120"/>
              <a:gd name="connsiteY55" fmla="*/ 216682 h 684716"/>
              <a:gd name="connsiteX56" fmla="*/ 1560114 w 6223120"/>
              <a:gd name="connsiteY56" fmla="*/ 199348 h 684716"/>
              <a:gd name="connsiteX57" fmla="*/ 1274093 w 6223120"/>
              <a:gd name="connsiteY57" fmla="*/ 199348 h 684716"/>
              <a:gd name="connsiteX58" fmla="*/ 1274093 w 6223120"/>
              <a:gd name="connsiteY58" fmla="*/ 182013 h 684716"/>
              <a:gd name="connsiteX59" fmla="*/ 1243757 w 6223120"/>
              <a:gd name="connsiteY59" fmla="*/ 182013 h 684716"/>
              <a:gd name="connsiteX60" fmla="*/ 1243757 w 6223120"/>
              <a:gd name="connsiteY60" fmla="*/ 156011 h 684716"/>
              <a:gd name="connsiteX61" fmla="*/ 1217755 w 6223120"/>
              <a:gd name="connsiteY61" fmla="*/ 156011 h 684716"/>
              <a:gd name="connsiteX62" fmla="*/ 1217755 w 6223120"/>
              <a:gd name="connsiteY62" fmla="*/ 143010 h 684716"/>
              <a:gd name="connsiteX63" fmla="*/ 1135416 w 6223120"/>
              <a:gd name="connsiteY63" fmla="*/ 143010 h 684716"/>
              <a:gd name="connsiteX64" fmla="*/ 1135416 w 6223120"/>
              <a:gd name="connsiteY64" fmla="*/ 134343 h 684716"/>
              <a:gd name="connsiteX65" fmla="*/ 1057410 w 6223120"/>
              <a:gd name="connsiteY65" fmla="*/ 134343 h 684716"/>
              <a:gd name="connsiteX66" fmla="*/ 1057410 w 6223120"/>
              <a:gd name="connsiteY66" fmla="*/ 121342 h 684716"/>
              <a:gd name="connsiteX67" fmla="*/ 879731 w 6223120"/>
              <a:gd name="connsiteY67" fmla="*/ 121342 h 684716"/>
              <a:gd name="connsiteX68" fmla="*/ 879731 w 6223120"/>
              <a:gd name="connsiteY68" fmla="*/ 112675 h 684716"/>
              <a:gd name="connsiteX69" fmla="*/ 849395 w 6223120"/>
              <a:gd name="connsiteY69" fmla="*/ 112675 h 684716"/>
              <a:gd name="connsiteX70" fmla="*/ 849395 w 6223120"/>
              <a:gd name="connsiteY70" fmla="*/ 95340 h 684716"/>
              <a:gd name="connsiteX71" fmla="*/ 788724 w 6223120"/>
              <a:gd name="connsiteY71" fmla="*/ 95340 h 684716"/>
              <a:gd name="connsiteX72" fmla="*/ 788724 w 6223120"/>
              <a:gd name="connsiteY72" fmla="*/ 82339 h 684716"/>
              <a:gd name="connsiteX73" fmla="*/ 728053 w 6223120"/>
              <a:gd name="connsiteY73" fmla="*/ 82339 h 684716"/>
              <a:gd name="connsiteX74" fmla="*/ 728053 w 6223120"/>
              <a:gd name="connsiteY74" fmla="*/ 73672 h 684716"/>
              <a:gd name="connsiteX75" fmla="*/ 407363 w 6223120"/>
              <a:gd name="connsiteY75" fmla="*/ 73672 h 684716"/>
              <a:gd name="connsiteX76" fmla="*/ 407363 w 6223120"/>
              <a:gd name="connsiteY76" fmla="*/ 47670 h 684716"/>
              <a:gd name="connsiteX77" fmla="*/ 385695 w 6223120"/>
              <a:gd name="connsiteY77" fmla="*/ 47670 h 684716"/>
              <a:gd name="connsiteX78" fmla="*/ 385695 w 6223120"/>
              <a:gd name="connsiteY78" fmla="*/ 26002 h 684716"/>
              <a:gd name="connsiteX79" fmla="*/ 247018 w 6223120"/>
              <a:gd name="connsiteY79" fmla="*/ 26002 h 684716"/>
              <a:gd name="connsiteX80" fmla="*/ 247018 w 6223120"/>
              <a:gd name="connsiteY80" fmla="*/ 17334 h 684716"/>
              <a:gd name="connsiteX81" fmla="*/ 186347 w 6223120"/>
              <a:gd name="connsiteY81" fmla="*/ 17334 h 684716"/>
              <a:gd name="connsiteX82" fmla="*/ 186347 w 6223120"/>
              <a:gd name="connsiteY82" fmla="*/ 0 h 684716"/>
              <a:gd name="connsiteX83" fmla="*/ 0 w 6223120"/>
              <a:gd name="connsiteY83" fmla="*/ 0 h 6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223120" h="684716">
                <a:moveTo>
                  <a:pt x="6223120" y="684716"/>
                </a:moveTo>
                <a:lnTo>
                  <a:pt x="5235048" y="684716"/>
                </a:lnTo>
                <a:lnTo>
                  <a:pt x="5235048" y="645713"/>
                </a:lnTo>
                <a:lnTo>
                  <a:pt x="5135374" y="645713"/>
                </a:lnTo>
                <a:lnTo>
                  <a:pt x="5135374" y="615378"/>
                </a:lnTo>
                <a:lnTo>
                  <a:pt x="4949027" y="615378"/>
                </a:lnTo>
                <a:lnTo>
                  <a:pt x="4949027" y="585042"/>
                </a:lnTo>
                <a:lnTo>
                  <a:pt x="4788682" y="585042"/>
                </a:lnTo>
                <a:lnTo>
                  <a:pt x="4788682" y="563374"/>
                </a:lnTo>
                <a:lnTo>
                  <a:pt x="4624004" y="563374"/>
                </a:lnTo>
                <a:lnTo>
                  <a:pt x="4624004" y="541706"/>
                </a:lnTo>
                <a:lnTo>
                  <a:pt x="4511329" y="541706"/>
                </a:lnTo>
                <a:lnTo>
                  <a:pt x="4511329" y="533039"/>
                </a:lnTo>
                <a:lnTo>
                  <a:pt x="4320648" y="533039"/>
                </a:lnTo>
                <a:lnTo>
                  <a:pt x="4320648" y="511370"/>
                </a:lnTo>
                <a:lnTo>
                  <a:pt x="4264311" y="511370"/>
                </a:lnTo>
                <a:lnTo>
                  <a:pt x="4264311" y="494036"/>
                </a:lnTo>
                <a:lnTo>
                  <a:pt x="4203640" y="494036"/>
                </a:lnTo>
                <a:lnTo>
                  <a:pt x="4203640" y="489702"/>
                </a:lnTo>
                <a:lnTo>
                  <a:pt x="4034627" y="489702"/>
                </a:lnTo>
                <a:lnTo>
                  <a:pt x="4034627" y="472367"/>
                </a:lnTo>
                <a:lnTo>
                  <a:pt x="3943621" y="472367"/>
                </a:lnTo>
                <a:lnTo>
                  <a:pt x="3943621" y="468034"/>
                </a:lnTo>
                <a:lnTo>
                  <a:pt x="3913285" y="468034"/>
                </a:lnTo>
                <a:lnTo>
                  <a:pt x="3913285" y="455033"/>
                </a:lnTo>
                <a:lnTo>
                  <a:pt x="3809278" y="455033"/>
                </a:lnTo>
                <a:lnTo>
                  <a:pt x="3809278" y="433365"/>
                </a:lnTo>
                <a:lnTo>
                  <a:pt x="3579594" y="433365"/>
                </a:lnTo>
                <a:lnTo>
                  <a:pt x="3579594" y="411696"/>
                </a:lnTo>
                <a:lnTo>
                  <a:pt x="3514590" y="411696"/>
                </a:lnTo>
                <a:lnTo>
                  <a:pt x="3514590" y="403029"/>
                </a:lnTo>
                <a:lnTo>
                  <a:pt x="3263238" y="403029"/>
                </a:lnTo>
                <a:lnTo>
                  <a:pt x="3263238" y="390028"/>
                </a:lnTo>
                <a:lnTo>
                  <a:pt x="3094226" y="390028"/>
                </a:lnTo>
                <a:lnTo>
                  <a:pt x="3094226" y="377027"/>
                </a:lnTo>
                <a:lnTo>
                  <a:pt x="2864542" y="377027"/>
                </a:lnTo>
                <a:lnTo>
                  <a:pt x="2864542" y="359693"/>
                </a:lnTo>
                <a:lnTo>
                  <a:pt x="2760535" y="359693"/>
                </a:lnTo>
                <a:lnTo>
                  <a:pt x="2760535" y="338024"/>
                </a:lnTo>
                <a:lnTo>
                  <a:pt x="2530851" y="338024"/>
                </a:lnTo>
                <a:lnTo>
                  <a:pt x="2530851" y="320690"/>
                </a:lnTo>
                <a:lnTo>
                  <a:pt x="2413843" y="320690"/>
                </a:lnTo>
                <a:lnTo>
                  <a:pt x="2413843" y="303355"/>
                </a:lnTo>
                <a:lnTo>
                  <a:pt x="2370506" y="303355"/>
                </a:lnTo>
                <a:lnTo>
                  <a:pt x="2370506" y="290354"/>
                </a:lnTo>
                <a:lnTo>
                  <a:pt x="2223162" y="290354"/>
                </a:lnTo>
                <a:lnTo>
                  <a:pt x="2223162" y="273020"/>
                </a:lnTo>
                <a:lnTo>
                  <a:pt x="2010813" y="273020"/>
                </a:lnTo>
                <a:lnTo>
                  <a:pt x="2010813" y="260019"/>
                </a:lnTo>
                <a:lnTo>
                  <a:pt x="1984811" y="260019"/>
                </a:lnTo>
                <a:lnTo>
                  <a:pt x="1984811" y="247018"/>
                </a:lnTo>
                <a:lnTo>
                  <a:pt x="1906806" y="247018"/>
                </a:lnTo>
                <a:lnTo>
                  <a:pt x="1906806" y="229683"/>
                </a:lnTo>
                <a:lnTo>
                  <a:pt x="1837467" y="229683"/>
                </a:lnTo>
                <a:lnTo>
                  <a:pt x="1837467" y="216682"/>
                </a:lnTo>
                <a:lnTo>
                  <a:pt x="1560114" y="216682"/>
                </a:lnTo>
                <a:lnTo>
                  <a:pt x="1560114" y="199348"/>
                </a:lnTo>
                <a:lnTo>
                  <a:pt x="1274093" y="199348"/>
                </a:lnTo>
                <a:lnTo>
                  <a:pt x="1274093" y="182013"/>
                </a:lnTo>
                <a:lnTo>
                  <a:pt x="1243757" y="182013"/>
                </a:lnTo>
                <a:lnTo>
                  <a:pt x="1243757" y="156011"/>
                </a:lnTo>
                <a:lnTo>
                  <a:pt x="1217755" y="156011"/>
                </a:lnTo>
                <a:lnTo>
                  <a:pt x="1217755" y="143010"/>
                </a:lnTo>
                <a:lnTo>
                  <a:pt x="1135416" y="143010"/>
                </a:lnTo>
                <a:lnTo>
                  <a:pt x="1135416" y="134343"/>
                </a:lnTo>
                <a:lnTo>
                  <a:pt x="1057410" y="134343"/>
                </a:lnTo>
                <a:lnTo>
                  <a:pt x="1057410" y="121342"/>
                </a:lnTo>
                <a:lnTo>
                  <a:pt x="879731" y="121342"/>
                </a:lnTo>
                <a:lnTo>
                  <a:pt x="879731" y="112675"/>
                </a:lnTo>
                <a:lnTo>
                  <a:pt x="849395" y="112675"/>
                </a:lnTo>
                <a:lnTo>
                  <a:pt x="849395" y="95340"/>
                </a:lnTo>
                <a:lnTo>
                  <a:pt x="788724" y="95340"/>
                </a:lnTo>
                <a:lnTo>
                  <a:pt x="788724" y="82339"/>
                </a:lnTo>
                <a:lnTo>
                  <a:pt x="728053" y="82339"/>
                </a:lnTo>
                <a:lnTo>
                  <a:pt x="728053" y="73672"/>
                </a:lnTo>
                <a:lnTo>
                  <a:pt x="407363" y="73672"/>
                </a:lnTo>
                <a:lnTo>
                  <a:pt x="407363" y="47670"/>
                </a:lnTo>
                <a:lnTo>
                  <a:pt x="385695" y="47670"/>
                </a:lnTo>
                <a:lnTo>
                  <a:pt x="385695" y="26002"/>
                </a:lnTo>
                <a:lnTo>
                  <a:pt x="247018" y="26002"/>
                </a:lnTo>
                <a:lnTo>
                  <a:pt x="247018" y="17334"/>
                </a:lnTo>
                <a:lnTo>
                  <a:pt x="186347" y="17334"/>
                </a:lnTo>
                <a:lnTo>
                  <a:pt x="186347" y="0"/>
                </a:lnTo>
                <a:lnTo>
                  <a:pt x="0" y="0"/>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457063"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19" name="Freeform 45">
            <a:extLst>
              <a:ext uri="{FF2B5EF4-FFF2-40B4-BE49-F238E27FC236}">
                <a16:creationId xmlns:a16="http://schemas.microsoft.com/office/drawing/2014/main" id="{5FB48AB4-BEB3-4C34-8837-541BB0E9D436}"/>
              </a:ext>
            </a:extLst>
          </p:cNvPr>
          <p:cNvSpPr/>
          <p:nvPr/>
        </p:nvSpPr>
        <p:spPr bwMode="auto">
          <a:xfrm>
            <a:off x="9057987" y="3585323"/>
            <a:ext cx="2222419" cy="336955"/>
          </a:xfrm>
          <a:custGeom>
            <a:avLst/>
            <a:gdLst>
              <a:gd name="connsiteX0" fmla="*/ 3908952 w 3908952"/>
              <a:gd name="connsiteY0" fmla="*/ 559041 h 559041"/>
              <a:gd name="connsiteX1" fmla="*/ 3371579 w 3908952"/>
              <a:gd name="connsiteY1" fmla="*/ 559041 h 559041"/>
              <a:gd name="connsiteX2" fmla="*/ 3371579 w 3908952"/>
              <a:gd name="connsiteY2" fmla="*/ 463701 h 559041"/>
              <a:gd name="connsiteX3" fmla="*/ 3176565 w 3908952"/>
              <a:gd name="connsiteY3" fmla="*/ 463701 h 559041"/>
              <a:gd name="connsiteX4" fmla="*/ 3176565 w 3908952"/>
              <a:gd name="connsiteY4" fmla="*/ 411697 h 559041"/>
              <a:gd name="connsiteX5" fmla="*/ 2847208 w 3908952"/>
              <a:gd name="connsiteY5" fmla="*/ 411697 h 559041"/>
              <a:gd name="connsiteX6" fmla="*/ 2847208 w 3908952"/>
              <a:gd name="connsiteY6" fmla="*/ 381362 h 559041"/>
              <a:gd name="connsiteX7" fmla="*/ 2769202 w 3908952"/>
              <a:gd name="connsiteY7" fmla="*/ 381362 h 559041"/>
              <a:gd name="connsiteX8" fmla="*/ 2769202 w 3908952"/>
              <a:gd name="connsiteY8" fmla="*/ 333691 h 559041"/>
              <a:gd name="connsiteX9" fmla="*/ 2613191 w 3908952"/>
              <a:gd name="connsiteY9" fmla="*/ 333691 h 559041"/>
              <a:gd name="connsiteX10" fmla="*/ 2613191 w 3908952"/>
              <a:gd name="connsiteY10" fmla="*/ 307689 h 559041"/>
              <a:gd name="connsiteX11" fmla="*/ 2522184 w 3908952"/>
              <a:gd name="connsiteY11" fmla="*/ 307689 h 559041"/>
              <a:gd name="connsiteX12" fmla="*/ 2522184 w 3908952"/>
              <a:gd name="connsiteY12" fmla="*/ 290355 h 559041"/>
              <a:gd name="connsiteX13" fmla="*/ 2314169 w 3908952"/>
              <a:gd name="connsiteY13" fmla="*/ 290355 h 559041"/>
              <a:gd name="connsiteX14" fmla="*/ 2314169 w 3908952"/>
              <a:gd name="connsiteY14" fmla="*/ 281688 h 559041"/>
              <a:gd name="connsiteX15" fmla="*/ 2231829 w 3908952"/>
              <a:gd name="connsiteY15" fmla="*/ 281688 h 559041"/>
              <a:gd name="connsiteX16" fmla="*/ 2231829 w 3908952"/>
              <a:gd name="connsiteY16" fmla="*/ 255686 h 559041"/>
              <a:gd name="connsiteX17" fmla="*/ 2093153 w 3908952"/>
              <a:gd name="connsiteY17" fmla="*/ 255686 h 559041"/>
              <a:gd name="connsiteX18" fmla="*/ 2093153 w 3908952"/>
              <a:gd name="connsiteY18" fmla="*/ 242685 h 559041"/>
              <a:gd name="connsiteX19" fmla="*/ 2067151 w 3908952"/>
              <a:gd name="connsiteY19" fmla="*/ 242685 h 559041"/>
              <a:gd name="connsiteX20" fmla="*/ 2067151 w 3908952"/>
              <a:gd name="connsiteY20" fmla="*/ 225350 h 559041"/>
              <a:gd name="connsiteX21" fmla="*/ 2028148 w 3908952"/>
              <a:gd name="connsiteY21" fmla="*/ 225350 h 559041"/>
              <a:gd name="connsiteX22" fmla="*/ 2028148 w 3908952"/>
              <a:gd name="connsiteY22" fmla="*/ 212349 h 559041"/>
              <a:gd name="connsiteX23" fmla="*/ 1664121 w 3908952"/>
              <a:gd name="connsiteY23" fmla="*/ 212349 h 559041"/>
              <a:gd name="connsiteX24" fmla="*/ 1664121 w 3908952"/>
              <a:gd name="connsiteY24" fmla="*/ 199348 h 559041"/>
              <a:gd name="connsiteX25" fmla="*/ 1555780 w 3908952"/>
              <a:gd name="connsiteY25" fmla="*/ 199348 h 559041"/>
              <a:gd name="connsiteX26" fmla="*/ 1555780 w 3908952"/>
              <a:gd name="connsiteY26" fmla="*/ 190681 h 559041"/>
              <a:gd name="connsiteX27" fmla="*/ 1408436 w 3908952"/>
              <a:gd name="connsiteY27" fmla="*/ 190681 h 559041"/>
              <a:gd name="connsiteX28" fmla="*/ 1408436 w 3908952"/>
              <a:gd name="connsiteY28" fmla="*/ 177680 h 559041"/>
              <a:gd name="connsiteX29" fmla="*/ 1360766 w 3908952"/>
              <a:gd name="connsiteY29" fmla="*/ 177680 h 559041"/>
              <a:gd name="connsiteX30" fmla="*/ 1360766 w 3908952"/>
              <a:gd name="connsiteY30" fmla="*/ 164679 h 559041"/>
              <a:gd name="connsiteX31" fmla="*/ 1347765 w 3908952"/>
              <a:gd name="connsiteY31" fmla="*/ 164679 h 559041"/>
              <a:gd name="connsiteX32" fmla="*/ 1347765 w 3908952"/>
              <a:gd name="connsiteY32" fmla="*/ 151678 h 559041"/>
              <a:gd name="connsiteX33" fmla="*/ 1287094 w 3908952"/>
              <a:gd name="connsiteY33" fmla="*/ 151678 h 559041"/>
              <a:gd name="connsiteX34" fmla="*/ 1287094 w 3908952"/>
              <a:gd name="connsiteY34" fmla="*/ 134344 h 559041"/>
              <a:gd name="connsiteX35" fmla="*/ 1148417 w 3908952"/>
              <a:gd name="connsiteY35" fmla="*/ 134344 h 559041"/>
              <a:gd name="connsiteX36" fmla="*/ 1148417 w 3908952"/>
              <a:gd name="connsiteY36" fmla="*/ 117009 h 559041"/>
              <a:gd name="connsiteX37" fmla="*/ 949069 w 3908952"/>
              <a:gd name="connsiteY37" fmla="*/ 117009 h 559041"/>
              <a:gd name="connsiteX38" fmla="*/ 949069 w 3908952"/>
              <a:gd name="connsiteY38" fmla="*/ 108342 h 559041"/>
              <a:gd name="connsiteX39" fmla="*/ 650047 w 3908952"/>
              <a:gd name="connsiteY39" fmla="*/ 108342 h 559041"/>
              <a:gd name="connsiteX40" fmla="*/ 650047 w 3908952"/>
              <a:gd name="connsiteY40" fmla="*/ 91007 h 559041"/>
              <a:gd name="connsiteX41" fmla="*/ 550373 w 3908952"/>
              <a:gd name="connsiteY41" fmla="*/ 91007 h 559041"/>
              <a:gd name="connsiteX42" fmla="*/ 550373 w 3908952"/>
              <a:gd name="connsiteY42" fmla="*/ 82340 h 559041"/>
              <a:gd name="connsiteX43" fmla="*/ 455033 w 3908952"/>
              <a:gd name="connsiteY43" fmla="*/ 82340 h 559041"/>
              <a:gd name="connsiteX44" fmla="*/ 455033 w 3908952"/>
              <a:gd name="connsiteY44" fmla="*/ 78006 h 559041"/>
              <a:gd name="connsiteX45" fmla="*/ 420364 w 3908952"/>
              <a:gd name="connsiteY45" fmla="*/ 78006 h 559041"/>
              <a:gd name="connsiteX46" fmla="*/ 420364 w 3908952"/>
              <a:gd name="connsiteY46" fmla="*/ 60671 h 559041"/>
              <a:gd name="connsiteX47" fmla="*/ 234017 w 3908952"/>
              <a:gd name="connsiteY47" fmla="*/ 60671 h 559041"/>
              <a:gd name="connsiteX48" fmla="*/ 234017 w 3908952"/>
              <a:gd name="connsiteY48" fmla="*/ 52004 h 559041"/>
              <a:gd name="connsiteX49" fmla="*/ 164679 w 3908952"/>
              <a:gd name="connsiteY49" fmla="*/ 52004 h 559041"/>
              <a:gd name="connsiteX50" fmla="*/ 164679 w 3908952"/>
              <a:gd name="connsiteY50" fmla="*/ 30336 h 559041"/>
              <a:gd name="connsiteX51" fmla="*/ 134343 w 3908952"/>
              <a:gd name="connsiteY51" fmla="*/ 30336 h 559041"/>
              <a:gd name="connsiteX52" fmla="*/ 134343 w 3908952"/>
              <a:gd name="connsiteY52" fmla="*/ 13001 h 559041"/>
              <a:gd name="connsiteX53" fmla="*/ 78006 w 3908952"/>
              <a:gd name="connsiteY53" fmla="*/ 13001 h 559041"/>
              <a:gd name="connsiteX54" fmla="*/ 78006 w 3908952"/>
              <a:gd name="connsiteY54" fmla="*/ 0 h 559041"/>
              <a:gd name="connsiteX55" fmla="*/ 0 w 3908952"/>
              <a:gd name="connsiteY55" fmla="*/ 0 h 55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908952" h="559041">
                <a:moveTo>
                  <a:pt x="3908952" y="559041"/>
                </a:moveTo>
                <a:lnTo>
                  <a:pt x="3371579" y="559041"/>
                </a:lnTo>
                <a:lnTo>
                  <a:pt x="3371579" y="463701"/>
                </a:lnTo>
                <a:lnTo>
                  <a:pt x="3176565" y="463701"/>
                </a:lnTo>
                <a:lnTo>
                  <a:pt x="3176565" y="411697"/>
                </a:lnTo>
                <a:lnTo>
                  <a:pt x="2847208" y="411697"/>
                </a:lnTo>
                <a:lnTo>
                  <a:pt x="2847208" y="381362"/>
                </a:lnTo>
                <a:lnTo>
                  <a:pt x="2769202" y="381362"/>
                </a:lnTo>
                <a:lnTo>
                  <a:pt x="2769202" y="333691"/>
                </a:lnTo>
                <a:lnTo>
                  <a:pt x="2613191" y="333691"/>
                </a:lnTo>
                <a:lnTo>
                  <a:pt x="2613191" y="307689"/>
                </a:lnTo>
                <a:lnTo>
                  <a:pt x="2522184" y="307689"/>
                </a:lnTo>
                <a:lnTo>
                  <a:pt x="2522184" y="290355"/>
                </a:lnTo>
                <a:lnTo>
                  <a:pt x="2314169" y="290355"/>
                </a:lnTo>
                <a:lnTo>
                  <a:pt x="2314169" y="281688"/>
                </a:lnTo>
                <a:lnTo>
                  <a:pt x="2231829" y="281688"/>
                </a:lnTo>
                <a:lnTo>
                  <a:pt x="2231829" y="255686"/>
                </a:lnTo>
                <a:lnTo>
                  <a:pt x="2093153" y="255686"/>
                </a:lnTo>
                <a:lnTo>
                  <a:pt x="2093153" y="242685"/>
                </a:lnTo>
                <a:lnTo>
                  <a:pt x="2067151" y="242685"/>
                </a:lnTo>
                <a:lnTo>
                  <a:pt x="2067151" y="225350"/>
                </a:lnTo>
                <a:lnTo>
                  <a:pt x="2028148" y="225350"/>
                </a:lnTo>
                <a:lnTo>
                  <a:pt x="2028148" y="212349"/>
                </a:lnTo>
                <a:lnTo>
                  <a:pt x="1664121" y="212349"/>
                </a:lnTo>
                <a:lnTo>
                  <a:pt x="1664121" y="199348"/>
                </a:lnTo>
                <a:lnTo>
                  <a:pt x="1555780" y="199348"/>
                </a:lnTo>
                <a:lnTo>
                  <a:pt x="1555780" y="190681"/>
                </a:lnTo>
                <a:lnTo>
                  <a:pt x="1408436" y="190681"/>
                </a:lnTo>
                <a:lnTo>
                  <a:pt x="1408436" y="177680"/>
                </a:lnTo>
                <a:lnTo>
                  <a:pt x="1360766" y="177680"/>
                </a:lnTo>
                <a:lnTo>
                  <a:pt x="1360766" y="164679"/>
                </a:lnTo>
                <a:lnTo>
                  <a:pt x="1347765" y="164679"/>
                </a:lnTo>
                <a:lnTo>
                  <a:pt x="1347765" y="151678"/>
                </a:lnTo>
                <a:lnTo>
                  <a:pt x="1287094" y="151678"/>
                </a:lnTo>
                <a:lnTo>
                  <a:pt x="1287094" y="134344"/>
                </a:lnTo>
                <a:lnTo>
                  <a:pt x="1148417" y="134344"/>
                </a:lnTo>
                <a:lnTo>
                  <a:pt x="1148417" y="117009"/>
                </a:lnTo>
                <a:lnTo>
                  <a:pt x="949069" y="117009"/>
                </a:lnTo>
                <a:lnTo>
                  <a:pt x="949069" y="108342"/>
                </a:lnTo>
                <a:lnTo>
                  <a:pt x="650047" y="108342"/>
                </a:lnTo>
                <a:lnTo>
                  <a:pt x="650047" y="91007"/>
                </a:lnTo>
                <a:lnTo>
                  <a:pt x="550373" y="91007"/>
                </a:lnTo>
                <a:lnTo>
                  <a:pt x="550373" y="82340"/>
                </a:lnTo>
                <a:lnTo>
                  <a:pt x="455033" y="82340"/>
                </a:lnTo>
                <a:lnTo>
                  <a:pt x="455033" y="78006"/>
                </a:lnTo>
                <a:lnTo>
                  <a:pt x="420364" y="78006"/>
                </a:lnTo>
                <a:lnTo>
                  <a:pt x="420364" y="60671"/>
                </a:lnTo>
                <a:lnTo>
                  <a:pt x="234017" y="60671"/>
                </a:lnTo>
                <a:lnTo>
                  <a:pt x="234017" y="52004"/>
                </a:lnTo>
                <a:lnTo>
                  <a:pt x="164679" y="52004"/>
                </a:lnTo>
                <a:lnTo>
                  <a:pt x="164679" y="30336"/>
                </a:lnTo>
                <a:lnTo>
                  <a:pt x="134343" y="30336"/>
                </a:lnTo>
                <a:lnTo>
                  <a:pt x="134343" y="13001"/>
                </a:lnTo>
                <a:lnTo>
                  <a:pt x="78006" y="13001"/>
                </a:lnTo>
                <a:lnTo>
                  <a:pt x="78006" y="0"/>
                </a:lnTo>
                <a:lnTo>
                  <a:pt x="0" y="0"/>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457063"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20" name="Freeform 46">
            <a:extLst>
              <a:ext uri="{FF2B5EF4-FFF2-40B4-BE49-F238E27FC236}">
                <a16:creationId xmlns:a16="http://schemas.microsoft.com/office/drawing/2014/main" id="{959311C7-AD1B-49B9-9F98-90074F4B8595}"/>
              </a:ext>
            </a:extLst>
          </p:cNvPr>
          <p:cNvSpPr/>
          <p:nvPr/>
        </p:nvSpPr>
        <p:spPr bwMode="auto">
          <a:xfrm>
            <a:off x="7734885" y="3480839"/>
            <a:ext cx="1320639" cy="104483"/>
          </a:xfrm>
          <a:custGeom>
            <a:avLst/>
            <a:gdLst>
              <a:gd name="connsiteX0" fmla="*/ 0 w 2322836"/>
              <a:gd name="connsiteY0" fmla="*/ 0 h 173346"/>
              <a:gd name="connsiteX1" fmla="*/ 186347 w 2322836"/>
              <a:gd name="connsiteY1" fmla="*/ 0 h 173346"/>
              <a:gd name="connsiteX2" fmla="*/ 186347 w 2322836"/>
              <a:gd name="connsiteY2" fmla="*/ 17335 h 173346"/>
              <a:gd name="connsiteX3" fmla="*/ 242685 w 2322836"/>
              <a:gd name="connsiteY3" fmla="*/ 17335 h 173346"/>
              <a:gd name="connsiteX4" fmla="*/ 242685 w 2322836"/>
              <a:gd name="connsiteY4" fmla="*/ 26002 h 173346"/>
              <a:gd name="connsiteX5" fmla="*/ 1018408 w 2322836"/>
              <a:gd name="connsiteY5" fmla="*/ 26002 h 173346"/>
              <a:gd name="connsiteX6" fmla="*/ 1018408 w 2322836"/>
              <a:gd name="connsiteY6" fmla="*/ 39003 h 173346"/>
              <a:gd name="connsiteX7" fmla="*/ 1040076 w 2322836"/>
              <a:gd name="connsiteY7" fmla="*/ 39003 h 173346"/>
              <a:gd name="connsiteX8" fmla="*/ 1040076 w 2322836"/>
              <a:gd name="connsiteY8" fmla="*/ 43337 h 173346"/>
              <a:gd name="connsiteX9" fmla="*/ 1105081 w 2322836"/>
              <a:gd name="connsiteY9" fmla="*/ 43337 h 173346"/>
              <a:gd name="connsiteX10" fmla="*/ 1105081 w 2322836"/>
              <a:gd name="connsiteY10" fmla="*/ 56338 h 173346"/>
              <a:gd name="connsiteX11" fmla="*/ 1135416 w 2322836"/>
              <a:gd name="connsiteY11" fmla="*/ 56338 h 173346"/>
              <a:gd name="connsiteX12" fmla="*/ 1135416 w 2322836"/>
              <a:gd name="connsiteY12" fmla="*/ 69339 h 173346"/>
              <a:gd name="connsiteX13" fmla="*/ 1278427 w 2322836"/>
              <a:gd name="connsiteY13" fmla="*/ 69339 h 173346"/>
              <a:gd name="connsiteX14" fmla="*/ 1278427 w 2322836"/>
              <a:gd name="connsiteY14" fmla="*/ 78006 h 173346"/>
              <a:gd name="connsiteX15" fmla="*/ 1313096 w 2322836"/>
              <a:gd name="connsiteY15" fmla="*/ 78006 h 173346"/>
              <a:gd name="connsiteX16" fmla="*/ 1313096 w 2322836"/>
              <a:gd name="connsiteY16" fmla="*/ 91007 h 173346"/>
              <a:gd name="connsiteX17" fmla="*/ 1382434 w 2322836"/>
              <a:gd name="connsiteY17" fmla="*/ 91007 h 173346"/>
              <a:gd name="connsiteX18" fmla="*/ 1382434 w 2322836"/>
              <a:gd name="connsiteY18" fmla="*/ 104008 h 173346"/>
              <a:gd name="connsiteX19" fmla="*/ 1443106 w 2322836"/>
              <a:gd name="connsiteY19" fmla="*/ 104008 h 173346"/>
              <a:gd name="connsiteX20" fmla="*/ 1443106 w 2322836"/>
              <a:gd name="connsiteY20" fmla="*/ 112675 h 173346"/>
              <a:gd name="connsiteX21" fmla="*/ 1555780 w 2322836"/>
              <a:gd name="connsiteY21" fmla="*/ 112675 h 173346"/>
              <a:gd name="connsiteX22" fmla="*/ 1555780 w 2322836"/>
              <a:gd name="connsiteY22" fmla="*/ 125676 h 173346"/>
              <a:gd name="connsiteX23" fmla="*/ 1694457 w 2322836"/>
              <a:gd name="connsiteY23" fmla="*/ 125676 h 173346"/>
              <a:gd name="connsiteX24" fmla="*/ 1694457 w 2322836"/>
              <a:gd name="connsiteY24" fmla="*/ 143011 h 173346"/>
              <a:gd name="connsiteX25" fmla="*/ 2283833 w 2322836"/>
              <a:gd name="connsiteY25" fmla="*/ 143011 h 173346"/>
              <a:gd name="connsiteX26" fmla="*/ 2283833 w 2322836"/>
              <a:gd name="connsiteY26" fmla="*/ 169013 h 173346"/>
              <a:gd name="connsiteX27" fmla="*/ 2322836 w 2322836"/>
              <a:gd name="connsiteY27" fmla="*/ 169013 h 173346"/>
              <a:gd name="connsiteX28" fmla="*/ 2322836 w 2322836"/>
              <a:gd name="connsiteY28" fmla="*/ 173346 h 17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22836" h="173346">
                <a:moveTo>
                  <a:pt x="0" y="0"/>
                </a:moveTo>
                <a:lnTo>
                  <a:pt x="186347" y="0"/>
                </a:lnTo>
                <a:lnTo>
                  <a:pt x="186347" y="17335"/>
                </a:lnTo>
                <a:lnTo>
                  <a:pt x="242685" y="17335"/>
                </a:lnTo>
                <a:lnTo>
                  <a:pt x="242685" y="26002"/>
                </a:lnTo>
                <a:lnTo>
                  <a:pt x="1018408" y="26002"/>
                </a:lnTo>
                <a:lnTo>
                  <a:pt x="1018408" y="39003"/>
                </a:lnTo>
                <a:lnTo>
                  <a:pt x="1040076" y="39003"/>
                </a:lnTo>
                <a:lnTo>
                  <a:pt x="1040076" y="43337"/>
                </a:lnTo>
                <a:lnTo>
                  <a:pt x="1105081" y="43337"/>
                </a:lnTo>
                <a:lnTo>
                  <a:pt x="1105081" y="56338"/>
                </a:lnTo>
                <a:lnTo>
                  <a:pt x="1135416" y="56338"/>
                </a:lnTo>
                <a:lnTo>
                  <a:pt x="1135416" y="69339"/>
                </a:lnTo>
                <a:lnTo>
                  <a:pt x="1278427" y="69339"/>
                </a:lnTo>
                <a:lnTo>
                  <a:pt x="1278427" y="78006"/>
                </a:lnTo>
                <a:lnTo>
                  <a:pt x="1313096" y="78006"/>
                </a:lnTo>
                <a:lnTo>
                  <a:pt x="1313096" y="91007"/>
                </a:lnTo>
                <a:lnTo>
                  <a:pt x="1382434" y="91007"/>
                </a:lnTo>
                <a:lnTo>
                  <a:pt x="1382434" y="104008"/>
                </a:lnTo>
                <a:lnTo>
                  <a:pt x="1443106" y="104008"/>
                </a:lnTo>
                <a:lnTo>
                  <a:pt x="1443106" y="112675"/>
                </a:lnTo>
                <a:lnTo>
                  <a:pt x="1555780" y="112675"/>
                </a:lnTo>
                <a:lnTo>
                  <a:pt x="1555780" y="125676"/>
                </a:lnTo>
                <a:lnTo>
                  <a:pt x="1694457" y="125676"/>
                </a:lnTo>
                <a:lnTo>
                  <a:pt x="1694457" y="143011"/>
                </a:lnTo>
                <a:lnTo>
                  <a:pt x="2283833" y="143011"/>
                </a:lnTo>
                <a:lnTo>
                  <a:pt x="2283833" y="169013"/>
                </a:lnTo>
                <a:lnTo>
                  <a:pt x="2322836" y="169013"/>
                </a:lnTo>
                <a:lnTo>
                  <a:pt x="2322836" y="173346"/>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457063"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nvGrpSpPr>
          <p:cNvPr id="18" name="Group 17">
            <a:extLst>
              <a:ext uri="{FF2B5EF4-FFF2-40B4-BE49-F238E27FC236}">
                <a16:creationId xmlns:a16="http://schemas.microsoft.com/office/drawing/2014/main" id="{CD261E3F-29C3-48A5-894D-DF4579808AAD}"/>
              </a:ext>
            </a:extLst>
          </p:cNvPr>
          <p:cNvGrpSpPr/>
          <p:nvPr/>
        </p:nvGrpSpPr>
        <p:grpSpPr>
          <a:xfrm>
            <a:off x="7898766" y="4122656"/>
            <a:ext cx="2501152" cy="1063750"/>
            <a:chOff x="7846493" y="3824219"/>
            <a:chExt cx="2501152" cy="1063750"/>
          </a:xfrm>
        </p:grpSpPr>
        <p:sp>
          <p:nvSpPr>
            <p:cNvPr id="385" name="TextBox 384">
              <a:extLst>
                <a:ext uri="{FF2B5EF4-FFF2-40B4-BE49-F238E27FC236}">
                  <a16:creationId xmlns:a16="http://schemas.microsoft.com/office/drawing/2014/main" id="{4B98C1AC-35FD-41EA-AF43-57D5CBDEFBD5}"/>
                </a:ext>
              </a:extLst>
            </p:cNvPr>
            <p:cNvSpPr txBox="1"/>
            <p:nvPr/>
          </p:nvSpPr>
          <p:spPr>
            <a:xfrm>
              <a:off x="8071199" y="4303194"/>
              <a:ext cx="2199371" cy="584775"/>
            </a:xfrm>
            <a:prstGeom prst="rect">
              <a:avLst/>
            </a:prstGeom>
            <a:noFill/>
          </p:spPr>
          <p:txBody>
            <a:bodyPr wrap="square" rtlCol="0">
              <a:spAutoFit/>
            </a:bodyPr>
            <a:lstStyle/>
            <a:p>
              <a:pPr marL="0" marR="0" lvl="0" indent="0" algn="l" defTabSz="45706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VRd/ASCT		81 </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			82</a:t>
              </a:r>
            </a:p>
          </p:txBody>
        </p:sp>
        <p:cxnSp>
          <p:nvCxnSpPr>
            <p:cNvPr id="416" name="Straight Connector 415">
              <a:extLst>
                <a:ext uri="{FF2B5EF4-FFF2-40B4-BE49-F238E27FC236}">
                  <a16:creationId xmlns:a16="http://schemas.microsoft.com/office/drawing/2014/main" id="{8F91651C-285B-4222-A55A-31FFA601CA72}"/>
                </a:ext>
              </a:extLst>
            </p:cNvPr>
            <p:cNvCxnSpPr/>
            <p:nvPr/>
          </p:nvCxnSpPr>
          <p:spPr bwMode="auto">
            <a:xfrm flipH="1">
              <a:off x="7846493" y="4461949"/>
              <a:ext cx="212205" cy="0"/>
            </a:xfrm>
            <a:prstGeom prst="line">
              <a:avLst/>
            </a:prstGeom>
            <a:noFill/>
            <a:ln w="28575" cap="flat" cmpd="sng" algn="ctr">
              <a:solidFill>
                <a:schemeClr val="accent3"/>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7C461A56-3ADA-4F1C-BCCF-22350D56DD33}"/>
                </a:ext>
              </a:extLst>
            </p:cNvPr>
            <p:cNvCxnSpPr/>
            <p:nvPr/>
          </p:nvCxnSpPr>
          <p:spPr bwMode="auto">
            <a:xfrm flipH="1">
              <a:off x="7846493" y="4712627"/>
              <a:ext cx="212205" cy="0"/>
            </a:xfrm>
            <a:prstGeom prst="line">
              <a:avLst/>
            </a:prstGeom>
            <a:noFill/>
            <a:ln w="28575" cap="flat" cmpd="sng" algn="ctr">
              <a:solidFill>
                <a:schemeClr val="accent1"/>
              </a:solidFill>
              <a:prstDash val="solid"/>
              <a:round/>
              <a:headEnd type="none" w="med" len="med"/>
              <a:tailEnd type="none" w="med" len="med"/>
            </a:ln>
            <a:effectLst/>
          </p:spPr>
        </p:cxnSp>
        <p:sp>
          <p:nvSpPr>
            <p:cNvPr id="421" name="TextBox 420">
              <a:extLst>
                <a:ext uri="{FF2B5EF4-FFF2-40B4-BE49-F238E27FC236}">
                  <a16:creationId xmlns:a16="http://schemas.microsoft.com/office/drawing/2014/main" id="{A11B4FF7-FA88-4F8A-864A-0C12A4CFB748}"/>
                </a:ext>
              </a:extLst>
            </p:cNvPr>
            <p:cNvSpPr txBox="1"/>
            <p:nvPr/>
          </p:nvSpPr>
          <p:spPr>
            <a:xfrm>
              <a:off x="8960726" y="3824219"/>
              <a:ext cx="1386919" cy="584775"/>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4-Yr </a:t>
              </a:r>
            </a:p>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 %</a:t>
              </a:r>
            </a:p>
          </p:txBody>
        </p:sp>
      </p:grpSp>
      <p:sp>
        <p:nvSpPr>
          <p:cNvPr id="422" name="TextBox 421">
            <a:extLst>
              <a:ext uri="{FF2B5EF4-FFF2-40B4-BE49-F238E27FC236}">
                <a16:creationId xmlns:a16="http://schemas.microsoft.com/office/drawing/2014/main" id="{4E2F7D62-1911-4A5C-ADBC-47A7D1C9334B}"/>
              </a:ext>
            </a:extLst>
          </p:cNvPr>
          <p:cNvSpPr txBox="1"/>
          <p:nvPr/>
        </p:nvSpPr>
        <p:spPr>
          <a:xfrm>
            <a:off x="6190685" y="5751867"/>
            <a:ext cx="1398929" cy="646331"/>
          </a:xfrm>
          <a:prstGeom prst="rect">
            <a:avLst/>
          </a:prstGeom>
          <a:noFill/>
        </p:spPr>
        <p:txBody>
          <a:bodyPr wrap="square" rtlCol="0">
            <a:spAutoFit/>
          </a:bodyPr>
          <a:lstStyle/>
          <a:p>
            <a:pPr marL="0" marR="0" lvl="0" indent="0" algn="r" defTabSz="457063"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VRd/ASCT</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VRd</a:t>
            </a:r>
          </a:p>
        </p:txBody>
      </p:sp>
      <p:sp>
        <p:nvSpPr>
          <p:cNvPr id="425" name="TextBox 424">
            <a:extLst>
              <a:ext uri="{FF2B5EF4-FFF2-40B4-BE49-F238E27FC236}">
                <a16:creationId xmlns:a16="http://schemas.microsoft.com/office/drawing/2014/main" id="{D8E4C576-430B-46FD-A583-02CFDB796B90}"/>
              </a:ext>
            </a:extLst>
          </p:cNvPr>
          <p:cNvSpPr txBox="1"/>
          <p:nvPr/>
        </p:nvSpPr>
        <p:spPr>
          <a:xfrm>
            <a:off x="2776309" y="3350603"/>
            <a:ext cx="2308402" cy="338554"/>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(Primary Endpoint)</a:t>
            </a:r>
          </a:p>
        </p:txBody>
      </p:sp>
      <p:sp>
        <p:nvSpPr>
          <p:cNvPr id="426" name="TextBox 425">
            <a:extLst>
              <a:ext uri="{FF2B5EF4-FFF2-40B4-BE49-F238E27FC236}">
                <a16:creationId xmlns:a16="http://schemas.microsoft.com/office/drawing/2014/main" id="{267E5395-CA56-4DB1-B2F7-1050406D6AAC}"/>
              </a:ext>
            </a:extLst>
          </p:cNvPr>
          <p:cNvSpPr txBox="1"/>
          <p:nvPr/>
        </p:nvSpPr>
        <p:spPr>
          <a:xfrm>
            <a:off x="8552257" y="3270543"/>
            <a:ext cx="2308402" cy="338554"/>
          </a:xfrm>
          <a:prstGeom prst="rect">
            <a:avLst/>
          </a:prstGeom>
          <a:noFill/>
        </p:spPr>
        <p:txBody>
          <a:bodyPr wrap="square" rtlCol="0">
            <a:spAutoFit/>
          </a:bodyPr>
          <a:lstStyle/>
          <a:p>
            <a:pPr marL="0" marR="0" lvl="0" indent="0" algn="ctr" defTabSz="45706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a:t>
            </a:r>
          </a:p>
        </p:txBody>
      </p:sp>
      <p:sp>
        <p:nvSpPr>
          <p:cNvPr id="4" name="Text Box 15">
            <a:extLst>
              <a:ext uri="{FF2B5EF4-FFF2-40B4-BE49-F238E27FC236}">
                <a16:creationId xmlns:a16="http://schemas.microsoft.com/office/drawing/2014/main" id="{6C839831-722E-C215-522D-7DF804390A26}"/>
              </a:ext>
            </a:extLst>
          </p:cNvPr>
          <p:cNvSpPr txBox="1">
            <a:spLocks noChangeArrowheads="1"/>
          </p:cNvSpPr>
          <p:nvPr/>
        </p:nvSpPr>
        <p:spPr bwMode="auto">
          <a:xfrm>
            <a:off x="422178"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Attal. NEJM. 2017;376:1311.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cxnSp>
        <p:nvCxnSpPr>
          <p:cNvPr id="19" name="Straight Arrow Connector 18">
            <a:extLst>
              <a:ext uri="{FF2B5EF4-FFF2-40B4-BE49-F238E27FC236}">
                <a16:creationId xmlns:a16="http://schemas.microsoft.com/office/drawing/2014/main" id="{BB403A78-7715-7915-8299-D670EBA3ABE3}"/>
              </a:ext>
            </a:extLst>
          </p:cNvPr>
          <p:cNvCxnSpPr/>
          <p:nvPr/>
        </p:nvCxnSpPr>
        <p:spPr bwMode="auto">
          <a:xfrm>
            <a:off x="6447277" y="1910487"/>
            <a:ext cx="532475" cy="0"/>
          </a:xfrm>
          <a:prstGeom prst="straightConnector1">
            <a:avLst/>
          </a:prstGeom>
          <a:noFill/>
          <a:ln w="28575" cap="flat" cmpd="sng" algn="ctr">
            <a:solidFill>
              <a:schemeClr val="bg1"/>
            </a:solidFill>
            <a:prstDash val="solid"/>
            <a:round/>
            <a:headEnd type="none" w="med" len="med"/>
            <a:tailEnd type="triangle"/>
          </a:ln>
          <a:effectLst/>
        </p:spPr>
      </p:cxnSp>
      <p:cxnSp>
        <p:nvCxnSpPr>
          <p:cNvPr id="32" name="Straight Arrow Connector 31">
            <a:extLst>
              <a:ext uri="{FF2B5EF4-FFF2-40B4-BE49-F238E27FC236}">
                <a16:creationId xmlns:a16="http://schemas.microsoft.com/office/drawing/2014/main" id="{3B1B7FA4-1653-A3DE-A214-A47F5C469910}"/>
              </a:ext>
            </a:extLst>
          </p:cNvPr>
          <p:cNvCxnSpPr>
            <a:cxnSpLocks/>
          </p:cNvCxnSpPr>
          <p:nvPr/>
        </p:nvCxnSpPr>
        <p:spPr bwMode="auto">
          <a:xfrm>
            <a:off x="6447277" y="2594406"/>
            <a:ext cx="532475" cy="0"/>
          </a:xfrm>
          <a:prstGeom prst="straightConnector1">
            <a:avLst/>
          </a:prstGeom>
          <a:noFill/>
          <a:ln w="28575" cap="flat" cmpd="sng" algn="ctr">
            <a:solidFill>
              <a:schemeClr val="bg1"/>
            </a:solidFill>
            <a:prstDash val="solid"/>
            <a:round/>
            <a:headEnd type="none" w="med" len="med"/>
            <a:tailEnd type="triangle"/>
          </a:ln>
          <a:effectLst/>
        </p:spPr>
      </p:cxnSp>
      <p:cxnSp>
        <p:nvCxnSpPr>
          <p:cNvPr id="40" name="Straight Arrow Connector 39">
            <a:extLst>
              <a:ext uri="{FF2B5EF4-FFF2-40B4-BE49-F238E27FC236}">
                <a16:creationId xmlns:a16="http://schemas.microsoft.com/office/drawing/2014/main" id="{D053544D-1DB2-3D15-FFC7-D4A7803FFECC}"/>
              </a:ext>
            </a:extLst>
          </p:cNvPr>
          <p:cNvCxnSpPr>
            <a:cxnSpLocks/>
          </p:cNvCxnSpPr>
          <p:nvPr/>
        </p:nvCxnSpPr>
        <p:spPr bwMode="auto">
          <a:xfrm>
            <a:off x="8785114" y="1910487"/>
            <a:ext cx="655703" cy="254111"/>
          </a:xfrm>
          <a:prstGeom prst="straightConnector1">
            <a:avLst/>
          </a:prstGeom>
          <a:noFill/>
          <a:ln w="28575" cap="flat" cmpd="sng" algn="ctr">
            <a:solidFill>
              <a:schemeClr val="bg1"/>
            </a:solidFill>
            <a:prstDash val="solid"/>
            <a:round/>
            <a:headEnd type="none" w="med" len="med"/>
            <a:tailEnd type="triangle"/>
          </a:ln>
          <a:effectLst/>
        </p:spPr>
      </p:cxnSp>
      <p:cxnSp>
        <p:nvCxnSpPr>
          <p:cNvPr id="42" name="Straight Arrow Connector 41">
            <a:extLst>
              <a:ext uri="{FF2B5EF4-FFF2-40B4-BE49-F238E27FC236}">
                <a16:creationId xmlns:a16="http://schemas.microsoft.com/office/drawing/2014/main" id="{A5729ED1-4ED0-47A4-92D1-00DE137568BC}"/>
              </a:ext>
            </a:extLst>
          </p:cNvPr>
          <p:cNvCxnSpPr>
            <a:cxnSpLocks/>
          </p:cNvCxnSpPr>
          <p:nvPr/>
        </p:nvCxnSpPr>
        <p:spPr bwMode="auto">
          <a:xfrm flipV="1">
            <a:off x="8818954" y="2287009"/>
            <a:ext cx="638272" cy="336494"/>
          </a:xfrm>
          <a:prstGeom prst="straightConnector1">
            <a:avLst/>
          </a:prstGeom>
          <a:noFill/>
          <a:ln w="28575" cap="flat" cmpd="sng" algn="ctr">
            <a:solidFill>
              <a:schemeClr val="bg1"/>
            </a:solidFill>
            <a:prstDash val="solid"/>
            <a:round/>
            <a:headEnd type="none" w="med" len="med"/>
            <a:tailEnd type="triangle"/>
          </a:ln>
          <a:effectLst/>
        </p:spPr>
      </p:cxnSp>
      <p:sp>
        <p:nvSpPr>
          <p:cNvPr id="54" name="TextBox 53">
            <a:extLst>
              <a:ext uri="{FF2B5EF4-FFF2-40B4-BE49-F238E27FC236}">
                <a16:creationId xmlns:a16="http://schemas.microsoft.com/office/drawing/2014/main" id="{067B7E84-155C-91DA-C282-6AB4AC994BA0}"/>
              </a:ext>
            </a:extLst>
          </p:cNvPr>
          <p:cNvSpPr txBox="1"/>
          <p:nvPr/>
        </p:nvSpPr>
        <p:spPr bwMode="auto">
          <a:xfrm>
            <a:off x="3264623" y="1237105"/>
            <a:ext cx="16036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IN" dirty="0">
                <a:solidFill>
                  <a:schemeClr val="bg1"/>
                </a:solidFill>
                <a:latin typeface="Calibri" panose="020F0502020204030204" pitchFamily="34" charset="0"/>
              </a:rPr>
              <a:t>Induction</a:t>
            </a:r>
          </a:p>
        </p:txBody>
      </p:sp>
      <p:sp>
        <p:nvSpPr>
          <p:cNvPr id="55" name="TextBox 54">
            <a:extLst>
              <a:ext uri="{FF2B5EF4-FFF2-40B4-BE49-F238E27FC236}">
                <a16:creationId xmlns:a16="http://schemas.microsoft.com/office/drawing/2014/main" id="{FF96D5D3-9E15-11CB-EC90-93DF68A388FA}"/>
              </a:ext>
            </a:extLst>
          </p:cNvPr>
          <p:cNvSpPr txBox="1"/>
          <p:nvPr/>
        </p:nvSpPr>
        <p:spPr bwMode="auto">
          <a:xfrm>
            <a:off x="6967767" y="1234473"/>
            <a:ext cx="16036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IN" dirty="0">
                <a:solidFill>
                  <a:schemeClr val="bg1"/>
                </a:solidFill>
                <a:latin typeface="Calibri" panose="020F0502020204030204" pitchFamily="34" charset="0"/>
              </a:rPr>
              <a:t>Consolidation</a:t>
            </a:r>
          </a:p>
        </p:txBody>
      </p:sp>
      <p:sp>
        <p:nvSpPr>
          <p:cNvPr id="65536" name="Rectangle 28">
            <a:extLst>
              <a:ext uri="{FF2B5EF4-FFF2-40B4-BE49-F238E27FC236}">
                <a16:creationId xmlns:a16="http://schemas.microsoft.com/office/drawing/2014/main" id="{39BBCFD8-AC3D-47FF-E336-487C62B7658C}"/>
              </a:ext>
            </a:extLst>
          </p:cNvPr>
          <p:cNvSpPr>
            <a:spLocks noChangeArrowheads="1"/>
          </p:cNvSpPr>
          <p:nvPr/>
        </p:nvSpPr>
        <p:spPr bwMode="auto">
          <a:xfrm>
            <a:off x="5031737" y="1596854"/>
            <a:ext cx="1269675" cy="64008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lang="en-US" altLang="en-US" sz="1799" dirty="0">
                <a:solidFill>
                  <a:srgbClr val="FFFFFF"/>
                </a:solidFill>
                <a:ea typeface="MS PGothic" panose="020B0600070205080204" pitchFamily="34" charset="-128"/>
              </a:rPr>
              <a:t>Stem cell</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lang="en-US" altLang="en-US" sz="1799" dirty="0">
                <a:solidFill>
                  <a:srgbClr val="FFFFFF"/>
                </a:solidFill>
                <a:ea typeface="MS PGothic" panose="020B0600070205080204" pitchFamily="34" charset="-128"/>
              </a:rPr>
              <a:t>mobilization</a:t>
            </a:r>
            <a:endParaRPr kumimoji="0" lang="en-US" altLang="en-US" sz="1799"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65537" name="Rectangle 28">
            <a:extLst>
              <a:ext uri="{FF2B5EF4-FFF2-40B4-BE49-F238E27FC236}">
                <a16:creationId xmlns:a16="http://schemas.microsoft.com/office/drawing/2014/main" id="{A0FBFFEE-4739-8242-26C4-F14272E41D28}"/>
              </a:ext>
            </a:extLst>
          </p:cNvPr>
          <p:cNvSpPr>
            <a:spLocks noChangeArrowheads="1"/>
          </p:cNvSpPr>
          <p:nvPr/>
        </p:nvSpPr>
        <p:spPr bwMode="auto">
          <a:xfrm>
            <a:off x="5044049" y="2341767"/>
            <a:ext cx="1246340" cy="64008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lang="en-US" altLang="en-US" sz="1799" dirty="0">
                <a:solidFill>
                  <a:srgbClr val="FFFFFF"/>
                </a:solidFill>
                <a:ea typeface="MS PGothic" panose="020B0600070205080204" pitchFamily="34" charset="-128"/>
              </a:rPr>
              <a:t>Stem cell</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lang="en-US" altLang="en-US" sz="1799" dirty="0">
                <a:solidFill>
                  <a:srgbClr val="FFFFFF"/>
                </a:solidFill>
                <a:ea typeface="MS PGothic" panose="020B0600070205080204" pitchFamily="34" charset="-128"/>
              </a:rPr>
              <a:t>mobilization</a:t>
            </a:r>
            <a:endParaRPr kumimoji="0" lang="en-US" altLang="en-US" sz="1799"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65538" name="Straight Arrow Connector 65537">
            <a:extLst>
              <a:ext uri="{FF2B5EF4-FFF2-40B4-BE49-F238E27FC236}">
                <a16:creationId xmlns:a16="http://schemas.microsoft.com/office/drawing/2014/main" id="{A5C61383-A1E7-021E-489D-DB8B2116085A}"/>
              </a:ext>
            </a:extLst>
          </p:cNvPr>
          <p:cNvCxnSpPr/>
          <p:nvPr/>
        </p:nvCxnSpPr>
        <p:spPr bwMode="auto">
          <a:xfrm>
            <a:off x="4442481" y="2623503"/>
            <a:ext cx="532475" cy="0"/>
          </a:xfrm>
          <a:prstGeom prst="straightConnector1">
            <a:avLst/>
          </a:prstGeom>
          <a:noFill/>
          <a:ln w="28575" cap="flat" cmpd="sng" algn="ctr">
            <a:solidFill>
              <a:schemeClr val="bg1"/>
            </a:solidFill>
            <a:prstDash val="solid"/>
            <a:round/>
            <a:headEnd type="none" w="med" len="med"/>
            <a:tailEnd type="triangle"/>
          </a:ln>
          <a:effectLst/>
        </p:spPr>
      </p:cxnSp>
      <p:cxnSp>
        <p:nvCxnSpPr>
          <p:cNvPr id="65539" name="Straight Arrow Connector 65538">
            <a:extLst>
              <a:ext uri="{FF2B5EF4-FFF2-40B4-BE49-F238E27FC236}">
                <a16:creationId xmlns:a16="http://schemas.microsoft.com/office/drawing/2014/main" id="{267CD509-7128-4EE8-5274-8BB8600EC647}"/>
              </a:ext>
            </a:extLst>
          </p:cNvPr>
          <p:cNvCxnSpPr/>
          <p:nvPr/>
        </p:nvCxnSpPr>
        <p:spPr bwMode="auto">
          <a:xfrm>
            <a:off x="4442481" y="1910487"/>
            <a:ext cx="532475" cy="0"/>
          </a:xfrm>
          <a:prstGeom prst="straightConnector1">
            <a:avLst/>
          </a:prstGeom>
          <a:noFill/>
          <a:ln w="28575" cap="flat" cmpd="sng" algn="ctr">
            <a:solidFill>
              <a:schemeClr val="bg1"/>
            </a:solidFill>
            <a:prstDash val="solid"/>
            <a:round/>
            <a:headEnd type="none" w="med" len="med"/>
            <a:tailEnd type="triangle"/>
          </a:ln>
          <a:effectLst/>
        </p:spPr>
      </p:cxn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DETERMINATION: RVd ± ASCT in Newly Diagnosed MM</a:t>
            </a:r>
            <a:endParaRPr lang="en-US" altLang="en-US" dirty="0"/>
          </a:p>
        </p:txBody>
      </p:sp>
      <p:sp>
        <p:nvSpPr>
          <p:cNvPr id="5" name="Content Placeholder 4">
            <a:extLst>
              <a:ext uri="{FF2B5EF4-FFF2-40B4-BE49-F238E27FC236}">
                <a16:creationId xmlns:a16="http://schemas.microsoft.com/office/drawing/2014/main" id="{DDE18443-6DFF-1A83-FF8E-FD2D9B84D131}"/>
              </a:ext>
            </a:extLst>
          </p:cNvPr>
          <p:cNvSpPr>
            <a:spLocks noGrp="1"/>
          </p:cNvSpPr>
          <p:nvPr>
            <p:ph idx="1"/>
          </p:nvPr>
        </p:nvSpPr>
        <p:spPr>
          <a:xfrm>
            <a:off x="604675" y="1479180"/>
            <a:ext cx="11339086" cy="4650686"/>
          </a:xfrm>
        </p:spPr>
        <p:txBody>
          <a:bodyPr/>
          <a:lstStyle/>
          <a:p>
            <a:r>
              <a:rPr lang="en-US" sz="2400" dirty="0"/>
              <a:t>Multicenter, randomized, phase III study</a:t>
            </a:r>
          </a:p>
          <a:p>
            <a:endParaRPr lang="en-US" sz="2400" dirty="0"/>
          </a:p>
          <a:p>
            <a:endParaRPr lang="en-US" sz="2400" dirty="0"/>
          </a:p>
          <a:p>
            <a:endParaRPr lang="en-US" sz="2400" dirty="0"/>
          </a:p>
          <a:p>
            <a:endParaRPr lang="en-US" sz="2400" dirty="0"/>
          </a:p>
          <a:p>
            <a:endParaRPr lang="en-US" sz="2400" dirty="0"/>
          </a:p>
          <a:p>
            <a:endParaRPr lang="en-US" sz="2400" dirty="0"/>
          </a:p>
          <a:p>
            <a:endParaRPr lang="en-US" sz="2400" dirty="0"/>
          </a:p>
          <a:p>
            <a:r>
              <a:rPr lang="en-US" sz="2400" dirty="0"/>
              <a:t>No difference in OS for RVd alone vs RVd + ASCT (HR: 1.10; 95% CI: 0.73-1.65; </a:t>
            </a:r>
            <a:r>
              <a:rPr lang="en-US" sz="2400" i="1" dirty="0"/>
              <a:t>P </a:t>
            </a:r>
            <a:r>
              <a:rPr lang="en-US" sz="2400" dirty="0"/>
              <a:t>&gt;.99)   </a:t>
            </a:r>
          </a:p>
        </p:txBody>
      </p:sp>
      <p:sp>
        <p:nvSpPr>
          <p:cNvPr id="9" name="Text Box 15">
            <a:extLst>
              <a:ext uri="{FF2B5EF4-FFF2-40B4-BE49-F238E27FC236}">
                <a16:creationId xmlns:a16="http://schemas.microsoft.com/office/drawing/2014/main" id="{5E6A0EE5-439E-BC90-B544-520A169BCFC5}"/>
              </a:ext>
            </a:extLst>
          </p:cNvPr>
          <p:cNvSpPr txBox="1">
            <a:spLocks noChangeArrowheads="1"/>
          </p:cNvSpPr>
          <p:nvPr/>
        </p:nvSpPr>
        <p:spPr bwMode="auto">
          <a:xfrm>
            <a:off x="422178"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Richardson. NEJM. 2022;387:132.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nvGrpSpPr>
          <p:cNvPr id="4" name="Group 3">
            <a:extLst>
              <a:ext uri="{FF2B5EF4-FFF2-40B4-BE49-F238E27FC236}">
                <a16:creationId xmlns:a16="http://schemas.microsoft.com/office/drawing/2014/main" id="{4EAD195B-D911-D7AB-5967-B727699793CD}"/>
              </a:ext>
            </a:extLst>
          </p:cNvPr>
          <p:cNvGrpSpPr/>
          <p:nvPr/>
        </p:nvGrpSpPr>
        <p:grpSpPr>
          <a:xfrm>
            <a:off x="1670811" y="1829687"/>
            <a:ext cx="9557956" cy="3903658"/>
            <a:chOff x="2089101" y="1429773"/>
            <a:chExt cx="9557956" cy="3903658"/>
          </a:xfrm>
        </p:grpSpPr>
        <p:grpSp>
          <p:nvGrpSpPr>
            <p:cNvPr id="115" name="Group 114">
              <a:extLst>
                <a:ext uri="{FF2B5EF4-FFF2-40B4-BE49-F238E27FC236}">
                  <a16:creationId xmlns:a16="http://schemas.microsoft.com/office/drawing/2014/main" id="{348D7142-B2E8-CA6E-951C-BD062B00459C}"/>
                </a:ext>
              </a:extLst>
            </p:cNvPr>
            <p:cNvGrpSpPr/>
            <p:nvPr/>
          </p:nvGrpSpPr>
          <p:grpSpPr>
            <a:xfrm>
              <a:off x="2900109" y="1900963"/>
              <a:ext cx="6995971" cy="1792617"/>
              <a:chOff x="2900109" y="1693534"/>
              <a:chExt cx="6995971" cy="1964066"/>
            </a:xfrm>
          </p:grpSpPr>
          <p:sp>
            <p:nvSpPr>
              <p:cNvPr id="112" name="Freeform 111">
                <a:extLst>
                  <a:ext uri="{FF2B5EF4-FFF2-40B4-BE49-F238E27FC236}">
                    <a16:creationId xmlns:a16="http://schemas.microsoft.com/office/drawing/2014/main" id="{CEEF3B2D-5BC2-E5AF-8CD2-26874B1DBC46}"/>
                  </a:ext>
                </a:extLst>
              </p:cNvPr>
              <p:cNvSpPr/>
              <p:nvPr/>
            </p:nvSpPr>
            <p:spPr bwMode="auto">
              <a:xfrm>
                <a:off x="2900109" y="1693534"/>
                <a:ext cx="2916341" cy="1271503"/>
              </a:xfrm>
              <a:custGeom>
                <a:avLst/>
                <a:gdLst>
                  <a:gd name="connsiteX0" fmla="*/ 0 w 2916341"/>
                  <a:gd name="connsiteY0" fmla="*/ 0 h 1271503"/>
                  <a:gd name="connsiteX1" fmla="*/ 140677 w 2916341"/>
                  <a:gd name="connsiteY1" fmla="*/ 0 h 1271503"/>
                  <a:gd name="connsiteX2" fmla="*/ 243479 w 2916341"/>
                  <a:gd name="connsiteY2" fmla="*/ 124445 h 1271503"/>
                  <a:gd name="connsiteX3" fmla="*/ 486958 w 2916341"/>
                  <a:gd name="connsiteY3" fmla="*/ 162319 h 1271503"/>
                  <a:gd name="connsiteX4" fmla="*/ 524833 w 2916341"/>
                  <a:gd name="connsiteY4" fmla="*/ 232658 h 1271503"/>
                  <a:gd name="connsiteX5" fmla="*/ 573529 w 2916341"/>
                  <a:gd name="connsiteY5" fmla="*/ 243479 h 1271503"/>
                  <a:gd name="connsiteX6" fmla="*/ 714206 w 2916341"/>
                  <a:gd name="connsiteY6" fmla="*/ 422030 h 1271503"/>
                  <a:gd name="connsiteX7" fmla="*/ 714206 w 2916341"/>
                  <a:gd name="connsiteY7" fmla="*/ 422030 h 1271503"/>
                  <a:gd name="connsiteX8" fmla="*/ 762902 w 2916341"/>
                  <a:gd name="connsiteY8" fmla="*/ 427441 h 1271503"/>
                  <a:gd name="connsiteX9" fmla="*/ 838651 w 2916341"/>
                  <a:gd name="connsiteY9" fmla="*/ 551886 h 1271503"/>
                  <a:gd name="connsiteX10" fmla="*/ 914400 w 2916341"/>
                  <a:gd name="connsiteY10" fmla="*/ 557297 h 1271503"/>
                  <a:gd name="connsiteX11" fmla="*/ 957685 w 2916341"/>
                  <a:gd name="connsiteY11" fmla="*/ 605993 h 1271503"/>
                  <a:gd name="connsiteX12" fmla="*/ 1017202 w 2916341"/>
                  <a:gd name="connsiteY12" fmla="*/ 611403 h 1271503"/>
                  <a:gd name="connsiteX13" fmla="*/ 1060487 w 2916341"/>
                  <a:gd name="connsiteY13" fmla="*/ 660099 h 1271503"/>
                  <a:gd name="connsiteX14" fmla="*/ 1060487 w 2916341"/>
                  <a:gd name="connsiteY14" fmla="*/ 660099 h 1271503"/>
                  <a:gd name="connsiteX15" fmla="*/ 1109183 w 2916341"/>
                  <a:gd name="connsiteY15" fmla="*/ 665510 h 1271503"/>
                  <a:gd name="connsiteX16" fmla="*/ 1141647 w 2916341"/>
                  <a:gd name="connsiteY16" fmla="*/ 714206 h 1271503"/>
                  <a:gd name="connsiteX17" fmla="*/ 1228218 w 2916341"/>
                  <a:gd name="connsiteY17" fmla="*/ 725027 h 1271503"/>
                  <a:gd name="connsiteX18" fmla="*/ 1260682 w 2916341"/>
                  <a:gd name="connsiteY18" fmla="*/ 768312 h 1271503"/>
                  <a:gd name="connsiteX19" fmla="*/ 1303967 w 2916341"/>
                  <a:gd name="connsiteY19" fmla="*/ 773723 h 1271503"/>
                  <a:gd name="connsiteX20" fmla="*/ 1347252 w 2916341"/>
                  <a:gd name="connsiteY20" fmla="*/ 833240 h 1271503"/>
                  <a:gd name="connsiteX21" fmla="*/ 1347252 w 2916341"/>
                  <a:gd name="connsiteY21" fmla="*/ 833240 h 1271503"/>
                  <a:gd name="connsiteX22" fmla="*/ 1401358 w 2916341"/>
                  <a:gd name="connsiteY22" fmla="*/ 833240 h 1271503"/>
                  <a:gd name="connsiteX23" fmla="*/ 1450054 w 2916341"/>
                  <a:gd name="connsiteY23" fmla="*/ 881936 h 1271503"/>
                  <a:gd name="connsiteX24" fmla="*/ 1547446 w 2916341"/>
                  <a:gd name="connsiteY24" fmla="*/ 881936 h 1271503"/>
                  <a:gd name="connsiteX25" fmla="*/ 1547446 w 2916341"/>
                  <a:gd name="connsiteY25" fmla="*/ 903578 h 1271503"/>
                  <a:gd name="connsiteX26" fmla="*/ 1628606 w 2916341"/>
                  <a:gd name="connsiteY26" fmla="*/ 903578 h 1271503"/>
                  <a:gd name="connsiteX27" fmla="*/ 1628606 w 2916341"/>
                  <a:gd name="connsiteY27" fmla="*/ 952274 h 1271503"/>
                  <a:gd name="connsiteX28" fmla="*/ 1688123 w 2916341"/>
                  <a:gd name="connsiteY28" fmla="*/ 952274 h 1271503"/>
                  <a:gd name="connsiteX29" fmla="*/ 1688123 w 2916341"/>
                  <a:gd name="connsiteY29" fmla="*/ 990149 h 1271503"/>
                  <a:gd name="connsiteX30" fmla="*/ 1790925 w 2916341"/>
                  <a:gd name="connsiteY30" fmla="*/ 990149 h 1271503"/>
                  <a:gd name="connsiteX31" fmla="*/ 1812568 w 2916341"/>
                  <a:gd name="connsiteY31" fmla="*/ 1011792 h 1271503"/>
                  <a:gd name="connsiteX32" fmla="*/ 1872085 w 2916341"/>
                  <a:gd name="connsiteY32" fmla="*/ 1011792 h 1271503"/>
                  <a:gd name="connsiteX33" fmla="*/ 1872085 w 2916341"/>
                  <a:gd name="connsiteY33" fmla="*/ 1049666 h 1271503"/>
                  <a:gd name="connsiteX34" fmla="*/ 1931602 w 2916341"/>
                  <a:gd name="connsiteY34" fmla="*/ 1049666 h 1271503"/>
                  <a:gd name="connsiteX35" fmla="*/ 1931602 w 2916341"/>
                  <a:gd name="connsiteY35" fmla="*/ 1049666 h 1271503"/>
                  <a:gd name="connsiteX36" fmla="*/ 1931602 w 2916341"/>
                  <a:gd name="connsiteY36" fmla="*/ 1049666 h 1271503"/>
                  <a:gd name="connsiteX37" fmla="*/ 1931602 w 2916341"/>
                  <a:gd name="connsiteY37" fmla="*/ 1049666 h 1271503"/>
                  <a:gd name="connsiteX38" fmla="*/ 2039815 w 2916341"/>
                  <a:gd name="connsiteY38" fmla="*/ 1065898 h 1271503"/>
                  <a:gd name="connsiteX39" fmla="*/ 2072279 w 2916341"/>
                  <a:gd name="connsiteY39" fmla="*/ 1098362 h 1271503"/>
                  <a:gd name="connsiteX40" fmla="*/ 2148028 w 2916341"/>
                  <a:gd name="connsiteY40" fmla="*/ 1103773 h 1271503"/>
                  <a:gd name="connsiteX41" fmla="*/ 2158850 w 2916341"/>
                  <a:gd name="connsiteY41" fmla="*/ 1130826 h 1271503"/>
                  <a:gd name="connsiteX42" fmla="*/ 2261652 w 2916341"/>
                  <a:gd name="connsiteY42" fmla="*/ 1136236 h 1271503"/>
                  <a:gd name="connsiteX43" fmla="*/ 2267063 w 2916341"/>
                  <a:gd name="connsiteY43" fmla="*/ 1152468 h 1271503"/>
                  <a:gd name="connsiteX44" fmla="*/ 2321169 w 2916341"/>
                  <a:gd name="connsiteY44" fmla="*/ 1152468 h 1271503"/>
                  <a:gd name="connsiteX45" fmla="*/ 2321169 w 2916341"/>
                  <a:gd name="connsiteY45" fmla="*/ 1179522 h 1271503"/>
                  <a:gd name="connsiteX46" fmla="*/ 2521363 w 2916341"/>
                  <a:gd name="connsiteY46" fmla="*/ 1179522 h 1271503"/>
                  <a:gd name="connsiteX47" fmla="*/ 2532184 w 2916341"/>
                  <a:gd name="connsiteY47" fmla="*/ 1206575 h 1271503"/>
                  <a:gd name="connsiteX48" fmla="*/ 2651219 w 2916341"/>
                  <a:gd name="connsiteY48" fmla="*/ 1211986 h 1271503"/>
                  <a:gd name="connsiteX49" fmla="*/ 2667451 w 2916341"/>
                  <a:gd name="connsiteY49" fmla="*/ 1228217 h 1271503"/>
                  <a:gd name="connsiteX50" fmla="*/ 2737789 w 2916341"/>
                  <a:gd name="connsiteY50" fmla="*/ 1228217 h 1271503"/>
                  <a:gd name="connsiteX51" fmla="*/ 2791896 w 2916341"/>
                  <a:gd name="connsiteY51" fmla="*/ 1271503 h 1271503"/>
                  <a:gd name="connsiteX52" fmla="*/ 2916341 w 2916341"/>
                  <a:gd name="connsiteY52" fmla="*/ 1260681 h 127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916341" h="1271503">
                    <a:moveTo>
                      <a:pt x="0" y="0"/>
                    </a:moveTo>
                    <a:lnTo>
                      <a:pt x="140677" y="0"/>
                    </a:lnTo>
                    <a:lnTo>
                      <a:pt x="243479" y="124445"/>
                    </a:lnTo>
                    <a:lnTo>
                      <a:pt x="486958" y="162319"/>
                    </a:lnTo>
                    <a:lnTo>
                      <a:pt x="524833" y="232658"/>
                    </a:lnTo>
                    <a:lnTo>
                      <a:pt x="573529" y="243479"/>
                    </a:lnTo>
                    <a:lnTo>
                      <a:pt x="714206" y="422030"/>
                    </a:lnTo>
                    <a:lnTo>
                      <a:pt x="714206" y="422030"/>
                    </a:lnTo>
                    <a:lnTo>
                      <a:pt x="762902" y="427441"/>
                    </a:lnTo>
                    <a:lnTo>
                      <a:pt x="838651" y="551886"/>
                    </a:lnTo>
                    <a:lnTo>
                      <a:pt x="914400" y="557297"/>
                    </a:lnTo>
                    <a:lnTo>
                      <a:pt x="957685" y="605993"/>
                    </a:lnTo>
                    <a:lnTo>
                      <a:pt x="1017202" y="611403"/>
                    </a:lnTo>
                    <a:lnTo>
                      <a:pt x="1060487" y="660099"/>
                    </a:lnTo>
                    <a:lnTo>
                      <a:pt x="1060487" y="660099"/>
                    </a:lnTo>
                    <a:lnTo>
                      <a:pt x="1109183" y="665510"/>
                    </a:lnTo>
                    <a:lnTo>
                      <a:pt x="1141647" y="714206"/>
                    </a:lnTo>
                    <a:lnTo>
                      <a:pt x="1228218" y="725027"/>
                    </a:lnTo>
                    <a:lnTo>
                      <a:pt x="1260682" y="768312"/>
                    </a:lnTo>
                    <a:lnTo>
                      <a:pt x="1303967" y="773723"/>
                    </a:lnTo>
                    <a:lnTo>
                      <a:pt x="1347252" y="833240"/>
                    </a:lnTo>
                    <a:lnTo>
                      <a:pt x="1347252" y="833240"/>
                    </a:lnTo>
                    <a:lnTo>
                      <a:pt x="1401358" y="833240"/>
                    </a:lnTo>
                    <a:lnTo>
                      <a:pt x="1450054" y="881936"/>
                    </a:lnTo>
                    <a:lnTo>
                      <a:pt x="1547446" y="881936"/>
                    </a:lnTo>
                    <a:lnTo>
                      <a:pt x="1547446" y="903578"/>
                    </a:lnTo>
                    <a:lnTo>
                      <a:pt x="1628606" y="903578"/>
                    </a:lnTo>
                    <a:lnTo>
                      <a:pt x="1628606" y="952274"/>
                    </a:lnTo>
                    <a:lnTo>
                      <a:pt x="1688123" y="952274"/>
                    </a:lnTo>
                    <a:lnTo>
                      <a:pt x="1688123" y="990149"/>
                    </a:lnTo>
                    <a:lnTo>
                      <a:pt x="1790925" y="990149"/>
                    </a:lnTo>
                    <a:lnTo>
                      <a:pt x="1812568" y="1011792"/>
                    </a:lnTo>
                    <a:lnTo>
                      <a:pt x="1872085" y="1011792"/>
                    </a:lnTo>
                    <a:lnTo>
                      <a:pt x="1872085" y="1049666"/>
                    </a:lnTo>
                    <a:lnTo>
                      <a:pt x="1931602" y="1049666"/>
                    </a:lnTo>
                    <a:lnTo>
                      <a:pt x="1931602" y="1049666"/>
                    </a:lnTo>
                    <a:lnTo>
                      <a:pt x="1931602" y="1049666"/>
                    </a:lnTo>
                    <a:lnTo>
                      <a:pt x="1931602" y="1049666"/>
                    </a:lnTo>
                    <a:lnTo>
                      <a:pt x="2039815" y="1065898"/>
                    </a:lnTo>
                    <a:lnTo>
                      <a:pt x="2072279" y="1098362"/>
                    </a:lnTo>
                    <a:lnTo>
                      <a:pt x="2148028" y="1103773"/>
                    </a:lnTo>
                    <a:lnTo>
                      <a:pt x="2158850" y="1130826"/>
                    </a:lnTo>
                    <a:lnTo>
                      <a:pt x="2261652" y="1136236"/>
                    </a:lnTo>
                    <a:lnTo>
                      <a:pt x="2267063" y="1152468"/>
                    </a:lnTo>
                    <a:lnTo>
                      <a:pt x="2321169" y="1152468"/>
                    </a:lnTo>
                    <a:lnTo>
                      <a:pt x="2321169" y="1179522"/>
                    </a:lnTo>
                    <a:lnTo>
                      <a:pt x="2521363" y="1179522"/>
                    </a:lnTo>
                    <a:lnTo>
                      <a:pt x="2532184" y="1206575"/>
                    </a:lnTo>
                    <a:lnTo>
                      <a:pt x="2651219" y="1211986"/>
                    </a:lnTo>
                    <a:lnTo>
                      <a:pt x="2667451" y="1228217"/>
                    </a:lnTo>
                    <a:lnTo>
                      <a:pt x="2737789" y="1228217"/>
                    </a:lnTo>
                    <a:lnTo>
                      <a:pt x="2791896" y="1271503"/>
                    </a:lnTo>
                    <a:lnTo>
                      <a:pt x="2916341" y="1260681"/>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25FD1200-5BC3-5FDA-7201-BA494E6E24D6}"/>
                  </a:ext>
                </a:extLst>
              </p:cNvPr>
              <p:cNvSpPr/>
              <p:nvPr/>
            </p:nvSpPr>
            <p:spPr bwMode="auto">
              <a:xfrm>
                <a:off x="7969889" y="3468227"/>
                <a:ext cx="1926191" cy="189373"/>
              </a:xfrm>
              <a:custGeom>
                <a:avLst/>
                <a:gdLst>
                  <a:gd name="connsiteX0" fmla="*/ 1926191 w 1926191"/>
                  <a:gd name="connsiteY0" fmla="*/ 189373 h 189373"/>
                  <a:gd name="connsiteX1" fmla="*/ 1390537 w 1926191"/>
                  <a:gd name="connsiteY1" fmla="*/ 189373 h 189373"/>
                  <a:gd name="connsiteX2" fmla="*/ 1390537 w 1926191"/>
                  <a:gd name="connsiteY2" fmla="*/ 167730 h 189373"/>
                  <a:gd name="connsiteX3" fmla="*/ 968506 w 1926191"/>
                  <a:gd name="connsiteY3" fmla="*/ 167730 h 189373"/>
                  <a:gd name="connsiteX4" fmla="*/ 968506 w 1926191"/>
                  <a:gd name="connsiteY4" fmla="*/ 146088 h 189373"/>
                  <a:gd name="connsiteX5" fmla="*/ 676331 w 1926191"/>
                  <a:gd name="connsiteY5" fmla="*/ 146088 h 189373"/>
                  <a:gd name="connsiteX6" fmla="*/ 676331 w 1926191"/>
                  <a:gd name="connsiteY6" fmla="*/ 129856 h 189373"/>
                  <a:gd name="connsiteX7" fmla="*/ 492369 w 1926191"/>
                  <a:gd name="connsiteY7" fmla="*/ 129856 h 189373"/>
                  <a:gd name="connsiteX8" fmla="*/ 492369 w 1926191"/>
                  <a:gd name="connsiteY8" fmla="*/ 108213 h 189373"/>
                  <a:gd name="connsiteX9" fmla="*/ 416620 w 1926191"/>
                  <a:gd name="connsiteY9" fmla="*/ 108213 h 189373"/>
                  <a:gd name="connsiteX10" fmla="*/ 416620 w 1926191"/>
                  <a:gd name="connsiteY10" fmla="*/ 108213 h 189373"/>
                  <a:gd name="connsiteX11" fmla="*/ 416620 w 1926191"/>
                  <a:gd name="connsiteY11" fmla="*/ 59517 h 189373"/>
                  <a:gd name="connsiteX12" fmla="*/ 357103 w 1926191"/>
                  <a:gd name="connsiteY12" fmla="*/ 59517 h 189373"/>
                  <a:gd name="connsiteX13" fmla="*/ 357103 w 1926191"/>
                  <a:gd name="connsiteY13" fmla="*/ 59517 h 189373"/>
                  <a:gd name="connsiteX14" fmla="*/ 357103 w 1926191"/>
                  <a:gd name="connsiteY14" fmla="*/ 59517 h 189373"/>
                  <a:gd name="connsiteX15" fmla="*/ 357103 w 1926191"/>
                  <a:gd name="connsiteY15" fmla="*/ 10822 h 189373"/>
                  <a:gd name="connsiteX16" fmla="*/ 135266 w 1926191"/>
                  <a:gd name="connsiteY16" fmla="*/ 10822 h 189373"/>
                  <a:gd name="connsiteX17" fmla="*/ 135266 w 1926191"/>
                  <a:gd name="connsiteY17" fmla="*/ 0 h 189373"/>
                  <a:gd name="connsiteX18" fmla="*/ 0 w 1926191"/>
                  <a:gd name="connsiteY18" fmla="*/ 0 h 18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26191" h="189373">
                    <a:moveTo>
                      <a:pt x="1926191" y="189373"/>
                    </a:moveTo>
                    <a:lnTo>
                      <a:pt x="1390537" y="189373"/>
                    </a:lnTo>
                    <a:lnTo>
                      <a:pt x="1390537" y="167730"/>
                    </a:lnTo>
                    <a:lnTo>
                      <a:pt x="968506" y="167730"/>
                    </a:lnTo>
                    <a:lnTo>
                      <a:pt x="968506" y="146088"/>
                    </a:lnTo>
                    <a:lnTo>
                      <a:pt x="676331" y="146088"/>
                    </a:lnTo>
                    <a:lnTo>
                      <a:pt x="676331" y="129856"/>
                    </a:lnTo>
                    <a:lnTo>
                      <a:pt x="492369" y="129856"/>
                    </a:lnTo>
                    <a:lnTo>
                      <a:pt x="492369" y="108213"/>
                    </a:lnTo>
                    <a:lnTo>
                      <a:pt x="416620" y="108213"/>
                    </a:lnTo>
                    <a:lnTo>
                      <a:pt x="416620" y="108213"/>
                    </a:lnTo>
                    <a:lnTo>
                      <a:pt x="416620" y="59517"/>
                    </a:lnTo>
                    <a:lnTo>
                      <a:pt x="357103" y="59517"/>
                    </a:lnTo>
                    <a:lnTo>
                      <a:pt x="357103" y="59517"/>
                    </a:lnTo>
                    <a:lnTo>
                      <a:pt x="357103" y="59517"/>
                    </a:lnTo>
                    <a:lnTo>
                      <a:pt x="357103" y="10822"/>
                    </a:lnTo>
                    <a:lnTo>
                      <a:pt x="135266" y="10822"/>
                    </a:lnTo>
                    <a:lnTo>
                      <a:pt x="135266"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14" name="Freeform 113">
                <a:extLst>
                  <a:ext uri="{FF2B5EF4-FFF2-40B4-BE49-F238E27FC236}">
                    <a16:creationId xmlns:a16="http://schemas.microsoft.com/office/drawing/2014/main" id="{971EA878-F007-741E-544E-CE36F9392366}"/>
                  </a:ext>
                </a:extLst>
              </p:cNvPr>
              <p:cNvSpPr/>
              <p:nvPr/>
            </p:nvSpPr>
            <p:spPr bwMode="auto">
              <a:xfrm>
                <a:off x="5805628" y="2965037"/>
                <a:ext cx="2196725" cy="497780"/>
              </a:xfrm>
              <a:custGeom>
                <a:avLst/>
                <a:gdLst>
                  <a:gd name="connsiteX0" fmla="*/ 0 w 2196725"/>
                  <a:gd name="connsiteY0" fmla="*/ 0 h 497780"/>
                  <a:gd name="connsiteX1" fmla="*/ 91981 w 2196725"/>
                  <a:gd name="connsiteY1" fmla="*/ 0 h 497780"/>
                  <a:gd name="connsiteX2" fmla="*/ 91981 w 2196725"/>
                  <a:gd name="connsiteY2" fmla="*/ 0 h 497780"/>
                  <a:gd name="connsiteX3" fmla="*/ 91981 w 2196725"/>
                  <a:gd name="connsiteY3" fmla="*/ 0 h 497780"/>
                  <a:gd name="connsiteX4" fmla="*/ 91981 w 2196725"/>
                  <a:gd name="connsiteY4" fmla="*/ 0 h 497780"/>
                  <a:gd name="connsiteX5" fmla="*/ 91981 w 2196725"/>
                  <a:gd name="connsiteY5" fmla="*/ 37874 h 497780"/>
                  <a:gd name="connsiteX6" fmla="*/ 259712 w 2196725"/>
                  <a:gd name="connsiteY6" fmla="*/ 37874 h 497780"/>
                  <a:gd name="connsiteX7" fmla="*/ 259712 w 2196725"/>
                  <a:gd name="connsiteY7" fmla="*/ 64927 h 497780"/>
                  <a:gd name="connsiteX8" fmla="*/ 422031 w 2196725"/>
                  <a:gd name="connsiteY8" fmla="*/ 64927 h 497780"/>
                  <a:gd name="connsiteX9" fmla="*/ 422031 w 2196725"/>
                  <a:gd name="connsiteY9" fmla="*/ 102802 h 497780"/>
                  <a:gd name="connsiteX10" fmla="*/ 503191 w 2196725"/>
                  <a:gd name="connsiteY10" fmla="*/ 102802 h 497780"/>
                  <a:gd name="connsiteX11" fmla="*/ 503191 w 2196725"/>
                  <a:gd name="connsiteY11" fmla="*/ 124445 h 497780"/>
                  <a:gd name="connsiteX12" fmla="*/ 584351 w 2196725"/>
                  <a:gd name="connsiteY12" fmla="*/ 124445 h 497780"/>
                  <a:gd name="connsiteX13" fmla="*/ 611404 w 2196725"/>
                  <a:gd name="connsiteY13" fmla="*/ 151498 h 497780"/>
                  <a:gd name="connsiteX14" fmla="*/ 735849 w 2196725"/>
                  <a:gd name="connsiteY14" fmla="*/ 151498 h 497780"/>
                  <a:gd name="connsiteX15" fmla="*/ 735849 w 2196725"/>
                  <a:gd name="connsiteY15" fmla="*/ 189372 h 497780"/>
                  <a:gd name="connsiteX16" fmla="*/ 844062 w 2196725"/>
                  <a:gd name="connsiteY16" fmla="*/ 189372 h 497780"/>
                  <a:gd name="connsiteX17" fmla="*/ 887347 w 2196725"/>
                  <a:gd name="connsiteY17" fmla="*/ 232657 h 497780"/>
                  <a:gd name="connsiteX18" fmla="*/ 952275 w 2196725"/>
                  <a:gd name="connsiteY18" fmla="*/ 232657 h 497780"/>
                  <a:gd name="connsiteX19" fmla="*/ 984739 w 2196725"/>
                  <a:gd name="connsiteY19" fmla="*/ 265121 h 497780"/>
                  <a:gd name="connsiteX20" fmla="*/ 1055077 w 2196725"/>
                  <a:gd name="connsiteY20" fmla="*/ 265121 h 497780"/>
                  <a:gd name="connsiteX21" fmla="*/ 1098363 w 2196725"/>
                  <a:gd name="connsiteY21" fmla="*/ 308407 h 497780"/>
                  <a:gd name="connsiteX22" fmla="*/ 1206576 w 2196725"/>
                  <a:gd name="connsiteY22" fmla="*/ 308407 h 497780"/>
                  <a:gd name="connsiteX23" fmla="*/ 1228218 w 2196725"/>
                  <a:gd name="connsiteY23" fmla="*/ 330049 h 497780"/>
                  <a:gd name="connsiteX24" fmla="*/ 1423002 w 2196725"/>
                  <a:gd name="connsiteY24" fmla="*/ 330049 h 497780"/>
                  <a:gd name="connsiteX25" fmla="*/ 1460876 w 2196725"/>
                  <a:gd name="connsiteY25" fmla="*/ 367923 h 497780"/>
                  <a:gd name="connsiteX26" fmla="*/ 1536625 w 2196725"/>
                  <a:gd name="connsiteY26" fmla="*/ 367923 h 497780"/>
                  <a:gd name="connsiteX27" fmla="*/ 1585321 w 2196725"/>
                  <a:gd name="connsiteY27" fmla="*/ 416619 h 497780"/>
                  <a:gd name="connsiteX28" fmla="*/ 1671892 w 2196725"/>
                  <a:gd name="connsiteY28" fmla="*/ 416619 h 497780"/>
                  <a:gd name="connsiteX29" fmla="*/ 1671892 w 2196725"/>
                  <a:gd name="connsiteY29" fmla="*/ 443673 h 497780"/>
                  <a:gd name="connsiteX30" fmla="*/ 1812568 w 2196725"/>
                  <a:gd name="connsiteY30" fmla="*/ 443673 h 497780"/>
                  <a:gd name="connsiteX31" fmla="*/ 1823389 w 2196725"/>
                  <a:gd name="connsiteY31" fmla="*/ 454494 h 497780"/>
                  <a:gd name="connsiteX32" fmla="*/ 1980299 w 2196725"/>
                  <a:gd name="connsiteY32" fmla="*/ 454494 h 497780"/>
                  <a:gd name="connsiteX33" fmla="*/ 1991120 w 2196725"/>
                  <a:gd name="connsiteY33" fmla="*/ 465315 h 497780"/>
                  <a:gd name="connsiteX34" fmla="*/ 1991120 w 2196725"/>
                  <a:gd name="connsiteY34" fmla="*/ 465315 h 497780"/>
                  <a:gd name="connsiteX35" fmla="*/ 2023585 w 2196725"/>
                  <a:gd name="connsiteY35" fmla="*/ 497780 h 497780"/>
                  <a:gd name="connsiteX36" fmla="*/ 2196725 w 2196725"/>
                  <a:gd name="connsiteY36" fmla="*/ 497780 h 497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96725" h="497780">
                    <a:moveTo>
                      <a:pt x="0" y="0"/>
                    </a:moveTo>
                    <a:lnTo>
                      <a:pt x="91981" y="0"/>
                    </a:lnTo>
                    <a:lnTo>
                      <a:pt x="91981" y="0"/>
                    </a:lnTo>
                    <a:lnTo>
                      <a:pt x="91981" y="0"/>
                    </a:lnTo>
                    <a:lnTo>
                      <a:pt x="91981" y="0"/>
                    </a:lnTo>
                    <a:lnTo>
                      <a:pt x="91981" y="37874"/>
                    </a:lnTo>
                    <a:lnTo>
                      <a:pt x="259712" y="37874"/>
                    </a:lnTo>
                    <a:lnTo>
                      <a:pt x="259712" y="64927"/>
                    </a:lnTo>
                    <a:lnTo>
                      <a:pt x="422031" y="64927"/>
                    </a:lnTo>
                    <a:lnTo>
                      <a:pt x="422031" y="102802"/>
                    </a:lnTo>
                    <a:lnTo>
                      <a:pt x="503191" y="102802"/>
                    </a:lnTo>
                    <a:lnTo>
                      <a:pt x="503191" y="124445"/>
                    </a:lnTo>
                    <a:lnTo>
                      <a:pt x="584351" y="124445"/>
                    </a:lnTo>
                    <a:lnTo>
                      <a:pt x="611404" y="151498"/>
                    </a:lnTo>
                    <a:lnTo>
                      <a:pt x="735849" y="151498"/>
                    </a:lnTo>
                    <a:lnTo>
                      <a:pt x="735849" y="189372"/>
                    </a:lnTo>
                    <a:lnTo>
                      <a:pt x="844062" y="189372"/>
                    </a:lnTo>
                    <a:lnTo>
                      <a:pt x="887347" y="232657"/>
                    </a:lnTo>
                    <a:lnTo>
                      <a:pt x="952275" y="232657"/>
                    </a:lnTo>
                    <a:lnTo>
                      <a:pt x="984739" y="265121"/>
                    </a:lnTo>
                    <a:lnTo>
                      <a:pt x="1055077" y="265121"/>
                    </a:lnTo>
                    <a:lnTo>
                      <a:pt x="1098363" y="308407"/>
                    </a:lnTo>
                    <a:lnTo>
                      <a:pt x="1206576" y="308407"/>
                    </a:lnTo>
                    <a:lnTo>
                      <a:pt x="1228218" y="330049"/>
                    </a:lnTo>
                    <a:lnTo>
                      <a:pt x="1423002" y="330049"/>
                    </a:lnTo>
                    <a:lnTo>
                      <a:pt x="1460876" y="367923"/>
                    </a:lnTo>
                    <a:lnTo>
                      <a:pt x="1536625" y="367923"/>
                    </a:lnTo>
                    <a:lnTo>
                      <a:pt x="1585321" y="416619"/>
                    </a:lnTo>
                    <a:lnTo>
                      <a:pt x="1671892" y="416619"/>
                    </a:lnTo>
                    <a:lnTo>
                      <a:pt x="1671892" y="443673"/>
                    </a:lnTo>
                    <a:lnTo>
                      <a:pt x="1812568" y="443673"/>
                    </a:lnTo>
                    <a:lnTo>
                      <a:pt x="1823389" y="454494"/>
                    </a:lnTo>
                    <a:lnTo>
                      <a:pt x="1980299" y="454494"/>
                    </a:lnTo>
                    <a:lnTo>
                      <a:pt x="1991120" y="465315"/>
                    </a:lnTo>
                    <a:lnTo>
                      <a:pt x="1991120" y="465315"/>
                    </a:lnTo>
                    <a:lnTo>
                      <a:pt x="2023585" y="497780"/>
                    </a:lnTo>
                    <a:lnTo>
                      <a:pt x="2196725" y="49778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sp>
          <p:nvSpPr>
            <p:cNvPr id="7" name="TextBox 6">
              <a:extLst>
                <a:ext uri="{FF2B5EF4-FFF2-40B4-BE49-F238E27FC236}">
                  <a16:creationId xmlns:a16="http://schemas.microsoft.com/office/drawing/2014/main" id="{BB850481-AF73-00C1-E8AD-D62C33870141}"/>
                </a:ext>
              </a:extLst>
            </p:cNvPr>
            <p:cNvSpPr txBox="1"/>
            <p:nvPr/>
          </p:nvSpPr>
          <p:spPr bwMode="auto">
            <a:xfrm>
              <a:off x="3033316" y="4231671"/>
              <a:ext cx="6105292"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242021"/>
                  </a:solidFill>
                  <a:effectLst/>
                  <a:uLnTx/>
                  <a:uFillTx/>
                  <a:latin typeface="Calibri"/>
                  <a:ea typeface="+mn-ea"/>
                  <a:cs typeface="+mn-cs"/>
                </a:rPr>
                <a:t>HR: </a:t>
              </a:r>
              <a:r>
                <a:rPr kumimoji="0" lang="pl-PL" sz="1800" b="0" i="0" u="none" strike="noStrike" kern="1200" cap="none" spc="0" normalizeH="0" baseline="0" noProof="0" dirty="0">
                  <a:ln>
                    <a:noFill/>
                  </a:ln>
                  <a:solidFill>
                    <a:srgbClr val="242021"/>
                  </a:solidFill>
                  <a:effectLst/>
                  <a:uLnTx/>
                  <a:uFillTx/>
                  <a:latin typeface="Calibri"/>
                  <a:ea typeface="+mn-ea"/>
                  <a:cs typeface="+mn-cs"/>
                </a:rPr>
                <a:t>1.53</a:t>
              </a:r>
              <a:r>
                <a:rPr kumimoji="0" lang="en-US" sz="1800" b="0" i="0" u="none" strike="noStrike" kern="1200" cap="none" spc="0" normalizeH="0" baseline="0" noProof="0" dirty="0">
                  <a:ln>
                    <a:noFill/>
                  </a:ln>
                  <a:solidFill>
                    <a:srgbClr val="242021"/>
                  </a:solidFill>
                  <a:effectLst/>
                  <a:uLnTx/>
                  <a:uFillTx/>
                  <a:latin typeface="Calibri"/>
                  <a:ea typeface="+mn-ea"/>
                  <a:cs typeface="+mn-cs"/>
                </a:rPr>
                <a:t> (</a:t>
              </a:r>
              <a:r>
                <a:rPr kumimoji="0" lang="pl-PL" sz="1800" b="0" i="0" u="none" strike="noStrike" kern="1200" cap="none" spc="0" normalizeH="0" baseline="0" noProof="0" dirty="0">
                  <a:ln>
                    <a:noFill/>
                  </a:ln>
                  <a:solidFill>
                    <a:srgbClr val="242021"/>
                  </a:solidFill>
                  <a:effectLst/>
                  <a:uLnTx/>
                  <a:uFillTx/>
                  <a:latin typeface="Calibri"/>
                  <a:ea typeface="+mn-ea"/>
                  <a:cs typeface="+mn-cs"/>
                </a:rPr>
                <a:t>95% CI</a:t>
              </a:r>
              <a:r>
                <a:rPr kumimoji="0" lang="en-US" sz="1800" b="0" i="0" u="none" strike="noStrike" kern="1200" cap="none" spc="0" normalizeH="0" baseline="0" noProof="0" dirty="0">
                  <a:ln>
                    <a:noFill/>
                  </a:ln>
                  <a:solidFill>
                    <a:srgbClr val="242021"/>
                  </a:solidFill>
                  <a:effectLst/>
                  <a:uLnTx/>
                  <a:uFillTx/>
                  <a:latin typeface="Calibri"/>
                  <a:ea typeface="+mn-ea"/>
                  <a:cs typeface="+mn-cs"/>
                </a:rPr>
                <a:t>:</a:t>
              </a:r>
              <a:r>
                <a:rPr kumimoji="0" lang="pl-PL" sz="1800" b="0" i="0" u="none" strike="noStrike" kern="1200" cap="none" spc="0" normalizeH="0" baseline="0" noProof="0" dirty="0">
                  <a:ln>
                    <a:noFill/>
                  </a:ln>
                  <a:solidFill>
                    <a:srgbClr val="242021"/>
                  </a:solidFill>
                  <a:effectLst/>
                  <a:uLnTx/>
                  <a:uFillTx/>
                  <a:latin typeface="Calibri"/>
                  <a:ea typeface="+mn-ea"/>
                  <a:cs typeface="+mn-cs"/>
                </a:rPr>
                <a:t> 1.23</a:t>
              </a:r>
              <a:r>
                <a:rPr kumimoji="0" lang="en-US" sz="1800" b="0" i="0" u="none" strike="noStrike" kern="1200" cap="none" spc="0" normalizeH="0" baseline="0" noProof="0" dirty="0">
                  <a:ln>
                    <a:noFill/>
                  </a:ln>
                  <a:solidFill>
                    <a:srgbClr val="242021"/>
                  </a:solidFill>
                  <a:effectLst/>
                  <a:uLnTx/>
                  <a:uFillTx/>
                  <a:latin typeface="Calibri"/>
                  <a:ea typeface="+mn-ea"/>
                  <a:cs typeface="+mn-cs"/>
                </a:rPr>
                <a:t>-</a:t>
              </a:r>
              <a:r>
                <a:rPr kumimoji="0" lang="pl-PL" sz="1800" b="0" i="0" u="none" strike="noStrike" kern="1200" cap="none" spc="0" normalizeH="0" baseline="0" noProof="0" dirty="0">
                  <a:ln>
                    <a:noFill/>
                  </a:ln>
                  <a:solidFill>
                    <a:srgbClr val="242021"/>
                  </a:solidFill>
                  <a:effectLst/>
                  <a:uLnTx/>
                  <a:uFillTx/>
                  <a:latin typeface="Calibri"/>
                  <a:ea typeface="+mn-ea"/>
                  <a:cs typeface="+mn-cs"/>
                </a:rPr>
                <a:t>1.91; </a:t>
              </a:r>
              <a:r>
                <a:rPr kumimoji="0" lang="pl-PL" sz="1800" b="0" i="1" u="none" strike="noStrike" kern="1200" cap="none" spc="0" normalizeH="0" baseline="0" noProof="0" dirty="0">
                  <a:ln>
                    <a:noFill/>
                  </a:ln>
                  <a:solidFill>
                    <a:srgbClr val="242021"/>
                  </a:solidFill>
                  <a:effectLst/>
                  <a:uLnTx/>
                  <a:uFillTx/>
                  <a:latin typeface="Calibri"/>
                  <a:ea typeface="+mn-ea"/>
                  <a:cs typeface="+mn-cs"/>
                </a:rPr>
                <a:t>P</a:t>
              </a:r>
              <a:r>
                <a:rPr kumimoji="0" lang="en-US" sz="1800" b="0" i="1" u="none" strike="noStrike" kern="1200" cap="none" spc="0" normalizeH="0" baseline="0" noProof="0" dirty="0">
                  <a:ln>
                    <a:noFill/>
                  </a:ln>
                  <a:solidFill>
                    <a:srgbClr val="242021"/>
                  </a:solidFill>
                  <a:effectLst/>
                  <a:uLnTx/>
                  <a:uFillTx/>
                  <a:latin typeface="Calibri"/>
                  <a:ea typeface="+mn-ea"/>
                  <a:cs typeface="+mn-cs"/>
                </a:rPr>
                <a:t> </a:t>
              </a:r>
              <a:r>
                <a:rPr kumimoji="0" lang="pl-PL" sz="1800" b="0" i="0" u="none" strike="noStrike" kern="1200" cap="none" spc="0" normalizeH="0" baseline="0" noProof="0" dirty="0">
                  <a:ln>
                    <a:noFill/>
                  </a:ln>
                  <a:solidFill>
                    <a:srgbClr val="242021"/>
                  </a:solidFill>
                  <a:effectLst/>
                  <a:uLnTx/>
                  <a:uFillTx/>
                  <a:latin typeface="Calibri"/>
                  <a:ea typeface="+mn-ea"/>
                  <a:cs typeface="+mn-cs"/>
                </a:rPr>
                <a:t>&lt;.001</a:t>
              </a:r>
              <a:r>
                <a:rPr kumimoji="0" lang="en-US" sz="1800" b="0" i="0" u="none" strike="noStrike" kern="1200" cap="none" spc="0" normalizeH="0" baseline="0" noProof="0" dirty="0">
                  <a:ln>
                    <a:noFill/>
                  </a:ln>
                  <a:solidFill>
                    <a:srgbClr val="242021"/>
                  </a:solidFill>
                  <a:effectLst/>
                  <a:uLnTx/>
                  <a:uFillTx/>
                  <a:latin typeface="Calibri"/>
                  <a:ea typeface="+mn-ea"/>
                  <a:cs typeface="+mn-cs"/>
                </a:rPr>
                <a:t>)</a:t>
              </a:r>
              <a:r>
                <a:rPr kumimoji="0" lang="pl-PL" sz="1800" b="0" i="0" u="none" strike="noStrike" kern="1200" cap="none" spc="0" normalizeH="0" baseline="0" noProof="0" dirty="0">
                  <a:ln>
                    <a:noFill/>
                  </a:ln>
                  <a:solidFill>
                    <a:srgbClr val="FFFFFF"/>
                  </a:solidFill>
                  <a:effectLst/>
                  <a:uLnTx/>
                  <a:uFillTx/>
                  <a:latin typeface="Calibri"/>
                  <a:ea typeface="+mn-ea"/>
                  <a:cs typeface="+mn-cs"/>
                </a:rPr>
                <a:t> </a:t>
              </a: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8" name="TextBox 7">
              <a:extLst>
                <a:ext uri="{FF2B5EF4-FFF2-40B4-BE49-F238E27FC236}">
                  <a16:creationId xmlns:a16="http://schemas.microsoft.com/office/drawing/2014/main" id="{2A81AC1B-B037-BF07-3864-890C953D2BE8}"/>
                </a:ext>
              </a:extLst>
            </p:cNvPr>
            <p:cNvSpPr txBox="1"/>
            <p:nvPr/>
          </p:nvSpPr>
          <p:spPr bwMode="auto">
            <a:xfrm>
              <a:off x="7667836" y="2038832"/>
              <a:ext cx="354107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solidFill>
                    <a:srgbClr val="242021"/>
                  </a:solidFill>
                  <a:latin typeface="Calibri"/>
                </a:rPr>
                <a:t>RVd</a:t>
              </a:r>
              <a:r>
                <a:rPr kumimoji="0" lang="en-US" sz="1800" b="0" i="0" u="none" strike="noStrike" kern="1200" cap="none" spc="0" normalizeH="0" baseline="0" noProof="0" dirty="0">
                  <a:ln>
                    <a:noFill/>
                  </a:ln>
                  <a:solidFill>
                    <a:srgbClr val="242021"/>
                  </a:solidFill>
                  <a:effectLst/>
                  <a:uLnTx/>
                  <a:uFillTx/>
                  <a:latin typeface="Calibri"/>
                  <a:cs typeface="+mn-cs"/>
                </a:rPr>
                <a:t> + ASCT 	67.5 (58.6-NR) </a:t>
              </a:r>
              <a:r>
                <a:rPr lang="en-US" b="0" dirty="0">
                  <a:solidFill>
                    <a:srgbClr val="242021"/>
                  </a:solidFill>
                  <a:latin typeface="Calibri"/>
                </a:rPr>
                <a:t>RVd</a:t>
              </a:r>
              <a:r>
                <a:rPr kumimoji="0" lang="en-US" sz="1800" b="0" i="0" u="none" strike="noStrike" kern="1200" cap="none" spc="0" normalizeH="0" baseline="0" noProof="0" dirty="0">
                  <a:ln>
                    <a:noFill/>
                  </a:ln>
                  <a:solidFill>
                    <a:srgbClr val="242021"/>
                  </a:solidFill>
                  <a:effectLst/>
                  <a:uLnTx/>
                  <a:uFillTx/>
                  <a:latin typeface="Calibri"/>
                  <a:cs typeface="+mn-cs"/>
                </a:rPr>
                <a:t> alone 	46.2 (38.1-53.7)</a:t>
              </a:r>
            </a:p>
          </p:txBody>
        </p:sp>
        <p:cxnSp>
          <p:nvCxnSpPr>
            <p:cNvPr id="6" name="Straight Connector 5">
              <a:extLst>
                <a:ext uri="{FF2B5EF4-FFF2-40B4-BE49-F238E27FC236}">
                  <a16:creationId xmlns:a16="http://schemas.microsoft.com/office/drawing/2014/main" id="{3580C546-574B-1405-3A72-019D07C3DDCD}"/>
                </a:ext>
              </a:extLst>
            </p:cNvPr>
            <p:cNvCxnSpPr>
              <a:cxnSpLocks/>
            </p:cNvCxnSpPr>
            <p:nvPr/>
          </p:nvCxnSpPr>
          <p:spPr bwMode="auto">
            <a:xfrm>
              <a:off x="7393516" y="2213596"/>
              <a:ext cx="274320" cy="0"/>
            </a:xfrm>
            <a:prstGeom prst="line">
              <a:avLst/>
            </a:prstGeom>
            <a:noFill/>
            <a:ln w="28575" cap="flat" cmpd="sng" algn="ctr">
              <a:solidFill>
                <a:schemeClr val="accent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82FCDB8F-1D13-E772-9F98-BB06549644E3}"/>
                </a:ext>
              </a:extLst>
            </p:cNvPr>
            <p:cNvCxnSpPr>
              <a:cxnSpLocks/>
            </p:cNvCxnSpPr>
            <p:nvPr/>
          </p:nvCxnSpPr>
          <p:spPr bwMode="auto">
            <a:xfrm>
              <a:off x="7393516" y="2463970"/>
              <a:ext cx="274320" cy="0"/>
            </a:xfrm>
            <a:prstGeom prst="line">
              <a:avLst/>
            </a:prstGeom>
            <a:noFill/>
            <a:ln w="28575" cap="flat" cmpd="sng" algn="ctr">
              <a:solidFill>
                <a:schemeClr val="accent3"/>
              </a:solidFill>
              <a:prstDash val="solid"/>
              <a:round/>
              <a:headEnd type="none" w="med" len="med"/>
              <a:tailEnd type="none" w="med" len="med"/>
            </a:ln>
            <a:effectLst/>
          </p:spPr>
        </p:cxnSp>
        <p:sp>
          <p:nvSpPr>
            <p:cNvPr id="13" name="TextBox 12">
              <a:extLst>
                <a:ext uri="{FF2B5EF4-FFF2-40B4-BE49-F238E27FC236}">
                  <a16:creationId xmlns:a16="http://schemas.microsoft.com/office/drawing/2014/main" id="{2F84A8C8-D2DB-602A-D602-074AA813ADA0}"/>
                </a:ext>
              </a:extLst>
            </p:cNvPr>
            <p:cNvSpPr txBox="1"/>
            <p:nvPr/>
          </p:nvSpPr>
          <p:spPr bwMode="auto">
            <a:xfrm>
              <a:off x="9065014" y="1730404"/>
              <a:ext cx="2582043"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242021"/>
                  </a:solidFill>
                  <a:effectLst/>
                  <a:uLnTx/>
                  <a:uFillTx/>
                  <a:latin typeface="Calibri"/>
                  <a:ea typeface="+mn-ea"/>
                  <a:cs typeface="+mn-cs"/>
                </a:rPr>
                <a:t>Median PFS, Mo (95% CI)</a:t>
              </a:r>
              <a:endParaRPr kumimoji="0" lang="en-US" sz="1800" b="1"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A65441C5-9903-95C9-98D6-DBB23759DD07}"/>
                </a:ext>
              </a:extLst>
            </p:cNvPr>
            <p:cNvCxnSpPr>
              <a:cxnSpLocks/>
            </p:cNvCxnSpPr>
            <p:nvPr/>
          </p:nvCxnSpPr>
          <p:spPr bwMode="auto">
            <a:xfrm>
              <a:off x="2906934" y="4643580"/>
              <a:ext cx="6997258"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5F11C163-2482-213A-84E8-B0F5F0E00F37}"/>
                </a:ext>
              </a:extLst>
            </p:cNvPr>
            <p:cNvCxnSpPr>
              <a:cxnSpLocks/>
            </p:cNvCxnSpPr>
            <p:nvPr/>
          </p:nvCxnSpPr>
          <p:spPr bwMode="auto">
            <a:xfrm flipV="1">
              <a:off x="2897206" y="1900122"/>
              <a:ext cx="0" cy="2743459"/>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9F329285-B658-70DC-C494-5A48CDB6B13C}"/>
                </a:ext>
              </a:extLst>
            </p:cNvPr>
            <p:cNvCxnSpPr>
              <a:cxnSpLocks/>
            </p:cNvCxnSpPr>
            <p:nvPr/>
          </p:nvCxnSpPr>
          <p:spPr bwMode="auto">
            <a:xfrm flipH="1">
              <a:off x="2838841" y="190012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E537BCAA-74A1-BA6E-9877-3696A712C0A4}"/>
                </a:ext>
              </a:extLst>
            </p:cNvPr>
            <p:cNvCxnSpPr>
              <a:cxnSpLocks/>
            </p:cNvCxnSpPr>
            <p:nvPr/>
          </p:nvCxnSpPr>
          <p:spPr bwMode="auto">
            <a:xfrm flipH="1">
              <a:off x="2838841" y="244881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3002EAEA-DDD0-575C-8386-F7F5E20D8E76}"/>
                </a:ext>
              </a:extLst>
            </p:cNvPr>
            <p:cNvCxnSpPr>
              <a:cxnSpLocks/>
            </p:cNvCxnSpPr>
            <p:nvPr/>
          </p:nvCxnSpPr>
          <p:spPr bwMode="auto">
            <a:xfrm flipH="1">
              <a:off x="2838841" y="299750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FC3605DF-4CDC-3550-A4A9-2357173CCED0}"/>
                </a:ext>
              </a:extLst>
            </p:cNvPr>
            <p:cNvCxnSpPr>
              <a:cxnSpLocks/>
            </p:cNvCxnSpPr>
            <p:nvPr/>
          </p:nvCxnSpPr>
          <p:spPr bwMode="auto">
            <a:xfrm flipH="1">
              <a:off x="2838841" y="354619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F8359283-9023-8488-C229-23C20A7D8201}"/>
                </a:ext>
              </a:extLst>
            </p:cNvPr>
            <p:cNvCxnSpPr>
              <a:cxnSpLocks/>
            </p:cNvCxnSpPr>
            <p:nvPr/>
          </p:nvCxnSpPr>
          <p:spPr bwMode="auto">
            <a:xfrm flipH="1">
              <a:off x="2838841" y="409488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838BFF41-3A8E-0AFD-B9EA-3B0DDDEF11C9}"/>
                </a:ext>
              </a:extLst>
            </p:cNvPr>
            <p:cNvCxnSpPr>
              <a:cxnSpLocks/>
            </p:cNvCxnSpPr>
            <p:nvPr/>
          </p:nvCxnSpPr>
          <p:spPr bwMode="auto">
            <a:xfrm flipH="1">
              <a:off x="2838841" y="464358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4E45DB10-69ED-08B2-D0A7-2FB06F61D6CB}"/>
                </a:ext>
              </a:extLst>
            </p:cNvPr>
            <p:cNvCxnSpPr>
              <a:cxnSpLocks/>
            </p:cNvCxnSpPr>
            <p:nvPr/>
          </p:nvCxnSpPr>
          <p:spPr bwMode="auto">
            <a:xfrm>
              <a:off x="2897206" y="4643580"/>
              <a:ext cx="0" cy="58421"/>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200985E0-D40B-4A4E-CB5C-1357D82A0285}"/>
                </a:ext>
              </a:extLst>
            </p:cNvPr>
            <p:cNvCxnSpPr>
              <a:cxnSpLocks/>
            </p:cNvCxnSpPr>
            <p:nvPr/>
          </p:nvCxnSpPr>
          <p:spPr bwMode="auto">
            <a:xfrm>
              <a:off x="3896351" y="4643580"/>
              <a:ext cx="0" cy="58421"/>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82218020-505C-EF52-777B-0CBF4F7DACE6}"/>
                </a:ext>
              </a:extLst>
            </p:cNvPr>
            <p:cNvCxnSpPr>
              <a:cxnSpLocks/>
            </p:cNvCxnSpPr>
            <p:nvPr/>
          </p:nvCxnSpPr>
          <p:spPr bwMode="auto">
            <a:xfrm>
              <a:off x="4895496" y="4643580"/>
              <a:ext cx="0" cy="58421"/>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8BCBA34C-96FD-7156-4F9C-21BBC1455230}"/>
                </a:ext>
              </a:extLst>
            </p:cNvPr>
            <p:cNvCxnSpPr>
              <a:cxnSpLocks/>
            </p:cNvCxnSpPr>
            <p:nvPr/>
          </p:nvCxnSpPr>
          <p:spPr bwMode="auto">
            <a:xfrm>
              <a:off x="5894641" y="4643580"/>
              <a:ext cx="0" cy="58421"/>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2E8FFB48-8860-9477-0E52-730730F3C2E0}"/>
                </a:ext>
              </a:extLst>
            </p:cNvPr>
            <p:cNvCxnSpPr>
              <a:cxnSpLocks/>
            </p:cNvCxnSpPr>
            <p:nvPr/>
          </p:nvCxnSpPr>
          <p:spPr bwMode="auto">
            <a:xfrm>
              <a:off x="6893786" y="4643580"/>
              <a:ext cx="0" cy="58421"/>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2F24A068-3CA3-C5E9-78C0-FFB50152771B}"/>
                </a:ext>
              </a:extLst>
            </p:cNvPr>
            <p:cNvCxnSpPr>
              <a:cxnSpLocks/>
            </p:cNvCxnSpPr>
            <p:nvPr/>
          </p:nvCxnSpPr>
          <p:spPr bwMode="auto">
            <a:xfrm>
              <a:off x="7892931" y="4643580"/>
              <a:ext cx="0" cy="58421"/>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391468EE-F001-F639-B5C0-F898C4C31E8B}"/>
                </a:ext>
              </a:extLst>
            </p:cNvPr>
            <p:cNvCxnSpPr>
              <a:cxnSpLocks/>
            </p:cNvCxnSpPr>
            <p:nvPr/>
          </p:nvCxnSpPr>
          <p:spPr bwMode="auto">
            <a:xfrm>
              <a:off x="8892076" y="4643580"/>
              <a:ext cx="0" cy="58421"/>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07C1F0A9-FC0E-14C6-F688-1D849CF89C8A}"/>
                </a:ext>
              </a:extLst>
            </p:cNvPr>
            <p:cNvCxnSpPr>
              <a:cxnSpLocks/>
            </p:cNvCxnSpPr>
            <p:nvPr/>
          </p:nvCxnSpPr>
          <p:spPr bwMode="auto">
            <a:xfrm>
              <a:off x="9891222" y="4643580"/>
              <a:ext cx="0" cy="58421"/>
            </a:xfrm>
            <a:prstGeom prst="line">
              <a:avLst/>
            </a:prstGeom>
            <a:noFill/>
            <a:ln w="28575" cap="flat" cmpd="sng" algn="ctr">
              <a:solidFill>
                <a:schemeClr val="bg1"/>
              </a:solidFill>
              <a:prstDash val="solid"/>
              <a:round/>
              <a:headEnd type="none" w="med" len="med"/>
              <a:tailEnd type="none" w="med" len="med"/>
            </a:ln>
            <a:effectLst/>
          </p:spPr>
        </p:cxnSp>
        <p:sp>
          <p:nvSpPr>
            <p:cNvPr id="81" name="TextBox 80">
              <a:extLst>
                <a:ext uri="{FF2B5EF4-FFF2-40B4-BE49-F238E27FC236}">
                  <a16:creationId xmlns:a16="http://schemas.microsoft.com/office/drawing/2014/main" id="{183B0B51-760F-7726-7C0F-A626AD9E3CA9}"/>
                </a:ext>
              </a:extLst>
            </p:cNvPr>
            <p:cNvSpPr txBox="1"/>
            <p:nvPr/>
          </p:nvSpPr>
          <p:spPr bwMode="auto">
            <a:xfrm>
              <a:off x="2348338" y="1731575"/>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82" name="TextBox 81">
              <a:extLst>
                <a:ext uri="{FF2B5EF4-FFF2-40B4-BE49-F238E27FC236}">
                  <a16:creationId xmlns:a16="http://schemas.microsoft.com/office/drawing/2014/main" id="{31B87130-3BE4-4411-6F51-55BF29CF3896}"/>
                </a:ext>
              </a:extLst>
            </p:cNvPr>
            <p:cNvSpPr txBox="1"/>
            <p:nvPr/>
          </p:nvSpPr>
          <p:spPr bwMode="auto">
            <a:xfrm>
              <a:off x="2348338" y="2281135"/>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83" name="TextBox 82">
              <a:extLst>
                <a:ext uri="{FF2B5EF4-FFF2-40B4-BE49-F238E27FC236}">
                  <a16:creationId xmlns:a16="http://schemas.microsoft.com/office/drawing/2014/main" id="{8C404F72-DBAE-574E-6D27-F97EF9EF3AF5}"/>
                </a:ext>
              </a:extLst>
            </p:cNvPr>
            <p:cNvSpPr txBox="1"/>
            <p:nvPr/>
          </p:nvSpPr>
          <p:spPr bwMode="auto">
            <a:xfrm>
              <a:off x="2348338" y="2830695"/>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84" name="TextBox 83">
              <a:extLst>
                <a:ext uri="{FF2B5EF4-FFF2-40B4-BE49-F238E27FC236}">
                  <a16:creationId xmlns:a16="http://schemas.microsoft.com/office/drawing/2014/main" id="{C7FD07DC-9444-2F05-7EC6-27BD82BF482F}"/>
                </a:ext>
              </a:extLst>
            </p:cNvPr>
            <p:cNvSpPr txBox="1"/>
            <p:nvPr/>
          </p:nvSpPr>
          <p:spPr bwMode="auto">
            <a:xfrm>
              <a:off x="2348338" y="3380256"/>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85" name="TextBox 84">
              <a:extLst>
                <a:ext uri="{FF2B5EF4-FFF2-40B4-BE49-F238E27FC236}">
                  <a16:creationId xmlns:a16="http://schemas.microsoft.com/office/drawing/2014/main" id="{6A781883-61B3-F22C-1E2F-8A0F8796F68C}"/>
                </a:ext>
              </a:extLst>
            </p:cNvPr>
            <p:cNvSpPr txBox="1"/>
            <p:nvPr/>
          </p:nvSpPr>
          <p:spPr bwMode="auto">
            <a:xfrm>
              <a:off x="2348338" y="3929816"/>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86" name="TextBox 85">
              <a:extLst>
                <a:ext uri="{FF2B5EF4-FFF2-40B4-BE49-F238E27FC236}">
                  <a16:creationId xmlns:a16="http://schemas.microsoft.com/office/drawing/2014/main" id="{28A2BC7F-18B5-BE04-7313-85C0E6F1C6D5}"/>
                </a:ext>
              </a:extLst>
            </p:cNvPr>
            <p:cNvSpPr txBox="1"/>
            <p:nvPr/>
          </p:nvSpPr>
          <p:spPr bwMode="auto">
            <a:xfrm>
              <a:off x="2348338" y="4479377"/>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0.0</a:t>
              </a:r>
            </a:p>
          </p:txBody>
        </p:sp>
        <p:sp>
          <p:nvSpPr>
            <p:cNvPr id="87" name="TextBox 86">
              <a:extLst>
                <a:ext uri="{FF2B5EF4-FFF2-40B4-BE49-F238E27FC236}">
                  <a16:creationId xmlns:a16="http://schemas.microsoft.com/office/drawing/2014/main" id="{3E0AEE81-A881-C3ED-87EE-BEE5AD87A685}"/>
                </a:ext>
              </a:extLst>
            </p:cNvPr>
            <p:cNvSpPr txBox="1"/>
            <p:nvPr/>
          </p:nvSpPr>
          <p:spPr bwMode="auto">
            <a:xfrm rot="16200000">
              <a:off x="902037" y="3087185"/>
              <a:ext cx="27434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a:t>
              </a:r>
            </a:p>
          </p:txBody>
        </p:sp>
        <p:sp>
          <p:nvSpPr>
            <p:cNvPr id="88" name="TextBox 87">
              <a:extLst>
                <a:ext uri="{FF2B5EF4-FFF2-40B4-BE49-F238E27FC236}">
                  <a16:creationId xmlns:a16="http://schemas.microsoft.com/office/drawing/2014/main" id="{6AD85B6E-876D-F2AE-2424-4CE0EE55193D}"/>
                </a:ext>
              </a:extLst>
            </p:cNvPr>
            <p:cNvSpPr txBox="1"/>
            <p:nvPr/>
          </p:nvSpPr>
          <p:spPr bwMode="auto">
            <a:xfrm>
              <a:off x="8254537" y="2911957"/>
              <a:ext cx="26532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lang="en-US" b="1" dirty="0">
                  <a:solidFill>
                    <a:srgbClr val="015873"/>
                  </a:solidFill>
                  <a:latin typeface="Calibri" panose="020F0502020204030204" pitchFamily="34" charset="0"/>
                </a:rPr>
                <a:t>RV</a:t>
              </a: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d + ASCT</a:t>
              </a:r>
            </a:p>
          </p:txBody>
        </p:sp>
        <p:sp>
          <p:nvSpPr>
            <p:cNvPr id="89" name="TextBox 88">
              <a:extLst>
                <a:ext uri="{FF2B5EF4-FFF2-40B4-BE49-F238E27FC236}">
                  <a16:creationId xmlns:a16="http://schemas.microsoft.com/office/drawing/2014/main" id="{CD397819-0C8E-5026-29C0-9799B71DCF25}"/>
                </a:ext>
              </a:extLst>
            </p:cNvPr>
            <p:cNvSpPr txBox="1"/>
            <p:nvPr/>
          </p:nvSpPr>
          <p:spPr bwMode="auto">
            <a:xfrm>
              <a:off x="8266113" y="3333522"/>
              <a:ext cx="26532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lang="en-US" b="1" dirty="0">
                  <a:solidFill>
                    <a:srgbClr val="E1471D"/>
                  </a:solidFill>
                  <a:latin typeface="Calibri" panose="020F0502020204030204" pitchFamily="34" charset="0"/>
                </a:rPr>
                <a:t>RV</a:t>
              </a: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d alone</a:t>
              </a:r>
            </a:p>
          </p:txBody>
        </p:sp>
        <p:sp>
          <p:nvSpPr>
            <p:cNvPr id="92" name="TextBox 91">
              <a:extLst>
                <a:ext uri="{FF2B5EF4-FFF2-40B4-BE49-F238E27FC236}">
                  <a16:creationId xmlns:a16="http://schemas.microsoft.com/office/drawing/2014/main" id="{BB0AADBA-B73D-74FB-92D1-E124422C0473}"/>
                </a:ext>
              </a:extLst>
            </p:cNvPr>
            <p:cNvSpPr txBox="1"/>
            <p:nvPr/>
          </p:nvSpPr>
          <p:spPr bwMode="auto">
            <a:xfrm>
              <a:off x="9607859" y="4647923"/>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84</a:t>
              </a:r>
            </a:p>
          </p:txBody>
        </p:sp>
        <p:sp>
          <p:nvSpPr>
            <p:cNvPr id="93" name="TextBox 92">
              <a:extLst>
                <a:ext uri="{FF2B5EF4-FFF2-40B4-BE49-F238E27FC236}">
                  <a16:creationId xmlns:a16="http://schemas.microsoft.com/office/drawing/2014/main" id="{C004F4A0-F76F-1600-0935-0BD024C5EEA1}"/>
                </a:ext>
              </a:extLst>
            </p:cNvPr>
            <p:cNvSpPr txBox="1"/>
            <p:nvPr/>
          </p:nvSpPr>
          <p:spPr bwMode="auto">
            <a:xfrm>
              <a:off x="2625595" y="4647923"/>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94" name="TextBox 93">
              <a:extLst>
                <a:ext uri="{FF2B5EF4-FFF2-40B4-BE49-F238E27FC236}">
                  <a16:creationId xmlns:a16="http://schemas.microsoft.com/office/drawing/2014/main" id="{FB4AE0F0-7CFD-02EB-8895-A276EAB64DB7}"/>
                </a:ext>
              </a:extLst>
            </p:cNvPr>
            <p:cNvSpPr txBox="1"/>
            <p:nvPr/>
          </p:nvSpPr>
          <p:spPr bwMode="auto">
            <a:xfrm>
              <a:off x="3623061" y="4647923"/>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95" name="TextBox 94">
              <a:extLst>
                <a:ext uri="{FF2B5EF4-FFF2-40B4-BE49-F238E27FC236}">
                  <a16:creationId xmlns:a16="http://schemas.microsoft.com/office/drawing/2014/main" id="{FF1E48C8-F153-962C-119E-11EB7CB1B30A}"/>
                </a:ext>
              </a:extLst>
            </p:cNvPr>
            <p:cNvSpPr txBox="1"/>
            <p:nvPr/>
          </p:nvSpPr>
          <p:spPr bwMode="auto">
            <a:xfrm>
              <a:off x="4620527" y="4647923"/>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96" name="TextBox 95">
              <a:extLst>
                <a:ext uri="{FF2B5EF4-FFF2-40B4-BE49-F238E27FC236}">
                  <a16:creationId xmlns:a16="http://schemas.microsoft.com/office/drawing/2014/main" id="{3B41FC23-A190-1B9E-FE63-4FB90F011BDD}"/>
                </a:ext>
              </a:extLst>
            </p:cNvPr>
            <p:cNvSpPr txBox="1"/>
            <p:nvPr/>
          </p:nvSpPr>
          <p:spPr bwMode="auto">
            <a:xfrm>
              <a:off x="5617993" y="4647923"/>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97" name="TextBox 96">
              <a:extLst>
                <a:ext uri="{FF2B5EF4-FFF2-40B4-BE49-F238E27FC236}">
                  <a16:creationId xmlns:a16="http://schemas.microsoft.com/office/drawing/2014/main" id="{04476FAD-EF78-B549-298C-3BF1C820021C}"/>
                </a:ext>
              </a:extLst>
            </p:cNvPr>
            <p:cNvSpPr txBox="1"/>
            <p:nvPr/>
          </p:nvSpPr>
          <p:spPr bwMode="auto">
            <a:xfrm>
              <a:off x="6615459" y="4647923"/>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98" name="TextBox 97">
              <a:extLst>
                <a:ext uri="{FF2B5EF4-FFF2-40B4-BE49-F238E27FC236}">
                  <a16:creationId xmlns:a16="http://schemas.microsoft.com/office/drawing/2014/main" id="{FAAA61F5-9290-4C76-21CA-791E6E9C0177}"/>
                </a:ext>
              </a:extLst>
            </p:cNvPr>
            <p:cNvSpPr txBox="1"/>
            <p:nvPr/>
          </p:nvSpPr>
          <p:spPr bwMode="auto">
            <a:xfrm>
              <a:off x="7612925" y="4647923"/>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99" name="TextBox 98">
              <a:extLst>
                <a:ext uri="{FF2B5EF4-FFF2-40B4-BE49-F238E27FC236}">
                  <a16:creationId xmlns:a16="http://schemas.microsoft.com/office/drawing/2014/main" id="{A5EB346C-1597-25CE-F300-19253961275C}"/>
                </a:ext>
              </a:extLst>
            </p:cNvPr>
            <p:cNvSpPr txBox="1"/>
            <p:nvPr/>
          </p:nvSpPr>
          <p:spPr bwMode="auto">
            <a:xfrm>
              <a:off x="8610391" y="4647923"/>
              <a:ext cx="548868" cy="33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sp>
          <p:nvSpPr>
            <p:cNvPr id="100" name="TextBox 99">
              <a:extLst>
                <a:ext uri="{FF2B5EF4-FFF2-40B4-BE49-F238E27FC236}">
                  <a16:creationId xmlns:a16="http://schemas.microsoft.com/office/drawing/2014/main" id="{296EC2B3-C116-5C1A-4E99-4B116DC53C06}"/>
                </a:ext>
              </a:extLst>
            </p:cNvPr>
            <p:cNvSpPr txBox="1"/>
            <p:nvPr/>
          </p:nvSpPr>
          <p:spPr bwMode="auto">
            <a:xfrm>
              <a:off x="2897206" y="4964099"/>
              <a:ext cx="6942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sp>
          <p:nvSpPr>
            <p:cNvPr id="14" name="Freeform 13">
              <a:extLst>
                <a:ext uri="{FF2B5EF4-FFF2-40B4-BE49-F238E27FC236}">
                  <a16:creationId xmlns:a16="http://schemas.microsoft.com/office/drawing/2014/main" id="{F95E3215-5DA6-CE1F-870E-904EE2D47586}"/>
                </a:ext>
              </a:extLst>
            </p:cNvPr>
            <p:cNvSpPr/>
            <p:nvPr/>
          </p:nvSpPr>
          <p:spPr bwMode="auto">
            <a:xfrm>
              <a:off x="2897243" y="1900903"/>
              <a:ext cx="7022891" cy="1436571"/>
            </a:xfrm>
            <a:custGeom>
              <a:avLst/>
              <a:gdLst>
                <a:gd name="connsiteX0" fmla="*/ 0 w 7022891"/>
                <a:gd name="connsiteY0" fmla="*/ 0 h 1573967"/>
                <a:gd name="connsiteX1" fmla="*/ 149901 w 7022891"/>
                <a:gd name="connsiteY1" fmla="*/ 0 h 1573967"/>
                <a:gd name="connsiteX2" fmla="*/ 232347 w 7022891"/>
                <a:gd name="connsiteY2" fmla="*/ 112426 h 1573967"/>
                <a:gd name="connsiteX3" fmla="*/ 562131 w 7022891"/>
                <a:gd name="connsiteY3" fmla="*/ 127416 h 1573967"/>
                <a:gd name="connsiteX4" fmla="*/ 562131 w 7022891"/>
                <a:gd name="connsiteY4" fmla="*/ 157396 h 1573967"/>
                <a:gd name="connsiteX5" fmla="*/ 742013 w 7022891"/>
                <a:gd name="connsiteY5" fmla="*/ 164891 h 1573967"/>
                <a:gd name="connsiteX6" fmla="*/ 742013 w 7022891"/>
                <a:gd name="connsiteY6" fmla="*/ 202367 h 1573967"/>
                <a:gd name="connsiteX7" fmla="*/ 906904 w 7022891"/>
                <a:gd name="connsiteY7" fmla="*/ 217357 h 1573967"/>
                <a:gd name="connsiteX8" fmla="*/ 906904 w 7022891"/>
                <a:gd name="connsiteY8" fmla="*/ 254832 h 1573967"/>
                <a:gd name="connsiteX9" fmla="*/ 959370 w 7022891"/>
                <a:gd name="connsiteY9" fmla="*/ 254832 h 1573967"/>
                <a:gd name="connsiteX10" fmla="*/ 1049311 w 7022891"/>
                <a:gd name="connsiteY10" fmla="*/ 314793 h 1573967"/>
                <a:gd name="connsiteX11" fmla="*/ 1101777 w 7022891"/>
                <a:gd name="connsiteY11" fmla="*/ 322288 h 1573967"/>
                <a:gd name="connsiteX12" fmla="*/ 1191718 w 7022891"/>
                <a:gd name="connsiteY12" fmla="*/ 329783 h 1573967"/>
                <a:gd name="connsiteX13" fmla="*/ 1191718 w 7022891"/>
                <a:gd name="connsiteY13" fmla="*/ 359763 h 1573967"/>
                <a:gd name="connsiteX14" fmla="*/ 1289154 w 7022891"/>
                <a:gd name="connsiteY14" fmla="*/ 359763 h 1573967"/>
                <a:gd name="connsiteX15" fmla="*/ 1296649 w 7022891"/>
                <a:gd name="connsiteY15" fmla="*/ 404734 h 1573967"/>
                <a:gd name="connsiteX16" fmla="*/ 1446550 w 7022891"/>
                <a:gd name="connsiteY16" fmla="*/ 412229 h 1573967"/>
                <a:gd name="connsiteX17" fmla="*/ 1446550 w 7022891"/>
                <a:gd name="connsiteY17" fmla="*/ 442209 h 1573967"/>
                <a:gd name="connsiteX18" fmla="*/ 1603947 w 7022891"/>
                <a:gd name="connsiteY18" fmla="*/ 442209 h 1573967"/>
                <a:gd name="connsiteX19" fmla="*/ 1603947 w 7022891"/>
                <a:gd name="connsiteY19" fmla="*/ 487180 h 1573967"/>
                <a:gd name="connsiteX20" fmla="*/ 1716373 w 7022891"/>
                <a:gd name="connsiteY20" fmla="*/ 487180 h 1573967"/>
                <a:gd name="connsiteX21" fmla="*/ 1716373 w 7022891"/>
                <a:gd name="connsiteY21" fmla="*/ 487180 h 1573967"/>
                <a:gd name="connsiteX22" fmla="*/ 1746354 w 7022891"/>
                <a:gd name="connsiteY22" fmla="*/ 517161 h 1573967"/>
                <a:gd name="connsiteX23" fmla="*/ 1888760 w 7022891"/>
                <a:gd name="connsiteY23" fmla="*/ 517161 h 1573967"/>
                <a:gd name="connsiteX24" fmla="*/ 1888760 w 7022891"/>
                <a:gd name="connsiteY24" fmla="*/ 554636 h 1573967"/>
                <a:gd name="connsiteX25" fmla="*/ 1993691 w 7022891"/>
                <a:gd name="connsiteY25" fmla="*/ 554636 h 1573967"/>
                <a:gd name="connsiteX26" fmla="*/ 1993691 w 7022891"/>
                <a:gd name="connsiteY26" fmla="*/ 614596 h 1573967"/>
                <a:gd name="connsiteX27" fmla="*/ 2151088 w 7022891"/>
                <a:gd name="connsiteY27" fmla="*/ 614596 h 1573967"/>
                <a:gd name="connsiteX28" fmla="*/ 2151088 w 7022891"/>
                <a:gd name="connsiteY28" fmla="*/ 659567 h 1573967"/>
                <a:gd name="connsiteX29" fmla="*/ 2271009 w 7022891"/>
                <a:gd name="connsiteY29" fmla="*/ 659567 h 1573967"/>
                <a:gd name="connsiteX30" fmla="*/ 2293495 w 7022891"/>
                <a:gd name="connsiteY30" fmla="*/ 682053 h 1573967"/>
                <a:gd name="connsiteX31" fmla="*/ 2465882 w 7022891"/>
                <a:gd name="connsiteY31" fmla="*/ 682053 h 1573967"/>
                <a:gd name="connsiteX32" fmla="*/ 2503357 w 7022891"/>
                <a:gd name="connsiteY32" fmla="*/ 719528 h 1573967"/>
                <a:gd name="connsiteX33" fmla="*/ 2735704 w 7022891"/>
                <a:gd name="connsiteY33" fmla="*/ 719528 h 1573967"/>
                <a:gd name="connsiteX34" fmla="*/ 2735704 w 7022891"/>
                <a:gd name="connsiteY34" fmla="*/ 764498 h 1573967"/>
                <a:gd name="connsiteX35" fmla="*/ 2825645 w 7022891"/>
                <a:gd name="connsiteY35" fmla="*/ 764498 h 1573967"/>
                <a:gd name="connsiteX36" fmla="*/ 2848130 w 7022891"/>
                <a:gd name="connsiteY36" fmla="*/ 786983 h 1573967"/>
                <a:gd name="connsiteX37" fmla="*/ 2945567 w 7022891"/>
                <a:gd name="connsiteY37" fmla="*/ 786983 h 1573967"/>
                <a:gd name="connsiteX38" fmla="*/ 2998032 w 7022891"/>
                <a:gd name="connsiteY38" fmla="*/ 839448 h 1573967"/>
                <a:gd name="connsiteX39" fmla="*/ 2998032 w 7022891"/>
                <a:gd name="connsiteY39" fmla="*/ 839448 h 1573967"/>
                <a:gd name="connsiteX40" fmla="*/ 3035508 w 7022891"/>
                <a:gd name="connsiteY40" fmla="*/ 876924 h 1573967"/>
                <a:gd name="connsiteX41" fmla="*/ 3395272 w 7022891"/>
                <a:gd name="connsiteY41" fmla="*/ 876924 h 1573967"/>
                <a:gd name="connsiteX42" fmla="*/ 3432747 w 7022891"/>
                <a:gd name="connsiteY42" fmla="*/ 914399 h 1573967"/>
                <a:gd name="connsiteX43" fmla="*/ 3537678 w 7022891"/>
                <a:gd name="connsiteY43" fmla="*/ 974360 h 1573967"/>
                <a:gd name="connsiteX44" fmla="*/ 3597639 w 7022891"/>
                <a:gd name="connsiteY44" fmla="*/ 974360 h 1573967"/>
                <a:gd name="connsiteX45" fmla="*/ 3665095 w 7022891"/>
                <a:gd name="connsiteY45" fmla="*/ 1041816 h 1573967"/>
                <a:gd name="connsiteX46" fmla="*/ 3829986 w 7022891"/>
                <a:gd name="connsiteY46" fmla="*/ 1041816 h 1573967"/>
                <a:gd name="connsiteX47" fmla="*/ 3882451 w 7022891"/>
                <a:gd name="connsiteY47" fmla="*/ 1094281 h 1573967"/>
                <a:gd name="connsiteX48" fmla="*/ 4032354 w 7022891"/>
                <a:gd name="connsiteY48" fmla="*/ 1094281 h 1573967"/>
                <a:gd name="connsiteX49" fmla="*/ 4099810 w 7022891"/>
                <a:gd name="connsiteY49" fmla="*/ 1161737 h 1573967"/>
                <a:gd name="connsiteX50" fmla="*/ 4317167 w 7022891"/>
                <a:gd name="connsiteY50" fmla="*/ 1161737 h 1573967"/>
                <a:gd name="connsiteX51" fmla="*/ 4399613 w 7022891"/>
                <a:gd name="connsiteY51" fmla="*/ 1199213 h 1573967"/>
                <a:gd name="connsiteX52" fmla="*/ 4474563 w 7022891"/>
                <a:gd name="connsiteY52" fmla="*/ 1206708 h 1573967"/>
                <a:gd name="connsiteX53" fmla="*/ 4534524 w 7022891"/>
                <a:gd name="connsiteY53" fmla="*/ 1236688 h 1573967"/>
                <a:gd name="connsiteX54" fmla="*/ 4616970 w 7022891"/>
                <a:gd name="connsiteY54" fmla="*/ 1236688 h 1573967"/>
                <a:gd name="connsiteX55" fmla="*/ 4654445 w 7022891"/>
                <a:gd name="connsiteY55" fmla="*/ 1266668 h 1573967"/>
                <a:gd name="connsiteX56" fmla="*/ 4736891 w 7022891"/>
                <a:gd name="connsiteY56" fmla="*/ 1266668 h 1573967"/>
                <a:gd name="connsiteX57" fmla="*/ 4744386 w 7022891"/>
                <a:gd name="connsiteY57" fmla="*/ 1289154 h 1573967"/>
                <a:gd name="connsiteX58" fmla="*/ 4811842 w 7022891"/>
                <a:gd name="connsiteY58" fmla="*/ 1289154 h 1573967"/>
                <a:gd name="connsiteX59" fmla="*/ 4841823 w 7022891"/>
                <a:gd name="connsiteY59" fmla="*/ 1319134 h 1573967"/>
                <a:gd name="connsiteX60" fmla="*/ 4841823 w 7022891"/>
                <a:gd name="connsiteY60" fmla="*/ 1319134 h 1573967"/>
                <a:gd name="connsiteX61" fmla="*/ 4916773 w 7022891"/>
                <a:gd name="connsiteY61" fmla="*/ 1334124 h 1573967"/>
                <a:gd name="connsiteX62" fmla="*/ 4991724 w 7022891"/>
                <a:gd name="connsiteY62" fmla="*/ 1334124 h 1573967"/>
                <a:gd name="connsiteX63" fmla="*/ 5036695 w 7022891"/>
                <a:gd name="connsiteY63" fmla="*/ 1371600 h 1573967"/>
                <a:gd name="connsiteX64" fmla="*/ 5141626 w 7022891"/>
                <a:gd name="connsiteY64" fmla="*/ 1371600 h 1573967"/>
                <a:gd name="connsiteX65" fmla="*/ 5209082 w 7022891"/>
                <a:gd name="connsiteY65" fmla="*/ 1409075 h 1573967"/>
                <a:gd name="connsiteX66" fmla="*/ 5254052 w 7022891"/>
                <a:gd name="connsiteY66" fmla="*/ 1409075 h 1573967"/>
                <a:gd name="connsiteX67" fmla="*/ 5291527 w 7022891"/>
                <a:gd name="connsiteY67" fmla="*/ 1431560 h 1573967"/>
                <a:gd name="connsiteX68" fmla="*/ 5358983 w 7022891"/>
                <a:gd name="connsiteY68" fmla="*/ 1431560 h 1573967"/>
                <a:gd name="connsiteX69" fmla="*/ 5433934 w 7022891"/>
                <a:gd name="connsiteY69" fmla="*/ 1476531 h 1573967"/>
                <a:gd name="connsiteX70" fmla="*/ 5606321 w 7022891"/>
                <a:gd name="connsiteY70" fmla="*/ 1476531 h 1573967"/>
                <a:gd name="connsiteX71" fmla="*/ 5658786 w 7022891"/>
                <a:gd name="connsiteY71" fmla="*/ 1521501 h 1573967"/>
                <a:gd name="connsiteX72" fmla="*/ 6138472 w 7022891"/>
                <a:gd name="connsiteY72" fmla="*/ 1528996 h 1573967"/>
                <a:gd name="connsiteX73" fmla="*/ 6168452 w 7022891"/>
                <a:gd name="connsiteY73" fmla="*/ 1543986 h 1573967"/>
                <a:gd name="connsiteX74" fmla="*/ 6880485 w 7022891"/>
                <a:gd name="connsiteY74" fmla="*/ 1543986 h 1573967"/>
                <a:gd name="connsiteX75" fmla="*/ 6880485 w 7022891"/>
                <a:gd name="connsiteY75" fmla="*/ 1573967 h 1573967"/>
                <a:gd name="connsiteX76" fmla="*/ 7022891 w 7022891"/>
                <a:gd name="connsiteY76" fmla="*/ 1573967 h 1573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7022891" h="1573967">
                  <a:moveTo>
                    <a:pt x="0" y="0"/>
                  </a:moveTo>
                  <a:lnTo>
                    <a:pt x="149901" y="0"/>
                  </a:lnTo>
                  <a:lnTo>
                    <a:pt x="232347" y="112426"/>
                  </a:lnTo>
                  <a:lnTo>
                    <a:pt x="562131" y="127416"/>
                  </a:lnTo>
                  <a:lnTo>
                    <a:pt x="562131" y="157396"/>
                  </a:lnTo>
                  <a:lnTo>
                    <a:pt x="742013" y="164891"/>
                  </a:lnTo>
                  <a:lnTo>
                    <a:pt x="742013" y="202367"/>
                  </a:lnTo>
                  <a:lnTo>
                    <a:pt x="906904" y="217357"/>
                  </a:lnTo>
                  <a:lnTo>
                    <a:pt x="906904" y="254832"/>
                  </a:lnTo>
                  <a:lnTo>
                    <a:pt x="959370" y="254832"/>
                  </a:lnTo>
                  <a:lnTo>
                    <a:pt x="1049311" y="314793"/>
                  </a:lnTo>
                  <a:lnTo>
                    <a:pt x="1101777" y="322288"/>
                  </a:lnTo>
                  <a:lnTo>
                    <a:pt x="1191718" y="329783"/>
                  </a:lnTo>
                  <a:lnTo>
                    <a:pt x="1191718" y="359763"/>
                  </a:lnTo>
                  <a:lnTo>
                    <a:pt x="1289154" y="359763"/>
                  </a:lnTo>
                  <a:lnTo>
                    <a:pt x="1296649" y="404734"/>
                  </a:lnTo>
                  <a:lnTo>
                    <a:pt x="1446550" y="412229"/>
                  </a:lnTo>
                  <a:lnTo>
                    <a:pt x="1446550" y="442209"/>
                  </a:lnTo>
                  <a:lnTo>
                    <a:pt x="1603947" y="442209"/>
                  </a:lnTo>
                  <a:lnTo>
                    <a:pt x="1603947" y="487180"/>
                  </a:lnTo>
                  <a:lnTo>
                    <a:pt x="1716373" y="487180"/>
                  </a:lnTo>
                  <a:lnTo>
                    <a:pt x="1716373" y="487180"/>
                  </a:lnTo>
                  <a:lnTo>
                    <a:pt x="1746354" y="517161"/>
                  </a:lnTo>
                  <a:lnTo>
                    <a:pt x="1888760" y="517161"/>
                  </a:lnTo>
                  <a:lnTo>
                    <a:pt x="1888760" y="554636"/>
                  </a:lnTo>
                  <a:lnTo>
                    <a:pt x="1993691" y="554636"/>
                  </a:lnTo>
                  <a:lnTo>
                    <a:pt x="1993691" y="614596"/>
                  </a:lnTo>
                  <a:lnTo>
                    <a:pt x="2151088" y="614596"/>
                  </a:lnTo>
                  <a:lnTo>
                    <a:pt x="2151088" y="659567"/>
                  </a:lnTo>
                  <a:lnTo>
                    <a:pt x="2271009" y="659567"/>
                  </a:lnTo>
                  <a:lnTo>
                    <a:pt x="2293495" y="682053"/>
                  </a:lnTo>
                  <a:lnTo>
                    <a:pt x="2465882" y="682053"/>
                  </a:lnTo>
                  <a:lnTo>
                    <a:pt x="2503357" y="719528"/>
                  </a:lnTo>
                  <a:lnTo>
                    <a:pt x="2735704" y="719528"/>
                  </a:lnTo>
                  <a:lnTo>
                    <a:pt x="2735704" y="764498"/>
                  </a:lnTo>
                  <a:lnTo>
                    <a:pt x="2825645" y="764498"/>
                  </a:lnTo>
                  <a:lnTo>
                    <a:pt x="2848130" y="786983"/>
                  </a:lnTo>
                  <a:lnTo>
                    <a:pt x="2945567" y="786983"/>
                  </a:lnTo>
                  <a:lnTo>
                    <a:pt x="2998032" y="839448"/>
                  </a:lnTo>
                  <a:lnTo>
                    <a:pt x="2998032" y="839448"/>
                  </a:lnTo>
                  <a:lnTo>
                    <a:pt x="3035508" y="876924"/>
                  </a:lnTo>
                  <a:lnTo>
                    <a:pt x="3395272" y="876924"/>
                  </a:lnTo>
                  <a:lnTo>
                    <a:pt x="3432747" y="914399"/>
                  </a:lnTo>
                  <a:lnTo>
                    <a:pt x="3537678" y="974360"/>
                  </a:lnTo>
                  <a:lnTo>
                    <a:pt x="3597639" y="974360"/>
                  </a:lnTo>
                  <a:lnTo>
                    <a:pt x="3665095" y="1041816"/>
                  </a:lnTo>
                  <a:lnTo>
                    <a:pt x="3829986" y="1041816"/>
                  </a:lnTo>
                  <a:lnTo>
                    <a:pt x="3882451" y="1094281"/>
                  </a:lnTo>
                  <a:lnTo>
                    <a:pt x="4032354" y="1094281"/>
                  </a:lnTo>
                  <a:lnTo>
                    <a:pt x="4099810" y="1161737"/>
                  </a:lnTo>
                  <a:lnTo>
                    <a:pt x="4317167" y="1161737"/>
                  </a:lnTo>
                  <a:lnTo>
                    <a:pt x="4399613" y="1199213"/>
                  </a:lnTo>
                  <a:lnTo>
                    <a:pt x="4474563" y="1206708"/>
                  </a:lnTo>
                  <a:lnTo>
                    <a:pt x="4534524" y="1236688"/>
                  </a:lnTo>
                  <a:lnTo>
                    <a:pt x="4616970" y="1236688"/>
                  </a:lnTo>
                  <a:lnTo>
                    <a:pt x="4654445" y="1266668"/>
                  </a:lnTo>
                  <a:lnTo>
                    <a:pt x="4736891" y="1266668"/>
                  </a:lnTo>
                  <a:lnTo>
                    <a:pt x="4744386" y="1289154"/>
                  </a:lnTo>
                  <a:lnTo>
                    <a:pt x="4811842" y="1289154"/>
                  </a:lnTo>
                  <a:lnTo>
                    <a:pt x="4841823" y="1319134"/>
                  </a:lnTo>
                  <a:lnTo>
                    <a:pt x="4841823" y="1319134"/>
                  </a:lnTo>
                  <a:lnTo>
                    <a:pt x="4916773" y="1334124"/>
                  </a:lnTo>
                  <a:lnTo>
                    <a:pt x="4991724" y="1334124"/>
                  </a:lnTo>
                  <a:lnTo>
                    <a:pt x="5036695" y="1371600"/>
                  </a:lnTo>
                  <a:lnTo>
                    <a:pt x="5141626" y="1371600"/>
                  </a:lnTo>
                  <a:lnTo>
                    <a:pt x="5209082" y="1409075"/>
                  </a:lnTo>
                  <a:lnTo>
                    <a:pt x="5254052" y="1409075"/>
                  </a:lnTo>
                  <a:lnTo>
                    <a:pt x="5291527" y="1431560"/>
                  </a:lnTo>
                  <a:lnTo>
                    <a:pt x="5358983" y="1431560"/>
                  </a:lnTo>
                  <a:lnTo>
                    <a:pt x="5433934" y="1476531"/>
                  </a:lnTo>
                  <a:lnTo>
                    <a:pt x="5606321" y="1476531"/>
                  </a:lnTo>
                  <a:lnTo>
                    <a:pt x="5658786" y="1521501"/>
                  </a:lnTo>
                  <a:lnTo>
                    <a:pt x="6138472" y="1528996"/>
                  </a:lnTo>
                  <a:lnTo>
                    <a:pt x="6168452" y="1543986"/>
                  </a:lnTo>
                  <a:lnTo>
                    <a:pt x="6880485" y="1543986"/>
                  </a:lnTo>
                  <a:lnTo>
                    <a:pt x="6880485" y="1573967"/>
                  </a:lnTo>
                  <a:lnTo>
                    <a:pt x="7022891" y="1573967"/>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2" name="TextBox 1">
              <a:extLst>
                <a:ext uri="{FF2B5EF4-FFF2-40B4-BE49-F238E27FC236}">
                  <a16:creationId xmlns:a16="http://schemas.microsoft.com/office/drawing/2014/main" id="{E5B4B490-ED4D-F909-21DE-59B3C63EA209}"/>
                </a:ext>
              </a:extLst>
            </p:cNvPr>
            <p:cNvSpPr txBox="1"/>
            <p:nvPr/>
          </p:nvSpPr>
          <p:spPr bwMode="auto">
            <a:xfrm>
              <a:off x="4006774" y="1429773"/>
              <a:ext cx="47190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lang="en-US" b="1" dirty="0">
                  <a:solidFill>
                    <a:srgbClr val="000000"/>
                  </a:solidFill>
                  <a:latin typeface="Calibri" panose="020F0502020204030204" pitchFamily="34" charset="0"/>
                </a:rPr>
                <a:t>PFS (Primary Endpoint)</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grpSp>
    </p:spTree>
    <p:extLst>
      <p:ext uri="{BB962C8B-B14F-4D97-AF65-F5344CB8AC3E}">
        <p14:creationId xmlns:p14="http://schemas.microsoft.com/office/powerpoint/2010/main" val="74245649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DETERMINATION: PFS by Cytogenetic Risk</a:t>
            </a:r>
            <a:endParaRPr lang="en-US" altLang="en-US" dirty="0"/>
          </a:p>
        </p:txBody>
      </p:sp>
      <p:sp>
        <p:nvSpPr>
          <p:cNvPr id="20" name="TextBox 19">
            <a:extLst>
              <a:ext uri="{FF2B5EF4-FFF2-40B4-BE49-F238E27FC236}">
                <a16:creationId xmlns:a16="http://schemas.microsoft.com/office/drawing/2014/main" id="{98110A51-254E-12E5-0FDD-EB125DDCB315}"/>
              </a:ext>
            </a:extLst>
          </p:cNvPr>
          <p:cNvSpPr txBox="1"/>
          <p:nvPr/>
        </p:nvSpPr>
        <p:spPr bwMode="auto">
          <a:xfrm>
            <a:off x="1205625" y="1488283"/>
            <a:ext cx="47190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High-Risk* Cytogenetics</a:t>
            </a:r>
          </a:p>
        </p:txBody>
      </p:sp>
      <p:sp>
        <p:nvSpPr>
          <p:cNvPr id="21" name="TextBox 20">
            <a:extLst>
              <a:ext uri="{FF2B5EF4-FFF2-40B4-BE49-F238E27FC236}">
                <a16:creationId xmlns:a16="http://schemas.microsoft.com/office/drawing/2014/main" id="{E7AA11F2-B909-717D-9D33-0E074DA333A9}"/>
              </a:ext>
            </a:extLst>
          </p:cNvPr>
          <p:cNvSpPr txBox="1"/>
          <p:nvPr/>
        </p:nvSpPr>
        <p:spPr bwMode="auto">
          <a:xfrm>
            <a:off x="7162647" y="1488283"/>
            <a:ext cx="38237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Standard-Risk Cytogenetics</a:t>
            </a:r>
          </a:p>
        </p:txBody>
      </p:sp>
      <p:grpSp>
        <p:nvGrpSpPr>
          <p:cNvPr id="22" name="Group 21">
            <a:extLst>
              <a:ext uri="{FF2B5EF4-FFF2-40B4-BE49-F238E27FC236}">
                <a16:creationId xmlns:a16="http://schemas.microsoft.com/office/drawing/2014/main" id="{ADF64A06-7615-56F9-AA23-6FE81F92B46C}"/>
              </a:ext>
            </a:extLst>
          </p:cNvPr>
          <p:cNvGrpSpPr/>
          <p:nvPr/>
        </p:nvGrpSpPr>
        <p:grpSpPr>
          <a:xfrm>
            <a:off x="9473654" y="1937407"/>
            <a:ext cx="2554829" cy="963586"/>
            <a:chOff x="9473654" y="1739440"/>
            <a:chExt cx="2554829" cy="963586"/>
          </a:xfrm>
          <a:noFill/>
        </p:grpSpPr>
        <p:sp>
          <p:nvSpPr>
            <p:cNvPr id="23" name="TextBox 22">
              <a:extLst>
                <a:ext uri="{FF2B5EF4-FFF2-40B4-BE49-F238E27FC236}">
                  <a16:creationId xmlns:a16="http://schemas.microsoft.com/office/drawing/2014/main" id="{0541054C-E3A7-6C9E-6DAC-B630C077D049}"/>
                </a:ext>
              </a:extLst>
            </p:cNvPr>
            <p:cNvSpPr txBox="1"/>
            <p:nvPr/>
          </p:nvSpPr>
          <p:spPr bwMode="auto">
            <a:xfrm>
              <a:off x="9710475" y="2056695"/>
              <a:ext cx="2318008" cy="646331"/>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solidFill>
                    <a:srgbClr val="242021"/>
                  </a:solidFill>
                  <a:latin typeface="Calibri"/>
                </a:rPr>
                <a:t>RVd</a:t>
              </a:r>
              <a:r>
                <a:rPr kumimoji="0" lang="en-US" sz="1800" b="0" i="0" u="none" strike="noStrike" kern="1200" cap="none" spc="0" normalizeH="0" baseline="0" noProof="0" dirty="0">
                  <a:ln>
                    <a:noFill/>
                  </a:ln>
                  <a:solidFill>
                    <a:srgbClr val="242021"/>
                  </a:solidFill>
                  <a:effectLst/>
                  <a:uLnTx/>
                  <a:uFillTx/>
                  <a:latin typeface="Calibri"/>
                  <a:cs typeface="+mn-cs"/>
                </a:rPr>
                <a:t> + ASCT     82.3</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solidFill>
                    <a:srgbClr val="242021"/>
                  </a:solidFill>
                  <a:latin typeface="Calibri"/>
                </a:rPr>
                <a:t>RVd</a:t>
              </a:r>
              <a:r>
                <a:rPr kumimoji="0" lang="en-US" sz="1800" b="0" i="0" u="none" strike="noStrike" kern="1200" cap="none" spc="0" normalizeH="0" baseline="0" noProof="0" dirty="0">
                  <a:ln>
                    <a:noFill/>
                  </a:ln>
                  <a:solidFill>
                    <a:srgbClr val="242021"/>
                  </a:solidFill>
                  <a:effectLst/>
                  <a:uLnTx/>
                  <a:uFillTx/>
                  <a:latin typeface="Calibri"/>
                  <a:cs typeface="+mn-cs"/>
                </a:rPr>
                <a:t> alone       53.2</a:t>
              </a:r>
              <a:endParaRPr kumimoji="0" lang="en-US" sz="1800" b="0" i="0" u="none" strike="noStrike" kern="1200" cap="none" spc="0" normalizeH="0" baseline="0" noProof="0" dirty="0">
                <a:ln>
                  <a:noFill/>
                </a:ln>
                <a:solidFill>
                  <a:srgbClr val="FFFFFF"/>
                </a:solidFill>
                <a:effectLst/>
                <a:uLnTx/>
                <a:uFillTx/>
                <a:latin typeface="Calibri"/>
                <a:cs typeface="+mn-cs"/>
              </a:endParaRPr>
            </a:p>
          </p:txBody>
        </p:sp>
        <p:cxnSp>
          <p:nvCxnSpPr>
            <p:cNvPr id="24" name="Straight Connector 23">
              <a:extLst>
                <a:ext uri="{FF2B5EF4-FFF2-40B4-BE49-F238E27FC236}">
                  <a16:creationId xmlns:a16="http://schemas.microsoft.com/office/drawing/2014/main" id="{89F2AC80-35F0-F1D0-B48F-AD0D770CD8A6}"/>
                </a:ext>
              </a:extLst>
            </p:cNvPr>
            <p:cNvCxnSpPr>
              <a:cxnSpLocks/>
            </p:cNvCxnSpPr>
            <p:nvPr/>
          </p:nvCxnSpPr>
          <p:spPr bwMode="auto">
            <a:xfrm>
              <a:off x="9473654" y="2268845"/>
              <a:ext cx="274320" cy="0"/>
            </a:xfrm>
            <a:prstGeom prst="line">
              <a:avLst/>
            </a:prstGeom>
            <a:grpFill/>
            <a:ln w="28575" cap="flat" cmpd="sng" algn="ctr">
              <a:solidFill>
                <a:schemeClr val="accent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2EE694C5-0E13-4B76-E459-0AC5C0F9E300}"/>
                </a:ext>
              </a:extLst>
            </p:cNvPr>
            <p:cNvCxnSpPr>
              <a:cxnSpLocks/>
            </p:cNvCxnSpPr>
            <p:nvPr/>
          </p:nvCxnSpPr>
          <p:spPr bwMode="auto">
            <a:xfrm>
              <a:off x="9473654" y="2543165"/>
              <a:ext cx="274320" cy="0"/>
            </a:xfrm>
            <a:prstGeom prst="line">
              <a:avLst/>
            </a:prstGeom>
            <a:grpFill/>
            <a:ln w="28575" cap="flat" cmpd="sng" algn="ctr">
              <a:solidFill>
                <a:schemeClr val="accent3"/>
              </a:solidFill>
              <a:prstDash val="solid"/>
              <a:round/>
              <a:headEnd type="none" w="med" len="med"/>
              <a:tailEnd type="none" w="med" len="med"/>
            </a:ln>
            <a:effectLst/>
          </p:spPr>
        </p:cxnSp>
        <p:sp>
          <p:nvSpPr>
            <p:cNvPr id="26" name="TextBox 25">
              <a:extLst>
                <a:ext uri="{FF2B5EF4-FFF2-40B4-BE49-F238E27FC236}">
                  <a16:creationId xmlns:a16="http://schemas.microsoft.com/office/drawing/2014/main" id="{0E4D707A-381E-6E59-C4C7-6B25E3E7E233}"/>
                </a:ext>
              </a:extLst>
            </p:cNvPr>
            <p:cNvSpPr txBox="1"/>
            <p:nvPr/>
          </p:nvSpPr>
          <p:spPr bwMode="auto">
            <a:xfrm>
              <a:off x="9859170" y="1739440"/>
              <a:ext cx="1922501" cy="369332"/>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242021"/>
                  </a:solidFill>
                  <a:effectLst/>
                  <a:uLnTx/>
                  <a:uFillTx/>
                  <a:latin typeface="Calibri"/>
                  <a:ea typeface="+mn-ea"/>
                  <a:cs typeface="+mn-cs"/>
                </a:rPr>
                <a:t>Median PFS, Mo</a:t>
              </a:r>
              <a:endParaRPr kumimoji="0" lang="en-US" sz="1800" b="1" i="0" u="none" strike="noStrike" kern="1200" cap="none" spc="0" normalizeH="0" baseline="0" noProof="0" dirty="0">
                <a:ln>
                  <a:noFill/>
                </a:ln>
                <a:solidFill>
                  <a:srgbClr val="FFFFFF"/>
                </a:solidFill>
                <a:effectLst/>
                <a:uLnTx/>
                <a:uFillTx/>
                <a:latin typeface="Calibri"/>
                <a:ea typeface="+mn-ea"/>
                <a:cs typeface="+mn-cs"/>
              </a:endParaRPr>
            </a:p>
          </p:txBody>
        </p:sp>
      </p:grpSp>
      <p:sp>
        <p:nvSpPr>
          <p:cNvPr id="27" name="TextBox 26">
            <a:extLst>
              <a:ext uri="{FF2B5EF4-FFF2-40B4-BE49-F238E27FC236}">
                <a16:creationId xmlns:a16="http://schemas.microsoft.com/office/drawing/2014/main" id="{75FB32C5-DECC-A86C-C4DC-BF4CFF04F646}"/>
              </a:ext>
            </a:extLst>
          </p:cNvPr>
          <p:cNvSpPr txBox="1"/>
          <p:nvPr/>
        </p:nvSpPr>
        <p:spPr bwMode="auto">
          <a:xfrm>
            <a:off x="7162647" y="4445456"/>
            <a:ext cx="4865836" cy="457200"/>
          </a:xfrm>
          <a:prstGeom prst="rect">
            <a:avLst/>
          </a:prstGeom>
          <a:solidFill>
            <a:schemeClr val="tx1"/>
          </a:solidFill>
          <a:ln>
            <a:noFill/>
          </a:ln>
        </p:spPr>
        <p:txBody>
          <a:bodyPr wrap="square"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242021"/>
                </a:solidFill>
                <a:effectLst/>
                <a:uLnTx/>
                <a:uFillTx/>
                <a:latin typeface="Calibri"/>
                <a:ea typeface="+mn-ea"/>
                <a:cs typeface="+mn-cs"/>
              </a:rPr>
              <a:t>HR: </a:t>
            </a:r>
            <a:r>
              <a:rPr kumimoji="0" lang="pl-PL" sz="1800" b="0" i="0" u="none" strike="noStrike" kern="1200" cap="none" spc="0" normalizeH="0" baseline="0" noProof="0" dirty="0">
                <a:ln>
                  <a:noFill/>
                </a:ln>
                <a:solidFill>
                  <a:srgbClr val="242021"/>
                </a:solidFill>
                <a:effectLst/>
                <a:uLnTx/>
                <a:uFillTx/>
                <a:latin typeface="Calibri"/>
                <a:ea typeface="+mn-ea"/>
                <a:cs typeface="+mn-cs"/>
              </a:rPr>
              <a:t>1.</a:t>
            </a:r>
            <a:r>
              <a:rPr kumimoji="0" lang="en-US" sz="1800" b="0" i="0" u="none" strike="noStrike" kern="1200" cap="none" spc="0" normalizeH="0" baseline="0" noProof="0" dirty="0">
                <a:ln>
                  <a:noFill/>
                </a:ln>
                <a:solidFill>
                  <a:srgbClr val="242021"/>
                </a:solidFill>
                <a:effectLst/>
                <a:uLnTx/>
                <a:uFillTx/>
                <a:latin typeface="Calibri"/>
                <a:ea typeface="+mn-ea"/>
                <a:cs typeface="+mn-cs"/>
              </a:rPr>
              <a:t>38 (</a:t>
            </a:r>
            <a:r>
              <a:rPr kumimoji="0" lang="pl-PL" sz="1800" b="0" i="0" u="none" strike="noStrike" kern="1200" cap="none" spc="0" normalizeH="0" baseline="0" noProof="0" dirty="0">
                <a:ln>
                  <a:noFill/>
                </a:ln>
                <a:solidFill>
                  <a:srgbClr val="242021"/>
                </a:solidFill>
                <a:effectLst/>
                <a:uLnTx/>
                <a:uFillTx/>
                <a:latin typeface="Calibri"/>
                <a:ea typeface="+mn-ea"/>
                <a:cs typeface="+mn-cs"/>
              </a:rPr>
              <a:t>95% CI</a:t>
            </a:r>
            <a:r>
              <a:rPr kumimoji="0" lang="en-US" sz="1800" b="0" i="0" u="none" strike="noStrike" kern="1200" cap="none" spc="0" normalizeH="0" baseline="0" noProof="0" dirty="0">
                <a:ln>
                  <a:noFill/>
                </a:ln>
                <a:solidFill>
                  <a:srgbClr val="242021"/>
                </a:solidFill>
                <a:effectLst/>
                <a:uLnTx/>
                <a:uFillTx/>
                <a:latin typeface="Calibri"/>
                <a:ea typeface="+mn-ea"/>
                <a:cs typeface="+mn-cs"/>
              </a:rPr>
              <a:t>:</a:t>
            </a:r>
            <a:r>
              <a:rPr kumimoji="0" lang="pl-PL" sz="1800" b="0" i="0" u="none" strike="noStrike" kern="1200" cap="none" spc="0" normalizeH="0" baseline="0" noProof="0" dirty="0">
                <a:ln>
                  <a:noFill/>
                </a:ln>
                <a:solidFill>
                  <a:srgbClr val="242021"/>
                </a:solidFill>
                <a:effectLst/>
                <a:uLnTx/>
                <a:uFillTx/>
                <a:latin typeface="Calibri"/>
                <a:ea typeface="+mn-ea"/>
                <a:cs typeface="+mn-cs"/>
              </a:rPr>
              <a:t> 1.</a:t>
            </a:r>
            <a:r>
              <a:rPr kumimoji="0" lang="en-US" sz="1800" b="0" i="0" u="none" strike="noStrike" kern="1200" cap="none" spc="0" normalizeH="0" baseline="0" noProof="0" dirty="0">
                <a:ln>
                  <a:noFill/>
                </a:ln>
                <a:solidFill>
                  <a:srgbClr val="242021"/>
                </a:solidFill>
                <a:effectLst/>
                <a:uLnTx/>
                <a:uFillTx/>
                <a:latin typeface="Calibri"/>
                <a:ea typeface="+mn-ea"/>
                <a:cs typeface="+mn-cs"/>
              </a:rPr>
              <a:t>07-1.79)</a:t>
            </a: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28" name="Group 27">
            <a:extLst>
              <a:ext uri="{FF2B5EF4-FFF2-40B4-BE49-F238E27FC236}">
                <a16:creationId xmlns:a16="http://schemas.microsoft.com/office/drawing/2014/main" id="{F023202F-68E6-DE9D-57D2-E02FDD15E971}"/>
              </a:ext>
            </a:extLst>
          </p:cNvPr>
          <p:cNvGrpSpPr/>
          <p:nvPr/>
        </p:nvGrpSpPr>
        <p:grpSpPr>
          <a:xfrm>
            <a:off x="6395163" y="1949335"/>
            <a:ext cx="5531646" cy="3581206"/>
            <a:chOff x="513554" y="1751368"/>
            <a:chExt cx="5531646" cy="3581206"/>
          </a:xfrm>
        </p:grpSpPr>
        <p:grpSp>
          <p:nvGrpSpPr>
            <p:cNvPr id="29" name="Group 28">
              <a:extLst>
                <a:ext uri="{FF2B5EF4-FFF2-40B4-BE49-F238E27FC236}">
                  <a16:creationId xmlns:a16="http://schemas.microsoft.com/office/drawing/2014/main" id="{27622E5D-FCE5-0184-4503-DFD26817C3F7}"/>
                </a:ext>
              </a:extLst>
            </p:cNvPr>
            <p:cNvGrpSpPr/>
            <p:nvPr/>
          </p:nvGrpSpPr>
          <p:grpSpPr>
            <a:xfrm>
              <a:off x="513554" y="1751368"/>
              <a:ext cx="721427" cy="3101423"/>
              <a:chOff x="2903226" y="1517651"/>
              <a:chExt cx="721427" cy="4062638"/>
            </a:xfrm>
          </p:grpSpPr>
          <p:sp>
            <p:nvSpPr>
              <p:cNvPr id="58" name="TextBox 57">
                <a:extLst>
                  <a:ext uri="{FF2B5EF4-FFF2-40B4-BE49-F238E27FC236}">
                    <a16:creationId xmlns:a16="http://schemas.microsoft.com/office/drawing/2014/main" id="{31E0C252-73EB-A895-7A97-E75872CAEB63}"/>
                  </a:ext>
                </a:extLst>
              </p:cNvPr>
              <p:cNvSpPr txBox="1"/>
              <p:nvPr/>
            </p:nvSpPr>
            <p:spPr bwMode="auto">
              <a:xfrm>
                <a:off x="2903226" y="1517651"/>
                <a:ext cx="721427" cy="483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59" name="TextBox 58">
                <a:extLst>
                  <a:ext uri="{FF2B5EF4-FFF2-40B4-BE49-F238E27FC236}">
                    <a16:creationId xmlns:a16="http://schemas.microsoft.com/office/drawing/2014/main" id="{FB5CB2EA-81EC-A2D4-368A-481ABC687710}"/>
                  </a:ext>
                </a:extLst>
              </p:cNvPr>
              <p:cNvSpPr txBox="1"/>
              <p:nvPr/>
            </p:nvSpPr>
            <p:spPr bwMode="auto">
              <a:xfrm>
                <a:off x="3085705" y="2246902"/>
                <a:ext cx="538948" cy="483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60" name="TextBox 59">
                <a:extLst>
                  <a:ext uri="{FF2B5EF4-FFF2-40B4-BE49-F238E27FC236}">
                    <a16:creationId xmlns:a16="http://schemas.microsoft.com/office/drawing/2014/main" id="{580A2160-7179-4130-2309-FCFB58F6834B}"/>
                  </a:ext>
                </a:extLst>
              </p:cNvPr>
              <p:cNvSpPr txBox="1"/>
              <p:nvPr/>
            </p:nvSpPr>
            <p:spPr bwMode="auto">
              <a:xfrm>
                <a:off x="3085705" y="2966745"/>
                <a:ext cx="538948" cy="483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61" name="TextBox 60">
                <a:extLst>
                  <a:ext uri="{FF2B5EF4-FFF2-40B4-BE49-F238E27FC236}">
                    <a16:creationId xmlns:a16="http://schemas.microsoft.com/office/drawing/2014/main" id="{667157AC-4464-D68B-14D7-312A38CBD4ED}"/>
                  </a:ext>
                </a:extLst>
              </p:cNvPr>
              <p:cNvSpPr txBox="1"/>
              <p:nvPr/>
            </p:nvSpPr>
            <p:spPr bwMode="auto">
              <a:xfrm>
                <a:off x="3085705" y="3728930"/>
                <a:ext cx="538948" cy="483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62" name="TextBox 61">
                <a:extLst>
                  <a:ext uri="{FF2B5EF4-FFF2-40B4-BE49-F238E27FC236}">
                    <a16:creationId xmlns:a16="http://schemas.microsoft.com/office/drawing/2014/main" id="{51654A74-A1CE-D72E-47A4-3CD1343E8151}"/>
                  </a:ext>
                </a:extLst>
              </p:cNvPr>
              <p:cNvSpPr txBox="1"/>
              <p:nvPr/>
            </p:nvSpPr>
            <p:spPr bwMode="auto">
              <a:xfrm>
                <a:off x="3085705" y="4462886"/>
                <a:ext cx="538948" cy="483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63" name="TextBox 62">
                <a:extLst>
                  <a:ext uri="{FF2B5EF4-FFF2-40B4-BE49-F238E27FC236}">
                    <a16:creationId xmlns:a16="http://schemas.microsoft.com/office/drawing/2014/main" id="{27CBFC56-F22F-F353-1229-3FEF5D386F48}"/>
                  </a:ext>
                </a:extLst>
              </p:cNvPr>
              <p:cNvSpPr txBox="1"/>
              <p:nvPr/>
            </p:nvSpPr>
            <p:spPr bwMode="auto">
              <a:xfrm>
                <a:off x="3085705" y="5210957"/>
                <a:ext cx="5389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grpSp>
        <p:grpSp>
          <p:nvGrpSpPr>
            <p:cNvPr id="30" name="Group 29">
              <a:extLst>
                <a:ext uri="{FF2B5EF4-FFF2-40B4-BE49-F238E27FC236}">
                  <a16:creationId xmlns:a16="http://schemas.microsoft.com/office/drawing/2014/main" id="{E6C07921-B5DE-0FFD-75DA-B3B7F24CA383}"/>
                </a:ext>
              </a:extLst>
            </p:cNvPr>
            <p:cNvGrpSpPr/>
            <p:nvPr/>
          </p:nvGrpSpPr>
          <p:grpSpPr>
            <a:xfrm>
              <a:off x="1143000" y="1942908"/>
              <a:ext cx="91981" cy="2814320"/>
              <a:chOff x="1580359" y="2660386"/>
              <a:chExt cx="103516" cy="2456678"/>
            </a:xfrm>
          </p:grpSpPr>
          <p:cxnSp>
            <p:nvCxnSpPr>
              <p:cNvPr id="52" name="Straight Connector 51">
                <a:extLst>
                  <a:ext uri="{FF2B5EF4-FFF2-40B4-BE49-F238E27FC236}">
                    <a16:creationId xmlns:a16="http://schemas.microsoft.com/office/drawing/2014/main" id="{F67E1952-F0CD-823C-7F69-7C43957E37F1}"/>
                  </a:ext>
                </a:extLst>
              </p:cNvPr>
              <p:cNvCxnSpPr>
                <a:cxnSpLocks/>
              </p:cNvCxnSpPr>
              <p:nvPr/>
            </p:nvCxnSpPr>
            <p:spPr bwMode="auto">
              <a:xfrm>
                <a:off x="1580359" y="2660386"/>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DEECCE32-9A91-FAD9-F76E-D6445EA0AEF0}"/>
                  </a:ext>
                </a:extLst>
              </p:cNvPr>
              <p:cNvCxnSpPr>
                <a:cxnSpLocks/>
              </p:cNvCxnSpPr>
              <p:nvPr/>
            </p:nvCxnSpPr>
            <p:spPr bwMode="auto">
              <a:xfrm>
                <a:off x="1580359" y="3151722"/>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41D404C-066F-8709-58B0-F5AB52C40230}"/>
                  </a:ext>
                </a:extLst>
              </p:cNvPr>
              <p:cNvCxnSpPr>
                <a:cxnSpLocks/>
              </p:cNvCxnSpPr>
              <p:nvPr/>
            </p:nvCxnSpPr>
            <p:spPr bwMode="auto">
              <a:xfrm>
                <a:off x="1580359" y="3643058"/>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1FADEFC8-6FEB-B1E6-4B84-05C268DF29F3}"/>
                  </a:ext>
                </a:extLst>
              </p:cNvPr>
              <p:cNvCxnSpPr>
                <a:cxnSpLocks/>
              </p:cNvCxnSpPr>
              <p:nvPr/>
            </p:nvCxnSpPr>
            <p:spPr bwMode="auto">
              <a:xfrm>
                <a:off x="1580359" y="4134394"/>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A843B0EB-6979-C512-1D8A-188839DB1713}"/>
                  </a:ext>
                </a:extLst>
              </p:cNvPr>
              <p:cNvCxnSpPr>
                <a:cxnSpLocks/>
              </p:cNvCxnSpPr>
              <p:nvPr/>
            </p:nvCxnSpPr>
            <p:spPr bwMode="auto">
              <a:xfrm>
                <a:off x="1580359" y="4625730"/>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72641C72-4006-DB46-8285-05FAB6F9F459}"/>
                  </a:ext>
                </a:extLst>
              </p:cNvPr>
              <p:cNvCxnSpPr>
                <a:cxnSpLocks/>
              </p:cNvCxnSpPr>
              <p:nvPr/>
            </p:nvCxnSpPr>
            <p:spPr bwMode="auto">
              <a:xfrm>
                <a:off x="1580359" y="5117064"/>
                <a:ext cx="103516" cy="0"/>
              </a:xfrm>
              <a:prstGeom prst="line">
                <a:avLst/>
              </a:prstGeom>
              <a:noFill/>
              <a:ln w="28575" cap="flat" cmpd="sng" algn="ctr">
                <a:solidFill>
                  <a:schemeClr val="bg1"/>
                </a:solidFill>
                <a:prstDash val="solid"/>
                <a:round/>
                <a:headEnd type="none" w="med" len="med"/>
                <a:tailEnd type="none" w="med" len="med"/>
              </a:ln>
              <a:effectLst/>
            </p:spPr>
          </p:cxnSp>
        </p:grpSp>
        <p:sp>
          <p:nvSpPr>
            <p:cNvPr id="31" name="TextBox 30">
              <a:extLst>
                <a:ext uri="{FF2B5EF4-FFF2-40B4-BE49-F238E27FC236}">
                  <a16:creationId xmlns:a16="http://schemas.microsoft.com/office/drawing/2014/main" id="{0FC7309A-2ADC-DDA9-F794-78776FA4894C}"/>
                </a:ext>
              </a:extLst>
            </p:cNvPr>
            <p:cNvSpPr txBox="1"/>
            <p:nvPr/>
          </p:nvSpPr>
          <p:spPr>
            <a:xfrm rot="16200000">
              <a:off x="-600824" y="3155169"/>
              <a:ext cx="2643099" cy="369332"/>
            </a:xfrm>
            <a:prstGeom prst="rect">
              <a:avLst/>
            </a:prstGeom>
            <a:noFill/>
          </p:spPr>
          <p:txBody>
            <a:bodyPr>
              <a:spAutoFit/>
            </a:bodyPr>
            <a:lstStyle/>
            <a:p>
              <a:pPr marL="0" marR="0" lvl="0" indent="0" algn="ctr" defTabSz="651529"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Probability of PFS</a:t>
              </a:r>
            </a:p>
          </p:txBody>
        </p:sp>
        <p:grpSp>
          <p:nvGrpSpPr>
            <p:cNvPr id="32" name="Group 31">
              <a:extLst>
                <a:ext uri="{FF2B5EF4-FFF2-40B4-BE49-F238E27FC236}">
                  <a16:creationId xmlns:a16="http://schemas.microsoft.com/office/drawing/2014/main" id="{2A55039F-77CB-D45B-863B-46D338A2A110}"/>
                </a:ext>
              </a:extLst>
            </p:cNvPr>
            <p:cNvGrpSpPr/>
            <p:nvPr/>
          </p:nvGrpSpPr>
          <p:grpSpPr>
            <a:xfrm>
              <a:off x="1132840" y="4744637"/>
              <a:ext cx="4875997" cy="369332"/>
              <a:chOff x="3403104" y="5373268"/>
              <a:chExt cx="7639064" cy="369332"/>
            </a:xfrm>
          </p:grpSpPr>
          <p:sp>
            <p:nvSpPr>
              <p:cNvPr id="44" name="TextBox 43">
                <a:extLst>
                  <a:ext uri="{FF2B5EF4-FFF2-40B4-BE49-F238E27FC236}">
                    <a16:creationId xmlns:a16="http://schemas.microsoft.com/office/drawing/2014/main" id="{C8F3C61C-4EF2-39EA-1B57-1C4DA9283774}"/>
                  </a:ext>
                </a:extLst>
              </p:cNvPr>
              <p:cNvSpPr txBox="1"/>
              <p:nvPr/>
            </p:nvSpPr>
            <p:spPr bwMode="auto">
              <a:xfrm>
                <a:off x="3403104" y="5373268"/>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5" name="TextBox 44">
                <a:extLst>
                  <a:ext uri="{FF2B5EF4-FFF2-40B4-BE49-F238E27FC236}">
                    <a16:creationId xmlns:a16="http://schemas.microsoft.com/office/drawing/2014/main" id="{4739C2BC-E036-25C7-7DD6-FD37373A0676}"/>
                  </a:ext>
                </a:extLst>
              </p:cNvPr>
              <p:cNvSpPr txBox="1"/>
              <p:nvPr/>
            </p:nvSpPr>
            <p:spPr bwMode="auto">
              <a:xfrm>
                <a:off x="4215633"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46" name="TextBox 45">
                <a:extLst>
                  <a:ext uri="{FF2B5EF4-FFF2-40B4-BE49-F238E27FC236}">
                    <a16:creationId xmlns:a16="http://schemas.microsoft.com/office/drawing/2014/main" id="{D4CBEA4F-36E8-54BC-4FC9-B7524E9E223B}"/>
                  </a:ext>
                </a:extLst>
              </p:cNvPr>
              <p:cNvSpPr txBox="1"/>
              <p:nvPr/>
            </p:nvSpPr>
            <p:spPr bwMode="auto">
              <a:xfrm>
                <a:off x="5225402"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47" name="TextBox 46">
                <a:extLst>
                  <a:ext uri="{FF2B5EF4-FFF2-40B4-BE49-F238E27FC236}">
                    <a16:creationId xmlns:a16="http://schemas.microsoft.com/office/drawing/2014/main" id="{2AA5B71B-441D-FE6F-BD0E-BA3512CE1C6B}"/>
                  </a:ext>
                </a:extLst>
              </p:cNvPr>
              <p:cNvSpPr txBox="1"/>
              <p:nvPr/>
            </p:nvSpPr>
            <p:spPr bwMode="auto">
              <a:xfrm>
                <a:off x="6254101"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48" name="TextBox 47">
                <a:extLst>
                  <a:ext uri="{FF2B5EF4-FFF2-40B4-BE49-F238E27FC236}">
                    <a16:creationId xmlns:a16="http://schemas.microsoft.com/office/drawing/2014/main" id="{8DCBE3E9-8B47-5298-2A31-D9DEBE5FED2E}"/>
                  </a:ext>
                </a:extLst>
              </p:cNvPr>
              <p:cNvSpPr txBox="1"/>
              <p:nvPr/>
            </p:nvSpPr>
            <p:spPr bwMode="auto">
              <a:xfrm>
                <a:off x="7257403"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49" name="TextBox 48">
                <a:extLst>
                  <a:ext uri="{FF2B5EF4-FFF2-40B4-BE49-F238E27FC236}">
                    <a16:creationId xmlns:a16="http://schemas.microsoft.com/office/drawing/2014/main" id="{C6C9710C-7B56-B7C4-B6A3-574A8368B557}"/>
                  </a:ext>
                </a:extLst>
              </p:cNvPr>
              <p:cNvSpPr txBox="1"/>
              <p:nvPr/>
            </p:nvSpPr>
            <p:spPr bwMode="auto">
              <a:xfrm>
                <a:off x="8267171"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50" name="TextBox 49">
                <a:extLst>
                  <a:ext uri="{FF2B5EF4-FFF2-40B4-BE49-F238E27FC236}">
                    <a16:creationId xmlns:a16="http://schemas.microsoft.com/office/drawing/2014/main" id="{B5E7B1FA-1831-6547-F992-614051715195}"/>
                  </a:ext>
                </a:extLst>
              </p:cNvPr>
              <p:cNvSpPr txBox="1"/>
              <p:nvPr/>
            </p:nvSpPr>
            <p:spPr bwMode="auto">
              <a:xfrm>
                <a:off x="9295871"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sp>
            <p:nvSpPr>
              <p:cNvPr id="51" name="TextBox 50">
                <a:extLst>
                  <a:ext uri="{FF2B5EF4-FFF2-40B4-BE49-F238E27FC236}">
                    <a16:creationId xmlns:a16="http://schemas.microsoft.com/office/drawing/2014/main" id="{EFD8FF1A-1548-4DF6-380C-D08059BCB664}"/>
                  </a:ext>
                </a:extLst>
              </p:cNvPr>
              <p:cNvSpPr txBox="1"/>
              <p:nvPr/>
            </p:nvSpPr>
            <p:spPr bwMode="auto">
              <a:xfrm>
                <a:off x="10308140"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84</a:t>
                </a:r>
              </a:p>
            </p:txBody>
          </p:sp>
        </p:grpSp>
        <p:sp>
          <p:nvSpPr>
            <p:cNvPr id="33" name="TextBox 32">
              <a:extLst>
                <a:ext uri="{FF2B5EF4-FFF2-40B4-BE49-F238E27FC236}">
                  <a16:creationId xmlns:a16="http://schemas.microsoft.com/office/drawing/2014/main" id="{F12D29E3-90E4-3892-D660-3C94BD064A61}"/>
                </a:ext>
              </a:extLst>
            </p:cNvPr>
            <p:cNvSpPr txBox="1"/>
            <p:nvPr/>
          </p:nvSpPr>
          <p:spPr>
            <a:xfrm>
              <a:off x="1683602" y="4963242"/>
              <a:ext cx="4030995" cy="369332"/>
            </a:xfrm>
            <a:prstGeom prst="rect">
              <a:avLst/>
            </a:prstGeom>
            <a:noFill/>
          </p:spPr>
          <p:txBody>
            <a:bodyPr wrap="square">
              <a:spAutoFit/>
            </a:bodyPr>
            <a:lstStyle/>
            <a:p>
              <a:pPr marL="0" marR="0" lvl="0" indent="0" algn="ctr" defTabSz="651529"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Mo</a:t>
              </a:r>
            </a:p>
          </p:txBody>
        </p:sp>
        <p:grpSp>
          <p:nvGrpSpPr>
            <p:cNvPr id="34" name="Group 33">
              <a:extLst>
                <a:ext uri="{FF2B5EF4-FFF2-40B4-BE49-F238E27FC236}">
                  <a16:creationId xmlns:a16="http://schemas.microsoft.com/office/drawing/2014/main" id="{27A29627-BD30-E092-5F49-7EA1CCFF81F5}"/>
                </a:ext>
              </a:extLst>
            </p:cNvPr>
            <p:cNvGrpSpPr/>
            <p:nvPr/>
          </p:nvGrpSpPr>
          <p:grpSpPr>
            <a:xfrm rot="5400000">
              <a:off x="3452088" y="2517371"/>
              <a:ext cx="106224" cy="4561841"/>
              <a:chOff x="1580359" y="1674837"/>
              <a:chExt cx="103516" cy="3442227"/>
            </a:xfrm>
          </p:grpSpPr>
          <p:cxnSp>
            <p:nvCxnSpPr>
              <p:cNvPr id="36" name="Straight Connector 35">
                <a:extLst>
                  <a:ext uri="{FF2B5EF4-FFF2-40B4-BE49-F238E27FC236}">
                    <a16:creationId xmlns:a16="http://schemas.microsoft.com/office/drawing/2014/main" id="{A9681195-D3DE-3C38-6329-D3E9B9B3348F}"/>
                  </a:ext>
                </a:extLst>
              </p:cNvPr>
              <p:cNvCxnSpPr>
                <a:cxnSpLocks/>
              </p:cNvCxnSpPr>
              <p:nvPr/>
            </p:nvCxnSpPr>
            <p:spPr bwMode="auto">
              <a:xfrm>
                <a:off x="1580359" y="2660386"/>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49A884D-9EE1-4493-6523-367B4EEB0F5D}"/>
                  </a:ext>
                </a:extLst>
              </p:cNvPr>
              <p:cNvCxnSpPr>
                <a:cxnSpLocks/>
              </p:cNvCxnSpPr>
              <p:nvPr/>
            </p:nvCxnSpPr>
            <p:spPr bwMode="auto">
              <a:xfrm>
                <a:off x="1580359" y="3151722"/>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0F72B0FB-FC7C-8AAA-287B-273C4718D7AD}"/>
                  </a:ext>
                </a:extLst>
              </p:cNvPr>
              <p:cNvCxnSpPr>
                <a:cxnSpLocks/>
              </p:cNvCxnSpPr>
              <p:nvPr/>
            </p:nvCxnSpPr>
            <p:spPr bwMode="auto">
              <a:xfrm>
                <a:off x="1580359" y="3643058"/>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41614314-CFC1-AC11-B1E7-E94B48AA63CF}"/>
                  </a:ext>
                </a:extLst>
              </p:cNvPr>
              <p:cNvCxnSpPr>
                <a:cxnSpLocks/>
              </p:cNvCxnSpPr>
              <p:nvPr/>
            </p:nvCxnSpPr>
            <p:spPr bwMode="auto">
              <a:xfrm>
                <a:off x="1580359" y="4134394"/>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DCB49C6-E088-4512-7903-79DD15D65E64}"/>
                  </a:ext>
                </a:extLst>
              </p:cNvPr>
              <p:cNvCxnSpPr>
                <a:cxnSpLocks/>
              </p:cNvCxnSpPr>
              <p:nvPr/>
            </p:nvCxnSpPr>
            <p:spPr bwMode="auto">
              <a:xfrm>
                <a:off x="1580359" y="4625730"/>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8B24A78F-A1E3-3097-2225-E547249088AA}"/>
                  </a:ext>
                </a:extLst>
              </p:cNvPr>
              <p:cNvCxnSpPr>
                <a:cxnSpLocks/>
              </p:cNvCxnSpPr>
              <p:nvPr/>
            </p:nvCxnSpPr>
            <p:spPr bwMode="auto">
              <a:xfrm>
                <a:off x="1580359" y="5117064"/>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7D7E1A78-82EF-0147-1E41-F5DED0BB37F8}"/>
                  </a:ext>
                </a:extLst>
              </p:cNvPr>
              <p:cNvCxnSpPr>
                <a:cxnSpLocks/>
              </p:cNvCxnSpPr>
              <p:nvPr/>
            </p:nvCxnSpPr>
            <p:spPr bwMode="auto">
              <a:xfrm>
                <a:off x="1580359" y="2168419"/>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392A606B-62E8-525F-EA08-76DBB94FDB20}"/>
                  </a:ext>
                </a:extLst>
              </p:cNvPr>
              <p:cNvCxnSpPr>
                <a:cxnSpLocks/>
              </p:cNvCxnSpPr>
              <p:nvPr/>
            </p:nvCxnSpPr>
            <p:spPr bwMode="auto">
              <a:xfrm>
                <a:off x="1580359" y="1674837"/>
                <a:ext cx="103516" cy="0"/>
              </a:xfrm>
              <a:prstGeom prst="line">
                <a:avLst/>
              </a:prstGeom>
              <a:noFill/>
              <a:ln w="28575" cap="flat" cmpd="sng" algn="ctr">
                <a:solidFill>
                  <a:schemeClr val="bg1"/>
                </a:solidFill>
                <a:prstDash val="solid"/>
                <a:round/>
                <a:headEnd type="none" w="med" len="med"/>
                <a:tailEnd type="none" w="med" len="med"/>
              </a:ln>
              <a:effectLst/>
            </p:spPr>
          </p:cxnSp>
        </p:grpSp>
        <p:sp>
          <p:nvSpPr>
            <p:cNvPr id="35" name="Freeform: Shape 34">
              <a:extLst>
                <a:ext uri="{FF2B5EF4-FFF2-40B4-BE49-F238E27FC236}">
                  <a16:creationId xmlns:a16="http://schemas.microsoft.com/office/drawing/2014/main" id="{D7EA6D0D-9BDC-7DE6-3BD4-A73D26CDD954}"/>
                </a:ext>
              </a:extLst>
            </p:cNvPr>
            <p:cNvSpPr/>
            <p:nvPr/>
          </p:nvSpPr>
          <p:spPr bwMode="auto">
            <a:xfrm>
              <a:off x="1225550" y="1936557"/>
              <a:ext cx="4819650" cy="2821515"/>
            </a:xfrm>
            <a:custGeom>
              <a:avLst/>
              <a:gdLst>
                <a:gd name="connsiteX0" fmla="*/ 0 w 6510867"/>
                <a:gd name="connsiteY0" fmla="*/ 0 h 3759200"/>
                <a:gd name="connsiteX1" fmla="*/ 0 w 6510867"/>
                <a:gd name="connsiteY1" fmla="*/ 3759200 h 3759200"/>
                <a:gd name="connsiteX2" fmla="*/ 6510867 w 6510867"/>
                <a:gd name="connsiteY2" fmla="*/ 3759200 h 3759200"/>
              </a:gdLst>
              <a:ahLst/>
              <a:cxnLst>
                <a:cxn ang="0">
                  <a:pos x="connsiteX0" y="connsiteY0"/>
                </a:cxn>
                <a:cxn ang="0">
                  <a:pos x="connsiteX1" y="connsiteY1"/>
                </a:cxn>
                <a:cxn ang="0">
                  <a:pos x="connsiteX2" y="connsiteY2"/>
                </a:cxn>
              </a:cxnLst>
              <a:rect l="l" t="t" r="r" b="b"/>
              <a:pathLst>
                <a:path w="6510867" h="3759200">
                  <a:moveTo>
                    <a:pt x="0" y="0"/>
                  </a:moveTo>
                  <a:lnTo>
                    <a:pt x="0" y="3759200"/>
                  </a:lnTo>
                  <a:lnTo>
                    <a:pt x="6510867" y="3759200"/>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grpSp>
        <p:nvGrpSpPr>
          <p:cNvPr id="64" name="Group 63">
            <a:extLst>
              <a:ext uri="{FF2B5EF4-FFF2-40B4-BE49-F238E27FC236}">
                <a16:creationId xmlns:a16="http://schemas.microsoft.com/office/drawing/2014/main" id="{A038542B-0E3F-A412-207C-378FC1F3C00B}"/>
              </a:ext>
            </a:extLst>
          </p:cNvPr>
          <p:cNvGrpSpPr/>
          <p:nvPr/>
        </p:nvGrpSpPr>
        <p:grpSpPr>
          <a:xfrm>
            <a:off x="5986388" y="5380141"/>
            <a:ext cx="5862789" cy="523220"/>
            <a:chOff x="1565192" y="5373268"/>
            <a:chExt cx="10278020" cy="523220"/>
          </a:xfrm>
        </p:grpSpPr>
        <p:sp>
          <p:nvSpPr>
            <p:cNvPr id="65" name="TextBox 64">
              <a:extLst>
                <a:ext uri="{FF2B5EF4-FFF2-40B4-BE49-F238E27FC236}">
                  <a16:creationId xmlns:a16="http://schemas.microsoft.com/office/drawing/2014/main" id="{9F63775F-A315-6FC5-70BE-950179D68231}"/>
                </a:ext>
              </a:extLst>
            </p:cNvPr>
            <p:cNvSpPr txBox="1"/>
            <p:nvPr/>
          </p:nvSpPr>
          <p:spPr bwMode="auto">
            <a:xfrm>
              <a:off x="3151803" y="5373268"/>
              <a:ext cx="80428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274</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268</a:t>
              </a:r>
            </a:p>
          </p:txBody>
        </p:sp>
        <p:sp>
          <p:nvSpPr>
            <p:cNvPr id="66" name="TextBox 65">
              <a:extLst>
                <a:ext uri="{FF2B5EF4-FFF2-40B4-BE49-F238E27FC236}">
                  <a16:creationId xmlns:a16="http://schemas.microsoft.com/office/drawing/2014/main" id="{67CD9084-EE0D-624A-D4A5-12FF617938D8}"/>
                </a:ext>
              </a:extLst>
            </p:cNvPr>
            <p:cNvSpPr txBox="1"/>
            <p:nvPr/>
          </p:nvSpPr>
          <p:spPr bwMode="auto">
            <a:xfrm>
              <a:off x="4217514" y="5373268"/>
              <a:ext cx="80428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212</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197</a:t>
              </a:r>
            </a:p>
          </p:txBody>
        </p:sp>
        <p:sp>
          <p:nvSpPr>
            <p:cNvPr id="67" name="TextBox 66">
              <a:extLst>
                <a:ext uri="{FF2B5EF4-FFF2-40B4-BE49-F238E27FC236}">
                  <a16:creationId xmlns:a16="http://schemas.microsoft.com/office/drawing/2014/main" id="{58311284-631D-E14A-81B4-2415217DFA36}"/>
                </a:ext>
              </a:extLst>
            </p:cNvPr>
            <p:cNvSpPr txBox="1"/>
            <p:nvPr/>
          </p:nvSpPr>
          <p:spPr bwMode="auto">
            <a:xfrm>
              <a:off x="5404575" y="5373268"/>
              <a:ext cx="80428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175</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156</a:t>
              </a:r>
            </a:p>
          </p:txBody>
        </p:sp>
        <p:sp>
          <p:nvSpPr>
            <p:cNvPr id="68" name="TextBox 67">
              <a:extLst>
                <a:ext uri="{FF2B5EF4-FFF2-40B4-BE49-F238E27FC236}">
                  <a16:creationId xmlns:a16="http://schemas.microsoft.com/office/drawing/2014/main" id="{D81B8F59-DF2A-BE5D-1AB4-2C0B5FECD51F}"/>
                </a:ext>
              </a:extLst>
            </p:cNvPr>
            <p:cNvSpPr txBox="1"/>
            <p:nvPr/>
          </p:nvSpPr>
          <p:spPr bwMode="auto">
            <a:xfrm>
              <a:off x="8913339" y="5373268"/>
              <a:ext cx="6441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94</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83</a:t>
              </a:r>
            </a:p>
          </p:txBody>
        </p:sp>
        <p:sp>
          <p:nvSpPr>
            <p:cNvPr id="69" name="TextBox 68">
              <a:extLst>
                <a:ext uri="{FF2B5EF4-FFF2-40B4-BE49-F238E27FC236}">
                  <a16:creationId xmlns:a16="http://schemas.microsoft.com/office/drawing/2014/main" id="{853BA10A-92DF-E766-D49A-5531C6DBD63B}"/>
                </a:ext>
              </a:extLst>
            </p:cNvPr>
            <p:cNvSpPr txBox="1"/>
            <p:nvPr/>
          </p:nvSpPr>
          <p:spPr bwMode="auto">
            <a:xfrm>
              <a:off x="10049840" y="5373268"/>
              <a:ext cx="6441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58</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p>
          </p:txBody>
        </p:sp>
        <p:sp>
          <p:nvSpPr>
            <p:cNvPr id="70" name="TextBox 69">
              <a:extLst>
                <a:ext uri="{FF2B5EF4-FFF2-40B4-BE49-F238E27FC236}">
                  <a16:creationId xmlns:a16="http://schemas.microsoft.com/office/drawing/2014/main" id="{5838BD6F-98D6-9804-8F63-CEACAC47B82B}"/>
                </a:ext>
              </a:extLst>
            </p:cNvPr>
            <p:cNvSpPr txBox="1"/>
            <p:nvPr/>
          </p:nvSpPr>
          <p:spPr bwMode="auto">
            <a:xfrm>
              <a:off x="1565192" y="5373268"/>
              <a:ext cx="17967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lang="en-US" sz="1400" b="1" dirty="0">
                  <a:solidFill>
                    <a:srgbClr val="015873"/>
                  </a:solidFill>
                  <a:latin typeface="Calibri" panose="020F0502020204030204" pitchFamily="34" charset="0"/>
                </a:rPr>
                <a:t>RVd </a:t>
              </a: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 ASCT</a:t>
              </a:r>
            </a:p>
            <a:p>
              <a:pPr marL="0" marR="0" lvl="0" indent="0" algn="r" defTabSz="914400" rtl="0" eaLnBrk="1" fontAlgn="auto" latinLnBrk="0" hangingPunct="1">
                <a:lnSpc>
                  <a:spcPct val="100000"/>
                </a:lnSpc>
                <a:spcBef>
                  <a:spcPts val="0"/>
                </a:spcBef>
                <a:spcAft>
                  <a:spcPct val="0"/>
                </a:spcAft>
                <a:buClrTx/>
                <a:buSzTx/>
                <a:buFontTx/>
                <a:buNone/>
                <a:tabLst/>
                <a:defRPr/>
              </a:pPr>
              <a:r>
                <a:rPr lang="en-US" sz="1400" b="1" dirty="0">
                  <a:solidFill>
                    <a:srgbClr val="E1471D"/>
                  </a:solidFill>
                  <a:latin typeface="Calibri" panose="020F0502020204030204" pitchFamily="34" charset="0"/>
                </a:rPr>
                <a:t>RVd</a:t>
              </a: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 alone</a:t>
              </a:r>
            </a:p>
          </p:txBody>
        </p:sp>
        <p:sp>
          <p:nvSpPr>
            <p:cNvPr id="71" name="TextBox 70">
              <a:extLst>
                <a:ext uri="{FF2B5EF4-FFF2-40B4-BE49-F238E27FC236}">
                  <a16:creationId xmlns:a16="http://schemas.microsoft.com/office/drawing/2014/main" id="{FF82B9B0-927E-0C90-A3DB-8CB04DFFD0AE}"/>
                </a:ext>
              </a:extLst>
            </p:cNvPr>
            <p:cNvSpPr txBox="1"/>
            <p:nvPr/>
          </p:nvSpPr>
          <p:spPr bwMode="auto">
            <a:xfrm>
              <a:off x="6556186" y="5373268"/>
              <a:ext cx="80428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151</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134</a:t>
              </a:r>
            </a:p>
          </p:txBody>
        </p:sp>
        <p:sp>
          <p:nvSpPr>
            <p:cNvPr id="72" name="TextBox 71">
              <a:extLst>
                <a:ext uri="{FF2B5EF4-FFF2-40B4-BE49-F238E27FC236}">
                  <a16:creationId xmlns:a16="http://schemas.microsoft.com/office/drawing/2014/main" id="{532C3176-F039-FF5D-E418-9C145357B38F}"/>
                </a:ext>
              </a:extLst>
            </p:cNvPr>
            <p:cNvSpPr txBox="1"/>
            <p:nvPr/>
          </p:nvSpPr>
          <p:spPr bwMode="auto">
            <a:xfrm>
              <a:off x="7712419" y="5373268"/>
              <a:ext cx="80428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126</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109</a:t>
              </a:r>
            </a:p>
          </p:txBody>
        </p:sp>
        <p:sp>
          <p:nvSpPr>
            <p:cNvPr id="73" name="TextBox 72">
              <a:extLst>
                <a:ext uri="{FF2B5EF4-FFF2-40B4-BE49-F238E27FC236}">
                  <a16:creationId xmlns:a16="http://schemas.microsoft.com/office/drawing/2014/main" id="{D6954426-236D-2392-C9E7-35E61A30A846}"/>
                </a:ext>
              </a:extLst>
            </p:cNvPr>
            <p:cNvSpPr txBox="1"/>
            <p:nvPr/>
          </p:nvSpPr>
          <p:spPr bwMode="auto">
            <a:xfrm>
              <a:off x="11199111" y="5373268"/>
              <a:ext cx="6441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29</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34</a:t>
              </a:r>
            </a:p>
          </p:txBody>
        </p:sp>
      </p:grpSp>
      <p:sp>
        <p:nvSpPr>
          <p:cNvPr id="74" name="TextBox 73">
            <a:extLst>
              <a:ext uri="{FF2B5EF4-FFF2-40B4-BE49-F238E27FC236}">
                <a16:creationId xmlns:a16="http://schemas.microsoft.com/office/drawing/2014/main" id="{989F98B8-E363-20A3-4CAA-3E9FF4286006}"/>
              </a:ext>
            </a:extLst>
          </p:cNvPr>
          <p:cNvSpPr txBox="1"/>
          <p:nvPr/>
        </p:nvSpPr>
        <p:spPr>
          <a:xfrm>
            <a:off x="5928624" y="5136236"/>
            <a:ext cx="2643099" cy="338554"/>
          </a:xfrm>
          <a:prstGeom prst="rect">
            <a:avLst/>
          </a:prstGeom>
          <a:noFill/>
        </p:spPr>
        <p:txBody>
          <a:bodyPr>
            <a:spAutoFit/>
          </a:bodyPr>
          <a:lstStyle/>
          <a:p>
            <a:pPr marL="0" marR="0" lvl="0" indent="0" algn="l" defTabSz="651529"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a:ea typeface="+mn-ea"/>
                <a:cs typeface="+mn-cs"/>
              </a:rPr>
              <a:t>Patients at Risk, n</a:t>
            </a:r>
          </a:p>
        </p:txBody>
      </p:sp>
      <p:sp>
        <p:nvSpPr>
          <p:cNvPr id="75" name="Freeform: Shape 74">
            <a:extLst>
              <a:ext uri="{FF2B5EF4-FFF2-40B4-BE49-F238E27FC236}">
                <a16:creationId xmlns:a16="http://schemas.microsoft.com/office/drawing/2014/main" id="{DAECC7C9-2536-9333-E5C9-F9DE49061340}"/>
              </a:ext>
            </a:extLst>
          </p:cNvPr>
          <p:cNvSpPr/>
          <p:nvPr/>
        </p:nvSpPr>
        <p:spPr bwMode="auto">
          <a:xfrm>
            <a:off x="7127875" y="2175993"/>
            <a:ext cx="4775200" cy="1930400"/>
          </a:xfrm>
          <a:custGeom>
            <a:avLst/>
            <a:gdLst>
              <a:gd name="connsiteX0" fmla="*/ 4775200 w 4775200"/>
              <a:gd name="connsiteY0" fmla="*/ 1533525 h 1879600"/>
              <a:gd name="connsiteX1" fmla="*/ 4692650 w 4775200"/>
              <a:gd name="connsiteY1" fmla="*/ 1533525 h 1879600"/>
              <a:gd name="connsiteX2" fmla="*/ 4692650 w 4775200"/>
              <a:gd name="connsiteY2" fmla="*/ 1495425 h 1879600"/>
              <a:gd name="connsiteX3" fmla="*/ 3911600 w 4775200"/>
              <a:gd name="connsiteY3" fmla="*/ 1495425 h 1879600"/>
              <a:gd name="connsiteX4" fmla="*/ 3911600 w 4775200"/>
              <a:gd name="connsiteY4" fmla="*/ 1470025 h 1879600"/>
              <a:gd name="connsiteX5" fmla="*/ 3727450 w 4775200"/>
              <a:gd name="connsiteY5" fmla="*/ 1470025 h 1879600"/>
              <a:gd name="connsiteX6" fmla="*/ 3727450 w 4775200"/>
              <a:gd name="connsiteY6" fmla="*/ 1457325 h 1879600"/>
              <a:gd name="connsiteX7" fmla="*/ 3609975 w 4775200"/>
              <a:gd name="connsiteY7" fmla="*/ 1457325 h 1879600"/>
              <a:gd name="connsiteX8" fmla="*/ 3609975 w 4775200"/>
              <a:gd name="connsiteY8" fmla="*/ 1435100 h 1879600"/>
              <a:gd name="connsiteX9" fmla="*/ 3552825 w 4775200"/>
              <a:gd name="connsiteY9" fmla="*/ 1435100 h 1879600"/>
              <a:gd name="connsiteX10" fmla="*/ 3552825 w 4775200"/>
              <a:gd name="connsiteY10" fmla="*/ 1393825 h 1879600"/>
              <a:gd name="connsiteX11" fmla="*/ 3543300 w 4775200"/>
              <a:gd name="connsiteY11" fmla="*/ 1393825 h 1879600"/>
              <a:gd name="connsiteX12" fmla="*/ 3543300 w 4775200"/>
              <a:gd name="connsiteY12" fmla="*/ 1374775 h 1879600"/>
              <a:gd name="connsiteX13" fmla="*/ 3517900 w 4775200"/>
              <a:gd name="connsiteY13" fmla="*/ 1374775 h 1879600"/>
              <a:gd name="connsiteX14" fmla="*/ 3517900 w 4775200"/>
              <a:gd name="connsiteY14" fmla="*/ 1330325 h 1879600"/>
              <a:gd name="connsiteX15" fmla="*/ 3390900 w 4775200"/>
              <a:gd name="connsiteY15" fmla="*/ 1330325 h 1879600"/>
              <a:gd name="connsiteX16" fmla="*/ 3390900 w 4775200"/>
              <a:gd name="connsiteY16" fmla="*/ 1317625 h 1879600"/>
              <a:gd name="connsiteX17" fmla="*/ 3302000 w 4775200"/>
              <a:gd name="connsiteY17" fmla="*/ 1317625 h 1879600"/>
              <a:gd name="connsiteX18" fmla="*/ 3302000 w 4775200"/>
              <a:gd name="connsiteY18" fmla="*/ 1285875 h 1879600"/>
              <a:gd name="connsiteX19" fmla="*/ 3216275 w 4775200"/>
              <a:gd name="connsiteY19" fmla="*/ 1285875 h 1879600"/>
              <a:gd name="connsiteX20" fmla="*/ 3216275 w 4775200"/>
              <a:gd name="connsiteY20" fmla="*/ 1270000 h 1879600"/>
              <a:gd name="connsiteX21" fmla="*/ 3187700 w 4775200"/>
              <a:gd name="connsiteY21" fmla="*/ 1270000 h 1879600"/>
              <a:gd name="connsiteX22" fmla="*/ 3181350 w 4775200"/>
              <a:gd name="connsiteY22" fmla="*/ 1263650 h 1879600"/>
              <a:gd name="connsiteX23" fmla="*/ 3159125 w 4775200"/>
              <a:gd name="connsiteY23" fmla="*/ 1263650 h 1879600"/>
              <a:gd name="connsiteX24" fmla="*/ 3159125 w 4775200"/>
              <a:gd name="connsiteY24" fmla="*/ 1244600 h 1879600"/>
              <a:gd name="connsiteX25" fmla="*/ 3057525 w 4775200"/>
              <a:gd name="connsiteY25" fmla="*/ 1244600 h 1879600"/>
              <a:gd name="connsiteX26" fmla="*/ 3057525 w 4775200"/>
              <a:gd name="connsiteY26" fmla="*/ 1228725 h 1879600"/>
              <a:gd name="connsiteX27" fmla="*/ 2974975 w 4775200"/>
              <a:gd name="connsiteY27" fmla="*/ 1228725 h 1879600"/>
              <a:gd name="connsiteX28" fmla="*/ 2974975 w 4775200"/>
              <a:gd name="connsiteY28" fmla="*/ 1216025 h 1879600"/>
              <a:gd name="connsiteX29" fmla="*/ 2908300 w 4775200"/>
              <a:gd name="connsiteY29" fmla="*/ 1216025 h 1879600"/>
              <a:gd name="connsiteX30" fmla="*/ 2908300 w 4775200"/>
              <a:gd name="connsiteY30" fmla="*/ 1196975 h 1879600"/>
              <a:gd name="connsiteX31" fmla="*/ 2876550 w 4775200"/>
              <a:gd name="connsiteY31" fmla="*/ 1196975 h 1879600"/>
              <a:gd name="connsiteX32" fmla="*/ 2876550 w 4775200"/>
              <a:gd name="connsiteY32" fmla="*/ 1174750 h 1879600"/>
              <a:gd name="connsiteX33" fmla="*/ 2806700 w 4775200"/>
              <a:gd name="connsiteY33" fmla="*/ 1174750 h 1879600"/>
              <a:gd name="connsiteX34" fmla="*/ 2806700 w 4775200"/>
              <a:gd name="connsiteY34" fmla="*/ 1127125 h 1879600"/>
              <a:gd name="connsiteX35" fmla="*/ 2670175 w 4775200"/>
              <a:gd name="connsiteY35" fmla="*/ 1127125 h 1879600"/>
              <a:gd name="connsiteX36" fmla="*/ 2670175 w 4775200"/>
              <a:gd name="connsiteY36" fmla="*/ 1098550 h 1879600"/>
              <a:gd name="connsiteX37" fmla="*/ 2562225 w 4775200"/>
              <a:gd name="connsiteY37" fmla="*/ 1098550 h 1879600"/>
              <a:gd name="connsiteX38" fmla="*/ 2562225 w 4775200"/>
              <a:gd name="connsiteY38" fmla="*/ 1050925 h 1879600"/>
              <a:gd name="connsiteX39" fmla="*/ 2498725 w 4775200"/>
              <a:gd name="connsiteY39" fmla="*/ 1050925 h 1879600"/>
              <a:gd name="connsiteX40" fmla="*/ 2498725 w 4775200"/>
              <a:gd name="connsiteY40" fmla="*/ 1050925 h 1879600"/>
              <a:gd name="connsiteX41" fmla="*/ 2498725 w 4775200"/>
              <a:gd name="connsiteY41" fmla="*/ 1050925 h 1879600"/>
              <a:gd name="connsiteX42" fmla="*/ 2498725 w 4775200"/>
              <a:gd name="connsiteY42" fmla="*/ 1050925 h 1879600"/>
              <a:gd name="connsiteX43" fmla="*/ 2498725 w 4775200"/>
              <a:gd name="connsiteY43" fmla="*/ 1022350 h 1879600"/>
              <a:gd name="connsiteX44" fmla="*/ 2428875 w 4775200"/>
              <a:gd name="connsiteY44" fmla="*/ 1022350 h 1879600"/>
              <a:gd name="connsiteX45" fmla="*/ 2428875 w 4775200"/>
              <a:gd name="connsiteY45" fmla="*/ 996950 h 1879600"/>
              <a:gd name="connsiteX46" fmla="*/ 2378075 w 4775200"/>
              <a:gd name="connsiteY46" fmla="*/ 996950 h 1879600"/>
              <a:gd name="connsiteX47" fmla="*/ 2378075 w 4775200"/>
              <a:gd name="connsiteY47" fmla="*/ 965200 h 1879600"/>
              <a:gd name="connsiteX48" fmla="*/ 2333625 w 4775200"/>
              <a:gd name="connsiteY48" fmla="*/ 965200 h 1879600"/>
              <a:gd name="connsiteX49" fmla="*/ 2333625 w 4775200"/>
              <a:gd name="connsiteY49" fmla="*/ 946150 h 1879600"/>
              <a:gd name="connsiteX50" fmla="*/ 2286000 w 4775200"/>
              <a:gd name="connsiteY50" fmla="*/ 946150 h 1879600"/>
              <a:gd name="connsiteX51" fmla="*/ 2219325 w 4775200"/>
              <a:gd name="connsiteY51" fmla="*/ 946150 h 1879600"/>
              <a:gd name="connsiteX52" fmla="*/ 2219325 w 4775200"/>
              <a:gd name="connsiteY52" fmla="*/ 914400 h 1879600"/>
              <a:gd name="connsiteX53" fmla="*/ 2171700 w 4775200"/>
              <a:gd name="connsiteY53" fmla="*/ 914400 h 1879600"/>
              <a:gd name="connsiteX54" fmla="*/ 2171700 w 4775200"/>
              <a:gd name="connsiteY54" fmla="*/ 901700 h 1879600"/>
              <a:gd name="connsiteX55" fmla="*/ 2143125 w 4775200"/>
              <a:gd name="connsiteY55" fmla="*/ 901700 h 1879600"/>
              <a:gd name="connsiteX56" fmla="*/ 2143125 w 4775200"/>
              <a:gd name="connsiteY56" fmla="*/ 901700 h 1879600"/>
              <a:gd name="connsiteX57" fmla="*/ 2089150 w 4775200"/>
              <a:gd name="connsiteY57" fmla="*/ 901700 h 1879600"/>
              <a:gd name="connsiteX58" fmla="*/ 2089150 w 4775200"/>
              <a:gd name="connsiteY58" fmla="*/ 879475 h 1879600"/>
              <a:gd name="connsiteX59" fmla="*/ 1927225 w 4775200"/>
              <a:gd name="connsiteY59" fmla="*/ 879475 h 1879600"/>
              <a:gd name="connsiteX60" fmla="*/ 1927225 w 4775200"/>
              <a:gd name="connsiteY60" fmla="*/ 879475 h 1879600"/>
              <a:gd name="connsiteX61" fmla="*/ 1927225 w 4775200"/>
              <a:gd name="connsiteY61" fmla="*/ 847725 h 1879600"/>
              <a:gd name="connsiteX62" fmla="*/ 1793875 w 4775200"/>
              <a:gd name="connsiteY62" fmla="*/ 847725 h 1879600"/>
              <a:gd name="connsiteX63" fmla="*/ 1736725 w 4775200"/>
              <a:gd name="connsiteY63" fmla="*/ 800100 h 1879600"/>
              <a:gd name="connsiteX64" fmla="*/ 1692275 w 4775200"/>
              <a:gd name="connsiteY64" fmla="*/ 800100 h 1879600"/>
              <a:gd name="connsiteX65" fmla="*/ 1692275 w 4775200"/>
              <a:gd name="connsiteY65" fmla="*/ 800100 h 1879600"/>
              <a:gd name="connsiteX66" fmla="*/ 1682750 w 4775200"/>
              <a:gd name="connsiteY66" fmla="*/ 774700 h 1879600"/>
              <a:gd name="connsiteX67" fmla="*/ 1606550 w 4775200"/>
              <a:gd name="connsiteY67" fmla="*/ 781050 h 1879600"/>
              <a:gd name="connsiteX68" fmla="*/ 1612900 w 4775200"/>
              <a:gd name="connsiteY68" fmla="*/ 762000 h 1879600"/>
              <a:gd name="connsiteX69" fmla="*/ 1479550 w 4775200"/>
              <a:gd name="connsiteY69" fmla="*/ 765175 h 1879600"/>
              <a:gd name="connsiteX70" fmla="*/ 1479550 w 4775200"/>
              <a:gd name="connsiteY70" fmla="*/ 733425 h 1879600"/>
              <a:gd name="connsiteX71" fmla="*/ 1454150 w 4775200"/>
              <a:gd name="connsiteY71" fmla="*/ 733425 h 1879600"/>
              <a:gd name="connsiteX72" fmla="*/ 1454150 w 4775200"/>
              <a:gd name="connsiteY72" fmla="*/ 711200 h 1879600"/>
              <a:gd name="connsiteX73" fmla="*/ 1371600 w 4775200"/>
              <a:gd name="connsiteY73" fmla="*/ 711200 h 1879600"/>
              <a:gd name="connsiteX74" fmla="*/ 1371600 w 4775200"/>
              <a:gd name="connsiteY74" fmla="*/ 688975 h 1879600"/>
              <a:gd name="connsiteX75" fmla="*/ 1330325 w 4775200"/>
              <a:gd name="connsiteY75" fmla="*/ 688975 h 1879600"/>
              <a:gd name="connsiteX76" fmla="*/ 1330325 w 4775200"/>
              <a:gd name="connsiteY76" fmla="*/ 688975 h 1879600"/>
              <a:gd name="connsiteX77" fmla="*/ 1295400 w 4775200"/>
              <a:gd name="connsiteY77" fmla="*/ 654050 h 1879600"/>
              <a:gd name="connsiteX78" fmla="*/ 1241425 w 4775200"/>
              <a:gd name="connsiteY78" fmla="*/ 654050 h 1879600"/>
              <a:gd name="connsiteX79" fmla="*/ 1241425 w 4775200"/>
              <a:gd name="connsiteY79" fmla="*/ 654050 h 1879600"/>
              <a:gd name="connsiteX80" fmla="*/ 1241425 w 4775200"/>
              <a:gd name="connsiteY80" fmla="*/ 628650 h 1879600"/>
              <a:gd name="connsiteX81" fmla="*/ 1190625 w 4775200"/>
              <a:gd name="connsiteY81" fmla="*/ 628650 h 1879600"/>
              <a:gd name="connsiteX82" fmla="*/ 1190625 w 4775200"/>
              <a:gd name="connsiteY82" fmla="*/ 593725 h 1879600"/>
              <a:gd name="connsiteX83" fmla="*/ 1139825 w 4775200"/>
              <a:gd name="connsiteY83" fmla="*/ 568325 h 1879600"/>
              <a:gd name="connsiteX84" fmla="*/ 1082675 w 4775200"/>
              <a:gd name="connsiteY84" fmla="*/ 568325 h 1879600"/>
              <a:gd name="connsiteX85" fmla="*/ 1069975 w 4775200"/>
              <a:gd name="connsiteY85" fmla="*/ 527050 h 1879600"/>
              <a:gd name="connsiteX86" fmla="*/ 1016000 w 4775200"/>
              <a:gd name="connsiteY86" fmla="*/ 511175 h 1879600"/>
              <a:gd name="connsiteX87" fmla="*/ 993775 w 4775200"/>
              <a:gd name="connsiteY87" fmla="*/ 511175 h 1879600"/>
              <a:gd name="connsiteX88" fmla="*/ 993775 w 4775200"/>
              <a:gd name="connsiteY88" fmla="*/ 485775 h 1879600"/>
              <a:gd name="connsiteX89" fmla="*/ 892175 w 4775200"/>
              <a:gd name="connsiteY89" fmla="*/ 485775 h 1879600"/>
              <a:gd name="connsiteX90" fmla="*/ 866775 w 4775200"/>
              <a:gd name="connsiteY90" fmla="*/ 450850 h 1879600"/>
              <a:gd name="connsiteX91" fmla="*/ 831850 w 4775200"/>
              <a:gd name="connsiteY91" fmla="*/ 450850 h 1879600"/>
              <a:gd name="connsiteX92" fmla="*/ 831850 w 4775200"/>
              <a:gd name="connsiteY92" fmla="*/ 450850 h 1879600"/>
              <a:gd name="connsiteX93" fmla="*/ 831850 w 4775200"/>
              <a:gd name="connsiteY93" fmla="*/ 422275 h 1879600"/>
              <a:gd name="connsiteX94" fmla="*/ 781050 w 4775200"/>
              <a:gd name="connsiteY94" fmla="*/ 422275 h 1879600"/>
              <a:gd name="connsiteX95" fmla="*/ 781050 w 4775200"/>
              <a:gd name="connsiteY95" fmla="*/ 396875 h 1879600"/>
              <a:gd name="connsiteX96" fmla="*/ 711200 w 4775200"/>
              <a:gd name="connsiteY96" fmla="*/ 396875 h 1879600"/>
              <a:gd name="connsiteX97" fmla="*/ 711200 w 4775200"/>
              <a:gd name="connsiteY97" fmla="*/ 396875 h 1879600"/>
              <a:gd name="connsiteX98" fmla="*/ 711200 w 4775200"/>
              <a:gd name="connsiteY98" fmla="*/ 396875 h 1879600"/>
              <a:gd name="connsiteX99" fmla="*/ 711200 w 4775200"/>
              <a:gd name="connsiteY99" fmla="*/ 374650 h 1879600"/>
              <a:gd name="connsiteX100" fmla="*/ 657225 w 4775200"/>
              <a:gd name="connsiteY100" fmla="*/ 374650 h 1879600"/>
              <a:gd name="connsiteX101" fmla="*/ 657225 w 4775200"/>
              <a:gd name="connsiteY101" fmla="*/ 352425 h 1879600"/>
              <a:gd name="connsiteX102" fmla="*/ 590550 w 4775200"/>
              <a:gd name="connsiteY102" fmla="*/ 352425 h 1879600"/>
              <a:gd name="connsiteX103" fmla="*/ 590550 w 4775200"/>
              <a:gd name="connsiteY103" fmla="*/ 327025 h 1879600"/>
              <a:gd name="connsiteX104" fmla="*/ 539750 w 4775200"/>
              <a:gd name="connsiteY104" fmla="*/ 327025 h 1879600"/>
              <a:gd name="connsiteX105" fmla="*/ 488950 w 4775200"/>
              <a:gd name="connsiteY105" fmla="*/ 250825 h 1879600"/>
              <a:gd name="connsiteX106" fmla="*/ 476250 w 4775200"/>
              <a:gd name="connsiteY106" fmla="*/ 225425 h 1879600"/>
              <a:gd name="connsiteX107" fmla="*/ 431800 w 4775200"/>
              <a:gd name="connsiteY107" fmla="*/ 225425 h 1879600"/>
              <a:gd name="connsiteX108" fmla="*/ 431800 w 4775200"/>
              <a:gd name="connsiteY108" fmla="*/ 190500 h 1879600"/>
              <a:gd name="connsiteX109" fmla="*/ 365125 w 4775200"/>
              <a:gd name="connsiteY109" fmla="*/ 190500 h 1879600"/>
              <a:gd name="connsiteX110" fmla="*/ 365125 w 4775200"/>
              <a:gd name="connsiteY110" fmla="*/ 149225 h 1879600"/>
              <a:gd name="connsiteX111" fmla="*/ 349250 w 4775200"/>
              <a:gd name="connsiteY111" fmla="*/ 149225 h 1879600"/>
              <a:gd name="connsiteX112" fmla="*/ 349250 w 4775200"/>
              <a:gd name="connsiteY112" fmla="*/ 104775 h 1879600"/>
              <a:gd name="connsiteX113" fmla="*/ 311150 w 4775200"/>
              <a:gd name="connsiteY113" fmla="*/ 104775 h 1879600"/>
              <a:gd name="connsiteX114" fmla="*/ 311150 w 4775200"/>
              <a:gd name="connsiteY114" fmla="*/ 50800 h 1879600"/>
              <a:gd name="connsiteX115" fmla="*/ 146050 w 4775200"/>
              <a:gd name="connsiteY115" fmla="*/ 50800 h 1879600"/>
              <a:gd name="connsiteX116" fmla="*/ 111125 w 4775200"/>
              <a:gd name="connsiteY116" fmla="*/ 0 h 1879600"/>
              <a:gd name="connsiteX117" fmla="*/ 0 w 4775200"/>
              <a:gd name="connsiteY117" fmla="*/ 0 h 1879600"/>
              <a:gd name="connsiteX118" fmla="*/ 0 w 4775200"/>
              <a:gd name="connsiteY118" fmla="*/ 31750 h 1879600"/>
              <a:gd name="connsiteX119" fmla="*/ 50800 w 4775200"/>
              <a:gd name="connsiteY119" fmla="*/ 31750 h 1879600"/>
              <a:gd name="connsiteX120" fmla="*/ 50800 w 4775200"/>
              <a:gd name="connsiteY120" fmla="*/ 92075 h 1879600"/>
              <a:gd name="connsiteX121" fmla="*/ 184150 w 4775200"/>
              <a:gd name="connsiteY121" fmla="*/ 92075 h 1879600"/>
              <a:gd name="connsiteX122" fmla="*/ 184150 w 4775200"/>
              <a:gd name="connsiteY122" fmla="*/ 114300 h 1879600"/>
              <a:gd name="connsiteX123" fmla="*/ 215900 w 4775200"/>
              <a:gd name="connsiteY123" fmla="*/ 114300 h 1879600"/>
              <a:gd name="connsiteX124" fmla="*/ 215900 w 4775200"/>
              <a:gd name="connsiteY124" fmla="*/ 158750 h 1879600"/>
              <a:gd name="connsiteX125" fmla="*/ 263525 w 4775200"/>
              <a:gd name="connsiteY125" fmla="*/ 158750 h 1879600"/>
              <a:gd name="connsiteX126" fmla="*/ 263525 w 4775200"/>
              <a:gd name="connsiteY126" fmla="*/ 177800 h 1879600"/>
              <a:gd name="connsiteX127" fmla="*/ 314325 w 4775200"/>
              <a:gd name="connsiteY127" fmla="*/ 177800 h 1879600"/>
              <a:gd name="connsiteX128" fmla="*/ 314325 w 4775200"/>
              <a:gd name="connsiteY128" fmla="*/ 257175 h 1879600"/>
              <a:gd name="connsiteX129" fmla="*/ 365125 w 4775200"/>
              <a:gd name="connsiteY129" fmla="*/ 257175 h 1879600"/>
              <a:gd name="connsiteX130" fmla="*/ 365125 w 4775200"/>
              <a:gd name="connsiteY130" fmla="*/ 304800 h 1879600"/>
              <a:gd name="connsiteX131" fmla="*/ 393700 w 4775200"/>
              <a:gd name="connsiteY131" fmla="*/ 304800 h 1879600"/>
              <a:gd name="connsiteX132" fmla="*/ 393700 w 4775200"/>
              <a:gd name="connsiteY132" fmla="*/ 355600 h 1879600"/>
              <a:gd name="connsiteX133" fmla="*/ 412750 w 4775200"/>
              <a:gd name="connsiteY133" fmla="*/ 355600 h 1879600"/>
              <a:gd name="connsiteX134" fmla="*/ 412750 w 4775200"/>
              <a:gd name="connsiteY134" fmla="*/ 387350 h 1879600"/>
              <a:gd name="connsiteX135" fmla="*/ 412750 w 4775200"/>
              <a:gd name="connsiteY135" fmla="*/ 387350 h 1879600"/>
              <a:gd name="connsiteX136" fmla="*/ 434975 w 4775200"/>
              <a:gd name="connsiteY136" fmla="*/ 387350 h 1879600"/>
              <a:gd name="connsiteX137" fmla="*/ 434975 w 4775200"/>
              <a:gd name="connsiteY137" fmla="*/ 419100 h 1879600"/>
              <a:gd name="connsiteX138" fmla="*/ 457200 w 4775200"/>
              <a:gd name="connsiteY138" fmla="*/ 419100 h 1879600"/>
              <a:gd name="connsiteX139" fmla="*/ 457200 w 4775200"/>
              <a:gd name="connsiteY139" fmla="*/ 441325 h 1879600"/>
              <a:gd name="connsiteX140" fmla="*/ 479425 w 4775200"/>
              <a:gd name="connsiteY140" fmla="*/ 441325 h 1879600"/>
              <a:gd name="connsiteX141" fmla="*/ 479425 w 4775200"/>
              <a:gd name="connsiteY141" fmla="*/ 469900 h 1879600"/>
              <a:gd name="connsiteX142" fmla="*/ 492125 w 4775200"/>
              <a:gd name="connsiteY142" fmla="*/ 469900 h 1879600"/>
              <a:gd name="connsiteX143" fmla="*/ 492125 w 4775200"/>
              <a:gd name="connsiteY143" fmla="*/ 498475 h 1879600"/>
              <a:gd name="connsiteX144" fmla="*/ 520700 w 4775200"/>
              <a:gd name="connsiteY144" fmla="*/ 498475 h 1879600"/>
              <a:gd name="connsiteX145" fmla="*/ 520700 w 4775200"/>
              <a:gd name="connsiteY145" fmla="*/ 539750 h 1879600"/>
              <a:gd name="connsiteX146" fmla="*/ 549275 w 4775200"/>
              <a:gd name="connsiteY146" fmla="*/ 539750 h 1879600"/>
              <a:gd name="connsiteX147" fmla="*/ 549275 w 4775200"/>
              <a:gd name="connsiteY147" fmla="*/ 574675 h 1879600"/>
              <a:gd name="connsiteX148" fmla="*/ 568325 w 4775200"/>
              <a:gd name="connsiteY148" fmla="*/ 574675 h 1879600"/>
              <a:gd name="connsiteX149" fmla="*/ 600075 w 4775200"/>
              <a:gd name="connsiteY149" fmla="*/ 606425 h 1879600"/>
              <a:gd name="connsiteX150" fmla="*/ 650875 w 4775200"/>
              <a:gd name="connsiteY150" fmla="*/ 606425 h 1879600"/>
              <a:gd name="connsiteX151" fmla="*/ 650875 w 4775200"/>
              <a:gd name="connsiteY151" fmla="*/ 625475 h 1879600"/>
              <a:gd name="connsiteX152" fmla="*/ 676275 w 4775200"/>
              <a:gd name="connsiteY152" fmla="*/ 625475 h 1879600"/>
              <a:gd name="connsiteX153" fmla="*/ 676275 w 4775200"/>
              <a:gd name="connsiteY153" fmla="*/ 638175 h 1879600"/>
              <a:gd name="connsiteX154" fmla="*/ 714375 w 4775200"/>
              <a:gd name="connsiteY154" fmla="*/ 638175 h 1879600"/>
              <a:gd name="connsiteX155" fmla="*/ 714375 w 4775200"/>
              <a:gd name="connsiteY155" fmla="*/ 682625 h 1879600"/>
              <a:gd name="connsiteX156" fmla="*/ 790575 w 4775200"/>
              <a:gd name="connsiteY156" fmla="*/ 682625 h 1879600"/>
              <a:gd name="connsiteX157" fmla="*/ 790575 w 4775200"/>
              <a:gd name="connsiteY157" fmla="*/ 711200 h 1879600"/>
              <a:gd name="connsiteX158" fmla="*/ 835025 w 4775200"/>
              <a:gd name="connsiteY158" fmla="*/ 711200 h 1879600"/>
              <a:gd name="connsiteX159" fmla="*/ 835025 w 4775200"/>
              <a:gd name="connsiteY159" fmla="*/ 733425 h 1879600"/>
              <a:gd name="connsiteX160" fmla="*/ 873125 w 4775200"/>
              <a:gd name="connsiteY160" fmla="*/ 733425 h 1879600"/>
              <a:gd name="connsiteX161" fmla="*/ 873125 w 4775200"/>
              <a:gd name="connsiteY161" fmla="*/ 755650 h 1879600"/>
              <a:gd name="connsiteX162" fmla="*/ 895350 w 4775200"/>
              <a:gd name="connsiteY162" fmla="*/ 755650 h 1879600"/>
              <a:gd name="connsiteX163" fmla="*/ 895350 w 4775200"/>
              <a:gd name="connsiteY163" fmla="*/ 781050 h 1879600"/>
              <a:gd name="connsiteX164" fmla="*/ 990600 w 4775200"/>
              <a:gd name="connsiteY164" fmla="*/ 781050 h 1879600"/>
              <a:gd name="connsiteX165" fmla="*/ 990600 w 4775200"/>
              <a:gd name="connsiteY165" fmla="*/ 796925 h 1879600"/>
              <a:gd name="connsiteX166" fmla="*/ 1031875 w 4775200"/>
              <a:gd name="connsiteY166" fmla="*/ 796925 h 1879600"/>
              <a:gd name="connsiteX167" fmla="*/ 1031875 w 4775200"/>
              <a:gd name="connsiteY167" fmla="*/ 819150 h 1879600"/>
              <a:gd name="connsiteX168" fmla="*/ 1060450 w 4775200"/>
              <a:gd name="connsiteY168" fmla="*/ 819150 h 1879600"/>
              <a:gd name="connsiteX169" fmla="*/ 1060450 w 4775200"/>
              <a:gd name="connsiteY169" fmla="*/ 841375 h 1879600"/>
              <a:gd name="connsiteX170" fmla="*/ 1089025 w 4775200"/>
              <a:gd name="connsiteY170" fmla="*/ 841375 h 1879600"/>
              <a:gd name="connsiteX171" fmla="*/ 1089025 w 4775200"/>
              <a:gd name="connsiteY171" fmla="*/ 873125 h 1879600"/>
              <a:gd name="connsiteX172" fmla="*/ 1155700 w 4775200"/>
              <a:gd name="connsiteY172" fmla="*/ 873125 h 1879600"/>
              <a:gd name="connsiteX173" fmla="*/ 1155700 w 4775200"/>
              <a:gd name="connsiteY173" fmla="*/ 904875 h 1879600"/>
              <a:gd name="connsiteX174" fmla="*/ 1187450 w 4775200"/>
              <a:gd name="connsiteY174" fmla="*/ 904875 h 1879600"/>
              <a:gd name="connsiteX175" fmla="*/ 1187450 w 4775200"/>
              <a:gd name="connsiteY175" fmla="*/ 904875 h 1879600"/>
              <a:gd name="connsiteX176" fmla="*/ 1206500 w 4775200"/>
              <a:gd name="connsiteY176" fmla="*/ 923925 h 1879600"/>
              <a:gd name="connsiteX177" fmla="*/ 1206500 w 4775200"/>
              <a:gd name="connsiteY177" fmla="*/ 946150 h 1879600"/>
              <a:gd name="connsiteX178" fmla="*/ 1241425 w 4775200"/>
              <a:gd name="connsiteY178" fmla="*/ 946150 h 1879600"/>
              <a:gd name="connsiteX179" fmla="*/ 1241425 w 4775200"/>
              <a:gd name="connsiteY179" fmla="*/ 962025 h 1879600"/>
              <a:gd name="connsiteX180" fmla="*/ 1295400 w 4775200"/>
              <a:gd name="connsiteY180" fmla="*/ 962025 h 1879600"/>
              <a:gd name="connsiteX181" fmla="*/ 1295400 w 4775200"/>
              <a:gd name="connsiteY181" fmla="*/ 987425 h 1879600"/>
              <a:gd name="connsiteX182" fmla="*/ 1327150 w 4775200"/>
              <a:gd name="connsiteY182" fmla="*/ 987425 h 1879600"/>
              <a:gd name="connsiteX183" fmla="*/ 1343025 w 4775200"/>
              <a:gd name="connsiteY183" fmla="*/ 1003300 h 1879600"/>
              <a:gd name="connsiteX184" fmla="*/ 1384300 w 4775200"/>
              <a:gd name="connsiteY184" fmla="*/ 1003300 h 1879600"/>
              <a:gd name="connsiteX185" fmla="*/ 1384300 w 4775200"/>
              <a:gd name="connsiteY185" fmla="*/ 1028700 h 1879600"/>
              <a:gd name="connsiteX186" fmla="*/ 1457325 w 4775200"/>
              <a:gd name="connsiteY186" fmla="*/ 1028700 h 1879600"/>
              <a:gd name="connsiteX187" fmla="*/ 1457325 w 4775200"/>
              <a:gd name="connsiteY187" fmla="*/ 1063625 h 1879600"/>
              <a:gd name="connsiteX188" fmla="*/ 1457325 w 4775200"/>
              <a:gd name="connsiteY188" fmla="*/ 1063625 h 1879600"/>
              <a:gd name="connsiteX189" fmla="*/ 1489075 w 4775200"/>
              <a:gd name="connsiteY189" fmla="*/ 1063625 h 1879600"/>
              <a:gd name="connsiteX190" fmla="*/ 1489075 w 4775200"/>
              <a:gd name="connsiteY190" fmla="*/ 1095375 h 1879600"/>
              <a:gd name="connsiteX191" fmla="*/ 1609725 w 4775200"/>
              <a:gd name="connsiteY191" fmla="*/ 1095375 h 1879600"/>
              <a:gd name="connsiteX192" fmla="*/ 1609725 w 4775200"/>
              <a:gd name="connsiteY192" fmla="*/ 1095375 h 1879600"/>
              <a:gd name="connsiteX193" fmla="*/ 1609725 w 4775200"/>
              <a:gd name="connsiteY193" fmla="*/ 1127125 h 1879600"/>
              <a:gd name="connsiteX194" fmla="*/ 1714500 w 4775200"/>
              <a:gd name="connsiteY194" fmla="*/ 1127125 h 1879600"/>
              <a:gd name="connsiteX195" fmla="*/ 1714500 w 4775200"/>
              <a:gd name="connsiteY195" fmla="*/ 1127125 h 1879600"/>
              <a:gd name="connsiteX196" fmla="*/ 1803400 w 4775200"/>
              <a:gd name="connsiteY196" fmla="*/ 1181100 h 1879600"/>
              <a:gd name="connsiteX197" fmla="*/ 1901825 w 4775200"/>
              <a:gd name="connsiteY197" fmla="*/ 1181100 h 1879600"/>
              <a:gd name="connsiteX198" fmla="*/ 1908175 w 4775200"/>
              <a:gd name="connsiteY198" fmla="*/ 1212850 h 1879600"/>
              <a:gd name="connsiteX199" fmla="*/ 2085975 w 4775200"/>
              <a:gd name="connsiteY199" fmla="*/ 1212850 h 1879600"/>
              <a:gd name="connsiteX200" fmla="*/ 2085975 w 4775200"/>
              <a:gd name="connsiteY200" fmla="*/ 1241425 h 1879600"/>
              <a:gd name="connsiteX201" fmla="*/ 2149475 w 4775200"/>
              <a:gd name="connsiteY201" fmla="*/ 1241425 h 1879600"/>
              <a:gd name="connsiteX202" fmla="*/ 2159000 w 4775200"/>
              <a:gd name="connsiteY202" fmla="*/ 1250950 h 1879600"/>
              <a:gd name="connsiteX203" fmla="*/ 2187575 w 4775200"/>
              <a:gd name="connsiteY203" fmla="*/ 1279525 h 1879600"/>
              <a:gd name="connsiteX204" fmla="*/ 2266950 w 4775200"/>
              <a:gd name="connsiteY204" fmla="*/ 1279525 h 1879600"/>
              <a:gd name="connsiteX205" fmla="*/ 2276475 w 4775200"/>
              <a:gd name="connsiteY205" fmla="*/ 1289050 h 1879600"/>
              <a:gd name="connsiteX206" fmla="*/ 2336800 w 4775200"/>
              <a:gd name="connsiteY206" fmla="*/ 1289050 h 1879600"/>
              <a:gd name="connsiteX207" fmla="*/ 2336800 w 4775200"/>
              <a:gd name="connsiteY207" fmla="*/ 1327150 h 1879600"/>
              <a:gd name="connsiteX208" fmla="*/ 2374900 w 4775200"/>
              <a:gd name="connsiteY208" fmla="*/ 1327150 h 1879600"/>
              <a:gd name="connsiteX209" fmla="*/ 2374900 w 4775200"/>
              <a:gd name="connsiteY209" fmla="*/ 1358900 h 1879600"/>
              <a:gd name="connsiteX210" fmla="*/ 2454275 w 4775200"/>
              <a:gd name="connsiteY210" fmla="*/ 1358900 h 1879600"/>
              <a:gd name="connsiteX211" fmla="*/ 2498725 w 4775200"/>
              <a:gd name="connsiteY211" fmla="*/ 1403350 h 1879600"/>
              <a:gd name="connsiteX212" fmla="*/ 2555875 w 4775200"/>
              <a:gd name="connsiteY212" fmla="*/ 1403350 h 1879600"/>
              <a:gd name="connsiteX213" fmla="*/ 2555875 w 4775200"/>
              <a:gd name="connsiteY213" fmla="*/ 1450975 h 1879600"/>
              <a:gd name="connsiteX214" fmla="*/ 2603500 w 4775200"/>
              <a:gd name="connsiteY214" fmla="*/ 1450975 h 1879600"/>
              <a:gd name="connsiteX215" fmla="*/ 2603500 w 4775200"/>
              <a:gd name="connsiteY215" fmla="*/ 1470025 h 1879600"/>
              <a:gd name="connsiteX216" fmla="*/ 2660650 w 4775200"/>
              <a:gd name="connsiteY216" fmla="*/ 1470025 h 1879600"/>
              <a:gd name="connsiteX217" fmla="*/ 2660650 w 4775200"/>
              <a:gd name="connsiteY217" fmla="*/ 1485900 h 1879600"/>
              <a:gd name="connsiteX218" fmla="*/ 2806700 w 4775200"/>
              <a:gd name="connsiteY218" fmla="*/ 1485900 h 1879600"/>
              <a:gd name="connsiteX219" fmla="*/ 2806700 w 4775200"/>
              <a:gd name="connsiteY219" fmla="*/ 1533525 h 1879600"/>
              <a:gd name="connsiteX220" fmla="*/ 2838450 w 4775200"/>
              <a:gd name="connsiteY220" fmla="*/ 1533525 h 1879600"/>
              <a:gd name="connsiteX221" fmla="*/ 2838450 w 4775200"/>
              <a:gd name="connsiteY221" fmla="*/ 1565275 h 1879600"/>
              <a:gd name="connsiteX222" fmla="*/ 2917825 w 4775200"/>
              <a:gd name="connsiteY222" fmla="*/ 1565275 h 1879600"/>
              <a:gd name="connsiteX223" fmla="*/ 2930525 w 4775200"/>
              <a:gd name="connsiteY223" fmla="*/ 1577975 h 1879600"/>
              <a:gd name="connsiteX224" fmla="*/ 2968625 w 4775200"/>
              <a:gd name="connsiteY224" fmla="*/ 1577975 h 1879600"/>
              <a:gd name="connsiteX225" fmla="*/ 2968625 w 4775200"/>
              <a:gd name="connsiteY225" fmla="*/ 1590675 h 1879600"/>
              <a:gd name="connsiteX226" fmla="*/ 3054350 w 4775200"/>
              <a:gd name="connsiteY226" fmla="*/ 1590675 h 1879600"/>
              <a:gd name="connsiteX227" fmla="*/ 3054350 w 4775200"/>
              <a:gd name="connsiteY227" fmla="*/ 1625600 h 1879600"/>
              <a:gd name="connsiteX228" fmla="*/ 3194050 w 4775200"/>
              <a:gd name="connsiteY228" fmla="*/ 1625600 h 1879600"/>
              <a:gd name="connsiteX229" fmla="*/ 3194050 w 4775200"/>
              <a:gd name="connsiteY229" fmla="*/ 1657350 h 1879600"/>
              <a:gd name="connsiteX230" fmla="*/ 3302000 w 4775200"/>
              <a:gd name="connsiteY230" fmla="*/ 1657350 h 1879600"/>
              <a:gd name="connsiteX231" fmla="*/ 3302000 w 4775200"/>
              <a:gd name="connsiteY231" fmla="*/ 1666875 h 1879600"/>
              <a:gd name="connsiteX232" fmla="*/ 3375025 w 4775200"/>
              <a:gd name="connsiteY232" fmla="*/ 1666875 h 1879600"/>
              <a:gd name="connsiteX233" fmla="*/ 3375025 w 4775200"/>
              <a:gd name="connsiteY233" fmla="*/ 1698625 h 1879600"/>
              <a:gd name="connsiteX234" fmla="*/ 3508375 w 4775200"/>
              <a:gd name="connsiteY234" fmla="*/ 1698625 h 1879600"/>
              <a:gd name="connsiteX235" fmla="*/ 3508375 w 4775200"/>
              <a:gd name="connsiteY235" fmla="*/ 1720850 h 1879600"/>
              <a:gd name="connsiteX236" fmla="*/ 3524250 w 4775200"/>
              <a:gd name="connsiteY236" fmla="*/ 1736725 h 1879600"/>
              <a:gd name="connsiteX237" fmla="*/ 3524250 w 4775200"/>
              <a:gd name="connsiteY237" fmla="*/ 1762125 h 1879600"/>
              <a:gd name="connsiteX238" fmla="*/ 3575050 w 4775200"/>
              <a:gd name="connsiteY238" fmla="*/ 1762125 h 1879600"/>
              <a:gd name="connsiteX239" fmla="*/ 3575050 w 4775200"/>
              <a:gd name="connsiteY239" fmla="*/ 1793875 h 1879600"/>
              <a:gd name="connsiteX240" fmla="*/ 3619500 w 4775200"/>
              <a:gd name="connsiteY240" fmla="*/ 1793875 h 1879600"/>
              <a:gd name="connsiteX241" fmla="*/ 3619500 w 4775200"/>
              <a:gd name="connsiteY241" fmla="*/ 1835150 h 1879600"/>
              <a:gd name="connsiteX242" fmla="*/ 3752850 w 4775200"/>
              <a:gd name="connsiteY242" fmla="*/ 1835150 h 1879600"/>
              <a:gd name="connsiteX243" fmla="*/ 3752850 w 4775200"/>
              <a:gd name="connsiteY243" fmla="*/ 1857375 h 1879600"/>
              <a:gd name="connsiteX244" fmla="*/ 3911600 w 4775200"/>
              <a:gd name="connsiteY244" fmla="*/ 1857375 h 1879600"/>
              <a:gd name="connsiteX245" fmla="*/ 3911600 w 4775200"/>
              <a:gd name="connsiteY245" fmla="*/ 1879600 h 1879600"/>
              <a:gd name="connsiteX246" fmla="*/ 4689475 w 4775200"/>
              <a:gd name="connsiteY246" fmla="*/ 1879600 h 1879600"/>
              <a:gd name="connsiteX0" fmla="*/ 4775200 w 4775200"/>
              <a:gd name="connsiteY0" fmla="*/ 1533525 h 1879600"/>
              <a:gd name="connsiteX1" fmla="*/ 4692650 w 4775200"/>
              <a:gd name="connsiteY1" fmla="*/ 1533525 h 1879600"/>
              <a:gd name="connsiteX2" fmla="*/ 4692650 w 4775200"/>
              <a:gd name="connsiteY2" fmla="*/ 1495425 h 1879600"/>
              <a:gd name="connsiteX3" fmla="*/ 3911600 w 4775200"/>
              <a:gd name="connsiteY3" fmla="*/ 1495425 h 1879600"/>
              <a:gd name="connsiteX4" fmla="*/ 3911600 w 4775200"/>
              <a:gd name="connsiteY4" fmla="*/ 1470025 h 1879600"/>
              <a:gd name="connsiteX5" fmla="*/ 3727450 w 4775200"/>
              <a:gd name="connsiteY5" fmla="*/ 1470025 h 1879600"/>
              <a:gd name="connsiteX6" fmla="*/ 3727450 w 4775200"/>
              <a:gd name="connsiteY6" fmla="*/ 1457325 h 1879600"/>
              <a:gd name="connsiteX7" fmla="*/ 3609975 w 4775200"/>
              <a:gd name="connsiteY7" fmla="*/ 1457325 h 1879600"/>
              <a:gd name="connsiteX8" fmla="*/ 3609975 w 4775200"/>
              <a:gd name="connsiteY8" fmla="*/ 1435100 h 1879600"/>
              <a:gd name="connsiteX9" fmla="*/ 3552825 w 4775200"/>
              <a:gd name="connsiteY9" fmla="*/ 1435100 h 1879600"/>
              <a:gd name="connsiteX10" fmla="*/ 3552825 w 4775200"/>
              <a:gd name="connsiteY10" fmla="*/ 1393825 h 1879600"/>
              <a:gd name="connsiteX11" fmla="*/ 3543300 w 4775200"/>
              <a:gd name="connsiteY11" fmla="*/ 1393825 h 1879600"/>
              <a:gd name="connsiteX12" fmla="*/ 3543300 w 4775200"/>
              <a:gd name="connsiteY12" fmla="*/ 1374775 h 1879600"/>
              <a:gd name="connsiteX13" fmla="*/ 3517900 w 4775200"/>
              <a:gd name="connsiteY13" fmla="*/ 1374775 h 1879600"/>
              <a:gd name="connsiteX14" fmla="*/ 3517900 w 4775200"/>
              <a:gd name="connsiteY14" fmla="*/ 1330325 h 1879600"/>
              <a:gd name="connsiteX15" fmla="*/ 3390900 w 4775200"/>
              <a:gd name="connsiteY15" fmla="*/ 1330325 h 1879600"/>
              <a:gd name="connsiteX16" fmla="*/ 3390900 w 4775200"/>
              <a:gd name="connsiteY16" fmla="*/ 1317625 h 1879600"/>
              <a:gd name="connsiteX17" fmla="*/ 3302000 w 4775200"/>
              <a:gd name="connsiteY17" fmla="*/ 1317625 h 1879600"/>
              <a:gd name="connsiteX18" fmla="*/ 3302000 w 4775200"/>
              <a:gd name="connsiteY18" fmla="*/ 1285875 h 1879600"/>
              <a:gd name="connsiteX19" fmla="*/ 3216275 w 4775200"/>
              <a:gd name="connsiteY19" fmla="*/ 1285875 h 1879600"/>
              <a:gd name="connsiteX20" fmla="*/ 3216275 w 4775200"/>
              <a:gd name="connsiteY20" fmla="*/ 1270000 h 1879600"/>
              <a:gd name="connsiteX21" fmla="*/ 3187700 w 4775200"/>
              <a:gd name="connsiteY21" fmla="*/ 1270000 h 1879600"/>
              <a:gd name="connsiteX22" fmla="*/ 3181350 w 4775200"/>
              <a:gd name="connsiteY22" fmla="*/ 1263650 h 1879600"/>
              <a:gd name="connsiteX23" fmla="*/ 3159125 w 4775200"/>
              <a:gd name="connsiteY23" fmla="*/ 1263650 h 1879600"/>
              <a:gd name="connsiteX24" fmla="*/ 3159125 w 4775200"/>
              <a:gd name="connsiteY24" fmla="*/ 1244600 h 1879600"/>
              <a:gd name="connsiteX25" fmla="*/ 3057525 w 4775200"/>
              <a:gd name="connsiteY25" fmla="*/ 1244600 h 1879600"/>
              <a:gd name="connsiteX26" fmla="*/ 3057525 w 4775200"/>
              <a:gd name="connsiteY26" fmla="*/ 1228725 h 1879600"/>
              <a:gd name="connsiteX27" fmla="*/ 2974975 w 4775200"/>
              <a:gd name="connsiteY27" fmla="*/ 1228725 h 1879600"/>
              <a:gd name="connsiteX28" fmla="*/ 2974975 w 4775200"/>
              <a:gd name="connsiteY28" fmla="*/ 1216025 h 1879600"/>
              <a:gd name="connsiteX29" fmla="*/ 2908300 w 4775200"/>
              <a:gd name="connsiteY29" fmla="*/ 1216025 h 1879600"/>
              <a:gd name="connsiteX30" fmla="*/ 2908300 w 4775200"/>
              <a:gd name="connsiteY30" fmla="*/ 1196975 h 1879600"/>
              <a:gd name="connsiteX31" fmla="*/ 2876550 w 4775200"/>
              <a:gd name="connsiteY31" fmla="*/ 1196975 h 1879600"/>
              <a:gd name="connsiteX32" fmla="*/ 2876550 w 4775200"/>
              <a:gd name="connsiteY32" fmla="*/ 1174750 h 1879600"/>
              <a:gd name="connsiteX33" fmla="*/ 2806700 w 4775200"/>
              <a:gd name="connsiteY33" fmla="*/ 1174750 h 1879600"/>
              <a:gd name="connsiteX34" fmla="*/ 2806700 w 4775200"/>
              <a:gd name="connsiteY34" fmla="*/ 1127125 h 1879600"/>
              <a:gd name="connsiteX35" fmla="*/ 2670175 w 4775200"/>
              <a:gd name="connsiteY35" fmla="*/ 1127125 h 1879600"/>
              <a:gd name="connsiteX36" fmla="*/ 2670175 w 4775200"/>
              <a:gd name="connsiteY36" fmla="*/ 1098550 h 1879600"/>
              <a:gd name="connsiteX37" fmla="*/ 2562225 w 4775200"/>
              <a:gd name="connsiteY37" fmla="*/ 1098550 h 1879600"/>
              <a:gd name="connsiteX38" fmla="*/ 2562225 w 4775200"/>
              <a:gd name="connsiteY38" fmla="*/ 1050925 h 1879600"/>
              <a:gd name="connsiteX39" fmla="*/ 2498725 w 4775200"/>
              <a:gd name="connsiteY39" fmla="*/ 1050925 h 1879600"/>
              <a:gd name="connsiteX40" fmla="*/ 2498725 w 4775200"/>
              <a:gd name="connsiteY40" fmla="*/ 1050925 h 1879600"/>
              <a:gd name="connsiteX41" fmla="*/ 2498725 w 4775200"/>
              <a:gd name="connsiteY41" fmla="*/ 1050925 h 1879600"/>
              <a:gd name="connsiteX42" fmla="*/ 2498725 w 4775200"/>
              <a:gd name="connsiteY42" fmla="*/ 1050925 h 1879600"/>
              <a:gd name="connsiteX43" fmla="*/ 2498725 w 4775200"/>
              <a:gd name="connsiteY43" fmla="*/ 1022350 h 1879600"/>
              <a:gd name="connsiteX44" fmla="*/ 2428875 w 4775200"/>
              <a:gd name="connsiteY44" fmla="*/ 1022350 h 1879600"/>
              <a:gd name="connsiteX45" fmla="*/ 2428875 w 4775200"/>
              <a:gd name="connsiteY45" fmla="*/ 996950 h 1879600"/>
              <a:gd name="connsiteX46" fmla="*/ 2378075 w 4775200"/>
              <a:gd name="connsiteY46" fmla="*/ 996950 h 1879600"/>
              <a:gd name="connsiteX47" fmla="*/ 2378075 w 4775200"/>
              <a:gd name="connsiteY47" fmla="*/ 965200 h 1879600"/>
              <a:gd name="connsiteX48" fmla="*/ 2333625 w 4775200"/>
              <a:gd name="connsiteY48" fmla="*/ 965200 h 1879600"/>
              <a:gd name="connsiteX49" fmla="*/ 2333625 w 4775200"/>
              <a:gd name="connsiteY49" fmla="*/ 946150 h 1879600"/>
              <a:gd name="connsiteX50" fmla="*/ 2286000 w 4775200"/>
              <a:gd name="connsiteY50" fmla="*/ 946150 h 1879600"/>
              <a:gd name="connsiteX51" fmla="*/ 2219325 w 4775200"/>
              <a:gd name="connsiteY51" fmla="*/ 946150 h 1879600"/>
              <a:gd name="connsiteX52" fmla="*/ 2219325 w 4775200"/>
              <a:gd name="connsiteY52" fmla="*/ 914400 h 1879600"/>
              <a:gd name="connsiteX53" fmla="*/ 2171700 w 4775200"/>
              <a:gd name="connsiteY53" fmla="*/ 914400 h 1879600"/>
              <a:gd name="connsiteX54" fmla="*/ 2171700 w 4775200"/>
              <a:gd name="connsiteY54" fmla="*/ 901700 h 1879600"/>
              <a:gd name="connsiteX55" fmla="*/ 2143125 w 4775200"/>
              <a:gd name="connsiteY55" fmla="*/ 901700 h 1879600"/>
              <a:gd name="connsiteX56" fmla="*/ 2143125 w 4775200"/>
              <a:gd name="connsiteY56" fmla="*/ 901700 h 1879600"/>
              <a:gd name="connsiteX57" fmla="*/ 2089150 w 4775200"/>
              <a:gd name="connsiteY57" fmla="*/ 901700 h 1879600"/>
              <a:gd name="connsiteX58" fmla="*/ 2089150 w 4775200"/>
              <a:gd name="connsiteY58" fmla="*/ 879475 h 1879600"/>
              <a:gd name="connsiteX59" fmla="*/ 1927225 w 4775200"/>
              <a:gd name="connsiteY59" fmla="*/ 879475 h 1879600"/>
              <a:gd name="connsiteX60" fmla="*/ 1927225 w 4775200"/>
              <a:gd name="connsiteY60" fmla="*/ 879475 h 1879600"/>
              <a:gd name="connsiteX61" fmla="*/ 1927225 w 4775200"/>
              <a:gd name="connsiteY61" fmla="*/ 847725 h 1879600"/>
              <a:gd name="connsiteX62" fmla="*/ 1793875 w 4775200"/>
              <a:gd name="connsiteY62" fmla="*/ 847725 h 1879600"/>
              <a:gd name="connsiteX63" fmla="*/ 1736725 w 4775200"/>
              <a:gd name="connsiteY63" fmla="*/ 800100 h 1879600"/>
              <a:gd name="connsiteX64" fmla="*/ 1692275 w 4775200"/>
              <a:gd name="connsiteY64" fmla="*/ 800100 h 1879600"/>
              <a:gd name="connsiteX65" fmla="*/ 1692275 w 4775200"/>
              <a:gd name="connsiteY65" fmla="*/ 800100 h 1879600"/>
              <a:gd name="connsiteX66" fmla="*/ 1682750 w 4775200"/>
              <a:gd name="connsiteY66" fmla="*/ 774700 h 1879600"/>
              <a:gd name="connsiteX67" fmla="*/ 1606550 w 4775200"/>
              <a:gd name="connsiteY67" fmla="*/ 781050 h 1879600"/>
              <a:gd name="connsiteX68" fmla="*/ 1612900 w 4775200"/>
              <a:gd name="connsiteY68" fmla="*/ 762000 h 1879600"/>
              <a:gd name="connsiteX69" fmla="*/ 1479550 w 4775200"/>
              <a:gd name="connsiteY69" fmla="*/ 765175 h 1879600"/>
              <a:gd name="connsiteX70" fmla="*/ 1479550 w 4775200"/>
              <a:gd name="connsiteY70" fmla="*/ 733425 h 1879600"/>
              <a:gd name="connsiteX71" fmla="*/ 1454150 w 4775200"/>
              <a:gd name="connsiteY71" fmla="*/ 733425 h 1879600"/>
              <a:gd name="connsiteX72" fmla="*/ 1454150 w 4775200"/>
              <a:gd name="connsiteY72" fmla="*/ 711200 h 1879600"/>
              <a:gd name="connsiteX73" fmla="*/ 1371600 w 4775200"/>
              <a:gd name="connsiteY73" fmla="*/ 711200 h 1879600"/>
              <a:gd name="connsiteX74" fmla="*/ 1371600 w 4775200"/>
              <a:gd name="connsiteY74" fmla="*/ 688975 h 1879600"/>
              <a:gd name="connsiteX75" fmla="*/ 1330325 w 4775200"/>
              <a:gd name="connsiteY75" fmla="*/ 688975 h 1879600"/>
              <a:gd name="connsiteX76" fmla="*/ 1330325 w 4775200"/>
              <a:gd name="connsiteY76" fmla="*/ 688975 h 1879600"/>
              <a:gd name="connsiteX77" fmla="*/ 1295400 w 4775200"/>
              <a:gd name="connsiteY77" fmla="*/ 654050 h 1879600"/>
              <a:gd name="connsiteX78" fmla="*/ 1241425 w 4775200"/>
              <a:gd name="connsiteY78" fmla="*/ 654050 h 1879600"/>
              <a:gd name="connsiteX79" fmla="*/ 1241425 w 4775200"/>
              <a:gd name="connsiteY79" fmla="*/ 654050 h 1879600"/>
              <a:gd name="connsiteX80" fmla="*/ 1241425 w 4775200"/>
              <a:gd name="connsiteY80" fmla="*/ 628650 h 1879600"/>
              <a:gd name="connsiteX81" fmla="*/ 1190625 w 4775200"/>
              <a:gd name="connsiteY81" fmla="*/ 628650 h 1879600"/>
              <a:gd name="connsiteX82" fmla="*/ 1190625 w 4775200"/>
              <a:gd name="connsiteY82" fmla="*/ 593725 h 1879600"/>
              <a:gd name="connsiteX83" fmla="*/ 1139825 w 4775200"/>
              <a:gd name="connsiteY83" fmla="*/ 568325 h 1879600"/>
              <a:gd name="connsiteX84" fmla="*/ 1082675 w 4775200"/>
              <a:gd name="connsiteY84" fmla="*/ 568325 h 1879600"/>
              <a:gd name="connsiteX85" fmla="*/ 1069975 w 4775200"/>
              <a:gd name="connsiteY85" fmla="*/ 527050 h 1879600"/>
              <a:gd name="connsiteX86" fmla="*/ 1016000 w 4775200"/>
              <a:gd name="connsiteY86" fmla="*/ 511175 h 1879600"/>
              <a:gd name="connsiteX87" fmla="*/ 993775 w 4775200"/>
              <a:gd name="connsiteY87" fmla="*/ 511175 h 1879600"/>
              <a:gd name="connsiteX88" fmla="*/ 993775 w 4775200"/>
              <a:gd name="connsiteY88" fmla="*/ 485775 h 1879600"/>
              <a:gd name="connsiteX89" fmla="*/ 892175 w 4775200"/>
              <a:gd name="connsiteY89" fmla="*/ 485775 h 1879600"/>
              <a:gd name="connsiteX90" fmla="*/ 866775 w 4775200"/>
              <a:gd name="connsiteY90" fmla="*/ 450850 h 1879600"/>
              <a:gd name="connsiteX91" fmla="*/ 831850 w 4775200"/>
              <a:gd name="connsiteY91" fmla="*/ 450850 h 1879600"/>
              <a:gd name="connsiteX92" fmla="*/ 831850 w 4775200"/>
              <a:gd name="connsiteY92" fmla="*/ 450850 h 1879600"/>
              <a:gd name="connsiteX93" fmla="*/ 831850 w 4775200"/>
              <a:gd name="connsiteY93" fmla="*/ 422275 h 1879600"/>
              <a:gd name="connsiteX94" fmla="*/ 781050 w 4775200"/>
              <a:gd name="connsiteY94" fmla="*/ 422275 h 1879600"/>
              <a:gd name="connsiteX95" fmla="*/ 781050 w 4775200"/>
              <a:gd name="connsiteY95" fmla="*/ 396875 h 1879600"/>
              <a:gd name="connsiteX96" fmla="*/ 711200 w 4775200"/>
              <a:gd name="connsiteY96" fmla="*/ 396875 h 1879600"/>
              <a:gd name="connsiteX97" fmla="*/ 711200 w 4775200"/>
              <a:gd name="connsiteY97" fmla="*/ 396875 h 1879600"/>
              <a:gd name="connsiteX98" fmla="*/ 711200 w 4775200"/>
              <a:gd name="connsiteY98" fmla="*/ 396875 h 1879600"/>
              <a:gd name="connsiteX99" fmla="*/ 711200 w 4775200"/>
              <a:gd name="connsiteY99" fmla="*/ 374650 h 1879600"/>
              <a:gd name="connsiteX100" fmla="*/ 657225 w 4775200"/>
              <a:gd name="connsiteY100" fmla="*/ 374650 h 1879600"/>
              <a:gd name="connsiteX101" fmla="*/ 657225 w 4775200"/>
              <a:gd name="connsiteY101" fmla="*/ 352425 h 1879600"/>
              <a:gd name="connsiteX102" fmla="*/ 590550 w 4775200"/>
              <a:gd name="connsiteY102" fmla="*/ 352425 h 1879600"/>
              <a:gd name="connsiteX103" fmla="*/ 590550 w 4775200"/>
              <a:gd name="connsiteY103" fmla="*/ 327025 h 1879600"/>
              <a:gd name="connsiteX104" fmla="*/ 539750 w 4775200"/>
              <a:gd name="connsiteY104" fmla="*/ 327025 h 1879600"/>
              <a:gd name="connsiteX105" fmla="*/ 488950 w 4775200"/>
              <a:gd name="connsiteY105" fmla="*/ 250825 h 1879600"/>
              <a:gd name="connsiteX106" fmla="*/ 476250 w 4775200"/>
              <a:gd name="connsiteY106" fmla="*/ 225425 h 1879600"/>
              <a:gd name="connsiteX107" fmla="*/ 431800 w 4775200"/>
              <a:gd name="connsiteY107" fmla="*/ 225425 h 1879600"/>
              <a:gd name="connsiteX108" fmla="*/ 431800 w 4775200"/>
              <a:gd name="connsiteY108" fmla="*/ 190500 h 1879600"/>
              <a:gd name="connsiteX109" fmla="*/ 365125 w 4775200"/>
              <a:gd name="connsiteY109" fmla="*/ 190500 h 1879600"/>
              <a:gd name="connsiteX110" fmla="*/ 365125 w 4775200"/>
              <a:gd name="connsiteY110" fmla="*/ 149225 h 1879600"/>
              <a:gd name="connsiteX111" fmla="*/ 349250 w 4775200"/>
              <a:gd name="connsiteY111" fmla="*/ 149225 h 1879600"/>
              <a:gd name="connsiteX112" fmla="*/ 349250 w 4775200"/>
              <a:gd name="connsiteY112" fmla="*/ 104775 h 1879600"/>
              <a:gd name="connsiteX113" fmla="*/ 311150 w 4775200"/>
              <a:gd name="connsiteY113" fmla="*/ 104775 h 1879600"/>
              <a:gd name="connsiteX114" fmla="*/ 311150 w 4775200"/>
              <a:gd name="connsiteY114" fmla="*/ 50800 h 1879600"/>
              <a:gd name="connsiteX115" fmla="*/ 146050 w 4775200"/>
              <a:gd name="connsiteY115" fmla="*/ 50800 h 1879600"/>
              <a:gd name="connsiteX116" fmla="*/ 111125 w 4775200"/>
              <a:gd name="connsiteY116" fmla="*/ 0 h 1879600"/>
              <a:gd name="connsiteX117" fmla="*/ 0 w 4775200"/>
              <a:gd name="connsiteY117" fmla="*/ 0 h 1879600"/>
              <a:gd name="connsiteX118" fmla="*/ 0 w 4775200"/>
              <a:gd name="connsiteY118" fmla="*/ 31750 h 1879600"/>
              <a:gd name="connsiteX119" fmla="*/ 50800 w 4775200"/>
              <a:gd name="connsiteY119" fmla="*/ 31750 h 1879600"/>
              <a:gd name="connsiteX120" fmla="*/ 50800 w 4775200"/>
              <a:gd name="connsiteY120" fmla="*/ 92075 h 1879600"/>
              <a:gd name="connsiteX121" fmla="*/ 184150 w 4775200"/>
              <a:gd name="connsiteY121" fmla="*/ 92075 h 1879600"/>
              <a:gd name="connsiteX122" fmla="*/ 184150 w 4775200"/>
              <a:gd name="connsiteY122" fmla="*/ 114300 h 1879600"/>
              <a:gd name="connsiteX123" fmla="*/ 215900 w 4775200"/>
              <a:gd name="connsiteY123" fmla="*/ 114300 h 1879600"/>
              <a:gd name="connsiteX124" fmla="*/ 215900 w 4775200"/>
              <a:gd name="connsiteY124" fmla="*/ 158750 h 1879600"/>
              <a:gd name="connsiteX125" fmla="*/ 263525 w 4775200"/>
              <a:gd name="connsiteY125" fmla="*/ 158750 h 1879600"/>
              <a:gd name="connsiteX126" fmla="*/ 263525 w 4775200"/>
              <a:gd name="connsiteY126" fmla="*/ 177800 h 1879600"/>
              <a:gd name="connsiteX127" fmla="*/ 314325 w 4775200"/>
              <a:gd name="connsiteY127" fmla="*/ 177800 h 1879600"/>
              <a:gd name="connsiteX128" fmla="*/ 314325 w 4775200"/>
              <a:gd name="connsiteY128" fmla="*/ 257175 h 1879600"/>
              <a:gd name="connsiteX129" fmla="*/ 365125 w 4775200"/>
              <a:gd name="connsiteY129" fmla="*/ 257175 h 1879600"/>
              <a:gd name="connsiteX130" fmla="*/ 365125 w 4775200"/>
              <a:gd name="connsiteY130" fmla="*/ 304800 h 1879600"/>
              <a:gd name="connsiteX131" fmla="*/ 393700 w 4775200"/>
              <a:gd name="connsiteY131" fmla="*/ 304800 h 1879600"/>
              <a:gd name="connsiteX132" fmla="*/ 393700 w 4775200"/>
              <a:gd name="connsiteY132" fmla="*/ 355600 h 1879600"/>
              <a:gd name="connsiteX133" fmla="*/ 412750 w 4775200"/>
              <a:gd name="connsiteY133" fmla="*/ 355600 h 1879600"/>
              <a:gd name="connsiteX134" fmla="*/ 412750 w 4775200"/>
              <a:gd name="connsiteY134" fmla="*/ 387350 h 1879600"/>
              <a:gd name="connsiteX135" fmla="*/ 412750 w 4775200"/>
              <a:gd name="connsiteY135" fmla="*/ 387350 h 1879600"/>
              <a:gd name="connsiteX136" fmla="*/ 434975 w 4775200"/>
              <a:gd name="connsiteY136" fmla="*/ 387350 h 1879600"/>
              <a:gd name="connsiteX137" fmla="*/ 434975 w 4775200"/>
              <a:gd name="connsiteY137" fmla="*/ 419100 h 1879600"/>
              <a:gd name="connsiteX138" fmla="*/ 457200 w 4775200"/>
              <a:gd name="connsiteY138" fmla="*/ 419100 h 1879600"/>
              <a:gd name="connsiteX139" fmla="*/ 457200 w 4775200"/>
              <a:gd name="connsiteY139" fmla="*/ 441325 h 1879600"/>
              <a:gd name="connsiteX140" fmla="*/ 479425 w 4775200"/>
              <a:gd name="connsiteY140" fmla="*/ 441325 h 1879600"/>
              <a:gd name="connsiteX141" fmla="*/ 479425 w 4775200"/>
              <a:gd name="connsiteY141" fmla="*/ 469900 h 1879600"/>
              <a:gd name="connsiteX142" fmla="*/ 492125 w 4775200"/>
              <a:gd name="connsiteY142" fmla="*/ 469900 h 1879600"/>
              <a:gd name="connsiteX143" fmla="*/ 492125 w 4775200"/>
              <a:gd name="connsiteY143" fmla="*/ 498475 h 1879600"/>
              <a:gd name="connsiteX144" fmla="*/ 520700 w 4775200"/>
              <a:gd name="connsiteY144" fmla="*/ 498475 h 1879600"/>
              <a:gd name="connsiteX145" fmla="*/ 520700 w 4775200"/>
              <a:gd name="connsiteY145" fmla="*/ 539750 h 1879600"/>
              <a:gd name="connsiteX146" fmla="*/ 549275 w 4775200"/>
              <a:gd name="connsiteY146" fmla="*/ 539750 h 1879600"/>
              <a:gd name="connsiteX147" fmla="*/ 549275 w 4775200"/>
              <a:gd name="connsiteY147" fmla="*/ 574675 h 1879600"/>
              <a:gd name="connsiteX148" fmla="*/ 568325 w 4775200"/>
              <a:gd name="connsiteY148" fmla="*/ 574675 h 1879600"/>
              <a:gd name="connsiteX149" fmla="*/ 600075 w 4775200"/>
              <a:gd name="connsiteY149" fmla="*/ 606425 h 1879600"/>
              <a:gd name="connsiteX150" fmla="*/ 650875 w 4775200"/>
              <a:gd name="connsiteY150" fmla="*/ 606425 h 1879600"/>
              <a:gd name="connsiteX151" fmla="*/ 650875 w 4775200"/>
              <a:gd name="connsiteY151" fmla="*/ 625475 h 1879600"/>
              <a:gd name="connsiteX152" fmla="*/ 676275 w 4775200"/>
              <a:gd name="connsiteY152" fmla="*/ 625475 h 1879600"/>
              <a:gd name="connsiteX153" fmla="*/ 676275 w 4775200"/>
              <a:gd name="connsiteY153" fmla="*/ 638175 h 1879600"/>
              <a:gd name="connsiteX154" fmla="*/ 714375 w 4775200"/>
              <a:gd name="connsiteY154" fmla="*/ 638175 h 1879600"/>
              <a:gd name="connsiteX155" fmla="*/ 714375 w 4775200"/>
              <a:gd name="connsiteY155" fmla="*/ 682625 h 1879600"/>
              <a:gd name="connsiteX156" fmla="*/ 790575 w 4775200"/>
              <a:gd name="connsiteY156" fmla="*/ 682625 h 1879600"/>
              <a:gd name="connsiteX157" fmla="*/ 790575 w 4775200"/>
              <a:gd name="connsiteY157" fmla="*/ 711200 h 1879600"/>
              <a:gd name="connsiteX158" fmla="*/ 835025 w 4775200"/>
              <a:gd name="connsiteY158" fmla="*/ 711200 h 1879600"/>
              <a:gd name="connsiteX159" fmla="*/ 835025 w 4775200"/>
              <a:gd name="connsiteY159" fmla="*/ 733425 h 1879600"/>
              <a:gd name="connsiteX160" fmla="*/ 873125 w 4775200"/>
              <a:gd name="connsiteY160" fmla="*/ 733425 h 1879600"/>
              <a:gd name="connsiteX161" fmla="*/ 873125 w 4775200"/>
              <a:gd name="connsiteY161" fmla="*/ 755650 h 1879600"/>
              <a:gd name="connsiteX162" fmla="*/ 895350 w 4775200"/>
              <a:gd name="connsiteY162" fmla="*/ 755650 h 1879600"/>
              <a:gd name="connsiteX163" fmla="*/ 895350 w 4775200"/>
              <a:gd name="connsiteY163" fmla="*/ 781050 h 1879600"/>
              <a:gd name="connsiteX164" fmla="*/ 990600 w 4775200"/>
              <a:gd name="connsiteY164" fmla="*/ 781050 h 1879600"/>
              <a:gd name="connsiteX165" fmla="*/ 990600 w 4775200"/>
              <a:gd name="connsiteY165" fmla="*/ 796925 h 1879600"/>
              <a:gd name="connsiteX166" fmla="*/ 1031875 w 4775200"/>
              <a:gd name="connsiteY166" fmla="*/ 796925 h 1879600"/>
              <a:gd name="connsiteX167" fmla="*/ 1031875 w 4775200"/>
              <a:gd name="connsiteY167" fmla="*/ 819150 h 1879600"/>
              <a:gd name="connsiteX168" fmla="*/ 1060450 w 4775200"/>
              <a:gd name="connsiteY168" fmla="*/ 819150 h 1879600"/>
              <a:gd name="connsiteX169" fmla="*/ 1060450 w 4775200"/>
              <a:gd name="connsiteY169" fmla="*/ 841375 h 1879600"/>
              <a:gd name="connsiteX170" fmla="*/ 1089025 w 4775200"/>
              <a:gd name="connsiteY170" fmla="*/ 841375 h 1879600"/>
              <a:gd name="connsiteX171" fmla="*/ 1089025 w 4775200"/>
              <a:gd name="connsiteY171" fmla="*/ 873125 h 1879600"/>
              <a:gd name="connsiteX172" fmla="*/ 1155700 w 4775200"/>
              <a:gd name="connsiteY172" fmla="*/ 873125 h 1879600"/>
              <a:gd name="connsiteX173" fmla="*/ 1155700 w 4775200"/>
              <a:gd name="connsiteY173" fmla="*/ 904875 h 1879600"/>
              <a:gd name="connsiteX174" fmla="*/ 1187450 w 4775200"/>
              <a:gd name="connsiteY174" fmla="*/ 904875 h 1879600"/>
              <a:gd name="connsiteX175" fmla="*/ 1187450 w 4775200"/>
              <a:gd name="connsiteY175" fmla="*/ 904875 h 1879600"/>
              <a:gd name="connsiteX176" fmla="*/ 1206500 w 4775200"/>
              <a:gd name="connsiteY176" fmla="*/ 923925 h 1879600"/>
              <a:gd name="connsiteX177" fmla="*/ 1206500 w 4775200"/>
              <a:gd name="connsiteY177" fmla="*/ 946150 h 1879600"/>
              <a:gd name="connsiteX178" fmla="*/ 1241425 w 4775200"/>
              <a:gd name="connsiteY178" fmla="*/ 946150 h 1879600"/>
              <a:gd name="connsiteX179" fmla="*/ 1241425 w 4775200"/>
              <a:gd name="connsiteY179" fmla="*/ 962025 h 1879600"/>
              <a:gd name="connsiteX180" fmla="*/ 1295400 w 4775200"/>
              <a:gd name="connsiteY180" fmla="*/ 962025 h 1879600"/>
              <a:gd name="connsiteX181" fmla="*/ 1295400 w 4775200"/>
              <a:gd name="connsiteY181" fmla="*/ 987425 h 1879600"/>
              <a:gd name="connsiteX182" fmla="*/ 1327150 w 4775200"/>
              <a:gd name="connsiteY182" fmla="*/ 987425 h 1879600"/>
              <a:gd name="connsiteX183" fmla="*/ 1343025 w 4775200"/>
              <a:gd name="connsiteY183" fmla="*/ 1003300 h 1879600"/>
              <a:gd name="connsiteX184" fmla="*/ 1384300 w 4775200"/>
              <a:gd name="connsiteY184" fmla="*/ 1003300 h 1879600"/>
              <a:gd name="connsiteX185" fmla="*/ 1384300 w 4775200"/>
              <a:gd name="connsiteY185" fmla="*/ 1028700 h 1879600"/>
              <a:gd name="connsiteX186" fmla="*/ 1457325 w 4775200"/>
              <a:gd name="connsiteY186" fmla="*/ 1028700 h 1879600"/>
              <a:gd name="connsiteX187" fmla="*/ 1457325 w 4775200"/>
              <a:gd name="connsiteY187" fmla="*/ 1063625 h 1879600"/>
              <a:gd name="connsiteX188" fmla="*/ 1457325 w 4775200"/>
              <a:gd name="connsiteY188" fmla="*/ 1063625 h 1879600"/>
              <a:gd name="connsiteX189" fmla="*/ 1489075 w 4775200"/>
              <a:gd name="connsiteY189" fmla="*/ 1063625 h 1879600"/>
              <a:gd name="connsiteX190" fmla="*/ 1489075 w 4775200"/>
              <a:gd name="connsiteY190" fmla="*/ 1095375 h 1879600"/>
              <a:gd name="connsiteX191" fmla="*/ 1609725 w 4775200"/>
              <a:gd name="connsiteY191" fmla="*/ 1095375 h 1879600"/>
              <a:gd name="connsiteX192" fmla="*/ 1609725 w 4775200"/>
              <a:gd name="connsiteY192" fmla="*/ 1095375 h 1879600"/>
              <a:gd name="connsiteX193" fmla="*/ 1609725 w 4775200"/>
              <a:gd name="connsiteY193" fmla="*/ 1127125 h 1879600"/>
              <a:gd name="connsiteX194" fmla="*/ 1714500 w 4775200"/>
              <a:gd name="connsiteY194" fmla="*/ 1127125 h 1879600"/>
              <a:gd name="connsiteX195" fmla="*/ 1714500 w 4775200"/>
              <a:gd name="connsiteY195" fmla="*/ 1127125 h 1879600"/>
              <a:gd name="connsiteX196" fmla="*/ 1803400 w 4775200"/>
              <a:gd name="connsiteY196" fmla="*/ 1181100 h 1879600"/>
              <a:gd name="connsiteX197" fmla="*/ 1901825 w 4775200"/>
              <a:gd name="connsiteY197" fmla="*/ 1181100 h 1879600"/>
              <a:gd name="connsiteX198" fmla="*/ 1908175 w 4775200"/>
              <a:gd name="connsiteY198" fmla="*/ 1212850 h 1879600"/>
              <a:gd name="connsiteX199" fmla="*/ 2085975 w 4775200"/>
              <a:gd name="connsiteY199" fmla="*/ 1212850 h 1879600"/>
              <a:gd name="connsiteX200" fmla="*/ 2085975 w 4775200"/>
              <a:gd name="connsiteY200" fmla="*/ 1241425 h 1879600"/>
              <a:gd name="connsiteX201" fmla="*/ 2149475 w 4775200"/>
              <a:gd name="connsiteY201" fmla="*/ 1241425 h 1879600"/>
              <a:gd name="connsiteX202" fmla="*/ 2159000 w 4775200"/>
              <a:gd name="connsiteY202" fmla="*/ 1250950 h 1879600"/>
              <a:gd name="connsiteX203" fmla="*/ 2187575 w 4775200"/>
              <a:gd name="connsiteY203" fmla="*/ 1279525 h 1879600"/>
              <a:gd name="connsiteX204" fmla="*/ 2266950 w 4775200"/>
              <a:gd name="connsiteY204" fmla="*/ 1279525 h 1879600"/>
              <a:gd name="connsiteX205" fmla="*/ 2276475 w 4775200"/>
              <a:gd name="connsiteY205" fmla="*/ 1289050 h 1879600"/>
              <a:gd name="connsiteX206" fmla="*/ 2336800 w 4775200"/>
              <a:gd name="connsiteY206" fmla="*/ 1289050 h 1879600"/>
              <a:gd name="connsiteX207" fmla="*/ 2336800 w 4775200"/>
              <a:gd name="connsiteY207" fmla="*/ 1327150 h 1879600"/>
              <a:gd name="connsiteX208" fmla="*/ 2374900 w 4775200"/>
              <a:gd name="connsiteY208" fmla="*/ 1327150 h 1879600"/>
              <a:gd name="connsiteX209" fmla="*/ 2374900 w 4775200"/>
              <a:gd name="connsiteY209" fmla="*/ 1358900 h 1879600"/>
              <a:gd name="connsiteX210" fmla="*/ 2454275 w 4775200"/>
              <a:gd name="connsiteY210" fmla="*/ 1358900 h 1879600"/>
              <a:gd name="connsiteX211" fmla="*/ 2498725 w 4775200"/>
              <a:gd name="connsiteY211" fmla="*/ 1403350 h 1879600"/>
              <a:gd name="connsiteX212" fmla="*/ 2555875 w 4775200"/>
              <a:gd name="connsiteY212" fmla="*/ 1403350 h 1879600"/>
              <a:gd name="connsiteX213" fmla="*/ 2555875 w 4775200"/>
              <a:gd name="connsiteY213" fmla="*/ 1450975 h 1879600"/>
              <a:gd name="connsiteX214" fmla="*/ 2603500 w 4775200"/>
              <a:gd name="connsiteY214" fmla="*/ 1450975 h 1879600"/>
              <a:gd name="connsiteX215" fmla="*/ 2603500 w 4775200"/>
              <a:gd name="connsiteY215" fmla="*/ 1470025 h 1879600"/>
              <a:gd name="connsiteX216" fmla="*/ 2660650 w 4775200"/>
              <a:gd name="connsiteY216" fmla="*/ 1470025 h 1879600"/>
              <a:gd name="connsiteX217" fmla="*/ 2660650 w 4775200"/>
              <a:gd name="connsiteY217" fmla="*/ 1485900 h 1879600"/>
              <a:gd name="connsiteX218" fmla="*/ 2806700 w 4775200"/>
              <a:gd name="connsiteY218" fmla="*/ 1485900 h 1879600"/>
              <a:gd name="connsiteX219" fmla="*/ 2806700 w 4775200"/>
              <a:gd name="connsiteY219" fmla="*/ 1533525 h 1879600"/>
              <a:gd name="connsiteX220" fmla="*/ 2838450 w 4775200"/>
              <a:gd name="connsiteY220" fmla="*/ 1533525 h 1879600"/>
              <a:gd name="connsiteX221" fmla="*/ 2838450 w 4775200"/>
              <a:gd name="connsiteY221" fmla="*/ 1565275 h 1879600"/>
              <a:gd name="connsiteX222" fmla="*/ 2917825 w 4775200"/>
              <a:gd name="connsiteY222" fmla="*/ 1565275 h 1879600"/>
              <a:gd name="connsiteX223" fmla="*/ 2930525 w 4775200"/>
              <a:gd name="connsiteY223" fmla="*/ 1577975 h 1879600"/>
              <a:gd name="connsiteX224" fmla="*/ 2968625 w 4775200"/>
              <a:gd name="connsiteY224" fmla="*/ 1577975 h 1879600"/>
              <a:gd name="connsiteX225" fmla="*/ 2968625 w 4775200"/>
              <a:gd name="connsiteY225" fmla="*/ 1590675 h 1879600"/>
              <a:gd name="connsiteX226" fmla="*/ 3054350 w 4775200"/>
              <a:gd name="connsiteY226" fmla="*/ 1590675 h 1879600"/>
              <a:gd name="connsiteX227" fmla="*/ 3054350 w 4775200"/>
              <a:gd name="connsiteY227" fmla="*/ 1625600 h 1879600"/>
              <a:gd name="connsiteX228" fmla="*/ 3194050 w 4775200"/>
              <a:gd name="connsiteY228" fmla="*/ 1625600 h 1879600"/>
              <a:gd name="connsiteX229" fmla="*/ 3194050 w 4775200"/>
              <a:gd name="connsiteY229" fmla="*/ 1657350 h 1879600"/>
              <a:gd name="connsiteX230" fmla="*/ 3302000 w 4775200"/>
              <a:gd name="connsiteY230" fmla="*/ 1657350 h 1879600"/>
              <a:gd name="connsiteX231" fmla="*/ 3302000 w 4775200"/>
              <a:gd name="connsiteY231" fmla="*/ 1666875 h 1879600"/>
              <a:gd name="connsiteX232" fmla="*/ 3375025 w 4775200"/>
              <a:gd name="connsiteY232" fmla="*/ 1666875 h 1879600"/>
              <a:gd name="connsiteX233" fmla="*/ 3375025 w 4775200"/>
              <a:gd name="connsiteY233" fmla="*/ 1698625 h 1879600"/>
              <a:gd name="connsiteX234" fmla="*/ 3508375 w 4775200"/>
              <a:gd name="connsiteY234" fmla="*/ 1698625 h 1879600"/>
              <a:gd name="connsiteX235" fmla="*/ 3508375 w 4775200"/>
              <a:gd name="connsiteY235" fmla="*/ 1720850 h 1879600"/>
              <a:gd name="connsiteX236" fmla="*/ 3524250 w 4775200"/>
              <a:gd name="connsiteY236" fmla="*/ 1736725 h 1879600"/>
              <a:gd name="connsiteX237" fmla="*/ 3524250 w 4775200"/>
              <a:gd name="connsiteY237" fmla="*/ 1762125 h 1879600"/>
              <a:gd name="connsiteX238" fmla="*/ 3575050 w 4775200"/>
              <a:gd name="connsiteY238" fmla="*/ 1762125 h 1879600"/>
              <a:gd name="connsiteX239" fmla="*/ 3575050 w 4775200"/>
              <a:gd name="connsiteY239" fmla="*/ 1793875 h 1879600"/>
              <a:gd name="connsiteX240" fmla="*/ 3619500 w 4775200"/>
              <a:gd name="connsiteY240" fmla="*/ 1793875 h 1879600"/>
              <a:gd name="connsiteX241" fmla="*/ 3619500 w 4775200"/>
              <a:gd name="connsiteY241" fmla="*/ 1835150 h 1879600"/>
              <a:gd name="connsiteX242" fmla="*/ 3752850 w 4775200"/>
              <a:gd name="connsiteY242" fmla="*/ 1835150 h 1879600"/>
              <a:gd name="connsiteX243" fmla="*/ 3752850 w 4775200"/>
              <a:gd name="connsiteY243" fmla="*/ 1857375 h 1879600"/>
              <a:gd name="connsiteX244" fmla="*/ 3911600 w 4775200"/>
              <a:gd name="connsiteY244" fmla="*/ 1857375 h 1879600"/>
              <a:gd name="connsiteX245" fmla="*/ 3911600 w 4775200"/>
              <a:gd name="connsiteY245" fmla="*/ 1879600 h 1879600"/>
              <a:gd name="connsiteX246" fmla="*/ 4689475 w 4775200"/>
              <a:gd name="connsiteY246" fmla="*/ 1879600 h 1879600"/>
              <a:gd name="connsiteX247" fmla="*/ 4775200 w 4775200"/>
              <a:gd name="connsiteY247" fmla="*/ 1533525 h 1879600"/>
              <a:gd name="connsiteX0" fmla="*/ 4775200 w 4775200"/>
              <a:gd name="connsiteY0" fmla="*/ 1533525 h 1920875"/>
              <a:gd name="connsiteX1" fmla="*/ 4692650 w 4775200"/>
              <a:gd name="connsiteY1" fmla="*/ 1533525 h 1920875"/>
              <a:gd name="connsiteX2" fmla="*/ 4692650 w 4775200"/>
              <a:gd name="connsiteY2" fmla="*/ 1495425 h 1920875"/>
              <a:gd name="connsiteX3" fmla="*/ 3911600 w 4775200"/>
              <a:gd name="connsiteY3" fmla="*/ 1495425 h 1920875"/>
              <a:gd name="connsiteX4" fmla="*/ 3911600 w 4775200"/>
              <a:gd name="connsiteY4" fmla="*/ 1470025 h 1920875"/>
              <a:gd name="connsiteX5" fmla="*/ 3727450 w 4775200"/>
              <a:gd name="connsiteY5" fmla="*/ 1470025 h 1920875"/>
              <a:gd name="connsiteX6" fmla="*/ 3727450 w 4775200"/>
              <a:gd name="connsiteY6" fmla="*/ 1457325 h 1920875"/>
              <a:gd name="connsiteX7" fmla="*/ 3609975 w 4775200"/>
              <a:gd name="connsiteY7" fmla="*/ 1457325 h 1920875"/>
              <a:gd name="connsiteX8" fmla="*/ 3609975 w 4775200"/>
              <a:gd name="connsiteY8" fmla="*/ 1435100 h 1920875"/>
              <a:gd name="connsiteX9" fmla="*/ 3552825 w 4775200"/>
              <a:gd name="connsiteY9" fmla="*/ 1435100 h 1920875"/>
              <a:gd name="connsiteX10" fmla="*/ 3552825 w 4775200"/>
              <a:gd name="connsiteY10" fmla="*/ 1393825 h 1920875"/>
              <a:gd name="connsiteX11" fmla="*/ 3543300 w 4775200"/>
              <a:gd name="connsiteY11" fmla="*/ 1393825 h 1920875"/>
              <a:gd name="connsiteX12" fmla="*/ 3543300 w 4775200"/>
              <a:gd name="connsiteY12" fmla="*/ 1374775 h 1920875"/>
              <a:gd name="connsiteX13" fmla="*/ 3517900 w 4775200"/>
              <a:gd name="connsiteY13" fmla="*/ 1374775 h 1920875"/>
              <a:gd name="connsiteX14" fmla="*/ 3517900 w 4775200"/>
              <a:gd name="connsiteY14" fmla="*/ 1330325 h 1920875"/>
              <a:gd name="connsiteX15" fmla="*/ 3390900 w 4775200"/>
              <a:gd name="connsiteY15" fmla="*/ 1330325 h 1920875"/>
              <a:gd name="connsiteX16" fmla="*/ 3390900 w 4775200"/>
              <a:gd name="connsiteY16" fmla="*/ 1317625 h 1920875"/>
              <a:gd name="connsiteX17" fmla="*/ 3302000 w 4775200"/>
              <a:gd name="connsiteY17" fmla="*/ 1317625 h 1920875"/>
              <a:gd name="connsiteX18" fmla="*/ 3302000 w 4775200"/>
              <a:gd name="connsiteY18" fmla="*/ 1285875 h 1920875"/>
              <a:gd name="connsiteX19" fmla="*/ 3216275 w 4775200"/>
              <a:gd name="connsiteY19" fmla="*/ 1285875 h 1920875"/>
              <a:gd name="connsiteX20" fmla="*/ 3216275 w 4775200"/>
              <a:gd name="connsiteY20" fmla="*/ 1270000 h 1920875"/>
              <a:gd name="connsiteX21" fmla="*/ 3187700 w 4775200"/>
              <a:gd name="connsiteY21" fmla="*/ 1270000 h 1920875"/>
              <a:gd name="connsiteX22" fmla="*/ 3181350 w 4775200"/>
              <a:gd name="connsiteY22" fmla="*/ 1263650 h 1920875"/>
              <a:gd name="connsiteX23" fmla="*/ 3159125 w 4775200"/>
              <a:gd name="connsiteY23" fmla="*/ 1263650 h 1920875"/>
              <a:gd name="connsiteX24" fmla="*/ 3159125 w 4775200"/>
              <a:gd name="connsiteY24" fmla="*/ 1244600 h 1920875"/>
              <a:gd name="connsiteX25" fmla="*/ 3057525 w 4775200"/>
              <a:gd name="connsiteY25" fmla="*/ 1244600 h 1920875"/>
              <a:gd name="connsiteX26" fmla="*/ 3057525 w 4775200"/>
              <a:gd name="connsiteY26" fmla="*/ 1228725 h 1920875"/>
              <a:gd name="connsiteX27" fmla="*/ 2974975 w 4775200"/>
              <a:gd name="connsiteY27" fmla="*/ 1228725 h 1920875"/>
              <a:gd name="connsiteX28" fmla="*/ 2974975 w 4775200"/>
              <a:gd name="connsiteY28" fmla="*/ 1216025 h 1920875"/>
              <a:gd name="connsiteX29" fmla="*/ 2908300 w 4775200"/>
              <a:gd name="connsiteY29" fmla="*/ 1216025 h 1920875"/>
              <a:gd name="connsiteX30" fmla="*/ 2908300 w 4775200"/>
              <a:gd name="connsiteY30" fmla="*/ 1196975 h 1920875"/>
              <a:gd name="connsiteX31" fmla="*/ 2876550 w 4775200"/>
              <a:gd name="connsiteY31" fmla="*/ 1196975 h 1920875"/>
              <a:gd name="connsiteX32" fmla="*/ 2876550 w 4775200"/>
              <a:gd name="connsiteY32" fmla="*/ 1174750 h 1920875"/>
              <a:gd name="connsiteX33" fmla="*/ 2806700 w 4775200"/>
              <a:gd name="connsiteY33" fmla="*/ 1174750 h 1920875"/>
              <a:gd name="connsiteX34" fmla="*/ 2806700 w 4775200"/>
              <a:gd name="connsiteY34" fmla="*/ 1127125 h 1920875"/>
              <a:gd name="connsiteX35" fmla="*/ 2670175 w 4775200"/>
              <a:gd name="connsiteY35" fmla="*/ 1127125 h 1920875"/>
              <a:gd name="connsiteX36" fmla="*/ 2670175 w 4775200"/>
              <a:gd name="connsiteY36" fmla="*/ 1098550 h 1920875"/>
              <a:gd name="connsiteX37" fmla="*/ 2562225 w 4775200"/>
              <a:gd name="connsiteY37" fmla="*/ 1098550 h 1920875"/>
              <a:gd name="connsiteX38" fmla="*/ 2562225 w 4775200"/>
              <a:gd name="connsiteY38" fmla="*/ 1050925 h 1920875"/>
              <a:gd name="connsiteX39" fmla="*/ 2498725 w 4775200"/>
              <a:gd name="connsiteY39" fmla="*/ 1050925 h 1920875"/>
              <a:gd name="connsiteX40" fmla="*/ 2498725 w 4775200"/>
              <a:gd name="connsiteY40" fmla="*/ 1050925 h 1920875"/>
              <a:gd name="connsiteX41" fmla="*/ 2498725 w 4775200"/>
              <a:gd name="connsiteY41" fmla="*/ 1050925 h 1920875"/>
              <a:gd name="connsiteX42" fmla="*/ 2498725 w 4775200"/>
              <a:gd name="connsiteY42" fmla="*/ 1050925 h 1920875"/>
              <a:gd name="connsiteX43" fmla="*/ 2498725 w 4775200"/>
              <a:gd name="connsiteY43" fmla="*/ 1022350 h 1920875"/>
              <a:gd name="connsiteX44" fmla="*/ 2428875 w 4775200"/>
              <a:gd name="connsiteY44" fmla="*/ 1022350 h 1920875"/>
              <a:gd name="connsiteX45" fmla="*/ 2428875 w 4775200"/>
              <a:gd name="connsiteY45" fmla="*/ 996950 h 1920875"/>
              <a:gd name="connsiteX46" fmla="*/ 2378075 w 4775200"/>
              <a:gd name="connsiteY46" fmla="*/ 996950 h 1920875"/>
              <a:gd name="connsiteX47" fmla="*/ 2378075 w 4775200"/>
              <a:gd name="connsiteY47" fmla="*/ 965200 h 1920875"/>
              <a:gd name="connsiteX48" fmla="*/ 2333625 w 4775200"/>
              <a:gd name="connsiteY48" fmla="*/ 965200 h 1920875"/>
              <a:gd name="connsiteX49" fmla="*/ 2333625 w 4775200"/>
              <a:gd name="connsiteY49" fmla="*/ 946150 h 1920875"/>
              <a:gd name="connsiteX50" fmla="*/ 2286000 w 4775200"/>
              <a:gd name="connsiteY50" fmla="*/ 946150 h 1920875"/>
              <a:gd name="connsiteX51" fmla="*/ 2219325 w 4775200"/>
              <a:gd name="connsiteY51" fmla="*/ 946150 h 1920875"/>
              <a:gd name="connsiteX52" fmla="*/ 2219325 w 4775200"/>
              <a:gd name="connsiteY52" fmla="*/ 914400 h 1920875"/>
              <a:gd name="connsiteX53" fmla="*/ 2171700 w 4775200"/>
              <a:gd name="connsiteY53" fmla="*/ 914400 h 1920875"/>
              <a:gd name="connsiteX54" fmla="*/ 2171700 w 4775200"/>
              <a:gd name="connsiteY54" fmla="*/ 901700 h 1920875"/>
              <a:gd name="connsiteX55" fmla="*/ 2143125 w 4775200"/>
              <a:gd name="connsiteY55" fmla="*/ 901700 h 1920875"/>
              <a:gd name="connsiteX56" fmla="*/ 2143125 w 4775200"/>
              <a:gd name="connsiteY56" fmla="*/ 901700 h 1920875"/>
              <a:gd name="connsiteX57" fmla="*/ 2089150 w 4775200"/>
              <a:gd name="connsiteY57" fmla="*/ 901700 h 1920875"/>
              <a:gd name="connsiteX58" fmla="*/ 2089150 w 4775200"/>
              <a:gd name="connsiteY58" fmla="*/ 879475 h 1920875"/>
              <a:gd name="connsiteX59" fmla="*/ 1927225 w 4775200"/>
              <a:gd name="connsiteY59" fmla="*/ 879475 h 1920875"/>
              <a:gd name="connsiteX60" fmla="*/ 1927225 w 4775200"/>
              <a:gd name="connsiteY60" fmla="*/ 879475 h 1920875"/>
              <a:gd name="connsiteX61" fmla="*/ 1927225 w 4775200"/>
              <a:gd name="connsiteY61" fmla="*/ 847725 h 1920875"/>
              <a:gd name="connsiteX62" fmla="*/ 1793875 w 4775200"/>
              <a:gd name="connsiteY62" fmla="*/ 847725 h 1920875"/>
              <a:gd name="connsiteX63" fmla="*/ 1736725 w 4775200"/>
              <a:gd name="connsiteY63" fmla="*/ 800100 h 1920875"/>
              <a:gd name="connsiteX64" fmla="*/ 1692275 w 4775200"/>
              <a:gd name="connsiteY64" fmla="*/ 800100 h 1920875"/>
              <a:gd name="connsiteX65" fmla="*/ 1692275 w 4775200"/>
              <a:gd name="connsiteY65" fmla="*/ 800100 h 1920875"/>
              <a:gd name="connsiteX66" fmla="*/ 1682750 w 4775200"/>
              <a:gd name="connsiteY66" fmla="*/ 774700 h 1920875"/>
              <a:gd name="connsiteX67" fmla="*/ 1606550 w 4775200"/>
              <a:gd name="connsiteY67" fmla="*/ 781050 h 1920875"/>
              <a:gd name="connsiteX68" fmla="*/ 1612900 w 4775200"/>
              <a:gd name="connsiteY68" fmla="*/ 762000 h 1920875"/>
              <a:gd name="connsiteX69" fmla="*/ 1479550 w 4775200"/>
              <a:gd name="connsiteY69" fmla="*/ 765175 h 1920875"/>
              <a:gd name="connsiteX70" fmla="*/ 1479550 w 4775200"/>
              <a:gd name="connsiteY70" fmla="*/ 733425 h 1920875"/>
              <a:gd name="connsiteX71" fmla="*/ 1454150 w 4775200"/>
              <a:gd name="connsiteY71" fmla="*/ 733425 h 1920875"/>
              <a:gd name="connsiteX72" fmla="*/ 1454150 w 4775200"/>
              <a:gd name="connsiteY72" fmla="*/ 711200 h 1920875"/>
              <a:gd name="connsiteX73" fmla="*/ 1371600 w 4775200"/>
              <a:gd name="connsiteY73" fmla="*/ 711200 h 1920875"/>
              <a:gd name="connsiteX74" fmla="*/ 1371600 w 4775200"/>
              <a:gd name="connsiteY74" fmla="*/ 688975 h 1920875"/>
              <a:gd name="connsiteX75" fmla="*/ 1330325 w 4775200"/>
              <a:gd name="connsiteY75" fmla="*/ 688975 h 1920875"/>
              <a:gd name="connsiteX76" fmla="*/ 1330325 w 4775200"/>
              <a:gd name="connsiteY76" fmla="*/ 688975 h 1920875"/>
              <a:gd name="connsiteX77" fmla="*/ 1295400 w 4775200"/>
              <a:gd name="connsiteY77" fmla="*/ 654050 h 1920875"/>
              <a:gd name="connsiteX78" fmla="*/ 1241425 w 4775200"/>
              <a:gd name="connsiteY78" fmla="*/ 654050 h 1920875"/>
              <a:gd name="connsiteX79" fmla="*/ 1241425 w 4775200"/>
              <a:gd name="connsiteY79" fmla="*/ 654050 h 1920875"/>
              <a:gd name="connsiteX80" fmla="*/ 1241425 w 4775200"/>
              <a:gd name="connsiteY80" fmla="*/ 628650 h 1920875"/>
              <a:gd name="connsiteX81" fmla="*/ 1190625 w 4775200"/>
              <a:gd name="connsiteY81" fmla="*/ 628650 h 1920875"/>
              <a:gd name="connsiteX82" fmla="*/ 1190625 w 4775200"/>
              <a:gd name="connsiteY82" fmla="*/ 593725 h 1920875"/>
              <a:gd name="connsiteX83" fmla="*/ 1139825 w 4775200"/>
              <a:gd name="connsiteY83" fmla="*/ 568325 h 1920875"/>
              <a:gd name="connsiteX84" fmla="*/ 1082675 w 4775200"/>
              <a:gd name="connsiteY84" fmla="*/ 568325 h 1920875"/>
              <a:gd name="connsiteX85" fmla="*/ 1069975 w 4775200"/>
              <a:gd name="connsiteY85" fmla="*/ 527050 h 1920875"/>
              <a:gd name="connsiteX86" fmla="*/ 1016000 w 4775200"/>
              <a:gd name="connsiteY86" fmla="*/ 511175 h 1920875"/>
              <a:gd name="connsiteX87" fmla="*/ 993775 w 4775200"/>
              <a:gd name="connsiteY87" fmla="*/ 511175 h 1920875"/>
              <a:gd name="connsiteX88" fmla="*/ 993775 w 4775200"/>
              <a:gd name="connsiteY88" fmla="*/ 485775 h 1920875"/>
              <a:gd name="connsiteX89" fmla="*/ 892175 w 4775200"/>
              <a:gd name="connsiteY89" fmla="*/ 485775 h 1920875"/>
              <a:gd name="connsiteX90" fmla="*/ 866775 w 4775200"/>
              <a:gd name="connsiteY90" fmla="*/ 450850 h 1920875"/>
              <a:gd name="connsiteX91" fmla="*/ 831850 w 4775200"/>
              <a:gd name="connsiteY91" fmla="*/ 450850 h 1920875"/>
              <a:gd name="connsiteX92" fmla="*/ 831850 w 4775200"/>
              <a:gd name="connsiteY92" fmla="*/ 450850 h 1920875"/>
              <a:gd name="connsiteX93" fmla="*/ 831850 w 4775200"/>
              <a:gd name="connsiteY93" fmla="*/ 422275 h 1920875"/>
              <a:gd name="connsiteX94" fmla="*/ 781050 w 4775200"/>
              <a:gd name="connsiteY94" fmla="*/ 422275 h 1920875"/>
              <a:gd name="connsiteX95" fmla="*/ 781050 w 4775200"/>
              <a:gd name="connsiteY95" fmla="*/ 396875 h 1920875"/>
              <a:gd name="connsiteX96" fmla="*/ 711200 w 4775200"/>
              <a:gd name="connsiteY96" fmla="*/ 396875 h 1920875"/>
              <a:gd name="connsiteX97" fmla="*/ 711200 w 4775200"/>
              <a:gd name="connsiteY97" fmla="*/ 396875 h 1920875"/>
              <a:gd name="connsiteX98" fmla="*/ 711200 w 4775200"/>
              <a:gd name="connsiteY98" fmla="*/ 396875 h 1920875"/>
              <a:gd name="connsiteX99" fmla="*/ 711200 w 4775200"/>
              <a:gd name="connsiteY99" fmla="*/ 374650 h 1920875"/>
              <a:gd name="connsiteX100" fmla="*/ 657225 w 4775200"/>
              <a:gd name="connsiteY100" fmla="*/ 374650 h 1920875"/>
              <a:gd name="connsiteX101" fmla="*/ 657225 w 4775200"/>
              <a:gd name="connsiteY101" fmla="*/ 352425 h 1920875"/>
              <a:gd name="connsiteX102" fmla="*/ 590550 w 4775200"/>
              <a:gd name="connsiteY102" fmla="*/ 352425 h 1920875"/>
              <a:gd name="connsiteX103" fmla="*/ 590550 w 4775200"/>
              <a:gd name="connsiteY103" fmla="*/ 327025 h 1920875"/>
              <a:gd name="connsiteX104" fmla="*/ 539750 w 4775200"/>
              <a:gd name="connsiteY104" fmla="*/ 327025 h 1920875"/>
              <a:gd name="connsiteX105" fmla="*/ 488950 w 4775200"/>
              <a:gd name="connsiteY105" fmla="*/ 250825 h 1920875"/>
              <a:gd name="connsiteX106" fmla="*/ 476250 w 4775200"/>
              <a:gd name="connsiteY106" fmla="*/ 225425 h 1920875"/>
              <a:gd name="connsiteX107" fmla="*/ 431800 w 4775200"/>
              <a:gd name="connsiteY107" fmla="*/ 225425 h 1920875"/>
              <a:gd name="connsiteX108" fmla="*/ 431800 w 4775200"/>
              <a:gd name="connsiteY108" fmla="*/ 190500 h 1920875"/>
              <a:gd name="connsiteX109" fmla="*/ 365125 w 4775200"/>
              <a:gd name="connsiteY109" fmla="*/ 190500 h 1920875"/>
              <a:gd name="connsiteX110" fmla="*/ 365125 w 4775200"/>
              <a:gd name="connsiteY110" fmla="*/ 149225 h 1920875"/>
              <a:gd name="connsiteX111" fmla="*/ 349250 w 4775200"/>
              <a:gd name="connsiteY111" fmla="*/ 149225 h 1920875"/>
              <a:gd name="connsiteX112" fmla="*/ 349250 w 4775200"/>
              <a:gd name="connsiteY112" fmla="*/ 104775 h 1920875"/>
              <a:gd name="connsiteX113" fmla="*/ 311150 w 4775200"/>
              <a:gd name="connsiteY113" fmla="*/ 104775 h 1920875"/>
              <a:gd name="connsiteX114" fmla="*/ 311150 w 4775200"/>
              <a:gd name="connsiteY114" fmla="*/ 50800 h 1920875"/>
              <a:gd name="connsiteX115" fmla="*/ 146050 w 4775200"/>
              <a:gd name="connsiteY115" fmla="*/ 50800 h 1920875"/>
              <a:gd name="connsiteX116" fmla="*/ 111125 w 4775200"/>
              <a:gd name="connsiteY116" fmla="*/ 0 h 1920875"/>
              <a:gd name="connsiteX117" fmla="*/ 0 w 4775200"/>
              <a:gd name="connsiteY117" fmla="*/ 0 h 1920875"/>
              <a:gd name="connsiteX118" fmla="*/ 0 w 4775200"/>
              <a:gd name="connsiteY118" fmla="*/ 31750 h 1920875"/>
              <a:gd name="connsiteX119" fmla="*/ 50800 w 4775200"/>
              <a:gd name="connsiteY119" fmla="*/ 31750 h 1920875"/>
              <a:gd name="connsiteX120" fmla="*/ 50800 w 4775200"/>
              <a:gd name="connsiteY120" fmla="*/ 92075 h 1920875"/>
              <a:gd name="connsiteX121" fmla="*/ 184150 w 4775200"/>
              <a:gd name="connsiteY121" fmla="*/ 92075 h 1920875"/>
              <a:gd name="connsiteX122" fmla="*/ 184150 w 4775200"/>
              <a:gd name="connsiteY122" fmla="*/ 114300 h 1920875"/>
              <a:gd name="connsiteX123" fmla="*/ 215900 w 4775200"/>
              <a:gd name="connsiteY123" fmla="*/ 114300 h 1920875"/>
              <a:gd name="connsiteX124" fmla="*/ 215900 w 4775200"/>
              <a:gd name="connsiteY124" fmla="*/ 158750 h 1920875"/>
              <a:gd name="connsiteX125" fmla="*/ 263525 w 4775200"/>
              <a:gd name="connsiteY125" fmla="*/ 158750 h 1920875"/>
              <a:gd name="connsiteX126" fmla="*/ 263525 w 4775200"/>
              <a:gd name="connsiteY126" fmla="*/ 177800 h 1920875"/>
              <a:gd name="connsiteX127" fmla="*/ 314325 w 4775200"/>
              <a:gd name="connsiteY127" fmla="*/ 177800 h 1920875"/>
              <a:gd name="connsiteX128" fmla="*/ 314325 w 4775200"/>
              <a:gd name="connsiteY128" fmla="*/ 257175 h 1920875"/>
              <a:gd name="connsiteX129" fmla="*/ 365125 w 4775200"/>
              <a:gd name="connsiteY129" fmla="*/ 257175 h 1920875"/>
              <a:gd name="connsiteX130" fmla="*/ 365125 w 4775200"/>
              <a:gd name="connsiteY130" fmla="*/ 304800 h 1920875"/>
              <a:gd name="connsiteX131" fmla="*/ 393700 w 4775200"/>
              <a:gd name="connsiteY131" fmla="*/ 304800 h 1920875"/>
              <a:gd name="connsiteX132" fmla="*/ 393700 w 4775200"/>
              <a:gd name="connsiteY132" fmla="*/ 355600 h 1920875"/>
              <a:gd name="connsiteX133" fmla="*/ 412750 w 4775200"/>
              <a:gd name="connsiteY133" fmla="*/ 355600 h 1920875"/>
              <a:gd name="connsiteX134" fmla="*/ 412750 w 4775200"/>
              <a:gd name="connsiteY134" fmla="*/ 387350 h 1920875"/>
              <a:gd name="connsiteX135" fmla="*/ 412750 w 4775200"/>
              <a:gd name="connsiteY135" fmla="*/ 387350 h 1920875"/>
              <a:gd name="connsiteX136" fmla="*/ 434975 w 4775200"/>
              <a:gd name="connsiteY136" fmla="*/ 387350 h 1920875"/>
              <a:gd name="connsiteX137" fmla="*/ 434975 w 4775200"/>
              <a:gd name="connsiteY137" fmla="*/ 419100 h 1920875"/>
              <a:gd name="connsiteX138" fmla="*/ 457200 w 4775200"/>
              <a:gd name="connsiteY138" fmla="*/ 419100 h 1920875"/>
              <a:gd name="connsiteX139" fmla="*/ 457200 w 4775200"/>
              <a:gd name="connsiteY139" fmla="*/ 441325 h 1920875"/>
              <a:gd name="connsiteX140" fmla="*/ 479425 w 4775200"/>
              <a:gd name="connsiteY140" fmla="*/ 441325 h 1920875"/>
              <a:gd name="connsiteX141" fmla="*/ 479425 w 4775200"/>
              <a:gd name="connsiteY141" fmla="*/ 469900 h 1920875"/>
              <a:gd name="connsiteX142" fmla="*/ 492125 w 4775200"/>
              <a:gd name="connsiteY142" fmla="*/ 469900 h 1920875"/>
              <a:gd name="connsiteX143" fmla="*/ 492125 w 4775200"/>
              <a:gd name="connsiteY143" fmla="*/ 498475 h 1920875"/>
              <a:gd name="connsiteX144" fmla="*/ 520700 w 4775200"/>
              <a:gd name="connsiteY144" fmla="*/ 498475 h 1920875"/>
              <a:gd name="connsiteX145" fmla="*/ 520700 w 4775200"/>
              <a:gd name="connsiteY145" fmla="*/ 539750 h 1920875"/>
              <a:gd name="connsiteX146" fmla="*/ 549275 w 4775200"/>
              <a:gd name="connsiteY146" fmla="*/ 539750 h 1920875"/>
              <a:gd name="connsiteX147" fmla="*/ 549275 w 4775200"/>
              <a:gd name="connsiteY147" fmla="*/ 574675 h 1920875"/>
              <a:gd name="connsiteX148" fmla="*/ 568325 w 4775200"/>
              <a:gd name="connsiteY148" fmla="*/ 574675 h 1920875"/>
              <a:gd name="connsiteX149" fmla="*/ 600075 w 4775200"/>
              <a:gd name="connsiteY149" fmla="*/ 606425 h 1920875"/>
              <a:gd name="connsiteX150" fmla="*/ 650875 w 4775200"/>
              <a:gd name="connsiteY150" fmla="*/ 606425 h 1920875"/>
              <a:gd name="connsiteX151" fmla="*/ 650875 w 4775200"/>
              <a:gd name="connsiteY151" fmla="*/ 625475 h 1920875"/>
              <a:gd name="connsiteX152" fmla="*/ 676275 w 4775200"/>
              <a:gd name="connsiteY152" fmla="*/ 625475 h 1920875"/>
              <a:gd name="connsiteX153" fmla="*/ 676275 w 4775200"/>
              <a:gd name="connsiteY153" fmla="*/ 638175 h 1920875"/>
              <a:gd name="connsiteX154" fmla="*/ 714375 w 4775200"/>
              <a:gd name="connsiteY154" fmla="*/ 638175 h 1920875"/>
              <a:gd name="connsiteX155" fmla="*/ 714375 w 4775200"/>
              <a:gd name="connsiteY155" fmla="*/ 682625 h 1920875"/>
              <a:gd name="connsiteX156" fmla="*/ 790575 w 4775200"/>
              <a:gd name="connsiteY156" fmla="*/ 682625 h 1920875"/>
              <a:gd name="connsiteX157" fmla="*/ 790575 w 4775200"/>
              <a:gd name="connsiteY157" fmla="*/ 711200 h 1920875"/>
              <a:gd name="connsiteX158" fmla="*/ 835025 w 4775200"/>
              <a:gd name="connsiteY158" fmla="*/ 711200 h 1920875"/>
              <a:gd name="connsiteX159" fmla="*/ 835025 w 4775200"/>
              <a:gd name="connsiteY159" fmla="*/ 733425 h 1920875"/>
              <a:gd name="connsiteX160" fmla="*/ 873125 w 4775200"/>
              <a:gd name="connsiteY160" fmla="*/ 733425 h 1920875"/>
              <a:gd name="connsiteX161" fmla="*/ 873125 w 4775200"/>
              <a:gd name="connsiteY161" fmla="*/ 755650 h 1920875"/>
              <a:gd name="connsiteX162" fmla="*/ 895350 w 4775200"/>
              <a:gd name="connsiteY162" fmla="*/ 755650 h 1920875"/>
              <a:gd name="connsiteX163" fmla="*/ 895350 w 4775200"/>
              <a:gd name="connsiteY163" fmla="*/ 781050 h 1920875"/>
              <a:gd name="connsiteX164" fmla="*/ 990600 w 4775200"/>
              <a:gd name="connsiteY164" fmla="*/ 781050 h 1920875"/>
              <a:gd name="connsiteX165" fmla="*/ 990600 w 4775200"/>
              <a:gd name="connsiteY165" fmla="*/ 796925 h 1920875"/>
              <a:gd name="connsiteX166" fmla="*/ 1031875 w 4775200"/>
              <a:gd name="connsiteY166" fmla="*/ 796925 h 1920875"/>
              <a:gd name="connsiteX167" fmla="*/ 1031875 w 4775200"/>
              <a:gd name="connsiteY167" fmla="*/ 819150 h 1920875"/>
              <a:gd name="connsiteX168" fmla="*/ 1060450 w 4775200"/>
              <a:gd name="connsiteY168" fmla="*/ 819150 h 1920875"/>
              <a:gd name="connsiteX169" fmla="*/ 1060450 w 4775200"/>
              <a:gd name="connsiteY169" fmla="*/ 841375 h 1920875"/>
              <a:gd name="connsiteX170" fmla="*/ 1089025 w 4775200"/>
              <a:gd name="connsiteY170" fmla="*/ 841375 h 1920875"/>
              <a:gd name="connsiteX171" fmla="*/ 1089025 w 4775200"/>
              <a:gd name="connsiteY171" fmla="*/ 873125 h 1920875"/>
              <a:gd name="connsiteX172" fmla="*/ 1155700 w 4775200"/>
              <a:gd name="connsiteY172" fmla="*/ 873125 h 1920875"/>
              <a:gd name="connsiteX173" fmla="*/ 1155700 w 4775200"/>
              <a:gd name="connsiteY173" fmla="*/ 904875 h 1920875"/>
              <a:gd name="connsiteX174" fmla="*/ 1187450 w 4775200"/>
              <a:gd name="connsiteY174" fmla="*/ 904875 h 1920875"/>
              <a:gd name="connsiteX175" fmla="*/ 1187450 w 4775200"/>
              <a:gd name="connsiteY175" fmla="*/ 904875 h 1920875"/>
              <a:gd name="connsiteX176" fmla="*/ 1206500 w 4775200"/>
              <a:gd name="connsiteY176" fmla="*/ 923925 h 1920875"/>
              <a:gd name="connsiteX177" fmla="*/ 1206500 w 4775200"/>
              <a:gd name="connsiteY177" fmla="*/ 946150 h 1920875"/>
              <a:gd name="connsiteX178" fmla="*/ 1241425 w 4775200"/>
              <a:gd name="connsiteY178" fmla="*/ 946150 h 1920875"/>
              <a:gd name="connsiteX179" fmla="*/ 1241425 w 4775200"/>
              <a:gd name="connsiteY179" fmla="*/ 962025 h 1920875"/>
              <a:gd name="connsiteX180" fmla="*/ 1295400 w 4775200"/>
              <a:gd name="connsiteY180" fmla="*/ 962025 h 1920875"/>
              <a:gd name="connsiteX181" fmla="*/ 1295400 w 4775200"/>
              <a:gd name="connsiteY181" fmla="*/ 987425 h 1920875"/>
              <a:gd name="connsiteX182" fmla="*/ 1327150 w 4775200"/>
              <a:gd name="connsiteY182" fmla="*/ 987425 h 1920875"/>
              <a:gd name="connsiteX183" fmla="*/ 1343025 w 4775200"/>
              <a:gd name="connsiteY183" fmla="*/ 1003300 h 1920875"/>
              <a:gd name="connsiteX184" fmla="*/ 1384300 w 4775200"/>
              <a:gd name="connsiteY184" fmla="*/ 1003300 h 1920875"/>
              <a:gd name="connsiteX185" fmla="*/ 1384300 w 4775200"/>
              <a:gd name="connsiteY185" fmla="*/ 1028700 h 1920875"/>
              <a:gd name="connsiteX186" fmla="*/ 1457325 w 4775200"/>
              <a:gd name="connsiteY186" fmla="*/ 1028700 h 1920875"/>
              <a:gd name="connsiteX187" fmla="*/ 1457325 w 4775200"/>
              <a:gd name="connsiteY187" fmla="*/ 1063625 h 1920875"/>
              <a:gd name="connsiteX188" fmla="*/ 1457325 w 4775200"/>
              <a:gd name="connsiteY188" fmla="*/ 1063625 h 1920875"/>
              <a:gd name="connsiteX189" fmla="*/ 1489075 w 4775200"/>
              <a:gd name="connsiteY189" fmla="*/ 1063625 h 1920875"/>
              <a:gd name="connsiteX190" fmla="*/ 1489075 w 4775200"/>
              <a:gd name="connsiteY190" fmla="*/ 1095375 h 1920875"/>
              <a:gd name="connsiteX191" fmla="*/ 1609725 w 4775200"/>
              <a:gd name="connsiteY191" fmla="*/ 1095375 h 1920875"/>
              <a:gd name="connsiteX192" fmla="*/ 1609725 w 4775200"/>
              <a:gd name="connsiteY192" fmla="*/ 1095375 h 1920875"/>
              <a:gd name="connsiteX193" fmla="*/ 1609725 w 4775200"/>
              <a:gd name="connsiteY193" fmla="*/ 1127125 h 1920875"/>
              <a:gd name="connsiteX194" fmla="*/ 1714500 w 4775200"/>
              <a:gd name="connsiteY194" fmla="*/ 1127125 h 1920875"/>
              <a:gd name="connsiteX195" fmla="*/ 1714500 w 4775200"/>
              <a:gd name="connsiteY195" fmla="*/ 1127125 h 1920875"/>
              <a:gd name="connsiteX196" fmla="*/ 1803400 w 4775200"/>
              <a:gd name="connsiteY196" fmla="*/ 1181100 h 1920875"/>
              <a:gd name="connsiteX197" fmla="*/ 1901825 w 4775200"/>
              <a:gd name="connsiteY197" fmla="*/ 1181100 h 1920875"/>
              <a:gd name="connsiteX198" fmla="*/ 1908175 w 4775200"/>
              <a:gd name="connsiteY198" fmla="*/ 1212850 h 1920875"/>
              <a:gd name="connsiteX199" fmla="*/ 2085975 w 4775200"/>
              <a:gd name="connsiteY199" fmla="*/ 1212850 h 1920875"/>
              <a:gd name="connsiteX200" fmla="*/ 2085975 w 4775200"/>
              <a:gd name="connsiteY200" fmla="*/ 1241425 h 1920875"/>
              <a:gd name="connsiteX201" fmla="*/ 2149475 w 4775200"/>
              <a:gd name="connsiteY201" fmla="*/ 1241425 h 1920875"/>
              <a:gd name="connsiteX202" fmla="*/ 2159000 w 4775200"/>
              <a:gd name="connsiteY202" fmla="*/ 1250950 h 1920875"/>
              <a:gd name="connsiteX203" fmla="*/ 2187575 w 4775200"/>
              <a:gd name="connsiteY203" fmla="*/ 1279525 h 1920875"/>
              <a:gd name="connsiteX204" fmla="*/ 2266950 w 4775200"/>
              <a:gd name="connsiteY204" fmla="*/ 1279525 h 1920875"/>
              <a:gd name="connsiteX205" fmla="*/ 2276475 w 4775200"/>
              <a:gd name="connsiteY205" fmla="*/ 1289050 h 1920875"/>
              <a:gd name="connsiteX206" fmla="*/ 2336800 w 4775200"/>
              <a:gd name="connsiteY206" fmla="*/ 1289050 h 1920875"/>
              <a:gd name="connsiteX207" fmla="*/ 2336800 w 4775200"/>
              <a:gd name="connsiteY207" fmla="*/ 1327150 h 1920875"/>
              <a:gd name="connsiteX208" fmla="*/ 2374900 w 4775200"/>
              <a:gd name="connsiteY208" fmla="*/ 1327150 h 1920875"/>
              <a:gd name="connsiteX209" fmla="*/ 2374900 w 4775200"/>
              <a:gd name="connsiteY209" fmla="*/ 1358900 h 1920875"/>
              <a:gd name="connsiteX210" fmla="*/ 2454275 w 4775200"/>
              <a:gd name="connsiteY210" fmla="*/ 1358900 h 1920875"/>
              <a:gd name="connsiteX211" fmla="*/ 2498725 w 4775200"/>
              <a:gd name="connsiteY211" fmla="*/ 1403350 h 1920875"/>
              <a:gd name="connsiteX212" fmla="*/ 2555875 w 4775200"/>
              <a:gd name="connsiteY212" fmla="*/ 1403350 h 1920875"/>
              <a:gd name="connsiteX213" fmla="*/ 2555875 w 4775200"/>
              <a:gd name="connsiteY213" fmla="*/ 1450975 h 1920875"/>
              <a:gd name="connsiteX214" fmla="*/ 2603500 w 4775200"/>
              <a:gd name="connsiteY214" fmla="*/ 1450975 h 1920875"/>
              <a:gd name="connsiteX215" fmla="*/ 2603500 w 4775200"/>
              <a:gd name="connsiteY215" fmla="*/ 1470025 h 1920875"/>
              <a:gd name="connsiteX216" fmla="*/ 2660650 w 4775200"/>
              <a:gd name="connsiteY216" fmla="*/ 1470025 h 1920875"/>
              <a:gd name="connsiteX217" fmla="*/ 2660650 w 4775200"/>
              <a:gd name="connsiteY217" fmla="*/ 1485900 h 1920875"/>
              <a:gd name="connsiteX218" fmla="*/ 2806700 w 4775200"/>
              <a:gd name="connsiteY218" fmla="*/ 1485900 h 1920875"/>
              <a:gd name="connsiteX219" fmla="*/ 2806700 w 4775200"/>
              <a:gd name="connsiteY219" fmla="*/ 1533525 h 1920875"/>
              <a:gd name="connsiteX220" fmla="*/ 2838450 w 4775200"/>
              <a:gd name="connsiteY220" fmla="*/ 1533525 h 1920875"/>
              <a:gd name="connsiteX221" fmla="*/ 2838450 w 4775200"/>
              <a:gd name="connsiteY221" fmla="*/ 1565275 h 1920875"/>
              <a:gd name="connsiteX222" fmla="*/ 2917825 w 4775200"/>
              <a:gd name="connsiteY222" fmla="*/ 1565275 h 1920875"/>
              <a:gd name="connsiteX223" fmla="*/ 2930525 w 4775200"/>
              <a:gd name="connsiteY223" fmla="*/ 1577975 h 1920875"/>
              <a:gd name="connsiteX224" fmla="*/ 2968625 w 4775200"/>
              <a:gd name="connsiteY224" fmla="*/ 1577975 h 1920875"/>
              <a:gd name="connsiteX225" fmla="*/ 2968625 w 4775200"/>
              <a:gd name="connsiteY225" fmla="*/ 1590675 h 1920875"/>
              <a:gd name="connsiteX226" fmla="*/ 3054350 w 4775200"/>
              <a:gd name="connsiteY226" fmla="*/ 1590675 h 1920875"/>
              <a:gd name="connsiteX227" fmla="*/ 3054350 w 4775200"/>
              <a:gd name="connsiteY227" fmla="*/ 1625600 h 1920875"/>
              <a:gd name="connsiteX228" fmla="*/ 3194050 w 4775200"/>
              <a:gd name="connsiteY228" fmla="*/ 1625600 h 1920875"/>
              <a:gd name="connsiteX229" fmla="*/ 3194050 w 4775200"/>
              <a:gd name="connsiteY229" fmla="*/ 1657350 h 1920875"/>
              <a:gd name="connsiteX230" fmla="*/ 3302000 w 4775200"/>
              <a:gd name="connsiteY230" fmla="*/ 1657350 h 1920875"/>
              <a:gd name="connsiteX231" fmla="*/ 3302000 w 4775200"/>
              <a:gd name="connsiteY231" fmla="*/ 1666875 h 1920875"/>
              <a:gd name="connsiteX232" fmla="*/ 3375025 w 4775200"/>
              <a:gd name="connsiteY232" fmla="*/ 1666875 h 1920875"/>
              <a:gd name="connsiteX233" fmla="*/ 3375025 w 4775200"/>
              <a:gd name="connsiteY233" fmla="*/ 1698625 h 1920875"/>
              <a:gd name="connsiteX234" fmla="*/ 3508375 w 4775200"/>
              <a:gd name="connsiteY234" fmla="*/ 1698625 h 1920875"/>
              <a:gd name="connsiteX235" fmla="*/ 3508375 w 4775200"/>
              <a:gd name="connsiteY235" fmla="*/ 1720850 h 1920875"/>
              <a:gd name="connsiteX236" fmla="*/ 3524250 w 4775200"/>
              <a:gd name="connsiteY236" fmla="*/ 1736725 h 1920875"/>
              <a:gd name="connsiteX237" fmla="*/ 3524250 w 4775200"/>
              <a:gd name="connsiteY237" fmla="*/ 1762125 h 1920875"/>
              <a:gd name="connsiteX238" fmla="*/ 3575050 w 4775200"/>
              <a:gd name="connsiteY238" fmla="*/ 1762125 h 1920875"/>
              <a:gd name="connsiteX239" fmla="*/ 3575050 w 4775200"/>
              <a:gd name="connsiteY239" fmla="*/ 1793875 h 1920875"/>
              <a:gd name="connsiteX240" fmla="*/ 3619500 w 4775200"/>
              <a:gd name="connsiteY240" fmla="*/ 1793875 h 1920875"/>
              <a:gd name="connsiteX241" fmla="*/ 3619500 w 4775200"/>
              <a:gd name="connsiteY241" fmla="*/ 1835150 h 1920875"/>
              <a:gd name="connsiteX242" fmla="*/ 3752850 w 4775200"/>
              <a:gd name="connsiteY242" fmla="*/ 1835150 h 1920875"/>
              <a:gd name="connsiteX243" fmla="*/ 3752850 w 4775200"/>
              <a:gd name="connsiteY243" fmla="*/ 1857375 h 1920875"/>
              <a:gd name="connsiteX244" fmla="*/ 3911600 w 4775200"/>
              <a:gd name="connsiteY244" fmla="*/ 1857375 h 1920875"/>
              <a:gd name="connsiteX245" fmla="*/ 3911600 w 4775200"/>
              <a:gd name="connsiteY245" fmla="*/ 1879600 h 1920875"/>
              <a:gd name="connsiteX246" fmla="*/ 4772025 w 4775200"/>
              <a:gd name="connsiteY246" fmla="*/ 1920875 h 1920875"/>
              <a:gd name="connsiteX247" fmla="*/ 4775200 w 4775200"/>
              <a:gd name="connsiteY247" fmla="*/ 1533525 h 1920875"/>
              <a:gd name="connsiteX0" fmla="*/ 4775200 w 4775200"/>
              <a:gd name="connsiteY0" fmla="*/ 1533525 h 1920875"/>
              <a:gd name="connsiteX1" fmla="*/ 4692650 w 4775200"/>
              <a:gd name="connsiteY1" fmla="*/ 1533525 h 1920875"/>
              <a:gd name="connsiteX2" fmla="*/ 4692650 w 4775200"/>
              <a:gd name="connsiteY2" fmla="*/ 1495425 h 1920875"/>
              <a:gd name="connsiteX3" fmla="*/ 3911600 w 4775200"/>
              <a:gd name="connsiteY3" fmla="*/ 1495425 h 1920875"/>
              <a:gd name="connsiteX4" fmla="*/ 3911600 w 4775200"/>
              <a:gd name="connsiteY4" fmla="*/ 1470025 h 1920875"/>
              <a:gd name="connsiteX5" fmla="*/ 3727450 w 4775200"/>
              <a:gd name="connsiteY5" fmla="*/ 1470025 h 1920875"/>
              <a:gd name="connsiteX6" fmla="*/ 3727450 w 4775200"/>
              <a:gd name="connsiteY6" fmla="*/ 1457325 h 1920875"/>
              <a:gd name="connsiteX7" fmla="*/ 3609975 w 4775200"/>
              <a:gd name="connsiteY7" fmla="*/ 1457325 h 1920875"/>
              <a:gd name="connsiteX8" fmla="*/ 3609975 w 4775200"/>
              <a:gd name="connsiteY8" fmla="*/ 1435100 h 1920875"/>
              <a:gd name="connsiteX9" fmla="*/ 3552825 w 4775200"/>
              <a:gd name="connsiteY9" fmla="*/ 1435100 h 1920875"/>
              <a:gd name="connsiteX10" fmla="*/ 3552825 w 4775200"/>
              <a:gd name="connsiteY10" fmla="*/ 1393825 h 1920875"/>
              <a:gd name="connsiteX11" fmla="*/ 3543300 w 4775200"/>
              <a:gd name="connsiteY11" fmla="*/ 1393825 h 1920875"/>
              <a:gd name="connsiteX12" fmla="*/ 3543300 w 4775200"/>
              <a:gd name="connsiteY12" fmla="*/ 1374775 h 1920875"/>
              <a:gd name="connsiteX13" fmla="*/ 3517900 w 4775200"/>
              <a:gd name="connsiteY13" fmla="*/ 1374775 h 1920875"/>
              <a:gd name="connsiteX14" fmla="*/ 3517900 w 4775200"/>
              <a:gd name="connsiteY14" fmla="*/ 1330325 h 1920875"/>
              <a:gd name="connsiteX15" fmla="*/ 3390900 w 4775200"/>
              <a:gd name="connsiteY15" fmla="*/ 1330325 h 1920875"/>
              <a:gd name="connsiteX16" fmla="*/ 3390900 w 4775200"/>
              <a:gd name="connsiteY16" fmla="*/ 1317625 h 1920875"/>
              <a:gd name="connsiteX17" fmla="*/ 3302000 w 4775200"/>
              <a:gd name="connsiteY17" fmla="*/ 1317625 h 1920875"/>
              <a:gd name="connsiteX18" fmla="*/ 3302000 w 4775200"/>
              <a:gd name="connsiteY18" fmla="*/ 1285875 h 1920875"/>
              <a:gd name="connsiteX19" fmla="*/ 3216275 w 4775200"/>
              <a:gd name="connsiteY19" fmla="*/ 1285875 h 1920875"/>
              <a:gd name="connsiteX20" fmla="*/ 3216275 w 4775200"/>
              <a:gd name="connsiteY20" fmla="*/ 1270000 h 1920875"/>
              <a:gd name="connsiteX21" fmla="*/ 3187700 w 4775200"/>
              <a:gd name="connsiteY21" fmla="*/ 1270000 h 1920875"/>
              <a:gd name="connsiteX22" fmla="*/ 3181350 w 4775200"/>
              <a:gd name="connsiteY22" fmla="*/ 1263650 h 1920875"/>
              <a:gd name="connsiteX23" fmla="*/ 3159125 w 4775200"/>
              <a:gd name="connsiteY23" fmla="*/ 1263650 h 1920875"/>
              <a:gd name="connsiteX24" fmla="*/ 3159125 w 4775200"/>
              <a:gd name="connsiteY24" fmla="*/ 1244600 h 1920875"/>
              <a:gd name="connsiteX25" fmla="*/ 3057525 w 4775200"/>
              <a:gd name="connsiteY25" fmla="*/ 1244600 h 1920875"/>
              <a:gd name="connsiteX26" fmla="*/ 3057525 w 4775200"/>
              <a:gd name="connsiteY26" fmla="*/ 1228725 h 1920875"/>
              <a:gd name="connsiteX27" fmla="*/ 2974975 w 4775200"/>
              <a:gd name="connsiteY27" fmla="*/ 1228725 h 1920875"/>
              <a:gd name="connsiteX28" fmla="*/ 2974975 w 4775200"/>
              <a:gd name="connsiteY28" fmla="*/ 1216025 h 1920875"/>
              <a:gd name="connsiteX29" fmla="*/ 2908300 w 4775200"/>
              <a:gd name="connsiteY29" fmla="*/ 1216025 h 1920875"/>
              <a:gd name="connsiteX30" fmla="*/ 2908300 w 4775200"/>
              <a:gd name="connsiteY30" fmla="*/ 1196975 h 1920875"/>
              <a:gd name="connsiteX31" fmla="*/ 2876550 w 4775200"/>
              <a:gd name="connsiteY31" fmla="*/ 1196975 h 1920875"/>
              <a:gd name="connsiteX32" fmla="*/ 2876550 w 4775200"/>
              <a:gd name="connsiteY32" fmla="*/ 1174750 h 1920875"/>
              <a:gd name="connsiteX33" fmla="*/ 2806700 w 4775200"/>
              <a:gd name="connsiteY33" fmla="*/ 1174750 h 1920875"/>
              <a:gd name="connsiteX34" fmla="*/ 2806700 w 4775200"/>
              <a:gd name="connsiteY34" fmla="*/ 1127125 h 1920875"/>
              <a:gd name="connsiteX35" fmla="*/ 2670175 w 4775200"/>
              <a:gd name="connsiteY35" fmla="*/ 1127125 h 1920875"/>
              <a:gd name="connsiteX36" fmla="*/ 2670175 w 4775200"/>
              <a:gd name="connsiteY36" fmla="*/ 1098550 h 1920875"/>
              <a:gd name="connsiteX37" fmla="*/ 2562225 w 4775200"/>
              <a:gd name="connsiteY37" fmla="*/ 1098550 h 1920875"/>
              <a:gd name="connsiteX38" fmla="*/ 2562225 w 4775200"/>
              <a:gd name="connsiteY38" fmla="*/ 1050925 h 1920875"/>
              <a:gd name="connsiteX39" fmla="*/ 2498725 w 4775200"/>
              <a:gd name="connsiteY39" fmla="*/ 1050925 h 1920875"/>
              <a:gd name="connsiteX40" fmla="*/ 2498725 w 4775200"/>
              <a:gd name="connsiteY40" fmla="*/ 1050925 h 1920875"/>
              <a:gd name="connsiteX41" fmla="*/ 2498725 w 4775200"/>
              <a:gd name="connsiteY41" fmla="*/ 1050925 h 1920875"/>
              <a:gd name="connsiteX42" fmla="*/ 2498725 w 4775200"/>
              <a:gd name="connsiteY42" fmla="*/ 1050925 h 1920875"/>
              <a:gd name="connsiteX43" fmla="*/ 2498725 w 4775200"/>
              <a:gd name="connsiteY43" fmla="*/ 1022350 h 1920875"/>
              <a:gd name="connsiteX44" fmla="*/ 2428875 w 4775200"/>
              <a:gd name="connsiteY44" fmla="*/ 1022350 h 1920875"/>
              <a:gd name="connsiteX45" fmla="*/ 2428875 w 4775200"/>
              <a:gd name="connsiteY45" fmla="*/ 996950 h 1920875"/>
              <a:gd name="connsiteX46" fmla="*/ 2378075 w 4775200"/>
              <a:gd name="connsiteY46" fmla="*/ 996950 h 1920875"/>
              <a:gd name="connsiteX47" fmla="*/ 2378075 w 4775200"/>
              <a:gd name="connsiteY47" fmla="*/ 965200 h 1920875"/>
              <a:gd name="connsiteX48" fmla="*/ 2333625 w 4775200"/>
              <a:gd name="connsiteY48" fmla="*/ 965200 h 1920875"/>
              <a:gd name="connsiteX49" fmla="*/ 2333625 w 4775200"/>
              <a:gd name="connsiteY49" fmla="*/ 946150 h 1920875"/>
              <a:gd name="connsiteX50" fmla="*/ 2286000 w 4775200"/>
              <a:gd name="connsiteY50" fmla="*/ 946150 h 1920875"/>
              <a:gd name="connsiteX51" fmla="*/ 2219325 w 4775200"/>
              <a:gd name="connsiteY51" fmla="*/ 946150 h 1920875"/>
              <a:gd name="connsiteX52" fmla="*/ 2219325 w 4775200"/>
              <a:gd name="connsiteY52" fmla="*/ 914400 h 1920875"/>
              <a:gd name="connsiteX53" fmla="*/ 2171700 w 4775200"/>
              <a:gd name="connsiteY53" fmla="*/ 914400 h 1920875"/>
              <a:gd name="connsiteX54" fmla="*/ 2171700 w 4775200"/>
              <a:gd name="connsiteY54" fmla="*/ 901700 h 1920875"/>
              <a:gd name="connsiteX55" fmla="*/ 2143125 w 4775200"/>
              <a:gd name="connsiteY55" fmla="*/ 901700 h 1920875"/>
              <a:gd name="connsiteX56" fmla="*/ 2143125 w 4775200"/>
              <a:gd name="connsiteY56" fmla="*/ 901700 h 1920875"/>
              <a:gd name="connsiteX57" fmla="*/ 2089150 w 4775200"/>
              <a:gd name="connsiteY57" fmla="*/ 901700 h 1920875"/>
              <a:gd name="connsiteX58" fmla="*/ 2089150 w 4775200"/>
              <a:gd name="connsiteY58" fmla="*/ 879475 h 1920875"/>
              <a:gd name="connsiteX59" fmla="*/ 1927225 w 4775200"/>
              <a:gd name="connsiteY59" fmla="*/ 879475 h 1920875"/>
              <a:gd name="connsiteX60" fmla="*/ 1927225 w 4775200"/>
              <a:gd name="connsiteY60" fmla="*/ 879475 h 1920875"/>
              <a:gd name="connsiteX61" fmla="*/ 1927225 w 4775200"/>
              <a:gd name="connsiteY61" fmla="*/ 847725 h 1920875"/>
              <a:gd name="connsiteX62" fmla="*/ 1793875 w 4775200"/>
              <a:gd name="connsiteY62" fmla="*/ 847725 h 1920875"/>
              <a:gd name="connsiteX63" fmla="*/ 1736725 w 4775200"/>
              <a:gd name="connsiteY63" fmla="*/ 800100 h 1920875"/>
              <a:gd name="connsiteX64" fmla="*/ 1692275 w 4775200"/>
              <a:gd name="connsiteY64" fmla="*/ 800100 h 1920875"/>
              <a:gd name="connsiteX65" fmla="*/ 1692275 w 4775200"/>
              <a:gd name="connsiteY65" fmla="*/ 800100 h 1920875"/>
              <a:gd name="connsiteX66" fmla="*/ 1682750 w 4775200"/>
              <a:gd name="connsiteY66" fmla="*/ 774700 h 1920875"/>
              <a:gd name="connsiteX67" fmla="*/ 1606550 w 4775200"/>
              <a:gd name="connsiteY67" fmla="*/ 781050 h 1920875"/>
              <a:gd name="connsiteX68" fmla="*/ 1612900 w 4775200"/>
              <a:gd name="connsiteY68" fmla="*/ 762000 h 1920875"/>
              <a:gd name="connsiteX69" fmla="*/ 1479550 w 4775200"/>
              <a:gd name="connsiteY69" fmla="*/ 765175 h 1920875"/>
              <a:gd name="connsiteX70" fmla="*/ 1479550 w 4775200"/>
              <a:gd name="connsiteY70" fmla="*/ 733425 h 1920875"/>
              <a:gd name="connsiteX71" fmla="*/ 1454150 w 4775200"/>
              <a:gd name="connsiteY71" fmla="*/ 733425 h 1920875"/>
              <a:gd name="connsiteX72" fmla="*/ 1454150 w 4775200"/>
              <a:gd name="connsiteY72" fmla="*/ 711200 h 1920875"/>
              <a:gd name="connsiteX73" fmla="*/ 1371600 w 4775200"/>
              <a:gd name="connsiteY73" fmla="*/ 711200 h 1920875"/>
              <a:gd name="connsiteX74" fmla="*/ 1371600 w 4775200"/>
              <a:gd name="connsiteY74" fmla="*/ 688975 h 1920875"/>
              <a:gd name="connsiteX75" fmla="*/ 1330325 w 4775200"/>
              <a:gd name="connsiteY75" fmla="*/ 688975 h 1920875"/>
              <a:gd name="connsiteX76" fmla="*/ 1330325 w 4775200"/>
              <a:gd name="connsiteY76" fmla="*/ 688975 h 1920875"/>
              <a:gd name="connsiteX77" fmla="*/ 1295400 w 4775200"/>
              <a:gd name="connsiteY77" fmla="*/ 654050 h 1920875"/>
              <a:gd name="connsiteX78" fmla="*/ 1241425 w 4775200"/>
              <a:gd name="connsiteY78" fmla="*/ 654050 h 1920875"/>
              <a:gd name="connsiteX79" fmla="*/ 1241425 w 4775200"/>
              <a:gd name="connsiteY79" fmla="*/ 654050 h 1920875"/>
              <a:gd name="connsiteX80" fmla="*/ 1241425 w 4775200"/>
              <a:gd name="connsiteY80" fmla="*/ 628650 h 1920875"/>
              <a:gd name="connsiteX81" fmla="*/ 1190625 w 4775200"/>
              <a:gd name="connsiteY81" fmla="*/ 628650 h 1920875"/>
              <a:gd name="connsiteX82" fmla="*/ 1190625 w 4775200"/>
              <a:gd name="connsiteY82" fmla="*/ 593725 h 1920875"/>
              <a:gd name="connsiteX83" fmla="*/ 1139825 w 4775200"/>
              <a:gd name="connsiteY83" fmla="*/ 568325 h 1920875"/>
              <a:gd name="connsiteX84" fmla="*/ 1082675 w 4775200"/>
              <a:gd name="connsiteY84" fmla="*/ 568325 h 1920875"/>
              <a:gd name="connsiteX85" fmla="*/ 1069975 w 4775200"/>
              <a:gd name="connsiteY85" fmla="*/ 527050 h 1920875"/>
              <a:gd name="connsiteX86" fmla="*/ 1016000 w 4775200"/>
              <a:gd name="connsiteY86" fmla="*/ 511175 h 1920875"/>
              <a:gd name="connsiteX87" fmla="*/ 993775 w 4775200"/>
              <a:gd name="connsiteY87" fmla="*/ 511175 h 1920875"/>
              <a:gd name="connsiteX88" fmla="*/ 993775 w 4775200"/>
              <a:gd name="connsiteY88" fmla="*/ 485775 h 1920875"/>
              <a:gd name="connsiteX89" fmla="*/ 892175 w 4775200"/>
              <a:gd name="connsiteY89" fmla="*/ 485775 h 1920875"/>
              <a:gd name="connsiteX90" fmla="*/ 866775 w 4775200"/>
              <a:gd name="connsiteY90" fmla="*/ 450850 h 1920875"/>
              <a:gd name="connsiteX91" fmla="*/ 831850 w 4775200"/>
              <a:gd name="connsiteY91" fmla="*/ 450850 h 1920875"/>
              <a:gd name="connsiteX92" fmla="*/ 831850 w 4775200"/>
              <a:gd name="connsiteY92" fmla="*/ 450850 h 1920875"/>
              <a:gd name="connsiteX93" fmla="*/ 831850 w 4775200"/>
              <a:gd name="connsiteY93" fmla="*/ 422275 h 1920875"/>
              <a:gd name="connsiteX94" fmla="*/ 781050 w 4775200"/>
              <a:gd name="connsiteY94" fmla="*/ 422275 h 1920875"/>
              <a:gd name="connsiteX95" fmla="*/ 781050 w 4775200"/>
              <a:gd name="connsiteY95" fmla="*/ 396875 h 1920875"/>
              <a:gd name="connsiteX96" fmla="*/ 711200 w 4775200"/>
              <a:gd name="connsiteY96" fmla="*/ 396875 h 1920875"/>
              <a:gd name="connsiteX97" fmla="*/ 711200 w 4775200"/>
              <a:gd name="connsiteY97" fmla="*/ 396875 h 1920875"/>
              <a:gd name="connsiteX98" fmla="*/ 711200 w 4775200"/>
              <a:gd name="connsiteY98" fmla="*/ 396875 h 1920875"/>
              <a:gd name="connsiteX99" fmla="*/ 711200 w 4775200"/>
              <a:gd name="connsiteY99" fmla="*/ 374650 h 1920875"/>
              <a:gd name="connsiteX100" fmla="*/ 657225 w 4775200"/>
              <a:gd name="connsiteY100" fmla="*/ 374650 h 1920875"/>
              <a:gd name="connsiteX101" fmla="*/ 657225 w 4775200"/>
              <a:gd name="connsiteY101" fmla="*/ 352425 h 1920875"/>
              <a:gd name="connsiteX102" fmla="*/ 590550 w 4775200"/>
              <a:gd name="connsiteY102" fmla="*/ 352425 h 1920875"/>
              <a:gd name="connsiteX103" fmla="*/ 590550 w 4775200"/>
              <a:gd name="connsiteY103" fmla="*/ 327025 h 1920875"/>
              <a:gd name="connsiteX104" fmla="*/ 539750 w 4775200"/>
              <a:gd name="connsiteY104" fmla="*/ 327025 h 1920875"/>
              <a:gd name="connsiteX105" fmla="*/ 488950 w 4775200"/>
              <a:gd name="connsiteY105" fmla="*/ 250825 h 1920875"/>
              <a:gd name="connsiteX106" fmla="*/ 476250 w 4775200"/>
              <a:gd name="connsiteY106" fmla="*/ 225425 h 1920875"/>
              <a:gd name="connsiteX107" fmla="*/ 431800 w 4775200"/>
              <a:gd name="connsiteY107" fmla="*/ 225425 h 1920875"/>
              <a:gd name="connsiteX108" fmla="*/ 431800 w 4775200"/>
              <a:gd name="connsiteY108" fmla="*/ 190500 h 1920875"/>
              <a:gd name="connsiteX109" fmla="*/ 365125 w 4775200"/>
              <a:gd name="connsiteY109" fmla="*/ 190500 h 1920875"/>
              <a:gd name="connsiteX110" fmla="*/ 365125 w 4775200"/>
              <a:gd name="connsiteY110" fmla="*/ 149225 h 1920875"/>
              <a:gd name="connsiteX111" fmla="*/ 349250 w 4775200"/>
              <a:gd name="connsiteY111" fmla="*/ 149225 h 1920875"/>
              <a:gd name="connsiteX112" fmla="*/ 349250 w 4775200"/>
              <a:gd name="connsiteY112" fmla="*/ 104775 h 1920875"/>
              <a:gd name="connsiteX113" fmla="*/ 311150 w 4775200"/>
              <a:gd name="connsiteY113" fmla="*/ 104775 h 1920875"/>
              <a:gd name="connsiteX114" fmla="*/ 311150 w 4775200"/>
              <a:gd name="connsiteY114" fmla="*/ 50800 h 1920875"/>
              <a:gd name="connsiteX115" fmla="*/ 146050 w 4775200"/>
              <a:gd name="connsiteY115" fmla="*/ 50800 h 1920875"/>
              <a:gd name="connsiteX116" fmla="*/ 111125 w 4775200"/>
              <a:gd name="connsiteY116" fmla="*/ 0 h 1920875"/>
              <a:gd name="connsiteX117" fmla="*/ 0 w 4775200"/>
              <a:gd name="connsiteY117" fmla="*/ 0 h 1920875"/>
              <a:gd name="connsiteX118" fmla="*/ 0 w 4775200"/>
              <a:gd name="connsiteY118" fmla="*/ 31750 h 1920875"/>
              <a:gd name="connsiteX119" fmla="*/ 50800 w 4775200"/>
              <a:gd name="connsiteY119" fmla="*/ 31750 h 1920875"/>
              <a:gd name="connsiteX120" fmla="*/ 50800 w 4775200"/>
              <a:gd name="connsiteY120" fmla="*/ 92075 h 1920875"/>
              <a:gd name="connsiteX121" fmla="*/ 184150 w 4775200"/>
              <a:gd name="connsiteY121" fmla="*/ 92075 h 1920875"/>
              <a:gd name="connsiteX122" fmla="*/ 184150 w 4775200"/>
              <a:gd name="connsiteY122" fmla="*/ 114300 h 1920875"/>
              <a:gd name="connsiteX123" fmla="*/ 215900 w 4775200"/>
              <a:gd name="connsiteY123" fmla="*/ 114300 h 1920875"/>
              <a:gd name="connsiteX124" fmla="*/ 215900 w 4775200"/>
              <a:gd name="connsiteY124" fmla="*/ 158750 h 1920875"/>
              <a:gd name="connsiteX125" fmla="*/ 263525 w 4775200"/>
              <a:gd name="connsiteY125" fmla="*/ 158750 h 1920875"/>
              <a:gd name="connsiteX126" fmla="*/ 263525 w 4775200"/>
              <a:gd name="connsiteY126" fmla="*/ 177800 h 1920875"/>
              <a:gd name="connsiteX127" fmla="*/ 314325 w 4775200"/>
              <a:gd name="connsiteY127" fmla="*/ 177800 h 1920875"/>
              <a:gd name="connsiteX128" fmla="*/ 314325 w 4775200"/>
              <a:gd name="connsiteY128" fmla="*/ 257175 h 1920875"/>
              <a:gd name="connsiteX129" fmla="*/ 365125 w 4775200"/>
              <a:gd name="connsiteY129" fmla="*/ 257175 h 1920875"/>
              <a:gd name="connsiteX130" fmla="*/ 365125 w 4775200"/>
              <a:gd name="connsiteY130" fmla="*/ 304800 h 1920875"/>
              <a:gd name="connsiteX131" fmla="*/ 393700 w 4775200"/>
              <a:gd name="connsiteY131" fmla="*/ 304800 h 1920875"/>
              <a:gd name="connsiteX132" fmla="*/ 393700 w 4775200"/>
              <a:gd name="connsiteY132" fmla="*/ 355600 h 1920875"/>
              <a:gd name="connsiteX133" fmla="*/ 412750 w 4775200"/>
              <a:gd name="connsiteY133" fmla="*/ 355600 h 1920875"/>
              <a:gd name="connsiteX134" fmla="*/ 412750 w 4775200"/>
              <a:gd name="connsiteY134" fmla="*/ 387350 h 1920875"/>
              <a:gd name="connsiteX135" fmla="*/ 412750 w 4775200"/>
              <a:gd name="connsiteY135" fmla="*/ 387350 h 1920875"/>
              <a:gd name="connsiteX136" fmla="*/ 434975 w 4775200"/>
              <a:gd name="connsiteY136" fmla="*/ 387350 h 1920875"/>
              <a:gd name="connsiteX137" fmla="*/ 434975 w 4775200"/>
              <a:gd name="connsiteY137" fmla="*/ 419100 h 1920875"/>
              <a:gd name="connsiteX138" fmla="*/ 457200 w 4775200"/>
              <a:gd name="connsiteY138" fmla="*/ 419100 h 1920875"/>
              <a:gd name="connsiteX139" fmla="*/ 457200 w 4775200"/>
              <a:gd name="connsiteY139" fmla="*/ 441325 h 1920875"/>
              <a:gd name="connsiteX140" fmla="*/ 479425 w 4775200"/>
              <a:gd name="connsiteY140" fmla="*/ 441325 h 1920875"/>
              <a:gd name="connsiteX141" fmla="*/ 479425 w 4775200"/>
              <a:gd name="connsiteY141" fmla="*/ 469900 h 1920875"/>
              <a:gd name="connsiteX142" fmla="*/ 492125 w 4775200"/>
              <a:gd name="connsiteY142" fmla="*/ 469900 h 1920875"/>
              <a:gd name="connsiteX143" fmla="*/ 492125 w 4775200"/>
              <a:gd name="connsiteY143" fmla="*/ 498475 h 1920875"/>
              <a:gd name="connsiteX144" fmla="*/ 520700 w 4775200"/>
              <a:gd name="connsiteY144" fmla="*/ 498475 h 1920875"/>
              <a:gd name="connsiteX145" fmla="*/ 520700 w 4775200"/>
              <a:gd name="connsiteY145" fmla="*/ 539750 h 1920875"/>
              <a:gd name="connsiteX146" fmla="*/ 549275 w 4775200"/>
              <a:gd name="connsiteY146" fmla="*/ 539750 h 1920875"/>
              <a:gd name="connsiteX147" fmla="*/ 549275 w 4775200"/>
              <a:gd name="connsiteY147" fmla="*/ 574675 h 1920875"/>
              <a:gd name="connsiteX148" fmla="*/ 568325 w 4775200"/>
              <a:gd name="connsiteY148" fmla="*/ 574675 h 1920875"/>
              <a:gd name="connsiteX149" fmla="*/ 600075 w 4775200"/>
              <a:gd name="connsiteY149" fmla="*/ 606425 h 1920875"/>
              <a:gd name="connsiteX150" fmla="*/ 650875 w 4775200"/>
              <a:gd name="connsiteY150" fmla="*/ 606425 h 1920875"/>
              <a:gd name="connsiteX151" fmla="*/ 650875 w 4775200"/>
              <a:gd name="connsiteY151" fmla="*/ 625475 h 1920875"/>
              <a:gd name="connsiteX152" fmla="*/ 676275 w 4775200"/>
              <a:gd name="connsiteY152" fmla="*/ 625475 h 1920875"/>
              <a:gd name="connsiteX153" fmla="*/ 676275 w 4775200"/>
              <a:gd name="connsiteY153" fmla="*/ 638175 h 1920875"/>
              <a:gd name="connsiteX154" fmla="*/ 714375 w 4775200"/>
              <a:gd name="connsiteY154" fmla="*/ 638175 h 1920875"/>
              <a:gd name="connsiteX155" fmla="*/ 714375 w 4775200"/>
              <a:gd name="connsiteY155" fmla="*/ 682625 h 1920875"/>
              <a:gd name="connsiteX156" fmla="*/ 790575 w 4775200"/>
              <a:gd name="connsiteY156" fmla="*/ 682625 h 1920875"/>
              <a:gd name="connsiteX157" fmla="*/ 790575 w 4775200"/>
              <a:gd name="connsiteY157" fmla="*/ 711200 h 1920875"/>
              <a:gd name="connsiteX158" fmla="*/ 835025 w 4775200"/>
              <a:gd name="connsiteY158" fmla="*/ 711200 h 1920875"/>
              <a:gd name="connsiteX159" fmla="*/ 835025 w 4775200"/>
              <a:gd name="connsiteY159" fmla="*/ 733425 h 1920875"/>
              <a:gd name="connsiteX160" fmla="*/ 873125 w 4775200"/>
              <a:gd name="connsiteY160" fmla="*/ 733425 h 1920875"/>
              <a:gd name="connsiteX161" fmla="*/ 873125 w 4775200"/>
              <a:gd name="connsiteY161" fmla="*/ 755650 h 1920875"/>
              <a:gd name="connsiteX162" fmla="*/ 895350 w 4775200"/>
              <a:gd name="connsiteY162" fmla="*/ 755650 h 1920875"/>
              <a:gd name="connsiteX163" fmla="*/ 895350 w 4775200"/>
              <a:gd name="connsiteY163" fmla="*/ 781050 h 1920875"/>
              <a:gd name="connsiteX164" fmla="*/ 990600 w 4775200"/>
              <a:gd name="connsiteY164" fmla="*/ 781050 h 1920875"/>
              <a:gd name="connsiteX165" fmla="*/ 990600 w 4775200"/>
              <a:gd name="connsiteY165" fmla="*/ 796925 h 1920875"/>
              <a:gd name="connsiteX166" fmla="*/ 1031875 w 4775200"/>
              <a:gd name="connsiteY166" fmla="*/ 796925 h 1920875"/>
              <a:gd name="connsiteX167" fmla="*/ 1031875 w 4775200"/>
              <a:gd name="connsiteY167" fmla="*/ 819150 h 1920875"/>
              <a:gd name="connsiteX168" fmla="*/ 1060450 w 4775200"/>
              <a:gd name="connsiteY168" fmla="*/ 819150 h 1920875"/>
              <a:gd name="connsiteX169" fmla="*/ 1060450 w 4775200"/>
              <a:gd name="connsiteY169" fmla="*/ 841375 h 1920875"/>
              <a:gd name="connsiteX170" fmla="*/ 1089025 w 4775200"/>
              <a:gd name="connsiteY170" fmla="*/ 841375 h 1920875"/>
              <a:gd name="connsiteX171" fmla="*/ 1089025 w 4775200"/>
              <a:gd name="connsiteY171" fmla="*/ 873125 h 1920875"/>
              <a:gd name="connsiteX172" fmla="*/ 1155700 w 4775200"/>
              <a:gd name="connsiteY172" fmla="*/ 873125 h 1920875"/>
              <a:gd name="connsiteX173" fmla="*/ 1155700 w 4775200"/>
              <a:gd name="connsiteY173" fmla="*/ 904875 h 1920875"/>
              <a:gd name="connsiteX174" fmla="*/ 1187450 w 4775200"/>
              <a:gd name="connsiteY174" fmla="*/ 904875 h 1920875"/>
              <a:gd name="connsiteX175" fmla="*/ 1187450 w 4775200"/>
              <a:gd name="connsiteY175" fmla="*/ 904875 h 1920875"/>
              <a:gd name="connsiteX176" fmla="*/ 1206500 w 4775200"/>
              <a:gd name="connsiteY176" fmla="*/ 923925 h 1920875"/>
              <a:gd name="connsiteX177" fmla="*/ 1206500 w 4775200"/>
              <a:gd name="connsiteY177" fmla="*/ 946150 h 1920875"/>
              <a:gd name="connsiteX178" fmla="*/ 1241425 w 4775200"/>
              <a:gd name="connsiteY178" fmla="*/ 946150 h 1920875"/>
              <a:gd name="connsiteX179" fmla="*/ 1241425 w 4775200"/>
              <a:gd name="connsiteY179" fmla="*/ 962025 h 1920875"/>
              <a:gd name="connsiteX180" fmla="*/ 1295400 w 4775200"/>
              <a:gd name="connsiteY180" fmla="*/ 962025 h 1920875"/>
              <a:gd name="connsiteX181" fmla="*/ 1295400 w 4775200"/>
              <a:gd name="connsiteY181" fmla="*/ 987425 h 1920875"/>
              <a:gd name="connsiteX182" fmla="*/ 1327150 w 4775200"/>
              <a:gd name="connsiteY182" fmla="*/ 987425 h 1920875"/>
              <a:gd name="connsiteX183" fmla="*/ 1343025 w 4775200"/>
              <a:gd name="connsiteY183" fmla="*/ 1003300 h 1920875"/>
              <a:gd name="connsiteX184" fmla="*/ 1384300 w 4775200"/>
              <a:gd name="connsiteY184" fmla="*/ 1003300 h 1920875"/>
              <a:gd name="connsiteX185" fmla="*/ 1384300 w 4775200"/>
              <a:gd name="connsiteY185" fmla="*/ 1028700 h 1920875"/>
              <a:gd name="connsiteX186" fmla="*/ 1457325 w 4775200"/>
              <a:gd name="connsiteY186" fmla="*/ 1028700 h 1920875"/>
              <a:gd name="connsiteX187" fmla="*/ 1457325 w 4775200"/>
              <a:gd name="connsiteY187" fmla="*/ 1063625 h 1920875"/>
              <a:gd name="connsiteX188" fmla="*/ 1457325 w 4775200"/>
              <a:gd name="connsiteY188" fmla="*/ 1063625 h 1920875"/>
              <a:gd name="connsiteX189" fmla="*/ 1489075 w 4775200"/>
              <a:gd name="connsiteY189" fmla="*/ 1063625 h 1920875"/>
              <a:gd name="connsiteX190" fmla="*/ 1489075 w 4775200"/>
              <a:gd name="connsiteY190" fmla="*/ 1095375 h 1920875"/>
              <a:gd name="connsiteX191" fmla="*/ 1609725 w 4775200"/>
              <a:gd name="connsiteY191" fmla="*/ 1095375 h 1920875"/>
              <a:gd name="connsiteX192" fmla="*/ 1609725 w 4775200"/>
              <a:gd name="connsiteY192" fmla="*/ 1095375 h 1920875"/>
              <a:gd name="connsiteX193" fmla="*/ 1609725 w 4775200"/>
              <a:gd name="connsiteY193" fmla="*/ 1127125 h 1920875"/>
              <a:gd name="connsiteX194" fmla="*/ 1714500 w 4775200"/>
              <a:gd name="connsiteY194" fmla="*/ 1127125 h 1920875"/>
              <a:gd name="connsiteX195" fmla="*/ 1714500 w 4775200"/>
              <a:gd name="connsiteY195" fmla="*/ 1127125 h 1920875"/>
              <a:gd name="connsiteX196" fmla="*/ 1803400 w 4775200"/>
              <a:gd name="connsiteY196" fmla="*/ 1181100 h 1920875"/>
              <a:gd name="connsiteX197" fmla="*/ 1901825 w 4775200"/>
              <a:gd name="connsiteY197" fmla="*/ 1181100 h 1920875"/>
              <a:gd name="connsiteX198" fmla="*/ 1908175 w 4775200"/>
              <a:gd name="connsiteY198" fmla="*/ 1212850 h 1920875"/>
              <a:gd name="connsiteX199" fmla="*/ 2085975 w 4775200"/>
              <a:gd name="connsiteY199" fmla="*/ 1212850 h 1920875"/>
              <a:gd name="connsiteX200" fmla="*/ 2085975 w 4775200"/>
              <a:gd name="connsiteY200" fmla="*/ 1241425 h 1920875"/>
              <a:gd name="connsiteX201" fmla="*/ 2149475 w 4775200"/>
              <a:gd name="connsiteY201" fmla="*/ 1241425 h 1920875"/>
              <a:gd name="connsiteX202" fmla="*/ 2159000 w 4775200"/>
              <a:gd name="connsiteY202" fmla="*/ 1250950 h 1920875"/>
              <a:gd name="connsiteX203" fmla="*/ 2187575 w 4775200"/>
              <a:gd name="connsiteY203" fmla="*/ 1279525 h 1920875"/>
              <a:gd name="connsiteX204" fmla="*/ 2266950 w 4775200"/>
              <a:gd name="connsiteY204" fmla="*/ 1279525 h 1920875"/>
              <a:gd name="connsiteX205" fmla="*/ 2276475 w 4775200"/>
              <a:gd name="connsiteY205" fmla="*/ 1289050 h 1920875"/>
              <a:gd name="connsiteX206" fmla="*/ 2336800 w 4775200"/>
              <a:gd name="connsiteY206" fmla="*/ 1289050 h 1920875"/>
              <a:gd name="connsiteX207" fmla="*/ 2336800 w 4775200"/>
              <a:gd name="connsiteY207" fmla="*/ 1327150 h 1920875"/>
              <a:gd name="connsiteX208" fmla="*/ 2374900 w 4775200"/>
              <a:gd name="connsiteY208" fmla="*/ 1327150 h 1920875"/>
              <a:gd name="connsiteX209" fmla="*/ 2374900 w 4775200"/>
              <a:gd name="connsiteY209" fmla="*/ 1358900 h 1920875"/>
              <a:gd name="connsiteX210" fmla="*/ 2454275 w 4775200"/>
              <a:gd name="connsiteY210" fmla="*/ 1358900 h 1920875"/>
              <a:gd name="connsiteX211" fmla="*/ 2498725 w 4775200"/>
              <a:gd name="connsiteY211" fmla="*/ 1403350 h 1920875"/>
              <a:gd name="connsiteX212" fmla="*/ 2555875 w 4775200"/>
              <a:gd name="connsiteY212" fmla="*/ 1403350 h 1920875"/>
              <a:gd name="connsiteX213" fmla="*/ 2555875 w 4775200"/>
              <a:gd name="connsiteY213" fmla="*/ 1450975 h 1920875"/>
              <a:gd name="connsiteX214" fmla="*/ 2603500 w 4775200"/>
              <a:gd name="connsiteY214" fmla="*/ 1450975 h 1920875"/>
              <a:gd name="connsiteX215" fmla="*/ 2603500 w 4775200"/>
              <a:gd name="connsiteY215" fmla="*/ 1470025 h 1920875"/>
              <a:gd name="connsiteX216" fmla="*/ 2660650 w 4775200"/>
              <a:gd name="connsiteY216" fmla="*/ 1470025 h 1920875"/>
              <a:gd name="connsiteX217" fmla="*/ 2660650 w 4775200"/>
              <a:gd name="connsiteY217" fmla="*/ 1485900 h 1920875"/>
              <a:gd name="connsiteX218" fmla="*/ 2806700 w 4775200"/>
              <a:gd name="connsiteY218" fmla="*/ 1485900 h 1920875"/>
              <a:gd name="connsiteX219" fmla="*/ 2806700 w 4775200"/>
              <a:gd name="connsiteY219" fmla="*/ 1533525 h 1920875"/>
              <a:gd name="connsiteX220" fmla="*/ 2838450 w 4775200"/>
              <a:gd name="connsiteY220" fmla="*/ 1533525 h 1920875"/>
              <a:gd name="connsiteX221" fmla="*/ 2838450 w 4775200"/>
              <a:gd name="connsiteY221" fmla="*/ 1565275 h 1920875"/>
              <a:gd name="connsiteX222" fmla="*/ 2917825 w 4775200"/>
              <a:gd name="connsiteY222" fmla="*/ 1565275 h 1920875"/>
              <a:gd name="connsiteX223" fmla="*/ 2930525 w 4775200"/>
              <a:gd name="connsiteY223" fmla="*/ 1577975 h 1920875"/>
              <a:gd name="connsiteX224" fmla="*/ 2968625 w 4775200"/>
              <a:gd name="connsiteY224" fmla="*/ 1577975 h 1920875"/>
              <a:gd name="connsiteX225" fmla="*/ 2968625 w 4775200"/>
              <a:gd name="connsiteY225" fmla="*/ 1590675 h 1920875"/>
              <a:gd name="connsiteX226" fmla="*/ 3054350 w 4775200"/>
              <a:gd name="connsiteY226" fmla="*/ 1590675 h 1920875"/>
              <a:gd name="connsiteX227" fmla="*/ 3054350 w 4775200"/>
              <a:gd name="connsiteY227" fmla="*/ 1625600 h 1920875"/>
              <a:gd name="connsiteX228" fmla="*/ 3194050 w 4775200"/>
              <a:gd name="connsiteY228" fmla="*/ 1625600 h 1920875"/>
              <a:gd name="connsiteX229" fmla="*/ 3194050 w 4775200"/>
              <a:gd name="connsiteY229" fmla="*/ 1657350 h 1920875"/>
              <a:gd name="connsiteX230" fmla="*/ 3302000 w 4775200"/>
              <a:gd name="connsiteY230" fmla="*/ 1657350 h 1920875"/>
              <a:gd name="connsiteX231" fmla="*/ 3302000 w 4775200"/>
              <a:gd name="connsiteY231" fmla="*/ 1666875 h 1920875"/>
              <a:gd name="connsiteX232" fmla="*/ 3375025 w 4775200"/>
              <a:gd name="connsiteY232" fmla="*/ 1666875 h 1920875"/>
              <a:gd name="connsiteX233" fmla="*/ 3375025 w 4775200"/>
              <a:gd name="connsiteY233" fmla="*/ 1698625 h 1920875"/>
              <a:gd name="connsiteX234" fmla="*/ 3508375 w 4775200"/>
              <a:gd name="connsiteY234" fmla="*/ 1698625 h 1920875"/>
              <a:gd name="connsiteX235" fmla="*/ 3508375 w 4775200"/>
              <a:gd name="connsiteY235" fmla="*/ 1720850 h 1920875"/>
              <a:gd name="connsiteX236" fmla="*/ 3524250 w 4775200"/>
              <a:gd name="connsiteY236" fmla="*/ 1736725 h 1920875"/>
              <a:gd name="connsiteX237" fmla="*/ 3524250 w 4775200"/>
              <a:gd name="connsiteY237" fmla="*/ 1762125 h 1920875"/>
              <a:gd name="connsiteX238" fmla="*/ 3575050 w 4775200"/>
              <a:gd name="connsiteY238" fmla="*/ 1762125 h 1920875"/>
              <a:gd name="connsiteX239" fmla="*/ 3575050 w 4775200"/>
              <a:gd name="connsiteY239" fmla="*/ 1793875 h 1920875"/>
              <a:gd name="connsiteX240" fmla="*/ 3619500 w 4775200"/>
              <a:gd name="connsiteY240" fmla="*/ 1793875 h 1920875"/>
              <a:gd name="connsiteX241" fmla="*/ 3619500 w 4775200"/>
              <a:gd name="connsiteY241" fmla="*/ 1835150 h 1920875"/>
              <a:gd name="connsiteX242" fmla="*/ 3752850 w 4775200"/>
              <a:gd name="connsiteY242" fmla="*/ 1835150 h 1920875"/>
              <a:gd name="connsiteX243" fmla="*/ 3752850 w 4775200"/>
              <a:gd name="connsiteY243" fmla="*/ 1857375 h 1920875"/>
              <a:gd name="connsiteX244" fmla="*/ 3911600 w 4775200"/>
              <a:gd name="connsiteY244" fmla="*/ 1857375 h 1920875"/>
              <a:gd name="connsiteX245" fmla="*/ 3911600 w 4775200"/>
              <a:gd name="connsiteY245" fmla="*/ 1879600 h 1920875"/>
              <a:gd name="connsiteX246" fmla="*/ 4692650 w 4775200"/>
              <a:gd name="connsiteY246" fmla="*/ 1914525 h 1920875"/>
              <a:gd name="connsiteX247" fmla="*/ 4772025 w 4775200"/>
              <a:gd name="connsiteY247" fmla="*/ 1920875 h 1920875"/>
              <a:gd name="connsiteX248" fmla="*/ 4775200 w 4775200"/>
              <a:gd name="connsiteY248" fmla="*/ 1533525 h 1920875"/>
              <a:gd name="connsiteX0" fmla="*/ 4775200 w 4775200"/>
              <a:gd name="connsiteY0" fmla="*/ 1533525 h 1920875"/>
              <a:gd name="connsiteX1" fmla="*/ 4692650 w 4775200"/>
              <a:gd name="connsiteY1" fmla="*/ 1533525 h 1920875"/>
              <a:gd name="connsiteX2" fmla="*/ 4692650 w 4775200"/>
              <a:gd name="connsiteY2" fmla="*/ 1495425 h 1920875"/>
              <a:gd name="connsiteX3" fmla="*/ 3911600 w 4775200"/>
              <a:gd name="connsiteY3" fmla="*/ 1495425 h 1920875"/>
              <a:gd name="connsiteX4" fmla="*/ 3911600 w 4775200"/>
              <a:gd name="connsiteY4" fmla="*/ 1470025 h 1920875"/>
              <a:gd name="connsiteX5" fmla="*/ 3727450 w 4775200"/>
              <a:gd name="connsiteY5" fmla="*/ 1470025 h 1920875"/>
              <a:gd name="connsiteX6" fmla="*/ 3727450 w 4775200"/>
              <a:gd name="connsiteY6" fmla="*/ 1457325 h 1920875"/>
              <a:gd name="connsiteX7" fmla="*/ 3609975 w 4775200"/>
              <a:gd name="connsiteY7" fmla="*/ 1457325 h 1920875"/>
              <a:gd name="connsiteX8" fmla="*/ 3609975 w 4775200"/>
              <a:gd name="connsiteY8" fmla="*/ 1435100 h 1920875"/>
              <a:gd name="connsiteX9" fmla="*/ 3552825 w 4775200"/>
              <a:gd name="connsiteY9" fmla="*/ 1435100 h 1920875"/>
              <a:gd name="connsiteX10" fmla="*/ 3552825 w 4775200"/>
              <a:gd name="connsiteY10" fmla="*/ 1393825 h 1920875"/>
              <a:gd name="connsiteX11" fmla="*/ 3543300 w 4775200"/>
              <a:gd name="connsiteY11" fmla="*/ 1393825 h 1920875"/>
              <a:gd name="connsiteX12" fmla="*/ 3543300 w 4775200"/>
              <a:gd name="connsiteY12" fmla="*/ 1374775 h 1920875"/>
              <a:gd name="connsiteX13" fmla="*/ 3517900 w 4775200"/>
              <a:gd name="connsiteY13" fmla="*/ 1374775 h 1920875"/>
              <a:gd name="connsiteX14" fmla="*/ 3517900 w 4775200"/>
              <a:gd name="connsiteY14" fmla="*/ 1330325 h 1920875"/>
              <a:gd name="connsiteX15" fmla="*/ 3390900 w 4775200"/>
              <a:gd name="connsiteY15" fmla="*/ 1330325 h 1920875"/>
              <a:gd name="connsiteX16" fmla="*/ 3390900 w 4775200"/>
              <a:gd name="connsiteY16" fmla="*/ 1317625 h 1920875"/>
              <a:gd name="connsiteX17" fmla="*/ 3302000 w 4775200"/>
              <a:gd name="connsiteY17" fmla="*/ 1317625 h 1920875"/>
              <a:gd name="connsiteX18" fmla="*/ 3302000 w 4775200"/>
              <a:gd name="connsiteY18" fmla="*/ 1285875 h 1920875"/>
              <a:gd name="connsiteX19" fmla="*/ 3216275 w 4775200"/>
              <a:gd name="connsiteY19" fmla="*/ 1285875 h 1920875"/>
              <a:gd name="connsiteX20" fmla="*/ 3216275 w 4775200"/>
              <a:gd name="connsiteY20" fmla="*/ 1270000 h 1920875"/>
              <a:gd name="connsiteX21" fmla="*/ 3187700 w 4775200"/>
              <a:gd name="connsiteY21" fmla="*/ 1270000 h 1920875"/>
              <a:gd name="connsiteX22" fmla="*/ 3181350 w 4775200"/>
              <a:gd name="connsiteY22" fmla="*/ 1263650 h 1920875"/>
              <a:gd name="connsiteX23" fmla="*/ 3159125 w 4775200"/>
              <a:gd name="connsiteY23" fmla="*/ 1263650 h 1920875"/>
              <a:gd name="connsiteX24" fmla="*/ 3159125 w 4775200"/>
              <a:gd name="connsiteY24" fmla="*/ 1244600 h 1920875"/>
              <a:gd name="connsiteX25" fmla="*/ 3057525 w 4775200"/>
              <a:gd name="connsiteY25" fmla="*/ 1244600 h 1920875"/>
              <a:gd name="connsiteX26" fmla="*/ 3057525 w 4775200"/>
              <a:gd name="connsiteY26" fmla="*/ 1228725 h 1920875"/>
              <a:gd name="connsiteX27" fmla="*/ 2974975 w 4775200"/>
              <a:gd name="connsiteY27" fmla="*/ 1228725 h 1920875"/>
              <a:gd name="connsiteX28" fmla="*/ 2974975 w 4775200"/>
              <a:gd name="connsiteY28" fmla="*/ 1216025 h 1920875"/>
              <a:gd name="connsiteX29" fmla="*/ 2908300 w 4775200"/>
              <a:gd name="connsiteY29" fmla="*/ 1216025 h 1920875"/>
              <a:gd name="connsiteX30" fmla="*/ 2908300 w 4775200"/>
              <a:gd name="connsiteY30" fmla="*/ 1196975 h 1920875"/>
              <a:gd name="connsiteX31" fmla="*/ 2876550 w 4775200"/>
              <a:gd name="connsiteY31" fmla="*/ 1196975 h 1920875"/>
              <a:gd name="connsiteX32" fmla="*/ 2876550 w 4775200"/>
              <a:gd name="connsiteY32" fmla="*/ 1174750 h 1920875"/>
              <a:gd name="connsiteX33" fmla="*/ 2806700 w 4775200"/>
              <a:gd name="connsiteY33" fmla="*/ 1174750 h 1920875"/>
              <a:gd name="connsiteX34" fmla="*/ 2806700 w 4775200"/>
              <a:gd name="connsiteY34" fmla="*/ 1127125 h 1920875"/>
              <a:gd name="connsiteX35" fmla="*/ 2670175 w 4775200"/>
              <a:gd name="connsiteY35" fmla="*/ 1127125 h 1920875"/>
              <a:gd name="connsiteX36" fmla="*/ 2670175 w 4775200"/>
              <a:gd name="connsiteY36" fmla="*/ 1098550 h 1920875"/>
              <a:gd name="connsiteX37" fmla="*/ 2562225 w 4775200"/>
              <a:gd name="connsiteY37" fmla="*/ 1098550 h 1920875"/>
              <a:gd name="connsiteX38" fmla="*/ 2562225 w 4775200"/>
              <a:gd name="connsiteY38" fmla="*/ 1050925 h 1920875"/>
              <a:gd name="connsiteX39" fmla="*/ 2498725 w 4775200"/>
              <a:gd name="connsiteY39" fmla="*/ 1050925 h 1920875"/>
              <a:gd name="connsiteX40" fmla="*/ 2498725 w 4775200"/>
              <a:gd name="connsiteY40" fmla="*/ 1050925 h 1920875"/>
              <a:gd name="connsiteX41" fmla="*/ 2498725 w 4775200"/>
              <a:gd name="connsiteY41" fmla="*/ 1050925 h 1920875"/>
              <a:gd name="connsiteX42" fmla="*/ 2498725 w 4775200"/>
              <a:gd name="connsiteY42" fmla="*/ 1050925 h 1920875"/>
              <a:gd name="connsiteX43" fmla="*/ 2498725 w 4775200"/>
              <a:gd name="connsiteY43" fmla="*/ 1022350 h 1920875"/>
              <a:gd name="connsiteX44" fmla="*/ 2428875 w 4775200"/>
              <a:gd name="connsiteY44" fmla="*/ 1022350 h 1920875"/>
              <a:gd name="connsiteX45" fmla="*/ 2428875 w 4775200"/>
              <a:gd name="connsiteY45" fmla="*/ 996950 h 1920875"/>
              <a:gd name="connsiteX46" fmla="*/ 2378075 w 4775200"/>
              <a:gd name="connsiteY46" fmla="*/ 996950 h 1920875"/>
              <a:gd name="connsiteX47" fmla="*/ 2378075 w 4775200"/>
              <a:gd name="connsiteY47" fmla="*/ 965200 h 1920875"/>
              <a:gd name="connsiteX48" fmla="*/ 2333625 w 4775200"/>
              <a:gd name="connsiteY48" fmla="*/ 965200 h 1920875"/>
              <a:gd name="connsiteX49" fmla="*/ 2333625 w 4775200"/>
              <a:gd name="connsiteY49" fmla="*/ 946150 h 1920875"/>
              <a:gd name="connsiteX50" fmla="*/ 2286000 w 4775200"/>
              <a:gd name="connsiteY50" fmla="*/ 946150 h 1920875"/>
              <a:gd name="connsiteX51" fmla="*/ 2219325 w 4775200"/>
              <a:gd name="connsiteY51" fmla="*/ 946150 h 1920875"/>
              <a:gd name="connsiteX52" fmla="*/ 2219325 w 4775200"/>
              <a:gd name="connsiteY52" fmla="*/ 914400 h 1920875"/>
              <a:gd name="connsiteX53" fmla="*/ 2171700 w 4775200"/>
              <a:gd name="connsiteY53" fmla="*/ 914400 h 1920875"/>
              <a:gd name="connsiteX54" fmla="*/ 2171700 w 4775200"/>
              <a:gd name="connsiteY54" fmla="*/ 901700 h 1920875"/>
              <a:gd name="connsiteX55" fmla="*/ 2143125 w 4775200"/>
              <a:gd name="connsiteY55" fmla="*/ 901700 h 1920875"/>
              <a:gd name="connsiteX56" fmla="*/ 2143125 w 4775200"/>
              <a:gd name="connsiteY56" fmla="*/ 901700 h 1920875"/>
              <a:gd name="connsiteX57" fmla="*/ 2089150 w 4775200"/>
              <a:gd name="connsiteY57" fmla="*/ 901700 h 1920875"/>
              <a:gd name="connsiteX58" fmla="*/ 2089150 w 4775200"/>
              <a:gd name="connsiteY58" fmla="*/ 879475 h 1920875"/>
              <a:gd name="connsiteX59" fmla="*/ 1927225 w 4775200"/>
              <a:gd name="connsiteY59" fmla="*/ 879475 h 1920875"/>
              <a:gd name="connsiteX60" fmla="*/ 1927225 w 4775200"/>
              <a:gd name="connsiteY60" fmla="*/ 879475 h 1920875"/>
              <a:gd name="connsiteX61" fmla="*/ 1927225 w 4775200"/>
              <a:gd name="connsiteY61" fmla="*/ 847725 h 1920875"/>
              <a:gd name="connsiteX62" fmla="*/ 1793875 w 4775200"/>
              <a:gd name="connsiteY62" fmla="*/ 847725 h 1920875"/>
              <a:gd name="connsiteX63" fmla="*/ 1736725 w 4775200"/>
              <a:gd name="connsiteY63" fmla="*/ 800100 h 1920875"/>
              <a:gd name="connsiteX64" fmla="*/ 1692275 w 4775200"/>
              <a:gd name="connsiteY64" fmla="*/ 800100 h 1920875"/>
              <a:gd name="connsiteX65" fmla="*/ 1692275 w 4775200"/>
              <a:gd name="connsiteY65" fmla="*/ 800100 h 1920875"/>
              <a:gd name="connsiteX66" fmla="*/ 1682750 w 4775200"/>
              <a:gd name="connsiteY66" fmla="*/ 774700 h 1920875"/>
              <a:gd name="connsiteX67" fmla="*/ 1606550 w 4775200"/>
              <a:gd name="connsiteY67" fmla="*/ 781050 h 1920875"/>
              <a:gd name="connsiteX68" fmla="*/ 1612900 w 4775200"/>
              <a:gd name="connsiteY68" fmla="*/ 762000 h 1920875"/>
              <a:gd name="connsiteX69" fmla="*/ 1479550 w 4775200"/>
              <a:gd name="connsiteY69" fmla="*/ 765175 h 1920875"/>
              <a:gd name="connsiteX70" fmla="*/ 1479550 w 4775200"/>
              <a:gd name="connsiteY70" fmla="*/ 733425 h 1920875"/>
              <a:gd name="connsiteX71" fmla="*/ 1454150 w 4775200"/>
              <a:gd name="connsiteY71" fmla="*/ 733425 h 1920875"/>
              <a:gd name="connsiteX72" fmla="*/ 1454150 w 4775200"/>
              <a:gd name="connsiteY72" fmla="*/ 711200 h 1920875"/>
              <a:gd name="connsiteX73" fmla="*/ 1371600 w 4775200"/>
              <a:gd name="connsiteY73" fmla="*/ 711200 h 1920875"/>
              <a:gd name="connsiteX74" fmla="*/ 1371600 w 4775200"/>
              <a:gd name="connsiteY74" fmla="*/ 688975 h 1920875"/>
              <a:gd name="connsiteX75" fmla="*/ 1330325 w 4775200"/>
              <a:gd name="connsiteY75" fmla="*/ 688975 h 1920875"/>
              <a:gd name="connsiteX76" fmla="*/ 1330325 w 4775200"/>
              <a:gd name="connsiteY76" fmla="*/ 688975 h 1920875"/>
              <a:gd name="connsiteX77" fmla="*/ 1295400 w 4775200"/>
              <a:gd name="connsiteY77" fmla="*/ 654050 h 1920875"/>
              <a:gd name="connsiteX78" fmla="*/ 1241425 w 4775200"/>
              <a:gd name="connsiteY78" fmla="*/ 654050 h 1920875"/>
              <a:gd name="connsiteX79" fmla="*/ 1241425 w 4775200"/>
              <a:gd name="connsiteY79" fmla="*/ 654050 h 1920875"/>
              <a:gd name="connsiteX80" fmla="*/ 1241425 w 4775200"/>
              <a:gd name="connsiteY80" fmla="*/ 628650 h 1920875"/>
              <a:gd name="connsiteX81" fmla="*/ 1190625 w 4775200"/>
              <a:gd name="connsiteY81" fmla="*/ 628650 h 1920875"/>
              <a:gd name="connsiteX82" fmla="*/ 1190625 w 4775200"/>
              <a:gd name="connsiteY82" fmla="*/ 593725 h 1920875"/>
              <a:gd name="connsiteX83" fmla="*/ 1139825 w 4775200"/>
              <a:gd name="connsiteY83" fmla="*/ 568325 h 1920875"/>
              <a:gd name="connsiteX84" fmla="*/ 1082675 w 4775200"/>
              <a:gd name="connsiteY84" fmla="*/ 568325 h 1920875"/>
              <a:gd name="connsiteX85" fmla="*/ 1069975 w 4775200"/>
              <a:gd name="connsiteY85" fmla="*/ 527050 h 1920875"/>
              <a:gd name="connsiteX86" fmla="*/ 1016000 w 4775200"/>
              <a:gd name="connsiteY86" fmla="*/ 511175 h 1920875"/>
              <a:gd name="connsiteX87" fmla="*/ 993775 w 4775200"/>
              <a:gd name="connsiteY87" fmla="*/ 511175 h 1920875"/>
              <a:gd name="connsiteX88" fmla="*/ 993775 w 4775200"/>
              <a:gd name="connsiteY88" fmla="*/ 485775 h 1920875"/>
              <a:gd name="connsiteX89" fmla="*/ 892175 w 4775200"/>
              <a:gd name="connsiteY89" fmla="*/ 485775 h 1920875"/>
              <a:gd name="connsiteX90" fmla="*/ 866775 w 4775200"/>
              <a:gd name="connsiteY90" fmla="*/ 450850 h 1920875"/>
              <a:gd name="connsiteX91" fmla="*/ 831850 w 4775200"/>
              <a:gd name="connsiteY91" fmla="*/ 450850 h 1920875"/>
              <a:gd name="connsiteX92" fmla="*/ 831850 w 4775200"/>
              <a:gd name="connsiteY92" fmla="*/ 450850 h 1920875"/>
              <a:gd name="connsiteX93" fmla="*/ 831850 w 4775200"/>
              <a:gd name="connsiteY93" fmla="*/ 422275 h 1920875"/>
              <a:gd name="connsiteX94" fmla="*/ 781050 w 4775200"/>
              <a:gd name="connsiteY94" fmla="*/ 422275 h 1920875"/>
              <a:gd name="connsiteX95" fmla="*/ 781050 w 4775200"/>
              <a:gd name="connsiteY95" fmla="*/ 396875 h 1920875"/>
              <a:gd name="connsiteX96" fmla="*/ 711200 w 4775200"/>
              <a:gd name="connsiteY96" fmla="*/ 396875 h 1920875"/>
              <a:gd name="connsiteX97" fmla="*/ 711200 w 4775200"/>
              <a:gd name="connsiteY97" fmla="*/ 396875 h 1920875"/>
              <a:gd name="connsiteX98" fmla="*/ 711200 w 4775200"/>
              <a:gd name="connsiteY98" fmla="*/ 396875 h 1920875"/>
              <a:gd name="connsiteX99" fmla="*/ 711200 w 4775200"/>
              <a:gd name="connsiteY99" fmla="*/ 374650 h 1920875"/>
              <a:gd name="connsiteX100" fmla="*/ 657225 w 4775200"/>
              <a:gd name="connsiteY100" fmla="*/ 374650 h 1920875"/>
              <a:gd name="connsiteX101" fmla="*/ 657225 w 4775200"/>
              <a:gd name="connsiteY101" fmla="*/ 352425 h 1920875"/>
              <a:gd name="connsiteX102" fmla="*/ 590550 w 4775200"/>
              <a:gd name="connsiteY102" fmla="*/ 352425 h 1920875"/>
              <a:gd name="connsiteX103" fmla="*/ 590550 w 4775200"/>
              <a:gd name="connsiteY103" fmla="*/ 327025 h 1920875"/>
              <a:gd name="connsiteX104" fmla="*/ 539750 w 4775200"/>
              <a:gd name="connsiteY104" fmla="*/ 327025 h 1920875"/>
              <a:gd name="connsiteX105" fmla="*/ 488950 w 4775200"/>
              <a:gd name="connsiteY105" fmla="*/ 250825 h 1920875"/>
              <a:gd name="connsiteX106" fmla="*/ 476250 w 4775200"/>
              <a:gd name="connsiteY106" fmla="*/ 225425 h 1920875"/>
              <a:gd name="connsiteX107" fmla="*/ 431800 w 4775200"/>
              <a:gd name="connsiteY107" fmla="*/ 225425 h 1920875"/>
              <a:gd name="connsiteX108" fmla="*/ 431800 w 4775200"/>
              <a:gd name="connsiteY108" fmla="*/ 190500 h 1920875"/>
              <a:gd name="connsiteX109" fmla="*/ 365125 w 4775200"/>
              <a:gd name="connsiteY109" fmla="*/ 190500 h 1920875"/>
              <a:gd name="connsiteX110" fmla="*/ 365125 w 4775200"/>
              <a:gd name="connsiteY110" fmla="*/ 149225 h 1920875"/>
              <a:gd name="connsiteX111" fmla="*/ 349250 w 4775200"/>
              <a:gd name="connsiteY111" fmla="*/ 149225 h 1920875"/>
              <a:gd name="connsiteX112" fmla="*/ 349250 w 4775200"/>
              <a:gd name="connsiteY112" fmla="*/ 104775 h 1920875"/>
              <a:gd name="connsiteX113" fmla="*/ 311150 w 4775200"/>
              <a:gd name="connsiteY113" fmla="*/ 104775 h 1920875"/>
              <a:gd name="connsiteX114" fmla="*/ 311150 w 4775200"/>
              <a:gd name="connsiteY114" fmla="*/ 50800 h 1920875"/>
              <a:gd name="connsiteX115" fmla="*/ 146050 w 4775200"/>
              <a:gd name="connsiteY115" fmla="*/ 50800 h 1920875"/>
              <a:gd name="connsiteX116" fmla="*/ 111125 w 4775200"/>
              <a:gd name="connsiteY116" fmla="*/ 0 h 1920875"/>
              <a:gd name="connsiteX117" fmla="*/ 0 w 4775200"/>
              <a:gd name="connsiteY117" fmla="*/ 0 h 1920875"/>
              <a:gd name="connsiteX118" fmla="*/ 0 w 4775200"/>
              <a:gd name="connsiteY118" fmla="*/ 31750 h 1920875"/>
              <a:gd name="connsiteX119" fmla="*/ 50800 w 4775200"/>
              <a:gd name="connsiteY119" fmla="*/ 31750 h 1920875"/>
              <a:gd name="connsiteX120" fmla="*/ 50800 w 4775200"/>
              <a:gd name="connsiteY120" fmla="*/ 92075 h 1920875"/>
              <a:gd name="connsiteX121" fmla="*/ 184150 w 4775200"/>
              <a:gd name="connsiteY121" fmla="*/ 92075 h 1920875"/>
              <a:gd name="connsiteX122" fmla="*/ 184150 w 4775200"/>
              <a:gd name="connsiteY122" fmla="*/ 114300 h 1920875"/>
              <a:gd name="connsiteX123" fmla="*/ 215900 w 4775200"/>
              <a:gd name="connsiteY123" fmla="*/ 114300 h 1920875"/>
              <a:gd name="connsiteX124" fmla="*/ 215900 w 4775200"/>
              <a:gd name="connsiteY124" fmla="*/ 158750 h 1920875"/>
              <a:gd name="connsiteX125" fmla="*/ 263525 w 4775200"/>
              <a:gd name="connsiteY125" fmla="*/ 158750 h 1920875"/>
              <a:gd name="connsiteX126" fmla="*/ 263525 w 4775200"/>
              <a:gd name="connsiteY126" fmla="*/ 177800 h 1920875"/>
              <a:gd name="connsiteX127" fmla="*/ 314325 w 4775200"/>
              <a:gd name="connsiteY127" fmla="*/ 177800 h 1920875"/>
              <a:gd name="connsiteX128" fmla="*/ 314325 w 4775200"/>
              <a:gd name="connsiteY128" fmla="*/ 257175 h 1920875"/>
              <a:gd name="connsiteX129" fmla="*/ 365125 w 4775200"/>
              <a:gd name="connsiteY129" fmla="*/ 257175 h 1920875"/>
              <a:gd name="connsiteX130" fmla="*/ 365125 w 4775200"/>
              <a:gd name="connsiteY130" fmla="*/ 304800 h 1920875"/>
              <a:gd name="connsiteX131" fmla="*/ 393700 w 4775200"/>
              <a:gd name="connsiteY131" fmla="*/ 304800 h 1920875"/>
              <a:gd name="connsiteX132" fmla="*/ 393700 w 4775200"/>
              <a:gd name="connsiteY132" fmla="*/ 355600 h 1920875"/>
              <a:gd name="connsiteX133" fmla="*/ 412750 w 4775200"/>
              <a:gd name="connsiteY133" fmla="*/ 355600 h 1920875"/>
              <a:gd name="connsiteX134" fmla="*/ 412750 w 4775200"/>
              <a:gd name="connsiteY134" fmla="*/ 387350 h 1920875"/>
              <a:gd name="connsiteX135" fmla="*/ 412750 w 4775200"/>
              <a:gd name="connsiteY135" fmla="*/ 387350 h 1920875"/>
              <a:gd name="connsiteX136" fmla="*/ 434975 w 4775200"/>
              <a:gd name="connsiteY136" fmla="*/ 387350 h 1920875"/>
              <a:gd name="connsiteX137" fmla="*/ 434975 w 4775200"/>
              <a:gd name="connsiteY137" fmla="*/ 419100 h 1920875"/>
              <a:gd name="connsiteX138" fmla="*/ 457200 w 4775200"/>
              <a:gd name="connsiteY138" fmla="*/ 419100 h 1920875"/>
              <a:gd name="connsiteX139" fmla="*/ 457200 w 4775200"/>
              <a:gd name="connsiteY139" fmla="*/ 441325 h 1920875"/>
              <a:gd name="connsiteX140" fmla="*/ 479425 w 4775200"/>
              <a:gd name="connsiteY140" fmla="*/ 441325 h 1920875"/>
              <a:gd name="connsiteX141" fmla="*/ 479425 w 4775200"/>
              <a:gd name="connsiteY141" fmla="*/ 469900 h 1920875"/>
              <a:gd name="connsiteX142" fmla="*/ 492125 w 4775200"/>
              <a:gd name="connsiteY142" fmla="*/ 469900 h 1920875"/>
              <a:gd name="connsiteX143" fmla="*/ 492125 w 4775200"/>
              <a:gd name="connsiteY143" fmla="*/ 498475 h 1920875"/>
              <a:gd name="connsiteX144" fmla="*/ 520700 w 4775200"/>
              <a:gd name="connsiteY144" fmla="*/ 498475 h 1920875"/>
              <a:gd name="connsiteX145" fmla="*/ 520700 w 4775200"/>
              <a:gd name="connsiteY145" fmla="*/ 539750 h 1920875"/>
              <a:gd name="connsiteX146" fmla="*/ 549275 w 4775200"/>
              <a:gd name="connsiteY146" fmla="*/ 539750 h 1920875"/>
              <a:gd name="connsiteX147" fmla="*/ 549275 w 4775200"/>
              <a:gd name="connsiteY147" fmla="*/ 574675 h 1920875"/>
              <a:gd name="connsiteX148" fmla="*/ 568325 w 4775200"/>
              <a:gd name="connsiteY148" fmla="*/ 574675 h 1920875"/>
              <a:gd name="connsiteX149" fmla="*/ 600075 w 4775200"/>
              <a:gd name="connsiteY149" fmla="*/ 606425 h 1920875"/>
              <a:gd name="connsiteX150" fmla="*/ 650875 w 4775200"/>
              <a:gd name="connsiteY150" fmla="*/ 606425 h 1920875"/>
              <a:gd name="connsiteX151" fmla="*/ 650875 w 4775200"/>
              <a:gd name="connsiteY151" fmla="*/ 625475 h 1920875"/>
              <a:gd name="connsiteX152" fmla="*/ 676275 w 4775200"/>
              <a:gd name="connsiteY152" fmla="*/ 625475 h 1920875"/>
              <a:gd name="connsiteX153" fmla="*/ 676275 w 4775200"/>
              <a:gd name="connsiteY153" fmla="*/ 638175 h 1920875"/>
              <a:gd name="connsiteX154" fmla="*/ 714375 w 4775200"/>
              <a:gd name="connsiteY154" fmla="*/ 638175 h 1920875"/>
              <a:gd name="connsiteX155" fmla="*/ 714375 w 4775200"/>
              <a:gd name="connsiteY155" fmla="*/ 682625 h 1920875"/>
              <a:gd name="connsiteX156" fmla="*/ 790575 w 4775200"/>
              <a:gd name="connsiteY156" fmla="*/ 682625 h 1920875"/>
              <a:gd name="connsiteX157" fmla="*/ 790575 w 4775200"/>
              <a:gd name="connsiteY157" fmla="*/ 711200 h 1920875"/>
              <a:gd name="connsiteX158" fmla="*/ 835025 w 4775200"/>
              <a:gd name="connsiteY158" fmla="*/ 711200 h 1920875"/>
              <a:gd name="connsiteX159" fmla="*/ 835025 w 4775200"/>
              <a:gd name="connsiteY159" fmla="*/ 733425 h 1920875"/>
              <a:gd name="connsiteX160" fmla="*/ 873125 w 4775200"/>
              <a:gd name="connsiteY160" fmla="*/ 733425 h 1920875"/>
              <a:gd name="connsiteX161" fmla="*/ 873125 w 4775200"/>
              <a:gd name="connsiteY161" fmla="*/ 755650 h 1920875"/>
              <a:gd name="connsiteX162" fmla="*/ 895350 w 4775200"/>
              <a:gd name="connsiteY162" fmla="*/ 755650 h 1920875"/>
              <a:gd name="connsiteX163" fmla="*/ 895350 w 4775200"/>
              <a:gd name="connsiteY163" fmla="*/ 781050 h 1920875"/>
              <a:gd name="connsiteX164" fmla="*/ 990600 w 4775200"/>
              <a:gd name="connsiteY164" fmla="*/ 781050 h 1920875"/>
              <a:gd name="connsiteX165" fmla="*/ 990600 w 4775200"/>
              <a:gd name="connsiteY165" fmla="*/ 796925 h 1920875"/>
              <a:gd name="connsiteX166" fmla="*/ 1031875 w 4775200"/>
              <a:gd name="connsiteY166" fmla="*/ 796925 h 1920875"/>
              <a:gd name="connsiteX167" fmla="*/ 1031875 w 4775200"/>
              <a:gd name="connsiteY167" fmla="*/ 819150 h 1920875"/>
              <a:gd name="connsiteX168" fmla="*/ 1060450 w 4775200"/>
              <a:gd name="connsiteY168" fmla="*/ 819150 h 1920875"/>
              <a:gd name="connsiteX169" fmla="*/ 1060450 w 4775200"/>
              <a:gd name="connsiteY169" fmla="*/ 841375 h 1920875"/>
              <a:gd name="connsiteX170" fmla="*/ 1089025 w 4775200"/>
              <a:gd name="connsiteY170" fmla="*/ 841375 h 1920875"/>
              <a:gd name="connsiteX171" fmla="*/ 1089025 w 4775200"/>
              <a:gd name="connsiteY171" fmla="*/ 873125 h 1920875"/>
              <a:gd name="connsiteX172" fmla="*/ 1155700 w 4775200"/>
              <a:gd name="connsiteY172" fmla="*/ 873125 h 1920875"/>
              <a:gd name="connsiteX173" fmla="*/ 1155700 w 4775200"/>
              <a:gd name="connsiteY173" fmla="*/ 904875 h 1920875"/>
              <a:gd name="connsiteX174" fmla="*/ 1187450 w 4775200"/>
              <a:gd name="connsiteY174" fmla="*/ 904875 h 1920875"/>
              <a:gd name="connsiteX175" fmla="*/ 1187450 w 4775200"/>
              <a:gd name="connsiteY175" fmla="*/ 904875 h 1920875"/>
              <a:gd name="connsiteX176" fmla="*/ 1206500 w 4775200"/>
              <a:gd name="connsiteY176" fmla="*/ 923925 h 1920875"/>
              <a:gd name="connsiteX177" fmla="*/ 1206500 w 4775200"/>
              <a:gd name="connsiteY177" fmla="*/ 946150 h 1920875"/>
              <a:gd name="connsiteX178" fmla="*/ 1241425 w 4775200"/>
              <a:gd name="connsiteY178" fmla="*/ 946150 h 1920875"/>
              <a:gd name="connsiteX179" fmla="*/ 1241425 w 4775200"/>
              <a:gd name="connsiteY179" fmla="*/ 962025 h 1920875"/>
              <a:gd name="connsiteX180" fmla="*/ 1295400 w 4775200"/>
              <a:gd name="connsiteY180" fmla="*/ 962025 h 1920875"/>
              <a:gd name="connsiteX181" fmla="*/ 1295400 w 4775200"/>
              <a:gd name="connsiteY181" fmla="*/ 987425 h 1920875"/>
              <a:gd name="connsiteX182" fmla="*/ 1327150 w 4775200"/>
              <a:gd name="connsiteY182" fmla="*/ 987425 h 1920875"/>
              <a:gd name="connsiteX183" fmla="*/ 1343025 w 4775200"/>
              <a:gd name="connsiteY183" fmla="*/ 1003300 h 1920875"/>
              <a:gd name="connsiteX184" fmla="*/ 1384300 w 4775200"/>
              <a:gd name="connsiteY184" fmla="*/ 1003300 h 1920875"/>
              <a:gd name="connsiteX185" fmla="*/ 1384300 w 4775200"/>
              <a:gd name="connsiteY185" fmla="*/ 1028700 h 1920875"/>
              <a:gd name="connsiteX186" fmla="*/ 1457325 w 4775200"/>
              <a:gd name="connsiteY186" fmla="*/ 1028700 h 1920875"/>
              <a:gd name="connsiteX187" fmla="*/ 1457325 w 4775200"/>
              <a:gd name="connsiteY187" fmla="*/ 1063625 h 1920875"/>
              <a:gd name="connsiteX188" fmla="*/ 1457325 w 4775200"/>
              <a:gd name="connsiteY188" fmla="*/ 1063625 h 1920875"/>
              <a:gd name="connsiteX189" fmla="*/ 1489075 w 4775200"/>
              <a:gd name="connsiteY189" fmla="*/ 1063625 h 1920875"/>
              <a:gd name="connsiteX190" fmla="*/ 1489075 w 4775200"/>
              <a:gd name="connsiteY190" fmla="*/ 1095375 h 1920875"/>
              <a:gd name="connsiteX191" fmla="*/ 1609725 w 4775200"/>
              <a:gd name="connsiteY191" fmla="*/ 1095375 h 1920875"/>
              <a:gd name="connsiteX192" fmla="*/ 1609725 w 4775200"/>
              <a:gd name="connsiteY192" fmla="*/ 1095375 h 1920875"/>
              <a:gd name="connsiteX193" fmla="*/ 1609725 w 4775200"/>
              <a:gd name="connsiteY193" fmla="*/ 1127125 h 1920875"/>
              <a:gd name="connsiteX194" fmla="*/ 1714500 w 4775200"/>
              <a:gd name="connsiteY194" fmla="*/ 1127125 h 1920875"/>
              <a:gd name="connsiteX195" fmla="*/ 1714500 w 4775200"/>
              <a:gd name="connsiteY195" fmla="*/ 1127125 h 1920875"/>
              <a:gd name="connsiteX196" fmla="*/ 1803400 w 4775200"/>
              <a:gd name="connsiteY196" fmla="*/ 1181100 h 1920875"/>
              <a:gd name="connsiteX197" fmla="*/ 1901825 w 4775200"/>
              <a:gd name="connsiteY197" fmla="*/ 1181100 h 1920875"/>
              <a:gd name="connsiteX198" fmla="*/ 1908175 w 4775200"/>
              <a:gd name="connsiteY198" fmla="*/ 1212850 h 1920875"/>
              <a:gd name="connsiteX199" fmla="*/ 2085975 w 4775200"/>
              <a:gd name="connsiteY199" fmla="*/ 1212850 h 1920875"/>
              <a:gd name="connsiteX200" fmla="*/ 2085975 w 4775200"/>
              <a:gd name="connsiteY200" fmla="*/ 1241425 h 1920875"/>
              <a:gd name="connsiteX201" fmla="*/ 2149475 w 4775200"/>
              <a:gd name="connsiteY201" fmla="*/ 1241425 h 1920875"/>
              <a:gd name="connsiteX202" fmla="*/ 2159000 w 4775200"/>
              <a:gd name="connsiteY202" fmla="*/ 1250950 h 1920875"/>
              <a:gd name="connsiteX203" fmla="*/ 2187575 w 4775200"/>
              <a:gd name="connsiteY203" fmla="*/ 1279525 h 1920875"/>
              <a:gd name="connsiteX204" fmla="*/ 2266950 w 4775200"/>
              <a:gd name="connsiteY204" fmla="*/ 1279525 h 1920875"/>
              <a:gd name="connsiteX205" fmla="*/ 2276475 w 4775200"/>
              <a:gd name="connsiteY205" fmla="*/ 1289050 h 1920875"/>
              <a:gd name="connsiteX206" fmla="*/ 2336800 w 4775200"/>
              <a:gd name="connsiteY206" fmla="*/ 1289050 h 1920875"/>
              <a:gd name="connsiteX207" fmla="*/ 2336800 w 4775200"/>
              <a:gd name="connsiteY207" fmla="*/ 1327150 h 1920875"/>
              <a:gd name="connsiteX208" fmla="*/ 2374900 w 4775200"/>
              <a:gd name="connsiteY208" fmla="*/ 1327150 h 1920875"/>
              <a:gd name="connsiteX209" fmla="*/ 2374900 w 4775200"/>
              <a:gd name="connsiteY209" fmla="*/ 1358900 h 1920875"/>
              <a:gd name="connsiteX210" fmla="*/ 2454275 w 4775200"/>
              <a:gd name="connsiteY210" fmla="*/ 1358900 h 1920875"/>
              <a:gd name="connsiteX211" fmla="*/ 2498725 w 4775200"/>
              <a:gd name="connsiteY211" fmla="*/ 1403350 h 1920875"/>
              <a:gd name="connsiteX212" fmla="*/ 2555875 w 4775200"/>
              <a:gd name="connsiteY212" fmla="*/ 1403350 h 1920875"/>
              <a:gd name="connsiteX213" fmla="*/ 2555875 w 4775200"/>
              <a:gd name="connsiteY213" fmla="*/ 1450975 h 1920875"/>
              <a:gd name="connsiteX214" fmla="*/ 2603500 w 4775200"/>
              <a:gd name="connsiteY214" fmla="*/ 1450975 h 1920875"/>
              <a:gd name="connsiteX215" fmla="*/ 2603500 w 4775200"/>
              <a:gd name="connsiteY215" fmla="*/ 1470025 h 1920875"/>
              <a:gd name="connsiteX216" fmla="*/ 2660650 w 4775200"/>
              <a:gd name="connsiteY216" fmla="*/ 1470025 h 1920875"/>
              <a:gd name="connsiteX217" fmla="*/ 2660650 w 4775200"/>
              <a:gd name="connsiteY217" fmla="*/ 1485900 h 1920875"/>
              <a:gd name="connsiteX218" fmla="*/ 2806700 w 4775200"/>
              <a:gd name="connsiteY218" fmla="*/ 1485900 h 1920875"/>
              <a:gd name="connsiteX219" fmla="*/ 2806700 w 4775200"/>
              <a:gd name="connsiteY219" fmla="*/ 1533525 h 1920875"/>
              <a:gd name="connsiteX220" fmla="*/ 2838450 w 4775200"/>
              <a:gd name="connsiteY220" fmla="*/ 1533525 h 1920875"/>
              <a:gd name="connsiteX221" fmla="*/ 2838450 w 4775200"/>
              <a:gd name="connsiteY221" fmla="*/ 1565275 h 1920875"/>
              <a:gd name="connsiteX222" fmla="*/ 2917825 w 4775200"/>
              <a:gd name="connsiteY222" fmla="*/ 1565275 h 1920875"/>
              <a:gd name="connsiteX223" fmla="*/ 2930525 w 4775200"/>
              <a:gd name="connsiteY223" fmla="*/ 1577975 h 1920875"/>
              <a:gd name="connsiteX224" fmla="*/ 2968625 w 4775200"/>
              <a:gd name="connsiteY224" fmla="*/ 1577975 h 1920875"/>
              <a:gd name="connsiteX225" fmla="*/ 2968625 w 4775200"/>
              <a:gd name="connsiteY225" fmla="*/ 1590675 h 1920875"/>
              <a:gd name="connsiteX226" fmla="*/ 3054350 w 4775200"/>
              <a:gd name="connsiteY226" fmla="*/ 1590675 h 1920875"/>
              <a:gd name="connsiteX227" fmla="*/ 3054350 w 4775200"/>
              <a:gd name="connsiteY227" fmla="*/ 1625600 h 1920875"/>
              <a:gd name="connsiteX228" fmla="*/ 3194050 w 4775200"/>
              <a:gd name="connsiteY228" fmla="*/ 1625600 h 1920875"/>
              <a:gd name="connsiteX229" fmla="*/ 3194050 w 4775200"/>
              <a:gd name="connsiteY229" fmla="*/ 1657350 h 1920875"/>
              <a:gd name="connsiteX230" fmla="*/ 3302000 w 4775200"/>
              <a:gd name="connsiteY230" fmla="*/ 1657350 h 1920875"/>
              <a:gd name="connsiteX231" fmla="*/ 3302000 w 4775200"/>
              <a:gd name="connsiteY231" fmla="*/ 1666875 h 1920875"/>
              <a:gd name="connsiteX232" fmla="*/ 3375025 w 4775200"/>
              <a:gd name="connsiteY232" fmla="*/ 1666875 h 1920875"/>
              <a:gd name="connsiteX233" fmla="*/ 3375025 w 4775200"/>
              <a:gd name="connsiteY233" fmla="*/ 1698625 h 1920875"/>
              <a:gd name="connsiteX234" fmla="*/ 3508375 w 4775200"/>
              <a:gd name="connsiteY234" fmla="*/ 1698625 h 1920875"/>
              <a:gd name="connsiteX235" fmla="*/ 3508375 w 4775200"/>
              <a:gd name="connsiteY235" fmla="*/ 1720850 h 1920875"/>
              <a:gd name="connsiteX236" fmla="*/ 3524250 w 4775200"/>
              <a:gd name="connsiteY236" fmla="*/ 1736725 h 1920875"/>
              <a:gd name="connsiteX237" fmla="*/ 3524250 w 4775200"/>
              <a:gd name="connsiteY237" fmla="*/ 1762125 h 1920875"/>
              <a:gd name="connsiteX238" fmla="*/ 3575050 w 4775200"/>
              <a:gd name="connsiteY238" fmla="*/ 1762125 h 1920875"/>
              <a:gd name="connsiteX239" fmla="*/ 3575050 w 4775200"/>
              <a:gd name="connsiteY239" fmla="*/ 1793875 h 1920875"/>
              <a:gd name="connsiteX240" fmla="*/ 3619500 w 4775200"/>
              <a:gd name="connsiteY240" fmla="*/ 1793875 h 1920875"/>
              <a:gd name="connsiteX241" fmla="*/ 3619500 w 4775200"/>
              <a:gd name="connsiteY241" fmla="*/ 1835150 h 1920875"/>
              <a:gd name="connsiteX242" fmla="*/ 3752850 w 4775200"/>
              <a:gd name="connsiteY242" fmla="*/ 1835150 h 1920875"/>
              <a:gd name="connsiteX243" fmla="*/ 3752850 w 4775200"/>
              <a:gd name="connsiteY243" fmla="*/ 1857375 h 1920875"/>
              <a:gd name="connsiteX244" fmla="*/ 3911600 w 4775200"/>
              <a:gd name="connsiteY244" fmla="*/ 1857375 h 1920875"/>
              <a:gd name="connsiteX245" fmla="*/ 3911600 w 4775200"/>
              <a:gd name="connsiteY245" fmla="*/ 1879600 h 1920875"/>
              <a:gd name="connsiteX246" fmla="*/ 4702175 w 4775200"/>
              <a:gd name="connsiteY246" fmla="*/ 1914525 h 1920875"/>
              <a:gd name="connsiteX247" fmla="*/ 4772025 w 4775200"/>
              <a:gd name="connsiteY247" fmla="*/ 1920875 h 1920875"/>
              <a:gd name="connsiteX248" fmla="*/ 4775200 w 4775200"/>
              <a:gd name="connsiteY248" fmla="*/ 1533525 h 1920875"/>
              <a:gd name="connsiteX0" fmla="*/ 4775200 w 4775200"/>
              <a:gd name="connsiteY0" fmla="*/ 1533525 h 1920875"/>
              <a:gd name="connsiteX1" fmla="*/ 4692650 w 4775200"/>
              <a:gd name="connsiteY1" fmla="*/ 1533525 h 1920875"/>
              <a:gd name="connsiteX2" fmla="*/ 4692650 w 4775200"/>
              <a:gd name="connsiteY2" fmla="*/ 1495425 h 1920875"/>
              <a:gd name="connsiteX3" fmla="*/ 3911600 w 4775200"/>
              <a:gd name="connsiteY3" fmla="*/ 1495425 h 1920875"/>
              <a:gd name="connsiteX4" fmla="*/ 3911600 w 4775200"/>
              <a:gd name="connsiteY4" fmla="*/ 1470025 h 1920875"/>
              <a:gd name="connsiteX5" fmla="*/ 3727450 w 4775200"/>
              <a:gd name="connsiteY5" fmla="*/ 1470025 h 1920875"/>
              <a:gd name="connsiteX6" fmla="*/ 3727450 w 4775200"/>
              <a:gd name="connsiteY6" fmla="*/ 1457325 h 1920875"/>
              <a:gd name="connsiteX7" fmla="*/ 3609975 w 4775200"/>
              <a:gd name="connsiteY7" fmla="*/ 1457325 h 1920875"/>
              <a:gd name="connsiteX8" fmla="*/ 3609975 w 4775200"/>
              <a:gd name="connsiteY8" fmla="*/ 1435100 h 1920875"/>
              <a:gd name="connsiteX9" fmla="*/ 3552825 w 4775200"/>
              <a:gd name="connsiteY9" fmla="*/ 1435100 h 1920875"/>
              <a:gd name="connsiteX10" fmla="*/ 3552825 w 4775200"/>
              <a:gd name="connsiteY10" fmla="*/ 1393825 h 1920875"/>
              <a:gd name="connsiteX11" fmla="*/ 3543300 w 4775200"/>
              <a:gd name="connsiteY11" fmla="*/ 1393825 h 1920875"/>
              <a:gd name="connsiteX12" fmla="*/ 3543300 w 4775200"/>
              <a:gd name="connsiteY12" fmla="*/ 1374775 h 1920875"/>
              <a:gd name="connsiteX13" fmla="*/ 3517900 w 4775200"/>
              <a:gd name="connsiteY13" fmla="*/ 1374775 h 1920875"/>
              <a:gd name="connsiteX14" fmla="*/ 3517900 w 4775200"/>
              <a:gd name="connsiteY14" fmla="*/ 1330325 h 1920875"/>
              <a:gd name="connsiteX15" fmla="*/ 3390900 w 4775200"/>
              <a:gd name="connsiteY15" fmla="*/ 1330325 h 1920875"/>
              <a:gd name="connsiteX16" fmla="*/ 3390900 w 4775200"/>
              <a:gd name="connsiteY16" fmla="*/ 1317625 h 1920875"/>
              <a:gd name="connsiteX17" fmla="*/ 3302000 w 4775200"/>
              <a:gd name="connsiteY17" fmla="*/ 1317625 h 1920875"/>
              <a:gd name="connsiteX18" fmla="*/ 3302000 w 4775200"/>
              <a:gd name="connsiteY18" fmla="*/ 1285875 h 1920875"/>
              <a:gd name="connsiteX19" fmla="*/ 3216275 w 4775200"/>
              <a:gd name="connsiteY19" fmla="*/ 1285875 h 1920875"/>
              <a:gd name="connsiteX20" fmla="*/ 3216275 w 4775200"/>
              <a:gd name="connsiteY20" fmla="*/ 1270000 h 1920875"/>
              <a:gd name="connsiteX21" fmla="*/ 3187700 w 4775200"/>
              <a:gd name="connsiteY21" fmla="*/ 1270000 h 1920875"/>
              <a:gd name="connsiteX22" fmla="*/ 3181350 w 4775200"/>
              <a:gd name="connsiteY22" fmla="*/ 1263650 h 1920875"/>
              <a:gd name="connsiteX23" fmla="*/ 3159125 w 4775200"/>
              <a:gd name="connsiteY23" fmla="*/ 1263650 h 1920875"/>
              <a:gd name="connsiteX24" fmla="*/ 3159125 w 4775200"/>
              <a:gd name="connsiteY24" fmla="*/ 1244600 h 1920875"/>
              <a:gd name="connsiteX25" fmla="*/ 3057525 w 4775200"/>
              <a:gd name="connsiteY25" fmla="*/ 1244600 h 1920875"/>
              <a:gd name="connsiteX26" fmla="*/ 3057525 w 4775200"/>
              <a:gd name="connsiteY26" fmla="*/ 1228725 h 1920875"/>
              <a:gd name="connsiteX27" fmla="*/ 2974975 w 4775200"/>
              <a:gd name="connsiteY27" fmla="*/ 1228725 h 1920875"/>
              <a:gd name="connsiteX28" fmla="*/ 2974975 w 4775200"/>
              <a:gd name="connsiteY28" fmla="*/ 1216025 h 1920875"/>
              <a:gd name="connsiteX29" fmla="*/ 2908300 w 4775200"/>
              <a:gd name="connsiteY29" fmla="*/ 1216025 h 1920875"/>
              <a:gd name="connsiteX30" fmla="*/ 2908300 w 4775200"/>
              <a:gd name="connsiteY30" fmla="*/ 1196975 h 1920875"/>
              <a:gd name="connsiteX31" fmla="*/ 2876550 w 4775200"/>
              <a:gd name="connsiteY31" fmla="*/ 1196975 h 1920875"/>
              <a:gd name="connsiteX32" fmla="*/ 2876550 w 4775200"/>
              <a:gd name="connsiteY32" fmla="*/ 1174750 h 1920875"/>
              <a:gd name="connsiteX33" fmla="*/ 2806700 w 4775200"/>
              <a:gd name="connsiteY33" fmla="*/ 1174750 h 1920875"/>
              <a:gd name="connsiteX34" fmla="*/ 2806700 w 4775200"/>
              <a:gd name="connsiteY34" fmla="*/ 1127125 h 1920875"/>
              <a:gd name="connsiteX35" fmla="*/ 2670175 w 4775200"/>
              <a:gd name="connsiteY35" fmla="*/ 1127125 h 1920875"/>
              <a:gd name="connsiteX36" fmla="*/ 2670175 w 4775200"/>
              <a:gd name="connsiteY36" fmla="*/ 1098550 h 1920875"/>
              <a:gd name="connsiteX37" fmla="*/ 2562225 w 4775200"/>
              <a:gd name="connsiteY37" fmla="*/ 1098550 h 1920875"/>
              <a:gd name="connsiteX38" fmla="*/ 2562225 w 4775200"/>
              <a:gd name="connsiteY38" fmla="*/ 1050925 h 1920875"/>
              <a:gd name="connsiteX39" fmla="*/ 2498725 w 4775200"/>
              <a:gd name="connsiteY39" fmla="*/ 1050925 h 1920875"/>
              <a:gd name="connsiteX40" fmla="*/ 2498725 w 4775200"/>
              <a:gd name="connsiteY40" fmla="*/ 1050925 h 1920875"/>
              <a:gd name="connsiteX41" fmla="*/ 2498725 w 4775200"/>
              <a:gd name="connsiteY41" fmla="*/ 1050925 h 1920875"/>
              <a:gd name="connsiteX42" fmla="*/ 2498725 w 4775200"/>
              <a:gd name="connsiteY42" fmla="*/ 1050925 h 1920875"/>
              <a:gd name="connsiteX43" fmla="*/ 2498725 w 4775200"/>
              <a:gd name="connsiteY43" fmla="*/ 1022350 h 1920875"/>
              <a:gd name="connsiteX44" fmla="*/ 2428875 w 4775200"/>
              <a:gd name="connsiteY44" fmla="*/ 1022350 h 1920875"/>
              <a:gd name="connsiteX45" fmla="*/ 2428875 w 4775200"/>
              <a:gd name="connsiteY45" fmla="*/ 996950 h 1920875"/>
              <a:gd name="connsiteX46" fmla="*/ 2378075 w 4775200"/>
              <a:gd name="connsiteY46" fmla="*/ 996950 h 1920875"/>
              <a:gd name="connsiteX47" fmla="*/ 2378075 w 4775200"/>
              <a:gd name="connsiteY47" fmla="*/ 965200 h 1920875"/>
              <a:gd name="connsiteX48" fmla="*/ 2333625 w 4775200"/>
              <a:gd name="connsiteY48" fmla="*/ 965200 h 1920875"/>
              <a:gd name="connsiteX49" fmla="*/ 2333625 w 4775200"/>
              <a:gd name="connsiteY49" fmla="*/ 946150 h 1920875"/>
              <a:gd name="connsiteX50" fmla="*/ 2286000 w 4775200"/>
              <a:gd name="connsiteY50" fmla="*/ 946150 h 1920875"/>
              <a:gd name="connsiteX51" fmla="*/ 2219325 w 4775200"/>
              <a:gd name="connsiteY51" fmla="*/ 946150 h 1920875"/>
              <a:gd name="connsiteX52" fmla="*/ 2219325 w 4775200"/>
              <a:gd name="connsiteY52" fmla="*/ 914400 h 1920875"/>
              <a:gd name="connsiteX53" fmla="*/ 2171700 w 4775200"/>
              <a:gd name="connsiteY53" fmla="*/ 914400 h 1920875"/>
              <a:gd name="connsiteX54" fmla="*/ 2171700 w 4775200"/>
              <a:gd name="connsiteY54" fmla="*/ 901700 h 1920875"/>
              <a:gd name="connsiteX55" fmla="*/ 2143125 w 4775200"/>
              <a:gd name="connsiteY55" fmla="*/ 901700 h 1920875"/>
              <a:gd name="connsiteX56" fmla="*/ 2143125 w 4775200"/>
              <a:gd name="connsiteY56" fmla="*/ 901700 h 1920875"/>
              <a:gd name="connsiteX57" fmla="*/ 2089150 w 4775200"/>
              <a:gd name="connsiteY57" fmla="*/ 901700 h 1920875"/>
              <a:gd name="connsiteX58" fmla="*/ 2089150 w 4775200"/>
              <a:gd name="connsiteY58" fmla="*/ 879475 h 1920875"/>
              <a:gd name="connsiteX59" fmla="*/ 1927225 w 4775200"/>
              <a:gd name="connsiteY59" fmla="*/ 879475 h 1920875"/>
              <a:gd name="connsiteX60" fmla="*/ 1927225 w 4775200"/>
              <a:gd name="connsiteY60" fmla="*/ 879475 h 1920875"/>
              <a:gd name="connsiteX61" fmla="*/ 1927225 w 4775200"/>
              <a:gd name="connsiteY61" fmla="*/ 847725 h 1920875"/>
              <a:gd name="connsiteX62" fmla="*/ 1793875 w 4775200"/>
              <a:gd name="connsiteY62" fmla="*/ 847725 h 1920875"/>
              <a:gd name="connsiteX63" fmla="*/ 1736725 w 4775200"/>
              <a:gd name="connsiteY63" fmla="*/ 800100 h 1920875"/>
              <a:gd name="connsiteX64" fmla="*/ 1692275 w 4775200"/>
              <a:gd name="connsiteY64" fmla="*/ 800100 h 1920875"/>
              <a:gd name="connsiteX65" fmla="*/ 1692275 w 4775200"/>
              <a:gd name="connsiteY65" fmla="*/ 800100 h 1920875"/>
              <a:gd name="connsiteX66" fmla="*/ 1682750 w 4775200"/>
              <a:gd name="connsiteY66" fmla="*/ 774700 h 1920875"/>
              <a:gd name="connsiteX67" fmla="*/ 1606550 w 4775200"/>
              <a:gd name="connsiteY67" fmla="*/ 781050 h 1920875"/>
              <a:gd name="connsiteX68" fmla="*/ 1612900 w 4775200"/>
              <a:gd name="connsiteY68" fmla="*/ 762000 h 1920875"/>
              <a:gd name="connsiteX69" fmla="*/ 1479550 w 4775200"/>
              <a:gd name="connsiteY69" fmla="*/ 765175 h 1920875"/>
              <a:gd name="connsiteX70" fmla="*/ 1479550 w 4775200"/>
              <a:gd name="connsiteY70" fmla="*/ 733425 h 1920875"/>
              <a:gd name="connsiteX71" fmla="*/ 1454150 w 4775200"/>
              <a:gd name="connsiteY71" fmla="*/ 733425 h 1920875"/>
              <a:gd name="connsiteX72" fmla="*/ 1454150 w 4775200"/>
              <a:gd name="connsiteY72" fmla="*/ 711200 h 1920875"/>
              <a:gd name="connsiteX73" fmla="*/ 1371600 w 4775200"/>
              <a:gd name="connsiteY73" fmla="*/ 711200 h 1920875"/>
              <a:gd name="connsiteX74" fmla="*/ 1371600 w 4775200"/>
              <a:gd name="connsiteY74" fmla="*/ 688975 h 1920875"/>
              <a:gd name="connsiteX75" fmla="*/ 1330325 w 4775200"/>
              <a:gd name="connsiteY75" fmla="*/ 688975 h 1920875"/>
              <a:gd name="connsiteX76" fmla="*/ 1330325 w 4775200"/>
              <a:gd name="connsiteY76" fmla="*/ 688975 h 1920875"/>
              <a:gd name="connsiteX77" fmla="*/ 1295400 w 4775200"/>
              <a:gd name="connsiteY77" fmla="*/ 654050 h 1920875"/>
              <a:gd name="connsiteX78" fmla="*/ 1241425 w 4775200"/>
              <a:gd name="connsiteY78" fmla="*/ 654050 h 1920875"/>
              <a:gd name="connsiteX79" fmla="*/ 1241425 w 4775200"/>
              <a:gd name="connsiteY79" fmla="*/ 654050 h 1920875"/>
              <a:gd name="connsiteX80" fmla="*/ 1241425 w 4775200"/>
              <a:gd name="connsiteY80" fmla="*/ 628650 h 1920875"/>
              <a:gd name="connsiteX81" fmla="*/ 1190625 w 4775200"/>
              <a:gd name="connsiteY81" fmla="*/ 628650 h 1920875"/>
              <a:gd name="connsiteX82" fmla="*/ 1190625 w 4775200"/>
              <a:gd name="connsiteY82" fmla="*/ 593725 h 1920875"/>
              <a:gd name="connsiteX83" fmla="*/ 1139825 w 4775200"/>
              <a:gd name="connsiteY83" fmla="*/ 568325 h 1920875"/>
              <a:gd name="connsiteX84" fmla="*/ 1082675 w 4775200"/>
              <a:gd name="connsiteY84" fmla="*/ 568325 h 1920875"/>
              <a:gd name="connsiteX85" fmla="*/ 1069975 w 4775200"/>
              <a:gd name="connsiteY85" fmla="*/ 527050 h 1920875"/>
              <a:gd name="connsiteX86" fmla="*/ 1016000 w 4775200"/>
              <a:gd name="connsiteY86" fmla="*/ 511175 h 1920875"/>
              <a:gd name="connsiteX87" fmla="*/ 993775 w 4775200"/>
              <a:gd name="connsiteY87" fmla="*/ 511175 h 1920875"/>
              <a:gd name="connsiteX88" fmla="*/ 993775 w 4775200"/>
              <a:gd name="connsiteY88" fmla="*/ 485775 h 1920875"/>
              <a:gd name="connsiteX89" fmla="*/ 892175 w 4775200"/>
              <a:gd name="connsiteY89" fmla="*/ 485775 h 1920875"/>
              <a:gd name="connsiteX90" fmla="*/ 866775 w 4775200"/>
              <a:gd name="connsiteY90" fmla="*/ 450850 h 1920875"/>
              <a:gd name="connsiteX91" fmla="*/ 831850 w 4775200"/>
              <a:gd name="connsiteY91" fmla="*/ 450850 h 1920875"/>
              <a:gd name="connsiteX92" fmla="*/ 831850 w 4775200"/>
              <a:gd name="connsiteY92" fmla="*/ 450850 h 1920875"/>
              <a:gd name="connsiteX93" fmla="*/ 831850 w 4775200"/>
              <a:gd name="connsiteY93" fmla="*/ 422275 h 1920875"/>
              <a:gd name="connsiteX94" fmla="*/ 781050 w 4775200"/>
              <a:gd name="connsiteY94" fmla="*/ 422275 h 1920875"/>
              <a:gd name="connsiteX95" fmla="*/ 781050 w 4775200"/>
              <a:gd name="connsiteY95" fmla="*/ 396875 h 1920875"/>
              <a:gd name="connsiteX96" fmla="*/ 711200 w 4775200"/>
              <a:gd name="connsiteY96" fmla="*/ 396875 h 1920875"/>
              <a:gd name="connsiteX97" fmla="*/ 711200 w 4775200"/>
              <a:gd name="connsiteY97" fmla="*/ 396875 h 1920875"/>
              <a:gd name="connsiteX98" fmla="*/ 711200 w 4775200"/>
              <a:gd name="connsiteY98" fmla="*/ 396875 h 1920875"/>
              <a:gd name="connsiteX99" fmla="*/ 711200 w 4775200"/>
              <a:gd name="connsiteY99" fmla="*/ 374650 h 1920875"/>
              <a:gd name="connsiteX100" fmla="*/ 657225 w 4775200"/>
              <a:gd name="connsiteY100" fmla="*/ 374650 h 1920875"/>
              <a:gd name="connsiteX101" fmla="*/ 657225 w 4775200"/>
              <a:gd name="connsiteY101" fmla="*/ 352425 h 1920875"/>
              <a:gd name="connsiteX102" fmla="*/ 590550 w 4775200"/>
              <a:gd name="connsiteY102" fmla="*/ 352425 h 1920875"/>
              <a:gd name="connsiteX103" fmla="*/ 590550 w 4775200"/>
              <a:gd name="connsiteY103" fmla="*/ 327025 h 1920875"/>
              <a:gd name="connsiteX104" fmla="*/ 539750 w 4775200"/>
              <a:gd name="connsiteY104" fmla="*/ 327025 h 1920875"/>
              <a:gd name="connsiteX105" fmla="*/ 488950 w 4775200"/>
              <a:gd name="connsiteY105" fmla="*/ 250825 h 1920875"/>
              <a:gd name="connsiteX106" fmla="*/ 476250 w 4775200"/>
              <a:gd name="connsiteY106" fmla="*/ 225425 h 1920875"/>
              <a:gd name="connsiteX107" fmla="*/ 431800 w 4775200"/>
              <a:gd name="connsiteY107" fmla="*/ 225425 h 1920875"/>
              <a:gd name="connsiteX108" fmla="*/ 431800 w 4775200"/>
              <a:gd name="connsiteY108" fmla="*/ 190500 h 1920875"/>
              <a:gd name="connsiteX109" fmla="*/ 365125 w 4775200"/>
              <a:gd name="connsiteY109" fmla="*/ 190500 h 1920875"/>
              <a:gd name="connsiteX110" fmla="*/ 365125 w 4775200"/>
              <a:gd name="connsiteY110" fmla="*/ 149225 h 1920875"/>
              <a:gd name="connsiteX111" fmla="*/ 349250 w 4775200"/>
              <a:gd name="connsiteY111" fmla="*/ 149225 h 1920875"/>
              <a:gd name="connsiteX112" fmla="*/ 349250 w 4775200"/>
              <a:gd name="connsiteY112" fmla="*/ 104775 h 1920875"/>
              <a:gd name="connsiteX113" fmla="*/ 311150 w 4775200"/>
              <a:gd name="connsiteY113" fmla="*/ 104775 h 1920875"/>
              <a:gd name="connsiteX114" fmla="*/ 311150 w 4775200"/>
              <a:gd name="connsiteY114" fmla="*/ 50800 h 1920875"/>
              <a:gd name="connsiteX115" fmla="*/ 146050 w 4775200"/>
              <a:gd name="connsiteY115" fmla="*/ 50800 h 1920875"/>
              <a:gd name="connsiteX116" fmla="*/ 111125 w 4775200"/>
              <a:gd name="connsiteY116" fmla="*/ 0 h 1920875"/>
              <a:gd name="connsiteX117" fmla="*/ 0 w 4775200"/>
              <a:gd name="connsiteY117" fmla="*/ 0 h 1920875"/>
              <a:gd name="connsiteX118" fmla="*/ 0 w 4775200"/>
              <a:gd name="connsiteY118" fmla="*/ 31750 h 1920875"/>
              <a:gd name="connsiteX119" fmla="*/ 50800 w 4775200"/>
              <a:gd name="connsiteY119" fmla="*/ 31750 h 1920875"/>
              <a:gd name="connsiteX120" fmla="*/ 50800 w 4775200"/>
              <a:gd name="connsiteY120" fmla="*/ 92075 h 1920875"/>
              <a:gd name="connsiteX121" fmla="*/ 184150 w 4775200"/>
              <a:gd name="connsiteY121" fmla="*/ 92075 h 1920875"/>
              <a:gd name="connsiteX122" fmla="*/ 184150 w 4775200"/>
              <a:gd name="connsiteY122" fmla="*/ 114300 h 1920875"/>
              <a:gd name="connsiteX123" fmla="*/ 215900 w 4775200"/>
              <a:gd name="connsiteY123" fmla="*/ 114300 h 1920875"/>
              <a:gd name="connsiteX124" fmla="*/ 215900 w 4775200"/>
              <a:gd name="connsiteY124" fmla="*/ 158750 h 1920875"/>
              <a:gd name="connsiteX125" fmla="*/ 263525 w 4775200"/>
              <a:gd name="connsiteY125" fmla="*/ 158750 h 1920875"/>
              <a:gd name="connsiteX126" fmla="*/ 263525 w 4775200"/>
              <a:gd name="connsiteY126" fmla="*/ 177800 h 1920875"/>
              <a:gd name="connsiteX127" fmla="*/ 314325 w 4775200"/>
              <a:gd name="connsiteY127" fmla="*/ 177800 h 1920875"/>
              <a:gd name="connsiteX128" fmla="*/ 314325 w 4775200"/>
              <a:gd name="connsiteY128" fmla="*/ 257175 h 1920875"/>
              <a:gd name="connsiteX129" fmla="*/ 365125 w 4775200"/>
              <a:gd name="connsiteY129" fmla="*/ 257175 h 1920875"/>
              <a:gd name="connsiteX130" fmla="*/ 365125 w 4775200"/>
              <a:gd name="connsiteY130" fmla="*/ 304800 h 1920875"/>
              <a:gd name="connsiteX131" fmla="*/ 393700 w 4775200"/>
              <a:gd name="connsiteY131" fmla="*/ 304800 h 1920875"/>
              <a:gd name="connsiteX132" fmla="*/ 393700 w 4775200"/>
              <a:gd name="connsiteY132" fmla="*/ 355600 h 1920875"/>
              <a:gd name="connsiteX133" fmla="*/ 412750 w 4775200"/>
              <a:gd name="connsiteY133" fmla="*/ 355600 h 1920875"/>
              <a:gd name="connsiteX134" fmla="*/ 412750 w 4775200"/>
              <a:gd name="connsiteY134" fmla="*/ 387350 h 1920875"/>
              <a:gd name="connsiteX135" fmla="*/ 412750 w 4775200"/>
              <a:gd name="connsiteY135" fmla="*/ 387350 h 1920875"/>
              <a:gd name="connsiteX136" fmla="*/ 434975 w 4775200"/>
              <a:gd name="connsiteY136" fmla="*/ 387350 h 1920875"/>
              <a:gd name="connsiteX137" fmla="*/ 434975 w 4775200"/>
              <a:gd name="connsiteY137" fmla="*/ 419100 h 1920875"/>
              <a:gd name="connsiteX138" fmla="*/ 457200 w 4775200"/>
              <a:gd name="connsiteY138" fmla="*/ 419100 h 1920875"/>
              <a:gd name="connsiteX139" fmla="*/ 457200 w 4775200"/>
              <a:gd name="connsiteY139" fmla="*/ 441325 h 1920875"/>
              <a:gd name="connsiteX140" fmla="*/ 479425 w 4775200"/>
              <a:gd name="connsiteY140" fmla="*/ 441325 h 1920875"/>
              <a:gd name="connsiteX141" fmla="*/ 479425 w 4775200"/>
              <a:gd name="connsiteY141" fmla="*/ 469900 h 1920875"/>
              <a:gd name="connsiteX142" fmla="*/ 492125 w 4775200"/>
              <a:gd name="connsiteY142" fmla="*/ 469900 h 1920875"/>
              <a:gd name="connsiteX143" fmla="*/ 492125 w 4775200"/>
              <a:gd name="connsiteY143" fmla="*/ 498475 h 1920875"/>
              <a:gd name="connsiteX144" fmla="*/ 520700 w 4775200"/>
              <a:gd name="connsiteY144" fmla="*/ 498475 h 1920875"/>
              <a:gd name="connsiteX145" fmla="*/ 520700 w 4775200"/>
              <a:gd name="connsiteY145" fmla="*/ 539750 h 1920875"/>
              <a:gd name="connsiteX146" fmla="*/ 549275 w 4775200"/>
              <a:gd name="connsiteY146" fmla="*/ 539750 h 1920875"/>
              <a:gd name="connsiteX147" fmla="*/ 549275 w 4775200"/>
              <a:gd name="connsiteY147" fmla="*/ 574675 h 1920875"/>
              <a:gd name="connsiteX148" fmla="*/ 568325 w 4775200"/>
              <a:gd name="connsiteY148" fmla="*/ 574675 h 1920875"/>
              <a:gd name="connsiteX149" fmla="*/ 600075 w 4775200"/>
              <a:gd name="connsiteY149" fmla="*/ 606425 h 1920875"/>
              <a:gd name="connsiteX150" fmla="*/ 650875 w 4775200"/>
              <a:gd name="connsiteY150" fmla="*/ 606425 h 1920875"/>
              <a:gd name="connsiteX151" fmla="*/ 650875 w 4775200"/>
              <a:gd name="connsiteY151" fmla="*/ 625475 h 1920875"/>
              <a:gd name="connsiteX152" fmla="*/ 676275 w 4775200"/>
              <a:gd name="connsiteY152" fmla="*/ 625475 h 1920875"/>
              <a:gd name="connsiteX153" fmla="*/ 676275 w 4775200"/>
              <a:gd name="connsiteY153" fmla="*/ 638175 h 1920875"/>
              <a:gd name="connsiteX154" fmla="*/ 714375 w 4775200"/>
              <a:gd name="connsiteY154" fmla="*/ 638175 h 1920875"/>
              <a:gd name="connsiteX155" fmla="*/ 714375 w 4775200"/>
              <a:gd name="connsiteY155" fmla="*/ 682625 h 1920875"/>
              <a:gd name="connsiteX156" fmla="*/ 790575 w 4775200"/>
              <a:gd name="connsiteY156" fmla="*/ 682625 h 1920875"/>
              <a:gd name="connsiteX157" fmla="*/ 790575 w 4775200"/>
              <a:gd name="connsiteY157" fmla="*/ 711200 h 1920875"/>
              <a:gd name="connsiteX158" fmla="*/ 835025 w 4775200"/>
              <a:gd name="connsiteY158" fmla="*/ 711200 h 1920875"/>
              <a:gd name="connsiteX159" fmla="*/ 835025 w 4775200"/>
              <a:gd name="connsiteY159" fmla="*/ 733425 h 1920875"/>
              <a:gd name="connsiteX160" fmla="*/ 873125 w 4775200"/>
              <a:gd name="connsiteY160" fmla="*/ 733425 h 1920875"/>
              <a:gd name="connsiteX161" fmla="*/ 873125 w 4775200"/>
              <a:gd name="connsiteY161" fmla="*/ 755650 h 1920875"/>
              <a:gd name="connsiteX162" fmla="*/ 895350 w 4775200"/>
              <a:gd name="connsiteY162" fmla="*/ 755650 h 1920875"/>
              <a:gd name="connsiteX163" fmla="*/ 895350 w 4775200"/>
              <a:gd name="connsiteY163" fmla="*/ 781050 h 1920875"/>
              <a:gd name="connsiteX164" fmla="*/ 990600 w 4775200"/>
              <a:gd name="connsiteY164" fmla="*/ 781050 h 1920875"/>
              <a:gd name="connsiteX165" fmla="*/ 990600 w 4775200"/>
              <a:gd name="connsiteY165" fmla="*/ 796925 h 1920875"/>
              <a:gd name="connsiteX166" fmla="*/ 1031875 w 4775200"/>
              <a:gd name="connsiteY166" fmla="*/ 796925 h 1920875"/>
              <a:gd name="connsiteX167" fmla="*/ 1031875 w 4775200"/>
              <a:gd name="connsiteY167" fmla="*/ 819150 h 1920875"/>
              <a:gd name="connsiteX168" fmla="*/ 1060450 w 4775200"/>
              <a:gd name="connsiteY168" fmla="*/ 819150 h 1920875"/>
              <a:gd name="connsiteX169" fmla="*/ 1060450 w 4775200"/>
              <a:gd name="connsiteY169" fmla="*/ 841375 h 1920875"/>
              <a:gd name="connsiteX170" fmla="*/ 1089025 w 4775200"/>
              <a:gd name="connsiteY170" fmla="*/ 841375 h 1920875"/>
              <a:gd name="connsiteX171" fmla="*/ 1089025 w 4775200"/>
              <a:gd name="connsiteY171" fmla="*/ 873125 h 1920875"/>
              <a:gd name="connsiteX172" fmla="*/ 1155700 w 4775200"/>
              <a:gd name="connsiteY172" fmla="*/ 873125 h 1920875"/>
              <a:gd name="connsiteX173" fmla="*/ 1155700 w 4775200"/>
              <a:gd name="connsiteY173" fmla="*/ 904875 h 1920875"/>
              <a:gd name="connsiteX174" fmla="*/ 1187450 w 4775200"/>
              <a:gd name="connsiteY174" fmla="*/ 904875 h 1920875"/>
              <a:gd name="connsiteX175" fmla="*/ 1187450 w 4775200"/>
              <a:gd name="connsiteY175" fmla="*/ 904875 h 1920875"/>
              <a:gd name="connsiteX176" fmla="*/ 1206500 w 4775200"/>
              <a:gd name="connsiteY176" fmla="*/ 923925 h 1920875"/>
              <a:gd name="connsiteX177" fmla="*/ 1206500 w 4775200"/>
              <a:gd name="connsiteY177" fmla="*/ 946150 h 1920875"/>
              <a:gd name="connsiteX178" fmla="*/ 1241425 w 4775200"/>
              <a:gd name="connsiteY178" fmla="*/ 946150 h 1920875"/>
              <a:gd name="connsiteX179" fmla="*/ 1241425 w 4775200"/>
              <a:gd name="connsiteY179" fmla="*/ 962025 h 1920875"/>
              <a:gd name="connsiteX180" fmla="*/ 1295400 w 4775200"/>
              <a:gd name="connsiteY180" fmla="*/ 962025 h 1920875"/>
              <a:gd name="connsiteX181" fmla="*/ 1295400 w 4775200"/>
              <a:gd name="connsiteY181" fmla="*/ 987425 h 1920875"/>
              <a:gd name="connsiteX182" fmla="*/ 1327150 w 4775200"/>
              <a:gd name="connsiteY182" fmla="*/ 987425 h 1920875"/>
              <a:gd name="connsiteX183" fmla="*/ 1343025 w 4775200"/>
              <a:gd name="connsiteY183" fmla="*/ 1003300 h 1920875"/>
              <a:gd name="connsiteX184" fmla="*/ 1384300 w 4775200"/>
              <a:gd name="connsiteY184" fmla="*/ 1003300 h 1920875"/>
              <a:gd name="connsiteX185" fmla="*/ 1384300 w 4775200"/>
              <a:gd name="connsiteY185" fmla="*/ 1028700 h 1920875"/>
              <a:gd name="connsiteX186" fmla="*/ 1457325 w 4775200"/>
              <a:gd name="connsiteY186" fmla="*/ 1028700 h 1920875"/>
              <a:gd name="connsiteX187" fmla="*/ 1457325 w 4775200"/>
              <a:gd name="connsiteY187" fmla="*/ 1063625 h 1920875"/>
              <a:gd name="connsiteX188" fmla="*/ 1457325 w 4775200"/>
              <a:gd name="connsiteY188" fmla="*/ 1063625 h 1920875"/>
              <a:gd name="connsiteX189" fmla="*/ 1489075 w 4775200"/>
              <a:gd name="connsiteY189" fmla="*/ 1063625 h 1920875"/>
              <a:gd name="connsiteX190" fmla="*/ 1489075 w 4775200"/>
              <a:gd name="connsiteY190" fmla="*/ 1095375 h 1920875"/>
              <a:gd name="connsiteX191" fmla="*/ 1609725 w 4775200"/>
              <a:gd name="connsiteY191" fmla="*/ 1095375 h 1920875"/>
              <a:gd name="connsiteX192" fmla="*/ 1609725 w 4775200"/>
              <a:gd name="connsiteY192" fmla="*/ 1095375 h 1920875"/>
              <a:gd name="connsiteX193" fmla="*/ 1609725 w 4775200"/>
              <a:gd name="connsiteY193" fmla="*/ 1127125 h 1920875"/>
              <a:gd name="connsiteX194" fmla="*/ 1714500 w 4775200"/>
              <a:gd name="connsiteY194" fmla="*/ 1127125 h 1920875"/>
              <a:gd name="connsiteX195" fmla="*/ 1714500 w 4775200"/>
              <a:gd name="connsiteY195" fmla="*/ 1127125 h 1920875"/>
              <a:gd name="connsiteX196" fmla="*/ 1803400 w 4775200"/>
              <a:gd name="connsiteY196" fmla="*/ 1181100 h 1920875"/>
              <a:gd name="connsiteX197" fmla="*/ 1901825 w 4775200"/>
              <a:gd name="connsiteY197" fmla="*/ 1181100 h 1920875"/>
              <a:gd name="connsiteX198" fmla="*/ 1908175 w 4775200"/>
              <a:gd name="connsiteY198" fmla="*/ 1212850 h 1920875"/>
              <a:gd name="connsiteX199" fmla="*/ 2085975 w 4775200"/>
              <a:gd name="connsiteY199" fmla="*/ 1212850 h 1920875"/>
              <a:gd name="connsiteX200" fmla="*/ 2085975 w 4775200"/>
              <a:gd name="connsiteY200" fmla="*/ 1241425 h 1920875"/>
              <a:gd name="connsiteX201" fmla="*/ 2149475 w 4775200"/>
              <a:gd name="connsiteY201" fmla="*/ 1241425 h 1920875"/>
              <a:gd name="connsiteX202" fmla="*/ 2159000 w 4775200"/>
              <a:gd name="connsiteY202" fmla="*/ 1250950 h 1920875"/>
              <a:gd name="connsiteX203" fmla="*/ 2187575 w 4775200"/>
              <a:gd name="connsiteY203" fmla="*/ 1279525 h 1920875"/>
              <a:gd name="connsiteX204" fmla="*/ 2266950 w 4775200"/>
              <a:gd name="connsiteY204" fmla="*/ 1279525 h 1920875"/>
              <a:gd name="connsiteX205" fmla="*/ 2276475 w 4775200"/>
              <a:gd name="connsiteY205" fmla="*/ 1289050 h 1920875"/>
              <a:gd name="connsiteX206" fmla="*/ 2336800 w 4775200"/>
              <a:gd name="connsiteY206" fmla="*/ 1289050 h 1920875"/>
              <a:gd name="connsiteX207" fmla="*/ 2336800 w 4775200"/>
              <a:gd name="connsiteY207" fmla="*/ 1327150 h 1920875"/>
              <a:gd name="connsiteX208" fmla="*/ 2374900 w 4775200"/>
              <a:gd name="connsiteY208" fmla="*/ 1327150 h 1920875"/>
              <a:gd name="connsiteX209" fmla="*/ 2374900 w 4775200"/>
              <a:gd name="connsiteY209" fmla="*/ 1358900 h 1920875"/>
              <a:gd name="connsiteX210" fmla="*/ 2454275 w 4775200"/>
              <a:gd name="connsiteY210" fmla="*/ 1358900 h 1920875"/>
              <a:gd name="connsiteX211" fmla="*/ 2498725 w 4775200"/>
              <a:gd name="connsiteY211" fmla="*/ 1403350 h 1920875"/>
              <a:gd name="connsiteX212" fmla="*/ 2555875 w 4775200"/>
              <a:gd name="connsiteY212" fmla="*/ 1403350 h 1920875"/>
              <a:gd name="connsiteX213" fmla="*/ 2555875 w 4775200"/>
              <a:gd name="connsiteY213" fmla="*/ 1450975 h 1920875"/>
              <a:gd name="connsiteX214" fmla="*/ 2603500 w 4775200"/>
              <a:gd name="connsiteY214" fmla="*/ 1450975 h 1920875"/>
              <a:gd name="connsiteX215" fmla="*/ 2603500 w 4775200"/>
              <a:gd name="connsiteY215" fmla="*/ 1470025 h 1920875"/>
              <a:gd name="connsiteX216" fmla="*/ 2660650 w 4775200"/>
              <a:gd name="connsiteY216" fmla="*/ 1470025 h 1920875"/>
              <a:gd name="connsiteX217" fmla="*/ 2660650 w 4775200"/>
              <a:gd name="connsiteY217" fmla="*/ 1485900 h 1920875"/>
              <a:gd name="connsiteX218" fmla="*/ 2806700 w 4775200"/>
              <a:gd name="connsiteY218" fmla="*/ 1485900 h 1920875"/>
              <a:gd name="connsiteX219" fmla="*/ 2806700 w 4775200"/>
              <a:gd name="connsiteY219" fmla="*/ 1533525 h 1920875"/>
              <a:gd name="connsiteX220" fmla="*/ 2838450 w 4775200"/>
              <a:gd name="connsiteY220" fmla="*/ 1533525 h 1920875"/>
              <a:gd name="connsiteX221" fmla="*/ 2838450 w 4775200"/>
              <a:gd name="connsiteY221" fmla="*/ 1565275 h 1920875"/>
              <a:gd name="connsiteX222" fmla="*/ 2917825 w 4775200"/>
              <a:gd name="connsiteY222" fmla="*/ 1565275 h 1920875"/>
              <a:gd name="connsiteX223" fmla="*/ 2930525 w 4775200"/>
              <a:gd name="connsiteY223" fmla="*/ 1577975 h 1920875"/>
              <a:gd name="connsiteX224" fmla="*/ 2968625 w 4775200"/>
              <a:gd name="connsiteY224" fmla="*/ 1577975 h 1920875"/>
              <a:gd name="connsiteX225" fmla="*/ 2968625 w 4775200"/>
              <a:gd name="connsiteY225" fmla="*/ 1590675 h 1920875"/>
              <a:gd name="connsiteX226" fmla="*/ 3054350 w 4775200"/>
              <a:gd name="connsiteY226" fmla="*/ 1590675 h 1920875"/>
              <a:gd name="connsiteX227" fmla="*/ 3054350 w 4775200"/>
              <a:gd name="connsiteY227" fmla="*/ 1625600 h 1920875"/>
              <a:gd name="connsiteX228" fmla="*/ 3194050 w 4775200"/>
              <a:gd name="connsiteY228" fmla="*/ 1625600 h 1920875"/>
              <a:gd name="connsiteX229" fmla="*/ 3194050 w 4775200"/>
              <a:gd name="connsiteY229" fmla="*/ 1657350 h 1920875"/>
              <a:gd name="connsiteX230" fmla="*/ 3302000 w 4775200"/>
              <a:gd name="connsiteY230" fmla="*/ 1657350 h 1920875"/>
              <a:gd name="connsiteX231" fmla="*/ 3302000 w 4775200"/>
              <a:gd name="connsiteY231" fmla="*/ 1666875 h 1920875"/>
              <a:gd name="connsiteX232" fmla="*/ 3375025 w 4775200"/>
              <a:gd name="connsiteY232" fmla="*/ 1666875 h 1920875"/>
              <a:gd name="connsiteX233" fmla="*/ 3375025 w 4775200"/>
              <a:gd name="connsiteY233" fmla="*/ 1698625 h 1920875"/>
              <a:gd name="connsiteX234" fmla="*/ 3508375 w 4775200"/>
              <a:gd name="connsiteY234" fmla="*/ 1698625 h 1920875"/>
              <a:gd name="connsiteX235" fmla="*/ 3508375 w 4775200"/>
              <a:gd name="connsiteY235" fmla="*/ 1720850 h 1920875"/>
              <a:gd name="connsiteX236" fmla="*/ 3524250 w 4775200"/>
              <a:gd name="connsiteY236" fmla="*/ 1736725 h 1920875"/>
              <a:gd name="connsiteX237" fmla="*/ 3524250 w 4775200"/>
              <a:gd name="connsiteY237" fmla="*/ 1762125 h 1920875"/>
              <a:gd name="connsiteX238" fmla="*/ 3575050 w 4775200"/>
              <a:gd name="connsiteY238" fmla="*/ 1762125 h 1920875"/>
              <a:gd name="connsiteX239" fmla="*/ 3575050 w 4775200"/>
              <a:gd name="connsiteY239" fmla="*/ 1793875 h 1920875"/>
              <a:gd name="connsiteX240" fmla="*/ 3619500 w 4775200"/>
              <a:gd name="connsiteY240" fmla="*/ 1793875 h 1920875"/>
              <a:gd name="connsiteX241" fmla="*/ 3619500 w 4775200"/>
              <a:gd name="connsiteY241" fmla="*/ 1835150 h 1920875"/>
              <a:gd name="connsiteX242" fmla="*/ 3752850 w 4775200"/>
              <a:gd name="connsiteY242" fmla="*/ 1835150 h 1920875"/>
              <a:gd name="connsiteX243" fmla="*/ 3752850 w 4775200"/>
              <a:gd name="connsiteY243" fmla="*/ 1857375 h 1920875"/>
              <a:gd name="connsiteX244" fmla="*/ 3911600 w 4775200"/>
              <a:gd name="connsiteY244" fmla="*/ 1857375 h 1920875"/>
              <a:gd name="connsiteX245" fmla="*/ 3911600 w 4775200"/>
              <a:gd name="connsiteY245" fmla="*/ 1879600 h 1920875"/>
              <a:gd name="connsiteX246" fmla="*/ 4651375 w 4775200"/>
              <a:gd name="connsiteY246" fmla="*/ 1908175 h 1920875"/>
              <a:gd name="connsiteX247" fmla="*/ 4702175 w 4775200"/>
              <a:gd name="connsiteY247" fmla="*/ 1914525 h 1920875"/>
              <a:gd name="connsiteX248" fmla="*/ 4772025 w 4775200"/>
              <a:gd name="connsiteY248" fmla="*/ 1920875 h 1920875"/>
              <a:gd name="connsiteX249" fmla="*/ 4775200 w 4775200"/>
              <a:gd name="connsiteY249" fmla="*/ 1533525 h 1920875"/>
              <a:gd name="connsiteX0" fmla="*/ 4775200 w 4775200"/>
              <a:gd name="connsiteY0" fmla="*/ 1533525 h 1920875"/>
              <a:gd name="connsiteX1" fmla="*/ 4692650 w 4775200"/>
              <a:gd name="connsiteY1" fmla="*/ 1533525 h 1920875"/>
              <a:gd name="connsiteX2" fmla="*/ 4692650 w 4775200"/>
              <a:gd name="connsiteY2" fmla="*/ 1495425 h 1920875"/>
              <a:gd name="connsiteX3" fmla="*/ 3911600 w 4775200"/>
              <a:gd name="connsiteY3" fmla="*/ 1495425 h 1920875"/>
              <a:gd name="connsiteX4" fmla="*/ 3911600 w 4775200"/>
              <a:gd name="connsiteY4" fmla="*/ 1470025 h 1920875"/>
              <a:gd name="connsiteX5" fmla="*/ 3727450 w 4775200"/>
              <a:gd name="connsiteY5" fmla="*/ 1470025 h 1920875"/>
              <a:gd name="connsiteX6" fmla="*/ 3727450 w 4775200"/>
              <a:gd name="connsiteY6" fmla="*/ 1457325 h 1920875"/>
              <a:gd name="connsiteX7" fmla="*/ 3609975 w 4775200"/>
              <a:gd name="connsiteY7" fmla="*/ 1457325 h 1920875"/>
              <a:gd name="connsiteX8" fmla="*/ 3609975 w 4775200"/>
              <a:gd name="connsiteY8" fmla="*/ 1435100 h 1920875"/>
              <a:gd name="connsiteX9" fmla="*/ 3552825 w 4775200"/>
              <a:gd name="connsiteY9" fmla="*/ 1435100 h 1920875"/>
              <a:gd name="connsiteX10" fmla="*/ 3552825 w 4775200"/>
              <a:gd name="connsiteY10" fmla="*/ 1393825 h 1920875"/>
              <a:gd name="connsiteX11" fmla="*/ 3543300 w 4775200"/>
              <a:gd name="connsiteY11" fmla="*/ 1393825 h 1920875"/>
              <a:gd name="connsiteX12" fmla="*/ 3543300 w 4775200"/>
              <a:gd name="connsiteY12" fmla="*/ 1374775 h 1920875"/>
              <a:gd name="connsiteX13" fmla="*/ 3517900 w 4775200"/>
              <a:gd name="connsiteY13" fmla="*/ 1374775 h 1920875"/>
              <a:gd name="connsiteX14" fmla="*/ 3517900 w 4775200"/>
              <a:gd name="connsiteY14" fmla="*/ 1330325 h 1920875"/>
              <a:gd name="connsiteX15" fmla="*/ 3390900 w 4775200"/>
              <a:gd name="connsiteY15" fmla="*/ 1330325 h 1920875"/>
              <a:gd name="connsiteX16" fmla="*/ 3390900 w 4775200"/>
              <a:gd name="connsiteY16" fmla="*/ 1317625 h 1920875"/>
              <a:gd name="connsiteX17" fmla="*/ 3302000 w 4775200"/>
              <a:gd name="connsiteY17" fmla="*/ 1317625 h 1920875"/>
              <a:gd name="connsiteX18" fmla="*/ 3302000 w 4775200"/>
              <a:gd name="connsiteY18" fmla="*/ 1285875 h 1920875"/>
              <a:gd name="connsiteX19" fmla="*/ 3216275 w 4775200"/>
              <a:gd name="connsiteY19" fmla="*/ 1285875 h 1920875"/>
              <a:gd name="connsiteX20" fmla="*/ 3216275 w 4775200"/>
              <a:gd name="connsiteY20" fmla="*/ 1270000 h 1920875"/>
              <a:gd name="connsiteX21" fmla="*/ 3187700 w 4775200"/>
              <a:gd name="connsiteY21" fmla="*/ 1270000 h 1920875"/>
              <a:gd name="connsiteX22" fmla="*/ 3181350 w 4775200"/>
              <a:gd name="connsiteY22" fmla="*/ 1263650 h 1920875"/>
              <a:gd name="connsiteX23" fmla="*/ 3159125 w 4775200"/>
              <a:gd name="connsiteY23" fmla="*/ 1263650 h 1920875"/>
              <a:gd name="connsiteX24" fmla="*/ 3159125 w 4775200"/>
              <a:gd name="connsiteY24" fmla="*/ 1244600 h 1920875"/>
              <a:gd name="connsiteX25" fmla="*/ 3057525 w 4775200"/>
              <a:gd name="connsiteY25" fmla="*/ 1244600 h 1920875"/>
              <a:gd name="connsiteX26" fmla="*/ 3057525 w 4775200"/>
              <a:gd name="connsiteY26" fmla="*/ 1228725 h 1920875"/>
              <a:gd name="connsiteX27" fmla="*/ 2974975 w 4775200"/>
              <a:gd name="connsiteY27" fmla="*/ 1228725 h 1920875"/>
              <a:gd name="connsiteX28" fmla="*/ 2974975 w 4775200"/>
              <a:gd name="connsiteY28" fmla="*/ 1216025 h 1920875"/>
              <a:gd name="connsiteX29" fmla="*/ 2908300 w 4775200"/>
              <a:gd name="connsiteY29" fmla="*/ 1216025 h 1920875"/>
              <a:gd name="connsiteX30" fmla="*/ 2908300 w 4775200"/>
              <a:gd name="connsiteY30" fmla="*/ 1196975 h 1920875"/>
              <a:gd name="connsiteX31" fmla="*/ 2876550 w 4775200"/>
              <a:gd name="connsiteY31" fmla="*/ 1196975 h 1920875"/>
              <a:gd name="connsiteX32" fmla="*/ 2876550 w 4775200"/>
              <a:gd name="connsiteY32" fmla="*/ 1174750 h 1920875"/>
              <a:gd name="connsiteX33" fmla="*/ 2806700 w 4775200"/>
              <a:gd name="connsiteY33" fmla="*/ 1174750 h 1920875"/>
              <a:gd name="connsiteX34" fmla="*/ 2806700 w 4775200"/>
              <a:gd name="connsiteY34" fmla="*/ 1127125 h 1920875"/>
              <a:gd name="connsiteX35" fmla="*/ 2670175 w 4775200"/>
              <a:gd name="connsiteY35" fmla="*/ 1127125 h 1920875"/>
              <a:gd name="connsiteX36" fmla="*/ 2670175 w 4775200"/>
              <a:gd name="connsiteY36" fmla="*/ 1098550 h 1920875"/>
              <a:gd name="connsiteX37" fmla="*/ 2562225 w 4775200"/>
              <a:gd name="connsiteY37" fmla="*/ 1098550 h 1920875"/>
              <a:gd name="connsiteX38" fmla="*/ 2562225 w 4775200"/>
              <a:gd name="connsiteY38" fmla="*/ 1050925 h 1920875"/>
              <a:gd name="connsiteX39" fmla="*/ 2498725 w 4775200"/>
              <a:gd name="connsiteY39" fmla="*/ 1050925 h 1920875"/>
              <a:gd name="connsiteX40" fmla="*/ 2498725 w 4775200"/>
              <a:gd name="connsiteY40" fmla="*/ 1050925 h 1920875"/>
              <a:gd name="connsiteX41" fmla="*/ 2498725 w 4775200"/>
              <a:gd name="connsiteY41" fmla="*/ 1050925 h 1920875"/>
              <a:gd name="connsiteX42" fmla="*/ 2498725 w 4775200"/>
              <a:gd name="connsiteY42" fmla="*/ 1050925 h 1920875"/>
              <a:gd name="connsiteX43" fmla="*/ 2498725 w 4775200"/>
              <a:gd name="connsiteY43" fmla="*/ 1022350 h 1920875"/>
              <a:gd name="connsiteX44" fmla="*/ 2428875 w 4775200"/>
              <a:gd name="connsiteY44" fmla="*/ 1022350 h 1920875"/>
              <a:gd name="connsiteX45" fmla="*/ 2428875 w 4775200"/>
              <a:gd name="connsiteY45" fmla="*/ 996950 h 1920875"/>
              <a:gd name="connsiteX46" fmla="*/ 2378075 w 4775200"/>
              <a:gd name="connsiteY46" fmla="*/ 996950 h 1920875"/>
              <a:gd name="connsiteX47" fmla="*/ 2378075 w 4775200"/>
              <a:gd name="connsiteY47" fmla="*/ 965200 h 1920875"/>
              <a:gd name="connsiteX48" fmla="*/ 2333625 w 4775200"/>
              <a:gd name="connsiteY48" fmla="*/ 965200 h 1920875"/>
              <a:gd name="connsiteX49" fmla="*/ 2333625 w 4775200"/>
              <a:gd name="connsiteY49" fmla="*/ 946150 h 1920875"/>
              <a:gd name="connsiteX50" fmla="*/ 2286000 w 4775200"/>
              <a:gd name="connsiteY50" fmla="*/ 946150 h 1920875"/>
              <a:gd name="connsiteX51" fmla="*/ 2219325 w 4775200"/>
              <a:gd name="connsiteY51" fmla="*/ 946150 h 1920875"/>
              <a:gd name="connsiteX52" fmla="*/ 2219325 w 4775200"/>
              <a:gd name="connsiteY52" fmla="*/ 914400 h 1920875"/>
              <a:gd name="connsiteX53" fmla="*/ 2171700 w 4775200"/>
              <a:gd name="connsiteY53" fmla="*/ 914400 h 1920875"/>
              <a:gd name="connsiteX54" fmla="*/ 2171700 w 4775200"/>
              <a:gd name="connsiteY54" fmla="*/ 901700 h 1920875"/>
              <a:gd name="connsiteX55" fmla="*/ 2143125 w 4775200"/>
              <a:gd name="connsiteY55" fmla="*/ 901700 h 1920875"/>
              <a:gd name="connsiteX56" fmla="*/ 2143125 w 4775200"/>
              <a:gd name="connsiteY56" fmla="*/ 901700 h 1920875"/>
              <a:gd name="connsiteX57" fmla="*/ 2089150 w 4775200"/>
              <a:gd name="connsiteY57" fmla="*/ 901700 h 1920875"/>
              <a:gd name="connsiteX58" fmla="*/ 2089150 w 4775200"/>
              <a:gd name="connsiteY58" fmla="*/ 879475 h 1920875"/>
              <a:gd name="connsiteX59" fmla="*/ 1927225 w 4775200"/>
              <a:gd name="connsiteY59" fmla="*/ 879475 h 1920875"/>
              <a:gd name="connsiteX60" fmla="*/ 1927225 w 4775200"/>
              <a:gd name="connsiteY60" fmla="*/ 879475 h 1920875"/>
              <a:gd name="connsiteX61" fmla="*/ 1927225 w 4775200"/>
              <a:gd name="connsiteY61" fmla="*/ 847725 h 1920875"/>
              <a:gd name="connsiteX62" fmla="*/ 1793875 w 4775200"/>
              <a:gd name="connsiteY62" fmla="*/ 847725 h 1920875"/>
              <a:gd name="connsiteX63" fmla="*/ 1736725 w 4775200"/>
              <a:gd name="connsiteY63" fmla="*/ 800100 h 1920875"/>
              <a:gd name="connsiteX64" fmla="*/ 1692275 w 4775200"/>
              <a:gd name="connsiteY64" fmla="*/ 800100 h 1920875"/>
              <a:gd name="connsiteX65" fmla="*/ 1692275 w 4775200"/>
              <a:gd name="connsiteY65" fmla="*/ 800100 h 1920875"/>
              <a:gd name="connsiteX66" fmla="*/ 1682750 w 4775200"/>
              <a:gd name="connsiteY66" fmla="*/ 774700 h 1920875"/>
              <a:gd name="connsiteX67" fmla="*/ 1606550 w 4775200"/>
              <a:gd name="connsiteY67" fmla="*/ 781050 h 1920875"/>
              <a:gd name="connsiteX68" fmla="*/ 1612900 w 4775200"/>
              <a:gd name="connsiteY68" fmla="*/ 762000 h 1920875"/>
              <a:gd name="connsiteX69" fmla="*/ 1479550 w 4775200"/>
              <a:gd name="connsiteY69" fmla="*/ 765175 h 1920875"/>
              <a:gd name="connsiteX70" fmla="*/ 1479550 w 4775200"/>
              <a:gd name="connsiteY70" fmla="*/ 733425 h 1920875"/>
              <a:gd name="connsiteX71" fmla="*/ 1454150 w 4775200"/>
              <a:gd name="connsiteY71" fmla="*/ 733425 h 1920875"/>
              <a:gd name="connsiteX72" fmla="*/ 1454150 w 4775200"/>
              <a:gd name="connsiteY72" fmla="*/ 711200 h 1920875"/>
              <a:gd name="connsiteX73" fmla="*/ 1371600 w 4775200"/>
              <a:gd name="connsiteY73" fmla="*/ 711200 h 1920875"/>
              <a:gd name="connsiteX74" fmla="*/ 1371600 w 4775200"/>
              <a:gd name="connsiteY74" fmla="*/ 688975 h 1920875"/>
              <a:gd name="connsiteX75" fmla="*/ 1330325 w 4775200"/>
              <a:gd name="connsiteY75" fmla="*/ 688975 h 1920875"/>
              <a:gd name="connsiteX76" fmla="*/ 1330325 w 4775200"/>
              <a:gd name="connsiteY76" fmla="*/ 688975 h 1920875"/>
              <a:gd name="connsiteX77" fmla="*/ 1295400 w 4775200"/>
              <a:gd name="connsiteY77" fmla="*/ 654050 h 1920875"/>
              <a:gd name="connsiteX78" fmla="*/ 1241425 w 4775200"/>
              <a:gd name="connsiteY78" fmla="*/ 654050 h 1920875"/>
              <a:gd name="connsiteX79" fmla="*/ 1241425 w 4775200"/>
              <a:gd name="connsiteY79" fmla="*/ 654050 h 1920875"/>
              <a:gd name="connsiteX80" fmla="*/ 1241425 w 4775200"/>
              <a:gd name="connsiteY80" fmla="*/ 628650 h 1920875"/>
              <a:gd name="connsiteX81" fmla="*/ 1190625 w 4775200"/>
              <a:gd name="connsiteY81" fmla="*/ 628650 h 1920875"/>
              <a:gd name="connsiteX82" fmla="*/ 1190625 w 4775200"/>
              <a:gd name="connsiteY82" fmla="*/ 593725 h 1920875"/>
              <a:gd name="connsiteX83" fmla="*/ 1139825 w 4775200"/>
              <a:gd name="connsiteY83" fmla="*/ 568325 h 1920875"/>
              <a:gd name="connsiteX84" fmla="*/ 1082675 w 4775200"/>
              <a:gd name="connsiteY84" fmla="*/ 568325 h 1920875"/>
              <a:gd name="connsiteX85" fmla="*/ 1069975 w 4775200"/>
              <a:gd name="connsiteY85" fmla="*/ 527050 h 1920875"/>
              <a:gd name="connsiteX86" fmla="*/ 1016000 w 4775200"/>
              <a:gd name="connsiteY86" fmla="*/ 511175 h 1920875"/>
              <a:gd name="connsiteX87" fmla="*/ 993775 w 4775200"/>
              <a:gd name="connsiteY87" fmla="*/ 511175 h 1920875"/>
              <a:gd name="connsiteX88" fmla="*/ 993775 w 4775200"/>
              <a:gd name="connsiteY88" fmla="*/ 485775 h 1920875"/>
              <a:gd name="connsiteX89" fmla="*/ 892175 w 4775200"/>
              <a:gd name="connsiteY89" fmla="*/ 485775 h 1920875"/>
              <a:gd name="connsiteX90" fmla="*/ 866775 w 4775200"/>
              <a:gd name="connsiteY90" fmla="*/ 450850 h 1920875"/>
              <a:gd name="connsiteX91" fmla="*/ 831850 w 4775200"/>
              <a:gd name="connsiteY91" fmla="*/ 450850 h 1920875"/>
              <a:gd name="connsiteX92" fmla="*/ 831850 w 4775200"/>
              <a:gd name="connsiteY92" fmla="*/ 450850 h 1920875"/>
              <a:gd name="connsiteX93" fmla="*/ 831850 w 4775200"/>
              <a:gd name="connsiteY93" fmla="*/ 422275 h 1920875"/>
              <a:gd name="connsiteX94" fmla="*/ 781050 w 4775200"/>
              <a:gd name="connsiteY94" fmla="*/ 422275 h 1920875"/>
              <a:gd name="connsiteX95" fmla="*/ 781050 w 4775200"/>
              <a:gd name="connsiteY95" fmla="*/ 396875 h 1920875"/>
              <a:gd name="connsiteX96" fmla="*/ 711200 w 4775200"/>
              <a:gd name="connsiteY96" fmla="*/ 396875 h 1920875"/>
              <a:gd name="connsiteX97" fmla="*/ 711200 w 4775200"/>
              <a:gd name="connsiteY97" fmla="*/ 396875 h 1920875"/>
              <a:gd name="connsiteX98" fmla="*/ 711200 w 4775200"/>
              <a:gd name="connsiteY98" fmla="*/ 396875 h 1920875"/>
              <a:gd name="connsiteX99" fmla="*/ 711200 w 4775200"/>
              <a:gd name="connsiteY99" fmla="*/ 374650 h 1920875"/>
              <a:gd name="connsiteX100" fmla="*/ 657225 w 4775200"/>
              <a:gd name="connsiteY100" fmla="*/ 374650 h 1920875"/>
              <a:gd name="connsiteX101" fmla="*/ 657225 w 4775200"/>
              <a:gd name="connsiteY101" fmla="*/ 352425 h 1920875"/>
              <a:gd name="connsiteX102" fmla="*/ 590550 w 4775200"/>
              <a:gd name="connsiteY102" fmla="*/ 352425 h 1920875"/>
              <a:gd name="connsiteX103" fmla="*/ 590550 w 4775200"/>
              <a:gd name="connsiteY103" fmla="*/ 327025 h 1920875"/>
              <a:gd name="connsiteX104" fmla="*/ 539750 w 4775200"/>
              <a:gd name="connsiteY104" fmla="*/ 327025 h 1920875"/>
              <a:gd name="connsiteX105" fmla="*/ 488950 w 4775200"/>
              <a:gd name="connsiteY105" fmla="*/ 250825 h 1920875"/>
              <a:gd name="connsiteX106" fmla="*/ 476250 w 4775200"/>
              <a:gd name="connsiteY106" fmla="*/ 225425 h 1920875"/>
              <a:gd name="connsiteX107" fmla="*/ 431800 w 4775200"/>
              <a:gd name="connsiteY107" fmla="*/ 225425 h 1920875"/>
              <a:gd name="connsiteX108" fmla="*/ 431800 w 4775200"/>
              <a:gd name="connsiteY108" fmla="*/ 190500 h 1920875"/>
              <a:gd name="connsiteX109" fmla="*/ 365125 w 4775200"/>
              <a:gd name="connsiteY109" fmla="*/ 190500 h 1920875"/>
              <a:gd name="connsiteX110" fmla="*/ 365125 w 4775200"/>
              <a:gd name="connsiteY110" fmla="*/ 149225 h 1920875"/>
              <a:gd name="connsiteX111" fmla="*/ 349250 w 4775200"/>
              <a:gd name="connsiteY111" fmla="*/ 149225 h 1920875"/>
              <a:gd name="connsiteX112" fmla="*/ 349250 w 4775200"/>
              <a:gd name="connsiteY112" fmla="*/ 104775 h 1920875"/>
              <a:gd name="connsiteX113" fmla="*/ 311150 w 4775200"/>
              <a:gd name="connsiteY113" fmla="*/ 104775 h 1920875"/>
              <a:gd name="connsiteX114" fmla="*/ 311150 w 4775200"/>
              <a:gd name="connsiteY114" fmla="*/ 50800 h 1920875"/>
              <a:gd name="connsiteX115" fmla="*/ 146050 w 4775200"/>
              <a:gd name="connsiteY115" fmla="*/ 50800 h 1920875"/>
              <a:gd name="connsiteX116" fmla="*/ 111125 w 4775200"/>
              <a:gd name="connsiteY116" fmla="*/ 0 h 1920875"/>
              <a:gd name="connsiteX117" fmla="*/ 0 w 4775200"/>
              <a:gd name="connsiteY117" fmla="*/ 0 h 1920875"/>
              <a:gd name="connsiteX118" fmla="*/ 0 w 4775200"/>
              <a:gd name="connsiteY118" fmla="*/ 31750 h 1920875"/>
              <a:gd name="connsiteX119" fmla="*/ 50800 w 4775200"/>
              <a:gd name="connsiteY119" fmla="*/ 31750 h 1920875"/>
              <a:gd name="connsiteX120" fmla="*/ 50800 w 4775200"/>
              <a:gd name="connsiteY120" fmla="*/ 92075 h 1920875"/>
              <a:gd name="connsiteX121" fmla="*/ 184150 w 4775200"/>
              <a:gd name="connsiteY121" fmla="*/ 92075 h 1920875"/>
              <a:gd name="connsiteX122" fmla="*/ 184150 w 4775200"/>
              <a:gd name="connsiteY122" fmla="*/ 114300 h 1920875"/>
              <a:gd name="connsiteX123" fmla="*/ 215900 w 4775200"/>
              <a:gd name="connsiteY123" fmla="*/ 114300 h 1920875"/>
              <a:gd name="connsiteX124" fmla="*/ 215900 w 4775200"/>
              <a:gd name="connsiteY124" fmla="*/ 158750 h 1920875"/>
              <a:gd name="connsiteX125" fmla="*/ 263525 w 4775200"/>
              <a:gd name="connsiteY125" fmla="*/ 158750 h 1920875"/>
              <a:gd name="connsiteX126" fmla="*/ 263525 w 4775200"/>
              <a:gd name="connsiteY126" fmla="*/ 177800 h 1920875"/>
              <a:gd name="connsiteX127" fmla="*/ 314325 w 4775200"/>
              <a:gd name="connsiteY127" fmla="*/ 177800 h 1920875"/>
              <a:gd name="connsiteX128" fmla="*/ 314325 w 4775200"/>
              <a:gd name="connsiteY128" fmla="*/ 257175 h 1920875"/>
              <a:gd name="connsiteX129" fmla="*/ 365125 w 4775200"/>
              <a:gd name="connsiteY129" fmla="*/ 257175 h 1920875"/>
              <a:gd name="connsiteX130" fmla="*/ 365125 w 4775200"/>
              <a:gd name="connsiteY130" fmla="*/ 304800 h 1920875"/>
              <a:gd name="connsiteX131" fmla="*/ 393700 w 4775200"/>
              <a:gd name="connsiteY131" fmla="*/ 304800 h 1920875"/>
              <a:gd name="connsiteX132" fmla="*/ 393700 w 4775200"/>
              <a:gd name="connsiteY132" fmla="*/ 355600 h 1920875"/>
              <a:gd name="connsiteX133" fmla="*/ 412750 w 4775200"/>
              <a:gd name="connsiteY133" fmla="*/ 355600 h 1920875"/>
              <a:gd name="connsiteX134" fmla="*/ 412750 w 4775200"/>
              <a:gd name="connsiteY134" fmla="*/ 387350 h 1920875"/>
              <a:gd name="connsiteX135" fmla="*/ 412750 w 4775200"/>
              <a:gd name="connsiteY135" fmla="*/ 387350 h 1920875"/>
              <a:gd name="connsiteX136" fmla="*/ 434975 w 4775200"/>
              <a:gd name="connsiteY136" fmla="*/ 387350 h 1920875"/>
              <a:gd name="connsiteX137" fmla="*/ 434975 w 4775200"/>
              <a:gd name="connsiteY137" fmla="*/ 419100 h 1920875"/>
              <a:gd name="connsiteX138" fmla="*/ 457200 w 4775200"/>
              <a:gd name="connsiteY138" fmla="*/ 419100 h 1920875"/>
              <a:gd name="connsiteX139" fmla="*/ 457200 w 4775200"/>
              <a:gd name="connsiteY139" fmla="*/ 441325 h 1920875"/>
              <a:gd name="connsiteX140" fmla="*/ 479425 w 4775200"/>
              <a:gd name="connsiteY140" fmla="*/ 441325 h 1920875"/>
              <a:gd name="connsiteX141" fmla="*/ 479425 w 4775200"/>
              <a:gd name="connsiteY141" fmla="*/ 469900 h 1920875"/>
              <a:gd name="connsiteX142" fmla="*/ 492125 w 4775200"/>
              <a:gd name="connsiteY142" fmla="*/ 469900 h 1920875"/>
              <a:gd name="connsiteX143" fmla="*/ 492125 w 4775200"/>
              <a:gd name="connsiteY143" fmla="*/ 498475 h 1920875"/>
              <a:gd name="connsiteX144" fmla="*/ 520700 w 4775200"/>
              <a:gd name="connsiteY144" fmla="*/ 498475 h 1920875"/>
              <a:gd name="connsiteX145" fmla="*/ 520700 w 4775200"/>
              <a:gd name="connsiteY145" fmla="*/ 539750 h 1920875"/>
              <a:gd name="connsiteX146" fmla="*/ 549275 w 4775200"/>
              <a:gd name="connsiteY146" fmla="*/ 539750 h 1920875"/>
              <a:gd name="connsiteX147" fmla="*/ 549275 w 4775200"/>
              <a:gd name="connsiteY147" fmla="*/ 574675 h 1920875"/>
              <a:gd name="connsiteX148" fmla="*/ 568325 w 4775200"/>
              <a:gd name="connsiteY148" fmla="*/ 574675 h 1920875"/>
              <a:gd name="connsiteX149" fmla="*/ 600075 w 4775200"/>
              <a:gd name="connsiteY149" fmla="*/ 606425 h 1920875"/>
              <a:gd name="connsiteX150" fmla="*/ 650875 w 4775200"/>
              <a:gd name="connsiteY150" fmla="*/ 606425 h 1920875"/>
              <a:gd name="connsiteX151" fmla="*/ 650875 w 4775200"/>
              <a:gd name="connsiteY151" fmla="*/ 625475 h 1920875"/>
              <a:gd name="connsiteX152" fmla="*/ 676275 w 4775200"/>
              <a:gd name="connsiteY152" fmla="*/ 625475 h 1920875"/>
              <a:gd name="connsiteX153" fmla="*/ 676275 w 4775200"/>
              <a:gd name="connsiteY153" fmla="*/ 638175 h 1920875"/>
              <a:gd name="connsiteX154" fmla="*/ 714375 w 4775200"/>
              <a:gd name="connsiteY154" fmla="*/ 638175 h 1920875"/>
              <a:gd name="connsiteX155" fmla="*/ 714375 w 4775200"/>
              <a:gd name="connsiteY155" fmla="*/ 682625 h 1920875"/>
              <a:gd name="connsiteX156" fmla="*/ 790575 w 4775200"/>
              <a:gd name="connsiteY156" fmla="*/ 682625 h 1920875"/>
              <a:gd name="connsiteX157" fmla="*/ 790575 w 4775200"/>
              <a:gd name="connsiteY157" fmla="*/ 711200 h 1920875"/>
              <a:gd name="connsiteX158" fmla="*/ 835025 w 4775200"/>
              <a:gd name="connsiteY158" fmla="*/ 711200 h 1920875"/>
              <a:gd name="connsiteX159" fmla="*/ 835025 w 4775200"/>
              <a:gd name="connsiteY159" fmla="*/ 733425 h 1920875"/>
              <a:gd name="connsiteX160" fmla="*/ 873125 w 4775200"/>
              <a:gd name="connsiteY160" fmla="*/ 733425 h 1920875"/>
              <a:gd name="connsiteX161" fmla="*/ 873125 w 4775200"/>
              <a:gd name="connsiteY161" fmla="*/ 755650 h 1920875"/>
              <a:gd name="connsiteX162" fmla="*/ 895350 w 4775200"/>
              <a:gd name="connsiteY162" fmla="*/ 755650 h 1920875"/>
              <a:gd name="connsiteX163" fmla="*/ 895350 w 4775200"/>
              <a:gd name="connsiteY163" fmla="*/ 781050 h 1920875"/>
              <a:gd name="connsiteX164" fmla="*/ 990600 w 4775200"/>
              <a:gd name="connsiteY164" fmla="*/ 781050 h 1920875"/>
              <a:gd name="connsiteX165" fmla="*/ 990600 w 4775200"/>
              <a:gd name="connsiteY165" fmla="*/ 796925 h 1920875"/>
              <a:gd name="connsiteX166" fmla="*/ 1031875 w 4775200"/>
              <a:gd name="connsiteY166" fmla="*/ 796925 h 1920875"/>
              <a:gd name="connsiteX167" fmla="*/ 1031875 w 4775200"/>
              <a:gd name="connsiteY167" fmla="*/ 819150 h 1920875"/>
              <a:gd name="connsiteX168" fmla="*/ 1060450 w 4775200"/>
              <a:gd name="connsiteY168" fmla="*/ 819150 h 1920875"/>
              <a:gd name="connsiteX169" fmla="*/ 1060450 w 4775200"/>
              <a:gd name="connsiteY169" fmla="*/ 841375 h 1920875"/>
              <a:gd name="connsiteX170" fmla="*/ 1089025 w 4775200"/>
              <a:gd name="connsiteY170" fmla="*/ 841375 h 1920875"/>
              <a:gd name="connsiteX171" fmla="*/ 1089025 w 4775200"/>
              <a:gd name="connsiteY171" fmla="*/ 873125 h 1920875"/>
              <a:gd name="connsiteX172" fmla="*/ 1155700 w 4775200"/>
              <a:gd name="connsiteY172" fmla="*/ 873125 h 1920875"/>
              <a:gd name="connsiteX173" fmla="*/ 1155700 w 4775200"/>
              <a:gd name="connsiteY173" fmla="*/ 904875 h 1920875"/>
              <a:gd name="connsiteX174" fmla="*/ 1187450 w 4775200"/>
              <a:gd name="connsiteY174" fmla="*/ 904875 h 1920875"/>
              <a:gd name="connsiteX175" fmla="*/ 1187450 w 4775200"/>
              <a:gd name="connsiteY175" fmla="*/ 904875 h 1920875"/>
              <a:gd name="connsiteX176" fmla="*/ 1206500 w 4775200"/>
              <a:gd name="connsiteY176" fmla="*/ 923925 h 1920875"/>
              <a:gd name="connsiteX177" fmla="*/ 1206500 w 4775200"/>
              <a:gd name="connsiteY177" fmla="*/ 946150 h 1920875"/>
              <a:gd name="connsiteX178" fmla="*/ 1241425 w 4775200"/>
              <a:gd name="connsiteY178" fmla="*/ 946150 h 1920875"/>
              <a:gd name="connsiteX179" fmla="*/ 1241425 w 4775200"/>
              <a:gd name="connsiteY179" fmla="*/ 962025 h 1920875"/>
              <a:gd name="connsiteX180" fmla="*/ 1295400 w 4775200"/>
              <a:gd name="connsiteY180" fmla="*/ 962025 h 1920875"/>
              <a:gd name="connsiteX181" fmla="*/ 1295400 w 4775200"/>
              <a:gd name="connsiteY181" fmla="*/ 987425 h 1920875"/>
              <a:gd name="connsiteX182" fmla="*/ 1327150 w 4775200"/>
              <a:gd name="connsiteY182" fmla="*/ 987425 h 1920875"/>
              <a:gd name="connsiteX183" fmla="*/ 1343025 w 4775200"/>
              <a:gd name="connsiteY183" fmla="*/ 1003300 h 1920875"/>
              <a:gd name="connsiteX184" fmla="*/ 1384300 w 4775200"/>
              <a:gd name="connsiteY184" fmla="*/ 1003300 h 1920875"/>
              <a:gd name="connsiteX185" fmla="*/ 1384300 w 4775200"/>
              <a:gd name="connsiteY185" fmla="*/ 1028700 h 1920875"/>
              <a:gd name="connsiteX186" fmla="*/ 1457325 w 4775200"/>
              <a:gd name="connsiteY186" fmla="*/ 1028700 h 1920875"/>
              <a:gd name="connsiteX187" fmla="*/ 1457325 w 4775200"/>
              <a:gd name="connsiteY187" fmla="*/ 1063625 h 1920875"/>
              <a:gd name="connsiteX188" fmla="*/ 1457325 w 4775200"/>
              <a:gd name="connsiteY188" fmla="*/ 1063625 h 1920875"/>
              <a:gd name="connsiteX189" fmla="*/ 1489075 w 4775200"/>
              <a:gd name="connsiteY189" fmla="*/ 1063625 h 1920875"/>
              <a:gd name="connsiteX190" fmla="*/ 1489075 w 4775200"/>
              <a:gd name="connsiteY190" fmla="*/ 1095375 h 1920875"/>
              <a:gd name="connsiteX191" fmla="*/ 1609725 w 4775200"/>
              <a:gd name="connsiteY191" fmla="*/ 1095375 h 1920875"/>
              <a:gd name="connsiteX192" fmla="*/ 1609725 w 4775200"/>
              <a:gd name="connsiteY192" fmla="*/ 1095375 h 1920875"/>
              <a:gd name="connsiteX193" fmla="*/ 1609725 w 4775200"/>
              <a:gd name="connsiteY193" fmla="*/ 1127125 h 1920875"/>
              <a:gd name="connsiteX194" fmla="*/ 1714500 w 4775200"/>
              <a:gd name="connsiteY194" fmla="*/ 1127125 h 1920875"/>
              <a:gd name="connsiteX195" fmla="*/ 1714500 w 4775200"/>
              <a:gd name="connsiteY195" fmla="*/ 1127125 h 1920875"/>
              <a:gd name="connsiteX196" fmla="*/ 1803400 w 4775200"/>
              <a:gd name="connsiteY196" fmla="*/ 1181100 h 1920875"/>
              <a:gd name="connsiteX197" fmla="*/ 1901825 w 4775200"/>
              <a:gd name="connsiteY197" fmla="*/ 1181100 h 1920875"/>
              <a:gd name="connsiteX198" fmla="*/ 1908175 w 4775200"/>
              <a:gd name="connsiteY198" fmla="*/ 1212850 h 1920875"/>
              <a:gd name="connsiteX199" fmla="*/ 2085975 w 4775200"/>
              <a:gd name="connsiteY199" fmla="*/ 1212850 h 1920875"/>
              <a:gd name="connsiteX200" fmla="*/ 2085975 w 4775200"/>
              <a:gd name="connsiteY200" fmla="*/ 1241425 h 1920875"/>
              <a:gd name="connsiteX201" fmla="*/ 2149475 w 4775200"/>
              <a:gd name="connsiteY201" fmla="*/ 1241425 h 1920875"/>
              <a:gd name="connsiteX202" fmla="*/ 2159000 w 4775200"/>
              <a:gd name="connsiteY202" fmla="*/ 1250950 h 1920875"/>
              <a:gd name="connsiteX203" fmla="*/ 2187575 w 4775200"/>
              <a:gd name="connsiteY203" fmla="*/ 1279525 h 1920875"/>
              <a:gd name="connsiteX204" fmla="*/ 2266950 w 4775200"/>
              <a:gd name="connsiteY204" fmla="*/ 1279525 h 1920875"/>
              <a:gd name="connsiteX205" fmla="*/ 2276475 w 4775200"/>
              <a:gd name="connsiteY205" fmla="*/ 1289050 h 1920875"/>
              <a:gd name="connsiteX206" fmla="*/ 2336800 w 4775200"/>
              <a:gd name="connsiteY206" fmla="*/ 1289050 h 1920875"/>
              <a:gd name="connsiteX207" fmla="*/ 2336800 w 4775200"/>
              <a:gd name="connsiteY207" fmla="*/ 1327150 h 1920875"/>
              <a:gd name="connsiteX208" fmla="*/ 2374900 w 4775200"/>
              <a:gd name="connsiteY208" fmla="*/ 1327150 h 1920875"/>
              <a:gd name="connsiteX209" fmla="*/ 2374900 w 4775200"/>
              <a:gd name="connsiteY209" fmla="*/ 1358900 h 1920875"/>
              <a:gd name="connsiteX210" fmla="*/ 2454275 w 4775200"/>
              <a:gd name="connsiteY210" fmla="*/ 1358900 h 1920875"/>
              <a:gd name="connsiteX211" fmla="*/ 2498725 w 4775200"/>
              <a:gd name="connsiteY211" fmla="*/ 1403350 h 1920875"/>
              <a:gd name="connsiteX212" fmla="*/ 2555875 w 4775200"/>
              <a:gd name="connsiteY212" fmla="*/ 1403350 h 1920875"/>
              <a:gd name="connsiteX213" fmla="*/ 2555875 w 4775200"/>
              <a:gd name="connsiteY213" fmla="*/ 1450975 h 1920875"/>
              <a:gd name="connsiteX214" fmla="*/ 2603500 w 4775200"/>
              <a:gd name="connsiteY214" fmla="*/ 1450975 h 1920875"/>
              <a:gd name="connsiteX215" fmla="*/ 2603500 w 4775200"/>
              <a:gd name="connsiteY215" fmla="*/ 1470025 h 1920875"/>
              <a:gd name="connsiteX216" fmla="*/ 2660650 w 4775200"/>
              <a:gd name="connsiteY216" fmla="*/ 1470025 h 1920875"/>
              <a:gd name="connsiteX217" fmla="*/ 2660650 w 4775200"/>
              <a:gd name="connsiteY217" fmla="*/ 1485900 h 1920875"/>
              <a:gd name="connsiteX218" fmla="*/ 2806700 w 4775200"/>
              <a:gd name="connsiteY218" fmla="*/ 1485900 h 1920875"/>
              <a:gd name="connsiteX219" fmla="*/ 2806700 w 4775200"/>
              <a:gd name="connsiteY219" fmla="*/ 1533525 h 1920875"/>
              <a:gd name="connsiteX220" fmla="*/ 2838450 w 4775200"/>
              <a:gd name="connsiteY220" fmla="*/ 1533525 h 1920875"/>
              <a:gd name="connsiteX221" fmla="*/ 2838450 w 4775200"/>
              <a:gd name="connsiteY221" fmla="*/ 1565275 h 1920875"/>
              <a:gd name="connsiteX222" fmla="*/ 2917825 w 4775200"/>
              <a:gd name="connsiteY222" fmla="*/ 1565275 h 1920875"/>
              <a:gd name="connsiteX223" fmla="*/ 2930525 w 4775200"/>
              <a:gd name="connsiteY223" fmla="*/ 1577975 h 1920875"/>
              <a:gd name="connsiteX224" fmla="*/ 2968625 w 4775200"/>
              <a:gd name="connsiteY224" fmla="*/ 1577975 h 1920875"/>
              <a:gd name="connsiteX225" fmla="*/ 2968625 w 4775200"/>
              <a:gd name="connsiteY225" fmla="*/ 1590675 h 1920875"/>
              <a:gd name="connsiteX226" fmla="*/ 3054350 w 4775200"/>
              <a:gd name="connsiteY226" fmla="*/ 1590675 h 1920875"/>
              <a:gd name="connsiteX227" fmla="*/ 3054350 w 4775200"/>
              <a:gd name="connsiteY227" fmla="*/ 1625600 h 1920875"/>
              <a:gd name="connsiteX228" fmla="*/ 3194050 w 4775200"/>
              <a:gd name="connsiteY228" fmla="*/ 1625600 h 1920875"/>
              <a:gd name="connsiteX229" fmla="*/ 3194050 w 4775200"/>
              <a:gd name="connsiteY229" fmla="*/ 1657350 h 1920875"/>
              <a:gd name="connsiteX230" fmla="*/ 3302000 w 4775200"/>
              <a:gd name="connsiteY230" fmla="*/ 1657350 h 1920875"/>
              <a:gd name="connsiteX231" fmla="*/ 3302000 w 4775200"/>
              <a:gd name="connsiteY231" fmla="*/ 1666875 h 1920875"/>
              <a:gd name="connsiteX232" fmla="*/ 3375025 w 4775200"/>
              <a:gd name="connsiteY232" fmla="*/ 1666875 h 1920875"/>
              <a:gd name="connsiteX233" fmla="*/ 3375025 w 4775200"/>
              <a:gd name="connsiteY233" fmla="*/ 1698625 h 1920875"/>
              <a:gd name="connsiteX234" fmla="*/ 3508375 w 4775200"/>
              <a:gd name="connsiteY234" fmla="*/ 1698625 h 1920875"/>
              <a:gd name="connsiteX235" fmla="*/ 3508375 w 4775200"/>
              <a:gd name="connsiteY235" fmla="*/ 1720850 h 1920875"/>
              <a:gd name="connsiteX236" fmla="*/ 3524250 w 4775200"/>
              <a:gd name="connsiteY236" fmla="*/ 1736725 h 1920875"/>
              <a:gd name="connsiteX237" fmla="*/ 3524250 w 4775200"/>
              <a:gd name="connsiteY237" fmla="*/ 1762125 h 1920875"/>
              <a:gd name="connsiteX238" fmla="*/ 3575050 w 4775200"/>
              <a:gd name="connsiteY238" fmla="*/ 1762125 h 1920875"/>
              <a:gd name="connsiteX239" fmla="*/ 3575050 w 4775200"/>
              <a:gd name="connsiteY239" fmla="*/ 1793875 h 1920875"/>
              <a:gd name="connsiteX240" fmla="*/ 3619500 w 4775200"/>
              <a:gd name="connsiteY240" fmla="*/ 1793875 h 1920875"/>
              <a:gd name="connsiteX241" fmla="*/ 3619500 w 4775200"/>
              <a:gd name="connsiteY241" fmla="*/ 1835150 h 1920875"/>
              <a:gd name="connsiteX242" fmla="*/ 3752850 w 4775200"/>
              <a:gd name="connsiteY242" fmla="*/ 1835150 h 1920875"/>
              <a:gd name="connsiteX243" fmla="*/ 3752850 w 4775200"/>
              <a:gd name="connsiteY243" fmla="*/ 1857375 h 1920875"/>
              <a:gd name="connsiteX244" fmla="*/ 3911600 w 4775200"/>
              <a:gd name="connsiteY244" fmla="*/ 1857375 h 1920875"/>
              <a:gd name="connsiteX245" fmla="*/ 3911600 w 4775200"/>
              <a:gd name="connsiteY245" fmla="*/ 1879600 h 1920875"/>
              <a:gd name="connsiteX246" fmla="*/ 4689475 w 4775200"/>
              <a:gd name="connsiteY246" fmla="*/ 1882775 h 1920875"/>
              <a:gd name="connsiteX247" fmla="*/ 4702175 w 4775200"/>
              <a:gd name="connsiteY247" fmla="*/ 1914525 h 1920875"/>
              <a:gd name="connsiteX248" fmla="*/ 4772025 w 4775200"/>
              <a:gd name="connsiteY248" fmla="*/ 1920875 h 1920875"/>
              <a:gd name="connsiteX249" fmla="*/ 4775200 w 4775200"/>
              <a:gd name="connsiteY249" fmla="*/ 1533525 h 1920875"/>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3400 w 4775200"/>
              <a:gd name="connsiteY196" fmla="*/ 1181100 h 1930400"/>
              <a:gd name="connsiteX197" fmla="*/ 1901825 w 4775200"/>
              <a:gd name="connsiteY197" fmla="*/ 1181100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54275 w 4775200"/>
              <a:gd name="connsiteY210" fmla="*/ 1358900 h 1930400"/>
              <a:gd name="connsiteX211" fmla="*/ 2498725 w 4775200"/>
              <a:gd name="connsiteY211" fmla="*/ 1403350 h 1930400"/>
              <a:gd name="connsiteX212" fmla="*/ 2555875 w 4775200"/>
              <a:gd name="connsiteY212" fmla="*/ 1403350 h 1930400"/>
              <a:gd name="connsiteX213" fmla="*/ 2555875 w 4775200"/>
              <a:gd name="connsiteY213" fmla="*/ 1450975 h 1930400"/>
              <a:gd name="connsiteX214" fmla="*/ 2603500 w 4775200"/>
              <a:gd name="connsiteY214" fmla="*/ 1450975 h 1930400"/>
              <a:gd name="connsiteX215" fmla="*/ 2603500 w 4775200"/>
              <a:gd name="connsiteY215" fmla="*/ 1470025 h 1930400"/>
              <a:gd name="connsiteX216" fmla="*/ 2660650 w 4775200"/>
              <a:gd name="connsiteY216" fmla="*/ 1470025 h 1930400"/>
              <a:gd name="connsiteX217" fmla="*/ 2660650 w 4775200"/>
              <a:gd name="connsiteY217" fmla="*/ 1485900 h 1930400"/>
              <a:gd name="connsiteX218" fmla="*/ 2806700 w 4775200"/>
              <a:gd name="connsiteY218" fmla="*/ 1485900 h 1930400"/>
              <a:gd name="connsiteX219" fmla="*/ 2806700 w 4775200"/>
              <a:gd name="connsiteY219" fmla="*/ 1533525 h 1930400"/>
              <a:gd name="connsiteX220" fmla="*/ 2838450 w 4775200"/>
              <a:gd name="connsiteY220" fmla="*/ 1533525 h 1930400"/>
              <a:gd name="connsiteX221" fmla="*/ 2838450 w 4775200"/>
              <a:gd name="connsiteY221" fmla="*/ 1565275 h 1930400"/>
              <a:gd name="connsiteX222" fmla="*/ 2917825 w 4775200"/>
              <a:gd name="connsiteY222" fmla="*/ 1565275 h 1930400"/>
              <a:gd name="connsiteX223" fmla="*/ 2930525 w 4775200"/>
              <a:gd name="connsiteY223" fmla="*/ 1577975 h 1930400"/>
              <a:gd name="connsiteX224" fmla="*/ 2968625 w 4775200"/>
              <a:gd name="connsiteY224" fmla="*/ 1577975 h 1930400"/>
              <a:gd name="connsiteX225" fmla="*/ 2968625 w 4775200"/>
              <a:gd name="connsiteY225" fmla="*/ 1590675 h 1930400"/>
              <a:gd name="connsiteX226" fmla="*/ 3054350 w 4775200"/>
              <a:gd name="connsiteY226" fmla="*/ 1590675 h 1930400"/>
              <a:gd name="connsiteX227" fmla="*/ 3054350 w 4775200"/>
              <a:gd name="connsiteY227" fmla="*/ 1625600 h 1930400"/>
              <a:gd name="connsiteX228" fmla="*/ 3194050 w 4775200"/>
              <a:gd name="connsiteY228" fmla="*/ 1625600 h 1930400"/>
              <a:gd name="connsiteX229" fmla="*/ 3194050 w 4775200"/>
              <a:gd name="connsiteY229" fmla="*/ 1657350 h 1930400"/>
              <a:gd name="connsiteX230" fmla="*/ 3302000 w 4775200"/>
              <a:gd name="connsiteY230" fmla="*/ 1657350 h 1930400"/>
              <a:gd name="connsiteX231" fmla="*/ 3302000 w 4775200"/>
              <a:gd name="connsiteY231" fmla="*/ 1666875 h 1930400"/>
              <a:gd name="connsiteX232" fmla="*/ 3375025 w 4775200"/>
              <a:gd name="connsiteY232" fmla="*/ 1666875 h 1930400"/>
              <a:gd name="connsiteX233" fmla="*/ 3375025 w 4775200"/>
              <a:gd name="connsiteY233" fmla="*/ 1698625 h 1930400"/>
              <a:gd name="connsiteX234" fmla="*/ 3508375 w 4775200"/>
              <a:gd name="connsiteY234" fmla="*/ 1698625 h 1930400"/>
              <a:gd name="connsiteX235" fmla="*/ 3508375 w 4775200"/>
              <a:gd name="connsiteY235" fmla="*/ 1720850 h 1930400"/>
              <a:gd name="connsiteX236" fmla="*/ 3524250 w 4775200"/>
              <a:gd name="connsiteY236" fmla="*/ 1736725 h 1930400"/>
              <a:gd name="connsiteX237" fmla="*/ 3524250 w 4775200"/>
              <a:gd name="connsiteY237" fmla="*/ 1762125 h 1930400"/>
              <a:gd name="connsiteX238" fmla="*/ 3575050 w 4775200"/>
              <a:gd name="connsiteY238" fmla="*/ 1762125 h 1930400"/>
              <a:gd name="connsiteX239" fmla="*/ 3575050 w 4775200"/>
              <a:gd name="connsiteY239" fmla="*/ 1793875 h 1930400"/>
              <a:gd name="connsiteX240" fmla="*/ 3619500 w 4775200"/>
              <a:gd name="connsiteY240" fmla="*/ 1793875 h 1930400"/>
              <a:gd name="connsiteX241" fmla="*/ 3619500 w 4775200"/>
              <a:gd name="connsiteY241" fmla="*/ 1835150 h 1930400"/>
              <a:gd name="connsiteX242" fmla="*/ 3752850 w 4775200"/>
              <a:gd name="connsiteY242" fmla="*/ 1835150 h 1930400"/>
              <a:gd name="connsiteX243" fmla="*/ 3752850 w 4775200"/>
              <a:gd name="connsiteY243" fmla="*/ 1857375 h 1930400"/>
              <a:gd name="connsiteX244" fmla="*/ 3911600 w 4775200"/>
              <a:gd name="connsiteY244" fmla="*/ 1857375 h 1930400"/>
              <a:gd name="connsiteX245" fmla="*/ 3911600 w 4775200"/>
              <a:gd name="connsiteY245" fmla="*/ 1879600 h 1930400"/>
              <a:gd name="connsiteX246" fmla="*/ 4689475 w 4775200"/>
              <a:gd name="connsiteY246" fmla="*/ 1882775 h 1930400"/>
              <a:gd name="connsiteX247" fmla="*/ 4705350 w 4775200"/>
              <a:gd name="connsiteY247" fmla="*/ 1930400 h 1930400"/>
              <a:gd name="connsiteX248" fmla="*/ 4772025 w 4775200"/>
              <a:gd name="connsiteY248" fmla="*/ 1920875 h 1930400"/>
              <a:gd name="connsiteX249" fmla="*/ 4775200 w 4775200"/>
              <a:gd name="connsiteY249"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1825 w 4775200"/>
              <a:gd name="connsiteY197" fmla="*/ 1181100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54275 w 4775200"/>
              <a:gd name="connsiteY210" fmla="*/ 1358900 h 1930400"/>
              <a:gd name="connsiteX211" fmla="*/ 2498725 w 4775200"/>
              <a:gd name="connsiteY211" fmla="*/ 1403350 h 1930400"/>
              <a:gd name="connsiteX212" fmla="*/ 2555875 w 4775200"/>
              <a:gd name="connsiteY212" fmla="*/ 1403350 h 1930400"/>
              <a:gd name="connsiteX213" fmla="*/ 2555875 w 4775200"/>
              <a:gd name="connsiteY213" fmla="*/ 1450975 h 1930400"/>
              <a:gd name="connsiteX214" fmla="*/ 2603500 w 4775200"/>
              <a:gd name="connsiteY214" fmla="*/ 1450975 h 1930400"/>
              <a:gd name="connsiteX215" fmla="*/ 2603500 w 4775200"/>
              <a:gd name="connsiteY215" fmla="*/ 1470025 h 1930400"/>
              <a:gd name="connsiteX216" fmla="*/ 2660650 w 4775200"/>
              <a:gd name="connsiteY216" fmla="*/ 1470025 h 1930400"/>
              <a:gd name="connsiteX217" fmla="*/ 2660650 w 4775200"/>
              <a:gd name="connsiteY217" fmla="*/ 1485900 h 1930400"/>
              <a:gd name="connsiteX218" fmla="*/ 2806700 w 4775200"/>
              <a:gd name="connsiteY218" fmla="*/ 1485900 h 1930400"/>
              <a:gd name="connsiteX219" fmla="*/ 2806700 w 4775200"/>
              <a:gd name="connsiteY219" fmla="*/ 1533525 h 1930400"/>
              <a:gd name="connsiteX220" fmla="*/ 2838450 w 4775200"/>
              <a:gd name="connsiteY220" fmla="*/ 1533525 h 1930400"/>
              <a:gd name="connsiteX221" fmla="*/ 2838450 w 4775200"/>
              <a:gd name="connsiteY221" fmla="*/ 1565275 h 1930400"/>
              <a:gd name="connsiteX222" fmla="*/ 2917825 w 4775200"/>
              <a:gd name="connsiteY222" fmla="*/ 1565275 h 1930400"/>
              <a:gd name="connsiteX223" fmla="*/ 2930525 w 4775200"/>
              <a:gd name="connsiteY223" fmla="*/ 1577975 h 1930400"/>
              <a:gd name="connsiteX224" fmla="*/ 2968625 w 4775200"/>
              <a:gd name="connsiteY224" fmla="*/ 1577975 h 1930400"/>
              <a:gd name="connsiteX225" fmla="*/ 2968625 w 4775200"/>
              <a:gd name="connsiteY225" fmla="*/ 1590675 h 1930400"/>
              <a:gd name="connsiteX226" fmla="*/ 3054350 w 4775200"/>
              <a:gd name="connsiteY226" fmla="*/ 1590675 h 1930400"/>
              <a:gd name="connsiteX227" fmla="*/ 3054350 w 4775200"/>
              <a:gd name="connsiteY227" fmla="*/ 1625600 h 1930400"/>
              <a:gd name="connsiteX228" fmla="*/ 3194050 w 4775200"/>
              <a:gd name="connsiteY228" fmla="*/ 1625600 h 1930400"/>
              <a:gd name="connsiteX229" fmla="*/ 3194050 w 4775200"/>
              <a:gd name="connsiteY229" fmla="*/ 1657350 h 1930400"/>
              <a:gd name="connsiteX230" fmla="*/ 3302000 w 4775200"/>
              <a:gd name="connsiteY230" fmla="*/ 1657350 h 1930400"/>
              <a:gd name="connsiteX231" fmla="*/ 3302000 w 4775200"/>
              <a:gd name="connsiteY231" fmla="*/ 1666875 h 1930400"/>
              <a:gd name="connsiteX232" fmla="*/ 3375025 w 4775200"/>
              <a:gd name="connsiteY232" fmla="*/ 1666875 h 1930400"/>
              <a:gd name="connsiteX233" fmla="*/ 3375025 w 4775200"/>
              <a:gd name="connsiteY233" fmla="*/ 1698625 h 1930400"/>
              <a:gd name="connsiteX234" fmla="*/ 3508375 w 4775200"/>
              <a:gd name="connsiteY234" fmla="*/ 1698625 h 1930400"/>
              <a:gd name="connsiteX235" fmla="*/ 3508375 w 4775200"/>
              <a:gd name="connsiteY235" fmla="*/ 1720850 h 1930400"/>
              <a:gd name="connsiteX236" fmla="*/ 3524250 w 4775200"/>
              <a:gd name="connsiteY236" fmla="*/ 1736725 h 1930400"/>
              <a:gd name="connsiteX237" fmla="*/ 3524250 w 4775200"/>
              <a:gd name="connsiteY237" fmla="*/ 1762125 h 1930400"/>
              <a:gd name="connsiteX238" fmla="*/ 3575050 w 4775200"/>
              <a:gd name="connsiteY238" fmla="*/ 1762125 h 1930400"/>
              <a:gd name="connsiteX239" fmla="*/ 3575050 w 4775200"/>
              <a:gd name="connsiteY239" fmla="*/ 1793875 h 1930400"/>
              <a:gd name="connsiteX240" fmla="*/ 3619500 w 4775200"/>
              <a:gd name="connsiteY240" fmla="*/ 1793875 h 1930400"/>
              <a:gd name="connsiteX241" fmla="*/ 3619500 w 4775200"/>
              <a:gd name="connsiteY241" fmla="*/ 1835150 h 1930400"/>
              <a:gd name="connsiteX242" fmla="*/ 3752850 w 4775200"/>
              <a:gd name="connsiteY242" fmla="*/ 1835150 h 1930400"/>
              <a:gd name="connsiteX243" fmla="*/ 3752850 w 4775200"/>
              <a:gd name="connsiteY243" fmla="*/ 1857375 h 1930400"/>
              <a:gd name="connsiteX244" fmla="*/ 3911600 w 4775200"/>
              <a:gd name="connsiteY244" fmla="*/ 1857375 h 1930400"/>
              <a:gd name="connsiteX245" fmla="*/ 3911600 w 4775200"/>
              <a:gd name="connsiteY245" fmla="*/ 1879600 h 1930400"/>
              <a:gd name="connsiteX246" fmla="*/ 4689475 w 4775200"/>
              <a:gd name="connsiteY246" fmla="*/ 1882775 h 1930400"/>
              <a:gd name="connsiteX247" fmla="*/ 4705350 w 4775200"/>
              <a:gd name="connsiteY247" fmla="*/ 1930400 h 1930400"/>
              <a:gd name="connsiteX248" fmla="*/ 4772025 w 4775200"/>
              <a:gd name="connsiteY248" fmla="*/ 1920875 h 1930400"/>
              <a:gd name="connsiteX249" fmla="*/ 4775200 w 4775200"/>
              <a:gd name="connsiteY249"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96975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54275 w 4775200"/>
              <a:gd name="connsiteY210" fmla="*/ 1358900 h 1930400"/>
              <a:gd name="connsiteX211" fmla="*/ 2498725 w 4775200"/>
              <a:gd name="connsiteY211" fmla="*/ 1403350 h 1930400"/>
              <a:gd name="connsiteX212" fmla="*/ 2555875 w 4775200"/>
              <a:gd name="connsiteY212" fmla="*/ 1403350 h 1930400"/>
              <a:gd name="connsiteX213" fmla="*/ 2555875 w 4775200"/>
              <a:gd name="connsiteY213" fmla="*/ 1450975 h 1930400"/>
              <a:gd name="connsiteX214" fmla="*/ 2603500 w 4775200"/>
              <a:gd name="connsiteY214" fmla="*/ 1450975 h 1930400"/>
              <a:gd name="connsiteX215" fmla="*/ 2603500 w 4775200"/>
              <a:gd name="connsiteY215" fmla="*/ 1470025 h 1930400"/>
              <a:gd name="connsiteX216" fmla="*/ 2660650 w 4775200"/>
              <a:gd name="connsiteY216" fmla="*/ 1470025 h 1930400"/>
              <a:gd name="connsiteX217" fmla="*/ 2660650 w 4775200"/>
              <a:gd name="connsiteY217" fmla="*/ 1485900 h 1930400"/>
              <a:gd name="connsiteX218" fmla="*/ 2806700 w 4775200"/>
              <a:gd name="connsiteY218" fmla="*/ 1485900 h 1930400"/>
              <a:gd name="connsiteX219" fmla="*/ 2806700 w 4775200"/>
              <a:gd name="connsiteY219" fmla="*/ 1533525 h 1930400"/>
              <a:gd name="connsiteX220" fmla="*/ 2838450 w 4775200"/>
              <a:gd name="connsiteY220" fmla="*/ 1533525 h 1930400"/>
              <a:gd name="connsiteX221" fmla="*/ 2838450 w 4775200"/>
              <a:gd name="connsiteY221" fmla="*/ 1565275 h 1930400"/>
              <a:gd name="connsiteX222" fmla="*/ 2917825 w 4775200"/>
              <a:gd name="connsiteY222" fmla="*/ 1565275 h 1930400"/>
              <a:gd name="connsiteX223" fmla="*/ 2930525 w 4775200"/>
              <a:gd name="connsiteY223" fmla="*/ 1577975 h 1930400"/>
              <a:gd name="connsiteX224" fmla="*/ 2968625 w 4775200"/>
              <a:gd name="connsiteY224" fmla="*/ 1577975 h 1930400"/>
              <a:gd name="connsiteX225" fmla="*/ 2968625 w 4775200"/>
              <a:gd name="connsiteY225" fmla="*/ 1590675 h 1930400"/>
              <a:gd name="connsiteX226" fmla="*/ 3054350 w 4775200"/>
              <a:gd name="connsiteY226" fmla="*/ 1590675 h 1930400"/>
              <a:gd name="connsiteX227" fmla="*/ 3054350 w 4775200"/>
              <a:gd name="connsiteY227" fmla="*/ 1625600 h 1930400"/>
              <a:gd name="connsiteX228" fmla="*/ 3194050 w 4775200"/>
              <a:gd name="connsiteY228" fmla="*/ 1625600 h 1930400"/>
              <a:gd name="connsiteX229" fmla="*/ 3194050 w 4775200"/>
              <a:gd name="connsiteY229" fmla="*/ 1657350 h 1930400"/>
              <a:gd name="connsiteX230" fmla="*/ 3302000 w 4775200"/>
              <a:gd name="connsiteY230" fmla="*/ 1657350 h 1930400"/>
              <a:gd name="connsiteX231" fmla="*/ 3302000 w 4775200"/>
              <a:gd name="connsiteY231" fmla="*/ 1666875 h 1930400"/>
              <a:gd name="connsiteX232" fmla="*/ 3375025 w 4775200"/>
              <a:gd name="connsiteY232" fmla="*/ 1666875 h 1930400"/>
              <a:gd name="connsiteX233" fmla="*/ 3375025 w 4775200"/>
              <a:gd name="connsiteY233" fmla="*/ 1698625 h 1930400"/>
              <a:gd name="connsiteX234" fmla="*/ 3508375 w 4775200"/>
              <a:gd name="connsiteY234" fmla="*/ 1698625 h 1930400"/>
              <a:gd name="connsiteX235" fmla="*/ 3508375 w 4775200"/>
              <a:gd name="connsiteY235" fmla="*/ 1720850 h 1930400"/>
              <a:gd name="connsiteX236" fmla="*/ 3524250 w 4775200"/>
              <a:gd name="connsiteY236" fmla="*/ 1736725 h 1930400"/>
              <a:gd name="connsiteX237" fmla="*/ 3524250 w 4775200"/>
              <a:gd name="connsiteY237" fmla="*/ 1762125 h 1930400"/>
              <a:gd name="connsiteX238" fmla="*/ 3575050 w 4775200"/>
              <a:gd name="connsiteY238" fmla="*/ 1762125 h 1930400"/>
              <a:gd name="connsiteX239" fmla="*/ 3575050 w 4775200"/>
              <a:gd name="connsiteY239" fmla="*/ 1793875 h 1930400"/>
              <a:gd name="connsiteX240" fmla="*/ 3619500 w 4775200"/>
              <a:gd name="connsiteY240" fmla="*/ 1793875 h 1930400"/>
              <a:gd name="connsiteX241" fmla="*/ 3619500 w 4775200"/>
              <a:gd name="connsiteY241" fmla="*/ 1835150 h 1930400"/>
              <a:gd name="connsiteX242" fmla="*/ 3752850 w 4775200"/>
              <a:gd name="connsiteY242" fmla="*/ 1835150 h 1930400"/>
              <a:gd name="connsiteX243" fmla="*/ 3752850 w 4775200"/>
              <a:gd name="connsiteY243" fmla="*/ 1857375 h 1930400"/>
              <a:gd name="connsiteX244" fmla="*/ 3911600 w 4775200"/>
              <a:gd name="connsiteY244" fmla="*/ 1857375 h 1930400"/>
              <a:gd name="connsiteX245" fmla="*/ 3911600 w 4775200"/>
              <a:gd name="connsiteY245" fmla="*/ 1879600 h 1930400"/>
              <a:gd name="connsiteX246" fmla="*/ 4689475 w 4775200"/>
              <a:gd name="connsiteY246" fmla="*/ 1882775 h 1930400"/>
              <a:gd name="connsiteX247" fmla="*/ 4705350 w 4775200"/>
              <a:gd name="connsiteY247" fmla="*/ 1930400 h 1930400"/>
              <a:gd name="connsiteX248" fmla="*/ 4772025 w 4775200"/>
              <a:gd name="connsiteY248" fmla="*/ 1920875 h 1930400"/>
              <a:gd name="connsiteX249" fmla="*/ 4775200 w 4775200"/>
              <a:gd name="connsiteY249"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54275 w 4775200"/>
              <a:gd name="connsiteY210" fmla="*/ 1358900 h 1930400"/>
              <a:gd name="connsiteX211" fmla="*/ 2498725 w 4775200"/>
              <a:gd name="connsiteY211" fmla="*/ 1403350 h 1930400"/>
              <a:gd name="connsiteX212" fmla="*/ 2555875 w 4775200"/>
              <a:gd name="connsiteY212" fmla="*/ 1403350 h 1930400"/>
              <a:gd name="connsiteX213" fmla="*/ 2555875 w 4775200"/>
              <a:gd name="connsiteY213" fmla="*/ 1450975 h 1930400"/>
              <a:gd name="connsiteX214" fmla="*/ 2603500 w 4775200"/>
              <a:gd name="connsiteY214" fmla="*/ 1450975 h 1930400"/>
              <a:gd name="connsiteX215" fmla="*/ 2603500 w 4775200"/>
              <a:gd name="connsiteY215" fmla="*/ 1470025 h 1930400"/>
              <a:gd name="connsiteX216" fmla="*/ 2660650 w 4775200"/>
              <a:gd name="connsiteY216" fmla="*/ 1470025 h 1930400"/>
              <a:gd name="connsiteX217" fmla="*/ 2660650 w 4775200"/>
              <a:gd name="connsiteY217" fmla="*/ 1485900 h 1930400"/>
              <a:gd name="connsiteX218" fmla="*/ 2806700 w 4775200"/>
              <a:gd name="connsiteY218" fmla="*/ 1485900 h 1930400"/>
              <a:gd name="connsiteX219" fmla="*/ 2806700 w 4775200"/>
              <a:gd name="connsiteY219" fmla="*/ 1533525 h 1930400"/>
              <a:gd name="connsiteX220" fmla="*/ 2838450 w 4775200"/>
              <a:gd name="connsiteY220" fmla="*/ 1533525 h 1930400"/>
              <a:gd name="connsiteX221" fmla="*/ 2838450 w 4775200"/>
              <a:gd name="connsiteY221" fmla="*/ 1565275 h 1930400"/>
              <a:gd name="connsiteX222" fmla="*/ 2917825 w 4775200"/>
              <a:gd name="connsiteY222" fmla="*/ 1565275 h 1930400"/>
              <a:gd name="connsiteX223" fmla="*/ 2930525 w 4775200"/>
              <a:gd name="connsiteY223" fmla="*/ 1577975 h 1930400"/>
              <a:gd name="connsiteX224" fmla="*/ 2968625 w 4775200"/>
              <a:gd name="connsiteY224" fmla="*/ 1577975 h 1930400"/>
              <a:gd name="connsiteX225" fmla="*/ 2968625 w 4775200"/>
              <a:gd name="connsiteY225" fmla="*/ 1590675 h 1930400"/>
              <a:gd name="connsiteX226" fmla="*/ 3054350 w 4775200"/>
              <a:gd name="connsiteY226" fmla="*/ 1590675 h 1930400"/>
              <a:gd name="connsiteX227" fmla="*/ 3054350 w 4775200"/>
              <a:gd name="connsiteY227" fmla="*/ 1625600 h 1930400"/>
              <a:gd name="connsiteX228" fmla="*/ 3194050 w 4775200"/>
              <a:gd name="connsiteY228" fmla="*/ 1625600 h 1930400"/>
              <a:gd name="connsiteX229" fmla="*/ 3194050 w 4775200"/>
              <a:gd name="connsiteY229" fmla="*/ 1657350 h 1930400"/>
              <a:gd name="connsiteX230" fmla="*/ 3302000 w 4775200"/>
              <a:gd name="connsiteY230" fmla="*/ 1657350 h 1930400"/>
              <a:gd name="connsiteX231" fmla="*/ 3302000 w 4775200"/>
              <a:gd name="connsiteY231" fmla="*/ 1666875 h 1930400"/>
              <a:gd name="connsiteX232" fmla="*/ 3375025 w 4775200"/>
              <a:gd name="connsiteY232" fmla="*/ 1666875 h 1930400"/>
              <a:gd name="connsiteX233" fmla="*/ 3375025 w 4775200"/>
              <a:gd name="connsiteY233" fmla="*/ 1698625 h 1930400"/>
              <a:gd name="connsiteX234" fmla="*/ 3508375 w 4775200"/>
              <a:gd name="connsiteY234" fmla="*/ 1698625 h 1930400"/>
              <a:gd name="connsiteX235" fmla="*/ 3508375 w 4775200"/>
              <a:gd name="connsiteY235" fmla="*/ 1720850 h 1930400"/>
              <a:gd name="connsiteX236" fmla="*/ 3524250 w 4775200"/>
              <a:gd name="connsiteY236" fmla="*/ 1736725 h 1930400"/>
              <a:gd name="connsiteX237" fmla="*/ 3524250 w 4775200"/>
              <a:gd name="connsiteY237" fmla="*/ 1762125 h 1930400"/>
              <a:gd name="connsiteX238" fmla="*/ 3575050 w 4775200"/>
              <a:gd name="connsiteY238" fmla="*/ 1762125 h 1930400"/>
              <a:gd name="connsiteX239" fmla="*/ 3575050 w 4775200"/>
              <a:gd name="connsiteY239" fmla="*/ 1793875 h 1930400"/>
              <a:gd name="connsiteX240" fmla="*/ 3619500 w 4775200"/>
              <a:gd name="connsiteY240" fmla="*/ 1793875 h 1930400"/>
              <a:gd name="connsiteX241" fmla="*/ 3619500 w 4775200"/>
              <a:gd name="connsiteY241" fmla="*/ 1835150 h 1930400"/>
              <a:gd name="connsiteX242" fmla="*/ 3752850 w 4775200"/>
              <a:gd name="connsiteY242" fmla="*/ 1835150 h 1930400"/>
              <a:gd name="connsiteX243" fmla="*/ 3752850 w 4775200"/>
              <a:gd name="connsiteY243" fmla="*/ 1857375 h 1930400"/>
              <a:gd name="connsiteX244" fmla="*/ 3911600 w 4775200"/>
              <a:gd name="connsiteY244" fmla="*/ 1857375 h 1930400"/>
              <a:gd name="connsiteX245" fmla="*/ 3911600 w 4775200"/>
              <a:gd name="connsiteY245" fmla="*/ 1879600 h 1930400"/>
              <a:gd name="connsiteX246" fmla="*/ 4689475 w 4775200"/>
              <a:gd name="connsiteY246" fmla="*/ 1882775 h 1930400"/>
              <a:gd name="connsiteX247" fmla="*/ 4705350 w 4775200"/>
              <a:gd name="connsiteY247" fmla="*/ 1930400 h 1930400"/>
              <a:gd name="connsiteX248" fmla="*/ 4772025 w 4775200"/>
              <a:gd name="connsiteY248" fmla="*/ 1920875 h 1930400"/>
              <a:gd name="connsiteX249" fmla="*/ 4775200 w 4775200"/>
              <a:gd name="connsiteY249"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76500 w 4775200"/>
              <a:gd name="connsiteY210" fmla="*/ 1357313 h 1930400"/>
              <a:gd name="connsiteX211" fmla="*/ 2498725 w 4775200"/>
              <a:gd name="connsiteY211" fmla="*/ 1403350 h 1930400"/>
              <a:gd name="connsiteX212" fmla="*/ 2555875 w 4775200"/>
              <a:gd name="connsiteY212" fmla="*/ 1403350 h 1930400"/>
              <a:gd name="connsiteX213" fmla="*/ 2555875 w 4775200"/>
              <a:gd name="connsiteY213" fmla="*/ 1450975 h 1930400"/>
              <a:gd name="connsiteX214" fmla="*/ 2603500 w 4775200"/>
              <a:gd name="connsiteY214" fmla="*/ 1450975 h 1930400"/>
              <a:gd name="connsiteX215" fmla="*/ 2603500 w 4775200"/>
              <a:gd name="connsiteY215" fmla="*/ 1470025 h 1930400"/>
              <a:gd name="connsiteX216" fmla="*/ 2660650 w 4775200"/>
              <a:gd name="connsiteY216" fmla="*/ 1470025 h 1930400"/>
              <a:gd name="connsiteX217" fmla="*/ 2660650 w 4775200"/>
              <a:gd name="connsiteY217" fmla="*/ 1485900 h 1930400"/>
              <a:gd name="connsiteX218" fmla="*/ 2806700 w 4775200"/>
              <a:gd name="connsiteY218" fmla="*/ 1485900 h 1930400"/>
              <a:gd name="connsiteX219" fmla="*/ 2806700 w 4775200"/>
              <a:gd name="connsiteY219" fmla="*/ 1533525 h 1930400"/>
              <a:gd name="connsiteX220" fmla="*/ 2838450 w 4775200"/>
              <a:gd name="connsiteY220" fmla="*/ 1533525 h 1930400"/>
              <a:gd name="connsiteX221" fmla="*/ 2838450 w 4775200"/>
              <a:gd name="connsiteY221" fmla="*/ 1565275 h 1930400"/>
              <a:gd name="connsiteX222" fmla="*/ 2917825 w 4775200"/>
              <a:gd name="connsiteY222" fmla="*/ 1565275 h 1930400"/>
              <a:gd name="connsiteX223" fmla="*/ 2930525 w 4775200"/>
              <a:gd name="connsiteY223" fmla="*/ 1577975 h 1930400"/>
              <a:gd name="connsiteX224" fmla="*/ 2968625 w 4775200"/>
              <a:gd name="connsiteY224" fmla="*/ 1577975 h 1930400"/>
              <a:gd name="connsiteX225" fmla="*/ 2968625 w 4775200"/>
              <a:gd name="connsiteY225" fmla="*/ 1590675 h 1930400"/>
              <a:gd name="connsiteX226" fmla="*/ 3054350 w 4775200"/>
              <a:gd name="connsiteY226" fmla="*/ 1590675 h 1930400"/>
              <a:gd name="connsiteX227" fmla="*/ 3054350 w 4775200"/>
              <a:gd name="connsiteY227" fmla="*/ 1625600 h 1930400"/>
              <a:gd name="connsiteX228" fmla="*/ 3194050 w 4775200"/>
              <a:gd name="connsiteY228" fmla="*/ 1625600 h 1930400"/>
              <a:gd name="connsiteX229" fmla="*/ 3194050 w 4775200"/>
              <a:gd name="connsiteY229" fmla="*/ 1657350 h 1930400"/>
              <a:gd name="connsiteX230" fmla="*/ 3302000 w 4775200"/>
              <a:gd name="connsiteY230" fmla="*/ 1657350 h 1930400"/>
              <a:gd name="connsiteX231" fmla="*/ 3302000 w 4775200"/>
              <a:gd name="connsiteY231" fmla="*/ 1666875 h 1930400"/>
              <a:gd name="connsiteX232" fmla="*/ 3375025 w 4775200"/>
              <a:gd name="connsiteY232" fmla="*/ 1666875 h 1930400"/>
              <a:gd name="connsiteX233" fmla="*/ 3375025 w 4775200"/>
              <a:gd name="connsiteY233" fmla="*/ 1698625 h 1930400"/>
              <a:gd name="connsiteX234" fmla="*/ 3508375 w 4775200"/>
              <a:gd name="connsiteY234" fmla="*/ 1698625 h 1930400"/>
              <a:gd name="connsiteX235" fmla="*/ 3508375 w 4775200"/>
              <a:gd name="connsiteY235" fmla="*/ 1720850 h 1930400"/>
              <a:gd name="connsiteX236" fmla="*/ 3524250 w 4775200"/>
              <a:gd name="connsiteY236" fmla="*/ 1736725 h 1930400"/>
              <a:gd name="connsiteX237" fmla="*/ 3524250 w 4775200"/>
              <a:gd name="connsiteY237" fmla="*/ 1762125 h 1930400"/>
              <a:gd name="connsiteX238" fmla="*/ 3575050 w 4775200"/>
              <a:gd name="connsiteY238" fmla="*/ 1762125 h 1930400"/>
              <a:gd name="connsiteX239" fmla="*/ 3575050 w 4775200"/>
              <a:gd name="connsiteY239" fmla="*/ 1793875 h 1930400"/>
              <a:gd name="connsiteX240" fmla="*/ 3619500 w 4775200"/>
              <a:gd name="connsiteY240" fmla="*/ 1793875 h 1930400"/>
              <a:gd name="connsiteX241" fmla="*/ 3619500 w 4775200"/>
              <a:gd name="connsiteY241" fmla="*/ 1835150 h 1930400"/>
              <a:gd name="connsiteX242" fmla="*/ 3752850 w 4775200"/>
              <a:gd name="connsiteY242" fmla="*/ 1835150 h 1930400"/>
              <a:gd name="connsiteX243" fmla="*/ 3752850 w 4775200"/>
              <a:gd name="connsiteY243" fmla="*/ 1857375 h 1930400"/>
              <a:gd name="connsiteX244" fmla="*/ 3911600 w 4775200"/>
              <a:gd name="connsiteY244" fmla="*/ 1857375 h 1930400"/>
              <a:gd name="connsiteX245" fmla="*/ 3911600 w 4775200"/>
              <a:gd name="connsiteY245" fmla="*/ 1879600 h 1930400"/>
              <a:gd name="connsiteX246" fmla="*/ 4689475 w 4775200"/>
              <a:gd name="connsiteY246" fmla="*/ 1882775 h 1930400"/>
              <a:gd name="connsiteX247" fmla="*/ 4705350 w 4775200"/>
              <a:gd name="connsiteY247" fmla="*/ 1930400 h 1930400"/>
              <a:gd name="connsiteX248" fmla="*/ 4772025 w 4775200"/>
              <a:gd name="connsiteY248" fmla="*/ 1920875 h 1930400"/>
              <a:gd name="connsiteX249" fmla="*/ 4775200 w 4775200"/>
              <a:gd name="connsiteY249"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98725 w 4775200"/>
              <a:gd name="connsiteY211" fmla="*/ 1403350 h 1930400"/>
              <a:gd name="connsiteX212" fmla="*/ 2555875 w 4775200"/>
              <a:gd name="connsiteY212" fmla="*/ 1403350 h 1930400"/>
              <a:gd name="connsiteX213" fmla="*/ 2555875 w 4775200"/>
              <a:gd name="connsiteY213" fmla="*/ 1450975 h 1930400"/>
              <a:gd name="connsiteX214" fmla="*/ 2603500 w 4775200"/>
              <a:gd name="connsiteY214" fmla="*/ 1450975 h 1930400"/>
              <a:gd name="connsiteX215" fmla="*/ 2603500 w 4775200"/>
              <a:gd name="connsiteY215" fmla="*/ 1470025 h 1930400"/>
              <a:gd name="connsiteX216" fmla="*/ 2660650 w 4775200"/>
              <a:gd name="connsiteY216" fmla="*/ 1470025 h 1930400"/>
              <a:gd name="connsiteX217" fmla="*/ 2660650 w 4775200"/>
              <a:gd name="connsiteY217" fmla="*/ 1485900 h 1930400"/>
              <a:gd name="connsiteX218" fmla="*/ 2806700 w 4775200"/>
              <a:gd name="connsiteY218" fmla="*/ 1485900 h 1930400"/>
              <a:gd name="connsiteX219" fmla="*/ 2806700 w 4775200"/>
              <a:gd name="connsiteY219" fmla="*/ 1533525 h 1930400"/>
              <a:gd name="connsiteX220" fmla="*/ 2838450 w 4775200"/>
              <a:gd name="connsiteY220" fmla="*/ 1533525 h 1930400"/>
              <a:gd name="connsiteX221" fmla="*/ 2838450 w 4775200"/>
              <a:gd name="connsiteY221" fmla="*/ 1565275 h 1930400"/>
              <a:gd name="connsiteX222" fmla="*/ 2917825 w 4775200"/>
              <a:gd name="connsiteY222" fmla="*/ 1565275 h 1930400"/>
              <a:gd name="connsiteX223" fmla="*/ 2930525 w 4775200"/>
              <a:gd name="connsiteY223" fmla="*/ 1577975 h 1930400"/>
              <a:gd name="connsiteX224" fmla="*/ 2968625 w 4775200"/>
              <a:gd name="connsiteY224" fmla="*/ 1577975 h 1930400"/>
              <a:gd name="connsiteX225" fmla="*/ 2968625 w 4775200"/>
              <a:gd name="connsiteY225" fmla="*/ 1590675 h 1930400"/>
              <a:gd name="connsiteX226" fmla="*/ 3054350 w 4775200"/>
              <a:gd name="connsiteY226" fmla="*/ 1590675 h 1930400"/>
              <a:gd name="connsiteX227" fmla="*/ 3054350 w 4775200"/>
              <a:gd name="connsiteY227" fmla="*/ 1625600 h 1930400"/>
              <a:gd name="connsiteX228" fmla="*/ 3194050 w 4775200"/>
              <a:gd name="connsiteY228" fmla="*/ 1625600 h 1930400"/>
              <a:gd name="connsiteX229" fmla="*/ 3194050 w 4775200"/>
              <a:gd name="connsiteY229" fmla="*/ 1657350 h 1930400"/>
              <a:gd name="connsiteX230" fmla="*/ 3302000 w 4775200"/>
              <a:gd name="connsiteY230" fmla="*/ 1657350 h 1930400"/>
              <a:gd name="connsiteX231" fmla="*/ 3302000 w 4775200"/>
              <a:gd name="connsiteY231" fmla="*/ 1666875 h 1930400"/>
              <a:gd name="connsiteX232" fmla="*/ 3375025 w 4775200"/>
              <a:gd name="connsiteY232" fmla="*/ 1666875 h 1930400"/>
              <a:gd name="connsiteX233" fmla="*/ 3375025 w 4775200"/>
              <a:gd name="connsiteY233" fmla="*/ 1698625 h 1930400"/>
              <a:gd name="connsiteX234" fmla="*/ 3508375 w 4775200"/>
              <a:gd name="connsiteY234" fmla="*/ 1698625 h 1930400"/>
              <a:gd name="connsiteX235" fmla="*/ 3508375 w 4775200"/>
              <a:gd name="connsiteY235" fmla="*/ 1720850 h 1930400"/>
              <a:gd name="connsiteX236" fmla="*/ 3524250 w 4775200"/>
              <a:gd name="connsiteY236" fmla="*/ 1736725 h 1930400"/>
              <a:gd name="connsiteX237" fmla="*/ 3524250 w 4775200"/>
              <a:gd name="connsiteY237" fmla="*/ 1762125 h 1930400"/>
              <a:gd name="connsiteX238" fmla="*/ 3575050 w 4775200"/>
              <a:gd name="connsiteY238" fmla="*/ 1762125 h 1930400"/>
              <a:gd name="connsiteX239" fmla="*/ 3575050 w 4775200"/>
              <a:gd name="connsiteY239" fmla="*/ 1793875 h 1930400"/>
              <a:gd name="connsiteX240" fmla="*/ 3619500 w 4775200"/>
              <a:gd name="connsiteY240" fmla="*/ 1793875 h 1930400"/>
              <a:gd name="connsiteX241" fmla="*/ 3619500 w 4775200"/>
              <a:gd name="connsiteY241" fmla="*/ 1835150 h 1930400"/>
              <a:gd name="connsiteX242" fmla="*/ 3752850 w 4775200"/>
              <a:gd name="connsiteY242" fmla="*/ 1835150 h 1930400"/>
              <a:gd name="connsiteX243" fmla="*/ 3752850 w 4775200"/>
              <a:gd name="connsiteY243" fmla="*/ 1857375 h 1930400"/>
              <a:gd name="connsiteX244" fmla="*/ 3911600 w 4775200"/>
              <a:gd name="connsiteY244" fmla="*/ 1857375 h 1930400"/>
              <a:gd name="connsiteX245" fmla="*/ 3911600 w 4775200"/>
              <a:gd name="connsiteY245" fmla="*/ 1879600 h 1930400"/>
              <a:gd name="connsiteX246" fmla="*/ 4689475 w 4775200"/>
              <a:gd name="connsiteY246" fmla="*/ 1882775 h 1930400"/>
              <a:gd name="connsiteX247" fmla="*/ 4705350 w 4775200"/>
              <a:gd name="connsiteY247" fmla="*/ 1930400 h 1930400"/>
              <a:gd name="connsiteX248" fmla="*/ 4772025 w 4775200"/>
              <a:gd name="connsiteY248" fmla="*/ 1920875 h 1930400"/>
              <a:gd name="connsiteX249" fmla="*/ 4775200 w 4775200"/>
              <a:gd name="connsiteY249"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55875 w 4775200"/>
              <a:gd name="connsiteY212" fmla="*/ 1403350 h 1930400"/>
              <a:gd name="connsiteX213" fmla="*/ 2555875 w 4775200"/>
              <a:gd name="connsiteY213" fmla="*/ 1450975 h 1930400"/>
              <a:gd name="connsiteX214" fmla="*/ 2603500 w 4775200"/>
              <a:gd name="connsiteY214" fmla="*/ 1450975 h 1930400"/>
              <a:gd name="connsiteX215" fmla="*/ 2603500 w 4775200"/>
              <a:gd name="connsiteY215" fmla="*/ 1470025 h 1930400"/>
              <a:gd name="connsiteX216" fmla="*/ 2660650 w 4775200"/>
              <a:gd name="connsiteY216" fmla="*/ 1470025 h 1930400"/>
              <a:gd name="connsiteX217" fmla="*/ 2660650 w 4775200"/>
              <a:gd name="connsiteY217" fmla="*/ 1485900 h 1930400"/>
              <a:gd name="connsiteX218" fmla="*/ 2806700 w 4775200"/>
              <a:gd name="connsiteY218" fmla="*/ 1485900 h 1930400"/>
              <a:gd name="connsiteX219" fmla="*/ 2806700 w 4775200"/>
              <a:gd name="connsiteY219" fmla="*/ 1533525 h 1930400"/>
              <a:gd name="connsiteX220" fmla="*/ 2838450 w 4775200"/>
              <a:gd name="connsiteY220" fmla="*/ 1533525 h 1930400"/>
              <a:gd name="connsiteX221" fmla="*/ 2838450 w 4775200"/>
              <a:gd name="connsiteY221" fmla="*/ 1565275 h 1930400"/>
              <a:gd name="connsiteX222" fmla="*/ 2917825 w 4775200"/>
              <a:gd name="connsiteY222" fmla="*/ 1565275 h 1930400"/>
              <a:gd name="connsiteX223" fmla="*/ 2930525 w 4775200"/>
              <a:gd name="connsiteY223" fmla="*/ 1577975 h 1930400"/>
              <a:gd name="connsiteX224" fmla="*/ 2968625 w 4775200"/>
              <a:gd name="connsiteY224" fmla="*/ 1577975 h 1930400"/>
              <a:gd name="connsiteX225" fmla="*/ 2968625 w 4775200"/>
              <a:gd name="connsiteY225" fmla="*/ 1590675 h 1930400"/>
              <a:gd name="connsiteX226" fmla="*/ 3054350 w 4775200"/>
              <a:gd name="connsiteY226" fmla="*/ 1590675 h 1930400"/>
              <a:gd name="connsiteX227" fmla="*/ 3054350 w 4775200"/>
              <a:gd name="connsiteY227" fmla="*/ 1625600 h 1930400"/>
              <a:gd name="connsiteX228" fmla="*/ 3194050 w 4775200"/>
              <a:gd name="connsiteY228" fmla="*/ 1625600 h 1930400"/>
              <a:gd name="connsiteX229" fmla="*/ 3194050 w 4775200"/>
              <a:gd name="connsiteY229" fmla="*/ 1657350 h 1930400"/>
              <a:gd name="connsiteX230" fmla="*/ 3302000 w 4775200"/>
              <a:gd name="connsiteY230" fmla="*/ 1657350 h 1930400"/>
              <a:gd name="connsiteX231" fmla="*/ 3302000 w 4775200"/>
              <a:gd name="connsiteY231" fmla="*/ 1666875 h 1930400"/>
              <a:gd name="connsiteX232" fmla="*/ 3375025 w 4775200"/>
              <a:gd name="connsiteY232" fmla="*/ 1666875 h 1930400"/>
              <a:gd name="connsiteX233" fmla="*/ 3375025 w 4775200"/>
              <a:gd name="connsiteY233" fmla="*/ 1698625 h 1930400"/>
              <a:gd name="connsiteX234" fmla="*/ 3508375 w 4775200"/>
              <a:gd name="connsiteY234" fmla="*/ 1698625 h 1930400"/>
              <a:gd name="connsiteX235" fmla="*/ 3508375 w 4775200"/>
              <a:gd name="connsiteY235" fmla="*/ 1720850 h 1930400"/>
              <a:gd name="connsiteX236" fmla="*/ 3524250 w 4775200"/>
              <a:gd name="connsiteY236" fmla="*/ 1736725 h 1930400"/>
              <a:gd name="connsiteX237" fmla="*/ 3524250 w 4775200"/>
              <a:gd name="connsiteY237" fmla="*/ 1762125 h 1930400"/>
              <a:gd name="connsiteX238" fmla="*/ 3575050 w 4775200"/>
              <a:gd name="connsiteY238" fmla="*/ 1762125 h 1930400"/>
              <a:gd name="connsiteX239" fmla="*/ 3575050 w 4775200"/>
              <a:gd name="connsiteY239" fmla="*/ 1793875 h 1930400"/>
              <a:gd name="connsiteX240" fmla="*/ 3619500 w 4775200"/>
              <a:gd name="connsiteY240" fmla="*/ 1793875 h 1930400"/>
              <a:gd name="connsiteX241" fmla="*/ 3619500 w 4775200"/>
              <a:gd name="connsiteY241" fmla="*/ 1835150 h 1930400"/>
              <a:gd name="connsiteX242" fmla="*/ 3752850 w 4775200"/>
              <a:gd name="connsiteY242" fmla="*/ 1835150 h 1930400"/>
              <a:gd name="connsiteX243" fmla="*/ 3752850 w 4775200"/>
              <a:gd name="connsiteY243" fmla="*/ 1857375 h 1930400"/>
              <a:gd name="connsiteX244" fmla="*/ 3911600 w 4775200"/>
              <a:gd name="connsiteY244" fmla="*/ 1857375 h 1930400"/>
              <a:gd name="connsiteX245" fmla="*/ 3911600 w 4775200"/>
              <a:gd name="connsiteY245" fmla="*/ 1879600 h 1930400"/>
              <a:gd name="connsiteX246" fmla="*/ 4689475 w 4775200"/>
              <a:gd name="connsiteY246" fmla="*/ 1882775 h 1930400"/>
              <a:gd name="connsiteX247" fmla="*/ 4705350 w 4775200"/>
              <a:gd name="connsiteY247" fmla="*/ 1930400 h 1930400"/>
              <a:gd name="connsiteX248" fmla="*/ 4772025 w 4775200"/>
              <a:gd name="connsiteY248" fmla="*/ 1920875 h 1930400"/>
              <a:gd name="connsiteX249" fmla="*/ 4775200 w 4775200"/>
              <a:gd name="connsiteY249"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55875 w 4775200"/>
              <a:gd name="connsiteY212" fmla="*/ 1403350 h 1930400"/>
              <a:gd name="connsiteX213" fmla="*/ 2506663 w 4775200"/>
              <a:gd name="connsiteY213" fmla="*/ 1395412 h 1930400"/>
              <a:gd name="connsiteX214" fmla="*/ 2555875 w 4775200"/>
              <a:gd name="connsiteY214" fmla="*/ 1450975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55875 w 4775200"/>
              <a:gd name="connsiteY212" fmla="*/ 1403350 h 1930400"/>
              <a:gd name="connsiteX213" fmla="*/ 2513013 w 4775200"/>
              <a:gd name="connsiteY213" fmla="*/ 1484312 h 1930400"/>
              <a:gd name="connsiteX214" fmla="*/ 2555875 w 4775200"/>
              <a:gd name="connsiteY214" fmla="*/ 1450975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11425 w 4775200"/>
              <a:gd name="connsiteY212" fmla="*/ 1409700 h 1930400"/>
              <a:gd name="connsiteX213" fmla="*/ 2513013 w 4775200"/>
              <a:gd name="connsiteY213" fmla="*/ 1484312 h 1930400"/>
              <a:gd name="connsiteX214" fmla="*/ 2555875 w 4775200"/>
              <a:gd name="connsiteY214" fmla="*/ 1450975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11425 w 4775200"/>
              <a:gd name="connsiteY212" fmla="*/ 1409700 h 1930400"/>
              <a:gd name="connsiteX213" fmla="*/ 2551113 w 4775200"/>
              <a:gd name="connsiteY213" fmla="*/ 1420812 h 1930400"/>
              <a:gd name="connsiteX214" fmla="*/ 2555875 w 4775200"/>
              <a:gd name="connsiteY214" fmla="*/ 1450975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11425 w 4775200"/>
              <a:gd name="connsiteY212" fmla="*/ 1409700 h 1930400"/>
              <a:gd name="connsiteX213" fmla="*/ 2551113 w 4775200"/>
              <a:gd name="connsiteY213" fmla="*/ 1420812 h 1930400"/>
              <a:gd name="connsiteX214" fmla="*/ 2555875 w 4775200"/>
              <a:gd name="connsiteY214" fmla="*/ 1450975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11425 w 4775200"/>
              <a:gd name="connsiteY212" fmla="*/ 1409700 h 1930400"/>
              <a:gd name="connsiteX213" fmla="*/ 2551113 w 4775200"/>
              <a:gd name="connsiteY213" fmla="*/ 1420812 h 1930400"/>
              <a:gd name="connsiteX214" fmla="*/ 2573337 w 4775200"/>
              <a:gd name="connsiteY214" fmla="*/ 1433512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11425 w 4775200"/>
              <a:gd name="connsiteY212" fmla="*/ 1409700 h 1930400"/>
              <a:gd name="connsiteX213" fmla="*/ 2551113 w 4775200"/>
              <a:gd name="connsiteY213" fmla="*/ 1420812 h 1930400"/>
              <a:gd name="connsiteX214" fmla="*/ 2565399 w 4775200"/>
              <a:gd name="connsiteY214" fmla="*/ 144303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11425 w 4775200"/>
              <a:gd name="connsiteY212" fmla="*/ 1409700 h 1930400"/>
              <a:gd name="connsiteX213" fmla="*/ 2557463 w 4775200"/>
              <a:gd name="connsiteY213" fmla="*/ 1417637 h 1930400"/>
              <a:gd name="connsiteX214" fmla="*/ 2565399 w 4775200"/>
              <a:gd name="connsiteY214" fmla="*/ 144303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8250 w 4775200"/>
              <a:gd name="connsiteY212" fmla="*/ 1401762 h 1930400"/>
              <a:gd name="connsiteX213" fmla="*/ 2557463 w 4775200"/>
              <a:gd name="connsiteY213" fmla="*/ 1417637 h 1930400"/>
              <a:gd name="connsiteX214" fmla="*/ 2565399 w 4775200"/>
              <a:gd name="connsiteY214" fmla="*/ 144303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8250 w 4775200"/>
              <a:gd name="connsiteY212" fmla="*/ 1401762 h 1930400"/>
              <a:gd name="connsiteX213" fmla="*/ 2557463 w 4775200"/>
              <a:gd name="connsiteY213" fmla="*/ 1417637 h 1930400"/>
              <a:gd name="connsiteX214" fmla="*/ 2565399 w 4775200"/>
              <a:gd name="connsiteY214" fmla="*/ 144303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8250 w 4775200"/>
              <a:gd name="connsiteY212" fmla="*/ 1401762 h 1930400"/>
              <a:gd name="connsiteX213" fmla="*/ 2557463 w 4775200"/>
              <a:gd name="connsiteY213" fmla="*/ 1417637 h 1930400"/>
              <a:gd name="connsiteX214" fmla="*/ 2565399 w 4775200"/>
              <a:gd name="connsiteY214" fmla="*/ 144303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8250 w 4775200"/>
              <a:gd name="connsiteY212" fmla="*/ 1401762 h 1930400"/>
              <a:gd name="connsiteX213" fmla="*/ 2557463 w 4775200"/>
              <a:gd name="connsiteY213" fmla="*/ 1417637 h 1930400"/>
              <a:gd name="connsiteX214" fmla="*/ 2565399 w 4775200"/>
              <a:gd name="connsiteY214" fmla="*/ 144303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8250 w 4775200"/>
              <a:gd name="connsiteY212" fmla="*/ 1401762 h 1930400"/>
              <a:gd name="connsiteX213" fmla="*/ 2514601 w 4775200"/>
              <a:gd name="connsiteY213" fmla="*/ 1417637 h 1930400"/>
              <a:gd name="connsiteX214" fmla="*/ 2565399 w 4775200"/>
              <a:gd name="connsiteY214" fmla="*/ 144303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8250 w 4775200"/>
              <a:gd name="connsiteY212" fmla="*/ 1401762 h 1930400"/>
              <a:gd name="connsiteX213" fmla="*/ 2505076 w 4775200"/>
              <a:gd name="connsiteY213" fmla="*/ 1416049 h 1930400"/>
              <a:gd name="connsiteX214" fmla="*/ 2565399 w 4775200"/>
              <a:gd name="connsiteY214" fmla="*/ 144303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8250 w 4775200"/>
              <a:gd name="connsiteY212" fmla="*/ 1401762 h 1930400"/>
              <a:gd name="connsiteX213" fmla="*/ 2505076 w 4775200"/>
              <a:gd name="connsiteY213" fmla="*/ 1416049 h 1930400"/>
              <a:gd name="connsiteX214" fmla="*/ 2565399 w 4775200"/>
              <a:gd name="connsiteY214" fmla="*/ 144303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1900 w 4775200"/>
              <a:gd name="connsiteY212" fmla="*/ 1397000 h 1930400"/>
              <a:gd name="connsiteX213" fmla="*/ 2505076 w 4775200"/>
              <a:gd name="connsiteY213" fmla="*/ 1416049 h 1930400"/>
              <a:gd name="connsiteX214" fmla="*/ 2565399 w 4775200"/>
              <a:gd name="connsiteY214" fmla="*/ 144303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1900 w 4775200"/>
              <a:gd name="connsiteY212" fmla="*/ 1397000 h 1930400"/>
              <a:gd name="connsiteX213" fmla="*/ 2505076 w 4775200"/>
              <a:gd name="connsiteY213" fmla="*/ 1416049 h 1930400"/>
              <a:gd name="connsiteX214" fmla="*/ 2562224 w 4775200"/>
              <a:gd name="connsiteY214" fmla="*/ 1423987 h 1930400"/>
              <a:gd name="connsiteX215" fmla="*/ 2603500 w 4775200"/>
              <a:gd name="connsiteY215" fmla="*/ 1450975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1900 w 4775200"/>
              <a:gd name="connsiteY212" fmla="*/ 1397000 h 1930400"/>
              <a:gd name="connsiteX213" fmla="*/ 2505076 w 4775200"/>
              <a:gd name="connsiteY213" fmla="*/ 1416049 h 1930400"/>
              <a:gd name="connsiteX214" fmla="*/ 2562224 w 4775200"/>
              <a:gd name="connsiteY214" fmla="*/ 1423987 h 1930400"/>
              <a:gd name="connsiteX215" fmla="*/ 2573337 w 4775200"/>
              <a:gd name="connsiteY215" fmla="*/ 1449387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1900 w 4775200"/>
              <a:gd name="connsiteY212" fmla="*/ 1397000 h 1930400"/>
              <a:gd name="connsiteX213" fmla="*/ 2505076 w 4775200"/>
              <a:gd name="connsiteY213" fmla="*/ 1416049 h 1930400"/>
              <a:gd name="connsiteX214" fmla="*/ 2562224 w 4775200"/>
              <a:gd name="connsiteY214" fmla="*/ 1423987 h 1930400"/>
              <a:gd name="connsiteX215" fmla="*/ 2573337 w 4775200"/>
              <a:gd name="connsiteY215" fmla="*/ 1449387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1900 w 4775200"/>
              <a:gd name="connsiteY212" fmla="*/ 1397000 h 1930400"/>
              <a:gd name="connsiteX213" fmla="*/ 2505076 w 4775200"/>
              <a:gd name="connsiteY213" fmla="*/ 1416049 h 1930400"/>
              <a:gd name="connsiteX214" fmla="*/ 2566986 w 4775200"/>
              <a:gd name="connsiteY214" fmla="*/ 1425575 h 1930400"/>
              <a:gd name="connsiteX215" fmla="*/ 2573337 w 4775200"/>
              <a:gd name="connsiteY215" fmla="*/ 1449387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 name="connsiteX0" fmla="*/ 4775200 w 4775200"/>
              <a:gd name="connsiteY0" fmla="*/ 1533525 h 1930400"/>
              <a:gd name="connsiteX1" fmla="*/ 4692650 w 4775200"/>
              <a:gd name="connsiteY1" fmla="*/ 1533525 h 1930400"/>
              <a:gd name="connsiteX2" fmla="*/ 4692650 w 4775200"/>
              <a:gd name="connsiteY2" fmla="*/ 1495425 h 1930400"/>
              <a:gd name="connsiteX3" fmla="*/ 3911600 w 4775200"/>
              <a:gd name="connsiteY3" fmla="*/ 1495425 h 1930400"/>
              <a:gd name="connsiteX4" fmla="*/ 3911600 w 4775200"/>
              <a:gd name="connsiteY4" fmla="*/ 1470025 h 1930400"/>
              <a:gd name="connsiteX5" fmla="*/ 3727450 w 4775200"/>
              <a:gd name="connsiteY5" fmla="*/ 1470025 h 1930400"/>
              <a:gd name="connsiteX6" fmla="*/ 3727450 w 4775200"/>
              <a:gd name="connsiteY6" fmla="*/ 1457325 h 1930400"/>
              <a:gd name="connsiteX7" fmla="*/ 3609975 w 4775200"/>
              <a:gd name="connsiteY7" fmla="*/ 1457325 h 1930400"/>
              <a:gd name="connsiteX8" fmla="*/ 3609975 w 4775200"/>
              <a:gd name="connsiteY8" fmla="*/ 1435100 h 1930400"/>
              <a:gd name="connsiteX9" fmla="*/ 3552825 w 4775200"/>
              <a:gd name="connsiteY9" fmla="*/ 1435100 h 1930400"/>
              <a:gd name="connsiteX10" fmla="*/ 3552825 w 4775200"/>
              <a:gd name="connsiteY10" fmla="*/ 1393825 h 1930400"/>
              <a:gd name="connsiteX11" fmla="*/ 3543300 w 4775200"/>
              <a:gd name="connsiteY11" fmla="*/ 1393825 h 1930400"/>
              <a:gd name="connsiteX12" fmla="*/ 3543300 w 4775200"/>
              <a:gd name="connsiteY12" fmla="*/ 1374775 h 1930400"/>
              <a:gd name="connsiteX13" fmla="*/ 3517900 w 4775200"/>
              <a:gd name="connsiteY13" fmla="*/ 1374775 h 1930400"/>
              <a:gd name="connsiteX14" fmla="*/ 3517900 w 4775200"/>
              <a:gd name="connsiteY14" fmla="*/ 1330325 h 1930400"/>
              <a:gd name="connsiteX15" fmla="*/ 3390900 w 4775200"/>
              <a:gd name="connsiteY15" fmla="*/ 1330325 h 1930400"/>
              <a:gd name="connsiteX16" fmla="*/ 3390900 w 4775200"/>
              <a:gd name="connsiteY16" fmla="*/ 1317625 h 1930400"/>
              <a:gd name="connsiteX17" fmla="*/ 3302000 w 4775200"/>
              <a:gd name="connsiteY17" fmla="*/ 1317625 h 1930400"/>
              <a:gd name="connsiteX18" fmla="*/ 3302000 w 4775200"/>
              <a:gd name="connsiteY18" fmla="*/ 1285875 h 1930400"/>
              <a:gd name="connsiteX19" fmla="*/ 3216275 w 4775200"/>
              <a:gd name="connsiteY19" fmla="*/ 1285875 h 1930400"/>
              <a:gd name="connsiteX20" fmla="*/ 3216275 w 4775200"/>
              <a:gd name="connsiteY20" fmla="*/ 1270000 h 1930400"/>
              <a:gd name="connsiteX21" fmla="*/ 3187700 w 4775200"/>
              <a:gd name="connsiteY21" fmla="*/ 1270000 h 1930400"/>
              <a:gd name="connsiteX22" fmla="*/ 3181350 w 4775200"/>
              <a:gd name="connsiteY22" fmla="*/ 1263650 h 1930400"/>
              <a:gd name="connsiteX23" fmla="*/ 3159125 w 4775200"/>
              <a:gd name="connsiteY23" fmla="*/ 1263650 h 1930400"/>
              <a:gd name="connsiteX24" fmla="*/ 3159125 w 4775200"/>
              <a:gd name="connsiteY24" fmla="*/ 1244600 h 1930400"/>
              <a:gd name="connsiteX25" fmla="*/ 3057525 w 4775200"/>
              <a:gd name="connsiteY25" fmla="*/ 1244600 h 1930400"/>
              <a:gd name="connsiteX26" fmla="*/ 3057525 w 4775200"/>
              <a:gd name="connsiteY26" fmla="*/ 1228725 h 1930400"/>
              <a:gd name="connsiteX27" fmla="*/ 2974975 w 4775200"/>
              <a:gd name="connsiteY27" fmla="*/ 1228725 h 1930400"/>
              <a:gd name="connsiteX28" fmla="*/ 2974975 w 4775200"/>
              <a:gd name="connsiteY28" fmla="*/ 1216025 h 1930400"/>
              <a:gd name="connsiteX29" fmla="*/ 2908300 w 4775200"/>
              <a:gd name="connsiteY29" fmla="*/ 1216025 h 1930400"/>
              <a:gd name="connsiteX30" fmla="*/ 2908300 w 4775200"/>
              <a:gd name="connsiteY30" fmla="*/ 1196975 h 1930400"/>
              <a:gd name="connsiteX31" fmla="*/ 2876550 w 4775200"/>
              <a:gd name="connsiteY31" fmla="*/ 1196975 h 1930400"/>
              <a:gd name="connsiteX32" fmla="*/ 2876550 w 4775200"/>
              <a:gd name="connsiteY32" fmla="*/ 1174750 h 1930400"/>
              <a:gd name="connsiteX33" fmla="*/ 2806700 w 4775200"/>
              <a:gd name="connsiteY33" fmla="*/ 1174750 h 1930400"/>
              <a:gd name="connsiteX34" fmla="*/ 2806700 w 4775200"/>
              <a:gd name="connsiteY34" fmla="*/ 1127125 h 1930400"/>
              <a:gd name="connsiteX35" fmla="*/ 2670175 w 4775200"/>
              <a:gd name="connsiteY35" fmla="*/ 1127125 h 1930400"/>
              <a:gd name="connsiteX36" fmla="*/ 2670175 w 4775200"/>
              <a:gd name="connsiteY36" fmla="*/ 1098550 h 1930400"/>
              <a:gd name="connsiteX37" fmla="*/ 2562225 w 4775200"/>
              <a:gd name="connsiteY37" fmla="*/ 1098550 h 1930400"/>
              <a:gd name="connsiteX38" fmla="*/ 2562225 w 4775200"/>
              <a:gd name="connsiteY38" fmla="*/ 1050925 h 1930400"/>
              <a:gd name="connsiteX39" fmla="*/ 2498725 w 4775200"/>
              <a:gd name="connsiteY39" fmla="*/ 1050925 h 1930400"/>
              <a:gd name="connsiteX40" fmla="*/ 2498725 w 4775200"/>
              <a:gd name="connsiteY40" fmla="*/ 1050925 h 1930400"/>
              <a:gd name="connsiteX41" fmla="*/ 2498725 w 4775200"/>
              <a:gd name="connsiteY41" fmla="*/ 1050925 h 1930400"/>
              <a:gd name="connsiteX42" fmla="*/ 2498725 w 4775200"/>
              <a:gd name="connsiteY42" fmla="*/ 1050925 h 1930400"/>
              <a:gd name="connsiteX43" fmla="*/ 2498725 w 4775200"/>
              <a:gd name="connsiteY43" fmla="*/ 1022350 h 1930400"/>
              <a:gd name="connsiteX44" fmla="*/ 2428875 w 4775200"/>
              <a:gd name="connsiteY44" fmla="*/ 1022350 h 1930400"/>
              <a:gd name="connsiteX45" fmla="*/ 2428875 w 4775200"/>
              <a:gd name="connsiteY45" fmla="*/ 996950 h 1930400"/>
              <a:gd name="connsiteX46" fmla="*/ 2378075 w 4775200"/>
              <a:gd name="connsiteY46" fmla="*/ 996950 h 1930400"/>
              <a:gd name="connsiteX47" fmla="*/ 2378075 w 4775200"/>
              <a:gd name="connsiteY47" fmla="*/ 965200 h 1930400"/>
              <a:gd name="connsiteX48" fmla="*/ 2333625 w 4775200"/>
              <a:gd name="connsiteY48" fmla="*/ 965200 h 1930400"/>
              <a:gd name="connsiteX49" fmla="*/ 2333625 w 4775200"/>
              <a:gd name="connsiteY49" fmla="*/ 946150 h 1930400"/>
              <a:gd name="connsiteX50" fmla="*/ 2286000 w 4775200"/>
              <a:gd name="connsiteY50" fmla="*/ 946150 h 1930400"/>
              <a:gd name="connsiteX51" fmla="*/ 2219325 w 4775200"/>
              <a:gd name="connsiteY51" fmla="*/ 946150 h 1930400"/>
              <a:gd name="connsiteX52" fmla="*/ 2219325 w 4775200"/>
              <a:gd name="connsiteY52" fmla="*/ 914400 h 1930400"/>
              <a:gd name="connsiteX53" fmla="*/ 2171700 w 4775200"/>
              <a:gd name="connsiteY53" fmla="*/ 914400 h 1930400"/>
              <a:gd name="connsiteX54" fmla="*/ 2171700 w 4775200"/>
              <a:gd name="connsiteY54" fmla="*/ 901700 h 1930400"/>
              <a:gd name="connsiteX55" fmla="*/ 2143125 w 4775200"/>
              <a:gd name="connsiteY55" fmla="*/ 901700 h 1930400"/>
              <a:gd name="connsiteX56" fmla="*/ 2143125 w 4775200"/>
              <a:gd name="connsiteY56" fmla="*/ 901700 h 1930400"/>
              <a:gd name="connsiteX57" fmla="*/ 2089150 w 4775200"/>
              <a:gd name="connsiteY57" fmla="*/ 901700 h 1930400"/>
              <a:gd name="connsiteX58" fmla="*/ 2089150 w 4775200"/>
              <a:gd name="connsiteY58" fmla="*/ 879475 h 1930400"/>
              <a:gd name="connsiteX59" fmla="*/ 1927225 w 4775200"/>
              <a:gd name="connsiteY59" fmla="*/ 879475 h 1930400"/>
              <a:gd name="connsiteX60" fmla="*/ 1927225 w 4775200"/>
              <a:gd name="connsiteY60" fmla="*/ 879475 h 1930400"/>
              <a:gd name="connsiteX61" fmla="*/ 1927225 w 4775200"/>
              <a:gd name="connsiteY61" fmla="*/ 847725 h 1930400"/>
              <a:gd name="connsiteX62" fmla="*/ 1793875 w 4775200"/>
              <a:gd name="connsiteY62" fmla="*/ 847725 h 1930400"/>
              <a:gd name="connsiteX63" fmla="*/ 1736725 w 4775200"/>
              <a:gd name="connsiteY63" fmla="*/ 800100 h 1930400"/>
              <a:gd name="connsiteX64" fmla="*/ 1692275 w 4775200"/>
              <a:gd name="connsiteY64" fmla="*/ 800100 h 1930400"/>
              <a:gd name="connsiteX65" fmla="*/ 1692275 w 4775200"/>
              <a:gd name="connsiteY65" fmla="*/ 800100 h 1930400"/>
              <a:gd name="connsiteX66" fmla="*/ 1682750 w 4775200"/>
              <a:gd name="connsiteY66" fmla="*/ 774700 h 1930400"/>
              <a:gd name="connsiteX67" fmla="*/ 1606550 w 4775200"/>
              <a:gd name="connsiteY67" fmla="*/ 781050 h 1930400"/>
              <a:gd name="connsiteX68" fmla="*/ 1612900 w 4775200"/>
              <a:gd name="connsiteY68" fmla="*/ 762000 h 1930400"/>
              <a:gd name="connsiteX69" fmla="*/ 1479550 w 4775200"/>
              <a:gd name="connsiteY69" fmla="*/ 765175 h 1930400"/>
              <a:gd name="connsiteX70" fmla="*/ 1479550 w 4775200"/>
              <a:gd name="connsiteY70" fmla="*/ 733425 h 1930400"/>
              <a:gd name="connsiteX71" fmla="*/ 1454150 w 4775200"/>
              <a:gd name="connsiteY71" fmla="*/ 733425 h 1930400"/>
              <a:gd name="connsiteX72" fmla="*/ 1454150 w 4775200"/>
              <a:gd name="connsiteY72" fmla="*/ 711200 h 1930400"/>
              <a:gd name="connsiteX73" fmla="*/ 1371600 w 4775200"/>
              <a:gd name="connsiteY73" fmla="*/ 711200 h 1930400"/>
              <a:gd name="connsiteX74" fmla="*/ 1371600 w 4775200"/>
              <a:gd name="connsiteY74" fmla="*/ 688975 h 1930400"/>
              <a:gd name="connsiteX75" fmla="*/ 1330325 w 4775200"/>
              <a:gd name="connsiteY75" fmla="*/ 688975 h 1930400"/>
              <a:gd name="connsiteX76" fmla="*/ 1330325 w 4775200"/>
              <a:gd name="connsiteY76" fmla="*/ 688975 h 1930400"/>
              <a:gd name="connsiteX77" fmla="*/ 1295400 w 4775200"/>
              <a:gd name="connsiteY77" fmla="*/ 654050 h 1930400"/>
              <a:gd name="connsiteX78" fmla="*/ 1241425 w 4775200"/>
              <a:gd name="connsiteY78" fmla="*/ 654050 h 1930400"/>
              <a:gd name="connsiteX79" fmla="*/ 1241425 w 4775200"/>
              <a:gd name="connsiteY79" fmla="*/ 654050 h 1930400"/>
              <a:gd name="connsiteX80" fmla="*/ 1241425 w 4775200"/>
              <a:gd name="connsiteY80" fmla="*/ 628650 h 1930400"/>
              <a:gd name="connsiteX81" fmla="*/ 1190625 w 4775200"/>
              <a:gd name="connsiteY81" fmla="*/ 628650 h 1930400"/>
              <a:gd name="connsiteX82" fmla="*/ 1190625 w 4775200"/>
              <a:gd name="connsiteY82" fmla="*/ 593725 h 1930400"/>
              <a:gd name="connsiteX83" fmla="*/ 1139825 w 4775200"/>
              <a:gd name="connsiteY83" fmla="*/ 568325 h 1930400"/>
              <a:gd name="connsiteX84" fmla="*/ 1082675 w 4775200"/>
              <a:gd name="connsiteY84" fmla="*/ 568325 h 1930400"/>
              <a:gd name="connsiteX85" fmla="*/ 1069975 w 4775200"/>
              <a:gd name="connsiteY85" fmla="*/ 527050 h 1930400"/>
              <a:gd name="connsiteX86" fmla="*/ 1016000 w 4775200"/>
              <a:gd name="connsiteY86" fmla="*/ 511175 h 1930400"/>
              <a:gd name="connsiteX87" fmla="*/ 993775 w 4775200"/>
              <a:gd name="connsiteY87" fmla="*/ 511175 h 1930400"/>
              <a:gd name="connsiteX88" fmla="*/ 993775 w 4775200"/>
              <a:gd name="connsiteY88" fmla="*/ 485775 h 1930400"/>
              <a:gd name="connsiteX89" fmla="*/ 892175 w 4775200"/>
              <a:gd name="connsiteY89" fmla="*/ 485775 h 1930400"/>
              <a:gd name="connsiteX90" fmla="*/ 866775 w 4775200"/>
              <a:gd name="connsiteY90" fmla="*/ 450850 h 1930400"/>
              <a:gd name="connsiteX91" fmla="*/ 831850 w 4775200"/>
              <a:gd name="connsiteY91" fmla="*/ 450850 h 1930400"/>
              <a:gd name="connsiteX92" fmla="*/ 831850 w 4775200"/>
              <a:gd name="connsiteY92" fmla="*/ 450850 h 1930400"/>
              <a:gd name="connsiteX93" fmla="*/ 831850 w 4775200"/>
              <a:gd name="connsiteY93" fmla="*/ 422275 h 1930400"/>
              <a:gd name="connsiteX94" fmla="*/ 781050 w 4775200"/>
              <a:gd name="connsiteY94" fmla="*/ 422275 h 1930400"/>
              <a:gd name="connsiteX95" fmla="*/ 781050 w 4775200"/>
              <a:gd name="connsiteY95" fmla="*/ 396875 h 1930400"/>
              <a:gd name="connsiteX96" fmla="*/ 711200 w 4775200"/>
              <a:gd name="connsiteY96" fmla="*/ 396875 h 1930400"/>
              <a:gd name="connsiteX97" fmla="*/ 711200 w 4775200"/>
              <a:gd name="connsiteY97" fmla="*/ 396875 h 1930400"/>
              <a:gd name="connsiteX98" fmla="*/ 711200 w 4775200"/>
              <a:gd name="connsiteY98" fmla="*/ 396875 h 1930400"/>
              <a:gd name="connsiteX99" fmla="*/ 711200 w 4775200"/>
              <a:gd name="connsiteY99" fmla="*/ 374650 h 1930400"/>
              <a:gd name="connsiteX100" fmla="*/ 657225 w 4775200"/>
              <a:gd name="connsiteY100" fmla="*/ 374650 h 1930400"/>
              <a:gd name="connsiteX101" fmla="*/ 657225 w 4775200"/>
              <a:gd name="connsiteY101" fmla="*/ 352425 h 1930400"/>
              <a:gd name="connsiteX102" fmla="*/ 590550 w 4775200"/>
              <a:gd name="connsiteY102" fmla="*/ 352425 h 1930400"/>
              <a:gd name="connsiteX103" fmla="*/ 590550 w 4775200"/>
              <a:gd name="connsiteY103" fmla="*/ 327025 h 1930400"/>
              <a:gd name="connsiteX104" fmla="*/ 539750 w 4775200"/>
              <a:gd name="connsiteY104" fmla="*/ 327025 h 1930400"/>
              <a:gd name="connsiteX105" fmla="*/ 488950 w 4775200"/>
              <a:gd name="connsiteY105" fmla="*/ 250825 h 1930400"/>
              <a:gd name="connsiteX106" fmla="*/ 476250 w 4775200"/>
              <a:gd name="connsiteY106" fmla="*/ 225425 h 1930400"/>
              <a:gd name="connsiteX107" fmla="*/ 431800 w 4775200"/>
              <a:gd name="connsiteY107" fmla="*/ 225425 h 1930400"/>
              <a:gd name="connsiteX108" fmla="*/ 431800 w 4775200"/>
              <a:gd name="connsiteY108" fmla="*/ 190500 h 1930400"/>
              <a:gd name="connsiteX109" fmla="*/ 365125 w 4775200"/>
              <a:gd name="connsiteY109" fmla="*/ 190500 h 1930400"/>
              <a:gd name="connsiteX110" fmla="*/ 365125 w 4775200"/>
              <a:gd name="connsiteY110" fmla="*/ 149225 h 1930400"/>
              <a:gd name="connsiteX111" fmla="*/ 349250 w 4775200"/>
              <a:gd name="connsiteY111" fmla="*/ 149225 h 1930400"/>
              <a:gd name="connsiteX112" fmla="*/ 349250 w 4775200"/>
              <a:gd name="connsiteY112" fmla="*/ 104775 h 1930400"/>
              <a:gd name="connsiteX113" fmla="*/ 311150 w 4775200"/>
              <a:gd name="connsiteY113" fmla="*/ 104775 h 1930400"/>
              <a:gd name="connsiteX114" fmla="*/ 311150 w 4775200"/>
              <a:gd name="connsiteY114" fmla="*/ 50800 h 1930400"/>
              <a:gd name="connsiteX115" fmla="*/ 146050 w 4775200"/>
              <a:gd name="connsiteY115" fmla="*/ 50800 h 1930400"/>
              <a:gd name="connsiteX116" fmla="*/ 111125 w 4775200"/>
              <a:gd name="connsiteY116" fmla="*/ 0 h 1930400"/>
              <a:gd name="connsiteX117" fmla="*/ 0 w 4775200"/>
              <a:gd name="connsiteY117" fmla="*/ 0 h 1930400"/>
              <a:gd name="connsiteX118" fmla="*/ 0 w 4775200"/>
              <a:gd name="connsiteY118" fmla="*/ 31750 h 1930400"/>
              <a:gd name="connsiteX119" fmla="*/ 50800 w 4775200"/>
              <a:gd name="connsiteY119" fmla="*/ 31750 h 1930400"/>
              <a:gd name="connsiteX120" fmla="*/ 50800 w 4775200"/>
              <a:gd name="connsiteY120" fmla="*/ 92075 h 1930400"/>
              <a:gd name="connsiteX121" fmla="*/ 184150 w 4775200"/>
              <a:gd name="connsiteY121" fmla="*/ 92075 h 1930400"/>
              <a:gd name="connsiteX122" fmla="*/ 184150 w 4775200"/>
              <a:gd name="connsiteY122" fmla="*/ 114300 h 1930400"/>
              <a:gd name="connsiteX123" fmla="*/ 215900 w 4775200"/>
              <a:gd name="connsiteY123" fmla="*/ 114300 h 1930400"/>
              <a:gd name="connsiteX124" fmla="*/ 215900 w 4775200"/>
              <a:gd name="connsiteY124" fmla="*/ 158750 h 1930400"/>
              <a:gd name="connsiteX125" fmla="*/ 263525 w 4775200"/>
              <a:gd name="connsiteY125" fmla="*/ 158750 h 1930400"/>
              <a:gd name="connsiteX126" fmla="*/ 263525 w 4775200"/>
              <a:gd name="connsiteY126" fmla="*/ 177800 h 1930400"/>
              <a:gd name="connsiteX127" fmla="*/ 314325 w 4775200"/>
              <a:gd name="connsiteY127" fmla="*/ 177800 h 1930400"/>
              <a:gd name="connsiteX128" fmla="*/ 314325 w 4775200"/>
              <a:gd name="connsiteY128" fmla="*/ 257175 h 1930400"/>
              <a:gd name="connsiteX129" fmla="*/ 365125 w 4775200"/>
              <a:gd name="connsiteY129" fmla="*/ 257175 h 1930400"/>
              <a:gd name="connsiteX130" fmla="*/ 365125 w 4775200"/>
              <a:gd name="connsiteY130" fmla="*/ 304800 h 1930400"/>
              <a:gd name="connsiteX131" fmla="*/ 393700 w 4775200"/>
              <a:gd name="connsiteY131" fmla="*/ 304800 h 1930400"/>
              <a:gd name="connsiteX132" fmla="*/ 393700 w 4775200"/>
              <a:gd name="connsiteY132" fmla="*/ 355600 h 1930400"/>
              <a:gd name="connsiteX133" fmla="*/ 412750 w 4775200"/>
              <a:gd name="connsiteY133" fmla="*/ 355600 h 1930400"/>
              <a:gd name="connsiteX134" fmla="*/ 412750 w 4775200"/>
              <a:gd name="connsiteY134" fmla="*/ 387350 h 1930400"/>
              <a:gd name="connsiteX135" fmla="*/ 412750 w 4775200"/>
              <a:gd name="connsiteY135" fmla="*/ 387350 h 1930400"/>
              <a:gd name="connsiteX136" fmla="*/ 434975 w 4775200"/>
              <a:gd name="connsiteY136" fmla="*/ 387350 h 1930400"/>
              <a:gd name="connsiteX137" fmla="*/ 434975 w 4775200"/>
              <a:gd name="connsiteY137" fmla="*/ 419100 h 1930400"/>
              <a:gd name="connsiteX138" fmla="*/ 457200 w 4775200"/>
              <a:gd name="connsiteY138" fmla="*/ 419100 h 1930400"/>
              <a:gd name="connsiteX139" fmla="*/ 457200 w 4775200"/>
              <a:gd name="connsiteY139" fmla="*/ 441325 h 1930400"/>
              <a:gd name="connsiteX140" fmla="*/ 479425 w 4775200"/>
              <a:gd name="connsiteY140" fmla="*/ 441325 h 1930400"/>
              <a:gd name="connsiteX141" fmla="*/ 479425 w 4775200"/>
              <a:gd name="connsiteY141" fmla="*/ 469900 h 1930400"/>
              <a:gd name="connsiteX142" fmla="*/ 492125 w 4775200"/>
              <a:gd name="connsiteY142" fmla="*/ 469900 h 1930400"/>
              <a:gd name="connsiteX143" fmla="*/ 492125 w 4775200"/>
              <a:gd name="connsiteY143" fmla="*/ 498475 h 1930400"/>
              <a:gd name="connsiteX144" fmla="*/ 520700 w 4775200"/>
              <a:gd name="connsiteY144" fmla="*/ 498475 h 1930400"/>
              <a:gd name="connsiteX145" fmla="*/ 520700 w 4775200"/>
              <a:gd name="connsiteY145" fmla="*/ 539750 h 1930400"/>
              <a:gd name="connsiteX146" fmla="*/ 549275 w 4775200"/>
              <a:gd name="connsiteY146" fmla="*/ 539750 h 1930400"/>
              <a:gd name="connsiteX147" fmla="*/ 549275 w 4775200"/>
              <a:gd name="connsiteY147" fmla="*/ 574675 h 1930400"/>
              <a:gd name="connsiteX148" fmla="*/ 568325 w 4775200"/>
              <a:gd name="connsiteY148" fmla="*/ 574675 h 1930400"/>
              <a:gd name="connsiteX149" fmla="*/ 600075 w 4775200"/>
              <a:gd name="connsiteY149" fmla="*/ 606425 h 1930400"/>
              <a:gd name="connsiteX150" fmla="*/ 650875 w 4775200"/>
              <a:gd name="connsiteY150" fmla="*/ 606425 h 1930400"/>
              <a:gd name="connsiteX151" fmla="*/ 650875 w 4775200"/>
              <a:gd name="connsiteY151" fmla="*/ 625475 h 1930400"/>
              <a:gd name="connsiteX152" fmla="*/ 676275 w 4775200"/>
              <a:gd name="connsiteY152" fmla="*/ 625475 h 1930400"/>
              <a:gd name="connsiteX153" fmla="*/ 676275 w 4775200"/>
              <a:gd name="connsiteY153" fmla="*/ 638175 h 1930400"/>
              <a:gd name="connsiteX154" fmla="*/ 714375 w 4775200"/>
              <a:gd name="connsiteY154" fmla="*/ 638175 h 1930400"/>
              <a:gd name="connsiteX155" fmla="*/ 714375 w 4775200"/>
              <a:gd name="connsiteY155" fmla="*/ 682625 h 1930400"/>
              <a:gd name="connsiteX156" fmla="*/ 790575 w 4775200"/>
              <a:gd name="connsiteY156" fmla="*/ 682625 h 1930400"/>
              <a:gd name="connsiteX157" fmla="*/ 790575 w 4775200"/>
              <a:gd name="connsiteY157" fmla="*/ 711200 h 1930400"/>
              <a:gd name="connsiteX158" fmla="*/ 835025 w 4775200"/>
              <a:gd name="connsiteY158" fmla="*/ 711200 h 1930400"/>
              <a:gd name="connsiteX159" fmla="*/ 835025 w 4775200"/>
              <a:gd name="connsiteY159" fmla="*/ 733425 h 1930400"/>
              <a:gd name="connsiteX160" fmla="*/ 873125 w 4775200"/>
              <a:gd name="connsiteY160" fmla="*/ 733425 h 1930400"/>
              <a:gd name="connsiteX161" fmla="*/ 873125 w 4775200"/>
              <a:gd name="connsiteY161" fmla="*/ 755650 h 1930400"/>
              <a:gd name="connsiteX162" fmla="*/ 895350 w 4775200"/>
              <a:gd name="connsiteY162" fmla="*/ 755650 h 1930400"/>
              <a:gd name="connsiteX163" fmla="*/ 895350 w 4775200"/>
              <a:gd name="connsiteY163" fmla="*/ 781050 h 1930400"/>
              <a:gd name="connsiteX164" fmla="*/ 990600 w 4775200"/>
              <a:gd name="connsiteY164" fmla="*/ 781050 h 1930400"/>
              <a:gd name="connsiteX165" fmla="*/ 990600 w 4775200"/>
              <a:gd name="connsiteY165" fmla="*/ 796925 h 1930400"/>
              <a:gd name="connsiteX166" fmla="*/ 1031875 w 4775200"/>
              <a:gd name="connsiteY166" fmla="*/ 796925 h 1930400"/>
              <a:gd name="connsiteX167" fmla="*/ 1031875 w 4775200"/>
              <a:gd name="connsiteY167" fmla="*/ 819150 h 1930400"/>
              <a:gd name="connsiteX168" fmla="*/ 1060450 w 4775200"/>
              <a:gd name="connsiteY168" fmla="*/ 819150 h 1930400"/>
              <a:gd name="connsiteX169" fmla="*/ 1060450 w 4775200"/>
              <a:gd name="connsiteY169" fmla="*/ 841375 h 1930400"/>
              <a:gd name="connsiteX170" fmla="*/ 1089025 w 4775200"/>
              <a:gd name="connsiteY170" fmla="*/ 841375 h 1930400"/>
              <a:gd name="connsiteX171" fmla="*/ 1089025 w 4775200"/>
              <a:gd name="connsiteY171" fmla="*/ 873125 h 1930400"/>
              <a:gd name="connsiteX172" fmla="*/ 1155700 w 4775200"/>
              <a:gd name="connsiteY172" fmla="*/ 873125 h 1930400"/>
              <a:gd name="connsiteX173" fmla="*/ 1155700 w 4775200"/>
              <a:gd name="connsiteY173" fmla="*/ 904875 h 1930400"/>
              <a:gd name="connsiteX174" fmla="*/ 1187450 w 4775200"/>
              <a:gd name="connsiteY174" fmla="*/ 904875 h 1930400"/>
              <a:gd name="connsiteX175" fmla="*/ 1187450 w 4775200"/>
              <a:gd name="connsiteY175" fmla="*/ 904875 h 1930400"/>
              <a:gd name="connsiteX176" fmla="*/ 1206500 w 4775200"/>
              <a:gd name="connsiteY176" fmla="*/ 923925 h 1930400"/>
              <a:gd name="connsiteX177" fmla="*/ 1206500 w 4775200"/>
              <a:gd name="connsiteY177" fmla="*/ 946150 h 1930400"/>
              <a:gd name="connsiteX178" fmla="*/ 1241425 w 4775200"/>
              <a:gd name="connsiteY178" fmla="*/ 946150 h 1930400"/>
              <a:gd name="connsiteX179" fmla="*/ 1241425 w 4775200"/>
              <a:gd name="connsiteY179" fmla="*/ 962025 h 1930400"/>
              <a:gd name="connsiteX180" fmla="*/ 1295400 w 4775200"/>
              <a:gd name="connsiteY180" fmla="*/ 962025 h 1930400"/>
              <a:gd name="connsiteX181" fmla="*/ 1295400 w 4775200"/>
              <a:gd name="connsiteY181" fmla="*/ 987425 h 1930400"/>
              <a:gd name="connsiteX182" fmla="*/ 1327150 w 4775200"/>
              <a:gd name="connsiteY182" fmla="*/ 987425 h 1930400"/>
              <a:gd name="connsiteX183" fmla="*/ 1343025 w 4775200"/>
              <a:gd name="connsiteY183" fmla="*/ 1003300 h 1930400"/>
              <a:gd name="connsiteX184" fmla="*/ 1384300 w 4775200"/>
              <a:gd name="connsiteY184" fmla="*/ 1003300 h 1930400"/>
              <a:gd name="connsiteX185" fmla="*/ 1384300 w 4775200"/>
              <a:gd name="connsiteY185" fmla="*/ 1028700 h 1930400"/>
              <a:gd name="connsiteX186" fmla="*/ 1457325 w 4775200"/>
              <a:gd name="connsiteY186" fmla="*/ 1028700 h 1930400"/>
              <a:gd name="connsiteX187" fmla="*/ 1457325 w 4775200"/>
              <a:gd name="connsiteY187" fmla="*/ 1063625 h 1930400"/>
              <a:gd name="connsiteX188" fmla="*/ 1457325 w 4775200"/>
              <a:gd name="connsiteY188" fmla="*/ 1063625 h 1930400"/>
              <a:gd name="connsiteX189" fmla="*/ 1489075 w 4775200"/>
              <a:gd name="connsiteY189" fmla="*/ 1063625 h 1930400"/>
              <a:gd name="connsiteX190" fmla="*/ 1489075 w 4775200"/>
              <a:gd name="connsiteY190" fmla="*/ 1095375 h 1930400"/>
              <a:gd name="connsiteX191" fmla="*/ 1609725 w 4775200"/>
              <a:gd name="connsiteY191" fmla="*/ 1095375 h 1930400"/>
              <a:gd name="connsiteX192" fmla="*/ 1609725 w 4775200"/>
              <a:gd name="connsiteY192" fmla="*/ 1095375 h 1930400"/>
              <a:gd name="connsiteX193" fmla="*/ 1609725 w 4775200"/>
              <a:gd name="connsiteY193" fmla="*/ 1127125 h 1930400"/>
              <a:gd name="connsiteX194" fmla="*/ 1714500 w 4775200"/>
              <a:gd name="connsiteY194" fmla="*/ 1127125 h 1930400"/>
              <a:gd name="connsiteX195" fmla="*/ 1714500 w 4775200"/>
              <a:gd name="connsiteY195" fmla="*/ 1127125 h 1930400"/>
              <a:gd name="connsiteX196" fmla="*/ 1808163 w 4775200"/>
              <a:gd name="connsiteY196" fmla="*/ 1190625 h 1930400"/>
              <a:gd name="connsiteX197" fmla="*/ 1906588 w 4775200"/>
              <a:gd name="connsiteY197" fmla="*/ 1189038 h 1930400"/>
              <a:gd name="connsiteX198" fmla="*/ 1908175 w 4775200"/>
              <a:gd name="connsiteY198" fmla="*/ 1212850 h 1930400"/>
              <a:gd name="connsiteX199" fmla="*/ 2085975 w 4775200"/>
              <a:gd name="connsiteY199" fmla="*/ 1212850 h 1930400"/>
              <a:gd name="connsiteX200" fmla="*/ 2085975 w 4775200"/>
              <a:gd name="connsiteY200" fmla="*/ 1241425 h 1930400"/>
              <a:gd name="connsiteX201" fmla="*/ 2149475 w 4775200"/>
              <a:gd name="connsiteY201" fmla="*/ 1241425 h 1930400"/>
              <a:gd name="connsiteX202" fmla="*/ 2159000 w 4775200"/>
              <a:gd name="connsiteY202" fmla="*/ 1250950 h 1930400"/>
              <a:gd name="connsiteX203" fmla="*/ 2187575 w 4775200"/>
              <a:gd name="connsiteY203" fmla="*/ 1279525 h 1930400"/>
              <a:gd name="connsiteX204" fmla="*/ 2266950 w 4775200"/>
              <a:gd name="connsiteY204" fmla="*/ 1279525 h 1930400"/>
              <a:gd name="connsiteX205" fmla="*/ 2276475 w 4775200"/>
              <a:gd name="connsiteY205" fmla="*/ 1289050 h 1930400"/>
              <a:gd name="connsiteX206" fmla="*/ 2336800 w 4775200"/>
              <a:gd name="connsiteY206" fmla="*/ 1289050 h 1930400"/>
              <a:gd name="connsiteX207" fmla="*/ 2336800 w 4775200"/>
              <a:gd name="connsiteY207" fmla="*/ 1327150 h 1930400"/>
              <a:gd name="connsiteX208" fmla="*/ 2374900 w 4775200"/>
              <a:gd name="connsiteY208" fmla="*/ 1327150 h 1930400"/>
              <a:gd name="connsiteX209" fmla="*/ 2374900 w 4775200"/>
              <a:gd name="connsiteY209" fmla="*/ 1358900 h 1930400"/>
              <a:gd name="connsiteX210" fmla="*/ 2460625 w 4775200"/>
              <a:gd name="connsiteY210" fmla="*/ 1355726 h 1930400"/>
              <a:gd name="connsiteX211" fmla="*/ 2468563 w 4775200"/>
              <a:gd name="connsiteY211" fmla="*/ 1392238 h 1930400"/>
              <a:gd name="connsiteX212" fmla="*/ 2501900 w 4775200"/>
              <a:gd name="connsiteY212" fmla="*/ 1397000 h 1930400"/>
              <a:gd name="connsiteX213" fmla="*/ 2505076 w 4775200"/>
              <a:gd name="connsiteY213" fmla="*/ 1416049 h 1930400"/>
              <a:gd name="connsiteX214" fmla="*/ 2566986 w 4775200"/>
              <a:gd name="connsiteY214" fmla="*/ 1425575 h 1930400"/>
              <a:gd name="connsiteX215" fmla="*/ 2573337 w 4775200"/>
              <a:gd name="connsiteY215" fmla="*/ 1449387 h 1930400"/>
              <a:gd name="connsiteX216" fmla="*/ 2603500 w 4775200"/>
              <a:gd name="connsiteY216" fmla="*/ 1470025 h 1930400"/>
              <a:gd name="connsiteX217" fmla="*/ 2660650 w 4775200"/>
              <a:gd name="connsiteY217" fmla="*/ 1470025 h 1930400"/>
              <a:gd name="connsiteX218" fmla="*/ 2660650 w 4775200"/>
              <a:gd name="connsiteY218" fmla="*/ 1485900 h 1930400"/>
              <a:gd name="connsiteX219" fmla="*/ 2806700 w 4775200"/>
              <a:gd name="connsiteY219" fmla="*/ 1485900 h 1930400"/>
              <a:gd name="connsiteX220" fmla="*/ 2806700 w 4775200"/>
              <a:gd name="connsiteY220" fmla="*/ 1533525 h 1930400"/>
              <a:gd name="connsiteX221" fmla="*/ 2838450 w 4775200"/>
              <a:gd name="connsiteY221" fmla="*/ 1533525 h 1930400"/>
              <a:gd name="connsiteX222" fmla="*/ 2838450 w 4775200"/>
              <a:gd name="connsiteY222" fmla="*/ 1565275 h 1930400"/>
              <a:gd name="connsiteX223" fmla="*/ 2917825 w 4775200"/>
              <a:gd name="connsiteY223" fmla="*/ 1565275 h 1930400"/>
              <a:gd name="connsiteX224" fmla="*/ 2930525 w 4775200"/>
              <a:gd name="connsiteY224" fmla="*/ 1577975 h 1930400"/>
              <a:gd name="connsiteX225" fmla="*/ 2968625 w 4775200"/>
              <a:gd name="connsiteY225" fmla="*/ 1577975 h 1930400"/>
              <a:gd name="connsiteX226" fmla="*/ 2968625 w 4775200"/>
              <a:gd name="connsiteY226" fmla="*/ 1590675 h 1930400"/>
              <a:gd name="connsiteX227" fmla="*/ 3054350 w 4775200"/>
              <a:gd name="connsiteY227" fmla="*/ 1590675 h 1930400"/>
              <a:gd name="connsiteX228" fmla="*/ 3054350 w 4775200"/>
              <a:gd name="connsiteY228" fmla="*/ 1625600 h 1930400"/>
              <a:gd name="connsiteX229" fmla="*/ 3194050 w 4775200"/>
              <a:gd name="connsiteY229" fmla="*/ 1625600 h 1930400"/>
              <a:gd name="connsiteX230" fmla="*/ 3194050 w 4775200"/>
              <a:gd name="connsiteY230" fmla="*/ 1657350 h 1930400"/>
              <a:gd name="connsiteX231" fmla="*/ 3302000 w 4775200"/>
              <a:gd name="connsiteY231" fmla="*/ 1657350 h 1930400"/>
              <a:gd name="connsiteX232" fmla="*/ 3302000 w 4775200"/>
              <a:gd name="connsiteY232" fmla="*/ 1666875 h 1930400"/>
              <a:gd name="connsiteX233" fmla="*/ 3375025 w 4775200"/>
              <a:gd name="connsiteY233" fmla="*/ 1666875 h 1930400"/>
              <a:gd name="connsiteX234" fmla="*/ 3375025 w 4775200"/>
              <a:gd name="connsiteY234" fmla="*/ 1698625 h 1930400"/>
              <a:gd name="connsiteX235" fmla="*/ 3508375 w 4775200"/>
              <a:gd name="connsiteY235" fmla="*/ 1698625 h 1930400"/>
              <a:gd name="connsiteX236" fmla="*/ 3508375 w 4775200"/>
              <a:gd name="connsiteY236" fmla="*/ 1720850 h 1930400"/>
              <a:gd name="connsiteX237" fmla="*/ 3524250 w 4775200"/>
              <a:gd name="connsiteY237" fmla="*/ 1736725 h 1930400"/>
              <a:gd name="connsiteX238" fmla="*/ 3524250 w 4775200"/>
              <a:gd name="connsiteY238" fmla="*/ 1762125 h 1930400"/>
              <a:gd name="connsiteX239" fmla="*/ 3575050 w 4775200"/>
              <a:gd name="connsiteY239" fmla="*/ 1762125 h 1930400"/>
              <a:gd name="connsiteX240" fmla="*/ 3575050 w 4775200"/>
              <a:gd name="connsiteY240" fmla="*/ 1793875 h 1930400"/>
              <a:gd name="connsiteX241" fmla="*/ 3619500 w 4775200"/>
              <a:gd name="connsiteY241" fmla="*/ 1793875 h 1930400"/>
              <a:gd name="connsiteX242" fmla="*/ 3619500 w 4775200"/>
              <a:gd name="connsiteY242" fmla="*/ 1835150 h 1930400"/>
              <a:gd name="connsiteX243" fmla="*/ 3752850 w 4775200"/>
              <a:gd name="connsiteY243" fmla="*/ 1835150 h 1930400"/>
              <a:gd name="connsiteX244" fmla="*/ 3752850 w 4775200"/>
              <a:gd name="connsiteY244" fmla="*/ 1857375 h 1930400"/>
              <a:gd name="connsiteX245" fmla="*/ 3911600 w 4775200"/>
              <a:gd name="connsiteY245" fmla="*/ 1857375 h 1930400"/>
              <a:gd name="connsiteX246" fmla="*/ 3911600 w 4775200"/>
              <a:gd name="connsiteY246" fmla="*/ 1879600 h 1930400"/>
              <a:gd name="connsiteX247" fmla="*/ 4689475 w 4775200"/>
              <a:gd name="connsiteY247" fmla="*/ 1882775 h 1930400"/>
              <a:gd name="connsiteX248" fmla="*/ 4705350 w 4775200"/>
              <a:gd name="connsiteY248" fmla="*/ 1930400 h 1930400"/>
              <a:gd name="connsiteX249" fmla="*/ 4772025 w 4775200"/>
              <a:gd name="connsiteY249" fmla="*/ 1920875 h 1930400"/>
              <a:gd name="connsiteX250" fmla="*/ 4775200 w 4775200"/>
              <a:gd name="connsiteY250" fmla="*/ 1533525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4775200" h="1930400">
                <a:moveTo>
                  <a:pt x="4775200" y="1533525"/>
                </a:moveTo>
                <a:lnTo>
                  <a:pt x="4692650" y="1533525"/>
                </a:lnTo>
                <a:lnTo>
                  <a:pt x="4692650" y="1495425"/>
                </a:lnTo>
                <a:lnTo>
                  <a:pt x="3911600" y="1495425"/>
                </a:lnTo>
                <a:lnTo>
                  <a:pt x="3911600" y="1470025"/>
                </a:lnTo>
                <a:lnTo>
                  <a:pt x="3727450" y="1470025"/>
                </a:lnTo>
                <a:lnTo>
                  <a:pt x="3727450" y="1457325"/>
                </a:lnTo>
                <a:lnTo>
                  <a:pt x="3609975" y="1457325"/>
                </a:lnTo>
                <a:lnTo>
                  <a:pt x="3609975" y="1435100"/>
                </a:lnTo>
                <a:lnTo>
                  <a:pt x="3552825" y="1435100"/>
                </a:lnTo>
                <a:lnTo>
                  <a:pt x="3552825" y="1393825"/>
                </a:lnTo>
                <a:lnTo>
                  <a:pt x="3543300" y="1393825"/>
                </a:lnTo>
                <a:lnTo>
                  <a:pt x="3543300" y="1374775"/>
                </a:lnTo>
                <a:lnTo>
                  <a:pt x="3517900" y="1374775"/>
                </a:lnTo>
                <a:lnTo>
                  <a:pt x="3517900" y="1330325"/>
                </a:lnTo>
                <a:lnTo>
                  <a:pt x="3390900" y="1330325"/>
                </a:lnTo>
                <a:lnTo>
                  <a:pt x="3390900" y="1317625"/>
                </a:lnTo>
                <a:lnTo>
                  <a:pt x="3302000" y="1317625"/>
                </a:lnTo>
                <a:lnTo>
                  <a:pt x="3302000" y="1285875"/>
                </a:lnTo>
                <a:lnTo>
                  <a:pt x="3216275" y="1285875"/>
                </a:lnTo>
                <a:lnTo>
                  <a:pt x="3216275" y="1270000"/>
                </a:lnTo>
                <a:lnTo>
                  <a:pt x="3187700" y="1270000"/>
                </a:lnTo>
                <a:lnTo>
                  <a:pt x="3181350" y="1263650"/>
                </a:lnTo>
                <a:lnTo>
                  <a:pt x="3159125" y="1263650"/>
                </a:lnTo>
                <a:lnTo>
                  <a:pt x="3159125" y="1244600"/>
                </a:lnTo>
                <a:lnTo>
                  <a:pt x="3057525" y="1244600"/>
                </a:lnTo>
                <a:lnTo>
                  <a:pt x="3057525" y="1228725"/>
                </a:lnTo>
                <a:lnTo>
                  <a:pt x="2974975" y="1228725"/>
                </a:lnTo>
                <a:lnTo>
                  <a:pt x="2974975" y="1216025"/>
                </a:lnTo>
                <a:lnTo>
                  <a:pt x="2908300" y="1216025"/>
                </a:lnTo>
                <a:lnTo>
                  <a:pt x="2908300" y="1196975"/>
                </a:lnTo>
                <a:lnTo>
                  <a:pt x="2876550" y="1196975"/>
                </a:lnTo>
                <a:lnTo>
                  <a:pt x="2876550" y="1174750"/>
                </a:lnTo>
                <a:lnTo>
                  <a:pt x="2806700" y="1174750"/>
                </a:lnTo>
                <a:lnTo>
                  <a:pt x="2806700" y="1127125"/>
                </a:lnTo>
                <a:lnTo>
                  <a:pt x="2670175" y="1127125"/>
                </a:lnTo>
                <a:lnTo>
                  <a:pt x="2670175" y="1098550"/>
                </a:lnTo>
                <a:lnTo>
                  <a:pt x="2562225" y="1098550"/>
                </a:lnTo>
                <a:lnTo>
                  <a:pt x="2562225" y="1050925"/>
                </a:lnTo>
                <a:lnTo>
                  <a:pt x="2498725" y="1050925"/>
                </a:lnTo>
                <a:lnTo>
                  <a:pt x="2498725" y="1050925"/>
                </a:lnTo>
                <a:lnTo>
                  <a:pt x="2498725" y="1050925"/>
                </a:lnTo>
                <a:lnTo>
                  <a:pt x="2498725" y="1050925"/>
                </a:lnTo>
                <a:lnTo>
                  <a:pt x="2498725" y="1022350"/>
                </a:lnTo>
                <a:lnTo>
                  <a:pt x="2428875" y="1022350"/>
                </a:lnTo>
                <a:lnTo>
                  <a:pt x="2428875" y="996950"/>
                </a:lnTo>
                <a:lnTo>
                  <a:pt x="2378075" y="996950"/>
                </a:lnTo>
                <a:lnTo>
                  <a:pt x="2378075" y="965200"/>
                </a:lnTo>
                <a:lnTo>
                  <a:pt x="2333625" y="965200"/>
                </a:lnTo>
                <a:lnTo>
                  <a:pt x="2333625" y="946150"/>
                </a:lnTo>
                <a:lnTo>
                  <a:pt x="2286000" y="946150"/>
                </a:lnTo>
                <a:lnTo>
                  <a:pt x="2219325" y="946150"/>
                </a:lnTo>
                <a:lnTo>
                  <a:pt x="2219325" y="914400"/>
                </a:lnTo>
                <a:lnTo>
                  <a:pt x="2171700" y="914400"/>
                </a:lnTo>
                <a:lnTo>
                  <a:pt x="2171700" y="901700"/>
                </a:lnTo>
                <a:lnTo>
                  <a:pt x="2143125" y="901700"/>
                </a:lnTo>
                <a:lnTo>
                  <a:pt x="2143125" y="901700"/>
                </a:lnTo>
                <a:lnTo>
                  <a:pt x="2089150" y="901700"/>
                </a:lnTo>
                <a:lnTo>
                  <a:pt x="2089150" y="879475"/>
                </a:lnTo>
                <a:lnTo>
                  <a:pt x="1927225" y="879475"/>
                </a:lnTo>
                <a:lnTo>
                  <a:pt x="1927225" y="879475"/>
                </a:lnTo>
                <a:lnTo>
                  <a:pt x="1927225" y="847725"/>
                </a:lnTo>
                <a:lnTo>
                  <a:pt x="1793875" y="847725"/>
                </a:lnTo>
                <a:lnTo>
                  <a:pt x="1736725" y="800100"/>
                </a:lnTo>
                <a:lnTo>
                  <a:pt x="1692275" y="800100"/>
                </a:lnTo>
                <a:lnTo>
                  <a:pt x="1692275" y="800100"/>
                </a:lnTo>
                <a:lnTo>
                  <a:pt x="1682750" y="774700"/>
                </a:lnTo>
                <a:lnTo>
                  <a:pt x="1606550" y="781050"/>
                </a:lnTo>
                <a:lnTo>
                  <a:pt x="1612900" y="762000"/>
                </a:lnTo>
                <a:lnTo>
                  <a:pt x="1479550" y="765175"/>
                </a:lnTo>
                <a:lnTo>
                  <a:pt x="1479550" y="733425"/>
                </a:lnTo>
                <a:lnTo>
                  <a:pt x="1454150" y="733425"/>
                </a:lnTo>
                <a:lnTo>
                  <a:pt x="1454150" y="711200"/>
                </a:lnTo>
                <a:lnTo>
                  <a:pt x="1371600" y="711200"/>
                </a:lnTo>
                <a:lnTo>
                  <a:pt x="1371600" y="688975"/>
                </a:lnTo>
                <a:lnTo>
                  <a:pt x="1330325" y="688975"/>
                </a:lnTo>
                <a:lnTo>
                  <a:pt x="1330325" y="688975"/>
                </a:lnTo>
                <a:lnTo>
                  <a:pt x="1295400" y="654050"/>
                </a:lnTo>
                <a:lnTo>
                  <a:pt x="1241425" y="654050"/>
                </a:lnTo>
                <a:lnTo>
                  <a:pt x="1241425" y="654050"/>
                </a:lnTo>
                <a:lnTo>
                  <a:pt x="1241425" y="628650"/>
                </a:lnTo>
                <a:lnTo>
                  <a:pt x="1190625" y="628650"/>
                </a:lnTo>
                <a:lnTo>
                  <a:pt x="1190625" y="593725"/>
                </a:lnTo>
                <a:lnTo>
                  <a:pt x="1139825" y="568325"/>
                </a:lnTo>
                <a:lnTo>
                  <a:pt x="1082675" y="568325"/>
                </a:lnTo>
                <a:lnTo>
                  <a:pt x="1069975" y="527050"/>
                </a:lnTo>
                <a:lnTo>
                  <a:pt x="1016000" y="511175"/>
                </a:lnTo>
                <a:lnTo>
                  <a:pt x="993775" y="511175"/>
                </a:lnTo>
                <a:lnTo>
                  <a:pt x="993775" y="485775"/>
                </a:lnTo>
                <a:lnTo>
                  <a:pt x="892175" y="485775"/>
                </a:lnTo>
                <a:lnTo>
                  <a:pt x="866775" y="450850"/>
                </a:lnTo>
                <a:lnTo>
                  <a:pt x="831850" y="450850"/>
                </a:lnTo>
                <a:lnTo>
                  <a:pt x="831850" y="450850"/>
                </a:lnTo>
                <a:lnTo>
                  <a:pt x="831850" y="422275"/>
                </a:lnTo>
                <a:lnTo>
                  <a:pt x="781050" y="422275"/>
                </a:lnTo>
                <a:lnTo>
                  <a:pt x="781050" y="396875"/>
                </a:lnTo>
                <a:lnTo>
                  <a:pt x="711200" y="396875"/>
                </a:lnTo>
                <a:lnTo>
                  <a:pt x="711200" y="396875"/>
                </a:lnTo>
                <a:lnTo>
                  <a:pt x="711200" y="396875"/>
                </a:lnTo>
                <a:lnTo>
                  <a:pt x="711200" y="374650"/>
                </a:lnTo>
                <a:lnTo>
                  <a:pt x="657225" y="374650"/>
                </a:lnTo>
                <a:lnTo>
                  <a:pt x="657225" y="352425"/>
                </a:lnTo>
                <a:lnTo>
                  <a:pt x="590550" y="352425"/>
                </a:lnTo>
                <a:lnTo>
                  <a:pt x="590550" y="327025"/>
                </a:lnTo>
                <a:lnTo>
                  <a:pt x="539750" y="327025"/>
                </a:lnTo>
                <a:lnTo>
                  <a:pt x="488950" y="250825"/>
                </a:lnTo>
                <a:lnTo>
                  <a:pt x="476250" y="225425"/>
                </a:lnTo>
                <a:lnTo>
                  <a:pt x="431800" y="225425"/>
                </a:lnTo>
                <a:lnTo>
                  <a:pt x="431800" y="190500"/>
                </a:lnTo>
                <a:lnTo>
                  <a:pt x="365125" y="190500"/>
                </a:lnTo>
                <a:lnTo>
                  <a:pt x="365125" y="149225"/>
                </a:lnTo>
                <a:lnTo>
                  <a:pt x="349250" y="149225"/>
                </a:lnTo>
                <a:lnTo>
                  <a:pt x="349250" y="104775"/>
                </a:lnTo>
                <a:lnTo>
                  <a:pt x="311150" y="104775"/>
                </a:lnTo>
                <a:lnTo>
                  <a:pt x="311150" y="50800"/>
                </a:lnTo>
                <a:lnTo>
                  <a:pt x="146050" y="50800"/>
                </a:lnTo>
                <a:lnTo>
                  <a:pt x="111125" y="0"/>
                </a:lnTo>
                <a:lnTo>
                  <a:pt x="0" y="0"/>
                </a:lnTo>
                <a:lnTo>
                  <a:pt x="0" y="31750"/>
                </a:lnTo>
                <a:lnTo>
                  <a:pt x="50800" y="31750"/>
                </a:lnTo>
                <a:lnTo>
                  <a:pt x="50800" y="92075"/>
                </a:lnTo>
                <a:lnTo>
                  <a:pt x="184150" y="92075"/>
                </a:lnTo>
                <a:lnTo>
                  <a:pt x="184150" y="114300"/>
                </a:lnTo>
                <a:lnTo>
                  <a:pt x="215900" y="114300"/>
                </a:lnTo>
                <a:lnTo>
                  <a:pt x="215900" y="158750"/>
                </a:lnTo>
                <a:lnTo>
                  <a:pt x="263525" y="158750"/>
                </a:lnTo>
                <a:lnTo>
                  <a:pt x="263525" y="177800"/>
                </a:lnTo>
                <a:lnTo>
                  <a:pt x="314325" y="177800"/>
                </a:lnTo>
                <a:lnTo>
                  <a:pt x="314325" y="257175"/>
                </a:lnTo>
                <a:lnTo>
                  <a:pt x="365125" y="257175"/>
                </a:lnTo>
                <a:lnTo>
                  <a:pt x="365125" y="304800"/>
                </a:lnTo>
                <a:lnTo>
                  <a:pt x="393700" y="304800"/>
                </a:lnTo>
                <a:lnTo>
                  <a:pt x="393700" y="355600"/>
                </a:lnTo>
                <a:lnTo>
                  <a:pt x="412750" y="355600"/>
                </a:lnTo>
                <a:lnTo>
                  <a:pt x="412750" y="387350"/>
                </a:lnTo>
                <a:lnTo>
                  <a:pt x="412750" y="387350"/>
                </a:lnTo>
                <a:lnTo>
                  <a:pt x="434975" y="387350"/>
                </a:lnTo>
                <a:lnTo>
                  <a:pt x="434975" y="419100"/>
                </a:lnTo>
                <a:lnTo>
                  <a:pt x="457200" y="419100"/>
                </a:lnTo>
                <a:lnTo>
                  <a:pt x="457200" y="441325"/>
                </a:lnTo>
                <a:lnTo>
                  <a:pt x="479425" y="441325"/>
                </a:lnTo>
                <a:lnTo>
                  <a:pt x="479425" y="469900"/>
                </a:lnTo>
                <a:lnTo>
                  <a:pt x="492125" y="469900"/>
                </a:lnTo>
                <a:lnTo>
                  <a:pt x="492125" y="498475"/>
                </a:lnTo>
                <a:lnTo>
                  <a:pt x="520700" y="498475"/>
                </a:lnTo>
                <a:lnTo>
                  <a:pt x="520700" y="539750"/>
                </a:lnTo>
                <a:lnTo>
                  <a:pt x="549275" y="539750"/>
                </a:lnTo>
                <a:lnTo>
                  <a:pt x="549275" y="574675"/>
                </a:lnTo>
                <a:lnTo>
                  <a:pt x="568325" y="574675"/>
                </a:lnTo>
                <a:lnTo>
                  <a:pt x="600075" y="606425"/>
                </a:lnTo>
                <a:lnTo>
                  <a:pt x="650875" y="606425"/>
                </a:lnTo>
                <a:lnTo>
                  <a:pt x="650875" y="625475"/>
                </a:lnTo>
                <a:lnTo>
                  <a:pt x="676275" y="625475"/>
                </a:lnTo>
                <a:lnTo>
                  <a:pt x="676275" y="638175"/>
                </a:lnTo>
                <a:lnTo>
                  <a:pt x="714375" y="638175"/>
                </a:lnTo>
                <a:lnTo>
                  <a:pt x="714375" y="682625"/>
                </a:lnTo>
                <a:lnTo>
                  <a:pt x="790575" y="682625"/>
                </a:lnTo>
                <a:lnTo>
                  <a:pt x="790575" y="711200"/>
                </a:lnTo>
                <a:lnTo>
                  <a:pt x="835025" y="711200"/>
                </a:lnTo>
                <a:lnTo>
                  <a:pt x="835025" y="733425"/>
                </a:lnTo>
                <a:lnTo>
                  <a:pt x="873125" y="733425"/>
                </a:lnTo>
                <a:lnTo>
                  <a:pt x="873125" y="755650"/>
                </a:lnTo>
                <a:lnTo>
                  <a:pt x="895350" y="755650"/>
                </a:lnTo>
                <a:lnTo>
                  <a:pt x="895350" y="781050"/>
                </a:lnTo>
                <a:lnTo>
                  <a:pt x="990600" y="781050"/>
                </a:lnTo>
                <a:lnTo>
                  <a:pt x="990600" y="796925"/>
                </a:lnTo>
                <a:lnTo>
                  <a:pt x="1031875" y="796925"/>
                </a:lnTo>
                <a:lnTo>
                  <a:pt x="1031875" y="819150"/>
                </a:lnTo>
                <a:lnTo>
                  <a:pt x="1060450" y="819150"/>
                </a:lnTo>
                <a:lnTo>
                  <a:pt x="1060450" y="841375"/>
                </a:lnTo>
                <a:lnTo>
                  <a:pt x="1089025" y="841375"/>
                </a:lnTo>
                <a:lnTo>
                  <a:pt x="1089025" y="873125"/>
                </a:lnTo>
                <a:lnTo>
                  <a:pt x="1155700" y="873125"/>
                </a:lnTo>
                <a:lnTo>
                  <a:pt x="1155700" y="904875"/>
                </a:lnTo>
                <a:lnTo>
                  <a:pt x="1187450" y="904875"/>
                </a:lnTo>
                <a:lnTo>
                  <a:pt x="1187450" y="904875"/>
                </a:lnTo>
                <a:lnTo>
                  <a:pt x="1206500" y="923925"/>
                </a:lnTo>
                <a:lnTo>
                  <a:pt x="1206500" y="946150"/>
                </a:lnTo>
                <a:lnTo>
                  <a:pt x="1241425" y="946150"/>
                </a:lnTo>
                <a:lnTo>
                  <a:pt x="1241425" y="962025"/>
                </a:lnTo>
                <a:lnTo>
                  <a:pt x="1295400" y="962025"/>
                </a:lnTo>
                <a:lnTo>
                  <a:pt x="1295400" y="987425"/>
                </a:lnTo>
                <a:lnTo>
                  <a:pt x="1327150" y="987425"/>
                </a:lnTo>
                <a:lnTo>
                  <a:pt x="1343025" y="1003300"/>
                </a:lnTo>
                <a:lnTo>
                  <a:pt x="1384300" y="1003300"/>
                </a:lnTo>
                <a:lnTo>
                  <a:pt x="1384300" y="1028700"/>
                </a:lnTo>
                <a:lnTo>
                  <a:pt x="1457325" y="1028700"/>
                </a:lnTo>
                <a:lnTo>
                  <a:pt x="1457325" y="1063625"/>
                </a:lnTo>
                <a:lnTo>
                  <a:pt x="1457325" y="1063625"/>
                </a:lnTo>
                <a:lnTo>
                  <a:pt x="1489075" y="1063625"/>
                </a:lnTo>
                <a:lnTo>
                  <a:pt x="1489075" y="1095375"/>
                </a:lnTo>
                <a:lnTo>
                  <a:pt x="1609725" y="1095375"/>
                </a:lnTo>
                <a:lnTo>
                  <a:pt x="1609725" y="1095375"/>
                </a:lnTo>
                <a:lnTo>
                  <a:pt x="1609725" y="1127125"/>
                </a:lnTo>
                <a:lnTo>
                  <a:pt x="1714500" y="1127125"/>
                </a:lnTo>
                <a:lnTo>
                  <a:pt x="1714500" y="1127125"/>
                </a:lnTo>
                <a:lnTo>
                  <a:pt x="1808163" y="1190625"/>
                </a:lnTo>
                <a:lnTo>
                  <a:pt x="1906588" y="1189038"/>
                </a:lnTo>
                <a:lnTo>
                  <a:pt x="1908175" y="1212850"/>
                </a:lnTo>
                <a:lnTo>
                  <a:pt x="2085975" y="1212850"/>
                </a:lnTo>
                <a:lnTo>
                  <a:pt x="2085975" y="1241425"/>
                </a:lnTo>
                <a:lnTo>
                  <a:pt x="2149475" y="1241425"/>
                </a:lnTo>
                <a:lnTo>
                  <a:pt x="2159000" y="1250950"/>
                </a:lnTo>
                <a:lnTo>
                  <a:pt x="2187575" y="1279525"/>
                </a:lnTo>
                <a:lnTo>
                  <a:pt x="2266950" y="1279525"/>
                </a:lnTo>
                <a:lnTo>
                  <a:pt x="2276475" y="1289050"/>
                </a:lnTo>
                <a:lnTo>
                  <a:pt x="2336800" y="1289050"/>
                </a:lnTo>
                <a:lnTo>
                  <a:pt x="2336800" y="1327150"/>
                </a:lnTo>
                <a:lnTo>
                  <a:pt x="2374900" y="1327150"/>
                </a:lnTo>
                <a:lnTo>
                  <a:pt x="2374900" y="1358900"/>
                </a:lnTo>
                <a:lnTo>
                  <a:pt x="2460625" y="1355726"/>
                </a:lnTo>
                <a:lnTo>
                  <a:pt x="2468563" y="1392238"/>
                </a:lnTo>
                <a:lnTo>
                  <a:pt x="2501900" y="1397000"/>
                </a:lnTo>
                <a:cubicBezTo>
                  <a:pt x="2499253" y="1391709"/>
                  <a:pt x="2506135" y="1419753"/>
                  <a:pt x="2505076" y="1416049"/>
                </a:cubicBezTo>
                <a:cubicBezTo>
                  <a:pt x="2523597" y="1423457"/>
                  <a:pt x="2569103" y="1421342"/>
                  <a:pt x="2566986" y="1425575"/>
                </a:cubicBezTo>
                <a:lnTo>
                  <a:pt x="2573337" y="1449387"/>
                </a:lnTo>
                <a:lnTo>
                  <a:pt x="2603500" y="1470025"/>
                </a:lnTo>
                <a:lnTo>
                  <a:pt x="2660650" y="1470025"/>
                </a:lnTo>
                <a:lnTo>
                  <a:pt x="2660650" y="1485900"/>
                </a:lnTo>
                <a:lnTo>
                  <a:pt x="2806700" y="1485900"/>
                </a:lnTo>
                <a:lnTo>
                  <a:pt x="2806700" y="1533525"/>
                </a:lnTo>
                <a:lnTo>
                  <a:pt x="2838450" y="1533525"/>
                </a:lnTo>
                <a:lnTo>
                  <a:pt x="2838450" y="1565275"/>
                </a:lnTo>
                <a:lnTo>
                  <a:pt x="2917825" y="1565275"/>
                </a:lnTo>
                <a:lnTo>
                  <a:pt x="2930525" y="1577975"/>
                </a:lnTo>
                <a:lnTo>
                  <a:pt x="2968625" y="1577975"/>
                </a:lnTo>
                <a:lnTo>
                  <a:pt x="2968625" y="1590675"/>
                </a:lnTo>
                <a:lnTo>
                  <a:pt x="3054350" y="1590675"/>
                </a:lnTo>
                <a:lnTo>
                  <a:pt x="3054350" y="1625600"/>
                </a:lnTo>
                <a:lnTo>
                  <a:pt x="3194050" y="1625600"/>
                </a:lnTo>
                <a:lnTo>
                  <a:pt x="3194050" y="1657350"/>
                </a:lnTo>
                <a:lnTo>
                  <a:pt x="3302000" y="1657350"/>
                </a:lnTo>
                <a:lnTo>
                  <a:pt x="3302000" y="1666875"/>
                </a:lnTo>
                <a:lnTo>
                  <a:pt x="3375025" y="1666875"/>
                </a:lnTo>
                <a:lnTo>
                  <a:pt x="3375025" y="1698625"/>
                </a:lnTo>
                <a:lnTo>
                  <a:pt x="3508375" y="1698625"/>
                </a:lnTo>
                <a:lnTo>
                  <a:pt x="3508375" y="1720850"/>
                </a:lnTo>
                <a:lnTo>
                  <a:pt x="3524250" y="1736725"/>
                </a:lnTo>
                <a:lnTo>
                  <a:pt x="3524250" y="1762125"/>
                </a:lnTo>
                <a:lnTo>
                  <a:pt x="3575050" y="1762125"/>
                </a:lnTo>
                <a:lnTo>
                  <a:pt x="3575050" y="1793875"/>
                </a:lnTo>
                <a:lnTo>
                  <a:pt x="3619500" y="1793875"/>
                </a:lnTo>
                <a:lnTo>
                  <a:pt x="3619500" y="1835150"/>
                </a:lnTo>
                <a:lnTo>
                  <a:pt x="3752850" y="1835150"/>
                </a:lnTo>
                <a:lnTo>
                  <a:pt x="3752850" y="1857375"/>
                </a:lnTo>
                <a:lnTo>
                  <a:pt x="3911600" y="1857375"/>
                </a:lnTo>
                <a:lnTo>
                  <a:pt x="3911600" y="1879600"/>
                </a:lnTo>
                <a:lnTo>
                  <a:pt x="4689475" y="1882775"/>
                </a:lnTo>
                <a:lnTo>
                  <a:pt x="4705350" y="1930400"/>
                </a:lnTo>
                <a:lnTo>
                  <a:pt x="4772025" y="1920875"/>
                </a:lnTo>
                <a:cubicBezTo>
                  <a:pt x="4773083" y="1791758"/>
                  <a:pt x="4774142" y="1662642"/>
                  <a:pt x="4775200" y="1533525"/>
                </a:cubicBezTo>
                <a:close/>
              </a:path>
            </a:pathLst>
          </a:custGeom>
          <a:solidFill>
            <a:schemeClr val="accent3">
              <a:alpha val="20000"/>
            </a:schemeClr>
          </a:solidFill>
          <a:ln w="0">
            <a:no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76" name="Group 75">
            <a:extLst>
              <a:ext uri="{FF2B5EF4-FFF2-40B4-BE49-F238E27FC236}">
                <a16:creationId xmlns:a16="http://schemas.microsoft.com/office/drawing/2014/main" id="{59500EBE-3C61-D9C1-19BC-C30979449EB7}"/>
              </a:ext>
            </a:extLst>
          </p:cNvPr>
          <p:cNvGrpSpPr/>
          <p:nvPr/>
        </p:nvGrpSpPr>
        <p:grpSpPr>
          <a:xfrm>
            <a:off x="7124701" y="2099356"/>
            <a:ext cx="4782080" cy="1855375"/>
            <a:chOff x="7124701" y="1901389"/>
            <a:chExt cx="4782080" cy="1855375"/>
          </a:xfrm>
        </p:grpSpPr>
        <p:sp>
          <p:nvSpPr>
            <p:cNvPr id="77" name="Freeform: Shape 76">
              <a:extLst>
                <a:ext uri="{FF2B5EF4-FFF2-40B4-BE49-F238E27FC236}">
                  <a16:creationId xmlns:a16="http://schemas.microsoft.com/office/drawing/2014/main" id="{AE6EE625-F6A7-8C6F-05B8-69CB5CCED182}"/>
                </a:ext>
              </a:extLst>
            </p:cNvPr>
            <p:cNvSpPr/>
            <p:nvPr/>
          </p:nvSpPr>
          <p:spPr bwMode="auto">
            <a:xfrm>
              <a:off x="7124701" y="1943100"/>
              <a:ext cx="4782080" cy="1672167"/>
            </a:xfrm>
            <a:custGeom>
              <a:avLst/>
              <a:gdLst>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0200 w 4779433"/>
                <a:gd name="connsiteY158" fmla="*/ 508000 h 1672167"/>
                <a:gd name="connsiteX159" fmla="*/ 1803400 w 4779433"/>
                <a:gd name="connsiteY159" fmla="*/ 508000 h 1672167"/>
                <a:gd name="connsiteX160" fmla="*/ 1803400 w 4779433"/>
                <a:gd name="connsiteY160" fmla="*/ 533400 h 1672167"/>
                <a:gd name="connsiteX161" fmla="*/ 1909233 w 4779433"/>
                <a:gd name="connsiteY161" fmla="*/ 533400 h 1672167"/>
                <a:gd name="connsiteX162" fmla="*/ 1909233 w 4779433"/>
                <a:gd name="connsiteY162" fmla="*/ 588433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595437 w 4779433"/>
                <a:gd name="connsiteY158" fmla="*/ 488950 h 1672167"/>
                <a:gd name="connsiteX159" fmla="*/ 1803400 w 4779433"/>
                <a:gd name="connsiteY159" fmla="*/ 508000 h 1672167"/>
                <a:gd name="connsiteX160" fmla="*/ 1803400 w 4779433"/>
                <a:gd name="connsiteY160" fmla="*/ 533400 h 1672167"/>
                <a:gd name="connsiteX161" fmla="*/ 1909233 w 4779433"/>
                <a:gd name="connsiteY161" fmla="*/ 533400 h 1672167"/>
                <a:gd name="connsiteX162" fmla="*/ 1909233 w 4779433"/>
                <a:gd name="connsiteY162" fmla="*/ 588433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595437 w 4779433"/>
                <a:gd name="connsiteY158" fmla="*/ 488950 h 1672167"/>
                <a:gd name="connsiteX159" fmla="*/ 1747838 w 4779433"/>
                <a:gd name="connsiteY159" fmla="*/ 487363 h 1672167"/>
                <a:gd name="connsiteX160" fmla="*/ 1803400 w 4779433"/>
                <a:gd name="connsiteY160" fmla="*/ 533400 h 1672167"/>
                <a:gd name="connsiteX161" fmla="*/ 1909233 w 4779433"/>
                <a:gd name="connsiteY161" fmla="*/ 533400 h 1672167"/>
                <a:gd name="connsiteX162" fmla="*/ 1909233 w 4779433"/>
                <a:gd name="connsiteY162" fmla="*/ 588433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4962 w 4779433"/>
                <a:gd name="connsiteY158" fmla="*/ 487363 h 1672167"/>
                <a:gd name="connsiteX159" fmla="*/ 1747838 w 4779433"/>
                <a:gd name="connsiteY159" fmla="*/ 487363 h 1672167"/>
                <a:gd name="connsiteX160" fmla="*/ 1803400 w 4779433"/>
                <a:gd name="connsiteY160" fmla="*/ 533400 h 1672167"/>
                <a:gd name="connsiteX161" fmla="*/ 1909233 w 4779433"/>
                <a:gd name="connsiteY161" fmla="*/ 533400 h 1672167"/>
                <a:gd name="connsiteX162" fmla="*/ 1909233 w 4779433"/>
                <a:gd name="connsiteY162" fmla="*/ 588433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803400 w 4779433"/>
                <a:gd name="connsiteY160" fmla="*/ 533400 h 1672167"/>
                <a:gd name="connsiteX161" fmla="*/ 1909233 w 4779433"/>
                <a:gd name="connsiteY161" fmla="*/ 533400 h 1672167"/>
                <a:gd name="connsiteX162" fmla="*/ 1909233 w 4779433"/>
                <a:gd name="connsiteY162" fmla="*/ 588433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763712 w 4779433"/>
                <a:gd name="connsiteY160" fmla="*/ 533400 h 1672167"/>
                <a:gd name="connsiteX161" fmla="*/ 1909233 w 4779433"/>
                <a:gd name="connsiteY161" fmla="*/ 533400 h 1672167"/>
                <a:gd name="connsiteX162" fmla="*/ 1909233 w 4779433"/>
                <a:gd name="connsiteY162" fmla="*/ 588433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760537 w 4779433"/>
                <a:gd name="connsiteY160" fmla="*/ 514350 h 1672167"/>
                <a:gd name="connsiteX161" fmla="*/ 1909233 w 4779433"/>
                <a:gd name="connsiteY161" fmla="*/ 533400 h 1672167"/>
                <a:gd name="connsiteX162" fmla="*/ 1909233 w 4779433"/>
                <a:gd name="connsiteY162" fmla="*/ 588433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757362 w 4779433"/>
                <a:gd name="connsiteY160" fmla="*/ 523875 h 1672167"/>
                <a:gd name="connsiteX161" fmla="*/ 1909233 w 4779433"/>
                <a:gd name="connsiteY161" fmla="*/ 533400 h 1672167"/>
                <a:gd name="connsiteX162" fmla="*/ 1909233 w 4779433"/>
                <a:gd name="connsiteY162" fmla="*/ 588433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757362 w 4779433"/>
                <a:gd name="connsiteY160" fmla="*/ 523875 h 1672167"/>
                <a:gd name="connsiteX161" fmla="*/ 1906058 w 4779433"/>
                <a:gd name="connsiteY161" fmla="*/ 522287 h 1672167"/>
                <a:gd name="connsiteX162" fmla="*/ 1909233 w 4779433"/>
                <a:gd name="connsiteY162" fmla="*/ 588433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757362 w 4779433"/>
                <a:gd name="connsiteY160" fmla="*/ 523875 h 1672167"/>
                <a:gd name="connsiteX161" fmla="*/ 1906058 w 4779433"/>
                <a:gd name="connsiteY161" fmla="*/ 522287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757362 w 4779433"/>
                <a:gd name="connsiteY160" fmla="*/ 523875 h 1672167"/>
                <a:gd name="connsiteX161" fmla="*/ 1918758 w 4779433"/>
                <a:gd name="connsiteY161" fmla="*/ 520700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757362 w 4779433"/>
                <a:gd name="connsiteY160" fmla="*/ 523875 h 1672167"/>
                <a:gd name="connsiteX161" fmla="*/ 1920346 w 4779433"/>
                <a:gd name="connsiteY161" fmla="*/ 527050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77433 w 4779433"/>
                <a:gd name="connsiteY156" fmla="*/ 465667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65667 h 1672167"/>
                <a:gd name="connsiteX156" fmla="*/ 1480608 w 4779433"/>
                <a:gd name="connsiteY156" fmla="*/ 445029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46617 h 1672167"/>
                <a:gd name="connsiteX156" fmla="*/ 1480608 w 4779433"/>
                <a:gd name="connsiteY156" fmla="*/ 445029 h 1672167"/>
                <a:gd name="connsiteX157" fmla="*/ 1600200 w 4779433"/>
                <a:gd name="connsiteY157" fmla="*/ 465667 h 1672167"/>
                <a:gd name="connsiteX158" fmla="*/ 1604962 w 4779433"/>
                <a:gd name="connsiteY158" fmla="*/ 487363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46617 h 1672167"/>
                <a:gd name="connsiteX156" fmla="*/ 1480608 w 4779433"/>
                <a:gd name="connsiteY156" fmla="*/ 445029 h 1672167"/>
                <a:gd name="connsiteX157" fmla="*/ 1487487 w 4779433"/>
                <a:gd name="connsiteY157" fmla="*/ 486304 h 1672167"/>
                <a:gd name="connsiteX158" fmla="*/ 1604962 w 4779433"/>
                <a:gd name="connsiteY158" fmla="*/ 487363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46617 h 1672167"/>
                <a:gd name="connsiteX156" fmla="*/ 1480608 w 4779433"/>
                <a:gd name="connsiteY156" fmla="*/ 445029 h 1672167"/>
                <a:gd name="connsiteX157" fmla="*/ 1485899 w 4779433"/>
                <a:gd name="connsiteY157" fmla="*/ 472017 h 1672167"/>
                <a:gd name="connsiteX158" fmla="*/ 1604962 w 4779433"/>
                <a:gd name="connsiteY158" fmla="*/ 487363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46617 h 1672167"/>
                <a:gd name="connsiteX156" fmla="*/ 1480608 w 4779433"/>
                <a:gd name="connsiteY156" fmla="*/ 445029 h 1672167"/>
                <a:gd name="connsiteX157" fmla="*/ 1485899 w 4779433"/>
                <a:gd name="connsiteY157" fmla="*/ 472017 h 1672167"/>
                <a:gd name="connsiteX158" fmla="*/ 1608137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50433 w 4779433"/>
                <a:gd name="connsiteY154" fmla="*/ 397933 h 1672167"/>
                <a:gd name="connsiteX155" fmla="*/ 1350433 w 4779433"/>
                <a:gd name="connsiteY155" fmla="*/ 446617 h 1672167"/>
                <a:gd name="connsiteX156" fmla="*/ 1480608 w 4779433"/>
                <a:gd name="connsiteY156" fmla="*/ 445029 h 1672167"/>
                <a:gd name="connsiteX157" fmla="*/ 1485899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63133 w 4779433"/>
                <a:gd name="connsiteY154" fmla="*/ 413808 h 1672167"/>
                <a:gd name="connsiteX155" fmla="*/ 1350433 w 4779433"/>
                <a:gd name="connsiteY155" fmla="*/ 446617 h 1672167"/>
                <a:gd name="connsiteX156" fmla="*/ 1480608 w 4779433"/>
                <a:gd name="connsiteY156" fmla="*/ 445029 h 1672167"/>
                <a:gd name="connsiteX157" fmla="*/ 1485899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5767 w 4779433"/>
                <a:gd name="connsiteY153" fmla="*/ 397933 h 1672167"/>
                <a:gd name="connsiteX154" fmla="*/ 1363133 w 4779433"/>
                <a:gd name="connsiteY154" fmla="*/ 413808 h 1672167"/>
                <a:gd name="connsiteX155" fmla="*/ 1367896 w 4779433"/>
                <a:gd name="connsiteY155" fmla="*/ 449792 h 1672167"/>
                <a:gd name="connsiteX156" fmla="*/ 1480608 w 4779433"/>
                <a:gd name="connsiteY156" fmla="*/ 445029 h 1672167"/>
                <a:gd name="connsiteX157" fmla="*/ 1485899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8942 w 4779433"/>
                <a:gd name="connsiteY153" fmla="*/ 439208 h 1672167"/>
                <a:gd name="connsiteX154" fmla="*/ 1363133 w 4779433"/>
                <a:gd name="connsiteY154" fmla="*/ 413808 h 1672167"/>
                <a:gd name="connsiteX155" fmla="*/ 1367896 w 4779433"/>
                <a:gd name="connsiteY155" fmla="*/ 449792 h 1672167"/>
                <a:gd name="connsiteX156" fmla="*/ 1480608 w 4779433"/>
                <a:gd name="connsiteY156" fmla="*/ 445029 h 1672167"/>
                <a:gd name="connsiteX157" fmla="*/ 1485899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3133 w 4779433"/>
                <a:gd name="connsiteY154" fmla="*/ 413808 h 1672167"/>
                <a:gd name="connsiteX155" fmla="*/ 1367896 w 4779433"/>
                <a:gd name="connsiteY155" fmla="*/ 449792 h 1672167"/>
                <a:gd name="connsiteX156" fmla="*/ 1480608 w 4779433"/>
                <a:gd name="connsiteY156" fmla="*/ 445029 h 1672167"/>
                <a:gd name="connsiteX157" fmla="*/ 1485899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4720 w 4779433"/>
                <a:gd name="connsiteY154" fmla="*/ 401108 h 1672167"/>
                <a:gd name="connsiteX155" fmla="*/ 1367896 w 4779433"/>
                <a:gd name="connsiteY155" fmla="*/ 449792 h 1672167"/>
                <a:gd name="connsiteX156" fmla="*/ 1480608 w 4779433"/>
                <a:gd name="connsiteY156" fmla="*/ 445029 h 1672167"/>
                <a:gd name="connsiteX157" fmla="*/ 1485899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67896 w 4779433"/>
                <a:gd name="connsiteY155" fmla="*/ 449792 h 1672167"/>
                <a:gd name="connsiteX156" fmla="*/ 1480608 w 4779433"/>
                <a:gd name="connsiteY156" fmla="*/ 445029 h 1672167"/>
                <a:gd name="connsiteX157" fmla="*/ 1485899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9009 w 4779433"/>
                <a:gd name="connsiteY155" fmla="*/ 440267 h 1672167"/>
                <a:gd name="connsiteX156" fmla="*/ 1480608 w 4779433"/>
                <a:gd name="connsiteY156" fmla="*/ 445029 h 1672167"/>
                <a:gd name="connsiteX157" fmla="*/ 1485899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82184 w 4779433"/>
                <a:gd name="connsiteY155" fmla="*/ 445029 h 1672167"/>
                <a:gd name="connsiteX156" fmla="*/ 1480608 w 4779433"/>
                <a:gd name="connsiteY156" fmla="*/ 445029 h 1672167"/>
                <a:gd name="connsiteX157" fmla="*/ 1485899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82184 w 4779433"/>
                <a:gd name="connsiteY155" fmla="*/ 445029 h 1672167"/>
                <a:gd name="connsiteX156" fmla="*/ 1480608 w 4779433"/>
                <a:gd name="connsiteY156" fmla="*/ 445029 h 1672167"/>
                <a:gd name="connsiteX157" fmla="*/ 1477961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6550 w 4779433"/>
                <a:gd name="connsiteY158" fmla="*/ 465138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749425 w 4779433"/>
                <a:gd name="connsiteY159" fmla="*/ 48577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749425 w 4779433"/>
                <a:gd name="connsiteY159" fmla="*/ 485775 h 1672167"/>
                <a:gd name="connsiteX160" fmla="*/ 1638300 w 4779433"/>
                <a:gd name="connsiteY160" fmla="*/ 477838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749425 w 4779433"/>
                <a:gd name="connsiteY159" fmla="*/ 485775 h 1672167"/>
                <a:gd name="connsiteX160" fmla="*/ 1635125 w 4779433"/>
                <a:gd name="connsiteY160" fmla="*/ 511176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749425 w 4779433"/>
                <a:gd name="connsiteY159" fmla="*/ 485775 h 1672167"/>
                <a:gd name="connsiteX160" fmla="*/ 1708150 w 4779433"/>
                <a:gd name="connsiteY160" fmla="*/ 534989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28775 w 4779433"/>
                <a:gd name="connsiteY159" fmla="*/ 490538 h 1672167"/>
                <a:gd name="connsiteX160" fmla="*/ 1708150 w 4779433"/>
                <a:gd name="connsiteY160" fmla="*/ 534989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28775 w 4779433"/>
                <a:gd name="connsiteY159" fmla="*/ 490538 h 1672167"/>
                <a:gd name="connsiteX160" fmla="*/ 1730375 w 4779433"/>
                <a:gd name="connsiteY160" fmla="*/ 481014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4488 w 4779433"/>
                <a:gd name="connsiteY159" fmla="*/ 492125 h 1672167"/>
                <a:gd name="connsiteX160" fmla="*/ 1730375 w 4779433"/>
                <a:gd name="connsiteY160" fmla="*/ 481014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4488 w 4779433"/>
                <a:gd name="connsiteY159" fmla="*/ 492125 h 1672167"/>
                <a:gd name="connsiteX160" fmla="*/ 1730375 w 4779433"/>
                <a:gd name="connsiteY160" fmla="*/ 490539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4488 w 4779433"/>
                <a:gd name="connsiteY159" fmla="*/ 487362 h 1672167"/>
                <a:gd name="connsiteX160" fmla="*/ 1730375 w 4779433"/>
                <a:gd name="connsiteY160" fmla="*/ 490539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4488 w 4779433"/>
                <a:gd name="connsiteY159" fmla="*/ 487362 h 1672167"/>
                <a:gd name="connsiteX160" fmla="*/ 1728788 w 4779433"/>
                <a:gd name="connsiteY160" fmla="*/ 482602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28788 w 4779433"/>
                <a:gd name="connsiteY160" fmla="*/ 482602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28788 w 4779433"/>
                <a:gd name="connsiteY160" fmla="*/ 482602 h 1672167"/>
                <a:gd name="connsiteX161" fmla="*/ 1771650 w 4779433"/>
                <a:gd name="connsiteY161" fmla="*/ 512763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28788 w 4779433"/>
                <a:gd name="connsiteY160" fmla="*/ 482602 h 1672167"/>
                <a:gd name="connsiteX161" fmla="*/ 17700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28788 w 4779433"/>
                <a:gd name="connsiteY160" fmla="*/ 482602 h 1672167"/>
                <a:gd name="connsiteX161" fmla="*/ 1752599 w 4779433"/>
                <a:gd name="connsiteY161" fmla="*/ 531813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28788 w 4779433"/>
                <a:gd name="connsiteY160" fmla="*/ 482602 h 1672167"/>
                <a:gd name="connsiteX161" fmla="*/ 1792287 w 4779433"/>
                <a:gd name="connsiteY161" fmla="*/ 53022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28788 w 4779433"/>
                <a:gd name="connsiteY160" fmla="*/ 482602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791633 w 4779433"/>
                <a:gd name="connsiteY138" fmla="*/ 241300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9000 w 4779433"/>
                <a:gd name="connsiteY139" fmla="*/ 241300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700 w 4779433"/>
                <a:gd name="connsiteY132" fmla="*/ 152400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95312 w 4779433"/>
                <a:gd name="connsiteY132" fmla="*/ 149225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15937 w 4779433"/>
                <a:gd name="connsiteY132" fmla="*/ 141287 h 1672167"/>
                <a:gd name="connsiteX133" fmla="*/ 626533 w 4779433"/>
                <a:gd name="connsiteY133" fmla="*/ 152400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15937 w 4779433"/>
                <a:gd name="connsiteY132" fmla="*/ 141287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20699 w 4779433"/>
                <a:gd name="connsiteY132" fmla="*/ 141287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20700 w 4779433"/>
                <a:gd name="connsiteY131" fmla="*/ 118533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2925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2925 w 4779433"/>
                <a:gd name="connsiteY131" fmla="*/ 115357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165100 w 4779433"/>
                <a:gd name="connsiteY126" fmla="*/ 139700 h 1672167"/>
                <a:gd name="connsiteX127" fmla="*/ 215900 w 4779433"/>
                <a:gd name="connsiteY127" fmla="*/ 88900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88900 w 4779433"/>
                <a:gd name="connsiteY124" fmla="*/ 67733 h 1672167"/>
                <a:gd name="connsiteX125" fmla="*/ 165100 w 4779433"/>
                <a:gd name="connsiteY125" fmla="*/ 67733 h 1672167"/>
                <a:gd name="connsiteX126" fmla="*/ 215900 w 4779433"/>
                <a:gd name="connsiteY126" fmla="*/ 88900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65100 w 4779433"/>
                <a:gd name="connsiteY125" fmla="*/ 67733 h 1672167"/>
                <a:gd name="connsiteX126" fmla="*/ 215900 w 4779433"/>
                <a:gd name="connsiteY126" fmla="*/ 88900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215900 w 4779433"/>
                <a:gd name="connsiteY126" fmla="*/ 88900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73038 w 4779433"/>
                <a:gd name="connsiteY126" fmla="*/ 95250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65101 w 4779433"/>
                <a:gd name="connsiteY126" fmla="*/ 80963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90500 w 4779433"/>
                <a:gd name="connsiteY113" fmla="*/ 203200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63513 w 4779433"/>
                <a:gd name="connsiteY126" fmla="*/ 87313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87325 w 4779433"/>
                <a:gd name="connsiteY113" fmla="*/ 223837 h 1672167"/>
                <a:gd name="connsiteX114" fmla="*/ 190500 w 4779433"/>
                <a:gd name="connsiteY114" fmla="*/ 173567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63513 w 4779433"/>
                <a:gd name="connsiteY126" fmla="*/ 87313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87325 w 4779433"/>
                <a:gd name="connsiteY113" fmla="*/ 223837 h 1672167"/>
                <a:gd name="connsiteX114" fmla="*/ 180975 w 4779433"/>
                <a:gd name="connsiteY114" fmla="*/ 184680 h 1672167"/>
                <a:gd name="connsiteX115" fmla="*/ 97367 w 4779433"/>
                <a:gd name="connsiteY115" fmla="*/ 1735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63513 w 4779433"/>
                <a:gd name="connsiteY126" fmla="*/ 87313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87325 w 4779433"/>
                <a:gd name="connsiteY113" fmla="*/ 223837 h 1672167"/>
                <a:gd name="connsiteX114" fmla="*/ 180975 w 4779433"/>
                <a:gd name="connsiteY114" fmla="*/ 184680 h 1672167"/>
                <a:gd name="connsiteX115" fmla="*/ 97367 w 4779433"/>
                <a:gd name="connsiteY115" fmla="*/ 1862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63513 w 4779433"/>
                <a:gd name="connsiteY126" fmla="*/ 87313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174625 w 4779433"/>
                <a:gd name="connsiteY113" fmla="*/ 220662 h 1672167"/>
                <a:gd name="connsiteX114" fmla="*/ 180975 w 4779433"/>
                <a:gd name="connsiteY114" fmla="*/ 184680 h 1672167"/>
                <a:gd name="connsiteX115" fmla="*/ 97367 w 4779433"/>
                <a:gd name="connsiteY115" fmla="*/ 1862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63513 w 4779433"/>
                <a:gd name="connsiteY126" fmla="*/ 87313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322263 w 4779433"/>
                <a:gd name="connsiteY113" fmla="*/ 201613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300038 w 4779433"/>
                <a:gd name="connsiteY113" fmla="*/ 228600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21733 w 4779433"/>
                <a:gd name="connsiteY111" fmla="*/ 258233 h 1672167"/>
                <a:gd name="connsiteX112" fmla="*/ 321733 w 4779433"/>
                <a:gd name="connsiteY112" fmla="*/ 203200 h 1672167"/>
                <a:gd name="connsiteX113" fmla="*/ 282575 w 4779433"/>
                <a:gd name="connsiteY113" fmla="*/ 222250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418571 w 4779433"/>
                <a:gd name="connsiteY111" fmla="*/ 213783 h 1672167"/>
                <a:gd name="connsiteX112" fmla="*/ 321733 w 4779433"/>
                <a:gd name="connsiteY112" fmla="*/ 203200 h 1672167"/>
                <a:gd name="connsiteX113" fmla="*/ 282575 w 4779433"/>
                <a:gd name="connsiteY113" fmla="*/ 222250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418571 w 4779433"/>
                <a:gd name="connsiteY111" fmla="*/ 213783 h 1672167"/>
                <a:gd name="connsiteX112" fmla="*/ 307446 w 4779433"/>
                <a:gd name="connsiteY112" fmla="*/ 238125 h 1672167"/>
                <a:gd name="connsiteX113" fmla="*/ 282575 w 4779433"/>
                <a:gd name="connsiteY113" fmla="*/ 222250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418571 w 4779433"/>
                <a:gd name="connsiteY111" fmla="*/ 213783 h 1672167"/>
                <a:gd name="connsiteX112" fmla="*/ 328084 w 4779433"/>
                <a:gd name="connsiteY112" fmla="*/ 242888 h 1672167"/>
                <a:gd name="connsiteX113" fmla="*/ 282575 w 4779433"/>
                <a:gd name="connsiteY113" fmla="*/ 222250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418571 w 4779433"/>
                <a:gd name="connsiteY111" fmla="*/ 213783 h 1672167"/>
                <a:gd name="connsiteX112" fmla="*/ 328084 w 4779433"/>
                <a:gd name="connsiteY112" fmla="*/ 242888 h 1672167"/>
                <a:gd name="connsiteX113" fmla="*/ 319088 w 4779433"/>
                <a:gd name="connsiteY113" fmla="*/ 223838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508000 w 4779433"/>
                <a:gd name="connsiteY110" fmla="*/ 258233 h 1672167"/>
                <a:gd name="connsiteX111" fmla="*/ 391583 w 4779433"/>
                <a:gd name="connsiteY111" fmla="*/ 250296 h 1672167"/>
                <a:gd name="connsiteX112" fmla="*/ 328084 w 4779433"/>
                <a:gd name="connsiteY112" fmla="*/ 242888 h 1672167"/>
                <a:gd name="connsiteX113" fmla="*/ 319088 w 4779433"/>
                <a:gd name="connsiteY113" fmla="*/ 223838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446088 w 4779433"/>
                <a:gd name="connsiteY110" fmla="*/ 261408 h 1672167"/>
                <a:gd name="connsiteX111" fmla="*/ 391583 w 4779433"/>
                <a:gd name="connsiteY111" fmla="*/ 250296 h 1672167"/>
                <a:gd name="connsiteX112" fmla="*/ 328084 w 4779433"/>
                <a:gd name="connsiteY112" fmla="*/ 242888 h 1672167"/>
                <a:gd name="connsiteX113" fmla="*/ 319088 w 4779433"/>
                <a:gd name="connsiteY113" fmla="*/ 223838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446088 w 4779433"/>
                <a:gd name="connsiteY110" fmla="*/ 261408 h 1672167"/>
                <a:gd name="connsiteX111" fmla="*/ 447146 w 4779433"/>
                <a:gd name="connsiteY111" fmla="*/ 237596 h 1672167"/>
                <a:gd name="connsiteX112" fmla="*/ 328084 w 4779433"/>
                <a:gd name="connsiteY112" fmla="*/ 242888 h 1672167"/>
                <a:gd name="connsiteX113" fmla="*/ 319088 w 4779433"/>
                <a:gd name="connsiteY113" fmla="*/ 223838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8000 w 4779433"/>
                <a:gd name="connsiteY109" fmla="*/ 300567 h 1672167"/>
                <a:gd name="connsiteX110" fmla="*/ 446088 w 4779433"/>
                <a:gd name="connsiteY110" fmla="*/ 261408 h 1672167"/>
                <a:gd name="connsiteX111" fmla="*/ 445559 w 4779433"/>
                <a:gd name="connsiteY111" fmla="*/ 247121 h 1672167"/>
                <a:gd name="connsiteX112" fmla="*/ 328084 w 4779433"/>
                <a:gd name="connsiteY112" fmla="*/ 242888 h 1672167"/>
                <a:gd name="connsiteX113" fmla="*/ 319088 w 4779433"/>
                <a:gd name="connsiteY113" fmla="*/ 223838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37633 w 4779433"/>
                <a:gd name="connsiteY105" fmla="*/ 338666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0063 w 4779433"/>
                <a:gd name="connsiteY109" fmla="*/ 259292 h 1672167"/>
                <a:gd name="connsiteX110" fmla="*/ 446088 w 4779433"/>
                <a:gd name="connsiteY110" fmla="*/ 261408 h 1672167"/>
                <a:gd name="connsiteX111" fmla="*/ 445559 w 4779433"/>
                <a:gd name="connsiteY111" fmla="*/ 247121 h 1672167"/>
                <a:gd name="connsiteX112" fmla="*/ 328084 w 4779433"/>
                <a:gd name="connsiteY112" fmla="*/ 242888 h 1672167"/>
                <a:gd name="connsiteX113" fmla="*/ 319088 w 4779433"/>
                <a:gd name="connsiteY113" fmla="*/ 223838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75733 w 4779433"/>
                <a:gd name="connsiteY105" fmla="*/ 302154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0063 w 4779433"/>
                <a:gd name="connsiteY109" fmla="*/ 259292 h 1672167"/>
                <a:gd name="connsiteX110" fmla="*/ 446088 w 4779433"/>
                <a:gd name="connsiteY110" fmla="*/ 261408 h 1672167"/>
                <a:gd name="connsiteX111" fmla="*/ 445559 w 4779433"/>
                <a:gd name="connsiteY111" fmla="*/ 247121 h 1672167"/>
                <a:gd name="connsiteX112" fmla="*/ 328084 w 4779433"/>
                <a:gd name="connsiteY112" fmla="*/ 242888 h 1672167"/>
                <a:gd name="connsiteX113" fmla="*/ 319088 w 4779433"/>
                <a:gd name="connsiteY113" fmla="*/ 223838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13833 w 4779433"/>
                <a:gd name="connsiteY102" fmla="*/ 372533 h 1672167"/>
                <a:gd name="connsiteX103" fmla="*/ 613833 w 4779433"/>
                <a:gd name="connsiteY103" fmla="*/ 321733 h 1672167"/>
                <a:gd name="connsiteX104" fmla="*/ 596900 w 4779433"/>
                <a:gd name="connsiteY104" fmla="*/ 338666 h 1672167"/>
                <a:gd name="connsiteX105" fmla="*/ 558271 w 4779433"/>
                <a:gd name="connsiteY105" fmla="*/ 311679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0063 w 4779433"/>
                <a:gd name="connsiteY109" fmla="*/ 259292 h 1672167"/>
                <a:gd name="connsiteX110" fmla="*/ 446088 w 4779433"/>
                <a:gd name="connsiteY110" fmla="*/ 261408 h 1672167"/>
                <a:gd name="connsiteX111" fmla="*/ 445559 w 4779433"/>
                <a:gd name="connsiteY111" fmla="*/ 247121 h 1672167"/>
                <a:gd name="connsiteX112" fmla="*/ 328084 w 4779433"/>
                <a:gd name="connsiteY112" fmla="*/ 242888 h 1672167"/>
                <a:gd name="connsiteX113" fmla="*/ 319088 w 4779433"/>
                <a:gd name="connsiteY113" fmla="*/ 223838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43996 w 4779433"/>
                <a:gd name="connsiteY102" fmla="*/ 353483 h 1672167"/>
                <a:gd name="connsiteX103" fmla="*/ 613833 w 4779433"/>
                <a:gd name="connsiteY103" fmla="*/ 321733 h 1672167"/>
                <a:gd name="connsiteX104" fmla="*/ 596900 w 4779433"/>
                <a:gd name="connsiteY104" fmla="*/ 338666 h 1672167"/>
                <a:gd name="connsiteX105" fmla="*/ 558271 w 4779433"/>
                <a:gd name="connsiteY105" fmla="*/ 311679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0063 w 4779433"/>
                <a:gd name="connsiteY109" fmla="*/ 259292 h 1672167"/>
                <a:gd name="connsiteX110" fmla="*/ 446088 w 4779433"/>
                <a:gd name="connsiteY110" fmla="*/ 261408 h 1672167"/>
                <a:gd name="connsiteX111" fmla="*/ 445559 w 4779433"/>
                <a:gd name="connsiteY111" fmla="*/ 247121 h 1672167"/>
                <a:gd name="connsiteX112" fmla="*/ 328084 w 4779433"/>
                <a:gd name="connsiteY112" fmla="*/ 242888 h 1672167"/>
                <a:gd name="connsiteX113" fmla="*/ 319088 w 4779433"/>
                <a:gd name="connsiteY113" fmla="*/ 223838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09071 w 4779433"/>
                <a:gd name="connsiteY102" fmla="*/ 364596 h 1672167"/>
                <a:gd name="connsiteX103" fmla="*/ 613833 w 4779433"/>
                <a:gd name="connsiteY103" fmla="*/ 321733 h 1672167"/>
                <a:gd name="connsiteX104" fmla="*/ 596900 w 4779433"/>
                <a:gd name="connsiteY104" fmla="*/ 338666 h 1672167"/>
                <a:gd name="connsiteX105" fmla="*/ 558271 w 4779433"/>
                <a:gd name="connsiteY105" fmla="*/ 311679 h 1672167"/>
                <a:gd name="connsiteX106" fmla="*/ 537633 w 4779433"/>
                <a:gd name="connsiteY106" fmla="*/ 300567 h 1672167"/>
                <a:gd name="connsiteX107" fmla="*/ 508000 w 4779433"/>
                <a:gd name="connsiteY107" fmla="*/ 300567 h 1672167"/>
                <a:gd name="connsiteX108" fmla="*/ 508000 w 4779433"/>
                <a:gd name="connsiteY108" fmla="*/ 300567 h 1672167"/>
                <a:gd name="connsiteX109" fmla="*/ 500063 w 4779433"/>
                <a:gd name="connsiteY109" fmla="*/ 259292 h 1672167"/>
                <a:gd name="connsiteX110" fmla="*/ 446088 w 4779433"/>
                <a:gd name="connsiteY110" fmla="*/ 261408 h 1672167"/>
                <a:gd name="connsiteX111" fmla="*/ 445559 w 4779433"/>
                <a:gd name="connsiteY111" fmla="*/ 247121 h 1672167"/>
                <a:gd name="connsiteX112" fmla="*/ 328084 w 4779433"/>
                <a:gd name="connsiteY112" fmla="*/ 242888 h 1672167"/>
                <a:gd name="connsiteX113" fmla="*/ 319088 w 4779433"/>
                <a:gd name="connsiteY113" fmla="*/ 223838 h 1672167"/>
                <a:gd name="connsiteX114" fmla="*/ 174625 w 4779433"/>
                <a:gd name="connsiteY114" fmla="*/ 220662 h 1672167"/>
                <a:gd name="connsiteX115" fmla="*/ 180975 w 4779433"/>
                <a:gd name="connsiteY115" fmla="*/ 184680 h 1672167"/>
                <a:gd name="connsiteX116" fmla="*/ 97367 w 4779433"/>
                <a:gd name="connsiteY116" fmla="*/ 186267 h 1672167"/>
                <a:gd name="connsiteX117" fmla="*/ 97367 w 4779433"/>
                <a:gd name="connsiteY117" fmla="*/ 143933 h 1672167"/>
                <a:gd name="connsiteX118" fmla="*/ 80433 w 4779433"/>
                <a:gd name="connsiteY118" fmla="*/ 143933 h 1672167"/>
                <a:gd name="connsiteX119" fmla="*/ 80433 w 4779433"/>
                <a:gd name="connsiteY119" fmla="*/ 97367 h 1672167"/>
                <a:gd name="connsiteX120" fmla="*/ 55033 w 4779433"/>
                <a:gd name="connsiteY120" fmla="*/ 97367 h 1672167"/>
                <a:gd name="connsiteX121" fmla="*/ 55033 w 4779433"/>
                <a:gd name="connsiteY121" fmla="*/ 33867 h 1672167"/>
                <a:gd name="connsiteX122" fmla="*/ 0 w 4779433"/>
                <a:gd name="connsiteY122" fmla="*/ 33867 h 1672167"/>
                <a:gd name="connsiteX123" fmla="*/ 0 w 4779433"/>
                <a:gd name="connsiteY123" fmla="*/ 0 h 1672167"/>
                <a:gd name="connsiteX124" fmla="*/ 88900 w 4779433"/>
                <a:gd name="connsiteY124" fmla="*/ 0 h 1672167"/>
                <a:gd name="connsiteX125" fmla="*/ 93663 w 4779433"/>
                <a:gd name="connsiteY125" fmla="*/ 55033 h 1672167"/>
                <a:gd name="connsiteX126" fmla="*/ 153987 w 4779433"/>
                <a:gd name="connsiteY126" fmla="*/ 53446 h 1672167"/>
                <a:gd name="connsiteX127" fmla="*/ 163513 w 4779433"/>
                <a:gd name="connsiteY127" fmla="*/ 87313 h 1672167"/>
                <a:gd name="connsiteX128" fmla="*/ 334433 w 4779433"/>
                <a:gd name="connsiteY128" fmla="*/ 88900 h 1672167"/>
                <a:gd name="connsiteX129" fmla="*/ 461433 w 4779433"/>
                <a:gd name="connsiteY129" fmla="*/ 88900 h 1672167"/>
                <a:gd name="connsiteX130" fmla="*/ 461433 w 4779433"/>
                <a:gd name="connsiteY130" fmla="*/ 118533 h 1672167"/>
                <a:gd name="connsiteX131" fmla="*/ 546100 w 4779433"/>
                <a:gd name="connsiteY131" fmla="*/ 120120 h 1672167"/>
                <a:gd name="connsiteX132" fmla="*/ 549274 w 4779433"/>
                <a:gd name="connsiteY132" fmla="*/ 146049 h 1672167"/>
                <a:gd name="connsiteX133" fmla="*/ 623358 w 4779433"/>
                <a:gd name="connsiteY133" fmla="*/ 142875 h 1672167"/>
                <a:gd name="connsiteX134" fmla="*/ 626533 w 4779433"/>
                <a:gd name="connsiteY134" fmla="*/ 173567 h 1672167"/>
                <a:gd name="connsiteX135" fmla="*/ 728133 w 4779433"/>
                <a:gd name="connsiteY135" fmla="*/ 173567 h 1672167"/>
                <a:gd name="connsiteX136" fmla="*/ 728133 w 4779433"/>
                <a:gd name="connsiteY136" fmla="*/ 198967 h 1672167"/>
                <a:gd name="connsiteX137" fmla="*/ 791633 w 4779433"/>
                <a:gd name="connsiteY137" fmla="*/ 198967 h 1672167"/>
                <a:gd name="connsiteX138" fmla="*/ 804333 w 4779433"/>
                <a:gd name="connsiteY138" fmla="*/ 231775 h 1672167"/>
                <a:gd name="connsiteX139" fmla="*/ 881063 w 4779433"/>
                <a:gd name="connsiteY139" fmla="*/ 231775 h 1672167"/>
                <a:gd name="connsiteX140" fmla="*/ 889000 w 4779433"/>
                <a:gd name="connsiteY140" fmla="*/ 254000 h 1672167"/>
                <a:gd name="connsiteX141" fmla="*/ 977900 w 4779433"/>
                <a:gd name="connsiteY141" fmla="*/ 254000 h 1672167"/>
                <a:gd name="connsiteX142" fmla="*/ 977900 w 4779433"/>
                <a:gd name="connsiteY142" fmla="*/ 287867 h 1672167"/>
                <a:gd name="connsiteX143" fmla="*/ 1037167 w 4779433"/>
                <a:gd name="connsiteY143" fmla="*/ 287867 h 1672167"/>
                <a:gd name="connsiteX144" fmla="*/ 1037167 w 4779433"/>
                <a:gd name="connsiteY144" fmla="*/ 304800 h 1672167"/>
                <a:gd name="connsiteX145" fmla="*/ 1087967 w 4779433"/>
                <a:gd name="connsiteY145" fmla="*/ 304800 h 1672167"/>
                <a:gd name="connsiteX146" fmla="*/ 1087967 w 4779433"/>
                <a:gd name="connsiteY146" fmla="*/ 317500 h 1672167"/>
                <a:gd name="connsiteX147" fmla="*/ 1164167 w 4779433"/>
                <a:gd name="connsiteY147" fmla="*/ 317500 h 1672167"/>
                <a:gd name="connsiteX148" fmla="*/ 1164167 w 4779433"/>
                <a:gd name="connsiteY148" fmla="*/ 347133 h 1672167"/>
                <a:gd name="connsiteX149" fmla="*/ 1223433 w 4779433"/>
                <a:gd name="connsiteY149" fmla="*/ 347133 h 1672167"/>
                <a:gd name="connsiteX150" fmla="*/ 1223433 w 4779433"/>
                <a:gd name="connsiteY150" fmla="*/ 376767 h 1672167"/>
                <a:gd name="connsiteX151" fmla="*/ 1265767 w 4779433"/>
                <a:gd name="connsiteY151" fmla="*/ 376767 h 1672167"/>
                <a:gd name="connsiteX152" fmla="*/ 1265767 w 4779433"/>
                <a:gd name="connsiteY152" fmla="*/ 376767 h 1672167"/>
                <a:gd name="connsiteX153" fmla="*/ 1267354 w 4779433"/>
                <a:gd name="connsiteY153" fmla="*/ 404283 h 1672167"/>
                <a:gd name="connsiteX154" fmla="*/ 1367895 w 4779433"/>
                <a:gd name="connsiteY154" fmla="*/ 404283 h 1672167"/>
                <a:gd name="connsiteX155" fmla="*/ 1375834 w 4779433"/>
                <a:gd name="connsiteY155" fmla="*/ 443442 h 1672167"/>
                <a:gd name="connsiteX156" fmla="*/ 1480608 w 4779433"/>
                <a:gd name="connsiteY156" fmla="*/ 445029 h 1672167"/>
                <a:gd name="connsiteX157" fmla="*/ 1477961 w 4779433"/>
                <a:gd name="connsiteY157" fmla="*/ 472017 h 1672167"/>
                <a:gd name="connsiteX158" fmla="*/ 1603375 w 4779433"/>
                <a:gd name="connsiteY158" fmla="*/ 473075 h 1672167"/>
                <a:gd name="connsiteX159" fmla="*/ 1616075 w 4779433"/>
                <a:gd name="connsiteY159" fmla="*/ 484187 h 1672167"/>
                <a:gd name="connsiteX160" fmla="*/ 1744663 w 4779433"/>
                <a:gd name="connsiteY160" fmla="*/ 481015 h 1672167"/>
                <a:gd name="connsiteX161" fmla="*/ 1757362 w 4779433"/>
                <a:gd name="connsiteY161" fmla="*/ 523875 h 1672167"/>
                <a:gd name="connsiteX162" fmla="*/ 1918758 w 4779433"/>
                <a:gd name="connsiteY162" fmla="*/ 525463 h 1672167"/>
                <a:gd name="connsiteX163" fmla="*/ 1918758 w 4779433"/>
                <a:gd name="connsiteY163" fmla="*/ 590020 h 1672167"/>
                <a:gd name="connsiteX164" fmla="*/ 2095500 w 4779433"/>
                <a:gd name="connsiteY164" fmla="*/ 588433 h 1672167"/>
                <a:gd name="connsiteX165" fmla="*/ 2108200 w 4779433"/>
                <a:gd name="connsiteY165" fmla="*/ 601133 h 1672167"/>
                <a:gd name="connsiteX166" fmla="*/ 2226733 w 4779433"/>
                <a:gd name="connsiteY166" fmla="*/ 601133 h 1672167"/>
                <a:gd name="connsiteX167" fmla="*/ 2226733 w 4779433"/>
                <a:gd name="connsiteY167" fmla="*/ 630767 h 1672167"/>
                <a:gd name="connsiteX168" fmla="*/ 2281767 w 4779433"/>
                <a:gd name="connsiteY168" fmla="*/ 630767 h 1672167"/>
                <a:gd name="connsiteX169" fmla="*/ 2281767 w 4779433"/>
                <a:gd name="connsiteY169" fmla="*/ 668867 h 1672167"/>
                <a:gd name="connsiteX170" fmla="*/ 2328333 w 4779433"/>
                <a:gd name="connsiteY170" fmla="*/ 668867 h 1672167"/>
                <a:gd name="connsiteX171" fmla="*/ 2328333 w 4779433"/>
                <a:gd name="connsiteY171" fmla="*/ 711200 h 1672167"/>
                <a:gd name="connsiteX172" fmla="*/ 2442633 w 4779433"/>
                <a:gd name="connsiteY172" fmla="*/ 711200 h 1672167"/>
                <a:gd name="connsiteX173" fmla="*/ 2442633 w 4779433"/>
                <a:gd name="connsiteY173" fmla="*/ 732367 h 1672167"/>
                <a:gd name="connsiteX174" fmla="*/ 2468033 w 4779433"/>
                <a:gd name="connsiteY174" fmla="*/ 732367 h 1672167"/>
                <a:gd name="connsiteX175" fmla="*/ 2468033 w 4779433"/>
                <a:gd name="connsiteY175" fmla="*/ 753533 h 1672167"/>
                <a:gd name="connsiteX176" fmla="*/ 2582333 w 4779433"/>
                <a:gd name="connsiteY176" fmla="*/ 753533 h 1672167"/>
                <a:gd name="connsiteX177" fmla="*/ 2582333 w 4779433"/>
                <a:gd name="connsiteY177" fmla="*/ 787400 h 1672167"/>
                <a:gd name="connsiteX178" fmla="*/ 2616200 w 4779433"/>
                <a:gd name="connsiteY178" fmla="*/ 787400 h 1672167"/>
                <a:gd name="connsiteX179" fmla="*/ 2616200 w 4779433"/>
                <a:gd name="connsiteY179" fmla="*/ 821267 h 1672167"/>
                <a:gd name="connsiteX180" fmla="*/ 2679700 w 4779433"/>
                <a:gd name="connsiteY180" fmla="*/ 821267 h 1672167"/>
                <a:gd name="connsiteX181" fmla="*/ 2679700 w 4779433"/>
                <a:gd name="connsiteY181" fmla="*/ 821267 h 1672167"/>
                <a:gd name="connsiteX182" fmla="*/ 2679700 w 4779433"/>
                <a:gd name="connsiteY182" fmla="*/ 846667 h 1672167"/>
                <a:gd name="connsiteX183" fmla="*/ 2823633 w 4779433"/>
                <a:gd name="connsiteY183" fmla="*/ 846667 h 1672167"/>
                <a:gd name="connsiteX184" fmla="*/ 2823633 w 4779433"/>
                <a:gd name="connsiteY184" fmla="*/ 880533 h 1672167"/>
                <a:gd name="connsiteX185" fmla="*/ 2878667 w 4779433"/>
                <a:gd name="connsiteY185" fmla="*/ 880533 h 1672167"/>
                <a:gd name="connsiteX186" fmla="*/ 2878667 w 4779433"/>
                <a:gd name="connsiteY186" fmla="*/ 910167 h 1672167"/>
                <a:gd name="connsiteX187" fmla="*/ 2937933 w 4779433"/>
                <a:gd name="connsiteY187" fmla="*/ 910167 h 1672167"/>
                <a:gd name="connsiteX188" fmla="*/ 2937933 w 4779433"/>
                <a:gd name="connsiteY188" fmla="*/ 910167 h 1672167"/>
                <a:gd name="connsiteX189" fmla="*/ 2937933 w 4779433"/>
                <a:gd name="connsiteY189" fmla="*/ 931333 h 1672167"/>
                <a:gd name="connsiteX190" fmla="*/ 3022600 w 4779433"/>
                <a:gd name="connsiteY190" fmla="*/ 931333 h 1672167"/>
                <a:gd name="connsiteX191" fmla="*/ 3031067 w 4779433"/>
                <a:gd name="connsiteY191" fmla="*/ 939800 h 1672167"/>
                <a:gd name="connsiteX192" fmla="*/ 3077633 w 4779433"/>
                <a:gd name="connsiteY192" fmla="*/ 939800 h 1672167"/>
                <a:gd name="connsiteX193" fmla="*/ 3077633 w 4779433"/>
                <a:gd name="connsiteY193" fmla="*/ 990600 h 1672167"/>
                <a:gd name="connsiteX194" fmla="*/ 3221567 w 4779433"/>
                <a:gd name="connsiteY194" fmla="*/ 990600 h 1672167"/>
                <a:gd name="connsiteX195" fmla="*/ 3221567 w 4779433"/>
                <a:gd name="connsiteY195" fmla="*/ 990600 h 1672167"/>
                <a:gd name="connsiteX196" fmla="*/ 3221567 w 4779433"/>
                <a:gd name="connsiteY196" fmla="*/ 1024467 h 1672167"/>
                <a:gd name="connsiteX197" fmla="*/ 3310467 w 4779433"/>
                <a:gd name="connsiteY197" fmla="*/ 1024467 h 1672167"/>
                <a:gd name="connsiteX198" fmla="*/ 3310467 w 4779433"/>
                <a:gd name="connsiteY198" fmla="*/ 1079500 h 1672167"/>
                <a:gd name="connsiteX199" fmla="*/ 3378200 w 4779433"/>
                <a:gd name="connsiteY199" fmla="*/ 1079500 h 1672167"/>
                <a:gd name="connsiteX200" fmla="*/ 3378200 w 4779433"/>
                <a:gd name="connsiteY200" fmla="*/ 1126067 h 1672167"/>
                <a:gd name="connsiteX201" fmla="*/ 3467100 w 4779433"/>
                <a:gd name="connsiteY201" fmla="*/ 1126067 h 1672167"/>
                <a:gd name="connsiteX202" fmla="*/ 3467100 w 4779433"/>
                <a:gd name="connsiteY202" fmla="*/ 1168400 h 1672167"/>
                <a:gd name="connsiteX203" fmla="*/ 3644900 w 4779433"/>
                <a:gd name="connsiteY203" fmla="*/ 1168400 h 1672167"/>
                <a:gd name="connsiteX204" fmla="*/ 3644900 w 4779433"/>
                <a:gd name="connsiteY204" fmla="*/ 1189567 h 1672167"/>
                <a:gd name="connsiteX205" fmla="*/ 3992033 w 4779433"/>
                <a:gd name="connsiteY205" fmla="*/ 1189567 h 1672167"/>
                <a:gd name="connsiteX206" fmla="*/ 3992033 w 4779433"/>
                <a:gd name="connsiteY206" fmla="*/ 1236133 h 1672167"/>
                <a:gd name="connsiteX207" fmla="*/ 4461933 w 4779433"/>
                <a:gd name="connsiteY207" fmla="*/ 1236133 h 1672167"/>
                <a:gd name="connsiteX208" fmla="*/ 4461933 w 4779433"/>
                <a:gd name="connsiteY208" fmla="*/ 1265767 h 1672167"/>
                <a:gd name="connsiteX209" fmla="*/ 4770967 w 4779433"/>
                <a:gd name="connsiteY209" fmla="*/ 1265767 h 1672167"/>
                <a:gd name="connsiteX210" fmla="*/ 4779433 w 4779433"/>
                <a:gd name="connsiteY210"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09071 w 4779433"/>
                <a:gd name="connsiteY102" fmla="*/ 364596 h 1672167"/>
                <a:gd name="connsiteX103" fmla="*/ 596900 w 4779433"/>
                <a:gd name="connsiteY103" fmla="*/ 338666 h 1672167"/>
                <a:gd name="connsiteX104" fmla="*/ 558271 w 4779433"/>
                <a:gd name="connsiteY104" fmla="*/ 311679 h 1672167"/>
                <a:gd name="connsiteX105" fmla="*/ 537633 w 4779433"/>
                <a:gd name="connsiteY105" fmla="*/ 300567 h 1672167"/>
                <a:gd name="connsiteX106" fmla="*/ 508000 w 4779433"/>
                <a:gd name="connsiteY106" fmla="*/ 300567 h 1672167"/>
                <a:gd name="connsiteX107" fmla="*/ 508000 w 4779433"/>
                <a:gd name="connsiteY107" fmla="*/ 300567 h 1672167"/>
                <a:gd name="connsiteX108" fmla="*/ 500063 w 4779433"/>
                <a:gd name="connsiteY108" fmla="*/ 259292 h 1672167"/>
                <a:gd name="connsiteX109" fmla="*/ 446088 w 4779433"/>
                <a:gd name="connsiteY109" fmla="*/ 261408 h 1672167"/>
                <a:gd name="connsiteX110" fmla="*/ 445559 w 4779433"/>
                <a:gd name="connsiteY110" fmla="*/ 247121 h 1672167"/>
                <a:gd name="connsiteX111" fmla="*/ 328084 w 4779433"/>
                <a:gd name="connsiteY111" fmla="*/ 242888 h 1672167"/>
                <a:gd name="connsiteX112" fmla="*/ 319088 w 4779433"/>
                <a:gd name="connsiteY112" fmla="*/ 223838 h 1672167"/>
                <a:gd name="connsiteX113" fmla="*/ 174625 w 4779433"/>
                <a:gd name="connsiteY113" fmla="*/ 220662 h 1672167"/>
                <a:gd name="connsiteX114" fmla="*/ 180975 w 4779433"/>
                <a:gd name="connsiteY114" fmla="*/ 184680 h 1672167"/>
                <a:gd name="connsiteX115" fmla="*/ 97367 w 4779433"/>
                <a:gd name="connsiteY115" fmla="*/ 1862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63513 w 4779433"/>
                <a:gd name="connsiteY126" fmla="*/ 87313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09071 w 4779433"/>
                <a:gd name="connsiteY102" fmla="*/ 364596 h 1672167"/>
                <a:gd name="connsiteX103" fmla="*/ 606425 w 4779433"/>
                <a:gd name="connsiteY103" fmla="*/ 338666 h 1672167"/>
                <a:gd name="connsiteX104" fmla="*/ 558271 w 4779433"/>
                <a:gd name="connsiteY104" fmla="*/ 311679 h 1672167"/>
                <a:gd name="connsiteX105" fmla="*/ 537633 w 4779433"/>
                <a:gd name="connsiteY105" fmla="*/ 300567 h 1672167"/>
                <a:gd name="connsiteX106" fmla="*/ 508000 w 4779433"/>
                <a:gd name="connsiteY106" fmla="*/ 300567 h 1672167"/>
                <a:gd name="connsiteX107" fmla="*/ 508000 w 4779433"/>
                <a:gd name="connsiteY107" fmla="*/ 300567 h 1672167"/>
                <a:gd name="connsiteX108" fmla="*/ 500063 w 4779433"/>
                <a:gd name="connsiteY108" fmla="*/ 259292 h 1672167"/>
                <a:gd name="connsiteX109" fmla="*/ 446088 w 4779433"/>
                <a:gd name="connsiteY109" fmla="*/ 261408 h 1672167"/>
                <a:gd name="connsiteX110" fmla="*/ 445559 w 4779433"/>
                <a:gd name="connsiteY110" fmla="*/ 247121 h 1672167"/>
                <a:gd name="connsiteX111" fmla="*/ 328084 w 4779433"/>
                <a:gd name="connsiteY111" fmla="*/ 242888 h 1672167"/>
                <a:gd name="connsiteX112" fmla="*/ 319088 w 4779433"/>
                <a:gd name="connsiteY112" fmla="*/ 223838 h 1672167"/>
                <a:gd name="connsiteX113" fmla="*/ 174625 w 4779433"/>
                <a:gd name="connsiteY113" fmla="*/ 220662 h 1672167"/>
                <a:gd name="connsiteX114" fmla="*/ 180975 w 4779433"/>
                <a:gd name="connsiteY114" fmla="*/ 184680 h 1672167"/>
                <a:gd name="connsiteX115" fmla="*/ 97367 w 4779433"/>
                <a:gd name="connsiteY115" fmla="*/ 1862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63513 w 4779433"/>
                <a:gd name="connsiteY126" fmla="*/ 87313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09071 w 4779433"/>
                <a:gd name="connsiteY102" fmla="*/ 364596 h 1672167"/>
                <a:gd name="connsiteX103" fmla="*/ 606425 w 4779433"/>
                <a:gd name="connsiteY103" fmla="*/ 338666 h 1672167"/>
                <a:gd name="connsiteX104" fmla="*/ 588433 w 4779433"/>
                <a:gd name="connsiteY104" fmla="*/ 289454 h 1672167"/>
                <a:gd name="connsiteX105" fmla="*/ 537633 w 4779433"/>
                <a:gd name="connsiteY105" fmla="*/ 300567 h 1672167"/>
                <a:gd name="connsiteX106" fmla="*/ 508000 w 4779433"/>
                <a:gd name="connsiteY106" fmla="*/ 300567 h 1672167"/>
                <a:gd name="connsiteX107" fmla="*/ 508000 w 4779433"/>
                <a:gd name="connsiteY107" fmla="*/ 300567 h 1672167"/>
                <a:gd name="connsiteX108" fmla="*/ 500063 w 4779433"/>
                <a:gd name="connsiteY108" fmla="*/ 259292 h 1672167"/>
                <a:gd name="connsiteX109" fmla="*/ 446088 w 4779433"/>
                <a:gd name="connsiteY109" fmla="*/ 261408 h 1672167"/>
                <a:gd name="connsiteX110" fmla="*/ 445559 w 4779433"/>
                <a:gd name="connsiteY110" fmla="*/ 247121 h 1672167"/>
                <a:gd name="connsiteX111" fmla="*/ 328084 w 4779433"/>
                <a:gd name="connsiteY111" fmla="*/ 242888 h 1672167"/>
                <a:gd name="connsiteX112" fmla="*/ 319088 w 4779433"/>
                <a:gd name="connsiteY112" fmla="*/ 223838 h 1672167"/>
                <a:gd name="connsiteX113" fmla="*/ 174625 w 4779433"/>
                <a:gd name="connsiteY113" fmla="*/ 220662 h 1672167"/>
                <a:gd name="connsiteX114" fmla="*/ 180975 w 4779433"/>
                <a:gd name="connsiteY114" fmla="*/ 184680 h 1672167"/>
                <a:gd name="connsiteX115" fmla="*/ 97367 w 4779433"/>
                <a:gd name="connsiteY115" fmla="*/ 1862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63513 w 4779433"/>
                <a:gd name="connsiteY126" fmla="*/ 87313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72067 w 4779433"/>
                <a:gd name="connsiteY94" fmla="*/ 486834 h 1672167"/>
                <a:gd name="connsiteX95" fmla="*/ 889000 w 4779433"/>
                <a:gd name="connsiteY95" fmla="*/ 469901 h 1672167"/>
                <a:gd name="connsiteX96" fmla="*/ 795867 w 4779433"/>
                <a:gd name="connsiteY96" fmla="*/ 469901 h 1672167"/>
                <a:gd name="connsiteX97" fmla="*/ 795867 w 4779433"/>
                <a:gd name="connsiteY97" fmla="*/ 427567 h 1672167"/>
                <a:gd name="connsiteX98" fmla="*/ 753533 w 4779433"/>
                <a:gd name="connsiteY98" fmla="*/ 427567 h 1672167"/>
                <a:gd name="connsiteX99" fmla="*/ 753533 w 4779433"/>
                <a:gd name="connsiteY99" fmla="*/ 393700 h 1672167"/>
                <a:gd name="connsiteX100" fmla="*/ 740833 w 4779433"/>
                <a:gd name="connsiteY100" fmla="*/ 393700 h 1672167"/>
                <a:gd name="connsiteX101" fmla="*/ 740833 w 4779433"/>
                <a:gd name="connsiteY101" fmla="*/ 372533 h 1672167"/>
                <a:gd name="connsiteX102" fmla="*/ 609071 w 4779433"/>
                <a:gd name="connsiteY102" fmla="*/ 364596 h 1672167"/>
                <a:gd name="connsiteX103" fmla="*/ 606425 w 4779433"/>
                <a:gd name="connsiteY103" fmla="*/ 338666 h 1672167"/>
                <a:gd name="connsiteX104" fmla="*/ 572558 w 4779433"/>
                <a:gd name="connsiteY104" fmla="*/ 319616 h 1672167"/>
                <a:gd name="connsiteX105" fmla="*/ 537633 w 4779433"/>
                <a:gd name="connsiteY105" fmla="*/ 300567 h 1672167"/>
                <a:gd name="connsiteX106" fmla="*/ 508000 w 4779433"/>
                <a:gd name="connsiteY106" fmla="*/ 300567 h 1672167"/>
                <a:gd name="connsiteX107" fmla="*/ 508000 w 4779433"/>
                <a:gd name="connsiteY107" fmla="*/ 300567 h 1672167"/>
                <a:gd name="connsiteX108" fmla="*/ 500063 w 4779433"/>
                <a:gd name="connsiteY108" fmla="*/ 259292 h 1672167"/>
                <a:gd name="connsiteX109" fmla="*/ 446088 w 4779433"/>
                <a:gd name="connsiteY109" fmla="*/ 261408 h 1672167"/>
                <a:gd name="connsiteX110" fmla="*/ 445559 w 4779433"/>
                <a:gd name="connsiteY110" fmla="*/ 247121 h 1672167"/>
                <a:gd name="connsiteX111" fmla="*/ 328084 w 4779433"/>
                <a:gd name="connsiteY111" fmla="*/ 242888 h 1672167"/>
                <a:gd name="connsiteX112" fmla="*/ 319088 w 4779433"/>
                <a:gd name="connsiteY112" fmla="*/ 223838 h 1672167"/>
                <a:gd name="connsiteX113" fmla="*/ 174625 w 4779433"/>
                <a:gd name="connsiteY113" fmla="*/ 220662 h 1672167"/>
                <a:gd name="connsiteX114" fmla="*/ 180975 w 4779433"/>
                <a:gd name="connsiteY114" fmla="*/ 184680 h 1672167"/>
                <a:gd name="connsiteX115" fmla="*/ 97367 w 4779433"/>
                <a:gd name="connsiteY115" fmla="*/ 186267 h 1672167"/>
                <a:gd name="connsiteX116" fmla="*/ 97367 w 4779433"/>
                <a:gd name="connsiteY116" fmla="*/ 143933 h 1672167"/>
                <a:gd name="connsiteX117" fmla="*/ 80433 w 4779433"/>
                <a:gd name="connsiteY117" fmla="*/ 143933 h 1672167"/>
                <a:gd name="connsiteX118" fmla="*/ 80433 w 4779433"/>
                <a:gd name="connsiteY118" fmla="*/ 97367 h 1672167"/>
                <a:gd name="connsiteX119" fmla="*/ 55033 w 4779433"/>
                <a:gd name="connsiteY119" fmla="*/ 97367 h 1672167"/>
                <a:gd name="connsiteX120" fmla="*/ 55033 w 4779433"/>
                <a:gd name="connsiteY120" fmla="*/ 33867 h 1672167"/>
                <a:gd name="connsiteX121" fmla="*/ 0 w 4779433"/>
                <a:gd name="connsiteY121" fmla="*/ 33867 h 1672167"/>
                <a:gd name="connsiteX122" fmla="*/ 0 w 4779433"/>
                <a:gd name="connsiteY122" fmla="*/ 0 h 1672167"/>
                <a:gd name="connsiteX123" fmla="*/ 88900 w 4779433"/>
                <a:gd name="connsiteY123" fmla="*/ 0 h 1672167"/>
                <a:gd name="connsiteX124" fmla="*/ 93663 w 4779433"/>
                <a:gd name="connsiteY124" fmla="*/ 55033 h 1672167"/>
                <a:gd name="connsiteX125" fmla="*/ 153987 w 4779433"/>
                <a:gd name="connsiteY125" fmla="*/ 53446 h 1672167"/>
                <a:gd name="connsiteX126" fmla="*/ 163513 w 4779433"/>
                <a:gd name="connsiteY126" fmla="*/ 87313 h 1672167"/>
                <a:gd name="connsiteX127" fmla="*/ 334433 w 4779433"/>
                <a:gd name="connsiteY127" fmla="*/ 88900 h 1672167"/>
                <a:gd name="connsiteX128" fmla="*/ 461433 w 4779433"/>
                <a:gd name="connsiteY128" fmla="*/ 88900 h 1672167"/>
                <a:gd name="connsiteX129" fmla="*/ 461433 w 4779433"/>
                <a:gd name="connsiteY129" fmla="*/ 118533 h 1672167"/>
                <a:gd name="connsiteX130" fmla="*/ 546100 w 4779433"/>
                <a:gd name="connsiteY130" fmla="*/ 120120 h 1672167"/>
                <a:gd name="connsiteX131" fmla="*/ 549274 w 4779433"/>
                <a:gd name="connsiteY131" fmla="*/ 146049 h 1672167"/>
                <a:gd name="connsiteX132" fmla="*/ 623358 w 4779433"/>
                <a:gd name="connsiteY132" fmla="*/ 142875 h 1672167"/>
                <a:gd name="connsiteX133" fmla="*/ 626533 w 4779433"/>
                <a:gd name="connsiteY133" fmla="*/ 173567 h 1672167"/>
                <a:gd name="connsiteX134" fmla="*/ 728133 w 4779433"/>
                <a:gd name="connsiteY134" fmla="*/ 173567 h 1672167"/>
                <a:gd name="connsiteX135" fmla="*/ 728133 w 4779433"/>
                <a:gd name="connsiteY135" fmla="*/ 198967 h 1672167"/>
                <a:gd name="connsiteX136" fmla="*/ 791633 w 4779433"/>
                <a:gd name="connsiteY136" fmla="*/ 198967 h 1672167"/>
                <a:gd name="connsiteX137" fmla="*/ 804333 w 4779433"/>
                <a:gd name="connsiteY137" fmla="*/ 231775 h 1672167"/>
                <a:gd name="connsiteX138" fmla="*/ 881063 w 4779433"/>
                <a:gd name="connsiteY138" fmla="*/ 231775 h 1672167"/>
                <a:gd name="connsiteX139" fmla="*/ 889000 w 4779433"/>
                <a:gd name="connsiteY139" fmla="*/ 254000 h 1672167"/>
                <a:gd name="connsiteX140" fmla="*/ 977900 w 4779433"/>
                <a:gd name="connsiteY140" fmla="*/ 254000 h 1672167"/>
                <a:gd name="connsiteX141" fmla="*/ 977900 w 4779433"/>
                <a:gd name="connsiteY141" fmla="*/ 287867 h 1672167"/>
                <a:gd name="connsiteX142" fmla="*/ 1037167 w 4779433"/>
                <a:gd name="connsiteY142" fmla="*/ 287867 h 1672167"/>
                <a:gd name="connsiteX143" fmla="*/ 1037167 w 4779433"/>
                <a:gd name="connsiteY143" fmla="*/ 304800 h 1672167"/>
                <a:gd name="connsiteX144" fmla="*/ 1087967 w 4779433"/>
                <a:gd name="connsiteY144" fmla="*/ 304800 h 1672167"/>
                <a:gd name="connsiteX145" fmla="*/ 1087967 w 4779433"/>
                <a:gd name="connsiteY145" fmla="*/ 317500 h 1672167"/>
                <a:gd name="connsiteX146" fmla="*/ 1164167 w 4779433"/>
                <a:gd name="connsiteY146" fmla="*/ 317500 h 1672167"/>
                <a:gd name="connsiteX147" fmla="*/ 1164167 w 4779433"/>
                <a:gd name="connsiteY147" fmla="*/ 347133 h 1672167"/>
                <a:gd name="connsiteX148" fmla="*/ 1223433 w 4779433"/>
                <a:gd name="connsiteY148" fmla="*/ 347133 h 1672167"/>
                <a:gd name="connsiteX149" fmla="*/ 1223433 w 4779433"/>
                <a:gd name="connsiteY149" fmla="*/ 376767 h 1672167"/>
                <a:gd name="connsiteX150" fmla="*/ 1265767 w 4779433"/>
                <a:gd name="connsiteY150" fmla="*/ 376767 h 1672167"/>
                <a:gd name="connsiteX151" fmla="*/ 1265767 w 4779433"/>
                <a:gd name="connsiteY151" fmla="*/ 376767 h 1672167"/>
                <a:gd name="connsiteX152" fmla="*/ 1267354 w 4779433"/>
                <a:gd name="connsiteY152" fmla="*/ 404283 h 1672167"/>
                <a:gd name="connsiteX153" fmla="*/ 1367895 w 4779433"/>
                <a:gd name="connsiteY153" fmla="*/ 404283 h 1672167"/>
                <a:gd name="connsiteX154" fmla="*/ 1375834 w 4779433"/>
                <a:gd name="connsiteY154" fmla="*/ 443442 h 1672167"/>
                <a:gd name="connsiteX155" fmla="*/ 1480608 w 4779433"/>
                <a:gd name="connsiteY155" fmla="*/ 445029 h 1672167"/>
                <a:gd name="connsiteX156" fmla="*/ 1477961 w 4779433"/>
                <a:gd name="connsiteY156" fmla="*/ 472017 h 1672167"/>
                <a:gd name="connsiteX157" fmla="*/ 1603375 w 4779433"/>
                <a:gd name="connsiteY157" fmla="*/ 473075 h 1672167"/>
                <a:gd name="connsiteX158" fmla="*/ 1616075 w 4779433"/>
                <a:gd name="connsiteY158" fmla="*/ 484187 h 1672167"/>
                <a:gd name="connsiteX159" fmla="*/ 1744663 w 4779433"/>
                <a:gd name="connsiteY159" fmla="*/ 481015 h 1672167"/>
                <a:gd name="connsiteX160" fmla="*/ 1757362 w 4779433"/>
                <a:gd name="connsiteY160" fmla="*/ 523875 h 1672167"/>
                <a:gd name="connsiteX161" fmla="*/ 1918758 w 4779433"/>
                <a:gd name="connsiteY161" fmla="*/ 525463 h 1672167"/>
                <a:gd name="connsiteX162" fmla="*/ 1918758 w 4779433"/>
                <a:gd name="connsiteY162" fmla="*/ 590020 h 1672167"/>
                <a:gd name="connsiteX163" fmla="*/ 2095500 w 4779433"/>
                <a:gd name="connsiteY163" fmla="*/ 588433 h 1672167"/>
                <a:gd name="connsiteX164" fmla="*/ 2108200 w 4779433"/>
                <a:gd name="connsiteY164" fmla="*/ 601133 h 1672167"/>
                <a:gd name="connsiteX165" fmla="*/ 2226733 w 4779433"/>
                <a:gd name="connsiteY165" fmla="*/ 601133 h 1672167"/>
                <a:gd name="connsiteX166" fmla="*/ 2226733 w 4779433"/>
                <a:gd name="connsiteY166" fmla="*/ 630767 h 1672167"/>
                <a:gd name="connsiteX167" fmla="*/ 2281767 w 4779433"/>
                <a:gd name="connsiteY167" fmla="*/ 630767 h 1672167"/>
                <a:gd name="connsiteX168" fmla="*/ 2281767 w 4779433"/>
                <a:gd name="connsiteY168" fmla="*/ 668867 h 1672167"/>
                <a:gd name="connsiteX169" fmla="*/ 2328333 w 4779433"/>
                <a:gd name="connsiteY169" fmla="*/ 668867 h 1672167"/>
                <a:gd name="connsiteX170" fmla="*/ 2328333 w 4779433"/>
                <a:gd name="connsiteY170" fmla="*/ 711200 h 1672167"/>
                <a:gd name="connsiteX171" fmla="*/ 2442633 w 4779433"/>
                <a:gd name="connsiteY171" fmla="*/ 711200 h 1672167"/>
                <a:gd name="connsiteX172" fmla="*/ 2442633 w 4779433"/>
                <a:gd name="connsiteY172" fmla="*/ 732367 h 1672167"/>
                <a:gd name="connsiteX173" fmla="*/ 2468033 w 4779433"/>
                <a:gd name="connsiteY173" fmla="*/ 732367 h 1672167"/>
                <a:gd name="connsiteX174" fmla="*/ 2468033 w 4779433"/>
                <a:gd name="connsiteY174" fmla="*/ 753533 h 1672167"/>
                <a:gd name="connsiteX175" fmla="*/ 2582333 w 4779433"/>
                <a:gd name="connsiteY175" fmla="*/ 753533 h 1672167"/>
                <a:gd name="connsiteX176" fmla="*/ 2582333 w 4779433"/>
                <a:gd name="connsiteY176" fmla="*/ 787400 h 1672167"/>
                <a:gd name="connsiteX177" fmla="*/ 2616200 w 4779433"/>
                <a:gd name="connsiteY177" fmla="*/ 787400 h 1672167"/>
                <a:gd name="connsiteX178" fmla="*/ 2616200 w 4779433"/>
                <a:gd name="connsiteY178" fmla="*/ 821267 h 1672167"/>
                <a:gd name="connsiteX179" fmla="*/ 2679700 w 4779433"/>
                <a:gd name="connsiteY179" fmla="*/ 821267 h 1672167"/>
                <a:gd name="connsiteX180" fmla="*/ 2679700 w 4779433"/>
                <a:gd name="connsiteY180" fmla="*/ 821267 h 1672167"/>
                <a:gd name="connsiteX181" fmla="*/ 2679700 w 4779433"/>
                <a:gd name="connsiteY181" fmla="*/ 846667 h 1672167"/>
                <a:gd name="connsiteX182" fmla="*/ 2823633 w 4779433"/>
                <a:gd name="connsiteY182" fmla="*/ 846667 h 1672167"/>
                <a:gd name="connsiteX183" fmla="*/ 2823633 w 4779433"/>
                <a:gd name="connsiteY183" fmla="*/ 880533 h 1672167"/>
                <a:gd name="connsiteX184" fmla="*/ 2878667 w 4779433"/>
                <a:gd name="connsiteY184" fmla="*/ 880533 h 1672167"/>
                <a:gd name="connsiteX185" fmla="*/ 2878667 w 4779433"/>
                <a:gd name="connsiteY185" fmla="*/ 910167 h 1672167"/>
                <a:gd name="connsiteX186" fmla="*/ 2937933 w 4779433"/>
                <a:gd name="connsiteY186" fmla="*/ 910167 h 1672167"/>
                <a:gd name="connsiteX187" fmla="*/ 2937933 w 4779433"/>
                <a:gd name="connsiteY187" fmla="*/ 910167 h 1672167"/>
                <a:gd name="connsiteX188" fmla="*/ 2937933 w 4779433"/>
                <a:gd name="connsiteY188" fmla="*/ 931333 h 1672167"/>
                <a:gd name="connsiteX189" fmla="*/ 3022600 w 4779433"/>
                <a:gd name="connsiteY189" fmla="*/ 931333 h 1672167"/>
                <a:gd name="connsiteX190" fmla="*/ 3031067 w 4779433"/>
                <a:gd name="connsiteY190" fmla="*/ 939800 h 1672167"/>
                <a:gd name="connsiteX191" fmla="*/ 3077633 w 4779433"/>
                <a:gd name="connsiteY191" fmla="*/ 939800 h 1672167"/>
                <a:gd name="connsiteX192" fmla="*/ 3077633 w 4779433"/>
                <a:gd name="connsiteY192" fmla="*/ 990600 h 1672167"/>
                <a:gd name="connsiteX193" fmla="*/ 3221567 w 4779433"/>
                <a:gd name="connsiteY193" fmla="*/ 990600 h 1672167"/>
                <a:gd name="connsiteX194" fmla="*/ 3221567 w 4779433"/>
                <a:gd name="connsiteY194" fmla="*/ 990600 h 1672167"/>
                <a:gd name="connsiteX195" fmla="*/ 3221567 w 4779433"/>
                <a:gd name="connsiteY195" fmla="*/ 1024467 h 1672167"/>
                <a:gd name="connsiteX196" fmla="*/ 3310467 w 4779433"/>
                <a:gd name="connsiteY196" fmla="*/ 1024467 h 1672167"/>
                <a:gd name="connsiteX197" fmla="*/ 3310467 w 4779433"/>
                <a:gd name="connsiteY197" fmla="*/ 1079500 h 1672167"/>
                <a:gd name="connsiteX198" fmla="*/ 3378200 w 4779433"/>
                <a:gd name="connsiteY198" fmla="*/ 1079500 h 1672167"/>
                <a:gd name="connsiteX199" fmla="*/ 3378200 w 4779433"/>
                <a:gd name="connsiteY199" fmla="*/ 1126067 h 1672167"/>
                <a:gd name="connsiteX200" fmla="*/ 3467100 w 4779433"/>
                <a:gd name="connsiteY200" fmla="*/ 1126067 h 1672167"/>
                <a:gd name="connsiteX201" fmla="*/ 3467100 w 4779433"/>
                <a:gd name="connsiteY201" fmla="*/ 1168400 h 1672167"/>
                <a:gd name="connsiteX202" fmla="*/ 3644900 w 4779433"/>
                <a:gd name="connsiteY202" fmla="*/ 1168400 h 1672167"/>
                <a:gd name="connsiteX203" fmla="*/ 3644900 w 4779433"/>
                <a:gd name="connsiteY203" fmla="*/ 1189567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905933 w 4779433"/>
                <a:gd name="connsiteY93" fmla="*/ 486834 h 1672167"/>
                <a:gd name="connsiteX94" fmla="*/ 889000 w 4779433"/>
                <a:gd name="connsiteY94" fmla="*/ 469901 h 1672167"/>
                <a:gd name="connsiteX95" fmla="*/ 795867 w 4779433"/>
                <a:gd name="connsiteY95" fmla="*/ 469901 h 1672167"/>
                <a:gd name="connsiteX96" fmla="*/ 795867 w 4779433"/>
                <a:gd name="connsiteY96" fmla="*/ 427567 h 1672167"/>
                <a:gd name="connsiteX97" fmla="*/ 753533 w 4779433"/>
                <a:gd name="connsiteY97" fmla="*/ 427567 h 1672167"/>
                <a:gd name="connsiteX98" fmla="*/ 753533 w 4779433"/>
                <a:gd name="connsiteY98" fmla="*/ 393700 h 1672167"/>
                <a:gd name="connsiteX99" fmla="*/ 740833 w 4779433"/>
                <a:gd name="connsiteY99" fmla="*/ 393700 h 1672167"/>
                <a:gd name="connsiteX100" fmla="*/ 740833 w 4779433"/>
                <a:gd name="connsiteY100" fmla="*/ 372533 h 1672167"/>
                <a:gd name="connsiteX101" fmla="*/ 609071 w 4779433"/>
                <a:gd name="connsiteY101" fmla="*/ 364596 h 1672167"/>
                <a:gd name="connsiteX102" fmla="*/ 606425 w 4779433"/>
                <a:gd name="connsiteY102" fmla="*/ 338666 h 1672167"/>
                <a:gd name="connsiteX103" fmla="*/ 572558 w 4779433"/>
                <a:gd name="connsiteY103" fmla="*/ 319616 h 1672167"/>
                <a:gd name="connsiteX104" fmla="*/ 537633 w 4779433"/>
                <a:gd name="connsiteY104" fmla="*/ 300567 h 1672167"/>
                <a:gd name="connsiteX105" fmla="*/ 508000 w 4779433"/>
                <a:gd name="connsiteY105" fmla="*/ 300567 h 1672167"/>
                <a:gd name="connsiteX106" fmla="*/ 508000 w 4779433"/>
                <a:gd name="connsiteY106" fmla="*/ 300567 h 1672167"/>
                <a:gd name="connsiteX107" fmla="*/ 500063 w 4779433"/>
                <a:gd name="connsiteY107" fmla="*/ 259292 h 1672167"/>
                <a:gd name="connsiteX108" fmla="*/ 446088 w 4779433"/>
                <a:gd name="connsiteY108" fmla="*/ 261408 h 1672167"/>
                <a:gd name="connsiteX109" fmla="*/ 445559 w 4779433"/>
                <a:gd name="connsiteY109" fmla="*/ 247121 h 1672167"/>
                <a:gd name="connsiteX110" fmla="*/ 328084 w 4779433"/>
                <a:gd name="connsiteY110" fmla="*/ 242888 h 1672167"/>
                <a:gd name="connsiteX111" fmla="*/ 319088 w 4779433"/>
                <a:gd name="connsiteY111" fmla="*/ 223838 h 1672167"/>
                <a:gd name="connsiteX112" fmla="*/ 174625 w 4779433"/>
                <a:gd name="connsiteY112" fmla="*/ 220662 h 1672167"/>
                <a:gd name="connsiteX113" fmla="*/ 180975 w 4779433"/>
                <a:gd name="connsiteY113" fmla="*/ 184680 h 1672167"/>
                <a:gd name="connsiteX114" fmla="*/ 97367 w 4779433"/>
                <a:gd name="connsiteY114" fmla="*/ 186267 h 1672167"/>
                <a:gd name="connsiteX115" fmla="*/ 97367 w 4779433"/>
                <a:gd name="connsiteY115" fmla="*/ 143933 h 1672167"/>
                <a:gd name="connsiteX116" fmla="*/ 80433 w 4779433"/>
                <a:gd name="connsiteY116" fmla="*/ 143933 h 1672167"/>
                <a:gd name="connsiteX117" fmla="*/ 80433 w 4779433"/>
                <a:gd name="connsiteY117" fmla="*/ 97367 h 1672167"/>
                <a:gd name="connsiteX118" fmla="*/ 55033 w 4779433"/>
                <a:gd name="connsiteY118" fmla="*/ 97367 h 1672167"/>
                <a:gd name="connsiteX119" fmla="*/ 55033 w 4779433"/>
                <a:gd name="connsiteY119" fmla="*/ 33867 h 1672167"/>
                <a:gd name="connsiteX120" fmla="*/ 0 w 4779433"/>
                <a:gd name="connsiteY120" fmla="*/ 33867 h 1672167"/>
                <a:gd name="connsiteX121" fmla="*/ 0 w 4779433"/>
                <a:gd name="connsiteY121" fmla="*/ 0 h 1672167"/>
                <a:gd name="connsiteX122" fmla="*/ 88900 w 4779433"/>
                <a:gd name="connsiteY122" fmla="*/ 0 h 1672167"/>
                <a:gd name="connsiteX123" fmla="*/ 93663 w 4779433"/>
                <a:gd name="connsiteY123" fmla="*/ 55033 h 1672167"/>
                <a:gd name="connsiteX124" fmla="*/ 153987 w 4779433"/>
                <a:gd name="connsiteY124" fmla="*/ 53446 h 1672167"/>
                <a:gd name="connsiteX125" fmla="*/ 163513 w 4779433"/>
                <a:gd name="connsiteY125" fmla="*/ 87313 h 1672167"/>
                <a:gd name="connsiteX126" fmla="*/ 334433 w 4779433"/>
                <a:gd name="connsiteY126" fmla="*/ 88900 h 1672167"/>
                <a:gd name="connsiteX127" fmla="*/ 461433 w 4779433"/>
                <a:gd name="connsiteY127" fmla="*/ 88900 h 1672167"/>
                <a:gd name="connsiteX128" fmla="*/ 461433 w 4779433"/>
                <a:gd name="connsiteY128" fmla="*/ 118533 h 1672167"/>
                <a:gd name="connsiteX129" fmla="*/ 546100 w 4779433"/>
                <a:gd name="connsiteY129" fmla="*/ 120120 h 1672167"/>
                <a:gd name="connsiteX130" fmla="*/ 549274 w 4779433"/>
                <a:gd name="connsiteY130" fmla="*/ 146049 h 1672167"/>
                <a:gd name="connsiteX131" fmla="*/ 623358 w 4779433"/>
                <a:gd name="connsiteY131" fmla="*/ 142875 h 1672167"/>
                <a:gd name="connsiteX132" fmla="*/ 626533 w 4779433"/>
                <a:gd name="connsiteY132" fmla="*/ 173567 h 1672167"/>
                <a:gd name="connsiteX133" fmla="*/ 728133 w 4779433"/>
                <a:gd name="connsiteY133" fmla="*/ 173567 h 1672167"/>
                <a:gd name="connsiteX134" fmla="*/ 728133 w 4779433"/>
                <a:gd name="connsiteY134" fmla="*/ 198967 h 1672167"/>
                <a:gd name="connsiteX135" fmla="*/ 791633 w 4779433"/>
                <a:gd name="connsiteY135" fmla="*/ 198967 h 1672167"/>
                <a:gd name="connsiteX136" fmla="*/ 804333 w 4779433"/>
                <a:gd name="connsiteY136" fmla="*/ 231775 h 1672167"/>
                <a:gd name="connsiteX137" fmla="*/ 881063 w 4779433"/>
                <a:gd name="connsiteY137" fmla="*/ 231775 h 1672167"/>
                <a:gd name="connsiteX138" fmla="*/ 889000 w 4779433"/>
                <a:gd name="connsiteY138" fmla="*/ 254000 h 1672167"/>
                <a:gd name="connsiteX139" fmla="*/ 977900 w 4779433"/>
                <a:gd name="connsiteY139" fmla="*/ 254000 h 1672167"/>
                <a:gd name="connsiteX140" fmla="*/ 977900 w 4779433"/>
                <a:gd name="connsiteY140" fmla="*/ 287867 h 1672167"/>
                <a:gd name="connsiteX141" fmla="*/ 1037167 w 4779433"/>
                <a:gd name="connsiteY141" fmla="*/ 287867 h 1672167"/>
                <a:gd name="connsiteX142" fmla="*/ 1037167 w 4779433"/>
                <a:gd name="connsiteY142" fmla="*/ 304800 h 1672167"/>
                <a:gd name="connsiteX143" fmla="*/ 1087967 w 4779433"/>
                <a:gd name="connsiteY143" fmla="*/ 304800 h 1672167"/>
                <a:gd name="connsiteX144" fmla="*/ 1087967 w 4779433"/>
                <a:gd name="connsiteY144" fmla="*/ 317500 h 1672167"/>
                <a:gd name="connsiteX145" fmla="*/ 1164167 w 4779433"/>
                <a:gd name="connsiteY145" fmla="*/ 317500 h 1672167"/>
                <a:gd name="connsiteX146" fmla="*/ 1164167 w 4779433"/>
                <a:gd name="connsiteY146" fmla="*/ 347133 h 1672167"/>
                <a:gd name="connsiteX147" fmla="*/ 1223433 w 4779433"/>
                <a:gd name="connsiteY147" fmla="*/ 347133 h 1672167"/>
                <a:gd name="connsiteX148" fmla="*/ 1223433 w 4779433"/>
                <a:gd name="connsiteY148" fmla="*/ 376767 h 1672167"/>
                <a:gd name="connsiteX149" fmla="*/ 1265767 w 4779433"/>
                <a:gd name="connsiteY149" fmla="*/ 376767 h 1672167"/>
                <a:gd name="connsiteX150" fmla="*/ 1265767 w 4779433"/>
                <a:gd name="connsiteY150" fmla="*/ 376767 h 1672167"/>
                <a:gd name="connsiteX151" fmla="*/ 1267354 w 4779433"/>
                <a:gd name="connsiteY151" fmla="*/ 404283 h 1672167"/>
                <a:gd name="connsiteX152" fmla="*/ 1367895 w 4779433"/>
                <a:gd name="connsiteY152" fmla="*/ 404283 h 1672167"/>
                <a:gd name="connsiteX153" fmla="*/ 1375834 w 4779433"/>
                <a:gd name="connsiteY153" fmla="*/ 443442 h 1672167"/>
                <a:gd name="connsiteX154" fmla="*/ 1480608 w 4779433"/>
                <a:gd name="connsiteY154" fmla="*/ 445029 h 1672167"/>
                <a:gd name="connsiteX155" fmla="*/ 1477961 w 4779433"/>
                <a:gd name="connsiteY155" fmla="*/ 472017 h 1672167"/>
                <a:gd name="connsiteX156" fmla="*/ 1603375 w 4779433"/>
                <a:gd name="connsiteY156" fmla="*/ 473075 h 1672167"/>
                <a:gd name="connsiteX157" fmla="*/ 1616075 w 4779433"/>
                <a:gd name="connsiteY157" fmla="*/ 484187 h 1672167"/>
                <a:gd name="connsiteX158" fmla="*/ 1744663 w 4779433"/>
                <a:gd name="connsiteY158" fmla="*/ 481015 h 1672167"/>
                <a:gd name="connsiteX159" fmla="*/ 1757362 w 4779433"/>
                <a:gd name="connsiteY159" fmla="*/ 523875 h 1672167"/>
                <a:gd name="connsiteX160" fmla="*/ 1918758 w 4779433"/>
                <a:gd name="connsiteY160" fmla="*/ 525463 h 1672167"/>
                <a:gd name="connsiteX161" fmla="*/ 1918758 w 4779433"/>
                <a:gd name="connsiteY161" fmla="*/ 590020 h 1672167"/>
                <a:gd name="connsiteX162" fmla="*/ 2095500 w 4779433"/>
                <a:gd name="connsiteY162" fmla="*/ 588433 h 1672167"/>
                <a:gd name="connsiteX163" fmla="*/ 2108200 w 4779433"/>
                <a:gd name="connsiteY163" fmla="*/ 601133 h 1672167"/>
                <a:gd name="connsiteX164" fmla="*/ 2226733 w 4779433"/>
                <a:gd name="connsiteY164" fmla="*/ 601133 h 1672167"/>
                <a:gd name="connsiteX165" fmla="*/ 2226733 w 4779433"/>
                <a:gd name="connsiteY165" fmla="*/ 630767 h 1672167"/>
                <a:gd name="connsiteX166" fmla="*/ 2281767 w 4779433"/>
                <a:gd name="connsiteY166" fmla="*/ 630767 h 1672167"/>
                <a:gd name="connsiteX167" fmla="*/ 2281767 w 4779433"/>
                <a:gd name="connsiteY167" fmla="*/ 668867 h 1672167"/>
                <a:gd name="connsiteX168" fmla="*/ 2328333 w 4779433"/>
                <a:gd name="connsiteY168" fmla="*/ 668867 h 1672167"/>
                <a:gd name="connsiteX169" fmla="*/ 2328333 w 4779433"/>
                <a:gd name="connsiteY169" fmla="*/ 711200 h 1672167"/>
                <a:gd name="connsiteX170" fmla="*/ 2442633 w 4779433"/>
                <a:gd name="connsiteY170" fmla="*/ 711200 h 1672167"/>
                <a:gd name="connsiteX171" fmla="*/ 2442633 w 4779433"/>
                <a:gd name="connsiteY171" fmla="*/ 732367 h 1672167"/>
                <a:gd name="connsiteX172" fmla="*/ 2468033 w 4779433"/>
                <a:gd name="connsiteY172" fmla="*/ 732367 h 1672167"/>
                <a:gd name="connsiteX173" fmla="*/ 2468033 w 4779433"/>
                <a:gd name="connsiteY173" fmla="*/ 753533 h 1672167"/>
                <a:gd name="connsiteX174" fmla="*/ 2582333 w 4779433"/>
                <a:gd name="connsiteY174" fmla="*/ 753533 h 1672167"/>
                <a:gd name="connsiteX175" fmla="*/ 2582333 w 4779433"/>
                <a:gd name="connsiteY175" fmla="*/ 787400 h 1672167"/>
                <a:gd name="connsiteX176" fmla="*/ 2616200 w 4779433"/>
                <a:gd name="connsiteY176" fmla="*/ 787400 h 1672167"/>
                <a:gd name="connsiteX177" fmla="*/ 2616200 w 4779433"/>
                <a:gd name="connsiteY177" fmla="*/ 821267 h 1672167"/>
                <a:gd name="connsiteX178" fmla="*/ 2679700 w 4779433"/>
                <a:gd name="connsiteY178" fmla="*/ 821267 h 1672167"/>
                <a:gd name="connsiteX179" fmla="*/ 2679700 w 4779433"/>
                <a:gd name="connsiteY179" fmla="*/ 821267 h 1672167"/>
                <a:gd name="connsiteX180" fmla="*/ 2679700 w 4779433"/>
                <a:gd name="connsiteY180" fmla="*/ 846667 h 1672167"/>
                <a:gd name="connsiteX181" fmla="*/ 2823633 w 4779433"/>
                <a:gd name="connsiteY181" fmla="*/ 846667 h 1672167"/>
                <a:gd name="connsiteX182" fmla="*/ 2823633 w 4779433"/>
                <a:gd name="connsiteY182" fmla="*/ 880533 h 1672167"/>
                <a:gd name="connsiteX183" fmla="*/ 2878667 w 4779433"/>
                <a:gd name="connsiteY183" fmla="*/ 880533 h 1672167"/>
                <a:gd name="connsiteX184" fmla="*/ 2878667 w 4779433"/>
                <a:gd name="connsiteY184" fmla="*/ 910167 h 1672167"/>
                <a:gd name="connsiteX185" fmla="*/ 2937933 w 4779433"/>
                <a:gd name="connsiteY185" fmla="*/ 910167 h 1672167"/>
                <a:gd name="connsiteX186" fmla="*/ 2937933 w 4779433"/>
                <a:gd name="connsiteY186" fmla="*/ 910167 h 1672167"/>
                <a:gd name="connsiteX187" fmla="*/ 2937933 w 4779433"/>
                <a:gd name="connsiteY187" fmla="*/ 931333 h 1672167"/>
                <a:gd name="connsiteX188" fmla="*/ 3022600 w 4779433"/>
                <a:gd name="connsiteY188" fmla="*/ 931333 h 1672167"/>
                <a:gd name="connsiteX189" fmla="*/ 3031067 w 4779433"/>
                <a:gd name="connsiteY189" fmla="*/ 939800 h 1672167"/>
                <a:gd name="connsiteX190" fmla="*/ 3077633 w 4779433"/>
                <a:gd name="connsiteY190" fmla="*/ 939800 h 1672167"/>
                <a:gd name="connsiteX191" fmla="*/ 3077633 w 4779433"/>
                <a:gd name="connsiteY191" fmla="*/ 990600 h 1672167"/>
                <a:gd name="connsiteX192" fmla="*/ 3221567 w 4779433"/>
                <a:gd name="connsiteY192" fmla="*/ 990600 h 1672167"/>
                <a:gd name="connsiteX193" fmla="*/ 3221567 w 4779433"/>
                <a:gd name="connsiteY193" fmla="*/ 990600 h 1672167"/>
                <a:gd name="connsiteX194" fmla="*/ 3221567 w 4779433"/>
                <a:gd name="connsiteY194" fmla="*/ 1024467 h 1672167"/>
                <a:gd name="connsiteX195" fmla="*/ 3310467 w 4779433"/>
                <a:gd name="connsiteY195" fmla="*/ 1024467 h 1672167"/>
                <a:gd name="connsiteX196" fmla="*/ 3310467 w 4779433"/>
                <a:gd name="connsiteY196" fmla="*/ 1079500 h 1672167"/>
                <a:gd name="connsiteX197" fmla="*/ 3378200 w 4779433"/>
                <a:gd name="connsiteY197" fmla="*/ 1079500 h 1672167"/>
                <a:gd name="connsiteX198" fmla="*/ 3378200 w 4779433"/>
                <a:gd name="connsiteY198" fmla="*/ 1126067 h 1672167"/>
                <a:gd name="connsiteX199" fmla="*/ 3467100 w 4779433"/>
                <a:gd name="connsiteY199" fmla="*/ 1126067 h 1672167"/>
                <a:gd name="connsiteX200" fmla="*/ 3467100 w 4779433"/>
                <a:gd name="connsiteY200" fmla="*/ 1168400 h 1672167"/>
                <a:gd name="connsiteX201" fmla="*/ 3644900 w 4779433"/>
                <a:gd name="connsiteY201" fmla="*/ 1168400 h 1672167"/>
                <a:gd name="connsiteX202" fmla="*/ 3644900 w 4779433"/>
                <a:gd name="connsiteY202" fmla="*/ 1189567 h 1672167"/>
                <a:gd name="connsiteX203" fmla="*/ 3992033 w 4779433"/>
                <a:gd name="connsiteY203" fmla="*/ 1189567 h 1672167"/>
                <a:gd name="connsiteX204" fmla="*/ 3992033 w 4779433"/>
                <a:gd name="connsiteY204" fmla="*/ 1236133 h 1672167"/>
                <a:gd name="connsiteX205" fmla="*/ 4461933 w 4779433"/>
                <a:gd name="connsiteY205" fmla="*/ 1236133 h 1672167"/>
                <a:gd name="connsiteX206" fmla="*/ 4461933 w 4779433"/>
                <a:gd name="connsiteY206" fmla="*/ 1265767 h 1672167"/>
                <a:gd name="connsiteX207" fmla="*/ 4770967 w 4779433"/>
                <a:gd name="connsiteY207" fmla="*/ 1265767 h 1672167"/>
                <a:gd name="connsiteX208" fmla="*/ 4779433 w 4779433"/>
                <a:gd name="connsiteY208"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7467 w 4779433"/>
                <a:gd name="connsiteY92" fmla="*/ 495300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09071 w 4779433"/>
                <a:gd name="connsiteY100" fmla="*/ 3645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2705 w 4779433"/>
                <a:gd name="connsiteY92" fmla="*/ 503237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09071 w 4779433"/>
                <a:gd name="connsiteY100" fmla="*/ 3645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600 w 4779433"/>
                <a:gd name="connsiteY86" fmla="*/ 5461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09071 w 4779433"/>
                <a:gd name="connsiteY100" fmla="*/ 3645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9187 w 4779433"/>
                <a:gd name="connsiteY86" fmla="*/ 533400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09071 w 4779433"/>
                <a:gd name="connsiteY100" fmla="*/ 3645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599 w 4779433"/>
                <a:gd name="connsiteY86" fmla="*/ 550863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09071 w 4779433"/>
                <a:gd name="connsiteY100" fmla="*/ 3645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10733 w 4779433"/>
                <a:gd name="connsiteY84" fmla="*/ 579967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09071 w 4779433"/>
                <a:gd name="connsiteY100" fmla="*/ 3645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02796 w 4779433"/>
                <a:gd name="connsiteY84" fmla="*/ 583142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09071 w 4779433"/>
                <a:gd name="connsiteY100" fmla="*/ 3645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02796 w 4779433"/>
                <a:gd name="connsiteY84" fmla="*/ 583142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205971 w 4779433"/>
                <a:gd name="connsiteY84" fmla="*/ 578379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53067 w 4779433"/>
                <a:gd name="connsiteY82" fmla="*/ 613833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69067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77633 w 4779433"/>
                <a:gd name="connsiteY189" fmla="*/ 939800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077633 w 4779433"/>
                <a:gd name="connsiteY190" fmla="*/ 990600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378200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378200 w 4779433"/>
                <a:gd name="connsiteY196" fmla="*/ 1079500 h 1672167"/>
                <a:gd name="connsiteX197" fmla="*/ 3427412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79500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10467 w 4779433"/>
                <a:gd name="connsiteY195" fmla="*/ 1096963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10467 w 4779433"/>
                <a:gd name="connsiteY194" fmla="*/ 1024467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27929 w 4779433"/>
                <a:gd name="connsiteY194" fmla="*/ 1029230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7100 w 4779433"/>
                <a:gd name="connsiteY199" fmla="*/ 1168400 h 1672167"/>
                <a:gd name="connsiteX200" fmla="*/ 3644900 w 4779433"/>
                <a:gd name="connsiteY200" fmla="*/ 1168400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7100 w 4779433"/>
                <a:gd name="connsiteY199" fmla="*/ 1168400 h 1672167"/>
                <a:gd name="connsiteX200" fmla="*/ 3602037 w 4779433"/>
                <a:gd name="connsiteY200" fmla="*/ 1154113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8687 w 4779433"/>
                <a:gd name="connsiteY199" fmla="*/ 1162050 h 1672167"/>
                <a:gd name="connsiteX200" fmla="*/ 3602037 w 4779433"/>
                <a:gd name="connsiteY200" fmla="*/ 1154113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44900 w 4779433"/>
                <a:gd name="connsiteY201" fmla="*/ 1189567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9975 w 4779433"/>
                <a:gd name="connsiteY201" fmla="*/ 1184805 h 1672167"/>
                <a:gd name="connsiteX202" fmla="*/ 3992033 w 4779433"/>
                <a:gd name="connsiteY202" fmla="*/ 1189567 h 1672167"/>
                <a:gd name="connsiteX203" fmla="*/ 3992033 w 4779433"/>
                <a:gd name="connsiteY203" fmla="*/ 1236133 h 1672167"/>
                <a:gd name="connsiteX204" fmla="*/ 4461933 w 4779433"/>
                <a:gd name="connsiteY204" fmla="*/ 1236133 h 1672167"/>
                <a:gd name="connsiteX205" fmla="*/ 4461933 w 4779433"/>
                <a:gd name="connsiteY205" fmla="*/ 1265767 h 1672167"/>
                <a:gd name="connsiteX206" fmla="*/ 4770967 w 4779433"/>
                <a:gd name="connsiteY206" fmla="*/ 1265767 h 1672167"/>
                <a:gd name="connsiteX207" fmla="*/ 4779433 w 4779433"/>
                <a:gd name="connsiteY207"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9975 w 4779433"/>
                <a:gd name="connsiteY201" fmla="*/ 1184805 h 1672167"/>
                <a:gd name="connsiteX202" fmla="*/ 3649663 w 4779433"/>
                <a:gd name="connsiteY202" fmla="*/ 1182688 h 1672167"/>
                <a:gd name="connsiteX203" fmla="*/ 3992033 w 4779433"/>
                <a:gd name="connsiteY203" fmla="*/ 1189567 h 1672167"/>
                <a:gd name="connsiteX204" fmla="*/ 3992033 w 4779433"/>
                <a:gd name="connsiteY204" fmla="*/ 1236133 h 1672167"/>
                <a:gd name="connsiteX205" fmla="*/ 4461933 w 4779433"/>
                <a:gd name="connsiteY205" fmla="*/ 1236133 h 1672167"/>
                <a:gd name="connsiteX206" fmla="*/ 4461933 w 4779433"/>
                <a:gd name="connsiteY206" fmla="*/ 1265767 h 1672167"/>
                <a:gd name="connsiteX207" fmla="*/ 4770967 w 4779433"/>
                <a:gd name="connsiteY207" fmla="*/ 1265767 h 1672167"/>
                <a:gd name="connsiteX208" fmla="*/ 4779433 w 4779433"/>
                <a:gd name="connsiteY208"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9975 w 4779433"/>
                <a:gd name="connsiteY201" fmla="*/ 1184805 h 1672167"/>
                <a:gd name="connsiteX202" fmla="*/ 3643313 w 4779433"/>
                <a:gd name="connsiteY202" fmla="*/ 1168400 h 1672167"/>
                <a:gd name="connsiteX203" fmla="*/ 3992033 w 4779433"/>
                <a:gd name="connsiteY203" fmla="*/ 1189567 h 1672167"/>
                <a:gd name="connsiteX204" fmla="*/ 3992033 w 4779433"/>
                <a:gd name="connsiteY204" fmla="*/ 1236133 h 1672167"/>
                <a:gd name="connsiteX205" fmla="*/ 4461933 w 4779433"/>
                <a:gd name="connsiteY205" fmla="*/ 1236133 h 1672167"/>
                <a:gd name="connsiteX206" fmla="*/ 4461933 w 4779433"/>
                <a:gd name="connsiteY206" fmla="*/ 1265767 h 1672167"/>
                <a:gd name="connsiteX207" fmla="*/ 4770967 w 4779433"/>
                <a:gd name="connsiteY207" fmla="*/ 1265767 h 1672167"/>
                <a:gd name="connsiteX208" fmla="*/ 4779433 w 4779433"/>
                <a:gd name="connsiteY208"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2038 w 4779433"/>
                <a:gd name="connsiteY201" fmla="*/ 1170517 h 1672167"/>
                <a:gd name="connsiteX202" fmla="*/ 3643313 w 4779433"/>
                <a:gd name="connsiteY202" fmla="*/ 1168400 h 1672167"/>
                <a:gd name="connsiteX203" fmla="*/ 3992033 w 4779433"/>
                <a:gd name="connsiteY203" fmla="*/ 1189567 h 1672167"/>
                <a:gd name="connsiteX204" fmla="*/ 3992033 w 4779433"/>
                <a:gd name="connsiteY204" fmla="*/ 1236133 h 1672167"/>
                <a:gd name="connsiteX205" fmla="*/ 4461933 w 4779433"/>
                <a:gd name="connsiteY205" fmla="*/ 1236133 h 1672167"/>
                <a:gd name="connsiteX206" fmla="*/ 4461933 w 4779433"/>
                <a:gd name="connsiteY206" fmla="*/ 1265767 h 1672167"/>
                <a:gd name="connsiteX207" fmla="*/ 4770967 w 4779433"/>
                <a:gd name="connsiteY207" fmla="*/ 1265767 h 1672167"/>
                <a:gd name="connsiteX208" fmla="*/ 4779433 w 4779433"/>
                <a:gd name="connsiteY208"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2038 w 4779433"/>
                <a:gd name="connsiteY201" fmla="*/ 1170517 h 1672167"/>
                <a:gd name="connsiteX202" fmla="*/ 3643313 w 4779433"/>
                <a:gd name="connsiteY202" fmla="*/ 1168400 h 1672167"/>
                <a:gd name="connsiteX203" fmla="*/ 3681413 w 4779433"/>
                <a:gd name="connsiteY203" fmla="*/ 1171575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2038 w 4779433"/>
                <a:gd name="connsiteY201" fmla="*/ 1170517 h 1672167"/>
                <a:gd name="connsiteX202" fmla="*/ 3643313 w 4779433"/>
                <a:gd name="connsiteY202" fmla="*/ 1168400 h 1672167"/>
                <a:gd name="connsiteX203" fmla="*/ 3648076 w 4779433"/>
                <a:gd name="connsiteY203" fmla="*/ 1196975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2038 w 4779433"/>
                <a:gd name="connsiteY201" fmla="*/ 1170517 h 1672167"/>
                <a:gd name="connsiteX202" fmla="*/ 3643313 w 4779433"/>
                <a:gd name="connsiteY202" fmla="*/ 1168400 h 1672167"/>
                <a:gd name="connsiteX203" fmla="*/ 3648076 w 4779433"/>
                <a:gd name="connsiteY203" fmla="*/ 1192212 h 1672167"/>
                <a:gd name="connsiteX204" fmla="*/ 3992033 w 4779433"/>
                <a:gd name="connsiteY204" fmla="*/ 1189567 h 1672167"/>
                <a:gd name="connsiteX205" fmla="*/ 3992033 w 4779433"/>
                <a:gd name="connsiteY205" fmla="*/ 1236133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2038 w 4779433"/>
                <a:gd name="connsiteY201" fmla="*/ 1170517 h 1672167"/>
                <a:gd name="connsiteX202" fmla="*/ 3643313 w 4779433"/>
                <a:gd name="connsiteY202" fmla="*/ 1168400 h 1672167"/>
                <a:gd name="connsiteX203" fmla="*/ 3648076 w 4779433"/>
                <a:gd name="connsiteY203" fmla="*/ 1192212 h 1672167"/>
                <a:gd name="connsiteX204" fmla="*/ 3992033 w 4779433"/>
                <a:gd name="connsiteY204" fmla="*/ 1189567 h 1672167"/>
                <a:gd name="connsiteX205" fmla="*/ 3992033 w 4779433"/>
                <a:gd name="connsiteY205" fmla="*/ 1213908 h 1672167"/>
                <a:gd name="connsiteX206" fmla="*/ 4461933 w 4779433"/>
                <a:gd name="connsiteY206" fmla="*/ 1236133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2038 w 4779433"/>
                <a:gd name="connsiteY201" fmla="*/ 1170517 h 1672167"/>
                <a:gd name="connsiteX202" fmla="*/ 3643313 w 4779433"/>
                <a:gd name="connsiteY202" fmla="*/ 1168400 h 1672167"/>
                <a:gd name="connsiteX203" fmla="*/ 3648076 w 4779433"/>
                <a:gd name="connsiteY203" fmla="*/ 1192212 h 1672167"/>
                <a:gd name="connsiteX204" fmla="*/ 3992033 w 4779433"/>
                <a:gd name="connsiteY204" fmla="*/ 1189567 h 1672167"/>
                <a:gd name="connsiteX205" fmla="*/ 3992033 w 4779433"/>
                <a:gd name="connsiteY205" fmla="*/ 1213908 h 1672167"/>
                <a:gd name="connsiteX206" fmla="*/ 4463521 w 4779433"/>
                <a:gd name="connsiteY206" fmla="*/ 1212321 h 1672167"/>
                <a:gd name="connsiteX207" fmla="*/ 4461933 w 4779433"/>
                <a:gd name="connsiteY207" fmla="*/ 1265767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2038 w 4779433"/>
                <a:gd name="connsiteY201" fmla="*/ 1170517 h 1672167"/>
                <a:gd name="connsiteX202" fmla="*/ 3643313 w 4779433"/>
                <a:gd name="connsiteY202" fmla="*/ 1168400 h 1672167"/>
                <a:gd name="connsiteX203" fmla="*/ 3648076 w 4779433"/>
                <a:gd name="connsiteY203" fmla="*/ 1192212 h 1672167"/>
                <a:gd name="connsiteX204" fmla="*/ 3992033 w 4779433"/>
                <a:gd name="connsiteY204" fmla="*/ 1189567 h 1672167"/>
                <a:gd name="connsiteX205" fmla="*/ 3992033 w 4779433"/>
                <a:gd name="connsiteY205" fmla="*/ 1213908 h 1672167"/>
                <a:gd name="connsiteX206" fmla="*/ 4463521 w 4779433"/>
                <a:gd name="connsiteY206" fmla="*/ 1212321 h 1672167"/>
                <a:gd name="connsiteX207" fmla="*/ 4461933 w 4779433"/>
                <a:gd name="connsiteY207" fmla="*/ 1249892 h 1672167"/>
                <a:gd name="connsiteX208" fmla="*/ 4770967 w 4779433"/>
                <a:gd name="connsiteY208" fmla="*/ 1265767 h 1672167"/>
                <a:gd name="connsiteX209" fmla="*/ 4779433 w 4779433"/>
                <a:gd name="connsiteY209" fmla="*/ 1672167 h 1672167"/>
                <a:gd name="connsiteX0" fmla="*/ 4779433 w 4779433"/>
                <a:gd name="connsiteY0" fmla="*/ 1672167 h 1672167"/>
                <a:gd name="connsiteX1" fmla="*/ 4461933 w 4779433"/>
                <a:gd name="connsiteY1" fmla="*/ 1672167 h 1672167"/>
                <a:gd name="connsiteX2" fmla="*/ 4461933 w 4779433"/>
                <a:gd name="connsiteY2" fmla="*/ 1621367 h 1672167"/>
                <a:gd name="connsiteX3" fmla="*/ 3987800 w 4779433"/>
                <a:gd name="connsiteY3" fmla="*/ 1621367 h 1672167"/>
                <a:gd name="connsiteX4" fmla="*/ 3987800 w 4779433"/>
                <a:gd name="connsiteY4" fmla="*/ 1591733 h 1672167"/>
                <a:gd name="connsiteX5" fmla="*/ 3653367 w 4779433"/>
                <a:gd name="connsiteY5" fmla="*/ 1591733 h 1672167"/>
                <a:gd name="connsiteX6" fmla="*/ 3653367 w 4779433"/>
                <a:gd name="connsiteY6" fmla="*/ 1570567 h 1672167"/>
                <a:gd name="connsiteX7" fmla="*/ 3589867 w 4779433"/>
                <a:gd name="connsiteY7" fmla="*/ 1570567 h 1672167"/>
                <a:gd name="connsiteX8" fmla="*/ 3589867 w 4779433"/>
                <a:gd name="connsiteY8" fmla="*/ 1549400 h 1672167"/>
                <a:gd name="connsiteX9" fmla="*/ 3496733 w 4779433"/>
                <a:gd name="connsiteY9" fmla="*/ 1549400 h 1672167"/>
                <a:gd name="connsiteX10" fmla="*/ 3496733 w 4779433"/>
                <a:gd name="connsiteY10" fmla="*/ 1532467 h 1672167"/>
                <a:gd name="connsiteX11" fmla="*/ 3488266 w 4779433"/>
                <a:gd name="connsiteY11" fmla="*/ 1524000 h 1672167"/>
                <a:gd name="connsiteX12" fmla="*/ 3488266 w 4779433"/>
                <a:gd name="connsiteY12" fmla="*/ 1515533 h 1672167"/>
                <a:gd name="connsiteX13" fmla="*/ 3420533 w 4779433"/>
                <a:gd name="connsiteY13" fmla="*/ 1515533 h 1672167"/>
                <a:gd name="connsiteX14" fmla="*/ 3420533 w 4779433"/>
                <a:gd name="connsiteY14" fmla="*/ 1515533 h 1672167"/>
                <a:gd name="connsiteX15" fmla="*/ 3420533 w 4779433"/>
                <a:gd name="connsiteY15" fmla="*/ 1490133 h 1672167"/>
                <a:gd name="connsiteX16" fmla="*/ 3373967 w 4779433"/>
                <a:gd name="connsiteY16" fmla="*/ 1490133 h 1672167"/>
                <a:gd name="connsiteX17" fmla="*/ 3373967 w 4779433"/>
                <a:gd name="connsiteY17" fmla="*/ 1477433 h 1672167"/>
                <a:gd name="connsiteX18" fmla="*/ 3373967 w 4779433"/>
                <a:gd name="connsiteY18" fmla="*/ 1477433 h 1672167"/>
                <a:gd name="connsiteX19" fmla="*/ 3348567 w 4779433"/>
                <a:gd name="connsiteY19" fmla="*/ 1452033 h 1672167"/>
                <a:gd name="connsiteX20" fmla="*/ 3306233 w 4779433"/>
                <a:gd name="connsiteY20" fmla="*/ 1452033 h 1672167"/>
                <a:gd name="connsiteX21" fmla="*/ 3306233 w 4779433"/>
                <a:gd name="connsiteY21" fmla="*/ 1426633 h 1672167"/>
                <a:gd name="connsiteX22" fmla="*/ 3276600 w 4779433"/>
                <a:gd name="connsiteY22" fmla="*/ 1426633 h 1672167"/>
                <a:gd name="connsiteX23" fmla="*/ 3268133 w 4779433"/>
                <a:gd name="connsiteY23" fmla="*/ 1418166 h 1672167"/>
                <a:gd name="connsiteX24" fmla="*/ 3230033 w 4779433"/>
                <a:gd name="connsiteY24" fmla="*/ 1418166 h 1672167"/>
                <a:gd name="connsiteX25" fmla="*/ 3230033 w 4779433"/>
                <a:gd name="connsiteY25" fmla="*/ 1375833 h 1672167"/>
                <a:gd name="connsiteX26" fmla="*/ 3166533 w 4779433"/>
                <a:gd name="connsiteY26" fmla="*/ 1375833 h 1672167"/>
                <a:gd name="connsiteX27" fmla="*/ 3166533 w 4779433"/>
                <a:gd name="connsiteY27" fmla="*/ 1375833 h 1672167"/>
                <a:gd name="connsiteX28" fmla="*/ 3166533 w 4779433"/>
                <a:gd name="connsiteY28" fmla="*/ 1350433 h 1672167"/>
                <a:gd name="connsiteX29" fmla="*/ 3119967 w 4779433"/>
                <a:gd name="connsiteY29" fmla="*/ 1350433 h 1672167"/>
                <a:gd name="connsiteX30" fmla="*/ 3119967 w 4779433"/>
                <a:gd name="connsiteY30" fmla="*/ 1316567 h 1672167"/>
                <a:gd name="connsiteX31" fmla="*/ 3064933 w 4779433"/>
                <a:gd name="connsiteY31" fmla="*/ 1316567 h 1672167"/>
                <a:gd name="connsiteX32" fmla="*/ 3064933 w 4779433"/>
                <a:gd name="connsiteY32" fmla="*/ 1299633 h 1672167"/>
                <a:gd name="connsiteX33" fmla="*/ 3009900 w 4779433"/>
                <a:gd name="connsiteY33" fmla="*/ 1299633 h 1672167"/>
                <a:gd name="connsiteX34" fmla="*/ 3009900 w 4779433"/>
                <a:gd name="connsiteY34" fmla="*/ 1291167 h 1672167"/>
                <a:gd name="connsiteX35" fmla="*/ 2954867 w 4779433"/>
                <a:gd name="connsiteY35" fmla="*/ 1291167 h 1672167"/>
                <a:gd name="connsiteX36" fmla="*/ 2954867 w 4779433"/>
                <a:gd name="connsiteY36" fmla="*/ 1265767 h 1672167"/>
                <a:gd name="connsiteX37" fmla="*/ 2878667 w 4779433"/>
                <a:gd name="connsiteY37" fmla="*/ 1265767 h 1672167"/>
                <a:gd name="connsiteX38" fmla="*/ 2878667 w 4779433"/>
                <a:gd name="connsiteY38" fmla="*/ 1236133 h 1672167"/>
                <a:gd name="connsiteX39" fmla="*/ 2810933 w 4779433"/>
                <a:gd name="connsiteY39" fmla="*/ 1236133 h 1672167"/>
                <a:gd name="connsiteX40" fmla="*/ 2810933 w 4779433"/>
                <a:gd name="connsiteY40" fmla="*/ 1210733 h 1672167"/>
                <a:gd name="connsiteX41" fmla="*/ 2717800 w 4779433"/>
                <a:gd name="connsiteY41" fmla="*/ 1210733 h 1672167"/>
                <a:gd name="connsiteX42" fmla="*/ 2717800 w 4779433"/>
                <a:gd name="connsiteY42" fmla="*/ 1202267 h 1672167"/>
                <a:gd name="connsiteX43" fmla="*/ 2662767 w 4779433"/>
                <a:gd name="connsiteY43" fmla="*/ 1202267 h 1672167"/>
                <a:gd name="connsiteX44" fmla="*/ 2662767 w 4779433"/>
                <a:gd name="connsiteY44" fmla="*/ 1202267 h 1672167"/>
                <a:gd name="connsiteX45" fmla="*/ 2637367 w 4779433"/>
                <a:gd name="connsiteY45" fmla="*/ 1176867 h 1672167"/>
                <a:gd name="connsiteX46" fmla="*/ 2637367 w 4779433"/>
                <a:gd name="connsiteY46" fmla="*/ 1143000 h 1672167"/>
                <a:gd name="connsiteX47" fmla="*/ 2603500 w 4779433"/>
                <a:gd name="connsiteY47" fmla="*/ 1143000 h 1672167"/>
                <a:gd name="connsiteX48" fmla="*/ 2603500 w 4779433"/>
                <a:gd name="connsiteY48" fmla="*/ 1113367 h 1672167"/>
                <a:gd name="connsiteX49" fmla="*/ 2514600 w 4779433"/>
                <a:gd name="connsiteY49" fmla="*/ 1113367 h 1672167"/>
                <a:gd name="connsiteX50" fmla="*/ 2514600 w 4779433"/>
                <a:gd name="connsiteY50" fmla="*/ 1096433 h 1672167"/>
                <a:gd name="connsiteX51" fmla="*/ 2472267 w 4779433"/>
                <a:gd name="connsiteY51" fmla="*/ 1096433 h 1672167"/>
                <a:gd name="connsiteX52" fmla="*/ 2472267 w 4779433"/>
                <a:gd name="connsiteY52" fmla="*/ 1058333 h 1672167"/>
                <a:gd name="connsiteX53" fmla="*/ 2472267 w 4779433"/>
                <a:gd name="connsiteY53" fmla="*/ 1058333 h 1672167"/>
                <a:gd name="connsiteX54" fmla="*/ 2459567 w 4779433"/>
                <a:gd name="connsiteY54" fmla="*/ 1045633 h 1672167"/>
                <a:gd name="connsiteX55" fmla="*/ 2370667 w 4779433"/>
                <a:gd name="connsiteY55" fmla="*/ 1045633 h 1672167"/>
                <a:gd name="connsiteX56" fmla="*/ 2341033 w 4779433"/>
                <a:gd name="connsiteY56" fmla="*/ 1045633 h 1672167"/>
                <a:gd name="connsiteX57" fmla="*/ 2341033 w 4779433"/>
                <a:gd name="connsiteY57" fmla="*/ 994833 h 1672167"/>
                <a:gd name="connsiteX58" fmla="*/ 2278592 w 4779433"/>
                <a:gd name="connsiteY58" fmla="*/ 994833 h 1672167"/>
                <a:gd name="connsiteX59" fmla="*/ 2286000 w 4779433"/>
                <a:gd name="connsiteY59" fmla="*/ 977900 h 1672167"/>
                <a:gd name="connsiteX60" fmla="*/ 2209800 w 4779433"/>
                <a:gd name="connsiteY60" fmla="*/ 977900 h 1672167"/>
                <a:gd name="connsiteX61" fmla="*/ 2209800 w 4779433"/>
                <a:gd name="connsiteY61" fmla="*/ 939800 h 1672167"/>
                <a:gd name="connsiteX62" fmla="*/ 2192867 w 4779433"/>
                <a:gd name="connsiteY62" fmla="*/ 939800 h 1672167"/>
                <a:gd name="connsiteX63" fmla="*/ 2192867 w 4779433"/>
                <a:gd name="connsiteY63" fmla="*/ 905933 h 1672167"/>
                <a:gd name="connsiteX64" fmla="*/ 1921933 w 4779433"/>
                <a:gd name="connsiteY64" fmla="*/ 905933 h 1672167"/>
                <a:gd name="connsiteX65" fmla="*/ 1921933 w 4779433"/>
                <a:gd name="connsiteY65" fmla="*/ 855133 h 1672167"/>
                <a:gd name="connsiteX66" fmla="*/ 1879600 w 4779433"/>
                <a:gd name="connsiteY66" fmla="*/ 855133 h 1672167"/>
                <a:gd name="connsiteX67" fmla="*/ 1892300 w 4779433"/>
                <a:gd name="connsiteY67" fmla="*/ 842433 h 1672167"/>
                <a:gd name="connsiteX68" fmla="*/ 1794933 w 4779433"/>
                <a:gd name="connsiteY68" fmla="*/ 842433 h 1672167"/>
                <a:gd name="connsiteX69" fmla="*/ 1794933 w 4779433"/>
                <a:gd name="connsiteY69" fmla="*/ 842433 h 1672167"/>
                <a:gd name="connsiteX70" fmla="*/ 1794933 w 4779433"/>
                <a:gd name="connsiteY70" fmla="*/ 804333 h 1672167"/>
                <a:gd name="connsiteX71" fmla="*/ 1765300 w 4779433"/>
                <a:gd name="connsiteY71" fmla="*/ 804333 h 1672167"/>
                <a:gd name="connsiteX72" fmla="*/ 1765300 w 4779433"/>
                <a:gd name="connsiteY72" fmla="*/ 787400 h 1672167"/>
                <a:gd name="connsiteX73" fmla="*/ 1583267 w 4779433"/>
                <a:gd name="connsiteY73" fmla="*/ 787400 h 1672167"/>
                <a:gd name="connsiteX74" fmla="*/ 1583267 w 4779433"/>
                <a:gd name="connsiteY74" fmla="*/ 762000 h 1672167"/>
                <a:gd name="connsiteX75" fmla="*/ 1468967 w 4779433"/>
                <a:gd name="connsiteY75" fmla="*/ 762000 h 1672167"/>
                <a:gd name="connsiteX76" fmla="*/ 1468967 w 4779433"/>
                <a:gd name="connsiteY76" fmla="*/ 749300 h 1672167"/>
                <a:gd name="connsiteX77" fmla="*/ 1380067 w 4779433"/>
                <a:gd name="connsiteY77" fmla="*/ 749300 h 1672167"/>
                <a:gd name="connsiteX78" fmla="*/ 1380067 w 4779433"/>
                <a:gd name="connsiteY78" fmla="*/ 694267 h 1672167"/>
                <a:gd name="connsiteX79" fmla="*/ 1278467 w 4779433"/>
                <a:gd name="connsiteY79" fmla="*/ 694267 h 1672167"/>
                <a:gd name="connsiteX80" fmla="*/ 1278467 w 4779433"/>
                <a:gd name="connsiteY80" fmla="*/ 660400 h 1672167"/>
                <a:gd name="connsiteX81" fmla="*/ 1253067 w 4779433"/>
                <a:gd name="connsiteY81" fmla="*/ 660400 h 1672167"/>
                <a:gd name="connsiteX82" fmla="*/ 1249892 w 4779433"/>
                <a:gd name="connsiteY82" fmla="*/ 612246 h 1672167"/>
                <a:gd name="connsiteX83" fmla="*/ 1210733 w 4779433"/>
                <a:gd name="connsiteY83" fmla="*/ 613833 h 1672167"/>
                <a:gd name="connsiteX84" fmla="*/ 1177396 w 4779433"/>
                <a:gd name="connsiteY84" fmla="*/ 592666 h 1672167"/>
                <a:gd name="connsiteX85" fmla="*/ 1117600 w 4779433"/>
                <a:gd name="connsiteY85" fmla="*/ 579967 h 1672167"/>
                <a:gd name="connsiteX86" fmla="*/ 1117599 w 4779433"/>
                <a:gd name="connsiteY86" fmla="*/ 546101 h 1672167"/>
                <a:gd name="connsiteX87" fmla="*/ 1032933 w 4779433"/>
                <a:gd name="connsiteY87" fmla="*/ 546100 h 1672167"/>
                <a:gd name="connsiteX88" fmla="*/ 1032933 w 4779433"/>
                <a:gd name="connsiteY88" fmla="*/ 516467 h 1672167"/>
                <a:gd name="connsiteX89" fmla="*/ 990600 w 4779433"/>
                <a:gd name="connsiteY89" fmla="*/ 516467 h 1672167"/>
                <a:gd name="connsiteX90" fmla="*/ 990600 w 4779433"/>
                <a:gd name="connsiteY90" fmla="*/ 516467 h 1672167"/>
                <a:gd name="connsiteX91" fmla="*/ 990600 w 4779433"/>
                <a:gd name="connsiteY91" fmla="*/ 495300 h 1672167"/>
                <a:gd name="connsiteX92" fmla="*/ 895880 w 4779433"/>
                <a:gd name="connsiteY92" fmla="*/ 498475 h 1672167"/>
                <a:gd name="connsiteX93" fmla="*/ 889000 w 4779433"/>
                <a:gd name="connsiteY93" fmla="*/ 469901 h 1672167"/>
                <a:gd name="connsiteX94" fmla="*/ 795867 w 4779433"/>
                <a:gd name="connsiteY94" fmla="*/ 469901 h 1672167"/>
                <a:gd name="connsiteX95" fmla="*/ 795867 w 4779433"/>
                <a:gd name="connsiteY95" fmla="*/ 427567 h 1672167"/>
                <a:gd name="connsiteX96" fmla="*/ 753533 w 4779433"/>
                <a:gd name="connsiteY96" fmla="*/ 427567 h 1672167"/>
                <a:gd name="connsiteX97" fmla="*/ 753533 w 4779433"/>
                <a:gd name="connsiteY97" fmla="*/ 393700 h 1672167"/>
                <a:gd name="connsiteX98" fmla="*/ 740833 w 4779433"/>
                <a:gd name="connsiteY98" fmla="*/ 393700 h 1672167"/>
                <a:gd name="connsiteX99" fmla="*/ 740833 w 4779433"/>
                <a:gd name="connsiteY99" fmla="*/ 372533 h 1672167"/>
                <a:gd name="connsiteX100" fmla="*/ 617009 w 4779433"/>
                <a:gd name="connsiteY100" fmla="*/ 377296 h 1672167"/>
                <a:gd name="connsiteX101" fmla="*/ 606425 w 4779433"/>
                <a:gd name="connsiteY101" fmla="*/ 338666 h 1672167"/>
                <a:gd name="connsiteX102" fmla="*/ 572558 w 4779433"/>
                <a:gd name="connsiteY102" fmla="*/ 319616 h 1672167"/>
                <a:gd name="connsiteX103" fmla="*/ 537633 w 4779433"/>
                <a:gd name="connsiteY103" fmla="*/ 300567 h 1672167"/>
                <a:gd name="connsiteX104" fmla="*/ 508000 w 4779433"/>
                <a:gd name="connsiteY104" fmla="*/ 300567 h 1672167"/>
                <a:gd name="connsiteX105" fmla="*/ 508000 w 4779433"/>
                <a:gd name="connsiteY105" fmla="*/ 300567 h 1672167"/>
                <a:gd name="connsiteX106" fmla="*/ 500063 w 4779433"/>
                <a:gd name="connsiteY106" fmla="*/ 259292 h 1672167"/>
                <a:gd name="connsiteX107" fmla="*/ 446088 w 4779433"/>
                <a:gd name="connsiteY107" fmla="*/ 261408 h 1672167"/>
                <a:gd name="connsiteX108" fmla="*/ 445559 w 4779433"/>
                <a:gd name="connsiteY108" fmla="*/ 247121 h 1672167"/>
                <a:gd name="connsiteX109" fmla="*/ 328084 w 4779433"/>
                <a:gd name="connsiteY109" fmla="*/ 242888 h 1672167"/>
                <a:gd name="connsiteX110" fmla="*/ 319088 w 4779433"/>
                <a:gd name="connsiteY110" fmla="*/ 223838 h 1672167"/>
                <a:gd name="connsiteX111" fmla="*/ 174625 w 4779433"/>
                <a:gd name="connsiteY111" fmla="*/ 220662 h 1672167"/>
                <a:gd name="connsiteX112" fmla="*/ 180975 w 4779433"/>
                <a:gd name="connsiteY112" fmla="*/ 184680 h 1672167"/>
                <a:gd name="connsiteX113" fmla="*/ 97367 w 4779433"/>
                <a:gd name="connsiteY113" fmla="*/ 186267 h 1672167"/>
                <a:gd name="connsiteX114" fmla="*/ 97367 w 4779433"/>
                <a:gd name="connsiteY114" fmla="*/ 143933 h 1672167"/>
                <a:gd name="connsiteX115" fmla="*/ 80433 w 4779433"/>
                <a:gd name="connsiteY115" fmla="*/ 143933 h 1672167"/>
                <a:gd name="connsiteX116" fmla="*/ 80433 w 4779433"/>
                <a:gd name="connsiteY116" fmla="*/ 97367 h 1672167"/>
                <a:gd name="connsiteX117" fmla="*/ 55033 w 4779433"/>
                <a:gd name="connsiteY117" fmla="*/ 97367 h 1672167"/>
                <a:gd name="connsiteX118" fmla="*/ 55033 w 4779433"/>
                <a:gd name="connsiteY118" fmla="*/ 33867 h 1672167"/>
                <a:gd name="connsiteX119" fmla="*/ 0 w 4779433"/>
                <a:gd name="connsiteY119" fmla="*/ 33867 h 1672167"/>
                <a:gd name="connsiteX120" fmla="*/ 0 w 4779433"/>
                <a:gd name="connsiteY120" fmla="*/ 0 h 1672167"/>
                <a:gd name="connsiteX121" fmla="*/ 88900 w 4779433"/>
                <a:gd name="connsiteY121" fmla="*/ 0 h 1672167"/>
                <a:gd name="connsiteX122" fmla="*/ 93663 w 4779433"/>
                <a:gd name="connsiteY122" fmla="*/ 55033 h 1672167"/>
                <a:gd name="connsiteX123" fmla="*/ 153987 w 4779433"/>
                <a:gd name="connsiteY123" fmla="*/ 53446 h 1672167"/>
                <a:gd name="connsiteX124" fmla="*/ 163513 w 4779433"/>
                <a:gd name="connsiteY124" fmla="*/ 87313 h 1672167"/>
                <a:gd name="connsiteX125" fmla="*/ 334433 w 4779433"/>
                <a:gd name="connsiteY125" fmla="*/ 88900 h 1672167"/>
                <a:gd name="connsiteX126" fmla="*/ 461433 w 4779433"/>
                <a:gd name="connsiteY126" fmla="*/ 88900 h 1672167"/>
                <a:gd name="connsiteX127" fmla="*/ 461433 w 4779433"/>
                <a:gd name="connsiteY127" fmla="*/ 118533 h 1672167"/>
                <a:gd name="connsiteX128" fmla="*/ 546100 w 4779433"/>
                <a:gd name="connsiteY128" fmla="*/ 120120 h 1672167"/>
                <a:gd name="connsiteX129" fmla="*/ 549274 w 4779433"/>
                <a:gd name="connsiteY129" fmla="*/ 146049 h 1672167"/>
                <a:gd name="connsiteX130" fmla="*/ 623358 w 4779433"/>
                <a:gd name="connsiteY130" fmla="*/ 142875 h 1672167"/>
                <a:gd name="connsiteX131" fmla="*/ 626533 w 4779433"/>
                <a:gd name="connsiteY131" fmla="*/ 173567 h 1672167"/>
                <a:gd name="connsiteX132" fmla="*/ 728133 w 4779433"/>
                <a:gd name="connsiteY132" fmla="*/ 173567 h 1672167"/>
                <a:gd name="connsiteX133" fmla="*/ 728133 w 4779433"/>
                <a:gd name="connsiteY133" fmla="*/ 198967 h 1672167"/>
                <a:gd name="connsiteX134" fmla="*/ 791633 w 4779433"/>
                <a:gd name="connsiteY134" fmla="*/ 198967 h 1672167"/>
                <a:gd name="connsiteX135" fmla="*/ 804333 w 4779433"/>
                <a:gd name="connsiteY135" fmla="*/ 231775 h 1672167"/>
                <a:gd name="connsiteX136" fmla="*/ 881063 w 4779433"/>
                <a:gd name="connsiteY136" fmla="*/ 231775 h 1672167"/>
                <a:gd name="connsiteX137" fmla="*/ 889000 w 4779433"/>
                <a:gd name="connsiteY137" fmla="*/ 254000 h 1672167"/>
                <a:gd name="connsiteX138" fmla="*/ 977900 w 4779433"/>
                <a:gd name="connsiteY138" fmla="*/ 254000 h 1672167"/>
                <a:gd name="connsiteX139" fmla="*/ 977900 w 4779433"/>
                <a:gd name="connsiteY139" fmla="*/ 287867 h 1672167"/>
                <a:gd name="connsiteX140" fmla="*/ 1037167 w 4779433"/>
                <a:gd name="connsiteY140" fmla="*/ 287867 h 1672167"/>
                <a:gd name="connsiteX141" fmla="*/ 1037167 w 4779433"/>
                <a:gd name="connsiteY141" fmla="*/ 304800 h 1672167"/>
                <a:gd name="connsiteX142" fmla="*/ 1087967 w 4779433"/>
                <a:gd name="connsiteY142" fmla="*/ 304800 h 1672167"/>
                <a:gd name="connsiteX143" fmla="*/ 1087967 w 4779433"/>
                <a:gd name="connsiteY143" fmla="*/ 317500 h 1672167"/>
                <a:gd name="connsiteX144" fmla="*/ 1164167 w 4779433"/>
                <a:gd name="connsiteY144" fmla="*/ 317500 h 1672167"/>
                <a:gd name="connsiteX145" fmla="*/ 1164167 w 4779433"/>
                <a:gd name="connsiteY145" fmla="*/ 347133 h 1672167"/>
                <a:gd name="connsiteX146" fmla="*/ 1223433 w 4779433"/>
                <a:gd name="connsiteY146" fmla="*/ 347133 h 1672167"/>
                <a:gd name="connsiteX147" fmla="*/ 1223433 w 4779433"/>
                <a:gd name="connsiteY147" fmla="*/ 376767 h 1672167"/>
                <a:gd name="connsiteX148" fmla="*/ 1265767 w 4779433"/>
                <a:gd name="connsiteY148" fmla="*/ 376767 h 1672167"/>
                <a:gd name="connsiteX149" fmla="*/ 1265767 w 4779433"/>
                <a:gd name="connsiteY149" fmla="*/ 376767 h 1672167"/>
                <a:gd name="connsiteX150" fmla="*/ 1267354 w 4779433"/>
                <a:gd name="connsiteY150" fmla="*/ 404283 h 1672167"/>
                <a:gd name="connsiteX151" fmla="*/ 1367895 w 4779433"/>
                <a:gd name="connsiteY151" fmla="*/ 404283 h 1672167"/>
                <a:gd name="connsiteX152" fmla="*/ 1375834 w 4779433"/>
                <a:gd name="connsiteY152" fmla="*/ 443442 h 1672167"/>
                <a:gd name="connsiteX153" fmla="*/ 1480608 w 4779433"/>
                <a:gd name="connsiteY153" fmla="*/ 445029 h 1672167"/>
                <a:gd name="connsiteX154" fmla="*/ 1477961 w 4779433"/>
                <a:gd name="connsiteY154" fmla="*/ 472017 h 1672167"/>
                <a:gd name="connsiteX155" fmla="*/ 1603375 w 4779433"/>
                <a:gd name="connsiteY155" fmla="*/ 473075 h 1672167"/>
                <a:gd name="connsiteX156" fmla="*/ 1616075 w 4779433"/>
                <a:gd name="connsiteY156" fmla="*/ 484187 h 1672167"/>
                <a:gd name="connsiteX157" fmla="*/ 1744663 w 4779433"/>
                <a:gd name="connsiteY157" fmla="*/ 481015 h 1672167"/>
                <a:gd name="connsiteX158" fmla="*/ 1757362 w 4779433"/>
                <a:gd name="connsiteY158" fmla="*/ 523875 h 1672167"/>
                <a:gd name="connsiteX159" fmla="*/ 1918758 w 4779433"/>
                <a:gd name="connsiteY159" fmla="*/ 525463 h 1672167"/>
                <a:gd name="connsiteX160" fmla="*/ 1918758 w 4779433"/>
                <a:gd name="connsiteY160" fmla="*/ 590020 h 1672167"/>
                <a:gd name="connsiteX161" fmla="*/ 2095500 w 4779433"/>
                <a:gd name="connsiteY161" fmla="*/ 588433 h 1672167"/>
                <a:gd name="connsiteX162" fmla="*/ 2108200 w 4779433"/>
                <a:gd name="connsiteY162" fmla="*/ 601133 h 1672167"/>
                <a:gd name="connsiteX163" fmla="*/ 2226733 w 4779433"/>
                <a:gd name="connsiteY163" fmla="*/ 601133 h 1672167"/>
                <a:gd name="connsiteX164" fmla="*/ 2226733 w 4779433"/>
                <a:gd name="connsiteY164" fmla="*/ 630767 h 1672167"/>
                <a:gd name="connsiteX165" fmla="*/ 2281767 w 4779433"/>
                <a:gd name="connsiteY165" fmla="*/ 630767 h 1672167"/>
                <a:gd name="connsiteX166" fmla="*/ 2281767 w 4779433"/>
                <a:gd name="connsiteY166" fmla="*/ 668867 h 1672167"/>
                <a:gd name="connsiteX167" fmla="*/ 2328333 w 4779433"/>
                <a:gd name="connsiteY167" fmla="*/ 668867 h 1672167"/>
                <a:gd name="connsiteX168" fmla="*/ 2328333 w 4779433"/>
                <a:gd name="connsiteY168" fmla="*/ 711200 h 1672167"/>
                <a:gd name="connsiteX169" fmla="*/ 2442633 w 4779433"/>
                <a:gd name="connsiteY169" fmla="*/ 711200 h 1672167"/>
                <a:gd name="connsiteX170" fmla="*/ 2442633 w 4779433"/>
                <a:gd name="connsiteY170" fmla="*/ 732367 h 1672167"/>
                <a:gd name="connsiteX171" fmla="*/ 2468033 w 4779433"/>
                <a:gd name="connsiteY171" fmla="*/ 732367 h 1672167"/>
                <a:gd name="connsiteX172" fmla="*/ 2468033 w 4779433"/>
                <a:gd name="connsiteY172" fmla="*/ 753533 h 1672167"/>
                <a:gd name="connsiteX173" fmla="*/ 2582333 w 4779433"/>
                <a:gd name="connsiteY173" fmla="*/ 753533 h 1672167"/>
                <a:gd name="connsiteX174" fmla="*/ 2582333 w 4779433"/>
                <a:gd name="connsiteY174" fmla="*/ 787400 h 1672167"/>
                <a:gd name="connsiteX175" fmla="*/ 2616200 w 4779433"/>
                <a:gd name="connsiteY175" fmla="*/ 787400 h 1672167"/>
                <a:gd name="connsiteX176" fmla="*/ 2616200 w 4779433"/>
                <a:gd name="connsiteY176" fmla="*/ 821267 h 1672167"/>
                <a:gd name="connsiteX177" fmla="*/ 2679700 w 4779433"/>
                <a:gd name="connsiteY177" fmla="*/ 821267 h 1672167"/>
                <a:gd name="connsiteX178" fmla="*/ 2679700 w 4779433"/>
                <a:gd name="connsiteY178" fmla="*/ 821267 h 1672167"/>
                <a:gd name="connsiteX179" fmla="*/ 2679700 w 4779433"/>
                <a:gd name="connsiteY179" fmla="*/ 846667 h 1672167"/>
                <a:gd name="connsiteX180" fmla="*/ 2823633 w 4779433"/>
                <a:gd name="connsiteY180" fmla="*/ 846667 h 1672167"/>
                <a:gd name="connsiteX181" fmla="*/ 2823633 w 4779433"/>
                <a:gd name="connsiteY181" fmla="*/ 880533 h 1672167"/>
                <a:gd name="connsiteX182" fmla="*/ 2878667 w 4779433"/>
                <a:gd name="connsiteY182" fmla="*/ 880533 h 1672167"/>
                <a:gd name="connsiteX183" fmla="*/ 2878667 w 4779433"/>
                <a:gd name="connsiteY183" fmla="*/ 910167 h 1672167"/>
                <a:gd name="connsiteX184" fmla="*/ 2937933 w 4779433"/>
                <a:gd name="connsiteY184" fmla="*/ 910167 h 1672167"/>
                <a:gd name="connsiteX185" fmla="*/ 2937933 w 4779433"/>
                <a:gd name="connsiteY185" fmla="*/ 910167 h 1672167"/>
                <a:gd name="connsiteX186" fmla="*/ 2937933 w 4779433"/>
                <a:gd name="connsiteY186" fmla="*/ 931333 h 1672167"/>
                <a:gd name="connsiteX187" fmla="*/ 3022600 w 4779433"/>
                <a:gd name="connsiteY187" fmla="*/ 931333 h 1672167"/>
                <a:gd name="connsiteX188" fmla="*/ 3031067 w 4779433"/>
                <a:gd name="connsiteY188" fmla="*/ 939800 h 1672167"/>
                <a:gd name="connsiteX189" fmla="*/ 3099858 w 4779433"/>
                <a:gd name="connsiteY189" fmla="*/ 944562 h 1672167"/>
                <a:gd name="connsiteX190" fmla="*/ 3106208 w 4779433"/>
                <a:gd name="connsiteY190" fmla="*/ 993775 h 1672167"/>
                <a:gd name="connsiteX191" fmla="*/ 3221567 w 4779433"/>
                <a:gd name="connsiteY191" fmla="*/ 990600 h 1672167"/>
                <a:gd name="connsiteX192" fmla="*/ 3221567 w 4779433"/>
                <a:gd name="connsiteY192" fmla="*/ 990600 h 1672167"/>
                <a:gd name="connsiteX193" fmla="*/ 3221567 w 4779433"/>
                <a:gd name="connsiteY193" fmla="*/ 1024467 h 1672167"/>
                <a:gd name="connsiteX194" fmla="*/ 3339042 w 4779433"/>
                <a:gd name="connsiteY194" fmla="*/ 1026055 h 1672167"/>
                <a:gd name="connsiteX195" fmla="*/ 3340629 w 4779433"/>
                <a:gd name="connsiteY195" fmla="*/ 1087438 h 1672167"/>
                <a:gd name="connsiteX196" fmla="*/ 3416300 w 4779433"/>
                <a:gd name="connsiteY196" fmla="*/ 1089025 h 1672167"/>
                <a:gd name="connsiteX197" fmla="*/ 3427412 w 4779433"/>
                <a:gd name="connsiteY197" fmla="*/ 1126067 h 1672167"/>
                <a:gd name="connsiteX198" fmla="*/ 3467100 w 4779433"/>
                <a:gd name="connsiteY198" fmla="*/ 1126067 h 1672167"/>
                <a:gd name="connsiteX199" fmla="*/ 3462337 w 4779433"/>
                <a:gd name="connsiteY199" fmla="*/ 1154112 h 1672167"/>
                <a:gd name="connsiteX200" fmla="*/ 3602037 w 4779433"/>
                <a:gd name="connsiteY200" fmla="*/ 1154113 h 1672167"/>
                <a:gd name="connsiteX201" fmla="*/ 3602038 w 4779433"/>
                <a:gd name="connsiteY201" fmla="*/ 1170517 h 1672167"/>
                <a:gd name="connsiteX202" fmla="*/ 3643313 w 4779433"/>
                <a:gd name="connsiteY202" fmla="*/ 1168400 h 1672167"/>
                <a:gd name="connsiteX203" fmla="*/ 3648076 w 4779433"/>
                <a:gd name="connsiteY203" fmla="*/ 1192212 h 1672167"/>
                <a:gd name="connsiteX204" fmla="*/ 3992033 w 4779433"/>
                <a:gd name="connsiteY204" fmla="*/ 1189567 h 1672167"/>
                <a:gd name="connsiteX205" fmla="*/ 3992033 w 4779433"/>
                <a:gd name="connsiteY205" fmla="*/ 1213908 h 1672167"/>
                <a:gd name="connsiteX206" fmla="*/ 4463521 w 4779433"/>
                <a:gd name="connsiteY206" fmla="*/ 1212321 h 1672167"/>
                <a:gd name="connsiteX207" fmla="*/ 4461933 w 4779433"/>
                <a:gd name="connsiteY207" fmla="*/ 1249892 h 1672167"/>
                <a:gd name="connsiteX208" fmla="*/ 4770967 w 4779433"/>
                <a:gd name="connsiteY208" fmla="*/ 1254654 h 1672167"/>
                <a:gd name="connsiteX209" fmla="*/ 4779433 w 4779433"/>
                <a:gd name="connsiteY209" fmla="*/ 1672167 h 1672167"/>
                <a:gd name="connsiteX0" fmla="*/ 4779433 w 4782080"/>
                <a:gd name="connsiteY0" fmla="*/ 1672167 h 1672167"/>
                <a:gd name="connsiteX1" fmla="*/ 4461933 w 4782080"/>
                <a:gd name="connsiteY1" fmla="*/ 1672167 h 1672167"/>
                <a:gd name="connsiteX2" fmla="*/ 4461933 w 4782080"/>
                <a:gd name="connsiteY2" fmla="*/ 1621367 h 1672167"/>
                <a:gd name="connsiteX3" fmla="*/ 3987800 w 4782080"/>
                <a:gd name="connsiteY3" fmla="*/ 1621367 h 1672167"/>
                <a:gd name="connsiteX4" fmla="*/ 3987800 w 4782080"/>
                <a:gd name="connsiteY4" fmla="*/ 1591733 h 1672167"/>
                <a:gd name="connsiteX5" fmla="*/ 3653367 w 4782080"/>
                <a:gd name="connsiteY5" fmla="*/ 1591733 h 1672167"/>
                <a:gd name="connsiteX6" fmla="*/ 3653367 w 4782080"/>
                <a:gd name="connsiteY6" fmla="*/ 1570567 h 1672167"/>
                <a:gd name="connsiteX7" fmla="*/ 3589867 w 4782080"/>
                <a:gd name="connsiteY7" fmla="*/ 1570567 h 1672167"/>
                <a:gd name="connsiteX8" fmla="*/ 3589867 w 4782080"/>
                <a:gd name="connsiteY8" fmla="*/ 1549400 h 1672167"/>
                <a:gd name="connsiteX9" fmla="*/ 3496733 w 4782080"/>
                <a:gd name="connsiteY9" fmla="*/ 1549400 h 1672167"/>
                <a:gd name="connsiteX10" fmla="*/ 3496733 w 4782080"/>
                <a:gd name="connsiteY10" fmla="*/ 1532467 h 1672167"/>
                <a:gd name="connsiteX11" fmla="*/ 3488266 w 4782080"/>
                <a:gd name="connsiteY11" fmla="*/ 1524000 h 1672167"/>
                <a:gd name="connsiteX12" fmla="*/ 3488266 w 4782080"/>
                <a:gd name="connsiteY12" fmla="*/ 1515533 h 1672167"/>
                <a:gd name="connsiteX13" fmla="*/ 3420533 w 4782080"/>
                <a:gd name="connsiteY13" fmla="*/ 1515533 h 1672167"/>
                <a:gd name="connsiteX14" fmla="*/ 3420533 w 4782080"/>
                <a:gd name="connsiteY14" fmla="*/ 1515533 h 1672167"/>
                <a:gd name="connsiteX15" fmla="*/ 3420533 w 4782080"/>
                <a:gd name="connsiteY15" fmla="*/ 1490133 h 1672167"/>
                <a:gd name="connsiteX16" fmla="*/ 3373967 w 4782080"/>
                <a:gd name="connsiteY16" fmla="*/ 1490133 h 1672167"/>
                <a:gd name="connsiteX17" fmla="*/ 3373967 w 4782080"/>
                <a:gd name="connsiteY17" fmla="*/ 1477433 h 1672167"/>
                <a:gd name="connsiteX18" fmla="*/ 3373967 w 4782080"/>
                <a:gd name="connsiteY18" fmla="*/ 1477433 h 1672167"/>
                <a:gd name="connsiteX19" fmla="*/ 3348567 w 4782080"/>
                <a:gd name="connsiteY19" fmla="*/ 1452033 h 1672167"/>
                <a:gd name="connsiteX20" fmla="*/ 3306233 w 4782080"/>
                <a:gd name="connsiteY20" fmla="*/ 1452033 h 1672167"/>
                <a:gd name="connsiteX21" fmla="*/ 3306233 w 4782080"/>
                <a:gd name="connsiteY21" fmla="*/ 1426633 h 1672167"/>
                <a:gd name="connsiteX22" fmla="*/ 3276600 w 4782080"/>
                <a:gd name="connsiteY22" fmla="*/ 1426633 h 1672167"/>
                <a:gd name="connsiteX23" fmla="*/ 3268133 w 4782080"/>
                <a:gd name="connsiteY23" fmla="*/ 1418166 h 1672167"/>
                <a:gd name="connsiteX24" fmla="*/ 3230033 w 4782080"/>
                <a:gd name="connsiteY24" fmla="*/ 1418166 h 1672167"/>
                <a:gd name="connsiteX25" fmla="*/ 3230033 w 4782080"/>
                <a:gd name="connsiteY25" fmla="*/ 1375833 h 1672167"/>
                <a:gd name="connsiteX26" fmla="*/ 3166533 w 4782080"/>
                <a:gd name="connsiteY26" fmla="*/ 1375833 h 1672167"/>
                <a:gd name="connsiteX27" fmla="*/ 3166533 w 4782080"/>
                <a:gd name="connsiteY27" fmla="*/ 1375833 h 1672167"/>
                <a:gd name="connsiteX28" fmla="*/ 3166533 w 4782080"/>
                <a:gd name="connsiteY28" fmla="*/ 1350433 h 1672167"/>
                <a:gd name="connsiteX29" fmla="*/ 3119967 w 4782080"/>
                <a:gd name="connsiteY29" fmla="*/ 1350433 h 1672167"/>
                <a:gd name="connsiteX30" fmla="*/ 3119967 w 4782080"/>
                <a:gd name="connsiteY30" fmla="*/ 1316567 h 1672167"/>
                <a:gd name="connsiteX31" fmla="*/ 3064933 w 4782080"/>
                <a:gd name="connsiteY31" fmla="*/ 1316567 h 1672167"/>
                <a:gd name="connsiteX32" fmla="*/ 3064933 w 4782080"/>
                <a:gd name="connsiteY32" fmla="*/ 1299633 h 1672167"/>
                <a:gd name="connsiteX33" fmla="*/ 3009900 w 4782080"/>
                <a:gd name="connsiteY33" fmla="*/ 1299633 h 1672167"/>
                <a:gd name="connsiteX34" fmla="*/ 3009900 w 4782080"/>
                <a:gd name="connsiteY34" fmla="*/ 1291167 h 1672167"/>
                <a:gd name="connsiteX35" fmla="*/ 2954867 w 4782080"/>
                <a:gd name="connsiteY35" fmla="*/ 1291167 h 1672167"/>
                <a:gd name="connsiteX36" fmla="*/ 2954867 w 4782080"/>
                <a:gd name="connsiteY36" fmla="*/ 1265767 h 1672167"/>
                <a:gd name="connsiteX37" fmla="*/ 2878667 w 4782080"/>
                <a:gd name="connsiteY37" fmla="*/ 1265767 h 1672167"/>
                <a:gd name="connsiteX38" fmla="*/ 2878667 w 4782080"/>
                <a:gd name="connsiteY38" fmla="*/ 1236133 h 1672167"/>
                <a:gd name="connsiteX39" fmla="*/ 2810933 w 4782080"/>
                <a:gd name="connsiteY39" fmla="*/ 1236133 h 1672167"/>
                <a:gd name="connsiteX40" fmla="*/ 2810933 w 4782080"/>
                <a:gd name="connsiteY40" fmla="*/ 1210733 h 1672167"/>
                <a:gd name="connsiteX41" fmla="*/ 2717800 w 4782080"/>
                <a:gd name="connsiteY41" fmla="*/ 1210733 h 1672167"/>
                <a:gd name="connsiteX42" fmla="*/ 2717800 w 4782080"/>
                <a:gd name="connsiteY42" fmla="*/ 1202267 h 1672167"/>
                <a:gd name="connsiteX43" fmla="*/ 2662767 w 4782080"/>
                <a:gd name="connsiteY43" fmla="*/ 1202267 h 1672167"/>
                <a:gd name="connsiteX44" fmla="*/ 2662767 w 4782080"/>
                <a:gd name="connsiteY44" fmla="*/ 1202267 h 1672167"/>
                <a:gd name="connsiteX45" fmla="*/ 2637367 w 4782080"/>
                <a:gd name="connsiteY45" fmla="*/ 1176867 h 1672167"/>
                <a:gd name="connsiteX46" fmla="*/ 2637367 w 4782080"/>
                <a:gd name="connsiteY46" fmla="*/ 1143000 h 1672167"/>
                <a:gd name="connsiteX47" fmla="*/ 2603500 w 4782080"/>
                <a:gd name="connsiteY47" fmla="*/ 1143000 h 1672167"/>
                <a:gd name="connsiteX48" fmla="*/ 2603500 w 4782080"/>
                <a:gd name="connsiteY48" fmla="*/ 1113367 h 1672167"/>
                <a:gd name="connsiteX49" fmla="*/ 2514600 w 4782080"/>
                <a:gd name="connsiteY49" fmla="*/ 1113367 h 1672167"/>
                <a:gd name="connsiteX50" fmla="*/ 2514600 w 4782080"/>
                <a:gd name="connsiteY50" fmla="*/ 1096433 h 1672167"/>
                <a:gd name="connsiteX51" fmla="*/ 2472267 w 4782080"/>
                <a:gd name="connsiteY51" fmla="*/ 1096433 h 1672167"/>
                <a:gd name="connsiteX52" fmla="*/ 2472267 w 4782080"/>
                <a:gd name="connsiteY52" fmla="*/ 1058333 h 1672167"/>
                <a:gd name="connsiteX53" fmla="*/ 2472267 w 4782080"/>
                <a:gd name="connsiteY53" fmla="*/ 1058333 h 1672167"/>
                <a:gd name="connsiteX54" fmla="*/ 2459567 w 4782080"/>
                <a:gd name="connsiteY54" fmla="*/ 1045633 h 1672167"/>
                <a:gd name="connsiteX55" fmla="*/ 2370667 w 4782080"/>
                <a:gd name="connsiteY55" fmla="*/ 1045633 h 1672167"/>
                <a:gd name="connsiteX56" fmla="*/ 2341033 w 4782080"/>
                <a:gd name="connsiteY56" fmla="*/ 1045633 h 1672167"/>
                <a:gd name="connsiteX57" fmla="*/ 2341033 w 4782080"/>
                <a:gd name="connsiteY57" fmla="*/ 994833 h 1672167"/>
                <a:gd name="connsiteX58" fmla="*/ 2278592 w 4782080"/>
                <a:gd name="connsiteY58" fmla="*/ 994833 h 1672167"/>
                <a:gd name="connsiteX59" fmla="*/ 2286000 w 4782080"/>
                <a:gd name="connsiteY59" fmla="*/ 977900 h 1672167"/>
                <a:gd name="connsiteX60" fmla="*/ 2209800 w 4782080"/>
                <a:gd name="connsiteY60" fmla="*/ 977900 h 1672167"/>
                <a:gd name="connsiteX61" fmla="*/ 2209800 w 4782080"/>
                <a:gd name="connsiteY61" fmla="*/ 939800 h 1672167"/>
                <a:gd name="connsiteX62" fmla="*/ 2192867 w 4782080"/>
                <a:gd name="connsiteY62" fmla="*/ 939800 h 1672167"/>
                <a:gd name="connsiteX63" fmla="*/ 2192867 w 4782080"/>
                <a:gd name="connsiteY63" fmla="*/ 905933 h 1672167"/>
                <a:gd name="connsiteX64" fmla="*/ 1921933 w 4782080"/>
                <a:gd name="connsiteY64" fmla="*/ 905933 h 1672167"/>
                <a:gd name="connsiteX65" fmla="*/ 1921933 w 4782080"/>
                <a:gd name="connsiteY65" fmla="*/ 855133 h 1672167"/>
                <a:gd name="connsiteX66" fmla="*/ 1879600 w 4782080"/>
                <a:gd name="connsiteY66" fmla="*/ 855133 h 1672167"/>
                <a:gd name="connsiteX67" fmla="*/ 1892300 w 4782080"/>
                <a:gd name="connsiteY67" fmla="*/ 842433 h 1672167"/>
                <a:gd name="connsiteX68" fmla="*/ 1794933 w 4782080"/>
                <a:gd name="connsiteY68" fmla="*/ 842433 h 1672167"/>
                <a:gd name="connsiteX69" fmla="*/ 1794933 w 4782080"/>
                <a:gd name="connsiteY69" fmla="*/ 842433 h 1672167"/>
                <a:gd name="connsiteX70" fmla="*/ 1794933 w 4782080"/>
                <a:gd name="connsiteY70" fmla="*/ 804333 h 1672167"/>
                <a:gd name="connsiteX71" fmla="*/ 1765300 w 4782080"/>
                <a:gd name="connsiteY71" fmla="*/ 804333 h 1672167"/>
                <a:gd name="connsiteX72" fmla="*/ 1765300 w 4782080"/>
                <a:gd name="connsiteY72" fmla="*/ 787400 h 1672167"/>
                <a:gd name="connsiteX73" fmla="*/ 1583267 w 4782080"/>
                <a:gd name="connsiteY73" fmla="*/ 787400 h 1672167"/>
                <a:gd name="connsiteX74" fmla="*/ 1583267 w 4782080"/>
                <a:gd name="connsiteY74" fmla="*/ 762000 h 1672167"/>
                <a:gd name="connsiteX75" fmla="*/ 1468967 w 4782080"/>
                <a:gd name="connsiteY75" fmla="*/ 762000 h 1672167"/>
                <a:gd name="connsiteX76" fmla="*/ 1468967 w 4782080"/>
                <a:gd name="connsiteY76" fmla="*/ 749300 h 1672167"/>
                <a:gd name="connsiteX77" fmla="*/ 1380067 w 4782080"/>
                <a:gd name="connsiteY77" fmla="*/ 749300 h 1672167"/>
                <a:gd name="connsiteX78" fmla="*/ 1380067 w 4782080"/>
                <a:gd name="connsiteY78" fmla="*/ 694267 h 1672167"/>
                <a:gd name="connsiteX79" fmla="*/ 1278467 w 4782080"/>
                <a:gd name="connsiteY79" fmla="*/ 694267 h 1672167"/>
                <a:gd name="connsiteX80" fmla="*/ 1278467 w 4782080"/>
                <a:gd name="connsiteY80" fmla="*/ 660400 h 1672167"/>
                <a:gd name="connsiteX81" fmla="*/ 1253067 w 4782080"/>
                <a:gd name="connsiteY81" fmla="*/ 660400 h 1672167"/>
                <a:gd name="connsiteX82" fmla="*/ 1249892 w 4782080"/>
                <a:gd name="connsiteY82" fmla="*/ 612246 h 1672167"/>
                <a:gd name="connsiteX83" fmla="*/ 1210733 w 4782080"/>
                <a:gd name="connsiteY83" fmla="*/ 613833 h 1672167"/>
                <a:gd name="connsiteX84" fmla="*/ 1177396 w 4782080"/>
                <a:gd name="connsiteY84" fmla="*/ 592666 h 1672167"/>
                <a:gd name="connsiteX85" fmla="*/ 1117600 w 4782080"/>
                <a:gd name="connsiteY85" fmla="*/ 579967 h 1672167"/>
                <a:gd name="connsiteX86" fmla="*/ 1117599 w 4782080"/>
                <a:gd name="connsiteY86" fmla="*/ 546101 h 1672167"/>
                <a:gd name="connsiteX87" fmla="*/ 1032933 w 4782080"/>
                <a:gd name="connsiteY87" fmla="*/ 546100 h 1672167"/>
                <a:gd name="connsiteX88" fmla="*/ 1032933 w 4782080"/>
                <a:gd name="connsiteY88" fmla="*/ 516467 h 1672167"/>
                <a:gd name="connsiteX89" fmla="*/ 990600 w 4782080"/>
                <a:gd name="connsiteY89" fmla="*/ 516467 h 1672167"/>
                <a:gd name="connsiteX90" fmla="*/ 990600 w 4782080"/>
                <a:gd name="connsiteY90" fmla="*/ 516467 h 1672167"/>
                <a:gd name="connsiteX91" fmla="*/ 990600 w 4782080"/>
                <a:gd name="connsiteY91" fmla="*/ 495300 h 1672167"/>
                <a:gd name="connsiteX92" fmla="*/ 895880 w 4782080"/>
                <a:gd name="connsiteY92" fmla="*/ 498475 h 1672167"/>
                <a:gd name="connsiteX93" fmla="*/ 889000 w 4782080"/>
                <a:gd name="connsiteY93" fmla="*/ 469901 h 1672167"/>
                <a:gd name="connsiteX94" fmla="*/ 795867 w 4782080"/>
                <a:gd name="connsiteY94" fmla="*/ 469901 h 1672167"/>
                <a:gd name="connsiteX95" fmla="*/ 795867 w 4782080"/>
                <a:gd name="connsiteY95" fmla="*/ 427567 h 1672167"/>
                <a:gd name="connsiteX96" fmla="*/ 753533 w 4782080"/>
                <a:gd name="connsiteY96" fmla="*/ 427567 h 1672167"/>
                <a:gd name="connsiteX97" fmla="*/ 753533 w 4782080"/>
                <a:gd name="connsiteY97" fmla="*/ 393700 h 1672167"/>
                <a:gd name="connsiteX98" fmla="*/ 740833 w 4782080"/>
                <a:gd name="connsiteY98" fmla="*/ 393700 h 1672167"/>
                <a:gd name="connsiteX99" fmla="*/ 740833 w 4782080"/>
                <a:gd name="connsiteY99" fmla="*/ 372533 h 1672167"/>
                <a:gd name="connsiteX100" fmla="*/ 617009 w 4782080"/>
                <a:gd name="connsiteY100" fmla="*/ 377296 h 1672167"/>
                <a:gd name="connsiteX101" fmla="*/ 606425 w 4782080"/>
                <a:gd name="connsiteY101" fmla="*/ 338666 h 1672167"/>
                <a:gd name="connsiteX102" fmla="*/ 572558 w 4782080"/>
                <a:gd name="connsiteY102" fmla="*/ 319616 h 1672167"/>
                <a:gd name="connsiteX103" fmla="*/ 537633 w 4782080"/>
                <a:gd name="connsiteY103" fmla="*/ 300567 h 1672167"/>
                <a:gd name="connsiteX104" fmla="*/ 508000 w 4782080"/>
                <a:gd name="connsiteY104" fmla="*/ 300567 h 1672167"/>
                <a:gd name="connsiteX105" fmla="*/ 508000 w 4782080"/>
                <a:gd name="connsiteY105" fmla="*/ 300567 h 1672167"/>
                <a:gd name="connsiteX106" fmla="*/ 500063 w 4782080"/>
                <a:gd name="connsiteY106" fmla="*/ 259292 h 1672167"/>
                <a:gd name="connsiteX107" fmla="*/ 446088 w 4782080"/>
                <a:gd name="connsiteY107" fmla="*/ 261408 h 1672167"/>
                <a:gd name="connsiteX108" fmla="*/ 445559 w 4782080"/>
                <a:gd name="connsiteY108" fmla="*/ 247121 h 1672167"/>
                <a:gd name="connsiteX109" fmla="*/ 328084 w 4782080"/>
                <a:gd name="connsiteY109" fmla="*/ 242888 h 1672167"/>
                <a:gd name="connsiteX110" fmla="*/ 319088 w 4782080"/>
                <a:gd name="connsiteY110" fmla="*/ 223838 h 1672167"/>
                <a:gd name="connsiteX111" fmla="*/ 174625 w 4782080"/>
                <a:gd name="connsiteY111" fmla="*/ 220662 h 1672167"/>
                <a:gd name="connsiteX112" fmla="*/ 180975 w 4782080"/>
                <a:gd name="connsiteY112" fmla="*/ 184680 h 1672167"/>
                <a:gd name="connsiteX113" fmla="*/ 97367 w 4782080"/>
                <a:gd name="connsiteY113" fmla="*/ 186267 h 1672167"/>
                <a:gd name="connsiteX114" fmla="*/ 97367 w 4782080"/>
                <a:gd name="connsiteY114" fmla="*/ 143933 h 1672167"/>
                <a:gd name="connsiteX115" fmla="*/ 80433 w 4782080"/>
                <a:gd name="connsiteY115" fmla="*/ 143933 h 1672167"/>
                <a:gd name="connsiteX116" fmla="*/ 80433 w 4782080"/>
                <a:gd name="connsiteY116" fmla="*/ 97367 h 1672167"/>
                <a:gd name="connsiteX117" fmla="*/ 55033 w 4782080"/>
                <a:gd name="connsiteY117" fmla="*/ 97367 h 1672167"/>
                <a:gd name="connsiteX118" fmla="*/ 55033 w 4782080"/>
                <a:gd name="connsiteY118" fmla="*/ 33867 h 1672167"/>
                <a:gd name="connsiteX119" fmla="*/ 0 w 4782080"/>
                <a:gd name="connsiteY119" fmla="*/ 33867 h 1672167"/>
                <a:gd name="connsiteX120" fmla="*/ 0 w 4782080"/>
                <a:gd name="connsiteY120" fmla="*/ 0 h 1672167"/>
                <a:gd name="connsiteX121" fmla="*/ 88900 w 4782080"/>
                <a:gd name="connsiteY121" fmla="*/ 0 h 1672167"/>
                <a:gd name="connsiteX122" fmla="*/ 93663 w 4782080"/>
                <a:gd name="connsiteY122" fmla="*/ 55033 h 1672167"/>
                <a:gd name="connsiteX123" fmla="*/ 153987 w 4782080"/>
                <a:gd name="connsiteY123" fmla="*/ 53446 h 1672167"/>
                <a:gd name="connsiteX124" fmla="*/ 163513 w 4782080"/>
                <a:gd name="connsiteY124" fmla="*/ 87313 h 1672167"/>
                <a:gd name="connsiteX125" fmla="*/ 334433 w 4782080"/>
                <a:gd name="connsiteY125" fmla="*/ 88900 h 1672167"/>
                <a:gd name="connsiteX126" fmla="*/ 461433 w 4782080"/>
                <a:gd name="connsiteY126" fmla="*/ 88900 h 1672167"/>
                <a:gd name="connsiteX127" fmla="*/ 461433 w 4782080"/>
                <a:gd name="connsiteY127" fmla="*/ 118533 h 1672167"/>
                <a:gd name="connsiteX128" fmla="*/ 546100 w 4782080"/>
                <a:gd name="connsiteY128" fmla="*/ 120120 h 1672167"/>
                <a:gd name="connsiteX129" fmla="*/ 549274 w 4782080"/>
                <a:gd name="connsiteY129" fmla="*/ 146049 h 1672167"/>
                <a:gd name="connsiteX130" fmla="*/ 623358 w 4782080"/>
                <a:gd name="connsiteY130" fmla="*/ 142875 h 1672167"/>
                <a:gd name="connsiteX131" fmla="*/ 626533 w 4782080"/>
                <a:gd name="connsiteY131" fmla="*/ 173567 h 1672167"/>
                <a:gd name="connsiteX132" fmla="*/ 728133 w 4782080"/>
                <a:gd name="connsiteY132" fmla="*/ 173567 h 1672167"/>
                <a:gd name="connsiteX133" fmla="*/ 728133 w 4782080"/>
                <a:gd name="connsiteY133" fmla="*/ 198967 h 1672167"/>
                <a:gd name="connsiteX134" fmla="*/ 791633 w 4782080"/>
                <a:gd name="connsiteY134" fmla="*/ 198967 h 1672167"/>
                <a:gd name="connsiteX135" fmla="*/ 804333 w 4782080"/>
                <a:gd name="connsiteY135" fmla="*/ 231775 h 1672167"/>
                <a:gd name="connsiteX136" fmla="*/ 881063 w 4782080"/>
                <a:gd name="connsiteY136" fmla="*/ 231775 h 1672167"/>
                <a:gd name="connsiteX137" fmla="*/ 889000 w 4782080"/>
                <a:gd name="connsiteY137" fmla="*/ 254000 h 1672167"/>
                <a:gd name="connsiteX138" fmla="*/ 977900 w 4782080"/>
                <a:gd name="connsiteY138" fmla="*/ 254000 h 1672167"/>
                <a:gd name="connsiteX139" fmla="*/ 977900 w 4782080"/>
                <a:gd name="connsiteY139" fmla="*/ 287867 h 1672167"/>
                <a:gd name="connsiteX140" fmla="*/ 1037167 w 4782080"/>
                <a:gd name="connsiteY140" fmla="*/ 287867 h 1672167"/>
                <a:gd name="connsiteX141" fmla="*/ 1037167 w 4782080"/>
                <a:gd name="connsiteY141" fmla="*/ 304800 h 1672167"/>
                <a:gd name="connsiteX142" fmla="*/ 1087967 w 4782080"/>
                <a:gd name="connsiteY142" fmla="*/ 304800 h 1672167"/>
                <a:gd name="connsiteX143" fmla="*/ 1087967 w 4782080"/>
                <a:gd name="connsiteY143" fmla="*/ 317500 h 1672167"/>
                <a:gd name="connsiteX144" fmla="*/ 1164167 w 4782080"/>
                <a:gd name="connsiteY144" fmla="*/ 317500 h 1672167"/>
                <a:gd name="connsiteX145" fmla="*/ 1164167 w 4782080"/>
                <a:gd name="connsiteY145" fmla="*/ 347133 h 1672167"/>
                <a:gd name="connsiteX146" fmla="*/ 1223433 w 4782080"/>
                <a:gd name="connsiteY146" fmla="*/ 347133 h 1672167"/>
                <a:gd name="connsiteX147" fmla="*/ 1223433 w 4782080"/>
                <a:gd name="connsiteY147" fmla="*/ 376767 h 1672167"/>
                <a:gd name="connsiteX148" fmla="*/ 1265767 w 4782080"/>
                <a:gd name="connsiteY148" fmla="*/ 376767 h 1672167"/>
                <a:gd name="connsiteX149" fmla="*/ 1265767 w 4782080"/>
                <a:gd name="connsiteY149" fmla="*/ 376767 h 1672167"/>
                <a:gd name="connsiteX150" fmla="*/ 1267354 w 4782080"/>
                <a:gd name="connsiteY150" fmla="*/ 404283 h 1672167"/>
                <a:gd name="connsiteX151" fmla="*/ 1367895 w 4782080"/>
                <a:gd name="connsiteY151" fmla="*/ 404283 h 1672167"/>
                <a:gd name="connsiteX152" fmla="*/ 1375834 w 4782080"/>
                <a:gd name="connsiteY152" fmla="*/ 443442 h 1672167"/>
                <a:gd name="connsiteX153" fmla="*/ 1480608 w 4782080"/>
                <a:gd name="connsiteY153" fmla="*/ 445029 h 1672167"/>
                <a:gd name="connsiteX154" fmla="*/ 1477961 w 4782080"/>
                <a:gd name="connsiteY154" fmla="*/ 472017 h 1672167"/>
                <a:gd name="connsiteX155" fmla="*/ 1603375 w 4782080"/>
                <a:gd name="connsiteY155" fmla="*/ 473075 h 1672167"/>
                <a:gd name="connsiteX156" fmla="*/ 1616075 w 4782080"/>
                <a:gd name="connsiteY156" fmla="*/ 484187 h 1672167"/>
                <a:gd name="connsiteX157" fmla="*/ 1744663 w 4782080"/>
                <a:gd name="connsiteY157" fmla="*/ 481015 h 1672167"/>
                <a:gd name="connsiteX158" fmla="*/ 1757362 w 4782080"/>
                <a:gd name="connsiteY158" fmla="*/ 523875 h 1672167"/>
                <a:gd name="connsiteX159" fmla="*/ 1918758 w 4782080"/>
                <a:gd name="connsiteY159" fmla="*/ 525463 h 1672167"/>
                <a:gd name="connsiteX160" fmla="*/ 1918758 w 4782080"/>
                <a:gd name="connsiteY160" fmla="*/ 590020 h 1672167"/>
                <a:gd name="connsiteX161" fmla="*/ 2095500 w 4782080"/>
                <a:gd name="connsiteY161" fmla="*/ 588433 h 1672167"/>
                <a:gd name="connsiteX162" fmla="*/ 2108200 w 4782080"/>
                <a:gd name="connsiteY162" fmla="*/ 601133 h 1672167"/>
                <a:gd name="connsiteX163" fmla="*/ 2226733 w 4782080"/>
                <a:gd name="connsiteY163" fmla="*/ 601133 h 1672167"/>
                <a:gd name="connsiteX164" fmla="*/ 2226733 w 4782080"/>
                <a:gd name="connsiteY164" fmla="*/ 630767 h 1672167"/>
                <a:gd name="connsiteX165" fmla="*/ 2281767 w 4782080"/>
                <a:gd name="connsiteY165" fmla="*/ 630767 h 1672167"/>
                <a:gd name="connsiteX166" fmla="*/ 2281767 w 4782080"/>
                <a:gd name="connsiteY166" fmla="*/ 668867 h 1672167"/>
                <a:gd name="connsiteX167" fmla="*/ 2328333 w 4782080"/>
                <a:gd name="connsiteY167" fmla="*/ 668867 h 1672167"/>
                <a:gd name="connsiteX168" fmla="*/ 2328333 w 4782080"/>
                <a:gd name="connsiteY168" fmla="*/ 711200 h 1672167"/>
                <a:gd name="connsiteX169" fmla="*/ 2442633 w 4782080"/>
                <a:gd name="connsiteY169" fmla="*/ 711200 h 1672167"/>
                <a:gd name="connsiteX170" fmla="*/ 2442633 w 4782080"/>
                <a:gd name="connsiteY170" fmla="*/ 732367 h 1672167"/>
                <a:gd name="connsiteX171" fmla="*/ 2468033 w 4782080"/>
                <a:gd name="connsiteY171" fmla="*/ 732367 h 1672167"/>
                <a:gd name="connsiteX172" fmla="*/ 2468033 w 4782080"/>
                <a:gd name="connsiteY172" fmla="*/ 753533 h 1672167"/>
                <a:gd name="connsiteX173" fmla="*/ 2582333 w 4782080"/>
                <a:gd name="connsiteY173" fmla="*/ 753533 h 1672167"/>
                <a:gd name="connsiteX174" fmla="*/ 2582333 w 4782080"/>
                <a:gd name="connsiteY174" fmla="*/ 787400 h 1672167"/>
                <a:gd name="connsiteX175" fmla="*/ 2616200 w 4782080"/>
                <a:gd name="connsiteY175" fmla="*/ 787400 h 1672167"/>
                <a:gd name="connsiteX176" fmla="*/ 2616200 w 4782080"/>
                <a:gd name="connsiteY176" fmla="*/ 821267 h 1672167"/>
                <a:gd name="connsiteX177" fmla="*/ 2679700 w 4782080"/>
                <a:gd name="connsiteY177" fmla="*/ 821267 h 1672167"/>
                <a:gd name="connsiteX178" fmla="*/ 2679700 w 4782080"/>
                <a:gd name="connsiteY178" fmla="*/ 821267 h 1672167"/>
                <a:gd name="connsiteX179" fmla="*/ 2679700 w 4782080"/>
                <a:gd name="connsiteY179" fmla="*/ 846667 h 1672167"/>
                <a:gd name="connsiteX180" fmla="*/ 2823633 w 4782080"/>
                <a:gd name="connsiteY180" fmla="*/ 846667 h 1672167"/>
                <a:gd name="connsiteX181" fmla="*/ 2823633 w 4782080"/>
                <a:gd name="connsiteY181" fmla="*/ 880533 h 1672167"/>
                <a:gd name="connsiteX182" fmla="*/ 2878667 w 4782080"/>
                <a:gd name="connsiteY182" fmla="*/ 880533 h 1672167"/>
                <a:gd name="connsiteX183" fmla="*/ 2878667 w 4782080"/>
                <a:gd name="connsiteY183" fmla="*/ 910167 h 1672167"/>
                <a:gd name="connsiteX184" fmla="*/ 2937933 w 4782080"/>
                <a:gd name="connsiteY184" fmla="*/ 910167 h 1672167"/>
                <a:gd name="connsiteX185" fmla="*/ 2937933 w 4782080"/>
                <a:gd name="connsiteY185" fmla="*/ 910167 h 1672167"/>
                <a:gd name="connsiteX186" fmla="*/ 2937933 w 4782080"/>
                <a:gd name="connsiteY186" fmla="*/ 931333 h 1672167"/>
                <a:gd name="connsiteX187" fmla="*/ 3022600 w 4782080"/>
                <a:gd name="connsiteY187" fmla="*/ 931333 h 1672167"/>
                <a:gd name="connsiteX188" fmla="*/ 3031067 w 4782080"/>
                <a:gd name="connsiteY188" fmla="*/ 939800 h 1672167"/>
                <a:gd name="connsiteX189" fmla="*/ 3099858 w 4782080"/>
                <a:gd name="connsiteY189" fmla="*/ 944562 h 1672167"/>
                <a:gd name="connsiteX190" fmla="*/ 3106208 w 4782080"/>
                <a:gd name="connsiteY190" fmla="*/ 993775 h 1672167"/>
                <a:gd name="connsiteX191" fmla="*/ 3221567 w 4782080"/>
                <a:gd name="connsiteY191" fmla="*/ 990600 h 1672167"/>
                <a:gd name="connsiteX192" fmla="*/ 3221567 w 4782080"/>
                <a:gd name="connsiteY192" fmla="*/ 990600 h 1672167"/>
                <a:gd name="connsiteX193" fmla="*/ 3221567 w 4782080"/>
                <a:gd name="connsiteY193" fmla="*/ 1024467 h 1672167"/>
                <a:gd name="connsiteX194" fmla="*/ 3339042 w 4782080"/>
                <a:gd name="connsiteY194" fmla="*/ 1026055 h 1672167"/>
                <a:gd name="connsiteX195" fmla="*/ 3340629 w 4782080"/>
                <a:gd name="connsiteY195" fmla="*/ 1087438 h 1672167"/>
                <a:gd name="connsiteX196" fmla="*/ 3416300 w 4782080"/>
                <a:gd name="connsiteY196" fmla="*/ 1089025 h 1672167"/>
                <a:gd name="connsiteX197" fmla="*/ 3427412 w 4782080"/>
                <a:gd name="connsiteY197" fmla="*/ 1126067 h 1672167"/>
                <a:gd name="connsiteX198" fmla="*/ 3467100 w 4782080"/>
                <a:gd name="connsiteY198" fmla="*/ 1126067 h 1672167"/>
                <a:gd name="connsiteX199" fmla="*/ 3462337 w 4782080"/>
                <a:gd name="connsiteY199" fmla="*/ 1154112 h 1672167"/>
                <a:gd name="connsiteX200" fmla="*/ 3602037 w 4782080"/>
                <a:gd name="connsiteY200" fmla="*/ 1154113 h 1672167"/>
                <a:gd name="connsiteX201" fmla="*/ 3602038 w 4782080"/>
                <a:gd name="connsiteY201" fmla="*/ 1170517 h 1672167"/>
                <a:gd name="connsiteX202" fmla="*/ 3643313 w 4782080"/>
                <a:gd name="connsiteY202" fmla="*/ 1168400 h 1672167"/>
                <a:gd name="connsiteX203" fmla="*/ 3648076 w 4782080"/>
                <a:gd name="connsiteY203" fmla="*/ 1192212 h 1672167"/>
                <a:gd name="connsiteX204" fmla="*/ 3992033 w 4782080"/>
                <a:gd name="connsiteY204" fmla="*/ 1189567 h 1672167"/>
                <a:gd name="connsiteX205" fmla="*/ 3992033 w 4782080"/>
                <a:gd name="connsiteY205" fmla="*/ 1213908 h 1672167"/>
                <a:gd name="connsiteX206" fmla="*/ 4463521 w 4782080"/>
                <a:gd name="connsiteY206" fmla="*/ 1212321 h 1672167"/>
                <a:gd name="connsiteX207" fmla="*/ 4461933 w 4782080"/>
                <a:gd name="connsiteY207" fmla="*/ 1249892 h 1672167"/>
                <a:gd name="connsiteX208" fmla="*/ 4782080 w 4782080"/>
                <a:gd name="connsiteY208" fmla="*/ 1256242 h 1672167"/>
                <a:gd name="connsiteX209" fmla="*/ 4779433 w 4782080"/>
                <a:gd name="connsiteY209" fmla="*/ 1672167 h 1672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4782080" h="1672167">
                  <a:moveTo>
                    <a:pt x="4779433" y="1672167"/>
                  </a:moveTo>
                  <a:lnTo>
                    <a:pt x="4461933" y="1672167"/>
                  </a:lnTo>
                  <a:lnTo>
                    <a:pt x="4461933" y="1621367"/>
                  </a:lnTo>
                  <a:lnTo>
                    <a:pt x="3987800" y="1621367"/>
                  </a:lnTo>
                  <a:lnTo>
                    <a:pt x="3987800" y="1591733"/>
                  </a:lnTo>
                  <a:lnTo>
                    <a:pt x="3653367" y="1591733"/>
                  </a:lnTo>
                  <a:lnTo>
                    <a:pt x="3653367" y="1570567"/>
                  </a:lnTo>
                  <a:lnTo>
                    <a:pt x="3589867" y="1570567"/>
                  </a:lnTo>
                  <a:lnTo>
                    <a:pt x="3589867" y="1549400"/>
                  </a:lnTo>
                  <a:lnTo>
                    <a:pt x="3496733" y="1549400"/>
                  </a:lnTo>
                  <a:lnTo>
                    <a:pt x="3496733" y="1532467"/>
                  </a:lnTo>
                  <a:lnTo>
                    <a:pt x="3488266" y="1524000"/>
                  </a:lnTo>
                  <a:lnTo>
                    <a:pt x="3488266" y="1515533"/>
                  </a:lnTo>
                  <a:lnTo>
                    <a:pt x="3420533" y="1515533"/>
                  </a:lnTo>
                  <a:lnTo>
                    <a:pt x="3420533" y="1515533"/>
                  </a:lnTo>
                  <a:lnTo>
                    <a:pt x="3420533" y="1490133"/>
                  </a:lnTo>
                  <a:lnTo>
                    <a:pt x="3373967" y="1490133"/>
                  </a:lnTo>
                  <a:lnTo>
                    <a:pt x="3373967" y="1477433"/>
                  </a:lnTo>
                  <a:lnTo>
                    <a:pt x="3373967" y="1477433"/>
                  </a:lnTo>
                  <a:lnTo>
                    <a:pt x="3348567" y="1452033"/>
                  </a:lnTo>
                  <a:lnTo>
                    <a:pt x="3306233" y="1452033"/>
                  </a:lnTo>
                  <a:lnTo>
                    <a:pt x="3306233" y="1426633"/>
                  </a:lnTo>
                  <a:lnTo>
                    <a:pt x="3276600" y="1426633"/>
                  </a:lnTo>
                  <a:lnTo>
                    <a:pt x="3268133" y="1418166"/>
                  </a:lnTo>
                  <a:lnTo>
                    <a:pt x="3230033" y="1418166"/>
                  </a:lnTo>
                  <a:lnTo>
                    <a:pt x="3230033" y="1375833"/>
                  </a:lnTo>
                  <a:lnTo>
                    <a:pt x="3166533" y="1375833"/>
                  </a:lnTo>
                  <a:lnTo>
                    <a:pt x="3166533" y="1375833"/>
                  </a:lnTo>
                  <a:lnTo>
                    <a:pt x="3166533" y="1350433"/>
                  </a:lnTo>
                  <a:lnTo>
                    <a:pt x="3119967" y="1350433"/>
                  </a:lnTo>
                  <a:lnTo>
                    <a:pt x="3119967" y="1316567"/>
                  </a:lnTo>
                  <a:lnTo>
                    <a:pt x="3064933" y="1316567"/>
                  </a:lnTo>
                  <a:lnTo>
                    <a:pt x="3064933" y="1299633"/>
                  </a:lnTo>
                  <a:lnTo>
                    <a:pt x="3009900" y="1299633"/>
                  </a:lnTo>
                  <a:lnTo>
                    <a:pt x="3009900" y="1291167"/>
                  </a:lnTo>
                  <a:lnTo>
                    <a:pt x="2954867" y="1291167"/>
                  </a:lnTo>
                  <a:lnTo>
                    <a:pt x="2954867" y="1265767"/>
                  </a:lnTo>
                  <a:lnTo>
                    <a:pt x="2878667" y="1265767"/>
                  </a:lnTo>
                  <a:lnTo>
                    <a:pt x="2878667" y="1236133"/>
                  </a:lnTo>
                  <a:lnTo>
                    <a:pt x="2810933" y="1236133"/>
                  </a:lnTo>
                  <a:lnTo>
                    <a:pt x="2810933" y="1210733"/>
                  </a:lnTo>
                  <a:lnTo>
                    <a:pt x="2717800" y="1210733"/>
                  </a:lnTo>
                  <a:lnTo>
                    <a:pt x="2717800" y="1202267"/>
                  </a:lnTo>
                  <a:lnTo>
                    <a:pt x="2662767" y="1202267"/>
                  </a:lnTo>
                  <a:lnTo>
                    <a:pt x="2662767" y="1202267"/>
                  </a:lnTo>
                  <a:lnTo>
                    <a:pt x="2637367" y="1176867"/>
                  </a:lnTo>
                  <a:lnTo>
                    <a:pt x="2637367" y="1143000"/>
                  </a:lnTo>
                  <a:lnTo>
                    <a:pt x="2603500" y="1143000"/>
                  </a:lnTo>
                  <a:lnTo>
                    <a:pt x="2603500" y="1113367"/>
                  </a:lnTo>
                  <a:lnTo>
                    <a:pt x="2514600" y="1113367"/>
                  </a:lnTo>
                  <a:lnTo>
                    <a:pt x="2514600" y="1096433"/>
                  </a:lnTo>
                  <a:lnTo>
                    <a:pt x="2472267" y="1096433"/>
                  </a:lnTo>
                  <a:lnTo>
                    <a:pt x="2472267" y="1058333"/>
                  </a:lnTo>
                  <a:lnTo>
                    <a:pt x="2472267" y="1058333"/>
                  </a:lnTo>
                  <a:lnTo>
                    <a:pt x="2459567" y="1045633"/>
                  </a:lnTo>
                  <a:lnTo>
                    <a:pt x="2370667" y="1045633"/>
                  </a:lnTo>
                  <a:lnTo>
                    <a:pt x="2341033" y="1045633"/>
                  </a:lnTo>
                  <a:lnTo>
                    <a:pt x="2341033" y="994833"/>
                  </a:lnTo>
                  <a:lnTo>
                    <a:pt x="2278592" y="994833"/>
                  </a:lnTo>
                  <a:lnTo>
                    <a:pt x="2286000" y="977900"/>
                  </a:lnTo>
                  <a:lnTo>
                    <a:pt x="2209800" y="977900"/>
                  </a:lnTo>
                  <a:lnTo>
                    <a:pt x="2209800" y="939800"/>
                  </a:lnTo>
                  <a:lnTo>
                    <a:pt x="2192867" y="939800"/>
                  </a:lnTo>
                  <a:lnTo>
                    <a:pt x="2192867" y="905933"/>
                  </a:lnTo>
                  <a:lnTo>
                    <a:pt x="1921933" y="905933"/>
                  </a:lnTo>
                  <a:lnTo>
                    <a:pt x="1921933" y="855133"/>
                  </a:lnTo>
                  <a:lnTo>
                    <a:pt x="1879600" y="855133"/>
                  </a:lnTo>
                  <a:lnTo>
                    <a:pt x="1892300" y="842433"/>
                  </a:lnTo>
                  <a:lnTo>
                    <a:pt x="1794933" y="842433"/>
                  </a:lnTo>
                  <a:lnTo>
                    <a:pt x="1794933" y="842433"/>
                  </a:lnTo>
                  <a:lnTo>
                    <a:pt x="1794933" y="804333"/>
                  </a:lnTo>
                  <a:lnTo>
                    <a:pt x="1765300" y="804333"/>
                  </a:lnTo>
                  <a:lnTo>
                    <a:pt x="1765300" y="787400"/>
                  </a:lnTo>
                  <a:lnTo>
                    <a:pt x="1583267" y="787400"/>
                  </a:lnTo>
                  <a:lnTo>
                    <a:pt x="1583267" y="762000"/>
                  </a:lnTo>
                  <a:lnTo>
                    <a:pt x="1468967" y="762000"/>
                  </a:lnTo>
                  <a:lnTo>
                    <a:pt x="1468967" y="749300"/>
                  </a:lnTo>
                  <a:lnTo>
                    <a:pt x="1380067" y="749300"/>
                  </a:lnTo>
                  <a:lnTo>
                    <a:pt x="1380067" y="694267"/>
                  </a:lnTo>
                  <a:lnTo>
                    <a:pt x="1278467" y="694267"/>
                  </a:lnTo>
                  <a:lnTo>
                    <a:pt x="1278467" y="660400"/>
                  </a:lnTo>
                  <a:lnTo>
                    <a:pt x="1253067" y="660400"/>
                  </a:lnTo>
                  <a:lnTo>
                    <a:pt x="1249892" y="612246"/>
                  </a:lnTo>
                  <a:lnTo>
                    <a:pt x="1210733" y="613833"/>
                  </a:lnTo>
                  <a:lnTo>
                    <a:pt x="1177396" y="592666"/>
                  </a:lnTo>
                  <a:lnTo>
                    <a:pt x="1117600" y="579967"/>
                  </a:lnTo>
                  <a:cubicBezTo>
                    <a:pt x="1117600" y="570266"/>
                    <a:pt x="1117599" y="555802"/>
                    <a:pt x="1117599" y="546101"/>
                  </a:cubicBezTo>
                  <a:lnTo>
                    <a:pt x="1032933" y="546100"/>
                  </a:lnTo>
                  <a:lnTo>
                    <a:pt x="1032933" y="516467"/>
                  </a:lnTo>
                  <a:lnTo>
                    <a:pt x="990600" y="516467"/>
                  </a:lnTo>
                  <a:lnTo>
                    <a:pt x="990600" y="516467"/>
                  </a:lnTo>
                  <a:lnTo>
                    <a:pt x="990600" y="495300"/>
                  </a:lnTo>
                  <a:lnTo>
                    <a:pt x="895880" y="498475"/>
                  </a:lnTo>
                  <a:lnTo>
                    <a:pt x="889000" y="469901"/>
                  </a:lnTo>
                  <a:lnTo>
                    <a:pt x="795867" y="469901"/>
                  </a:lnTo>
                  <a:lnTo>
                    <a:pt x="795867" y="427567"/>
                  </a:lnTo>
                  <a:lnTo>
                    <a:pt x="753533" y="427567"/>
                  </a:lnTo>
                  <a:lnTo>
                    <a:pt x="753533" y="393700"/>
                  </a:lnTo>
                  <a:lnTo>
                    <a:pt x="740833" y="393700"/>
                  </a:lnTo>
                  <a:lnTo>
                    <a:pt x="740833" y="372533"/>
                  </a:lnTo>
                  <a:lnTo>
                    <a:pt x="617009" y="377296"/>
                  </a:lnTo>
                  <a:lnTo>
                    <a:pt x="606425" y="338666"/>
                  </a:lnTo>
                  <a:lnTo>
                    <a:pt x="572558" y="319616"/>
                  </a:lnTo>
                  <a:lnTo>
                    <a:pt x="537633" y="300567"/>
                  </a:lnTo>
                  <a:lnTo>
                    <a:pt x="508000" y="300567"/>
                  </a:lnTo>
                  <a:lnTo>
                    <a:pt x="508000" y="300567"/>
                  </a:lnTo>
                  <a:lnTo>
                    <a:pt x="500063" y="259292"/>
                  </a:lnTo>
                  <a:lnTo>
                    <a:pt x="446088" y="261408"/>
                  </a:lnTo>
                  <a:cubicBezTo>
                    <a:pt x="446441" y="253471"/>
                    <a:pt x="445206" y="255058"/>
                    <a:pt x="445559" y="247121"/>
                  </a:cubicBezTo>
                  <a:lnTo>
                    <a:pt x="328084" y="242888"/>
                  </a:lnTo>
                  <a:lnTo>
                    <a:pt x="319088" y="223838"/>
                  </a:lnTo>
                  <a:lnTo>
                    <a:pt x="174625" y="220662"/>
                  </a:lnTo>
                  <a:lnTo>
                    <a:pt x="180975" y="184680"/>
                  </a:lnTo>
                  <a:lnTo>
                    <a:pt x="97367" y="186267"/>
                  </a:lnTo>
                  <a:lnTo>
                    <a:pt x="97367" y="143933"/>
                  </a:lnTo>
                  <a:lnTo>
                    <a:pt x="80433" y="143933"/>
                  </a:lnTo>
                  <a:lnTo>
                    <a:pt x="80433" y="97367"/>
                  </a:lnTo>
                  <a:lnTo>
                    <a:pt x="55033" y="97367"/>
                  </a:lnTo>
                  <a:lnTo>
                    <a:pt x="55033" y="33867"/>
                  </a:lnTo>
                  <a:lnTo>
                    <a:pt x="0" y="33867"/>
                  </a:lnTo>
                  <a:lnTo>
                    <a:pt x="0" y="0"/>
                  </a:lnTo>
                  <a:lnTo>
                    <a:pt x="88900" y="0"/>
                  </a:lnTo>
                  <a:lnTo>
                    <a:pt x="93663" y="55033"/>
                  </a:lnTo>
                  <a:lnTo>
                    <a:pt x="153987" y="53446"/>
                  </a:lnTo>
                  <a:lnTo>
                    <a:pt x="163513" y="87313"/>
                  </a:lnTo>
                  <a:lnTo>
                    <a:pt x="334433" y="88900"/>
                  </a:lnTo>
                  <a:lnTo>
                    <a:pt x="461433" y="88900"/>
                  </a:lnTo>
                  <a:lnTo>
                    <a:pt x="461433" y="118533"/>
                  </a:lnTo>
                  <a:cubicBezTo>
                    <a:pt x="489655" y="119062"/>
                    <a:pt x="516290" y="114828"/>
                    <a:pt x="546100" y="120120"/>
                  </a:cubicBezTo>
                  <a:cubicBezTo>
                    <a:pt x="546100" y="127705"/>
                    <a:pt x="549274" y="138464"/>
                    <a:pt x="549274" y="146049"/>
                  </a:cubicBezTo>
                  <a:lnTo>
                    <a:pt x="623358" y="142875"/>
                  </a:lnTo>
                  <a:lnTo>
                    <a:pt x="626533" y="173567"/>
                  </a:lnTo>
                  <a:lnTo>
                    <a:pt x="728133" y="173567"/>
                  </a:lnTo>
                  <a:lnTo>
                    <a:pt x="728133" y="198967"/>
                  </a:lnTo>
                  <a:lnTo>
                    <a:pt x="791633" y="198967"/>
                  </a:lnTo>
                  <a:lnTo>
                    <a:pt x="804333" y="231775"/>
                  </a:lnTo>
                  <a:lnTo>
                    <a:pt x="881063" y="231775"/>
                  </a:lnTo>
                  <a:lnTo>
                    <a:pt x="889000" y="254000"/>
                  </a:lnTo>
                  <a:lnTo>
                    <a:pt x="977900" y="254000"/>
                  </a:lnTo>
                  <a:lnTo>
                    <a:pt x="977900" y="287867"/>
                  </a:lnTo>
                  <a:lnTo>
                    <a:pt x="1037167" y="287867"/>
                  </a:lnTo>
                  <a:lnTo>
                    <a:pt x="1037167" y="304800"/>
                  </a:lnTo>
                  <a:lnTo>
                    <a:pt x="1087967" y="304800"/>
                  </a:lnTo>
                  <a:lnTo>
                    <a:pt x="1087967" y="317500"/>
                  </a:lnTo>
                  <a:lnTo>
                    <a:pt x="1164167" y="317500"/>
                  </a:lnTo>
                  <a:lnTo>
                    <a:pt x="1164167" y="347133"/>
                  </a:lnTo>
                  <a:lnTo>
                    <a:pt x="1223433" y="347133"/>
                  </a:lnTo>
                  <a:lnTo>
                    <a:pt x="1223433" y="376767"/>
                  </a:lnTo>
                  <a:lnTo>
                    <a:pt x="1265767" y="376767"/>
                  </a:lnTo>
                  <a:lnTo>
                    <a:pt x="1265767" y="376767"/>
                  </a:lnTo>
                  <a:lnTo>
                    <a:pt x="1267354" y="404283"/>
                  </a:lnTo>
                  <a:lnTo>
                    <a:pt x="1367895" y="404283"/>
                  </a:lnTo>
                  <a:cubicBezTo>
                    <a:pt x="1367895" y="419453"/>
                    <a:pt x="1375834" y="428272"/>
                    <a:pt x="1375834" y="443442"/>
                  </a:cubicBezTo>
                  <a:lnTo>
                    <a:pt x="1480608" y="445029"/>
                  </a:lnTo>
                  <a:lnTo>
                    <a:pt x="1477961" y="472017"/>
                  </a:lnTo>
                  <a:lnTo>
                    <a:pt x="1603375" y="473075"/>
                  </a:lnTo>
                  <a:lnTo>
                    <a:pt x="1616075" y="484187"/>
                  </a:lnTo>
                  <a:lnTo>
                    <a:pt x="1744663" y="481015"/>
                  </a:lnTo>
                  <a:lnTo>
                    <a:pt x="1757362" y="523875"/>
                  </a:lnTo>
                  <a:lnTo>
                    <a:pt x="1918758" y="525463"/>
                  </a:lnTo>
                  <a:cubicBezTo>
                    <a:pt x="1918229" y="546453"/>
                    <a:pt x="1919287" y="569030"/>
                    <a:pt x="1918758" y="590020"/>
                  </a:cubicBezTo>
                  <a:lnTo>
                    <a:pt x="2095500" y="588433"/>
                  </a:lnTo>
                  <a:lnTo>
                    <a:pt x="2108200" y="601133"/>
                  </a:lnTo>
                  <a:lnTo>
                    <a:pt x="2226733" y="601133"/>
                  </a:lnTo>
                  <a:lnTo>
                    <a:pt x="2226733" y="630767"/>
                  </a:lnTo>
                  <a:lnTo>
                    <a:pt x="2281767" y="630767"/>
                  </a:lnTo>
                  <a:lnTo>
                    <a:pt x="2281767" y="668867"/>
                  </a:lnTo>
                  <a:lnTo>
                    <a:pt x="2328333" y="668867"/>
                  </a:lnTo>
                  <a:lnTo>
                    <a:pt x="2328333" y="711200"/>
                  </a:lnTo>
                  <a:lnTo>
                    <a:pt x="2442633" y="711200"/>
                  </a:lnTo>
                  <a:lnTo>
                    <a:pt x="2442633" y="732367"/>
                  </a:lnTo>
                  <a:lnTo>
                    <a:pt x="2468033" y="732367"/>
                  </a:lnTo>
                  <a:lnTo>
                    <a:pt x="2468033" y="753533"/>
                  </a:lnTo>
                  <a:lnTo>
                    <a:pt x="2582333" y="753533"/>
                  </a:lnTo>
                  <a:lnTo>
                    <a:pt x="2582333" y="787400"/>
                  </a:lnTo>
                  <a:lnTo>
                    <a:pt x="2616200" y="787400"/>
                  </a:lnTo>
                  <a:lnTo>
                    <a:pt x="2616200" y="821267"/>
                  </a:lnTo>
                  <a:lnTo>
                    <a:pt x="2679700" y="821267"/>
                  </a:lnTo>
                  <a:lnTo>
                    <a:pt x="2679700" y="821267"/>
                  </a:lnTo>
                  <a:lnTo>
                    <a:pt x="2679700" y="846667"/>
                  </a:lnTo>
                  <a:lnTo>
                    <a:pt x="2823633" y="846667"/>
                  </a:lnTo>
                  <a:lnTo>
                    <a:pt x="2823633" y="880533"/>
                  </a:lnTo>
                  <a:lnTo>
                    <a:pt x="2878667" y="880533"/>
                  </a:lnTo>
                  <a:lnTo>
                    <a:pt x="2878667" y="910167"/>
                  </a:lnTo>
                  <a:lnTo>
                    <a:pt x="2937933" y="910167"/>
                  </a:lnTo>
                  <a:lnTo>
                    <a:pt x="2937933" y="910167"/>
                  </a:lnTo>
                  <a:lnTo>
                    <a:pt x="2937933" y="931333"/>
                  </a:lnTo>
                  <a:lnTo>
                    <a:pt x="3022600" y="931333"/>
                  </a:lnTo>
                  <a:lnTo>
                    <a:pt x="3031067" y="939800"/>
                  </a:lnTo>
                  <a:lnTo>
                    <a:pt x="3099858" y="944562"/>
                  </a:lnTo>
                  <a:lnTo>
                    <a:pt x="3106208" y="993775"/>
                  </a:lnTo>
                  <a:lnTo>
                    <a:pt x="3221567" y="990600"/>
                  </a:lnTo>
                  <a:lnTo>
                    <a:pt x="3221567" y="990600"/>
                  </a:lnTo>
                  <a:lnTo>
                    <a:pt x="3221567" y="1024467"/>
                  </a:lnTo>
                  <a:lnTo>
                    <a:pt x="3339042" y="1026055"/>
                  </a:lnTo>
                  <a:lnTo>
                    <a:pt x="3340629" y="1087438"/>
                  </a:lnTo>
                  <a:lnTo>
                    <a:pt x="3416300" y="1089025"/>
                  </a:lnTo>
                  <a:lnTo>
                    <a:pt x="3427412" y="1126067"/>
                  </a:lnTo>
                  <a:lnTo>
                    <a:pt x="3467100" y="1126067"/>
                  </a:lnTo>
                  <a:lnTo>
                    <a:pt x="3462337" y="1154112"/>
                  </a:lnTo>
                  <a:lnTo>
                    <a:pt x="3602037" y="1154113"/>
                  </a:lnTo>
                  <a:cubicBezTo>
                    <a:pt x="3602037" y="1159581"/>
                    <a:pt x="3602038" y="1165049"/>
                    <a:pt x="3602038" y="1170517"/>
                  </a:cubicBezTo>
                  <a:lnTo>
                    <a:pt x="3643313" y="1168400"/>
                  </a:lnTo>
                  <a:lnTo>
                    <a:pt x="3648076" y="1192212"/>
                  </a:lnTo>
                  <a:lnTo>
                    <a:pt x="3992033" y="1189567"/>
                  </a:lnTo>
                  <a:lnTo>
                    <a:pt x="3992033" y="1213908"/>
                  </a:lnTo>
                  <a:lnTo>
                    <a:pt x="4463521" y="1212321"/>
                  </a:lnTo>
                  <a:cubicBezTo>
                    <a:pt x="4462992" y="1230136"/>
                    <a:pt x="4462462" y="1232077"/>
                    <a:pt x="4461933" y="1249892"/>
                  </a:cubicBezTo>
                  <a:lnTo>
                    <a:pt x="4782080" y="1256242"/>
                  </a:lnTo>
                  <a:cubicBezTo>
                    <a:pt x="4781198" y="1394884"/>
                    <a:pt x="4780315" y="1533525"/>
                    <a:pt x="4779433" y="1672167"/>
                  </a:cubicBezTo>
                  <a:close/>
                </a:path>
              </a:pathLst>
            </a:custGeom>
            <a:solidFill>
              <a:schemeClr val="accent2">
                <a:alpha val="2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 name="Freeform: Shape 77">
              <a:extLst>
                <a:ext uri="{FF2B5EF4-FFF2-40B4-BE49-F238E27FC236}">
                  <a16:creationId xmlns:a16="http://schemas.microsoft.com/office/drawing/2014/main" id="{7025DF3A-D589-D646-865C-460A09CE9D10}"/>
                </a:ext>
              </a:extLst>
            </p:cNvPr>
            <p:cNvSpPr/>
            <p:nvPr/>
          </p:nvSpPr>
          <p:spPr bwMode="auto">
            <a:xfrm>
              <a:off x="7146925" y="1974850"/>
              <a:ext cx="4749800" cy="1720850"/>
            </a:xfrm>
            <a:custGeom>
              <a:avLst/>
              <a:gdLst>
                <a:gd name="connsiteX0" fmla="*/ 4749800 w 4749800"/>
                <a:gd name="connsiteY0" fmla="*/ 1720850 h 1720850"/>
                <a:gd name="connsiteX1" fmla="*/ 4679950 w 4749800"/>
                <a:gd name="connsiteY1" fmla="*/ 1720850 h 1720850"/>
                <a:gd name="connsiteX2" fmla="*/ 4679950 w 4749800"/>
                <a:gd name="connsiteY2" fmla="*/ 1682750 h 1720850"/>
                <a:gd name="connsiteX3" fmla="*/ 3873500 w 4749800"/>
                <a:gd name="connsiteY3" fmla="*/ 1682750 h 1720850"/>
                <a:gd name="connsiteX4" fmla="*/ 3873500 w 4749800"/>
                <a:gd name="connsiteY4" fmla="*/ 1666875 h 1720850"/>
                <a:gd name="connsiteX5" fmla="*/ 3714750 w 4749800"/>
                <a:gd name="connsiteY5" fmla="*/ 1666875 h 1720850"/>
                <a:gd name="connsiteX6" fmla="*/ 3714750 w 4749800"/>
                <a:gd name="connsiteY6" fmla="*/ 1647825 h 1720850"/>
                <a:gd name="connsiteX7" fmla="*/ 3613150 w 4749800"/>
                <a:gd name="connsiteY7" fmla="*/ 1647825 h 1720850"/>
                <a:gd name="connsiteX8" fmla="*/ 3613150 w 4749800"/>
                <a:gd name="connsiteY8" fmla="*/ 1635125 h 1720850"/>
                <a:gd name="connsiteX9" fmla="*/ 3559175 w 4749800"/>
                <a:gd name="connsiteY9" fmla="*/ 1635125 h 1720850"/>
                <a:gd name="connsiteX10" fmla="*/ 3559175 w 4749800"/>
                <a:gd name="connsiteY10" fmla="*/ 1597025 h 1720850"/>
                <a:gd name="connsiteX11" fmla="*/ 3559175 w 4749800"/>
                <a:gd name="connsiteY11" fmla="*/ 1597025 h 1720850"/>
                <a:gd name="connsiteX12" fmla="*/ 3559175 w 4749800"/>
                <a:gd name="connsiteY12" fmla="*/ 1597025 h 1720850"/>
                <a:gd name="connsiteX13" fmla="*/ 3530600 w 4749800"/>
                <a:gd name="connsiteY13" fmla="*/ 1597025 h 1720850"/>
                <a:gd name="connsiteX14" fmla="*/ 3530600 w 4749800"/>
                <a:gd name="connsiteY14" fmla="*/ 1562100 h 1720850"/>
                <a:gd name="connsiteX15" fmla="*/ 3492500 w 4749800"/>
                <a:gd name="connsiteY15" fmla="*/ 1562100 h 1720850"/>
                <a:gd name="connsiteX16" fmla="*/ 3492500 w 4749800"/>
                <a:gd name="connsiteY16" fmla="*/ 1514475 h 1720850"/>
                <a:gd name="connsiteX17" fmla="*/ 3365500 w 4749800"/>
                <a:gd name="connsiteY17" fmla="*/ 1514475 h 1720850"/>
                <a:gd name="connsiteX18" fmla="*/ 3365500 w 4749800"/>
                <a:gd name="connsiteY18" fmla="*/ 1514475 h 1720850"/>
                <a:gd name="connsiteX19" fmla="*/ 3365500 w 4749800"/>
                <a:gd name="connsiteY19" fmla="*/ 1514475 h 1720850"/>
                <a:gd name="connsiteX20" fmla="*/ 3346450 w 4749800"/>
                <a:gd name="connsiteY20" fmla="*/ 1495425 h 1720850"/>
                <a:gd name="connsiteX21" fmla="*/ 3308350 w 4749800"/>
                <a:gd name="connsiteY21" fmla="*/ 1495425 h 1720850"/>
                <a:gd name="connsiteX22" fmla="*/ 3308350 w 4749800"/>
                <a:gd name="connsiteY22" fmla="*/ 1473200 h 1720850"/>
                <a:gd name="connsiteX23" fmla="*/ 3178175 w 4749800"/>
                <a:gd name="connsiteY23" fmla="*/ 1473200 h 1720850"/>
                <a:gd name="connsiteX24" fmla="*/ 3178175 w 4749800"/>
                <a:gd name="connsiteY24" fmla="*/ 1473200 h 1720850"/>
                <a:gd name="connsiteX25" fmla="*/ 3155950 w 4749800"/>
                <a:gd name="connsiteY25" fmla="*/ 1450975 h 1720850"/>
                <a:gd name="connsiteX26" fmla="*/ 3124200 w 4749800"/>
                <a:gd name="connsiteY26" fmla="*/ 1450975 h 1720850"/>
                <a:gd name="connsiteX27" fmla="*/ 3124200 w 4749800"/>
                <a:gd name="connsiteY27" fmla="*/ 1428750 h 1720850"/>
                <a:gd name="connsiteX28" fmla="*/ 3038475 w 4749800"/>
                <a:gd name="connsiteY28" fmla="*/ 1428750 h 1720850"/>
                <a:gd name="connsiteX29" fmla="*/ 3038475 w 4749800"/>
                <a:gd name="connsiteY29" fmla="*/ 1406525 h 1720850"/>
                <a:gd name="connsiteX30" fmla="*/ 2895600 w 4749800"/>
                <a:gd name="connsiteY30" fmla="*/ 1406525 h 1720850"/>
                <a:gd name="connsiteX31" fmla="*/ 2870200 w 4749800"/>
                <a:gd name="connsiteY31" fmla="*/ 1381125 h 1720850"/>
                <a:gd name="connsiteX32" fmla="*/ 2803525 w 4749800"/>
                <a:gd name="connsiteY32" fmla="*/ 1381125 h 1720850"/>
                <a:gd name="connsiteX33" fmla="*/ 2803525 w 4749800"/>
                <a:gd name="connsiteY33" fmla="*/ 1346200 h 1720850"/>
                <a:gd name="connsiteX34" fmla="*/ 2790825 w 4749800"/>
                <a:gd name="connsiteY34" fmla="*/ 1346200 h 1720850"/>
                <a:gd name="connsiteX35" fmla="*/ 2790825 w 4749800"/>
                <a:gd name="connsiteY35" fmla="*/ 1304925 h 1720850"/>
                <a:gd name="connsiteX36" fmla="*/ 2647950 w 4749800"/>
                <a:gd name="connsiteY36" fmla="*/ 1304925 h 1720850"/>
                <a:gd name="connsiteX37" fmla="*/ 2638425 w 4749800"/>
                <a:gd name="connsiteY37" fmla="*/ 1279525 h 1720850"/>
                <a:gd name="connsiteX38" fmla="*/ 2593975 w 4749800"/>
                <a:gd name="connsiteY38" fmla="*/ 1279525 h 1720850"/>
                <a:gd name="connsiteX39" fmla="*/ 2584450 w 4749800"/>
                <a:gd name="connsiteY39" fmla="*/ 1270000 h 1720850"/>
                <a:gd name="connsiteX40" fmla="*/ 2565400 w 4749800"/>
                <a:gd name="connsiteY40" fmla="*/ 1270000 h 1720850"/>
                <a:gd name="connsiteX41" fmla="*/ 2536825 w 4749800"/>
                <a:gd name="connsiteY41" fmla="*/ 1241425 h 1720850"/>
                <a:gd name="connsiteX42" fmla="*/ 2486025 w 4749800"/>
                <a:gd name="connsiteY42" fmla="*/ 1241425 h 1720850"/>
                <a:gd name="connsiteX43" fmla="*/ 2447925 w 4749800"/>
                <a:gd name="connsiteY43" fmla="*/ 1203325 h 1720850"/>
                <a:gd name="connsiteX44" fmla="*/ 2413000 w 4749800"/>
                <a:gd name="connsiteY44" fmla="*/ 1203325 h 1720850"/>
                <a:gd name="connsiteX45" fmla="*/ 2413000 w 4749800"/>
                <a:gd name="connsiteY45" fmla="*/ 1152525 h 1720850"/>
                <a:gd name="connsiteX46" fmla="*/ 2362200 w 4749800"/>
                <a:gd name="connsiteY46" fmla="*/ 1152525 h 1720850"/>
                <a:gd name="connsiteX47" fmla="*/ 2362200 w 4749800"/>
                <a:gd name="connsiteY47" fmla="*/ 1133475 h 1720850"/>
                <a:gd name="connsiteX48" fmla="*/ 2308225 w 4749800"/>
                <a:gd name="connsiteY48" fmla="*/ 1133475 h 1720850"/>
                <a:gd name="connsiteX49" fmla="*/ 2308225 w 4749800"/>
                <a:gd name="connsiteY49" fmla="*/ 1133475 h 1720850"/>
                <a:gd name="connsiteX50" fmla="*/ 2263775 w 4749800"/>
                <a:gd name="connsiteY50" fmla="*/ 1133475 h 1720850"/>
                <a:gd name="connsiteX51" fmla="*/ 2235200 w 4749800"/>
                <a:gd name="connsiteY51" fmla="*/ 1104900 h 1720850"/>
                <a:gd name="connsiteX52" fmla="*/ 2174875 w 4749800"/>
                <a:gd name="connsiteY52" fmla="*/ 1104900 h 1720850"/>
                <a:gd name="connsiteX53" fmla="*/ 2124075 w 4749800"/>
                <a:gd name="connsiteY53" fmla="*/ 1054100 h 1720850"/>
                <a:gd name="connsiteX54" fmla="*/ 2082800 w 4749800"/>
                <a:gd name="connsiteY54" fmla="*/ 1054100 h 1720850"/>
                <a:gd name="connsiteX55" fmla="*/ 2070100 w 4749800"/>
                <a:gd name="connsiteY55" fmla="*/ 1041400 h 1720850"/>
                <a:gd name="connsiteX56" fmla="*/ 1885950 w 4749800"/>
                <a:gd name="connsiteY56" fmla="*/ 1054100 h 1720850"/>
                <a:gd name="connsiteX57" fmla="*/ 1885950 w 4749800"/>
                <a:gd name="connsiteY57" fmla="*/ 1009650 h 1720850"/>
                <a:gd name="connsiteX58" fmla="*/ 1784350 w 4749800"/>
                <a:gd name="connsiteY58" fmla="*/ 1009650 h 1720850"/>
                <a:gd name="connsiteX59" fmla="*/ 1752600 w 4749800"/>
                <a:gd name="connsiteY59" fmla="*/ 987425 h 1720850"/>
                <a:gd name="connsiteX60" fmla="*/ 1720850 w 4749800"/>
                <a:gd name="connsiteY60" fmla="*/ 987425 h 1720850"/>
                <a:gd name="connsiteX61" fmla="*/ 1720850 w 4749800"/>
                <a:gd name="connsiteY61" fmla="*/ 955675 h 1720850"/>
                <a:gd name="connsiteX62" fmla="*/ 1676400 w 4749800"/>
                <a:gd name="connsiteY62" fmla="*/ 955675 h 1720850"/>
                <a:gd name="connsiteX63" fmla="*/ 1660525 w 4749800"/>
                <a:gd name="connsiteY63" fmla="*/ 939800 h 1720850"/>
                <a:gd name="connsiteX64" fmla="*/ 1600200 w 4749800"/>
                <a:gd name="connsiteY64" fmla="*/ 939800 h 1720850"/>
                <a:gd name="connsiteX65" fmla="*/ 1600200 w 4749800"/>
                <a:gd name="connsiteY65" fmla="*/ 917575 h 1720850"/>
                <a:gd name="connsiteX66" fmla="*/ 1473200 w 4749800"/>
                <a:gd name="connsiteY66" fmla="*/ 917575 h 1720850"/>
                <a:gd name="connsiteX67" fmla="*/ 1444625 w 4749800"/>
                <a:gd name="connsiteY67" fmla="*/ 869950 h 1720850"/>
                <a:gd name="connsiteX68" fmla="*/ 1358900 w 4749800"/>
                <a:gd name="connsiteY68" fmla="*/ 869950 h 1720850"/>
                <a:gd name="connsiteX69" fmla="*/ 1358900 w 4749800"/>
                <a:gd name="connsiteY69" fmla="*/ 835025 h 1720850"/>
                <a:gd name="connsiteX70" fmla="*/ 1311275 w 4749800"/>
                <a:gd name="connsiteY70" fmla="*/ 835025 h 1720850"/>
                <a:gd name="connsiteX71" fmla="*/ 1282700 w 4749800"/>
                <a:gd name="connsiteY71" fmla="*/ 806450 h 1720850"/>
                <a:gd name="connsiteX72" fmla="*/ 1231900 w 4749800"/>
                <a:gd name="connsiteY72" fmla="*/ 806450 h 1720850"/>
                <a:gd name="connsiteX73" fmla="*/ 1231900 w 4749800"/>
                <a:gd name="connsiteY73" fmla="*/ 774700 h 1720850"/>
                <a:gd name="connsiteX74" fmla="*/ 1174750 w 4749800"/>
                <a:gd name="connsiteY74" fmla="*/ 774700 h 1720850"/>
                <a:gd name="connsiteX75" fmla="*/ 1174750 w 4749800"/>
                <a:gd name="connsiteY75" fmla="*/ 746125 h 1720850"/>
                <a:gd name="connsiteX76" fmla="*/ 1143000 w 4749800"/>
                <a:gd name="connsiteY76" fmla="*/ 746125 h 1720850"/>
                <a:gd name="connsiteX77" fmla="*/ 1143000 w 4749800"/>
                <a:gd name="connsiteY77" fmla="*/ 720725 h 1720850"/>
                <a:gd name="connsiteX78" fmla="*/ 1111250 w 4749800"/>
                <a:gd name="connsiteY78" fmla="*/ 720725 h 1720850"/>
                <a:gd name="connsiteX79" fmla="*/ 1111250 w 4749800"/>
                <a:gd name="connsiteY79" fmla="*/ 720725 h 1720850"/>
                <a:gd name="connsiteX80" fmla="*/ 1063625 w 4749800"/>
                <a:gd name="connsiteY80" fmla="*/ 720725 h 1720850"/>
                <a:gd name="connsiteX81" fmla="*/ 1063625 w 4749800"/>
                <a:gd name="connsiteY81" fmla="*/ 685800 h 1720850"/>
                <a:gd name="connsiteX82" fmla="*/ 1063625 w 4749800"/>
                <a:gd name="connsiteY82" fmla="*/ 685800 h 1720850"/>
                <a:gd name="connsiteX83" fmla="*/ 1006475 w 4749800"/>
                <a:gd name="connsiteY83" fmla="*/ 641350 h 1720850"/>
                <a:gd name="connsiteX84" fmla="*/ 876300 w 4749800"/>
                <a:gd name="connsiteY84" fmla="*/ 641350 h 1720850"/>
                <a:gd name="connsiteX85" fmla="*/ 876300 w 4749800"/>
                <a:gd name="connsiteY85" fmla="*/ 603250 h 1720850"/>
                <a:gd name="connsiteX86" fmla="*/ 815975 w 4749800"/>
                <a:gd name="connsiteY86" fmla="*/ 603250 h 1720850"/>
                <a:gd name="connsiteX87" fmla="*/ 803275 w 4749800"/>
                <a:gd name="connsiteY87" fmla="*/ 546100 h 1720850"/>
                <a:gd name="connsiteX88" fmla="*/ 749300 w 4749800"/>
                <a:gd name="connsiteY88" fmla="*/ 546100 h 1720850"/>
                <a:gd name="connsiteX89" fmla="*/ 749300 w 4749800"/>
                <a:gd name="connsiteY89" fmla="*/ 523875 h 1720850"/>
                <a:gd name="connsiteX90" fmla="*/ 698500 w 4749800"/>
                <a:gd name="connsiteY90" fmla="*/ 523875 h 1720850"/>
                <a:gd name="connsiteX91" fmla="*/ 698500 w 4749800"/>
                <a:gd name="connsiteY91" fmla="*/ 495300 h 1720850"/>
                <a:gd name="connsiteX92" fmla="*/ 660400 w 4749800"/>
                <a:gd name="connsiteY92" fmla="*/ 495300 h 1720850"/>
                <a:gd name="connsiteX93" fmla="*/ 660400 w 4749800"/>
                <a:gd name="connsiteY93" fmla="*/ 469900 h 1720850"/>
                <a:gd name="connsiteX94" fmla="*/ 571500 w 4749800"/>
                <a:gd name="connsiteY94" fmla="*/ 469900 h 1720850"/>
                <a:gd name="connsiteX95" fmla="*/ 571500 w 4749800"/>
                <a:gd name="connsiteY95" fmla="*/ 425450 h 1720850"/>
                <a:gd name="connsiteX96" fmla="*/ 514350 w 4749800"/>
                <a:gd name="connsiteY96" fmla="*/ 425450 h 1720850"/>
                <a:gd name="connsiteX97" fmla="*/ 514350 w 4749800"/>
                <a:gd name="connsiteY97" fmla="*/ 400050 h 1720850"/>
                <a:gd name="connsiteX98" fmla="*/ 485775 w 4749800"/>
                <a:gd name="connsiteY98" fmla="*/ 400050 h 1720850"/>
                <a:gd name="connsiteX99" fmla="*/ 441325 w 4749800"/>
                <a:gd name="connsiteY99" fmla="*/ 317500 h 1720850"/>
                <a:gd name="connsiteX100" fmla="*/ 431800 w 4749800"/>
                <a:gd name="connsiteY100" fmla="*/ 307975 h 1720850"/>
                <a:gd name="connsiteX101" fmla="*/ 428625 w 4749800"/>
                <a:gd name="connsiteY101" fmla="*/ 282575 h 1720850"/>
                <a:gd name="connsiteX102" fmla="*/ 384175 w 4749800"/>
                <a:gd name="connsiteY102" fmla="*/ 282575 h 1720850"/>
                <a:gd name="connsiteX103" fmla="*/ 355600 w 4749800"/>
                <a:gd name="connsiteY103" fmla="*/ 209550 h 1720850"/>
                <a:gd name="connsiteX104" fmla="*/ 355600 w 4749800"/>
                <a:gd name="connsiteY104" fmla="*/ 171450 h 1720850"/>
                <a:gd name="connsiteX105" fmla="*/ 304800 w 4749800"/>
                <a:gd name="connsiteY105" fmla="*/ 171450 h 1720850"/>
                <a:gd name="connsiteX106" fmla="*/ 304800 w 4749800"/>
                <a:gd name="connsiteY106" fmla="*/ 130175 h 1720850"/>
                <a:gd name="connsiteX107" fmla="*/ 244475 w 4749800"/>
                <a:gd name="connsiteY107" fmla="*/ 130175 h 1720850"/>
                <a:gd name="connsiteX108" fmla="*/ 244475 w 4749800"/>
                <a:gd name="connsiteY108" fmla="*/ 85725 h 1720850"/>
                <a:gd name="connsiteX109" fmla="*/ 149225 w 4749800"/>
                <a:gd name="connsiteY109" fmla="*/ 85725 h 1720850"/>
                <a:gd name="connsiteX110" fmla="*/ 130175 w 4749800"/>
                <a:gd name="connsiteY110" fmla="*/ 66675 h 1720850"/>
                <a:gd name="connsiteX111" fmla="*/ 66675 w 4749800"/>
                <a:gd name="connsiteY111" fmla="*/ 66675 h 1720850"/>
                <a:gd name="connsiteX112" fmla="*/ 66675 w 4749800"/>
                <a:gd name="connsiteY112" fmla="*/ 0 h 1720850"/>
                <a:gd name="connsiteX113" fmla="*/ 0 w 4749800"/>
                <a:gd name="connsiteY113" fmla="*/ 0 h 172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4749800" h="1720850">
                  <a:moveTo>
                    <a:pt x="4749800" y="1720850"/>
                  </a:moveTo>
                  <a:lnTo>
                    <a:pt x="4679950" y="1720850"/>
                  </a:lnTo>
                  <a:lnTo>
                    <a:pt x="4679950" y="1682750"/>
                  </a:lnTo>
                  <a:lnTo>
                    <a:pt x="3873500" y="1682750"/>
                  </a:lnTo>
                  <a:lnTo>
                    <a:pt x="3873500" y="1666875"/>
                  </a:lnTo>
                  <a:lnTo>
                    <a:pt x="3714750" y="1666875"/>
                  </a:lnTo>
                  <a:lnTo>
                    <a:pt x="3714750" y="1647825"/>
                  </a:lnTo>
                  <a:lnTo>
                    <a:pt x="3613150" y="1647825"/>
                  </a:lnTo>
                  <a:lnTo>
                    <a:pt x="3613150" y="1635125"/>
                  </a:lnTo>
                  <a:lnTo>
                    <a:pt x="3559175" y="1635125"/>
                  </a:lnTo>
                  <a:lnTo>
                    <a:pt x="3559175" y="1597025"/>
                  </a:lnTo>
                  <a:lnTo>
                    <a:pt x="3559175" y="1597025"/>
                  </a:lnTo>
                  <a:lnTo>
                    <a:pt x="3559175" y="1597025"/>
                  </a:lnTo>
                  <a:lnTo>
                    <a:pt x="3530600" y="1597025"/>
                  </a:lnTo>
                  <a:lnTo>
                    <a:pt x="3530600" y="1562100"/>
                  </a:lnTo>
                  <a:lnTo>
                    <a:pt x="3492500" y="1562100"/>
                  </a:lnTo>
                  <a:lnTo>
                    <a:pt x="3492500" y="1514475"/>
                  </a:lnTo>
                  <a:lnTo>
                    <a:pt x="3365500" y="1514475"/>
                  </a:lnTo>
                  <a:lnTo>
                    <a:pt x="3365500" y="1514475"/>
                  </a:lnTo>
                  <a:lnTo>
                    <a:pt x="3365500" y="1514475"/>
                  </a:lnTo>
                  <a:lnTo>
                    <a:pt x="3346450" y="1495425"/>
                  </a:lnTo>
                  <a:lnTo>
                    <a:pt x="3308350" y="1495425"/>
                  </a:lnTo>
                  <a:lnTo>
                    <a:pt x="3308350" y="1473200"/>
                  </a:lnTo>
                  <a:lnTo>
                    <a:pt x="3178175" y="1473200"/>
                  </a:lnTo>
                  <a:lnTo>
                    <a:pt x="3178175" y="1473200"/>
                  </a:lnTo>
                  <a:lnTo>
                    <a:pt x="3155950" y="1450975"/>
                  </a:lnTo>
                  <a:lnTo>
                    <a:pt x="3124200" y="1450975"/>
                  </a:lnTo>
                  <a:lnTo>
                    <a:pt x="3124200" y="1428750"/>
                  </a:lnTo>
                  <a:lnTo>
                    <a:pt x="3038475" y="1428750"/>
                  </a:lnTo>
                  <a:lnTo>
                    <a:pt x="3038475" y="1406525"/>
                  </a:lnTo>
                  <a:lnTo>
                    <a:pt x="2895600" y="1406525"/>
                  </a:lnTo>
                  <a:lnTo>
                    <a:pt x="2870200" y="1381125"/>
                  </a:lnTo>
                  <a:lnTo>
                    <a:pt x="2803525" y="1381125"/>
                  </a:lnTo>
                  <a:lnTo>
                    <a:pt x="2803525" y="1346200"/>
                  </a:lnTo>
                  <a:lnTo>
                    <a:pt x="2790825" y="1346200"/>
                  </a:lnTo>
                  <a:lnTo>
                    <a:pt x="2790825" y="1304925"/>
                  </a:lnTo>
                  <a:lnTo>
                    <a:pt x="2647950" y="1304925"/>
                  </a:lnTo>
                  <a:lnTo>
                    <a:pt x="2638425" y="1279525"/>
                  </a:lnTo>
                  <a:lnTo>
                    <a:pt x="2593975" y="1279525"/>
                  </a:lnTo>
                  <a:lnTo>
                    <a:pt x="2584450" y="1270000"/>
                  </a:lnTo>
                  <a:lnTo>
                    <a:pt x="2565400" y="1270000"/>
                  </a:lnTo>
                  <a:lnTo>
                    <a:pt x="2536825" y="1241425"/>
                  </a:lnTo>
                  <a:lnTo>
                    <a:pt x="2486025" y="1241425"/>
                  </a:lnTo>
                  <a:lnTo>
                    <a:pt x="2447925" y="1203325"/>
                  </a:lnTo>
                  <a:lnTo>
                    <a:pt x="2413000" y="1203325"/>
                  </a:lnTo>
                  <a:lnTo>
                    <a:pt x="2413000" y="1152525"/>
                  </a:lnTo>
                  <a:lnTo>
                    <a:pt x="2362200" y="1152525"/>
                  </a:lnTo>
                  <a:lnTo>
                    <a:pt x="2362200" y="1133475"/>
                  </a:lnTo>
                  <a:lnTo>
                    <a:pt x="2308225" y="1133475"/>
                  </a:lnTo>
                  <a:lnTo>
                    <a:pt x="2308225" y="1133475"/>
                  </a:lnTo>
                  <a:lnTo>
                    <a:pt x="2263775" y="1133475"/>
                  </a:lnTo>
                  <a:lnTo>
                    <a:pt x="2235200" y="1104900"/>
                  </a:lnTo>
                  <a:lnTo>
                    <a:pt x="2174875" y="1104900"/>
                  </a:lnTo>
                  <a:lnTo>
                    <a:pt x="2124075" y="1054100"/>
                  </a:lnTo>
                  <a:lnTo>
                    <a:pt x="2082800" y="1054100"/>
                  </a:lnTo>
                  <a:lnTo>
                    <a:pt x="2070100" y="1041400"/>
                  </a:lnTo>
                  <a:lnTo>
                    <a:pt x="1885950" y="1054100"/>
                  </a:lnTo>
                  <a:lnTo>
                    <a:pt x="1885950" y="1009650"/>
                  </a:lnTo>
                  <a:lnTo>
                    <a:pt x="1784350" y="1009650"/>
                  </a:lnTo>
                  <a:lnTo>
                    <a:pt x="1752600" y="987425"/>
                  </a:lnTo>
                  <a:lnTo>
                    <a:pt x="1720850" y="987425"/>
                  </a:lnTo>
                  <a:lnTo>
                    <a:pt x="1720850" y="955675"/>
                  </a:lnTo>
                  <a:lnTo>
                    <a:pt x="1676400" y="955675"/>
                  </a:lnTo>
                  <a:lnTo>
                    <a:pt x="1660525" y="939800"/>
                  </a:lnTo>
                  <a:lnTo>
                    <a:pt x="1600200" y="939800"/>
                  </a:lnTo>
                  <a:lnTo>
                    <a:pt x="1600200" y="917575"/>
                  </a:lnTo>
                  <a:lnTo>
                    <a:pt x="1473200" y="917575"/>
                  </a:lnTo>
                  <a:lnTo>
                    <a:pt x="1444625" y="869950"/>
                  </a:lnTo>
                  <a:lnTo>
                    <a:pt x="1358900" y="869950"/>
                  </a:lnTo>
                  <a:lnTo>
                    <a:pt x="1358900" y="835025"/>
                  </a:lnTo>
                  <a:lnTo>
                    <a:pt x="1311275" y="835025"/>
                  </a:lnTo>
                  <a:lnTo>
                    <a:pt x="1282700" y="806450"/>
                  </a:lnTo>
                  <a:lnTo>
                    <a:pt x="1231900" y="806450"/>
                  </a:lnTo>
                  <a:lnTo>
                    <a:pt x="1231900" y="774700"/>
                  </a:lnTo>
                  <a:lnTo>
                    <a:pt x="1174750" y="774700"/>
                  </a:lnTo>
                  <a:lnTo>
                    <a:pt x="1174750" y="746125"/>
                  </a:lnTo>
                  <a:lnTo>
                    <a:pt x="1143000" y="746125"/>
                  </a:lnTo>
                  <a:lnTo>
                    <a:pt x="1143000" y="720725"/>
                  </a:lnTo>
                  <a:lnTo>
                    <a:pt x="1111250" y="720725"/>
                  </a:lnTo>
                  <a:lnTo>
                    <a:pt x="1111250" y="720725"/>
                  </a:lnTo>
                  <a:lnTo>
                    <a:pt x="1063625" y="720725"/>
                  </a:lnTo>
                  <a:lnTo>
                    <a:pt x="1063625" y="685800"/>
                  </a:lnTo>
                  <a:lnTo>
                    <a:pt x="1063625" y="685800"/>
                  </a:lnTo>
                  <a:lnTo>
                    <a:pt x="1006475" y="641350"/>
                  </a:lnTo>
                  <a:lnTo>
                    <a:pt x="876300" y="641350"/>
                  </a:lnTo>
                  <a:lnTo>
                    <a:pt x="876300" y="603250"/>
                  </a:lnTo>
                  <a:lnTo>
                    <a:pt x="815975" y="603250"/>
                  </a:lnTo>
                  <a:lnTo>
                    <a:pt x="803275" y="546100"/>
                  </a:lnTo>
                  <a:lnTo>
                    <a:pt x="749300" y="546100"/>
                  </a:lnTo>
                  <a:lnTo>
                    <a:pt x="749300" y="523875"/>
                  </a:lnTo>
                  <a:lnTo>
                    <a:pt x="698500" y="523875"/>
                  </a:lnTo>
                  <a:lnTo>
                    <a:pt x="698500" y="495300"/>
                  </a:lnTo>
                  <a:lnTo>
                    <a:pt x="660400" y="495300"/>
                  </a:lnTo>
                  <a:lnTo>
                    <a:pt x="660400" y="469900"/>
                  </a:lnTo>
                  <a:lnTo>
                    <a:pt x="571500" y="469900"/>
                  </a:lnTo>
                  <a:lnTo>
                    <a:pt x="571500" y="425450"/>
                  </a:lnTo>
                  <a:lnTo>
                    <a:pt x="514350" y="425450"/>
                  </a:lnTo>
                  <a:lnTo>
                    <a:pt x="514350" y="400050"/>
                  </a:lnTo>
                  <a:lnTo>
                    <a:pt x="485775" y="400050"/>
                  </a:lnTo>
                  <a:lnTo>
                    <a:pt x="441325" y="317500"/>
                  </a:lnTo>
                  <a:lnTo>
                    <a:pt x="431800" y="307975"/>
                  </a:lnTo>
                  <a:lnTo>
                    <a:pt x="428625" y="282575"/>
                  </a:lnTo>
                  <a:lnTo>
                    <a:pt x="384175" y="282575"/>
                  </a:lnTo>
                  <a:lnTo>
                    <a:pt x="355600" y="209550"/>
                  </a:lnTo>
                  <a:lnTo>
                    <a:pt x="355600" y="171450"/>
                  </a:lnTo>
                  <a:lnTo>
                    <a:pt x="304800" y="171450"/>
                  </a:lnTo>
                  <a:lnTo>
                    <a:pt x="304800" y="130175"/>
                  </a:lnTo>
                  <a:lnTo>
                    <a:pt x="244475" y="130175"/>
                  </a:lnTo>
                  <a:lnTo>
                    <a:pt x="244475" y="85725"/>
                  </a:lnTo>
                  <a:lnTo>
                    <a:pt x="149225" y="85725"/>
                  </a:lnTo>
                  <a:lnTo>
                    <a:pt x="130175" y="66675"/>
                  </a:lnTo>
                  <a:lnTo>
                    <a:pt x="66675" y="66675"/>
                  </a:lnTo>
                  <a:lnTo>
                    <a:pt x="66675"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79" name="Straight Connector 78">
              <a:extLst>
                <a:ext uri="{FF2B5EF4-FFF2-40B4-BE49-F238E27FC236}">
                  <a16:creationId xmlns:a16="http://schemas.microsoft.com/office/drawing/2014/main" id="{73F987AE-DA0A-1A38-18E4-6DC99BF6E875}"/>
                </a:ext>
              </a:extLst>
            </p:cNvPr>
            <p:cNvCxnSpPr/>
            <p:nvPr/>
          </p:nvCxnSpPr>
          <p:spPr bwMode="auto">
            <a:xfrm>
              <a:off x="8702675" y="2835275"/>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4DFE7302-5564-BBEA-2A1D-E469B9104EE2}"/>
                </a:ext>
              </a:extLst>
            </p:cNvPr>
            <p:cNvCxnSpPr/>
            <p:nvPr/>
          </p:nvCxnSpPr>
          <p:spPr bwMode="auto">
            <a:xfrm>
              <a:off x="8581248" y="2776827"/>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162601B4-FDF3-F329-98EB-65F834525085}"/>
                </a:ext>
              </a:extLst>
            </p:cNvPr>
            <p:cNvCxnSpPr/>
            <p:nvPr/>
          </p:nvCxnSpPr>
          <p:spPr bwMode="auto">
            <a:xfrm>
              <a:off x="8300260" y="2662287"/>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3B7C802F-B426-E579-DC47-2776C502BA27}"/>
                </a:ext>
              </a:extLst>
            </p:cNvPr>
            <p:cNvCxnSpPr/>
            <p:nvPr/>
          </p:nvCxnSpPr>
          <p:spPr bwMode="auto">
            <a:xfrm>
              <a:off x="8266113" y="2637773"/>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BFC3FCB6-BCDA-2B5F-3F7D-9C87BBA1D48B}"/>
                </a:ext>
              </a:extLst>
            </p:cNvPr>
            <p:cNvCxnSpPr/>
            <p:nvPr/>
          </p:nvCxnSpPr>
          <p:spPr bwMode="auto">
            <a:xfrm>
              <a:off x="8232776" y="2618963"/>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97D9A214-A660-6A23-5766-BD201BFA4CCE}"/>
                </a:ext>
              </a:extLst>
            </p:cNvPr>
            <p:cNvCxnSpPr/>
            <p:nvPr/>
          </p:nvCxnSpPr>
          <p:spPr bwMode="auto">
            <a:xfrm>
              <a:off x="8131404" y="2560515"/>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AAC4FAE4-C46E-1857-7A30-50E5C4A226A4}"/>
                </a:ext>
              </a:extLst>
            </p:cNvPr>
            <p:cNvCxnSpPr/>
            <p:nvPr/>
          </p:nvCxnSpPr>
          <p:spPr bwMode="auto">
            <a:xfrm>
              <a:off x="8101242" y="2540735"/>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F34D52D0-15E6-B69C-EA25-8EF38C6BD65D}"/>
                </a:ext>
              </a:extLst>
            </p:cNvPr>
            <p:cNvCxnSpPr/>
            <p:nvPr/>
          </p:nvCxnSpPr>
          <p:spPr bwMode="auto">
            <a:xfrm>
              <a:off x="8052029" y="2545391"/>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BC0066B5-A46C-3E3B-9940-BC4279EFDC72}"/>
                </a:ext>
              </a:extLst>
            </p:cNvPr>
            <p:cNvCxnSpPr/>
            <p:nvPr/>
          </p:nvCxnSpPr>
          <p:spPr bwMode="auto">
            <a:xfrm>
              <a:off x="8090130" y="2540735"/>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12806BAB-87DC-5AB0-0E6A-35B7FD05CE85}"/>
                </a:ext>
              </a:extLst>
            </p:cNvPr>
            <p:cNvCxnSpPr/>
            <p:nvPr/>
          </p:nvCxnSpPr>
          <p:spPr bwMode="auto">
            <a:xfrm>
              <a:off x="8000253" y="2505772"/>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8F9E5BDA-CB73-DE78-639B-95DD94B28177}"/>
                </a:ext>
              </a:extLst>
            </p:cNvPr>
            <p:cNvCxnSpPr/>
            <p:nvPr/>
          </p:nvCxnSpPr>
          <p:spPr bwMode="auto">
            <a:xfrm>
              <a:off x="7924054" y="2471650"/>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B47AD180-704C-46CA-6CE3-72B6E638E5FE}"/>
                </a:ext>
              </a:extLst>
            </p:cNvPr>
            <p:cNvCxnSpPr/>
            <p:nvPr/>
          </p:nvCxnSpPr>
          <p:spPr bwMode="auto">
            <a:xfrm>
              <a:off x="7876429" y="2434297"/>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F73FF683-A710-D1B2-9176-E46471805105}"/>
                </a:ext>
              </a:extLst>
            </p:cNvPr>
            <p:cNvCxnSpPr/>
            <p:nvPr/>
          </p:nvCxnSpPr>
          <p:spPr bwMode="auto">
            <a:xfrm>
              <a:off x="7838329" y="2423839"/>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5EA586C4-6CCE-B868-9C50-7735E23DAA92}"/>
                </a:ext>
              </a:extLst>
            </p:cNvPr>
            <p:cNvCxnSpPr/>
            <p:nvPr/>
          </p:nvCxnSpPr>
          <p:spPr bwMode="auto">
            <a:xfrm>
              <a:off x="7781179" y="2394336"/>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A0DC4EEA-5861-73D2-0F38-40CE9BD992DA}"/>
                </a:ext>
              </a:extLst>
            </p:cNvPr>
            <p:cNvCxnSpPr/>
            <p:nvPr/>
          </p:nvCxnSpPr>
          <p:spPr bwMode="auto">
            <a:xfrm>
              <a:off x="7695454" y="2347370"/>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6ECDB409-FA6D-029F-8943-EED79FAE8917}"/>
                </a:ext>
              </a:extLst>
            </p:cNvPr>
            <p:cNvCxnSpPr/>
            <p:nvPr/>
          </p:nvCxnSpPr>
          <p:spPr bwMode="auto">
            <a:xfrm>
              <a:off x="7660529" y="2339159"/>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5D2504F1-3C07-0716-BCF1-B4F257795B0A}"/>
                </a:ext>
              </a:extLst>
            </p:cNvPr>
            <p:cNvCxnSpPr/>
            <p:nvPr/>
          </p:nvCxnSpPr>
          <p:spPr bwMode="auto">
            <a:xfrm>
              <a:off x="7550991" y="2191183"/>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04CF9F34-BA6A-C91F-46AA-5F342C779364}"/>
                </a:ext>
              </a:extLst>
            </p:cNvPr>
            <p:cNvCxnSpPr/>
            <p:nvPr/>
          </p:nvCxnSpPr>
          <p:spPr bwMode="auto">
            <a:xfrm>
              <a:off x="7474581" y="2062252"/>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2BA134F4-7DFE-F5C1-90C6-362D578ADBDF}"/>
                </a:ext>
              </a:extLst>
            </p:cNvPr>
            <p:cNvCxnSpPr/>
            <p:nvPr/>
          </p:nvCxnSpPr>
          <p:spPr bwMode="auto">
            <a:xfrm>
              <a:off x="7441244" y="2023952"/>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2634C475-8062-FBA5-B7F1-FBDE0A329034}"/>
                </a:ext>
              </a:extLst>
            </p:cNvPr>
            <p:cNvCxnSpPr/>
            <p:nvPr/>
          </p:nvCxnSpPr>
          <p:spPr bwMode="auto">
            <a:xfrm>
              <a:off x="7369438" y="1991876"/>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EF6E06E6-E321-8943-1432-3E760A1720D4}"/>
                </a:ext>
              </a:extLst>
            </p:cNvPr>
            <p:cNvCxnSpPr/>
            <p:nvPr/>
          </p:nvCxnSpPr>
          <p:spPr bwMode="auto">
            <a:xfrm>
              <a:off x="7327207" y="1980185"/>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B8CF0738-1AF9-8653-0DD1-B918FE74849D}"/>
                </a:ext>
              </a:extLst>
            </p:cNvPr>
            <p:cNvCxnSpPr/>
            <p:nvPr/>
          </p:nvCxnSpPr>
          <p:spPr bwMode="auto">
            <a:xfrm>
              <a:off x="7146231" y="1901389"/>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BF37972F-EACE-FBA8-3A66-2FE24F38D126}"/>
                </a:ext>
              </a:extLst>
            </p:cNvPr>
            <p:cNvCxnSpPr/>
            <p:nvPr/>
          </p:nvCxnSpPr>
          <p:spPr bwMode="auto">
            <a:xfrm>
              <a:off x="9021763" y="2925378"/>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CB725065-1C5C-22AA-4B9A-9025D9E207CE}"/>
                </a:ext>
              </a:extLst>
            </p:cNvPr>
            <p:cNvCxnSpPr/>
            <p:nvPr/>
          </p:nvCxnSpPr>
          <p:spPr bwMode="auto">
            <a:xfrm>
              <a:off x="9115425" y="2952171"/>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D0DB1EF6-E098-92CB-4A02-38522FA62CF6}"/>
                </a:ext>
              </a:extLst>
            </p:cNvPr>
            <p:cNvCxnSpPr/>
            <p:nvPr/>
          </p:nvCxnSpPr>
          <p:spPr bwMode="auto">
            <a:xfrm>
              <a:off x="9342438" y="3010189"/>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78D55E1D-2C71-32E6-429E-C7F63C2429E6}"/>
                </a:ext>
              </a:extLst>
            </p:cNvPr>
            <p:cNvCxnSpPr/>
            <p:nvPr/>
          </p:nvCxnSpPr>
          <p:spPr bwMode="auto">
            <a:xfrm>
              <a:off x="9420226" y="304227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BAD21C39-BC69-01B2-5DE0-2AAD1EC40841}"/>
                </a:ext>
              </a:extLst>
            </p:cNvPr>
            <p:cNvCxnSpPr/>
            <p:nvPr/>
          </p:nvCxnSpPr>
          <p:spPr bwMode="auto">
            <a:xfrm>
              <a:off x="9466696" y="304227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3841A689-92FA-9BAB-4CC4-AA3396A52D65}"/>
                </a:ext>
              </a:extLst>
            </p:cNvPr>
            <p:cNvCxnSpPr/>
            <p:nvPr/>
          </p:nvCxnSpPr>
          <p:spPr bwMode="auto">
            <a:xfrm>
              <a:off x="9542896" y="3088021"/>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6DA4E1CB-0389-7BC3-BF40-576D58923C33}"/>
                </a:ext>
              </a:extLst>
            </p:cNvPr>
            <p:cNvCxnSpPr/>
            <p:nvPr/>
          </p:nvCxnSpPr>
          <p:spPr bwMode="auto">
            <a:xfrm>
              <a:off x="9571885" y="31100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0FC074BE-C649-CEA9-7326-B34BB8FBD706}"/>
                </a:ext>
              </a:extLst>
            </p:cNvPr>
            <p:cNvCxnSpPr/>
            <p:nvPr/>
          </p:nvCxnSpPr>
          <p:spPr bwMode="auto">
            <a:xfrm>
              <a:off x="9663960" y="3146469"/>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D835E3FB-BF7C-9DEB-89E0-AF2E278F0BE0}"/>
                </a:ext>
              </a:extLst>
            </p:cNvPr>
            <p:cNvCxnSpPr/>
            <p:nvPr/>
          </p:nvCxnSpPr>
          <p:spPr bwMode="auto">
            <a:xfrm>
              <a:off x="9827473" y="3222939"/>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889DD8B0-1165-BA39-9F17-2E6CEB9A2B31}"/>
                </a:ext>
              </a:extLst>
            </p:cNvPr>
            <p:cNvCxnSpPr/>
            <p:nvPr/>
          </p:nvCxnSpPr>
          <p:spPr bwMode="auto">
            <a:xfrm>
              <a:off x="9855255" y="3230418"/>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1C781873-25E8-E764-795A-B8C6EC65C1B9}"/>
                </a:ext>
              </a:extLst>
            </p:cNvPr>
            <p:cNvCxnSpPr/>
            <p:nvPr/>
          </p:nvCxnSpPr>
          <p:spPr bwMode="auto">
            <a:xfrm>
              <a:off x="9910817" y="3230418"/>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8733E3BE-EC8F-9CD0-E59D-1CB724C11854}"/>
                </a:ext>
              </a:extLst>
            </p:cNvPr>
            <p:cNvCxnSpPr/>
            <p:nvPr/>
          </p:nvCxnSpPr>
          <p:spPr bwMode="auto">
            <a:xfrm>
              <a:off x="9970905" y="3288866"/>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C66FB930-5E54-F0AB-C7A8-B4A649B7A1A1}"/>
                </a:ext>
              </a:extLst>
            </p:cNvPr>
            <p:cNvCxnSpPr/>
            <p:nvPr/>
          </p:nvCxnSpPr>
          <p:spPr bwMode="auto">
            <a:xfrm>
              <a:off x="10004240" y="3288866"/>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F77EA3E9-6C36-7CE5-00FD-861A245F9B6F}"/>
                </a:ext>
              </a:extLst>
            </p:cNvPr>
            <p:cNvCxnSpPr/>
            <p:nvPr/>
          </p:nvCxnSpPr>
          <p:spPr bwMode="auto">
            <a:xfrm>
              <a:off x="10059803" y="3322565"/>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550A9FD6-BFB0-AB2D-838A-61BA8FED45A3}"/>
                </a:ext>
              </a:extLst>
            </p:cNvPr>
            <p:cNvCxnSpPr/>
            <p:nvPr/>
          </p:nvCxnSpPr>
          <p:spPr bwMode="auto">
            <a:xfrm>
              <a:off x="10107875" y="3322565"/>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BC5B3BE3-4A65-EA77-ADA0-D40E06F4A90F}"/>
                </a:ext>
              </a:extLst>
            </p:cNvPr>
            <p:cNvCxnSpPr/>
            <p:nvPr/>
          </p:nvCxnSpPr>
          <p:spPr bwMode="auto">
            <a:xfrm>
              <a:off x="10134863" y="3322565"/>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20CC15F3-A40E-AAD4-77CE-76FF12EB2022}"/>
                </a:ext>
              </a:extLst>
            </p:cNvPr>
            <p:cNvCxnSpPr/>
            <p:nvPr/>
          </p:nvCxnSpPr>
          <p:spPr bwMode="auto">
            <a:xfrm>
              <a:off x="10185663" y="3334903"/>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02F89AFC-80A6-2C08-8658-E19A1FAA7A02}"/>
                </a:ext>
              </a:extLst>
            </p:cNvPr>
            <p:cNvCxnSpPr/>
            <p:nvPr/>
          </p:nvCxnSpPr>
          <p:spPr bwMode="auto">
            <a:xfrm>
              <a:off x="10311076" y="3363478"/>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ABA467DB-BD9A-08DF-74B6-60B278A60084}"/>
                </a:ext>
              </a:extLst>
            </p:cNvPr>
            <p:cNvCxnSpPr/>
            <p:nvPr/>
          </p:nvCxnSpPr>
          <p:spPr bwMode="auto">
            <a:xfrm>
              <a:off x="10431726" y="3405762"/>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C7D7D049-7731-AC59-21BB-B582BB12AF03}"/>
                </a:ext>
              </a:extLst>
            </p:cNvPr>
            <p:cNvCxnSpPr/>
            <p:nvPr/>
          </p:nvCxnSpPr>
          <p:spPr bwMode="auto">
            <a:xfrm>
              <a:off x="10553652" y="3439461"/>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EA737DFA-329F-B2E4-29F5-271D1B07A460}"/>
                </a:ext>
              </a:extLst>
            </p:cNvPr>
            <p:cNvCxnSpPr/>
            <p:nvPr/>
          </p:nvCxnSpPr>
          <p:spPr bwMode="auto">
            <a:xfrm>
              <a:off x="10581302" y="3429000"/>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75517643-4527-5B9E-88C5-D7CA80AE7CCF}"/>
                </a:ext>
              </a:extLst>
            </p:cNvPr>
            <p:cNvCxnSpPr/>
            <p:nvPr/>
          </p:nvCxnSpPr>
          <p:spPr bwMode="auto">
            <a:xfrm>
              <a:off x="10606702" y="3429000"/>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C5E9D481-DCB0-5F02-1691-E5EC565C7362}"/>
                </a:ext>
              </a:extLst>
            </p:cNvPr>
            <p:cNvCxnSpPr/>
            <p:nvPr/>
          </p:nvCxnSpPr>
          <p:spPr bwMode="auto">
            <a:xfrm>
              <a:off x="10635277" y="3448045"/>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72CF3350-0AC4-7357-873F-99554278B0C6}"/>
                </a:ext>
              </a:extLst>
            </p:cNvPr>
            <p:cNvCxnSpPr/>
            <p:nvPr/>
          </p:nvCxnSpPr>
          <p:spPr bwMode="auto">
            <a:xfrm>
              <a:off x="10671790" y="3498371"/>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E4CDBEC0-214E-4419-8EC5-9DB91774A1B3}"/>
                </a:ext>
              </a:extLst>
            </p:cNvPr>
            <p:cNvCxnSpPr/>
            <p:nvPr/>
          </p:nvCxnSpPr>
          <p:spPr bwMode="auto">
            <a:xfrm>
              <a:off x="10692427" y="3545896"/>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01B0441C-ECF7-98D0-08E9-5ACC01545667}"/>
                </a:ext>
              </a:extLst>
            </p:cNvPr>
            <p:cNvCxnSpPr/>
            <p:nvPr/>
          </p:nvCxnSpPr>
          <p:spPr bwMode="auto">
            <a:xfrm>
              <a:off x="10719414" y="3545896"/>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7482D874-E010-4AED-C222-2A332DA0AF13}"/>
                </a:ext>
              </a:extLst>
            </p:cNvPr>
            <p:cNvCxnSpPr/>
            <p:nvPr/>
          </p:nvCxnSpPr>
          <p:spPr bwMode="auto">
            <a:xfrm>
              <a:off x="10738464" y="3545896"/>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F9378EC0-ABE7-21C1-1E4D-2E7C60984A4D}"/>
                </a:ext>
              </a:extLst>
            </p:cNvPr>
            <p:cNvCxnSpPr/>
            <p:nvPr/>
          </p:nvCxnSpPr>
          <p:spPr bwMode="auto">
            <a:xfrm>
              <a:off x="10789264" y="3564941"/>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D67DB458-1A9D-3604-02EC-5DBA7CED09BA}"/>
                </a:ext>
              </a:extLst>
            </p:cNvPr>
            <p:cNvCxnSpPr/>
            <p:nvPr/>
          </p:nvCxnSpPr>
          <p:spPr bwMode="auto">
            <a:xfrm>
              <a:off x="10820420" y="3564941"/>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DD4DCAA4-D577-120A-8DE7-95F79594BBD0}"/>
                </a:ext>
              </a:extLst>
            </p:cNvPr>
            <p:cNvCxnSpPr/>
            <p:nvPr/>
          </p:nvCxnSpPr>
          <p:spPr bwMode="auto">
            <a:xfrm>
              <a:off x="10931545" y="357880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07122DB8-CD0C-1177-25E6-EBE3017708ED}"/>
                </a:ext>
              </a:extLst>
            </p:cNvPr>
            <p:cNvCxnSpPr/>
            <p:nvPr/>
          </p:nvCxnSpPr>
          <p:spPr bwMode="auto">
            <a:xfrm>
              <a:off x="10961708" y="357880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B4917438-D8C1-61AB-7748-137303E8E2DD}"/>
                </a:ext>
              </a:extLst>
            </p:cNvPr>
            <p:cNvCxnSpPr/>
            <p:nvPr/>
          </p:nvCxnSpPr>
          <p:spPr bwMode="auto">
            <a:xfrm>
              <a:off x="11005164" y="3573053"/>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932A88AC-6184-4154-C308-F6D97B044B30}"/>
                </a:ext>
              </a:extLst>
            </p:cNvPr>
            <p:cNvCxnSpPr/>
            <p:nvPr/>
          </p:nvCxnSpPr>
          <p:spPr bwMode="auto">
            <a:xfrm>
              <a:off x="11049614"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C1B4DEFF-7DCC-38EA-B095-503DE765D216}"/>
                </a:ext>
              </a:extLst>
            </p:cNvPr>
            <p:cNvCxnSpPr/>
            <p:nvPr/>
          </p:nvCxnSpPr>
          <p:spPr bwMode="auto">
            <a:xfrm>
              <a:off x="11133751"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772D9298-E2EA-9A29-A907-799A9DC37997}"/>
                </a:ext>
              </a:extLst>
            </p:cNvPr>
            <p:cNvCxnSpPr/>
            <p:nvPr/>
          </p:nvCxnSpPr>
          <p:spPr bwMode="auto">
            <a:xfrm>
              <a:off x="11200697"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BCF53F2E-A2F0-661C-195D-739D5AAF6B9D}"/>
                </a:ext>
              </a:extLst>
            </p:cNvPr>
            <p:cNvCxnSpPr/>
            <p:nvPr/>
          </p:nvCxnSpPr>
          <p:spPr bwMode="auto">
            <a:xfrm>
              <a:off x="11229272"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778CEE2C-8631-277F-6C45-8F5A82D125BA}"/>
                </a:ext>
              </a:extLst>
            </p:cNvPr>
            <p:cNvCxnSpPr/>
            <p:nvPr/>
          </p:nvCxnSpPr>
          <p:spPr bwMode="auto">
            <a:xfrm>
              <a:off x="11261022"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9708DBA6-1E6D-72E9-29D0-9AA9BECFB391}"/>
                </a:ext>
              </a:extLst>
            </p:cNvPr>
            <p:cNvCxnSpPr/>
            <p:nvPr/>
          </p:nvCxnSpPr>
          <p:spPr bwMode="auto">
            <a:xfrm>
              <a:off x="11294359"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3EFA9ED4-1DF6-B7CD-93FB-78993A0876E2}"/>
                </a:ext>
              </a:extLst>
            </p:cNvPr>
            <p:cNvCxnSpPr/>
            <p:nvPr/>
          </p:nvCxnSpPr>
          <p:spPr bwMode="auto">
            <a:xfrm>
              <a:off x="11356272"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1FD37112-7E48-FE65-4E20-3DFAF1A3847A}"/>
                </a:ext>
              </a:extLst>
            </p:cNvPr>
            <p:cNvCxnSpPr/>
            <p:nvPr/>
          </p:nvCxnSpPr>
          <p:spPr bwMode="auto">
            <a:xfrm>
              <a:off x="11482203"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AC8D15E0-56D3-1CDE-6EC8-D6160A56E219}"/>
                </a:ext>
              </a:extLst>
            </p:cNvPr>
            <p:cNvCxnSpPr/>
            <p:nvPr/>
          </p:nvCxnSpPr>
          <p:spPr bwMode="auto">
            <a:xfrm>
              <a:off x="11552053"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E2BFDC2E-74B1-9830-A6D9-40DB675111C1}"/>
                </a:ext>
              </a:extLst>
            </p:cNvPr>
            <p:cNvCxnSpPr/>
            <p:nvPr/>
          </p:nvCxnSpPr>
          <p:spPr bwMode="auto">
            <a:xfrm>
              <a:off x="11575865"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3BF2D1E0-1166-BE96-24A9-D65858867048}"/>
                </a:ext>
              </a:extLst>
            </p:cNvPr>
            <p:cNvCxnSpPr/>
            <p:nvPr/>
          </p:nvCxnSpPr>
          <p:spPr bwMode="auto">
            <a:xfrm>
              <a:off x="11607615"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8B25948A-18A5-C3EE-0548-D6E7B6B183C1}"/>
                </a:ext>
              </a:extLst>
            </p:cNvPr>
            <p:cNvCxnSpPr/>
            <p:nvPr/>
          </p:nvCxnSpPr>
          <p:spPr bwMode="auto">
            <a:xfrm>
              <a:off x="11628252"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2A86D0F4-EFF4-8CEB-2C86-E948F4136DAB}"/>
                </a:ext>
              </a:extLst>
            </p:cNvPr>
            <p:cNvCxnSpPr/>
            <p:nvPr/>
          </p:nvCxnSpPr>
          <p:spPr bwMode="auto">
            <a:xfrm>
              <a:off x="11707627"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828B6480-198A-FA31-7408-336DF126DD65}"/>
                </a:ext>
              </a:extLst>
            </p:cNvPr>
            <p:cNvCxnSpPr/>
            <p:nvPr/>
          </p:nvCxnSpPr>
          <p:spPr bwMode="auto">
            <a:xfrm>
              <a:off x="11747315"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D42BFD49-1CFF-95B5-1457-A3F95D27C11A}"/>
                </a:ext>
              </a:extLst>
            </p:cNvPr>
            <p:cNvCxnSpPr/>
            <p:nvPr/>
          </p:nvCxnSpPr>
          <p:spPr bwMode="auto">
            <a:xfrm>
              <a:off x="11779144"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EF56EA7D-98CD-90BD-9FC7-4856845B6043}"/>
                </a:ext>
              </a:extLst>
            </p:cNvPr>
            <p:cNvCxnSpPr/>
            <p:nvPr/>
          </p:nvCxnSpPr>
          <p:spPr bwMode="auto">
            <a:xfrm>
              <a:off x="11806131" y="3604344"/>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16980267-C8CB-55BE-8346-588AC650B352}"/>
                </a:ext>
              </a:extLst>
            </p:cNvPr>
            <p:cNvCxnSpPr/>
            <p:nvPr/>
          </p:nvCxnSpPr>
          <p:spPr bwMode="auto">
            <a:xfrm>
              <a:off x="11831531" y="3639868"/>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8889920D-0EC6-34B4-F476-6EE25C7E6B10}"/>
                </a:ext>
              </a:extLst>
            </p:cNvPr>
            <p:cNvCxnSpPr/>
            <p:nvPr/>
          </p:nvCxnSpPr>
          <p:spPr bwMode="auto">
            <a:xfrm>
              <a:off x="11857132" y="3638881"/>
              <a:ext cx="0" cy="116896"/>
            </a:xfrm>
            <a:prstGeom prst="line">
              <a:avLst/>
            </a:prstGeom>
            <a:noFill/>
            <a:ln w="28575"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877D593E-4A9F-D0BF-6344-3EFCE2F62974}"/>
                </a:ext>
              </a:extLst>
            </p:cNvPr>
            <p:cNvCxnSpPr/>
            <p:nvPr/>
          </p:nvCxnSpPr>
          <p:spPr bwMode="auto">
            <a:xfrm>
              <a:off x="11892128" y="3639868"/>
              <a:ext cx="0" cy="11689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2" name="Group 151">
            <a:extLst>
              <a:ext uri="{FF2B5EF4-FFF2-40B4-BE49-F238E27FC236}">
                <a16:creationId xmlns:a16="http://schemas.microsoft.com/office/drawing/2014/main" id="{8D7C0A93-2517-C605-F986-8E8105745A42}"/>
              </a:ext>
            </a:extLst>
          </p:cNvPr>
          <p:cNvGrpSpPr/>
          <p:nvPr/>
        </p:nvGrpSpPr>
        <p:grpSpPr>
          <a:xfrm>
            <a:off x="7131050" y="2068711"/>
            <a:ext cx="4759325" cy="1577301"/>
            <a:chOff x="7131050" y="1870744"/>
            <a:chExt cx="4759325" cy="1577301"/>
          </a:xfrm>
        </p:grpSpPr>
        <p:sp>
          <p:nvSpPr>
            <p:cNvPr id="153" name="Freeform: Shape 152">
              <a:extLst>
                <a:ext uri="{FF2B5EF4-FFF2-40B4-BE49-F238E27FC236}">
                  <a16:creationId xmlns:a16="http://schemas.microsoft.com/office/drawing/2014/main" id="{89432A93-7381-EE26-DACB-F1720F35309B}"/>
                </a:ext>
              </a:extLst>
            </p:cNvPr>
            <p:cNvSpPr/>
            <p:nvPr/>
          </p:nvSpPr>
          <p:spPr bwMode="auto">
            <a:xfrm>
              <a:off x="7131050" y="1949450"/>
              <a:ext cx="4759325" cy="1444625"/>
            </a:xfrm>
            <a:custGeom>
              <a:avLst/>
              <a:gdLst>
                <a:gd name="connsiteX0" fmla="*/ 4759325 w 4759325"/>
                <a:gd name="connsiteY0" fmla="*/ 1444625 h 1444625"/>
                <a:gd name="connsiteX1" fmla="*/ 4454525 w 4759325"/>
                <a:gd name="connsiteY1" fmla="*/ 1444625 h 1444625"/>
                <a:gd name="connsiteX2" fmla="*/ 4454525 w 4759325"/>
                <a:gd name="connsiteY2" fmla="*/ 1400175 h 1444625"/>
                <a:gd name="connsiteX3" fmla="*/ 3984625 w 4759325"/>
                <a:gd name="connsiteY3" fmla="*/ 1400175 h 1444625"/>
                <a:gd name="connsiteX4" fmla="*/ 3984625 w 4759325"/>
                <a:gd name="connsiteY4" fmla="*/ 1374775 h 1444625"/>
                <a:gd name="connsiteX5" fmla="*/ 3638550 w 4759325"/>
                <a:gd name="connsiteY5" fmla="*/ 1374775 h 1444625"/>
                <a:gd name="connsiteX6" fmla="*/ 3638550 w 4759325"/>
                <a:gd name="connsiteY6" fmla="*/ 1352550 h 1444625"/>
                <a:gd name="connsiteX7" fmla="*/ 3590925 w 4759325"/>
                <a:gd name="connsiteY7" fmla="*/ 1352550 h 1444625"/>
                <a:gd name="connsiteX8" fmla="*/ 3590925 w 4759325"/>
                <a:gd name="connsiteY8" fmla="*/ 1336675 h 1444625"/>
                <a:gd name="connsiteX9" fmla="*/ 3473450 w 4759325"/>
                <a:gd name="connsiteY9" fmla="*/ 1336675 h 1444625"/>
                <a:gd name="connsiteX10" fmla="*/ 3473450 w 4759325"/>
                <a:gd name="connsiteY10" fmla="*/ 1301750 h 1444625"/>
                <a:gd name="connsiteX11" fmla="*/ 3435350 w 4759325"/>
                <a:gd name="connsiteY11" fmla="*/ 1301750 h 1444625"/>
                <a:gd name="connsiteX12" fmla="*/ 3435350 w 4759325"/>
                <a:gd name="connsiteY12" fmla="*/ 1279525 h 1444625"/>
                <a:gd name="connsiteX13" fmla="*/ 3365500 w 4759325"/>
                <a:gd name="connsiteY13" fmla="*/ 1279525 h 1444625"/>
                <a:gd name="connsiteX14" fmla="*/ 3365500 w 4759325"/>
                <a:gd name="connsiteY14" fmla="*/ 1254125 h 1444625"/>
                <a:gd name="connsiteX15" fmla="*/ 3317875 w 4759325"/>
                <a:gd name="connsiteY15" fmla="*/ 1254125 h 1444625"/>
                <a:gd name="connsiteX16" fmla="*/ 3317875 w 4759325"/>
                <a:gd name="connsiteY16" fmla="*/ 1216025 h 1444625"/>
                <a:gd name="connsiteX17" fmla="*/ 3260725 w 4759325"/>
                <a:gd name="connsiteY17" fmla="*/ 1216025 h 1444625"/>
                <a:gd name="connsiteX18" fmla="*/ 3260725 w 4759325"/>
                <a:gd name="connsiteY18" fmla="*/ 1181100 h 1444625"/>
                <a:gd name="connsiteX19" fmla="*/ 3152775 w 4759325"/>
                <a:gd name="connsiteY19" fmla="*/ 1181100 h 1444625"/>
                <a:gd name="connsiteX20" fmla="*/ 3051175 w 4759325"/>
                <a:gd name="connsiteY20" fmla="*/ 1108075 h 1444625"/>
                <a:gd name="connsiteX21" fmla="*/ 2968625 w 4759325"/>
                <a:gd name="connsiteY21" fmla="*/ 1108075 h 1444625"/>
                <a:gd name="connsiteX22" fmla="*/ 2933700 w 4759325"/>
                <a:gd name="connsiteY22" fmla="*/ 1073150 h 1444625"/>
                <a:gd name="connsiteX23" fmla="*/ 2879725 w 4759325"/>
                <a:gd name="connsiteY23" fmla="*/ 1073150 h 1444625"/>
                <a:gd name="connsiteX24" fmla="*/ 2879725 w 4759325"/>
                <a:gd name="connsiteY24" fmla="*/ 1041400 h 1444625"/>
                <a:gd name="connsiteX25" fmla="*/ 2825750 w 4759325"/>
                <a:gd name="connsiteY25" fmla="*/ 1041400 h 1444625"/>
                <a:gd name="connsiteX26" fmla="*/ 2825750 w 4759325"/>
                <a:gd name="connsiteY26" fmla="*/ 1009650 h 1444625"/>
                <a:gd name="connsiteX27" fmla="*/ 2689225 w 4759325"/>
                <a:gd name="connsiteY27" fmla="*/ 1009650 h 1444625"/>
                <a:gd name="connsiteX28" fmla="*/ 2603500 w 4759325"/>
                <a:gd name="connsiteY28" fmla="*/ 952500 h 1444625"/>
                <a:gd name="connsiteX29" fmla="*/ 2590800 w 4759325"/>
                <a:gd name="connsiteY29" fmla="*/ 939800 h 1444625"/>
                <a:gd name="connsiteX30" fmla="*/ 2524125 w 4759325"/>
                <a:gd name="connsiteY30" fmla="*/ 939800 h 1444625"/>
                <a:gd name="connsiteX31" fmla="*/ 2524125 w 4759325"/>
                <a:gd name="connsiteY31" fmla="*/ 904875 h 1444625"/>
                <a:gd name="connsiteX32" fmla="*/ 2476500 w 4759325"/>
                <a:gd name="connsiteY32" fmla="*/ 904875 h 1444625"/>
                <a:gd name="connsiteX33" fmla="*/ 2476500 w 4759325"/>
                <a:gd name="connsiteY33" fmla="*/ 879475 h 1444625"/>
                <a:gd name="connsiteX34" fmla="*/ 2403475 w 4759325"/>
                <a:gd name="connsiteY34" fmla="*/ 879475 h 1444625"/>
                <a:gd name="connsiteX35" fmla="*/ 2339975 w 4759325"/>
                <a:gd name="connsiteY35" fmla="*/ 879475 h 1444625"/>
                <a:gd name="connsiteX36" fmla="*/ 2339975 w 4759325"/>
                <a:gd name="connsiteY36" fmla="*/ 809625 h 1444625"/>
                <a:gd name="connsiteX37" fmla="*/ 2276475 w 4759325"/>
                <a:gd name="connsiteY37" fmla="*/ 809625 h 1444625"/>
                <a:gd name="connsiteX38" fmla="*/ 2276475 w 4759325"/>
                <a:gd name="connsiteY38" fmla="*/ 777875 h 1444625"/>
                <a:gd name="connsiteX39" fmla="*/ 2197100 w 4759325"/>
                <a:gd name="connsiteY39" fmla="*/ 777875 h 1444625"/>
                <a:gd name="connsiteX40" fmla="*/ 2197100 w 4759325"/>
                <a:gd name="connsiteY40" fmla="*/ 730250 h 1444625"/>
                <a:gd name="connsiteX41" fmla="*/ 2047875 w 4759325"/>
                <a:gd name="connsiteY41" fmla="*/ 730250 h 1444625"/>
                <a:gd name="connsiteX42" fmla="*/ 2047875 w 4759325"/>
                <a:gd name="connsiteY42" fmla="*/ 708025 h 1444625"/>
                <a:gd name="connsiteX43" fmla="*/ 1898650 w 4759325"/>
                <a:gd name="connsiteY43" fmla="*/ 708025 h 1444625"/>
                <a:gd name="connsiteX44" fmla="*/ 1898650 w 4759325"/>
                <a:gd name="connsiteY44" fmla="*/ 663575 h 1444625"/>
                <a:gd name="connsiteX45" fmla="*/ 1797050 w 4759325"/>
                <a:gd name="connsiteY45" fmla="*/ 663575 h 1444625"/>
                <a:gd name="connsiteX46" fmla="*/ 1797050 w 4759325"/>
                <a:gd name="connsiteY46" fmla="*/ 638175 h 1444625"/>
                <a:gd name="connsiteX47" fmla="*/ 1739900 w 4759325"/>
                <a:gd name="connsiteY47" fmla="*/ 638175 h 1444625"/>
                <a:gd name="connsiteX48" fmla="*/ 1739900 w 4759325"/>
                <a:gd name="connsiteY48" fmla="*/ 612775 h 1444625"/>
                <a:gd name="connsiteX49" fmla="*/ 1558925 w 4759325"/>
                <a:gd name="connsiteY49" fmla="*/ 612775 h 1444625"/>
                <a:gd name="connsiteX50" fmla="*/ 1558925 w 4759325"/>
                <a:gd name="connsiteY50" fmla="*/ 581025 h 1444625"/>
                <a:gd name="connsiteX51" fmla="*/ 1450975 w 4759325"/>
                <a:gd name="connsiteY51" fmla="*/ 581025 h 1444625"/>
                <a:gd name="connsiteX52" fmla="*/ 1450975 w 4759325"/>
                <a:gd name="connsiteY52" fmla="*/ 558800 h 1444625"/>
                <a:gd name="connsiteX53" fmla="*/ 1352550 w 4759325"/>
                <a:gd name="connsiteY53" fmla="*/ 558800 h 1444625"/>
                <a:gd name="connsiteX54" fmla="*/ 1352550 w 4759325"/>
                <a:gd name="connsiteY54" fmla="*/ 530225 h 1444625"/>
                <a:gd name="connsiteX55" fmla="*/ 1276350 w 4759325"/>
                <a:gd name="connsiteY55" fmla="*/ 530225 h 1444625"/>
                <a:gd name="connsiteX56" fmla="*/ 1219200 w 4759325"/>
                <a:gd name="connsiteY56" fmla="*/ 431800 h 1444625"/>
                <a:gd name="connsiteX57" fmla="*/ 1117600 w 4759325"/>
                <a:gd name="connsiteY57" fmla="*/ 431800 h 1444625"/>
                <a:gd name="connsiteX58" fmla="*/ 1117600 w 4759325"/>
                <a:gd name="connsiteY58" fmla="*/ 409575 h 1444625"/>
                <a:gd name="connsiteX59" fmla="*/ 1060450 w 4759325"/>
                <a:gd name="connsiteY59" fmla="*/ 409575 h 1444625"/>
                <a:gd name="connsiteX60" fmla="*/ 974725 w 4759325"/>
                <a:gd name="connsiteY60" fmla="*/ 365125 h 1444625"/>
                <a:gd name="connsiteX61" fmla="*/ 908050 w 4759325"/>
                <a:gd name="connsiteY61" fmla="*/ 365125 h 1444625"/>
                <a:gd name="connsiteX62" fmla="*/ 908050 w 4759325"/>
                <a:gd name="connsiteY62" fmla="*/ 365125 h 1444625"/>
                <a:gd name="connsiteX63" fmla="*/ 908050 w 4759325"/>
                <a:gd name="connsiteY63" fmla="*/ 336550 h 1444625"/>
                <a:gd name="connsiteX64" fmla="*/ 863600 w 4759325"/>
                <a:gd name="connsiteY64" fmla="*/ 336550 h 1444625"/>
                <a:gd name="connsiteX65" fmla="*/ 863600 w 4759325"/>
                <a:gd name="connsiteY65" fmla="*/ 317500 h 1444625"/>
                <a:gd name="connsiteX66" fmla="*/ 809625 w 4759325"/>
                <a:gd name="connsiteY66" fmla="*/ 317500 h 1444625"/>
                <a:gd name="connsiteX67" fmla="*/ 809625 w 4759325"/>
                <a:gd name="connsiteY67" fmla="*/ 298450 h 1444625"/>
                <a:gd name="connsiteX68" fmla="*/ 755650 w 4759325"/>
                <a:gd name="connsiteY68" fmla="*/ 298450 h 1444625"/>
                <a:gd name="connsiteX69" fmla="*/ 755650 w 4759325"/>
                <a:gd name="connsiteY69" fmla="*/ 263525 h 1444625"/>
                <a:gd name="connsiteX70" fmla="*/ 682625 w 4759325"/>
                <a:gd name="connsiteY70" fmla="*/ 263525 h 1444625"/>
                <a:gd name="connsiteX71" fmla="*/ 682625 w 4759325"/>
                <a:gd name="connsiteY71" fmla="*/ 241300 h 1444625"/>
                <a:gd name="connsiteX72" fmla="*/ 619125 w 4759325"/>
                <a:gd name="connsiteY72" fmla="*/ 241300 h 1444625"/>
                <a:gd name="connsiteX73" fmla="*/ 619125 w 4759325"/>
                <a:gd name="connsiteY73" fmla="*/ 206375 h 1444625"/>
                <a:gd name="connsiteX74" fmla="*/ 533400 w 4759325"/>
                <a:gd name="connsiteY74" fmla="*/ 206375 h 1444625"/>
                <a:gd name="connsiteX75" fmla="*/ 533400 w 4759325"/>
                <a:gd name="connsiteY75" fmla="*/ 180975 h 1444625"/>
                <a:gd name="connsiteX76" fmla="*/ 469900 w 4759325"/>
                <a:gd name="connsiteY76" fmla="*/ 180975 h 1444625"/>
                <a:gd name="connsiteX77" fmla="*/ 469900 w 4759325"/>
                <a:gd name="connsiteY77" fmla="*/ 149225 h 1444625"/>
                <a:gd name="connsiteX78" fmla="*/ 263525 w 4759325"/>
                <a:gd name="connsiteY78" fmla="*/ 149225 h 1444625"/>
                <a:gd name="connsiteX79" fmla="*/ 263525 w 4759325"/>
                <a:gd name="connsiteY79" fmla="*/ 114300 h 1444625"/>
                <a:gd name="connsiteX80" fmla="*/ 136525 w 4759325"/>
                <a:gd name="connsiteY80" fmla="*/ 114300 h 1444625"/>
                <a:gd name="connsiteX81" fmla="*/ 136525 w 4759325"/>
                <a:gd name="connsiteY81" fmla="*/ 73025 h 1444625"/>
                <a:gd name="connsiteX82" fmla="*/ 63500 w 4759325"/>
                <a:gd name="connsiteY82" fmla="*/ 73025 h 1444625"/>
                <a:gd name="connsiteX83" fmla="*/ 63500 w 4759325"/>
                <a:gd name="connsiteY83" fmla="*/ 31750 h 1444625"/>
                <a:gd name="connsiteX84" fmla="*/ 22225 w 4759325"/>
                <a:gd name="connsiteY84" fmla="*/ 31750 h 1444625"/>
                <a:gd name="connsiteX85" fmla="*/ 22225 w 4759325"/>
                <a:gd name="connsiteY85" fmla="*/ 0 h 1444625"/>
                <a:gd name="connsiteX86" fmla="*/ 0 w 4759325"/>
                <a:gd name="connsiteY86" fmla="*/ 0 h 144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759325" h="1444625">
                  <a:moveTo>
                    <a:pt x="4759325" y="1444625"/>
                  </a:moveTo>
                  <a:lnTo>
                    <a:pt x="4454525" y="1444625"/>
                  </a:lnTo>
                  <a:lnTo>
                    <a:pt x="4454525" y="1400175"/>
                  </a:lnTo>
                  <a:lnTo>
                    <a:pt x="3984625" y="1400175"/>
                  </a:lnTo>
                  <a:lnTo>
                    <a:pt x="3984625" y="1374775"/>
                  </a:lnTo>
                  <a:lnTo>
                    <a:pt x="3638550" y="1374775"/>
                  </a:lnTo>
                  <a:lnTo>
                    <a:pt x="3638550" y="1352550"/>
                  </a:lnTo>
                  <a:lnTo>
                    <a:pt x="3590925" y="1352550"/>
                  </a:lnTo>
                  <a:lnTo>
                    <a:pt x="3590925" y="1336675"/>
                  </a:lnTo>
                  <a:lnTo>
                    <a:pt x="3473450" y="1336675"/>
                  </a:lnTo>
                  <a:lnTo>
                    <a:pt x="3473450" y="1301750"/>
                  </a:lnTo>
                  <a:lnTo>
                    <a:pt x="3435350" y="1301750"/>
                  </a:lnTo>
                  <a:lnTo>
                    <a:pt x="3435350" y="1279525"/>
                  </a:lnTo>
                  <a:lnTo>
                    <a:pt x="3365500" y="1279525"/>
                  </a:lnTo>
                  <a:lnTo>
                    <a:pt x="3365500" y="1254125"/>
                  </a:lnTo>
                  <a:lnTo>
                    <a:pt x="3317875" y="1254125"/>
                  </a:lnTo>
                  <a:lnTo>
                    <a:pt x="3317875" y="1216025"/>
                  </a:lnTo>
                  <a:lnTo>
                    <a:pt x="3260725" y="1216025"/>
                  </a:lnTo>
                  <a:lnTo>
                    <a:pt x="3260725" y="1181100"/>
                  </a:lnTo>
                  <a:lnTo>
                    <a:pt x="3152775" y="1181100"/>
                  </a:lnTo>
                  <a:lnTo>
                    <a:pt x="3051175" y="1108075"/>
                  </a:lnTo>
                  <a:lnTo>
                    <a:pt x="2968625" y="1108075"/>
                  </a:lnTo>
                  <a:lnTo>
                    <a:pt x="2933700" y="1073150"/>
                  </a:lnTo>
                  <a:lnTo>
                    <a:pt x="2879725" y="1073150"/>
                  </a:lnTo>
                  <a:lnTo>
                    <a:pt x="2879725" y="1041400"/>
                  </a:lnTo>
                  <a:lnTo>
                    <a:pt x="2825750" y="1041400"/>
                  </a:lnTo>
                  <a:lnTo>
                    <a:pt x="2825750" y="1009650"/>
                  </a:lnTo>
                  <a:lnTo>
                    <a:pt x="2689225" y="1009650"/>
                  </a:lnTo>
                  <a:lnTo>
                    <a:pt x="2603500" y="952500"/>
                  </a:lnTo>
                  <a:lnTo>
                    <a:pt x="2590800" y="939800"/>
                  </a:lnTo>
                  <a:lnTo>
                    <a:pt x="2524125" y="939800"/>
                  </a:lnTo>
                  <a:lnTo>
                    <a:pt x="2524125" y="904875"/>
                  </a:lnTo>
                  <a:lnTo>
                    <a:pt x="2476500" y="904875"/>
                  </a:lnTo>
                  <a:lnTo>
                    <a:pt x="2476500" y="879475"/>
                  </a:lnTo>
                  <a:lnTo>
                    <a:pt x="2403475" y="879475"/>
                  </a:lnTo>
                  <a:lnTo>
                    <a:pt x="2339975" y="879475"/>
                  </a:lnTo>
                  <a:lnTo>
                    <a:pt x="2339975" y="809625"/>
                  </a:lnTo>
                  <a:lnTo>
                    <a:pt x="2276475" y="809625"/>
                  </a:lnTo>
                  <a:lnTo>
                    <a:pt x="2276475" y="777875"/>
                  </a:lnTo>
                  <a:lnTo>
                    <a:pt x="2197100" y="777875"/>
                  </a:lnTo>
                  <a:lnTo>
                    <a:pt x="2197100" y="730250"/>
                  </a:lnTo>
                  <a:lnTo>
                    <a:pt x="2047875" y="730250"/>
                  </a:lnTo>
                  <a:lnTo>
                    <a:pt x="2047875" y="708025"/>
                  </a:lnTo>
                  <a:lnTo>
                    <a:pt x="1898650" y="708025"/>
                  </a:lnTo>
                  <a:lnTo>
                    <a:pt x="1898650" y="663575"/>
                  </a:lnTo>
                  <a:lnTo>
                    <a:pt x="1797050" y="663575"/>
                  </a:lnTo>
                  <a:lnTo>
                    <a:pt x="1797050" y="638175"/>
                  </a:lnTo>
                  <a:lnTo>
                    <a:pt x="1739900" y="638175"/>
                  </a:lnTo>
                  <a:lnTo>
                    <a:pt x="1739900" y="612775"/>
                  </a:lnTo>
                  <a:lnTo>
                    <a:pt x="1558925" y="612775"/>
                  </a:lnTo>
                  <a:lnTo>
                    <a:pt x="1558925" y="581025"/>
                  </a:lnTo>
                  <a:lnTo>
                    <a:pt x="1450975" y="581025"/>
                  </a:lnTo>
                  <a:lnTo>
                    <a:pt x="1450975" y="558800"/>
                  </a:lnTo>
                  <a:lnTo>
                    <a:pt x="1352550" y="558800"/>
                  </a:lnTo>
                  <a:lnTo>
                    <a:pt x="1352550" y="530225"/>
                  </a:lnTo>
                  <a:lnTo>
                    <a:pt x="1276350" y="530225"/>
                  </a:lnTo>
                  <a:lnTo>
                    <a:pt x="1219200" y="431800"/>
                  </a:lnTo>
                  <a:lnTo>
                    <a:pt x="1117600" y="431800"/>
                  </a:lnTo>
                  <a:lnTo>
                    <a:pt x="1117600" y="409575"/>
                  </a:lnTo>
                  <a:lnTo>
                    <a:pt x="1060450" y="409575"/>
                  </a:lnTo>
                  <a:lnTo>
                    <a:pt x="974725" y="365125"/>
                  </a:lnTo>
                  <a:lnTo>
                    <a:pt x="908050" y="365125"/>
                  </a:lnTo>
                  <a:lnTo>
                    <a:pt x="908050" y="365125"/>
                  </a:lnTo>
                  <a:lnTo>
                    <a:pt x="908050" y="336550"/>
                  </a:lnTo>
                  <a:lnTo>
                    <a:pt x="863600" y="336550"/>
                  </a:lnTo>
                  <a:lnTo>
                    <a:pt x="863600" y="317500"/>
                  </a:lnTo>
                  <a:lnTo>
                    <a:pt x="809625" y="317500"/>
                  </a:lnTo>
                  <a:lnTo>
                    <a:pt x="809625" y="298450"/>
                  </a:lnTo>
                  <a:lnTo>
                    <a:pt x="755650" y="298450"/>
                  </a:lnTo>
                  <a:lnTo>
                    <a:pt x="755650" y="263525"/>
                  </a:lnTo>
                  <a:lnTo>
                    <a:pt x="682625" y="263525"/>
                  </a:lnTo>
                  <a:lnTo>
                    <a:pt x="682625" y="241300"/>
                  </a:lnTo>
                  <a:lnTo>
                    <a:pt x="619125" y="241300"/>
                  </a:lnTo>
                  <a:lnTo>
                    <a:pt x="619125" y="206375"/>
                  </a:lnTo>
                  <a:lnTo>
                    <a:pt x="533400" y="206375"/>
                  </a:lnTo>
                  <a:lnTo>
                    <a:pt x="533400" y="180975"/>
                  </a:lnTo>
                  <a:lnTo>
                    <a:pt x="469900" y="180975"/>
                  </a:lnTo>
                  <a:lnTo>
                    <a:pt x="469900" y="149225"/>
                  </a:lnTo>
                  <a:lnTo>
                    <a:pt x="263525" y="149225"/>
                  </a:lnTo>
                  <a:lnTo>
                    <a:pt x="263525" y="114300"/>
                  </a:lnTo>
                  <a:lnTo>
                    <a:pt x="136525" y="114300"/>
                  </a:lnTo>
                  <a:lnTo>
                    <a:pt x="136525" y="73025"/>
                  </a:lnTo>
                  <a:lnTo>
                    <a:pt x="63500" y="73025"/>
                  </a:lnTo>
                  <a:lnTo>
                    <a:pt x="63500" y="31750"/>
                  </a:lnTo>
                  <a:lnTo>
                    <a:pt x="22225" y="31750"/>
                  </a:lnTo>
                  <a:lnTo>
                    <a:pt x="22225"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154" name="Straight Connector 153">
              <a:extLst>
                <a:ext uri="{FF2B5EF4-FFF2-40B4-BE49-F238E27FC236}">
                  <a16:creationId xmlns:a16="http://schemas.microsoft.com/office/drawing/2014/main" id="{835B4042-42B5-8EE4-00C2-A638BD2DB64B}"/>
                </a:ext>
              </a:extLst>
            </p:cNvPr>
            <p:cNvCxnSpPr/>
            <p:nvPr/>
          </p:nvCxnSpPr>
          <p:spPr bwMode="auto">
            <a:xfrm>
              <a:off x="9404350" y="2677411"/>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66802665-E5C4-4E52-792B-6145F4E02FAB}"/>
                </a:ext>
              </a:extLst>
            </p:cNvPr>
            <p:cNvCxnSpPr/>
            <p:nvPr/>
          </p:nvCxnSpPr>
          <p:spPr bwMode="auto">
            <a:xfrm>
              <a:off x="9441840" y="2707863"/>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8CAECEF3-7118-6603-E1B3-78FCD0427231}"/>
                </a:ext>
              </a:extLst>
            </p:cNvPr>
            <p:cNvCxnSpPr/>
            <p:nvPr/>
          </p:nvCxnSpPr>
          <p:spPr bwMode="auto">
            <a:xfrm>
              <a:off x="9514864" y="2754669"/>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23C29EC9-1D7C-B129-25C3-CB009A7EB686}"/>
                </a:ext>
              </a:extLst>
            </p:cNvPr>
            <p:cNvCxnSpPr/>
            <p:nvPr/>
          </p:nvCxnSpPr>
          <p:spPr bwMode="auto">
            <a:xfrm>
              <a:off x="9601304" y="2794307"/>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A8B84C50-7A06-3922-8514-36C6B2A38146}"/>
                </a:ext>
              </a:extLst>
            </p:cNvPr>
            <p:cNvCxnSpPr/>
            <p:nvPr/>
          </p:nvCxnSpPr>
          <p:spPr bwMode="auto">
            <a:xfrm>
              <a:off x="9665651" y="2813117"/>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2BD6B048-9202-F29A-C44E-F2CC80A14700}"/>
                </a:ext>
              </a:extLst>
            </p:cNvPr>
            <p:cNvCxnSpPr/>
            <p:nvPr/>
          </p:nvCxnSpPr>
          <p:spPr bwMode="auto">
            <a:xfrm>
              <a:off x="9826836" y="2893723"/>
              <a:ext cx="0" cy="116896"/>
            </a:xfrm>
            <a:prstGeom prst="line">
              <a:avLst/>
            </a:prstGeom>
            <a:noFill/>
            <a:ln w="28575" cap="flat" cmpd="sng" algn="ctr">
              <a:solidFill>
                <a:schemeClr val="accent1"/>
              </a:solidFill>
              <a:prstDash val="solid"/>
              <a:round/>
              <a:headEnd type="none" w="med" len="med"/>
              <a:tailEnd type="none" w="med" len="med"/>
            </a:ln>
            <a:effectLst/>
          </p:spPr>
        </p:cxnSp>
        <p:grpSp>
          <p:nvGrpSpPr>
            <p:cNvPr id="160" name="Group 159">
              <a:extLst>
                <a:ext uri="{FF2B5EF4-FFF2-40B4-BE49-F238E27FC236}">
                  <a16:creationId xmlns:a16="http://schemas.microsoft.com/office/drawing/2014/main" id="{EA40A03F-DCC2-B553-A76E-0FA3794A4C14}"/>
                </a:ext>
              </a:extLst>
            </p:cNvPr>
            <p:cNvGrpSpPr/>
            <p:nvPr/>
          </p:nvGrpSpPr>
          <p:grpSpPr>
            <a:xfrm>
              <a:off x="9888749" y="2905749"/>
              <a:ext cx="22068" cy="116896"/>
              <a:chOff x="9888749" y="2905749"/>
              <a:chExt cx="22068" cy="116896"/>
            </a:xfrm>
          </p:grpSpPr>
          <p:cxnSp>
            <p:nvCxnSpPr>
              <p:cNvPr id="243" name="Straight Connector 242">
                <a:extLst>
                  <a:ext uri="{FF2B5EF4-FFF2-40B4-BE49-F238E27FC236}">
                    <a16:creationId xmlns:a16="http://schemas.microsoft.com/office/drawing/2014/main" id="{4AF9D237-2DF2-A621-159B-D96E416ED592}"/>
                  </a:ext>
                </a:extLst>
              </p:cNvPr>
              <p:cNvCxnSpPr/>
              <p:nvPr/>
            </p:nvCxnSpPr>
            <p:spPr bwMode="auto">
              <a:xfrm>
                <a:off x="9888749" y="2905749"/>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6287DA51-67ED-4181-A2A0-8AB3316FF432}"/>
                  </a:ext>
                </a:extLst>
              </p:cNvPr>
              <p:cNvCxnSpPr/>
              <p:nvPr/>
            </p:nvCxnSpPr>
            <p:spPr bwMode="auto">
              <a:xfrm>
                <a:off x="9910817" y="2905749"/>
                <a:ext cx="0" cy="116896"/>
              </a:xfrm>
              <a:prstGeom prst="line">
                <a:avLst/>
              </a:prstGeom>
              <a:noFill/>
              <a:ln w="28575" cap="flat" cmpd="sng" algn="ctr">
                <a:solidFill>
                  <a:schemeClr val="accent1"/>
                </a:solidFill>
                <a:prstDash val="solid"/>
                <a:round/>
                <a:headEnd type="none" w="med" len="med"/>
                <a:tailEnd type="none" w="med" len="med"/>
              </a:ln>
              <a:effectLst/>
            </p:spPr>
          </p:cxnSp>
        </p:grpSp>
        <p:cxnSp>
          <p:nvCxnSpPr>
            <p:cNvPr id="161" name="Straight Connector 160">
              <a:extLst>
                <a:ext uri="{FF2B5EF4-FFF2-40B4-BE49-F238E27FC236}">
                  <a16:creationId xmlns:a16="http://schemas.microsoft.com/office/drawing/2014/main" id="{5725209B-1D4A-6094-4216-524E5FC3E9F2}"/>
                </a:ext>
              </a:extLst>
            </p:cNvPr>
            <p:cNvCxnSpPr/>
            <p:nvPr/>
          </p:nvCxnSpPr>
          <p:spPr bwMode="auto">
            <a:xfrm>
              <a:off x="9261475" y="2618963"/>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EDD07C00-018D-70E9-6B91-F767DAC73514}"/>
                </a:ext>
              </a:extLst>
            </p:cNvPr>
            <p:cNvCxnSpPr/>
            <p:nvPr/>
          </p:nvCxnSpPr>
          <p:spPr bwMode="auto">
            <a:xfrm>
              <a:off x="9231313" y="2618963"/>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082BC30B-552F-D6EE-8902-2C881E1406C4}"/>
                </a:ext>
              </a:extLst>
            </p:cNvPr>
            <p:cNvCxnSpPr/>
            <p:nvPr/>
          </p:nvCxnSpPr>
          <p:spPr bwMode="auto">
            <a:xfrm>
              <a:off x="9188450" y="2613314"/>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86BA1817-2E25-88ED-760D-898B2D7B552F}"/>
                </a:ext>
              </a:extLst>
            </p:cNvPr>
            <p:cNvCxnSpPr/>
            <p:nvPr/>
          </p:nvCxnSpPr>
          <p:spPr bwMode="auto">
            <a:xfrm>
              <a:off x="9161463" y="2600613"/>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CC9A5D7D-1903-919B-725C-DE343B04B619}"/>
                </a:ext>
              </a:extLst>
            </p:cNvPr>
            <p:cNvCxnSpPr/>
            <p:nvPr/>
          </p:nvCxnSpPr>
          <p:spPr bwMode="auto">
            <a:xfrm>
              <a:off x="8904288" y="2520877"/>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5057FC42-53F7-D7B9-DBE8-DED6500A86E5}"/>
                </a:ext>
              </a:extLst>
            </p:cNvPr>
            <p:cNvCxnSpPr/>
            <p:nvPr/>
          </p:nvCxnSpPr>
          <p:spPr bwMode="auto">
            <a:xfrm>
              <a:off x="9040431" y="2573382"/>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DFA702E3-3B93-E6EF-4A4F-C9DD71A56670}"/>
                </a:ext>
              </a:extLst>
            </p:cNvPr>
            <p:cNvCxnSpPr/>
            <p:nvPr/>
          </p:nvCxnSpPr>
          <p:spPr bwMode="auto">
            <a:xfrm>
              <a:off x="8795956" y="249641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25A669F4-64D3-4298-0AF6-585501A88859}"/>
                </a:ext>
              </a:extLst>
            </p:cNvPr>
            <p:cNvCxnSpPr/>
            <p:nvPr/>
          </p:nvCxnSpPr>
          <p:spPr bwMode="auto">
            <a:xfrm>
              <a:off x="8743569" y="249641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FD58DF77-C4C5-C8AA-7592-F59A4D827E49}"/>
                </a:ext>
              </a:extLst>
            </p:cNvPr>
            <p:cNvCxnSpPr/>
            <p:nvPr/>
          </p:nvCxnSpPr>
          <p:spPr bwMode="auto">
            <a:xfrm>
              <a:off x="8616569" y="2482287"/>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FF4C21DF-18B4-741D-E573-8DDB848127E1}"/>
                </a:ext>
              </a:extLst>
            </p:cNvPr>
            <p:cNvCxnSpPr/>
            <p:nvPr/>
          </p:nvCxnSpPr>
          <p:spPr bwMode="auto">
            <a:xfrm>
              <a:off x="8689594" y="2482287"/>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57F0BF40-6740-A780-121B-3ABB67C2AB32}"/>
                </a:ext>
              </a:extLst>
            </p:cNvPr>
            <p:cNvCxnSpPr/>
            <p:nvPr/>
          </p:nvCxnSpPr>
          <p:spPr bwMode="auto">
            <a:xfrm>
              <a:off x="8554656" y="2452784"/>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E2C0F106-B875-AA3D-66BC-E91C0F9EFD7B}"/>
                </a:ext>
              </a:extLst>
            </p:cNvPr>
            <p:cNvCxnSpPr/>
            <p:nvPr/>
          </p:nvCxnSpPr>
          <p:spPr bwMode="auto">
            <a:xfrm>
              <a:off x="8492743" y="2423281"/>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14A11078-54D7-27AD-4A2E-E479A1B0B80B}"/>
                </a:ext>
              </a:extLst>
            </p:cNvPr>
            <p:cNvCxnSpPr/>
            <p:nvPr/>
          </p:nvCxnSpPr>
          <p:spPr bwMode="auto">
            <a:xfrm>
              <a:off x="8462197" y="240581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B198F022-2294-0AFF-33C9-1CCB727D550F}"/>
                </a:ext>
              </a:extLst>
            </p:cNvPr>
            <p:cNvCxnSpPr/>
            <p:nvPr/>
          </p:nvCxnSpPr>
          <p:spPr bwMode="auto">
            <a:xfrm>
              <a:off x="8325288" y="2317401"/>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ECDB5360-81AE-BE2D-79E3-F5B6DF6F770A}"/>
                </a:ext>
              </a:extLst>
            </p:cNvPr>
            <p:cNvCxnSpPr/>
            <p:nvPr/>
          </p:nvCxnSpPr>
          <p:spPr bwMode="auto">
            <a:xfrm>
              <a:off x="8286804" y="2317401"/>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88FAD9F3-0D71-FFA7-43E2-7B28CE562A7B}"/>
                </a:ext>
              </a:extLst>
            </p:cNvPr>
            <p:cNvCxnSpPr/>
            <p:nvPr/>
          </p:nvCxnSpPr>
          <p:spPr bwMode="auto">
            <a:xfrm>
              <a:off x="8218158" y="2303885"/>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F33EF351-E863-E2A4-E6F7-73E149BFBC25}"/>
                </a:ext>
              </a:extLst>
            </p:cNvPr>
            <p:cNvCxnSpPr/>
            <p:nvPr/>
          </p:nvCxnSpPr>
          <p:spPr bwMode="auto">
            <a:xfrm>
              <a:off x="8177618" y="2288922"/>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B369B411-9EE0-BB4C-371C-01F4370F682E}"/>
                </a:ext>
              </a:extLst>
            </p:cNvPr>
            <p:cNvCxnSpPr/>
            <p:nvPr/>
          </p:nvCxnSpPr>
          <p:spPr bwMode="auto">
            <a:xfrm>
              <a:off x="8101242" y="2258953"/>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E8E4B210-3339-86C0-9F2C-3F100D7B4620}"/>
                </a:ext>
              </a:extLst>
            </p:cNvPr>
            <p:cNvCxnSpPr/>
            <p:nvPr/>
          </p:nvCxnSpPr>
          <p:spPr bwMode="auto">
            <a:xfrm>
              <a:off x="8066141" y="2258953"/>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5892ECD2-59E8-6139-217D-57371CAFECA5}"/>
                </a:ext>
              </a:extLst>
            </p:cNvPr>
            <p:cNvCxnSpPr/>
            <p:nvPr/>
          </p:nvCxnSpPr>
          <p:spPr bwMode="auto">
            <a:xfrm>
              <a:off x="8032804" y="2225556"/>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814A93EA-8CF8-EB77-11F7-4C9B2BD13D3C}"/>
                </a:ext>
              </a:extLst>
            </p:cNvPr>
            <p:cNvCxnSpPr/>
            <p:nvPr/>
          </p:nvCxnSpPr>
          <p:spPr bwMode="auto">
            <a:xfrm>
              <a:off x="7977341" y="2207967"/>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C1275AED-C0A7-ED28-BAEE-18E1C223B5B9}"/>
                </a:ext>
              </a:extLst>
            </p:cNvPr>
            <p:cNvCxnSpPr/>
            <p:nvPr/>
          </p:nvCxnSpPr>
          <p:spPr bwMode="auto">
            <a:xfrm>
              <a:off x="7859966" y="2163271"/>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36491454-D231-73B2-448D-2447F338C457}"/>
                </a:ext>
              </a:extLst>
            </p:cNvPr>
            <p:cNvCxnSpPr/>
            <p:nvPr/>
          </p:nvCxnSpPr>
          <p:spPr bwMode="auto">
            <a:xfrm>
              <a:off x="7828320" y="214084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5B87CEB4-C1BA-5C06-C7B0-AD62F718E52C}"/>
                </a:ext>
              </a:extLst>
            </p:cNvPr>
            <p:cNvCxnSpPr/>
            <p:nvPr/>
          </p:nvCxnSpPr>
          <p:spPr bwMode="auto">
            <a:xfrm>
              <a:off x="7715712" y="2103646"/>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E9F7A575-BB7E-7F89-3A86-15646690D297}"/>
                </a:ext>
              </a:extLst>
            </p:cNvPr>
            <p:cNvCxnSpPr/>
            <p:nvPr/>
          </p:nvCxnSpPr>
          <p:spPr bwMode="auto">
            <a:xfrm>
              <a:off x="7674541" y="2097081"/>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29AC30B8-A706-5910-C37C-3093BCE01671}"/>
                </a:ext>
              </a:extLst>
            </p:cNvPr>
            <p:cNvCxnSpPr/>
            <p:nvPr/>
          </p:nvCxnSpPr>
          <p:spPr bwMode="auto">
            <a:xfrm>
              <a:off x="7596857" y="204519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0DA18432-1BC6-99A7-7B95-A1956FDB9062}"/>
                </a:ext>
              </a:extLst>
            </p:cNvPr>
            <p:cNvCxnSpPr/>
            <p:nvPr/>
          </p:nvCxnSpPr>
          <p:spPr bwMode="auto">
            <a:xfrm>
              <a:off x="7565211" y="2038633"/>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C90D5212-8411-07BC-B74F-CEF99A5C2B3B}"/>
                </a:ext>
              </a:extLst>
            </p:cNvPr>
            <p:cNvCxnSpPr/>
            <p:nvPr/>
          </p:nvCxnSpPr>
          <p:spPr bwMode="auto">
            <a:xfrm>
              <a:off x="7522849" y="2027299"/>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BB67B541-D151-EA8D-3794-BCAC8279C0AB}"/>
                </a:ext>
              </a:extLst>
            </p:cNvPr>
            <p:cNvCxnSpPr/>
            <p:nvPr/>
          </p:nvCxnSpPr>
          <p:spPr bwMode="auto">
            <a:xfrm>
              <a:off x="7497949" y="2023952"/>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7203B07B-D49F-AD90-6571-539B3C1FE1BB}"/>
                </a:ext>
              </a:extLst>
            </p:cNvPr>
            <p:cNvCxnSpPr/>
            <p:nvPr/>
          </p:nvCxnSpPr>
          <p:spPr bwMode="auto">
            <a:xfrm>
              <a:off x="7473049" y="2020605"/>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747D76C0-CFFF-AD0A-8BDD-C2B0BEF01AC2}"/>
                </a:ext>
              </a:extLst>
            </p:cNvPr>
            <p:cNvCxnSpPr/>
            <p:nvPr/>
          </p:nvCxnSpPr>
          <p:spPr bwMode="auto">
            <a:xfrm>
              <a:off x="7402112" y="2027299"/>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A10F070A-CE94-EA42-1716-21190B85527F}"/>
                </a:ext>
              </a:extLst>
            </p:cNvPr>
            <p:cNvCxnSpPr/>
            <p:nvPr/>
          </p:nvCxnSpPr>
          <p:spPr bwMode="auto">
            <a:xfrm>
              <a:off x="7369438" y="2018285"/>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FE5E66DE-3B18-DBA5-A7BC-521A58E2167B}"/>
                </a:ext>
              </a:extLst>
            </p:cNvPr>
            <p:cNvCxnSpPr/>
            <p:nvPr/>
          </p:nvCxnSpPr>
          <p:spPr bwMode="auto">
            <a:xfrm>
              <a:off x="7345489" y="2002416"/>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80CECF8E-A473-8D5E-ABD6-018617342E1F}"/>
                </a:ext>
              </a:extLst>
            </p:cNvPr>
            <p:cNvCxnSpPr/>
            <p:nvPr/>
          </p:nvCxnSpPr>
          <p:spPr bwMode="auto">
            <a:xfrm>
              <a:off x="7302364" y="1998247"/>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8589CC84-6D39-4500-F604-F38178836217}"/>
                </a:ext>
              </a:extLst>
            </p:cNvPr>
            <p:cNvCxnSpPr/>
            <p:nvPr/>
          </p:nvCxnSpPr>
          <p:spPr bwMode="auto">
            <a:xfrm>
              <a:off x="7278551" y="1991192"/>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DA74C385-B1E3-BDD8-0BAB-6A9E6783EB5A}"/>
                </a:ext>
              </a:extLst>
            </p:cNvPr>
            <p:cNvCxnSpPr/>
            <p:nvPr/>
          </p:nvCxnSpPr>
          <p:spPr bwMode="auto">
            <a:xfrm>
              <a:off x="7240511" y="1968545"/>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07A5D6C4-C70E-000A-6009-6633AD63692B}"/>
                </a:ext>
              </a:extLst>
            </p:cNvPr>
            <p:cNvCxnSpPr/>
            <p:nvPr/>
          </p:nvCxnSpPr>
          <p:spPr bwMode="auto">
            <a:xfrm>
              <a:off x="7214935" y="1949450"/>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92E3E5DA-E49D-CD7B-7977-AC10B5C28456}"/>
                </a:ext>
              </a:extLst>
            </p:cNvPr>
            <p:cNvCxnSpPr/>
            <p:nvPr/>
          </p:nvCxnSpPr>
          <p:spPr bwMode="auto">
            <a:xfrm>
              <a:off x="7189359" y="1910097"/>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6ACF0096-DD5A-D3C4-C568-07EBCFE4B677}"/>
                </a:ext>
              </a:extLst>
            </p:cNvPr>
            <p:cNvCxnSpPr/>
            <p:nvPr/>
          </p:nvCxnSpPr>
          <p:spPr bwMode="auto">
            <a:xfrm>
              <a:off x="7163783" y="1870744"/>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A9901199-0BF3-0AB0-4C7E-6A17586A04B6}"/>
                </a:ext>
              </a:extLst>
            </p:cNvPr>
            <p:cNvCxnSpPr/>
            <p:nvPr/>
          </p:nvCxnSpPr>
          <p:spPr bwMode="auto">
            <a:xfrm>
              <a:off x="7162647" y="1891002"/>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27813A61-33D4-6446-40E0-A5DB18D2AF3A}"/>
                </a:ext>
              </a:extLst>
            </p:cNvPr>
            <p:cNvCxnSpPr/>
            <p:nvPr/>
          </p:nvCxnSpPr>
          <p:spPr bwMode="auto">
            <a:xfrm>
              <a:off x="7138835" y="1881351"/>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A7D1CE2D-38FD-FE3D-07A1-D67D31007ABE}"/>
                </a:ext>
              </a:extLst>
            </p:cNvPr>
            <p:cNvCxnSpPr/>
            <p:nvPr/>
          </p:nvCxnSpPr>
          <p:spPr bwMode="auto">
            <a:xfrm>
              <a:off x="9979053" y="2933745"/>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C8D0C9A0-B0B9-6085-CEA5-23B6A2B764EF}"/>
                </a:ext>
              </a:extLst>
            </p:cNvPr>
            <p:cNvCxnSpPr/>
            <p:nvPr/>
          </p:nvCxnSpPr>
          <p:spPr bwMode="auto">
            <a:xfrm>
              <a:off x="10018557" y="2962699"/>
              <a:ext cx="0" cy="116896"/>
            </a:xfrm>
            <a:prstGeom prst="line">
              <a:avLst/>
            </a:prstGeom>
            <a:noFill/>
            <a:ln w="28575" cap="flat" cmpd="sng" algn="ctr">
              <a:solidFill>
                <a:schemeClr val="accent1"/>
              </a:solidFill>
              <a:prstDash val="solid"/>
              <a:round/>
              <a:headEnd type="none" w="med" len="med"/>
              <a:tailEnd type="none" w="med" len="med"/>
            </a:ln>
            <a:effectLst/>
          </p:spPr>
        </p:cxnSp>
        <p:grpSp>
          <p:nvGrpSpPr>
            <p:cNvPr id="204" name="Group 203">
              <a:extLst>
                <a:ext uri="{FF2B5EF4-FFF2-40B4-BE49-F238E27FC236}">
                  <a16:creationId xmlns:a16="http://schemas.microsoft.com/office/drawing/2014/main" id="{384BFD96-DBBD-35BB-8390-DA8CD5271173}"/>
                </a:ext>
              </a:extLst>
            </p:cNvPr>
            <p:cNvGrpSpPr/>
            <p:nvPr/>
          </p:nvGrpSpPr>
          <p:grpSpPr>
            <a:xfrm>
              <a:off x="10061604" y="2977283"/>
              <a:ext cx="22068" cy="116896"/>
              <a:chOff x="9888749" y="2905749"/>
              <a:chExt cx="22068" cy="116896"/>
            </a:xfrm>
          </p:grpSpPr>
          <p:cxnSp>
            <p:nvCxnSpPr>
              <p:cNvPr id="241" name="Straight Connector 240">
                <a:extLst>
                  <a:ext uri="{FF2B5EF4-FFF2-40B4-BE49-F238E27FC236}">
                    <a16:creationId xmlns:a16="http://schemas.microsoft.com/office/drawing/2014/main" id="{DA941178-24D6-F55C-8953-B2911B7C1961}"/>
                  </a:ext>
                </a:extLst>
              </p:cNvPr>
              <p:cNvCxnSpPr/>
              <p:nvPr/>
            </p:nvCxnSpPr>
            <p:spPr bwMode="auto">
              <a:xfrm>
                <a:off x="9888749" y="2905749"/>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F36D7290-18A8-3262-A5B3-5ABFCB74A929}"/>
                  </a:ext>
                </a:extLst>
              </p:cNvPr>
              <p:cNvCxnSpPr/>
              <p:nvPr/>
            </p:nvCxnSpPr>
            <p:spPr bwMode="auto">
              <a:xfrm>
                <a:off x="9910817" y="2905749"/>
                <a:ext cx="0" cy="116896"/>
              </a:xfrm>
              <a:prstGeom prst="line">
                <a:avLst/>
              </a:prstGeom>
              <a:noFill/>
              <a:ln w="28575" cap="flat" cmpd="sng" algn="ctr">
                <a:solidFill>
                  <a:schemeClr val="accent1"/>
                </a:solidFill>
                <a:prstDash val="solid"/>
                <a:round/>
                <a:headEnd type="none" w="med" len="med"/>
                <a:tailEnd type="none" w="med" len="med"/>
              </a:ln>
              <a:effectLst/>
            </p:spPr>
          </p:cxnSp>
        </p:grpSp>
        <p:cxnSp>
          <p:nvCxnSpPr>
            <p:cNvPr id="205" name="Straight Connector 204">
              <a:extLst>
                <a:ext uri="{FF2B5EF4-FFF2-40B4-BE49-F238E27FC236}">
                  <a16:creationId xmlns:a16="http://schemas.microsoft.com/office/drawing/2014/main" id="{83FAB347-6C8D-665E-DAF8-AC513BAB8A48}"/>
                </a:ext>
              </a:extLst>
            </p:cNvPr>
            <p:cNvCxnSpPr/>
            <p:nvPr/>
          </p:nvCxnSpPr>
          <p:spPr bwMode="auto">
            <a:xfrm>
              <a:off x="10134863" y="299314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83D051F9-5CC6-B454-A56E-D0EF5B84453F}"/>
                </a:ext>
              </a:extLst>
            </p:cNvPr>
            <p:cNvCxnSpPr/>
            <p:nvPr/>
          </p:nvCxnSpPr>
          <p:spPr bwMode="auto">
            <a:xfrm>
              <a:off x="10165095" y="2992193"/>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B384038F-55E1-12EF-F78B-BAE93D20080B}"/>
                </a:ext>
              </a:extLst>
            </p:cNvPr>
            <p:cNvCxnSpPr/>
            <p:nvPr/>
          </p:nvCxnSpPr>
          <p:spPr bwMode="auto">
            <a:xfrm>
              <a:off x="10298514" y="3068637"/>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0072C070-C393-20AD-E47D-9CFED1504023}"/>
                </a:ext>
              </a:extLst>
            </p:cNvPr>
            <p:cNvCxnSpPr/>
            <p:nvPr/>
          </p:nvCxnSpPr>
          <p:spPr bwMode="auto">
            <a:xfrm>
              <a:off x="10349144" y="3068637"/>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97EADC65-E550-19F6-317D-57D3331AE238}"/>
                </a:ext>
              </a:extLst>
            </p:cNvPr>
            <p:cNvCxnSpPr/>
            <p:nvPr/>
          </p:nvCxnSpPr>
          <p:spPr bwMode="auto">
            <a:xfrm>
              <a:off x="10414061" y="3098844"/>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0BB32063-B326-147C-18E4-C5BA58594613}"/>
                </a:ext>
              </a:extLst>
            </p:cNvPr>
            <p:cNvCxnSpPr/>
            <p:nvPr/>
          </p:nvCxnSpPr>
          <p:spPr bwMode="auto">
            <a:xfrm>
              <a:off x="10455165" y="3134821"/>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752F3D35-05A7-C917-F06A-07AD3922B766}"/>
                </a:ext>
              </a:extLst>
            </p:cNvPr>
            <p:cNvCxnSpPr/>
            <p:nvPr/>
          </p:nvCxnSpPr>
          <p:spPr bwMode="auto">
            <a:xfrm>
              <a:off x="10486744" y="3156265"/>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66AAD485-1A98-7ECA-5286-AF00B48A9A69}"/>
                </a:ext>
              </a:extLst>
            </p:cNvPr>
            <p:cNvCxnSpPr/>
            <p:nvPr/>
          </p:nvCxnSpPr>
          <p:spPr bwMode="auto">
            <a:xfrm>
              <a:off x="10529435" y="3171970"/>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46887958-D1EB-CD08-9A2C-AE3C30C25A35}"/>
                </a:ext>
              </a:extLst>
            </p:cNvPr>
            <p:cNvCxnSpPr/>
            <p:nvPr/>
          </p:nvCxnSpPr>
          <p:spPr bwMode="auto">
            <a:xfrm>
              <a:off x="10587700" y="3199840"/>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5782ACC8-4537-1C53-0EB3-EB2414BDC289}"/>
                </a:ext>
              </a:extLst>
            </p:cNvPr>
            <p:cNvCxnSpPr/>
            <p:nvPr/>
          </p:nvCxnSpPr>
          <p:spPr bwMode="auto">
            <a:xfrm>
              <a:off x="10671790" y="3224101"/>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C821BF9E-D6B1-B323-F57B-56B1219682B5}"/>
                </a:ext>
              </a:extLst>
            </p:cNvPr>
            <p:cNvCxnSpPr/>
            <p:nvPr/>
          </p:nvCxnSpPr>
          <p:spPr bwMode="auto">
            <a:xfrm>
              <a:off x="10692427" y="323041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AAD88AE9-104A-1099-EDFF-F004099B0FAD}"/>
                </a:ext>
              </a:extLst>
            </p:cNvPr>
            <p:cNvCxnSpPr/>
            <p:nvPr/>
          </p:nvCxnSpPr>
          <p:spPr bwMode="auto">
            <a:xfrm>
              <a:off x="10751302" y="3246582"/>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B56EF6C0-BFA8-6522-678F-8A0404C9700C}"/>
                </a:ext>
              </a:extLst>
            </p:cNvPr>
            <p:cNvCxnSpPr/>
            <p:nvPr/>
          </p:nvCxnSpPr>
          <p:spPr bwMode="auto">
            <a:xfrm>
              <a:off x="10783028" y="325828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9DCB1C48-4167-D44C-F183-56983AE42C3B}"/>
                </a:ext>
              </a:extLst>
            </p:cNvPr>
            <p:cNvCxnSpPr/>
            <p:nvPr/>
          </p:nvCxnSpPr>
          <p:spPr bwMode="auto">
            <a:xfrm>
              <a:off x="10813378" y="325828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0B139A79-9B38-2068-1840-A47B86253ECA}"/>
                </a:ext>
              </a:extLst>
            </p:cNvPr>
            <p:cNvCxnSpPr/>
            <p:nvPr/>
          </p:nvCxnSpPr>
          <p:spPr bwMode="auto">
            <a:xfrm>
              <a:off x="10869479" y="325828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D6856131-BC41-70FE-5D72-A8E1B7216988}"/>
                </a:ext>
              </a:extLst>
            </p:cNvPr>
            <p:cNvCxnSpPr/>
            <p:nvPr/>
          </p:nvCxnSpPr>
          <p:spPr bwMode="auto">
            <a:xfrm>
              <a:off x="10906530" y="325828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E65F5E48-5F74-50AF-9CAA-F671A83A9FD1}"/>
                </a:ext>
              </a:extLst>
            </p:cNvPr>
            <p:cNvCxnSpPr/>
            <p:nvPr/>
          </p:nvCxnSpPr>
          <p:spPr bwMode="auto">
            <a:xfrm>
              <a:off x="10943581" y="325828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48A3CB0E-B46A-76DD-ECE5-49542999AF89}"/>
                </a:ext>
              </a:extLst>
            </p:cNvPr>
            <p:cNvCxnSpPr/>
            <p:nvPr/>
          </p:nvCxnSpPr>
          <p:spPr bwMode="auto">
            <a:xfrm>
              <a:off x="10980632" y="325828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CD97B492-2D25-3BD3-7386-B5CA3DB21CBB}"/>
                </a:ext>
              </a:extLst>
            </p:cNvPr>
            <p:cNvCxnSpPr/>
            <p:nvPr/>
          </p:nvCxnSpPr>
          <p:spPr bwMode="auto">
            <a:xfrm>
              <a:off x="11017683" y="325828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760E5AA1-09DC-60CE-906C-914DAC51F658}"/>
                </a:ext>
              </a:extLst>
            </p:cNvPr>
            <p:cNvCxnSpPr/>
            <p:nvPr/>
          </p:nvCxnSpPr>
          <p:spPr bwMode="auto">
            <a:xfrm>
              <a:off x="11054734" y="325828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D3F58D19-E836-67E3-4013-3FF9D87065DB}"/>
                </a:ext>
              </a:extLst>
            </p:cNvPr>
            <p:cNvCxnSpPr/>
            <p:nvPr/>
          </p:nvCxnSpPr>
          <p:spPr bwMode="auto">
            <a:xfrm>
              <a:off x="11091785" y="325828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5EADA736-C091-EAAB-B0CC-34AE44315766}"/>
                </a:ext>
              </a:extLst>
            </p:cNvPr>
            <p:cNvCxnSpPr/>
            <p:nvPr/>
          </p:nvCxnSpPr>
          <p:spPr bwMode="auto">
            <a:xfrm>
              <a:off x="11128836" y="3258288"/>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B16DC546-0E62-291C-0E11-A524E1BBE683}"/>
                </a:ext>
              </a:extLst>
            </p:cNvPr>
            <p:cNvCxnSpPr/>
            <p:nvPr/>
          </p:nvCxnSpPr>
          <p:spPr bwMode="auto">
            <a:xfrm>
              <a:off x="11156362" y="3288866"/>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AC85D22B-F9C9-CAB2-54D6-74C40132B8D0}"/>
                </a:ext>
              </a:extLst>
            </p:cNvPr>
            <p:cNvCxnSpPr/>
            <p:nvPr/>
          </p:nvCxnSpPr>
          <p:spPr bwMode="auto">
            <a:xfrm>
              <a:off x="11174363" y="3288866"/>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0F890054-D9BF-6CEB-B8B5-333263450F6B}"/>
                </a:ext>
              </a:extLst>
            </p:cNvPr>
            <p:cNvCxnSpPr/>
            <p:nvPr/>
          </p:nvCxnSpPr>
          <p:spPr bwMode="auto">
            <a:xfrm>
              <a:off x="11261022" y="3288866"/>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74EA208D-79A0-0C62-4E06-53E7409066B4}"/>
                </a:ext>
              </a:extLst>
            </p:cNvPr>
            <p:cNvCxnSpPr/>
            <p:nvPr/>
          </p:nvCxnSpPr>
          <p:spPr bwMode="auto">
            <a:xfrm>
              <a:off x="11320693" y="3293769"/>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B8DDB698-BA42-FF21-846B-EFB66585A612}"/>
                </a:ext>
              </a:extLst>
            </p:cNvPr>
            <p:cNvCxnSpPr/>
            <p:nvPr/>
          </p:nvCxnSpPr>
          <p:spPr bwMode="auto">
            <a:xfrm>
              <a:off x="11440689" y="3290159"/>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C6A55179-0F32-4BA3-8BB2-C540FA9B0EFA}"/>
                </a:ext>
              </a:extLst>
            </p:cNvPr>
            <p:cNvCxnSpPr/>
            <p:nvPr/>
          </p:nvCxnSpPr>
          <p:spPr bwMode="auto">
            <a:xfrm>
              <a:off x="11468945" y="3288866"/>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537DF687-3601-E109-B79F-C7A8B50FD939}"/>
                </a:ext>
              </a:extLst>
            </p:cNvPr>
            <p:cNvCxnSpPr/>
            <p:nvPr/>
          </p:nvCxnSpPr>
          <p:spPr bwMode="auto">
            <a:xfrm>
              <a:off x="11505139" y="3288866"/>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C2594B78-D160-0556-951B-CF3C8438E747}"/>
                </a:ext>
              </a:extLst>
            </p:cNvPr>
            <p:cNvCxnSpPr/>
            <p:nvPr/>
          </p:nvCxnSpPr>
          <p:spPr bwMode="auto">
            <a:xfrm>
              <a:off x="11541333" y="3288866"/>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89C6041E-4A9E-B6A3-6640-E1038FF911AC}"/>
                </a:ext>
              </a:extLst>
            </p:cNvPr>
            <p:cNvCxnSpPr/>
            <p:nvPr/>
          </p:nvCxnSpPr>
          <p:spPr bwMode="auto">
            <a:xfrm>
              <a:off x="11578744" y="3328693"/>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6B0799CD-751D-15E2-0556-2A9A5E4BDA44}"/>
                </a:ext>
              </a:extLst>
            </p:cNvPr>
            <p:cNvCxnSpPr/>
            <p:nvPr/>
          </p:nvCxnSpPr>
          <p:spPr bwMode="auto">
            <a:xfrm>
              <a:off x="11637592" y="3331149"/>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E2F5D424-3214-9CEB-0A80-B1580FF2E5DF}"/>
                </a:ext>
              </a:extLst>
            </p:cNvPr>
            <p:cNvCxnSpPr/>
            <p:nvPr/>
          </p:nvCxnSpPr>
          <p:spPr bwMode="auto">
            <a:xfrm>
              <a:off x="11669171" y="3331149"/>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662F8534-7078-0E66-85FA-E23751D4B16A}"/>
                </a:ext>
              </a:extLst>
            </p:cNvPr>
            <p:cNvCxnSpPr/>
            <p:nvPr/>
          </p:nvCxnSpPr>
          <p:spPr bwMode="auto">
            <a:xfrm>
              <a:off x="11778000" y="3324496"/>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C62097E8-C803-213B-BBEA-8F9659B958C7}"/>
                </a:ext>
              </a:extLst>
            </p:cNvPr>
            <p:cNvCxnSpPr/>
            <p:nvPr/>
          </p:nvCxnSpPr>
          <p:spPr bwMode="auto">
            <a:xfrm>
              <a:off x="11596206" y="3328674"/>
              <a:ext cx="0" cy="116896"/>
            </a:xfrm>
            <a:prstGeom prst="line">
              <a:avLst/>
            </a:prstGeom>
            <a:noFill/>
            <a:ln w="28575" cap="flat" cmpd="sng" algn="ctr">
              <a:solidFill>
                <a:schemeClr val="accent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3D309AC0-092F-737D-09B9-6A76F9227404}"/>
                </a:ext>
              </a:extLst>
            </p:cNvPr>
            <p:cNvCxnSpPr/>
            <p:nvPr/>
          </p:nvCxnSpPr>
          <p:spPr bwMode="auto">
            <a:xfrm>
              <a:off x="11831531" y="3324496"/>
              <a:ext cx="0" cy="116896"/>
            </a:xfrm>
            <a:prstGeom prst="line">
              <a:avLst/>
            </a:prstGeom>
            <a:noFill/>
            <a:ln w="28575" cap="flat" cmpd="sng" algn="ctr">
              <a:solidFill>
                <a:schemeClr val="accent1"/>
              </a:solidFill>
              <a:prstDash val="solid"/>
              <a:round/>
              <a:headEnd type="none" w="med" len="med"/>
              <a:tailEnd type="none" w="med" len="med"/>
            </a:ln>
            <a:effectLst/>
          </p:spPr>
        </p:cxnSp>
      </p:grpSp>
      <p:sp>
        <p:nvSpPr>
          <p:cNvPr id="246" name="TextBox 245">
            <a:extLst>
              <a:ext uri="{FF2B5EF4-FFF2-40B4-BE49-F238E27FC236}">
                <a16:creationId xmlns:a16="http://schemas.microsoft.com/office/drawing/2014/main" id="{FF3D2302-4F79-A924-F3DC-92809932C4DE}"/>
              </a:ext>
            </a:extLst>
          </p:cNvPr>
          <p:cNvSpPr txBox="1"/>
          <p:nvPr/>
        </p:nvSpPr>
        <p:spPr bwMode="auto">
          <a:xfrm>
            <a:off x="1255564" y="4533324"/>
            <a:ext cx="44409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242021"/>
                </a:solidFill>
                <a:effectLst/>
                <a:uLnTx/>
                <a:uFillTx/>
                <a:latin typeface="Calibri"/>
                <a:ea typeface="+mn-ea"/>
                <a:cs typeface="+mn-cs"/>
              </a:rPr>
              <a:t>HR: </a:t>
            </a:r>
            <a:r>
              <a:rPr kumimoji="0" lang="pl-PL" sz="1800" b="0" i="0" u="none" strike="noStrike" kern="1200" cap="none" spc="0" normalizeH="0" baseline="0" noProof="0" dirty="0">
                <a:ln>
                  <a:noFill/>
                </a:ln>
                <a:solidFill>
                  <a:srgbClr val="242021"/>
                </a:solidFill>
                <a:effectLst/>
                <a:uLnTx/>
                <a:uFillTx/>
                <a:latin typeface="Calibri"/>
                <a:ea typeface="+mn-ea"/>
                <a:cs typeface="+mn-cs"/>
              </a:rPr>
              <a:t>1.</a:t>
            </a:r>
            <a:r>
              <a:rPr kumimoji="0" lang="en-US" sz="1800" b="0" i="0" u="none" strike="noStrike" kern="1200" cap="none" spc="0" normalizeH="0" baseline="0" noProof="0" dirty="0">
                <a:ln>
                  <a:noFill/>
                </a:ln>
                <a:solidFill>
                  <a:srgbClr val="242021"/>
                </a:solidFill>
                <a:effectLst/>
                <a:uLnTx/>
                <a:uFillTx/>
                <a:latin typeface="Calibri"/>
                <a:ea typeface="+mn-ea"/>
                <a:cs typeface="+mn-cs"/>
              </a:rPr>
              <a:t>99 (</a:t>
            </a:r>
            <a:r>
              <a:rPr kumimoji="0" lang="pl-PL" sz="1800" b="0" i="0" u="none" strike="noStrike" kern="1200" cap="none" spc="0" normalizeH="0" baseline="0" noProof="0" dirty="0">
                <a:ln>
                  <a:noFill/>
                </a:ln>
                <a:solidFill>
                  <a:srgbClr val="242021"/>
                </a:solidFill>
                <a:effectLst/>
                <a:uLnTx/>
                <a:uFillTx/>
                <a:latin typeface="Calibri"/>
                <a:ea typeface="+mn-ea"/>
                <a:cs typeface="+mn-cs"/>
              </a:rPr>
              <a:t>95% CI</a:t>
            </a:r>
            <a:r>
              <a:rPr kumimoji="0" lang="en-US" sz="1800" b="0" i="0" u="none" strike="noStrike" kern="1200" cap="none" spc="0" normalizeH="0" baseline="0" noProof="0" dirty="0">
                <a:ln>
                  <a:noFill/>
                </a:ln>
                <a:solidFill>
                  <a:srgbClr val="242021"/>
                </a:solidFill>
                <a:effectLst/>
                <a:uLnTx/>
                <a:uFillTx/>
                <a:latin typeface="Calibri"/>
                <a:ea typeface="+mn-ea"/>
                <a:cs typeface="+mn-cs"/>
              </a:rPr>
              <a:t>:</a:t>
            </a:r>
            <a:r>
              <a:rPr kumimoji="0" lang="pl-PL" sz="1800" b="0" i="0" u="none" strike="noStrike" kern="1200" cap="none" spc="0" normalizeH="0" baseline="0" noProof="0" dirty="0">
                <a:ln>
                  <a:noFill/>
                </a:ln>
                <a:solidFill>
                  <a:srgbClr val="242021"/>
                </a:solidFill>
                <a:effectLst/>
                <a:uLnTx/>
                <a:uFillTx/>
                <a:latin typeface="Calibri"/>
                <a:ea typeface="+mn-ea"/>
                <a:cs typeface="+mn-cs"/>
              </a:rPr>
              <a:t> 1.2</a:t>
            </a:r>
            <a:r>
              <a:rPr kumimoji="0" lang="en-US" sz="1800" b="0" i="0" u="none" strike="noStrike" kern="1200" cap="none" spc="0" normalizeH="0" baseline="0" noProof="0" dirty="0">
                <a:ln>
                  <a:noFill/>
                </a:ln>
                <a:solidFill>
                  <a:srgbClr val="242021"/>
                </a:solidFill>
                <a:effectLst/>
                <a:uLnTx/>
                <a:uFillTx/>
                <a:latin typeface="Calibri"/>
                <a:ea typeface="+mn-ea"/>
                <a:cs typeface="+mn-cs"/>
              </a:rPr>
              <a:t>1-3.26)</a:t>
            </a: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247" name="Group 246">
            <a:extLst>
              <a:ext uri="{FF2B5EF4-FFF2-40B4-BE49-F238E27FC236}">
                <a16:creationId xmlns:a16="http://schemas.microsoft.com/office/drawing/2014/main" id="{1F2A618A-0AED-9E77-26D0-BDBD6780E49F}"/>
              </a:ext>
            </a:extLst>
          </p:cNvPr>
          <p:cNvGrpSpPr/>
          <p:nvPr/>
        </p:nvGrpSpPr>
        <p:grpSpPr>
          <a:xfrm>
            <a:off x="3352030" y="1937407"/>
            <a:ext cx="2676237" cy="963586"/>
            <a:chOff x="3283993" y="1739440"/>
            <a:chExt cx="2676237" cy="963586"/>
          </a:xfrm>
          <a:noFill/>
        </p:grpSpPr>
        <p:sp>
          <p:nvSpPr>
            <p:cNvPr id="248" name="TextBox 247">
              <a:extLst>
                <a:ext uri="{FF2B5EF4-FFF2-40B4-BE49-F238E27FC236}">
                  <a16:creationId xmlns:a16="http://schemas.microsoft.com/office/drawing/2014/main" id="{C58602C2-3734-541D-85E3-AF6B826335E2}"/>
                </a:ext>
              </a:extLst>
            </p:cNvPr>
            <p:cNvSpPr txBox="1"/>
            <p:nvPr/>
          </p:nvSpPr>
          <p:spPr bwMode="auto">
            <a:xfrm>
              <a:off x="3523213" y="2056695"/>
              <a:ext cx="2437017" cy="646331"/>
            </a:xfrm>
            <a:prstGeom prst="rect">
              <a:avLst/>
            </a:prstGeom>
            <a:grpFill/>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solidFill>
                    <a:srgbClr val="242021"/>
                  </a:solidFill>
                  <a:latin typeface="Calibri"/>
                </a:rPr>
                <a:t>RV</a:t>
              </a:r>
              <a:r>
                <a:rPr kumimoji="0" lang="en-US" sz="1800" b="0" i="0" u="none" strike="noStrike" kern="1200" cap="none" spc="0" normalizeH="0" baseline="0" noProof="0" dirty="0">
                  <a:ln>
                    <a:noFill/>
                  </a:ln>
                  <a:solidFill>
                    <a:srgbClr val="242021"/>
                  </a:solidFill>
                  <a:effectLst/>
                  <a:uLnTx/>
                  <a:uFillTx/>
                  <a:latin typeface="Calibri"/>
                  <a:ea typeface="+mn-ea"/>
                  <a:cs typeface="+mn-cs"/>
                </a:rPr>
                <a:t>d + ASCT              55.5</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solidFill>
                    <a:srgbClr val="242021"/>
                  </a:solidFill>
                  <a:latin typeface="Calibri"/>
                </a:rPr>
                <a:t>RV</a:t>
              </a:r>
              <a:r>
                <a:rPr kumimoji="0" lang="en-US" sz="1800" b="0" i="0" u="none" strike="noStrike" kern="1200" cap="none" spc="0" normalizeH="0" baseline="0" noProof="0" dirty="0">
                  <a:ln>
                    <a:noFill/>
                  </a:ln>
                  <a:solidFill>
                    <a:srgbClr val="242021"/>
                  </a:solidFill>
                  <a:effectLst/>
                  <a:uLnTx/>
                  <a:uFillTx/>
                  <a:latin typeface="Calibri"/>
                  <a:ea typeface="+mn-ea"/>
                  <a:cs typeface="+mn-cs"/>
                </a:rPr>
                <a:t>d alone                17.1</a:t>
              </a: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249" name="Straight Connector 248">
              <a:extLst>
                <a:ext uri="{FF2B5EF4-FFF2-40B4-BE49-F238E27FC236}">
                  <a16:creationId xmlns:a16="http://schemas.microsoft.com/office/drawing/2014/main" id="{59B64FBA-0407-93F1-5E8D-6E1855F511ED}"/>
                </a:ext>
              </a:extLst>
            </p:cNvPr>
            <p:cNvCxnSpPr>
              <a:cxnSpLocks/>
            </p:cNvCxnSpPr>
            <p:nvPr/>
          </p:nvCxnSpPr>
          <p:spPr bwMode="auto">
            <a:xfrm>
              <a:off x="3283993" y="2266415"/>
              <a:ext cx="274320" cy="0"/>
            </a:xfrm>
            <a:prstGeom prst="line">
              <a:avLst/>
            </a:prstGeom>
            <a:grpFill/>
            <a:ln w="28575"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3418A83A-03D2-7AA0-231E-C85C51A395A4}"/>
                </a:ext>
              </a:extLst>
            </p:cNvPr>
            <p:cNvCxnSpPr>
              <a:cxnSpLocks/>
            </p:cNvCxnSpPr>
            <p:nvPr/>
          </p:nvCxnSpPr>
          <p:spPr bwMode="auto">
            <a:xfrm>
              <a:off x="3283993" y="2540735"/>
              <a:ext cx="274320" cy="0"/>
            </a:xfrm>
            <a:prstGeom prst="line">
              <a:avLst/>
            </a:prstGeom>
            <a:grpFill/>
            <a:ln w="28575" cap="flat" cmpd="sng" algn="ctr">
              <a:solidFill>
                <a:schemeClr val="accent3"/>
              </a:solidFill>
              <a:prstDash val="solid"/>
              <a:round/>
              <a:headEnd type="none" w="med" len="med"/>
              <a:tailEnd type="none" w="med" len="med"/>
            </a:ln>
            <a:effectLst/>
          </p:spPr>
        </p:cxnSp>
        <p:sp>
          <p:nvSpPr>
            <p:cNvPr id="251" name="TextBox 250">
              <a:extLst>
                <a:ext uri="{FF2B5EF4-FFF2-40B4-BE49-F238E27FC236}">
                  <a16:creationId xmlns:a16="http://schemas.microsoft.com/office/drawing/2014/main" id="{E9A4C3B6-25E9-3878-0AFC-FD72F9E30D3F}"/>
                </a:ext>
              </a:extLst>
            </p:cNvPr>
            <p:cNvSpPr txBox="1"/>
            <p:nvPr/>
          </p:nvSpPr>
          <p:spPr bwMode="auto">
            <a:xfrm>
              <a:off x="3918012" y="1739440"/>
              <a:ext cx="1922501" cy="369332"/>
            </a:xfrm>
            <a:prstGeom prst="rect">
              <a:avLst/>
            </a:prstGeom>
            <a:grpFill/>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242021"/>
                  </a:solidFill>
                  <a:effectLst/>
                  <a:uLnTx/>
                  <a:uFillTx/>
                  <a:latin typeface="Calibri"/>
                  <a:ea typeface="+mn-ea"/>
                  <a:cs typeface="+mn-cs"/>
                </a:rPr>
                <a:t>Median PFS, Mo</a:t>
              </a:r>
              <a:endParaRPr kumimoji="0" lang="en-US" sz="1800" b="1" i="0" u="none" strike="noStrike" kern="1200" cap="none" spc="0" normalizeH="0" baseline="0" noProof="0" dirty="0">
                <a:ln>
                  <a:noFill/>
                </a:ln>
                <a:solidFill>
                  <a:srgbClr val="FFFFFF"/>
                </a:solidFill>
                <a:effectLst/>
                <a:uLnTx/>
                <a:uFillTx/>
                <a:latin typeface="Calibri"/>
                <a:ea typeface="+mn-ea"/>
                <a:cs typeface="+mn-cs"/>
              </a:endParaRPr>
            </a:p>
          </p:txBody>
        </p:sp>
      </p:grpSp>
      <p:grpSp>
        <p:nvGrpSpPr>
          <p:cNvPr id="253" name="Group 252">
            <a:extLst>
              <a:ext uri="{FF2B5EF4-FFF2-40B4-BE49-F238E27FC236}">
                <a16:creationId xmlns:a16="http://schemas.microsoft.com/office/drawing/2014/main" id="{782397CD-DD03-0CB4-5AFC-12F72E426B04}"/>
              </a:ext>
            </a:extLst>
          </p:cNvPr>
          <p:cNvGrpSpPr/>
          <p:nvPr/>
        </p:nvGrpSpPr>
        <p:grpSpPr>
          <a:xfrm>
            <a:off x="513554" y="1949335"/>
            <a:ext cx="5531646" cy="3581205"/>
            <a:chOff x="513554" y="1751368"/>
            <a:chExt cx="5531646" cy="3581205"/>
          </a:xfrm>
        </p:grpSpPr>
        <p:grpSp>
          <p:nvGrpSpPr>
            <p:cNvPr id="254" name="Group 253">
              <a:extLst>
                <a:ext uri="{FF2B5EF4-FFF2-40B4-BE49-F238E27FC236}">
                  <a16:creationId xmlns:a16="http://schemas.microsoft.com/office/drawing/2014/main" id="{51613D8B-4B71-3129-A265-81CDC0FE2ED1}"/>
                </a:ext>
              </a:extLst>
            </p:cNvPr>
            <p:cNvGrpSpPr/>
            <p:nvPr/>
          </p:nvGrpSpPr>
          <p:grpSpPr>
            <a:xfrm>
              <a:off x="513554" y="1751368"/>
              <a:ext cx="721427" cy="3101423"/>
              <a:chOff x="2903226" y="1517651"/>
              <a:chExt cx="721427" cy="4062638"/>
            </a:xfrm>
          </p:grpSpPr>
          <p:sp>
            <p:nvSpPr>
              <p:cNvPr id="283" name="TextBox 282">
                <a:extLst>
                  <a:ext uri="{FF2B5EF4-FFF2-40B4-BE49-F238E27FC236}">
                    <a16:creationId xmlns:a16="http://schemas.microsoft.com/office/drawing/2014/main" id="{51835DA7-EBAB-8485-F6B5-65A53F963FF8}"/>
                  </a:ext>
                </a:extLst>
              </p:cNvPr>
              <p:cNvSpPr txBox="1"/>
              <p:nvPr/>
            </p:nvSpPr>
            <p:spPr bwMode="auto">
              <a:xfrm>
                <a:off x="2903226" y="1517651"/>
                <a:ext cx="721427" cy="483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284" name="TextBox 283">
                <a:extLst>
                  <a:ext uri="{FF2B5EF4-FFF2-40B4-BE49-F238E27FC236}">
                    <a16:creationId xmlns:a16="http://schemas.microsoft.com/office/drawing/2014/main" id="{461E942D-1B07-435B-3326-B5B11365614B}"/>
                  </a:ext>
                </a:extLst>
              </p:cNvPr>
              <p:cNvSpPr txBox="1"/>
              <p:nvPr/>
            </p:nvSpPr>
            <p:spPr bwMode="auto">
              <a:xfrm>
                <a:off x="3085705" y="2246902"/>
                <a:ext cx="538948" cy="483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285" name="TextBox 284">
                <a:extLst>
                  <a:ext uri="{FF2B5EF4-FFF2-40B4-BE49-F238E27FC236}">
                    <a16:creationId xmlns:a16="http://schemas.microsoft.com/office/drawing/2014/main" id="{972BED8F-2152-8362-6047-22EA21A2B03A}"/>
                  </a:ext>
                </a:extLst>
              </p:cNvPr>
              <p:cNvSpPr txBox="1"/>
              <p:nvPr/>
            </p:nvSpPr>
            <p:spPr bwMode="auto">
              <a:xfrm>
                <a:off x="3085705" y="2966745"/>
                <a:ext cx="538948" cy="483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286" name="TextBox 285">
                <a:extLst>
                  <a:ext uri="{FF2B5EF4-FFF2-40B4-BE49-F238E27FC236}">
                    <a16:creationId xmlns:a16="http://schemas.microsoft.com/office/drawing/2014/main" id="{C7F21914-294B-41A2-F36B-07926208EAF5}"/>
                  </a:ext>
                </a:extLst>
              </p:cNvPr>
              <p:cNvSpPr txBox="1"/>
              <p:nvPr/>
            </p:nvSpPr>
            <p:spPr bwMode="auto">
              <a:xfrm>
                <a:off x="3085705" y="3728930"/>
                <a:ext cx="538948" cy="483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287" name="TextBox 286">
                <a:extLst>
                  <a:ext uri="{FF2B5EF4-FFF2-40B4-BE49-F238E27FC236}">
                    <a16:creationId xmlns:a16="http://schemas.microsoft.com/office/drawing/2014/main" id="{94EAEF20-D87A-A588-E6CE-9781C3489BCF}"/>
                  </a:ext>
                </a:extLst>
              </p:cNvPr>
              <p:cNvSpPr txBox="1"/>
              <p:nvPr/>
            </p:nvSpPr>
            <p:spPr bwMode="auto">
              <a:xfrm>
                <a:off x="3085705" y="4462886"/>
                <a:ext cx="538948" cy="483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288" name="TextBox 287">
                <a:extLst>
                  <a:ext uri="{FF2B5EF4-FFF2-40B4-BE49-F238E27FC236}">
                    <a16:creationId xmlns:a16="http://schemas.microsoft.com/office/drawing/2014/main" id="{73C728FC-7024-4EB9-F3D5-0879C8E5A616}"/>
                  </a:ext>
                </a:extLst>
              </p:cNvPr>
              <p:cNvSpPr txBox="1"/>
              <p:nvPr/>
            </p:nvSpPr>
            <p:spPr bwMode="auto">
              <a:xfrm>
                <a:off x="3085705" y="5210957"/>
                <a:ext cx="5389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grpSp>
        <p:grpSp>
          <p:nvGrpSpPr>
            <p:cNvPr id="255" name="Group 254">
              <a:extLst>
                <a:ext uri="{FF2B5EF4-FFF2-40B4-BE49-F238E27FC236}">
                  <a16:creationId xmlns:a16="http://schemas.microsoft.com/office/drawing/2014/main" id="{E760911E-107D-768A-76AC-E4AD89B30D44}"/>
                </a:ext>
              </a:extLst>
            </p:cNvPr>
            <p:cNvGrpSpPr/>
            <p:nvPr/>
          </p:nvGrpSpPr>
          <p:grpSpPr>
            <a:xfrm>
              <a:off x="1143000" y="1942908"/>
              <a:ext cx="91981" cy="2814320"/>
              <a:chOff x="1580359" y="2660386"/>
              <a:chExt cx="103516" cy="2456678"/>
            </a:xfrm>
          </p:grpSpPr>
          <p:cxnSp>
            <p:nvCxnSpPr>
              <p:cNvPr id="277" name="Straight Connector 276">
                <a:extLst>
                  <a:ext uri="{FF2B5EF4-FFF2-40B4-BE49-F238E27FC236}">
                    <a16:creationId xmlns:a16="http://schemas.microsoft.com/office/drawing/2014/main" id="{A33E84ED-BF48-50B2-9388-85B0BE32971C}"/>
                  </a:ext>
                </a:extLst>
              </p:cNvPr>
              <p:cNvCxnSpPr>
                <a:cxnSpLocks/>
              </p:cNvCxnSpPr>
              <p:nvPr/>
            </p:nvCxnSpPr>
            <p:spPr bwMode="auto">
              <a:xfrm>
                <a:off x="1580359" y="2660386"/>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B05581BD-BF6E-60AA-CDE7-C113D8EA6F16}"/>
                  </a:ext>
                </a:extLst>
              </p:cNvPr>
              <p:cNvCxnSpPr>
                <a:cxnSpLocks/>
              </p:cNvCxnSpPr>
              <p:nvPr/>
            </p:nvCxnSpPr>
            <p:spPr bwMode="auto">
              <a:xfrm>
                <a:off x="1580359" y="3151722"/>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60A90B8C-31AE-907C-56CE-6BD53EF11478}"/>
                  </a:ext>
                </a:extLst>
              </p:cNvPr>
              <p:cNvCxnSpPr>
                <a:cxnSpLocks/>
              </p:cNvCxnSpPr>
              <p:nvPr/>
            </p:nvCxnSpPr>
            <p:spPr bwMode="auto">
              <a:xfrm>
                <a:off x="1580359" y="3643058"/>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B0ED302E-2C37-E59A-054B-1BA93A2FFE45}"/>
                  </a:ext>
                </a:extLst>
              </p:cNvPr>
              <p:cNvCxnSpPr>
                <a:cxnSpLocks/>
              </p:cNvCxnSpPr>
              <p:nvPr/>
            </p:nvCxnSpPr>
            <p:spPr bwMode="auto">
              <a:xfrm>
                <a:off x="1580359" y="4134394"/>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EC0CF771-4430-A265-EEB4-4A49BF805BD9}"/>
                  </a:ext>
                </a:extLst>
              </p:cNvPr>
              <p:cNvCxnSpPr>
                <a:cxnSpLocks/>
              </p:cNvCxnSpPr>
              <p:nvPr/>
            </p:nvCxnSpPr>
            <p:spPr bwMode="auto">
              <a:xfrm>
                <a:off x="1580359" y="4625730"/>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4A0559BD-3431-F467-4C05-767D74B6D3E6}"/>
                  </a:ext>
                </a:extLst>
              </p:cNvPr>
              <p:cNvCxnSpPr>
                <a:cxnSpLocks/>
              </p:cNvCxnSpPr>
              <p:nvPr/>
            </p:nvCxnSpPr>
            <p:spPr bwMode="auto">
              <a:xfrm>
                <a:off x="1580359" y="5117064"/>
                <a:ext cx="103516" cy="0"/>
              </a:xfrm>
              <a:prstGeom prst="line">
                <a:avLst/>
              </a:prstGeom>
              <a:noFill/>
              <a:ln w="28575" cap="flat" cmpd="sng" algn="ctr">
                <a:solidFill>
                  <a:schemeClr val="bg1"/>
                </a:solidFill>
                <a:prstDash val="solid"/>
                <a:round/>
                <a:headEnd type="none" w="med" len="med"/>
                <a:tailEnd type="none" w="med" len="med"/>
              </a:ln>
              <a:effectLst/>
            </p:spPr>
          </p:cxnSp>
        </p:grpSp>
        <p:sp>
          <p:nvSpPr>
            <p:cNvPr id="256" name="TextBox 255">
              <a:extLst>
                <a:ext uri="{FF2B5EF4-FFF2-40B4-BE49-F238E27FC236}">
                  <a16:creationId xmlns:a16="http://schemas.microsoft.com/office/drawing/2014/main" id="{E11C224F-BC60-BCCE-E7D3-C4139DB4A909}"/>
                </a:ext>
              </a:extLst>
            </p:cNvPr>
            <p:cNvSpPr txBox="1"/>
            <p:nvPr/>
          </p:nvSpPr>
          <p:spPr>
            <a:xfrm rot="16200000">
              <a:off x="-600824" y="3155169"/>
              <a:ext cx="2643099" cy="369332"/>
            </a:xfrm>
            <a:prstGeom prst="rect">
              <a:avLst/>
            </a:prstGeom>
            <a:noFill/>
          </p:spPr>
          <p:txBody>
            <a:bodyPr>
              <a:spAutoFit/>
            </a:bodyPr>
            <a:lstStyle/>
            <a:p>
              <a:pPr marL="0" marR="0" lvl="0" indent="0" algn="ctr" defTabSz="651529"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Probability of PFS</a:t>
              </a:r>
            </a:p>
          </p:txBody>
        </p:sp>
        <p:grpSp>
          <p:nvGrpSpPr>
            <p:cNvPr id="257" name="Group 256">
              <a:extLst>
                <a:ext uri="{FF2B5EF4-FFF2-40B4-BE49-F238E27FC236}">
                  <a16:creationId xmlns:a16="http://schemas.microsoft.com/office/drawing/2014/main" id="{D68C8B7F-E6B8-CE52-8C08-AC2098748134}"/>
                </a:ext>
              </a:extLst>
            </p:cNvPr>
            <p:cNvGrpSpPr/>
            <p:nvPr/>
          </p:nvGrpSpPr>
          <p:grpSpPr>
            <a:xfrm>
              <a:off x="1132840" y="4744637"/>
              <a:ext cx="4875997" cy="369332"/>
              <a:chOff x="3403104" y="5373268"/>
              <a:chExt cx="7639064" cy="369332"/>
            </a:xfrm>
          </p:grpSpPr>
          <p:sp>
            <p:nvSpPr>
              <p:cNvPr id="269" name="TextBox 268">
                <a:extLst>
                  <a:ext uri="{FF2B5EF4-FFF2-40B4-BE49-F238E27FC236}">
                    <a16:creationId xmlns:a16="http://schemas.microsoft.com/office/drawing/2014/main" id="{082BFFC3-E8DE-652F-8AEF-2EE7C832C030}"/>
                  </a:ext>
                </a:extLst>
              </p:cNvPr>
              <p:cNvSpPr txBox="1"/>
              <p:nvPr/>
            </p:nvSpPr>
            <p:spPr bwMode="auto">
              <a:xfrm>
                <a:off x="3403104" y="5373268"/>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270" name="TextBox 269">
                <a:extLst>
                  <a:ext uri="{FF2B5EF4-FFF2-40B4-BE49-F238E27FC236}">
                    <a16:creationId xmlns:a16="http://schemas.microsoft.com/office/drawing/2014/main" id="{55079801-3952-17D6-47D6-A92F3AD6ACC3}"/>
                  </a:ext>
                </a:extLst>
              </p:cNvPr>
              <p:cNvSpPr txBox="1"/>
              <p:nvPr/>
            </p:nvSpPr>
            <p:spPr bwMode="auto">
              <a:xfrm>
                <a:off x="4215633"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271" name="TextBox 270">
                <a:extLst>
                  <a:ext uri="{FF2B5EF4-FFF2-40B4-BE49-F238E27FC236}">
                    <a16:creationId xmlns:a16="http://schemas.microsoft.com/office/drawing/2014/main" id="{DE9B77F7-ADCA-BE37-C432-79452F1FADD1}"/>
                  </a:ext>
                </a:extLst>
              </p:cNvPr>
              <p:cNvSpPr txBox="1"/>
              <p:nvPr/>
            </p:nvSpPr>
            <p:spPr bwMode="auto">
              <a:xfrm>
                <a:off x="5225402"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272" name="TextBox 271">
                <a:extLst>
                  <a:ext uri="{FF2B5EF4-FFF2-40B4-BE49-F238E27FC236}">
                    <a16:creationId xmlns:a16="http://schemas.microsoft.com/office/drawing/2014/main" id="{FB2359FC-A637-1008-B245-0D81EBBFFC27}"/>
                  </a:ext>
                </a:extLst>
              </p:cNvPr>
              <p:cNvSpPr txBox="1"/>
              <p:nvPr/>
            </p:nvSpPr>
            <p:spPr bwMode="auto">
              <a:xfrm>
                <a:off x="6254101"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273" name="TextBox 272">
                <a:extLst>
                  <a:ext uri="{FF2B5EF4-FFF2-40B4-BE49-F238E27FC236}">
                    <a16:creationId xmlns:a16="http://schemas.microsoft.com/office/drawing/2014/main" id="{54329217-B135-D61E-8214-C2E5C4D87E11}"/>
                  </a:ext>
                </a:extLst>
              </p:cNvPr>
              <p:cNvSpPr txBox="1"/>
              <p:nvPr/>
            </p:nvSpPr>
            <p:spPr bwMode="auto">
              <a:xfrm>
                <a:off x="7257403"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274" name="TextBox 273">
                <a:extLst>
                  <a:ext uri="{FF2B5EF4-FFF2-40B4-BE49-F238E27FC236}">
                    <a16:creationId xmlns:a16="http://schemas.microsoft.com/office/drawing/2014/main" id="{97795910-E8A3-C6A1-2216-E0AA3361A476}"/>
                  </a:ext>
                </a:extLst>
              </p:cNvPr>
              <p:cNvSpPr txBox="1"/>
              <p:nvPr/>
            </p:nvSpPr>
            <p:spPr bwMode="auto">
              <a:xfrm>
                <a:off x="8267171"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275" name="TextBox 274">
                <a:extLst>
                  <a:ext uri="{FF2B5EF4-FFF2-40B4-BE49-F238E27FC236}">
                    <a16:creationId xmlns:a16="http://schemas.microsoft.com/office/drawing/2014/main" id="{1379AD42-48BB-26CD-2814-E677B12A38F6}"/>
                  </a:ext>
                </a:extLst>
              </p:cNvPr>
              <p:cNvSpPr txBox="1"/>
              <p:nvPr/>
            </p:nvSpPr>
            <p:spPr bwMode="auto">
              <a:xfrm>
                <a:off x="9295871"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sp>
            <p:nvSpPr>
              <p:cNvPr id="276" name="TextBox 275">
                <a:extLst>
                  <a:ext uri="{FF2B5EF4-FFF2-40B4-BE49-F238E27FC236}">
                    <a16:creationId xmlns:a16="http://schemas.microsoft.com/office/drawing/2014/main" id="{2173EE80-27DC-BF43-23B0-8100334B009B}"/>
                  </a:ext>
                </a:extLst>
              </p:cNvPr>
              <p:cNvSpPr txBox="1"/>
              <p:nvPr/>
            </p:nvSpPr>
            <p:spPr bwMode="auto">
              <a:xfrm>
                <a:off x="10308140" y="5373268"/>
                <a:ext cx="734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84</a:t>
                </a:r>
              </a:p>
            </p:txBody>
          </p:sp>
        </p:grpSp>
        <p:sp>
          <p:nvSpPr>
            <p:cNvPr id="258" name="TextBox 257">
              <a:extLst>
                <a:ext uri="{FF2B5EF4-FFF2-40B4-BE49-F238E27FC236}">
                  <a16:creationId xmlns:a16="http://schemas.microsoft.com/office/drawing/2014/main" id="{01CD5537-CEBF-4161-562A-F122D067F86D}"/>
                </a:ext>
              </a:extLst>
            </p:cNvPr>
            <p:cNvSpPr txBox="1"/>
            <p:nvPr/>
          </p:nvSpPr>
          <p:spPr>
            <a:xfrm>
              <a:off x="1970068" y="4963241"/>
              <a:ext cx="2911713" cy="369332"/>
            </a:xfrm>
            <a:prstGeom prst="rect">
              <a:avLst/>
            </a:prstGeom>
            <a:noFill/>
          </p:spPr>
          <p:txBody>
            <a:bodyPr wrap="square">
              <a:spAutoFit/>
            </a:bodyPr>
            <a:lstStyle/>
            <a:p>
              <a:pPr marL="0" marR="0" lvl="0" indent="0" algn="ctr" defTabSz="651529"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Mo</a:t>
              </a:r>
            </a:p>
          </p:txBody>
        </p:sp>
        <p:grpSp>
          <p:nvGrpSpPr>
            <p:cNvPr id="259" name="Group 258">
              <a:extLst>
                <a:ext uri="{FF2B5EF4-FFF2-40B4-BE49-F238E27FC236}">
                  <a16:creationId xmlns:a16="http://schemas.microsoft.com/office/drawing/2014/main" id="{288B0A3B-BF80-7DA0-079A-28B825EB7FB9}"/>
                </a:ext>
              </a:extLst>
            </p:cNvPr>
            <p:cNvGrpSpPr/>
            <p:nvPr/>
          </p:nvGrpSpPr>
          <p:grpSpPr>
            <a:xfrm rot="5400000">
              <a:off x="3452088" y="2517371"/>
              <a:ext cx="106224" cy="4561841"/>
              <a:chOff x="1580359" y="1674837"/>
              <a:chExt cx="103516" cy="3442227"/>
            </a:xfrm>
          </p:grpSpPr>
          <p:cxnSp>
            <p:nvCxnSpPr>
              <p:cNvPr id="261" name="Straight Connector 260">
                <a:extLst>
                  <a:ext uri="{FF2B5EF4-FFF2-40B4-BE49-F238E27FC236}">
                    <a16:creationId xmlns:a16="http://schemas.microsoft.com/office/drawing/2014/main" id="{A3E2740D-245D-87CB-763A-85CE6E6EB5D1}"/>
                  </a:ext>
                </a:extLst>
              </p:cNvPr>
              <p:cNvCxnSpPr>
                <a:cxnSpLocks/>
              </p:cNvCxnSpPr>
              <p:nvPr/>
            </p:nvCxnSpPr>
            <p:spPr bwMode="auto">
              <a:xfrm>
                <a:off x="1580359" y="2660386"/>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68D95E97-9089-9FC8-7909-105B0F101158}"/>
                  </a:ext>
                </a:extLst>
              </p:cNvPr>
              <p:cNvCxnSpPr>
                <a:cxnSpLocks/>
              </p:cNvCxnSpPr>
              <p:nvPr/>
            </p:nvCxnSpPr>
            <p:spPr bwMode="auto">
              <a:xfrm>
                <a:off x="1580359" y="3151722"/>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D924C091-787B-06F0-FE12-CDB1C259DBE1}"/>
                  </a:ext>
                </a:extLst>
              </p:cNvPr>
              <p:cNvCxnSpPr>
                <a:cxnSpLocks/>
              </p:cNvCxnSpPr>
              <p:nvPr/>
            </p:nvCxnSpPr>
            <p:spPr bwMode="auto">
              <a:xfrm>
                <a:off x="1580359" y="3643058"/>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1D4230E9-0EE9-4D9C-AE32-B9DE5749CB49}"/>
                  </a:ext>
                </a:extLst>
              </p:cNvPr>
              <p:cNvCxnSpPr>
                <a:cxnSpLocks/>
              </p:cNvCxnSpPr>
              <p:nvPr/>
            </p:nvCxnSpPr>
            <p:spPr bwMode="auto">
              <a:xfrm>
                <a:off x="1580359" y="4134394"/>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F16F242B-2B87-7B81-B7DC-090875D31A68}"/>
                  </a:ext>
                </a:extLst>
              </p:cNvPr>
              <p:cNvCxnSpPr>
                <a:cxnSpLocks/>
              </p:cNvCxnSpPr>
              <p:nvPr/>
            </p:nvCxnSpPr>
            <p:spPr bwMode="auto">
              <a:xfrm>
                <a:off x="1580359" y="4625730"/>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0CB1FBC6-8F26-6CDE-57CC-4F439350D413}"/>
                  </a:ext>
                </a:extLst>
              </p:cNvPr>
              <p:cNvCxnSpPr>
                <a:cxnSpLocks/>
              </p:cNvCxnSpPr>
              <p:nvPr/>
            </p:nvCxnSpPr>
            <p:spPr bwMode="auto">
              <a:xfrm>
                <a:off x="1580359" y="5117064"/>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BD3BA340-A51C-F957-9DE8-9C437383CE9F}"/>
                  </a:ext>
                </a:extLst>
              </p:cNvPr>
              <p:cNvCxnSpPr>
                <a:cxnSpLocks/>
              </p:cNvCxnSpPr>
              <p:nvPr/>
            </p:nvCxnSpPr>
            <p:spPr bwMode="auto">
              <a:xfrm>
                <a:off x="1580359" y="2168419"/>
                <a:ext cx="103516" cy="0"/>
              </a:xfrm>
              <a:prstGeom prst="line">
                <a:avLst/>
              </a:prstGeom>
              <a:noFill/>
              <a:ln w="28575" cap="flat" cmpd="sng" algn="ctr">
                <a:solidFill>
                  <a:schemeClr val="bg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EF0F31E9-587F-B9AB-5FBA-C4BDA323D249}"/>
                  </a:ext>
                </a:extLst>
              </p:cNvPr>
              <p:cNvCxnSpPr>
                <a:cxnSpLocks/>
              </p:cNvCxnSpPr>
              <p:nvPr/>
            </p:nvCxnSpPr>
            <p:spPr bwMode="auto">
              <a:xfrm>
                <a:off x="1580359" y="1674837"/>
                <a:ext cx="103516" cy="0"/>
              </a:xfrm>
              <a:prstGeom prst="line">
                <a:avLst/>
              </a:prstGeom>
              <a:noFill/>
              <a:ln w="28575" cap="flat" cmpd="sng" algn="ctr">
                <a:solidFill>
                  <a:schemeClr val="bg1"/>
                </a:solidFill>
                <a:prstDash val="solid"/>
                <a:round/>
                <a:headEnd type="none" w="med" len="med"/>
                <a:tailEnd type="none" w="med" len="med"/>
              </a:ln>
              <a:effectLst/>
            </p:spPr>
          </p:cxnSp>
        </p:grpSp>
        <p:sp>
          <p:nvSpPr>
            <p:cNvPr id="260" name="Freeform: Shape 259">
              <a:extLst>
                <a:ext uri="{FF2B5EF4-FFF2-40B4-BE49-F238E27FC236}">
                  <a16:creationId xmlns:a16="http://schemas.microsoft.com/office/drawing/2014/main" id="{0EE046E0-9F02-6650-285B-436603A48BFF}"/>
                </a:ext>
              </a:extLst>
            </p:cNvPr>
            <p:cNvSpPr/>
            <p:nvPr/>
          </p:nvSpPr>
          <p:spPr bwMode="auto">
            <a:xfrm>
              <a:off x="1225550" y="1936557"/>
              <a:ext cx="4819650" cy="2821515"/>
            </a:xfrm>
            <a:custGeom>
              <a:avLst/>
              <a:gdLst>
                <a:gd name="connsiteX0" fmla="*/ 0 w 6510867"/>
                <a:gd name="connsiteY0" fmla="*/ 0 h 3759200"/>
                <a:gd name="connsiteX1" fmla="*/ 0 w 6510867"/>
                <a:gd name="connsiteY1" fmla="*/ 3759200 h 3759200"/>
                <a:gd name="connsiteX2" fmla="*/ 6510867 w 6510867"/>
                <a:gd name="connsiteY2" fmla="*/ 3759200 h 3759200"/>
              </a:gdLst>
              <a:ahLst/>
              <a:cxnLst>
                <a:cxn ang="0">
                  <a:pos x="connsiteX0" y="connsiteY0"/>
                </a:cxn>
                <a:cxn ang="0">
                  <a:pos x="connsiteX1" y="connsiteY1"/>
                </a:cxn>
                <a:cxn ang="0">
                  <a:pos x="connsiteX2" y="connsiteY2"/>
                </a:cxn>
              </a:cxnLst>
              <a:rect l="l" t="t" r="r" b="b"/>
              <a:pathLst>
                <a:path w="6510867" h="3759200">
                  <a:moveTo>
                    <a:pt x="0" y="0"/>
                  </a:moveTo>
                  <a:lnTo>
                    <a:pt x="0" y="3759200"/>
                  </a:lnTo>
                  <a:lnTo>
                    <a:pt x="6510867" y="3759200"/>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grpSp>
        <p:nvGrpSpPr>
          <p:cNvPr id="289" name="Group 288">
            <a:extLst>
              <a:ext uri="{FF2B5EF4-FFF2-40B4-BE49-F238E27FC236}">
                <a16:creationId xmlns:a16="http://schemas.microsoft.com/office/drawing/2014/main" id="{9C1047F2-C1C5-C03B-FEC4-146178903C83}"/>
              </a:ext>
            </a:extLst>
          </p:cNvPr>
          <p:cNvGrpSpPr/>
          <p:nvPr/>
        </p:nvGrpSpPr>
        <p:grpSpPr>
          <a:xfrm>
            <a:off x="104779" y="5380141"/>
            <a:ext cx="5817104" cy="523220"/>
            <a:chOff x="1565192" y="5373268"/>
            <a:chExt cx="10197930" cy="523220"/>
          </a:xfrm>
        </p:grpSpPr>
        <p:sp>
          <p:nvSpPr>
            <p:cNvPr id="290" name="TextBox 289">
              <a:extLst>
                <a:ext uri="{FF2B5EF4-FFF2-40B4-BE49-F238E27FC236}">
                  <a16:creationId xmlns:a16="http://schemas.microsoft.com/office/drawing/2014/main" id="{EC308FD3-2ACB-1F1F-56C0-67FB698E8A1A}"/>
                </a:ext>
              </a:extLst>
            </p:cNvPr>
            <p:cNvSpPr txBox="1"/>
            <p:nvPr/>
          </p:nvSpPr>
          <p:spPr bwMode="auto">
            <a:xfrm>
              <a:off x="3231895" y="5373268"/>
              <a:ext cx="6441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p:txBody>
        </p:sp>
        <p:sp>
          <p:nvSpPr>
            <p:cNvPr id="291" name="TextBox 290">
              <a:extLst>
                <a:ext uri="{FF2B5EF4-FFF2-40B4-BE49-F238E27FC236}">
                  <a16:creationId xmlns:a16="http://schemas.microsoft.com/office/drawing/2014/main" id="{C412F731-0085-B0AA-34DA-23BBB54F227D}"/>
                </a:ext>
              </a:extLst>
            </p:cNvPr>
            <p:cNvSpPr txBox="1"/>
            <p:nvPr/>
          </p:nvSpPr>
          <p:spPr bwMode="auto">
            <a:xfrm>
              <a:off x="4297606" y="5373268"/>
              <a:ext cx="6441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292" name="TextBox 291">
              <a:extLst>
                <a:ext uri="{FF2B5EF4-FFF2-40B4-BE49-F238E27FC236}">
                  <a16:creationId xmlns:a16="http://schemas.microsoft.com/office/drawing/2014/main" id="{04AD8B55-CFA2-BC1A-390E-113550544294}"/>
                </a:ext>
              </a:extLst>
            </p:cNvPr>
            <p:cNvSpPr txBox="1"/>
            <p:nvPr/>
          </p:nvSpPr>
          <p:spPr bwMode="auto">
            <a:xfrm>
              <a:off x="5484667" y="5373268"/>
              <a:ext cx="6441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37</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293" name="TextBox 292">
              <a:extLst>
                <a:ext uri="{FF2B5EF4-FFF2-40B4-BE49-F238E27FC236}">
                  <a16:creationId xmlns:a16="http://schemas.microsoft.com/office/drawing/2014/main" id="{4CEF8126-DA52-E01E-4A96-A5D44B5A8DB8}"/>
                </a:ext>
              </a:extLst>
            </p:cNvPr>
            <p:cNvSpPr txBox="1"/>
            <p:nvPr/>
          </p:nvSpPr>
          <p:spPr bwMode="auto">
            <a:xfrm>
              <a:off x="8913339" y="5373268"/>
              <a:ext cx="6441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294" name="TextBox 293">
              <a:extLst>
                <a:ext uri="{FF2B5EF4-FFF2-40B4-BE49-F238E27FC236}">
                  <a16:creationId xmlns:a16="http://schemas.microsoft.com/office/drawing/2014/main" id="{CE4B4370-84F5-CA1B-6CEB-D5406F7DBBDD}"/>
                </a:ext>
              </a:extLst>
            </p:cNvPr>
            <p:cNvSpPr txBox="1"/>
            <p:nvPr/>
          </p:nvSpPr>
          <p:spPr bwMode="auto">
            <a:xfrm>
              <a:off x="10049841" y="5373268"/>
              <a:ext cx="6441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295" name="TextBox 294">
              <a:extLst>
                <a:ext uri="{FF2B5EF4-FFF2-40B4-BE49-F238E27FC236}">
                  <a16:creationId xmlns:a16="http://schemas.microsoft.com/office/drawing/2014/main" id="{28FEC27E-38A0-6C2F-C698-9CFCD267D8CB}"/>
                </a:ext>
              </a:extLst>
            </p:cNvPr>
            <p:cNvSpPr txBox="1"/>
            <p:nvPr/>
          </p:nvSpPr>
          <p:spPr bwMode="auto">
            <a:xfrm>
              <a:off x="1565192" y="5373268"/>
              <a:ext cx="1796741" cy="523220"/>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lang="en-US" sz="1400" b="1" dirty="0">
                  <a:solidFill>
                    <a:srgbClr val="015873"/>
                  </a:solidFill>
                  <a:latin typeface="Calibri" panose="020F0502020204030204" pitchFamily="34" charset="0"/>
                </a:rPr>
                <a:t>RVd </a:t>
              </a: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 ASCT</a:t>
              </a:r>
            </a:p>
            <a:p>
              <a:pPr marL="0" marR="0" lvl="0" indent="0" algn="r" defTabSz="914400" rtl="0" eaLnBrk="1" fontAlgn="auto" latinLnBrk="0" hangingPunct="1">
                <a:lnSpc>
                  <a:spcPct val="100000"/>
                </a:lnSpc>
                <a:spcBef>
                  <a:spcPts val="0"/>
                </a:spcBef>
                <a:spcAft>
                  <a:spcPct val="0"/>
                </a:spcAft>
                <a:buClrTx/>
                <a:buSzTx/>
                <a:buFontTx/>
                <a:buNone/>
                <a:tabLst/>
                <a:defRPr/>
              </a:pPr>
              <a:r>
                <a:rPr lang="en-US" sz="1400" b="1" dirty="0">
                  <a:solidFill>
                    <a:srgbClr val="E1471D"/>
                  </a:solidFill>
                  <a:latin typeface="Calibri" panose="020F0502020204030204" pitchFamily="34" charset="0"/>
                </a:rPr>
                <a:t>RVd</a:t>
              </a: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 alone</a:t>
              </a:r>
            </a:p>
          </p:txBody>
        </p:sp>
        <p:sp>
          <p:nvSpPr>
            <p:cNvPr id="296" name="TextBox 295">
              <a:extLst>
                <a:ext uri="{FF2B5EF4-FFF2-40B4-BE49-F238E27FC236}">
                  <a16:creationId xmlns:a16="http://schemas.microsoft.com/office/drawing/2014/main" id="{AFE3FA34-0625-09E7-9B9C-64BA039D3528}"/>
                </a:ext>
              </a:extLst>
            </p:cNvPr>
            <p:cNvSpPr txBox="1"/>
            <p:nvPr/>
          </p:nvSpPr>
          <p:spPr bwMode="auto">
            <a:xfrm>
              <a:off x="6636277" y="5373268"/>
              <a:ext cx="6441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29</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p:txBody>
        </p:sp>
        <p:sp>
          <p:nvSpPr>
            <p:cNvPr id="297" name="TextBox 296">
              <a:extLst>
                <a:ext uri="{FF2B5EF4-FFF2-40B4-BE49-F238E27FC236}">
                  <a16:creationId xmlns:a16="http://schemas.microsoft.com/office/drawing/2014/main" id="{2C767FF2-53D9-0E11-EEAD-B5CBDBA1A9B7}"/>
                </a:ext>
              </a:extLst>
            </p:cNvPr>
            <p:cNvSpPr txBox="1"/>
            <p:nvPr/>
          </p:nvSpPr>
          <p:spPr bwMode="auto">
            <a:xfrm>
              <a:off x="7792511" y="5373268"/>
              <a:ext cx="6441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298" name="TextBox 297">
              <a:extLst>
                <a:ext uri="{FF2B5EF4-FFF2-40B4-BE49-F238E27FC236}">
                  <a16:creationId xmlns:a16="http://schemas.microsoft.com/office/drawing/2014/main" id="{B634394F-ACF4-53A0-80AC-898285A958AF}"/>
                </a:ext>
              </a:extLst>
            </p:cNvPr>
            <p:cNvSpPr txBox="1"/>
            <p:nvPr/>
          </p:nvSpPr>
          <p:spPr bwMode="auto">
            <a:xfrm>
              <a:off x="11279201" y="5373268"/>
              <a:ext cx="48392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grpSp>
      <p:sp>
        <p:nvSpPr>
          <p:cNvPr id="299" name="TextBox 298">
            <a:extLst>
              <a:ext uri="{FF2B5EF4-FFF2-40B4-BE49-F238E27FC236}">
                <a16:creationId xmlns:a16="http://schemas.microsoft.com/office/drawing/2014/main" id="{3CA6CE6C-D6CD-3AEC-88B3-5AB77E97DF94}"/>
              </a:ext>
            </a:extLst>
          </p:cNvPr>
          <p:cNvSpPr txBox="1"/>
          <p:nvPr/>
        </p:nvSpPr>
        <p:spPr>
          <a:xfrm>
            <a:off x="54299" y="5136236"/>
            <a:ext cx="2643099" cy="338554"/>
          </a:xfrm>
          <a:prstGeom prst="rect">
            <a:avLst/>
          </a:prstGeom>
          <a:noFill/>
        </p:spPr>
        <p:txBody>
          <a:bodyPr>
            <a:spAutoFit/>
          </a:bodyPr>
          <a:lstStyle/>
          <a:p>
            <a:pPr marL="0" marR="0" lvl="0" indent="0" algn="l" defTabSz="651529"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a:ea typeface="+mn-ea"/>
                <a:cs typeface="+mn-cs"/>
              </a:rPr>
              <a:t>Patients at Risk, n</a:t>
            </a:r>
          </a:p>
        </p:txBody>
      </p:sp>
      <p:grpSp>
        <p:nvGrpSpPr>
          <p:cNvPr id="301" name="Group 300">
            <a:extLst>
              <a:ext uri="{FF2B5EF4-FFF2-40B4-BE49-F238E27FC236}">
                <a16:creationId xmlns:a16="http://schemas.microsoft.com/office/drawing/2014/main" id="{7906D780-E559-FF83-5800-0969AE58B545}"/>
              </a:ext>
            </a:extLst>
          </p:cNvPr>
          <p:cNvGrpSpPr/>
          <p:nvPr/>
        </p:nvGrpSpPr>
        <p:grpSpPr>
          <a:xfrm>
            <a:off x="1240367" y="2108158"/>
            <a:ext cx="4775385" cy="2510997"/>
            <a:chOff x="1240367" y="1910191"/>
            <a:chExt cx="4775385" cy="2510997"/>
          </a:xfrm>
        </p:grpSpPr>
        <p:sp>
          <p:nvSpPr>
            <p:cNvPr id="302" name="Freeform: Shape 301">
              <a:extLst>
                <a:ext uri="{FF2B5EF4-FFF2-40B4-BE49-F238E27FC236}">
                  <a16:creationId xmlns:a16="http://schemas.microsoft.com/office/drawing/2014/main" id="{DBE25436-A6A6-C36B-0F01-DEA800ADEE18}"/>
                </a:ext>
              </a:extLst>
            </p:cNvPr>
            <p:cNvSpPr/>
            <p:nvPr/>
          </p:nvSpPr>
          <p:spPr bwMode="auto">
            <a:xfrm>
              <a:off x="1257486" y="1939212"/>
              <a:ext cx="4758266" cy="1989666"/>
            </a:xfrm>
            <a:custGeom>
              <a:avLst/>
              <a:gdLst>
                <a:gd name="connsiteX0" fmla="*/ 4766733 w 4766733"/>
                <a:gd name="connsiteY0" fmla="*/ 1193800 h 1989666"/>
                <a:gd name="connsiteX1" fmla="*/ 3611033 w 4766733"/>
                <a:gd name="connsiteY1" fmla="*/ 1193800 h 1989666"/>
                <a:gd name="connsiteX2" fmla="*/ 3611033 w 4766733"/>
                <a:gd name="connsiteY2" fmla="*/ 1138766 h 1989666"/>
                <a:gd name="connsiteX3" fmla="*/ 3035300 w 4766733"/>
                <a:gd name="connsiteY3" fmla="*/ 1138766 h 1989666"/>
                <a:gd name="connsiteX4" fmla="*/ 3035300 w 4766733"/>
                <a:gd name="connsiteY4" fmla="*/ 1062566 h 1989666"/>
                <a:gd name="connsiteX5" fmla="*/ 2980266 w 4766733"/>
                <a:gd name="connsiteY5" fmla="*/ 1062566 h 1989666"/>
                <a:gd name="connsiteX6" fmla="*/ 2980266 w 4766733"/>
                <a:gd name="connsiteY6" fmla="*/ 1011766 h 1989666"/>
                <a:gd name="connsiteX7" fmla="*/ 2315633 w 4766733"/>
                <a:gd name="connsiteY7" fmla="*/ 1011766 h 1989666"/>
                <a:gd name="connsiteX8" fmla="*/ 2315633 w 4766733"/>
                <a:gd name="connsiteY8" fmla="*/ 905933 h 1989666"/>
                <a:gd name="connsiteX9" fmla="*/ 2260600 w 4766733"/>
                <a:gd name="connsiteY9" fmla="*/ 905933 h 1989666"/>
                <a:gd name="connsiteX10" fmla="*/ 2205566 w 4766733"/>
                <a:gd name="connsiteY10" fmla="*/ 905933 h 1989666"/>
                <a:gd name="connsiteX11" fmla="*/ 2205566 w 4766733"/>
                <a:gd name="connsiteY11" fmla="*/ 859366 h 1989666"/>
                <a:gd name="connsiteX12" fmla="*/ 1871133 w 4766733"/>
                <a:gd name="connsiteY12" fmla="*/ 859366 h 1989666"/>
                <a:gd name="connsiteX13" fmla="*/ 1871133 w 4766733"/>
                <a:gd name="connsiteY13" fmla="*/ 706966 h 1989666"/>
                <a:gd name="connsiteX14" fmla="*/ 1871133 w 4766733"/>
                <a:gd name="connsiteY14" fmla="*/ 706966 h 1989666"/>
                <a:gd name="connsiteX15" fmla="*/ 1871133 w 4766733"/>
                <a:gd name="connsiteY15" fmla="*/ 651933 h 1989666"/>
                <a:gd name="connsiteX16" fmla="*/ 1790700 w 4766733"/>
                <a:gd name="connsiteY16" fmla="*/ 651933 h 1989666"/>
                <a:gd name="connsiteX17" fmla="*/ 1790700 w 4766733"/>
                <a:gd name="connsiteY17" fmla="*/ 609600 h 1989666"/>
                <a:gd name="connsiteX18" fmla="*/ 1532466 w 4766733"/>
                <a:gd name="connsiteY18" fmla="*/ 609600 h 1989666"/>
                <a:gd name="connsiteX19" fmla="*/ 1532466 w 4766733"/>
                <a:gd name="connsiteY19" fmla="*/ 550333 h 1989666"/>
                <a:gd name="connsiteX20" fmla="*/ 1443566 w 4766733"/>
                <a:gd name="connsiteY20" fmla="*/ 550333 h 1989666"/>
                <a:gd name="connsiteX21" fmla="*/ 1443566 w 4766733"/>
                <a:gd name="connsiteY21" fmla="*/ 512233 h 1989666"/>
                <a:gd name="connsiteX22" fmla="*/ 1257300 w 4766733"/>
                <a:gd name="connsiteY22" fmla="*/ 512233 h 1989666"/>
                <a:gd name="connsiteX23" fmla="*/ 1257300 w 4766733"/>
                <a:gd name="connsiteY23" fmla="*/ 495300 h 1989666"/>
                <a:gd name="connsiteX24" fmla="*/ 1257300 w 4766733"/>
                <a:gd name="connsiteY24" fmla="*/ 495300 h 1989666"/>
                <a:gd name="connsiteX25" fmla="*/ 1231900 w 4766733"/>
                <a:gd name="connsiteY25" fmla="*/ 495300 h 1989666"/>
                <a:gd name="connsiteX26" fmla="*/ 1231900 w 4766733"/>
                <a:gd name="connsiteY26" fmla="*/ 478366 h 1989666"/>
                <a:gd name="connsiteX27" fmla="*/ 1172633 w 4766733"/>
                <a:gd name="connsiteY27" fmla="*/ 478366 h 1989666"/>
                <a:gd name="connsiteX28" fmla="*/ 1172633 w 4766733"/>
                <a:gd name="connsiteY28" fmla="*/ 431800 h 1989666"/>
                <a:gd name="connsiteX29" fmla="*/ 927100 w 4766733"/>
                <a:gd name="connsiteY29" fmla="*/ 431800 h 1989666"/>
                <a:gd name="connsiteX30" fmla="*/ 927100 w 4766733"/>
                <a:gd name="connsiteY30" fmla="*/ 385233 h 1989666"/>
                <a:gd name="connsiteX31" fmla="*/ 927100 w 4766733"/>
                <a:gd name="connsiteY31" fmla="*/ 385233 h 1989666"/>
                <a:gd name="connsiteX32" fmla="*/ 897466 w 4766733"/>
                <a:gd name="connsiteY32" fmla="*/ 385233 h 1989666"/>
                <a:gd name="connsiteX33" fmla="*/ 897466 w 4766733"/>
                <a:gd name="connsiteY33" fmla="*/ 334433 h 1989666"/>
                <a:gd name="connsiteX34" fmla="*/ 800100 w 4766733"/>
                <a:gd name="connsiteY34" fmla="*/ 334433 h 1989666"/>
                <a:gd name="connsiteX35" fmla="*/ 800100 w 4766733"/>
                <a:gd name="connsiteY35" fmla="*/ 334433 h 1989666"/>
                <a:gd name="connsiteX36" fmla="*/ 800100 w 4766733"/>
                <a:gd name="connsiteY36" fmla="*/ 309033 h 1989666"/>
                <a:gd name="connsiteX37" fmla="*/ 622300 w 4766733"/>
                <a:gd name="connsiteY37" fmla="*/ 309033 h 1989666"/>
                <a:gd name="connsiteX38" fmla="*/ 622300 w 4766733"/>
                <a:gd name="connsiteY38" fmla="*/ 237066 h 1989666"/>
                <a:gd name="connsiteX39" fmla="*/ 550333 w 4766733"/>
                <a:gd name="connsiteY39" fmla="*/ 237066 h 1989666"/>
                <a:gd name="connsiteX40" fmla="*/ 550333 w 4766733"/>
                <a:gd name="connsiteY40" fmla="*/ 152400 h 1989666"/>
                <a:gd name="connsiteX41" fmla="*/ 508000 w 4766733"/>
                <a:gd name="connsiteY41" fmla="*/ 152400 h 1989666"/>
                <a:gd name="connsiteX42" fmla="*/ 508000 w 4766733"/>
                <a:gd name="connsiteY42" fmla="*/ 135466 h 1989666"/>
                <a:gd name="connsiteX43" fmla="*/ 372533 w 4766733"/>
                <a:gd name="connsiteY43" fmla="*/ 135466 h 1989666"/>
                <a:gd name="connsiteX44" fmla="*/ 372533 w 4766733"/>
                <a:gd name="connsiteY44" fmla="*/ 80433 h 1989666"/>
                <a:gd name="connsiteX45" fmla="*/ 169333 w 4766733"/>
                <a:gd name="connsiteY45" fmla="*/ 80433 h 1989666"/>
                <a:gd name="connsiteX46" fmla="*/ 169333 w 4766733"/>
                <a:gd name="connsiteY46" fmla="*/ 46566 h 1989666"/>
                <a:gd name="connsiteX47" fmla="*/ 84666 w 4766733"/>
                <a:gd name="connsiteY47" fmla="*/ 46566 h 1989666"/>
                <a:gd name="connsiteX48" fmla="*/ 84666 w 4766733"/>
                <a:gd name="connsiteY48" fmla="*/ 0 h 1989666"/>
                <a:gd name="connsiteX49" fmla="*/ 0 w 4766733"/>
                <a:gd name="connsiteY49" fmla="*/ 0 h 1989666"/>
                <a:gd name="connsiteX50" fmla="*/ 0 w 4766733"/>
                <a:gd name="connsiteY50" fmla="*/ 76200 h 1989666"/>
                <a:gd name="connsiteX51" fmla="*/ 0 w 4766733"/>
                <a:gd name="connsiteY51" fmla="*/ 97366 h 1989666"/>
                <a:gd name="connsiteX52" fmla="*/ 0 w 4766733"/>
                <a:gd name="connsiteY52" fmla="*/ 203200 h 1989666"/>
                <a:gd name="connsiteX53" fmla="*/ 21166 w 4766733"/>
                <a:gd name="connsiteY53" fmla="*/ 203200 h 1989666"/>
                <a:gd name="connsiteX54" fmla="*/ 21166 w 4766733"/>
                <a:gd name="connsiteY54" fmla="*/ 304800 h 1989666"/>
                <a:gd name="connsiteX55" fmla="*/ 80433 w 4766733"/>
                <a:gd name="connsiteY55" fmla="*/ 304800 h 1989666"/>
                <a:gd name="connsiteX56" fmla="*/ 80433 w 4766733"/>
                <a:gd name="connsiteY56" fmla="*/ 347133 h 1989666"/>
                <a:gd name="connsiteX57" fmla="*/ 131233 w 4766733"/>
                <a:gd name="connsiteY57" fmla="*/ 347133 h 1989666"/>
                <a:gd name="connsiteX58" fmla="*/ 131233 w 4766733"/>
                <a:gd name="connsiteY58" fmla="*/ 461433 h 1989666"/>
                <a:gd name="connsiteX59" fmla="*/ 372533 w 4766733"/>
                <a:gd name="connsiteY59" fmla="*/ 461433 h 1989666"/>
                <a:gd name="connsiteX60" fmla="*/ 372533 w 4766733"/>
                <a:gd name="connsiteY60" fmla="*/ 541866 h 1989666"/>
                <a:gd name="connsiteX61" fmla="*/ 524933 w 4766733"/>
                <a:gd name="connsiteY61" fmla="*/ 541866 h 1989666"/>
                <a:gd name="connsiteX62" fmla="*/ 524933 w 4766733"/>
                <a:gd name="connsiteY62" fmla="*/ 605366 h 1989666"/>
                <a:gd name="connsiteX63" fmla="*/ 563033 w 4766733"/>
                <a:gd name="connsiteY63" fmla="*/ 605366 h 1989666"/>
                <a:gd name="connsiteX64" fmla="*/ 563033 w 4766733"/>
                <a:gd name="connsiteY64" fmla="*/ 745066 h 1989666"/>
                <a:gd name="connsiteX65" fmla="*/ 613833 w 4766733"/>
                <a:gd name="connsiteY65" fmla="*/ 745066 h 1989666"/>
                <a:gd name="connsiteX66" fmla="*/ 613833 w 4766733"/>
                <a:gd name="connsiteY66" fmla="*/ 876300 h 1989666"/>
                <a:gd name="connsiteX67" fmla="*/ 800100 w 4766733"/>
                <a:gd name="connsiteY67" fmla="*/ 876300 h 1989666"/>
                <a:gd name="connsiteX68" fmla="*/ 800100 w 4766733"/>
                <a:gd name="connsiteY68" fmla="*/ 931333 h 1989666"/>
                <a:gd name="connsiteX69" fmla="*/ 918633 w 4766733"/>
                <a:gd name="connsiteY69" fmla="*/ 931333 h 1989666"/>
                <a:gd name="connsiteX70" fmla="*/ 918633 w 4766733"/>
                <a:gd name="connsiteY70" fmla="*/ 994833 h 1989666"/>
                <a:gd name="connsiteX71" fmla="*/ 931333 w 4766733"/>
                <a:gd name="connsiteY71" fmla="*/ 994833 h 1989666"/>
                <a:gd name="connsiteX72" fmla="*/ 931333 w 4766733"/>
                <a:gd name="connsiteY72" fmla="*/ 1045633 h 1989666"/>
                <a:gd name="connsiteX73" fmla="*/ 1159933 w 4766733"/>
                <a:gd name="connsiteY73" fmla="*/ 1045633 h 1989666"/>
                <a:gd name="connsiteX74" fmla="*/ 1159933 w 4766733"/>
                <a:gd name="connsiteY74" fmla="*/ 1104900 h 1989666"/>
                <a:gd name="connsiteX75" fmla="*/ 1257300 w 4766733"/>
                <a:gd name="connsiteY75" fmla="*/ 1104900 h 1989666"/>
                <a:gd name="connsiteX76" fmla="*/ 1257300 w 4766733"/>
                <a:gd name="connsiteY76" fmla="*/ 1189566 h 1989666"/>
                <a:gd name="connsiteX77" fmla="*/ 1430866 w 4766733"/>
                <a:gd name="connsiteY77" fmla="*/ 1189566 h 1989666"/>
                <a:gd name="connsiteX78" fmla="*/ 1430866 w 4766733"/>
                <a:gd name="connsiteY78" fmla="*/ 1236133 h 1989666"/>
                <a:gd name="connsiteX79" fmla="*/ 1540933 w 4766733"/>
                <a:gd name="connsiteY79" fmla="*/ 1236133 h 1989666"/>
                <a:gd name="connsiteX80" fmla="*/ 1540933 w 4766733"/>
                <a:gd name="connsiteY80" fmla="*/ 1274233 h 1989666"/>
                <a:gd name="connsiteX81" fmla="*/ 1811866 w 4766733"/>
                <a:gd name="connsiteY81" fmla="*/ 1274233 h 1989666"/>
                <a:gd name="connsiteX82" fmla="*/ 1811866 w 4766733"/>
                <a:gd name="connsiteY82" fmla="*/ 1371600 h 1989666"/>
                <a:gd name="connsiteX83" fmla="*/ 1875366 w 4766733"/>
                <a:gd name="connsiteY83" fmla="*/ 1371600 h 1989666"/>
                <a:gd name="connsiteX84" fmla="*/ 1875366 w 4766733"/>
                <a:gd name="connsiteY84" fmla="*/ 1566333 h 1989666"/>
                <a:gd name="connsiteX85" fmla="*/ 2180166 w 4766733"/>
                <a:gd name="connsiteY85" fmla="*/ 1566333 h 1989666"/>
                <a:gd name="connsiteX86" fmla="*/ 2180166 w 4766733"/>
                <a:gd name="connsiteY86" fmla="*/ 1646766 h 1989666"/>
                <a:gd name="connsiteX87" fmla="*/ 2324100 w 4766733"/>
                <a:gd name="connsiteY87" fmla="*/ 1646766 h 1989666"/>
                <a:gd name="connsiteX88" fmla="*/ 2324100 w 4766733"/>
                <a:gd name="connsiteY88" fmla="*/ 1752600 h 1989666"/>
                <a:gd name="connsiteX89" fmla="*/ 2980266 w 4766733"/>
                <a:gd name="connsiteY89" fmla="*/ 1752600 h 1989666"/>
                <a:gd name="connsiteX90" fmla="*/ 2980266 w 4766733"/>
                <a:gd name="connsiteY90" fmla="*/ 1811866 h 1989666"/>
                <a:gd name="connsiteX91" fmla="*/ 3035300 w 4766733"/>
                <a:gd name="connsiteY91" fmla="*/ 1811866 h 1989666"/>
                <a:gd name="connsiteX92" fmla="*/ 3035300 w 4766733"/>
                <a:gd name="connsiteY92" fmla="*/ 1866900 h 1989666"/>
                <a:gd name="connsiteX93" fmla="*/ 3606800 w 4766733"/>
                <a:gd name="connsiteY93" fmla="*/ 1866900 h 1989666"/>
                <a:gd name="connsiteX94" fmla="*/ 3606800 w 4766733"/>
                <a:gd name="connsiteY94" fmla="*/ 1989666 h 1989666"/>
                <a:gd name="connsiteX95" fmla="*/ 4758266 w 4766733"/>
                <a:gd name="connsiteY95" fmla="*/ 1989666 h 1989666"/>
                <a:gd name="connsiteX96" fmla="*/ 4758266 w 4766733"/>
                <a:gd name="connsiteY96" fmla="*/ 1198033 h 1989666"/>
                <a:gd name="connsiteX97" fmla="*/ 4766733 w 4766733"/>
                <a:gd name="connsiteY97" fmla="*/ 1193800 h 1989666"/>
                <a:gd name="connsiteX0" fmla="*/ 4758266 w 4758266"/>
                <a:gd name="connsiteY0" fmla="*/ 1198033 h 1989666"/>
                <a:gd name="connsiteX1" fmla="*/ 3611033 w 4758266"/>
                <a:gd name="connsiteY1" fmla="*/ 1193800 h 1989666"/>
                <a:gd name="connsiteX2" fmla="*/ 3611033 w 4758266"/>
                <a:gd name="connsiteY2" fmla="*/ 1138766 h 1989666"/>
                <a:gd name="connsiteX3" fmla="*/ 3035300 w 4758266"/>
                <a:gd name="connsiteY3" fmla="*/ 1138766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05566 w 4758266"/>
                <a:gd name="connsiteY11" fmla="*/ 859366 h 1989666"/>
                <a:gd name="connsiteX12" fmla="*/ 1871133 w 4758266"/>
                <a:gd name="connsiteY12" fmla="*/ 859366 h 1989666"/>
                <a:gd name="connsiteX13" fmla="*/ 1871133 w 4758266"/>
                <a:gd name="connsiteY13" fmla="*/ 706966 h 1989666"/>
                <a:gd name="connsiteX14" fmla="*/ 1871133 w 4758266"/>
                <a:gd name="connsiteY14" fmla="*/ 706966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4683 w 4758266"/>
                <a:gd name="connsiteY2" fmla="*/ 1126066 h 1989666"/>
                <a:gd name="connsiteX3" fmla="*/ 3035300 w 4758266"/>
                <a:gd name="connsiteY3" fmla="*/ 1138766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05566 w 4758266"/>
                <a:gd name="connsiteY11" fmla="*/ 859366 h 1989666"/>
                <a:gd name="connsiteX12" fmla="*/ 1871133 w 4758266"/>
                <a:gd name="connsiteY12" fmla="*/ 859366 h 1989666"/>
                <a:gd name="connsiteX13" fmla="*/ 1871133 w 4758266"/>
                <a:gd name="connsiteY13" fmla="*/ 706966 h 1989666"/>
                <a:gd name="connsiteX14" fmla="*/ 1871133 w 4758266"/>
                <a:gd name="connsiteY14" fmla="*/ 706966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4683 w 4758266"/>
                <a:gd name="connsiteY2" fmla="*/ 1126066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05566 w 4758266"/>
                <a:gd name="connsiteY11" fmla="*/ 859366 h 1989666"/>
                <a:gd name="connsiteX12" fmla="*/ 1871133 w 4758266"/>
                <a:gd name="connsiteY12" fmla="*/ 859366 h 1989666"/>
                <a:gd name="connsiteX13" fmla="*/ 1871133 w 4758266"/>
                <a:gd name="connsiteY13" fmla="*/ 706966 h 1989666"/>
                <a:gd name="connsiteX14" fmla="*/ 1871133 w 4758266"/>
                <a:gd name="connsiteY14" fmla="*/ 706966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05566 w 4758266"/>
                <a:gd name="connsiteY11" fmla="*/ 859366 h 1989666"/>
                <a:gd name="connsiteX12" fmla="*/ 1871133 w 4758266"/>
                <a:gd name="connsiteY12" fmla="*/ 859366 h 1989666"/>
                <a:gd name="connsiteX13" fmla="*/ 1871133 w 4758266"/>
                <a:gd name="connsiteY13" fmla="*/ 706966 h 1989666"/>
                <a:gd name="connsiteX14" fmla="*/ 1871133 w 4758266"/>
                <a:gd name="connsiteY14" fmla="*/ 706966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05566 w 4758266"/>
                <a:gd name="connsiteY11" fmla="*/ 853016 h 1989666"/>
                <a:gd name="connsiteX12" fmla="*/ 1871133 w 4758266"/>
                <a:gd name="connsiteY12" fmla="*/ 859366 h 1989666"/>
                <a:gd name="connsiteX13" fmla="*/ 1871133 w 4758266"/>
                <a:gd name="connsiteY13" fmla="*/ 706966 h 1989666"/>
                <a:gd name="connsiteX14" fmla="*/ 1871133 w 4758266"/>
                <a:gd name="connsiteY14" fmla="*/ 706966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05566 w 4758266"/>
                <a:gd name="connsiteY11" fmla="*/ 853016 h 1989666"/>
                <a:gd name="connsiteX12" fmla="*/ 1874308 w 4758266"/>
                <a:gd name="connsiteY12" fmla="*/ 856191 h 1989666"/>
                <a:gd name="connsiteX13" fmla="*/ 1871133 w 4758266"/>
                <a:gd name="connsiteY13" fmla="*/ 706966 h 1989666"/>
                <a:gd name="connsiteX14" fmla="*/ 1871133 w 4758266"/>
                <a:gd name="connsiteY14" fmla="*/ 706966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196041 w 4758266"/>
                <a:gd name="connsiteY11" fmla="*/ 849841 h 1989666"/>
                <a:gd name="connsiteX12" fmla="*/ 1874308 w 4758266"/>
                <a:gd name="connsiteY12" fmla="*/ 856191 h 1989666"/>
                <a:gd name="connsiteX13" fmla="*/ 1871133 w 4758266"/>
                <a:gd name="connsiteY13" fmla="*/ 706966 h 1989666"/>
                <a:gd name="connsiteX14" fmla="*/ 1871133 w 4758266"/>
                <a:gd name="connsiteY14" fmla="*/ 706966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196041 w 4758266"/>
                <a:gd name="connsiteY11" fmla="*/ 849841 h 1989666"/>
                <a:gd name="connsiteX12" fmla="*/ 1887008 w 4758266"/>
                <a:gd name="connsiteY12" fmla="*/ 859366 h 1989666"/>
                <a:gd name="connsiteX13" fmla="*/ 1871133 w 4758266"/>
                <a:gd name="connsiteY13" fmla="*/ 706966 h 1989666"/>
                <a:gd name="connsiteX14" fmla="*/ 1871133 w 4758266"/>
                <a:gd name="connsiteY14" fmla="*/ 706966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196041 w 4758266"/>
                <a:gd name="connsiteY11" fmla="*/ 849841 h 1989666"/>
                <a:gd name="connsiteX12" fmla="*/ 1887008 w 4758266"/>
                <a:gd name="connsiteY12" fmla="*/ 859366 h 1989666"/>
                <a:gd name="connsiteX13" fmla="*/ 1871133 w 4758266"/>
                <a:gd name="connsiteY13" fmla="*/ 706966 h 1989666"/>
                <a:gd name="connsiteX14" fmla="*/ 1883833 w 4758266"/>
                <a:gd name="connsiteY14" fmla="*/ 726016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196041 w 4758266"/>
                <a:gd name="connsiteY11" fmla="*/ 849841 h 1989666"/>
                <a:gd name="connsiteX12" fmla="*/ 1887008 w 4758266"/>
                <a:gd name="connsiteY12" fmla="*/ 859366 h 1989666"/>
                <a:gd name="connsiteX13" fmla="*/ 1871133 w 4758266"/>
                <a:gd name="connsiteY13" fmla="*/ 706966 h 1989666"/>
                <a:gd name="connsiteX14" fmla="*/ 1896533 w 4758266"/>
                <a:gd name="connsiteY14" fmla="*/ 729191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196041 w 4758266"/>
                <a:gd name="connsiteY11" fmla="*/ 849841 h 1989666"/>
                <a:gd name="connsiteX12" fmla="*/ 1887008 w 4758266"/>
                <a:gd name="connsiteY12" fmla="*/ 859366 h 1989666"/>
                <a:gd name="connsiteX13" fmla="*/ 1871133 w 4758266"/>
                <a:gd name="connsiteY13" fmla="*/ 706966 h 1989666"/>
                <a:gd name="connsiteX14" fmla="*/ 1899708 w 4758266"/>
                <a:gd name="connsiteY14" fmla="*/ 689504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196041 w 4758266"/>
                <a:gd name="connsiteY11" fmla="*/ 849841 h 1989666"/>
                <a:gd name="connsiteX12" fmla="*/ 1887008 w 4758266"/>
                <a:gd name="connsiteY12" fmla="*/ 859366 h 1989666"/>
                <a:gd name="connsiteX13" fmla="*/ 1890183 w 4758266"/>
                <a:gd name="connsiteY13" fmla="*/ 741891 h 1989666"/>
                <a:gd name="connsiteX14" fmla="*/ 1899708 w 4758266"/>
                <a:gd name="connsiteY14" fmla="*/ 689504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196041 w 4758266"/>
                <a:gd name="connsiteY11" fmla="*/ 849841 h 1989666"/>
                <a:gd name="connsiteX12" fmla="*/ 1887008 w 4758266"/>
                <a:gd name="connsiteY12" fmla="*/ 859366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196041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960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790700 w 4758266"/>
                <a:gd name="connsiteY16" fmla="*/ 651933 h 1989666"/>
                <a:gd name="connsiteX17" fmla="*/ 1790700 w 4758266"/>
                <a:gd name="connsiteY17" fmla="*/ 609600 h 1989666"/>
                <a:gd name="connsiteX18" fmla="*/ 1532466 w 4758266"/>
                <a:gd name="connsiteY18" fmla="*/ 60325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790700 w 4758266"/>
                <a:gd name="connsiteY16" fmla="*/ 651933 h 1989666"/>
                <a:gd name="connsiteX17" fmla="*/ 1787525 w 4758266"/>
                <a:gd name="connsiteY17" fmla="*/ 600075 h 1989666"/>
                <a:gd name="connsiteX18" fmla="*/ 1532466 w 4758266"/>
                <a:gd name="connsiteY18" fmla="*/ 60325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0225 w 4758266"/>
                <a:gd name="connsiteY16" fmla="*/ 655108 h 1989666"/>
                <a:gd name="connsiteX17" fmla="*/ 1787525 w 4758266"/>
                <a:gd name="connsiteY17" fmla="*/ 600075 h 1989666"/>
                <a:gd name="connsiteX18" fmla="*/ 1532466 w 4758266"/>
                <a:gd name="connsiteY18" fmla="*/ 60325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0225 w 4758266"/>
                <a:gd name="connsiteY16" fmla="*/ 655108 h 1989666"/>
                <a:gd name="connsiteX17" fmla="*/ 1798637 w 4758266"/>
                <a:gd name="connsiteY17" fmla="*/ 601662 h 1989666"/>
                <a:gd name="connsiteX18" fmla="*/ 1532466 w 4758266"/>
                <a:gd name="connsiteY18" fmla="*/ 60325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0225 w 4758266"/>
                <a:gd name="connsiteY16" fmla="*/ 655108 h 1989666"/>
                <a:gd name="connsiteX17" fmla="*/ 1812924 w 4758266"/>
                <a:gd name="connsiteY17" fmla="*/ 601662 h 1989666"/>
                <a:gd name="connsiteX18" fmla="*/ 1532466 w 4758266"/>
                <a:gd name="connsiteY18" fmla="*/ 60325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0225 w 4758266"/>
                <a:gd name="connsiteY16" fmla="*/ 655108 h 1989666"/>
                <a:gd name="connsiteX17" fmla="*/ 1804986 w 4758266"/>
                <a:gd name="connsiteY17" fmla="*/ 601662 h 1989666"/>
                <a:gd name="connsiteX18" fmla="*/ 1532466 w 4758266"/>
                <a:gd name="connsiteY18" fmla="*/ 60325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32466 w 4758266"/>
                <a:gd name="connsiteY18" fmla="*/ 603250 h 1989666"/>
                <a:gd name="connsiteX19" fmla="*/ 1532466 w 4758266"/>
                <a:gd name="connsiteY19" fmla="*/ 550333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32466 w 4758266"/>
                <a:gd name="connsiteY18" fmla="*/ 603250 h 1989666"/>
                <a:gd name="connsiteX19" fmla="*/ 1538816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32466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1333 w 4758266"/>
                <a:gd name="connsiteY72" fmla="*/ 1045633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2921 w 4758266"/>
                <a:gd name="connsiteY72" fmla="*/ 1072620 h 1989666"/>
                <a:gd name="connsiteX73" fmla="*/ 1159933 w 4758266"/>
                <a:gd name="connsiteY73" fmla="*/ 1045633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32921 w 4758266"/>
                <a:gd name="connsiteY72" fmla="*/ 1072620 h 1989666"/>
                <a:gd name="connsiteX73" fmla="*/ 1158345 w 4758266"/>
                <a:gd name="connsiteY73" fmla="*/ 1066271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59933 w 4758266"/>
                <a:gd name="connsiteY74" fmla="*/ 1104900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59933 w 4758266"/>
                <a:gd name="connsiteY74" fmla="*/ 1109662 h 1989666"/>
                <a:gd name="connsiteX75" fmla="*/ 1257300 w 4758266"/>
                <a:gd name="connsiteY75" fmla="*/ 1104900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59933 w 4758266"/>
                <a:gd name="connsiteY74" fmla="*/ 1109662 h 1989666"/>
                <a:gd name="connsiteX75" fmla="*/ 1265238 w 4758266"/>
                <a:gd name="connsiteY75" fmla="*/ 1114425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65238 w 4758266"/>
                <a:gd name="connsiteY75" fmla="*/ 1114425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18633 w 4758266"/>
                <a:gd name="connsiteY69" fmla="*/ 931333 h 1989666"/>
                <a:gd name="connsiteX70" fmla="*/ 918633 w 4758266"/>
                <a:gd name="connsiteY70" fmla="*/ 994833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18633 w 4758266"/>
                <a:gd name="connsiteY70" fmla="*/ 994833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31233 w 4758266"/>
                <a:gd name="connsiteY58" fmla="*/ 461433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2533 w 4758266"/>
                <a:gd name="connsiteY59" fmla="*/ 461433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503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50333 w 4758266"/>
                <a:gd name="connsiteY39" fmla="*/ 237066 h 1989666"/>
                <a:gd name="connsiteX40" fmla="*/ 5630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37066 h 1989666"/>
                <a:gd name="connsiteX39" fmla="*/ 564621 w 4758266"/>
                <a:gd name="connsiteY39" fmla="*/ 233891 h 1989666"/>
                <a:gd name="connsiteX40" fmla="*/ 5630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08000 w 4758266"/>
                <a:gd name="connsiteY41" fmla="*/ 152400 h 1989666"/>
                <a:gd name="connsiteX42" fmla="*/ 508000 w 4758266"/>
                <a:gd name="connsiteY42" fmla="*/ 135466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08000 w 4758266"/>
                <a:gd name="connsiteY41" fmla="*/ 152400 h 1989666"/>
                <a:gd name="connsiteX42" fmla="*/ 519112 w 4758266"/>
                <a:gd name="connsiteY42" fmla="*/ 127529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72533 w 4758266"/>
                <a:gd name="connsiteY43" fmla="*/ 135466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253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1166 w 4758266"/>
                <a:gd name="connsiteY53" fmla="*/ 20320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8466 w 4758266"/>
                <a:gd name="connsiteY53" fmla="*/ 260350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0 w 4758266"/>
                <a:gd name="connsiteY52" fmla="*/ 203200 h 1989666"/>
                <a:gd name="connsiteX53" fmla="*/ 22754 w 4758266"/>
                <a:gd name="connsiteY53" fmla="*/ 274638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6350 w 4758266"/>
                <a:gd name="connsiteY52" fmla="*/ 252413 h 1989666"/>
                <a:gd name="connsiteX53" fmla="*/ 22754 w 4758266"/>
                <a:gd name="connsiteY53" fmla="*/ 274638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1166 w 4758266"/>
                <a:gd name="connsiteY54" fmla="*/ 304800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47133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31233 w 4758266"/>
                <a:gd name="connsiteY57" fmla="*/ 347133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90183 w 4758266"/>
                <a:gd name="connsiteY13" fmla="*/ 74189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72721 w 4758266"/>
                <a:gd name="connsiteY13" fmla="*/ 737129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40933 w 4758266"/>
                <a:gd name="connsiteY80" fmla="*/ 1274233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811866 w 4758266"/>
                <a:gd name="connsiteY81" fmla="*/ 1274233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810278 w 4758266"/>
                <a:gd name="connsiteY81" fmla="*/ 1296458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11866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795991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5366 w 4758266"/>
                <a:gd name="connsiteY84" fmla="*/ 1566333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0166 w 4758266"/>
                <a:gd name="connsiteY85" fmla="*/ 156633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24100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24100 w 4758266"/>
                <a:gd name="connsiteY88" fmla="*/ 1752600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12988 w 4758266"/>
                <a:gd name="connsiteY88" fmla="*/ 1755775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19338 w 4758266"/>
                <a:gd name="connsiteY88" fmla="*/ 1755775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17750 w 4758266"/>
                <a:gd name="connsiteY88" fmla="*/ 1749425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17750 w 4758266"/>
                <a:gd name="connsiteY88" fmla="*/ 1755775 h 1989666"/>
                <a:gd name="connsiteX89" fmla="*/ 2980266 w 4758266"/>
                <a:gd name="connsiteY89" fmla="*/ 1752600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17750 w 4758266"/>
                <a:gd name="connsiteY88" fmla="*/ 1755775 h 1989666"/>
                <a:gd name="connsiteX89" fmla="*/ 2980266 w 4758266"/>
                <a:gd name="connsiteY89" fmla="*/ 1757362 h 1989666"/>
                <a:gd name="connsiteX90" fmla="*/ 2980266 w 4758266"/>
                <a:gd name="connsiteY90" fmla="*/ 1811866 h 1989666"/>
                <a:gd name="connsiteX91" fmla="*/ 3035300 w 4758266"/>
                <a:gd name="connsiteY91" fmla="*/ 1811866 h 1989666"/>
                <a:gd name="connsiteX92" fmla="*/ 3035300 w 4758266"/>
                <a:gd name="connsiteY92" fmla="*/ 186690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17750 w 4758266"/>
                <a:gd name="connsiteY88" fmla="*/ 1755775 h 1989666"/>
                <a:gd name="connsiteX89" fmla="*/ 2980266 w 4758266"/>
                <a:gd name="connsiteY89" fmla="*/ 1757362 h 1989666"/>
                <a:gd name="connsiteX90" fmla="*/ 2980266 w 4758266"/>
                <a:gd name="connsiteY90" fmla="*/ 1811866 h 1989666"/>
                <a:gd name="connsiteX91" fmla="*/ 3035300 w 4758266"/>
                <a:gd name="connsiteY91" fmla="*/ 1811866 h 1989666"/>
                <a:gd name="connsiteX92" fmla="*/ 3032125 w 4758266"/>
                <a:gd name="connsiteY92" fmla="*/ 1885950 h 1989666"/>
                <a:gd name="connsiteX93" fmla="*/ 3606800 w 4758266"/>
                <a:gd name="connsiteY93" fmla="*/ 18669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07858 w 4758266"/>
                <a:gd name="connsiteY2" fmla="*/ 1122891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17750 w 4758266"/>
                <a:gd name="connsiteY88" fmla="*/ 1755775 h 1989666"/>
                <a:gd name="connsiteX89" fmla="*/ 2980266 w 4758266"/>
                <a:gd name="connsiteY89" fmla="*/ 1757362 h 1989666"/>
                <a:gd name="connsiteX90" fmla="*/ 2980266 w 4758266"/>
                <a:gd name="connsiteY90" fmla="*/ 1811866 h 1989666"/>
                <a:gd name="connsiteX91" fmla="*/ 3035300 w 4758266"/>
                <a:gd name="connsiteY91" fmla="*/ 1811866 h 1989666"/>
                <a:gd name="connsiteX92" fmla="*/ 3032125 w 4758266"/>
                <a:gd name="connsiteY92" fmla="*/ 1885950 h 1989666"/>
                <a:gd name="connsiteX93" fmla="*/ 3606800 w 4758266"/>
                <a:gd name="connsiteY93" fmla="*/ 18923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1033 w 4758266"/>
                <a:gd name="connsiteY1" fmla="*/ 1193800 h 1989666"/>
                <a:gd name="connsiteX2" fmla="*/ 3614208 w 4758266"/>
                <a:gd name="connsiteY2" fmla="*/ 1127653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17750 w 4758266"/>
                <a:gd name="connsiteY88" fmla="*/ 1755775 h 1989666"/>
                <a:gd name="connsiteX89" fmla="*/ 2980266 w 4758266"/>
                <a:gd name="connsiteY89" fmla="*/ 1757362 h 1989666"/>
                <a:gd name="connsiteX90" fmla="*/ 2980266 w 4758266"/>
                <a:gd name="connsiteY90" fmla="*/ 1811866 h 1989666"/>
                <a:gd name="connsiteX91" fmla="*/ 3035300 w 4758266"/>
                <a:gd name="connsiteY91" fmla="*/ 1811866 h 1989666"/>
                <a:gd name="connsiteX92" fmla="*/ 3032125 w 4758266"/>
                <a:gd name="connsiteY92" fmla="*/ 1885950 h 1989666"/>
                <a:gd name="connsiteX93" fmla="*/ 3606800 w 4758266"/>
                <a:gd name="connsiteY93" fmla="*/ 18923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5795 w 4758266"/>
                <a:gd name="connsiteY1" fmla="*/ 1193800 h 1989666"/>
                <a:gd name="connsiteX2" fmla="*/ 3614208 w 4758266"/>
                <a:gd name="connsiteY2" fmla="*/ 1127653 h 1989666"/>
                <a:gd name="connsiteX3" fmla="*/ 3041650 w 4758266"/>
                <a:gd name="connsiteY3" fmla="*/ 1129241 h 1989666"/>
                <a:gd name="connsiteX4" fmla="*/ 3035300 w 4758266"/>
                <a:gd name="connsiteY4" fmla="*/ 1062566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17750 w 4758266"/>
                <a:gd name="connsiteY88" fmla="*/ 1755775 h 1989666"/>
                <a:gd name="connsiteX89" fmla="*/ 2980266 w 4758266"/>
                <a:gd name="connsiteY89" fmla="*/ 1757362 h 1989666"/>
                <a:gd name="connsiteX90" fmla="*/ 2980266 w 4758266"/>
                <a:gd name="connsiteY90" fmla="*/ 1811866 h 1989666"/>
                <a:gd name="connsiteX91" fmla="*/ 3035300 w 4758266"/>
                <a:gd name="connsiteY91" fmla="*/ 1811866 h 1989666"/>
                <a:gd name="connsiteX92" fmla="*/ 3032125 w 4758266"/>
                <a:gd name="connsiteY92" fmla="*/ 1885950 h 1989666"/>
                <a:gd name="connsiteX93" fmla="*/ 3606800 w 4758266"/>
                <a:gd name="connsiteY93" fmla="*/ 1892300 h 1989666"/>
                <a:gd name="connsiteX94" fmla="*/ 3606800 w 4758266"/>
                <a:gd name="connsiteY94" fmla="*/ 1989666 h 1989666"/>
                <a:gd name="connsiteX95" fmla="*/ 4758266 w 4758266"/>
                <a:gd name="connsiteY95" fmla="*/ 1989666 h 1989666"/>
                <a:gd name="connsiteX96" fmla="*/ 4758266 w 4758266"/>
                <a:gd name="connsiteY96" fmla="*/ 1198033 h 1989666"/>
                <a:gd name="connsiteX0" fmla="*/ 4758266 w 4758266"/>
                <a:gd name="connsiteY0" fmla="*/ 1198033 h 1989666"/>
                <a:gd name="connsiteX1" fmla="*/ 3615795 w 4758266"/>
                <a:gd name="connsiteY1" fmla="*/ 1193800 h 1989666"/>
                <a:gd name="connsiteX2" fmla="*/ 3614208 w 4758266"/>
                <a:gd name="connsiteY2" fmla="*/ 1127653 h 1989666"/>
                <a:gd name="connsiteX3" fmla="*/ 3041650 w 4758266"/>
                <a:gd name="connsiteY3" fmla="*/ 1129241 h 1989666"/>
                <a:gd name="connsiteX4" fmla="*/ 3043238 w 4758266"/>
                <a:gd name="connsiteY4" fmla="*/ 1060979 h 1989666"/>
                <a:gd name="connsiteX5" fmla="*/ 2980266 w 4758266"/>
                <a:gd name="connsiteY5" fmla="*/ 1062566 h 1989666"/>
                <a:gd name="connsiteX6" fmla="*/ 2980266 w 4758266"/>
                <a:gd name="connsiteY6" fmla="*/ 1011766 h 1989666"/>
                <a:gd name="connsiteX7" fmla="*/ 2315633 w 4758266"/>
                <a:gd name="connsiteY7" fmla="*/ 1011766 h 1989666"/>
                <a:gd name="connsiteX8" fmla="*/ 2315633 w 4758266"/>
                <a:gd name="connsiteY8" fmla="*/ 905933 h 1989666"/>
                <a:gd name="connsiteX9" fmla="*/ 2260600 w 4758266"/>
                <a:gd name="connsiteY9" fmla="*/ 905933 h 1989666"/>
                <a:gd name="connsiteX10" fmla="*/ 2205566 w 4758266"/>
                <a:gd name="connsiteY10" fmla="*/ 905933 h 1989666"/>
                <a:gd name="connsiteX11" fmla="*/ 2210328 w 4758266"/>
                <a:gd name="connsiteY11" fmla="*/ 849841 h 1989666"/>
                <a:gd name="connsiteX12" fmla="*/ 1887008 w 4758266"/>
                <a:gd name="connsiteY12" fmla="*/ 851428 h 1989666"/>
                <a:gd name="connsiteX13" fmla="*/ 1887009 w 4758266"/>
                <a:gd name="connsiteY13" fmla="*/ 748241 h 1989666"/>
                <a:gd name="connsiteX14" fmla="*/ 1872720 w 4758266"/>
                <a:gd name="connsiteY14" fmla="*/ 699029 h 1989666"/>
                <a:gd name="connsiteX15" fmla="*/ 1871133 w 4758266"/>
                <a:gd name="connsiteY15" fmla="*/ 651933 h 1989666"/>
                <a:gd name="connsiteX16" fmla="*/ 1803400 w 4758266"/>
                <a:gd name="connsiteY16" fmla="*/ 651933 h 1989666"/>
                <a:gd name="connsiteX17" fmla="*/ 1804986 w 4758266"/>
                <a:gd name="connsiteY17" fmla="*/ 601662 h 1989666"/>
                <a:gd name="connsiteX18" fmla="*/ 1540403 w 4758266"/>
                <a:gd name="connsiteY18" fmla="*/ 603250 h 1989666"/>
                <a:gd name="connsiteX19" fmla="*/ 1541991 w 4758266"/>
                <a:gd name="connsiteY19" fmla="*/ 551921 h 1989666"/>
                <a:gd name="connsiteX20" fmla="*/ 1443566 w 4758266"/>
                <a:gd name="connsiteY20" fmla="*/ 550333 h 1989666"/>
                <a:gd name="connsiteX21" fmla="*/ 1443566 w 4758266"/>
                <a:gd name="connsiteY21" fmla="*/ 512233 h 1989666"/>
                <a:gd name="connsiteX22" fmla="*/ 1257300 w 4758266"/>
                <a:gd name="connsiteY22" fmla="*/ 512233 h 1989666"/>
                <a:gd name="connsiteX23" fmla="*/ 1257300 w 4758266"/>
                <a:gd name="connsiteY23" fmla="*/ 495300 h 1989666"/>
                <a:gd name="connsiteX24" fmla="*/ 1257300 w 4758266"/>
                <a:gd name="connsiteY24" fmla="*/ 495300 h 1989666"/>
                <a:gd name="connsiteX25" fmla="*/ 1231900 w 4758266"/>
                <a:gd name="connsiteY25" fmla="*/ 495300 h 1989666"/>
                <a:gd name="connsiteX26" fmla="*/ 1231900 w 4758266"/>
                <a:gd name="connsiteY26" fmla="*/ 478366 h 1989666"/>
                <a:gd name="connsiteX27" fmla="*/ 1172633 w 4758266"/>
                <a:gd name="connsiteY27" fmla="*/ 478366 h 1989666"/>
                <a:gd name="connsiteX28" fmla="*/ 1172633 w 4758266"/>
                <a:gd name="connsiteY28" fmla="*/ 431800 h 1989666"/>
                <a:gd name="connsiteX29" fmla="*/ 927100 w 4758266"/>
                <a:gd name="connsiteY29" fmla="*/ 431800 h 1989666"/>
                <a:gd name="connsiteX30" fmla="*/ 927100 w 4758266"/>
                <a:gd name="connsiteY30" fmla="*/ 385233 h 1989666"/>
                <a:gd name="connsiteX31" fmla="*/ 927100 w 4758266"/>
                <a:gd name="connsiteY31" fmla="*/ 385233 h 1989666"/>
                <a:gd name="connsiteX32" fmla="*/ 897466 w 4758266"/>
                <a:gd name="connsiteY32" fmla="*/ 385233 h 1989666"/>
                <a:gd name="connsiteX33" fmla="*/ 897466 w 4758266"/>
                <a:gd name="connsiteY33" fmla="*/ 334433 h 1989666"/>
                <a:gd name="connsiteX34" fmla="*/ 800100 w 4758266"/>
                <a:gd name="connsiteY34" fmla="*/ 334433 h 1989666"/>
                <a:gd name="connsiteX35" fmla="*/ 800100 w 4758266"/>
                <a:gd name="connsiteY35" fmla="*/ 334433 h 1989666"/>
                <a:gd name="connsiteX36" fmla="*/ 800100 w 4758266"/>
                <a:gd name="connsiteY36" fmla="*/ 309033 h 1989666"/>
                <a:gd name="connsiteX37" fmla="*/ 622300 w 4758266"/>
                <a:gd name="connsiteY37" fmla="*/ 309033 h 1989666"/>
                <a:gd name="connsiteX38" fmla="*/ 622300 w 4758266"/>
                <a:gd name="connsiteY38" fmla="*/ 229129 h 1989666"/>
                <a:gd name="connsiteX39" fmla="*/ 564621 w 4758266"/>
                <a:gd name="connsiteY39" fmla="*/ 233891 h 1989666"/>
                <a:gd name="connsiteX40" fmla="*/ 563033 w 4758266"/>
                <a:gd name="connsiteY40" fmla="*/ 152400 h 1989666"/>
                <a:gd name="connsiteX41" fmla="*/ 519113 w 4758266"/>
                <a:gd name="connsiteY41" fmla="*/ 153988 h 1989666"/>
                <a:gd name="connsiteX42" fmla="*/ 519112 w 4758266"/>
                <a:gd name="connsiteY42" fmla="*/ 127529 h 1989666"/>
                <a:gd name="connsiteX43" fmla="*/ 382058 w 4758266"/>
                <a:gd name="connsiteY43" fmla="*/ 127529 h 1989666"/>
                <a:gd name="connsiteX44" fmla="*/ 378883 w 4758266"/>
                <a:gd name="connsiteY44" fmla="*/ 80433 h 1989666"/>
                <a:gd name="connsiteX45" fmla="*/ 169333 w 4758266"/>
                <a:gd name="connsiteY45" fmla="*/ 80433 h 1989666"/>
                <a:gd name="connsiteX46" fmla="*/ 169333 w 4758266"/>
                <a:gd name="connsiteY46" fmla="*/ 46566 h 1989666"/>
                <a:gd name="connsiteX47" fmla="*/ 84666 w 4758266"/>
                <a:gd name="connsiteY47" fmla="*/ 46566 h 1989666"/>
                <a:gd name="connsiteX48" fmla="*/ 84666 w 4758266"/>
                <a:gd name="connsiteY48" fmla="*/ 0 h 1989666"/>
                <a:gd name="connsiteX49" fmla="*/ 0 w 4758266"/>
                <a:gd name="connsiteY49" fmla="*/ 0 h 1989666"/>
                <a:gd name="connsiteX50" fmla="*/ 0 w 4758266"/>
                <a:gd name="connsiteY50" fmla="*/ 76200 h 1989666"/>
                <a:gd name="connsiteX51" fmla="*/ 0 w 4758266"/>
                <a:gd name="connsiteY51" fmla="*/ 97366 h 1989666"/>
                <a:gd name="connsiteX52" fmla="*/ 1587 w 4758266"/>
                <a:gd name="connsiteY52" fmla="*/ 266700 h 1989666"/>
                <a:gd name="connsiteX53" fmla="*/ 22754 w 4758266"/>
                <a:gd name="connsiteY53" fmla="*/ 274638 h 1989666"/>
                <a:gd name="connsiteX54" fmla="*/ 29104 w 4758266"/>
                <a:gd name="connsiteY54" fmla="*/ 306387 h 1989666"/>
                <a:gd name="connsiteX55" fmla="*/ 80433 w 4758266"/>
                <a:gd name="connsiteY55" fmla="*/ 304800 h 1989666"/>
                <a:gd name="connsiteX56" fmla="*/ 80433 w 4758266"/>
                <a:gd name="connsiteY56" fmla="*/ 361421 h 1989666"/>
                <a:gd name="connsiteX57" fmla="*/ 129646 w 4758266"/>
                <a:gd name="connsiteY57" fmla="*/ 363008 h 1989666"/>
                <a:gd name="connsiteX58" fmla="*/ 129645 w 4758266"/>
                <a:gd name="connsiteY58" fmla="*/ 482071 h 1989666"/>
                <a:gd name="connsiteX59" fmla="*/ 370946 w 4758266"/>
                <a:gd name="connsiteY59" fmla="*/ 485246 h 1989666"/>
                <a:gd name="connsiteX60" fmla="*/ 372533 w 4758266"/>
                <a:gd name="connsiteY60" fmla="*/ 541866 h 1989666"/>
                <a:gd name="connsiteX61" fmla="*/ 524933 w 4758266"/>
                <a:gd name="connsiteY61" fmla="*/ 541866 h 1989666"/>
                <a:gd name="connsiteX62" fmla="*/ 524933 w 4758266"/>
                <a:gd name="connsiteY62" fmla="*/ 605366 h 1989666"/>
                <a:gd name="connsiteX63" fmla="*/ 563033 w 4758266"/>
                <a:gd name="connsiteY63" fmla="*/ 605366 h 1989666"/>
                <a:gd name="connsiteX64" fmla="*/ 563033 w 4758266"/>
                <a:gd name="connsiteY64" fmla="*/ 745066 h 1989666"/>
                <a:gd name="connsiteX65" fmla="*/ 613833 w 4758266"/>
                <a:gd name="connsiteY65" fmla="*/ 745066 h 1989666"/>
                <a:gd name="connsiteX66" fmla="*/ 613833 w 4758266"/>
                <a:gd name="connsiteY66" fmla="*/ 876300 h 1989666"/>
                <a:gd name="connsiteX67" fmla="*/ 800100 w 4758266"/>
                <a:gd name="connsiteY67" fmla="*/ 876300 h 1989666"/>
                <a:gd name="connsiteX68" fmla="*/ 800100 w 4758266"/>
                <a:gd name="connsiteY68" fmla="*/ 931333 h 1989666"/>
                <a:gd name="connsiteX69" fmla="*/ 909108 w 4758266"/>
                <a:gd name="connsiteY69" fmla="*/ 931333 h 1989666"/>
                <a:gd name="connsiteX70" fmla="*/ 905933 w 4758266"/>
                <a:gd name="connsiteY70" fmla="*/ 990071 h 1989666"/>
                <a:gd name="connsiteX71" fmla="*/ 931333 w 4758266"/>
                <a:gd name="connsiteY71" fmla="*/ 994833 h 1989666"/>
                <a:gd name="connsiteX72" fmla="*/ 929746 w 4758266"/>
                <a:gd name="connsiteY72" fmla="*/ 1064683 h 1989666"/>
                <a:gd name="connsiteX73" fmla="*/ 1158345 w 4758266"/>
                <a:gd name="connsiteY73" fmla="*/ 1066271 h 1989666"/>
                <a:gd name="connsiteX74" fmla="*/ 1161520 w 4758266"/>
                <a:gd name="connsiteY74" fmla="*/ 1117599 h 1989666"/>
                <a:gd name="connsiteX75" fmla="*/ 1255713 w 4758266"/>
                <a:gd name="connsiteY75" fmla="*/ 1116012 h 1989666"/>
                <a:gd name="connsiteX76" fmla="*/ 1257300 w 4758266"/>
                <a:gd name="connsiteY76" fmla="*/ 1189566 h 1989666"/>
                <a:gd name="connsiteX77" fmla="*/ 1430866 w 4758266"/>
                <a:gd name="connsiteY77" fmla="*/ 1189566 h 1989666"/>
                <a:gd name="connsiteX78" fmla="*/ 1430866 w 4758266"/>
                <a:gd name="connsiteY78" fmla="*/ 1236133 h 1989666"/>
                <a:gd name="connsiteX79" fmla="*/ 1540933 w 4758266"/>
                <a:gd name="connsiteY79" fmla="*/ 1236133 h 1989666"/>
                <a:gd name="connsiteX80" fmla="*/ 1537758 w 4758266"/>
                <a:gd name="connsiteY80" fmla="*/ 1291696 h 1989666"/>
                <a:gd name="connsiteX81" fmla="*/ 1797578 w 4758266"/>
                <a:gd name="connsiteY81" fmla="*/ 1291696 h 1989666"/>
                <a:gd name="connsiteX82" fmla="*/ 1800753 w 4758266"/>
                <a:gd name="connsiteY82" fmla="*/ 1371600 h 1989666"/>
                <a:gd name="connsiteX83" fmla="*/ 1875366 w 4758266"/>
                <a:gd name="connsiteY83" fmla="*/ 1371600 h 1989666"/>
                <a:gd name="connsiteX84" fmla="*/ 1876953 w 4758266"/>
                <a:gd name="connsiteY84" fmla="*/ 1574270 h 1989666"/>
                <a:gd name="connsiteX85" fmla="*/ 2181753 w 4758266"/>
                <a:gd name="connsiteY85" fmla="*/ 1572683 h 1989666"/>
                <a:gd name="connsiteX86" fmla="*/ 2180166 w 4758266"/>
                <a:gd name="connsiteY86" fmla="*/ 1646766 h 1989666"/>
                <a:gd name="connsiteX87" fmla="*/ 2319337 w 4758266"/>
                <a:gd name="connsiteY87" fmla="*/ 1646766 h 1989666"/>
                <a:gd name="connsiteX88" fmla="*/ 2317750 w 4758266"/>
                <a:gd name="connsiteY88" fmla="*/ 1755775 h 1989666"/>
                <a:gd name="connsiteX89" fmla="*/ 2980266 w 4758266"/>
                <a:gd name="connsiteY89" fmla="*/ 1757362 h 1989666"/>
                <a:gd name="connsiteX90" fmla="*/ 2980266 w 4758266"/>
                <a:gd name="connsiteY90" fmla="*/ 1811866 h 1989666"/>
                <a:gd name="connsiteX91" fmla="*/ 3035300 w 4758266"/>
                <a:gd name="connsiteY91" fmla="*/ 1811866 h 1989666"/>
                <a:gd name="connsiteX92" fmla="*/ 3032125 w 4758266"/>
                <a:gd name="connsiteY92" fmla="*/ 1885950 h 1989666"/>
                <a:gd name="connsiteX93" fmla="*/ 3606800 w 4758266"/>
                <a:gd name="connsiteY93" fmla="*/ 1892300 h 1989666"/>
                <a:gd name="connsiteX94" fmla="*/ 3606800 w 4758266"/>
                <a:gd name="connsiteY94" fmla="*/ 1989666 h 1989666"/>
                <a:gd name="connsiteX95" fmla="*/ 4758266 w 4758266"/>
                <a:gd name="connsiteY95" fmla="*/ 1989666 h 1989666"/>
                <a:gd name="connsiteX96" fmla="*/ 4758266 w 4758266"/>
                <a:gd name="connsiteY96" fmla="*/ 1198033 h 198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4758266" h="1989666">
                  <a:moveTo>
                    <a:pt x="4758266" y="1198033"/>
                  </a:moveTo>
                  <a:lnTo>
                    <a:pt x="3615795" y="1193800"/>
                  </a:lnTo>
                  <a:lnTo>
                    <a:pt x="3614208" y="1127653"/>
                  </a:lnTo>
                  <a:lnTo>
                    <a:pt x="3041650" y="1129241"/>
                  </a:lnTo>
                  <a:cubicBezTo>
                    <a:pt x="3042179" y="1106487"/>
                    <a:pt x="3042709" y="1083733"/>
                    <a:pt x="3043238" y="1060979"/>
                  </a:cubicBezTo>
                  <a:lnTo>
                    <a:pt x="2980266" y="1062566"/>
                  </a:lnTo>
                  <a:lnTo>
                    <a:pt x="2980266" y="1011766"/>
                  </a:lnTo>
                  <a:lnTo>
                    <a:pt x="2315633" y="1011766"/>
                  </a:lnTo>
                  <a:lnTo>
                    <a:pt x="2315633" y="905933"/>
                  </a:lnTo>
                  <a:lnTo>
                    <a:pt x="2260600" y="905933"/>
                  </a:lnTo>
                  <a:lnTo>
                    <a:pt x="2205566" y="905933"/>
                  </a:lnTo>
                  <a:lnTo>
                    <a:pt x="2210328" y="849841"/>
                  </a:lnTo>
                  <a:lnTo>
                    <a:pt x="1887008" y="851428"/>
                  </a:lnTo>
                  <a:cubicBezTo>
                    <a:pt x="1885950" y="801686"/>
                    <a:pt x="1888067" y="797983"/>
                    <a:pt x="1887009" y="748241"/>
                  </a:cubicBezTo>
                  <a:cubicBezTo>
                    <a:pt x="1887009" y="735541"/>
                    <a:pt x="1872720" y="711729"/>
                    <a:pt x="1872720" y="699029"/>
                  </a:cubicBezTo>
                  <a:lnTo>
                    <a:pt x="1871133" y="651933"/>
                  </a:lnTo>
                  <a:lnTo>
                    <a:pt x="1803400" y="651933"/>
                  </a:lnTo>
                  <a:cubicBezTo>
                    <a:pt x="1802871" y="634118"/>
                    <a:pt x="1805515" y="619477"/>
                    <a:pt x="1804986" y="601662"/>
                  </a:cubicBezTo>
                  <a:lnTo>
                    <a:pt x="1540403" y="603250"/>
                  </a:lnTo>
                  <a:cubicBezTo>
                    <a:pt x="1540932" y="586140"/>
                    <a:pt x="1541462" y="569031"/>
                    <a:pt x="1541991" y="551921"/>
                  </a:cubicBezTo>
                  <a:lnTo>
                    <a:pt x="1443566" y="550333"/>
                  </a:lnTo>
                  <a:lnTo>
                    <a:pt x="1443566" y="512233"/>
                  </a:lnTo>
                  <a:lnTo>
                    <a:pt x="1257300" y="512233"/>
                  </a:lnTo>
                  <a:lnTo>
                    <a:pt x="1257300" y="495300"/>
                  </a:lnTo>
                  <a:lnTo>
                    <a:pt x="1257300" y="495300"/>
                  </a:lnTo>
                  <a:lnTo>
                    <a:pt x="1231900" y="495300"/>
                  </a:lnTo>
                  <a:lnTo>
                    <a:pt x="1231900" y="478366"/>
                  </a:lnTo>
                  <a:lnTo>
                    <a:pt x="1172633" y="478366"/>
                  </a:lnTo>
                  <a:lnTo>
                    <a:pt x="1172633" y="431800"/>
                  </a:lnTo>
                  <a:lnTo>
                    <a:pt x="927100" y="431800"/>
                  </a:lnTo>
                  <a:lnTo>
                    <a:pt x="927100" y="385233"/>
                  </a:lnTo>
                  <a:lnTo>
                    <a:pt x="927100" y="385233"/>
                  </a:lnTo>
                  <a:lnTo>
                    <a:pt x="897466" y="385233"/>
                  </a:lnTo>
                  <a:lnTo>
                    <a:pt x="897466" y="334433"/>
                  </a:lnTo>
                  <a:lnTo>
                    <a:pt x="800100" y="334433"/>
                  </a:lnTo>
                  <a:lnTo>
                    <a:pt x="800100" y="334433"/>
                  </a:lnTo>
                  <a:lnTo>
                    <a:pt x="800100" y="309033"/>
                  </a:lnTo>
                  <a:lnTo>
                    <a:pt x="622300" y="309033"/>
                  </a:lnTo>
                  <a:lnTo>
                    <a:pt x="622300" y="229129"/>
                  </a:lnTo>
                  <a:lnTo>
                    <a:pt x="564621" y="233891"/>
                  </a:lnTo>
                  <a:cubicBezTo>
                    <a:pt x="564092" y="206727"/>
                    <a:pt x="563562" y="179564"/>
                    <a:pt x="563033" y="152400"/>
                  </a:cubicBezTo>
                  <a:lnTo>
                    <a:pt x="519113" y="153988"/>
                  </a:lnTo>
                  <a:cubicBezTo>
                    <a:pt x="519113" y="145168"/>
                    <a:pt x="519112" y="136349"/>
                    <a:pt x="519112" y="127529"/>
                  </a:cubicBezTo>
                  <a:lnTo>
                    <a:pt x="382058" y="127529"/>
                  </a:lnTo>
                  <a:lnTo>
                    <a:pt x="378883" y="80433"/>
                  </a:lnTo>
                  <a:lnTo>
                    <a:pt x="169333" y="80433"/>
                  </a:lnTo>
                  <a:lnTo>
                    <a:pt x="169333" y="46566"/>
                  </a:lnTo>
                  <a:lnTo>
                    <a:pt x="84666" y="46566"/>
                  </a:lnTo>
                  <a:lnTo>
                    <a:pt x="84666" y="0"/>
                  </a:lnTo>
                  <a:lnTo>
                    <a:pt x="0" y="0"/>
                  </a:lnTo>
                  <a:lnTo>
                    <a:pt x="0" y="76200"/>
                  </a:lnTo>
                  <a:lnTo>
                    <a:pt x="0" y="97366"/>
                  </a:lnTo>
                  <a:lnTo>
                    <a:pt x="1587" y="266700"/>
                  </a:lnTo>
                  <a:lnTo>
                    <a:pt x="22754" y="274638"/>
                  </a:lnTo>
                  <a:cubicBezTo>
                    <a:pt x="22225" y="284692"/>
                    <a:pt x="29633" y="296333"/>
                    <a:pt x="29104" y="306387"/>
                  </a:cubicBezTo>
                  <a:lnTo>
                    <a:pt x="80433" y="304800"/>
                  </a:lnTo>
                  <a:lnTo>
                    <a:pt x="80433" y="361421"/>
                  </a:lnTo>
                  <a:lnTo>
                    <a:pt x="129646" y="363008"/>
                  </a:lnTo>
                  <a:cubicBezTo>
                    <a:pt x="129117" y="407987"/>
                    <a:pt x="130174" y="437092"/>
                    <a:pt x="129645" y="482071"/>
                  </a:cubicBezTo>
                  <a:lnTo>
                    <a:pt x="370946" y="485246"/>
                  </a:lnTo>
                  <a:lnTo>
                    <a:pt x="372533" y="541866"/>
                  </a:lnTo>
                  <a:lnTo>
                    <a:pt x="524933" y="541866"/>
                  </a:lnTo>
                  <a:lnTo>
                    <a:pt x="524933" y="605366"/>
                  </a:lnTo>
                  <a:lnTo>
                    <a:pt x="563033" y="605366"/>
                  </a:lnTo>
                  <a:lnTo>
                    <a:pt x="563033" y="745066"/>
                  </a:lnTo>
                  <a:lnTo>
                    <a:pt x="613833" y="745066"/>
                  </a:lnTo>
                  <a:lnTo>
                    <a:pt x="613833" y="876300"/>
                  </a:lnTo>
                  <a:lnTo>
                    <a:pt x="800100" y="876300"/>
                  </a:lnTo>
                  <a:lnTo>
                    <a:pt x="800100" y="931333"/>
                  </a:lnTo>
                  <a:lnTo>
                    <a:pt x="909108" y="931333"/>
                  </a:lnTo>
                  <a:lnTo>
                    <a:pt x="905933" y="990071"/>
                  </a:lnTo>
                  <a:lnTo>
                    <a:pt x="931333" y="994833"/>
                  </a:lnTo>
                  <a:cubicBezTo>
                    <a:pt x="931862" y="1020762"/>
                    <a:pt x="929217" y="1038754"/>
                    <a:pt x="929746" y="1064683"/>
                  </a:cubicBezTo>
                  <a:lnTo>
                    <a:pt x="1158345" y="1066271"/>
                  </a:lnTo>
                  <a:cubicBezTo>
                    <a:pt x="1158874" y="1079147"/>
                    <a:pt x="1160991" y="1104723"/>
                    <a:pt x="1161520" y="1117599"/>
                  </a:cubicBezTo>
                  <a:lnTo>
                    <a:pt x="1255713" y="1116012"/>
                  </a:lnTo>
                  <a:lnTo>
                    <a:pt x="1257300" y="1189566"/>
                  </a:lnTo>
                  <a:lnTo>
                    <a:pt x="1430866" y="1189566"/>
                  </a:lnTo>
                  <a:lnTo>
                    <a:pt x="1430866" y="1236133"/>
                  </a:lnTo>
                  <a:lnTo>
                    <a:pt x="1540933" y="1236133"/>
                  </a:lnTo>
                  <a:lnTo>
                    <a:pt x="1537758" y="1291696"/>
                  </a:lnTo>
                  <a:lnTo>
                    <a:pt x="1797578" y="1291696"/>
                  </a:lnTo>
                  <a:cubicBezTo>
                    <a:pt x="1798107" y="1316743"/>
                    <a:pt x="1800224" y="1346553"/>
                    <a:pt x="1800753" y="1371600"/>
                  </a:cubicBezTo>
                  <a:lnTo>
                    <a:pt x="1875366" y="1371600"/>
                  </a:lnTo>
                  <a:lnTo>
                    <a:pt x="1876953" y="1574270"/>
                  </a:lnTo>
                  <a:lnTo>
                    <a:pt x="2181753" y="1572683"/>
                  </a:lnTo>
                  <a:lnTo>
                    <a:pt x="2180166" y="1646766"/>
                  </a:lnTo>
                  <a:lnTo>
                    <a:pt x="2319337" y="1646766"/>
                  </a:lnTo>
                  <a:cubicBezTo>
                    <a:pt x="2319337" y="1683102"/>
                    <a:pt x="2317750" y="1719439"/>
                    <a:pt x="2317750" y="1755775"/>
                  </a:cubicBezTo>
                  <a:lnTo>
                    <a:pt x="2980266" y="1757362"/>
                  </a:lnTo>
                  <a:lnTo>
                    <a:pt x="2980266" y="1811866"/>
                  </a:lnTo>
                  <a:lnTo>
                    <a:pt x="3035300" y="1811866"/>
                  </a:lnTo>
                  <a:lnTo>
                    <a:pt x="3032125" y="1885950"/>
                  </a:lnTo>
                  <a:lnTo>
                    <a:pt x="3606800" y="1892300"/>
                  </a:lnTo>
                  <a:lnTo>
                    <a:pt x="3606800" y="1989666"/>
                  </a:lnTo>
                  <a:lnTo>
                    <a:pt x="4758266" y="1989666"/>
                  </a:lnTo>
                  <a:lnTo>
                    <a:pt x="4758266" y="1198033"/>
                  </a:lnTo>
                  <a:close/>
                </a:path>
              </a:pathLst>
            </a:custGeom>
            <a:solidFill>
              <a:schemeClr val="accent2">
                <a:alpha val="2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3" name="Freeform: Shape 302">
              <a:extLst>
                <a:ext uri="{FF2B5EF4-FFF2-40B4-BE49-F238E27FC236}">
                  <a16:creationId xmlns:a16="http://schemas.microsoft.com/office/drawing/2014/main" id="{E3B97C44-29F7-B11A-EEDA-E6241D9D4309}"/>
                </a:ext>
              </a:extLst>
            </p:cNvPr>
            <p:cNvSpPr/>
            <p:nvPr/>
          </p:nvSpPr>
          <p:spPr bwMode="auto">
            <a:xfrm>
              <a:off x="1240367" y="1968501"/>
              <a:ext cx="4775200" cy="2452687"/>
            </a:xfrm>
            <a:custGeom>
              <a:avLst/>
              <a:gdLst>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31332 h 2370666"/>
                <a:gd name="connsiteX77" fmla="*/ 491066 w 4775200"/>
                <a:gd name="connsiteY77" fmla="*/ 931332 h 2370666"/>
                <a:gd name="connsiteX78" fmla="*/ 491066 w 4775200"/>
                <a:gd name="connsiteY78" fmla="*/ 1054099 h 2370666"/>
                <a:gd name="connsiteX79" fmla="*/ 550333 w 4775200"/>
                <a:gd name="connsiteY79" fmla="*/ 1054099 h 2370666"/>
                <a:gd name="connsiteX80" fmla="*/ 550333 w 4775200"/>
                <a:gd name="connsiteY80" fmla="*/ 1121832 h 2370666"/>
                <a:gd name="connsiteX81" fmla="*/ 596900 w 4775200"/>
                <a:gd name="connsiteY81" fmla="*/ 1121832 h 2370666"/>
                <a:gd name="connsiteX82" fmla="*/ 596900 w 4775200"/>
                <a:gd name="connsiteY82" fmla="*/ 1181099 h 2370666"/>
                <a:gd name="connsiteX83" fmla="*/ 59690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2444 h 2370666"/>
                <a:gd name="connsiteX77" fmla="*/ 491066 w 4775200"/>
                <a:gd name="connsiteY77" fmla="*/ 931332 h 2370666"/>
                <a:gd name="connsiteX78" fmla="*/ 491066 w 4775200"/>
                <a:gd name="connsiteY78" fmla="*/ 1054099 h 2370666"/>
                <a:gd name="connsiteX79" fmla="*/ 550333 w 4775200"/>
                <a:gd name="connsiteY79" fmla="*/ 1054099 h 2370666"/>
                <a:gd name="connsiteX80" fmla="*/ 550333 w 4775200"/>
                <a:gd name="connsiteY80" fmla="*/ 1121832 h 2370666"/>
                <a:gd name="connsiteX81" fmla="*/ 596900 w 4775200"/>
                <a:gd name="connsiteY81" fmla="*/ 1121832 h 2370666"/>
                <a:gd name="connsiteX82" fmla="*/ 596900 w 4775200"/>
                <a:gd name="connsiteY82" fmla="*/ 1181099 h 2370666"/>
                <a:gd name="connsiteX83" fmla="*/ 59690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2444 h 2370666"/>
                <a:gd name="connsiteX77" fmla="*/ 487891 w 4775200"/>
                <a:gd name="connsiteY77" fmla="*/ 955144 h 2370666"/>
                <a:gd name="connsiteX78" fmla="*/ 491066 w 4775200"/>
                <a:gd name="connsiteY78" fmla="*/ 1054099 h 2370666"/>
                <a:gd name="connsiteX79" fmla="*/ 550333 w 4775200"/>
                <a:gd name="connsiteY79" fmla="*/ 1054099 h 2370666"/>
                <a:gd name="connsiteX80" fmla="*/ 550333 w 4775200"/>
                <a:gd name="connsiteY80" fmla="*/ 1121832 h 2370666"/>
                <a:gd name="connsiteX81" fmla="*/ 596900 w 4775200"/>
                <a:gd name="connsiteY81" fmla="*/ 1121832 h 2370666"/>
                <a:gd name="connsiteX82" fmla="*/ 596900 w 4775200"/>
                <a:gd name="connsiteY82" fmla="*/ 1181099 h 2370666"/>
                <a:gd name="connsiteX83" fmla="*/ 59690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7891 w 4775200"/>
                <a:gd name="connsiteY77" fmla="*/ 955144 h 2370666"/>
                <a:gd name="connsiteX78" fmla="*/ 491066 w 4775200"/>
                <a:gd name="connsiteY78" fmla="*/ 1054099 h 2370666"/>
                <a:gd name="connsiteX79" fmla="*/ 550333 w 4775200"/>
                <a:gd name="connsiteY79" fmla="*/ 1054099 h 2370666"/>
                <a:gd name="connsiteX80" fmla="*/ 550333 w 4775200"/>
                <a:gd name="connsiteY80" fmla="*/ 1121832 h 2370666"/>
                <a:gd name="connsiteX81" fmla="*/ 596900 w 4775200"/>
                <a:gd name="connsiteY81" fmla="*/ 1121832 h 2370666"/>
                <a:gd name="connsiteX82" fmla="*/ 596900 w 4775200"/>
                <a:gd name="connsiteY82" fmla="*/ 1181099 h 2370666"/>
                <a:gd name="connsiteX83" fmla="*/ 59690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7891 w 4775200"/>
                <a:gd name="connsiteY77" fmla="*/ 955144 h 2370666"/>
                <a:gd name="connsiteX78" fmla="*/ 479954 w 4775200"/>
                <a:gd name="connsiteY78" fmla="*/ 1055686 h 2370666"/>
                <a:gd name="connsiteX79" fmla="*/ 550333 w 4775200"/>
                <a:gd name="connsiteY79" fmla="*/ 1054099 h 2370666"/>
                <a:gd name="connsiteX80" fmla="*/ 550333 w 4775200"/>
                <a:gd name="connsiteY80" fmla="*/ 1121832 h 2370666"/>
                <a:gd name="connsiteX81" fmla="*/ 596900 w 4775200"/>
                <a:gd name="connsiteY81" fmla="*/ 1121832 h 2370666"/>
                <a:gd name="connsiteX82" fmla="*/ 596900 w 4775200"/>
                <a:gd name="connsiteY82" fmla="*/ 1181099 h 2370666"/>
                <a:gd name="connsiteX83" fmla="*/ 59690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7891 w 4775200"/>
                <a:gd name="connsiteY77" fmla="*/ 955144 h 2370666"/>
                <a:gd name="connsiteX78" fmla="*/ 479954 w 4775200"/>
                <a:gd name="connsiteY78" fmla="*/ 1055686 h 2370666"/>
                <a:gd name="connsiteX79" fmla="*/ 550333 w 4775200"/>
                <a:gd name="connsiteY79" fmla="*/ 1054099 h 2370666"/>
                <a:gd name="connsiteX80" fmla="*/ 550333 w 4775200"/>
                <a:gd name="connsiteY80" fmla="*/ 1121832 h 2370666"/>
                <a:gd name="connsiteX81" fmla="*/ 596900 w 4775200"/>
                <a:gd name="connsiteY81" fmla="*/ 1121832 h 2370666"/>
                <a:gd name="connsiteX82" fmla="*/ 596900 w 4775200"/>
                <a:gd name="connsiteY82" fmla="*/ 1181099 h 2370666"/>
                <a:gd name="connsiteX83" fmla="*/ 59690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7891 w 4775200"/>
                <a:gd name="connsiteY77" fmla="*/ 955144 h 2370666"/>
                <a:gd name="connsiteX78" fmla="*/ 479954 w 4775200"/>
                <a:gd name="connsiteY78" fmla="*/ 1055686 h 2370666"/>
                <a:gd name="connsiteX79" fmla="*/ 550333 w 4775200"/>
                <a:gd name="connsiteY79" fmla="*/ 1068387 h 2370666"/>
                <a:gd name="connsiteX80" fmla="*/ 550333 w 4775200"/>
                <a:gd name="connsiteY80" fmla="*/ 1121832 h 2370666"/>
                <a:gd name="connsiteX81" fmla="*/ 596900 w 4775200"/>
                <a:gd name="connsiteY81" fmla="*/ 1121832 h 2370666"/>
                <a:gd name="connsiteX82" fmla="*/ 596900 w 4775200"/>
                <a:gd name="connsiteY82" fmla="*/ 1181099 h 2370666"/>
                <a:gd name="connsiteX83" fmla="*/ 59690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7891 w 4775200"/>
                <a:gd name="connsiteY77" fmla="*/ 95514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6900 w 4775200"/>
                <a:gd name="connsiteY81" fmla="*/ 1121832 h 2370666"/>
                <a:gd name="connsiteX82" fmla="*/ 596900 w 4775200"/>
                <a:gd name="connsiteY82" fmla="*/ 1181099 h 2370666"/>
                <a:gd name="connsiteX83" fmla="*/ 59690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6900 w 4775200"/>
                <a:gd name="connsiteY81" fmla="*/ 1121832 h 2370666"/>
                <a:gd name="connsiteX82" fmla="*/ 596900 w 4775200"/>
                <a:gd name="connsiteY82" fmla="*/ 1181099 h 2370666"/>
                <a:gd name="connsiteX83" fmla="*/ 59690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6900 w 4775200"/>
                <a:gd name="connsiteY82" fmla="*/ 1181099 h 2370666"/>
                <a:gd name="connsiteX83" fmla="*/ 59690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6900 w 4775200"/>
                <a:gd name="connsiteY82" fmla="*/ 1181099 h 2370666"/>
                <a:gd name="connsiteX83" fmla="*/ 585788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40833 w 4775200"/>
                <a:gd name="connsiteY92" fmla="*/ 1409699 h 2370666"/>
                <a:gd name="connsiteX93" fmla="*/ 740833 w 4775200"/>
                <a:gd name="connsiteY93" fmla="*/ 1477432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58432 h 2370666"/>
                <a:gd name="connsiteX102" fmla="*/ 1020233 w 4775200"/>
                <a:gd name="connsiteY102" fmla="*/ 185843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59466 w 4775200"/>
                <a:gd name="connsiteY108" fmla="*/ 2031999 h 2370666"/>
                <a:gd name="connsiteX109" fmla="*/ 1659466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690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40833 w 4775200"/>
                <a:gd name="connsiteY91" fmla="*/ 1409699 h 2370666"/>
                <a:gd name="connsiteX92" fmla="*/ 740833 w 4775200"/>
                <a:gd name="connsiteY92" fmla="*/ 1477432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58432 h 2370666"/>
                <a:gd name="connsiteX101" fmla="*/ 1020233 w 4775200"/>
                <a:gd name="connsiteY101" fmla="*/ 185843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9466 w 4775200"/>
                <a:gd name="connsiteY107" fmla="*/ 2031999 h 2370666"/>
                <a:gd name="connsiteX108" fmla="*/ 1659466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40833 w 4775200"/>
                <a:gd name="connsiteY91" fmla="*/ 1409699 h 2370666"/>
                <a:gd name="connsiteX92" fmla="*/ 740833 w 4775200"/>
                <a:gd name="connsiteY92" fmla="*/ 1477432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58432 h 2370666"/>
                <a:gd name="connsiteX101" fmla="*/ 1020233 w 4775200"/>
                <a:gd name="connsiteY101" fmla="*/ 185843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9466 w 4775200"/>
                <a:gd name="connsiteY107" fmla="*/ 2031999 h 2370666"/>
                <a:gd name="connsiteX108" fmla="*/ 1659466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40833 w 4775200"/>
                <a:gd name="connsiteY91" fmla="*/ 1409699 h 2370666"/>
                <a:gd name="connsiteX92" fmla="*/ 740833 w 4775200"/>
                <a:gd name="connsiteY92" fmla="*/ 1477432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58432 h 2370666"/>
                <a:gd name="connsiteX101" fmla="*/ 1020233 w 4775200"/>
                <a:gd name="connsiteY101" fmla="*/ 185843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9466 w 4775200"/>
                <a:gd name="connsiteY107" fmla="*/ 2031999 h 2370666"/>
                <a:gd name="connsiteX108" fmla="*/ 1659466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40833 w 4775200"/>
                <a:gd name="connsiteY91" fmla="*/ 1409699 h 2370666"/>
                <a:gd name="connsiteX92" fmla="*/ 729720 w 4775200"/>
                <a:gd name="connsiteY92" fmla="*/ 1475844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58432 h 2370666"/>
                <a:gd name="connsiteX101" fmla="*/ 1020233 w 4775200"/>
                <a:gd name="connsiteY101" fmla="*/ 185843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9466 w 4775200"/>
                <a:gd name="connsiteY107" fmla="*/ 2031999 h 2370666"/>
                <a:gd name="connsiteX108" fmla="*/ 1659466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29720 w 4775200"/>
                <a:gd name="connsiteY92" fmla="*/ 1475844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58432 h 2370666"/>
                <a:gd name="connsiteX101" fmla="*/ 1020233 w 4775200"/>
                <a:gd name="connsiteY101" fmla="*/ 185843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9466 w 4775200"/>
                <a:gd name="connsiteY107" fmla="*/ 2031999 h 2370666"/>
                <a:gd name="connsiteX108" fmla="*/ 1659466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36070 w 4775200"/>
                <a:gd name="connsiteY92" fmla="*/ 1480607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58432 h 2370666"/>
                <a:gd name="connsiteX101" fmla="*/ 1020233 w 4775200"/>
                <a:gd name="connsiteY101" fmla="*/ 185843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9466 w 4775200"/>
                <a:gd name="connsiteY107" fmla="*/ 2031999 h 2370666"/>
                <a:gd name="connsiteX108" fmla="*/ 1659466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36070 w 4775200"/>
                <a:gd name="connsiteY92" fmla="*/ 1480607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26570 w 4775200"/>
                <a:gd name="connsiteY100" fmla="*/ 1880657 h 2370666"/>
                <a:gd name="connsiteX101" fmla="*/ 1020233 w 4775200"/>
                <a:gd name="connsiteY101" fmla="*/ 185843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9466 w 4775200"/>
                <a:gd name="connsiteY107" fmla="*/ 2031999 h 2370666"/>
                <a:gd name="connsiteX108" fmla="*/ 1659466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36070 w 4775200"/>
                <a:gd name="connsiteY92" fmla="*/ 1480607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26570 w 4775200"/>
                <a:gd name="connsiteY100" fmla="*/ 1880657 h 2370666"/>
                <a:gd name="connsiteX101" fmla="*/ 1021820 w 4775200"/>
                <a:gd name="connsiteY101" fmla="*/ 187748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9466 w 4775200"/>
                <a:gd name="connsiteY107" fmla="*/ 2031999 h 2370666"/>
                <a:gd name="connsiteX108" fmla="*/ 1659466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36070 w 4775200"/>
                <a:gd name="connsiteY92" fmla="*/ 1480607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80657 h 2370666"/>
                <a:gd name="connsiteX101" fmla="*/ 1021820 w 4775200"/>
                <a:gd name="connsiteY101" fmla="*/ 187748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9466 w 4775200"/>
                <a:gd name="connsiteY107" fmla="*/ 2031999 h 2370666"/>
                <a:gd name="connsiteX108" fmla="*/ 1659466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36070 w 4775200"/>
                <a:gd name="connsiteY92" fmla="*/ 1480607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80657 h 2370666"/>
                <a:gd name="connsiteX101" fmla="*/ 1021820 w 4775200"/>
                <a:gd name="connsiteY101" fmla="*/ 187748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1528 w 4775200"/>
                <a:gd name="connsiteY107" fmla="*/ 2030412 h 2370666"/>
                <a:gd name="connsiteX108" fmla="*/ 1659466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36070 w 4775200"/>
                <a:gd name="connsiteY92" fmla="*/ 1480607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80657 h 2370666"/>
                <a:gd name="connsiteX101" fmla="*/ 1021820 w 4775200"/>
                <a:gd name="connsiteY101" fmla="*/ 187748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51528 w 4775200"/>
                <a:gd name="connsiteY107" fmla="*/ 2030412 h 2370666"/>
                <a:gd name="connsiteX108" fmla="*/ 1645179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36070 w 4775200"/>
                <a:gd name="connsiteY92" fmla="*/ 1480607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80657 h 2370666"/>
                <a:gd name="connsiteX101" fmla="*/ 1021820 w 4775200"/>
                <a:gd name="connsiteY101" fmla="*/ 187748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46765 w 4775200"/>
                <a:gd name="connsiteY107" fmla="*/ 2031999 h 2370666"/>
                <a:gd name="connsiteX108" fmla="*/ 1645179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36070 w 4775200"/>
                <a:gd name="connsiteY92" fmla="*/ 1480607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80657 h 2370666"/>
                <a:gd name="connsiteX101" fmla="*/ 1021820 w 4775200"/>
                <a:gd name="connsiteY101" fmla="*/ 187748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38827 w 4775200"/>
                <a:gd name="connsiteY107" fmla="*/ 2028824 h 2370666"/>
                <a:gd name="connsiteX108" fmla="*/ 1645179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36070 w 4775200"/>
                <a:gd name="connsiteY92" fmla="*/ 1480607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80657 h 2370666"/>
                <a:gd name="connsiteX101" fmla="*/ 1021820 w 4775200"/>
                <a:gd name="connsiteY101" fmla="*/ 187748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42002 w 4775200"/>
                <a:gd name="connsiteY107" fmla="*/ 2025649 h 2370666"/>
                <a:gd name="connsiteX108" fmla="*/ 1645179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70200 w 4775200"/>
                <a:gd name="connsiteY2" fmla="*/ 1621366 h 2370666"/>
                <a:gd name="connsiteX3" fmla="*/ 2514600 w 4775200"/>
                <a:gd name="connsiteY3" fmla="*/ 1621366 h 2370666"/>
                <a:gd name="connsiteX4" fmla="*/ 2514600 w 4775200"/>
                <a:gd name="connsiteY4" fmla="*/ 1549399 h 2370666"/>
                <a:gd name="connsiteX5" fmla="*/ 2044700 w 4775200"/>
                <a:gd name="connsiteY5" fmla="*/ 1549399 h 2370666"/>
                <a:gd name="connsiteX6" fmla="*/ 2044700 w 4775200"/>
                <a:gd name="connsiteY6" fmla="*/ 1490132 h 2370666"/>
                <a:gd name="connsiteX7" fmla="*/ 1998133 w 4775200"/>
                <a:gd name="connsiteY7" fmla="*/ 1490132 h 2370666"/>
                <a:gd name="connsiteX8" fmla="*/ 1998133 w 4775200"/>
                <a:gd name="connsiteY8" fmla="*/ 1418166 h 2370666"/>
                <a:gd name="connsiteX9" fmla="*/ 1913466 w 4775200"/>
                <a:gd name="connsiteY9" fmla="*/ 1418166 h 2370666"/>
                <a:gd name="connsiteX10" fmla="*/ 1913466 w 4775200"/>
                <a:gd name="connsiteY10" fmla="*/ 1346199 h 2370666"/>
                <a:gd name="connsiteX11" fmla="*/ 1651000 w 4775200"/>
                <a:gd name="connsiteY11" fmla="*/ 1346199 h 2370666"/>
                <a:gd name="connsiteX12" fmla="*/ 1651000 w 4775200"/>
                <a:gd name="connsiteY12" fmla="*/ 1286932 h 2370666"/>
                <a:gd name="connsiteX13" fmla="*/ 1130300 w 4775200"/>
                <a:gd name="connsiteY13" fmla="*/ 1286932 h 2370666"/>
                <a:gd name="connsiteX14" fmla="*/ 1130300 w 4775200"/>
                <a:gd name="connsiteY14" fmla="*/ 1223432 h 2370666"/>
                <a:gd name="connsiteX15" fmla="*/ 1041400 w 4775200"/>
                <a:gd name="connsiteY15" fmla="*/ 1223432 h 2370666"/>
                <a:gd name="connsiteX16" fmla="*/ 1041400 w 4775200"/>
                <a:gd name="connsiteY16" fmla="*/ 1172632 h 2370666"/>
                <a:gd name="connsiteX17" fmla="*/ 1007533 w 4775200"/>
                <a:gd name="connsiteY17" fmla="*/ 1172632 h 2370666"/>
                <a:gd name="connsiteX18" fmla="*/ 1007533 w 4775200"/>
                <a:gd name="connsiteY18" fmla="*/ 1113366 h 2370666"/>
                <a:gd name="connsiteX19" fmla="*/ 918633 w 4775200"/>
                <a:gd name="connsiteY19" fmla="*/ 1113366 h 2370666"/>
                <a:gd name="connsiteX20" fmla="*/ 918633 w 4775200"/>
                <a:gd name="connsiteY20" fmla="*/ 1049866 h 2370666"/>
                <a:gd name="connsiteX21" fmla="*/ 901700 w 4775200"/>
                <a:gd name="connsiteY21" fmla="*/ 1049866 h 2370666"/>
                <a:gd name="connsiteX22" fmla="*/ 901700 w 4775200"/>
                <a:gd name="connsiteY22" fmla="*/ 999066 h 2370666"/>
                <a:gd name="connsiteX23" fmla="*/ 850900 w 4775200"/>
                <a:gd name="connsiteY23" fmla="*/ 999066 h 2370666"/>
                <a:gd name="connsiteX24" fmla="*/ 850900 w 4775200"/>
                <a:gd name="connsiteY24" fmla="*/ 948266 h 2370666"/>
                <a:gd name="connsiteX25" fmla="*/ 842433 w 4775200"/>
                <a:gd name="connsiteY25" fmla="*/ 948266 h 2370666"/>
                <a:gd name="connsiteX26" fmla="*/ 842433 w 4775200"/>
                <a:gd name="connsiteY26" fmla="*/ 893232 h 2370666"/>
                <a:gd name="connsiteX27" fmla="*/ 778933 w 4775200"/>
                <a:gd name="connsiteY27" fmla="*/ 893232 h 2370666"/>
                <a:gd name="connsiteX28" fmla="*/ 778933 w 4775200"/>
                <a:gd name="connsiteY28" fmla="*/ 728132 h 2370666"/>
                <a:gd name="connsiteX29" fmla="*/ 723900 w 4775200"/>
                <a:gd name="connsiteY29" fmla="*/ 728132 h 2370666"/>
                <a:gd name="connsiteX30" fmla="*/ 723900 w 4775200"/>
                <a:gd name="connsiteY30" fmla="*/ 694266 h 2370666"/>
                <a:gd name="connsiteX31" fmla="*/ 702733 w 4775200"/>
                <a:gd name="connsiteY31" fmla="*/ 694266 h 2370666"/>
                <a:gd name="connsiteX32" fmla="*/ 702733 w 4775200"/>
                <a:gd name="connsiteY32" fmla="*/ 630766 h 2370666"/>
                <a:gd name="connsiteX33" fmla="*/ 702733 w 4775200"/>
                <a:gd name="connsiteY33" fmla="*/ 630766 h 2370666"/>
                <a:gd name="connsiteX34" fmla="*/ 702733 w 4775200"/>
                <a:gd name="connsiteY34" fmla="*/ 601132 h 2370666"/>
                <a:gd name="connsiteX35" fmla="*/ 643466 w 4775200"/>
                <a:gd name="connsiteY35" fmla="*/ 601132 h 2370666"/>
                <a:gd name="connsiteX36" fmla="*/ 643466 w 4775200"/>
                <a:gd name="connsiteY36" fmla="*/ 537632 h 2370666"/>
                <a:gd name="connsiteX37" fmla="*/ 643466 w 4775200"/>
                <a:gd name="connsiteY37" fmla="*/ 537632 h 2370666"/>
                <a:gd name="connsiteX38" fmla="*/ 622300 w 4775200"/>
                <a:gd name="connsiteY38" fmla="*/ 516466 h 2370666"/>
                <a:gd name="connsiteX39" fmla="*/ 579966 w 4775200"/>
                <a:gd name="connsiteY39" fmla="*/ 516466 h 2370666"/>
                <a:gd name="connsiteX40" fmla="*/ 579966 w 4775200"/>
                <a:gd name="connsiteY40" fmla="*/ 465666 h 2370666"/>
                <a:gd name="connsiteX41" fmla="*/ 537633 w 4775200"/>
                <a:gd name="connsiteY41" fmla="*/ 465666 h 2370666"/>
                <a:gd name="connsiteX42" fmla="*/ 537633 w 4775200"/>
                <a:gd name="connsiteY42" fmla="*/ 406399 h 2370666"/>
                <a:gd name="connsiteX43" fmla="*/ 465666 w 4775200"/>
                <a:gd name="connsiteY43" fmla="*/ 406399 h 2370666"/>
                <a:gd name="connsiteX44" fmla="*/ 465666 w 4775200"/>
                <a:gd name="connsiteY44" fmla="*/ 321732 h 2370666"/>
                <a:gd name="connsiteX45" fmla="*/ 431800 w 4775200"/>
                <a:gd name="connsiteY45" fmla="*/ 321732 h 2370666"/>
                <a:gd name="connsiteX46" fmla="*/ 431800 w 4775200"/>
                <a:gd name="connsiteY46" fmla="*/ 249766 h 2370666"/>
                <a:gd name="connsiteX47" fmla="*/ 359833 w 4775200"/>
                <a:gd name="connsiteY47" fmla="*/ 249766 h 2370666"/>
                <a:gd name="connsiteX48" fmla="*/ 359833 w 4775200"/>
                <a:gd name="connsiteY48" fmla="*/ 160866 h 2370666"/>
                <a:gd name="connsiteX49" fmla="*/ 300566 w 4775200"/>
                <a:gd name="connsiteY49" fmla="*/ 160866 h 2370666"/>
                <a:gd name="connsiteX50" fmla="*/ 300566 w 4775200"/>
                <a:gd name="connsiteY50" fmla="*/ 33866 h 2370666"/>
                <a:gd name="connsiteX51" fmla="*/ 258233 w 4775200"/>
                <a:gd name="connsiteY51" fmla="*/ 33866 h 2370666"/>
                <a:gd name="connsiteX52" fmla="*/ 258233 w 4775200"/>
                <a:gd name="connsiteY52" fmla="*/ 21166 h 2370666"/>
                <a:gd name="connsiteX53" fmla="*/ 148166 w 4775200"/>
                <a:gd name="connsiteY53" fmla="*/ 21166 h 2370666"/>
                <a:gd name="connsiteX54" fmla="*/ 127000 w 4775200"/>
                <a:gd name="connsiteY54" fmla="*/ 0 h 2370666"/>
                <a:gd name="connsiteX55" fmla="*/ 0 w 4775200"/>
                <a:gd name="connsiteY55" fmla="*/ 0 h 2370666"/>
                <a:gd name="connsiteX56" fmla="*/ 21166 w 4775200"/>
                <a:gd name="connsiteY56" fmla="*/ 21166 h 2370666"/>
                <a:gd name="connsiteX57" fmla="*/ 42332 w 4775200"/>
                <a:gd name="connsiteY57" fmla="*/ 42332 h 2370666"/>
                <a:gd name="connsiteX58" fmla="*/ 42332 w 4775200"/>
                <a:gd name="connsiteY58" fmla="*/ 114299 h 2370666"/>
                <a:gd name="connsiteX59" fmla="*/ 76200 w 4775200"/>
                <a:gd name="connsiteY59" fmla="*/ 114299 h 2370666"/>
                <a:gd name="connsiteX60" fmla="*/ 76200 w 4775200"/>
                <a:gd name="connsiteY60" fmla="*/ 165099 h 2370666"/>
                <a:gd name="connsiteX61" fmla="*/ 84667 w 4775200"/>
                <a:gd name="connsiteY61" fmla="*/ 173566 h 2370666"/>
                <a:gd name="connsiteX62" fmla="*/ 84667 w 4775200"/>
                <a:gd name="connsiteY62" fmla="*/ 296332 h 2370666"/>
                <a:gd name="connsiteX63" fmla="*/ 194733 w 4775200"/>
                <a:gd name="connsiteY63" fmla="*/ 296332 h 2370666"/>
                <a:gd name="connsiteX64" fmla="*/ 194733 w 4775200"/>
                <a:gd name="connsiteY64" fmla="*/ 351366 h 2370666"/>
                <a:gd name="connsiteX65" fmla="*/ 283633 w 4775200"/>
                <a:gd name="connsiteY65" fmla="*/ 351366 h 2370666"/>
                <a:gd name="connsiteX66" fmla="*/ 283633 w 4775200"/>
                <a:gd name="connsiteY66" fmla="*/ 419099 h 2370666"/>
                <a:gd name="connsiteX67" fmla="*/ 300566 w 4775200"/>
                <a:gd name="connsiteY67" fmla="*/ 419099 h 2370666"/>
                <a:gd name="connsiteX68" fmla="*/ 300566 w 4775200"/>
                <a:gd name="connsiteY68" fmla="*/ 499532 h 2370666"/>
                <a:gd name="connsiteX69" fmla="*/ 309033 w 4775200"/>
                <a:gd name="connsiteY69" fmla="*/ 507999 h 2370666"/>
                <a:gd name="connsiteX70" fmla="*/ 309033 w 4775200"/>
                <a:gd name="connsiteY70" fmla="*/ 567266 h 2370666"/>
                <a:gd name="connsiteX71" fmla="*/ 309033 w 4775200"/>
                <a:gd name="connsiteY71" fmla="*/ 567266 h 2370666"/>
                <a:gd name="connsiteX72" fmla="*/ 309033 w 4775200"/>
                <a:gd name="connsiteY72" fmla="*/ 639232 h 2370666"/>
                <a:gd name="connsiteX73" fmla="*/ 364066 w 4775200"/>
                <a:gd name="connsiteY73" fmla="*/ 639232 h 2370666"/>
                <a:gd name="connsiteX74" fmla="*/ 364066 w 4775200"/>
                <a:gd name="connsiteY74" fmla="*/ 838199 h 2370666"/>
                <a:gd name="connsiteX75" fmla="*/ 423333 w 4775200"/>
                <a:gd name="connsiteY75" fmla="*/ 838199 h 2370666"/>
                <a:gd name="connsiteX76" fmla="*/ 423333 w 4775200"/>
                <a:gd name="connsiteY76" fmla="*/ 947206 h 2370666"/>
                <a:gd name="connsiteX77" fmla="*/ 484716 w 4775200"/>
                <a:gd name="connsiteY77" fmla="*/ 948794 h 2370666"/>
                <a:gd name="connsiteX78" fmla="*/ 478366 w 4775200"/>
                <a:gd name="connsiteY78" fmla="*/ 1065211 h 2370666"/>
                <a:gd name="connsiteX79" fmla="*/ 550333 w 4775200"/>
                <a:gd name="connsiteY79" fmla="*/ 1068387 h 2370666"/>
                <a:gd name="connsiteX80" fmla="*/ 550333 w 4775200"/>
                <a:gd name="connsiteY80" fmla="*/ 1121832 h 2370666"/>
                <a:gd name="connsiteX81" fmla="*/ 592137 w 4775200"/>
                <a:gd name="connsiteY81" fmla="*/ 1120244 h 2370666"/>
                <a:gd name="connsiteX82" fmla="*/ 590550 w 4775200"/>
                <a:gd name="connsiteY82" fmla="*/ 1181099 h 2370666"/>
                <a:gd name="connsiteX83" fmla="*/ 630766 w 4775200"/>
                <a:gd name="connsiteY83" fmla="*/ 1181099 h 2370666"/>
                <a:gd name="connsiteX84" fmla="*/ 630766 w 4775200"/>
                <a:gd name="connsiteY84" fmla="*/ 1253066 h 2370666"/>
                <a:gd name="connsiteX85" fmla="*/ 660400 w 4775200"/>
                <a:gd name="connsiteY85" fmla="*/ 1253066 h 2370666"/>
                <a:gd name="connsiteX86" fmla="*/ 660400 w 4775200"/>
                <a:gd name="connsiteY86" fmla="*/ 1303866 h 2370666"/>
                <a:gd name="connsiteX87" fmla="*/ 694266 w 4775200"/>
                <a:gd name="connsiteY87" fmla="*/ 1303866 h 2370666"/>
                <a:gd name="connsiteX88" fmla="*/ 694266 w 4775200"/>
                <a:gd name="connsiteY88" fmla="*/ 1354666 h 2370666"/>
                <a:gd name="connsiteX89" fmla="*/ 719666 w 4775200"/>
                <a:gd name="connsiteY89" fmla="*/ 1354666 h 2370666"/>
                <a:gd name="connsiteX90" fmla="*/ 719666 w 4775200"/>
                <a:gd name="connsiteY90" fmla="*/ 1409699 h 2370666"/>
                <a:gd name="connsiteX91" fmla="*/ 736071 w 4775200"/>
                <a:gd name="connsiteY91" fmla="*/ 1409699 h 2370666"/>
                <a:gd name="connsiteX92" fmla="*/ 736070 w 4775200"/>
                <a:gd name="connsiteY92" fmla="*/ 1480607 h 2370666"/>
                <a:gd name="connsiteX93" fmla="*/ 783166 w 4775200"/>
                <a:gd name="connsiteY93" fmla="*/ 1477432 h 2370666"/>
                <a:gd name="connsiteX94" fmla="*/ 783166 w 4775200"/>
                <a:gd name="connsiteY94" fmla="*/ 1667932 h 2370666"/>
                <a:gd name="connsiteX95" fmla="*/ 855133 w 4775200"/>
                <a:gd name="connsiteY95" fmla="*/ 1667932 h 2370666"/>
                <a:gd name="connsiteX96" fmla="*/ 855133 w 4775200"/>
                <a:gd name="connsiteY96" fmla="*/ 1761066 h 2370666"/>
                <a:gd name="connsiteX97" fmla="*/ 910166 w 4775200"/>
                <a:gd name="connsiteY97" fmla="*/ 1761066 h 2370666"/>
                <a:gd name="connsiteX98" fmla="*/ 910166 w 4775200"/>
                <a:gd name="connsiteY98" fmla="*/ 1824566 h 2370666"/>
                <a:gd name="connsiteX99" fmla="*/ 931333 w 4775200"/>
                <a:gd name="connsiteY99" fmla="*/ 1824566 h 2370666"/>
                <a:gd name="connsiteX100" fmla="*/ 931333 w 4775200"/>
                <a:gd name="connsiteY100" fmla="*/ 1880657 h 2370666"/>
                <a:gd name="connsiteX101" fmla="*/ 1021820 w 4775200"/>
                <a:gd name="connsiteY101" fmla="*/ 1877482 h 2370666"/>
                <a:gd name="connsiteX102" fmla="*/ 1020233 w 4775200"/>
                <a:gd name="connsiteY102" fmla="*/ 1926166 h 2370666"/>
                <a:gd name="connsiteX103" fmla="*/ 1045633 w 4775200"/>
                <a:gd name="connsiteY103" fmla="*/ 1926166 h 2370666"/>
                <a:gd name="connsiteX104" fmla="*/ 1045633 w 4775200"/>
                <a:gd name="connsiteY104" fmla="*/ 1981199 h 2370666"/>
                <a:gd name="connsiteX105" fmla="*/ 1130300 w 4775200"/>
                <a:gd name="connsiteY105" fmla="*/ 1981199 h 2370666"/>
                <a:gd name="connsiteX106" fmla="*/ 1130300 w 4775200"/>
                <a:gd name="connsiteY106" fmla="*/ 2031999 h 2370666"/>
                <a:gd name="connsiteX107" fmla="*/ 1648352 w 4775200"/>
                <a:gd name="connsiteY107" fmla="*/ 2033586 h 2370666"/>
                <a:gd name="connsiteX108" fmla="*/ 1645179 w 4775200"/>
                <a:gd name="connsiteY108" fmla="*/ 2095499 h 2370666"/>
                <a:gd name="connsiteX109" fmla="*/ 1938866 w 4775200"/>
                <a:gd name="connsiteY109" fmla="*/ 2095499 h 2370666"/>
                <a:gd name="connsiteX110" fmla="*/ 1938866 w 4775200"/>
                <a:gd name="connsiteY110" fmla="*/ 2150532 h 2370666"/>
                <a:gd name="connsiteX111" fmla="*/ 1998133 w 4775200"/>
                <a:gd name="connsiteY111" fmla="*/ 2150532 h 2370666"/>
                <a:gd name="connsiteX112" fmla="*/ 1998133 w 4775200"/>
                <a:gd name="connsiteY112" fmla="*/ 2201332 h 2370666"/>
                <a:gd name="connsiteX113" fmla="*/ 2053166 w 4775200"/>
                <a:gd name="connsiteY113" fmla="*/ 2201332 h 2370666"/>
                <a:gd name="connsiteX114" fmla="*/ 2053166 w 4775200"/>
                <a:gd name="connsiteY114" fmla="*/ 2256366 h 2370666"/>
                <a:gd name="connsiteX115" fmla="*/ 2527300 w 4775200"/>
                <a:gd name="connsiteY115" fmla="*/ 2256366 h 2370666"/>
                <a:gd name="connsiteX116" fmla="*/ 2527300 w 4775200"/>
                <a:gd name="connsiteY116" fmla="*/ 2341032 h 2370666"/>
                <a:gd name="connsiteX117" fmla="*/ 2878666 w 4775200"/>
                <a:gd name="connsiteY117" fmla="*/ 2341032 h 2370666"/>
                <a:gd name="connsiteX118" fmla="*/ 2878666 w 4775200"/>
                <a:gd name="connsiteY118" fmla="*/ 2370666 h 2370666"/>
                <a:gd name="connsiteX119" fmla="*/ 4775200 w 4775200"/>
                <a:gd name="connsiteY119" fmla="*/ 2370666 h 2370666"/>
                <a:gd name="connsiteX120" fmla="*/ 4770966 w 4775200"/>
                <a:gd name="connsiteY120" fmla="*/ 1782232 h 2370666"/>
                <a:gd name="connsiteX0" fmla="*/ 4770966 w 4775200"/>
                <a:gd name="connsiteY0" fmla="*/ 1782232 h 2370666"/>
                <a:gd name="connsiteX1" fmla="*/ 2870200 w 4775200"/>
                <a:gd name="connsiteY1" fmla="*/ 1782232 h 2370666"/>
                <a:gd name="connsiteX2" fmla="*/ 2868083 w 4775200"/>
                <a:gd name="connsiteY2" fmla="*/ 1704974 h 2370666"/>
                <a:gd name="connsiteX3" fmla="*/ 2870200 w 4775200"/>
                <a:gd name="connsiteY3" fmla="*/ 1621366 h 2370666"/>
                <a:gd name="connsiteX4" fmla="*/ 2514600 w 4775200"/>
                <a:gd name="connsiteY4" fmla="*/ 1621366 h 2370666"/>
                <a:gd name="connsiteX5" fmla="*/ 2514600 w 4775200"/>
                <a:gd name="connsiteY5" fmla="*/ 1549399 h 2370666"/>
                <a:gd name="connsiteX6" fmla="*/ 2044700 w 4775200"/>
                <a:gd name="connsiteY6" fmla="*/ 1549399 h 2370666"/>
                <a:gd name="connsiteX7" fmla="*/ 2044700 w 4775200"/>
                <a:gd name="connsiteY7" fmla="*/ 1490132 h 2370666"/>
                <a:gd name="connsiteX8" fmla="*/ 1998133 w 4775200"/>
                <a:gd name="connsiteY8" fmla="*/ 1490132 h 2370666"/>
                <a:gd name="connsiteX9" fmla="*/ 1998133 w 4775200"/>
                <a:gd name="connsiteY9" fmla="*/ 1418166 h 2370666"/>
                <a:gd name="connsiteX10" fmla="*/ 1913466 w 4775200"/>
                <a:gd name="connsiteY10" fmla="*/ 1418166 h 2370666"/>
                <a:gd name="connsiteX11" fmla="*/ 1913466 w 4775200"/>
                <a:gd name="connsiteY11" fmla="*/ 1346199 h 2370666"/>
                <a:gd name="connsiteX12" fmla="*/ 1651000 w 4775200"/>
                <a:gd name="connsiteY12" fmla="*/ 1346199 h 2370666"/>
                <a:gd name="connsiteX13" fmla="*/ 1651000 w 4775200"/>
                <a:gd name="connsiteY13" fmla="*/ 1286932 h 2370666"/>
                <a:gd name="connsiteX14" fmla="*/ 1130300 w 4775200"/>
                <a:gd name="connsiteY14" fmla="*/ 1286932 h 2370666"/>
                <a:gd name="connsiteX15" fmla="*/ 1130300 w 4775200"/>
                <a:gd name="connsiteY15" fmla="*/ 1223432 h 2370666"/>
                <a:gd name="connsiteX16" fmla="*/ 1041400 w 4775200"/>
                <a:gd name="connsiteY16" fmla="*/ 1223432 h 2370666"/>
                <a:gd name="connsiteX17" fmla="*/ 1041400 w 4775200"/>
                <a:gd name="connsiteY17" fmla="*/ 1172632 h 2370666"/>
                <a:gd name="connsiteX18" fmla="*/ 1007533 w 4775200"/>
                <a:gd name="connsiteY18" fmla="*/ 1172632 h 2370666"/>
                <a:gd name="connsiteX19" fmla="*/ 1007533 w 4775200"/>
                <a:gd name="connsiteY19" fmla="*/ 1113366 h 2370666"/>
                <a:gd name="connsiteX20" fmla="*/ 918633 w 4775200"/>
                <a:gd name="connsiteY20" fmla="*/ 1113366 h 2370666"/>
                <a:gd name="connsiteX21" fmla="*/ 918633 w 4775200"/>
                <a:gd name="connsiteY21" fmla="*/ 1049866 h 2370666"/>
                <a:gd name="connsiteX22" fmla="*/ 901700 w 4775200"/>
                <a:gd name="connsiteY22" fmla="*/ 1049866 h 2370666"/>
                <a:gd name="connsiteX23" fmla="*/ 901700 w 4775200"/>
                <a:gd name="connsiteY23" fmla="*/ 999066 h 2370666"/>
                <a:gd name="connsiteX24" fmla="*/ 850900 w 4775200"/>
                <a:gd name="connsiteY24" fmla="*/ 999066 h 2370666"/>
                <a:gd name="connsiteX25" fmla="*/ 850900 w 4775200"/>
                <a:gd name="connsiteY25" fmla="*/ 948266 h 2370666"/>
                <a:gd name="connsiteX26" fmla="*/ 842433 w 4775200"/>
                <a:gd name="connsiteY26" fmla="*/ 948266 h 2370666"/>
                <a:gd name="connsiteX27" fmla="*/ 842433 w 4775200"/>
                <a:gd name="connsiteY27" fmla="*/ 893232 h 2370666"/>
                <a:gd name="connsiteX28" fmla="*/ 778933 w 4775200"/>
                <a:gd name="connsiteY28" fmla="*/ 893232 h 2370666"/>
                <a:gd name="connsiteX29" fmla="*/ 778933 w 4775200"/>
                <a:gd name="connsiteY29" fmla="*/ 728132 h 2370666"/>
                <a:gd name="connsiteX30" fmla="*/ 723900 w 4775200"/>
                <a:gd name="connsiteY30" fmla="*/ 728132 h 2370666"/>
                <a:gd name="connsiteX31" fmla="*/ 723900 w 4775200"/>
                <a:gd name="connsiteY31" fmla="*/ 694266 h 2370666"/>
                <a:gd name="connsiteX32" fmla="*/ 702733 w 4775200"/>
                <a:gd name="connsiteY32" fmla="*/ 694266 h 2370666"/>
                <a:gd name="connsiteX33" fmla="*/ 702733 w 4775200"/>
                <a:gd name="connsiteY33" fmla="*/ 630766 h 2370666"/>
                <a:gd name="connsiteX34" fmla="*/ 702733 w 4775200"/>
                <a:gd name="connsiteY34" fmla="*/ 630766 h 2370666"/>
                <a:gd name="connsiteX35" fmla="*/ 702733 w 4775200"/>
                <a:gd name="connsiteY35" fmla="*/ 601132 h 2370666"/>
                <a:gd name="connsiteX36" fmla="*/ 643466 w 4775200"/>
                <a:gd name="connsiteY36" fmla="*/ 601132 h 2370666"/>
                <a:gd name="connsiteX37" fmla="*/ 643466 w 4775200"/>
                <a:gd name="connsiteY37" fmla="*/ 537632 h 2370666"/>
                <a:gd name="connsiteX38" fmla="*/ 643466 w 4775200"/>
                <a:gd name="connsiteY38" fmla="*/ 537632 h 2370666"/>
                <a:gd name="connsiteX39" fmla="*/ 622300 w 4775200"/>
                <a:gd name="connsiteY39" fmla="*/ 516466 h 2370666"/>
                <a:gd name="connsiteX40" fmla="*/ 579966 w 4775200"/>
                <a:gd name="connsiteY40" fmla="*/ 516466 h 2370666"/>
                <a:gd name="connsiteX41" fmla="*/ 579966 w 4775200"/>
                <a:gd name="connsiteY41" fmla="*/ 465666 h 2370666"/>
                <a:gd name="connsiteX42" fmla="*/ 537633 w 4775200"/>
                <a:gd name="connsiteY42" fmla="*/ 465666 h 2370666"/>
                <a:gd name="connsiteX43" fmla="*/ 537633 w 4775200"/>
                <a:gd name="connsiteY43" fmla="*/ 406399 h 2370666"/>
                <a:gd name="connsiteX44" fmla="*/ 465666 w 4775200"/>
                <a:gd name="connsiteY44" fmla="*/ 406399 h 2370666"/>
                <a:gd name="connsiteX45" fmla="*/ 465666 w 4775200"/>
                <a:gd name="connsiteY45" fmla="*/ 321732 h 2370666"/>
                <a:gd name="connsiteX46" fmla="*/ 431800 w 4775200"/>
                <a:gd name="connsiteY46" fmla="*/ 321732 h 2370666"/>
                <a:gd name="connsiteX47" fmla="*/ 431800 w 4775200"/>
                <a:gd name="connsiteY47" fmla="*/ 249766 h 2370666"/>
                <a:gd name="connsiteX48" fmla="*/ 359833 w 4775200"/>
                <a:gd name="connsiteY48" fmla="*/ 249766 h 2370666"/>
                <a:gd name="connsiteX49" fmla="*/ 359833 w 4775200"/>
                <a:gd name="connsiteY49" fmla="*/ 160866 h 2370666"/>
                <a:gd name="connsiteX50" fmla="*/ 300566 w 4775200"/>
                <a:gd name="connsiteY50" fmla="*/ 160866 h 2370666"/>
                <a:gd name="connsiteX51" fmla="*/ 300566 w 4775200"/>
                <a:gd name="connsiteY51" fmla="*/ 33866 h 2370666"/>
                <a:gd name="connsiteX52" fmla="*/ 258233 w 4775200"/>
                <a:gd name="connsiteY52" fmla="*/ 33866 h 2370666"/>
                <a:gd name="connsiteX53" fmla="*/ 258233 w 4775200"/>
                <a:gd name="connsiteY53" fmla="*/ 21166 h 2370666"/>
                <a:gd name="connsiteX54" fmla="*/ 148166 w 4775200"/>
                <a:gd name="connsiteY54" fmla="*/ 21166 h 2370666"/>
                <a:gd name="connsiteX55" fmla="*/ 127000 w 4775200"/>
                <a:gd name="connsiteY55" fmla="*/ 0 h 2370666"/>
                <a:gd name="connsiteX56" fmla="*/ 0 w 4775200"/>
                <a:gd name="connsiteY56" fmla="*/ 0 h 2370666"/>
                <a:gd name="connsiteX57" fmla="*/ 21166 w 4775200"/>
                <a:gd name="connsiteY57" fmla="*/ 21166 h 2370666"/>
                <a:gd name="connsiteX58" fmla="*/ 42332 w 4775200"/>
                <a:gd name="connsiteY58" fmla="*/ 42332 h 2370666"/>
                <a:gd name="connsiteX59" fmla="*/ 42332 w 4775200"/>
                <a:gd name="connsiteY59" fmla="*/ 114299 h 2370666"/>
                <a:gd name="connsiteX60" fmla="*/ 76200 w 4775200"/>
                <a:gd name="connsiteY60" fmla="*/ 114299 h 2370666"/>
                <a:gd name="connsiteX61" fmla="*/ 76200 w 4775200"/>
                <a:gd name="connsiteY61" fmla="*/ 165099 h 2370666"/>
                <a:gd name="connsiteX62" fmla="*/ 84667 w 4775200"/>
                <a:gd name="connsiteY62" fmla="*/ 173566 h 2370666"/>
                <a:gd name="connsiteX63" fmla="*/ 84667 w 4775200"/>
                <a:gd name="connsiteY63" fmla="*/ 296332 h 2370666"/>
                <a:gd name="connsiteX64" fmla="*/ 194733 w 4775200"/>
                <a:gd name="connsiteY64" fmla="*/ 296332 h 2370666"/>
                <a:gd name="connsiteX65" fmla="*/ 194733 w 4775200"/>
                <a:gd name="connsiteY65" fmla="*/ 351366 h 2370666"/>
                <a:gd name="connsiteX66" fmla="*/ 283633 w 4775200"/>
                <a:gd name="connsiteY66" fmla="*/ 351366 h 2370666"/>
                <a:gd name="connsiteX67" fmla="*/ 283633 w 4775200"/>
                <a:gd name="connsiteY67" fmla="*/ 419099 h 2370666"/>
                <a:gd name="connsiteX68" fmla="*/ 300566 w 4775200"/>
                <a:gd name="connsiteY68" fmla="*/ 419099 h 2370666"/>
                <a:gd name="connsiteX69" fmla="*/ 300566 w 4775200"/>
                <a:gd name="connsiteY69" fmla="*/ 499532 h 2370666"/>
                <a:gd name="connsiteX70" fmla="*/ 309033 w 4775200"/>
                <a:gd name="connsiteY70" fmla="*/ 507999 h 2370666"/>
                <a:gd name="connsiteX71" fmla="*/ 309033 w 4775200"/>
                <a:gd name="connsiteY71" fmla="*/ 567266 h 2370666"/>
                <a:gd name="connsiteX72" fmla="*/ 309033 w 4775200"/>
                <a:gd name="connsiteY72" fmla="*/ 567266 h 2370666"/>
                <a:gd name="connsiteX73" fmla="*/ 309033 w 4775200"/>
                <a:gd name="connsiteY73" fmla="*/ 639232 h 2370666"/>
                <a:gd name="connsiteX74" fmla="*/ 364066 w 4775200"/>
                <a:gd name="connsiteY74" fmla="*/ 639232 h 2370666"/>
                <a:gd name="connsiteX75" fmla="*/ 364066 w 4775200"/>
                <a:gd name="connsiteY75" fmla="*/ 838199 h 2370666"/>
                <a:gd name="connsiteX76" fmla="*/ 423333 w 4775200"/>
                <a:gd name="connsiteY76" fmla="*/ 838199 h 2370666"/>
                <a:gd name="connsiteX77" fmla="*/ 423333 w 4775200"/>
                <a:gd name="connsiteY77" fmla="*/ 947206 h 2370666"/>
                <a:gd name="connsiteX78" fmla="*/ 484716 w 4775200"/>
                <a:gd name="connsiteY78" fmla="*/ 948794 h 2370666"/>
                <a:gd name="connsiteX79" fmla="*/ 478366 w 4775200"/>
                <a:gd name="connsiteY79" fmla="*/ 1065211 h 2370666"/>
                <a:gd name="connsiteX80" fmla="*/ 550333 w 4775200"/>
                <a:gd name="connsiteY80" fmla="*/ 1068387 h 2370666"/>
                <a:gd name="connsiteX81" fmla="*/ 550333 w 4775200"/>
                <a:gd name="connsiteY81" fmla="*/ 1121832 h 2370666"/>
                <a:gd name="connsiteX82" fmla="*/ 592137 w 4775200"/>
                <a:gd name="connsiteY82" fmla="*/ 1120244 h 2370666"/>
                <a:gd name="connsiteX83" fmla="*/ 59055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36071 w 4775200"/>
                <a:gd name="connsiteY92" fmla="*/ 1409699 h 2370666"/>
                <a:gd name="connsiteX93" fmla="*/ 736070 w 4775200"/>
                <a:gd name="connsiteY93" fmla="*/ 1480607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80657 h 2370666"/>
                <a:gd name="connsiteX102" fmla="*/ 1021820 w 4775200"/>
                <a:gd name="connsiteY102" fmla="*/ 187748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48352 w 4775200"/>
                <a:gd name="connsiteY108" fmla="*/ 2033586 h 2370666"/>
                <a:gd name="connsiteX109" fmla="*/ 1645179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86075 w 4775200"/>
                <a:gd name="connsiteY1" fmla="*/ 1785407 h 2370666"/>
                <a:gd name="connsiteX2" fmla="*/ 2868083 w 4775200"/>
                <a:gd name="connsiteY2" fmla="*/ 1704974 h 2370666"/>
                <a:gd name="connsiteX3" fmla="*/ 2870200 w 4775200"/>
                <a:gd name="connsiteY3" fmla="*/ 1621366 h 2370666"/>
                <a:gd name="connsiteX4" fmla="*/ 2514600 w 4775200"/>
                <a:gd name="connsiteY4" fmla="*/ 1621366 h 2370666"/>
                <a:gd name="connsiteX5" fmla="*/ 2514600 w 4775200"/>
                <a:gd name="connsiteY5" fmla="*/ 1549399 h 2370666"/>
                <a:gd name="connsiteX6" fmla="*/ 2044700 w 4775200"/>
                <a:gd name="connsiteY6" fmla="*/ 1549399 h 2370666"/>
                <a:gd name="connsiteX7" fmla="*/ 2044700 w 4775200"/>
                <a:gd name="connsiteY7" fmla="*/ 1490132 h 2370666"/>
                <a:gd name="connsiteX8" fmla="*/ 1998133 w 4775200"/>
                <a:gd name="connsiteY8" fmla="*/ 1490132 h 2370666"/>
                <a:gd name="connsiteX9" fmla="*/ 1998133 w 4775200"/>
                <a:gd name="connsiteY9" fmla="*/ 1418166 h 2370666"/>
                <a:gd name="connsiteX10" fmla="*/ 1913466 w 4775200"/>
                <a:gd name="connsiteY10" fmla="*/ 1418166 h 2370666"/>
                <a:gd name="connsiteX11" fmla="*/ 1913466 w 4775200"/>
                <a:gd name="connsiteY11" fmla="*/ 1346199 h 2370666"/>
                <a:gd name="connsiteX12" fmla="*/ 1651000 w 4775200"/>
                <a:gd name="connsiteY12" fmla="*/ 1346199 h 2370666"/>
                <a:gd name="connsiteX13" fmla="*/ 1651000 w 4775200"/>
                <a:gd name="connsiteY13" fmla="*/ 1286932 h 2370666"/>
                <a:gd name="connsiteX14" fmla="*/ 1130300 w 4775200"/>
                <a:gd name="connsiteY14" fmla="*/ 1286932 h 2370666"/>
                <a:gd name="connsiteX15" fmla="*/ 1130300 w 4775200"/>
                <a:gd name="connsiteY15" fmla="*/ 1223432 h 2370666"/>
                <a:gd name="connsiteX16" fmla="*/ 1041400 w 4775200"/>
                <a:gd name="connsiteY16" fmla="*/ 1223432 h 2370666"/>
                <a:gd name="connsiteX17" fmla="*/ 1041400 w 4775200"/>
                <a:gd name="connsiteY17" fmla="*/ 1172632 h 2370666"/>
                <a:gd name="connsiteX18" fmla="*/ 1007533 w 4775200"/>
                <a:gd name="connsiteY18" fmla="*/ 1172632 h 2370666"/>
                <a:gd name="connsiteX19" fmla="*/ 1007533 w 4775200"/>
                <a:gd name="connsiteY19" fmla="*/ 1113366 h 2370666"/>
                <a:gd name="connsiteX20" fmla="*/ 918633 w 4775200"/>
                <a:gd name="connsiteY20" fmla="*/ 1113366 h 2370666"/>
                <a:gd name="connsiteX21" fmla="*/ 918633 w 4775200"/>
                <a:gd name="connsiteY21" fmla="*/ 1049866 h 2370666"/>
                <a:gd name="connsiteX22" fmla="*/ 901700 w 4775200"/>
                <a:gd name="connsiteY22" fmla="*/ 1049866 h 2370666"/>
                <a:gd name="connsiteX23" fmla="*/ 901700 w 4775200"/>
                <a:gd name="connsiteY23" fmla="*/ 999066 h 2370666"/>
                <a:gd name="connsiteX24" fmla="*/ 850900 w 4775200"/>
                <a:gd name="connsiteY24" fmla="*/ 999066 h 2370666"/>
                <a:gd name="connsiteX25" fmla="*/ 850900 w 4775200"/>
                <a:gd name="connsiteY25" fmla="*/ 948266 h 2370666"/>
                <a:gd name="connsiteX26" fmla="*/ 842433 w 4775200"/>
                <a:gd name="connsiteY26" fmla="*/ 948266 h 2370666"/>
                <a:gd name="connsiteX27" fmla="*/ 842433 w 4775200"/>
                <a:gd name="connsiteY27" fmla="*/ 893232 h 2370666"/>
                <a:gd name="connsiteX28" fmla="*/ 778933 w 4775200"/>
                <a:gd name="connsiteY28" fmla="*/ 893232 h 2370666"/>
                <a:gd name="connsiteX29" fmla="*/ 778933 w 4775200"/>
                <a:gd name="connsiteY29" fmla="*/ 728132 h 2370666"/>
                <a:gd name="connsiteX30" fmla="*/ 723900 w 4775200"/>
                <a:gd name="connsiteY30" fmla="*/ 728132 h 2370666"/>
                <a:gd name="connsiteX31" fmla="*/ 723900 w 4775200"/>
                <a:gd name="connsiteY31" fmla="*/ 694266 h 2370666"/>
                <a:gd name="connsiteX32" fmla="*/ 702733 w 4775200"/>
                <a:gd name="connsiteY32" fmla="*/ 694266 h 2370666"/>
                <a:gd name="connsiteX33" fmla="*/ 702733 w 4775200"/>
                <a:gd name="connsiteY33" fmla="*/ 630766 h 2370666"/>
                <a:gd name="connsiteX34" fmla="*/ 702733 w 4775200"/>
                <a:gd name="connsiteY34" fmla="*/ 630766 h 2370666"/>
                <a:gd name="connsiteX35" fmla="*/ 702733 w 4775200"/>
                <a:gd name="connsiteY35" fmla="*/ 601132 h 2370666"/>
                <a:gd name="connsiteX36" fmla="*/ 643466 w 4775200"/>
                <a:gd name="connsiteY36" fmla="*/ 601132 h 2370666"/>
                <a:gd name="connsiteX37" fmla="*/ 643466 w 4775200"/>
                <a:gd name="connsiteY37" fmla="*/ 537632 h 2370666"/>
                <a:gd name="connsiteX38" fmla="*/ 643466 w 4775200"/>
                <a:gd name="connsiteY38" fmla="*/ 537632 h 2370666"/>
                <a:gd name="connsiteX39" fmla="*/ 622300 w 4775200"/>
                <a:gd name="connsiteY39" fmla="*/ 516466 h 2370666"/>
                <a:gd name="connsiteX40" fmla="*/ 579966 w 4775200"/>
                <a:gd name="connsiteY40" fmla="*/ 516466 h 2370666"/>
                <a:gd name="connsiteX41" fmla="*/ 579966 w 4775200"/>
                <a:gd name="connsiteY41" fmla="*/ 465666 h 2370666"/>
                <a:gd name="connsiteX42" fmla="*/ 537633 w 4775200"/>
                <a:gd name="connsiteY42" fmla="*/ 465666 h 2370666"/>
                <a:gd name="connsiteX43" fmla="*/ 537633 w 4775200"/>
                <a:gd name="connsiteY43" fmla="*/ 406399 h 2370666"/>
                <a:gd name="connsiteX44" fmla="*/ 465666 w 4775200"/>
                <a:gd name="connsiteY44" fmla="*/ 406399 h 2370666"/>
                <a:gd name="connsiteX45" fmla="*/ 465666 w 4775200"/>
                <a:gd name="connsiteY45" fmla="*/ 321732 h 2370666"/>
                <a:gd name="connsiteX46" fmla="*/ 431800 w 4775200"/>
                <a:gd name="connsiteY46" fmla="*/ 321732 h 2370666"/>
                <a:gd name="connsiteX47" fmla="*/ 431800 w 4775200"/>
                <a:gd name="connsiteY47" fmla="*/ 249766 h 2370666"/>
                <a:gd name="connsiteX48" fmla="*/ 359833 w 4775200"/>
                <a:gd name="connsiteY48" fmla="*/ 249766 h 2370666"/>
                <a:gd name="connsiteX49" fmla="*/ 359833 w 4775200"/>
                <a:gd name="connsiteY49" fmla="*/ 160866 h 2370666"/>
                <a:gd name="connsiteX50" fmla="*/ 300566 w 4775200"/>
                <a:gd name="connsiteY50" fmla="*/ 160866 h 2370666"/>
                <a:gd name="connsiteX51" fmla="*/ 300566 w 4775200"/>
                <a:gd name="connsiteY51" fmla="*/ 33866 h 2370666"/>
                <a:gd name="connsiteX52" fmla="*/ 258233 w 4775200"/>
                <a:gd name="connsiteY52" fmla="*/ 33866 h 2370666"/>
                <a:gd name="connsiteX53" fmla="*/ 258233 w 4775200"/>
                <a:gd name="connsiteY53" fmla="*/ 21166 h 2370666"/>
                <a:gd name="connsiteX54" fmla="*/ 148166 w 4775200"/>
                <a:gd name="connsiteY54" fmla="*/ 21166 h 2370666"/>
                <a:gd name="connsiteX55" fmla="*/ 127000 w 4775200"/>
                <a:gd name="connsiteY55" fmla="*/ 0 h 2370666"/>
                <a:gd name="connsiteX56" fmla="*/ 0 w 4775200"/>
                <a:gd name="connsiteY56" fmla="*/ 0 h 2370666"/>
                <a:gd name="connsiteX57" fmla="*/ 21166 w 4775200"/>
                <a:gd name="connsiteY57" fmla="*/ 21166 h 2370666"/>
                <a:gd name="connsiteX58" fmla="*/ 42332 w 4775200"/>
                <a:gd name="connsiteY58" fmla="*/ 42332 h 2370666"/>
                <a:gd name="connsiteX59" fmla="*/ 42332 w 4775200"/>
                <a:gd name="connsiteY59" fmla="*/ 114299 h 2370666"/>
                <a:gd name="connsiteX60" fmla="*/ 76200 w 4775200"/>
                <a:gd name="connsiteY60" fmla="*/ 114299 h 2370666"/>
                <a:gd name="connsiteX61" fmla="*/ 76200 w 4775200"/>
                <a:gd name="connsiteY61" fmla="*/ 165099 h 2370666"/>
                <a:gd name="connsiteX62" fmla="*/ 84667 w 4775200"/>
                <a:gd name="connsiteY62" fmla="*/ 173566 h 2370666"/>
                <a:gd name="connsiteX63" fmla="*/ 84667 w 4775200"/>
                <a:gd name="connsiteY63" fmla="*/ 296332 h 2370666"/>
                <a:gd name="connsiteX64" fmla="*/ 194733 w 4775200"/>
                <a:gd name="connsiteY64" fmla="*/ 296332 h 2370666"/>
                <a:gd name="connsiteX65" fmla="*/ 194733 w 4775200"/>
                <a:gd name="connsiteY65" fmla="*/ 351366 h 2370666"/>
                <a:gd name="connsiteX66" fmla="*/ 283633 w 4775200"/>
                <a:gd name="connsiteY66" fmla="*/ 351366 h 2370666"/>
                <a:gd name="connsiteX67" fmla="*/ 283633 w 4775200"/>
                <a:gd name="connsiteY67" fmla="*/ 419099 h 2370666"/>
                <a:gd name="connsiteX68" fmla="*/ 300566 w 4775200"/>
                <a:gd name="connsiteY68" fmla="*/ 419099 h 2370666"/>
                <a:gd name="connsiteX69" fmla="*/ 300566 w 4775200"/>
                <a:gd name="connsiteY69" fmla="*/ 499532 h 2370666"/>
                <a:gd name="connsiteX70" fmla="*/ 309033 w 4775200"/>
                <a:gd name="connsiteY70" fmla="*/ 507999 h 2370666"/>
                <a:gd name="connsiteX71" fmla="*/ 309033 w 4775200"/>
                <a:gd name="connsiteY71" fmla="*/ 567266 h 2370666"/>
                <a:gd name="connsiteX72" fmla="*/ 309033 w 4775200"/>
                <a:gd name="connsiteY72" fmla="*/ 567266 h 2370666"/>
                <a:gd name="connsiteX73" fmla="*/ 309033 w 4775200"/>
                <a:gd name="connsiteY73" fmla="*/ 639232 h 2370666"/>
                <a:gd name="connsiteX74" fmla="*/ 364066 w 4775200"/>
                <a:gd name="connsiteY74" fmla="*/ 639232 h 2370666"/>
                <a:gd name="connsiteX75" fmla="*/ 364066 w 4775200"/>
                <a:gd name="connsiteY75" fmla="*/ 838199 h 2370666"/>
                <a:gd name="connsiteX76" fmla="*/ 423333 w 4775200"/>
                <a:gd name="connsiteY76" fmla="*/ 838199 h 2370666"/>
                <a:gd name="connsiteX77" fmla="*/ 423333 w 4775200"/>
                <a:gd name="connsiteY77" fmla="*/ 947206 h 2370666"/>
                <a:gd name="connsiteX78" fmla="*/ 484716 w 4775200"/>
                <a:gd name="connsiteY78" fmla="*/ 948794 h 2370666"/>
                <a:gd name="connsiteX79" fmla="*/ 478366 w 4775200"/>
                <a:gd name="connsiteY79" fmla="*/ 1065211 h 2370666"/>
                <a:gd name="connsiteX80" fmla="*/ 550333 w 4775200"/>
                <a:gd name="connsiteY80" fmla="*/ 1068387 h 2370666"/>
                <a:gd name="connsiteX81" fmla="*/ 550333 w 4775200"/>
                <a:gd name="connsiteY81" fmla="*/ 1121832 h 2370666"/>
                <a:gd name="connsiteX82" fmla="*/ 592137 w 4775200"/>
                <a:gd name="connsiteY82" fmla="*/ 1120244 h 2370666"/>
                <a:gd name="connsiteX83" fmla="*/ 590550 w 4775200"/>
                <a:gd name="connsiteY83" fmla="*/ 1181099 h 2370666"/>
                <a:gd name="connsiteX84" fmla="*/ 630766 w 4775200"/>
                <a:gd name="connsiteY84" fmla="*/ 1181099 h 2370666"/>
                <a:gd name="connsiteX85" fmla="*/ 630766 w 4775200"/>
                <a:gd name="connsiteY85" fmla="*/ 1253066 h 2370666"/>
                <a:gd name="connsiteX86" fmla="*/ 660400 w 4775200"/>
                <a:gd name="connsiteY86" fmla="*/ 1253066 h 2370666"/>
                <a:gd name="connsiteX87" fmla="*/ 660400 w 4775200"/>
                <a:gd name="connsiteY87" fmla="*/ 1303866 h 2370666"/>
                <a:gd name="connsiteX88" fmla="*/ 694266 w 4775200"/>
                <a:gd name="connsiteY88" fmla="*/ 1303866 h 2370666"/>
                <a:gd name="connsiteX89" fmla="*/ 694266 w 4775200"/>
                <a:gd name="connsiteY89" fmla="*/ 1354666 h 2370666"/>
                <a:gd name="connsiteX90" fmla="*/ 719666 w 4775200"/>
                <a:gd name="connsiteY90" fmla="*/ 1354666 h 2370666"/>
                <a:gd name="connsiteX91" fmla="*/ 719666 w 4775200"/>
                <a:gd name="connsiteY91" fmla="*/ 1409699 h 2370666"/>
                <a:gd name="connsiteX92" fmla="*/ 736071 w 4775200"/>
                <a:gd name="connsiteY92" fmla="*/ 1409699 h 2370666"/>
                <a:gd name="connsiteX93" fmla="*/ 736070 w 4775200"/>
                <a:gd name="connsiteY93" fmla="*/ 1480607 h 2370666"/>
                <a:gd name="connsiteX94" fmla="*/ 783166 w 4775200"/>
                <a:gd name="connsiteY94" fmla="*/ 1477432 h 2370666"/>
                <a:gd name="connsiteX95" fmla="*/ 783166 w 4775200"/>
                <a:gd name="connsiteY95" fmla="*/ 1667932 h 2370666"/>
                <a:gd name="connsiteX96" fmla="*/ 855133 w 4775200"/>
                <a:gd name="connsiteY96" fmla="*/ 1667932 h 2370666"/>
                <a:gd name="connsiteX97" fmla="*/ 855133 w 4775200"/>
                <a:gd name="connsiteY97" fmla="*/ 1761066 h 2370666"/>
                <a:gd name="connsiteX98" fmla="*/ 910166 w 4775200"/>
                <a:gd name="connsiteY98" fmla="*/ 1761066 h 2370666"/>
                <a:gd name="connsiteX99" fmla="*/ 910166 w 4775200"/>
                <a:gd name="connsiteY99" fmla="*/ 1824566 h 2370666"/>
                <a:gd name="connsiteX100" fmla="*/ 931333 w 4775200"/>
                <a:gd name="connsiteY100" fmla="*/ 1824566 h 2370666"/>
                <a:gd name="connsiteX101" fmla="*/ 931333 w 4775200"/>
                <a:gd name="connsiteY101" fmla="*/ 1880657 h 2370666"/>
                <a:gd name="connsiteX102" fmla="*/ 1021820 w 4775200"/>
                <a:gd name="connsiteY102" fmla="*/ 1877482 h 2370666"/>
                <a:gd name="connsiteX103" fmla="*/ 1020233 w 4775200"/>
                <a:gd name="connsiteY103" fmla="*/ 1926166 h 2370666"/>
                <a:gd name="connsiteX104" fmla="*/ 1045633 w 4775200"/>
                <a:gd name="connsiteY104" fmla="*/ 1926166 h 2370666"/>
                <a:gd name="connsiteX105" fmla="*/ 1045633 w 4775200"/>
                <a:gd name="connsiteY105" fmla="*/ 1981199 h 2370666"/>
                <a:gd name="connsiteX106" fmla="*/ 1130300 w 4775200"/>
                <a:gd name="connsiteY106" fmla="*/ 1981199 h 2370666"/>
                <a:gd name="connsiteX107" fmla="*/ 1130300 w 4775200"/>
                <a:gd name="connsiteY107" fmla="*/ 2031999 h 2370666"/>
                <a:gd name="connsiteX108" fmla="*/ 1648352 w 4775200"/>
                <a:gd name="connsiteY108" fmla="*/ 2033586 h 2370666"/>
                <a:gd name="connsiteX109" fmla="*/ 1645179 w 4775200"/>
                <a:gd name="connsiteY109" fmla="*/ 2095499 h 2370666"/>
                <a:gd name="connsiteX110" fmla="*/ 1938866 w 4775200"/>
                <a:gd name="connsiteY110" fmla="*/ 2095499 h 2370666"/>
                <a:gd name="connsiteX111" fmla="*/ 1938866 w 4775200"/>
                <a:gd name="connsiteY111" fmla="*/ 2150532 h 2370666"/>
                <a:gd name="connsiteX112" fmla="*/ 1998133 w 4775200"/>
                <a:gd name="connsiteY112" fmla="*/ 2150532 h 2370666"/>
                <a:gd name="connsiteX113" fmla="*/ 1998133 w 4775200"/>
                <a:gd name="connsiteY113" fmla="*/ 2201332 h 2370666"/>
                <a:gd name="connsiteX114" fmla="*/ 2053166 w 4775200"/>
                <a:gd name="connsiteY114" fmla="*/ 2201332 h 2370666"/>
                <a:gd name="connsiteX115" fmla="*/ 2053166 w 4775200"/>
                <a:gd name="connsiteY115" fmla="*/ 2256366 h 2370666"/>
                <a:gd name="connsiteX116" fmla="*/ 2527300 w 4775200"/>
                <a:gd name="connsiteY116" fmla="*/ 2256366 h 2370666"/>
                <a:gd name="connsiteX117" fmla="*/ 2527300 w 4775200"/>
                <a:gd name="connsiteY117" fmla="*/ 2341032 h 2370666"/>
                <a:gd name="connsiteX118" fmla="*/ 2878666 w 4775200"/>
                <a:gd name="connsiteY118" fmla="*/ 2341032 h 2370666"/>
                <a:gd name="connsiteX119" fmla="*/ 2878666 w 4775200"/>
                <a:gd name="connsiteY119" fmla="*/ 2370666 h 2370666"/>
                <a:gd name="connsiteX120" fmla="*/ 4775200 w 4775200"/>
                <a:gd name="connsiteY120" fmla="*/ 2370666 h 2370666"/>
                <a:gd name="connsiteX121" fmla="*/ 4770966 w 4775200"/>
                <a:gd name="connsiteY121" fmla="*/ 1782232 h 2370666"/>
                <a:gd name="connsiteX0" fmla="*/ 4770966 w 4775200"/>
                <a:gd name="connsiteY0" fmla="*/ 1782232 h 2370666"/>
                <a:gd name="connsiteX1" fmla="*/ 2886075 w 4775200"/>
                <a:gd name="connsiteY1" fmla="*/ 1785407 h 2370666"/>
                <a:gd name="connsiteX2" fmla="*/ 2874433 w 4775200"/>
                <a:gd name="connsiteY2" fmla="*/ 1730374 h 2370666"/>
                <a:gd name="connsiteX3" fmla="*/ 2868083 w 4775200"/>
                <a:gd name="connsiteY3" fmla="*/ 1704974 h 2370666"/>
                <a:gd name="connsiteX4" fmla="*/ 2870200 w 4775200"/>
                <a:gd name="connsiteY4" fmla="*/ 1621366 h 2370666"/>
                <a:gd name="connsiteX5" fmla="*/ 2514600 w 4775200"/>
                <a:gd name="connsiteY5" fmla="*/ 1621366 h 2370666"/>
                <a:gd name="connsiteX6" fmla="*/ 2514600 w 4775200"/>
                <a:gd name="connsiteY6" fmla="*/ 1549399 h 2370666"/>
                <a:gd name="connsiteX7" fmla="*/ 2044700 w 4775200"/>
                <a:gd name="connsiteY7" fmla="*/ 1549399 h 2370666"/>
                <a:gd name="connsiteX8" fmla="*/ 2044700 w 4775200"/>
                <a:gd name="connsiteY8" fmla="*/ 1490132 h 2370666"/>
                <a:gd name="connsiteX9" fmla="*/ 1998133 w 4775200"/>
                <a:gd name="connsiteY9" fmla="*/ 1490132 h 2370666"/>
                <a:gd name="connsiteX10" fmla="*/ 1998133 w 4775200"/>
                <a:gd name="connsiteY10" fmla="*/ 1418166 h 2370666"/>
                <a:gd name="connsiteX11" fmla="*/ 1913466 w 4775200"/>
                <a:gd name="connsiteY11" fmla="*/ 1418166 h 2370666"/>
                <a:gd name="connsiteX12" fmla="*/ 1913466 w 4775200"/>
                <a:gd name="connsiteY12" fmla="*/ 1346199 h 2370666"/>
                <a:gd name="connsiteX13" fmla="*/ 1651000 w 4775200"/>
                <a:gd name="connsiteY13" fmla="*/ 1346199 h 2370666"/>
                <a:gd name="connsiteX14" fmla="*/ 1651000 w 4775200"/>
                <a:gd name="connsiteY14" fmla="*/ 1286932 h 2370666"/>
                <a:gd name="connsiteX15" fmla="*/ 1130300 w 4775200"/>
                <a:gd name="connsiteY15" fmla="*/ 1286932 h 2370666"/>
                <a:gd name="connsiteX16" fmla="*/ 1130300 w 4775200"/>
                <a:gd name="connsiteY16" fmla="*/ 1223432 h 2370666"/>
                <a:gd name="connsiteX17" fmla="*/ 1041400 w 4775200"/>
                <a:gd name="connsiteY17" fmla="*/ 1223432 h 2370666"/>
                <a:gd name="connsiteX18" fmla="*/ 1041400 w 4775200"/>
                <a:gd name="connsiteY18" fmla="*/ 1172632 h 2370666"/>
                <a:gd name="connsiteX19" fmla="*/ 1007533 w 4775200"/>
                <a:gd name="connsiteY19" fmla="*/ 1172632 h 2370666"/>
                <a:gd name="connsiteX20" fmla="*/ 1007533 w 4775200"/>
                <a:gd name="connsiteY20" fmla="*/ 1113366 h 2370666"/>
                <a:gd name="connsiteX21" fmla="*/ 918633 w 4775200"/>
                <a:gd name="connsiteY21" fmla="*/ 1113366 h 2370666"/>
                <a:gd name="connsiteX22" fmla="*/ 918633 w 4775200"/>
                <a:gd name="connsiteY22" fmla="*/ 1049866 h 2370666"/>
                <a:gd name="connsiteX23" fmla="*/ 901700 w 4775200"/>
                <a:gd name="connsiteY23" fmla="*/ 1049866 h 2370666"/>
                <a:gd name="connsiteX24" fmla="*/ 901700 w 4775200"/>
                <a:gd name="connsiteY24" fmla="*/ 999066 h 2370666"/>
                <a:gd name="connsiteX25" fmla="*/ 850900 w 4775200"/>
                <a:gd name="connsiteY25" fmla="*/ 999066 h 2370666"/>
                <a:gd name="connsiteX26" fmla="*/ 850900 w 4775200"/>
                <a:gd name="connsiteY26" fmla="*/ 948266 h 2370666"/>
                <a:gd name="connsiteX27" fmla="*/ 842433 w 4775200"/>
                <a:gd name="connsiteY27" fmla="*/ 948266 h 2370666"/>
                <a:gd name="connsiteX28" fmla="*/ 842433 w 4775200"/>
                <a:gd name="connsiteY28" fmla="*/ 893232 h 2370666"/>
                <a:gd name="connsiteX29" fmla="*/ 778933 w 4775200"/>
                <a:gd name="connsiteY29" fmla="*/ 893232 h 2370666"/>
                <a:gd name="connsiteX30" fmla="*/ 778933 w 4775200"/>
                <a:gd name="connsiteY30" fmla="*/ 728132 h 2370666"/>
                <a:gd name="connsiteX31" fmla="*/ 723900 w 4775200"/>
                <a:gd name="connsiteY31" fmla="*/ 728132 h 2370666"/>
                <a:gd name="connsiteX32" fmla="*/ 723900 w 4775200"/>
                <a:gd name="connsiteY32" fmla="*/ 694266 h 2370666"/>
                <a:gd name="connsiteX33" fmla="*/ 702733 w 4775200"/>
                <a:gd name="connsiteY33" fmla="*/ 694266 h 2370666"/>
                <a:gd name="connsiteX34" fmla="*/ 702733 w 4775200"/>
                <a:gd name="connsiteY34" fmla="*/ 630766 h 2370666"/>
                <a:gd name="connsiteX35" fmla="*/ 702733 w 4775200"/>
                <a:gd name="connsiteY35" fmla="*/ 630766 h 2370666"/>
                <a:gd name="connsiteX36" fmla="*/ 702733 w 4775200"/>
                <a:gd name="connsiteY36" fmla="*/ 601132 h 2370666"/>
                <a:gd name="connsiteX37" fmla="*/ 643466 w 4775200"/>
                <a:gd name="connsiteY37" fmla="*/ 601132 h 2370666"/>
                <a:gd name="connsiteX38" fmla="*/ 643466 w 4775200"/>
                <a:gd name="connsiteY38" fmla="*/ 537632 h 2370666"/>
                <a:gd name="connsiteX39" fmla="*/ 643466 w 4775200"/>
                <a:gd name="connsiteY39" fmla="*/ 537632 h 2370666"/>
                <a:gd name="connsiteX40" fmla="*/ 622300 w 4775200"/>
                <a:gd name="connsiteY40" fmla="*/ 516466 h 2370666"/>
                <a:gd name="connsiteX41" fmla="*/ 579966 w 4775200"/>
                <a:gd name="connsiteY41" fmla="*/ 516466 h 2370666"/>
                <a:gd name="connsiteX42" fmla="*/ 579966 w 4775200"/>
                <a:gd name="connsiteY42" fmla="*/ 465666 h 2370666"/>
                <a:gd name="connsiteX43" fmla="*/ 537633 w 4775200"/>
                <a:gd name="connsiteY43" fmla="*/ 465666 h 2370666"/>
                <a:gd name="connsiteX44" fmla="*/ 537633 w 4775200"/>
                <a:gd name="connsiteY44" fmla="*/ 406399 h 2370666"/>
                <a:gd name="connsiteX45" fmla="*/ 465666 w 4775200"/>
                <a:gd name="connsiteY45" fmla="*/ 406399 h 2370666"/>
                <a:gd name="connsiteX46" fmla="*/ 465666 w 4775200"/>
                <a:gd name="connsiteY46" fmla="*/ 321732 h 2370666"/>
                <a:gd name="connsiteX47" fmla="*/ 431800 w 4775200"/>
                <a:gd name="connsiteY47" fmla="*/ 321732 h 2370666"/>
                <a:gd name="connsiteX48" fmla="*/ 431800 w 4775200"/>
                <a:gd name="connsiteY48" fmla="*/ 249766 h 2370666"/>
                <a:gd name="connsiteX49" fmla="*/ 359833 w 4775200"/>
                <a:gd name="connsiteY49" fmla="*/ 249766 h 2370666"/>
                <a:gd name="connsiteX50" fmla="*/ 359833 w 4775200"/>
                <a:gd name="connsiteY50" fmla="*/ 160866 h 2370666"/>
                <a:gd name="connsiteX51" fmla="*/ 300566 w 4775200"/>
                <a:gd name="connsiteY51" fmla="*/ 160866 h 2370666"/>
                <a:gd name="connsiteX52" fmla="*/ 300566 w 4775200"/>
                <a:gd name="connsiteY52" fmla="*/ 33866 h 2370666"/>
                <a:gd name="connsiteX53" fmla="*/ 258233 w 4775200"/>
                <a:gd name="connsiteY53" fmla="*/ 33866 h 2370666"/>
                <a:gd name="connsiteX54" fmla="*/ 258233 w 4775200"/>
                <a:gd name="connsiteY54" fmla="*/ 21166 h 2370666"/>
                <a:gd name="connsiteX55" fmla="*/ 148166 w 4775200"/>
                <a:gd name="connsiteY55" fmla="*/ 21166 h 2370666"/>
                <a:gd name="connsiteX56" fmla="*/ 127000 w 4775200"/>
                <a:gd name="connsiteY56" fmla="*/ 0 h 2370666"/>
                <a:gd name="connsiteX57" fmla="*/ 0 w 4775200"/>
                <a:gd name="connsiteY57" fmla="*/ 0 h 2370666"/>
                <a:gd name="connsiteX58" fmla="*/ 21166 w 4775200"/>
                <a:gd name="connsiteY58" fmla="*/ 21166 h 2370666"/>
                <a:gd name="connsiteX59" fmla="*/ 42332 w 4775200"/>
                <a:gd name="connsiteY59" fmla="*/ 42332 h 2370666"/>
                <a:gd name="connsiteX60" fmla="*/ 42332 w 4775200"/>
                <a:gd name="connsiteY60" fmla="*/ 114299 h 2370666"/>
                <a:gd name="connsiteX61" fmla="*/ 76200 w 4775200"/>
                <a:gd name="connsiteY61" fmla="*/ 114299 h 2370666"/>
                <a:gd name="connsiteX62" fmla="*/ 76200 w 4775200"/>
                <a:gd name="connsiteY62" fmla="*/ 165099 h 2370666"/>
                <a:gd name="connsiteX63" fmla="*/ 84667 w 4775200"/>
                <a:gd name="connsiteY63" fmla="*/ 173566 h 2370666"/>
                <a:gd name="connsiteX64" fmla="*/ 84667 w 4775200"/>
                <a:gd name="connsiteY64" fmla="*/ 296332 h 2370666"/>
                <a:gd name="connsiteX65" fmla="*/ 194733 w 4775200"/>
                <a:gd name="connsiteY65" fmla="*/ 296332 h 2370666"/>
                <a:gd name="connsiteX66" fmla="*/ 194733 w 4775200"/>
                <a:gd name="connsiteY66" fmla="*/ 351366 h 2370666"/>
                <a:gd name="connsiteX67" fmla="*/ 283633 w 4775200"/>
                <a:gd name="connsiteY67" fmla="*/ 351366 h 2370666"/>
                <a:gd name="connsiteX68" fmla="*/ 283633 w 4775200"/>
                <a:gd name="connsiteY68" fmla="*/ 419099 h 2370666"/>
                <a:gd name="connsiteX69" fmla="*/ 300566 w 4775200"/>
                <a:gd name="connsiteY69" fmla="*/ 419099 h 2370666"/>
                <a:gd name="connsiteX70" fmla="*/ 300566 w 4775200"/>
                <a:gd name="connsiteY70" fmla="*/ 499532 h 2370666"/>
                <a:gd name="connsiteX71" fmla="*/ 309033 w 4775200"/>
                <a:gd name="connsiteY71" fmla="*/ 507999 h 2370666"/>
                <a:gd name="connsiteX72" fmla="*/ 309033 w 4775200"/>
                <a:gd name="connsiteY72" fmla="*/ 567266 h 2370666"/>
                <a:gd name="connsiteX73" fmla="*/ 309033 w 4775200"/>
                <a:gd name="connsiteY73" fmla="*/ 567266 h 2370666"/>
                <a:gd name="connsiteX74" fmla="*/ 309033 w 4775200"/>
                <a:gd name="connsiteY74" fmla="*/ 639232 h 2370666"/>
                <a:gd name="connsiteX75" fmla="*/ 364066 w 4775200"/>
                <a:gd name="connsiteY75" fmla="*/ 639232 h 2370666"/>
                <a:gd name="connsiteX76" fmla="*/ 364066 w 4775200"/>
                <a:gd name="connsiteY76" fmla="*/ 838199 h 2370666"/>
                <a:gd name="connsiteX77" fmla="*/ 423333 w 4775200"/>
                <a:gd name="connsiteY77" fmla="*/ 838199 h 2370666"/>
                <a:gd name="connsiteX78" fmla="*/ 423333 w 4775200"/>
                <a:gd name="connsiteY78" fmla="*/ 947206 h 2370666"/>
                <a:gd name="connsiteX79" fmla="*/ 484716 w 4775200"/>
                <a:gd name="connsiteY79" fmla="*/ 948794 h 2370666"/>
                <a:gd name="connsiteX80" fmla="*/ 478366 w 4775200"/>
                <a:gd name="connsiteY80" fmla="*/ 1065211 h 2370666"/>
                <a:gd name="connsiteX81" fmla="*/ 550333 w 4775200"/>
                <a:gd name="connsiteY81" fmla="*/ 1068387 h 2370666"/>
                <a:gd name="connsiteX82" fmla="*/ 550333 w 4775200"/>
                <a:gd name="connsiteY82" fmla="*/ 1121832 h 2370666"/>
                <a:gd name="connsiteX83" fmla="*/ 592137 w 4775200"/>
                <a:gd name="connsiteY83" fmla="*/ 1120244 h 2370666"/>
                <a:gd name="connsiteX84" fmla="*/ 590550 w 4775200"/>
                <a:gd name="connsiteY84" fmla="*/ 1181099 h 2370666"/>
                <a:gd name="connsiteX85" fmla="*/ 630766 w 4775200"/>
                <a:gd name="connsiteY85" fmla="*/ 1181099 h 2370666"/>
                <a:gd name="connsiteX86" fmla="*/ 630766 w 4775200"/>
                <a:gd name="connsiteY86" fmla="*/ 1253066 h 2370666"/>
                <a:gd name="connsiteX87" fmla="*/ 660400 w 4775200"/>
                <a:gd name="connsiteY87" fmla="*/ 1253066 h 2370666"/>
                <a:gd name="connsiteX88" fmla="*/ 660400 w 4775200"/>
                <a:gd name="connsiteY88" fmla="*/ 1303866 h 2370666"/>
                <a:gd name="connsiteX89" fmla="*/ 694266 w 4775200"/>
                <a:gd name="connsiteY89" fmla="*/ 1303866 h 2370666"/>
                <a:gd name="connsiteX90" fmla="*/ 694266 w 4775200"/>
                <a:gd name="connsiteY90" fmla="*/ 1354666 h 2370666"/>
                <a:gd name="connsiteX91" fmla="*/ 719666 w 4775200"/>
                <a:gd name="connsiteY91" fmla="*/ 1354666 h 2370666"/>
                <a:gd name="connsiteX92" fmla="*/ 719666 w 4775200"/>
                <a:gd name="connsiteY92" fmla="*/ 1409699 h 2370666"/>
                <a:gd name="connsiteX93" fmla="*/ 736071 w 4775200"/>
                <a:gd name="connsiteY93" fmla="*/ 1409699 h 2370666"/>
                <a:gd name="connsiteX94" fmla="*/ 736070 w 4775200"/>
                <a:gd name="connsiteY94" fmla="*/ 1480607 h 2370666"/>
                <a:gd name="connsiteX95" fmla="*/ 783166 w 4775200"/>
                <a:gd name="connsiteY95" fmla="*/ 1477432 h 2370666"/>
                <a:gd name="connsiteX96" fmla="*/ 783166 w 4775200"/>
                <a:gd name="connsiteY96" fmla="*/ 1667932 h 2370666"/>
                <a:gd name="connsiteX97" fmla="*/ 855133 w 4775200"/>
                <a:gd name="connsiteY97" fmla="*/ 1667932 h 2370666"/>
                <a:gd name="connsiteX98" fmla="*/ 855133 w 4775200"/>
                <a:gd name="connsiteY98" fmla="*/ 1761066 h 2370666"/>
                <a:gd name="connsiteX99" fmla="*/ 910166 w 4775200"/>
                <a:gd name="connsiteY99" fmla="*/ 1761066 h 2370666"/>
                <a:gd name="connsiteX100" fmla="*/ 910166 w 4775200"/>
                <a:gd name="connsiteY100" fmla="*/ 1824566 h 2370666"/>
                <a:gd name="connsiteX101" fmla="*/ 931333 w 4775200"/>
                <a:gd name="connsiteY101" fmla="*/ 1824566 h 2370666"/>
                <a:gd name="connsiteX102" fmla="*/ 931333 w 4775200"/>
                <a:gd name="connsiteY102" fmla="*/ 1880657 h 2370666"/>
                <a:gd name="connsiteX103" fmla="*/ 1021820 w 4775200"/>
                <a:gd name="connsiteY103" fmla="*/ 1877482 h 2370666"/>
                <a:gd name="connsiteX104" fmla="*/ 1020233 w 4775200"/>
                <a:gd name="connsiteY104" fmla="*/ 1926166 h 2370666"/>
                <a:gd name="connsiteX105" fmla="*/ 1045633 w 4775200"/>
                <a:gd name="connsiteY105" fmla="*/ 1926166 h 2370666"/>
                <a:gd name="connsiteX106" fmla="*/ 1045633 w 4775200"/>
                <a:gd name="connsiteY106" fmla="*/ 1981199 h 2370666"/>
                <a:gd name="connsiteX107" fmla="*/ 1130300 w 4775200"/>
                <a:gd name="connsiteY107" fmla="*/ 1981199 h 2370666"/>
                <a:gd name="connsiteX108" fmla="*/ 1130300 w 4775200"/>
                <a:gd name="connsiteY108" fmla="*/ 2031999 h 2370666"/>
                <a:gd name="connsiteX109" fmla="*/ 1648352 w 4775200"/>
                <a:gd name="connsiteY109" fmla="*/ 2033586 h 2370666"/>
                <a:gd name="connsiteX110" fmla="*/ 1645179 w 4775200"/>
                <a:gd name="connsiteY110" fmla="*/ 2095499 h 2370666"/>
                <a:gd name="connsiteX111" fmla="*/ 1938866 w 4775200"/>
                <a:gd name="connsiteY111" fmla="*/ 2095499 h 2370666"/>
                <a:gd name="connsiteX112" fmla="*/ 1938866 w 4775200"/>
                <a:gd name="connsiteY112" fmla="*/ 2150532 h 2370666"/>
                <a:gd name="connsiteX113" fmla="*/ 1998133 w 4775200"/>
                <a:gd name="connsiteY113" fmla="*/ 2150532 h 2370666"/>
                <a:gd name="connsiteX114" fmla="*/ 1998133 w 4775200"/>
                <a:gd name="connsiteY114" fmla="*/ 2201332 h 2370666"/>
                <a:gd name="connsiteX115" fmla="*/ 2053166 w 4775200"/>
                <a:gd name="connsiteY115" fmla="*/ 2201332 h 2370666"/>
                <a:gd name="connsiteX116" fmla="*/ 2053166 w 4775200"/>
                <a:gd name="connsiteY116" fmla="*/ 2256366 h 2370666"/>
                <a:gd name="connsiteX117" fmla="*/ 2527300 w 4775200"/>
                <a:gd name="connsiteY117" fmla="*/ 2256366 h 2370666"/>
                <a:gd name="connsiteX118" fmla="*/ 2527300 w 4775200"/>
                <a:gd name="connsiteY118" fmla="*/ 2341032 h 2370666"/>
                <a:gd name="connsiteX119" fmla="*/ 2878666 w 4775200"/>
                <a:gd name="connsiteY119" fmla="*/ 2341032 h 2370666"/>
                <a:gd name="connsiteX120" fmla="*/ 2878666 w 4775200"/>
                <a:gd name="connsiteY120" fmla="*/ 2370666 h 2370666"/>
                <a:gd name="connsiteX121" fmla="*/ 4775200 w 4775200"/>
                <a:gd name="connsiteY121" fmla="*/ 2370666 h 2370666"/>
                <a:gd name="connsiteX122" fmla="*/ 4770966 w 4775200"/>
                <a:gd name="connsiteY122" fmla="*/ 1782232 h 2370666"/>
                <a:gd name="connsiteX0" fmla="*/ 4770966 w 4775200"/>
                <a:gd name="connsiteY0" fmla="*/ 1782232 h 2370666"/>
                <a:gd name="connsiteX1" fmla="*/ 2886075 w 4775200"/>
                <a:gd name="connsiteY1" fmla="*/ 1785407 h 2370666"/>
                <a:gd name="connsiteX2" fmla="*/ 2890308 w 4775200"/>
                <a:gd name="connsiteY2" fmla="*/ 1727199 h 2370666"/>
                <a:gd name="connsiteX3" fmla="*/ 2868083 w 4775200"/>
                <a:gd name="connsiteY3" fmla="*/ 1704974 h 2370666"/>
                <a:gd name="connsiteX4" fmla="*/ 2870200 w 4775200"/>
                <a:gd name="connsiteY4" fmla="*/ 1621366 h 2370666"/>
                <a:gd name="connsiteX5" fmla="*/ 2514600 w 4775200"/>
                <a:gd name="connsiteY5" fmla="*/ 1621366 h 2370666"/>
                <a:gd name="connsiteX6" fmla="*/ 2514600 w 4775200"/>
                <a:gd name="connsiteY6" fmla="*/ 1549399 h 2370666"/>
                <a:gd name="connsiteX7" fmla="*/ 2044700 w 4775200"/>
                <a:gd name="connsiteY7" fmla="*/ 1549399 h 2370666"/>
                <a:gd name="connsiteX8" fmla="*/ 2044700 w 4775200"/>
                <a:gd name="connsiteY8" fmla="*/ 1490132 h 2370666"/>
                <a:gd name="connsiteX9" fmla="*/ 1998133 w 4775200"/>
                <a:gd name="connsiteY9" fmla="*/ 1490132 h 2370666"/>
                <a:gd name="connsiteX10" fmla="*/ 1998133 w 4775200"/>
                <a:gd name="connsiteY10" fmla="*/ 1418166 h 2370666"/>
                <a:gd name="connsiteX11" fmla="*/ 1913466 w 4775200"/>
                <a:gd name="connsiteY11" fmla="*/ 1418166 h 2370666"/>
                <a:gd name="connsiteX12" fmla="*/ 1913466 w 4775200"/>
                <a:gd name="connsiteY12" fmla="*/ 1346199 h 2370666"/>
                <a:gd name="connsiteX13" fmla="*/ 1651000 w 4775200"/>
                <a:gd name="connsiteY13" fmla="*/ 1346199 h 2370666"/>
                <a:gd name="connsiteX14" fmla="*/ 1651000 w 4775200"/>
                <a:gd name="connsiteY14" fmla="*/ 1286932 h 2370666"/>
                <a:gd name="connsiteX15" fmla="*/ 1130300 w 4775200"/>
                <a:gd name="connsiteY15" fmla="*/ 1286932 h 2370666"/>
                <a:gd name="connsiteX16" fmla="*/ 1130300 w 4775200"/>
                <a:gd name="connsiteY16" fmla="*/ 1223432 h 2370666"/>
                <a:gd name="connsiteX17" fmla="*/ 1041400 w 4775200"/>
                <a:gd name="connsiteY17" fmla="*/ 1223432 h 2370666"/>
                <a:gd name="connsiteX18" fmla="*/ 1041400 w 4775200"/>
                <a:gd name="connsiteY18" fmla="*/ 1172632 h 2370666"/>
                <a:gd name="connsiteX19" fmla="*/ 1007533 w 4775200"/>
                <a:gd name="connsiteY19" fmla="*/ 1172632 h 2370666"/>
                <a:gd name="connsiteX20" fmla="*/ 1007533 w 4775200"/>
                <a:gd name="connsiteY20" fmla="*/ 1113366 h 2370666"/>
                <a:gd name="connsiteX21" fmla="*/ 918633 w 4775200"/>
                <a:gd name="connsiteY21" fmla="*/ 1113366 h 2370666"/>
                <a:gd name="connsiteX22" fmla="*/ 918633 w 4775200"/>
                <a:gd name="connsiteY22" fmla="*/ 1049866 h 2370666"/>
                <a:gd name="connsiteX23" fmla="*/ 901700 w 4775200"/>
                <a:gd name="connsiteY23" fmla="*/ 1049866 h 2370666"/>
                <a:gd name="connsiteX24" fmla="*/ 901700 w 4775200"/>
                <a:gd name="connsiteY24" fmla="*/ 999066 h 2370666"/>
                <a:gd name="connsiteX25" fmla="*/ 850900 w 4775200"/>
                <a:gd name="connsiteY25" fmla="*/ 999066 h 2370666"/>
                <a:gd name="connsiteX26" fmla="*/ 850900 w 4775200"/>
                <a:gd name="connsiteY26" fmla="*/ 948266 h 2370666"/>
                <a:gd name="connsiteX27" fmla="*/ 842433 w 4775200"/>
                <a:gd name="connsiteY27" fmla="*/ 948266 h 2370666"/>
                <a:gd name="connsiteX28" fmla="*/ 842433 w 4775200"/>
                <a:gd name="connsiteY28" fmla="*/ 893232 h 2370666"/>
                <a:gd name="connsiteX29" fmla="*/ 778933 w 4775200"/>
                <a:gd name="connsiteY29" fmla="*/ 893232 h 2370666"/>
                <a:gd name="connsiteX30" fmla="*/ 778933 w 4775200"/>
                <a:gd name="connsiteY30" fmla="*/ 728132 h 2370666"/>
                <a:gd name="connsiteX31" fmla="*/ 723900 w 4775200"/>
                <a:gd name="connsiteY31" fmla="*/ 728132 h 2370666"/>
                <a:gd name="connsiteX32" fmla="*/ 723900 w 4775200"/>
                <a:gd name="connsiteY32" fmla="*/ 694266 h 2370666"/>
                <a:gd name="connsiteX33" fmla="*/ 702733 w 4775200"/>
                <a:gd name="connsiteY33" fmla="*/ 694266 h 2370666"/>
                <a:gd name="connsiteX34" fmla="*/ 702733 w 4775200"/>
                <a:gd name="connsiteY34" fmla="*/ 630766 h 2370666"/>
                <a:gd name="connsiteX35" fmla="*/ 702733 w 4775200"/>
                <a:gd name="connsiteY35" fmla="*/ 630766 h 2370666"/>
                <a:gd name="connsiteX36" fmla="*/ 702733 w 4775200"/>
                <a:gd name="connsiteY36" fmla="*/ 601132 h 2370666"/>
                <a:gd name="connsiteX37" fmla="*/ 643466 w 4775200"/>
                <a:gd name="connsiteY37" fmla="*/ 601132 h 2370666"/>
                <a:gd name="connsiteX38" fmla="*/ 643466 w 4775200"/>
                <a:gd name="connsiteY38" fmla="*/ 537632 h 2370666"/>
                <a:gd name="connsiteX39" fmla="*/ 643466 w 4775200"/>
                <a:gd name="connsiteY39" fmla="*/ 537632 h 2370666"/>
                <a:gd name="connsiteX40" fmla="*/ 622300 w 4775200"/>
                <a:gd name="connsiteY40" fmla="*/ 516466 h 2370666"/>
                <a:gd name="connsiteX41" fmla="*/ 579966 w 4775200"/>
                <a:gd name="connsiteY41" fmla="*/ 516466 h 2370666"/>
                <a:gd name="connsiteX42" fmla="*/ 579966 w 4775200"/>
                <a:gd name="connsiteY42" fmla="*/ 465666 h 2370666"/>
                <a:gd name="connsiteX43" fmla="*/ 537633 w 4775200"/>
                <a:gd name="connsiteY43" fmla="*/ 465666 h 2370666"/>
                <a:gd name="connsiteX44" fmla="*/ 537633 w 4775200"/>
                <a:gd name="connsiteY44" fmla="*/ 406399 h 2370666"/>
                <a:gd name="connsiteX45" fmla="*/ 465666 w 4775200"/>
                <a:gd name="connsiteY45" fmla="*/ 406399 h 2370666"/>
                <a:gd name="connsiteX46" fmla="*/ 465666 w 4775200"/>
                <a:gd name="connsiteY46" fmla="*/ 321732 h 2370666"/>
                <a:gd name="connsiteX47" fmla="*/ 431800 w 4775200"/>
                <a:gd name="connsiteY47" fmla="*/ 321732 h 2370666"/>
                <a:gd name="connsiteX48" fmla="*/ 431800 w 4775200"/>
                <a:gd name="connsiteY48" fmla="*/ 249766 h 2370666"/>
                <a:gd name="connsiteX49" fmla="*/ 359833 w 4775200"/>
                <a:gd name="connsiteY49" fmla="*/ 249766 h 2370666"/>
                <a:gd name="connsiteX50" fmla="*/ 359833 w 4775200"/>
                <a:gd name="connsiteY50" fmla="*/ 160866 h 2370666"/>
                <a:gd name="connsiteX51" fmla="*/ 300566 w 4775200"/>
                <a:gd name="connsiteY51" fmla="*/ 160866 h 2370666"/>
                <a:gd name="connsiteX52" fmla="*/ 300566 w 4775200"/>
                <a:gd name="connsiteY52" fmla="*/ 33866 h 2370666"/>
                <a:gd name="connsiteX53" fmla="*/ 258233 w 4775200"/>
                <a:gd name="connsiteY53" fmla="*/ 33866 h 2370666"/>
                <a:gd name="connsiteX54" fmla="*/ 258233 w 4775200"/>
                <a:gd name="connsiteY54" fmla="*/ 21166 h 2370666"/>
                <a:gd name="connsiteX55" fmla="*/ 148166 w 4775200"/>
                <a:gd name="connsiteY55" fmla="*/ 21166 h 2370666"/>
                <a:gd name="connsiteX56" fmla="*/ 127000 w 4775200"/>
                <a:gd name="connsiteY56" fmla="*/ 0 h 2370666"/>
                <a:gd name="connsiteX57" fmla="*/ 0 w 4775200"/>
                <a:gd name="connsiteY57" fmla="*/ 0 h 2370666"/>
                <a:gd name="connsiteX58" fmla="*/ 21166 w 4775200"/>
                <a:gd name="connsiteY58" fmla="*/ 21166 h 2370666"/>
                <a:gd name="connsiteX59" fmla="*/ 42332 w 4775200"/>
                <a:gd name="connsiteY59" fmla="*/ 42332 h 2370666"/>
                <a:gd name="connsiteX60" fmla="*/ 42332 w 4775200"/>
                <a:gd name="connsiteY60" fmla="*/ 114299 h 2370666"/>
                <a:gd name="connsiteX61" fmla="*/ 76200 w 4775200"/>
                <a:gd name="connsiteY61" fmla="*/ 114299 h 2370666"/>
                <a:gd name="connsiteX62" fmla="*/ 76200 w 4775200"/>
                <a:gd name="connsiteY62" fmla="*/ 165099 h 2370666"/>
                <a:gd name="connsiteX63" fmla="*/ 84667 w 4775200"/>
                <a:gd name="connsiteY63" fmla="*/ 173566 h 2370666"/>
                <a:gd name="connsiteX64" fmla="*/ 84667 w 4775200"/>
                <a:gd name="connsiteY64" fmla="*/ 296332 h 2370666"/>
                <a:gd name="connsiteX65" fmla="*/ 194733 w 4775200"/>
                <a:gd name="connsiteY65" fmla="*/ 296332 h 2370666"/>
                <a:gd name="connsiteX66" fmla="*/ 194733 w 4775200"/>
                <a:gd name="connsiteY66" fmla="*/ 351366 h 2370666"/>
                <a:gd name="connsiteX67" fmla="*/ 283633 w 4775200"/>
                <a:gd name="connsiteY67" fmla="*/ 351366 h 2370666"/>
                <a:gd name="connsiteX68" fmla="*/ 283633 w 4775200"/>
                <a:gd name="connsiteY68" fmla="*/ 419099 h 2370666"/>
                <a:gd name="connsiteX69" fmla="*/ 300566 w 4775200"/>
                <a:gd name="connsiteY69" fmla="*/ 419099 h 2370666"/>
                <a:gd name="connsiteX70" fmla="*/ 300566 w 4775200"/>
                <a:gd name="connsiteY70" fmla="*/ 499532 h 2370666"/>
                <a:gd name="connsiteX71" fmla="*/ 309033 w 4775200"/>
                <a:gd name="connsiteY71" fmla="*/ 507999 h 2370666"/>
                <a:gd name="connsiteX72" fmla="*/ 309033 w 4775200"/>
                <a:gd name="connsiteY72" fmla="*/ 567266 h 2370666"/>
                <a:gd name="connsiteX73" fmla="*/ 309033 w 4775200"/>
                <a:gd name="connsiteY73" fmla="*/ 567266 h 2370666"/>
                <a:gd name="connsiteX74" fmla="*/ 309033 w 4775200"/>
                <a:gd name="connsiteY74" fmla="*/ 639232 h 2370666"/>
                <a:gd name="connsiteX75" fmla="*/ 364066 w 4775200"/>
                <a:gd name="connsiteY75" fmla="*/ 639232 h 2370666"/>
                <a:gd name="connsiteX76" fmla="*/ 364066 w 4775200"/>
                <a:gd name="connsiteY76" fmla="*/ 838199 h 2370666"/>
                <a:gd name="connsiteX77" fmla="*/ 423333 w 4775200"/>
                <a:gd name="connsiteY77" fmla="*/ 838199 h 2370666"/>
                <a:gd name="connsiteX78" fmla="*/ 423333 w 4775200"/>
                <a:gd name="connsiteY78" fmla="*/ 947206 h 2370666"/>
                <a:gd name="connsiteX79" fmla="*/ 484716 w 4775200"/>
                <a:gd name="connsiteY79" fmla="*/ 948794 h 2370666"/>
                <a:gd name="connsiteX80" fmla="*/ 478366 w 4775200"/>
                <a:gd name="connsiteY80" fmla="*/ 1065211 h 2370666"/>
                <a:gd name="connsiteX81" fmla="*/ 550333 w 4775200"/>
                <a:gd name="connsiteY81" fmla="*/ 1068387 h 2370666"/>
                <a:gd name="connsiteX82" fmla="*/ 550333 w 4775200"/>
                <a:gd name="connsiteY82" fmla="*/ 1121832 h 2370666"/>
                <a:gd name="connsiteX83" fmla="*/ 592137 w 4775200"/>
                <a:gd name="connsiteY83" fmla="*/ 1120244 h 2370666"/>
                <a:gd name="connsiteX84" fmla="*/ 590550 w 4775200"/>
                <a:gd name="connsiteY84" fmla="*/ 1181099 h 2370666"/>
                <a:gd name="connsiteX85" fmla="*/ 630766 w 4775200"/>
                <a:gd name="connsiteY85" fmla="*/ 1181099 h 2370666"/>
                <a:gd name="connsiteX86" fmla="*/ 630766 w 4775200"/>
                <a:gd name="connsiteY86" fmla="*/ 1253066 h 2370666"/>
                <a:gd name="connsiteX87" fmla="*/ 660400 w 4775200"/>
                <a:gd name="connsiteY87" fmla="*/ 1253066 h 2370666"/>
                <a:gd name="connsiteX88" fmla="*/ 660400 w 4775200"/>
                <a:gd name="connsiteY88" fmla="*/ 1303866 h 2370666"/>
                <a:gd name="connsiteX89" fmla="*/ 694266 w 4775200"/>
                <a:gd name="connsiteY89" fmla="*/ 1303866 h 2370666"/>
                <a:gd name="connsiteX90" fmla="*/ 694266 w 4775200"/>
                <a:gd name="connsiteY90" fmla="*/ 1354666 h 2370666"/>
                <a:gd name="connsiteX91" fmla="*/ 719666 w 4775200"/>
                <a:gd name="connsiteY91" fmla="*/ 1354666 h 2370666"/>
                <a:gd name="connsiteX92" fmla="*/ 719666 w 4775200"/>
                <a:gd name="connsiteY92" fmla="*/ 1409699 h 2370666"/>
                <a:gd name="connsiteX93" fmla="*/ 736071 w 4775200"/>
                <a:gd name="connsiteY93" fmla="*/ 1409699 h 2370666"/>
                <a:gd name="connsiteX94" fmla="*/ 736070 w 4775200"/>
                <a:gd name="connsiteY94" fmla="*/ 1480607 h 2370666"/>
                <a:gd name="connsiteX95" fmla="*/ 783166 w 4775200"/>
                <a:gd name="connsiteY95" fmla="*/ 1477432 h 2370666"/>
                <a:gd name="connsiteX96" fmla="*/ 783166 w 4775200"/>
                <a:gd name="connsiteY96" fmla="*/ 1667932 h 2370666"/>
                <a:gd name="connsiteX97" fmla="*/ 855133 w 4775200"/>
                <a:gd name="connsiteY97" fmla="*/ 1667932 h 2370666"/>
                <a:gd name="connsiteX98" fmla="*/ 855133 w 4775200"/>
                <a:gd name="connsiteY98" fmla="*/ 1761066 h 2370666"/>
                <a:gd name="connsiteX99" fmla="*/ 910166 w 4775200"/>
                <a:gd name="connsiteY99" fmla="*/ 1761066 h 2370666"/>
                <a:gd name="connsiteX100" fmla="*/ 910166 w 4775200"/>
                <a:gd name="connsiteY100" fmla="*/ 1824566 h 2370666"/>
                <a:gd name="connsiteX101" fmla="*/ 931333 w 4775200"/>
                <a:gd name="connsiteY101" fmla="*/ 1824566 h 2370666"/>
                <a:gd name="connsiteX102" fmla="*/ 931333 w 4775200"/>
                <a:gd name="connsiteY102" fmla="*/ 1880657 h 2370666"/>
                <a:gd name="connsiteX103" fmla="*/ 1021820 w 4775200"/>
                <a:gd name="connsiteY103" fmla="*/ 1877482 h 2370666"/>
                <a:gd name="connsiteX104" fmla="*/ 1020233 w 4775200"/>
                <a:gd name="connsiteY104" fmla="*/ 1926166 h 2370666"/>
                <a:gd name="connsiteX105" fmla="*/ 1045633 w 4775200"/>
                <a:gd name="connsiteY105" fmla="*/ 1926166 h 2370666"/>
                <a:gd name="connsiteX106" fmla="*/ 1045633 w 4775200"/>
                <a:gd name="connsiteY106" fmla="*/ 1981199 h 2370666"/>
                <a:gd name="connsiteX107" fmla="*/ 1130300 w 4775200"/>
                <a:gd name="connsiteY107" fmla="*/ 1981199 h 2370666"/>
                <a:gd name="connsiteX108" fmla="*/ 1130300 w 4775200"/>
                <a:gd name="connsiteY108" fmla="*/ 2031999 h 2370666"/>
                <a:gd name="connsiteX109" fmla="*/ 1648352 w 4775200"/>
                <a:gd name="connsiteY109" fmla="*/ 2033586 h 2370666"/>
                <a:gd name="connsiteX110" fmla="*/ 1645179 w 4775200"/>
                <a:gd name="connsiteY110" fmla="*/ 2095499 h 2370666"/>
                <a:gd name="connsiteX111" fmla="*/ 1938866 w 4775200"/>
                <a:gd name="connsiteY111" fmla="*/ 2095499 h 2370666"/>
                <a:gd name="connsiteX112" fmla="*/ 1938866 w 4775200"/>
                <a:gd name="connsiteY112" fmla="*/ 2150532 h 2370666"/>
                <a:gd name="connsiteX113" fmla="*/ 1998133 w 4775200"/>
                <a:gd name="connsiteY113" fmla="*/ 2150532 h 2370666"/>
                <a:gd name="connsiteX114" fmla="*/ 1998133 w 4775200"/>
                <a:gd name="connsiteY114" fmla="*/ 2201332 h 2370666"/>
                <a:gd name="connsiteX115" fmla="*/ 2053166 w 4775200"/>
                <a:gd name="connsiteY115" fmla="*/ 2201332 h 2370666"/>
                <a:gd name="connsiteX116" fmla="*/ 2053166 w 4775200"/>
                <a:gd name="connsiteY116" fmla="*/ 2256366 h 2370666"/>
                <a:gd name="connsiteX117" fmla="*/ 2527300 w 4775200"/>
                <a:gd name="connsiteY117" fmla="*/ 2256366 h 2370666"/>
                <a:gd name="connsiteX118" fmla="*/ 2527300 w 4775200"/>
                <a:gd name="connsiteY118" fmla="*/ 2341032 h 2370666"/>
                <a:gd name="connsiteX119" fmla="*/ 2878666 w 4775200"/>
                <a:gd name="connsiteY119" fmla="*/ 2341032 h 2370666"/>
                <a:gd name="connsiteX120" fmla="*/ 2878666 w 4775200"/>
                <a:gd name="connsiteY120" fmla="*/ 2370666 h 2370666"/>
                <a:gd name="connsiteX121" fmla="*/ 4775200 w 4775200"/>
                <a:gd name="connsiteY121" fmla="*/ 2370666 h 2370666"/>
                <a:gd name="connsiteX122" fmla="*/ 4770966 w 4775200"/>
                <a:gd name="connsiteY122" fmla="*/ 1782232 h 2370666"/>
                <a:gd name="connsiteX0" fmla="*/ 4770966 w 4775200"/>
                <a:gd name="connsiteY0" fmla="*/ 1782232 h 2370666"/>
                <a:gd name="connsiteX1" fmla="*/ 2886075 w 4775200"/>
                <a:gd name="connsiteY1" fmla="*/ 1785407 h 2370666"/>
                <a:gd name="connsiteX2" fmla="*/ 2890308 w 4775200"/>
                <a:gd name="connsiteY2" fmla="*/ 1727199 h 2370666"/>
                <a:gd name="connsiteX3" fmla="*/ 2868083 w 4775200"/>
                <a:gd name="connsiteY3" fmla="*/ 1704974 h 2370666"/>
                <a:gd name="connsiteX4" fmla="*/ 2870200 w 4775200"/>
                <a:gd name="connsiteY4" fmla="*/ 1621366 h 2370666"/>
                <a:gd name="connsiteX5" fmla="*/ 2514600 w 4775200"/>
                <a:gd name="connsiteY5" fmla="*/ 1621366 h 2370666"/>
                <a:gd name="connsiteX6" fmla="*/ 2514600 w 4775200"/>
                <a:gd name="connsiteY6" fmla="*/ 1549399 h 2370666"/>
                <a:gd name="connsiteX7" fmla="*/ 2044700 w 4775200"/>
                <a:gd name="connsiteY7" fmla="*/ 1549399 h 2370666"/>
                <a:gd name="connsiteX8" fmla="*/ 2044700 w 4775200"/>
                <a:gd name="connsiteY8" fmla="*/ 1490132 h 2370666"/>
                <a:gd name="connsiteX9" fmla="*/ 1998133 w 4775200"/>
                <a:gd name="connsiteY9" fmla="*/ 1490132 h 2370666"/>
                <a:gd name="connsiteX10" fmla="*/ 1998133 w 4775200"/>
                <a:gd name="connsiteY10" fmla="*/ 1418166 h 2370666"/>
                <a:gd name="connsiteX11" fmla="*/ 1913466 w 4775200"/>
                <a:gd name="connsiteY11" fmla="*/ 1418166 h 2370666"/>
                <a:gd name="connsiteX12" fmla="*/ 1913466 w 4775200"/>
                <a:gd name="connsiteY12" fmla="*/ 1346199 h 2370666"/>
                <a:gd name="connsiteX13" fmla="*/ 1651000 w 4775200"/>
                <a:gd name="connsiteY13" fmla="*/ 1346199 h 2370666"/>
                <a:gd name="connsiteX14" fmla="*/ 1651000 w 4775200"/>
                <a:gd name="connsiteY14" fmla="*/ 1286932 h 2370666"/>
                <a:gd name="connsiteX15" fmla="*/ 1130300 w 4775200"/>
                <a:gd name="connsiteY15" fmla="*/ 1286932 h 2370666"/>
                <a:gd name="connsiteX16" fmla="*/ 1130300 w 4775200"/>
                <a:gd name="connsiteY16" fmla="*/ 1223432 h 2370666"/>
                <a:gd name="connsiteX17" fmla="*/ 1041400 w 4775200"/>
                <a:gd name="connsiteY17" fmla="*/ 1223432 h 2370666"/>
                <a:gd name="connsiteX18" fmla="*/ 1041400 w 4775200"/>
                <a:gd name="connsiteY18" fmla="*/ 1172632 h 2370666"/>
                <a:gd name="connsiteX19" fmla="*/ 1007533 w 4775200"/>
                <a:gd name="connsiteY19" fmla="*/ 1172632 h 2370666"/>
                <a:gd name="connsiteX20" fmla="*/ 1007533 w 4775200"/>
                <a:gd name="connsiteY20" fmla="*/ 1113366 h 2370666"/>
                <a:gd name="connsiteX21" fmla="*/ 918633 w 4775200"/>
                <a:gd name="connsiteY21" fmla="*/ 1113366 h 2370666"/>
                <a:gd name="connsiteX22" fmla="*/ 918633 w 4775200"/>
                <a:gd name="connsiteY22" fmla="*/ 1049866 h 2370666"/>
                <a:gd name="connsiteX23" fmla="*/ 901700 w 4775200"/>
                <a:gd name="connsiteY23" fmla="*/ 1049866 h 2370666"/>
                <a:gd name="connsiteX24" fmla="*/ 901700 w 4775200"/>
                <a:gd name="connsiteY24" fmla="*/ 999066 h 2370666"/>
                <a:gd name="connsiteX25" fmla="*/ 850900 w 4775200"/>
                <a:gd name="connsiteY25" fmla="*/ 999066 h 2370666"/>
                <a:gd name="connsiteX26" fmla="*/ 850900 w 4775200"/>
                <a:gd name="connsiteY26" fmla="*/ 948266 h 2370666"/>
                <a:gd name="connsiteX27" fmla="*/ 842433 w 4775200"/>
                <a:gd name="connsiteY27" fmla="*/ 948266 h 2370666"/>
                <a:gd name="connsiteX28" fmla="*/ 842433 w 4775200"/>
                <a:gd name="connsiteY28" fmla="*/ 893232 h 2370666"/>
                <a:gd name="connsiteX29" fmla="*/ 778933 w 4775200"/>
                <a:gd name="connsiteY29" fmla="*/ 893232 h 2370666"/>
                <a:gd name="connsiteX30" fmla="*/ 778933 w 4775200"/>
                <a:gd name="connsiteY30" fmla="*/ 728132 h 2370666"/>
                <a:gd name="connsiteX31" fmla="*/ 723900 w 4775200"/>
                <a:gd name="connsiteY31" fmla="*/ 728132 h 2370666"/>
                <a:gd name="connsiteX32" fmla="*/ 723900 w 4775200"/>
                <a:gd name="connsiteY32" fmla="*/ 694266 h 2370666"/>
                <a:gd name="connsiteX33" fmla="*/ 702733 w 4775200"/>
                <a:gd name="connsiteY33" fmla="*/ 694266 h 2370666"/>
                <a:gd name="connsiteX34" fmla="*/ 702733 w 4775200"/>
                <a:gd name="connsiteY34" fmla="*/ 630766 h 2370666"/>
                <a:gd name="connsiteX35" fmla="*/ 702733 w 4775200"/>
                <a:gd name="connsiteY35" fmla="*/ 630766 h 2370666"/>
                <a:gd name="connsiteX36" fmla="*/ 702733 w 4775200"/>
                <a:gd name="connsiteY36" fmla="*/ 601132 h 2370666"/>
                <a:gd name="connsiteX37" fmla="*/ 643466 w 4775200"/>
                <a:gd name="connsiteY37" fmla="*/ 601132 h 2370666"/>
                <a:gd name="connsiteX38" fmla="*/ 643466 w 4775200"/>
                <a:gd name="connsiteY38" fmla="*/ 537632 h 2370666"/>
                <a:gd name="connsiteX39" fmla="*/ 643466 w 4775200"/>
                <a:gd name="connsiteY39" fmla="*/ 537632 h 2370666"/>
                <a:gd name="connsiteX40" fmla="*/ 622300 w 4775200"/>
                <a:gd name="connsiteY40" fmla="*/ 516466 h 2370666"/>
                <a:gd name="connsiteX41" fmla="*/ 579966 w 4775200"/>
                <a:gd name="connsiteY41" fmla="*/ 516466 h 2370666"/>
                <a:gd name="connsiteX42" fmla="*/ 579966 w 4775200"/>
                <a:gd name="connsiteY42" fmla="*/ 465666 h 2370666"/>
                <a:gd name="connsiteX43" fmla="*/ 537633 w 4775200"/>
                <a:gd name="connsiteY43" fmla="*/ 465666 h 2370666"/>
                <a:gd name="connsiteX44" fmla="*/ 537633 w 4775200"/>
                <a:gd name="connsiteY44" fmla="*/ 406399 h 2370666"/>
                <a:gd name="connsiteX45" fmla="*/ 465666 w 4775200"/>
                <a:gd name="connsiteY45" fmla="*/ 406399 h 2370666"/>
                <a:gd name="connsiteX46" fmla="*/ 465666 w 4775200"/>
                <a:gd name="connsiteY46" fmla="*/ 321732 h 2370666"/>
                <a:gd name="connsiteX47" fmla="*/ 431800 w 4775200"/>
                <a:gd name="connsiteY47" fmla="*/ 321732 h 2370666"/>
                <a:gd name="connsiteX48" fmla="*/ 431800 w 4775200"/>
                <a:gd name="connsiteY48" fmla="*/ 249766 h 2370666"/>
                <a:gd name="connsiteX49" fmla="*/ 359833 w 4775200"/>
                <a:gd name="connsiteY49" fmla="*/ 249766 h 2370666"/>
                <a:gd name="connsiteX50" fmla="*/ 359833 w 4775200"/>
                <a:gd name="connsiteY50" fmla="*/ 160866 h 2370666"/>
                <a:gd name="connsiteX51" fmla="*/ 300566 w 4775200"/>
                <a:gd name="connsiteY51" fmla="*/ 160866 h 2370666"/>
                <a:gd name="connsiteX52" fmla="*/ 300566 w 4775200"/>
                <a:gd name="connsiteY52" fmla="*/ 33866 h 2370666"/>
                <a:gd name="connsiteX53" fmla="*/ 258233 w 4775200"/>
                <a:gd name="connsiteY53" fmla="*/ 33866 h 2370666"/>
                <a:gd name="connsiteX54" fmla="*/ 258233 w 4775200"/>
                <a:gd name="connsiteY54" fmla="*/ 21166 h 2370666"/>
                <a:gd name="connsiteX55" fmla="*/ 148166 w 4775200"/>
                <a:gd name="connsiteY55" fmla="*/ 21166 h 2370666"/>
                <a:gd name="connsiteX56" fmla="*/ 127000 w 4775200"/>
                <a:gd name="connsiteY56" fmla="*/ 0 h 2370666"/>
                <a:gd name="connsiteX57" fmla="*/ 0 w 4775200"/>
                <a:gd name="connsiteY57" fmla="*/ 0 h 2370666"/>
                <a:gd name="connsiteX58" fmla="*/ 21166 w 4775200"/>
                <a:gd name="connsiteY58" fmla="*/ 21166 h 2370666"/>
                <a:gd name="connsiteX59" fmla="*/ 42332 w 4775200"/>
                <a:gd name="connsiteY59" fmla="*/ 42332 h 2370666"/>
                <a:gd name="connsiteX60" fmla="*/ 42332 w 4775200"/>
                <a:gd name="connsiteY60" fmla="*/ 114299 h 2370666"/>
                <a:gd name="connsiteX61" fmla="*/ 76200 w 4775200"/>
                <a:gd name="connsiteY61" fmla="*/ 114299 h 2370666"/>
                <a:gd name="connsiteX62" fmla="*/ 76200 w 4775200"/>
                <a:gd name="connsiteY62" fmla="*/ 165099 h 2370666"/>
                <a:gd name="connsiteX63" fmla="*/ 84667 w 4775200"/>
                <a:gd name="connsiteY63" fmla="*/ 173566 h 2370666"/>
                <a:gd name="connsiteX64" fmla="*/ 84667 w 4775200"/>
                <a:gd name="connsiteY64" fmla="*/ 296332 h 2370666"/>
                <a:gd name="connsiteX65" fmla="*/ 194733 w 4775200"/>
                <a:gd name="connsiteY65" fmla="*/ 296332 h 2370666"/>
                <a:gd name="connsiteX66" fmla="*/ 194733 w 4775200"/>
                <a:gd name="connsiteY66" fmla="*/ 351366 h 2370666"/>
                <a:gd name="connsiteX67" fmla="*/ 283633 w 4775200"/>
                <a:gd name="connsiteY67" fmla="*/ 351366 h 2370666"/>
                <a:gd name="connsiteX68" fmla="*/ 283633 w 4775200"/>
                <a:gd name="connsiteY68" fmla="*/ 419099 h 2370666"/>
                <a:gd name="connsiteX69" fmla="*/ 300566 w 4775200"/>
                <a:gd name="connsiteY69" fmla="*/ 419099 h 2370666"/>
                <a:gd name="connsiteX70" fmla="*/ 300566 w 4775200"/>
                <a:gd name="connsiteY70" fmla="*/ 499532 h 2370666"/>
                <a:gd name="connsiteX71" fmla="*/ 309033 w 4775200"/>
                <a:gd name="connsiteY71" fmla="*/ 507999 h 2370666"/>
                <a:gd name="connsiteX72" fmla="*/ 309033 w 4775200"/>
                <a:gd name="connsiteY72" fmla="*/ 567266 h 2370666"/>
                <a:gd name="connsiteX73" fmla="*/ 309033 w 4775200"/>
                <a:gd name="connsiteY73" fmla="*/ 567266 h 2370666"/>
                <a:gd name="connsiteX74" fmla="*/ 309033 w 4775200"/>
                <a:gd name="connsiteY74" fmla="*/ 639232 h 2370666"/>
                <a:gd name="connsiteX75" fmla="*/ 364066 w 4775200"/>
                <a:gd name="connsiteY75" fmla="*/ 639232 h 2370666"/>
                <a:gd name="connsiteX76" fmla="*/ 364066 w 4775200"/>
                <a:gd name="connsiteY76" fmla="*/ 838199 h 2370666"/>
                <a:gd name="connsiteX77" fmla="*/ 423333 w 4775200"/>
                <a:gd name="connsiteY77" fmla="*/ 838199 h 2370666"/>
                <a:gd name="connsiteX78" fmla="*/ 423333 w 4775200"/>
                <a:gd name="connsiteY78" fmla="*/ 947206 h 2370666"/>
                <a:gd name="connsiteX79" fmla="*/ 484716 w 4775200"/>
                <a:gd name="connsiteY79" fmla="*/ 948794 h 2370666"/>
                <a:gd name="connsiteX80" fmla="*/ 478366 w 4775200"/>
                <a:gd name="connsiteY80" fmla="*/ 1065211 h 2370666"/>
                <a:gd name="connsiteX81" fmla="*/ 550333 w 4775200"/>
                <a:gd name="connsiteY81" fmla="*/ 1068387 h 2370666"/>
                <a:gd name="connsiteX82" fmla="*/ 550333 w 4775200"/>
                <a:gd name="connsiteY82" fmla="*/ 1121832 h 2370666"/>
                <a:gd name="connsiteX83" fmla="*/ 592137 w 4775200"/>
                <a:gd name="connsiteY83" fmla="*/ 1120244 h 2370666"/>
                <a:gd name="connsiteX84" fmla="*/ 590550 w 4775200"/>
                <a:gd name="connsiteY84" fmla="*/ 1181099 h 2370666"/>
                <a:gd name="connsiteX85" fmla="*/ 630766 w 4775200"/>
                <a:gd name="connsiteY85" fmla="*/ 1181099 h 2370666"/>
                <a:gd name="connsiteX86" fmla="*/ 630766 w 4775200"/>
                <a:gd name="connsiteY86" fmla="*/ 1253066 h 2370666"/>
                <a:gd name="connsiteX87" fmla="*/ 660400 w 4775200"/>
                <a:gd name="connsiteY87" fmla="*/ 1253066 h 2370666"/>
                <a:gd name="connsiteX88" fmla="*/ 660400 w 4775200"/>
                <a:gd name="connsiteY88" fmla="*/ 1303866 h 2370666"/>
                <a:gd name="connsiteX89" fmla="*/ 694266 w 4775200"/>
                <a:gd name="connsiteY89" fmla="*/ 1303866 h 2370666"/>
                <a:gd name="connsiteX90" fmla="*/ 694266 w 4775200"/>
                <a:gd name="connsiteY90" fmla="*/ 1354666 h 2370666"/>
                <a:gd name="connsiteX91" fmla="*/ 719666 w 4775200"/>
                <a:gd name="connsiteY91" fmla="*/ 1354666 h 2370666"/>
                <a:gd name="connsiteX92" fmla="*/ 719666 w 4775200"/>
                <a:gd name="connsiteY92" fmla="*/ 1409699 h 2370666"/>
                <a:gd name="connsiteX93" fmla="*/ 736071 w 4775200"/>
                <a:gd name="connsiteY93" fmla="*/ 1409699 h 2370666"/>
                <a:gd name="connsiteX94" fmla="*/ 736070 w 4775200"/>
                <a:gd name="connsiteY94" fmla="*/ 1480607 h 2370666"/>
                <a:gd name="connsiteX95" fmla="*/ 783166 w 4775200"/>
                <a:gd name="connsiteY95" fmla="*/ 1477432 h 2370666"/>
                <a:gd name="connsiteX96" fmla="*/ 783166 w 4775200"/>
                <a:gd name="connsiteY96" fmla="*/ 1667932 h 2370666"/>
                <a:gd name="connsiteX97" fmla="*/ 855133 w 4775200"/>
                <a:gd name="connsiteY97" fmla="*/ 1667932 h 2370666"/>
                <a:gd name="connsiteX98" fmla="*/ 855133 w 4775200"/>
                <a:gd name="connsiteY98" fmla="*/ 1761066 h 2370666"/>
                <a:gd name="connsiteX99" fmla="*/ 910166 w 4775200"/>
                <a:gd name="connsiteY99" fmla="*/ 1761066 h 2370666"/>
                <a:gd name="connsiteX100" fmla="*/ 910166 w 4775200"/>
                <a:gd name="connsiteY100" fmla="*/ 1824566 h 2370666"/>
                <a:gd name="connsiteX101" fmla="*/ 931333 w 4775200"/>
                <a:gd name="connsiteY101" fmla="*/ 1824566 h 2370666"/>
                <a:gd name="connsiteX102" fmla="*/ 931333 w 4775200"/>
                <a:gd name="connsiteY102" fmla="*/ 1880657 h 2370666"/>
                <a:gd name="connsiteX103" fmla="*/ 1021820 w 4775200"/>
                <a:gd name="connsiteY103" fmla="*/ 1877482 h 2370666"/>
                <a:gd name="connsiteX104" fmla="*/ 1020233 w 4775200"/>
                <a:gd name="connsiteY104" fmla="*/ 1926166 h 2370666"/>
                <a:gd name="connsiteX105" fmla="*/ 1045633 w 4775200"/>
                <a:gd name="connsiteY105" fmla="*/ 1926166 h 2370666"/>
                <a:gd name="connsiteX106" fmla="*/ 1045633 w 4775200"/>
                <a:gd name="connsiteY106" fmla="*/ 1981199 h 2370666"/>
                <a:gd name="connsiteX107" fmla="*/ 1130300 w 4775200"/>
                <a:gd name="connsiteY107" fmla="*/ 1981199 h 2370666"/>
                <a:gd name="connsiteX108" fmla="*/ 1130300 w 4775200"/>
                <a:gd name="connsiteY108" fmla="*/ 2031999 h 2370666"/>
                <a:gd name="connsiteX109" fmla="*/ 1648352 w 4775200"/>
                <a:gd name="connsiteY109" fmla="*/ 2033586 h 2370666"/>
                <a:gd name="connsiteX110" fmla="*/ 1645179 w 4775200"/>
                <a:gd name="connsiteY110" fmla="*/ 2095499 h 2370666"/>
                <a:gd name="connsiteX111" fmla="*/ 1938866 w 4775200"/>
                <a:gd name="connsiteY111" fmla="*/ 2095499 h 2370666"/>
                <a:gd name="connsiteX112" fmla="*/ 1938866 w 4775200"/>
                <a:gd name="connsiteY112" fmla="*/ 2150532 h 2370666"/>
                <a:gd name="connsiteX113" fmla="*/ 1998133 w 4775200"/>
                <a:gd name="connsiteY113" fmla="*/ 2150532 h 2370666"/>
                <a:gd name="connsiteX114" fmla="*/ 1998133 w 4775200"/>
                <a:gd name="connsiteY114" fmla="*/ 2201332 h 2370666"/>
                <a:gd name="connsiteX115" fmla="*/ 2053166 w 4775200"/>
                <a:gd name="connsiteY115" fmla="*/ 2201332 h 2370666"/>
                <a:gd name="connsiteX116" fmla="*/ 2053166 w 4775200"/>
                <a:gd name="connsiteY116" fmla="*/ 2256366 h 2370666"/>
                <a:gd name="connsiteX117" fmla="*/ 2527300 w 4775200"/>
                <a:gd name="connsiteY117" fmla="*/ 2256366 h 2370666"/>
                <a:gd name="connsiteX118" fmla="*/ 2527300 w 4775200"/>
                <a:gd name="connsiteY118" fmla="*/ 2341032 h 2370666"/>
                <a:gd name="connsiteX119" fmla="*/ 2878666 w 4775200"/>
                <a:gd name="connsiteY119" fmla="*/ 2341032 h 2370666"/>
                <a:gd name="connsiteX120" fmla="*/ 2878666 w 4775200"/>
                <a:gd name="connsiteY120" fmla="*/ 2370666 h 2370666"/>
                <a:gd name="connsiteX121" fmla="*/ 4775200 w 4775200"/>
                <a:gd name="connsiteY121" fmla="*/ 2370666 h 2370666"/>
                <a:gd name="connsiteX122" fmla="*/ 4770966 w 4775200"/>
                <a:gd name="connsiteY122" fmla="*/ 1782232 h 2370666"/>
                <a:gd name="connsiteX0" fmla="*/ 4770966 w 4775200"/>
                <a:gd name="connsiteY0" fmla="*/ 1782232 h 2370666"/>
                <a:gd name="connsiteX1" fmla="*/ 2886075 w 4775200"/>
                <a:gd name="connsiteY1" fmla="*/ 1785407 h 2370666"/>
                <a:gd name="connsiteX2" fmla="*/ 2890308 w 4775200"/>
                <a:gd name="connsiteY2" fmla="*/ 1727199 h 2370666"/>
                <a:gd name="connsiteX3" fmla="*/ 2868083 w 4775200"/>
                <a:gd name="connsiteY3" fmla="*/ 1704974 h 2370666"/>
                <a:gd name="connsiteX4" fmla="*/ 2870200 w 4775200"/>
                <a:gd name="connsiteY4" fmla="*/ 1621366 h 2370666"/>
                <a:gd name="connsiteX5" fmla="*/ 2514600 w 4775200"/>
                <a:gd name="connsiteY5" fmla="*/ 1621366 h 2370666"/>
                <a:gd name="connsiteX6" fmla="*/ 2514600 w 4775200"/>
                <a:gd name="connsiteY6" fmla="*/ 1549399 h 2370666"/>
                <a:gd name="connsiteX7" fmla="*/ 2044700 w 4775200"/>
                <a:gd name="connsiteY7" fmla="*/ 1549399 h 2370666"/>
                <a:gd name="connsiteX8" fmla="*/ 2044700 w 4775200"/>
                <a:gd name="connsiteY8" fmla="*/ 1490132 h 2370666"/>
                <a:gd name="connsiteX9" fmla="*/ 1998133 w 4775200"/>
                <a:gd name="connsiteY9" fmla="*/ 1490132 h 2370666"/>
                <a:gd name="connsiteX10" fmla="*/ 1998133 w 4775200"/>
                <a:gd name="connsiteY10" fmla="*/ 1418166 h 2370666"/>
                <a:gd name="connsiteX11" fmla="*/ 1913466 w 4775200"/>
                <a:gd name="connsiteY11" fmla="*/ 1418166 h 2370666"/>
                <a:gd name="connsiteX12" fmla="*/ 1913466 w 4775200"/>
                <a:gd name="connsiteY12" fmla="*/ 1346199 h 2370666"/>
                <a:gd name="connsiteX13" fmla="*/ 1651000 w 4775200"/>
                <a:gd name="connsiteY13" fmla="*/ 1346199 h 2370666"/>
                <a:gd name="connsiteX14" fmla="*/ 1651000 w 4775200"/>
                <a:gd name="connsiteY14" fmla="*/ 1286932 h 2370666"/>
                <a:gd name="connsiteX15" fmla="*/ 1130300 w 4775200"/>
                <a:gd name="connsiteY15" fmla="*/ 1286932 h 2370666"/>
                <a:gd name="connsiteX16" fmla="*/ 1130300 w 4775200"/>
                <a:gd name="connsiteY16" fmla="*/ 1223432 h 2370666"/>
                <a:gd name="connsiteX17" fmla="*/ 1041400 w 4775200"/>
                <a:gd name="connsiteY17" fmla="*/ 1223432 h 2370666"/>
                <a:gd name="connsiteX18" fmla="*/ 1041400 w 4775200"/>
                <a:gd name="connsiteY18" fmla="*/ 1172632 h 2370666"/>
                <a:gd name="connsiteX19" fmla="*/ 1007533 w 4775200"/>
                <a:gd name="connsiteY19" fmla="*/ 1172632 h 2370666"/>
                <a:gd name="connsiteX20" fmla="*/ 1007533 w 4775200"/>
                <a:gd name="connsiteY20" fmla="*/ 1113366 h 2370666"/>
                <a:gd name="connsiteX21" fmla="*/ 918633 w 4775200"/>
                <a:gd name="connsiteY21" fmla="*/ 1113366 h 2370666"/>
                <a:gd name="connsiteX22" fmla="*/ 918633 w 4775200"/>
                <a:gd name="connsiteY22" fmla="*/ 1049866 h 2370666"/>
                <a:gd name="connsiteX23" fmla="*/ 901700 w 4775200"/>
                <a:gd name="connsiteY23" fmla="*/ 1049866 h 2370666"/>
                <a:gd name="connsiteX24" fmla="*/ 901700 w 4775200"/>
                <a:gd name="connsiteY24" fmla="*/ 999066 h 2370666"/>
                <a:gd name="connsiteX25" fmla="*/ 850900 w 4775200"/>
                <a:gd name="connsiteY25" fmla="*/ 999066 h 2370666"/>
                <a:gd name="connsiteX26" fmla="*/ 850900 w 4775200"/>
                <a:gd name="connsiteY26" fmla="*/ 948266 h 2370666"/>
                <a:gd name="connsiteX27" fmla="*/ 842433 w 4775200"/>
                <a:gd name="connsiteY27" fmla="*/ 948266 h 2370666"/>
                <a:gd name="connsiteX28" fmla="*/ 842433 w 4775200"/>
                <a:gd name="connsiteY28" fmla="*/ 893232 h 2370666"/>
                <a:gd name="connsiteX29" fmla="*/ 778933 w 4775200"/>
                <a:gd name="connsiteY29" fmla="*/ 893232 h 2370666"/>
                <a:gd name="connsiteX30" fmla="*/ 778933 w 4775200"/>
                <a:gd name="connsiteY30" fmla="*/ 728132 h 2370666"/>
                <a:gd name="connsiteX31" fmla="*/ 723900 w 4775200"/>
                <a:gd name="connsiteY31" fmla="*/ 728132 h 2370666"/>
                <a:gd name="connsiteX32" fmla="*/ 723900 w 4775200"/>
                <a:gd name="connsiteY32" fmla="*/ 694266 h 2370666"/>
                <a:gd name="connsiteX33" fmla="*/ 702733 w 4775200"/>
                <a:gd name="connsiteY33" fmla="*/ 694266 h 2370666"/>
                <a:gd name="connsiteX34" fmla="*/ 702733 w 4775200"/>
                <a:gd name="connsiteY34" fmla="*/ 630766 h 2370666"/>
                <a:gd name="connsiteX35" fmla="*/ 702733 w 4775200"/>
                <a:gd name="connsiteY35" fmla="*/ 630766 h 2370666"/>
                <a:gd name="connsiteX36" fmla="*/ 702733 w 4775200"/>
                <a:gd name="connsiteY36" fmla="*/ 601132 h 2370666"/>
                <a:gd name="connsiteX37" fmla="*/ 643466 w 4775200"/>
                <a:gd name="connsiteY37" fmla="*/ 601132 h 2370666"/>
                <a:gd name="connsiteX38" fmla="*/ 643466 w 4775200"/>
                <a:gd name="connsiteY38" fmla="*/ 537632 h 2370666"/>
                <a:gd name="connsiteX39" fmla="*/ 643466 w 4775200"/>
                <a:gd name="connsiteY39" fmla="*/ 537632 h 2370666"/>
                <a:gd name="connsiteX40" fmla="*/ 622300 w 4775200"/>
                <a:gd name="connsiteY40" fmla="*/ 516466 h 2370666"/>
                <a:gd name="connsiteX41" fmla="*/ 579966 w 4775200"/>
                <a:gd name="connsiteY41" fmla="*/ 516466 h 2370666"/>
                <a:gd name="connsiteX42" fmla="*/ 579966 w 4775200"/>
                <a:gd name="connsiteY42" fmla="*/ 465666 h 2370666"/>
                <a:gd name="connsiteX43" fmla="*/ 537633 w 4775200"/>
                <a:gd name="connsiteY43" fmla="*/ 465666 h 2370666"/>
                <a:gd name="connsiteX44" fmla="*/ 537633 w 4775200"/>
                <a:gd name="connsiteY44" fmla="*/ 406399 h 2370666"/>
                <a:gd name="connsiteX45" fmla="*/ 465666 w 4775200"/>
                <a:gd name="connsiteY45" fmla="*/ 406399 h 2370666"/>
                <a:gd name="connsiteX46" fmla="*/ 465666 w 4775200"/>
                <a:gd name="connsiteY46" fmla="*/ 321732 h 2370666"/>
                <a:gd name="connsiteX47" fmla="*/ 431800 w 4775200"/>
                <a:gd name="connsiteY47" fmla="*/ 321732 h 2370666"/>
                <a:gd name="connsiteX48" fmla="*/ 431800 w 4775200"/>
                <a:gd name="connsiteY48" fmla="*/ 249766 h 2370666"/>
                <a:gd name="connsiteX49" fmla="*/ 359833 w 4775200"/>
                <a:gd name="connsiteY49" fmla="*/ 249766 h 2370666"/>
                <a:gd name="connsiteX50" fmla="*/ 359833 w 4775200"/>
                <a:gd name="connsiteY50" fmla="*/ 160866 h 2370666"/>
                <a:gd name="connsiteX51" fmla="*/ 300566 w 4775200"/>
                <a:gd name="connsiteY51" fmla="*/ 160866 h 2370666"/>
                <a:gd name="connsiteX52" fmla="*/ 300566 w 4775200"/>
                <a:gd name="connsiteY52" fmla="*/ 33866 h 2370666"/>
                <a:gd name="connsiteX53" fmla="*/ 258233 w 4775200"/>
                <a:gd name="connsiteY53" fmla="*/ 33866 h 2370666"/>
                <a:gd name="connsiteX54" fmla="*/ 258233 w 4775200"/>
                <a:gd name="connsiteY54" fmla="*/ 21166 h 2370666"/>
                <a:gd name="connsiteX55" fmla="*/ 148166 w 4775200"/>
                <a:gd name="connsiteY55" fmla="*/ 21166 h 2370666"/>
                <a:gd name="connsiteX56" fmla="*/ 127000 w 4775200"/>
                <a:gd name="connsiteY56" fmla="*/ 0 h 2370666"/>
                <a:gd name="connsiteX57" fmla="*/ 0 w 4775200"/>
                <a:gd name="connsiteY57" fmla="*/ 0 h 2370666"/>
                <a:gd name="connsiteX58" fmla="*/ 21166 w 4775200"/>
                <a:gd name="connsiteY58" fmla="*/ 21166 h 2370666"/>
                <a:gd name="connsiteX59" fmla="*/ 42332 w 4775200"/>
                <a:gd name="connsiteY59" fmla="*/ 42332 h 2370666"/>
                <a:gd name="connsiteX60" fmla="*/ 42332 w 4775200"/>
                <a:gd name="connsiteY60" fmla="*/ 114299 h 2370666"/>
                <a:gd name="connsiteX61" fmla="*/ 76200 w 4775200"/>
                <a:gd name="connsiteY61" fmla="*/ 114299 h 2370666"/>
                <a:gd name="connsiteX62" fmla="*/ 76200 w 4775200"/>
                <a:gd name="connsiteY62" fmla="*/ 165099 h 2370666"/>
                <a:gd name="connsiteX63" fmla="*/ 84667 w 4775200"/>
                <a:gd name="connsiteY63" fmla="*/ 173566 h 2370666"/>
                <a:gd name="connsiteX64" fmla="*/ 84667 w 4775200"/>
                <a:gd name="connsiteY64" fmla="*/ 296332 h 2370666"/>
                <a:gd name="connsiteX65" fmla="*/ 194733 w 4775200"/>
                <a:gd name="connsiteY65" fmla="*/ 296332 h 2370666"/>
                <a:gd name="connsiteX66" fmla="*/ 194733 w 4775200"/>
                <a:gd name="connsiteY66" fmla="*/ 351366 h 2370666"/>
                <a:gd name="connsiteX67" fmla="*/ 283633 w 4775200"/>
                <a:gd name="connsiteY67" fmla="*/ 351366 h 2370666"/>
                <a:gd name="connsiteX68" fmla="*/ 283633 w 4775200"/>
                <a:gd name="connsiteY68" fmla="*/ 419099 h 2370666"/>
                <a:gd name="connsiteX69" fmla="*/ 300566 w 4775200"/>
                <a:gd name="connsiteY69" fmla="*/ 419099 h 2370666"/>
                <a:gd name="connsiteX70" fmla="*/ 300566 w 4775200"/>
                <a:gd name="connsiteY70" fmla="*/ 499532 h 2370666"/>
                <a:gd name="connsiteX71" fmla="*/ 309033 w 4775200"/>
                <a:gd name="connsiteY71" fmla="*/ 507999 h 2370666"/>
                <a:gd name="connsiteX72" fmla="*/ 309033 w 4775200"/>
                <a:gd name="connsiteY72" fmla="*/ 567266 h 2370666"/>
                <a:gd name="connsiteX73" fmla="*/ 309033 w 4775200"/>
                <a:gd name="connsiteY73" fmla="*/ 567266 h 2370666"/>
                <a:gd name="connsiteX74" fmla="*/ 309033 w 4775200"/>
                <a:gd name="connsiteY74" fmla="*/ 639232 h 2370666"/>
                <a:gd name="connsiteX75" fmla="*/ 364066 w 4775200"/>
                <a:gd name="connsiteY75" fmla="*/ 639232 h 2370666"/>
                <a:gd name="connsiteX76" fmla="*/ 364066 w 4775200"/>
                <a:gd name="connsiteY76" fmla="*/ 838199 h 2370666"/>
                <a:gd name="connsiteX77" fmla="*/ 423333 w 4775200"/>
                <a:gd name="connsiteY77" fmla="*/ 838199 h 2370666"/>
                <a:gd name="connsiteX78" fmla="*/ 423333 w 4775200"/>
                <a:gd name="connsiteY78" fmla="*/ 947206 h 2370666"/>
                <a:gd name="connsiteX79" fmla="*/ 484716 w 4775200"/>
                <a:gd name="connsiteY79" fmla="*/ 948794 h 2370666"/>
                <a:gd name="connsiteX80" fmla="*/ 478366 w 4775200"/>
                <a:gd name="connsiteY80" fmla="*/ 1065211 h 2370666"/>
                <a:gd name="connsiteX81" fmla="*/ 550333 w 4775200"/>
                <a:gd name="connsiteY81" fmla="*/ 1068387 h 2370666"/>
                <a:gd name="connsiteX82" fmla="*/ 550333 w 4775200"/>
                <a:gd name="connsiteY82" fmla="*/ 1121832 h 2370666"/>
                <a:gd name="connsiteX83" fmla="*/ 592137 w 4775200"/>
                <a:gd name="connsiteY83" fmla="*/ 1120244 h 2370666"/>
                <a:gd name="connsiteX84" fmla="*/ 590550 w 4775200"/>
                <a:gd name="connsiteY84" fmla="*/ 1181099 h 2370666"/>
                <a:gd name="connsiteX85" fmla="*/ 630766 w 4775200"/>
                <a:gd name="connsiteY85" fmla="*/ 1181099 h 2370666"/>
                <a:gd name="connsiteX86" fmla="*/ 630766 w 4775200"/>
                <a:gd name="connsiteY86" fmla="*/ 1253066 h 2370666"/>
                <a:gd name="connsiteX87" fmla="*/ 660400 w 4775200"/>
                <a:gd name="connsiteY87" fmla="*/ 1253066 h 2370666"/>
                <a:gd name="connsiteX88" fmla="*/ 660400 w 4775200"/>
                <a:gd name="connsiteY88" fmla="*/ 1303866 h 2370666"/>
                <a:gd name="connsiteX89" fmla="*/ 694266 w 4775200"/>
                <a:gd name="connsiteY89" fmla="*/ 1303866 h 2370666"/>
                <a:gd name="connsiteX90" fmla="*/ 694266 w 4775200"/>
                <a:gd name="connsiteY90" fmla="*/ 1354666 h 2370666"/>
                <a:gd name="connsiteX91" fmla="*/ 719666 w 4775200"/>
                <a:gd name="connsiteY91" fmla="*/ 1354666 h 2370666"/>
                <a:gd name="connsiteX92" fmla="*/ 719666 w 4775200"/>
                <a:gd name="connsiteY92" fmla="*/ 1409699 h 2370666"/>
                <a:gd name="connsiteX93" fmla="*/ 736071 w 4775200"/>
                <a:gd name="connsiteY93" fmla="*/ 1409699 h 2370666"/>
                <a:gd name="connsiteX94" fmla="*/ 736070 w 4775200"/>
                <a:gd name="connsiteY94" fmla="*/ 1480607 h 2370666"/>
                <a:gd name="connsiteX95" fmla="*/ 783166 w 4775200"/>
                <a:gd name="connsiteY95" fmla="*/ 1477432 h 2370666"/>
                <a:gd name="connsiteX96" fmla="*/ 783166 w 4775200"/>
                <a:gd name="connsiteY96" fmla="*/ 1667932 h 2370666"/>
                <a:gd name="connsiteX97" fmla="*/ 855133 w 4775200"/>
                <a:gd name="connsiteY97" fmla="*/ 1667932 h 2370666"/>
                <a:gd name="connsiteX98" fmla="*/ 855133 w 4775200"/>
                <a:gd name="connsiteY98" fmla="*/ 1761066 h 2370666"/>
                <a:gd name="connsiteX99" fmla="*/ 910166 w 4775200"/>
                <a:gd name="connsiteY99" fmla="*/ 1761066 h 2370666"/>
                <a:gd name="connsiteX100" fmla="*/ 910166 w 4775200"/>
                <a:gd name="connsiteY100" fmla="*/ 1824566 h 2370666"/>
                <a:gd name="connsiteX101" fmla="*/ 931333 w 4775200"/>
                <a:gd name="connsiteY101" fmla="*/ 1824566 h 2370666"/>
                <a:gd name="connsiteX102" fmla="*/ 931333 w 4775200"/>
                <a:gd name="connsiteY102" fmla="*/ 1880657 h 2370666"/>
                <a:gd name="connsiteX103" fmla="*/ 1021820 w 4775200"/>
                <a:gd name="connsiteY103" fmla="*/ 1877482 h 2370666"/>
                <a:gd name="connsiteX104" fmla="*/ 1020233 w 4775200"/>
                <a:gd name="connsiteY104" fmla="*/ 1926166 h 2370666"/>
                <a:gd name="connsiteX105" fmla="*/ 1045633 w 4775200"/>
                <a:gd name="connsiteY105" fmla="*/ 1926166 h 2370666"/>
                <a:gd name="connsiteX106" fmla="*/ 1045633 w 4775200"/>
                <a:gd name="connsiteY106" fmla="*/ 1981199 h 2370666"/>
                <a:gd name="connsiteX107" fmla="*/ 1130300 w 4775200"/>
                <a:gd name="connsiteY107" fmla="*/ 1981199 h 2370666"/>
                <a:gd name="connsiteX108" fmla="*/ 1130300 w 4775200"/>
                <a:gd name="connsiteY108" fmla="*/ 2031999 h 2370666"/>
                <a:gd name="connsiteX109" fmla="*/ 1648352 w 4775200"/>
                <a:gd name="connsiteY109" fmla="*/ 2033586 h 2370666"/>
                <a:gd name="connsiteX110" fmla="*/ 1645179 w 4775200"/>
                <a:gd name="connsiteY110" fmla="*/ 2095499 h 2370666"/>
                <a:gd name="connsiteX111" fmla="*/ 1938866 w 4775200"/>
                <a:gd name="connsiteY111" fmla="*/ 2095499 h 2370666"/>
                <a:gd name="connsiteX112" fmla="*/ 1938866 w 4775200"/>
                <a:gd name="connsiteY112" fmla="*/ 2150532 h 2370666"/>
                <a:gd name="connsiteX113" fmla="*/ 1998133 w 4775200"/>
                <a:gd name="connsiteY113" fmla="*/ 2150532 h 2370666"/>
                <a:gd name="connsiteX114" fmla="*/ 1998133 w 4775200"/>
                <a:gd name="connsiteY114" fmla="*/ 2201332 h 2370666"/>
                <a:gd name="connsiteX115" fmla="*/ 2053166 w 4775200"/>
                <a:gd name="connsiteY115" fmla="*/ 2201332 h 2370666"/>
                <a:gd name="connsiteX116" fmla="*/ 2053166 w 4775200"/>
                <a:gd name="connsiteY116" fmla="*/ 2256366 h 2370666"/>
                <a:gd name="connsiteX117" fmla="*/ 2527300 w 4775200"/>
                <a:gd name="connsiteY117" fmla="*/ 2256366 h 2370666"/>
                <a:gd name="connsiteX118" fmla="*/ 2527300 w 4775200"/>
                <a:gd name="connsiteY118" fmla="*/ 2341032 h 2370666"/>
                <a:gd name="connsiteX119" fmla="*/ 2878666 w 4775200"/>
                <a:gd name="connsiteY119" fmla="*/ 2341032 h 2370666"/>
                <a:gd name="connsiteX120" fmla="*/ 2878666 w 4775200"/>
                <a:gd name="connsiteY120" fmla="*/ 2370666 h 2370666"/>
                <a:gd name="connsiteX121" fmla="*/ 4775200 w 4775200"/>
                <a:gd name="connsiteY121" fmla="*/ 2370666 h 2370666"/>
                <a:gd name="connsiteX122" fmla="*/ 4770966 w 4775200"/>
                <a:gd name="connsiteY122" fmla="*/ 1782232 h 2370666"/>
                <a:gd name="connsiteX0" fmla="*/ 4770966 w 4775200"/>
                <a:gd name="connsiteY0" fmla="*/ 1782232 h 2370666"/>
                <a:gd name="connsiteX1" fmla="*/ 2890837 w 4775200"/>
                <a:gd name="connsiteY1" fmla="*/ 1785407 h 2370666"/>
                <a:gd name="connsiteX2" fmla="*/ 2890308 w 4775200"/>
                <a:gd name="connsiteY2" fmla="*/ 1727199 h 2370666"/>
                <a:gd name="connsiteX3" fmla="*/ 2868083 w 4775200"/>
                <a:gd name="connsiteY3" fmla="*/ 1704974 h 2370666"/>
                <a:gd name="connsiteX4" fmla="*/ 2870200 w 4775200"/>
                <a:gd name="connsiteY4" fmla="*/ 1621366 h 2370666"/>
                <a:gd name="connsiteX5" fmla="*/ 2514600 w 4775200"/>
                <a:gd name="connsiteY5" fmla="*/ 1621366 h 2370666"/>
                <a:gd name="connsiteX6" fmla="*/ 2514600 w 4775200"/>
                <a:gd name="connsiteY6" fmla="*/ 1549399 h 2370666"/>
                <a:gd name="connsiteX7" fmla="*/ 2044700 w 4775200"/>
                <a:gd name="connsiteY7" fmla="*/ 1549399 h 2370666"/>
                <a:gd name="connsiteX8" fmla="*/ 2044700 w 4775200"/>
                <a:gd name="connsiteY8" fmla="*/ 1490132 h 2370666"/>
                <a:gd name="connsiteX9" fmla="*/ 1998133 w 4775200"/>
                <a:gd name="connsiteY9" fmla="*/ 1490132 h 2370666"/>
                <a:gd name="connsiteX10" fmla="*/ 1998133 w 4775200"/>
                <a:gd name="connsiteY10" fmla="*/ 1418166 h 2370666"/>
                <a:gd name="connsiteX11" fmla="*/ 1913466 w 4775200"/>
                <a:gd name="connsiteY11" fmla="*/ 1418166 h 2370666"/>
                <a:gd name="connsiteX12" fmla="*/ 1913466 w 4775200"/>
                <a:gd name="connsiteY12" fmla="*/ 1346199 h 2370666"/>
                <a:gd name="connsiteX13" fmla="*/ 1651000 w 4775200"/>
                <a:gd name="connsiteY13" fmla="*/ 1346199 h 2370666"/>
                <a:gd name="connsiteX14" fmla="*/ 1651000 w 4775200"/>
                <a:gd name="connsiteY14" fmla="*/ 1286932 h 2370666"/>
                <a:gd name="connsiteX15" fmla="*/ 1130300 w 4775200"/>
                <a:gd name="connsiteY15" fmla="*/ 1286932 h 2370666"/>
                <a:gd name="connsiteX16" fmla="*/ 1130300 w 4775200"/>
                <a:gd name="connsiteY16" fmla="*/ 1223432 h 2370666"/>
                <a:gd name="connsiteX17" fmla="*/ 1041400 w 4775200"/>
                <a:gd name="connsiteY17" fmla="*/ 1223432 h 2370666"/>
                <a:gd name="connsiteX18" fmla="*/ 1041400 w 4775200"/>
                <a:gd name="connsiteY18" fmla="*/ 1172632 h 2370666"/>
                <a:gd name="connsiteX19" fmla="*/ 1007533 w 4775200"/>
                <a:gd name="connsiteY19" fmla="*/ 1172632 h 2370666"/>
                <a:gd name="connsiteX20" fmla="*/ 1007533 w 4775200"/>
                <a:gd name="connsiteY20" fmla="*/ 1113366 h 2370666"/>
                <a:gd name="connsiteX21" fmla="*/ 918633 w 4775200"/>
                <a:gd name="connsiteY21" fmla="*/ 1113366 h 2370666"/>
                <a:gd name="connsiteX22" fmla="*/ 918633 w 4775200"/>
                <a:gd name="connsiteY22" fmla="*/ 1049866 h 2370666"/>
                <a:gd name="connsiteX23" fmla="*/ 901700 w 4775200"/>
                <a:gd name="connsiteY23" fmla="*/ 1049866 h 2370666"/>
                <a:gd name="connsiteX24" fmla="*/ 901700 w 4775200"/>
                <a:gd name="connsiteY24" fmla="*/ 999066 h 2370666"/>
                <a:gd name="connsiteX25" fmla="*/ 850900 w 4775200"/>
                <a:gd name="connsiteY25" fmla="*/ 999066 h 2370666"/>
                <a:gd name="connsiteX26" fmla="*/ 850900 w 4775200"/>
                <a:gd name="connsiteY26" fmla="*/ 948266 h 2370666"/>
                <a:gd name="connsiteX27" fmla="*/ 842433 w 4775200"/>
                <a:gd name="connsiteY27" fmla="*/ 948266 h 2370666"/>
                <a:gd name="connsiteX28" fmla="*/ 842433 w 4775200"/>
                <a:gd name="connsiteY28" fmla="*/ 893232 h 2370666"/>
                <a:gd name="connsiteX29" fmla="*/ 778933 w 4775200"/>
                <a:gd name="connsiteY29" fmla="*/ 893232 h 2370666"/>
                <a:gd name="connsiteX30" fmla="*/ 778933 w 4775200"/>
                <a:gd name="connsiteY30" fmla="*/ 728132 h 2370666"/>
                <a:gd name="connsiteX31" fmla="*/ 723900 w 4775200"/>
                <a:gd name="connsiteY31" fmla="*/ 728132 h 2370666"/>
                <a:gd name="connsiteX32" fmla="*/ 723900 w 4775200"/>
                <a:gd name="connsiteY32" fmla="*/ 694266 h 2370666"/>
                <a:gd name="connsiteX33" fmla="*/ 702733 w 4775200"/>
                <a:gd name="connsiteY33" fmla="*/ 694266 h 2370666"/>
                <a:gd name="connsiteX34" fmla="*/ 702733 w 4775200"/>
                <a:gd name="connsiteY34" fmla="*/ 630766 h 2370666"/>
                <a:gd name="connsiteX35" fmla="*/ 702733 w 4775200"/>
                <a:gd name="connsiteY35" fmla="*/ 630766 h 2370666"/>
                <a:gd name="connsiteX36" fmla="*/ 702733 w 4775200"/>
                <a:gd name="connsiteY36" fmla="*/ 601132 h 2370666"/>
                <a:gd name="connsiteX37" fmla="*/ 643466 w 4775200"/>
                <a:gd name="connsiteY37" fmla="*/ 601132 h 2370666"/>
                <a:gd name="connsiteX38" fmla="*/ 643466 w 4775200"/>
                <a:gd name="connsiteY38" fmla="*/ 537632 h 2370666"/>
                <a:gd name="connsiteX39" fmla="*/ 643466 w 4775200"/>
                <a:gd name="connsiteY39" fmla="*/ 537632 h 2370666"/>
                <a:gd name="connsiteX40" fmla="*/ 622300 w 4775200"/>
                <a:gd name="connsiteY40" fmla="*/ 516466 h 2370666"/>
                <a:gd name="connsiteX41" fmla="*/ 579966 w 4775200"/>
                <a:gd name="connsiteY41" fmla="*/ 516466 h 2370666"/>
                <a:gd name="connsiteX42" fmla="*/ 579966 w 4775200"/>
                <a:gd name="connsiteY42" fmla="*/ 465666 h 2370666"/>
                <a:gd name="connsiteX43" fmla="*/ 537633 w 4775200"/>
                <a:gd name="connsiteY43" fmla="*/ 465666 h 2370666"/>
                <a:gd name="connsiteX44" fmla="*/ 537633 w 4775200"/>
                <a:gd name="connsiteY44" fmla="*/ 406399 h 2370666"/>
                <a:gd name="connsiteX45" fmla="*/ 465666 w 4775200"/>
                <a:gd name="connsiteY45" fmla="*/ 406399 h 2370666"/>
                <a:gd name="connsiteX46" fmla="*/ 465666 w 4775200"/>
                <a:gd name="connsiteY46" fmla="*/ 321732 h 2370666"/>
                <a:gd name="connsiteX47" fmla="*/ 431800 w 4775200"/>
                <a:gd name="connsiteY47" fmla="*/ 321732 h 2370666"/>
                <a:gd name="connsiteX48" fmla="*/ 431800 w 4775200"/>
                <a:gd name="connsiteY48" fmla="*/ 249766 h 2370666"/>
                <a:gd name="connsiteX49" fmla="*/ 359833 w 4775200"/>
                <a:gd name="connsiteY49" fmla="*/ 249766 h 2370666"/>
                <a:gd name="connsiteX50" fmla="*/ 359833 w 4775200"/>
                <a:gd name="connsiteY50" fmla="*/ 160866 h 2370666"/>
                <a:gd name="connsiteX51" fmla="*/ 300566 w 4775200"/>
                <a:gd name="connsiteY51" fmla="*/ 160866 h 2370666"/>
                <a:gd name="connsiteX52" fmla="*/ 300566 w 4775200"/>
                <a:gd name="connsiteY52" fmla="*/ 33866 h 2370666"/>
                <a:gd name="connsiteX53" fmla="*/ 258233 w 4775200"/>
                <a:gd name="connsiteY53" fmla="*/ 33866 h 2370666"/>
                <a:gd name="connsiteX54" fmla="*/ 258233 w 4775200"/>
                <a:gd name="connsiteY54" fmla="*/ 21166 h 2370666"/>
                <a:gd name="connsiteX55" fmla="*/ 148166 w 4775200"/>
                <a:gd name="connsiteY55" fmla="*/ 21166 h 2370666"/>
                <a:gd name="connsiteX56" fmla="*/ 127000 w 4775200"/>
                <a:gd name="connsiteY56" fmla="*/ 0 h 2370666"/>
                <a:gd name="connsiteX57" fmla="*/ 0 w 4775200"/>
                <a:gd name="connsiteY57" fmla="*/ 0 h 2370666"/>
                <a:gd name="connsiteX58" fmla="*/ 21166 w 4775200"/>
                <a:gd name="connsiteY58" fmla="*/ 21166 h 2370666"/>
                <a:gd name="connsiteX59" fmla="*/ 42332 w 4775200"/>
                <a:gd name="connsiteY59" fmla="*/ 42332 h 2370666"/>
                <a:gd name="connsiteX60" fmla="*/ 42332 w 4775200"/>
                <a:gd name="connsiteY60" fmla="*/ 114299 h 2370666"/>
                <a:gd name="connsiteX61" fmla="*/ 76200 w 4775200"/>
                <a:gd name="connsiteY61" fmla="*/ 114299 h 2370666"/>
                <a:gd name="connsiteX62" fmla="*/ 76200 w 4775200"/>
                <a:gd name="connsiteY62" fmla="*/ 165099 h 2370666"/>
                <a:gd name="connsiteX63" fmla="*/ 84667 w 4775200"/>
                <a:gd name="connsiteY63" fmla="*/ 173566 h 2370666"/>
                <a:gd name="connsiteX64" fmla="*/ 84667 w 4775200"/>
                <a:gd name="connsiteY64" fmla="*/ 296332 h 2370666"/>
                <a:gd name="connsiteX65" fmla="*/ 194733 w 4775200"/>
                <a:gd name="connsiteY65" fmla="*/ 296332 h 2370666"/>
                <a:gd name="connsiteX66" fmla="*/ 194733 w 4775200"/>
                <a:gd name="connsiteY66" fmla="*/ 351366 h 2370666"/>
                <a:gd name="connsiteX67" fmla="*/ 283633 w 4775200"/>
                <a:gd name="connsiteY67" fmla="*/ 351366 h 2370666"/>
                <a:gd name="connsiteX68" fmla="*/ 283633 w 4775200"/>
                <a:gd name="connsiteY68" fmla="*/ 419099 h 2370666"/>
                <a:gd name="connsiteX69" fmla="*/ 300566 w 4775200"/>
                <a:gd name="connsiteY69" fmla="*/ 419099 h 2370666"/>
                <a:gd name="connsiteX70" fmla="*/ 300566 w 4775200"/>
                <a:gd name="connsiteY70" fmla="*/ 499532 h 2370666"/>
                <a:gd name="connsiteX71" fmla="*/ 309033 w 4775200"/>
                <a:gd name="connsiteY71" fmla="*/ 507999 h 2370666"/>
                <a:gd name="connsiteX72" fmla="*/ 309033 w 4775200"/>
                <a:gd name="connsiteY72" fmla="*/ 567266 h 2370666"/>
                <a:gd name="connsiteX73" fmla="*/ 309033 w 4775200"/>
                <a:gd name="connsiteY73" fmla="*/ 567266 h 2370666"/>
                <a:gd name="connsiteX74" fmla="*/ 309033 w 4775200"/>
                <a:gd name="connsiteY74" fmla="*/ 639232 h 2370666"/>
                <a:gd name="connsiteX75" fmla="*/ 364066 w 4775200"/>
                <a:gd name="connsiteY75" fmla="*/ 639232 h 2370666"/>
                <a:gd name="connsiteX76" fmla="*/ 364066 w 4775200"/>
                <a:gd name="connsiteY76" fmla="*/ 838199 h 2370666"/>
                <a:gd name="connsiteX77" fmla="*/ 423333 w 4775200"/>
                <a:gd name="connsiteY77" fmla="*/ 838199 h 2370666"/>
                <a:gd name="connsiteX78" fmla="*/ 423333 w 4775200"/>
                <a:gd name="connsiteY78" fmla="*/ 947206 h 2370666"/>
                <a:gd name="connsiteX79" fmla="*/ 484716 w 4775200"/>
                <a:gd name="connsiteY79" fmla="*/ 948794 h 2370666"/>
                <a:gd name="connsiteX80" fmla="*/ 478366 w 4775200"/>
                <a:gd name="connsiteY80" fmla="*/ 1065211 h 2370666"/>
                <a:gd name="connsiteX81" fmla="*/ 550333 w 4775200"/>
                <a:gd name="connsiteY81" fmla="*/ 1068387 h 2370666"/>
                <a:gd name="connsiteX82" fmla="*/ 550333 w 4775200"/>
                <a:gd name="connsiteY82" fmla="*/ 1121832 h 2370666"/>
                <a:gd name="connsiteX83" fmla="*/ 592137 w 4775200"/>
                <a:gd name="connsiteY83" fmla="*/ 1120244 h 2370666"/>
                <a:gd name="connsiteX84" fmla="*/ 590550 w 4775200"/>
                <a:gd name="connsiteY84" fmla="*/ 1181099 h 2370666"/>
                <a:gd name="connsiteX85" fmla="*/ 630766 w 4775200"/>
                <a:gd name="connsiteY85" fmla="*/ 1181099 h 2370666"/>
                <a:gd name="connsiteX86" fmla="*/ 630766 w 4775200"/>
                <a:gd name="connsiteY86" fmla="*/ 1253066 h 2370666"/>
                <a:gd name="connsiteX87" fmla="*/ 660400 w 4775200"/>
                <a:gd name="connsiteY87" fmla="*/ 1253066 h 2370666"/>
                <a:gd name="connsiteX88" fmla="*/ 660400 w 4775200"/>
                <a:gd name="connsiteY88" fmla="*/ 1303866 h 2370666"/>
                <a:gd name="connsiteX89" fmla="*/ 694266 w 4775200"/>
                <a:gd name="connsiteY89" fmla="*/ 1303866 h 2370666"/>
                <a:gd name="connsiteX90" fmla="*/ 694266 w 4775200"/>
                <a:gd name="connsiteY90" fmla="*/ 1354666 h 2370666"/>
                <a:gd name="connsiteX91" fmla="*/ 719666 w 4775200"/>
                <a:gd name="connsiteY91" fmla="*/ 1354666 h 2370666"/>
                <a:gd name="connsiteX92" fmla="*/ 719666 w 4775200"/>
                <a:gd name="connsiteY92" fmla="*/ 1409699 h 2370666"/>
                <a:gd name="connsiteX93" fmla="*/ 736071 w 4775200"/>
                <a:gd name="connsiteY93" fmla="*/ 1409699 h 2370666"/>
                <a:gd name="connsiteX94" fmla="*/ 736070 w 4775200"/>
                <a:gd name="connsiteY94" fmla="*/ 1480607 h 2370666"/>
                <a:gd name="connsiteX95" fmla="*/ 783166 w 4775200"/>
                <a:gd name="connsiteY95" fmla="*/ 1477432 h 2370666"/>
                <a:gd name="connsiteX96" fmla="*/ 783166 w 4775200"/>
                <a:gd name="connsiteY96" fmla="*/ 1667932 h 2370666"/>
                <a:gd name="connsiteX97" fmla="*/ 855133 w 4775200"/>
                <a:gd name="connsiteY97" fmla="*/ 1667932 h 2370666"/>
                <a:gd name="connsiteX98" fmla="*/ 855133 w 4775200"/>
                <a:gd name="connsiteY98" fmla="*/ 1761066 h 2370666"/>
                <a:gd name="connsiteX99" fmla="*/ 910166 w 4775200"/>
                <a:gd name="connsiteY99" fmla="*/ 1761066 h 2370666"/>
                <a:gd name="connsiteX100" fmla="*/ 910166 w 4775200"/>
                <a:gd name="connsiteY100" fmla="*/ 1824566 h 2370666"/>
                <a:gd name="connsiteX101" fmla="*/ 931333 w 4775200"/>
                <a:gd name="connsiteY101" fmla="*/ 1824566 h 2370666"/>
                <a:gd name="connsiteX102" fmla="*/ 931333 w 4775200"/>
                <a:gd name="connsiteY102" fmla="*/ 1880657 h 2370666"/>
                <a:gd name="connsiteX103" fmla="*/ 1021820 w 4775200"/>
                <a:gd name="connsiteY103" fmla="*/ 1877482 h 2370666"/>
                <a:gd name="connsiteX104" fmla="*/ 1020233 w 4775200"/>
                <a:gd name="connsiteY104" fmla="*/ 1926166 h 2370666"/>
                <a:gd name="connsiteX105" fmla="*/ 1045633 w 4775200"/>
                <a:gd name="connsiteY105" fmla="*/ 1926166 h 2370666"/>
                <a:gd name="connsiteX106" fmla="*/ 1045633 w 4775200"/>
                <a:gd name="connsiteY106" fmla="*/ 1981199 h 2370666"/>
                <a:gd name="connsiteX107" fmla="*/ 1130300 w 4775200"/>
                <a:gd name="connsiteY107" fmla="*/ 1981199 h 2370666"/>
                <a:gd name="connsiteX108" fmla="*/ 1130300 w 4775200"/>
                <a:gd name="connsiteY108" fmla="*/ 2031999 h 2370666"/>
                <a:gd name="connsiteX109" fmla="*/ 1648352 w 4775200"/>
                <a:gd name="connsiteY109" fmla="*/ 2033586 h 2370666"/>
                <a:gd name="connsiteX110" fmla="*/ 1645179 w 4775200"/>
                <a:gd name="connsiteY110" fmla="*/ 2095499 h 2370666"/>
                <a:gd name="connsiteX111" fmla="*/ 1938866 w 4775200"/>
                <a:gd name="connsiteY111" fmla="*/ 2095499 h 2370666"/>
                <a:gd name="connsiteX112" fmla="*/ 1938866 w 4775200"/>
                <a:gd name="connsiteY112" fmla="*/ 2150532 h 2370666"/>
                <a:gd name="connsiteX113" fmla="*/ 1998133 w 4775200"/>
                <a:gd name="connsiteY113" fmla="*/ 2150532 h 2370666"/>
                <a:gd name="connsiteX114" fmla="*/ 1998133 w 4775200"/>
                <a:gd name="connsiteY114" fmla="*/ 2201332 h 2370666"/>
                <a:gd name="connsiteX115" fmla="*/ 2053166 w 4775200"/>
                <a:gd name="connsiteY115" fmla="*/ 2201332 h 2370666"/>
                <a:gd name="connsiteX116" fmla="*/ 2053166 w 4775200"/>
                <a:gd name="connsiteY116" fmla="*/ 2256366 h 2370666"/>
                <a:gd name="connsiteX117" fmla="*/ 2527300 w 4775200"/>
                <a:gd name="connsiteY117" fmla="*/ 2256366 h 2370666"/>
                <a:gd name="connsiteX118" fmla="*/ 2527300 w 4775200"/>
                <a:gd name="connsiteY118" fmla="*/ 2341032 h 2370666"/>
                <a:gd name="connsiteX119" fmla="*/ 2878666 w 4775200"/>
                <a:gd name="connsiteY119" fmla="*/ 2341032 h 2370666"/>
                <a:gd name="connsiteX120" fmla="*/ 2878666 w 4775200"/>
                <a:gd name="connsiteY120" fmla="*/ 2370666 h 2370666"/>
                <a:gd name="connsiteX121" fmla="*/ 4775200 w 4775200"/>
                <a:gd name="connsiteY121" fmla="*/ 2370666 h 2370666"/>
                <a:gd name="connsiteX122" fmla="*/ 4770966 w 4775200"/>
                <a:gd name="connsiteY122" fmla="*/ 1782232 h 2370666"/>
                <a:gd name="connsiteX0" fmla="*/ 4770966 w 4775200"/>
                <a:gd name="connsiteY0" fmla="*/ 1782232 h 2454803"/>
                <a:gd name="connsiteX1" fmla="*/ 2890837 w 4775200"/>
                <a:gd name="connsiteY1" fmla="*/ 1785407 h 2454803"/>
                <a:gd name="connsiteX2" fmla="*/ 2890308 w 4775200"/>
                <a:gd name="connsiteY2" fmla="*/ 1727199 h 2454803"/>
                <a:gd name="connsiteX3" fmla="*/ 2868083 w 4775200"/>
                <a:gd name="connsiteY3" fmla="*/ 1704974 h 2454803"/>
                <a:gd name="connsiteX4" fmla="*/ 2870200 w 4775200"/>
                <a:gd name="connsiteY4" fmla="*/ 1621366 h 2454803"/>
                <a:gd name="connsiteX5" fmla="*/ 2514600 w 4775200"/>
                <a:gd name="connsiteY5" fmla="*/ 1621366 h 2454803"/>
                <a:gd name="connsiteX6" fmla="*/ 2514600 w 4775200"/>
                <a:gd name="connsiteY6" fmla="*/ 1549399 h 2454803"/>
                <a:gd name="connsiteX7" fmla="*/ 2044700 w 4775200"/>
                <a:gd name="connsiteY7" fmla="*/ 1549399 h 2454803"/>
                <a:gd name="connsiteX8" fmla="*/ 2044700 w 4775200"/>
                <a:gd name="connsiteY8" fmla="*/ 1490132 h 2454803"/>
                <a:gd name="connsiteX9" fmla="*/ 1998133 w 4775200"/>
                <a:gd name="connsiteY9" fmla="*/ 1490132 h 2454803"/>
                <a:gd name="connsiteX10" fmla="*/ 1998133 w 4775200"/>
                <a:gd name="connsiteY10" fmla="*/ 1418166 h 2454803"/>
                <a:gd name="connsiteX11" fmla="*/ 1913466 w 4775200"/>
                <a:gd name="connsiteY11" fmla="*/ 1418166 h 2454803"/>
                <a:gd name="connsiteX12" fmla="*/ 1913466 w 4775200"/>
                <a:gd name="connsiteY12" fmla="*/ 1346199 h 2454803"/>
                <a:gd name="connsiteX13" fmla="*/ 1651000 w 4775200"/>
                <a:gd name="connsiteY13" fmla="*/ 1346199 h 2454803"/>
                <a:gd name="connsiteX14" fmla="*/ 1651000 w 4775200"/>
                <a:gd name="connsiteY14" fmla="*/ 1286932 h 2454803"/>
                <a:gd name="connsiteX15" fmla="*/ 1130300 w 4775200"/>
                <a:gd name="connsiteY15" fmla="*/ 1286932 h 2454803"/>
                <a:gd name="connsiteX16" fmla="*/ 1130300 w 4775200"/>
                <a:gd name="connsiteY16" fmla="*/ 1223432 h 2454803"/>
                <a:gd name="connsiteX17" fmla="*/ 1041400 w 4775200"/>
                <a:gd name="connsiteY17" fmla="*/ 1223432 h 2454803"/>
                <a:gd name="connsiteX18" fmla="*/ 1041400 w 4775200"/>
                <a:gd name="connsiteY18" fmla="*/ 1172632 h 2454803"/>
                <a:gd name="connsiteX19" fmla="*/ 1007533 w 4775200"/>
                <a:gd name="connsiteY19" fmla="*/ 1172632 h 2454803"/>
                <a:gd name="connsiteX20" fmla="*/ 1007533 w 4775200"/>
                <a:gd name="connsiteY20" fmla="*/ 1113366 h 2454803"/>
                <a:gd name="connsiteX21" fmla="*/ 918633 w 4775200"/>
                <a:gd name="connsiteY21" fmla="*/ 1113366 h 2454803"/>
                <a:gd name="connsiteX22" fmla="*/ 918633 w 4775200"/>
                <a:gd name="connsiteY22" fmla="*/ 1049866 h 2454803"/>
                <a:gd name="connsiteX23" fmla="*/ 901700 w 4775200"/>
                <a:gd name="connsiteY23" fmla="*/ 1049866 h 2454803"/>
                <a:gd name="connsiteX24" fmla="*/ 901700 w 4775200"/>
                <a:gd name="connsiteY24" fmla="*/ 999066 h 2454803"/>
                <a:gd name="connsiteX25" fmla="*/ 850900 w 4775200"/>
                <a:gd name="connsiteY25" fmla="*/ 999066 h 2454803"/>
                <a:gd name="connsiteX26" fmla="*/ 850900 w 4775200"/>
                <a:gd name="connsiteY26" fmla="*/ 948266 h 2454803"/>
                <a:gd name="connsiteX27" fmla="*/ 842433 w 4775200"/>
                <a:gd name="connsiteY27" fmla="*/ 948266 h 2454803"/>
                <a:gd name="connsiteX28" fmla="*/ 842433 w 4775200"/>
                <a:gd name="connsiteY28" fmla="*/ 893232 h 2454803"/>
                <a:gd name="connsiteX29" fmla="*/ 778933 w 4775200"/>
                <a:gd name="connsiteY29" fmla="*/ 893232 h 2454803"/>
                <a:gd name="connsiteX30" fmla="*/ 778933 w 4775200"/>
                <a:gd name="connsiteY30" fmla="*/ 728132 h 2454803"/>
                <a:gd name="connsiteX31" fmla="*/ 723900 w 4775200"/>
                <a:gd name="connsiteY31" fmla="*/ 728132 h 2454803"/>
                <a:gd name="connsiteX32" fmla="*/ 723900 w 4775200"/>
                <a:gd name="connsiteY32" fmla="*/ 694266 h 2454803"/>
                <a:gd name="connsiteX33" fmla="*/ 702733 w 4775200"/>
                <a:gd name="connsiteY33" fmla="*/ 694266 h 2454803"/>
                <a:gd name="connsiteX34" fmla="*/ 702733 w 4775200"/>
                <a:gd name="connsiteY34" fmla="*/ 630766 h 2454803"/>
                <a:gd name="connsiteX35" fmla="*/ 702733 w 4775200"/>
                <a:gd name="connsiteY35" fmla="*/ 630766 h 2454803"/>
                <a:gd name="connsiteX36" fmla="*/ 702733 w 4775200"/>
                <a:gd name="connsiteY36" fmla="*/ 601132 h 2454803"/>
                <a:gd name="connsiteX37" fmla="*/ 643466 w 4775200"/>
                <a:gd name="connsiteY37" fmla="*/ 601132 h 2454803"/>
                <a:gd name="connsiteX38" fmla="*/ 643466 w 4775200"/>
                <a:gd name="connsiteY38" fmla="*/ 537632 h 2454803"/>
                <a:gd name="connsiteX39" fmla="*/ 643466 w 4775200"/>
                <a:gd name="connsiteY39" fmla="*/ 537632 h 2454803"/>
                <a:gd name="connsiteX40" fmla="*/ 622300 w 4775200"/>
                <a:gd name="connsiteY40" fmla="*/ 516466 h 2454803"/>
                <a:gd name="connsiteX41" fmla="*/ 579966 w 4775200"/>
                <a:gd name="connsiteY41" fmla="*/ 516466 h 2454803"/>
                <a:gd name="connsiteX42" fmla="*/ 579966 w 4775200"/>
                <a:gd name="connsiteY42" fmla="*/ 465666 h 2454803"/>
                <a:gd name="connsiteX43" fmla="*/ 537633 w 4775200"/>
                <a:gd name="connsiteY43" fmla="*/ 465666 h 2454803"/>
                <a:gd name="connsiteX44" fmla="*/ 537633 w 4775200"/>
                <a:gd name="connsiteY44" fmla="*/ 406399 h 2454803"/>
                <a:gd name="connsiteX45" fmla="*/ 465666 w 4775200"/>
                <a:gd name="connsiteY45" fmla="*/ 406399 h 2454803"/>
                <a:gd name="connsiteX46" fmla="*/ 465666 w 4775200"/>
                <a:gd name="connsiteY46" fmla="*/ 321732 h 2454803"/>
                <a:gd name="connsiteX47" fmla="*/ 431800 w 4775200"/>
                <a:gd name="connsiteY47" fmla="*/ 321732 h 2454803"/>
                <a:gd name="connsiteX48" fmla="*/ 431800 w 4775200"/>
                <a:gd name="connsiteY48" fmla="*/ 249766 h 2454803"/>
                <a:gd name="connsiteX49" fmla="*/ 359833 w 4775200"/>
                <a:gd name="connsiteY49" fmla="*/ 249766 h 2454803"/>
                <a:gd name="connsiteX50" fmla="*/ 359833 w 4775200"/>
                <a:gd name="connsiteY50" fmla="*/ 160866 h 2454803"/>
                <a:gd name="connsiteX51" fmla="*/ 300566 w 4775200"/>
                <a:gd name="connsiteY51" fmla="*/ 160866 h 2454803"/>
                <a:gd name="connsiteX52" fmla="*/ 300566 w 4775200"/>
                <a:gd name="connsiteY52" fmla="*/ 33866 h 2454803"/>
                <a:gd name="connsiteX53" fmla="*/ 258233 w 4775200"/>
                <a:gd name="connsiteY53" fmla="*/ 33866 h 2454803"/>
                <a:gd name="connsiteX54" fmla="*/ 258233 w 4775200"/>
                <a:gd name="connsiteY54" fmla="*/ 21166 h 2454803"/>
                <a:gd name="connsiteX55" fmla="*/ 148166 w 4775200"/>
                <a:gd name="connsiteY55" fmla="*/ 21166 h 2454803"/>
                <a:gd name="connsiteX56" fmla="*/ 127000 w 4775200"/>
                <a:gd name="connsiteY56" fmla="*/ 0 h 2454803"/>
                <a:gd name="connsiteX57" fmla="*/ 0 w 4775200"/>
                <a:gd name="connsiteY57" fmla="*/ 0 h 2454803"/>
                <a:gd name="connsiteX58" fmla="*/ 21166 w 4775200"/>
                <a:gd name="connsiteY58" fmla="*/ 21166 h 2454803"/>
                <a:gd name="connsiteX59" fmla="*/ 42332 w 4775200"/>
                <a:gd name="connsiteY59" fmla="*/ 42332 h 2454803"/>
                <a:gd name="connsiteX60" fmla="*/ 42332 w 4775200"/>
                <a:gd name="connsiteY60" fmla="*/ 114299 h 2454803"/>
                <a:gd name="connsiteX61" fmla="*/ 76200 w 4775200"/>
                <a:gd name="connsiteY61" fmla="*/ 114299 h 2454803"/>
                <a:gd name="connsiteX62" fmla="*/ 76200 w 4775200"/>
                <a:gd name="connsiteY62" fmla="*/ 165099 h 2454803"/>
                <a:gd name="connsiteX63" fmla="*/ 84667 w 4775200"/>
                <a:gd name="connsiteY63" fmla="*/ 173566 h 2454803"/>
                <a:gd name="connsiteX64" fmla="*/ 84667 w 4775200"/>
                <a:gd name="connsiteY64" fmla="*/ 296332 h 2454803"/>
                <a:gd name="connsiteX65" fmla="*/ 194733 w 4775200"/>
                <a:gd name="connsiteY65" fmla="*/ 296332 h 2454803"/>
                <a:gd name="connsiteX66" fmla="*/ 194733 w 4775200"/>
                <a:gd name="connsiteY66" fmla="*/ 351366 h 2454803"/>
                <a:gd name="connsiteX67" fmla="*/ 283633 w 4775200"/>
                <a:gd name="connsiteY67" fmla="*/ 351366 h 2454803"/>
                <a:gd name="connsiteX68" fmla="*/ 283633 w 4775200"/>
                <a:gd name="connsiteY68" fmla="*/ 419099 h 2454803"/>
                <a:gd name="connsiteX69" fmla="*/ 300566 w 4775200"/>
                <a:gd name="connsiteY69" fmla="*/ 419099 h 2454803"/>
                <a:gd name="connsiteX70" fmla="*/ 300566 w 4775200"/>
                <a:gd name="connsiteY70" fmla="*/ 499532 h 2454803"/>
                <a:gd name="connsiteX71" fmla="*/ 309033 w 4775200"/>
                <a:gd name="connsiteY71" fmla="*/ 507999 h 2454803"/>
                <a:gd name="connsiteX72" fmla="*/ 309033 w 4775200"/>
                <a:gd name="connsiteY72" fmla="*/ 567266 h 2454803"/>
                <a:gd name="connsiteX73" fmla="*/ 309033 w 4775200"/>
                <a:gd name="connsiteY73" fmla="*/ 567266 h 2454803"/>
                <a:gd name="connsiteX74" fmla="*/ 309033 w 4775200"/>
                <a:gd name="connsiteY74" fmla="*/ 639232 h 2454803"/>
                <a:gd name="connsiteX75" fmla="*/ 364066 w 4775200"/>
                <a:gd name="connsiteY75" fmla="*/ 639232 h 2454803"/>
                <a:gd name="connsiteX76" fmla="*/ 364066 w 4775200"/>
                <a:gd name="connsiteY76" fmla="*/ 838199 h 2454803"/>
                <a:gd name="connsiteX77" fmla="*/ 423333 w 4775200"/>
                <a:gd name="connsiteY77" fmla="*/ 838199 h 2454803"/>
                <a:gd name="connsiteX78" fmla="*/ 423333 w 4775200"/>
                <a:gd name="connsiteY78" fmla="*/ 947206 h 2454803"/>
                <a:gd name="connsiteX79" fmla="*/ 484716 w 4775200"/>
                <a:gd name="connsiteY79" fmla="*/ 948794 h 2454803"/>
                <a:gd name="connsiteX80" fmla="*/ 478366 w 4775200"/>
                <a:gd name="connsiteY80" fmla="*/ 1065211 h 2454803"/>
                <a:gd name="connsiteX81" fmla="*/ 550333 w 4775200"/>
                <a:gd name="connsiteY81" fmla="*/ 1068387 h 2454803"/>
                <a:gd name="connsiteX82" fmla="*/ 550333 w 4775200"/>
                <a:gd name="connsiteY82" fmla="*/ 1121832 h 2454803"/>
                <a:gd name="connsiteX83" fmla="*/ 592137 w 4775200"/>
                <a:gd name="connsiteY83" fmla="*/ 1120244 h 2454803"/>
                <a:gd name="connsiteX84" fmla="*/ 590550 w 4775200"/>
                <a:gd name="connsiteY84" fmla="*/ 1181099 h 2454803"/>
                <a:gd name="connsiteX85" fmla="*/ 630766 w 4775200"/>
                <a:gd name="connsiteY85" fmla="*/ 1181099 h 2454803"/>
                <a:gd name="connsiteX86" fmla="*/ 630766 w 4775200"/>
                <a:gd name="connsiteY86" fmla="*/ 1253066 h 2454803"/>
                <a:gd name="connsiteX87" fmla="*/ 660400 w 4775200"/>
                <a:gd name="connsiteY87" fmla="*/ 1253066 h 2454803"/>
                <a:gd name="connsiteX88" fmla="*/ 660400 w 4775200"/>
                <a:gd name="connsiteY88" fmla="*/ 1303866 h 2454803"/>
                <a:gd name="connsiteX89" fmla="*/ 694266 w 4775200"/>
                <a:gd name="connsiteY89" fmla="*/ 1303866 h 2454803"/>
                <a:gd name="connsiteX90" fmla="*/ 694266 w 4775200"/>
                <a:gd name="connsiteY90" fmla="*/ 1354666 h 2454803"/>
                <a:gd name="connsiteX91" fmla="*/ 719666 w 4775200"/>
                <a:gd name="connsiteY91" fmla="*/ 1354666 h 2454803"/>
                <a:gd name="connsiteX92" fmla="*/ 719666 w 4775200"/>
                <a:gd name="connsiteY92" fmla="*/ 1409699 h 2454803"/>
                <a:gd name="connsiteX93" fmla="*/ 736071 w 4775200"/>
                <a:gd name="connsiteY93" fmla="*/ 1409699 h 2454803"/>
                <a:gd name="connsiteX94" fmla="*/ 736070 w 4775200"/>
                <a:gd name="connsiteY94" fmla="*/ 1480607 h 2454803"/>
                <a:gd name="connsiteX95" fmla="*/ 783166 w 4775200"/>
                <a:gd name="connsiteY95" fmla="*/ 1477432 h 2454803"/>
                <a:gd name="connsiteX96" fmla="*/ 783166 w 4775200"/>
                <a:gd name="connsiteY96" fmla="*/ 1667932 h 2454803"/>
                <a:gd name="connsiteX97" fmla="*/ 855133 w 4775200"/>
                <a:gd name="connsiteY97" fmla="*/ 1667932 h 2454803"/>
                <a:gd name="connsiteX98" fmla="*/ 855133 w 4775200"/>
                <a:gd name="connsiteY98" fmla="*/ 1761066 h 2454803"/>
                <a:gd name="connsiteX99" fmla="*/ 910166 w 4775200"/>
                <a:gd name="connsiteY99" fmla="*/ 1761066 h 2454803"/>
                <a:gd name="connsiteX100" fmla="*/ 910166 w 4775200"/>
                <a:gd name="connsiteY100" fmla="*/ 1824566 h 2454803"/>
                <a:gd name="connsiteX101" fmla="*/ 931333 w 4775200"/>
                <a:gd name="connsiteY101" fmla="*/ 1824566 h 2454803"/>
                <a:gd name="connsiteX102" fmla="*/ 931333 w 4775200"/>
                <a:gd name="connsiteY102" fmla="*/ 1880657 h 2454803"/>
                <a:gd name="connsiteX103" fmla="*/ 1021820 w 4775200"/>
                <a:gd name="connsiteY103" fmla="*/ 1877482 h 2454803"/>
                <a:gd name="connsiteX104" fmla="*/ 1020233 w 4775200"/>
                <a:gd name="connsiteY104" fmla="*/ 1926166 h 2454803"/>
                <a:gd name="connsiteX105" fmla="*/ 1045633 w 4775200"/>
                <a:gd name="connsiteY105" fmla="*/ 1926166 h 2454803"/>
                <a:gd name="connsiteX106" fmla="*/ 1045633 w 4775200"/>
                <a:gd name="connsiteY106" fmla="*/ 1981199 h 2454803"/>
                <a:gd name="connsiteX107" fmla="*/ 1130300 w 4775200"/>
                <a:gd name="connsiteY107" fmla="*/ 1981199 h 2454803"/>
                <a:gd name="connsiteX108" fmla="*/ 1130300 w 4775200"/>
                <a:gd name="connsiteY108" fmla="*/ 2031999 h 2454803"/>
                <a:gd name="connsiteX109" fmla="*/ 1648352 w 4775200"/>
                <a:gd name="connsiteY109" fmla="*/ 2033586 h 2454803"/>
                <a:gd name="connsiteX110" fmla="*/ 1645179 w 4775200"/>
                <a:gd name="connsiteY110" fmla="*/ 2095499 h 2454803"/>
                <a:gd name="connsiteX111" fmla="*/ 1938866 w 4775200"/>
                <a:gd name="connsiteY111" fmla="*/ 2095499 h 2454803"/>
                <a:gd name="connsiteX112" fmla="*/ 1938866 w 4775200"/>
                <a:gd name="connsiteY112" fmla="*/ 2150532 h 2454803"/>
                <a:gd name="connsiteX113" fmla="*/ 1998133 w 4775200"/>
                <a:gd name="connsiteY113" fmla="*/ 2150532 h 2454803"/>
                <a:gd name="connsiteX114" fmla="*/ 1998133 w 4775200"/>
                <a:gd name="connsiteY114" fmla="*/ 2201332 h 2454803"/>
                <a:gd name="connsiteX115" fmla="*/ 2053166 w 4775200"/>
                <a:gd name="connsiteY115" fmla="*/ 2201332 h 2454803"/>
                <a:gd name="connsiteX116" fmla="*/ 2053166 w 4775200"/>
                <a:gd name="connsiteY116" fmla="*/ 2256366 h 2454803"/>
                <a:gd name="connsiteX117" fmla="*/ 2527300 w 4775200"/>
                <a:gd name="connsiteY117" fmla="*/ 2256366 h 2454803"/>
                <a:gd name="connsiteX118" fmla="*/ 2527300 w 4775200"/>
                <a:gd name="connsiteY118" fmla="*/ 2341032 h 2454803"/>
                <a:gd name="connsiteX119" fmla="*/ 2878666 w 4775200"/>
                <a:gd name="connsiteY119" fmla="*/ 2341032 h 2454803"/>
                <a:gd name="connsiteX120" fmla="*/ 2891366 w 4775200"/>
                <a:gd name="connsiteY120" fmla="*/ 2454803 h 2454803"/>
                <a:gd name="connsiteX121" fmla="*/ 4775200 w 4775200"/>
                <a:gd name="connsiteY121" fmla="*/ 2370666 h 2454803"/>
                <a:gd name="connsiteX122" fmla="*/ 4770966 w 4775200"/>
                <a:gd name="connsiteY122" fmla="*/ 1782232 h 2454803"/>
                <a:gd name="connsiteX0" fmla="*/ 4770966 w 4775200"/>
                <a:gd name="connsiteY0" fmla="*/ 1782232 h 2454803"/>
                <a:gd name="connsiteX1" fmla="*/ 2890837 w 4775200"/>
                <a:gd name="connsiteY1" fmla="*/ 1785407 h 2454803"/>
                <a:gd name="connsiteX2" fmla="*/ 2890308 w 4775200"/>
                <a:gd name="connsiteY2" fmla="*/ 1727199 h 2454803"/>
                <a:gd name="connsiteX3" fmla="*/ 2868083 w 4775200"/>
                <a:gd name="connsiteY3" fmla="*/ 1704974 h 2454803"/>
                <a:gd name="connsiteX4" fmla="*/ 2870200 w 4775200"/>
                <a:gd name="connsiteY4" fmla="*/ 1621366 h 2454803"/>
                <a:gd name="connsiteX5" fmla="*/ 2514600 w 4775200"/>
                <a:gd name="connsiteY5" fmla="*/ 1621366 h 2454803"/>
                <a:gd name="connsiteX6" fmla="*/ 2514600 w 4775200"/>
                <a:gd name="connsiteY6" fmla="*/ 1549399 h 2454803"/>
                <a:gd name="connsiteX7" fmla="*/ 2044700 w 4775200"/>
                <a:gd name="connsiteY7" fmla="*/ 1549399 h 2454803"/>
                <a:gd name="connsiteX8" fmla="*/ 2044700 w 4775200"/>
                <a:gd name="connsiteY8" fmla="*/ 1490132 h 2454803"/>
                <a:gd name="connsiteX9" fmla="*/ 1998133 w 4775200"/>
                <a:gd name="connsiteY9" fmla="*/ 1490132 h 2454803"/>
                <a:gd name="connsiteX10" fmla="*/ 1998133 w 4775200"/>
                <a:gd name="connsiteY10" fmla="*/ 1418166 h 2454803"/>
                <a:gd name="connsiteX11" fmla="*/ 1913466 w 4775200"/>
                <a:gd name="connsiteY11" fmla="*/ 1418166 h 2454803"/>
                <a:gd name="connsiteX12" fmla="*/ 1913466 w 4775200"/>
                <a:gd name="connsiteY12" fmla="*/ 1346199 h 2454803"/>
                <a:gd name="connsiteX13" fmla="*/ 1651000 w 4775200"/>
                <a:gd name="connsiteY13" fmla="*/ 1346199 h 2454803"/>
                <a:gd name="connsiteX14" fmla="*/ 1651000 w 4775200"/>
                <a:gd name="connsiteY14" fmla="*/ 1286932 h 2454803"/>
                <a:gd name="connsiteX15" fmla="*/ 1130300 w 4775200"/>
                <a:gd name="connsiteY15" fmla="*/ 1286932 h 2454803"/>
                <a:gd name="connsiteX16" fmla="*/ 1130300 w 4775200"/>
                <a:gd name="connsiteY16" fmla="*/ 1223432 h 2454803"/>
                <a:gd name="connsiteX17" fmla="*/ 1041400 w 4775200"/>
                <a:gd name="connsiteY17" fmla="*/ 1223432 h 2454803"/>
                <a:gd name="connsiteX18" fmla="*/ 1041400 w 4775200"/>
                <a:gd name="connsiteY18" fmla="*/ 1172632 h 2454803"/>
                <a:gd name="connsiteX19" fmla="*/ 1007533 w 4775200"/>
                <a:gd name="connsiteY19" fmla="*/ 1172632 h 2454803"/>
                <a:gd name="connsiteX20" fmla="*/ 1007533 w 4775200"/>
                <a:gd name="connsiteY20" fmla="*/ 1113366 h 2454803"/>
                <a:gd name="connsiteX21" fmla="*/ 918633 w 4775200"/>
                <a:gd name="connsiteY21" fmla="*/ 1113366 h 2454803"/>
                <a:gd name="connsiteX22" fmla="*/ 918633 w 4775200"/>
                <a:gd name="connsiteY22" fmla="*/ 1049866 h 2454803"/>
                <a:gd name="connsiteX23" fmla="*/ 901700 w 4775200"/>
                <a:gd name="connsiteY23" fmla="*/ 1049866 h 2454803"/>
                <a:gd name="connsiteX24" fmla="*/ 901700 w 4775200"/>
                <a:gd name="connsiteY24" fmla="*/ 999066 h 2454803"/>
                <a:gd name="connsiteX25" fmla="*/ 850900 w 4775200"/>
                <a:gd name="connsiteY25" fmla="*/ 999066 h 2454803"/>
                <a:gd name="connsiteX26" fmla="*/ 850900 w 4775200"/>
                <a:gd name="connsiteY26" fmla="*/ 948266 h 2454803"/>
                <a:gd name="connsiteX27" fmla="*/ 842433 w 4775200"/>
                <a:gd name="connsiteY27" fmla="*/ 948266 h 2454803"/>
                <a:gd name="connsiteX28" fmla="*/ 842433 w 4775200"/>
                <a:gd name="connsiteY28" fmla="*/ 893232 h 2454803"/>
                <a:gd name="connsiteX29" fmla="*/ 778933 w 4775200"/>
                <a:gd name="connsiteY29" fmla="*/ 893232 h 2454803"/>
                <a:gd name="connsiteX30" fmla="*/ 778933 w 4775200"/>
                <a:gd name="connsiteY30" fmla="*/ 728132 h 2454803"/>
                <a:gd name="connsiteX31" fmla="*/ 723900 w 4775200"/>
                <a:gd name="connsiteY31" fmla="*/ 728132 h 2454803"/>
                <a:gd name="connsiteX32" fmla="*/ 723900 w 4775200"/>
                <a:gd name="connsiteY32" fmla="*/ 694266 h 2454803"/>
                <a:gd name="connsiteX33" fmla="*/ 702733 w 4775200"/>
                <a:gd name="connsiteY33" fmla="*/ 694266 h 2454803"/>
                <a:gd name="connsiteX34" fmla="*/ 702733 w 4775200"/>
                <a:gd name="connsiteY34" fmla="*/ 630766 h 2454803"/>
                <a:gd name="connsiteX35" fmla="*/ 702733 w 4775200"/>
                <a:gd name="connsiteY35" fmla="*/ 630766 h 2454803"/>
                <a:gd name="connsiteX36" fmla="*/ 702733 w 4775200"/>
                <a:gd name="connsiteY36" fmla="*/ 601132 h 2454803"/>
                <a:gd name="connsiteX37" fmla="*/ 643466 w 4775200"/>
                <a:gd name="connsiteY37" fmla="*/ 601132 h 2454803"/>
                <a:gd name="connsiteX38" fmla="*/ 643466 w 4775200"/>
                <a:gd name="connsiteY38" fmla="*/ 537632 h 2454803"/>
                <a:gd name="connsiteX39" fmla="*/ 643466 w 4775200"/>
                <a:gd name="connsiteY39" fmla="*/ 537632 h 2454803"/>
                <a:gd name="connsiteX40" fmla="*/ 622300 w 4775200"/>
                <a:gd name="connsiteY40" fmla="*/ 516466 h 2454803"/>
                <a:gd name="connsiteX41" fmla="*/ 579966 w 4775200"/>
                <a:gd name="connsiteY41" fmla="*/ 516466 h 2454803"/>
                <a:gd name="connsiteX42" fmla="*/ 579966 w 4775200"/>
                <a:gd name="connsiteY42" fmla="*/ 465666 h 2454803"/>
                <a:gd name="connsiteX43" fmla="*/ 537633 w 4775200"/>
                <a:gd name="connsiteY43" fmla="*/ 465666 h 2454803"/>
                <a:gd name="connsiteX44" fmla="*/ 537633 w 4775200"/>
                <a:gd name="connsiteY44" fmla="*/ 406399 h 2454803"/>
                <a:gd name="connsiteX45" fmla="*/ 465666 w 4775200"/>
                <a:gd name="connsiteY45" fmla="*/ 406399 h 2454803"/>
                <a:gd name="connsiteX46" fmla="*/ 465666 w 4775200"/>
                <a:gd name="connsiteY46" fmla="*/ 321732 h 2454803"/>
                <a:gd name="connsiteX47" fmla="*/ 431800 w 4775200"/>
                <a:gd name="connsiteY47" fmla="*/ 321732 h 2454803"/>
                <a:gd name="connsiteX48" fmla="*/ 431800 w 4775200"/>
                <a:gd name="connsiteY48" fmla="*/ 249766 h 2454803"/>
                <a:gd name="connsiteX49" fmla="*/ 359833 w 4775200"/>
                <a:gd name="connsiteY49" fmla="*/ 249766 h 2454803"/>
                <a:gd name="connsiteX50" fmla="*/ 359833 w 4775200"/>
                <a:gd name="connsiteY50" fmla="*/ 160866 h 2454803"/>
                <a:gd name="connsiteX51" fmla="*/ 300566 w 4775200"/>
                <a:gd name="connsiteY51" fmla="*/ 160866 h 2454803"/>
                <a:gd name="connsiteX52" fmla="*/ 300566 w 4775200"/>
                <a:gd name="connsiteY52" fmla="*/ 33866 h 2454803"/>
                <a:gd name="connsiteX53" fmla="*/ 258233 w 4775200"/>
                <a:gd name="connsiteY53" fmla="*/ 33866 h 2454803"/>
                <a:gd name="connsiteX54" fmla="*/ 258233 w 4775200"/>
                <a:gd name="connsiteY54" fmla="*/ 21166 h 2454803"/>
                <a:gd name="connsiteX55" fmla="*/ 148166 w 4775200"/>
                <a:gd name="connsiteY55" fmla="*/ 21166 h 2454803"/>
                <a:gd name="connsiteX56" fmla="*/ 127000 w 4775200"/>
                <a:gd name="connsiteY56" fmla="*/ 0 h 2454803"/>
                <a:gd name="connsiteX57" fmla="*/ 0 w 4775200"/>
                <a:gd name="connsiteY57" fmla="*/ 0 h 2454803"/>
                <a:gd name="connsiteX58" fmla="*/ 21166 w 4775200"/>
                <a:gd name="connsiteY58" fmla="*/ 21166 h 2454803"/>
                <a:gd name="connsiteX59" fmla="*/ 42332 w 4775200"/>
                <a:gd name="connsiteY59" fmla="*/ 42332 h 2454803"/>
                <a:gd name="connsiteX60" fmla="*/ 42332 w 4775200"/>
                <a:gd name="connsiteY60" fmla="*/ 114299 h 2454803"/>
                <a:gd name="connsiteX61" fmla="*/ 76200 w 4775200"/>
                <a:gd name="connsiteY61" fmla="*/ 114299 h 2454803"/>
                <a:gd name="connsiteX62" fmla="*/ 76200 w 4775200"/>
                <a:gd name="connsiteY62" fmla="*/ 165099 h 2454803"/>
                <a:gd name="connsiteX63" fmla="*/ 84667 w 4775200"/>
                <a:gd name="connsiteY63" fmla="*/ 173566 h 2454803"/>
                <a:gd name="connsiteX64" fmla="*/ 84667 w 4775200"/>
                <a:gd name="connsiteY64" fmla="*/ 296332 h 2454803"/>
                <a:gd name="connsiteX65" fmla="*/ 194733 w 4775200"/>
                <a:gd name="connsiteY65" fmla="*/ 296332 h 2454803"/>
                <a:gd name="connsiteX66" fmla="*/ 194733 w 4775200"/>
                <a:gd name="connsiteY66" fmla="*/ 351366 h 2454803"/>
                <a:gd name="connsiteX67" fmla="*/ 283633 w 4775200"/>
                <a:gd name="connsiteY67" fmla="*/ 351366 h 2454803"/>
                <a:gd name="connsiteX68" fmla="*/ 283633 w 4775200"/>
                <a:gd name="connsiteY68" fmla="*/ 419099 h 2454803"/>
                <a:gd name="connsiteX69" fmla="*/ 300566 w 4775200"/>
                <a:gd name="connsiteY69" fmla="*/ 419099 h 2454803"/>
                <a:gd name="connsiteX70" fmla="*/ 300566 w 4775200"/>
                <a:gd name="connsiteY70" fmla="*/ 499532 h 2454803"/>
                <a:gd name="connsiteX71" fmla="*/ 309033 w 4775200"/>
                <a:gd name="connsiteY71" fmla="*/ 507999 h 2454803"/>
                <a:gd name="connsiteX72" fmla="*/ 309033 w 4775200"/>
                <a:gd name="connsiteY72" fmla="*/ 567266 h 2454803"/>
                <a:gd name="connsiteX73" fmla="*/ 309033 w 4775200"/>
                <a:gd name="connsiteY73" fmla="*/ 567266 h 2454803"/>
                <a:gd name="connsiteX74" fmla="*/ 309033 w 4775200"/>
                <a:gd name="connsiteY74" fmla="*/ 639232 h 2454803"/>
                <a:gd name="connsiteX75" fmla="*/ 364066 w 4775200"/>
                <a:gd name="connsiteY75" fmla="*/ 639232 h 2454803"/>
                <a:gd name="connsiteX76" fmla="*/ 364066 w 4775200"/>
                <a:gd name="connsiteY76" fmla="*/ 838199 h 2454803"/>
                <a:gd name="connsiteX77" fmla="*/ 423333 w 4775200"/>
                <a:gd name="connsiteY77" fmla="*/ 838199 h 2454803"/>
                <a:gd name="connsiteX78" fmla="*/ 423333 w 4775200"/>
                <a:gd name="connsiteY78" fmla="*/ 947206 h 2454803"/>
                <a:gd name="connsiteX79" fmla="*/ 484716 w 4775200"/>
                <a:gd name="connsiteY79" fmla="*/ 948794 h 2454803"/>
                <a:gd name="connsiteX80" fmla="*/ 478366 w 4775200"/>
                <a:gd name="connsiteY80" fmla="*/ 1065211 h 2454803"/>
                <a:gd name="connsiteX81" fmla="*/ 550333 w 4775200"/>
                <a:gd name="connsiteY81" fmla="*/ 1068387 h 2454803"/>
                <a:gd name="connsiteX82" fmla="*/ 550333 w 4775200"/>
                <a:gd name="connsiteY82" fmla="*/ 1121832 h 2454803"/>
                <a:gd name="connsiteX83" fmla="*/ 592137 w 4775200"/>
                <a:gd name="connsiteY83" fmla="*/ 1120244 h 2454803"/>
                <a:gd name="connsiteX84" fmla="*/ 590550 w 4775200"/>
                <a:gd name="connsiteY84" fmla="*/ 1181099 h 2454803"/>
                <a:gd name="connsiteX85" fmla="*/ 630766 w 4775200"/>
                <a:gd name="connsiteY85" fmla="*/ 1181099 h 2454803"/>
                <a:gd name="connsiteX86" fmla="*/ 630766 w 4775200"/>
                <a:gd name="connsiteY86" fmla="*/ 1253066 h 2454803"/>
                <a:gd name="connsiteX87" fmla="*/ 660400 w 4775200"/>
                <a:gd name="connsiteY87" fmla="*/ 1253066 h 2454803"/>
                <a:gd name="connsiteX88" fmla="*/ 660400 w 4775200"/>
                <a:gd name="connsiteY88" fmla="*/ 1303866 h 2454803"/>
                <a:gd name="connsiteX89" fmla="*/ 694266 w 4775200"/>
                <a:gd name="connsiteY89" fmla="*/ 1303866 h 2454803"/>
                <a:gd name="connsiteX90" fmla="*/ 694266 w 4775200"/>
                <a:gd name="connsiteY90" fmla="*/ 1354666 h 2454803"/>
                <a:gd name="connsiteX91" fmla="*/ 719666 w 4775200"/>
                <a:gd name="connsiteY91" fmla="*/ 1354666 h 2454803"/>
                <a:gd name="connsiteX92" fmla="*/ 719666 w 4775200"/>
                <a:gd name="connsiteY92" fmla="*/ 1409699 h 2454803"/>
                <a:gd name="connsiteX93" fmla="*/ 736071 w 4775200"/>
                <a:gd name="connsiteY93" fmla="*/ 1409699 h 2454803"/>
                <a:gd name="connsiteX94" fmla="*/ 736070 w 4775200"/>
                <a:gd name="connsiteY94" fmla="*/ 1480607 h 2454803"/>
                <a:gd name="connsiteX95" fmla="*/ 783166 w 4775200"/>
                <a:gd name="connsiteY95" fmla="*/ 1477432 h 2454803"/>
                <a:gd name="connsiteX96" fmla="*/ 783166 w 4775200"/>
                <a:gd name="connsiteY96" fmla="*/ 1667932 h 2454803"/>
                <a:gd name="connsiteX97" fmla="*/ 855133 w 4775200"/>
                <a:gd name="connsiteY97" fmla="*/ 1667932 h 2454803"/>
                <a:gd name="connsiteX98" fmla="*/ 855133 w 4775200"/>
                <a:gd name="connsiteY98" fmla="*/ 1761066 h 2454803"/>
                <a:gd name="connsiteX99" fmla="*/ 910166 w 4775200"/>
                <a:gd name="connsiteY99" fmla="*/ 1761066 h 2454803"/>
                <a:gd name="connsiteX100" fmla="*/ 910166 w 4775200"/>
                <a:gd name="connsiteY100" fmla="*/ 1824566 h 2454803"/>
                <a:gd name="connsiteX101" fmla="*/ 931333 w 4775200"/>
                <a:gd name="connsiteY101" fmla="*/ 1824566 h 2454803"/>
                <a:gd name="connsiteX102" fmla="*/ 931333 w 4775200"/>
                <a:gd name="connsiteY102" fmla="*/ 1880657 h 2454803"/>
                <a:gd name="connsiteX103" fmla="*/ 1021820 w 4775200"/>
                <a:gd name="connsiteY103" fmla="*/ 1877482 h 2454803"/>
                <a:gd name="connsiteX104" fmla="*/ 1020233 w 4775200"/>
                <a:gd name="connsiteY104" fmla="*/ 1926166 h 2454803"/>
                <a:gd name="connsiteX105" fmla="*/ 1045633 w 4775200"/>
                <a:gd name="connsiteY105" fmla="*/ 1926166 h 2454803"/>
                <a:gd name="connsiteX106" fmla="*/ 1045633 w 4775200"/>
                <a:gd name="connsiteY106" fmla="*/ 1981199 h 2454803"/>
                <a:gd name="connsiteX107" fmla="*/ 1130300 w 4775200"/>
                <a:gd name="connsiteY107" fmla="*/ 1981199 h 2454803"/>
                <a:gd name="connsiteX108" fmla="*/ 1130300 w 4775200"/>
                <a:gd name="connsiteY108" fmla="*/ 2031999 h 2454803"/>
                <a:gd name="connsiteX109" fmla="*/ 1648352 w 4775200"/>
                <a:gd name="connsiteY109" fmla="*/ 2033586 h 2454803"/>
                <a:gd name="connsiteX110" fmla="*/ 1645179 w 4775200"/>
                <a:gd name="connsiteY110" fmla="*/ 2095499 h 2454803"/>
                <a:gd name="connsiteX111" fmla="*/ 1938866 w 4775200"/>
                <a:gd name="connsiteY111" fmla="*/ 2095499 h 2454803"/>
                <a:gd name="connsiteX112" fmla="*/ 1938866 w 4775200"/>
                <a:gd name="connsiteY112" fmla="*/ 2150532 h 2454803"/>
                <a:gd name="connsiteX113" fmla="*/ 1998133 w 4775200"/>
                <a:gd name="connsiteY113" fmla="*/ 2150532 h 2454803"/>
                <a:gd name="connsiteX114" fmla="*/ 1998133 w 4775200"/>
                <a:gd name="connsiteY114" fmla="*/ 2201332 h 2454803"/>
                <a:gd name="connsiteX115" fmla="*/ 2053166 w 4775200"/>
                <a:gd name="connsiteY115" fmla="*/ 2201332 h 2454803"/>
                <a:gd name="connsiteX116" fmla="*/ 2053166 w 4775200"/>
                <a:gd name="connsiteY116" fmla="*/ 2256366 h 2454803"/>
                <a:gd name="connsiteX117" fmla="*/ 2527300 w 4775200"/>
                <a:gd name="connsiteY117" fmla="*/ 2256366 h 2454803"/>
                <a:gd name="connsiteX118" fmla="*/ 2527300 w 4775200"/>
                <a:gd name="connsiteY118" fmla="*/ 2341032 h 2454803"/>
                <a:gd name="connsiteX119" fmla="*/ 2878666 w 4775200"/>
                <a:gd name="connsiteY119" fmla="*/ 2341032 h 2454803"/>
                <a:gd name="connsiteX120" fmla="*/ 2891366 w 4775200"/>
                <a:gd name="connsiteY120" fmla="*/ 2454803 h 2454803"/>
                <a:gd name="connsiteX121" fmla="*/ 4775200 w 4775200"/>
                <a:gd name="connsiteY121" fmla="*/ 2451629 h 2454803"/>
                <a:gd name="connsiteX122" fmla="*/ 4770966 w 4775200"/>
                <a:gd name="connsiteY122" fmla="*/ 1782232 h 2454803"/>
                <a:gd name="connsiteX0" fmla="*/ 4770966 w 4775200"/>
                <a:gd name="connsiteY0" fmla="*/ 1782232 h 2454803"/>
                <a:gd name="connsiteX1" fmla="*/ 2890837 w 4775200"/>
                <a:gd name="connsiteY1" fmla="*/ 1785407 h 2454803"/>
                <a:gd name="connsiteX2" fmla="*/ 2890308 w 4775200"/>
                <a:gd name="connsiteY2" fmla="*/ 1727199 h 2454803"/>
                <a:gd name="connsiteX3" fmla="*/ 2868083 w 4775200"/>
                <a:gd name="connsiteY3" fmla="*/ 1704974 h 2454803"/>
                <a:gd name="connsiteX4" fmla="*/ 2870200 w 4775200"/>
                <a:gd name="connsiteY4" fmla="*/ 1621366 h 2454803"/>
                <a:gd name="connsiteX5" fmla="*/ 2514600 w 4775200"/>
                <a:gd name="connsiteY5" fmla="*/ 1621366 h 2454803"/>
                <a:gd name="connsiteX6" fmla="*/ 2514600 w 4775200"/>
                <a:gd name="connsiteY6" fmla="*/ 1549399 h 2454803"/>
                <a:gd name="connsiteX7" fmla="*/ 2044700 w 4775200"/>
                <a:gd name="connsiteY7" fmla="*/ 1549399 h 2454803"/>
                <a:gd name="connsiteX8" fmla="*/ 2044700 w 4775200"/>
                <a:gd name="connsiteY8" fmla="*/ 1490132 h 2454803"/>
                <a:gd name="connsiteX9" fmla="*/ 1998133 w 4775200"/>
                <a:gd name="connsiteY9" fmla="*/ 1490132 h 2454803"/>
                <a:gd name="connsiteX10" fmla="*/ 1998133 w 4775200"/>
                <a:gd name="connsiteY10" fmla="*/ 1418166 h 2454803"/>
                <a:gd name="connsiteX11" fmla="*/ 1913466 w 4775200"/>
                <a:gd name="connsiteY11" fmla="*/ 1418166 h 2454803"/>
                <a:gd name="connsiteX12" fmla="*/ 1913466 w 4775200"/>
                <a:gd name="connsiteY12" fmla="*/ 1346199 h 2454803"/>
                <a:gd name="connsiteX13" fmla="*/ 1651000 w 4775200"/>
                <a:gd name="connsiteY13" fmla="*/ 1346199 h 2454803"/>
                <a:gd name="connsiteX14" fmla="*/ 1651000 w 4775200"/>
                <a:gd name="connsiteY14" fmla="*/ 1286932 h 2454803"/>
                <a:gd name="connsiteX15" fmla="*/ 1130300 w 4775200"/>
                <a:gd name="connsiteY15" fmla="*/ 1286932 h 2454803"/>
                <a:gd name="connsiteX16" fmla="*/ 1130300 w 4775200"/>
                <a:gd name="connsiteY16" fmla="*/ 1223432 h 2454803"/>
                <a:gd name="connsiteX17" fmla="*/ 1041400 w 4775200"/>
                <a:gd name="connsiteY17" fmla="*/ 1223432 h 2454803"/>
                <a:gd name="connsiteX18" fmla="*/ 1041400 w 4775200"/>
                <a:gd name="connsiteY18" fmla="*/ 1172632 h 2454803"/>
                <a:gd name="connsiteX19" fmla="*/ 1007533 w 4775200"/>
                <a:gd name="connsiteY19" fmla="*/ 1172632 h 2454803"/>
                <a:gd name="connsiteX20" fmla="*/ 1007533 w 4775200"/>
                <a:gd name="connsiteY20" fmla="*/ 1113366 h 2454803"/>
                <a:gd name="connsiteX21" fmla="*/ 918633 w 4775200"/>
                <a:gd name="connsiteY21" fmla="*/ 1113366 h 2454803"/>
                <a:gd name="connsiteX22" fmla="*/ 918633 w 4775200"/>
                <a:gd name="connsiteY22" fmla="*/ 1049866 h 2454803"/>
                <a:gd name="connsiteX23" fmla="*/ 901700 w 4775200"/>
                <a:gd name="connsiteY23" fmla="*/ 1049866 h 2454803"/>
                <a:gd name="connsiteX24" fmla="*/ 901700 w 4775200"/>
                <a:gd name="connsiteY24" fmla="*/ 999066 h 2454803"/>
                <a:gd name="connsiteX25" fmla="*/ 850900 w 4775200"/>
                <a:gd name="connsiteY25" fmla="*/ 999066 h 2454803"/>
                <a:gd name="connsiteX26" fmla="*/ 850900 w 4775200"/>
                <a:gd name="connsiteY26" fmla="*/ 948266 h 2454803"/>
                <a:gd name="connsiteX27" fmla="*/ 842433 w 4775200"/>
                <a:gd name="connsiteY27" fmla="*/ 948266 h 2454803"/>
                <a:gd name="connsiteX28" fmla="*/ 842433 w 4775200"/>
                <a:gd name="connsiteY28" fmla="*/ 893232 h 2454803"/>
                <a:gd name="connsiteX29" fmla="*/ 778933 w 4775200"/>
                <a:gd name="connsiteY29" fmla="*/ 893232 h 2454803"/>
                <a:gd name="connsiteX30" fmla="*/ 778933 w 4775200"/>
                <a:gd name="connsiteY30" fmla="*/ 728132 h 2454803"/>
                <a:gd name="connsiteX31" fmla="*/ 723900 w 4775200"/>
                <a:gd name="connsiteY31" fmla="*/ 728132 h 2454803"/>
                <a:gd name="connsiteX32" fmla="*/ 723900 w 4775200"/>
                <a:gd name="connsiteY32" fmla="*/ 694266 h 2454803"/>
                <a:gd name="connsiteX33" fmla="*/ 702733 w 4775200"/>
                <a:gd name="connsiteY33" fmla="*/ 694266 h 2454803"/>
                <a:gd name="connsiteX34" fmla="*/ 702733 w 4775200"/>
                <a:gd name="connsiteY34" fmla="*/ 630766 h 2454803"/>
                <a:gd name="connsiteX35" fmla="*/ 702733 w 4775200"/>
                <a:gd name="connsiteY35" fmla="*/ 630766 h 2454803"/>
                <a:gd name="connsiteX36" fmla="*/ 702733 w 4775200"/>
                <a:gd name="connsiteY36" fmla="*/ 601132 h 2454803"/>
                <a:gd name="connsiteX37" fmla="*/ 643466 w 4775200"/>
                <a:gd name="connsiteY37" fmla="*/ 601132 h 2454803"/>
                <a:gd name="connsiteX38" fmla="*/ 643466 w 4775200"/>
                <a:gd name="connsiteY38" fmla="*/ 537632 h 2454803"/>
                <a:gd name="connsiteX39" fmla="*/ 643466 w 4775200"/>
                <a:gd name="connsiteY39" fmla="*/ 537632 h 2454803"/>
                <a:gd name="connsiteX40" fmla="*/ 622300 w 4775200"/>
                <a:gd name="connsiteY40" fmla="*/ 516466 h 2454803"/>
                <a:gd name="connsiteX41" fmla="*/ 579966 w 4775200"/>
                <a:gd name="connsiteY41" fmla="*/ 516466 h 2454803"/>
                <a:gd name="connsiteX42" fmla="*/ 579966 w 4775200"/>
                <a:gd name="connsiteY42" fmla="*/ 465666 h 2454803"/>
                <a:gd name="connsiteX43" fmla="*/ 537633 w 4775200"/>
                <a:gd name="connsiteY43" fmla="*/ 465666 h 2454803"/>
                <a:gd name="connsiteX44" fmla="*/ 537633 w 4775200"/>
                <a:gd name="connsiteY44" fmla="*/ 406399 h 2454803"/>
                <a:gd name="connsiteX45" fmla="*/ 465666 w 4775200"/>
                <a:gd name="connsiteY45" fmla="*/ 406399 h 2454803"/>
                <a:gd name="connsiteX46" fmla="*/ 465666 w 4775200"/>
                <a:gd name="connsiteY46" fmla="*/ 321732 h 2454803"/>
                <a:gd name="connsiteX47" fmla="*/ 431800 w 4775200"/>
                <a:gd name="connsiteY47" fmla="*/ 321732 h 2454803"/>
                <a:gd name="connsiteX48" fmla="*/ 431800 w 4775200"/>
                <a:gd name="connsiteY48" fmla="*/ 249766 h 2454803"/>
                <a:gd name="connsiteX49" fmla="*/ 359833 w 4775200"/>
                <a:gd name="connsiteY49" fmla="*/ 249766 h 2454803"/>
                <a:gd name="connsiteX50" fmla="*/ 359833 w 4775200"/>
                <a:gd name="connsiteY50" fmla="*/ 160866 h 2454803"/>
                <a:gd name="connsiteX51" fmla="*/ 300566 w 4775200"/>
                <a:gd name="connsiteY51" fmla="*/ 160866 h 2454803"/>
                <a:gd name="connsiteX52" fmla="*/ 300566 w 4775200"/>
                <a:gd name="connsiteY52" fmla="*/ 33866 h 2454803"/>
                <a:gd name="connsiteX53" fmla="*/ 258233 w 4775200"/>
                <a:gd name="connsiteY53" fmla="*/ 33866 h 2454803"/>
                <a:gd name="connsiteX54" fmla="*/ 258233 w 4775200"/>
                <a:gd name="connsiteY54" fmla="*/ 21166 h 2454803"/>
                <a:gd name="connsiteX55" fmla="*/ 148166 w 4775200"/>
                <a:gd name="connsiteY55" fmla="*/ 21166 h 2454803"/>
                <a:gd name="connsiteX56" fmla="*/ 127000 w 4775200"/>
                <a:gd name="connsiteY56" fmla="*/ 0 h 2454803"/>
                <a:gd name="connsiteX57" fmla="*/ 0 w 4775200"/>
                <a:gd name="connsiteY57" fmla="*/ 0 h 2454803"/>
                <a:gd name="connsiteX58" fmla="*/ 21166 w 4775200"/>
                <a:gd name="connsiteY58" fmla="*/ 21166 h 2454803"/>
                <a:gd name="connsiteX59" fmla="*/ 42332 w 4775200"/>
                <a:gd name="connsiteY59" fmla="*/ 42332 h 2454803"/>
                <a:gd name="connsiteX60" fmla="*/ 42332 w 4775200"/>
                <a:gd name="connsiteY60" fmla="*/ 114299 h 2454803"/>
                <a:gd name="connsiteX61" fmla="*/ 76200 w 4775200"/>
                <a:gd name="connsiteY61" fmla="*/ 114299 h 2454803"/>
                <a:gd name="connsiteX62" fmla="*/ 76200 w 4775200"/>
                <a:gd name="connsiteY62" fmla="*/ 165099 h 2454803"/>
                <a:gd name="connsiteX63" fmla="*/ 84667 w 4775200"/>
                <a:gd name="connsiteY63" fmla="*/ 173566 h 2454803"/>
                <a:gd name="connsiteX64" fmla="*/ 84667 w 4775200"/>
                <a:gd name="connsiteY64" fmla="*/ 296332 h 2454803"/>
                <a:gd name="connsiteX65" fmla="*/ 194733 w 4775200"/>
                <a:gd name="connsiteY65" fmla="*/ 296332 h 2454803"/>
                <a:gd name="connsiteX66" fmla="*/ 194733 w 4775200"/>
                <a:gd name="connsiteY66" fmla="*/ 351366 h 2454803"/>
                <a:gd name="connsiteX67" fmla="*/ 283633 w 4775200"/>
                <a:gd name="connsiteY67" fmla="*/ 351366 h 2454803"/>
                <a:gd name="connsiteX68" fmla="*/ 283633 w 4775200"/>
                <a:gd name="connsiteY68" fmla="*/ 419099 h 2454803"/>
                <a:gd name="connsiteX69" fmla="*/ 300566 w 4775200"/>
                <a:gd name="connsiteY69" fmla="*/ 419099 h 2454803"/>
                <a:gd name="connsiteX70" fmla="*/ 300566 w 4775200"/>
                <a:gd name="connsiteY70" fmla="*/ 499532 h 2454803"/>
                <a:gd name="connsiteX71" fmla="*/ 309033 w 4775200"/>
                <a:gd name="connsiteY71" fmla="*/ 507999 h 2454803"/>
                <a:gd name="connsiteX72" fmla="*/ 309033 w 4775200"/>
                <a:gd name="connsiteY72" fmla="*/ 567266 h 2454803"/>
                <a:gd name="connsiteX73" fmla="*/ 309033 w 4775200"/>
                <a:gd name="connsiteY73" fmla="*/ 567266 h 2454803"/>
                <a:gd name="connsiteX74" fmla="*/ 309033 w 4775200"/>
                <a:gd name="connsiteY74" fmla="*/ 639232 h 2454803"/>
                <a:gd name="connsiteX75" fmla="*/ 364066 w 4775200"/>
                <a:gd name="connsiteY75" fmla="*/ 639232 h 2454803"/>
                <a:gd name="connsiteX76" fmla="*/ 364066 w 4775200"/>
                <a:gd name="connsiteY76" fmla="*/ 838199 h 2454803"/>
                <a:gd name="connsiteX77" fmla="*/ 423333 w 4775200"/>
                <a:gd name="connsiteY77" fmla="*/ 838199 h 2454803"/>
                <a:gd name="connsiteX78" fmla="*/ 423333 w 4775200"/>
                <a:gd name="connsiteY78" fmla="*/ 947206 h 2454803"/>
                <a:gd name="connsiteX79" fmla="*/ 484716 w 4775200"/>
                <a:gd name="connsiteY79" fmla="*/ 948794 h 2454803"/>
                <a:gd name="connsiteX80" fmla="*/ 478366 w 4775200"/>
                <a:gd name="connsiteY80" fmla="*/ 1065211 h 2454803"/>
                <a:gd name="connsiteX81" fmla="*/ 550333 w 4775200"/>
                <a:gd name="connsiteY81" fmla="*/ 1068387 h 2454803"/>
                <a:gd name="connsiteX82" fmla="*/ 550333 w 4775200"/>
                <a:gd name="connsiteY82" fmla="*/ 1121832 h 2454803"/>
                <a:gd name="connsiteX83" fmla="*/ 592137 w 4775200"/>
                <a:gd name="connsiteY83" fmla="*/ 1120244 h 2454803"/>
                <a:gd name="connsiteX84" fmla="*/ 590550 w 4775200"/>
                <a:gd name="connsiteY84" fmla="*/ 1181099 h 2454803"/>
                <a:gd name="connsiteX85" fmla="*/ 630766 w 4775200"/>
                <a:gd name="connsiteY85" fmla="*/ 1181099 h 2454803"/>
                <a:gd name="connsiteX86" fmla="*/ 630766 w 4775200"/>
                <a:gd name="connsiteY86" fmla="*/ 1253066 h 2454803"/>
                <a:gd name="connsiteX87" fmla="*/ 660400 w 4775200"/>
                <a:gd name="connsiteY87" fmla="*/ 1253066 h 2454803"/>
                <a:gd name="connsiteX88" fmla="*/ 660400 w 4775200"/>
                <a:gd name="connsiteY88" fmla="*/ 1303866 h 2454803"/>
                <a:gd name="connsiteX89" fmla="*/ 694266 w 4775200"/>
                <a:gd name="connsiteY89" fmla="*/ 1303866 h 2454803"/>
                <a:gd name="connsiteX90" fmla="*/ 694266 w 4775200"/>
                <a:gd name="connsiteY90" fmla="*/ 1354666 h 2454803"/>
                <a:gd name="connsiteX91" fmla="*/ 719666 w 4775200"/>
                <a:gd name="connsiteY91" fmla="*/ 1354666 h 2454803"/>
                <a:gd name="connsiteX92" fmla="*/ 719666 w 4775200"/>
                <a:gd name="connsiteY92" fmla="*/ 1409699 h 2454803"/>
                <a:gd name="connsiteX93" fmla="*/ 736071 w 4775200"/>
                <a:gd name="connsiteY93" fmla="*/ 1409699 h 2454803"/>
                <a:gd name="connsiteX94" fmla="*/ 736070 w 4775200"/>
                <a:gd name="connsiteY94" fmla="*/ 1480607 h 2454803"/>
                <a:gd name="connsiteX95" fmla="*/ 783166 w 4775200"/>
                <a:gd name="connsiteY95" fmla="*/ 1477432 h 2454803"/>
                <a:gd name="connsiteX96" fmla="*/ 783166 w 4775200"/>
                <a:gd name="connsiteY96" fmla="*/ 1667932 h 2454803"/>
                <a:gd name="connsiteX97" fmla="*/ 855133 w 4775200"/>
                <a:gd name="connsiteY97" fmla="*/ 1667932 h 2454803"/>
                <a:gd name="connsiteX98" fmla="*/ 855133 w 4775200"/>
                <a:gd name="connsiteY98" fmla="*/ 1761066 h 2454803"/>
                <a:gd name="connsiteX99" fmla="*/ 910166 w 4775200"/>
                <a:gd name="connsiteY99" fmla="*/ 1761066 h 2454803"/>
                <a:gd name="connsiteX100" fmla="*/ 910166 w 4775200"/>
                <a:gd name="connsiteY100" fmla="*/ 1824566 h 2454803"/>
                <a:gd name="connsiteX101" fmla="*/ 931333 w 4775200"/>
                <a:gd name="connsiteY101" fmla="*/ 1824566 h 2454803"/>
                <a:gd name="connsiteX102" fmla="*/ 931333 w 4775200"/>
                <a:gd name="connsiteY102" fmla="*/ 1880657 h 2454803"/>
                <a:gd name="connsiteX103" fmla="*/ 1021820 w 4775200"/>
                <a:gd name="connsiteY103" fmla="*/ 1877482 h 2454803"/>
                <a:gd name="connsiteX104" fmla="*/ 1020233 w 4775200"/>
                <a:gd name="connsiteY104" fmla="*/ 1926166 h 2454803"/>
                <a:gd name="connsiteX105" fmla="*/ 1045633 w 4775200"/>
                <a:gd name="connsiteY105" fmla="*/ 1926166 h 2454803"/>
                <a:gd name="connsiteX106" fmla="*/ 1045633 w 4775200"/>
                <a:gd name="connsiteY106" fmla="*/ 1981199 h 2454803"/>
                <a:gd name="connsiteX107" fmla="*/ 1130300 w 4775200"/>
                <a:gd name="connsiteY107" fmla="*/ 1981199 h 2454803"/>
                <a:gd name="connsiteX108" fmla="*/ 1130300 w 4775200"/>
                <a:gd name="connsiteY108" fmla="*/ 2031999 h 2454803"/>
                <a:gd name="connsiteX109" fmla="*/ 1648352 w 4775200"/>
                <a:gd name="connsiteY109" fmla="*/ 2033586 h 2454803"/>
                <a:gd name="connsiteX110" fmla="*/ 1645179 w 4775200"/>
                <a:gd name="connsiteY110" fmla="*/ 2095499 h 2454803"/>
                <a:gd name="connsiteX111" fmla="*/ 1938866 w 4775200"/>
                <a:gd name="connsiteY111" fmla="*/ 2095499 h 2454803"/>
                <a:gd name="connsiteX112" fmla="*/ 1938866 w 4775200"/>
                <a:gd name="connsiteY112" fmla="*/ 2150532 h 2454803"/>
                <a:gd name="connsiteX113" fmla="*/ 1998133 w 4775200"/>
                <a:gd name="connsiteY113" fmla="*/ 2150532 h 2454803"/>
                <a:gd name="connsiteX114" fmla="*/ 1998133 w 4775200"/>
                <a:gd name="connsiteY114" fmla="*/ 2201332 h 2454803"/>
                <a:gd name="connsiteX115" fmla="*/ 2053166 w 4775200"/>
                <a:gd name="connsiteY115" fmla="*/ 2201332 h 2454803"/>
                <a:gd name="connsiteX116" fmla="*/ 2053166 w 4775200"/>
                <a:gd name="connsiteY116" fmla="*/ 2256366 h 2454803"/>
                <a:gd name="connsiteX117" fmla="*/ 2527300 w 4775200"/>
                <a:gd name="connsiteY117" fmla="*/ 2256366 h 2454803"/>
                <a:gd name="connsiteX118" fmla="*/ 2527300 w 4775200"/>
                <a:gd name="connsiteY118" fmla="*/ 2341032 h 2454803"/>
                <a:gd name="connsiteX119" fmla="*/ 2878666 w 4775200"/>
                <a:gd name="connsiteY119" fmla="*/ 2341032 h 2454803"/>
                <a:gd name="connsiteX120" fmla="*/ 2879196 w 4775200"/>
                <a:gd name="connsiteY120" fmla="*/ 2373312 h 2454803"/>
                <a:gd name="connsiteX121" fmla="*/ 2891366 w 4775200"/>
                <a:gd name="connsiteY121" fmla="*/ 2454803 h 2454803"/>
                <a:gd name="connsiteX122" fmla="*/ 4775200 w 4775200"/>
                <a:gd name="connsiteY122" fmla="*/ 2451629 h 2454803"/>
                <a:gd name="connsiteX123" fmla="*/ 4770966 w 4775200"/>
                <a:gd name="connsiteY123" fmla="*/ 1782232 h 2454803"/>
                <a:gd name="connsiteX0" fmla="*/ 4770966 w 4775200"/>
                <a:gd name="connsiteY0" fmla="*/ 1782232 h 2454803"/>
                <a:gd name="connsiteX1" fmla="*/ 2890837 w 4775200"/>
                <a:gd name="connsiteY1" fmla="*/ 1785407 h 2454803"/>
                <a:gd name="connsiteX2" fmla="*/ 2890308 w 4775200"/>
                <a:gd name="connsiteY2" fmla="*/ 1727199 h 2454803"/>
                <a:gd name="connsiteX3" fmla="*/ 2868083 w 4775200"/>
                <a:gd name="connsiteY3" fmla="*/ 1704974 h 2454803"/>
                <a:gd name="connsiteX4" fmla="*/ 2870200 w 4775200"/>
                <a:gd name="connsiteY4" fmla="*/ 1621366 h 2454803"/>
                <a:gd name="connsiteX5" fmla="*/ 2514600 w 4775200"/>
                <a:gd name="connsiteY5" fmla="*/ 1621366 h 2454803"/>
                <a:gd name="connsiteX6" fmla="*/ 2514600 w 4775200"/>
                <a:gd name="connsiteY6" fmla="*/ 1549399 h 2454803"/>
                <a:gd name="connsiteX7" fmla="*/ 2044700 w 4775200"/>
                <a:gd name="connsiteY7" fmla="*/ 1549399 h 2454803"/>
                <a:gd name="connsiteX8" fmla="*/ 2044700 w 4775200"/>
                <a:gd name="connsiteY8" fmla="*/ 1490132 h 2454803"/>
                <a:gd name="connsiteX9" fmla="*/ 1998133 w 4775200"/>
                <a:gd name="connsiteY9" fmla="*/ 1490132 h 2454803"/>
                <a:gd name="connsiteX10" fmla="*/ 1998133 w 4775200"/>
                <a:gd name="connsiteY10" fmla="*/ 1418166 h 2454803"/>
                <a:gd name="connsiteX11" fmla="*/ 1913466 w 4775200"/>
                <a:gd name="connsiteY11" fmla="*/ 1418166 h 2454803"/>
                <a:gd name="connsiteX12" fmla="*/ 1913466 w 4775200"/>
                <a:gd name="connsiteY12" fmla="*/ 1346199 h 2454803"/>
                <a:gd name="connsiteX13" fmla="*/ 1651000 w 4775200"/>
                <a:gd name="connsiteY13" fmla="*/ 1346199 h 2454803"/>
                <a:gd name="connsiteX14" fmla="*/ 1651000 w 4775200"/>
                <a:gd name="connsiteY14" fmla="*/ 1286932 h 2454803"/>
                <a:gd name="connsiteX15" fmla="*/ 1130300 w 4775200"/>
                <a:gd name="connsiteY15" fmla="*/ 1286932 h 2454803"/>
                <a:gd name="connsiteX16" fmla="*/ 1130300 w 4775200"/>
                <a:gd name="connsiteY16" fmla="*/ 1223432 h 2454803"/>
                <a:gd name="connsiteX17" fmla="*/ 1041400 w 4775200"/>
                <a:gd name="connsiteY17" fmla="*/ 1223432 h 2454803"/>
                <a:gd name="connsiteX18" fmla="*/ 1041400 w 4775200"/>
                <a:gd name="connsiteY18" fmla="*/ 1172632 h 2454803"/>
                <a:gd name="connsiteX19" fmla="*/ 1007533 w 4775200"/>
                <a:gd name="connsiteY19" fmla="*/ 1172632 h 2454803"/>
                <a:gd name="connsiteX20" fmla="*/ 1007533 w 4775200"/>
                <a:gd name="connsiteY20" fmla="*/ 1113366 h 2454803"/>
                <a:gd name="connsiteX21" fmla="*/ 918633 w 4775200"/>
                <a:gd name="connsiteY21" fmla="*/ 1113366 h 2454803"/>
                <a:gd name="connsiteX22" fmla="*/ 918633 w 4775200"/>
                <a:gd name="connsiteY22" fmla="*/ 1049866 h 2454803"/>
                <a:gd name="connsiteX23" fmla="*/ 901700 w 4775200"/>
                <a:gd name="connsiteY23" fmla="*/ 1049866 h 2454803"/>
                <a:gd name="connsiteX24" fmla="*/ 901700 w 4775200"/>
                <a:gd name="connsiteY24" fmla="*/ 999066 h 2454803"/>
                <a:gd name="connsiteX25" fmla="*/ 850900 w 4775200"/>
                <a:gd name="connsiteY25" fmla="*/ 999066 h 2454803"/>
                <a:gd name="connsiteX26" fmla="*/ 850900 w 4775200"/>
                <a:gd name="connsiteY26" fmla="*/ 948266 h 2454803"/>
                <a:gd name="connsiteX27" fmla="*/ 842433 w 4775200"/>
                <a:gd name="connsiteY27" fmla="*/ 948266 h 2454803"/>
                <a:gd name="connsiteX28" fmla="*/ 842433 w 4775200"/>
                <a:gd name="connsiteY28" fmla="*/ 893232 h 2454803"/>
                <a:gd name="connsiteX29" fmla="*/ 778933 w 4775200"/>
                <a:gd name="connsiteY29" fmla="*/ 893232 h 2454803"/>
                <a:gd name="connsiteX30" fmla="*/ 778933 w 4775200"/>
                <a:gd name="connsiteY30" fmla="*/ 728132 h 2454803"/>
                <a:gd name="connsiteX31" fmla="*/ 723900 w 4775200"/>
                <a:gd name="connsiteY31" fmla="*/ 728132 h 2454803"/>
                <a:gd name="connsiteX32" fmla="*/ 723900 w 4775200"/>
                <a:gd name="connsiteY32" fmla="*/ 694266 h 2454803"/>
                <a:gd name="connsiteX33" fmla="*/ 702733 w 4775200"/>
                <a:gd name="connsiteY33" fmla="*/ 694266 h 2454803"/>
                <a:gd name="connsiteX34" fmla="*/ 702733 w 4775200"/>
                <a:gd name="connsiteY34" fmla="*/ 630766 h 2454803"/>
                <a:gd name="connsiteX35" fmla="*/ 702733 w 4775200"/>
                <a:gd name="connsiteY35" fmla="*/ 630766 h 2454803"/>
                <a:gd name="connsiteX36" fmla="*/ 702733 w 4775200"/>
                <a:gd name="connsiteY36" fmla="*/ 601132 h 2454803"/>
                <a:gd name="connsiteX37" fmla="*/ 643466 w 4775200"/>
                <a:gd name="connsiteY37" fmla="*/ 601132 h 2454803"/>
                <a:gd name="connsiteX38" fmla="*/ 643466 w 4775200"/>
                <a:gd name="connsiteY38" fmla="*/ 537632 h 2454803"/>
                <a:gd name="connsiteX39" fmla="*/ 643466 w 4775200"/>
                <a:gd name="connsiteY39" fmla="*/ 537632 h 2454803"/>
                <a:gd name="connsiteX40" fmla="*/ 622300 w 4775200"/>
                <a:gd name="connsiteY40" fmla="*/ 516466 h 2454803"/>
                <a:gd name="connsiteX41" fmla="*/ 579966 w 4775200"/>
                <a:gd name="connsiteY41" fmla="*/ 516466 h 2454803"/>
                <a:gd name="connsiteX42" fmla="*/ 579966 w 4775200"/>
                <a:gd name="connsiteY42" fmla="*/ 465666 h 2454803"/>
                <a:gd name="connsiteX43" fmla="*/ 537633 w 4775200"/>
                <a:gd name="connsiteY43" fmla="*/ 465666 h 2454803"/>
                <a:gd name="connsiteX44" fmla="*/ 537633 w 4775200"/>
                <a:gd name="connsiteY44" fmla="*/ 406399 h 2454803"/>
                <a:gd name="connsiteX45" fmla="*/ 465666 w 4775200"/>
                <a:gd name="connsiteY45" fmla="*/ 406399 h 2454803"/>
                <a:gd name="connsiteX46" fmla="*/ 465666 w 4775200"/>
                <a:gd name="connsiteY46" fmla="*/ 321732 h 2454803"/>
                <a:gd name="connsiteX47" fmla="*/ 431800 w 4775200"/>
                <a:gd name="connsiteY47" fmla="*/ 321732 h 2454803"/>
                <a:gd name="connsiteX48" fmla="*/ 431800 w 4775200"/>
                <a:gd name="connsiteY48" fmla="*/ 249766 h 2454803"/>
                <a:gd name="connsiteX49" fmla="*/ 359833 w 4775200"/>
                <a:gd name="connsiteY49" fmla="*/ 249766 h 2454803"/>
                <a:gd name="connsiteX50" fmla="*/ 359833 w 4775200"/>
                <a:gd name="connsiteY50" fmla="*/ 160866 h 2454803"/>
                <a:gd name="connsiteX51" fmla="*/ 300566 w 4775200"/>
                <a:gd name="connsiteY51" fmla="*/ 160866 h 2454803"/>
                <a:gd name="connsiteX52" fmla="*/ 300566 w 4775200"/>
                <a:gd name="connsiteY52" fmla="*/ 33866 h 2454803"/>
                <a:gd name="connsiteX53" fmla="*/ 258233 w 4775200"/>
                <a:gd name="connsiteY53" fmla="*/ 33866 h 2454803"/>
                <a:gd name="connsiteX54" fmla="*/ 258233 w 4775200"/>
                <a:gd name="connsiteY54" fmla="*/ 21166 h 2454803"/>
                <a:gd name="connsiteX55" fmla="*/ 148166 w 4775200"/>
                <a:gd name="connsiteY55" fmla="*/ 21166 h 2454803"/>
                <a:gd name="connsiteX56" fmla="*/ 127000 w 4775200"/>
                <a:gd name="connsiteY56" fmla="*/ 0 h 2454803"/>
                <a:gd name="connsiteX57" fmla="*/ 0 w 4775200"/>
                <a:gd name="connsiteY57" fmla="*/ 0 h 2454803"/>
                <a:gd name="connsiteX58" fmla="*/ 21166 w 4775200"/>
                <a:gd name="connsiteY58" fmla="*/ 21166 h 2454803"/>
                <a:gd name="connsiteX59" fmla="*/ 42332 w 4775200"/>
                <a:gd name="connsiteY59" fmla="*/ 42332 h 2454803"/>
                <a:gd name="connsiteX60" fmla="*/ 42332 w 4775200"/>
                <a:gd name="connsiteY60" fmla="*/ 114299 h 2454803"/>
                <a:gd name="connsiteX61" fmla="*/ 76200 w 4775200"/>
                <a:gd name="connsiteY61" fmla="*/ 114299 h 2454803"/>
                <a:gd name="connsiteX62" fmla="*/ 76200 w 4775200"/>
                <a:gd name="connsiteY62" fmla="*/ 165099 h 2454803"/>
                <a:gd name="connsiteX63" fmla="*/ 84667 w 4775200"/>
                <a:gd name="connsiteY63" fmla="*/ 173566 h 2454803"/>
                <a:gd name="connsiteX64" fmla="*/ 84667 w 4775200"/>
                <a:gd name="connsiteY64" fmla="*/ 296332 h 2454803"/>
                <a:gd name="connsiteX65" fmla="*/ 194733 w 4775200"/>
                <a:gd name="connsiteY65" fmla="*/ 296332 h 2454803"/>
                <a:gd name="connsiteX66" fmla="*/ 194733 w 4775200"/>
                <a:gd name="connsiteY66" fmla="*/ 351366 h 2454803"/>
                <a:gd name="connsiteX67" fmla="*/ 283633 w 4775200"/>
                <a:gd name="connsiteY67" fmla="*/ 351366 h 2454803"/>
                <a:gd name="connsiteX68" fmla="*/ 283633 w 4775200"/>
                <a:gd name="connsiteY68" fmla="*/ 419099 h 2454803"/>
                <a:gd name="connsiteX69" fmla="*/ 300566 w 4775200"/>
                <a:gd name="connsiteY69" fmla="*/ 419099 h 2454803"/>
                <a:gd name="connsiteX70" fmla="*/ 300566 w 4775200"/>
                <a:gd name="connsiteY70" fmla="*/ 499532 h 2454803"/>
                <a:gd name="connsiteX71" fmla="*/ 309033 w 4775200"/>
                <a:gd name="connsiteY71" fmla="*/ 507999 h 2454803"/>
                <a:gd name="connsiteX72" fmla="*/ 309033 w 4775200"/>
                <a:gd name="connsiteY72" fmla="*/ 567266 h 2454803"/>
                <a:gd name="connsiteX73" fmla="*/ 309033 w 4775200"/>
                <a:gd name="connsiteY73" fmla="*/ 567266 h 2454803"/>
                <a:gd name="connsiteX74" fmla="*/ 309033 w 4775200"/>
                <a:gd name="connsiteY74" fmla="*/ 639232 h 2454803"/>
                <a:gd name="connsiteX75" fmla="*/ 364066 w 4775200"/>
                <a:gd name="connsiteY75" fmla="*/ 639232 h 2454803"/>
                <a:gd name="connsiteX76" fmla="*/ 364066 w 4775200"/>
                <a:gd name="connsiteY76" fmla="*/ 838199 h 2454803"/>
                <a:gd name="connsiteX77" fmla="*/ 423333 w 4775200"/>
                <a:gd name="connsiteY77" fmla="*/ 838199 h 2454803"/>
                <a:gd name="connsiteX78" fmla="*/ 423333 w 4775200"/>
                <a:gd name="connsiteY78" fmla="*/ 947206 h 2454803"/>
                <a:gd name="connsiteX79" fmla="*/ 484716 w 4775200"/>
                <a:gd name="connsiteY79" fmla="*/ 948794 h 2454803"/>
                <a:gd name="connsiteX80" fmla="*/ 478366 w 4775200"/>
                <a:gd name="connsiteY80" fmla="*/ 1065211 h 2454803"/>
                <a:gd name="connsiteX81" fmla="*/ 550333 w 4775200"/>
                <a:gd name="connsiteY81" fmla="*/ 1068387 h 2454803"/>
                <a:gd name="connsiteX82" fmla="*/ 550333 w 4775200"/>
                <a:gd name="connsiteY82" fmla="*/ 1121832 h 2454803"/>
                <a:gd name="connsiteX83" fmla="*/ 592137 w 4775200"/>
                <a:gd name="connsiteY83" fmla="*/ 1120244 h 2454803"/>
                <a:gd name="connsiteX84" fmla="*/ 590550 w 4775200"/>
                <a:gd name="connsiteY84" fmla="*/ 1181099 h 2454803"/>
                <a:gd name="connsiteX85" fmla="*/ 630766 w 4775200"/>
                <a:gd name="connsiteY85" fmla="*/ 1181099 h 2454803"/>
                <a:gd name="connsiteX86" fmla="*/ 630766 w 4775200"/>
                <a:gd name="connsiteY86" fmla="*/ 1253066 h 2454803"/>
                <a:gd name="connsiteX87" fmla="*/ 660400 w 4775200"/>
                <a:gd name="connsiteY87" fmla="*/ 1253066 h 2454803"/>
                <a:gd name="connsiteX88" fmla="*/ 660400 w 4775200"/>
                <a:gd name="connsiteY88" fmla="*/ 1303866 h 2454803"/>
                <a:gd name="connsiteX89" fmla="*/ 694266 w 4775200"/>
                <a:gd name="connsiteY89" fmla="*/ 1303866 h 2454803"/>
                <a:gd name="connsiteX90" fmla="*/ 694266 w 4775200"/>
                <a:gd name="connsiteY90" fmla="*/ 1354666 h 2454803"/>
                <a:gd name="connsiteX91" fmla="*/ 719666 w 4775200"/>
                <a:gd name="connsiteY91" fmla="*/ 1354666 h 2454803"/>
                <a:gd name="connsiteX92" fmla="*/ 719666 w 4775200"/>
                <a:gd name="connsiteY92" fmla="*/ 1409699 h 2454803"/>
                <a:gd name="connsiteX93" fmla="*/ 736071 w 4775200"/>
                <a:gd name="connsiteY93" fmla="*/ 1409699 h 2454803"/>
                <a:gd name="connsiteX94" fmla="*/ 736070 w 4775200"/>
                <a:gd name="connsiteY94" fmla="*/ 1480607 h 2454803"/>
                <a:gd name="connsiteX95" fmla="*/ 783166 w 4775200"/>
                <a:gd name="connsiteY95" fmla="*/ 1477432 h 2454803"/>
                <a:gd name="connsiteX96" fmla="*/ 783166 w 4775200"/>
                <a:gd name="connsiteY96" fmla="*/ 1667932 h 2454803"/>
                <a:gd name="connsiteX97" fmla="*/ 855133 w 4775200"/>
                <a:gd name="connsiteY97" fmla="*/ 1667932 h 2454803"/>
                <a:gd name="connsiteX98" fmla="*/ 855133 w 4775200"/>
                <a:gd name="connsiteY98" fmla="*/ 1761066 h 2454803"/>
                <a:gd name="connsiteX99" fmla="*/ 910166 w 4775200"/>
                <a:gd name="connsiteY99" fmla="*/ 1761066 h 2454803"/>
                <a:gd name="connsiteX100" fmla="*/ 910166 w 4775200"/>
                <a:gd name="connsiteY100" fmla="*/ 1824566 h 2454803"/>
                <a:gd name="connsiteX101" fmla="*/ 931333 w 4775200"/>
                <a:gd name="connsiteY101" fmla="*/ 1824566 h 2454803"/>
                <a:gd name="connsiteX102" fmla="*/ 931333 w 4775200"/>
                <a:gd name="connsiteY102" fmla="*/ 1880657 h 2454803"/>
                <a:gd name="connsiteX103" fmla="*/ 1021820 w 4775200"/>
                <a:gd name="connsiteY103" fmla="*/ 1877482 h 2454803"/>
                <a:gd name="connsiteX104" fmla="*/ 1020233 w 4775200"/>
                <a:gd name="connsiteY104" fmla="*/ 1926166 h 2454803"/>
                <a:gd name="connsiteX105" fmla="*/ 1045633 w 4775200"/>
                <a:gd name="connsiteY105" fmla="*/ 1926166 h 2454803"/>
                <a:gd name="connsiteX106" fmla="*/ 1045633 w 4775200"/>
                <a:gd name="connsiteY106" fmla="*/ 1981199 h 2454803"/>
                <a:gd name="connsiteX107" fmla="*/ 1130300 w 4775200"/>
                <a:gd name="connsiteY107" fmla="*/ 1981199 h 2454803"/>
                <a:gd name="connsiteX108" fmla="*/ 1130300 w 4775200"/>
                <a:gd name="connsiteY108" fmla="*/ 2031999 h 2454803"/>
                <a:gd name="connsiteX109" fmla="*/ 1648352 w 4775200"/>
                <a:gd name="connsiteY109" fmla="*/ 2033586 h 2454803"/>
                <a:gd name="connsiteX110" fmla="*/ 1645179 w 4775200"/>
                <a:gd name="connsiteY110" fmla="*/ 2095499 h 2454803"/>
                <a:gd name="connsiteX111" fmla="*/ 1938866 w 4775200"/>
                <a:gd name="connsiteY111" fmla="*/ 2095499 h 2454803"/>
                <a:gd name="connsiteX112" fmla="*/ 1938866 w 4775200"/>
                <a:gd name="connsiteY112" fmla="*/ 2150532 h 2454803"/>
                <a:gd name="connsiteX113" fmla="*/ 1998133 w 4775200"/>
                <a:gd name="connsiteY113" fmla="*/ 2150532 h 2454803"/>
                <a:gd name="connsiteX114" fmla="*/ 1998133 w 4775200"/>
                <a:gd name="connsiteY114" fmla="*/ 2201332 h 2454803"/>
                <a:gd name="connsiteX115" fmla="*/ 2053166 w 4775200"/>
                <a:gd name="connsiteY115" fmla="*/ 2201332 h 2454803"/>
                <a:gd name="connsiteX116" fmla="*/ 2053166 w 4775200"/>
                <a:gd name="connsiteY116" fmla="*/ 2256366 h 2454803"/>
                <a:gd name="connsiteX117" fmla="*/ 2527300 w 4775200"/>
                <a:gd name="connsiteY117" fmla="*/ 2256366 h 2454803"/>
                <a:gd name="connsiteX118" fmla="*/ 2527300 w 4775200"/>
                <a:gd name="connsiteY118" fmla="*/ 2341032 h 2454803"/>
                <a:gd name="connsiteX119" fmla="*/ 2878666 w 4775200"/>
                <a:gd name="connsiteY119" fmla="*/ 2341032 h 2454803"/>
                <a:gd name="connsiteX120" fmla="*/ 2877609 w 4775200"/>
                <a:gd name="connsiteY120" fmla="*/ 2392362 h 2454803"/>
                <a:gd name="connsiteX121" fmla="*/ 2891366 w 4775200"/>
                <a:gd name="connsiteY121" fmla="*/ 2454803 h 2454803"/>
                <a:gd name="connsiteX122" fmla="*/ 4775200 w 4775200"/>
                <a:gd name="connsiteY122" fmla="*/ 2451629 h 2454803"/>
                <a:gd name="connsiteX123" fmla="*/ 4770966 w 4775200"/>
                <a:gd name="connsiteY123" fmla="*/ 1782232 h 2454803"/>
                <a:gd name="connsiteX0" fmla="*/ 4770966 w 4775200"/>
                <a:gd name="connsiteY0" fmla="*/ 1782232 h 2454803"/>
                <a:gd name="connsiteX1" fmla="*/ 2890837 w 4775200"/>
                <a:gd name="connsiteY1" fmla="*/ 1785407 h 2454803"/>
                <a:gd name="connsiteX2" fmla="*/ 2890308 w 4775200"/>
                <a:gd name="connsiteY2" fmla="*/ 1727199 h 2454803"/>
                <a:gd name="connsiteX3" fmla="*/ 2868083 w 4775200"/>
                <a:gd name="connsiteY3" fmla="*/ 1704974 h 2454803"/>
                <a:gd name="connsiteX4" fmla="*/ 2870200 w 4775200"/>
                <a:gd name="connsiteY4" fmla="*/ 1621366 h 2454803"/>
                <a:gd name="connsiteX5" fmla="*/ 2514600 w 4775200"/>
                <a:gd name="connsiteY5" fmla="*/ 1621366 h 2454803"/>
                <a:gd name="connsiteX6" fmla="*/ 2514600 w 4775200"/>
                <a:gd name="connsiteY6" fmla="*/ 1549399 h 2454803"/>
                <a:gd name="connsiteX7" fmla="*/ 2044700 w 4775200"/>
                <a:gd name="connsiteY7" fmla="*/ 1549399 h 2454803"/>
                <a:gd name="connsiteX8" fmla="*/ 2044700 w 4775200"/>
                <a:gd name="connsiteY8" fmla="*/ 1490132 h 2454803"/>
                <a:gd name="connsiteX9" fmla="*/ 1998133 w 4775200"/>
                <a:gd name="connsiteY9" fmla="*/ 1490132 h 2454803"/>
                <a:gd name="connsiteX10" fmla="*/ 1998133 w 4775200"/>
                <a:gd name="connsiteY10" fmla="*/ 1418166 h 2454803"/>
                <a:gd name="connsiteX11" fmla="*/ 1913466 w 4775200"/>
                <a:gd name="connsiteY11" fmla="*/ 1418166 h 2454803"/>
                <a:gd name="connsiteX12" fmla="*/ 1913466 w 4775200"/>
                <a:gd name="connsiteY12" fmla="*/ 1346199 h 2454803"/>
                <a:gd name="connsiteX13" fmla="*/ 1651000 w 4775200"/>
                <a:gd name="connsiteY13" fmla="*/ 1346199 h 2454803"/>
                <a:gd name="connsiteX14" fmla="*/ 1651000 w 4775200"/>
                <a:gd name="connsiteY14" fmla="*/ 1286932 h 2454803"/>
                <a:gd name="connsiteX15" fmla="*/ 1130300 w 4775200"/>
                <a:gd name="connsiteY15" fmla="*/ 1286932 h 2454803"/>
                <a:gd name="connsiteX16" fmla="*/ 1130300 w 4775200"/>
                <a:gd name="connsiteY16" fmla="*/ 1223432 h 2454803"/>
                <a:gd name="connsiteX17" fmla="*/ 1041400 w 4775200"/>
                <a:gd name="connsiteY17" fmla="*/ 1223432 h 2454803"/>
                <a:gd name="connsiteX18" fmla="*/ 1041400 w 4775200"/>
                <a:gd name="connsiteY18" fmla="*/ 1172632 h 2454803"/>
                <a:gd name="connsiteX19" fmla="*/ 1007533 w 4775200"/>
                <a:gd name="connsiteY19" fmla="*/ 1172632 h 2454803"/>
                <a:gd name="connsiteX20" fmla="*/ 1007533 w 4775200"/>
                <a:gd name="connsiteY20" fmla="*/ 1113366 h 2454803"/>
                <a:gd name="connsiteX21" fmla="*/ 918633 w 4775200"/>
                <a:gd name="connsiteY21" fmla="*/ 1113366 h 2454803"/>
                <a:gd name="connsiteX22" fmla="*/ 918633 w 4775200"/>
                <a:gd name="connsiteY22" fmla="*/ 1049866 h 2454803"/>
                <a:gd name="connsiteX23" fmla="*/ 901700 w 4775200"/>
                <a:gd name="connsiteY23" fmla="*/ 1049866 h 2454803"/>
                <a:gd name="connsiteX24" fmla="*/ 901700 w 4775200"/>
                <a:gd name="connsiteY24" fmla="*/ 999066 h 2454803"/>
                <a:gd name="connsiteX25" fmla="*/ 850900 w 4775200"/>
                <a:gd name="connsiteY25" fmla="*/ 999066 h 2454803"/>
                <a:gd name="connsiteX26" fmla="*/ 850900 w 4775200"/>
                <a:gd name="connsiteY26" fmla="*/ 948266 h 2454803"/>
                <a:gd name="connsiteX27" fmla="*/ 842433 w 4775200"/>
                <a:gd name="connsiteY27" fmla="*/ 948266 h 2454803"/>
                <a:gd name="connsiteX28" fmla="*/ 842433 w 4775200"/>
                <a:gd name="connsiteY28" fmla="*/ 893232 h 2454803"/>
                <a:gd name="connsiteX29" fmla="*/ 778933 w 4775200"/>
                <a:gd name="connsiteY29" fmla="*/ 893232 h 2454803"/>
                <a:gd name="connsiteX30" fmla="*/ 778933 w 4775200"/>
                <a:gd name="connsiteY30" fmla="*/ 728132 h 2454803"/>
                <a:gd name="connsiteX31" fmla="*/ 723900 w 4775200"/>
                <a:gd name="connsiteY31" fmla="*/ 728132 h 2454803"/>
                <a:gd name="connsiteX32" fmla="*/ 723900 w 4775200"/>
                <a:gd name="connsiteY32" fmla="*/ 694266 h 2454803"/>
                <a:gd name="connsiteX33" fmla="*/ 702733 w 4775200"/>
                <a:gd name="connsiteY33" fmla="*/ 694266 h 2454803"/>
                <a:gd name="connsiteX34" fmla="*/ 702733 w 4775200"/>
                <a:gd name="connsiteY34" fmla="*/ 630766 h 2454803"/>
                <a:gd name="connsiteX35" fmla="*/ 702733 w 4775200"/>
                <a:gd name="connsiteY35" fmla="*/ 630766 h 2454803"/>
                <a:gd name="connsiteX36" fmla="*/ 702733 w 4775200"/>
                <a:gd name="connsiteY36" fmla="*/ 601132 h 2454803"/>
                <a:gd name="connsiteX37" fmla="*/ 643466 w 4775200"/>
                <a:gd name="connsiteY37" fmla="*/ 601132 h 2454803"/>
                <a:gd name="connsiteX38" fmla="*/ 643466 w 4775200"/>
                <a:gd name="connsiteY38" fmla="*/ 537632 h 2454803"/>
                <a:gd name="connsiteX39" fmla="*/ 643466 w 4775200"/>
                <a:gd name="connsiteY39" fmla="*/ 537632 h 2454803"/>
                <a:gd name="connsiteX40" fmla="*/ 622300 w 4775200"/>
                <a:gd name="connsiteY40" fmla="*/ 516466 h 2454803"/>
                <a:gd name="connsiteX41" fmla="*/ 579966 w 4775200"/>
                <a:gd name="connsiteY41" fmla="*/ 516466 h 2454803"/>
                <a:gd name="connsiteX42" fmla="*/ 579966 w 4775200"/>
                <a:gd name="connsiteY42" fmla="*/ 465666 h 2454803"/>
                <a:gd name="connsiteX43" fmla="*/ 537633 w 4775200"/>
                <a:gd name="connsiteY43" fmla="*/ 465666 h 2454803"/>
                <a:gd name="connsiteX44" fmla="*/ 537633 w 4775200"/>
                <a:gd name="connsiteY44" fmla="*/ 406399 h 2454803"/>
                <a:gd name="connsiteX45" fmla="*/ 465666 w 4775200"/>
                <a:gd name="connsiteY45" fmla="*/ 406399 h 2454803"/>
                <a:gd name="connsiteX46" fmla="*/ 465666 w 4775200"/>
                <a:gd name="connsiteY46" fmla="*/ 321732 h 2454803"/>
                <a:gd name="connsiteX47" fmla="*/ 431800 w 4775200"/>
                <a:gd name="connsiteY47" fmla="*/ 321732 h 2454803"/>
                <a:gd name="connsiteX48" fmla="*/ 431800 w 4775200"/>
                <a:gd name="connsiteY48" fmla="*/ 249766 h 2454803"/>
                <a:gd name="connsiteX49" fmla="*/ 359833 w 4775200"/>
                <a:gd name="connsiteY49" fmla="*/ 249766 h 2454803"/>
                <a:gd name="connsiteX50" fmla="*/ 359833 w 4775200"/>
                <a:gd name="connsiteY50" fmla="*/ 160866 h 2454803"/>
                <a:gd name="connsiteX51" fmla="*/ 300566 w 4775200"/>
                <a:gd name="connsiteY51" fmla="*/ 160866 h 2454803"/>
                <a:gd name="connsiteX52" fmla="*/ 300566 w 4775200"/>
                <a:gd name="connsiteY52" fmla="*/ 33866 h 2454803"/>
                <a:gd name="connsiteX53" fmla="*/ 258233 w 4775200"/>
                <a:gd name="connsiteY53" fmla="*/ 33866 h 2454803"/>
                <a:gd name="connsiteX54" fmla="*/ 258233 w 4775200"/>
                <a:gd name="connsiteY54" fmla="*/ 21166 h 2454803"/>
                <a:gd name="connsiteX55" fmla="*/ 148166 w 4775200"/>
                <a:gd name="connsiteY55" fmla="*/ 21166 h 2454803"/>
                <a:gd name="connsiteX56" fmla="*/ 127000 w 4775200"/>
                <a:gd name="connsiteY56" fmla="*/ 0 h 2454803"/>
                <a:gd name="connsiteX57" fmla="*/ 0 w 4775200"/>
                <a:gd name="connsiteY57" fmla="*/ 0 h 2454803"/>
                <a:gd name="connsiteX58" fmla="*/ 21166 w 4775200"/>
                <a:gd name="connsiteY58" fmla="*/ 21166 h 2454803"/>
                <a:gd name="connsiteX59" fmla="*/ 42332 w 4775200"/>
                <a:gd name="connsiteY59" fmla="*/ 42332 h 2454803"/>
                <a:gd name="connsiteX60" fmla="*/ 42332 w 4775200"/>
                <a:gd name="connsiteY60" fmla="*/ 114299 h 2454803"/>
                <a:gd name="connsiteX61" fmla="*/ 76200 w 4775200"/>
                <a:gd name="connsiteY61" fmla="*/ 114299 h 2454803"/>
                <a:gd name="connsiteX62" fmla="*/ 76200 w 4775200"/>
                <a:gd name="connsiteY62" fmla="*/ 165099 h 2454803"/>
                <a:gd name="connsiteX63" fmla="*/ 84667 w 4775200"/>
                <a:gd name="connsiteY63" fmla="*/ 173566 h 2454803"/>
                <a:gd name="connsiteX64" fmla="*/ 84667 w 4775200"/>
                <a:gd name="connsiteY64" fmla="*/ 296332 h 2454803"/>
                <a:gd name="connsiteX65" fmla="*/ 194733 w 4775200"/>
                <a:gd name="connsiteY65" fmla="*/ 296332 h 2454803"/>
                <a:gd name="connsiteX66" fmla="*/ 194733 w 4775200"/>
                <a:gd name="connsiteY66" fmla="*/ 351366 h 2454803"/>
                <a:gd name="connsiteX67" fmla="*/ 283633 w 4775200"/>
                <a:gd name="connsiteY67" fmla="*/ 351366 h 2454803"/>
                <a:gd name="connsiteX68" fmla="*/ 283633 w 4775200"/>
                <a:gd name="connsiteY68" fmla="*/ 419099 h 2454803"/>
                <a:gd name="connsiteX69" fmla="*/ 300566 w 4775200"/>
                <a:gd name="connsiteY69" fmla="*/ 419099 h 2454803"/>
                <a:gd name="connsiteX70" fmla="*/ 300566 w 4775200"/>
                <a:gd name="connsiteY70" fmla="*/ 499532 h 2454803"/>
                <a:gd name="connsiteX71" fmla="*/ 309033 w 4775200"/>
                <a:gd name="connsiteY71" fmla="*/ 507999 h 2454803"/>
                <a:gd name="connsiteX72" fmla="*/ 309033 w 4775200"/>
                <a:gd name="connsiteY72" fmla="*/ 567266 h 2454803"/>
                <a:gd name="connsiteX73" fmla="*/ 309033 w 4775200"/>
                <a:gd name="connsiteY73" fmla="*/ 567266 h 2454803"/>
                <a:gd name="connsiteX74" fmla="*/ 309033 w 4775200"/>
                <a:gd name="connsiteY74" fmla="*/ 639232 h 2454803"/>
                <a:gd name="connsiteX75" fmla="*/ 364066 w 4775200"/>
                <a:gd name="connsiteY75" fmla="*/ 639232 h 2454803"/>
                <a:gd name="connsiteX76" fmla="*/ 364066 w 4775200"/>
                <a:gd name="connsiteY76" fmla="*/ 838199 h 2454803"/>
                <a:gd name="connsiteX77" fmla="*/ 423333 w 4775200"/>
                <a:gd name="connsiteY77" fmla="*/ 838199 h 2454803"/>
                <a:gd name="connsiteX78" fmla="*/ 423333 w 4775200"/>
                <a:gd name="connsiteY78" fmla="*/ 947206 h 2454803"/>
                <a:gd name="connsiteX79" fmla="*/ 484716 w 4775200"/>
                <a:gd name="connsiteY79" fmla="*/ 948794 h 2454803"/>
                <a:gd name="connsiteX80" fmla="*/ 478366 w 4775200"/>
                <a:gd name="connsiteY80" fmla="*/ 1065211 h 2454803"/>
                <a:gd name="connsiteX81" fmla="*/ 550333 w 4775200"/>
                <a:gd name="connsiteY81" fmla="*/ 1068387 h 2454803"/>
                <a:gd name="connsiteX82" fmla="*/ 550333 w 4775200"/>
                <a:gd name="connsiteY82" fmla="*/ 1121832 h 2454803"/>
                <a:gd name="connsiteX83" fmla="*/ 592137 w 4775200"/>
                <a:gd name="connsiteY83" fmla="*/ 1120244 h 2454803"/>
                <a:gd name="connsiteX84" fmla="*/ 590550 w 4775200"/>
                <a:gd name="connsiteY84" fmla="*/ 1181099 h 2454803"/>
                <a:gd name="connsiteX85" fmla="*/ 630766 w 4775200"/>
                <a:gd name="connsiteY85" fmla="*/ 1181099 h 2454803"/>
                <a:gd name="connsiteX86" fmla="*/ 630766 w 4775200"/>
                <a:gd name="connsiteY86" fmla="*/ 1253066 h 2454803"/>
                <a:gd name="connsiteX87" fmla="*/ 660400 w 4775200"/>
                <a:gd name="connsiteY87" fmla="*/ 1253066 h 2454803"/>
                <a:gd name="connsiteX88" fmla="*/ 660400 w 4775200"/>
                <a:gd name="connsiteY88" fmla="*/ 1303866 h 2454803"/>
                <a:gd name="connsiteX89" fmla="*/ 694266 w 4775200"/>
                <a:gd name="connsiteY89" fmla="*/ 1303866 h 2454803"/>
                <a:gd name="connsiteX90" fmla="*/ 694266 w 4775200"/>
                <a:gd name="connsiteY90" fmla="*/ 1354666 h 2454803"/>
                <a:gd name="connsiteX91" fmla="*/ 719666 w 4775200"/>
                <a:gd name="connsiteY91" fmla="*/ 1354666 h 2454803"/>
                <a:gd name="connsiteX92" fmla="*/ 719666 w 4775200"/>
                <a:gd name="connsiteY92" fmla="*/ 1409699 h 2454803"/>
                <a:gd name="connsiteX93" fmla="*/ 736071 w 4775200"/>
                <a:gd name="connsiteY93" fmla="*/ 1409699 h 2454803"/>
                <a:gd name="connsiteX94" fmla="*/ 736070 w 4775200"/>
                <a:gd name="connsiteY94" fmla="*/ 1480607 h 2454803"/>
                <a:gd name="connsiteX95" fmla="*/ 783166 w 4775200"/>
                <a:gd name="connsiteY95" fmla="*/ 1477432 h 2454803"/>
                <a:gd name="connsiteX96" fmla="*/ 783166 w 4775200"/>
                <a:gd name="connsiteY96" fmla="*/ 1667932 h 2454803"/>
                <a:gd name="connsiteX97" fmla="*/ 855133 w 4775200"/>
                <a:gd name="connsiteY97" fmla="*/ 1667932 h 2454803"/>
                <a:gd name="connsiteX98" fmla="*/ 855133 w 4775200"/>
                <a:gd name="connsiteY98" fmla="*/ 1761066 h 2454803"/>
                <a:gd name="connsiteX99" fmla="*/ 910166 w 4775200"/>
                <a:gd name="connsiteY99" fmla="*/ 1761066 h 2454803"/>
                <a:gd name="connsiteX100" fmla="*/ 910166 w 4775200"/>
                <a:gd name="connsiteY100" fmla="*/ 1824566 h 2454803"/>
                <a:gd name="connsiteX101" fmla="*/ 931333 w 4775200"/>
                <a:gd name="connsiteY101" fmla="*/ 1824566 h 2454803"/>
                <a:gd name="connsiteX102" fmla="*/ 931333 w 4775200"/>
                <a:gd name="connsiteY102" fmla="*/ 1880657 h 2454803"/>
                <a:gd name="connsiteX103" fmla="*/ 1021820 w 4775200"/>
                <a:gd name="connsiteY103" fmla="*/ 1877482 h 2454803"/>
                <a:gd name="connsiteX104" fmla="*/ 1020233 w 4775200"/>
                <a:gd name="connsiteY104" fmla="*/ 1926166 h 2454803"/>
                <a:gd name="connsiteX105" fmla="*/ 1045633 w 4775200"/>
                <a:gd name="connsiteY105" fmla="*/ 1926166 h 2454803"/>
                <a:gd name="connsiteX106" fmla="*/ 1045633 w 4775200"/>
                <a:gd name="connsiteY106" fmla="*/ 1981199 h 2454803"/>
                <a:gd name="connsiteX107" fmla="*/ 1130300 w 4775200"/>
                <a:gd name="connsiteY107" fmla="*/ 1981199 h 2454803"/>
                <a:gd name="connsiteX108" fmla="*/ 1130300 w 4775200"/>
                <a:gd name="connsiteY108" fmla="*/ 2031999 h 2454803"/>
                <a:gd name="connsiteX109" fmla="*/ 1648352 w 4775200"/>
                <a:gd name="connsiteY109" fmla="*/ 2033586 h 2454803"/>
                <a:gd name="connsiteX110" fmla="*/ 1645179 w 4775200"/>
                <a:gd name="connsiteY110" fmla="*/ 2095499 h 2454803"/>
                <a:gd name="connsiteX111" fmla="*/ 1938866 w 4775200"/>
                <a:gd name="connsiteY111" fmla="*/ 2095499 h 2454803"/>
                <a:gd name="connsiteX112" fmla="*/ 1938866 w 4775200"/>
                <a:gd name="connsiteY112" fmla="*/ 2150532 h 2454803"/>
                <a:gd name="connsiteX113" fmla="*/ 1998133 w 4775200"/>
                <a:gd name="connsiteY113" fmla="*/ 2150532 h 2454803"/>
                <a:gd name="connsiteX114" fmla="*/ 1998133 w 4775200"/>
                <a:gd name="connsiteY114" fmla="*/ 2201332 h 2454803"/>
                <a:gd name="connsiteX115" fmla="*/ 2053166 w 4775200"/>
                <a:gd name="connsiteY115" fmla="*/ 2201332 h 2454803"/>
                <a:gd name="connsiteX116" fmla="*/ 2053166 w 4775200"/>
                <a:gd name="connsiteY116" fmla="*/ 2256366 h 2454803"/>
                <a:gd name="connsiteX117" fmla="*/ 2527300 w 4775200"/>
                <a:gd name="connsiteY117" fmla="*/ 2256366 h 2454803"/>
                <a:gd name="connsiteX118" fmla="*/ 2527300 w 4775200"/>
                <a:gd name="connsiteY118" fmla="*/ 2341032 h 2454803"/>
                <a:gd name="connsiteX119" fmla="*/ 2878666 w 4775200"/>
                <a:gd name="connsiteY119" fmla="*/ 2341032 h 2454803"/>
                <a:gd name="connsiteX120" fmla="*/ 2877609 w 4775200"/>
                <a:gd name="connsiteY120" fmla="*/ 2392362 h 2454803"/>
                <a:gd name="connsiteX121" fmla="*/ 2891366 w 4775200"/>
                <a:gd name="connsiteY121" fmla="*/ 2454803 h 2454803"/>
                <a:gd name="connsiteX122" fmla="*/ 2883958 w 4775200"/>
                <a:gd name="connsiteY122" fmla="*/ 2417762 h 2454803"/>
                <a:gd name="connsiteX123" fmla="*/ 4775200 w 4775200"/>
                <a:gd name="connsiteY123" fmla="*/ 2451629 h 2454803"/>
                <a:gd name="connsiteX124" fmla="*/ 4770966 w 4775200"/>
                <a:gd name="connsiteY124" fmla="*/ 1782232 h 2454803"/>
                <a:gd name="connsiteX0" fmla="*/ 4770966 w 4775200"/>
                <a:gd name="connsiteY0" fmla="*/ 1782232 h 2474912"/>
                <a:gd name="connsiteX1" fmla="*/ 2890837 w 4775200"/>
                <a:gd name="connsiteY1" fmla="*/ 1785407 h 2474912"/>
                <a:gd name="connsiteX2" fmla="*/ 2890308 w 4775200"/>
                <a:gd name="connsiteY2" fmla="*/ 1727199 h 2474912"/>
                <a:gd name="connsiteX3" fmla="*/ 2868083 w 4775200"/>
                <a:gd name="connsiteY3" fmla="*/ 1704974 h 2474912"/>
                <a:gd name="connsiteX4" fmla="*/ 2870200 w 4775200"/>
                <a:gd name="connsiteY4" fmla="*/ 1621366 h 2474912"/>
                <a:gd name="connsiteX5" fmla="*/ 2514600 w 4775200"/>
                <a:gd name="connsiteY5" fmla="*/ 1621366 h 2474912"/>
                <a:gd name="connsiteX6" fmla="*/ 2514600 w 4775200"/>
                <a:gd name="connsiteY6" fmla="*/ 1549399 h 2474912"/>
                <a:gd name="connsiteX7" fmla="*/ 2044700 w 4775200"/>
                <a:gd name="connsiteY7" fmla="*/ 1549399 h 2474912"/>
                <a:gd name="connsiteX8" fmla="*/ 2044700 w 4775200"/>
                <a:gd name="connsiteY8" fmla="*/ 1490132 h 2474912"/>
                <a:gd name="connsiteX9" fmla="*/ 1998133 w 4775200"/>
                <a:gd name="connsiteY9" fmla="*/ 1490132 h 2474912"/>
                <a:gd name="connsiteX10" fmla="*/ 1998133 w 4775200"/>
                <a:gd name="connsiteY10" fmla="*/ 1418166 h 2474912"/>
                <a:gd name="connsiteX11" fmla="*/ 1913466 w 4775200"/>
                <a:gd name="connsiteY11" fmla="*/ 1418166 h 2474912"/>
                <a:gd name="connsiteX12" fmla="*/ 1913466 w 4775200"/>
                <a:gd name="connsiteY12" fmla="*/ 1346199 h 2474912"/>
                <a:gd name="connsiteX13" fmla="*/ 1651000 w 4775200"/>
                <a:gd name="connsiteY13" fmla="*/ 1346199 h 2474912"/>
                <a:gd name="connsiteX14" fmla="*/ 1651000 w 4775200"/>
                <a:gd name="connsiteY14" fmla="*/ 1286932 h 2474912"/>
                <a:gd name="connsiteX15" fmla="*/ 1130300 w 4775200"/>
                <a:gd name="connsiteY15" fmla="*/ 1286932 h 2474912"/>
                <a:gd name="connsiteX16" fmla="*/ 1130300 w 4775200"/>
                <a:gd name="connsiteY16" fmla="*/ 1223432 h 2474912"/>
                <a:gd name="connsiteX17" fmla="*/ 1041400 w 4775200"/>
                <a:gd name="connsiteY17" fmla="*/ 1223432 h 2474912"/>
                <a:gd name="connsiteX18" fmla="*/ 1041400 w 4775200"/>
                <a:gd name="connsiteY18" fmla="*/ 1172632 h 2474912"/>
                <a:gd name="connsiteX19" fmla="*/ 1007533 w 4775200"/>
                <a:gd name="connsiteY19" fmla="*/ 1172632 h 2474912"/>
                <a:gd name="connsiteX20" fmla="*/ 1007533 w 4775200"/>
                <a:gd name="connsiteY20" fmla="*/ 1113366 h 2474912"/>
                <a:gd name="connsiteX21" fmla="*/ 918633 w 4775200"/>
                <a:gd name="connsiteY21" fmla="*/ 1113366 h 2474912"/>
                <a:gd name="connsiteX22" fmla="*/ 918633 w 4775200"/>
                <a:gd name="connsiteY22" fmla="*/ 1049866 h 2474912"/>
                <a:gd name="connsiteX23" fmla="*/ 901700 w 4775200"/>
                <a:gd name="connsiteY23" fmla="*/ 1049866 h 2474912"/>
                <a:gd name="connsiteX24" fmla="*/ 901700 w 4775200"/>
                <a:gd name="connsiteY24" fmla="*/ 999066 h 2474912"/>
                <a:gd name="connsiteX25" fmla="*/ 850900 w 4775200"/>
                <a:gd name="connsiteY25" fmla="*/ 999066 h 2474912"/>
                <a:gd name="connsiteX26" fmla="*/ 850900 w 4775200"/>
                <a:gd name="connsiteY26" fmla="*/ 948266 h 2474912"/>
                <a:gd name="connsiteX27" fmla="*/ 842433 w 4775200"/>
                <a:gd name="connsiteY27" fmla="*/ 948266 h 2474912"/>
                <a:gd name="connsiteX28" fmla="*/ 842433 w 4775200"/>
                <a:gd name="connsiteY28" fmla="*/ 893232 h 2474912"/>
                <a:gd name="connsiteX29" fmla="*/ 778933 w 4775200"/>
                <a:gd name="connsiteY29" fmla="*/ 893232 h 2474912"/>
                <a:gd name="connsiteX30" fmla="*/ 778933 w 4775200"/>
                <a:gd name="connsiteY30" fmla="*/ 728132 h 2474912"/>
                <a:gd name="connsiteX31" fmla="*/ 723900 w 4775200"/>
                <a:gd name="connsiteY31" fmla="*/ 728132 h 2474912"/>
                <a:gd name="connsiteX32" fmla="*/ 723900 w 4775200"/>
                <a:gd name="connsiteY32" fmla="*/ 694266 h 2474912"/>
                <a:gd name="connsiteX33" fmla="*/ 702733 w 4775200"/>
                <a:gd name="connsiteY33" fmla="*/ 694266 h 2474912"/>
                <a:gd name="connsiteX34" fmla="*/ 702733 w 4775200"/>
                <a:gd name="connsiteY34" fmla="*/ 630766 h 2474912"/>
                <a:gd name="connsiteX35" fmla="*/ 702733 w 4775200"/>
                <a:gd name="connsiteY35" fmla="*/ 630766 h 2474912"/>
                <a:gd name="connsiteX36" fmla="*/ 702733 w 4775200"/>
                <a:gd name="connsiteY36" fmla="*/ 601132 h 2474912"/>
                <a:gd name="connsiteX37" fmla="*/ 643466 w 4775200"/>
                <a:gd name="connsiteY37" fmla="*/ 601132 h 2474912"/>
                <a:gd name="connsiteX38" fmla="*/ 643466 w 4775200"/>
                <a:gd name="connsiteY38" fmla="*/ 537632 h 2474912"/>
                <a:gd name="connsiteX39" fmla="*/ 643466 w 4775200"/>
                <a:gd name="connsiteY39" fmla="*/ 537632 h 2474912"/>
                <a:gd name="connsiteX40" fmla="*/ 622300 w 4775200"/>
                <a:gd name="connsiteY40" fmla="*/ 516466 h 2474912"/>
                <a:gd name="connsiteX41" fmla="*/ 579966 w 4775200"/>
                <a:gd name="connsiteY41" fmla="*/ 516466 h 2474912"/>
                <a:gd name="connsiteX42" fmla="*/ 579966 w 4775200"/>
                <a:gd name="connsiteY42" fmla="*/ 465666 h 2474912"/>
                <a:gd name="connsiteX43" fmla="*/ 537633 w 4775200"/>
                <a:gd name="connsiteY43" fmla="*/ 465666 h 2474912"/>
                <a:gd name="connsiteX44" fmla="*/ 537633 w 4775200"/>
                <a:gd name="connsiteY44" fmla="*/ 406399 h 2474912"/>
                <a:gd name="connsiteX45" fmla="*/ 465666 w 4775200"/>
                <a:gd name="connsiteY45" fmla="*/ 406399 h 2474912"/>
                <a:gd name="connsiteX46" fmla="*/ 465666 w 4775200"/>
                <a:gd name="connsiteY46" fmla="*/ 321732 h 2474912"/>
                <a:gd name="connsiteX47" fmla="*/ 431800 w 4775200"/>
                <a:gd name="connsiteY47" fmla="*/ 321732 h 2474912"/>
                <a:gd name="connsiteX48" fmla="*/ 431800 w 4775200"/>
                <a:gd name="connsiteY48" fmla="*/ 249766 h 2474912"/>
                <a:gd name="connsiteX49" fmla="*/ 359833 w 4775200"/>
                <a:gd name="connsiteY49" fmla="*/ 249766 h 2474912"/>
                <a:gd name="connsiteX50" fmla="*/ 359833 w 4775200"/>
                <a:gd name="connsiteY50" fmla="*/ 160866 h 2474912"/>
                <a:gd name="connsiteX51" fmla="*/ 300566 w 4775200"/>
                <a:gd name="connsiteY51" fmla="*/ 160866 h 2474912"/>
                <a:gd name="connsiteX52" fmla="*/ 300566 w 4775200"/>
                <a:gd name="connsiteY52" fmla="*/ 33866 h 2474912"/>
                <a:gd name="connsiteX53" fmla="*/ 258233 w 4775200"/>
                <a:gd name="connsiteY53" fmla="*/ 33866 h 2474912"/>
                <a:gd name="connsiteX54" fmla="*/ 258233 w 4775200"/>
                <a:gd name="connsiteY54" fmla="*/ 21166 h 2474912"/>
                <a:gd name="connsiteX55" fmla="*/ 148166 w 4775200"/>
                <a:gd name="connsiteY55" fmla="*/ 21166 h 2474912"/>
                <a:gd name="connsiteX56" fmla="*/ 127000 w 4775200"/>
                <a:gd name="connsiteY56" fmla="*/ 0 h 2474912"/>
                <a:gd name="connsiteX57" fmla="*/ 0 w 4775200"/>
                <a:gd name="connsiteY57" fmla="*/ 0 h 2474912"/>
                <a:gd name="connsiteX58" fmla="*/ 21166 w 4775200"/>
                <a:gd name="connsiteY58" fmla="*/ 21166 h 2474912"/>
                <a:gd name="connsiteX59" fmla="*/ 42332 w 4775200"/>
                <a:gd name="connsiteY59" fmla="*/ 42332 h 2474912"/>
                <a:gd name="connsiteX60" fmla="*/ 42332 w 4775200"/>
                <a:gd name="connsiteY60" fmla="*/ 114299 h 2474912"/>
                <a:gd name="connsiteX61" fmla="*/ 76200 w 4775200"/>
                <a:gd name="connsiteY61" fmla="*/ 114299 h 2474912"/>
                <a:gd name="connsiteX62" fmla="*/ 76200 w 4775200"/>
                <a:gd name="connsiteY62" fmla="*/ 165099 h 2474912"/>
                <a:gd name="connsiteX63" fmla="*/ 84667 w 4775200"/>
                <a:gd name="connsiteY63" fmla="*/ 173566 h 2474912"/>
                <a:gd name="connsiteX64" fmla="*/ 84667 w 4775200"/>
                <a:gd name="connsiteY64" fmla="*/ 296332 h 2474912"/>
                <a:gd name="connsiteX65" fmla="*/ 194733 w 4775200"/>
                <a:gd name="connsiteY65" fmla="*/ 296332 h 2474912"/>
                <a:gd name="connsiteX66" fmla="*/ 194733 w 4775200"/>
                <a:gd name="connsiteY66" fmla="*/ 351366 h 2474912"/>
                <a:gd name="connsiteX67" fmla="*/ 283633 w 4775200"/>
                <a:gd name="connsiteY67" fmla="*/ 351366 h 2474912"/>
                <a:gd name="connsiteX68" fmla="*/ 283633 w 4775200"/>
                <a:gd name="connsiteY68" fmla="*/ 419099 h 2474912"/>
                <a:gd name="connsiteX69" fmla="*/ 300566 w 4775200"/>
                <a:gd name="connsiteY69" fmla="*/ 419099 h 2474912"/>
                <a:gd name="connsiteX70" fmla="*/ 300566 w 4775200"/>
                <a:gd name="connsiteY70" fmla="*/ 499532 h 2474912"/>
                <a:gd name="connsiteX71" fmla="*/ 309033 w 4775200"/>
                <a:gd name="connsiteY71" fmla="*/ 507999 h 2474912"/>
                <a:gd name="connsiteX72" fmla="*/ 309033 w 4775200"/>
                <a:gd name="connsiteY72" fmla="*/ 567266 h 2474912"/>
                <a:gd name="connsiteX73" fmla="*/ 309033 w 4775200"/>
                <a:gd name="connsiteY73" fmla="*/ 567266 h 2474912"/>
                <a:gd name="connsiteX74" fmla="*/ 309033 w 4775200"/>
                <a:gd name="connsiteY74" fmla="*/ 639232 h 2474912"/>
                <a:gd name="connsiteX75" fmla="*/ 364066 w 4775200"/>
                <a:gd name="connsiteY75" fmla="*/ 639232 h 2474912"/>
                <a:gd name="connsiteX76" fmla="*/ 364066 w 4775200"/>
                <a:gd name="connsiteY76" fmla="*/ 838199 h 2474912"/>
                <a:gd name="connsiteX77" fmla="*/ 423333 w 4775200"/>
                <a:gd name="connsiteY77" fmla="*/ 838199 h 2474912"/>
                <a:gd name="connsiteX78" fmla="*/ 423333 w 4775200"/>
                <a:gd name="connsiteY78" fmla="*/ 947206 h 2474912"/>
                <a:gd name="connsiteX79" fmla="*/ 484716 w 4775200"/>
                <a:gd name="connsiteY79" fmla="*/ 948794 h 2474912"/>
                <a:gd name="connsiteX80" fmla="*/ 478366 w 4775200"/>
                <a:gd name="connsiteY80" fmla="*/ 1065211 h 2474912"/>
                <a:gd name="connsiteX81" fmla="*/ 550333 w 4775200"/>
                <a:gd name="connsiteY81" fmla="*/ 1068387 h 2474912"/>
                <a:gd name="connsiteX82" fmla="*/ 550333 w 4775200"/>
                <a:gd name="connsiteY82" fmla="*/ 1121832 h 2474912"/>
                <a:gd name="connsiteX83" fmla="*/ 592137 w 4775200"/>
                <a:gd name="connsiteY83" fmla="*/ 1120244 h 2474912"/>
                <a:gd name="connsiteX84" fmla="*/ 590550 w 4775200"/>
                <a:gd name="connsiteY84" fmla="*/ 1181099 h 2474912"/>
                <a:gd name="connsiteX85" fmla="*/ 630766 w 4775200"/>
                <a:gd name="connsiteY85" fmla="*/ 1181099 h 2474912"/>
                <a:gd name="connsiteX86" fmla="*/ 630766 w 4775200"/>
                <a:gd name="connsiteY86" fmla="*/ 1253066 h 2474912"/>
                <a:gd name="connsiteX87" fmla="*/ 660400 w 4775200"/>
                <a:gd name="connsiteY87" fmla="*/ 1253066 h 2474912"/>
                <a:gd name="connsiteX88" fmla="*/ 660400 w 4775200"/>
                <a:gd name="connsiteY88" fmla="*/ 1303866 h 2474912"/>
                <a:gd name="connsiteX89" fmla="*/ 694266 w 4775200"/>
                <a:gd name="connsiteY89" fmla="*/ 1303866 h 2474912"/>
                <a:gd name="connsiteX90" fmla="*/ 694266 w 4775200"/>
                <a:gd name="connsiteY90" fmla="*/ 1354666 h 2474912"/>
                <a:gd name="connsiteX91" fmla="*/ 719666 w 4775200"/>
                <a:gd name="connsiteY91" fmla="*/ 1354666 h 2474912"/>
                <a:gd name="connsiteX92" fmla="*/ 719666 w 4775200"/>
                <a:gd name="connsiteY92" fmla="*/ 1409699 h 2474912"/>
                <a:gd name="connsiteX93" fmla="*/ 736071 w 4775200"/>
                <a:gd name="connsiteY93" fmla="*/ 1409699 h 2474912"/>
                <a:gd name="connsiteX94" fmla="*/ 736070 w 4775200"/>
                <a:gd name="connsiteY94" fmla="*/ 1480607 h 2474912"/>
                <a:gd name="connsiteX95" fmla="*/ 783166 w 4775200"/>
                <a:gd name="connsiteY95" fmla="*/ 1477432 h 2474912"/>
                <a:gd name="connsiteX96" fmla="*/ 783166 w 4775200"/>
                <a:gd name="connsiteY96" fmla="*/ 1667932 h 2474912"/>
                <a:gd name="connsiteX97" fmla="*/ 855133 w 4775200"/>
                <a:gd name="connsiteY97" fmla="*/ 1667932 h 2474912"/>
                <a:gd name="connsiteX98" fmla="*/ 855133 w 4775200"/>
                <a:gd name="connsiteY98" fmla="*/ 1761066 h 2474912"/>
                <a:gd name="connsiteX99" fmla="*/ 910166 w 4775200"/>
                <a:gd name="connsiteY99" fmla="*/ 1761066 h 2474912"/>
                <a:gd name="connsiteX100" fmla="*/ 910166 w 4775200"/>
                <a:gd name="connsiteY100" fmla="*/ 1824566 h 2474912"/>
                <a:gd name="connsiteX101" fmla="*/ 931333 w 4775200"/>
                <a:gd name="connsiteY101" fmla="*/ 1824566 h 2474912"/>
                <a:gd name="connsiteX102" fmla="*/ 931333 w 4775200"/>
                <a:gd name="connsiteY102" fmla="*/ 1880657 h 2474912"/>
                <a:gd name="connsiteX103" fmla="*/ 1021820 w 4775200"/>
                <a:gd name="connsiteY103" fmla="*/ 1877482 h 2474912"/>
                <a:gd name="connsiteX104" fmla="*/ 1020233 w 4775200"/>
                <a:gd name="connsiteY104" fmla="*/ 1926166 h 2474912"/>
                <a:gd name="connsiteX105" fmla="*/ 1045633 w 4775200"/>
                <a:gd name="connsiteY105" fmla="*/ 1926166 h 2474912"/>
                <a:gd name="connsiteX106" fmla="*/ 1045633 w 4775200"/>
                <a:gd name="connsiteY106" fmla="*/ 1981199 h 2474912"/>
                <a:gd name="connsiteX107" fmla="*/ 1130300 w 4775200"/>
                <a:gd name="connsiteY107" fmla="*/ 1981199 h 2474912"/>
                <a:gd name="connsiteX108" fmla="*/ 1130300 w 4775200"/>
                <a:gd name="connsiteY108" fmla="*/ 2031999 h 2474912"/>
                <a:gd name="connsiteX109" fmla="*/ 1648352 w 4775200"/>
                <a:gd name="connsiteY109" fmla="*/ 2033586 h 2474912"/>
                <a:gd name="connsiteX110" fmla="*/ 1645179 w 4775200"/>
                <a:gd name="connsiteY110" fmla="*/ 2095499 h 2474912"/>
                <a:gd name="connsiteX111" fmla="*/ 1938866 w 4775200"/>
                <a:gd name="connsiteY111" fmla="*/ 2095499 h 2474912"/>
                <a:gd name="connsiteX112" fmla="*/ 1938866 w 4775200"/>
                <a:gd name="connsiteY112" fmla="*/ 2150532 h 2474912"/>
                <a:gd name="connsiteX113" fmla="*/ 1998133 w 4775200"/>
                <a:gd name="connsiteY113" fmla="*/ 2150532 h 2474912"/>
                <a:gd name="connsiteX114" fmla="*/ 1998133 w 4775200"/>
                <a:gd name="connsiteY114" fmla="*/ 2201332 h 2474912"/>
                <a:gd name="connsiteX115" fmla="*/ 2053166 w 4775200"/>
                <a:gd name="connsiteY115" fmla="*/ 2201332 h 2474912"/>
                <a:gd name="connsiteX116" fmla="*/ 2053166 w 4775200"/>
                <a:gd name="connsiteY116" fmla="*/ 2256366 h 2474912"/>
                <a:gd name="connsiteX117" fmla="*/ 2527300 w 4775200"/>
                <a:gd name="connsiteY117" fmla="*/ 2256366 h 2474912"/>
                <a:gd name="connsiteX118" fmla="*/ 2527300 w 4775200"/>
                <a:gd name="connsiteY118" fmla="*/ 2341032 h 2474912"/>
                <a:gd name="connsiteX119" fmla="*/ 2878666 w 4775200"/>
                <a:gd name="connsiteY119" fmla="*/ 2341032 h 2474912"/>
                <a:gd name="connsiteX120" fmla="*/ 2877609 w 4775200"/>
                <a:gd name="connsiteY120" fmla="*/ 2392362 h 2474912"/>
                <a:gd name="connsiteX121" fmla="*/ 2891366 w 4775200"/>
                <a:gd name="connsiteY121" fmla="*/ 2454803 h 2474912"/>
                <a:gd name="connsiteX122" fmla="*/ 2926820 w 4775200"/>
                <a:gd name="connsiteY122" fmla="*/ 2474912 h 2474912"/>
                <a:gd name="connsiteX123" fmla="*/ 4775200 w 4775200"/>
                <a:gd name="connsiteY123" fmla="*/ 2451629 h 2474912"/>
                <a:gd name="connsiteX124" fmla="*/ 4770966 w 4775200"/>
                <a:gd name="connsiteY124" fmla="*/ 1782232 h 2474912"/>
                <a:gd name="connsiteX0" fmla="*/ 4770966 w 4775200"/>
                <a:gd name="connsiteY0" fmla="*/ 1782232 h 2474912"/>
                <a:gd name="connsiteX1" fmla="*/ 2890837 w 4775200"/>
                <a:gd name="connsiteY1" fmla="*/ 1785407 h 2474912"/>
                <a:gd name="connsiteX2" fmla="*/ 2890308 w 4775200"/>
                <a:gd name="connsiteY2" fmla="*/ 1727199 h 2474912"/>
                <a:gd name="connsiteX3" fmla="*/ 2868083 w 4775200"/>
                <a:gd name="connsiteY3" fmla="*/ 1704974 h 2474912"/>
                <a:gd name="connsiteX4" fmla="*/ 2870200 w 4775200"/>
                <a:gd name="connsiteY4" fmla="*/ 1621366 h 2474912"/>
                <a:gd name="connsiteX5" fmla="*/ 2514600 w 4775200"/>
                <a:gd name="connsiteY5" fmla="*/ 1621366 h 2474912"/>
                <a:gd name="connsiteX6" fmla="*/ 2514600 w 4775200"/>
                <a:gd name="connsiteY6" fmla="*/ 1549399 h 2474912"/>
                <a:gd name="connsiteX7" fmla="*/ 2044700 w 4775200"/>
                <a:gd name="connsiteY7" fmla="*/ 1549399 h 2474912"/>
                <a:gd name="connsiteX8" fmla="*/ 2044700 w 4775200"/>
                <a:gd name="connsiteY8" fmla="*/ 1490132 h 2474912"/>
                <a:gd name="connsiteX9" fmla="*/ 1998133 w 4775200"/>
                <a:gd name="connsiteY9" fmla="*/ 1490132 h 2474912"/>
                <a:gd name="connsiteX10" fmla="*/ 1998133 w 4775200"/>
                <a:gd name="connsiteY10" fmla="*/ 1418166 h 2474912"/>
                <a:gd name="connsiteX11" fmla="*/ 1913466 w 4775200"/>
                <a:gd name="connsiteY11" fmla="*/ 1418166 h 2474912"/>
                <a:gd name="connsiteX12" fmla="*/ 1913466 w 4775200"/>
                <a:gd name="connsiteY12" fmla="*/ 1346199 h 2474912"/>
                <a:gd name="connsiteX13" fmla="*/ 1651000 w 4775200"/>
                <a:gd name="connsiteY13" fmla="*/ 1346199 h 2474912"/>
                <a:gd name="connsiteX14" fmla="*/ 1651000 w 4775200"/>
                <a:gd name="connsiteY14" fmla="*/ 1286932 h 2474912"/>
                <a:gd name="connsiteX15" fmla="*/ 1130300 w 4775200"/>
                <a:gd name="connsiteY15" fmla="*/ 1286932 h 2474912"/>
                <a:gd name="connsiteX16" fmla="*/ 1130300 w 4775200"/>
                <a:gd name="connsiteY16" fmla="*/ 1223432 h 2474912"/>
                <a:gd name="connsiteX17" fmla="*/ 1041400 w 4775200"/>
                <a:gd name="connsiteY17" fmla="*/ 1223432 h 2474912"/>
                <a:gd name="connsiteX18" fmla="*/ 1041400 w 4775200"/>
                <a:gd name="connsiteY18" fmla="*/ 1172632 h 2474912"/>
                <a:gd name="connsiteX19" fmla="*/ 1007533 w 4775200"/>
                <a:gd name="connsiteY19" fmla="*/ 1172632 h 2474912"/>
                <a:gd name="connsiteX20" fmla="*/ 1007533 w 4775200"/>
                <a:gd name="connsiteY20" fmla="*/ 1113366 h 2474912"/>
                <a:gd name="connsiteX21" fmla="*/ 918633 w 4775200"/>
                <a:gd name="connsiteY21" fmla="*/ 1113366 h 2474912"/>
                <a:gd name="connsiteX22" fmla="*/ 918633 w 4775200"/>
                <a:gd name="connsiteY22" fmla="*/ 1049866 h 2474912"/>
                <a:gd name="connsiteX23" fmla="*/ 901700 w 4775200"/>
                <a:gd name="connsiteY23" fmla="*/ 1049866 h 2474912"/>
                <a:gd name="connsiteX24" fmla="*/ 901700 w 4775200"/>
                <a:gd name="connsiteY24" fmla="*/ 999066 h 2474912"/>
                <a:gd name="connsiteX25" fmla="*/ 850900 w 4775200"/>
                <a:gd name="connsiteY25" fmla="*/ 999066 h 2474912"/>
                <a:gd name="connsiteX26" fmla="*/ 850900 w 4775200"/>
                <a:gd name="connsiteY26" fmla="*/ 948266 h 2474912"/>
                <a:gd name="connsiteX27" fmla="*/ 842433 w 4775200"/>
                <a:gd name="connsiteY27" fmla="*/ 948266 h 2474912"/>
                <a:gd name="connsiteX28" fmla="*/ 842433 w 4775200"/>
                <a:gd name="connsiteY28" fmla="*/ 893232 h 2474912"/>
                <a:gd name="connsiteX29" fmla="*/ 778933 w 4775200"/>
                <a:gd name="connsiteY29" fmla="*/ 893232 h 2474912"/>
                <a:gd name="connsiteX30" fmla="*/ 778933 w 4775200"/>
                <a:gd name="connsiteY30" fmla="*/ 728132 h 2474912"/>
                <a:gd name="connsiteX31" fmla="*/ 723900 w 4775200"/>
                <a:gd name="connsiteY31" fmla="*/ 728132 h 2474912"/>
                <a:gd name="connsiteX32" fmla="*/ 723900 w 4775200"/>
                <a:gd name="connsiteY32" fmla="*/ 694266 h 2474912"/>
                <a:gd name="connsiteX33" fmla="*/ 702733 w 4775200"/>
                <a:gd name="connsiteY33" fmla="*/ 694266 h 2474912"/>
                <a:gd name="connsiteX34" fmla="*/ 702733 w 4775200"/>
                <a:gd name="connsiteY34" fmla="*/ 630766 h 2474912"/>
                <a:gd name="connsiteX35" fmla="*/ 702733 w 4775200"/>
                <a:gd name="connsiteY35" fmla="*/ 630766 h 2474912"/>
                <a:gd name="connsiteX36" fmla="*/ 702733 w 4775200"/>
                <a:gd name="connsiteY36" fmla="*/ 601132 h 2474912"/>
                <a:gd name="connsiteX37" fmla="*/ 643466 w 4775200"/>
                <a:gd name="connsiteY37" fmla="*/ 601132 h 2474912"/>
                <a:gd name="connsiteX38" fmla="*/ 643466 w 4775200"/>
                <a:gd name="connsiteY38" fmla="*/ 537632 h 2474912"/>
                <a:gd name="connsiteX39" fmla="*/ 643466 w 4775200"/>
                <a:gd name="connsiteY39" fmla="*/ 537632 h 2474912"/>
                <a:gd name="connsiteX40" fmla="*/ 622300 w 4775200"/>
                <a:gd name="connsiteY40" fmla="*/ 516466 h 2474912"/>
                <a:gd name="connsiteX41" fmla="*/ 579966 w 4775200"/>
                <a:gd name="connsiteY41" fmla="*/ 516466 h 2474912"/>
                <a:gd name="connsiteX42" fmla="*/ 579966 w 4775200"/>
                <a:gd name="connsiteY42" fmla="*/ 465666 h 2474912"/>
                <a:gd name="connsiteX43" fmla="*/ 537633 w 4775200"/>
                <a:gd name="connsiteY43" fmla="*/ 465666 h 2474912"/>
                <a:gd name="connsiteX44" fmla="*/ 537633 w 4775200"/>
                <a:gd name="connsiteY44" fmla="*/ 406399 h 2474912"/>
                <a:gd name="connsiteX45" fmla="*/ 465666 w 4775200"/>
                <a:gd name="connsiteY45" fmla="*/ 406399 h 2474912"/>
                <a:gd name="connsiteX46" fmla="*/ 465666 w 4775200"/>
                <a:gd name="connsiteY46" fmla="*/ 321732 h 2474912"/>
                <a:gd name="connsiteX47" fmla="*/ 431800 w 4775200"/>
                <a:gd name="connsiteY47" fmla="*/ 321732 h 2474912"/>
                <a:gd name="connsiteX48" fmla="*/ 431800 w 4775200"/>
                <a:gd name="connsiteY48" fmla="*/ 249766 h 2474912"/>
                <a:gd name="connsiteX49" fmla="*/ 359833 w 4775200"/>
                <a:gd name="connsiteY49" fmla="*/ 249766 h 2474912"/>
                <a:gd name="connsiteX50" fmla="*/ 359833 w 4775200"/>
                <a:gd name="connsiteY50" fmla="*/ 160866 h 2474912"/>
                <a:gd name="connsiteX51" fmla="*/ 300566 w 4775200"/>
                <a:gd name="connsiteY51" fmla="*/ 160866 h 2474912"/>
                <a:gd name="connsiteX52" fmla="*/ 300566 w 4775200"/>
                <a:gd name="connsiteY52" fmla="*/ 33866 h 2474912"/>
                <a:gd name="connsiteX53" fmla="*/ 258233 w 4775200"/>
                <a:gd name="connsiteY53" fmla="*/ 33866 h 2474912"/>
                <a:gd name="connsiteX54" fmla="*/ 258233 w 4775200"/>
                <a:gd name="connsiteY54" fmla="*/ 21166 h 2474912"/>
                <a:gd name="connsiteX55" fmla="*/ 148166 w 4775200"/>
                <a:gd name="connsiteY55" fmla="*/ 21166 h 2474912"/>
                <a:gd name="connsiteX56" fmla="*/ 127000 w 4775200"/>
                <a:gd name="connsiteY56" fmla="*/ 0 h 2474912"/>
                <a:gd name="connsiteX57" fmla="*/ 0 w 4775200"/>
                <a:gd name="connsiteY57" fmla="*/ 0 h 2474912"/>
                <a:gd name="connsiteX58" fmla="*/ 21166 w 4775200"/>
                <a:gd name="connsiteY58" fmla="*/ 21166 h 2474912"/>
                <a:gd name="connsiteX59" fmla="*/ 42332 w 4775200"/>
                <a:gd name="connsiteY59" fmla="*/ 42332 h 2474912"/>
                <a:gd name="connsiteX60" fmla="*/ 42332 w 4775200"/>
                <a:gd name="connsiteY60" fmla="*/ 114299 h 2474912"/>
                <a:gd name="connsiteX61" fmla="*/ 76200 w 4775200"/>
                <a:gd name="connsiteY61" fmla="*/ 114299 h 2474912"/>
                <a:gd name="connsiteX62" fmla="*/ 76200 w 4775200"/>
                <a:gd name="connsiteY62" fmla="*/ 165099 h 2474912"/>
                <a:gd name="connsiteX63" fmla="*/ 84667 w 4775200"/>
                <a:gd name="connsiteY63" fmla="*/ 173566 h 2474912"/>
                <a:gd name="connsiteX64" fmla="*/ 84667 w 4775200"/>
                <a:gd name="connsiteY64" fmla="*/ 296332 h 2474912"/>
                <a:gd name="connsiteX65" fmla="*/ 194733 w 4775200"/>
                <a:gd name="connsiteY65" fmla="*/ 296332 h 2474912"/>
                <a:gd name="connsiteX66" fmla="*/ 194733 w 4775200"/>
                <a:gd name="connsiteY66" fmla="*/ 351366 h 2474912"/>
                <a:gd name="connsiteX67" fmla="*/ 283633 w 4775200"/>
                <a:gd name="connsiteY67" fmla="*/ 351366 h 2474912"/>
                <a:gd name="connsiteX68" fmla="*/ 283633 w 4775200"/>
                <a:gd name="connsiteY68" fmla="*/ 419099 h 2474912"/>
                <a:gd name="connsiteX69" fmla="*/ 300566 w 4775200"/>
                <a:gd name="connsiteY69" fmla="*/ 419099 h 2474912"/>
                <a:gd name="connsiteX70" fmla="*/ 300566 w 4775200"/>
                <a:gd name="connsiteY70" fmla="*/ 499532 h 2474912"/>
                <a:gd name="connsiteX71" fmla="*/ 309033 w 4775200"/>
                <a:gd name="connsiteY71" fmla="*/ 507999 h 2474912"/>
                <a:gd name="connsiteX72" fmla="*/ 309033 w 4775200"/>
                <a:gd name="connsiteY72" fmla="*/ 567266 h 2474912"/>
                <a:gd name="connsiteX73" fmla="*/ 309033 w 4775200"/>
                <a:gd name="connsiteY73" fmla="*/ 567266 h 2474912"/>
                <a:gd name="connsiteX74" fmla="*/ 309033 w 4775200"/>
                <a:gd name="connsiteY74" fmla="*/ 639232 h 2474912"/>
                <a:gd name="connsiteX75" fmla="*/ 364066 w 4775200"/>
                <a:gd name="connsiteY75" fmla="*/ 639232 h 2474912"/>
                <a:gd name="connsiteX76" fmla="*/ 364066 w 4775200"/>
                <a:gd name="connsiteY76" fmla="*/ 838199 h 2474912"/>
                <a:gd name="connsiteX77" fmla="*/ 423333 w 4775200"/>
                <a:gd name="connsiteY77" fmla="*/ 838199 h 2474912"/>
                <a:gd name="connsiteX78" fmla="*/ 423333 w 4775200"/>
                <a:gd name="connsiteY78" fmla="*/ 947206 h 2474912"/>
                <a:gd name="connsiteX79" fmla="*/ 484716 w 4775200"/>
                <a:gd name="connsiteY79" fmla="*/ 948794 h 2474912"/>
                <a:gd name="connsiteX80" fmla="*/ 478366 w 4775200"/>
                <a:gd name="connsiteY80" fmla="*/ 1065211 h 2474912"/>
                <a:gd name="connsiteX81" fmla="*/ 550333 w 4775200"/>
                <a:gd name="connsiteY81" fmla="*/ 1068387 h 2474912"/>
                <a:gd name="connsiteX82" fmla="*/ 550333 w 4775200"/>
                <a:gd name="connsiteY82" fmla="*/ 1121832 h 2474912"/>
                <a:gd name="connsiteX83" fmla="*/ 592137 w 4775200"/>
                <a:gd name="connsiteY83" fmla="*/ 1120244 h 2474912"/>
                <a:gd name="connsiteX84" fmla="*/ 590550 w 4775200"/>
                <a:gd name="connsiteY84" fmla="*/ 1181099 h 2474912"/>
                <a:gd name="connsiteX85" fmla="*/ 630766 w 4775200"/>
                <a:gd name="connsiteY85" fmla="*/ 1181099 h 2474912"/>
                <a:gd name="connsiteX86" fmla="*/ 630766 w 4775200"/>
                <a:gd name="connsiteY86" fmla="*/ 1253066 h 2474912"/>
                <a:gd name="connsiteX87" fmla="*/ 660400 w 4775200"/>
                <a:gd name="connsiteY87" fmla="*/ 1253066 h 2474912"/>
                <a:gd name="connsiteX88" fmla="*/ 660400 w 4775200"/>
                <a:gd name="connsiteY88" fmla="*/ 1303866 h 2474912"/>
                <a:gd name="connsiteX89" fmla="*/ 694266 w 4775200"/>
                <a:gd name="connsiteY89" fmla="*/ 1303866 h 2474912"/>
                <a:gd name="connsiteX90" fmla="*/ 694266 w 4775200"/>
                <a:gd name="connsiteY90" fmla="*/ 1354666 h 2474912"/>
                <a:gd name="connsiteX91" fmla="*/ 719666 w 4775200"/>
                <a:gd name="connsiteY91" fmla="*/ 1354666 h 2474912"/>
                <a:gd name="connsiteX92" fmla="*/ 719666 w 4775200"/>
                <a:gd name="connsiteY92" fmla="*/ 1409699 h 2474912"/>
                <a:gd name="connsiteX93" fmla="*/ 736071 w 4775200"/>
                <a:gd name="connsiteY93" fmla="*/ 1409699 h 2474912"/>
                <a:gd name="connsiteX94" fmla="*/ 736070 w 4775200"/>
                <a:gd name="connsiteY94" fmla="*/ 1480607 h 2474912"/>
                <a:gd name="connsiteX95" fmla="*/ 783166 w 4775200"/>
                <a:gd name="connsiteY95" fmla="*/ 1477432 h 2474912"/>
                <a:gd name="connsiteX96" fmla="*/ 783166 w 4775200"/>
                <a:gd name="connsiteY96" fmla="*/ 1667932 h 2474912"/>
                <a:gd name="connsiteX97" fmla="*/ 855133 w 4775200"/>
                <a:gd name="connsiteY97" fmla="*/ 1667932 h 2474912"/>
                <a:gd name="connsiteX98" fmla="*/ 855133 w 4775200"/>
                <a:gd name="connsiteY98" fmla="*/ 1761066 h 2474912"/>
                <a:gd name="connsiteX99" fmla="*/ 910166 w 4775200"/>
                <a:gd name="connsiteY99" fmla="*/ 1761066 h 2474912"/>
                <a:gd name="connsiteX100" fmla="*/ 910166 w 4775200"/>
                <a:gd name="connsiteY100" fmla="*/ 1824566 h 2474912"/>
                <a:gd name="connsiteX101" fmla="*/ 931333 w 4775200"/>
                <a:gd name="connsiteY101" fmla="*/ 1824566 h 2474912"/>
                <a:gd name="connsiteX102" fmla="*/ 931333 w 4775200"/>
                <a:gd name="connsiteY102" fmla="*/ 1880657 h 2474912"/>
                <a:gd name="connsiteX103" fmla="*/ 1021820 w 4775200"/>
                <a:gd name="connsiteY103" fmla="*/ 1877482 h 2474912"/>
                <a:gd name="connsiteX104" fmla="*/ 1020233 w 4775200"/>
                <a:gd name="connsiteY104" fmla="*/ 1926166 h 2474912"/>
                <a:gd name="connsiteX105" fmla="*/ 1045633 w 4775200"/>
                <a:gd name="connsiteY105" fmla="*/ 1926166 h 2474912"/>
                <a:gd name="connsiteX106" fmla="*/ 1045633 w 4775200"/>
                <a:gd name="connsiteY106" fmla="*/ 1981199 h 2474912"/>
                <a:gd name="connsiteX107" fmla="*/ 1130300 w 4775200"/>
                <a:gd name="connsiteY107" fmla="*/ 1981199 h 2474912"/>
                <a:gd name="connsiteX108" fmla="*/ 1130300 w 4775200"/>
                <a:gd name="connsiteY108" fmla="*/ 2031999 h 2474912"/>
                <a:gd name="connsiteX109" fmla="*/ 1648352 w 4775200"/>
                <a:gd name="connsiteY109" fmla="*/ 2033586 h 2474912"/>
                <a:gd name="connsiteX110" fmla="*/ 1645179 w 4775200"/>
                <a:gd name="connsiteY110" fmla="*/ 2095499 h 2474912"/>
                <a:gd name="connsiteX111" fmla="*/ 1938866 w 4775200"/>
                <a:gd name="connsiteY111" fmla="*/ 2095499 h 2474912"/>
                <a:gd name="connsiteX112" fmla="*/ 1938866 w 4775200"/>
                <a:gd name="connsiteY112" fmla="*/ 2150532 h 2474912"/>
                <a:gd name="connsiteX113" fmla="*/ 1998133 w 4775200"/>
                <a:gd name="connsiteY113" fmla="*/ 2150532 h 2474912"/>
                <a:gd name="connsiteX114" fmla="*/ 1998133 w 4775200"/>
                <a:gd name="connsiteY114" fmla="*/ 2201332 h 2474912"/>
                <a:gd name="connsiteX115" fmla="*/ 2053166 w 4775200"/>
                <a:gd name="connsiteY115" fmla="*/ 2201332 h 2474912"/>
                <a:gd name="connsiteX116" fmla="*/ 2053166 w 4775200"/>
                <a:gd name="connsiteY116" fmla="*/ 2256366 h 2474912"/>
                <a:gd name="connsiteX117" fmla="*/ 2527300 w 4775200"/>
                <a:gd name="connsiteY117" fmla="*/ 2256366 h 2474912"/>
                <a:gd name="connsiteX118" fmla="*/ 2527300 w 4775200"/>
                <a:gd name="connsiteY118" fmla="*/ 2341032 h 2474912"/>
                <a:gd name="connsiteX119" fmla="*/ 2878666 w 4775200"/>
                <a:gd name="connsiteY119" fmla="*/ 2341032 h 2474912"/>
                <a:gd name="connsiteX120" fmla="*/ 2877609 w 4775200"/>
                <a:gd name="connsiteY120" fmla="*/ 2392362 h 2474912"/>
                <a:gd name="connsiteX121" fmla="*/ 2937404 w 4775200"/>
                <a:gd name="connsiteY121" fmla="*/ 2397653 h 2474912"/>
                <a:gd name="connsiteX122" fmla="*/ 2926820 w 4775200"/>
                <a:gd name="connsiteY122" fmla="*/ 2474912 h 2474912"/>
                <a:gd name="connsiteX123" fmla="*/ 4775200 w 4775200"/>
                <a:gd name="connsiteY123" fmla="*/ 2451629 h 2474912"/>
                <a:gd name="connsiteX124" fmla="*/ 4770966 w 4775200"/>
                <a:gd name="connsiteY124" fmla="*/ 1782232 h 2474912"/>
                <a:gd name="connsiteX0" fmla="*/ 4770966 w 4775200"/>
                <a:gd name="connsiteY0" fmla="*/ 1782232 h 2452687"/>
                <a:gd name="connsiteX1" fmla="*/ 2890837 w 4775200"/>
                <a:gd name="connsiteY1" fmla="*/ 1785407 h 2452687"/>
                <a:gd name="connsiteX2" fmla="*/ 2890308 w 4775200"/>
                <a:gd name="connsiteY2" fmla="*/ 1727199 h 2452687"/>
                <a:gd name="connsiteX3" fmla="*/ 2868083 w 4775200"/>
                <a:gd name="connsiteY3" fmla="*/ 1704974 h 2452687"/>
                <a:gd name="connsiteX4" fmla="*/ 2870200 w 4775200"/>
                <a:gd name="connsiteY4" fmla="*/ 1621366 h 2452687"/>
                <a:gd name="connsiteX5" fmla="*/ 2514600 w 4775200"/>
                <a:gd name="connsiteY5" fmla="*/ 1621366 h 2452687"/>
                <a:gd name="connsiteX6" fmla="*/ 2514600 w 4775200"/>
                <a:gd name="connsiteY6" fmla="*/ 1549399 h 2452687"/>
                <a:gd name="connsiteX7" fmla="*/ 2044700 w 4775200"/>
                <a:gd name="connsiteY7" fmla="*/ 1549399 h 2452687"/>
                <a:gd name="connsiteX8" fmla="*/ 2044700 w 4775200"/>
                <a:gd name="connsiteY8" fmla="*/ 1490132 h 2452687"/>
                <a:gd name="connsiteX9" fmla="*/ 1998133 w 4775200"/>
                <a:gd name="connsiteY9" fmla="*/ 1490132 h 2452687"/>
                <a:gd name="connsiteX10" fmla="*/ 1998133 w 4775200"/>
                <a:gd name="connsiteY10" fmla="*/ 1418166 h 2452687"/>
                <a:gd name="connsiteX11" fmla="*/ 1913466 w 4775200"/>
                <a:gd name="connsiteY11" fmla="*/ 1418166 h 2452687"/>
                <a:gd name="connsiteX12" fmla="*/ 1913466 w 4775200"/>
                <a:gd name="connsiteY12" fmla="*/ 1346199 h 2452687"/>
                <a:gd name="connsiteX13" fmla="*/ 1651000 w 4775200"/>
                <a:gd name="connsiteY13" fmla="*/ 1346199 h 2452687"/>
                <a:gd name="connsiteX14" fmla="*/ 1651000 w 4775200"/>
                <a:gd name="connsiteY14" fmla="*/ 1286932 h 2452687"/>
                <a:gd name="connsiteX15" fmla="*/ 1130300 w 4775200"/>
                <a:gd name="connsiteY15" fmla="*/ 1286932 h 2452687"/>
                <a:gd name="connsiteX16" fmla="*/ 1130300 w 4775200"/>
                <a:gd name="connsiteY16" fmla="*/ 1223432 h 2452687"/>
                <a:gd name="connsiteX17" fmla="*/ 1041400 w 4775200"/>
                <a:gd name="connsiteY17" fmla="*/ 1223432 h 2452687"/>
                <a:gd name="connsiteX18" fmla="*/ 1041400 w 4775200"/>
                <a:gd name="connsiteY18" fmla="*/ 1172632 h 2452687"/>
                <a:gd name="connsiteX19" fmla="*/ 1007533 w 4775200"/>
                <a:gd name="connsiteY19" fmla="*/ 1172632 h 2452687"/>
                <a:gd name="connsiteX20" fmla="*/ 1007533 w 4775200"/>
                <a:gd name="connsiteY20" fmla="*/ 1113366 h 2452687"/>
                <a:gd name="connsiteX21" fmla="*/ 918633 w 4775200"/>
                <a:gd name="connsiteY21" fmla="*/ 1113366 h 2452687"/>
                <a:gd name="connsiteX22" fmla="*/ 918633 w 4775200"/>
                <a:gd name="connsiteY22" fmla="*/ 1049866 h 2452687"/>
                <a:gd name="connsiteX23" fmla="*/ 901700 w 4775200"/>
                <a:gd name="connsiteY23" fmla="*/ 1049866 h 2452687"/>
                <a:gd name="connsiteX24" fmla="*/ 901700 w 4775200"/>
                <a:gd name="connsiteY24" fmla="*/ 999066 h 2452687"/>
                <a:gd name="connsiteX25" fmla="*/ 850900 w 4775200"/>
                <a:gd name="connsiteY25" fmla="*/ 999066 h 2452687"/>
                <a:gd name="connsiteX26" fmla="*/ 850900 w 4775200"/>
                <a:gd name="connsiteY26" fmla="*/ 948266 h 2452687"/>
                <a:gd name="connsiteX27" fmla="*/ 842433 w 4775200"/>
                <a:gd name="connsiteY27" fmla="*/ 948266 h 2452687"/>
                <a:gd name="connsiteX28" fmla="*/ 842433 w 4775200"/>
                <a:gd name="connsiteY28" fmla="*/ 893232 h 2452687"/>
                <a:gd name="connsiteX29" fmla="*/ 778933 w 4775200"/>
                <a:gd name="connsiteY29" fmla="*/ 893232 h 2452687"/>
                <a:gd name="connsiteX30" fmla="*/ 778933 w 4775200"/>
                <a:gd name="connsiteY30" fmla="*/ 728132 h 2452687"/>
                <a:gd name="connsiteX31" fmla="*/ 723900 w 4775200"/>
                <a:gd name="connsiteY31" fmla="*/ 728132 h 2452687"/>
                <a:gd name="connsiteX32" fmla="*/ 723900 w 4775200"/>
                <a:gd name="connsiteY32" fmla="*/ 694266 h 2452687"/>
                <a:gd name="connsiteX33" fmla="*/ 702733 w 4775200"/>
                <a:gd name="connsiteY33" fmla="*/ 694266 h 2452687"/>
                <a:gd name="connsiteX34" fmla="*/ 702733 w 4775200"/>
                <a:gd name="connsiteY34" fmla="*/ 630766 h 2452687"/>
                <a:gd name="connsiteX35" fmla="*/ 702733 w 4775200"/>
                <a:gd name="connsiteY35" fmla="*/ 630766 h 2452687"/>
                <a:gd name="connsiteX36" fmla="*/ 702733 w 4775200"/>
                <a:gd name="connsiteY36" fmla="*/ 601132 h 2452687"/>
                <a:gd name="connsiteX37" fmla="*/ 643466 w 4775200"/>
                <a:gd name="connsiteY37" fmla="*/ 601132 h 2452687"/>
                <a:gd name="connsiteX38" fmla="*/ 643466 w 4775200"/>
                <a:gd name="connsiteY38" fmla="*/ 537632 h 2452687"/>
                <a:gd name="connsiteX39" fmla="*/ 643466 w 4775200"/>
                <a:gd name="connsiteY39" fmla="*/ 537632 h 2452687"/>
                <a:gd name="connsiteX40" fmla="*/ 622300 w 4775200"/>
                <a:gd name="connsiteY40" fmla="*/ 516466 h 2452687"/>
                <a:gd name="connsiteX41" fmla="*/ 579966 w 4775200"/>
                <a:gd name="connsiteY41" fmla="*/ 516466 h 2452687"/>
                <a:gd name="connsiteX42" fmla="*/ 579966 w 4775200"/>
                <a:gd name="connsiteY42" fmla="*/ 465666 h 2452687"/>
                <a:gd name="connsiteX43" fmla="*/ 537633 w 4775200"/>
                <a:gd name="connsiteY43" fmla="*/ 465666 h 2452687"/>
                <a:gd name="connsiteX44" fmla="*/ 537633 w 4775200"/>
                <a:gd name="connsiteY44" fmla="*/ 406399 h 2452687"/>
                <a:gd name="connsiteX45" fmla="*/ 465666 w 4775200"/>
                <a:gd name="connsiteY45" fmla="*/ 406399 h 2452687"/>
                <a:gd name="connsiteX46" fmla="*/ 465666 w 4775200"/>
                <a:gd name="connsiteY46" fmla="*/ 321732 h 2452687"/>
                <a:gd name="connsiteX47" fmla="*/ 431800 w 4775200"/>
                <a:gd name="connsiteY47" fmla="*/ 321732 h 2452687"/>
                <a:gd name="connsiteX48" fmla="*/ 431800 w 4775200"/>
                <a:gd name="connsiteY48" fmla="*/ 249766 h 2452687"/>
                <a:gd name="connsiteX49" fmla="*/ 359833 w 4775200"/>
                <a:gd name="connsiteY49" fmla="*/ 249766 h 2452687"/>
                <a:gd name="connsiteX50" fmla="*/ 359833 w 4775200"/>
                <a:gd name="connsiteY50" fmla="*/ 160866 h 2452687"/>
                <a:gd name="connsiteX51" fmla="*/ 300566 w 4775200"/>
                <a:gd name="connsiteY51" fmla="*/ 160866 h 2452687"/>
                <a:gd name="connsiteX52" fmla="*/ 300566 w 4775200"/>
                <a:gd name="connsiteY52" fmla="*/ 33866 h 2452687"/>
                <a:gd name="connsiteX53" fmla="*/ 258233 w 4775200"/>
                <a:gd name="connsiteY53" fmla="*/ 33866 h 2452687"/>
                <a:gd name="connsiteX54" fmla="*/ 258233 w 4775200"/>
                <a:gd name="connsiteY54" fmla="*/ 21166 h 2452687"/>
                <a:gd name="connsiteX55" fmla="*/ 148166 w 4775200"/>
                <a:gd name="connsiteY55" fmla="*/ 21166 h 2452687"/>
                <a:gd name="connsiteX56" fmla="*/ 127000 w 4775200"/>
                <a:gd name="connsiteY56" fmla="*/ 0 h 2452687"/>
                <a:gd name="connsiteX57" fmla="*/ 0 w 4775200"/>
                <a:gd name="connsiteY57" fmla="*/ 0 h 2452687"/>
                <a:gd name="connsiteX58" fmla="*/ 21166 w 4775200"/>
                <a:gd name="connsiteY58" fmla="*/ 21166 h 2452687"/>
                <a:gd name="connsiteX59" fmla="*/ 42332 w 4775200"/>
                <a:gd name="connsiteY59" fmla="*/ 42332 h 2452687"/>
                <a:gd name="connsiteX60" fmla="*/ 42332 w 4775200"/>
                <a:gd name="connsiteY60" fmla="*/ 114299 h 2452687"/>
                <a:gd name="connsiteX61" fmla="*/ 76200 w 4775200"/>
                <a:gd name="connsiteY61" fmla="*/ 114299 h 2452687"/>
                <a:gd name="connsiteX62" fmla="*/ 76200 w 4775200"/>
                <a:gd name="connsiteY62" fmla="*/ 165099 h 2452687"/>
                <a:gd name="connsiteX63" fmla="*/ 84667 w 4775200"/>
                <a:gd name="connsiteY63" fmla="*/ 173566 h 2452687"/>
                <a:gd name="connsiteX64" fmla="*/ 84667 w 4775200"/>
                <a:gd name="connsiteY64" fmla="*/ 296332 h 2452687"/>
                <a:gd name="connsiteX65" fmla="*/ 194733 w 4775200"/>
                <a:gd name="connsiteY65" fmla="*/ 296332 h 2452687"/>
                <a:gd name="connsiteX66" fmla="*/ 194733 w 4775200"/>
                <a:gd name="connsiteY66" fmla="*/ 351366 h 2452687"/>
                <a:gd name="connsiteX67" fmla="*/ 283633 w 4775200"/>
                <a:gd name="connsiteY67" fmla="*/ 351366 h 2452687"/>
                <a:gd name="connsiteX68" fmla="*/ 283633 w 4775200"/>
                <a:gd name="connsiteY68" fmla="*/ 419099 h 2452687"/>
                <a:gd name="connsiteX69" fmla="*/ 300566 w 4775200"/>
                <a:gd name="connsiteY69" fmla="*/ 419099 h 2452687"/>
                <a:gd name="connsiteX70" fmla="*/ 300566 w 4775200"/>
                <a:gd name="connsiteY70" fmla="*/ 499532 h 2452687"/>
                <a:gd name="connsiteX71" fmla="*/ 309033 w 4775200"/>
                <a:gd name="connsiteY71" fmla="*/ 507999 h 2452687"/>
                <a:gd name="connsiteX72" fmla="*/ 309033 w 4775200"/>
                <a:gd name="connsiteY72" fmla="*/ 567266 h 2452687"/>
                <a:gd name="connsiteX73" fmla="*/ 309033 w 4775200"/>
                <a:gd name="connsiteY73" fmla="*/ 567266 h 2452687"/>
                <a:gd name="connsiteX74" fmla="*/ 309033 w 4775200"/>
                <a:gd name="connsiteY74" fmla="*/ 639232 h 2452687"/>
                <a:gd name="connsiteX75" fmla="*/ 364066 w 4775200"/>
                <a:gd name="connsiteY75" fmla="*/ 639232 h 2452687"/>
                <a:gd name="connsiteX76" fmla="*/ 364066 w 4775200"/>
                <a:gd name="connsiteY76" fmla="*/ 838199 h 2452687"/>
                <a:gd name="connsiteX77" fmla="*/ 423333 w 4775200"/>
                <a:gd name="connsiteY77" fmla="*/ 838199 h 2452687"/>
                <a:gd name="connsiteX78" fmla="*/ 423333 w 4775200"/>
                <a:gd name="connsiteY78" fmla="*/ 947206 h 2452687"/>
                <a:gd name="connsiteX79" fmla="*/ 484716 w 4775200"/>
                <a:gd name="connsiteY79" fmla="*/ 948794 h 2452687"/>
                <a:gd name="connsiteX80" fmla="*/ 478366 w 4775200"/>
                <a:gd name="connsiteY80" fmla="*/ 1065211 h 2452687"/>
                <a:gd name="connsiteX81" fmla="*/ 550333 w 4775200"/>
                <a:gd name="connsiteY81" fmla="*/ 1068387 h 2452687"/>
                <a:gd name="connsiteX82" fmla="*/ 550333 w 4775200"/>
                <a:gd name="connsiteY82" fmla="*/ 1121832 h 2452687"/>
                <a:gd name="connsiteX83" fmla="*/ 592137 w 4775200"/>
                <a:gd name="connsiteY83" fmla="*/ 1120244 h 2452687"/>
                <a:gd name="connsiteX84" fmla="*/ 590550 w 4775200"/>
                <a:gd name="connsiteY84" fmla="*/ 1181099 h 2452687"/>
                <a:gd name="connsiteX85" fmla="*/ 630766 w 4775200"/>
                <a:gd name="connsiteY85" fmla="*/ 1181099 h 2452687"/>
                <a:gd name="connsiteX86" fmla="*/ 630766 w 4775200"/>
                <a:gd name="connsiteY86" fmla="*/ 1253066 h 2452687"/>
                <a:gd name="connsiteX87" fmla="*/ 660400 w 4775200"/>
                <a:gd name="connsiteY87" fmla="*/ 1253066 h 2452687"/>
                <a:gd name="connsiteX88" fmla="*/ 660400 w 4775200"/>
                <a:gd name="connsiteY88" fmla="*/ 1303866 h 2452687"/>
                <a:gd name="connsiteX89" fmla="*/ 694266 w 4775200"/>
                <a:gd name="connsiteY89" fmla="*/ 1303866 h 2452687"/>
                <a:gd name="connsiteX90" fmla="*/ 694266 w 4775200"/>
                <a:gd name="connsiteY90" fmla="*/ 1354666 h 2452687"/>
                <a:gd name="connsiteX91" fmla="*/ 719666 w 4775200"/>
                <a:gd name="connsiteY91" fmla="*/ 1354666 h 2452687"/>
                <a:gd name="connsiteX92" fmla="*/ 719666 w 4775200"/>
                <a:gd name="connsiteY92" fmla="*/ 1409699 h 2452687"/>
                <a:gd name="connsiteX93" fmla="*/ 736071 w 4775200"/>
                <a:gd name="connsiteY93" fmla="*/ 1409699 h 2452687"/>
                <a:gd name="connsiteX94" fmla="*/ 736070 w 4775200"/>
                <a:gd name="connsiteY94" fmla="*/ 1480607 h 2452687"/>
                <a:gd name="connsiteX95" fmla="*/ 783166 w 4775200"/>
                <a:gd name="connsiteY95" fmla="*/ 1477432 h 2452687"/>
                <a:gd name="connsiteX96" fmla="*/ 783166 w 4775200"/>
                <a:gd name="connsiteY96" fmla="*/ 1667932 h 2452687"/>
                <a:gd name="connsiteX97" fmla="*/ 855133 w 4775200"/>
                <a:gd name="connsiteY97" fmla="*/ 1667932 h 2452687"/>
                <a:gd name="connsiteX98" fmla="*/ 855133 w 4775200"/>
                <a:gd name="connsiteY98" fmla="*/ 1761066 h 2452687"/>
                <a:gd name="connsiteX99" fmla="*/ 910166 w 4775200"/>
                <a:gd name="connsiteY99" fmla="*/ 1761066 h 2452687"/>
                <a:gd name="connsiteX100" fmla="*/ 910166 w 4775200"/>
                <a:gd name="connsiteY100" fmla="*/ 1824566 h 2452687"/>
                <a:gd name="connsiteX101" fmla="*/ 931333 w 4775200"/>
                <a:gd name="connsiteY101" fmla="*/ 1824566 h 2452687"/>
                <a:gd name="connsiteX102" fmla="*/ 931333 w 4775200"/>
                <a:gd name="connsiteY102" fmla="*/ 1880657 h 2452687"/>
                <a:gd name="connsiteX103" fmla="*/ 1021820 w 4775200"/>
                <a:gd name="connsiteY103" fmla="*/ 1877482 h 2452687"/>
                <a:gd name="connsiteX104" fmla="*/ 1020233 w 4775200"/>
                <a:gd name="connsiteY104" fmla="*/ 1926166 h 2452687"/>
                <a:gd name="connsiteX105" fmla="*/ 1045633 w 4775200"/>
                <a:gd name="connsiteY105" fmla="*/ 1926166 h 2452687"/>
                <a:gd name="connsiteX106" fmla="*/ 1045633 w 4775200"/>
                <a:gd name="connsiteY106" fmla="*/ 1981199 h 2452687"/>
                <a:gd name="connsiteX107" fmla="*/ 1130300 w 4775200"/>
                <a:gd name="connsiteY107" fmla="*/ 1981199 h 2452687"/>
                <a:gd name="connsiteX108" fmla="*/ 1130300 w 4775200"/>
                <a:gd name="connsiteY108" fmla="*/ 2031999 h 2452687"/>
                <a:gd name="connsiteX109" fmla="*/ 1648352 w 4775200"/>
                <a:gd name="connsiteY109" fmla="*/ 2033586 h 2452687"/>
                <a:gd name="connsiteX110" fmla="*/ 1645179 w 4775200"/>
                <a:gd name="connsiteY110" fmla="*/ 2095499 h 2452687"/>
                <a:gd name="connsiteX111" fmla="*/ 1938866 w 4775200"/>
                <a:gd name="connsiteY111" fmla="*/ 2095499 h 2452687"/>
                <a:gd name="connsiteX112" fmla="*/ 1938866 w 4775200"/>
                <a:gd name="connsiteY112" fmla="*/ 2150532 h 2452687"/>
                <a:gd name="connsiteX113" fmla="*/ 1998133 w 4775200"/>
                <a:gd name="connsiteY113" fmla="*/ 2150532 h 2452687"/>
                <a:gd name="connsiteX114" fmla="*/ 1998133 w 4775200"/>
                <a:gd name="connsiteY114" fmla="*/ 2201332 h 2452687"/>
                <a:gd name="connsiteX115" fmla="*/ 2053166 w 4775200"/>
                <a:gd name="connsiteY115" fmla="*/ 2201332 h 2452687"/>
                <a:gd name="connsiteX116" fmla="*/ 2053166 w 4775200"/>
                <a:gd name="connsiteY116" fmla="*/ 2256366 h 2452687"/>
                <a:gd name="connsiteX117" fmla="*/ 2527300 w 4775200"/>
                <a:gd name="connsiteY117" fmla="*/ 2256366 h 2452687"/>
                <a:gd name="connsiteX118" fmla="*/ 2527300 w 4775200"/>
                <a:gd name="connsiteY118" fmla="*/ 2341032 h 2452687"/>
                <a:gd name="connsiteX119" fmla="*/ 2878666 w 4775200"/>
                <a:gd name="connsiteY119" fmla="*/ 2341032 h 2452687"/>
                <a:gd name="connsiteX120" fmla="*/ 2877609 w 4775200"/>
                <a:gd name="connsiteY120" fmla="*/ 2392362 h 2452687"/>
                <a:gd name="connsiteX121" fmla="*/ 2937404 w 4775200"/>
                <a:gd name="connsiteY121" fmla="*/ 2397653 h 2452687"/>
                <a:gd name="connsiteX122" fmla="*/ 2895070 w 4775200"/>
                <a:gd name="connsiteY122" fmla="*/ 2452687 h 2452687"/>
                <a:gd name="connsiteX123" fmla="*/ 4775200 w 4775200"/>
                <a:gd name="connsiteY123" fmla="*/ 2451629 h 2452687"/>
                <a:gd name="connsiteX124" fmla="*/ 4770966 w 4775200"/>
                <a:gd name="connsiteY124" fmla="*/ 1782232 h 2452687"/>
                <a:gd name="connsiteX0" fmla="*/ 4770966 w 4775200"/>
                <a:gd name="connsiteY0" fmla="*/ 1782232 h 2452687"/>
                <a:gd name="connsiteX1" fmla="*/ 2890837 w 4775200"/>
                <a:gd name="connsiteY1" fmla="*/ 1785407 h 2452687"/>
                <a:gd name="connsiteX2" fmla="*/ 2890308 w 4775200"/>
                <a:gd name="connsiteY2" fmla="*/ 1727199 h 2452687"/>
                <a:gd name="connsiteX3" fmla="*/ 2868083 w 4775200"/>
                <a:gd name="connsiteY3" fmla="*/ 1704974 h 2452687"/>
                <a:gd name="connsiteX4" fmla="*/ 2870200 w 4775200"/>
                <a:gd name="connsiteY4" fmla="*/ 1621366 h 2452687"/>
                <a:gd name="connsiteX5" fmla="*/ 2514600 w 4775200"/>
                <a:gd name="connsiteY5" fmla="*/ 1621366 h 2452687"/>
                <a:gd name="connsiteX6" fmla="*/ 2514600 w 4775200"/>
                <a:gd name="connsiteY6" fmla="*/ 1549399 h 2452687"/>
                <a:gd name="connsiteX7" fmla="*/ 2044700 w 4775200"/>
                <a:gd name="connsiteY7" fmla="*/ 1549399 h 2452687"/>
                <a:gd name="connsiteX8" fmla="*/ 2044700 w 4775200"/>
                <a:gd name="connsiteY8" fmla="*/ 1490132 h 2452687"/>
                <a:gd name="connsiteX9" fmla="*/ 1998133 w 4775200"/>
                <a:gd name="connsiteY9" fmla="*/ 1490132 h 2452687"/>
                <a:gd name="connsiteX10" fmla="*/ 1998133 w 4775200"/>
                <a:gd name="connsiteY10" fmla="*/ 1418166 h 2452687"/>
                <a:gd name="connsiteX11" fmla="*/ 1913466 w 4775200"/>
                <a:gd name="connsiteY11" fmla="*/ 1418166 h 2452687"/>
                <a:gd name="connsiteX12" fmla="*/ 1913466 w 4775200"/>
                <a:gd name="connsiteY12" fmla="*/ 1346199 h 2452687"/>
                <a:gd name="connsiteX13" fmla="*/ 1651000 w 4775200"/>
                <a:gd name="connsiteY13" fmla="*/ 1346199 h 2452687"/>
                <a:gd name="connsiteX14" fmla="*/ 1651000 w 4775200"/>
                <a:gd name="connsiteY14" fmla="*/ 1286932 h 2452687"/>
                <a:gd name="connsiteX15" fmla="*/ 1130300 w 4775200"/>
                <a:gd name="connsiteY15" fmla="*/ 1286932 h 2452687"/>
                <a:gd name="connsiteX16" fmla="*/ 1130300 w 4775200"/>
                <a:gd name="connsiteY16" fmla="*/ 1223432 h 2452687"/>
                <a:gd name="connsiteX17" fmla="*/ 1041400 w 4775200"/>
                <a:gd name="connsiteY17" fmla="*/ 1223432 h 2452687"/>
                <a:gd name="connsiteX18" fmla="*/ 1041400 w 4775200"/>
                <a:gd name="connsiteY18" fmla="*/ 1172632 h 2452687"/>
                <a:gd name="connsiteX19" fmla="*/ 1007533 w 4775200"/>
                <a:gd name="connsiteY19" fmla="*/ 1172632 h 2452687"/>
                <a:gd name="connsiteX20" fmla="*/ 1007533 w 4775200"/>
                <a:gd name="connsiteY20" fmla="*/ 1113366 h 2452687"/>
                <a:gd name="connsiteX21" fmla="*/ 918633 w 4775200"/>
                <a:gd name="connsiteY21" fmla="*/ 1113366 h 2452687"/>
                <a:gd name="connsiteX22" fmla="*/ 918633 w 4775200"/>
                <a:gd name="connsiteY22" fmla="*/ 1049866 h 2452687"/>
                <a:gd name="connsiteX23" fmla="*/ 901700 w 4775200"/>
                <a:gd name="connsiteY23" fmla="*/ 1049866 h 2452687"/>
                <a:gd name="connsiteX24" fmla="*/ 901700 w 4775200"/>
                <a:gd name="connsiteY24" fmla="*/ 999066 h 2452687"/>
                <a:gd name="connsiteX25" fmla="*/ 850900 w 4775200"/>
                <a:gd name="connsiteY25" fmla="*/ 999066 h 2452687"/>
                <a:gd name="connsiteX26" fmla="*/ 850900 w 4775200"/>
                <a:gd name="connsiteY26" fmla="*/ 948266 h 2452687"/>
                <a:gd name="connsiteX27" fmla="*/ 842433 w 4775200"/>
                <a:gd name="connsiteY27" fmla="*/ 948266 h 2452687"/>
                <a:gd name="connsiteX28" fmla="*/ 842433 w 4775200"/>
                <a:gd name="connsiteY28" fmla="*/ 893232 h 2452687"/>
                <a:gd name="connsiteX29" fmla="*/ 778933 w 4775200"/>
                <a:gd name="connsiteY29" fmla="*/ 893232 h 2452687"/>
                <a:gd name="connsiteX30" fmla="*/ 778933 w 4775200"/>
                <a:gd name="connsiteY30" fmla="*/ 728132 h 2452687"/>
                <a:gd name="connsiteX31" fmla="*/ 723900 w 4775200"/>
                <a:gd name="connsiteY31" fmla="*/ 728132 h 2452687"/>
                <a:gd name="connsiteX32" fmla="*/ 723900 w 4775200"/>
                <a:gd name="connsiteY32" fmla="*/ 694266 h 2452687"/>
                <a:gd name="connsiteX33" fmla="*/ 702733 w 4775200"/>
                <a:gd name="connsiteY33" fmla="*/ 694266 h 2452687"/>
                <a:gd name="connsiteX34" fmla="*/ 702733 w 4775200"/>
                <a:gd name="connsiteY34" fmla="*/ 630766 h 2452687"/>
                <a:gd name="connsiteX35" fmla="*/ 702733 w 4775200"/>
                <a:gd name="connsiteY35" fmla="*/ 630766 h 2452687"/>
                <a:gd name="connsiteX36" fmla="*/ 702733 w 4775200"/>
                <a:gd name="connsiteY36" fmla="*/ 601132 h 2452687"/>
                <a:gd name="connsiteX37" fmla="*/ 643466 w 4775200"/>
                <a:gd name="connsiteY37" fmla="*/ 601132 h 2452687"/>
                <a:gd name="connsiteX38" fmla="*/ 643466 w 4775200"/>
                <a:gd name="connsiteY38" fmla="*/ 537632 h 2452687"/>
                <a:gd name="connsiteX39" fmla="*/ 643466 w 4775200"/>
                <a:gd name="connsiteY39" fmla="*/ 537632 h 2452687"/>
                <a:gd name="connsiteX40" fmla="*/ 622300 w 4775200"/>
                <a:gd name="connsiteY40" fmla="*/ 516466 h 2452687"/>
                <a:gd name="connsiteX41" fmla="*/ 579966 w 4775200"/>
                <a:gd name="connsiteY41" fmla="*/ 516466 h 2452687"/>
                <a:gd name="connsiteX42" fmla="*/ 579966 w 4775200"/>
                <a:gd name="connsiteY42" fmla="*/ 465666 h 2452687"/>
                <a:gd name="connsiteX43" fmla="*/ 537633 w 4775200"/>
                <a:gd name="connsiteY43" fmla="*/ 465666 h 2452687"/>
                <a:gd name="connsiteX44" fmla="*/ 537633 w 4775200"/>
                <a:gd name="connsiteY44" fmla="*/ 406399 h 2452687"/>
                <a:gd name="connsiteX45" fmla="*/ 465666 w 4775200"/>
                <a:gd name="connsiteY45" fmla="*/ 406399 h 2452687"/>
                <a:gd name="connsiteX46" fmla="*/ 465666 w 4775200"/>
                <a:gd name="connsiteY46" fmla="*/ 321732 h 2452687"/>
                <a:gd name="connsiteX47" fmla="*/ 431800 w 4775200"/>
                <a:gd name="connsiteY47" fmla="*/ 321732 h 2452687"/>
                <a:gd name="connsiteX48" fmla="*/ 431800 w 4775200"/>
                <a:gd name="connsiteY48" fmla="*/ 249766 h 2452687"/>
                <a:gd name="connsiteX49" fmla="*/ 359833 w 4775200"/>
                <a:gd name="connsiteY49" fmla="*/ 249766 h 2452687"/>
                <a:gd name="connsiteX50" fmla="*/ 359833 w 4775200"/>
                <a:gd name="connsiteY50" fmla="*/ 160866 h 2452687"/>
                <a:gd name="connsiteX51" fmla="*/ 300566 w 4775200"/>
                <a:gd name="connsiteY51" fmla="*/ 160866 h 2452687"/>
                <a:gd name="connsiteX52" fmla="*/ 300566 w 4775200"/>
                <a:gd name="connsiteY52" fmla="*/ 33866 h 2452687"/>
                <a:gd name="connsiteX53" fmla="*/ 258233 w 4775200"/>
                <a:gd name="connsiteY53" fmla="*/ 33866 h 2452687"/>
                <a:gd name="connsiteX54" fmla="*/ 258233 w 4775200"/>
                <a:gd name="connsiteY54" fmla="*/ 21166 h 2452687"/>
                <a:gd name="connsiteX55" fmla="*/ 148166 w 4775200"/>
                <a:gd name="connsiteY55" fmla="*/ 21166 h 2452687"/>
                <a:gd name="connsiteX56" fmla="*/ 127000 w 4775200"/>
                <a:gd name="connsiteY56" fmla="*/ 0 h 2452687"/>
                <a:gd name="connsiteX57" fmla="*/ 0 w 4775200"/>
                <a:gd name="connsiteY57" fmla="*/ 0 h 2452687"/>
                <a:gd name="connsiteX58" fmla="*/ 21166 w 4775200"/>
                <a:gd name="connsiteY58" fmla="*/ 21166 h 2452687"/>
                <a:gd name="connsiteX59" fmla="*/ 42332 w 4775200"/>
                <a:gd name="connsiteY59" fmla="*/ 42332 h 2452687"/>
                <a:gd name="connsiteX60" fmla="*/ 42332 w 4775200"/>
                <a:gd name="connsiteY60" fmla="*/ 114299 h 2452687"/>
                <a:gd name="connsiteX61" fmla="*/ 76200 w 4775200"/>
                <a:gd name="connsiteY61" fmla="*/ 114299 h 2452687"/>
                <a:gd name="connsiteX62" fmla="*/ 76200 w 4775200"/>
                <a:gd name="connsiteY62" fmla="*/ 165099 h 2452687"/>
                <a:gd name="connsiteX63" fmla="*/ 84667 w 4775200"/>
                <a:gd name="connsiteY63" fmla="*/ 173566 h 2452687"/>
                <a:gd name="connsiteX64" fmla="*/ 84667 w 4775200"/>
                <a:gd name="connsiteY64" fmla="*/ 296332 h 2452687"/>
                <a:gd name="connsiteX65" fmla="*/ 194733 w 4775200"/>
                <a:gd name="connsiteY65" fmla="*/ 296332 h 2452687"/>
                <a:gd name="connsiteX66" fmla="*/ 194733 w 4775200"/>
                <a:gd name="connsiteY66" fmla="*/ 351366 h 2452687"/>
                <a:gd name="connsiteX67" fmla="*/ 283633 w 4775200"/>
                <a:gd name="connsiteY67" fmla="*/ 351366 h 2452687"/>
                <a:gd name="connsiteX68" fmla="*/ 283633 w 4775200"/>
                <a:gd name="connsiteY68" fmla="*/ 419099 h 2452687"/>
                <a:gd name="connsiteX69" fmla="*/ 300566 w 4775200"/>
                <a:gd name="connsiteY69" fmla="*/ 419099 h 2452687"/>
                <a:gd name="connsiteX70" fmla="*/ 300566 w 4775200"/>
                <a:gd name="connsiteY70" fmla="*/ 499532 h 2452687"/>
                <a:gd name="connsiteX71" fmla="*/ 309033 w 4775200"/>
                <a:gd name="connsiteY71" fmla="*/ 507999 h 2452687"/>
                <a:gd name="connsiteX72" fmla="*/ 309033 w 4775200"/>
                <a:gd name="connsiteY72" fmla="*/ 567266 h 2452687"/>
                <a:gd name="connsiteX73" fmla="*/ 309033 w 4775200"/>
                <a:gd name="connsiteY73" fmla="*/ 567266 h 2452687"/>
                <a:gd name="connsiteX74" fmla="*/ 309033 w 4775200"/>
                <a:gd name="connsiteY74" fmla="*/ 639232 h 2452687"/>
                <a:gd name="connsiteX75" fmla="*/ 364066 w 4775200"/>
                <a:gd name="connsiteY75" fmla="*/ 639232 h 2452687"/>
                <a:gd name="connsiteX76" fmla="*/ 364066 w 4775200"/>
                <a:gd name="connsiteY76" fmla="*/ 838199 h 2452687"/>
                <a:gd name="connsiteX77" fmla="*/ 423333 w 4775200"/>
                <a:gd name="connsiteY77" fmla="*/ 838199 h 2452687"/>
                <a:gd name="connsiteX78" fmla="*/ 423333 w 4775200"/>
                <a:gd name="connsiteY78" fmla="*/ 947206 h 2452687"/>
                <a:gd name="connsiteX79" fmla="*/ 484716 w 4775200"/>
                <a:gd name="connsiteY79" fmla="*/ 948794 h 2452687"/>
                <a:gd name="connsiteX80" fmla="*/ 478366 w 4775200"/>
                <a:gd name="connsiteY80" fmla="*/ 1065211 h 2452687"/>
                <a:gd name="connsiteX81" fmla="*/ 550333 w 4775200"/>
                <a:gd name="connsiteY81" fmla="*/ 1068387 h 2452687"/>
                <a:gd name="connsiteX82" fmla="*/ 550333 w 4775200"/>
                <a:gd name="connsiteY82" fmla="*/ 1121832 h 2452687"/>
                <a:gd name="connsiteX83" fmla="*/ 592137 w 4775200"/>
                <a:gd name="connsiteY83" fmla="*/ 1120244 h 2452687"/>
                <a:gd name="connsiteX84" fmla="*/ 590550 w 4775200"/>
                <a:gd name="connsiteY84" fmla="*/ 1181099 h 2452687"/>
                <a:gd name="connsiteX85" fmla="*/ 630766 w 4775200"/>
                <a:gd name="connsiteY85" fmla="*/ 1181099 h 2452687"/>
                <a:gd name="connsiteX86" fmla="*/ 630766 w 4775200"/>
                <a:gd name="connsiteY86" fmla="*/ 1253066 h 2452687"/>
                <a:gd name="connsiteX87" fmla="*/ 660400 w 4775200"/>
                <a:gd name="connsiteY87" fmla="*/ 1253066 h 2452687"/>
                <a:gd name="connsiteX88" fmla="*/ 660400 w 4775200"/>
                <a:gd name="connsiteY88" fmla="*/ 1303866 h 2452687"/>
                <a:gd name="connsiteX89" fmla="*/ 694266 w 4775200"/>
                <a:gd name="connsiteY89" fmla="*/ 1303866 h 2452687"/>
                <a:gd name="connsiteX90" fmla="*/ 694266 w 4775200"/>
                <a:gd name="connsiteY90" fmla="*/ 1354666 h 2452687"/>
                <a:gd name="connsiteX91" fmla="*/ 719666 w 4775200"/>
                <a:gd name="connsiteY91" fmla="*/ 1354666 h 2452687"/>
                <a:gd name="connsiteX92" fmla="*/ 719666 w 4775200"/>
                <a:gd name="connsiteY92" fmla="*/ 1409699 h 2452687"/>
                <a:gd name="connsiteX93" fmla="*/ 736071 w 4775200"/>
                <a:gd name="connsiteY93" fmla="*/ 1409699 h 2452687"/>
                <a:gd name="connsiteX94" fmla="*/ 736070 w 4775200"/>
                <a:gd name="connsiteY94" fmla="*/ 1480607 h 2452687"/>
                <a:gd name="connsiteX95" fmla="*/ 783166 w 4775200"/>
                <a:gd name="connsiteY95" fmla="*/ 1477432 h 2452687"/>
                <a:gd name="connsiteX96" fmla="*/ 783166 w 4775200"/>
                <a:gd name="connsiteY96" fmla="*/ 1667932 h 2452687"/>
                <a:gd name="connsiteX97" fmla="*/ 855133 w 4775200"/>
                <a:gd name="connsiteY97" fmla="*/ 1667932 h 2452687"/>
                <a:gd name="connsiteX98" fmla="*/ 855133 w 4775200"/>
                <a:gd name="connsiteY98" fmla="*/ 1761066 h 2452687"/>
                <a:gd name="connsiteX99" fmla="*/ 910166 w 4775200"/>
                <a:gd name="connsiteY99" fmla="*/ 1761066 h 2452687"/>
                <a:gd name="connsiteX100" fmla="*/ 910166 w 4775200"/>
                <a:gd name="connsiteY100" fmla="*/ 1824566 h 2452687"/>
                <a:gd name="connsiteX101" fmla="*/ 931333 w 4775200"/>
                <a:gd name="connsiteY101" fmla="*/ 1824566 h 2452687"/>
                <a:gd name="connsiteX102" fmla="*/ 931333 w 4775200"/>
                <a:gd name="connsiteY102" fmla="*/ 1880657 h 2452687"/>
                <a:gd name="connsiteX103" fmla="*/ 1021820 w 4775200"/>
                <a:gd name="connsiteY103" fmla="*/ 1877482 h 2452687"/>
                <a:gd name="connsiteX104" fmla="*/ 1020233 w 4775200"/>
                <a:gd name="connsiteY104" fmla="*/ 1926166 h 2452687"/>
                <a:gd name="connsiteX105" fmla="*/ 1045633 w 4775200"/>
                <a:gd name="connsiteY105" fmla="*/ 1926166 h 2452687"/>
                <a:gd name="connsiteX106" fmla="*/ 1045633 w 4775200"/>
                <a:gd name="connsiteY106" fmla="*/ 1981199 h 2452687"/>
                <a:gd name="connsiteX107" fmla="*/ 1130300 w 4775200"/>
                <a:gd name="connsiteY107" fmla="*/ 1981199 h 2452687"/>
                <a:gd name="connsiteX108" fmla="*/ 1130300 w 4775200"/>
                <a:gd name="connsiteY108" fmla="*/ 2031999 h 2452687"/>
                <a:gd name="connsiteX109" fmla="*/ 1648352 w 4775200"/>
                <a:gd name="connsiteY109" fmla="*/ 2033586 h 2452687"/>
                <a:gd name="connsiteX110" fmla="*/ 1645179 w 4775200"/>
                <a:gd name="connsiteY110" fmla="*/ 2095499 h 2452687"/>
                <a:gd name="connsiteX111" fmla="*/ 1938866 w 4775200"/>
                <a:gd name="connsiteY111" fmla="*/ 2095499 h 2452687"/>
                <a:gd name="connsiteX112" fmla="*/ 1938866 w 4775200"/>
                <a:gd name="connsiteY112" fmla="*/ 2150532 h 2452687"/>
                <a:gd name="connsiteX113" fmla="*/ 1998133 w 4775200"/>
                <a:gd name="connsiteY113" fmla="*/ 2150532 h 2452687"/>
                <a:gd name="connsiteX114" fmla="*/ 1998133 w 4775200"/>
                <a:gd name="connsiteY114" fmla="*/ 2201332 h 2452687"/>
                <a:gd name="connsiteX115" fmla="*/ 2053166 w 4775200"/>
                <a:gd name="connsiteY115" fmla="*/ 2201332 h 2452687"/>
                <a:gd name="connsiteX116" fmla="*/ 2053166 w 4775200"/>
                <a:gd name="connsiteY116" fmla="*/ 2256366 h 2452687"/>
                <a:gd name="connsiteX117" fmla="*/ 2527300 w 4775200"/>
                <a:gd name="connsiteY117" fmla="*/ 2256366 h 2452687"/>
                <a:gd name="connsiteX118" fmla="*/ 2527300 w 4775200"/>
                <a:gd name="connsiteY118" fmla="*/ 2341032 h 2452687"/>
                <a:gd name="connsiteX119" fmla="*/ 2878666 w 4775200"/>
                <a:gd name="connsiteY119" fmla="*/ 2341032 h 2452687"/>
                <a:gd name="connsiteX120" fmla="*/ 2877609 w 4775200"/>
                <a:gd name="connsiteY120" fmla="*/ 2392362 h 2452687"/>
                <a:gd name="connsiteX121" fmla="*/ 2900892 w 4775200"/>
                <a:gd name="connsiteY121" fmla="*/ 2394478 h 2452687"/>
                <a:gd name="connsiteX122" fmla="*/ 2895070 w 4775200"/>
                <a:gd name="connsiteY122" fmla="*/ 2452687 h 2452687"/>
                <a:gd name="connsiteX123" fmla="*/ 4775200 w 4775200"/>
                <a:gd name="connsiteY123" fmla="*/ 2451629 h 2452687"/>
                <a:gd name="connsiteX124" fmla="*/ 4770966 w 4775200"/>
                <a:gd name="connsiteY124" fmla="*/ 1782232 h 2452687"/>
                <a:gd name="connsiteX0" fmla="*/ 4770966 w 4775200"/>
                <a:gd name="connsiteY0" fmla="*/ 1782232 h 2452687"/>
                <a:gd name="connsiteX1" fmla="*/ 2890837 w 4775200"/>
                <a:gd name="connsiteY1" fmla="*/ 1785407 h 2452687"/>
                <a:gd name="connsiteX2" fmla="*/ 2890308 w 4775200"/>
                <a:gd name="connsiteY2" fmla="*/ 1727199 h 2452687"/>
                <a:gd name="connsiteX3" fmla="*/ 2868083 w 4775200"/>
                <a:gd name="connsiteY3" fmla="*/ 1704974 h 2452687"/>
                <a:gd name="connsiteX4" fmla="*/ 2870200 w 4775200"/>
                <a:gd name="connsiteY4" fmla="*/ 1621366 h 2452687"/>
                <a:gd name="connsiteX5" fmla="*/ 2514600 w 4775200"/>
                <a:gd name="connsiteY5" fmla="*/ 1621366 h 2452687"/>
                <a:gd name="connsiteX6" fmla="*/ 2514600 w 4775200"/>
                <a:gd name="connsiteY6" fmla="*/ 1549399 h 2452687"/>
                <a:gd name="connsiteX7" fmla="*/ 2044700 w 4775200"/>
                <a:gd name="connsiteY7" fmla="*/ 1549399 h 2452687"/>
                <a:gd name="connsiteX8" fmla="*/ 2044700 w 4775200"/>
                <a:gd name="connsiteY8" fmla="*/ 1490132 h 2452687"/>
                <a:gd name="connsiteX9" fmla="*/ 1998133 w 4775200"/>
                <a:gd name="connsiteY9" fmla="*/ 1490132 h 2452687"/>
                <a:gd name="connsiteX10" fmla="*/ 1998133 w 4775200"/>
                <a:gd name="connsiteY10" fmla="*/ 1418166 h 2452687"/>
                <a:gd name="connsiteX11" fmla="*/ 1913466 w 4775200"/>
                <a:gd name="connsiteY11" fmla="*/ 1418166 h 2452687"/>
                <a:gd name="connsiteX12" fmla="*/ 1913466 w 4775200"/>
                <a:gd name="connsiteY12" fmla="*/ 1346199 h 2452687"/>
                <a:gd name="connsiteX13" fmla="*/ 1651000 w 4775200"/>
                <a:gd name="connsiteY13" fmla="*/ 1346199 h 2452687"/>
                <a:gd name="connsiteX14" fmla="*/ 1651000 w 4775200"/>
                <a:gd name="connsiteY14" fmla="*/ 1286932 h 2452687"/>
                <a:gd name="connsiteX15" fmla="*/ 1130300 w 4775200"/>
                <a:gd name="connsiteY15" fmla="*/ 1286932 h 2452687"/>
                <a:gd name="connsiteX16" fmla="*/ 1130300 w 4775200"/>
                <a:gd name="connsiteY16" fmla="*/ 1223432 h 2452687"/>
                <a:gd name="connsiteX17" fmla="*/ 1041400 w 4775200"/>
                <a:gd name="connsiteY17" fmla="*/ 1223432 h 2452687"/>
                <a:gd name="connsiteX18" fmla="*/ 1041400 w 4775200"/>
                <a:gd name="connsiteY18" fmla="*/ 1172632 h 2452687"/>
                <a:gd name="connsiteX19" fmla="*/ 1007533 w 4775200"/>
                <a:gd name="connsiteY19" fmla="*/ 1172632 h 2452687"/>
                <a:gd name="connsiteX20" fmla="*/ 1007533 w 4775200"/>
                <a:gd name="connsiteY20" fmla="*/ 1113366 h 2452687"/>
                <a:gd name="connsiteX21" fmla="*/ 918633 w 4775200"/>
                <a:gd name="connsiteY21" fmla="*/ 1113366 h 2452687"/>
                <a:gd name="connsiteX22" fmla="*/ 918633 w 4775200"/>
                <a:gd name="connsiteY22" fmla="*/ 1049866 h 2452687"/>
                <a:gd name="connsiteX23" fmla="*/ 901700 w 4775200"/>
                <a:gd name="connsiteY23" fmla="*/ 1049866 h 2452687"/>
                <a:gd name="connsiteX24" fmla="*/ 901700 w 4775200"/>
                <a:gd name="connsiteY24" fmla="*/ 999066 h 2452687"/>
                <a:gd name="connsiteX25" fmla="*/ 850900 w 4775200"/>
                <a:gd name="connsiteY25" fmla="*/ 999066 h 2452687"/>
                <a:gd name="connsiteX26" fmla="*/ 850900 w 4775200"/>
                <a:gd name="connsiteY26" fmla="*/ 948266 h 2452687"/>
                <a:gd name="connsiteX27" fmla="*/ 842433 w 4775200"/>
                <a:gd name="connsiteY27" fmla="*/ 948266 h 2452687"/>
                <a:gd name="connsiteX28" fmla="*/ 842433 w 4775200"/>
                <a:gd name="connsiteY28" fmla="*/ 893232 h 2452687"/>
                <a:gd name="connsiteX29" fmla="*/ 778933 w 4775200"/>
                <a:gd name="connsiteY29" fmla="*/ 893232 h 2452687"/>
                <a:gd name="connsiteX30" fmla="*/ 778933 w 4775200"/>
                <a:gd name="connsiteY30" fmla="*/ 728132 h 2452687"/>
                <a:gd name="connsiteX31" fmla="*/ 723900 w 4775200"/>
                <a:gd name="connsiteY31" fmla="*/ 728132 h 2452687"/>
                <a:gd name="connsiteX32" fmla="*/ 723900 w 4775200"/>
                <a:gd name="connsiteY32" fmla="*/ 694266 h 2452687"/>
                <a:gd name="connsiteX33" fmla="*/ 702733 w 4775200"/>
                <a:gd name="connsiteY33" fmla="*/ 694266 h 2452687"/>
                <a:gd name="connsiteX34" fmla="*/ 702733 w 4775200"/>
                <a:gd name="connsiteY34" fmla="*/ 630766 h 2452687"/>
                <a:gd name="connsiteX35" fmla="*/ 702733 w 4775200"/>
                <a:gd name="connsiteY35" fmla="*/ 630766 h 2452687"/>
                <a:gd name="connsiteX36" fmla="*/ 702733 w 4775200"/>
                <a:gd name="connsiteY36" fmla="*/ 601132 h 2452687"/>
                <a:gd name="connsiteX37" fmla="*/ 643466 w 4775200"/>
                <a:gd name="connsiteY37" fmla="*/ 601132 h 2452687"/>
                <a:gd name="connsiteX38" fmla="*/ 643466 w 4775200"/>
                <a:gd name="connsiteY38" fmla="*/ 537632 h 2452687"/>
                <a:gd name="connsiteX39" fmla="*/ 643466 w 4775200"/>
                <a:gd name="connsiteY39" fmla="*/ 537632 h 2452687"/>
                <a:gd name="connsiteX40" fmla="*/ 622300 w 4775200"/>
                <a:gd name="connsiteY40" fmla="*/ 516466 h 2452687"/>
                <a:gd name="connsiteX41" fmla="*/ 579966 w 4775200"/>
                <a:gd name="connsiteY41" fmla="*/ 516466 h 2452687"/>
                <a:gd name="connsiteX42" fmla="*/ 579966 w 4775200"/>
                <a:gd name="connsiteY42" fmla="*/ 465666 h 2452687"/>
                <a:gd name="connsiteX43" fmla="*/ 537633 w 4775200"/>
                <a:gd name="connsiteY43" fmla="*/ 465666 h 2452687"/>
                <a:gd name="connsiteX44" fmla="*/ 537633 w 4775200"/>
                <a:gd name="connsiteY44" fmla="*/ 406399 h 2452687"/>
                <a:gd name="connsiteX45" fmla="*/ 465666 w 4775200"/>
                <a:gd name="connsiteY45" fmla="*/ 406399 h 2452687"/>
                <a:gd name="connsiteX46" fmla="*/ 465666 w 4775200"/>
                <a:gd name="connsiteY46" fmla="*/ 321732 h 2452687"/>
                <a:gd name="connsiteX47" fmla="*/ 431800 w 4775200"/>
                <a:gd name="connsiteY47" fmla="*/ 321732 h 2452687"/>
                <a:gd name="connsiteX48" fmla="*/ 431800 w 4775200"/>
                <a:gd name="connsiteY48" fmla="*/ 249766 h 2452687"/>
                <a:gd name="connsiteX49" fmla="*/ 359833 w 4775200"/>
                <a:gd name="connsiteY49" fmla="*/ 249766 h 2452687"/>
                <a:gd name="connsiteX50" fmla="*/ 359833 w 4775200"/>
                <a:gd name="connsiteY50" fmla="*/ 160866 h 2452687"/>
                <a:gd name="connsiteX51" fmla="*/ 300566 w 4775200"/>
                <a:gd name="connsiteY51" fmla="*/ 160866 h 2452687"/>
                <a:gd name="connsiteX52" fmla="*/ 300566 w 4775200"/>
                <a:gd name="connsiteY52" fmla="*/ 33866 h 2452687"/>
                <a:gd name="connsiteX53" fmla="*/ 258233 w 4775200"/>
                <a:gd name="connsiteY53" fmla="*/ 33866 h 2452687"/>
                <a:gd name="connsiteX54" fmla="*/ 258233 w 4775200"/>
                <a:gd name="connsiteY54" fmla="*/ 21166 h 2452687"/>
                <a:gd name="connsiteX55" fmla="*/ 148166 w 4775200"/>
                <a:gd name="connsiteY55" fmla="*/ 21166 h 2452687"/>
                <a:gd name="connsiteX56" fmla="*/ 127000 w 4775200"/>
                <a:gd name="connsiteY56" fmla="*/ 0 h 2452687"/>
                <a:gd name="connsiteX57" fmla="*/ 0 w 4775200"/>
                <a:gd name="connsiteY57" fmla="*/ 0 h 2452687"/>
                <a:gd name="connsiteX58" fmla="*/ 21166 w 4775200"/>
                <a:gd name="connsiteY58" fmla="*/ 21166 h 2452687"/>
                <a:gd name="connsiteX59" fmla="*/ 42332 w 4775200"/>
                <a:gd name="connsiteY59" fmla="*/ 42332 h 2452687"/>
                <a:gd name="connsiteX60" fmla="*/ 42332 w 4775200"/>
                <a:gd name="connsiteY60" fmla="*/ 114299 h 2452687"/>
                <a:gd name="connsiteX61" fmla="*/ 76200 w 4775200"/>
                <a:gd name="connsiteY61" fmla="*/ 114299 h 2452687"/>
                <a:gd name="connsiteX62" fmla="*/ 76200 w 4775200"/>
                <a:gd name="connsiteY62" fmla="*/ 165099 h 2452687"/>
                <a:gd name="connsiteX63" fmla="*/ 84667 w 4775200"/>
                <a:gd name="connsiteY63" fmla="*/ 173566 h 2452687"/>
                <a:gd name="connsiteX64" fmla="*/ 84667 w 4775200"/>
                <a:gd name="connsiteY64" fmla="*/ 296332 h 2452687"/>
                <a:gd name="connsiteX65" fmla="*/ 194733 w 4775200"/>
                <a:gd name="connsiteY65" fmla="*/ 296332 h 2452687"/>
                <a:gd name="connsiteX66" fmla="*/ 194733 w 4775200"/>
                <a:gd name="connsiteY66" fmla="*/ 351366 h 2452687"/>
                <a:gd name="connsiteX67" fmla="*/ 283633 w 4775200"/>
                <a:gd name="connsiteY67" fmla="*/ 351366 h 2452687"/>
                <a:gd name="connsiteX68" fmla="*/ 283633 w 4775200"/>
                <a:gd name="connsiteY68" fmla="*/ 419099 h 2452687"/>
                <a:gd name="connsiteX69" fmla="*/ 300566 w 4775200"/>
                <a:gd name="connsiteY69" fmla="*/ 419099 h 2452687"/>
                <a:gd name="connsiteX70" fmla="*/ 300566 w 4775200"/>
                <a:gd name="connsiteY70" fmla="*/ 499532 h 2452687"/>
                <a:gd name="connsiteX71" fmla="*/ 309033 w 4775200"/>
                <a:gd name="connsiteY71" fmla="*/ 507999 h 2452687"/>
                <a:gd name="connsiteX72" fmla="*/ 309033 w 4775200"/>
                <a:gd name="connsiteY72" fmla="*/ 567266 h 2452687"/>
                <a:gd name="connsiteX73" fmla="*/ 309033 w 4775200"/>
                <a:gd name="connsiteY73" fmla="*/ 567266 h 2452687"/>
                <a:gd name="connsiteX74" fmla="*/ 309033 w 4775200"/>
                <a:gd name="connsiteY74" fmla="*/ 639232 h 2452687"/>
                <a:gd name="connsiteX75" fmla="*/ 364066 w 4775200"/>
                <a:gd name="connsiteY75" fmla="*/ 639232 h 2452687"/>
                <a:gd name="connsiteX76" fmla="*/ 364066 w 4775200"/>
                <a:gd name="connsiteY76" fmla="*/ 838199 h 2452687"/>
                <a:gd name="connsiteX77" fmla="*/ 423333 w 4775200"/>
                <a:gd name="connsiteY77" fmla="*/ 838199 h 2452687"/>
                <a:gd name="connsiteX78" fmla="*/ 423333 w 4775200"/>
                <a:gd name="connsiteY78" fmla="*/ 947206 h 2452687"/>
                <a:gd name="connsiteX79" fmla="*/ 484716 w 4775200"/>
                <a:gd name="connsiteY79" fmla="*/ 948794 h 2452687"/>
                <a:gd name="connsiteX80" fmla="*/ 478366 w 4775200"/>
                <a:gd name="connsiteY80" fmla="*/ 1065211 h 2452687"/>
                <a:gd name="connsiteX81" fmla="*/ 550333 w 4775200"/>
                <a:gd name="connsiteY81" fmla="*/ 1068387 h 2452687"/>
                <a:gd name="connsiteX82" fmla="*/ 550333 w 4775200"/>
                <a:gd name="connsiteY82" fmla="*/ 1121832 h 2452687"/>
                <a:gd name="connsiteX83" fmla="*/ 592137 w 4775200"/>
                <a:gd name="connsiteY83" fmla="*/ 1120244 h 2452687"/>
                <a:gd name="connsiteX84" fmla="*/ 590550 w 4775200"/>
                <a:gd name="connsiteY84" fmla="*/ 1181099 h 2452687"/>
                <a:gd name="connsiteX85" fmla="*/ 630766 w 4775200"/>
                <a:gd name="connsiteY85" fmla="*/ 1181099 h 2452687"/>
                <a:gd name="connsiteX86" fmla="*/ 630766 w 4775200"/>
                <a:gd name="connsiteY86" fmla="*/ 1253066 h 2452687"/>
                <a:gd name="connsiteX87" fmla="*/ 660400 w 4775200"/>
                <a:gd name="connsiteY87" fmla="*/ 1253066 h 2452687"/>
                <a:gd name="connsiteX88" fmla="*/ 660400 w 4775200"/>
                <a:gd name="connsiteY88" fmla="*/ 1303866 h 2452687"/>
                <a:gd name="connsiteX89" fmla="*/ 694266 w 4775200"/>
                <a:gd name="connsiteY89" fmla="*/ 1303866 h 2452687"/>
                <a:gd name="connsiteX90" fmla="*/ 694266 w 4775200"/>
                <a:gd name="connsiteY90" fmla="*/ 1354666 h 2452687"/>
                <a:gd name="connsiteX91" fmla="*/ 719666 w 4775200"/>
                <a:gd name="connsiteY91" fmla="*/ 1354666 h 2452687"/>
                <a:gd name="connsiteX92" fmla="*/ 719666 w 4775200"/>
                <a:gd name="connsiteY92" fmla="*/ 1409699 h 2452687"/>
                <a:gd name="connsiteX93" fmla="*/ 736071 w 4775200"/>
                <a:gd name="connsiteY93" fmla="*/ 1409699 h 2452687"/>
                <a:gd name="connsiteX94" fmla="*/ 736070 w 4775200"/>
                <a:gd name="connsiteY94" fmla="*/ 1480607 h 2452687"/>
                <a:gd name="connsiteX95" fmla="*/ 783166 w 4775200"/>
                <a:gd name="connsiteY95" fmla="*/ 1477432 h 2452687"/>
                <a:gd name="connsiteX96" fmla="*/ 783166 w 4775200"/>
                <a:gd name="connsiteY96" fmla="*/ 1667932 h 2452687"/>
                <a:gd name="connsiteX97" fmla="*/ 855133 w 4775200"/>
                <a:gd name="connsiteY97" fmla="*/ 1667932 h 2452687"/>
                <a:gd name="connsiteX98" fmla="*/ 855133 w 4775200"/>
                <a:gd name="connsiteY98" fmla="*/ 1761066 h 2452687"/>
                <a:gd name="connsiteX99" fmla="*/ 910166 w 4775200"/>
                <a:gd name="connsiteY99" fmla="*/ 1761066 h 2452687"/>
                <a:gd name="connsiteX100" fmla="*/ 910166 w 4775200"/>
                <a:gd name="connsiteY100" fmla="*/ 1824566 h 2452687"/>
                <a:gd name="connsiteX101" fmla="*/ 931333 w 4775200"/>
                <a:gd name="connsiteY101" fmla="*/ 1824566 h 2452687"/>
                <a:gd name="connsiteX102" fmla="*/ 931333 w 4775200"/>
                <a:gd name="connsiteY102" fmla="*/ 1880657 h 2452687"/>
                <a:gd name="connsiteX103" fmla="*/ 1021820 w 4775200"/>
                <a:gd name="connsiteY103" fmla="*/ 1877482 h 2452687"/>
                <a:gd name="connsiteX104" fmla="*/ 1020233 w 4775200"/>
                <a:gd name="connsiteY104" fmla="*/ 1926166 h 2452687"/>
                <a:gd name="connsiteX105" fmla="*/ 1045633 w 4775200"/>
                <a:gd name="connsiteY105" fmla="*/ 1926166 h 2452687"/>
                <a:gd name="connsiteX106" fmla="*/ 1045633 w 4775200"/>
                <a:gd name="connsiteY106" fmla="*/ 1981199 h 2452687"/>
                <a:gd name="connsiteX107" fmla="*/ 1130300 w 4775200"/>
                <a:gd name="connsiteY107" fmla="*/ 1981199 h 2452687"/>
                <a:gd name="connsiteX108" fmla="*/ 1130300 w 4775200"/>
                <a:gd name="connsiteY108" fmla="*/ 2031999 h 2452687"/>
                <a:gd name="connsiteX109" fmla="*/ 1648352 w 4775200"/>
                <a:gd name="connsiteY109" fmla="*/ 2033586 h 2452687"/>
                <a:gd name="connsiteX110" fmla="*/ 1645179 w 4775200"/>
                <a:gd name="connsiteY110" fmla="*/ 2095499 h 2452687"/>
                <a:gd name="connsiteX111" fmla="*/ 1938866 w 4775200"/>
                <a:gd name="connsiteY111" fmla="*/ 2095499 h 2452687"/>
                <a:gd name="connsiteX112" fmla="*/ 1938866 w 4775200"/>
                <a:gd name="connsiteY112" fmla="*/ 2150532 h 2452687"/>
                <a:gd name="connsiteX113" fmla="*/ 1998133 w 4775200"/>
                <a:gd name="connsiteY113" fmla="*/ 2150532 h 2452687"/>
                <a:gd name="connsiteX114" fmla="*/ 1998133 w 4775200"/>
                <a:gd name="connsiteY114" fmla="*/ 2201332 h 2452687"/>
                <a:gd name="connsiteX115" fmla="*/ 2053166 w 4775200"/>
                <a:gd name="connsiteY115" fmla="*/ 2201332 h 2452687"/>
                <a:gd name="connsiteX116" fmla="*/ 2053166 w 4775200"/>
                <a:gd name="connsiteY116" fmla="*/ 2256366 h 2452687"/>
                <a:gd name="connsiteX117" fmla="*/ 2527300 w 4775200"/>
                <a:gd name="connsiteY117" fmla="*/ 2256366 h 2452687"/>
                <a:gd name="connsiteX118" fmla="*/ 2527300 w 4775200"/>
                <a:gd name="connsiteY118" fmla="*/ 2341032 h 2452687"/>
                <a:gd name="connsiteX119" fmla="*/ 2878666 w 4775200"/>
                <a:gd name="connsiteY119" fmla="*/ 2341032 h 2452687"/>
                <a:gd name="connsiteX120" fmla="*/ 2877609 w 4775200"/>
                <a:gd name="connsiteY120" fmla="*/ 2392362 h 2452687"/>
                <a:gd name="connsiteX121" fmla="*/ 2897717 w 4775200"/>
                <a:gd name="connsiteY121" fmla="*/ 2394478 h 2452687"/>
                <a:gd name="connsiteX122" fmla="*/ 2895070 w 4775200"/>
                <a:gd name="connsiteY122" fmla="*/ 2452687 h 2452687"/>
                <a:gd name="connsiteX123" fmla="*/ 4775200 w 4775200"/>
                <a:gd name="connsiteY123" fmla="*/ 2451629 h 2452687"/>
                <a:gd name="connsiteX124" fmla="*/ 4770966 w 4775200"/>
                <a:gd name="connsiteY124" fmla="*/ 1782232 h 2452687"/>
                <a:gd name="connsiteX0" fmla="*/ 4770966 w 4775200"/>
                <a:gd name="connsiteY0" fmla="*/ 1782232 h 2452687"/>
                <a:gd name="connsiteX1" fmla="*/ 2890837 w 4775200"/>
                <a:gd name="connsiteY1" fmla="*/ 1785407 h 2452687"/>
                <a:gd name="connsiteX2" fmla="*/ 2890308 w 4775200"/>
                <a:gd name="connsiteY2" fmla="*/ 1727199 h 2452687"/>
                <a:gd name="connsiteX3" fmla="*/ 2868083 w 4775200"/>
                <a:gd name="connsiteY3" fmla="*/ 1704974 h 2452687"/>
                <a:gd name="connsiteX4" fmla="*/ 2870200 w 4775200"/>
                <a:gd name="connsiteY4" fmla="*/ 1621366 h 2452687"/>
                <a:gd name="connsiteX5" fmla="*/ 2514600 w 4775200"/>
                <a:gd name="connsiteY5" fmla="*/ 1621366 h 2452687"/>
                <a:gd name="connsiteX6" fmla="*/ 2514600 w 4775200"/>
                <a:gd name="connsiteY6" fmla="*/ 1549399 h 2452687"/>
                <a:gd name="connsiteX7" fmla="*/ 2044700 w 4775200"/>
                <a:gd name="connsiteY7" fmla="*/ 1549399 h 2452687"/>
                <a:gd name="connsiteX8" fmla="*/ 2044700 w 4775200"/>
                <a:gd name="connsiteY8" fmla="*/ 1490132 h 2452687"/>
                <a:gd name="connsiteX9" fmla="*/ 1998133 w 4775200"/>
                <a:gd name="connsiteY9" fmla="*/ 1490132 h 2452687"/>
                <a:gd name="connsiteX10" fmla="*/ 1998133 w 4775200"/>
                <a:gd name="connsiteY10" fmla="*/ 1418166 h 2452687"/>
                <a:gd name="connsiteX11" fmla="*/ 1913466 w 4775200"/>
                <a:gd name="connsiteY11" fmla="*/ 1418166 h 2452687"/>
                <a:gd name="connsiteX12" fmla="*/ 1913466 w 4775200"/>
                <a:gd name="connsiteY12" fmla="*/ 1346199 h 2452687"/>
                <a:gd name="connsiteX13" fmla="*/ 1651000 w 4775200"/>
                <a:gd name="connsiteY13" fmla="*/ 1346199 h 2452687"/>
                <a:gd name="connsiteX14" fmla="*/ 1651000 w 4775200"/>
                <a:gd name="connsiteY14" fmla="*/ 1286932 h 2452687"/>
                <a:gd name="connsiteX15" fmla="*/ 1130300 w 4775200"/>
                <a:gd name="connsiteY15" fmla="*/ 1286932 h 2452687"/>
                <a:gd name="connsiteX16" fmla="*/ 1130300 w 4775200"/>
                <a:gd name="connsiteY16" fmla="*/ 1223432 h 2452687"/>
                <a:gd name="connsiteX17" fmla="*/ 1041400 w 4775200"/>
                <a:gd name="connsiteY17" fmla="*/ 1223432 h 2452687"/>
                <a:gd name="connsiteX18" fmla="*/ 1041400 w 4775200"/>
                <a:gd name="connsiteY18" fmla="*/ 1172632 h 2452687"/>
                <a:gd name="connsiteX19" fmla="*/ 1007533 w 4775200"/>
                <a:gd name="connsiteY19" fmla="*/ 1172632 h 2452687"/>
                <a:gd name="connsiteX20" fmla="*/ 1007533 w 4775200"/>
                <a:gd name="connsiteY20" fmla="*/ 1113366 h 2452687"/>
                <a:gd name="connsiteX21" fmla="*/ 918633 w 4775200"/>
                <a:gd name="connsiteY21" fmla="*/ 1113366 h 2452687"/>
                <a:gd name="connsiteX22" fmla="*/ 918633 w 4775200"/>
                <a:gd name="connsiteY22" fmla="*/ 1049866 h 2452687"/>
                <a:gd name="connsiteX23" fmla="*/ 901700 w 4775200"/>
                <a:gd name="connsiteY23" fmla="*/ 1049866 h 2452687"/>
                <a:gd name="connsiteX24" fmla="*/ 901700 w 4775200"/>
                <a:gd name="connsiteY24" fmla="*/ 999066 h 2452687"/>
                <a:gd name="connsiteX25" fmla="*/ 850900 w 4775200"/>
                <a:gd name="connsiteY25" fmla="*/ 999066 h 2452687"/>
                <a:gd name="connsiteX26" fmla="*/ 850900 w 4775200"/>
                <a:gd name="connsiteY26" fmla="*/ 948266 h 2452687"/>
                <a:gd name="connsiteX27" fmla="*/ 842433 w 4775200"/>
                <a:gd name="connsiteY27" fmla="*/ 948266 h 2452687"/>
                <a:gd name="connsiteX28" fmla="*/ 842433 w 4775200"/>
                <a:gd name="connsiteY28" fmla="*/ 893232 h 2452687"/>
                <a:gd name="connsiteX29" fmla="*/ 778933 w 4775200"/>
                <a:gd name="connsiteY29" fmla="*/ 893232 h 2452687"/>
                <a:gd name="connsiteX30" fmla="*/ 778933 w 4775200"/>
                <a:gd name="connsiteY30" fmla="*/ 728132 h 2452687"/>
                <a:gd name="connsiteX31" fmla="*/ 723900 w 4775200"/>
                <a:gd name="connsiteY31" fmla="*/ 728132 h 2452687"/>
                <a:gd name="connsiteX32" fmla="*/ 723900 w 4775200"/>
                <a:gd name="connsiteY32" fmla="*/ 694266 h 2452687"/>
                <a:gd name="connsiteX33" fmla="*/ 702733 w 4775200"/>
                <a:gd name="connsiteY33" fmla="*/ 694266 h 2452687"/>
                <a:gd name="connsiteX34" fmla="*/ 702733 w 4775200"/>
                <a:gd name="connsiteY34" fmla="*/ 630766 h 2452687"/>
                <a:gd name="connsiteX35" fmla="*/ 702733 w 4775200"/>
                <a:gd name="connsiteY35" fmla="*/ 630766 h 2452687"/>
                <a:gd name="connsiteX36" fmla="*/ 702733 w 4775200"/>
                <a:gd name="connsiteY36" fmla="*/ 601132 h 2452687"/>
                <a:gd name="connsiteX37" fmla="*/ 643466 w 4775200"/>
                <a:gd name="connsiteY37" fmla="*/ 601132 h 2452687"/>
                <a:gd name="connsiteX38" fmla="*/ 643466 w 4775200"/>
                <a:gd name="connsiteY38" fmla="*/ 537632 h 2452687"/>
                <a:gd name="connsiteX39" fmla="*/ 643466 w 4775200"/>
                <a:gd name="connsiteY39" fmla="*/ 537632 h 2452687"/>
                <a:gd name="connsiteX40" fmla="*/ 622300 w 4775200"/>
                <a:gd name="connsiteY40" fmla="*/ 516466 h 2452687"/>
                <a:gd name="connsiteX41" fmla="*/ 579966 w 4775200"/>
                <a:gd name="connsiteY41" fmla="*/ 516466 h 2452687"/>
                <a:gd name="connsiteX42" fmla="*/ 579966 w 4775200"/>
                <a:gd name="connsiteY42" fmla="*/ 465666 h 2452687"/>
                <a:gd name="connsiteX43" fmla="*/ 537633 w 4775200"/>
                <a:gd name="connsiteY43" fmla="*/ 465666 h 2452687"/>
                <a:gd name="connsiteX44" fmla="*/ 537633 w 4775200"/>
                <a:gd name="connsiteY44" fmla="*/ 406399 h 2452687"/>
                <a:gd name="connsiteX45" fmla="*/ 465666 w 4775200"/>
                <a:gd name="connsiteY45" fmla="*/ 406399 h 2452687"/>
                <a:gd name="connsiteX46" fmla="*/ 465666 w 4775200"/>
                <a:gd name="connsiteY46" fmla="*/ 321732 h 2452687"/>
                <a:gd name="connsiteX47" fmla="*/ 431800 w 4775200"/>
                <a:gd name="connsiteY47" fmla="*/ 321732 h 2452687"/>
                <a:gd name="connsiteX48" fmla="*/ 431800 w 4775200"/>
                <a:gd name="connsiteY48" fmla="*/ 249766 h 2452687"/>
                <a:gd name="connsiteX49" fmla="*/ 359833 w 4775200"/>
                <a:gd name="connsiteY49" fmla="*/ 249766 h 2452687"/>
                <a:gd name="connsiteX50" fmla="*/ 359833 w 4775200"/>
                <a:gd name="connsiteY50" fmla="*/ 160866 h 2452687"/>
                <a:gd name="connsiteX51" fmla="*/ 300566 w 4775200"/>
                <a:gd name="connsiteY51" fmla="*/ 160866 h 2452687"/>
                <a:gd name="connsiteX52" fmla="*/ 300566 w 4775200"/>
                <a:gd name="connsiteY52" fmla="*/ 33866 h 2452687"/>
                <a:gd name="connsiteX53" fmla="*/ 258233 w 4775200"/>
                <a:gd name="connsiteY53" fmla="*/ 33866 h 2452687"/>
                <a:gd name="connsiteX54" fmla="*/ 258233 w 4775200"/>
                <a:gd name="connsiteY54" fmla="*/ 21166 h 2452687"/>
                <a:gd name="connsiteX55" fmla="*/ 148166 w 4775200"/>
                <a:gd name="connsiteY55" fmla="*/ 21166 h 2452687"/>
                <a:gd name="connsiteX56" fmla="*/ 127000 w 4775200"/>
                <a:gd name="connsiteY56" fmla="*/ 0 h 2452687"/>
                <a:gd name="connsiteX57" fmla="*/ 0 w 4775200"/>
                <a:gd name="connsiteY57" fmla="*/ 0 h 2452687"/>
                <a:gd name="connsiteX58" fmla="*/ 21166 w 4775200"/>
                <a:gd name="connsiteY58" fmla="*/ 21166 h 2452687"/>
                <a:gd name="connsiteX59" fmla="*/ 42332 w 4775200"/>
                <a:gd name="connsiteY59" fmla="*/ 42332 h 2452687"/>
                <a:gd name="connsiteX60" fmla="*/ 42332 w 4775200"/>
                <a:gd name="connsiteY60" fmla="*/ 114299 h 2452687"/>
                <a:gd name="connsiteX61" fmla="*/ 76200 w 4775200"/>
                <a:gd name="connsiteY61" fmla="*/ 114299 h 2452687"/>
                <a:gd name="connsiteX62" fmla="*/ 76200 w 4775200"/>
                <a:gd name="connsiteY62" fmla="*/ 165099 h 2452687"/>
                <a:gd name="connsiteX63" fmla="*/ 84667 w 4775200"/>
                <a:gd name="connsiteY63" fmla="*/ 173566 h 2452687"/>
                <a:gd name="connsiteX64" fmla="*/ 84667 w 4775200"/>
                <a:gd name="connsiteY64" fmla="*/ 296332 h 2452687"/>
                <a:gd name="connsiteX65" fmla="*/ 194733 w 4775200"/>
                <a:gd name="connsiteY65" fmla="*/ 296332 h 2452687"/>
                <a:gd name="connsiteX66" fmla="*/ 194733 w 4775200"/>
                <a:gd name="connsiteY66" fmla="*/ 351366 h 2452687"/>
                <a:gd name="connsiteX67" fmla="*/ 283633 w 4775200"/>
                <a:gd name="connsiteY67" fmla="*/ 351366 h 2452687"/>
                <a:gd name="connsiteX68" fmla="*/ 283633 w 4775200"/>
                <a:gd name="connsiteY68" fmla="*/ 419099 h 2452687"/>
                <a:gd name="connsiteX69" fmla="*/ 300566 w 4775200"/>
                <a:gd name="connsiteY69" fmla="*/ 419099 h 2452687"/>
                <a:gd name="connsiteX70" fmla="*/ 300566 w 4775200"/>
                <a:gd name="connsiteY70" fmla="*/ 499532 h 2452687"/>
                <a:gd name="connsiteX71" fmla="*/ 309033 w 4775200"/>
                <a:gd name="connsiteY71" fmla="*/ 507999 h 2452687"/>
                <a:gd name="connsiteX72" fmla="*/ 309033 w 4775200"/>
                <a:gd name="connsiteY72" fmla="*/ 567266 h 2452687"/>
                <a:gd name="connsiteX73" fmla="*/ 309033 w 4775200"/>
                <a:gd name="connsiteY73" fmla="*/ 567266 h 2452687"/>
                <a:gd name="connsiteX74" fmla="*/ 309033 w 4775200"/>
                <a:gd name="connsiteY74" fmla="*/ 639232 h 2452687"/>
                <a:gd name="connsiteX75" fmla="*/ 364066 w 4775200"/>
                <a:gd name="connsiteY75" fmla="*/ 639232 h 2452687"/>
                <a:gd name="connsiteX76" fmla="*/ 364066 w 4775200"/>
                <a:gd name="connsiteY76" fmla="*/ 838199 h 2452687"/>
                <a:gd name="connsiteX77" fmla="*/ 423333 w 4775200"/>
                <a:gd name="connsiteY77" fmla="*/ 838199 h 2452687"/>
                <a:gd name="connsiteX78" fmla="*/ 423333 w 4775200"/>
                <a:gd name="connsiteY78" fmla="*/ 947206 h 2452687"/>
                <a:gd name="connsiteX79" fmla="*/ 484716 w 4775200"/>
                <a:gd name="connsiteY79" fmla="*/ 948794 h 2452687"/>
                <a:gd name="connsiteX80" fmla="*/ 478366 w 4775200"/>
                <a:gd name="connsiteY80" fmla="*/ 1065211 h 2452687"/>
                <a:gd name="connsiteX81" fmla="*/ 550333 w 4775200"/>
                <a:gd name="connsiteY81" fmla="*/ 1068387 h 2452687"/>
                <a:gd name="connsiteX82" fmla="*/ 550333 w 4775200"/>
                <a:gd name="connsiteY82" fmla="*/ 1121832 h 2452687"/>
                <a:gd name="connsiteX83" fmla="*/ 592137 w 4775200"/>
                <a:gd name="connsiteY83" fmla="*/ 1120244 h 2452687"/>
                <a:gd name="connsiteX84" fmla="*/ 590550 w 4775200"/>
                <a:gd name="connsiteY84" fmla="*/ 1181099 h 2452687"/>
                <a:gd name="connsiteX85" fmla="*/ 630766 w 4775200"/>
                <a:gd name="connsiteY85" fmla="*/ 1181099 h 2452687"/>
                <a:gd name="connsiteX86" fmla="*/ 630766 w 4775200"/>
                <a:gd name="connsiteY86" fmla="*/ 1253066 h 2452687"/>
                <a:gd name="connsiteX87" fmla="*/ 660400 w 4775200"/>
                <a:gd name="connsiteY87" fmla="*/ 1253066 h 2452687"/>
                <a:gd name="connsiteX88" fmla="*/ 660400 w 4775200"/>
                <a:gd name="connsiteY88" fmla="*/ 1303866 h 2452687"/>
                <a:gd name="connsiteX89" fmla="*/ 694266 w 4775200"/>
                <a:gd name="connsiteY89" fmla="*/ 1303866 h 2452687"/>
                <a:gd name="connsiteX90" fmla="*/ 694266 w 4775200"/>
                <a:gd name="connsiteY90" fmla="*/ 1354666 h 2452687"/>
                <a:gd name="connsiteX91" fmla="*/ 719666 w 4775200"/>
                <a:gd name="connsiteY91" fmla="*/ 1354666 h 2452687"/>
                <a:gd name="connsiteX92" fmla="*/ 719666 w 4775200"/>
                <a:gd name="connsiteY92" fmla="*/ 1409699 h 2452687"/>
                <a:gd name="connsiteX93" fmla="*/ 736071 w 4775200"/>
                <a:gd name="connsiteY93" fmla="*/ 1409699 h 2452687"/>
                <a:gd name="connsiteX94" fmla="*/ 736070 w 4775200"/>
                <a:gd name="connsiteY94" fmla="*/ 1480607 h 2452687"/>
                <a:gd name="connsiteX95" fmla="*/ 783166 w 4775200"/>
                <a:gd name="connsiteY95" fmla="*/ 1477432 h 2452687"/>
                <a:gd name="connsiteX96" fmla="*/ 783166 w 4775200"/>
                <a:gd name="connsiteY96" fmla="*/ 1667932 h 2452687"/>
                <a:gd name="connsiteX97" fmla="*/ 855133 w 4775200"/>
                <a:gd name="connsiteY97" fmla="*/ 1667932 h 2452687"/>
                <a:gd name="connsiteX98" fmla="*/ 855133 w 4775200"/>
                <a:gd name="connsiteY98" fmla="*/ 1761066 h 2452687"/>
                <a:gd name="connsiteX99" fmla="*/ 910166 w 4775200"/>
                <a:gd name="connsiteY99" fmla="*/ 1761066 h 2452687"/>
                <a:gd name="connsiteX100" fmla="*/ 910166 w 4775200"/>
                <a:gd name="connsiteY100" fmla="*/ 1824566 h 2452687"/>
                <a:gd name="connsiteX101" fmla="*/ 931333 w 4775200"/>
                <a:gd name="connsiteY101" fmla="*/ 1824566 h 2452687"/>
                <a:gd name="connsiteX102" fmla="*/ 931333 w 4775200"/>
                <a:gd name="connsiteY102" fmla="*/ 1880657 h 2452687"/>
                <a:gd name="connsiteX103" fmla="*/ 1021820 w 4775200"/>
                <a:gd name="connsiteY103" fmla="*/ 1877482 h 2452687"/>
                <a:gd name="connsiteX104" fmla="*/ 1020233 w 4775200"/>
                <a:gd name="connsiteY104" fmla="*/ 1926166 h 2452687"/>
                <a:gd name="connsiteX105" fmla="*/ 1045633 w 4775200"/>
                <a:gd name="connsiteY105" fmla="*/ 1926166 h 2452687"/>
                <a:gd name="connsiteX106" fmla="*/ 1045633 w 4775200"/>
                <a:gd name="connsiteY106" fmla="*/ 1981199 h 2452687"/>
                <a:gd name="connsiteX107" fmla="*/ 1130300 w 4775200"/>
                <a:gd name="connsiteY107" fmla="*/ 1981199 h 2452687"/>
                <a:gd name="connsiteX108" fmla="*/ 1130300 w 4775200"/>
                <a:gd name="connsiteY108" fmla="*/ 2031999 h 2452687"/>
                <a:gd name="connsiteX109" fmla="*/ 1648352 w 4775200"/>
                <a:gd name="connsiteY109" fmla="*/ 2033586 h 2452687"/>
                <a:gd name="connsiteX110" fmla="*/ 1645179 w 4775200"/>
                <a:gd name="connsiteY110" fmla="*/ 2095499 h 2452687"/>
                <a:gd name="connsiteX111" fmla="*/ 1938866 w 4775200"/>
                <a:gd name="connsiteY111" fmla="*/ 2095499 h 2452687"/>
                <a:gd name="connsiteX112" fmla="*/ 1938866 w 4775200"/>
                <a:gd name="connsiteY112" fmla="*/ 2150532 h 2452687"/>
                <a:gd name="connsiteX113" fmla="*/ 1998133 w 4775200"/>
                <a:gd name="connsiteY113" fmla="*/ 2150532 h 2452687"/>
                <a:gd name="connsiteX114" fmla="*/ 1998133 w 4775200"/>
                <a:gd name="connsiteY114" fmla="*/ 2201332 h 2452687"/>
                <a:gd name="connsiteX115" fmla="*/ 2053166 w 4775200"/>
                <a:gd name="connsiteY115" fmla="*/ 2201332 h 2452687"/>
                <a:gd name="connsiteX116" fmla="*/ 2053166 w 4775200"/>
                <a:gd name="connsiteY116" fmla="*/ 2256366 h 2452687"/>
                <a:gd name="connsiteX117" fmla="*/ 2514600 w 4775200"/>
                <a:gd name="connsiteY117" fmla="*/ 2259541 h 2452687"/>
                <a:gd name="connsiteX118" fmla="*/ 2527300 w 4775200"/>
                <a:gd name="connsiteY118" fmla="*/ 2341032 h 2452687"/>
                <a:gd name="connsiteX119" fmla="*/ 2878666 w 4775200"/>
                <a:gd name="connsiteY119" fmla="*/ 2341032 h 2452687"/>
                <a:gd name="connsiteX120" fmla="*/ 2877609 w 4775200"/>
                <a:gd name="connsiteY120" fmla="*/ 2392362 h 2452687"/>
                <a:gd name="connsiteX121" fmla="*/ 2897717 w 4775200"/>
                <a:gd name="connsiteY121" fmla="*/ 2394478 h 2452687"/>
                <a:gd name="connsiteX122" fmla="*/ 2895070 w 4775200"/>
                <a:gd name="connsiteY122" fmla="*/ 2452687 h 2452687"/>
                <a:gd name="connsiteX123" fmla="*/ 4775200 w 4775200"/>
                <a:gd name="connsiteY123" fmla="*/ 2451629 h 2452687"/>
                <a:gd name="connsiteX124" fmla="*/ 4770966 w 4775200"/>
                <a:gd name="connsiteY124" fmla="*/ 1782232 h 2452687"/>
                <a:gd name="connsiteX0" fmla="*/ 4770966 w 4775200"/>
                <a:gd name="connsiteY0" fmla="*/ 1782232 h 2452687"/>
                <a:gd name="connsiteX1" fmla="*/ 2890837 w 4775200"/>
                <a:gd name="connsiteY1" fmla="*/ 1785407 h 2452687"/>
                <a:gd name="connsiteX2" fmla="*/ 2890308 w 4775200"/>
                <a:gd name="connsiteY2" fmla="*/ 1727199 h 2452687"/>
                <a:gd name="connsiteX3" fmla="*/ 2868083 w 4775200"/>
                <a:gd name="connsiteY3" fmla="*/ 1704974 h 2452687"/>
                <a:gd name="connsiteX4" fmla="*/ 2870200 w 4775200"/>
                <a:gd name="connsiteY4" fmla="*/ 1621366 h 2452687"/>
                <a:gd name="connsiteX5" fmla="*/ 2514600 w 4775200"/>
                <a:gd name="connsiteY5" fmla="*/ 1621366 h 2452687"/>
                <a:gd name="connsiteX6" fmla="*/ 2514600 w 4775200"/>
                <a:gd name="connsiteY6" fmla="*/ 1549399 h 2452687"/>
                <a:gd name="connsiteX7" fmla="*/ 2044700 w 4775200"/>
                <a:gd name="connsiteY7" fmla="*/ 1549399 h 2452687"/>
                <a:gd name="connsiteX8" fmla="*/ 2044700 w 4775200"/>
                <a:gd name="connsiteY8" fmla="*/ 1490132 h 2452687"/>
                <a:gd name="connsiteX9" fmla="*/ 1998133 w 4775200"/>
                <a:gd name="connsiteY9" fmla="*/ 1490132 h 2452687"/>
                <a:gd name="connsiteX10" fmla="*/ 1998133 w 4775200"/>
                <a:gd name="connsiteY10" fmla="*/ 1418166 h 2452687"/>
                <a:gd name="connsiteX11" fmla="*/ 1913466 w 4775200"/>
                <a:gd name="connsiteY11" fmla="*/ 1418166 h 2452687"/>
                <a:gd name="connsiteX12" fmla="*/ 1913466 w 4775200"/>
                <a:gd name="connsiteY12" fmla="*/ 1346199 h 2452687"/>
                <a:gd name="connsiteX13" fmla="*/ 1651000 w 4775200"/>
                <a:gd name="connsiteY13" fmla="*/ 1346199 h 2452687"/>
                <a:gd name="connsiteX14" fmla="*/ 1651000 w 4775200"/>
                <a:gd name="connsiteY14" fmla="*/ 1286932 h 2452687"/>
                <a:gd name="connsiteX15" fmla="*/ 1130300 w 4775200"/>
                <a:gd name="connsiteY15" fmla="*/ 1286932 h 2452687"/>
                <a:gd name="connsiteX16" fmla="*/ 1130300 w 4775200"/>
                <a:gd name="connsiteY16" fmla="*/ 1223432 h 2452687"/>
                <a:gd name="connsiteX17" fmla="*/ 1041400 w 4775200"/>
                <a:gd name="connsiteY17" fmla="*/ 1223432 h 2452687"/>
                <a:gd name="connsiteX18" fmla="*/ 1041400 w 4775200"/>
                <a:gd name="connsiteY18" fmla="*/ 1172632 h 2452687"/>
                <a:gd name="connsiteX19" fmla="*/ 1007533 w 4775200"/>
                <a:gd name="connsiteY19" fmla="*/ 1172632 h 2452687"/>
                <a:gd name="connsiteX20" fmla="*/ 1007533 w 4775200"/>
                <a:gd name="connsiteY20" fmla="*/ 1113366 h 2452687"/>
                <a:gd name="connsiteX21" fmla="*/ 918633 w 4775200"/>
                <a:gd name="connsiteY21" fmla="*/ 1113366 h 2452687"/>
                <a:gd name="connsiteX22" fmla="*/ 918633 w 4775200"/>
                <a:gd name="connsiteY22" fmla="*/ 1049866 h 2452687"/>
                <a:gd name="connsiteX23" fmla="*/ 901700 w 4775200"/>
                <a:gd name="connsiteY23" fmla="*/ 1049866 h 2452687"/>
                <a:gd name="connsiteX24" fmla="*/ 901700 w 4775200"/>
                <a:gd name="connsiteY24" fmla="*/ 999066 h 2452687"/>
                <a:gd name="connsiteX25" fmla="*/ 850900 w 4775200"/>
                <a:gd name="connsiteY25" fmla="*/ 999066 h 2452687"/>
                <a:gd name="connsiteX26" fmla="*/ 850900 w 4775200"/>
                <a:gd name="connsiteY26" fmla="*/ 948266 h 2452687"/>
                <a:gd name="connsiteX27" fmla="*/ 842433 w 4775200"/>
                <a:gd name="connsiteY27" fmla="*/ 948266 h 2452687"/>
                <a:gd name="connsiteX28" fmla="*/ 842433 w 4775200"/>
                <a:gd name="connsiteY28" fmla="*/ 893232 h 2452687"/>
                <a:gd name="connsiteX29" fmla="*/ 778933 w 4775200"/>
                <a:gd name="connsiteY29" fmla="*/ 893232 h 2452687"/>
                <a:gd name="connsiteX30" fmla="*/ 778933 w 4775200"/>
                <a:gd name="connsiteY30" fmla="*/ 728132 h 2452687"/>
                <a:gd name="connsiteX31" fmla="*/ 723900 w 4775200"/>
                <a:gd name="connsiteY31" fmla="*/ 728132 h 2452687"/>
                <a:gd name="connsiteX32" fmla="*/ 723900 w 4775200"/>
                <a:gd name="connsiteY32" fmla="*/ 694266 h 2452687"/>
                <a:gd name="connsiteX33" fmla="*/ 702733 w 4775200"/>
                <a:gd name="connsiteY33" fmla="*/ 694266 h 2452687"/>
                <a:gd name="connsiteX34" fmla="*/ 702733 w 4775200"/>
                <a:gd name="connsiteY34" fmla="*/ 630766 h 2452687"/>
                <a:gd name="connsiteX35" fmla="*/ 702733 w 4775200"/>
                <a:gd name="connsiteY35" fmla="*/ 630766 h 2452687"/>
                <a:gd name="connsiteX36" fmla="*/ 702733 w 4775200"/>
                <a:gd name="connsiteY36" fmla="*/ 601132 h 2452687"/>
                <a:gd name="connsiteX37" fmla="*/ 643466 w 4775200"/>
                <a:gd name="connsiteY37" fmla="*/ 601132 h 2452687"/>
                <a:gd name="connsiteX38" fmla="*/ 643466 w 4775200"/>
                <a:gd name="connsiteY38" fmla="*/ 537632 h 2452687"/>
                <a:gd name="connsiteX39" fmla="*/ 643466 w 4775200"/>
                <a:gd name="connsiteY39" fmla="*/ 537632 h 2452687"/>
                <a:gd name="connsiteX40" fmla="*/ 622300 w 4775200"/>
                <a:gd name="connsiteY40" fmla="*/ 516466 h 2452687"/>
                <a:gd name="connsiteX41" fmla="*/ 579966 w 4775200"/>
                <a:gd name="connsiteY41" fmla="*/ 516466 h 2452687"/>
                <a:gd name="connsiteX42" fmla="*/ 579966 w 4775200"/>
                <a:gd name="connsiteY42" fmla="*/ 465666 h 2452687"/>
                <a:gd name="connsiteX43" fmla="*/ 537633 w 4775200"/>
                <a:gd name="connsiteY43" fmla="*/ 465666 h 2452687"/>
                <a:gd name="connsiteX44" fmla="*/ 537633 w 4775200"/>
                <a:gd name="connsiteY44" fmla="*/ 406399 h 2452687"/>
                <a:gd name="connsiteX45" fmla="*/ 465666 w 4775200"/>
                <a:gd name="connsiteY45" fmla="*/ 406399 h 2452687"/>
                <a:gd name="connsiteX46" fmla="*/ 465666 w 4775200"/>
                <a:gd name="connsiteY46" fmla="*/ 321732 h 2452687"/>
                <a:gd name="connsiteX47" fmla="*/ 431800 w 4775200"/>
                <a:gd name="connsiteY47" fmla="*/ 321732 h 2452687"/>
                <a:gd name="connsiteX48" fmla="*/ 431800 w 4775200"/>
                <a:gd name="connsiteY48" fmla="*/ 249766 h 2452687"/>
                <a:gd name="connsiteX49" fmla="*/ 359833 w 4775200"/>
                <a:gd name="connsiteY49" fmla="*/ 249766 h 2452687"/>
                <a:gd name="connsiteX50" fmla="*/ 359833 w 4775200"/>
                <a:gd name="connsiteY50" fmla="*/ 160866 h 2452687"/>
                <a:gd name="connsiteX51" fmla="*/ 300566 w 4775200"/>
                <a:gd name="connsiteY51" fmla="*/ 160866 h 2452687"/>
                <a:gd name="connsiteX52" fmla="*/ 300566 w 4775200"/>
                <a:gd name="connsiteY52" fmla="*/ 33866 h 2452687"/>
                <a:gd name="connsiteX53" fmla="*/ 258233 w 4775200"/>
                <a:gd name="connsiteY53" fmla="*/ 33866 h 2452687"/>
                <a:gd name="connsiteX54" fmla="*/ 258233 w 4775200"/>
                <a:gd name="connsiteY54" fmla="*/ 21166 h 2452687"/>
                <a:gd name="connsiteX55" fmla="*/ 148166 w 4775200"/>
                <a:gd name="connsiteY55" fmla="*/ 21166 h 2452687"/>
                <a:gd name="connsiteX56" fmla="*/ 127000 w 4775200"/>
                <a:gd name="connsiteY56" fmla="*/ 0 h 2452687"/>
                <a:gd name="connsiteX57" fmla="*/ 0 w 4775200"/>
                <a:gd name="connsiteY57" fmla="*/ 0 h 2452687"/>
                <a:gd name="connsiteX58" fmla="*/ 21166 w 4775200"/>
                <a:gd name="connsiteY58" fmla="*/ 21166 h 2452687"/>
                <a:gd name="connsiteX59" fmla="*/ 42332 w 4775200"/>
                <a:gd name="connsiteY59" fmla="*/ 42332 h 2452687"/>
                <a:gd name="connsiteX60" fmla="*/ 42332 w 4775200"/>
                <a:gd name="connsiteY60" fmla="*/ 114299 h 2452687"/>
                <a:gd name="connsiteX61" fmla="*/ 76200 w 4775200"/>
                <a:gd name="connsiteY61" fmla="*/ 114299 h 2452687"/>
                <a:gd name="connsiteX62" fmla="*/ 76200 w 4775200"/>
                <a:gd name="connsiteY62" fmla="*/ 165099 h 2452687"/>
                <a:gd name="connsiteX63" fmla="*/ 84667 w 4775200"/>
                <a:gd name="connsiteY63" fmla="*/ 173566 h 2452687"/>
                <a:gd name="connsiteX64" fmla="*/ 84667 w 4775200"/>
                <a:gd name="connsiteY64" fmla="*/ 296332 h 2452687"/>
                <a:gd name="connsiteX65" fmla="*/ 194733 w 4775200"/>
                <a:gd name="connsiteY65" fmla="*/ 296332 h 2452687"/>
                <a:gd name="connsiteX66" fmla="*/ 194733 w 4775200"/>
                <a:gd name="connsiteY66" fmla="*/ 351366 h 2452687"/>
                <a:gd name="connsiteX67" fmla="*/ 283633 w 4775200"/>
                <a:gd name="connsiteY67" fmla="*/ 351366 h 2452687"/>
                <a:gd name="connsiteX68" fmla="*/ 283633 w 4775200"/>
                <a:gd name="connsiteY68" fmla="*/ 419099 h 2452687"/>
                <a:gd name="connsiteX69" fmla="*/ 300566 w 4775200"/>
                <a:gd name="connsiteY69" fmla="*/ 419099 h 2452687"/>
                <a:gd name="connsiteX70" fmla="*/ 300566 w 4775200"/>
                <a:gd name="connsiteY70" fmla="*/ 499532 h 2452687"/>
                <a:gd name="connsiteX71" fmla="*/ 309033 w 4775200"/>
                <a:gd name="connsiteY71" fmla="*/ 507999 h 2452687"/>
                <a:gd name="connsiteX72" fmla="*/ 309033 w 4775200"/>
                <a:gd name="connsiteY72" fmla="*/ 567266 h 2452687"/>
                <a:gd name="connsiteX73" fmla="*/ 309033 w 4775200"/>
                <a:gd name="connsiteY73" fmla="*/ 567266 h 2452687"/>
                <a:gd name="connsiteX74" fmla="*/ 309033 w 4775200"/>
                <a:gd name="connsiteY74" fmla="*/ 639232 h 2452687"/>
                <a:gd name="connsiteX75" fmla="*/ 364066 w 4775200"/>
                <a:gd name="connsiteY75" fmla="*/ 639232 h 2452687"/>
                <a:gd name="connsiteX76" fmla="*/ 364066 w 4775200"/>
                <a:gd name="connsiteY76" fmla="*/ 838199 h 2452687"/>
                <a:gd name="connsiteX77" fmla="*/ 423333 w 4775200"/>
                <a:gd name="connsiteY77" fmla="*/ 838199 h 2452687"/>
                <a:gd name="connsiteX78" fmla="*/ 423333 w 4775200"/>
                <a:gd name="connsiteY78" fmla="*/ 947206 h 2452687"/>
                <a:gd name="connsiteX79" fmla="*/ 484716 w 4775200"/>
                <a:gd name="connsiteY79" fmla="*/ 948794 h 2452687"/>
                <a:gd name="connsiteX80" fmla="*/ 478366 w 4775200"/>
                <a:gd name="connsiteY80" fmla="*/ 1065211 h 2452687"/>
                <a:gd name="connsiteX81" fmla="*/ 550333 w 4775200"/>
                <a:gd name="connsiteY81" fmla="*/ 1068387 h 2452687"/>
                <a:gd name="connsiteX82" fmla="*/ 550333 w 4775200"/>
                <a:gd name="connsiteY82" fmla="*/ 1121832 h 2452687"/>
                <a:gd name="connsiteX83" fmla="*/ 592137 w 4775200"/>
                <a:gd name="connsiteY83" fmla="*/ 1120244 h 2452687"/>
                <a:gd name="connsiteX84" fmla="*/ 590550 w 4775200"/>
                <a:gd name="connsiteY84" fmla="*/ 1181099 h 2452687"/>
                <a:gd name="connsiteX85" fmla="*/ 630766 w 4775200"/>
                <a:gd name="connsiteY85" fmla="*/ 1181099 h 2452687"/>
                <a:gd name="connsiteX86" fmla="*/ 630766 w 4775200"/>
                <a:gd name="connsiteY86" fmla="*/ 1253066 h 2452687"/>
                <a:gd name="connsiteX87" fmla="*/ 660400 w 4775200"/>
                <a:gd name="connsiteY87" fmla="*/ 1253066 h 2452687"/>
                <a:gd name="connsiteX88" fmla="*/ 660400 w 4775200"/>
                <a:gd name="connsiteY88" fmla="*/ 1303866 h 2452687"/>
                <a:gd name="connsiteX89" fmla="*/ 694266 w 4775200"/>
                <a:gd name="connsiteY89" fmla="*/ 1303866 h 2452687"/>
                <a:gd name="connsiteX90" fmla="*/ 694266 w 4775200"/>
                <a:gd name="connsiteY90" fmla="*/ 1354666 h 2452687"/>
                <a:gd name="connsiteX91" fmla="*/ 719666 w 4775200"/>
                <a:gd name="connsiteY91" fmla="*/ 1354666 h 2452687"/>
                <a:gd name="connsiteX92" fmla="*/ 719666 w 4775200"/>
                <a:gd name="connsiteY92" fmla="*/ 1409699 h 2452687"/>
                <a:gd name="connsiteX93" fmla="*/ 736071 w 4775200"/>
                <a:gd name="connsiteY93" fmla="*/ 1409699 h 2452687"/>
                <a:gd name="connsiteX94" fmla="*/ 736070 w 4775200"/>
                <a:gd name="connsiteY94" fmla="*/ 1480607 h 2452687"/>
                <a:gd name="connsiteX95" fmla="*/ 783166 w 4775200"/>
                <a:gd name="connsiteY95" fmla="*/ 1477432 h 2452687"/>
                <a:gd name="connsiteX96" fmla="*/ 783166 w 4775200"/>
                <a:gd name="connsiteY96" fmla="*/ 1667932 h 2452687"/>
                <a:gd name="connsiteX97" fmla="*/ 855133 w 4775200"/>
                <a:gd name="connsiteY97" fmla="*/ 1667932 h 2452687"/>
                <a:gd name="connsiteX98" fmla="*/ 855133 w 4775200"/>
                <a:gd name="connsiteY98" fmla="*/ 1761066 h 2452687"/>
                <a:gd name="connsiteX99" fmla="*/ 910166 w 4775200"/>
                <a:gd name="connsiteY99" fmla="*/ 1761066 h 2452687"/>
                <a:gd name="connsiteX100" fmla="*/ 910166 w 4775200"/>
                <a:gd name="connsiteY100" fmla="*/ 1824566 h 2452687"/>
                <a:gd name="connsiteX101" fmla="*/ 931333 w 4775200"/>
                <a:gd name="connsiteY101" fmla="*/ 1824566 h 2452687"/>
                <a:gd name="connsiteX102" fmla="*/ 931333 w 4775200"/>
                <a:gd name="connsiteY102" fmla="*/ 1880657 h 2452687"/>
                <a:gd name="connsiteX103" fmla="*/ 1021820 w 4775200"/>
                <a:gd name="connsiteY103" fmla="*/ 1877482 h 2452687"/>
                <a:gd name="connsiteX104" fmla="*/ 1020233 w 4775200"/>
                <a:gd name="connsiteY104" fmla="*/ 1926166 h 2452687"/>
                <a:gd name="connsiteX105" fmla="*/ 1045633 w 4775200"/>
                <a:gd name="connsiteY105" fmla="*/ 1926166 h 2452687"/>
                <a:gd name="connsiteX106" fmla="*/ 1045633 w 4775200"/>
                <a:gd name="connsiteY106" fmla="*/ 1981199 h 2452687"/>
                <a:gd name="connsiteX107" fmla="*/ 1130300 w 4775200"/>
                <a:gd name="connsiteY107" fmla="*/ 1981199 h 2452687"/>
                <a:gd name="connsiteX108" fmla="*/ 1130300 w 4775200"/>
                <a:gd name="connsiteY108" fmla="*/ 2031999 h 2452687"/>
                <a:gd name="connsiteX109" fmla="*/ 1648352 w 4775200"/>
                <a:gd name="connsiteY109" fmla="*/ 2033586 h 2452687"/>
                <a:gd name="connsiteX110" fmla="*/ 1645179 w 4775200"/>
                <a:gd name="connsiteY110" fmla="*/ 2095499 h 2452687"/>
                <a:gd name="connsiteX111" fmla="*/ 1938866 w 4775200"/>
                <a:gd name="connsiteY111" fmla="*/ 2095499 h 2452687"/>
                <a:gd name="connsiteX112" fmla="*/ 1938866 w 4775200"/>
                <a:gd name="connsiteY112" fmla="*/ 2150532 h 2452687"/>
                <a:gd name="connsiteX113" fmla="*/ 1998133 w 4775200"/>
                <a:gd name="connsiteY113" fmla="*/ 2150532 h 2452687"/>
                <a:gd name="connsiteX114" fmla="*/ 1998133 w 4775200"/>
                <a:gd name="connsiteY114" fmla="*/ 2201332 h 2452687"/>
                <a:gd name="connsiteX115" fmla="*/ 2053166 w 4775200"/>
                <a:gd name="connsiteY115" fmla="*/ 2201332 h 2452687"/>
                <a:gd name="connsiteX116" fmla="*/ 2053166 w 4775200"/>
                <a:gd name="connsiteY116" fmla="*/ 2256366 h 2452687"/>
                <a:gd name="connsiteX117" fmla="*/ 2514600 w 4775200"/>
                <a:gd name="connsiteY117" fmla="*/ 2259541 h 2452687"/>
                <a:gd name="connsiteX118" fmla="*/ 2513012 w 4775200"/>
                <a:gd name="connsiteY118" fmla="*/ 2336269 h 2452687"/>
                <a:gd name="connsiteX119" fmla="*/ 2878666 w 4775200"/>
                <a:gd name="connsiteY119" fmla="*/ 2341032 h 2452687"/>
                <a:gd name="connsiteX120" fmla="*/ 2877609 w 4775200"/>
                <a:gd name="connsiteY120" fmla="*/ 2392362 h 2452687"/>
                <a:gd name="connsiteX121" fmla="*/ 2897717 w 4775200"/>
                <a:gd name="connsiteY121" fmla="*/ 2394478 h 2452687"/>
                <a:gd name="connsiteX122" fmla="*/ 2895070 w 4775200"/>
                <a:gd name="connsiteY122" fmla="*/ 2452687 h 2452687"/>
                <a:gd name="connsiteX123" fmla="*/ 4775200 w 4775200"/>
                <a:gd name="connsiteY123" fmla="*/ 2451629 h 2452687"/>
                <a:gd name="connsiteX124" fmla="*/ 4770966 w 4775200"/>
                <a:gd name="connsiteY124" fmla="*/ 1782232 h 2452687"/>
                <a:gd name="connsiteX0" fmla="*/ 4770966 w 4775200"/>
                <a:gd name="connsiteY0" fmla="*/ 1782232 h 2452687"/>
                <a:gd name="connsiteX1" fmla="*/ 2890837 w 4775200"/>
                <a:gd name="connsiteY1" fmla="*/ 1785407 h 2452687"/>
                <a:gd name="connsiteX2" fmla="*/ 2890308 w 4775200"/>
                <a:gd name="connsiteY2" fmla="*/ 1727199 h 2452687"/>
                <a:gd name="connsiteX3" fmla="*/ 2868083 w 4775200"/>
                <a:gd name="connsiteY3" fmla="*/ 1704974 h 2452687"/>
                <a:gd name="connsiteX4" fmla="*/ 2870200 w 4775200"/>
                <a:gd name="connsiteY4" fmla="*/ 1621366 h 2452687"/>
                <a:gd name="connsiteX5" fmla="*/ 2514600 w 4775200"/>
                <a:gd name="connsiteY5" fmla="*/ 1621366 h 2452687"/>
                <a:gd name="connsiteX6" fmla="*/ 2514600 w 4775200"/>
                <a:gd name="connsiteY6" fmla="*/ 1549399 h 2452687"/>
                <a:gd name="connsiteX7" fmla="*/ 2044700 w 4775200"/>
                <a:gd name="connsiteY7" fmla="*/ 1549399 h 2452687"/>
                <a:gd name="connsiteX8" fmla="*/ 2044700 w 4775200"/>
                <a:gd name="connsiteY8" fmla="*/ 1490132 h 2452687"/>
                <a:gd name="connsiteX9" fmla="*/ 1998133 w 4775200"/>
                <a:gd name="connsiteY9" fmla="*/ 1490132 h 2452687"/>
                <a:gd name="connsiteX10" fmla="*/ 1998133 w 4775200"/>
                <a:gd name="connsiteY10" fmla="*/ 1418166 h 2452687"/>
                <a:gd name="connsiteX11" fmla="*/ 1913466 w 4775200"/>
                <a:gd name="connsiteY11" fmla="*/ 1418166 h 2452687"/>
                <a:gd name="connsiteX12" fmla="*/ 1913466 w 4775200"/>
                <a:gd name="connsiteY12" fmla="*/ 1346199 h 2452687"/>
                <a:gd name="connsiteX13" fmla="*/ 1651000 w 4775200"/>
                <a:gd name="connsiteY13" fmla="*/ 1346199 h 2452687"/>
                <a:gd name="connsiteX14" fmla="*/ 1651000 w 4775200"/>
                <a:gd name="connsiteY14" fmla="*/ 1286932 h 2452687"/>
                <a:gd name="connsiteX15" fmla="*/ 1130300 w 4775200"/>
                <a:gd name="connsiteY15" fmla="*/ 1286932 h 2452687"/>
                <a:gd name="connsiteX16" fmla="*/ 1130300 w 4775200"/>
                <a:gd name="connsiteY16" fmla="*/ 1223432 h 2452687"/>
                <a:gd name="connsiteX17" fmla="*/ 1041400 w 4775200"/>
                <a:gd name="connsiteY17" fmla="*/ 1223432 h 2452687"/>
                <a:gd name="connsiteX18" fmla="*/ 1041400 w 4775200"/>
                <a:gd name="connsiteY18" fmla="*/ 1172632 h 2452687"/>
                <a:gd name="connsiteX19" fmla="*/ 1007533 w 4775200"/>
                <a:gd name="connsiteY19" fmla="*/ 1172632 h 2452687"/>
                <a:gd name="connsiteX20" fmla="*/ 1007533 w 4775200"/>
                <a:gd name="connsiteY20" fmla="*/ 1113366 h 2452687"/>
                <a:gd name="connsiteX21" fmla="*/ 918633 w 4775200"/>
                <a:gd name="connsiteY21" fmla="*/ 1113366 h 2452687"/>
                <a:gd name="connsiteX22" fmla="*/ 918633 w 4775200"/>
                <a:gd name="connsiteY22" fmla="*/ 1049866 h 2452687"/>
                <a:gd name="connsiteX23" fmla="*/ 901700 w 4775200"/>
                <a:gd name="connsiteY23" fmla="*/ 1049866 h 2452687"/>
                <a:gd name="connsiteX24" fmla="*/ 901700 w 4775200"/>
                <a:gd name="connsiteY24" fmla="*/ 999066 h 2452687"/>
                <a:gd name="connsiteX25" fmla="*/ 850900 w 4775200"/>
                <a:gd name="connsiteY25" fmla="*/ 999066 h 2452687"/>
                <a:gd name="connsiteX26" fmla="*/ 850900 w 4775200"/>
                <a:gd name="connsiteY26" fmla="*/ 948266 h 2452687"/>
                <a:gd name="connsiteX27" fmla="*/ 842433 w 4775200"/>
                <a:gd name="connsiteY27" fmla="*/ 948266 h 2452687"/>
                <a:gd name="connsiteX28" fmla="*/ 842433 w 4775200"/>
                <a:gd name="connsiteY28" fmla="*/ 893232 h 2452687"/>
                <a:gd name="connsiteX29" fmla="*/ 778933 w 4775200"/>
                <a:gd name="connsiteY29" fmla="*/ 893232 h 2452687"/>
                <a:gd name="connsiteX30" fmla="*/ 778933 w 4775200"/>
                <a:gd name="connsiteY30" fmla="*/ 728132 h 2452687"/>
                <a:gd name="connsiteX31" fmla="*/ 723900 w 4775200"/>
                <a:gd name="connsiteY31" fmla="*/ 728132 h 2452687"/>
                <a:gd name="connsiteX32" fmla="*/ 723900 w 4775200"/>
                <a:gd name="connsiteY32" fmla="*/ 694266 h 2452687"/>
                <a:gd name="connsiteX33" fmla="*/ 702733 w 4775200"/>
                <a:gd name="connsiteY33" fmla="*/ 694266 h 2452687"/>
                <a:gd name="connsiteX34" fmla="*/ 702733 w 4775200"/>
                <a:gd name="connsiteY34" fmla="*/ 630766 h 2452687"/>
                <a:gd name="connsiteX35" fmla="*/ 702733 w 4775200"/>
                <a:gd name="connsiteY35" fmla="*/ 630766 h 2452687"/>
                <a:gd name="connsiteX36" fmla="*/ 702733 w 4775200"/>
                <a:gd name="connsiteY36" fmla="*/ 601132 h 2452687"/>
                <a:gd name="connsiteX37" fmla="*/ 643466 w 4775200"/>
                <a:gd name="connsiteY37" fmla="*/ 601132 h 2452687"/>
                <a:gd name="connsiteX38" fmla="*/ 643466 w 4775200"/>
                <a:gd name="connsiteY38" fmla="*/ 537632 h 2452687"/>
                <a:gd name="connsiteX39" fmla="*/ 643466 w 4775200"/>
                <a:gd name="connsiteY39" fmla="*/ 537632 h 2452687"/>
                <a:gd name="connsiteX40" fmla="*/ 622300 w 4775200"/>
                <a:gd name="connsiteY40" fmla="*/ 516466 h 2452687"/>
                <a:gd name="connsiteX41" fmla="*/ 579966 w 4775200"/>
                <a:gd name="connsiteY41" fmla="*/ 516466 h 2452687"/>
                <a:gd name="connsiteX42" fmla="*/ 579966 w 4775200"/>
                <a:gd name="connsiteY42" fmla="*/ 465666 h 2452687"/>
                <a:gd name="connsiteX43" fmla="*/ 537633 w 4775200"/>
                <a:gd name="connsiteY43" fmla="*/ 465666 h 2452687"/>
                <a:gd name="connsiteX44" fmla="*/ 537633 w 4775200"/>
                <a:gd name="connsiteY44" fmla="*/ 406399 h 2452687"/>
                <a:gd name="connsiteX45" fmla="*/ 465666 w 4775200"/>
                <a:gd name="connsiteY45" fmla="*/ 406399 h 2452687"/>
                <a:gd name="connsiteX46" fmla="*/ 465666 w 4775200"/>
                <a:gd name="connsiteY46" fmla="*/ 321732 h 2452687"/>
                <a:gd name="connsiteX47" fmla="*/ 431800 w 4775200"/>
                <a:gd name="connsiteY47" fmla="*/ 321732 h 2452687"/>
                <a:gd name="connsiteX48" fmla="*/ 431800 w 4775200"/>
                <a:gd name="connsiteY48" fmla="*/ 249766 h 2452687"/>
                <a:gd name="connsiteX49" fmla="*/ 359833 w 4775200"/>
                <a:gd name="connsiteY49" fmla="*/ 249766 h 2452687"/>
                <a:gd name="connsiteX50" fmla="*/ 359833 w 4775200"/>
                <a:gd name="connsiteY50" fmla="*/ 160866 h 2452687"/>
                <a:gd name="connsiteX51" fmla="*/ 300566 w 4775200"/>
                <a:gd name="connsiteY51" fmla="*/ 160866 h 2452687"/>
                <a:gd name="connsiteX52" fmla="*/ 300566 w 4775200"/>
                <a:gd name="connsiteY52" fmla="*/ 33866 h 2452687"/>
                <a:gd name="connsiteX53" fmla="*/ 258233 w 4775200"/>
                <a:gd name="connsiteY53" fmla="*/ 33866 h 2452687"/>
                <a:gd name="connsiteX54" fmla="*/ 258233 w 4775200"/>
                <a:gd name="connsiteY54" fmla="*/ 21166 h 2452687"/>
                <a:gd name="connsiteX55" fmla="*/ 148166 w 4775200"/>
                <a:gd name="connsiteY55" fmla="*/ 21166 h 2452687"/>
                <a:gd name="connsiteX56" fmla="*/ 127000 w 4775200"/>
                <a:gd name="connsiteY56" fmla="*/ 0 h 2452687"/>
                <a:gd name="connsiteX57" fmla="*/ 0 w 4775200"/>
                <a:gd name="connsiteY57" fmla="*/ 0 h 2452687"/>
                <a:gd name="connsiteX58" fmla="*/ 21166 w 4775200"/>
                <a:gd name="connsiteY58" fmla="*/ 21166 h 2452687"/>
                <a:gd name="connsiteX59" fmla="*/ 42332 w 4775200"/>
                <a:gd name="connsiteY59" fmla="*/ 42332 h 2452687"/>
                <a:gd name="connsiteX60" fmla="*/ 42332 w 4775200"/>
                <a:gd name="connsiteY60" fmla="*/ 114299 h 2452687"/>
                <a:gd name="connsiteX61" fmla="*/ 76200 w 4775200"/>
                <a:gd name="connsiteY61" fmla="*/ 114299 h 2452687"/>
                <a:gd name="connsiteX62" fmla="*/ 76200 w 4775200"/>
                <a:gd name="connsiteY62" fmla="*/ 165099 h 2452687"/>
                <a:gd name="connsiteX63" fmla="*/ 84667 w 4775200"/>
                <a:gd name="connsiteY63" fmla="*/ 173566 h 2452687"/>
                <a:gd name="connsiteX64" fmla="*/ 84667 w 4775200"/>
                <a:gd name="connsiteY64" fmla="*/ 296332 h 2452687"/>
                <a:gd name="connsiteX65" fmla="*/ 194733 w 4775200"/>
                <a:gd name="connsiteY65" fmla="*/ 296332 h 2452687"/>
                <a:gd name="connsiteX66" fmla="*/ 194733 w 4775200"/>
                <a:gd name="connsiteY66" fmla="*/ 351366 h 2452687"/>
                <a:gd name="connsiteX67" fmla="*/ 283633 w 4775200"/>
                <a:gd name="connsiteY67" fmla="*/ 351366 h 2452687"/>
                <a:gd name="connsiteX68" fmla="*/ 283633 w 4775200"/>
                <a:gd name="connsiteY68" fmla="*/ 419099 h 2452687"/>
                <a:gd name="connsiteX69" fmla="*/ 300566 w 4775200"/>
                <a:gd name="connsiteY69" fmla="*/ 419099 h 2452687"/>
                <a:gd name="connsiteX70" fmla="*/ 300566 w 4775200"/>
                <a:gd name="connsiteY70" fmla="*/ 499532 h 2452687"/>
                <a:gd name="connsiteX71" fmla="*/ 309033 w 4775200"/>
                <a:gd name="connsiteY71" fmla="*/ 507999 h 2452687"/>
                <a:gd name="connsiteX72" fmla="*/ 309033 w 4775200"/>
                <a:gd name="connsiteY72" fmla="*/ 567266 h 2452687"/>
                <a:gd name="connsiteX73" fmla="*/ 309033 w 4775200"/>
                <a:gd name="connsiteY73" fmla="*/ 567266 h 2452687"/>
                <a:gd name="connsiteX74" fmla="*/ 309033 w 4775200"/>
                <a:gd name="connsiteY74" fmla="*/ 639232 h 2452687"/>
                <a:gd name="connsiteX75" fmla="*/ 364066 w 4775200"/>
                <a:gd name="connsiteY75" fmla="*/ 639232 h 2452687"/>
                <a:gd name="connsiteX76" fmla="*/ 364066 w 4775200"/>
                <a:gd name="connsiteY76" fmla="*/ 838199 h 2452687"/>
                <a:gd name="connsiteX77" fmla="*/ 423333 w 4775200"/>
                <a:gd name="connsiteY77" fmla="*/ 838199 h 2452687"/>
                <a:gd name="connsiteX78" fmla="*/ 423333 w 4775200"/>
                <a:gd name="connsiteY78" fmla="*/ 947206 h 2452687"/>
                <a:gd name="connsiteX79" fmla="*/ 484716 w 4775200"/>
                <a:gd name="connsiteY79" fmla="*/ 948794 h 2452687"/>
                <a:gd name="connsiteX80" fmla="*/ 478366 w 4775200"/>
                <a:gd name="connsiteY80" fmla="*/ 1065211 h 2452687"/>
                <a:gd name="connsiteX81" fmla="*/ 550333 w 4775200"/>
                <a:gd name="connsiteY81" fmla="*/ 1068387 h 2452687"/>
                <a:gd name="connsiteX82" fmla="*/ 550333 w 4775200"/>
                <a:gd name="connsiteY82" fmla="*/ 1121832 h 2452687"/>
                <a:gd name="connsiteX83" fmla="*/ 592137 w 4775200"/>
                <a:gd name="connsiteY83" fmla="*/ 1120244 h 2452687"/>
                <a:gd name="connsiteX84" fmla="*/ 590550 w 4775200"/>
                <a:gd name="connsiteY84" fmla="*/ 1181099 h 2452687"/>
                <a:gd name="connsiteX85" fmla="*/ 630766 w 4775200"/>
                <a:gd name="connsiteY85" fmla="*/ 1181099 h 2452687"/>
                <a:gd name="connsiteX86" fmla="*/ 630766 w 4775200"/>
                <a:gd name="connsiteY86" fmla="*/ 1253066 h 2452687"/>
                <a:gd name="connsiteX87" fmla="*/ 660400 w 4775200"/>
                <a:gd name="connsiteY87" fmla="*/ 1253066 h 2452687"/>
                <a:gd name="connsiteX88" fmla="*/ 660400 w 4775200"/>
                <a:gd name="connsiteY88" fmla="*/ 1303866 h 2452687"/>
                <a:gd name="connsiteX89" fmla="*/ 694266 w 4775200"/>
                <a:gd name="connsiteY89" fmla="*/ 1303866 h 2452687"/>
                <a:gd name="connsiteX90" fmla="*/ 694266 w 4775200"/>
                <a:gd name="connsiteY90" fmla="*/ 1354666 h 2452687"/>
                <a:gd name="connsiteX91" fmla="*/ 719666 w 4775200"/>
                <a:gd name="connsiteY91" fmla="*/ 1354666 h 2452687"/>
                <a:gd name="connsiteX92" fmla="*/ 719666 w 4775200"/>
                <a:gd name="connsiteY92" fmla="*/ 1409699 h 2452687"/>
                <a:gd name="connsiteX93" fmla="*/ 736071 w 4775200"/>
                <a:gd name="connsiteY93" fmla="*/ 1409699 h 2452687"/>
                <a:gd name="connsiteX94" fmla="*/ 736070 w 4775200"/>
                <a:gd name="connsiteY94" fmla="*/ 1480607 h 2452687"/>
                <a:gd name="connsiteX95" fmla="*/ 783166 w 4775200"/>
                <a:gd name="connsiteY95" fmla="*/ 1477432 h 2452687"/>
                <a:gd name="connsiteX96" fmla="*/ 783166 w 4775200"/>
                <a:gd name="connsiteY96" fmla="*/ 1667932 h 2452687"/>
                <a:gd name="connsiteX97" fmla="*/ 855133 w 4775200"/>
                <a:gd name="connsiteY97" fmla="*/ 1667932 h 2452687"/>
                <a:gd name="connsiteX98" fmla="*/ 855133 w 4775200"/>
                <a:gd name="connsiteY98" fmla="*/ 1761066 h 2452687"/>
                <a:gd name="connsiteX99" fmla="*/ 910166 w 4775200"/>
                <a:gd name="connsiteY99" fmla="*/ 1761066 h 2452687"/>
                <a:gd name="connsiteX100" fmla="*/ 910166 w 4775200"/>
                <a:gd name="connsiteY100" fmla="*/ 1824566 h 2452687"/>
                <a:gd name="connsiteX101" fmla="*/ 931333 w 4775200"/>
                <a:gd name="connsiteY101" fmla="*/ 1824566 h 2452687"/>
                <a:gd name="connsiteX102" fmla="*/ 931333 w 4775200"/>
                <a:gd name="connsiteY102" fmla="*/ 1880657 h 2452687"/>
                <a:gd name="connsiteX103" fmla="*/ 1021820 w 4775200"/>
                <a:gd name="connsiteY103" fmla="*/ 1877482 h 2452687"/>
                <a:gd name="connsiteX104" fmla="*/ 1020233 w 4775200"/>
                <a:gd name="connsiteY104" fmla="*/ 1926166 h 2452687"/>
                <a:gd name="connsiteX105" fmla="*/ 1045633 w 4775200"/>
                <a:gd name="connsiteY105" fmla="*/ 1926166 h 2452687"/>
                <a:gd name="connsiteX106" fmla="*/ 1045633 w 4775200"/>
                <a:gd name="connsiteY106" fmla="*/ 1981199 h 2452687"/>
                <a:gd name="connsiteX107" fmla="*/ 1130300 w 4775200"/>
                <a:gd name="connsiteY107" fmla="*/ 1981199 h 2452687"/>
                <a:gd name="connsiteX108" fmla="*/ 1130300 w 4775200"/>
                <a:gd name="connsiteY108" fmla="*/ 2031999 h 2452687"/>
                <a:gd name="connsiteX109" fmla="*/ 1648352 w 4775200"/>
                <a:gd name="connsiteY109" fmla="*/ 2033586 h 2452687"/>
                <a:gd name="connsiteX110" fmla="*/ 1645179 w 4775200"/>
                <a:gd name="connsiteY110" fmla="*/ 2095499 h 2452687"/>
                <a:gd name="connsiteX111" fmla="*/ 1938866 w 4775200"/>
                <a:gd name="connsiteY111" fmla="*/ 2095499 h 2452687"/>
                <a:gd name="connsiteX112" fmla="*/ 1938866 w 4775200"/>
                <a:gd name="connsiteY112" fmla="*/ 2150532 h 2452687"/>
                <a:gd name="connsiteX113" fmla="*/ 1998133 w 4775200"/>
                <a:gd name="connsiteY113" fmla="*/ 2150532 h 2452687"/>
                <a:gd name="connsiteX114" fmla="*/ 1998133 w 4775200"/>
                <a:gd name="connsiteY114" fmla="*/ 2201332 h 2452687"/>
                <a:gd name="connsiteX115" fmla="*/ 2053166 w 4775200"/>
                <a:gd name="connsiteY115" fmla="*/ 2201332 h 2452687"/>
                <a:gd name="connsiteX116" fmla="*/ 2053166 w 4775200"/>
                <a:gd name="connsiteY116" fmla="*/ 2256366 h 2452687"/>
                <a:gd name="connsiteX117" fmla="*/ 2514600 w 4775200"/>
                <a:gd name="connsiteY117" fmla="*/ 2259541 h 2452687"/>
                <a:gd name="connsiteX118" fmla="*/ 2517774 w 4775200"/>
                <a:gd name="connsiteY118" fmla="*/ 2336269 h 2452687"/>
                <a:gd name="connsiteX119" fmla="*/ 2878666 w 4775200"/>
                <a:gd name="connsiteY119" fmla="*/ 2341032 h 2452687"/>
                <a:gd name="connsiteX120" fmla="*/ 2877609 w 4775200"/>
                <a:gd name="connsiteY120" fmla="*/ 2392362 h 2452687"/>
                <a:gd name="connsiteX121" fmla="*/ 2897717 w 4775200"/>
                <a:gd name="connsiteY121" fmla="*/ 2394478 h 2452687"/>
                <a:gd name="connsiteX122" fmla="*/ 2895070 w 4775200"/>
                <a:gd name="connsiteY122" fmla="*/ 2452687 h 2452687"/>
                <a:gd name="connsiteX123" fmla="*/ 4775200 w 4775200"/>
                <a:gd name="connsiteY123" fmla="*/ 2451629 h 2452687"/>
                <a:gd name="connsiteX124" fmla="*/ 4770966 w 4775200"/>
                <a:gd name="connsiteY124" fmla="*/ 1782232 h 2452687"/>
                <a:gd name="connsiteX0" fmla="*/ 4770966 w 4775200"/>
                <a:gd name="connsiteY0" fmla="*/ 1782232 h 2452687"/>
                <a:gd name="connsiteX1" fmla="*/ 2890837 w 4775200"/>
                <a:gd name="connsiteY1" fmla="*/ 1785407 h 2452687"/>
                <a:gd name="connsiteX2" fmla="*/ 2890308 w 4775200"/>
                <a:gd name="connsiteY2" fmla="*/ 1727199 h 2452687"/>
                <a:gd name="connsiteX3" fmla="*/ 2868083 w 4775200"/>
                <a:gd name="connsiteY3" fmla="*/ 1704974 h 2452687"/>
                <a:gd name="connsiteX4" fmla="*/ 2870200 w 4775200"/>
                <a:gd name="connsiteY4" fmla="*/ 1621366 h 2452687"/>
                <a:gd name="connsiteX5" fmla="*/ 2514600 w 4775200"/>
                <a:gd name="connsiteY5" fmla="*/ 1621366 h 2452687"/>
                <a:gd name="connsiteX6" fmla="*/ 2514600 w 4775200"/>
                <a:gd name="connsiteY6" fmla="*/ 1549399 h 2452687"/>
                <a:gd name="connsiteX7" fmla="*/ 2044700 w 4775200"/>
                <a:gd name="connsiteY7" fmla="*/ 1549399 h 2452687"/>
                <a:gd name="connsiteX8" fmla="*/ 2044700 w 4775200"/>
                <a:gd name="connsiteY8" fmla="*/ 1490132 h 2452687"/>
                <a:gd name="connsiteX9" fmla="*/ 1998133 w 4775200"/>
                <a:gd name="connsiteY9" fmla="*/ 1490132 h 2452687"/>
                <a:gd name="connsiteX10" fmla="*/ 1998133 w 4775200"/>
                <a:gd name="connsiteY10" fmla="*/ 1418166 h 2452687"/>
                <a:gd name="connsiteX11" fmla="*/ 1913466 w 4775200"/>
                <a:gd name="connsiteY11" fmla="*/ 1418166 h 2452687"/>
                <a:gd name="connsiteX12" fmla="*/ 1913466 w 4775200"/>
                <a:gd name="connsiteY12" fmla="*/ 1346199 h 2452687"/>
                <a:gd name="connsiteX13" fmla="*/ 1651000 w 4775200"/>
                <a:gd name="connsiteY13" fmla="*/ 1346199 h 2452687"/>
                <a:gd name="connsiteX14" fmla="*/ 1651000 w 4775200"/>
                <a:gd name="connsiteY14" fmla="*/ 1286932 h 2452687"/>
                <a:gd name="connsiteX15" fmla="*/ 1130300 w 4775200"/>
                <a:gd name="connsiteY15" fmla="*/ 1286932 h 2452687"/>
                <a:gd name="connsiteX16" fmla="*/ 1130300 w 4775200"/>
                <a:gd name="connsiteY16" fmla="*/ 1223432 h 2452687"/>
                <a:gd name="connsiteX17" fmla="*/ 1041400 w 4775200"/>
                <a:gd name="connsiteY17" fmla="*/ 1223432 h 2452687"/>
                <a:gd name="connsiteX18" fmla="*/ 1041400 w 4775200"/>
                <a:gd name="connsiteY18" fmla="*/ 1172632 h 2452687"/>
                <a:gd name="connsiteX19" fmla="*/ 1007533 w 4775200"/>
                <a:gd name="connsiteY19" fmla="*/ 1172632 h 2452687"/>
                <a:gd name="connsiteX20" fmla="*/ 1007533 w 4775200"/>
                <a:gd name="connsiteY20" fmla="*/ 1113366 h 2452687"/>
                <a:gd name="connsiteX21" fmla="*/ 918633 w 4775200"/>
                <a:gd name="connsiteY21" fmla="*/ 1113366 h 2452687"/>
                <a:gd name="connsiteX22" fmla="*/ 918633 w 4775200"/>
                <a:gd name="connsiteY22" fmla="*/ 1049866 h 2452687"/>
                <a:gd name="connsiteX23" fmla="*/ 901700 w 4775200"/>
                <a:gd name="connsiteY23" fmla="*/ 1049866 h 2452687"/>
                <a:gd name="connsiteX24" fmla="*/ 901700 w 4775200"/>
                <a:gd name="connsiteY24" fmla="*/ 999066 h 2452687"/>
                <a:gd name="connsiteX25" fmla="*/ 850900 w 4775200"/>
                <a:gd name="connsiteY25" fmla="*/ 999066 h 2452687"/>
                <a:gd name="connsiteX26" fmla="*/ 850900 w 4775200"/>
                <a:gd name="connsiteY26" fmla="*/ 948266 h 2452687"/>
                <a:gd name="connsiteX27" fmla="*/ 842433 w 4775200"/>
                <a:gd name="connsiteY27" fmla="*/ 948266 h 2452687"/>
                <a:gd name="connsiteX28" fmla="*/ 842433 w 4775200"/>
                <a:gd name="connsiteY28" fmla="*/ 893232 h 2452687"/>
                <a:gd name="connsiteX29" fmla="*/ 778933 w 4775200"/>
                <a:gd name="connsiteY29" fmla="*/ 893232 h 2452687"/>
                <a:gd name="connsiteX30" fmla="*/ 778933 w 4775200"/>
                <a:gd name="connsiteY30" fmla="*/ 728132 h 2452687"/>
                <a:gd name="connsiteX31" fmla="*/ 723900 w 4775200"/>
                <a:gd name="connsiteY31" fmla="*/ 728132 h 2452687"/>
                <a:gd name="connsiteX32" fmla="*/ 723900 w 4775200"/>
                <a:gd name="connsiteY32" fmla="*/ 694266 h 2452687"/>
                <a:gd name="connsiteX33" fmla="*/ 702733 w 4775200"/>
                <a:gd name="connsiteY33" fmla="*/ 694266 h 2452687"/>
                <a:gd name="connsiteX34" fmla="*/ 702733 w 4775200"/>
                <a:gd name="connsiteY34" fmla="*/ 630766 h 2452687"/>
                <a:gd name="connsiteX35" fmla="*/ 702733 w 4775200"/>
                <a:gd name="connsiteY35" fmla="*/ 630766 h 2452687"/>
                <a:gd name="connsiteX36" fmla="*/ 702733 w 4775200"/>
                <a:gd name="connsiteY36" fmla="*/ 601132 h 2452687"/>
                <a:gd name="connsiteX37" fmla="*/ 643466 w 4775200"/>
                <a:gd name="connsiteY37" fmla="*/ 601132 h 2452687"/>
                <a:gd name="connsiteX38" fmla="*/ 643466 w 4775200"/>
                <a:gd name="connsiteY38" fmla="*/ 537632 h 2452687"/>
                <a:gd name="connsiteX39" fmla="*/ 643466 w 4775200"/>
                <a:gd name="connsiteY39" fmla="*/ 537632 h 2452687"/>
                <a:gd name="connsiteX40" fmla="*/ 622300 w 4775200"/>
                <a:gd name="connsiteY40" fmla="*/ 516466 h 2452687"/>
                <a:gd name="connsiteX41" fmla="*/ 579966 w 4775200"/>
                <a:gd name="connsiteY41" fmla="*/ 516466 h 2452687"/>
                <a:gd name="connsiteX42" fmla="*/ 579966 w 4775200"/>
                <a:gd name="connsiteY42" fmla="*/ 465666 h 2452687"/>
                <a:gd name="connsiteX43" fmla="*/ 537633 w 4775200"/>
                <a:gd name="connsiteY43" fmla="*/ 465666 h 2452687"/>
                <a:gd name="connsiteX44" fmla="*/ 537633 w 4775200"/>
                <a:gd name="connsiteY44" fmla="*/ 406399 h 2452687"/>
                <a:gd name="connsiteX45" fmla="*/ 465666 w 4775200"/>
                <a:gd name="connsiteY45" fmla="*/ 406399 h 2452687"/>
                <a:gd name="connsiteX46" fmla="*/ 465666 w 4775200"/>
                <a:gd name="connsiteY46" fmla="*/ 321732 h 2452687"/>
                <a:gd name="connsiteX47" fmla="*/ 431800 w 4775200"/>
                <a:gd name="connsiteY47" fmla="*/ 321732 h 2452687"/>
                <a:gd name="connsiteX48" fmla="*/ 431800 w 4775200"/>
                <a:gd name="connsiteY48" fmla="*/ 249766 h 2452687"/>
                <a:gd name="connsiteX49" fmla="*/ 359833 w 4775200"/>
                <a:gd name="connsiteY49" fmla="*/ 249766 h 2452687"/>
                <a:gd name="connsiteX50" fmla="*/ 359833 w 4775200"/>
                <a:gd name="connsiteY50" fmla="*/ 160866 h 2452687"/>
                <a:gd name="connsiteX51" fmla="*/ 300566 w 4775200"/>
                <a:gd name="connsiteY51" fmla="*/ 160866 h 2452687"/>
                <a:gd name="connsiteX52" fmla="*/ 300566 w 4775200"/>
                <a:gd name="connsiteY52" fmla="*/ 33866 h 2452687"/>
                <a:gd name="connsiteX53" fmla="*/ 258233 w 4775200"/>
                <a:gd name="connsiteY53" fmla="*/ 33866 h 2452687"/>
                <a:gd name="connsiteX54" fmla="*/ 258233 w 4775200"/>
                <a:gd name="connsiteY54" fmla="*/ 21166 h 2452687"/>
                <a:gd name="connsiteX55" fmla="*/ 148166 w 4775200"/>
                <a:gd name="connsiteY55" fmla="*/ 21166 h 2452687"/>
                <a:gd name="connsiteX56" fmla="*/ 127000 w 4775200"/>
                <a:gd name="connsiteY56" fmla="*/ 0 h 2452687"/>
                <a:gd name="connsiteX57" fmla="*/ 0 w 4775200"/>
                <a:gd name="connsiteY57" fmla="*/ 0 h 2452687"/>
                <a:gd name="connsiteX58" fmla="*/ 21166 w 4775200"/>
                <a:gd name="connsiteY58" fmla="*/ 21166 h 2452687"/>
                <a:gd name="connsiteX59" fmla="*/ 42332 w 4775200"/>
                <a:gd name="connsiteY59" fmla="*/ 42332 h 2452687"/>
                <a:gd name="connsiteX60" fmla="*/ 42332 w 4775200"/>
                <a:gd name="connsiteY60" fmla="*/ 114299 h 2452687"/>
                <a:gd name="connsiteX61" fmla="*/ 76200 w 4775200"/>
                <a:gd name="connsiteY61" fmla="*/ 114299 h 2452687"/>
                <a:gd name="connsiteX62" fmla="*/ 76200 w 4775200"/>
                <a:gd name="connsiteY62" fmla="*/ 165099 h 2452687"/>
                <a:gd name="connsiteX63" fmla="*/ 84667 w 4775200"/>
                <a:gd name="connsiteY63" fmla="*/ 173566 h 2452687"/>
                <a:gd name="connsiteX64" fmla="*/ 84667 w 4775200"/>
                <a:gd name="connsiteY64" fmla="*/ 296332 h 2452687"/>
                <a:gd name="connsiteX65" fmla="*/ 194733 w 4775200"/>
                <a:gd name="connsiteY65" fmla="*/ 296332 h 2452687"/>
                <a:gd name="connsiteX66" fmla="*/ 194733 w 4775200"/>
                <a:gd name="connsiteY66" fmla="*/ 351366 h 2452687"/>
                <a:gd name="connsiteX67" fmla="*/ 283633 w 4775200"/>
                <a:gd name="connsiteY67" fmla="*/ 351366 h 2452687"/>
                <a:gd name="connsiteX68" fmla="*/ 283633 w 4775200"/>
                <a:gd name="connsiteY68" fmla="*/ 419099 h 2452687"/>
                <a:gd name="connsiteX69" fmla="*/ 300566 w 4775200"/>
                <a:gd name="connsiteY69" fmla="*/ 419099 h 2452687"/>
                <a:gd name="connsiteX70" fmla="*/ 300566 w 4775200"/>
                <a:gd name="connsiteY70" fmla="*/ 499532 h 2452687"/>
                <a:gd name="connsiteX71" fmla="*/ 309033 w 4775200"/>
                <a:gd name="connsiteY71" fmla="*/ 507999 h 2452687"/>
                <a:gd name="connsiteX72" fmla="*/ 309033 w 4775200"/>
                <a:gd name="connsiteY72" fmla="*/ 567266 h 2452687"/>
                <a:gd name="connsiteX73" fmla="*/ 309033 w 4775200"/>
                <a:gd name="connsiteY73" fmla="*/ 567266 h 2452687"/>
                <a:gd name="connsiteX74" fmla="*/ 309033 w 4775200"/>
                <a:gd name="connsiteY74" fmla="*/ 639232 h 2452687"/>
                <a:gd name="connsiteX75" fmla="*/ 364066 w 4775200"/>
                <a:gd name="connsiteY75" fmla="*/ 639232 h 2452687"/>
                <a:gd name="connsiteX76" fmla="*/ 364066 w 4775200"/>
                <a:gd name="connsiteY76" fmla="*/ 838199 h 2452687"/>
                <a:gd name="connsiteX77" fmla="*/ 423333 w 4775200"/>
                <a:gd name="connsiteY77" fmla="*/ 838199 h 2452687"/>
                <a:gd name="connsiteX78" fmla="*/ 423333 w 4775200"/>
                <a:gd name="connsiteY78" fmla="*/ 947206 h 2452687"/>
                <a:gd name="connsiteX79" fmla="*/ 484716 w 4775200"/>
                <a:gd name="connsiteY79" fmla="*/ 948794 h 2452687"/>
                <a:gd name="connsiteX80" fmla="*/ 478366 w 4775200"/>
                <a:gd name="connsiteY80" fmla="*/ 1065211 h 2452687"/>
                <a:gd name="connsiteX81" fmla="*/ 550333 w 4775200"/>
                <a:gd name="connsiteY81" fmla="*/ 1068387 h 2452687"/>
                <a:gd name="connsiteX82" fmla="*/ 550333 w 4775200"/>
                <a:gd name="connsiteY82" fmla="*/ 1121832 h 2452687"/>
                <a:gd name="connsiteX83" fmla="*/ 592137 w 4775200"/>
                <a:gd name="connsiteY83" fmla="*/ 1120244 h 2452687"/>
                <a:gd name="connsiteX84" fmla="*/ 590550 w 4775200"/>
                <a:gd name="connsiteY84" fmla="*/ 1181099 h 2452687"/>
                <a:gd name="connsiteX85" fmla="*/ 630766 w 4775200"/>
                <a:gd name="connsiteY85" fmla="*/ 1181099 h 2452687"/>
                <a:gd name="connsiteX86" fmla="*/ 630766 w 4775200"/>
                <a:gd name="connsiteY86" fmla="*/ 1253066 h 2452687"/>
                <a:gd name="connsiteX87" fmla="*/ 660400 w 4775200"/>
                <a:gd name="connsiteY87" fmla="*/ 1253066 h 2452687"/>
                <a:gd name="connsiteX88" fmla="*/ 660400 w 4775200"/>
                <a:gd name="connsiteY88" fmla="*/ 1303866 h 2452687"/>
                <a:gd name="connsiteX89" fmla="*/ 694266 w 4775200"/>
                <a:gd name="connsiteY89" fmla="*/ 1303866 h 2452687"/>
                <a:gd name="connsiteX90" fmla="*/ 694266 w 4775200"/>
                <a:gd name="connsiteY90" fmla="*/ 1354666 h 2452687"/>
                <a:gd name="connsiteX91" fmla="*/ 719666 w 4775200"/>
                <a:gd name="connsiteY91" fmla="*/ 1354666 h 2452687"/>
                <a:gd name="connsiteX92" fmla="*/ 719666 w 4775200"/>
                <a:gd name="connsiteY92" fmla="*/ 1409699 h 2452687"/>
                <a:gd name="connsiteX93" fmla="*/ 736071 w 4775200"/>
                <a:gd name="connsiteY93" fmla="*/ 1409699 h 2452687"/>
                <a:gd name="connsiteX94" fmla="*/ 736070 w 4775200"/>
                <a:gd name="connsiteY94" fmla="*/ 1480607 h 2452687"/>
                <a:gd name="connsiteX95" fmla="*/ 783166 w 4775200"/>
                <a:gd name="connsiteY95" fmla="*/ 1477432 h 2452687"/>
                <a:gd name="connsiteX96" fmla="*/ 783166 w 4775200"/>
                <a:gd name="connsiteY96" fmla="*/ 1667932 h 2452687"/>
                <a:gd name="connsiteX97" fmla="*/ 855133 w 4775200"/>
                <a:gd name="connsiteY97" fmla="*/ 1667932 h 2452687"/>
                <a:gd name="connsiteX98" fmla="*/ 855133 w 4775200"/>
                <a:gd name="connsiteY98" fmla="*/ 1761066 h 2452687"/>
                <a:gd name="connsiteX99" fmla="*/ 910166 w 4775200"/>
                <a:gd name="connsiteY99" fmla="*/ 1761066 h 2452687"/>
                <a:gd name="connsiteX100" fmla="*/ 910166 w 4775200"/>
                <a:gd name="connsiteY100" fmla="*/ 1824566 h 2452687"/>
                <a:gd name="connsiteX101" fmla="*/ 931333 w 4775200"/>
                <a:gd name="connsiteY101" fmla="*/ 1824566 h 2452687"/>
                <a:gd name="connsiteX102" fmla="*/ 931333 w 4775200"/>
                <a:gd name="connsiteY102" fmla="*/ 1880657 h 2452687"/>
                <a:gd name="connsiteX103" fmla="*/ 1021820 w 4775200"/>
                <a:gd name="connsiteY103" fmla="*/ 1877482 h 2452687"/>
                <a:gd name="connsiteX104" fmla="*/ 1020233 w 4775200"/>
                <a:gd name="connsiteY104" fmla="*/ 1926166 h 2452687"/>
                <a:gd name="connsiteX105" fmla="*/ 1045633 w 4775200"/>
                <a:gd name="connsiteY105" fmla="*/ 1926166 h 2452687"/>
                <a:gd name="connsiteX106" fmla="*/ 1045633 w 4775200"/>
                <a:gd name="connsiteY106" fmla="*/ 1981199 h 2452687"/>
                <a:gd name="connsiteX107" fmla="*/ 1130300 w 4775200"/>
                <a:gd name="connsiteY107" fmla="*/ 1981199 h 2452687"/>
                <a:gd name="connsiteX108" fmla="*/ 1130300 w 4775200"/>
                <a:gd name="connsiteY108" fmla="*/ 2031999 h 2452687"/>
                <a:gd name="connsiteX109" fmla="*/ 1648352 w 4775200"/>
                <a:gd name="connsiteY109" fmla="*/ 2033586 h 2452687"/>
                <a:gd name="connsiteX110" fmla="*/ 1645179 w 4775200"/>
                <a:gd name="connsiteY110" fmla="*/ 2095499 h 2452687"/>
                <a:gd name="connsiteX111" fmla="*/ 1938866 w 4775200"/>
                <a:gd name="connsiteY111" fmla="*/ 2095499 h 2452687"/>
                <a:gd name="connsiteX112" fmla="*/ 1938866 w 4775200"/>
                <a:gd name="connsiteY112" fmla="*/ 2150532 h 2452687"/>
                <a:gd name="connsiteX113" fmla="*/ 1998133 w 4775200"/>
                <a:gd name="connsiteY113" fmla="*/ 2150532 h 2452687"/>
                <a:gd name="connsiteX114" fmla="*/ 1998133 w 4775200"/>
                <a:gd name="connsiteY114" fmla="*/ 2201332 h 2452687"/>
                <a:gd name="connsiteX115" fmla="*/ 2053166 w 4775200"/>
                <a:gd name="connsiteY115" fmla="*/ 2201332 h 2452687"/>
                <a:gd name="connsiteX116" fmla="*/ 2053166 w 4775200"/>
                <a:gd name="connsiteY116" fmla="*/ 2256366 h 2452687"/>
                <a:gd name="connsiteX117" fmla="*/ 2514600 w 4775200"/>
                <a:gd name="connsiteY117" fmla="*/ 2259541 h 2452687"/>
                <a:gd name="connsiteX118" fmla="*/ 2511424 w 4775200"/>
                <a:gd name="connsiteY118" fmla="*/ 2336269 h 2452687"/>
                <a:gd name="connsiteX119" fmla="*/ 2878666 w 4775200"/>
                <a:gd name="connsiteY119" fmla="*/ 2341032 h 2452687"/>
                <a:gd name="connsiteX120" fmla="*/ 2877609 w 4775200"/>
                <a:gd name="connsiteY120" fmla="*/ 2392362 h 2452687"/>
                <a:gd name="connsiteX121" fmla="*/ 2897717 w 4775200"/>
                <a:gd name="connsiteY121" fmla="*/ 2394478 h 2452687"/>
                <a:gd name="connsiteX122" fmla="*/ 2895070 w 4775200"/>
                <a:gd name="connsiteY122" fmla="*/ 2452687 h 2452687"/>
                <a:gd name="connsiteX123" fmla="*/ 4775200 w 4775200"/>
                <a:gd name="connsiteY123" fmla="*/ 2451629 h 2452687"/>
                <a:gd name="connsiteX124" fmla="*/ 4770966 w 4775200"/>
                <a:gd name="connsiteY124" fmla="*/ 1782232 h 2452687"/>
                <a:gd name="connsiteX0" fmla="*/ 4770966 w 4775200"/>
                <a:gd name="connsiteY0" fmla="*/ 1782232 h 2452687"/>
                <a:gd name="connsiteX1" fmla="*/ 2890837 w 4775200"/>
                <a:gd name="connsiteY1" fmla="*/ 1785407 h 2452687"/>
                <a:gd name="connsiteX2" fmla="*/ 2890308 w 4775200"/>
                <a:gd name="connsiteY2" fmla="*/ 1727199 h 2452687"/>
                <a:gd name="connsiteX3" fmla="*/ 2868083 w 4775200"/>
                <a:gd name="connsiteY3" fmla="*/ 1704974 h 2452687"/>
                <a:gd name="connsiteX4" fmla="*/ 2870200 w 4775200"/>
                <a:gd name="connsiteY4" fmla="*/ 1621366 h 2452687"/>
                <a:gd name="connsiteX5" fmla="*/ 2514600 w 4775200"/>
                <a:gd name="connsiteY5" fmla="*/ 1621366 h 2452687"/>
                <a:gd name="connsiteX6" fmla="*/ 2514600 w 4775200"/>
                <a:gd name="connsiteY6" fmla="*/ 1549399 h 2452687"/>
                <a:gd name="connsiteX7" fmla="*/ 2044700 w 4775200"/>
                <a:gd name="connsiteY7" fmla="*/ 1549399 h 2452687"/>
                <a:gd name="connsiteX8" fmla="*/ 2044700 w 4775200"/>
                <a:gd name="connsiteY8" fmla="*/ 1490132 h 2452687"/>
                <a:gd name="connsiteX9" fmla="*/ 1998133 w 4775200"/>
                <a:gd name="connsiteY9" fmla="*/ 1490132 h 2452687"/>
                <a:gd name="connsiteX10" fmla="*/ 1998133 w 4775200"/>
                <a:gd name="connsiteY10" fmla="*/ 1418166 h 2452687"/>
                <a:gd name="connsiteX11" fmla="*/ 1913466 w 4775200"/>
                <a:gd name="connsiteY11" fmla="*/ 1418166 h 2452687"/>
                <a:gd name="connsiteX12" fmla="*/ 1913466 w 4775200"/>
                <a:gd name="connsiteY12" fmla="*/ 1346199 h 2452687"/>
                <a:gd name="connsiteX13" fmla="*/ 1651000 w 4775200"/>
                <a:gd name="connsiteY13" fmla="*/ 1346199 h 2452687"/>
                <a:gd name="connsiteX14" fmla="*/ 1651000 w 4775200"/>
                <a:gd name="connsiteY14" fmla="*/ 1286932 h 2452687"/>
                <a:gd name="connsiteX15" fmla="*/ 1130300 w 4775200"/>
                <a:gd name="connsiteY15" fmla="*/ 1286932 h 2452687"/>
                <a:gd name="connsiteX16" fmla="*/ 1130300 w 4775200"/>
                <a:gd name="connsiteY16" fmla="*/ 1223432 h 2452687"/>
                <a:gd name="connsiteX17" fmla="*/ 1041400 w 4775200"/>
                <a:gd name="connsiteY17" fmla="*/ 1223432 h 2452687"/>
                <a:gd name="connsiteX18" fmla="*/ 1041400 w 4775200"/>
                <a:gd name="connsiteY18" fmla="*/ 1172632 h 2452687"/>
                <a:gd name="connsiteX19" fmla="*/ 1007533 w 4775200"/>
                <a:gd name="connsiteY19" fmla="*/ 1172632 h 2452687"/>
                <a:gd name="connsiteX20" fmla="*/ 1007533 w 4775200"/>
                <a:gd name="connsiteY20" fmla="*/ 1113366 h 2452687"/>
                <a:gd name="connsiteX21" fmla="*/ 918633 w 4775200"/>
                <a:gd name="connsiteY21" fmla="*/ 1113366 h 2452687"/>
                <a:gd name="connsiteX22" fmla="*/ 918633 w 4775200"/>
                <a:gd name="connsiteY22" fmla="*/ 1049866 h 2452687"/>
                <a:gd name="connsiteX23" fmla="*/ 901700 w 4775200"/>
                <a:gd name="connsiteY23" fmla="*/ 1049866 h 2452687"/>
                <a:gd name="connsiteX24" fmla="*/ 901700 w 4775200"/>
                <a:gd name="connsiteY24" fmla="*/ 999066 h 2452687"/>
                <a:gd name="connsiteX25" fmla="*/ 850900 w 4775200"/>
                <a:gd name="connsiteY25" fmla="*/ 999066 h 2452687"/>
                <a:gd name="connsiteX26" fmla="*/ 850900 w 4775200"/>
                <a:gd name="connsiteY26" fmla="*/ 948266 h 2452687"/>
                <a:gd name="connsiteX27" fmla="*/ 842433 w 4775200"/>
                <a:gd name="connsiteY27" fmla="*/ 948266 h 2452687"/>
                <a:gd name="connsiteX28" fmla="*/ 842433 w 4775200"/>
                <a:gd name="connsiteY28" fmla="*/ 893232 h 2452687"/>
                <a:gd name="connsiteX29" fmla="*/ 778933 w 4775200"/>
                <a:gd name="connsiteY29" fmla="*/ 893232 h 2452687"/>
                <a:gd name="connsiteX30" fmla="*/ 778933 w 4775200"/>
                <a:gd name="connsiteY30" fmla="*/ 728132 h 2452687"/>
                <a:gd name="connsiteX31" fmla="*/ 723900 w 4775200"/>
                <a:gd name="connsiteY31" fmla="*/ 728132 h 2452687"/>
                <a:gd name="connsiteX32" fmla="*/ 723900 w 4775200"/>
                <a:gd name="connsiteY32" fmla="*/ 694266 h 2452687"/>
                <a:gd name="connsiteX33" fmla="*/ 702733 w 4775200"/>
                <a:gd name="connsiteY33" fmla="*/ 694266 h 2452687"/>
                <a:gd name="connsiteX34" fmla="*/ 702733 w 4775200"/>
                <a:gd name="connsiteY34" fmla="*/ 630766 h 2452687"/>
                <a:gd name="connsiteX35" fmla="*/ 702733 w 4775200"/>
                <a:gd name="connsiteY35" fmla="*/ 630766 h 2452687"/>
                <a:gd name="connsiteX36" fmla="*/ 702733 w 4775200"/>
                <a:gd name="connsiteY36" fmla="*/ 601132 h 2452687"/>
                <a:gd name="connsiteX37" fmla="*/ 643466 w 4775200"/>
                <a:gd name="connsiteY37" fmla="*/ 601132 h 2452687"/>
                <a:gd name="connsiteX38" fmla="*/ 643466 w 4775200"/>
                <a:gd name="connsiteY38" fmla="*/ 537632 h 2452687"/>
                <a:gd name="connsiteX39" fmla="*/ 643466 w 4775200"/>
                <a:gd name="connsiteY39" fmla="*/ 537632 h 2452687"/>
                <a:gd name="connsiteX40" fmla="*/ 622300 w 4775200"/>
                <a:gd name="connsiteY40" fmla="*/ 516466 h 2452687"/>
                <a:gd name="connsiteX41" fmla="*/ 579966 w 4775200"/>
                <a:gd name="connsiteY41" fmla="*/ 516466 h 2452687"/>
                <a:gd name="connsiteX42" fmla="*/ 579966 w 4775200"/>
                <a:gd name="connsiteY42" fmla="*/ 465666 h 2452687"/>
                <a:gd name="connsiteX43" fmla="*/ 537633 w 4775200"/>
                <a:gd name="connsiteY43" fmla="*/ 465666 h 2452687"/>
                <a:gd name="connsiteX44" fmla="*/ 537633 w 4775200"/>
                <a:gd name="connsiteY44" fmla="*/ 406399 h 2452687"/>
                <a:gd name="connsiteX45" fmla="*/ 465666 w 4775200"/>
                <a:gd name="connsiteY45" fmla="*/ 406399 h 2452687"/>
                <a:gd name="connsiteX46" fmla="*/ 465666 w 4775200"/>
                <a:gd name="connsiteY46" fmla="*/ 321732 h 2452687"/>
                <a:gd name="connsiteX47" fmla="*/ 431800 w 4775200"/>
                <a:gd name="connsiteY47" fmla="*/ 321732 h 2452687"/>
                <a:gd name="connsiteX48" fmla="*/ 431800 w 4775200"/>
                <a:gd name="connsiteY48" fmla="*/ 249766 h 2452687"/>
                <a:gd name="connsiteX49" fmla="*/ 359833 w 4775200"/>
                <a:gd name="connsiteY49" fmla="*/ 249766 h 2452687"/>
                <a:gd name="connsiteX50" fmla="*/ 359833 w 4775200"/>
                <a:gd name="connsiteY50" fmla="*/ 160866 h 2452687"/>
                <a:gd name="connsiteX51" fmla="*/ 300566 w 4775200"/>
                <a:gd name="connsiteY51" fmla="*/ 160866 h 2452687"/>
                <a:gd name="connsiteX52" fmla="*/ 300566 w 4775200"/>
                <a:gd name="connsiteY52" fmla="*/ 33866 h 2452687"/>
                <a:gd name="connsiteX53" fmla="*/ 258233 w 4775200"/>
                <a:gd name="connsiteY53" fmla="*/ 33866 h 2452687"/>
                <a:gd name="connsiteX54" fmla="*/ 258233 w 4775200"/>
                <a:gd name="connsiteY54" fmla="*/ 21166 h 2452687"/>
                <a:gd name="connsiteX55" fmla="*/ 148166 w 4775200"/>
                <a:gd name="connsiteY55" fmla="*/ 21166 h 2452687"/>
                <a:gd name="connsiteX56" fmla="*/ 127000 w 4775200"/>
                <a:gd name="connsiteY56" fmla="*/ 0 h 2452687"/>
                <a:gd name="connsiteX57" fmla="*/ 0 w 4775200"/>
                <a:gd name="connsiteY57" fmla="*/ 0 h 2452687"/>
                <a:gd name="connsiteX58" fmla="*/ 21166 w 4775200"/>
                <a:gd name="connsiteY58" fmla="*/ 21166 h 2452687"/>
                <a:gd name="connsiteX59" fmla="*/ 42332 w 4775200"/>
                <a:gd name="connsiteY59" fmla="*/ 42332 h 2452687"/>
                <a:gd name="connsiteX60" fmla="*/ 42332 w 4775200"/>
                <a:gd name="connsiteY60" fmla="*/ 114299 h 2452687"/>
                <a:gd name="connsiteX61" fmla="*/ 76200 w 4775200"/>
                <a:gd name="connsiteY61" fmla="*/ 114299 h 2452687"/>
                <a:gd name="connsiteX62" fmla="*/ 76200 w 4775200"/>
                <a:gd name="connsiteY62" fmla="*/ 165099 h 2452687"/>
                <a:gd name="connsiteX63" fmla="*/ 84667 w 4775200"/>
                <a:gd name="connsiteY63" fmla="*/ 173566 h 2452687"/>
                <a:gd name="connsiteX64" fmla="*/ 84667 w 4775200"/>
                <a:gd name="connsiteY64" fmla="*/ 296332 h 2452687"/>
                <a:gd name="connsiteX65" fmla="*/ 194733 w 4775200"/>
                <a:gd name="connsiteY65" fmla="*/ 296332 h 2452687"/>
                <a:gd name="connsiteX66" fmla="*/ 194733 w 4775200"/>
                <a:gd name="connsiteY66" fmla="*/ 351366 h 2452687"/>
                <a:gd name="connsiteX67" fmla="*/ 283633 w 4775200"/>
                <a:gd name="connsiteY67" fmla="*/ 351366 h 2452687"/>
                <a:gd name="connsiteX68" fmla="*/ 283633 w 4775200"/>
                <a:gd name="connsiteY68" fmla="*/ 419099 h 2452687"/>
                <a:gd name="connsiteX69" fmla="*/ 300566 w 4775200"/>
                <a:gd name="connsiteY69" fmla="*/ 419099 h 2452687"/>
                <a:gd name="connsiteX70" fmla="*/ 300566 w 4775200"/>
                <a:gd name="connsiteY70" fmla="*/ 499532 h 2452687"/>
                <a:gd name="connsiteX71" fmla="*/ 309033 w 4775200"/>
                <a:gd name="connsiteY71" fmla="*/ 507999 h 2452687"/>
                <a:gd name="connsiteX72" fmla="*/ 309033 w 4775200"/>
                <a:gd name="connsiteY72" fmla="*/ 567266 h 2452687"/>
                <a:gd name="connsiteX73" fmla="*/ 309033 w 4775200"/>
                <a:gd name="connsiteY73" fmla="*/ 567266 h 2452687"/>
                <a:gd name="connsiteX74" fmla="*/ 309033 w 4775200"/>
                <a:gd name="connsiteY74" fmla="*/ 639232 h 2452687"/>
                <a:gd name="connsiteX75" fmla="*/ 364066 w 4775200"/>
                <a:gd name="connsiteY75" fmla="*/ 639232 h 2452687"/>
                <a:gd name="connsiteX76" fmla="*/ 364066 w 4775200"/>
                <a:gd name="connsiteY76" fmla="*/ 838199 h 2452687"/>
                <a:gd name="connsiteX77" fmla="*/ 423333 w 4775200"/>
                <a:gd name="connsiteY77" fmla="*/ 838199 h 2452687"/>
                <a:gd name="connsiteX78" fmla="*/ 423333 w 4775200"/>
                <a:gd name="connsiteY78" fmla="*/ 947206 h 2452687"/>
                <a:gd name="connsiteX79" fmla="*/ 484716 w 4775200"/>
                <a:gd name="connsiteY79" fmla="*/ 948794 h 2452687"/>
                <a:gd name="connsiteX80" fmla="*/ 478366 w 4775200"/>
                <a:gd name="connsiteY80" fmla="*/ 1065211 h 2452687"/>
                <a:gd name="connsiteX81" fmla="*/ 550333 w 4775200"/>
                <a:gd name="connsiteY81" fmla="*/ 1068387 h 2452687"/>
                <a:gd name="connsiteX82" fmla="*/ 550333 w 4775200"/>
                <a:gd name="connsiteY82" fmla="*/ 1121832 h 2452687"/>
                <a:gd name="connsiteX83" fmla="*/ 592137 w 4775200"/>
                <a:gd name="connsiteY83" fmla="*/ 1120244 h 2452687"/>
                <a:gd name="connsiteX84" fmla="*/ 590550 w 4775200"/>
                <a:gd name="connsiteY84" fmla="*/ 1181099 h 2452687"/>
                <a:gd name="connsiteX85" fmla="*/ 630766 w 4775200"/>
                <a:gd name="connsiteY85" fmla="*/ 1181099 h 2452687"/>
                <a:gd name="connsiteX86" fmla="*/ 630766 w 4775200"/>
                <a:gd name="connsiteY86" fmla="*/ 1253066 h 2452687"/>
                <a:gd name="connsiteX87" fmla="*/ 660400 w 4775200"/>
                <a:gd name="connsiteY87" fmla="*/ 1253066 h 2452687"/>
                <a:gd name="connsiteX88" fmla="*/ 660400 w 4775200"/>
                <a:gd name="connsiteY88" fmla="*/ 1303866 h 2452687"/>
                <a:gd name="connsiteX89" fmla="*/ 694266 w 4775200"/>
                <a:gd name="connsiteY89" fmla="*/ 1303866 h 2452687"/>
                <a:gd name="connsiteX90" fmla="*/ 694266 w 4775200"/>
                <a:gd name="connsiteY90" fmla="*/ 1354666 h 2452687"/>
                <a:gd name="connsiteX91" fmla="*/ 719666 w 4775200"/>
                <a:gd name="connsiteY91" fmla="*/ 1354666 h 2452687"/>
                <a:gd name="connsiteX92" fmla="*/ 719666 w 4775200"/>
                <a:gd name="connsiteY92" fmla="*/ 1409699 h 2452687"/>
                <a:gd name="connsiteX93" fmla="*/ 736071 w 4775200"/>
                <a:gd name="connsiteY93" fmla="*/ 1409699 h 2452687"/>
                <a:gd name="connsiteX94" fmla="*/ 736070 w 4775200"/>
                <a:gd name="connsiteY94" fmla="*/ 1480607 h 2452687"/>
                <a:gd name="connsiteX95" fmla="*/ 783166 w 4775200"/>
                <a:gd name="connsiteY95" fmla="*/ 1477432 h 2452687"/>
                <a:gd name="connsiteX96" fmla="*/ 783166 w 4775200"/>
                <a:gd name="connsiteY96" fmla="*/ 1667932 h 2452687"/>
                <a:gd name="connsiteX97" fmla="*/ 855133 w 4775200"/>
                <a:gd name="connsiteY97" fmla="*/ 1667932 h 2452687"/>
                <a:gd name="connsiteX98" fmla="*/ 855133 w 4775200"/>
                <a:gd name="connsiteY98" fmla="*/ 1761066 h 2452687"/>
                <a:gd name="connsiteX99" fmla="*/ 910166 w 4775200"/>
                <a:gd name="connsiteY99" fmla="*/ 1761066 h 2452687"/>
                <a:gd name="connsiteX100" fmla="*/ 910166 w 4775200"/>
                <a:gd name="connsiteY100" fmla="*/ 1824566 h 2452687"/>
                <a:gd name="connsiteX101" fmla="*/ 931333 w 4775200"/>
                <a:gd name="connsiteY101" fmla="*/ 1824566 h 2452687"/>
                <a:gd name="connsiteX102" fmla="*/ 931333 w 4775200"/>
                <a:gd name="connsiteY102" fmla="*/ 1880657 h 2452687"/>
                <a:gd name="connsiteX103" fmla="*/ 1021820 w 4775200"/>
                <a:gd name="connsiteY103" fmla="*/ 1877482 h 2452687"/>
                <a:gd name="connsiteX104" fmla="*/ 1020233 w 4775200"/>
                <a:gd name="connsiteY104" fmla="*/ 1926166 h 2452687"/>
                <a:gd name="connsiteX105" fmla="*/ 1045633 w 4775200"/>
                <a:gd name="connsiteY105" fmla="*/ 1926166 h 2452687"/>
                <a:gd name="connsiteX106" fmla="*/ 1045633 w 4775200"/>
                <a:gd name="connsiteY106" fmla="*/ 1981199 h 2452687"/>
                <a:gd name="connsiteX107" fmla="*/ 1130300 w 4775200"/>
                <a:gd name="connsiteY107" fmla="*/ 1981199 h 2452687"/>
                <a:gd name="connsiteX108" fmla="*/ 1130300 w 4775200"/>
                <a:gd name="connsiteY108" fmla="*/ 2031999 h 2452687"/>
                <a:gd name="connsiteX109" fmla="*/ 1648352 w 4775200"/>
                <a:gd name="connsiteY109" fmla="*/ 2033586 h 2452687"/>
                <a:gd name="connsiteX110" fmla="*/ 1645179 w 4775200"/>
                <a:gd name="connsiteY110" fmla="*/ 2095499 h 2452687"/>
                <a:gd name="connsiteX111" fmla="*/ 1938866 w 4775200"/>
                <a:gd name="connsiteY111" fmla="*/ 2095499 h 2452687"/>
                <a:gd name="connsiteX112" fmla="*/ 1938866 w 4775200"/>
                <a:gd name="connsiteY112" fmla="*/ 2150532 h 2452687"/>
                <a:gd name="connsiteX113" fmla="*/ 1998133 w 4775200"/>
                <a:gd name="connsiteY113" fmla="*/ 2150532 h 2452687"/>
                <a:gd name="connsiteX114" fmla="*/ 1998133 w 4775200"/>
                <a:gd name="connsiteY114" fmla="*/ 2201332 h 2452687"/>
                <a:gd name="connsiteX115" fmla="*/ 2053166 w 4775200"/>
                <a:gd name="connsiteY115" fmla="*/ 2201332 h 2452687"/>
                <a:gd name="connsiteX116" fmla="*/ 2053166 w 4775200"/>
                <a:gd name="connsiteY116" fmla="*/ 2256366 h 2452687"/>
                <a:gd name="connsiteX117" fmla="*/ 2514600 w 4775200"/>
                <a:gd name="connsiteY117" fmla="*/ 2259541 h 2452687"/>
                <a:gd name="connsiteX118" fmla="*/ 2509837 w 4775200"/>
                <a:gd name="connsiteY118" fmla="*/ 2341032 h 2452687"/>
                <a:gd name="connsiteX119" fmla="*/ 2878666 w 4775200"/>
                <a:gd name="connsiteY119" fmla="*/ 2341032 h 2452687"/>
                <a:gd name="connsiteX120" fmla="*/ 2877609 w 4775200"/>
                <a:gd name="connsiteY120" fmla="*/ 2392362 h 2452687"/>
                <a:gd name="connsiteX121" fmla="*/ 2897717 w 4775200"/>
                <a:gd name="connsiteY121" fmla="*/ 2394478 h 2452687"/>
                <a:gd name="connsiteX122" fmla="*/ 2895070 w 4775200"/>
                <a:gd name="connsiteY122" fmla="*/ 2452687 h 2452687"/>
                <a:gd name="connsiteX123" fmla="*/ 4775200 w 4775200"/>
                <a:gd name="connsiteY123" fmla="*/ 2451629 h 2452687"/>
                <a:gd name="connsiteX124" fmla="*/ 4770966 w 4775200"/>
                <a:gd name="connsiteY124" fmla="*/ 1782232 h 2452687"/>
                <a:gd name="connsiteX0" fmla="*/ 4770966 w 4775200"/>
                <a:gd name="connsiteY0" fmla="*/ 1782232 h 2452687"/>
                <a:gd name="connsiteX1" fmla="*/ 2890837 w 4775200"/>
                <a:gd name="connsiteY1" fmla="*/ 1785407 h 2452687"/>
                <a:gd name="connsiteX2" fmla="*/ 2890308 w 4775200"/>
                <a:gd name="connsiteY2" fmla="*/ 1727199 h 2452687"/>
                <a:gd name="connsiteX3" fmla="*/ 2868083 w 4775200"/>
                <a:gd name="connsiteY3" fmla="*/ 1704974 h 2452687"/>
                <a:gd name="connsiteX4" fmla="*/ 2870200 w 4775200"/>
                <a:gd name="connsiteY4" fmla="*/ 1621366 h 2452687"/>
                <a:gd name="connsiteX5" fmla="*/ 2514600 w 4775200"/>
                <a:gd name="connsiteY5" fmla="*/ 1621366 h 2452687"/>
                <a:gd name="connsiteX6" fmla="*/ 2514600 w 4775200"/>
                <a:gd name="connsiteY6" fmla="*/ 1549399 h 2452687"/>
                <a:gd name="connsiteX7" fmla="*/ 2044700 w 4775200"/>
                <a:gd name="connsiteY7" fmla="*/ 1549399 h 2452687"/>
                <a:gd name="connsiteX8" fmla="*/ 2044700 w 4775200"/>
                <a:gd name="connsiteY8" fmla="*/ 1490132 h 2452687"/>
                <a:gd name="connsiteX9" fmla="*/ 1998133 w 4775200"/>
                <a:gd name="connsiteY9" fmla="*/ 1490132 h 2452687"/>
                <a:gd name="connsiteX10" fmla="*/ 1998133 w 4775200"/>
                <a:gd name="connsiteY10" fmla="*/ 1418166 h 2452687"/>
                <a:gd name="connsiteX11" fmla="*/ 1913466 w 4775200"/>
                <a:gd name="connsiteY11" fmla="*/ 1418166 h 2452687"/>
                <a:gd name="connsiteX12" fmla="*/ 1913466 w 4775200"/>
                <a:gd name="connsiteY12" fmla="*/ 1346199 h 2452687"/>
                <a:gd name="connsiteX13" fmla="*/ 1651000 w 4775200"/>
                <a:gd name="connsiteY13" fmla="*/ 1346199 h 2452687"/>
                <a:gd name="connsiteX14" fmla="*/ 1651000 w 4775200"/>
                <a:gd name="connsiteY14" fmla="*/ 1286932 h 2452687"/>
                <a:gd name="connsiteX15" fmla="*/ 1130300 w 4775200"/>
                <a:gd name="connsiteY15" fmla="*/ 1286932 h 2452687"/>
                <a:gd name="connsiteX16" fmla="*/ 1130300 w 4775200"/>
                <a:gd name="connsiteY16" fmla="*/ 1223432 h 2452687"/>
                <a:gd name="connsiteX17" fmla="*/ 1041400 w 4775200"/>
                <a:gd name="connsiteY17" fmla="*/ 1223432 h 2452687"/>
                <a:gd name="connsiteX18" fmla="*/ 1041400 w 4775200"/>
                <a:gd name="connsiteY18" fmla="*/ 1172632 h 2452687"/>
                <a:gd name="connsiteX19" fmla="*/ 1007533 w 4775200"/>
                <a:gd name="connsiteY19" fmla="*/ 1172632 h 2452687"/>
                <a:gd name="connsiteX20" fmla="*/ 1007533 w 4775200"/>
                <a:gd name="connsiteY20" fmla="*/ 1113366 h 2452687"/>
                <a:gd name="connsiteX21" fmla="*/ 918633 w 4775200"/>
                <a:gd name="connsiteY21" fmla="*/ 1113366 h 2452687"/>
                <a:gd name="connsiteX22" fmla="*/ 918633 w 4775200"/>
                <a:gd name="connsiteY22" fmla="*/ 1049866 h 2452687"/>
                <a:gd name="connsiteX23" fmla="*/ 901700 w 4775200"/>
                <a:gd name="connsiteY23" fmla="*/ 1049866 h 2452687"/>
                <a:gd name="connsiteX24" fmla="*/ 901700 w 4775200"/>
                <a:gd name="connsiteY24" fmla="*/ 999066 h 2452687"/>
                <a:gd name="connsiteX25" fmla="*/ 850900 w 4775200"/>
                <a:gd name="connsiteY25" fmla="*/ 999066 h 2452687"/>
                <a:gd name="connsiteX26" fmla="*/ 850900 w 4775200"/>
                <a:gd name="connsiteY26" fmla="*/ 948266 h 2452687"/>
                <a:gd name="connsiteX27" fmla="*/ 842433 w 4775200"/>
                <a:gd name="connsiteY27" fmla="*/ 948266 h 2452687"/>
                <a:gd name="connsiteX28" fmla="*/ 842433 w 4775200"/>
                <a:gd name="connsiteY28" fmla="*/ 893232 h 2452687"/>
                <a:gd name="connsiteX29" fmla="*/ 778933 w 4775200"/>
                <a:gd name="connsiteY29" fmla="*/ 893232 h 2452687"/>
                <a:gd name="connsiteX30" fmla="*/ 778933 w 4775200"/>
                <a:gd name="connsiteY30" fmla="*/ 728132 h 2452687"/>
                <a:gd name="connsiteX31" fmla="*/ 723900 w 4775200"/>
                <a:gd name="connsiteY31" fmla="*/ 728132 h 2452687"/>
                <a:gd name="connsiteX32" fmla="*/ 723900 w 4775200"/>
                <a:gd name="connsiteY32" fmla="*/ 694266 h 2452687"/>
                <a:gd name="connsiteX33" fmla="*/ 702733 w 4775200"/>
                <a:gd name="connsiteY33" fmla="*/ 694266 h 2452687"/>
                <a:gd name="connsiteX34" fmla="*/ 702733 w 4775200"/>
                <a:gd name="connsiteY34" fmla="*/ 630766 h 2452687"/>
                <a:gd name="connsiteX35" fmla="*/ 702733 w 4775200"/>
                <a:gd name="connsiteY35" fmla="*/ 630766 h 2452687"/>
                <a:gd name="connsiteX36" fmla="*/ 702733 w 4775200"/>
                <a:gd name="connsiteY36" fmla="*/ 601132 h 2452687"/>
                <a:gd name="connsiteX37" fmla="*/ 643466 w 4775200"/>
                <a:gd name="connsiteY37" fmla="*/ 601132 h 2452687"/>
                <a:gd name="connsiteX38" fmla="*/ 643466 w 4775200"/>
                <a:gd name="connsiteY38" fmla="*/ 537632 h 2452687"/>
                <a:gd name="connsiteX39" fmla="*/ 643466 w 4775200"/>
                <a:gd name="connsiteY39" fmla="*/ 537632 h 2452687"/>
                <a:gd name="connsiteX40" fmla="*/ 622300 w 4775200"/>
                <a:gd name="connsiteY40" fmla="*/ 516466 h 2452687"/>
                <a:gd name="connsiteX41" fmla="*/ 579966 w 4775200"/>
                <a:gd name="connsiteY41" fmla="*/ 516466 h 2452687"/>
                <a:gd name="connsiteX42" fmla="*/ 579966 w 4775200"/>
                <a:gd name="connsiteY42" fmla="*/ 465666 h 2452687"/>
                <a:gd name="connsiteX43" fmla="*/ 537633 w 4775200"/>
                <a:gd name="connsiteY43" fmla="*/ 465666 h 2452687"/>
                <a:gd name="connsiteX44" fmla="*/ 537633 w 4775200"/>
                <a:gd name="connsiteY44" fmla="*/ 406399 h 2452687"/>
                <a:gd name="connsiteX45" fmla="*/ 465666 w 4775200"/>
                <a:gd name="connsiteY45" fmla="*/ 406399 h 2452687"/>
                <a:gd name="connsiteX46" fmla="*/ 465666 w 4775200"/>
                <a:gd name="connsiteY46" fmla="*/ 321732 h 2452687"/>
                <a:gd name="connsiteX47" fmla="*/ 431800 w 4775200"/>
                <a:gd name="connsiteY47" fmla="*/ 321732 h 2452687"/>
                <a:gd name="connsiteX48" fmla="*/ 431800 w 4775200"/>
                <a:gd name="connsiteY48" fmla="*/ 249766 h 2452687"/>
                <a:gd name="connsiteX49" fmla="*/ 359833 w 4775200"/>
                <a:gd name="connsiteY49" fmla="*/ 249766 h 2452687"/>
                <a:gd name="connsiteX50" fmla="*/ 359833 w 4775200"/>
                <a:gd name="connsiteY50" fmla="*/ 160866 h 2452687"/>
                <a:gd name="connsiteX51" fmla="*/ 300566 w 4775200"/>
                <a:gd name="connsiteY51" fmla="*/ 160866 h 2452687"/>
                <a:gd name="connsiteX52" fmla="*/ 300566 w 4775200"/>
                <a:gd name="connsiteY52" fmla="*/ 33866 h 2452687"/>
                <a:gd name="connsiteX53" fmla="*/ 258233 w 4775200"/>
                <a:gd name="connsiteY53" fmla="*/ 33866 h 2452687"/>
                <a:gd name="connsiteX54" fmla="*/ 258233 w 4775200"/>
                <a:gd name="connsiteY54" fmla="*/ 21166 h 2452687"/>
                <a:gd name="connsiteX55" fmla="*/ 148166 w 4775200"/>
                <a:gd name="connsiteY55" fmla="*/ 21166 h 2452687"/>
                <a:gd name="connsiteX56" fmla="*/ 127000 w 4775200"/>
                <a:gd name="connsiteY56" fmla="*/ 0 h 2452687"/>
                <a:gd name="connsiteX57" fmla="*/ 0 w 4775200"/>
                <a:gd name="connsiteY57" fmla="*/ 0 h 2452687"/>
                <a:gd name="connsiteX58" fmla="*/ 21166 w 4775200"/>
                <a:gd name="connsiteY58" fmla="*/ 21166 h 2452687"/>
                <a:gd name="connsiteX59" fmla="*/ 42332 w 4775200"/>
                <a:gd name="connsiteY59" fmla="*/ 42332 h 2452687"/>
                <a:gd name="connsiteX60" fmla="*/ 42332 w 4775200"/>
                <a:gd name="connsiteY60" fmla="*/ 114299 h 2452687"/>
                <a:gd name="connsiteX61" fmla="*/ 76200 w 4775200"/>
                <a:gd name="connsiteY61" fmla="*/ 114299 h 2452687"/>
                <a:gd name="connsiteX62" fmla="*/ 76200 w 4775200"/>
                <a:gd name="connsiteY62" fmla="*/ 165099 h 2452687"/>
                <a:gd name="connsiteX63" fmla="*/ 84667 w 4775200"/>
                <a:gd name="connsiteY63" fmla="*/ 173566 h 2452687"/>
                <a:gd name="connsiteX64" fmla="*/ 84667 w 4775200"/>
                <a:gd name="connsiteY64" fmla="*/ 296332 h 2452687"/>
                <a:gd name="connsiteX65" fmla="*/ 194733 w 4775200"/>
                <a:gd name="connsiteY65" fmla="*/ 296332 h 2452687"/>
                <a:gd name="connsiteX66" fmla="*/ 194733 w 4775200"/>
                <a:gd name="connsiteY66" fmla="*/ 351366 h 2452687"/>
                <a:gd name="connsiteX67" fmla="*/ 283633 w 4775200"/>
                <a:gd name="connsiteY67" fmla="*/ 351366 h 2452687"/>
                <a:gd name="connsiteX68" fmla="*/ 283633 w 4775200"/>
                <a:gd name="connsiteY68" fmla="*/ 419099 h 2452687"/>
                <a:gd name="connsiteX69" fmla="*/ 300566 w 4775200"/>
                <a:gd name="connsiteY69" fmla="*/ 419099 h 2452687"/>
                <a:gd name="connsiteX70" fmla="*/ 300566 w 4775200"/>
                <a:gd name="connsiteY70" fmla="*/ 499532 h 2452687"/>
                <a:gd name="connsiteX71" fmla="*/ 309033 w 4775200"/>
                <a:gd name="connsiteY71" fmla="*/ 507999 h 2452687"/>
                <a:gd name="connsiteX72" fmla="*/ 309033 w 4775200"/>
                <a:gd name="connsiteY72" fmla="*/ 567266 h 2452687"/>
                <a:gd name="connsiteX73" fmla="*/ 309033 w 4775200"/>
                <a:gd name="connsiteY73" fmla="*/ 567266 h 2452687"/>
                <a:gd name="connsiteX74" fmla="*/ 309033 w 4775200"/>
                <a:gd name="connsiteY74" fmla="*/ 639232 h 2452687"/>
                <a:gd name="connsiteX75" fmla="*/ 364066 w 4775200"/>
                <a:gd name="connsiteY75" fmla="*/ 639232 h 2452687"/>
                <a:gd name="connsiteX76" fmla="*/ 364066 w 4775200"/>
                <a:gd name="connsiteY76" fmla="*/ 838199 h 2452687"/>
                <a:gd name="connsiteX77" fmla="*/ 423333 w 4775200"/>
                <a:gd name="connsiteY77" fmla="*/ 838199 h 2452687"/>
                <a:gd name="connsiteX78" fmla="*/ 423333 w 4775200"/>
                <a:gd name="connsiteY78" fmla="*/ 947206 h 2452687"/>
                <a:gd name="connsiteX79" fmla="*/ 484716 w 4775200"/>
                <a:gd name="connsiteY79" fmla="*/ 948794 h 2452687"/>
                <a:gd name="connsiteX80" fmla="*/ 478366 w 4775200"/>
                <a:gd name="connsiteY80" fmla="*/ 1065211 h 2452687"/>
                <a:gd name="connsiteX81" fmla="*/ 550333 w 4775200"/>
                <a:gd name="connsiteY81" fmla="*/ 1068387 h 2452687"/>
                <a:gd name="connsiteX82" fmla="*/ 550333 w 4775200"/>
                <a:gd name="connsiteY82" fmla="*/ 1121832 h 2452687"/>
                <a:gd name="connsiteX83" fmla="*/ 592137 w 4775200"/>
                <a:gd name="connsiteY83" fmla="*/ 1120244 h 2452687"/>
                <a:gd name="connsiteX84" fmla="*/ 590550 w 4775200"/>
                <a:gd name="connsiteY84" fmla="*/ 1181099 h 2452687"/>
                <a:gd name="connsiteX85" fmla="*/ 630766 w 4775200"/>
                <a:gd name="connsiteY85" fmla="*/ 1181099 h 2452687"/>
                <a:gd name="connsiteX86" fmla="*/ 630766 w 4775200"/>
                <a:gd name="connsiteY86" fmla="*/ 1253066 h 2452687"/>
                <a:gd name="connsiteX87" fmla="*/ 660400 w 4775200"/>
                <a:gd name="connsiteY87" fmla="*/ 1253066 h 2452687"/>
                <a:gd name="connsiteX88" fmla="*/ 660400 w 4775200"/>
                <a:gd name="connsiteY88" fmla="*/ 1303866 h 2452687"/>
                <a:gd name="connsiteX89" fmla="*/ 694266 w 4775200"/>
                <a:gd name="connsiteY89" fmla="*/ 1303866 h 2452687"/>
                <a:gd name="connsiteX90" fmla="*/ 694266 w 4775200"/>
                <a:gd name="connsiteY90" fmla="*/ 1354666 h 2452687"/>
                <a:gd name="connsiteX91" fmla="*/ 719666 w 4775200"/>
                <a:gd name="connsiteY91" fmla="*/ 1354666 h 2452687"/>
                <a:gd name="connsiteX92" fmla="*/ 719666 w 4775200"/>
                <a:gd name="connsiteY92" fmla="*/ 1409699 h 2452687"/>
                <a:gd name="connsiteX93" fmla="*/ 736071 w 4775200"/>
                <a:gd name="connsiteY93" fmla="*/ 1409699 h 2452687"/>
                <a:gd name="connsiteX94" fmla="*/ 736070 w 4775200"/>
                <a:gd name="connsiteY94" fmla="*/ 1480607 h 2452687"/>
                <a:gd name="connsiteX95" fmla="*/ 783166 w 4775200"/>
                <a:gd name="connsiteY95" fmla="*/ 1477432 h 2452687"/>
                <a:gd name="connsiteX96" fmla="*/ 783166 w 4775200"/>
                <a:gd name="connsiteY96" fmla="*/ 1667932 h 2452687"/>
                <a:gd name="connsiteX97" fmla="*/ 855133 w 4775200"/>
                <a:gd name="connsiteY97" fmla="*/ 1667932 h 2452687"/>
                <a:gd name="connsiteX98" fmla="*/ 855133 w 4775200"/>
                <a:gd name="connsiteY98" fmla="*/ 1761066 h 2452687"/>
                <a:gd name="connsiteX99" fmla="*/ 910166 w 4775200"/>
                <a:gd name="connsiteY99" fmla="*/ 1761066 h 2452687"/>
                <a:gd name="connsiteX100" fmla="*/ 910166 w 4775200"/>
                <a:gd name="connsiteY100" fmla="*/ 1824566 h 2452687"/>
                <a:gd name="connsiteX101" fmla="*/ 931333 w 4775200"/>
                <a:gd name="connsiteY101" fmla="*/ 1824566 h 2452687"/>
                <a:gd name="connsiteX102" fmla="*/ 931333 w 4775200"/>
                <a:gd name="connsiteY102" fmla="*/ 1880657 h 2452687"/>
                <a:gd name="connsiteX103" fmla="*/ 1021820 w 4775200"/>
                <a:gd name="connsiteY103" fmla="*/ 1877482 h 2452687"/>
                <a:gd name="connsiteX104" fmla="*/ 1020233 w 4775200"/>
                <a:gd name="connsiteY104" fmla="*/ 1926166 h 2452687"/>
                <a:gd name="connsiteX105" fmla="*/ 1045633 w 4775200"/>
                <a:gd name="connsiteY105" fmla="*/ 1926166 h 2452687"/>
                <a:gd name="connsiteX106" fmla="*/ 1045633 w 4775200"/>
                <a:gd name="connsiteY106" fmla="*/ 1981199 h 2452687"/>
                <a:gd name="connsiteX107" fmla="*/ 1130300 w 4775200"/>
                <a:gd name="connsiteY107" fmla="*/ 1981199 h 2452687"/>
                <a:gd name="connsiteX108" fmla="*/ 1130300 w 4775200"/>
                <a:gd name="connsiteY108" fmla="*/ 2031999 h 2452687"/>
                <a:gd name="connsiteX109" fmla="*/ 1648352 w 4775200"/>
                <a:gd name="connsiteY109" fmla="*/ 2033586 h 2452687"/>
                <a:gd name="connsiteX110" fmla="*/ 1645179 w 4775200"/>
                <a:gd name="connsiteY110" fmla="*/ 2095499 h 2452687"/>
                <a:gd name="connsiteX111" fmla="*/ 1938866 w 4775200"/>
                <a:gd name="connsiteY111" fmla="*/ 2095499 h 2452687"/>
                <a:gd name="connsiteX112" fmla="*/ 1938866 w 4775200"/>
                <a:gd name="connsiteY112" fmla="*/ 2150532 h 2452687"/>
                <a:gd name="connsiteX113" fmla="*/ 1998133 w 4775200"/>
                <a:gd name="connsiteY113" fmla="*/ 2150532 h 2452687"/>
                <a:gd name="connsiteX114" fmla="*/ 1998133 w 4775200"/>
                <a:gd name="connsiteY114" fmla="*/ 2201332 h 2452687"/>
                <a:gd name="connsiteX115" fmla="*/ 2053166 w 4775200"/>
                <a:gd name="connsiteY115" fmla="*/ 2201332 h 2452687"/>
                <a:gd name="connsiteX116" fmla="*/ 2054754 w 4775200"/>
                <a:gd name="connsiteY116" fmla="*/ 2264304 h 2452687"/>
                <a:gd name="connsiteX117" fmla="*/ 2514600 w 4775200"/>
                <a:gd name="connsiteY117" fmla="*/ 2259541 h 2452687"/>
                <a:gd name="connsiteX118" fmla="*/ 2509837 w 4775200"/>
                <a:gd name="connsiteY118" fmla="*/ 2341032 h 2452687"/>
                <a:gd name="connsiteX119" fmla="*/ 2878666 w 4775200"/>
                <a:gd name="connsiteY119" fmla="*/ 2341032 h 2452687"/>
                <a:gd name="connsiteX120" fmla="*/ 2877609 w 4775200"/>
                <a:gd name="connsiteY120" fmla="*/ 2392362 h 2452687"/>
                <a:gd name="connsiteX121" fmla="*/ 2897717 w 4775200"/>
                <a:gd name="connsiteY121" fmla="*/ 2394478 h 2452687"/>
                <a:gd name="connsiteX122" fmla="*/ 2895070 w 4775200"/>
                <a:gd name="connsiteY122" fmla="*/ 2452687 h 2452687"/>
                <a:gd name="connsiteX123" fmla="*/ 4775200 w 4775200"/>
                <a:gd name="connsiteY123" fmla="*/ 2451629 h 2452687"/>
                <a:gd name="connsiteX124" fmla="*/ 4770966 w 4775200"/>
                <a:gd name="connsiteY124" fmla="*/ 1782232 h 2452687"/>
                <a:gd name="connsiteX0" fmla="*/ 4770966 w 4775200"/>
                <a:gd name="connsiteY0" fmla="*/ 1782232 h 2452687"/>
                <a:gd name="connsiteX1" fmla="*/ 2890837 w 4775200"/>
                <a:gd name="connsiteY1" fmla="*/ 1785407 h 2452687"/>
                <a:gd name="connsiteX2" fmla="*/ 2890308 w 4775200"/>
                <a:gd name="connsiteY2" fmla="*/ 1727199 h 2452687"/>
                <a:gd name="connsiteX3" fmla="*/ 2868083 w 4775200"/>
                <a:gd name="connsiteY3" fmla="*/ 1704974 h 2452687"/>
                <a:gd name="connsiteX4" fmla="*/ 2870200 w 4775200"/>
                <a:gd name="connsiteY4" fmla="*/ 1621366 h 2452687"/>
                <a:gd name="connsiteX5" fmla="*/ 2514600 w 4775200"/>
                <a:gd name="connsiteY5" fmla="*/ 1621366 h 2452687"/>
                <a:gd name="connsiteX6" fmla="*/ 2514600 w 4775200"/>
                <a:gd name="connsiteY6" fmla="*/ 1549399 h 2452687"/>
                <a:gd name="connsiteX7" fmla="*/ 2044700 w 4775200"/>
                <a:gd name="connsiteY7" fmla="*/ 1549399 h 2452687"/>
                <a:gd name="connsiteX8" fmla="*/ 2044700 w 4775200"/>
                <a:gd name="connsiteY8" fmla="*/ 1490132 h 2452687"/>
                <a:gd name="connsiteX9" fmla="*/ 1998133 w 4775200"/>
                <a:gd name="connsiteY9" fmla="*/ 1490132 h 2452687"/>
                <a:gd name="connsiteX10" fmla="*/ 1998133 w 4775200"/>
                <a:gd name="connsiteY10" fmla="*/ 1418166 h 2452687"/>
                <a:gd name="connsiteX11" fmla="*/ 1913466 w 4775200"/>
                <a:gd name="connsiteY11" fmla="*/ 1418166 h 2452687"/>
                <a:gd name="connsiteX12" fmla="*/ 1913466 w 4775200"/>
                <a:gd name="connsiteY12" fmla="*/ 1346199 h 2452687"/>
                <a:gd name="connsiteX13" fmla="*/ 1651000 w 4775200"/>
                <a:gd name="connsiteY13" fmla="*/ 1346199 h 2452687"/>
                <a:gd name="connsiteX14" fmla="*/ 1651000 w 4775200"/>
                <a:gd name="connsiteY14" fmla="*/ 1286932 h 2452687"/>
                <a:gd name="connsiteX15" fmla="*/ 1130300 w 4775200"/>
                <a:gd name="connsiteY15" fmla="*/ 1286932 h 2452687"/>
                <a:gd name="connsiteX16" fmla="*/ 1130300 w 4775200"/>
                <a:gd name="connsiteY16" fmla="*/ 1223432 h 2452687"/>
                <a:gd name="connsiteX17" fmla="*/ 1041400 w 4775200"/>
                <a:gd name="connsiteY17" fmla="*/ 1223432 h 2452687"/>
                <a:gd name="connsiteX18" fmla="*/ 1041400 w 4775200"/>
                <a:gd name="connsiteY18" fmla="*/ 1172632 h 2452687"/>
                <a:gd name="connsiteX19" fmla="*/ 1007533 w 4775200"/>
                <a:gd name="connsiteY19" fmla="*/ 1172632 h 2452687"/>
                <a:gd name="connsiteX20" fmla="*/ 1007533 w 4775200"/>
                <a:gd name="connsiteY20" fmla="*/ 1113366 h 2452687"/>
                <a:gd name="connsiteX21" fmla="*/ 918633 w 4775200"/>
                <a:gd name="connsiteY21" fmla="*/ 1113366 h 2452687"/>
                <a:gd name="connsiteX22" fmla="*/ 918633 w 4775200"/>
                <a:gd name="connsiteY22" fmla="*/ 1049866 h 2452687"/>
                <a:gd name="connsiteX23" fmla="*/ 901700 w 4775200"/>
                <a:gd name="connsiteY23" fmla="*/ 1049866 h 2452687"/>
                <a:gd name="connsiteX24" fmla="*/ 901700 w 4775200"/>
                <a:gd name="connsiteY24" fmla="*/ 999066 h 2452687"/>
                <a:gd name="connsiteX25" fmla="*/ 850900 w 4775200"/>
                <a:gd name="connsiteY25" fmla="*/ 999066 h 2452687"/>
                <a:gd name="connsiteX26" fmla="*/ 850900 w 4775200"/>
                <a:gd name="connsiteY26" fmla="*/ 948266 h 2452687"/>
                <a:gd name="connsiteX27" fmla="*/ 842433 w 4775200"/>
                <a:gd name="connsiteY27" fmla="*/ 948266 h 2452687"/>
                <a:gd name="connsiteX28" fmla="*/ 842433 w 4775200"/>
                <a:gd name="connsiteY28" fmla="*/ 893232 h 2452687"/>
                <a:gd name="connsiteX29" fmla="*/ 778933 w 4775200"/>
                <a:gd name="connsiteY29" fmla="*/ 893232 h 2452687"/>
                <a:gd name="connsiteX30" fmla="*/ 778933 w 4775200"/>
                <a:gd name="connsiteY30" fmla="*/ 728132 h 2452687"/>
                <a:gd name="connsiteX31" fmla="*/ 723900 w 4775200"/>
                <a:gd name="connsiteY31" fmla="*/ 728132 h 2452687"/>
                <a:gd name="connsiteX32" fmla="*/ 723900 w 4775200"/>
                <a:gd name="connsiteY32" fmla="*/ 694266 h 2452687"/>
                <a:gd name="connsiteX33" fmla="*/ 702733 w 4775200"/>
                <a:gd name="connsiteY33" fmla="*/ 694266 h 2452687"/>
                <a:gd name="connsiteX34" fmla="*/ 702733 w 4775200"/>
                <a:gd name="connsiteY34" fmla="*/ 630766 h 2452687"/>
                <a:gd name="connsiteX35" fmla="*/ 702733 w 4775200"/>
                <a:gd name="connsiteY35" fmla="*/ 630766 h 2452687"/>
                <a:gd name="connsiteX36" fmla="*/ 702733 w 4775200"/>
                <a:gd name="connsiteY36" fmla="*/ 601132 h 2452687"/>
                <a:gd name="connsiteX37" fmla="*/ 643466 w 4775200"/>
                <a:gd name="connsiteY37" fmla="*/ 601132 h 2452687"/>
                <a:gd name="connsiteX38" fmla="*/ 643466 w 4775200"/>
                <a:gd name="connsiteY38" fmla="*/ 537632 h 2452687"/>
                <a:gd name="connsiteX39" fmla="*/ 643466 w 4775200"/>
                <a:gd name="connsiteY39" fmla="*/ 537632 h 2452687"/>
                <a:gd name="connsiteX40" fmla="*/ 622300 w 4775200"/>
                <a:gd name="connsiteY40" fmla="*/ 516466 h 2452687"/>
                <a:gd name="connsiteX41" fmla="*/ 579966 w 4775200"/>
                <a:gd name="connsiteY41" fmla="*/ 516466 h 2452687"/>
                <a:gd name="connsiteX42" fmla="*/ 579966 w 4775200"/>
                <a:gd name="connsiteY42" fmla="*/ 465666 h 2452687"/>
                <a:gd name="connsiteX43" fmla="*/ 537633 w 4775200"/>
                <a:gd name="connsiteY43" fmla="*/ 465666 h 2452687"/>
                <a:gd name="connsiteX44" fmla="*/ 537633 w 4775200"/>
                <a:gd name="connsiteY44" fmla="*/ 406399 h 2452687"/>
                <a:gd name="connsiteX45" fmla="*/ 465666 w 4775200"/>
                <a:gd name="connsiteY45" fmla="*/ 406399 h 2452687"/>
                <a:gd name="connsiteX46" fmla="*/ 465666 w 4775200"/>
                <a:gd name="connsiteY46" fmla="*/ 321732 h 2452687"/>
                <a:gd name="connsiteX47" fmla="*/ 431800 w 4775200"/>
                <a:gd name="connsiteY47" fmla="*/ 321732 h 2452687"/>
                <a:gd name="connsiteX48" fmla="*/ 431800 w 4775200"/>
                <a:gd name="connsiteY48" fmla="*/ 249766 h 2452687"/>
                <a:gd name="connsiteX49" fmla="*/ 359833 w 4775200"/>
                <a:gd name="connsiteY49" fmla="*/ 249766 h 2452687"/>
                <a:gd name="connsiteX50" fmla="*/ 359833 w 4775200"/>
                <a:gd name="connsiteY50" fmla="*/ 160866 h 2452687"/>
                <a:gd name="connsiteX51" fmla="*/ 300566 w 4775200"/>
                <a:gd name="connsiteY51" fmla="*/ 160866 h 2452687"/>
                <a:gd name="connsiteX52" fmla="*/ 300566 w 4775200"/>
                <a:gd name="connsiteY52" fmla="*/ 33866 h 2452687"/>
                <a:gd name="connsiteX53" fmla="*/ 258233 w 4775200"/>
                <a:gd name="connsiteY53" fmla="*/ 33866 h 2452687"/>
                <a:gd name="connsiteX54" fmla="*/ 258233 w 4775200"/>
                <a:gd name="connsiteY54" fmla="*/ 21166 h 2452687"/>
                <a:gd name="connsiteX55" fmla="*/ 148166 w 4775200"/>
                <a:gd name="connsiteY55" fmla="*/ 21166 h 2452687"/>
                <a:gd name="connsiteX56" fmla="*/ 127000 w 4775200"/>
                <a:gd name="connsiteY56" fmla="*/ 0 h 2452687"/>
                <a:gd name="connsiteX57" fmla="*/ 0 w 4775200"/>
                <a:gd name="connsiteY57" fmla="*/ 0 h 2452687"/>
                <a:gd name="connsiteX58" fmla="*/ 21166 w 4775200"/>
                <a:gd name="connsiteY58" fmla="*/ 21166 h 2452687"/>
                <a:gd name="connsiteX59" fmla="*/ 42332 w 4775200"/>
                <a:gd name="connsiteY59" fmla="*/ 42332 h 2452687"/>
                <a:gd name="connsiteX60" fmla="*/ 42332 w 4775200"/>
                <a:gd name="connsiteY60" fmla="*/ 114299 h 2452687"/>
                <a:gd name="connsiteX61" fmla="*/ 76200 w 4775200"/>
                <a:gd name="connsiteY61" fmla="*/ 114299 h 2452687"/>
                <a:gd name="connsiteX62" fmla="*/ 76200 w 4775200"/>
                <a:gd name="connsiteY62" fmla="*/ 165099 h 2452687"/>
                <a:gd name="connsiteX63" fmla="*/ 84667 w 4775200"/>
                <a:gd name="connsiteY63" fmla="*/ 173566 h 2452687"/>
                <a:gd name="connsiteX64" fmla="*/ 84667 w 4775200"/>
                <a:gd name="connsiteY64" fmla="*/ 296332 h 2452687"/>
                <a:gd name="connsiteX65" fmla="*/ 194733 w 4775200"/>
                <a:gd name="connsiteY65" fmla="*/ 296332 h 2452687"/>
                <a:gd name="connsiteX66" fmla="*/ 194733 w 4775200"/>
                <a:gd name="connsiteY66" fmla="*/ 351366 h 2452687"/>
                <a:gd name="connsiteX67" fmla="*/ 283633 w 4775200"/>
                <a:gd name="connsiteY67" fmla="*/ 351366 h 2452687"/>
                <a:gd name="connsiteX68" fmla="*/ 283633 w 4775200"/>
                <a:gd name="connsiteY68" fmla="*/ 419099 h 2452687"/>
                <a:gd name="connsiteX69" fmla="*/ 300566 w 4775200"/>
                <a:gd name="connsiteY69" fmla="*/ 419099 h 2452687"/>
                <a:gd name="connsiteX70" fmla="*/ 300566 w 4775200"/>
                <a:gd name="connsiteY70" fmla="*/ 499532 h 2452687"/>
                <a:gd name="connsiteX71" fmla="*/ 309033 w 4775200"/>
                <a:gd name="connsiteY71" fmla="*/ 507999 h 2452687"/>
                <a:gd name="connsiteX72" fmla="*/ 309033 w 4775200"/>
                <a:gd name="connsiteY72" fmla="*/ 567266 h 2452687"/>
                <a:gd name="connsiteX73" fmla="*/ 309033 w 4775200"/>
                <a:gd name="connsiteY73" fmla="*/ 567266 h 2452687"/>
                <a:gd name="connsiteX74" fmla="*/ 309033 w 4775200"/>
                <a:gd name="connsiteY74" fmla="*/ 639232 h 2452687"/>
                <a:gd name="connsiteX75" fmla="*/ 364066 w 4775200"/>
                <a:gd name="connsiteY75" fmla="*/ 639232 h 2452687"/>
                <a:gd name="connsiteX76" fmla="*/ 364066 w 4775200"/>
                <a:gd name="connsiteY76" fmla="*/ 838199 h 2452687"/>
                <a:gd name="connsiteX77" fmla="*/ 423333 w 4775200"/>
                <a:gd name="connsiteY77" fmla="*/ 838199 h 2452687"/>
                <a:gd name="connsiteX78" fmla="*/ 423333 w 4775200"/>
                <a:gd name="connsiteY78" fmla="*/ 947206 h 2452687"/>
                <a:gd name="connsiteX79" fmla="*/ 484716 w 4775200"/>
                <a:gd name="connsiteY79" fmla="*/ 948794 h 2452687"/>
                <a:gd name="connsiteX80" fmla="*/ 478366 w 4775200"/>
                <a:gd name="connsiteY80" fmla="*/ 1065211 h 2452687"/>
                <a:gd name="connsiteX81" fmla="*/ 550333 w 4775200"/>
                <a:gd name="connsiteY81" fmla="*/ 1068387 h 2452687"/>
                <a:gd name="connsiteX82" fmla="*/ 550333 w 4775200"/>
                <a:gd name="connsiteY82" fmla="*/ 1121832 h 2452687"/>
                <a:gd name="connsiteX83" fmla="*/ 592137 w 4775200"/>
                <a:gd name="connsiteY83" fmla="*/ 1120244 h 2452687"/>
                <a:gd name="connsiteX84" fmla="*/ 590550 w 4775200"/>
                <a:gd name="connsiteY84" fmla="*/ 1181099 h 2452687"/>
                <a:gd name="connsiteX85" fmla="*/ 630766 w 4775200"/>
                <a:gd name="connsiteY85" fmla="*/ 1181099 h 2452687"/>
                <a:gd name="connsiteX86" fmla="*/ 630766 w 4775200"/>
                <a:gd name="connsiteY86" fmla="*/ 1253066 h 2452687"/>
                <a:gd name="connsiteX87" fmla="*/ 660400 w 4775200"/>
                <a:gd name="connsiteY87" fmla="*/ 1253066 h 2452687"/>
                <a:gd name="connsiteX88" fmla="*/ 660400 w 4775200"/>
                <a:gd name="connsiteY88" fmla="*/ 1303866 h 2452687"/>
                <a:gd name="connsiteX89" fmla="*/ 694266 w 4775200"/>
                <a:gd name="connsiteY89" fmla="*/ 1303866 h 2452687"/>
                <a:gd name="connsiteX90" fmla="*/ 694266 w 4775200"/>
                <a:gd name="connsiteY90" fmla="*/ 1354666 h 2452687"/>
                <a:gd name="connsiteX91" fmla="*/ 719666 w 4775200"/>
                <a:gd name="connsiteY91" fmla="*/ 1354666 h 2452687"/>
                <a:gd name="connsiteX92" fmla="*/ 719666 w 4775200"/>
                <a:gd name="connsiteY92" fmla="*/ 1409699 h 2452687"/>
                <a:gd name="connsiteX93" fmla="*/ 736071 w 4775200"/>
                <a:gd name="connsiteY93" fmla="*/ 1409699 h 2452687"/>
                <a:gd name="connsiteX94" fmla="*/ 736070 w 4775200"/>
                <a:gd name="connsiteY94" fmla="*/ 1480607 h 2452687"/>
                <a:gd name="connsiteX95" fmla="*/ 783166 w 4775200"/>
                <a:gd name="connsiteY95" fmla="*/ 1477432 h 2452687"/>
                <a:gd name="connsiteX96" fmla="*/ 783166 w 4775200"/>
                <a:gd name="connsiteY96" fmla="*/ 1667932 h 2452687"/>
                <a:gd name="connsiteX97" fmla="*/ 855133 w 4775200"/>
                <a:gd name="connsiteY97" fmla="*/ 1667932 h 2452687"/>
                <a:gd name="connsiteX98" fmla="*/ 855133 w 4775200"/>
                <a:gd name="connsiteY98" fmla="*/ 1761066 h 2452687"/>
                <a:gd name="connsiteX99" fmla="*/ 910166 w 4775200"/>
                <a:gd name="connsiteY99" fmla="*/ 1761066 h 2452687"/>
                <a:gd name="connsiteX100" fmla="*/ 910166 w 4775200"/>
                <a:gd name="connsiteY100" fmla="*/ 1824566 h 2452687"/>
                <a:gd name="connsiteX101" fmla="*/ 931333 w 4775200"/>
                <a:gd name="connsiteY101" fmla="*/ 1824566 h 2452687"/>
                <a:gd name="connsiteX102" fmla="*/ 931333 w 4775200"/>
                <a:gd name="connsiteY102" fmla="*/ 1880657 h 2452687"/>
                <a:gd name="connsiteX103" fmla="*/ 1021820 w 4775200"/>
                <a:gd name="connsiteY103" fmla="*/ 1877482 h 2452687"/>
                <a:gd name="connsiteX104" fmla="*/ 1020233 w 4775200"/>
                <a:gd name="connsiteY104" fmla="*/ 1926166 h 2452687"/>
                <a:gd name="connsiteX105" fmla="*/ 1045633 w 4775200"/>
                <a:gd name="connsiteY105" fmla="*/ 1926166 h 2452687"/>
                <a:gd name="connsiteX106" fmla="*/ 1045633 w 4775200"/>
                <a:gd name="connsiteY106" fmla="*/ 1981199 h 2452687"/>
                <a:gd name="connsiteX107" fmla="*/ 1130300 w 4775200"/>
                <a:gd name="connsiteY107" fmla="*/ 1981199 h 2452687"/>
                <a:gd name="connsiteX108" fmla="*/ 1130300 w 4775200"/>
                <a:gd name="connsiteY108" fmla="*/ 2031999 h 2452687"/>
                <a:gd name="connsiteX109" fmla="*/ 1648352 w 4775200"/>
                <a:gd name="connsiteY109" fmla="*/ 2033586 h 2452687"/>
                <a:gd name="connsiteX110" fmla="*/ 1645179 w 4775200"/>
                <a:gd name="connsiteY110" fmla="*/ 2095499 h 2452687"/>
                <a:gd name="connsiteX111" fmla="*/ 1938866 w 4775200"/>
                <a:gd name="connsiteY111" fmla="*/ 2095499 h 2452687"/>
                <a:gd name="connsiteX112" fmla="*/ 1938866 w 4775200"/>
                <a:gd name="connsiteY112" fmla="*/ 2150532 h 2452687"/>
                <a:gd name="connsiteX113" fmla="*/ 1998133 w 4775200"/>
                <a:gd name="connsiteY113" fmla="*/ 2150532 h 2452687"/>
                <a:gd name="connsiteX114" fmla="*/ 1998133 w 4775200"/>
                <a:gd name="connsiteY114" fmla="*/ 2201332 h 2452687"/>
                <a:gd name="connsiteX115" fmla="*/ 2053166 w 4775200"/>
                <a:gd name="connsiteY115" fmla="*/ 2201332 h 2452687"/>
                <a:gd name="connsiteX116" fmla="*/ 2054754 w 4775200"/>
                <a:gd name="connsiteY116" fmla="*/ 2264304 h 2452687"/>
                <a:gd name="connsiteX117" fmla="*/ 2513012 w 4775200"/>
                <a:gd name="connsiteY117" fmla="*/ 2264303 h 2452687"/>
                <a:gd name="connsiteX118" fmla="*/ 2509837 w 4775200"/>
                <a:gd name="connsiteY118" fmla="*/ 2341032 h 2452687"/>
                <a:gd name="connsiteX119" fmla="*/ 2878666 w 4775200"/>
                <a:gd name="connsiteY119" fmla="*/ 2341032 h 2452687"/>
                <a:gd name="connsiteX120" fmla="*/ 2877609 w 4775200"/>
                <a:gd name="connsiteY120" fmla="*/ 2392362 h 2452687"/>
                <a:gd name="connsiteX121" fmla="*/ 2897717 w 4775200"/>
                <a:gd name="connsiteY121" fmla="*/ 2394478 h 2452687"/>
                <a:gd name="connsiteX122" fmla="*/ 2895070 w 4775200"/>
                <a:gd name="connsiteY122" fmla="*/ 2452687 h 2452687"/>
                <a:gd name="connsiteX123" fmla="*/ 4775200 w 4775200"/>
                <a:gd name="connsiteY123" fmla="*/ 2451629 h 2452687"/>
                <a:gd name="connsiteX124" fmla="*/ 4770966 w 4775200"/>
                <a:gd name="connsiteY124" fmla="*/ 1782232 h 245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775200" h="2452687">
                  <a:moveTo>
                    <a:pt x="4770966" y="1782232"/>
                  </a:moveTo>
                  <a:lnTo>
                    <a:pt x="2890837" y="1785407"/>
                  </a:lnTo>
                  <a:cubicBezTo>
                    <a:pt x="2892248" y="1783114"/>
                    <a:pt x="2885369" y="1729492"/>
                    <a:pt x="2890308" y="1727199"/>
                  </a:cubicBezTo>
                  <a:cubicBezTo>
                    <a:pt x="2887309" y="1713794"/>
                    <a:pt x="2868789" y="1723142"/>
                    <a:pt x="2868083" y="1704974"/>
                  </a:cubicBezTo>
                  <a:cubicBezTo>
                    <a:pt x="2868789" y="1677105"/>
                    <a:pt x="2869494" y="1649235"/>
                    <a:pt x="2870200" y="1621366"/>
                  </a:cubicBezTo>
                  <a:lnTo>
                    <a:pt x="2514600" y="1621366"/>
                  </a:lnTo>
                  <a:lnTo>
                    <a:pt x="2514600" y="1549399"/>
                  </a:lnTo>
                  <a:lnTo>
                    <a:pt x="2044700" y="1549399"/>
                  </a:lnTo>
                  <a:lnTo>
                    <a:pt x="2044700" y="1490132"/>
                  </a:lnTo>
                  <a:lnTo>
                    <a:pt x="1998133" y="1490132"/>
                  </a:lnTo>
                  <a:lnTo>
                    <a:pt x="1998133" y="1418166"/>
                  </a:lnTo>
                  <a:lnTo>
                    <a:pt x="1913466" y="1418166"/>
                  </a:lnTo>
                  <a:lnTo>
                    <a:pt x="1913466" y="1346199"/>
                  </a:lnTo>
                  <a:lnTo>
                    <a:pt x="1651000" y="1346199"/>
                  </a:lnTo>
                  <a:lnTo>
                    <a:pt x="1651000" y="1286932"/>
                  </a:lnTo>
                  <a:lnTo>
                    <a:pt x="1130300" y="1286932"/>
                  </a:lnTo>
                  <a:lnTo>
                    <a:pt x="1130300" y="1223432"/>
                  </a:lnTo>
                  <a:lnTo>
                    <a:pt x="1041400" y="1223432"/>
                  </a:lnTo>
                  <a:lnTo>
                    <a:pt x="1041400" y="1172632"/>
                  </a:lnTo>
                  <a:lnTo>
                    <a:pt x="1007533" y="1172632"/>
                  </a:lnTo>
                  <a:lnTo>
                    <a:pt x="1007533" y="1113366"/>
                  </a:lnTo>
                  <a:lnTo>
                    <a:pt x="918633" y="1113366"/>
                  </a:lnTo>
                  <a:lnTo>
                    <a:pt x="918633" y="1049866"/>
                  </a:lnTo>
                  <a:lnTo>
                    <a:pt x="901700" y="1049866"/>
                  </a:lnTo>
                  <a:lnTo>
                    <a:pt x="901700" y="999066"/>
                  </a:lnTo>
                  <a:lnTo>
                    <a:pt x="850900" y="999066"/>
                  </a:lnTo>
                  <a:lnTo>
                    <a:pt x="850900" y="948266"/>
                  </a:lnTo>
                  <a:lnTo>
                    <a:pt x="842433" y="948266"/>
                  </a:lnTo>
                  <a:lnTo>
                    <a:pt x="842433" y="893232"/>
                  </a:lnTo>
                  <a:lnTo>
                    <a:pt x="778933" y="893232"/>
                  </a:lnTo>
                  <a:lnTo>
                    <a:pt x="778933" y="728132"/>
                  </a:lnTo>
                  <a:lnTo>
                    <a:pt x="723900" y="728132"/>
                  </a:lnTo>
                  <a:lnTo>
                    <a:pt x="723900" y="694266"/>
                  </a:lnTo>
                  <a:lnTo>
                    <a:pt x="702733" y="694266"/>
                  </a:lnTo>
                  <a:lnTo>
                    <a:pt x="702733" y="630766"/>
                  </a:lnTo>
                  <a:lnTo>
                    <a:pt x="702733" y="630766"/>
                  </a:lnTo>
                  <a:lnTo>
                    <a:pt x="702733" y="601132"/>
                  </a:lnTo>
                  <a:lnTo>
                    <a:pt x="643466" y="601132"/>
                  </a:lnTo>
                  <a:lnTo>
                    <a:pt x="643466" y="537632"/>
                  </a:lnTo>
                  <a:lnTo>
                    <a:pt x="643466" y="537632"/>
                  </a:lnTo>
                  <a:lnTo>
                    <a:pt x="622300" y="516466"/>
                  </a:lnTo>
                  <a:lnTo>
                    <a:pt x="579966" y="516466"/>
                  </a:lnTo>
                  <a:lnTo>
                    <a:pt x="579966" y="465666"/>
                  </a:lnTo>
                  <a:lnTo>
                    <a:pt x="537633" y="465666"/>
                  </a:lnTo>
                  <a:lnTo>
                    <a:pt x="537633" y="406399"/>
                  </a:lnTo>
                  <a:lnTo>
                    <a:pt x="465666" y="406399"/>
                  </a:lnTo>
                  <a:lnTo>
                    <a:pt x="465666" y="321732"/>
                  </a:lnTo>
                  <a:lnTo>
                    <a:pt x="431800" y="321732"/>
                  </a:lnTo>
                  <a:lnTo>
                    <a:pt x="431800" y="249766"/>
                  </a:lnTo>
                  <a:lnTo>
                    <a:pt x="359833" y="249766"/>
                  </a:lnTo>
                  <a:lnTo>
                    <a:pt x="359833" y="160866"/>
                  </a:lnTo>
                  <a:lnTo>
                    <a:pt x="300566" y="160866"/>
                  </a:lnTo>
                  <a:lnTo>
                    <a:pt x="300566" y="33866"/>
                  </a:lnTo>
                  <a:lnTo>
                    <a:pt x="258233" y="33866"/>
                  </a:lnTo>
                  <a:lnTo>
                    <a:pt x="258233" y="21166"/>
                  </a:lnTo>
                  <a:lnTo>
                    <a:pt x="148166" y="21166"/>
                  </a:lnTo>
                  <a:lnTo>
                    <a:pt x="127000" y="0"/>
                  </a:lnTo>
                  <a:lnTo>
                    <a:pt x="0" y="0"/>
                  </a:lnTo>
                  <a:lnTo>
                    <a:pt x="21166" y="21166"/>
                  </a:lnTo>
                  <a:lnTo>
                    <a:pt x="42332" y="42332"/>
                  </a:lnTo>
                  <a:lnTo>
                    <a:pt x="42332" y="114299"/>
                  </a:lnTo>
                  <a:lnTo>
                    <a:pt x="76200" y="114299"/>
                  </a:lnTo>
                  <a:lnTo>
                    <a:pt x="76200" y="165099"/>
                  </a:lnTo>
                  <a:lnTo>
                    <a:pt x="84667" y="173566"/>
                  </a:lnTo>
                  <a:lnTo>
                    <a:pt x="84667" y="296332"/>
                  </a:lnTo>
                  <a:lnTo>
                    <a:pt x="194733" y="296332"/>
                  </a:lnTo>
                  <a:lnTo>
                    <a:pt x="194733" y="351366"/>
                  </a:lnTo>
                  <a:lnTo>
                    <a:pt x="283633" y="351366"/>
                  </a:lnTo>
                  <a:lnTo>
                    <a:pt x="283633" y="419099"/>
                  </a:lnTo>
                  <a:lnTo>
                    <a:pt x="300566" y="419099"/>
                  </a:lnTo>
                  <a:lnTo>
                    <a:pt x="300566" y="499532"/>
                  </a:lnTo>
                  <a:lnTo>
                    <a:pt x="309033" y="507999"/>
                  </a:lnTo>
                  <a:lnTo>
                    <a:pt x="309033" y="567266"/>
                  </a:lnTo>
                  <a:lnTo>
                    <a:pt x="309033" y="567266"/>
                  </a:lnTo>
                  <a:lnTo>
                    <a:pt x="309033" y="639232"/>
                  </a:lnTo>
                  <a:lnTo>
                    <a:pt x="364066" y="639232"/>
                  </a:lnTo>
                  <a:lnTo>
                    <a:pt x="364066" y="838199"/>
                  </a:lnTo>
                  <a:lnTo>
                    <a:pt x="423333" y="838199"/>
                  </a:lnTo>
                  <a:lnTo>
                    <a:pt x="423333" y="947206"/>
                  </a:lnTo>
                  <a:lnTo>
                    <a:pt x="484716" y="948794"/>
                  </a:lnTo>
                  <a:lnTo>
                    <a:pt x="478366" y="1065211"/>
                  </a:lnTo>
                  <a:lnTo>
                    <a:pt x="550333" y="1068387"/>
                  </a:lnTo>
                  <a:lnTo>
                    <a:pt x="550333" y="1121832"/>
                  </a:lnTo>
                  <a:lnTo>
                    <a:pt x="592137" y="1120244"/>
                  </a:lnTo>
                  <a:lnTo>
                    <a:pt x="590550" y="1181099"/>
                  </a:lnTo>
                  <a:lnTo>
                    <a:pt x="630766" y="1181099"/>
                  </a:lnTo>
                  <a:lnTo>
                    <a:pt x="630766" y="1253066"/>
                  </a:lnTo>
                  <a:lnTo>
                    <a:pt x="660400" y="1253066"/>
                  </a:lnTo>
                  <a:lnTo>
                    <a:pt x="660400" y="1303866"/>
                  </a:lnTo>
                  <a:lnTo>
                    <a:pt x="694266" y="1303866"/>
                  </a:lnTo>
                  <a:lnTo>
                    <a:pt x="694266" y="1354666"/>
                  </a:lnTo>
                  <a:lnTo>
                    <a:pt x="719666" y="1354666"/>
                  </a:lnTo>
                  <a:lnTo>
                    <a:pt x="719666" y="1409699"/>
                  </a:lnTo>
                  <a:lnTo>
                    <a:pt x="736071" y="1409699"/>
                  </a:lnTo>
                  <a:cubicBezTo>
                    <a:pt x="736071" y="1433335"/>
                    <a:pt x="736070" y="1456971"/>
                    <a:pt x="736070" y="1480607"/>
                  </a:cubicBezTo>
                  <a:lnTo>
                    <a:pt x="783166" y="1477432"/>
                  </a:lnTo>
                  <a:lnTo>
                    <a:pt x="783166" y="1667932"/>
                  </a:lnTo>
                  <a:lnTo>
                    <a:pt x="855133" y="1667932"/>
                  </a:lnTo>
                  <a:lnTo>
                    <a:pt x="855133" y="1761066"/>
                  </a:lnTo>
                  <a:lnTo>
                    <a:pt x="910166" y="1761066"/>
                  </a:lnTo>
                  <a:lnTo>
                    <a:pt x="910166" y="1824566"/>
                  </a:lnTo>
                  <a:lnTo>
                    <a:pt x="931333" y="1824566"/>
                  </a:lnTo>
                  <a:lnTo>
                    <a:pt x="931333" y="1880657"/>
                  </a:lnTo>
                  <a:lnTo>
                    <a:pt x="1021820" y="1877482"/>
                  </a:lnTo>
                  <a:lnTo>
                    <a:pt x="1020233" y="1926166"/>
                  </a:lnTo>
                  <a:lnTo>
                    <a:pt x="1045633" y="1926166"/>
                  </a:lnTo>
                  <a:lnTo>
                    <a:pt x="1045633" y="1981199"/>
                  </a:lnTo>
                  <a:lnTo>
                    <a:pt x="1130300" y="1981199"/>
                  </a:lnTo>
                  <a:lnTo>
                    <a:pt x="1130300" y="2031999"/>
                  </a:lnTo>
                  <a:lnTo>
                    <a:pt x="1648352" y="2033586"/>
                  </a:lnTo>
                  <a:cubicBezTo>
                    <a:pt x="1647823" y="2054753"/>
                    <a:pt x="1645708" y="2074332"/>
                    <a:pt x="1645179" y="2095499"/>
                  </a:cubicBezTo>
                  <a:lnTo>
                    <a:pt x="1938866" y="2095499"/>
                  </a:lnTo>
                  <a:lnTo>
                    <a:pt x="1938866" y="2150532"/>
                  </a:lnTo>
                  <a:lnTo>
                    <a:pt x="1998133" y="2150532"/>
                  </a:lnTo>
                  <a:lnTo>
                    <a:pt x="1998133" y="2201332"/>
                  </a:lnTo>
                  <a:lnTo>
                    <a:pt x="2053166" y="2201332"/>
                  </a:lnTo>
                  <a:cubicBezTo>
                    <a:pt x="2053695" y="2222323"/>
                    <a:pt x="2054225" y="2243313"/>
                    <a:pt x="2054754" y="2264304"/>
                  </a:cubicBezTo>
                  <a:lnTo>
                    <a:pt x="2513012" y="2264303"/>
                  </a:lnTo>
                  <a:cubicBezTo>
                    <a:pt x="2512483" y="2289879"/>
                    <a:pt x="2510366" y="2315456"/>
                    <a:pt x="2509837" y="2341032"/>
                  </a:cubicBezTo>
                  <a:lnTo>
                    <a:pt x="2878666" y="2341032"/>
                  </a:lnTo>
                  <a:cubicBezTo>
                    <a:pt x="2878843" y="2351792"/>
                    <a:pt x="2877432" y="2381602"/>
                    <a:pt x="2877609" y="2392362"/>
                  </a:cubicBezTo>
                  <a:lnTo>
                    <a:pt x="2897717" y="2394478"/>
                  </a:lnTo>
                  <a:lnTo>
                    <a:pt x="2895070" y="2452687"/>
                  </a:lnTo>
                  <a:lnTo>
                    <a:pt x="4775200" y="2451629"/>
                  </a:lnTo>
                  <a:cubicBezTo>
                    <a:pt x="4773789" y="2255484"/>
                    <a:pt x="4772377" y="1978377"/>
                    <a:pt x="4770966" y="1782232"/>
                  </a:cubicBezTo>
                  <a:close/>
                </a:path>
              </a:pathLst>
            </a:custGeom>
            <a:solidFill>
              <a:schemeClr val="accent3">
                <a:alpha val="2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4" name="Freeform: Shape 303">
              <a:extLst>
                <a:ext uri="{FF2B5EF4-FFF2-40B4-BE49-F238E27FC236}">
                  <a16:creationId xmlns:a16="http://schemas.microsoft.com/office/drawing/2014/main" id="{F177C887-D7B9-8D78-5905-FECBF6BA98CC}"/>
                </a:ext>
              </a:extLst>
            </p:cNvPr>
            <p:cNvSpPr/>
            <p:nvPr/>
          </p:nvSpPr>
          <p:spPr bwMode="auto">
            <a:xfrm>
              <a:off x="1244600" y="1955800"/>
              <a:ext cx="4762500" cy="2171700"/>
            </a:xfrm>
            <a:custGeom>
              <a:avLst/>
              <a:gdLst>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6233 w 4762500"/>
                <a:gd name="connsiteY30" fmla="*/ 1083733 h 2171700"/>
                <a:gd name="connsiteX31" fmla="*/ 740833 w 4762500"/>
                <a:gd name="connsiteY31" fmla="*/ 1058333 h 2171700"/>
                <a:gd name="connsiteX32" fmla="*/ 740833 w 4762500"/>
                <a:gd name="connsiteY32" fmla="*/ 1024467 h 2171700"/>
                <a:gd name="connsiteX33" fmla="*/ 706967 w 4762500"/>
                <a:gd name="connsiteY33" fmla="*/ 1024467 h 2171700"/>
                <a:gd name="connsiteX34" fmla="*/ 706967 w 4762500"/>
                <a:gd name="connsiteY34" fmla="*/ 960967 h 2171700"/>
                <a:gd name="connsiteX35" fmla="*/ 685800 w 4762500"/>
                <a:gd name="connsiteY35" fmla="*/ 960967 h 2171700"/>
                <a:gd name="connsiteX36" fmla="*/ 685800 w 4762500"/>
                <a:gd name="connsiteY36" fmla="*/ 914400 h 2171700"/>
                <a:gd name="connsiteX37" fmla="*/ 668867 w 4762500"/>
                <a:gd name="connsiteY37" fmla="*/ 897467 h 2171700"/>
                <a:gd name="connsiteX38" fmla="*/ 639233 w 4762500"/>
                <a:gd name="connsiteY38" fmla="*/ 867833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6233 w 4762500"/>
                <a:gd name="connsiteY30" fmla="*/ 1083733 h 2171700"/>
                <a:gd name="connsiteX31" fmla="*/ 734483 w 4762500"/>
                <a:gd name="connsiteY31" fmla="*/ 1072621 h 2171700"/>
                <a:gd name="connsiteX32" fmla="*/ 740833 w 4762500"/>
                <a:gd name="connsiteY32" fmla="*/ 1024467 h 2171700"/>
                <a:gd name="connsiteX33" fmla="*/ 706967 w 4762500"/>
                <a:gd name="connsiteY33" fmla="*/ 1024467 h 2171700"/>
                <a:gd name="connsiteX34" fmla="*/ 706967 w 4762500"/>
                <a:gd name="connsiteY34" fmla="*/ 960967 h 2171700"/>
                <a:gd name="connsiteX35" fmla="*/ 685800 w 4762500"/>
                <a:gd name="connsiteY35" fmla="*/ 960967 h 2171700"/>
                <a:gd name="connsiteX36" fmla="*/ 685800 w 4762500"/>
                <a:gd name="connsiteY36" fmla="*/ 914400 h 2171700"/>
                <a:gd name="connsiteX37" fmla="*/ 668867 w 4762500"/>
                <a:gd name="connsiteY37" fmla="*/ 897467 h 2171700"/>
                <a:gd name="connsiteX38" fmla="*/ 639233 w 4762500"/>
                <a:gd name="connsiteY38" fmla="*/ 867833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6233 w 4762500"/>
                <a:gd name="connsiteY30" fmla="*/ 1083733 h 2171700"/>
                <a:gd name="connsiteX31" fmla="*/ 734483 w 4762500"/>
                <a:gd name="connsiteY31" fmla="*/ 1072621 h 2171700"/>
                <a:gd name="connsiteX32" fmla="*/ 736070 w 4762500"/>
                <a:gd name="connsiteY32" fmla="*/ 1026055 h 2171700"/>
                <a:gd name="connsiteX33" fmla="*/ 706967 w 4762500"/>
                <a:gd name="connsiteY33" fmla="*/ 1024467 h 2171700"/>
                <a:gd name="connsiteX34" fmla="*/ 706967 w 4762500"/>
                <a:gd name="connsiteY34" fmla="*/ 960967 h 2171700"/>
                <a:gd name="connsiteX35" fmla="*/ 685800 w 4762500"/>
                <a:gd name="connsiteY35" fmla="*/ 960967 h 2171700"/>
                <a:gd name="connsiteX36" fmla="*/ 685800 w 4762500"/>
                <a:gd name="connsiteY36" fmla="*/ 914400 h 2171700"/>
                <a:gd name="connsiteX37" fmla="*/ 668867 w 4762500"/>
                <a:gd name="connsiteY37" fmla="*/ 897467 h 2171700"/>
                <a:gd name="connsiteX38" fmla="*/ 639233 w 4762500"/>
                <a:gd name="connsiteY38" fmla="*/ 867833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6233 w 4762500"/>
                <a:gd name="connsiteY30" fmla="*/ 1083733 h 2171700"/>
                <a:gd name="connsiteX31" fmla="*/ 736071 w 4762500"/>
                <a:gd name="connsiteY31" fmla="*/ 1078971 h 2171700"/>
                <a:gd name="connsiteX32" fmla="*/ 736070 w 4762500"/>
                <a:gd name="connsiteY32" fmla="*/ 1026055 h 2171700"/>
                <a:gd name="connsiteX33" fmla="*/ 706967 w 4762500"/>
                <a:gd name="connsiteY33" fmla="*/ 1024467 h 2171700"/>
                <a:gd name="connsiteX34" fmla="*/ 706967 w 4762500"/>
                <a:gd name="connsiteY34" fmla="*/ 960967 h 2171700"/>
                <a:gd name="connsiteX35" fmla="*/ 685800 w 4762500"/>
                <a:gd name="connsiteY35" fmla="*/ 960967 h 2171700"/>
                <a:gd name="connsiteX36" fmla="*/ 685800 w 4762500"/>
                <a:gd name="connsiteY36" fmla="*/ 914400 h 2171700"/>
                <a:gd name="connsiteX37" fmla="*/ 668867 w 4762500"/>
                <a:gd name="connsiteY37" fmla="*/ 897467 h 2171700"/>
                <a:gd name="connsiteX38" fmla="*/ 639233 w 4762500"/>
                <a:gd name="connsiteY38" fmla="*/ 867833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6967 w 4762500"/>
                <a:gd name="connsiteY33" fmla="*/ 1024467 h 2171700"/>
                <a:gd name="connsiteX34" fmla="*/ 706967 w 4762500"/>
                <a:gd name="connsiteY34" fmla="*/ 960967 h 2171700"/>
                <a:gd name="connsiteX35" fmla="*/ 685800 w 4762500"/>
                <a:gd name="connsiteY35" fmla="*/ 960967 h 2171700"/>
                <a:gd name="connsiteX36" fmla="*/ 685800 w 4762500"/>
                <a:gd name="connsiteY36" fmla="*/ 914400 h 2171700"/>
                <a:gd name="connsiteX37" fmla="*/ 668867 w 4762500"/>
                <a:gd name="connsiteY37" fmla="*/ 897467 h 2171700"/>
                <a:gd name="connsiteX38" fmla="*/ 639233 w 4762500"/>
                <a:gd name="connsiteY38" fmla="*/ 867833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6967 w 4762500"/>
                <a:gd name="connsiteY33" fmla="*/ 1024467 h 2171700"/>
                <a:gd name="connsiteX34" fmla="*/ 706967 w 4762500"/>
                <a:gd name="connsiteY34" fmla="*/ 960967 h 2171700"/>
                <a:gd name="connsiteX35" fmla="*/ 685800 w 4762500"/>
                <a:gd name="connsiteY35" fmla="*/ 960967 h 2171700"/>
                <a:gd name="connsiteX36" fmla="*/ 685800 w 4762500"/>
                <a:gd name="connsiteY36" fmla="*/ 914400 h 2171700"/>
                <a:gd name="connsiteX37" fmla="*/ 668867 w 4762500"/>
                <a:gd name="connsiteY37" fmla="*/ 897467 h 2171700"/>
                <a:gd name="connsiteX38" fmla="*/ 639233 w 4762500"/>
                <a:gd name="connsiteY38" fmla="*/ 867833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6967 w 4762500"/>
                <a:gd name="connsiteY33" fmla="*/ 1024467 h 2171700"/>
                <a:gd name="connsiteX34" fmla="*/ 706967 w 4762500"/>
                <a:gd name="connsiteY34" fmla="*/ 960967 h 2171700"/>
                <a:gd name="connsiteX35" fmla="*/ 685800 w 4762500"/>
                <a:gd name="connsiteY35" fmla="*/ 960967 h 2171700"/>
                <a:gd name="connsiteX36" fmla="*/ 685800 w 4762500"/>
                <a:gd name="connsiteY36" fmla="*/ 914400 h 2171700"/>
                <a:gd name="connsiteX37" fmla="*/ 651404 w 4762500"/>
                <a:gd name="connsiteY37" fmla="*/ 913342 h 2171700"/>
                <a:gd name="connsiteX38" fmla="*/ 639233 w 4762500"/>
                <a:gd name="connsiteY38" fmla="*/ 867833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6967 w 4762500"/>
                <a:gd name="connsiteY33" fmla="*/ 1024467 h 2171700"/>
                <a:gd name="connsiteX34" fmla="*/ 706967 w 4762500"/>
                <a:gd name="connsiteY34" fmla="*/ 960967 h 2171700"/>
                <a:gd name="connsiteX35" fmla="*/ 685800 w 4762500"/>
                <a:gd name="connsiteY35" fmla="*/ 960967 h 2171700"/>
                <a:gd name="connsiteX36" fmla="*/ 685800 w 4762500"/>
                <a:gd name="connsiteY36" fmla="*/ 914400 h 2171700"/>
                <a:gd name="connsiteX37" fmla="*/ 651404 w 4762500"/>
                <a:gd name="connsiteY37" fmla="*/ 913342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6967 w 4762500"/>
                <a:gd name="connsiteY33" fmla="*/ 1024467 h 2171700"/>
                <a:gd name="connsiteX34" fmla="*/ 706967 w 4762500"/>
                <a:gd name="connsiteY34" fmla="*/ 960967 h 2171700"/>
                <a:gd name="connsiteX35" fmla="*/ 685800 w 4762500"/>
                <a:gd name="connsiteY35" fmla="*/ 960967 h 2171700"/>
                <a:gd name="connsiteX36" fmla="*/ 685800 w 4762500"/>
                <a:gd name="connsiteY36" fmla="*/ 914400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6967 w 4762500"/>
                <a:gd name="connsiteY33" fmla="*/ 1024467 h 2171700"/>
                <a:gd name="connsiteX34" fmla="*/ 706967 w 4762500"/>
                <a:gd name="connsiteY34" fmla="*/ 960967 h 2171700"/>
                <a:gd name="connsiteX35" fmla="*/ 685800 w 4762500"/>
                <a:gd name="connsiteY35" fmla="*/ 960967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6967 w 4762500"/>
                <a:gd name="connsiteY33" fmla="*/ 1024467 h 2171700"/>
                <a:gd name="connsiteX34" fmla="*/ 706967 w 4762500"/>
                <a:gd name="connsiteY34" fmla="*/ 960967 h 2171700"/>
                <a:gd name="connsiteX35" fmla="*/ 688975 w 4762500"/>
                <a:gd name="connsiteY35" fmla="*/ 921279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6967 w 4762500"/>
                <a:gd name="connsiteY33" fmla="*/ 1024467 h 2171700"/>
                <a:gd name="connsiteX34" fmla="*/ 706967 w 4762500"/>
                <a:gd name="connsiteY34" fmla="*/ 960967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6967 w 4762500"/>
                <a:gd name="connsiteY33" fmla="*/ 1024467 h 2171700"/>
                <a:gd name="connsiteX34" fmla="*/ 691092 w 4762500"/>
                <a:gd name="connsiteY34" fmla="*/ 960967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11730 w 4762500"/>
                <a:gd name="connsiteY33" fmla="*/ 968905 h 2171700"/>
                <a:gd name="connsiteX34" fmla="*/ 691092 w 4762500"/>
                <a:gd name="connsiteY34" fmla="*/ 960967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11730 w 4762500"/>
                <a:gd name="connsiteY33" fmla="*/ 968905 h 2171700"/>
                <a:gd name="connsiteX34" fmla="*/ 722313 w 4762500"/>
                <a:gd name="connsiteY34" fmla="*/ 990600 h 2171700"/>
                <a:gd name="connsiteX35" fmla="*/ 691092 w 4762500"/>
                <a:gd name="connsiteY35" fmla="*/ 960967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11730 w 4762500"/>
                <a:gd name="connsiteY33" fmla="*/ 968905 h 2171700"/>
                <a:gd name="connsiteX34" fmla="*/ 712788 w 4762500"/>
                <a:gd name="connsiteY34" fmla="*/ 1023938 h 2171700"/>
                <a:gd name="connsiteX35" fmla="*/ 691092 w 4762500"/>
                <a:gd name="connsiteY35" fmla="*/ 960967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11730 w 4762500"/>
                <a:gd name="connsiteY33" fmla="*/ 968905 h 2171700"/>
                <a:gd name="connsiteX34" fmla="*/ 747713 w 4762500"/>
                <a:gd name="connsiteY34" fmla="*/ 911225 h 2171700"/>
                <a:gd name="connsiteX35" fmla="*/ 691092 w 4762500"/>
                <a:gd name="connsiteY35" fmla="*/ 960967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8555 w 4762500"/>
                <a:gd name="connsiteY33" fmla="*/ 1008592 h 2171700"/>
                <a:gd name="connsiteX34" fmla="*/ 747713 w 4762500"/>
                <a:gd name="connsiteY34" fmla="*/ 911225 h 2171700"/>
                <a:gd name="connsiteX35" fmla="*/ 691092 w 4762500"/>
                <a:gd name="connsiteY35" fmla="*/ 960967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47713 w 4762500"/>
                <a:gd name="connsiteY33" fmla="*/ 911225 h 2171700"/>
                <a:gd name="connsiteX34" fmla="*/ 691092 w 4762500"/>
                <a:gd name="connsiteY34" fmla="*/ 960967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9613 w 4762500"/>
                <a:gd name="connsiteY33" fmla="*/ 1014412 h 2171700"/>
                <a:gd name="connsiteX34" fmla="*/ 691092 w 4762500"/>
                <a:gd name="connsiteY34" fmla="*/ 960967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9613 w 4762500"/>
                <a:gd name="connsiteY33" fmla="*/ 1014412 h 2171700"/>
                <a:gd name="connsiteX34" fmla="*/ 708555 w 4762500"/>
                <a:gd name="connsiteY34" fmla="*/ 95937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09613 w 4762500"/>
                <a:gd name="connsiteY33" fmla="*/ 1014412 h 2171700"/>
                <a:gd name="connsiteX34" fmla="*/ 692680 w 4762500"/>
                <a:gd name="connsiteY34" fmla="*/ 962554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11200 w 4762500"/>
                <a:gd name="connsiteY33" fmla="*/ 966787 h 2171700"/>
                <a:gd name="connsiteX34" fmla="*/ 692680 w 4762500"/>
                <a:gd name="connsiteY34" fmla="*/ 962554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11200 w 4762500"/>
                <a:gd name="connsiteY33" fmla="*/ 966787 h 2171700"/>
                <a:gd name="connsiteX34" fmla="*/ 692680 w 4762500"/>
                <a:gd name="connsiteY34" fmla="*/ 962554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11200 w 4762500"/>
                <a:gd name="connsiteY33" fmla="*/ 966787 h 2171700"/>
                <a:gd name="connsiteX34" fmla="*/ 692680 w 4762500"/>
                <a:gd name="connsiteY34" fmla="*/ 962554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36070 w 4762500"/>
                <a:gd name="connsiteY32" fmla="*/ 1026055 h 2171700"/>
                <a:gd name="connsiteX33" fmla="*/ 711200 w 4762500"/>
                <a:gd name="connsiteY33" fmla="*/ 966787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15432 w 4762500"/>
                <a:gd name="connsiteY32" fmla="*/ 1018117 h 2171700"/>
                <a:gd name="connsiteX33" fmla="*/ 711200 w 4762500"/>
                <a:gd name="connsiteY33" fmla="*/ 966787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820207 w 4762500"/>
                <a:gd name="connsiteY32" fmla="*/ 1013355 h 2171700"/>
                <a:gd name="connsiteX33" fmla="*/ 711200 w 4762500"/>
                <a:gd name="connsiteY33" fmla="*/ 966787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820207 w 4762500"/>
                <a:gd name="connsiteY32" fmla="*/ 1013355 h 2171700"/>
                <a:gd name="connsiteX33" fmla="*/ 766763 w 4762500"/>
                <a:gd name="connsiteY33" fmla="*/ 965199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820207 w 4762500"/>
                <a:gd name="connsiteY32" fmla="*/ 1013355 h 2171700"/>
                <a:gd name="connsiteX33" fmla="*/ 766763 w 4762500"/>
                <a:gd name="connsiteY33" fmla="*/ 965199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820207 w 4762500"/>
                <a:gd name="connsiteY32" fmla="*/ 1013355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10670 w 4762500"/>
                <a:gd name="connsiteY32" fmla="*/ 1018117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18608 w 4762500"/>
                <a:gd name="connsiteY32" fmla="*/ 1018117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636058 w 4762500"/>
                <a:gd name="connsiteY32" fmla="*/ 1038755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636058 w 4762500"/>
                <a:gd name="connsiteY32" fmla="*/ 1038755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636058 w 4762500"/>
                <a:gd name="connsiteY32" fmla="*/ 1038755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05908 w 4762500"/>
                <a:gd name="connsiteY32" fmla="*/ 1024468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05908 w 4762500"/>
                <a:gd name="connsiteY32" fmla="*/ 1024468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36071 w 4762500"/>
                <a:gd name="connsiteY31" fmla="*/ 1078971 h 2171700"/>
                <a:gd name="connsiteX32" fmla="*/ 705908 w 4762500"/>
                <a:gd name="connsiteY32" fmla="*/ 1024468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29721 w 4762500"/>
                <a:gd name="connsiteY31" fmla="*/ 1031346 h 2171700"/>
                <a:gd name="connsiteX32" fmla="*/ 705908 w 4762500"/>
                <a:gd name="connsiteY32" fmla="*/ 1024468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29721 w 4762500"/>
                <a:gd name="connsiteY31" fmla="*/ 1031346 h 2171700"/>
                <a:gd name="connsiteX32" fmla="*/ 717020 w 4762500"/>
                <a:gd name="connsiteY32" fmla="*/ 1027643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29721 w 4762500"/>
                <a:gd name="connsiteY31" fmla="*/ 1031346 h 2171700"/>
                <a:gd name="connsiteX32" fmla="*/ 717020 w 4762500"/>
                <a:gd name="connsiteY32" fmla="*/ 1027643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29721 w 4762500"/>
                <a:gd name="connsiteY31" fmla="*/ 1031346 h 2171700"/>
                <a:gd name="connsiteX32" fmla="*/ 717020 w 4762500"/>
                <a:gd name="connsiteY32" fmla="*/ 1027643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67821 w 4762500"/>
                <a:gd name="connsiteY30" fmla="*/ 1082146 h 2171700"/>
                <a:gd name="connsiteX31" fmla="*/ 729721 w 4762500"/>
                <a:gd name="connsiteY31" fmla="*/ 1031346 h 2171700"/>
                <a:gd name="connsiteX32" fmla="*/ 717020 w 4762500"/>
                <a:gd name="connsiteY32" fmla="*/ 1027643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34483 w 4762500"/>
                <a:gd name="connsiteY30" fmla="*/ 1082146 h 2171700"/>
                <a:gd name="connsiteX31" fmla="*/ 729721 w 4762500"/>
                <a:gd name="connsiteY31" fmla="*/ 1031346 h 2171700"/>
                <a:gd name="connsiteX32" fmla="*/ 717020 w 4762500"/>
                <a:gd name="connsiteY32" fmla="*/ 1027643 h 2171700"/>
                <a:gd name="connsiteX33" fmla="*/ 715963 w 4762500"/>
                <a:gd name="connsiteY33" fmla="*/ 957262 h 2171700"/>
                <a:gd name="connsiteX34" fmla="*/ 687918 w 4762500"/>
                <a:gd name="connsiteY34" fmla="*/ 953029 h 2171700"/>
                <a:gd name="connsiteX35" fmla="*/ 687387 w 4762500"/>
                <a:gd name="connsiteY35" fmla="*/ 916516 h 2171700"/>
                <a:gd name="connsiteX36" fmla="*/ 658813 w 4762500"/>
                <a:gd name="connsiteY36" fmla="*/ 912812 h 2171700"/>
                <a:gd name="connsiteX37" fmla="*/ 657754 w 4762500"/>
                <a:gd name="connsiteY37" fmla="*/ 864129 h 2171700"/>
                <a:gd name="connsiteX38" fmla="*/ 637646 w 4762500"/>
                <a:gd name="connsiteY38" fmla="*/ 864658 h 2171700"/>
                <a:gd name="connsiteX39" fmla="*/ 639233 w 4762500"/>
                <a:gd name="connsiteY39" fmla="*/ 795867 h 2171700"/>
                <a:gd name="connsiteX40" fmla="*/ 579967 w 4762500"/>
                <a:gd name="connsiteY40" fmla="*/ 795867 h 2171700"/>
                <a:gd name="connsiteX41" fmla="*/ 579967 w 4762500"/>
                <a:gd name="connsiteY41" fmla="*/ 740833 h 2171700"/>
                <a:gd name="connsiteX42" fmla="*/ 533400 w 4762500"/>
                <a:gd name="connsiteY42" fmla="*/ 740833 h 2171700"/>
                <a:gd name="connsiteX43" fmla="*/ 533400 w 4762500"/>
                <a:gd name="connsiteY43" fmla="*/ 690033 h 2171700"/>
                <a:gd name="connsiteX44" fmla="*/ 469900 w 4762500"/>
                <a:gd name="connsiteY44" fmla="*/ 690033 h 2171700"/>
                <a:gd name="connsiteX45" fmla="*/ 469900 w 4762500"/>
                <a:gd name="connsiteY45" fmla="*/ 584200 h 2171700"/>
                <a:gd name="connsiteX46" fmla="*/ 414867 w 4762500"/>
                <a:gd name="connsiteY46" fmla="*/ 584200 h 2171700"/>
                <a:gd name="connsiteX47" fmla="*/ 414867 w 4762500"/>
                <a:gd name="connsiteY47" fmla="*/ 482600 h 2171700"/>
                <a:gd name="connsiteX48" fmla="*/ 376767 w 4762500"/>
                <a:gd name="connsiteY48" fmla="*/ 482600 h 2171700"/>
                <a:gd name="connsiteX49" fmla="*/ 376767 w 4762500"/>
                <a:gd name="connsiteY49" fmla="*/ 427567 h 2171700"/>
                <a:gd name="connsiteX50" fmla="*/ 355600 w 4762500"/>
                <a:gd name="connsiteY50" fmla="*/ 427567 h 2171700"/>
                <a:gd name="connsiteX51" fmla="*/ 355600 w 4762500"/>
                <a:gd name="connsiteY51" fmla="*/ 317500 h 2171700"/>
                <a:gd name="connsiteX52" fmla="*/ 309033 w 4762500"/>
                <a:gd name="connsiteY52" fmla="*/ 317500 h 2171700"/>
                <a:gd name="connsiteX53" fmla="*/ 309033 w 4762500"/>
                <a:gd name="connsiteY53" fmla="*/ 245533 h 2171700"/>
                <a:gd name="connsiteX54" fmla="*/ 309033 w 4762500"/>
                <a:gd name="connsiteY54" fmla="*/ 245533 h 2171700"/>
                <a:gd name="connsiteX55" fmla="*/ 309033 w 4762500"/>
                <a:gd name="connsiteY55" fmla="*/ 148167 h 2171700"/>
                <a:gd name="connsiteX56" fmla="*/ 266700 w 4762500"/>
                <a:gd name="connsiteY56" fmla="*/ 148167 h 2171700"/>
                <a:gd name="connsiteX57" fmla="*/ 266700 w 4762500"/>
                <a:gd name="connsiteY57" fmla="*/ 84667 h 2171700"/>
                <a:gd name="connsiteX58" fmla="*/ 203200 w 4762500"/>
                <a:gd name="connsiteY58" fmla="*/ 84667 h 2171700"/>
                <a:gd name="connsiteX59" fmla="*/ 203200 w 4762500"/>
                <a:gd name="connsiteY59" fmla="*/ 38100 h 2171700"/>
                <a:gd name="connsiteX60" fmla="*/ 105833 w 4762500"/>
                <a:gd name="connsiteY60" fmla="*/ 38100 h 2171700"/>
                <a:gd name="connsiteX61" fmla="*/ 105833 w 4762500"/>
                <a:gd name="connsiteY61" fmla="*/ 0 h 2171700"/>
                <a:gd name="connsiteX62" fmla="*/ 0 w 4762500"/>
                <a:gd name="connsiteY62"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36600 w 4762500"/>
                <a:gd name="connsiteY30" fmla="*/ 1123950 h 2171700"/>
                <a:gd name="connsiteX31" fmla="*/ 734483 w 4762500"/>
                <a:gd name="connsiteY31" fmla="*/ 1082146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71525 w 4762500"/>
                <a:gd name="connsiteY30" fmla="*/ 1077912 h 2171700"/>
                <a:gd name="connsiteX31" fmla="*/ 734483 w 4762500"/>
                <a:gd name="connsiteY31" fmla="*/ 1082146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71525 w 4762500"/>
                <a:gd name="connsiteY30" fmla="*/ 1077912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71525 w 4762500"/>
                <a:gd name="connsiteY30" fmla="*/ 1077912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76288 w 4762500"/>
                <a:gd name="connsiteY30" fmla="*/ 1074737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76288 w 4762500"/>
                <a:gd name="connsiteY30" fmla="*/ 1074737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76288 w 4762500"/>
                <a:gd name="connsiteY30" fmla="*/ 1074737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76288 w 4762500"/>
                <a:gd name="connsiteY30" fmla="*/ 1074737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76288 w 4762500"/>
                <a:gd name="connsiteY30" fmla="*/ 1074737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76288 w 4762500"/>
                <a:gd name="connsiteY30" fmla="*/ 1074737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66233 w 4762500"/>
                <a:gd name="connsiteY29" fmla="*/ 1265767 h 2171700"/>
                <a:gd name="connsiteX30" fmla="*/ 776288 w 4762500"/>
                <a:gd name="connsiteY30" fmla="*/ 1074737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74170 w 4762500"/>
                <a:gd name="connsiteY29" fmla="*/ 1265767 h 2171700"/>
                <a:gd name="connsiteX30" fmla="*/ 776288 w 4762500"/>
                <a:gd name="connsiteY30" fmla="*/ 1074737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74170 w 4762500"/>
                <a:gd name="connsiteY29" fmla="*/ 1265767 h 2171700"/>
                <a:gd name="connsiteX30" fmla="*/ 776288 w 4762500"/>
                <a:gd name="connsiteY30" fmla="*/ 1074737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 name="connsiteX0" fmla="*/ 4762500 w 4762500"/>
                <a:gd name="connsiteY0" fmla="*/ 2171700 h 2171700"/>
                <a:gd name="connsiteX1" fmla="*/ 2891367 w 4762500"/>
                <a:gd name="connsiteY1" fmla="*/ 2171700 h 2171700"/>
                <a:gd name="connsiteX2" fmla="*/ 2891367 w 4762500"/>
                <a:gd name="connsiteY2" fmla="*/ 2065867 h 2171700"/>
                <a:gd name="connsiteX3" fmla="*/ 2861733 w 4762500"/>
                <a:gd name="connsiteY3" fmla="*/ 2065867 h 2171700"/>
                <a:gd name="connsiteX4" fmla="*/ 2861733 w 4762500"/>
                <a:gd name="connsiteY4" fmla="*/ 2002367 h 2171700"/>
                <a:gd name="connsiteX5" fmla="*/ 2506133 w 4762500"/>
                <a:gd name="connsiteY5" fmla="*/ 2002367 h 2171700"/>
                <a:gd name="connsiteX6" fmla="*/ 2506133 w 4762500"/>
                <a:gd name="connsiteY6" fmla="*/ 1934633 h 2171700"/>
                <a:gd name="connsiteX7" fmla="*/ 2044700 w 4762500"/>
                <a:gd name="connsiteY7" fmla="*/ 1934633 h 2171700"/>
                <a:gd name="connsiteX8" fmla="*/ 2044700 w 4762500"/>
                <a:gd name="connsiteY8" fmla="*/ 1858433 h 2171700"/>
                <a:gd name="connsiteX9" fmla="*/ 2002367 w 4762500"/>
                <a:gd name="connsiteY9" fmla="*/ 1858433 h 2171700"/>
                <a:gd name="connsiteX10" fmla="*/ 2002367 w 4762500"/>
                <a:gd name="connsiteY10" fmla="*/ 1794933 h 2171700"/>
                <a:gd name="connsiteX11" fmla="*/ 1921933 w 4762500"/>
                <a:gd name="connsiteY11" fmla="*/ 1794933 h 2171700"/>
                <a:gd name="connsiteX12" fmla="*/ 1921933 w 4762500"/>
                <a:gd name="connsiteY12" fmla="*/ 1735667 h 2171700"/>
                <a:gd name="connsiteX13" fmla="*/ 1625600 w 4762500"/>
                <a:gd name="connsiteY13" fmla="*/ 1735667 h 2171700"/>
                <a:gd name="connsiteX14" fmla="*/ 1625600 w 4762500"/>
                <a:gd name="connsiteY14" fmla="*/ 1659467 h 2171700"/>
                <a:gd name="connsiteX15" fmla="*/ 1126067 w 4762500"/>
                <a:gd name="connsiteY15" fmla="*/ 1659467 h 2171700"/>
                <a:gd name="connsiteX16" fmla="*/ 1126067 w 4762500"/>
                <a:gd name="connsiteY16" fmla="*/ 1600200 h 2171700"/>
                <a:gd name="connsiteX17" fmla="*/ 1049867 w 4762500"/>
                <a:gd name="connsiteY17" fmla="*/ 1600200 h 2171700"/>
                <a:gd name="connsiteX18" fmla="*/ 1049867 w 4762500"/>
                <a:gd name="connsiteY18" fmla="*/ 1545167 h 2171700"/>
                <a:gd name="connsiteX19" fmla="*/ 999067 w 4762500"/>
                <a:gd name="connsiteY19" fmla="*/ 1545167 h 2171700"/>
                <a:gd name="connsiteX20" fmla="*/ 999067 w 4762500"/>
                <a:gd name="connsiteY20" fmla="*/ 1481667 h 2171700"/>
                <a:gd name="connsiteX21" fmla="*/ 927100 w 4762500"/>
                <a:gd name="connsiteY21" fmla="*/ 1481667 h 2171700"/>
                <a:gd name="connsiteX22" fmla="*/ 927100 w 4762500"/>
                <a:gd name="connsiteY22" fmla="*/ 1439333 h 2171700"/>
                <a:gd name="connsiteX23" fmla="*/ 897467 w 4762500"/>
                <a:gd name="connsiteY23" fmla="*/ 1439333 h 2171700"/>
                <a:gd name="connsiteX24" fmla="*/ 897467 w 4762500"/>
                <a:gd name="connsiteY24" fmla="*/ 1375833 h 2171700"/>
                <a:gd name="connsiteX25" fmla="*/ 846667 w 4762500"/>
                <a:gd name="connsiteY25" fmla="*/ 1375833 h 2171700"/>
                <a:gd name="connsiteX26" fmla="*/ 846667 w 4762500"/>
                <a:gd name="connsiteY26" fmla="*/ 1325033 h 2171700"/>
                <a:gd name="connsiteX27" fmla="*/ 838200 w 4762500"/>
                <a:gd name="connsiteY27" fmla="*/ 1325033 h 2171700"/>
                <a:gd name="connsiteX28" fmla="*/ 838200 w 4762500"/>
                <a:gd name="connsiteY28" fmla="*/ 1265767 h 2171700"/>
                <a:gd name="connsiteX29" fmla="*/ 774170 w 4762500"/>
                <a:gd name="connsiteY29" fmla="*/ 1265767 h 2171700"/>
                <a:gd name="connsiteX30" fmla="*/ 776288 w 4762500"/>
                <a:gd name="connsiteY30" fmla="*/ 1074737 h 2171700"/>
                <a:gd name="connsiteX31" fmla="*/ 731308 w 4762500"/>
                <a:gd name="connsiteY31" fmla="*/ 1071033 h 2171700"/>
                <a:gd name="connsiteX32" fmla="*/ 729721 w 4762500"/>
                <a:gd name="connsiteY32" fmla="*/ 1031346 h 2171700"/>
                <a:gd name="connsiteX33" fmla="*/ 717020 w 4762500"/>
                <a:gd name="connsiteY33" fmla="*/ 1027643 h 2171700"/>
                <a:gd name="connsiteX34" fmla="*/ 715963 w 4762500"/>
                <a:gd name="connsiteY34" fmla="*/ 957262 h 2171700"/>
                <a:gd name="connsiteX35" fmla="*/ 687918 w 4762500"/>
                <a:gd name="connsiteY35" fmla="*/ 953029 h 2171700"/>
                <a:gd name="connsiteX36" fmla="*/ 687387 w 4762500"/>
                <a:gd name="connsiteY36" fmla="*/ 916516 h 2171700"/>
                <a:gd name="connsiteX37" fmla="*/ 658813 w 4762500"/>
                <a:gd name="connsiteY37" fmla="*/ 912812 h 2171700"/>
                <a:gd name="connsiteX38" fmla="*/ 657754 w 4762500"/>
                <a:gd name="connsiteY38" fmla="*/ 864129 h 2171700"/>
                <a:gd name="connsiteX39" fmla="*/ 637646 w 4762500"/>
                <a:gd name="connsiteY39" fmla="*/ 864658 h 2171700"/>
                <a:gd name="connsiteX40" fmla="*/ 639233 w 4762500"/>
                <a:gd name="connsiteY40" fmla="*/ 795867 h 2171700"/>
                <a:gd name="connsiteX41" fmla="*/ 579967 w 4762500"/>
                <a:gd name="connsiteY41" fmla="*/ 795867 h 2171700"/>
                <a:gd name="connsiteX42" fmla="*/ 579967 w 4762500"/>
                <a:gd name="connsiteY42" fmla="*/ 740833 h 2171700"/>
                <a:gd name="connsiteX43" fmla="*/ 533400 w 4762500"/>
                <a:gd name="connsiteY43" fmla="*/ 740833 h 2171700"/>
                <a:gd name="connsiteX44" fmla="*/ 533400 w 4762500"/>
                <a:gd name="connsiteY44" fmla="*/ 690033 h 2171700"/>
                <a:gd name="connsiteX45" fmla="*/ 469900 w 4762500"/>
                <a:gd name="connsiteY45" fmla="*/ 690033 h 2171700"/>
                <a:gd name="connsiteX46" fmla="*/ 469900 w 4762500"/>
                <a:gd name="connsiteY46" fmla="*/ 584200 h 2171700"/>
                <a:gd name="connsiteX47" fmla="*/ 414867 w 4762500"/>
                <a:gd name="connsiteY47" fmla="*/ 584200 h 2171700"/>
                <a:gd name="connsiteX48" fmla="*/ 414867 w 4762500"/>
                <a:gd name="connsiteY48" fmla="*/ 482600 h 2171700"/>
                <a:gd name="connsiteX49" fmla="*/ 376767 w 4762500"/>
                <a:gd name="connsiteY49" fmla="*/ 482600 h 2171700"/>
                <a:gd name="connsiteX50" fmla="*/ 376767 w 4762500"/>
                <a:gd name="connsiteY50" fmla="*/ 427567 h 2171700"/>
                <a:gd name="connsiteX51" fmla="*/ 355600 w 4762500"/>
                <a:gd name="connsiteY51" fmla="*/ 427567 h 2171700"/>
                <a:gd name="connsiteX52" fmla="*/ 355600 w 4762500"/>
                <a:gd name="connsiteY52" fmla="*/ 317500 h 2171700"/>
                <a:gd name="connsiteX53" fmla="*/ 309033 w 4762500"/>
                <a:gd name="connsiteY53" fmla="*/ 317500 h 2171700"/>
                <a:gd name="connsiteX54" fmla="*/ 309033 w 4762500"/>
                <a:gd name="connsiteY54" fmla="*/ 245533 h 2171700"/>
                <a:gd name="connsiteX55" fmla="*/ 309033 w 4762500"/>
                <a:gd name="connsiteY55" fmla="*/ 245533 h 2171700"/>
                <a:gd name="connsiteX56" fmla="*/ 309033 w 4762500"/>
                <a:gd name="connsiteY56" fmla="*/ 148167 h 2171700"/>
                <a:gd name="connsiteX57" fmla="*/ 266700 w 4762500"/>
                <a:gd name="connsiteY57" fmla="*/ 148167 h 2171700"/>
                <a:gd name="connsiteX58" fmla="*/ 266700 w 4762500"/>
                <a:gd name="connsiteY58" fmla="*/ 84667 h 2171700"/>
                <a:gd name="connsiteX59" fmla="*/ 203200 w 4762500"/>
                <a:gd name="connsiteY59" fmla="*/ 84667 h 2171700"/>
                <a:gd name="connsiteX60" fmla="*/ 203200 w 4762500"/>
                <a:gd name="connsiteY60" fmla="*/ 38100 h 2171700"/>
                <a:gd name="connsiteX61" fmla="*/ 105833 w 4762500"/>
                <a:gd name="connsiteY61" fmla="*/ 38100 h 2171700"/>
                <a:gd name="connsiteX62" fmla="*/ 105833 w 4762500"/>
                <a:gd name="connsiteY62" fmla="*/ 0 h 2171700"/>
                <a:gd name="connsiteX63" fmla="*/ 0 w 4762500"/>
                <a:gd name="connsiteY63" fmla="*/ 0 h 217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762500" h="2171700">
                  <a:moveTo>
                    <a:pt x="4762500" y="2171700"/>
                  </a:moveTo>
                  <a:lnTo>
                    <a:pt x="2891367" y="2171700"/>
                  </a:lnTo>
                  <a:lnTo>
                    <a:pt x="2891367" y="2065867"/>
                  </a:lnTo>
                  <a:lnTo>
                    <a:pt x="2861733" y="2065867"/>
                  </a:lnTo>
                  <a:lnTo>
                    <a:pt x="2861733" y="2002367"/>
                  </a:lnTo>
                  <a:lnTo>
                    <a:pt x="2506133" y="2002367"/>
                  </a:lnTo>
                  <a:lnTo>
                    <a:pt x="2506133" y="1934633"/>
                  </a:lnTo>
                  <a:lnTo>
                    <a:pt x="2044700" y="1934633"/>
                  </a:lnTo>
                  <a:lnTo>
                    <a:pt x="2044700" y="1858433"/>
                  </a:lnTo>
                  <a:lnTo>
                    <a:pt x="2002367" y="1858433"/>
                  </a:lnTo>
                  <a:lnTo>
                    <a:pt x="2002367" y="1794933"/>
                  </a:lnTo>
                  <a:lnTo>
                    <a:pt x="1921933" y="1794933"/>
                  </a:lnTo>
                  <a:lnTo>
                    <a:pt x="1921933" y="1735667"/>
                  </a:lnTo>
                  <a:lnTo>
                    <a:pt x="1625600" y="1735667"/>
                  </a:lnTo>
                  <a:lnTo>
                    <a:pt x="1625600" y="1659467"/>
                  </a:lnTo>
                  <a:lnTo>
                    <a:pt x="1126067" y="1659467"/>
                  </a:lnTo>
                  <a:lnTo>
                    <a:pt x="1126067" y="1600200"/>
                  </a:lnTo>
                  <a:lnTo>
                    <a:pt x="1049867" y="1600200"/>
                  </a:lnTo>
                  <a:lnTo>
                    <a:pt x="1049867" y="1545167"/>
                  </a:lnTo>
                  <a:lnTo>
                    <a:pt x="999067" y="1545167"/>
                  </a:lnTo>
                  <a:lnTo>
                    <a:pt x="999067" y="1481667"/>
                  </a:lnTo>
                  <a:lnTo>
                    <a:pt x="927100" y="1481667"/>
                  </a:lnTo>
                  <a:lnTo>
                    <a:pt x="927100" y="1439333"/>
                  </a:lnTo>
                  <a:lnTo>
                    <a:pt x="897467" y="1439333"/>
                  </a:lnTo>
                  <a:lnTo>
                    <a:pt x="897467" y="1375833"/>
                  </a:lnTo>
                  <a:lnTo>
                    <a:pt x="846667" y="1375833"/>
                  </a:lnTo>
                  <a:lnTo>
                    <a:pt x="846667" y="1325033"/>
                  </a:lnTo>
                  <a:lnTo>
                    <a:pt x="838200" y="1325033"/>
                  </a:lnTo>
                  <a:lnTo>
                    <a:pt x="838200" y="1265767"/>
                  </a:lnTo>
                  <a:cubicBezTo>
                    <a:pt x="827528" y="1255889"/>
                    <a:pt x="773929" y="1273529"/>
                    <a:pt x="774170" y="1265767"/>
                  </a:cubicBezTo>
                  <a:cubicBezTo>
                    <a:pt x="775507" y="1222707"/>
                    <a:pt x="773643" y="1087877"/>
                    <a:pt x="776288" y="1074737"/>
                  </a:cubicBezTo>
                  <a:cubicBezTo>
                    <a:pt x="772583" y="1071122"/>
                    <a:pt x="732455" y="1086467"/>
                    <a:pt x="731308" y="1071033"/>
                  </a:cubicBezTo>
                  <a:lnTo>
                    <a:pt x="729721" y="1031346"/>
                  </a:lnTo>
                  <a:cubicBezTo>
                    <a:pt x="719402" y="1021733"/>
                    <a:pt x="719313" y="1039990"/>
                    <a:pt x="717020" y="1027643"/>
                  </a:cubicBezTo>
                  <a:cubicBezTo>
                    <a:pt x="714727" y="1015296"/>
                    <a:pt x="716050" y="968110"/>
                    <a:pt x="715963" y="957262"/>
                  </a:cubicBezTo>
                  <a:cubicBezTo>
                    <a:pt x="715856" y="943914"/>
                    <a:pt x="688000" y="958683"/>
                    <a:pt x="687918" y="953029"/>
                  </a:cubicBezTo>
                  <a:lnTo>
                    <a:pt x="687387" y="916516"/>
                  </a:lnTo>
                  <a:lnTo>
                    <a:pt x="658813" y="912812"/>
                  </a:lnTo>
                  <a:lnTo>
                    <a:pt x="657754" y="864129"/>
                  </a:lnTo>
                  <a:lnTo>
                    <a:pt x="637646" y="864658"/>
                  </a:lnTo>
                  <a:lnTo>
                    <a:pt x="639233" y="795867"/>
                  </a:lnTo>
                  <a:lnTo>
                    <a:pt x="579967" y="795867"/>
                  </a:lnTo>
                  <a:lnTo>
                    <a:pt x="579967" y="740833"/>
                  </a:lnTo>
                  <a:lnTo>
                    <a:pt x="533400" y="740833"/>
                  </a:lnTo>
                  <a:lnTo>
                    <a:pt x="533400" y="690033"/>
                  </a:lnTo>
                  <a:lnTo>
                    <a:pt x="469900" y="690033"/>
                  </a:lnTo>
                  <a:lnTo>
                    <a:pt x="469900" y="584200"/>
                  </a:lnTo>
                  <a:lnTo>
                    <a:pt x="414867" y="584200"/>
                  </a:lnTo>
                  <a:lnTo>
                    <a:pt x="414867" y="482600"/>
                  </a:lnTo>
                  <a:lnTo>
                    <a:pt x="376767" y="482600"/>
                  </a:lnTo>
                  <a:lnTo>
                    <a:pt x="376767" y="427567"/>
                  </a:lnTo>
                  <a:lnTo>
                    <a:pt x="355600" y="427567"/>
                  </a:lnTo>
                  <a:lnTo>
                    <a:pt x="355600" y="317500"/>
                  </a:lnTo>
                  <a:lnTo>
                    <a:pt x="309033" y="317500"/>
                  </a:lnTo>
                  <a:lnTo>
                    <a:pt x="309033" y="245533"/>
                  </a:lnTo>
                  <a:lnTo>
                    <a:pt x="309033" y="245533"/>
                  </a:lnTo>
                  <a:lnTo>
                    <a:pt x="309033" y="148167"/>
                  </a:lnTo>
                  <a:lnTo>
                    <a:pt x="266700" y="148167"/>
                  </a:lnTo>
                  <a:lnTo>
                    <a:pt x="266700" y="84667"/>
                  </a:lnTo>
                  <a:lnTo>
                    <a:pt x="203200" y="84667"/>
                  </a:lnTo>
                  <a:lnTo>
                    <a:pt x="203200" y="38100"/>
                  </a:lnTo>
                  <a:lnTo>
                    <a:pt x="105833" y="38100"/>
                  </a:lnTo>
                  <a:lnTo>
                    <a:pt x="105833"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305" name="Straight Connector 304">
              <a:extLst>
                <a:ext uri="{FF2B5EF4-FFF2-40B4-BE49-F238E27FC236}">
                  <a16:creationId xmlns:a16="http://schemas.microsoft.com/office/drawing/2014/main" id="{0238B775-5CD2-40B0-E638-C0FF59C93091}"/>
                </a:ext>
              </a:extLst>
            </p:cNvPr>
            <p:cNvCxnSpPr>
              <a:cxnSpLocks/>
            </p:cNvCxnSpPr>
            <p:nvPr/>
          </p:nvCxnSpPr>
          <p:spPr bwMode="auto">
            <a:xfrm>
              <a:off x="2781744" y="3570080"/>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FAFA0D9C-AF47-3DD2-6349-135CE255D714}"/>
                </a:ext>
              </a:extLst>
            </p:cNvPr>
            <p:cNvCxnSpPr>
              <a:cxnSpLocks/>
            </p:cNvCxnSpPr>
            <p:nvPr/>
          </p:nvCxnSpPr>
          <p:spPr bwMode="auto">
            <a:xfrm>
              <a:off x="2707367" y="3568357"/>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741ECCA9-A079-BDEE-3C26-F08ED489AABE}"/>
                </a:ext>
              </a:extLst>
            </p:cNvPr>
            <p:cNvCxnSpPr>
              <a:cxnSpLocks/>
            </p:cNvCxnSpPr>
            <p:nvPr/>
          </p:nvCxnSpPr>
          <p:spPr bwMode="auto">
            <a:xfrm>
              <a:off x="3641883" y="3834510"/>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70F40DB1-B748-42CA-AC30-6F349E86DE55}"/>
                </a:ext>
              </a:extLst>
            </p:cNvPr>
            <p:cNvCxnSpPr>
              <a:cxnSpLocks/>
            </p:cNvCxnSpPr>
            <p:nvPr/>
          </p:nvCxnSpPr>
          <p:spPr bwMode="auto">
            <a:xfrm>
              <a:off x="4037199" y="3902225"/>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E507A6F9-FE04-8528-ACA0-008D8BC16D59}"/>
                </a:ext>
              </a:extLst>
            </p:cNvPr>
            <p:cNvCxnSpPr>
              <a:cxnSpLocks/>
            </p:cNvCxnSpPr>
            <p:nvPr/>
          </p:nvCxnSpPr>
          <p:spPr bwMode="auto">
            <a:xfrm>
              <a:off x="4484990" y="4057252"/>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DA992E05-4549-E0EB-3628-D45C4C42B722}"/>
                </a:ext>
              </a:extLst>
            </p:cNvPr>
            <p:cNvCxnSpPr>
              <a:cxnSpLocks/>
            </p:cNvCxnSpPr>
            <p:nvPr/>
          </p:nvCxnSpPr>
          <p:spPr bwMode="auto">
            <a:xfrm>
              <a:off x="5031206" y="4057252"/>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B30C8FDF-9213-FEA9-95EB-0AF997364C5C}"/>
                </a:ext>
              </a:extLst>
            </p:cNvPr>
            <p:cNvCxnSpPr>
              <a:cxnSpLocks/>
            </p:cNvCxnSpPr>
            <p:nvPr/>
          </p:nvCxnSpPr>
          <p:spPr bwMode="auto">
            <a:xfrm>
              <a:off x="5324825" y="4057252"/>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77E0345B-FB9F-0539-6D2A-5DC72579CC32}"/>
                </a:ext>
              </a:extLst>
            </p:cNvPr>
            <p:cNvCxnSpPr>
              <a:cxnSpLocks/>
            </p:cNvCxnSpPr>
            <p:nvPr/>
          </p:nvCxnSpPr>
          <p:spPr bwMode="auto">
            <a:xfrm>
              <a:off x="5362708" y="4057252"/>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E95F6315-16D3-A3DB-5C1E-E2B6ECE923A0}"/>
                </a:ext>
              </a:extLst>
            </p:cNvPr>
            <p:cNvCxnSpPr>
              <a:cxnSpLocks/>
            </p:cNvCxnSpPr>
            <p:nvPr/>
          </p:nvCxnSpPr>
          <p:spPr bwMode="auto">
            <a:xfrm>
              <a:off x="5790130" y="4057252"/>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753F9E6E-9012-B913-97C8-C0395E55EBAC}"/>
                </a:ext>
              </a:extLst>
            </p:cNvPr>
            <p:cNvCxnSpPr>
              <a:cxnSpLocks/>
            </p:cNvCxnSpPr>
            <p:nvPr/>
          </p:nvCxnSpPr>
          <p:spPr bwMode="auto">
            <a:xfrm>
              <a:off x="2018393" y="2972450"/>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8EDC3F59-213E-289C-EE43-1FD249C1D5A0}"/>
                </a:ext>
              </a:extLst>
            </p:cNvPr>
            <p:cNvCxnSpPr>
              <a:cxnSpLocks/>
            </p:cNvCxnSpPr>
            <p:nvPr/>
          </p:nvCxnSpPr>
          <p:spPr bwMode="auto">
            <a:xfrm>
              <a:off x="1999345" y="2972450"/>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3048231B-B749-BF34-942C-F7A97F40F052}"/>
                </a:ext>
              </a:extLst>
            </p:cNvPr>
            <p:cNvCxnSpPr>
              <a:cxnSpLocks/>
            </p:cNvCxnSpPr>
            <p:nvPr/>
          </p:nvCxnSpPr>
          <p:spPr bwMode="auto">
            <a:xfrm>
              <a:off x="1818372" y="2703026"/>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BC29E136-CF4D-927E-1511-795398B2A59E}"/>
                </a:ext>
              </a:extLst>
            </p:cNvPr>
            <p:cNvCxnSpPr>
              <a:cxnSpLocks/>
            </p:cNvCxnSpPr>
            <p:nvPr/>
          </p:nvCxnSpPr>
          <p:spPr bwMode="auto">
            <a:xfrm>
              <a:off x="1592949" y="2212368"/>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43485F61-790D-0BF3-8F28-2003AD11D781}"/>
                </a:ext>
              </a:extLst>
            </p:cNvPr>
            <p:cNvCxnSpPr>
              <a:cxnSpLocks/>
            </p:cNvCxnSpPr>
            <p:nvPr/>
          </p:nvCxnSpPr>
          <p:spPr bwMode="auto">
            <a:xfrm>
              <a:off x="1477064" y="2000678"/>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87CB0DA8-B4DA-0C41-BF0F-A3E9CD5352AA}"/>
                </a:ext>
              </a:extLst>
            </p:cNvPr>
            <p:cNvCxnSpPr>
              <a:cxnSpLocks/>
            </p:cNvCxnSpPr>
            <p:nvPr/>
          </p:nvCxnSpPr>
          <p:spPr bwMode="auto">
            <a:xfrm>
              <a:off x="1510404" y="2000678"/>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87C6E842-05CC-733C-2C26-4647721F392A}"/>
                </a:ext>
              </a:extLst>
            </p:cNvPr>
            <p:cNvCxnSpPr>
              <a:cxnSpLocks/>
            </p:cNvCxnSpPr>
            <p:nvPr/>
          </p:nvCxnSpPr>
          <p:spPr bwMode="auto">
            <a:xfrm>
              <a:off x="1415156" y="1951893"/>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D2BA7340-D81F-3FDA-2000-9C3E1B093164}"/>
                </a:ext>
              </a:extLst>
            </p:cNvPr>
            <p:cNvCxnSpPr>
              <a:cxnSpLocks/>
            </p:cNvCxnSpPr>
            <p:nvPr/>
          </p:nvCxnSpPr>
          <p:spPr bwMode="auto">
            <a:xfrm>
              <a:off x="1375848" y="1946631"/>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2AF28301-3552-E8DB-7C2F-0B042063C0C7}"/>
                </a:ext>
              </a:extLst>
            </p:cNvPr>
            <p:cNvCxnSpPr>
              <a:cxnSpLocks/>
            </p:cNvCxnSpPr>
            <p:nvPr/>
          </p:nvCxnSpPr>
          <p:spPr bwMode="auto">
            <a:xfrm>
              <a:off x="1339715" y="1910191"/>
              <a:ext cx="0" cy="108094"/>
            </a:xfrm>
            <a:prstGeom prst="line">
              <a:avLst/>
            </a:prstGeom>
            <a:noFill/>
            <a:ln w="28575" cap="flat" cmpd="sng" algn="ctr">
              <a:solidFill>
                <a:schemeClr val="accent3"/>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0DC37FBD-F7DD-C49A-B143-32FD51AC1890}"/>
                </a:ext>
              </a:extLst>
            </p:cNvPr>
            <p:cNvCxnSpPr>
              <a:cxnSpLocks/>
            </p:cNvCxnSpPr>
            <p:nvPr/>
          </p:nvCxnSpPr>
          <p:spPr bwMode="auto">
            <a:xfrm rot="16200000" flipV="1">
              <a:off x="1831692" y="2700831"/>
              <a:ext cx="0" cy="10809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 name="Group 323">
            <a:extLst>
              <a:ext uri="{FF2B5EF4-FFF2-40B4-BE49-F238E27FC236}">
                <a16:creationId xmlns:a16="http://schemas.microsoft.com/office/drawing/2014/main" id="{080B36C2-4AEF-117B-BAA0-0D2F551C6D28}"/>
              </a:ext>
            </a:extLst>
          </p:cNvPr>
          <p:cNvGrpSpPr/>
          <p:nvPr/>
        </p:nvGrpSpPr>
        <p:grpSpPr>
          <a:xfrm>
            <a:off x="1255564" y="2108158"/>
            <a:ext cx="4747303" cy="1657523"/>
            <a:chOff x="1255564" y="1910191"/>
            <a:chExt cx="4747303" cy="1657523"/>
          </a:xfrm>
        </p:grpSpPr>
        <p:sp>
          <p:nvSpPr>
            <p:cNvPr id="325" name="Freeform: Shape 324">
              <a:extLst>
                <a:ext uri="{FF2B5EF4-FFF2-40B4-BE49-F238E27FC236}">
                  <a16:creationId xmlns:a16="http://schemas.microsoft.com/office/drawing/2014/main" id="{7CDE0963-7F98-7C5B-8BCA-879CFA919DD9}"/>
                </a:ext>
              </a:extLst>
            </p:cNvPr>
            <p:cNvSpPr/>
            <p:nvPr/>
          </p:nvSpPr>
          <p:spPr bwMode="auto">
            <a:xfrm>
              <a:off x="1257300" y="1943100"/>
              <a:ext cx="4745567" cy="1570567"/>
            </a:xfrm>
            <a:custGeom>
              <a:avLst/>
              <a:gdLst>
                <a:gd name="connsiteX0" fmla="*/ 4745567 w 4745567"/>
                <a:gd name="connsiteY0" fmla="*/ 1570567 h 1570567"/>
                <a:gd name="connsiteX1" fmla="*/ 3653367 w 4745567"/>
                <a:gd name="connsiteY1" fmla="*/ 1570567 h 1570567"/>
                <a:gd name="connsiteX2" fmla="*/ 3653367 w 4745567"/>
                <a:gd name="connsiteY2" fmla="*/ 1532467 h 1570567"/>
                <a:gd name="connsiteX3" fmla="*/ 3611033 w 4745567"/>
                <a:gd name="connsiteY3" fmla="*/ 1532467 h 1570567"/>
                <a:gd name="connsiteX4" fmla="*/ 3611033 w 4745567"/>
                <a:gd name="connsiteY4" fmla="*/ 1485900 h 1570567"/>
                <a:gd name="connsiteX5" fmla="*/ 3086100 w 4745567"/>
                <a:gd name="connsiteY5" fmla="*/ 1485900 h 1570567"/>
                <a:gd name="connsiteX6" fmla="*/ 3086100 w 4745567"/>
                <a:gd name="connsiteY6" fmla="*/ 1418167 h 1570567"/>
                <a:gd name="connsiteX7" fmla="*/ 2971800 w 4745567"/>
                <a:gd name="connsiteY7" fmla="*/ 1418167 h 1570567"/>
                <a:gd name="connsiteX8" fmla="*/ 2971800 w 4745567"/>
                <a:gd name="connsiteY8" fmla="*/ 1358900 h 1570567"/>
                <a:gd name="connsiteX9" fmla="*/ 2302933 w 4745567"/>
                <a:gd name="connsiteY9" fmla="*/ 1358900 h 1570567"/>
                <a:gd name="connsiteX10" fmla="*/ 2302933 w 4745567"/>
                <a:gd name="connsiteY10" fmla="*/ 1240367 h 1570567"/>
                <a:gd name="connsiteX11" fmla="*/ 2201333 w 4745567"/>
                <a:gd name="connsiteY11" fmla="*/ 1240367 h 1570567"/>
                <a:gd name="connsiteX12" fmla="*/ 2201333 w 4745567"/>
                <a:gd name="connsiteY12" fmla="*/ 1172633 h 1570567"/>
                <a:gd name="connsiteX13" fmla="*/ 1866900 w 4745567"/>
                <a:gd name="connsiteY13" fmla="*/ 1172633 h 1570567"/>
                <a:gd name="connsiteX14" fmla="*/ 1866900 w 4745567"/>
                <a:gd name="connsiteY14" fmla="*/ 948267 h 1570567"/>
                <a:gd name="connsiteX15" fmla="*/ 1782233 w 4745567"/>
                <a:gd name="connsiteY15" fmla="*/ 948267 h 1570567"/>
                <a:gd name="connsiteX16" fmla="*/ 1782233 w 4745567"/>
                <a:gd name="connsiteY16" fmla="*/ 893233 h 1570567"/>
                <a:gd name="connsiteX17" fmla="*/ 1519767 w 4745567"/>
                <a:gd name="connsiteY17" fmla="*/ 893233 h 1570567"/>
                <a:gd name="connsiteX18" fmla="*/ 1519767 w 4745567"/>
                <a:gd name="connsiteY18" fmla="*/ 833967 h 1570567"/>
                <a:gd name="connsiteX19" fmla="*/ 1435100 w 4745567"/>
                <a:gd name="connsiteY19" fmla="*/ 833967 h 1570567"/>
                <a:gd name="connsiteX20" fmla="*/ 1435100 w 4745567"/>
                <a:gd name="connsiteY20" fmla="*/ 783167 h 1570567"/>
                <a:gd name="connsiteX21" fmla="*/ 1261533 w 4745567"/>
                <a:gd name="connsiteY21" fmla="*/ 783167 h 1570567"/>
                <a:gd name="connsiteX22" fmla="*/ 1261533 w 4745567"/>
                <a:gd name="connsiteY22" fmla="*/ 728133 h 1570567"/>
                <a:gd name="connsiteX23" fmla="*/ 1147233 w 4745567"/>
                <a:gd name="connsiteY23" fmla="*/ 728133 h 1570567"/>
                <a:gd name="connsiteX24" fmla="*/ 1147233 w 4745567"/>
                <a:gd name="connsiteY24" fmla="*/ 668867 h 1570567"/>
                <a:gd name="connsiteX25" fmla="*/ 897467 w 4745567"/>
                <a:gd name="connsiteY25" fmla="*/ 668867 h 1570567"/>
                <a:gd name="connsiteX26" fmla="*/ 893233 w 4745567"/>
                <a:gd name="connsiteY26" fmla="*/ 554567 h 1570567"/>
                <a:gd name="connsiteX27" fmla="*/ 800100 w 4745567"/>
                <a:gd name="connsiteY27" fmla="*/ 554567 h 1570567"/>
                <a:gd name="connsiteX28" fmla="*/ 800100 w 4745567"/>
                <a:gd name="connsiteY28" fmla="*/ 512233 h 1570567"/>
                <a:gd name="connsiteX29" fmla="*/ 613833 w 4745567"/>
                <a:gd name="connsiteY29" fmla="*/ 512233 h 1570567"/>
                <a:gd name="connsiteX30" fmla="*/ 613833 w 4745567"/>
                <a:gd name="connsiteY30" fmla="*/ 410633 h 1570567"/>
                <a:gd name="connsiteX31" fmla="*/ 554567 w 4745567"/>
                <a:gd name="connsiteY31" fmla="*/ 410633 h 1570567"/>
                <a:gd name="connsiteX32" fmla="*/ 554567 w 4745567"/>
                <a:gd name="connsiteY32" fmla="*/ 304800 h 1570567"/>
                <a:gd name="connsiteX33" fmla="*/ 512233 w 4745567"/>
                <a:gd name="connsiteY33" fmla="*/ 304800 h 1570567"/>
                <a:gd name="connsiteX34" fmla="*/ 512233 w 4745567"/>
                <a:gd name="connsiteY34" fmla="*/ 249767 h 1570567"/>
                <a:gd name="connsiteX35" fmla="*/ 385233 w 4745567"/>
                <a:gd name="connsiteY35" fmla="*/ 249767 h 1570567"/>
                <a:gd name="connsiteX36" fmla="*/ 385233 w 4745567"/>
                <a:gd name="connsiteY36" fmla="*/ 194733 h 1570567"/>
                <a:gd name="connsiteX37" fmla="*/ 143933 w 4745567"/>
                <a:gd name="connsiteY37" fmla="*/ 194733 h 1570567"/>
                <a:gd name="connsiteX38" fmla="*/ 143933 w 4745567"/>
                <a:gd name="connsiteY38" fmla="*/ 71967 h 1570567"/>
                <a:gd name="connsiteX39" fmla="*/ 42333 w 4745567"/>
                <a:gd name="connsiteY39" fmla="*/ 71967 h 1570567"/>
                <a:gd name="connsiteX40" fmla="*/ 42333 w 4745567"/>
                <a:gd name="connsiteY40" fmla="*/ 0 h 1570567"/>
                <a:gd name="connsiteX41" fmla="*/ 0 w 4745567"/>
                <a:gd name="connsiteY41" fmla="*/ 0 h 1570567"/>
                <a:gd name="connsiteX0" fmla="*/ 4745567 w 4745567"/>
                <a:gd name="connsiteY0" fmla="*/ 1570567 h 1570567"/>
                <a:gd name="connsiteX1" fmla="*/ 3653367 w 4745567"/>
                <a:gd name="connsiteY1" fmla="*/ 1570567 h 1570567"/>
                <a:gd name="connsiteX2" fmla="*/ 3653367 w 4745567"/>
                <a:gd name="connsiteY2" fmla="*/ 1532467 h 1570567"/>
                <a:gd name="connsiteX3" fmla="*/ 3611033 w 4745567"/>
                <a:gd name="connsiteY3" fmla="*/ 1532467 h 1570567"/>
                <a:gd name="connsiteX4" fmla="*/ 3611033 w 4745567"/>
                <a:gd name="connsiteY4" fmla="*/ 1485900 h 1570567"/>
                <a:gd name="connsiteX5" fmla="*/ 3086100 w 4745567"/>
                <a:gd name="connsiteY5" fmla="*/ 1485900 h 1570567"/>
                <a:gd name="connsiteX6" fmla="*/ 3086100 w 4745567"/>
                <a:gd name="connsiteY6" fmla="*/ 1418167 h 1570567"/>
                <a:gd name="connsiteX7" fmla="*/ 2971800 w 4745567"/>
                <a:gd name="connsiteY7" fmla="*/ 1418167 h 1570567"/>
                <a:gd name="connsiteX8" fmla="*/ 2971800 w 4745567"/>
                <a:gd name="connsiteY8" fmla="*/ 1358900 h 1570567"/>
                <a:gd name="connsiteX9" fmla="*/ 2302933 w 4745567"/>
                <a:gd name="connsiteY9" fmla="*/ 1358900 h 1570567"/>
                <a:gd name="connsiteX10" fmla="*/ 2302933 w 4745567"/>
                <a:gd name="connsiteY10" fmla="*/ 1240367 h 1570567"/>
                <a:gd name="connsiteX11" fmla="*/ 2201333 w 4745567"/>
                <a:gd name="connsiteY11" fmla="*/ 1240367 h 1570567"/>
                <a:gd name="connsiteX12" fmla="*/ 2201333 w 4745567"/>
                <a:gd name="connsiteY12" fmla="*/ 1172633 h 1570567"/>
                <a:gd name="connsiteX13" fmla="*/ 1866900 w 4745567"/>
                <a:gd name="connsiteY13" fmla="*/ 1172633 h 1570567"/>
                <a:gd name="connsiteX14" fmla="*/ 1866900 w 4745567"/>
                <a:gd name="connsiteY14" fmla="*/ 948267 h 1570567"/>
                <a:gd name="connsiteX15" fmla="*/ 1782233 w 4745567"/>
                <a:gd name="connsiteY15" fmla="*/ 948267 h 1570567"/>
                <a:gd name="connsiteX16" fmla="*/ 1782233 w 4745567"/>
                <a:gd name="connsiteY16" fmla="*/ 893233 h 1570567"/>
                <a:gd name="connsiteX17" fmla="*/ 1519767 w 4745567"/>
                <a:gd name="connsiteY17" fmla="*/ 893233 h 1570567"/>
                <a:gd name="connsiteX18" fmla="*/ 1519767 w 4745567"/>
                <a:gd name="connsiteY18" fmla="*/ 833967 h 1570567"/>
                <a:gd name="connsiteX19" fmla="*/ 1435100 w 4745567"/>
                <a:gd name="connsiteY19" fmla="*/ 833967 h 1570567"/>
                <a:gd name="connsiteX20" fmla="*/ 1435100 w 4745567"/>
                <a:gd name="connsiteY20" fmla="*/ 783167 h 1570567"/>
                <a:gd name="connsiteX21" fmla="*/ 1261533 w 4745567"/>
                <a:gd name="connsiteY21" fmla="*/ 783167 h 1570567"/>
                <a:gd name="connsiteX22" fmla="*/ 1261533 w 4745567"/>
                <a:gd name="connsiteY22" fmla="*/ 728133 h 1570567"/>
                <a:gd name="connsiteX23" fmla="*/ 1147233 w 4745567"/>
                <a:gd name="connsiteY23" fmla="*/ 728133 h 1570567"/>
                <a:gd name="connsiteX24" fmla="*/ 1147233 w 4745567"/>
                <a:gd name="connsiteY24" fmla="*/ 668867 h 1570567"/>
                <a:gd name="connsiteX25" fmla="*/ 897467 w 4745567"/>
                <a:gd name="connsiteY25" fmla="*/ 668867 h 1570567"/>
                <a:gd name="connsiteX26" fmla="*/ 893233 w 4745567"/>
                <a:gd name="connsiteY26" fmla="*/ 554567 h 1570567"/>
                <a:gd name="connsiteX27" fmla="*/ 800100 w 4745567"/>
                <a:gd name="connsiteY27" fmla="*/ 554567 h 1570567"/>
                <a:gd name="connsiteX28" fmla="*/ 800100 w 4745567"/>
                <a:gd name="connsiteY28" fmla="*/ 512233 h 1570567"/>
                <a:gd name="connsiteX29" fmla="*/ 613833 w 4745567"/>
                <a:gd name="connsiteY29" fmla="*/ 512233 h 1570567"/>
                <a:gd name="connsiteX30" fmla="*/ 613833 w 4745567"/>
                <a:gd name="connsiteY30" fmla="*/ 410633 h 1570567"/>
                <a:gd name="connsiteX31" fmla="*/ 554567 w 4745567"/>
                <a:gd name="connsiteY31" fmla="*/ 410633 h 1570567"/>
                <a:gd name="connsiteX32" fmla="*/ 554567 w 4745567"/>
                <a:gd name="connsiteY32" fmla="*/ 304800 h 1570567"/>
                <a:gd name="connsiteX33" fmla="*/ 512233 w 4745567"/>
                <a:gd name="connsiteY33" fmla="*/ 304800 h 1570567"/>
                <a:gd name="connsiteX34" fmla="*/ 512233 w 4745567"/>
                <a:gd name="connsiteY34" fmla="*/ 249767 h 1570567"/>
                <a:gd name="connsiteX35" fmla="*/ 385233 w 4745567"/>
                <a:gd name="connsiteY35" fmla="*/ 249767 h 1570567"/>
                <a:gd name="connsiteX36" fmla="*/ 385233 w 4745567"/>
                <a:gd name="connsiteY36" fmla="*/ 194733 h 1570567"/>
                <a:gd name="connsiteX37" fmla="*/ 143933 w 4745567"/>
                <a:gd name="connsiteY37" fmla="*/ 194733 h 1570567"/>
                <a:gd name="connsiteX38" fmla="*/ 143933 w 4745567"/>
                <a:gd name="connsiteY38" fmla="*/ 71967 h 1570567"/>
                <a:gd name="connsiteX39" fmla="*/ 47095 w 4745567"/>
                <a:gd name="connsiteY39" fmla="*/ 111654 h 1570567"/>
                <a:gd name="connsiteX40" fmla="*/ 42333 w 4745567"/>
                <a:gd name="connsiteY40" fmla="*/ 0 h 1570567"/>
                <a:gd name="connsiteX41" fmla="*/ 0 w 4745567"/>
                <a:gd name="connsiteY41" fmla="*/ 0 h 1570567"/>
                <a:gd name="connsiteX0" fmla="*/ 4745567 w 4745567"/>
                <a:gd name="connsiteY0" fmla="*/ 1570567 h 1570567"/>
                <a:gd name="connsiteX1" fmla="*/ 3653367 w 4745567"/>
                <a:gd name="connsiteY1" fmla="*/ 1570567 h 1570567"/>
                <a:gd name="connsiteX2" fmla="*/ 3653367 w 4745567"/>
                <a:gd name="connsiteY2" fmla="*/ 1532467 h 1570567"/>
                <a:gd name="connsiteX3" fmla="*/ 3611033 w 4745567"/>
                <a:gd name="connsiteY3" fmla="*/ 1532467 h 1570567"/>
                <a:gd name="connsiteX4" fmla="*/ 3611033 w 4745567"/>
                <a:gd name="connsiteY4" fmla="*/ 1485900 h 1570567"/>
                <a:gd name="connsiteX5" fmla="*/ 3086100 w 4745567"/>
                <a:gd name="connsiteY5" fmla="*/ 1485900 h 1570567"/>
                <a:gd name="connsiteX6" fmla="*/ 3086100 w 4745567"/>
                <a:gd name="connsiteY6" fmla="*/ 1418167 h 1570567"/>
                <a:gd name="connsiteX7" fmla="*/ 2971800 w 4745567"/>
                <a:gd name="connsiteY7" fmla="*/ 1418167 h 1570567"/>
                <a:gd name="connsiteX8" fmla="*/ 2971800 w 4745567"/>
                <a:gd name="connsiteY8" fmla="*/ 1358900 h 1570567"/>
                <a:gd name="connsiteX9" fmla="*/ 2302933 w 4745567"/>
                <a:gd name="connsiteY9" fmla="*/ 1358900 h 1570567"/>
                <a:gd name="connsiteX10" fmla="*/ 2302933 w 4745567"/>
                <a:gd name="connsiteY10" fmla="*/ 1240367 h 1570567"/>
                <a:gd name="connsiteX11" fmla="*/ 2201333 w 4745567"/>
                <a:gd name="connsiteY11" fmla="*/ 1240367 h 1570567"/>
                <a:gd name="connsiteX12" fmla="*/ 2201333 w 4745567"/>
                <a:gd name="connsiteY12" fmla="*/ 1172633 h 1570567"/>
                <a:gd name="connsiteX13" fmla="*/ 1866900 w 4745567"/>
                <a:gd name="connsiteY13" fmla="*/ 1172633 h 1570567"/>
                <a:gd name="connsiteX14" fmla="*/ 1866900 w 4745567"/>
                <a:gd name="connsiteY14" fmla="*/ 948267 h 1570567"/>
                <a:gd name="connsiteX15" fmla="*/ 1782233 w 4745567"/>
                <a:gd name="connsiteY15" fmla="*/ 948267 h 1570567"/>
                <a:gd name="connsiteX16" fmla="*/ 1782233 w 4745567"/>
                <a:gd name="connsiteY16" fmla="*/ 893233 h 1570567"/>
                <a:gd name="connsiteX17" fmla="*/ 1519767 w 4745567"/>
                <a:gd name="connsiteY17" fmla="*/ 893233 h 1570567"/>
                <a:gd name="connsiteX18" fmla="*/ 1519767 w 4745567"/>
                <a:gd name="connsiteY18" fmla="*/ 833967 h 1570567"/>
                <a:gd name="connsiteX19" fmla="*/ 1435100 w 4745567"/>
                <a:gd name="connsiteY19" fmla="*/ 833967 h 1570567"/>
                <a:gd name="connsiteX20" fmla="*/ 1435100 w 4745567"/>
                <a:gd name="connsiteY20" fmla="*/ 783167 h 1570567"/>
                <a:gd name="connsiteX21" fmla="*/ 1261533 w 4745567"/>
                <a:gd name="connsiteY21" fmla="*/ 783167 h 1570567"/>
                <a:gd name="connsiteX22" fmla="*/ 1261533 w 4745567"/>
                <a:gd name="connsiteY22" fmla="*/ 728133 h 1570567"/>
                <a:gd name="connsiteX23" fmla="*/ 1147233 w 4745567"/>
                <a:gd name="connsiteY23" fmla="*/ 728133 h 1570567"/>
                <a:gd name="connsiteX24" fmla="*/ 1147233 w 4745567"/>
                <a:gd name="connsiteY24" fmla="*/ 668867 h 1570567"/>
                <a:gd name="connsiteX25" fmla="*/ 897467 w 4745567"/>
                <a:gd name="connsiteY25" fmla="*/ 668867 h 1570567"/>
                <a:gd name="connsiteX26" fmla="*/ 893233 w 4745567"/>
                <a:gd name="connsiteY26" fmla="*/ 554567 h 1570567"/>
                <a:gd name="connsiteX27" fmla="*/ 800100 w 4745567"/>
                <a:gd name="connsiteY27" fmla="*/ 554567 h 1570567"/>
                <a:gd name="connsiteX28" fmla="*/ 800100 w 4745567"/>
                <a:gd name="connsiteY28" fmla="*/ 512233 h 1570567"/>
                <a:gd name="connsiteX29" fmla="*/ 613833 w 4745567"/>
                <a:gd name="connsiteY29" fmla="*/ 512233 h 1570567"/>
                <a:gd name="connsiteX30" fmla="*/ 613833 w 4745567"/>
                <a:gd name="connsiteY30" fmla="*/ 410633 h 1570567"/>
                <a:gd name="connsiteX31" fmla="*/ 554567 w 4745567"/>
                <a:gd name="connsiteY31" fmla="*/ 410633 h 1570567"/>
                <a:gd name="connsiteX32" fmla="*/ 554567 w 4745567"/>
                <a:gd name="connsiteY32" fmla="*/ 304800 h 1570567"/>
                <a:gd name="connsiteX33" fmla="*/ 512233 w 4745567"/>
                <a:gd name="connsiteY33" fmla="*/ 304800 h 1570567"/>
                <a:gd name="connsiteX34" fmla="*/ 512233 w 4745567"/>
                <a:gd name="connsiteY34" fmla="*/ 249767 h 1570567"/>
                <a:gd name="connsiteX35" fmla="*/ 385233 w 4745567"/>
                <a:gd name="connsiteY35" fmla="*/ 249767 h 1570567"/>
                <a:gd name="connsiteX36" fmla="*/ 385233 w 4745567"/>
                <a:gd name="connsiteY36" fmla="*/ 194733 h 1570567"/>
                <a:gd name="connsiteX37" fmla="*/ 143933 w 4745567"/>
                <a:gd name="connsiteY37" fmla="*/ 194733 h 1570567"/>
                <a:gd name="connsiteX38" fmla="*/ 150283 w 4745567"/>
                <a:gd name="connsiteY38" fmla="*/ 97367 h 1570567"/>
                <a:gd name="connsiteX39" fmla="*/ 47095 w 4745567"/>
                <a:gd name="connsiteY39" fmla="*/ 111654 h 1570567"/>
                <a:gd name="connsiteX40" fmla="*/ 42333 w 4745567"/>
                <a:gd name="connsiteY40" fmla="*/ 0 h 1570567"/>
                <a:gd name="connsiteX41" fmla="*/ 0 w 4745567"/>
                <a:gd name="connsiteY41" fmla="*/ 0 h 1570567"/>
                <a:gd name="connsiteX0" fmla="*/ 4745567 w 4745567"/>
                <a:gd name="connsiteY0" fmla="*/ 1570567 h 1570567"/>
                <a:gd name="connsiteX1" fmla="*/ 3653367 w 4745567"/>
                <a:gd name="connsiteY1" fmla="*/ 1570567 h 1570567"/>
                <a:gd name="connsiteX2" fmla="*/ 3653367 w 4745567"/>
                <a:gd name="connsiteY2" fmla="*/ 1532467 h 1570567"/>
                <a:gd name="connsiteX3" fmla="*/ 3611033 w 4745567"/>
                <a:gd name="connsiteY3" fmla="*/ 1532467 h 1570567"/>
                <a:gd name="connsiteX4" fmla="*/ 3611033 w 4745567"/>
                <a:gd name="connsiteY4" fmla="*/ 1485900 h 1570567"/>
                <a:gd name="connsiteX5" fmla="*/ 3086100 w 4745567"/>
                <a:gd name="connsiteY5" fmla="*/ 1485900 h 1570567"/>
                <a:gd name="connsiteX6" fmla="*/ 3086100 w 4745567"/>
                <a:gd name="connsiteY6" fmla="*/ 1418167 h 1570567"/>
                <a:gd name="connsiteX7" fmla="*/ 2971800 w 4745567"/>
                <a:gd name="connsiteY7" fmla="*/ 1418167 h 1570567"/>
                <a:gd name="connsiteX8" fmla="*/ 2971800 w 4745567"/>
                <a:gd name="connsiteY8" fmla="*/ 1358900 h 1570567"/>
                <a:gd name="connsiteX9" fmla="*/ 2302933 w 4745567"/>
                <a:gd name="connsiteY9" fmla="*/ 1358900 h 1570567"/>
                <a:gd name="connsiteX10" fmla="*/ 2302933 w 4745567"/>
                <a:gd name="connsiteY10" fmla="*/ 1240367 h 1570567"/>
                <a:gd name="connsiteX11" fmla="*/ 2201333 w 4745567"/>
                <a:gd name="connsiteY11" fmla="*/ 1240367 h 1570567"/>
                <a:gd name="connsiteX12" fmla="*/ 2201333 w 4745567"/>
                <a:gd name="connsiteY12" fmla="*/ 1172633 h 1570567"/>
                <a:gd name="connsiteX13" fmla="*/ 1866900 w 4745567"/>
                <a:gd name="connsiteY13" fmla="*/ 1172633 h 1570567"/>
                <a:gd name="connsiteX14" fmla="*/ 1866900 w 4745567"/>
                <a:gd name="connsiteY14" fmla="*/ 948267 h 1570567"/>
                <a:gd name="connsiteX15" fmla="*/ 1782233 w 4745567"/>
                <a:gd name="connsiteY15" fmla="*/ 948267 h 1570567"/>
                <a:gd name="connsiteX16" fmla="*/ 1782233 w 4745567"/>
                <a:gd name="connsiteY16" fmla="*/ 893233 h 1570567"/>
                <a:gd name="connsiteX17" fmla="*/ 1519767 w 4745567"/>
                <a:gd name="connsiteY17" fmla="*/ 893233 h 1570567"/>
                <a:gd name="connsiteX18" fmla="*/ 1519767 w 4745567"/>
                <a:gd name="connsiteY18" fmla="*/ 833967 h 1570567"/>
                <a:gd name="connsiteX19" fmla="*/ 1435100 w 4745567"/>
                <a:gd name="connsiteY19" fmla="*/ 833967 h 1570567"/>
                <a:gd name="connsiteX20" fmla="*/ 1435100 w 4745567"/>
                <a:gd name="connsiteY20" fmla="*/ 783167 h 1570567"/>
                <a:gd name="connsiteX21" fmla="*/ 1261533 w 4745567"/>
                <a:gd name="connsiteY21" fmla="*/ 783167 h 1570567"/>
                <a:gd name="connsiteX22" fmla="*/ 1261533 w 4745567"/>
                <a:gd name="connsiteY22" fmla="*/ 728133 h 1570567"/>
                <a:gd name="connsiteX23" fmla="*/ 1147233 w 4745567"/>
                <a:gd name="connsiteY23" fmla="*/ 728133 h 1570567"/>
                <a:gd name="connsiteX24" fmla="*/ 1147233 w 4745567"/>
                <a:gd name="connsiteY24" fmla="*/ 668867 h 1570567"/>
                <a:gd name="connsiteX25" fmla="*/ 897467 w 4745567"/>
                <a:gd name="connsiteY25" fmla="*/ 668867 h 1570567"/>
                <a:gd name="connsiteX26" fmla="*/ 893233 w 4745567"/>
                <a:gd name="connsiteY26" fmla="*/ 554567 h 1570567"/>
                <a:gd name="connsiteX27" fmla="*/ 800100 w 4745567"/>
                <a:gd name="connsiteY27" fmla="*/ 554567 h 1570567"/>
                <a:gd name="connsiteX28" fmla="*/ 800100 w 4745567"/>
                <a:gd name="connsiteY28" fmla="*/ 512233 h 1570567"/>
                <a:gd name="connsiteX29" fmla="*/ 613833 w 4745567"/>
                <a:gd name="connsiteY29" fmla="*/ 512233 h 1570567"/>
                <a:gd name="connsiteX30" fmla="*/ 613833 w 4745567"/>
                <a:gd name="connsiteY30" fmla="*/ 410633 h 1570567"/>
                <a:gd name="connsiteX31" fmla="*/ 554567 w 4745567"/>
                <a:gd name="connsiteY31" fmla="*/ 410633 h 1570567"/>
                <a:gd name="connsiteX32" fmla="*/ 554567 w 4745567"/>
                <a:gd name="connsiteY32" fmla="*/ 304800 h 1570567"/>
                <a:gd name="connsiteX33" fmla="*/ 512233 w 4745567"/>
                <a:gd name="connsiteY33" fmla="*/ 304800 h 1570567"/>
                <a:gd name="connsiteX34" fmla="*/ 512233 w 4745567"/>
                <a:gd name="connsiteY34" fmla="*/ 249767 h 1570567"/>
                <a:gd name="connsiteX35" fmla="*/ 385233 w 4745567"/>
                <a:gd name="connsiteY35" fmla="*/ 249767 h 1570567"/>
                <a:gd name="connsiteX36" fmla="*/ 385233 w 4745567"/>
                <a:gd name="connsiteY36" fmla="*/ 194733 h 1570567"/>
                <a:gd name="connsiteX37" fmla="*/ 143933 w 4745567"/>
                <a:gd name="connsiteY37" fmla="*/ 194733 h 1570567"/>
                <a:gd name="connsiteX38" fmla="*/ 150283 w 4745567"/>
                <a:gd name="connsiteY38" fmla="*/ 97367 h 1570567"/>
                <a:gd name="connsiteX39" fmla="*/ 45508 w 4745567"/>
                <a:gd name="connsiteY39" fmla="*/ 97366 h 1570567"/>
                <a:gd name="connsiteX40" fmla="*/ 42333 w 4745567"/>
                <a:gd name="connsiteY40" fmla="*/ 0 h 1570567"/>
                <a:gd name="connsiteX41" fmla="*/ 0 w 4745567"/>
                <a:gd name="connsiteY41" fmla="*/ 0 h 15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45567" h="1570567">
                  <a:moveTo>
                    <a:pt x="4745567" y="1570567"/>
                  </a:moveTo>
                  <a:lnTo>
                    <a:pt x="3653367" y="1570567"/>
                  </a:lnTo>
                  <a:lnTo>
                    <a:pt x="3653367" y="1532467"/>
                  </a:lnTo>
                  <a:lnTo>
                    <a:pt x="3611033" y="1532467"/>
                  </a:lnTo>
                  <a:lnTo>
                    <a:pt x="3611033" y="1485900"/>
                  </a:lnTo>
                  <a:lnTo>
                    <a:pt x="3086100" y="1485900"/>
                  </a:lnTo>
                  <a:lnTo>
                    <a:pt x="3086100" y="1418167"/>
                  </a:lnTo>
                  <a:lnTo>
                    <a:pt x="2971800" y="1418167"/>
                  </a:lnTo>
                  <a:lnTo>
                    <a:pt x="2971800" y="1358900"/>
                  </a:lnTo>
                  <a:lnTo>
                    <a:pt x="2302933" y="1358900"/>
                  </a:lnTo>
                  <a:lnTo>
                    <a:pt x="2302933" y="1240367"/>
                  </a:lnTo>
                  <a:lnTo>
                    <a:pt x="2201333" y="1240367"/>
                  </a:lnTo>
                  <a:lnTo>
                    <a:pt x="2201333" y="1172633"/>
                  </a:lnTo>
                  <a:lnTo>
                    <a:pt x="1866900" y="1172633"/>
                  </a:lnTo>
                  <a:lnTo>
                    <a:pt x="1866900" y="948267"/>
                  </a:lnTo>
                  <a:lnTo>
                    <a:pt x="1782233" y="948267"/>
                  </a:lnTo>
                  <a:lnTo>
                    <a:pt x="1782233" y="893233"/>
                  </a:lnTo>
                  <a:lnTo>
                    <a:pt x="1519767" y="893233"/>
                  </a:lnTo>
                  <a:lnTo>
                    <a:pt x="1519767" y="833967"/>
                  </a:lnTo>
                  <a:lnTo>
                    <a:pt x="1435100" y="833967"/>
                  </a:lnTo>
                  <a:lnTo>
                    <a:pt x="1435100" y="783167"/>
                  </a:lnTo>
                  <a:lnTo>
                    <a:pt x="1261533" y="783167"/>
                  </a:lnTo>
                  <a:lnTo>
                    <a:pt x="1261533" y="728133"/>
                  </a:lnTo>
                  <a:lnTo>
                    <a:pt x="1147233" y="728133"/>
                  </a:lnTo>
                  <a:lnTo>
                    <a:pt x="1147233" y="668867"/>
                  </a:lnTo>
                  <a:lnTo>
                    <a:pt x="897467" y="668867"/>
                  </a:lnTo>
                  <a:lnTo>
                    <a:pt x="893233" y="554567"/>
                  </a:lnTo>
                  <a:lnTo>
                    <a:pt x="800100" y="554567"/>
                  </a:lnTo>
                  <a:lnTo>
                    <a:pt x="800100" y="512233"/>
                  </a:lnTo>
                  <a:lnTo>
                    <a:pt x="613833" y="512233"/>
                  </a:lnTo>
                  <a:lnTo>
                    <a:pt x="613833" y="410633"/>
                  </a:lnTo>
                  <a:lnTo>
                    <a:pt x="554567" y="410633"/>
                  </a:lnTo>
                  <a:lnTo>
                    <a:pt x="554567" y="304800"/>
                  </a:lnTo>
                  <a:lnTo>
                    <a:pt x="512233" y="304800"/>
                  </a:lnTo>
                  <a:lnTo>
                    <a:pt x="512233" y="249767"/>
                  </a:lnTo>
                  <a:lnTo>
                    <a:pt x="385233" y="249767"/>
                  </a:lnTo>
                  <a:lnTo>
                    <a:pt x="385233" y="194733"/>
                  </a:lnTo>
                  <a:lnTo>
                    <a:pt x="143933" y="194733"/>
                  </a:lnTo>
                  <a:lnTo>
                    <a:pt x="150283" y="97367"/>
                  </a:lnTo>
                  <a:lnTo>
                    <a:pt x="45508" y="97366"/>
                  </a:lnTo>
                  <a:lnTo>
                    <a:pt x="42333"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326" name="Straight Connector 325">
              <a:extLst>
                <a:ext uri="{FF2B5EF4-FFF2-40B4-BE49-F238E27FC236}">
                  <a16:creationId xmlns:a16="http://schemas.microsoft.com/office/drawing/2014/main" id="{52F63341-86E1-B54A-10D2-C5610C74798E}"/>
                </a:ext>
              </a:extLst>
            </p:cNvPr>
            <p:cNvCxnSpPr>
              <a:cxnSpLocks/>
            </p:cNvCxnSpPr>
            <p:nvPr/>
          </p:nvCxnSpPr>
          <p:spPr bwMode="auto">
            <a:xfrm>
              <a:off x="3393979" y="3068637"/>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F77DC821-54FC-905E-A6AF-48CBE332BBDB}"/>
                </a:ext>
              </a:extLst>
            </p:cNvPr>
            <p:cNvCxnSpPr>
              <a:cxnSpLocks/>
            </p:cNvCxnSpPr>
            <p:nvPr/>
          </p:nvCxnSpPr>
          <p:spPr bwMode="auto">
            <a:xfrm>
              <a:off x="3774012" y="3239220"/>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D9EA6AED-11F5-01BC-25C2-49F9416EE901}"/>
                </a:ext>
              </a:extLst>
            </p:cNvPr>
            <p:cNvCxnSpPr>
              <a:cxnSpLocks/>
            </p:cNvCxnSpPr>
            <p:nvPr/>
          </p:nvCxnSpPr>
          <p:spPr bwMode="auto">
            <a:xfrm>
              <a:off x="4061558" y="3231741"/>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967A0075-CEE2-5D19-6418-4C51C83742AB}"/>
                </a:ext>
              </a:extLst>
            </p:cNvPr>
            <p:cNvCxnSpPr>
              <a:cxnSpLocks/>
            </p:cNvCxnSpPr>
            <p:nvPr/>
          </p:nvCxnSpPr>
          <p:spPr bwMode="auto">
            <a:xfrm>
              <a:off x="4037199" y="3231861"/>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D12290D1-63C7-051E-01A2-B1B446ECD04C}"/>
                </a:ext>
              </a:extLst>
            </p:cNvPr>
            <p:cNvCxnSpPr>
              <a:cxnSpLocks/>
            </p:cNvCxnSpPr>
            <p:nvPr/>
          </p:nvCxnSpPr>
          <p:spPr bwMode="auto">
            <a:xfrm>
              <a:off x="4237563" y="3297932"/>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C7A39B95-1047-B942-C3A0-35F113AF4D4C}"/>
                </a:ext>
              </a:extLst>
            </p:cNvPr>
            <p:cNvCxnSpPr>
              <a:cxnSpLocks/>
            </p:cNvCxnSpPr>
            <p:nvPr/>
          </p:nvCxnSpPr>
          <p:spPr bwMode="auto">
            <a:xfrm>
              <a:off x="2999652" y="2773561"/>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AE54D0B3-0E00-DF37-5465-E489D927B25D}"/>
                </a:ext>
              </a:extLst>
            </p:cNvPr>
            <p:cNvCxnSpPr>
              <a:cxnSpLocks/>
            </p:cNvCxnSpPr>
            <p:nvPr/>
          </p:nvCxnSpPr>
          <p:spPr bwMode="auto">
            <a:xfrm>
              <a:off x="4370913" y="3374953"/>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6A9F850A-1D6C-69B3-99E5-AC24C7F0DAF4}"/>
                </a:ext>
              </a:extLst>
            </p:cNvPr>
            <p:cNvCxnSpPr>
              <a:cxnSpLocks/>
            </p:cNvCxnSpPr>
            <p:nvPr/>
          </p:nvCxnSpPr>
          <p:spPr bwMode="auto">
            <a:xfrm>
              <a:off x="4339432" y="3374953"/>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40673A8C-A70E-D7B0-1953-FD28CB29CE99}"/>
                </a:ext>
              </a:extLst>
            </p:cNvPr>
            <p:cNvCxnSpPr>
              <a:cxnSpLocks/>
            </p:cNvCxnSpPr>
            <p:nvPr/>
          </p:nvCxnSpPr>
          <p:spPr bwMode="auto">
            <a:xfrm>
              <a:off x="4660688" y="3363840"/>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E70E85DA-AED1-6A3F-1FF4-12487EEA06F6}"/>
                </a:ext>
              </a:extLst>
            </p:cNvPr>
            <p:cNvCxnSpPr>
              <a:cxnSpLocks/>
            </p:cNvCxnSpPr>
            <p:nvPr/>
          </p:nvCxnSpPr>
          <p:spPr bwMode="auto">
            <a:xfrm>
              <a:off x="4897724" y="3459620"/>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EA9216D5-538B-434B-3AF8-5B1D61FBC345}"/>
                </a:ext>
              </a:extLst>
            </p:cNvPr>
            <p:cNvCxnSpPr>
              <a:cxnSpLocks/>
            </p:cNvCxnSpPr>
            <p:nvPr/>
          </p:nvCxnSpPr>
          <p:spPr bwMode="auto">
            <a:xfrm>
              <a:off x="5050623" y="3459620"/>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606A2CC7-48A5-59FE-B31C-858F984431F5}"/>
                </a:ext>
              </a:extLst>
            </p:cNvPr>
            <p:cNvCxnSpPr>
              <a:cxnSpLocks/>
            </p:cNvCxnSpPr>
            <p:nvPr/>
          </p:nvCxnSpPr>
          <p:spPr bwMode="auto">
            <a:xfrm>
              <a:off x="5540309" y="3459620"/>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5603CFA1-CA75-EE25-9E56-F9C955CEFF26}"/>
                </a:ext>
              </a:extLst>
            </p:cNvPr>
            <p:cNvCxnSpPr>
              <a:cxnSpLocks/>
            </p:cNvCxnSpPr>
            <p:nvPr/>
          </p:nvCxnSpPr>
          <p:spPr bwMode="auto">
            <a:xfrm>
              <a:off x="5588670" y="3459620"/>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68D8B292-81F1-0A46-995B-94BC926AE012}"/>
                </a:ext>
              </a:extLst>
            </p:cNvPr>
            <p:cNvCxnSpPr>
              <a:cxnSpLocks/>
            </p:cNvCxnSpPr>
            <p:nvPr/>
          </p:nvCxnSpPr>
          <p:spPr bwMode="auto">
            <a:xfrm>
              <a:off x="5696513" y="3459620"/>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2DC08FD7-EBD7-1688-4CF1-2F3846804AE5}"/>
                </a:ext>
              </a:extLst>
            </p:cNvPr>
            <p:cNvCxnSpPr>
              <a:cxnSpLocks/>
            </p:cNvCxnSpPr>
            <p:nvPr/>
          </p:nvCxnSpPr>
          <p:spPr bwMode="auto">
            <a:xfrm>
              <a:off x="5804356" y="3459620"/>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BD71C42B-46CF-FF97-B268-80289D9A5953}"/>
                </a:ext>
              </a:extLst>
            </p:cNvPr>
            <p:cNvCxnSpPr>
              <a:cxnSpLocks/>
            </p:cNvCxnSpPr>
            <p:nvPr/>
          </p:nvCxnSpPr>
          <p:spPr bwMode="auto">
            <a:xfrm>
              <a:off x="5856636" y="3459620"/>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73E6374C-CE3D-573C-E003-ED04FD5405AF}"/>
                </a:ext>
              </a:extLst>
            </p:cNvPr>
            <p:cNvCxnSpPr>
              <a:cxnSpLocks/>
            </p:cNvCxnSpPr>
            <p:nvPr/>
          </p:nvCxnSpPr>
          <p:spPr bwMode="auto">
            <a:xfrm rot="16200000">
              <a:off x="4917597" y="3459620"/>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3CBC03CC-31F9-1D71-FBE0-23BA14DD4AEB}"/>
                </a:ext>
              </a:extLst>
            </p:cNvPr>
            <p:cNvCxnSpPr>
              <a:cxnSpLocks/>
            </p:cNvCxnSpPr>
            <p:nvPr/>
          </p:nvCxnSpPr>
          <p:spPr bwMode="auto">
            <a:xfrm rot="16200000">
              <a:off x="4337284" y="3373587"/>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ADB50C5A-7BEC-9334-5074-FFA005406CEE}"/>
                </a:ext>
              </a:extLst>
            </p:cNvPr>
            <p:cNvCxnSpPr>
              <a:cxnSpLocks/>
            </p:cNvCxnSpPr>
            <p:nvPr/>
          </p:nvCxnSpPr>
          <p:spPr bwMode="auto">
            <a:xfrm>
              <a:off x="2063027" y="2464695"/>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CBD1D8C5-9BE9-F497-BD47-8E86FC7CA888}"/>
                </a:ext>
              </a:extLst>
            </p:cNvPr>
            <p:cNvCxnSpPr>
              <a:cxnSpLocks/>
            </p:cNvCxnSpPr>
            <p:nvPr/>
          </p:nvCxnSpPr>
          <p:spPr bwMode="auto">
            <a:xfrm>
              <a:off x="1875424" y="2397678"/>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1A09C331-213B-AA88-125A-71ED1B662EF7}"/>
                </a:ext>
              </a:extLst>
            </p:cNvPr>
            <p:cNvCxnSpPr>
              <a:cxnSpLocks/>
            </p:cNvCxnSpPr>
            <p:nvPr/>
          </p:nvCxnSpPr>
          <p:spPr bwMode="auto">
            <a:xfrm>
              <a:off x="1713221" y="2140161"/>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44B3C583-0E4F-8AB8-64D4-C0F6070B5F37}"/>
                </a:ext>
              </a:extLst>
            </p:cNvPr>
            <p:cNvCxnSpPr>
              <a:cxnSpLocks/>
            </p:cNvCxnSpPr>
            <p:nvPr/>
          </p:nvCxnSpPr>
          <p:spPr bwMode="auto">
            <a:xfrm>
              <a:off x="1565306" y="2086114"/>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E4481CCA-DFFB-35F3-AB97-86AE19478050}"/>
                </a:ext>
              </a:extLst>
            </p:cNvPr>
            <p:cNvCxnSpPr>
              <a:cxnSpLocks/>
            </p:cNvCxnSpPr>
            <p:nvPr/>
          </p:nvCxnSpPr>
          <p:spPr bwMode="auto">
            <a:xfrm>
              <a:off x="1452316" y="2086114"/>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7B653FDC-B437-432C-C0F3-DD567A04EF75}"/>
                </a:ext>
              </a:extLst>
            </p:cNvPr>
            <p:cNvCxnSpPr>
              <a:cxnSpLocks/>
            </p:cNvCxnSpPr>
            <p:nvPr/>
          </p:nvCxnSpPr>
          <p:spPr bwMode="auto">
            <a:xfrm>
              <a:off x="1408282" y="2079975"/>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830A6942-7BE5-259C-8214-BCD697692BDB}"/>
                </a:ext>
              </a:extLst>
            </p:cNvPr>
            <p:cNvCxnSpPr>
              <a:cxnSpLocks/>
            </p:cNvCxnSpPr>
            <p:nvPr/>
          </p:nvCxnSpPr>
          <p:spPr bwMode="auto">
            <a:xfrm>
              <a:off x="1340300" y="2000678"/>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2F7533F3-1FA9-CA90-C5D2-670AC5038391}"/>
                </a:ext>
              </a:extLst>
            </p:cNvPr>
            <p:cNvCxnSpPr>
              <a:cxnSpLocks/>
            </p:cNvCxnSpPr>
            <p:nvPr/>
          </p:nvCxnSpPr>
          <p:spPr bwMode="auto">
            <a:xfrm>
              <a:off x="1276800" y="1910191"/>
              <a:ext cx="0" cy="108094"/>
            </a:xfrm>
            <a:prstGeom prst="line">
              <a:avLst/>
            </a:prstGeom>
            <a:noFill/>
            <a:ln w="28575"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79572B38-70AB-FC30-4B61-74A57E03091E}"/>
                </a:ext>
              </a:extLst>
            </p:cNvPr>
            <p:cNvCxnSpPr>
              <a:cxnSpLocks/>
            </p:cNvCxnSpPr>
            <p:nvPr/>
          </p:nvCxnSpPr>
          <p:spPr bwMode="auto">
            <a:xfrm>
              <a:off x="1255564" y="1910191"/>
              <a:ext cx="0" cy="108094"/>
            </a:xfrm>
            <a:prstGeom prst="line">
              <a:avLst/>
            </a:prstGeom>
            <a:noFill/>
            <a:ln w="28575" cap="flat" cmpd="sng" algn="ctr">
              <a:solidFill>
                <a:schemeClr val="accent1"/>
              </a:solidFill>
              <a:prstDash val="solid"/>
              <a:round/>
              <a:headEnd type="none" w="med" len="med"/>
              <a:tailEnd type="none" w="med" len="med"/>
            </a:ln>
            <a:effectLst/>
          </p:spPr>
        </p:cxnSp>
      </p:grpSp>
      <p:sp>
        <p:nvSpPr>
          <p:cNvPr id="5" name="TextBox 4">
            <a:extLst>
              <a:ext uri="{FF2B5EF4-FFF2-40B4-BE49-F238E27FC236}">
                <a16:creationId xmlns:a16="http://schemas.microsoft.com/office/drawing/2014/main" id="{2B935094-CEE0-0F46-A3D1-64DD2F5B1DBF}"/>
              </a:ext>
            </a:extLst>
          </p:cNvPr>
          <p:cNvSpPr txBox="1"/>
          <p:nvPr/>
        </p:nvSpPr>
        <p:spPr bwMode="auto">
          <a:xfrm>
            <a:off x="1101963" y="5887412"/>
            <a:ext cx="31438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*High-risk = t(4;14), t(14;16) or del(17p).</a:t>
            </a:r>
          </a:p>
        </p:txBody>
      </p:sp>
      <p:sp>
        <p:nvSpPr>
          <p:cNvPr id="3" name="Text Box 15">
            <a:extLst>
              <a:ext uri="{FF2B5EF4-FFF2-40B4-BE49-F238E27FC236}">
                <a16:creationId xmlns:a16="http://schemas.microsoft.com/office/drawing/2014/main" id="{53DF41EC-4033-E460-8953-6E540509B4F1}"/>
              </a:ext>
            </a:extLst>
          </p:cNvPr>
          <p:cNvSpPr txBox="1">
            <a:spLocks noChangeArrowheads="1"/>
          </p:cNvSpPr>
          <p:nvPr/>
        </p:nvSpPr>
        <p:spPr bwMode="auto">
          <a:xfrm>
            <a:off x="422178"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Richardson. NEJM. 2022;387:132.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783488427"/>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365A34-2FB6-4F42-AC3A-451851440578}"/>
              </a:ext>
            </a:extLst>
          </p:cNvPr>
          <p:cNvSpPr>
            <a:spLocks noGrp="1"/>
          </p:cNvSpPr>
          <p:nvPr>
            <p:ph type="title"/>
          </p:nvPr>
        </p:nvSpPr>
        <p:spPr/>
        <p:txBody>
          <a:bodyPr/>
          <a:lstStyle/>
          <a:p>
            <a:r>
              <a:rPr lang="en-US" dirty="0"/>
              <a:t>DETERMINATION: Quality of Life Metrics</a:t>
            </a:r>
          </a:p>
        </p:txBody>
      </p:sp>
      <p:cxnSp>
        <p:nvCxnSpPr>
          <p:cNvPr id="6" name="Straight Connector 5">
            <a:extLst>
              <a:ext uri="{FF2B5EF4-FFF2-40B4-BE49-F238E27FC236}">
                <a16:creationId xmlns:a16="http://schemas.microsoft.com/office/drawing/2014/main" id="{297B3F4F-E162-D829-CBC1-CA7A2D240127}"/>
              </a:ext>
            </a:extLst>
          </p:cNvPr>
          <p:cNvCxnSpPr>
            <a:cxnSpLocks/>
          </p:cNvCxnSpPr>
          <p:nvPr/>
        </p:nvCxnSpPr>
        <p:spPr bwMode="auto">
          <a:xfrm>
            <a:off x="1818968" y="5270090"/>
            <a:ext cx="9124335"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B64311FF-B38E-8FE9-3910-316406715961}"/>
              </a:ext>
            </a:extLst>
          </p:cNvPr>
          <p:cNvCxnSpPr>
            <a:cxnSpLocks/>
          </p:cNvCxnSpPr>
          <p:nvPr/>
        </p:nvCxnSpPr>
        <p:spPr bwMode="auto">
          <a:xfrm flipV="1">
            <a:off x="1828800" y="1710813"/>
            <a:ext cx="0" cy="356911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D98FFE3E-AF38-1FB1-9E0E-D17FBEA5F9A2}"/>
              </a:ext>
            </a:extLst>
          </p:cNvPr>
          <p:cNvCxnSpPr>
            <a:cxnSpLocks/>
          </p:cNvCxnSpPr>
          <p:nvPr/>
        </p:nvCxnSpPr>
        <p:spPr bwMode="auto">
          <a:xfrm flipH="1">
            <a:off x="1759974" y="172064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07EB7324-05E1-E722-2C94-F7DCF7CD1ED0}"/>
              </a:ext>
            </a:extLst>
          </p:cNvPr>
          <p:cNvCxnSpPr>
            <a:cxnSpLocks/>
          </p:cNvCxnSpPr>
          <p:nvPr/>
        </p:nvCxnSpPr>
        <p:spPr bwMode="auto">
          <a:xfrm flipH="1">
            <a:off x="1759974" y="243053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FA1EA0C9-D653-B371-E2DA-541ADA023FEE}"/>
              </a:ext>
            </a:extLst>
          </p:cNvPr>
          <p:cNvCxnSpPr>
            <a:cxnSpLocks/>
          </p:cNvCxnSpPr>
          <p:nvPr/>
        </p:nvCxnSpPr>
        <p:spPr bwMode="auto">
          <a:xfrm flipH="1">
            <a:off x="1759974" y="314042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5112472D-6C2E-AB0A-7964-02879ACCF25C}"/>
              </a:ext>
            </a:extLst>
          </p:cNvPr>
          <p:cNvCxnSpPr>
            <a:cxnSpLocks/>
          </p:cNvCxnSpPr>
          <p:nvPr/>
        </p:nvCxnSpPr>
        <p:spPr bwMode="auto">
          <a:xfrm flipH="1">
            <a:off x="1759974" y="385031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79A8C688-0282-17E0-E577-3468055836A3}"/>
              </a:ext>
            </a:extLst>
          </p:cNvPr>
          <p:cNvCxnSpPr>
            <a:cxnSpLocks/>
          </p:cNvCxnSpPr>
          <p:nvPr/>
        </p:nvCxnSpPr>
        <p:spPr bwMode="auto">
          <a:xfrm flipH="1">
            <a:off x="1759974" y="456020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B698092E-3941-E556-ADAA-ADBD4BE962F7}"/>
              </a:ext>
            </a:extLst>
          </p:cNvPr>
          <p:cNvCxnSpPr>
            <a:cxnSpLocks/>
          </p:cNvCxnSpPr>
          <p:nvPr/>
        </p:nvCxnSpPr>
        <p:spPr bwMode="auto">
          <a:xfrm flipH="1">
            <a:off x="1759974" y="527009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AC939F1F-EA6D-0CF5-2270-B782A4D543E0}"/>
              </a:ext>
            </a:extLst>
          </p:cNvPr>
          <p:cNvCxnSpPr>
            <a:cxnSpLocks/>
          </p:cNvCxnSpPr>
          <p:nvPr/>
        </p:nvCxnSpPr>
        <p:spPr bwMode="auto">
          <a:xfrm>
            <a:off x="1828800" y="52700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DED7901C-0EFB-E5E4-CC89-CCD13D6B80A8}"/>
              </a:ext>
            </a:extLst>
          </p:cNvPr>
          <p:cNvCxnSpPr>
            <a:cxnSpLocks/>
          </p:cNvCxnSpPr>
          <p:nvPr/>
        </p:nvCxnSpPr>
        <p:spPr bwMode="auto">
          <a:xfrm>
            <a:off x="2965655" y="52700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02C41A60-0FE3-FB09-9602-28B352C23331}"/>
              </a:ext>
            </a:extLst>
          </p:cNvPr>
          <p:cNvCxnSpPr>
            <a:cxnSpLocks/>
          </p:cNvCxnSpPr>
          <p:nvPr/>
        </p:nvCxnSpPr>
        <p:spPr bwMode="auto">
          <a:xfrm>
            <a:off x="4102510" y="52700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5E380AC4-B0AB-051C-ADC7-7DA5A8F4C1A5}"/>
              </a:ext>
            </a:extLst>
          </p:cNvPr>
          <p:cNvCxnSpPr>
            <a:cxnSpLocks/>
          </p:cNvCxnSpPr>
          <p:nvPr/>
        </p:nvCxnSpPr>
        <p:spPr bwMode="auto">
          <a:xfrm>
            <a:off x="5239365" y="52700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FBBA9E1-5BBF-2BDE-6D1B-4309848DD344}"/>
              </a:ext>
            </a:extLst>
          </p:cNvPr>
          <p:cNvCxnSpPr>
            <a:cxnSpLocks/>
          </p:cNvCxnSpPr>
          <p:nvPr/>
        </p:nvCxnSpPr>
        <p:spPr bwMode="auto">
          <a:xfrm>
            <a:off x="6376220" y="52700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C2EC6145-8EB9-F26D-B213-861B872BBA6C}"/>
              </a:ext>
            </a:extLst>
          </p:cNvPr>
          <p:cNvCxnSpPr>
            <a:cxnSpLocks/>
          </p:cNvCxnSpPr>
          <p:nvPr/>
        </p:nvCxnSpPr>
        <p:spPr bwMode="auto">
          <a:xfrm>
            <a:off x="7513075" y="52700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CCCE6B7D-7A0F-9673-9BD5-A062277280C3}"/>
              </a:ext>
            </a:extLst>
          </p:cNvPr>
          <p:cNvCxnSpPr>
            <a:cxnSpLocks/>
          </p:cNvCxnSpPr>
          <p:nvPr/>
        </p:nvCxnSpPr>
        <p:spPr bwMode="auto">
          <a:xfrm>
            <a:off x="8649930" y="52700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56904FA9-9867-EC77-53DD-2967CB8DB06C}"/>
              </a:ext>
            </a:extLst>
          </p:cNvPr>
          <p:cNvCxnSpPr>
            <a:cxnSpLocks/>
          </p:cNvCxnSpPr>
          <p:nvPr/>
        </p:nvCxnSpPr>
        <p:spPr bwMode="auto">
          <a:xfrm>
            <a:off x="9786785" y="527009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7B2F2576-D741-4101-624F-EC0BE8ECEE71}"/>
              </a:ext>
            </a:extLst>
          </p:cNvPr>
          <p:cNvCxnSpPr>
            <a:cxnSpLocks/>
          </p:cNvCxnSpPr>
          <p:nvPr/>
        </p:nvCxnSpPr>
        <p:spPr bwMode="auto">
          <a:xfrm>
            <a:off x="10923639" y="5270090"/>
            <a:ext cx="0" cy="64008"/>
          </a:xfrm>
          <a:prstGeom prst="line">
            <a:avLst/>
          </a:prstGeom>
          <a:noFill/>
          <a:ln w="28575" cap="flat" cmpd="sng" algn="ctr">
            <a:solidFill>
              <a:schemeClr val="bg1"/>
            </a:solidFill>
            <a:prstDash val="solid"/>
            <a:round/>
            <a:headEnd type="none" w="med" len="med"/>
            <a:tailEnd type="none" w="med" len="med"/>
          </a:ln>
          <a:effectLst/>
        </p:spPr>
      </p:cxnSp>
      <p:sp>
        <p:nvSpPr>
          <p:cNvPr id="27" name="TextBox 26">
            <a:extLst>
              <a:ext uri="{FF2B5EF4-FFF2-40B4-BE49-F238E27FC236}">
                <a16:creationId xmlns:a16="http://schemas.microsoft.com/office/drawing/2014/main" id="{2AB5E99A-E344-4DAB-1B39-A55E2CEF932B}"/>
              </a:ext>
            </a:extLst>
          </p:cNvPr>
          <p:cNvSpPr txBox="1"/>
          <p:nvPr/>
        </p:nvSpPr>
        <p:spPr bwMode="auto">
          <a:xfrm>
            <a:off x="1818968" y="5334000"/>
            <a:ext cx="11405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Baseline</a:t>
            </a:r>
          </a:p>
        </p:txBody>
      </p:sp>
      <p:sp>
        <p:nvSpPr>
          <p:cNvPr id="28" name="TextBox 27">
            <a:extLst>
              <a:ext uri="{FF2B5EF4-FFF2-40B4-BE49-F238E27FC236}">
                <a16:creationId xmlns:a16="http://schemas.microsoft.com/office/drawing/2014/main" id="{A3F03E39-F731-8707-2205-0E39EC4C2039}"/>
              </a:ext>
            </a:extLst>
          </p:cNvPr>
          <p:cNvSpPr txBox="1"/>
          <p:nvPr/>
        </p:nvSpPr>
        <p:spPr bwMode="auto">
          <a:xfrm>
            <a:off x="2960212" y="5334000"/>
            <a:ext cx="11405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Cycle 2</a:t>
            </a:r>
          </a:p>
        </p:txBody>
      </p:sp>
      <p:sp>
        <p:nvSpPr>
          <p:cNvPr id="29" name="TextBox 28">
            <a:extLst>
              <a:ext uri="{FF2B5EF4-FFF2-40B4-BE49-F238E27FC236}">
                <a16:creationId xmlns:a16="http://schemas.microsoft.com/office/drawing/2014/main" id="{50DBDA1D-E56B-EE74-8233-0E5A87253E73}"/>
              </a:ext>
            </a:extLst>
          </p:cNvPr>
          <p:cNvSpPr txBox="1"/>
          <p:nvPr/>
        </p:nvSpPr>
        <p:spPr bwMode="auto">
          <a:xfrm>
            <a:off x="4062127" y="5334000"/>
            <a:ext cx="1257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Pre- Mobilization</a:t>
            </a:r>
          </a:p>
        </p:txBody>
      </p:sp>
      <p:sp>
        <p:nvSpPr>
          <p:cNvPr id="30" name="TextBox 29">
            <a:extLst>
              <a:ext uri="{FF2B5EF4-FFF2-40B4-BE49-F238E27FC236}">
                <a16:creationId xmlns:a16="http://schemas.microsoft.com/office/drawing/2014/main" id="{E835ED36-0944-D4C6-E38A-AF33ED08CECE}"/>
              </a:ext>
            </a:extLst>
          </p:cNvPr>
          <p:cNvSpPr txBox="1"/>
          <p:nvPr/>
        </p:nvSpPr>
        <p:spPr bwMode="auto">
          <a:xfrm>
            <a:off x="5144378" y="5334000"/>
            <a:ext cx="13154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RVd </a:t>
            </a:r>
            <a:r>
              <a:rPr lang="en-US" sz="1400" b="1" dirty="0">
                <a:solidFill>
                  <a:srgbClr val="000000"/>
                </a:solidFill>
                <a:latin typeface="Calibri" panose="020F0502020204030204" pitchFamily="34" charset="0"/>
                <a:cs typeface="Arial" panose="020B0604020202020204" pitchFamily="34" charset="0"/>
              </a:rPr>
              <a:t>C</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ycle 5/</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Post ASCT</a:t>
            </a:r>
          </a:p>
        </p:txBody>
      </p:sp>
      <p:sp>
        <p:nvSpPr>
          <p:cNvPr id="31" name="TextBox 30">
            <a:extLst>
              <a:ext uri="{FF2B5EF4-FFF2-40B4-BE49-F238E27FC236}">
                <a16:creationId xmlns:a16="http://schemas.microsoft.com/office/drawing/2014/main" id="{93E72DF7-C944-6D5D-4A00-BAD115E4B192}"/>
              </a:ext>
            </a:extLst>
          </p:cNvPr>
          <p:cNvSpPr txBox="1"/>
          <p:nvPr/>
        </p:nvSpPr>
        <p:spPr bwMode="auto">
          <a:xfrm>
            <a:off x="6265957" y="5334000"/>
            <a:ext cx="13737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RVd Cycle 8/</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RVd Cycle 5</a:t>
            </a:r>
          </a:p>
        </p:txBody>
      </p:sp>
      <p:sp>
        <p:nvSpPr>
          <p:cNvPr id="32" name="TextBox 31">
            <a:extLst>
              <a:ext uri="{FF2B5EF4-FFF2-40B4-BE49-F238E27FC236}">
                <a16:creationId xmlns:a16="http://schemas.microsoft.com/office/drawing/2014/main" id="{39ABAB82-B8D5-B9AB-DCDD-542331F296FC}"/>
              </a:ext>
            </a:extLst>
          </p:cNvPr>
          <p:cNvSpPr txBox="1"/>
          <p:nvPr/>
        </p:nvSpPr>
        <p:spPr bwMode="auto">
          <a:xfrm>
            <a:off x="7495690" y="5334000"/>
            <a:ext cx="118619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Maintenance</a:t>
            </a:r>
          </a:p>
        </p:txBody>
      </p:sp>
      <p:sp>
        <p:nvSpPr>
          <p:cNvPr id="33" name="TextBox 32">
            <a:extLst>
              <a:ext uri="{FF2B5EF4-FFF2-40B4-BE49-F238E27FC236}">
                <a16:creationId xmlns:a16="http://schemas.microsoft.com/office/drawing/2014/main" id="{F40F69D8-1ECF-0D13-964C-6F73D3E7B453}"/>
              </a:ext>
            </a:extLst>
          </p:cNvPr>
          <p:cNvSpPr txBox="1"/>
          <p:nvPr/>
        </p:nvSpPr>
        <p:spPr bwMode="auto">
          <a:xfrm>
            <a:off x="8666432" y="5334000"/>
            <a:ext cx="11405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 Yr</a:t>
            </a:r>
          </a:p>
        </p:txBody>
      </p:sp>
      <p:sp>
        <p:nvSpPr>
          <p:cNvPr id="34" name="TextBox 33">
            <a:extLst>
              <a:ext uri="{FF2B5EF4-FFF2-40B4-BE49-F238E27FC236}">
                <a16:creationId xmlns:a16="http://schemas.microsoft.com/office/drawing/2014/main" id="{7323F79F-DB30-2724-5999-94E00AA79A6C}"/>
              </a:ext>
            </a:extLst>
          </p:cNvPr>
          <p:cNvSpPr txBox="1"/>
          <p:nvPr/>
        </p:nvSpPr>
        <p:spPr bwMode="auto">
          <a:xfrm>
            <a:off x="9807678" y="5334000"/>
            <a:ext cx="11405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 Yr</a:t>
            </a:r>
          </a:p>
        </p:txBody>
      </p:sp>
      <p:sp>
        <p:nvSpPr>
          <p:cNvPr id="35" name="TextBox 34">
            <a:extLst>
              <a:ext uri="{FF2B5EF4-FFF2-40B4-BE49-F238E27FC236}">
                <a16:creationId xmlns:a16="http://schemas.microsoft.com/office/drawing/2014/main" id="{E12AE974-3D63-44CC-12B5-A436B40720EF}"/>
              </a:ext>
            </a:extLst>
          </p:cNvPr>
          <p:cNvSpPr txBox="1"/>
          <p:nvPr/>
        </p:nvSpPr>
        <p:spPr bwMode="auto">
          <a:xfrm rot="16200000">
            <a:off x="-588969" y="3289837"/>
            <a:ext cx="36416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Mean Global Health Status Score</a:t>
            </a:r>
          </a:p>
        </p:txBody>
      </p:sp>
      <p:sp>
        <p:nvSpPr>
          <p:cNvPr id="36" name="TextBox 35">
            <a:extLst>
              <a:ext uri="{FF2B5EF4-FFF2-40B4-BE49-F238E27FC236}">
                <a16:creationId xmlns:a16="http://schemas.microsoft.com/office/drawing/2014/main" id="{22CF1BE4-1469-D396-686D-B228CFD37958}"/>
              </a:ext>
            </a:extLst>
          </p:cNvPr>
          <p:cNvSpPr txBox="1"/>
          <p:nvPr/>
        </p:nvSpPr>
        <p:spPr bwMode="auto">
          <a:xfrm>
            <a:off x="1229031" y="1533833"/>
            <a:ext cx="5899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8" name="TextBox 37">
            <a:extLst>
              <a:ext uri="{FF2B5EF4-FFF2-40B4-BE49-F238E27FC236}">
                <a16:creationId xmlns:a16="http://schemas.microsoft.com/office/drawing/2014/main" id="{972FEB3F-1043-8E56-ED6B-D32CC5AC7470}"/>
              </a:ext>
            </a:extLst>
          </p:cNvPr>
          <p:cNvSpPr txBox="1"/>
          <p:nvPr/>
        </p:nvSpPr>
        <p:spPr bwMode="auto">
          <a:xfrm>
            <a:off x="1229031" y="2239789"/>
            <a:ext cx="5899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40" name="TextBox 39">
            <a:extLst>
              <a:ext uri="{FF2B5EF4-FFF2-40B4-BE49-F238E27FC236}">
                <a16:creationId xmlns:a16="http://schemas.microsoft.com/office/drawing/2014/main" id="{7E46876D-882D-720B-C27B-BA2F8C5F6965}"/>
              </a:ext>
            </a:extLst>
          </p:cNvPr>
          <p:cNvSpPr txBox="1"/>
          <p:nvPr/>
        </p:nvSpPr>
        <p:spPr bwMode="auto">
          <a:xfrm>
            <a:off x="1229031" y="2945745"/>
            <a:ext cx="5899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2" name="TextBox 41">
            <a:extLst>
              <a:ext uri="{FF2B5EF4-FFF2-40B4-BE49-F238E27FC236}">
                <a16:creationId xmlns:a16="http://schemas.microsoft.com/office/drawing/2014/main" id="{CA8CDF5B-EDEF-9732-4998-6F315A147B6A}"/>
              </a:ext>
            </a:extLst>
          </p:cNvPr>
          <p:cNvSpPr txBox="1"/>
          <p:nvPr/>
        </p:nvSpPr>
        <p:spPr bwMode="auto">
          <a:xfrm>
            <a:off x="1229031" y="3651701"/>
            <a:ext cx="5899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4" name="TextBox 43">
            <a:extLst>
              <a:ext uri="{FF2B5EF4-FFF2-40B4-BE49-F238E27FC236}">
                <a16:creationId xmlns:a16="http://schemas.microsoft.com/office/drawing/2014/main" id="{8DCBD347-6096-3345-E39E-11D5977ED679}"/>
              </a:ext>
            </a:extLst>
          </p:cNvPr>
          <p:cNvSpPr txBox="1"/>
          <p:nvPr/>
        </p:nvSpPr>
        <p:spPr bwMode="auto">
          <a:xfrm>
            <a:off x="1229031" y="4357657"/>
            <a:ext cx="5899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6" name="TextBox 45">
            <a:extLst>
              <a:ext uri="{FF2B5EF4-FFF2-40B4-BE49-F238E27FC236}">
                <a16:creationId xmlns:a16="http://schemas.microsoft.com/office/drawing/2014/main" id="{03FE8B34-3930-0970-F174-4263016352EE}"/>
              </a:ext>
            </a:extLst>
          </p:cNvPr>
          <p:cNvSpPr txBox="1"/>
          <p:nvPr/>
        </p:nvSpPr>
        <p:spPr bwMode="auto">
          <a:xfrm>
            <a:off x="1229031" y="5063614"/>
            <a:ext cx="5899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7" name="TextBox 46">
            <a:extLst>
              <a:ext uri="{FF2B5EF4-FFF2-40B4-BE49-F238E27FC236}">
                <a16:creationId xmlns:a16="http://schemas.microsoft.com/office/drawing/2014/main" id="{374B3BD5-3934-72A1-A847-69430902E360}"/>
              </a:ext>
            </a:extLst>
          </p:cNvPr>
          <p:cNvSpPr txBox="1"/>
          <p:nvPr/>
        </p:nvSpPr>
        <p:spPr bwMode="auto">
          <a:xfrm>
            <a:off x="8440993" y="1638300"/>
            <a:ext cx="1204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RVd</a:t>
            </a:r>
            <a:r>
              <a:rPr lang="en-US" dirty="0">
                <a:solidFill>
                  <a:srgbClr val="000000"/>
                </a:solidFill>
                <a:latin typeface="Calibri" panose="020F0502020204030204" pitchFamily="34" charset="0"/>
                <a:cs typeface="Arial" panose="020B0604020202020204" pitchFamily="34" charset="0"/>
              </a:rPr>
              <a:t> </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alone</a:t>
            </a:r>
          </a:p>
        </p:txBody>
      </p:sp>
      <p:sp>
        <p:nvSpPr>
          <p:cNvPr id="48" name="TextBox 47">
            <a:extLst>
              <a:ext uri="{FF2B5EF4-FFF2-40B4-BE49-F238E27FC236}">
                <a16:creationId xmlns:a16="http://schemas.microsoft.com/office/drawing/2014/main" id="{987ED45F-F62D-C249-7215-828E965F9186}"/>
              </a:ext>
            </a:extLst>
          </p:cNvPr>
          <p:cNvSpPr txBox="1"/>
          <p:nvPr/>
        </p:nvSpPr>
        <p:spPr bwMode="auto">
          <a:xfrm>
            <a:off x="10301747" y="1638300"/>
            <a:ext cx="120445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RVd + ASCT</a:t>
            </a:r>
          </a:p>
        </p:txBody>
      </p:sp>
      <p:cxnSp>
        <p:nvCxnSpPr>
          <p:cNvPr id="50" name="Straight Connector 49">
            <a:extLst>
              <a:ext uri="{FF2B5EF4-FFF2-40B4-BE49-F238E27FC236}">
                <a16:creationId xmlns:a16="http://schemas.microsoft.com/office/drawing/2014/main" id="{9883745A-A079-7808-1851-C1BEDB3971C1}"/>
              </a:ext>
            </a:extLst>
          </p:cNvPr>
          <p:cNvCxnSpPr>
            <a:cxnSpLocks/>
          </p:cNvCxnSpPr>
          <p:nvPr/>
        </p:nvCxnSpPr>
        <p:spPr bwMode="auto">
          <a:xfrm flipH="1">
            <a:off x="8121446" y="1842630"/>
            <a:ext cx="319547" cy="0"/>
          </a:xfrm>
          <a:prstGeom prst="line">
            <a:avLst/>
          </a:prstGeom>
          <a:noFill/>
          <a:ln w="28575" cap="flat" cmpd="sng" algn="ctr">
            <a:solidFill>
              <a:schemeClr val="accent3"/>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8EB34F54-04A7-3524-663E-21BF4738E38D}"/>
              </a:ext>
            </a:extLst>
          </p:cNvPr>
          <p:cNvCxnSpPr>
            <a:cxnSpLocks/>
          </p:cNvCxnSpPr>
          <p:nvPr/>
        </p:nvCxnSpPr>
        <p:spPr bwMode="auto">
          <a:xfrm flipH="1">
            <a:off x="9984658" y="1847546"/>
            <a:ext cx="319547" cy="0"/>
          </a:xfrm>
          <a:prstGeom prst="line">
            <a:avLst/>
          </a:prstGeom>
          <a:noFill/>
          <a:ln w="28575" cap="flat" cmpd="sng" algn="ctr">
            <a:solidFill>
              <a:schemeClr val="accent1"/>
            </a:solidFill>
            <a:prstDash val="solid"/>
            <a:round/>
            <a:headEnd type="none" w="med" len="med"/>
            <a:tailEnd type="none" w="med" len="med"/>
          </a:ln>
          <a:effectLst/>
        </p:spPr>
      </p:cxnSp>
      <p:sp>
        <p:nvSpPr>
          <p:cNvPr id="52" name="Oval 51">
            <a:extLst>
              <a:ext uri="{FF2B5EF4-FFF2-40B4-BE49-F238E27FC236}">
                <a16:creationId xmlns:a16="http://schemas.microsoft.com/office/drawing/2014/main" id="{30A12550-02A9-57A7-8904-5350FDF9AF1D}"/>
              </a:ext>
            </a:extLst>
          </p:cNvPr>
          <p:cNvSpPr/>
          <p:nvPr/>
        </p:nvSpPr>
        <p:spPr bwMode="auto">
          <a:xfrm>
            <a:off x="8209936" y="1779639"/>
            <a:ext cx="127819" cy="127819"/>
          </a:xfrm>
          <a:prstGeom prst="ellipse">
            <a:avLst/>
          </a:prstGeom>
          <a:solidFill>
            <a:schemeClr val="accent3"/>
          </a:solidFill>
          <a:ln w="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 name="Oval 52">
            <a:extLst>
              <a:ext uri="{FF2B5EF4-FFF2-40B4-BE49-F238E27FC236}">
                <a16:creationId xmlns:a16="http://schemas.microsoft.com/office/drawing/2014/main" id="{6CABC453-6D14-F750-8A15-17F639CC9D21}"/>
              </a:ext>
            </a:extLst>
          </p:cNvPr>
          <p:cNvSpPr/>
          <p:nvPr/>
        </p:nvSpPr>
        <p:spPr bwMode="auto">
          <a:xfrm>
            <a:off x="10082980" y="1779639"/>
            <a:ext cx="127819" cy="127819"/>
          </a:xfrm>
          <a:prstGeom prst="ellipse">
            <a:avLst/>
          </a:prstGeom>
          <a:solidFill>
            <a:schemeClr val="accent1"/>
          </a:solidFill>
          <a:ln w="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TextBox 53">
            <a:extLst>
              <a:ext uri="{FF2B5EF4-FFF2-40B4-BE49-F238E27FC236}">
                <a16:creationId xmlns:a16="http://schemas.microsoft.com/office/drawing/2014/main" id="{8C4D2DA7-CB28-2BCA-2C97-8604D6CD0F41}"/>
              </a:ext>
            </a:extLst>
          </p:cNvPr>
          <p:cNvSpPr txBox="1"/>
          <p:nvPr/>
        </p:nvSpPr>
        <p:spPr bwMode="auto">
          <a:xfrm>
            <a:off x="1671483" y="1360702"/>
            <a:ext cx="894735"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500"/>
              </a:spcBef>
              <a:spcAft>
                <a:spcPct val="0"/>
              </a:spcAft>
              <a:buClrTx/>
              <a:buSzTx/>
              <a:buFontTx/>
              <a:buNone/>
              <a:tabLst/>
              <a:defRPr/>
            </a:pPr>
            <a:r>
              <a:rPr kumimoji="0" lang="en-US" sz="16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Better</a:t>
            </a:r>
            <a:br>
              <a:rPr kumimoji="0" lang="en-US" sz="16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QoL</a:t>
            </a:r>
          </a:p>
        </p:txBody>
      </p:sp>
      <p:cxnSp>
        <p:nvCxnSpPr>
          <p:cNvPr id="56" name="Straight Arrow Connector 55">
            <a:extLst>
              <a:ext uri="{FF2B5EF4-FFF2-40B4-BE49-F238E27FC236}">
                <a16:creationId xmlns:a16="http://schemas.microsoft.com/office/drawing/2014/main" id="{EB8C1CAB-7789-F395-C7E2-A2392FE266F8}"/>
              </a:ext>
            </a:extLst>
          </p:cNvPr>
          <p:cNvCxnSpPr>
            <a:cxnSpLocks/>
          </p:cNvCxnSpPr>
          <p:nvPr/>
        </p:nvCxnSpPr>
        <p:spPr bwMode="auto">
          <a:xfrm flipV="1">
            <a:off x="2104103" y="1896233"/>
            <a:ext cx="0" cy="1027652"/>
          </a:xfrm>
          <a:prstGeom prst="straightConnector1">
            <a:avLst/>
          </a:prstGeom>
          <a:noFill/>
          <a:ln w="28575" cap="flat" cmpd="sng" algn="ctr">
            <a:solidFill>
              <a:schemeClr val="accent4"/>
            </a:solidFill>
            <a:prstDash val="solid"/>
            <a:round/>
            <a:headEnd type="none" w="med" len="med"/>
            <a:tailEnd type="triangle"/>
          </a:ln>
          <a:effectLst/>
        </p:spPr>
      </p:cxnSp>
      <p:sp>
        <p:nvSpPr>
          <p:cNvPr id="57" name="TextBox 56">
            <a:extLst>
              <a:ext uri="{FF2B5EF4-FFF2-40B4-BE49-F238E27FC236}">
                <a16:creationId xmlns:a16="http://schemas.microsoft.com/office/drawing/2014/main" id="{21167C99-76ED-806B-0171-0EDC6116224E}"/>
              </a:ext>
            </a:extLst>
          </p:cNvPr>
          <p:cNvSpPr txBox="1"/>
          <p:nvPr/>
        </p:nvSpPr>
        <p:spPr bwMode="auto">
          <a:xfrm>
            <a:off x="329763" y="5701464"/>
            <a:ext cx="155803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RVd</a:t>
            </a:r>
            <a:r>
              <a:rPr lang="en-US" sz="1400" dirty="0">
                <a:solidFill>
                  <a:srgbClr val="E1471D"/>
                </a:solidFill>
                <a:latin typeface="Calibri" panose="020F0502020204030204" pitchFamily="34" charset="0"/>
                <a:cs typeface="Arial" panose="020B0604020202020204" pitchFamily="34" charset="0"/>
              </a:rPr>
              <a:t> </a:t>
            </a: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alone</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RVd + ASCT</a:t>
            </a:r>
          </a:p>
        </p:txBody>
      </p:sp>
      <p:sp>
        <p:nvSpPr>
          <p:cNvPr id="58" name="TextBox 57">
            <a:extLst>
              <a:ext uri="{FF2B5EF4-FFF2-40B4-BE49-F238E27FC236}">
                <a16:creationId xmlns:a16="http://schemas.microsoft.com/office/drawing/2014/main" id="{389A1F5C-168D-DCE0-1681-4CD5F1447475}"/>
              </a:ext>
            </a:extLst>
          </p:cNvPr>
          <p:cNvSpPr txBox="1"/>
          <p:nvPr/>
        </p:nvSpPr>
        <p:spPr bwMode="auto">
          <a:xfrm>
            <a:off x="2109020" y="5916908"/>
            <a:ext cx="5456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322</a:t>
            </a:r>
          </a:p>
        </p:txBody>
      </p:sp>
      <p:sp>
        <p:nvSpPr>
          <p:cNvPr id="59" name="TextBox 58">
            <a:extLst>
              <a:ext uri="{FF2B5EF4-FFF2-40B4-BE49-F238E27FC236}">
                <a16:creationId xmlns:a16="http://schemas.microsoft.com/office/drawing/2014/main" id="{70ECA708-3E96-CFB4-4B03-0C2C9C2A8ABA}"/>
              </a:ext>
            </a:extLst>
          </p:cNvPr>
          <p:cNvSpPr txBox="1"/>
          <p:nvPr/>
        </p:nvSpPr>
        <p:spPr bwMode="auto">
          <a:xfrm>
            <a:off x="3251669" y="5916908"/>
            <a:ext cx="5456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258</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282</a:t>
            </a:r>
          </a:p>
        </p:txBody>
      </p:sp>
      <p:sp>
        <p:nvSpPr>
          <p:cNvPr id="60" name="TextBox 59">
            <a:extLst>
              <a:ext uri="{FF2B5EF4-FFF2-40B4-BE49-F238E27FC236}">
                <a16:creationId xmlns:a16="http://schemas.microsoft.com/office/drawing/2014/main" id="{B5EC01E1-ABFD-F17D-A7CA-C7E868ACFC77}"/>
              </a:ext>
            </a:extLst>
          </p:cNvPr>
          <p:cNvSpPr txBox="1"/>
          <p:nvPr/>
        </p:nvSpPr>
        <p:spPr bwMode="auto">
          <a:xfrm>
            <a:off x="4394318" y="5916908"/>
            <a:ext cx="5456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235</a:t>
            </a:r>
          </a:p>
        </p:txBody>
      </p:sp>
      <p:sp>
        <p:nvSpPr>
          <p:cNvPr id="61" name="TextBox 60">
            <a:extLst>
              <a:ext uri="{FF2B5EF4-FFF2-40B4-BE49-F238E27FC236}">
                <a16:creationId xmlns:a16="http://schemas.microsoft.com/office/drawing/2014/main" id="{83C26577-E499-A24A-A651-99718506F9AC}"/>
              </a:ext>
            </a:extLst>
          </p:cNvPr>
          <p:cNvSpPr txBox="1"/>
          <p:nvPr/>
        </p:nvSpPr>
        <p:spPr bwMode="auto">
          <a:xfrm>
            <a:off x="5536967" y="5916908"/>
            <a:ext cx="5456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170</a:t>
            </a:r>
          </a:p>
        </p:txBody>
      </p:sp>
      <p:sp>
        <p:nvSpPr>
          <p:cNvPr id="62" name="TextBox 61">
            <a:extLst>
              <a:ext uri="{FF2B5EF4-FFF2-40B4-BE49-F238E27FC236}">
                <a16:creationId xmlns:a16="http://schemas.microsoft.com/office/drawing/2014/main" id="{3A24FF7A-43D8-479F-38D4-8A7D037455F5}"/>
              </a:ext>
            </a:extLst>
          </p:cNvPr>
          <p:cNvSpPr txBox="1"/>
          <p:nvPr/>
        </p:nvSpPr>
        <p:spPr bwMode="auto">
          <a:xfrm>
            <a:off x="6679616" y="5916908"/>
            <a:ext cx="5456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206</a:t>
            </a:r>
          </a:p>
        </p:txBody>
      </p:sp>
      <p:sp>
        <p:nvSpPr>
          <p:cNvPr id="63" name="TextBox 62">
            <a:extLst>
              <a:ext uri="{FF2B5EF4-FFF2-40B4-BE49-F238E27FC236}">
                <a16:creationId xmlns:a16="http://schemas.microsoft.com/office/drawing/2014/main" id="{E5FE7F0F-C65D-AC41-E9F0-8E213BCA11EF}"/>
              </a:ext>
            </a:extLst>
          </p:cNvPr>
          <p:cNvSpPr txBox="1"/>
          <p:nvPr/>
        </p:nvSpPr>
        <p:spPr bwMode="auto">
          <a:xfrm>
            <a:off x="7822265" y="5916908"/>
            <a:ext cx="5456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191</a:t>
            </a:r>
          </a:p>
        </p:txBody>
      </p:sp>
      <p:sp>
        <p:nvSpPr>
          <p:cNvPr id="64" name="TextBox 63">
            <a:extLst>
              <a:ext uri="{FF2B5EF4-FFF2-40B4-BE49-F238E27FC236}">
                <a16:creationId xmlns:a16="http://schemas.microsoft.com/office/drawing/2014/main" id="{58BED191-D66C-C0D6-C9CB-C47044B0C7D0}"/>
              </a:ext>
            </a:extLst>
          </p:cNvPr>
          <p:cNvSpPr txBox="1"/>
          <p:nvPr/>
        </p:nvSpPr>
        <p:spPr bwMode="auto">
          <a:xfrm>
            <a:off x="8964914" y="5916908"/>
            <a:ext cx="5456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128</a:t>
            </a:r>
          </a:p>
        </p:txBody>
      </p:sp>
      <p:sp>
        <p:nvSpPr>
          <p:cNvPr id="65" name="TextBox 64">
            <a:extLst>
              <a:ext uri="{FF2B5EF4-FFF2-40B4-BE49-F238E27FC236}">
                <a16:creationId xmlns:a16="http://schemas.microsoft.com/office/drawing/2014/main" id="{FF7A0D60-0203-E4EE-8DC6-9366AD4F5275}"/>
              </a:ext>
            </a:extLst>
          </p:cNvPr>
          <p:cNvSpPr txBox="1"/>
          <p:nvPr/>
        </p:nvSpPr>
        <p:spPr bwMode="auto">
          <a:xfrm>
            <a:off x="10107562" y="5916908"/>
            <a:ext cx="5456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99</a:t>
            </a:r>
          </a:p>
        </p:txBody>
      </p:sp>
      <p:sp>
        <p:nvSpPr>
          <p:cNvPr id="66" name="TextBox 65">
            <a:extLst>
              <a:ext uri="{FF2B5EF4-FFF2-40B4-BE49-F238E27FC236}">
                <a16:creationId xmlns:a16="http://schemas.microsoft.com/office/drawing/2014/main" id="{2202E1FD-00C6-69C4-5A48-99E8953D6190}"/>
              </a:ext>
            </a:extLst>
          </p:cNvPr>
          <p:cNvSpPr txBox="1"/>
          <p:nvPr/>
        </p:nvSpPr>
        <p:spPr bwMode="auto">
          <a:xfrm>
            <a:off x="1951703" y="4103723"/>
            <a:ext cx="2354826" cy="1043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7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Mean Change From Baseline</a:t>
            </a:r>
          </a:p>
          <a:p>
            <a:pPr marL="0" marR="0" lvl="0" indent="0" algn="l" defTabSz="914400" rtl="0" eaLnBrk="0" fontAlgn="base" latinLnBrk="0" hangingPunct="0">
              <a:lnSpc>
                <a:spcPct val="100000"/>
              </a:lnSpc>
              <a:spcBef>
                <a:spcPts val="700"/>
              </a:spcBef>
              <a:spcAft>
                <a:spcPts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RVd</a:t>
            </a:r>
            <a:r>
              <a:rPr lang="en-US" sz="1400" dirty="0">
                <a:solidFill>
                  <a:srgbClr val="E1471D"/>
                </a:solidFill>
                <a:latin typeface="Calibri" panose="020F0502020204030204" pitchFamily="34" charset="0"/>
                <a:cs typeface="Arial" panose="020B0604020202020204" pitchFamily="34" charset="0"/>
              </a:rPr>
              <a:t> </a:t>
            </a: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alone</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RVd + ASCT</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 name="TextBox 66">
            <a:extLst>
              <a:ext uri="{FF2B5EF4-FFF2-40B4-BE49-F238E27FC236}">
                <a16:creationId xmlns:a16="http://schemas.microsoft.com/office/drawing/2014/main" id="{FAE2ABBC-32D8-3D70-36FA-3126DED50E17}"/>
              </a:ext>
            </a:extLst>
          </p:cNvPr>
          <p:cNvSpPr txBox="1"/>
          <p:nvPr/>
        </p:nvSpPr>
        <p:spPr bwMode="auto">
          <a:xfrm>
            <a:off x="3038167" y="4408935"/>
            <a:ext cx="91440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4.3</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.168</a:t>
            </a:r>
          </a:p>
        </p:txBody>
      </p:sp>
      <p:cxnSp>
        <p:nvCxnSpPr>
          <p:cNvPr id="69" name="Straight Connector 68">
            <a:extLst>
              <a:ext uri="{FF2B5EF4-FFF2-40B4-BE49-F238E27FC236}">
                <a16:creationId xmlns:a16="http://schemas.microsoft.com/office/drawing/2014/main" id="{95534503-99BD-6C1A-7926-E19D5A81FCAD}"/>
              </a:ext>
            </a:extLst>
          </p:cNvPr>
          <p:cNvCxnSpPr/>
          <p:nvPr/>
        </p:nvCxnSpPr>
        <p:spPr bwMode="auto">
          <a:xfrm>
            <a:off x="1966452" y="4414683"/>
            <a:ext cx="8662219" cy="0"/>
          </a:xfrm>
          <a:prstGeom prst="line">
            <a:avLst/>
          </a:prstGeom>
          <a:noFill/>
          <a:ln w="28575" cap="flat" cmpd="sng" algn="ctr">
            <a:solidFill>
              <a:schemeClr val="bg1"/>
            </a:solidFill>
            <a:prstDash val="solid"/>
            <a:round/>
            <a:headEnd type="none" w="med" len="med"/>
            <a:tailEnd type="none" w="med" len="med"/>
          </a:ln>
          <a:effectLst/>
        </p:spPr>
      </p:cxnSp>
      <p:sp>
        <p:nvSpPr>
          <p:cNvPr id="70" name="TextBox 69">
            <a:extLst>
              <a:ext uri="{FF2B5EF4-FFF2-40B4-BE49-F238E27FC236}">
                <a16:creationId xmlns:a16="http://schemas.microsoft.com/office/drawing/2014/main" id="{EFD7B152-D252-CBF5-49CE-C4D3F25188A1}"/>
              </a:ext>
            </a:extLst>
          </p:cNvPr>
          <p:cNvSpPr txBox="1"/>
          <p:nvPr/>
        </p:nvSpPr>
        <p:spPr bwMode="auto">
          <a:xfrm>
            <a:off x="4173793" y="4408935"/>
            <a:ext cx="91440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.441</a:t>
            </a:r>
          </a:p>
        </p:txBody>
      </p:sp>
      <p:sp>
        <p:nvSpPr>
          <p:cNvPr id="71" name="TextBox 70">
            <a:extLst>
              <a:ext uri="{FF2B5EF4-FFF2-40B4-BE49-F238E27FC236}">
                <a16:creationId xmlns:a16="http://schemas.microsoft.com/office/drawing/2014/main" id="{4008DB7F-891F-C8FE-9FA8-946A961A23BF}"/>
              </a:ext>
            </a:extLst>
          </p:cNvPr>
          <p:cNvSpPr txBox="1"/>
          <p:nvPr/>
        </p:nvSpPr>
        <p:spPr bwMode="auto">
          <a:xfrm>
            <a:off x="5309419" y="4408935"/>
            <a:ext cx="91440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&lt;.0001</a:t>
            </a:r>
          </a:p>
        </p:txBody>
      </p:sp>
      <p:sp>
        <p:nvSpPr>
          <p:cNvPr id="72" name="TextBox 71">
            <a:extLst>
              <a:ext uri="{FF2B5EF4-FFF2-40B4-BE49-F238E27FC236}">
                <a16:creationId xmlns:a16="http://schemas.microsoft.com/office/drawing/2014/main" id="{6283063B-9F35-76B1-C841-A4DA190ADFD2}"/>
              </a:ext>
            </a:extLst>
          </p:cNvPr>
          <p:cNvSpPr txBox="1"/>
          <p:nvPr/>
        </p:nvSpPr>
        <p:spPr bwMode="auto">
          <a:xfrm>
            <a:off x="6445045" y="4408935"/>
            <a:ext cx="91440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.021</a:t>
            </a:r>
          </a:p>
        </p:txBody>
      </p:sp>
      <p:sp>
        <p:nvSpPr>
          <p:cNvPr id="73" name="TextBox 72">
            <a:extLst>
              <a:ext uri="{FF2B5EF4-FFF2-40B4-BE49-F238E27FC236}">
                <a16:creationId xmlns:a16="http://schemas.microsoft.com/office/drawing/2014/main" id="{8985C1F1-91B0-F839-48CD-B4DEFE520AB8}"/>
              </a:ext>
            </a:extLst>
          </p:cNvPr>
          <p:cNvSpPr txBox="1"/>
          <p:nvPr/>
        </p:nvSpPr>
        <p:spPr bwMode="auto">
          <a:xfrm>
            <a:off x="7580671" y="4408935"/>
            <a:ext cx="91440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.413</a:t>
            </a:r>
          </a:p>
        </p:txBody>
      </p:sp>
      <p:sp>
        <p:nvSpPr>
          <p:cNvPr id="74" name="TextBox 73">
            <a:extLst>
              <a:ext uri="{FF2B5EF4-FFF2-40B4-BE49-F238E27FC236}">
                <a16:creationId xmlns:a16="http://schemas.microsoft.com/office/drawing/2014/main" id="{47C135B8-F293-9CB5-0274-366F1B074FAB}"/>
              </a:ext>
            </a:extLst>
          </p:cNvPr>
          <p:cNvSpPr txBox="1"/>
          <p:nvPr/>
        </p:nvSpPr>
        <p:spPr bwMode="auto">
          <a:xfrm>
            <a:off x="8716297" y="4408935"/>
            <a:ext cx="91440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.455</a:t>
            </a:r>
          </a:p>
        </p:txBody>
      </p:sp>
      <p:sp>
        <p:nvSpPr>
          <p:cNvPr id="75" name="TextBox 74">
            <a:extLst>
              <a:ext uri="{FF2B5EF4-FFF2-40B4-BE49-F238E27FC236}">
                <a16:creationId xmlns:a16="http://schemas.microsoft.com/office/drawing/2014/main" id="{54C60DD0-0E63-DFE3-1F7D-A46EEBE4386C}"/>
              </a:ext>
            </a:extLst>
          </p:cNvPr>
          <p:cNvSpPr txBox="1"/>
          <p:nvPr/>
        </p:nvSpPr>
        <p:spPr bwMode="auto">
          <a:xfrm>
            <a:off x="9851922" y="4408935"/>
            <a:ext cx="91440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.105</a:t>
            </a:r>
          </a:p>
        </p:txBody>
      </p:sp>
      <p:sp>
        <p:nvSpPr>
          <p:cNvPr id="76" name="Freeform 75">
            <a:extLst>
              <a:ext uri="{FF2B5EF4-FFF2-40B4-BE49-F238E27FC236}">
                <a16:creationId xmlns:a16="http://schemas.microsoft.com/office/drawing/2014/main" id="{17DDBD2C-488A-EA58-2214-801DED0B7200}"/>
              </a:ext>
            </a:extLst>
          </p:cNvPr>
          <p:cNvSpPr/>
          <p:nvPr/>
        </p:nvSpPr>
        <p:spPr bwMode="auto">
          <a:xfrm>
            <a:off x="2389239" y="2733368"/>
            <a:ext cx="7973961" cy="285135"/>
          </a:xfrm>
          <a:custGeom>
            <a:avLst/>
            <a:gdLst>
              <a:gd name="connsiteX0" fmla="*/ 0 w 7973961"/>
              <a:gd name="connsiteY0" fmla="*/ 275303 h 285135"/>
              <a:gd name="connsiteX1" fmla="*/ 1120877 w 7973961"/>
              <a:gd name="connsiteY1" fmla="*/ 285135 h 285135"/>
              <a:gd name="connsiteX2" fmla="*/ 2271251 w 7973961"/>
              <a:gd name="connsiteY2" fmla="*/ 196645 h 285135"/>
              <a:gd name="connsiteX3" fmla="*/ 3421626 w 7973961"/>
              <a:gd name="connsiteY3" fmla="*/ 157316 h 285135"/>
              <a:gd name="connsiteX4" fmla="*/ 4562167 w 7973961"/>
              <a:gd name="connsiteY4" fmla="*/ 186813 h 285135"/>
              <a:gd name="connsiteX5" fmla="*/ 5702709 w 7973961"/>
              <a:gd name="connsiteY5" fmla="*/ 0 h 285135"/>
              <a:gd name="connsiteX6" fmla="*/ 6853084 w 7973961"/>
              <a:gd name="connsiteY6" fmla="*/ 0 h 285135"/>
              <a:gd name="connsiteX7" fmla="*/ 7973961 w 7973961"/>
              <a:gd name="connsiteY7" fmla="*/ 19664 h 285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73961" h="285135">
                <a:moveTo>
                  <a:pt x="0" y="275303"/>
                </a:moveTo>
                <a:lnTo>
                  <a:pt x="1120877" y="285135"/>
                </a:lnTo>
                <a:lnTo>
                  <a:pt x="2271251" y="196645"/>
                </a:lnTo>
                <a:lnTo>
                  <a:pt x="3421626" y="157316"/>
                </a:lnTo>
                <a:lnTo>
                  <a:pt x="4562167" y="186813"/>
                </a:lnTo>
                <a:lnTo>
                  <a:pt x="5702709" y="0"/>
                </a:lnTo>
                <a:lnTo>
                  <a:pt x="6853084" y="0"/>
                </a:lnTo>
                <a:lnTo>
                  <a:pt x="7973961" y="19664"/>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 name="Freeform 76">
            <a:extLst>
              <a:ext uri="{FF2B5EF4-FFF2-40B4-BE49-F238E27FC236}">
                <a16:creationId xmlns:a16="http://schemas.microsoft.com/office/drawing/2014/main" id="{0EB5C6D5-B459-0205-AF39-CDADF9251D53}"/>
              </a:ext>
            </a:extLst>
          </p:cNvPr>
          <p:cNvSpPr/>
          <p:nvPr/>
        </p:nvSpPr>
        <p:spPr bwMode="auto">
          <a:xfrm>
            <a:off x="2389239" y="2644877"/>
            <a:ext cx="7983793" cy="855407"/>
          </a:xfrm>
          <a:custGeom>
            <a:avLst/>
            <a:gdLst>
              <a:gd name="connsiteX0" fmla="*/ 0 w 7983793"/>
              <a:gd name="connsiteY0" fmla="*/ 471949 h 855407"/>
              <a:gd name="connsiteX1" fmla="*/ 1120877 w 7983793"/>
              <a:gd name="connsiteY1" fmla="*/ 304800 h 855407"/>
              <a:gd name="connsiteX2" fmla="*/ 2261419 w 7983793"/>
              <a:gd name="connsiteY2" fmla="*/ 285136 h 855407"/>
              <a:gd name="connsiteX3" fmla="*/ 3401961 w 7983793"/>
              <a:gd name="connsiteY3" fmla="*/ 855407 h 855407"/>
              <a:gd name="connsiteX4" fmla="*/ 4552335 w 7983793"/>
              <a:gd name="connsiteY4" fmla="*/ 137652 h 855407"/>
              <a:gd name="connsiteX5" fmla="*/ 5692877 w 7983793"/>
              <a:gd name="connsiteY5" fmla="*/ 68826 h 855407"/>
              <a:gd name="connsiteX6" fmla="*/ 6833419 w 7983793"/>
              <a:gd name="connsiteY6" fmla="*/ 9833 h 855407"/>
              <a:gd name="connsiteX7" fmla="*/ 7983793 w 7983793"/>
              <a:gd name="connsiteY7" fmla="*/ 0 h 85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83793" h="855407">
                <a:moveTo>
                  <a:pt x="0" y="471949"/>
                </a:moveTo>
                <a:lnTo>
                  <a:pt x="1120877" y="304800"/>
                </a:lnTo>
                <a:lnTo>
                  <a:pt x="2261419" y="285136"/>
                </a:lnTo>
                <a:lnTo>
                  <a:pt x="3401961" y="855407"/>
                </a:lnTo>
                <a:lnTo>
                  <a:pt x="4552335" y="137652"/>
                </a:lnTo>
                <a:lnTo>
                  <a:pt x="5692877" y="68826"/>
                </a:lnTo>
                <a:lnTo>
                  <a:pt x="6833419" y="9833"/>
                </a:lnTo>
                <a:lnTo>
                  <a:pt x="7983793"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86" name="Group 85">
            <a:extLst>
              <a:ext uri="{FF2B5EF4-FFF2-40B4-BE49-F238E27FC236}">
                <a16:creationId xmlns:a16="http://schemas.microsoft.com/office/drawing/2014/main" id="{F2EF1EE5-D81D-661F-58C5-49AAB9066B33}"/>
              </a:ext>
            </a:extLst>
          </p:cNvPr>
          <p:cNvGrpSpPr/>
          <p:nvPr/>
        </p:nvGrpSpPr>
        <p:grpSpPr>
          <a:xfrm>
            <a:off x="2335360" y="2686522"/>
            <a:ext cx="8085356" cy="384715"/>
            <a:chOff x="2335360" y="2686522"/>
            <a:chExt cx="8085356" cy="384715"/>
          </a:xfrm>
        </p:grpSpPr>
        <p:sp>
          <p:nvSpPr>
            <p:cNvPr id="78" name="Oval 77">
              <a:extLst>
                <a:ext uri="{FF2B5EF4-FFF2-40B4-BE49-F238E27FC236}">
                  <a16:creationId xmlns:a16="http://schemas.microsoft.com/office/drawing/2014/main" id="{2E81A982-F075-FE06-E42E-215EEAC53182}"/>
                </a:ext>
              </a:extLst>
            </p:cNvPr>
            <p:cNvSpPr/>
            <p:nvPr/>
          </p:nvSpPr>
          <p:spPr bwMode="auto">
            <a:xfrm>
              <a:off x="9182425" y="2686522"/>
              <a:ext cx="97683" cy="9768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 name="Oval 78">
              <a:extLst>
                <a:ext uri="{FF2B5EF4-FFF2-40B4-BE49-F238E27FC236}">
                  <a16:creationId xmlns:a16="http://schemas.microsoft.com/office/drawing/2014/main" id="{8DF809AD-D0C6-4239-1AAF-2ACC0015A804}"/>
                </a:ext>
              </a:extLst>
            </p:cNvPr>
            <p:cNvSpPr/>
            <p:nvPr/>
          </p:nvSpPr>
          <p:spPr bwMode="auto">
            <a:xfrm>
              <a:off x="10323033" y="2703607"/>
              <a:ext cx="97683" cy="9768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 name="Oval 79">
              <a:extLst>
                <a:ext uri="{FF2B5EF4-FFF2-40B4-BE49-F238E27FC236}">
                  <a16:creationId xmlns:a16="http://schemas.microsoft.com/office/drawing/2014/main" id="{CA0B855B-A714-72E8-D2BD-C7A5D3DD3E2A}"/>
                </a:ext>
              </a:extLst>
            </p:cNvPr>
            <p:cNvSpPr/>
            <p:nvPr/>
          </p:nvSpPr>
          <p:spPr bwMode="auto">
            <a:xfrm>
              <a:off x="8035667" y="2687889"/>
              <a:ext cx="97683" cy="9768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 name="Oval 80">
              <a:extLst>
                <a:ext uri="{FF2B5EF4-FFF2-40B4-BE49-F238E27FC236}">
                  <a16:creationId xmlns:a16="http://schemas.microsoft.com/office/drawing/2014/main" id="{3EC321C8-33C2-AB98-88A0-E973DC79DBE5}"/>
                </a:ext>
              </a:extLst>
            </p:cNvPr>
            <p:cNvSpPr/>
            <p:nvPr/>
          </p:nvSpPr>
          <p:spPr bwMode="auto">
            <a:xfrm>
              <a:off x="6896425" y="2873092"/>
              <a:ext cx="97683" cy="9768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 name="Oval 81">
              <a:extLst>
                <a:ext uri="{FF2B5EF4-FFF2-40B4-BE49-F238E27FC236}">
                  <a16:creationId xmlns:a16="http://schemas.microsoft.com/office/drawing/2014/main" id="{B1321801-F3E0-F4E9-49F1-632348EED6D1}"/>
                </a:ext>
              </a:extLst>
            </p:cNvPr>
            <p:cNvSpPr/>
            <p:nvPr/>
          </p:nvSpPr>
          <p:spPr bwMode="auto">
            <a:xfrm>
              <a:off x="5761284" y="2845072"/>
              <a:ext cx="97683" cy="9768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 name="Oval 82">
              <a:extLst>
                <a:ext uri="{FF2B5EF4-FFF2-40B4-BE49-F238E27FC236}">
                  <a16:creationId xmlns:a16="http://schemas.microsoft.com/office/drawing/2014/main" id="{C1126933-2A32-0EEB-4320-74E307E555E4}"/>
                </a:ext>
              </a:extLst>
            </p:cNvPr>
            <p:cNvSpPr/>
            <p:nvPr/>
          </p:nvSpPr>
          <p:spPr bwMode="auto">
            <a:xfrm>
              <a:off x="4597440" y="2886727"/>
              <a:ext cx="97683" cy="9768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 name="Oval 83">
              <a:extLst>
                <a:ext uri="{FF2B5EF4-FFF2-40B4-BE49-F238E27FC236}">
                  <a16:creationId xmlns:a16="http://schemas.microsoft.com/office/drawing/2014/main" id="{F7071CD3-5F21-B89F-CAE0-33E88D6906DD}"/>
                </a:ext>
              </a:extLst>
            </p:cNvPr>
            <p:cNvSpPr/>
            <p:nvPr/>
          </p:nvSpPr>
          <p:spPr bwMode="auto">
            <a:xfrm>
              <a:off x="3466400" y="2973554"/>
              <a:ext cx="97683" cy="9768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 name="Oval 84">
              <a:extLst>
                <a:ext uri="{FF2B5EF4-FFF2-40B4-BE49-F238E27FC236}">
                  <a16:creationId xmlns:a16="http://schemas.microsoft.com/office/drawing/2014/main" id="{50F0A40F-E43C-836A-E945-3EEE8CC7AE85}"/>
                </a:ext>
              </a:extLst>
            </p:cNvPr>
            <p:cNvSpPr/>
            <p:nvPr/>
          </p:nvSpPr>
          <p:spPr bwMode="auto">
            <a:xfrm>
              <a:off x="2335360" y="2961936"/>
              <a:ext cx="97683" cy="9768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94" name="Oval 93">
            <a:extLst>
              <a:ext uri="{FF2B5EF4-FFF2-40B4-BE49-F238E27FC236}">
                <a16:creationId xmlns:a16="http://schemas.microsoft.com/office/drawing/2014/main" id="{13FF11A7-5775-B552-8024-EBE142E1CE7D}"/>
              </a:ext>
            </a:extLst>
          </p:cNvPr>
          <p:cNvSpPr/>
          <p:nvPr/>
        </p:nvSpPr>
        <p:spPr bwMode="auto">
          <a:xfrm>
            <a:off x="10321524" y="2593992"/>
            <a:ext cx="97683" cy="9768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5" name="Group 94">
            <a:extLst>
              <a:ext uri="{FF2B5EF4-FFF2-40B4-BE49-F238E27FC236}">
                <a16:creationId xmlns:a16="http://schemas.microsoft.com/office/drawing/2014/main" id="{6557FEEA-A302-E88F-F190-A4348E0AE25A}"/>
              </a:ext>
            </a:extLst>
          </p:cNvPr>
          <p:cNvGrpSpPr/>
          <p:nvPr/>
        </p:nvGrpSpPr>
        <p:grpSpPr>
          <a:xfrm>
            <a:off x="2330588" y="2596867"/>
            <a:ext cx="6941306" cy="957448"/>
            <a:chOff x="2330588" y="2596867"/>
            <a:chExt cx="6941306" cy="957448"/>
          </a:xfrm>
          <a:solidFill>
            <a:schemeClr val="accent1"/>
          </a:solidFill>
        </p:grpSpPr>
        <p:sp>
          <p:nvSpPr>
            <p:cNvPr id="87" name="Oval 86">
              <a:extLst>
                <a:ext uri="{FF2B5EF4-FFF2-40B4-BE49-F238E27FC236}">
                  <a16:creationId xmlns:a16="http://schemas.microsoft.com/office/drawing/2014/main" id="{271EFCFD-7099-F0C4-7015-0676A02FC7E7}"/>
                </a:ext>
              </a:extLst>
            </p:cNvPr>
            <p:cNvSpPr/>
            <p:nvPr/>
          </p:nvSpPr>
          <p:spPr bwMode="auto">
            <a:xfrm>
              <a:off x="2330588" y="3062693"/>
              <a:ext cx="97683" cy="97683"/>
            </a:xfrm>
            <a:prstGeom prst="ellips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 name="Oval 87">
              <a:extLst>
                <a:ext uri="{FF2B5EF4-FFF2-40B4-BE49-F238E27FC236}">
                  <a16:creationId xmlns:a16="http://schemas.microsoft.com/office/drawing/2014/main" id="{53B9C924-83A8-8475-DFE7-EFFC78169DB5}"/>
                </a:ext>
              </a:extLst>
            </p:cNvPr>
            <p:cNvSpPr/>
            <p:nvPr/>
          </p:nvSpPr>
          <p:spPr bwMode="auto">
            <a:xfrm>
              <a:off x="3483652" y="2893040"/>
              <a:ext cx="97683" cy="97683"/>
            </a:xfrm>
            <a:prstGeom prst="ellips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 name="Oval 88">
              <a:extLst>
                <a:ext uri="{FF2B5EF4-FFF2-40B4-BE49-F238E27FC236}">
                  <a16:creationId xmlns:a16="http://schemas.microsoft.com/office/drawing/2014/main" id="{66967B38-CEFA-DD00-239F-2E63535044A9}"/>
                </a:ext>
              </a:extLst>
            </p:cNvPr>
            <p:cNvSpPr/>
            <p:nvPr/>
          </p:nvSpPr>
          <p:spPr bwMode="auto">
            <a:xfrm>
              <a:off x="4607196" y="2898639"/>
              <a:ext cx="97683" cy="97683"/>
            </a:xfrm>
            <a:prstGeom prst="ellips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 name="Oval 89">
              <a:extLst>
                <a:ext uri="{FF2B5EF4-FFF2-40B4-BE49-F238E27FC236}">
                  <a16:creationId xmlns:a16="http://schemas.microsoft.com/office/drawing/2014/main" id="{368AB10F-C90E-16F3-7F58-83468FD1D605}"/>
                </a:ext>
              </a:extLst>
            </p:cNvPr>
            <p:cNvSpPr/>
            <p:nvPr/>
          </p:nvSpPr>
          <p:spPr bwMode="auto">
            <a:xfrm>
              <a:off x="5743773" y="3456632"/>
              <a:ext cx="97683" cy="97683"/>
            </a:xfrm>
            <a:prstGeom prst="ellips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 name="Oval 90">
              <a:extLst>
                <a:ext uri="{FF2B5EF4-FFF2-40B4-BE49-F238E27FC236}">
                  <a16:creationId xmlns:a16="http://schemas.microsoft.com/office/drawing/2014/main" id="{04392D92-7794-7441-8356-756A3614C9B8}"/>
                </a:ext>
              </a:extLst>
            </p:cNvPr>
            <p:cNvSpPr/>
            <p:nvPr/>
          </p:nvSpPr>
          <p:spPr bwMode="auto">
            <a:xfrm>
              <a:off x="6896837" y="2729139"/>
              <a:ext cx="97683" cy="97683"/>
            </a:xfrm>
            <a:prstGeom prst="ellips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 name="Oval 91">
              <a:extLst>
                <a:ext uri="{FF2B5EF4-FFF2-40B4-BE49-F238E27FC236}">
                  <a16:creationId xmlns:a16="http://schemas.microsoft.com/office/drawing/2014/main" id="{BA7E665C-49D1-93B8-3C5B-11D9F392CCDE}"/>
                </a:ext>
              </a:extLst>
            </p:cNvPr>
            <p:cNvSpPr/>
            <p:nvPr/>
          </p:nvSpPr>
          <p:spPr bwMode="auto">
            <a:xfrm>
              <a:off x="8032648" y="2651501"/>
              <a:ext cx="97683" cy="97683"/>
            </a:xfrm>
            <a:prstGeom prst="ellips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 name="Oval 92">
              <a:extLst>
                <a:ext uri="{FF2B5EF4-FFF2-40B4-BE49-F238E27FC236}">
                  <a16:creationId xmlns:a16="http://schemas.microsoft.com/office/drawing/2014/main" id="{01E13522-5679-4A32-7DF3-06C0A04558BF}"/>
                </a:ext>
              </a:extLst>
            </p:cNvPr>
            <p:cNvSpPr/>
            <p:nvPr/>
          </p:nvSpPr>
          <p:spPr bwMode="auto">
            <a:xfrm>
              <a:off x="9174211" y="2596867"/>
              <a:ext cx="97683" cy="97683"/>
            </a:xfrm>
            <a:prstGeom prst="ellips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5" name="Text Box 15">
            <a:extLst>
              <a:ext uri="{FF2B5EF4-FFF2-40B4-BE49-F238E27FC236}">
                <a16:creationId xmlns:a16="http://schemas.microsoft.com/office/drawing/2014/main" id="{22F11B87-61D5-7AFD-FEE4-53ECF0F77534}"/>
              </a:ext>
            </a:extLst>
          </p:cNvPr>
          <p:cNvSpPr txBox="1">
            <a:spLocks noChangeArrowheads="1"/>
          </p:cNvSpPr>
          <p:nvPr/>
        </p:nvSpPr>
        <p:spPr bwMode="auto">
          <a:xfrm>
            <a:off x="422178"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Richardson. NEJM. 2022;387:132.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50177522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FORTE: KRd-ASCT vs KCd-ASCT vs KRd12</a:t>
            </a:r>
          </a:p>
        </p:txBody>
      </p:sp>
      <p:sp>
        <p:nvSpPr>
          <p:cNvPr id="9219" name="Rectangle 3">
            <a:extLst>
              <a:ext uri="{FF2B5EF4-FFF2-40B4-BE49-F238E27FC236}">
                <a16:creationId xmlns:a16="http://schemas.microsoft.com/office/drawing/2014/main" id="{D25C30B9-DB9B-4F0D-825F-3ADFC7E0F72C}"/>
              </a:ext>
            </a:extLst>
          </p:cNvPr>
          <p:cNvSpPr>
            <a:spLocks noGrp="1" noChangeArrowheads="1"/>
          </p:cNvSpPr>
          <p:nvPr>
            <p:ph idx="1"/>
          </p:nvPr>
        </p:nvSpPr>
        <p:spPr/>
        <p:txBody>
          <a:bodyPr/>
          <a:lstStyle/>
          <a:p>
            <a:pPr>
              <a:spcAft>
                <a:spcPct val="0"/>
              </a:spcAft>
            </a:pPr>
            <a:r>
              <a:rPr lang="en-US" altLang="en-US" sz="2400" dirty="0"/>
              <a:t>Multicenter, randomized, open-label, phase II study</a:t>
            </a:r>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52047" y="639516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Gay. Lancet Oncol. 2021;22:1705.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 Box 23">
            <a:extLst>
              <a:ext uri="{FF2B5EF4-FFF2-40B4-BE49-F238E27FC236}">
                <a16:creationId xmlns:a16="http://schemas.microsoft.com/office/drawing/2014/main" id="{2BF30E7F-B42B-3145-888D-B8D5C64F8560}"/>
              </a:ext>
            </a:extLst>
          </p:cNvPr>
          <p:cNvSpPr txBox="1">
            <a:spLocks noChangeArrowheads="1"/>
          </p:cNvSpPr>
          <p:nvPr/>
        </p:nvSpPr>
        <p:spPr bwMode="auto">
          <a:xfrm>
            <a:off x="135729" y="3186655"/>
            <a:ext cx="1593049"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NDMM; eligible for ASCT and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≤65 yr of age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474)</a:t>
            </a:r>
          </a:p>
        </p:txBody>
      </p:sp>
      <p:sp>
        <p:nvSpPr>
          <p:cNvPr id="10" name="Rectangle 24">
            <a:extLst>
              <a:ext uri="{FF2B5EF4-FFF2-40B4-BE49-F238E27FC236}">
                <a16:creationId xmlns:a16="http://schemas.microsoft.com/office/drawing/2014/main" id="{B0444C10-AA2F-2C4B-8B42-DDB27BD36C1A}"/>
              </a:ext>
            </a:extLst>
          </p:cNvPr>
          <p:cNvSpPr>
            <a:spLocks noChangeArrowheads="1"/>
          </p:cNvSpPr>
          <p:nvPr/>
        </p:nvSpPr>
        <p:spPr bwMode="auto">
          <a:xfrm>
            <a:off x="2338090" y="2527327"/>
            <a:ext cx="1875130" cy="744774"/>
          </a:xfrm>
          <a:prstGeom prst="rect">
            <a:avLst/>
          </a:prstGeom>
          <a:solidFill>
            <a:srgbClr val="01587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Arm A: KCd + ASCT</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159)</a:t>
            </a:r>
          </a:p>
        </p:txBody>
      </p:sp>
      <p:sp>
        <p:nvSpPr>
          <p:cNvPr id="15" name="Rectangle 24">
            <a:extLst>
              <a:ext uri="{FF2B5EF4-FFF2-40B4-BE49-F238E27FC236}">
                <a16:creationId xmlns:a16="http://schemas.microsoft.com/office/drawing/2014/main" id="{26362DF8-FF20-304C-AE8E-021CBBDB82AE}"/>
              </a:ext>
            </a:extLst>
          </p:cNvPr>
          <p:cNvSpPr>
            <a:spLocks noChangeArrowheads="1"/>
          </p:cNvSpPr>
          <p:nvPr/>
        </p:nvSpPr>
        <p:spPr bwMode="auto">
          <a:xfrm>
            <a:off x="2316564" y="3443708"/>
            <a:ext cx="1917004" cy="744774"/>
          </a:xfrm>
          <a:prstGeom prst="rect">
            <a:avLst/>
          </a:prstGeom>
          <a:solidFill>
            <a:schemeClr val="accent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Arm B: KRd + ASCT</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158)</a:t>
            </a:r>
          </a:p>
        </p:txBody>
      </p:sp>
      <p:sp>
        <p:nvSpPr>
          <p:cNvPr id="16" name="Rectangle 24">
            <a:extLst>
              <a:ext uri="{FF2B5EF4-FFF2-40B4-BE49-F238E27FC236}">
                <a16:creationId xmlns:a16="http://schemas.microsoft.com/office/drawing/2014/main" id="{CE2251C4-6994-E54D-99D5-BF3249BE5DC4}"/>
              </a:ext>
            </a:extLst>
          </p:cNvPr>
          <p:cNvSpPr>
            <a:spLocks noChangeArrowheads="1"/>
          </p:cNvSpPr>
          <p:nvPr/>
        </p:nvSpPr>
        <p:spPr bwMode="auto">
          <a:xfrm>
            <a:off x="2304842" y="4356840"/>
            <a:ext cx="1907394" cy="744774"/>
          </a:xfrm>
          <a:prstGeom prst="rect">
            <a:avLst/>
          </a:prstGeom>
          <a:solidFill>
            <a:schemeClr val="accent4"/>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Arm C: KRd12</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157)</a:t>
            </a:r>
          </a:p>
        </p:txBody>
      </p:sp>
      <p:sp>
        <p:nvSpPr>
          <p:cNvPr id="17" name="TextBox 16">
            <a:extLst>
              <a:ext uri="{FF2B5EF4-FFF2-40B4-BE49-F238E27FC236}">
                <a16:creationId xmlns:a16="http://schemas.microsoft.com/office/drawing/2014/main" id="{3F91C4DA-6B37-994C-A88B-C23E0D986F38}"/>
              </a:ext>
            </a:extLst>
          </p:cNvPr>
          <p:cNvSpPr txBox="1"/>
          <p:nvPr/>
        </p:nvSpPr>
        <p:spPr bwMode="auto">
          <a:xfrm>
            <a:off x="2426516" y="1910492"/>
            <a:ext cx="18751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Induction</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 x 28-Day Cycles </a:t>
            </a:r>
          </a:p>
        </p:txBody>
      </p:sp>
      <p:sp>
        <p:nvSpPr>
          <p:cNvPr id="18" name="Line 33">
            <a:extLst>
              <a:ext uri="{FF2B5EF4-FFF2-40B4-BE49-F238E27FC236}">
                <a16:creationId xmlns:a16="http://schemas.microsoft.com/office/drawing/2014/main" id="{615A6FE0-D48E-8043-9E1D-094CA8CBF675}"/>
              </a:ext>
            </a:extLst>
          </p:cNvPr>
          <p:cNvSpPr>
            <a:spLocks noChangeShapeType="1"/>
          </p:cNvSpPr>
          <p:nvPr/>
        </p:nvSpPr>
        <p:spPr bwMode="auto">
          <a:xfrm>
            <a:off x="4251253" y="3820019"/>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 name="Rectangle 24">
            <a:extLst>
              <a:ext uri="{FF2B5EF4-FFF2-40B4-BE49-F238E27FC236}">
                <a16:creationId xmlns:a16="http://schemas.microsoft.com/office/drawing/2014/main" id="{8B9743CF-217D-0C48-9C3A-580FA83C0E57}"/>
              </a:ext>
            </a:extLst>
          </p:cNvPr>
          <p:cNvSpPr>
            <a:spLocks noChangeArrowheads="1"/>
          </p:cNvSpPr>
          <p:nvPr/>
        </p:nvSpPr>
        <p:spPr bwMode="auto">
          <a:xfrm>
            <a:off x="5935459" y="2738227"/>
            <a:ext cx="772703" cy="1280160"/>
          </a:xfrm>
          <a:prstGeom prst="rect">
            <a:avLst/>
          </a:prstGeom>
          <a:solidFill>
            <a:schemeClr val="accent5"/>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Single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MEL200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ASCT</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21" name="Line 33">
            <a:extLst>
              <a:ext uri="{FF2B5EF4-FFF2-40B4-BE49-F238E27FC236}">
                <a16:creationId xmlns:a16="http://schemas.microsoft.com/office/drawing/2014/main" id="{C6EEE8A8-B5B3-7C4B-80CE-B80B999BCEC4}"/>
              </a:ext>
            </a:extLst>
          </p:cNvPr>
          <p:cNvSpPr>
            <a:spLocks noChangeShapeType="1"/>
          </p:cNvSpPr>
          <p:nvPr/>
        </p:nvSpPr>
        <p:spPr bwMode="auto">
          <a:xfrm>
            <a:off x="4251253" y="2950375"/>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 name="Rectangle 24">
            <a:extLst>
              <a:ext uri="{FF2B5EF4-FFF2-40B4-BE49-F238E27FC236}">
                <a16:creationId xmlns:a16="http://schemas.microsoft.com/office/drawing/2014/main" id="{67EB8B80-A002-C54C-98A4-319B30F8CA9D}"/>
              </a:ext>
            </a:extLst>
          </p:cNvPr>
          <p:cNvSpPr>
            <a:spLocks noChangeArrowheads="1"/>
          </p:cNvSpPr>
          <p:nvPr/>
        </p:nvSpPr>
        <p:spPr bwMode="auto">
          <a:xfrm>
            <a:off x="5943670" y="4361928"/>
            <a:ext cx="731520" cy="744774"/>
          </a:xfrm>
          <a:prstGeom prst="rect">
            <a:avLst/>
          </a:prstGeom>
          <a:solidFill>
            <a:schemeClr val="accent4"/>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Arm 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KRd</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24" name="Rectangle 24">
            <a:extLst>
              <a:ext uri="{FF2B5EF4-FFF2-40B4-BE49-F238E27FC236}">
                <a16:creationId xmlns:a16="http://schemas.microsoft.com/office/drawing/2014/main" id="{DA979196-B97F-444A-9986-B2323128467B}"/>
              </a:ext>
            </a:extLst>
          </p:cNvPr>
          <p:cNvSpPr>
            <a:spLocks noChangeArrowheads="1"/>
          </p:cNvSpPr>
          <p:nvPr/>
        </p:nvSpPr>
        <p:spPr bwMode="auto">
          <a:xfrm rot="16200000">
            <a:off x="3788996" y="3551408"/>
            <a:ext cx="2596784" cy="577132"/>
          </a:xfrm>
          <a:prstGeom prst="rect">
            <a:avLst/>
          </a:prstGeom>
          <a:solidFill>
            <a:schemeClr val="accent2"/>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Mobilization</a:t>
            </a:r>
            <a:endPar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25" name="Line 33">
            <a:extLst>
              <a:ext uri="{FF2B5EF4-FFF2-40B4-BE49-F238E27FC236}">
                <a16:creationId xmlns:a16="http://schemas.microsoft.com/office/drawing/2014/main" id="{B848976D-CF7C-5547-8DF1-B4E9A28098C3}"/>
              </a:ext>
            </a:extLst>
          </p:cNvPr>
          <p:cNvSpPr>
            <a:spLocks noChangeShapeType="1"/>
          </p:cNvSpPr>
          <p:nvPr/>
        </p:nvSpPr>
        <p:spPr bwMode="auto">
          <a:xfrm>
            <a:off x="5460575" y="3802039"/>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 name="Line 33">
            <a:extLst>
              <a:ext uri="{FF2B5EF4-FFF2-40B4-BE49-F238E27FC236}">
                <a16:creationId xmlns:a16="http://schemas.microsoft.com/office/drawing/2014/main" id="{41337063-D21C-9046-845D-40B0EB4B442B}"/>
              </a:ext>
            </a:extLst>
          </p:cNvPr>
          <p:cNvSpPr>
            <a:spLocks noChangeShapeType="1"/>
          </p:cNvSpPr>
          <p:nvPr/>
        </p:nvSpPr>
        <p:spPr bwMode="auto">
          <a:xfrm>
            <a:off x="5460575" y="2932395"/>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 name="Rectangle 24">
            <a:extLst>
              <a:ext uri="{FF2B5EF4-FFF2-40B4-BE49-F238E27FC236}">
                <a16:creationId xmlns:a16="http://schemas.microsoft.com/office/drawing/2014/main" id="{3E704C60-2D6B-3E44-A76A-92491BF44D43}"/>
              </a:ext>
            </a:extLst>
          </p:cNvPr>
          <p:cNvSpPr>
            <a:spLocks noChangeArrowheads="1"/>
          </p:cNvSpPr>
          <p:nvPr/>
        </p:nvSpPr>
        <p:spPr bwMode="auto">
          <a:xfrm>
            <a:off x="7310643" y="2543912"/>
            <a:ext cx="1689951" cy="744774"/>
          </a:xfrm>
          <a:prstGeom prst="rect">
            <a:avLst/>
          </a:prstGeom>
          <a:solidFill>
            <a:srgbClr val="01587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Arm A: KCd</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159)</a:t>
            </a:r>
          </a:p>
        </p:txBody>
      </p:sp>
      <p:sp>
        <p:nvSpPr>
          <p:cNvPr id="29" name="Rectangle 24">
            <a:extLst>
              <a:ext uri="{FF2B5EF4-FFF2-40B4-BE49-F238E27FC236}">
                <a16:creationId xmlns:a16="http://schemas.microsoft.com/office/drawing/2014/main" id="{D9DCF5AE-620E-7844-AE60-D88B966FDBA7}"/>
              </a:ext>
            </a:extLst>
          </p:cNvPr>
          <p:cNvSpPr>
            <a:spLocks noChangeArrowheads="1"/>
          </p:cNvSpPr>
          <p:nvPr/>
        </p:nvSpPr>
        <p:spPr bwMode="auto">
          <a:xfrm>
            <a:off x="7310643" y="3460293"/>
            <a:ext cx="1689951" cy="744774"/>
          </a:xfrm>
          <a:prstGeom prst="rect">
            <a:avLst/>
          </a:prstGeom>
          <a:solidFill>
            <a:schemeClr val="accent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Arm B: KRd</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158)</a:t>
            </a:r>
          </a:p>
        </p:txBody>
      </p:sp>
      <p:sp>
        <p:nvSpPr>
          <p:cNvPr id="30" name="Rectangle 24">
            <a:extLst>
              <a:ext uri="{FF2B5EF4-FFF2-40B4-BE49-F238E27FC236}">
                <a16:creationId xmlns:a16="http://schemas.microsoft.com/office/drawing/2014/main" id="{BA52056E-726D-3D4C-8C39-4E4243615062}"/>
              </a:ext>
            </a:extLst>
          </p:cNvPr>
          <p:cNvSpPr>
            <a:spLocks noChangeArrowheads="1"/>
          </p:cNvSpPr>
          <p:nvPr/>
        </p:nvSpPr>
        <p:spPr bwMode="auto">
          <a:xfrm>
            <a:off x="7310643" y="4373425"/>
            <a:ext cx="1689951" cy="744774"/>
          </a:xfrm>
          <a:prstGeom prst="rect">
            <a:avLst/>
          </a:prstGeom>
          <a:solidFill>
            <a:schemeClr val="accent4"/>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Arm C: KRd</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157)</a:t>
            </a:r>
          </a:p>
        </p:txBody>
      </p:sp>
      <p:sp>
        <p:nvSpPr>
          <p:cNvPr id="31" name="Line 33">
            <a:extLst>
              <a:ext uri="{FF2B5EF4-FFF2-40B4-BE49-F238E27FC236}">
                <a16:creationId xmlns:a16="http://schemas.microsoft.com/office/drawing/2014/main" id="{D70084D5-A0D9-AC4E-B89C-1F6FA157BFFA}"/>
              </a:ext>
            </a:extLst>
          </p:cNvPr>
          <p:cNvSpPr>
            <a:spLocks noChangeShapeType="1"/>
          </p:cNvSpPr>
          <p:nvPr/>
        </p:nvSpPr>
        <p:spPr bwMode="auto">
          <a:xfrm>
            <a:off x="6762805" y="3802039"/>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 name="Line 33">
            <a:extLst>
              <a:ext uri="{FF2B5EF4-FFF2-40B4-BE49-F238E27FC236}">
                <a16:creationId xmlns:a16="http://schemas.microsoft.com/office/drawing/2014/main" id="{3006C50B-5F8E-394B-A019-C4CA4F2F855C}"/>
              </a:ext>
            </a:extLst>
          </p:cNvPr>
          <p:cNvSpPr>
            <a:spLocks noChangeShapeType="1"/>
          </p:cNvSpPr>
          <p:nvPr/>
        </p:nvSpPr>
        <p:spPr bwMode="auto">
          <a:xfrm>
            <a:off x="6762805" y="2932395"/>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 name="Line 33">
            <a:extLst>
              <a:ext uri="{FF2B5EF4-FFF2-40B4-BE49-F238E27FC236}">
                <a16:creationId xmlns:a16="http://schemas.microsoft.com/office/drawing/2014/main" id="{3EDE263F-EAF8-884D-953D-8554614A70E4}"/>
              </a:ext>
            </a:extLst>
          </p:cNvPr>
          <p:cNvSpPr>
            <a:spLocks noChangeShapeType="1"/>
          </p:cNvSpPr>
          <p:nvPr/>
        </p:nvSpPr>
        <p:spPr bwMode="auto">
          <a:xfrm>
            <a:off x="6762805" y="4758455"/>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 name="TextBox 33">
            <a:extLst>
              <a:ext uri="{FF2B5EF4-FFF2-40B4-BE49-F238E27FC236}">
                <a16:creationId xmlns:a16="http://schemas.microsoft.com/office/drawing/2014/main" id="{449378AC-CE6E-3D4D-9014-6BA4CE7450AA}"/>
              </a:ext>
            </a:extLst>
          </p:cNvPr>
          <p:cNvSpPr txBox="1"/>
          <p:nvPr/>
        </p:nvSpPr>
        <p:spPr bwMode="auto">
          <a:xfrm>
            <a:off x="7197034" y="1910492"/>
            <a:ext cx="18751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Consolidation</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 x 28-Day Cycles </a:t>
            </a:r>
          </a:p>
        </p:txBody>
      </p:sp>
      <p:sp>
        <p:nvSpPr>
          <p:cNvPr id="35" name="TextBox 34">
            <a:extLst>
              <a:ext uri="{FF2B5EF4-FFF2-40B4-BE49-F238E27FC236}">
                <a16:creationId xmlns:a16="http://schemas.microsoft.com/office/drawing/2014/main" id="{B70793D7-9D6A-2942-88C2-1B95E8749169}"/>
              </a:ext>
            </a:extLst>
          </p:cNvPr>
          <p:cNvSpPr txBox="1"/>
          <p:nvPr/>
        </p:nvSpPr>
        <p:spPr bwMode="auto">
          <a:xfrm>
            <a:off x="5485776" y="4070152"/>
            <a:ext cx="168995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 x 28-Day Cycles </a:t>
            </a:r>
          </a:p>
        </p:txBody>
      </p:sp>
      <p:sp>
        <p:nvSpPr>
          <p:cNvPr id="36" name="TextBox 35">
            <a:extLst>
              <a:ext uri="{FF2B5EF4-FFF2-40B4-BE49-F238E27FC236}">
                <a16:creationId xmlns:a16="http://schemas.microsoft.com/office/drawing/2014/main" id="{D16DAB24-B136-B041-A16E-4EB0D8E87104}"/>
              </a:ext>
            </a:extLst>
          </p:cNvPr>
          <p:cNvSpPr txBox="1"/>
          <p:nvPr/>
        </p:nvSpPr>
        <p:spPr bwMode="auto">
          <a:xfrm>
            <a:off x="2711885" y="5419628"/>
            <a:ext cx="297119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Primary Endpoint 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postinduction VGPR (KRd vs KCd)</a:t>
            </a:r>
          </a:p>
        </p:txBody>
      </p:sp>
      <p:sp>
        <p:nvSpPr>
          <p:cNvPr id="37" name="Line 33">
            <a:extLst>
              <a:ext uri="{FF2B5EF4-FFF2-40B4-BE49-F238E27FC236}">
                <a16:creationId xmlns:a16="http://schemas.microsoft.com/office/drawing/2014/main" id="{740F6A04-3556-DD4A-84E8-2BA5F0D620E7}"/>
              </a:ext>
            </a:extLst>
          </p:cNvPr>
          <p:cNvSpPr>
            <a:spLocks noChangeShapeType="1"/>
          </p:cNvSpPr>
          <p:nvPr/>
        </p:nvSpPr>
        <p:spPr bwMode="auto">
          <a:xfrm flipH="1" flipV="1">
            <a:off x="4144601" y="5128709"/>
            <a:ext cx="0" cy="27432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 name="TextBox 37">
            <a:extLst>
              <a:ext uri="{FF2B5EF4-FFF2-40B4-BE49-F238E27FC236}">
                <a16:creationId xmlns:a16="http://schemas.microsoft.com/office/drawing/2014/main" id="{CCED7E69-BC01-C845-8186-6F17AA3AAC10}"/>
              </a:ext>
            </a:extLst>
          </p:cNvPr>
          <p:cNvSpPr txBox="1"/>
          <p:nvPr/>
        </p:nvSpPr>
        <p:spPr bwMode="auto">
          <a:xfrm>
            <a:off x="8615428" y="5445265"/>
            <a:ext cx="3306527" cy="584775"/>
          </a:xfrm>
          <a:prstGeom prst="rect">
            <a:avLst/>
          </a:prstGeom>
          <a:noFill/>
          <a:ln w="38100"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Primary Endpoint 2: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with maintenance (KR vs R)</a:t>
            </a:r>
          </a:p>
        </p:txBody>
      </p:sp>
      <p:sp>
        <p:nvSpPr>
          <p:cNvPr id="42" name="Line 33">
            <a:extLst>
              <a:ext uri="{FF2B5EF4-FFF2-40B4-BE49-F238E27FC236}">
                <a16:creationId xmlns:a16="http://schemas.microsoft.com/office/drawing/2014/main" id="{043374A0-4D11-5F4D-98C6-829337A62225}"/>
              </a:ext>
            </a:extLst>
          </p:cNvPr>
          <p:cNvSpPr>
            <a:spLocks noChangeShapeType="1"/>
          </p:cNvSpPr>
          <p:nvPr/>
        </p:nvSpPr>
        <p:spPr bwMode="auto">
          <a:xfrm>
            <a:off x="1794565" y="3788452"/>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 name="Line 33">
            <a:extLst>
              <a:ext uri="{FF2B5EF4-FFF2-40B4-BE49-F238E27FC236}">
                <a16:creationId xmlns:a16="http://schemas.microsoft.com/office/drawing/2014/main" id="{0C72CB7A-998A-2F4B-B989-A2A167C1C7C4}"/>
              </a:ext>
            </a:extLst>
          </p:cNvPr>
          <p:cNvSpPr>
            <a:spLocks noChangeShapeType="1"/>
          </p:cNvSpPr>
          <p:nvPr/>
        </p:nvSpPr>
        <p:spPr bwMode="auto">
          <a:xfrm flipV="1">
            <a:off x="1779221" y="2918807"/>
            <a:ext cx="472544" cy="36987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 name="Line 33">
            <a:extLst>
              <a:ext uri="{FF2B5EF4-FFF2-40B4-BE49-F238E27FC236}">
                <a16:creationId xmlns:a16="http://schemas.microsoft.com/office/drawing/2014/main" id="{A847996C-531D-814F-B928-5B39261CD01A}"/>
              </a:ext>
            </a:extLst>
          </p:cNvPr>
          <p:cNvSpPr>
            <a:spLocks noChangeShapeType="1"/>
          </p:cNvSpPr>
          <p:nvPr/>
        </p:nvSpPr>
        <p:spPr bwMode="auto">
          <a:xfrm>
            <a:off x="1794565" y="4373425"/>
            <a:ext cx="457200" cy="37144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 name="Line 33">
            <a:extLst>
              <a:ext uri="{FF2B5EF4-FFF2-40B4-BE49-F238E27FC236}">
                <a16:creationId xmlns:a16="http://schemas.microsoft.com/office/drawing/2014/main" id="{E5D35ACA-2E17-CF42-9188-50CA574D3EFE}"/>
              </a:ext>
            </a:extLst>
          </p:cNvPr>
          <p:cNvSpPr>
            <a:spLocks noChangeShapeType="1"/>
          </p:cNvSpPr>
          <p:nvPr/>
        </p:nvSpPr>
        <p:spPr bwMode="auto">
          <a:xfrm flipV="1">
            <a:off x="10024748" y="2918681"/>
            <a:ext cx="472544" cy="36987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 name="Line 33">
            <a:extLst>
              <a:ext uri="{FF2B5EF4-FFF2-40B4-BE49-F238E27FC236}">
                <a16:creationId xmlns:a16="http://schemas.microsoft.com/office/drawing/2014/main" id="{CA8672EC-3DD2-9F44-8DAB-EFD79E3BBA1A}"/>
              </a:ext>
            </a:extLst>
          </p:cNvPr>
          <p:cNvSpPr>
            <a:spLocks noChangeShapeType="1"/>
          </p:cNvSpPr>
          <p:nvPr/>
        </p:nvSpPr>
        <p:spPr bwMode="auto">
          <a:xfrm>
            <a:off x="10040092" y="4373299"/>
            <a:ext cx="457200" cy="37144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 name="Rectangle 24">
            <a:extLst>
              <a:ext uri="{FF2B5EF4-FFF2-40B4-BE49-F238E27FC236}">
                <a16:creationId xmlns:a16="http://schemas.microsoft.com/office/drawing/2014/main" id="{E1287406-EED0-5B46-B036-A783711BD0E7}"/>
              </a:ext>
            </a:extLst>
          </p:cNvPr>
          <p:cNvSpPr>
            <a:spLocks noChangeArrowheads="1"/>
          </p:cNvSpPr>
          <p:nvPr/>
        </p:nvSpPr>
        <p:spPr bwMode="auto">
          <a:xfrm rot="16200000">
            <a:off x="8489061" y="3655595"/>
            <a:ext cx="2576617" cy="348590"/>
          </a:xfrm>
          <a:prstGeom prst="rect">
            <a:avLst/>
          </a:prstGeom>
          <a:solidFill>
            <a:schemeClr val="tx2">
              <a:lumMod val="50000"/>
            </a:schemeClr>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Second Randomization</a:t>
            </a:r>
            <a:endPar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49" name="Line 33">
            <a:extLst>
              <a:ext uri="{FF2B5EF4-FFF2-40B4-BE49-F238E27FC236}">
                <a16:creationId xmlns:a16="http://schemas.microsoft.com/office/drawing/2014/main" id="{D5CC9B24-8342-8349-ABC8-D359DB5A44BC}"/>
              </a:ext>
            </a:extLst>
          </p:cNvPr>
          <p:cNvSpPr>
            <a:spLocks noChangeShapeType="1"/>
          </p:cNvSpPr>
          <p:nvPr/>
        </p:nvSpPr>
        <p:spPr bwMode="auto">
          <a:xfrm>
            <a:off x="9053671" y="3788325"/>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0" name="Line 33">
            <a:extLst>
              <a:ext uri="{FF2B5EF4-FFF2-40B4-BE49-F238E27FC236}">
                <a16:creationId xmlns:a16="http://schemas.microsoft.com/office/drawing/2014/main" id="{3853EB13-83F0-BF4B-9FCF-1527AF863FA9}"/>
              </a:ext>
            </a:extLst>
          </p:cNvPr>
          <p:cNvSpPr>
            <a:spLocks noChangeShapeType="1"/>
          </p:cNvSpPr>
          <p:nvPr/>
        </p:nvSpPr>
        <p:spPr bwMode="auto">
          <a:xfrm>
            <a:off x="9053671" y="2918681"/>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1" name="Line 33">
            <a:extLst>
              <a:ext uri="{FF2B5EF4-FFF2-40B4-BE49-F238E27FC236}">
                <a16:creationId xmlns:a16="http://schemas.microsoft.com/office/drawing/2014/main" id="{86D37769-BD54-DC46-97A0-733AB55570B9}"/>
              </a:ext>
            </a:extLst>
          </p:cNvPr>
          <p:cNvSpPr>
            <a:spLocks noChangeShapeType="1"/>
          </p:cNvSpPr>
          <p:nvPr/>
        </p:nvSpPr>
        <p:spPr bwMode="auto">
          <a:xfrm>
            <a:off x="9053671" y="4744741"/>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3" name="Rectangle 24">
            <a:extLst>
              <a:ext uri="{FF2B5EF4-FFF2-40B4-BE49-F238E27FC236}">
                <a16:creationId xmlns:a16="http://schemas.microsoft.com/office/drawing/2014/main" id="{B86DB190-866D-194D-958F-F9FE2A859253}"/>
              </a:ext>
            </a:extLst>
          </p:cNvPr>
          <p:cNvSpPr>
            <a:spLocks noChangeArrowheads="1"/>
          </p:cNvSpPr>
          <p:nvPr/>
        </p:nvSpPr>
        <p:spPr bwMode="auto">
          <a:xfrm>
            <a:off x="10605988" y="2738219"/>
            <a:ext cx="472544" cy="369873"/>
          </a:xfrm>
          <a:prstGeom prst="rect">
            <a:avLst/>
          </a:prstGeom>
          <a:solidFill>
            <a:schemeClr val="accent2">
              <a:lumMod val="75000"/>
            </a:schemeClr>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R</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54" name="Rectangle 24">
            <a:extLst>
              <a:ext uri="{FF2B5EF4-FFF2-40B4-BE49-F238E27FC236}">
                <a16:creationId xmlns:a16="http://schemas.microsoft.com/office/drawing/2014/main" id="{04A05FF9-D664-3B44-BD73-E8A20D041E66}"/>
              </a:ext>
            </a:extLst>
          </p:cNvPr>
          <p:cNvSpPr>
            <a:spLocks noChangeArrowheads="1"/>
          </p:cNvSpPr>
          <p:nvPr/>
        </p:nvSpPr>
        <p:spPr bwMode="auto">
          <a:xfrm>
            <a:off x="10605988" y="4544290"/>
            <a:ext cx="472544" cy="369873"/>
          </a:xfrm>
          <a:prstGeom prst="rect">
            <a:avLst/>
          </a:prstGeom>
          <a:solidFill>
            <a:schemeClr val="accent6">
              <a:lumMod val="60000"/>
              <a:lumOff val="40000"/>
            </a:schemeClr>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KR</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52" name="TextBox 51">
            <a:extLst>
              <a:ext uri="{FF2B5EF4-FFF2-40B4-BE49-F238E27FC236}">
                <a16:creationId xmlns:a16="http://schemas.microsoft.com/office/drawing/2014/main" id="{8CE42634-3BAD-49CF-AEFA-8F07132CDA61}"/>
              </a:ext>
            </a:extLst>
          </p:cNvPr>
          <p:cNvSpPr txBox="1"/>
          <p:nvPr/>
        </p:nvSpPr>
        <p:spPr bwMode="auto">
          <a:xfrm>
            <a:off x="2553216" y="5138368"/>
            <a:ext cx="15070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Dosing in slide notes.</a:t>
            </a:r>
          </a:p>
        </p:txBody>
      </p:sp>
      <p:sp>
        <p:nvSpPr>
          <p:cNvPr id="3" name="TextBox 2">
            <a:extLst>
              <a:ext uri="{FF2B5EF4-FFF2-40B4-BE49-F238E27FC236}">
                <a16:creationId xmlns:a16="http://schemas.microsoft.com/office/drawing/2014/main" id="{9581CE5D-813C-7A3B-41BD-D812AAADE2AD}"/>
              </a:ext>
            </a:extLst>
          </p:cNvPr>
          <p:cNvSpPr txBox="1"/>
          <p:nvPr/>
        </p:nvSpPr>
        <p:spPr bwMode="auto">
          <a:xfrm>
            <a:off x="10167249" y="1910491"/>
            <a:ext cx="154651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Maintenance</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28-Day Cycles</a:t>
            </a:r>
          </a:p>
        </p:txBody>
      </p:sp>
      <p:sp>
        <p:nvSpPr>
          <p:cNvPr id="5" name="Line 33">
            <a:extLst>
              <a:ext uri="{FF2B5EF4-FFF2-40B4-BE49-F238E27FC236}">
                <a16:creationId xmlns:a16="http://schemas.microsoft.com/office/drawing/2014/main" id="{BA24F55D-CA69-5E04-F023-1FBA37E0DC0B}"/>
              </a:ext>
            </a:extLst>
          </p:cNvPr>
          <p:cNvSpPr>
            <a:spLocks noChangeShapeType="1"/>
          </p:cNvSpPr>
          <p:nvPr/>
        </p:nvSpPr>
        <p:spPr bwMode="auto">
          <a:xfrm flipH="1" flipV="1">
            <a:off x="11060708" y="5101614"/>
            <a:ext cx="0" cy="27432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 name="Line 33">
            <a:extLst>
              <a:ext uri="{FF2B5EF4-FFF2-40B4-BE49-F238E27FC236}">
                <a16:creationId xmlns:a16="http://schemas.microsoft.com/office/drawing/2014/main" id="{04BFBBAA-E58B-C5EB-05A0-242CCDD31EA2}"/>
              </a:ext>
            </a:extLst>
          </p:cNvPr>
          <p:cNvSpPr>
            <a:spLocks noChangeShapeType="1"/>
          </p:cNvSpPr>
          <p:nvPr/>
        </p:nvSpPr>
        <p:spPr bwMode="auto">
          <a:xfrm>
            <a:off x="4251253" y="4743490"/>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 name="Line 33">
            <a:extLst>
              <a:ext uri="{FF2B5EF4-FFF2-40B4-BE49-F238E27FC236}">
                <a16:creationId xmlns:a16="http://schemas.microsoft.com/office/drawing/2014/main" id="{89729657-C0F2-33A2-B82B-1247B1CA4CD6}"/>
              </a:ext>
            </a:extLst>
          </p:cNvPr>
          <p:cNvSpPr>
            <a:spLocks noChangeShapeType="1"/>
          </p:cNvSpPr>
          <p:nvPr/>
        </p:nvSpPr>
        <p:spPr bwMode="auto">
          <a:xfrm>
            <a:off x="5454483" y="4770481"/>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74561913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Group 55">
            <a:extLst>
              <a:ext uri="{FF2B5EF4-FFF2-40B4-BE49-F238E27FC236}">
                <a16:creationId xmlns:a16="http://schemas.microsoft.com/office/drawing/2014/main" id="{F51EAD58-A338-7C7B-AB4D-D3742772A4C1}"/>
              </a:ext>
            </a:extLst>
          </p:cNvPr>
          <p:cNvGrpSpPr/>
          <p:nvPr/>
        </p:nvGrpSpPr>
        <p:grpSpPr>
          <a:xfrm>
            <a:off x="2346325" y="1720850"/>
            <a:ext cx="5221288" cy="1122363"/>
            <a:chOff x="2346325" y="1720850"/>
            <a:chExt cx="5221288" cy="1122363"/>
          </a:xfrm>
        </p:grpSpPr>
        <p:grpSp>
          <p:nvGrpSpPr>
            <p:cNvPr id="54" name="Group 53">
              <a:extLst>
                <a:ext uri="{FF2B5EF4-FFF2-40B4-BE49-F238E27FC236}">
                  <a16:creationId xmlns:a16="http://schemas.microsoft.com/office/drawing/2014/main" id="{7BB54CE0-9815-000B-3FE9-79B278B3783E}"/>
                </a:ext>
              </a:extLst>
            </p:cNvPr>
            <p:cNvGrpSpPr/>
            <p:nvPr/>
          </p:nvGrpSpPr>
          <p:grpSpPr>
            <a:xfrm>
              <a:off x="3810000" y="2016125"/>
              <a:ext cx="3757613" cy="827088"/>
              <a:chOff x="3810000" y="2016125"/>
              <a:chExt cx="3757613" cy="827088"/>
            </a:xfrm>
          </p:grpSpPr>
          <p:sp>
            <p:nvSpPr>
              <p:cNvPr id="52" name="Freeform 51">
                <a:extLst>
                  <a:ext uri="{FF2B5EF4-FFF2-40B4-BE49-F238E27FC236}">
                    <a16:creationId xmlns:a16="http://schemas.microsoft.com/office/drawing/2014/main" id="{88D1DBEE-2224-4816-D722-251FD0B8F81E}"/>
                  </a:ext>
                </a:extLst>
              </p:cNvPr>
              <p:cNvSpPr/>
              <p:nvPr/>
            </p:nvSpPr>
            <p:spPr bwMode="auto">
              <a:xfrm>
                <a:off x="5686425" y="2452688"/>
                <a:ext cx="1881188" cy="390525"/>
              </a:xfrm>
              <a:custGeom>
                <a:avLst/>
                <a:gdLst>
                  <a:gd name="connsiteX0" fmla="*/ 1881188 w 1881188"/>
                  <a:gd name="connsiteY0" fmla="*/ 390525 h 390525"/>
                  <a:gd name="connsiteX1" fmla="*/ 1443038 w 1881188"/>
                  <a:gd name="connsiteY1" fmla="*/ 390525 h 390525"/>
                  <a:gd name="connsiteX2" fmla="*/ 1443038 w 1881188"/>
                  <a:gd name="connsiteY2" fmla="*/ 309562 h 390525"/>
                  <a:gd name="connsiteX3" fmla="*/ 1376363 w 1881188"/>
                  <a:gd name="connsiteY3" fmla="*/ 309562 h 390525"/>
                  <a:gd name="connsiteX4" fmla="*/ 1376363 w 1881188"/>
                  <a:gd name="connsiteY4" fmla="*/ 252412 h 390525"/>
                  <a:gd name="connsiteX5" fmla="*/ 1190625 w 1881188"/>
                  <a:gd name="connsiteY5" fmla="*/ 252412 h 390525"/>
                  <a:gd name="connsiteX6" fmla="*/ 1190625 w 1881188"/>
                  <a:gd name="connsiteY6" fmla="*/ 209550 h 390525"/>
                  <a:gd name="connsiteX7" fmla="*/ 776288 w 1881188"/>
                  <a:gd name="connsiteY7" fmla="*/ 209550 h 390525"/>
                  <a:gd name="connsiteX8" fmla="*/ 776288 w 1881188"/>
                  <a:gd name="connsiteY8" fmla="*/ 180975 h 390525"/>
                  <a:gd name="connsiteX9" fmla="*/ 742950 w 1881188"/>
                  <a:gd name="connsiteY9" fmla="*/ 180975 h 390525"/>
                  <a:gd name="connsiteX10" fmla="*/ 742950 w 1881188"/>
                  <a:gd name="connsiteY10" fmla="*/ 180975 h 390525"/>
                  <a:gd name="connsiteX11" fmla="*/ 742950 w 1881188"/>
                  <a:gd name="connsiteY11" fmla="*/ 152400 h 390525"/>
                  <a:gd name="connsiteX12" fmla="*/ 604838 w 1881188"/>
                  <a:gd name="connsiteY12" fmla="*/ 152400 h 390525"/>
                  <a:gd name="connsiteX13" fmla="*/ 604838 w 1881188"/>
                  <a:gd name="connsiteY13" fmla="*/ 123825 h 390525"/>
                  <a:gd name="connsiteX14" fmla="*/ 561975 w 1881188"/>
                  <a:gd name="connsiteY14" fmla="*/ 123825 h 390525"/>
                  <a:gd name="connsiteX15" fmla="*/ 561975 w 1881188"/>
                  <a:gd name="connsiteY15" fmla="*/ 104775 h 390525"/>
                  <a:gd name="connsiteX16" fmla="*/ 471488 w 1881188"/>
                  <a:gd name="connsiteY16" fmla="*/ 104775 h 390525"/>
                  <a:gd name="connsiteX17" fmla="*/ 471488 w 1881188"/>
                  <a:gd name="connsiteY17" fmla="*/ 104775 h 390525"/>
                  <a:gd name="connsiteX18" fmla="*/ 471488 w 1881188"/>
                  <a:gd name="connsiteY18" fmla="*/ 104775 h 390525"/>
                  <a:gd name="connsiteX19" fmla="*/ 457200 w 1881188"/>
                  <a:gd name="connsiteY19" fmla="*/ 90487 h 390525"/>
                  <a:gd name="connsiteX20" fmla="*/ 457200 w 1881188"/>
                  <a:gd name="connsiteY20" fmla="*/ 57150 h 390525"/>
                  <a:gd name="connsiteX21" fmla="*/ 266700 w 1881188"/>
                  <a:gd name="connsiteY21" fmla="*/ 57150 h 390525"/>
                  <a:gd name="connsiteX22" fmla="*/ 266700 w 1881188"/>
                  <a:gd name="connsiteY22" fmla="*/ 38100 h 390525"/>
                  <a:gd name="connsiteX23" fmla="*/ 190500 w 1881188"/>
                  <a:gd name="connsiteY23" fmla="*/ 38100 h 390525"/>
                  <a:gd name="connsiteX24" fmla="*/ 190500 w 1881188"/>
                  <a:gd name="connsiteY24" fmla="*/ 38100 h 390525"/>
                  <a:gd name="connsiteX25" fmla="*/ 190500 w 1881188"/>
                  <a:gd name="connsiteY25" fmla="*/ 0 h 390525"/>
                  <a:gd name="connsiteX26" fmla="*/ 0 w 1881188"/>
                  <a:gd name="connsiteY26" fmla="*/ 0 h 390525"/>
                  <a:gd name="connsiteX0" fmla="*/ 1881188 w 1881188"/>
                  <a:gd name="connsiteY0" fmla="*/ 390525 h 390525"/>
                  <a:gd name="connsiteX1" fmla="*/ 1443038 w 1881188"/>
                  <a:gd name="connsiteY1" fmla="*/ 390525 h 390525"/>
                  <a:gd name="connsiteX2" fmla="*/ 1443038 w 1881188"/>
                  <a:gd name="connsiteY2" fmla="*/ 309562 h 390525"/>
                  <a:gd name="connsiteX3" fmla="*/ 1376363 w 1881188"/>
                  <a:gd name="connsiteY3" fmla="*/ 309562 h 390525"/>
                  <a:gd name="connsiteX4" fmla="*/ 1376363 w 1881188"/>
                  <a:gd name="connsiteY4" fmla="*/ 252412 h 390525"/>
                  <a:gd name="connsiteX5" fmla="*/ 1190625 w 1881188"/>
                  <a:gd name="connsiteY5" fmla="*/ 252412 h 390525"/>
                  <a:gd name="connsiteX6" fmla="*/ 1190625 w 1881188"/>
                  <a:gd name="connsiteY6" fmla="*/ 209550 h 390525"/>
                  <a:gd name="connsiteX7" fmla="*/ 776288 w 1881188"/>
                  <a:gd name="connsiteY7" fmla="*/ 209550 h 390525"/>
                  <a:gd name="connsiteX8" fmla="*/ 776288 w 1881188"/>
                  <a:gd name="connsiteY8" fmla="*/ 180975 h 390525"/>
                  <a:gd name="connsiteX9" fmla="*/ 742950 w 1881188"/>
                  <a:gd name="connsiteY9" fmla="*/ 180975 h 390525"/>
                  <a:gd name="connsiteX10" fmla="*/ 742950 w 1881188"/>
                  <a:gd name="connsiteY10" fmla="*/ 180975 h 390525"/>
                  <a:gd name="connsiteX11" fmla="*/ 742950 w 1881188"/>
                  <a:gd name="connsiteY11" fmla="*/ 152400 h 390525"/>
                  <a:gd name="connsiteX12" fmla="*/ 604838 w 1881188"/>
                  <a:gd name="connsiteY12" fmla="*/ 152400 h 390525"/>
                  <a:gd name="connsiteX13" fmla="*/ 604838 w 1881188"/>
                  <a:gd name="connsiteY13" fmla="*/ 123825 h 390525"/>
                  <a:gd name="connsiteX14" fmla="*/ 561975 w 1881188"/>
                  <a:gd name="connsiteY14" fmla="*/ 123825 h 390525"/>
                  <a:gd name="connsiteX15" fmla="*/ 561975 w 1881188"/>
                  <a:gd name="connsiteY15" fmla="*/ 104775 h 390525"/>
                  <a:gd name="connsiteX16" fmla="*/ 471488 w 1881188"/>
                  <a:gd name="connsiteY16" fmla="*/ 104775 h 390525"/>
                  <a:gd name="connsiteX17" fmla="*/ 471488 w 1881188"/>
                  <a:gd name="connsiteY17" fmla="*/ 104775 h 390525"/>
                  <a:gd name="connsiteX18" fmla="*/ 471488 w 1881188"/>
                  <a:gd name="connsiteY18" fmla="*/ 104775 h 390525"/>
                  <a:gd name="connsiteX19" fmla="*/ 476250 w 1881188"/>
                  <a:gd name="connsiteY19" fmla="*/ 85725 h 390525"/>
                  <a:gd name="connsiteX20" fmla="*/ 457200 w 1881188"/>
                  <a:gd name="connsiteY20" fmla="*/ 57150 h 390525"/>
                  <a:gd name="connsiteX21" fmla="*/ 266700 w 1881188"/>
                  <a:gd name="connsiteY21" fmla="*/ 57150 h 390525"/>
                  <a:gd name="connsiteX22" fmla="*/ 266700 w 1881188"/>
                  <a:gd name="connsiteY22" fmla="*/ 38100 h 390525"/>
                  <a:gd name="connsiteX23" fmla="*/ 190500 w 1881188"/>
                  <a:gd name="connsiteY23" fmla="*/ 38100 h 390525"/>
                  <a:gd name="connsiteX24" fmla="*/ 190500 w 1881188"/>
                  <a:gd name="connsiteY24" fmla="*/ 38100 h 390525"/>
                  <a:gd name="connsiteX25" fmla="*/ 190500 w 1881188"/>
                  <a:gd name="connsiteY25" fmla="*/ 0 h 390525"/>
                  <a:gd name="connsiteX26" fmla="*/ 0 w 1881188"/>
                  <a:gd name="connsiteY26" fmla="*/ 0 h 390525"/>
                  <a:gd name="connsiteX0" fmla="*/ 1881188 w 1881188"/>
                  <a:gd name="connsiteY0" fmla="*/ 419100 h 419100"/>
                  <a:gd name="connsiteX1" fmla="*/ 1443038 w 1881188"/>
                  <a:gd name="connsiteY1" fmla="*/ 419100 h 419100"/>
                  <a:gd name="connsiteX2" fmla="*/ 1443038 w 1881188"/>
                  <a:gd name="connsiteY2" fmla="*/ 338137 h 419100"/>
                  <a:gd name="connsiteX3" fmla="*/ 1376363 w 1881188"/>
                  <a:gd name="connsiteY3" fmla="*/ 338137 h 419100"/>
                  <a:gd name="connsiteX4" fmla="*/ 1376363 w 1881188"/>
                  <a:gd name="connsiteY4" fmla="*/ 280987 h 419100"/>
                  <a:gd name="connsiteX5" fmla="*/ 1190625 w 1881188"/>
                  <a:gd name="connsiteY5" fmla="*/ 280987 h 419100"/>
                  <a:gd name="connsiteX6" fmla="*/ 1190625 w 1881188"/>
                  <a:gd name="connsiteY6" fmla="*/ 238125 h 419100"/>
                  <a:gd name="connsiteX7" fmla="*/ 776288 w 1881188"/>
                  <a:gd name="connsiteY7" fmla="*/ 238125 h 419100"/>
                  <a:gd name="connsiteX8" fmla="*/ 776288 w 1881188"/>
                  <a:gd name="connsiteY8" fmla="*/ 209550 h 419100"/>
                  <a:gd name="connsiteX9" fmla="*/ 742950 w 1881188"/>
                  <a:gd name="connsiteY9" fmla="*/ 209550 h 419100"/>
                  <a:gd name="connsiteX10" fmla="*/ 742950 w 1881188"/>
                  <a:gd name="connsiteY10" fmla="*/ 209550 h 419100"/>
                  <a:gd name="connsiteX11" fmla="*/ 742950 w 1881188"/>
                  <a:gd name="connsiteY11" fmla="*/ 180975 h 419100"/>
                  <a:gd name="connsiteX12" fmla="*/ 604838 w 1881188"/>
                  <a:gd name="connsiteY12" fmla="*/ 180975 h 419100"/>
                  <a:gd name="connsiteX13" fmla="*/ 604838 w 1881188"/>
                  <a:gd name="connsiteY13" fmla="*/ 152400 h 419100"/>
                  <a:gd name="connsiteX14" fmla="*/ 561975 w 1881188"/>
                  <a:gd name="connsiteY14" fmla="*/ 152400 h 419100"/>
                  <a:gd name="connsiteX15" fmla="*/ 561975 w 1881188"/>
                  <a:gd name="connsiteY15" fmla="*/ 133350 h 419100"/>
                  <a:gd name="connsiteX16" fmla="*/ 471488 w 1881188"/>
                  <a:gd name="connsiteY16" fmla="*/ 133350 h 419100"/>
                  <a:gd name="connsiteX17" fmla="*/ 471488 w 1881188"/>
                  <a:gd name="connsiteY17" fmla="*/ 133350 h 419100"/>
                  <a:gd name="connsiteX18" fmla="*/ 471488 w 1881188"/>
                  <a:gd name="connsiteY18" fmla="*/ 133350 h 419100"/>
                  <a:gd name="connsiteX19" fmla="*/ 590550 w 1881188"/>
                  <a:gd name="connsiteY19" fmla="*/ 0 h 419100"/>
                  <a:gd name="connsiteX20" fmla="*/ 457200 w 1881188"/>
                  <a:gd name="connsiteY20" fmla="*/ 85725 h 419100"/>
                  <a:gd name="connsiteX21" fmla="*/ 266700 w 1881188"/>
                  <a:gd name="connsiteY21" fmla="*/ 85725 h 419100"/>
                  <a:gd name="connsiteX22" fmla="*/ 266700 w 1881188"/>
                  <a:gd name="connsiteY22" fmla="*/ 66675 h 419100"/>
                  <a:gd name="connsiteX23" fmla="*/ 190500 w 1881188"/>
                  <a:gd name="connsiteY23" fmla="*/ 66675 h 419100"/>
                  <a:gd name="connsiteX24" fmla="*/ 190500 w 1881188"/>
                  <a:gd name="connsiteY24" fmla="*/ 66675 h 419100"/>
                  <a:gd name="connsiteX25" fmla="*/ 190500 w 1881188"/>
                  <a:gd name="connsiteY25" fmla="*/ 28575 h 419100"/>
                  <a:gd name="connsiteX26" fmla="*/ 0 w 1881188"/>
                  <a:gd name="connsiteY26" fmla="*/ 28575 h 419100"/>
                  <a:gd name="connsiteX0" fmla="*/ 1881188 w 1881188"/>
                  <a:gd name="connsiteY0" fmla="*/ 419100 h 419100"/>
                  <a:gd name="connsiteX1" fmla="*/ 1443038 w 1881188"/>
                  <a:gd name="connsiteY1" fmla="*/ 419100 h 419100"/>
                  <a:gd name="connsiteX2" fmla="*/ 1443038 w 1881188"/>
                  <a:gd name="connsiteY2" fmla="*/ 338137 h 419100"/>
                  <a:gd name="connsiteX3" fmla="*/ 1376363 w 1881188"/>
                  <a:gd name="connsiteY3" fmla="*/ 338137 h 419100"/>
                  <a:gd name="connsiteX4" fmla="*/ 1376363 w 1881188"/>
                  <a:gd name="connsiteY4" fmla="*/ 280987 h 419100"/>
                  <a:gd name="connsiteX5" fmla="*/ 1190625 w 1881188"/>
                  <a:gd name="connsiteY5" fmla="*/ 280987 h 419100"/>
                  <a:gd name="connsiteX6" fmla="*/ 1190625 w 1881188"/>
                  <a:gd name="connsiteY6" fmla="*/ 238125 h 419100"/>
                  <a:gd name="connsiteX7" fmla="*/ 776288 w 1881188"/>
                  <a:gd name="connsiteY7" fmla="*/ 238125 h 419100"/>
                  <a:gd name="connsiteX8" fmla="*/ 776288 w 1881188"/>
                  <a:gd name="connsiteY8" fmla="*/ 209550 h 419100"/>
                  <a:gd name="connsiteX9" fmla="*/ 742950 w 1881188"/>
                  <a:gd name="connsiteY9" fmla="*/ 209550 h 419100"/>
                  <a:gd name="connsiteX10" fmla="*/ 742950 w 1881188"/>
                  <a:gd name="connsiteY10" fmla="*/ 209550 h 419100"/>
                  <a:gd name="connsiteX11" fmla="*/ 742950 w 1881188"/>
                  <a:gd name="connsiteY11" fmla="*/ 180975 h 419100"/>
                  <a:gd name="connsiteX12" fmla="*/ 604838 w 1881188"/>
                  <a:gd name="connsiteY12" fmla="*/ 180975 h 419100"/>
                  <a:gd name="connsiteX13" fmla="*/ 604838 w 1881188"/>
                  <a:gd name="connsiteY13" fmla="*/ 152400 h 419100"/>
                  <a:gd name="connsiteX14" fmla="*/ 561975 w 1881188"/>
                  <a:gd name="connsiteY14" fmla="*/ 152400 h 419100"/>
                  <a:gd name="connsiteX15" fmla="*/ 561975 w 1881188"/>
                  <a:gd name="connsiteY15" fmla="*/ 133350 h 419100"/>
                  <a:gd name="connsiteX16" fmla="*/ 471488 w 1881188"/>
                  <a:gd name="connsiteY16" fmla="*/ 133350 h 419100"/>
                  <a:gd name="connsiteX17" fmla="*/ 471488 w 1881188"/>
                  <a:gd name="connsiteY17" fmla="*/ 133350 h 419100"/>
                  <a:gd name="connsiteX18" fmla="*/ 481013 w 1881188"/>
                  <a:gd name="connsiteY18" fmla="*/ 133350 h 419100"/>
                  <a:gd name="connsiteX19" fmla="*/ 590550 w 1881188"/>
                  <a:gd name="connsiteY19" fmla="*/ 0 h 419100"/>
                  <a:gd name="connsiteX20" fmla="*/ 457200 w 1881188"/>
                  <a:gd name="connsiteY20" fmla="*/ 85725 h 419100"/>
                  <a:gd name="connsiteX21" fmla="*/ 266700 w 1881188"/>
                  <a:gd name="connsiteY21" fmla="*/ 85725 h 419100"/>
                  <a:gd name="connsiteX22" fmla="*/ 266700 w 1881188"/>
                  <a:gd name="connsiteY22" fmla="*/ 66675 h 419100"/>
                  <a:gd name="connsiteX23" fmla="*/ 190500 w 1881188"/>
                  <a:gd name="connsiteY23" fmla="*/ 66675 h 419100"/>
                  <a:gd name="connsiteX24" fmla="*/ 190500 w 1881188"/>
                  <a:gd name="connsiteY24" fmla="*/ 66675 h 419100"/>
                  <a:gd name="connsiteX25" fmla="*/ 190500 w 1881188"/>
                  <a:gd name="connsiteY25" fmla="*/ 28575 h 419100"/>
                  <a:gd name="connsiteX26" fmla="*/ 0 w 1881188"/>
                  <a:gd name="connsiteY26" fmla="*/ 28575 h 419100"/>
                  <a:gd name="connsiteX0" fmla="*/ 1881188 w 1881188"/>
                  <a:gd name="connsiteY0" fmla="*/ 390525 h 390525"/>
                  <a:gd name="connsiteX1" fmla="*/ 1443038 w 1881188"/>
                  <a:gd name="connsiteY1" fmla="*/ 390525 h 390525"/>
                  <a:gd name="connsiteX2" fmla="*/ 1443038 w 1881188"/>
                  <a:gd name="connsiteY2" fmla="*/ 309562 h 390525"/>
                  <a:gd name="connsiteX3" fmla="*/ 1376363 w 1881188"/>
                  <a:gd name="connsiteY3" fmla="*/ 309562 h 390525"/>
                  <a:gd name="connsiteX4" fmla="*/ 1376363 w 1881188"/>
                  <a:gd name="connsiteY4" fmla="*/ 252412 h 390525"/>
                  <a:gd name="connsiteX5" fmla="*/ 1190625 w 1881188"/>
                  <a:gd name="connsiteY5" fmla="*/ 252412 h 390525"/>
                  <a:gd name="connsiteX6" fmla="*/ 1190625 w 1881188"/>
                  <a:gd name="connsiteY6" fmla="*/ 209550 h 390525"/>
                  <a:gd name="connsiteX7" fmla="*/ 776288 w 1881188"/>
                  <a:gd name="connsiteY7" fmla="*/ 209550 h 390525"/>
                  <a:gd name="connsiteX8" fmla="*/ 776288 w 1881188"/>
                  <a:gd name="connsiteY8" fmla="*/ 180975 h 390525"/>
                  <a:gd name="connsiteX9" fmla="*/ 742950 w 1881188"/>
                  <a:gd name="connsiteY9" fmla="*/ 180975 h 390525"/>
                  <a:gd name="connsiteX10" fmla="*/ 742950 w 1881188"/>
                  <a:gd name="connsiteY10" fmla="*/ 180975 h 390525"/>
                  <a:gd name="connsiteX11" fmla="*/ 742950 w 1881188"/>
                  <a:gd name="connsiteY11" fmla="*/ 152400 h 390525"/>
                  <a:gd name="connsiteX12" fmla="*/ 604838 w 1881188"/>
                  <a:gd name="connsiteY12" fmla="*/ 152400 h 390525"/>
                  <a:gd name="connsiteX13" fmla="*/ 604838 w 1881188"/>
                  <a:gd name="connsiteY13" fmla="*/ 123825 h 390525"/>
                  <a:gd name="connsiteX14" fmla="*/ 561975 w 1881188"/>
                  <a:gd name="connsiteY14" fmla="*/ 123825 h 390525"/>
                  <a:gd name="connsiteX15" fmla="*/ 561975 w 1881188"/>
                  <a:gd name="connsiteY15" fmla="*/ 104775 h 390525"/>
                  <a:gd name="connsiteX16" fmla="*/ 471488 w 1881188"/>
                  <a:gd name="connsiteY16" fmla="*/ 104775 h 390525"/>
                  <a:gd name="connsiteX17" fmla="*/ 471488 w 1881188"/>
                  <a:gd name="connsiteY17" fmla="*/ 104775 h 390525"/>
                  <a:gd name="connsiteX18" fmla="*/ 481013 w 1881188"/>
                  <a:gd name="connsiteY18" fmla="*/ 104775 h 390525"/>
                  <a:gd name="connsiteX19" fmla="*/ 461962 w 1881188"/>
                  <a:gd name="connsiteY19" fmla="*/ 80962 h 390525"/>
                  <a:gd name="connsiteX20" fmla="*/ 457200 w 1881188"/>
                  <a:gd name="connsiteY20" fmla="*/ 57150 h 390525"/>
                  <a:gd name="connsiteX21" fmla="*/ 266700 w 1881188"/>
                  <a:gd name="connsiteY21" fmla="*/ 57150 h 390525"/>
                  <a:gd name="connsiteX22" fmla="*/ 266700 w 1881188"/>
                  <a:gd name="connsiteY22" fmla="*/ 38100 h 390525"/>
                  <a:gd name="connsiteX23" fmla="*/ 190500 w 1881188"/>
                  <a:gd name="connsiteY23" fmla="*/ 38100 h 390525"/>
                  <a:gd name="connsiteX24" fmla="*/ 190500 w 1881188"/>
                  <a:gd name="connsiteY24" fmla="*/ 38100 h 390525"/>
                  <a:gd name="connsiteX25" fmla="*/ 190500 w 1881188"/>
                  <a:gd name="connsiteY25" fmla="*/ 0 h 390525"/>
                  <a:gd name="connsiteX26" fmla="*/ 0 w 1881188"/>
                  <a:gd name="connsiteY26" fmla="*/ 0 h 390525"/>
                  <a:gd name="connsiteX0" fmla="*/ 1881188 w 1881188"/>
                  <a:gd name="connsiteY0" fmla="*/ 390525 h 390525"/>
                  <a:gd name="connsiteX1" fmla="*/ 1443038 w 1881188"/>
                  <a:gd name="connsiteY1" fmla="*/ 390525 h 390525"/>
                  <a:gd name="connsiteX2" fmla="*/ 1443038 w 1881188"/>
                  <a:gd name="connsiteY2" fmla="*/ 309562 h 390525"/>
                  <a:gd name="connsiteX3" fmla="*/ 1376363 w 1881188"/>
                  <a:gd name="connsiteY3" fmla="*/ 309562 h 390525"/>
                  <a:gd name="connsiteX4" fmla="*/ 1376363 w 1881188"/>
                  <a:gd name="connsiteY4" fmla="*/ 252412 h 390525"/>
                  <a:gd name="connsiteX5" fmla="*/ 1190625 w 1881188"/>
                  <a:gd name="connsiteY5" fmla="*/ 252412 h 390525"/>
                  <a:gd name="connsiteX6" fmla="*/ 1190625 w 1881188"/>
                  <a:gd name="connsiteY6" fmla="*/ 209550 h 390525"/>
                  <a:gd name="connsiteX7" fmla="*/ 776288 w 1881188"/>
                  <a:gd name="connsiteY7" fmla="*/ 209550 h 390525"/>
                  <a:gd name="connsiteX8" fmla="*/ 776288 w 1881188"/>
                  <a:gd name="connsiteY8" fmla="*/ 180975 h 390525"/>
                  <a:gd name="connsiteX9" fmla="*/ 742950 w 1881188"/>
                  <a:gd name="connsiteY9" fmla="*/ 180975 h 390525"/>
                  <a:gd name="connsiteX10" fmla="*/ 742950 w 1881188"/>
                  <a:gd name="connsiteY10" fmla="*/ 180975 h 390525"/>
                  <a:gd name="connsiteX11" fmla="*/ 742950 w 1881188"/>
                  <a:gd name="connsiteY11" fmla="*/ 152400 h 390525"/>
                  <a:gd name="connsiteX12" fmla="*/ 604838 w 1881188"/>
                  <a:gd name="connsiteY12" fmla="*/ 152400 h 390525"/>
                  <a:gd name="connsiteX13" fmla="*/ 604838 w 1881188"/>
                  <a:gd name="connsiteY13" fmla="*/ 123825 h 390525"/>
                  <a:gd name="connsiteX14" fmla="*/ 561975 w 1881188"/>
                  <a:gd name="connsiteY14" fmla="*/ 123825 h 390525"/>
                  <a:gd name="connsiteX15" fmla="*/ 561975 w 1881188"/>
                  <a:gd name="connsiteY15" fmla="*/ 104775 h 390525"/>
                  <a:gd name="connsiteX16" fmla="*/ 471488 w 1881188"/>
                  <a:gd name="connsiteY16" fmla="*/ 104775 h 390525"/>
                  <a:gd name="connsiteX17" fmla="*/ 471488 w 1881188"/>
                  <a:gd name="connsiteY17" fmla="*/ 104775 h 390525"/>
                  <a:gd name="connsiteX18" fmla="*/ 481013 w 1881188"/>
                  <a:gd name="connsiteY18" fmla="*/ 80963 h 390525"/>
                  <a:gd name="connsiteX19" fmla="*/ 461962 w 1881188"/>
                  <a:gd name="connsiteY19" fmla="*/ 80962 h 390525"/>
                  <a:gd name="connsiteX20" fmla="*/ 457200 w 1881188"/>
                  <a:gd name="connsiteY20" fmla="*/ 57150 h 390525"/>
                  <a:gd name="connsiteX21" fmla="*/ 266700 w 1881188"/>
                  <a:gd name="connsiteY21" fmla="*/ 57150 h 390525"/>
                  <a:gd name="connsiteX22" fmla="*/ 266700 w 1881188"/>
                  <a:gd name="connsiteY22" fmla="*/ 38100 h 390525"/>
                  <a:gd name="connsiteX23" fmla="*/ 190500 w 1881188"/>
                  <a:gd name="connsiteY23" fmla="*/ 38100 h 390525"/>
                  <a:gd name="connsiteX24" fmla="*/ 190500 w 1881188"/>
                  <a:gd name="connsiteY24" fmla="*/ 38100 h 390525"/>
                  <a:gd name="connsiteX25" fmla="*/ 190500 w 1881188"/>
                  <a:gd name="connsiteY25" fmla="*/ 0 h 390525"/>
                  <a:gd name="connsiteX26" fmla="*/ 0 w 1881188"/>
                  <a:gd name="connsiteY26" fmla="*/ 0 h 390525"/>
                  <a:gd name="connsiteX0" fmla="*/ 1881188 w 1881188"/>
                  <a:gd name="connsiteY0" fmla="*/ 390525 h 390525"/>
                  <a:gd name="connsiteX1" fmla="*/ 1443038 w 1881188"/>
                  <a:gd name="connsiteY1" fmla="*/ 390525 h 390525"/>
                  <a:gd name="connsiteX2" fmla="*/ 1443038 w 1881188"/>
                  <a:gd name="connsiteY2" fmla="*/ 309562 h 390525"/>
                  <a:gd name="connsiteX3" fmla="*/ 1376363 w 1881188"/>
                  <a:gd name="connsiteY3" fmla="*/ 309562 h 390525"/>
                  <a:gd name="connsiteX4" fmla="*/ 1376363 w 1881188"/>
                  <a:gd name="connsiteY4" fmla="*/ 252412 h 390525"/>
                  <a:gd name="connsiteX5" fmla="*/ 1190625 w 1881188"/>
                  <a:gd name="connsiteY5" fmla="*/ 252412 h 390525"/>
                  <a:gd name="connsiteX6" fmla="*/ 1190625 w 1881188"/>
                  <a:gd name="connsiteY6" fmla="*/ 209550 h 390525"/>
                  <a:gd name="connsiteX7" fmla="*/ 776288 w 1881188"/>
                  <a:gd name="connsiteY7" fmla="*/ 209550 h 390525"/>
                  <a:gd name="connsiteX8" fmla="*/ 776288 w 1881188"/>
                  <a:gd name="connsiteY8" fmla="*/ 180975 h 390525"/>
                  <a:gd name="connsiteX9" fmla="*/ 742950 w 1881188"/>
                  <a:gd name="connsiteY9" fmla="*/ 180975 h 390525"/>
                  <a:gd name="connsiteX10" fmla="*/ 742950 w 1881188"/>
                  <a:gd name="connsiteY10" fmla="*/ 180975 h 390525"/>
                  <a:gd name="connsiteX11" fmla="*/ 742950 w 1881188"/>
                  <a:gd name="connsiteY11" fmla="*/ 152400 h 390525"/>
                  <a:gd name="connsiteX12" fmla="*/ 604838 w 1881188"/>
                  <a:gd name="connsiteY12" fmla="*/ 152400 h 390525"/>
                  <a:gd name="connsiteX13" fmla="*/ 604838 w 1881188"/>
                  <a:gd name="connsiteY13" fmla="*/ 123825 h 390525"/>
                  <a:gd name="connsiteX14" fmla="*/ 561975 w 1881188"/>
                  <a:gd name="connsiteY14" fmla="*/ 123825 h 390525"/>
                  <a:gd name="connsiteX15" fmla="*/ 561975 w 1881188"/>
                  <a:gd name="connsiteY15" fmla="*/ 104775 h 390525"/>
                  <a:gd name="connsiteX16" fmla="*/ 471488 w 1881188"/>
                  <a:gd name="connsiteY16" fmla="*/ 104775 h 390525"/>
                  <a:gd name="connsiteX17" fmla="*/ 481013 w 1881188"/>
                  <a:gd name="connsiteY17" fmla="*/ 107950 h 390525"/>
                  <a:gd name="connsiteX18" fmla="*/ 481013 w 1881188"/>
                  <a:gd name="connsiteY18" fmla="*/ 80963 h 390525"/>
                  <a:gd name="connsiteX19" fmla="*/ 461962 w 1881188"/>
                  <a:gd name="connsiteY19" fmla="*/ 80962 h 390525"/>
                  <a:gd name="connsiteX20" fmla="*/ 457200 w 1881188"/>
                  <a:gd name="connsiteY20" fmla="*/ 57150 h 390525"/>
                  <a:gd name="connsiteX21" fmla="*/ 266700 w 1881188"/>
                  <a:gd name="connsiteY21" fmla="*/ 57150 h 390525"/>
                  <a:gd name="connsiteX22" fmla="*/ 266700 w 1881188"/>
                  <a:gd name="connsiteY22" fmla="*/ 38100 h 390525"/>
                  <a:gd name="connsiteX23" fmla="*/ 190500 w 1881188"/>
                  <a:gd name="connsiteY23" fmla="*/ 38100 h 390525"/>
                  <a:gd name="connsiteX24" fmla="*/ 190500 w 1881188"/>
                  <a:gd name="connsiteY24" fmla="*/ 38100 h 390525"/>
                  <a:gd name="connsiteX25" fmla="*/ 190500 w 1881188"/>
                  <a:gd name="connsiteY25" fmla="*/ 0 h 390525"/>
                  <a:gd name="connsiteX26" fmla="*/ 0 w 1881188"/>
                  <a:gd name="connsiteY26" fmla="*/ 0 h 390525"/>
                  <a:gd name="connsiteX0" fmla="*/ 1881188 w 1881188"/>
                  <a:gd name="connsiteY0" fmla="*/ 390525 h 390525"/>
                  <a:gd name="connsiteX1" fmla="*/ 1443038 w 1881188"/>
                  <a:gd name="connsiteY1" fmla="*/ 390525 h 390525"/>
                  <a:gd name="connsiteX2" fmla="*/ 1443038 w 1881188"/>
                  <a:gd name="connsiteY2" fmla="*/ 309562 h 390525"/>
                  <a:gd name="connsiteX3" fmla="*/ 1376363 w 1881188"/>
                  <a:gd name="connsiteY3" fmla="*/ 309562 h 390525"/>
                  <a:gd name="connsiteX4" fmla="*/ 1376363 w 1881188"/>
                  <a:gd name="connsiteY4" fmla="*/ 252412 h 390525"/>
                  <a:gd name="connsiteX5" fmla="*/ 1190625 w 1881188"/>
                  <a:gd name="connsiteY5" fmla="*/ 252412 h 390525"/>
                  <a:gd name="connsiteX6" fmla="*/ 1190625 w 1881188"/>
                  <a:gd name="connsiteY6" fmla="*/ 209550 h 390525"/>
                  <a:gd name="connsiteX7" fmla="*/ 776288 w 1881188"/>
                  <a:gd name="connsiteY7" fmla="*/ 209550 h 390525"/>
                  <a:gd name="connsiteX8" fmla="*/ 776288 w 1881188"/>
                  <a:gd name="connsiteY8" fmla="*/ 180975 h 390525"/>
                  <a:gd name="connsiteX9" fmla="*/ 742950 w 1881188"/>
                  <a:gd name="connsiteY9" fmla="*/ 180975 h 390525"/>
                  <a:gd name="connsiteX10" fmla="*/ 742950 w 1881188"/>
                  <a:gd name="connsiteY10" fmla="*/ 180975 h 390525"/>
                  <a:gd name="connsiteX11" fmla="*/ 742950 w 1881188"/>
                  <a:gd name="connsiteY11" fmla="*/ 152400 h 390525"/>
                  <a:gd name="connsiteX12" fmla="*/ 604838 w 1881188"/>
                  <a:gd name="connsiteY12" fmla="*/ 152400 h 390525"/>
                  <a:gd name="connsiteX13" fmla="*/ 604838 w 1881188"/>
                  <a:gd name="connsiteY13" fmla="*/ 123825 h 390525"/>
                  <a:gd name="connsiteX14" fmla="*/ 561975 w 1881188"/>
                  <a:gd name="connsiteY14" fmla="*/ 123825 h 390525"/>
                  <a:gd name="connsiteX15" fmla="*/ 561975 w 1881188"/>
                  <a:gd name="connsiteY15" fmla="*/ 104775 h 390525"/>
                  <a:gd name="connsiteX16" fmla="*/ 471488 w 1881188"/>
                  <a:gd name="connsiteY16" fmla="*/ 104775 h 390525"/>
                  <a:gd name="connsiteX17" fmla="*/ 534988 w 1881188"/>
                  <a:gd name="connsiteY17" fmla="*/ 203200 h 390525"/>
                  <a:gd name="connsiteX18" fmla="*/ 481013 w 1881188"/>
                  <a:gd name="connsiteY18" fmla="*/ 80963 h 390525"/>
                  <a:gd name="connsiteX19" fmla="*/ 461962 w 1881188"/>
                  <a:gd name="connsiteY19" fmla="*/ 80962 h 390525"/>
                  <a:gd name="connsiteX20" fmla="*/ 457200 w 1881188"/>
                  <a:gd name="connsiteY20" fmla="*/ 57150 h 390525"/>
                  <a:gd name="connsiteX21" fmla="*/ 266700 w 1881188"/>
                  <a:gd name="connsiteY21" fmla="*/ 57150 h 390525"/>
                  <a:gd name="connsiteX22" fmla="*/ 266700 w 1881188"/>
                  <a:gd name="connsiteY22" fmla="*/ 38100 h 390525"/>
                  <a:gd name="connsiteX23" fmla="*/ 190500 w 1881188"/>
                  <a:gd name="connsiteY23" fmla="*/ 38100 h 390525"/>
                  <a:gd name="connsiteX24" fmla="*/ 190500 w 1881188"/>
                  <a:gd name="connsiteY24" fmla="*/ 38100 h 390525"/>
                  <a:gd name="connsiteX25" fmla="*/ 190500 w 1881188"/>
                  <a:gd name="connsiteY25" fmla="*/ 0 h 390525"/>
                  <a:gd name="connsiteX26" fmla="*/ 0 w 1881188"/>
                  <a:gd name="connsiteY26" fmla="*/ 0 h 390525"/>
                  <a:gd name="connsiteX0" fmla="*/ 1881188 w 1881188"/>
                  <a:gd name="connsiteY0" fmla="*/ 390525 h 390525"/>
                  <a:gd name="connsiteX1" fmla="*/ 1443038 w 1881188"/>
                  <a:gd name="connsiteY1" fmla="*/ 390525 h 390525"/>
                  <a:gd name="connsiteX2" fmla="*/ 1443038 w 1881188"/>
                  <a:gd name="connsiteY2" fmla="*/ 309562 h 390525"/>
                  <a:gd name="connsiteX3" fmla="*/ 1376363 w 1881188"/>
                  <a:gd name="connsiteY3" fmla="*/ 309562 h 390525"/>
                  <a:gd name="connsiteX4" fmla="*/ 1376363 w 1881188"/>
                  <a:gd name="connsiteY4" fmla="*/ 252412 h 390525"/>
                  <a:gd name="connsiteX5" fmla="*/ 1190625 w 1881188"/>
                  <a:gd name="connsiteY5" fmla="*/ 252412 h 390525"/>
                  <a:gd name="connsiteX6" fmla="*/ 1190625 w 1881188"/>
                  <a:gd name="connsiteY6" fmla="*/ 209550 h 390525"/>
                  <a:gd name="connsiteX7" fmla="*/ 776288 w 1881188"/>
                  <a:gd name="connsiteY7" fmla="*/ 209550 h 390525"/>
                  <a:gd name="connsiteX8" fmla="*/ 776288 w 1881188"/>
                  <a:gd name="connsiteY8" fmla="*/ 180975 h 390525"/>
                  <a:gd name="connsiteX9" fmla="*/ 742950 w 1881188"/>
                  <a:gd name="connsiteY9" fmla="*/ 180975 h 390525"/>
                  <a:gd name="connsiteX10" fmla="*/ 742950 w 1881188"/>
                  <a:gd name="connsiteY10" fmla="*/ 180975 h 390525"/>
                  <a:gd name="connsiteX11" fmla="*/ 742950 w 1881188"/>
                  <a:gd name="connsiteY11" fmla="*/ 152400 h 390525"/>
                  <a:gd name="connsiteX12" fmla="*/ 604838 w 1881188"/>
                  <a:gd name="connsiteY12" fmla="*/ 152400 h 390525"/>
                  <a:gd name="connsiteX13" fmla="*/ 604838 w 1881188"/>
                  <a:gd name="connsiteY13" fmla="*/ 123825 h 390525"/>
                  <a:gd name="connsiteX14" fmla="*/ 561975 w 1881188"/>
                  <a:gd name="connsiteY14" fmla="*/ 123825 h 390525"/>
                  <a:gd name="connsiteX15" fmla="*/ 561975 w 1881188"/>
                  <a:gd name="connsiteY15" fmla="*/ 104775 h 390525"/>
                  <a:gd name="connsiteX16" fmla="*/ 471488 w 1881188"/>
                  <a:gd name="connsiteY16" fmla="*/ 104775 h 390525"/>
                  <a:gd name="connsiteX17" fmla="*/ 481013 w 1881188"/>
                  <a:gd name="connsiteY17" fmla="*/ 80963 h 390525"/>
                  <a:gd name="connsiteX18" fmla="*/ 461962 w 1881188"/>
                  <a:gd name="connsiteY18" fmla="*/ 80962 h 390525"/>
                  <a:gd name="connsiteX19" fmla="*/ 457200 w 1881188"/>
                  <a:gd name="connsiteY19" fmla="*/ 57150 h 390525"/>
                  <a:gd name="connsiteX20" fmla="*/ 266700 w 1881188"/>
                  <a:gd name="connsiteY20" fmla="*/ 57150 h 390525"/>
                  <a:gd name="connsiteX21" fmla="*/ 266700 w 1881188"/>
                  <a:gd name="connsiteY21" fmla="*/ 38100 h 390525"/>
                  <a:gd name="connsiteX22" fmla="*/ 190500 w 1881188"/>
                  <a:gd name="connsiteY22" fmla="*/ 38100 h 390525"/>
                  <a:gd name="connsiteX23" fmla="*/ 190500 w 1881188"/>
                  <a:gd name="connsiteY23" fmla="*/ 38100 h 390525"/>
                  <a:gd name="connsiteX24" fmla="*/ 190500 w 1881188"/>
                  <a:gd name="connsiteY24" fmla="*/ 0 h 390525"/>
                  <a:gd name="connsiteX25" fmla="*/ 0 w 1881188"/>
                  <a:gd name="connsiteY25" fmla="*/ 0 h 390525"/>
                  <a:gd name="connsiteX0" fmla="*/ 1881188 w 1881188"/>
                  <a:gd name="connsiteY0" fmla="*/ 390525 h 390525"/>
                  <a:gd name="connsiteX1" fmla="*/ 1443038 w 1881188"/>
                  <a:gd name="connsiteY1" fmla="*/ 390525 h 390525"/>
                  <a:gd name="connsiteX2" fmla="*/ 1443038 w 1881188"/>
                  <a:gd name="connsiteY2" fmla="*/ 309562 h 390525"/>
                  <a:gd name="connsiteX3" fmla="*/ 1376363 w 1881188"/>
                  <a:gd name="connsiteY3" fmla="*/ 309562 h 390525"/>
                  <a:gd name="connsiteX4" fmla="*/ 1376363 w 1881188"/>
                  <a:gd name="connsiteY4" fmla="*/ 252412 h 390525"/>
                  <a:gd name="connsiteX5" fmla="*/ 1190625 w 1881188"/>
                  <a:gd name="connsiteY5" fmla="*/ 252412 h 390525"/>
                  <a:gd name="connsiteX6" fmla="*/ 1190625 w 1881188"/>
                  <a:gd name="connsiteY6" fmla="*/ 209550 h 390525"/>
                  <a:gd name="connsiteX7" fmla="*/ 776288 w 1881188"/>
                  <a:gd name="connsiteY7" fmla="*/ 209550 h 390525"/>
                  <a:gd name="connsiteX8" fmla="*/ 776288 w 1881188"/>
                  <a:gd name="connsiteY8" fmla="*/ 180975 h 390525"/>
                  <a:gd name="connsiteX9" fmla="*/ 742950 w 1881188"/>
                  <a:gd name="connsiteY9" fmla="*/ 180975 h 390525"/>
                  <a:gd name="connsiteX10" fmla="*/ 742950 w 1881188"/>
                  <a:gd name="connsiteY10" fmla="*/ 180975 h 390525"/>
                  <a:gd name="connsiteX11" fmla="*/ 742950 w 1881188"/>
                  <a:gd name="connsiteY11" fmla="*/ 152400 h 390525"/>
                  <a:gd name="connsiteX12" fmla="*/ 604838 w 1881188"/>
                  <a:gd name="connsiteY12" fmla="*/ 152400 h 390525"/>
                  <a:gd name="connsiteX13" fmla="*/ 604838 w 1881188"/>
                  <a:gd name="connsiteY13" fmla="*/ 123825 h 390525"/>
                  <a:gd name="connsiteX14" fmla="*/ 561975 w 1881188"/>
                  <a:gd name="connsiteY14" fmla="*/ 123825 h 390525"/>
                  <a:gd name="connsiteX15" fmla="*/ 561975 w 1881188"/>
                  <a:gd name="connsiteY15" fmla="*/ 104775 h 390525"/>
                  <a:gd name="connsiteX16" fmla="*/ 481013 w 1881188"/>
                  <a:gd name="connsiteY16" fmla="*/ 107950 h 390525"/>
                  <a:gd name="connsiteX17" fmla="*/ 481013 w 1881188"/>
                  <a:gd name="connsiteY17" fmla="*/ 80963 h 390525"/>
                  <a:gd name="connsiteX18" fmla="*/ 461962 w 1881188"/>
                  <a:gd name="connsiteY18" fmla="*/ 80962 h 390525"/>
                  <a:gd name="connsiteX19" fmla="*/ 457200 w 1881188"/>
                  <a:gd name="connsiteY19" fmla="*/ 57150 h 390525"/>
                  <a:gd name="connsiteX20" fmla="*/ 266700 w 1881188"/>
                  <a:gd name="connsiteY20" fmla="*/ 57150 h 390525"/>
                  <a:gd name="connsiteX21" fmla="*/ 266700 w 1881188"/>
                  <a:gd name="connsiteY21" fmla="*/ 38100 h 390525"/>
                  <a:gd name="connsiteX22" fmla="*/ 190500 w 1881188"/>
                  <a:gd name="connsiteY22" fmla="*/ 38100 h 390525"/>
                  <a:gd name="connsiteX23" fmla="*/ 190500 w 1881188"/>
                  <a:gd name="connsiteY23" fmla="*/ 38100 h 390525"/>
                  <a:gd name="connsiteX24" fmla="*/ 190500 w 1881188"/>
                  <a:gd name="connsiteY24" fmla="*/ 0 h 390525"/>
                  <a:gd name="connsiteX25" fmla="*/ 0 w 1881188"/>
                  <a:gd name="connsiteY25" fmla="*/ 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81188" h="390525">
                    <a:moveTo>
                      <a:pt x="1881188" y="390525"/>
                    </a:moveTo>
                    <a:lnTo>
                      <a:pt x="1443038" y="390525"/>
                    </a:lnTo>
                    <a:lnTo>
                      <a:pt x="1443038" y="309562"/>
                    </a:lnTo>
                    <a:lnTo>
                      <a:pt x="1376363" y="309562"/>
                    </a:lnTo>
                    <a:lnTo>
                      <a:pt x="1376363" y="252412"/>
                    </a:lnTo>
                    <a:lnTo>
                      <a:pt x="1190625" y="252412"/>
                    </a:lnTo>
                    <a:lnTo>
                      <a:pt x="1190625" y="209550"/>
                    </a:lnTo>
                    <a:lnTo>
                      <a:pt x="776288" y="209550"/>
                    </a:lnTo>
                    <a:lnTo>
                      <a:pt x="776288" y="180975"/>
                    </a:lnTo>
                    <a:lnTo>
                      <a:pt x="742950" y="180975"/>
                    </a:lnTo>
                    <a:lnTo>
                      <a:pt x="742950" y="180975"/>
                    </a:lnTo>
                    <a:lnTo>
                      <a:pt x="742950" y="152400"/>
                    </a:lnTo>
                    <a:lnTo>
                      <a:pt x="604838" y="152400"/>
                    </a:lnTo>
                    <a:lnTo>
                      <a:pt x="604838" y="123825"/>
                    </a:lnTo>
                    <a:lnTo>
                      <a:pt x="561975" y="123825"/>
                    </a:lnTo>
                    <a:lnTo>
                      <a:pt x="561975" y="104775"/>
                    </a:lnTo>
                    <a:lnTo>
                      <a:pt x="481013" y="107950"/>
                    </a:lnTo>
                    <a:lnTo>
                      <a:pt x="481013" y="80963"/>
                    </a:lnTo>
                    <a:lnTo>
                      <a:pt x="461962" y="80962"/>
                    </a:lnTo>
                    <a:lnTo>
                      <a:pt x="457200" y="57150"/>
                    </a:lnTo>
                    <a:lnTo>
                      <a:pt x="266700" y="57150"/>
                    </a:lnTo>
                    <a:lnTo>
                      <a:pt x="266700" y="38100"/>
                    </a:lnTo>
                    <a:lnTo>
                      <a:pt x="190500" y="38100"/>
                    </a:lnTo>
                    <a:lnTo>
                      <a:pt x="190500" y="38100"/>
                    </a:lnTo>
                    <a:lnTo>
                      <a:pt x="190500"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 name="Freeform 52">
                <a:extLst>
                  <a:ext uri="{FF2B5EF4-FFF2-40B4-BE49-F238E27FC236}">
                    <a16:creationId xmlns:a16="http://schemas.microsoft.com/office/drawing/2014/main" id="{4A0EA73D-F582-C4BB-F6CC-28C39E0E0BD7}"/>
                  </a:ext>
                </a:extLst>
              </p:cNvPr>
              <p:cNvSpPr/>
              <p:nvPr/>
            </p:nvSpPr>
            <p:spPr bwMode="auto">
              <a:xfrm>
                <a:off x="3810000" y="2016125"/>
                <a:ext cx="1892300" cy="412750"/>
              </a:xfrm>
              <a:custGeom>
                <a:avLst/>
                <a:gdLst>
                  <a:gd name="connsiteX0" fmla="*/ 1892300 w 1892300"/>
                  <a:gd name="connsiteY0" fmla="*/ 412750 h 412750"/>
                  <a:gd name="connsiteX1" fmla="*/ 1838325 w 1892300"/>
                  <a:gd name="connsiteY1" fmla="*/ 412750 h 412750"/>
                  <a:gd name="connsiteX2" fmla="*/ 1838325 w 1892300"/>
                  <a:gd name="connsiteY2" fmla="*/ 384175 h 412750"/>
                  <a:gd name="connsiteX3" fmla="*/ 1797050 w 1892300"/>
                  <a:gd name="connsiteY3" fmla="*/ 384175 h 412750"/>
                  <a:gd name="connsiteX4" fmla="*/ 1797050 w 1892300"/>
                  <a:gd name="connsiteY4" fmla="*/ 374650 h 412750"/>
                  <a:gd name="connsiteX5" fmla="*/ 1692275 w 1892300"/>
                  <a:gd name="connsiteY5" fmla="*/ 374650 h 412750"/>
                  <a:gd name="connsiteX6" fmla="*/ 1692275 w 1892300"/>
                  <a:gd name="connsiteY6" fmla="*/ 320675 h 412750"/>
                  <a:gd name="connsiteX7" fmla="*/ 1660525 w 1892300"/>
                  <a:gd name="connsiteY7" fmla="*/ 320675 h 412750"/>
                  <a:gd name="connsiteX8" fmla="*/ 1660525 w 1892300"/>
                  <a:gd name="connsiteY8" fmla="*/ 314325 h 412750"/>
                  <a:gd name="connsiteX9" fmla="*/ 1441450 w 1892300"/>
                  <a:gd name="connsiteY9" fmla="*/ 314325 h 412750"/>
                  <a:gd name="connsiteX10" fmla="*/ 1441450 w 1892300"/>
                  <a:gd name="connsiteY10" fmla="*/ 295275 h 412750"/>
                  <a:gd name="connsiteX11" fmla="*/ 1403350 w 1892300"/>
                  <a:gd name="connsiteY11" fmla="*/ 295275 h 412750"/>
                  <a:gd name="connsiteX12" fmla="*/ 1403350 w 1892300"/>
                  <a:gd name="connsiteY12" fmla="*/ 257175 h 412750"/>
                  <a:gd name="connsiteX13" fmla="*/ 1362075 w 1892300"/>
                  <a:gd name="connsiteY13" fmla="*/ 257175 h 412750"/>
                  <a:gd name="connsiteX14" fmla="*/ 1362075 w 1892300"/>
                  <a:gd name="connsiteY14" fmla="*/ 238125 h 412750"/>
                  <a:gd name="connsiteX15" fmla="*/ 1292225 w 1892300"/>
                  <a:gd name="connsiteY15" fmla="*/ 238125 h 412750"/>
                  <a:gd name="connsiteX16" fmla="*/ 1292225 w 1892300"/>
                  <a:gd name="connsiteY16" fmla="*/ 209550 h 412750"/>
                  <a:gd name="connsiteX17" fmla="*/ 1247775 w 1892300"/>
                  <a:gd name="connsiteY17" fmla="*/ 209550 h 412750"/>
                  <a:gd name="connsiteX18" fmla="*/ 1247775 w 1892300"/>
                  <a:gd name="connsiteY18" fmla="*/ 177800 h 412750"/>
                  <a:gd name="connsiteX19" fmla="*/ 1022350 w 1892300"/>
                  <a:gd name="connsiteY19" fmla="*/ 177800 h 412750"/>
                  <a:gd name="connsiteX20" fmla="*/ 1022350 w 1892300"/>
                  <a:gd name="connsiteY20" fmla="*/ 139700 h 412750"/>
                  <a:gd name="connsiteX21" fmla="*/ 742950 w 1892300"/>
                  <a:gd name="connsiteY21" fmla="*/ 139700 h 412750"/>
                  <a:gd name="connsiteX22" fmla="*/ 742950 w 1892300"/>
                  <a:gd name="connsiteY22" fmla="*/ 117475 h 412750"/>
                  <a:gd name="connsiteX23" fmla="*/ 473075 w 1892300"/>
                  <a:gd name="connsiteY23" fmla="*/ 117475 h 412750"/>
                  <a:gd name="connsiteX24" fmla="*/ 473075 w 1892300"/>
                  <a:gd name="connsiteY24" fmla="*/ 101600 h 412750"/>
                  <a:gd name="connsiteX25" fmla="*/ 473075 w 1892300"/>
                  <a:gd name="connsiteY25" fmla="*/ 101600 h 412750"/>
                  <a:gd name="connsiteX26" fmla="*/ 454025 w 1892300"/>
                  <a:gd name="connsiteY26" fmla="*/ 82550 h 412750"/>
                  <a:gd name="connsiteX27" fmla="*/ 454025 w 1892300"/>
                  <a:gd name="connsiteY27" fmla="*/ 82550 h 412750"/>
                  <a:gd name="connsiteX28" fmla="*/ 431800 w 1892300"/>
                  <a:gd name="connsiteY28" fmla="*/ 60325 h 412750"/>
                  <a:gd name="connsiteX29" fmla="*/ 285750 w 1892300"/>
                  <a:gd name="connsiteY29" fmla="*/ 60325 h 412750"/>
                  <a:gd name="connsiteX30" fmla="*/ 285750 w 1892300"/>
                  <a:gd name="connsiteY30" fmla="*/ 44450 h 412750"/>
                  <a:gd name="connsiteX31" fmla="*/ 177800 w 1892300"/>
                  <a:gd name="connsiteY31" fmla="*/ 44450 h 412750"/>
                  <a:gd name="connsiteX32" fmla="*/ 177800 w 1892300"/>
                  <a:gd name="connsiteY32" fmla="*/ 25400 h 412750"/>
                  <a:gd name="connsiteX33" fmla="*/ 66675 w 1892300"/>
                  <a:gd name="connsiteY33" fmla="*/ 25400 h 412750"/>
                  <a:gd name="connsiteX34" fmla="*/ 66675 w 1892300"/>
                  <a:gd name="connsiteY34" fmla="*/ 0 h 412750"/>
                  <a:gd name="connsiteX35" fmla="*/ 0 w 1892300"/>
                  <a:gd name="connsiteY35" fmla="*/ 0 h 412750"/>
                  <a:gd name="connsiteX0" fmla="*/ 1892300 w 1892300"/>
                  <a:gd name="connsiteY0" fmla="*/ 412750 h 412750"/>
                  <a:gd name="connsiteX1" fmla="*/ 1838325 w 1892300"/>
                  <a:gd name="connsiteY1" fmla="*/ 412750 h 412750"/>
                  <a:gd name="connsiteX2" fmla="*/ 1838325 w 1892300"/>
                  <a:gd name="connsiteY2" fmla="*/ 384175 h 412750"/>
                  <a:gd name="connsiteX3" fmla="*/ 1797050 w 1892300"/>
                  <a:gd name="connsiteY3" fmla="*/ 384175 h 412750"/>
                  <a:gd name="connsiteX4" fmla="*/ 1797050 w 1892300"/>
                  <a:gd name="connsiteY4" fmla="*/ 374650 h 412750"/>
                  <a:gd name="connsiteX5" fmla="*/ 1692275 w 1892300"/>
                  <a:gd name="connsiteY5" fmla="*/ 374650 h 412750"/>
                  <a:gd name="connsiteX6" fmla="*/ 1692275 w 1892300"/>
                  <a:gd name="connsiteY6" fmla="*/ 320675 h 412750"/>
                  <a:gd name="connsiteX7" fmla="*/ 1660525 w 1892300"/>
                  <a:gd name="connsiteY7" fmla="*/ 320675 h 412750"/>
                  <a:gd name="connsiteX8" fmla="*/ 1660525 w 1892300"/>
                  <a:gd name="connsiteY8" fmla="*/ 314325 h 412750"/>
                  <a:gd name="connsiteX9" fmla="*/ 1441450 w 1892300"/>
                  <a:gd name="connsiteY9" fmla="*/ 314325 h 412750"/>
                  <a:gd name="connsiteX10" fmla="*/ 1441450 w 1892300"/>
                  <a:gd name="connsiteY10" fmla="*/ 295275 h 412750"/>
                  <a:gd name="connsiteX11" fmla="*/ 1403350 w 1892300"/>
                  <a:gd name="connsiteY11" fmla="*/ 295275 h 412750"/>
                  <a:gd name="connsiteX12" fmla="*/ 1403350 w 1892300"/>
                  <a:gd name="connsiteY12" fmla="*/ 257175 h 412750"/>
                  <a:gd name="connsiteX13" fmla="*/ 1362075 w 1892300"/>
                  <a:gd name="connsiteY13" fmla="*/ 257175 h 412750"/>
                  <a:gd name="connsiteX14" fmla="*/ 1362075 w 1892300"/>
                  <a:gd name="connsiteY14" fmla="*/ 238125 h 412750"/>
                  <a:gd name="connsiteX15" fmla="*/ 1292225 w 1892300"/>
                  <a:gd name="connsiteY15" fmla="*/ 238125 h 412750"/>
                  <a:gd name="connsiteX16" fmla="*/ 1292225 w 1892300"/>
                  <a:gd name="connsiteY16" fmla="*/ 209550 h 412750"/>
                  <a:gd name="connsiteX17" fmla="*/ 1247775 w 1892300"/>
                  <a:gd name="connsiteY17" fmla="*/ 209550 h 412750"/>
                  <a:gd name="connsiteX18" fmla="*/ 1247775 w 1892300"/>
                  <a:gd name="connsiteY18" fmla="*/ 177800 h 412750"/>
                  <a:gd name="connsiteX19" fmla="*/ 1022350 w 1892300"/>
                  <a:gd name="connsiteY19" fmla="*/ 177800 h 412750"/>
                  <a:gd name="connsiteX20" fmla="*/ 1022350 w 1892300"/>
                  <a:gd name="connsiteY20" fmla="*/ 139700 h 412750"/>
                  <a:gd name="connsiteX21" fmla="*/ 742950 w 1892300"/>
                  <a:gd name="connsiteY21" fmla="*/ 139700 h 412750"/>
                  <a:gd name="connsiteX22" fmla="*/ 742950 w 1892300"/>
                  <a:gd name="connsiteY22" fmla="*/ 117475 h 412750"/>
                  <a:gd name="connsiteX23" fmla="*/ 473075 w 1892300"/>
                  <a:gd name="connsiteY23" fmla="*/ 117475 h 412750"/>
                  <a:gd name="connsiteX24" fmla="*/ 473075 w 1892300"/>
                  <a:gd name="connsiteY24" fmla="*/ 101600 h 412750"/>
                  <a:gd name="connsiteX25" fmla="*/ 473075 w 1892300"/>
                  <a:gd name="connsiteY25" fmla="*/ 101600 h 412750"/>
                  <a:gd name="connsiteX26" fmla="*/ 454025 w 1892300"/>
                  <a:gd name="connsiteY26" fmla="*/ 82550 h 412750"/>
                  <a:gd name="connsiteX27" fmla="*/ 431800 w 1892300"/>
                  <a:gd name="connsiteY27" fmla="*/ 82550 h 412750"/>
                  <a:gd name="connsiteX28" fmla="*/ 431800 w 1892300"/>
                  <a:gd name="connsiteY28" fmla="*/ 60325 h 412750"/>
                  <a:gd name="connsiteX29" fmla="*/ 285750 w 1892300"/>
                  <a:gd name="connsiteY29" fmla="*/ 60325 h 412750"/>
                  <a:gd name="connsiteX30" fmla="*/ 285750 w 1892300"/>
                  <a:gd name="connsiteY30" fmla="*/ 44450 h 412750"/>
                  <a:gd name="connsiteX31" fmla="*/ 177800 w 1892300"/>
                  <a:gd name="connsiteY31" fmla="*/ 44450 h 412750"/>
                  <a:gd name="connsiteX32" fmla="*/ 177800 w 1892300"/>
                  <a:gd name="connsiteY32" fmla="*/ 25400 h 412750"/>
                  <a:gd name="connsiteX33" fmla="*/ 66675 w 1892300"/>
                  <a:gd name="connsiteY33" fmla="*/ 25400 h 412750"/>
                  <a:gd name="connsiteX34" fmla="*/ 66675 w 1892300"/>
                  <a:gd name="connsiteY34" fmla="*/ 0 h 412750"/>
                  <a:gd name="connsiteX35" fmla="*/ 0 w 1892300"/>
                  <a:gd name="connsiteY35" fmla="*/ 0 h 412750"/>
                  <a:gd name="connsiteX0" fmla="*/ 1892300 w 1892300"/>
                  <a:gd name="connsiteY0" fmla="*/ 412750 h 412750"/>
                  <a:gd name="connsiteX1" fmla="*/ 1838325 w 1892300"/>
                  <a:gd name="connsiteY1" fmla="*/ 412750 h 412750"/>
                  <a:gd name="connsiteX2" fmla="*/ 1838325 w 1892300"/>
                  <a:gd name="connsiteY2" fmla="*/ 384175 h 412750"/>
                  <a:gd name="connsiteX3" fmla="*/ 1797050 w 1892300"/>
                  <a:gd name="connsiteY3" fmla="*/ 384175 h 412750"/>
                  <a:gd name="connsiteX4" fmla="*/ 1797050 w 1892300"/>
                  <a:gd name="connsiteY4" fmla="*/ 374650 h 412750"/>
                  <a:gd name="connsiteX5" fmla="*/ 1692275 w 1892300"/>
                  <a:gd name="connsiteY5" fmla="*/ 374650 h 412750"/>
                  <a:gd name="connsiteX6" fmla="*/ 1692275 w 1892300"/>
                  <a:gd name="connsiteY6" fmla="*/ 320675 h 412750"/>
                  <a:gd name="connsiteX7" fmla="*/ 1660525 w 1892300"/>
                  <a:gd name="connsiteY7" fmla="*/ 320675 h 412750"/>
                  <a:gd name="connsiteX8" fmla="*/ 1660525 w 1892300"/>
                  <a:gd name="connsiteY8" fmla="*/ 314325 h 412750"/>
                  <a:gd name="connsiteX9" fmla="*/ 1441450 w 1892300"/>
                  <a:gd name="connsiteY9" fmla="*/ 314325 h 412750"/>
                  <a:gd name="connsiteX10" fmla="*/ 1441450 w 1892300"/>
                  <a:gd name="connsiteY10" fmla="*/ 295275 h 412750"/>
                  <a:gd name="connsiteX11" fmla="*/ 1403350 w 1892300"/>
                  <a:gd name="connsiteY11" fmla="*/ 295275 h 412750"/>
                  <a:gd name="connsiteX12" fmla="*/ 1403350 w 1892300"/>
                  <a:gd name="connsiteY12" fmla="*/ 257175 h 412750"/>
                  <a:gd name="connsiteX13" fmla="*/ 1362075 w 1892300"/>
                  <a:gd name="connsiteY13" fmla="*/ 257175 h 412750"/>
                  <a:gd name="connsiteX14" fmla="*/ 1362075 w 1892300"/>
                  <a:gd name="connsiteY14" fmla="*/ 238125 h 412750"/>
                  <a:gd name="connsiteX15" fmla="*/ 1292225 w 1892300"/>
                  <a:gd name="connsiteY15" fmla="*/ 238125 h 412750"/>
                  <a:gd name="connsiteX16" fmla="*/ 1292225 w 1892300"/>
                  <a:gd name="connsiteY16" fmla="*/ 209550 h 412750"/>
                  <a:gd name="connsiteX17" fmla="*/ 1247775 w 1892300"/>
                  <a:gd name="connsiteY17" fmla="*/ 209550 h 412750"/>
                  <a:gd name="connsiteX18" fmla="*/ 1247775 w 1892300"/>
                  <a:gd name="connsiteY18" fmla="*/ 177800 h 412750"/>
                  <a:gd name="connsiteX19" fmla="*/ 1022350 w 1892300"/>
                  <a:gd name="connsiteY19" fmla="*/ 177800 h 412750"/>
                  <a:gd name="connsiteX20" fmla="*/ 1022350 w 1892300"/>
                  <a:gd name="connsiteY20" fmla="*/ 139700 h 412750"/>
                  <a:gd name="connsiteX21" fmla="*/ 742950 w 1892300"/>
                  <a:gd name="connsiteY21" fmla="*/ 139700 h 412750"/>
                  <a:gd name="connsiteX22" fmla="*/ 742950 w 1892300"/>
                  <a:gd name="connsiteY22" fmla="*/ 117475 h 412750"/>
                  <a:gd name="connsiteX23" fmla="*/ 473075 w 1892300"/>
                  <a:gd name="connsiteY23" fmla="*/ 117475 h 412750"/>
                  <a:gd name="connsiteX24" fmla="*/ 473075 w 1892300"/>
                  <a:gd name="connsiteY24" fmla="*/ 101600 h 412750"/>
                  <a:gd name="connsiteX25" fmla="*/ 444500 w 1892300"/>
                  <a:gd name="connsiteY25" fmla="*/ 101600 h 412750"/>
                  <a:gd name="connsiteX26" fmla="*/ 454025 w 1892300"/>
                  <a:gd name="connsiteY26" fmla="*/ 82550 h 412750"/>
                  <a:gd name="connsiteX27" fmla="*/ 431800 w 1892300"/>
                  <a:gd name="connsiteY27" fmla="*/ 82550 h 412750"/>
                  <a:gd name="connsiteX28" fmla="*/ 431800 w 1892300"/>
                  <a:gd name="connsiteY28" fmla="*/ 60325 h 412750"/>
                  <a:gd name="connsiteX29" fmla="*/ 285750 w 1892300"/>
                  <a:gd name="connsiteY29" fmla="*/ 60325 h 412750"/>
                  <a:gd name="connsiteX30" fmla="*/ 285750 w 1892300"/>
                  <a:gd name="connsiteY30" fmla="*/ 44450 h 412750"/>
                  <a:gd name="connsiteX31" fmla="*/ 177800 w 1892300"/>
                  <a:gd name="connsiteY31" fmla="*/ 44450 h 412750"/>
                  <a:gd name="connsiteX32" fmla="*/ 177800 w 1892300"/>
                  <a:gd name="connsiteY32" fmla="*/ 25400 h 412750"/>
                  <a:gd name="connsiteX33" fmla="*/ 66675 w 1892300"/>
                  <a:gd name="connsiteY33" fmla="*/ 25400 h 412750"/>
                  <a:gd name="connsiteX34" fmla="*/ 66675 w 1892300"/>
                  <a:gd name="connsiteY34" fmla="*/ 0 h 412750"/>
                  <a:gd name="connsiteX35" fmla="*/ 0 w 1892300"/>
                  <a:gd name="connsiteY35" fmla="*/ 0 h 412750"/>
                  <a:gd name="connsiteX0" fmla="*/ 1892300 w 1892300"/>
                  <a:gd name="connsiteY0" fmla="*/ 412750 h 412750"/>
                  <a:gd name="connsiteX1" fmla="*/ 1838325 w 1892300"/>
                  <a:gd name="connsiteY1" fmla="*/ 412750 h 412750"/>
                  <a:gd name="connsiteX2" fmla="*/ 1838325 w 1892300"/>
                  <a:gd name="connsiteY2" fmla="*/ 384175 h 412750"/>
                  <a:gd name="connsiteX3" fmla="*/ 1797050 w 1892300"/>
                  <a:gd name="connsiteY3" fmla="*/ 384175 h 412750"/>
                  <a:gd name="connsiteX4" fmla="*/ 1797050 w 1892300"/>
                  <a:gd name="connsiteY4" fmla="*/ 374650 h 412750"/>
                  <a:gd name="connsiteX5" fmla="*/ 1692275 w 1892300"/>
                  <a:gd name="connsiteY5" fmla="*/ 374650 h 412750"/>
                  <a:gd name="connsiteX6" fmla="*/ 1692275 w 1892300"/>
                  <a:gd name="connsiteY6" fmla="*/ 320675 h 412750"/>
                  <a:gd name="connsiteX7" fmla="*/ 1660525 w 1892300"/>
                  <a:gd name="connsiteY7" fmla="*/ 320675 h 412750"/>
                  <a:gd name="connsiteX8" fmla="*/ 1660525 w 1892300"/>
                  <a:gd name="connsiteY8" fmla="*/ 314325 h 412750"/>
                  <a:gd name="connsiteX9" fmla="*/ 1441450 w 1892300"/>
                  <a:gd name="connsiteY9" fmla="*/ 314325 h 412750"/>
                  <a:gd name="connsiteX10" fmla="*/ 1441450 w 1892300"/>
                  <a:gd name="connsiteY10" fmla="*/ 295275 h 412750"/>
                  <a:gd name="connsiteX11" fmla="*/ 1403350 w 1892300"/>
                  <a:gd name="connsiteY11" fmla="*/ 295275 h 412750"/>
                  <a:gd name="connsiteX12" fmla="*/ 1403350 w 1892300"/>
                  <a:gd name="connsiteY12" fmla="*/ 257175 h 412750"/>
                  <a:gd name="connsiteX13" fmla="*/ 1362075 w 1892300"/>
                  <a:gd name="connsiteY13" fmla="*/ 257175 h 412750"/>
                  <a:gd name="connsiteX14" fmla="*/ 1362075 w 1892300"/>
                  <a:gd name="connsiteY14" fmla="*/ 238125 h 412750"/>
                  <a:gd name="connsiteX15" fmla="*/ 1292225 w 1892300"/>
                  <a:gd name="connsiteY15" fmla="*/ 238125 h 412750"/>
                  <a:gd name="connsiteX16" fmla="*/ 1292225 w 1892300"/>
                  <a:gd name="connsiteY16" fmla="*/ 209550 h 412750"/>
                  <a:gd name="connsiteX17" fmla="*/ 1247775 w 1892300"/>
                  <a:gd name="connsiteY17" fmla="*/ 209550 h 412750"/>
                  <a:gd name="connsiteX18" fmla="*/ 1247775 w 1892300"/>
                  <a:gd name="connsiteY18" fmla="*/ 177800 h 412750"/>
                  <a:gd name="connsiteX19" fmla="*/ 1022350 w 1892300"/>
                  <a:gd name="connsiteY19" fmla="*/ 177800 h 412750"/>
                  <a:gd name="connsiteX20" fmla="*/ 1022350 w 1892300"/>
                  <a:gd name="connsiteY20" fmla="*/ 139700 h 412750"/>
                  <a:gd name="connsiteX21" fmla="*/ 742950 w 1892300"/>
                  <a:gd name="connsiteY21" fmla="*/ 139700 h 412750"/>
                  <a:gd name="connsiteX22" fmla="*/ 742950 w 1892300"/>
                  <a:gd name="connsiteY22" fmla="*/ 117475 h 412750"/>
                  <a:gd name="connsiteX23" fmla="*/ 473075 w 1892300"/>
                  <a:gd name="connsiteY23" fmla="*/ 117475 h 412750"/>
                  <a:gd name="connsiteX24" fmla="*/ 473075 w 1892300"/>
                  <a:gd name="connsiteY24" fmla="*/ 101600 h 412750"/>
                  <a:gd name="connsiteX25" fmla="*/ 457200 w 1892300"/>
                  <a:gd name="connsiteY25" fmla="*/ 104775 h 412750"/>
                  <a:gd name="connsiteX26" fmla="*/ 454025 w 1892300"/>
                  <a:gd name="connsiteY26" fmla="*/ 82550 h 412750"/>
                  <a:gd name="connsiteX27" fmla="*/ 431800 w 1892300"/>
                  <a:gd name="connsiteY27" fmla="*/ 82550 h 412750"/>
                  <a:gd name="connsiteX28" fmla="*/ 431800 w 1892300"/>
                  <a:gd name="connsiteY28" fmla="*/ 60325 h 412750"/>
                  <a:gd name="connsiteX29" fmla="*/ 285750 w 1892300"/>
                  <a:gd name="connsiteY29" fmla="*/ 60325 h 412750"/>
                  <a:gd name="connsiteX30" fmla="*/ 285750 w 1892300"/>
                  <a:gd name="connsiteY30" fmla="*/ 44450 h 412750"/>
                  <a:gd name="connsiteX31" fmla="*/ 177800 w 1892300"/>
                  <a:gd name="connsiteY31" fmla="*/ 44450 h 412750"/>
                  <a:gd name="connsiteX32" fmla="*/ 177800 w 1892300"/>
                  <a:gd name="connsiteY32" fmla="*/ 25400 h 412750"/>
                  <a:gd name="connsiteX33" fmla="*/ 66675 w 1892300"/>
                  <a:gd name="connsiteY33" fmla="*/ 25400 h 412750"/>
                  <a:gd name="connsiteX34" fmla="*/ 66675 w 1892300"/>
                  <a:gd name="connsiteY34" fmla="*/ 0 h 412750"/>
                  <a:gd name="connsiteX35" fmla="*/ 0 w 1892300"/>
                  <a:gd name="connsiteY35" fmla="*/ 0 h 41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92300" h="412750">
                    <a:moveTo>
                      <a:pt x="1892300" y="412750"/>
                    </a:moveTo>
                    <a:lnTo>
                      <a:pt x="1838325" y="412750"/>
                    </a:lnTo>
                    <a:lnTo>
                      <a:pt x="1838325" y="384175"/>
                    </a:lnTo>
                    <a:lnTo>
                      <a:pt x="1797050" y="384175"/>
                    </a:lnTo>
                    <a:lnTo>
                      <a:pt x="1797050" y="374650"/>
                    </a:lnTo>
                    <a:lnTo>
                      <a:pt x="1692275" y="374650"/>
                    </a:lnTo>
                    <a:lnTo>
                      <a:pt x="1692275" y="320675"/>
                    </a:lnTo>
                    <a:lnTo>
                      <a:pt x="1660525" y="320675"/>
                    </a:lnTo>
                    <a:lnTo>
                      <a:pt x="1660525" y="314325"/>
                    </a:lnTo>
                    <a:lnTo>
                      <a:pt x="1441450" y="314325"/>
                    </a:lnTo>
                    <a:lnTo>
                      <a:pt x="1441450" y="295275"/>
                    </a:lnTo>
                    <a:lnTo>
                      <a:pt x="1403350" y="295275"/>
                    </a:lnTo>
                    <a:lnTo>
                      <a:pt x="1403350" y="257175"/>
                    </a:lnTo>
                    <a:lnTo>
                      <a:pt x="1362075" y="257175"/>
                    </a:lnTo>
                    <a:lnTo>
                      <a:pt x="1362075" y="238125"/>
                    </a:lnTo>
                    <a:lnTo>
                      <a:pt x="1292225" y="238125"/>
                    </a:lnTo>
                    <a:lnTo>
                      <a:pt x="1292225" y="209550"/>
                    </a:lnTo>
                    <a:lnTo>
                      <a:pt x="1247775" y="209550"/>
                    </a:lnTo>
                    <a:lnTo>
                      <a:pt x="1247775" y="177800"/>
                    </a:lnTo>
                    <a:lnTo>
                      <a:pt x="1022350" y="177800"/>
                    </a:lnTo>
                    <a:lnTo>
                      <a:pt x="1022350" y="139700"/>
                    </a:lnTo>
                    <a:lnTo>
                      <a:pt x="742950" y="139700"/>
                    </a:lnTo>
                    <a:lnTo>
                      <a:pt x="742950" y="117475"/>
                    </a:lnTo>
                    <a:lnTo>
                      <a:pt x="473075" y="117475"/>
                    </a:lnTo>
                    <a:lnTo>
                      <a:pt x="473075" y="101600"/>
                    </a:lnTo>
                    <a:lnTo>
                      <a:pt x="457200" y="104775"/>
                    </a:lnTo>
                    <a:lnTo>
                      <a:pt x="454025" y="82550"/>
                    </a:lnTo>
                    <a:lnTo>
                      <a:pt x="431800" y="82550"/>
                    </a:lnTo>
                    <a:lnTo>
                      <a:pt x="431800" y="60325"/>
                    </a:lnTo>
                    <a:lnTo>
                      <a:pt x="285750" y="60325"/>
                    </a:lnTo>
                    <a:lnTo>
                      <a:pt x="285750" y="44450"/>
                    </a:lnTo>
                    <a:lnTo>
                      <a:pt x="177800" y="44450"/>
                    </a:lnTo>
                    <a:lnTo>
                      <a:pt x="177800" y="25400"/>
                    </a:lnTo>
                    <a:lnTo>
                      <a:pt x="66675" y="25400"/>
                    </a:lnTo>
                    <a:lnTo>
                      <a:pt x="66675"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55" name="Freeform 54">
              <a:extLst>
                <a:ext uri="{FF2B5EF4-FFF2-40B4-BE49-F238E27FC236}">
                  <a16:creationId xmlns:a16="http://schemas.microsoft.com/office/drawing/2014/main" id="{012E0243-F428-91B7-CBEA-76FBC0D9996E}"/>
                </a:ext>
              </a:extLst>
            </p:cNvPr>
            <p:cNvSpPr/>
            <p:nvPr/>
          </p:nvSpPr>
          <p:spPr bwMode="auto">
            <a:xfrm>
              <a:off x="2346325" y="1720850"/>
              <a:ext cx="1473200" cy="285750"/>
            </a:xfrm>
            <a:custGeom>
              <a:avLst/>
              <a:gdLst>
                <a:gd name="connsiteX0" fmla="*/ 0 w 1473200"/>
                <a:gd name="connsiteY0" fmla="*/ 0 h 285750"/>
                <a:gd name="connsiteX1" fmla="*/ 38100 w 1473200"/>
                <a:gd name="connsiteY1" fmla="*/ 0 h 285750"/>
                <a:gd name="connsiteX2" fmla="*/ 38100 w 1473200"/>
                <a:gd name="connsiteY2" fmla="*/ 66675 h 285750"/>
                <a:gd name="connsiteX3" fmla="*/ 76200 w 1473200"/>
                <a:gd name="connsiteY3" fmla="*/ 66675 h 285750"/>
                <a:gd name="connsiteX4" fmla="*/ 76200 w 1473200"/>
                <a:gd name="connsiteY4" fmla="*/ 66675 h 285750"/>
                <a:gd name="connsiteX5" fmla="*/ 76200 w 1473200"/>
                <a:gd name="connsiteY5" fmla="*/ 95250 h 285750"/>
                <a:gd name="connsiteX6" fmla="*/ 117475 w 1473200"/>
                <a:gd name="connsiteY6" fmla="*/ 95250 h 285750"/>
                <a:gd name="connsiteX7" fmla="*/ 117475 w 1473200"/>
                <a:gd name="connsiteY7" fmla="*/ 111125 h 285750"/>
                <a:gd name="connsiteX8" fmla="*/ 247650 w 1473200"/>
                <a:gd name="connsiteY8" fmla="*/ 111125 h 285750"/>
                <a:gd name="connsiteX9" fmla="*/ 247650 w 1473200"/>
                <a:gd name="connsiteY9" fmla="*/ 130175 h 285750"/>
                <a:gd name="connsiteX10" fmla="*/ 371475 w 1473200"/>
                <a:gd name="connsiteY10" fmla="*/ 130175 h 285750"/>
                <a:gd name="connsiteX11" fmla="*/ 371475 w 1473200"/>
                <a:gd name="connsiteY11" fmla="*/ 146050 h 285750"/>
                <a:gd name="connsiteX12" fmla="*/ 593725 w 1473200"/>
                <a:gd name="connsiteY12" fmla="*/ 146050 h 285750"/>
                <a:gd name="connsiteX13" fmla="*/ 593725 w 1473200"/>
                <a:gd name="connsiteY13" fmla="*/ 184150 h 285750"/>
                <a:gd name="connsiteX14" fmla="*/ 898525 w 1473200"/>
                <a:gd name="connsiteY14" fmla="*/ 184150 h 285750"/>
                <a:gd name="connsiteX15" fmla="*/ 898525 w 1473200"/>
                <a:gd name="connsiteY15" fmla="*/ 209550 h 285750"/>
                <a:gd name="connsiteX16" fmla="*/ 942975 w 1473200"/>
                <a:gd name="connsiteY16" fmla="*/ 209550 h 285750"/>
                <a:gd name="connsiteX17" fmla="*/ 942975 w 1473200"/>
                <a:gd name="connsiteY17" fmla="*/ 238125 h 285750"/>
                <a:gd name="connsiteX18" fmla="*/ 1273175 w 1473200"/>
                <a:gd name="connsiteY18" fmla="*/ 238125 h 285750"/>
                <a:gd name="connsiteX19" fmla="*/ 1273175 w 1473200"/>
                <a:gd name="connsiteY19" fmla="*/ 260350 h 285750"/>
                <a:gd name="connsiteX20" fmla="*/ 1422400 w 1473200"/>
                <a:gd name="connsiteY20" fmla="*/ 260350 h 285750"/>
                <a:gd name="connsiteX21" fmla="*/ 1422400 w 1473200"/>
                <a:gd name="connsiteY21" fmla="*/ 260350 h 285750"/>
                <a:gd name="connsiteX22" fmla="*/ 1422400 w 1473200"/>
                <a:gd name="connsiteY22" fmla="*/ 260350 h 285750"/>
                <a:gd name="connsiteX23" fmla="*/ 1422400 w 1473200"/>
                <a:gd name="connsiteY23" fmla="*/ 285750 h 285750"/>
                <a:gd name="connsiteX24" fmla="*/ 1473200 w 1473200"/>
                <a:gd name="connsiteY24" fmla="*/ 28575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73200" h="285750">
                  <a:moveTo>
                    <a:pt x="0" y="0"/>
                  </a:moveTo>
                  <a:lnTo>
                    <a:pt x="38100" y="0"/>
                  </a:lnTo>
                  <a:lnTo>
                    <a:pt x="38100" y="66675"/>
                  </a:lnTo>
                  <a:lnTo>
                    <a:pt x="76200" y="66675"/>
                  </a:lnTo>
                  <a:lnTo>
                    <a:pt x="76200" y="66675"/>
                  </a:lnTo>
                  <a:lnTo>
                    <a:pt x="76200" y="95250"/>
                  </a:lnTo>
                  <a:lnTo>
                    <a:pt x="117475" y="95250"/>
                  </a:lnTo>
                  <a:lnTo>
                    <a:pt x="117475" y="111125"/>
                  </a:lnTo>
                  <a:lnTo>
                    <a:pt x="247650" y="111125"/>
                  </a:lnTo>
                  <a:lnTo>
                    <a:pt x="247650" y="130175"/>
                  </a:lnTo>
                  <a:lnTo>
                    <a:pt x="371475" y="130175"/>
                  </a:lnTo>
                  <a:lnTo>
                    <a:pt x="371475" y="146050"/>
                  </a:lnTo>
                  <a:lnTo>
                    <a:pt x="593725" y="146050"/>
                  </a:lnTo>
                  <a:lnTo>
                    <a:pt x="593725" y="184150"/>
                  </a:lnTo>
                  <a:lnTo>
                    <a:pt x="898525" y="184150"/>
                  </a:lnTo>
                  <a:lnTo>
                    <a:pt x="898525" y="209550"/>
                  </a:lnTo>
                  <a:lnTo>
                    <a:pt x="942975" y="209550"/>
                  </a:lnTo>
                  <a:lnTo>
                    <a:pt x="942975" y="238125"/>
                  </a:lnTo>
                  <a:lnTo>
                    <a:pt x="1273175" y="238125"/>
                  </a:lnTo>
                  <a:lnTo>
                    <a:pt x="1273175" y="260350"/>
                  </a:lnTo>
                  <a:lnTo>
                    <a:pt x="1422400" y="260350"/>
                  </a:lnTo>
                  <a:lnTo>
                    <a:pt x="1422400" y="260350"/>
                  </a:lnTo>
                  <a:lnTo>
                    <a:pt x="1422400" y="260350"/>
                  </a:lnTo>
                  <a:lnTo>
                    <a:pt x="1422400" y="285750"/>
                  </a:lnTo>
                  <a:lnTo>
                    <a:pt x="1473200" y="28575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2" name="Title 1">
            <a:extLst>
              <a:ext uri="{FF2B5EF4-FFF2-40B4-BE49-F238E27FC236}">
                <a16:creationId xmlns:a16="http://schemas.microsoft.com/office/drawing/2014/main" id="{B2471337-7AB1-45D3-88F3-1DA9C927C6AC}"/>
              </a:ext>
            </a:extLst>
          </p:cNvPr>
          <p:cNvSpPr>
            <a:spLocks noGrp="1"/>
          </p:cNvSpPr>
          <p:nvPr>
            <p:ph type="title"/>
          </p:nvPr>
        </p:nvSpPr>
        <p:spPr/>
        <p:txBody>
          <a:bodyPr/>
          <a:lstStyle/>
          <a:p>
            <a:r>
              <a:rPr lang="en-US" dirty="0">
                <a:latin typeface="+mn-lt"/>
              </a:rPr>
              <a:t>FORTE: PFS From First Randomization</a:t>
            </a:r>
          </a:p>
        </p:txBody>
      </p:sp>
      <p:sp>
        <p:nvSpPr>
          <p:cNvPr id="5" name="TextBox 45">
            <a:extLst>
              <a:ext uri="{FF2B5EF4-FFF2-40B4-BE49-F238E27FC236}">
                <a16:creationId xmlns:a16="http://schemas.microsoft.com/office/drawing/2014/main" id="{D16152DA-2376-A459-988B-0C02F2E0D7E0}"/>
              </a:ext>
            </a:extLst>
          </p:cNvPr>
          <p:cNvSpPr txBox="1">
            <a:spLocks noChangeArrowheads="1"/>
          </p:cNvSpPr>
          <p:nvPr/>
        </p:nvSpPr>
        <p:spPr bwMode="auto">
          <a:xfrm>
            <a:off x="8155695" y="1569476"/>
            <a:ext cx="3717326" cy="1255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4-Yr PFS From First Randomization, %</a:t>
            </a:r>
          </a:p>
          <a:p>
            <a:pPr marL="0" marR="0" lvl="0" indent="0" algn="l" defTabSz="457063" rtl="0" eaLnBrk="0" fontAlgn="base" latinLnBrk="0" hangingPunct="0">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KRd + ASCT	  		69</a:t>
            </a:r>
            <a:b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KRd12	</a:t>
            </a: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56</a:t>
            </a:r>
            <a:b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KCd + ASCT	  		51</a:t>
            </a:r>
          </a:p>
        </p:txBody>
      </p:sp>
      <p:cxnSp>
        <p:nvCxnSpPr>
          <p:cNvPr id="4" name="Straight Connector 3">
            <a:extLst>
              <a:ext uri="{FF2B5EF4-FFF2-40B4-BE49-F238E27FC236}">
                <a16:creationId xmlns:a16="http://schemas.microsoft.com/office/drawing/2014/main" id="{B4A4781D-D854-AF61-2957-7E03D66B25AB}"/>
              </a:ext>
            </a:extLst>
          </p:cNvPr>
          <p:cNvCxnSpPr>
            <a:cxnSpLocks/>
          </p:cNvCxnSpPr>
          <p:nvPr/>
        </p:nvCxnSpPr>
        <p:spPr bwMode="auto">
          <a:xfrm flipH="1" flipV="1">
            <a:off x="7816645" y="2153265"/>
            <a:ext cx="339050" cy="0"/>
          </a:xfrm>
          <a:prstGeom prst="line">
            <a:avLst/>
          </a:prstGeom>
          <a:noFill/>
          <a:ln w="28575" cap="flat" cmpd="sng" algn="ctr">
            <a:solidFill>
              <a:schemeClr val="accent3"/>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E650ECDD-C099-73AE-81C0-40EA3C433475}"/>
              </a:ext>
            </a:extLst>
          </p:cNvPr>
          <p:cNvCxnSpPr>
            <a:cxnSpLocks/>
          </p:cNvCxnSpPr>
          <p:nvPr/>
        </p:nvCxnSpPr>
        <p:spPr bwMode="auto">
          <a:xfrm flipH="1" flipV="1">
            <a:off x="7816645" y="2630129"/>
            <a:ext cx="339050" cy="0"/>
          </a:xfrm>
          <a:prstGeom prst="line">
            <a:avLst/>
          </a:prstGeom>
          <a:noFill/>
          <a:ln w="28575" cap="flat" cmpd="sng" algn="ctr">
            <a:solidFill>
              <a:schemeClr val="accent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865F0F46-B3D7-EA6F-1CFA-0AA1370E835D}"/>
              </a:ext>
            </a:extLst>
          </p:cNvPr>
          <p:cNvCxnSpPr>
            <a:cxnSpLocks/>
          </p:cNvCxnSpPr>
          <p:nvPr/>
        </p:nvCxnSpPr>
        <p:spPr bwMode="auto">
          <a:xfrm flipH="1" flipV="1">
            <a:off x="7816645" y="2391697"/>
            <a:ext cx="339050" cy="0"/>
          </a:xfrm>
          <a:prstGeom prst="line">
            <a:avLst/>
          </a:prstGeom>
          <a:noFill/>
          <a:ln w="28575" cap="flat" cmpd="sng" algn="ctr">
            <a:solidFill>
              <a:schemeClr val="accent4"/>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C464FA00-0C06-F384-DD46-A15CC06CF2E7}"/>
              </a:ext>
            </a:extLst>
          </p:cNvPr>
          <p:cNvCxnSpPr>
            <a:cxnSpLocks/>
          </p:cNvCxnSpPr>
          <p:nvPr/>
        </p:nvCxnSpPr>
        <p:spPr bwMode="auto">
          <a:xfrm>
            <a:off x="2310581" y="4699819"/>
            <a:ext cx="526025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084458EB-034C-67BE-D1A5-E77357A4883A}"/>
              </a:ext>
            </a:extLst>
          </p:cNvPr>
          <p:cNvCxnSpPr>
            <a:cxnSpLocks/>
          </p:cNvCxnSpPr>
          <p:nvPr/>
        </p:nvCxnSpPr>
        <p:spPr bwMode="auto">
          <a:xfrm flipV="1">
            <a:off x="2340077" y="1710813"/>
            <a:ext cx="0" cy="2998839"/>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5F3EE13-32A5-CC58-74C7-DC5F9890E7B9}"/>
              </a:ext>
            </a:extLst>
          </p:cNvPr>
          <p:cNvCxnSpPr>
            <a:cxnSpLocks/>
          </p:cNvCxnSpPr>
          <p:nvPr/>
        </p:nvCxnSpPr>
        <p:spPr bwMode="auto">
          <a:xfrm flipH="1">
            <a:off x="2261419" y="172064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408F369A-BF5A-7C6E-2F9D-CAC18CB779A9}"/>
              </a:ext>
            </a:extLst>
          </p:cNvPr>
          <p:cNvCxnSpPr>
            <a:cxnSpLocks/>
          </p:cNvCxnSpPr>
          <p:nvPr/>
        </p:nvCxnSpPr>
        <p:spPr bwMode="auto">
          <a:xfrm flipH="1">
            <a:off x="2261419" y="246543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E1CC16C6-124F-8DBD-A2BD-EA8EE8F5B02D}"/>
              </a:ext>
            </a:extLst>
          </p:cNvPr>
          <p:cNvCxnSpPr>
            <a:cxnSpLocks/>
          </p:cNvCxnSpPr>
          <p:nvPr/>
        </p:nvCxnSpPr>
        <p:spPr bwMode="auto">
          <a:xfrm flipH="1">
            <a:off x="2261419" y="321023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A5E80344-98C1-1DCE-3567-CC9D27FAC6C2}"/>
              </a:ext>
            </a:extLst>
          </p:cNvPr>
          <p:cNvCxnSpPr>
            <a:cxnSpLocks/>
          </p:cNvCxnSpPr>
          <p:nvPr/>
        </p:nvCxnSpPr>
        <p:spPr bwMode="auto">
          <a:xfrm flipH="1">
            <a:off x="2261419" y="395502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8F24CF0-0E21-CECF-8E0C-1DE834149F8B}"/>
              </a:ext>
            </a:extLst>
          </p:cNvPr>
          <p:cNvCxnSpPr>
            <a:cxnSpLocks/>
          </p:cNvCxnSpPr>
          <p:nvPr/>
        </p:nvCxnSpPr>
        <p:spPr bwMode="auto">
          <a:xfrm flipH="1">
            <a:off x="2261419" y="469981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51AEA21-572B-3879-5AD6-73C8B0F77E38}"/>
              </a:ext>
            </a:extLst>
          </p:cNvPr>
          <p:cNvCxnSpPr>
            <a:cxnSpLocks/>
          </p:cNvCxnSpPr>
          <p:nvPr/>
        </p:nvCxnSpPr>
        <p:spPr bwMode="auto">
          <a:xfrm>
            <a:off x="2340077" y="469981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81AE0E44-985E-BA11-696B-9D4BF70B2550}"/>
              </a:ext>
            </a:extLst>
          </p:cNvPr>
          <p:cNvCxnSpPr>
            <a:cxnSpLocks/>
          </p:cNvCxnSpPr>
          <p:nvPr/>
        </p:nvCxnSpPr>
        <p:spPr bwMode="auto">
          <a:xfrm>
            <a:off x="3208593" y="469981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CADD7DD1-5149-CCEF-C951-61FADB573670}"/>
              </a:ext>
            </a:extLst>
          </p:cNvPr>
          <p:cNvCxnSpPr>
            <a:cxnSpLocks/>
          </p:cNvCxnSpPr>
          <p:nvPr/>
        </p:nvCxnSpPr>
        <p:spPr bwMode="auto">
          <a:xfrm>
            <a:off x="4077109" y="469981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3D88E7CA-959D-0575-AB66-6DC4DA9D6ACF}"/>
              </a:ext>
            </a:extLst>
          </p:cNvPr>
          <p:cNvCxnSpPr>
            <a:cxnSpLocks/>
          </p:cNvCxnSpPr>
          <p:nvPr/>
        </p:nvCxnSpPr>
        <p:spPr bwMode="auto">
          <a:xfrm>
            <a:off x="4945625" y="469981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0B375164-D212-5F5A-0D84-D24533F8C469}"/>
              </a:ext>
            </a:extLst>
          </p:cNvPr>
          <p:cNvCxnSpPr>
            <a:cxnSpLocks/>
          </p:cNvCxnSpPr>
          <p:nvPr/>
        </p:nvCxnSpPr>
        <p:spPr bwMode="auto">
          <a:xfrm>
            <a:off x="5814141" y="469981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29AAB301-1BF0-0C88-157F-C6ECAA8D5E9B}"/>
              </a:ext>
            </a:extLst>
          </p:cNvPr>
          <p:cNvCxnSpPr>
            <a:cxnSpLocks/>
          </p:cNvCxnSpPr>
          <p:nvPr/>
        </p:nvCxnSpPr>
        <p:spPr bwMode="auto">
          <a:xfrm>
            <a:off x="6682657" y="469981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DA8217A9-0F76-2C41-3D93-4320816F1BA4}"/>
              </a:ext>
            </a:extLst>
          </p:cNvPr>
          <p:cNvCxnSpPr>
            <a:cxnSpLocks/>
          </p:cNvCxnSpPr>
          <p:nvPr/>
        </p:nvCxnSpPr>
        <p:spPr bwMode="auto">
          <a:xfrm>
            <a:off x="7551173" y="4699819"/>
            <a:ext cx="0" cy="64008"/>
          </a:xfrm>
          <a:prstGeom prst="line">
            <a:avLst/>
          </a:prstGeom>
          <a:noFill/>
          <a:ln w="28575" cap="flat" cmpd="sng" algn="ctr">
            <a:solidFill>
              <a:schemeClr val="bg1"/>
            </a:solidFill>
            <a:prstDash val="solid"/>
            <a:round/>
            <a:headEnd type="none" w="med" len="med"/>
            <a:tailEnd type="none" w="med" len="med"/>
          </a:ln>
          <a:effectLst/>
        </p:spPr>
      </p:cxnSp>
      <p:sp>
        <p:nvSpPr>
          <p:cNvPr id="29" name="TextBox 28">
            <a:extLst>
              <a:ext uri="{FF2B5EF4-FFF2-40B4-BE49-F238E27FC236}">
                <a16:creationId xmlns:a16="http://schemas.microsoft.com/office/drawing/2014/main" id="{812ED517-379D-7CB0-FEFA-FD936DD7F31B}"/>
              </a:ext>
            </a:extLst>
          </p:cNvPr>
          <p:cNvSpPr txBox="1"/>
          <p:nvPr/>
        </p:nvSpPr>
        <p:spPr bwMode="auto">
          <a:xfrm>
            <a:off x="1720646" y="1533833"/>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0" name="TextBox 29">
            <a:extLst>
              <a:ext uri="{FF2B5EF4-FFF2-40B4-BE49-F238E27FC236}">
                <a16:creationId xmlns:a16="http://schemas.microsoft.com/office/drawing/2014/main" id="{FF1E7C57-F76A-C7DF-8674-284F24193B09}"/>
              </a:ext>
            </a:extLst>
          </p:cNvPr>
          <p:cNvSpPr txBox="1"/>
          <p:nvPr/>
        </p:nvSpPr>
        <p:spPr bwMode="auto">
          <a:xfrm>
            <a:off x="1720646" y="2278627"/>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a:t>
            </a:r>
          </a:p>
        </p:txBody>
      </p:sp>
      <p:sp>
        <p:nvSpPr>
          <p:cNvPr id="31" name="TextBox 30">
            <a:extLst>
              <a:ext uri="{FF2B5EF4-FFF2-40B4-BE49-F238E27FC236}">
                <a16:creationId xmlns:a16="http://schemas.microsoft.com/office/drawing/2014/main" id="{EDCCCE90-8C77-A706-FF1B-2CA84F0A0499}"/>
              </a:ext>
            </a:extLst>
          </p:cNvPr>
          <p:cNvSpPr txBox="1"/>
          <p:nvPr/>
        </p:nvSpPr>
        <p:spPr bwMode="auto">
          <a:xfrm>
            <a:off x="1720646" y="3023421"/>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2" name="TextBox 31">
            <a:extLst>
              <a:ext uri="{FF2B5EF4-FFF2-40B4-BE49-F238E27FC236}">
                <a16:creationId xmlns:a16="http://schemas.microsoft.com/office/drawing/2014/main" id="{6231E99E-2256-2106-C734-082A180CEE86}"/>
              </a:ext>
            </a:extLst>
          </p:cNvPr>
          <p:cNvSpPr txBox="1"/>
          <p:nvPr/>
        </p:nvSpPr>
        <p:spPr bwMode="auto">
          <a:xfrm>
            <a:off x="1720646" y="3768215"/>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33" name="TextBox 32">
            <a:extLst>
              <a:ext uri="{FF2B5EF4-FFF2-40B4-BE49-F238E27FC236}">
                <a16:creationId xmlns:a16="http://schemas.microsoft.com/office/drawing/2014/main" id="{D3E1170A-3DFC-B571-BCBF-C1477D9E0187}"/>
              </a:ext>
            </a:extLst>
          </p:cNvPr>
          <p:cNvSpPr txBox="1"/>
          <p:nvPr/>
        </p:nvSpPr>
        <p:spPr bwMode="auto">
          <a:xfrm>
            <a:off x="1720646" y="4513007"/>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4" name="TextBox 33">
            <a:extLst>
              <a:ext uri="{FF2B5EF4-FFF2-40B4-BE49-F238E27FC236}">
                <a16:creationId xmlns:a16="http://schemas.microsoft.com/office/drawing/2014/main" id="{F6234038-217B-9213-BFD8-80B6B61B50B0}"/>
              </a:ext>
            </a:extLst>
          </p:cNvPr>
          <p:cNvSpPr txBox="1"/>
          <p:nvPr/>
        </p:nvSpPr>
        <p:spPr bwMode="auto">
          <a:xfrm rot="16200000">
            <a:off x="94021" y="3013890"/>
            <a:ext cx="31205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35" name="TextBox 34">
            <a:extLst>
              <a:ext uri="{FF2B5EF4-FFF2-40B4-BE49-F238E27FC236}">
                <a16:creationId xmlns:a16="http://schemas.microsoft.com/office/drawing/2014/main" id="{F06C6259-B3AD-B565-384D-1D00AD59F470}"/>
              </a:ext>
            </a:extLst>
          </p:cNvPr>
          <p:cNvSpPr txBox="1"/>
          <p:nvPr/>
        </p:nvSpPr>
        <p:spPr bwMode="auto">
          <a:xfrm>
            <a:off x="2330246" y="5069934"/>
            <a:ext cx="52504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36" name="TextBox 35">
            <a:extLst>
              <a:ext uri="{FF2B5EF4-FFF2-40B4-BE49-F238E27FC236}">
                <a16:creationId xmlns:a16="http://schemas.microsoft.com/office/drawing/2014/main" id="{2A4E4183-E270-3BF1-4C30-BDC491B3B348}"/>
              </a:ext>
            </a:extLst>
          </p:cNvPr>
          <p:cNvSpPr txBox="1"/>
          <p:nvPr/>
        </p:nvSpPr>
        <p:spPr bwMode="auto">
          <a:xfrm>
            <a:off x="7270955" y="4707196"/>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7" name="TextBox 36">
            <a:extLst>
              <a:ext uri="{FF2B5EF4-FFF2-40B4-BE49-F238E27FC236}">
                <a16:creationId xmlns:a16="http://schemas.microsoft.com/office/drawing/2014/main" id="{E0C2B8D9-3B16-FB38-2E11-FB06116BC826}"/>
              </a:ext>
            </a:extLst>
          </p:cNvPr>
          <p:cNvSpPr txBox="1"/>
          <p:nvPr/>
        </p:nvSpPr>
        <p:spPr bwMode="auto">
          <a:xfrm>
            <a:off x="2035278" y="4707196"/>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8" name="TextBox 37">
            <a:extLst>
              <a:ext uri="{FF2B5EF4-FFF2-40B4-BE49-F238E27FC236}">
                <a16:creationId xmlns:a16="http://schemas.microsoft.com/office/drawing/2014/main" id="{E6D6CB00-8CB9-A4D6-9BCE-DB75D5E27127}"/>
              </a:ext>
            </a:extLst>
          </p:cNvPr>
          <p:cNvSpPr txBox="1"/>
          <p:nvPr/>
        </p:nvSpPr>
        <p:spPr bwMode="auto">
          <a:xfrm>
            <a:off x="2907891" y="4707196"/>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9" name="TextBox 38">
            <a:extLst>
              <a:ext uri="{FF2B5EF4-FFF2-40B4-BE49-F238E27FC236}">
                <a16:creationId xmlns:a16="http://schemas.microsoft.com/office/drawing/2014/main" id="{DAA1DC40-9AF5-32FA-A0A2-FADF28DA24E8}"/>
              </a:ext>
            </a:extLst>
          </p:cNvPr>
          <p:cNvSpPr txBox="1"/>
          <p:nvPr/>
        </p:nvSpPr>
        <p:spPr bwMode="auto">
          <a:xfrm>
            <a:off x="3780504" y="4707196"/>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0" name="TextBox 39">
            <a:extLst>
              <a:ext uri="{FF2B5EF4-FFF2-40B4-BE49-F238E27FC236}">
                <a16:creationId xmlns:a16="http://schemas.microsoft.com/office/drawing/2014/main" id="{BBFBEC0D-2535-64A5-FF26-D0F0B0888893}"/>
              </a:ext>
            </a:extLst>
          </p:cNvPr>
          <p:cNvSpPr txBox="1"/>
          <p:nvPr/>
        </p:nvSpPr>
        <p:spPr bwMode="auto">
          <a:xfrm>
            <a:off x="4653117" y="4707196"/>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41" name="TextBox 40">
            <a:extLst>
              <a:ext uri="{FF2B5EF4-FFF2-40B4-BE49-F238E27FC236}">
                <a16:creationId xmlns:a16="http://schemas.microsoft.com/office/drawing/2014/main" id="{D2637800-B6F7-FC77-1C7F-526B47170C2A}"/>
              </a:ext>
            </a:extLst>
          </p:cNvPr>
          <p:cNvSpPr txBox="1"/>
          <p:nvPr/>
        </p:nvSpPr>
        <p:spPr bwMode="auto">
          <a:xfrm>
            <a:off x="5525730" y="4707196"/>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2" name="TextBox 41">
            <a:extLst>
              <a:ext uri="{FF2B5EF4-FFF2-40B4-BE49-F238E27FC236}">
                <a16:creationId xmlns:a16="http://schemas.microsoft.com/office/drawing/2014/main" id="{5E80AA3F-EA1D-BFE8-0E8E-E3FFB93DE535}"/>
              </a:ext>
            </a:extLst>
          </p:cNvPr>
          <p:cNvSpPr txBox="1"/>
          <p:nvPr/>
        </p:nvSpPr>
        <p:spPr bwMode="auto">
          <a:xfrm>
            <a:off x="6398343" y="4707196"/>
            <a:ext cx="580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43" name="TextBox 42">
            <a:extLst>
              <a:ext uri="{FF2B5EF4-FFF2-40B4-BE49-F238E27FC236}">
                <a16:creationId xmlns:a16="http://schemas.microsoft.com/office/drawing/2014/main" id="{9370B1ED-F304-B929-ED45-50E5DAE056FF}"/>
              </a:ext>
            </a:extLst>
          </p:cNvPr>
          <p:cNvSpPr txBox="1"/>
          <p:nvPr/>
        </p:nvSpPr>
        <p:spPr bwMode="auto">
          <a:xfrm>
            <a:off x="334297" y="5154836"/>
            <a:ext cx="1631388"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(Number Censored)</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KRd + ASCT</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KRd12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KCd + ASCT</a:t>
            </a:r>
          </a:p>
        </p:txBody>
      </p:sp>
      <p:sp>
        <p:nvSpPr>
          <p:cNvPr id="44" name="TextBox 43">
            <a:extLst>
              <a:ext uri="{FF2B5EF4-FFF2-40B4-BE49-F238E27FC236}">
                <a16:creationId xmlns:a16="http://schemas.microsoft.com/office/drawing/2014/main" id="{FC386ACB-2443-1C4C-B316-9ABBF92D474F}"/>
              </a:ext>
            </a:extLst>
          </p:cNvPr>
          <p:cNvSpPr txBox="1"/>
          <p:nvPr/>
        </p:nvSpPr>
        <p:spPr bwMode="auto">
          <a:xfrm>
            <a:off x="1887794" y="5585723"/>
            <a:ext cx="84234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158 (0)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157 (0)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159 (0)</a:t>
            </a:r>
          </a:p>
        </p:txBody>
      </p:sp>
      <p:sp>
        <p:nvSpPr>
          <p:cNvPr id="45" name="TextBox 44">
            <a:extLst>
              <a:ext uri="{FF2B5EF4-FFF2-40B4-BE49-F238E27FC236}">
                <a16:creationId xmlns:a16="http://schemas.microsoft.com/office/drawing/2014/main" id="{6BCD75F9-CB52-A1F5-7DE2-F94C182304C1}"/>
              </a:ext>
            </a:extLst>
          </p:cNvPr>
          <p:cNvSpPr txBox="1"/>
          <p:nvPr/>
        </p:nvSpPr>
        <p:spPr bwMode="auto">
          <a:xfrm>
            <a:off x="2760828" y="5585723"/>
            <a:ext cx="84234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147 (1)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135 (6)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137 (1)</a:t>
            </a:r>
          </a:p>
        </p:txBody>
      </p:sp>
      <p:sp>
        <p:nvSpPr>
          <p:cNvPr id="46" name="TextBox 45">
            <a:extLst>
              <a:ext uri="{FF2B5EF4-FFF2-40B4-BE49-F238E27FC236}">
                <a16:creationId xmlns:a16="http://schemas.microsoft.com/office/drawing/2014/main" id="{0A993C5B-F6A2-B93D-A07F-1D2F57D9F084}"/>
              </a:ext>
            </a:extLst>
          </p:cNvPr>
          <p:cNvSpPr txBox="1"/>
          <p:nvPr/>
        </p:nvSpPr>
        <p:spPr bwMode="auto">
          <a:xfrm>
            <a:off x="3633862" y="5585723"/>
            <a:ext cx="84234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137 (3)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120 (6)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115 (3)</a:t>
            </a:r>
          </a:p>
        </p:txBody>
      </p:sp>
      <p:sp>
        <p:nvSpPr>
          <p:cNvPr id="47" name="TextBox 46">
            <a:extLst>
              <a:ext uri="{FF2B5EF4-FFF2-40B4-BE49-F238E27FC236}">
                <a16:creationId xmlns:a16="http://schemas.microsoft.com/office/drawing/2014/main" id="{57A549B8-6EF9-F302-6C35-264AECA7076A}"/>
              </a:ext>
            </a:extLst>
          </p:cNvPr>
          <p:cNvSpPr txBox="1"/>
          <p:nvPr/>
        </p:nvSpPr>
        <p:spPr bwMode="auto">
          <a:xfrm>
            <a:off x="4506896" y="5585723"/>
            <a:ext cx="84234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129 (4)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103 (7)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94 (5)</a:t>
            </a:r>
          </a:p>
        </p:txBody>
      </p:sp>
      <p:sp>
        <p:nvSpPr>
          <p:cNvPr id="48" name="TextBox 47">
            <a:extLst>
              <a:ext uri="{FF2B5EF4-FFF2-40B4-BE49-F238E27FC236}">
                <a16:creationId xmlns:a16="http://schemas.microsoft.com/office/drawing/2014/main" id="{A297FCC9-F0E6-3303-B7F2-B5512D2E669E}"/>
              </a:ext>
            </a:extLst>
          </p:cNvPr>
          <p:cNvSpPr txBox="1"/>
          <p:nvPr/>
        </p:nvSpPr>
        <p:spPr bwMode="auto">
          <a:xfrm>
            <a:off x="5379930" y="5585723"/>
            <a:ext cx="84234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111 (9)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 (9)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 (8)</a:t>
            </a:r>
          </a:p>
        </p:txBody>
      </p:sp>
      <p:sp>
        <p:nvSpPr>
          <p:cNvPr id="49" name="TextBox 48">
            <a:extLst>
              <a:ext uri="{FF2B5EF4-FFF2-40B4-BE49-F238E27FC236}">
                <a16:creationId xmlns:a16="http://schemas.microsoft.com/office/drawing/2014/main" id="{B5D218E1-AF65-B0CC-C660-582E86683098}"/>
              </a:ext>
            </a:extLst>
          </p:cNvPr>
          <p:cNvSpPr txBox="1"/>
          <p:nvPr/>
        </p:nvSpPr>
        <p:spPr bwMode="auto">
          <a:xfrm>
            <a:off x="6252964" y="5585723"/>
            <a:ext cx="84234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61 (51)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 (39)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46 (37)</a:t>
            </a:r>
          </a:p>
        </p:txBody>
      </p:sp>
      <p:sp>
        <p:nvSpPr>
          <p:cNvPr id="50" name="TextBox 49">
            <a:extLst>
              <a:ext uri="{FF2B5EF4-FFF2-40B4-BE49-F238E27FC236}">
                <a16:creationId xmlns:a16="http://schemas.microsoft.com/office/drawing/2014/main" id="{1C9CDFA1-E417-B7B8-97C2-2B5458F07FB7}"/>
              </a:ext>
            </a:extLst>
          </p:cNvPr>
          <p:cNvSpPr txBox="1"/>
          <p:nvPr/>
        </p:nvSpPr>
        <p:spPr bwMode="auto">
          <a:xfrm>
            <a:off x="7126000" y="5585723"/>
            <a:ext cx="84234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 (103)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 (81)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 (76)</a:t>
            </a:r>
          </a:p>
        </p:txBody>
      </p:sp>
      <p:grpSp>
        <p:nvGrpSpPr>
          <p:cNvPr id="62" name="Group 61">
            <a:extLst>
              <a:ext uri="{FF2B5EF4-FFF2-40B4-BE49-F238E27FC236}">
                <a16:creationId xmlns:a16="http://schemas.microsoft.com/office/drawing/2014/main" id="{28B3A972-7BB4-1502-E057-8F5D1B85BB73}"/>
              </a:ext>
            </a:extLst>
          </p:cNvPr>
          <p:cNvGrpSpPr/>
          <p:nvPr/>
        </p:nvGrpSpPr>
        <p:grpSpPr>
          <a:xfrm>
            <a:off x="2317750" y="1714500"/>
            <a:ext cx="5251450" cy="1597025"/>
            <a:chOff x="2317750" y="1714500"/>
            <a:chExt cx="5251450" cy="1597025"/>
          </a:xfrm>
        </p:grpSpPr>
        <p:sp>
          <p:nvSpPr>
            <p:cNvPr id="57" name="Freeform 56">
              <a:extLst>
                <a:ext uri="{FF2B5EF4-FFF2-40B4-BE49-F238E27FC236}">
                  <a16:creationId xmlns:a16="http://schemas.microsoft.com/office/drawing/2014/main" id="{B520C790-B446-71CD-250A-EB08218FD159}"/>
                </a:ext>
              </a:extLst>
            </p:cNvPr>
            <p:cNvSpPr/>
            <p:nvPr/>
          </p:nvSpPr>
          <p:spPr bwMode="auto">
            <a:xfrm>
              <a:off x="5949950" y="2930525"/>
              <a:ext cx="1619250" cy="381000"/>
            </a:xfrm>
            <a:custGeom>
              <a:avLst/>
              <a:gdLst>
                <a:gd name="connsiteX0" fmla="*/ 1619250 w 1619250"/>
                <a:gd name="connsiteY0" fmla="*/ 381000 h 381000"/>
                <a:gd name="connsiteX1" fmla="*/ 1330325 w 1619250"/>
                <a:gd name="connsiteY1" fmla="*/ 381000 h 381000"/>
                <a:gd name="connsiteX2" fmla="*/ 1330325 w 1619250"/>
                <a:gd name="connsiteY2" fmla="*/ 298450 h 381000"/>
                <a:gd name="connsiteX3" fmla="*/ 1203325 w 1619250"/>
                <a:gd name="connsiteY3" fmla="*/ 298450 h 381000"/>
                <a:gd name="connsiteX4" fmla="*/ 1203325 w 1619250"/>
                <a:gd name="connsiteY4" fmla="*/ 228600 h 381000"/>
                <a:gd name="connsiteX5" fmla="*/ 993775 w 1619250"/>
                <a:gd name="connsiteY5" fmla="*/ 228600 h 381000"/>
                <a:gd name="connsiteX6" fmla="*/ 993775 w 1619250"/>
                <a:gd name="connsiteY6" fmla="*/ 184150 h 381000"/>
                <a:gd name="connsiteX7" fmla="*/ 755650 w 1619250"/>
                <a:gd name="connsiteY7" fmla="*/ 184150 h 381000"/>
                <a:gd name="connsiteX8" fmla="*/ 755650 w 1619250"/>
                <a:gd name="connsiteY8" fmla="*/ 142875 h 381000"/>
                <a:gd name="connsiteX9" fmla="*/ 673100 w 1619250"/>
                <a:gd name="connsiteY9" fmla="*/ 142875 h 381000"/>
                <a:gd name="connsiteX10" fmla="*/ 673100 w 1619250"/>
                <a:gd name="connsiteY10" fmla="*/ 114300 h 381000"/>
                <a:gd name="connsiteX11" fmla="*/ 450850 w 1619250"/>
                <a:gd name="connsiteY11" fmla="*/ 114300 h 381000"/>
                <a:gd name="connsiteX12" fmla="*/ 450850 w 1619250"/>
                <a:gd name="connsiteY12" fmla="*/ 85725 h 381000"/>
                <a:gd name="connsiteX13" fmla="*/ 355600 w 1619250"/>
                <a:gd name="connsiteY13" fmla="*/ 85725 h 381000"/>
                <a:gd name="connsiteX14" fmla="*/ 355600 w 1619250"/>
                <a:gd name="connsiteY14" fmla="*/ 85725 h 381000"/>
                <a:gd name="connsiteX15" fmla="*/ 355600 w 1619250"/>
                <a:gd name="connsiteY15" fmla="*/ 85725 h 381000"/>
                <a:gd name="connsiteX16" fmla="*/ 355600 w 1619250"/>
                <a:gd name="connsiteY16" fmla="*/ 60325 h 381000"/>
                <a:gd name="connsiteX17" fmla="*/ 241300 w 1619250"/>
                <a:gd name="connsiteY17" fmla="*/ 60325 h 381000"/>
                <a:gd name="connsiteX18" fmla="*/ 241300 w 1619250"/>
                <a:gd name="connsiteY18" fmla="*/ 28575 h 381000"/>
                <a:gd name="connsiteX19" fmla="*/ 187325 w 1619250"/>
                <a:gd name="connsiteY19" fmla="*/ 28575 h 381000"/>
                <a:gd name="connsiteX20" fmla="*/ 187325 w 1619250"/>
                <a:gd name="connsiteY20" fmla="*/ 0 h 381000"/>
                <a:gd name="connsiteX21" fmla="*/ 0 w 1619250"/>
                <a:gd name="connsiteY21" fmla="*/ 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19250" h="381000">
                  <a:moveTo>
                    <a:pt x="1619250" y="381000"/>
                  </a:moveTo>
                  <a:lnTo>
                    <a:pt x="1330325" y="381000"/>
                  </a:lnTo>
                  <a:lnTo>
                    <a:pt x="1330325" y="298450"/>
                  </a:lnTo>
                  <a:lnTo>
                    <a:pt x="1203325" y="298450"/>
                  </a:lnTo>
                  <a:lnTo>
                    <a:pt x="1203325" y="228600"/>
                  </a:lnTo>
                  <a:lnTo>
                    <a:pt x="993775" y="228600"/>
                  </a:lnTo>
                  <a:lnTo>
                    <a:pt x="993775" y="184150"/>
                  </a:lnTo>
                  <a:lnTo>
                    <a:pt x="755650" y="184150"/>
                  </a:lnTo>
                  <a:lnTo>
                    <a:pt x="755650" y="142875"/>
                  </a:lnTo>
                  <a:lnTo>
                    <a:pt x="673100" y="142875"/>
                  </a:lnTo>
                  <a:lnTo>
                    <a:pt x="673100" y="114300"/>
                  </a:lnTo>
                  <a:lnTo>
                    <a:pt x="450850" y="114300"/>
                  </a:lnTo>
                  <a:lnTo>
                    <a:pt x="450850" y="85725"/>
                  </a:lnTo>
                  <a:lnTo>
                    <a:pt x="355600" y="85725"/>
                  </a:lnTo>
                  <a:lnTo>
                    <a:pt x="355600" y="85725"/>
                  </a:lnTo>
                  <a:lnTo>
                    <a:pt x="355600" y="85725"/>
                  </a:lnTo>
                  <a:lnTo>
                    <a:pt x="355600" y="60325"/>
                  </a:lnTo>
                  <a:lnTo>
                    <a:pt x="241300" y="60325"/>
                  </a:lnTo>
                  <a:lnTo>
                    <a:pt x="241300" y="28575"/>
                  </a:lnTo>
                  <a:lnTo>
                    <a:pt x="187325" y="28575"/>
                  </a:lnTo>
                  <a:lnTo>
                    <a:pt x="187325" y="0"/>
                  </a:lnTo>
                  <a:lnTo>
                    <a:pt x="0" y="0"/>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 name="Freeform 58">
              <a:extLst>
                <a:ext uri="{FF2B5EF4-FFF2-40B4-BE49-F238E27FC236}">
                  <a16:creationId xmlns:a16="http://schemas.microsoft.com/office/drawing/2014/main" id="{29EB4C1C-B8CA-7B8E-4560-EDD192AAF394}"/>
                </a:ext>
              </a:extLst>
            </p:cNvPr>
            <p:cNvSpPr/>
            <p:nvPr/>
          </p:nvSpPr>
          <p:spPr bwMode="auto">
            <a:xfrm>
              <a:off x="4826000" y="2641600"/>
              <a:ext cx="1127125" cy="288925"/>
            </a:xfrm>
            <a:custGeom>
              <a:avLst/>
              <a:gdLst>
                <a:gd name="connsiteX0" fmla="*/ 0 w 1127125"/>
                <a:gd name="connsiteY0" fmla="*/ 0 h 288925"/>
                <a:gd name="connsiteX1" fmla="*/ 174625 w 1127125"/>
                <a:gd name="connsiteY1" fmla="*/ 0 h 288925"/>
                <a:gd name="connsiteX2" fmla="*/ 174625 w 1127125"/>
                <a:gd name="connsiteY2" fmla="*/ 19050 h 288925"/>
                <a:gd name="connsiteX3" fmla="*/ 260350 w 1127125"/>
                <a:gd name="connsiteY3" fmla="*/ 19050 h 288925"/>
                <a:gd name="connsiteX4" fmla="*/ 260350 w 1127125"/>
                <a:gd name="connsiteY4" fmla="*/ 41275 h 288925"/>
                <a:gd name="connsiteX5" fmla="*/ 330200 w 1127125"/>
                <a:gd name="connsiteY5" fmla="*/ 41275 h 288925"/>
                <a:gd name="connsiteX6" fmla="*/ 330200 w 1127125"/>
                <a:gd name="connsiteY6" fmla="*/ 41275 h 288925"/>
                <a:gd name="connsiteX7" fmla="*/ 330200 w 1127125"/>
                <a:gd name="connsiteY7" fmla="*/ 69850 h 288925"/>
                <a:gd name="connsiteX8" fmla="*/ 428625 w 1127125"/>
                <a:gd name="connsiteY8" fmla="*/ 69850 h 288925"/>
                <a:gd name="connsiteX9" fmla="*/ 428625 w 1127125"/>
                <a:gd name="connsiteY9" fmla="*/ 82550 h 288925"/>
                <a:gd name="connsiteX10" fmla="*/ 479425 w 1127125"/>
                <a:gd name="connsiteY10" fmla="*/ 82550 h 288925"/>
                <a:gd name="connsiteX11" fmla="*/ 479425 w 1127125"/>
                <a:gd name="connsiteY11" fmla="*/ 120650 h 288925"/>
                <a:gd name="connsiteX12" fmla="*/ 520700 w 1127125"/>
                <a:gd name="connsiteY12" fmla="*/ 120650 h 288925"/>
                <a:gd name="connsiteX13" fmla="*/ 520700 w 1127125"/>
                <a:gd name="connsiteY13" fmla="*/ 120650 h 288925"/>
                <a:gd name="connsiteX14" fmla="*/ 520700 w 1127125"/>
                <a:gd name="connsiteY14" fmla="*/ 120650 h 288925"/>
                <a:gd name="connsiteX15" fmla="*/ 520700 w 1127125"/>
                <a:gd name="connsiteY15" fmla="*/ 149225 h 288925"/>
                <a:gd name="connsiteX16" fmla="*/ 571500 w 1127125"/>
                <a:gd name="connsiteY16" fmla="*/ 149225 h 288925"/>
                <a:gd name="connsiteX17" fmla="*/ 571500 w 1127125"/>
                <a:gd name="connsiteY17" fmla="*/ 149225 h 288925"/>
                <a:gd name="connsiteX18" fmla="*/ 571500 w 1127125"/>
                <a:gd name="connsiteY18" fmla="*/ 149225 h 288925"/>
                <a:gd name="connsiteX19" fmla="*/ 571500 w 1127125"/>
                <a:gd name="connsiteY19" fmla="*/ 177800 h 288925"/>
                <a:gd name="connsiteX20" fmla="*/ 736600 w 1127125"/>
                <a:gd name="connsiteY20" fmla="*/ 177800 h 288925"/>
                <a:gd name="connsiteX21" fmla="*/ 746125 w 1127125"/>
                <a:gd name="connsiteY21" fmla="*/ 187325 h 288925"/>
                <a:gd name="connsiteX22" fmla="*/ 841375 w 1127125"/>
                <a:gd name="connsiteY22" fmla="*/ 187325 h 288925"/>
                <a:gd name="connsiteX23" fmla="*/ 841375 w 1127125"/>
                <a:gd name="connsiteY23" fmla="*/ 200025 h 288925"/>
                <a:gd name="connsiteX24" fmla="*/ 882650 w 1127125"/>
                <a:gd name="connsiteY24" fmla="*/ 200025 h 288925"/>
                <a:gd name="connsiteX25" fmla="*/ 882650 w 1127125"/>
                <a:gd name="connsiteY25" fmla="*/ 228600 h 288925"/>
                <a:gd name="connsiteX26" fmla="*/ 987425 w 1127125"/>
                <a:gd name="connsiteY26" fmla="*/ 228600 h 288925"/>
                <a:gd name="connsiteX27" fmla="*/ 987425 w 1127125"/>
                <a:gd name="connsiteY27" fmla="*/ 250825 h 288925"/>
                <a:gd name="connsiteX28" fmla="*/ 1038225 w 1127125"/>
                <a:gd name="connsiteY28" fmla="*/ 250825 h 288925"/>
                <a:gd name="connsiteX29" fmla="*/ 1038225 w 1127125"/>
                <a:gd name="connsiteY29" fmla="*/ 269875 h 288925"/>
                <a:gd name="connsiteX30" fmla="*/ 1127125 w 1127125"/>
                <a:gd name="connsiteY30" fmla="*/ 269875 h 288925"/>
                <a:gd name="connsiteX31" fmla="*/ 1127125 w 1127125"/>
                <a:gd name="connsiteY31" fmla="*/ 288925 h 288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27125" h="288925">
                  <a:moveTo>
                    <a:pt x="0" y="0"/>
                  </a:moveTo>
                  <a:lnTo>
                    <a:pt x="174625" y="0"/>
                  </a:lnTo>
                  <a:lnTo>
                    <a:pt x="174625" y="19050"/>
                  </a:lnTo>
                  <a:lnTo>
                    <a:pt x="260350" y="19050"/>
                  </a:lnTo>
                  <a:lnTo>
                    <a:pt x="260350" y="41275"/>
                  </a:lnTo>
                  <a:lnTo>
                    <a:pt x="330200" y="41275"/>
                  </a:lnTo>
                  <a:lnTo>
                    <a:pt x="330200" y="41275"/>
                  </a:lnTo>
                  <a:lnTo>
                    <a:pt x="330200" y="69850"/>
                  </a:lnTo>
                  <a:lnTo>
                    <a:pt x="428625" y="69850"/>
                  </a:lnTo>
                  <a:lnTo>
                    <a:pt x="428625" y="82550"/>
                  </a:lnTo>
                  <a:lnTo>
                    <a:pt x="479425" y="82550"/>
                  </a:lnTo>
                  <a:lnTo>
                    <a:pt x="479425" y="120650"/>
                  </a:lnTo>
                  <a:lnTo>
                    <a:pt x="520700" y="120650"/>
                  </a:lnTo>
                  <a:lnTo>
                    <a:pt x="520700" y="120650"/>
                  </a:lnTo>
                  <a:lnTo>
                    <a:pt x="520700" y="120650"/>
                  </a:lnTo>
                  <a:lnTo>
                    <a:pt x="520700" y="149225"/>
                  </a:lnTo>
                  <a:lnTo>
                    <a:pt x="571500" y="149225"/>
                  </a:lnTo>
                  <a:lnTo>
                    <a:pt x="571500" y="149225"/>
                  </a:lnTo>
                  <a:lnTo>
                    <a:pt x="571500" y="149225"/>
                  </a:lnTo>
                  <a:lnTo>
                    <a:pt x="571500" y="177800"/>
                  </a:lnTo>
                  <a:lnTo>
                    <a:pt x="736600" y="177800"/>
                  </a:lnTo>
                  <a:lnTo>
                    <a:pt x="746125" y="187325"/>
                  </a:lnTo>
                  <a:lnTo>
                    <a:pt x="841375" y="187325"/>
                  </a:lnTo>
                  <a:lnTo>
                    <a:pt x="841375" y="200025"/>
                  </a:lnTo>
                  <a:lnTo>
                    <a:pt x="882650" y="200025"/>
                  </a:lnTo>
                  <a:lnTo>
                    <a:pt x="882650" y="228600"/>
                  </a:lnTo>
                  <a:lnTo>
                    <a:pt x="987425" y="228600"/>
                  </a:lnTo>
                  <a:lnTo>
                    <a:pt x="987425" y="250825"/>
                  </a:lnTo>
                  <a:lnTo>
                    <a:pt x="1038225" y="250825"/>
                  </a:lnTo>
                  <a:lnTo>
                    <a:pt x="1038225" y="269875"/>
                  </a:lnTo>
                  <a:lnTo>
                    <a:pt x="1127125" y="269875"/>
                  </a:lnTo>
                  <a:lnTo>
                    <a:pt x="1127125" y="288925"/>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 name="Freeform 59">
              <a:extLst>
                <a:ext uri="{FF2B5EF4-FFF2-40B4-BE49-F238E27FC236}">
                  <a16:creationId xmlns:a16="http://schemas.microsoft.com/office/drawing/2014/main" id="{30C0BBCE-7597-3180-B175-7637A9000932}"/>
                </a:ext>
              </a:extLst>
            </p:cNvPr>
            <p:cNvSpPr/>
            <p:nvPr/>
          </p:nvSpPr>
          <p:spPr bwMode="auto">
            <a:xfrm>
              <a:off x="2317750" y="1714500"/>
              <a:ext cx="317500" cy="57150"/>
            </a:xfrm>
            <a:custGeom>
              <a:avLst/>
              <a:gdLst>
                <a:gd name="connsiteX0" fmla="*/ 0 w 317500"/>
                <a:gd name="connsiteY0" fmla="*/ 0 h 57150"/>
                <a:gd name="connsiteX1" fmla="*/ 63500 w 317500"/>
                <a:gd name="connsiteY1" fmla="*/ 0 h 57150"/>
                <a:gd name="connsiteX2" fmla="*/ 63500 w 317500"/>
                <a:gd name="connsiteY2" fmla="*/ 19050 h 57150"/>
                <a:gd name="connsiteX3" fmla="*/ 142875 w 317500"/>
                <a:gd name="connsiteY3" fmla="*/ 19050 h 57150"/>
                <a:gd name="connsiteX4" fmla="*/ 142875 w 317500"/>
                <a:gd name="connsiteY4" fmla="*/ 19050 h 57150"/>
                <a:gd name="connsiteX5" fmla="*/ 142875 w 317500"/>
                <a:gd name="connsiteY5" fmla="*/ 38100 h 57150"/>
                <a:gd name="connsiteX6" fmla="*/ 219075 w 317500"/>
                <a:gd name="connsiteY6" fmla="*/ 38100 h 57150"/>
                <a:gd name="connsiteX7" fmla="*/ 219075 w 317500"/>
                <a:gd name="connsiteY7" fmla="*/ 38100 h 57150"/>
                <a:gd name="connsiteX8" fmla="*/ 219075 w 317500"/>
                <a:gd name="connsiteY8" fmla="*/ 38100 h 57150"/>
                <a:gd name="connsiteX9" fmla="*/ 219075 w 317500"/>
                <a:gd name="connsiteY9" fmla="*/ 38100 h 57150"/>
                <a:gd name="connsiteX10" fmla="*/ 219075 w 317500"/>
                <a:gd name="connsiteY10" fmla="*/ 57150 h 57150"/>
                <a:gd name="connsiteX11" fmla="*/ 317500 w 317500"/>
                <a:gd name="connsiteY11" fmla="*/ 5715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500" h="57150">
                  <a:moveTo>
                    <a:pt x="0" y="0"/>
                  </a:moveTo>
                  <a:lnTo>
                    <a:pt x="63500" y="0"/>
                  </a:lnTo>
                  <a:lnTo>
                    <a:pt x="63500" y="19050"/>
                  </a:lnTo>
                  <a:lnTo>
                    <a:pt x="142875" y="19050"/>
                  </a:lnTo>
                  <a:lnTo>
                    <a:pt x="142875" y="19050"/>
                  </a:lnTo>
                  <a:lnTo>
                    <a:pt x="142875" y="38100"/>
                  </a:lnTo>
                  <a:lnTo>
                    <a:pt x="219075" y="38100"/>
                  </a:lnTo>
                  <a:lnTo>
                    <a:pt x="219075" y="38100"/>
                  </a:lnTo>
                  <a:lnTo>
                    <a:pt x="219075" y="38100"/>
                  </a:lnTo>
                  <a:lnTo>
                    <a:pt x="219075" y="38100"/>
                  </a:lnTo>
                  <a:lnTo>
                    <a:pt x="219075" y="57150"/>
                  </a:lnTo>
                  <a:lnTo>
                    <a:pt x="317500" y="57150"/>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 name="Freeform 60">
              <a:extLst>
                <a:ext uri="{FF2B5EF4-FFF2-40B4-BE49-F238E27FC236}">
                  <a16:creationId xmlns:a16="http://schemas.microsoft.com/office/drawing/2014/main" id="{6AB4B0E1-7B37-567C-3F95-377115C3ECED}"/>
                </a:ext>
              </a:extLst>
            </p:cNvPr>
            <p:cNvSpPr/>
            <p:nvPr/>
          </p:nvSpPr>
          <p:spPr bwMode="auto">
            <a:xfrm>
              <a:off x="2616200" y="1784350"/>
              <a:ext cx="2219325" cy="844550"/>
            </a:xfrm>
            <a:custGeom>
              <a:avLst/>
              <a:gdLst>
                <a:gd name="connsiteX0" fmla="*/ 0 w 2219325"/>
                <a:gd name="connsiteY0" fmla="*/ 0 h 844550"/>
                <a:gd name="connsiteX1" fmla="*/ 165100 w 2219325"/>
                <a:gd name="connsiteY1" fmla="*/ 0 h 844550"/>
                <a:gd name="connsiteX2" fmla="*/ 165100 w 2219325"/>
                <a:gd name="connsiteY2" fmla="*/ 63500 h 844550"/>
                <a:gd name="connsiteX3" fmla="*/ 225425 w 2219325"/>
                <a:gd name="connsiteY3" fmla="*/ 63500 h 844550"/>
                <a:gd name="connsiteX4" fmla="*/ 225425 w 2219325"/>
                <a:gd name="connsiteY4" fmla="*/ 95250 h 844550"/>
                <a:gd name="connsiteX5" fmla="*/ 269875 w 2219325"/>
                <a:gd name="connsiteY5" fmla="*/ 95250 h 844550"/>
                <a:gd name="connsiteX6" fmla="*/ 269875 w 2219325"/>
                <a:gd name="connsiteY6" fmla="*/ 127000 h 844550"/>
                <a:gd name="connsiteX7" fmla="*/ 295275 w 2219325"/>
                <a:gd name="connsiteY7" fmla="*/ 127000 h 844550"/>
                <a:gd name="connsiteX8" fmla="*/ 295275 w 2219325"/>
                <a:gd name="connsiteY8" fmla="*/ 155575 h 844550"/>
                <a:gd name="connsiteX9" fmla="*/ 339725 w 2219325"/>
                <a:gd name="connsiteY9" fmla="*/ 155575 h 844550"/>
                <a:gd name="connsiteX10" fmla="*/ 339725 w 2219325"/>
                <a:gd name="connsiteY10" fmla="*/ 168275 h 844550"/>
                <a:gd name="connsiteX11" fmla="*/ 393700 w 2219325"/>
                <a:gd name="connsiteY11" fmla="*/ 168275 h 844550"/>
                <a:gd name="connsiteX12" fmla="*/ 393700 w 2219325"/>
                <a:gd name="connsiteY12" fmla="*/ 180975 h 844550"/>
                <a:gd name="connsiteX13" fmla="*/ 469900 w 2219325"/>
                <a:gd name="connsiteY13" fmla="*/ 180975 h 844550"/>
                <a:gd name="connsiteX14" fmla="*/ 469900 w 2219325"/>
                <a:gd name="connsiteY14" fmla="*/ 222250 h 844550"/>
                <a:gd name="connsiteX15" fmla="*/ 530225 w 2219325"/>
                <a:gd name="connsiteY15" fmla="*/ 222250 h 844550"/>
                <a:gd name="connsiteX16" fmla="*/ 530225 w 2219325"/>
                <a:gd name="connsiteY16" fmla="*/ 241300 h 844550"/>
                <a:gd name="connsiteX17" fmla="*/ 622300 w 2219325"/>
                <a:gd name="connsiteY17" fmla="*/ 241300 h 844550"/>
                <a:gd name="connsiteX18" fmla="*/ 622300 w 2219325"/>
                <a:gd name="connsiteY18" fmla="*/ 266700 h 844550"/>
                <a:gd name="connsiteX19" fmla="*/ 685800 w 2219325"/>
                <a:gd name="connsiteY19" fmla="*/ 266700 h 844550"/>
                <a:gd name="connsiteX20" fmla="*/ 685800 w 2219325"/>
                <a:gd name="connsiteY20" fmla="*/ 301625 h 844550"/>
                <a:gd name="connsiteX21" fmla="*/ 866775 w 2219325"/>
                <a:gd name="connsiteY21" fmla="*/ 301625 h 844550"/>
                <a:gd name="connsiteX22" fmla="*/ 866775 w 2219325"/>
                <a:gd name="connsiteY22" fmla="*/ 339725 h 844550"/>
                <a:gd name="connsiteX23" fmla="*/ 930275 w 2219325"/>
                <a:gd name="connsiteY23" fmla="*/ 339725 h 844550"/>
                <a:gd name="connsiteX24" fmla="*/ 930275 w 2219325"/>
                <a:gd name="connsiteY24" fmla="*/ 403225 h 844550"/>
                <a:gd name="connsiteX25" fmla="*/ 977900 w 2219325"/>
                <a:gd name="connsiteY25" fmla="*/ 403225 h 844550"/>
                <a:gd name="connsiteX26" fmla="*/ 977900 w 2219325"/>
                <a:gd name="connsiteY26" fmla="*/ 419100 h 844550"/>
                <a:gd name="connsiteX27" fmla="*/ 1031875 w 2219325"/>
                <a:gd name="connsiteY27" fmla="*/ 419100 h 844550"/>
                <a:gd name="connsiteX28" fmla="*/ 1031875 w 2219325"/>
                <a:gd name="connsiteY28" fmla="*/ 419100 h 844550"/>
                <a:gd name="connsiteX29" fmla="*/ 1031875 w 2219325"/>
                <a:gd name="connsiteY29" fmla="*/ 441325 h 844550"/>
                <a:gd name="connsiteX30" fmla="*/ 1031875 w 2219325"/>
                <a:gd name="connsiteY30" fmla="*/ 441325 h 844550"/>
                <a:gd name="connsiteX31" fmla="*/ 1050925 w 2219325"/>
                <a:gd name="connsiteY31" fmla="*/ 460375 h 844550"/>
                <a:gd name="connsiteX32" fmla="*/ 1085850 w 2219325"/>
                <a:gd name="connsiteY32" fmla="*/ 460375 h 844550"/>
                <a:gd name="connsiteX33" fmla="*/ 1085850 w 2219325"/>
                <a:gd name="connsiteY33" fmla="*/ 460375 h 844550"/>
                <a:gd name="connsiteX34" fmla="*/ 1123950 w 2219325"/>
                <a:gd name="connsiteY34" fmla="*/ 460375 h 844550"/>
                <a:gd name="connsiteX35" fmla="*/ 1123950 w 2219325"/>
                <a:gd name="connsiteY35" fmla="*/ 498475 h 844550"/>
                <a:gd name="connsiteX36" fmla="*/ 1244600 w 2219325"/>
                <a:gd name="connsiteY36" fmla="*/ 498475 h 844550"/>
                <a:gd name="connsiteX37" fmla="*/ 1244600 w 2219325"/>
                <a:gd name="connsiteY37" fmla="*/ 536575 h 844550"/>
                <a:gd name="connsiteX38" fmla="*/ 1463675 w 2219325"/>
                <a:gd name="connsiteY38" fmla="*/ 536575 h 844550"/>
                <a:gd name="connsiteX39" fmla="*/ 1463675 w 2219325"/>
                <a:gd name="connsiteY39" fmla="*/ 590550 h 844550"/>
                <a:gd name="connsiteX40" fmla="*/ 1581150 w 2219325"/>
                <a:gd name="connsiteY40" fmla="*/ 590550 h 844550"/>
                <a:gd name="connsiteX41" fmla="*/ 1581150 w 2219325"/>
                <a:gd name="connsiteY41" fmla="*/ 628650 h 844550"/>
                <a:gd name="connsiteX42" fmla="*/ 1625600 w 2219325"/>
                <a:gd name="connsiteY42" fmla="*/ 628650 h 844550"/>
                <a:gd name="connsiteX43" fmla="*/ 1625600 w 2219325"/>
                <a:gd name="connsiteY43" fmla="*/ 641350 h 844550"/>
                <a:gd name="connsiteX44" fmla="*/ 1758950 w 2219325"/>
                <a:gd name="connsiteY44" fmla="*/ 641350 h 844550"/>
                <a:gd name="connsiteX45" fmla="*/ 1758950 w 2219325"/>
                <a:gd name="connsiteY45" fmla="*/ 711200 h 844550"/>
                <a:gd name="connsiteX46" fmla="*/ 1784350 w 2219325"/>
                <a:gd name="connsiteY46" fmla="*/ 711200 h 844550"/>
                <a:gd name="connsiteX47" fmla="*/ 1784350 w 2219325"/>
                <a:gd name="connsiteY47" fmla="*/ 739775 h 844550"/>
                <a:gd name="connsiteX48" fmla="*/ 1825625 w 2219325"/>
                <a:gd name="connsiteY48" fmla="*/ 739775 h 844550"/>
                <a:gd name="connsiteX49" fmla="*/ 1825625 w 2219325"/>
                <a:gd name="connsiteY49" fmla="*/ 739775 h 844550"/>
                <a:gd name="connsiteX50" fmla="*/ 1825625 w 2219325"/>
                <a:gd name="connsiteY50" fmla="*/ 739775 h 844550"/>
                <a:gd name="connsiteX51" fmla="*/ 1825625 w 2219325"/>
                <a:gd name="connsiteY51" fmla="*/ 739775 h 844550"/>
                <a:gd name="connsiteX52" fmla="*/ 1825625 w 2219325"/>
                <a:gd name="connsiteY52" fmla="*/ 762000 h 844550"/>
                <a:gd name="connsiteX53" fmla="*/ 1908175 w 2219325"/>
                <a:gd name="connsiteY53" fmla="*/ 762000 h 844550"/>
                <a:gd name="connsiteX54" fmla="*/ 1908175 w 2219325"/>
                <a:gd name="connsiteY54" fmla="*/ 774700 h 844550"/>
                <a:gd name="connsiteX55" fmla="*/ 2012950 w 2219325"/>
                <a:gd name="connsiteY55" fmla="*/ 774700 h 844550"/>
                <a:gd name="connsiteX56" fmla="*/ 2012950 w 2219325"/>
                <a:gd name="connsiteY56" fmla="*/ 822325 h 844550"/>
                <a:gd name="connsiteX57" fmla="*/ 2079625 w 2219325"/>
                <a:gd name="connsiteY57" fmla="*/ 822325 h 844550"/>
                <a:gd name="connsiteX58" fmla="*/ 2079625 w 2219325"/>
                <a:gd name="connsiteY58" fmla="*/ 844550 h 844550"/>
                <a:gd name="connsiteX59" fmla="*/ 2219325 w 2219325"/>
                <a:gd name="connsiteY59" fmla="*/ 844550 h 844550"/>
                <a:gd name="connsiteX0" fmla="*/ 0 w 2219325"/>
                <a:gd name="connsiteY0" fmla="*/ 0 h 844550"/>
                <a:gd name="connsiteX1" fmla="*/ 165100 w 2219325"/>
                <a:gd name="connsiteY1" fmla="*/ 0 h 844550"/>
                <a:gd name="connsiteX2" fmla="*/ 165100 w 2219325"/>
                <a:gd name="connsiteY2" fmla="*/ 63500 h 844550"/>
                <a:gd name="connsiteX3" fmla="*/ 225425 w 2219325"/>
                <a:gd name="connsiteY3" fmla="*/ 63500 h 844550"/>
                <a:gd name="connsiteX4" fmla="*/ 225425 w 2219325"/>
                <a:gd name="connsiteY4" fmla="*/ 95250 h 844550"/>
                <a:gd name="connsiteX5" fmla="*/ 269875 w 2219325"/>
                <a:gd name="connsiteY5" fmla="*/ 95250 h 844550"/>
                <a:gd name="connsiteX6" fmla="*/ 269875 w 2219325"/>
                <a:gd name="connsiteY6" fmla="*/ 127000 h 844550"/>
                <a:gd name="connsiteX7" fmla="*/ 295275 w 2219325"/>
                <a:gd name="connsiteY7" fmla="*/ 127000 h 844550"/>
                <a:gd name="connsiteX8" fmla="*/ 295275 w 2219325"/>
                <a:gd name="connsiteY8" fmla="*/ 155575 h 844550"/>
                <a:gd name="connsiteX9" fmla="*/ 339725 w 2219325"/>
                <a:gd name="connsiteY9" fmla="*/ 155575 h 844550"/>
                <a:gd name="connsiteX10" fmla="*/ 339725 w 2219325"/>
                <a:gd name="connsiteY10" fmla="*/ 168275 h 844550"/>
                <a:gd name="connsiteX11" fmla="*/ 393700 w 2219325"/>
                <a:gd name="connsiteY11" fmla="*/ 168275 h 844550"/>
                <a:gd name="connsiteX12" fmla="*/ 393700 w 2219325"/>
                <a:gd name="connsiteY12" fmla="*/ 180975 h 844550"/>
                <a:gd name="connsiteX13" fmla="*/ 469900 w 2219325"/>
                <a:gd name="connsiteY13" fmla="*/ 180975 h 844550"/>
                <a:gd name="connsiteX14" fmla="*/ 469900 w 2219325"/>
                <a:gd name="connsiteY14" fmla="*/ 222250 h 844550"/>
                <a:gd name="connsiteX15" fmla="*/ 530225 w 2219325"/>
                <a:gd name="connsiteY15" fmla="*/ 222250 h 844550"/>
                <a:gd name="connsiteX16" fmla="*/ 530225 w 2219325"/>
                <a:gd name="connsiteY16" fmla="*/ 241300 h 844550"/>
                <a:gd name="connsiteX17" fmla="*/ 622300 w 2219325"/>
                <a:gd name="connsiteY17" fmla="*/ 241300 h 844550"/>
                <a:gd name="connsiteX18" fmla="*/ 622300 w 2219325"/>
                <a:gd name="connsiteY18" fmla="*/ 266700 h 844550"/>
                <a:gd name="connsiteX19" fmla="*/ 685800 w 2219325"/>
                <a:gd name="connsiteY19" fmla="*/ 266700 h 844550"/>
                <a:gd name="connsiteX20" fmla="*/ 685800 w 2219325"/>
                <a:gd name="connsiteY20" fmla="*/ 301625 h 844550"/>
                <a:gd name="connsiteX21" fmla="*/ 866775 w 2219325"/>
                <a:gd name="connsiteY21" fmla="*/ 301625 h 844550"/>
                <a:gd name="connsiteX22" fmla="*/ 866775 w 2219325"/>
                <a:gd name="connsiteY22" fmla="*/ 339725 h 844550"/>
                <a:gd name="connsiteX23" fmla="*/ 930275 w 2219325"/>
                <a:gd name="connsiteY23" fmla="*/ 339725 h 844550"/>
                <a:gd name="connsiteX24" fmla="*/ 930275 w 2219325"/>
                <a:gd name="connsiteY24" fmla="*/ 403225 h 844550"/>
                <a:gd name="connsiteX25" fmla="*/ 977900 w 2219325"/>
                <a:gd name="connsiteY25" fmla="*/ 403225 h 844550"/>
                <a:gd name="connsiteX26" fmla="*/ 977900 w 2219325"/>
                <a:gd name="connsiteY26" fmla="*/ 419100 h 844550"/>
                <a:gd name="connsiteX27" fmla="*/ 1031875 w 2219325"/>
                <a:gd name="connsiteY27" fmla="*/ 419100 h 844550"/>
                <a:gd name="connsiteX28" fmla="*/ 1031875 w 2219325"/>
                <a:gd name="connsiteY28" fmla="*/ 419100 h 844550"/>
                <a:gd name="connsiteX29" fmla="*/ 1031875 w 2219325"/>
                <a:gd name="connsiteY29" fmla="*/ 441325 h 844550"/>
                <a:gd name="connsiteX30" fmla="*/ 1031875 w 2219325"/>
                <a:gd name="connsiteY30" fmla="*/ 441325 h 844550"/>
                <a:gd name="connsiteX31" fmla="*/ 1050925 w 2219325"/>
                <a:gd name="connsiteY31" fmla="*/ 441325 h 844550"/>
                <a:gd name="connsiteX32" fmla="*/ 1085850 w 2219325"/>
                <a:gd name="connsiteY32" fmla="*/ 460375 h 844550"/>
                <a:gd name="connsiteX33" fmla="*/ 1085850 w 2219325"/>
                <a:gd name="connsiteY33" fmla="*/ 460375 h 844550"/>
                <a:gd name="connsiteX34" fmla="*/ 1123950 w 2219325"/>
                <a:gd name="connsiteY34" fmla="*/ 460375 h 844550"/>
                <a:gd name="connsiteX35" fmla="*/ 1123950 w 2219325"/>
                <a:gd name="connsiteY35" fmla="*/ 498475 h 844550"/>
                <a:gd name="connsiteX36" fmla="*/ 1244600 w 2219325"/>
                <a:gd name="connsiteY36" fmla="*/ 498475 h 844550"/>
                <a:gd name="connsiteX37" fmla="*/ 1244600 w 2219325"/>
                <a:gd name="connsiteY37" fmla="*/ 536575 h 844550"/>
                <a:gd name="connsiteX38" fmla="*/ 1463675 w 2219325"/>
                <a:gd name="connsiteY38" fmla="*/ 536575 h 844550"/>
                <a:gd name="connsiteX39" fmla="*/ 1463675 w 2219325"/>
                <a:gd name="connsiteY39" fmla="*/ 590550 h 844550"/>
                <a:gd name="connsiteX40" fmla="*/ 1581150 w 2219325"/>
                <a:gd name="connsiteY40" fmla="*/ 590550 h 844550"/>
                <a:gd name="connsiteX41" fmla="*/ 1581150 w 2219325"/>
                <a:gd name="connsiteY41" fmla="*/ 628650 h 844550"/>
                <a:gd name="connsiteX42" fmla="*/ 1625600 w 2219325"/>
                <a:gd name="connsiteY42" fmla="*/ 628650 h 844550"/>
                <a:gd name="connsiteX43" fmla="*/ 1625600 w 2219325"/>
                <a:gd name="connsiteY43" fmla="*/ 641350 h 844550"/>
                <a:gd name="connsiteX44" fmla="*/ 1758950 w 2219325"/>
                <a:gd name="connsiteY44" fmla="*/ 641350 h 844550"/>
                <a:gd name="connsiteX45" fmla="*/ 1758950 w 2219325"/>
                <a:gd name="connsiteY45" fmla="*/ 711200 h 844550"/>
                <a:gd name="connsiteX46" fmla="*/ 1784350 w 2219325"/>
                <a:gd name="connsiteY46" fmla="*/ 711200 h 844550"/>
                <a:gd name="connsiteX47" fmla="*/ 1784350 w 2219325"/>
                <a:gd name="connsiteY47" fmla="*/ 739775 h 844550"/>
                <a:gd name="connsiteX48" fmla="*/ 1825625 w 2219325"/>
                <a:gd name="connsiteY48" fmla="*/ 739775 h 844550"/>
                <a:gd name="connsiteX49" fmla="*/ 1825625 w 2219325"/>
                <a:gd name="connsiteY49" fmla="*/ 739775 h 844550"/>
                <a:gd name="connsiteX50" fmla="*/ 1825625 w 2219325"/>
                <a:gd name="connsiteY50" fmla="*/ 739775 h 844550"/>
                <a:gd name="connsiteX51" fmla="*/ 1825625 w 2219325"/>
                <a:gd name="connsiteY51" fmla="*/ 739775 h 844550"/>
                <a:gd name="connsiteX52" fmla="*/ 1825625 w 2219325"/>
                <a:gd name="connsiteY52" fmla="*/ 762000 h 844550"/>
                <a:gd name="connsiteX53" fmla="*/ 1908175 w 2219325"/>
                <a:gd name="connsiteY53" fmla="*/ 762000 h 844550"/>
                <a:gd name="connsiteX54" fmla="*/ 1908175 w 2219325"/>
                <a:gd name="connsiteY54" fmla="*/ 774700 h 844550"/>
                <a:gd name="connsiteX55" fmla="*/ 2012950 w 2219325"/>
                <a:gd name="connsiteY55" fmla="*/ 774700 h 844550"/>
                <a:gd name="connsiteX56" fmla="*/ 2012950 w 2219325"/>
                <a:gd name="connsiteY56" fmla="*/ 822325 h 844550"/>
                <a:gd name="connsiteX57" fmla="*/ 2079625 w 2219325"/>
                <a:gd name="connsiteY57" fmla="*/ 822325 h 844550"/>
                <a:gd name="connsiteX58" fmla="*/ 2079625 w 2219325"/>
                <a:gd name="connsiteY58" fmla="*/ 844550 h 844550"/>
                <a:gd name="connsiteX59" fmla="*/ 2219325 w 2219325"/>
                <a:gd name="connsiteY59" fmla="*/ 844550 h 844550"/>
                <a:gd name="connsiteX0" fmla="*/ 0 w 2219325"/>
                <a:gd name="connsiteY0" fmla="*/ 0 h 844550"/>
                <a:gd name="connsiteX1" fmla="*/ 165100 w 2219325"/>
                <a:gd name="connsiteY1" fmla="*/ 0 h 844550"/>
                <a:gd name="connsiteX2" fmla="*/ 165100 w 2219325"/>
                <a:gd name="connsiteY2" fmla="*/ 63500 h 844550"/>
                <a:gd name="connsiteX3" fmla="*/ 225425 w 2219325"/>
                <a:gd name="connsiteY3" fmla="*/ 63500 h 844550"/>
                <a:gd name="connsiteX4" fmla="*/ 225425 w 2219325"/>
                <a:gd name="connsiteY4" fmla="*/ 95250 h 844550"/>
                <a:gd name="connsiteX5" fmla="*/ 269875 w 2219325"/>
                <a:gd name="connsiteY5" fmla="*/ 95250 h 844550"/>
                <a:gd name="connsiteX6" fmla="*/ 269875 w 2219325"/>
                <a:gd name="connsiteY6" fmla="*/ 127000 h 844550"/>
                <a:gd name="connsiteX7" fmla="*/ 295275 w 2219325"/>
                <a:gd name="connsiteY7" fmla="*/ 127000 h 844550"/>
                <a:gd name="connsiteX8" fmla="*/ 295275 w 2219325"/>
                <a:gd name="connsiteY8" fmla="*/ 155575 h 844550"/>
                <a:gd name="connsiteX9" fmla="*/ 339725 w 2219325"/>
                <a:gd name="connsiteY9" fmla="*/ 155575 h 844550"/>
                <a:gd name="connsiteX10" fmla="*/ 339725 w 2219325"/>
                <a:gd name="connsiteY10" fmla="*/ 168275 h 844550"/>
                <a:gd name="connsiteX11" fmla="*/ 393700 w 2219325"/>
                <a:gd name="connsiteY11" fmla="*/ 168275 h 844550"/>
                <a:gd name="connsiteX12" fmla="*/ 393700 w 2219325"/>
                <a:gd name="connsiteY12" fmla="*/ 180975 h 844550"/>
                <a:gd name="connsiteX13" fmla="*/ 469900 w 2219325"/>
                <a:gd name="connsiteY13" fmla="*/ 180975 h 844550"/>
                <a:gd name="connsiteX14" fmla="*/ 469900 w 2219325"/>
                <a:gd name="connsiteY14" fmla="*/ 222250 h 844550"/>
                <a:gd name="connsiteX15" fmla="*/ 530225 w 2219325"/>
                <a:gd name="connsiteY15" fmla="*/ 222250 h 844550"/>
                <a:gd name="connsiteX16" fmla="*/ 530225 w 2219325"/>
                <a:gd name="connsiteY16" fmla="*/ 241300 h 844550"/>
                <a:gd name="connsiteX17" fmla="*/ 622300 w 2219325"/>
                <a:gd name="connsiteY17" fmla="*/ 241300 h 844550"/>
                <a:gd name="connsiteX18" fmla="*/ 622300 w 2219325"/>
                <a:gd name="connsiteY18" fmla="*/ 266700 h 844550"/>
                <a:gd name="connsiteX19" fmla="*/ 685800 w 2219325"/>
                <a:gd name="connsiteY19" fmla="*/ 266700 h 844550"/>
                <a:gd name="connsiteX20" fmla="*/ 685800 w 2219325"/>
                <a:gd name="connsiteY20" fmla="*/ 301625 h 844550"/>
                <a:gd name="connsiteX21" fmla="*/ 866775 w 2219325"/>
                <a:gd name="connsiteY21" fmla="*/ 301625 h 844550"/>
                <a:gd name="connsiteX22" fmla="*/ 866775 w 2219325"/>
                <a:gd name="connsiteY22" fmla="*/ 339725 h 844550"/>
                <a:gd name="connsiteX23" fmla="*/ 930275 w 2219325"/>
                <a:gd name="connsiteY23" fmla="*/ 339725 h 844550"/>
                <a:gd name="connsiteX24" fmla="*/ 930275 w 2219325"/>
                <a:gd name="connsiteY24" fmla="*/ 403225 h 844550"/>
                <a:gd name="connsiteX25" fmla="*/ 977900 w 2219325"/>
                <a:gd name="connsiteY25" fmla="*/ 403225 h 844550"/>
                <a:gd name="connsiteX26" fmla="*/ 977900 w 2219325"/>
                <a:gd name="connsiteY26" fmla="*/ 419100 h 844550"/>
                <a:gd name="connsiteX27" fmla="*/ 1031875 w 2219325"/>
                <a:gd name="connsiteY27" fmla="*/ 419100 h 844550"/>
                <a:gd name="connsiteX28" fmla="*/ 1031875 w 2219325"/>
                <a:gd name="connsiteY28" fmla="*/ 419100 h 844550"/>
                <a:gd name="connsiteX29" fmla="*/ 1031875 w 2219325"/>
                <a:gd name="connsiteY29" fmla="*/ 441325 h 844550"/>
                <a:gd name="connsiteX30" fmla="*/ 1031875 w 2219325"/>
                <a:gd name="connsiteY30" fmla="*/ 441325 h 844550"/>
                <a:gd name="connsiteX31" fmla="*/ 1050925 w 2219325"/>
                <a:gd name="connsiteY31" fmla="*/ 460375 h 844550"/>
                <a:gd name="connsiteX32" fmla="*/ 1085850 w 2219325"/>
                <a:gd name="connsiteY32" fmla="*/ 460375 h 844550"/>
                <a:gd name="connsiteX33" fmla="*/ 1085850 w 2219325"/>
                <a:gd name="connsiteY33" fmla="*/ 460375 h 844550"/>
                <a:gd name="connsiteX34" fmla="*/ 1123950 w 2219325"/>
                <a:gd name="connsiteY34" fmla="*/ 460375 h 844550"/>
                <a:gd name="connsiteX35" fmla="*/ 1123950 w 2219325"/>
                <a:gd name="connsiteY35" fmla="*/ 498475 h 844550"/>
                <a:gd name="connsiteX36" fmla="*/ 1244600 w 2219325"/>
                <a:gd name="connsiteY36" fmla="*/ 498475 h 844550"/>
                <a:gd name="connsiteX37" fmla="*/ 1244600 w 2219325"/>
                <a:gd name="connsiteY37" fmla="*/ 536575 h 844550"/>
                <a:gd name="connsiteX38" fmla="*/ 1463675 w 2219325"/>
                <a:gd name="connsiteY38" fmla="*/ 536575 h 844550"/>
                <a:gd name="connsiteX39" fmla="*/ 1463675 w 2219325"/>
                <a:gd name="connsiteY39" fmla="*/ 590550 h 844550"/>
                <a:gd name="connsiteX40" fmla="*/ 1581150 w 2219325"/>
                <a:gd name="connsiteY40" fmla="*/ 590550 h 844550"/>
                <a:gd name="connsiteX41" fmla="*/ 1581150 w 2219325"/>
                <a:gd name="connsiteY41" fmla="*/ 628650 h 844550"/>
                <a:gd name="connsiteX42" fmla="*/ 1625600 w 2219325"/>
                <a:gd name="connsiteY42" fmla="*/ 628650 h 844550"/>
                <a:gd name="connsiteX43" fmla="*/ 1625600 w 2219325"/>
                <a:gd name="connsiteY43" fmla="*/ 641350 h 844550"/>
                <a:gd name="connsiteX44" fmla="*/ 1758950 w 2219325"/>
                <a:gd name="connsiteY44" fmla="*/ 641350 h 844550"/>
                <a:gd name="connsiteX45" fmla="*/ 1758950 w 2219325"/>
                <a:gd name="connsiteY45" fmla="*/ 711200 h 844550"/>
                <a:gd name="connsiteX46" fmla="*/ 1784350 w 2219325"/>
                <a:gd name="connsiteY46" fmla="*/ 711200 h 844550"/>
                <a:gd name="connsiteX47" fmla="*/ 1784350 w 2219325"/>
                <a:gd name="connsiteY47" fmla="*/ 739775 h 844550"/>
                <a:gd name="connsiteX48" fmla="*/ 1825625 w 2219325"/>
                <a:gd name="connsiteY48" fmla="*/ 739775 h 844550"/>
                <a:gd name="connsiteX49" fmla="*/ 1825625 w 2219325"/>
                <a:gd name="connsiteY49" fmla="*/ 739775 h 844550"/>
                <a:gd name="connsiteX50" fmla="*/ 1825625 w 2219325"/>
                <a:gd name="connsiteY50" fmla="*/ 739775 h 844550"/>
                <a:gd name="connsiteX51" fmla="*/ 1825625 w 2219325"/>
                <a:gd name="connsiteY51" fmla="*/ 739775 h 844550"/>
                <a:gd name="connsiteX52" fmla="*/ 1825625 w 2219325"/>
                <a:gd name="connsiteY52" fmla="*/ 762000 h 844550"/>
                <a:gd name="connsiteX53" fmla="*/ 1908175 w 2219325"/>
                <a:gd name="connsiteY53" fmla="*/ 762000 h 844550"/>
                <a:gd name="connsiteX54" fmla="*/ 1908175 w 2219325"/>
                <a:gd name="connsiteY54" fmla="*/ 774700 h 844550"/>
                <a:gd name="connsiteX55" fmla="*/ 2012950 w 2219325"/>
                <a:gd name="connsiteY55" fmla="*/ 774700 h 844550"/>
                <a:gd name="connsiteX56" fmla="*/ 2012950 w 2219325"/>
                <a:gd name="connsiteY56" fmla="*/ 822325 h 844550"/>
                <a:gd name="connsiteX57" fmla="*/ 2079625 w 2219325"/>
                <a:gd name="connsiteY57" fmla="*/ 822325 h 844550"/>
                <a:gd name="connsiteX58" fmla="*/ 2079625 w 2219325"/>
                <a:gd name="connsiteY58" fmla="*/ 844550 h 844550"/>
                <a:gd name="connsiteX59" fmla="*/ 2219325 w 2219325"/>
                <a:gd name="connsiteY59" fmla="*/ 844550 h 844550"/>
                <a:gd name="connsiteX0" fmla="*/ 0 w 2219325"/>
                <a:gd name="connsiteY0" fmla="*/ 0 h 844550"/>
                <a:gd name="connsiteX1" fmla="*/ 165100 w 2219325"/>
                <a:gd name="connsiteY1" fmla="*/ 0 h 844550"/>
                <a:gd name="connsiteX2" fmla="*/ 165100 w 2219325"/>
                <a:gd name="connsiteY2" fmla="*/ 63500 h 844550"/>
                <a:gd name="connsiteX3" fmla="*/ 225425 w 2219325"/>
                <a:gd name="connsiteY3" fmla="*/ 63500 h 844550"/>
                <a:gd name="connsiteX4" fmla="*/ 225425 w 2219325"/>
                <a:gd name="connsiteY4" fmla="*/ 95250 h 844550"/>
                <a:gd name="connsiteX5" fmla="*/ 269875 w 2219325"/>
                <a:gd name="connsiteY5" fmla="*/ 95250 h 844550"/>
                <a:gd name="connsiteX6" fmla="*/ 269875 w 2219325"/>
                <a:gd name="connsiteY6" fmla="*/ 127000 h 844550"/>
                <a:gd name="connsiteX7" fmla="*/ 295275 w 2219325"/>
                <a:gd name="connsiteY7" fmla="*/ 127000 h 844550"/>
                <a:gd name="connsiteX8" fmla="*/ 295275 w 2219325"/>
                <a:gd name="connsiteY8" fmla="*/ 155575 h 844550"/>
                <a:gd name="connsiteX9" fmla="*/ 339725 w 2219325"/>
                <a:gd name="connsiteY9" fmla="*/ 155575 h 844550"/>
                <a:gd name="connsiteX10" fmla="*/ 339725 w 2219325"/>
                <a:gd name="connsiteY10" fmla="*/ 168275 h 844550"/>
                <a:gd name="connsiteX11" fmla="*/ 393700 w 2219325"/>
                <a:gd name="connsiteY11" fmla="*/ 168275 h 844550"/>
                <a:gd name="connsiteX12" fmla="*/ 393700 w 2219325"/>
                <a:gd name="connsiteY12" fmla="*/ 180975 h 844550"/>
                <a:gd name="connsiteX13" fmla="*/ 469900 w 2219325"/>
                <a:gd name="connsiteY13" fmla="*/ 180975 h 844550"/>
                <a:gd name="connsiteX14" fmla="*/ 469900 w 2219325"/>
                <a:gd name="connsiteY14" fmla="*/ 222250 h 844550"/>
                <a:gd name="connsiteX15" fmla="*/ 530225 w 2219325"/>
                <a:gd name="connsiteY15" fmla="*/ 222250 h 844550"/>
                <a:gd name="connsiteX16" fmla="*/ 530225 w 2219325"/>
                <a:gd name="connsiteY16" fmla="*/ 241300 h 844550"/>
                <a:gd name="connsiteX17" fmla="*/ 622300 w 2219325"/>
                <a:gd name="connsiteY17" fmla="*/ 241300 h 844550"/>
                <a:gd name="connsiteX18" fmla="*/ 622300 w 2219325"/>
                <a:gd name="connsiteY18" fmla="*/ 266700 h 844550"/>
                <a:gd name="connsiteX19" fmla="*/ 685800 w 2219325"/>
                <a:gd name="connsiteY19" fmla="*/ 266700 h 844550"/>
                <a:gd name="connsiteX20" fmla="*/ 685800 w 2219325"/>
                <a:gd name="connsiteY20" fmla="*/ 301625 h 844550"/>
                <a:gd name="connsiteX21" fmla="*/ 866775 w 2219325"/>
                <a:gd name="connsiteY21" fmla="*/ 301625 h 844550"/>
                <a:gd name="connsiteX22" fmla="*/ 866775 w 2219325"/>
                <a:gd name="connsiteY22" fmla="*/ 339725 h 844550"/>
                <a:gd name="connsiteX23" fmla="*/ 930275 w 2219325"/>
                <a:gd name="connsiteY23" fmla="*/ 339725 h 844550"/>
                <a:gd name="connsiteX24" fmla="*/ 930275 w 2219325"/>
                <a:gd name="connsiteY24" fmla="*/ 403225 h 844550"/>
                <a:gd name="connsiteX25" fmla="*/ 977900 w 2219325"/>
                <a:gd name="connsiteY25" fmla="*/ 403225 h 844550"/>
                <a:gd name="connsiteX26" fmla="*/ 977900 w 2219325"/>
                <a:gd name="connsiteY26" fmla="*/ 419100 h 844550"/>
                <a:gd name="connsiteX27" fmla="*/ 1031875 w 2219325"/>
                <a:gd name="connsiteY27" fmla="*/ 419100 h 844550"/>
                <a:gd name="connsiteX28" fmla="*/ 1031875 w 2219325"/>
                <a:gd name="connsiteY28" fmla="*/ 419100 h 844550"/>
                <a:gd name="connsiteX29" fmla="*/ 1031875 w 2219325"/>
                <a:gd name="connsiteY29" fmla="*/ 441325 h 844550"/>
                <a:gd name="connsiteX30" fmla="*/ 1054100 w 2219325"/>
                <a:gd name="connsiteY30" fmla="*/ 438150 h 844550"/>
                <a:gd name="connsiteX31" fmla="*/ 1050925 w 2219325"/>
                <a:gd name="connsiteY31" fmla="*/ 460375 h 844550"/>
                <a:gd name="connsiteX32" fmla="*/ 1085850 w 2219325"/>
                <a:gd name="connsiteY32" fmla="*/ 460375 h 844550"/>
                <a:gd name="connsiteX33" fmla="*/ 1085850 w 2219325"/>
                <a:gd name="connsiteY33" fmla="*/ 460375 h 844550"/>
                <a:gd name="connsiteX34" fmla="*/ 1123950 w 2219325"/>
                <a:gd name="connsiteY34" fmla="*/ 460375 h 844550"/>
                <a:gd name="connsiteX35" fmla="*/ 1123950 w 2219325"/>
                <a:gd name="connsiteY35" fmla="*/ 498475 h 844550"/>
                <a:gd name="connsiteX36" fmla="*/ 1244600 w 2219325"/>
                <a:gd name="connsiteY36" fmla="*/ 498475 h 844550"/>
                <a:gd name="connsiteX37" fmla="*/ 1244600 w 2219325"/>
                <a:gd name="connsiteY37" fmla="*/ 536575 h 844550"/>
                <a:gd name="connsiteX38" fmla="*/ 1463675 w 2219325"/>
                <a:gd name="connsiteY38" fmla="*/ 536575 h 844550"/>
                <a:gd name="connsiteX39" fmla="*/ 1463675 w 2219325"/>
                <a:gd name="connsiteY39" fmla="*/ 590550 h 844550"/>
                <a:gd name="connsiteX40" fmla="*/ 1581150 w 2219325"/>
                <a:gd name="connsiteY40" fmla="*/ 590550 h 844550"/>
                <a:gd name="connsiteX41" fmla="*/ 1581150 w 2219325"/>
                <a:gd name="connsiteY41" fmla="*/ 628650 h 844550"/>
                <a:gd name="connsiteX42" fmla="*/ 1625600 w 2219325"/>
                <a:gd name="connsiteY42" fmla="*/ 628650 h 844550"/>
                <a:gd name="connsiteX43" fmla="*/ 1625600 w 2219325"/>
                <a:gd name="connsiteY43" fmla="*/ 641350 h 844550"/>
                <a:gd name="connsiteX44" fmla="*/ 1758950 w 2219325"/>
                <a:gd name="connsiteY44" fmla="*/ 641350 h 844550"/>
                <a:gd name="connsiteX45" fmla="*/ 1758950 w 2219325"/>
                <a:gd name="connsiteY45" fmla="*/ 711200 h 844550"/>
                <a:gd name="connsiteX46" fmla="*/ 1784350 w 2219325"/>
                <a:gd name="connsiteY46" fmla="*/ 711200 h 844550"/>
                <a:gd name="connsiteX47" fmla="*/ 1784350 w 2219325"/>
                <a:gd name="connsiteY47" fmla="*/ 739775 h 844550"/>
                <a:gd name="connsiteX48" fmla="*/ 1825625 w 2219325"/>
                <a:gd name="connsiteY48" fmla="*/ 739775 h 844550"/>
                <a:gd name="connsiteX49" fmla="*/ 1825625 w 2219325"/>
                <a:gd name="connsiteY49" fmla="*/ 739775 h 844550"/>
                <a:gd name="connsiteX50" fmla="*/ 1825625 w 2219325"/>
                <a:gd name="connsiteY50" fmla="*/ 739775 h 844550"/>
                <a:gd name="connsiteX51" fmla="*/ 1825625 w 2219325"/>
                <a:gd name="connsiteY51" fmla="*/ 739775 h 844550"/>
                <a:gd name="connsiteX52" fmla="*/ 1825625 w 2219325"/>
                <a:gd name="connsiteY52" fmla="*/ 762000 h 844550"/>
                <a:gd name="connsiteX53" fmla="*/ 1908175 w 2219325"/>
                <a:gd name="connsiteY53" fmla="*/ 762000 h 844550"/>
                <a:gd name="connsiteX54" fmla="*/ 1908175 w 2219325"/>
                <a:gd name="connsiteY54" fmla="*/ 774700 h 844550"/>
                <a:gd name="connsiteX55" fmla="*/ 2012950 w 2219325"/>
                <a:gd name="connsiteY55" fmla="*/ 774700 h 844550"/>
                <a:gd name="connsiteX56" fmla="*/ 2012950 w 2219325"/>
                <a:gd name="connsiteY56" fmla="*/ 822325 h 844550"/>
                <a:gd name="connsiteX57" fmla="*/ 2079625 w 2219325"/>
                <a:gd name="connsiteY57" fmla="*/ 822325 h 844550"/>
                <a:gd name="connsiteX58" fmla="*/ 2079625 w 2219325"/>
                <a:gd name="connsiteY58" fmla="*/ 844550 h 844550"/>
                <a:gd name="connsiteX59" fmla="*/ 2219325 w 2219325"/>
                <a:gd name="connsiteY59" fmla="*/ 844550 h 844550"/>
                <a:gd name="connsiteX0" fmla="*/ 0 w 2219325"/>
                <a:gd name="connsiteY0" fmla="*/ 0 h 844550"/>
                <a:gd name="connsiteX1" fmla="*/ 165100 w 2219325"/>
                <a:gd name="connsiteY1" fmla="*/ 0 h 844550"/>
                <a:gd name="connsiteX2" fmla="*/ 165100 w 2219325"/>
                <a:gd name="connsiteY2" fmla="*/ 63500 h 844550"/>
                <a:gd name="connsiteX3" fmla="*/ 225425 w 2219325"/>
                <a:gd name="connsiteY3" fmla="*/ 63500 h 844550"/>
                <a:gd name="connsiteX4" fmla="*/ 225425 w 2219325"/>
                <a:gd name="connsiteY4" fmla="*/ 95250 h 844550"/>
                <a:gd name="connsiteX5" fmla="*/ 269875 w 2219325"/>
                <a:gd name="connsiteY5" fmla="*/ 95250 h 844550"/>
                <a:gd name="connsiteX6" fmla="*/ 269875 w 2219325"/>
                <a:gd name="connsiteY6" fmla="*/ 127000 h 844550"/>
                <a:gd name="connsiteX7" fmla="*/ 295275 w 2219325"/>
                <a:gd name="connsiteY7" fmla="*/ 127000 h 844550"/>
                <a:gd name="connsiteX8" fmla="*/ 295275 w 2219325"/>
                <a:gd name="connsiteY8" fmla="*/ 155575 h 844550"/>
                <a:gd name="connsiteX9" fmla="*/ 339725 w 2219325"/>
                <a:gd name="connsiteY9" fmla="*/ 155575 h 844550"/>
                <a:gd name="connsiteX10" fmla="*/ 339725 w 2219325"/>
                <a:gd name="connsiteY10" fmla="*/ 168275 h 844550"/>
                <a:gd name="connsiteX11" fmla="*/ 393700 w 2219325"/>
                <a:gd name="connsiteY11" fmla="*/ 168275 h 844550"/>
                <a:gd name="connsiteX12" fmla="*/ 393700 w 2219325"/>
                <a:gd name="connsiteY12" fmla="*/ 180975 h 844550"/>
                <a:gd name="connsiteX13" fmla="*/ 469900 w 2219325"/>
                <a:gd name="connsiteY13" fmla="*/ 180975 h 844550"/>
                <a:gd name="connsiteX14" fmla="*/ 469900 w 2219325"/>
                <a:gd name="connsiteY14" fmla="*/ 222250 h 844550"/>
                <a:gd name="connsiteX15" fmla="*/ 530225 w 2219325"/>
                <a:gd name="connsiteY15" fmla="*/ 222250 h 844550"/>
                <a:gd name="connsiteX16" fmla="*/ 530225 w 2219325"/>
                <a:gd name="connsiteY16" fmla="*/ 241300 h 844550"/>
                <a:gd name="connsiteX17" fmla="*/ 622300 w 2219325"/>
                <a:gd name="connsiteY17" fmla="*/ 241300 h 844550"/>
                <a:gd name="connsiteX18" fmla="*/ 622300 w 2219325"/>
                <a:gd name="connsiteY18" fmla="*/ 266700 h 844550"/>
                <a:gd name="connsiteX19" fmla="*/ 685800 w 2219325"/>
                <a:gd name="connsiteY19" fmla="*/ 266700 h 844550"/>
                <a:gd name="connsiteX20" fmla="*/ 685800 w 2219325"/>
                <a:gd name="connsiteY20" fmla="*/ 301625 h 844550"/>
                <a:gd name="connsiteX21" fmla="*/ 866775 w 2219325"/>
                <a:gd name="connsiteY21" fmla="*/ 301625 h 844550"/>
                <a:gd name="connsiteX22" fmla="*/ 866775 w 2219325"/>
                <a:gd name="connsiteY22" fmla="*/ 339725 h 844550"/>
                <a:gd name="connsiteX23" fmla="*/ 930275 w 2219325"/>
                <a:gd name="connsiteY23" fmla="*/ 339725 h 844550"/>
                <a:gd name="connsiteX24" fmla="*/ 930275 w 2219325"/>
                <a:gd name="connsiteY24" fmla="*/ 403225 h 844550"/>
                <a:gd name="connsiteX25" fmla="*/ 977900 w 2219325"/>
                <a:gd name="connsiteY25" fmla="*/ 403225 h 844550"/>
                <a:gd name="connsiteX26" fmla="*/ 977900 w 2219325"/>
                <a:gd name="connsiteY26" fmla="*/ 419100 h 844550"/>
                <a:gd name="connsiteX27" fmla="*/ 1031875 w 2219325"/>
                <a:gd name="connsiteY27" fmla="*/ 419100 h 844550"/>
                <a:gd name="connsiteX28" fmla="*/ 1031875 w 2219325"/>
                <a:gd name="connsiteY28" fmla="*/ 419100 h 844550"/>
                <a:gd name="connsiteX29" fmla="*/ 1031875 w 2219325"/>
                <a:gd name="connsiteY29" fmla="*/ 441325 h 844550"/>
                <a:gd name="connsiteX30" fmla="*/ 1050925 w 2219325"/>
                <a:gd name="connsiteY30" fmla="*/ 444500 h 844550"/>
                <a:gd name="connsiteX31" fmla="*/ 1050925 w 2219325"/>
                <a:gd name="connsiteY31" fmla="*/ 460375 h 844550"/>
                <a:gd name="connsiteX32" fmla="*/ 1085850 w 2219325"/>
                <a:gd name="connsiteY32" fmla="*/ 460375 h 844550"/>
                <a:gd name="connsiteX33" fmla="*/ 1085850 w 2219325"/>
                <a:gd name="connsiteY33" fmla="*/ 460375 h 844550"/>
                <a:gd name="connsiteX34" fmla="*/ 1123950 w 2219325"/>
                <a:gd name="connsiteY34" fmla="*/ 460375 h 844550"/>
                <a:gd name="connsiteX35" fmla="*/ 1123950 w 2219325"/>
                <a:gd name="connsiteY35" fmla="*/ 498475 h 844550"/>
                <a:gd name="connsiteX36" fmla="*/ 1244600 w 2219325"/>
                <a:gd name="connsiteY36" fmla="*/ 498475 h 844550"/>
                <a:gd name="connsiteX37" fmla="*/ 1244600 w 2219325"/>
                <a:gd name="connsiteY37" fmla="*/ 536575 h 844550"/>
                <a:gd name="connsiteX38" fmla="*/ 1463675 w 2219325"/>
                <a:gd name="connsiteY38" fmla="*/ 536575 h 844550"/>
                <a:gd name="connsiteX39" fmla="*/ 1463675 w 2219325"/>
                <a:gd name="connsiteY39" fmla="*/ 590550 h 844550"/>
                <a:gd name="connsiteX40" fmla="*/ 1581150 w 2219325"/>
                <a:gd name="connsiteY40" fmla="*/ 590550 h 844550"/>
                <a:gd name="connsiteX41" fmla="*/ 1581150 w 2219325"/>
                <a:gd name="connsiteY41" fmla="*/ 628650 h 844550"/>
                <a:gd name="connsiteX42" fmla="*/ 1625600 w 2219325"/>
                <a:gd name="connsiteY42" fmla="*/ 628650 h 844550"/>
                <a:gd name="connsiteX43" fmla="*/ 1625600 w 2219325"/>
                <a:gd name="connsiteY43" fmla="*/ 641350 h 844550"/>
                <a:gd name="connsiteX44" fmla="*/ 1758950 w 2219325"/>
                <a:gd name="connsiteY44" fmla="*/ 641350 h 844550"/>
                <a:gd name="connsiteX45" fmla="*/ 1758950 w 2219325"/>
                <a:gd name="connsiteY45" fmla="*/ 711200 h 844550"/>
                <a:gd name="connsiteX46" fmla="*/ 1784350 w 2219325"/>
                <a:gd name="connsiteY46" fmla="*/ 711200 h 844550"/>
                <a:gd name="connsiteX47" fmla="*/ 1784350 w 2219325"/>
                <a:gd name="connsiteY47" fmla="*/ 739775 h 844550"/>
                <a:gd name="connsiteX48" fmla="*/ 1825625 w 2219325"/>
                <a:gd name="connsiteY48" fmla="*/ 739775 h 844550"/>
                <a:gd name="connsiteX49" fmla="*/ 1825625 w 2219325"/>
                <a:gd name="connsiteY49" fmla="*/ 739775 h 844550"/>
                <a:gd name="connsiteX50" fmla="*/ 1825625 w 2219325"/>
                <a:gd name="connsiteY50" fmla="*/ 739775 h 844550"/>
                <a:gd name="connsiteX51" fmla="*/ 1825625 w 2219325"/>
                <a:gd name="connsiteY51" fmla="*/ 739775 h 844550"/>
                <a:gd name="connsiteX52" fmla="*/ 1825625 w 2219325"/>
                <a:gd name="connsiteY52" fmla="*/ 762000 h 844550"/>
                <a:gd name="connsiteX53" fmla="*/ 1908175 w 2219325"/>
                <a:gd name="connsiteY53" fmla="*/ 762000 h 844550"/>
                <a:gd name="connsiteX54" fmla="*/ 1908175 w 2219325"/>
                <a:gd name="connsiteY54" fmla="*/ 774700 h 844550"/>
                <a:gd name="connsiteX55" fmla="*/ 2012950 w 2219325"/>
                <a:gd name="connsiteY55" fmla="*/ 774700 h 844550"/>
                <a:gd name="connsiteX56" fmla="*/ 2012950 w 2219325"/>
                <a:gd name="connsiteY56" fmla="*/ 822325 h 844550"/>
                <a:gd name="connsiteX57" fmla="*/ 2079625 w 2219325"/>
                <a:gd name="connsiteY57" fmla="*/ 822325 h 844550"/>
                <a:gd name="connsiteX58" fmla="*/ 2079625 w 2219325"/>
                <a:gd name="connsiteY58" fmla="*/ 844550 h 844550"/>
                <a:gd name="connsiteX59" fmla="*/ 2219325 w 2219325"/>
                <a:gd name="connsiteY59" fmla="*/ 844550 h 84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219325" h="844550">
                  <a:moveTo>
                    <a:pt x="0" y="0"/>
                  </a:moveTo>
                  <a:lnTo>
                    <a:pt x="165100" y="0"/>
                  </a:lnTo>
                  <a:lnTo>
                    <a:pt x="165100" y="63500"/>
                  </a:lnTo>
                  <a:lnTo>
                    <a:pt x="225425" y="63500"/>
                  </a:lnTo>
                  <a:lnTo>
                    <a:pt x="225425" y="95250"/>
                  </a:lnTo>
                  <a:lnTo>
                    <a:pt x="269875" y="95250"/>
                  </a:lnTo>
                  <a:lnTo>
                    <a:pt x="269875" y="127000"/>
                  </a:lnTo>
                  <a:lnTo>
                    <a:pt x="295275" y="127000"/>
                  </a:lnTo>
                  <a:lnTo>
                    <a:pt x="295275" y="155575"/>
                  </a:lnTo>
                  <a:lnTo>
                    <a:pt x="339725" y="155575"/>
                  </a:lnTo>
                  <a:lnTo>
                    <a:pt x="339725" y="168275"/>
                  </a:lnTo>
                  <a:lnTo>
                    <a:pt x="393700" y="168275"/>
                  </a:lnTo>
                  <a:lnTo>
                    <a:pt x="393700" y="180975"/>
                  </a:lnTo>
                  <a:lnTo>
                    <a:pt x="469900" y="180975"/>
                  </a:lnTo>
                  <a:lnTo>
                    <a:pt x="469900" y="222250"/>
                  </a:lnTo>
                  <a:lnTo>
                    <a:pt x="530225" y="222250"/>
                  </a:lnTo>
                  <a:lnTo>
                    <a:pt x="530225" y="241300"/>
                  </a:lnTo>
                  <a:lnTo>
                    <a:pt x="622300" y="241300"/>
                  </a:lnTo>
                  <a:lnTo>
                    <a:pt x="622300" y="266700"/>
                  </a:lnTo>
                  <a:lnTo>
                    <a:pt x="685800" y="266700"/>
                  </a:lnTo>
                  <a:lnTo>
                    <a:pt x="685800" y="301625"/>
                  </a:lnTo>
                  <a:lnTo>
                    <a:pt x="866775" y="301625"/>
                  </a:lnTo>
                  <a:lnTo>
                    <a:pt x="866775" y="339725"/>
                  </a:lnTo>
                  <a:lnTo>
                    <a:pt x="930275" y="339725"/>
                  </a:lnTo>
                  <a:lnTo>
                    <a:pt x="930275" y="403225"/>
                  </a:lnTo>
                  <a:lnTo>
                    <a:pt x="977900" y="403225"/>
                  </a:lnTo>
                  <a:lnTo>
                    <a:pt x="977900" y="419100"/>
                  </a:lnTo>
                  <a:lnTo>
                    <a:pt x="1031875" y="419100"/>
                  </a:lnTo>
                  <a:lnTo>
                    <a:pt x="1031875" y="419100"/>
                  </a:lnTo>
                  <a:lnTo>
                    <a:pt x="1031875" y="441325"/>
                  </a:lnTo>
                  <a:lnTo>
                    <a:pt x="1050925" y="444500"/>
                  </a:lnTo>
                  <a:lnTo>
                    <a:pt x="1050925" y="460375"/>
                  </a:lnTo>
                  <a:lnTo>
                    <a:pt x="1085850" y="460375"/>
                  </a:lnTo>
                  <a:lnTo>
                    <a:pt x="1085850" y="460375"/>
                  </a:lnTo>
                  <a:lnTo>
                    <a:pt x="1123950" y="460375"/>
                  </a:lnTo>
                  <a:lnTo>
                    <a:pt x="1123950" y="498475"/>
                  </a:lnTo>
                  <a:lnTo>
                    <a:pt x="1244600" y="498475"/>
                  </a:lnTo>
                  <a:lnTo>
                    <a:pt x="1244600" y="536575"/>
                  </a:lnTo>
                  <a:lnTo>
                    <a:pt x="1463675" y="536575"/>
                  </a:lnTo>
                  <a:lnTo>
                    <a:pt x="1463675" y="590550"/>
                  </a:lnTo>
                  <a:lnTo>
                    <a:pt x="1581150" y="590550"/>
                  </a:lnTo>
                  <a:lnTo>
                    <a:pt x="1581150" y="628650"/>
                  </a:lnTo>
                  <a:lnTo>
                    <a:pt x="1625600" y="628650"/>
                  </a:lnTo>
                  <a:lnTo>
                    <a:pt x="1625600" y="641350"/>
                  </a:lnTo>
                  <a:lnTo>
                    <a:pt x="1758950" y="641350"/>
                  </a:lnTo>
                  <a:lnTo>
                    <a:pt x="1758950" y="711200"/>
                  </a:lnTo>
                  <a:lnTo>
                    <a:pt x="1784350" y="711200"/>
                  </a:lnTo>
                  <a:lnTo>
                    <a:pt x="1784350" y="739775"/>
                  </a:lnTo>
                  <a:lnTo>
                    <a:pt x="1825625" y="739775"/>
                  </a:lnTo>
                  <a:lnTo>
                    <a:pt x="1825625" y="739775"/>
                  </a:lnTo>
                  <a:lnTo>
                    <a:pt x="1825625" y="739775"/>
                  </a:lnTo>
                  <a:lnTo>
                    <a:pt x="1825625" y="739775"/>
                  </a:lnTo>
                  <a:lnTo>
                    <a:pt x="1825625" y="762000"/>
                  </a:lnTo>
                  <a:lnTo>
                    <a:pt x="1908175" y="762000"/>
                  </a:lnTo>
                  <a:lnTo>
                    <a:pt x="1908175" y="774700"/>
                  </a:lnTo>
                  <a:lnTo>
                    <a:pt x="2012950" y="774700"/>
                  </a:lnTo>
                  <a:lnTo>
                    <a:pt x="2012950" y="822325"/>
                  </a:lnTo>
                  <a:lnTo>
                    <a:pt x="2079625" y="822325"/>
                  </a:lnTo>
                  <a:lnTo>
                    <a:pt x="2079625" y="844550"/>
                  </a:lnTo>
                  <a:lnTo>
                    <a:pt x="2219325" y="844550"/>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2" name="Group 71">
            <a:extLst>
              <a:ext uri="{FF2B5EF4-FFF2-40B4-BE49-F238E27FC236}">
                <a16:creationId xmlns:a16="http://schemas.microsoft.com/office/drawing/2014/main" id="{A871F3F0-C485-6EC9-90B1-A1E9D8841469}"/>
              </a:ext>
            </a:extLst>
          </p:cNvPr>
          <p:cNvGrpSpPr/>
          <p:nvPr/>
        </p:nvGrpSpPr>
        <p:grpSpPr>
          <a:xfrm>
            <a:off x="2327275" y="1720850"/>
            <a:ext cx="5245100" cy="1517650"/>
            <a:chOff x="2327275" y="1720850"/>
            <a:chExt cx="5245100" cy="1517650"/>
          </a:xfrm>
        </p:grpSpPr>
        <p:sp>
          <p:nvSpPr>
            <p:cNvPr id="63" name="Freeform 62">
              <a:extLst>
                <a:ext uri="{FF2B5EF4-FFF2-40B4-BE49-F238E27FC236}">
                  <a16:creationId xmlns:a16="http://schemas.microsoft.com/office/drawing/2014/main" id="{82ED87B8-24CD-2D77-132C-476ECCACD4AB}"/>
                </a:ext>
              </a:extLst>
            </p:cNvPr>
            <p:cNvSpPr/>
            <p:nvPr/>
          </p:nvSpPr>
          <p:spPr bwMode="auto">
            <a:xfrm>
              <a:off x="5594350" y="3057525"/>
              <a:ext cx="1978025" cy="180975"/>
            </a:xfrm>
            <a:custGeom>
              <a:avLst/>
              <a:gdLst>
                <a:gd name="connsiteX0" fmla="*/ 1978025 w 1978025"/>
                <a:gd name="connsiteY0" fmla="*/ 180975 h 180975"/>
                <a:gd name="connsiteX1" fmla="*/ 1358900 w 1978025"/>
                <a:gd name="connsiteY1" fmla="*/ 180975 h 180975"/>
                <a:gd name="connsiteX2" fmla="*/ 1358900 w 1978025"/>
                <a:gd name="connsiteY2" fmla="*/ 149225 h 180975"/>
                <a:gd name="connsiteX3" fmla="*/ 946150 w 1978025"/>
                <a:gd name="connsiteY3" fmla="*/ 149225 h 180975"/>
                <a:gd name="connsiteX4" fmla="*/ 946150 w 1978025"/>
                <a:gd name="connsiteY4" fmla="*/ 114300 h 180975"/>
                <a:gd name="connsiteX5" fmla="*/ 673100 w 1978025"/>
                <a:gd name="connsiteY5" fmla="*/ 114300 h 180975"/>
                <a:gd name="connsiteX6" fmla="*/ 673100 w 1978025"/>
                <a:gd name="connsiteY6" fmla="*/ 82550 h 180975"/>
                <a:gd name="connsiteX7" fmla="*/ 476250 w 1978025"/>
                <a:gd name="connsiteY7" fmla="*/ 82550 h 180975"/>
                <a:gd name="connsiteX8" fmla="*/ 476250 w 1978025"/>
                <a:gd name="connsiteY8" fmla="*/ 63500 h 180975"/>
                <a:gd name="connsiteX9" fmla="*/ 441325 w 1978025"/>
                <a:gd name="connsiteY9" fmla="*/ 63500 h 180975"/>
                <a:gd name="connsiteX10" fmla="*/ 441325 w 1978025"/>
                <a:gd name="connsiteY10" fmla="*/ 63500 h 180975"/>
                <a:gd name="connsiteX11" fmla="*/ 441325 w 1978025"/>
                <a:gd name="connsiteY11" fmla="*/ 38100 h 180975"/>
                <a:gd name="connsiteX12" fmla="*/ 266700 w 1978025"/>
                <a:gd name="connsiteY12" fmla="*/ 38100 h 180975"/>
                <a:gd name="connsiteX13" fmla="*/ 266700 w 1978025"/>
                <a:gd name="connsiteY13" fmla="*/ 22225 h 180975"/>
                <a:gd name="connsiteX14" fmla="*/ 107950 w 1978025"/>
                <a:gd name="connsiteY14" fmla="*/ 22225 h 180975"/>
                <a:gd name="connsiteX15" fmla="*/ 107950 w 1978025"/>
                <a:gd name="connsiteY15" fmla="*/ 0 h 180975"/>
                <a:gd name="connsiteX16" fmla="*/ 0 w 1978025"/>
                <a:gd name="connsiteY16"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8025" h="180975">
                  <a:moveTo>
                    <a:pt x="1978025" y="180975"/>
                  </a:moveTo>
                  <a:lnTo>
                    <a:pt x="1358900" y="180975"/>
                  </a:lnTo>
                  <a:lnTo>
                    <a:pt x="1358900" y="149225"/>
                  </a:lnTo>
                  <a:lnTo>
                    <a:pt x="946150" y="149225"/>
                  </a:lnTo>
                  <a:lnTo>
                    <a:pt x="946150" y="114300"/>
                  </a:lnTo>
                  <a:lnTo>
                    <a:pt x="673100" y="114300"/>
                  </a:lnTo>
                  <a:lnTo>
                    <a:pt x="673100" y="82550"/>
                  </a:lnTo>
                  <a:lnTo>
                    <a:pt x="476250" y="82550"/>
                  </a:lnTo>
                  <a:lnTo>
                    <a:pt x="476250" y="63500"/>
                  </a:lnTo>
                  <a:lnTo>
                    <a:pt x="441325" y="63500"/>
                  </a:lnTo>
                  <a:lnTo>
                    <a:pt x="441325" y="63500"/>
                  </a:lnTo>
                  <a:lnTo>
                    <a:pt x="441325" y="38100"/>
                  </a:lnTo>
                  <a:lnTo>
                    <a:pt x="266700" y="38100"/>
                  </a:lnTo>
                  <a:lnTo>
                    <a:pt x="266700" y="22225"/>
                  </a:lnTo>
                  <a:lnTo>
                    <a:pt x="107950" y="22225"/>
                  </a:lnTo>
                  <a:lnTo>
                    <a:pt x="107950"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 name="Freeform 67">
              <a:extLst>
                <a:ext uri="{FF2B5EF4-FFF2-40B4-BE49-F238E27FC236}">
                  <a16:creationId xmlns:a16="http://schemas.microsoft.com/office/drawing/2014/main" id="{BF1ACAAC-2C56-C858-1631-7093116641BF}"/>
                </a:ext>
              </a:extLst>
            </p:cNvPr>
            <p:cNvSpPr/>
            <p:nvPr/>
          </p:nvSpPr>
          <p:spPr bwMode="auto">
            <a:xfrm>
              <a:off x="5086350" y="2908300"/>
              <a:ext cx="523875" cy="139700"/>
            </a:xfrm>
            <a:custGeom>
              <a:avLst/>
              <a:gdLst>
                <a:gd name="connsiteX0" fmla="*/ 0 w 523875"/>
                <a:gd name="connsiteY0" fmla="*/ 0 h 139700"/>
                <a:gd name="connsiteX1" fmla="*/ 212725 w 523875"/>
                <a:gd name="connsiteY1" fmla="*/ 0 h 139700"/>
                <a:gd name="connsiteX2" fmla="*/ 212725 w 523875"/>
                <a:gd name="connsiteY2" fmla="*/ 31750 h 139700"/>
                <a:gd name="connsiteX3" fmla="*/ 292100 w 523875"/>
                <a:gd name="connsiteY3" fmla="*/ 31750 h 139700"/>
                <a:gd name="connsiteX4" fmla="*/ 292100 w 523875"/>
                <a:gd name="connsiteY4" fmla="*/ 66675 h 139700"/>
                <a:gd name="connsiteX5" fmla="*/ 342900 w 523875"/>
                <a:gd name="connsiteY5" fmla="*/ 66675 h 139700"/>
                <a:gd name="connsiteX6" fmla="*/ 342900 w 523875"/>
                <a:gd name="connsiteY6" fmla="*/ 82550 h 139700"/>
                <a:gd name="connsiteX7" fmla="*/ 390525 w 523875"/>
                <a:gd name="connsiteY7" fmla="*/ 82550 h 139700"/>
                <a:gd name="connsiteX8" fmla="*/ 390525 w 523875"/>
                <a:gd name="connsiteY8" fmla="*/ 111125 h 139700"/>
                <a:gd name="connsiteX9" fmla="*/ 466725 w 523875"/>
                <a:gd name="connsiteY9" fmla="*/ 111125 h 139700"/>
                <a:gd name="connsiteX10" fmla="*/ 466725 w 523875"/>
                <a:gd name="connsiteY10" fmla="*/ 111125 h 139700"/>
                <a:gd name="connsiteX11" fmla="*/ 466725 w 523875"/>
                <a:gd name="connsiteY11" fmla="*/ 139700 h 139700"/>
                <a:gd name="connsiteX12" fmla="*/ 523875 w 523875"/>
                <a:gd name="connsiteY12" fmla="*/ 139700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875" h="139700">
                  <a:moveTo>
                    <a:pt x="0" y="0"/>
                  </a:moveTo>
                  <a:lnTo>
                    <a:pt x="212725" y="0"/>
                  </a:lnTo>
                  <a:lnTo>
                    <a:pt x="212725" y="31750"/>
                  </a:lnTo>
                  <a:lnTo>
                    <a:pt x="292100" y="31750"/>
                  </a:lnTo>
                  <a:lnTo>
                    <a:pt x="292100" y="66675"/>
                  </a:lnTo>
                  <a:lnTo>
                    <a:pt x="342900" y="66675"/>
                  </a:lnTo>
                  <a:lnTo>
                    <a:pt x="342900" y="82550"/>
                  </a:lnTo>
                  <a:lnTo>
                    <a:pt x="390525" y="82550"/>
                  </a:lnTo>
                  <a:lnTo>
                    <a:pt x="390525" y="111125"/>
                  </a:lnTo>
                  <a:lnTo>
                    <a:pt x="466725" y="111125"/>
                  </a:lnTo>
                  <a:lnTo>
                    <a:pt x="466725" y="111125"/>
                  </a:lnTo>
                  <a:lnTo>
                    <a:pt x="466725" y="139700"/>
                  </a:lnTo>
                  <a:lnTo>
                    <a:pt x="523875" y="13970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 name="Freeform 68">
              <a:extLst>
                <a:ext uri="{FF2B5EF4-FFF2-40B4-BE49-F238E27FC236}">
                  <a16:creationId xmlns:a16="http://schemas.microsoft.com/office/drawing/2014/main" id="{C68FC70A-6B3E-D8FE-DACC-64D3F36E1B81}"/>
                </a:ext>
              </a:extLst>
            </p:cNvPr>
            <p:cNvSpPr/>
            <p:nvPr/>
          </p:nvSpPr>
          <p:spPr bwMode="auto">
            <a:xfrm>
              <a:off x="4514850" y="2743200"/>
              <a:ext cx="571500" cy="149225"/>
            </a:xfrm>
            <a:custGeom>
              <a:avLst/>
              <a:gdLst>
                <a:gd name="connsiteX0" fmla="*/ 0 w 571500"/>
                <a:gd name="connsiteY0" fmla="*/ 0 h 149225"/>
                <a:gd name="connsiteX1" fmla="*/ 136525 w 571500"/>
                <a:gd name="connsiteY1" fmla="*/ 0 h 149225"/>
                <a:gd name="connsiteX2" fmla="*/ 136525 w 571500"/>
                <a:gd name="connsiteY2" fmla="*/ 38100 h 149225"/>
                <a:gd name="connsiteX3" fmla="*/ 180975 w 571500"/>
                <a:gd name="connsiteY3" fmla="*/ 38100 h 149225"/>
                <a:gd name="connsiteX4" fmla="*/ 180975 w 571500"/>
                <a:gd name="connsiteY4" fmla="*/ 53975 h 149225"/>
                <a:gd name="connsiteX5" fmla="*/ 180975 w 571500"/>
                <a:gd name="connsiteY5" fmla="*/ 53975 h 149225"/>
                <a:gd name="connsiteX6" fmla="*/ 215900 w 571500"/>
                <a:gd name="connsiteY6" fmla="*/ 53975 h 149225"/>
                <a:gd name="connsiteX7" fmla="*/ 215900 w 571500"/>
                <a:gd name="connsiteY7" fmla="*/ 82550 h 149225"/>
                <a:gd name="connsiteX8" fmla="*/ 292100 w 571500"/>
                <a:gd name="connsiteY8" fmla="*/ 82550 h 149225"/>
                <a:gd name="connsiteX9" fmla="*/ 292100 w 571500"/>
                <a:gd name="connsiteY9" fmla="*/ 95250 h 149225"/>
                <a:gd name="connsiteX10" fmla="*/ 374650 w 571500"/>
                <a:gd name="connsiteY10" fmla="*/ 95250 h 149225"/>
                <a:gd name="connsiteX11" fmla="*/ 374650 w 571500"/>
                <a:gd name="connsiteY11" fmla="*/ 95250 h 149225"/>
                <a:gd name="connsiteX12" fmla="*/ 374650 w 571500"/>
                <a:gd name="connsiteY12" fmla="*/ 95250 h 149225"/>
                <a:gd name="connsiteX13" fmla="*/ 374650 w 571500"/>
                <a:gd name="connsiteY13" fmla="*/ 95250 h 149225"/>
                <a:gd name="connsiteX14" fmla="*/ 374650 w 571500"/>
                <a:gd name="connsiteY14" fmla="*/ 95250 h 149225"/>
                <a:gd name="connsiteX15" fmla="*/ 374650 w 571500"/>
                <a:gd name="connsiteY15" fmla="*/ 95250 h 149225"/>
                <a:gd name="connsiteX16" fmla="*/ 374650 w 571500"/>
                <a:gd name="connsiteY16" fmla="*/ 120650 h 149225"/>
                <a:gd name="connsiteX17" fmla="*/ 530225 w 571500"/>
                <a:gd name="connsiteY17" fmla="*/ 120650 h 149225"/>
                <a:gd name="connsiteX18" fmla="*/ 530225 w 571500"/>
                <a:gd name="connsiteY18" fmla="*/ 120650 h 149225"/>
                <a:gd name="connsiteX19" fmla="*/ 530225 w 571500"/>
                <a:gd name="connsiteY19" fmla="*/ 149225 h 149225"/>
                <a:gd name="connsiteX20" fmla="*/ 571500 w 571500"/>
                <a:gd name="connsiteY20" fmla="*/ 149225 h 14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1500" h="149225">
                  <a:moveTo>
                    <a:pt x="0" y="0"/>
                  </a:moveTo>
                  <a:lnTo>
                    <a:pt x="136525" y="0"/>
                  </a:lnTo>
                  <a:lnTo>
                    <a:pt x="136525" y="38100"/>
                  </a:lnTo>
                  <a:lnTo>
                    <a:pt x="180975" y="38100"/>
                  </a:lnTo>
                  <a:lnTo>
                    <a:pt x="180975" y="53975"/>
                  </a:lnTo>
                  <a:lnTo>
                    <a:pt x="180975" y="53975"/>
                  </a:lnTo>
                  <a:lnTo>
                    <a:pt x="215900" y="53975"/>
                  </a:lnTo>
                  <a:lnTo>
                    <a:pt x="215900" y="82550"/>
                  </a:lnTo>
                  <a:lnTo>
                    <a:pt x="292100" y="82550"/>
                  </a:lnTo>
                  <a:lnTo>
                    <a:pt x="292100" y="95250"/>
                  </a:lnTo>
                  <a:lnTo>
                    <a:pt x="374650" y="95250"/>
                  </a:lnTo>
                  <a:lnTo>
                    <a:pt x="374650" y="95250"/>
                  </a:lnTo>
                  <a:lnTo>
                    <a:pt x="374650" y="95250"/>
                  </a:lnTo>
                  <a:lnTo>
                    <a:pt x="374650" y="95250"/>
                  </a:lnTo>
                  <a:lnTo>
                    <a:pt x="374650" y="95250"/>
                  </a:lnTo>
                  <a:lnTo>
                    <a:pt x="374650" y="95250"/>
                  </a:lnTo>
                  <a:lnTo>
                    <a:pt x="374650" y="120650"/>
                  </a:lnTo>
                  <a:lnTo>
                    <a:pt x="530225" y="120650"/>
                  </a:lnTo>
                  <a:lnTo>
                    <a:pt x="530225" y="120650"/>
                  </a:lnTo>
                  <a:lnTo>
                    <a:pt x="530225" y="149225"/>
                  </a:lnTo>
                  <a:lnTo>
                    <a:pt x="571500" y="14922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 name="Freeform 69">
              <a:extLst>
                <a:ext uri="{FF2B5EF4-FFF2-40B4-BE49-F238E27FC236}">
                  <a16:creationId xmlns:a16="http://schemas.microsoft.com/office/drawing/2014/main" id="{74C8BC9C-C67F-128C-82E2-5C25CB2FAC67}"/>
                </a:ext>
              </a:extLst>
            </p:cNvPr>
            <p:cNvSpPr/>
            <p:nvPr/>
          </p:nvSpPr>
          <p:spPr bwMode="auto">
            <a:xfrm>
              <a:off x="2327275" y="1720850"/>
              <a:ext cx="1590675" cy="676275"/>
            </a:xfrm>
            <a:custGeom>
              <a:avLst/>
              <a:gdLst>
                <a:gd name="connsiteX0" fmla="*/ 0 w 1590675"/>
                <a:gd name="connsiteY0" fmla="*/ 0 h 676275"/>
                <a:gd name="connsiteX1" fmla="*/ 92075 w 1590675"/>
                <a:gd name="connsiteY1" fmla="*/ 0 h 676275"/>
                <a:gd name="connsiteX2" fmla="*/ 92075 w 1590675"/>
                <a:gd name="connsiteY2" fmla="*/ 53975 h 676275"/>
                <a:gd name="connsiteX3" fmla="*/ 139700 w 1590675"/>
                <a:gd name="connsiteY3" fmla="*/ 53975 h 676275"/>
                <a:gd name="connsiteX4" fmla="*/ 139700 w 1590675"/>
                <a:gd name="connsiteY4" fmla="*/ 123825 h 676275"/>
                <a:gd name="connsiteX5" fmla="*/ 168275 w 1590675"/>
                <a:gd name="connsiteY5" fmla="*/ 123825 h 676275"/>
                <a:gd name="connsiteX6" fmla="*/ 168275 w 1590675"/>
                <a:gd name="connsiteY6" fmla="*/ 161925 h 676275"/>
                <a:gd name="connsiteX7" fmla="*/ 215900 w 1590675"/>
                <a:gd name="connsiteY7" fmla="*/ 161925 h 676275"/>
                <a:gd name="connsiteX8" fmla="*/ 215900 w 1590675"/>
                <a:gd name="connsiteY8" fmla="*/ 161925 h 676275"/>
                <a:gd name="connsiteX9" fmla="*/ 215900 w 1590675"/>
                <a:gd name="connsiteY9" fmla="*/ 184150 h 676275"/>
                <a:gd name="connsiteX10" fmla="*/ 266700 w 1590675"/>
                <a:gd name="connsiteY10" fmla="*/ 184150 h 676275"/>
                <a:gd name="connsiteX11" fmla="*/ 266700 w 1590675"/>
                <a:gd name="connsiteY11" fmla="*/ 184150 h 676275"/>
                <a:gd name="connsiteX12" fmla="*/ 266700 w 1590675"/>
                <a:gd name="connsiteY12" fmla="*/ 206375 h 676275"/>
                <a:gd name="connsiteX13" fmla="*/ 339725 w 1590675"/>
                <a:gd name="connsiteY13" fmla="*/ 206375 h 676275"/>
                <a:gd name="connsiteX14" fmla="*/ 339725 w 1590675"/>
                <a:gd name="connsiteY14" fmla="*/ 238125 h 676275"/>
                <a:gd name="connsiteX15" fmla="*/ 476250 w 1590675"/>
                <a:gd name="connsiteY15" fmla="*/ 238125 h 676275"/>
                <a:gd name="connsiteX16" fmla="*/ 476250 w 1590675"/>
                <a:gd name="connsiteY16" fmla="*/ 288925 h 676275"/>
                <a:gd name="connsiteX17" fmla="*/ 520700 w 1590675"/>
                <a:gd name="connsiteY17" fmla="*/ 288925 h 676275"/>
                <a:gd name="connsiteX18" fmla="*/ 520700 w 1590675"/>
                <a:gd name="connsiteY18" fmla="*/ 317500 h 676275"/>
                <a:gd name="connsiteX19" fmla="*/ 587375 w 1590675"/>
                <a:gd name="connsiteY19" fmla="*/ 317500 h 676275"/>
                <a:gd name="connsiteX20" fmla="*/ 587375 w 1590675"/>
                <a:gd name="connsiteY20" fmla="*/ 355600 h 676275"/>
                <a:gd name="connsiteX21" fmla="*/ 606425 w 1590675"/>
                <a:gd name="connsiteY21" fmla="*/ 355600 h 676275"/>
                <a:gd name="connsiteX22" fmla="*/ 606425 w 1590675"/>
                <a:gd name="connsiteY22" fmla="*/ 371475 h 676275"/>
                <a:gd name="connsiteX23" fmla="*/ 800100 w 1590675"/>
                <a:gd name="connsiteY23" fmla="*/ 371475 h 676275"/>
                <a:gd name="connsiteX24" fmla="*/ 800100 w 1590675"/>
                <a:gd name="connsiteY24" fmla="*/ 371475 h 676275"/>
                <a:gd name="connsiteX25" fmla="*/ 800100 w 1590675"/>
                <a:gd name="connsiteY25" fmla="*/ 390525 h 676275"/>
                <a:gd name="connsiteX26" fmla="*/ 876300 w 1590675"/>
                <a:gd name="connsiteY26" fmla="*/ 390525 h 676275"/>
                <a:gd name="connsiteX27" fmla="*/ 876300 w 1590675"/>
                <a:gd name="connsiteY27" fmla="*/ 425450 h 676275"/>
                <a:gd name="connsiteX28" fmla="*/ 920750 w 1590675"/>
                <a:gd name="connsiteY28" fmla="*/ 425450 h 676275"/>
                <a:gd name="connsiteX29" fmla="*/ 920750 w 1590675"/>
                <a:gd name="connsiteY29" fmla="*/ 460375 h 676275"/>
                <a:gd name="connsiteX30" fmla="*/ 1012825 w 1590675"/>
                <a:gd name="connsiteY30" fmla="*/ 460375 h 676275"/>
                <a:gd name="connsiteX31" fmla="*/ 1012825 w 1590675"/>
                <a:gd name="connsiteY31" fmla="*/ 460375 h 676275"/>
                <a:gd name="connsiteX32" fmla="*/ 1035050 w 1590675"/>
                <a:gd name="connsiteY32" fmla="*/ 482600 h 676275"/>
                <a:gd name="connsiteX33" fmla="*/ 1035050 w 1590675"/>
                <a:gd name="connsiteY33" fmla="*/ 498475 h 676275"/>
                <a:gd name="connsiteX34" fmla="*/ 1079500 w 1590675"/>
                <a:gd name="connsiteY34" fmla="*/ 498475 h 676275"/>
                <a:gd name="connsiteX35" fmla="*/ 1079500 w 1590675"/>
                <a:gd name="connsiteY35" fmla="*/ 498475 h 676275"/>
                <a:gd name="connsiteX36" fmla="*/ 1079500 w 1590675"/>
                <a:gd name="connsiteY36" fmla="*/ 498475 h 676275"/>
                <a:gd name="connsiteX37" fmla="*/ 1079500 w 1590675"/>
                <a:gd name="connsiteY37" fmla="*/ 530225 h 676275"/>
                <a:gd name="connsiteX38" fmla="*/ 1196975 w 1590675"/>
                <a:gd name="connsiteY38" fmla="*/ 530225 h 676275"/>
                <a:gd name="connsiteX39" fmla="*/ 1196975 w 1590675"/>
                <a:gd name="connsiteY39" fmla="*/ 530225 h 676275"/>
                <a:gd name="connsiteX40" fmla="*/ 1196975 w 1590675"/>
                <a:gd name="connsiteY40" fmla="*/ 530225 h 676275"/>
                <a:gd name="connsiteX41" fmla="*/ 1196975 w 1590675"/>
                <a:gd name="connsiteY41" fmla="*/ 530225 h 676275"/>
                <a:gd name="connsiteX42" fmla="*/ 1196975 w 1590675"/>
                <a:gd name="connsiteY42" fmla="*/ 555625 h 676275"/>
                <a:gd name="connsiteX43" fmla="*/ 1311275 w 1590675"/>
                <a:gd name="connsiteY43" fmla="*/ 555625 h 676275"/>
                <a:gd name="connsiteX44" fmla="*/ 1311275 w 1590675"/>
                <a:gd name="connsiteY44" fmla="*/ 612775 h 676275"/>
                <a:gd name="connsiteX45" fmla="*/ 1371600 w 1590675"/>
                <a:gd name="connsiteY45" fmla="*/ 612775 h 676275"/>
                <a:gd name="connsiteX46" fmla="*/ 1371600 w 1590675"/>
                <a:gd name="connsiteY46" fmla="*/ 612775 h 676275"/>
                <a:gd name="connsiteX47" fmla="*/ 1371600 w 1590675"/>
                <a:gd name="connsiteY47" fmla="*/ 638175 h 676275"/>
                <a:gd name="connsiteX48" fmla="*/ 1416050 w 1590675"/>
                <a:gd name="connsiteY48" fmla="*/ 638175 h 676275"/>
                <a:gd name="connsiteX49" fmla="*/ 1416050 w 1590675"/>
                <a:gd name="connsiteY49" fmla="*/ 660400 h 676275"/>
                <a:gd name="connsiteX50" fmla="*/ 1482725 w 1590675"/>
                <a:gd name="connsiteY50" fmla="*/ 660400 h 676275"/>
                <a:gd name="connsiteX51" fmla="*/ 1482725 w 1590675"/>
                <a:gd name="connsiteY51" fmla="*/ 676275 h 676275"/>
                <a:gd name="connsiteX52" fmla="*/ 1590675 w 1590675"/>
                <a:gd name="connsiteY52" fmla="*/ 676275 h 676275"/>
                <a:gd name="connsiteX0" fmla="*/ 0 w 1590675"/>
                <a:gd name="connsiteY0" fmla="*/ 0 h 676275"/>
                <a:gd name="connsiteX1" fmla="*/ 92075 w 1590675"/>
                <a:gd name="connsiteY1" fmla="*/ 0 h 676275"/>
                <a:gd name="connsiteX2" fmla="*/ 92075 w 1590675"/>
                <a:gd name="connsiteY2" fmla="*/ 53975 h 676275"/>
                <a:gd name="connsiteX3" fmla="*/ 139700 w 1590675"/>
                <a:gd name="connsiteY3" fmla="*/ 53975 h 676275"/>
                <a:gd name="connsiteX4" fmla="*/ 139700 w 1590675"/>
                <a:gd name="connsiteY4" fmla="*/ 123825 h 676275"/>
                <a:gd name="connsiteX5" fmla="*/ 168275 w 1590675"/>
                <a:gd name="connsiteY5" fmla="*/ 123825 h 676275"/>
                <a:gd name="connsiteX6" fmla="*/ 168275 w 1590675"/>
                <a:gd name="connsiteY6" fmla="*/ 161925 h 676275"/>
                <a:gd name="connsiteX7" fmla="*/ 215900 w 1590675"/>
                <a:gd name="connsiteY7" fmla="*/ 161925 h 676275"/>
                <a:gd name="connsiteX8" fmla="*/ 215900 w 1590675"/>
                <a:gd name="connsiteY8" fmla="*/ 161925 h 676275"/>
                <a:gd name="connsiteX9" fmla="*/ 215900 w 1590675"/>
                <a:gd name="connsiteY9" fmla="*/ 184150 h 676275"/>
                <a:gd name="connsiteX10" fmla="*/ 266700 w 1590675"/>
                <a:gd name="connsiteY10" fmla="*/ 184150 h 676275"/>
                <a:gd name="connsiteX11" fmla="*/ 266700 w 1590675"/>
                <a:gd name="connsiteY11" fmla="*/ 184150 h 676275"/>
                <a:gd name="connsiteX12" fmla="*/ 266700 w 1590675"/>
                <a:gd name="connsiteY12" fmla="*/ 206375 h 676275"/>
                <a:gd name="connsiteX13" fmla="*/ 339725 w 1590675"/>
                <a:gd name="connsiteY13" fmla="*/ 206375 h 676275"/>
                <a:gd name="connsiteX14" fmla="*/ 339725 w 1590675"/>
                <a:gd name="connsiteY14" fmla="*/ 238125 h 676275"/>
                <a:gd name="connsiteX15" fmla="*/ 476250 w 1590675"/>
                <a:gd name="connsiteY15" fmla="*/ 238125 h 676275"/>
                <a:gd name="connsiteX16" fmla="*/ 476250 w 1590675"/>
                <a:gd name="connsiteY16" fmla="*/ 288925 h 676275"/>
                <a:gd name="connsiteX17" fmla="*/ 520700 w 1590675"/>
                <a:gd name="connsiteY17" fmla="*/ 288925 h 676275"/>
                <a:gd name="connsiteX18" fmla="*/ 520700 w 1590675"/>
                <a:gd name="connsiteY18" fmla="*/ 317500 h 676275"/>
                <a:gd name="connsiteX19" fmla="*/ 587375 w 1590675"/>
                <a:gd name="connsiteY19" fmla="*/ 317500 h 676275"/>
                <a:gd name="connsiteX20" fmla="*/ 587375 w 1590675"/>
                <a:gd name="connsiteY20" fmla="*/ 355600 h 676275"/>
                <a:gd name="connsiteX21" fmla="*/ 606425 w 1590675"/>
                <a:gd name="connsiteY21" fmla="*/ 355600 h 676275"/>
                <a:gd name="connsiteX22" fmla="*/ 606425 w 1590675"/>
                <a:gd name="connsiteY22" fmla="*/ 371475 h 676275"/>
                <a:gd name="connsiteX23" fmla="*/ 800100 w 1590675"/>
                <a:gd name="connsiteY23" fmla="*/ 371475 h 676275"/>
                <a:gd name="connsiteX24" fmla="*/ 800100 w 1590675"/>
                <a:gd name="connsiteY24" fmla="*/ 371475 h 676275"/>
                <a:gd name="connsiteX25" fmla="*/ 800100 w 1590675"/>
                <a:gd name="connsiteY25" fmla="*/ 390525 h 676275"/>
                <a:gd name="connsiteX26" fmla="*/ 876300 w 1590675"/>
                <a:gd name="connsiteY26" fmla="*/ 390525 h 676275"/>
                <a:gd name="connsiteX27" fmla="*/ 876300 w 1590675"/>
                <a:gd name="connsiteY27" fmla="*/ 425450 h 676275"/>
                <a:gd name="connsiteX28" fmla="*/ 920750 w 1590675"/>
                <a:gd name="connsiteY28" fmla="*/ 425450 h 676275"/>
                <a:gd name="connsiteX29" fmla="*/ 920750 w 1590675"/>
                <a:gd name="connsiteY29" fmla="*/ 460375 h 676275"/>
                <a:gd name="connsiteX30" fmla="*/ 1012825 w 1590675"/>
                <a:gd name="connsiteY30" fmla="*/ 460375 h 676275"/>
                <a:gd name="connsiteX31" fmla="*/ 1012825 w 1590675"/>
                <a:gd name="connsiteY31" fmla="*/ 460375 h 676275"/>
                <a:gd name="connsiteX32" fmla="*/ 1012825 w 1590675"/>
                <a:gd name="connsiteY32" fmla="*/ 485775 h 676275"/>
                <a:gd name="connsiteX33" fmla="*/ 1035050 w 1590675"/>
                <a:gd name="connsiteY33" fmla="*/ 498475 h 676275"/>
                <a:gd name="connsiteX34" fmla="*/ 1079500 w 1590675"/>
                <a:gd name="connsiteY34" fmla="*/ 498475 h 676275"/>
                <a:gd name="connsiteX35" fmla="*/ 1079500 w 1590675"/>
                <a:gd name="connsiteY35" fmla="*/ 498475 h 676275"/>
                <a:gd name="connsiteX36" fmla="*/ 1079500 w 1590675"/>
                <a:gd name="connsiteY36" fmla="*/ 498475 h 676275"/>
                <a:gd name="connsiteX37" fmla="*/ 1079500 w 1590675"/>
                <a:gd name="connsiteY37" fmla="*/ 530225 h 676275"/>
                <a:gd name="connsiteX38" fmla="*/ 1196975 w 1590675"/>
                <a:gd name="connsiteY38" fmla="*/ 530225 h 676275"/>
                <a:gd name="connsiteX39" fmla="*/ 1196975 w 1590675"/>
                <a:gd name="connsiteY39" fmla="*/ 530225 h 676275"/>
                <a:gd name="connsiteX40" fmla="*/ 1196975 w 1590675"/>
                <a:gd name="connsiteY40" fmla="*/ 530225 h 676275"/>
                <a:gd name="connsiteX41" fmla="*/ 1196975 w 1590675"/>
                <a:gd name="connsiteY41" fmla="*/ 530225 h 676275"/>
                <a:gd name="connsiteX42" fmla="*/ 1196975 w 1590675"/>
                <a:gd name="connsiteY42" fmla="*/ 555625 h 676275"/>
                <a:gd name="connsiteX43" fmla="*/ 1311275 w 1590675"/>
                <a:gd name="connsiteY43" fmla="*/ 555625 h 676275"/>
                <a:gd name="connsiteX44" fmla="*/ 1311275 w 1590675"/>
                <a:gd name="connsiteY44" fmla="*/ 612775 h 676275"/>
                <a:gd name="connsiteX45" fmla="*/ 1371600 w 1590675"/>
                <a:gd name="connsiteY45" fmla="*/ 612775 h 676275"/>
                <a:gd name="connsiteX46" fmla="*/ 1371600 w 1590675"/>
                <a:gd name="connsiteY46" fmla="*/ 612775 h 676275"/>
                <a:gd name="connsiteX47" fmla="*/ 1371600 w 1590675"/>
                <a:gd name="connsiteY47" fmla="*/ 638175 h 676275"/>
                <a:gd name="connsiteX48" fmla="*/ 1416050 w 1590675"/>
                <a:gd name="connsiteY48" fmla="*/ 638175 h 676275"/>
                <a:gd name="connsiteX49" fmla="*/ 1416050 w 1590675"/>
                <a:gd name="connsiteY49" fmla="*/ 660400 h 676275"/>
                <a:gd name="connsiteX50" fmla="*/ 1482725 w 1590675"/>
                <a:gd name="connsiteY50" fmla="*/ 660400 h 676275"/>
                <a:gd name="connsiteX51" fmla="*/ 1482725 w 1590675"/>
                <a:gd name="connsiteY51" fmla="*/ 676275 h 676275"/>
                <a:gd name="connsiteX52" fmla="*/ 1590675 w 1590675"/>
                <a:gd name="connsiteY52" fmla="*/ 676275 h 676275"/>
                <a:gd name="connsiteX0" fmla="*/ 0 w 1590675"/>
                <a:gd name="connsiteY0" fmla="*/ 0 h 676275"/>
                <a:gd name="connsiteX1" fmla="*/ 92075 w 1590675"/>
                <a:gd name="connsiteY1" fmla="*/ 0 h 676275"/>
                <a:gd name="connsiteX2" fmla="*/ 92075 w 1590675"/>
                <a:gd name="connsiteY2" fmla="*/ 53975 h 676275"/>
                <a:gd name="connsiteX3" fmla="*/ 139700 w 1590675"/>
                <a:gd name="connsiteY3" fmla="*/ 53975 h 676275"/>
                <a:gd name="connsiteX4" fmla="*/ 139700 w 1590675"/>
                <a:gd name="connsiteY4" fmla="*/ 123825 h 676275"/>
                <a:gd name="connsiteX5" fmla="*/ 168275 w 1590675"/>
                <a:gd name="connsiteY5" fmla="*/ 123825 h 676275"/>
                <a:gd name="connsiteX6" fmla="*/ 168275 w 1590675"/>
                <a:gd name="connsiteY6" fmla="*/ 161925 h 676275"/>
                <a:gd name="connsiteX7" fmla="*/ 215900 w 1590675"/>
                <a:gd name="connsiteY7" fmla="*/ 161925 h 676275"/>
                <a:gd name="connsiteX8" fmla="*/ 215900 w 1590675"/>
                <a:gd name="connsiteY8" fmla="*/ 161925 h 676275"/>
                <a:gd name="connsiteX9" fmla="*/ 215900 w 1590675"/>
                <a:gd name="connsiteY9" fmla="*/ 184150 h 676275"/>
                <a:gd name="connsiteX10" fmla="*/ 266700 w 1590675"/>
                <a:gd name="connsiteY10" fmla="*/ 184150 h 676275"/>
                <a:gd name="connsiteX11" fmla="*/ 266700 w 1590675"/>
                <a:gd name="connsiteY11" fmla="*/ 184150 h 676275"/>
                <a:gd name="connsiteX12" fmla="*/ 266700 w 1590675"/>
                <a:gd name="connsiteY12" fmla="*/ 206375 h 676275"/>
                <a:gd name="connsiteX13" fmla="*/ 339725 w 1590675"/>
                <a:gd name="connsiteY13" fmla="*/ 206375 h 676275"/>
                <a:gd name="connsiteX14" fmla="*/ 339725 w 1590675"/>
                <a:gd name="connsiteY14" fmla="*/ 238125 h 676275"/>
                <a:gd name="connsiteX15" fmla="*/ 476250 w 1590675"/>
                <a:gd name="connsiteY15" fmla="*/ 238125 h 676275"/>
                <a:gd name="connsiteX16" fmla="*/ 476250 w 1590675"/>
                <a:gd name="connsiteY16" fmla="*/ 288925 h 676275"/>
                <a:gd name="connsiteX17" fmla="*/ 520700 w 1590675"/>
                <a:gd name="connsiteY17" fmla="*/ 288925 h 676275"/>
                <a:gd name="connsiteX18" fmla="*/ 520700 w 1590675"/>
                <a:gd name="connsiteY18" fmla="*/ 317500 h 676275"/>
                <a:gd name="connsiteX19" fmla="*/ 587375 w 1590675"/>
                <a:gd name="connsiteY19" fmla="*/ 317500 h 676275"/>
                <a:gd name="connsiteX20" fmla="*/ 587375 w 1590675"/>
                <a:gd name="connsiteY20" fmla="*/ 355600 h 676275"/>
                <a:gd name="connsiteX21" fmla="*/ 606425 w 1590675"/>
                <a:gd name="connsiteY21" fmla="*/ 355600 h 676275"/>
                <a:gd name="connsiteX22" fmla="*/ 606425 w 1590675"/>
                <a:gd name="connsiteY22" fmla="*/ 371475 h 676275"/>
                <a:gd name="connsiteX23" fmla="*/ 800100 w 1590675"/>
                <a:gd name="connsiteY23" fmla="*/ 371475 h 676275"/>
                <a:gd name="connsiteX24" fmla="*/ 800100 w 1590675"/>
                <a:gd name="connsiteY24" fmla="*/ 371475 h 676275"/>
                <a:gd name="connsiteX25" fmla="*/ 800100 w 1590675"/>
                <a:gd name="connsiteY25" fmla="*/ 390525 h 676275"/>
                <a:gd name="connsiteX26" fmla="*/ 876300 w 1590675"/>
                <a:gd name="connsiteY26" fmla="*/ 390525 h 676275"/>
                <a:gd name="connsiteX27" fmla="*/ 876300 w 1590675"/>
                <a:gd name="connsiteY27" fmla="*/ 425450 h 676275"/>
                <a:gd name="connsiteX28" fmla="*/ 920750 w 1590675"/>
                <a:gd name="connsiteY28" fmla="*/ 425450 h 676275"/>
                <a:gd name="connsiteX29" fmla="*/ 920750 w 1590675"/>
                <a:gd name="connsiteY29" fmla="*/ 460375 h 676275"/>
                <a:gd name="connsiteX30" fmla="*/ 1012825 w 1590675"/>
                <a:gd name="connsiteY30" fmla="*/ 460375 h 676275"/>
                <a:gd name="connsiteX31" fmla="*/ 1012825 w 1590675"/>
                <a:gd name="connsiteY31" fmla="*/ 460375 h 676275"/>
                <a:gd name="connsiteX32" fmla="*/ 1035050 w 1590675"/>
                <a:gd name="connsiteY32" fmla="*/ 485775 h 676275"/>
                <a:gd name="connsiteX33" fmla="*/ 1035050 w 1590675"/>
                <a:gd name="connsiteY33" fmla="*/ 498475 h 676275"/>
                <a:gd name="connsiteX34" fmla="*/ 1079500 w 1590675"/>
                <a:gd name="connsiteY34" fmla="*/ 498475 h 676275"/>
                <a:gd name="connsiteX35" fmla="*/ 1079500 w 1590675"/>
                <a:gd name="connsiteY35" fmla="*/ 498475 h 676275"/>
                <a:gd name="connsiteX36" fmla="*/ 1079500 w 1590675"/>
                <a:gd name="connsiteY36" fmla="*/ 498475 h 676275"/>
                <a:gd name="connsiteX37" fmla="*/ 1079500 w 1590675"/>
                <a:gd name="connsiteY37" fmla="*/ 530225 h 676275"/>
                <a:gd name="connsiteX38" fmla="*/ 1196975 w 1590675"/>
                <a:gd name="connsiteY38" fmla="*/ 530225 h 676275"/>
                <a:gd name="connsiteX39" fmla="*/ 1196975 w 1590675"/>
                <a:gd name="connsiteY39" fmla="*/ 530225 h 676275"/>
                <a:gd name="connsiteX40" fmla="*/ 1196975 w 1590675"/>
                <a:gd name="connsiteY40" fmla="*/ 530225 h 676275"/>
                <a:gd name="connsiteX41" fmla="*/ 1196975 w 1590675"/>
                <a:gd name="connsiteY41" fmla="*/ 530225 h 676275"/>
                <a:gd name="connsiteX42" fmla="*/ 1196975 w 1590675"/>
                <a:gd name="connsiteY42" fmla="*/ 555625 h 676275"/>
                <a:gd name="connsiteX43" fmla="*/ 1311275 w 1590675"/>
                <a:gd name="connsiteY43" fmla="*/ 555625 h 676275"/>
                <a:gd name="connsiteX44" fmla="*/ 1311275 w 1590675"/>
                <a:gd name="connsiteY44" fmla="*/ 612775 h 676275"/>
                <a:gd name="connsiteX45" fmla="*/ 1371600 w 1590675"/>
                <a:gd name="connsiteY45" fmla="*/ 612775 h 676275"/>
                <a:gd name="connsiteX46" fmla="*/ 1371600 w 1590675"/>
                <a:gd name="connsiteY46" fmla="*/ 612775 h 676275"/>
                <a:gd name="connsiteX47" fmla="*/ 1371600 w 1590675"/>
                <a:gd name="connsiteY47" fmla="*/ 638175 h 676275"/>
                <a:gd name="connsiteX48" fmla="*/ 1416050 w 1590675"/>
                <a:gd name="connsiteY48" fmla="*/ 638175 h 676275"/>
                <a:gd name="connsiteX49" fmla="*/ 1416050 w 1590675"/>
                <a:gd name="connsiteY49" fmla="*/ 660400 h 676275"/>
                <a:gd name="connsiteX50" fmla="*/ 1482725 w 1590675"/>
                <a:gd name="connsiteY50" fmla="*/ 660400 h 676275"/>
                <a:gd name="connsiteX51" fmla="*/ 1482725 w 1590675"/>
                <a:gd name="connsiteY51" fmla="*/ 676275 h 676275"/>
                <a:gd name="connsiteX52" fmla="*/ 1590675 w 1590675"/>
                <a:gd name="connsiteY52" fmla="*/ 676275 h 676275"/>
                <a:gd name="connsiteX0" fmla="*/ 0 w 1590675"/>
                <a:gd name="connsiteY0" fmla="*/ 0 h 676275"/>
                <a:gd name="connsiteX1" fmla="*/ 92075 w 1590675"/>
                <a:gd name="connsiteY1" fmla="*/ 0 h 676275"/>
                <a:gd name="connsiteX2" fmla="*/ 92075 w 1590675"/>
                <a:gd name="connsiteY2" fmla="*/ 53975 h 676275"/>
                <a:gd name="connsiteX3" fmla="*/ 139700 w 1590675"/>
                <a:gd name="connsiteY3" fmla="*/ 53975 h 676275"/>
                <a:gd name="connsiteX4" fmla="*/ 139700 w 1590675"/>
                <a:gd name="connsiteY4" fmla="*/ 123825 h 676275"/>
                <a:gd name="connsiteX5" fmla="*/ 168275 w 1590675"/>
                <a:gd name="connsiteY5" fmla="*/ 123825 h 676275"/>
                <a:gd name="connsiteX6" fmla="*/ 168275 w 1590675"/>
                <a:gd name="connsiteY6" fmla="*/ 161925 h 676275"/>
                <a:gd name="connsiteX7" fmla="*/ 215900 w 1590675"/>
                <a:gd name="connsiteY7" fmla="*/ 161925 h 676275"/>
                <a:gd name="connsiteX8" fmla="*/ 215900 w 1590675"/>
                <a:gd name="connsiteY8" fmla="*/ 161925 h 676275"/>
                <a:gd name="connsiteX9" fmla="*/ 215900 w 1590675"/>
                <a:gd name="connsiteY9" fmla="*/ 184150 h 676275"/>
                <a:gd name="connsiteX10" fmla="*/ 266700 w 1590675"/>
                <a:gd name="connsiteY10" fmla="*/ 184150 h 676275"/>
                <a:gd name="connsiteX11" fmla="*/ 266700 w 1590675"/>
                <a:gd name="connsiteY11" fmla="*/ 184150 h 676275"/>
                <a:gd name="connsiteX12" fmla="*/ 266700 w 1590675"/>
                <a:gd name="connsiteY12" fmla="*/ 206375 h 676275"/>
                <a:gd name="connsiteX13" fmla="*/ 339725 w 1590675"/>
                <a:gd name="connsiteY13" fmla="*/ 206375 h 676275"/>
                <a:gd name="connsiteX14" fmla="*/ 339725 w 1590675"/>
                <a:gd name="connsiteY14" fmla="*/ 238125 h 676275"/>
                <a:gd name="connsiteX15" fmla="*/ 476250 w 1590675"/>
                <a:gd name="connsiteY15" fmla="*/ 238125 h 676275"/>
                <a:gd name="connsiteX16" fmla="*/ 476250 w 1590675"/>
                <a:gd name="connsiteY16" fmla="*/ 288925 h 676275"/>
                <a:gd name="connsiteX17" fmla="*/ 520700 w 1590675"/>
                <a:gd name="connsiteY17" fmla="*/ 288925 h 676275"/>
                <a:gd name="connsiteX18" fmla="*/ 520700 w 1590675"/>
                <a:gd name="connsiteY18" fmla="*/ 317500 h 676275"/>
                <a:gd name="connsiteX19" fmla="*/ 587375 w 1590675"/>
                <a:gd name="connsiteY19" fmla="*/ 317500 h 676275"/>
                <a:gd name="connsiteX20" fmla="*/ 587375 w 1590675"/>
                <a:gd name="connsiteY20" fmla="*/ 355600 h 676275"/>
                <a:gd name="connsiteX21" fmla="*/ 606425 w 1590675"/>
                <a:gd name="connsiteY21" fmla="*/ 355600 h 676275"/>
                <a:gd name="connsiteX22" fmla="*/ 606425 w 1590675"/>
                <a:gd name="connsiteY22" fmla="*/ 371475 h 676275"/>
                <a:gd name="connsiteX23" fmla="*/ 800100 w 1590675"/>
                <a:gd name="connsiteY23" fmla="*/ 371475 h 676275"/>
                <a:gd name="connsiteX24" fmla="*/ 800100 w 1590675"/>
                <a:gd name="connsiteY24" fmla="*/ 371475 h 676275"/>
                <a:gd name="connsiteX25" fmla="*/ 800100 w 1590675"/>
                <a:gd name="connsiteY25" fmla="*/ 390525 h 676275"/>
                <a:gd name="connsiteX26" fmla="*/ 876300 w 1590675"/>
                <a:gd name="connsiteY26" fmla="*/ 390525 h 676275"/>
                <a:gd name="connsiteX27" fmla="*/ 876300 w 1590675"/>
                <a:gd name="connsiteY27" fmla="*/ 425450 h 676275"/>
                <a:gd name="connsiteX28" fmla="*/ 920750 w 1590675"/>
                <a:gd name="connsiteY28" fmla="*/ 425450 h 676275"/>
                <a:gd name="connsiteX29" fmla="*/ 920750 w 1590675"/>
                <a:gd name="connsiteY29" fmla="*/ 460375 h 676275"/>
                <a:gd name="connsiteX30" fmla="*/ 1012825 w 1590675"/>
                <a:gd name="connsiteY30" fmla="*/ 460375 h 676275"/>
                <a:gd name="connsiteX31" fmla="*/ 1009650 w 1590675"/>
                <a:gd name="connsiteY31" fmla="*/ 479425 h 676275"/>
                <a:gd name="connsiteX32" fmla="*/ 1035050 w 1590675"/>
                <a:gd name="connsiteY32" fmla="*/ 485775 h 676275"/>
                <a:gd name="connsiteX33" fmla="*/ 1035050 w 1590675"/>
                <a:gd name="connsiteY33" fmla="*/ 498475 h 676275"/>
                <a:gd name="connsiteX34" fmla="*/ 1079500 w 1590675"/>
                <a:gd name="connsiteY34" fmla="*/ 498475 h 676275"/>
                <a:gd name="connsiteX35" fmla="*/ 1079500 w 1590675"/>
                <a:gd name="connsiteY35" fmla="*/ 498475 h 676275"/>
                <a:gd name="connsiteX36" fmla="*/ 1079500 w 1590675"/>
                <a:gd name="connsiteY36" fmla="*/ 498475 h 676275"/>
                <a:gd name="connsiteX37" fmla="*/ 1079500 w 1590675"/>
                <a:gd name="connsiteY37" fmla="*/ 530225 h 676275"/>
                <a:gd name="connsiteX38" fmla="*/ 1196975 w 1590675"/>
                <a:gd name="connsiteY38" fmla="*/ 530225 h 676275"/>
                <a:gd name="connsiteX39" fmla="*/ 1196975 w 1590675"/>
                <a:gd name="connsiteY39" fmla="*/ 530225 h 676275"/>
                <a:gd name="connsiteX40" fmla="*/ 1196975 w 1590675"/>
                <a:gd name="connsiteY40" fmla="*/ 530225 h 676275"/>
                <a:gd name="connsiteX41" fmla="*/ 1196975 w 1590675"/>
                <a:gd name="connsiteY41" fmla="*/ 530225 h 676275"/>
                <a:gd name="connsiteX42" fmla="*/ 1196975 w 1590675"/>
                <a:gd name="connsiteY42" fmla="*/ 555625 h 676275"/>
                <a:gd name="connsiteX43" fmla="*/ 1311275 w 1590675"/>
                <a:gd name="connsiteY43" fmla="*/ 555625 h 676275"/>
                <a:gd name="connsiteX44" fmla="*/ 1311275 w 1590675"/>
                <a:gd name="connsiteY44" fmla="*/ 612775 h 676275"/>
                <a:gd name="connsiteX45" fmla="*/ 1371600 w 1590675"/>
                <a:gd name="connsiteY45" fmla="*/ 612775 h 676275"/>
                <a:gd name="connsiteX46" fmla="*/ 1371600 w 1590675"/>
                <a:gd name="connsiteY46" fmla="*/ 612775 h 676275"/>
                <a:gd name="connsiteX47" fmla="*/ 1371600 w 1590675"/>
                <a:gd name="connsiteY47" fmla="*/ 638175 h 676275"/>
                <a:gd name="connsiteX48" fmla="*/ 1416050 w 1590675"/>
                <a:gd name="connsiteY48" fmla="*/ 638175 h 676275"/>
                <a:gd name="connsiteX49" fmla="*/ 1416050 w 1590675"/>
                <a:gd name="connsiteY49" fmla="*/ 660400 h 676275"/>
                <a:gd name="connsiteX50" fmla="*/ 1482725 w 1590675"/>
                <a:gd name="connsiteY50" fmla="*/ 660400 h 676275"/>
                <a:gd name="connsiteX51" fmla="*/ 1482725 w 1590675"/>
                <a:gd name="connsiteY51" fmla="*/ 676275 h 676275"/>
                <a:gd name="connsiteX52" fmla="*/ 1590675 w 1590675"/>
                <a:gd name="connsiteY52" fmla="*/ 676275 h 676275"/>
                <a:gd name="connsiteX0" fmla="*/ 0 w 1590675"/>
                <a:gd name="connsiteY0" fmla="*/ 0 h 676275"/>
                <a:gd name="connsiteX1" fmla="*/ 92075 w 1590675"/>
                <a:gd name="connsiteY1" fmla="*/ 0 h 676275"/>
                <a:gd name="connsiteX2" fmla="*/ 92075 w 1590675"/>
                <a:gd name="connsiteY2" fmla="*/ 53975 h 676275"/>
                <a:gd name="connsiteX3" fmla="*/ 139700 w 1590675"/>
                <a:gd name="connsiteY3" fmla="*/ 53975 h 676275"/>
                <a:gd name="connsiteX4" fmla="*/ 139700 w 1590675"/>
                <a:gd name="connsiteY4" fmla="*/ 123825 h 676275"/>
                <a:gd name="connsiteX5" fmla="*/ 168275 w 1590675"/>
                <a:gd name="connsiteY5" fmla="*/ 123825 h 676275"/>
                <a:gd name="connsiteX6" fmla="*/ 168275 w 1590675"/>
                <a:gd name="connsiteY6" fmla="*/ 161925 h 676275"/>
                <a:gd name="connsiteX7" fmla="*/ 215900 w 1590675"/>
                <a:gd name="connsiteY7" fmla="*/ 161925 h 676275"/>
                <a:gd name="connsiteX8" fmla="*/ 215900 w 1590675"/>
                <a:gd name="connsiteY8" fmla="*/ 161925 h 676275"/>
                <a:gd name="connsiteX9" fmla="*/ 215900 w 1590675"/>
                <a:gd name="connsiteY9" fmla="*/ 184150 h 676275"/>
                <a:gd name="connsiteX10" fmla="*/ 266700 w 1590675"/>
                <a:gd name="connsiteY10" fmla="*/ 184150 h 676275"/>
                <a:gd name="connsiteX11" fmla="*/ 266700 w 1590675"/>
                <a:gd name="connsiteY11" fmla="*/ 184150 h 676275"/>
                <a:gd name="connsiteX12" fmla="*/ 266700 w 1590675"/>
                <a:gd name="connsiteY12" fmla="*/ 206375 h 676275"/>
                <a:gd name="connsiteX13" fmla="*/ 339725 w 1590675"/>
                <a:gd name="connsiteY13" fmla="*/ 206375 h 676275"/>
                <a:gd name="connsiteX14" fmla="*/ 339725 w 1590675"/>
                <a:gd name="connsiteY14" fmla="*/ 238125 h 676275"/>
                <a:gd name="connsiteX15" fmla="*/ 476250 w 1590675"/>
                <a:gd name="connsiteY15" fmla="*/ 238125 h 676275"/>
                <a:gd name="connsiteX16" fmla="*/ 476250 w 1590675"/>
                <a:gd name="connsiteY16" fmla="*/ 288925 h 676275"/>
                <a:gd name="connsiteX17" fmla="*/ 520700 w 1590675"/>
                <a:gd name="connsiteY17" fmla="*/ 288925 h 676275"/>
                <a:gd name="connsiteX18" fmla="*/ 520700 w 1590675"/>
                <a:gd name="connsiteY18" fmla="*/ 317500 h 676275"/>
                <a:gd name="connsiteX19" fmla="*/ 587375 w 1590675"/>
                <a:gd name="connsiteY19" fmla="*/ 317500 h 676275"/>
                <a:gd name="connsiteX20" fmla="*/ 587375 w 1590675"/>
                <a:gd name="connsiteY20" fmla="*/ 355600 h 676275"/>
                <a:gd name="connsiteX21" fmla="*/ 606425 w 1590675"/>
                <a:gd name="connsiteY21" fmla="*/ 355600 h 676275"/>
                <a:gd name="connsiteX22" fmla="*/ 606425 w 1590675"/>
                <a:gd name="connsiteY22" fmla="*/ 371475 h 676275"/>
                <a:gd name="connsiteX23" fmla="*/ 800100 w 1590675"/>
                <a:gd name="connsiteY23" fmla="*/ 371475 h 676275"/>
                <a:gd name="connsiteX24" fmla="*/ 800100 w 1590675"/>
                <a:gd name="connsiteY24" fmla="*/ 371475 h 676275"/>
                <a:gd name="connsiteX25" fmla="*/ 800100 w 1590675"/>
                <a:gd name="connsiteY25" fmla="*/ 390525 h 676275"/>
                <a:gd name="connsiteX26" fmla="*/ 876300 w 1590675"/>
                <a:gd name="connsiteY26" fmla="*/ 390525 h 676275"/>
                <a:gd name="connsiteX27" fmla="*/ 876300 w 1590675"/>
                <a:gd name="connsiteY27" fmla="*/ 425450 h 676275"/>
                <a:gd name="connsiteX28" fmla="*/ 920750 w 1590675"/>
                <a:gd name="connsiteY28" fmla="*/ 425450 h 676275"/>
                <a:gd name="connsiteX29" fmla="*/ 920750 w 1590675"/>
                <a:gd name="connsiteY29" fmla="*/ 460375 h 676275"/>
                <a:gd name="connsiteX30" fmla="*/ 1012825 w 1590675"/>
                <a:gd name="connsiteY30" fmla="*/ 460375 h 676275"/>
                <a:gd name="connsiteX31" fmla="*/ 1009650 w 1590675"/>
                <a:gd name="connsiteY31" fmla="*/ 482600 h 676275"/>
                <a:gd name="connsiteX32" fmla="*/ 1035050 w 1590675"/>
                <a:gd name="connsiteY32" fmla="*/ 485775 h 676275"/>
                <a:gd name="connsiteX33" fmla="*/ 1035050 w 1590675"/>
                <a:gd name="connsiteY33" fmla="*/ 498475 h 676275"/>
                <a:gd name="connsiteX34" fmla="*/ 1079500 w 1590675"/>
                <a:gd name="connsiteY34" fmla="*/ 498475 h 676275"/>
                <a:gd name="connsiteX35" fmla="*/ 1079500 w 1590675"/>
                <a:gd name="connsiteY35" fmla="*/ 498475 h 676275"/>
                <a:gd name="connsiteX36" fmla="*/ 1079500 w 1590675"/>
                <a:gd name="connsiteY36" fmla="*/ 498475 h 676275"/>
                <a:gd name="connsiteX37" fmla="*/ 1079500 w 1590675"/>
                <a:gd name="connsiteY37" fmla="*/ 530225 h 676275"/>
                <a:gd name="connsiteX38" fmla="*/ 1196975 w 1590675"/>
                <a:gd name="connsiteY38" fmla="*/ 530225 h 676275"/>
                <a:gd name="connsiteX39" fmla="*/ 1196975 w 1590675"/>
                <a:gd name="connsiteY39" fmla="*/ 530225 h 676275"/>
                <a:gd name="connsiteX40" fmla="*/ 1196975 w 1590675"/>
                <a:gd name="connsiteY40" fmla="*/ 530225 h 676275"/>
                <a:gd name="connsiteX41" fmla="*/ 1196975 w 1590675"/>
                <a:gd name="connsiteY41" fmla="*/ 530225 h 676275"/>
                <a:gd name="connsiteX42" fmla="*/ 1196975 w 1590675"/>
                <a:gd name="connsiteY42" fmla="*/ 555625 h 676275"/>
                <a:gd name="connsiteX43" fmla="*/ 1311275 w 1590675"/>
                <a:gd name="connsiteY43" fmla="*/ 555625 h 676275"/>
                <a:gd name="connsiteX44" fmla="*/ 1311275 w 1590675"/>
                <a:gd name="connsiteY44" fmla="*/ 612775 h 676275"/>
                <a:gd name="connsiteX45" fmla="*/ 1371600 w 1590675"/>
                <a:gd name="connsiteY45" fmla="*/ 612775 h 676275"/>
                <a:gd name="connsiteX46" fmla="*/ 1371600 w 1590675"/>
                <a:gd name="connsiteY46" fmla="*/ 612775 h 676275"/>
                <a:gd name="connsiteX47" fmla="*/ 1371600 w 1590675"/>
                <a:gd name="connsiteY47" fmla="*/ 638175 h 676275"/>
                <a:gd name="connsiteX48" fmla="*/ 1416050 w 1590675"/>
                <a:gd name="connsiteY48" fmla="*/ 638175 h 676275"/>
                <a:gd name="connsiteX49" fmla="*/ 1416050 w 1590675"/>
                <a:gd name="connsiteY49" fmla="*/ 660400 h 676275"/>
                <a:gd name="connsiteX50" fmla="*/ 1482725 w 1590675"/>
                <a:gd name="connsiteY50" fmla="*/ 660400 h 676275"/>
                <a:gd name="connsiteX51" fmla="*/ 1482725 w 1590675"/>
                <a:gd name="connsiteY51" fmla="*/ 676275 h 676275"/>
                <a:gd name="connsiteX52" fmla="*/ 1590675 w 1590675"/>
                <a:gd name="connsiteY52" fmla="*/ 67627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590675" h="676275">
                  <a:moveTo>
                    <a:pt x="0" y="0"/>
                  </a:moveTo>
                  <a:lnTo>
                    <a:pt x="92075" y="0"/>
                  </a:lnTo>
                  <a:lnTo>
                    <a:pt x="92075" y="53975"/>
                  </a:lnTo>
                  <a:lnTo>
                    <a:pt x="139700" y="53975"/>
                  </a:lnTo>
                  <a:lnTo>
                    <a:pt x="139700" y="123825"/>
                  </a:lnTo>
                  <a:lnTo>
                    <a:pt x="168275" y="123825"/>
                  </a:lnTo>
                  <a:lnTo>
                    <a:pt x="168275" y="161925"/>
                  </a:lnTo>
                  <a:lnTo>
                    <a:pt x="215900" y="161925"/>
                  </a:lnTo>
                  <a:lnTo>
                    <a:pt x="215900" y="161925"/>
                  </a:lnTo>
                  <a:lnTo>
                    <a:pt x="215900" y="184150"/>
                  </a:lnTo>
                  <a:lnTo>
                    <a:pt x="266700" y="184150"/>
                  </a:lnTo>
                  <a:lnTo>
                    <a:pt x="266700" y="184150"/>
                  </a:lnTo>
                  <a:lnTo>
                    <a:pt x="266700" y="206375"/>
                  </a:lnTo>
                  <a:lnTo>
                    <a:pt x="339725" y="206375"/>
                  </a:lnTo>
                  <a:lnTo>
                    <a:pt x="339725" y="238125"/>
                  </a:lnTo>
                  <a:lnTo>
                    <a:pt x="476250" y="238125"/>
                  </a:lnTo>
                  <a:lnTo>
                    <a:pt x="476250" y="288925"/>
                  </a:lnTo>
                  <a:lnTo>
                    <a:pt x="520700" y="288925"/>
                  </a:lnTo>
                  <a:lnTo>
                    <a:pt x="520700" y="317500"/>
                  </a:lnTo>
                  <a:lnTo>
                    <a:pt x="587375" y="317500"/>
                  </a:lnTo>
                  <a:lnTo>
                    <a:pt x="587375" y="355600"/>
                  </a:lnTo>
                  <a:lnTo>
                    <a:pt x="606425" y="355600"/>
                  </a:lnTo>
                  <a:lnTo>
                    <a:pt x="606425" y="371475"/>
                  </a:lnTo>
                  <a:lnTo>
                    <a:pt x="800100" y="371475"/>
                  </a:lnTo>
                  <a:lnTo>
                    <a:pt x="800100" y="371475"/>
                  </a:lnTo>
                  <a:lnTo>
                    <a:pt x="800100" y="390525"/>
                  </a:lnTo>
                  <a:lnTo>
                    <a:pt x="876300" y="390525"/>
                  </a:lnTo>
                  <a:lnTo>
                    <a:pt x="876300" y="425450"/>
                  </a:lnTo>
                  <a:lnTo>
                    <a:pt x="920750" y="425450"/>
                  </a:lnTo>
                  <a:lnTo>
                    <a:pt x="920750" y="460375"/>
                  </a:lnTo>
                  <a:lnTo>
                    <a:pt x="1012825" y="460375"/>
                  </a:lnTo>
                  <a:lnTo>
                    <a:pt x="1009650" y="482600"/>
                  </a:lnTo>
                  <a:lnTo>
                    <a:pt x="1035050" y="485775"/>
                  </a:lnTo>
                  <a:lnTo>
                    <a:pt x="1035050" y="498475"/>
                  </a:lnTo>
                  <a:lnTo>
                    <a:pt x="1079500" y="498475"/>
                  </a:lnTo>
                  <a:lnTo>
                    <a:pt x="1079500" y="498475"/>
                  </a:lnTo>
                  <a:lnTo>
                    <a:pt x="1079500" y="498475"/>
                  </a:lnTo>
                  <a:lnTo>
                    <a:pt x="1079500" y="530225"/>
                  </a:lnTo>
                  <a:lnTo>
                    <a:pt x="1196975" y="530225"/>
                  </a:lnTo>
                  <a:lnTo>
                    <a:pt x="1196975" y="530225"/>
                  </a:lnTo>
                  <a:lnTo>
                    <a:pt x="1196975" y="530225"/>
                  </a:lnTo>
                  <a:lnTo>
                    <a:pt x="1196975" y="530225"/>
                  </a:lnTo>
                  <a:lnTo>
                    <a:pt x="1196975" y="555625"/>
                  </a:lnTo>
                  <a:lnTo>
                    <a:pt x="1311275" y="555625"/>
                  </a:lnTo>
                  <a:lnTo>
                    <a:pt x="1311275" y="612775"/>
                  </a:lnTo>
                  <a:lnTo>
                    <a:pt x="1371600" y="612775"/>
                  </a:lnTo>
                  <a:lnTo>
                    <a:pt x="1371600" y="612775"/>
                  </a:lnTo>
                  <a:lnTo>
                    <a:pt x="1371600" y="638175"/>
                  </a:lnTo>
                  <a:lnTo>
                    <a:pt x="1416050" y="638175"/>
                  </a:lnTo>
                  <a:lnTo>
                    <a:pt x="1416050" y="660400"/>
                  </a:lnTo>
                  <a:lnTo>
                    <a:pt x="1482725" y="660400"/>
                  </a:lnTo>
                  <a:lnTo>
                    <a:pt x="1482725" y="676275"/>
                  </a:lnTo>
                  <a:lnTo>
                    <a:pt x="1590675" y="67627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 name="Freeform 70">
              <a:extLst>
                <a:ext uri="{FF2B5EF4-FFF2-40B4-BE49-F238E27FC236}">
                  <a16:creationId xmlns:a16="http://schemas.microsoft.com/office/drawing/2014/main" id="{680B929D-FB58-FEBD-ED3E-C890A536F6D8}"/>
                </a:ext>
              </a:extLst>
            </p:cNvPr>
            <p:cNvSpPr/>
            <p:nvPr/>
          </p:nvSpPr>
          <p:spPr bwMode="auto">
            <a:xfrm>
              <a:off x="3902075" y="2413000"/>
              <a:ext cx="628650" cy="330200"/>
            </a:xfrm>
            <a:custGeom>
              <a:avLst/>
              <a:gdLst>
                <a:gd name="connsiteX0" fmla="*/ 628650 w 628650"/>
                <a:gd name="connsiteY0" fmla="*/ 330200 h 330200"/>
                <a:gd name="connsiteX1" fmla="*/ 628650 w 628650"/>
                <a:gd name="connsiteY1" fmla="*/ 292100 h 330200"/>
                <a:gd name="connsiteX2" fmla="*/ 587375 w 628650"/>
                <a:gd name="connsiteY2" fmla="*/ 292100 h 330200"/>
                <a:gd name="connsiteX3" fmla="*/ 587375 w 628650"/>
                <a:gd name="connsiteY3" fmla="*/ 263525 h 330200"/>
                <a:gd name="connsiteX4" fmla="*/ 508000 w 628650"/>
                <a:gd name="connsiteY4" fmla="*/ 263525 h 330200"/>
                <a:gd name="connsiteX5" fmla="*/ 508000 w 628650"/>
                <a:gd name="connsiteY5" fmla="*/ 234950 h 330200"/>
                <a:gd name="connsiteX6" fmla="*/ 422275 w 628650"/>
                <a:gd name="connsiteY6" fmla="*/ 234950 h 330200"/>
                <a:gd name="connsiteX7" fmla="*/ 422275 w 628650"/>
                <a:gd name="connsiteY7" fmla="*/ 203200 h 330200"/>
                <a:gd name="connsiteX8" fmla="*/ 406400 w 628650"/>
                <a:gd name="connsiteY8" fmla="*/ 203200 h 330200"/>
                <a:gd name="connsiteX9" fmla="*/ 406400 w 628650"/>
                <a:gd name="connsiteY9" fmla="*/ 174625 h 330200"/>
                <a:gd name="connsiteX10" fmla="*/ 374650 w 628650"/>
                <a:gd name="connsiteY10" fmla="*/ 174625 h 330200"/>
                <a:gd name="connsiteX11" fmla="*/ 374650 w 628650"/>
                <a:gd name="connsiteY11" fmla="*/ 146050 h 330200"/>
                <a:gd name="connsiteX12" fmla="*/ 374650 w 628650"/>
                <a:gd name="connsiteY12" fmla="*/ 146050 h 330200"/>
                <a:gd name="connsiteX13" fmla="*/ 352425 w 628650"/>
                <a:gd name="connsiteY13" fmla="*/ 146050 h 330200"/>
                <a:gd name="connsiteX14" fmla="*/ 352425 w 628650"/>
                <a:gd name="connsiteY14" fmla="*/ 146050 h 330200"/>
                <a:gd name="connsiteX15" fmla="*/ 339725 w 628650"/>
                <a:gd name="connsiteY15" fmla="*/ 146050 h 330200"/>
                <a:gd name="connsiteX16" fmla="*/ 339725 w 628650"/>
                <a:gd name="connsiteY16" fmla="*/ 146050 h 330200"/>
                <a:gd name="connsiteX17" fmla="*/ 339725 w 628650"/>
                <a:gd name="connsiteY17" fmla="*/ 123825 h 330200"/>
                <a:gd name="connsiteX18" fmla="*/ 307975 w 628650"/>
                <a:gd name="connsiteY18" fmla="*/ 123825 h 330200"/>
                <a:gd name="connsiteX19" fmla="*/ 307975 w 628650"/>
                <a:gd name="connsiteY19" fmla="*/ 123825 h 330200"/>
                <a:gd name="connsiteX20" fmla="*/ 307975 w 628650"/>
                <a:gd name="connsiteY20" fmla="*/ 101600 h 330200"/>
                <a:gd name="connsiteX21" fmla="*/ 273050 w 628650"/>
                <a:gd name="connsiteY21" fmla="*/ 101600 h 330200"/>
                <a:gd name="connsiteX22" fmla="*/ 273050 w 628650"/>
                <a:gd name="connsiteY22" fmla="*/ 82550 h 330200"/>
                <a:gd name="connsiteX23" fmla="*/ 139700 w 628650"/>
                <a:gd name="connsiteY23" fmla="*/ 82550 h 330200"/>
                <a:gd name="connsiteX24" fmla="*/ 139700 w 628650"/>
                <a:gd name="connsiteY24" fmla="*/ 63500 h 330200"/>
                <a:gd name="connsiteX25" fmla="*/ 107950 w 628650"/>
                <a:gd name="connsiteY25" fmla="*/ 63500 h 330200"/>
                <a:gd name="connsiteX26" fmla="*/ 107950 w 628650"/>
                <a:gd name="connsiteY26" fmla="*/ 44450 h 330200"/>
                <a:gd name="connsiteX27" fmla="*/ 69850 w 628650"/>
                <a:gd name="connsiteY27" fmla="*/ 44450 h 330200"/>
                <a:gd name="connsiteX28" fmla="*/ 69850 w 628650"/>
                <a:gd name="connsiteY28" fmla="*/ 19050 h 330200"/>
                <a:gd name="connsiteX29" fmla="*/ 34925 w 628650"/>
                <a:gd name="connsiteY29" fmla="*/ 19050 h 330200"/>
                <a:gd name="connsiteX30" fmla="*/ 34925 w 628650"/>
                <a:gd name="connsiteY30" fmla="*/ 0 h 330200"/>
                <a:gd name="connsiteX31" fmla="*/ 0 w 628650"/>
                <a:gd name="connsiteY31" fmla="*/ 0 h 330200"/>
                <a:gd name="connsiteX32" fmla="*/ 0 w 628650"/>
                <a:gd name="connsiteY32" fmla="*/ 0 h 33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28650" h="330200">
                  <a:moveTo>
                    <a:pt x="628650" y="330200"/>
                  </a:moveTo>
                  <a:lnTo>
                    <a:pt x="628650" y="292100"/>
                  </a:lnTo>
                  <a:lnTo>
                    <a:pt x="587375" y="292100"/>
                  </a:lnTo>
                  <a:lnTo>
                    <a:pt x="587375" y="263525"/>
                  </a:lnTo>
                  <a:lnTo>
                    <a:pt x="508000" y="263525"/>
                  </a:lnTo>
                  <a:lnTo>
                    <a:pt x="508000" y="234950"/>
                  </a:lnTo>
                  <a:lnTo>
                    <a:pt x="422275" y="234950"/>
                  </a:lnTo>
                  <a:lnTo>
                    <a:pt x="422275" y="203200"/>
                  </a:lnTo>
                  <a:lnTo>
                    <a:pt x="406400" y="203200"/>
                  </a:lnTo>
                  <a:lnTo>
                    <a:pt x="406400" y="174625"/>
                  </a:lnTo>
                  <a:lnTo>
                    <a:pt x="374650" y="174625"/>
                  </a:lnTo>
                  <a:lnTo>
                    <a:pt x="374650" y="146050"/>
                  </a:lnTo>
                  <a:lnTo>
                    <a:pt x="374650" y="146050"/>
                  </a:lnTo>
                  <a:lnTo>
                    <a:pt x="352425" y="146050"/>
                  </a:lnTo>
                  <a:lnTo>
                    <a:pt x="352425" y="146050"/>
                  </a:lnTo>
                  <a:lnTo>
                    <a:pt x="339725" y="146050"/>
                  </a:lnTo>
                  <a:lnTo>
                    <a:pt x="339725" y="146050"/>
                  </a:lnTo>
                  <a:lnTo>
                    <a:pt x="339725" y="123825"/>
                  </a:lnTo>
                  <a:lnTo>
                    <a:pt x="307975" y="123825"/>
                  </a:lnTo>
                  <a:lnTo>
                    <a:pt x="307975" y="123825"/>
                  </a:lnTo>
                  <a:lnTo>
                    <a:pt x="307975" y="101600"/>
                  </a:lnTo>
                  <a:lnTo>
                    <a:pt x="273050" y="101600"/>
                  </a:lnTo>
                  <a:lnTo>
                    <a:pt x="273050" y="82550"/>
                  </a:lnTo>
                  <a:lnTo>
                    <a:pt x="139700" y="82550"/>
                  </a:lnTo>
                  <a:lnTo>
                    <a:pt x="139700" y="63500"/>
                  </a:lnTo>
                  <a:lnTo>
                    <a:pt x="107950" y="63500"/>
                  </a:lnTo>
                  <a:lnTo>
                    <a:pt x="107950" y="44450"/>
                  </a:lnTo>
                  <a:lnTo>
                    <a:pt x="69850" y="44450"/>
                  </a:lnTo>
                  <a:lnTo>
                    <a:pt x="69850" y="19050"/>
                  </a:lnTo>
                  <a:lnTo>
                    <a:pt x="34925" y="19050"/>
                  </a:lnTo>
                  <a:lnTo>
                    <a:pt x="34925" y="0"/>
                  </a:lnTo>
                  <a:lnTo>
                    <a:pt x="0"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10" name="TextBox 9">
            <a:extLst>
              <a:ext uri="{FF2B5EF4-FFF2-40B4-BE49-F238E27FC236}">
                <a16:creationId xmlns:a16="http://schemas.microsoft.com/office/drawing/2014/main" id="{84775736-5AF1-50A3-EE8D-CAD694EB8A1C}"/>
              </a:ext>
            </a:extLst>
          </p:cNvPr>
          <p:cNvSpPr txBox="1"/>
          <p:nvPr/>
        </p:nvSpPr>
        <p:spPr bwMode="auto">
          <a:xfrm>
            <a:off x="2308965" y="3772825"/>
            <a:ext cx="5530186" cy="88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o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KRd + ASCT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vs </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KCd + ASCT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HR: 0.54 (95% CI: 0.38-0.78;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.0008)</a:t>
            </a:r>
          </a:p>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KRd12</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vs </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KCd + ASCT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HR: 0.88 (95% CI: 0.64-1.22;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.45)</a:t>
            </a:r>
          </a:p>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KRd + ASCT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vs </a:t>
            </a: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KRd12</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HR: 0.61 (95% CI: 0.43-0.88;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.0084)</a:t>
            </a:r>
          </a:p>
        </p:txBody>
      </p:sp>
      <p:sp>
        <p:nvSpPr>
          <p:cNvPr id="9" name="Text Box 11">
            <a:extLst>
              <a:ext uri="{FF2B5EF4-FFF2-40B4-BE49-F238E27FC236}">
                <a16:creationId xmlns:a16="http://schemas.microsoft.com/office/drawing/2014/main" id="{CF0ECFF6-E8FD-8E5B-4324-EBAF1F57CCC9}"/>
              </a:ext>
            </a:extLst>
          </p:cNvPr>
          <p:cNvSpPr txBox="1">
            <a:spLocks noChangeArrowheads="1"/>
          </p:cNvSpPr>
          <p:nvPr/>
        </p:nvSpPr>
        <p:spPr bwMode="auto">
          <a:xfrm>
            <a:off x="452047" y="639516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Gay. Lancet Oncol. 2021;22:1705.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CA1A6476-E74F-98FE-BCBC-703578BD2465}"/>
              </a:ext>
            </a:extLst>
          </p:cNvPr>
          <p:cNvSpPr txBox="1"/>
          <p:nvPr/>
        </p:nvSpPr>
        <p:spPr bwMode="auto">
          <a:xfrm>
            <a:off x="3382911" y="1425453"/>
            <a:ext cx="31205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Tree>
    <p:extLst>
      <p:ext uri="{BB962C8B-B14F-4D97-AF65-F5344CB8AC3E}">
        <p14:creationId xmlns:p14="http://schemas.microsoft.com/office/powerpoint/2010/main" val="170000279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5" name="Group 144">
            <a:extLst>
              <a:ext uri="{FF2B5EF4-FFF2-40B4-BE49-F238E27FC236}">
                <a16:creationId xmlns:a16="http://schemas.microsoft.com/office/drawing/2014/main" id="{7F812DC7-1B48-10A9-1E80-6B3C3ADB5AE0}"/>
              </a:ext>
            </a:extLst>
          </p:cNvPr>
          <p:cNvGrpSpPr/>
          <p:nvPr/>
        </p:nvGrpSpPr>
        <p:grpSpPr>
          <a:xfrm>
            <a:off x="1526446" y="4339493"/>
            <a:ext cx="4280388" cy="276999"/>
            <a:chOff x="1526446" y="4339493"/>
            <a:chExt cx="4280388" cy="276999"/>
          </a:xfrm>
        </p:grpSpPr>
        <p:sp>
          <p:nvSpPr>
            <p:cNvPr id="43" name="TextBox 42">
              <a:extLst>
                <a:ext uri="{FF2B5EF4-FFF2-40B4-BE49-F238E27FC236}">
                  <a16:creationId xmlns:a16="http://schemas.microsoft.com/office/drawing/2014/main" id="{DB28CED3-A14B-F27F-E2BD-C99E9C949F86}"/>
                </a:ext>
              </a:extLst>
            </p:cNvPr>
            <p:cNvSpPr txBox="1"/>
            <p:nvPr/>
          </p:nvSpPr>
          <p:spPr bwMode="auto">
            <a:xfrm>
              <a:off x="1526446" y="433949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5" name="TextBox 44">
              <a:extLst>
                <a:ext uri="{FF2B5EF4-FFF2-40B4-BE49-F238E27FC236}">
                  <a16:creationId xmlns:a16="http://schemas.microsoft.com/office/drawing/2014/main" id="{5F9ECDE7-5923-E463-82B1-F70F8F4F720C}"/>
                </a:ext>
              </a:extLst>
            </p:cNvPr>
            <p:cNvSpPr txBox="1"/>
            <p:nvPr/>
          </p:nvSpPr>
          <p:spPr bwMode="auto">
            <a:xfrm>
              <a:off x="2146464" y="433949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47" name="TextBox 46">
              <a:extLst>
                <a:ext uri="{FF2B5EF4-FFF2-40B4-BE49-F238E27FC236}">
                  <a16:creationId xmlns:a16="http://schemas.microsoft.com/office/drawing/2014/main" id="{82C855FE-3921-281C-498F-A42F71A7BC3B}"/>
                </a:ext>
              </a:extLst>
            </p:cNvPr>
            <p:cNvSpPr txBox="1"/>
            <p:nvPr/>
          </p:nvSpPr>
          <p:spPr bwMode="auto">
            <a:xfrm>
              <a:off x="2809485" y="433949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9" name="TextBox 48">
              <a:extLst>
                <a:ext uri="{FF2B5EF4-FFF2-40B4-BE49-F238E27FC236}">
                  <a16:creationId xmlns:a16="http://schemas.microsoft.com/office/drawing/2014/main" id="{E556AAC4-182D-BB18-E04E-B981B42ED6C5}"/>
                </a:ext>
              </a:extLst>
            </p:cNvPr>
            <p:cNvSpPr txBox="1"/>
            <p:nvPr/>
          </p:nvSpPr>
          <p:spPr bwMode="auto">
            <a:xfrm>
              <a:off x="3479408" y="433949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51" name="TextBox 50">
              <a:extLst>
                <a:ext uri="{FF2B5EF4-FFF2-40B4-BE49-F238E27FC236}">
                  <a16:creationId xmlns:a16="http://schemas.microsoft.com/office/drawing/2014/main" id="{8BEE84C3-B36E-84FE-85D7-EA6D55FF6242}"/>
                </a:ext>
              </a:extLst>
            </p:cNvPr>
            <p:cNvSpPr txBox="1"/>
            <p:nvPr/>
          </p:nvSpPr>
          <p:spPr bwMode="auto">
            <a:xfrm>
              <a:off x="4137446" y="433949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53" name="TextBox 52">
              <a:extLst>
                <a:ext uri="{FF2B5EF4-FFF2-40B4-BE49-F238E27FC236}">
                  <a16:creationId xmlns:a16="http://schemas.microsoft.com/office/drawing/2014/main" id="{52648A36-616A-2C6A-F5EC-516021620159}"/>
                </a:ext>
              </a:extLst>
            </p:cNvPr>
            <p:cNvSpPr txBox="1"/>
            <p:nvPr/>
          </p:nvSpPr>
          <p:spPr bwMode="auto">
            <a:xfrm>
              <a:off x="4805783" y="433949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55" name="TextBox 54">
              <a:extLst>
                <a:ext uri="{FF2B5EF4-FFF2-40B4-BE49-F238E27FC236}">
                  <a16:creationId xmlns:a16="http://schemas.microsoft.com/office/drawing/2014/main" id="{9EF2BB92-4416-3C0F-F8F7-8DAF56F8F922}"/>
                </a:ext>
              </a:extLst>
            </p:cNvPr>
            <p:cNvSpPr txBox="1"/>
            <p:nvPr/>
          </p:nvSpPr>
          <p:spPr bwMode="auto">
            <a:xfrm>
              <a:off x="5465074" y="433949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grpSp>
      <p:grpSp>
        <p:nvGrpSpPr>
          <p:cNvPr id="58" name="Group 57">
            <a:extLst>
              <a:ext uri="{FF2B5EF4-FFF2-40B4-BE49-F238E27FC236}">
                <a16:creationId xmlns:a16="http://schemas.microsoft.com/office/drawing/2014/main" id="{5BD8F400-4419-41CA-BEC4-E10DC1470F41}"/>
              </a:ext>
            </a:extLst>
          </p:cNvPr>
          <p:cNvGrpSpPr/>
          <p:nvPr/>
        </p:nvGrpSpPr>
        <p:grpSpPr>
          <a:xfrm>
            <a:off x="1241140" y="2204319"/>
            <a:ext cx="420307" cy="2253315"/>
            <a:chOff x="1032817" y="2660735"/>
            <a:chExt cx="420307" cy="2253315"/>
          </a:xfrm>
        </p:grpSpPr>
        <p:sp>
          <p:nvSpPr>
            <p:cNvPr id="37" name="TextBox 36">
              <a:extLst>
                <a:ext uri="{FF2B5EF4-FFF2-40B4-BE49-F238E27FC236}">
                  <a16:creationId xmlns:a16="http://schemas.microsoft.com/office/drawing/2014/main" id="{022E0873-63C4-E8A8-9ACF-32BAA243E9DF}"/>
                </a:ext>
              </a:extLst>
            </p:cNvPr>
            <p:cNvSpPr txBox="1"/>
            <p:nvPr/>
          </p:nvSpPr>
          <p:spPr bwMode="auto">
            <a:xfrm>
              <a:off x="1032817" y="2660735"/>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39" name="TextBox 38">
              <a:extLst>
                <a:ext uri="{FF2B5EF4-FFF2-40B4-BE49-F238E27FC236}">
                  <a16:creationId xmlns:a16="http://schemas.microsoft.com/office/drawing/2014/main" id="{B3D61164-A44F-D004-61ED-E2BE082C9DB6}"/>
                </a:ext>
              </a:extLst>
            </p:cNvPr>
            <p:cNvSpPr txBox="1"/>
            <p:nvPr/>
          </p:nvSpPr>
          <p:spPr bwMode="auto">
            <a:xfrm>
              <a:off x="1111364" y="315481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75</a:t>
              </a:r>
            </a:p>
          </p:txBody>
        </p:sp>
        <p:sp>
          <p:nvSpPr>
            <p:cNvPr id="40" name="TextBox 39">
              <a:extLst>
                <a:ext uri="{FF2B5EF4-FFF2-40B4-BE49-F238E27FC236}">
                  <a16:creationId xmlns:a16="http://schemas.microsoft.com/office/drawing/2014/main" id="{4AC9C3B8-035F-6E1D-1823-7A385684B79C}"/>
                </a:ext>
              </a:extLst>
            </p:cNvPr>
            <p:cNvSpPr txBox="1"/>
            <p:nvPr/>
          </p:nvSpPr>
          <p:spPr bwMode="auto">
            <a:xfrm>
              <a:off x="1111364" y="364889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41" name="TextBox 40">
              <a:extLst>
                <a:ext uri="{FF2B5EF4-FFF2-40B4-BE49-F238E27FC236}">
                  <a16:creationId xmlns:a16="http://schemas.microsoft.com/office/drawing/2014/main" id="{0FD2B1C5-FB0B-E534-4E51-8AE79D5F18E7}"/>
                </a:ext>
              </a:extLst>
            </p:cNvPr>
            <p:cNvSpPr txBox="1"/>
            <p:nvPr/>
          </p:nvSpPr>
          <p:spPr bwMode="auto">
            <a:xfrm>
              <a:off x="1111364" y="414297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p>
          </p:txBody>
        </p:sp>
        <p:sp>
          <p:nvSpPr>
            <p:cNvPr id="42" name="TextBox 41">
              <a:extLst>
                <a:ext uri="{FF2B5EF4-FFF2-40B4-BE49-F238E27FC236}">
                  <a16:creationId xmlns:a16="http://schemas.microsoft.com/office/drawing/2014/main" id="{05AFFCC8-7734-C113-6079-1FE53AA5A503}"/>
                </a:ext>
              </a:extLst>
            </p:cNvPr>
            <p:cNvSpPr txBox="1"/>
            <p:nvPr/>
          </p:nvSpPr>
          <p:spPr bwMode="auto">
            <a:xfrm>
              <a:off x="1189911" y="463705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sp>
        <p:nvSpPr>
          <p:cNvPr id="2" name="Title 1">
            <a:extLst>
              <a:ext uri="{FF2B5EF4-FFF2-40B4-BE49-F238E27FC236}">
                <a16:creationId xmlns:a16="http://schemas.microsoft.com/office/drawing/2014/main" id="{20F94D34-FD90-4765-809C-40466C6D998E}"/>
              </a:ext>
            </a:extLst>
          </p:cNvPr>
          <p:cNvSpPr>
            <a:spLocks noGrp="1"/>
          </p:cNvSpPr>
          <p:nvPr>
            <p:ph type="title"/>
          </p:nvPr>
        </p:nvSpPr>
        <p:spPr>
          <a:xfrm>
            <a:off x="609759" y="238127"/>
            <a:ext cx="11328241" cy="1103313"/>
          </a:xfrm>
        </p:spPr>
        <p:txBody>
          <a:bodyPr/>
          <a:lstStyle/>
          <a:p>
            <a:r>
              <a:rPr lang="en-US" dirty="0">
                <a:latin typeface="+mn-lt"/>
              </a:rPr>
              <a:t>FORTE: Cytogenetic Subgroup Analysis of PFS With </a:t>
            </a:r>
            <a:br>
              <a:rPr lang="en-US" dirty="0">
                <a:latin typeface="+mn-lt"/>
              </a:rPr>
            </a:br>
            <a:r>
              <a:rPr lang="en-US" dirty="0">
                <a:latin typeface="+mn-lt"/>
              </a:rPr>
              <a:t>KRd + ASCT vs KRd12</a:t>
            </a:r>
          </a:p>
        </p:txBody>
      </p:sp>
      <p:sp>
        <p:nvSpPr>
          <p:cNvPr id="4" name="Text Box 11">
            <a:extLst>
              <a:ext uri="{FF2B5EF4-FFF2-40B4-BE49-F238E27FC236}">
                <a16:creationId xmlns:a16="http://schemas.microsoft.com/office/drawing/2014/main" id="{A86F0615-9641-1D9F-8B5F-DC546E6A34A2}"/>
              </a:ext>
            </a:extLst>
          </p:cNvPr>
          <p:cNvSpPr txBox="1">
            <a:spLocks noChangeArrowheads="1"/>
          </p:cNvSpPr>
          <p:nvPr/>
        </p:nvSpPr>
        <p:spPr bwMode="auto">
          <a:xfrm>
            <a:off x="452047" y="638150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Mina. Lancet Oncol. 2023;24:64.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11" name="Freeform 110">
            <a:extLst>
              <a:ext uri="{FF2B5EF4-FFF2-40B4-BE49-F238E27FC236}">
                <a16:creationId xmlns:a16="http://schemas.microsoft.com/office/drawing/2014/main" id="{EF76FD6A-59C9-2CD2-7D82-D364DF3B7301}"/>
              </a:ext>
            </a:extLst>
          </p:cNvPr>
          <p:cNvSpPr/>
          <p:nvPr/>
        </p:nvSpPr>
        <p:spPr>
          <a:xfrm>
            <a:off x="1661446" y="2356368"/>
            <a:ext cx="3942097" cy="887837"/>
          </a:xfrm>
          <a:custGeom>
            <a:avLst/>
            <a:gdLst>
              <a:gd name="connsiteX0" fmla="*/ 0 w 2694968"/>
              <a:gd name="connsiteY0" fmla="*/ 0 h 598862"/>
              <a:gd name="connsiteX1" fmla="*/ 31346 w 2694968"/>
              <a:gd name="connsiteY1" fmla="*/ 0 h 598862"/>
              <a:gd name="connsiteX2" fmla="*/ 31346 w 2694968"/>
              <a:gd name="connsiteY2" fmla="*/ 35762 h 598862"/>
              <a:gd name="connsiteX3" fmla="*/ 73775 w 2694968"/>
              <a:gd name="connsiteY3" fmla="*/ 35762 h 598862"/>
              <a:gd name="connsiteX4" fmla="*/ 73775 w 2694968"/>
              <a:gd name="connsiteY4" fmla="*/ 78192 h 598862"/>
              <a:gd name="connsiteX5" fmla="*/ 138545 w 2694968"/>
              <a:gd name="connsiteY5" fmla="*/ 78192 h 598862"/>
              <a:gd name="connsiteX6" fmla="*/ 138545 w 2694968"/>
              <a:gd name="connsiteY6" fmla="*/ 120708 h 598862"/>
              <a:gd name="connsiteX7" fmla="*/ 194397 w 2694968"/>
              <a:gd name="connsiteY7" fmla="*/ 120708 h 598862"/>
              <a:gd name="connsiteX8" fmla="*/ 194397 w 2694968"/>
              <a:gd name="connsiteY8" fmla="*/ 158635 h 598862"/>
              <a:gd name="connsiteX9" fmla="*/ 315104 w 2694968"/>
              <a:gd name="connsiteY9" fmla="*/ 158635 h 598862"/>
              <a:gd name="connsiteX10" fmla="*/ 315104 w 2694968"/>
              <a:gd name="connsiteY10" fmla="*/ 207818 h 598862"/>
              <a:gd name="connsiteX11" fmla="*/ 330777 w 2694968"/>
              <a:gd name="connsiteY11" fmla="*/ 207818 h 598862"/>
              <a:gd name="connsiteX12" fmla="*/ 330777 w 2694968"/>
              <a:gd name="connsiteY12" fmla="*/ 248083 h 598862"/>
              <a:gd name="connsiteX13" fmla="*/ 800013 w 2694968"/>
              <a:gd name="connsiteY13" fmla="*/ 248083 h 598862"/>
              <a:gd name="connsiteX14" fmla="*/ 800013 w 2694968"/>
              <a:gd name="connsiteY14" fmla="*/ 295015 h 598862"/>
              <a:gd name="connsiteX15" fmla="*/ 1137458 w 2694968"/>
              <a:gd name="connsiteY15" fmla="*/ 295015 h 598862"/>
              <a:gd name="connsiteX16" fmla="*/ 1137458 w 2694968"/>
              <a:gd name="connsiteY16" fmla="*/ 337445 h 598862"/>
              <a:gd name="connsiteX17" fmla="*/ 1398876 w 2694968"/>
              <a:gd name="connsiteY17" fmla="*/ 337445 h 598862"/>
              <a:gd name="connsiteX18" fmla="*/ 1398876 w 2694968"/>
              <a:gd name="connsiteY18" fmla="*/ 377623 h 598862"/>
              <a:gd name="connsiteX19" fmla="*/ 1454727 w 2694968"/>
              <a:gd name="connsiteY19" fmla="*/ 377623 h 598862"/>
              <a:gd name="connsiteX20" fmla="*/ 1454727 w 2694968"/>
              <a:gd name="connsiteY20" fmla="*/ 417888 h 598862"/>
              <a:gd name="connsiteX21" fmla="*/ 1479319 w 2694968"/>
              <a:gd name="connsiteY21" fmla="*/ 417888 h 598862"/>
              <a:gd name="connsiteX22" fmla="*/ 1479319 w 2694968"/>
              <a:gd name="connsiteY22" fmla="*/ 471488 h 598862"/>
              <a:gd name="connsiteX23" fmla="*/ 1606694 w 2694968"/>
              <a:gd name="connsiteY23" fmla="*/ 471488 h 598862"/>
              <a:gd name="connsiteX24" fmla="*/ 1606694 w 2694968"/>
              <a:gd name="connsiteY24" fmla="*/ 507250 h 598862"/>
              <a:gd name="connsiteX25" fmla="*/ 1682635 w 2694968"/>
              <a:gd name="connsiteY25" fmla="*/ 507250 h 598862"/>
              <a:gd name="connsiteX26" fmla="*/ 1682635 w 2694968"/>
              <a:gd name="connsiteY26" fmla="*/ 556433 h 598862"/>
              <a:gd name="connsiteX27" fmla="*/ 1966480 w 2694968"/>
              <a:gd name="connsiteY27" fmla="*/ 556433 h 598862"/>
              <a:gd name="connsiteX28" fmla="*/ 1966480 w 2694968"/>
              <a:gd name="connsiteY28" fmla="*/ 598863 h 598862"/>
              <a:gd name="connsiteX29" fmla="*/ 2694969 w 2694968"/>
              <a:gd name="connsiteY29" fmla="*/ 598863 h 59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694968" h="598862">
                <a:moveTo>
                  <a:pt x="0" y="0"/>
                </a:moveTo>
                <a:lnTo>
                  <a:pt x="31346" y="0"/>
                </a:lnTo>
                <a:lnTo>
                  <a:pt x="31346" y="35762"/>
                </a:lnTo>
                <a:lnTo>
                  <a:pt x="73775" y="35762"/>
                </a:lnTo>
                <a:lnTo>
                  <a:pt x="73775" y="78192"/>
                </a:lnTo>
                <a:lnTo>
                  <a:pt x="138545" y="78192"/>
                </a:lnTo>
                <a:lnTo>
                  <a:pt x="138545" y="120708"/>
                </a:lnTo>
                <a:lnTo>
                  <a:pt x="194397" y="120708"/>
                </a:lnTo>
                <a:lnTo>
                  <a:pt x="194397" y="158635"/>
                </a:lnTo>
                <a:lnTo>
                  <a:pt x="315104" y="158635"/>
                </a:lnTo>
                <a:lnTo>
                  <a:pt x="315104" y="207818"/>
                </a:lnTo>
                <a:lnTo>
                  <a:pt x="330777" y="207818"/>
                </a:lnTo>
                <a:lnTo>
                  <a:pt x="330777" y="248083"/>
                </a:lnTo>
                <a:lnTo>
                  <a:pt x="800013" y="248083"/>
                </a:lnTo>
                <a:lnTo>
                  <a:pt x="800013" y="295015"/>
                </a:lnTo>
                <a:lnTo>
                  <a:pt x="1137458" y="295015"/>
                </a:lnTo>
                <a:lnTo>
                  <a:pt x="1137458" y="337445"/>
                </a:lnTo>
                <a:lnTo>
                  <a:pt x="1398876" y="337445"/>
                </a:lnTo>
                <a:lnTo>
                  <a:pt x="1398876" y="377623"/>
                </a:lnTo>
                <a:lnTo>
                  <a:pt x="1454727" y="377623"/>
                </a:lnTo>
                <a:lnTo>
                  <a:pt x="1454727" y="417888"/>
                </a:lnTo>
                <a:lnTo>
                  <a:pt x="1479319" y="417888"/>
                </a:lnTo>
                <a:lnTo>
                  <a:pt x="1479319" y="471488"/>
                </a:lnTo>
                <a:lnTo>
                  <a:pt x="1606694" y="471488"/>
                </a:lnTo>
                <a:lnTo>
                  <a:pt x="1606694" y="507250"/>
                </a:lnTo>
                <a:lnTo>
                  <a:pt x="1682635" y="507250"/>
                </a:lnTo>
                <a:lnTo>
                  <a:pt x="1682635" y="556433"/>
                </a:lnTo>
                <a:lnTo>
                  <a:pt x="1966480" y="556433"/>
                </a:lnTo>
                <a:lnTo>
                  <a:pt x="1966480" y="598863"/>
                </a:lnTo>
                <a:lnTo>
                  <a:pt x="2694969" y="598863"/>
                </a:lnTo>
              </a:path>
            </a:pathLst>
          </a:custGeom>
          <a:noFill/>
          <a:ln w="28575" cap="flat">
            <a:solidFill>
              <a:srgbClr val="00823B"/>
            </a:solidFill>
            <a:prstDash val="solid"/>
            <a:miter/>
          </a:ln>
        </p:spPr>
        <p:txBody>
          <a:bodyPr rtlCol="0" anchor="ctr"/>
          <a:lstStyle/>
          <a:p>
            <a:endParaRPr lang="en-US" dirty="0"/>
          </a:p>
        </p:txBody>
      </p:sp>
      <p:sp>
        <p:nvSpPr>
          <p:cNvPr id="38" name="TextBox 37">
            <a:extLst>
              <a:ext uri="{FF2B5EF4-FFF2-40B4-BE49-F238E27FC236}">
                <a16:creationId xmlns:a16="http://schemas.microsoft.com/office/drawing/2014/main" id="{CE95837D-43EE-2E70-272D-C8A74CB1A2D4}"/>
              </a:ext>
            </a:extLst>
          </p:cNvPr>
          <p:cNvSpPr txBox="1"/>
          <p:nvPr/>
        </p:nvSpPr>
        <p:spPr bwMode="auto">
          <a:xfrm>
            <a:off x="2067782" y="1506415"/>
            <a:ext cx="312051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by Cytogenetic Risk in the KRd + ASCT Group </a:t>
            </a:r>
          </a:p>
        </p:txBody>
      </p:sp>
      <p:sp>
        <p:nvSpPr>
          <p:cNvPr id="9" name="Freeform 8">
            <a:extLst>
              <a:ext uri="{FF2B5EF4-FFF2-40B4-BE49-F238E27FC236}">
                <a16:creationId xmlns:a16="http://schemas.microsoft.com/office/drawing/2014/main" id="{94D9AE72-3DA2-80AB-9F88-83C0843E61CB}"/>
              </a:ext>
            </a:extLst>
          </p:cNvPr>
          <p:cNvSpPr/>
          <p:nvPr/>
        </p:nvSpPr>
        <p:spPr bwMode="auto">
          <a:xfrm>
            <a:off x="1654351" y="2276151"/>
            <a:ext cx="4040372" cy="2046768"/>
          </a:xfrm>
          <a:custGeom>
            <a:avLst/>
            <a:gdLst>
              <a:gd name="connsiteX0" fmla="*/ 0 w 4040372"/>
              <a:gd name="connsiteY0" fmla="*/ 0 h 2046768"/>
              <a:gd name="connsiteX1" fmla="*/ 0 w 4040372"/>
              <a:gd name="connsiteY1" fmla="*/ 2046768 h 2046768"/>
              <a:gd name="connsiteX2" fmla="*/ 4040372 w 4040372"/>
              <a:gd name="connsiteY2" fmla="*/ 2046768 h 2046768"/>
            </a:gdLst>
            <a:ahLst/>
            <a:cxnLst>
              <a:cxn ang="0">
                <a:pos x="connsiteX0" y="connsiteY0"/>
              </a:cxn>
              <a:cxn ang="0">
                <a:pos x="connsiteX1" y="connsiteY1"/>
              </a:cxn>
              <a:cxn ang="0">
                <a:pos x="connsiteX2" y="connsiteY2"/>
              </a:cxn>
            </a:cxnLst>
            <a:rect l="l" t="t" r="r" b="b"/>
            <a:pathLst>
              <a:path w="4040372" h="2046768">
                <a:moveTo>
                  <a:pt x="0" y="0"/>
                </a:moveTo>
                <a:lnTo>
                  <a:pt x="0" y="2046768"/>
                </a:lnTo>
                <a:lnTo>
                  <a:pt x="4040372" y="2046768"/>
                </a:lnTo>
              </a:path>
            </a:pathLst>
          </a:custGeom>
          <a:noFill/>
          <a:ln w="28575">
            <a:solidFill>
              <a:schemeClr val="bg1"/>
            </a:solidFill>
            <a:miter lim="800000"/>
            <a:headEnd/>
            <a:tailEnd/>
          </a:ln>
        </p:spPr>
        <p:txBody>
          <a:bodyPr rtlCol="0" anchor="ctr"/>
          <a:lstStyle/>
          <a:p>
            <a:pPr algn="ctr"/>
            <a:endParaRPr lang="en-US" dirty="0"/>
          </a:p>
        </p:txBody>
      </p:sp>
      <p:sp>
        <p:nvSpPr>
          <p:cNvPr id="11" name="TextBox 10">
            <a:extLst>
              <a:ext uri="{FF2B5EF4-FFF2-40B4-BE49-F238E27FC236}">
                <a16:creationId xmlns:a16="http://schemas.microsoft.com/office/drawing/2014/main" id="{8EBA92A3-F537-389A-751F-46616013D694}"/>
              </a:ext>
            </a:extLst>
          </p:cNvPr>
          <p:cNvSpPr txBox="1"/>
          <p:nvPr/>
        </p:nvSpPr>
        <p:spPr bwMode="auto">
          <a:xfrm>
            <a:off x="1701386" y="3670053"/>
            <a:ext cx="372230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 HRCA vs 0 HRCA: HR 1.89; 95% CI 0.86-4.13;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 .11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 HRCA vs 0 HRCA: HR 2.70; 95% CI 1.17-6.24;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 .020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 HRCA vs 1 HRCA: HR 1.43; 95% CI 0.69-2.99;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 .34</a:t>
            </a:r>
          </a:p>
        </p:txBody>
      </p:sp>
      <p:grpSp>
        <p:nvGrpSpPr>
          <p:cNvPr id="16" name="Group 15">
            <a:extLst>
              <a:ext uri="{FF2B5EF4-FFF2-40B4-BE49-F238E27FC236}">
                <a16:creationId xmlns:a16="http://schemas.microsoft.com/office/drawing/2014/main" id="{94837A6B-2404-FFE0-5A10-3BB2F8A4A9F4}"/>
              </a:ext>
            </a:extLst>
          </p:cNvPr>
          <p:cNvGrpSpPr/>
          <p:nvPr/>
        </p:nvGrpSpPr>
        <p:grpSpPr>
          <a:xfrm>
            <a:off x="1803206" y="3081891"/>
            <a:ext cx="943106" cy="646331"/>
            <a:chOff x="2275365" y="3373997"/>
            <a:chExt cx="943106" cy="646331"/>
          </a:xfrm>
        </p:grpSpPr>
        <p:sp>
          <p:nvSpPr>
            <p:cNvPr id="10" name="TextBox 9">
              <a:extLst>
                <a:ext uri="{FF2B5EF4-FFF2-40B4-BE49-F238E27FC236}">
                  <a16:creationId xmlns:a16="http://schemas.microsoft.com/office/drawing/2014/main" id="{80774875-E4FF-F6BF-009A-75EC70284AD7}"/>
                </a:ext>
              </a:extLst>
            </p:cNvPr>
            <p:cNvSpPr txBox="1"/>
            <p:nvPr/>
          </p:nvSpPr>
          <p:spPr bwMode="auto">
            <a:xfrm>
              <a:off x="2493336" y="3373997"/>
              <a:ext cx="72513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 HRCA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 HRCA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 HRCA</a:t>
              </a:r>
            </a:p>
          </p:txBody>
        </p:sp>
        <p:cxnSp>
          <p:nvCxnSpPr>
            <p:cNvPr id="13" name="Straight Connector 12">
              <a:extLst>
                <a:ext uri="{FF2B5EF4-FFF2-40B4-BE49-F238E27FC236}">
                  <a16:creationId xmlns:a16="http://schemas.microsoft.com/office/drawing/2014/main" id="{13F2EA3F-4F9D-08B7-8C62-5AAAF6BAAE4F}"/>
                </a:ext>
              </a:extLst>
            </p:cNvPr>
            <p:cNvCxnSpPr>
              <a:cxnSpLocks/>
            </p:cNvCxnSpPr>
            <p:nvPr/>
          </p:nvCxnSpPr>
          <p:spPr bwMode="auto">
            <a:xfrm>
              <a:off x="2275365" y="3503700"/>
              <a:ext cx="228600" cy="0"/>
            </a:xfrm>
            <a:prstGeom prst="line">
              <a:avLst/>
            </a:prstGeom>
            <a:noFill/>
            <a:ln w="28575" cap="flat" cmpd="sng" algn="ctr">
              <a:solidFill>
                <a:srgbClr val="015873"/>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C5C0B37B-8221-B65E-C2FD-F478CB77561B}"/>
                </a:ext>
              </a:extLst>
            </p:cNvPr>
            <p:cNvCxnSpPr>
              <a:cxnSpLocks/>
            </p:cNvCxnSpPr>
            <p:nvPr/>
          </p:nvCxnSpPr>
          <p:spPr bwMode="auto">
            <a:xfrm>
              <a:off x="2275365" y="3687998"/>
              <a:ext cx="228600" cy="0"/>
            </a:xfrm>
            <a:prstGeom prst="line">
              <a:avLst/>
            </a:prstGeom>
            <a:noFill/>
            <a:ln w="28575" cap="flat" cmpd="sng" algn="ctr">
              <a:solidFill>
                <a:srgbClr val="E1471D"/>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658DF0B4-0D34-7A26-8A80-917A34D88D38}"/>
                </a:ext>
              </a:extLst>
            </p:cNvPr>
            <p:cNvCxnSpPr>
              <a:cxnSpLocks/>
            </p:cNvCxnSpPr>
            <p:nvPr/>
          </p:nvCxnSpPr>
          <p:spPr bwMode="auto">
            <a:xfrm>
              <a:off x="2275365" y="3872296"/>
              <a:ext cx="228600" cy="0"/>
            </a:xfrm>
            <a:prstGeom prst="line">
              <a:avLst/>
            </a:prstGeom>
            <a:noFill/>
            <a:ln w="28575" cap="flat" cmpd="sng" algn="ctr">
              <a:solidFill>
                <a:srgbClr val="00823B"/>
              </a:solidFill>
              <a:prstDash val="solid"/>
              <a:round/>
              <a:headEnd type="none" w="med" len="med"/>
              <a:tailEnd type="none" w="med" len="med"/>
            </a:ln>
            <a:effectLst/>
          </p:spPr>
        </p:cxnSp>
      </p:grpSp>
      <p:sp>
        <p:nvSpPr>
          <p:cNvPr id="18" name="TextBox 17">
            <a:extLst>
              <a:ext uri="{FF2B5EF4-FFF2-40B4-BE49-F238E27FC236}">
                <a16:creationId xmlns:a16="http://schemas.microsoft.com/office/drawing/2014/main" id="{8FAFDBC6-E272-A498-5E81-05B3C06EE9C2}"/>
              </a:ext>
            </a:extLst>
          </p:cNvPr>
          <p:cNvSpPr txBox="1"/>
          <p:nvPr/>
        </p:nvSpPr>
        <p:spPr bwMode="auto">
          <a:xfrm rot="16200000">
            <a:off x="873902" y="3171667"/>
            <a:ext cx="6506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PFS (%)</a:t>
            </a:r>
          </a:p>
        </p:txBody>
      </p:sp>
      <p:grpSp>
        <p:nvGrpSpPr>
          <p:cNvPr id="26" name="Group 25">
            <a:extLst>
              <a:ext uri="{FF2B5EF4-FFF2-40B4-BE49-F238E27FC236}">
                <a16:creationId xmlns:a16="http://schemas.microsoft.com/office/drawing/2014/main" id="{51A2CB37-15C0-06B0-EC9A-BFF7614CB320}"/>
              </a:ext>
            </a:extLst>
          </p:cNvPr>
          <p:cNvGrpSpPr/>
          <p:nvPr/>
        </p:nvGrpSpPr>
        <p:grpSpPr>
          <a:xfrm>
            <a:off x="1588779" y="2345263"/>
            <a:ext cx="79907" cy="1977656"/>
            <a:chOff x="1311348" y="2801679"/>
            <a:chExt cx="79907" cy="1977656"/>
          </a:xfrm>
        </p:grpSpPr>
        <p:cxnSp>
          <p:nvCxnSpPr>
            <p:cNvPr id="20" name="Straight Connector 19">
              <a:extLst>
                <a:ext uri="{FF2B5EF4-FFF2-40B4-BE49-F238E27FC236}">
                  <a16:creationId xmlns:a16="http://schemas.microsoft.com/office/drawing/2014/main" id="{7030F0AD-1A35-E85F-E10B-E60E8A77DD41}"/>
                </a:ext>
              </a:extLst>
            </p:cNvPr>
            <p:cNvCxnSpPr>
              <a:cxnSpLocks/>
            </p:cNvCxnSpPr>
            <p:nvPr/>
          </p:nvCxnSpPr>
          <p:spPr bwMode="auto">
            <a:xfrm>
              <a:off x="1311348" y="280167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792A7AF-EFDB-6FAE-8585-2383A9E2F1ED}"/>
                </a:ext>
              </a:extLst>
            </p:cNvPr>
            <p:cNvCxnSpPr>
              <a:cxnSpLocks/>
            </p:cNvCxnSpPr>
            <p:nvPr/>
          </p:nvCxnSpPr>
          <p:spPr bwMode="auto">
            <a:xfrm>
              <a:off x="1311348" y="3296093"/>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59421636-AE1B-6787-FB5D-3FEF212C5775}"/>
                </a:ext>
              </a:extLst>
            </p:cNvPr>
            <p:cNvCxnSpPr>
              <a:cxnSpLocks/>
            </p:cNvCxnSpPr>
            <p:nvPr/>
          </p:nvCxnSpPr>
          <p:spPr bwMode="auto">
            <a:xfrm>
              <a:off x="1311348" y="3790507"/>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8A2B40EB-4E45-967B-C26B-F0664244B797}"/>
                </a:ext>
              </a:extLst>
            </p:cNvPr>
            <p:cNvCxnSpPr>
              <a:cxnSpLocks/>
            </p:cNvCxnSpPr>
            <p:nvPr/>
          </p:nvCxnSpPr>
          <p:spPr bwMode="auto">
            <a:xfrm>
              <a:off x="1311348" y="4284921"/>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E8B497C7-3EEB-C841-7C95-CEB21AD4398D}"/>
                </a:ext>
              </a:extLst>
            </p:cNvPr>
            <p:cNvCxnSpPr>
              <a:cxnSpLocks/>
            </p:cNvCxnSpPr>
            <p:nvPr/>
          </p:nvCxnSpPr>
          <p:spPr bwMode="auto">
            <a:xfrm>
              <a:off x="1311348" y="4779335"/>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35" name="Group 34">
            <a:extLst>
              <a:ext uri="{FF2B5EF4-FFF2-40B4-BE49-F238E27FC236}">
                <a16:creationId xmlns:a16="http://schemas.microsoft.com/office/drawing/2014/main" id="{CECD0121-2723-342B-E037-B0F1C379F74F}"/>
              </a:ext>
            </a:extLst>
          </p:cNvPr>
          <p:cNvGrpSpPr/>
          <p:nvPr/>
        </p:nvGrpSpPr>
        <p:grpSpPr>
          <a:xfrm>
            <a:off x="1654912" y="4319189"/>
            <a:ext cx="3980123" cy="79907"/>
            <a:chOff x="1446589" y="4775605"/>
            <a:chExt cx="3980123" cy="79907"/>
          </a:xfrm>
        </p:grpSpPr>
        <p:cxnSp>
          <p:nvCxnSpPr>
            <p:cNvPr id="28" name="Straight Connector 27">
              <a:extLst>
                <a:ext uri="{FF2B5EF4-FFF2-40B4-BE49-F238E27FC236}">
                  <a16:creationId xmlns:a16="http://schemas.microsoft.com/office/drawing/2014/main" id="{CA8A94D5-5877-C997-9867-18E249A87DD9}"/>
                </a:ext>
              </a:extLst>
            </p:cNvPr>
            <p:cNvCxnSpPr>
              <a:cxnSpLocks/>
            </p:cNvCxnSpPr>
            <p:nvPr/>
          </p:nvCxnSpPr>
          <p:spPr bwMode="auto">
            <a:xfrm rot="5400000">
              <a:off x="4060051"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E76F613E-A640-890F-B6FC-9B28767EC995}"/>
                </a:ext>
              </a:extLst>
            </p:cNvPr>
            <p:cNvCxnSpPr>
              <a:cxnSpLocks/>
            </p:cNvCxnSpPr>
            <p:nvPr/>
          </p:nvCxnSpPr>
          <p:spPr bwMode="auto">
            <a:xfrm rot="5400000">
              <a:off x="3396697"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972EB9AC-A7A0-E29B-544B-7A2215B662D6}"/>
                </a:ext>
              </a:extLst>
            </p:cNvPr>
            <p:cNvCxnSpPr>
              <a:cxnSpLocks/>
            </p:cNvCxnSpPr>
            <p:nvPr/>
          </p:nvCxnSpPr>
          <p:spPr bwMode="auto">
            <a:xfrm rot="5400000">
              <a:off x="2733343"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1300C5CA-98BF-6C4C-1231-BB4749CED3FA}"/>
                </a:ext>
              </a:extLst>
            </p:cNvPr>
            <p:cNvCxnSpPr>
              <a:cxnSpLocks/>
            </p:cNvCxnSpPr>
            <p:nvPr/>
          </p:nvCxnSpPr>
          <p:spPr bwMode="auto">
            <a:xfrm rot="5400000">
              <a:off x="2069989"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EB2A326-BD9C-B3B5-A4BD-EEF564B3D49A}"/>
                </a:ext>
              </a:extLst>
            </p:cNvPr>
            <p:cNvCxnSpPr>
              <a:cxnSpLocks/>
            </p:cNvCxnSpPr>
            <p:nvPr/>
          </p:nvCxnSpPr>
          <p:spPr bwMode="auto">
            <a:xfrm rot="5400000">
              <a:off x="1406635"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CA334B76-4195-A673-A2DA-08D2524A9EF3}"/>
                </a:ext>
              </a:extLst>
            </p:cNvPr>
            <p:cNvCxnSpPr>
              <a:cxnSpLocks/>
            </p:cNvCxnSpPr>
            <p:nvPr/>
          </p:nvCxnSpPr>
          <p:spPr bwMode="auto">
            <a:xfrm rot="5400000">
              <a:off x="5386758"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D9A8D162-BE69-8A72-952F-F33B800FE2E8}"/>
                </a:ext>
              </a:extLst>
            </p:cNvPr>
            <p:cNvCxnSpPr>
              <a:cxnSpLocks/>
            </p:cNvCxnSpPr>
            <p:nvPr/>
          </p:nvCxnSpPr>
          <p:spPr bwMode="auto">
            <a:xfrm rot="5400000">
              <a:off x="4723405" y="4815559"/>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60" name="Group 59">
            <a:extLst>
              <a:ext uri="{FF2B5EF4-FFF2-40B4-BE49-F238E27FC236}">
                <a16:creationId xmlns:a16="http://schemas.microsoft.com/office/drawing/2014/main" id="{16551559-6F16-A6D5-4F46-98B3D7F4DF16}"/>
              </a:ext>
            </a:extLst>
          </p:cNvPr>
          <p:cNvGrpSpPr/>
          <p:nvPr/>
        </p:nvGrpSpPr>
        <p:grpSpPr>
          <a:xfrm>
            <a:off x="160175" y="4482017"/>
            <a:ext cx="5750054" cy="1024990"/>
            <a:chOff x="-48148" y="4697802"/>
            <a:chExt cx="5750054" cy="1024990"/>
          </a:xfrm>
        </p:grpSpPr>
        <p:sp>
          <p:nvSpPr>
            <p:cNvPr id="44" name="TextBox 43">
              <a:extLst>
                <a:ext uri="{FF2B5EF4-FFF2-40B4-BE49-F238E27FC236}">
                  <a16:creationId xmlns:a16="http://schemas.microsoft.com/office/drawing/2014/main" id="{BA591000-AD08-B5AE-2DFA-6AB74C9EBEC4}"/>
                </a:ext>
              </a:extLst>
            </p:cNvPr>
            <p:cNvSpPr txBox="1"/>
            <p:nvPr/>
          </p:nvSpPr>
          <p:spPr bwMode="auto">
            <a:xfrm>
              <a:off x="1175457" y="5072908"/>
              <a:ext cx="5485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52 (0)</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48 (0)</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32 (0)</a:t>
              </a:r>
            </a:p>
          </p:txBody>
        </p:sp>
        <p:sp>
          <p:nvSpPr>
            <p:cNvPr id="46" name="TextBox 45">
              <a:extLst>
                <a:ext uri="{FF2B5EF4-FFF2-40B4-BE49-F238E27FC236}">
                  <a16:creationId xmlns:a16="http://schemas.microsoft.com/office/drawing/2014/main" id="{14007A8B-255D-F2B7-7420-52AE9308CC43}"/>
                </a:ext>
              </a:extLst>
            </p:cNvPr>
            <p:cNvSpPr txBox="1"/>
            <p:nvPr/>
          </p:nvSpPr>
          <p:spPr bwMode="auto">
            <a:xfrm>
              <a:off x="1834748" y="5072908"/>
              <a:ext cx="5485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52 (0)</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47 (0)</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26 (0)</a:t>
              </a:r>
            </a:p>
          </p:txBody>
        </p:sp>
        <p:sp>
          <p:nvSpPr>
            <p:cNvPr id="48" name="TextBox 47">
              <a:extLst>
                <a:ext uri="{FF2B5EF4-FFF2-40B4-BE49-F238E27FC236}">
                  <a16:creationId xmlns:a16="http://schemas.microsoft.com/office/drawing/2014/main" id="{B21CF396-CD57-6D93-AFAF-B58B30984109}"/>
                </a:ext>
              </a:extLst>
            </p:cNvPr>
            <p:cNvSpPr txBox="1"/>
            <p:nvPr/>
          </p:nvSpPr>
          <p:spPr bwMode="auto">
            <a:xfrm>
              <a:off x="2497769" y="5072908"/>
              <a:ext cx="5485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50 (0)</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41 (1)</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24 (1)</a:t>
              </a:r>
            </a:p>
          </p:txBody>
        </p:sp>
        <p:sp>
          <p:nvSpPr>
            <p:cNvPr id="50" name="TextBox 49">
              <a:extLst>
                <a:ext uri="{FF2B5EF4-FFF2-40B4-BE49-F238E27FC236}">
                  <a16:creationId xmlns:a16="http://schemas.microsoft.com/office/drawing/2014/main" id="{AE97F4C8-6233-DF06-8713-4CBC44C18F75}"/>
                </a:ext>
              </a:extLst>
            </p:cNvPr>
            <p:cNvSpPr txBox="1"/>
            <p:nvPr/>
          </p:nvSpPr>
          <p:spPr bwMode="auto">
            <a:xfrm>
              <a:off x="3167692" y="5072908"/>
              <a:ext cx="5485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47 (1)</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39 (1)</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23 (1)</a:t>
              </a:r>
            </a:p>
          </p:txBody>
        </p:sp>
        <p:sp>
          <p:nvSpPr>
            <p:cNvPr id="52" name="TextBox 51">
              <a:extLst>
                <a:ext uri="{FF2B5EF4-FFF2-40B4-BE49-F238E27FC236}">
                  <a16:creationId xmlns:a16="http://schemas.microsoft.com/office/drawing/2014/main" id="{3DCA93B5-8746-E110-4A81-2EEFC9CD36AF}"/>
                </a:ext>
              </a:extLst>
            </p:cNvPr>
            <p:cNvSpPr txBox="1"/>
            <p:nvPr/>
          </p:nvSpPr>
          <p:spPr bwMode="auto">
            <a:xfrm>
              <a:off x="3825730" y="5072908"/>
              <a:ext cx="5485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40 (3)</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36 (2)</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18 (1)</a:t>
              </a:r>
            </a:p>
          </p:txBody>
        </p:sp>
        <p:sp>
          <p:nvSpPr>
            <p:cNvPr id="54" name="TextBox 53">
              <a:extLst>
                <a:ext uri="{FF2B5EF4-FFF2-40B4-BE49-F238E27FC236}">
                  <a16:creationId xmlns:a16="http://schemas.microsoft.com/office/drawing/2014/main" id="{4530ACB8-E529-C5A3-C941-41E3925C55D8}"/>
                </a:ext>
              </a:extLst>
            </p:cNvPr>
            <p:cNvSpPr txBox="1"/>
            <p:nvPr/>
          </p:nvSpPr>
          <p:spPr bwMode="auto">
            <a:xfrm>
              <a:off x="4454793" y="5072908"/>
              <a:ext cx="62709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20 (23)</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25 (8)</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8 (11)</a:t>
              </a:r>
            </a:p>
          </p:txBody>
        </p:sp>
        <p:sp>
          <p:nvSpPr>
            <p:cNvPr id="56" name="TextBox 55">
              <a:extLst>
                <a:ext uri="{FF2B5EF4-FFF2-40B4-BE49-F238E27FC236}">
                  <a16:creationId xmlns:a16="http://schemas.microsoft.com/office/drawing/2014/main" id="{193F3F79-9265-1F8B-3FEC-885923C615D4}"/>
                </a:ext>
              </a:extLst>
            </p:cNvPr>
            <p:cNvSpPr txBox="1"/>
            <p:nvPr/>
          </p:nvSpPr>
          <p:spPr bwMode="auto">
            <a:xfrm>
              <a:off x="5153358" y="5072908"/>
              <a:ext cx="54854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3 (39)</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 (30)</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1 (17)</a:t>
              </a:r>
            </a:p>
          </p:txBody>
        </p:sp>
        <p:sp>
          <p:nvSpPr>
            <p:cNvPr id="57" name="TextBox 56">
              <a:extLst>
                <a:ext uri="{FF2B5EF4-FFF2-40B4-BE49-F238E27FC236}">
                  <a16:creationId xmlns:a16="http://schemas.microsoft.com/office/drawing/2014/main" id="{0784DB05-6D79-8AB4-A1EC-2B9FCBE29095}"/>
                </a:ext>
              </a:extLst>
            </p:cNvPr>
            <p:cNvSpPr txBox="1"/>
            <p:nvPr/>
          </p:nvSpPr>
          <p:spPr bwMode="auto">
            <a:xfrm>
              <a:off x="521393" y="5076461"/>
              <a:ext cx="72513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015873"/>
                  </a:solidFill>
                  <a:latin typeface="Calibri" panose="020F0502020204030204" pitchFamily="34" charset="0"/>
                </a:rPr>
                <a:t>0 HRCA</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 HRCA</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2+ HRCA</a:t>
              </a:r>
            </a:p>
          </p:txBody>
        </p:sp>
        <p:sp>
          <p:nvSpPr>
            <p:cNvPr id="59" name="TextBox 58">
              <a:extLst>
                <a:ext uri="{FF2B5EF4-FFF2-40B4-BE49-F238E27FC236}">
                  <a16:creationId xmlns:a16="http://schemas.microsoft.com/office/drawing/2014/main" id="{52524A22-A11B-79D3-E505-4CC1953F04E2}"/>
                </a:ext>
              </a:extLst>
            </p:cNvPr>
            <p:cNvSpPr txBox="1"/>
            <p:nvPr/>
          </p:nvSpPr>
          <p:spPr bwMode="auto">
            <a:xfrm>
              <a:off x="-48148" y="4697802"/>
              <a:ext cx="131715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 n</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(censored)</a:t>
              </a:r>
            </a:p>
          </p:txBody>
        </p:sp>
      </p:grpSp>
      <p:sp>
        <p:nvSpPr>
          <p:cNvPr id="116" name="Freeform 115">
            <a:extLst>
              <a:ext uri="{FF2B5EF4-FFF2-40B4-BE49-F238E27FC236}">
                <a16:creationId xmlns:a16="http://schemas.microsoft.com/office/drawing/2014/main" id="{3EDF4E81-AC53-D60D-34FA-2B49E9A0E9A6}"/>
              </a:ext>
            </a:extLst>
          </p:cNvPr>
          <p:cNvSpPr/>
          <p:nvPr/>
        </p:nvSpPr>
        <p:spPr>
          <a:xfrm>
            <a:off x="1664634" y="2391835"/>
            <a:ext cx="3935001" cy="849608"/>
          </a:xfrm>
          <a:custGeom>
            <a:avLst/>
            <a:gdLst>
              <a:gd name="connsiteX0" fmla="*/ 0 w 2692717"/>
              <a:gd name="connsiteY0" fmla="*/ 0 h 569768"/>
              <a:gd name="connsiteX1" fmla="*/ 493915 w 2692717"/>
              <a:gd name="connsiteY1" fmla="*/ 0 h 569768"/>
              <a:gd name="connsiteX2" fmla="*/ 493915 w 2692717"/>
              <a:gd name="connsiteY2" fmla="*/ 24592 h 569768"/>
              <a:gd name="connsiteX3" fmla="*/ 511752 w 2692717"/>
              <a:gd name="connsiteY3" fmla="*/ 24592 h 569768"/>
              <a:gd name="connsiteX4" fmla="*/ 511752 w 2692717"/>
              <a:gd name="connsiteY4" fmla="*/ 49097 h 569768"/>
              <a:gd name="connsiteX5" fmla="*/ 672638 w 2692717"/>
              <a:gd name="connsiteY5" fmla="*/ 49097 h 569768"/>
              <a:gd name="connsiteX6" fmla="*/ 672638 w 2692717"/>
              <a:gd name="connsiteY6" fmla="*/ 78192 h 569768"/>
              <a:gd name="connsiteX7" fmla="*/ 746414 w 2692717"/>
              <a:gd name="connsiteY7" fmla="*/ 78192 h 569768"/>
              <a:gd name="connsiteX8" fmla="*/ 746414 w 2692717"/>
              <a:gd name="connsiteY8" fmla="*/ 105035 h 569768"/>
              <a:gd name="connsiteX9" fmla="*/ 766503 w 2692717"/>
              <a:gd name="connsiteY9" fmla="*/ 105035 h 569768"/>
              <a:gd name="connsiteX10" fmla="*/ 766503 w 2692717"/>
              <a:gd name="connsiteY10" fmla="*/ 140710 h 569768"/>
              <a:gd name="connsiteX11" fmla="*/ 978824 w 2692717"/>
              <a:gd name="connsiteY11" fmla="*/ 140710 h 569768"/>
              <a:gd name="connsiteX12" fmla="*/ 978824 w 2692717"/>
              <a:gd name="connsiteY12" fmla="*/ 165302 h 569768"/>
              <a:gd name="connsiteX13" fmla="*/ 1003416 w 2692717"/>
              <a:gd name="connsiteY13" fmla="*/ 165302 h 569768"/>
              <a:gd name="connsiteX14" fmla="*/ 1003416 w 2692717"/>
              <a:gd name="connsiteY14" fmla="*/ 196648 h 569768"/>
              <a:gd name="connsiteX15" fmla="*/ 1705062 w 2692717"/>
              <a:gd name="connsiteY15" fmla="*/ 196648 h 569768"/>
              <a:gd name="connsiteX16" fmla="*/ 1705062 w 2692717"/>
              <a:gd name="connsiteY16" fmla="*/ 227907 h 569768"/>
              <a:gd name="connsiteX17" fmla="*/ 1731818 w 2692717"/>
              <a:gd name="connsiteY17" fmla="*/ 227907 h 569768"/>
              <a:gd name="connsiteX18" fmla="*/ 1731818 w 2692717"/>
              <a:gd name="connsiteY18" fmla="*/ 254750 h 569768"/>
              <a:gd name="connsiteX19" fmla="*/ 1823432 w 2692717"/>
              <a:gd name="connsiteY19" fmla="*/ 254750 h 569768"/>
              <a:gd name="connsiteX20" fmla="*/ 1823432 w 2692717"/>
              <a:gd name="connsiteY20" fmla="*/ 283758 h 569768"/>
              <a:gd name="connsiteX21" fmla="*/ 2013412 w 2692717"/>
              <a:gd name="connsiteY21" fmla="*/ 283758 h 569768"/>
              <a:gd name="connsiteX22" fmla="*/ 2013412 w 2692717"/>
              <a:gd name="connsiteY22" fmla="*/ 315018 h 569768"/>
              <a:gd name="connsiteX23" fmla="*/ 2038004 w 2692717"/>
              <a:gd name="connsiteY23" fmla="*/ 315018 h 569768"/>
              <a:gd name="connsiteX24" fmla="*/ 2038004 w 2692717"/>
              <a:gd name="connsiteY24" fmla="*/ 346364 h 569768"/>
              <a:gd name="connsiteX25" fmla="*/ 2109528 w 2692717"/>
              <a:gd name="connsiteY25" fmla="*/ 346364 h 569768"/>
              <a:gd name="connsiteX26" fmla="*/ 2109528 w 2692717"/>
              <a:gd name="connsiteY26" fmla="*/ 375372 h 569768"/>
              <a:gd name="connsiteX27" fmla="*/ 2131869 w 2692717"/>
              <a:gd name="connsiteY27" fmla="*/ 375372 h 569768"/>
              <a:gd name="connsiteX28" fmla="*/ 2131869 w 2692717"/>
              <a:gd name="connsiteY28" fmla="*/ 408882 h 569768"/>
              <a:gd name="connsiteX29" fmla="*/ 2429048 w 2692717"/>
              <a:gd name="connsiteY29" fmla="*/ 408882 h 569768"/>
              <a:gd name="connsiteX30" fmla="*/ 2429048 w 2692717"/>
              <a:gd name="connsiteY30" fmla="*/ 478155 h 569768"/>
              <a:gd name="connsiteX31" fmla="*/ 2464810 w 2692717"/>
              <a:gd name="connsiteY31" fmla="*/ 478155 h 569768"/>
              <a:gd name="connsiteX32" fmla="*/ 2464810 w 2692717"/>
              <a:gd name="connsiteY32" fmla="*/ 569768 h 569768"/>
              <a:gd name="connsiteX33" fmla="*/ 2692718 w 2692717"/>
              <a:gd name="connsiteY33" fmla="*/ 569768 h 56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92717" h="569768">
                <a:moveTo>
                  <a:pt x="0" y="0"/>
                </a:moveTo>
                <a:lnTo>
                  <a:pt x="493915" y="0"/>
                </a:lnTo>
                <a:lnTo>
                  <a:pt x="493915" y="24592"/>
                </a:lnTo>
                <a:lnTo>
                  <a:pt x="511752" y="24592"/>
                </a:lnTo>
                <a:lnTo>
                  <a:pt x="511752" y="49097"/>
                </a:lnTo>
                <a:lnTo>
                  <a:pt x="672638" y="49097"/>
                </a:lnTo>
                <a:lnTo>
                  <a:pt x="672638" y="78192"/>
                </a:lnTo>
                <a:lnTo>
                  <a:pt x="746414" y="78192"/>
                </a:lnTo>
                <a:lnTo>
                  <a:pt x="746414" y="105035"/>
                </a:lnTo>
                <a:lnTo>
                  <a:pt x="766503" y="105035"/>
                </a:lnTo>
                <a:lnTo>
                  <a:pt x="766503" y="140710"/>
                </a:lnTo>
                <a:lnTo>
                  <a:pt x="978824" y="140710"/>
                </a:lnTo>
                <a:lnTo>
                  <a:pt x="978824" y="165302"/>
                </a:lnTo>
                <a:lnTo>
                  <a:pt x="1003416" y="165302"/>
                </a:lnTo>
                <a:lnTo>
                  <a:pt x="1003416" y="196648"/>
                </a:lnTo>
                <a:lnTo>
                  <a:pt x="1705062" y="196648"/>
                </a:lnTo>
                <a:lnTo>
                  <a:pt x="1705062" y="227907"/>
                </a:lnTo>
                <a:lnTo>
                  <a:pt x="1731818" y="227907"/>
                </a:lnTo>
                <a:lnTo>
                  <a:pt x="1731818" y="254750"/>
                </a:lnTo>
                <a:lnTo>
                  <a:pt x="1823432" y="254750"/>
                </a:lnTo>
                <a:lnTo>
                  <a:pt x="1823432" y="283758"/>
                </a:lnTo>
                <a:lnTo>
                  <a:pt x="2013412" y="283758"/>
                </a:lnTo>
                <a:lnTo>
                  <a:pt x="2013412" y="315018"/>
                </a:lnTo>
                <a:lnTo>
                  <a:pt x="2038004" y="315018"/>
                </a:lnTo>
                <a:lnTo>
                  <a:pt x="2038004" y="346364"/>
                </a:lnTo>
                <a:lnTo>
                  <a:pt x="2109528" y="346364"/>
                </a:lnTo>
                <a:lnTo>
                  <a:pt x="2109528" y="375372"/>
                </a:lnTo>
                <a:lnTo>
                  <a:pt x="2131869" y="375372"/>
                </a:lnTo>
                <a:lnTo>
                  <a:pt x="2131869" y="408882"/>
                </a:lnTo>
                <a:lnTo>
                  <a:pt x="2429048" y="408882"/>
                </a:lnTo>
                <a:lnTo>
                  <a:pt x="2429048" y="478155"/>
                </a:lnTo>
                <a:lnTo>
                  <a:pt x="2464810" y="478155"/>
                </a:lnTo>
                <a:lnTo>
                  <a:pt x="2464810" y="569768"/>
                </a:lnTo>
                <a:lnTo>
                  <a:pt x="2692718" y="569768"/>
                </a:lnTo>
              </a:path>
            </a:pathLst>
          </a:custGeom>
          <a:noFill/>
          <a:ln w="28575" cap="flat">
            <a:solidFill>
              <a:srgbClr val="E1471D"/>
            </a:solidFill>
            <a:prstDash val="solid"/>
            <a:miter/>
          </a:ln>
        </p:spPr>
        <p:txBody>
          <a:bodyPr rtlCol="0" anchor="ctr"/>
          <a:lstStyle/>
          <a:p>
            <a:endParaRPr lang="en-US" dirty="0"/>
          </a:p>
        </p:txBody>
      </p:sp>
      <p:sp>
        <p:nvSpPr>
          <p:cNvPr id="121" name="Freeform 120">
            <a:extLst>
              <a:ext uri="{FF2B5EF4-FFF2-40B4-BE49-F238E27FC236}">
                <a16:creationId xmlns:a16="http://schemas.microsoft.com/office/drawing/2014/main" id="{A47FD4D3-E01C-5BF6-D408-020D9ECDB5B4}"/>
              </a:ext>
            </a:extLst>
          </p:cNvPr>
          <p:cNvSpPr/>
          <p:nvPr/>
        </p:nvSpPr>
        <p:spPr>
          <a:xfrm>
            <a:off x="1660725" y="2357142"/>
            <a:ext cx="3942097" cy="442744"/>
          </a:xfrm>
          <a:custGeom>
            <a:avLst/>
            <a:gdLst>
              <a:gd name="connsiteX0" fmla="*/ 0 w 2690466"/>
              <a:gd name="connsiteY0" fmla="*/ 0 h 299431"/>
              <a:gd name="connsiteX1" fmla="*/ 471488 w 2690466"/>
              <a:gd name="connsiteY1" fmla="*/ 0 h 299431"/>
              <a:gd name="connsiteX2" fmla="*/ 471488 w 2690466"/>
              <a:gd name="connsiteY2" fmla="*/ 20089 h 299431"/>
              <a:gd name="connsiteX3" fmla="*/ 862619 w 2690466"/>
              <a:gd name="connsiteY3" fmla="*/ 20089 h 299431"/>
              <a:gd name="connsiteX4" fmla="*/ 862619 w 2690466"/>
              <a:gd name="connsiteY4" fmla="*/ 51435 h 299431"/>
              <a:gd name="connsiteX5" fmla="*/ 989907 w 2690466"/>
              <a:gd name="connsiteY5" fmla="*/ 51435 h 299431"/>
              <a:gd name="connsiteX6" fmla="*/ 989907 w 2690466"/>
              <a:gd name="connsiteY6" fmla="*/ 78192 h 299431"/>
              <a:gd name="connsiteX7" fmla="*/ 1287174 w 2690466"/>
              <a:gd name="connsiteY7" fmla="*/ 78192 h 299431"/>
              <a:gd name="connsiteX8" fmla="*/ 1287174 w 2690466"/>
              <a:gd name="connsiteY8" fmla="*/ 105035 h 299431"/>
              <a:gd name="connsiteX9" fmla="*/ 1421217 w 2690466"/>
              <a:gd name="connsiteY9" fmla="*/ 105035 h 299431"/>
              <a:gd name="connsiteX10" fmla="*/ 1421217 w 2690466"/>
              <a:gd name="connsiteY10" fmla="*/ 149716 h 299431"/>
              <a:gd name="connsiteX11" fmla="*/ 1494992 w 2690466"/>
              <a:gd name="connsiteY11" fmla="*/ 149716 h 299431"/>
              <a:gd name="connsiteX12" fmla="*/ 1494992 w 2690466"/>
              <a:gd name="connsiteY12" fmla="*/ 174308 h 299431"/>
              <a:gd name="connsiteX13" fmla="*/ 1622367 w 2690466"/>
              <a:gd name="connsiteY13" fmla="*/ 174308 h 299431"/>
              <a:gd name="connsiteX14" fmla="*/ 1622367 w 2690466"/>
              <a:gd name="connsiteY14" fmla="*/ 207818 h 299431"/>
              <a:gd name="connsiteX15" fmla="*/ 1640205 w 2690466"/>
              <a:gd name="connsiteY15" fmla="*/ 207818 h 299431"/>
              <a:gd name="connsiteX16" fmla="*/ 1640205 w 2690466"/>
              <a:gd name="connsiteY16" fmla="*/ 234661 h 299431"/>
              <a:gd name="connsiteX17" fmla="*/ 2328516 w 2690466"/>
              <a:gd name="connsiteY17" fmla="*/ 234661 h 299431"/>
              <a:gd name="connsiteX18" fmla="*/ 2328516 w 2690466"/>
              <a:gd name="connsiteY18" fmla="*/ 299431 h 299431"/>
              <a:gd name="connsiteX19" fmla="*/ 2690466 w 2690466"/>
              <a:gd name="connsiteY19" fmla="*/ 299431 h 299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90466" h="299431">
                <a:moveTo>
                  <a:pt x="0" y="0"/>
                </a:moveTo>
                <a:lnTo>
                  <a:pt x="471488" y="0"/>
                </a:lnTo>
                <a:lnTo>
                  <a:pt x="471488" y="20089"/>
                </a:lnTo>
                <a:lnTo>
                  <a:pt x="862619" y="20089"/>
                </a:lnTo>
                <a:lnTo>
                  <a:pt x="862619" y="51435"/>
                </a:lnTo>
                <a:lnTo>
                  <a:pt x="989907" y="51435"/>
                </a:lnTo>
                <a:lnTo>
                  <a:pt x="989907" y="78192"/>
                </a:lnTo>
                <a:lnTo>
                  <a:pt x="1287174" y="78192"/>
                </a:lnTo>
                <a:lnTo>
                  <a:pt x="1287174" y="105035"/>
                </a:lnTo>
                <a:lnTo>
                  <a:pt x="1421217" y="105035"/>
                </a:lnTo>
                <a:lnTo>
                  <a:pt x="1421217" y="149716"/>
                </a:lnTo>
                <a:lnTo>
                  <a:pt x="1494992" y="149716"/>
                </a:lnTo>
                <a:lnTo>
                  <a:pt x="1494992" y="174308"/>
                </a:lnTo>
                <a:lnTo>
                  <a:pt x="1622367" y="174308"/>
                </a:lnTo>
                <a:lnTo>
                  <a:pt x="1622367" y="207818"/>
                </a:lnTo>
                <a:lnTo>
                  <a:pt x="1640205" y="207818"/>
                </a:lnTo>
                <a:lnTo>
                  <a:pt x="1640205" y="234661"/>
                </a:lnTo>
                <a:lnTo>
                  <a:pt x="2328516" y="234661"/>
                </a:lnTo>
                <a:lnTo>
                  <a:pt x="2328516" y="299431"/>
                </a:lnTo>
                <a:lnTo>
                  <a:pt x="2690466" y="299431"/>
                </a:lnTo>
              </a:path>
            </a:pathLst>
          </a:custGeom>
          <a:noFill/>
          <a:ln w="28575" cap="flat">
            <a:solidFill>
              <a:srgbClr val="015873"/>
            </a:solidFill>
            <a:prstDash val="solid"/>
            <a:miter/>
          </a:ln>
        </p:spPr>
        <p:txBody>
          <a:bodyPr rtlCol="0" anchor="ctr"/>
          <a:lstStyle/>
          <a:p>
            <a:endParaRPr lang="en-US" dirty="0"/>
          </a:p>
        </p:txBody>
      </p:sp>
      <p:grpSp>
        <p:nvGrpSpPr>
          <p:cNvPr id="142" name="Group 141">
            <a:extLst>
              <a:ext uri="{FF2B5EF4-FFF2-40B4-BE49-F238E27FC236}">
                <a16:creationId xmlns:a16="http://schemas.microsoft.com/office/drawing/2014/main" id="{FEDCAF98-774B-806D-046A-B50A16E80315}"/>
              </a:ext>
            </a:extLst>
          </p:cNvPr>
          <p:cNvGrpSpPr/>
          <p:nvPr/>
        </p:nvGrpSpPr>
        <p:grpSpPr>
          <a:xfrm>
            <a:off x="5677646" y="1506415"/>
            <a:ext cx="5747746" cy="4000590"/>
            <a:chOff x="5677646" y="1506415"/>
            <a:chExt cx="5747746" cy="4000590"/>
          </a:xfrm>
        </p:grpSpPr>
        <p:sp>
          <p:nvSpPr>
            <p:cNvPr id="36" name="TextBox 35">
              <a:extLst>
                <a:ext uri="{FF2B5EF4-FFF2-40B4-BE49-F238E27FC236}">
                  <a16:creationId xmlns:a16="http://schemas.microsoft.com/office/drawing/2014/main" id="{664D8756-7B3F-AB93-C5BA-6B781BCF5C70}"/>
                </a:ext>
              </a:extLst>
            </p:cNvPr>
            <p:cNvSpPr txBox="1"/>
            <p:nvPr/>
          </p:nvSpPr>
          <p:spPr bwMode="auto">
            <a:xfrm>
              <a:off x="7591903" y="1506415"/>
              <a:ext cx="312051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by Cytogenetic Risk in the KRd12 Group </a:t>
              </a:r>
            </a:p>
          </p:txBody>
        </p:sp>
        <p:sp>
          <p:nvSpPr>
            <p:cNvPr id="61" name="Freeform 60">
              <a:extLst>
                <a:ext uri="{FF2B5EF4-FFF2-40B4-BE49-F238E27FC236}">
                  <a16:creationId xmlns:a16="http://schemas.microsoft.com/office/drawing/2014/main" id="{308D007D-0F40-FEEE-DFED-D152052A2580}"/>
                </a:ext>
              </a:extLst>
            </p:cNvPr>
            <p:cNvSpPr/>
            <p:nvPr/>
          </p:nvSpPr>
          <p:spPr bwMode="auto">
            <a:xfrm>
              <a:off x="7169514" y="2276149"/>
              <a:ext cx="4040372" cy="2046768"/>
            </a:xfrm>
            <a:custGeom>
              <a:avLst/>
              <a:gdLst>
                <a:gd name="connsiteX0" fmla="*/ 0 w 4040372"/>
                <a:gd name="connsiteY0" fmla="*/ 0 h 2046768"/>
                <a:gd name="connsiteX1" fmla="*/ 0 w 4040372"/>
                <a:gd name="connsiteY1" fmla="*/ 2046768 h 2046768"/>
                <a:gd name="connsiteX2" fmla="*/ 4040372 w 4040372"/>
                <a:gd name="connsiteY2" fmla="*/ 2046768 h 2046768"/>
              </a:gdLst>
              <a:ahLst/>
              <a:cxnLst>
                <a:cxn ang="0">
                  <a:pos x="connsiteX0" y="connsiteY0"/>
                </a:cxn>
                <a:cxn ang="0">
                  <a:pos x="connsiteX1" y="connsiteY1"/>
                </a:cxn>
                <a:cxn ang="0">
                  <a:pos x="connsiteX2" y="connsiteY2"/>
                </a:cxn>
              </a:cxnLst>
              <a:rect l="l" t="t" r="r" b="b"/>
              <a:pathLst>
                <a:path w="4040372" h="2046768">
                  <a:moveTo>
                    <a:pt x="0" y="0"/>
                  </a:moveTo>
                  <a:lnTo>
                    <a:pt x="0" y="2046768"/>
                  </a:lnTo>
                  <a:lnTo>
                    <a:pt x="4040372" y="2046768"/>
                  </a:lnTo>
                </a:path>
              </a:pathLst>
            </a:custGeom>
            <a:noFill/>
            <a:ln w="28575">
              <a:solidFill>
                <a:schemeClr val="bg1"/>
              </a:solidFill>
              <a:miter lim="800000"/>
              <a:headEnd/>
              <a:tailEnd/>
            </a:ln>
          </p:spPr>
          <p:txBody>
            <a:bodyPr rtlCol="0" anchor="ctr"/>
            <a:lstStyle/>
            <a:p>
              <a:pPr algn="ctr"/>
              <a:endParaRPr lang="en-US" dirty="0"/>
            </a:p>
          </p:txBody>
        </p:sp>
        <p:sp>
          <p:nvSpPr>
            <p:cNvPr id="62" name="TextBox 61">
              <a:extLst>
                <a:ext uri="{FF2B5EF4-FFF2-40B4-BE49-F238E27FC236}">
                  <a16:creationId xmlns:a16="http://schemas.microsoft.com/office/drawing/2014/main" id="{39BC35EF-EE80-4063-D9FB-D6DDE0920944}"/>
                </a:ext>
              </a:extLst>
            </p:cNvPr>
            <p:cNvSpPr txBox="1"/>
            <p:nvPr/>
          </p:nvSpPr>
          <p:spPr bwMode="auto">
            <a:xfrm>
              <a:off x="7169514" y="3685844"/>
              <a:ext cx="380084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 HRCA vs 0 HRCA: HR 1.1; 95% CI 0.60-2.14;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 .70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 HRCA vs 0 HRCA: HR 2.70; 95% CI 1.33-4.53;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 .0040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 HRCA vs 1 HRCA: HR 2.16; 95% CI 1.22-3.83;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 .0082</a:t>
              </a:r>
            </a:p>
          </p:txBody>
        </p:sp>
        <p:grpSp>
          <p:nvGrpSpPr>
            <p:cNvPr id="63" name="Group 62">
              <a:extLst>
                <a:ext uri="{FF2B5EF4-FFF2-40B4-BE49-F238E27FC236}">
                  <a16:creationId xmlns:a16="http://schemas.microsoft.com/office/drawing/2014/main" id="{FA5EC3A1-C73C-FB30-5CE7-C2A24C41DC97}"/>
                </a:ext>
              </a:extLst>
            </p:cNvPr>
            <p:cNvGrpSpPr/>
            <p:nvPr/>
          </p:nvGrpSpPr>
          <p:grpSpPr>
            <a:xfrm>
              <a:off x="7318369" y="3081889"/>
              <a:ext cx="943106" cy="646331"/>
              <a:chOff x="2275365" y="3373997"/>
              <a:chExt cx="943106" cy="646331"/>
            </a:xfrm>
          </p:grpSpPr>
          <p:sp>
            <p:nvSpPr>
              <p:cNvPr id="64" name="TextBox 63">
                <a:extLst>
                  <a:ext uri="{FF2B5EF4-FFF2-40B4-BE49-F238E27FC236}">
                    <a16:creationId xmlns:a16="http://schemas.microsoft.com/office/drawing/2014/main" id="{1012E5CA-FD4B-22B3-DCE9-D1685DE058A9}"/>
                  </a:ext>
                </a:extLst>
              </p:cNvPr>
              <p:cNvSpPr txBox="1"/>
              <p:nvPr/>
            </p:nvSpPr>
            <p:spPr bwMode="auto">
              <a:xfrm>
                <a:off x="2493336" y="3373997"/>
                <a:ext cx="72513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 HRCA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 HRCA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 HRCA</a:t>
                </a:r>
              </a:p>
            </p:txBody>
          </p:sp>
          <p:cxnSp>
            <p:nvCxnSpPr>
              <p:cNvPr id="65" name="Straight Connector 64">
                <a:extLst>
                  <a:ext uri="{FF2B5EF4-FFF2-40B4-BE49-F238E27FC236}">
                    <a16:creationId xmlns:a16="http://schemas.microsoft.com/office/drawing/2014/main" id="{33A5A3FA-2A59-43C6-F7AB-641109B45952}"/>
                  </a:ext>
                </a:extLst>
              </p:cNvPr>
              <p:cNvCxnSpPr>
                <a:cxnSpLocks/>
              </p:cNvCxnSpPr>
              <p:nvPr/>
            </p:nvCxnSpPr>
            <p:spPr bwMode="auto">
              <a:xfrm>
                <a:off x="2275365" y="3503700"/>
                <a:ext cx="228600" cy="0"/>
              </a:xfrm>
              <a:prstGeom prst="line">
                <a:avLst/>
              </a:prstGeom>
              <a:noFill/>
              <a:ln w="28575" cap="flat" cmpd="sng" algn="ctr">
                <a:solidFill>
                  <a:srgbClr val="015873"/>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F815A39B-F122-76AC-A027-2896A6EA551C}"/>
                  </a:ext>
                </a:extLst>
              </p:cNvPr>
              <p:cNvCxnSpPr>
                <a:cxnSpLocks/>
              </p:cNvCxnSpPr>
              <p:nvPr/>
            </p:nvCxnSpPr>
            <p:spPr bwMode="auto">
              <a:xfrm>
                <a:off x="2275365" y="3687998"/>
                <a:ext cx="228600" cy="0"/>
              </a:xfrm>
              <a:prstGeom prst="line">
                <a:avLst/>
              </a:prstGeom>
              <a:noFill/>
              <a:ln w="28575" cap="flat" cmpd="sng" algn="ctr">
                <a:solidFill>
                  <a:srgbClr val="E1471D"/>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78032EC2-2591-3952-477D-70E1E26CEAD3}"/>
                  </a:ext>
                </a:extLst>
              </p:cNvPr>
              <p:cNvCxnSpPr>
                <a:cxnSpLocks/>
              </p:cNvCxnSpPr>
              <p:nvPr/>
            </p:nvCxnSpPr>
            <p:spPr bwMode="auto">
              <a:xfrm>
                <a:off x="2275365" y="3872296"/>
                <a:ext cx="228600" cy="0"/>
              </a:xfrm>
              <a:prstGeom prst="line">
                <a:avLst/>
              </a:prstGeom>
              <a:noFill/>
              <a:ln w="28575" cap="flat" cmpd="sng" algn="ctr">
                <a:solidFill>
                  <a:srgbClr val="00823B"/>
                </a:solidFill>
                <a:prstDash val="solid"/>
                <a:round/>
                <a:headEnd type="none" w="med" len="med"/>
                <a:tailEnd type="none" w="med" len="med"/>
              </a:ln>
              <a:effectLst/>
            </p:spPr>
          </p:cxnSp>
        </p:grpSp>
        <p:sp>
          <p:nvSpPr>
            <p:cNvPr id="68" name="TextBox 67">
              <a:extLst>
                <a:ext uri="{FF2B5EF4-FFF2-40B4-BE49-F238E27FC236}">
                  <a16:creationId xmlns:a16="http://schemas.microsoft.com/office/drawing/2014/main" id="{E09B833D-DB1A-D7FF-5C68-2966D8971D05}"/>
                </a:ext>
              </a:extLst>
            </p:cNvPr>
            <p:cNvSpPr txBox="1"/>
            <p:nvPr/>
          </p:nvSpPr>
          <p:spPr bwMode="auto">
            <a:xfrm rot="16200000">
              <a:off x="6389065" y="3171665"/>
              <a:ext cx="6506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PFS (%)</a:t>
              </a:r>
            </a:p>
          </p:txBody>
        </p:sp>
        <p:grpSp>
          <p:nvGrpSpPr>
            <p:cNvPr id="69" name="Group 68">
              <a:extLst>
                <a:ext uri="{FF2B5EF4-FFF2-40B4-BE49-F238E27FC236}">
                  <a16:creationId xmlns:a16="http://schemas.microsoft.com/office/drawing/2014/main" id="{49ECED66-4F33-C6BC-0C1D-C0B60138308B}"/>
                </a:ext>
              </a:extLst>
            </p:cNvPr>
            <p:cNvGrpSpPr/>
            <p:nvPr/>
          </p:nvGrpSpPr>
          <p:grpSpPr>
            <a:xfrm>
              <a:off x="7103942" y="2345261"/>
              <a:ext cx="79907" cy="1977656"/>
              <a:chOff x="1311348" y="2801679"/>
              <a:chExt cx="79907" cy="1977656"/>
            </a:xfrm>
          </p:grpSpPr>
          <p:cxnSp>
            <p:nvCxnSpPr>
              <p:cNvPr id="70" name="Straight Connector 69">
                <a:extLst>
                  <a:ext uri="{FF2B5EF4-FFF2-40B4-BE49-F238E27FC236}">
                    <a16:creationId xmlns:a16="http://schemas.microsoft.com/office/drawing/2014/main" id="{134A4ABB-57E7-5765-6317-740145962191}"/>
                  </a:ext>
                </a:extLst>
              </p:cNvPr>
              <p:cNvCxnSpPr>
                <a:cxnSpLocks/>
              </p:cNvCxnSpPr>
              <p:nvPr/>
            </p:nvCxnSpPr>
            <p:spPr bwMode="auto">
              <a:xfrm>
                <a:off x="1311348" y="280167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008A31BA-B464-268C-0EBF-B2E725A6A32F}"/>
                  </a:ext>
                </a:extLst>
              </p:cNvPr>
              <p:cNvCxnSpPr>
                <a:cxnSpLocks/>
              </p:cNvCxnSpPr>
              <p:nvPr/>
            </p:nvCxnSpPr>
            <p:spPr bwMode="auto">
              <a:xfrm>
                <a:off x="1311348" y="3296093"/>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705CE0D8-5750-F2BF-6B8B-927B346801FA}"/>
                  </a:ext>
                </a:extLst>
              </p:cNvPr>
              <p:cNvCxnSpPr>
                <a:cxnSpLocks/>
              </p:cNvCxnSpPr>
              <p:nvPr/>
            </p:nvCxnSpPr>
            <p:spPr bwMode="auto">
              <a:xfrm>
                <a:off x="1311348" y="3790507"/>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757D78E2-0296-48D8-3C46-83117B71698A}"/>
                  </a:ext>
                </a:extLst>
              </p:cNvPr>
              <p:cNvCxnSpPr>
                <a:cxnSpLocks/>
              </p:cNvCxnSpPr>
              <p:nvPr/>
            </p:nvCxnSpPr>
            <p:spPr bwMode="auto">
              <a:xfrm>
                <a:off x="1311348" y="4284921"/>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0AD4E37C-A630-25C7-5730-8B0E33D1EBA4}"/>
                  </a:ext>
                </a:extLst>
              </p:cNvPr>
              <p:cNvCxnSpPr>
                <a:cxnSpLocks/>
              </p:cNvCxnSpPr>
              <p:nvPr/>
            </p:nvCxnSpPr>
            <p:spPr bwMode="auto">
              <a:xfrm>
                <a:off x="1311348" y="4779335"/>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2A5EB29F-8694-CC17-5E9E-E87470FB0304}"/>
                </a:ext>
              </a:extLst>
            </p:cNvPr>
            <p:cNvGrpSpPr/>
            <p:nvPr/>
          </p:nvGrpSpPr>
          <p:grpSpPr>
            <a:xfrm>
              <a:off x="7170075" y="4319187"/>
              <a:ext cx="3980123" cy="79907"/>
              <a:chOff x="1446589" y="4775605"/>
              <a:chExt cx="3980123" cy="79907"/>
            </a:xfrm>
          </p:grpSpPr>
          <p:cxnSp>
            <p:nvCxnSpPr>
              <p:cNvPr id="76" name="Straight Connector 75">
                <a:extLst>
                  <a:ext uri="{FF2B5EF4-FFF2-40B4-BE49-F238E27FC236}">
                    <a16:creationId xmlns:a16="http://schemas.microsoft.com/office/drawing/2014/main" id="{4B7A158F-1552-E7A7-E779-B3A337FECE6C}"/>
                  </a:ext>
                </a:extLst>
              </p:cNvPr>
              <p:cNvCxnSpPr>
                <a:cxnSpLocks/>
              </p:cNvCxnSpPr>
              <p:nvPr/>
            </p:nvCxnSpPr>
            <p:spPr bwMode="auto">
              <a:xfrm rot="5400000">
                <a:off x="4060051"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1270270C-9911-97C3-145F-7C7F620D33A1}"/>
                  </a:ext>
                </a:extLst>
              </p:cNvPr>
              <p:cNvCxnSpPr>
                <a:cxnSpLocks/>
              </p:cNvCxnSpPr>
              <p:nvPr/>
            </p:nvCxnSpPr>
            <p:spPr bwMode="auto">
              <a:xfrm rot="5400000">
                <a:off x="3396697"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5453474F-A829-7463-8C18-CD48A3DEA21A}"/>
                  </a:ext>
                </a:extLst>
              </p:cNvPr>
              <p:cNvCxnSpPr>
                <a:cxnSpLocks/>
              </p:cNvCxnSpPr>
              <p:nvPr/>
            </p:nvCxnSpPr>
            <p:spPr bwMode="auto">
              <a:xfrm rot="5400000">
                <a:off x="2733343"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1058CAED-2E80-E195-EA66-54EF95CFE490}"/>
                  </a:ext>
                </a:extLst>
              </p:cNvPr>
              <p:cNvCxnSpPr>
                <a:cxnSpLocks/>
              </p:cNvCxnSpPr>
              <p:nvPr/>
            </p:nvCxnSpPr>
            <p:spPr bwMode="auto">
              <a:xfrm rot="5400000">
                <a:off x="2069989"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2934BAE8-307C-2DEC-A7FD-AFABDC0FF56C}"/>
                  </a:ext>
                </a:extLst>
              </p:cNvPr>
              <p:cNvCxnSpPr>
                <a:cxnSpLocks/>
              </p:cNvCxnSpPr>
              <p:nvPr/>
            </p:nvCxnSpPr>
            <p:spPr bwMode="auto">
              <a:xfrm rot="5400000">
                <a:off x="1406635"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6764A9C9-8A74-2575-CD24-F4749116D7FB}"/>
                  </a:ext>
                </a:extLst>
              </p:cNvPr>
              <p:cNvCxnSpPr>
                <a:cxnSpLocks/>
              </p:cNvCxnSpPr>
              <p:nvPr/>
            </p:nvCxnSpPr>
            <p:spPr bwMode="auto">
              <a:xfrm rot="5400000">
                <a:off x="5386758" y="4815559"/>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211E6EB5-7BD3-6BB3-6F5B-461FCD522B58}"/>
                  </a:ext>
                </a:extLst>
              </p:cNvPr>
              <p:cNvCxnSpPr>
                <a:cxnSpLocks/>
              </p:cNvCxnSpPr>
              <p:nvPr/>
            </p:nvCxnSpPr>
            <p:spPr bwMode="auto">
              <a:xfrm rot="5400000">
                <a:off x="4723405" y="4815559"/>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83" name="Group 82">
              <a:extLst>
                <a:ext uri="{FF2B5EF4-FFF2-40B4-BE49-F238E27FC236}">
                  <a16:creationId xmlns:a16="http://schemas.microsoft.com/office/drawing/2014/main" id="{0C1CC150-85D1-9E58-12D9-10F79FFDCD87}"/>
                </a:ext>
              </a:extLst>
            </p:cNvPr>
            <p:cNvGrpSpPr/>
            <p:nvPr/>
          </p:nvGrpSpPr>
          <p:grpSpPr>
            <a:xfrm>
              <a:off x="6756303" y="2204317"/>
              <a:ext cx="420307" cy="2253315"/>
              <a:chOff x="1032817" y="2660735"/>
              <a:chExt cx="420307" cy="2253315"/>
            </a:xfrm>
          </p:grpSpPr>
          <p:sp>
            <p:nvSpPr>
              <p:cNvPr id="84" name="TextBox 83">
                <a:extLst>
                  <a:ext uri="{FF2B5EF4-FFF2-40B4-BE49-F238E27FC236}">
                    <a16:creationId xmlns:a16="http://schemas.microsoft.com/office/drawing/2014/main" id="{3F38A8B1-0B8A-BD2F-4EDC-1E649445BAF1}"/>
                  </a:ext>
                </a:extLst>
              </p:cNvPr>
              <p:cNvSpPr txBox="1"/>
              <p:nvPr/>
            </p:nvSpPr>
            <p:spPr bwMode="auto">
              <a:xfrm>
                <a:off x="1032817" y="2660735"/>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85" name="TextBox 84">
                <a:extLst>
                  <a:ext uri="{FF2B5EF4-FFF2-40B4-BE49-F238E27FC236}">
                    <a16:creationId xmlns:a16="http://schemas.microsoft.com/office/drawing/2014/main" id="{7B49B30C-05C1-6A64-DD7C-8A8DC81B0260}"/>
                  </a:ext>
                </a:extLst>
              </p:cNvPr>
              <p:cNvSpPr txBox="1"/>
              <p:nvPr/>
            </p:nvSpPr>
            <p:spPr bwMode="auto">
              <a:xfrm>
                <a:off x="1111364" y="315481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75</a:t>
                </a:r>
              </a:p>
            </p:txBody>
          </p:sp>
          <p:sp>
            <p:nvSpPr>
              <p:cNvPr id="86" name="TextBox 85">
                <a:extLst>
                  <a:ext uri="{FF2B5EF4-FFF2-40B4-BE49-F238E27FC236}">
                    <a16:creationId xmlns:a16="http://schemas.microsoft.com/office/drawing/2014/main" id="{4C790ABA-3D6C-274A-63CC-D5E4A67C531B}"/>
                  </a:ext>
                </a:extLst>
              </p:cNvPr>
              <p:cNvSpPr txBox="1"/>
              <p:nvPr/>
            </p:nvSpPr>
            <p:spPr bwMode="auto">
              <a:xfrm>
                <a:off x="1111364" y="364889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87" name="TextBox 86">
                <a:extLst>
                  <a:ext uri="{FF2B5EF4-FFF2-40B4-BE49-F238E27FC236}">
                    <a16:creationId xmlns:a16="http://schemas.microsoft.com/office/drawing/2014/main" id="{EC0D3B6A-371F-6C1C-1585-0FDD75D7E4B5}"/>
                  </a:ext>
                </a:extLst>
              </p:cNvPr>
              <p:cNvSpPr txBox="1"/>
              <p:nvPr/>
            </p:nvSpPr>
            <p:spPr bwMode="auto">
              <a:xfrm>
                <a:off x="1111364" y="414297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p>
            </p:txBody>
          </p:sp>
          <p:sp>
            <p:nvSpPr>
              <p:cNvPr id="88" name="TextBox 87">
                <a:extLst>
                  <a:ext uri="{FF2B5EF4-FFF2-40B4-BE49-F238E27FC236}">
                    <a16:creationId xmlns:a16="http://schemas.microsoft.com/office/drawing/2014/main" id="{07E68AEA-35E3-4565-28AB-598675AF91A6}"/>
                  </a:ext>
                </a:extLst>
              </p:cNvPr>
              <p:cNvSpPr txBox="1"/>
              <p:nvPr/>
            </p:nvSpPr>
            <p:spPr bwMode="auto">
              <a:xfrm>
                <a:off x="1189911" y="463705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sp>
          <p:nvSpPr>
            <p:cNvPr id="89" name="TextBox 88">
              <a:extLst>
                <a:ext uri="{FF2B5EF4-FFF2-40B4-BE49-F238E27FC236}">
                  <a16:creationId xmlns:a16="http://schemas.microsoft.com/office/drawing/2014/main" id="{7C368159-A79A-533E-DC35-7AC4B7C02DFF}"/>
                </a:ext>
              </a:extLst>
            </p:cNvPr>
            <p:cNvSpPr txBox="1"/>
            <p:nvPr/>
          </p:nvSpPr>
          <p:spPr bwMode="auto">
            <a:xfrm>
              <a:off x="7041609" y="433949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0" name="TextBox 89">
              <a:extLst>
                <a:ext uri="{FF2B5EF4-FFF2-40B4-BE49-F238E27FC236}">
                  <a16:creationId xmlns:a16="http://schemas.microsoft.com/office/drawing/2014/main" id="{17052D0E-AD0D-005F-06CE-598FC9864F5F}"/>
                </a:ext>
              </a:extLst>
            </p:cNvPr>
            <p:cNvSpPr txBox="1"/>
            <p:nvPr/>
          </p:nvSpPr>
          <p:spPr bwMode="auto">
            <a:xfrm>
              <a:off x="7661627" y="433949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91" name="TextBox 90">
              <a:extLst>
                <a:ext uri="{FF2B5EF4-FFF2-40B4-BE49-F238E27FC236}">
                  <a16:creationId xmlns:a16="http://schemas.microsoft.com/office/drawing/2014/main" id="{B69DCDAC-06F5-5E5B-5B69-2E0CEC7A88BD}"/>
                </a:ext>
              </a:extLst>
            </p:cNvPr>
            <p:cNvSpPr txBox="1"/>
            <p:nvPr/>
          </p:nvSpPr>
          <p:spPr bwMode="auto">
            <a:xfrm>
              <a:off x="8324648" y="433949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92" name="TextBox 91">
              <a:extLst>
                <a:ext uri="{FF2B5EF4-FFF2-40B4-BE49-F238E27FC236}">
                  <a16:creationId xmlns:a16="http://schemas.microsoft.com/office/drawing/2014/main" id="{935E8252-C8D9-78A8-E02A-ED4870307E81}"/>
                </a:ext>
              </a:extLst>
            </p:cNvPr>
            <p:cNvSpPr txBox="1"/>
            <p:nvPr/>
          </p:nvSpPr>
          <p:spPr bwMode="auto">
            <a:xfrm>
              <a:off x="8994571" y="433949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93" name="TextBox 92">
              <a:extLst>
                <a:ext uri="{FF2B5EF4-FFF2-40B4-BE49-F238E27FC236}">
                  <a16:creationId xmlns:a16="http://schemas.microsoft.com/office/drawing/2014/main" id="{4A6B283E-55C7-33C4-0DA5-E6EE68EBF5C6}"/>
                </a:ext>
              </a:extLst>
            </p:cNvPr>
            <p:cNvSpPr txBox="1"/>
            <p:nvPr/>
          </p:nvSpPr>
          <p:spPr bwMode="auto">
            <a:xfrm>
              <a:off x="9652609" y="433949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94" name="TextBox 93">
              <a:extLst>
                <a:ext uri="{FF2B5EF4-FFF2-40B4-BE49-F238E27FC236}">
                  <a16:creationId xmlns:a16="http://schemas.microsoft.com/office/drawing/2014/main" id="{0F5F4075-48B8-7768-1AD4-7A034A2FC9DF}"/>
                </a:ext>
              </a:extLst>
            </p:cNvPr>
            <p:cNvSpPr txBox="1"/>
            <p:nvPr/>
          </p:nvSpPr>
          <p:spPr bwMode="auto">
            <a:xfrm>
              <a:off x="10320946" y="433949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95" name="TextBox 94">
              <a:extLst>
                <a:ext uri="{FF2B5EF4-FFF2-40B4-BE49-F238E27FC236}">
                  <a16:creationId xmlns:a16="http://schemas.microsoft.com/office/drawing/2014/main" id="{34554FA3-F2C0-F51B-1B9E-71FC2522E9B2}"/>
                </a:ext>
              </a:extLst>
            </p:cNvPr>
            <p:cNvSpPr txBox="1"/>
            <p:nvPr/>
          </p:nvSpPr>
          <p:spPr bwMode="auto">
            <a:xfrm>
              <a:off x="10980237" y="433949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grpSp>
          <p:nvGrpSpPr>
            <p:cNvPr id="96" name="Group 95">
              <a:extLst>
                <a:ext uri="{FF2B5EF4-FFF2-40B4-BE49-F238E27FC236}">
                  <a16:creationId xmlns:a16="http://schemas.microsoft.com/office/drawing/2014/main" id="{9B2FD144-00A9-2D3E-9A85-CA2D82CD7168}"/>
                </a:ext>
              </a:extLst>
            </p:cNvPr>
            <p:cNvGrpSpPr/>
            <p:nvPr/>
          </p:nvGrpSpPr>
          <p:grpSpPr>
            <a:xfrm>
              <a:off x="5677646" y="4501161"/>
              <a:ext cx="5747746" cy="1005844"/>
              <a:chOff x="-45840" y="4716948"/>
              <a:chExt cx="5747746" cy="1005844"/>
            </a:xfrm>
          </p:grpSpPr>
          <p:sp>
            <p:nvSpPr>
              <p:cNvPr id="97" name="TextBox 96">
                <a:extLst>
                  <a:ext uri="{FF2B5EF4-FFF2-40B4-BE49-F238E27FC236}">
                    <a16:creationId xmlns:a16="http://schemas.microsoft.com/office/drawing/2014/main" id="{38D46A11-DA28-44CD-41E0-CA87D8EEC10E}"/>
                  </a:ext>
                </a:extLst>
              </p:cNvPr>
              <p:cNvSpPr txBox="1"/>
              <p:nvPr/>
            </p:nvSpPr>
            <p:spPr bwMode="auto">
              <a:xfrm>
                <a:off x="1175457" y="5072908"/>
                <a:ext cx="5485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46 (0)</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51 (0)</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41 (0)</a:t>
                </a:r>
              </a:p>
            </p:txBody>
          </p:sp>
          <p:sp>
            <p:nvSpPr>
              <p:cNvPr id="98" name="TextBox 97">
                <a:extLst>
                  <a:ext uri="{FF2B5EF4-FFF2-40B4-BE49-F238E27FC236}">
                    <a16:creationId xmlns:a16="http://schemas.microsoft.com/office/drawing/2014/main" id="{5750DE93-C2A6-B68D-5638-237128BB13D0}"/>
                  </a:ext>
                </a:extLst>
              </p:cNvPr>
              <p:cNvSpPr txBox="1"/>
              <p:nvPr/>
            </p:nvSpPr>
            <p:spPr bwMode="auto">
              <a:xfrm>
                <a:off x="1834748" y="5072908"/>
                <a:ext cx="5485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42 (0)</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44 (1)</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32 (0)</a:t>
                </a:r>
              </a:p>
            </p:txBody>
          </p:sp>
          <p:sp>
            <p:nvSpPr>
              <p:cNvPr id="99" name="TextBox 98">
                <a:extLst>
                  <a:ext uri="{FF2B5EF4-FFF2-40B4-BE49-F238E27FC236}">
                    <a16:creationId xmlns:a16="http://schemas.microsoft.com/office/drawing/2014/main" id="{08534A13-A5A5-3907-6B91-444AB2EB0645}"/>
                  </a:ext>
                </a:extLst>
              </p:cNvPr>
              <p:cNvSpPr txBox="1"/>
              <p:nvPr/>
            </p:nvSpPr>
            <p:spPr bwMode="auto">
              <a:xfrm>
                <a:off x="2497769" y="5072908"/>
                <a:ext cx="5485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36 (2)</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37 (1)</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25 (0)</a:t>
                </a:r>
              </a:p>
            </p:txBody>
          </p:sp>
          <p:sp>
            <p:nvSpPr>
              <p:cNvPr id="100" name="TextBox 99">
                <a:extLst>
                  <a:ext uri="{FF2B5EF4-FFF2-40B4-BE49-F238E27FC236}">
                    <a16:creationId xmlns:a16="http://schemas.microsoft.com/office/drawing/2014/main" id="{58CBBF2C-6697-4B96-07CF-CE221054991D}"/>
                  </a:ext>
                </a:extLst>
              </p:cNvPr>
              <p:cNvSpPr txBox="1"/>
              <p:nvPr/>
            </p:nvSpPr>
            <p:spPr bwMode="auto">
              <a:xfrm>
                <a:off x="3167692" y="5072908"/>
                <a:ext cx="5485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30 (2)</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34 (1)</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15 (2)</a:t>
                </a:r>
              </a:p>
            </p:txBody>
          </p:sp>
          <p:sp>
            <p:nvSpPr>
              <p:cNvPr id="101" name="TextBox 100">
                <a:extLst>
                  <a:ext uri="{FF2B5EF4-FFF2-40B4-BE49-F238E27FC236}">
                    <a16:creationId xmlns:a16="http://schemas.microsoft.com/office/drawing/2014/main" id="{CA49D677-1EB5-B296-02F6-4CD879382CC3}"/>
                  </a:ext>
                </a:extLst>
              </p:cNvPr>
              <p:cNvSpPr txBox="1"/>
              <p:nvPr/>
            </p:nvSpPr>
            <p:spPr bwMode="auto">
              <a:xfrm>
                <a:off x="3825730" y="5072908"/>
                <a:ext cx="5485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27 (3)</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29 (2)</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12 (2)</a:t>
                </a:r>
              </a:p>
            </p:txBody>
          </p:sp>
          <p:sp>
            <p:nvSpPr>
              <p:cNvPr id="102" name="TextBox 101">
                <a:extLst>
                  <a:ext uri="{FF2B5EF4-FFF2-40B4-BE49-F238E27FC236}">
                    <a16:creationId xmlns:a16="http://schemas.microsoft.com/office/drawing/2014/main" id="{5F045E72-4D7C-7027-34AF-B4C34E7F0DE8}"/>
                  </a:ext>
                </a:extLst>
              </p:cNvPr>
              <p:cNvSpPr txBox="1"/>
              <p:nvPr/>
            </p:nvSpPr>
            <p:spPr bwMode="auto">
              <a:xfrm>
                <a:off x="4454793" y="5072908"/>
                <a:ext cx="62709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20 (9)</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15 (14)</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7 (7)</a:t>
                </a:r>
              </a:p>
            </p:txBody>
          </p:sp>
          <p:sp>
            <p:nvSpPr>
              <p:cNvPr id="103" name="TextBox 102">
                <a:extLst>
                  <a:ext uri="{FF2B5EF4-FFF2-40B4-BE49-F238E27FC236}">
                    <a16:creationId xmlns:a16="http://schemas.microsoft.com/office/drawing/2014/main" id="{D0D90BEB-CEBF-ED97-01BD-E785EA9BC7E6}"/>
                  </a:ext>
                </a:extLst>
              </p:cNvPr>
              <p:cNvSpPr txBox="1"/>
              <p:nvPr/>
            </p:nvSpPr>
            <p:spPr bwMode="auto">
              <a:xfrm>
                <a:off x="5153358" y="5072908"/>
                <a:ext cx="54854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3 (26)</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 (27)</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1 (12)</a:t>
                </a:r>
              </a:p>
            </p:txBody>
          </p:sp>
          <p:sp>
            <p:nvSpPr>
              <p:cNvPr id="104" name="TextBox 103">
                <a:extLst>
                  <a:ext uri="{FF2B5EF4-FFF2-40B4-BE49-F238E27FC236}">
                    <a16:creationId xmlns:a16="http://schemas.microsoft.com/office/drawing/2014/main" id="{95F2E69C-E872-AFB4-E7FB-A98EDEC11067}"/>
                  </a:ext>
                </a:extLst>
              </p:cNvPr>
              <p:cNvSpPr txBox="1"/>
              <p:nvPr/>
            </p:nvSpPr>
            <p:spPr bwMode="auto">
              <a:xfrm>
                <a:off x="521393" y="5076461"/>
                <a:ext cx="72513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015873"/>
                    </a:solidFill>
                    <a:latin typeface="Calibri" panose="020F0502020204030204" pitchFamily="34" charset="0"/>
                  </a:rPr>
                  <a:t>0 HRCA</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 HRCA</a:t>
                </a:r>
                <a:br>
                  <a:rPr lang="en-US" sz="1200" b="0" dirty="0">
                    <a:solidFill>
                      <a:srgbClr val="E1471D"/>
                    </a:solidFill>
                    <a:latin typeface="Calibri" panose="020F0502020204030204" pitchFamily="34" charset="0"/>
                  </a:rPr>
                </a:br>
                <a:r>
                  <a:rPr lang="en-US" sz="1200" b="0" dirty="0">
                    <a:solidFill>
                      <a:srgbClr val="00823B"/>
                    </a:solidFill>
                    <a:latin typeface="Calibri" panose="020F0502020204030204" pitchFamily="34" charset="0"/>
                  </a:rPr>
                  <a:t>2+ HRCA</a:t>
                </a:r>
              </a:p>
            </p:txBody>
          </p:sp>
          <p:sp>
            <p:nvSpPr>
              <p:cNvPr id="105" name="TextBox 104">
                <a:extLst>
                  <a:ext uri="{FF2B5EF4-FFF2-40B4-BE49-F238E27FC236}">
                    <a16:creationId xmlns:a16="http://schemas.microsoft.com/office/drawing/2014/main" id="{BD70D2ED-6442-2D97-1538-1E2F7E834EC4}"/>
                  </a:ext>
                </a:extLst>
              </p:cNvPr>
              <p:cNvSpPr txBox="1"/>
              <p:nvPr/>
            </p:nvSpPr>
            <p:spPr bwMode="auto">
              <a:xfrm>
                <a:off x="-45840" y="4716948"/>
                <a:ext cx="13171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200" dirty="0">
                    <a:solidFill>
                      <a:schemeClr val="bg1"/>
                    </a:solidFill>
                    <a:latin typeface="Calibri" panose="020F0502020204030204" pitchFamily="34" charset="0"/>
                  </a:rPr>
                  <a:t>Patients at Risk, n</a:t>
                </a:r>
                <a:br>
                  <a:rPr lang="en-US" sz="1200" b="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(censored)</a:t>
                </a:r>
              </a:p>
            </p:txBody>
          </p:sp>
        </p:grpSp>
        <p:sp>
          <p:nvSpPr>
            <p:cNvPr id="106" name="TextBox 105">
              <a:extLst>
                <a:ext uri="{FF2B5EF4-FFF2-40B4-BE49-F238E27FC236}">
                  <a16:creationId xmlns:a16="http://schemas.microsoft.com/office/drawing/2014/main" id="{7AE5FD82-BC04-7ED4-B612-E4D8BD88CE2D}"/>
                </a:ext>
              </a:extLst>
            </p:cNvPr>
            <p:cNvSpPr txBox="1"/>
            <p:nvPr/>
          </p:nvSpPr>
          <p:spPr bwMode="auto">
            <a:xfrm>
              <a:off x="8118610" y="4528564"/>
              <a:ext cx="20837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Mo Since First Randomization</a:t>
              </a:r>
            </a:p>
          </p:txBody>
        </p:sp>
        <p:sp>
          <p:nvSpPr>
            <p:cNvPr id="131" name="Freeform 130">
              <a:extLst>
                <a:ext uri="{FF2B5EF4-FFF2-40B4-BE49-F238E27FC236}">
                  <a16:creationId xmlns:a16="http://schemas.microsoft.com/office/drawing/2014/main" id="{67DCF4BD-B8FF-A32A-FE76-E64004181012}"/>
                </a:ext>
              </a:extLst>
            </p:cNvPr>
            <p:cNvSpPr/>
            <p:nvPr/>
          </p:nvSpPr>
          <p:spPr>
            <a:xfrm>
              <a:off x="7169559" y="2348214"/>
              <a:ext cx="3972690" cy="1463713"/>
            </a:xfrm>
            <a:custGeom>
              <a:avLst/>
              <a:gdLst>
                <a:gd name="connsiteX0" fmla="*/ 0 w 3494722"/>
                <a:gd name="connsiteY0" fmla="*/ 0 h 1296092"/>
                <a:gd name="connsiteX1" fmla="*/ 44681 w 3494722"/>
                <a:gd name="connsiteY1" fmla="*/ 0 h 1296092"/>
                <a:gd name="connsiteX2" fmla="*/ 44681 w 3494722"/>
                <a:gd name="connsiteY2" fmla="*/ 38013 h 1296092"/>
                <a:gd name="connsiteX3" fmla="*/ 89362 w 3494722"/>
                <a:gd name="connsiteY3" fmla="*/ 38013 h 1296092"/>
                <a:gd name="connsiteX4" fmla="*/ 89362 w 3494722"/>
                <a:gd name="connsiteY4" fmla="*/ 87197 h 1296092"/>
                <a:gd name="connsiteX5" fmla="*/ 109538 w 3494722"/>
                <a:gd name="connsiteY5" fmla="*/ 87197 h 1296092"/>
                <a:gd name="connsiteX6" fmla="*/ 109538 w 3494722"/>
                <a:gd name="connsiteY6" fmla="*/ 129627 h 1296092"/>
                <a:gd name="connsiteX7" fmla="*/ 129627 w 3494722"/>
                <a:gd name="connsiteY7" fmla="*/ 129627 h 1296092"/>
                <a:gd name="connsiteX8" fmla="*/ 129627 w 3494722"/>
                <a:gd name="connsiteY8" fmla="*/ 169805 h 1296092"/>
                <a:gd name="connsiteX9" fmla="*/ 158635 w 3494722"/>
                <a:gd name="connsiteY9" fmla="*/ 169805 h 1296092"/>
                <a:gd name="connsiteX10" fmla="*/ 158635 w 3494722"/>
                <a:gd name="connsiteY10" fmla="*/ 210070 h 1296092"/>
                <a:gd name="connsiteX11" fmla="*/ 189980 w 3494722"/>
                <a:gd name="connsiteY11" fmla="*/ 210070 h 1296092"/>
                <a:gd name="connsiteX12" fmla="*/ 189980 w 3494722"/>
                <a:gd name="connsiteY12" fmla="*/ 254750 h 1296092"/>
                <a:gd name="connsiteX13" fmla="*/ 234661 w 3494722"/>
                <a:gd name="connsiteY13" fmla="*/ 254750 h 1296092"/>
                <a:gd name="connsiteX14" fmla="*/ 234661 w 3494722"/>
                <a:gd name="connsiteY14" fmla="*/ 301683 h 1296092"/>
                <a:gd name="connsiteX15" fmla="*/ 326275 w 3494722"/>
                <a:gd name="connsiteY15" fmla="*/ 301683 h 1296092"/>
                <a:gd name="connsiteX16" fmla="*/ 326275 w 3494722"/>
                <a:gd name="connsiteY16" fmla="*/ 339696 h 1296092"/>
                <a:gd name="connsiteX17" fmla="*/ 355282 w 3494722"/>
                <a:gd name="connsiteY17" fmla="*/ 339696 h 1296092"/>
                <a:gd name="connsiteX18" fmla="*/ 355282 w 3494722"/>
                <a:gd name="connsiteY18" fmla="*/ 388880 h 1296092"/>
                <a:gd name="connsiteX19" fmla="*/ 616787 w 3494722"/>
                <a:gd name="connsiteY19" fmla="*/ 388880 h 1296092"/>
                <a:gd name="connsiteX20" fmla="*/ 616787 w 3494722"/>
                <a:gd name="connsiteY20" fmla="*/ 429058 h 1296092"/>
                <a:gd name="connsiteX21" fmla="*/ 632373 w 3494722"/>
                <a:gd name="connsiteY21" fmla="*/ 429058 h 1296092"/>
                <a:gd name="connsiteX22" fmla="*/ 632373 w 3494722"/>
                <a:gd name="connsiteY22" fmla="*/ 467071 h 1296092"/>
                <a:gd name="connsiteX23" fmla="*/ 802265 w 3494722"/>
                <a:gd name="connsiteY23" fmla="*/ 467071 h 1296092"/>
                <a:gd name="connsiteX24" fmla="*/ 802265 w 3494722"/>
                <a:gd name="connsiteY24" fmla="*/ 509501 h 1296092"/>
                <a:gd name="connsiteX25" fmla="*/ 922886 w 3494722"/>
                <a:gd name="connsiteY25" fmla="*/ 509501 h 1296092"/>
                <a:gd name="connsiteX26" fmla="*/ 922886 w 3494722"/>
                <a:gd name="connsiteY26" fmla="*/ 556433 h 1296092"/>
                <a:gd name="connsiteX27" fmla="*/ 945226 w 3494722"/>
                <a:gd name="connsiteY27" fmla="*/ 556433 h 1296092"/>
                <a:gd name="connsiteX28" fmla="*/ 945226 w 3494722"/>
                <a:gd name="connsiteY28" fmla="*/ 596698 h 1296092"/>
                <a:gd name="connsiteX29" fmla="*/ 1124037 w 3494722"/>
                <a:gd name="connsiteY29" fmla="*/ 596698 h 1296092"/>
                <a:gd name="connsiteX30" fmla="*/ 1124037 w 3494722"/>
                <a:gd name="connsiteY30" fmla="*/ 641379 h 1296092"/>
                <a:gd name="connsiteX31" fmla="*/ 1144126 w 3494722"/>
                <a:gd name="connsiteY31" fmla="*/ 641379 h 1296092"/>
                <a:gd name="connsiteX32" fmla="*/ 1144126 w 3494722"/>
                <a:gd name="connsiteY32" fmla="*/ 681557 h 1296092"/>
                <a:gd name="connsiteX33" fmla="*/ 1253577 w 3494722"/>
                <a:gd name="connsiteY33" fmla="*/ 681557 h 1296092"/>
                <a:gd name="connsiteX34" fmla="*/ 1253577 w 3494722"/>
                <a:gd name="connsiteY34" fmla="*/ 721822 h 1296092"/>
                <a:gd name="connsiteX35" fmla="*/ 1329604 w 3494722"/>
                <a:gd name="connsiteY35" fmla="*/ 721822 h 1296092"/>
                <a:gd name="connsiteX36" fmla="*/ 1329604 w 3494722"/>
                <a:gd name="connsiteY36" fmla="*/ 813435 h 1296092"/>
                <a:gd name="connsiteX37" fmla="*/ 1392122 w 3494722"/>
                <a:gd name="connsiteY37" fmla="*/ 813435 h 1296092"/>
                <a:gd name="connsiteX38" fmla="*/ 1392122 w 3494722"/>
                <a:gd name="connsiteY38" fmla="*/ 855864 h 1296092"/>
                <a:gd name="connsiteX39" fmla="*/ 1463646 w 3494722"/>
                <a:gd name="connsiteY39" fmla="*/ 855864 h 1296092"/>
                <a:gd name="connsiteX40" fmla="*/ 1463646 w 3494722"/>
                <a:gd name="connsiteY40" fmla="*/ 902797 h 1296092"/>
                <a:gd name="connsiteX41" fmla="*/ 1550843 w 3494722"/>
                <a:gd name="connsiteY41" fmla="*/ 902797 h 1296092"/>
                <a:gd name="connsiteX42" fmla="*/ 1550843 w 3494722"/>
                <a:gd name="connsiteY42" fmla="*/ 938559 h 1296092"/>
                <a:gd name="connsiteX43" fmla="*/ 1595524 w 3494722"/>
                <a:gd name="connsiteY43" fmla="*/ 938559 h 1296092"/>
                <a:gd name="connsiteX44" fmla="*/ 1595524 w 3494722"/>
                <a:gd name="connsiteY44" fmla="*/ 983240 h 1296092"/>
                <a:gd name="connsiteX45" fmla="*/ 1642456 w 3494722"/>
                <a:gd name="connsiteY45" fmla="*/ 983240 h 1296092"/>
                <a:gd name="connsiteX46" fmla="*/ 1642456 w 3494722"/>
                <a:gd name="connsiteY46" fmla="*/ 1030172 h 1296092"/>
                <a:gd name="connsiteX47" fmla="*/ 2033501 w 3494722"/>
                <a:gd name="connsiteY47" fmla="*/ 1030172 h 1296092"/>
                <a:gd name="connsiteX48" fmla="*/ 2033501 w 3494722"/>
                <a:gd name="connsiteY48" fmla="*/ 1077104 h 1296092"/>
                <a:gd name="connsiteX49" fmla="*/ 2093855 w 3494722"/>
                <a:gd name="connsiteY49" fmla="*/ 1077104 h 1296092"/>
                <a:gd name="connsiteX50" fmla="*/ 2093855 w 3494722"/>
                <a:gd name="connsiteY50" fmla="*/ 1128453 h 1296092"/>
                <a:gd name="connsiteX51" fmla="*/ 2180965 w 3494722"/>
                <a:gd name="connsiteY51" fmla="*/ 1128453 h 1296092"/>
                <a:gd name="connsiteX52" fmla="*/ 2180965 w 3494722"/>
                <a:gd name="connsiteY52" fmla="*/ 1170969 h 1296092"/>
                <a:gd name="connsiteX53" fmla="*/ 3072592 w 3494722"/>
                <a:gd name="connsiteY53" fmla="*/ 1170969 h 1296092"/>
                <a:gd name="connsiteX54" fmla="*/ 3072592 w 3494722"/>
                <a:gd name="connsiteY54" fmla="*/ 1296093 h 1296092"/>
                <a:gd name="connsiteX55" fmla="*/ 3494723 w 3494722"/>
                <a:gd name="connsiteY55" fmla="*/ 1296093 h 1296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494722" h="1296092">
                  <a:moveTo>
                    <a:pt x="0" y="0"/>
                  </a:moveTo>
                  <a:lnTo>
                    <a:pt x="44681" y="0"/>
                  </a:lnTo>
                  <a:lnTo>
                    <a:pt x="44681" y="38013"/>
                  </a:lnTo>
                  <a:lnTo>
                    <a:pt x="89362" y="38013"/>
                  </a:lnTo>
                  <a:lnTo>
                    <a:pt x="89362" y="87197"/>
                  </a:lnTo>
                  <a:lnTo>
                    <a:pt x="109538" y="87197"/>
                  </a:lnTo>
                  <a:lnTo>
                    <a:pt x="109538" y="129627"/>
                  </a:lnTo>
                  <a:lnTo>
                    <a:pt x="129627" y="129627"/>
                  </a:lnTo>
                  <a:lnTo>
                    <a:pt x="129627" y="169805"/>
                  </a:lnTo>
                  <a:lnTo>
                    <a:pt x="158635" y="169805"/>
                  </a:lnTo>
                  <a:lnTo>
                    <a:pt x="158635" y="210070"/>
                  </a:lnTo>
                  <a:lnTo>
                    <a:pt x="189980" y="210070"/>
                  </a:lnTo>
                  <a:lnTo>
                    <a:pt x="189980" y="254750"/>
                  </a:lnTo>
                  <a:lnTo>
                    <a:pt x="234661" y="254750"/>
                  </a:lnTo>
                  <a:lnTo>
                    <a:pt x="234661" y="301683"/>
                  </a:lnTo>
                  <a:lnTo>
                    <a:pt x="326275" y="301683"/>
                  </a:lnTo>
                  <a:lnTo>
                    <a:pt x="326275" y="339696"/>
                  </a:lnTo>
                  <a:lnTo>
                    <a:pt x="355282" y="339696"/>
                  </a:lnTo>
                  <a:lnTo>
                    <a:pt x="355282" y="388880"/>
                  </a:lnTo>
                  <a:lnTo>
                    <a:pt x="616787" y="388880"/>
                  </a:lnTo>
                  <a:lnTo>
                    <a:pt x="616787" y="429058"/>
                  </a:lnTo>
                  <a:lnTo>
                    <a:pt x="632373" y="429058"/>
                  </a:lnTo>
                  <a:lnTo>
                    <a:pt x="632373" y="467071"/>
                  </a:lnTo>
                  <a:lnTo>
                    <a:pt x="802265" y="467071"/>
                  </a:lnTo>
                  <a:lnTo>
                    <a:pt x="802265" y="509501"/>
                  </a:lnTo>
                  <a:lnTo>
                    <a:pt x="922886" y="509501"/>
                  </a:lnTo>
                  <a:lnTo>
                    <a:pt x="922886" y="556433"/>
                  </a:lnTo>
                  <a:lnTo>
                    <a:pt x="945226" y="556433"/>
                  </a:lnTo>
                  <a:lnTo>
                    <a:pt x="945226" y="596698"/>
                  </a:lnTo>
                  <a:lnTo>
                    <a:pt x="1124037" y="596698"/>
                  </a:lnTo>
                  <a:lnTo>
                    <a:pt x="1124037" y="641379"/>
                  </a:lnTo>
                  <a:lnTo>
                    <a:pt x="1144126" y="641379"/>
                  </a:lnTo>
                  <a:lnTo>
                    <a:pt x="1144126" y="681557"/>
                  </a:lnTo>
                  <a:lnTo>
                    <a:pt x="1253577" y="681557"/>
                  </a:lnTo>
                  <a:lnTo>
                    <a:pt x="1253577" y="721822"/>
                  </a:lnTo>
                  <a:lnTo>
                    <a:pt x="1329604" y="721822"/>
                  </a:lnTo>
                  <a:lnTo>
                    <a:pt x="1329604" y="813435"/>
                  </a:lnTo>
                  <a:lnTo>
                    <a:pt x="1392122" y="813435"/>
                  </a:lnTo>
                  <a:lnTo>
                    <a:pt x="1392122" y="855864"/>
                  </a:lnTo>
                  <a:lnTo>
                    <a:pt x="1463646" y="855864"/>
                  </a:lnTo>
                  <a:lnTo>
                    <a:pt x="1463646" y="902797"/>
                  </a:lnTo>
                  <a:lnTo>
                    <a:pt x="1550843" y="902797"/>
                  </a:lnTo>
                  <a:lnTo>
                    <a:pt x="1550843" y="938559"/>
                  </a:lnTo>
                  <a:lnTo>
                    <a:pt x="1595524" y="938559"/>
                  </a:lnTo>
                  <a:lnTo>
                    <a:pt x="1595524" y="983240"/>
                  </a:lnTo>
                  <a:lnTo>
                    <a:pt x="1642456" y="983240"/>
                  </a:lnTo>
                  <a:lnTo>
                    <a:pt x="1642456" y="1030172"/>
                  </a:lnTo>
                  <a:lnTo>
                    <a:pt x="2033501" y="1030172"/>
                  </a:lnTo>
                  <a:lnTo>
                    <a:pt x="2033501" y="1077104"/>
                  </a:lnTo>
                  <a:lnTo>
                    <a:pt x="2093855" y="1077104"/>
                  </a:lnTo>
                  <a:lnTo>
                    <a:pt x="2093855" y="1128453"/>
                  </a:lnTo>
                  <a:lnTo>
                    <a:pt x="2180965" y="1128453"/>
                  </a:lnTo>
                  <a:lnTo>
                    <a:pt x="2180965" y="1170969"/>
                  </a:lnTo>
                  <a:lnTo>
                    <a:pt x="3072592" y="1170969"/>
                  </a:lnTo>
                  <a:lnTo>
                    <a:pt x="3072592" y="1296093"/>
                  </a:lnTo>
                  <a:lnTo>
                    <a:pt x="3494723" y="1296093"/>
                  </a:lnTo>
                </a:path>
              </a:pathLst>
            </a:custGeom>
            <a:noFill/>
            <a:ln w="28575" cap="flat">
              <a:solidFill>
                <a:srgbClr val="00823B"/>
              </a:solidFill>
              <a:prstDash val="solid"/>
              <a:miter/>
            </a:ln>
          </p:spPr>
          <p:txBody>
            <a:bodyPr rtlCol="0" anchor="ctr"/>
            <a:lstStyle/>
            <a:p>
              <a:endParaRPr lang="en-US" dirty="0"/>
            </a:p>
          </p:txBody>
        </p:sp>
        <p:sp>
          <p:nvSpPr>
            <p:cNvPr id="136" name="Freeform 135">
              <a:extLst>
                <a:ext uri="{FF2B5EF4-FFF2-40B4-BE49-F238E27FC236}">
                  <a16:creationId xmlns:a16="http://schemas.microsoft.com/office/drawing/2014/main" id="{777933BC-2B9F-1ED1-53D3-24D321C6CD85}"/>
                </a:ext>
              </a:extLst>
            </p:cNvPr>
            <p:cNvSpPr/>
            <p:nvPr/>
          </p:nvSpPr>
          <p:spPr>
            <a:xfrm>
              <a:off x="7189517" y="2348213"/>
              <a:ext cx="3952732" cy="889318"/>
            </a:xfrm>
            <a:custGeom>
              <a:avLst/>
              <a:gdLst>
                <a:gd name="connsiteX0" fmla="*/ 0 w 3490479"/>
                <a:gd name="connsiteY0" fmla="*/ 0 h 779924"/>
                <a:gd name="connsiteX1" fmla="*/ 44681 w 3490479"/>
                <a:gd name="connsiteY1" fmla="*/ 0 h 779924"/>
                <a:gd name="connsiteX2" fmla="*/ 44681 w 3490479"/>
                <a:gd name="connsiteY2" fmla="*/ 38013 h 779924"/>
                <a:gd name="connsiteX3" fmla="*/ 73775 w 3490479"/>
                <a:gd name="connsiteY3" fmla="*/ 38013 h 779924"/>
                <a:gd name="connsiteX4" fmla="*/ 73775 w 3490479"/>
                <a:gd name="connsiteY4" fmla="*/ 62605 h 779924"/>
                <a:gd name="connsiteX5" fmla="*/ 113954 w 3490479"/>
                <a:gd name="connsiteY5" fmla="*/ 62605 h 779924"/>
                <a:gd name="connsiteX6" fmla="*/ 113954 w 3490479"/>
                <a:gd name="connsiteY6" fmla="*/ 102783 h 779924"/>
                <a:gd name="connsiteX7" fmla="*/ 328526 w 3490479"/>
                <a:gd name="connsiteY7" fmla="*/ 102783 h 779924"/>
                <a:gd name="connsiteX8" fmla="*/ 328526 w 3490479"/>
                <a:gd name="connsiteY8" fmla="*/ 172056 h 779924"/>
                <a:gd name="connsiteX9" fmla="*/ 399963 w 3490479"/>
                <a:gd name="connsiteY9" fmla="*/ 172056 h 779924"/>
                <a:gd name="connsiteX10" fmla="*/ 399963 w 3490479"/>
                <a:gd name="connsiteY10" fmla="*/ 205567 h 779924"/>
                <a:gd name="connsiteX11" fmla="*/ 583276 w 3490479"/>
                <a:gd name="connsiteY11" fmla="*/ 205567 h 779924"/>
                <a:gd name="connsiteX12" fmla="*/ 583276 w 3490479"/>
                <a:gd name="connsiteY12" fmla="*/ 243580 h 779924"/>
                <a:gd name="connsiteX13" fmla="*/ 699481 w 3490479"/>
                <a:gd name="connsiteY13" fmla="*/ 243580 h 779924"/>
                <a:gd name="connsiteX14" fmla="*/ 699481 w 3490479"/>
                <a:gd name="connsiteY14" fmla="*/ 277091 h 779924"/>
                <a:gd name="connsiteX15" fmla="*/ 878205 w 3490479"/>
                <a:gd name="connsiteY15" fmla="*/ 277091 h 779924"/>
                <a:gd name="connsiteX16" fmla="*/ 878205 w 3490479"/>
                <a:gd name="connsiteY16" fmla="*/ 317356 h 779924"/>
                <a:gd name="connsiteX17" fmla="*/ 896043 w 3490479"/>
                <a:gd name="connsiteY17" fmla="*/ 317356 h 779924"/>
                <a:gd name="connsiteX18" fmla="*/ 896043 w 3490479"/>
                <a:gd name="connsiteY18" fmla="*/ 348615 h 779924"/>
                <a:gd name="connsiteX19" fmla="*/ 992159 w 3490479"/>
                <a:gd name="connsiteY19" fmla="*/ 348615 h 779924"/>
                <a:gd name="connsiteX20" fmla="*/ 992159 w 3490479"/>
                <a:gd name="connsiteY20" fmla="*/ 386628 h 779924"/>
                <a:gd name="connsiteX21" fmla="*/ 1061431 w 3490479"/>
                <a:gd name="connsiteY21" fmla="*/ 386628 h 779924"/>
                <a:gd name="connsiteX22" fmla="*/ 1061431 w 3490479"/>
                <a:gd name="connsiteY22" fmla="*/ 420139 h 779924"/>
                <a:gd name="connsiteX23" fmla="*/ 1083772 w 3490479"/>
                <a:gd name="connsiteY23" fmla="*/ 420139 h 779924"/>
                <a:gd name="connsiteX24" fmla="*/ 1083772 w 3490479"/>
                <a:gd name="connsiteY24" fmla="*/ 460317 h 779924"/>
                <a:gd name="connsiteX25" fmla="*/ 1439054 w 3490479"/>
                <a:gd name="connsiteY25" fmla="*/ 460317 h 779924"/>
                <a:gd name="connsiteX26" fmla="*/ 1439054 w 3490479"/>
                <a:gd name="connsiteY26" fmla="*/ 493828 h 779924"/>
                <a:gd name="connsiteX27" fmla="*/ 1456979 w 3490479"/>
                <a:gd name="connsiteY27" fmla="*/ 493828 h 779924"/>
                <a:gd name="connsiteX28" fmla="*/ 1456979 w 3490479"/>
                <a:gd name="connsiteY28" fmla="*/ 531841 h 779924"/>
                <a:gd name="connsiteX29" fmla="*/ 1472652 w 3490479"/>
                <a:gd name="connsiteY29" fmla="*/ 531841 h 779924"/>
                <a:gd name="connsiteX30" fmla="*/ 1472652 w 3490479"/>
                <a:gd name="connsiteY30" fmla="*/ 558684 h 779924"/>
                <a:gd name="connsiteX31" fmla="*/ 1841356 w 3490479"/>
                <a:gd name="connsiteY31" fmla="*/ 558684 h 779924"/>
                <a:gd name="connsiteX32" fmla="*/ 1841356 w 3490479"/>
                <a:gd name="connsiteY32" fmla="*/ 596698 h 779924"/>
                <a:gd name="connsiteX33" fmla="*/ 2040169 w 3490479"/>
                <a:gd name="connsiteY33" fmla="*/ 596698 h 779924"/>
                <a:gd name="connsiteX34" fmla="*/ 2040169 w 3490479"/>
                <a:gd name="connsiteY34" fmla="*/ 630209 h 779924"/>
                <a:gd name="connsiteX35" fmla="*/ 2062509 w 3490479"/>
                <a:gd name="connsiteY35" fmla="*/ 630209 h 779924"/>
                <a:gd name="connsiteX36" fmla="*/ 2062509 w 3490479"/>
                <a:gd name="connsiteY36" fmla="*/ 665971 h 779924"/>
                <a:gd name="connsiteX37" fmla="*/ 2149706 w 3490479"/>
                <a:gd name="connsiteY37" fmla="*/ 665971 h 779924"/>
                <a:gd name="connsiteX38" fmla="*/ 2149706 w 3490479"/>
                <a:gd name="connsiteY38" fmla="*/ 697230 h 779924"/>
                <a:gd name="connsiteX39" fmla="*/ 2471478 w 3490479"/>
                <a:gd name="connsiteY39" fmla="*/ 697230 h 779924"/>
                <a:gd name="connsiteX40" fmla="*/ 2471478 w 3490479"/>
                <a:gd name="connsiteY40" fmla="*/ 739660 h 779924"/>
                <a:gd name="connsiteX41" fmla="*/ 2625696 w 3490479"/>
                <a:gd name="connsiteY41" fmla="*/ 739660 h 779924"/>
                <a:gd name="connsiteX42" fmla="*/ 2625696 w 3490479"/>
                <a:gd name="connsiteY42" fmla="*/ 779924 h 779924"/>
                <a:gd name="connsiteX43" fmla="*/ 3490480 w 3490479"/>
                <a:gd name="connsiteY43" fmla="*/ 779924 h 77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490479" h="779924">
                  <a:moveTo>
                    <a:pt x="0" y="0"/>
                  </a:moveTo>
                  <a:lnTo>
                    <a:pt x="44681" y="0"/>
                  </a:lnTo>
                  <a:lnTo>
                    <a:pt x="44681" y="38013"/>
                  </a:lnTo>
                  <a:lnTo>
                    <a:pt x="73775" y="38013"/>
                  </a:lnTo>
                  <a:lnTo>
                    <a:pt x="73775" y="62605"/>
                  </a:lnTo>
                  <a:lnTo>
                    <a:pt x="113954" y="62605"/>
                  </a:lnTo>
                  <a:lnTo>
                    <a:pt x="113954" y="102783"/>
                  </a:lnTo>
                  <a:lnTo>
                    <a:pt x="328526" y="102783"/>
                  </a:lnTo>
                  <a:lnTo>
                    <a:pt x="328526" y="172056"/>
                  </a:lnTo>
                  <a:lnTo>
                    <a:pt x="399963" y="172056"/>
                  </a:lnTo>
                  <a:lnTo>
                    <a:pt x="399963" y="205567"/>
                  </a:lnTo>
                  <a:lnTo>
                    <a:pt x="583276" y="205567"/>
                  </a:lnTo>
                  <a:lnTo>
                    <a:pt x="583276" y="243580"/>
                  </a:lnTo>
                  <a:lnTo>
                    <a:pt x="699481" y="243580"/>
                  </a:lnTo>
                  <a:lnTo>
                    <a:pt x="699481" y="277091"/>
                  </a:lnTo>
                  <a:lnTo>
                    <a:pt x="878205" y="277091"/>
                  </a:lnTo>
                  <a:lnTo>
                    <a:pt x="878205" y="317356"/>
                  </a:lnTo>
                  <a:lnTo>
                    <a:pt x="896043" y="317356"/>
                  </a:lnTo>
                  <a:lnTo>
                    <a:pt x="896043" y="348615"/>
                  </a:lnTo>
                  <a:lnTo>
                    <a:pt x="992159" y="348615"/>
                  </a:lnTo>
                  <a:lnTo>
                    <a:pt x="992159" y="386628"/>
                  </a:lnTo>
                  <a:lnTo>
                    <a:pt x="1061431" y="386628"/>
                  </a:lnTo>
                  <a:lnTo>
                    <a:pt x="1061431" y="420139"/>
                  </a:lnTo>
                  <a:lnTo>
                    <a:pt x="1083772" y="420139"/>
                  </a:lnTo>
                  <a:lnTo>
                    <a:pt x="1083772" y="460317"/>
                  </a:lnTo>
                  <a:lnTo>
                    <a:pt x="1439054" y="460317"/>
                  </a:lnTo>
                  <a:lnTo>
                    <a:pt x="1439054" y="493828"/>
                  </a:lnTo>
                  <a:lnTo>
                    <a:pt x="1456979" y="493828"/>
                  </a:lnTo>
                  <a:lnTo>
                    <a:pt x="1456979" y="531841"/>
                  </a:lnTo>
                  <a:lnTo>
                    <a:pt x="1472652" y="531841"/>
                  </a:lnTo>
                  <a:lnTo>
                    <a:pt x="1472652" y="558684"/>
                  </a:lnTo>
                  <a:lnTo>
                    <a:pt x="1841356" y="558684"/>
                  </a:lnTo>
                  <a:lnTo>
                    <a:pt x="1841356" y="596698"/>
                  </a:lnTo>
                  <a:lnTo>
                    <a:pt x="2040169" y="596698"/>
                  </a:lnTo>
                  <a:lnTo>
                    <a:pt x="2040169" y="630209"/>
                  </a:lnTo>
                  <a:lnTo>
                    <a:pt x="2062509" y="630209"/>
                  </a:lnTo>
                  <a:lnTo>
                    <a:pt x="2062509" y="665971"/>
                  </a:lnTo>
                  <a:lnTo>
                    <a:pt x="2149706" y="665971"/>
                  </a:lnTo>
                  <a:lnTo>
                    <a:pt x="2149706" y="697230"/>
                  </a:lnTo>
                  <a:lnTo>
                    <a:pt x="2471478" y="697230"/>
                  </a:lnTo>
                  <a:lnTo>
                    <a:pt x="2471478" y="739660"/>
                  </a:lnTo>
                  <a:lnTo>
                    <a:pt x="2625696" y="739660"/>
                  </a:lnTo>
                  <a:lnTo>
                    <a:pt x="2625696" y="779924"/>
                  </a:lnTo>
                  <a:lnTo>
                    <a:pt x="3490480" y="779924"/>
                  </a:lnTo>
                </a:path>
              </a:pathLst>
            </a:custGeom>
            <a:noFill/>
            <a:ln w="28575" cap="flat">
              <a:solidFill>
                <a:srgbClr val="E1471D"/>
              </a:solidFill>
              <a:prstDash val="solid"/>
              <a:miter/>
            </a:ln>
          </p:spPr>
          <p:txBody>
            <a:bodyPr rtlCol="0" anchor="ctr"/>
            <a:lstStyle/>
            <a:p>
              <a:endParaRPr lang="en-US" dirty="0"/>
            </a:p>
          </p:txBody>
        </p:sp>
        <p:sp>
          <p:nvSpPr>
            <p:cNvPr id="141" name="Freeform 140">
              <a:extLst>
                <a:ext uri="{FF2B5EF4-FFF2-40B4-BE49-F238E27FC236}">
                  <a16:creationId xmlns:a16="http://schemas.microsoft.com/office/drawing/2014/main" id="{0F7D224D-7322-A5E1-0BBB-B9FFBD20CBD4}"/>
                </a:ext>
              </a:extLst>
            </p:cNvPr>
            <p:cNvSpPr/>
            <p:nvPr/>
          </p:nvSpPr>
          <p:spPr>
            <a:xfrm>
              <a:off x="7165559" y="2352577"/>
              <a:ext cx="3972690" cy="753349"/>
            </a:xfrm>
            <a:custGeom>
              <a:avLst/>
              <a:gdLst>
                <a:gd name="connsiteX0" fmla="*/ 0 w 3497147"/>
                <a:gd name="connsiteY0" fmla="*/ 0 h 670386"/>
                <a:gd name="connsiteX1" fmla="*/ 120708 w 3497147"/>
                <a:gd name="connsiteY1" fmla="*/ 0 h 670386"/>
                <a:gd name="connsiteX2" fmla="*/ 120708 w 3497147"/>
                <a:gd name="connsiteY2" fmla="*/ 35762 h 670386"/>
                <a:gd name="connsiteX3" fmla="*/ 243580 w 3497147"/>
                <a:gd name="connsiteY3" fmla="*/ 35762 h 670386"/>
                <a:gd name="connsiteX4" fmla="*/ 243580 w 3497147"/>
                <a:gd name="connsiteY4" fmla="*/ 78192 h 670386"/>
                <a:gd name="connsiteX5" fmla="*/ 404466 w 3497147"/>
                <a:gd name="connsiteY5" fmla="*/ 78192 h 670386"/>
                <a:gd name="connsiteX6" fmla="*/ 404466 w 3497147"/>
                <a:gd name="connsiteY6" fmla="*/ 111702 h 670386"/>
                <a:gd name="connsiteX7" fmla="*/ 540847 w 3497147"/>
                <a:gd name="connsiteY7" fmla="*/ 111702 h 670386"/>
                <a:gd name="connsiteX8" fmla="*/ 540847 w 3497147"/>
                <a:gd name="connsiteY8" fmla="*/ 149716 h 670386"/>
                <a:gd name="connsiteX9" fmla="*/ 683809 w 3497147"/>
                <a:gd name="connsiteY9" fmla="*/ 149716 h 670386"/>
                <a:gd name="connsiteX10" fmla="*/ 683809 w 3497147"/>
                <a:gd name="connsiteY10" fmla="*/ 189980 h 670386"/>
                <a:gd name="connsiteX11" fmla="*/ 726325 w 3497147"/>
                <a:gd name="connsiteY11" fmla="*/ 189980 h 670386"/>
                <a:gd name="connsiteX12" fmla="*/ 726325 w 3497147"/>
                <a:gd name="connsiteY12" fmla="*/ 227907 h 670386"/>
                <a:gd name="connsiteX13" fmla="*/ 835776 w 3497147"/>
                <a:gd name="connsiteY13" fmla="*/ 227907 h 670386"/>
                <a:gd name="connsiteX14" fmla="*/ 835776 w 3497147"/>
                <a:gd name="connsiteY14" fmla="*/ 272588 h 670386"/>
                <a:gd name="connsiteX15" fmla="*/ 1103948 w 3497147"/>
                <a:gd name="connsiteY15" fmla="*/ 272588 h 670386"/>
                <a:gd name="connsiteX16" fmla="*/ 1103948 w 3497147"/>
                <a:gd name="connsiteY16" fmla="*/ 310602 h 670386"/>
                <a:gd name="connsiteX17" fmla="*/ 1235739 w 3497147"/>
                <a:gd name="connsiteY17" fmla="*/ 310602 h 670386"/>
                <a:gd name="connsiteX18" fmla="*/ 1235739 w 3497147"/>
                <a:gd name="connsiteY18" fmla="*/ 348615 h 670386"/>
                <a:gd name="connsiteX19" fmla="*/ 1280507 w 3497147"/>
                <a:gd name="connsiteY19" fmla="*/ 348615 h 670386"/>
                <a:gd name="connsiteX20" fmla="*/ 1280507 w 3497147"/>
                <a:gd name="connsiteY20" fmla="*/ 391045 h 670386"/>
                <a:gd name="connsiteX21" fmla="*/ 1305012 w 3497147"/>
                <a:gd name="connsiteY21" fmla="*/ 391045 h 670386"/>
                <a:gd name="connsiteX22" fmla="*/ 1305012 w 3497147"/>
                <a:gd name="connsiteY22" fmla="*/ 429058 h 670386"/>
                <a:gd name="connsiteX23" fmla="*/ 1320685 w 3497147"/>
                <a:gd name="connsiteY23" fmla="*/ 429058 h 670386"/>
                <a:gd name="connsiteX24" fmla="*/ 1320685 w 3497147"/>
                <a:gd name="connsiteY24" fmla="*/ 469236 h 670386"/>
                <a:gd name="connsiteX25" fmla="*/ 1336358 w 3497147"/>
                <a:gd name="connsiteY25" fmla="*/ 469236 h 670386"/>
                <a:gd name="connsiteX26" fmla="*/ 1336358 w 3497147"/>
                <a:gd name="connsiteY26" fmla="*/ 507250 h 670386"/>
                <a:gd name="connsiteX27" fmla="*/ 1586605 w 3497147"/>
                <a:gd name="connsiteY27" fmla="*/ 507250 h 670386"/>
                <a:gd name="connsiteX28" fmla="*/ 1586605 w 3497147"/>
                <a:gd name="connsiteY28" fmla="*/ 547514 h 670386"/>
                <a:gd name="connsiteX29" fmla="*/ 1977650 w 3497147"/>
                <a:gd name="connsiteY29" fmla="*/ 547514 h 670386"/>
                <a:gd name="connsiteX30" fmla="*/ 1977650 w 3497147"/>
                <a:gd name="connsiteY30" fmla="*/ 587692 h 670386"/>
                <a:gd name="connsiteX31" fmla="*/ 2250325 w 3497147"/>
                <a:gd name="connsiteY31" fmla="*/ 587692 h 670386"/>
                <a:gd name="connsiteX32" fmla="*/ 2250325 w 3497147"/>
                <a:gd name="connsiteY32" fmla="*/ 625706 h 670386"/>
                <a:gd name="connsiteX33" fmla="*/ 2496070 w 3497147"/>
                <a:gd name="connsiteY33" fmla="*/ 625706 h 670386"/>
                <a:gd name="connsiteX34" fmla="*/ 2496070 w 3497147"/>
                <a:gd name="connsiteY34" fmla="*/ 670387 h 670386"/>
                <a:gd name="connsiteX35" fmla="*/ 3497147 w 3497147"/>
                <a:gd name="connsiteY35" fmla="*/ 670387 h 67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97147" h="670386">
                  <a:moveTo>
                    <a:pt x="0" y="0"/>
                  </a:moveTo>
                  <a:lnTo>
                    <a:pt x="120708" y="0"/>
                  </a:lnTo>
                  <a:lnTo>
                    <a:pt x="120708" y="35762"/>
                  </a:lnTo>
                  <a:lnTo>
                    <a:pt x="243580" y="35762"/>
                  </a:lnTo>
                  <a:lnTo>
                    <a:pt x="243580" y="78192"/>
                  </a:lnTo>
                  <a:lnTo>
                    <a:pt x="404466" y="78192"/>
                  </a:lnTo>
                  <a:lnTo>
                    <a:pt x="404466" y="111702"/>
                  </a:lnTo>
                  <a:lnTo>
                    <a:pt x="540847" y="111702"/>
                  </a:lnTo>
                  <a:lnTo>
                    <a:pt x="540847" y="149716"/>
                  </a:lnTo>
                  <a:lnTo>
                    <a:pt x="683809" y="149716"/>
                  </a:lnTo>
                  <a:lnTo>
                    <a:pt x="683809" y="189980"/>
                  </a:lnTo>
                  <a:lnTo>
                    <a:pt x="726325" y="189980"/>
                  </a:lnTo>
                  <a:lnTo>
                    <a:pt x="726325" y="227907"/>
                  </a:lnTo>
                  <a:lnTo>
                    <a:pt x="835776" y="227907"/>
                  </a:lnTo>
                  <a:lnTo>
                    <a:pt x="835776" y="272588"/>
                  </a:lnTo>
                  <a:lnTo>
                    <a:pt x="1103948" y="272588"/>
                  </a:lnTo>
                  <a:lnTo>
                    <a:pt x="1103948" y="310602"/>
                  </a:lnTo>
                  <a:lnTo>
                    <a:pt x="1235739" y="310602"/>
                  </a:lnTo>
                  <a:lnTo>
                    <a:pt x="1235739" y="348615"/>
                  </a:lnTo>
                  <a:lnTo>
                    <a:pt x="1280507" y="348615"/>
                  </a:lnTo>
                  <a:lnTo>
                    <a:pt x="1280507" y="391045"/>
                  </a:lnTo>
                  <a:lnTo>
                    <a:pt x="1305012" y="391045"/>
                  </a:lnTo>
                  <a:lnTo>
                    <a:pt x="1305012" y="429058"/>
                  </a:lnTo>
                  <a:lnTo>
                    <a:pt x="1320685" y="429058"/>
                  </a:lnTo>
                  <a:lnTo>
                    <a:pt x="1320685" y="469236"/>
                  </a:lnTo>
                  <a:lnTo>
                    <a:pt x="1336358" y="469236"/>
                  </a:lnTo>
                  <a:lnTo>
                    <a:pt x="1336358" y="507250"/>
                  </a:lnTo>
                  <a:lnTo>
                    <a:pt x="1586605" y="507250"/>
                  </a:lnTo>
                  <a:lnTo>
                    <a:pt x="1586605" y="547514"/>
                  </a:lnTo>
                  <a:lnTo>
                    <a:pt x="1977650" y="547514"/>
                  </a:lnTo>
                  <a:lnTo>
                    <a:pt x="1977650" y="587692"/>
                  </a:lnTo>
                  <a:lnTo>
                    <a:pt x="2250325" y="587692"/>
                  </a:lnTo>
                  <a:lnTo>
                    <a:pt x="2250325" y="625706"/>
                  </a:lnTo>
                  <a:lnTo>
                    <a:pt x="2496070" y="625706"/>
                  </a:lnTo>
                  <a:lnTo>
                    <a:pt x="2496070" y="670387"/>
                  </a:lnTo>
                  <a:lnTo>
                    <a:pt x="3497147" y="670387"/>
                  </a:lnTo>
                </a:path>
              </a:pathLst>
            </a:custGeom>
            <a:noFill/>
            <a:ln w="28575" cap="flat">
              <a:solidFill>
                <a:srgbClr val="015873"/>
              </a:solidFill>
              <a:prstDash val="solid"/>
              <a:miter/>
            </a:ln>
          </p:spPr>
          <p:txBody>
            <a:bodyPr rtlCol="0" anchor="ctr"/>
            <a:lstStyle/>
            <a:p>
              <a:endParaRPr lang="en-US" dirty="0"/>
            </a:p>
          </p:txBody>
        </p:sp>
      </p:grpSp>
    </p:spTree>
    <p:extLst>
      <p:ext uri="{BB962C8B-B14F-4D97-AF65-F5344CB8AC3E}">
        <p14:creationId xmlns:p14="http://schemas.microsoft.com/office/powerpoint/2010/main" val="192090593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A0F28A-FBAE-68D9-FA38-B7E7EF1F1955}"/>
              </a:ext>
            </a:extLst>
          </p:cNvPr>
          <p:cNvSpPr>
            <a:spLocks noGrp="1"/>
          </p:cNvSpPr>
          <p:nvPr>
            <p:ph type="title"/>
          </p:nvPr>
        </p:nvSpPr>
        <p:spPr/>
        <p:txBody>
          <a:bodyPr/>
          <a:lstStyle/>
          <a:p>
            <a:r>
              <a:rPr lang="en-US" dirty="0"/>
              <a:t>Maintenance Therapy: </a:t>
            </a:r>
            <a:br>
              <a:rPr lang="en-US" dirty="0"/>
            </a:br>
            <a:r>
              <a:rPr lang="en-US" dirty="0"/>
              <a:t>Moving Beyond Single-Agent Lenalidomide? </a:t>
            </a:r>
          </a:p>
        </p:txBody>
      </p:sp>
      <p:sp>
        <p:nvSpPr>
          <p:cNvPr id="3" name="Content Placeholder 2">
            <a:extLst>
              <a:ext uri="{FF2B5EF4-FFF2-40B4-BE49-F238E27FC236}">
                <a16:creationId xmlns:a16="http://schemas.microsoft.com/office/drawing/2014/main" id="{906617E3-EB7F-E4A1-A3B6-558E8742E26D}"/>
              </a:ext>
            </a:extLst>
          </p:cNvPr>
          <p:cNvSpPr>
            <a:spLocks noGrp="1"/>
          </p:cNvSpPr>
          <p:nvPr>
            <p:ph idx="1"/>
          </p:nvPr>
        </p:nvSpPr>
        <p:spPr/>
        <p:txBody>
          <a:bodyPr/>
          <a:lstStyle/>
          <a:p>
            <a:r>
              <a:rPr lang="en-US" dirty="0"/>
              <a:t>Alternative single-agent therapies?</a:t>
            </a:r>
          </a:p>
          <a:p>
            <a:pPr lvl="1"/>
            <a:r>
              <a:rPr lang="en-US" dirty="0"/>
              <a:t>Ixazomib</a:t>
            </a:r>
          </a:p>
          <a:p>
            <a:pPr lvl="1"/>
            <a:r>
              <a:rPr lang="en-US" dirty="0"/>
              <a:t>Daratumumab</a:t>
            </a:r>
          </a:p>
          <a:p>
            <a:r>
              <a:rPr lang="en-US" dirty="0"/>
              <a:t>Adding agents to lenalidomide?</a:t>
            </a:r>
          </a:p>
          <a:p>
            <a:pPr lvl="1"/>
            <a:r>
              <a:rPr lang="en-US" dirty="0"/>
              <a:t>Proteasome inhibitors (bortezomib, ixazomib, carfilzomib)</a:t>
            </a:r>
          </a:p>
          <a:p>
            <a:pPr lvl="1"/>
            <a:r>
              <a:rPr lang="en-US" dirty="0"/>
              <a:t>Anti-CD38 monoclonal antibodies (daratumumab, isatuximab)</a:t>
            </a:r>
          </a:p>
        </p:txBody>
      </p:sp>
      <p:sp>
        <p:nvSpPr>
          <p:cNvPr id="5" name="Text Box 11">
            <a:extLst>
              <a:ext uri="{FF2B5EF4-FFF2-40B4-BE49-F238E27FC236}">
                <a16:creationId xmlns:a16="http://schemas.microsoft.com/office/drawing/2014/main" id="{3BBF51A1-CDB0-E428-435D-F7DCD0D27740}"/>
              </a:ext>
            </a:extLst>
          </p:cNvPr>
          <p:cNvSpPr txBox="1">
            <a:spLocks noChangeArrowheads="1"/>
          </p:cNvSpPr>
          <p:nvPr/>
        </p:nvSpPr>
        <p:spPr bwMode="auto">
          <a:xfrm>
            <a:off x="439761" y="6240636"/>
            <a:ext cx="801052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0"/>
              </a:spcBef>
              <a:spcAft>
                <a:spcPct val="0"/>
              </a:spcAft>
              <a:buClr>
                <a:srgbClr val="FEFDDE"/>
              </a:buClr>
              <a:buSzTx/>
              <a:buFont typeface="Wingdings" panose="05000000000000000000" pitchFamily="2" charset="2"/>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Dimopoulos. </a:t>
            </a:r>
            <a:r>
              <a:rPr kumimoji="0" lang="nl-NL"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Lancet. 2019;393:253</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Moreau. Lancet. 2019;394:29.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Voorhees. Blood. 2020;136:936. </a:t>
            </a:r>
          </a:p>
          <a:p>
            <a:pPr marL="0" marR="0" lvl="0" indent="0" algn="l" defTabSz="914400" rtl="0" eaLnBrk="1" fontAlgn="base" latinLnBrk="0" hangingPunct="1">
              <a:lnSpc>
                <a:spcPct val="90000"/>
              </a:lnSpc>
              <a:spcBef>
                <a:spcPct val="0"/>
              </a:spcBef>
              <a:spcAft>
                <a:spcPct val="0"/>
              </a:spcAft>
              <a:buClr>
                <a:srgbClr val="FEFDDE"/>
              </a:buClr>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Nooka. Leukemia. 2014;28:690.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Gay. Lancet Oncol. 2021;22:1705.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57004583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Text Box 36">
            <a:extLst>
              <a:ext uri="{FF2B5EF4-FFF2-40B4-BE49-F238E27FC236}">
                <a16:creationId xmlns:a16="http://schemas.microsoft.com/office/drawing/2014/main" id="{3165A9B2-732E-4824-BFF3-9F9C2FC3673A}"/>
              </a:ext>
            </a:extLst>
          </p:cNvPr>
          <p:cNvSpPr txBox="1">
            <a:spLocks noChangeArrowheads="1"/>
          </p:cNvSpPr>
          <p:nvPr/>
        </p:nvSpPr>
        <p:spPr bwMode="auto">
          <a:xfrm>
            <a:off x="971209" y="4268774"/>
            <a:ext cx="4841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20</a:t>
            </a:r>
          </a:p>
        </p:txBody>
      </p:sp>
      <p:sp>
        <p:nvSpPr>
          <p:cNvPr id="115" name="Text Box 36">
            <a:extLst>
              <a:ext uri="{FF2B5EF4-FFF2-40B4-BE49-F238E27FC236}">
                <a16:creationId xmlns:a16="http://schemas.microsoft.com/office/drawing/2014/main" id="{2A8DEADD-F4B4-4F9E-8074-7088800679BE}"/>
              </a:ext>
            </a:extLst>
          </p:cNvPr>
          <p:cNvSpPr txBox="1">
            <a:spLocks noChangeArrowheads="1"/>
          </p:cNvSpPr>
          <p:nvPr/>
        </p:nvSpPr>
        <p:spPr bwMode="auto">
          <a:xfrm>
            <a:off x="1044670" y="4923803"/>
            <a:ext cx="410642" cy="413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0</a:t>
            </a:r>
          </a:p>
        </p:txBody>
      </p:sp>
      <p:sp>
        <p:nvSpPr>
          <p:cNvPr id="3" name="Title 2"/>
          <p:cNvSpPr>
            <a:spLocks noGrp="1"/>
          </p:cNvSpPr>
          <p:nvPr>
            <p:ph type="title"/>
          </p:nvPr>
        </p:nvSpPr>
        <p:spPr/>
        <p:txBody>
          <a:bodyPr/>
          <a:lstStyle/>
          <a:p>
            <a:r>
              <a:rPr lang="en-US" dirty="0"/>
              <a:t>PFS and OS With Lenalidomide Maintenance After </a:t>
            </a:r>
            <a:br>
              <a:rPr lang="en-US" dirty="0"/>
            </a:br>
            <a:r>
              <a:rPr lang="en-US" dirty="0"/>
              <a:t>ASCT in MM: Meta-analysis of 3 Phase III Trials</a:t>
            </a:r>
          </a:p>
        </p:txBody>
      </p:sp>
      <p:sp>
        <p:nvSpPr>
          <p:cNvPr id="5" name="Text Box 11">
            <a:extLst>
              <a:ext uri="{FF2B5EF4-FFF2-40B4-BE49-F238E27FC236}">
                <a16:creationId xmlns:a16="http://schemas.microsoft.com/office/drawing/2014/main" id="{E98033B8-E28E-421A-BEF2-A916EE99198A}"/>
              </a:ext>
            </a:extLst>
          </p:cNvPr>
          <p:cNvSpPr txBox="1">
            <a:spLocks noChangeArrowheads="1"/>
          </p:cNvSpPr>
          <p:nvPr/>
        </p:nvSpPr>
        <p:spPr bwMode="auto">
          <a:xfrm>
            <a:off x="441447" y="6395110"/>
            <a:ext cx="54384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defRPr b="1">
                <a:solidFill>
                  <a:schemeClr val="tx1"/>
                </a:solidFill>
                <a:latin typeface="Arial" panose="020B0604020202020204" pitchFamily="34" charset="0"/>
                <a:cs typeface="Arial" panose="020B0604020202020204" pitchFamily="34" charset="0"/>
              </a:defRPr>
            </a:lvl1pPr>
            <a:lvl2pPr marL="742950" indent="-285750">
              <a:defRPr b="1">
                <a:solidFill>
                  <a:schemeClr val="tx1"/>
                </a:solidFill>
                <a:latin typeface="Arial" panose="020B0604020202020204" pitchFamily="34" charset="0"/>
                <a:cs typeface="Arial" panose="020B0604020202020204" pitchFamily="34" charset="0"/>
              </a:defRPr>
            </a:lvl2pPr>
            <a:lvl3pPr marL="1143000" indent="-228600">
              <a:defRPr b="1">
                <a:solidFill>
                  <a:schemeClr val="tx1"/>
                </a:solidFill>
                <a:latin typeface="Arial" panose="020B0604020202020204" pitchFamily="34" charset="0"/>
                <a:cs typeface="Arial" panose="020B0604020202020204" pitchFamily="34" charset="0"/>
              </a:defRPr>
            </a:lvl3pPr>
            <a:lvl4pPr marL="1600200" indent="-228600">
              <a:defRPr b="1">
                <a:solidFill>
                  <a:schemeClr val="tx1"/>
                </a:solidFill>
                <a:latin typeface="Arial" panose="020B0604020202020204" pitchFamily="34" charset="0"/>
                <a:cs typeface="Arial" panose="020B0604020202020204" pitchFamily="34" charset="0"/>
              </a:defRPr>
            </a:lvl4pPr>
            <a:lvl5pPr marL="2057400" indent="-228600">
              <a:defRPr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9pPr>
          </a:lstStyle>
          <a:p>
            <a:pPr marL="0" marR="0" lvl="0" indent="0" algn="l" defTabSz="457063"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McCarthy. JCO. 2017;35:3279.</a:t>
            </a:r>
            <a:endPar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endParaRPr>
          </a:p>
        </p:txBody>
      </p:sp>
      <p:sp>
        <p:nvSpPr>
          <p:cNvPr id="10" name="TextBox 9">
            <a:extLst>
              <a:ext uri="{FF2B5EF4-FFF2-40B4-BE49-F238E27FC236}">
                <a16:creationId xmlns:a16="http://schemas.microsoft.com/office/drawing/2014/main" id="{9D405894-0588-497A-8340-EBF0137D7CC7}"/>
              </a:ext>
            </a:extLst>
          </p:cNvPr>
          <p:cNvSpPr txBox="1"/>
          <p:nvPr/>
        </p:nvSpPr>
        <p:spPr>
          <a:xfrm>
            <a:off x="10101697" y="4409708"/>
            <a:ext cx="1833088" cy="584775"/>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Median follow-up: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80 mo</a:t>
            </a:r>
          </a:p>
        </p:txBody>
      </p:sp>
      <p:sp>
        <p:nvSpPr>
          <p:cNvPr id="12" name="Text Box 32">
            <a:extLst>
              <a:ext uri="{FF2B5EF4-FFF2-40B4-BE49-F238E27FC236}">
                <a16:creationId xmlns:a16="http://schemas.microsoft.com/office/drawing/2014/main" id="{99138102-861F-47AA-A6DF-8E252EBA83FE}"/>
              </a:ext>
            </a:extLst>
          </p:cNvPr>
          <p:cNvSpPr txBox="1">
            <a:spLocks noChangeArrowheads="1"/>
          </p:cNvSpPr>
          <p:nvPr/>
        </p:nvSpPr>
        <p:spPr bwMode="auto">
          <a:xfrm rot="16200000">
            <a:off x="4501311" y="3309892"/>
            <a:ext cx="3337138" cy="275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OS (%)</a:t>
            </a:r>
            <a:endParaRPr kumimoji="0" lang="en-GB" altLang="en-US" sz="18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 name="Text Box 33">
            <a:extLst>
              <a:ext uri="{FF2B5EF4-FFF2-40B4-BE49-F238E27FC236}">
                <a16:creationId xmlns:a16="http://schemas.microsoft.com/office/drawing/2014/main" id="{F956F897-98F4-41F6-BF48-ABA6A7DE6920}"/>
              </a:ext>
            </a:extLst>
          </p:cNvPr>
          <p:cNvSpPr txBox="1">
            <a:spLocks noChangeArrowheads="1"/>
          </p:cNvSpPr>
          <p:nvPr/>
        </p:nvSpPr>
        <p:spPr bwMode="auto">
          <a:xfrm>
            <a:off x="6751986" y="5195718"/>
            <a:ext cx="49573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0    10	    20	    30    40    50    60	   70    80    90  	100	110	120</a:t>
            </a:r>
          </a:p>
        </p:txBody>
      </p:sp>
      <p:sp>
        <p:nvSpPr>
          <p:cNvPr id="14" name="Text Box 34">
            <a:extLst>
              <a:ext uri="{FF2B5EF4-FFF2-40B4-BE49-F238E27FC236}">
                <a16:creationId xmlns:a16="http://schemas.microsoft.com/office/drawing/2014/main" id="{BBC854A3-167A-456B-B1B2-98401C5E5825}"/>
              </a:ext>
            </a:extLst>
          </p:cNvPr>
          <p:cNvSpPr txBox="1">
            <a:spLocks noChangeArrowheads="1"/>
          </p:cNvSpPr>
          <p:nvPr/>
        </p:nvSpPr>
        <p:spPr bwMode="auto">
          <a:xfrm>
            <a:off x="6954627" y="5452021"/>
            <a:ext cx="45920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GB" altLang="en-US" sz="18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Mo</a:t>
            </a:r>
          </a:p>
        </p:txBody>
      </p:sp>
      <p:cxnSp>
        <p:nvCxnSpPr>
          <p:cNvPr id="16" name="Straight Connector 20">
            <a:extLst>
              <a:ext uri="{FF2B5EF4-FFF2-40B4-BE49-F238E27FC236}">
                <a16:creationId xmlns:a16="http://schemas.microsoft.com/office/drawing/2014/main" id="{A664F58F-1EEA-45DE-A85D-2B219780584F}"/>
              </a:ext>
            </a:extLst>
          </p:cNvPr>
          <p:cNvCxnSpPr>
            <a:cxnSpLocks noChangeShapeType="1"/>
          </p:cNvCxnSpPr>
          <p:nvPr/>
        </p:nvCxnSpPr>
        <p:spPr bwMode="auto">
          <a:xfrm flipH="1">
            <a:off x="6854576" y="1779138"/>
            <a:ext cx="0" cy="331389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17" name="Straight Connector 22">
            <a:extLst>
              <a:ext uri="{FF2B5EF4-FFF2-40B4-BE49-F238E27FC236}">
                <a16:creationId xmlns:a16="http://schemas.microsoft.com/office/drawing/2014/main" id="{5C3431BE-2B92-4583-99C4-F62B60111D5B}"/>
              </a:ext>
            </a:extLst>
          </p:cNvPr>
          <p:cNvCxnSpPr>
            <a:cxnSpLocks noChangeShapeType="1"/>
          </p:cNvCxnSpPr>
          <p:nvPr/>
        </p:nvCxnSpPr>
        <p:spPr bwMode="auto">
          <a:xfrm>
            <a:off x="6842736" y="5102709"/>
            <a:ext cx="4613300"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18" name="Straight Connector 24">
            <a:extLst>
              <a:ext uri="{FF2B5EF4-FFF2-40B4-BE49-F238E27FC236}">
                <a16:creationId xmlns:a16="http://schemas.microsoft.com/office/drawing/2014/main" id="{46AB400E-9785-49D8-8FD6-EEEF8D44D13D}"/>
              </a:ext>
            </a:extLst>
          </p:cNvPr>
          <p:cNvCxnSpPr>
            <a:cxnSpLocks noChangeShapeType="1"/>
          </p:cNvCxnSpPr>
          <p:nvPr/>
        </p:nvCxnSpPr>
        <p:spPr bwMode="auto">
          <a:xfrm>
            <a:off x="6797730" y="1796556"/>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19" name="Straight Connector 27">
            <a:extLst>
              <a:ext uri="{FF2B5EF4-FFF2-40B4-BE49-F238E27FC236}">
                <a16:creationId xmlns:a16="http://schemas.microsoft.com/office/drawing/2014/main" id="{EF8AC731-E752-4095-8C4B-F096550F1335}"/>
              </a:ext>
            </a:extLst>
          </p:cNvPr>
          <p:cNvCxnSpPr>
            <a:cxnSpLocks noChangeShapeType="1"/>
          </p:cNvCxnSpPr>
          <p:nvPr/>
        </p:nvCxnSpPr>
        <p:spPr bwMode="auto">
          <a:xfrm>
            <a:off x="6797730" y="2446946"/>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20" name="Straight Connector 29">
            <a:extLst>
              <a:ext uri="{FF2B5EF4-FFF2-40B4-BE49-F238E27FC236}">
                <a16:creationId xmlns:a16="http://schemas.microsoft.com/office/drawing/2014/main" id="{B27FEC31-8D5B-4345-B473-8FD69FB11E4B}"/>
              </a:ext>
            </a:extLst>
          </p:cNvPr>
          <p:cNvCxnSpPr>
            <a:cxnSpLocks noChangeShapeType="1"/>
          </p:cNvCxnSpPr>
          <p:nvPr/>
        </p:nvCxnSpPr>
        <p:spPr bwMode="auto">
          <a:xfrm>
            <a:off x="6797730" y="3108952"/>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21" name="Straight Connector 31">
            <a:extLst>
              <a:ext uri="{FF2B5EF4-FFF2-40B4-BE49-F238E27FC236}">
                <a16:creationId xmlns:a16="http://schemas.microsoft.com/office/drawing/2014/main" id="{9222313B-5742-4298-8A35-7957D355420F}"/>
              </a:ext>
            </a:extLst>
          </p:cNvPr>
          <p:cNvCxnSpPr>
            <a:cxnSpLocks noChangeShapeType="1"/>
          </p:cNvCxnSpPr>
          <p:nvPr/>
        </p:nvCxnSpPr>
        <p:spPr bwMode="auto">
          <a:xfrm>
            <a:off x="6797730" y="3778699"/>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22" name="Straight Connector 33">
            <a:extLst>
              <a:ext uri="{FF2B5EF4-FFF2-40B4-BE49-F238E27FC236}">
                <a16:creationId xmlns:a16="http://schemas.microsoft.com/office/drawing/2014/main" id="{99C01A53-10A6-4848-9A60-2677F1EC01A8}"/>
              </a:ext>
            </a:extLst>
          </p:cNvPr>
          <p:cNvCxnSpPr>
            <a:cxnSpLocks noChangeShapeType="1"/>
          </p:cNvCxnSpPr>
          <p:nvPr/>
        </p:nvCxnSpPr>
        <p:spPr bwMode="auto">
          <a:xfrm>
            <a:off x="6797730" y="4434898"/>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23" name="Straight Connector 35">
            <a:extLst>
              <a:ext uri="{FF2B5EF4-FFF2-40B4-BE49-F238E27FC236}">
                <a16:creationId xmlns:a16="http://schemas.microsoft.com/office/drawing/2014/main" id="{D6FB98D7-7DC1-43E7-B92F-76A7AED43D53}"/>
              </a:ext>
            </a:extLst>
          </p:cNvPr>
          <p:cNvCxnSpPr>
            <a:cxnSpLocks noChangeShapeType="1"/>
          </p:cNvCxnSpPr>
          <p:nvPr/>
        </p:nvCxnSpPr>
        <p:spPr bwMode="auto">
          <a:xfrm>
            <a:off x="6797730" y="5102709"/>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grpSp>
        <p:nvGrpSpPr>
          <p:cNvPr id="68" name="Group 67">
            <a:extLst>
              <a:ext uri="{FF2B5EF4-FFF2-40B4-BE49-F238E27FC236}">
                <a16:creationId xmlns:a16="http://schemas.microsoft.com/office/drawing/2014/main" id="{FA59BDD1-5881-443E-953E-3232D0CEF113}"/>
              </a:ext>
            </a:extLst>
          </p:cNvPr>
          <p:cNvGrpSpPr/>
          <p:nvPr/>
        </p:nvGrpSpPr>
        <p:grpSpPr>
          <a:xfrm>
            <a:off x="6854577" y="5090519"/>
            <a:ext cx="4592006" cy="79364"/>
            <a:chOff x="6854577" y="5116275"/>
            <a:chExt cx="4592006" cy="79364"/>
          </a:xfrm>
        </p:grpSpPr>
        <p:cxnSp>
          <p:nvCxnSpPr>
            <p:cNvPr id="24" name="Straight Connector 36">
              <a:extLst>
                <a:ext uri="{FF2B5EF4-FFF2-40B4-BE49-F238E27FC236}">
                  <a16:creationId xmlns:a16="http://schemas.microsoft.com/office/drawing/2014/main" id="{579DF472-5BE1-4D21-B301-717F115E6EBF}"/>
                </a:ext>
              </a:extLst>
            </p:cNvPr>
            <p:cNvCxnSpPr>
              <a:cxnSpLocks noChangeShapeType="1"/>
            </p:cNvCxnSpPr>
            <p:nvPr/>
          </p:nvCxnSpPr>
          <p:spPr bwMode="auto">
            <a:xfrm rot="5400000">
              <a:off x="6814895"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25" name="Straight Connector 37">
              <a:extLst>
                <a:ext uri="{FF2B5EF4-FFF2-40B4-BE49-F238E27FC236}">
                  <a16:creationId xmlns:a16="http://schemas.microsoft.com/office/drawing/2014/main" id="{E66AA883-9EEB-44CC-AA67-4ADE5E66171E}"/>
                </a:ext>
              </a:extLst>
            </p:cNvPr>
            <p:cNvCxnSpPr>
              <a:cxnSpLocks noChangeShapeType="1"/>
            </p:cNvCxnSpPr>
            <p:nvPr/>
          </p:nvCxnSpPr>
          <p:spPr bwMode="auto">
            <a:xfrm rot="5400000">
              <a:off x="7198547"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26" name="Straight Connector 38">
              <a:extLst>
                <a:ext uri="{FF2B5EF4-FFF2-40B4-BE49-F238E27FC236}">
                  <a16:creationId xmlns:a16="http://schemas.microsoft.com/office/drawing/2014/main" id="{663C8C4E-BE4B-46DE-B651-E77407EB612E}"/>
                </a:ext>
              </a:extLst>
            </p:cNvPr>
            <p:cNvCxnSpPr>
              <a:cxnSpLocks noChangeShapeType="1"/>
            </p:cNvCxnSpPr>
            <p:nvPr/>
          </p:nvCxnSpPr>
          <p:spPr bwMode="auto">
            <a:xfrm rot="5400000">
              <a:off x="7581015"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27" name="Straight Connector 39">
              <a:extLst>
                <a:ext uri="{FF2B5EF4-FFF2-40B4-BE49-F238E27FC236}">
                  <a16:creationId xmlns:a16="http://schemas.microsoft.com/office/drawing/2014/main" id="{98C08B89-CEEA-4C76-B234-BD6FC81DBDAB}"/>
                </a:ext>
              </a:extLst>
            </p:cNvPr>
            <p:cNvCxnSpPr>
              <a:cxnSpLocks noChangeShapeType="1"/>
            </p:cNvCxnSpPr>
            <p:nvPr/>
          </p:nvCxnSpPr>
          <p:spPr bwMode="auto">
            <a:xfrm rot="5400000">
              <a:off x="7959931"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28" name="Straight Connector 40">
              <a:extLst>
                <a:ext uri="{FF2B5EF4-FFF2-40B4-BE49-F238E27FC236}">
                  <a16:creationId xmlns:a16="http://schemas.microsoft.com/office/drawing/2014/main" id="{E34B817F-C2A1-46D8-A080-FB70BAE80102}"/>
                </a:ext>
              </a:extLst>
            </p:cNvPr>
            <p:cNvCxnSpPr>
              <a:cxnSpLocks noChangeShapeType="1"/>
            </p:cNvCxnSpPr>
            <p:nvPr/>
          </p:nvCxnSpPr>
          <p:spPr bwMode="auto">
            <a:xfrm rot="5400000">
              <a:off x="8343583"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29" name="Straight Connector 41">
              <a:extLst>
                <a:ext uri="{FF2B5EF4-FFF2-40B4-BE49-F238E27FC236}">
                  <a16:creationId xmlns:a16="http://schemas.microsoft.com/office/drawing/2014/main" id="{22EF5BBD-DFDA-4532-B101-4CEA2A26123C}"/>
                </a:ext>
              </a:extLst>
            </p:cNvPr>
            <p:cNvCxnSpPr>
              <a:cxnSpLocks noChangeShapeType="1"/>
            </p:cNvCxnSpPr>
            <p:nvPr/>
          </p:nvCxnSpPr>
          <p:spPr bwMode="auto">
            <a:xfrm rot="5400000">
              <a:off x="8726052"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30" name="Straight Connector 42">
              <a:extLst>
                <a:ext uri="{FF2B5EF4-FFF2-40B4-BE49-F238E27FC236}">
                  <a16:creationId xmlns:a16="http://schemas.microsoft.com/office/drawing/2014/main" id="{BA68050B-E170-4868-9EE9-E716943F6327}"/>
                </a:ext>
              </a:extLst>
            </p:cNvPr>
            <p:cNvCxnSpPr>
              <a:cxnSpLocks noChangeShapeType="1"/>
            </p:cNvCxnSpPr>
            <p:nvPr/>
          </p:nvCxnSpPr>
          <p:spPr bwMode="auto">
            <a:xfrm rot="5400000">
              <a:off x="9102598"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31" name="Straight Connector 43">
              <a:extLst>
                <a:ext uri="{FF2B5EF4-FFF2-40B4-BE49-F238E27FC236}">
                  <a16:creationId xmlns:a16="http://schemas.microsoft.com/office/drawing/2014/main" id="{3CF12FB2-25A4-4650-B518-EB4FB01D9181}"/>
                </a:ext>
              </a:extLst>
            </p:cNvPr>
            <p:cNvCxnSpPr>
              <a:cxnSpLocks noChangeShapeType="1"/>
            </p:cNvCxnSpPr>
            <p:nvPr/>
          </p:nvCxnSpPr>
          <p:spPr bwMode="auto">
            <a:xfrm rot="5400000">
              <a:off x="9488619"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32" name="Straight Connector 44">
              <a:extLst>
                <a:ext uri="{FF2B5EF4-FFF2-40B4-BE49-F238E27FC236}">
                  <a16:creationId xmlns:a16="http://schemas.microsoft.com/office/drawing/2014/main" id="{4BDA7B6C-0E56-42A5-BAA4-B29DC181A4DA}"/>
                </a:ext>
              </a:extLst>
            </p:cNvPr>
            <p:cNvCxnSpPr>
              <a:cxnSpLocks noChangeShapeType="1"/>
            </p:cNvCxnSpPr>
            <p:nvPr/>
          </p:nvCxnSpPr>
          <p:spPr bwMode="auto">
            <a:xfrm rot="5400000">
              <a:off x="9867535"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33" name="Straight Connector 45">
              <a:extLst>
                <a:ext uri="{FF2B5EF4-FFF2-40B4-BE49-F238E27FC236}">
                  <a16:creationId xmlns:a16="http://schemas.microsoft.com/office/drawing/2014/main" id="{2EC41DCC-10C0-4DAB-9556-2E3F4F8A8C48}"/>
                </a:ext>
              </a:extLst>
            </p:cNvPr>
            <p:cNvCxnSpPr>
              <a:cxnSpLocks noChangeShapeType="1"/>
            </p:cNvCxnSpPr>
            <p:nvPr/>
          </p:nvCxnSpPr>
          <p:spPr bwMode="auto">
            <a:xfrm rot="5400000">
              <a:off x="10250004"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34" name="Straight Connector 46">
              <a:extLst>
                <a:ext uri="{FF2B5EF4-FFF2-40B4-BE49-F238E27FC236}">
                  <a16:creationId xmlns:a16="http://schemas.microsoft.com/office/drawing/2014/main" id="{F01DD870-2F45-41A9-B94A-86C0E93515C3}"/>
                </a:ext>
              </a:extLst>
            </p:cNvPr>
            <p:cNvCxnSpPr>
              <a:cxnSpLocks noChangeShapeType="1"/>
            </p:cNvCxnSpPr>
            <p:nvPr/>
          </p:nvCxnSpPr>
          <p:spPr bwMode="auto">
            <a:xfrm rot="5400000">
              <a:off x="10632471"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35" name="Straight Connector 47">
              <a:extLst>
                <a:ext uri="{FF2B5EF4-FFF2-40B4-BE49-F238E27FC236}">
                  <a16:creationId xmlns:a16="http://schemas.microsoft.com/office/drawing/2014/main" id="{E8F0A96A-82AB-4A92-81A1-60DC32670587}"/>
                </a:ext>
              </a:extLst>
            </p:cNvPr>
            <p:cNvCxnSpPr>
              <a:cxnSpLocks noChangeShapeType="1"/>
            </p:cNvCxnSpPr>
            <p:nvPr/>
          </p:nvCxnSpPr>
          <p:spPr bwMode="auto">
            <a:xfrm rot="5400000">
              <a:off x="11012571"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36" name="Straight Connector 48">
              <a:extLst>
                <a:ext uri="{FF2B5EF4-FFF2-40B4-BE49-F238E27FC236}">
                  <a16:creationId xmlns:a16="http://schemas.microsoft.com/office/drawing/2014/main" id="{2CDAA9AA-948C-4359-B95A-194A3DBF8C25}"/>
                </a:ext>
              </a:extLst>
            </p:cNvPr>
            <p:cNvCxnSpPr>
              <a:cxnSpLocks noChangeShapeType="1"/>
            </p:cNvCxnSpPr>
            <p:nvPr/>
          </p:nvCxnSpPr>
          <p:spPr bwMode="auto">
            <a:xfrm rot="5400000">
              <a:off x="11406901" y="515595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grpSp>
      <p:sp>
        <p:nvSpPr>
          <p:cNvPr id="39" name="Text Box 36">
            <a:extLst>
              <a:ext uri="{FF2B5EF4-FFF2-40B4-BE49-F238E27FC236}">
                <a16:creationId xmlns:a16="http://schemas.microsoft.com/office/drawing/2014/main" id="{EC5996B6-B694-40EE-A444-38F9EFB9901F}"/>
              </a:ext>
            </a:extLst>
          </p:cNvPr>
          <p:cNvSpPr txBox="1">
            <a:spLocks noChangeArrowheads="1"/>
          </p:cNvSpPr>
          <p:nvPr/>
        </p:nvSpPr>
        <p:spPr bwMode="auto">
          <a:xfrm>
            <a:off x="7110782" y="3923454"/>
            <a:ext cx="28454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Lenalidomide       NE (NE-NE)</a:t>
            </a:r>
          </a:p>
        </p:txBody>
      </p:sp>
      <p:sp>
        <p:nvSpPr>
          <p:cNvPr id="40" name="Text Box 36">
            <a:extLst>
              <a:ext uri="{FF2B5EF4-FFF2-40B4-BE49-F238E27FC236}">
                <a16:creationId xmlns:a16="http://schemas.microsoft.com/office/drawing/2014/main" id="{49AEC588-A10E-4987-98D8-61C3BF054E9C}"/>
              </a:ext>
            </a:extLst>
          </p:cNvPr>
          <p:cNvSpPr txBox="1">
            <a:spLocks noChangeArrowheads="1"/>
          </p:cNvSpPr>
          <p:nvPr/>
        </p:nvSpPr>
        <p:spPr bwMode="auto">
          <a:xfrm>
            <a:off x="7110782" y="4249208"/>
            <a:ext cx="28819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Observation      86.0 (79.8-96.0)</a:t>
            </a:r>
          </a:p>
        </p:txBody>
      </p:sp>
      <p:sp>
        <p:nvSpPr>
          <p:cNvPr id="41" name="Text Box 36">
            <a:extLst>
              <a:ext uri="{FF2B5EF4-FFF2-40B4-BE49-F238E27FC236}">
                <a16:creationId xmlns:a16="http://schemas.microsoft.com/office/drawing/2014/main" id="{EC66FE43-01D7-43A2-9726-6115A6E5755A}"/>
              </a:ext>
            </a:extLst>
          </p:cNvPr>
          <p:cNvSpPr txBox="1">
            <a:spLocks noChangeArrowheads="1"/>
          </p:cNvSpPr>
          <p:nvPr/>
        </p:nvSpPr>
        <p:spPr bwMode="auto">
          <a:xfrm>
            <a:off x="6785318" y="4644140"/>
            <a:ext cx="33612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HR: 0.75 (95% CI: 0.63-0.90;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P</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 .001)</a:t>
            </a:r>
          </a:p>
        </p:txBody>
      </p:sp>
      <p:sp>
        <p:nvSpPr>
          <p:cNvPr id="43" name="Freeform 6">
            <a:extLst>
              <a:ext uri="{FF2B5EF4-FFF2-40B4-BE49-F238E27FC236}">
                <a16:creationId xmlns:a16="http://schemas.microsoft.com/office/drawing/2014/main" id="{7B45A4C0-C886-46D7-B548-8723B9EE5142}"/>
              </a:ext>
            </a:extLst>
          </p:cNvPr>
          <p:cNvSpPr/>
          <p:nvPr/>
        </p:nvSpPr>
        <p:spPr bwMode="auto">
          <a:xfrm>
            <a:off x="9572032" y="3146019"/>
            <a:ext cx="1296157" cy="915879"/>
          </a:xfrm>
          <a:custGeom>
            <a:avLst/>
            <a:gdLst>
              <a:gd name="connsiteX0" fmla="*/ 1645920 w 1645920"/>
              <a:gd name="connsiteY0" fmla="*/ 771754 h 771754"/>
              <a:gd name="connsiteX1" fmla="*/ 1536192 w 1645920"/>
              <a:gd name="connsiteY1" fmla="*/ 771754 h 771754"/>
              <a:gd name="connsiteX2" fmla="*/ 1536192 w 1645920"/>
              <a:gd name="connsiteY2" fmla="*/ 555956 h 771754"/>
              <a:gd name="connsiteX3" fmla="*/ 1327709 w 1645920"/>
              <a:gd name="connsiteY3" fmla="*/ 555956 h 771754"/>
              <a:gd name="connsiteX4" fmla="*/ 1327709 w 1645920"/>
              <a:gd name="connsiteY4" fmla="*/ 482804 h 771754"/>
              <a:gd name="connsiteX5" fmla="*/ 1305763 w 1645920"/>
              <a:gd name="connsiteY5" fmla="*/ 482804 h 771754"/>
              <a:gd name="connsiteX6" fmla="*/ 1305763 w 1645920"/>
              <a:gd name="connsiteY6" fmla="*/ 413309 h 771754"/>
              <a:gd name="connsiteX7" fmla="*/ 1210666 w 1645920"/>
              <a:gd name="connsiteY7" fmla="*/ 413309 h 771754"/>
              <a:gd name="connsiteX8" fmla="*/ 1210666 w 1645920"/>
              <a:gd name="connsiteY8" fmla="*/ 387706 h 771754"/>
              <a:gd name="connsiteX9" fmla="*/ 1111910 w 1645920"/>
              <a:gd name="connsiteY9" fmla="*/ 387706 h 771754"/>
              <a:gd name="connsiteX10" fmla="*/ 1111910 w 1645920"/>
              <a:gd name="connsiteY10" fmla="*/ 351130 h 771754"/>
              <a:gd name="connsiteX11" fmla="*/ 965606 w 1645920"/>
              <a:gd name="connsiteY11" fmla="*/ 351130 h 771754"/>
              <a:gd name="connsiteX12" fmla="*/ 965606 w 1645920"/>
              <a:gd name="connsiteY12" fmla="*/ 321869 h 771754"/>
              <a:gd name="connsiteX13" fmla="*/ 932688 w 1645920"/>
              <a:gd name="connsiteY13" fmla="*/ 321869 h 771754"/>
              <a:gd name="connsiteX14" fmla="*/ 932688 w 1645920"/>
              <a:gd name="connsiteY14" fmla="*/ 307239 h 771754"/>
              <a:gd name="connsiteX15" fmla="*/ 910742 w 1645920"/>
              <a:gd name="connsiteY15" fmla="*/ 307239 h 771754"/>
              <a:gd name="connsiteX16" fmla="*/ 910742 w 1645920"/>
              <a:gd name="connsiteY16" fmla="*/ 296266 h 771754"/>
              <a:gd name="connsiteX17" fmla="*/ 837590 w 1645920"/>
              <a:gd name="connsiteY17" fmla="*/ 296266 h 771754"/>
              <a:gd name="connsiteX18" fmla="*/ 837590 w 1645920"/>
              <a:gd name="connsiteY18" fmla="*/ 288951 h 771754"/>
              <a:gd name="connsiteX19" fmla="*/ 811987 w 1645920"/>
              <a:gd name="connsiteY19" fmla="*/ 288951 h 771754"/>
              <a:gd name="connsiteX20" fmla="*/ 811987 w 1645920"/>
              <a:gd name="connsiteY20" fmla="*/ 270663 h 771754"/>
              <a:gd name="connsiteX21" fmla="*/ 746150 w 1645920"/>
              <a:gd name="connsiteY21" fmla="*/ 270663 h 771754"/>
              <a:gd name="connsiteX22" fmla="*/ 746150 w 1645920"/>
              <a:gd name="connsiteY22" fmla="*/ 256032 h 771754"/>
              <a:gd name="connsiteX23" fmla="*/ 720547 w 1645920"/>
              <a:gd name="connsiteY23" fmla="*/ 256032 h 771754"/>
              <a:gd name="connsiteX24" fmla="*/ 720547 w 1645920"/>
              <a:gd name="connsiteY24" fmla="*/ 241402 h 771754"/>
              <a:gd name="connsiteX25" fmla="*/ 625450 w 1645920"/>
              <a:gd name="connsiteY25" fmla="*/ 241402 h 771754"/>
              <a:gd name="connsiteX26" fmla="*/ 625450 w 1645920"/>
              <a:gd name="connsiteY26" fmla="*/ 226772 h 771754"/>
              <a:gd name="connsiteX27" fmla="*/ 603504 w 1645920"/>
              <a:gd name="connsiteY27" fmla="*/ 226772 h 771754"/>
              <a:gd name="connsiteX28" fmla="*/ 603504 w 1645920"/>
              <a:gd name="connsiteY28" fmla="*/ 215799 h 771754"/>
              <a:gd name="connsiteX29" fmla="*/ 548640 w 1645920"/>
              <a:gd name="connsiteY29" fmla="*/ 215799 h 771754"/>
              <a:gd name="connsiteX30" fmla="*/ 548640 w 1645920"/>
              <a:gd name="connsiteY30" fmla="*/ 204826 h 771754"/>
              <a:gd name="connsiteX31" fmla="*/ 530352 w 1645920"/>
              <a:gd name="connsiteY31" fmla="*/ 204826 h 771754"/>
              <a:gd name="connsiteX32" fmla="*/ 530352 w 1645920"/>
              <a:gd name="connsiteY32" fmla="*/ 197511 h 771754"/>
              <a:gd name="connsiteX33" fmla="*/ 519379 w 1645920"/>
              <a:gd name="connsiteY33" fmla="*/ 197511 h 771754"/>
              <a:gd name="connsiteX34" fmla="*/ 519379 w 1645920"/>
              <a:gd name="connsiteY34" fmla="*/ 186538 h 771754"/>
              <a:gd name="connsiteX35" fmla="*/ 497434 w 1645920"/>
              <a:gd name="connsiteY35" fmla="*/ 186538 h 771754"/>
              <a:gd name="connsiteX36" fmla="*/ 497434 w 1645920"/>
              <a:gd name="connsiteY36" fmla="*/ 168250 h 771754"/>
              <a:gd name="connsiteX37" fmla="*/ 475488 w 1645920"/>
              <a:gd name="connsiteY37" fmla="*/ 168250 h 771754"/>
              <a:gd name="connsiteX38" fmla="*/ 475488 w 1645920"/>
              <a:gd name="connsiteY38" fmla="*/ 157277 h 771754"/>
              <a:gd name="connsiteX39" fmla="*/ 457200 w 1645920"/>
              <a:gd name="connsiteY39" fmla="*/ 157277 h 771754"/>
              <a:gd name="connsiteX40" fmla="*/ 457200 w 1645920"/>
              <a:gd name="connsiteY40" fmla="*/ 142647 h 771754"/>
              <a:gd name="connsiteX41" fmla="*/ 446227 w 1645920"/>
              <a:gd name="connsiteY41" fmla="*/ 142647 h 771754"/>
              <a:gd name="connsiteX42" fmla="*/ 446227 w 1645920"/>
              <a:gd name="connsiteY42" fmla="*/ 128016 h 771754"/>
              <a:gd name="connsiteX43" fmla="*/ 431597 w 1645920"/>
              <a:gd name="connsiteY43" fmla="*/ 128016 h 771754"/>
              <a:gd name="connsiteX44" fmla="*/ 431597 w 1645920"/>
              <a:gd name="connsiteY44" fmla="*/ 120701 h 771754"/>
              <a:gd name="connsiteX45" fmla="*/ 398678 w 1645920"/>
              <a:gd name="connsiteY45" fmla="*/ 120701 h 771754"/>
              <a:gd name="connsiteX46" fmla="*/ 398678 w 1645920"/>
              <a:gd name="connsiteY46" fmla="*/ 106071 h 771754"/>
              <a:gd name="connsiteX47" fmla="*/ 376733 w 1645920"/>
              <a:gd name="connsiteY47" fmla="*/ 106071 h 771754"/>
              <a:gd name="connsiteX48" fmla="*/ 373075 w 1645920"/>
              <a:gd name="connsiteY48" fmla="*/ 102413 h 771754"/>
              <a:gd name="connsiteX49" fmla="*/ 347472 w 1645920"/>
              <a:gd name="connsiteY49" fmla="*/ 102413 h 771754"/>
              <a:gd name="connsiteX50" fmla="*/ 343814 w 1645920"/>
              <a:gd name="connsiteY50" fmla="*/ 98755 h 771754"/>
              <a:gd name="connsiteX51" fmla="*/ 314554 w 1645920"/>
              <a:gd name="connsiteY51" fmla="*/ 98755 h 771754"/>
              <a:gd name="connsiteX52" fmla="*/ 314554 w 1645920"/>
              <a:gd name="connsiteY52" fmla="*/ 76810 h 771754"/>
              <a:gd name="connsiteX53" fmla="*/ 277978 w 1645920"/>
              <a:gd name="connsiteY53" fmla="*/ 76810 h 771754"/>
              <a:gd name="connsiteX54" fmla="*/ 277978 w 1645920"/>
              <a:gd name="connsiteY54" fmla="*/ 54864 h 771754"/>
              <a:gd name="connsiteX55" fmla="*/ 241402 w 1645920"/>
              <a:gd name="connsiteY55" fmla="*/ 54864 h 771754"/>
              <a:gd name="connsiteX56" fmla="*/ 241402 w 1645920"/>
              <a:gd name="connsiteY56" fmla="*/ 47549 h 771754"/>
              <a:gd name="connsiteX57" fmla="*/ 117043 w 1645920"/>
              <a:gd name="connsiteY57" fmla="*/ 47549 h 771754"/>
              <a:gd name="connsiteX58" fmla="*/ 117043 w 1645920"/>
              <a:gd name="connsiteY58" fmla="*/ 32919 h 771754"/>
              <a:gd name="connsiteX59" fmla="*/ 87782 w 1645920"/>
              <a:gd name="connsiteY59" fmla="*/ 32919 h 771754"/>
              <a:gd name="connsiteX60" fmla="*/ 87782 w 1645920"/>
              <a:gd name="connsiteY60" fmla="*/ 21946 h 771754"/>
              <a:gd name="connsiteX61" fmla="*/ 65837 w 1645920"/>
              <a:gd name="connsiteY61" fmla="*/ 21946 h 771754"/>
              <a:gd name="connsiteX62" fmla="*/ 65837 w 1645920"/>
              <a:gd name="connsiteY62" fmla="*/ 10973 h 771754"/>
              <a:gd name="connsiteX63" fmla="*/ 18288 w 1645920"/>
              <a:gd name="connsiteY63" fmla="*/ 10973 h 771754"/>
              <a:gd name="connsiteX64" fmla="*/ 18288 w 1645920"/>
              <a:gd name="connsiteY64" fmla="*/ 0 h 771754"/>
              <a:gd name="connsiteX65" fmla="*/ 0 w 1645920"/>
              <a:gd name="connsiteY65" fmla="*/ 0 h 771754"/>
              <a:gd name="connsiteX0" fmla="*/ 1645920 w 1645920"/>
              <a:gd name="connsiteY0" fmla="*/ 771754 h 771754"/>
              <a:gd name="connsiteX1" fmla="*/ 1536192 w 1645920"/>
              <a:gd name="connsiteY1" fmla="*/ 771754 h 771754"/>
              <a:gd name="connsiteX2" fmla="*/ 1536192 w 1645920"/>
              <a:gd name="connsiteY2" fmla="*/ 555956 h 771754"/>
              <a:gd name="connsiteX3" fmla="*/ 1327709 w 1645920"/>
              <a:gd name="connsiteY3" fmla="*/ 560849 h 771754"/>
              <a:gd name="connsiteX4" fmla="*/ 1327709 w 1645920"/>
              <a:gd name="connsiteY4" fmla="*/ 482804 h 771754"/>
              <a:gd name="connsiteX5" fmla="*/ 1305763 w 1645920"/>
              <a:gd name="connsiteY5" fmla="*/ 482804 h 771754"/>
              <a:gd name="connsiteX6" fmla="*/ 1305763 w 1645920"/>
              <a:gd name="connsiteY6" fmla="*/ 413309 h 771754"/>
              <a:gd name="connsiteX7" fmla="*/ 1210666 w 1645920"/>
              <a:gd name="connsiteY7" fmla="*/ 413309 h 771754"/>
              <a:gd name="connsiteX8" fmla="*/ 1210666 w 1645920"/>
              <a:gd name="connsiteY8" fmla="*/ 387706 h 771754"/>
              <a:gd name="connsiteX9" fmla="*/ 1111910 w 1645920"/>
              <a:gd name="connsiteY9" fmla="*/ 387706 h 771754"/>
              <a:gd name="connsiteX10" fmla="*/ 1111910 w 1645920"/>
              <a:gd name="connsiteY10" fmla="*/ 351130 h 771754"/>
              <a:gd name="connsiteX11" fmla="*/ 965606 w 1645920"/>
              <a:gd name="connsiteY11" fmla="*/ 351130 h 771754"/>
              <a:gd name="connsiteX12" fmla="*/ 965606 w 1645920"/>
              <a:gd name="connsiteY12" fmla="*/ 321869 h 771754"/>
              <a:gd name="connsiteX13" fmla="*/ 932688 w 1645920"/>
              <a:gd name="connsiteY13" fmla="*/ 321869 h 771754"/>
              <a:gd name="connsiteX14" fmla="*/ 932688 w 1645920"/>
              <a:gd name="connsiteY14" fmla="*/ 307239 h 771754"/>
              <a:gd name="connsiteX15" fmla="*/ 910742 w 1645920"/>
              <a:gd name="connsiteY15" fmla="*/ 307239 h 771754"/>
              <a:gd name="connsiteX16" fmla="*/ 910742 w 1645920"/>
              <a:gd name="connsiteY16" fmla="*/ 296266 h 771754"/>
              <a:gd name="connsiteX17" fmla="*/ 837590 w 1645920"/>
              <a:gd name="connsiteY17" fmla="*/ 296266 h 771754"/>
              <a:gd name="connsiteX18" fmla="*/ 837590 w 1645920"/>
              <a:gd name="connsiteY18" fmla="*/ 288951 h 771754"/>
              <a:gd name="connsiteX19" fmla="*/ 811987 w 1645920"/>
              <a:gd name="connsiteY19" fmla="*/ 288951 h 771754"/>
              <a:gd name="connsiteX20" fmla="*/ 811987 w 1645920"/>
              <a:gd name="connsiteY20" fmla="*/ 270663 h 771754"/>
              <a:gd name="connsiteX21" fmla="*/ 746150 w 1645920"/>
              <a:gd name="connsiteY21" fmla="*/ 270663 h 771754"/>
              <a:gd name="connsiteX22" fmla="*/ 746150 w 1645920"/>
              <a:gd name="connsiteY22" fmla="*/ 256032 h 771754"/>
              <a:gd name="connsiteX23" fmla="*/ 720547 w 1645920"/>
              <a:gd name="connsiteY23" fmla="*/ 256032 h 771754"/>
              <a:gd name="connsiteX24" fmla="*/ 720547 w 1645920"/>
              <a:gd name="connsiteY24" fmla="*/ 241402 h 771754"/>
              <a:gd name="connsiteX25" fmla="*/ 625450 w 1645920"/>
              <a:gd name="connsiteY25" fmla="*/ 241402 h 771754"/>
              <a:gd name="connsiteX26" fmla="*/ 625450 w 1645920"/>
              <a:gd name="connsiteY26" fmla="*/ 226772 h 771754"/>
              <a:gd name="connsiteX27" fmla="*/ 603504 w 1645920"/>
              <a:gd name="connsiteY27" fmla="*/ 226772 h 771754"/>
              <a:gd name="connsiteX28" fmla="*/ 603504 w 1645920"/>
              <a:gd name="connsiteY28" fmla="*/ 215799 h 771754"/>
              <a:gd name="connsiteX29" fmla="*/ 548640 w 1645920"/>
              <a:gd name="connsiteY29" fmla="*/ 215799 h 771754"/>
              <a:gd name="connsiteX30" fmla="*/ 548640 w 1645920"/>
              <a:gd name="connsiteY30" fmla="*/ 204826 h 771754"/>
              <a:gd name="connsiteX31" fmla="*/ 530352 w 1645920"/>
              <a:gd name="connsiteY31" fmla="*/ 204826 h 771754"/>
              <a:gd name="connsiteX32" fmla="*/ 530352 w 1645920"/>
              <a:gd name="connsiteY32" fmla="*/ 197511 h 771754"/>
              <a:gd name="connsiteX33" fmla="*/ 519379 w 1645920"/>
              <a:gd name="connsiteY33" fmla="*/ 197511 h 771754"/>
              <a:gd name="connsiteX34" fmla="*/ 519379 w 1645920"/>
              <a:gd name="connsiteY34" fmla="*/ 186538 h 771754"/>
              <a:gd name="connsiteX35" fmla="*/ 497434 w 1645920"/>
              <a:gd name="connsiteY35" fmla="*/ 186538 h 771754"/>
              <a:gd name="connsiteX36" fmla="*/ 497434 w 1645920"/>
              <a:gd name="connsiteY36" fmla="*/ 168250 h 771754"/>
              <a:gd name="connsiteX37" fmla="*/ 475488 w 1645920"/>
              <a:gd name="connsiteY37" fmla="*/ 168250 h 771754"/>
              <a:gd name="connsiteX38" fmla="*/ 475488 w 1645920"/>
              <a:gd name="connsiteY38" fmla="*/ 157277 h 771754"/>
              <a:gd name="connsiteX39" fmla="*/ 457200 w 1645920"/>
              <a:gd name="connsiteY39" fmla="*/ 157277 h 771754"/>
              <a:gd name="connsiteX40" fmla="*/ 457200 w 1645920"/>
              <a:gd name="connsiteY40" fmla="*/ 142647 h 771754"/>
              <a:gd name="connsiteX41" fmla="*/ 446227 w 1645920"/>
              <a:gd name="connsiteY41" fmla="*/ 142647 h 771754"/>
              <a:gd name="connsiteX42" fmla="*/ 446227 w 1645920"/>
              <a:gd name="connsiteY42" fmla="*/ 128016 h 771754"/>
              <a:gd name="connsiteX43" fmla="*/ 431597 w 1645920"/>
              <a:gd name="connsiteY43" fmla="*/ 128016 h 771754"/>
              <a:gd name="connsiteX44" fmla="*/ 431597 w 1645920"/>
              <a:gd name="connsiteY44" fmla="*/ 120701 h 771754"/>
              <a:gd name="connsiteX45" fmla="*/ 398678 w 1645920"/>
              <a:gd name="connsiteY45" fmla="*/ 120701 h 771754"/>
              <a:gd name="connsiteX46" fmla="*/ 398678 w 1645920"/>
              <a:gd name="connsiteY46" fmla="*/ 106071 h 771754"/>
              <a:gd name="connsiteX47" fmla="*/ 376733 w 1645920"/>
              <a:gd name="connsiteY47" fmla="*/ 106071 h 771754"/>
              <a:gd name="connsiteX48" fmla="*/ 373075 w 1645920"/>
              <a:gd name="connsiteY48" fmla="*/ 102413 h 771754"/>
              <a:gd name="connsiteX49" fmla="*/ 347472 w 1645920"/>
              <a:gd name="connsiteY49" fmla="*/ 102413 h 771754"/>
              <a:gd name="connsiteX50" fmla="*/ 343814 w 1645920"/>
              <a:gd name="connsiteY50" fmla="*/ 98755 h 771754"/>
              <a:gd name="connsiteX51" fmla="*/ 314554 w 1645920"/>
              <a:gd name="connsiteY51" fmla="*/ 98755 h 771754"/>
              <a:gd name="connsiteX52" fmla="*/ 314554 w 1645920"/>
              <a:gd name="connsiteY52" fmla="*/ 76810 h 771754"/>
              <a:gd name="connsiteX53" fmla="*/ 277978 w 1645920"/>
              <a:gd name="connsiteY53" fmla="*/ 76810 h 771754"/>
              <a:gd name="connsiteX54" fmla="*/ 277978 w 1645920"/>
              <a:gd name="connsiteY54" fmla="*/ 54864 h 771754"/>
              <a:gd name="connsiteX55" fmla="*/ 241402 w 1645920"/>
              <a:gd name="connsiteY55" fmla="*/ 54864 h 771754"/>
              <a:gd name="connsiteX56" fmla="*/ 241402 w 1645920"/>
              <a:gd name="connsiteY56" fmla="*/ 47549 h 771754"/>
              <a:gd name="connsiteX57" fmla="*/ 117043 w 1645920"/>
              <a:gd name="connsiteY57" fmla="*/ 47549 h 771754"/>
              <a:gd name="connsiteX58" fmla="*/ 117043 w 1645920"/>
              <a:gd name="connsiteY58" fmla="*/ 32919 h 771754"/>
              <a:gd name="connsiteX59" fmla="*/ 87782 w 1645920"/>
              <a:gd name="connsiteY59" fmla="*/ 32919 h 771754"/>
              <a:gd name="connsiteX60" fmla="*/ 87782 w 1645920"/>
              <a:gd name="connsiteY60" fmla="*/ 21946 h 771754"/>
              <a:gd name="connsiteX61" fmla="*/ 65837 w 1645920"/>
              <a:gd name="connsiteY61" fmla="*/ 21946 h 771754"/>
              <a:gd name="connsiteX62" fmla="*/ 65837 w 1645920"/>
              <a:gd name="connsiteY62" fmla="*/ 10973 h 771754"/>
              <a:gd name="connsiteX63" fmla="*/ 18288 w 1645920"/>
              <a:gd name="connsiteY63" fmla="*/ 10973 h 771754"/>
              <a:gd name="connsiteX64" fmla="*/ 18288 w 1645920"/>
              <a:gd name="connsiteY64" fmla="*/ 0 h 771754"/>
              <a:gd name="connsiteX65" fmla="*/ 0 w 1645920"/>
              <a:gd name="connsiteY65" fmla="*/ 0 h 771754"/>
              <a:gd name="connsiteX0" fmla="*/ 1645920 w 1645920"/>
              <a:gd name="connsiteY0" fmla="*/ 771754 h 771754"/>
              <a:gd name="connsiteX1" fmla="*/ 1536192 w 1645920"/>
              <a:gd name="connsiteY1" fmla="*/ 771754 h 771754"/>
              <a:gd name="connsiteX2" fmla="*/ 1536192 w 1645920"/>
              <a:gd name="connsiteY2" fmla="*/ 560849 h 771754"/>
              <a:gd name="connsiteX3" fmla="*/ 1327709 w 1645920"/>
              <a:gd name="connsiteY3" fmla="*/ 560849 h 771754"/>
              <a:gd name="connsiteX4" fmla="*/ 1327709 w 1645920"/>
              <a:gd name="connsiteY4" fmla="*/ 482804 h 771754"/>
              <a:gd name="connsiteX5" fmla="*/ 1305763 w 1645920"/>
              <a:gd name="connsiteY5" fmla="*/ 482804 h 771754"/>
              <a:gd name="connsiteX6" fmla="*/ 1305763 w 1645920"/>
              <a:gd name="connsiteY6" fmla="*/ 413309 h 771754"/>
              <a:gd name="connsiteX7" fmla="*/ 1210666 w 1645920"/>
              <a:gd name="connsiteY7" fmla="*/ 413309 h 771754"/>
              <a:gd name="connsiteX8" fmla="*/ 1210666 w 1645920"/>
              <a:gd name="connsiteY8" fmla="*/ 387706 h 771754"/>
              <a:gd name="connsiteX9" fmla="*/ 1111910 w 1645920"/>
              <a:gd name="connsiteY9" fmla="*/ 387706 h 771754"/>
              <a:gd name="connsiteX10" fmla="*/ 1111910 w 1645920"/>
              <a:gd name="connsiteY10" fmla="*/ 351130 h 771754"/>
              <a:gd name="connsiteX11" fmla="*/ 965606 w 1645920"/>
              <a:gd name="connsiteY11" fmla="*/ 351130 h 771754"/>
              <a:gd name="connsiteX12" fmla="*/ 965606 w 1645920"/>
              <a:gd name="connsiteY12" fmla="*/ 321869 h 771754"/>
              <a:gd name="connsiteX13" fmla="*/ 932688 w 1645920"/>
              <a:gd name="connsiteY13" fmla="*/ 321869 h 771754"/>
              <a:gd name="connsiteX14" fmla="*/ 932688 w 1645920"/>
              <a:gd name="connsiteY14" fmla="*/ 307239 h 771754"/>
              <a:gd name="connsiteX15" fmla="*/ 910742 w 1645920"/>
              <a:gd name="connsiteY15" fmla="*/ 307239 h 771754"/>
              <a:gd name="connsiteX16" fmla="*/ 910742 w 1645920"/>
              <a:gd name="connsiteY16" fmla="*/ 296266 h 771754"/>
              <a:gd name="connsiteX17" fmla="*/ 837590 w 1645920"/>
              <a:gd name="connsiteY17" fmla="*/ 296266 h 771754"/>
              <a:gd name="connsiteX18" fmla="*/ 837590 w 1645920"/>
              <a:gd name="connsiteY18" fmla="*/ 288951 h 771754"/>
              <a:gd name="connsiteX19" fmla="*/ 811987 w 1645920"/>
              <a:gd name="connsiteY19" fmla="*/ 288951 h 771754"/>
              <a:gd name="connsiteX20" fmla="*/ 811987 w 1645920"/>
              <a:gd name="connsiteY20" fmla="*/ 270663 h 771754"/>
              <a:gd name="connsiteX21" fmla="*/ 746150 w 1645920"/>
              <a:gd name="connsiteY21" fmla="*/ 270663 h 771754"/>
              <a:gd name="connsiteX22" fmla="*/ 746150 w 1645920"/>
              <a:gd name="connsiteY22" fmla="*/ 256032 h 771754"/>
              <a:gd name="connsiteX23" fmla="*/ 720547 w 1645920"/>
              <a:gd name="connsiteY23" fmla="*/ 256032 h 771754"/>
              <a:gd name="connsiteX24" fmla="*/ 720547 w 1645920"/>
              <a:gd name="connsiteY24" fmla="*/ 241402 h 771754"/>
              <a:gd name="connsiteX25" fmla="*/ 625450 w 1645920"/>
              <a:gd name="connsiteY25" fmla="*/ 241402 h 771754"/>
              <a:gd name="connsiteX26" fmla="*/ 625450 w 1645920"/>
              <a:gd name="connsiteY26" fmla="*/ 226772 h 771754"/>
              <a:gd name="connsiteX27" fmla="*/ 603504 w 1645920"/>
              <a:gd name="connsiteY27" fmla="*/ 226772 h 771754"/>
              <a:gd name="connsiteX28" fmla="*/ 603504 w 1645920"/>
              <a:gd name="connsiteY28" fmla="*/ 215799 h 771754"/>
              <a:gd name="connsiteX29" fmla="*/ 548640 w 1645920"/>
              <a:gd name="connsiteY29" fmla="*/ 215799 h 771754"/>
              <a:gd name="connsiteX30" fmla="*/ 548640 w 1645920"/>
              <a:gd name="connsiteY30" fmla="*/ 204826 h 771754"/>
              <a:gd name="connsiteX31" fmla="*/ 530352 w 1645920"/>
              <a:gd name="connsiteY31" fmla="*/ 204826 h 771754"/>
              <a:gd name="connsiteX32" fmla="*/ 530352 w 1645920"/>
              <a:gd name="connsiteY32" fmla="*/ 197511 h 771754"/>
              <a:gd name="connsiteX33" fmla="*/ 519379 w 1645920"/>
              <a:gd name="connsiteY33" fmla="*/ 197511 h 771754"/>
              <a:gd name="connsiteX34" fmla="*/ 519379 w 1645920"/>
              <a:gd name="connsiteY34" fmla="*/ 186538 h 771754"/>
              <a:gd name="connsiteX35" fmla="*/ 497434 w 1645920"/>
              <a:gd name="connsiteY35" fmla="*/ 186538 h 771754"/>
              <a:gd name="connsiteX36" fmla="*/ 497434 w 1645920"/>
              <a:gd name="connsiteY36" fmla="*/ 168250 h 771754"/>
              <a:gd name="connsiteX37" fmla="*/ 475488 w 1645920"/>
              <a:gd name="connsiteY37" fmla="*/ 168250 h 771754"/>
              <a:gd name="connsiteX38" fmla="*/ 475488 w 1645920"/>
              <a:gd name="connsiteY38" fmla="*/ 157277 h 771754"/>
              <a:gd name="connsiteX39" fmla="*/ 457200 w 1645920"/>
              <a:gd name="connsiteY39" fmla="*/ 157277 h 771754"/>
              <a:gd name="connsiteX40" fmla="*/ 457200 w 1645920"/>
              <a:gd name="connsiteY40" fmla="*/ 142647 h 771754"/>
              <a:gd name="connsiteX41" fmla="*/ 446227 w 1645920"/>
              <a:gd name="connsiteY41" fmla="*/ 142647 h 771754"/>
              <a:gd name="connsiteX42" fmla="*/ 446227 w 1645920"/>
              <a:gd name="connsiteY42" fmla="*/ 128016 h 771754"/>
              <a:gd name="connsiteX43" fmla="*/ 431597 w 1645920"/>
              <a:gd name="connsiteY43" fmla="*/ 128016 h 771754"/>
              <a:gd name="connsiteX44" fmla="*/ 431597 w 1645920"/>
              <a:gd name="connsiteY44" fmla="*/ 120701 h 771754"/>
              <a:gd name="connsiteX45" fmla="*/ 398678 w 1645920"/>
              <a:gd name="connsiteY45" fmla="*/ 120701 h 771754"/>
              <a:gd name="connsiteX46" fmla="*/ 398678 w 1645920"/>
              <a:gd name="connsiteY46" fmla="*/ 106071 h 771754"/>
              <a:gd name="connsiteX47" fmla="*/ 376733 w 1645920"/>
              <a:gd name="connsiteY47" fmla="*/ 106071 h 771754"/>
              <a:gd name="connsiteX48" fmla="*/ 373075 w 1645920"/>
              <a:gd name="connsiteY48" fmla="*/ 102413 h 771754"/>
              <a:gd name="connsiteX49" fmla="*/ 347472 w 1645920"/>
              <a:gd name="connsiteY49" fmla="*/ 102413 h 771754"/>
              <a:gd name="connsiteX50" fmla="*/ 343814 w 1645920"/>
              <a:gd name="connsiteY50" fmla="*/ 98755 h 771754"/>
              <a:gd name="connsiteX51" fmla="*/ 314554 w 1645920"/>
              <a:gd name="connsiteY51" fmla="*/ 98755 h 771754"/>
              <a:gd name="connsiteX52" fmla="*/ 314554 w 1645920"/>
              <a:gd name="connsiteY52" fmla="*/ 76810 h 771754"/>
              <a:gd name="connsiteX53" fmla="*/ 277978 w 1645920"/>
              <a:gd name="connsiteY53" fmla="*/ 76810 h 771754"/>
              <a:gd name="connsiteX54" fmla="*/ 277978 w 1645920"/>
              <a:gd name="connsiteY54" fmla="*/ 54864 h 771754"/>
              <a:gd name="connsiteX55" fmla="*/ 241402 w 1645920"/>
              <a:gd name="connsiteY55" fmla="*/ 54864 h 771754"/>
              <a:gd name="connsiteX56" fmla="*/ 241402 w 1645920"/>
              <a:gd name="connsiteY56" fmla="*/ 47549 h 771754"/>
              <a:gd name="connsiteX57" fmla="*/ 117043 w 1645920"/>
              <a:gd name="connsiteY57" fmla="*/ 47549 h 771754"/>
              <a:gd name="connsiteX58" fmla="*/ 117043 w 1645920"/>
              <a:gd name="connsiteY58" fmla="*/ 32919 h 771754"/>
              <a:gd name="connsiteX59" fmla="*/ 87782 w 1645920"/>
              <a:gd name="connsiteY59" fmla="*/ 32919 h 771754"/>
              <a:gd name="connsiteX60" fmla="*/ 87782 w 1645920"/>
              <a:gd name="connsiteY60" fmla="*/ 21946 h 771754"/>
              <a:gd name="connsiteX61" fmla="*/ 65837 w 1645920"/>
              <a:gd name="connsiteY61" fmla="*/ 21946 h 771754"/>
              <a:gd name="connsiteX62" fmla="*/ 65837 w 1645920"/>
              <a:gd name="connsiteY62" fmla="*/ 10973 h 771754"/>
              <a:gd name="connsiteX63" fmla="*/ 18288 w 1645920"/>
              <a:gd name="connsiteY63" fmla="*/ 10973 h 771754"/>
              <a:gd name="connsiteX64" fmla="*/ 18288 w 1645920"/>
              <a:gd name="connsiteY64" fmla="*/ 0 h 771754"/>
              <a:gd name="connsiteX65" fmla="*/ 0 w 1645920"/>
              <a:gd name="connsiteY65" fmla="*/ 0 h 771754"/>
              <a:gd name="connsiteX0" fmla="*/ 1645920 w 1645920"/>
              <a:gd name="connsiteY0" fmla="*/ 771754 h 771754"/>
              <a:gd name="connsiteX1" fmla="*/ 1536192 w 1645920"/>
              <a:gd name="connsiteY1" fmla="*/ 771754 h 771754"/>
              <a:gd name="connsiteX2" fmla="*/ 1536192 w 1645920"/>
              <a:gd name="connsiteY2" fmla="*/ 560849 h 771754"/>
              <a:gd name="connsiteX3" fmla="*/ 1327709 w 1645920"/>
              <a:gd name="connsiteY3" fmla="*/ 560849 h 771754"/>
              <a:gd name="connsiteX4" fmla="*/ 1327709 w 1645920"/>
              <a:gd name="connsiteY4" fmla="*/ 482804 h 771754"/>
              <a:gd name="connsiteX5" fmla="*/ 1305763 w 1645920"/>
              <a:gd name="connsiteY5" fmla="*/ 482804 h 771754"/>
              <a:gd name="connsiteX6" fmla="*/ 1305763 w 1645920"/>
              <a:gd name="connsiteY6" fmla="*/ 413309 h 771754"/>
              <a:gd name="connsiteX7" fmla="*/ 1210666 w 1645920"/>
              <a:gd name="connsiteY7" fmla="*/ 418202 h 771754"/>
              <a:gd name="connsiteX8" fmla="*/ 1210666 w 1645920"/>
              <a:gd name="connsiteY8" fmla="*/ 387706 h 771754"/>
              <a:gd name="connsiteX9" fmla="*/ 1111910 w 1645920"/>
              <a:gd name="connsiteY9" fmla="*/ 387706 h 771754"/>
              <a:gd name="connsiteX10" fmla="*/ 1111910 w 1645920"/>
              <a:gd name="connsiteY10" fmla="*/ 351130 h 771754"/>
              <a:gd name="connsiteX11" fmla="*/ 965606 w 1645920"/>
              <a:gd name="connsiteY11" fmla="*/ 351130 h 771754"/>
              <a:gd name="connsiteX12" fmla="*/ 965606 w 1645920"/>
              <a:gd name="connsiteY12" fmla="*/ 321869 h 771754"/>
              <a:gd name="connsiteX13" fmla="*/ 932688 w 1645920"/>
              <a:gd name="connsiteY13" fmla="*/ 321869 h 771754"/>
              <a:gd name="connsiteX14" fmla="*/ 932688 w 1645920"/>
              <a:gd name="connsiteY14" fmla="*/ 307239 h 771754"/>
              <a:gd name="connsiteX15" fmla="*/ 910742 w 1645920"/>
              <a:gd name="connsiteY15" fmla="*/ 307239 h 771754"/>
              <a:gd name="connsiteX16" fmla="*/ 910742 w 1645920"/>
              <a:gd name="connsiteY16" fmla="*/ 296266 h 771754"/>
              <a:gd name="connsiteX17" fmla="*/ 837590 w 1645920"/>
              <a:gd name="connsiteY17" fmla="*/ 296266 h 771754"/>
              <a:gd name="connsiteX18" fmla="*/ 837590 w 1645920"/>
              <a:gd name="connsiteY18" fmla="*/ 288951 h 771754"/>
              <a:gd name="connsiteX19" fmla="*/ 811987 w 1645920"/>
              <a:gd name="connsiteY19" fmla="*/ 288951 h 771754"/>
              <a:gd name="connsiteX20" fmla="*/ 811987 w 1645920"/>
              <a:gd name="connsiteY20" fmla="*/ 270663 h 771754"/>
              <a:gd name="connsiteX21" fmla="*/ 746150 w 1645920"/>
              <a:gd name="connsiteY21" fmla="*/ 270663 h 771754"/>
              <a:gd name="connsiteX22" fmla="*/ 746150 w 1645920"/>
              <a:gd name="connsiteY22" fmla="*/ 256032 h 771754"/>
              <a:gd name="connsiteX23" fmla="*/ 720547 w 1645920"/>
              <a:gd name="connsiteY23" fmla="*/ 256032 h 771754"/>
              <a:gd name="connsiteX24" fmla="*/ 720547 w 1645920"/>
              <a:gd name="connsiteY24" fmla="*/ 241402 h 771754"/>
              <a:gd name="connsiteX25" fmla="*/ 625450 w 1645920"/>
              <a:gd name="connsiteY25" fmla="*/ 241402 h 771754"/>
              <a:gd name="connsiteX26" fmla="*/ 625450 w 1645920"/>
              <a:gd name="connsiteY26" fmla="*/ 226772 h 771754"/>
              <a:gd name="connsiteX27" fmla="*/ 603504 w 1645920"/>
              <a:gd name="connsiteY27" fmla="*/ 226772 h 771754"/>
              <a:gd name="connsiteX28" fmla="*/ 603504 w 1645920"/>
              <a:gd name="connsiteY28" fmla="*/ 215799 h 771754"/>
              <a:gd name="connsiteX29" fmla="*/ 548640 w 1645920"/>
              <a:gd name="connsiteY29" fmla="*/ 215799 h 771754"/>
              <a:gd name="connsiteX30" fmla="*/ 548640 w 1645920"/>
              <a:gd name="connsiteY30" fmla="*/ 204826 h 771754"/>
              <a:gd name="connsiteX31" fmla="*/ 530352 w 1645920"/>
              <a:gd name="connsiteY31" fmla="*/ 204826 h 771754"/>
              <a:gd name="connsiteX32" fmla="*/ 530352 w 1645920"/>
              <a:gd name="connsiteY32" fmla="*/ 197511 h 771754"/>
              <a:gd name="connsiteX33" fmla="*/ 519379 w 1645920"/>
              <a:gd name="connsiteY33" fmla="*/ 197511 h 771754"/>
              <a:gd name="connsiteX34" fmla="*/ 519379 w 1645920"/>
              <a:gd name="connsiteY34" fmla="*/ 186538 h 771754"/>
              <a:gd name="connsiteX35" fmla="*/ 497434 w 1645920"/>
              <a:gd name="connsiteY35" fmla="*/ 186538 h 771754"/>
              <a:gd name="connsiteX36" fmla="*/ 497434 w 1645920"/>
              <a:gd name="connsiteY36" fmla="*/ 168250 h 771754"/>
              <a:gd name="connsiteX37" fmla="*/ 475488 w 1645920"/>
              <a:gd name="connsiteY37" fmla="*/ 168250 h 771754"/>
              <a:gd name="connsiteX38" fmla="*/ 475488 w 1645920"/>
              <a:gd name="connsiteY38" fmla="*/ 157277 h 771754"/>
              <a:gd name="connsiteX39" fmla="*/ 457200 w 1645920"/>
              <a:gd name="connsiteY39" fmla="*/ 157277 h 771754"/>
              <a:gd name="connsiteX40" fmla="*/ 457200 w 1645920"/>
              <a:gd name="connsiteY40" fmla="*/ 142647 h 771754"/>
              <a:gd name="connsiteX41" fmla="*/ 446227 w 1645920"/>
              <a:gd name="connsiteY41" fmla="*/ 142647 h 771754"/>
              <a:gd name="connsiteX42" fmla="*/ 446227 w 1645920"/>
              <a:gd name="connsiteY42" fmla="*/ 128016 h 771754"/>
              <a:gd name="connsiteX43" fmla="*/ 431597 w 1645920"/>
              <a:gd name="connsiteY43" fmla="*/ 128016 h 771754"/>
              <a:gd name="connsiteX44" fmla="*/ 431597 w 1645920"/>
              <a:gd name="connsiteY44" fmla="*/ 120701 h 771754"/>
              <a:gd name="connsiteX45" fmla="*/ 398678 w 1645920"/>
              <a:gd name="connsiteY45" fmla="*/ 120701 h 771754"/>
              <a:gd name="connsiteX46" fmla="*/ 398678 w 1645920"/>
              <a:gd name="connsiteY46" fmla="*/ 106071 h 771754"/>
              <a:gd name="connsiteX47" fmla="*/ 376733 w 1645920"/>
              <a:gd name="connsiteY47" fmla="*/ 106071 h 771754"/>
              <a:gd name="connsiteX48" fmla="*/ 373075 w 1645920"/>
              <a:gd name="connsiteY48" fmla="*/ 102413 h 771754"/>
              <a:gd name="connsiteX49" fmla="*/ 347472 w 1645920"/>
              <a:gd name="connsiteY49" fmla="*/ 102413 h 771754"/>
              <a:gd name="connsiteX50" fmla="*/ 343814 w 1645920"/>
              <a:gd name="connsiteY50" fmla="*/ 98755 h 771754"/>
              <a:gd name="connsiteX51" fmla="*/ 314554 w 1645920"/>
              <a:gd name="connsiteY51" fmla="*/ 98755 h 771754"/>
              <a:gd name="connsiteX52" fmla="*/ 314554 w 1645920"/>
              <a:gd name="connsiteY52" fmla="*/ 76810 h 771754"/>
              <a:gd name="connsiteX53" fmla="*/ 277978 w 1645920"/>
              <a:gd name="connsiteY53" fmla="*/ 76810 h 771754"/>
              <a:gd name="connsiteX54" fmla="*/ 277978 w 1645920"/>
              <a:gd name="connsiteY54" fmla="*/ 54864 h 771754"/>
              <a:gd name="connsiteX55" fmla="*/ 241402 w 1645920"/>
              <a:gd name="connsiteY55" fmla="*/ 54864 h 771754"/>
              <a:gd name="connsiteX56" fmla="*/ 241402 w 1645920"/>
              <a:gd name="connsiteY56" fmla="*/ 47549 h 771754"/>
              <a:gd name="connsiteX57" fmla="*/ 117043 w 1645920"/>
              <a:gd name="connsiteY57" fmla="*/ 47549 h 771754"/>
              <a:gd name="connsiteX58" fmla="*/ 117043 w 1645920"/>
              <a:gd name="connsiteY58" fmla="*/ 32919 h 771754"/>
              <a:gd name="connsiteX59" fmla="*/ 87782 w 1645920"/>
              <a:gd name="connsiteY59" fmla="*/ 32919 h 771754"/>
              <a:gd name="connsiteX60" fmla="*/ 87782 w 1645920"/>
              <a:gd name="connsiteY60" fmla="*/ 21946 h 771754"/>
              <a:gd name="connsiteX61" fmla="*/ 65837 w 1645920"/>
              <a:gd name="connsiteY61" fmla="*/ 21946 h 771754"/>
              <a:gd name="connsiteX62" fmla="*/ 65837 w 1645920"/>
              <a:gd name="connsiteY62" fmla="*/ 10973 h 771754"/>
              <a:gd name="connsiteX63" fmla="*/ 18288 w 1645920"/>
              <a:gd name="connsiteY63" fmla="*/ 10973 h 771754"/>
              <a:gd name="connsiteX64" fmla="*/ 18288 w 1645920"/>
              <a:gd name="connsiteY64" fmla="*/ 0 h 771754"/>
              <a:gd name="connsiteX65" fmla="*/ 0 w 1645920"/>
              <a:gd name="connsiteY65" fmla="*/ 0 h 771754"/>
              <a:gd name="connsiteX0" fmla="*/ 1645920 w 1645920"/>
              <a:gd name="connsiteY0" fmla="*/ 771754 h 771754"/>
              <a:gd name="connsiteX1" fmla="*/ 1536192 w 1645920"/>
              <a:gd name="connsiteY1" fmla="*/ 771754 h 771754"/>
              <a:gd name="connsiteX2" fmla="*/ 1536192 w 1645920"/>
              <a:gd name="connsiteY2" fmla="*/ 560849 h 771754"/>
              <a:gd name="connsiteX3" fmla="*/ 1327709 w 1645920"/>
              <a:gd name="connsiteY3" fmla="*/ 560849 h 771754"/>
              <a:gd name="connsiteX4" fmla="*/ 1327709 w 1645920"/>
              <a:gd name="connsiteY4" fmla="*/ 482804 h 771754"/>
              <a:gd name="connsiteX5" fmla="*/ 1305763 w 1645920"/>
              <a:gd name="connsiteY5" fmla="*/ 482804 h 771754"/>
              <a:gd name="connsiteX6" fmla="*/ 1305763 w 1645920"/>
              <a:gd name="connsiteY6" fmla="*/ 420650 h 771754"/>
              <a:gd name="connsiteX7" fmla="*/ 1210666 w 1645920"/>
              <a:gd name="connsiteY7" fmla="*/ 418202 h 771754"/>
              <a:gd name="connsiteX8" fmla="*/ 1210666 w 1645920"/>
              <a:gd name="connsiteY8" fmla="*/ 387706 h 771754"/>
              <a:gd name="connsiteX9" fmla="*/ 1111910 w 1645920"/>
              <a:gd name="connsiteY9" fmla="*/ 387706 h 771754"/>
              <a:gd name="connsiteX10" fmla="*/ 1111910 w 1645920"/>
              <a:gd name="connsiteY10" fmla="*/ 351130 h 771754"/>
              <a:gd name="connsiteX11" fmla="*/ 965606 w 1645920"/>
              <a:gd name="connsiteY11" fmla="*/ 351130 h 771754"/>
              <a:gd name="connsiteX12" fmla="*/ 965606 w 1645920"/>
              <a:gd name="connsiteY12" fmla="*/ 321869 h 771754"/>
              <a:gd name="connsiteX13" fmla="*/ 932688 w 1645920"/>
              <a:gd name="connsiteY13" fmla="*/ 321869 h 771754"/>
              <a:gd name="connsiteX14" fmla="*/ 932688 w 1645920"/>
              <a:gd name="connsiteY14" fmla="*/ 307239 h 771754"/>
              <a:gd name="connsiteX15" fmla="*/ 910742 w 1645920"/>
              <a:gd name="connsiteY15" fmla="*/ 307239 h 771754"/>
              <a:gd name="connsiteX16" fmla="*/ 910742 w 1645920"/>
              <a:gd name="connsiteY16" fmla="*/ 296266 h 771754"/>
              <a:gd name="connsiteX17" fmla="*/ 837590 w 1645920"/>
              <a:gd name="connsiteY17" fmla="*/ 296266 h 771754"/>
              <a:gd name="connsiteX18" fmla="*/ 837590 w 1645920"/>
              <a:gd name="connsiteY18" fmla="*/ 288951 h 771754"/>
              <a:gd name="connsiteX19" fmla="*/ 811987 w 1645920"/>
              <a:gd name="connsiteY19" fmla="*/ 288951 h 771754"/>
              <a:gd name="connsiteX20" fmla="*/ 811987 w 1645920"/>
              <a:gd name="connsiteY20" fmla="*/ 270663 h 771754"/>
              <a:gd name="connsiteX21" fmla="*/ 746150 w 1645920"/>
              <a:gd name="connsiteY21" fmla="*/ 270663 h 771754"/>
              <a:gd name="connsiteX22" fmla="*/ 746150 w 1645920"/>
              <a:gd name="connsiteY22" fmla="*/ 256032 h 771754"/>
              <a:gd name="connsiteX23" fmla="*/ 720547 w 1645920"/>
              <a:gd name="connsiteY23" fmla="*/ 256032 h 771754"/>
              <a:gd name="connsiteX24" fmla="*/ 720547 w 1645920"/>
              <a:gd name="connsiteY24" fmla="*/ 241402 h 771754"/>
              <a:gd name="connsiteX25" fmla="*/ 625450 w 1645920"/>
              <a:gd name="connsiteY25" fmla="*/ 241402 h 771754"/>
              <a:gd name="connsiteX26" fmla="*/ 625450 w 1645920"/>
              <a:gd name="connsiteY26" fmla="*/ 226772 h 771754"/>
              <a:gd name="connsiteX27" fmla="*/ 603504 w 1645920"/>
              <a:gd name="connsiteY27" fmla="*/ 226772 h 771754"/>
              <a:gd name="connsiteX28" fmla="*/ 603504 w 1645920"/>
              <a:gd name="connsiteY28" fmla="*/ 215799 h 771754"/>
              <a:gd name="connsiteX29" fmla="*/ 548640 w 1645920"/>
              <a:gd name="connsiteY29" fmla="*/ 215799 h 771754"/>
              <a:gd name="connsiteX30" fmla="*/ 548640 w 1645920"/>
              <a:gd name="connsiteY30" fmla="*/ 204826 h 771754"/>
              <a:gd name="connsiteX31" fmla="*/ 530352 w 1645920"/>
              <a:gd name="connsiteY31" fmla="*/ 204826 h 771754"/>
              <a:gd name="connsiteX32" fmla="*/ 530352 w 1645920"/>
              <a:gd name="connsiteY32" fmla="*/ 197511 h 771754"/>
              <a:gd name="connsiteX33" fmla="*/ 519379 w 1645920"/>
              <a:gd name="connsiteY33" fmla="*/ 197511 h 771754"/>
              <a:gd name="connsiteX34" fmla="*/ 519379 w 1645920"/>
              <a:gd name="connsiteY34" fmla="*/ 186538 h 771754"/>
              <a:gd name="connsiteX35" fmla="*/ 497434 w 1645920"/>
              <a:gd name="connsiteY35" fmla="*/ 186538 h 771754"/>
              <a:gd name="connsiteX36" fmla="*/ 497434 w 1645920"/>
              <a:gd name="connsiteY36" fmla="*/ 168250 h 771754"/>
              <a:gd name="connsiteX37" fmla="*/ 475488 w 1645920"/>
              <a:gd name="connsiteY37" fmla="*/ 168250 h 771754"/>
              <a:gd name="connsiteX38" fmla="*/ 475488 w 1645920"/>
              <a:gd name="connsiteY38" fmla="*/ 157277 h 771754"/>
              <a:gd name="connsiteX39" fmla="*/ 457200 w 1645920"/>
              <a:gd name="connsiteY39" fmla="*/ 157277 h 771754"/>
              <a:gd name="connsiteX40" fmla="*/ 457200 w 1645920"/>
              <a:gd name="connsiteY40" fmla="*/ 142647 h 771754"/>
              <a:gd name="connsiteX41" fmla="*/ 446227 w 1645920"/>
              <a:gd name="connsiteY41" fmla="*/ 142647 h 771754"/>
              <a:gd name="connsiteX42" fmla="*/ 446227 w 1645920"/>
              <a:gd name="connsiteY42" fmla="*/ 128016 h 771754"/>
              <a:gd name="connsiteX43" fmla="*/ 431597 w 1645920"/>
              <a:gd name="connsiteY43" fmla="*/ 128016 h 771754"/>
              <a:gd name="connsiteX44" fmla="*/ 431597 w 1645920"/>
              <a:gd name="connsiteY44" fmla="*/ 120701 h 771754"/>
              <a:gd name="connsiteX45" fmla="*/ 398678 w 1645920"/>
              <a:gd name="connsiteY45" fmla="*/ 120701 h 771754"/>
              <a:gd name="connsiteX46" fmla="*/ 398678 w 1645920"/>
              <a:gd name="connsiteY46" fmla="*/ 106071 h 771754"/>
              <a:gd name="connsiteX47" fmla="*/ 376733 w 1645920"/>
              <a:gd name="connsiteY47" fmla="*/ 106071 h 771754"/>
              <a:gd name="connsiteX48" fmla="*/ 373075 w 1645920"/>
              <a:gd name="connsiteY48" fmla="*/ 102413 h 771754"/>
              <a:gd name="connsiteX49" fmla="*/ 347472 w 1645920"/>
              <a:gd name="connsiteY49" fmla="*/ 102413 h 771754"/>
              <a:gd name="connsiteX50" fmla="*/ 343814 w 1645920"/>
              <a:gd name="connsiteY50" fmla="*/ 98755 h 771754"/>
              <a:gd name="connsiteX51" fmla="*/ 314554 w 1645920"/>
              <a:gd name="connsiteY51" fmla="*/ 98755 h 771754"/>
              <a:gd name="connsiteX52" fmla="*/ 314554 w 1645920"/>
              <a:gd name="connsiteY52" fmla="*/ 76810 h 771754"/>
              <a:gd name="connsiteX53" fmla="*/ 277978 w 1645920"/>
              <a:gd name="connsiteY53" fmla="*/ 76810 h 771754"/>
              <a:gd name="connsiteX54" fmla="*/ 277978 w 1645920"/>
              <a:gd name="connsiteY54" fmla="*/ 54864 h 771754"/>
              <a:gd name="connsiteX55" fmla="*/ 241402 w 1645920"/>
              <a:gd name="connsiteY55" fmla="*/ 54864 h 771754"/>
              <a:gd name="connsiteX56" fmla="*/ 241402 w 1645920"/>
              <a:gd name="connsiteY56" fmla="*/ 47549 h 771754"/>
              <a:gd name="connsiteX57" fmla="*/ 117043 w 1645920"/>
              <a:gd name="connsiteY57" fmla="*/ 47549 h 771754"/>
              <a:gd name="connsiteX58" fmla="*/ 117043 w 1645920"/>
              <a:gd name="connsiteY58" fmla="*/ 32919 h 771754"/>
              <a:gd name="connsiteX59" fmla="*/ 87782 w 1645920"/>
              <a:gd name="connsiteY59" fmla="*/ 32919 h 771754"/>
              <a:gd name="connsiteX60" fmla="*/ 87782 w 1645920"/>
              <a:gd name="connsiteY60" fmla="*/ 21946 h 771754"/>
              <a:gd name="connsiteX61" fmla="*/ 65837 w 1645920"/>
              <a:gd name="connsiteY61" fmla="*/ 21946 h 771754"/>
              <a:gd name="connsiteX62" fmla="*/ 65837 w 1645920"/>
              <a:gd name="connsiteY62" fmla="*/ 10973 h 771754"/>
              <a:gd name="connsiteX63" fmla="*/ 18288 w 1645920"/>
              <a:gd name="connsiteY63" fmla="*/ 10973 h 771754"/>
              <a:gd name="connsiteX64" fmla="*/ 18288 w 1645920"/>
              <a:gd name="connsiteY64" fmla="*/ 0 h 771754"/>
              <a:gd name="connsiteX65" fmla="*/ 0 w 1645920"/>
              <a:gd name="connsiteY65" fmla="*/ 0 h 771754"/>
              <a:gd name="connsiteX0" fmla="*/ 1645920 w 1645920"/>
              <a:gd name="connsiteY0" fmla="*/ 771754 h 771754"/>
              <a:gd name="connsiteX1" fmla="*/ 1536192 w 1645920"/>
              <a:gd name="connsiteY1" fmla="*/ 771754 h 771754"/>
              <a:gd name="connsiteX2" fmla="*/ 1536192 w 1645920"/>
              <a:gd name="connsiteY2" fmla="*/ 560849 h 771754"/>
              <a:gd name="connsiteX3" fmla="*/ 1327709 w 1645920"/>
              <a:gd name="connsiteY3" fmla="*/ 560849 h 771754"/>
              <a:gd name="connsiteX4" fmla="*/ 1327709 w 1645920"/>
              <a:gd name="connsiteY4" fmla="*/ 482804 h 771754"/>
              <a:gd name="connsiteX5" fmla="*/ 1305763 w 1645920"/>
              <a:gd name="connsiteY5" fmla="*/ 482804 h 771754"/>
              <a:gd name="connsiteX6" fmla="*/ 1305763 w 1645920"/>
              <a:gd name="connsiteY6" fmla="*/ 418203 h 771754"/>
              <a:gd name="connsiteX7" fmla="*/ 1210666 w 1645920"/>
              <a:gd name="connsiteY7" fmla="*/ 418202 h 771754"/>
              <a:gd name="connsiteX8" fmla="*/ 1210666 w 1645920"/>
              <a:gd name="connsiteY8" fmla="*/ 387706 h 771754"/>
              <a:gd name="connsiteX9" fmla="*/ 1111910 w 1645920"/>
              <a:gd name="connsiteY9" fmla="*/ 387706 h 771754"/>
              <a:gd name="connsiteX10" fmla="*/ 1111910 w 1645920"/>
              <a:gd name="connsiteY10" fmla="*/ 351130 h 771754"/>
              <a:gd name="connsiteX11" fmla="*/ 965606 w 1645920"/>
              <a:gd name="connsiteY11" fmla="*/ 351130 h 771754"/>
              <a:gd name="connsiteX12" fmla="*/ 965606 w 1645920"/>
              <a:gd name="connsiteY12" fmla="*/ 321869 h 771754"/>
              <a:gd name="connsiteX13" fmla="*/ 932688 w 1645920"/>
              <a:gd name="connsiteY13" fmla="*/ 321869 h 771754"/>
              <a:gd name="connsiteX14" fmla="*/ 932688 w 1645920"/>
              <a:gd name="connsiteY14" fmla="*/ 307239 h 771754"/>
              <a:gd name="connsiteX15" fmla="*/ 910742 w 1645920"/>
              <a:gd name="connsiteY15" fmla="*/ 307239 h 771754"/>
              <a:gd name="connsiteX16" fmla="*/ 910742 w 1645920"/>
              <a:gd name="connsiteY16" fmla="*/ 296266 h 771754"/>
              <a:gd name="connsiteX17" fmla="*/ 837590 w 1645920"/>
              <a:gd name="connsiteY17" fmla="*/ 296266 h 771754"/>
              <a:gd name="connsiteX18" fmla="*/ 837590 w 1645920"/>
              <a:gd name="connsiteY18" fmla="*/ 288951 h 771754"/>
              <a:gd name="connsiteX19" fmla="*/ 811987 w 1645920"/>
              <a:gd name="connsiteY19" fmla="*/ 288951 h 771754"/>
              <a:gd name="connsiteX20" fmla="*/ 811987 w 1645920"/>
              <a:gd name="connsiteY20" fmla="*/ 270663 h 771754"/>
              <a:gd name="connsiteX21" fmla="*/ 746150 w 1645920"/>
              <a:gd name="connsiteY21" fmla="*/ 270663 h 771754"/>
              <a:gd name="connsiteX22" fmla="*/ 746150 w 1645920"/>
              <a:gd name="connsiteY22" fmla="*/ 256032 h 771754"/>
              <a:gd name="connsiteX23" fmla="*/ 720547 w 1645920"/>
              <a:gd name="connsiteY23" fmla="*/ 256032 h 771754"/>
              <a:gd name="connsiteX24" fmla="*/ 720547 w 1645920"/>
              <a:gd name="connsiteY24" fmla="*/ 241402 h 771754"/>
              <a:gd name="connsiteX25" fmla="*/ 625450 w 1645920"/>
              <a:gd name="connsiteY25" fmla="*/ 241402 h 771754"/>
              <a:gd name="connsiteX26" fmla="*/ 625450 w 1645920"/>
              <a:gd name="connsiteY26" fmla="*/ 226772 h 771754"/>
              <a:gd name="connsiteX27" fmla="*/ 603504 w 1645920"/>
              <a:gd name="connsiteY27" fmla="*/ 226772 h 771754"/>
              <a:gd name="connsiteX28" fmla="*/ 603504 w 1645920"/>
              <a:gd name="connsiteY28" fmla="*/ 215799 h 771754"/>
              <a:gd name="connsiteX29" fmla="*/ 548640 w 1645920"/>
              <a:gd name="connsiteY29" fmla="*/ 215799 h 771754"/>
              <a:gd name="connsiteX30" fmla="*/ 548640 w 1645920"/>
              <a:gd name="connsiteY30" fmla="*/ 204826 h 771754"/>
              <a:gd name="connsiteX31" fmla="*/ 530352 w 1645920"/>
              <a:gd name="connsiteY31" fmla="*/ 204826 h 771754"/>
              <a:gd name="connsiteX32" fmla="*/ 530352 w 1645920"/>
              <a:gd name="connsiteY32" fmla="*/ 197511 h 771754"/>
              <a:gd name="connsiteX33" fmla="*/ 519379 w 1645920"/>
              <a:gd name="connsiteY33" fmla="*/ 197511 h 771754"/>
              <a:gd name="connsiteX34" fmla="*/ 519379 w 1645920"/>
              <a:gd name="connsiteY34" fmla="*/ 186538 h 771754"/>
              <a:gd name="connsiteX35" fmla="*/ 497434 w 1645920"/>
              <a:gd name="connsiteY35" fmla="*/ 186538 h 771754"/>
              <a:gd name="connsiteX36" fmla="*/ 497434 w 1645920"/>
              <a:gd name="connsiteY36" fmla="*/ 168250 h 771754"/>
              <a:gd name="connsiteX37" fmla="*/ 475488 w 1645920"/>
              <a:gd name="connsiteY37" fmla="*/ 168250 h 771754"/>
              <a:gd name="connsiteX38" fmla="*/ 475488 w 1645920"/>
              <a:gd name="connsiteY38" fmla="*/ 157277 h 771754"/>
              <a:gd name="connsiteX39" fmla="*/ 457200 w 1645920"/>
              <a:gd name="connsiteY39" fmla="*/ 157277 h 771754"/>
              <a:gd name="connsiteX40" fmla="*/ 457200 w 1645920"/>
              <a:gd name="connsiteY40" fmla="*/ 142647 h 771754"/>
              <a:gd name="connsiteX41" fmla="*/ 446227 w 1645920"/>
              <a:gd name="connsiteY41" fmla="*/ 142647 h 771754"/>
              <a:gd name="connsiteX42" fmla="*/ 446227 w 1645920"/>
              <a:gd name="connsiteY42" fmla="*/ 128016 h 771754"/>
              <a:gd name="connsiteX43" fmla="*/ 431597 w 1645920"/>
              <a:gd name="connsiteY43" fmla="*/ 128016 h 771754"/>
              <a:gd name="connsiteX44" fmla="*/ 431597 w 1645920"/>
              <a:gd name="connsiteY44" fmla="*/ 120701 h 771754"/>
              <a:gd name="connsiteX45" fmla="*/ 398678 w 1645920"/>
              <a:gd name="connsiteY45" fmla="*/ 120701 h 771754"/>
              <a:gd name="connsiteX46" fmla="*/ 398678 w 1645920"/>
              <a:gd name="connsiteY46" fmla="*/ 106071 h 771754"/>
              <a:gd name="connsiteX47" fmla="*/ 376733 w 1645920"/>
              <a:gd name="connsiteY47" fmla="*/ 106071 h 771754"/>
              <a:gd name="connsiteX48" fmla="*/ 373075 w 1645920"/>
              <a:gd name="connsiteY48" fmla="*/ 102413 h 771754"/>
              <a:gd name="connsiteX49" fmla="*/ 347472 w 1645920"/>
              <a:gd name="connsiteY49" fmla="*/ 102413 h 771754"/>
              <a:gd name="connsiteX50" fmla="*/ 343814 w 1645920"/>
              <a:gd name="connsiteY50" fmla="*/ 98755 h 771754"/>
              <a:gd name="connsiteX51" fmla="*/ 314554 w 1645920"/>
              <a:gd name="connsiteY51" fmla="*/ 98755 h 771754"/>
              <a:gd name="connsiteX52" fmla="*/ 314554 w 1645920"/>
              <a:gd name="connsiteY52" fmla="*/ 76810 h 771754"/>
              <a:gd name="connsiteX53" fmla="*/ 277978 w 1645920"/>
              <a:gd name="connsiteY53" fmla="*/ 76810 h 771754"/>
              <a:gd name="connsiteX54" fmla="*/ 277978 w 1645920"/>
              <a:gd name="connsiteY54" fmla="*/ 54864 h 771754"/>
              <a:gd name="connsiteX55" fmla="*/ 241402 w 1645920"/>
              <a:gd name="connsiteY55" fmla="*/ 54864 h 771754"/>
              <a:gd name="connsiteX56" fmla="*/ 241402 w 1645920"/>
              <a:gd name="connsiteY56" fmla="*/ 47549 h 771754"/>
              <a:gd name="connsiteX57" fmla="*/ 117043 w 1645920"/>
              <a:gd name="connsiteY57" fmla="*/ 47549 h 771754"/>
              <a:gd name="connsiteX58" fmla="*/ 117043 w 1645920"/>
              <a:gd name="connsiteY58" fmla="*/ 32919 h 771754"/>
              <a:gd name="connsiteX59" fmla="*/ 87782 w 1645920"/>
              <a:gd name="connsiteY59" fmla="*/ 32919 h 771754"/>
              <a:gd name="connsiteX60" fmla="*/ 87782 w 1645920"/>
              <a:gd name="connsiteY60" fmla="*/ 21946 h 771754"/>
              <a:gd name="connsiteX61" fmla="*/ 65837 w 1645920"/>
              <a:gd name="connsiteY61" fmla="*/ 21946 h 771754"/>
              <a:gd name="connsiteX62" fmla="*/ 65837 w 1645920"/>
              <a:gd name="connsiteY62" fmla="*/ 10973 h 771754"/>
              <a:gd name="connsiteX63" fmla="*/ 18288 w 1645920"/>
              <a:gd name="connsiteY63" fmla="*/ 10973 h 771754"/>
              <a:gd name="connsiteX64" fmla="*/ 18288 w 1645920"/>
              <a:gd name="connsiteY64" fmla="*/ 0 h 771754"/>
              <a:gd name="connsiteX65" fmla="*/ 0 w 1645920"/>
              <a:gd name="connsiteY65" fmla="*/ 0 h 771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645920" h="771754">
                <a:moveTo>
                  <a:pt x="1645920" y="771754"/>
                </a:moveTo>
                <a:lnTo>
                  <a:pt x="1536192" y="771754"/>
                </a:lnTo>
                <a:lnTo>
                  <a:pt x="1536192" y="560849"/>
                </a:lnTo>
                <a:lnTo>
                  <a:pt x="1327709" y="560849"/>
                </a:lnTo>
                <a:lnTo>
                  <a:pt x="1327709" y="482804"/>
                </a:lnTo>
                <a:lnTo>
                  <a:pt x="1305763" y="482804"/>
                </a:lnTo>
                <a:lnTo>
                  <a:pt x="1305763" y="418203"/>
                </a:lnTo>
                <a:lnTo>
                  <a:pt x="1210666" y="418202"/>
                </a:lnTo>
                <a:lnTo>
                  <a:pt x="1210666" y="387706"/>
                </a:lnTo>
                <a:lnTo>
                  <a:pt x="1111910" y="387706"/>
                </a:lnTo>
                <a:lnTo>
                  <a:pt x="1111910" y="351130"/>
                </a:lnTo>
                <a:lnTo>
                  <a:pt x="965606" y="351130"/>
                </a:lnTo>
                <a:lnTo>
                  <a:pt x="965606" y="321869"/>
                </a:lnTo>
                <a:lnTo>
                  <a:pt x="932688" y="321869"/>
                </a:lnTo>
                <a:lnTo>
                  <a:pt x="932688" y="307239"/>
                </a:lnTo>
                <a:lnTo>
                  <a:pt x="910742" y="307239"/>
                </a:lnTo>
                <a:lnTo>
                  <a:pt x="910742" y="296266"/>
                </a:lnTo>
                <a:lnTo>
                  <a:pt x="837590" y="296266"/>
                </a:lnTo>
                <a:lnTo>
                  <a:pt x="837590" y="288951"/>
                </a:lnTo>
                <a:lnTo>
                  <a:pt x="811987" y="288951"/>
                </a:lnTo>
                <a:lnTo>
                  <a:pt x="811987" y="270663"/>
                </a:lnTo>
                <a:lnTo>
                  <a:pt x="746150" y="270663"/>
                </a:lnTo>
                <a:lnTo>
                  <a:pt x="746150" y="256032"/>
                </a:lnTo>
                <a:lnTo>
                  <a:pt x="720547" y="256032"/>
                </a:lnTo>
                <a:lnTo>
                  <a:pt x="720547" y="241402"/>
                </a:lnTo>
                <a:lnTo>
                  <a:pt x="625450" y="241402"/>
                </a:lnTo>
                <a:lnTo>
                  <a:pt x="625450" y="226772"/>
                </a:lnTo>
                <a:lnTo>
                  <a:pt x="603504" y="226772"/>
                </a:lnTo>
                <a:lnTo>
                  <a:pt x="603504" y="215799"/>
                </a:lnTo>
                <a:lnTo>
                  <a:pt x="548640" y="215799"/>
                </a:lnTo>
                <a:lnTo>
                  <a:pt x="548640" y="204826"/>
                </a:lnTo>
                <a:lnTo>
                  <a:pt x="530352" y="204826"/>
                </a:lnTo>
                <a:lnTo>
                  <a:pt x="530352" y="197511"/>
                </a:lnTo>
                <a:lnTo>
                  <a:pt x="519379" y="197511"/>
                </a:lnTo>
                <a:lnTo>
                  <a:pt x="519379" y="186538"/>
                </a:lnTo>
                <a:lnTo>
                  <a:pt x="497434" y="186538"/>
                </a:lnTo>
                <a:lnTo>
                  <a:pt x="497434" y="168250"/>
                </a:lnTo>
                <a:lnTo>
                  <a:pt x="475488" y="168250"/>
                </a:lnTo>
                <a:lnTo>
                  <a:pt x="475488" y="157277"/>
                </a:lnTo>
                <a:lnTo>
                  <a:pt x="457200" y="157277"/>
                </a:lnTo>
                <a:lnTo>
                  <a:pt x="457200" y="142647"/>
                </a:lnTo>
                <a:lnTo>
                  <a:pt x="446227" y="142647"/>
                </a:lnTo>
                <a:lnTo>
                  <a:pt x="446227" y="128016"/>
                </a:lnTo>
                <a:lnTo>
                  <a:pt x="431597" y="128016"/>
                </a:lnTo>
                <a:lnTo>
                  <a:pt x="431597" y="120701"/>
                </a:lnTo>
                <a:lnTo>
                  <a:pt x="398678" y="120701"/>
                </a:lnTo>
                <a:lnTo>
                  <a:pt x="398678" y="106071"/>
                </a:lnTo>
                <a:lnTo>
                  <a:pt x="376733" y="106071"/>
                </a:lnTo>
                <a:lnTo>
                  <a:pt x="373075" y="102413"/>
                </a:lnTo>
                <a:lnTo>
                  <a:pt x="347472" y="102413"/>
                </a:lnTo>
                <a:lnTo>
                  <a:pt x="343814" y="98755"/>
                </a:lnTo>
                <a:lnTo>
                  <a:pt x="314554" y="98755"/>
                </a:lnTo>
                <a:lnTo>
                  <a:pt x="314554" y="76810"/>
                </a:lnTo>
                <a:lnTo>
                  <a:pt x="277978" y="76810"/>
                </a:lnTo>
                <a:lnTo>
                  <a:pt x="277978" y="54864"/>
                </a:lnTo>
                <a:lnTo>
                  <a:pt x="241402" y="54864"/>
                </a:lnTo>
                <a:lnTo>
                  <a:pt x="241402" y="47549"/>
                </a:lnTo>
                <a:lnTo>
                  <a:pt x="117043" y="47549"/>
                </a:lnTo>
                <a:lnTo>
                  <a:pt x="117043" y="32919"/>
                </a:lnTo>
                <a:lnTo>
                  <a:pt x="87782" y="32919"/>
                </a:lnTo>
                <a:lnTo>
                  <a:pt x="87782" y="21946"/>
                </a:lnTo>
                <a:lnTo>
                  <a:pt x="65837" y="21946"/>
                </a:lnTo>
                <a:lnTo>
                  <a:pt x="65837" y="10973"/>
                </a:lnTo>
                <a:lnTo>
                  <a:pt x="18288" y="10973"/>
                </a:lnTo>
                <a:lnTo>
                  <a:pt x="18288" y="0"/>
                </a:lnTo>
                <a:lnTo>
                  <a:pt x="0" y="0"/>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4" name="Freeform 8">
            <a:extLst>
              <a:ext uri="{FF2B5EF4-FFF2-40B4-BE49-F238E27FC236}">
                <a16:creationId xmlns:a16="http://schemas.microsoft.com/office/drawing/2014/main" id="{7D3EBB93-9CAD-4200-B5A6-B09CA1A9BB74}"/>
              </a:ext>
            </a:extLst>
          </p:cNvPr>
          <p:cNvSpPr/>
          <p:nvPr/>
        </p:nvSpPr>
        <p:spPr bwMode="auto">
          <a:xfrm>
            <a:off x="8363426" y="2491087"/>
            <a:ext cx="1228273" cy="682224"/>
          </a:xfrm>
          <a:custGeom>
            <a:avLst/>
            <a:gdLst>
              <a:gd name="connsiteX0" fmla="*/ 1559719 w 1559719"/>
              <a:gd name="connsiteY0" fmla="*/ 571500 h 571500"/>
              <a:gd name="connsiteX1" fmla="*/ 1531144 w 1559719"/>
              <a:gd name="connsiteY1" fmla="*/ 542925 h 571500"/>
              <a:gd name="connsiteX2" fmla="*/ 1500188 w 1559719"/>
              <a:gd name="connsiteY2" fmla="*/ 542925 h 571500"/>
              <a:gd name="connsiteX3" fmla="*/ 1500188 w 1559719"/>
              <a:gd name="connsiteY3" fmla="*/ 519113 h 571500"/>
              <a:gd name="connsiteX4" fmla="*/ 1483519 w 1559719"/>
              <a:gd name="connsiteY4" fmla="*/ 519113 h 571500"/>
              <a:gd name="connsiteX5" fmla="*/ 1483519 w 1559719"/>
              <a:gd name="connsiteY5" fmla="*/ 507207 h 571500"/>
              <a:gd name="connsiteX6" fmla="*/ 1366838 w 1559719"/>
              <a:gd name="connsiteY6" fmla="*/ 507207 h 571500"/>
              <a:gd name="connsiteX7" fmla="*/ 1366838 w 1559719"/>
              <a:gd name="connsiteY7" fmla="*/ 495300 h 571500"/>
              <a:gd name="connsiteX8" fmla="*/ 1307307 w 1559719"/>
              <a:gd name="connsiteY8" fmla="*/ 495300 h 571500"/>
              <a:gd name="connsiteX9" fmla="*/ 1307307 w 1559719"/>
              <a:gd name="connsiteY9" fmla="*/ 478632 h 571500"/>
              <a:gd name="connsiteX10" fmla="*/ 1271588 w 1559719"/>
              <a:gd name="connsiteY10" fmla="*/ 478632 h 571500"/>
              <a:gd name="connsiteX11" fmla="*/ 1271588 w 1559719"/>
              <a:gd name="connsiteY11" fmla="*/ 466725 h 571500"/>
              <a:gd name="connsiteX12" fmla="*/ 1233488 w 1559719"/>
              <a:gd name="connsiteY12" fmla="*/ 466725 h 571500"/>
              <a:gd name="connsiteX13" fmla="*/ 1233488 w 1559719"/>
              <a:gd name="connsiteY13" fmla="*/ 442913 h 571500"/>
              <a:gd name="connsiteX14" fmla="*/ 1214438 w 1559719"/>
              <a:gd name="connsiteY14" fmla="*/ 442913 h 571500"/>
              <a:gd name="connsiteX15" fmla="*/ 1214438 w 1559719"/>
              <a:gd name="connsiteY15" fmla="*/ 431007 h 571500"/>
              <a:gd name="connsiteX16" fmla="*/ 1188244 w 1559719"/>
              <a:gd name="connsiteY16" fmla="*/ 431007 h 571500"/>
              <a:gd name="connsiteX17" fmla="*/ 1188244 w 1559719"/>
              <a:gd name="connsiteY17" fmla="*/ 419100 h 571500"/>
              <a:gd name="connsiteX18" fmla="*/ 1162050 w 1559719"/>
              <a:gd name="connsiteY18" fmla="*/ 419100 h 571500"/>
              <a:gd name="connsiteX19" fmla="*/ 1162050 w 1559719"/>
              <a:gd name="connsiteY19" fmla="*/ 409575 h 571500"/>
              <a:gd name="connsiteX20" fmla="*/ 1138238 w 1559719"/>
              <a:gd name="connsiteY20" fmla="*/ 409575 h 571500"/>
              <a:gd name="connsiteX21" fmla="*/ 1138238 w 1559719"/>
              <a:gd name="connsiteY21" fmla="*/ 397669 h 571500"/>
              <a:gd name="connsiteX22" fmla="*/ 1107282 w 1559719"/>
              <a:gd name="connsiteY22" fmla="*/ 397669 h 571500"/>
              <a:gd name="connsiteX23" fmla="*/ 1107282 w 1559719"/>
              <a:gd name="connsiteY23" fmla="*/ 381000 h 571500"/>
              <a:gd name="connsiteX24" fmla="*/ 1057275 w 1559719"/>
              <a:gd name="connsiteY24" fmla="*/ 381000 h 571500"/>
              <a:gd name="connsiteX25" fmla="*/ 1057275 w 1559719"/>
              <a:gd name="connsiteY25" fmla="*/ 369094 h 571500"/>
              <a:gd name="connsiteX26" fmla="*/ 1012032 w 1559719"/>
              <a:gd name="connsiteY26" fmla="*/ 369094 h 571500"/>
              <a:gd name="connsiteX27" fmla="*/ 1012032 w 1559719"/>
              <a:gd name="connsiteY27" fmla="*/ 354807 h 571500"/>
              <a:gd name="connsiteX28" fmla="*/ 983457 w 1559719"/>
              <a:gd name="connsiteY28" fmla="*/ 354807 h 571500"/>
              <a:gd name="connsiteX29" fmla="*/ 983457 w 1559719"/>
              <a:gd name="connsiteY29" fmla="*/ 345282 h 571500"/>
              <a:gd name="connsiteX30" fmla="*/ 964407 w 1559719"/>
              <a:gd name="connsiteY30" fmla="*/ 345282 h 571500"/>
              <a:gd name="connsiteX31" fmla="*/ 964407 w 1559719"/>
              <a:gd name="connsiteY31" fmla="*/ 330994 h 571500"/>
              <a:gd name="connsiteX32" fmla="*/ 902494 w 1559719"/>
              <a:gd name="connsiteY32" fmla="*/ 330994 h 571500"/>
              <a:gd name="connsiteX33" fmla="*/ 902494 w 1559719"/>
              <a:gd name="connsiteY33" fmla="*/ 314325 h 571500"/>
              <a:gd name="connsiteX34" fmla="*/ 876300 w 1559719"/>
              <a:gd name="connsiteY34" fmla="*/ 314325 h 571500"/>
              <a:gd name="connsiteX35" fmla="*/ 876300 w 1559719"/>
              <a:gd name="connsiteY35" fmla="*/ 297657 h 571500"/>
              <a:gd name="connsiteX36" fmla="*/ 854869 w 1559719"/>
              <a:gd name="connsiteY36" fmla="*/ 297657 h 571500"/>
              <a:gd name="connsiteX37" fmla="*/ 854869 w 1559719"/>
              <a:gd name="connsiteY37" fmla="*/ 288132 h 571500"/>
              <a:gd name="connsiteX38" fmla="*/ 828675 w 1559719"/>
              <a:gd name="connsiteY38" fmla="*/ 288132 h 571500"/>
              <a:gd name="connsiteX39" fmla="*/ 828675 w 1559719"/>
              <a:gd name="connsiteY39" fmla="*/ 278607 h 571500"/>
              <a:gd name="connsiteX40" fmla="*/ 771525 w 1559719"/>
              <a:gd name="connsiteY40" fmla="*/ 278607 h 571500"/>
              <a:gd name="connsiteX41" fmla="*/ 771525 w 1559719"/>
              <a:gd name="connsiteY41" fmla="*/ 261938 h 571500"/>
              <a:gd name="connsiteX42" fmla="*/ 754857 w 1559719"/>
              <a:gd name="connsiteY42" fmla="*/ 261938 h 571500"/>
              <a:gd name="connsiteX43" fmla="*/ 754857 w 1559719"/>
              <a:gd name="connsiteY43" fmla="*/ 252413 h 571500"/>
              <a:gd name="connsiteX44" fmla="*/ 728663 w 1559719"/>
              <a:gd name="connsiteY44" fmla="*/ 252413 h 571500"/>
              <a:gd name="connsiteX45" fmla="*/ 728663 w 1559719"/>
              <a:gd name="connsiteY45" fmla="*/ 242888 h 571500"/>
              <a:gd name="connsiteX46" fmla="*/ 707232 w 1559719"/>
              <a:gd name="connsiteY46" fmla="*/ 242888 h 571500"/>
              <a:gd name="connsiteX47" fmla="*/ 707232 w 1559719"/>
              <a:gd name="connsiteY47" fmla="*/ 226219 h 571500"/>
              <a:gd name="connsiteX48" fmla="*/ 671513 w 1559719"/>
              <a:gd name="connsiteY48" fmla="*/ 226219 h 571500"/>
              <a:gd name="connsiteX49" fmla="*/ 671513 w 1559719"/>
              <a:gd name="connsiteY49" fmla="*/ 214313 h 571500"/>
              <a:gd name="connsiteX50" fmla="*/ 652463 w 1559719"/>
              <a:gd name="connsiteY50" fmla="*/ 214313 h 571500"/>
              <a:gd name="connsiteX51" fmla="*/ 652463 w 1559719"/>
              <a:gd name="connsiteY51" fmla="*/ 200025 h 571500"/>
              <a:gd name="connsiteX52" fmla="*/ 633413 w 1559719"/>
              <a:gd name="connsiteY52" fmla="*/ 200025 h 571500"/>
              <a:gd name="connsiteX53" fmla="*/ 633413 w 1559719"/>
              <a:gd name="connsiteY53" fmla="*/ 190500 h 571500"/>
              <a:gd name="connsiteX54" fmla="*/ 623888 w 1559719"/>
              <a:gd name="connsiteY54" fmla="*/ 190500 h 571500"/>
              <a:gd name="connsiteX55" fmla="*/ 623888 w 1559719"/>
              <a:gd name="connsiteY55" fmla="*/ 180975 h 571500"/>
              <a:gd name="connsiteX56" fmla="*/ 590550 w 1559719"/>
              <a:gd name="connsiteY56" fmla="*/ 180975 h 571500"/>
              <a:gd name="connsiteX57" fmla="*/ 590550 w 1559719"/>
              <a:gd name="connsiteY57" fmla="*/ 173832 h 571500"/>
              <a:gd name="connsiteX58" fmla="*/ 573882 w 1559719"/>
              <a:gd name="connsiteY58" fmla="*/ 173832 h 571500"/>
              <a:gd name="connsiteX59" fmla="*/ 573882 w 1559719"/>
              <a:gd name="connsiteY59" fmla="*/ 164307 h 571500"/>
              <a:gd name="connsiteX60" fmla="*/ 561975 w 1559719"/>
              <a:gd name="connsiteY60" fmla="*/ 164307 h 571500"/>
              <a:gd name="connsiteX61" fmla="*/ 561975 w 1559719"/>
              <a:gd name="connsiteY61" fmla="*/ 152400 h 571500"/>
              <a:gd name="connsiteX62" fmla="*/ 521494 w 1559719"/>
              <a:gd name="connsiteY62" fmla="*/ 152400 h 571500"/>
              <a:gd name="connsiteX63" fmla="*/ 521494 w 1559719"/>
              <a:gd name="connsiteY63" fmla="*/ 140494 h 571500"/>
              <a:gd name="connsiteX64" fmla="*/ 490538 w 1559719"/>
              <a:gd name="connsiteY64" fmla="*/ 140494 h 571500"/>
              <a:gd name="connsiteX65" fmla="*/ 490538 w 1559719"/>
              <a:gd name="connsiteY65" fmla="*/ 126207 h 571500"/>
              <a:gd name="connsiteX66" fmla="*/ 469107 w 1559719"/>
              <a:gd name="connsiteY66" fmla="*/ 126207 h 571500"/>
              <a:gd name="connsiteX67" fmla="*/ 469107 w 1559719"/>
              <a:gd name="connsiteY67" fmla="*/ 116682 h 571500"/>
              <a:gd name="connsiteX68" fmla="*/ 435769 w 1559719"/>
              <a:gd name="connsiteY68" fmla="*/ 116682 h 571500"/>
              <a:gd name="connsiteX69" fmla="*/ 435769 w 1559719"/>
              <a:gd name="connsiteY69" fmla="*/ 102394 h 571500"/>
              <a:gd name="connsiteX70" fmla="*/ 395288 w 1559719"/>
              <a:gd name="connsiteY70" fmla="*/ 102394 h 571500"/>
              <a:gd name="connsiteX71" fmla="*/ 395288 w 1559719"/>
              <a:gd name="connsiteY71" fmla="*/ 92869 h 571500"/>
              <a:gd name="connsiteX72" fmla="*/ 342900 w 1559719"/>
              <a:gd name="connsiteY72" fmla="*/ 92869 h 571500"/>
              <a:gd name="connsiteX73" fmla="*/ 342900 w 1559719"/>
              <a:gd name="connsiteY73" fmla="*/ 78582 h 571500"/>
              <a:gd name="connsiteX74" fmla="*/ 290513 w 1559719"/>
              <a:gd name="connsiteY74" fmla="*/ 78582 h 571500"/>
              <a:gd name="connsiteX75" fmla="*/ 290513 w 1559719"/>
              <a:gd name="connsiteY75" fmla="*/ 64294 h 571500"/>
              <a:gd name="connsiteX76" fmla="*/ 242888 w 1559719"/>
              <a:gd name="connsiteY76" fmla="*/ 64294 h 571500"/>
              <a:gd name="connsiteX77" fmla="*/ 242888 w 1559719"/>
              <a:gd name="connsiteY77" fmla="*/ 47625 h 571500"/>
              <a:gd name="connsiteX78" fmla="*/ 178594 w 1559719"/>
              <a:gd name="connsiteY78" fmla="*/ 47625 h 571500"/>
              <a:gd name="connsiteX79" fmla="*/ 178594 w 1559719"/>
              <a:gd name="connsiteY79" fmla="*/ 38100 h 571500"/>
              <a:gd name="connsiteX80" fmla="*/ 159544 w 1559719"/>
              <a:gd name="connsiteY80" fmla="*/ 38100 h 571500"/>
              <a:gd name="connsiteX81" fmla="*/ 159544 w 1559719"/>
              <a:gd name="connsiteY81" fmla="*/ 28575 h 571500"/>
              <a:gd name="connsiteX82" fmla="*/ 126207 w 1559719"/>
              <a:gd name="connsiteY82" fmla="*/ 28575 h 571500"/>
              <a:gd name="connsiteX83" fmla="*/ 126207 w 1559719"/>
              <a:gd name="connsiteY83" fmla="*/ 14288 h 571500"/>
              <a:gd name="connsiteX84" fmla="*/ 90488 w 1559719"/>
              <a:gd name="connsiteY84" fmla="*/ 14288 h 571500"/>
              <a:gd name="connsiteX85" fmla="*/ 90488 w 1559719"/>
              <a:gd name="connsiteY85" fmla="*/ 7144 h 571500"/>
              <a:gd name="connsiteX86" fmla="*/ 21432 w 1559719"/>
              <a:gd name="connsiteY86" fmla="*/ 7144 h 571500"/>
              <a:gd name="connsiteX87" fmla="*/ 21432 w 1559719"/>
              <a:gd name="connsiteY87" fmla="*/ 0 h 571500"/>
              <a:gd name="connsiteX88" fmla="*/ 0 w 1559719"/>
              <a:gd name="connsiteY88" fmla="*/ 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559719" h="571500">
                <a:moveTo>
                  <a:pt x="1559719" y="571500"/>
                </a:moveTo>
                <a:lnTo>
                  <a:pt x="1531144" y="542925"/>
                </a:lnTo>
                <a:lnTo>
                  <a:pt x="1500188" y="542925"/>
                </a:lnTo>
                <a:lnTo>
                  <a:pt x="1500188" y="519113"/>
                </a:lnTo>
                <a:lnTo>
                  <a:pt x="1483519" y="519113"/>
                </a:lnTo>
                <a:lnTo>
                  <a:pt x="1483519" y="507207"/>
                </a:lnTo>
                <a:lnTo>
                  <a:pt x="1366838" y="507207"/>
                </a:lnTo>
                <a:lnTo>
                  <a:pt x="1366838" y="495300"/>
                </a:lnTo>
                <a:lnTo>
                  <a:pt x="1307307" y="495300"/>
                </a:lnTo>
                <a:lnTo>
                  <a:pt x="1307307" y="478632"/>
                </a:lnTo>
                <a:lnTo>
                  <a:pt x="1271588" y="478632"/>
                </a:lnTo>
                <a:lnTo>
                  <a:pt x="1271588" y="466725"/>
                </a:lnTo>
                <a:lnTo>
                  <a:pt x="1233488" y="466725"/>
                </a:lnTo>
                <a:lnTo>
                  <a:pt x="1233488" y="442913"/>
                </a:lnTo>
                <a:lnTo>
                  <a:pt x="1214438" y="442913"/>
                </a:lnTo>
                <a:lnTo>
                  <a:pt x="1214438" y="431007"/>
                </a:lnTo>
                <a:lnTo>
                  <a:pt x="1188244" y="431007"/>
                </a:lnTo>
                <a:lnTo>
                  <a:pt x="1188244" y="419100"/>
                </a:lnTo>
                <a:lnTo>
                  <a:pt x="1162050" y="419100"/>
                </a:lnTo>
                <a:lnTo>
                  <a:pt x="1162050" y="409575"/>
                </a:lnTo>
                <a:lnTo>
                  <a:pt x="1138238" y="409575"/>
                </a:lnTo>
                <a:lnTo>
                  <a:pt x="1138238" y="397669"/>
                </a:lnTo>
                <a:lnTo>
                  <a:pt x="1107282" y="397669"/>
                </a:lnTo>
                <a:lnTo>
                  <a:pt x="1107282" y="381000"/>
                </a:lnTo>
                <a:lnTo>
                  <a:pt x="1057275" y="381000"/>
                </a:lnTo>
                <a:lnTo>
                  <a:pt x="1057275" y="369094"/>
                </a:lnTo>
                <a:lnTo>
                  <a:pt x="1012032" y="369094"/>
                </a:lnTo>
                <a:lnTo>
                  <a:pt x="1012032" y="354807"/>
                </a:lnTo>
                <a:lnTo>
                  <a:pt x="983457" y="354807"/>
                </a:lnTo>
                <a:lnTo>
                  <a:pt x="983457" y="345282"/>
                </a:lnTo>
                <a:lnTo>
                  <a:pt x="964407" y="345282"/>
                </a:lnTo>
                <a:lnTo>
                  <a:pt x="964407" y="330994"/>
                </a:lnTo>
                <a:lnTo>
                  <a:pt x="902494" y="330994"/>
                </a:lnTo>
                <a:lnTo>
                  <a:pt x="902494" y="314325"/>
                </a:lnTo>
                <a:lnTo>
                  <a:pt x="876300" y="314325"/>
                </a:lnTo>
                <a:lnTo>
                  <a:pt x="876300" y="297657"/>
                </a:lnTo>
                <a:lnTo>
                  <a:pt x="854869" y="297657"/>
                </a:lnTo>
                <a:lnTo>
                  <a:pt x="854869" y="288132"/>
                </a:lnTo>
                <a:lnTo>
                  <a:pt x="828675" y="288132"/>
                </a:lnTo>
                <a:lnTo>
                  <a:pt x="828675" y="278607"/>
                </a:lnTo>
                <a:lnTo>
                  <a:pt x="771525" y="278607"/>
                </a:lnTo>
                <a:lnTo>
                  <a:pt x="771525" y="261938"/>
                </a:lnTo>
                <a:lnTo>
                  <a:pt x="754857" y="261938"/>
                </a:lnTo>
                <a:lnTo>
                  <a:pt x="754857" y="252413"/>
                </a:lnTo>
                <a:lnTo>
                  <a:pt x="728663" y="252413"/>
                </a:lnTo>
                <a:lnTo>
                  <a:pt x="728663" y="242888"/>
                </a:lnTo>
                <a:lnTo>
                  <a:pt x="707232" y="242888"/>
                </a:lnTo>
                <a:lnTo>
                  <a:pt x="707232" y="226219"/>
                </a:lnTo>
                <a:lnTo>
                  <a:pt x="671513" y="226219"/>
                </a:lnTo>
                <a:lnTo>
                  <a:pt x="671513" y="214313"/>
                </a:lnTo>
                <a:lnTo>
                  <a:pt x="652463" y="214313"/>
                </a:lnTo>
                <a:lnTo>
                  <a:pt x="652463" y="200025"/>
                </a:lnTo>
                <a:lnTo>
                  <a:pt x="633413" y="200025"/>
                </a:lnTo>
                <a:lnTo>
                  <a:pt x="633413" y="190500"/>
                </a:lnTo>
                <a:lnTo>
                  <a:pt x="623888" y="190500"/>
                </a:lnTo>
                <a:lnTo>
                  <a:pt x="623888" y="180975"/>
                </a:lnTo>
                <a:lnTo>
                  <a:pt x="590550" y="180975"/>
                </a:lnTo>
                <a:lnTo>
                  <a:pt x="590550" y="173832"/>
                </a:lnTo>
                <a:lnTo>
                  <a:pt x="573882" y="173832"/>
                </a:lnTo>
                <a:lnTo>
                  <a:pt x="573882" y="164307"/>
                </a:lnTo>
                <a:lnTo>
                  <a:pt x="561975" y="164307"/>
                </a:lnTo>
                <a:lnTo>
                  <a:pt x="561975" y="152400"/>
                </a:lnTo>
                <a:lnTo>
                  <a:pt x="521494" y="152400"/>
                </a:lnTo>
                <a:lnTo>
                  <a:pt x="521494" y="140494"/>
                </a:lnTo>
                <a:lnTo>
                  <a:pt x="490538" y="140494"/>
                </a:lnTo>
                <a:lnTo>
                  <a:pt x="490538" y="126207"/>
                </a:lnTo>
                <a:lnTo>
                  <a:pt x="469107" y="126207"/>
                </a:lnTo>
                <a:lnTo>
                  <a:pt x="469107" y="116682"/>
                </a:lnTo>
                <a:lnTo>
                  <a:pt x="435769" y="116682"/>
                </a:lnTo>
                <a:lnTo>
                  <a:pt x="435769" y="102394"/>
                </a:lnTo>
                <a:lnTo>
                  <a:pt x="395288" y="102394"/>
                </a:lnTo>
                <a:lnTo>
                  <a:pt x="395288" y="92869"/>
                </a:lnTo>
                <a:lnTo>
                  <a:pt x="342900" y="92869"/>
                </a:lnTo>
                <a:lnTo>
                  <a:pt x="342900" y="78582"/>
                </a:lnTo>
                <a:lnTo>
                  <a:pt x="290513" y="78582"/>
                </a:lnTo>
                <a:lnTo>
                  <a:pt x="290513" y="64294"/>
                </a:lnTo>
                <a:lnTo>
                  <a:pt x="242888" y="64294"/>
                </a:lnTo>
                <a:lnTo>
                  <a:pt x="242888" y="47625"/>
                </a:lnTo>
                <a:lnTo>
                  <a:pt x="178594" y="47625"/>
                </a:lnTo>
                <a:lnTo>
                  <a:pt x="178594" y="38100"/>
                </a:lnTo>
                <a:lnTo>
                  <a:pt x="159544" y="38100"/>
                </a:lnTo>
                <a:lnTo>
                  <a:pt x="159544" y="28575"/>
                </a:lnTo>
                <a:lnTo>
                  <a:pt x="126207" y="28575"/>
                </a:lnTo>
                <a:lnTo>
                  <a:pt x="126207" y="14288"/>
                </a:lnTo>
                <a:lnTo>
                  <a:pt x="90488" y="14288"/>
                </a:lnTo>
                <a:lnTo>
                  <a:pt x="90488" y="7144"/>
                </a:lnTo>
                <a:lnTo>
                  <a:pt x="21432" y="7144"/>
                </a:lnTo>
                <a:lnTo>
                  <a:pt x="21432" y="0"/>
                </a:lnTo>
                <a:lnTo>
                  <a:pt x="0" y="0"/>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5" name="Freeform 9">
            <a:extLst>
              <a:ext uri="{FF2B5EF4-FFF2-40B4-BE49-F238E27FC236}">
                <a16:creationId xmlns:a16="http://schemas.microsoft.com/office/drawing/2014/main" id="{8E7DDE3D-8544-4E7C-BA93-4E2367DF2B85}"/>
              </a:ext>
            </a:extLst>
          </p:cNvPr>
          <p:cNvSpPr/>
          <p:nvPr/>
        </p:nvSpPr>
        <p:spPr bwMode="auto">
          <a:xfrm>
            <a:off x="6865121" y="1794244"/>
            <a:ext cx="1522685" cy="693944"/>
          </a:xfrm>
          <a:custGeom>
            <a:avLst/>
            <a:gdLst>
              <a:gd name="connsiteX0" fmla="*/ 1933575 w 1933575"/>
              <a:gd name="connsiteY0" fmla="*/ 569119 h 569119"/>
              <a:gd name="connsiteX1" fmla="*/ 1859756 w 1933575"/>
              <a:gd name="connsiteY1" fmla="*/ 569119 h 569119"/>
              <a:gd name="connsiteX2" fmla="*/ 1859756 w 1933575"/>
              <a:gd name="connsiteY2" fmla="*/ 540544 h 569119"/>
              <a:gd name="connsiteX3" fmla="*/ 1821656 w 1933575"/>
              <a:gd name="connsiteY3" fmla="*/ 540544 h 569119"/>
              <a:gd name="connsiteX4" fmla="*/ 1821656 w 1933575"/>
              <a:gd name="connsiteY4" fmla="*/ 533400 h 569119"/>
              <a:gd name="connsiteX5" fmla="*/ 1802606 w 1933575"/>
              <a:gd name="connsiteY5" fmla="*/ 533400 h 569119"/>
              <a:gd name="connsiteX6" fmla="*/ 1802606 w 1933575"/>
              <a:gd name="connsiteY6" fmla="*/ 521494 h 569119"/>
              <a:gd name="connsiteX7" fmla="*/ 1778793 w 1933575"/>
              <a:gd name="connsiteY7" fmla="*/ 521494 h 569119"/>
              <a:gd name="connsiteX8" fmla="*/ 1778793 w 1933575"/>
              <a:gd name="connsiteY8" fmla="*/ 509588 h 569119"/>
              <a:gd name="connsiteX9" fmla="*/ 1757362 w 1933575"/>
              <a:gd name="connsiteY9" fmla="*/ 509588 h 569119"/>
              <a:gd name="connsiteX10" fmla="*/ 1757362 w 1933575"/>
              <a:gd name="connsiteY10" fmla="*/ 497682 h 569119"/>
              <a:gd name="connsiteX11" fmla="*/ 1704975 w 1933575"/>
              <a:gd name="connsiteY11" fmla="*/ 497682 h 569119"/>
              <a:gd name="connsiteX12" fmla="*/ 1704975 w 1933575"/>
              <a:gd name="connsiteY12" fmla="*/ 490538 h 569119"/>
              <a:gd name="connsiteX13" fmla="*/ 1676400 w 1933575"/>
              <a:gd name="connsiteY13" fmla="*/ 490538 h 569119"/>
              <a:gd name="connsiteX14" fmla="*/ 1676400 w 1933575"/>
              <a:gd name="connsiteY14" fmla="*/ 478632 h 569119"/>
              <a:gd name="connsiteX15" fmla="*/ 1662112 w 1933575"/>
              <a:gd name="connsiteY15" fmla="*/ 478632 h 569119"/>
              <a:gd name="connsiteX16" fmla="*/ 1662112 w 1933575"/>
              <a:gd name="connsiteY16" fmla="*/ 466725 h 569119"/>
              <a:gd name="connsiteX17" fmla="*/ 1631156 w 1933575"/>
              <a:gd name="connsiteY17" fmla="*/ 466725 h 569119"/>
              <a:gd name="connsiteX18" fmla="*/ 1631156 w 1933575"/>
              <a:gd name="connsiteY18" fmla="*/ 440532 h 569119"/>
              <a:gd name="connsiteX19" fmla="*/ 1607343 w 1933575"/>
              <a:gd name="connsiteY19" fmla="*/ 440532 h 569119"/>
              <a:gd name="connsiteX20" fmla="*/ 1607343 w 1933575"/>
              <a:gd name="connsiteY20" fmla="*/ 419100 h 569119"/>
              <a:gd name="connsiteX21" fmla="*/ 1559718 w 1933575"/>
              <a:gd name="connsiteY21" fmla="*/ 419100 h 569119"/>
              <a:gd name="connsiteX22" fmla="*/ 1559718 w 1933575"/>
              <a:gd name="connsiteY22" fmla="*/ 402432 h 569119"/>
              <a:gd name="connsiteX23" fmla="*/ 1514475 w 1933575"/>
              <a:gd name="connsiteY23" fmla="*/ 402432 h 569119"/>
              <a:gd name="connsiteX24" fmla="*/ 1514475 w 1933575"/>
              <a:gd name="connsiteY24" fmla="*/ 388144 h 569119"/>
              <a:gd name="connsiteX25" fmla="*/ 1471612 w 1933575"/>
              <a:gd name="connsiteY25" fmla="*/ 388144 h 569119"/>
              <a:gd name="connsiteX26" fmla="*/ 1471612 w 1933575"/>
              <a:gd name="connsiteY26" fmla="*/ 376238 h 569119"/>
              <a:gd name="connsiteX27" fmla="*/ 1416843 w 1933575"/>
              <a:gd name="connsiteY27" fmla="*/ 376238 h 569119"/>
              <a:gd name="connsiteX28" fmla="*/ 1416843 w 1933575"/>
              <a:gd name="connsiteY28" fmla="*/ 347663 h 569119"/>
              <a:gd name="connsiteX29" fmla="*/ 1393031 w 1933575"/>
              <a:gd name="connsiteY29" fmla="*/ 347663 h 569119"/>
              <a:gd name="connsiteX30" fmla="*/ 1393031 w 1933575"/>
              <a:gd name="connsiteY30" fmla="*/ 335757 h 569119"/>
              <a:gd name="connsiteX31" fmla="*/ 1347787 w 1933575"/>
              <a:gd name="connsiteY31" fmla="*/ 335757 h 569119"/>
              <a:gd name="connsiteX32" fmla="*/ 1347787 w 1933575"/>
              <a:gd name="connsiteY32" fmla="*/ 330994 h 569119"/>
              <a:gd name="connsiteX33" fmla="*/ 1319212 w 1933575"/>
              <a:gd name="connsiteY33" fmla="*/ 330994 h 569119"/>
              <a:gd name="connsiteX34" fmla="*/ 1319212 w 1933575"/>
              <a:gd name="connsiteY34" fmla="*/ 321469 h 569119"/>
              <a:gd name="connsiteX35" fmla="*/ 1281112 w 1933575"/>
              <a:gd name="connsiteY35" fmla="*/ 321469 h 569119"/>
              <a:gd name="connsiteX36" fmla="*/ 1281112 w 1933575"/>
              <a:gd name="connsiteY36" fmla="*/ 311944 h 569119"/>
              <a:gd name="connsiteX37" fmla="*/ 1247775 w 1933575"/>
              <a:gd name="connsiteY37" fmla="*/ 311944 h 569119"/>
              <a:gd name="connsiteX38" fmla="*/ 1247775 w 1933575"/>
              <a:gd name="connsiteY38" fmla="*/ 302419 h 569119"/>
              <a:gd name="connsiteX39" fmla="*/ 1219200 w 1933575"/>
              <a:gd name="connsiteY39" fmla="*/ 302419 h 569119"/>
              <a:gd name="connsiteX40" fmla="*/ 1219200 w 1933575"/>
              <a:gd name="connsiteY40" fmla="*/ 297657 h 569119"/>
              <a:gd name="connsiteX41" fmla="*/ 1188243 w 1933575"/>
              <a:gd name="connsiteY41" fmla="*/ 297657 h 569119"/>
              <a:gd name="connsiteX42" fmla="*/ 1188243 w 1933575"/>
              <a:gd name="connsiteY42" fmla="*/ 288132 h 569119"/>
              <a:gd name="connsiteX43" fmla="*/ 1159668 w 1933575"/>
              <a:gd name="connsiteY43" fmla="*/ 288132 h 569119"/>
              <a:gd name="connsiteX44" fmla="*/ 1159668 w 1933575"/>
              <a:gd name="connsiteY44" fmla="*/ 278607 h 569119"/>
              <a:gd name="connsiteX45" fmla="*/ 1112043 w 1933575"/>
              <a:gd name="connsiteY45" fmla="*/ 278607 h 569119"/>
              <a:gd name="connsiteX46" fmla="*/ 1112043 w 1933575"/>
              <a:gd name="connsiteY46" fmla="*/ 266700 h 569119"/>
              <a:gd name="connsiteX47" fmla="*/ 1095375 w 1933575"/>
              <a:gd name="connsiteY47" fmla="*/ 266700 h 569119"/>
              <a:gd name="connsiteX48" fmla="*/ 1095375 w 1933575"/>
              <a:gd name="connsiteY48" fmla="*/ 254794 h 569119"/>
              <a:gd name="connsiteX49" fmla="*/ 1057275 w 1933575"/>
              <a:gd name="connsiteY49" fmla="*/ 254794 h 569119"/>
              <a:gd name="connsiteX50" fmla="*/ 1057275 w 1933575"/>
              <a:gd name="connsiteY50" fmla="*/ 242888 h 569119"/>
              <a:gd name="connsiteX51" fmla="*/ 990600 w 1933575"/>
              <a:gd name="connsiteY51" fmla="*/ 242888 h 569119"/>
              <a:gd name="connsiteX52" fmla="*/ 990600 w 1933575"/>
              <a:gd name="connsiteY52" fmla="*/ 228600 h 569119"/>
              <a:gd name="connsiteX53" fmla="*/ 945356 w 1933575"/>
              <a:gd name="connsiteY53" fmla="*/ 228600 h 569119"/>
              <a:gd name="connsiteX54" fmla="*/ 945356 w 1933575"/>
              <a:gd name="connsiteY54" fmla="*/ 214313 h 569119"/>
              <a:gd name="connsiteX55" fmla="*/ 904875 w 1933575"/>
              <a:gd name="connsiteY55" fmla="*/ 214313 h 569119"/>
              <a:gd name="connsiteX56" fmla="*/ 904875 w 1933575"/>
              <a:gd name="connsiteY56" fmla="*/ 204788 h 569119"/>
              <a:gd name="connsiteX57" fmla="*/ 864393 w 1933575"/>
              <a:gd name="connsiteY57" fmla="*/ 204788 h 569119"/>
              <a:gd name="connsiteX58" fmla="*/ 864393 w 1933575"/>
              <a:gd name="connsiteY58" fmla="*/ 188119 h 569119"/>
              <a:gd name="connsiteX59" fmla="*/ 800100 w 1933575"/>
              <a:gd name="connsiteY59" fmla="*/ 188119 h 569119"/>
              <a:gd name="connsiteX60" fmla="*/ 800100 w 1933575"/>
              <a:gd name="connsiteY60" fmla="*/ 178594 h 569119"/>
              <a:gd name="connsiteX61" fmla="*/ 740568 w 1933575"/>
              <a:gd name="connsiteY61" fmla="*/ 178594 h 569119"/>
              <a:gd name="connsiteX62" fmla="*/ 740568 w 1933575"/>
              <a:gd name="connsiteY62" fmla="*/ 169069 h 569119"/>
              <a:gd name="connsiteX63" fmla="*/ 681037 w 1933575"/>
              <a:gd name="connsiteY63" fmla="*/ 169069 h 569119"/>
              <a:gd name="connsiteX64" fmla="*/ 681037 w 1933575"/>
              <a:gd name="connsiteY64" fmla="*/ 138113 h 569119"/>
              <a:gd name="connsiteX65" fmla="*/ 611981 w 1933575"/>
              <a:gd name="connsiteY65" fmla="*/ 138113 h 569119"/>
              <a:gd name="connsiteX66" fmla="*/ 611981 w 1933575"/>
              <a:gd name="connsiteY66" fmla="*/ 121444 h 569119"/>
              <a:gd name="connsiteX67" fmla="*/ 538162 w 1933575"/>
              <a:gd name="connsiteY67" fmla="*/ 121444 h 569119"/>
              <a:gd name="connsiteX68" fmla="*/ 550068 w 1933575"/>
              <a:gd name="connsiteY68" fmla="*/ 109538 h 569119"/>
              <a:gd name="connsiteX69" fmla="*/ 471487 w 1933575"/>
              <a:gd name="connsiteY69" fmla="*/ 109538 h 569119"/>
              <a:gd name="connsiteX70" fmla="*/ 461962 w 1933575"/>
              <a:gd name="connsiteY70" fmla="*/ 100013 h 569119"/>
              <a:gd name="connsiteX71" fmla="*/ 447675 w 1933575"/>
              <a:gd name="connsiteY71" fmla="*/ 100013 h 569119"/>
              <a:gd name="connsiteX72" fmla="*/ 447675 w 1933575"/>
              <a:gd name="connsiteY72" fmla="*/ 85725 h 569119"/>
              <a:gd name="connsiteX73" fmla="*/ 378618 w 1933575"/>
              <a:gd name="connsiteY73" fmla="*/ 85725 h 569119"/>
              <a:gd name="connsiteX74" fmla="*/ 378618 w 1933575"/>
              <a:gd name="connsiteY74" fmla="*/ 64294 h 569119"/>
              <a:gd name="connsiteX75" fmla="*/ 347662 w 1933575"/>
              <a:gd name="connsiteY75" fmla="*/ 64294 h 569119"/>
              <a:gd name="connsiteX76" fmla="*/ 347662 w 1933575"/>
              <a:gd name="connsiteY76" fmla="*/ 47625 h 569119"/>
              <a:gd name="connsiteX77" fmla="*/ 319087 w 1933575"/>
              <a:gd name="connsiteY77" fmla="*/ 47625 h 569119"/>
              <a:gd name="connsiteX78" fmla="*/ 319087 w 1933575"/>
              <a:gd name="connsiteY78" fmla="*/ 28575 h 569119"/>
              <a:gd name="connsiteX79" fmla="*/ 302418 w 1933575"/>
              <a:gd name="connsiteY79" fmla="*/ 28575 h 569119"/>
              <a:gd name="connsiteX80" fmla="*/ 302418 w 1933575"/>
              <a:gd name="connsiteY80" fmla="*/ 11907 h 569119"/>
              <a:gd name="connsiteX81" fmla="*/ 204787 w 1933575"/>
              <a:gd name="connsiteY81" fmla="*/ 11907 h 569119"/>
              <a:gd name="connsiteX82" fmla="*/ 204787 w 1933575"/>
              <a:gd name="connsiteY82" fmla="*/ 0 h 569119"/>
              <a:gd name="connsiteX83" fmla="*/ 0 w 1933575"/>
              <a:gd name="connsiteY83" fmla="*/ 0 h 56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933575" h="569119">
                <a:moveTo>
                  <a:pt x="1933575" y="569119"/>
                </a:moveTo>
                <a:lnTo>
                  <a:pt x="1859756" y="569119"/>
                </a:lnTo>
                <a:lnTo>
                  <a:pt x="1859756" y="540544"/>
                </a:lnTo>
                <a:lnTo>
                  <a:pt x="1821656" y="540544"/>
                </a:lnTo>
                <a:lnTo>
                  <a:pt x="1821656" y="533400"/>
                </a:lnTo>
                <a:lnTo>
                  <a:pt x="1802606" y="533400"/>
                </a:lnTo>
                <a:lnTo>
                  <a:pt x="1802606" y="521494"/>
                </a:lnTo>
                <a:lnTo>
                  <a:pt x="1778793" y="521494"/>
                </a:lnTo>
                <a:lnTo>
                  <a:pt x="1778793" y="509588"/>
                </a:lnTo>
                <a:lnTo>
                  <a:pt x="1757362" y="509588"/>
                </a:lnTo>
                <a:lnTo>
                  <a:pt x="1757362" y="497682"/>
                </a:lnTo>
                <a:lnTo>
                  <a:pt x="1704975" y="497682"/>
                </a:lnTo>
                <a:lnTo>
                  <a:pt x="1704975" y="490538"/>
                </a:lnTo>
                <a:lnTo>
                  <a:pt x="1676400" y="490538"/>
                </a:lnTo>
                <a:lnTo>
                  <a:pt x="1676400" y="478632"/>
                </a:lnTo>
                <a:lnTo>
                  <a:pt x="1662112" y="478632"/>
                </a:lnTo>
                <a:lnTo>
                  <a:pt x="1662112" y="466725"/>
                </a:lnTo>
                <a:lnTo>
                  <a:pt x="1631156" y="466725"/>
                </a:lnTo>
                <a:lnTo>
                  <a:pt x="1631156" y="440532"/>
                </a:lnTo>
                <a:lnTo>
                  <a:pt x="1607343" y="440532"/>
                </a:lnTo>
                <a:lnTo>
                  <a:pt x="1607343" y="419100"/>
                </a:lnTo>
                <a:lnTo>
                  <a:pt x="1559718" y="419100"/>
                </a:lnTo>
                <a:lnTo>
                  <a:pt x="1559718" y="402432"/>
                </a:lnTo>
                <a:lnTo>
                  <a:pt x="1514475" y="402432"/>
                </a:lnTo>
                <a:lnTo>
                  <a:pt x="1514475" y="388144"/>
                </a:lnTo>
                <a:lnTo>
                  <a:pt x="1471612" y="388144"/>
                </a:lnTo>
                <a:lnTo>
                  <a:pt x="1471612" y="376238"/>
                </a:lnTo>
                <a:lnTo>
                  <a:pt x="1416843" y="376238"/>
                </a:lnTo>
                <a:lnTo>
                  <a:pt x="1416843" y="347663"/>
                </a:lnTo>
                <a:lnTo>
                  <a:pt x="1393031" y="347663"/>
                </a:lnTo>
                <a:lnTo>
                  <a:pt x="1393031" y="335757"/>
                </a:lnTo>
                <a:lnTo>
                  <a:pt x="1347787" y="335757"/>
                </a:lnTo>
                <a:lnTo>
                  <a:pt x="1347787" y="330994"/>
                </a:lnTo>
                <a:lnTo>
                  <a:pt x="1319212" y="330994"/>
                </a:lnTo>
                <a:lnTo>
                  <a:pt x="1319212" y="321469"/>
                </a:lnTo>
                <a:lnTo>
                  <a:pt x="1281112" y="321469"/>
                </a:lnTo>
                <a:lnTo>
                  <a:pt x="1281112" y="311944"/>
                </a:lnTo>
                <a:lnTo>
                  <a:pt x="1247775" y="311944"/>
                </a:lnTo>
                <a:lnTo>
                  <a:pt x="1247775" y="302419"/>
                </a:lnTo>
                <a:lnTo>
                  <a:pt x="1219200" y="302419"/>
                </a:lnTo>
                <a:lnTo>
                  <a:pt x="1219200" y="297657"/>
                </a:lnTo>
                <a:lnTo>
                  <a:pt x="1188243" y="297657"/>
                </a:lnTo>
                <a:lnTo>
                  <a:pt x="1188243" y="288132"/>
                </a:lnTo>
                <a:lnTo>
                  <a:pt x="1159668" y="288132"/>
                </a:lnTo>
                <a:lnTo>
                  <a:pt x="1159668" y="278607"/>
                </a:lnTo>
                <a:lnTo>
                  <a:pt x="1112043" y="278607"/>
                </a:lnTo>
                <a:lnTo>
                  <a:pt x="1112043" y="266700"/>
                </a:lnTo>
                <a:lnTo>
                  <a:pt x="1095375" y="266700"/>
                </a:lnTo>
                <a:lnTo>
                  <a:pt x="1095375" y="254794"/>
                </a:lnTo>
                <a:lnTo>
                  <a:pt x="1057275" y="254794"/>
                </a:lnTo>
                <a:lnTo>
                  <a:pt x="1057275" y="242888"/>
                </a:lnTo>
                <a:lnTo>
                  <a:pt x="990600" y="242888"/>
                </a:lnTo>
                <a:lnTo>
                  <a:pt x="990600" y="228600"/>
                </a:lnTo>
                <a:lnTo>
                  <a:pt x="945356" y="228600"/>
                </a:lnTo>
                <a:lnTo>
                  <a:pt x="945356" y="214313"/>
                </a:lnTo>
                <a:lnTo>
                  <a:pt x="904875" y="214313"/>
                </a:lnTo>
                <a:lnTo>
                  <a:pt x="904875" y="204788"/>
                </a:lnTo>
                <a:lnTo>
                  <a:pt x="864393" y="204788"/>
                </a:lnTo>
                <a:lnTo>
                  <a:pt x="864393" y="188119"/>
                </a:lnTo>
                <a:lnTo>
                  <a:pt x="800100" y="188119"/>
                </a:lnTo>
                <a:lnTo>
                  <a:pt x="800100" y="178594"/>
                </a:lnTo>
                <a:lnTo>
                  <a:pt x="740568" y="178594"/>
                </a:lnTo>
                <a:lnTo>
                  <a:pt x="740568" y="169069"/>
                </a:lnTo>
                <a:lnTo>
                  <a:pt x="681037" y="169069"/>
                </a:lnTo>
                <a:lnTo>
                  <a:pt x="681037" y="138113"/>
                </a:lnTo>
                <a:lnTo>
                  <a:pt x="611981" y="138113"/>
                </a:lnTo>
                <a:lnTo>
                  <a:pt x="611981" y="121444"/>
                </a:lnTo>
                <a:lnTo>
                  <a:pt x="538162" y="121444"/>
                </a:lnTo>
                <a:lnTo>
                  <a:pt x="550068" y="109538"/>
                </a:lnTo>
                <a:lnTo>
                  <a:pt x="471487" y="109538"/>
                </a:lnTo>
                <a:lnTo>
                  <a:pt x="461962" y="100013"/>
                </a:lnTo>
                <a:lnTo>
                  <a:pt x="447675" y="100013"/>
                </a:lnTo>
                <a:lnTo>
                  <a:pt x="447675" y="85725"/>
                </a:lnTo>
                <a:lnTo>
                  <a:pt x="378618" y="85725"/>
                </a:lnTo>
                <a:lnTo>
                  <a:pt x="378618" y="64294"/>
                </a:lnTo>
                <a:lnTo>
                  <a:pt x="347662" y="64294"/>
                </a:lnTo>
                <a:lnTo>
                  <a:pt x="347662" y="47625"/>
                </a:lnTo>
                <a:lnTo>
                  <a:pt x="319087" y="47625"/>
                </a:lnTo>
                <a:lnTo>
                  <a:pt x="319087" y="28575"/>
                </a:lnTo>
                <a:lnTo>
                  <a:pt x="302418" y="28575"/>
                </a:lnTo>
                <a:lnTo>
                  <a:pt x="302418" y="11907"/>
                </a:lnTo>
                <a:lnTo>
                  <a:pt x="204787" y="11907"/>
                </a:lnTo>
                <a:lnTo>
                  <a:pt x="204787" y="0"/>
                </a:lnTo>
                <a:lnTo>
                  <a:pt x="0" y="0"/>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nvGrpSpPr>
          <p:cNvPr id="46" name="Group 45">
            <a:extLst>
              <a:ext uri="{FF2B5EF4-FFF2-40B4-BE49-F238E27FC236}">
                <a16:creationId xmlns:a16="http://schemas.microsoft.com/office/drawing/2014/main" id="{FEAABE09-3996-45AB-9BBE-66DBBA46F57D}"/>
              </a:ext>
            </a:extLst>
          </p:cNvPr>
          <p:cNvGrpSpPr/>
          <p:nvPr/>
        </p:nvGrpSpPr>
        <p:grpSpPr>
          <a:xfrm>
            <a:off x="6863346" y="1794239"/>
            <a:ext cx="4377319" cy="1397907"/>
            <a:chOff x="1478756" y="1945481"/>
            <a:chExt cx="5580193" cy="1146454"/>
          </a:xfrm>
        </p:grpSpPr>
        <p:sp>
          <p:nvSpPr>
            <p:cNvPr id="59" name="Freeform 11">
              <a:extLst>
                <a:ext uri="{FF2B5EF4-FFF2-40B4-BE49-F238E27FC236}">
                  <a16:creationId xmlns:a16="http://schemas.microsoft.com/office/drawing/2014/main" id="{042C1C3F-FDF5-468F-9DDE-2ECE2059F2A2}"/>
                </a:ext>
              </a:extLst>
            </p:cNvPr>
            <p:cNvSpPr/>
            <p:nvPr/>
          </p:nvSpPr>
          <p:spPr bwMode="auto">
            <a:xfrm>
              <a:off x="4561018" y="2756179"/>
              <a:ext cx="2497931" cy="335756"/>
            </a:xfrm>
            <a:custGeom>
              <a:avLst/>
              <a:gdLst>
                <a:gd name="connsiteX0" fmla="*/ 2497931 w 2497931"/>
                <a:gd name="connsiteY0" fmla="*/ 335756 h 335756"/>
                <a:gd name="connsiteX1" fmla="*/ 1459706 w 2497931"/>
                <a:gd name="connsiteY1" fmla="*/ 335756 h 335756"/>
                <a:gd name="connsiteX2" fmla="*/ 1459706 w 2497931"/>
                <a:gd name="connsiteY2" fmla="*/ 309562 h 335756"/>
                <a:gd name="connsiteX3" fmla="*/ 1393031 w 2497931"/>
                <a:gd name="connsiteY3" fmla="*/ 309562 h 335756"/>
                <a:gd name="connsiteX4" fmla="*/ 1393031 w 2497931"/>
                <a:gd name="connsiteY4" fmla="*/ 283369 h 335756"/>
                <a:gd name="connsiteX5" fmla="*/ 1316831 w 2497931"/>
                <a:gd name="connsiteY5" fmla="*/ 283369 h 335756"/>
                <a:gd name="connsiteX6" fmla="*/ 1316831 w 2497931"/>
                <a:gd name="connsiteY6" fmla="*/ 271462 h 335756"/>
                <a:gd name="connsiteX7" fmla="*/ 1283494 w 2497931"/>
                <a:gd name="connsiteY7" fmla="*/ 271462 h 335756"/>
                <a:gd name="connsiteX8" fmla="*/ 1283494 w 2497931"/>
                <a:gd name="connsiteY8" fmla="*/ 252412 h 335756"/>
                <a:gd name="connsiteX9" fmla="*/ 1090613 w 2497931"/>
                <a:gd name="connsiteY9" fmla="*/ 252412 h 335756"/>
                <a:gd name="connsiteX10" fmla="*/ 1090613 w 2497931"/>
                <a:gd name="connsiteY10" fmla="*/ 242887 h 335756"/>
                <a:gd name="connsiteX11" fmla="*/ 1038225 w 2497931"/>
                <a:gd name="connsiteY11" fmla="*/ 242887 h 335756"/>
                <a:gd name="connsiteX12" fmla="*/ 1038225 w 2497931"/>
                <a:gd name="connsiteY12" fmla="*/ 235744 h 335756"/>
                <a:gd name="connsiteX13" fmla="*/ 1007269 w 2497931"/>
                <a:gd name="connsiteY13" fmla="*/ 235744 h 335756"/>
                <a:gd name="connsiteX14" fmla="*/ 1007269 w 2497931"/>
                <a:gd name="connsiteY14" fmla="*/ 223837 h 335756"/>
                <a:gd name="connsiteX15" fmla="*/ 976313 w 2497931"/>
                <a:gd name="connsiteY15" fmla="*/ 223837 h 335756"/>
                <a:gd name="connsiteX16" fmla="*/ 976313 w 2497931"/>
                <a:gd name="connsiteY16" fmla="*/ 214312 h 335756"/>
                <a:gd name="connsiteX17" fmla="*/ 900113 w 2497931"/>
                <a:gd name="connsiteY17" fmla="*/ 214312 h 335756"/>
                <a:gd name="connsiteX18" fmla="*/ 900113 w 2497931"/>
                <a:gd name="connsiteY18" fmla="*/ 204787 h 335756"/>
                <a:gd name="connsiteX19" fmla="*/ 766763 w 2497931"/>
                <a:gd name="connsiteY19" fmla="*/ 204787 h 335756"/>
                <a:gd name="connsiteX20" fmla="*/ 766763 w 2497931"/>
                <a:gd name="connsiteY20" fmla="*/ 190500 h 335756"/>
                <a:gd name="connsiteX21" fmla="*/ 719138 w 2497931"/>
                <a:gd name="connsiteY21" fmla="*/ 190500 h 335756"/>
                <a:gd name="connsiteX22" fmla="*/ 719138 w 2497931"/>
                <a:gd name="connsiteY22" fmla="*/ 178594 h 335756"/>
                <a:gd name="connsiteX23" fmla="*/ 692944 w 2497931"/>
                <a:gd name="connsiteY23" fmla="*/ 178594 h 335756"/>
                <a:gd name="connsiteX24" fmla="*/ 692944 w 2497931"/>
                <a:gd name="connsiteY24" fmla="*/ 169069 h 335756"/>
                <a:gd name="connsiteX25" fmla="*/ 578644 w 2497931"/>
                <a:gd name="connsiteY25" fmla="*/ 169069 h 335756"/>
                <a:gd name="connsiteX26" fmla="*/ 583406 w 2497931"/>
                <a:gd name="connsiteY26" fmla="*/ 164307 h 335756"/>
                <a:gd name="connsiteX27" fmla="*/ 561975 w 2497931"/>
                <a:gd name="connsiteY27" fmla="*/ 164307 h 335756"/>
                <a:gd name="connsiteX28" fmla="*/ 561975 w 2497931"/>
                <a:gd name="connsiteY28" fmla="*/ 147637 h 335756"/>
                <a:gd name="connsiteX29" fmla="*/ 531019 w 2497931"/>
                <a:gd name="connsiteY29" fmla="*/ 147637 h 335756"/>
                <a:gd name="connsiteX30" fmla="*/ 531019 w 2497931"/>
                <a:gd name="connsiteY30" fmla="*/ 138112 h 335756"/>
                <a:gd name="connsiteX31" fmla="*/ 476250 w 2497931"/>
                <a:gd name="connsiteY31" fmla="*/ 138112 h 335756"/>
                <a:gd name="connsiteX32" fmla="*/ 476250 w 2497931"/>
                <a:gd name="connsiteY32" fmla="*/ 130969 h 335756"/>
                <a:gd name="connsiteX33" fmla="*/ 431006 w 2497931"/>
                <a:gd name="connsiteY33" fmla="*/ 130969 h 335756"/>
                <a:gd name="connsiteX34" fmla="*/ 431006 w 2497931"/>
                <a:gd name="connsiteY34" fmla="*/ 123825 h 335756"/>
                <a:gd name="connsiteX35" fmla="*/ 402431 w 2497931"/>
                <a:gd name="connsiteY35" fmla="*/ 123825 h 335756"/>
                <a:gd name="connsiteX36" fmla="*/ 402431 w 2497931"/>
                <a:gd name="connsiteY36" fmla="*/ 114300 h 335756"/>
                <a:gd name="connsiteX37" fmla="*/ 364331 w 2497931"/>
                <a:gd name="connsiteY37" fmla="*/ 114300 h 335756"/>
                <a:gd name="connsiteX38" fmla="*/ 364331 w 2497931"/>
                <a:gd name="connsiteY38" fmla="*/ 107156 h 335756"/>
                <a:gd name="connsiteX39" fmla="*/ 338138 w 2497931"/>
                <a:gd name="connsiteY39" fmla="*/ 107156 h 335756"/>
                <a:gd name="connsiteX40" fmla="*/ 338138 w 2497931"/>
                <a:gd name="connsiteY40" fmla="*/ 97631 h 335756"/>
                <a:gd name="connsiteX41" fmla="*/ 321469 w 2497931"/>
                <a:gd name="connsiteY41" fmla="*/ 97631 h 335756"/>
                <a:gd name="connsiteX42" fmla="*/ 321469 w 2497931"/>
                <a:gd name="connsiteY42" fmla="*/ 90487 h 335756"/>
                <a:gd name="connsiteX43" fmla="*/ 283369 w 2497931"/>
                <a:gd name="connsiteY43" fmla="*/ 90487 h 335756"/>
                <a:gd name="connsiteX44" fmla="*/ 283369 w 2497931"/>
                <a:gd name="connsiteY44" fmla="*/ 83344 h 335756"/>
                <a:gd name="connsiteX45" fmla="*/ 221456 w 2497931"/>
                <a:gd name="connsiteY45" fmla="*/ 83344 h 335756"/>
                <a:gd name="connsiteX46" fmla="*/ 221456 w 2497931"/>
                <a:gd name="connsiteY46" fmla="*/ 71437 h 335756"/>
                <a:gd name="connsiteX47" fmla="*/ 197644 w 2497931"/>
                <a:gd name="connsiteY47" fmla="*/ 71437 h 335756"/>
                <a:gd name="connsiteX48" fmla="*/ 197644 w 2497931"/>
                <a:gd name="connsiteY48" fmla="*/ 61912 h 335756"/>
                <a:gd name="connsiteX49" fmla="*/ 171450 w 2497931"/>
                <a:gd name="connsiteY49" fmla="*/ 61912 h 335756"/>
                <a:gd name="connsiteX50" fmla="*/ 171450 w 2497931"/>
                <a:gd name="connsiteY50" fmla="*/ 52387 h 335756"/>
                <a:gd name="connsiteX51" fmla="*/ 126206 w 2497931"/>
                <a:gd name="connsiteY51" fmla="*/ 52387 h 335756"/>
                <a:gd name="connsiteX52" fmla="*/ 126206 w 2497931"/>
                <a:gd name="connsiteY52" fmla="*/ 47625 h 335756"/>
                <a:gd name="connsiteX53" fmla="*/ 104775 w 2497931"/>
                <a:gd name="connsiteY53" fmla="*/ 47625 h 335756"/>
                <a:gd name="connsiteX54" fmla="*/ 104775 w 2497931"/>
                <a:gd name="connsiteY54" fmla="*/ 38100 h 335756"/>
                <a:gd name="connsiteX55" fmla="*/ 71438 w 2497931"/>
                <a:gd name="connsiteY55" fmla="*/ 38100 h 335756"/>
                <a:gd name="connsiteX56" fmla="*/ 71438 w 2497931"/>
                <a:gd name="connsiteY56" fmla="*/ 28575 h 335756"/>
                <a:gd name="connsiteX57" fmla="*/ 52388 w 2497931"/>
                <a:gd name="connsiteY57" fmla="*/ 28575 h 335756"/>
                <a:gd name="connsiteX58" fmla="*/ 52388 w 2497931"/>
                <a:gd name="connsiteY58" fmla="*/ 21431 h 335756"/>
                <a:gd name="connsiteX59" fmla="*/ 26194 w 2497931"/>
                <a:gd name="connsiteY59" fmla="*/ 21431 h 335756"/>
                <a:gd name="connsiteX60" fmla="*/ 26194 w 2497931"/>
                <a:gd name="connsiteY60" fmla="*/ 0 h 335756"/>
                <a:gd name="connsiteX61" fmla="*/ 0 w 2497931"/>
                <a:gd name="connsiteY61" fmla="*/ 0 h 335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7931" h="335756">
                  <a:moveTo>
                    <a:pt x="2497931" y="335756"/>
                  </a:moveTo>
                  <a:lnTo>
                    <a:pt x="1459706" y="335756"/>
                  </a:lnTo>
                  <a:lnTo>
                    <a:pt x="1459706" y="309562"/>
                  </a:lnTo>
                  <a:lnTo>
                    <a:pt x="1393031" y="309562"/>
                  </a:lnTo>
                  <a:lnTo>
                    <a:pt x="1393031" y="283369"/>
                  </a:lnTo>
                  <a:lnTo>
                    <a:pt x="1316831" y="283369"/>
                  </a:lnTo>
                  <a:lnTo>
                    <a:pt x="1316831" y="271462"/>
                  </a:lnTo>
                  <a:lnTo>
                    <a:pt x="1283494" y="271462"/>
                  </a:lnTo>
                  <a:lnTo>
                    <a:pt x="1283494" y="252412"/>
                  </a:lnTo>
                  <a:lnTo>
                    <a:pt x="1090613" y="252412"/>
                  </a:lnTo>
                  <a:lnTo>
                    <a:pt x="1090613" y="242887"/>
                  </a:lnTo>
                  <a:lnTo>
                    <a:pt x="1038225" y="242887"/>
                  </a:lnTo>
                  <a:lnTo>
                    <a:pt x="1038225" y="235744"/>
                  </a:lnTo>
                  <a:lnTo>
                    <a:pt x="1007269" y="235744"/>
                  </a:lnTo>
                  <a:lnTo>
                    <a:pt x="1007269" y="223837"/>
                  </a:lnTo>
                  <a:lnTo>
                    <a:pt x="976313" y="223837"/>
                  </a:lnTo>
                  <a:lnTo>
                    <a:pt x="976313" y="214312"/>
                  </a:lnTo>
                  <a:lnTo>
                    <a:pt x="900113" y="214312"/>
                  </a:lnTo>
                  <a:lnTo>
                    <a:pt x="900113" y="204787"/>
                  </a:lnTo>
                  <a:lnTo>
                    <a:pt x="766763" y="204787"/>
                  </a:lnTo>
                  <a:lnTo>
                    <a:pt x="766763" y="190500"/>
                  </a:lnTo>
                  <a:lnTo>
                    <a:pt x="719138" y="190500"/>
                  </a:lnTo>
                  <a:lnTo>
                    <a:pt x="719138" y="178594"/>
                  </a:lnTo>
                  <a:lnTo>
                    <a:pt x="692944" y="178594"/>
                  </a:lnTo>
                  <a:lnTo>
                    <a:pt x="692944" y="169069"/>
                  </a:lnTo>
                  <a:lnTo>
                    <a:pt x="578644" y="169069"/>
                  </a:lnTo>
                  <a:lnTo>
                    <a:pt x="583406" y="164307"/>
                  </a:lnTo>
                  <a:lnTo>
                    <a:pt x="561975" y="164307"/>
                  </a:lnTo>
                  <a:lnTo>
                    <a:pt x="561975" y="147637"/>
                  </a:lnTo>
                  <a:lnTo>
                    <a:pt x="531019" y="147637"/>
                  </a:lnTo>
                  <a:lnTo>
                    <a:pt x="531019" y="138112"/>
                  </a:lnTo>
                  <a:lnTo>
                    <a:pt x="476250" y="138112"/>
                  </a:lnTo>
                  <a:lnTo>
                    <a:pt x="476250" y="130969"/>
                  </a:lnTo>
                  <a:lnTo>
                    <a:pt x="431006" y="130969"/>
                  </a:lnTo>
                  <a:lnTo>
                    <a:pt x="431006" y="123825"/>
                  </a:lnTo>
                  <a:lnTo>
                    <a:pt x="402431" y="123825"/>
                  </a:lnTo>
                  <a:lnTo>
                    <a:pt x="402431" y="114300"/>
                  </a:lnTo>
                  <a:lnTo>
                    <a:pt x="364331" y="114300"/>
                  </a:lnTo>
                  <a:lnTo>
                    <a:pt x="364331" y="107156"/>
                  </a:lnTo>
                  <a:lnTo>
                    <a:pt x="338138" y="107156"/>
                  </a:lnTo>
                  <a:lnTo>
                    <a:pt x="338138" y="97631"/>
                  </a:lnTo>
                  <a:lnTo>
                    <a:pt x="321469" y="97631"/>
                  </a:lnTo>
                  <a:lnTo>
                    <a:pt x="321469" y="90487"/>
                  </a:lnTo>
                  <a:lnTo>
                    <a:pt x="283369" y="90487"/>
                  </a:lnTo>
                  <a:lnTo>
                    <a:pt x="283369" y="83344"/>
                  </a:lnTo>
                  <a:lnTo>
                    <a:pt x="221456" y="83344"/>
                  </a:lnTo>
                  <a:lnTo>
                    <a:pt x="221456" y="71437"/>
                  </a:lnTo>
                  <a:lnTo>
                    <a:pt x="197644" y="71437"/>
                  </a:lnTo>
                  <a:lnTo>
                    <a:pt x="197644" y="61912"/>
                  </a:lnTo>
                  <a:lnTo>
                    <a:pt x="171450" y="61912"/>
                  </a:lnTo>
                  <a:lnTo>
                    <a:pt x="171450" y="52387"/>
                  </a:lnTo>
                  <a:lnTo>
                    <a:pt x="126206" y="52387"/>
                  </a:lnTo>
                  <a:lnTo>
                    <a:pt x="126206" y="47625"/>
                  </a:lnTo>
                  <a:lnTo>
                    <a:pt x="104775" y="47625"/>
                  </a:lnTo>
                  <a:lnTo>
                    <a:pt x="104775" y="38100"/>
                  </a:lnTo>
                  <a:lnTo>
                    <a:pt x="71438" y="38100"/>
                  </a:lnTo>
                  <a:lnTo>
                    <a:pt x="71438" y="28575"/>
                  </a:lnTo>
                  <a:lnTo>
                    <a:pt x="52388" y="28575"/>
                  </a:lnTo>
                  <a:lnTo>
                    <a:pt x="52388" y="21431"/>
                  </a:lnTo>
                  <a:lnTo>
                    <a:pt x="26194" y="21431"/>
                  </a:lnTo>
                  <a:lnTo>
                    <a:pt x="26194" y="0"/>
                  </a:lnTo>
                  <a:lnTo>
                    <a:pt x="0" y="0"/>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0" name="Freeform 12">
              <a:extLst>
                <a:ext uri="{FF2B5EF4-FFF2-40B4-BE49-F238E27FC236}">
                  <a16:creationId xmlns:a16="http://schemas.microsoft.com/office/drawing/2014/main" id="{758B1F52-0195-49E3-B58F-08D32426E5FD}"/>
                </a:ext>
              </a:extLst>
            </p:cNvPr>
            <p:cNvSpPr/>
            <p:nvPr/>
          </p:nvSpPr>
          <p:spPr bwMode="auto">
            <a:xfrm>
              <a:off x="3786848" y="2549795"/>
              <a:ext cx="800100" cy="211932"/>
            </a:xfrm>
            <a:custGeom>
              <a:avLst/>
              <a:gdLst>
                <a:gd name="connsiteX0" fmla="*/ 800100 w 800100"/>
                <a:gd name="connsiteY0" fmla="*/ 211932 h 211932"/>
                <a:gd name="connsiteX1" fmla="*/ 747713 w 800100"/>
                <a:gd name="connsiteY1" fmla="*/ 211932 h 211932"/>
                <a:gd name="connsiteX2" fmla="*/ 747713 w 800100"/>
                <a:gd name="connsiteY2" fmla="*/ 192882 h 211932"/>
                <a:gd name="connsiteX3" fmla="*/ 700088 w 800100"/>
                <a:gd name="connsiteY3" fmla="*/ 192882 h 211932"/>
                <a:gd name="connsiteX4" fmla="*/ 700088 w 800100"/>
                <a:gd name="connsiteY4" fmla="*/ 185738 h 211932"/>
                <a:gd name="connsiteX5" fmla="*/ 661988 w 800100"/>
                <a:gd name="connsiteY5" fmla="*/ 185738 h 211932"/>
                <a:gd name="connsiteX6" fmla="*/ 661988 w 800100"/>
                <a:gd name="connsiteY6" fmla="*/ 176213 h 211932"/>
                <a:gd name="connsiteX7" fmla="*/ 604838 w 800100"/>
                <a:gd name="connsiteY7" fmla="*/ 176213 h 211932"/>
                <a:gd name="connsiteX8" fmla="*/ 604838 w 800100"/>
                <a:gd name="connsiteY8" fmla="*/ 161925 h 211932"/>
                <a:gd name="connsiteX9" fmla="*/ 573882 w 800100"/>
                <a:gd name="connsiteY9" fmla="*/ 161925 h 211932"/>
                <a:gd name="connsiteX10" fmla="*/ 573882 w 800100"/>
                <a:gd name="connsiteY10" fmla="*/ 154782 h 211932"/>
                <a:gd name="connsiteX11" fmla="*/ 552450 w 800100"/>
                <a:gd name="connsiteY11" fmla="*/ 154782 h 211932"/>
                <a:gd name="connsiteX12" fmla="*/ 552450 w 800100"/>
                <a:gd name="connsiteY12" fmla="*/ 142875 h 211932"/>
                <a:gd name="connsiteX13" fmla="*/ 400050 w 800100"/>
                <a:gd name="connsiteY13" fmla="*/ 142875 h 211932"/>
                <a:gd name="connsiteX14" fmla="*/ 400050 w 800100"/>
                <a:gd name="connsiteY14" fmla="*/ 128588 h 211932"/>
                <a:gd name="connsiteX15" fmla="*/ 381000 w 800100"/>
                <a:gd name="connsiteY15" fmla="*/ 128588 h 211932"/>
                <a:gd name="connsiteX16" fmla="*/ 381000 w 800100"/>
                <a:gd name="connsiteY16" fmla="*/ 116682 h 211932"/>
                <a:gd name="connsiteX17" fmla="*/ 361950 w 800100"/>
                <a:gd name="connsiteY17" fmla="*/ 116682 h 211932"/>
                <a:gd name="connsiteX18" fmla="*/ 361950 w 800100"/>
                <a:gd name="connsiteY18" fmla="*/ 104775 h 211932"/>
                <a:gd name="connsiteX19" fmla="*/ 340519 w 800100"/>
                <a:gd name="connsiteY19" fmla="*/ 104775 h 211932"/>
                <a:gd name="connsiteX20" fmla="*/ 340519 w 800100"/>
                <a:gd name="connsiteY20" fmla="*/ 83344 h 211932"/>
                <a:gd name="connsiteX21" fmla="*/ 235744 w 800100"/>
                <a:gd name="connsiteY21" fmla="*/ 83344 h 211932"/>
                <a:gd name="connsiteX22" fmla="*/ 235744 w 800100"/>
                <a:gd name="connsiteY22" fmla="*/ 76200 h 211932"/>
                <a:gd name="connsiteX23" fmla="*/ 202407 w 800100"/>
                <a:gd name="connsiteY23" fmla="*/ 76200 h 211932"/>
                <a:gd name="connsiteX24" fmla="*/ 202407 w 800100"/>
                <a:gd name="connsiteY24" fmla="*/ 69057 h 211932"/>
                <a:gd name="connsiteX25" fmla="*/ 152400 w 800100"/>
                <a:gd name="connsiteY25" fmla="*/ 69057 h 211932"/>
                <a:gd name="connsiteX26" fmla="*/ 152400 w 800100"/>
                <a:gd name="connsiteY26" fmla="*/ 54769 h 211932"/>
                <a:gd name="connsiteX27" fmla="*/ 100013 w 800100"/>
                <a:gd name="connsiteY27" fmla="*/ 54769 h 211932"/>
                <a:gd name="connsiteX28" fmla="*/ 100013 w 800100"/>
                <a:gd name="connsiteY28" fmla="*/ 42863 h 211932"/>
                <a:gd name="connsiteX29" fmla="*/ 85725 w 800100"/>
                <a:gd name="connsiteY29" fmla="*/ 42863 h 211932"/>
                <a:gd name="connsiteX30" fmla="*/ 85725 w 800100"/>
                <a:gd name="connsiteY30" fmla="*/ 33338 h 211932"/>
                <a:gd name="connsiteX31" fmla="*/ 69057 w 800100"/>
                <a:gd name="connsiteY31" fmla="*/ 33338 h 211932"/>
                <a:gd name="connsiteX32" fmla="*/ 69057 w 800100"/>
                <a:gd name="connsiteY32" fmla="*/ 19050 h 211932"/>
                <a:gd name="connsiteX33" fmla="*/ 47625 w 800100"/>
                <a:gd name="connsiteY33" fmla="*/ 19050 h 211932"/>
                <a:gd name="connsiteX34" fmla="*/ 47625 w 800100"/>
                <a:gd name="connsiteY34" fmla="*/ 9525 h 211932"/>
                <a:gd name="connsiteX35" fmla="*/ 16669 w 800100"/>
                <a:gd name="connsiteY35" fmla="*/ 9525 h 211932"/>
                <a:gd name="connsiteX36" fmla="*/ 16669 w 800100"/>
                <a:gd name="connsiteY36" fmla="*/ 0 h 211932"/>
                <a:gd name="connsiteX37" fmla="*/ 0 w 800100"/>
                <a:gd name="connsiteY37" fmla="*/ 0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00100" h="211932">
                  <a:moveTo>
                    <a:pt x="800100" y="211932"/>
                  </a:moveTo>
                  <a:lnTo>
                    <a:pt x="747713" y="211932"/>
                  </a:lnTo>
                  <a:lnTo>
                    <a:pt x="747713" y="192882"/>
                  </a:lnTo>
                  <a:lnTo>
                    <a:pt x="700088" y="192882"/>
                  </a:lnTo>
                  <a:lnTo>
                    <a:pt x="700088" y="185738"/>
                  </a:lnTo>
                  <a:lnTo>
                    <a:pt x="661988" y="185738"/>
                  </a:lnTo>
                  <a:lnTo>
                    <a:pt x="661988" y="176213"/>
                  </a:lnTo>
                  <a:lnTo>
                    <a:pt x="604838" y="176213"/>
                  </a:lnTo>
                  <a:lnTo>
                    <a:pt x="604838" y="161925"/>
                  </a:lnTo>
                  <a:lnTo>
                    <a:pt x="573882" y="161925"/>
                  </a:lnTo>
                  <a:lnTo>
                    <a:pt x="573882" y="154782"/>
                  </a:lnTo>
                  <a:lnTo>
                    <a:pt x="552450" y="154782"/>
                  </a:lnTo>
                  <a:lnTo>
                    <a:pt x="552450" y="142875"/>
                  </a:lnTo>
                  <a:lnTo>
                    <a:pt x="400050" y="142875"/>
                  </a:lnTo>
                  <a:lnTo>
                    <a:pt x="400050" y="128588"/>
                  </a:lnTo>
                  <a:lnTo>
                    <a:pt x="381000" y="128588"/>
                  </a:lnTo>
                  <a:lnTo>
                    <a:pt x="381000" y="116682"/>
                  </a:lnTo>
                  <a:lnTo>
                    <a:pt x="361950" y="116682"/>
                  </a:lnTo>
                  <a:lnTo>
                    <a:pt x="361950" y="104775"/>
                  </a:lnTo>
                  <a:lnTo>
                    <a:pt x="340519" y="104775"/>
                  </a:lnTo>
                  <a:lnTo>
                    <a:pt x="340519" y="83344"/>
                  </a:lnTo>
                  <a:lnTo>
                    <a:pt x="235744" y="83344"/>
                  </a:lnTo>
                  <a:lnTo>
                    <a:pt x="235744" y="76200"/>
                  </a:lnTo>
                  <a:lnTo>
                    <a:pt x="202407" y="76200"/>
                  </a:lnTo>
                  <a:lnTo>
                    <a:pt x="202407" y="69057"/>
                  </a:lnTo>
                  <a:lnTo>
                    <a:pt x="152400" y="69057"/>
                  </a:lnTo>
                  <a:lnTo>
                    <a:pt x="152400" y="54769"/>
                  </a:lnTo>
                  <a:lnTo>
                    <a:pt x="100013" y="54769"/>
                  </a:lnTo>
                  <a:lnTo>
                    <a:pt x="100013" y="42863"/>
                  </a:lnTo>
                  <a:lnTo>
                    <a:pt x="85725" y="42863"/>
                  </a:lnTo>
                  <a:lnTo>
                    <a:pt x="85725" y="33338"/>
                  </a:lnTo>
                  <a:lnTo>
                    <a:pt x="69057" y="33338"/>
                  </a:lnTo>
                  <a:lnTo>
                    <a:pt x="69057" y="19050"/>
                  </a:lnTo>
                  <a:lnTo>
                    <a:pt x="47625" y="19050"/>
                  </a:lnTo>
                  <a:lnTo>
                    <a:pt x="47625" y="9525"/>
                  </a:lnTo>
                  <a:lnTo>
                    <a:pt x="16669" y="9525"/>
                  </a:lnTo>
                  <a:lnTo>
                    <a:pt x="16669" y="0"/>
                  </a:lnTo>
                  <a:lnTo>
                    <a:pt x="0" y="0"/>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1" name="Freeform 13">
              <a:extLst>
                <a:ext uri="{FF2B5EF4-FFF2-40B4-BE49-F238E27FC236}">
                  <a16:creationId xmlns:a16="http://schemas.microsoft.com/office/drawing/2014/main" id="{3A9013C9-6065-4BC2-AEE1-9390F3D01281}"/>
                </a:ext>
              </a:extLst>
            </p:cNvPr>
            <p:cNvSpPr/>
            <p:nvPr/>
          </p:nvSpPr>
          <p:spPr bwMode="auto">
            <a:xfrm>
              <a:off x="1478756" y="1945481"/>
              <a:ext cx="2326482" cy="614363"/>
            </a:xfrm>
            <a:custGeom>
              <a:avLst/>
              <a:gdLst>
                <a:gd name="connsiteX0" fmla="*/ 2226469 w 2226469"/>
                <a:gd name="connsiteY0" fmla="*/ 614363 h 614363"/>
                <a:gd name="connsiteX1" fmla="*/ 2171700 w 2226469"/>
                <a:gd name="connsiteY1" fmla="*/ 614363 h 614363"/>
                <a:gd name="connsiteX2" fmla="*/ 2171700 w 2226469"/>
                <a:gd name="connsiteY2" fmla="*/ 592932 h 614363"/>
                <a:gd name="connsiteX3" fmla="*/ 2135981 w 2226469"/>
                <a:gd name="connsiteY3" fmla="*/ 592932 h 614363"/>
                <a:gd name="connsiteX4" fmla="*/ 2135981 w 2226469"/>
                <a:gd name="connsiteY4" fmla="*/ 585788 h 614363"/>
                <a:gd name="connsiteX5" fmla="*/ 2105025 w 2226469"/>
                <a:gd name="connsiteY5" fmla="*/ 585788 h 614363"/>
                <a:gd name="connsiteX6" fmla="*/ 2105025 w 2226469"/>
                <a:gd name="connsiteY6" fmla="*/ 576263 h 614363"/>
                <a:gd name="connsiteX7" fmla="*/ 2074069 w 2226469"/>
                <a:gd name="connsiteY7" fmla="*/ 576263 h 614363"/>
                <a:gd name="connsiteX8" fmla="*/ 2074069 w 2226469"/>
                <a:gd name="connsiteY8" fmla="*/ 569119 h 614363"/>
                <a:gd name="connsiteX9" fmla="*/ 2035969 w 2226469"/>
                <a:gd name="connsiteY9" fmla="*/ 569119 h 614363"/>
                <a:gd name="connsiteX10" fmla="*/ 2035969 w 2226469"/>
                <a:gd name="connsiteY10" fmla="*/ 557213 h 614363"/>
                <a:gd name="connsiteX11" fmla="*/ 1978819 w 2226469"/>
                <a:gd name="connsiteY11" fmla="*/ 557213 h 614363"/>
                <a:gd name="connsiteX12" fmla="*/ 1978819 w 2226469"/>
                <a:gd name="connsiteY12" fmla="*/ 545307 h 614363"/>
                <a:gd name="connsiteX13" fmla="*/ 1969294 w 2226469"/>
                <a:gd name="connsiteY13" fmla="*/ 545307 h 614363"/>
                <a:gd name="connsiteX14" fmla="*/ 1969294 w 2226469"/>
                <a:gd name="connsiteY14" fmla="*/ 526257 h 614363"/>
                <a:gd name="connsiteX15" fmla="*/ 1947862 w 2226469"/>
                <a:gd name="connsiteY15" fmla="*/ 526257 h 614363"/>
                <a:gd name="connsiteX16" fmla="*/ 1947862 w 2226469"/>
                <a:gd name="connsiteY16" fmla="*/ 516732 h 614363"/>
                <a:gd name="connsiteX17" fmla="*/ 1921669 w 2226469"/>
                <a:gd name="connsiteY17" fmla="*/ 516732 h 614363"/>
                <a:gd name="connsiteX18" fmla="*/ 1921669 w 2226469"/>
                <a:gd name="connsiteY18" fmla="*/ 507207 h 614363"/>
                <a:gd name="connsiteX19" fmla="*/ 1888331 w 2226469"/>
                <a:gd name="connsiteY19" fmla="*/ 507207 h 614363"/>
                <a:gd name="connsiteX20" fmla="*/ 1888331 w 2226469"/>
                <a:gd name="connsiteY20" fmla="*/ 500063 h 614363"/>
                <a:gd name="connsiteX21" fmla="*/ 1845469 w 2226469"/>
                <a:gd name="connsiteY21" fmla="*/ 500063 h 614363"/>
                <a:gd name="connsiteX22" fmla="*/ 1845469 w 2226469"/>
                <a:gd name="connsiteY22" fmla="*/ 488157 h 614363"/>
                <a:gd name="connsiteX23" fmla="*/ 1812131 w 2226469"/>
                <a:gd name="connsiteY23" fmla="*/ 488157 h 614363"/>
                <a:gd name="connsiteX24" fmla="*/ 1812131 w 2226469"/>
                <a:gd name="connsiteY24" fmla="*/ 478632 h 614363"/>
                <a:gd name="connsiteX25" fmla="*/ 1771650 w 2226469"/>
                <a:gd name="connsiteY25" fmla="*/ 478632 h 614363"/>
                <a:gd name="connsiteX26" fmla="*/ 1771650 w 2226469"/>
                <a:gd name="connsiteY26" fmla="*/ 471488 h 614363"/>
                <a:gd name="connsiteX27" fmla="*/ 1743075 w 2226469"/>
                <a:gd name="connsiteY27" fmla="*/ 471488 h 614363"/>
                <a:gd name="connsiteX28" fmla="*/ 1743075 w 2226469"/>
                <a:gd name="connsiteY28" fmla="*/ 457200 h 614363"/>
                <a:gd name="connsiteX29" fmla="*/ 1700212 w 2226469"/>
                <a:gd name="connsiteY29" fmla="*/ 457200 h 614363"/>
                <a:gd name="connsiteX30" fmla="*/ 1700212 w 2226469"/>
                <a:gd name="connsiteY30" fmla="*/ 440532 h 614363"/>
                <a:gd name="connsiteX31" fmla="*/ 1633537 w 2226469"/>
                <a:gd name="connsiteY31" fmla="*/ 440532 h 614363"/>
                <a:gd name="connsiteX32" fmla="*/ 1633537 w 2226469"/>
                <a:gd name="connsiteY32" fmla="*/ 435769 h 614363"/>
                <a:gd name="connsiteX33" fmla="*/ 1621631 w 2226469"/>
                <a:gd name="connsiteY33" fmla="*/ 435769 h 614363"/>
                <a:gd name="connsiteX34" fmla="*/ 1621631 w 2226469"/>
                <a:gd name="connsiteY34" fmla="*/ 421482 h 614363"/>
                <a:gd name="connsiteX35" fmla="*/ 1585912 w 2226469"/>
                <a:gd name="connsiteY35" fmla="*/ 421482 h 614363"/>
                <a:gd name="connsiteX36" fmla="*/ 1585912 w 2226469"/>
                <a:gd name="connsiteY36" fmla="*/ 414338 h 614363"/>
                <a:gd name="connsiteX37" fmla="*/ 1557337 w 2226469"/>
                <a:gd name="connsiteY37" fmla="*/ 414338 h 614363"/>
                <a:gd name="connsiteX38" fmla="*/ 1557337 w 2226469"/>
                <a:gd name="connsiteY38" fmla="*/ 409575 h 614363"/>
                <a:gd name="connsiteX39" fmla="*/ 1540669 w 2226469"/>
                <a:gd name="connsiteY39" fmla="*/ 409575 h 614363"/>
                <a:gd name="connsiteX40" fmla="*/ 1535906 w 2226469"/>
                <a:gd name="connsiteY40" fmla="*/ 404812 h 614363"/>
                <a:gd name="connsiteX41" fmla="*/ 1514475 w 2226469"/>
                <a:gd name="connsiteY41" fmla="*/ 404812 h 614363"/>
                <a:gd name="connsiteX42" fmla="*/ 1514475 w 2226469"/>
                <a:gd name="connsiteY42" fmla="*/ 397669 h 614363"/>
                <a:gd name="connsiteX43" fmla="*/ 1488281 w 2226469"/>
                <a:gd name="connsiteY43" fmla="*/ 397669 h 614363"/>
                <a:gd name="connsiteX44" fmla="*/ 1488281 w 2226469"/>
                <a:gd name="connsiteY44" fmla="*/ 388144 h 614363"/>
                <a:gd name="connsiteX45" fmla="*/ 1464469 w 2226469"/>
                <a:gd name="connsiteY45" fmla="*/ 388144 h 614363"/>
                <a:gd name="connsiteX46" fmla="*/ 1464469 w 2226469"/>
                <a:gd name="connsiteY46" fmla="*/ 373857 h 614363"/>
                <a:gd name="connsiteX47" fmla="*/ 1397794 w 2226469"/>
                <a:gd name="connsiteY47" fmla="*/ 373857 h 614363"/>
                <a:gd name="connsiteX48" fmla="*/ 1397794 w 2226469"/>
                <a:gd name="connsiteY48" fmla="*/ 364332 h 614363"/>
                <a:gd name="connsiteX49" fmla="*/ 1371600 w 2226469"/>
                <a:gd name="connsiteY49" fmla="*/ 364332 h 614363"/>
                <a:gd name="connsiteX50" fmla="*/ 1371600 w 2226469"/>
                <a:gd name="connsiteY50" fmla="*/ 352425 h 614363"/>
                <a:gd name="connsiteX51" fmla="*/ 1350169 w 2226469"/>
                <a:gd name="connsiteY51" fmla="*/ 352425 h 614363"/>
                <a:gd name="connsiteX52" fmla="*/ 1350169 w 2226469"/>
                <a:gd name="connsiteY52" fmla="*/ 335757 h 614363"/>
                <a:gd name="connsiteX53" fmla="*/ 1302544 w 2226469"/>
                <a:gd name="connsiteY53" fmla="*/ 335757 h 614363"/>
                <a:gd name="connsiteX54" fmla="*/ 1302544 w 2226469"/>
                <a:gd name="connsiteY54" fmla="*/ 328613 h 614363"/>
                <a:gd name="connsiteX55" fmla="*/ 1257300 w 2226469"/>
                <a:gd name="connsiteY55" fmla="*/ 328613 h 614363"/>
                <a:gd name="connsiteX56" fmla="*/ 1257300 w 2226469"/>
                <a:gd name="connsiteY56" fmla="*/ 314325 h 614363"/>
                <a:gd name="connsiteX57" fmla="*/ 1240631 w 2226469"/>
                <a:gd name="connsiteY57" fmla="*/ 314325 h 614363"/>
                <a:gd name="connsiteX58" fmla="*/ 1240631 w 2226469"/>
                <a:gd name="connsiteY58" fmla="*/ 295275 h 614363"/>
                <a:gd name="connsiteX59" fmla="*/ 1219200 w 2226469"/>
                <a:gd name="connsiteY59" fmla="*/ 295275 h 614363"/>
                <a:gd name="connsiteX60" fmla="*/ 1219200 w 2226469"/>
                <a:gd name="connsiteY60" fmla="*/ 280988 h 614363"/>
                <a:gd name="connsiteX61" fmla="*/ 1173956 w 2226469"/>
                <a:gd name="connsiteY61" fmla="*/ 280988 h 614363"/>
                <a:gd name="connsiteX62" fmla="*/ 1173956 w 2226469"/>
                <a:gd name="connsiteY62" fmla="*/ 276225 h 614363"/>
                <a:gd name="connsiteX63" fmla="*/ 1154906 w 2226469"/>
                <a:gd name="connsiteY63" fmla="*/ 276225 h 614363"/>
                <a:gd name="connsiteX64" fmla="*/ 1154906 w 2226469"/>
                <a:gd name="connsiteY64" fmla="*/ 264319 h 614363"/>
                <a:gd name="connsiteX65" fmla="*/ 1133475 w 2226469"/>
                <a:gd name="connsiteY65" fmla="*/ 264319 h 614363"/>
                <a:gd name="connsiteX66" fmla="*/ 1133475 w 2226469"/>
                <a:gd name="connsiteY66" fmla="*/ 259557 h 614363"/>
                <a:gd name="connsiteX67" fmla="*/ 1104900 w 2226469"/>
                <a:gd name="connsiteY67" fmla="*/ 259557 h 614363"/>
                <a:gd name="connsiteX68" fmla="*/ 1104900 w 2226469"/>
                <a:gd name="connsiteY68" fmla="*/ 247650 h 614363"/>
                <a:gd name="connsiteX69" fmla="*/ 1073944 w 2226469"/>
                <a:gd name="connsiteY69" fmla="*/ 247650 h 614363"/>
                <a:gd name="connsiteX70" fmla="*/ 1073944 w 2226469"/>
                <a:gd name="connsiteY70" fmla="*/ 240507 h 614363"/>
                <a:gd name="connsiteX71" fmla="*/ 1038225 w 2226469"/>
                <a:gd name="connsiteY71" fmla="*/ 240507 h 614363"/>
                <a:gd name="connsiteX72" fmla="*/ 1038225 w 2226469"/>
                <a:gd name="connsiteY72" fmla="*/ 228600 h 614363"/>
                <a:gd name="connsiteX73" fmla="*/ 1021556 w 2226469"/>
                <a:gd name="connsiteY73" fmla="*/ 228600 h 614363"/>
                <a:gd name="connsiteX74" fmla="*/ 1021556 w 2226469"/>
                <a:gd name="connsiteY74" fmla="*/ 216694 h 614363"/>
                <a:gd name="connsiteX75" fmla="*/ 990600 w 2226469"/>
                <a:gd name="connsiteY75" fmla="*/ 216694 h 614363"/>
                <a:gd name="connsiteX76" fmla="*/ 983456 w 2226469"/>
                <a:gd name="connsiteY76" fmla="*/ 209550 h 614363"/>
                <a:gd name="connsiteX77" fmla="*/ 962025 w 2226469"/>
                <a:gd name="connsiteY77" fmla="*/ 209550 h 614363"/>
                <a:gd name="connsiteX78" fmla="*/ 962025 w 2226469"/>
                <a:gd name="connsiteY78" fmla="*/ 197644 h 614363"/>
                <a:gd name="connsiteX79" fmla="*/ 926306 w 2226469"/>
                <a:gd name="connsiteY79" fmla="*/ 197644 h 614363"/>
                <a:gd name="connsiteX80" fmla="*/ 926306 w 2226469"/>
                <a:gd name="connsiteY80" fmla="*/ 180975 h 614363"/>
                <a:gd name="connsiteX81" fmla="*/ 912019 w 2226469"/>
                <a:gd name="connsiteY81" fmla="*/ 180975 h 614363"/>
                <a:gd name="connsiteX82" fmla="*/ 912019 w 2226469"/>
                <a:gd name="connsiteY82" fmla="*/ 166688 h 614363"/>
                <a:gd name="connsiteX83" fmla="*/ 869156 w 2226469"/>
                <a:gd name="connsiteY83" fmla="*/ 166688 h 614363"/>
                <a:gd name="connsiteX84" fmla="*/ 869156 w 2226469"/>
                <a:gd name="connsiteY84" fmla="*/ 150019 h 614363"/>
                <a:gd name="connsiteX85" fmla="*/ 804862 w 2226469"/>
                <a:gd name="connsiteY85" fmla="*/ 150019 h 614363"/>
                <a:gd name="connsiteX86" fmla="*/ 804862 w 2226469"/>
                <a:gd name="connsiteY86" fmla="*/ 142875 h 614363"/>
                <a:gd name="connsiteX87" fmla="*/ 776287 w 2226469"/>
                <a:gd name="connsiteY87" fmla="*/ 142875 h 614363"/>
                <a:gd name="connsiteX88" fmla="*/ 776287 w 2226469"/>
                <a:gd name="connsiteY88" fmla="*/ 123825 h 614363"/>
                <a:gd name="connsiteX89" fmla="*/ 716756 w 2226469"/>
                <a:gd name="connsiteY89" fmla="*/ 123825 h 614363"/>
                <a:gd name="connsiteX90" fmla="*/ 716756 w 2226469"/>
                <a:gd name="connsiteY90" fmla="*/ 119063 h 614363"/>
                <a:gd name="connsiteX91" fmla="*/ 676275 w 2226469"/>
                <a:gd name="connsiteY91" fmla="*/ 119063 h 614363"/>
                <a:gd name="connsiteX92" fmla="*/ 676275 w 2226469"/>
                <a:gd name="connsiteY92" fmla="*/ 111919 h 614363"/>
                <a:gd name="connsiteX93" fmla="*/ 666750 w 2226469"/>
                <a:gd name="connsiteY93" fmla="*/ 111919 h 614363"/>
                <a:gd name="connsiteX94" fmla="*/ 666750 w 2226469"/>
                <a:gd name="connsiteY94" fmla="*/ 95250 h 614363"/>
                <a:gd name="connsiteX95" fmla="*/ 588169 w 2226469"/>
                <a:gd name="connsiteY95" fmla="*/ 95250 h 614363"/>
                <a:gd name="connsiteX96" fmla="*/ 588169 w 2226469"/>
                <a:gd name="connsiteY96" fmla="*/ 88107 h 614363"/>
                <a:gd name="connsiteX97" fmla="*/ 566737 w 2226469"/>
                <a:gd name="connsiteY97" fmla="*/ 88107 h 614363"/>
                <a:gd name="connsiteX98" fmla="*/ 566737 w 2226469"/>
                <a:gd name="connsiteY98" fmla="*/ 78582 h 614363"/>
                <a:gd name="connsiteX99" fmla="*/ 519112 w 2226469"/>
                <a:gd name="connsiteY99" fmla="*/ 78582 h 614363"/>
                <a:gd name="connsiteX100" fmla="*/ 519112 w 2226469"/>
                <a:gd name="connsiteY100" fmla="*/ 64294 h 614363"/>
                <a:gd name="connsiteX101" fmla="*/ 383381 w 2226469"/>
                <a:gd name="connsiteY101" fmla="*/ 64294 h 614363"/>
                <a:gd name="connsiteX102" fmla="*/ 381000 w 2226469"/>
                <a:gd name="connsiteY102" fmla="*/ 61913 h 614363"/>
                <a:gd name="connsiteX103" fmla="*/ 357187 w 2226469"/>
                <a:gd name="connsiteY103" fmla="*/ 61913 h 614363"/>
                <a:gd name="connsiteX104" fmla="*/ 357187 w 2226469"/>
                <a:gd name="connsiteY104" fmla="*/ 50007 h 614363"/>
                <a:gd name="connsiteX105" fmla="*/ 333375 w 2226469"/>
                <a:gd name="connsiteY105" fmla="*/ 50007 h 614363"/>
                <a:gd name="connsiteX106" fmla="*/ 333375 w 2226469"/>
                <a:gd name="connsiteY106" fmla="*/ 40482 h 614363"/>
                <a:gd name="connsiteX107" fmla="*/ 264319 w 2226469"/>
                <a:gd name="connsiteY107" fmla="*/ 40482 h 614363"/>
                <a:gd name="connsiteX108" fmla="*/ 259556 w 2226469"/>
                <a:gd name="connsiteY108" fmla="*/ 35719 h 614363"/>
                <a:gd name="connsiteX109" fmla="*/ 228600 w 2226469"/>
                <a:gd name="connsiteY109" fmla="*/ 35719 h 614363"/>
                <a:gd name="connsiteX110" fmla="*/ 228600 w 2226469"/>
                <a:gd name="connsiteY110" fmla="*/ 19050 h 614363"/>
                <a:gd name="connsiteX111" fmla="*/ 147637 w 2226469"/>
                <a:gd name="connsiteY111" fmla="*/ 19050 h 614363"/>
                <a:gd name="connsiteX112" fmla="*/ 142875 w 2226469"/>
                <a:gd name="connsiteY112" fmla="*/ 14288 h 614363"/>
                <a:gd name="connsiteX113" fmla="*/ 107156 w 2226469"/>
                <a:gd name="connsiteY113" fmla="*/ 14288 h 614363"/>
                <a:gd name="connsiteX114" fmla="*/ 107156 w 2226469"/>
                <a:gd name="connsiteY114" fmla="*/ 0 h 614363"/>
                <a:gd name="connsiteX115" fmla="*/ 0 w 2226469"/>
                <a:gd name="connsiteY115" fmla="*/ 2382 h 614363"/>
                <a:gd name="connsiteX0" fmla="*/ 2326482 w 2326482"/>
                <a:gd name="connsiteY0" fmla="*/ 614363 h 614363"/>
                <a:gd name="connsiteX1" fmla="*/ 2271713 w 2326482"/>
                <a:gd name="connsiteY1" fmla="*/ 614363 h 614363"/>
                <a:gd name="connsiteX2" fmla="*/ 2271713 w 2326482"/>
                <a:gd name="connsiteY2" fmla="*/ 592932 h 614363"/>
                <a:gd name="connsiteX3" fmla="*/ 2235994 w 2326482"/>
                <a:gd name="connsiteY3" fmla="*/ 592932 h 614363"/>
                <a:gd name="connsiteX4" fmla="*/ 2235994 w 2326482"/>
                <a:gd name="connsiteY4" fmla="*/ 585788 h 614363"/>
                <a:gd name="connsiteX5" fmla="*/ 2205038 w 2326482"/>
                <a:gd name="connsiteY5" fmla="*/ 585788 h 614363"/>
                <a:gd name="connsiteX6" fmla="*/ 2205038 w 2326482"/>
                <a:gd name="connsiteY6" fmla="*/ 576263 h 614363"/>
                <a:gd name="connsiteX7" fmla="*/ 2174082 w 2326482"/>
                <a:gd name="connsiteY7" fmla="*/ 576263 h 614363"/>
                <a:gd name="connsiteX8" fmla="*/ 2174082 w 2326482"/>
                <a:gd name="connsiteY8" fmla="*/ 569119 h 614363"/>
                <a:gd name="connsiteX9" fmla="*/ 2135982 w 2326482"/>
                <a:gd name="connsiteY9" fmla="*/ 569119 h 614363"/>
                <a:gd name="connsiteX10" fmla="*/ 2135982 w 2326482"/>
                <a:gd name="connsiteY10" fmla="*/ 557213 h 614363"/>
                <a:gd name="connsiteX11" fmla="*/ 2078832 w 2326482"/>
                <a:gd name="connsiteY11" fmla="*/ 557213 h 614363"/>
                <a:gd name="connsiteX12" fmla="*/ 2078832 w 2326482"/>
                <a:gd name="connsiteY12" fmla="*/ 545307 h 614363"/>
                <a:gd name="connsiteX13" fmla="*/ 2069307 w 2326482"/>
                <a:gd name="connsiteY13" fmla="*/ 545307 h 614363"/>
                <a:gd name="connsiteX14" fmla="*/ 2069307 w 2326482"/>
                <a:gd name="connsiteY14" fmla="*/ 526257 h 614363"/>
                <a:gd name="connsiteX15" fmla="*/ 2047875 w 2326482"/>
                <a:gd name="connsiteY15" fmla="*/ 526257 h 614363"/>
                <a:gd name="connsiteX16" fmla="*/ 2047875 w 2326482"/>
                <a:gd name="connsiteY16" fmla="*/ 516732 h 614363"/>
                <a:gd name="connsiteX17" fmla="*/ 2021682 w 2326482"/>
                <a:gd name="connsiteY17" fmla="*/ 516732 h 614363"/>
                <a:gd name="connsiteX18" fmla="*/ 2021682 w 2326482"/>
                <a:gd name="connsiteY18" fmla="*/ 507207 h 614363"/>
                <a:gd name="connsiteX19" fmla="*/ 1988344 w 2326482"/>
                <a:gd name="connsiteY19" fmla="*/ 507207 h 614363"/>
                <a:gd name="connsiteX20" fmla="*/ 1988344 w 2326482"/>
                <a:gd name="connsiteY20" fmla="*/ 500063 h 614363"/>
                <a:gd name="connsiteX21" fmla="*/ 1945482 w 2326482"/>
                <a:gd name="connsiteY21" fmla="*/ 500063 h 614363"/>
                <a:gd name="connsiteX22" fmla="*/ 1945482 w 2326482"/>
                <a:gd name="connsiteY22" fmla="*/ 488157 h 614363"/>
                <a:gd name="connsiteX23" fmla="*/ 1912144 w 2326482"/>
                <a:gd name="connsiteY23" fmla="*/ 488157 h 614363"/>
                <a:gd name="connsiteX24" fmla="*/ 1912144 w 2326482"/>
                <a:gd name="connsiteY24" fmla="*/ 478632 h 614363"/>
                <a:gd name="connsiteX25" fmla="*/ 1871663 w 2326482"/>
                <a:gd name="connsiteY25" fmla="*/ 478632 h 614363"/>
                <a:gd name="connsiteX26" fmla="*/ 1871663 w 2326482"/>
                <a:gd name="connsiteY26" fmla="*/ 471488 h 614363"/>
                <a:gd name="connsiteX27" fmla="*/ 1843088 w 2326482"/>
                <a:gd name="connsiteY27" fmla="*/ 471488 h 614363"/>
                <a:gd name="connsiteX28" fmla="*/ 1843088 w 2326482"/>
                <a:gd name="connsiteY28" fmla="*/ 457200 h 614363"/>
                <a:gd name="connsiteX29" fmla="*/ 1800225 w 2326482"/>
                <a:gd name="connsiteY29" fmla="*/ 457200 h 614363"/>
                <a:gd name="connsiteX30" fmla="*/ 1800225 w 2326482"/>
                <a:gd name="connsiteY30" fmla="*/ 440532 h 614363"/>
                <a:gd name="connsiteX31" fmla="*/ 1733550 w 2326482"/>
                <a:gd name="connsiteY31" fmla="*/ 440532 h 614363"/>
                <a:gd name="connsiteX32" fmla="*/ 1733550 w 2326482"/>
                <a:gd name="connsiteY32" fmla="*/ 435769 h 614363"/>
                <a:gd name="connsiteX33" fmla="*/ 1721644 w 2326482"/>
                <a:gd name="connsiteY33" fmla="*/ 435769 h 614363"/>
                <a:gd name="connsiteX34" fmla="*/ 1721644 w 2326482"/>
                <a:gd name="connsiteY34" fmla="*/ 421482 h 614363"/>
                <a:gd name="connsiteX35" fmla="*/ 1685925 w 2326482"/>
                <a:gd name="connsiteY35" fmla="*/ 421482 h 614363"/>
                <a:gd name="connsiteX36" fmla="*/ 1685925 w 2326482"/>
                <a:gd name="connsiteY36" fmla="*/ 414338 h 614363"/>
                <a:gd name="connsiteX37" fmla="*/ 1657350 w 2326482"/>
                <a:gd name="connsiteY37" fmla="*/ 414338 h 614363"/>
                <a:gd name="connsiteX38" fmla="*/ 1657350 w 2326482"/>
                <a:gd name="connsiteY38" fmla="*/ 409575 h 614363"/>
                <a:gd name="connsiteX39" fmla="*/ 1640682 w 2326482"/>
                <a:gd name="connsiteY39" fmla="*/ 409575 h 614363"/>
                <a:gd name="connsiteX40" fmla="*/ 1635919 w 2326482"/>
                <a:gd name="connsiteY40" fmla="*/ 404812 h 614363"/>
                <a:gd name="connsiteX41" fmla="*/ 1614488 w 2326482"/>
                <a:gd name="connsiteY41" fmla="*/ 404812 h 614363"/>
                <a:gd name="connsiteX42" fmla="*/ 1614488 w 2326482"/>
                <a:gd name="connsiteY42" fmla="*/ 397669 h 614363"/>
                <a:gd name="connsiteX43" fmla="*/ 1588294 w 2326482"/>
                <a:gd name="connsiteY43" fmla="*/ 397669 h 614363"/>
                <a:gd name="connsiteX44" fmla="*/ 1588294 w 2326482"/>
                <a:gd name="connsiteY44" fmla="*/ 388144 h 614363"/>
                <a:gd name="connsiteX45" fmla="*/ 1564482 w 2326482"/>
                <a:gd name="connsiteY45" fmla="*/ 388144 h 614363"/>
                <a:gd name="connsiteX46" fmla="*/ 1564482 w 2326482"/>
                <a:gd name="connsiteY46" fmla="*/ 373857 h 614363"/>
                <a:gd name="connsiteX47" fmla="*/ 1497807 w 2326482"/>
                <a:gd name="connsiteY47" fmla="*/ 373857 h 614363"/>
                <a:gd name="connsiteX48" fmla="*/ 1497807 w 2326482"/>
                <a:gd name="connsiteY48" fmla="*/ 364332 h 614363"/>
                <a:gd name="connsiteX49" fmla="*/ 1471613 w 2326482"/>
                <a:gd name="connsiteY49" fmla="*/ 364332 h 614363"/>
                <a:gd name="connsiteX50" fmla="*/ 1471613 w 2326482"/>
                <a:gd name="connsiteY50" fmla="*/ 352425 h 614363"/>
                <a:gd name="connsiteX51" fmla="*/ 1450182 w 2326482"/>
                <a:gd name="connsiteY51" fmla="*/ 352425 h 614363"/>
                <a:gd name="connsiteX52" fmla="*/ 1450182 w 2326482"/>
                <a:gd name="connsiteY52" fmla="*/ 335757 h 614363"/>
                <a:gd name="connsiteX53" fmla="*/ 1402557 w 2326482"/>
                <a:gd name="connsiteY53" fmla="*/ 335757 h 614363"/>
                <a:gd name="connsiteX54" fmla="*/ 1402557 w 2326482"/>
                <a:gd name="connsiteY54" fmla="*/ 328613 h 614363"/>
                <a:gd name="connsiteX55" fmla="*/ 1357313 w 2326482"/>
                <a:gd name="connsiteY55" fmla="*/ 328613 h 614363"/>
                <a:gd name="connsiteX56" fmla="*/ 1357313 w 2326482"/>
                <a:gd name="connsiteY56" fmla="*/ 314325 h 614363"/>
                <a:gd name="connsiteX57" fmla="*/ 1340644 w 2326482"/>
                <a:gd name="connsiteY57" fmla="*/ 314325 h 614363"/>
                <a:gd name="connsiteX58" fmla="*/ 1340644 w 2326482"/>
                <a:gd name="connsiteY58" fmla="*/ 295275 h 614363"/>
                <a:gd name="connsiteX59" fmla="*/ 1319213 w 2326482"/>
                <a:gd name="connsiteY59" fmla="*/ 295275 h 614363"/>
                <a:gd name="connsiteX60" fmla="*/ 1319213 w 2326482"/>
                <a:gd name="connsiteY60" fmla="*/ 280988 h 614363"/>
                <a:gd name="connsiteX61" fmla="*/ 1273969 w 2326482"/>
                <a:gd name="connsiteY61" fmla="*/ 280988 h 614363"/>
                <a:gd name="connsiteX62" fmla="*/ 1273969 w 2326482"/>
                <a:gd name="connsiteY62" fmla="*/ 276225 h 614363"/>
                <a:gd name="connsiteX63" fmla="*/ 1254919 w 2326482"/>
                <a:gd name="connsiteY63" fmla="*/ 276225 h 614363"/>
                <a:gd name="connsiteX64" fmla="*/ 1254919 w 2326482"/>
                <a:gd name="connsiteY64" fmla="*/ 264319 h 614363"/>
                <a:gd name="connsiteX65" fmla="*/ 1233488 w 2326482"/>
                <a:gd name="connsiteY65" fmla="*/ 264319 h 614363"/>
                <a:gd name="connsiteX66" fmla="*/ 1233488 w 2326482"/>
                <a:gd name="connsiteY66" fmla="*/ 259557 h 614363"/>
                <a:gd name="connsiteX67" fmla="*/ 1204913 w 2326482"/>
                <a:gd name="connsiteY67" fmla="*/ 259557 h 614363"/>
                <a:gd name="connsiteX68" fmla="*/ 1204913 w 2326482"/>
                <a:gd name="connsiteY68" fmla="*/ 247650 h 614363"/>
                <a:gd name="connsiteX69" fmla="*/ 1173957 w 2326482"/>
                <a:gd name="connsiteY69" fmla="*/ 247650 h 614363"/>
                <a:gd name="connsiteX70" fmla="*/ 1173957 w 2326482"/>
                <a:gd name="connsiteY70" fmla="*/ 240507 h 614363"/>
                <a:gd name="connsiteX71" fmla="*/ 1138238 w 2326482"/>
                <a:gd name="connsiteY71" fmla="*/ 240507 h 614363"/>
                <a:gd name="connsiteX72" fmla="*/ 1138238 w 2326482"/>
                <a:gd name="connsiteY72" fmla="*/ 228600 h 614363"/>
                <a:gd name="connsiteX73" fmla="*/ 1121569 w 2326482"/>
                <a:gd name="connsiteY73" fmla="*/ 228600 h 614363"/>
                <a:gd name="connsiteX74" fmla="*/ 1121569 w 2326482"/>
                <a:gd name="connsiteY74" fmla="*/ 216694 h 614363"/>
                <a:gd name="connsiteX75" fmla="*/ 1090613 w 2326482"/>
                <a:gd name="connsiteY75" fmla="*/ 216694 h 614363"/>
                <a:gd name="connsiteX76" fmla="*/ 1083469 w 2326482"/>
                <a:gd name="connsiteY76" fmla="*/ 209550 h 614363"/>
                <a:gd name="connsiteX77" fmla="*/ 1062038 w 2326482"/>
                <a:gd name="connsiteY77" fmla="*/ 209550 h 614363"/>
                <a:gd name="connsiteX78" fmla="*/ 1062038 w 2326482"/>
                <a:gd name="connsiteY78" fmla="*/ 197644 h 614363"/>
                <a:gd name="connsiteX79" fmla="*/ 1026319 w 2326482"/>
                <a:gd name="connsiteY79" fmla="*/ 197644 h 614363"/>
                <a:gd name="connsiteX80" fmla="*/ 1026319 w 2326482"/>
                <a:gd name="connsiteY80" fmla="*/ 180975 h 614363"/>
                <a:gd name="connsiteX81" fmla="*/ 1012032 w 2326482"/>
                <a:gd name="connsiteY81" fmla="*/ 180975 h 614363"/>
                <a:gd name="connsiteX82" fmla="*/ 1012032 w 2326482"/>
                <a:gd name="connsiteY82" fmla="*/ 166688 h 614363"/>
                <a:gd name="connsiteX83" fmla="*/ 969169 w 2326482"/>
                <a:gd name="connsiteY83" fmla="*/ 166688 h 614363"/>
                <a:gd name="connsiteX84" fmla="*/ 969169 w 2326482"/>
                <a:gd name="connsiteY84" fmla="*/ 150019 h 614363"/>
                <a:gd name="connsiteX85" fmla="*/ 904875 w 2326482"/>
                <a:gd name="connsiteY85" fmla="*/ 150019 h 614363"/>
                <a:gd name="connsiteX86" fmla="*/ 904875 w 2326482"/>
                <a:gd name="connsiteY86" fmla="*/ 142875 h 614363"/>
                <a:gd name="connsiteX87" fmla="*/ 876300 w 2326482"/>
                <a:gd name="connsiteY87" fmla="*/ 142875 h 614363"/>
                <a:gd name="connsiteX88" fmla="*/ 876300 w 2326482"/>
                <a:gd name="connsiteY88" fmla="*/ 123825 h 614363"/>
                <a:gd name="connsiteX89" fmla="*/ 816769 w 2326482"/>
                <a:gd name="connsiteY89" fmla="*/ 123825 h 614363"/>
                <a:gd name="connsiteX90" fmla="*/ 816769 w 2326482"/>
                <a:gd name="connsiteY90" fmla="*/ 119063 h 614363"/>
                <a:gd name="connsiteX91" fmla="*/ 776288 w 2326482"/>
                <a:gd name="connsiteY91" fmla="*/ 119063 h 614363"/>
                <a:gd name="connsiteX92" fmla="*/ 776288 w 2326482"/>
                <a:gd name="connsiteY92" fmla="*/ 111919 h 614363"/>
                <a:gd name="connsiteX93" fmla="*/ 766763 w 2326482"/>
                <a:gd name="connsiteY93" fmla="*/ 111919 h 614363"/>
                <a:gd name="connsiteX94" fmla="*/ 766763 w 2326482"/>
                <a:gd name="connsiteY94" fmla="*/ 95250 h 614363"/>
                <a:gd name="connsiteX95" fmla="*/ 688182 w 2326482"/>
                <a:gd name="connsiteY95" fmla="*/ 95250 h 614363"/>
                <a:gd name="connsiteX96" fmla="*/ 688182 w 2326482"/>
                <a:gd name="connsiteY96" fmla="*/ 88107 h 614363"/>
                <a:gd name="connsiteX97" fmla="*/ 666750 w 2326482"/>
                <a:gd name="connsiteY97" fmla="*/ 88107 h 614363"/>
                <a:gd name="connsiteX98" fmla="*/ 666750 w 2326482"/>
                <a:gd name="connsiteY98" fmla="*/ 78582 h 614363"/>
                <a:gd name="connsiteX99" fmla="*/ 619125 w 2326482"/>
                <a:gd name="connsiteY99" fmla="*/ 78582 h 614363"/>
                <a:gd name="connsiteX100" fmla="*/ 619125 w 2326482"/>
                <a:gd name="connsiteY100" fmla="*/ 64294 h 614363"/>
                <a:gd name="connsiteX101" fmla="*/ 483394 w 2326482"/>
                <a:gd name="connsiteY101" fmla="*/ 64294 h 614363"/>
                <a:gd name="connsiteX102" fmla="*/ 481013 w 2326482"/>
                <a:gd name="connsiteY102" fmla="*/ 61913 h 614363"/>
                <a:gd name="connsiteX103" fmla="*/ 457200 w 2326482"/>
                <a:gd name="connsiteY103" fmla="*/ 61913 h 614363"/>
                <a:gd name="connsiteX104" fmla="*/ 457200 w 2326482"/>
                <a:gd name="connsiteY104" fmla="*/ 50007 h 614363"/>
                <a:gd name="connsiteX105" fmla="*/ 433388 w 2326482"/>
                <a:gd name="connsiteY105" fmla="*/ 50007 h 614363"/>
                <a:gd name="connsiteX106" fmla="*/ 433388 w 2326482"/>
                <a:gd name="connsiteY106" fmla="*/ 40482 h 614363"/>
                <a:gd name="connsiteX107" fmla="*/ 364332 w 2326482"/>
                <a:gd name="connsiteY107" fmla="*/ 40482 h 614363"/>
                <a:gd name="connsiteX108" fmla="*/ 359569 w 2326482"/>
                <a:gd name="connsiteY108" fmla="*/ 35719 h 614363"/>
                <a:gd name="connsiteX109" fmla="*/ 328613 w 2326482"/>
                <a:gd name="connsiteY109" fmla="*/ 35719 h 614363"/>
                <a:gd name="connsiteX110" fmla="*/ 328613 w 2326482"/>
                <a:gd name="connsiteY110" fmla="*/ 19050 h 614363"/>
                <a:gd name="connsiteX111" fmla="*/ 247650 w 2326482"/>
                <a:gd name="connsiteY111" fmla="*/ 19050 h 614363"/>
                <a:gd name="connsiteX112" fmla="*/ 242888 w 2326482"/>
                <a:gd name="connsiteY112" fmla="*/ 14288 h 614363"/>
                <a:gd name="connsiteX113" fmla="*/ 207169 w 2326482"/>
                <a:gd name="connsiteY113" fmla="*/ 14288 h 614363"/>
                <a:gd name="connsiteX114" fmla="*/ 207169 w 2326482"/>
                <a:gd name="connsiteY114" fmla="*/ 0 h 614363"/>
                <a:gd name="connsiteX115" fmla="*/ 0 w 2326482"/>
                <a:gd name="connsiteY115" fmla="*/ 4763 h 61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326482" h="614363">
                  <a:moveTo>
                    <a:pt x="2326482" y="614363"/>
                  </a:moveTo>
                  <a:lnTo>
                    <a:pt x="2271713" y="614363"/>
                  </a:lnTo>
                  <a:lnTo>
                    <a:pt x="2271713" y="592932"/>
                  </a:lnTo>
                  <a:lnTo>
                    <a:pt x="2235994" y="592932"/>
                  </a:lnTo>
                  <a:lnTo>
                    <a:pt x="2235994" y="585788"/>
                  </a:lnTo>
                  <a:lnTo>
                    <a:pt x="2205038" y="585788"/>
                  </a:lnTo>
                  <a:lnTo>
                    <a:pt x="2205038" y="576263"/>
                  </a:lnTo>
                  <a:lnTo>
                    <a:pt x="2174082" y="576263"/>
                  </a:lnTo>
                  <a:lnTo>
                    <a:pt x="2174082" y="569119"/>
                  </a:lnTo>
                  <a:lnTo>
                    <a:pt x="2135982" y="569119"/>
                  </a:lnTo>
                  <a:lnTo>
                    <a:pt x="2135982" y="557213"/>
                  </a:lnTo>
                  <a:lnTo>
                    <a:pt x="2078832" y="557213"/>
                  </a:lnTo>
                  <a:lnTo>
                    <a:pt x="2078832" y="545307"/>
                  </a:lnTo>
                  <a:lnTo>
                    <a:pt x="2069307" y="545307"/>
                  </a:lnTo>
                  <a:lnTo>
                    <a:pt x="2069307" y="526257"/>
                  </a:lnTo>
                  <a:lnTo>
                    <a:pt x="2047875" y="526257"/>
                  </a:lnTo>
                  <a:lnTo>
                    <a:pt x="2047875" y="516732"/>
                  </a:lnTo>
                  <a:lnTo>
                    <a:pt x="2021682" y="516732"/>
                  </a:lnTo>
                  <a:lnTo>
                    <a:pt x="2021682" y="507207"/>
                  </a:lnTo>
                  <a:lnTo>
                    <a:pt x="1988344" y="507207"/>
                  </a:lnTo>
                  <a:lnTo>
                    <a:pt x="1988344" y="500063"/>
                  </a:lnTo>
                  <a:lnTo>
                    <a:pt x="1945482" y="500063"/>
                  </a:lnTo>
                  <a:lnTo>
                    <a:pt x="1945482" y="488157"/>
                  </a:lnTo>
                  <a:lnTo>
                    <a:pt x="1912144" y="488157"/>
                  </a:lnTo>
                  <a:lnTo>
                    <a:pt x="1912144" y="478632"/>
                  </a:lnTo>
                  <a:lnTo>
                    <a:pt x="1871663" y="478632"/>
                  </a:lnTo>
                  <a:lnTo>
                    <a:pt x="1871663" y="471488"/>
                  </a:lnTo>
                  <a:lnTo>
                    <a:pt x="1843088" y="471488"/>
                  </a:lnTo>
                  <a:lnTo>
                    <a:pt x="1843088" y="457200"/>
                  </a:lnTo>
                  <a:lnTo>
                    <a:pt x="1800225" y="457200"/>
                  </a:lnTo>
                  <a:lnTo>
                    <a:pt x="1800225" y="440532"/>
                  </a:lnTo>
                  <a:lnTo>
                    <a:pt x="1733550" y="440532"/>
                  </a:lnTo>
                  <a:lnTo>
                    <a:pt x="1733550" y="435769"/>
                  </a:lnTo>
                  <a:lnTo>
                    <a:pt x="1721644" y="435769"/>
                  </a:lnTo>
                  <a:lnTo>
                    <a:pt x="1721644" y="421482"/>
                  </a:lnTo>
                  <a:lnTo>
                    <a:pt x="1685925" y="421482"/>
                  </a:lnTo>
                  <a:lnTo>
                    <a:pt x="1685925" y="414338"/>
                  </a:lnTo>
                  <a:lnTo>
                    <a:pt x="1657350" y="414338"/>
                  </a:lnTo>
                  <a:lnTo>
                    <a:pt x="1657350" y="409575"/>
                  </a:lnTo>
                  <a:lnTo>
                    <a:pt x="1640682" y="409575"/>
                  </a:lnTo>
                  <a:lnTo>
                    <a:pt x="1635919" y="404812"/>
                  </a:lnTo>
                  <a:lnTo>
                    <a:pt x="1614488" y="404812"/>
                  </a:lnTo>
                  <a:lnTo>
                    <a:pt x="1614488" y="397669"/>
                  </a:lnTo>
                  <a:lnTo>
                    <a:pt x="1588294" y="397669"/>
                  </a:lnTo>
                  <a:lnTo>
                    <a:pt x="1588294" y="388144"/>
                  </a:lnTo>
                  <a:lnTo>
                    <a:pt x="1564482" y="388144"/>
                  </a:lnTo>
                  <a:lnTo>
                    <a:pt x="1564482" y="373857"/>
                  </a:lnTo>
                  <a:lnTo>
                    <a:pt x="1497807" y="373857"/>
                  </a:lnTo>
                  <a:lnTo>
                    <a:pt x="1497807" y="364332"/>
                  </a:lnTo>
                  <a:lnTo>
                    <a:pt x="1471613" y="364332"/>
                  </a:lnTo>
                  <a:lnTo>
                    <a:pt x="1471613" y="352425"/>
                  </a:lnTo>
                  <a:lnTo>
                    <a:pt x="1450182" y="352425"/>
                  </a:lnTo>
                  <a:lnTo>
                    <a:pt x="1450182" y="335757"/>
                  </a:lnTo>
                  <a:lnTo>
                    <a:pt x="1402557" y="335757"/>
                  </a:lnTo>
                  <a:lnTo>
                    <a:pt x="1402557" y="328613"/>
                  </a:lnTo>
                  <a:lnTo>
                    <a:pt x="1357313" y="328613"/>
                  </a:lnTo>
                  <a:lnTo>
                    <a:pt x="1357313" y="314325"/>
                  </a:lnTo>
                  <a:lnTo>
                    <a:pt x="1340644" y="314325"/>
                  </a:lnTo>
                  <a:lnTo>
                    <a:pt x="1340644" y="295275"/>
                  </a:lnTo>
                  <a:lnTo>
                    <a:pt x="1319213" y="295275"/>
                  </a:lnTo>
                  <a:lnTo>
                    <a:pt x="1319213" y="280988"/>
                  </a:lnTo>
                  <a:lnTo>
                    <a:pt x="1273969" y="280988"/>
                  </a:lnTo>
                  <a:lnTo>
                    <a:pt x="1273969" y="276225"/>
                  </a:lnTo>
                  <a:lnTo>
                    <a:pt x="1254919" y="276225"/>
                  </a:lnTo>
                  <a:lnTo>
                    <a:pt x="1254919" y="264319"/>
                  </a:lnTo>
                  <a:lnTo>
                    <a:pt x="1233488" y="264319"/>
                  </a:lnTo>
                  <a:lnTo>
                    <a:pt x="1233488" y="259557"/>
                  </a:lnTo>
                  <a:lnTo>
                    <a:pt x="1204913" y="259557"/>
                  </a:lnTo>
                  <a:lnTo>
                    <a:pt x="1204913" y="247650"/>
                  </a:lnTo>
                  <a:lnTo>
                    <a:pt x="1173957" y="247650"/>
                  </a:lnTo>
                  <a:lnTo>
                    <a:pt x="1173957" y="240507"/>
                  </a:lnTo>
                  <a:lnTo>
                    <a:pt x="1138238" y="240507"/>
                  </a:lnTo>
                  <a:lnTo>
                    <a:pt x="1138238" y="228600"/>
                  </a:lnTo>
                  <a:lnTo>
                    <a:pt x="1121569" y="228600"/>
                  </a:lnTo>
                  <a:lnTo>
                    <a:pt x="1121569" y="216694"/>
                  </a:lnTo>
                  <a:lnTo>
                    <a:pt x="1090613" y="216694"/>
                  </a:lnTo>
                  <a:lnTo>
                    <a:pt x="1083469" y="209550"/>
                  </a:lnTo>
                  <a:lnTo>
                    <a:pt x="1062038" y="209550"/>
                  </a:lnTo>
                  <a:lnTo>
                    <a:pt x="1062038" y="197644"/>
                  </a:lnTo>
                  <a:lnTo>
                    <a:pt x="1026319" y="197644"/>
                  </a:lnTo>
                  <a:lnTo>
                    <a:pt x="1026319" y="180975"/>
                  </a:lnTo>
                  <a:lnTo>
                    <a:pt x="1012032" y="180975"/>
                  </a:lnTo>
                  <a:lnTo>
                    <a:pt x="1012032" y="166688"/>
                  </a:lnTo>
                  <a:lnTo>
                    <a:pt x="969169" y="166688"/>
                  </a:lnTo>
                  <a:lnTo>
                    <a:pt x="969169" y="150019"/>
                  </a:lnTo>
                  <a:lnTo>
                    <a:pt x="904875" y="150019"/>
                  </a:lnTo>
                  <a:lnTo>
                    <a:pt x="904875" y="142875"/>
                  </a:lnTo>
                  <a:lnTo>
                    <a:pt x="876300" y="142875"/>
                  </a:lnTo>
                  <a:lnTo>
                    <a:pt x="876300" y="123825"/>
                  </a:lnTo>
                  <a:lnTo>
                    <a:pt x="816769" y="123825"/>
                  </a:lnTo>
                  <a:lnTo>
                    <a:pt x="816769" y="119063"/>
                  </a:lnTo>
                  <a:lnTo>
                    <a:pt x="776288" y="119063"/>
                  </a:lnTo>
                  <a:lnTo>
                    <a:pt x="776288" y="111919"/>
                  </a:lnTo>
                  <a:lnTo>
                    <a:pt x="766763" y="111919"/>
                  </a:lnTo>
                  <a:lnTo>
                    <a:pt x="766763" y="95250"/>
                  </a:lnTo>
                  <a:lnTo>
                    <a:pt x="688182" y="95250"/>
                  </a:lnTo>
                  <a:lnTo>
                    <a:pt x="688182" y="88107"/>
                  </a:lnTo>
                  <a:lnTo>
                    <a:pt x="666750" y="88107"/>
                  </a:lnTo>
                  <a:lnTo>
                    <a:pt x="666750" y="78582"/>
                  </a:lnTo>
                  <a:lnTo>
                    <a:pt x="619125" y="78582"/>
                  </a:lnTo>
                  <a:lnTo>
                    <a:pt x="619125" y="64294"/>
                  </a:lnTo>
                  <a:lnTo>
                    <a:pt x="483394" y="64294"/>
                  </a:lnTo>
                  <a:lnTo>
                    <a:pt x="481013" y="61913"/>
                  </a:lnTo>
                  <a:lnTo>
                    <a:pt x="457200" y="61913"/>
                  </a:lnTo>
                  <a:lnTo>
                    <a:pt x="457200" y="50007"/>
                  </a:lnTo>
                  <a:lnTo>
                    <a:pt x="433388" y="50007"/>
                  </a:lnTo>
                  <a:lnTo>
                    <a:pt x="433388" y="40482"/>
                  </a:lnTo>
                  <a:lnTo>
                    <a:pt x="364332" y="40482"/>
                  </a:lnTo>
                  <a:lnTo>
                    <a:pt x="359569" y="35719"/>
                  </a:lnTo>
                  <a:lnTo>
                    <a:pt x="328613" y="35719"/>
                  </a:lnTo>
                  <a:lnTo>
                    <a:pt x="328613" y="19050"/>
                  </a:lnTo>
                  <a:lnTo>
                    <a:pt x="247650" y="19050"/>
                  </a:lnTo>
                  <a:lnTo>
                    <a:pt x="242888" y="14288"/>
                  </a:lnTo>
                  <a:lnTo>
                    <a:pt x="207169" y="14288"/>
                  </a:lnTo>
                  <a:lnTo>
                    <a:pt x="207169" y="0"/>
                  </a:lnTo>
                  <a:lnTo>
                    <a:pt x="0" y="4763"/>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cxnSp>
        <p:nvCxnSpPr>
          <p:cNvPr id="47" name="Straight Connector 46">
            <a:extLst>
              <a:ext uri="{FF2B5EF4-FFF2-40B4-BE49-F238E27FC236}">
                <a16:creationId xmlns:a16="http://schemas.microsoft.com/office/drawing/2014/main" id="{6034E8EC-D14B-4C90-8A48-42B0901149FE}"/>
              </a:ext>
            </a:extLst>
          </p:cNvPr>
          <p:cNvCxnSpPr/>
          <p:nvPr/>
        </p:nvCxnSpPr>
        <p:spPr bwMode="auto">
          <a:xfrm>
            <a:off x="10068113" y="2028318"/>
            <a:ext cx="0" cy="3117947"/>
          </a:xfrm>
          <a:prstGeom prst="line">
            <a:avLst/>
          </a:prstGeom>
          <a:noFill/>
          <a:ln w="28575" cap="flat" cmpd="sng" algn="ctr">
            <a:solidFill>
              <a:schemeClr val="bg1"/>
            </a:solidFill>
            <a:prstDash val="sysDot"/>
            <a:round/>
            <a:headEnd type="none" w="med" len="med"/>
            <a:tailEnd type="none" w="med" len="med"/>
          </a:ln>
          <a:effectLst/>
        </p:spPr>
      </p:cxnSp>
      <p:sp>
        <p:nvSpPr>
          <p:cNvPr id="48" name="Text Box 36">
            <a:extLst>
              <a:ext uri="{FF2B5EF4-FFF2-40B4-BE49-F238E27FC236}">
                <a16:creationId xmlns:a16="http://schemas.microsoft.com/office/drawing/2014/main" id="{91C8F895-D33E-42F7-9810-0578BBDFA8E3}"/>
              </a:ext>
            </a:extLst>
          </p:cNvPr>
          <p:cNvSpPr txBox="1">
            <a:spLocks noChangeArrowheads="1"/>
          </p:cNvSpPr>
          <p:nvPr/>
        </p:nvSpPr>
        <p:spPr bwMode="auto">
          <a:xfrm>
            <a:off x="9648334" y="1615803"/>
            <a:ext cx="847723" cy="413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7-yr OS</a:t>
            </a:r>
          </a:p>
        </p:txBody>
      </p:sp>
      <p:sp>
        <p:nvSpPr>
          <p:cNvPr id="49" name="Text Box 36">
            <a:extLst>
              <a:ext uri="{FF2B5EF4-FFF2-40B4-BE49-F238E27FC236}">
                <a16:creationId xmlns:a16="http://schemas.microsoft.com/office/drawing/2014/main" id="{EF640D39-8357-471D-B8E3-4F4E9ABE60BB}"/>
              </a:ext>
            </a:extLst>
          </p:cNvPr>
          <p:cNvSpPr txBox="1">
            <a:spLocks noChangeArrowheads="1"/>
          </p:cNvSpPr>
          <p:nvPr/>
        </p:nvSpPr>
        <p:spPr bwMode="auto">
          <a:xfrm>
            <a:off x="9994208" y="2795884"/>
            <a:ext cx="654766" cy="413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1" i="0" u="none" strike="noStrike" kern="1200" cap="none" spc="0" normalizeH="0" baseline="0" noProof="0" dirty="0">
                <a:ln>
                  <a:noFill/>
                </a:ln>
                <a:solidFill>
                  <a:srgbClr val="015873"/>
                </a:solidFill>
                <a:effectLst/>
                <a:uLnTx/>
                <a:uFillTx/>
                <a:latin typeface="Calibri" panose="020F0502020204030204" pitchFamily="34" charset="0"/>
                <a:ea typeface="ＭＳ Ｐゴシック" panose="020B0600070205080204" pitchFamily="34" charset="-128"/>
                <a:cs typeface="Calibri" panose="020F0502020204030204" pitchFamily="34" charset="0"/>
              </a:rPr>
              <a:t>62%</a:t>
            </a:r>
          </a:p>
        </p:txBody>
      </p:sp>
      <p:sp>
        <p:nvSpPr>
          <p:cNvPr id="50" name="Text Box 36">
            <a:extLst>
              <a:ext uri="{FF2B5EF4-FFF2-40B4-BE49-F238E27FC236}">
                <a16:creationId xmlns:a16="http://schemas.microsoft.com/office/drawing/2014/main" id="{77FE7293-7806-4EC8-9CEE-C00EFCABCC9D}"/>
              </a:ext>
            </a:extLst>
          </p:cNvPr>
          <p:cNvSpPr txBox="1">
            <a:spLocks noChangeArrowheads="1"/>
          </p:cNvSpPr>
          <p:nvPr/>
        </p:nvSpPr>
        <p:spPr bwMode="auto">
          <a:xfrm>
            <a:off x="9956227" y="3555417"/>
            <a:ext cx="65476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1" i="0" u="none" strike="noStrike" kern="1200" cap="none" spc="0" normalizeH="0" baseline="0" noProof="0" dirty="0">
                <a:ln>
                  <a:noFill/>
                </a:ln>
                <a:solidFill>
                  <a:srgbClr val="E1471D"/>
                </a:solidFill>
                <a:effectLst/>
                <a:uLnTx/>
                <a:uFillTx/>
                <a:latin typeface="Calibri" panose="020F0502020204030204" pitchFamily="34" charset="0"/>
                <a:ea typeface="ＭＳ Ｐゴシック" panose="020B0600070205080204" pitchFamily="34" charset="-128"/>
                <a:cs typeface="Calibri" panose="020F0502020204030204" pitchFamily="34" charset="0"/>
              </a:rPr>
              <a:t>50%</a:t>
            </a:r>
          </a:p>
        </p:txBody>
      </p:sp>
      <p:sp>
        <p:nvSpPr>
          <p:cNvPr id="53" name="Text Box 36">
            <a:extLst>
              <a:ext uri="{FF2B5EF4-FFF2-40B4-BE49-F238E27FC236}">
                <a16:creationId xmlns:a16="http://schemas.microsoft.com/office/drawing/2014/main" id="{1FE6BC50-450B-449C-8A24-BAC496CCD3A8}"/>
              </a:ext>
            </a:extLst>
          </p:cNvPr>
          <p:cNvSpPr txBox="1">
            <a:spLocks noChangeArrowheads="1"/>
          </p:cNvSpPr>
          <p:nvPr/>
        </p:nvSpPr>
        <p:spPr bwMode="auto">
          <a:xfrm>
            <a:off x="6278357" y="1644033"/>
            <a:ext cx="5514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100</a:t>
            </a:r>
          </a:p>
        </p:txBody>
      </p:sp>
      <p:sp>
        <p:nvSpPr>
          <p:cNvPr id="54" name="Text Box 36">
            <a:extLst>
              <a:ext uri="{FF2B5EF4-FFF2-40B4-BE49-F238E27FC236}">
                <a16:creationId xmlns:a16="http://schemas.microsoft.com/office/drawing/2014/main" id="{B984604F-BA3D-4394-A84E-0336F3BF9F4A}"/>
              </a:ext>
            </a:extLst>
          </p:cNvPr>
          <p:cNvSpPr txBox="1">
            <a:spLocks noChangeArrowheads="1"/>
          </p:cNvSpPr>
          <p:nvPr/>
        </p:nvSpPr>
        <p:spPr bwMode="auto">
          <a:xfrm>
            <a:off x="6419144" y="2259415"/>
            <a:ext cx="410642" cy="413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80</a:t>
            </a:r>
          </a:p>
        </p:txBody>
      </p:sp>
      <p:sp>
        <p:nvSpPr>
          <p:cNvPr id="55" name="Text Box 36">
            <a:extLst>
              <a:ext uri="{FF2B5EF4-FFF2-40B4-BE49-F238E27FC236}">
                <a16:creationId xmlns:a16="http://schemas.microsoft.com/office/drawing/2014/main" id="{53008619-58E5-4E20-B3C6-71180C276921}"/>
              </a:ext>
            </a:extLst>
          </p:cNvPr>
          <p:cNvSpPr txBox="1">
            <a:spLocks noChangeArrowheads="1"/>
          </p:cNvSpPr>
          <p:nvPr/>
        </p:nvSpPr>
        <p:spPr bwMode="auto">
          <a:xfrm>
            <a:off x="6419144" y="2924493"/>
            <a:ext cx="410642" cy="413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60</a:t>
            </a:r>
          </a:p>
        </p:txBody>
      </p:sp>
      <p:sp>
        <p:nvSpPr>
          <p:cNvPr id="56" name="Text Box 36">
            <a:extLst>
              <a:ext uri="{FF2B5EF4-FFF2-40B4-BE49-F238E27FC236}">
                <a16:creationId xmlns:a16="http://schemas.microsoft.com/office/drawing/2014/main" id="{F495D25A-80DF-43E3-B912-4876558E672E}"/>
              </a:ext>
            </a:extLst>
          </p:cNvPr>
          <p:cNvSpPr txBox="1">
            <a:spLocks noChangeArrowheads="1"/>
          </p:cNvSpPr>
          <p:nvPr/>
        </p:nvSpPr>
        <p:spPr bwMode="auto">
          <a:xfrm>
            <a:off x="6419144" y="3589570"/>
            <a:ext cx="410642" cy="413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40</a:t>
            </a:r>
          </a:p>
        </p:txBody>
      </p:sp>
      <p:sp>
        <p:nvSpPr>
          <p:cNvPr id="57" name="Text Box 36">
            <a:extLst>
              <a:ext uri="{FF2B5EF4-FFF2-40B4-BE49-F238E27FC236}">
                <a16:creationId xmlns:a16="http://schemas.microsoft.com/office/drawing/2014/main" id="{4230A7FF-E0A9-449B-BFD8-1E314022802F}"/>
              </a:ext>
            </a:extLst>
          </p:cNvPr>
          <p:cNvSpPr txBox="1">
            <a:spLocks noChangeArrowheads="1"/>
          </p:cNvSpPr>
          <p:nvPr/>
        </p:nvSpPr>
        <p:spPr bwMode="auto">
          <a:xfrm>
            <a:off x="6419144" y="4254648"/>
            <a:ext cx="410642" cy="413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20</a:t>
            </a:r>
          </a:p>
        </p:txBody>
      </p:sp>
      <p:sp>
        <p:nvSpPr>
          <p:cNvPr id="58" name="Text Box 36">
            <a:extLst>
              <a:ext uri="{FF2B5EF4-FFF2-40B4-BE49-F238E27FC236}">
                <a16:creationId xmlns:a16="http://schemas.microsoft.com/office/drawing/2014/main" id="{4B03BBEA-90D0-4A4F-B81A-A0BB47184554}"/>
              </a:ext>
            </a:extLst>
          </p:cNvPr>
          <p:cNvSpPr txBox="1">
            <a:spLocks noChangeArrowheads="1"/>
          </p:cNvSpPr>
          <p:nvPr/>
        </p:nvSpPr>
        <p:spPr bwMode="auto">
          <a:xfrm>
            <a:off x="6419144" y="4919725"/>
            <a:ext cx="410642" cy="413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0</a:t>
            </a:r>
          </a:p>
        </p:txBody>
      </p:sp>
      <p:sp>
        <p:nvSpPr>
          <p:cNvPr id="64" name="Text Box 36">
            <a:extLst>
              <a:ext uri="{FF2B5EF4-FFF2-40B4-BE49-F238E27FC236}">
                <a16:creationId xmlns:a16="http://schemas.microsoft.com/office/drawing/2014/main" id="{35927075-EF08-4FD6-BF14-70F7BB0F07B2}"/>
              </a:ext>
            </a:extLst>
          </p:cNvPr>
          <p:cNvSpPr txBox="1">
            <a:spLocks noChangeArrowheads="1"/>
          </p:cNvSpPr>
          <p:nvPr/>
        </p:nvSpPr>
        <p:spPr bwMode="auto">
          <a:xfrm>
            <a:off x="4655334" y="1637918"/>
            <a:ext cx="135948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Median PFS, Mo (95% CI)</a:t>
            </a:r>
          </a:p>
        </p:txBody>
      </p:sp>
      <p:sp>
        <p:nvSpPr>
          <p:cNvPr id="65" name="Text Box 36">
            <a:extLst>
              <a:ext uri="{FF2B5EF4-FFF2-40B4-BE49-F238E27FC236}">
                <a16:creationId xmlns:a16="http://schemas.microsoft.com/office/drawing/2014/main" id="{F07E7137-E57D-4F98-ABD3-445C073E2751}"/>
              </a:ext>
            </a:extLst>
          </p:cNvPr>
          <p:cNvSpPr txBox="1">
            <a:spLocks noChangeArrowheads="1"/>
          </p:cNvSpPr>
          <p:nvPr/>
        </p:nvSpPr>
        <p:spPr bwMode="auto">
          <a:xfrm>
            <a:off x="3238310" y="2176892"/>
            <a:ext cx="29013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Lenalidomide   52.8 (45.1-62.6)</a:t>
            </a:r>
          </a:p>
        </p:txBody>
      </p:sp>
      <p:sp>
        <p:nvSpPr>
          <p:cNvPr id="66" name="Text Box 36">
            <a:extLst>
              <a:ext uri="{FF2B5EF4-FFF2-40B4-BE49-F238E27FC236}">
                <a16:creationId xmlns:a16="http://schemas.microsoft.com/office/drawing/2014/main" id="{FA14118B-E738-427E-863A-798CB7B7F9B3}"/>
              </a:ext>
            </a:extLst>
          </p:cNvPr>
          <p:cNvSpPr txBox="1">
            <a:spLocks noChangeArrowheads="1"/>
          </p:cNvSpPr>
          <p:nvPr/>
        </p:nvSpPr>
        <p:spPr bwMode="auto">
          <a:xfrm>
            <a:off x="3238310" y="2504069"/>
            <a:ext cx="31978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Observation     23.5 (21.0-26.2)</a:t>
            </a:r>
          </a:p>
        </p:txBody>
      </p:sp>
      <p:sp>
        <p:nvSpPr>
          <p:cNvPr id="67" name="Text Box 36">
            <a:extLst>
              <a:ext uri="{FF2B5EF4-FFF2-40B4-BE49-F238E27FC236}">
                <a16:creationId xmlns:a16="http://schemas.microsoft.com/office/drawing/2014/main" id="{C97F4F17-5805-4019-80EB-08C0047E8D07}"/>
              </a:ext>
            </a:extLst>
          </p:cNvPr>
          <p:cNvSpPr txBox="1">
            <a:spLocks noChangeArrowheads="1"/>
          </p:cNvSpPr>
          <p:nvPr/>
        </p:nvSpPr>
        <p:spPr bwMode="auto">
          <a:xfrm>
            <a:off x="1487095" y="4644140"/>
            <a:ext cx="26304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HR: 0.48 (95% CI: 0.41-0.55)</a:t>
            </a:r>
          </a:p>
        </p:txBody>
      </p:sp>
      <p:sp>
        <p:nvSpPr>
          <p:cNvPr id="4" name="TextBox 3">
            <a:extLst>
              <a:ext uri="{FF2B5EF4-FFF2-40B4-BE49-F238E27FC236}">
                <a16:creationId xmlns:a16="http://schemas.microsoft.com/office/drawing/2014/main" id="{009C5A4A-0B13-4D5C-B3CA-C4E51EA8F767}"/>
              </a:ext>
            </a:extLst>
          </p:cNvPr>
          <p:cNvSpPr txBox="1"/>
          <p:nvPr/>
        </p:nvSpPr>
        <p:spPr bwMode="auto">
          <a:xfrm>
            <a:off x="6170" y="5636150"/>
            <a:ext cx="1321102" cy="590931"/>
          </a:xfrm>
          <a:prstGeom prst="rect">
            <a:avLst/>
          </a:prstGeom>
          <a:noFill/>
          <a:ln>
            <a:noFill/>
          </a:ln>
        </p:spPr>
        <p:txBody>
          <a:bodyPr wrap="squar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Len maintenance</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Observation  </a:t>
            </a:r>
          </a:p>
        </p:txBody>
      </p:sp>
      <p:sp>
        <p:nvSpPr>
          <p:cNvPr id="73" name="Text Box 32">
            <a:extLst>
              <a:ext uri="{FF2B5EF4-FFF2-40B4-BE49-F238E27FC236}">
                <a16:creationId xmlns:a16="http://schemas.microsoft.com/office/drawing/2014/main" id="{437655C6-245D-42A2-96BE-030B75D16634}"/>
              </a:ext>
            </a:extLst>
          </p:cNvPr>
          <p:cNvSpPr txBox="1">
            <a:spLocks noChangeArrowheads="1"/>
          </p:cNvSpPr>
          <p:nvPr/>
        </p:nvSpPr>
        <p:spPr bwMode="auto">
          <a:xfrm rot="16200000">
            <a:off x="-873162" y="3267118"/>
            <a:ext cx="3337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PFS (%)</a:t>
            </a:r>
            <a:endParaRPr kumimoji="0" lang="en-GB" altLang="en-US" sz="18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74" name="Text Box 33">
            <a:extLst>
              <a:ext uri="{FF2B5EF4-FFF2-40B4-BE49-F238E27FC236}">
                <a16:creationId xmlns:a16="http://schemas.microsoft.com/office/drawing/2014/main" id="{D508F211-9F75-4416-A62A-7D6D502954B1}"/>
              </a:ext>
            </a:extLst>
          </p:cNvPr>
          <p:cNvSpPr txBox="1">
            <a:spLocks noChangeArrowheads="1"/>
          </p:cNvSpPr>
          <p:nvPr/>
        </p:nvSpPr>
        <p:spPr bwMode="auto">
          <a:xfrm>
            <a:off x="1327272" y="5199796"/>
            <a:ext cx="51500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tab pos="128588" algn="ctr"/>
                <a:tab pos="631825" algn="ctr"/>
                <a:tab pos="1144588" algn="ctr"/>
                <a:tab pos="1657350" algn="ctr"/>
                <a:tab pos="2170113" algn="ctr"/>
                <a:tab pos="2674938" algn="ctr"/>
                <a:tab pos="3187700" algn="ctr"/>
                <a:tab pos="3708400" algn="ctr"/>
                <a:tab pos="4205288" algn="ctr"/>
                <a:tab pos="4725988" algn="ctr"/>
                <a:tab pos="5230813" algn="ctr"/>
                <a:tab pos="5741988" algn="ctr"/>
                <a:tab pos="6264275" algn="ctr"/>
                <a:tab pos="67675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0     10	    20	    30    40    50    60	   70    80    90  100	  110  120</a:t>
            </a:r>
          </a:p>
        </p:txBody>
      </p:sp>
      <p:sp>
        <p:nvSpPr>
          <p:cNvPr id="75" name="Text Box 34">
            <a:extLst>
              <a:ext uri="{FF2B5EF4-FFF2-40B4-BE49-F238E27FC236}">
                <a16:creationId xmlns:a16="http://schemas.microsoft.com/office/drawing/2014/main" id="{4602A02C-B2F5-41E9-8621-818BA6D678E4}"/>
              </a:ext>
            </a:extLst>
          </p:cNvPr>
          <p:cNvSpPr txBox="1">
            <a:spLocks noChangeArrowheads="1"/>
          </p:cNvSpPr>
          <p:nvPr/>
        </p:nvSpPr>
        <p:spPr bwMode="auto">
          <a:xfrm>
            <a:off x="1480103" y="5452021"/>
            <a:ext cx="45920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GB" altLang="en-US" sz="18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Mo</a:t>
            </a:r>
          </a:p>
        </p:txBody>
      </p:sp>
      <p:cxnSp>
        <p:nvCxnSpPr>
          <p:cNvPr id="77" name="Straight Connector 20">
            <a:extLst>
              <a:ext uri="{FF2B5EF4-FFF2-40B4-BE49-F238E27FC236}">
                <a16:creationId xmlns:a16="http://schemas.microsoft.com/office/drawing/2014/main" id="{54C3F73A-4FFD-4D58-8C8C-30F49B6CFA77}"/>
              </a:ext>
            </a:extLst>
          </p:cNvPr>
          <p:cNvCxnSpPr>
            <a:cxnSpLocks noChangeShapeType="1"/>
          </p:cNvCxnSpPr>
          <p:nvPr/>
        </p:nvCxnSpPr>
        <p:spPr bwMode="auto">
          <a:xfrm flipH="1">
            <a:off x="1480102" y="1783216"/>
            <a:ext cx="0" cy="331389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78" name="Straight Connector 22">
            <a:extLst>
              <a:ext uri="{FF2B5EF4-FFF2-40B4-BE49-F238E27FC236}">
                <a16:creationId xmlns:a16="http://schemas.microsoft.com/office/drawing/2014/main" id="{0583668B-54B0-432F-B130-61222E7EBF63}"/>
              </a:ext>
            </a:extLst>
          </p:cNvPr>
          <p:cNvCxnSpPr>
            <a:cxnSpLocks noChangeShapeType="1"/>
          </p:cNvCxnSpPr>
          <p:nvPr/>
        </p:nvCxnSpPr>
        <p:spPr bwMode="auto">
          <a:xfrm>
            <a:off x="1468262" y="5106787"/>
            <a:ext cx="4613301"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79" name="Straight Connector 24">
            <a:extLst>
              <a:ext uri="{FF2B5EF4-FFF2-40B4-BE49-F238E27FC236}">
                <a16:creationId xmlns:a16="http://schemas.microsoft.com/office/drawing/2014/main" id="{96CC3B59-8F14-4E20-8461-B7C8695950D9}"/>
              </a:ext>
            </a:extLst>
          </p:cNvPr>
          <p:cNvCxnSpPr>
            <a:cxnSpLocks noChangeShapeType="1"/>
          </p:cNvCxnSpPr>
          <p:nvPr/>
        </p:nvCxnSpPr>
        <p:spPr bwMode="auto">
          <a:xfrm>
            <a:off x="1423257" y="1800634"/>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80" name="Straight Connector 27">
            <a:extLst>
              <a:ext uri="{FF2B5EF4-FFF2-40B4-BE49-F238E27FC236}">
                <a16:creationId xmlns:a16="http://schemas.microsoft.com/office/drawing/2014/main" id="{D8745BF2-16E6-4211-ADB5-6FB55F286C33}"/>
              </a:ext>
            </a:extLst>
          </p:cNvPr>
          <p:cNvCxnSpPr>
            <a:cxnSpLocks noChangeShapeType="1"/>
          </p:cNvCxnSpPr>
          <p:nvPr/>
        </p:nvCxnSpPr>
        <p:spPr bwMode="auto">
          <a:xfrm>
            <a:off x="1423257" y="2451024"/>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81" name="Straight Connector 29">
            <a:extLst>
              <a:ext uri="{FF2B5EF4-FFF2-40B4-BE49-F238E27FC236}">
                <a16:creationId xmlns:a16="http://schemas.microsoft.com/office/drawing/2014/main" id="{DEB642A2-1266-46D3-BC03-CEC7376B02A8}"/>
              </a:ext>
            </a:extLst>
          </p:cNvPr>
          <p:cNvCxnSpPr>
            <a:cxnSpLocks noChangeShapeType="1"/>
          </p:cNvCxnSpPr>
          <p:nvPr/>
        </p:nvCxnSpPr>
        <p:spPr bwMode="auto">
          <a:xfrm>
            <a:off x="1423257" y="3113030"/>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82" name="Straight Connector 31">
            <a:extLst>
              <a:ext uri="{FF2B5EF4-FFF2-40B4-BE49-F238E27FC236}">
                <a16:creationId xmlns:a16="http://schemas.microsoft.com/office/drawing/2014/main" id="{3C8FAE8D-8163-49E0-8B49-DFB045DD8913}"/>
              </a:ext>
            </a:extLst>
          </p:cNvPr>
          <p:cNvCxnSpPr>
            <a:cxnSpLocks noChangeShapeType="1"/>
          </p:cNvCxnSpPr>
          <p:nvPr/>
        </p:nvCxnSpPr>
        <p:spPr bwMode="auto">
          <a:xfrm>
            <a:off x="1423257" y="3782777"/>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83" name="Straight Connector 33">
            <a:extLst>
              <a:ext uri="{FF2B5EF4-FFF2-40B4-BE49-F238E27FC236}">
                <a16:creationId xmlns:a16="http://schemas.microsoft.com/office/drawing/2014/main" id="{A7600281-50FF-4FE6-AF2C-8FAB4CE06378}"/>
              </a:ext>
            </a:extLst>
          </p:cNvPr>
          <p:cNvCxnSpPr>
            <a:cxnSpLocks noChangeShapeType="1"/>
          </p:cNvCxnSpPr>
          <p:nvPr/>
        </p:nvCxnSpPr>
        <p:spPr bwMode="auto">
          <a:xfrm>
            <a:off x="1423257" y="4438976"/>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grpSp>
        <p:nvGrpSpPr>
          <p:cNvPr id="11" name="Group 10">
            <a:extLst>
              <a:ext uri="{FF2B5EF4-FFF2-40B4-BE49-F238E27FC236}">
                <a16:creationId xmlns:a16="http://schemas.microsoft.com/office/drawing/2014/main" id="{24FD7570-698D-4566-9792-CD54B75F6E05}"/>
              </a:ext>
            </a:extLst>
          </p:cNvPr>
          <p:cNvGrpSpPr/>
          <p:nvPr/>
        </p:nvGrpSpPr>
        <p:grpSpPr>
          <a:xfrm>
            <a:off x="1423257" y="5097893"/>
            <a:ext cx="4648853" cy="79364"/>
            <a:chOff x="1191395" y="5133685"/>
            <a:chExt cx="4648853" cy="79364"/>
          </a:xfrm>
        </p:grpSpPr>
        <p:cxnSp>
          <p:nvCxnSpPr>
            <p:cNvPr id="84" name="Straight Connector 35">
              <a:extLst>
                <a:ext uri="{FF2B5EF4-FFF2-40B4-BE49-F238E27FC236}">
                  <a16:creationId xmlns:a16="http://schemas.microsoft.com/office/drawing/2014/main" id="{8C4BFF19-9FAB-422E-8F88-97109780CBE8}"/>
                </a:ext>
              </a:extLst>
            </p:cNvPr>
            <p:cNvCxnSpPr>
              <a:cxnSpLocks noChangeShapeType="1"/>
            </p:cNvCxnSpPr>
            <p:nvPr/>
          </p:nvCxnSpPr>
          <p:spPr bwMode="auto">
            <a:xfrm>
              <a:off x="1191395" y="5150263"/>
              <a:ext cx="48548"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85" name="Straight Connector 36">
              <a:extLst>
                <a:ext uri="{FF2B5EF4-FFF2-40B4-BE49-F238E27FC236}">
                  <a16:creationId xmlns:a16="http://schemas.microsoft.com/office/drawing/2014/main" id="{AE3BA3B8-AE52-4F35-9DFA-9DB3E67B3857}"/>
                </a:ext>
              </a:extLst>
            </p:cNvPr>
            <p:cNvCxnSpPr>
              <a:cxnSpLocks noChangeShapeType="1"/>
            </p:cNvCxnSpPr>
            <p:nvPr/>
          </p:nvCxnSpPr>
          <p:spPr bwMode="auto">
            <a:xfrm rot="5400000">
              <a:off x="1208559"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86" name="Straight Connector 37">
              <a:extLst>
                <a:ext uri="{FF2B5EF4-FFF2-40B4-BE49-F238E27FC236}">
                  <a16:creationId xmlns:a16="http://schemas.microsoft.com/office/drawing/2014/main" id="{EC97113C-6645-4020-8C78-9B32F942386B}"/>
                </a:ext>
              </a:extLst>
            </p:cNvPr>
            <p:cNvCxnSpPr>
              <a:cxnSpLocks noChangeShapeType="1"/>
            </p:cNvCxnSpPr>
            <p:nvPr/>
          </p:nvCxnSpPr>
          <p:spPr bwMode="auto">
            <a:xfrm rot="5400000">
              <a:off x="1592211"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87" name="Straight Connector 38">
              <a:extLst>
                <a:ext uri="{FF2B5EF4-FFF2-40B4-BE49-F238E27FC236}">
                  <a16:creationId xmlns:a16="http://schemas.microsoft.com/office/drawing/2014/main" id="{7D2B5549-D49A-4FB6-8014-24609655C752}"/>
                </a:ext>
              </a:extLst>
            </p:cNvPr>
            <p:cNvCxnSpPr>
              <a:cxnSpLocks noChangeShapeType="1"/>
            </p:cNvCxnSpPr>
            <p:nvPr/>
          </p:nvCxnSpPr>
          <p:spPr bwMode="auto">
            <a:xfrm rot="5400000">
              <a:off x="1974680"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88" name="Straight Connector 39">
              <a:extLst>
                <a:ext uri="{FF2B5EF4-FFF2-40B4-BE49-F238E27FC236}">
                  <a16:creationId xmlns:a16="http://schemas.microsoft.com/office/drawing/2014/main" id="{DA1CFCE3-1C05-4689-AF01-99246E994F5F}"/>
                </a:ext>
              </a:extLst>
            </p:cNvPr>
            <p:cNvCxnSpPr>
              <a:cxnSpLocks noChangeShapeType="1"/>
            </p:cNvCxnSpPr>
            <p:nvPr/>
          </p:nvCxnSpPr>
          <p:spPr bwMode="auto">
            <a:xfrm rot="5400000">
              <a:off x="2353596"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89" name="Straight Connector 40">
              <a:extLst>
                <a:ext uri="{FF2B5EF4-FFF2-40B4-BE49-F238E27FC236}">
                  <a16:creationId xmlns:a16="http://schemas.microsoft.com/office/drawing/2014/main" id="{8A97A521-E67A-470F-BC79-3F75E66F0E7C}"/>
                </a:ext>
              </a:extLst>
            </p:cNvPr>
            <p:cNvCxnSpPr>
              <a:cxnSpLocks noChangeShapeType="1"/>
            </p:cNvCxnSpPr>
            <p:nvPr/>
          </p:nvCxnSpPr>
          <p:spPr bwMode="auto">
            <a:xfrm rot="5400000">
              <a:off x="2737248"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90" name="Straight Connector 41">
              <a:extLst>
                <a:ext uri="{FF2B5EF4-FFF2-40B4-BE49-F238E27FC236}">
                  <a16:creationId xmlns:a16="http://schemas.microsoft.com/office/drawing/2014/main" id="{61E42D6D-E76A-48C0-9F5E-F5CA6982F17B}"/>
                </a:ext>
              </a:extLst>
            </p:cNvPr>
            <p:cNvCxnSpPr>
              <a:cxnSpLocks noChangeShapeType="1"/>
            </p:cNvCxnSpPr>
            <p:nvPr/>
          </p:nvCxnSpPr>
          <p:spPr bwMode="auto">
            <a:xfrm rot="5400000">
              <a:off x="3119716"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91" name="Straight Connector 42">
              <a:extLst>
                <a:ext uri="{FF2B5EF4-FFF2-40B4-BE49-F238E27FC236}">
                  <a16:creationId xmlns:a16="http://schemas.microsoft.com/office/drawing/2014/main" id="{AE943566-C2C4-4685-B03B-035158EF1087}"/>
                </a:ext>
              </a:extLst>
            </p:cNvPr>
            <p:cNvCxnSpPr>
              <a:cxnSpLocks noChangeShapeType="1"/>
            </p:cNvCxnSpPr>
            <p:nvPr/>
          </p:nvCxnSpPr>
          <p:spPr bwMode="auto">
            <a:xfrm rot="5400000">
              <a:off x="3496263"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92" name="Straight Connector 43">
              <a:extLst>
                <a:ext uri="{FF2B5EF4-FFF2-40B4-BE49-F238E27FC236}">
                  <a16:creationId xmlns:a16="http://schemas.microsoft.com/office/drawing/2014/main" id="{5461F89B-2DB6-495C-A69C-3F3E95CB8C5A}"/>
                </a:ext>
              </a:extLst>
            </p:cNvPr>
            <p:cNvCxnSpPr>
              <a:cxnSpLocks noChangeShapeType="1"/>
            </p:cNvCxnSpPr>
            <p:nvPr/>
          </p:nvCxnSpPr>
          <p:spPr bwMode="auto">
            <a:xfrm rot="5400000">
              <a:off x="3882284"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93" name="Straight Connector 44">
              <a:extLst>
                <a:ext uri="{FF2B5EF4-FFF2-40B4-BE49-F238E27FC236}">
                  <a16:creationId xmlns:a16="http://schemas.microsoft.com/office/drawing/2014/main" id="{0A49DE8E-514B-403C-8EB8-2CBE21201043}"/>
                </a:ext>
              </a:extLst>
            </p:cNvPr>
            <p:cNvCxnSpPr>
              <a:cxnSpLocks noChangeShapeType="1"/>
            </p:cNvCxnSpPr>
            <p:nvPr/>
          </p:nvCxnSpPr>
          <p:spPr bwMode="auto">
            <a:xfrm rot="5400000">
              <a:off x="4261200"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94" name="Straight Connector 45">
              <a:extLst>
                <a:ext uri="{FF2B5EF4-FFF2-40B4-BE49-F238E27FC236}">
                  <a16:creationId xmlns:a16="http://schemas.microsoft.com/office/drawing/2014/main" id="{45482FFF-7001-40B3-875C-DD1861F81FFD}"/>
                </a:ext>
              </a:extLst>
            </p:cNvPr>
            <p:cNvCxnSpPr>
              <a:cxnSpLocks noChangeShapeType="1"/>
            </p:cNvCxnSpPr>
            <p:nvPr/>
          </p:nvCxnSpPr>
          <p:spPr bwMode="auto">
            <a:xfrm rot="5400000">
              <a:off x="4643669"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95" name="Straight Connector 46">
              <a:extLst>
                <a:ext uri="{FF2B5EF4-FFF2-40B4-BE49-F238E27FC236}">
                  <a16:creationId xmlns:a16="http://schemas.microsoft.com/office/drawing/2014/main" id="{9C1F84E4-6AE1-42A3-9F56-6DC55AF2B66E}"/>
                </a:ext>
              </a:extLst>
            </p:cNvPr>
            <p:cNvCxnSpPr>
              <a:cxnSpLocks noChangeShapeType="1"/>
            </p:cNvCxnSpPr>
            <p:nvPr/>
          </p:nvCxnSpPr>
          <p:spPr bwMode="auto">
            <a:xfrm rot="5400000">
              <a:off x="5026136"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96" name="Straight Connector 47">
              <a:extLst>
                <a:ext uri="{FF2B5EF4-FFF2-40B4-BE49-F238E27FC236}">
                  <a16:creationId xmlns:a16="http://schemas.microsoft.com/office/drawing/2014/main" id="{A3AF61AB-57E1-4CB5-8EA3-C3644FB232EB}"/>
                </a:ext>
              </a:extLst>
            </p:cNvPr>
            <p:cNvCxnSpPr>
              <a:cxnSpLocks noChangeShapeType="1"/>
            </p:cNvCxnSpPr>
            <p:nvPr/>
          </p:nvCxnSpPr>
          <p:spPr bwMode="auto">
            <a:xfrm rot="5400000">
              <a:off x="5406236"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cxnSp>
          <p:nvCxnSpPr>
            <p:cNvPr id="97" name="Straight Connector 48">
              <a:extLst>
                <a:ext uri="{FF2B5EF4-FFF2-40B4-BE49-F238E27FC236}">
                  <a16:creationId xmlns:a16="http://schemas.microsoft.com/office/drawing/2014/main" id="{D83B9FC7-070A-4F0A-A632-6B948E3FE950}"/>
                </a:ext>
              </a:extLst>
            </p:cNvPr>
            <p:cNvCxnSpPr>
              <a:cxnSpLocks noChangeShapeType="1"/>
            </p:cNvCxnSpPr>
            <p:nvPr/>
          </p:nvCxnSpPr>
          <p:spPr bwMode="auto">
            <a:xfrm rot="5400000">
              <a:off x="5800566" y="5173367"/>
              <a:ext cx="79364"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cxnSp>
      </p:grpSp>
      <p:sp>
        <p:nvSpPr>
          <p:cNvPr id="110" name="Text Box 36">
            <a:extLst>
              <a:ext uri="{FF2B5EF4-FFF2-40B4-BE49-F238E27FC236}">
                <a16:creationId xmlns:a16="http://schemas.microsoft.com/office/drawing/2014/main" id="{FEB39602-A7C0-46C8-B38B-A31FD5DCCB1B}"/>
              </a:ext>
            </a:extLst>
          </p:cNvPr>
          <p:cNvSpPr txBox="1">
            <a:spLocks noChangeArrowheads="1"/>
          </p:cNvSpPr>
          <p:nvPr/>
        </p:nvSpPr>
        <p:spPr bwMode="auto">
          <a:xfrm>
            <a:off x="903884" y="1648111"/>
            <a:ext cx="5514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100</a:t>
            </a:r>
          </a:p>
        </p:txBody>
      </p:sp>
      <p:sp>
        <p:nvSpPr>
          <p:cNvPr id="111" name="Text Box 36">
            <a:extLst>
              <a:ext uri="{FF2B5EF4-FFF2-40B4-BE49-F238E27FC236}">
                <a16:creationId xmlns:a16="http://schemas.microsoft.com/office/drawing/2014/main" id="{204B6CE7-25D2-46E5-A9C9-6F6553AE4FC5}"/>
              </a:ext>
            </a:extLst>
          </p:cNvPr>
          <p:cNvSpPr txBox="1">
            <a:spLocks noChangeArrowheads="1"/>
          </p:cNvSpPr>
          <p:nvPr/>
        </p:nvSpPr>
        <p:spPr bwMode="auto">
          <a:xfrm>
            <a:off x="971209" y="2273541"/>
            <a:ext cx="4841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80</a:t>
            </a:r>
          </a:p>
        </p:txBody>
      </p:sp>
      <p:sp>
        <p:nvSpPr>
          <p:cNvPr id="112" name="Text Box 36">
            <a:extLst>
              <a:ext uri="{FF2B5EF4-FFF2-40B4-BE49-F238E27FC236}">
                <a16:creationId xmlns:a16="http://schemas.microsoft.com/office/drawing/2014/main" id="{8504B805-F363-4119-83AF-D7BD44C9BC6F}"/>
              </a:ext>
            </a:extLst>
          </p:cNvPr>
          <p:cNvSpPr txBox="1">
            <a:spLocks noChangeArrowheads="1"/>
          </p:cNvSpPr>
          <p:nvPr/>
        </p:nvSpPr>
        <p:spPr bwMode="auto">
          <a:xfrm>
            <a:off x="971209" y="2938619"/>
            <a:ext cx="4841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60</a:t>
            </a:r>
          </a:p>
        </p:txBody>
      </p:sp>
      <p:sp>
        <p:nvSpPr>
          <p:cNvPr id="113" name="Text Box 36">
            <a:extLst>
              <a:ext uri="{FF2B5EF4-FFF2-40B4-BE49-F238E27FC236}">
                <a16:creationId xmlns:a16="http://schemas.microsoft.com/office/drawing/2014/main" id="{18B03C2D-C3CD-453A-9A9B-D670CFAD9921}"/>
              </a:ext>
            </a:extLst>
          </p:cNvPr>
          <p:cNvSpPr txBox="1">
            <a:spLocks noChangeArrowheads="1"/>
          </p:cNvSpPr>
          <p:nvPr/>
        </p:nvSpPr>
        <p:spPr bwMode="auto">
          <a:xfrm>
            <a:off x="971209" y="3603696"/>
            <a:ext cx="4841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40</a:t>
            </a:r>
          </a:p>
        </p:txBody>
      </p:sp>
      <p:sp>
        <p:nvSpPr>
          <p:cNvPr id="98" name="TextBox 97">
            <a:extLst>
              <a:ext uri="{FF2B5EF4-FFF2-40B4-BE49-F238E27FC236}">
                <a16:creationId xmlns:a16="http://schemas.microsoft.com/office/drawing/2014/main" id="{BF2304C9-47CB-49F4-8C4D-859ECC18CDF5}"/>
              </a:ext>
            </a:extLst>
          </p:cNvPr>
          <p:cNvSpPr txBox="1"/>
          <p:nvPr/>
        </p:nvSpPr>
        <p:spPr bwMode="auto">
          <a:xfrm>
            <a:off x="1210246"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603</a:t>
            </a:r>
          </a:p>
        </p:txBody>
      </p:sp>
      <p:sp>
        <p:nvSpPr>
          <p:cNvPr id="99" name="TextBox 98">
            <a:extLst>
              <a:ext uri="{FF2B5EF4-FFF2-40B4-BE49-F238E27FC236}">
                <a16:creationId xmlns:a16="http://schemas.microsoft.com/office/drawing/2014/main" id="{A86DA2AB-E382-4818-AA60-E7AED35FE7BD}"/>
              </a:ext>
            </a:extLst>
          </p:cNvPr>
          <p:cNvSpPr txBox="1"/>
          <p:nvPr/>
        </p:nvSpPr>
        <p:spPr bwMode="auto">
          <a:xfrm>
            <a:off x="1613022"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499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419</a:t>
            </a:r>
          </a:p>
        </p:txBody>
      </p:sp>
      <p:sp>
        <p:nvSpPr>
          <p:cNvPr id="100" name="TextBox 99">
            <a:extLst>
              <a:ext uri="{FF2B5EF4-FFF2-40B4-BE49-F238E27FC236}">
                <a16:creationId xmlns:a16="http://schemas.microsoft.com/office/drawing/2014/main" id="{B8DCF000-27EC-4501-B97C-C61F416CE84C}"/>
              </a:ext>
            </a:extLst>
          </p:cNvPr>
          <p:cNvSpPr txBox="1"/>
          <p:nvPr/>
        </p:nvSpPr>
        <p:spPr bwMode="auto">
          <a:xfrm>
            <a:off x="1998737"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275</a:t>
            </a:r>
          </a:p>
        </p:txBody>
      </p:sp>
      <p:sp>
        <p:nvSpPr>
          <p:cNvPr id="101" name="TextBox 100">
            <a:extLst>
              <a:ext uri="{FF2B5EF4-FFF2-40B4-BE49-F238E27FC236}">
                <a16:creationId xmlns:a16="http://schemas.microsoft.com/office/drawing/2014/main" id="{A607B12C-30EF-447A-B6D7-1E88E892482E}"/>
              </a:ext>
            </a:extLst>
          </p:cNvPr>
          <p:cNvSpPr txBox="1"/>
          <p:nvPr/>
        </p:nvSpPr>
        <p:spPr bwMode="auto">
          <a:xfrm>
            <a:off x="2393540"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179</a:t>
            </a:r>
          </a:p>
        </p:txBody>
      </p:sp>
      <p:sp>
        <p:nvSpPr>
          <p:cNvPr id="102" name="TextBox 101">
            <a:extLst>
              <a:ext uri="{FF2B5EF4-FFF2-40B4-BE49-F238E27FC236}">
                <a16:creationId xmlns:a16="http://schemas.microsoft.com/office/drawing/2014/main" id="{8CEA33D6-FAFD-4C5D-8623-7A4FFB4E37DE}"/>
              </a:ext>
            </a:extLst>
          </p:cNvPr>
          <p:cNvSpPr txBox="1"/>
          <p:nvPr/>
        </p:nvSpPr>
        <p:spPr bwMode="auto">
          <a:xfrm>
            <a:off x="2774536"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293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125</a:t>
            </a:r>
          </a:p>
        </p:txBody>
      </p:sp>
      <p:sp>
        <p:nvSpPr>
          <p:cNvPr id="103" name="TextBox 102">
            <a:extLst>
              <a:ext uri="{FF2B5EF4-FFF2-40B4-BE49-F238E27FC236}">
                <a16:creationId xmlns:a16="http://schemas.microsoft.com/office/drawing/2014/main" id="{4BEB7164-FCEE-48A5-ADDB-AB7C5699A1A2}"/>
              </a:ext>
            </a:extLst>
          </p:cNvPr>
          <p:cNvSpPr txBox="1"/>
          <p:nvPr/>
        </p:nvSpPr>
        <p:spPr bwMode="auto">
          <a:xfrm>
            <a:off x="3182815"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90</a:t>
            </a:r>
          </a:p>
        </p:txBody>
      </p:sp>
      <p:sp>
        <p:nvSpPr>
          <p:cNvPr id="104" name="TextBox 103">
            <a:extLst>
              <a:ext uri="{FF2B5EF4-FFF2-40B4-BE49-F238E27FC236}">
                <a16:creationId xmlns:a16="http://schemas.microsoft.com/office/drawing/2014/main" id="{6E036C0C-BFCE-4EF1-9B43-5003BF436B77}"/>
              </a:ext>
            </a:extLst>
          </p:cNvPr>
          <p:cNvSpPr txBox="1"/>
          <p:nvPr/>
        </p:nvSpPr>
        <p:spPr bwMode="auto">
          <a:xfrm>
            <a:off x="3550689"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71</a:t>
            </a:r>
          </a:p>
        </p:txBody>
      </p:sp>
      <p:sp>
        <p:nvSpPr>
          <p:cNvPr id="105" name="TextBox 104">
            <a:extLst>
              <a:ext uri="{FF2B5EF4-FFF2-40B4-BE49-F238E27FC236}">
                <a16:creationId xmlns:a16="http://schemas.microsoft.com/office/drawing/2014/main" id="{1581A0E2-3D67-4C5F-8D09-1DC404124700}"/>
              </a:ext>
            </a:extLst>
          </p:cNvPr>
          <p:cNvSpPr txBox="1"/>
          <p:nvPr/>
        </p:nvSpPr>
        <p:spPr bwMode="auto">
          <a:xfrm>
            <a:off x="3925858"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52</a:t>
            </a:r>
          </a:p>
        </p:txBody>
      </p:sp>
      <p:sp>
        <p:nvSpPr>
          <p:cNvPr id="108" name="TextBox 107">
            <a:extLst>
              <a:ext uri="{FF2B5EF4-FFF2-40B4-BE49-F238E27FC236}">
                <a16:creationId xmlns:a16="http://schemas.microsoft.com/office/drawing/2014/main" id="{5FA1EF16-3940-4E12-9523-B767695264B6}"/>
              </a:ext>
            </a:extLst>
          </p:cNvPr>
          <p:cNvSpPr txBox="1"/>
          <p:nvPr/>
        </p:nvSpPr>
        <p:spPr bwMode="auto">
          <a:xfrm>
            <a:off x="4307527"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109" name="TextBox 108">
            <a:extLst>
              <a:ext uri="{FF2B5EF4-FFF2-40B4-BE49-F238E27FC236}">
                <a16:creationId xmlns:a16="http://schemas.microsoft.com/office/drawing/2014/main" id="{C4BBEE59-29A6-4E8B-AEA5-7EF84C7CB0E5}"/>
              </a:ext>
            </a:extLst>
          </p:cNvPr>
          <p:cNvSpPr txBox="1"/>
          <p:nvPr/>
        </p:nvSpPr>
        <p:spPr bwMode="auto">
          <a:xfrm>
            <a:off x="4680843"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116" name="TextBox 115">
            <a:extLst>
              <a:ext uri="{FF2B5EF4-FFF2-40B4-BE49-F238E27FC236}">
                <a16:creationId xmlns:a16="http://schemas.microsoft.com/office/drawing/2014/main" id="{FB739434-5F06-49CE-ABAA-1EBED7BFE5D1}"/>
              </a:ext>
            </a:extLst>
          </p:cNvPr>
          <p:cNvSpPr txBox="1"/>
          <p:nvPr/>
        </p:nvSpPr>
        <p:spPr bwMode="auto">
          <a:xfrm>
            <a:off x="5068721"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8" name="Freeform: Shape 37">
            <a:extLst>
              <a:ext uri="{FF2B5EF4-FFF2-40B4-BE49-F238E27FC236}">
                <a16:creationId xmlns:a16="http://schemas.microsoft.com/office/drawing/2014/main" id="{8C3D3C9E-EA0D-4CE4-A2F4-8142D4BEC3CA}"/>
              </a:ext>
            </a:extLst>
          </p:cNvPr>
          <p:cNvSpPr/>
          <p:nvPr/>
        </p:nvSpPr>
        <p:spPr bwMode="auto">
          <a:xfrm>
            <a:off x="1470967" y="1785610"/>
            <a:ext cx="4030825" cy="2332653"/>
          </a:xfrm>
          <a:custGeom>
            <a:avLst/>
            <a:gdLst>
              <a:gd name="connsiteX0" fmla="*/ 0 w 4030825"/>
              <a:gd name="connsiteY0" fmla="*/ 0 h 2332653"/>
              <a:gd name="connsiteX1" fmla="*/ 82110 w 4030825"/>
              <a:gd name="connsiteY1" fmla="*/ 0 h 2332653"/>
              <a:gd name="connsiteX2" fmla="*/ 82110 w 4030825"/>
              <a:gd name="connsiteY2" fmla="*/ 55984 h 2332653"/>
              <a:gd name="connsiteX3" fmla="*/ 123164 w 4030825"/>
              <a:gd name="connsiteY3" fmla="*/ 55984 h 2332653"/>
              <a:gd name="connsiteX4" fmla="*/ 123164 w 4030825"/>
              <a:gd name="connsiteY4" fmla="*/ 100771 h 2332653"/>
              <a:gd name="connsiteX5" fmla="*/ 156755 w 4030825"/>
              <a:gd name="connsiteY5" fmla="*/ 100771 h 2332653"/>
              <a:gd name="connsiteX6" fmla="*/ 156755 w 4030825"/>
              <a:gd name="connsiteY6" fmla="*/ 145558 h 2332653"/>
              <a:gd name="connsiteX7" fmla="*/ 156755 w 4030825"/>
              <a:gd name="connsiteY7" fmla="*/ 145558 h 2332653"/>
              <a:gd name="connsiteX8" fmla="*/ 186613 w 4030825"/>
              <a:gd name="connsiteY8" fmla="*/ 175416 h 2332653"/>
              <a:gd name="connsiteX9" fmla="*/ 238864 w 4030825"/>
              <a:gd name="connsiteY9" fmla="*/ 175416 h 2332653"/>
              <a:gd name="connsiteX10" fmla="*/ 238864 w 4030825"/>
              <a:gd name="connsiteY10" fmla="*/ 235131 h 2332653"/>
              <a:gd name="connsiteX11" fmla="*/ 272454 w 4030825"/>
              <a:gd name="connsiteY11" fmla="*/ 235131 h 2332653"/>
              <a:gd name="connsiteX12" fmla="*/ 272454 w 4030825"/>
              <a:gd name="connsiteY12" fmla="*/ 276186 h 2332653"/>
              <a:gd name="connsiteX13" fmla="*/ 328438 w 4030825"/>
              <a:gd name="connsiteY13" fmla="*/ 276186 h 2332653"/>
              <a:gd name="connsiteX14" fmla="*/ 328438 w 4030825"/>
              <a:gd name="connsiteY14" fmla="*/ 328438 h 2332653"/>
              <a:gd name="connsiteX15" fmla="*/ 373225 w 4030825"/>
              <a:gd name="connsiteY15" fmla="*/ 328438 h 2332653"/>
              <a:gd name="connsiteX16" fmla="*/ 373225 w 4030825"/>
              <a:gd name="connsiteY16" fmla="*/ 350831 h 2332653"/>
              <a:gd name="connsiteX17" fmla="*/ 410547 w 4030825"/>
              <a:gd name="connsiteY17" fmla="*/ 350831 h 2332653"/>
              <a:gd name="connsiteX18" fmla="*/ 410547 w 4030825"/>
              <a:gd name="connsiteY18" fmla="*/ 418011 h 2332653"/>
              <a:gd name="connsiteX19" fmla="*/ 455334 w 4030825"/>
              <a:gd name="connsiteY19" fmla="*/ 418011 h 2332653"/>
              <a:gd name="connsiteX20" fmla="*/ 455334 w 4030825"/>
              <a:gd name="connsiteY20" fmla="*/ 462798 h 2332653"/>
              <a:gd name="connsiteX21" fmla="*/ 500121 w 4030825"/>
              <a:gd name="connsiteY21" fmla="*/ 462798 h 2332653"/>
              <a:gd name="connsiteX22" fmla="*/ 500121 w 4030825"/>
              <a:gd name="connsiteY22" fmla="*/ 511318 h 2332653"/>
              <a:gd name="connsiteX23" fmla="*/ 559837 w 4030825"/>
              <a:gd name="connsiteY23" fmla="*/ 511318 h 2332653"/>
              <a:gd name="connsiteX24" fmla="*/ 559837 w 4030825"/>
              <a:gd name="connsiteY24" fmla="*/ 556105 h 2332653"/>
              <a:gd name="connsiteX25" fmla="*/ 627017 w 4030825"/>
              <a:gd name="connsiteY25" fmla="*/ 556105 h 2332653"/>
              <a:gd name="connsiteX26" fmla="*/ 627017 w 4030825"/>
              <a:gd name="connsiteY26" fmla="*/ 582230 h 2332653"/>
              <a:gd name="connsiteX27" fmla="*/ 668072 w 4030825"/>
              <a:gd name="connsiteY27" fmla="*/ 582230 h 2332653"/>
              <a:gd name="connsiteX28" fmla="*/ 668072 w 4030825"/>
              <a:gd name="connsiteY28" fmla="*/ 623285 h 2332653"/>
              <a:gd name="connsiteX29" fmla="*/ 705395 w 4030825"/>
              <a:gd name="connsiteY29" fmla="*/ 623285 h 2332653"/>
              <a:gd name="connsiteX30" fmla="*/ 705395 w 4030825"/>
              <a:gd name="connsiteY30" fmla="*/ 668072 h 2332653"/>
              <a:gd name="connsiteX31" fmla="*/ 753914 w 4030825"/>
              <a:gd name="connsiteY31" fmla="*/ 668072 h 2332653"/>
              <a:gd name="connsiteX32" fmla="*/ 753914 w 4030825"/>
              <a:gd name="connsiteY32" fmla="*/ 735252 h 2332653"/>
              <a:gd name="connsiteX33" fmla="*/ 809897 w 4030825"/>
              <a:gd name="connsiteY33" fmla="*/ 735252 h 2332653"/>
              <a:gd name="connsiteX34" fmla="*/ 809897 w 4030825"/>
              <a:gd name="connsiteY34" fmla="*/ 776307 h 2332653"/>
              <a:gd name="connsiteX35" fmla="*/ 850952 w 4030825"/>
              <a:gd name="connsiteY35" fmla="*/ 776307 h 2332653"/>
              <a:gd name="connsiteX36" fmla="*/ 850952 w 4030825"/>
              <a:gd name="connsiteY36" fmla="*/ 806165 h 2332653"/>
              <a:gd name="connsiteX37" fmla="*/ 903204 w 4030825"/>
              <a:gd name="connsiteY37" fmla="*/ 806165 h 2332653"/>
              <a:gd name="connsiteX38" fmla="*/ 903204 w 4030825"/>
              <a:gd name="connsiteY38" fmla="*/ 836023 h 2332653"/>
              <a:gd name="connsiteX39" fmla="*/ 947991 w 4030825"/>
              <a:gd name="connsiteY39" fmla="*/ 836023 h 2332653"/>
              <a:gd name="connsiteX40" fmla="*/ 947991 w 4030825"/>
              <a:gd name="connsiteY40" fmla="*/ 884542 h 2332653"/>
              <a:gd name="connsiteX41" fmla="*/ 1003974 w 4030825"/>
              <a:gd name="connsiteY41" fmla="*/ 884542 h 2332653"/>
              <a:gd name="connsiteX42" fmla="*/ 1003974 w 4030825"/>
              <a:gd name="connsiteY42" fmla="*/ 884542 h 2332653"/>
              <a:gd name="connsiteX43" fmla="*/ 1033832 w 4030825"/>
              <a:gd name="connsiteY43" fmla="*/ 914400 h 2332653"/>
              <a:gd name="connsiteX44" fmla="*/ 1033832 w 4030825"/>
              <a:gd name="connsiteY44" fmla="*/ 962919 h 2332653"/>
              <a:gd name="connsiteX45" fmla="*/ 1104745 w 4030825"/>
              <a:gd name="connsiteY45" fmla="*/ 962919 h 2332653"/>
              <a:gd name="connsiteX46" fmla="*/ 1104745 w 4030825"/>
              <a:gd name="connsiteY46" fmla="*/ 1030100 h 2332653"/>
              <a:gd name="connsiteX47" fmla="*/ 1179390 w 4030825"/>
              <a:gd name="connsiteY47" fmla="*/ 1030100 h 2332653"/>
              <a:gd name="connsiteX48" fmla="*/ 1179390 w 4030825"/>
              <a:gd name="connsiteY48" fmla="*/ 1071154 h 2332653"/>
              <a:gd name="connsiteX49" fmla="*/ 1227909 w 4030825"/>
              <a:gd name="connsiteY49" fmla="*/ 1071154 h 2332653"/>
              <a:gd name="connsiteX50" fmla="*/ 1227909 w 4030825"/>
              <a:gd name="connsiteY50" fmla="*/ 1123406 h 2332653"/>
              <a:gd name="connsiteX51" fmla="*/ 1280160 w 4030825"/>
              <a:gd name="connsiteY51" fmla="*/ 1123406 h 2332653"/>
              <a:gd name="connsiteX52" fmla="*/ 1280160 w 4030825"/>
              <a:gd name="connsiteY52" fmla="*/ 1171925 h 2332653"/>
              <a:gd name="connsiteX53" fmla="*/ 1321215 w 4030825"/>
              <a:gd name="connsiteY53" fmla="*/ 1171925 h 2332653"/>
              <a:gd name="connsiteX54" fmla="*/ 1321215 w 4030825"/>
              <a:gd name="connsiteY54" fmla="*/ 1209247 h 2332653"/>
              <a:gd name="connsiteX55" fmla="*/ 1380931 w 4030825"/>
              <a:gd name="connsiteY55" fmla="*/ 1209247 h 2332653"/>
              <a:gd name="connsiteX56" fmla="*/ 1380931 w 4030825"/>
              <a:gd name="connsiteY56" fmla="*/ 1272696 h 2332653"/>
              <a:gd name="connsiteX57" fmla="*/ 1474237 w 4030825"/>
              <a:gd name="connsiteY57" fmla="*/ 1272696 h 2332653"/>
              <a:gd name="connsiteX58" fmla="*/ 1474237 w 4030825"/>
              <a:gd name="connsiteY58" fmla="*/ 1317482 h 2332653"/>
              <a:gd name="connsiteX59" fmla="*/ 1519024 w 4030825"/>
              <a:gd name="connsiteY59" fmla="*/ 1317482 h 2332653"/>
              <a:gd name="connsiteX60" fmla="*/ 1519024 w 4030825"/>
              <a:gd name="connsiteY60" fmla="*/ 1388395 h 2332653"/>
              <a:gd name="connsiteX61" fmla="*/ 1586204 w 4030825"/>
              <a:gd name="connsiteY61" fmla="*/ 1388395 h 2332653"/>
              <a:gd name="connsiteX62" fmla="*/ 1586204 w 4030825"/>
              <a:gd name="connsiteY62" fmla="*/ 1433182 h 2332653"/>
              <a:gd name="connsiteX63" fmla="*/ 1645920 w 4030825"/>
              <a:gd name="connsiteY63" fmla="*/ 1433182 h 2332653"/>
              <a:gd name="connsiteX64" fmla="*/ 1645920 w 4030825"/>
              <a:gd name="connsiteY64" fmla="*/ 1474237 h 2332653"/>
              <a:gd name="connsiteX65" fmla="*/ 1694439 w 4030825"/>
              <a:gd name="connsiteY65" fmla="*/ 1474237 h 2332653"/>
              <a:gd name="connsiteX66" fmla="*/ 1694439 w 4030825"/>
              <a:gd name="connsiteY66" fmla="*/ 1526488 h 2332653"/>
              <a:gd name="connsiteX67" fmla="*/ 1769084 w 4030825"/>
              <a:gd name="connsiteY67" fmla="*/ 1526488 h 2332653"/>
              <a:gd name="connsiteX68" fmla="*/ 1769084 w 4030825"/>
              <a:gd name="connsiteY68" fmla="*/ 1593669 h 2332653"/>
              <a:gd name="connsiteX69" fmla="*/ 1839997 w 4030825"/>
              <a:gd name="connsiteY69" fmla="*/ 1593669 h 2332653"/>
              <a:gd name="connsiteX70" fmla="*/ 1839997 w 4030825"/>
              <a:gd name="connsiteY70" fmla="*/ 1616062 h 2332653"/>
              <a:gd name="connsiteX71" fmla="*/ 1877319 w 4030825"/>
              <a:gd name="connsiteY71" fmla="*/ 1616062 h 2332653"/>
              <a:gd name="connsiteX72" fmla="*/ 1877319 w 4030825"/>
              <a:gd name="connsiteY72" fmla="*/ 1645920 h 2332653"/>
              <a:gd name="connsiteX73" fmla="*/ 1985555 w 4030825"/>
              <a:gd name="connsiteY73" fmla="*/ 1645920 h 2332653"/>
              <a:gd name="connsiteX74" fmla="*/ 1985555 w 4030825"/>
              <a:gd name="connsiteY74" fmla="*/ 1679510 h 2332653"/>
              <a:gd name="connsiteX75" fmla="*/ 2052735 w 4030825"/>
              <a:gd name="connsiteY75" fmla="*/ 1679510 h 2332653"/>
              <a:gd name="connsiteX76" fmla="*/ 2052735 w 4030825"/>
              <a:gd name="connsiteY76" fmla="*/ 1679510 h 2332653"/>
              <a:gd name="connsiteX77" fmla="*/ 2134844 w 4030825"/>
              <a:gd name="connsiteY77" fmla="*/ 1679510 h 2332653"/>
              <a:gd name="connsiteX78" fmla="*/ 2134844 w 4030825"/>
              <a:gd name="connsiteY78" fmla="*/ 1731762 h 2332653"/>
              <a:gd name="connsiteX79" fmla="*/ 2187096 w 4030825"/>
              <a:gd name="connsiteY79" fmla="*/ 1731762 h 2332653"/>
              <a:gd name="connsiteX80" fmla="*/ 2179631 w 4030825"/>
              <a:gd name="connsiteY80" fmla="*/ 1765352 h 2332653"/>
              <a:gd name="connsiteX81" fmla="*/ 2243079 w 4030825"/>
              <a:gd name="connsiteY81" fmla="*/ 1765352 h 2332653"/>
              <a:gd name="connsiteX82" fmla="*/ 2243079 w 4030825"/>
              <a:gd name="connsiteY82" fmla="*/ 1791478 h 2332653"/>
              <a:gd name="connsiteX83" fmla="*/ 2366244 w 4030825"/>
              <a:gd name="connsiteY83" fmla="*/ 1791478 h 2332653"/>
              <a:gd name="connsiteX84" fmla="*/ 2366244 w 4030825"/>
              <a:gd name="connsiteY84" fmla="*/ 1821336 h 2332653"/>
              <a:gd name="connsiteX85" fmla="*/ 2414763 w 4030825"/>
              <a:gd name="connsiteY85" fmla="*/ 1821336 h 2332653"/>
              <a:gd name="connsiteX86" fmla="*/ 2414763 w 4030825"/>
              <a:gd name="connsiteY86" fmla="*/ 1851194 h 2332653"/>
              <a:gd name="connsiteX87" fmla="*/ 2444621 w 4030825"/>
              <a:gd name="connsiteY87" fmla="*/ 1851194 h 2332653"/>
              <a:gd name="connsiteX88" fmla="*/ 2444621 w 4030825"/>
              <a:gd name="connsiteY88" fmla="*/ 1881051 h 2332653"/>
              <a:gd name="connsiteX89" fmla="*/ 2522998 w 4030825"/>
              <a:gd name="connsiteY89" fmla="*/ 1881051 h 2332653"/>
              <a:gd name="connsiteX90" fmla="*/ 2522998 w 4030825"/>
              <a:gd name="connsiteY90" fmla="*/ 1925838 h 2332653"/>
              <a:gd name="connsiteX91" fmla="*/ 2616304 w 4030825"/>
              <a:gd name="connsiteY91" fmla="*/ 1925838 h 2332653"/>
              <a:gd name="connsiteX92" fmla="*/ 2616304 w 4030825"/>
              <a:gd name="connsiteY92" fmla="*/ 1963161 h 2332653"/>
              <a:gd name="connsiteX93" fmla="*/ 2690949 w 4030825"/>
              <a:gd name="connsiteY93" fmla="*/ 1963161 h 2332653"/>
              <a:gd name="connsiteX94" fmla="*/ 2690949 w 4030825"/>
              <a:gd name="connsiteY94" fmla="*/ 1989287 h 2332653"/>
              <a:gd name="connsiteX95" fmla="*/ 2758129 w 4030825"/>
              <a:gd name="connsiteY95" fmla="*/ 1989287 h 2332653"/>
              <a:gd name="connsiteX96" fmla="*/ 2758129 w 4030825"/>
              <a:gd name="connsiteY96" fmla="*/ 2007948 h 2332653"/>
              <a:gd name="connsiteX97" fmla="*/ 2870097 w 4030825"/>
              <a:gd name="connsiteY97" fmla="*/ 2007948 h 2332653"/>
              <a:gd name="connsiteX98" fmla="*/ 2870097 w 4030825"/>
              <a:gd name="connsiteY98" fmla="*/ 2045270 h 2332653"/>
              <a:gd name="connsiteX99" fmla="*/ 2959671 w 4030825"/>
              <a:gd name="connsiteY99" fmla="*/ 2045270 h 2332653"/>
              <a:gd name="connsiteX100" fmla="*/ 2959671 w 4030825"/>
              <a:gd name="connsiteY100" fmla="*/ 2075128 h 2332653"/>
              <a:gd name="connsiteX101" fmla="*/ 3023119 w 4030825"/>
              <a:gd name="connsiteY101" fmla="*/ 2075128 h 2332653"/>
              <a:gd name="connsiteX102" fmla="*/ 3023119 w 4030825"/>
              <a:gd name="connsiteY102" fmla="*/ 2108718 h 2332653"/>
              <a:gd name="connsiteX103" fmla="*/ 3112693 w 4030825"/>
              <a:gd name="connsiteY103" fmla="*/ 2108718 h 2332653"/>
              <a:gd name="connsiteX104" fmla="*/ 3112693 w 4030825"/>
              <a:gd name="connsiteY104" fmla="*/ 2134844 h 2332653"/>
              <a:gd name="connsiteX105" fmla="*/ 3269447 w 4030825"/>
              <a:gd name="connsiteY105" fmla="*/ 2134844 h 2332653"/>
              <a:gd name="connsiteX106" fmla="*/ 3269447 w 4030825"/>
              <a:gd name="connsiteY106" fmla="*/ 2134844 h 2332653"/>
              <a:gd name="connsiteX107" fmla="*/ 3306770 w 4030825"/>
              <a:gd name="connsiteY107" fmla="*/ 2172167 h 2332653"/>
              <a:gd name="connsiteX108" fmla="*/ 3332895 w 4030825"/>
              <a:gd name="connsiteY108" fmla="*/ 2198292 h 2332653"/>
              <a:gd name="connsiteX109" fmla="*/ 3429933 w 4030825"/>
              <a:gd name="connsiteY109" fmla="*/ 2198292 h 2332653"/>
              <a:gd name="connsiteX110" fmla="*/ 3429933 w 4030825"/>
              <a:gd name="connsiteY110" fmla="*/ 2224418 h 2332653"/>
              <a:gd name="connsiteX111" fmla="*/ 3515775 w 4030825"/>
              <a:gd name="connsiteY111" fmla="*/ 2224418 h 2332653"/>
              <a:gd name="connsiteX112" fmla="*/ 3515775 w 4030825"/>
              <a:gd name="connsiteY112" fmla="*/ 2280402 h 2332653"/>
              <a:gd name="connsiteX113" fmla="*/ 3642671 w 4030825"/>
              <a:gd name="connsiteY113" fmla="*/ 2280402 h 2332653"/>
              <a:gd name="connsiteX114" fmla="*/ 3642671 w 4030825"/>
              <a:gd name="connsiteY114" fmla="*/ 2332653 h 2332653"/>
              <a:gd name="connsiteX115" fmla="*/ 4030825 w 4030825"/>
              <a:gd name="connsiteY115" fmla="*/ 2332653 h 2332653"/>
              <a:gd name="connsiteX0" fmla="*/ 0 w 4030825"/>
              <a:gd name="connsiteY0" fmla="*/ 0 h 2332653"/>
              <a:gd name="connsiteX1" fmla="*/ 82110 w 4030825"/>
              <a:gd name="connsiteY1" fmla="*/ 0 h 2332653"/>
              <a:gd name="connsiteX2" fmla="*/ 82110 w 4030825"/>
              <a:gd name="connsiteY2" fmla="*/ 55984 h 2332653"/>
              <a:gd name="connsiteX3" fmla="*/ 123164 w 4030825"/>
              <a:gd name="connsiteY3" fmla="*/ 55984 h 2332653"/>
              <a:gd name="connsiteX4" fmla="*/ 123164 w 4030825"/>
              <a:gd name="connsiteY4" fmla="*/ 100771 h 2332653"/>
              <a:gd name="connsiteX5" fmla="*/ 156755 w 4030825"/>
              <a:gd name="connsiteY5" fmla="*/ 100771 h 2332653"/>
              <a:gd name="connsiteX6" fmla="*/ 156755 w 4030825"/>
              <a:gd name="connsiteY6" fmla="*/ 145558 h 2332653"/>
              <a:gd name="connsiteX7" fmla="*/ 156755 w 4030825"/>
              <a:gd name="connsiteY7" fmla="*/ 145558 h 2332653"/>
              <a:gd name="connsiteX8" fmla="*/ 186613 w 4030825"/>
              <a:gd name="connsiteY8" fmla="*/ 175416 h 2332653"/>
              <a:gd name="connsiteX9" fmla="*/ 238864 w 4030825"/>
              <a:gd name="connsiteY9" fmla="*/ 175416 h 2332653"/>
              <a:gd name="connsiteX10" fmla="*/ 238864 w 4030825"/>
              <a:gd name="connsiteY10" fmla="*/ 235131 h 2332653"/>
              <a:gd name="connsiteX11" fmla="*/ 272454 w 4030825"/>
              <a:gd name="connsiteY11" fmla="*/ 235131 h 2332653"/>
              <a:gd name="connsiteX12" fmla="*/ 272454 w 4030825"/>
              <a:gd name="connsiteY12" fmla="*/ 276186 h 2332653"/>
              <a:gd name="connsiteX13" fmla="*/ 328438 w 4030825"/>
              <a:gd name="connsiteY13" fmla="*/ 276186 h 2332653"/>
              <a:gd name="connsiteX14" fmla="*/ 328438 w 4030825"/>
              <a:gd name="connsiteY14" fmla="*/ 328438 h 2332653"/>
              <a:gd name="connsiteX15" fmla="*/ 373225 w 4030825"/>
              <a:gd name="connsiteY15" fmla="*/ 328438 h 2332653"/>
              <a:gd name="connsiteX16" fmla="*/ 373225 w 4030825"/>
              <a:gd name="connsiteY16" fmla="*/ 350831 h 2332653"/>
              <a:gd name="connsiteX17" fmla="*/ 410547 w 4030825"/>
              <a:gd name="connsiteY17" fmla="*/ 350831 h 2332653"/>
              <a:gd name="connsiteX18" fmla="*/ 410547 w 4030825"/>
              <a:gd name="connsiteY18" fmla="*/ 418011 h 2332653"/>
              <a:gd name="connsiteX19" fmla="*/ 455334 w 4030825"/>
              <a:gd name="connsiteY19" fmla="*/ 418011 h 2332653"/>
              <a:gd name="connsiteX20" fmla="*/ 455334 w 4030825"/>
              <a:gd name="connsiteY20" fmla="*/ 462798 h 2332653"/>
              <a:gd name="connsiteX21" fmla="*/ 500121 w 4030825"/>
              <a:gd name="connsiteY21" fmla="*/ 462798 h 2332653"/>
              <a:gd name="connsiteX22" fmla="*/ 500121 w 4030825"/>
              <a:gd name="connsiteY22" fmla="*/ 511318 h 2332653"/>
              <a:gd name="connsiteX23" fmla="*/ 559837 w 4030825"/>
              <a:gd name="connsiteY23" fmla="*/ 511318 h 2332653"/>
              <a:gd name="connsiteX24" fmla="*/ 559837 w 4030825"/>
              <a:gd name="connsiteY24" fmla="*/ 556105 h 2332653"/>
              <a:gd name="connsiteX25" fmla="*/ 627017 w 4030825"/>
              <a:gd name="connsiteY25" fmla="*/ 556105 h 2332653"/>
              <a:gd name="connsiteX26" fmla="*/ 627017 w 4030825"/>
              <a:gd name="connsiteY26" fmla="*/ 582230 h 2332653"/>
              <a:gd name="connsiteX27" fmla="*/ 668072 w 4030825"/>
              <a:gd name="connsiteY27" fmla="*/ 582230 h 2332653"/>
              <a:gd name="connsiteX28" fmla="*/ 668072 w 4030825"/>
              <a:gd name="connsiteY28" fmla="*/ 623285 h 2332653"/>
              <a:gd name="connsiteX29" fmla="*/ 705395 w 4030825"/>
              <a:gd name="connsiteY29" fmla="*/ 623285 h 2332653"/>
              <a:gd name="connsiteX30" fmla="*/ 705395 w 4030825"/>
              <a:gd name="connsiteY30" fmla="*/ 668072 h 2332653"/>
              <a:gd name="connsiteX31" fmla="*/ 753914 w 4030825"/>
              <a:gd name="connsiteY31" fmla="*/ 668072 h 2332653"/>
              <a:gd name="connsiteX32" fmla="*/ 753914 w 4030825"/>
              <a:gd name="connsiteY32" fmla="*/ 735252 h 2332653"/>
              <a:gd name="connsiteX33" fmla="*/ 809897 w 4030825"/>
              <a:gd name="connsiteY33" fmla="*/ 735252 h 2332653"/>
              <a:gd name="connsiteX34" fmla="*/ 809897 w 4030825"/>
              <a:gd name="connsiteY34" fmla="*/ 776307 h 2332653"/>
              <a:gd name="connsiteX35" fmla="*/ 850952 w 4030825"/>
              <a:gd name="connsiteY35" fmla="*/ 776307 h 2332653"/>
              <a:gd name="connsiteX36" fmla="*/ 850952 w 4030825"/>
              <a:gd name="connsiteY36" fmla="*/ 806165 h 2332653"/>
              <a:gd name="connsiteX37" fmla="*/ 903204 w 4030825"/>
              <a:gd name="connsiteY37" fmla="*/ 806165 h 2332653"/>
              <a:gd name="connsiteX38" fmla="*/ 903204 w 4030825"/>
              <a:gd name="connsiteY38" fmla="*/ 836023 h 2332653"/>
              <a:gd name="connsiteX39" fmla="*/ 947991 w 4030825"/>
              <a:gd name="connsiteY39" fmla="*/ 836023 h 2332653"/>
              <a:gd name="connsiteX40" fmla="*/ 947991 w 4030825"/>
              <a:gd name="connsiteY40" fmla="*/ 884542 h 2332653"/>
              <a:gd name="connsiteX41" fmla="*/ 1003974 w 4030825"/>
              <a:gd name="connsiteY41" fmla="*/ 884542 h 2332653"/>
              <a:gd name="connsiteX42" fmla="*/ 1003974 w 4030825"/>
              <a:gd name="connsiteY42" fmla="*/ 884542 h 2332653"/>
              <a:gd name="connsiteX43" fmla="*/ 1033832 w 4030825"/>
              <a:gd name="connsiteY43" fmla="*/ 914400 h 2332653"/>
              <a:gd name="connsiteX44" fmla="*/ 1033832 w 4030825"/>
              <a:gd name="connsiteY44" fmla="*/ 962919 h 2332653"/>
              <a:gd name="connsiteX45" fmla="*/ 1104745 w 4030825"/>
              <a:gd name="connsiteY45" fmla="*/ 962919 h 2332653"/>
              <a:gd name="connsiteX46" fmla="*/ 1104745 w 4030825"/>
              <a:gd name="connsiteY46" fmla="*/ 1030100 h 2332653"/>
              <a:gd name="connsiteX47" fmla="*/ 1179390 w 4030825"/>
              <a:gd name="connsiteY47" fmla="*/ 1030100 h 2332653"/>
              <a:gd name="connsiteX48" fmla="*/ 1179390 w 4030825"/>
              <a:gd name="connsiteY48" fmla="*/ 1071154 h 2332653"/>
              <a:gd name="connsiteX49" fmla="*/ 1227909 w 4030825"/>
              <a:gd name="connsiteY49" fmla="*/ 1071154 h 2332653"/>
              <a:gd name="connsiteX50" fmla="*/ 1227909 w 4030825"/>
              <a:gd name="connsiteY50" fmla="*/ 1123406 h 2332653"/>
              <a:gd name="connsiteX51" fmla="*/ 1280160 w 4030825"/>
              <a:gd name="connsiteY51" fmla="*/ 1123406 h 2332653"/>
              <a:gd name="connsiteX52" fmla="*/ 1280160 w 4030825"/>
              <a:gd name="connsiteY52" fmla="*/ 1171925 h 2332653"/>
              <a:gd name="connsiteX53" fmla="*/ 1321215 w 4030825"/>
              <a:gd name="connsiteY53" fmla="*/ 1171925 h 2332653"/>
              <a:gd name="connsiteX54" fmla="*/ 1321215 w 4030825"/>
              <a:gd name="connsiteY54" fmla="*/ 1209247 h 2332653"/>
              <a:gd name="connsiteX55" fmla="*/ 1380931 w 4030825"/>
              <a:gd name="connsiteY55" fmla="*/ 1209247 h 2332653"/>
              <a:gd name="connsiteX56" fmla="*/ 1380931 w 4030825"/>
              <a:gd name="connsiteY56" fmla="*/ 1272696 h 2332653"/>
              <a:gd name="connsiteX57" fmla="*/ 1474237 w 4030825"/>
              <a:gd name="connsiteY57" fmla="*/ 1272696 h 2332653"/>
              <a:gd name="connsiteX58" fmla="*/ 1474237 w 4030825"/>
              <a:gd name="connsiteY58" fmla="*/ 1317482 h 2332653"/>
              <a:gd name="connsiteX59" fmla="*/ 1519024 w 4030825"/>
              <a:gd name="connsiteY59" fmla="*/ 1317482 h 2332653"/>
              <a:gd name="connsiteX60" fmla="*/ 1519024 w 4030825"/>
              <a:gd name="connsiteY60" fmla="*/ 1388395 h 2332653"/>
              <a:gd name="connsiteX61" fmla="*/ 1586204 w 4030825"/>
              <a:gd name="connsiteY61" fmla="*/ 1388395 h 2332653"/>
              <a:gd name="connsiteX62" fmla="*/ 1586204 w 4030825"/>
              <a:gd name="connsiteY62" fmla="*/ 1433182 h 2332653"/>
              <a:gd name="connsiteX63" fmla="*/ 1645920 w 4030825"/>
              <a:gd name="connsiteY63" fmla="*/ 1433182 h 2332653"/>
              <a:gd name="connsiteX64" fmla="*/ 1645920 w 4030825"/>
              <a:gd name="connsiteY64" fmla="*/ 1474237 h 2332653"/>
              <a:gd name="connsiteX65" fmla="*/ 1694439 w 4030825"/>
              <a:gd name="connsiteY65" fmla="*/ 1474237 h 2332653"/>
              <a:gd name="connsiteX66" fmla="*/ 1694439 w 4030825"/>
              <a:gd name="connsiteY66" fmla="*/ 1526488 h 2332653"/>
              <a:gd name="connsiteX67" fmla="*/ 1769084 w 4030825"/>
              <a:gd name="connsiteY67" fmla="*/ 1526488 h 2332653"/>
              <a:gd name="connsiteX68" fmla="*/ 1769084 w 4030825"/>
              <a:gd name="connsiteY68" fmla="*/ 1593669 h 2332653"/>
              <a:gd name="connsiteX69" fmla="*/ 1839997 w 4030825"/>
              <a:gd name="connsiteY69" fmla="*/ 1593669 h 2332653"/>
              <a:gd name="connsiteX70" fmla="*/ 1839997 w 4030825"/>
              <a:gd name="connsiteY70" fmla="*/ 1616062 h 2332653"/>
              <a:gd name="connsiteX71" fmla="*/ 1877319 w 4030825"/>
              <a:gd name="connsiteY71" fmla="*/ 1616062 h 2332653"/>
              <a:gd name="connsiteX72" fmla="*/ 1877319 w 4030825"/>
              <a:gd name="connsiteY72" fmla="*/ 1645920 h 2332653"/>
              <a:gd name="connsiteX73" fmla="*/ 1985555 w 4030825"/>
              <a:gd name="connsiteY73" fmla="*/ 1645920 h 2332653"/>
              <a:gd name="connsiteX74" fmla="*/ 1985555 w 4030825"/>
              <a:gd name="connsiteY74" fmla="*/ 1679510 h 2332653"/>
              <a:gd name="connsiteX75" fmla="*/ 2052735 w 4030825"/>
              <a:gd name="connsiteY75" fmla="*/ 1679510 h 2332653"/>
              <a:gd name="connsiteX76" fmla="*/ 2052735 w 4030825"/>
              <a:gd name="connsiteY76" fmla="*/ 1679510 h 2332653"/>
              <a:gd name="connsiteX77" fmla="*/ 2134844 w 4030825"/>
              <a:gd name="connsiteY77" fmla="*/ 1679510 h 2332653"/>
              <a:gd name="connsiteX78" fmla="*/ 2134844 w 4030825"/>
              <a:gd name="connsiteY78" fmla="*/ 1731762 h 2332653"/>
              <a:gd name="connsiteX79" fmla="*/ 2187096 w 4030825"/>
              <a:gd name="connsiteY79" fmla="*/ 1731762 h 2332653"/>
              <a:gd name="connsiteX80" fmla="*/ 2157237 w 4030825"/>
              <a:gd name="connsiteY80" fmla="*/ 1765352 h 2332653"/>
              <a:gd name="connsiteX81" fmla="*/ 2243079 w 4030825"/>
              <a:gd name="connsiteY81" fmla="*/ 1765352 h 2332653"/>
              <a:gd name="connsiteX82" fmla="*/ 2243079 w 4030825"/>
              <a:gd name="connsiteY82" fmla="*/ 1791478 h 2332653"/>
              <a:gd name="connsiteX83" fmla="*/ 2366244 w 4030825"/>
              <a:gd name="connsiteY83" fmla="*/ 1791478 h 2332653"/>
              <a:gd name="connsiteX84" fmla="*/ 2366244 w 4030825"/>
              <a:gd name="connsiteY84" fmla="*/ 1821336 h 2332653"/>
              <a:gd name="connsiteX85" fmla="*/ 2414763 w 4030825"/>
              <a:gd name="connsiteY85" fmla="*/ 1821336 h 2332653"/>
              <a:gd name="connsiteX86" fmla="*/ 2414763 w 4030825"/>
              <a:gd name="connsiteY86" fmla="*/ 1851194 h 2332653"/>
              <a:gd name="connsiteX87" fmla="*/ 2444621 w 4030825"/>
              <a:gd name="connsiteY87" fmla="*/ 1851194 h 2332653"/>
              <a:gd name="connsiteX88" fmla="*/ 2444621 w 4030825"/>
              <a:gd name="connsiteY88" fmla="*/ 1881051 h 2332653"/>
              <a:gd name="connsiteX89" fmla="*/ 2522998 w 4030825"/>
              <a:gd name="connsiteY89" fmla="*/ 1881051 h 2332653"/>
              <a:gd name="connsiteX90" fmla="*/ 2522998 w 4030825"/>
              <a:gd name="connsiteY90" fmla="*/ 1925838 h 2332653"/>
              <a:gd name="connsiteX91" fmla="*/ 2616304 w 4030825"/>
              <a:gd name="connsiteY91" fmla="*/ 1925838 h 2332653"/>
              <a:gd name="connsiteX92" fmla="*/ 2616304 w 4030825"/>
              <a:gd name="connsiteY92" fmla="*/ 1963161 h 2332653"/>
              <a:gd name="connsiteX93" fmla="*/ 2690949 w 4030825"/>
              <a:gd name="connsiteY93" fmla="*/ 1963161 h 2332653"/>
              <a:gd name="connsiteX94" fmla="*/ 2690949 w 4030825"/>
              <a:gd name="connsiteY94" fmla="*/ 1989287 h 2332653"/>
              <a:gd name="connsiteX95" fmla="*/ 2758129 w 4030825"/>
              <a:gd name="connsiteY95" fmla="*/ 1989287 h 2332653"/>
              <a:gd name="connsiteX96" fmla="*/ 2758129 w 4030825"/>
              <a:gd name="connsiteY96" fmla="*/ 2007948 h 2332653"/>
              <a:gd name="connsiteX97" fmla="*/ 2870097 w 4030825"/>
              <a:gd name="connsiteY97" fmla="*/ 2007948 h 2332653"/>
              <a:gd name="connsiteX98" fmla="*/ 2870097 w 4030825"/>
              <a:gd name="connsiteY98" fmla="*/ 2045270 h 2332653"/>
              <a:gd name="connsiteX99" fmla="*/ 2959671 w 4030825"/>
              <a:gd name="connsiteY99" fmla="*/ 2045270 h 2332653"/>
              <a:gd name="connsiteX100" fmla="*/ 2959671 w 4030825"/>
              <a:gd name="connsiteY100" fmla="*/ 2075128 h 2332653"/>
              <a:gd name="connsiteX101" fmla="*/ 3023119 w 4030825"/>
              <a:gd name="connsiteY101" fmla="*/ 2075128 h 2332653"/>
              <a:gd name="connsiteX102" fmla="*/ 3023119 w 4030825"/>
              <a:gd name="connsiteY102" fmla="*/ 2108718 h 2332653"/>
              <a:gd name="connsiteX103" fmla="*/ 3112693 w 4030825"/>
              <a:gd name="connsiteY103" fmla="*/ 2108718 h 2332653"/>
              <a:gd name="connsiteX104" fmla="*/ 3112693 w 4030825"/>
              <a:gd name="connsiteY104" fmla="*/ 2134844 h 2332653"/>
              <a:gd name="connsiteX105" fmla="*/ 3269447 w 4030825"/>
              <a:gd name="connsiteY105" fmla="*/ 2134844 h 2332653"/>
              <a:gd name="connsiteX106" fmla="*/ 3269447 w 4030825"/>
              <a:gd name="connsiteY106" fmla="*/ 2134844 h 2332653"/>
              <a:gd name="connsiteX107" fmla="*/ 3306770 w 4030825"/>
              <a:gd name="connsiteY107" fmla="*/ 2172167 h 2332653"/>
              <a:gd name="connsiteX108" fmla="*/ 3332895 w 4030825"/>
              <a:gd name="connsiteY108" fmla="*/ 2198292 h 2332653"/>
              <a:gd name="connsiteX109" fmla="*/ 3429933 w 4030825"/>
              <a:gd name="connsiteY109" fmla="*/ 2198292 h 2332653"/>
              <a:gd name="connsiteX110" fmla="*/ 3429933 w 4030825"/>
              <a:gd name="connsiteY110" fmla="*/ 2224418 h 2332653"/>
              <a:gd name="connsiteX111" fmla="*/ 3515775 w 4030825"/>
              <a:gd name="connsiteY111" fmla="*/ 2224418 h 2332653"/>
              <a:gd name="connsiteX112" fmla="*/ 3515775 w 4030825"/>
              <a:gd name="connsiteY112" fmla="*/ 2280402 h 2332653"/>
              <a:gd name="connsiteX113" fmla="*/ 3642671 w 4030825"/>
              <a:gd name="connsiteY113" fmla="*/ 2280402 h 2332653"/>
              <a:gd name="connsiteX114" fmla="*/ 3642671 w 4030825"/>
              <a:gd name="connsiteY114" fmla="*/ 2332653 h 2332653"/>
              <a:gd name="connsiteX115" fmla="*/ 4030825 w 4030825"/>
              <a:gd name="connsiteY115" fmla="*/ 2332653 h 2332653"/>
              <a:gd name="connsiteX0" fmla="*/ 0 w 4030825"/>
              <a:gd name="connsiteY0" fmla="*/ 0 h 2332653"/>
              <a:gd name="connsiteX1" fmla="*/ 82110 w 4030825"/>
              <a:gd name="connsiteY1" fmla="*/ 0 h 2332653"/>
              <a:gd name="connsiteX2" fmla="*/ 82110 w 4030825"/>
              <a:gd name="connsiteY2" fmla="*/ 55984 h 2332653"/>
              <a:gd name="connsiteX3" fmla="*/ 123164 w 4030825"/>
              <a:gd name="connsiteY3" fmla="*/ 55984 h 2332653"/>
              <a:gd name="connsiteX4" fmla="*/ 123164 w 4030825"/>
              <a:gd name="connsiteY4" fmla="*/ 100771 h 2332653"/>
              <a:gd name="connsiteX5" fmla="*/ 156755 w 4030825"/>
              <a:gd name="connsiteY5" fmla="*/ 100771 h 2332653"/>
              <a:gd name="connsiteX6" fmla="*/ 156755 w 4030825"/>
              <a:gd name="connsiteY6" fmla="*/ 145558 h 2332653"/>
              <a:gd name="connsiteX7" fmla="*/ 156755 w 4030825"/>
              <a:gd name="connsiteY7" fmla="*/ 145558 h 2332653"/>
              <a:gd name="connsiteX8" fmla="*/ 186613 w 4030825"/>
              <a:gd name="connsiteY8" fmla="*/ 175416 h 2332653"/>
              <a:gd name="connsiteX9" fmla="*/ 238864 w 4030825"/>
              <a:gd name="connsiteY9" fmla="*/ 175416 h 2332653"/>
              <a:gd name="connsiteX10" fmla="*/ 238864 w 4030825"/>
              <a:gd name="connsiteY10" fmla="*/ 235131 h 2332653"/>
              <a:gd name="connsiteX11" fmla="*/ 272454 w 4030825"/>
              <a:gd name="connsiteY11" fmla="*/ 235131 h 2332653"/>
              <a:gd name="connsiteX12" fmla="*/ 272454 w 4030825"/>
              <a:gd name="connsiteY12" fmla="*/ 276186 h 2332653"/>
              <a:gd name="connsiteX13" fmla="*/ 328438 w 4030825"/>
              <a:gd name="connsiteY13" fmla="*/ 276186 h 2332653"/>
              <a:gd name="connsiteX14" fmla="*/ 328438 w 4030825"/>
              <a:gd name="connsiteY14" fmla="*/ 328438 h 2332653"/>
              <a:gd name="connsiteX15" fmla="*/ 373225 w 4030825"/>
              <a:gd name="connsiteY15" fmla="*/ 328438 h 2332653"/>
              <a:gd name="connsiteX16" fmla="*/ 373225 w 4030825"/>
              <a:gd name="connsiteY16" fmla="*/ 350831 h 2332653"/>
              <a:gd name="connsiteX17" fmla="*/ 410547 w 4030825"/>
              <a:gd name="connsiteY17" fmla="*/ 350831 h 2332653"/>
              <a:gd name="connsiteX18" fmla="*/ 410547 w 4030825"/>
              <a:gd name="connsiteY18" fmla="*/ 418011 h 2332653"/>
              <a:gd name="connsiteX19" fmla="*/ 455334 w 4030825"/>
              <a:gd name="connsiteY19" fmla="*/ 418011 h 2332653"/>
              <a:gd name="connsiteX20" fmla="*/ 455334 w 4030825"/>
              <a:gd name="connsiteY20" fmla="*/ 462798 h 2332653"/>
              <a:gd name="connsiteX21" fmla="*/ 500121 w 4030825"/>
              <a:gd name="connsiteY21" fmla="*/ 462798 h 2332653"/>
              <a:gd name="connsiteX22" fmla="*/ 500121 w 4030825"/>
              <a:gd name="connsiteY22" fmla="*/ 511318 h 2332653"/>
              <a:gd name="connsiteX23" fmla="*/ 559837 w 4030825"/>
              <a:gd name="connsiteY23" fmla="*/ 511318 h 2332653"/>
              <a:gd name="connsiteX24" fmla="*/ 559837 w 4030825"/>
              <a:gd name="connsiteY24" fmla="*/ 556105 h 2332653"/>
              <a:gd name="connsiteX25" fmla="*/ 627017 w 4030825"/>
              <a:gd name="connsiteY25" fmla="*/ 556105 h 2332653"/>
              <a:gd name="connsiteX26" fmla="*/ 627017 w 4030825"/>
              <a:gd name="connsiteY26" fmla="*/ 582230 h 2332653"/>
              <a:gd name="connsiteX27" fmla="*/ 668072 w 4030825"/>
              <a:gd name="connsiteY27" fmla="*/ 582230 h 2332653"/>
              <a:gd name="connsiteX28" fmla="*/ 668072 w 4030825"/>
              <a:gd name="connsiteY28" fmla="*/ 623285 h 2332653"/>
              <a:gd name="connsiteX29" fmla="*/ 705395 w 4030825"/>
              <a:gd name="connsiteY29" fmla="*/ 623285 h 2332653"/>
              <a:gd name="connsiteX30" fmla="*/ 705395 w 4030825"/>
              <a:gd name="connsiteY30" fmla="*/ 668072 h 2332653"/>
              <a:gd name="connsiteX31" fmla="*/ 753914 w 4030825"/>
              <a:gd name="connsiteY31" fmla="*/ 668072 h 2332653"/>
              <a:gd name="connsiteX32" fmla="*/ 753914 w 4030825"/>
              <a:gd name="connsiteY32" fmla="*/ 735252 h 2332653"/>
              <a:gd name="connsiteX33" fmla="*/ 809897 w 4030825"/>
              <a:gd name="connsiteY33" fmla="*/ 735252 h 2332653"/>
              <a:gd name="connsiteX34" fmla="*/ 809897 w 4030825"/>
              <a:gd name="connsiteY34" fmla="*/ 776307 h 2332653"/>
              <a:gd name="connsiteX35" fmla="*/ 850952 w 4030825"/>
              <a:gd name="connsiteY35" fmla="*/ 776307 h 2332653"/>
              <a:gd name="connsiteX36" fmla="*/ 850952 w 4030825"/>
              <a:gd name="connsiteY36" fmla="*/ 806165 h 2332653"/>
              <a:gd name="connsiteX37" fmla="*/ 903204 w 4030825"/>
              <a:gd name="connsiteY37" fmla="*/ 806165 h 2332653"/>
              <a:gd name="connsiteX38" fmla="*/ 903204 w 4030825"/>
              <a:gd name="connsiteY38" fmla="*/ 836023 h 2332653"/>
              <a:gd name="connsiteX39" fmla="*/ 947991 w 4030825"/>
              <a:gd name="connsiteY39" fmla="*/ 836023 h 2332653"/>
              <a:gd name="connsiteX40" fmla="*/ 947991 w 4030825"/>
              <a:gd name="connsiteY40" fmla="*/ 884542 h 2332653"/>
              <a:gd name="connsiteX41" fmla="*/ 1003974 w 4030825"/>
              <a:gd name="connsiteY41" fmla="*/ 884542 h 2332653"/>
              <a:gd name="connsiteX42" fmla="*/ 1003974 w 4030825"/>
              <a:gd name="connsiteY42" fmla="*/ 884542 h 2332653"/>
              <a:gd name="connsiteX43" fmla="*/ 1033832 w 4030825"/>
              <a:gd name="connsiteY43" fmla="*/ 914400 h 2332653"/>
              <a:gd name="connsiteX44" fmla="*/ 1033832 w 4030825"/>
              <a:gd name="connsiteY44" fmla="*/ 962919 h 2332653"/>
              <a:gd name="connsiteX45" fmla="*/ 1104745 w 4030825"/>
              <a:gd name="connsiteY45" fmla="*/ 962919 h 2332653"/>
              <a:gd name="connsiteX46" fmla="*/ 1104745 w 4030825"/>
              <a:gd name="connsiteY46" fmla="*/ 1030100 h 2332653"/>
              <a:gd name="connsiteX47" fmla="*/ 1179390 w 4030825"/>
              <a:gd name="connsiteY47" fmla="*/ 1030100 h 2332653"/>
              <a:gd name="connsiteX48" fmla="*/ 1179390 w 4030825"/>
              <a:gd name="connsiteY48" fmla="*/ 1071154 h 2332653"/>
              <a:gd name="connsiteX49" fmla="*/ 1227909 w 4030825"/>
              <a:gd name="connsiteY49" fmla="*/ 1071154 h 2332653"/>
              <a:gd name="connsiteX50" fmla="*/ 1227909 w 4030825"/>
              <a:gd name="connsiteY50" fmla="*/ 1123406 h 2332653"/>
              <a:gd name="connsiteX51" fmla="*/ 1280160 w 4030825"/>
              <a:gd name="connsiteY51" fmla="*/ 1123406 h 2332653"/>
              <a:gd name="connsiteX52" fmla="*/ 1280160 w 4030825"/>
              <a:gd name="connsiteY52" fmla="*/ 1171925 h 2332653"/>
              <a:gd name="connsiteX53" fmla="*/ 1321215 w 4030825"/>
              <a:gd name="connsiteY53" fmla="*/ 1171925 h 2332653"/>
              <a:gd name="connsiteX54" fmla="*/ 1321215 w 4030825"/>
              <a:gd name="connsiteY54" fmla="*/ 1209247 h 2332653"/>
              <a:gd name="connsiteX55" fmla="*/ 1380931 w 4030825"/>
              <a:gd name="connsiteY55" fmla="*/ 1209247 h 2332653"/>
              <a:gd name="connsiteX56" fmla="*/ 1380931 w 4030825"/>
              <a:gd name="connsiteY56" fmla="*/ 1272696 h 2332653"/>
              <a:gd name="connsiteX57" fmla="*/ 1474237 w 4030825"/>
              <a:gd name="connsiteY57" fmla="*/ 1272696 h 2332653"/>
              <a:gd name="connsiteX58" fmla="*/ 1474237 w 4030825"/>
              <a:gd name="connsiteY58" fmla="*/ 1317482 h 2332653"/>
              <a:gd name="connsiteX59" fmla="*/ 1519024 w 4030825"/>
              <a:gd name="connsiteY59" fmla="*/ 1317482 h 2332653"/>
              <a:gd name="connsiteX60" fmla="*/ 1519024 w 4030825"/>
              <a:gd name="connsiteY60" fmla="*/ 1388395 h 2332653"/>
              <a:gd name="connsiteX61" fmla="*/ 1586204 w 4030825"/>
              <a:gd name="connsiteY61" fmla="*/ 1388395 h 2332653"/>
              <a:gd name="connsiteX62" fmla="*/ 1586204 w 4030825"/>
              <a:gd name="connsiteY62" fmla="*/ 1433182 h 2332653"/>
              <a:gd name="connsiteX63" fmla="*/ 1645920 w 4030825"/>
              <a:gd name="connsiteY63" fmla="*/ 1433182 h 2332653"/>
              <a:gd name="connsiteX64" fmla="*/ 1645920 w 4030825"/>
              <a:gd name="connsiteY64" fmla="*/ 1474237 h 2332653"/>
              <a:gd name="connsiteX65" fmla="*/ 1694439 w 4030825"/>
              <a:gd name="connsiteY65" fmla="*/ 1474237 h 2332653"/>
              <a:gd name="connsiteX66" fmla="*/ 1694439 w 4030825"/>
              <a:gd name="connsiteY66" fmla="*/ 1526488 h 2332653"/>
              <a:gd name="connsiteX67" fmla="*/ 1769084 w 4030825"/>
              <a:gd name="connsiteY67" fmla="*/ 1526488 h 2332653"/>
              <a:gd name="connsiteX68" fmla="*/ 1769084 w 4030825"/>
              <a:gd name="connsiteY68" fmla="*/ 1593669 h 2332653"/>
              <a:gd name="connsiteX69" fmla="*/ 1839997 w 4030825"/>
              <a:gd name="connsiteY69" fmla="*/ 1593669 h 2332653"/>
              <a:gd name="connsiteX70" fmla="*/ 1839997 w 4030825"/>
              <a:gd name="connsiteY70" fmla="*/ 1616062 h 2332653"/>
              <a:gd name="connsiteX71" fmla="*/ 1877319 w 4030825"/>
              <a:gd name="connsiteY71" fmla="*/ 1616062 h 2332653"/>
              <a:gd name="connsiteX72" fmla="*/ 1877319 w 4030825"/>
              <a:gd name="connsiteY72" fmla="*/ 1645920 h 2332653"/>
              <a:gd name="connsiteX73" fmla="*/ 1985555 w 4030825"/>
              <a:gd name="connsiteY73" fmla="*/ 1645920 h 2332653"/>
              <a:gd name="connsiteX74" fmla="*/ 1985555 w 4030825"/>
              <a:gd name="connsiteY74" fmla="*/ 1679510 h 2332653"/>
              <a:gd name="connsiteX75" fmla="*/ 2052735 w 4030825"/>
              <a:gd name="connsiteY75" fmla="*/ 1679510 h 2332653"/>
              <a:gd name="connsiteX76" fmla="*/ 2052735 w 4030825"/>
              <a:gd name="connsiteY76" fmla="*/ 1679510 h 2332653"/>
              <a:gd name="connsiteX77" fmla="*/ 2134844 w 4030825"/>
              <a:gd name="connsiteY77" fmla="*/ 1679510 h 2332653"/>
              <a:gd name="connsiteX78" fmla="*/ 2134844 w 4030825"/>
              <a:gd name="connsiteY78" fmla="*/ 1731762 h 2332653"/>
              <a:gd name="connsiteX79" fmla="*/ 2187096 w 4030825"/>
              <a:gd name="connsiteY79" fmla="*/ 1731762 h 2332653"/>
              <a:gd name="connsiteX80" fmla="*/ 2179631 w 4030825"/>
              <a:gd name="connsiteY80" fmla="*/ 1769084 h 2332653"/>
              <a:gd name="connsiteX81" fmla="*/ 2243079 w 4030825"/>
              <a:gd name="connsiteY81" fmla="*/ 1765352 h 2332653"/>
              <a:gd name="connsiteX82" fmla="*/ 2243079 w 4030825"/>
              <a:gd name="connsiteY82" fmla="*/ 1791478 h 2332653"/>
              <a:gd name="connsiteX83" fmla="*/ 2366244 w 4030825"/>
              <a:gd name="connsiteY83" fmla="*/ 1791478 h 2332653"/>
              <a:gd name="connsiteX84" fmla="*/ 2366244 w 4030825"/>
              <a:gd name="connsiteY84" fmla="*/ 1821336 h 2332653"/>
              <a:gd name="connsiteX85" fmla="*/ 2414763 w 4030825"/>
              <a:gd name="connsiteY85" fmla="*/ 1821336 h 2332653"/>
              <a:gd name="connsiteX86" fmla="*/ 2414763 w 4030825"/>
              <a:gd name="connsiteY86" fmla="*/ 1851194 h 2332653"/>
              <a:gd name="connsiteX87" fmla="*/ 2444621 w 4030825"/>
              <a:gd name="connsiteY87" fmla="*/ 1851194 h 2332653"/>
              <a:gd name="connsiteX88" fmla="*/ 2444621 w 4030825"/>
              <a:gd name="connsiteY88" fmla="*/ 1881051 h 2332653"/>
              <a:gd name="connsiteX89" fmla="*/ 2522998 w 4030825"/>
              <a:gd name="connsiteY89" fmla="*/ 1881051 h 2332653"/>
              <a:gd name="connsiteX90" fmla="*/ 2522998 w 4030825"/>
              <a:gd name="connsiteY90" fmla="*/ 1925838 h 2332653"/>
              <a:gd name="connsiteX91" fmla="*/ 2616304 w 4030825"/>
              <a:gd name="connsiteY91" fmla="*/ 1925838 h 2332653"/>
              <a:gd name="connsiteX92" fmla="*/ 2616304 w 4030825"/>
              <a:gd name="connsiteY92" fmla="*/ 1963161 h 2332653"/>
              <a:gd name="connsiteX93" fmla="*/ 2690949 w 4030825"/>
              <a:gd name="connsiteY93" fmla="*/ 1963161 h 2332653"/>
              <a:gd name="connsiteX94" fmla="*/ 2690949 w 4030825"/>
              <a:gd name="connsiteY94" fmla="*/ 1989287 h 2332653"/>
              <a:gd name="connsiteX95" fmla="*/ 2758129 w 4030825"/>
              <a:gd name="connsiteY95" fmla="*/ 1989287 h 2332653"/>
              <a:gd name="connsiteX96" fmla="*/ 2758129 w 4030825"/>
              <a:gd name="connsiteY96" fmla="*/ 2007948 h 2332653"/>
              <a:gd name="connsiteX97" fmla="*/ 2870097 w 4030825"/>
              <a:gd name="connsiteY97" fmla="*/ 2007948 h 2332653"/>
              <a:gd name="connsiteX98" fmla="*/ 2870097 w 4030825"/>
              <a:gd name="connsiteY98" fmla="*/ 2045270 h 2332653"/>
              <a:gd name="connsiteX99" fmla="*/ 2959671 w 4030825"/>
              <a:gd name="connsiteY99" fmla="*/ 2045270 h 2332653"/>
              <a:gd name="connsiteX100" fmla="*/ 2959671 w 4030825"/>
              <a:gd name="connsiteY100" fmla="*/ 2075128 h 2332653"/>
              <a:gd name="connsiteX101" fmla="*/ 3023119 w 4030825"/>
              <a:gd name="connsiteY101" fmla="*/ 2075128 h 2332653"/>
              <a:gd name="connsiteX102" fmla="*/ 3023119 w 4030825"/>
              <a:gd name="connsiteY102" fmla="*/ 2108718 h 2332653"/>
              <a:gd name="connsiteX103" fmla="*/ 3112693 w 4030825"/>
              <a:gd name="connsiteY103" fmla="*/ 2108718 h 2332653"/>
              <a:gd name="connsiteX104" fmla="*/ 3112693 w 4030825"/>
              <a:gd name="connsiteY104" fmla="*/ 2134844 h 2332653"/>
              <a:gd name="connsiteX105" fmla="*/ 3269447 w 4030825"/>
              <a:gd name="connsiteY105" fmla="*/ 2134844 h 2332653"/>
              <a:gd name="connsiteX106" fmla="*/ 3269447 w 4030825"/>
              <a:gd name="connsiteY106" fmla="*/ 2134844 h 2332653"/>
              <a:gd name="connsiteX107" fmla="*/ 3306770 w 4030825"/>
              <a:gd name="connsiteY107" fmla="*/ 2172167 h 2332653"/>
              <a:gd name="connsiteX108" fmla="*/ 3332895 w 4030825"/>
              <a:gd name="connsiteY108" fmla="*/ 2198292 h 2332653"/>
              <a:gd name="connsiteX109" fmla="*/ 3429933 w 4030825"/>
              <a:gd name="connsiteY109" fmla="*/ 2198292 h 2332653"/>
              <a:gd name="connsiteX110" fmla="*/ 3429933 w 4030825"/>
              <a:gd name="connsiteY110" fmla="*/ 2224418 h 2332653"/>
              <a:gd name="connsiteX111" fmla="*/ 3515775 w 4030825"/>
              <a:gd name="connsiteY111" fmla="*/ 2224418 h 2332653"/>
              <a:gd name="connsiteX112" fmla="*/ 3515775 w 4030825"/>
              <a:gd name="connsiteY112" fmla="*/ 2280402 h 2332653"/>
              <a:gd name="connsiteX113" fmla="*/ 3642671 w 4030825"/>
              <a:gd name="connsiteY113" fmla="*/ 2280402 h 2332653"/>
              <a:gd name="connsiteX114" fmla="*/ 3642671 w 4030825"/>
              <a:gd name="connsiteY114" fmla="*/ 2332653 h 2332653"/>
              <a:gd name="connsiteX115" fmla="*/ 4030825 w 4030825"/>
              <a:gd name="connsiteY115" fmla="*/ 2332653 h 2332653"/>
              <a:gd name="connsiteX0" fmla="*/ 0 w 4030825"/>
              <a:gd name="connsiteY0" fmla="*/ 0 h 2332653"/>
              <a:gd name="connsiteX1" fmla="*/ 82110 w 4030825"/>
              <a:gd name="connsiteY1" fmla="*/ 0 h 2332653"/>
              <a:gd name="connsiteX2" fmla="*/ 82110 w 4030825"/>
              <a:gd name="connsiteY2" fmla="*/ 55984 h 2332653"/>
              <a:gd name="connsiteX3" fmla="*/ 123164 w 4030825"/>
              <a:gd name="connsiteY3" fmla="*/ 55984 h 2332653"/>
              <a:gd name="connsiteX4" fmla="*/ 123164 w 4030825"/>
              <a:gd name="connsiteY4" fmla="*/ 100771 h 2332653"/>
              <a:gd name="connsiteX5" fmla="*/ 156755 w 4030825"/>
              <a:gd name="connsiteY5" fmla="*/ 100771 h 2332653"/>
              <a:gd name="connsiteX6" fmla="*/ 156755 w 4030825"/>
              <a:gd name="connsiteY6" fmla="*/ 145558 h 2332653"/>
              <a:gd name="connsiteX7" fmla="*/ 156755 w 4030825"/>
              <a:gd name="connsiteY7" fmla="*/ 145558 h 2332653"/>
              <a:gd name="connsiteX8" fmla="*/ 186613 w 4030825"/>
              <a:gd name="connsiteY8" fmla="*/ 175416 h 2332653"/>
              <a:gd name="connsiteX9" fmla="*/ 238864 w 4030825"/>
              <a:gd name="connsiteY9" fmla="*/ 175416 h 2332653"/>
              <a:gd name="connsiteX10" fmla="*/ 238864 w 4030825"/>
              <a:gd name="connsiteY10" fmla="*/ 235131 h 2332653"/>
              <a:gd name="connsiteX11" fmla="*/ 272454 w 4030825"/>
              <a:gd name="connsiteY11" fmla="*/ 235131 h 2332653"/>
              <a:gd name="connsiteX12" fmla="*/ 272454 w 4030825"/>
              <a:gd name="connsiteY12" fmla="*/ 276186 h 2332653"/>
              <a:gd name="connsiteX13" fmla="*/ 328438 w 4030825"/>
              <a:gd name="connsiteY13" fmla="*/ 276186 h 2332653"/>
              <a:gd name="connsiteX14" fmla="*/ 328438 w 4030825"/>
              <a:gd name="connsiteY14" fmla="*/ 328438 h 2332653"/>
              <a:gd name="connsiteX15" fmla="*/ 373225 w 4030825"/>
              <a:gd name="connsiteY15" fmla="*/ 328438 h 2332653"/>
              <a:gd name="connsiteX16" fmla="*/ 373225 w 4030825"/>
              <a:gd name="connsiteY16" fmla="*/ 350831 h 2332653"/>
              <a:gd name="connsiteX17" fmla="*/ 410547 w 4030825"/>
              <a:gd name="connsiteY17" fmla="*/ 350831 h 2332653"/>
              <a:gd name="connsiteX18" fmla="*/ 410547 w 4030825"/>
              <a:gd name="connsiteY18" fmla="*/ 418011 h 2332653"/>
              <a:gd name="connsiteX19" fmla="*/ 455334 w 4030825"/>
              <a:gd name="connsiteY19" fmla="*/ 418011 h 2332653"/>
              <a:gd name="connsiteX20" fmla="*/ 455334 w 4030825"/>
              <a:gd name="connsiteY20" fmla="*/ 462798 h 2332653"/>
              <a:gd name="connsiteX21" fmla="*/ 500121 w 4030825"/>
              <a:gd name="connsiteY21" fmla="*/ 462798 h 2332653"/>
              <a:gd name="connsiteX22" fmla="*/ 500121 w 4030825"/>
              <a:gd name="connsiteY22" fmla="*/ 511318 h 2332653"/>
              <a:gd name="connsiteX23" fmla="*/ 559837 w 4030825"/>
              <a:gd name="connsiteY23" fmla="*/ 511318 h 2332653"/>
              <a:gd name="connsiteX24" fmla="*/ 559837 w 4030825"/>
              <a:gd name="connsiteY24" fmla="*/ 556105 h 2332653"/>
              <a:gd name="connsiteX25" fmla="*/ 627017 w 4030825"/>
              <a:gd name="connsiteY25" fmla="*/ 556105 h 2332653"/>
              <a:gd name="connsiteX26" fmla="*/ 627017 w 4030825"/>
              <a:gd name="connsiteY26" fmla="*/ 582230 h 2332653"/>
              <a:gd name="connsiteX27" fmla="*/ 668072 w 4030825"/>
              <a:gd name="connsiteY27" fmla="*/ 582230 h 2332653"/>
              <a:gd name="connsiteX28" fmla="*/ 668072 w 4030825"/>
              <a:gd name="connsiteY28" fmla="*/ 623285 h 2332653"/>
              <a:gd name="connsiteX29" fmla="*/ 705395 w 4030825"/>
              <a:gd name="connsiteY29" fmla="*/ 623285 h 2332653"/>
              <a:gd name="connsiteX30" fmla="*/ 705395 w 4030825"/>
              <a:gd name="connsiteY30" fmla="*/ 668072 h 2332653"/>
              <a:gd name="connsiteX31" fmla="*/ 753914 w 4030825"/>
              <a:gd name="connsiteY31" fmla="*/ 668072 h 2332653"/>
              <a:gd name="connsiteX32" fmla="*/ 753914 w 4030825"/>
              <a:gd name="connsiteY32" fmla="*/ 735252 h 2332653"/>
              <a:gd name="connsiteX33" fmla="*/ 809897 w 4030825"/>
              <a:gd name="connsiteY33" fmla="*/ 735252 h 2332653"/>
              <a:gd name="connsiteX34" fmla="*/ 809897 w 4030825"/>
              <a:gd name="connsiteY34" fmla="*/ 776307 h 2332653"/>
              <a:gd name="connsiteX35" fmla="*/ 850952 w 4030825"/>
              <a:gd name="connsiteY35" fmla="*/ 776307 h 2332653"/>
              <a:gd name="connsiteX36" fmla="*/ 850952 w 4030825"/>
              <a:gd name="connsiteY36" fmla="*/ 806165 h 2332653"/>
              <a:gd name="connsiteX37" fmla="*/ 903204 w 4030825"/>
              <a:gd name="connsiteY37" fmla="*/ 806165 h 2332653"/>
              <a:gd name="connsiteX38" fmla="*/ 903204 w 4030825"/>
              <a:gd name="connsiteY38" fmla="*/ 836023 h 2332653"/>
              <a:gd name="connsiteX39" fmla="*/ 947991 w 4030825"/>
              <a:gd name="connsiteY39" fmla="*/ 836023 h 2332653"/>
              <a:gd name="connsiteX40" fmla="*/ 947991 w 4030825"/>
              <a:gd name="connsiteY40" fmla="*/ 884542 h 2332653"/>
              <a:gd name="connsiteX41" fmla="*/ 1003974 w 4030825"/>
              <a:gd name="connsiteY41" fmla="*/ 884542 h 2332653"/>
              <a:gd name="connsiteX42" fmla="*/ 1003974 w 4030825"/>
              <a:gd name="connsiteY42" fmla="*/ 884542 h 2332653"/>
              <a:gd name="connsiteX43" fmla="*/ 1033832 w 4030825"/>
              <a:gd name="connsiteY43" fmla="*/ 914400 h 2332653"/>
              <a:gd name="connsiteX44" fmla="*/ 1033832 w 4030825"/>
              <a:gd name="connsiteY44" fmla="*/ 962919 h 2332653"/>
              <a:gd name="connsiteX45" fmla="*/ 1104745 w 4030825"/>
              <a:gd name="connsiteY45" fmla="*/ 962919 h 2332653"/>
              <a:gd name="connsiteX46" fmla="*/ 1104745 w 4030825"/>
              <a:gd name="connsiteY46" fmla="*/ 1030100 h 2332653"/>
              <a:gd name="connsiteX47" fmla="*/ 1179390 w 4030825"/>
              <a:gd name="connsiteY47" fmla="*/ 1030100 h 2332653"/>
              <a:gd name="connsiteX48" fmla="*/ 1179390 w 4030825"/>
              <a:gd name="connsiteY48" fmla="*/ 1071154 h 2332653"/>
              <a:gd name="connsiteX49" fmla="*/ 1227909 w 4030825"/>
              <a:gd name="connsiteY49" fmla="*/ 1071154 h 2332653"/>
              <a:gd name="connsiteX50" fmla="*/ 1227909 w 4030825"/>
              <a:gd name="connsiteY50" fmla="*/ 1123406 h 2332653"/>
              <a:gd name="connsiteX51" fmla="*/ 1280160 w 4030825"/>
              <a:gd name="connsiteY51" fmla="*/ 1123406 h 2332653"/>
              <a:gd name="connsiteX52" fmla="*/ 1280160 w 4030825"/>
              <a:gd name="connsiteY52" fmla="*/ 1171925 h 2332653"/>
              <a:gd name="connsiteX53" fmla="*/ 1321215 w 4030825"/>
              <a:gd name="connsiteY53" fmla="*/ 1171925 h 2332653"/>
              <a:gd name="connsiteX54" fmla="*/ 1321215 w 4030825"/>
              <a:gd name="connsiteY54" fmla="*/ 1209247 h 2332653"/>
              <a:gd name="connsiteX55" fmla="*/ 1380931 w 4030825"/>
              <a:gd name="connsiteY55" fmla="*/ 1209247 h 2332653"/>
              <a:gd name="connsiteX56" fmla="*/ 1380931 w 4030825"/>
              <a:gd name="connsiteY56" fmla="*/ 1272696 h 2332653"/>
              <a:gd name="connsiteX57" fmla="*/ 1474237 w 4030825"/>
              <a:gd name="connsiteY57" fmla="*/ 1272696 h 2332653"/>
              <a:gd name="connsiteX58" fmla="*/ 1474237 w 4030825"/>
              <a:gd name="connsiteY58" fmla="*/ 1317482 h 2332653"/>
              <a:gd name="connsiteX59" fmla="*/ 1519024 w 4030825"/>
              <a:gd name="connsiteY59" fmla="*/ 1317482 h 2332653"/>
              <a:gd name="connsiteX60" fmla="*/ 1519024 w 4030825"/>
              <a:gd name="connsiteY60" fmla="*/ 1388395 h 2332653"/>
              <a:gd name="connsiteX61" fmla="*/ 1586204 w 4030825"/>
              <a:gd name="connsiteY61" fmla="*/ 1388395 h 2332653"/>
              <a:gd name="connsiteX62" fmla="*/ 1586204 w 4030825"/>
              <a:gd name="connsiteY62" fmla="*/ 1433182 h 2332653"/>
              <a:gd name="connsiteX63" fmla="*/ 1645920 w 4030825"/>
              <a:gd name="connsiteY63" fmla="*/ 1433182 h 2332653"/>
              <a:gd name="connsiteX64" fmla="*/ 1645920 w 4030825"/>
              <a:gd name="connsiteY64" fmla="*/ 1474237 h 2332653"/>
              <a:gd name="connsiteX65" fmla="*/ 1694439 w 4030825"/>
              <a:gd name="connsiteY65" fmla="*/ 1474237 h 2332653"/>
              <a:gd name="connsiteX66" fmla="*/ 1694439 w 4030825"/>
              <a:gd name="connsiteY66" fmla="*/ 1526488 h 2332653"/>
              <a:gd name="connsiteX67" fmla="*/ 1769084 w 4030825"/>
              <a:gd name="connsiteY67" fmla="*/ 1526488 h 2332653"/>
              <a:gd name="connsiteX68" fmla="*/ 1769084 w 4030825"/>
              <a:gd name="connsiteY68" fmla="*/ 1593669 h 2332653"/>
              <a:gd name="connsiteX69" fmla="*/ 1839997 w 4030825"/>
              <a:gd name="connsiteY69" fmla="*/ 1593669 h 2332653"/>
              <a:gd name="connsiteX70" fmla="*/ 1839997 w 4030825"/>
              <a:gd name="connsiteY70" fmla="*/ 1616062 h 2332653"/>
              <a:gd name="connsiteX71" fmla="*/ 1877319 w 4030825"/>
              <a:gd name="connsiteY71" fmla="*/ 1616062 h 2332653"/>
              <a:gd name="connsiteX72" fmla="*/ 1877319 w 4030825"/>
              <a:gd name="connsiteY72" fmla="*/ 1645920 h 2332653"/>
              <a:gd name="connsiteX73" fmla="*/ 1985555 w 4030825"/>
              <a:gd name="connsiteY73" fmla="*/ 1645920 h 2332653"/>
              <a:gd name="connsiteX74" fmla="*/ 1985555 w 4030825"/>
              <a:gd name="connsiteY74" fmla="*/ 1679510 h 2332653"/>
              <a:gd name="connsiteX75" fmla="*/ 2052735 w 4030825"/>
              <a:gd name="connsiteY75" fmla="*/ 1679510 h 2332653"/>
              <a:gd name="connsiteX76" fmla="*/ 2052735 w 4030825"/>
              <a:gd name="connsiteY76" fmla="*/ 1679510 h 2332653"/>
              <a:gd name="connsiteX77" fmla="*/ 2134844 w 4030825"/>
              <a:gd name="connsiteY77" fmla="*/ 1679510 h 2332653"/>
              <a:gd name="connsiteX78" fmla="*/ 2134844 w 4030825"/>
              <a:gd name="connsiteY78" fmla="*/ 1731762 h 2332653"/>
              <a:gd name="connsiteX79" fmla="*/ 2187096 w 4030825"/>
              <a:gd name="connsiteY79" fmla="*/ 1731762 h 2332653"/>
              <a:gd name="connsiteX80" fmla="*/ 2179631 w 4030825"/>
              <a:gd name="connsiteY80" fmla="*/ 1769084 h 2332653"/>
              <a:gd name="connsiteX81" fmla="*/ 2243079 w 4030825"/>
              <a:gd name="connsiteY81" fmla="*/ 1765352 h 2332653"/>
              <a:gd name="connsiteX82" fmla="*/ 2243079 w 4030825"/>
              <a:gd name="connsiteY82" fmla="*/ 1791478 h 2332653"/>
              <a:gd name="connsiteX83" fmla="*/ 2366244 w 4030825"/>
              <a:gd name="connsiteY83" fmla="*/ 1791478 h 2332653"/>
              <a:gd name="connsiteX84" fmla="*/ 2366244 w 4030825"/>
              <a:gd name="connsiteY84" fmla="*/ 1821336 h 2332653"/>
              <a:gd name="connsiteX85" fmla="*/ 2414763 w 4030825"/>
              <a:gd name="connsiteY85" fmla="*/ 1821336 h 2332653"/>
              <a:gd name="connsiteX86" fmla="*/ 2414763 w 4030825"/>
              <a:gd name="connsiteY86" fmla="*/ 1851194 h 2332653"/>
              <a:gd name="connsiteX87" fmla="*/ 2444621 w 4030825"/>
              <a:gd name="connsiteY87" fmla="*/ 1851194 h 2332653"/>
              <a:gd name="connsiteX88" fmla="*/ 2444621 w 4030825"/>
              <a:gd name="connsiteY88" fmla="*/ 1881051 h 2332653"/>
              <a:gd name="connsiteX89" fmla="*/ 2522998 w 4030825"/>
              <a:gd name="connsiteY89" fmla="*/ 1881051 h 2332653"/>
              <a:gd name="connsiteX90" fmla="*/ 2522998 w 4030825"/>
              <a:gd name="connsiteY90" fmla="*/ 1925838 h 2332653"/>
              <a:gd name="connsiteX91" fmla="*/ 2616304 w 4030825"/>
              <a:gd name="connsiteY91" fmla="*/ 1925838 h 2332653"/>
              <a:gd name="connsiteX92" fmla="*/ 2616304 w 4030825"/>
              <a:gd name="connsiteY92" fmla="*/ 1963161 h 2332653"/>
              <a:gd name="connsiteX93" fmla="*/ 2690949 w 4030825"/>
              <a:gd name="connsiteY93" fmla="*/ 1963161 h 2332653"/>
              <a:gd name="connsiteX94" fmla="*/ 2690949 w 4030825"/>
              <a:gd name="connsiteY94" fmla="*/ 1989287 h 2332653"/>
              <a:gd name="connsiteX95" fmla="*/ 2758129 w 4030825"/>
              <a:gd name="connsiteY95" fmla="*/ 1989287 h 2332653"/>
              <a:gd name="connsiteX96" fmla="*/ 2758129 w 4030825"/>
              <a:gd name="connsiteY96" fmla="*/ 2007948 h 2332653"/>
              <a:gd name="connsiteX97" fmla="*/ 2870097 w 4030825"/>
              <a:gd name="connsiteY97" fmla="*/ 2007948 h 2332653"/>
              <a:gd name="connsiteX98" fmla="*/ 2870097 w 4030825"/>
              <a:gd name="connsiteY98" fmla="*/ 2045270 h 2332653"/>
              <a:gd name="connsiteX99" fmla="*/ 2959671 w 4030825"/>
              <a:gd name="connsiteY99" fmla="*/ 2045270 h 2332653"/>
              <a:gd name="connsiteX100" fmla="*/ 2959671 w 4030825"/>
              <a:gd name="connsiteY100" fmla="*/ 2075128 h 2332653"/>
              <a:gd name="connsiteX101" fmla="*/ 3023119 w 4030825"/>
              <a:gd name="connsiteY101" fmla="*/ 2075128 h 2332653"/>
              <a:gd name="connsiteX102" fmla="*/ 3023119 w 4030825"/>
              <a:gd name="connsiteY102" fmla="*/ 2108718 h 2332653"/>
              <a:gd name="connsiteX103" fmla="*/ 3112693 w 4030825"/>
              <a:gd name="connsiteY103" fmla="*/ 2108718 h 2332653"/>
              <a:gd name="connsiteX104" fmla="*/ 3112693 w 4030825"/>
              <a:gd name="connsiteY104" fmla="*/ 2134844 h 2332653"/>
              <a:gd name="connsiteX105" fmla="*/ 3269447 w 4030825"/>
              <a:gd name="connsiteY105" fmla="*/ 2134844 h 2332653"/>
              <a:gd name="connsiteX106" fmla="*/ 3269447 w 4030825"/>
              <a:gd name="connsiteY106" fmla="*/ 2134844 h 2332653"/>
              <a:gd name="connsiteX107" fmla="*/ 3306770 w 4030825"/>
              <a:gd name="connsiteY107" fmla="*/ 2172167 h 2332653"/>
              <a:gd name="connsiteX108" fmla="*/ 3332895 w 4030825"/>
              <a:gd name="connsiteY108" fmla="*/ 2198292 h 2332653"/>
              <a:gd name="connsiteX109" fmla="*/ 3429933 w 4030825"/>
              <a:gd name="connsiteY109" fmla="*/ 2198292 h 2332653"/>
              <a:gd name="connsiteX110" fmla="*/ 3429933 w 4030825"/>
              <a:gd name="connsiteY110" fmla="*/ 2224418 h 2332653"/>
              <a:gd name="connsiteX111" fmla="*/ 3515775 w 4030825"/>
              <a:gd name="connsiteY111" fmla="*/ 2224418 h 2332653"/>
              <a:gd name="connsiteX112" fmla="*/ 3515775 w 4030825"/>
              <a:gd name="connsiteY112" fmla="*/ 2280402 h 2332653"/>
              <a:gd name="connsiteX113" fmla="*/ 3642671 w 4030825"/>
              <a:gd name="connsiteY113" fmla="*/ 2280402 h 2332653"/>
              <a:gd name="connsiteX114" fmla="*/ 3642671 w 4030825"/>
              <a:gd name="connsiteY114" fmla="*/ 2332653 h 2332653"/>
              <a:gd name="connsiteX115" fmla="*/ 4030825 w 4030825"/>
              <a:gd name="connsiteY115" fmla="*/ 2332653 h 2332653"/>
              <a:gd name="connsiteX0" fmla="*/ 0 w 4030825"/>
              <a:gd name="connsiteY0" fmla="*/ 0 h 2332653"/>
              <a:gd name="connsiteX1" fmla="*/ 82110 w 4030825"/>
              <a:gd name="connsiteY1" fmla="*/ 0 h 2332653"/>
              <a:gd name="connsiteX2" fmla="*/ 82110 w 4030825"/>
              <a:gd name="connsiteY2" fmla="*/ 55984 h 2332653"/>
              <a:gd name="connsiteX3" fmla="*/ 123164 w 4030825"/>
              <a:gd name="connsiteY3" fmla="*/ 55984 h 2332653"/>
              <a:gd name="connsiteX4" fmla="*/ 123164 w 4030825"/>
              <a:gd name="connsiteY4" fmla="*/ 100771 h 2332653"/>
              <a:gd name="connsiteX5" fmla="*/ 156755 w 4030825"/>
              <a:gd name="connsiteY5" fmla="*/ 100771 h 2332653"/>
              <a:gd name="connsiteX6" fmla="*/ 156755 w 4030825"/>
              <a:gd name="connsiteY6" fmla="*/ 145558 h 2332653"/>
              <a:gd name="connsiteX7" fmla="*/ 156755 w 4030825"/>
              <a:gd name="connsiteY7" fmla="*/ 145558 h 2332653"/>
              <a:gd name="connsiteX8" fmla="*/ 186613 w 4030825"/>
              <a:gd name="connsiteY8" fmla="*/ 175416 h 2332653"/>
              <a:gd name="connsiteX9" fmla="*/ 238864 w 4030825"/>
              <a:gd name="connsiteY9" fmla="*/ 175416 h 2332653"/>
              <a:gd name="connsiteX10" fmla="*/ 238864 w 4030825"/>
              <a:gd name="connsiteY10" fmla="*/ 235131 h 2332653"/>
              <a:gd name="connsiteX11" fmla="*/ 272454 w 4030825"/>
              <a:gd name="connsiteY11" fmla="*/ 235131 h 2332653"/>
              <a:gd name="connsiteX12" fmla="*/ 272454 w 4030825"/>
              <a:gd name="connsiteY12" fmla="*/ 276186 h 2332653"/>
              <a:gd name="connsiteX13" fmla="*/ 328438 w 4030825"/>
              <a:gd name="connsiteY13" fmla="*/ 276186 h 2332653"/>
              <a:gd name="connsiteX14" fmla="*/ 328438 w 4030825"/>
              <a:gd name="connsiteY14" fmla="*/ 328438 h 2332653"/>
              <a:gd name="connsiteX15" fmla="*/ 373225 w 4030825"/>
              <a:gd name="connsiteY15" fmla="*/ 328438 h 2332653"/>
              <a:gd name="connsiteX16" fmla="*/ 373225 w 4030825"/>
              <a:gd name="connsiteY16" fmla="*/ 350831 h 2332653"/>
              <a:gd name="connsiteX17" fmla="*/ 410547 w 4030825"/>
              <a:gd name="connsiteY17" fmla="*/ 350831 h 2332653"/>
              <a:gd name="connsiteX18" fmla="*/ 410547 w 4030825"/>
              <a:gd name="connsiteY18" fmla="*/ 418011 h 2332653"/>
              <a:gd name="connsiteX19" fmla="*/ 455334 w 4030825"/>
              <a:gd name="connsiteY19" fmla="*/ 418011 h 2332653"/>
              <a:gd name="connsiteX20" fmla="*/ 455334 w 4030825"/>
              <a:gd name="connsiteY20" fmla="*/ 462798 h 2332653"/>
              <a:gd name="connsiteX21" fmla="*/ 500121 w 4030825"/>
              <a:gd name="connsiteY21" fmla="*/ 462798 h 2332653"/>
              <a:gd name="connsiteX22" fmla="*/ 500121 w 4030825"/>
              <a:gd name="connsiteY22" fmla="*/ 511318 h 2332653"/>
              <a:gd name="connsiteX23" fmla="*/ 559837 w 4030825"/>
              <a:gd name="connsiteY23" fmla="*/ 511318 h 2332653"/>
              <a:gd name="connsiteX24" fmla="*/ 559837 w 4030825"/>
              <a:gd name="connsiteY24" fmla="*/ 556105 h 2332653"/>
              <a:gd name="connsiteX25" fmla="*/ 627017 w 4030825"/>
              <a:gd name="connsiteY25" fmla="*/ 556105 h 2332653"/>
              <a:gd name="connsiteX26" fmla="*/ 627017 w 4030825"/>
              <a:gd name="connsiteY26" fmla="*/ 582230 h 2332653"/>
              <a:gd name="connsiteX27" fmla="*/ 668072 w 4030825"/>
              <a:gd name="connsiteY27" fmla="*/ 582230 h 2332653"/>
              <a:gd name="connsiteX28" fmla="*/ 668072 w 4030825"/>
              <a:gd name="connsiteY28" fmla="*/ 623285 h 2332653"/>
              <a:gd name="connsiteX29" fmla="*/ 705395 w 4030825"/>
              <a:gd name="connsiteY29" fmla="*/ 623285 h 2332653"/>
              <a:gd name="connsiteX30" fmla="*/ 705395 w 4030825"/>
              <a:gd name="connsiteY30" fmla="*/ 668072 h 2332653"/>
              <a:gd name="connsiteX31" fmla="*/ 753914 w 4030825"/>
              <a:gd name="connsiteY31" fmla="*/ 668072 h 2332653"/>
              <a:gd name="connsiteX32" fmla="*/ 753914 w 4030825"/>
              <a:gd name="connsiteY32" fmla="*/ 735252 h 2332653"/>
              <a:gd name="connsiteX33" fmla="*/ 809897 w 4030825"/>
              <a:gd name="connsiteY33" fmla="*/ 735252 h 2332653"/>
              <a:gd name="connsiteX34" fmla="*/ 809897 w 4030825"/>
              <a:gd name="connsiteY34" fmla="*/ 776307 h 2332653"/>
              <a:gd name="connsiteX35" fmla="*/ 850952 w 4030825"/>
              <a:gd name="connsiteY35" fmla="*/ 776307 h 2332653"/>
              <a:gd name="connsiteX36" fmla="*/ 850952 w 4030825"/>
              <a:gd name="connsiteY36" fmla="*/ 806165 h 2332653"/>
              <a:gd name="connsiteX37" fmla="*/ 903204 w 4030825"/>
              <a:gd name="connsiteY37" fmla="*/ 806165 h 2332653"/>
              <a:gd name="connsiteX38" fmla="*/ 903204 w 4030825"/>
              <a:gd name="connsiteY38" fmla="*/ 836023 h 2332653"/>
              <a:gd name="connsiteX39" fmla="*/ 947991 w 4030825"/>
              <a:gd name="connsiteY39" fmla="*/ 836023 h 2332653"/>
              <a:gd name="connsiteX40" fmla="*/ 947991 w 4030825"/>
              <a:gd name="connsiteY40" fmla="*/ 884542 h 2332653"/>
              <a:gd name="connsiteX41" fmla="*/ 1003974 w 4030825"/>
              <a:gd name="connsiteY41" fmla="*/ 884542 h 2332653"/>
              <a:gd name="connsiteX42" fmla="*/ 1003974 w 4030825"/>
              <a:gd name="connsiteY42" fmla="*/ 884542 h 2332653"/>
              <a:gd name="connsiteX43" fmla="*/ 1033832 w 4030825"/>
              <a:gd name="connsiteY43" fmla="*/ 914400 h 2332653"/>
              <a:gd name="connsiteX44" fmla="*/ 1033832 w 4030825"/>
              <a:gd name="connsiteY44" fmla="*/ 962919 h 2332653"/>
              <a:gd name="connsiteX45" fmla="*/ 1104745 w 4030825"/>
              <a:gd name="connsiteY45" fmla="*/ 962919 h 2332653"/>
              <a:gd name="connsiteX46" fmla="*/ 1104745 w 4030825"/>
              <a:gd name="connsiteY46" fmla="*/ 1030100 h 2332653"/>
              <a:gd name="connsiteX47" fmla="*/ 1179390 w 4030825"/>
              <a:gd name="connsiteY47" fmla="*/ 1030100 h 2332653"/>
              <a:gd name="connsiteX48" fmla="*/ 1179390 w 4030825"/>
              <a:gd name="connsiteY48" fmla="*/ 1071154 h 2332653"/>
              <a:gd name="connsiteX49" fmla="*/ 1227909 w 4030825"/>
              <a:gd name="connsiteY49" fmla="*/ 1071154 h 2332653"/>
              <a:gd name="connsiteX50" fmla="*/ 1227909 w 4030825"/>
              <a:gd name="connsiteY50" fmla="*/ 1123406 h 2332653"/>
              <a:gd name="connsiteX51" fmla="*/ 1280160 w 4030825"/>
              <a:gd name="connsiteY51" fmla="*/ 1123406 h 2332653"/>
              <a:gd name="connsiteX52" fmla="*/ 1280160 w 4030825"/>
              <a:gd name="connsiteY52" fmla="*/ 1171925 h 2332653"/>
              <a:gd name="connsiteX53" fmla="*/ 1321215 w 4030825"/>
              <a:gd name="connsiteY53" fmla="*/ 1171925 h 2332653"/>
              <a:gd name="connsiteX54" fmla="*/ 1321215 w 4030825"/>
              <a:gd name="connsiteY54" fmla="*/ 1209247 h 2332653"/>
              <a:gd name="connsiteX55" fmla="*/ 1380931 w 4030825"/>
              <a:gd name="connsiteY55" fmla="*/ 1209247 h 2332653"/>
              <a:gd name="connsiteX56" fmla="*/ 1380931 w 4030825"/>
              <a:gd name="connsiteY56" fmla="*/ 1272696 h 2332653"/>
              <a:gd name="connsiteX57" fmla="*/ 1474237 w 4030825"/>
              <a:gd name="connsiteY57" fmla="*/ 1272696 h 2332653"/>
              <a:gd name="connsiteX58" fmla="*/ 1474237 w 4030825"/>
              <a:gd name="connsiteY58" fmla="*/ 1317482 h 2332653"/>
              <a:gd name="connsiteX59" fmla="*/ 1519024 w 4030825"/>
              <a:gd name="connsiteY59" fmla="*/ 1317482 h 2332653"/>
              <a:gd name="connsiteX60" fmla="*/ 1519024 w 4030825"/>
              <a:gd name="connsiteY60" fmla="*/ 1388395 h 2332653"/>
              <a:gd name="connsiteX61" fmla="*/ 1586204 w 4030825"/>
              <a:gd name="connsiteY61" fmla="*/ 1388395 h 2332653"/>
              <a:gd name="connsiteX62" fmla="*/ 1586204 w 4030825"/>
              <a:gd name="connsiteY62" fmla="*/ 1433182 h 2332653"/>
              <a:gd name="connsiteX63" fmla="*/ 1645920 w 4030825"/>
              <a:gd name="connsiteY63" fmla="*/ 1433182 h 2332653"/>
              <a:gd name="connsiteX64" fmla="*/ 1645920 w 4030825"/>
              <a:gd name="connsiteY64" fmla="*/ 1474237 h 2332653"/>
              <a:gd name="connsiteX65" fmla="*/ 1694439 w 4030825"/>
              <a:gd name="connsiteY65" fmla="*/ 1474237 h 2332653"/>
              <a:gd name="connsiteX66" fmla="*/ 1694439 w 4030825"/>
              <a:gd name="connsiteY66" fmla="*/ 1526488 h 2332653"/>
              <a:gd name="connsiteX67" fmla="*/ 1769084 w 4030825"/>
              <a:gd name="connsiteY67" fmla="*/ 1526488 h 2332653"/>
              <a:gd name="connsiteX68" fmla="*/ 1769084 w 4030825"/>
              <a:gd name="connsiteY68" fmla="*/ 1593669 h 2332653"/>
              <a:gd name="connsiteX69" fmla="*/ 1839997 w 4030825"/>
              <a:gd name="connsiteY69" fmla="*/ 1593669 h 2332653"/>
              <a:gd name="connsiteX70" fmla="*/ 1839997 w 4030825"/>
              <a:gd name="connsiteY70" fmla="*/ 1616062 h 2332653"/>
              <a:gd name="connsiteX71" fmla="*/ 1877319 w 4030825"/>
              <a:gd name="connsiteY71" fmla="*/ 1616062 h 2332653"/>
              <a:gd name="connsiteX72" fmla="*/ 1877319 w 4030825"/>
              <a:gd name="connsiteY72" fmla="*/ 1645920 h 2332653"/>
              <a:gd name="connsiteX73" fmla="*/ 1985555 w 4030825"/>
              <a:gd name="connsiteY73" fmla="*/ 1645920 h 2332653"/>
              <a:gd name="connsiteX74" fmla="*/ 1985555 w 4030825"/>
              <a:gd name="connsiteY74" fmla="*/ 1679510 h 2332653"/>
              <a:gd name="connsiteX75" fmla="*/ 2052735 w 4030825"/>
              <a:gd name="connsiteY75" fmla="*/ 1679510 h 2332653"/>
              <a:gd name="connsiteX76" fmla="*/ 2052735 w 4030825"/>
              <a:gd name="connsiteY76" fmla="*/ 1679510 h 2332653"/>
              <a:gd name="connsiteX77" fmla="*/ 2134844 w 4030825"/>
              <a:gd name="connsiteY77" fmla="*/ 1679510 h 2332653"/>
              <a:gd name="connsiteX78" fmla="*/ 2134844 w 4030825"/>
              <a:gd name="connsiteY78" fmla="*/ 1731762 h 2332653"/>
              <a:gd name="connsiteX79" fmla="*/ 2187096 w 4030825"/>
              <a:gd name="connsiteY79" fmla="*/ 1731762 h 2332653"/>
              <a:gd name="connsiteX80" fmla="*/ 2190827 w 4030825"/>
              <a:gd name="connsiteY80" fmla="*/ 1769084 h 2332653"/>
              <a:gd name="connsiteX81" fmla="*/ 2243079 w 4030825"/>
              <a:gd name="connsiteY81" fmla="*/ 1765352 h 2332653"/>
              <a:gd name="connsiteX82" fmla="*/ 2243079 w 4030825"/>
              <a:gd name="connsiteY82" fmla="*/ 1791478 h 2332653"/>
              <a:gd name="connsiteX83" fmla="*/ 2366244 w 4030825"/>
              <a:gd name="connsiteY83" fmla="*/ 1791478 h 2332653"/>
              <a:gd name="connsiteX84" fmla="*/ 2366244 w 4030825"/>
              <a:gd name="connsiteY84" fmla="*/ 1821336 h 2332653"/>
              <a:gd name="connsiteX85" fmla="*/ 2414763 w 4030825"/>
              <a:gd name="connsiteY85" fmla="*/ 1821336 h 2332653"/>
              <a:gd name="connsiteX86" fmla="*/ 2414763 w 4030825"/>
              <a:gd name="connsiteY86" fmla="*/ 1851194 h 2332653"/>
              <a:gd name="connsiteX87" fmla="*/ 2444621 w 4030825"/>
              <a:gd name="connsiteY87" fmla="*/ 1851194 h 2332653"/>
              <a:gd name="connsiteX88" fmla="*/ 2444621 w 4030825"/>
              <a:gd name="connsiteY88" fmla="*/ 1881051 h 2332653"/>
              <a:gd name="connsiteX89" fmla="*/ 2522998 w 4030825"/>
              <a:gd name="connsiteY89" fmla="*/ 1881051 h 2332653"/>
              <a:gd name="connsiteX90" fmla="*/ 2522998 w 4030825"/>
              <a:gd name="connsiteY90" fmla="*/ 1925838 h 2332653"/>
              <a:gd name="connsiteX91" fmla="*/ 2616304 w 4030825"/>
              <a:gd name="connsiteY91" fmla="*/ 1925838 h 2332653"/>
              <a:gd name="connsiteX92" fmla="*/ 2616304 w 4030825"/>
              <a:gd name="connsiteY92" fmla="*/ 1963161 h 2332653"/>
              <a:gd name="connsiteX93" fmla="*/ 2690949 w 4030825"/>
              <a:gd name="connsiteY93" fmla="*/ 1963161 h 2332653"/>
              <a:gd name="connsiteX94" fmla="*/ 2690949 w 4030825"/>
              <a:gd name="connsiteY94" fmla="*/ 1989287 h 2332653"/>
              <a:gd name="connsiteX95" fmla="*/ 2758129 w 4030825"/>
              <a:gd name="connsiteY95" fmla="*/ 1989287 h 2332653"/>
              <a:gd name="connsiteX96" fmla="*/ 2758129 w 4030825"/>
              <a:gd name="connsiteY96" fmla="*/ 2007948 h 2332653"/>
              <a:gd name="connsiteX97" fmla="*/ 2870097 w 4030825"/>
              <a:gd name="connsiteY97" fmla="*/ 2007948 h 2332653"/>
              <a:gd name="connsiteX98" fmla="*/ 2870097 w 4030825"/>
              <a:gd name="connsiteY98" fmla="*/ 2045270 h 2332653"/>
              <a:gd name="connsiteX99" fmla="*/ 2959671 w 4030825"/>
              <a:gd name="connsiteY99" fmla="*/ 2045270 h 2332653"/>
              <a:gd name="connsiteX100" fmla="*/ 2959671 w 4030825"/>
              <a:gd name="connsiteY100" fmla="*/ 2075128 h 2332653"/>
              <a:gd name="connsiteX101" fmla="*/ 3023119 w 4030825"/>
              <a:gd name="connsiteY101" fmla="*/ 2075128 h 2332653"/>
              <a:gd name="connsiteX102" fmla="*/ 3023119 w 4030825"/>
              <a:gd name="connsiteY102" fmla="*/ 2108718 h 2332653"/>
              <a:gd name="connsiteX103" fmla="*/ 3112693 w 4030825"/>
              <a:gd name="connsiteY103" fmla="*/ 2108718 h 2332653"/>
              <a:gd name="connsiteX104" fmla="*/ 3112693 w 4030825"/>
              <a:gd name="connsiteY104" fmla="*/ 2134844 h 2332653"/>
              <a:gd name="connsiteX105" fmla="*/ 3269447 w 4030825"/>
              <a:gd name="connsiteY105" fmla="*/ 2134844 h 2332653"/>
              <a:gd name="connsiteX106" fmla="*/ 3269447 w 4030825"/>
              <a:gd name="connsiteY106" fmla="*/ 2134844 h 2332653"/>
              <a:gd name="connsiteX107" fmla="*/ 3306770 w 4030825"/>
              <a:gd name="connsiteY107" fmla="*/ 2172167 h 2332653"/>
              <a:gd name="connsiteX108" fmla="*/ 3332895 w 4030825"/>
              <a:gd name="connsiteY108" fmla="*/ 2198292 h 2332653"/>
              <a:gd name="connsiteX109" fmla="*/ 3429933 w 4030825"/>
              <a:gd name="connsiteY109" fmla="*/ 2198292 h 2332653"/>
              <a:gd name="connsiteX110" fmla="*/ 3429933 w 4030825"/>
              <a:gd name="connsiteY110" fmla="*/ 2224418 h 2332653"/>
              <a:gd name="connsiteX111" fmla="*/ 3515775 w 4030825"/>
              <a:gd name="connsiteY111" fmla="*/ 2224418 h 2332653"/>
              <a:gd name="connsiteX112" fmla="*/ 3515775 w 4030825"/>
              <a:gd name="connsiteY112" fmla="*/ 2280402 h 2332653"/>
              <a:gd name="connsiteX113" fmla="*/ 3642671 w 4030825"/>
              <a:gd name="connsiteY113" fmla="*/ 2280402 h 2332653"/>
              <a:gd name="connsiteX114" fmla="*/ 3642671 w 4030825"/>
              <a:gd name="connsiteY114" fmla="*/ 2332653 h 2332653"/>
              <a:gd name="connsiteX115" fmla="*/ 4030825 w 4030825"/>
              <a:gd name="connsiteY115" fmla="*/ 2332653 h 2332653"/>
              <a:gd name="connsiteX0" fmla="*/ 0 w 4030825"/>
              <a:gd name="connsiteY0" fmla="*/ 0 h 2332653"/>
              <a:gd name="connsiteX1" fmla="*/ 82110 w 4030825"/>
              <a:gd name="connsiteY1" fmla="*/ 0 h 2332653"/>
              <a:gd name="connsiteX2" fmla="*/ 82110 w 4030825"/>
              <a:gd name="connsiteY2" fmla="*/ 55984 h 2332653"/>
              <a:gd name="connsiteX3" fmla="*/ 123164 w 4030825"/>
              <a:gd name="connsiteY3" fmla="*/ 55984 h 2332653"/>
              <a:gd name="connsiteX4" fmla="*/ 123164 w 4030825"/>
              <a:gd name="connsiteY4" fmla="*/ 100771 h 2332653"/>
              <a:gd name="connsiteX5" fmla="*/ 156755 w 4030825"/>
              <a:gd name="connsiteY5" fmla="*/ 100771 h 2332653"/>
              <a:gd name="connsiteX6" fmla="*/ 156755 w 4030825"/>
              <a:gd name="connsiteY6" fmla="*/ 145558 h 2332653"/>
              <a:gd name="connsiteX7" fmla="*/ 156755 w 4030825"/>
              <a:gd name="connsiteY7" fmla="*/ 145558 h 2332653"/>
              <a:gd name="connsiteX8" fmla="*/ 186613 w 4030825"/>
              <a:gd name="connsiteY8" fmla="*/ 175416 h 2332653"/>
              <a:gd name="connsiteX9" fmla="*/ 238864 w 4030825"/>
              <a:gd name="connsiteY9" fmla="*/ 175416 h 2332653"/>
              <a:gd name="connsiteX10" fmla="*/ 238864 w 4030825"/>
              <a:gd name="connsiteY10" fmla="*/ 235131 h 2332653"/>
              <a:gd name="connsiteX11" fmla="*/ 272454 w 4030825"/>
              <a:gd name="connsiteY11" fmla="*/ 235131 h 2332653"/>
              <a:gd name="connsiteX12" fmla="*/ 272454 w 4030825"/>
              <a:gd name="connsiteY12" fmla="*/ 276186 h 2332653"/>
              <a:gd name="connsiteX13" fmla="*/ 328438 w 4030825"/>
              <a:gd name="connsiteY13" fmla="*/ 276186 h 2332653"/>
              <a:gd name="connsiteX14" fmla="*/ 328438 w 4030825"/>
              <a:gd name="connsiteY14" fmla="*/ 328438 h 2332653"/>
              <a:gd name="connsiteX15" fmla="*/ 373225 w 4030825"/>
              <a:gd name="connsiteY15" fmla="*/ 328438 h 2332653"/>
              <a:gd name="connsiteX16" fmla="*/ 373225 w 4030825"/>
              <a:gd name="connsiteY16" fmla="*/ 350831 h 2332653"/>
              <a:gd name="connsiteX17" fmla="*/ 410547 w 4030825"/>
              <a:gd name="connsiteY17" fmla="*/ 350831 h 2332653"/>
              <a:gd name="connsiteX18" fmla="*/ 410547 w 4030825"/>
              <a:gd name="connsiteY18" fmla="*/ 418011 h 2332653"/>
              <a:gd name="connsiteX19" fmla="*/ 455334 w 4030825"/>
              <a:gd name="connsiteY19" fmla="*/ 418011 h 2332653"/>
              <a:gd name="connsiteX20" fmla="*/ 455334 w 4030825"/>
              <a:gd name="connsiteY20" fmla="*/ 462798 h 2332653"/>
              <a:gd name="connsiteX21" fmla="*/ 500121 w 4030825"/>
              <a:gd name="connsiteY21" fmla="*/ 462798 h 2332653"/>
              <a:gd name="connsiteX22" fmla="*/ 500121 w 4030825"/>
              <a:gd name="connsiteY22" fmla="*/ 511318 h 2332653"/>
              <a:gd name="connsiteX23" fmla="*/ 559837 w 4030825"/>
              <a:gd name="connsiteY23" fmla="*/ 511318 h 2332653"/>
              <a:gd name="connsiteX24" fmla="*/ 559837 w 4030825"/>
              <a:gd name="connsiteY24" fmla="*/ 556105 h 2332653"/>
              <a:gd name="connsiteX25" fmla="*/ 627017 w 4030825"/>
              <a:gd name="connsiteY25" fmla="*/ 556105 h 2332653"/>
              <a:gd name="connsiteX26" fmla="*/ 627017 w 4030825"/>
              <a:gd name="connsiteY26" fmla="*/ 582230 h 2332653"/>
              <a:gd name="connsiteX27" fmla="*/ 668072 w 4030825"/>
              <a:gd name="connsiteY27" fmla="*/ 582230 h 2332653"/>
              <a:gd name="connsiteX28" fmla="*/ 668072 w 4030825"/>
              <a:gd name="connsiteY28" fmla="*/ 623285 h 2332653"/>
              <a:gd name="connsiteX29" fmla="*/ 705395 w 4030825"/>
              <a:gd name="connsiteY29" fmla="*/ 623285 h 2332653"/>
              <a:gd name="connsiteX30" fmla="*/ 705395 w 4030825"/>
              <a:gd name="connsiteY30" fmla="*/ 668072 h 2332653"/>
              <a:gd name="connsiteX31" fmla="*/ 753914 w 4030825"/>
              <a:gd name="connsiteY31" fmla="*/ 668072 h 2332653"/>
              <a:gd name="connsiteX32" fmla="*/ 753914 w 4030825"/>
              <a:gd name="connsiteY32" fmla="*/ 735252 h 2332653"/>
              <a:gd name="connsiteX33" fmla="*/ 809897 w 4030825"/>
              <a:gd name="connsiteY33" fmla="*/ 735252 h 2332653"/>
              <a:gd name="connsiteX34" fmla="*/ 809897 w 4030825"/>
              <a:gd name="connsiteY34" fmla="*/ 776307 h 2332653"/>
              <a:gd name="connsiteX35" fmla="*/ 850952 w 4030825"/>
              <a:gd name="connsiteY35" fmla="*/ 776307 h 2332653"/>
              <a:gd name="connsiteX36" fmla="*/ 850952 w 4030825"/>
              <a:gd name="connsiteY36" fmla="*/ 806165 h 2332653"/>
              <a:gd name="connsiteX37" fmla="*/ 903204 w 4030825"/>
              <a:gd name="connsiteY37" fmla="*/ 806165 h 2332653"/>
              <a:gd name="connsiteX38" fmla="*/ 903204 w 4030825"/>
              <a:gd name="connsiteY38" fmla="*/ 836023 h 2332653"/>
              <a:gd name="connsiteX39" fmla="*/ 947991 w 4030825"/>
              <a:gd name="connsiteY39" fmla="*/ 836023 h 2332653"/>
              <a:gd name="connsiteX40" fmla="*/ 947991 w 4030825"/>
              <a:gd name="connsiteY40" fmla="*/ 884542 h 2332653"/>
              <a:gd name="connsiteX41" fmla="*/ 1003974 w 4030825"/>
              <a:gd name="connsiteY41" fmla="*/ 884542 h 2332653"/>
              <a:gd name="connsiteX42" fmla="*/ 1003974 w 4030825"/>
              <a:gd name="connsiteY42" fmla="*/ 884542 h 2332653"/>
              <a:gd name="connsiteX43" fmla="*/ 1033832 w 4030825"/>
              <a:gd name="connsiteY43" fmla="*/ 914400 h 2332653"/>
              <a:gd name="connsiteX44" fmla="*/ 1033832 w 4030825"/>
              <a:gd name="connsiteY44" fmla="*/ 962919 h 2332653"/>
              <a:gd name="connsiteX45" fmla="*/ 1104745 w 4030825"/>
              <a:gd name="connsiteY45" fmla="*/ 962919 h 2332653"/>
              <a:gd name="connsiteX46" fmla="*/ 1104745 w 4030825"/>
              <a:gd name="connsiteY46" fmla="*/ 1030100 h 2332653"/>
              <a:gd name="connsiteX47" fmla="*/ 1179390 w 4030825"/>
              <a:gd name="connsiteY47" fmla="*/ 1030100 h 2332653"/>
              <a:gd name="connsiteX48" fmla="*/ 1179390 w 4030825"/>
              <a:gd name="connsiteY48" fmla="*/ 1071154 h 2332653"/>
              <a:gd name="connsiteX49" fmla="*/ 1227909 w 4030825"/>
              <a:gd name="connsiteY49" fmla="*/ 1071154 h 2332653"/>
              <a:gd name="connsiteX50" fmla="*/ 1227909 w 4030825"/>
              <a:gd name="connsiteY50" fmla="*/ 1123406 h 2332653"/>
              <a:gd name="connsiteX51" fmla="*/ 1280160 w 4030825"/>
              <a:gd name="connsiteY51" fmla="*/ 1123406 h 2332653"/>
              <a:gd name="connsiteX52" fmla="*/ 1280160 w 4030825"/>
              <a:gd name="connsiteY52" fmla="*/ 1171925 h 2332653"/>
              <a:gd name="connsiteX53" fmla="*/ 1321215 w 4030825"/>
              <a:gd name="connsiteY53" fmla="*/ 1171925 h 2332653"/>
              <a:gd name="connsiteX54" fmla="*/ 1321215 w 4030825"/>
              <a:gd name="connsiteY54" fmla="*/ 1209247 h 2332653"/>
              <a:gd name="connsiteX55" fmla="*/ 1380931 w 4030825"/>
              <a:gd name="connsiteY55" fmla="*/ 1209247 h 2332653"/>
              <a:gd name="connsiteX56" fmla="*/ 1380931 w 4030825"/>
              <a:gd name="connsiteY56" fmla="*/ 1272696 h 2332653"/>
              <a:gd name="connsiteX57" fmla="*/ 1474237 w 4030825"/>
              <a:gd name="connsiteY57" fmla="*/ 1272696 h 2332653"/>
              <a:gd name="connsiteX58" fmla="*/ 1474237 w 4030825"/>
              <a:gd name="connsiteY58" fmla="*/ 1317482 h 2332653"/>
              <a:gd name="connsiteX59" fmla="*/ 1519024 w 4030825"/>
              <a:gd name="connsiteY59" fmla="*/ 1317482 h 2332653"/>
              <a:gd name="connsiteX60" fmla="*/ 1519024 w 4030825"/>
              <a:gd name="connsiteY60" fmla="*/ 1388395 h 2332653"/>
              <a:gd name="connsiteX61" fmla="*/ 1586204 w 4030825"/>
              <a:gd name="connsiteY61" fmla="*/ 1388395 h 2332653"/>
              <a:gd name="connsiteX62" fmla="*/ 1586204 w 4030825"/>
              <a:gd name="connsiteY62" fmla="*/ 1433182 h 2332653"/>
              <a:gd name="connsiteX63" fmla="*/ 1645920 w 4030825"/>
              <a:gd name="connsiteY63" fmla="*/ 1433182 h 2332653"/>
              <a:gd name="connsiteX64" fmla="*/ 1645920 w 4030825"/>
              <a:gd name="connsiteY64" fmla="*/ 1474237 h 2332653"/>
              <a:gd name="connsiteX65" fmla="*/ 1694439 w 4030825"/>
              <a:gd name="connsiteY65" fmla="*/ 1474237 h 2332653"/>
              <a:gd name="connsiteX66" fmla="*/ 1694439 w 4030825"/>
              <a:gd name="connsiteY66" fmla="*/ 1526488 h 2332653"/>
              <a:gd name="connsiteX67" fmla="*/ 1769084 w 4030825"/>
              <a:gd name="connsiteY67" fmla="*/ 1526488 h 2332653"/>
              <a:gd name="connsiteX68" fmla="*/ 1769084 w 4030825"/>
              <a:gd name="connsiteY68" fmla="*/ 1593669 h 2332653"/>
              <a:gd name="connsiteX69" fmla="*/ 1839997 w 4030825"/>
              <a:gd name="connsiteY69" fmla="*/ 1593669 h 2332653"/>
              <a:gd name="connsiteX70" fmla="*/ 1839997 w 4030825"/>
              <a:gd name="connsiteY70" fmla="*/ 1616062 h 2332653"/>
              <a:gd name="connsiteX71" fmla="*/ 1877319 w 4030825"/>
              <a:gd name="connsiteY71" fmla="*/ 1616062 h 2332653"/>
              <a:gd name="connsiteX72" fmla="*/ 1877319 w 4030825"/>
              <a:gd name="connsiteY72" fmla="*/ 1645920 h 2332653"/>
              <a:gd name="connsiteX73" fmla="*/ 1985555 w 4030825"/>
              <a:gd name="connsiteY73" fmla="*/ 1645920 h 2332653"/>
              <a:gd name="connsiteX74" fmla="*/ 1985555 w 4030825"/>
              <a:gd name="connsiteY74" fmla="*/ 1679510 h 2332653"/>
              <a:gd name="connsiteX75" fmla="*/ 2052735 w 4030825"/>
              <a:gd name="connsiteY75" fmla="*/ 1679510 h 2332653"/>
              <a:gd name="connsiteX76" fmla="*/ 2052735 w 4030825"/>
              <a:gd name="connsiteY76" fmla="*/ 1679510 h 2332653"/>
              <a:gd name="connsiteX77" fmla="*/ 2134844 w 4030825"/>
              <a:gd name="connsiteY77" fmla="*/ 1679510 h 2332653"/>
              <a:gd name="connsiteX78" fmla="*/ 2134844 w 4030825"/>
              <a:gd name="connsiteY78" fmla="*/ 1731762 h 2332653"/>
              <a:gd name="connsiteX79" fmla="*/ 2187096 w 4030825"/>
              <a:gd name="connsiteY79" fmla="*/ 1731762 h 2332653"/>
              <a:gd name="connsiteX80" fmla="*/ 2190827 w 4030825"/>
              <a:gd name="connsiteY80" fmla="*/ 1769084 h 2332653"/>
              <a:gd name="connsiteX81" fmla="*/ 2243079 w 4030825"/>
              <a:gd name="connsiteY81" fmla="*/ 1765352 h 2332653"/>
              <a:gd name="connsiteX82" fmla="*/ 2243079 w 4030825"/>
              <a:gd name="connsiteY82" fmla="*/ 1791478 h 2332653"/>
              <a:gd name="connsiteX83" fmla="*/ 2366244 w 4030825"/>
              <a:gd name="connsiteY83" fmla="*/ 1791478 h 2332653"/>
              <a:gd name="connsiteX84" fmla="*/ 2366244 w 4030825"/>
              <a:gd name="connsiteY84" fmla="*/ 1821336 h 2332653"/>
              <a:gd name="connsiteX85" fmla="*/ 2414763 w 4030825"/>
              <a:gd name="connsiteY85" fmla="*/ 1821336 h 2332653"/>
              <a:gd name="connsiteX86" fmla="*/ 2414763 w 4030825"/>
              <a:gd name="connsiteY86" fmla="*/ 1851194 h 2332653"/>
              <a:gd name="connsiteX87" fmla="*/ 2444621 w 4030825"/>
              <a:gd name="connsiteY87" fmla="*/ 1851194 h 2332653"/>
              <a:gd name="connsiteX88" fmla="*/ 2444621 w 4030825"/>
              <a:gd name="connsiteY88" fmla="*/ 1881051 h 2332653"/>
              <a:gd name="connsiteX89" fmla="*/ 2522998 w 4030825"/>
              <a:gd name="connsiteY89" fmla="*/ 1881051 h 2332653"/>
              <a:gd name="connsiteX90" fmla="*/ 2522998 w 4030825"/>
              <a:gd name="connsiteY90" fmla="*/ 1925838 h 2332653"/>
              <a:gd name="connsiteX91" fmla="*/ 2616304 w 4030825"/>
              <a:gd name="connsiteY91" fmla="*/ 1925838 h 2332653"/>
              <a:gd name="connsiteX92" fmla="*/ 2616304 w 4030825"/>
              <a:gd name="connsiteY92" fmla="*/ 1963161 h 2332653"/>
              <a:gd name="connsiteX93" fmla="*/ 2690949 w 4030825"/>
              <a:gd name="connsiteY93" fmla="*/ 1963161 h 2332653"/>
              <a:gd name="connsiteX94" fmla="*/ 2690949 w 4030825"/>
              <a:gd name="connsiteY94" fmla="*/ 1989287 h 2332653"/>
              <a:gd name="connsiteX95" fmla="*/ 2758129 w 4030825"/>
              <a:gd name="connsiteY95" fmla="*/ 1989287 h 2332653"/>
              <a:gd name="connsiteX96" fmla="*/ 2758129 w 4030825"/>
              <a:gd name="connsiteY96" fmla="*/ 2007948 h 2332653"/>
              <a:gd name="connsiteX97" fmla="*/ 2870097 w 4030825"/>
              <a:gd name="connsiteY97" fmla="*/ 2007948 h 2332653"/>
              <a:gd name="connsiteX98" fmla="*/ 2870097 w 4030825"/>
              <a:gd name="connsiteY98" fmla="*/ 2045270 h 2332653"/>
              <a:gd name="connsiteX99" fmla="*/ 2959671 w 4030825"/>
              <a:gd name="connsiteY99" fmla="*/ 2045270 h 2332653"/>
              <a:gd name="connsiteX100" fmla="*/ 2959671 w 4030825"/>
              <a:gd name="connsiteY100" fmla="*/ 2075128 h 2332653"/>
              <a:gd name="connsiteX101" fmla="*/ 3023119 w 4030825"/>
              <a:gd name="connsiteY101" fmla="*/ 2075128 h 2332653"/>
              <a:gd name="connsiteX102" fmla="*/ 3023119 w 4030825"/>
              <a:gd name="connsiteY102" fmla="*/ 2108718 h 2332653"/>
              <a:gd name="connsiteX103" fmla="*/ 3112693 w 4030825"/>
              <a:gd name="connsiteY103" fmla="*/ 2108718 h 2332653"/>
              <a:gd name="connsiteX104" fmla="*/ 3112693 w 4030825"/>
              <a:gd name="connsiteY104" fmla="*/ 2134844 h 2332653"/>
              <a:gd name="connsiteX105" fmla="*/ 3269447 w 4030825"/>
              <a:gd name="connsiteY105" fmla="*/ 2134844 h 2332653"/>
              <a:gd name="connsiteX106" fmla="*/ 3269447 w 4030825"/>
              <a:gd name="connsiteY106" fmla="*/ 2134844 h 2332653"/>
              <a:gd name="connsiteX107" fmla="*/ 3306770 w 4030825"/>
              <a:gd name="connsiteY107" fmla="*/ 2172167 h 2332653"/>
              <a:gd name="connsiteX108" fmla="*/ 3332895 w 4030825"/>
              <a:gd name="connsiteY108" fmla="*/ 2198292 h 2332653"/>
              <a:gd name="connsiteX109" fmla="*/ 3429933 w 4030825"/>
              <a:gd name="connsiteY109" fmla="*/ 2198292 h 2332653"/>
              <a:gd name="connsiteX110" fmla="*/ 3429933 w 4030825"/>
              <a:gd name="connsiteY110" fmla="*/ 2224418 h 2332653"/>
              <a:gd name="connsiteX111" fmla="*/ 3515775 w 4030825"/>
              <a:gd name="connsiteY111" fmla="*/ 2224418 h 2332653"/>
              <a:gd name="connsiteX112" fmla="*/ 3515775 w 4030825"/>
              <a:gd name="connsiteY112" fmla="*/ 2280402 h 2332653"/>
              <a:gd name="connsiteX113" fmla="*/ 3642671 w 4030825"/>
              <a:gd name="connsiteY113" fmla="*/ 2280402 h 2332653"/>
              <a:gd name="connsiteX114" fmla="*/ 3642671 w 4030825"/>
              <a:gd name="connsiteY114" fmla="*/ 2332653 h 2332653"/>
              <a:gd name="connsiteX115" fmla="*/ 4030825 w 4030825"/>
              <a:gd name="connsiteY115" fmla="*/ 2332653 h 2332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4030825" h="2332653">
                <a:moveTo>
                  <a:pt x="0" y="0"/>
                </a:moveTo>
                <a:lnTo>
                  <a:pt x="82110" y="0"/>
                </a:lnTo>
                <a:lnTo>
                  <a:pt x="82110" y="55984"/>
                </a:lnTo>
                <a:lnTo>
                  <a:pt x="123164" y="55984"/>
                </a:lnTo>
                <a:lnTo>
                  <a:pt x="123164" y="100771"/>
                </a:lnTo>
                <a:lnTo>
                  <a:pt x="156755" y="100771"/>
                </a:lnTo>
                <a:lnTo>
                  <a:pt x="156755" y="145558"/>
                </a:lnTo>
                <a:lnTo>
                  <a:pt x="156755" y="145558"/>
                </a:lnTo>
                <a:lnTo>
                  <a:pt x="186613" y="175416"/>
                </a:lnTo>
                <a:lnTo>
                  <a:pt x="238864" y="175416"/>
                </a:lnTo>
                <a:lnTo>
                  <a:pt x="238864" y="235131"/>
                </a:lnTo>
                <a:lnTo>
                  <a:pt x="272454" y="235131"/>
                </a:lnTo>
                <a:lnTo>
                  <a:pt x="272454" y="276186"/>
                </a:lnTo>
                <a:lnTo>
                  <a:pt x="328438" y="276186"/>
                </a:lnTo>
                <a:lnTo>
                  <a:pt x="328438" y="328438"/>
                </a:lnTo>
                <a:lnTo>
                  <a:pt x="373225" y="328438"/>
                </a:lnTo>
                <a:lnTo>
                  <a:pt x="373225" y="350831"/>
                </a:lnTo>
                <a:lnTo>
                  <a:pt x="410547" y="350831"/>
                </a:lnTo>
                <a:lnTo>
                  <a:pt x="410547" y="418011"/>
                </a:lnTo>
                <a:lnTo>
                  <a:pt x="455334" y="418011"/>
                </a:lnTo>
                <a:lnTo>
                  <a:pt x="455334" y="462798"/>
                </a:lnTo>
                <a:lnTo>
                  <a:pt x="500121" y="462798"/>
                </a:lnTo>
                <a:lnTo>
                  <a:pt x="500121" y="511318"/>
                </a:lnTo>
                <a:lnTo>
                  <a:pt x="559837" y="511318"/>
                </a:lnTo>
                <a:lnTo>
                  <a:pt x="559837" y="556105"/>
                </a:lnTo>
                <a:lnTo>
                  <a:pt x="627017" y="556105"/>
                </a:lnTo>
                <a:lnTo>
                  <a:pt x="627017" y="582230"/>
                </a:lnTo>
                <a:lnTo>
                  <a:pt x="668072" y="582230"/>
                </a:lnTo>
                <a:lnTo>
                  <a:pt x="668072" y="623285"/>
                </a:lnTo>
                <a:lnTo>
                  <a:pt x="705395" y="623285"/>
                </a:lnTo>
                <a:lnTo>
                  <a:pt x="705395" y="668072"/>
                </a:lnTo>
                <a:lnTo>
                  <a:pt x="753914" y="668072"/>
                </a:lnTo>
                <a:lnTo>
                  <a:pt x="753914" y="735252"/>
                </a:lnTo>
                <a:lnTo>
                  <a:pt x="809897" y="735252"/>
                </a:lnTo>
                <a:lnTo>
                  <a:pt x="809897" y="776307"/>
                </a:lnTo>
                <a:lnTo>
                  <a:pt x="850952" y="776307"/>
                </a:lnTo>
                <a:lnTo>
                  <a:pt x="850952" y="806165"/>
                </a:lnTo>
                <a:lnTo>
                  <a:pt x="903204" y="806165"/>
                </a:lnTo>
                <a:lnTo>
                  <a:pt x="903204" y="836023"/>
                </a:lnTo>
                <a:lnTo>
                  <a:pt x="947991" y="836023"/>
                </a:lnTo>
                <a:lnTo>
                  <a:pt x="947991" y="884542"/>
                </a:lnTo>
                <a:lnTo>
                  <a:pt x="1003974" y="884542"/>
                </a:lnTo>
                <a:lnTo>
                  <a:pt x="1003974" y="884542"/>
                </a:lnTo>
                <a:lnTo>
                  <a:pt x="1033832" y="914400"/>
                </a:lnTo>
                <a:lnTo>
                  <a:pt x="1033832" y="962919"/>
                </a:lnTo>
                <a:lnTo>
                  <a:pt x="1104745" y="962919"/>
                </a:lnTo>
                <a:lnTo>
                  <a:pt x="1104745" y="1030100"/>
                </a:lnTo>
                <a:lnTo>
                  <a:pt x="1179390" y="1030100"/>
                </a:lnTo>
                <a:lnTo>
                  <a:pt x="1179390" y="1071154"/>
                </a:lnTo>
                <a:lnTo>
                  <a:pt x="1227909" y="1071154"/>
                </a:lnTo>
                <a:lnTo>
                  <a:pt x="1227909" y="1123406"/>
                </a:lnTo>
                <a:lnTo>
                  <a:pt x="1280160" y="1123406"/>
                </a:lnTo>
                <a:lnTo>
                  <a:pt x="1280160" y="1171925"/>
                </a:lnTo>
                <a:lnTo>
                  <a:pt x="1321215" y="1171925"/>
                </a:lnTo>
                <a:lnTo>
                  <a:pt x="1321215" y="1209247"/>
                </a:lnTo>
                <a:lnTo>
                  <a:pt x="1380931" y="1209247"/>
                </a:lnTo>
                <a:lnTo>
                  <a:pt x="1380931" y="1272696"/>
                </a:lnTo>
                <a:lnTo>
                  <a:pt x="1474237" y="1272696"/>
                </a:lnTo>
                <a:lnTo>
                  <a:pt x="1474237" y="1317482"/>
                </a:lnTo>
                <a:lnTo>
                  <a:pt x="1519024" y="1317482"/>
                </a:lnTo>
                <a:lnTo>
                  <a:pt x="1519024" y="1388395"/>
                </a:lnTo>
                <a:lnTo>
                  <a:pt x="1586204" y="1388395"/>
                </a:lnTo>
                <a:lnTo>
                  <a:pt x="1586204" y="1433182"/>
                </a:lnTo>
                <a:lnTo>
                  <a:pt x="1645920" y="1433182"/>
                </a:lnTo>
                <a:lnTo>
                  <a:pt x="1645920" y="1474237"/>
                </a:lnTo>
                <a:lnTo>
                  <a:pt x="1694439" y="1474237"/>
                </a:lnTo>
                <a:lnTo>
                  <a:pt x="1694439" y="1526488"/>
                </a:lnTo>
                <a:lnTo>
                  <a:pt x="1769084" y="1526488"/>
                </a:lnTo>
                <a:lnTo>
                  <a:pt x="1769084" y="1593669"/>
                </a:lnTo>
                <a:lnTo>
                  <a:pt x="1839997" y="1593669"/>
                </a:lnTo>
                <a:lnTo>
                  <a:pt x="1839997" y="1616062"/>
                </a:lnTo>
                <a:lnTo>
                  <a:pt x="1877319" y="1616062"/>
                </a:lnTo>
                <a:lnTo>
                  <a:pt x="1877319" y="1645920"/>
                </a:lnTo>
                <a:lnTo>
                  <a:pt x="1985555" y="1645920"/>
                </a:lnTo>
                <a:lnTo>
                  <a:pt x="1985555" y="1679510"/>
                </a:lnTo>
                <a:lnTo>
                  <a:pt x="2052735" y="1679510"/>
                </a:lnTo>
                <a:lnTo>
                  <a:pt x="2052735" y="1679510"/>
                </a:lnTo>
                <a:lnTo>
                  <a:pt x="2134844" y="1679510"/>
                </a:lnTo>
                <a:lnTo>
                  <a:pt x="2134844" y="1731762"/>
                </a:lnTo>
                <a:lnTo>
                  <a:pt x="2187096" y="1731762"/>
                </a:lnTo>
                <a:cubicBezTo>
                  <a:pt x="2183227" y="1766589"/>
                  <a:pt x="2188961" y="1750423"/>
                  <a:pt x="2190827" y="1769084"/>
                </a:cubicBezTo>
                <a:lnTo>
                  <a:pt x="2243079" y="1765352"/>
                </a:lnTo>
                <a:lnTo>
                  <a:pt x="2243079" y="1791478"/>
                </a:lnTo>
                <a:lnTo>
                  <a:pt x="2366244" y="1791478"/>
                </a:lnTo>
                <a:lnTo>
                  <a:pt x="2366244" y="1821336"/>
                </a:lnTo>
                <a:lnTo>
                  <a:pt x="2414763" y="1821336"/>
                </a:lnTo>
                <a:lnTo>
                  <a:pt x="2414763" y="1851194"/>
                </a:lnTo>
                <a:lnTo>
                  <a:pt x="2444621" y="1851194"/>
                </a:lnTo>
                <a:lnTo>
                  <a:pt x="2444621" y="1881051"/>
                </a:lnTo>
                <a:lnTo>
                  <a:pt x="2522998" y="1881051"/>
                </a:lnTo>
                <a:lnTo>
                  <a:pt x="2522998" y="1925838"/>
                </a:lnTo>
                <a:lnTo>
                  <a:pt x="2616304" y="1925838"/>
                </a:lnTo>
                <a:lnTo>
                  <a:pt x="2616304" y="1963161"/>
                </a:lnTo>
                <a:lnTo>
                  <a:pt x="2690949" y="1963161"/>
                </a:lnTo>
                <a:lnTo>
                  <a:pt x="2690949" y="1989287"/>
                </a:lnTo>
                <a:lnTo>
                  <a:pt x="2758129" y="1989287"/>
                </a:lnTo>
                <a:lnTo>
                  <a:pt x="2758129" y="2007948"/>
                </a:lnTo>
                <a:lnTo>
                  <a:pt x="2870097" y="2007948"/>
                </a:lnTo>
                <a:lnTo>
                  <a:pt x="2870097" y="2045270"/>
                </a:lnTo>
                <a:lnTo>
                  <a:pt x="2959671" y="2045270"/>
                </a:lnTo>
                <a:lnTo>
                  <a:pt x="2959671" y="2075128"/>
                </a:lnTo>
                <a:lnTo>
                  <a:pt x="3023119" y="2075128"/>
                </a:lnTo>
                <a:lnTo>
                  <a:pt x="3023119" y="2108718"/>
                </a:lnTo>
                <a:lnTo>
                  <a:pt x="3112693" y="2108718"/>
                </a:lnTo>
                <a:lnTo>
                  <a:pt x="3112693" y="2134844"/>
                </a:lnTo>
                <a:lnTo>
                  <a:pt x="3269447" y="2134844"/>
                </a:lnTo>
                <a:lnTo>
                  <a:pt x="3269447" y="2134844"/>
                </a:lnTo>
                <a:lnTo>
                  <a:pt x="3306770" y="2172167"/>
                </a:lnTo>
                <a:lnTo>
                  <a:pt x="3332895" y="2198292"/>
                </a:lnTo>
                <a:lnTo>
                  <a:pt x="3429933" y="2198292"/>
                </a:lnTo>
                <a:lnTo>
                  <a:pt x="3429933" y="2224418"/>
                </a:lnTo>
                <a:lnTo>
                  <a:pt x="3515775" y="2224418"/>
                </a:lnTo>
                <a:lnTo>
                  <a:pt x="3515775" y="2280402"/>
                </a:lnTo>
                <a:lnTo>
                  <a:pt x="3642671" y="2280402"/>
                </a:lnTo>
                <a:lnTo>
                  <a:pt x="3642671" y="2332653"/>
                </a:lnTo>
                <a:lnTo>
                  <a:pt x="4030825" y="2332653"/>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62" name="Group 61">
            <a:extLst>
              <a:ext uri="{FF2B5EF4-FFF2-40B4-BE49-F238E27FC236}">
                <a16:creationId xmlns:a16="http://schemas.microsoft.com/office/drawing/2014/main" id="{6F3017B2-2648-4CFB-81A6-7820A1B491FF}"/>
              </a:ext>
            </a:extLst>
          </p:cNvPr>
          <p:cNvGrpSpPr/>
          <p:nvPr/>
        </p:nvGrpSpPr>
        <p:grpSpPr>
          <a:xfrm>
            <a:off x="1487157" y="1819479"/>
            <a:ext cx="3741821" cy="2907631"/>
            <a:chOff x="1255295" y="1832811"/>
            <a:chExt cx="3741821" cy="2907631"/>
          </a:xfrm>
        </p:grpSpPr>
        <p:sp>
          <p:nvSpPr>
            <p:cNvPr id="51" name="Freeform: Shape 50">
              <a:extLst>
                <a:ext uri="{FF2B5EF4-FFF2-40B4-BE49-F238E27FC236}">
                  <a16:creationId xmlns:a16="http://schemas.microsoft.com/office/drawing/2014/main" id="{91C9DD96-5A14-40DB-9657-6BF909BC6FA9}"/>
                </a:ext>
              </a:extLst>
            </p:cNvPr>
            <p:cNvSpPr/>
            <p:nvPr/>
          </p:nvSpPr>
          <p:spPr bwMode="auto">
            <a:xfrm>
              <a:off x="1255295" y="1832811"/>
              <a:ext cx="2971800" cy="2839452"/>
            </a:xfrm>
            <a:custGeom>
              <a:avLst/>
              <a:gdLst>
                <a:gd name="connsiteX0" fmla="*/ 0 w 2971800"/>
                <a:gd name="connsiteY0" fmla="*/ 0 h 2839452"/>
                <a:gd name="connsiteX1" fmla="*/ 64168 w 2971800"/>
                <a:gd name="connsiteY1" fmla="*/ 0 h 2839452"/>
                <a:gd name="connsiteX2" fmla="*/ 64168 w 2971800"/>
                <a:gd name="connsiteY2" fmla="*/ 36094 h 2839452"/>
                <a:gd name="connsiteX3" fmla="*/ 96252 w 2971800"/>
                <a:gd name="connsiteY3" fmla="*/ 36094 h 2839452"/>
                <a:gd name="connsiteX4" fmla="*/ 96252 w 2971800"/>
                <a:gd name="connsiteY4" fmla="*/ 92242 h 2839452"/>
                <a:gd name="connsiteX5" fmla="*/ 124326 w 2971800"/>
                <a:gd name="connsiteY5" fmla="*/ 92242 h 2839452"/>
                <a:gd name="connsiteX6" fmla="*/ 124326 w 2971800"/>
                <a:gd name="connsiteY6" fmla="*/ 140368 h 2839452"/>
                <a:gd name="connsiteX7" fmla="*/ 124326 w 2971800"/>
                <a:gd name="connsiteY7" fmla="*/ 140368 h 2839452"/>
                <a:gd name="connsiteX8" fmla="*/ 156410 w 2971800"/>
                <a:gd name="connsiteY8" fmla="*/ 172452 h 2839452"/>
                <a:gd name="connsiteX9" fmla="*/ 156410 w 2971800"/>
                <a:gd name="connsiteY9" fmla="*/ 172452 h 2839452"/>
                <a:gd name="connsiteX10" fmla="*/ 156410 w 2971800"/>
                <a:gd name="connsiteY10" fmla="*/ 212557 h 2839452"/>
                <a:gd name="connsiteX11" fmla="*/ 208547 w 2971800"/>
                <a:gd name="connsiteY11" fmla="*/ 212557 h 2839452"/>
                <a:gd name="connsiteX12" fmla="*/ 208547 w 2971800"/>
                <a:gd name="connsiteY12" fmla="*/ 308810 h 2839452"/>
                <a:gd name="connsiteX13" fmla="*/ 244642 w 2971800"/>
                <a:gd name="connsiteY13" fmla="*/ 308810 h 2839452"/>
                <a:gd name="connsiteX14" fmla="*/ 244642 w 2971800"/>
                <a:gd name="connsiteY14" fmla="*/ 364957 h 2839452"/>
                <a:gd name="connsiteX15" fmla="*/ 264694 w 2971800"/>
                <a:gd name="connsiteY15" fmla="*/ 364957 h 2839452"/>
                <a:gd name="connsiteX16" fmla="*/ 264694 w 2971800"/>
                <a:gd name="connsiteY16" fmla="*/ 417094 h 2839452"/>
                <a:gd name="connsiteX17" fmla="*/ 264694 w 2971800"/>
                <a:gd name="connsiteY17" fmla="*/ 417094 h 2839452"/>
                <a:gd name="connsiteX18" fmla="*/ 300789 w 2971800"/>
                <a:gd name="connsiteY18" fmla="*/ 417094 h 2839452"/>
                <a:gd name="connsiteX19" fmla="*/ 300789 w 2971800"/>
                <a:gd name="connsiteY19" fmla="*/ 457200 h 2839452"/>
                <a:gd name="connsiteX20" fmla="*/ 332873 w 2971800"/>
                <a:gd name="connsiteY20" fmla="*/ 457200 h 2839452"/>
                <a:gd name="connsiteX21" fmla="*/ 332873 w 2971800"/>
                <a:gd name="connsiteY21" fmla="*/ 585536 h 2839452"/>
                <a:gd name="connsiteX22" fmla="*/ 372979 w 2971800"/>
                <a:gd name="connsiteY22" fmla="*/ 585536 h 2839452"/>
                <a:gd name="connsiteX23" fmla="*/ 372979 w 2971800"/>
                <a:gd name="connsiteY23" fmla="*/ 669757 h 2839452"/>
                <a:gd name="connsiteX24" fmla="*/ 409073 w 2971800"/>
                <a:gd name="connsiteY24" fmla="*/ 669757 h 2839452"/>
                <a:gd name="connsiteX25" fmla="*/ 409073 w 2971800"/>
                <a:gd name="connsiteY25" fmla="*/ 721894 h 2839452"/>
                <a:gd name="connsiteX26" fmla="*/ 441158 w 2971800"/>
                <a:gd name="connsiteY26" fmla="*/ 721894 h 2839452"/>
                <a:gd name="connsiteX27" fmla="*/ 441158 w 2971800"/>
                <a:gd name="connsiteY27" fmla="*/ 782052 h 2839452"/>
                <a:gd name="connsiteX28" fmla="*/ 469231 w 2971800"/>
                <a:gd name="connsiteY28" fmla="*/ 782052 h 2839452"/>
                <a:gd name="connsiteX29" fmla="*/ 469231 w 2971800"/>
                <a:gd name="connsiteY29" fmla="*/ 842210 h 2839452"/>
                <a:gd name="connsiteX30" fmla="*/ 513347 w 2971800"/>
                <a:gd name="connsiteY30" fmla="*/ 842210 h 2839452"/>
                <a:gd name="connsiteX31" fmla="*/ 513347 w 2971800"/>
                <a:gd name="connsiteY31" fmla="*/ 958515 h 2839452"/>
                <a:gd name="connsiteX32" fmla="*/ 533400 w 2971800"/>
                <a:gd name="connsiteY32" fmla="*/ 958515 h 2839452"/>
                <a:gd name="connsiteX33" fmla="*/ 533400 w 2971800"/>
                <a:gd name="connsiteY33" fmla="*/ 1026694 h 2839452"/>
                <a:gd name="connsiteX34" fmla="*/ 573505 w 2971800"/>
                <a:gd name="connsiteY34" fmla="*/ 1026694 h 2839452"/>
                <a:gd name="connsiteX35" fmla="*/ 573505 w 2971800"/>
                <a:gd name="connsiteY35" fmla="*/ 1086852 h 2839452"/>
                <a:gd name="connsiteX36" fmla="*/ 621631 w 2971800"/>
                <a:gd name="connsiteY36" fmla="*/ 1086852 h 2839452"/>
                <a:gd name="connsiteX37" fmla="*/ 621631 w 2971800"/>
                <a:gd name="connsiteY37" fmla="*/ 1211178 h 2839452"/>
                <a:gd name="connsiteX38" fmla="*/ 677779 w 2971800"/>
                <a:gd name="connsiteY38" fmla="*/ 1211178 h 2839452"/>
                <a:gd name="connsiteX39" fmla="*/ 677779 w 2971800"/>
                <a:gd name="connsiteY39" fmla="*/ 1271336 h 2839452"/>
                <a:gd name="connsiteX40" fmla="*/ 713873 w 2971800"/>
                <a:gd name="connsiteY40" fmla="*/ 1271336 h 2839452"/>
                <a:gd name="connsiteX41" fmla="*/ 713873 w 2971800"/>
                <a:gd name="connsiteY41" fmla="*/ 1379621 h 2839452"/>
                <a:gd name="connsiteX42" fmla="*/ 741947 w 2971800"/>
                <a:gd name="connsiteY42" fmla="*/ 1379621 h 2839452"/>
                <a:gd name="connsiteX43" fmla="*/ 741947 w 2971800"/>
                <a:gd name="connsiteY43" fmla="*/ 1443789 h 2839452"/>
                <a:gd name="connsiteX44" fmla="*/ 778042 w 2971800"/>
                <a:gd name="connsiteY44" fmla="*/ 1443789 h 2839452"/>
                <a:gd name="connsiteX45" fmla="*/ 778042 w 2971800"/>
                <a:gd name="connsiteY45" fmla="*/ 1519989 h 2839452"/>
                <a:gd name="connsiteX46" fmla="*/ 818147 w 2971800"/>
                <a:gd name="connsiteY46" fmla="*/ 1519989 h 2839452"/>
                <a:gd name="connsiteX47" fmla="*/ 818147 w 2971800"/>
                <a:gd name="connsiteY47" fmla="*/ 1560094 h 2839452"/>
                <a:gd name="connsiteX48" fmla="*/ 818147 w 2971800"/>
                <a:gd name="connsiteY48" fmla="*/ 1560094 h 2839452"/>
                <a:gd name="connsiteX49" fmla="*/ 854242 w 2971800"/>
                <a:gd name="connsiteY49" fmla="*/ 1560094 h 2839452"/>
                <a:gd name="connsiteX50" fmla="*/ 854242 w 2971800"/>
                <a:gd name="connsiteY50" fmla="*/ 1640305 h 2839452"/>
                <a:gd name="connsiteX51" fmla="*/ 890337 w 2971800"/>
                <a:gd name="connsiteY51" fmla="*/ 1640305 h 2839452"/>
                <a:gd name="connsiteX52" fmla="*/ 890337 w 2971800"/>
                <a:gd name="connsiteY52" fmla="*/ 1676400 h 2839452"/>
                <a:gd name="connsiteX53" fmla="*/ 910389 w 2971800"/>
                <a:gd name="connsiteY53" fmla="*/ 1676400 h 2839452"/>
                <a:gd name="connsiteX54" fmla="*/ 910389 w 2971800"/>
                <a:gd name="connsiteY54" fmla="*/ 1736557 h 2839452"/>
                <a:gd name="connsiteX55" fmla="*/ 938463 w 2971800"/>
                <a:gd name="connsiteY55" fmla="*/ 1764631 h 2839452"/>
                <a:gd name="connsiteX56" fmla="*/ 990600 w 2971800"/>
                <a:gd name="connsiteY56" fmla="*/ 1764631 h 2839452"/>
                <a:gd name="connsiteX57" fmla="*/ 990600 w 2971800"/>
                <a:gd name="connsiteY57" fmla="*/ 1812757 h 2839452"/>
                <a:gd name="connsiteX58" fmla="*/ 1030705 w 2971800"/>
                <a:gd name="connsiteY58" fmla="*/ 1812757 h 2839452"/>
                <a:gd name="connsiteX59" fmla="*/ 1030705 w 2971800"/>
                <a:gd name="connsiteY59" fmla="*/ 1856873 h 2839452"/>
                <a:gd name="connsiteX60" fmla="*/ 1054768 w 2971800"/>
                <a:gd name="connsiteY60" fmla="*/ 1856873 h 2839452"/>
                <a:gd name="connsiteX61" fmla="*/ 1054768 w 2971800"/>
                <a:gd name="connsiteY61" fmla="*/ 1905000 h 2839452"/>
                <a:gd name="connsiteX62" fmla="*/ 1090863 w 2971800"/>
                <a:gd name="connsiteY62" fmla="*/ 1905000 h 2839452"/>
                <a:gd name="connsiteX63" fmla="*/ 1090863 w 2971800"/>
                <a:gd name="connsiteY63" fmla="*/ 1941094 h 2839452"/>
                <a:gd name="connsiteX64" fmla="*/ 1118937 w 2971800"/>
                <a:gd name="connsiteY64" fmla="*/ 1941094 h 2839452"/>
                <a:gd name="connsiteX65" fmla="*/ 1118937 w 2971800"/>
                <a:gd name="connsiteY65" fmla="*/ 1981200 h 2839452"/>
                <a:gd name="connsiteX66" fmla="*/ 1155031 w 2971800"/>
                <a:gd name="connsiteY66" fmla="*/ 1981200 h 2839452"/>
                <a:gd name="connsiteX67" fmla="*/ 1155031 w 2971800"/>
                <a:gd name="connsiteY67" fmla="*/ 1981200 h 2839452"/>
                <a:gd name="connsiteX68" fmla="*/ 1183105 w 2971800"/>
                <a:gd name="connsiteY68" fmla="*/ 2009274 h 2839452"/>
                <a:gd name="connsiteX69" fmla="*/ 1183105 w 2971800"/>
                <a:gd name="connsiteY69" fmla="*/ 2065421 h 2839452"/>
                <a:gd name="connsiteX70" fmla="*/ 1183105 w 2971800"/>
                <a:gd name="connsiteY70" fmla="*/ 2065421 h 2839452"/>
                <a:gd name="connsiteX71" fmla="*/ 1215189 w 2971800"/>
                <a:gd name="connsiteY71" fmla="*/ 2097505 h 2839452"/>
                <a:gd name="connsiteX72" fmla="*/ 1247273 w 2971800"/>
                <a:gd name="connsiteY72" fmla="*/ 2097505 h 2839452"/>
                <a:gd name="connsiteX73" fmla="*/ 1247273 w 2971800"/>
                <a:gd name="connsiteY73" fmla="*/ 2133600 h 2839452"/>
                <a:gd name="connsiteX74" fmla="*/ 1279358 w 2971800"/>
                <a:gd name="connsiteY74" fmla="*/ 2133600 h 2839452"/>
                <a:gd name="connsiteX75" fmla="*/ 1279358 w 2971800"/>
                <a:gd name="connsiteY75" fmla="*/ 2177715 h 2839452"/>
                <a:gd name="connsiteX76" fmla="*/ 1331494 w 2971800"/>
                <a:gd name="connsiteY76" fmla="*/ 2177715 h 2839452"/>
                <a:gd name="connsiteX77" fmla="*/ 1331494 w 2971800"/>
                <a:gd name="connsiteY77" fmla="*/ 2241884 h 2839452"/>
                <a:gd name="connsiteX78" fmla="*/ 1423737 w 2971800"/>
                <a:gd name="connsiteY78" fmla="*/ 2241884 h 2839452"/>
                <a:gd name="connsiteX79" fmla="*/ 1423737 w 2971800"/>
                <a:gd name="connsiteY79" fmla="*/ 2314073 h 2839452"/>
                <a:gd name="connsiteX80" fmla="*/ 1503947 w 2971800"/>
                <a:gd name="connsiteY80" fmla="*/ 2314073 h 2839452"/>
                <a:gd name="connsiteX81" fmla="*/ 1503947 w 2971800"/>
                <a:gd name="connsiteY81" fmla="*/ 2342147 h 2839452"/>
                <a:gd name="connsiteX82" fmla="*/ 1576137 w 2971800"/>
                <a:gd name="connsiteY82" fmla="*/ 2342147 h 2839452"/>
                <a:gd name="connsiteX83" fmla="*/ 1576137 w 2971800"/>
                <a:gd name="connsiteY83" fmla="*/ 2410326 h 2839452"/>
                <a:gd name="connsiteX84" fmla="*/ 1620252 w 2971800"/>
                <a:gd name="connsiteY84" fmla="*/ 2410326 h 2839452"/>
                <a:gd name="connsiteX85" fmla="*/ 1620252 w 2971800"/>
                <a:gd name="connsiteY85" fmla="*/ 2454442 h 2839452"/>
                <a:gd name="connsiteX86" fmla="*/ 1656347 w 2971800"/>
                <a:gd name="connsiteY86" fmla="*/ 2454442 h 2839452"/>
                <a:gd name="connsiteX87" fmla="*/ 1656347 w 2971800"/>
                <a:gd name="connsiteY87" fmla="*/ 2490536 h 2839452"/>
                <a:gd name="connsiteX88" fmla="*/ 1720516 w 2971800"/>
                <a:gd name="connsiteY88" fmla="*/ 2490536 h 2839452"/>
                <a:gd name="connsiteX89" fmla="*/ 1720516 w 2971800"/>
                <a:gd name="connsiteY89" fmla="*/ 2522621 h 2839452"/>
                <a:gd name="connsiteX90" fmla="*/ 1824789 w 2971800"/>
                <a:gd name="connsiteY90" fmla="*/ 2522621 h 2839452"/>
                <a:gd name="connsiteX91" fmla="*/ 1824789 w 2971800"/>
                <a:gd name="connsiteY91" fmla="*/ 2554705 h 2839452"/>
                <a:gd name="connsiteX92" fmla="*/ 1888958 w 2971800"/>
                <a:gd name="connsiteY92" fmla="*/ 2554705 h 2839452"/>
                <a:gd name="connsiteX93" fmla="*/ 1888958 w 2971800"/>
                <a:gd name="connsiteY93" fmla="*/ 2578768 h 2839452"/>
                <a:gd name="connsiteX94" fmla="*/ 1993231 w 2971800"/>
                <a:gd name="connsiteY94" fmla="*/ 2578768 h 2839452"/>
                <a:gd name="connsiteX95" fmla="*/ 1993231 w 2971800"/>
                <a:gd name="connsiteY95" fmla="*/ 2606842 h 2839452"/>
                <a:gd name="connsiteX96" fmla="*/ 2113547 w 2971800"/>
                <a:gd name="connsiteY96" fmla="*/ 2606842 h 2839452"/>
                <a:gd name="connsiteX97" fmla="*/ 2113547 w 2971800"/>
                <a:gd name="connsiteY97" fmla="*/ 2634915 h 2839452"/>
                <a:gd name="connsiteX98" fmla="*/ 2201779 w 2971800"/>
                <a:gd name="connsiteY98" fmla="*/ 2634915 h 2839452"/>
                <a:gd name="connsiteX99" fmla="*/ 2201779 w 2971800"/>
                <a:gd name="connsiteY99" fmla="*/ 2662989 h 2839452"/>
                <a:gd name="connsiteX100" fmla="*/ 2302042 w 2971800"/>
                <a:gd name="connsiteY100" fmla="*/ 2662989 h 2839452"/>
                <a:gd name="connsiteX101" fmla="*/ 2302042 w 2971800"/>
                <a:gd name="connsiteY101" fmla="*/ 2695073 h 2839452"/>
                <a:gd name="connsiteX102" fmla="*/ 2418347 w 2971800"/>
                <a:gd name="connsiteY102" fmla="*/ 2695073 h 2839452"/>
                <a:gd name="connsiteX103" fmla="*/ 2418347 w 2971800"/>
                <a:gd name="connsiteY103" fmla="*/ 2719136 h 2839452"/>
                <a:gd name="connsiteX104" fmla="*/ 2610852 w 2971800"/>
                <a:gd name="connsiteY104" fmla="*/ 2719136 h 2839452"/>
                <a:gd name="connsiteX105" fmla="*/ 2610852 w 2971800"/>
                <a:gd name="connsiteY105" fmla="*/ 2755231 h 2839452"/>
                <a:gd name="connsiteX106" fmla="*/ 2667000 w 2971800"/>
                <a:gd name="connsiteY106" fmla="*/ 2755231 h 2839452"/>
                <a:gd name="connsiteX107" fmla="*/ 2667000 w 2971800"/>
                <a:gd name="connsiteY107" fmla="*/ 2791326 h 2839452"/>
                <a:gd name="connsiteX108" fmla="*/ 2743200 w 2971800"/>
                <a:gd name="connsiteY108" fmla="*/ 2791326 h 2839452"/>
                <a:gd name="connsiteX109" fmla="*/ 2743200 w 2971800"/>
                <a:gd name="connsiteY109" fmla="*/ 2827421 h 2839452"/>
                <a:gd name="connsiteX110" fmla="*/ 2859505 w 2971800"/>
                <a:gd name="connsiteY110" fmla="*/ 2827421 h 2839452"/>
                <a:gd name="connsiteX111" fmla="*/ 2859505 w 2971800"/>
                <a:gd name="connsiteY111" fmla="*/ 2839452 h 2839452"/>
                <a:gd name="connsiteX112" fmla="*/ 2859505 w 2971800"/>
                <a:gd name="connsiteY112" fmla="*/ 2839452 h 2839452"/>
                <a:gd name="connsiteX113" fmla="*/ 2971800 w 2971800"/>
                <a:gd name="connsiteY113" fmla="*/ 2839452 h 283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971800" h="2839452">
                  <a:moveTo>
                    <a:pt x="0" y="0"/>
                  </a:moveTo>
                  <a:lnTo>
                    <a:pt x="64168" y="0"/>
                  </a:lnTo>
                  <a:lnTo>
                    <a:pt x="64168" y="36094"/>
                  </a:lnTo>
                  <a:lnTo>
                    <a:pt x="96252" y="36094"/>
                  </a:lnTo>
                  <a:lnTo>
                    <a:pt x="96252" y="92242"/>
                  </a:lnTo>
                  <a:lnTo>
                    <a:pt x="124326" y="92242"/>
                  </a:lnTo>
                  <a:lnTo>
                    <a:pt x="124326" y="140368"/>
                  </a:lnTo>
                  <a:lnTo>
                    <a:pt x="124326" y="140368"/>
                  </a:lnTo>
                  <a:lnTo>
                    <a:pt x="156410" y="172452"/>
                  </a:lnTo>
                  <a:lnTo>
                    <a:pt x="156410" y="172452"/>
                  </a:lnTo>
                  <a:lnTo>
                    <a:pt x="156410" y="212557"/>
                  </a:lnTo>
                  <a:lnTo>
                    <a:pt x="208547" y="212557"/>
                  </a:lnTo>
                  <a:lnTo>
                    <a:pt x="208547" y="308810"/>
                  </a:lnTo>
                  <a:lnTo>
                    <a:pt x="244642" y="308810"/>
                  </a:lnTo>
                  <a:lnTo>
                    <a:pt x="244642" y="364957"/>
                  </a:lnTo>
                  <a:lnTo>
                    <a:pt x="264694" y="364957"/>
                  </a:lnTo>
                  <a:lnTo>
                    <a:pt x="264694" y="417094"/>
                  </a:lnTo>
                  <a:lnTo>
                    <a:pt x="264694" y="417094"/>
                  </a:lnTo>
                  <a:lnTo>
                    <a:pt x="300789" y="417094"/>
                  </a:lnTo>
                  <a:lnTo>
                    <a:pt x="300789" y="457200"/>
                  </a:lnTo>
                  <a:lnTo>
                    <a:pt x="332873" y="457200"/>
                  </a:lnTo>
                  <a:lnTo>
                    <a:pt x="332873" y="585536"/>
                  </a:lnTo>
                  <a:lnTo>
                    <a:pt x="372979" y="585536"/>
                  </a:lnTo>
                  <a:lnTo>
                    <a:pt x="372979" y="669757"/>
                  </a:lnTo>
                  <a:lnTo>
                    <a:pt x="409073" y="669757"/>
                  </a:lnTo>
                  <a:lnTo>
                    <a:pt x="409073" y="721894"/>
                  </a:lnTo>
                  <a:lnTo>
                    <a:pt x="441158" y="721894"/>
                  </a:lnTo>
                  <a:lnTo>
                    <a:pt x="441158" y="782052"/>
                  </a:lnTo>
                  <a:lnTo>
                    <a:pt x="469231" y="782052"/>
                  </a:lnTo>
                  <a:lnTo>
                    <a:pt x="469231" y="842210"/>
                  </a:lnTo>
                  <a:lnTo>
                    <a:pt x="513347" y="842210"/>
                  </a:lnTo>
                  <a:lnTo>
                    <a:pt x="513347" y="958515"/>
                  </a:lnTo>
                  <a:lnTo>
                    <a:pt x="533400" y="958515"/>
                  </a:lnTo>
                  <a:lnTo>
                    <a:pt x="533400" y="1026694"/>
                  </a:lnTo>
                  <a:lnTo>
                    <a:pt x="573505" y="1026694"/>
                  </a:lnTo>
                  <a:lnTo>
                    <a:pt x="573505" y="1086852"/>
                  </a:lnTo>
                  <a:lnTo>
                    <a:pt x="621631" y="1086852"/>
                  </a:lnTo>
                  <a:lnTo>
                    <a:pt x="621631" y="1211178"/>
                  </a:lnTo>
                  <a:lnTo>
                    <a:pt x="677779" y="1211178"/>
                  </a:lnTo>
                  <a:lnTo>
                    <a:pt x="677779" y="1271336"/>
                  </a:lnTo>
                  <a:lnTo>
                    <a:pt x="713873" y="1271336"/>
                  </a:lnTo>
                  <a:lnTo>
                    <a:pt x="713873" y="1379621"/>
                  </a:lnTo>
                  <a:lnTo>
                    <a:pt x="741947" y="1379621"/>
                  </a:lnTo>
                  <a:lnTo>
                    <a:pt x="741947" y="1443789"/>
                  </a:lnTo>
                  <a:lnTo>
                    <a:pt x="778042" y="1443789"/>
                  </a:lnTo>
                  <a:lnTo>
                    <a:pt x="778042" y="1519989"/>
                  </a:lnTo>
                  <a:lnTo>
                    <a:pt x="818147" y="1519989"/>
                  </a:lnTo>
                  <a:lnTo>
                    <a:pt x="818147" y="1560094"/>
                  </a:lnTo>
                  <a:lnTo>
                    <a:pt x="818147" y="1560094"/>
                  </a:lnTo>
                  <a:lnTo>
                    <a:pt x="854242" y="1560094"/>
                  </a:lnTo>
                  <a:lnTo>
                    <a:pt x="854242" y="1640305"/>
                  </a:lnTo>
                  <a:lnTo>
                    <a:pt x="890337" y="1640305"/>
                  </a:lnTo>
                  <a:lnTo>
                    <a:pt x="890337" y="1676400"/>
                  </a:lnTo>
                  <a:lnTo>
                    <a:pt x="910389" y="1676400"/>
                  </a:lnTo>
                  <a:lnTo>
                    <a:pt x="910389" y="1736557"/>
                  </a:lnTo>
                  <a:lnTo>
                    <a:pt x="938463" y="1764631"/>
                  </a:lnTo>
                  <a:lnTo>
                    <a:pt x="990600" y="1764631"/>
                  </a:lnTo>
                  <a:lnTo>
                    <a:pt x="990600" y="1812757"/>
                  </a:lnTo>
                  <a:lnTo>
                    <a:pt x="1030705" y="1812757"/>
                  </a:lnTo>
                  <a:lnTo>
                    <a:pt x="1030705" y="1856873"/>
                  </a:lnTo>
                  <a:lnTo>
                    <a:pt x="1054768" y="1856873"/>
                  </a:lnTo>
                  <a:lnTo>
                    <a:pt x="1054768" y="1905000"/>
                  </a:lnTo>
                  <a:lnTo>
                    <a:pt x="1090863" y="1905000"/>
                  </a:lnTo>
                  <a:lnTo>
                    <a:pt x="1090863" y="1941094"/>
                  </a:lnTo>
                  <a:lnTo>
                    <a:pt x="1118937" y="1941094"/>
                  </a:lnTo>
                  <a:lnTo>
                    <a:pt x="1118937" y="1981200"/>
                  </a:lnTo>
                  <a:lnTo>
                    <a:pt x="1155031" y="1981200"/>
                  </a:lnTo>
                  <a:lnTo>
                    <a:pt x="1155031" y="1981200"/>
                  </a:lnTo>
                  <a:lnTo>
                    <a:pt x="1183105" y="2009274"/>
                  </a:lnTo>
                  <a:lnTo>
                    <a:pt x="1183105" y="2065421"/>
                  </a:lnTo>
                  <a:lnTo>
                    <a:pt x="1183105" y="2065421"/>
                  </a:lnTo>
                  <a:lnTo>
                    <a:pt x="1215189" y="2097505"/>
                  </a:lnTo>
                  <a:lnTo>
                    <a:pt x="1247273" y="2097505"/>
                  </a:lnTo>
                  <a:lnTo>
                    <a:pt x="1247273" y="2133600"/>
                  </a:lnTo>
                  <a:lnTo>
                    <a:pt x="1279358" y="2133600"/>
                  </a:lnTo>
                  <a:lnTo>
                    <a:pt x="1279358" y="2177715"/>
                  </a:lnTo>
                  <a:lnTo>
                    <a:pt x="1331494" y="2177715"/>
                  </a:lnTo>
                  <a:lnTo>
                    <a:pt x="1331494" y="2241884"/>
                  </a:lnTo>
                  <a:lnTo>
                    <a:pt x="1423737" y="2241884"/>
                  </a:lnTo>
                  <a:lnTo>
                    <a:pt x="1423737" y="2314073"/>
                  </a:lnTo>
                  <a:lnTo>
                    <a:pt x="1503947" y="2314073"/>
                  </a:lnTo>
                  <a:lnTo>
                    <a:pt x="1503947" y="2342147"/>
                  </a:lnTo>
                  <a:lnTo>
                    <a:pt x="1576137" y="2342147"/>
                  </a:lnTo>
                  <a:lnTo>
                    <a:pt x="1576137" y="2410326"/>
                  </a:lnTo>
                  <a:lnTo>
                    <a:pt x="1620252" y="2410326"/>
                  </a:lnTo>
                  <a:lnTo>
                    <a:pt x="1620252" y="2454442"/>
                  </a:lnTo>
                  <a:lnTo>
                    <a:pt x="1656347" y="2454442"/>
                  </a:lnTo>
                  <a:lnTo>
                    <a:pt x="1656347" y="2490536"/>
                  </a:lnTo>
                  <a:lnTo>
                    <a:pt x="1720516" y="2490536"/>
                  </a:lnTo>
                  <a:lnTo>
                    <a:pt x="1720516" y="2522621"/>
                  </a:lnTo>
                  <a:lnTo>
                    <a:pt x="1824789" y="2522621"/>
                  </a:lnTo>
                  <a:lnTo>
                    <a:pt x="1824789" y="2554705"/>
                  </a:lnTo>
                  <a:lnTo>
                    <a:pt x="1888958" y="2554705"/>
                  </a:lnTo>
                  <a:lnTo>
                    <a:pt x="1888958" y="2578768"/>
                  </a:lnTo>
                  <a:lnTo>
                    <a:pt x="1993231" y="2578768"/>
                  </a:lnTo>
                  <a:lnTo>
                    <a:pt x="1993231" y="2606842"/>
                  </a:lnTo>
                  <a:lnTo>
                    <a:pt x="2113547" y="2606842"/>
                  </a:lnTo>
                  <a:lnTo>
                    <a:pt x="2113547" y="2634915"/>
                  </a:lnTo>
                  <a:lnTo>
                    <a:pt x="2201779" y="2634915"/>
                  </a:lnTo>
                  <a:lnTo>
                    <a:pt x="2201779" y="2662989"/>
                  </a:lnTo>
                  <a:lnTo>
                    <a:pt x="2302042" y="2662989"/>
                  </a:lnTo>
                  <a:lnTo>
                    <a:pt x="2302042" y="2695073"/>
                  </a:lnTo>
                  <a:lnTo>
                    <a:pt x="2418347" y="2695073"/>
                  </a:lnTo>
                  <a:lnTo>
                    <a:pt x="2418347" y="2719136"/>
                  </a:lnTo>
                  <a:lnTo>
                    <a:pt x="2610852" y="2719136"/>
                  </a:lnTo>
                  <a:lnTo>
                    <a:pt x="2610852" y="2755231"/>
                  </a:lnTo>
                  <a:lnTo>
                    <a:pt x="2667000" y="2755231"/>
                  </a:lnTo>
                  <a:lnTo>
                    <a:pt x="2667000" y="2791326"/>
                  </a:lnTo>
                  <a:lnTo>
                    <a:pt x="2743200" y="2791326"/>
                  </a:lnTo>
                  <a:lnTo>
                    <a:pt x="2743200" y="2827421"/>
                  </a:lnTo>
                  <a:lnTo>
                    <a:pt x="2859505" y="2827421"/>
                  </a:lnTo>
                  <a:lnTo>
                    <a:pt x="2859505" y="2839452"/>
                  </a:lnTo>
                  <a:lnTo>
                    <a:pt x="2859505" y="2839452"/>
                  </a:lnTo>
                  <a:lnTo>
                    <a:pt x="2971800" y="2839452"/>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52" name="Freeform: Shape 51">
              <a:extLst>
                <a:ext uri="{FF2B5EF4-FFF2-40B4-BE49-F238E27FC236}">
                  <a16:creationId xmlns:a16="http://schemas.microsoft.com/office/drawing/2014/main" id="{60AB3499-C9CC-4E2C-968F-C108680E8C3E}"/>
                </a:ext>
              </a:extLst>
            </p:cNvPr>
            <p:cNvSpPr/>
            <p:nvPr/>
          </p:nvSpPr>
          <p:spPr bwMode="auto">
            <a:xfrm>
              <a:off x="4223084" y="4688305"/>
              <a:ext cx="774032" cy="52137"/>
            </a:xfrm>
            <a:custGeom>
              <a:avLst/>
              <a:gdLst>
                <a:gd name="connsiteX0" fmla="*/ 0 w 774032"/>
                <a:gd name="connsiteY0" fmla="*/ 0 h 52137"/>
                <a:gd name="connsiteX1" fmla="*/ 272716 w 774032"/>
                <a:gd name="connsiteY1" fmla="*/ 0 h 52137"/>
                <a:gd name="connsiteX2" fmla="*/ 272716 w 774032"/>
                <a:gd name="connsiteY2" fmla="*/ 52137 h 52137"/>
                <a:gd name="connsiteX3" fmla="*/ 774032 w 774032"/>
                <a:gd name="connsiteY3" fmla="*/ 52137 h 52137"/>
              </a:gdLst>
              <a:ahLst/>
              <a:cxnLst>
                <a:cxn ang="0">
                  <a:pos x="connsiteX0" y="connsiteY0"/>
                </a:cxn>
                <a:cxn ang="0">
                  <a:pos x="connsiteX1" y="connsiteY1"/>
                </a:cxn>
                <a:cxn ang="0">
                  <a:pos x="connsiteX2" y="connsiteY2"/>
                </a:cxn>
                <a:cxn ang="0">
                  <a:pos x="connsiteX3" y="connsiteY3"/>
                </a:cxn>
              </a:cxnLst>
              <a:rect l="l" t="t" r="r" b="b"/>
              <a:pathLst>
                <a:path w="774032" h="52137">
                  <a:moveTo>
                    <a:pt x="0" y="0"/>
                  </a:moveTo>
                  <a:lnTo>
                    <a:pt x="272716" y="0"/>
                  </a:lnTo>
                  <a:lnTo>
                    <a:pt x="272716" y="52137"/>
                  </a:lnTo>
                  <a:lnTo>
                    <a:pt x="774032" y="52137"/>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sp>
        <p:nvSpPr>
          <p:cNvPr id="120" name="TextBox 119">
            <a:extLst>
              <a:ext uri="{FF2B5EF4-FFF2-40B4-BE49-F238E27FC236}">
                <a16:creationId xmlns:a16="http://schemas.microsoft.com/office/drawing/2014/main" id="{1BD7CB46-161E-43B0-BC30-0AD5B48E2EC3}"/>
              </a:ext>
            </a:extLst>
          </p:cNvPr>
          <p:cNvSpPr txBox="1"/>
          <p:nvPr/>
        </p:nvSpPr>
        <p:spPr bwMode="auto">
          <a:xfrm>
            <a:off x="6639834"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603</a:t>
            </a:r>
          </a:p>
        </p:txBody>
      </p:sp>
      <p:sp>
        <p:nvSpPr>
          <p:cNvPr id="121" name="TextBox 120">
            <a:extLst>
              <a:ext uri="{FF2B5EF4-FFF2-40B4-BE49-F238E27FC236}">
                <a16:creationId xmlns:a16="http://schemas.microsoft.com/office/drawing/2014/main" id="{5E5B324E-4406-4370-A95A-4490A6494525}"/>
              </a:ext>
            </a:extLst>
          </p:cNvPr>
          <p:cNvSpPr txBox="1"/>
          <p:nvPr/>
        </p:nvSpPr>
        <p:spPr bwMode="auto">
          <a:xfrm>
            <a:off x="7042610"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577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569</a:t>
            </a:r>
          </a:p>
        </p:txBody>
      </p:sp>
      <p:sp>
        <p:nvSpPr>
          <p:cNvPr id="122" name="TextBox 121">
            <a:extLst>
              <a:ext uri="{FF2B5EF4-FFF2-40B4-BE49-F238E27FC236}">
                <a16:creationId xmlns:a16="http://schemas.microsoft.com/office/drawing/2014/main" id="{0B161E59-9F1B-43EE-94A6-13F199619B8E}"/>
              </a:ext>
            </a:extLst>
          </p:cNvPr>
          <p:cNvSpPr txBox="1"/>
          <p:nvPr/>
        </p:nvSpPr>
        <p:spPr bwMode="auto">
          <a:xfrm>
            <a:off x="7428325"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555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542</a:t>
            </a:r>
          </a:p>
        </p:txBody>
      </p:sp>
      <p:sp>
        <p:nvSpPr>
          <p:cNvPr id="123" name="TextBox 122">
            <a:extLst>
              <a:ext uri="{FF2B5EF4-FFF2-40B4-BE49-F238E27FC236}">
                <a16:creationId xmlns:a16="http://schemas.microsoft.com/office/drawing/2014/main" id="{462E3D97-C541-4DF5-A8D4-E921E223BDBA}"/>
              </a:ext>
            </a:extLst>
          </p:cNvPr>
          <p:cNvSpPr txBox="1"/>
          <p:nvPr/>
        </p:nvSpPr>
        <p:spPr bwMode="auto">
          <a:xfrm>
            <a:off x="7823128"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505</a:t>
            </a:r>
          </a:p>
        </p:txBody>
      </p:sp>
      <p:sp>
        <p:nvSpPr>
          <p:cNvPr id="124" name="TextBox 123">
            <a:extLst>
              <a:ext uri="{FF2B5EF4-FFF2-40B4-BE49-F238E27FC236}">
                <a16:creationId xmlns:a16="http://schemas.microsoft.com/office/drawing/2014/main" id="{D2B97E48-26EF-4DD0-B5B4-8D016EC9CFAA}"/>
              </a:ext>
            </a:extLst>
          </p:cNvPr>
          <p:cNvSpPr txBox="1"/>
          <p:nvPr/>
        </p:nvSpPr>
        <p:spPr bwMode="auto">
          <a:xfrm>
            <a:off x="8170260"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473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459</a:t>
            </a:r>
          </a:p>
        </p:txBody>
      </p:sp>
      <p:sp>
        <p:nvSpPr>
          <p:cNvPr id="125" name="TextBox 124">
            <a:extLst>
              <a:ext uri="{FF2B5EF4-FFF2-40B4-BE49-F238E27FC236}">
                <a16:creationId xmlns:a16="http://schemas.microsoft.com/office/drawing/2014/main" id="{8AC9B9CE-7933-4A2C-ABA9-4529281AB21A}"/>
              </a:ext>
            </a:extLst>
          </p:cNvPr>
          <p:cNvSpPr txBox="1"/>
          <p:nvPr/>
        </p:nvSpPr>
        <p:spPr bwMode="auto">
          <a:xfrm>
            <a:off x="8553139"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431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425</a:t>
            </a:r>
          </a:p>
        </p:txBody>
      </p:sp>
      <p:sp>
        <p:nvSpPr>
          <p:cNvPr id="126" name="TextBox 125">
            <a:extLst>
              <a:ext uri="{FF2B5EF4-FFF2-40B4-BE49-F238E27FC236}">
                <a16:creationId xmlns:a16="http://schemas.microsoft.com/office/drawing/2014/main" id="{7FB9CD6A-A9AF-442B-B022-A4CCDFD766B1}"/>
              </a:ext>
            </a:extLst>
          </p:cNvPr>
          <p:cNvSpPr txBox="1"/>
          <p:nvPr/>
        </p:nvSpPr>
        <p:spPr bwMode="auto">
          <a:xfrm>
            <a:off x="8925244"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385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351</a:t>
            </a:r>
          </a:p>
        </p:txBody>
      </p:sp>
      <p:sp>
        <p:nvSpPr>
          <p:cNvPr id="127" name="TextBox 126">
            <a:extLst>
              <a:ext uri="{FF2B5EF4-FFF2-40B4-BE49-F238E27FC236}">
                <a16:creationId xmlns:a16="http://schemas.microsoft.com/office/drawing/2014/main" id="{1FBC16A1-D893-4B46-B6DD-91BD639FC9D6}"/>
              </a:ext>
            </a:extLst>
          </p:cNvPr>
          <p:cNvSpPr txBox="1"/>
          <p:nvPr/>
        </p:nvSpPr>
        <p:spPr bwMode="auto">
          <a:xfrm>
            <a:off x="9270781"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270</a:t>
            </a:r>
          </a:p>
        </p:txBody>
      </p:sp>
      <p:sp>
        <p:nvSpPr>
          <p:cNvPr id="128" name="TextBox 127">
            <a:extLst>
              <a:ext uri="{FF2B5EF4-FFF2-40B4-BE49-F238E27FC236}">
                <a16:creationId xmlns:a16="http://schemas.microsoft.com/office/drawing/2014/main" id="{C96B665C-FDEA-41ED-B558-1C60D121B401}"/>
              </a:ext>
            </a:extLst>
          </p:cNvPr>
          <p:cNvSpPr txBox="1"/>
          <p:nvPr/>
        </p:nvSpPr>
        <p:spPr bwMode="auto">
          <a:xfrm>
            <a:off x="9677907"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174</a:t>
            </a:r>
          </a:p>
        </p:txBody>
      </p:sp>
      <p:sp>
        <p:nvSpPr>
          <p:cNvPr id="129" name="TextBox 128">
            <a:extLst>
              <a:ext uri="{FF2B5EF4-FFF2-40B4-BE49-F238E27FC236}">
                <a16:creationId xmlns:a16="http://schemas.microsoft.com/office/drawing/2014/main" id="{85B76A29-1D0A-482C-A99B-D080EC639733}"/>
              </a:ext>
            </a:extLst>
          </p:cNvPr>
          <p:cNvSpPr txBox="1"/>
          <p:nvPr/>
        </p:nvSpPr>
        <p:spPr bwMode="auto">
          <a:xfrm>
            <a:off x="10054041"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71</a:t>
            </a:r>
          </a:p>
        </p:txBody>
      </p:sp>
      <p:sp>
        <p:nvSpPr>
          <p:cNvPr id="130" name="TextBox 129">
            <a:extLst>
              <a:ext uri="{FF2B5EF4-FFF2-40B4-BE49-F238E27FC236}">
                <a16:creationId xmlns:a16="http://schemas.microsoft.com/office/drawing/2014/main" id="{A7256C3C-D177-45B4-8919-F36C41FCAD54}"/>
              </a:ext>
            </a:extLst>
          </p:cNvPr>
          <p:cNvSpPr txBox="1"/>
          <p:nvPr/>
        </p:nvSpPr>
        <p:spPr bwMode="auto">
          <a:xfrm>
            <a:off x="10406011"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132" name="TextBox 131">
            <a:extLst>
              <a:ext uri="{FF2B5EF4-FFF2-40B4-BE49-F238E27FC236}">
                <a16:creationId xmlns:a16="http://schemas.microsoft.com/office/drawing/2014/main" id="{7562BC1F-852D-4430-8112-53E447308B7A}"/>
              </a:ext>
            </a:extLst>
          </p:cNvPr>
          <p:cNvSpPr txBox="1"/>
          <p:nvPr/>
        </p:nvSpPr>
        <p:spPr bwMode="auto">
          <a:xfrm>
            <a:off x="10808288" y="5802349"/>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33" name="TextBox 132">
            <a:extLst>
              <a:ext uri="{FF2B5EF4-FFF2-40B4-BE49-F238E27FC236}">
                <a16:creationId xmlns:a16="http://schemas.microsoft.com/office/drawing/2014/main" id="{759DB529-8B3C-4397-AEDE-EA65C262B618}"/>
              </a:ext>
            </a:extLst>
          </p:cNvPr>
          <p:cNvSpPr txBox="1"/>
          <p:nvPr/>
        </p:nvSpPr>
        <p:spPr bwMode="auto">
          <a:xfrm>
            <a:off x="11217543" y="5806503"/>
            <a:ext cx="506732" cy="2585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cxnSp>
        <p:nvCxnSpPr>
          <p:cNvPr id="134" name="Straight Connector 133">
            <a:extLst>
              <a:ext uri="{FF2B5EF4-FFF2-40B4-BE49-F238E27FC236}">
                <a16:creationId xmlns:a16="http://schemas.microsoft.com/office/drawing/2014/main" id="{27E5EBFC-2671-45AF-BAF2-563449825625}"/>
              </a:ext>
            </a:extLst>
          </p:cNvPr>
          <p:cNvCxnSpPr>
            <a:cxnSpLocks/>
          </p:cNvCxnSpPr>
          <p:nvPr/>
        </p:nvCxnSpPr>
        <p:spPr bwMode="auto">
          <a:xfrm>
            <a:off x="3066070" y="2359806"/>
            <a:ext cx="182880" cy="0"/>
          </a:xfrm>
          <a:prstGeom prst="line">
            <a:avLst/>
          </a:prstGeom>
          <a:noFill/>
          <a:ln w="28575" cap="flat" cmpd="sng" algn="ctr">
            <a:solidFill>
              <a:schemeClr val="accent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308009A5-6A71-4D47-9594-9C33960E61D5}"/>
              </a:ext>
            </a:extLst>
          </p:cNvPr>
          <p:cNvCxnSpPr>
            <a:cxnSpLocks/>
          </p:cNvCxnSpPr>
          <p:nvPr/>
        </p:nvCxnSpPr>
        <p:spPr bwMode="auto">
          <a:xfrm>
            <a:off x="3066070" y="2674766"/>
            <a:ext cx="182880" cy="0"/>
          </a:xfrm>
          <a:prstGeom prst="line">
            <a:avLst/>
          </a:prstGeom>
          <a:noFill/>
          <a:ln w="28575" cap="flat" cmpd="sng" algn="ctr">
            <a:solidFill>
              <a:schemeClr val="accent3"/>
            </a:solidFill>
            <a:prstDash val="solid"/>
            <a:round/>
            <a:headEnd type="none" w="med" len="med"/>
            <a:tailEnd type="none" w="med" len="med"/>
          </a:ln>
          <a:effectLst/>
        </p:spPr>
      </p:cxnSp>
      <p:sp>
        <p:nvSpPr>
          <p:cNvPr id="136" name="Text Box 36">
            <a:extLst>
              <a:ext uri="{FF2B5EF4-FFF2-40B4-BE49-F238E27FC236}">
                <a16:creationId xmlns:a16="http://schemas.microsoft.com/office/drawing/2014/main" id="{B201454F-7F2B-433E-8B12-D8260DBBB3EF}"/>
              </a:ext>
            </a:extLst>
          </p:cNvPr>
          <p:cNvSpPr txBox="1">
            <a:spLocks noChangeArrowheads="1"/>
          </p:cNvSpPr>
          <p:nvPr/>
        </p:nvSpPr>
        <p:spPr bwMode="auto">
          <a:xfrm>
            <a:off x="8422154" y="3375278"/>
            <a:ext cx="135948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tabLst>
                <a:tab pos="649288" algn="ctr"/>
                <a:tab pos="1128713" algn="ctr"/>
                <a:tab pos="1725613" algn="ctr"/>
                <a:tab pos="2854325" algn="ctr"/>
                <a:tab pos="3998913" algn="ctr"/>
              </a:tabLs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20000"/>
              </a:spcAft>
              <a:buClrTx/>
              <a:buSzTx/>
              <a:buFontTx/>
              <a:buNone/>
              <a:tabLst>
                <a:tab pos="649288" algn="ctr"/>
                <a:tab pos="1128713" algn="ctr"/>
                <a:tab pos="1725613" algn="ctr"/>
                <a:tab pos="2854325" algn="ctr"/>
                <a:tab pos="3998913" algn="ctr"/>
              </a:tabLst>
              <a:defRPr/>
            </a:pPr>
            <a:r>
              <a:rPr kumimoji="0" lang="en-GB" altLang="en-US" sz="16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Median OS, Mo (95% CI)</a:t>
            </a:r>
          </a:p>
        </p:txBody>
      </p:sp>
      <p:cxnSp>
        <p:nvCxnSpPr>
          <p:cNvPr id="137" name="Straight Connector 136">
            <a:extLst>
              <a:ext uri="{FF2B5EF4-FFF2-40B4-BE49-F238E27FC236}">
                <a16:creationId xmlns:a16="http://schemas.microsoft.com/office/drawing/2014/main" id="{E05FBCCF-6AB1-4787-93D4-D3E7AFBAB479}"/>
              </a:ext>
            </a:extLst>
          </p:cNvPr>
          <p:cNvCxnSpPr>
            <a:cxnSpLocks/>
          </p:cNvCxnSpPr>
          <p:nvPr/>
        </p:nvCxnSpPr>
        <p:spPr bwMode="auto">
          <a:xfrm>
            <a:off x="6947190" y="4097166"/>
            <a:ext cx="182880" cy="0"/>
          </a:xfrm>
          <a:prstGeom prst="line">
            <a:avLst/>
          </a:prstGeom>
          <a:noFill/>
          <a:ln w="28575"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0C398C95-49CC-48ED-B37C-566E1C3FC7B8}"/>
              </a:ext>
            </a:extLst>
          </p:cNvPr>
          <p:cNvCxnSpPr>
            <a:cxnSpLocks/>
          </p:cNvCxnSpPr>
          <p:nvPr/>
        </p:nvCxnSpPr>
        <p:spPr bwMode="auto">
          <a:xfrm>
            <a:off x="6947190" y="4412126"/>
            <a:ext cx="182880" cy="0"/>
          </a:xfrm>
          <a:prstGeom prst="line">
            <a:avLst/>
          </a:prstGeom>
          <a:noFill/>
          <a:ln w="28575" cap="flat" cmpd="sng" algn="ctr">
            <a:solidFill>
              <a:schemeClr val="accent3"/>
            </a:solidFill>
            <a:prstDash val="solid"/>
            <a:round/>
            <a:headEnd type="none" w="med" len="med"/>
            <a:tailEnd type="none" w="med" len="med"/>
          </a:ln>
          <a:effectLst/>
        </p:spPr>
      </p:cxnSp>
      <p:sp>
        <p:nvSpPr>
          <p:cNvPr id="2" name="TextBox 1">
            <a:extLst>
              <a:ext uri="{FF2B5EF4-FFF2-40B4-BE49-F238E27FC236}">
                <a16:creationId xmlns:a16="http://schemas.microsoft.com/office/drawing/2014/main" id="{A879EF0D-FF5C-A130-C3BE-89A17FB50295}"/>
              </a:ext>
            </a:extLst>
          </p:cNvPr>
          <p:cNvSpPr txBox="1"/>
          <p:nvPr/>
        </p:nvSpPr>
        <p:spPr bwMode="auto">
          <a:xfrm>
            <a:off x="1480008" y="1495483"/>
            <a:ext cx="46159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6" name="TextBox 5">
            <a:extLst>
              <a:ext uri="{FF2B5EF4-FFF2-40B4-BE49-F238E27FC236}">
                <a16:creationId xmlns:a16="http://schemas.microsoft.com/office/drawing/2014/main" id="{200A8DFD-081A-71AD-A622-6AF306C7CAB4}"/>
              </a:ext>
            </a:extLst>
          </p:cNvPr>
          <p:cNvSpPr txBox="1"/>
          <p:nvPr/>
        </p:nvSpPr>
        <p:spPr bwMode="auto">
          <a:xfrm>
            <a:off x="6881568" y="1495483"/>
            <a:ext cx="46246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7" name="TextBox 6">
            <a:extLst>
              <a:ext uri="{FF2B5EF4-FFF2-40B4-BE49-F238E27FC236}">
                <a16:creationId xmlns:a16="http://schemas.microsoft.com/office/drawing/2014/main" id="{48760492-77AF-F2EE-4479-6CDE12DC623B}"/>
              </a:ext>
            </a:extLst>
          </p:cNvPr>
          <p:cNvSpPr txBox="1"/>
          <p:nvPr/>
        </p:nvSpPr>
        <p:spPr bwMode="auto">
          <a:xfrm>
            <a:off x="5432270" y="5818421"/>
            <a:ext cx="506732" cy="424732"/>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200" b="0" dirty="0">
                <a:solidFill>
                  <a:srgbClr val="000000"/>
                </a:solidFill>
                <a:latin typeface="Calibri" panose="020F0502020204030204" pitchFamily="34" charset="0"/>
                <a:cs typeface="+mn-cs"/>
              </a:rPr>
              <a:t>0</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9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281312350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Phase III Myeloma XI Trial: PFS With Len Maintenance in ASCT-Eligible Patients by Cytogenetic Risk</a:t>
            </a:r>
            <a:endParaRPr lang="en-US" altLang="en-US" dirty="0"/>
          </a:p>
        </p:txBody>
      </p:sp>
      <p:sp>
        <p:nvSpPr>
          <p:cNvPr id="10" name="Text Box 15">
            <a:extLst>
              <a:ext uri="{FF2B5EF4-FFF2-40B4-BE49-F238E27FC236}">
                <a16:creationId xmlns:a16="http://schemas.microsoft.com/office/drawing/2014/main" id="{59528EF6-A30D-9DC3-8C9D-039446F71EA2}"/>
              </a:ext>
            </a:extLst>
          </p:cNvPr>
          <p:cNvSpPr txBox="1">
            <a:spLocks noChangeArrowheads="1"/>
          </p:cNvSpPr>
          <p:nvPr/>
        </p:nvSpPr>
        <p:spPr bwMode="auto">
          <a:xfrm>
            <a:off x="428792" y="6364852"/>
            <a:ext cx="886717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Pawlyn. ASH 2022. Abstr 570.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82448E69-77AA-D0B1-D97D-4AFAD0A50EE7}"/>
              </a:ext>
            </a:extLst>
          </p:cNvPr>
          <p:cNvSpPr txBox="1"/>
          <p:nvPr/>
        </p:nvSpPr>
        <p:spPr bwMode="auto">
          <a:xfrm>
            <a:off x="1506125" y="1501253"/>
            <a:ext cx="429435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Standard Risk</a:t>
            </a:r>
          </a:p>
        </p:txBody>
      </p:sp>
      <p:sp>
        <p:nvSpPr>
          <p:cNvPr id="4" name="TextBox 3">
            <a:extLst>
              <a:ext uri="{FF2B5EF4-FFF2-40B4-BE49-F238E27FC236}">
                <a16:creationId xmlns:a16="http://schemas.microsoft.com/office/drawing/2014/main" id="{2F3D3EE8-F0CF-D810-ED99-64F3D22312E0}"/>
              </a:ext>
            </a:extLst>
          </p:cNvPr>
          <p:cNvSpPr txBox="1"/>
          <p:nvPr/>
        </p:nvSpPr>
        <p:spPr bwMode="auto">
          <a:xfrm>
            <a:off x="7270401" y="1501253"/>
            <a:ext cx="426769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High Risk or Ultrahigh Risk</a:t>
            </a:r>
          </a:p>
        </p:txBody>
      </p:sp>
      <p:sp>
        <p:nvSpPr>
          <p:cNvPr id="6" name="TextBox 5">
            <a:extLst>
              <a:ext uri="{FF2B5EF4-FFF2-40B4-BE49-F238E27FC236}">
                <a16:creationId xmlns:a16="http://schemas.microsoft.com/office/drawing/2014/main" id="{F09D7160-90B1-1407-ED54-6726BDEA3B00}"/>
              </a:ext>
            </a:extLst>
          </p:cNvPr>
          <p:cNvSpPr txBox="1"/>
          <p:nvPr/>
        </p:nvSpPr>
        <p:spPr bwMode="auto">
          <a:xfrm rot="16200000">
            <a:off x="-471466" y="3744024"/>
            <a:ext cx="29605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7" name="TextBox 6">
            <a:extLst>
              <a:ext uri="{FF2B5EF4-FFF2-40B4-BE49-F238E27FC236}">
                <a16:creationId xmlns:a16="http://schemas.microsoft.com/office/drawing/2014/main" id="{6183AE8A-DA02-E902-4C2E-FC378CBAC3F7}"/>
              </a:ext>
            </a:extLst>
          </p:cNvPr>
          <p:cNvSpPr txBox="1"/>
          <p:nvPr/>
        </p:nvSpPr>
        <p:spPr bwMode="auto">
          <a:xfrm>
            <a:off x="3838264" y="2381746"/>
            <a:ext cx="130837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Lenalidomide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a:t>
            </a:r>
          </a:p>
        </p:txBody>
      </p:sp>
      <p:sp>
        <p:nvSpPr>
          <p:cNvPr id="8" name="TextBox 7">
            <a:extLst>
              <a:ext uri="{FF2B5EF4-FFF2-40B4-BE49-F238E27FC236}">
                <a16:creationId xmlns:a16="http://schemas.microsoft.com/office/drawing/2014/main" id="{F36DCFB2-DFE0-8A60-4D34-D652543F43A3}"/>
              </a:ext>
            </a:extLst>
          </p:cNvPr>
          <p:cNvSpPr txBox="1"/>
          <p:nvPr/>
        </p:nvSpPr>
        <p:spPr bwMode="auto">
          <a:xfrm>
            <a:off x="5072709" y="2381746"/>
            <a:ext cx="104387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64 (54-76)</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 (27-46)</a:t>
            </a:r>
          </a:p>
        </p:txBody>
      </p:sp>
      <p:sp>
        <p:nvSpPr>
          <p:cNvPr id="9" name="TextBox 8">
            <a:extLst>
              <a:ext uri="{FF2B5EF4-FFF2-40B4-BE49-F238E27FC236}">
                <a16:creationId xmlns:a16="http://schemas.microsoft.com/office/drawing/2014/main" id="{F3F3FDA8-A6C5-DCD4-27C5-BA176823CE7D}"/>
              </a:ext>
            </a:extLst>
          </p:cNvPr>
          <p:cNvSpPr txBox="1"/>
          <p:nvPr/>
        </p:nvSpPr>
        <p:spPr bwMode="auto">
          <a:xfrm>
            <a:off x="1538388" y="5020893"/>
            <a:ext cx="38026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HR: 0.40 (95% CI: 0.28-0.58; </a:t>
            </a:r>
            <a:r>
              <a:rPr kumimoji="0" lang="en-US" sz="18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P</a:t>
            </a: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 &lt;.0001)</a:t>
            </a:r>
          </a:p>
        </p:txBody>
      </p:sp>
      <p:sp>
        <p:nvSpPr>
          <p:cNvPr id="11" name="TextBox 10">
            <a:extLst>
              <a:ext uri="{FF2B5EF4-FFF2-40B4-BE49-F238E27FC236}">
                <a16:creationId xmlns:a16="http://schemas.microsoft.com/office/drawing/2014/main" id="{10CC142A-2B43-D05E-AC1D-756CDCEA9421}"/>
              </a:ext>
            </a:extLst>
          </p:cNvPr>
          <p:cNvSpPr txBox="1"/>
          <p:nvPr/>
        </p:nvSpPr>
        <p:spPr bwMode="auto">
          <a:xfrm>
            <a:off x="4989993" y="1863618"/>
            <a:ext cx="128323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(95% CI)</a:t>
            </a:r>
          </a:p>
        </p:txBody>
      </p:sp>
      <p:sp>
        <p:nvSpPr>
          <p:cNvPr id="12" name="TextBox 11">
            <a:extLst>
              <a:ext uri="{FF2B5EF4-FFF2-40B4-BE49-F238E27FC236}">
                <a16:creationId xmlns:a16="http://schemas.microsoft.com/office/drawing/2014/main" id="{8DD08202-6921-CE2A-D889-398AC5D05A75}"/>
              </a:ext>
            </a:extLst>
          </p:cNvPr>
          <p:cNvSpPr txBox="1"/>
          <p:nvPr/>
        </p:nvSpPr>
        <p:spPr bwMode="auto">
          <a:xfrm>
            <a:off x="9463735" y="2377563"/>
            <a:ext cx="130837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Lenalidomide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a:t>
            </a:r>
          </a:p>
        </p:txBody>
      </p:sp>
      <p:sp>
        <p:nvSpPr>
          <p:cNvPr id="13" name="TextBox 12">
            <a:extLst>
              <a:ext uri="{FF2B5EF4-FFF2-40B4-BE49-F238E27FC236}">
                <a16:creationId xmlns:a16="http://schemas.microsoft.com/office/drawing/2014/main" id="{015465C9-1611-7D2B-B063-2645BE3E39F2}"/>
              </a:ext>
            </a:extLst>
          </p:cNvPr>
          <p:cNvSpPr txBox="1"/>
          <p:nvPr/>
        </p:nvSpPr>
        <p:spPr bwMode="auto">
          <a:xfrm>
            <a:off x="10698180" y="2377563"/>
            <a:ext cx="10695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38 (30-59)</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 (11-30)</a:t>
            </a:r>
          </a:p>
        </p:txBody>
      </p:sp>
      <p:sp>
        <p:nvSpPr>
          <p:cNvPr id="14" name="TextBox 13">
            <a:extLst>
              <a:ext uri="{FF2B5EF4-FFF2-40B4-BE49-F238E27FC236}">
                <a16:creationId xmlns:a16="http://schemas.microsoft.com/office/drawing/2014/main" id="{6553F7D3-FCA5-26E6-00F7-3FBDED1AF466}"/>
              </a:ext>
            </a:extLst>
          </p:cNvPr>
          <p:cNvSpPr txBox="1"/>
          <p:nvPr/>
        </p:nvSpPr>
        <p:spPr bwMode="auto">
          <a:xfrm>
            <a:off x="7333406" y="5038492"/>
            <a:ext cx="38026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HR: 0.50 (95% CI: 0.35-0.70; </a:t>
            </a:r>
            <a:r>
              <a:rPr kumimoji="0" lang="en-US" sz="18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P</a:t>
            </a: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 &lt;.0001)</a:t>
            </a:r>
          </a:p>
        </p:txBody>
      </p:sp>
      <p:sp>
        <p:nvSpPr>
          <p:cNvPr id="15" name="TextBox 14">
            <a:extLst>
              <a:ext uri="{FF2B5EF4-FFF2-40B4-BE49-F238E27FC236}">
                <a16:creationId xmlns:a16="http://schemas.microsoft.com/office/drawing/2014/main" id="{13657CBD-4272-3129-1318-7D8FAE9FFF8C}"/>
              </a:ext>
            </a:extLst>
          </p:cNvPr>
          <p:cNvSpPr txBox="1"/>
          <p:nvPr/>
        </p:nvSpPr>
        <p:spPr bwMode="auto">
          <a:xfrm>
            <a:off x="10615464" y="1859435"/>
            <a:ext cx="128323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(95% CI)</a:t>
            </a:r>
          </a:p>
        </p:txBody>
      </p:sp>
      <p:sp>
        <p:nvSpPr>
          <p:cNvPr id="16" name="TextBox 15">
            <a:extLst>
              <a:ext uri="{FF2B5EF4-FFF2-40B4-BE49-F238E27FC236}">
                <a16:creationId xmlns:a16="http://schemas.microsoft.com/office/drawing/2014/main" id="{5A931AEA-27C6-5095-8070-9C56C8C5C592}"/>
              </a:ext>
            </a:extLst>
          </p:cNvPr>
          <p:cNvSpPr txBox="1"/>
          <p:nvPr/>
        </p:nvSpPr>
        <p:spPr bwMode="auto">
          <a:xfrm>
            <a:off x="493793" y="5897139"/>
            <a:ext cx="8867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Lenalidomide</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a:t>
            </a:r>
          </a:p>
        </p:txBody>
      </p:sp>
      <p:sp>
        <p:nvSpPr>
          <p:cNvPr id="17" name="TextBox 16">
            <a:extLst>
              <a:ext uri="{FF2B5EF4-FFF2-40B4-BE49-F238E27FC236}">
                <a16:creationId xmlns:a16="http://schemas.microsoft.com/office/drawing/2014/main" id="{C5B037F5-AA79-D5B8-3DE2-1B59F0A00943}"/>
              </a:ext>
            </a:extLst>
          </p:cNvPr>
          <p:cNvSpPr txBox="1"/>
          <p:nvPr/>
        </p:nvSpPr>
        <p:spPr bwMode="auto">
          <a:xfrm>
            <a:off x="156001" y="5737916"/>
            <a:ext cx="172835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 (censored)</a:t>
            </a:r>
          </a:p>
        </p:txBody>
      </p:sp>
      <p:sp>
        <p:nvSpPr>
          <p:cNvPr id="18" name="TextBox 17">
            <a:extLst>
              <a:ext uri="{FF2B5EF4-FFF2-40B4-BE49-F238E27FC236}">
                <a16:creationId xmlns:a16="http://schemas.microsoft.com/office/drawing/2014/main" id="{8FA9CA9C-8DA2-DC41-A90E-C7F045FFDE68}"/>
              </a:ext>
            </a:extLst>
          </p:cNvPr>
          <p:cNvSpPr txBox="1"/>
          <p:nvPr/>
        </p:nvSpPr>
        <p:spPr bwMode="auto">
          <a:xfrm>
            <a:off x="1532783" y="5537861"/>
            <a:ext cx="42676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19" name="TextBox 18">
            <a:extLst>
              <a:ext uri="{FF2B5EF4-FFF2-40B4-BE49-F238E27FC236}">
                <a16:creationId xmlns:a16="http://schemas.microsoft.com/office/drawing/2014/main" id="{725D177D-996E-D92C-41C6-7F8F4B9154BB}"/>
              </a:ext>
            </a:extLst>
          </p:cNvPr>
          <p:cNvSpPr txBox="1"/>
          <p:nvPr/>
        </p:nvSpPr>
        <p:spPr bwMode="auto">
          <a:xfrm>
            <a:off x="1256104" y="5897139"/>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130 (0)</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130 (0)</a:t>
            </a:r>
          </a:p>
        </p:txBody>
      </p:sp>
      <p:sp>
        <p:nvSpPr>
          <p:cNvPr id="20" name="TextBox 19">
            <a:extLst>
              <a:ext uri="{FF2B5EF4-FFF2-40B4-BE49-F238E27FC236}">
                <a16:creationId xmlns:a16="http://schemas.microsoft.com/office/drawing/2014/main" id="{2DB149E3-89CC-9512-D532-856772DA619C}"/>
              </a:ext>
            </a:extLst>
          </p:cNvPr>
          <p:cNvSpPr txBox="1"/>
          <p:nvPr/>
        </p:nvSpPr>
        <p:spPr bwMode="auto">
          <a:xfrm>
            <a:off x="1728102" y="5897139"/>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125 (0)</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108 (1)</a:t>
            </a:r>
          </a:p>
        </p:txBody>
      </p:sp>
      <p:sp>
        <p:nvSpPr>
          <p:cNvPr id="21" name="TextBox 20">
            <a:extLst>
              <a:ext uri="{FF2B5EF4-FFF2-40B4-BE49-F238E27FC236}">
                <a16:creationId xmlns:a16="http://schemas.microsoft.com/office/drawing/2014/main" id="{315B45B0-F853-4832-A482-EA79051FB3D9}"/>
              </a:ext>
            </a:extLst>
          </p:cNvPr>
          <p:cNvSpPr txBox="1"/>
          <p:nvPr/>
        </p:nvSpPr>
        <p:spPr bwMode="auto">
          <a:xfrm>
            <a:off x="2200096" y="5897139"/>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112 (4)</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77 (5)</a:t>
            </a:r>
          </a:p>
        </p:txBody>
      </p:sp>
      <p:sp>
        <p:nvSpPr>
          <p:cNvPr id="41" name="TextBox 40">
            <a:extLst>
              <a:ext uri="{FF2B5EF4-FFF2-40B4-BE49-F238E27FC236}">
                <a16:creationId xmlns:a16="http://schemas.microsoft.com/office/drawing/2014/main" id="{408EDFC7-C0E7-4BA9-6907-D3B026030849}"/>
              </a:ext>
            </a:extLst>
          </p:cNvPr>
          <p:cNvSpPr txBox="1"/>
          <p:nvPr/>
        </p:nvSpPr>
        <p:spPr bwMode="auto">
          <a:xfrm>
            <a:off x="2672093" y="5897139"/>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 (20)</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43 (27)</a:t>
            </a:r>
          </a:p>
        </p:txBody>
      </p:sp>
      <p:sp>
        <p:nvSpPr>
          <p:cNvPr id="42" name="TextBox 41">
            <a:extLst>
              <a:ext uri="{FF2B5EF4-FFF2-40B4-BE49-F238E27FC236}">
                <a16:creationId xmlns:a16="http://schemas.microsoft.com/office/drawing/2014/main" id="{76201385-70D3-0EDC-0202-71DC55C9A93B}"/>
              </a:ext>
            </a:extLst>
          </p:cNvPr>
          <p:cNvSpPr txBox="1"/>
          <p:nvPr/>
        </p:nvSpPr>
        <p:spPr bwMode="auto">
          <a:xfrm>
            <a:off x="3144089" y="5897139"/>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 (57)</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 (37)</a:t>
            </a:r>
          </a:p>
        </p:txBody>
      </p:sp>
      <p:sp>
        <p:nvSpPr>
          <p:cNvPr id="43" name="TextBox 42">
            <a:extLst>
              <a:ext uri="{FF2B5EF4-FFF2-40B4-BE49-F238E27FC236}">
                <a16:creationId xmlns:a16="http://schemas.microsoft.com/office/drawing/2014/main" id="{F1C7CE72-FBCF-EB99-24D5-6A137E34FC46}"/>
              </a:ext>
            </a:extLst>
          </p:cNvPr>
          <p:cNvSpPr txBox="1"/>
          <p:nvPr/>
        </p:nvSpPr>
        <p:spPr bwMode="auto">
          <a:xfrm>
            <a:off x="3616085" y="5897139"/>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 (70)</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 (41)</a:t>
            </a:r>
          </a:p>
        </p:txBody>
      </p:sp>
      <p:sp>
        <p:nvSpPr>
          <p:cNvPr id="44" name="TextBox 43">
            <a:extLst>
              <a:ext uri="{FF2B5EF4-FFF2-40B4-BE49-F238E27FC236}">
                <a16:creationId xmlns:a16="http://schemas.microsoft.com/office/drawing/2014/main" id="{4B560800-1CD2-9111-A1D7-7B485ACECFEB}"/>
              </a:ext>
            </a:extLst>
          </p:cNvPr>
          <p:cNvSpPr txBox="1"/>
          <p:nvPr/>
        </p:nvSpPr>
        <p:spPr bwMode="auto">
          <a:xfrm>
            <a:off x="4088081" y="5897139"/>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 (78)</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 (43)</a:t>
            </a:r>
          </a:p>
        </p:txBody>
      </p:sp>
      <p:sp>
        <p:nvSpPr>
          <p:cNvPr id="45" name="TextBox 44">
            <a:extLst>
              <a:ext uri="{FF2B5EF4-FFF2-40B4-BE49-F238E27FC236}">
                <a16:creationId xmlns:a16="http://schemas.microsoft.com/office/drawing/2014/main" id="{5290D18D-4631-1495-D531-CAAAA29703F6}"/>
              </a:ext>
            </a:extLst>
          </p:cNvPr>
          <p:cNvSpPr txBox="1"/>
          <p:nvPr/>
        </p:nvSpPr>
        <p:spPr bwMode="auto">
          <a:xfrm>
            <a:off x="4592937" y="5897139"/>
            <a:ext cx="4876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 (87)</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 (49)</a:t>
            </a:r>
          </a:p>
        </p:txBody>
      </p:sp>
      <p:sp>
        <p:nvSpPr>
          <p:cNvPr id="46" name="TextBox 45">
            <a:extLst>
              <a:ext uri="{FF2B5EF4-FFF2-40B4-BE49-F238E27FC236}">
                <a16:creationId xmlns:a16="http://schemas.microsoft.com/office/drawing/2014/main" id="{CB021450-673E-3EB9-213A-FC5E27AE18D9}"/>
              </a:ext>
            </a:extLst>
          </p:cNvPr>
          <p:cNvSpPr txBox="1"/>
          <p:nvPr/>
        </p:nvSpPr>
        <p:spPr bwMode="auto">
          <a:xfrm>
            <a:off x="5064933" y="5897139"/>
            <a:ext cx="4876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 (50)</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 (50)</a:t>
            </a:r>
          </a:p>
        </p:txBody>
      </p:sp>
      <p:cxnSp>
        <p:nvCxnSpPr>
          <p:cNvPr id="48" name="Straight Connector 47">
            <a:extLst>
              <a:ext uri="{FF2B5EF4-FFF2-40B4-BE49-F238E27FC236}">
                <a16:creationId xmlns:a16="http://schemas.microsoft.com/office/drawing/2014/main" id="{4A7981F5-34B7-F6A3-A940-01E1E6EFA14D}"/>
              </a:ext>
            </a:extLst>
          </p:cNvPr>
          <p:cNvCxnSpPr>
            <a:cxnSpLocks/>
          </p:cNvCxnSpPr>
          <p:nvPr/>
        </p:nvCxnSpPr>
        <p:spPr bwMode="auto">
          <a:xfrm flipH="1">
            <a:off x="3658628" y="2553325"/>
            <a:ext cx="185127" cy="0"/>
          </a:xfrm>
          <a:prstGeom prst="line">
            <a:avLst/>
          </a:prstGeom>
          <a:noFill/>
          <a:ln w="28575" cap="flat" cmpd="sng" algn="ctr">
            <a:solidFill>
              <a:schemeClr val="accent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9DAEBB43-23AA-4D9F-6EAD-C87C93F374FC}"/>
              </a:ext>
            </a:extLst>
          </p:cNvPr>
          <p:cNvCxnSpPr>
            <a:cxnSpLocks/>
          </p:cNvCxnSpPr>
          <p:nvPr/>
        </p:nvCxnSpPr>
        <p:spPr bwMode="auto">
          <a:xfrm flipH="1">
            <a:off x="3658628" y="2785673"/>
            <a:ext cx="185127" cy="0"/>
          </a:xfrm>
          <a:prstGeom prst="line">
            <a:avLst/>
          </a:prstGeom>
          <a:noFill/>
          <a:ln w="28575" cap="flat" cmpd="sng" algn="ctr">
            <a:solidFill>
              <a:schemeClr val="accent3"/>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99494E55-FE70-80FC-9088-6F740DF2FA44}"/>
              </a:ext>
            </a:extLst>
          </p:cNvPr>
          <p:cNvCxnSpPr>
            <a:cxnSpLocks/>
          </p:cNvCxnSpPr>
          <p:nvPr/>
        </p:nvCxnSpPr>
        <p:spPr bwMode="auto">
          <a:xfrm flipV="1">
            <a:off x="1532783" y="2448393"/>
            <a:ext cx="0" cy="2903096"/>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9E260988-114D-A392-6804-55FB5A1FA7F0}"/>
              </a:ext>
            </a:extLst>
          </p:cNvPr>
          <p:cNvCxnSpPr>
            <a:cxnSpLocks/>
          </p:cNvCxnSpPr>
          <p:nvPr/>
        </p:nvCxnSpPr>
        <p:spPr bwMode="auto">
          <a:xfrm>
            <a:off x="1532783" y="5351489"/>
            <a:ext cx="4267695"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1D824E51-5EE1-91B8-416F-C461BD3E4B9C}"/>
              </a:ext>
            </a:extLst>
          </p:cNvPr>
          <p:cNvCxnSpPr>
            <a:cxnSpLocks/>
          </p:cNvCxnSpPr>
          <p:nvPr/>
        </p:nvCxnSpPr>
        <p:spPr bwMode="auto">
          <a:xfrm flipH="1">
            <a:off x="1474033" y="245339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004A5471-9E10-BF42-7F1E-2D68487E5EBD}"/>
              </a:ext>
            </a:extLst>
          </p:cNvPr>
          <p:cNvCxnSpPr>
            <a:cxnSpLocks/>
          </p:cNvCxnSpPr>
          <p:nvPr/>
        </p:nvCxnSpPr>
        <p:spPr bwMode="auto">
          <a:xfrm flipH="1">
            <a:off x="1474033" y="274320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F59123CF-F81F-A763-8925-692BADB3E0F0}"/>
              </a:ext>
            </a:extLst>
          </p:cNvPr>
          <p:cNvCxnSpPr>
            <a:cxnSpLocks/>
          </p:cNvCxnSpPr>
          <p:nvPr/>
        </p:nvCxnSpPr>
        <p:spPr bwMode="auto">
          <a:xfrm flipH="1">
            <a:off x="1474033" y="303301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8BDDDDFA-4BBB-F6A9-86F8-E78A1351E3CF}"/>
              </a:ext>
            </a:extLst>
          </p:cNvPr>
          <p:cNvCxnSpPr>
            <a:cxnSpLocks/>
          </p:cNvCxnSpPr>
          <p:nvPr/>
        </p:nvCxnSpPr>
        <p:spPr bwMode="auto">
          <a:xfrm flipH="1">
            <a:off x="1474033" y="33228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9FDD9B38-9EF0-B82E-91DE-55F97141637B}"/>
              </a:ext>
            </a:extLst>
          </p:cNvPr>
          <p:cNvCxnSpPr>
            <a:cxnSpLocks/>
          </p:cNvCxnSpPr>
          <p:nvPr/>
        </p:nvCxnSpPr>
        <p:spPr bwMode="auto">
          <a:xfrm flipH="1">
            <a:off x="1474033" y="361263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65DE658E-71D8-01A5-4802-1731269F1006}"/>
              </a:ext>
            </a:extLst>
          </p:cNvPr>
          <p:cNvCxnSpPr>
            <a:cxnSpLocks/>
          </p:cNvCxnSpPr>
          <p:nvPr/>
        </p:nvCxnSpPr>
        <p:spPr bwMode="auto">
          <a:xfrm flipH="1">
            <a:off x="1474033" y="390244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8A366AE0-F83D-885F-09B1-DECFA6260495}"/>
              </a:ext>
            </a:extLst>
          </p:cNvPr>
          <p:cNvCxnSpPr>
            <a:cxnSpLocks/>
          </p:cNvCxnSpPr>
          <p:nvPr/>
        </p:nvCxnSpPr>
        <p:spPr bwMode="auto">
          <a:xfrm flipH="1">
            <a:off x="1474033" y="419225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0F7E96A2-A1B5-74A7-875D-B3BC1AF110D4}"/>
              </a:ext>
            </a:extLst>
          </p:cNvPr>
          <p:cNvCxnSpPr>
            <a:cxnSpLocks/>
          </p:cNvCxnSpPr>
          <p:nvPr/>
        </p:nvCxnSpPr>
        <p:spPr bwMode="auto">
          <a:xfrm flipH="1">
            <a:off x="1474033" y="44820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EDD4FCC1-36B0-6F19-12A5-714E4A5D0484}"/>
              </a:ext>
            </a:extLst>
          </p:cNvPr>
          <p:cNvCxnSpPr>
            <a:cxnSpLocks/>
          </p:cNvCxnSpPr>
          <p:nvPr/>
        </p:nvCxnSpPr>
        <p:spPr bwMode="auto">
          <a:xfrm flipH="1">
            <a:off x="1474033" y="47718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04771E2A-FDAE-5DE0-49FB-BF99926DE18B}"/>
              </a:ext>
            </a:extLst>
          </p:cNvPr>
          <p:cNvCxnSpPr>
            <a:cxnSpLocks/>
          </p:cNvCxnSpPr>
          <p:nvPr/>
        </p:nvCxnSpPr>
        <p:spPr bwMode="auto">
          <a:xfrm flipH="1">
            <a:off x="1474033" y="506168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7C2F77AE-4817-4C72-A53C-69E6224E24D9}"/>
              </a:ext>
            </a:extLst>
          </p:cNvPr>
          <p:cNvCxnSpPr>
            <a:cxnSpLocks/>
          </p:cNvCxnSpPr>
          <p:nvPr/>
        </p:nvCxnSpPr>
        <p:spPr bwMode="auto">
          <a:xfrm flipH="1">
            <a:off x="1474033" y="535148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43439DE4-0085-9EB4-AF62-BBA07F62439D}"/>
              </a:ext>
            </a:extLst>
          </p:cNvPr>
          <p:cNvCxnSpPr>
            <a:cxnSpLocks/>
          </p:cNvCxnSpPr>
          <p:nvPr/>
        </p:nvCxnSpPr>
        <p:spPr bwMode="auto">
          <a:xfrm>
            <a:off x="1532783"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8301AA37-75F8-FDC1-AFFA-8B27E5B06053}"/>
              </a:ext>
            </a:extLst>
          </p:cNvPr>
          <p:cNvCxnSpPr>
            <a:cxnSpLocks/>
          </p:cNvCxnSpPr>
          <p:nvPr/>
        </p:nvCxnSpPr>
        <p:spPr bwMode="auto">
          <a:xfrm>
            <a:off x="2006004"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45" name="Straight Connector 31744">
            <a:extLst>
              <a:ext uri="{FF2B5EF4-FFF2-40B4-BE49-F238E27FC236}">
                <a16:creationId xmlns:a16="http://schemas.microsoft.com/office/drawing/2014/main" id="{8D07AFCE-AF8B-FF0B-2292-535D64FF2E20}"/>
              </a:ext>
            </a:extLst>
          </p:cNvPr>
          <p:cNvCxnSpPr>
            <a:cxnSpLocks/>
          </p:cNvCxnSpPr>
          <p:nvPr/>
        </p:nvCxnSpPr>
        <p:spPr bwMode="auto">
          <a:xfrm>
            <a:off x="2479225"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47" name="Straight Connector 31746">
            <a:extLst>
              <a:ext uri="{FF2B5EF4-FFF2-40B4-BE49-F238E27FC236}">
                <a16:creationId xmlns:a16="http://schemas.microsoft.com/office/drawing/2014/main" id="{E4E68676-5F2B-37ED-75D7-3B1A8E7D4DA2}"/>
              </a:ext>
            </a:extLst>
          </p:cNvPr>
          <p:cNvCxnSpPr>
            <a:cxnSpLocks/>
          </p:cNvCxnSpPr>
          <p:nvPr/>
        </p:nvCxnSpPr>
        <p:spPr bwMode="auto">
          <a:xfrm>
            <a:off x="2952446"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48" name="Straight Connector 31747">
            <a:extLst>
              <a:ext uri="{FF2B5EF4-FFF2-40B4-BE49-F238E27FC236}">
                <a16:creationId xmlns:a16="http://schemas.microsoft.com/office/drawing/2014/main" id="{C52CCD85-0728-46A0-3A36-875149F27EC3}"/>
              </a:ext>
            </a:extLst>
          </p:cNvPr>
          <p:cNvCxnSpPr>
            <a:cxnSpLocks/>
          </p:cNvCxnSpPr>
          <p:nvPr/>
        </p:nvCxnSpPr>
        <p:spPr bwMode="auto">
          <a:xfrm>
            <a:off x="3425667"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49" name="Straight Connector 31748">
            <a:extLst>
              <a:ext uri="{FF2B5EF4-FFF2-40B4-BE49-F238E27FC236}">
                <a16:creationId xmlns:a16="http://schemas.microsoft.com/office/drawing/2014/main" id="{58A1EEFD-16AA-976A-27AD-7471D375B610}"/>
              </a:ext>
            </a:extLst>
          </p:cNvPr>
          <p:cNvCxnSpPr>
            <a:cxnSpLocks/>
          </p:cNvCxnSpPr>
          <p:nvPr/>
        </p:nvCxnSpPr>
        <p:spPr bwMode="auto">
          <a:xfrm>
            <a:off x="3898888"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50" name="Straight Connector 31749">
            <a:extLst>
              <a:ext uri="{FF2B5EF4-FFF2-40B4-BE49-F238E27FC236}">
                <a16:creationId xmlns:a16="http://schemas.microsoft.com/office/drawing/2014/main" id="{EB24DED2-FDBA-A70B-2F70-5C8EFD6F647A}"/>
              </a:ext>
            </a:extLst>
          </p:cNvPr>
          <p:cNvCxnSpPr>
            <a:cxnSpLocks/>
          </p:cNvCxnSpPr>
          <p:nvPr/>
        </p:nvCxnSpPr>
        <p:spPr bwMode="auto">
          <a:xfrm>
            <a:off x="4372109"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51" name="Straight Connector 31750">
            <a:extLst>
              <a:ext uri="{FF2B5EF4-FFF2-40B4-BE49-F238E27FC236}">
                <a16:creationId xmlns:a16="http://schemas.microsoft.com/office/drawing/2014/main" id="{64CE59D6-795A-45A8-D010-FE44E7877B80}"/>
              </a:ext>
            </a:extLst>
          </p:cNvPr>
          <p:cNvCxnSpPr>
            <a:cxnSpLocks/>
          </p:cNvCxnSpPr>
          <p:nvPr/>
        </p:nvCxnSpPr>
        <p:spPr bwMode="auto">
          <a:xfrm>
            <a:off x="4845330"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52" name="Straight Connector 31751">
            <a:extLst>
              <a:ext uri="{FF2B5EF4-FFF2-40B4-BE49-F238E27FC236}">
                <a16:creationId xmlns:a16="http://schemas.microsoft.com/office/drawing/2014/main" id="{BA1364B6-2600-EB73-87B4-AA614DF30650}"/>
              </a:ext>
            </a:extLst>
          </p:cNvPr>
          <p:cNvCxnSpPr>
            <a:cxnSpLocks/>
          </p:cNvCxnSpPr>
          <p:nvPr/>
        </p:nvCxnSpPr>
        <p:spPr bwMode="auto">
          <a:xfrm>
            <a:off x="5318551"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53" name="Straight Connector 31752">
            <a:extLst>
              <a:ext uri="{FF2B5EF4-FFF2-40B4-BE49-F238E27FC236}">
                <a16:creationId xmlns:a16="http://schemas.microsoft.com/office/drawing/2014/main" id="{0423F1FA-8199-5496-B572-695661901738}"/>
              </a:ext>
            </a:extLst>
          </p:cNvPr>
          <p:cNvCxnSpPr>
            <a:cxnSpLocks/>
          </p:cNvCxnSpPr>
          <p:nvPr/>
        </p:nvCxnSpPr>
        <p:spPr bwMode="auto">
          <a:xfrm>
            <a:off x="5791772" y="5351489"/>
            <a:ext cx="0" cy="64008"/>
          </a:xfrm>
          <a:prstGeom prst="line">
            <a:avLst/>
          </a:prstGeom>
          <a:noFill/>
          <a:ln w="28575" cap="flat" cmpd="sng" algn="ctr">
            <a:solidFill>
              <a:schemeClr val="bg1"/>
            </a:solidFill>
            <a:prstDash val="solid"/>
            <a:round/>
            <a:headEnd type="none" w="med" len="med"/>
            <a:tailEnd type="none" w="med" len="med"/>
          </a:ln>
          <a:effectLst/>
        </p:spPr>
      </p:cxnSp>
      <p:sp>
        <p:nvSpPr>
          <p:cNvPr id="31754" name="TextBox 31753">
            <a:extLst>
              <a:ext uri="{FF2B5EF4-FFF2-40B4-BE49-F238E27FC236}">
                <a16:creationId xmlns:a16="http://schemas.microsoft.com/office/drawing/2014/main" id="{FE6DB813-07B7-4F15-044E-198CEB78D184}"/>
              </a:ext>
            </a:extLst>
          </p:cNvPr>
          <p:cNvSpPr txBox="1"/>
          <p:nvPr/>
        </p:nvSpPr>
        <p:spPr bwMode="auto">
          <a:xfrm>
            <a:off x="1008831" y="2293412"/>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755" name="TextBox 31754">
            <a:extLst>
              <a:ext uri="{FF2B5EF4-FFF2-40B4-BE49-F238E27FC236}">
                <a16:creationId xmlns:a16="http://schemas.microsoft.com/office/drawing/2014/main" id="{A66E7552-7EE2-FDEF-A062-6B8B07A1DD48}"/>
              </a:ext>
            </a:extLst>
          </p:cNvPr>
          <p:cNvSpPr txBox="1"/>
          <p:nvPr/>
        </p:nvSpPr>
        <p:spPr bwMode="auto">
          <a:xfrm>
            <a:off x="1008831" y="2580210"/>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31756" name="TextBox 31755">
            <a:extLst>
              <a:ext uri="{FF2B5EF4-FFF2-40B4-BE49-F238E27FC236}">
                <a16:creationId xmlns:a16="http://schemas.microsoft.com/office/drawing/2014/main" id="{9766B918-4FF1-8C96-4024-FA915F5E24F3}"/>
              </a:ext>
            </a:extLst>
          </p:cNvPr>
          <p:cNvSpPr txBox="1"/>
          <p:nvPr/>
        </p:nvSpPr>
        <p:spPr bwMode="auto">
          <a:xfrm>
            <a:off x="1008831" y="286700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757" name="TextBox 31756">
            <a:extLst>
              <a:ext uri="{FF2B5EF4-FFF2-40B4-BE49-F238E27FC236}">
                <a16:creationId xmlns:a16="http://schemas.microsoft.com/office/drawing/2014/main" id="{073A0BC8-CE3F-3276-42F6-4BAADC8DEA5C}"/>
              </a:ext>
            </a:extLst>
          </p:cNvPr>
          <p:cNvSpPr txBox="1"/>
          <p:nvPr/>
        </p:nvSpPr>
        <p:spPr bwMode="auto">
          <a:xfrm>
            <a:off x="1008831" y="3153806"/>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31758" name="TextBox 31757">
            <a:extLst>
              <a:ext uri="{FF2B5EF4-FFF2-40B4-BE49-F238E27FC236}">
                <a16:creationId xmlns:a16="http://schemas.microsoft.com/office/drawing/2014/main" id="{CFB97753-DA75-6548-FEF6-A544A34EB847}"/>
              </a:ext>
            </a:extLst>
          </p:cNvPr>
          <p:cNvSpPr txBox="1"/>
          <p:nvPr/>
        </p:nvSpPr>
        <p:spPr bwMode="auto">
          <a:xfrm>
            <a:off x="1008831" y="344060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759" name="TextBox 31758">
            <a:extLst>
              <a:ext uri="{FF2B5EF4-FFF2-40B4-BE49-F238E27FC236}">
                <a16:creationId xmlns:a16="http://schemas.microsoft.com/office/drawing/2014/main" id="{C05DC8B0-2A72-6679-5752-5FA37C2E5C07}"/>
              </a:ext>
            </a:extLst>
          </p:cNvPr>
          <p:cNvSpPr txBox="1"/>
          <p:nvPr/>
        </p:nvSpPr>
        <p:spPr bwMode="auto">
          <a:xfrm>
            <a:off x="1008831" y="3727402"/>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760" name="TextBox 31759">
            <a:extLst>
              <a:ext uri="{FF2B5EF4-FFF2-40B4-BE49-F238E27FC236}">
                <a16:creationId xmlns:a16="http://schemas.microsoft.com/office/drawing/2014/main" id="{240345C1-D4FF-66FA-08CE-4F054A6BF1FD}"/>
              </a:ext>
            </a:extLst>
          </p:cNvPr>
          <p:cNvSpPr txBox="1"/>
          <p:nvPr/>
        </p:nvSpPr>
        <p:spPr bwMode="auto">
          <a:xfrm>
            <a:off x="1008831" y="4014200"/>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761" name="TextBox 31760">
            <a:extLst>
              <a:ext uri="{FF2B5EF4-FFF2-40B4-BE49-F238E27FC236}">
                <a16:creationId xmlns:a16="http://schemas.microsoft.com/office/drawing/2014/main" id="{73EA5396-8AF9-8CD9-4278-6FF508420433}"/>
              </a:ext>
            </a:extLst>
          </p:cNvPr>
          <p:cNvSpPr txBox="1"/>
          <p:nvPr/>
        </p:nvSpPr>
        <p:spPr bwMode="auto">
          <a:xfrm>
            <a:off x="1008831" y="430099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762" name="TextBox 31761">
            <a:extLst>
              <a:ext uri="{FF2B5EF4-FFF2-40B4-BE49-F238E27FC236}">
                <a16:creationId xmlns:a16="http://schemas.microsoft.com/office/drawing/2014/main" id="{C1106873-D8DA-28F5-5697-B2FE852CC3A3}"/>
              </a:ext>
            </a:extLst>
          </p:cNvPr>
          <p:cNvSpPr txBox="1"/>
          <p:nvPr/>
        </p:nvSpPr>
        <p:spPr bwMode="auto">
          <a:xfrm>
            <a:off x="1008831" y="4587796"/>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763" name="TextBox 31762">
            <a:extLst>
              <a:ext uri="{FF2B5EF4-FFF2-40B4-BE49-F238E27FC236}">
                <a16:creationId xmlns:a16="http://schemas.microsoft.com/office/drawing/2014/main" id="{F11F36EF-93BA-B083-3C5B-9DCE4BD718E9}"/>
              </a:ext>
            </a:extLst>
          </p:cNvPr>
          <p:cNvSpPr txBox="1"/>
          <p:nvPr/>
        </p:nvSpPr>
        <p:spPr bwMode="auto">
          <a:xfrm>
            <a:off x="1008831" y="487459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764" name="TextBox 31763">
            <a:extLst>
              <a:ext uri="{FF2B5EF4-FFF2-40B4-BE49-F238E27FC236}">
                <a16:creationId xmlns:a16="http://schemas.microsoft.com/office/drawing/2014/main" id="{D35F3132-27EB-BB98-9D6D-B493DA902D0C}"/>
              </a:ext>
            </a:extLst>
          </p:cNvPr>
          <p:cNvSpPr txBox="1"/>
          <p:nvPr/>
        </p:nvSpPr>
        <p:spPr bwMode="auto">
          <a:xfrm>
            <a:off x="1008831" y="5176382"/>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765" name="TextBox 31764">
            <a:extLst>
              <a:ext uri="{FF2B5EF4-FFF2-40B4-BE49-F238E27FC236}">
                <a16:creationId xmlns:a16="http://schemas.microsoft.com/office/drawing/2014/main" id="{13C41CC2-AA68-C02E-6D65-781E07C66A69}"/>
              </a:ext>
            </a:extLst>
          </p:cNvPr>
          <p:cNvSpPr txBox="1"/>
          <p:nvPr/>
        </p:nvSpPr>
        <p:spPr bwMode="auto">
          <a:xfrm>
            <a:off x="5523356"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108</a:t>
            </a:r>
          </a:p>
        </p:txBody>
      </p:sp>
      <p:sp>
        <p:nvSpPr>
          <p:cNvPr id="31766" name="TextBox 31765">
            <a:extLst>
              <a:ext uri="{FF2B5EF4-FFF2-40B4-BE49-F238E27FC236}">
                <a16:creationId xmlns:a16="http://schemas.microsoft.com/office/drawing/2014/main" id="{6E09039A-F247-B57B-AC29-8DEBEB01663C}"/>
              </a:ext>
            </a:extLst>
          </p:cNvPr>
          <p:cNvSpPr txBox="1"/>
          <p:nvPr/>
        </p:nvSpPr>
        <p:spPr bwMode="auto">
          <a:xfrm>
            <a:off x="1268691"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767" name="TextBox 31766">
            <a:extLst>
              <a:ext uri="{FF2B5EF4-FFF2-40B4-BE49-F238E27FC236}">
                <a16:creationId xmlns:a16="http://schemas.microsoft.com/office/drawing/2014/main" id="{E5C01304-362D-DA82-B188-555B59531C3A}"/>
              </a:ext>
            </a:extLst>
          </p:cNvPr>
          <p:cNvSpPr txBox="1"/>
          <p:nvPr/>
        </p:nvSpPr>
        <p:spPr bwMode="auto">
          <a:xfrm>
            <a:off x="1741432"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768" name="TextBox 31767">
            <a:extLst>
              <a:ext uri="{FF2B5EF4-FFF2-40B4-BE49-F238E27FC236}">
                <a16:creationId xmlns:a16="http://schemas.microsoft.com/office/drawing/2014/main" id="{D90ADE03-41E2-6774-A5CB-01E82CBC2EEB}"/>
              </a:ext>
            </a:extLst>
          </p:cNvPr>
          <p:cNvSpPr txBox="1"/>
          <p:nvPr/>
        </p:nvSpPr>
        <p:spPr bwMode="auto">
          <a:xfrm>
            <a:off x="2214173"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769" name="TextBox 31768">
            <a:extLst>
              <a:ext uri="{FF2B5EF4-FFF2-40B4-BE49-F238E27FC236}">
                <a16:creationId xmlns:a16="http://schemas.microsoft.com/office/drawing/2014/main" id="{01666594-85EC-0C68-B247-D93C4F366613}"/>
              </a:ext>
            </a:extLst>
          </p:cNvPr>
          <p:cNvSpPr txBox="1"/>
          <p:nvPr/>
        </p:nvSpPr>
        <p:spPr bwMode="auto">
          <a:xfrm>
            <a:off x="2686914"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770" name="TextBox 31769">
            <a:extLst>
              <a:ext uri="{FF2B5EF4-FFF2-40B4-BE49-F238E27FC236}">
                <a16:creationId xmlns:a16="http://schemas.microsoft.com/office/drawing/2014/main" id="{12E24896-59DC-F0A6-1613-E888E9E69C35}"/>
              </a:ext>
            </a:extLst>
          </p:cNvPr>
          <p:cNvSpPr txBox="1"/>
          <p:nvPr/>
        </p:nvSpPr>
        <p:spPr bwMode="auto">
          <a:xfrm>
            <a:off x="3159655"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771" name="TextBox 31770">
            <a:extLst>
              <a:ext uri="{FF2B5EF4-FFF2-40B4-BE49-F238E27FC236}">
                <a16:creationId xmlns:a16="http://schemas.microsoft.com/office/drawing/2014/main" id="{E1B3013C-B254-909C-D762-CB3B0D19AE3B}"/>
              </a:ext>
            </a:extLst>
          </p:cNvPr>
          <p:cNvSpPr txBox="1"/>
          <p:nvPr/>
        </p:nvSpPr>
        <p:spPr bwMode="auto">
          <a:xfrm>
            <a:off x="3632396"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772" name="TextBox 31771">
            <a:extLst>
              <a:ext uri="{FF2B5EF4-FFF2-40B4-BE49-F238E27FC236}">
                <a16:creationId xmlns:a16="http://schemas.microsoft.com/office/drawing/2014/main" id="{32A521D7-BBE3-CF78-139E-73FE71449BE9}"/>
              </a:ext>
            </a:extLst>
          </p:cNvPr>
          <p:cNvSpPr txBox="1"/>
          <p:nvPr/>
        </p:nvSpPr>
        <p:spPr bwMode="auto">
          <a:xfrm>
            <a:off x="4105137"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31773" name="TextBox 31772">
            <a:extLst>
              <a:ext uri="{FF2B5EF4-FFF2-40B4-BE49-F238E27FC236}">
                <a16:creationId xmlns:a16="http://schemas.microsoft.com/office/drawing/2014/main" id="{3CF42D13-3628-349D-6349-086682F341A9}"/>
              </a:ext>
            </a:extLst>
          </p:cNvPr>
          <p:cNvSpPr txBox="1"/>
          <p:nvPr/>
        </p:nvSpPr>
        <p:spPr bwMode="auto">
          <a:xfrm>
            <a:off x="4577878"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31774" name="TextBox 31773">
            <a:extLst>
              <a:ext uri="{FF2B5EF4-FFF2-40B4-BE49-F238E27FC236}">
                <a16:creationId xmlns:a16="http://schemas.microsoft.com/office/drawing/2014/main" id="{A3672F19-ED4D-C5A4-7D5E-AA9013682962}"/>
              </a:ext>
            </a:extLst>
          </p:cNvPr>
          <p:cNvSpPr txBox="1"/>
          <p:nvPr/>
        </p:nvSpPr>
        <p:spPr bwMode="auto">
          <a:xfrm>
            <a:off x="5050619"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96</a:t>
            </a:r>
          </a:p>
        </p:txBody>
      </p:sp>
      <p:sp>
        <p:nvSpPr>
          <p:cNvPr id="31775" name="TextBox 31774">
            <a:extLst>
              <a:ext uri="{FF2B5EF4-FFF2-40B4-BE49-F238E27FC236}">
                <a16:creationId xmlns:a16="http://schemas.microsoft.com/office/drawing/2014/main" id="{C3AE9752-9CC6-0A83-0595-F3F78A7913BF}"/>
              </a:ext>
            </a:extLst>
          </p:cNvPr>
          <p:cNvSpPr txBox="1"/>
          <p:nvPr/>
        </p:nvSpPr>
        <p:spPr bwMode="auto">
          <a:xfrm rot="16200000">
            <a:off x="5266152" y="3747928"/>
            <a:ext cx="29605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31776" name="TextBox 31775">
            <a:extLst>
              <a:ext uri="{FF2B5EF4-FFF2-40B4-BE49-F238E27FC236}">
                <a16:creationId xmlns:a16="http://schemas.microsoft.com/office/drawing/2014/main" id="{7DC67EB3-5027-3639-5B4F-E4CD5F2C12D0}"/>
              </a:ext>
            </a:extLst>
          </p:cNvPr>
          <p:cNvSpPr txBox="1"/>
          <p:nvPr/>
        </p:nvSpPr>
        <p:spPr bwMode="auto">
          <a:xfrm>
            <a:off x="6231411" y="5901043"/>
            <a:ext cx="8867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Lenalidomide</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a:t>
            </a:r>
          </a:p>
        </p:txBody>
      </p:sp>
      <p:sp>
        <p:nvSpPr>
          <p:cNvPr id="31778" name="TextBox 31777">
            <a:extLst>
              <a:ext uri="{FF2B5EF4-FFF2-40B4-BE49-F238E27FC236}">
                <a16:creationId xmlns:a16="http://schemas.microsoft.com/office/drawing/2014/main" id="{9183C086-CF23-4FAD-7233-BFDCB454E8AB}"/>
              </a:ext>
            </a:extLst>
          </p:cNvPr>
          <p:cNvSpPr txBox="1"/>
          <p:nvPr/>
        </p:nvSpPr>
        <p:spPr bwMode="auto">
          <a:xfrm>
            <a:off x="7270401" y="5541765"/>
            <a:ext cx="42676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31779" name="TextBox 31778">
            <a:extLst>
              <a:ext uri="{FF2B5EF4-FFF2-40B4-BE49-F238E27FC236}">
                <a16:creationId xmlns:a16="http://schemas.microsoft.com/office/drawing/2014/main" id="{66F88438-A546-8A07-119B-24A0700B2901}"/>
              </a:ext>
            </a:extLst>
          </p:cNvPr>
          <p:cNvSpPr txBox="1"/>
          <p:nvPr/>
        </p:nvSpPr>
        <p:spPr bwMode="auto">
          <a:xfrm>
            <a:off x="6993722"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151 (0)</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82 (0)</a:t>
            </a:r>
          </a:p>
        </p:txBody>
      </p:sp>
      <p:sp>
        <p:nvSpPr>
          <p:cNvPr id="31780" name="TextBox 31779">
            <a:extLst>
              <a:ext uri="{FF2B5EF4-FFF2-40B4-BE49-F238E27FC236}">
                <a16:creationId xmlns:a16="http://schemas.microsoft.com/office/drawing/2014/main" id="{27A60DB7-B7A0-0EAD-E5C8-59A090B92AE1}"/>
              </a:ext>
            </a:extLst>
          </p:cNvPr>
          <p:cNvSpPr txBox="1"/>
          <p:nvPr/>
        </p:nvSpPr>
        <p:spPr bwMode="auto">
          <a:xfrm>
            <a:off x="7465718"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122 (2)</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47 (0)</a:t>
            </a:r>
          </a:p>
        </p:txBody>
      </p:sp>
      <p:sp>
        <p:nvSpPr>
          <p:cNvPr id="31781" name="TextBox 31780">
            <a:extLst>
              <a:ext uri="{FF2B5EF4-FFF2-40B4-BE49-F238E27FC236}">
                <a16:creationId xmlns:a16="http://schemas.microsoft.com/office/drawing/2014/main" id="{DDFF988B-7740-90C7-DFDB-9A0AA6AF4FC0}"/>
              </a:ext>
            </a:extLst>
          </p:cNvPr>
          <p:cNvSpPr txBox="1"/>
          <p:nvPr/>
        </p:nvSpPr>
        <p:spPr bwMode="auto">
          <a:xfrm>
            <a:off x="7970576" y="5901043"/>
            <a:ext cx="4876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 (9)</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 (5)</a:t>
            </a:r>
          </a:p>
        </p:txBody>
      </p:sp>
      <p:sp>
        <p:nvSpPr>
          <p:cNvPr id="31782" name="TextBox 31781">
            <a:extLst>
              <a:ext uri="{FF2B5EF4-FFF2-40B4-BE49-F238E27FC236}">
                <a16:creationId xmlns:a16="http://schemas.microsoft.com/office/drawing/2014/main" id="{58BA77B3-1C8B-88B7-04B6-233EF11AE8E1}"/>
              </a:ext>
            </a:extLst>
          </p:cNvPr>
          <p:cNvSpPr txBox="1"/>
          <p:nvPr/>
        </p:nvSpPr>
        <p:spPr bwMode="auto">
          <a:xfrm>
            <a:off x="8409711"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 (26)</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 (14)</a:t>
            </a:r>
          </a:p>
        </p:txBody>
      </p:sp>
      <p:sp>
        <p:nvSpPr>
          <p:cNvPr id="31783" name="TextBox 31782">
            <a:extLst>
              <a:ext uri="{FF2B5EF4-FFF2-40B4-BE49-F238E27FC236}">
                <a16:creationId xmlns:a16="http://schemas.microsoft.com/office/drawing/2014/main" id="{5F6D2EEC-AED8-84E9-22DD-1C18A29AC7B5}"/>
              </a:ext>
            </a:extLst>
          </p:cNvPr>
          <p:cNvSpPr txBox="1"/>
          <p:nvPr/>
        </p:nvSpPr>
        <p:spPr bwMode="auto">
          <a:xfrm>
            <a:off x="8881706"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 (45)</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 (17)</a:t>
            </a:r>
          </a:p>
        </p:txBody>
      </p:sp>
      <p:sp>
        <p:nvSpPr>
          <p:cNvPr id="31784" name="TextBox 31783">
            <a:extLst>
              <a:ext uri="{FF2B5EF4-FFF2-40B4-BE49-F238E27FC236}">
                <a16:creationId xmlns:a16="http://schemas.microsoft.com/office/drawing/2014/main" id="{4C51080F-CD82-7460-BE15-8761C8E24121}"/>
              </a:ext>
            </a:extLst>
          </p:cNvPr>
          <p:cNvSpPr txBox="1"/>
          <p:nvPr/>
        </p:nvSpPr>
        <p:spPr bwMode="auto">
          <a:xfrm>
            <a:off x="9353703"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 (61)</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 (10)</a:t>
            </a:r>
          </a:p>
        </p:txBody>
      </p:sp>
      <p:sp>
        <p:nvSpPr>
          <p:cNvPr id="31785" name="TextBox 31784">
            <a:extLst>
              <a:ext uri="{FF2B5EF4-FFF2-40B4-BE49-F238E27FC236}">
                <a16:creationId xmlns:a16="http://schemas.microsoft.com/office/drawing/2014/main" id="{CF4B90A7-A1D7-18D7-BBF9-D132B00D0927}"/>
              </a:ext>
            </a:extLst>
          </p:cNvPr>
          <p:cNvSpPr txBox="1"/>
          <p:nvPr/>
        </p:nvSpPr>
        <p:spPr bwMode="auto">
          <a:xfrm>
            <a:off x="9858558" y="5901043"/>
            <a:ext cx="4876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 (65)</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 (21)</a:t>
            </a:r>
          </a:p>
        </p:txBody>
      </p:sp>
      <p:sp>
        <p:nvSpPr>
          <p:cNvPr id="31786" name="TextBox 31785">
            <a:extLst>
              <a:ext uri="{FF2B5EF4-FFF2-40B4-BE49-F238E27FC236}">
                <a16:creationId xmlns:a16="http://schemas.microsoft.com/office/drawing/2014/main" id="{1B315517-C28F-E234-7AF9-D194F064E669}"/>
              </a:ext>
            </a:extLst>
          </p:cNvPr>
          <p:cNvSpPr txBox="1"/>
          <p:nvPr/>
        </p:nvSpPr>
        <p:spPr bwMode="auto">
          <a:xfrm>
            <a:off x="10330555" y="5901043"/>
            <a:ext cx="4876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 (71)</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 (21)</a:t>
            </a:r>
          </a:p>
        </p:txBody>
      </p:sp>
      <p:sp>
        <p:nvSpPr>
          <p:cNvPr id="31787" name="TextBox 31786">
            <a:extLst>
              <a:ext uri="{FF2B5EF4-FFF2-40B4-BE49-F238E27FC236}">
                <a16:creationId xmlns:a16="http://schemas.microsoft.com/office/drawing/2014/main" id="{9585F1E3-1B66-7383-D304-986560EAA607}"/>
              </a:ext>
            </a:extLst>
          </p:cNvPr>
          <p:cNvSpPr txBox="1"/>
          <p:nvPr/>
        </p:nvSpPr>
        <p:spPr bwMode="auto">
          <a:xfrm>
            <a:off x="10802551" y="5901043"/>
            <a:ext cx="4876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 (72)</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 (22)</a:t>
            </a:r>
          </a:p>
        </p:txBody>
      </p:sp>
      <p:cxnSp>
        <p:nvCxnSpPr>
          <p:cNvPr id="31789" name="Straight Connector 31788">
            <a:extLst>
              <a:ext uri="{FF2B5EF4-FFF2-40B4-BE49-F238E27FC236}">
                <a16:creationId xmlns:a16="http://schemas.microsoft.com/office/drawing/2014/main" id="{698EEE73-B2D4-272F-FDDC-F00EEEA0B542}"/>
              </a:ext>
            </a:extLst>
          </p:cNvPr>
          <p:cNvCxnSpPr>
            <a:cxnSpLocks/>
          </p:cNvCxnSpPr>
          <p:nvPr/>
        </p:nvCxnSpPr>
        <p:spPr bwMode="auto">
          <a:xfrm flipH="1">
            <a:off x="9306795" y="2557229"/>
            <a:ext cx="185127" cy="0"/>
          </a:xfrm>
          <a:prstGeom prst="line">
            <a:avLst/>
          </a:prstGeom>
          <a:noFill/>
          <a:ln w="28575" cap="flat" cmpd="sng" algn="ctr">
            <a:solidFill>
              <a:schemeClr val="accent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A377B050-940E-B9FD-B75F-CA49BF74C719}"/>
              </a:ext>
            </a:extLst>
          </p:cNvPr>
          <p:cNvCxnSpPr>
            <a:cxnSpLocks/>
          </p:cNvCxnSpPr>
          <p:nvPr/>
        </p:nvCxnSpPr>
        <p:spPr bwMode="auto">
          <a:xfrm flipH="1">
            <a:off x="9306795" y="2789577"/>
            <a:ext cx="185127" cy="0"/>
          </a:xfrm>
          <a:prstGeom prst="line">
            <a:avLst/>
          </a:prstGeom>
          <a:noFill/>
          <a:ln w="28575" cap="flat" cmpd="sng" algn="ctr">
            <a:solidFill>
              <a:schemeClr val="accent3"/>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9D045172-A04D-8146-6ADC-DBB1D1C2036F}"/>
              </a:ext>
            </a:extLst>
          </p:cNvPr>
          <p:cNvCxnSpPr>
            <a:cxnSpLocks/>
          </p:cNvCxnSpPr>
          <p:nvPr/>
        </p:nvCxnSpPr>
        <p:spPr bwMode="auto">
          <a:xfrm flipV="1">
            <a:off x="7270401" y="2452297"/>
            <a:ext cx="0" cy="2903096"/>
          </a:xfrm>
          <a:prstGeom prst="line">
            <a:avLst/>
          </a:prstGeom>
          <a:noFill/>
          <a:ln w="28575" cap="flat" cmpd="sng" algn="ctr">
            <a:solidFill>
              <a:schemeClr val="bg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EB4DC9D3-05C8-3D40-ED61-F5BA2CD6F422}"/>
              </a:ext>
            </a:extLst>
          </p:cNvPr>
          <p:cNvCxnSpPr>
            <a:cxnSpLocks/>
          </p:cNvCxnSpPr>
          <p:nvPr/>
        </p:nvCxnSpPr>
        <p:spPr bwMode="auto">
          <a:xfrm>
            <a:off x="7270401" y="5355393"/>
            <a:ext cx="4267695" cy="0"/>
          </a:xfrm>
          <a:prstGeom prst="line">
            <a:avLst/>
          </a:prstGeom>
          <a:noFill/>
          <a:ln w="28575" cap="flat" cmpd="sng" algn="ctr">
            <a:solidFill>
              <a:schemeClr val="bg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B0CF6A4B-C1CF-32AA-900C-813906F72547}"/>
              </a:ext>
            </a:extLst>
          </p:cNvPr>
          <p:cNvCxnSpPr>
            <a:cxnSpLocks/>
          </p:cNvCxnSpPr>
          <p:nvPr/>
        </p:nvCxnSpPr>
        <p:spPr bwMode="auto">
          <a:xfrm flipH="1">
            <a:off x="7211651" y="245729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B0ABD4D6-4523-4340-210B-2A4D39D5FC64}"/>
              </a:ext>
            </a:extLst>
          </p:cNvPr>
          <p:cNvCxnSpPr>
            <a:cxnSpLocks/>
          </p:cNvCxnSpPr>
          <p:nvPr/>
        </p:nvCxnSpPr>
        <p:spPr bwMode="auto">
          <a:xfrm flipH="1">
            <a:off x="7211651" y="274710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AF88BD34-7CBE-2C54-43EC-6F995ECD2C75}"/>
              </a:ext>
            </a:extLst>
          </p:cNvPr>
          <p:cNvCxnSpPr>
            <a:cxnSpLocks/>
          </p:cNvCxnSpPr>
          <p:nvPr/>
        </p:nvCxnSpPr>
        <p:spPr bwMode="auto">
          <a:xfrm flipH="1">
            <a:off x="7211651" y="30369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129E045D-F6A3-CA65-2438-307820A5C11E}"/>
              </a:ext>
            </a:extLst>
          </p:cNvPr>
          <p:cNvCxnSpPr>
            <a:cxnSpLocks/>
          </p:cNvCxnSpPr>
          <p:nvPr/>
        </p:nvCxnSpPr>
        <p:spPr bwMode="auto">
          <a:xfrm flipH="1">
            <a:off x="7211651" y="33267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FD439471-9227-2254-5A8A-97D86954B4CE}"/>
              </a:ext>
            </a:extLst>
          </p:cNvPr>
          <p:cNvCxnSpPr>
            <a:cxnSpLocks/>
          </p:cNvCxnSpPr>
          <p:nvPr/>
        </p:nvCxnSpPr>
        <p:spPr bwMode="auto">
          <a:xfrm flipH="1">
            <a:off x="7211651" y="361653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5C085E35-DB1F-5C46-25E2-4A1E9262DB07}"/>
              </a:ext>
            </a:extLst>
          </p:cNvPr>
          <p:cNvCxnSpPr>
            <a:cxnSpLocks/>
          </p:cNvCxnSpPr>
          <p:nvPr/>
        </p:nvCxnSpPr>
        <p:spPr bwMode="auto">
          <a:xfrm flipH="1">
            <a:off x="7211651" y="39063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C46D16B4-817E-C076-534A-5D0CF8DFDEAD}"/>
              </a:ext>
            </a:extLst>
          </p:cNvPr>
          <p:cNvCxnSpPr>
            <a:cxnSpLocks/>
          </p:cNvCxnSpPr>
          <p:nvPr/>
        </p:nvCxnSpPr>
        <p:spPr bwMode="auto">
          <a:xfrm flipH="1">
            <a:off x="7211651" y="419615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16E4D8B4-F3B4-5644-5C67-EBFF7BEA125B}"/>
              </a:ext>
            </a:extLst>
          </p:cNvPr>
          <p:cNvCxnSpPr>
            <a:cxnSpLocks/>
          </p:cNvCxnSpPr>
          <p:nvPr/>
        </p:nvCxnSpPr>
        <p:spPr bwMode="auto">
          <a:xfrm flipH="1">
            <a:off x="7211651" y="448596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3CEDDC60-58D6-1FFA-2569-53D972B22946}"/>
              </a:ext>
            </a:extLst>
          </p:cNvPr>
          <p:cNvCxnSpPr>
            <a:cxnSpLocks/>
          </p:cNvCxnSpPr>
          <p:nvPr/>
        </p:nvCxnSpPr>
        <p:spPr bwMode="auto">
          <a:xfrm flipH="1">
            <a:off x="7211651" y="47757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D328EE0F-4EC2-FB1F-C031-99C87E350458}"/>
              </a:ext>
            </a:extLst>
          </p:cNvPr>
          <p:cNvCxnSpPr>
            <a:cxnSpLocks/>
          </p:cNvCxnSpPr>
          <p:nvPr/>
        </p:nvCxnSpPr>
        <p:spPr bwMode="auto">
          <a:xfrm flipH="1">
            <a:off x="7211651" y="50655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65377E45-75E6-9434-EC09-39EDE2808BD7}"/>
              </a:ext>
            </a:extLst>
          </p:cNvPr>
          <p:cNvCxnSpPr>
            <a:cxnSpLocks/>
          </p:cNvCxnSpPr>
          <p:nvPr/>
        </p:nvCxnSpPr>
        <p:spPr bwMode="auto">
          <a:xfrm flipH="1">
            <a:off x="7211651" y="535539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B3A66E23-734F-1AEE-A91B-F3AA70B69B9D}"/>
              </a:ext>
            </a:extLst>
          </p:cNvPr>
          <p:cNvCxnSpPr>
            <a:cxnSpLocks/>
          </p:cNvCxnSpPr>
          <p:nvPr/>
        </p:nvCxnSpPr>
        <p:spPr bwMode="auto">
          <a:xfrm>
            <a:off x="7270401"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05" name="Straight Connector 31804">
            <a:extLst>
              <a:ext uri="{FF2B5EF4-FFF2-40B4-BE49-F238E27FC236}">
                <a16:creationId xmlns:a16="http://schemas.microsoft.com/office/drawing/2014/main" id="{0FBF503D-AA35-FDF5-51CB-E9D3F416B909}"/>
              </a:ext>
            </a:extLst>
          </p:cNvPr>
          <p:cNvCxnSpPr>
            <a:cxnSpLocks/>
          </p:cNvCxnSpPr>
          <p:nvPr/>
        </p:nvCxnSpPr>
        <p:spPr bwMode="auto">
          <a:xfrm>
            <a:off x="7743622"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06" name="Straight Connector 31805">
            <a:extLst>
              <a:ext uri="{FF2B5EF4-FFF2-40B4-BE49-F238E27FC236}">
                <a16:creationId xmlns:a16="http://schemas.microsoft.com/office/drawing/2014/main" id="{7871D757-28B9-2A6C-688E-72083ACAF6A2}"/>
              </a:ext>
            </a:extLst>
          </p:cNvPr>
          <p:cNvCxnSpPr>
            <a:cxnSpLocks/>
          </p:cNvCxnSpPr>
          <p:nvPr/>
        </p:nvCxnSpPr>
        <p:spPr bwMode="auto">
          <a:xfrm>
            <a:off x="8216843"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07" name="Straight Connector 31806">
            <a:extLst>
              <a:ext uri="{FF2B5EF4-FFF2-40B4-BE49-F238E27FC236}">
                <a16:creationId xmlns:a16="http://schemas.microsoft.com/office/drawing/2014/main" id="{B59FB33C-E213-0A4A-02D6-35374D388983}"/>
              </a:ext>
            </a:extLst>
          </p:cNvPr>
          <p:cNvCxnSpPr>
            <a:cxnSpLocks/>
          </p:cNvCxnSpPr>
          <p:nvPr/>
        </p:nvCxnSpPr>
        <p:spPr bwMode="auto">
          <a:xfrm>
            <a:off x="8690064"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08" name="Straight Connector 31807">
            <a:extLst>
              <a:ext uri="{FF2B5EF4-FFF2-40B4-BE49-F238E27FC236}">
                <a16:creationId xmlns:a16="http://schemas.microsoft.com/office/drawing/2014/main" id="{3FFF984A-C4AE-2893-25A3-EEC7E2199B67}"/>
              </a:ext>
            </a:extLst>
          </p:cNvPr>
          <p:cNvCxnSpPr>
            <a:cxnSpLocks/>
          </p:cNvCxnSpPr>
          <p:nvPr/>
        </p:nvCxnSpPr>
        <p:spPr bwMode="auto">
          <a:xfrm>
            <a:off x="9163285"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09" name="Straight Connector 31808">
            <a:extLst>
              <a:ext uri="{FF2B5EF4-FFF2-40B4-BE49-F238E27FC236}">
                <a16:creationId xmlns:a16="http://schemas.microsoft.com/office/drawing/2014/main" id="{4EE43405-CA8F-E414-8FB2-F5342CC5BBCF}"/>
              </a:ext>
            </a:extLst>
          </p:cNvPr>
          <p:cNvCxnSpPr>
            <a:cxnSpLocks/>
          </p:cNvCxnSpPr>
          <p:nvPr/>
        </p:nvCxnSpPr>
        <p:spPr bwMode="auto">
          <a:xfrm>
            <a:off x="9636506"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10" name="Straight Connector 31809">
            <a:extLst>
              <a:ext uri="{FF2B5EF4-FFF2-40B4-BE49-F238E27FC236}">
                <a16:creationId xmlns:a16="http://schemas.microsoft.com/office/drawing/2014/main" id="{352A8690-BA61-99E7-BDE6-EB1020404920}"/>
              </a:ext>
            </a:extLst>
          </p:cNvPr>
          <p:cNvCxnSpPr>
            <a:cxnSpLocks/>
          </p:cNvCxnSpPr>
          <p:nvPr/>
        </p:nvCxnSpPr>
        <p:spPr bwMode="auto">
          <a:xfrm>
            <a:off x="10109727"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11" name="Straight Connector 31810">
            <a:extLst>
              <a:ext uri="{FF2B5EF4-FFF2-40B4-BE49-F238E27FC236}">
                <a16:creationId xmlns:a16="http://schemas.microsoft.com/office/drawing/2014/main" id="{AF7EED46-9CF0-8EB9-65C2-89D1FDCFBC3B}"/>
              </a:ext>
            </a:extLst>
          </p:cNvPr>
          <p:cNvCxnSpPr>
            <a:cxnSpLocks/>
          </p:cNvCxnSpPr>
          <p:nvPr/>
        </p:nvCxnSpPr>
        <p:spPr bwMode="auto">
          <a:xfrm>
            <a:off x="10582948"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12" name="Straight Connector 31811">
            <a:extLst>
              <a:ext uri="{FF2B5EF4-FFF2-40B4-BE49-F238E27FC236}">
                <a16:creationId xmlns:a16="http://schemas.microsoft.com/office/drawing/2014/main" id="{329A215B-8696-06A1-E930-3F1594C773A8}"/>
              </a:ext>
            </a:extLst>
          </p:cNvPr>
          <p:cNvCxnSpPr>
            <a:cxnSpLocks/>
          </p:cNvCxnSpPr>
          <p:nvPr/>
        </p:nvCxnSpPr>
        <p:spPr bwMode="auto">
          <a:xfrm>
            <a:off x="11056169"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13" name="Straight Connector 31812">
            <a:extLst>
              <a:ext uri="{FF2B5EF4-FFF2-40B4-BE49-F238E27FC236}">
                <a16:creationId xmlns:a16="http://schemas.microsoft.com/office/drawing/2014/main" id="{6F3997A4-3D62-4E9E-E3E8-68916435AB3A}"/>
              </a:ext>
            </a:extLst>
          </p:cNvPr>
          <p:cNvCxnSpPr>
            <a:cxnSpLocks/>
          </p:cNvCxnSpPr>
          <p:nvPr/>
        </p:nvCxnSpPr>
        <p:spPr bwMode="auto">
          <a:xfrm>
            <a:off x="11529390" y="5355393"/>
            <a:ext cx="0" cy="64008"/>
          </a:xfrm>
          <a:prstGeom prst="line">
            <a:avLst/>
          </a:prstGeom>
          <a:noFill/>
          <a:ln w="28575" cap="flat" cmpd="sng" algn="ctr">
            <a:solidFill>
              <a:schemeClr val="bg1"/>
            </a:solidFill>
            <a:prstDash val="solid"/>
            <a:round/>
            <a:headEnd type="none" w="med" len="med"/>
            <a:tailEnd type="none" w="med" len="med"/>
          </a:ln>
          <a:effectLst/>
        </p:spPr>
      </p:cxnSp>
      <p:sp>
        <p:nvSpPr>
          <p:cNvPr id="31814" name="TextBox 31813">
            <a:extLst>
              <a:ext uri="{FF2B5EF4-FFF2-40B4-BE49-F238E27FC236}">
                <a16:creationId xmlns:a16="http://schemas.microsoft.com/office/drawing/2014/main" id="{9962178E-8F25-CC9D-7F41-0221563A37A6}"/>
              </a:ext>
            </a:extLst>
          </p:cNvPr>
          <p:cNvSpPr txBox="1"/>
          <p:nvPr/>
        </p:nvSpPr>
        <p:spPr bwMode="auto">
          <a:xfrm>
            <a:off x="6746449" y="2297316"/>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815" name="TextBox 31814">
            <a:extLst>
              <a:ext uri="{FF2B5EF4-FFF2-40B4-BE49-F238E27FC236}">
                <a16:creationId xmlns:a16="http://schemas.microsoft.com/office/drawing/2014/main" id="{DA6F69DA-065E-48B2-FB83-65275A1D8592}"/>
              </a:ext>
            </a:extLst>
          </p:cNvPr>
          <p:cNvSpPr txBox="1"/>
          <p:nvPr/>
        </p:nvSpPr>
        <p:spPr bwMode="auto">
          <a:xfrm>
            <a:off x="6746449" y="258411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31816" name="TextBox 31815">
            <a:extLst>
              <a:ext uri="{FF2B5EF4-FFF2-40B4-BE49-F238E27FC236}">
                <a16:creationId xmlns:a16="http://schemas.microsoft.com/office/drawing/2014/main" id="{6D141218-25E0-6697-22FC-172CF6260F8A}"/>
              </a:ext>
            </a:extLst>
          </p:cNvPr>
          <p:cNvSpPr txBox="1"/>
          <p:nvPr/>
        </p:nvSpPr>
        <p:spPr bwMode="auto">
          <a:xfrm>
            <a:off x="6746449" y="2870912"/>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817" name="TextBox 31816">
            <a:extLst>
              <a:ext uri="{FF2B5EF4-FFF2-40B4-BE49-F238E27FC236}">
                <a16:creationId xmlns:a16="http://schemas.microsoft.com/office/drawing/2014/main" id="{5DBA43A1-5635-09C0-BE8B-2127A0E5568B}"/>
              </a:ext>
            </a:extLst>
          </p:cNvPr>
          <p:cNvSpPr txBox="1"/>
          <p:nvPr/>
        </p:nvSpPr>
        <p:spPr bwMode="auto">
          <a:xfrm>
            <a:off x="6746449" y="3157710"/>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31818" name="TextBox 31817">
            <a:extLst>
              <a:ext uri="{FF2B5EF4-FFF2-40B4-BE49-F238E27FC236}">
                <a16:creationId xmlns:a16="http://schemas.microsoft.com/office/drawing/2014/main" id="{87F13853-EB16-7509-7E25-541DC285B0A8}"/>
              </a:ext>
            </a:extLst>
          </p:cNvPr>
          <p:cNvSpPr txBox="1"/>
          <p:nvPr/>
        </p:nvSpPr>
        <p:spPr bwMode="auto">
          <a:xfrm>
            <a:off x="6746449" y="344450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819" name="TextBox 31818">
            <a:extLst>
              <a:ext uri="{FF2B5EF4-FFF2-40B4-BE49-F238E27FC236}">
                <a16:creationId xmlns:a16="http://schemas.microsoft.com/office/drawing/2014/main" id="{1AAA98A1-8CA8-BC80-C91D-3C80F5A0EB81}"/>
              </a:ext>
            </a:extLst>
          </p:cNvPr>
          <p:cNvSpPr txBox="1"/>
          <p:nvPr/>
        </p:nvSpPr>
        <p:spPr bwMode="auto">
          <a:xfrm>
            <a:off x="6746449" y="3731306"/>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820" name="TextBox 31819">
            <a:extLst>
              <a:ext uri="{FF2B5EF4-FFF2-40B4-BE49-F238E27FC236}">
                <a16:creationId xmlns:a16="http://schemas.microsoft.com/office/drawing/2014/main" id="{8FE74202-C12B-74AE-3015-CF0F73C98131}"/>
              </a:ext>
            </a:extLst>
          </p:cNvPr>
          <p:cNvSpPr txBox="1"/>
          <p:nvPr/>
        </p:nvSpPr>
        <p:spPr bwMode="auto">
          <a:xfrm>
            <a:off x="6746449" y="401810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821" name="TextBox 31820">
            <a:extLst>
              <a:ext uri="{FF2B5EF4-FFF2-40B4-BE49-F238E27FC236}">
                <a16:creationId xmlns:a16="http://schemas.microsoft.com/office/drawing/2014/main" id="{BFFFD45C-1E7B-2B37-1A3C-7B45343D5685}"/>
              </a:ext>
            </a:extLst>
          </p:cNvPr>
          <p:cNvSpPr txBox="1"/>
          <p:nvPr/>
        </p:nvSpPr>
        <p:spPr bwMode="auto">
          <a:xfrm>
            <a:off x="6746449" y="4304902"/>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822" name="TextBox 31821">
            <a:extLst>
              <a:ext uri="{FF2B5EF4-FFF2-40B4-BE49-F238E27FC236}">
                <a16:creationId xmlns:a16="http://schemas.microsoft.com/office/drawing/2014/main" id="{C5A36DC1-7964-1700-ED60-5971543B1988}"/>
              </a:ext>
            </a:extLst>
          </p:cNvPr>
          <p:cNvSpPr txBox="1"/>
          <p:nvPr/>
        </p:nvSpPr>
        <p:spPr bwMode="auto">
          <a:xfrm>
            <a:off x="6746449" y="4591700"/>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823" name="TextBox 31822">
            <a:extLst>
              <a:ext uri="{FF2B5EF4-FFF2-40B4-BE49-F238E27FC236}">
                <a16:creationId xmlns:a16="http://schemas.microsoft.com/office/drawing/2014/main" id="{194217B4-8ED9-58EF-6B11-2C9790D38870}"/>
              </a:ext>
            </a:extLst>
          </p:cNvPr>
          <p:cNvSpPr txBox="1"/>
          <p:nvPr/>
        </p:nvSpPr>
        <p:spPr bwMode="auto">
          <a:xfrm>
            <a:off x="6746449" y="487849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824" name="TextBox 31823">
            <a:extLst>
              <a:ext uri="{FF2B5EF4-FFF2-40B4-BE49-F238E27FC236}">
                <a16:creationId xmlns:a16="http://schemas.microsoft.com/office/drawing/2014/main" id="{CADC836A-16DC-175E-F623-F470247D6E3B}"/>
              </a:ext>
            </a:extLst>
          </p:cNvPr>
          <p:cNvSpPr txBox="1"/>
          <p:nvPr/>
        </p:nvSpPr>
        <p:spPr bwMode="auto">
          <a:xfrm>
            <a:off x="6746449" y="5180286"/>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825" name="TextBox 31824">
            <a:extLst>
              <a:ext uri="{FF2B5EF4-FFF2-40B4-BE49-F238E27FC236}">
                <a16:creationId xmlns:a16="http://schemas.microsoft.com/office/drawing/2014/main" id="{8D7BB48A-C572-0251-B23E-A0F93CEE6705}"/>
              </a:ext>
            </a:extLst>
          </p:cNvPr>
          <p:cNvSpPr txBox="1"/>
          <p:nvPr/>
        </p:nvSpPr>
        <p:spPr bwMode="auto">
          <a:xfrm>
            <a:off x="11260974"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108</a:t>
            </a:r>
          </a:p>
        </p:txBody>
      </p:sp>
      <p:sp>
        <p:nvSpPr>
          <p:cNvPr id="31826" name="TextBox 31825">
            <a:extLst>
              <a:ext uri="{FF2B5EF4-FFF2-40B4-BE49-F238E27FC236}">
                <a16:creationId xmlns:a16="http://schemas.microsoft.com/office/drawing/2014/main" id="{09E80761-B628-BEE8-E25A-3BBC29B6007E}"/>
              </a:ext>
            </a:extLst>
          </p:cNvPr>
          <p:cNvSpPr txBox="1"/>
          <p:nvPr/>
        </p:nvSpPr>
        <p:spPr bwMode="auto">
          <a:xfrm>
            <a:off x="7006309"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827" name="TextBox 31826">
            <a:extLst>
              <a:ext uri="{FF2B5EF4-FFF2-40B4-BE49-F238E27FC236}">
                <a16:creationId xmlns:a16="http://schemas.microsoft.com/office/drawing/2014/main" id="{A72CADAC-E74A-07C9-FC25-6C4D7F9E1438}"/>
              </a:ext>
            </a:extLst>
          </p:cNvPr>
          <p:cNvSpPr txBox="1"/>
          <p:nvPr/>
        </p:nvSpPr>
        <p:spPr bwMode="auto">
          <a:xfrm>
            <a:off x="7479050"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828" name="TextBox 31827">
            <a:extLst>
              <a:ext uri="{FF2B5EF4-FFF2-40B4-BE49-F238E27FC236}">
                <a16:creationId xmlns:a16="http://schemas.microsoft.com/office/drawing/2014/main" id="{7FB3DC06-5E29-FA50-6604-C5FA4ED29AE9}"/>
              </a:ext>
            </a:extLst>
          </p:cNvPr>
          <p:cNvSpPr txBox="1"/>
          <p:nvPr/>
        </p:nvSpPr>
        <p:spPr bwMode="auto">
          <a:xfrm>
            <a:off x="7951791"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829" name="TextBox 31828">
            <a:extLst>
              <a:ext uri="{FF2B5EF4-FFF2-40B4-BE49-F238E27FC236}">
                <a16:creationId xmlns:a16="http://schemas.microsoft.com/office/drawing/2014/main" id="{2E70D2AC-0D9D-AFC7-82BE-081E7203E987}"/>
              </a:ext>
            </a:extLst>
          </p:cNvPr>
          <p:cNvSpPr txBox="1"/>
          <p:nvPr/>
        </p:nvSpPr>
        <p:spPr bwMode="auto">
          <a:xfrm>
            <a:off x="8424532"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830" name="TextBox 31829">
            <a:extLst>
              <a:ext uri="{FF2B5EF4-FFF2-40B4-BE49-F238E27FC236}">
                <a16:creationId xmlns:a16="http://schemas.microsoft.com/office/drawing/2014/main" id="{282F395F-9831-E87B-E41F-5213C605063C}"/>
              </a:ext>
            </a:extLst>
          </p:cNvPr>
          <p:cNvSpPr txBox="1"/>
          <p:nvPr/>
        </p:nvSpPr>
        <p:spPr bwMode="auto">
          <a:xfrm>
            <a:off x="8897273"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831" name="TextBox 31830">
            <a:extLst>
              <a:ext uri="{FF2B5EF4-FFF2-40B4-BE49-F238E27FC236}">
                <a16:creationId xmlns:a16="http://schemas.microsoft.com/office/drawing/2014/main" id="{D431FA07-AC95-23C9-3A3C-FF62E7335C53}"/>
              </a:ext>
            </a:extLst>
          </p:cNvPr>
          <p:cNvSpPr txBox="1"/>
          <p:nvPr/>
        </p:nvSpPr>
        <p:spPr bwMode="auto">
          <a:xfrm>
            <a:off x="9370014"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832" name="TextBox 31831">
            <a:extLst>
              <a:ext uri="{FF2B5EF4-FFF2-40B4-BE49-F238E27FC236}">
                <a16:creationId xmlns:a16="http://schemas.microsoft.com/office/drawing/2014/main" id="{66B801F3-083E-25F8-3150-97B21A8496D7}"/>
              </a:ext>
            </a:extLst>
          </p:cNvPr>
          <p:cNvSpPr txBox="1"/>
          <p:nvPr/>
        </p:nvSpPr>
        <p:spPr bwMode="auto">
          <a:xfrm>
            <a:off x="9842755"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31833" name="TextBox 31832">
            <a:extLst>
              <a:ext uri="{FF2B5EF4-FFF2-40B4-BE49-F238E27FC236}">
                <a16:creationId xmlns:a16="http://schemas.microsoft.com/office/drawing/2014/main" id="{02BCCCA3-D1B0-DF4D-D367-87A474625C0B}"/>
              </a:ext>
            </a:extLst>
          </p:cNvPr>
          <p:cNvSpPr txBox="1"/>
          <p:nvPr/>
        </p:nvSpPr>
        <p:spPr bwMode="auto">
          <a:xfrm>
            <a:off x="10315496"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31834" name="TextBox 31833">
            <a:extLst>
              <a:ext uri="{FF2B5EF4-FFF2-40B4-BE49-F238E27FC236}">
                <a16:creationId xmlns:a16="http://schemas.microsoft.com/office/drawing/2014/main" id="{558B7BCF-3E80-57B0-03C7-85B301E5D041}"/>
              </a:ext>
            </a:extLst>
          </p:cNvPr>
          <p:cNvSpPr txBox="1"/>
          <p:nvPr/>
        </p:nvSpPr>
        <p:spPr bwMode="auto">
          <a:xfrm>
            <a:off x="10788237"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96</a:t>
            </a:r>
          </a:p>
        </p:txBody>
      </p:sp>
      <p:grpSp>
        <p:nvGrpSpPr>
          <p:cNvPr id="31840" name="Group 31839">
            <a:extLst>
              <a:ext uri="{FF2B5EF4-FFF2-40B4-BE49-F238E27FC236}">
                <a16:creationId xmlns:a16="http://schemas.microsoft.com/office/drawing/2014/main" id="{AB84685A-00A7-FAFD-EFC7-97385170BCE5}"/>
              </a:ext>
            </a:extLst>
          </p:cNvPr>
          <p:cNvGrpSpPr/>
          <p:nvPr/>
        </p:nvGrpSpPr>
        <p:grpSpPr>
          <a:xfrm>
            <a:off x="1596628" y="2486025"/>
            <a:ext cx="3325416" cy="1700213"/>
            <a:chOff x="1596628" y="2486025"/>
            <a:chExt cx="3325416" cy="1700213"/>
          </a:xfrm>
        </p:grpSpPr>
        <p:sp>
          <p:nvSpPr>
            <p:cNvPr id="31836" name="Freeform 31835">
              <a:extLst>
                <a:ext uri="{FF2B5EF4-FFF2-40B4-BE49-F238E27FC236}">
                  <a16:creationId xmlns:a16="http://schemas.microsoft.com/office/drawing/2014/main" id="{40325675-0F61-713E-F05C-7CFAB4E51610}"/>
                </a:ext>
              </a:extLst>
            </p:cNvPr>
            <p:cNvSpPr/>
            <p:nvPr/>
          </p:nvSpPr>
          <p:spPr bwMode="auto">
            <a:xfrm>
              <a:off x="1596628" y="2486025"/>
              <a:ext cx="1153716" cy="542925"/>
            </a:xfrm>
            <a:custGeom>
              <a:avLst/>
              <a:gdLst>
                <a:gd name="connsiteX0" fmla="*/ 0 w 1153716"/>
                <a:gd name="connsiteY0" fmla="*/ 0 h 542925"/>
                <a:gd name="connsiteX1" fmla="*/ 214313 w 1153716"/>
                <a:gd name="connsiteY1" fmla="*/ 0 h 542925"/>
                <a:gd name="connsiteX2" fmla="*/ 214313 w 1153716"/>
                <a:gd name="connsiteY2" fmla="*/ 0 h 542925"/>
                <a:gd name="connsiteX3" fmla="*/ 214313 w 1153716"/>
                <a:gd name="connsiteY3" fmla="*/ 32147 h 542925"/>
                <a:gd name="connsiteX4" fmla="*/ 310753 w 1153716"/>
                <a:gd name="connsiteY4" fmla="*/ 32147 h 542925"/>
                <a:gd name="connsiteX5" fmla="*/ 317897 w 1153716"/>
                <a:gd name="connsiteY5" fmla="*/ 39291 h 542925"/>
                <a:gd name="connsiteX6" fmla="*/ 496491 w 1153716"/>
                <a:gd name="connsiteY6" fmla="*/ 39291 h 542925"/>
                <a:gd name="connsiteX7" fmla="*/ 496491 w 1153716"/>
                <a:gd name="connsiteY7" fmla="*/ 82153 h 542925"/>
                <a:gd name="connsiteX8" fmla="*/ 514350 w 1153716"/>
                <a:gd name="connsiteY8" fmla="*/ 82153 h 542925"/>
                <a:gd name="connsiteX9" fmla="*/ 514350 w 1153716"/>
                <a:gd name="connsiteY9" fmla="*/ 82153 h 542925"/>
                <a:gd name="connsiteX10" fmla="*/ 514350 w 1153716"/>
                <a:gd name="connsiteY10" fmla="*/ 117872 h 542925"/>
                <a:gd name="connsiteX11" fmla="*/ 539353 w 1153716"/>
                <a:gd name="connsiteY11" fmla="*/ 117872 h 542925"/>
                <a:gd name="connsiteX12" fmla="*/ 539353 w 1153716"/>
                <a:gd name="connsiteY12" fmla="*/ 175022 h 542925"/>
                <a:gd name="connsiteX13" fmla="*/ 539353 w 1153716"/>
                <a:gd name="connsiteY13" fmla="*/ 175022 h 542925"/>
                <a:gd name="connsiteX14" fmla="*/ 539353 w 1153716"/>
                <a:gd name="connsiteY14" fmla="*/ 175022 h 542925"/>
                <a:gd name="connsiteX15" fmla="*/ 571500 w 1153716"/>
                <a:gd name="connsiteY15" fmla="*/ 175022 h 542925"/>
                <a:gd name="connsiteX16" fmla="*/ 571500 w 1153716"/>
                <a:gd name="connsiteY16" fmla="*/ 232172 h 542925"/>
                <a:gd name="connsiteX17" fmla="*/ 600075 w 1153716"/>
                <a:gd name="connsiteY17" fmla="*/ 232172 h 542925"/>
                <a:gd name="connsiteX18" fmla="*/ 600075 w 1153716"/>
                <a:gd name="connsiteY18" fmla="*/ 232172 h 542925"/>
                <a:gd name="connsiteX19" fmla="*/ 600075 w 1153716"/>
                <a:gd name="connsiteY19" fmla="*/ 253603 h 542925"/>
                <a:gd name="connsiteX20" fmla="*/ 632222 w 1153716"/>
                <a:gd name="connsiteY20" fmla="*/ 253603 h 542925"/>
                <a:gd name="connsiteX21" fmla="*/ 632222 w 1153716"/>
                <a:gd name="connsiteY21" fmla="*/ 310753 h 542925"/>
                <a:gd name="connsiteX22" fmla="*/ 689372 w 1153716"/>
                <a:gd name="connsiteY22" fmla="*/ 310753 h 542925"/>
                <a:gd name="connsiteX23" fmla="*/ 689372 w 1153716"/>
                <a:gd name="connsiteY23" fmla="*/ 342900 h 542925"/>
                <a:gd name="connsiteX24" fmla="*/ 725091 w 1153716"/>
                <a:gd name="connsiteY24" fmla="*/ 342900 h 542925"/>
                <a:gd name="connsiteX25" fmla="*/ 725091 w 1153716"/>
                <a:gd name="connsiteY25" fmla="*/ 367903 h 542925"/>
                <a:gd name="connsiteX26" fmla="*/ 742950 w 1153716"/>
                <a:gd name="connsiteY26" fmla="*/ 367903 h 542925"/>
                <a:gd name="connsiteX27" fmla="*/ 742950 w 1153716"/>
                <a:gd name="connsiteY27" fmla="*/ 385763 h 542925"/>
                <a:gd name="connsiteX28" fmla="*/ 825103 w 1153716"/>
                <a:gd name="connsiteY28" fmla="*/ 385763 h 542925"/>
                <a:gd name="connsiteX29" fmla="*/ 825103 w 1153716"/>
                <a:gd name="connsiteY29" fmla="*/ 414338 h 542925"/>
                <a:gd name="connsiteX30" fmla="*/ 860822 w 1153716"/>
                <a:gd name="connsiteY30" fmla="*/ 414338 h 542925"/>
                <a:gd name="connsiteX31" fmla="*/ 860822 w 1153716"/>
                <a:gd name="connsiteY31" fmla="*/ 450056 h 542925"/>
                <a:gd name="connsiteX32" fmla="*/ 982266 w 1153716"/>
                <a:gd name="connsiteY32" fmla="*/ 450056 h 542925"/>
                <a:gd name="connsiteX33" fmla="*/ 982266 w 1153716"/>
                <a:gd name="connsiteY33" fmla="*/ 510778 h 542925"/>
                <a:gd name="connsiteX34" fmla="*/ 1064419 w 1153716"/>
                <a:gd name="connsiteY34" fmla="*/ 510778 h 542925"/>
                <a:gd name="connsiteX35" fmla="*/ 1064419 w 1153716"/>
                <a:gd name="connsiteY35" fmla="*/ 542925 h 542925"/>
                <a:gd name="connsiteX36" fmla="*/ 1153716 w 1153716"/>
                <a:gd name="connsiteY36" fmla="*/ 542925 h 542925"/>
                <a:gd name="connsiteX37" fmla="*/ 1153716 w 1153716"/>
                <a:gd name="connsiteY37" fmla="*/ 542925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53716" h="542925">
                  <a:moveTo>
                    <a:pt x="0" y="0"/>
                  </a:moveTo>
                  <a:lnTo>
                    <a:pt x="214313" y="0"/>
                  </a:lnTo>
                  <a:lnTo>
                    <a:pt x="214313" y="0"/>
                  </a:lnTo>
                  <a:lnTo>
                    <a:pt x="214313" y="32147"/>
                  </a:lnTo>
                  <a:lnTo>
                    <a:pt x="310753" y="32147"/>
                  </a:lnTo>
                  <a:lnTo>
                    <a:pt x="317897" y="39291"/>
                  </a:lnTo>
                  <a:lnTo>
                    <a:pt x="496491" y="39291"/>
                  </a:lnTo>
                  <a:lnTo>
                    <a:pt x="496491" y="82153"/>
                  </a:lnTo>
                  <a:lnTo>
                    <a:pt x="514350" y="82153"/>
                  </a:lnTo>
                  <a:lnTo>
                    <a:pt x="514350" y="82153"/>
                  </a:lnTo>
                  <a:lnTo>
                    <a:pt x="514350" y="117872"/>
                  </a:lnTo>
                  <a:lnTo>
                    <a:pt x="539353" y="117872"/>
                  </a:lnTo>
                  <a:lnTo>
                    <a:pt x="539353" y="175022"/>
                  </a:lnTo>
                  <a:lnTo>
                    <a:pt x="539353" y="175022"/>
                  </a:lnTo>
                  <a:lnTo>
                    <a:pt x="539353" y="175022"/>
                  </a:lnTo>
                  <a:lnTo>
                    <a:pt x="571500" y="175022"/>
                  </a:lnTo>
                  <a:lnTo>
                    <a:pt x="571500" y="232172"/>
                  </a:lnTo>
                  <a:lnTo>
                    <a:pt x="600075" y="232172"/>
                  </a:lnTo>
                  <a:lnTo>
                    <a:pt x="600075" y="232172"/>
                  </a:lnTo>
                  <a:lnTo>
                    <a:pt x="600075" y="253603"/>
                  </a:lnTo>
                  <a:lnTo>
                    <a:pt x="632222" y="253603"/>
                  </a:lnTo>
                  <a:lnTo>
                    <a:pt x="632222" y="310753"/>
                  </a:lnTo>
                  <a:lnTo>
                    <a:pt x="689372" y="310753"/>
                  </a:lnTo>
                  <a:lnTo>
                    <a:pt x="689372" y="342900"/>
                  </a:lnTo>
                  <a:lnTo>
                    <a:pt x="725091" y="342900"/>
                  </a:lnTo>
                  <a:lnTo>
                    <a:pt x="725091" y="367903"/>
                  </a:lnTo>
                  <a:lnTo>
                    <a:pt x="742950" y="367903"/>
                  </a:lnTo>
                  <a:lnTo>
                    <a:pt x="742950" y="385763"/>
                  </a:lnTo>
                  <a:lnTo>
                    <a:pt x="825103" y="385763"/>
                  </a:lnTo>
                  <a:lnTo>
                    <a:pt x="825103" y="414338"/>
                  </a:lnTo>
                  <a:lnTo>
                    <a:pt x="860822" y="414338"/>
                  </a:lnTo>
                  <a:lnTo>
                    <a:pt x="860822" y="450056"/>
                  </a:lnTo>
                  <a:lnTo>
                    <a:pt x="982266" y="450056"/>
                  </a:lnTo>
                  <a:lnTo>
                    <a:pt x="982266" y="510778"/>
                  </a:lnTo>
                  <a:lnTo>
                    <a:pt x="1064419" y="510778"/>
                  </a:lnTo>
                  <a:lnTo>
                    <a:pt x="1064419" y="542925"/>
                  </a:lnTo>
                  <a:lnTo>
                    <a:pt x="1153716" y="542925"/>
                  </a:lnTo>
                  <a:lnTo>
                    <a:pt x="1153716" y="54292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37" name="Freeform 31836">
              <a:extLst>
                <a:ext uri="{FF2B5EF4-FFF2-40B4-BE49-F238E27FC236}">
                  <a16:creationId xmlns:a16="http://schemas.microsoft.com/office/drawing/2014/main" id="{D6EE4AE1-F8D4-1551-A929-4AAE2212CC98}"/>
                </a:ext>
              </a:extLst>
            </p:cNvPr>
            <p:cNvSpPr/>
            <p:nvPr/>
          </p:nvSpPr>
          <p:spPr bwMode="auto">
            <a:xfrm>
              <a:off x="3646884" y="3579019"/>
              <a:ext cx="1275160" cy="607219"/>
            </a:xfrm>
            <a:custGeom>
              <a:avLst/>
              <a:gdLst>
                <a:gd name="connsiteX0" fmla="*/ 1275160 w 1275160"/>
                <a:gd name="connsiteY0" fmla="*/ 607219 h 607219"/>
                <a:gd name="connsiteX1" fmla="*/ 928688 w 1275160"/>
                <a:gd name="connsiteY1" fmla="*/ 607219 h 607219"/>
                <a:gd name="connsiteX2" fmla="*/ 928688 w 1275160"/>
                <a:gd name="connsiteY2" fmla="*/ 467915 h 607219"/>
                <a:gd name="connsiteX3" fmla="*/ 857250 w 1275160"/>
                <a:gd name="connsiteY3" fmla="*/ 467915 h 607219"/>
                <a:gd name="connsiteX4" fmla="*/ 857250 w 1275160"/>
                <a:gd name="connsiteY4" fmla="*/ 350044 h 607219"/>
                <a:gd name="connsiteX5" fmla="*/ 517922 w 1275160"/>
                <a:gd name="connsiteY5" fmla="*/ 350044 h 607219"/>
                <a:gd name="connsiteX6" fmla="*/ 517922 w 1275160"/>
                <a:gd name="connsiteY6" fmla="*/ 253603 h 607219"/>
                <a:gd name="connsiteX7" fmla="*/ 478632 w 1275160"/>
                <a:gd name="connsiteY7" fmla="*/ 253603 h 607219"/>
                <a:gd name="connsiteX8" fmla="*/ 478632 w 1275160"/>
                <a:gd name="connsiteY8" fmla="*/ 164306 h 607219"/>
                <a:gd name="connsiteX9" fmla="*/ 257175 w 1275160"/>
                <a:gd name="connsiteY9" fmla="*/ 164306 h 607219"/>
                <a:gd name="connsiteX10" fmla="*/ 257175 w 1275160"/>
                <a:gd name="connsiteY10" fmla="*/ 96440 h 607219"/>
                <a:gd name="connsiteX11" fmla="*/ 117872 w 1275160"/>
                <a:gd name="connsiteY11" fmla="*/ 96440 h 607219"/>
                <a:gd name="connsiteX12" fmla="*/ 117872 w 1275160"/>
                <a:gd name="connsiteY12" fmla="*/ 35719 h 607219"/>
                <a:gd name="connsiteX13" fmla="*/ 0 w 1275160"/>
                <a:gd name="connsiteY13" fmla="*/ 35719 h 607219"/>
                <a:gd name="connsiteX14" fmla="*/ 0 w 1275160"/>
                <a:gd name="connsiteY14" fmla="*/ 0 h 607219"/>
                <a:gd name="connsiteX15" fmla="*/ 0 w 1275160"/>
                <a:gd name="connsiteY15" fmla="*/ 0 h 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5160" h="607219">
                  <a:moveTo>
                    <a:pt x="1275160" y="607219"/>
                  </a:moveTo>
                  <a:lnTo>
                    <a:pt x="928688" y="607219"/>
                  </a:lnTo>
                  <a:lnTo>
                    <a:pt x="928688" y="467915"/>
                  </a:lnTo>
                  <a:lnTo>
                    <a:pt x="857250" y="467915"/>
                  </a:lnTo>
                  <a:lnTo>
                    <a:pt x="857250" y="350044"/>
                  </a:lnTo>
                  <a:lnTo>
                    <a:pt x="517922" y="350044"/>
                  </a:lnTo>
                  <a:lnTo>
                    <a:pt x="517922" y="253603"/>
                  </a:lnTo>
                  <a:lnTo>
                    <a:pt x="478632" y="253603"/>
                  </a:lnTo>
                  <a:lnTo>
                    <a:pt x="478632" y="164306"/>
                  </a:lnTo>
                  <a:lnTo>
                    <a:pt x="257175" y="164306"/>
                  </a:lnTo>
                  <a:lnTo>
                    <a:pt x="257175" y="96440"/>
                  </a:lnTo>
                  <a:lnTo>
                    <a:pt x="117872" y="96440"/>
                  </a:lnTo>
                  <a:lnTo>
                    <a:pt x="117872" y="35719"/>
                  </a:lnTo>
                  <a:lnTo>
                    <a:pt x="0" y="35719"/>
                  </a:lnTo>
                  <a:lnTo>
                    <a:pt x="0"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39" name="Freeform 31838">
              <a:extLst>
                <a:ext uri="{FF2B5EF4-FFF2-40B4-BE49-F238E27FC236}">
                  <a16:creationId xmlns:a16="http://schemas.microsoft.com/office/drawing/2014/main" id="{B8EAD36B-C05E-AF1C-9464-1CC7E6197B8F}"/>
                </a:ext>
              </a:extLst>
            </p:cNvPr>
            <p:cNvSpPr/>
            <p:nvPr/>
          </p:nvSpPr>
          <p:spPr bwMode="auto">
            <a:xfrm>
              <a:off x="2745829" y="3031139"/>
              <a:ext cx="876752" cy="560313"/>
            </a:xfrm>
            <a:custGeom>
              <a:avLst/>
              <a:gdLst>
                <a:gd name="connsiteX0" fmla="*/ 875489 w 875489"/>
                <a:gd name="connsiteY0" fmla="*/ 560313 h 560313"/>
                <a:gd name="connsiteX1" fmla="*/ 875489 w 875489"/>
                <a:gd name="connsiteY1" fmla="*/ 490274 h 560313"/>
                <a:gd name="connsiteX2" fmla="*/ 875489 w 875489"/>
                <a:gd name="connsiteY2" fmla="*/ 490274 h 560313"/>
                <a:gd name="connsiteX3" fmla="*/ 875489 w 875489"/>
                <a:gd name="connsiteY3" fmla="*/ 435799 h 560313"/>
                <a:gd name="connsiteX4" fmla="*/ 762649 w 875489"/>
                <a:gd name="connsiteY4" fmla="*/ 435799 h 560313"/>
                <a:gd name="connsiteX5" fmla="*/ 762649 w 875489"/>
                <a:gd name="connsiteY5" fmla="*/ 389106 h 560313"/>
                <a:gd name="connsiteX6" fmla="*/ 723738 w 875489"/>
                <a:gd name="connsiteY6" fmla="*/ 389106 h 560313"/>
                <a:gd name="connsiteX7" fmla="*/ 723738 w 875489"/>
                <a:gd name="connsiteY7" fmla="*/ 303503 h 560313"/>
                <a:gd name="connsiteX8" fmla="*/ 424126 w 875489"/>
                <a:gd name="connsiteY8" fmla="*/ 303503 h 560313"/>
                <a:gd name="connsiteX9" fmla="*/ 424126 w 875489"/>
                <a:gd name="connsiteY9" fmla="*/ 264592 h 560313"/>
                <a:gd name="connsiteX10" fmla="*/ 354087 w 875489"/>
                <a:gd name="connsiteY10" fmla="*/ 264592 h 560313"/>
                <a:gd name="connsiteX11" fmla="*/ 354087 w 875489"/>
                <a:gd name="connsiteY11" fmla="*/ 221790 h 560313"/>
                <a:gd name="connsiteX12" fmla="*/ 307394 w 875489"/>
                <a:gd name="connsiteY12" fmla="*/ 221790 h 560313"/>
                <a:gd name="connsiteX13" fmla="*/ 307394 w 875489"/>
                <a:gd name="connsiteY13" fmla="*/ 221790 h 560313"/>
                <a:gd name="connsiteX14" fmla="*/ 307394 w 875489"/>
                <a:gd name="connsiteY14" fmla="*/ 186771 h 560313"/>
                <a:gd name="connsiteX15" fmla="*/ 256810 w 875489"/>
                <a:gd name="connsiteY15" fmla="*/ 186771 h 560313"/>
                <a:gd name="connsiteX16" fmla="*/ 256810 w 875489"/>
                <a:gd name="connsiteY16" fmla="*/ 167315 h 560313"/>
                <a:gd name="connsiteX17" fmla="*/ 217900 w 875489"/>
                <a:gd name="connsiteY17" fmla="*/ 167315 h 560313"/>
                <a:gd name="connsiteX18" fmla="*/ 217900 w 875489"/>
                <a:gd name="connsiteY18" fmla="*/ 116732 h 560313"/>
                <a:gd name="connsiteX19" fmla="*/ 190662 w 875489"/>
                <a:gd name="connsiteY19" fmla="*/ 116732 h 560313"/>
                <a:gd name="connsiteX20" fmla="*/ 190662 w 875489"/>
                <a:gd name="connsiteY20" fmla="*/ 101167 h 560313"/>
                <a:gd name="connsiteX21" fmla="*/ 85603 w 875489"/>
                <a:gd name="connsiteY21" fmla="*/ 101167 h 560313"/>
                <a:gd name="connsiteX22" fmla="*/ 85603 w 875489"/>
                <a:gd name="connsiteY22" fmla="*/ 77821 h 560313"/>
                <a:gd name="connsiteX23" fmla="*/ 73930 w 875489"/>
                <a:gd name="connsiteY23" fmla="*/ 77821 h 560313"/>
                <a:gd name="connsiteX24" fmla="*/ 73930 w 875489"/>
                <a:gd name="connsiteY24" fmla="*/ 77821 h 560313"/>
                <a:gd name="connsiteX25" fmla="*/ 73930 w 875489"/>
                <a:gd name="connsiteY25" fmla="*/ 77821 h 560313"/>
                <a:gd name="connsiteX26" fmla="*/ 73930 w 875489"/>
                <a:gd name="connsiteY26" fmla="*/ 46692 h 560313"/>
                <a:gd name="connsiteX27" fmla="*/ 23346 w 875489"/>
                <a:gd name="connsiteY27" fmla="*/ 46692 h 560313"/>
                <a:gd name="connsiteX28" fmla="*/ 23346 w 875489"/>
                <a:gd name="connsiteY28" fmla="*/ 23346 h 560313"/>
                <a:gd name="connsiteX29" fmla="*/ 23346 w 875489"/>
                <a:gd name="connsiteY29" fmla="*/ 23346 h 560313"/>
                <a:gd name="connsiteX30" fmla="*/ 0 w 875489"/>
                <a:gd name="connsiteY30" fmla="*/ 0 h 560313"/>
                <a:gd name="connsiteX0" fmla="*/ 885469 w 885469"/>
                <a:gd name="connsiteY0" fmla="*/ 560313 h 560313"/>
                <a:gd name="connsiteX1" fmla="*/ 885469 w 885469"/>
                <a:gd name="connsiteY1" fmla="*/ 490274 h 560313"/>
                <a:gd name="connsiteX2" fmla="*/ 885469 w 885469"/>
                <a:gd name="connsiteY2" fmla="*/ 490274 h 560313"/>
                <a:gd name="connsiteX3" fmla="*/ 885469 w 885469"/>
                <a:gd name="connsiteY3" fmla="*/ 435799 h 560313"/>
                <a:gd name="connsiteX4" fmla="*/ 772629 w 885469"/>
                <a:gd name="connsiteY4" fmla="*/ 435799 h 560313"/>
                <a:gd name="connsiteX5" fmla="*/ 772629 w 885469"/>
                <a:gd name="connsiteY5" fmla="*/ 389106 h 560313"/>
                <a:gd name="connsiteX6" fmla="*/ 733718 w 885469"/>
                <a:gd name="connsiteY6" fmla="*/ 389106 h 560313"/>
                <a:gd name="connsiteX7" fmla="*/ 733718 w 885469"/>
                <a:gd name="connsiteY7" fmla="*/ 303503 h 560313"/>
                <a:gd name="connsiteX8" fmla="*/ 434106 w 885469"/>
                <a:gd name="connsiteY8" fmla="*/ 303503 h 560313"/>
                <a:gd name="connsiteX9" fmla="*/ 434106 w 885469"/>
                <a:gd name="connsiteY9" fmla="*/ 264592 h 560313"/>
                <a:gd name="connsiteX10" fmla="*/ 364067 w 885469"/>
                <a:gd name="connsiteY10" fmla="*/ 264592 h 560313"/>
                <a:gd name="connsiteX11" fmla="*/ 364067 w 885469"/>
                <a:gd name="connsiteY11" fmla="*/ 221790 h 560313"/>
                <a:gd name="connsiteX12" fmla="*/ 317374 w 885469"/>
                <a:gd name="connsiteY12" fmla="*/ 221790 h 560313"/>
                <a:gd name="connsiteX13" fmla="*/ 317374 w 885469"/>
                <a:gd name="connsiteY13" fmla="*/ 221790 h 560313"/>
                <a:gd name="connsiteX14" fmla="*/ 317374 w 885469"/>
                <a:gd name="connsiteY14" fmla="*/ 186771 h 560313"/>
                <a:gd name="connsiteX15" fmla="*/ 266790 w 885469"/>
                <a:gd name="connsiteY15" fmla="*/ 186771 h 560313"/>
                <a:gd name="connsiteX16" fmla="*/ 266790 w 885469"/>
                <a:gd name="connsiteY16" fmla="*/ 167315 h 560313"/>
                <a:gd name="connsiteX17" fmla="*/ 227880 w 885469"/>
                <a:gd name="connsiteY17" fmla="*/ 167315 h 560313"/>
                <a:gd name="connsiteX18" fmla="*/ 227880 w 885469"/>
                <a:gd name="connsiteY18" fmla="*/ 116732 h 560313"/>
                <a:gd name="connsiteX19" fmla="*/ 200642 w 885469"/>
                <a:gd name="connsiteY19" fmla="*/ 116732 h 560313"/>
                <a:gd name="connsiteX20" fmla="*/ 200642 w 885469"/>
                <a:gd name="connsiteY20" fmla="*/ 101167 h 560313"/>
                <a:gd name="connsiteX21" fmla="*/ 95583 w 885469"/>
                <a:gd name="connsiteY21" fmla="*/ 101167 h 560313"/>
                <a:gd name="connsiteX22" fmla="*/ 95583 w 885469"/>
                <a:gd name="connsiteY22" fmla="*/ 77821 h 560313"/>
                <a:gd name="connsiteX23" fmla="*/ 83910 w 885469"/>
                <a:gd name="connsiteY23" fmla="*/ 77821 h 560313"/>
                <a:gd name="connsiteX24" fmla="*/ 83910 w 885469"/>
                <a:gd name="connsiteY24" fmla="*/ 77821 h 560313"/>
                <a:gd name="connsiteX25" fmla="*/ 83910 w 885469"/>
                <a:gd name="connsiteY25" fmla="*/ 77821 h 560313"/>
                <a:gd name="connsiteX26" fmla="*/ 83910 w 885469"/>
                <a:gd name="connsiteY26" fmla="*/ 46692 h 560313"/>
                <a:gd name="connsiteX27" fmla="*/ 33326 w 885469"/>
                <a:gd name="connsiteY27" fmla="*/ 46692 h 560313"/>
                <a:gd name="connsiteX28" fmla="*/ 33326 w 885469"/>
                <a:gd name="connsiteY28" fmla="*/ 23346 h 560313"/>
                <a:gd name="connsiteX29" fmla="*/ 1576 w 885469"/>
                <a:gd name="connsiteY29" fmla="*/ 26521 h 560313"/>
                <a:gd name="connsiteX30" fmla="*/ 9980 w 885469"/>
                <a:gd name="connsiteY30" fmla="*/ 0 h 560313"/>
                <a:gd name="connsiteX0" fmla="*/ 876752 w 876752"/>
                <a:gd name="connsiteY0" fmla="*/ 560313 h 560313"/>
                <a:gd name="connsiteX1" fmla="*/ 876752 w 876752"/>
                <a:gd name="connsiteY1" fmla="*/ 490274 h 560313"/>
                <a:gd name="connsiteX2" fmla="*/ 876752 w 876752"/>
                <a:gd name="connsiteY2" fmla="*/ 490274 h 560313"/>
                <a:gd name="connsiteX3" fmla="*/ 876752 w 876752"/>
                <a:gd name="connsiteY3" fmla="*/ 435799 h 560313"/>
                <a:gd name="connsiteX4" fmla="*/ 763912 w 876752"/>
                <a:gd name="connsiteY4" fmla="*/ 435799 h 560313"/>
                <a:gd name="connsiteX5" fmla="*/ 763912 w 876752"/>
                <a:gd name="connsiteY5" fmla="*/ 389106 h 560313"/>
                <a:gd name="connsiteX6" fmla="*/ 725001 w 876752"/>
                <a:gd name="connsiteY6" fmla="*/ 389106 h 560313"/>
                <a:gd name="connsiteX7" fmla="*/ 725001 w 876752"/>
                <a:gd name="connsiteY7" fmla="*/ 303503 h 560313"/>
                <a:gd name="connsiteX8" fmla="*/ 425389 w 876752"/>
                <a:gd name="connsiteY8" fmla="*/ 303503 h 560313"/>
                <a:gd name="connsiteX9" fmla="*/ 425389 w 876752"/>
                <a:gd name="connsiteY9" fmla="*/ 264592 h 560313"/>
                <a:gd name="connsiteX10" fmla="*/ 355350 w 876752"/>
                <a:gd name="connsiteY10" fmla="*/ 264592 h 560313"/>
                <a:gd name="connsiteX11" fmla="*/ 355350 w 876752"/>
                <a:gd name="connsiteY11" fmla="*/ 221790 h 560313"/>
                <a:gd name="connsiteX12" fmla="*/ 308657 w 876752"/>
                <a:gd name="connsiteY12" fmla="*/ 221790 h 560313"/>
                <a:gd name="connsiteX13" fmla="*/ 308657 w 876752"/>
                <a:gd name="connsiteY13" fmla="*/ 221790 h 560313"/>
                <a:gd name="connsiteX14" fmla="*/ 308657 w 876752"/>
                <a:gd name="connsiteY14" fmla="*/ 186771 h 560313"/>
                <a:gd name="connsiteX15" fmla="*/ 258073 w 876752"/>
                <a:gd name="connsiteY15" fmla="*/ 186771 h 560313"/>
                <a:gd name="connsiteX16" fmla="*/ 258073 w 876752"/>
                <a:gd name="connsiteY16" fmla="*/ 167315 h 560313"/>
                <a:gd name="connsiteX17" fmla="*/ 219163 w 876752"/>
                <a:gd name="connsiteY17" fmla="*/ 167315 h 560313"/>
                <a:gd name="connsiteX18" fmla="*/ 219163 w 876752"/>
                <a:gd name="connsiteY18" fmla="*/ 116732 h 560313"/>
                <a:gd name="connsiteX19" fmla="*/ 191925 w 876752"/>
                <a:gd name="connsiteY19" fmla="*/ 116732 h 560313"/>
                <a:gd name="connsiteX20" fmla="*/ 191925 w 876752"/>
                <a:gd name="connsiteY20" fmla="*/ 101167 h 560313"/>
                <a:gd name="connsiteX21" fmla="*/ 86866 w 876752"/>
                <a:gd name="connsiteY21" fmla="*/ 101167 h 560313"/>
                <a:gd name="connsiteX22" fmla="*/ 86866 w 876752"/>
                <a:gd name="connsiteY22" fmla="*/ 77821 h 560313"/>
                <a:gd name="connsiteX23" fmla="*/ 75193 w 876752"/>
                <a:gd name="connsiteY23" fmla="*/ 77821 h 560313"/>
                <a:gd name="connsiteX24" fmla="*/ 75193 w 876752"/>
                <a:gd name="connsiteY24" fmla="*/ 77821 h 560313"/>
                <a:gd name="connsiteX25" fmla="*/ 75193 w 876752"/>
                <a:gd name="connsiteY25" fmla="*/ 77821 h 560313"/>
                <a:gd name="connsiteX26" fmla="*/ 75193 w 876752"/>
                <a:gd name="connsiteY26" fmla="*/ 46692 h 560313"/>
                <a:gd name="connsiteX27" fmla="*/ 24609 w 876752"/>
                <a:gd name="connsiteY27" fmla="*/ 46692 h 560313"/>
                <a:gd name="connsiteX28" fmla="*/ 24609 w 876752"/>
                <a:gd name="connsiteY28" fmla="*/ 23346 h 560313"/>
                <a:gd name="connsiteX29" fmla="*/ 2384 w 876752"/>
                <a:gd name="connsiteY29" fmla="*/ 29696 h 560313"/>
                <a:gd name="connsiteX30" fmla="*/ 1263 w 876752"/>
                <a:gd name="connsiteY30" fmla="*/ 0 h 560313"/>
                <a:gd name="connsiteX0" fmla="*/ 876752 w 876752"/>
                <a:gd name="connsiteY0" fmla="*/ 560313 h 560313"/>
                <a:gd name="connsiteX1" fmla="*/ 876752 w 876752"/>
                <a:gd name="connsiteY1" fmla="*/ 490274 h 560313"/>
                <a:gd name="connsiteX2" fmla="*/ 876752 w 876752"/>
                <a:gd name="connsiteY2" fmla="*/ 490274 h 560313"/>
                <a:gd name="connsiteX3" fmla="*/ 876752 w 876752"/>
                <a:gd name="connsiteY3" fmla="*/ 435799 h 560313"/>
                <a:gd name="connsiteX4" fmla="*/ 763912 w 876752"/>
                <a:gd name="connsiteY4" fmla="*/ 435799 h 560313"/>
                <a:gd name="connsiteX5" fmla="*/ 763912 w 876752"/>
                <a:gd name="connsiteY5" fmla="*/ 389106 h 560313"/>
                <a:gd name="connsiteX6" fmla="*/ 725001 w 876752"/>
                <a:gd name="connsiteY6" fmla="*/ 389106 h 560313"/>
                <a:gd name="connsiteX7" fmla="*/ 725001 w 876752"/>
                <a:gd name="connsiteY7" fmla="*/ 303503 h 560313"/>
                <a:gd name="connsiteX8" fmla="*/ 425389 w 876752"/>
                <a:gd name="connsiteY8" fmla="*/ 303503 h 560313"/>
                <a:gd name="connsiteX9" fmla="*/ 425389 w 876752"/>
                <a:gd name="connsiteY9" fmla="*/ 264592 h 560313"/>
                <a:gd name="connsiteX10" fmla="*/ 355350 w 876752"/>
                <a:gd name="connsiteY10" fmla="*/ 264592 h 560313"/>
                <a:gd name="connsiteX11" fmla="*/ 355350 w 876752"/>
                <a:gd name="connsiteY11" fmla="*/ 221790 h 560313"/>
                <a:gd name="connsiteX12" fmla="*/ 308657 w 876752"/>
                <a:gd name="connsiteY12" fmla="*/ 221790 h 560313"/>
                <a:gd name="connsiteX13" fmla="*/ 308657 w 876752"/>
                <a:gd name="connsiteY13" fmla="*/ 221790 h 560313"/>
                <a:gd name="connsiteX14" fmla="*/ 308657 w 876752"/>
                <a:gd name="connsiteY14" fmla="*/ 186771 h 560313"/>
                <a:gd name="connsiteX15" fmla="*/ 258073 w 876752"/>
                <a:gd name="connsiteY15" fmla="*/ 186771 h 560313"/>
                <a:gd name="connsiteX16" fmla="*/ 258073 w 876752"/>
                <a:gd name="connsiteY16" fmla="*/ 167315 h 560313"/>
                <a:gd name="connsiteX17" fmla="*/ 219163 w 876752"/>
                <a:gd name="connsiteY17" fmla="*/ 167315 h 560313"/>
                <a:gd name="connsiteX18" fmla="*/ 219163 w 876752"/>
                <a:gd name="connsiteY18" fmla="*/ 116732 h 560313"/>
                <a:gd name="connsiteX19" fmla="*/ 191925 w 876752"/>
                <a:gd name="connsiteY19" fmla="*/ 116732 h 560313"/>
                <a:gd name="connsiteX20" fmla="*/ 191925 w 876752"/>
                <a:gd name="connsiteY20" fmla="*/ 101167 h 560313"/>
                <a:gd name="connsiteX21" fmla="*/ 86866 w 876752"/>
                <a:gd name="connsiteY21" fmla="*/ 101167 h 560313"/>
                <a:gd name="connsiteX22" fmla="*/ 86866 w 876752"/>
                <a:gd name="connsiteY22" fmla="*/ 77821 h 560313"/>
                <a:gd name="connsiteX23" fmla="*/ 75193 w 876752"/>
                <a:gd name="connsiteY23" fmla="*/ 77821 h 560313"/>
                <a:gd name="connsiteX24" fmla="*/ 75193 w 876752"/>
                <a:gd name="connsiteY24" fmla="*/ 77821 h 560313"/>
                <a:gd name="connsiteX25" fmla="*/ 75193 w 876752"/>
                <a:gd name="connsiteY25" fmla="*/ 77821 h 560313"/>
                <a:gd name="connsiteX26" fmla="*/ 75193 w 876752"/>
                <a:gd name="connsiteY26" fmla="*/ 46692 h 560313"/>
                <a:gd name="connsiteX27" fmla="*/ 24609 w 876752"/>
                <a:gd name="connsiteY27" fmla="*/ 46692 h 560313"/>
                <a:gd name="connsiteX28" fmla="*/ 21434 w 876752"/>
                <a:gd name="connsiteY28" fmla="*/ 36046 h 560313"/>
                <a:gd name="connsiteX29" fmla="*/ 2384 w 876752"/>
                <a:gd name="connsiteY29" fmla="*/ 29696 h 560313"/>
                <a:gd name="connsiteX30" fmla="*/ 1263 w 876752"/>
                <a:gd name="connsiteY30" fmla="*/ 0 h 56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76752" h="560313">
                  <a:moveTo>
                    <a:pt x="876752" y="560313"/>
                  </a:moveTo>
                  <a:lnTo>
                    <a:pt x="876752" y="490274"/>
                  </a:lnTo>
                  <a:lnTo>
                    <a:pt x="876752" y="490274"/>
                  </a:lnTo>
                  <a:lnTo>
                    <a:pt x="876752" y="435799"/>
                  </a:lnTo>
                  <a:lnTo>
                    <a:pt x="763912" y="435799"/>
                  </a:lnTo>
                  <a:lnTo>
                    <a:pt x="763912" y="389106"/>
                  </a:lnTo>
                  <a:lnTo>
                    <a:pt x="725001" y="389106"/>
                  </a:lnTo>
                  <a:lnTo>
                    <a:pt x="725001" y="303503"/>
                  </a:lnTo>
                  <a:lnTo>
                    <a:pt x="425389" y="303503"/>
                  </a:lnTo>
                  <a:lnTo>
                    <a:pt x="425389" y="264592"/>
                  </a:lnTo>
                  <a:lnTo>
                    <a:pt x="355350" y="264592"/>
                  </a:lnTo>
                  <a:lnTo>
                    <a:pt x="355350" y="221790"/>
                  </a:lnTo>
                  <a:lnTo>
                    <a:pt x="308657" y="221790"/>
                  </a:lnTo>
                  <a:lnTo>
                    <a:pt x="308657" y="221790"/>
                  </a:lnTo>
                  <a:lnTo>
                    <a:pt x="308657" y="186771"/>
                  </a:lnTo>
                  <a:lnTo>
                    <a:pt x="258073" y="186771"/>
                  </a:lnTo>
                  <a:lnTo>
                    <a:pt x="258073" y="167315"/>
                  </a:lnTo>
                  <a:lnTo>
                    <a:pt x="219163" y="167315"/>
                  </a:lnTo>
                  <a:lnTo>
                    <a:pt x="219163" y="116732"/>
                  </a:lnTo>
                  <a:lnTo>
                    <a:pt x="191925" y="116732"/>
                  </a:lnTo>
                  <a:lnTo>
                    <a:pt x="191925" y="101167"/>
                  </a:lnTo>
                  <a:lnTo>
                    <a:pt x="86866" y="101167"/>
                  </a:lnTo>
                  <a:lnTo>
                    <a:pt x="86866" y="77821"/>
                  </a:lnTo>
                  <a:lnTo>
                    <a:pt x="75193" y="77821"/>
                  </a:lnTo>
                  <a:lnTo>
                    <a:pt x="75193" y="77821"/>
                  </a:lnTo>
                  <a:lnTo>
                    <a:pt x="75193" y="77821"/>
                  </a:lnTo>
                  <a:lnTo>
                    <a:pt x="75193" y="46692"/>
                  </a:lnTo>
                  <a:lnTo>
                    <a:pt x="24609" y="46692"/>
                  </a:lnTo>
                  <a:lnTo>
                    <a:pt x="21434" y="36046"/>
                  </a:lnTo>
                  <a:lnTo>
                    <a:pt x="2384" y="29696"/>
                  </a:lnTo>
                  <a:cubicBezTo>
                    <a:pt x="-5398" y="21914"/>
                    <a:pt x="9045" y="7782"/>
                    <a:pt x="1263" y="0"/>
                  </a:cubicBez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31842" name="Freeform 31841">
            <a:extLst>
              <a:ext uri="{FF2B5EF4-FFF2-40B4-BE49-F238E27FC236}">
                <a16:creationId xmlns:a16="http://schemas.microsoft.com/office/drawing/2014/main" id="{CFC93058-1860-A1E1-01EB-1564629CEB1F}"/>
              </a:ext>
            </a:extLst>
          </p:cNvPr>
          <p:cNvSpPr/>
          <p:nvPr/>
        </p:nvSpPr>
        <p:spPr bwMode="auto">
          <a:xfrm>
            <a:off x="2457450" y="3521075"/>
            <a:ext cx="2593975" cy="1476375"/>
          </a:xfrm>
          <a:custGeom>
            <a:avLst/>
            <a:gdLst>
              <a:gd name="connsiteX0" fmla="*/ 2593975 w 2593975"/>
              <a:gd name="connsiteY0" fmla="*/ 1476375 h 1476375"/>
              <a:gd name="connsiteX1" fmla="*/ 2152650 w 2593975"/>
              <a:gd name="connsiteY1" fmla="*/ 1476375 h 1476375"/>
              <a:gd name="connsiteX2" fmla="*/ 2152650 w 2593975"/>
              <a:gd name="connsiteY2" fmla="*/ 1266825 h 1476375"/>
              <a:gd name="connsiteX3" fmla="*/ 1711325 w 2593975"/>
              <a:gd name="connsiteY3" fmla="*/ 1266825 h 1476375"/>
              <a:gd name="connsiteX4" fmla="*/ 1711325 w 2593975"/>
              <a:gd name="connsiteY4" fmla="*/ 1212850 h 1476375"/>
              <a:gd name="connsiteX5" fmla="*/ 1616075 w 2593975"/>
              <a:gd name="connsiteY5" fmla="*/ 1212850 h 1476375"/>
              <a:gd name="connsiteX6" fmla="*/ 1616075 w 2593975"/>
              <a:gd name="connsiteY6" fmla="*/ 1133475 h 1476375"/>
              <a:gd name="connsiteX7" fmla="*/ 1581150 w 2593975"/>
              <a:gd name="connsiteY7" fmla="*/ 1133475 h 1476375"/>
              <a:gd name="connsiteX8" fmla="*/ 1581150 w 2593975"/>
              <a:gd name="connsiteY8" fmla="*/ 1066800 h 1476375"/>
              <a:gd name="connsiteX9" fmla="*/ 1530350 w 2593975"/>
              <a:gd name="connsiteY9" fmla="*/ 1066800 h 1476375"/>
              <a:gd name="connsiteX10" fmla="*/ 1530350 w 2593975"/>
              <a:gd name="connsiteY10" fmla="*/ 1012825 h 1476375"/>
              <a:gd name="connsiteX11" fmla="*/ 1317625 w 2593975"/>
              <a:gd name="connsiteY11" fmla="*/ 1012825 h 1476375"/>
              <a:gd name="connsiteX12" fmla="*/ 1317625 w 2593975"/>
              <a:gd name="connsiteY12" fmla="*/ 996950 h 1476375"/>
              <a:gd name="connsiteX13" fmla="*/ 1317625 w 2593975"/>
              <a:gd name="connsiteY13" fmla="*/ 996950 h 1476375"/>
              <a:gd name="connsiteX14" fmla="*/ 1298575 w 2593975"/>
              <a:gd name="connsiteY14" fmla="*/ 996950 h 1476375"/>
              <a:gd name="connsiteX15" fmla="*/ 1298575 w 2593975"/>
              <a:gd name="connsiteY15" fmla="*/ 965200 h 1476375"/>
              <a:gd name="connsiteX16" fmla="*/ 1127125 w 2593975"/>
              <a:gd name="connsiteY16" fmla="*/ 965200 h 1476375"/>
              <a:gd name="connsiteX17" fmla="*/ 1127125 w 2593975"/>
              <a:gd name="connsiteY17" fmla="*/ 908050 h 1476375"/>
              <a:gd name="connsiteX18" fmla="*/ 955675 w 2593975"/>
              <a:gd name="connsiteY18" fmla="*/ 908050 h 1476375"/>
              <a:gd name="connsiteX19" fmla="*/ 955675 w 2593975"/>
              <a:gd name="connsiteY19" fmla="*/ 860425 h 1476375"/>
              <a:gd name="connsiteX20" fmla="*/ 936625 w 2593975"/>
              <a:gd name="connsiteY20" fmla="*/ 860425 h 1476375"/>
              <a:gd name="connsiteX21" fmla="*/ 936625 w 2593975"/>
              <a:gd name="connsiteY21" fmla="*/ 815975 h 1476375"/>
              <a:gd name="connsiteX22" fmla="*/ 936625 w 2593975"/>
              <a:gd name="connsiteY22" fmla="*/ 815975 h 1476375"/>
              <a:gd name="connsiteX23" fmla="*/ 908050 w 2593975"/>
              <a:gd name="connsiteY23" fmla="*/ 815975 h 1476375"/>
              <a:gd name="connsiteX24" fmla="*/ 908050 w 2593975"/>
              <a:gd name="connsiteY24" fmla="*/ 758825 h 1476375"/>
              <a:gd name="connsiteX25" fmla="*/ 876300 w 2593975"/>
              <a:gd name="connsiteY25" fmla="*/ 758825 h 1476375"/>
              <a:gd name="connsiteX26" fmla="*/ 876300 w 2593975"/>
              <a:gd name="connsiteY26" fmla="*/ 669925 h 1476375"/>
              <a:gd name="connsiteX27" fmla="*/ 758825 w 2593975"/>
              <a:gd name="connsiteY27" fmla="*/ 669925 h 1476375"/>
              <a:gd name="connsiteX28" fmla="*/ 758825 w 2593975"/>
              <a:gd name="connsiteY28" fmla="*/ 619125 h 1476375"/>
              <a:gd name="connsiteX29" fmla="*/ 758825 w 2593975"/>
              <a:gd name="connsiteY29" fmla="*/ 619125 h 1476375"/>
              <a:gd name="connsiteX30" fmla="*/ 742950 w 2593975"/>
              <a:gd name="connsiteY30" fmla="*/ 619125 h 1476375"/>
              <a:gd name="connsiteX31" fmla="*/ 742950 w 2593975"/>
              <a:gd name="connsiteY31" fmla="*/ 549275 h 1476375"/>
              <a:gd name="connsiteX32" fmla="*/ 682625 w 2593975"/>
              <a:gd name="connsiteY32" fmla="*/ 549275 h 1476375"/>
              <a:gd name="connsiteX33" fmla="*/ 682625 w 2593975"/>
              <a:gd name="connsiteY33" fmla="*/ 511175 h 1476375"/>
              <a:gd name="connsiteX34" fmla="*/ 682625 w 2593975"/>
              <a:gd name="connsiteY34" fmla="*/ 511175 h 1476375"/>
              <a:gd name="connsiteX35" fmla="*/ 682625 w 2593975"/>
              <a:gd name="connsiteY35" fmla="*/ 511175 h 1476375"/>
              <a:gd name="connsiteX36" fmla="*/ 650875 w 2593975"/>
              <a:gd name="connsiteY36" fmla="*/ 511175 h 1476375"/>
              <a:gd name="connsiteX37" fmla="*/ 650875 w 2593975"/>
              <a:gd name="connsiteY37" fmla="*/ 476250 h 1476375"/>
              <a:gd name="connsiteX38" fmla="*/ 631825 w 2593975"/>
              <a:gd name="connsiteY38" fmla="*/ 476250 h 1476375"/>
              <a:gd name="connsiteX39" fmla="*/ 631825 w 2593975"/>
              <a:gd name="connsiteY39" fmla="*/ 428625 h 1476375"/>
              <a:gd name="connsiteX40" fmla="*/ 520700 w 2593975"/>
              <a:gd name="connsiteY40" fmla="*/ 428625 h 1476375"/>
              <a:gd name="connsiteX41" fmla="*/ 520700 w 2593975"/>
              <a:gd name="connsiteY41" fmla="*/ 396875 h 1476375"/>
              <a:gd name="connsiteX42" fmla="*/ 485775 w 2593975"/>
              <a:gd name="connsiteY42" fmla="*/ 396875 h 1476375"/>
              <a:gd name="connsiteX43" fmla="*/ 485775 w 2593975"/>
              <a:gd name="connsiteY43" fmla="*/ 361950 h 1476375"/>
              <a:gd name="connsiteX44" fmla="*/ 320675 w 2593975"/>
              <a:gd name="connsiteY44" fmla="*/ 361950 h 1476375"/>
              <a:gd name="connsiteX45" fmla="*/ 320675 w 2593975"/>
              <a:gd name="connsiteY45" fmla="*/ 304800 h 1476375"/>
              <a:gd name="connsiteX46" fmla="*/ 279400 w 2593975"/>
              <a:gd name="connsiteY46" fmla="*/ 304800 h 1476375"/>
              <a:gd name="connsiteX47" fmla="*/ 279400 w 2593975"/>
              <a:gd name="connsiteY47" fmla="*/ 276225 h 1476375"/>
              <a:gd name="connsiteX48" fmla="*/ 247650 w 2593975"/>
              <a:gd name="connsiteY48" fmla="*/ 276225 h 1476375"/>
              <a:gd name="connsiteX49" fmla="*/ 247650 w 2593975"/>
              <a:gd name="connsiteY49" fmla="*/ 244475 h 1476375"/>
              <a:gd name="connsiteX50" fmla="*/ 203200 w 2593975"/>
              <a:gd name="connsiteY50" fmla="*/ 244475 h 1476375"/>
              <a:gd name="connsiteX51" fmla="*/ 203200 w 2593975"/>
              <a:gd name="connsiteY51" fmla="*/ 206375 h 1476375"/>
              <a:gd name="connsiteX52" fmla="*/ 174625 w 2593975"/>
              <a:gd name="connsiteY52" fmla="*/ 206375 h 1476375"/>
              <a:gd name="connsiteX53" fmla="*/ 174625 w 2593975"/>
              <a:gd name="connsiteY53" fmla="*/ 171450 h 1476375"/>
              <a:gd name="connsiteX54" fmla="*/ 133350 w 2593975"/>
              <a:gd name="connsiteY54" fmla="*/ 171450 h 1476375"/>
              <a:gd name="connsiteX55" fmla="*/ 133350 w 2593975"/>
              <a:gd name="connsiteY55" fmla="*/ 111125 h 1476375"/>
              <a:gd name="connsiteX56" fmla="*/ 133350 w 2593975"/>
              <a:gd name="connsiteY56" fmla="*/ 111125 h 1476375"/>
              <a:gd name="connsiteX57" fmla="*/ 133350 w 2593975"/>
              <a:gd name="connsiteY57" fmla="*/ 111125 h 1476375"/>
              <a:gd name="connsiteX58" fmla="*/ 107950 w 2593975"/>
              <a:gd name="connsiteY58" fmla="*/ 111125 h 1476375"/>
              <a:gd name="connsiteX59" fmla="*/ 107950 w 2593975"/>
              <a:gd name="connsiteY59" fmla="*/ 76200 h 1476375"/>
              <a:gd name="connsiteX60" fmla="*/ 107950 w 2593975"/>
              <a:gd name="connsiteY60" fmla="*/ 76200 h 1476375"/>
              <a:gd name="connsiteX61" fmla="*/ 107950 w 2593975"/>
              <a:gd name="connsiteY61" fmla="*/ 76200 h 1476375"/>
              <a:gd name="connsiteX62" fmla="*/ 107950 w 2593975"/>
              <a:gd name="connsiteY62" fmla="*/ 76200 h 1476375"/>
              <a:gd name="connsiteX63" fmla="*/ 88900 w 2593975"/>
              <a:gd name="connsiteY63" fmla="*/ 57150 h 1476375"/>
              <a:gd name="connsiteX64" fmla="*/ 88900 w 2593975"/>
              <a:gd name="connsiteY64" fmla="*/ 57150 h 1476375"/>
              <a:gd name="connsiteX65" fmla="*/ 44450 w 2593975"/>
              <a:gd name="connsiteY65" fmla="*/ 57150 h 1476375"/>
              <a:gd name="connsiteX66" fmla="*/ 44450 w 2593975"/>
              <a:gd name="connsiteY66" fmla="*/ 31750 h 1476375"/>
              <a:gd name="connsiteX67" fmla="*/ 0 w 2593975"/>
              <a:gd name="connsiteY67" fmla="*/ 31750 h 1476375"/>
              <a:gd name="connsiteX68" fmla="*/ 0 w 2593975"/>
              <a:gd name="connsiteY68" fmla="*/ 0 h 1476375"/>
              <a:gd name="connsiteX69" fmla="*/ 0 w 2593975"/>
              <a:gd name="connsiteY69" fmla="*/ 0 h 1476375"/>
              <a:gd name="connsiteX0" fmla="*/ 2593975 w 2593975"/>
              <a:gd name="connsiteY0" fmla="*/ 1476375 h 1476375"/>
              <a:gd name="connsiteX1" fmla="*/ 2152650 w 2593975"/>
              <a:gd name="connsiteY1" fmla="*/ 1476375 h 1476375"/>
              <a:gd name="connsiteX2" fmla="*/ 2152650 w 2593975"/>
              <a:gd name="connsiteY2" fmla="*/ 1266825 h 1476375"/>
              <a:gd name="connsiteX3" fmla="*/ 1711325 w 2593975"/>
              <a:gd name="connsiteY3" fmla="*/ 1266825 h 1476375"/>
              <a:gd name="connsiteX4" fmla="*/ 1711325 w 2593975"/>
              <a:gd name="connsiteY4" fmla="*/ 1212850 h 1476375"/>
              <a:gd name="connsiteX5" fmla="*/ 1616075 w 2593975"/>
              <a:gd name="connsiteY5" fmla="*/ 1212850 h 1476375"/>
              <a:gd name="connsiteX6" fmla="*/ 1616075 w 2593975"/>
              <a:gd name="connsiteY6" fmla="*/ 1133475 h 1476375"/>
              <a:gd name="connsiteX7" fmla="*/ 1581150 w 2593975"/>
              <a:gd name="connsiteY7" fmla="*/ 1133475 h 1476375"/>
              <a:gd name="connsiteX8" fmla="*/ 1581150 w 2593975"/>
              <a:gd name="connsiteY8" fmla="*/ 1066800 h 1476375"/>
              <a:gd name="connsiteX9" fmla="*/ 1530350 w 2593975"/>
              <a:gd name="connsiteY9" fmla="*/ 1066800 h 1476375"/>
              <a:gd name="connsiteX10" fmla="*/ 1530350 w 2593975"/>
              <a:gd name="connsiteY10" fmla="*/ 1012825 h 1476375"/>
              <a:gd name="connsiteX11" fmla="*/ 1317625 w 2593975"/>
              <a:gd name="connsiteY11" fmla="*/ 1012825 h 1476375"/>
              <a:gd name="connsiteX12" fmla="*/ 1317625 w 2593975"/>
              <a:gd name="connsiteY12" fmla="*/ 996950 h 1476375"/>
              <a:gd name="connsiteX13" fmla="*/ 1317625 w 2593975"/>
              <a:gd name="connsiteY13" fmla="*/ 996950 h 1476375"/>
              <a:gd name="connsiteX14" fmla="*/ 1298575 w 2593975"/>
              <a:gd name="connsiteY14" fmla="*/ 996950 h 1476375"/>
              <a:gd name="connsiteX15" fmla="*/ 1298575 w 2593975"/>
              <a:gd name="connsiteY15" fmla="*/ 965200 h 1476375"/>
              <a:gd name="connsiteX16" fmla="*/ 1127125 w 2593975"/>
              <a:gd name="connsiteY16" fmla="*/ 965200 h 1476375"/>
              <a:gd name="connsiteX17" fmla="*/ 1127125 w 2593975"/>
              <a:gd name="connsiteY17" fmla="*/ 908050 h 1476375"/>
              <a:gd name="connsiteX18" fmla="*/ 955675 w 2593975"/>
              <a:gd name="connsiteY18" fmla="*/ 908050 h 1476375"/>
              <a:gd name="connsiteX19" fmla="*/ 955675 w 2593975"/>
              <a:gd name="connsiteY19" fmla="*/ 860425 h 1476375"/>
              <a:gd name="connsiteX20" fmla="*/ 936625 w 2593975"/>
              <a:gd name="connsiteY20" fmla="*/ 860425 h 1476375"/>
              <a:gd name="connsiteX21" fmla="*/ 936625 w 2593975"/>
              <a:gd name="connsiteY21" fmla="*/ 815975 h 1476375"/>
              <a:gd name="connsiteX22" fmla="*/ 936625 w 2593975"/>
              <a:gd name="connsiteY22" fmla="*/ 815975 h 1476375"/>
              <a:gd name="connsiteX23" fmla="*/ 908050 w 2593975"/>
              <a:gd name="connsiteY23" fmla="*/ 815975 h 1476375"/>
              <a:gd name="connsiteX24" fmla="*/ 908050 w 2593975"/>
              <a:gd name="connsiteY24" fmla="*/ 758825 h 1476375"/>
              <a:gd name="connsiteX25" fmla="*/ 876300 w 2593975"/>
              <a:gd name="connsiteY25" fmla="*/ 758825 h 1476375"/>
              <a:gd name="connsiteX26" fmla="*/ 876300 w 2593975"/>
              <a:gd name="connsiteY26" fmla="*/ 669925 h 1476375"/>
              <a:gd name="connsiteX27" fmla="*/ 758825 w 2593975"/>
              <a:gd name="connsiteY27" fmla="*/ 669925 h 1476375"/>
              <a:gd name="connsiteX28" fmla="*/ 758825 w 2593975"/>
              <a:gd name="connsiteY28" fmla="*/ 619125 h 1476375"/>
              <a:gd name="connsiteX29" fmla="*/ 758825 w 2593975"/>
              <a:gd name="connsiteY29" fmla="*/ 619125 h 1476375"/>
              <a:gd name="connsiteX30" fmla="*/ 742950 w 2593975"/>
              <a:gd name="connsiteY30" fmla="*/ 619125 h 1476375"/>
              <a:gd name="connsiteX31" fmla="*/ 742950 w 2593975"/>
              <a:gd name="connsiteY31" fmla="*/ 549275 h 1476375"/>
              <a:gd name="connsiteX32" fmla="*/ 682625 w 2593975"/>
              <a:gd name="connsiteY32" fmla="*/ 549275 h 1476375"/>
              <a:gd name="connsiteX33" fmla="*/ 682625 w 2593975"/>
              <a:gd name="connsiteY33" fmla="*/ 511175 h 1476375"/>
              <a:gd name="connsiteX34" fmla="*/ 682625 w 2593975"/>
              <a:gd name="connsiteY34" fmla="*/ 511175 h 1476375"/>
              <a:gd name="connsiteX35" fmla="*/ 682625 w 2593975"/>
              <a:gd name="connsiteY35" fmla="*/ 511175 h 1476375"/>
              <a:gd name="connsiteX36" fmla="*/ 650875 w 2593975"/>
              <a:gd name="connsiteY36" fmla="*/ 511175 h 1476375"/>
              <a:gd name="connsiteX37" fmla="*/ 650875 w 2593975"/>
              <a:gd name="connsiteY37" fmla="*/ 476250 h 1476375"/>
              <a:gd name="connsiteX38" fmla="*/ 631825 w 2593975"/>
              <a:gd name="connsiteY38" fmla="*/ 476250 h 1476375"/>
              <a:gd name="connsiteX39" fmla="*/ 631825 w 2593975"/>
              <a:gd name="connsiteY39" fmla="*/ 428625 h 1476375"/>
              <a:gd name="connsiteX40" fmla="*/ 520700 w 2593975"/>
              <a:gd name="connsiteY40" fmla="*/ 428625 h 1476375"/>
              <a:gd name="connsiteX41" fmla="*/ 520700 w 2593975"/>
              <a:gd name="connsiteY41" fmla="*/ 396875 h 1476375"/>
              <a:gd name="connsiteX42" fmla="*/ 485775 w 2593975"/>
              <a:gd name="connsiteY42" fmla="*/ 396875 h 1476375"/>
              <a:gd name="connsiteX43" fmla="*/ 485775 w 2593975"/>
              <a:gd name="connsiteY43" fmla="*/ 361950 h 1476375"/>
              <a:gd name="connsiteX44" fmla="*/ 320675 w 2593975"/>
              <a:gd name="connsiteY44" fmla="*/ 361950 h 1476375"/>
              <a:gd name="connsiteX45" fmla="*/ 320675 w 2593975"/>
              <a:gd name="connsiteY45" fmla="*/ 304800 h 1476375"/>
              <a:gd name="connsiteX46" fmla="*/ 279400 w 2593975"/>
              <a:gd name="connsiteY46" fmla="*/ 304800 h 1476375"/>
              <a:gd name="connsiteX47" fmla="*/ 279400 w 2593975"/>
              <a:gd name="connsiteY47" fmla="*/ 276225 h 1476375"/>
              <a:gd name="connsiteX48" fmla="*/ 247650 w 2593975"/>
              <a:gd name="connsiteY48" fmla="*/ 276225 h 1476375"/>
              <a:gd name="connsiteX49" fmla="*/ 247650 w 2593975"/>
              <a:gd name="connsiteY49" fmla="*/ 244475 h 1476375"/>
              <a:gd name="connsiteX50" fmla="*/ 203200 w 2593975"/>
              <a:gd name="connsiteY50" fmla="*/ 244475 h 1476375"/>
              <a:gd name="connsiteX51" fmla="*/ 203200 w 2593975"/>
              <a:gd name="connsiteY51" fmla="*/ 206375 h 1476375"/>
              <a:gd name="connsiteX52" fmla="*/ 174625 w 2593975"/>
              <a:gd name="connsiteY52" fmla="*/ 206375 h 1476375"/>
              <a:gd name="connsiteX53" fmla="*/ 174625 w 2593975"/>
              <a:gd name="connsiteY53" fmla="*/ 171450 h 1476375"/>
              <a:gd name="connsiteX54" fmla="*/ 133350 w 2593975"/>
              <a:gd name="connsiteY54" fmla="*/ 171450 h 1476375"/>
              <a:gd name="connsiteX55" fmla="*/ 133350 w 2593975"/>
              <a:gd name="connsiteY55" fmla="*/ 111125 h 1476375"/>
              <a:gd name="connsiteX56" fmla="*/ 133350 w 2593975"/>
              <a:gd name="connsiteY56" fmla="*/ 111125 h 1476375"/>
              <a:gd name="connsiteX57" fmla="*/ 133350 w 2593975"/>
              <a:gd name="connsiteY57" fmla="*/ 111125 h 1476375"/>
              <a:gd name="connsiteX58" fmla="*/ 107950 w 2593975"/>
              <a:gd name="connsiteY58" fmla="*/ 111125 h 1476375"/>
              <a:gd name="connsiteX59" fmla="*/ 107950 w 2593975"/>
              <a:gd name="connsiteY59" fmla="*/ 76200 h 1476375"/>
              <a:gd name="connsiteX60" fmla="*/ 107950 w 2593975"/>
              <a:gd name="connsiteY60" fmla="*/ 76200 h 1476375"/>
              <a:gd name="connsiteX61" fmla="*/ 107950 w 2593975"/>
              <a:gd name="connsiteY61" fmla="*/ 76200 h 1476375"/>
              <a:gd name="connsiteX62" fmla="*/ 85725 w 2593975"/>
              <a:gd name="connsiteY62" fmla="*/ 82550 h 1476375"/>
              <a:gd name="connsiteX63" fmla="*/ 88900 w 2593975"/>
              <a:gd name="connsiteY63" fmla="*/ 57150 h 1476375"/>
              <a:gd name="connsiteX64" fmla="*/ 88900 w 2593975"/>
              <a:gd name="connsiteY64" fmla="*/ 57150 h 1476375"/>
              <a:gd name="connsiteX65" fmla="*/ 44450 w 2593975"/>
              <a:gd name="connsiteY65" fmla="*/ 57150 h 1476375"/>
              <a:gd name="connsiteX66" fmla="*/ 44450 w 2593975"/>
              <a:gd name="connsiteY66" fmla="*/ 31750 h 1476375"/>
              <a:gd name="connsiteX67" fmla="*/ 0 w 2593975"/>
              <a:gd name="connsiteY67" fmla="*/ 31750 h 1476375"/>
              <a:gd name="connsiteX68" fmla="*/ 0 w 2593975"/>
              <a:gd name="connsiteY68" fmla="*/ 0 h 1476375"/>
              <a:gd name="connsiteX69" fmla="*/ 0 w 2593975"/>
              <a:gd name="connsiteY69" fmla="*/ 0 h 1476375"/>
              <a:gd name="connsiteX0" fmla="*/ 2593975 w 2593975"/>
              <a:gd name="connsiteY0" fmla="*/ 1476375 h 1476375"/>
              <a:gd name="connsiteX1" fmla="*/ 2152650 w 2593975"/>
              <a:gd name="connsiteY1" fmla="*/ 1476375 h 1476375"/>
              <a:gd name="connsiteX2" fmla="*/ 2152650 w 2593975"/>
              <a:gd name="connsiteY2" fmla="*/ 1266825 h 1476375"/>
              <a:gd name="connsiteX3" fmla="*/ 1711325 w 2593975"/>
              <a:gd name="connsiteY3" fmla="*/ 1266825 h 1476375"/>
              <a:gd name="connsiteX4" fmla="*/ 1711325 w 2593975"/>
              <a:gd name="connsiteY4" fmla="*/ 1212850 h 1476375"/>
              <a:gd name="connsiteX5" fmla="*/ 1616075 w 2593975"/>
              <a:gd name="connsiteY5" fmla="*/ 1212850 h 1476375"/>
              <a:gd name="connsiteX6" fmla="*/ 1616075 w 2593975"/>
              <a:gd name="connsiteY6" fmla="*/ 1133475 h 1476375"/>
              <a:gd name="connsiteX7" fmla="*/ 1581150 w 2593975"/>
              <a:gd name="connsiteY7" fmla="*/ 1133475 h 1476375"/>
              <a:gd name="connsiteX8" fmla="*/ 1581150 w 2593975"/>
              <a:gd name="connsiteY8" fmla="*/ 1066800 h 1476375"/>
              <a:gd name="connsiteX9" fmla="*/ 1530350 w 2593975"/>
              <a:gd name="connsiteY9" fmla="*/ 1066800 h 1476375"/>
              <a:gd name="connsiteX10" fmla="*/ 1530350 w 2593975"/>
              <a:gd name="connsiteY10" fmla="*/ 1012825 h 1476375"/>
              <a:gd name="connsiteX11" fmla="*/ 1317625 w 2593975"/>
              <a:gd name="connsiteY11" fmla="*/ 1012825 h 1476375"/>
              <a:gd name="connsiteX12" fmla="*/ 1317625 w 2593975"/>
              <a:gd name="connsiteY12" fmla="*/ 996950 h 1476375"/>
              <a:gd name="connsiteX13" fmla="*/ 1317625 w 2593975"/>
              <a:gd name="connsiteY13" fmla="*/ 996950 h 1476375"/>
              <a:gd name="connsiteX14" fmla="*/ 1298575 w 2593975"/>
              <a:gd name="connsiteY14" fmla="*/ 996950 h 1476375"/>
              <a:gd name="connsiteX15" fmla="*/ 1298575 w 2593975"/>
              <a:gd name="connsiteY15" fmla="*/ 965200 h 1476375"/>
              <a:gd name="connsiteX16" fmla="*/ 1127125 w 2593975"/>
              <a:gd name="connsiteY16" fmla="*/ 965200 h 1476375"/>
              <a:gd name="connsiteX17" fmla="*/ 1127125 w 2593975"/>
              <a:gd name="connsiteY17" fmla="*/ 908050 h 1476375"/>
              <a:gd name="connsiteX18" fmla="*/ 955675 w 2593975"/>
              <a:gd name="connsiteY18" fmla="*/ 908050 h 1476375"/>
              <a:gd name="connsiteX19" fmla="*/ 955675 w 2593975"/>
              <a:gd name="connsiteY19" fmla="*/ 860425 h 1476375"/>
              <a:gd name="connsiteX20" fmla="*/ 936625 w 2593975"/>
              <a:gd name="connsiteY20" fmla="*/ 860425 h 1476375"/>
              <a:gd name="connsiteX21" fmla="*/ 936625 w 2593975"/>
              <a:gd name="connsiteY21" fmla="*/ 815975 h 1476375"/>
              <a:gd name="connsiteX22" fmla="*/ 936625 w 2593975"/>
              <a:gd name="connsiteY22" fmla="*/ 815975 h 1476375"/>
              <a:gd name="connsiteX23" fmla="*/ 908050 w 2593975"/>
              <a:gd name="connsiteY23" fmla="*/ 815975 h 1476375"/>
              <a:gd name="connsiteX24" fmla="*/ 908050 w 2593975"/>
              <a:gd name="connsiteY24" fmla="*/ 758825 h 1476375"/>
              <a:gd name="connsiteX25" fmla="*/ 876300 w 2593975"/>
              <a:gd name="connsiteY25" fmla="*/ 758825 h 1476375"/>
              <a:gd name="connsiteX26" fmla="*/ 876300 w 2593975"/>
              <a:gd name="connsiteY26" fmla="*/ 669925 h 1476375"/>
              <a:gd name="connsiteX27" fmla="*/ 758825 w 2593975"/>
              <a:gd name="connsiteY27" fmla="*/ 669925 h 1476375"/>
              <a:gd name="connsiteX28" fmla="*/ 758825 w 2593975"/>
              <a:gd name="connsiteY28" fmla="*/ 619125 h 1476375"/>
              <a:gd name="connsiteX29" fmla="*/ 758825 w 2593975"/>
              <a:gd name="connsiteY29" fmla="*/ 619125 h 1476375"/>
              <a:gd name="connsiteX30" fmla="*/ 742950 w 2593975"/>
              <a:gd name="connsiteY30" fmla="*/ 619125 h 1476375"/>
              <a:gd name="connsiteX31" fmla="*/ 742950 w 2593975"/>
              <a:gd name="connsiteY31" fmla="*/ 549275 h 1476375"/>
              <a:gd name="connsiteX32" fmla="*/ 682625 w 2593975"/>
              <a:gd name="connsiteY32" fmla="*/ 549275 h 1476375"/>
              <a:gd name="connsiteX33" fmla="*/ 682625 w 2593975"/>
              <a:gd name="connsiteY33" fmla="*/ 511175 h 1476375"/>
              <a:gd name="connsiteX34" fmla="*/ 682625 w 2593975"/>
              <a:gd name="connsiteY34" fmla="*/ 511175 h 1476375"/>
              <a:gd name="connsiteX35" fmla="*/ 682625 w 2593975"/>
              <a:gd name="connsiteY35" fmla="*/ 511175 h 1476375"/>
              <a:gd name="connsiteX36" fmla="*/ 650875 w 2593975"/>
              <a:gd name="connsiteY36" fmla="*/ 511175 h 1476375"/>
              <a:gd name="connsiteX37" fmla="*/ 650875 w 2593975"/>
              <a:gd name="connsiteY37" fmla="*/ 476250 h 1476375"/>
              <a:gd name="connsiteX38" fmla="*/ 631825 w 2593975"/>
              <a:gd name="connsiteY38" fmla="*/ 476250 h 1476375"/>
              <a:gd name="connsiteX39" fmla="*/ 631825 w 2593975"/>
              <a:gd name="connsiteY39" fmla="*/ 428625 h 1476375"/>
              <a:gd name="connsiteX40" fmla="*/ 520700 w 2593975"/>
              <a:gd name="connsiteY40" fmla="*/ 428625 h 1476375"/>
              <a:gd name="connsiteX41" fmla="*/ 520700 w 2593975"/>
              <a:gd name="connsiteY41" fmla="*/ 396875 h 1476375"/>
              <a:gd name="connsiteX42" fmla="*/ 485775 w 2593975"/>
              <a:gd name="connsiteY42" fmla="*/ 396875 h 1476375"/>
              <a:gd name="connsiteX43" fmla="*/ 485775 w 2593975"/>
              <a:gd name="connsiteY43" fmla="*/ 361950 h 1476375"/>
              <a:gd name="connsiteX44" fmla="*/ 320675 w 2593975"/>
              <a:gd name="connsiteY44" fmla="*/ 361950 h 1476375"/>
              <a:gd name="connsiteX45" fmla="*/ 320675 w 2593975"/>
              <a:gd name="connsiteY45" fmla="*/ 304800 h 1476375"/>
              <a:gd name="connsiteX46" fmla="*/ 279400 w 2593975"/>
              <a:gd name="connsiteY46" fmla="*/ 304800 h 1476375"/>
              <a:gd name="connsiteX47" fmla="*/ 279400 w 2593975"/>
              <a:gd name="connsiteY47" fmla="*/ 276225 h 1476375"/>
              <a:gd name="connsiteX48" fmla="*/ 247650 w 2593975"/>
              <a:gd name="connsiteY48" fmla="*/ 276225 h 1476375"/>
              <a:gd name="connsiteX49" fmla="*/ 247650 w 2593975"/>
              <a:gd name="connsiteY49" fmla="*/ 244475 h 1476375"/>
              <a:gd name="connsiteX50" fmla="*/ 203200 w 2593975"/>
              <a:gd name="connsiteY50" fmla="*/ 244475 h 1476375"/>
              <a:gd name="connsiteX51" fmla="*/ 203200 w 2593975"/>
              <a:gd name="connsiteY51" fmla="*/ 206375 h 1476375"/>
              <a:gd name="connsiteX52" fmla="*/ 174625 w 2593975"/>
              <a:gd name="connsiteY52" fmla="*/ 206375 h 1476375"/>
              <a:gd name="connsiteX53" fmla="*/ 174625 w 2593975"/>
              <a:gd name="connsiteY53" fmla="*/ 171450 h 1476375"/>
              <a:gd name="connsiteX54" fmla="*/ 133350 w 2593975"/>
              <a:gd name="connsiteY54" fmla="*/ 171450 h 1476375"/>
              <a:gd name="connsiteX55" fmla="*/ 133350 w 2593975"/>
              <a:gd name="connsiteY55" fmla="*/ 111125 h 1476375"/>
              <a:gd name="connsiteX56" fmla="*/ 133350 w 2593975"/>
              <a:gd name="connsiteY56" fmla="*/ 111125 h 1476375"/>
              <a:gd name="connsiteX57" fmla="*/ 133350 w 2593975"/>
              <a:gd name="connsiteY57" fmla="*/ 111125 h 1476375"/>
              <a:gd name="connsiteX58" fmla="*/ 107950 w 2593975"/>
              <a:gd name="connsiteY58" fmla="*/ 111125 h 1476375"/>
              <a:gd name="connsiteX59" fmla="*/ 107950 w 2593975"/>
              <a:gd name="connsiteY59" fmla="*/ 76200 h 1476375"/>
              <a:gd name="connsiteX60" fmla="*/ 107950 w 2593975"/>
              <a:gd name="connsiteY60" fmla="*/ 76200 h 1476375"/>
              <a:gd name="connsiteX61" fmla="*/ 107950 w 2593975"/>
              <a:gd name="connsiteY61" fmla="*/ 76200 h 1476375"/>
              <a:gd name="connsiteX62" fmla="*/ 92075 w 2593975"/>
              <a:gd name="connsiteY62" fmla="*/ 76200 h 1476375"/>
              <a:gd name="connsiteX63" fmla="*/ 88900 w 2593975"/>
              <a:gd name="connsiteY63" fmla="*/ 57150 h 1476375"/>
              <a:gd name="connsiteX64" fmla="*/ 88900 w 2593975"/>
              <a:gd name="connsiteY64" fmla="*/ 57150 h 1476375"/>
              <a:gd name="connsiteX65" fmla="*/ 44450 w 2593975"/>
              <a:gd name="connsiteY65" fmla="*/ 57150 h 1476375"/>
              <a:gd name="connsiteX66" fmla="*/ 44450 w 2593975"/>
              <a:gd name="connsiteY66" fmla="*/ 31750 h 1476375"/>
              <a:gd name="connsiteX67" fmla="*/ 0 w 2593975"/>
              <a:gd name="connsiteY67" fmla="*/ 31750 h 1476375"/>
              <a:gd name="connsiteX68" fmla="*/ 0 w 2593975"/>
              <a:gd name="connsiteY68" fmla="*/ 0 h 1476375"/>
              <a:gd name="connsiteX69" fmla="*/ 0 w 2593975"/>
              <a:gd name="connsiteY69" fmla="*/ 0 h 147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593975" h="1476375">
                <a:moveTo>
                  <a:pt x="2593975" y="1476375"/>
                </a:moveTo>
                <a:lnTo>
                  <a:pt x="2152650" y="1476375"/>
                </a:lnTo>
                <a:lnTo>
                  <a:pt x="2152650" y="1266825"/>
                </a:lnTo>
                <a:lnTo>
                  <a:pt x="1711325" y="1266825"/>
                </a:lnTo>
                <a:lnTo>
                  <a:pt x="1711325" y="1212850"/>
                </a:lnTo>
                <a:lnTo>
                  <a:pt x="1616075" y="1212850"/>
                </a:lnTo>
                <a:lnTo>
                  <a:pt x="1616075" y="1133475"/>
                </a:lnTo>
                <a:lnTo>
                  <a:pt x="1581150" y="1133475"/>
                </a:lnTo>
                <a:lnTo>
                  <a:pt x="1581150" y="1066800"/>
                </a:lnTo>
                <a:lnTo>
                  <a:pt x="1530350" y="1066800"/>
                </a:lnTo>
                <a:lnTo>
                  <a:pt x="1530350" y="1012825"/>
                </a:lnTo>
                <a:lnTo>
                  <a:pt x="1317625" y="1012825"/>
                </a:lnTo>
                <a:lnTo>
                  <a:pt x="1317625" y="996950"/>
                </a:lnTo>
                <a:lnTo>
                  <a:pt x="1317625" y="996950"/>
                </a:lnTo>
                <a:lnTo>
                  <a:pt x="1298575" y="996950"/>
                </a:lnTo>
                <a:lnTo>
                  <a:pt x="1298575" y="965200"/>
                </a:lnTo>
                <a:lnTo>
                  <a:pt x="1127125" y="965200"/>
                </a:lnTo>
                <a:lnTo>
                  <a:pt x="1127125" y="908050"/>
                </a:lnTo>
                <a:lnTo>
                  <a:pt x="955675" y="908050"/>
                </a:lnTo>
                <a:lnTo>
                  <a:pt x="955675" y="860425"/>
                </a:lnTo>
                <a:lnTo>
                  <a:pt x="936625" y="860425"/>
                </a:lnTo>
                <a:lnTo>
                  <a:pt x="936625" y="815975"/>
                </a:lnTo>
                <a:lnTo>
                  <a:pt x="936625" y="815975"/>
                </a:lnTo>
                <a:lnTo>
                  <a:pt x="908050" y="815975"/>
                </a:lnTo>
                <a:lnTo>
                  <a:pt x="908050" y="758825"/>
                </a:lnTo>
                <a:lnTo>
                  <a:pt x="876300" y="758825"/>
                </a:lnTo>
                <a:lnTo>
                  <a:pt x="876300" y="669925"/>
                </a:lnTo>
                <a:lnTo>
                  <a:pt x="758825" y="669925"/>
                </a:lnTo>
                <a:lnTo>
                  <a:pt x="758825" y="619125"/>
                </a:lnTo>
                <a:lnTo>
                  <a:pt x="758825" y="619125"/>
                </a:lnTo>
                <a:lnTo>
                  <a:pt x="742950" y="619125"/>
                </a:lnTo>
                <a:lnTo>
                  <a:pt x="742950" y="549275"/>
                </a:lnTo>
                <a:lnTo>
                  <a:pt x="682625" y="549275"/>
                </a:lnTo>
                <a:lnTo>
                  <a:pt x="682625" y="511175"/>
                </a:lnTo>
                <a:lnTo>
                  <a:pt x="682625" y="511175"/>
                </a:lnTo>
                <a:lnTo>
                  <a:pt x="682625" y="511175"/>
                </a:lnTo>
                <a:lnTo>
                  <a:pt x="650875" y="511175"/>
                </a:lnTo>
                <a:lnTo>
                  <a:pt x="650875" y="476250"/>
                </a:lnTo>
                <a:lnTo>
                  <a:pt x="631825" y="476250"/>
                </a:lnTo>
                <a:lnTo>
                  <a:pt x="631825" y="428625"/>
                </a:lnTo>
                <a:lnTo>
                  <a:pt x="520700" y="428625"/>
                </a:lnTo>
                <a:lnTo>
                  <a:pt x="520700" y="396875"/>
                </a:lnTo>
                <a:lnTo>
                  <a:pt x="485775" y="396875"/>
                </a:lnTo>
                <a:lnTo>
                  <a:pt x="485775" y="361950"/>
                </a:lnTo>
                <a:lnTo>
                  <a:pt x="320675" y="361950"/>
                </a:lnTo>
                <a:lnTo>
                  <a:pt x="320675" y="304800"/>
                </a:lnTo>
                <a:lnTo>
                  <a:pt x="279400" y="304800"/>
                </a:lnTo>
                <a:lnTo>
                  <a:pt x="279400" y="276225"/>
                </a:lnTo>
                <a:lnTo>
                  <a:pt x="247650" y="276225"/>
                </a:lnTo>
                <a:lnTo>
                  <a:pt x="247650" y="244475"/>
                </a:lnTo>
                <a:lnTo>
                  <a:pt x="203200" y="244475"/>
                </a:lnTo>
                <a:lnTo>
                  <a:pt x="203200" y="206375"/>
                </a:lnTo>
                <a:lnTo>
                  <a:pt x="174625" y="206375"/>
                </a:lnTo>
                <a:lnTo>
                  <a:pt x="174625" y="171450"/>
                </a:lnTo>
                <a:lnTo>
                  <a:pt x="133350" y="171450"/>
                </a:lnTo>
                <a:lnTo>
                  <a:pt x="133350" y="111125"/>
                </a:lnTo>
                <a:lnTo>
                  <a:pt x="133350" y="111125"/>
                </a:lnTo>
                <a:lnTo>
                  <a:pt x="133350" y="111125"/>
                </a:lnTo>
                <a:lnTo>
                  <a:pt x="107950" y="111125"/>
                </a:lnTo>
                <a:lnTo>
                  <a:pt x="107950" y="76200"/>
                </a:lnTo>
                <a:lnTo>
                  <a:pt x="107950" y="76200"/>
                </a:lnTo>
                <a:lnTo>
                  <a:pt x="107950" y="76200"/>
                </a:lnTo>
                <a:lnTo>
                  <a:pt x="92075" y="76200"/>
                </a:lnTo>
                <a:lnTo>
                  <a:pt x="88900" y="57150"/>
                </a:lnTo>
                <a:lnTo>
                  <a:pt x="88900" y="57150"/>
                </a:lnTo>
                <a:lnTo>
                  <a:pt x="44450" y="57150"/>
                </a:lnTo>
                <a:lnTo>
                  <a:pt x="44450" y="31750"/>
                </a:lnTo>
                <a:lnTo>
                  <a:pt x="0" y="31750"/>
                </a:lnTo>
                <a:lnTo>
                  <a:pt x="0"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43" name="Freeform 31842">
            <a:extLst>
              <a:ext uri="{FF2B5EF4-FFF2-40B4-BE49-F238E27FC236}">
                <a16:creationId xmlns:a16="http://schemas.microsoft.com/office/drawing/2014/main" id="{6B24BE13-D9F5-DA1F-B977-EE4DFC3CCEA3}"/>
              </a:ext>
            </a:extLst>
          </p:cNvPr>
          <p:cNvSpPr/>
          <p:nvPr/>
        </p:nvSpPr>
        <p:spPr bwMode="auto">
          <a:xfrm>
            <a:off x="1555750" y="2432050"/>
            <a:ext cx="355600" cy="384175"/>
          </a:xfrm>
          <a:custGeom>
            <a:avLst/>
            <a:gdLst>
              <a:gd name="connsiteX0" fmla="*/ 0 w 355600"/>
              <a:gd name="connsiteY0" fmla="*/ 0 h 384175"/>
              <a:gd name="connsiteX1" fmla="*/ 0 w 355600"/>
              <a:gd name="connsiteY1" fmla="*/ 41275 h 384175"/>
              <a:gd name="connsiteX2" fmla="*/ 57150 w 355600"/>
              <a:gd name="connsiteY2" fmla="*/ 41275 h 384175"/>
              <a:gd name="connsiteX3" fmla="*/ 57150 w 355600"/>
              <a:gd name="connsiteY3" fmla="*/ 85725 h 384175"/>
              <a:gd name="connsiteX4" fmla="*/ 174625 w 355600"/>
              <a:gd name="connsiteY4" fmla="*/ 85725 h 384175"/>
              <a:gd name="connsiteX5" fmla="*/ 174625 w 355600"/>
              <a:gd name="connsiteY5" fmla="*/ 127000 h 384175"/>
              <a:gd name="connsiteX6" fmla="*/ 203200 w 355600"/>
              <a:gd name="connsiteY6" fmla="*/ 127000 h 384175"/>
              <a:gd name="connsiteX7" fmla="*/ 203200 w 355600"/>
              <a:gd name="connsiteY7" fmla="*/ 127000 h 384175"/>
              <a:gd name="connsiteX8" fmla="*/ 203200 w 355600"/>
              <a:gd name="connsiteY8" fmla="*/ 158750 h 384175"/>
              <a:gd name="connsiteX9" fmla="*/ 276225 w 355600"/>
              <a:gd name="connsiteY9" fmla="*/ 158750 h 384175"/>
              <a:gd name="connsiteX10" fmla="*/ 276225 w 355600"/>
              <a:gd name="connsiteY10" fmla="*/ 212725 h 384175"/>
              <a:gd name="connsiteX11" fmla="*/ 282575 w 355600"/>
              <a:gd name="connsiteY11" fmla="*/ 219075 h 384175"/>
              <a:gd name="connsiteX12" fmla="*/ 282575 w 355600"/>
              <a:gd name="connsiteY12" fmla="*/ 269875 h 384175"/>
              <a:gd name="connsiteX13" fmla="*/ 323850 w 355600"/>
              <a:gd name="connsiteY13" fmla="*/ 269875 h 384175"/>
              <a:gd name="connsiteX14" fmla="*/ 323850 w 355600"/>
              <a:gd name="connsiteY14" fmla="*/ 314325 h 384175"/>
              <a:gd name="connsiteX15" fmla="*/ 355600 w 355600"/>
              <a:gd name="connsiteY15" fmla="*/ 314325 h 384175"/>
              <a:gd name="connsiteX16" fmla="*/ 355600 w 355600"/>
              <a:gd name="connsiteY16" fmla="*/ 384175 h 384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5600" h="384175">
                <a:moveTo>
                  <a:pt x="0" y="0"/>
                </a:moveTo>
                <a:lnTo>
                  <a:pt x="0" y="41275"/>
                </a:lnTo>
                <a:lnTo>
                  <a:pt x="57150" y="41275"/>
                </a:lnTo>
                <a:lnTo>
                  <a:pt x="57150" y="85725"/>
                </a:lnTo>
                <a:lnTo>
                  <a:pt x="174625" y="85725"/>
                </a:lnTo>
                <a:lnTo>
                  <a:pt x="174625" y="127000"/>
                </a:lnTo>
                <a:lnTo>
                  <a:pt x="203200" y="127000"/>
                </a:lnTo>
                <a:lnTo>
                  <a:pt x="203200" y="127000"/>
                </a:lnTo>
                <a:lnTo>
                  <a:pt x="203200" y="158750"/>
                </a:lnTo>
                <a:lnTo>
                  <a:pt x="276225" y="158750"/>
                </a:lnTo>
                <a:lnTo>
                  <a:pt x="276225" y="212725"/>
                </a:lnTo>
                <a:lnTo>
                  <a:pt x="282575" y="219075"/>
                </a:lnTo>
                <a:lnTo>
                  <a:pt x="282575" y="269875"/>
                </a:lnTo>
                <a:lnTo>
                  <a:pt x="323850" y="269875"/>
                </a:lnTo>
                <a:lnTo>
                  <a:pt x="323850" y="314325"/>
                </a:lnTo>
                <a:lnTo>
                  <a:pt x="355600" y="314325"/>
                </a:lnTo>
                <a:lnTo>
                  <a:pt x="355600" y="38417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44" name="Freeform 31843">
            <a:extLst>
              <a:ext uri="{FF2B5EF4-FFF2-40B4-BE49-F238E27FC236}">
                <a16:creationId xmlns:a16="http://schemas.microsoft.com/office/drawing/2014/main" id="{1A841B61-FD2E-63A6-5377-379B36807DD2}"/>
              </a:ext>
            </a:extLst>
          </p:cNvPr>
          <p:cNvSpPr/>
          <p:nvPr/>
        </p:nvSpPr>
        <p:spPr bwMode="auto">
          <a:xfrm>
            <a:off x="1924050" y="2790825"/>
            <a:ext cx="520700" cy="739775"/>
          </a:xfrm>
          <a:custGeom>
            <a:avLst/>
            <a:gdLst>
              <a:gd name="connsiteX0" fmla="*/ 0 w 520700"/>
              <a:gd name="connsiteY0" fmla="*/ 0 h 739775"/>
              <a:gd name="connsiteX1" fmla="*/ 0 w 520700"/>
              <a:gd name="connsiteY1" fmla="*/ 73025 h 739775"/>
              <a:gd name="connsiteX2" fmla="*/ 38100 w 520700"/>
              <a:gd name="connsiteY2" fmla="*/ 73025 h 739775"/>
              <a:gd name="connsiteX3" fmla="*/ 38100 w 520700"/>
              <a:gd name="connsiteY3" fmla="*/ 111125 h 739775"/>
              <a:gd name="connsiteX4" fmla="*/ 82550 w 520700"/>
              <a:gd name="connsiteY4" fmla="*/ 111125 h 739775"/>
              <a:gd name="connsiteX5" fmla="*/ 82550 w 520700"/>
              <a:gd name="connsiteY5" fmla="*/ 174625 h 739775"/>
              <a:gd name="connsiteX6" fmla="*/ 82550 w 520700"/>
              <a:gd name="connsiteY6" fmla="*/ 174625 h 739775"/>
              <a:gd name="connsiteX7" fmla="*/ 82550 w 520700"/>
              <a:gd name="connsiteY7" fmla="*/ 174625 h 739775"/>
              <a:gd name="connsiteX8" fmla="*/ 111125 w 520700"/>
              <a:gd name="connsiteY8" fmla="*/ 174625 h 739775"/>
              <a:gd name="connsiteX9" fmla="*/ 111125 w 520700"/>
              <a:gd name="connsiteY9" fmla="*/ 228600 h 739775"/>
              <a:gd name="connsiteX10" fmla="*/ 123825 w 520700"/>
              <a:gd name="connsiteY10" fmla="*/ 228600 h 739775"/>
              <a:gd name="connsiteX11" fmla="*/ 123825 w 520700"/>
              <a:gd name="connsiteY11" fmla="*/ 285750 h 739775"/>
              <a:gd name="connsiteX12" fmla="*/ 165100 w 520700"/>
              <a:gd name="connsiteY12" fmla="*/ 285750 h 739775"/>
              <a:gd name="connsiteX13" fmla="*/ 165100 w 520700"/>
              <a:gd name="connsiteY13" fmla="*/ 317500 h 739775"/>
              <a:gd name="connsiteX14" fmla="*/ 190500 w 520700"/>
              <a:gd name="connsiteY14" fmla="*/ 317500 h 739775"/>
              <a:gd name="connsiteX15" fmla="*/ 190500 w 520700"/>
              <a:gd name="connsiteY15" fmla="*/ 371475 h 739775"/>
              <a:gd name="connsiteX16" fmla="*/ 228600 w 520700"/>
              <a:gd name="connsiteY16" fmla="*/ 371475 h 739775"/>
              <a:gd name="connsiteX17" fmla="*/ 228600 w 520700"/>
              <a:gd name="connsiteY17" fmla="*/ 415925 h 739775"/>
              <a:gd name="connsiteX18" fmla="*/ 254000 w 520700"/>
              <a:gd name="connsiteY18" fmla="*/ 415925 h 739775"/>
              <a:gd name="connsiteX19" fmla="*/ 254000 w 520700"/>
              <a:gd name="connsiteY19" fmla="*/ 460375 h 739775"/>
              <a:gd name="connsiteX20" fmla="*/ 323850 w 520700"/>
              <a:gd name="connsiteY20" fmla="*/ 460375 h 739775"/>
              <a:gd name="connsiteX21" fmla="*/ 323850 w 520700"/>
              <a:gd name="connsiteY21" fmla="*/ 501650 h 739775"/>
              <a:gd name="connsiteX22" fmla="*/ 365125 w 520700"/>
              <a:gd name="connsiteY22" fmla="*/ 501650 h 739775"/>
              <a:gd name="connsiteX23" fmla="*/ 365125 w 520700"/>
              <a:gd name="connsiteY23" fmla="*/ 555625 h 739775"/>
              <a:gd name="connsiteX24" fmla="*/ 381000 w 520700"/>
              <a:gd name="connsiteY24" fmla="*/ 555625 h 739775"/>
              <a:gd name="connsiteX25" fmla="*/ 381000 w 520700"/>
              <a:gd name="connsiteY25" fmla="*/ 593725 h 739775"/>
              <a:gd name="connsiteX26" fmla="*/ 422275 w 520700"/>
              <a:gd name="connsiteY26" fmla="*/ 593725 h 739775"/>
              <a:gd name="connsiteX27" fmla="*/ 422275 w 520700"/>
              <a:gd name="connsiteY27" fmla="*/ 625475 h 739775"/>
              <a:gd name="connsiteX28" fmla="*/ 422275 w 520700"/>
              <a:gd name="connsiteY28" fmla="*/ 625475 h 739775"/>
              <a:gd name="connsiteX29" fmla="*/ 438150 w 520700"/>
              <a:gd name="connsiteY29" fmla="*/ 641350 h 739775"/>
              <a:gd name="connsiteX30" fmla="*/ 482600 w 520700"/>
              <a:gd name="connsiteY30" fmla="*/ 641350 h 739775"/>
              <a:gd name="connsiteX31" fmla="*/ 482600 w 520700"/>
              <a:gd name="connsiteY31" fmla="*/ 711200 h 739775"/>
              <a:gd name="connsiteX32" fmla="*/ 520700 w 520700"/>
              <a:gd name="connsiteY32" fmla="*/ 711200 h 739775"/>
              <a:gd name="connsiteX33" fmla="*/ 520700 w 520700"/>
              <a:gd name="connsiteY33" fmla="*/ 739775 h 739775"/>
              <a:gd name="connsiteX0" fmla="*/ 0 w 520700"/>
              <a:gd name="connsiteY0" fmla="*/ 0 h 739775"/>
              <a:gd name="connsiteX1" fmla="*/ 0 w 520700"/>
              <a:gd name="connsiteY1" fmla="*/ 73025 h 739775"/>
              <a:gd name="connsiteX2" fmla="*/ 38100 w 520700"/>
              <a:gd name="connsiteY2" fmla="*/ 73025 h 739775"/>
              <a:gd name="connsiteX3" fmla="*/ 38100 w 520700"/>
              <a:gd name="connsiteY3" fmla="*/ 111125 h 739775"/>
              <a:gd name="connsiteX4" fmla="*/ 82550 w 520700"/>
              <a:gd name="connsiteY4" fmla="*/ 111125 h 739775"/>
              <a:gd name="connsiteX5" fmla="*/ 82550 w 520700"/>
              <a:gd name="connsiteY5" fmla="*/ 174625 h 739775"/>
              <a:gd name="connsiteX6" fmla="*/ 82550 w 520700"/>
              <a:gd name="connsiteY6" fmla="*/ 174625 h 739775"/>
              <a:gd name="connsiteX7" fmla="*/ 82550 w 520700"/>
              <a:gd name="connsiteY7" fmla="*/ 174625 h 739775"/>
              <a:gd name="connsiteX8" fmla="*/ 111125 w 520700"/>
              <a:gd name="connsiteY8" fmla="*/ 174625 h 739775"/>
              <a:gd name="connsiteX9" fmla="*/ 111125 w 520700"/>
              <a:gd name="connsiteY9" fmla="*/ 228600 h 739775"/>
              <a:gd name="connsiteX10" fmla="*/ 123825 w 520700"/>
              <a:gd name="connsiteY10" fmla="*/ 228600 h 739775"/>
              <a:gd name="connsiteX11" fmla="*/ 123825 w 520700"/>
              <a:gd name="connsiteY11" fmla="*/ 285750 h 739775"/>
              <a:gd name="connsiteX12" fmla="*/ 165100 w 520700"/>
              <a:gd name="connsiteY12" fmla="*/ 285750 h 739775"/>
              <a:gd name="connsiteX13" fmla="*/ 165100 w 520700"/>
              <a:gd name="connsiteY13" fmla="*/ 317500 h 739775"/>
              <a:gd name="connsiteX14" fmla="*/ 190500 w 520700"/>
              <a:gd name="connsiteY14" fmla="*/ 317500 h 739775"/>
              <a:gd name="connsiteX15" fmla="*/ 190500 w 520700"/>
              <a:gd name="connsiteY15" fmla="*/ 371475 h 739775"/>
              <a:gd name="connsiteX16" fmla="*/ 228600 w 520700"/>
              <a:gd name="connsiteY16" fmla="*/ 371475 h 739775"/>
              <a:gd name="connsiteX17" fmla="*/ 228600 w 520700"/>
              <a:gd name="connsiteY17" fmla="*/ 415925 h 739775"/>
              <a:gd name="connsiteX18" fmla="*/ 254000 w 520700"/>
              <a:gd name="connsiteY18" fmla="*/ 415925 h 739775"/>
              <a:gd name="connsiteX19" fmla="*/ 254000 w 520700"/>
              <a:gd name="connsiteY19" fmla="*/ 460375 h 739775"/>
              <a:gd name="connsiteX20" fmla="*/ 323850 w 520700"/>
              <a:gd name="connsiteY20" fmla="*/ 460375 h 739775"/>
              <a:gd name="connsiteX21" fmla="*/ 323850 w 520700"/>
              <a:gd name="connsiteY21" fmla="*/ 501650 h 739775"/>
              <a:gd name="connsiteX22" fmla="*/ 365125 w 520700"/>
              <a:gd name="connsiteY22" fmla="*/ 501650 h 739775"/>
              <a:gd name="connsiteX23" fmla="*/ 365125 w 520700"/>
              <a:gd name="connsiteY23" fmla="*/ 555625 h 739775"/>
              <a:gd name="connsiteX24" fmla="*/ 381000 w 520700"/>
              <a:gd name="connsiteY24" fmla="*/ 555625 h 739775"/>
              <a:gd name="connsiteX25" fmla="*/ 381000 w 520700"/>
              <a:gd name="connsiteY25" fmla="*/ 593725 h 739775"/>
              <a:gd name="connsiteX26" fmla="*/ 422275 w 520700"/>
              <a:gd name="connsiteY26" fmla="*/ 593725 h 739775"/>
              <a:gd name="connsiteX27" fmla="*/ 422275 w 520700"/>
              <a:gd name="connsiteY27" fmla="*/ 625475 h 739775"/>
              <a:gd name="connsiteX28" fmla="*/ 422275 w 520700"/>
              <a:gd name="connsiteY28" fmla="*/ 625475 h 739775"/>
              <a:gd name="connsiteX29" fmla="*/ 441325 w 520700"/>
              <a:gd name="connsiteY29" fmla="*/ 625475 h 739775"/>
              <a:gd name="connsiteX30" fmla="*/ 482600 w 520700"/>
              <a:gd name="connsiteY30" fmla="*/ 641350 h 739775"/>
              <a:gd name="connsiteX31" fmla="*/ 482600 w 520700"/>
              <a:gd name="connsiteY31" fmla="*/ 711200 h 739775"/>
              <a:gd name="connsiteX32" fmla="*/ 520700 w 520700"/>
              <a:gd name="connsiteY32" fmla="*/ 711200 h 739775"/>
              <a:gd name="connsiteX33" fmla="*/ 520700 w 520700"/>
              <a:gd name="connsiteY33" fmla="*/ 739775 h 739775"/>
              <a:gd name="connsiteX0" fmla="*/ 0 w 520700"/>
              <a:gd name="connsiteY0" fmla="*/ 0 h 739775"/>
              <a:gd name="connsiteX1" fmla="*/ 0 w 520700"/>
              <a:gd name="connsiteY1" fmla="*/ 73025 h 739775"/>
              <a:gd name="connsiteX2" fmla="*/ 38100 w 520700"/>
              <a:gd name="connsiteY2" fmla="*/ 73025 h 739775"/>
              <a:gd name="connsiteX3" fmla="*/ 38100 w 520700"/>
              <a:gd name="connsiteY3" fmla="*/ 111125 h 739775"/>
              <a:gd name="connsiteX4" fmla="*/ 82550 w 520700"/>
              <a:gd name="connsiteY4" fmla="*/ 111125 h 739775"/>
              <a:gd name="connsiteX5" fmla="*/ 82550 w 520700"/>
              <a:gd name="connsiteY5" fmla="*/ 174625 h 739775"/>
              <a:gd name="connsiteX6" fmla="*/ 82550 w 520700"/>
              <a:gd name="connsiteY6" fmla="*/ 174625 h 739775"/>
              <a:gd name="connsiteX7" fmla="*/ 82550 w 520700"/>
              <a:gd name="connsiteY7" fmla="*/ 174625 h 739775"/>
              <a:gd name="connsiteX8" fmla="*/ 111125 w 520700"/>
              <a:gd name="connsiteY8" fmla="*/ 174625 h 739775"/>
              <a:gd name="connsiteX9" fmla="*/ 111125 w 520700"/>
              <a:gd name="connsiteY9" fmla="*/ 228600 h 739775"/>
              <a:gd name="connsiteX10" fmla="*/ 123825 w 520700"/>
              <a:gd name="connsiteY10" fmla="*/ 228600 h 739775"/>
              <a:gd name="connsiteX11" fmla="*/ 123825 w 520700"/>
              <a:gd name="connsiteY11" fmla="*/ 285750 h 739775"/>
              <a:gd name="connsiteX12" fmla="*/ 165100 w 520700"/>
              <a:gd name="connsiteY12" fmla="*/ 285750 h 739775"/>
              <a:gd name="connsiteX13" fmla="*/ 165100 w 520700"/>
              <a:gd name="connsiteY13" fmla="*/ 317500 h 739775"/>
              <a:gd name="connsiteX14" fmla="*/ 190500 w 520700"/>
              <a:gd name="connsiteY14" fmla="*/ 317500 h 739775"/>
              <a:gd name="connsiteX15" fmla="*/ 190500 w 520700"/>
              <a:gd name="connsiteY15" fmla="*/ 371475 h 739775"/>
              <a:gd name="connsiteX16" fmla="*/ 228600 w 520700"/>
              <a:gd name="connsiteY16" fmla="*/ 371475 h 739775"/>
              <a:gd name="connsiteX17" fmla="*/ 228600 w 520700"/>
              <a:gd name="connsiteY17" fmla="*/ 415925 h 739775"/>
              <a:gd name="connsiteX18" fmla="*/ 254000 w 520700"/>
              <a:gd name="connsiteY18" fmla="*/ 415925 h 739775"/>
              <a:gd name="connsiteX19" fmla="*/ 254000 w 520700"/>
              <a:gd name="connsiteY19" fmla="*/ 460375 h 739775"/>
              <a:gd name="connsiteX20" fmla="*/ 323850 w 520700"/>
              <a:gd name="connsiteY20" fmla="*/ 460375 h 739775"/>
              <a:gd name="connsiteX21" fmla="*/ 323850 w 520700"/>
              <a:gd name="connsiteY21" fmla="*/ 501650 h 739775"/>
              <a:gd name="connsiteX22" fmla="*/ 365125 w 520700"/>
              <a:gd name="connsiteY22" fmla="*/ 501650 h 739775"/>
              <a:gd name="connsiteX23" fmla="*/ 365125 w 520700"/>
              <a:gd name="connsiteY23" fmla="*/ 555625 h 739775"/>
              <a:gd name="connsiteX24" fmla="*/ 381000 w 520700"/>
              <a:gd name="connsiteY24" fmla="*/ 555625 h 739775"/>
              <a:gd name="connsiteX25" fmla="*/ 381000 w 520700"/>
              <a:gd name="connsiteY25" fmla="*/ 593725 h 739775"/>
              <a:gd name="connsiteX26" fmla="*/ 422275 w 520700"/>
              <a:gd name="connsiteY26" fmla="*/ 593725 h 739775"/>
              <a:gd name="connsiteX27" fmla="*/ 422275 w 520700"/>
              <a:gd name="connsiteY27" fmla="*/ 625475 h 739775"/>
              <a:gd name="connsiteX28" fmla="*/ 422275 w 520700"/>
              <a:gd name="connsiteY28" fmla="*/ 625475 h 739775"/>
              <a:gd name="connsiteX29" fmla="*/ 438150 w 520700"/>
              <a:gd name="connsiteY29" fmla="*/ 644525 h 739775"/>
              <a:gd name="connsiteX30" fmla="*/ 482600 w 520700"/>
              <a:gd name="connsiteY30" fmla="*/ 641350 h 739775"/>
              <a:gd name="connsiteX31" fmla="*/ 482600 w 520700"/>
              <a:gd name="connsiteY31" fmla="*/ 711200 h 739775"/>
              <a:gd name="connsiteX32" fmla="*/ 520700 w 520700"/>
              <a:gd name="connsiteY32" fmla="*/ 711200 h 739775"/>
              <a:gd name="connsiteX33" fmla="*/ 520700 w 520700"/>
              <a:gd name="connsiteY33" fmla="*/ 739775 h 739775"/>
              <a:gd name="connsiteX0" fmla="*/ 0 w 520700"/>
              <a:gd name="connsiteY0" fmla="*/ 0 h 739775"/>
              <a:gd name="connsiteX1" fmla="*/ 0 w 520700"/>
              <a:gd name="connsiteY1" fmla="*/ 73025 h 739775"/>
              <a:gd name="connsiteX2" fmla="*/ 38100 w 520700"/>
              <a:gd name="connsiteY2" fmla="*/ 73025 h 739775"/>
              <a:gd name="connsiteX3" fmla="*/ 38100 w 520700"/>
              <a:gd name="connsiteY3" fmla="*/ 111125 h 739775"/>
              <a:gd name="connsiteX4" fmla="*/ 82550 w 520700"/>
              <a:gd name="connsiteY4" fmla="*/ 111125 h 739775"/>
              <a:gd name="connsiteX5" fmla="*/ 82550 w 520700"/>
              <a:gd name="connsiteY5" fmla="*/ 174625 h 739775"/>
              <a:gd name="connsiteX6" fmla="*/ 82550 w 520700"/>
              <a:gd name="connsiteY6" fmla="*/ 174625 h 739775"/>
              <a:gd name="connsiteX7" fmla="*/ 82550 w 520700"/>
              <a:gd name="connsiteY7" fmla="*/ 174625 h 739775"/>
              <a:gd name="connsiteX8" fmla="*/ 111125 w 520700"/>
              <a:gd name="connsiteY8" fmla="*/ 174625 h 739775"/>
              <a:gd name="connsiteX9" fmla="*/ 111125 w 520700"/>
              <a:gd name="connsiteY9" fmla="*/ 228600 h 739775"/>
              <a:gd name="connsiteX10" fmla="*/ 123825 w 520700"/>
              <a:gd name="connsiteY10" fmla="*/ 228600 h 739775"/>
              <a:gd name="connsiteX11" fmla="*/ 123825 w 520700"/>
              <a:gd name="connsiteY11" fmla="*/ 285750 h 739775"/>
              <a:gd name="connsiteX12" fmla="*/ 165100 w 520700"/>
              <a:gd name="connsiteY12" fmla="*/ 285750 h 739775"/>
              <a:gd name="connsiteX13" fmla="*/ 165100 w 520700"/>
              <a:gd name="connsiteY13" fmla="*/ 317500 h 739775"/>
              <a:gd name="connsiteX14" fmla="*/ 190500 w 520700"/>
              <a:gd name="connsiteY14" fmla="*/ 317500 h 739775"/>
              <a:gd name="connsiteX15" fmla="*/ 190500 w 520700"/>
              <a:gd name="connsiteY15" fmla="*/ 371475 h 739775"/>
              <a:gd name="connsiteX16" fmla="*/ 228600 w 520700"/>
              <a:gd name="connsiteY16" fmla="*/ 371475 h 739775"/>
              <a:gd name="connsiteX17" fmla="*/ 228600 w 520700"/>
              <a:gd name="connsiteY17" fmla="*/ 415925 h 739775"/>
              <a:gd name="connsiteX18" fmla="*/ 254000 w 520700"/>
              <a:gd name="connsiteY18" fmla="*/ 415925 h 739775"/>
              <a:gd name="connsiteX19" fmla="*/ 254000 w 520700"/>
              <a:gd name="connsiteY19" fmla="*/ 460375 h 739775"/>
              <a:gd name="connsiteX20" fmla="*/ 323850 w 520700"/>
              <a:gd name="connsiteY20" fmla="*/ 460375 h 739775"/>
              <a:gd name="connsiteX21" fmla="*/ 323850 w 520700"/>
              <a:gd name="connsiteY21" fmla="*/ 501650 h 739775"/>
              <a:gd name="connsiteX22" fmla="*/ 365125 w 520700"/>
              <a:gd name="connsiteY22" fmla="*/ 501650 h 739775"/>
              <a:gd name="connsiteX23" fmla="*/ 365125 w 520700"/>
              <a:gd name="connsiteY23" fmla="*/ 555625 h 739775"/>
              <a:gd name="connsiteX24" fmla="*/ 381000 w 520700"/>
              <a:gd name="connsiteY24" fmla="*/ 555625 h 739775"/>
              <a:gd name="connsiteX25" fmla="*/ 381000 w 520700"/>
              <a:gd name="connsiteY25" fmla="*/ 593725 h 739775"/>
              <a:gd name="connsiteX26" fmla="*/ 422275 w 520700"/>
              <a:gd name="connsiteY26" fmla="*/ 593725 h 739775"/>
              <a:gd name="connsiteX27" fmla="*/ 422275 w 520700"/>
              <a:gd name="connsiteY27" fmla="*/ 625475 h 739775"/>
              <a:gd name="connsiteX28" fmla="*/ 441325 w 520700"/>
              <a:gd name="connsiteY28" fmla="*/ 628650 h 739775"/>
              <a:gd name="connsiteX29" fmla="*/ 438150 w 520700"/>
              <a:gd name="connsiteY29" fmla="*/ 644525 h 739775"/>
              <a:gd name="connsiteX30" fmla="*/ 482600 w 520700"/>
              <a:gd name="connsiteY30" fmla="*/ 641350 h 739775"/>
              <a:gd name="connsiteX31" fmla="*/ 482600 w 520700"/>
              <a:gd name="connsiteY31" fmla="*/ 711200 h 739775"/>
              <a:gd name="connsiteX32" fmla="*/ 520700 w 520700"/>
              <a:gd name="connsiteY32" fmla="*/ 711200 h 739775"/>
              <a:gd name="connsiteX33" fmla="*/ 520700 w 520700"/>
              <a:gd name="connsiteY33" fmla="*/ 739775 h 739775"/>
              <a:gd name="connsiteX0" fmla="*/ 0 w 520700"/>
              <a:gd name="connsiteY0" fmla="*/ 0 h 739775"/>
              <a:gd name="connsiteX1" fmla="*/ 0 w 520700"/>
              <a:gd name="connsiteY1" fmla="*/ 73025 h 739775"/>
              <a:gd name="connsiteX2" fmla="*/ 38100 w 520700"/>
              <a:gd name="connsiteY2" fmla="*/ 73025 h 739775"/>
              <a:gd name="connsiteX3" fmla="*/ 38100 w 520700"/>
              <a:gd name="connsiteY3" fmla="*/ 111125 h 739775"/>
              <a:gd name="connsiteX4" fmla="*/ 82550 w 520700"/>
              <a:gd name="connsiteY4" fmla="*/ 111125 h 739775"/>
              <a:gd name="connsiteX5" fmla="*/ 82550 w 520700"/>
              <a:gd name="connsiteY5" fmla="*/ 174625 h 739775"/>
              <a:gd name="connsiteX6" fmla="*/ 82550 w 520700"/>
              <a:gd name="connsiteY6" fmla="*/ 174625 h 739775"/>
              <a:gd name="connsiteX7" fmla="*/ 82550 w 520700"/>
              <a:gd name="connsiteY7" fmla="*/ 174625 h 739775"/>
              <a:gd name="connsiteX8" fmla="*/ 111125 w 520700"/>
              <a:gd name="connsiteY8" fmla="*/ 174625 h 739775"/>
              <a:gd name="connsiteX9" fmla="*/ 111125 w 520700"/>
              <a:gd name="connsiteY9" fmla="*/ 228600 h 739775"/>
              <a:gd name="connsiteX10" fmla="*/ 123825 w 520700"/>
              <a:gd name="connsiteY10" fmla="*/ 228600 h 739775"/>
              <a:gd name="connsiteX11" fmla="*/ 123825 w 520700"/>
              <a:gd name="connsiteY11" fmla="*/ 285750 h 739775"/>
              <a:gd name="connsiteX12" fmla="*/ 165100 w 520700"/>
              <a:gd name="connsiteY12" fmla="*/ 285750 h 739775"/>
              <a:gd name="connsiteX13" fmla="*/ 165100 w 520700"/>
              <a:gd name="connsiteY13" fmla="*/ 317500 h 739775"/>
              <a:gd name="connsiteX14" fmla="*/ 190500 w 520700"/>
              <a:gd name="connsiteY14" fmla="*/ 317500 h 739775"/>
              <a:gd name="connsiteX15" fmla="*/ 190500 w 520700"/>
              <a:gd name="connsiteY15" fmla="*/ 371475 h 739775"/>
              <a:gd name="connsiteX16" fmla="*/ 228600 w 520700"/>
              <a:gd name="connsiteY16" fmla="*/ 371475 h 739775"/>
              <a:gd name="connsiteX17" fmla="*/ 228600 w 520700"/>
              <a:gd name="connsiteY17" fmla="*/ 415925 h 739775"/>
              <a:gd name="connsiteX18" fmla="*/ 254000 w 520700"/>
              <a:gd name="connsiteY18" fmla="*/ 415925 h 739775"/>
              <a:gd name="connsiteX19" fmla="*/ 254000 w 520700"/>
              <a:gd name="connsiteY19" fmla="*/ 460375 h 739775"/>
              <a:gd name="connsiteX20" fmla="*/ 323850 w 520700"/>
              <a:gd name="connsiteY20" fmla="*/ 460375 h 739775"/>
              <a:gd name="connsiteX21" fmla="*/ 323850 w 520700"/>
              <a:gd name="connsiteY21" fmla="*/ 501650 h 739775"/>
              <a:gd name="connsiteX22" fmla="*/ 365125 w 520700"/>
              <a:gd name="connsiteY22" fmla="*/ 501650 h 739775"/>
              <a:gd name="connsiteX23" fmla="*/ 365125 w 520700"/>
              <a:gd name="connsiteY23" fmla="*/ 555625 h 739775"/>
              <a:gd name="connsiteX24" fmla="*/ 381000 w 520700"/>
              <a:gd name="connsiteY24" fmla="*/ 555625 h 739775"/>
              <a:gd name="connsiteX25" fmla="*/ 381000 w 520700"/>
              <a:gd name="connsiteY25" fmla="*/ 593725 h 739775"/>
              <a:gd name="connsiteX26" fmla="*/ 422275 w 520700"/>
              <a:gd name="connsiteY26" fmla="*/ 593725 h 739775"/>
              <a:gd name="connsiteX27" fmla="*/ 422275 w 520700"/>
              <a:gd name="connsiteY27" fmla="*/ 625475 h 739775"/>
              <a:gd name="connsiteX28" fmla="*/ 441325 w 520700"/>
              <a:gd name="connsiteY28" fmla="*/ 628650 h 739775"/>
              <a:gd name="connsiteX29" fmla="*/ 441325 w 520700"/>
              <a:gd name="connsiteY29" fmla="*/ 647700 h 739775"/>
              <a:gd name="connsiteX30" fmla="*/ 482600 w 520700"/>
              <a:gd name="connsiteY30" fmla="*/ 641350 h 739775"/>
              <a:gd name="connsiteX31" fmla="*/ 482600 w 520700"/>
              <a:gd name="connsiteY31" fmla="*/ 711200 h 739775"/>
              <a:gd name="connsiteX32" fmla="*/ 520700 w 520700"/>
              <a:gd name="connsiteY32" fmla="*/ 711200 h 739775"/>
              <a:gd name="connsiteX33" fmla="*/ 520700 w 520700"/>
              <a:gd name="connsiteY33" fmla="*/ 739775 h 73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20700" h="739775">
                <a:moveTo>
                  <a:pt x="0" y="0"/>
                </a:moveTo>
                <a:lnTo>
                  <a:pt x="0" y="73025"/>
                </a:lnTo>
                <a:lnTo>
                  <a:pt x="38100" y="73025"/>
                </a:lnTo>
                <a:lnTo>
                  <a:pt x="38100" y="111125"/>
                </a:lnTo>
                <a:lnTo>
                  <a:pt x="82550" y="111125"/>
                </a:lnTo>
                <a:lnTo>
                  <a:pt x="82550" y="174625"/>
                </a:lnTo>
                <a:lnTo>
                  <a:pt x="82550" y="174625"/>
                </a:lnTo>
                <a:lnTo>
                  <a:pt x="82550" y="174625"/>
                </a:lnTo>
                <a:lnTo>
                  <a:pt x="111125" y="174625"/>
                </a:lnTo>
                <a:lnTo>
                  <a:pt x="111125" y="228600"/>
                </a:lnTo>
                <a:lnTo>
                  <a:pt x="123825" y="228600"/>
                </a:lnTo>
                <a:lnTo>
                  <a:pt x="123825" y="285750"/>
                </a:lnTo>
                <a:lnTo>
                  <a:pt x="165100" y="285750"/>
                </a:lnTo>
                <a:lnTo>
                  <a:pt x="165100" y="317500"/>
                </a:lnTo>
                <a:lnTo>
                  <a:pt x="190500" y="317500"/>
                </a:lnTo>
                <a:lnTo>
                  <a:pt x="190500" y="371475"/>
                </a:lnTo>
                <a:lnTo>
                  <a:pt x="228600" y="371475"/>
                </a:lnTo>
                <a:lnTo>
                  <a:pt x="228600" y="415925"/>
                </a:lnTo>
                <a:lnTo>
                  <a:pt x="254000" y="415925"/>
                </a:lnTo>
                <a:lnTo>
                  <a:pt x="254000" y="460375"/>
                </a:lnTo>
                <a:lnTo>
                  <a:pt x="323850" y="460375"/>
                </a:lnTo>
                <a:lnTo>
                  <a:pt x="323850" y="501650"/>
                </a:lnTo>
                <a:lnTo>
                  <a:pt x="365125" y="501650"/>
                </a:lnTo>
                <a:lnTo>
                  <a:pt x="365125" y="555625"/>
                </a:lnTo>
                <a:lnTo>
                  <a:pt x="381000" y="555625"/>
                </a:lnTo>
                <a:lnTo>
                  <a:pt x="381000" y="593725"/>
                </a:lnTo>
                <a:lnTo>
                  <a:pt x="422275" y="593725"/>
                </a:lnTo>
                <a:lnTo>
                  <a:pt x="422275" y="625475"/>
                </a:lnTo>
                <a:lnTo>
                  <a:pt x="441325" y="628650"/>
                </a:lnTo>
                <a:lnTo>
                  <a:pt x="441325" y="647700"/>
                </a:lnTo>
                <a:lnTo>
                  <a:pt x="482600" y="641350"/>
                </a:lnTo>
                <a:lnTo>
                  <a:pt x="482600" y="711200"/>
                </a:lnTo>
                <a:lnTo>
                  <a:pt x="520700" y="711200"/>
                </a:lnTo>
                <a:lnTo>
                  <a:pt x="520700" y="73977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849" name="Group 31848">
            <a:extLst>
              <a:ext uri="{FF2B5EF4-FFF2-40B4-BE49-F238E27FC236}">
                <a16:creationId xmlns:a16="http://schemas.microsoft.com/office/drawing/2014/main" id="{B4C882F6-9680-F618-D5E8-E0E8C50FD3F6}"/>
              </a:ext>
            </a:extLst>
          </p:cNvPr>
          <p:cNvGrpSpPr/>
          <p:nvPr/>
        </p:nvGrpSpPr>
        <p:grpSpPr>
          <a:xfrm>
            <a:off x="7286625" y="2505075"/>
            <a:ext cx="3322148" cy="2560961"/>
            <a:chOff x="7286625" y="2505075"/>
            <a:chExt cx="3322148" cy="2560961"/>
          </a:xfrm>
        </p:grpSpPr>
        <p:sp>
          <p:nvSpPr>
            <p:cNvPr id="31845" name="Freeform 31844">
              <a:extLst>
                <a:ext uri="{FF2B5EF4-FFF2-40B4-BE49-F238E27FC236}">
                  <a16:creationId xmlns:a16="http://schemas.microsoft.com/office/drawing/2014/main" id="{F33E3E83-1F5F-79CB-E74A-E7A4C105130E}"/>
                </a:ext>
              </a:extLst>
            </p:cNvPr>
            <p:cNvSpPr/>
            <p:nvPr/>
          </p:nvSpPr>
          <p:spPr bwMode="auto">
            <a:xfrm>
              <a:off x="7835238" y="3830946"/>
              <a:ext cx="2773535" cy="1235090"/>
            </a:xfrm>
            <a:custGeom>
              <a:avLst/>
              <a:gdLst>
                <a:gd name="connsiteX0" fmla="*/ 2773535 w 2773535"/>
                <a:gd name="connsiteY0" fmla="*/ 1235090 h 1235090"/>
                <a:gd name="connsiteX1" fmla="*/ 1668455 w 2773535"/>
                <a:gd name="connsiteY1" fmla="*/ 1235090 h 1235090"/>
                <a:gd name="connsiteX2" fmla="*/ 1668455 w 2773535"/>
                <a:gd name="connsiteY2" fmla="*/ 1113748 h 1235090"/>
                <a:gd name="connsiteX3" fmla="*/ 1538445 w 2773535"/>
                <a:gd name="connsiteY3" fmla="*/ 1113748 h 1235090"/>
                <a:gd name="connsiteX4" fmla="*/ 1538445 w 2773535"/>
                <a:gd name="connsiteY4" fmla="*/ 1027075 h 1235090"/>
                <a:gd name="connsiteX5" fmla="*/ 1360766 w 2773535"/>
                <a:gd name="connsiteY5" fmla="*/ 1027075 h 1235090"/>
                <a:gd name="connsiteX6" fmla="*/ 1360766 w 2773535"/>
                <a:gd name="connsiteY6" fmla="*/ 944736 h 1235090"/>
                <a:gd name="connsiteX7" fmla="*/ 1161418 w 2773535"/>
                <a:gd name="connsiteY7" fmla="*/ 944736 h 1235090"/>
                <a:gd name="connsiteX8" fmla="*/ 1161418 w 2773535"/>
                <a:gd name="connsiteY8" fmla="*/ 866730 h 1235090"/>
                <a:gd name="connsiteX9" fmla="*/ 1122415 w 2773535"/>
                <a:gd name="connsiteY9" fmla="*/ 866730 h 1235090"/>
                <a:gd name="connsiteX10" fmla="*/ 1122415 w 2773535"/>
                <a:gd name="connsiteY10" fmla="*/ 793058 h 1235090"/>
                <a:gd name="connsiteX11" fmla="*/ 827727 w 2773535"/>
                <a:gd name="connsiteY11" fmla="*/ 793058 h 1235090"/>
                <a:gd name="connsiteX12" fmla="*/ 827727 w 2773535"/>
                <a:gd name="connsiteY12" fmla="*/ 741054 h 1235090"/>
                <a:gd name="connsiteX13" fmla="*/ 819060 w 2773535"/>
                <a:gd name="connsiteY13" fmla="*/ 741054 h 1235090"/>
                <a:gd name="connsiteX14" fmla="*/ 819060 w 2773535"/>
                <a:gd name="connsiteY14" fmla="*/ 632713 h 1235090"/>
                <a:gd name="connsiteX15" fmla="*/ 780057 w 2773535"/>
                <a:gd name="connsiteY15" fmla="*/ 632713 h 1235090"/>
                <a:gd name="connsiteX16" fmla="*/ 780057 w 2773535"/>
                <a:gd name="connsiteY16" fmla="*/ 580709 h 1235090"/>
                <a:gd name="connsiteX17" fmla="*/ 741054 w 2773535"/>
                <a:gd name="connsiteY17" fmla="*/ 580709 h 1235090"/>
                <a:gd name="connsiteX18" fmla="*/ 741054 w 2773535"/>
                <a:gd name="connsiteY18" fmla="*/ 502703 h 1235090"/>
                <a:gd name="connsiteX19" fmla="*/ 645714 w 2773535"/>
                <a:gd name="connsiteY19" fmla="*/ 502703 h 1235090"/>
                <a:gd name="connsiteX20" fmla="*/ 645714 w 2773535"/>
                <a:gd name="connsiteY20" fmla="*/ 463700 h 1235090"/>
                <a:gd name="connsiteX21" fmla="*/ 645714 w 2773535"/>
                <a:gd name="connsiteY21" fmla="*/ 463700 h 1235090"/>
                <a:gd name="connsiteX22" fmla="*/ 615378 w 2773535"/>
                <a:gd name="connsiteY22" fmla="*/ 463700 h 1235090"/>
                <a:gd name="connsiteX23" fmla="*/ 615378 w 2773535"/>
                <a:gd name="connsiteY23" fmla="*/ 407363 h 1235090"/>
                <a:gd name="connsiteX24" fmla="*/ 546040 w 2773535"/>
                <a:gd name="connsiteY24" fmla="*/ 407363 h 1235090"/>
                <a:gd name="connsiteX25" fmla="*/ 546040 w 2773535"/>
                <a:gd name="connsiteY25" fmla="*/ 359693 h 1235090"/>
                <a:gd name="connsiteX26" fmla="*/ 481035 w 2773535"/>
                <a:gd name="connsiteY26" fmla="*/ 359693 h 1235090"/>
                <a:gd name="connsiteX27" fmla="*/ 481035 w 2773535"/>
                <a:gd name="connsiteY27" fmla="*/ 359693 h 1235090"/>
                <a:gd name="connsiteX28" fmla="*/ 481035 w 2773535"/>
                <a:gd name="connsiteY28" fmla="*/ 325024 h 1235090"/>
                <a:gd name="connsiteX29" fmla="*/ 446366 w 2773535"/>
                <a:gd name="connsiteY29" fmla="*/ 325024 h 1235090"/>
                <a:gd name="connsiteX30" fmla="*/ 446366 w 2773535"/>
                <a:gd name="connsiteY30" fmla="*/ 286021 h 1235090"/>
                <a:gd name="connsiteX31" fmla="*/ 446366 w 2773535"/>
                <a:gd name="connsiteY31" fmla="*/ 286021 h 1235090"/>
                <a:gd name="connsiteX32" fmla="*/ 446366 w 2773535"/>
                <a:gd name="connsiteY32" fmla="*/ 286021 h 1235090"/>
                <a:gd name="connsiteX33" fmla="*/ 416030 w 2773535"/>
                <a:gd name="connsiteY33" fmla="*/ 286021 h 1235090"/>
                <a:gd name="connsiteX34" fmla="*/ 416030 w 2773535"/>
                <a:gd name="connsiteY34" fmla="*/ 225350 h 1235090"/>
                <a:gd name="connsiteX35" fmla="*/ 416030 w 2773535"/>
                <a:gd name="connsiteY35" fmla="*/ 225350 h 1235090"/>
                <a:gd name="connsiteX36" fmla="*/ 372694 w 2773535"/>
                <a:gd name="connsiteY36" fmla="*/ 225350 h 1235090"/>
                <a:gd name="connsiteX37" fmla="*/ 372694 w 2773535"/>
                <a:gd name="connsiteY37" fmla="*/ 160345 h 1235090"/>
                <a:gd name="connsiteX38" fmla="*/ 273020 w 2773535"/>
                <a:gd name="connsiteY38" fmla="*/ 160345 h 1235090"/>
                <a:gd name="connsiteX39" fmla="*/ 273020 w 2773535"/>
                <a:gd name="connsiteY39" fmla="*/ 121342 h 1235090"/>
                <a:gd name="connsiteX40" fmla="*/ 273020 w 2773535"/>
                <a:gd name="connsiteY40" fmla="*/ 121342 h 1235090"/>
                <a:gd name="connsiteX41" fmla="*/ 247018 w 2773535"/>
                <a:gd name="connsiteY41" fmla="*/ 121342 h 1235090"/>
                <a:gd name="connsiteX42" fmla="*/ 247018 w 2773535"/>
                <a:gd name="connsiteY42" fmla="*/ 82339 h 1235090"/>
                <a:gd name="connsiteX43" fmla="*/ 190680 w 2773535"/>
                <a:gd name="connsiteY43" fmla="*/ 82339 h 1235090"/>
                <a:gd name="connsiteX44" fmla="*/ 190680 w 2773535"/>
                <a:gd name="connsiteY44" fmla="*/ 43336 h 1235090"/>
                <a:gd name="connsiteX45" fmla="*/ 112675 w 2773535"/>
                <a:gd name="connsiteY45" fmla="*/ 43336 h 1235090"/>
                <a:gd name="connsiteX46" fmla="*/ 112675 w 2773535"/>
                <a:gd name="connsiteY46" fmla="*/ 0 h 1235090"/>
                <a:gd name="connsiteX47" fmla="*/ 0 w 2773535"/>
                <a:gd name="connsiteY47" fmla="*/ 0 h 123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773535" h="1235090">
                  <a:moveTo>
                    <a:pt x="2773535" y="1235090"/>
                  </a:moveTo>
                  <a:lnTo>
                    <a:pt x="1668455" y="1235090"/>
                  </a:lnTo>
                  <a:lnTo>
                    <a:pt x="1668455" y="1113748"/>
                  </a:lnTo>
                  <a:lnTo>
                    <a:pt x="1538445" y="1113748"/>
                  </a:lnTo>
                  <a:lnTo>
                    <a:pt x="1538445" y="1027075"/>
                  </a:lnTo>
                  <a:lnTo>
                    <a:pt x="1360766" y="1027075"/>
                  </a:lnTo>
                  <a:lnTo>
                    <a:pt x="1360766" y="944736"/>
                  </a:lnTo>
                  <a:lnTo>
                    <a:pt x="1161418" y="944736"/>
                  </a:lnTo>
                  <a:lnTo>
                    <a:pt x="1161418" y="866730"/>
                  </a:lnTo>
                  <a:lnTo>
                    <a:pt x="1122415" y="866730"/>
                  </a:lnTo>
                  <a:lnTo>
                    <a:pt x="1122415" y="793058"/>
                  </a:lnTo>
                  <a:lnTo>
                    <a:pt x="827727" y="793058"/>
                  </a:lnTo>
                  <a:lnTo>
                    <a:pt x="827727" y="741054"/>
                  </a:lnTo>
                  <a:lnTo>
                    <a:pt x="819060" y="741054"/>
                  </a:lnTo>
                  <a:lnTo>
                    <a:pt x="819060" y="632713"/>
                  </a:lnTo>
                  <a:lnTo>
                    <a:pt x="780057" y="632713"/>
                  </a:lnTo>
                  <a:lnTo>
                    <a:pt x="780057" y="580709"/>
                  </a:lnTo>
                  <a:lnTo>
                    <a:pt x="741054" y="580709"/>
                  </a:lnTo>
                  <a:lnTo>
                    <a:pt x="741054" y="502703"/>
                  </a:lnTo>
                  <a:lnTo>
                    <a:pt x="645714" y="502703"/>
                  </a:lnTo>
                  <a:lnTo>
                    <a:pt x="645714" y="463700"/>
                  </a:lnTo>
                  <a:lnTo>
                    <a:pt x="645714" y="463700"/>
                  </a:lnTo>
                  <a:lnTo>
                    <a:pt x="615378" y="463700"/>
                  </a:lnTo>
                  <a:lnTo>
                    <a:pt x="615378" y="407363"/>
                  </a:lnTo>
                  <a:lnTo>
                    <a:pt x="546040" y="407363"/>
                  </a:lnTo>
                  <a:lnTo>
                    <a:pt x="546040" y="359693"/>
                  </a:lnTo>
                  <a:lnTo>
                    <a:pt x="481035" y="359693"/>
                  </a:lnTo>
                  <a:lnTo>
                    <a:pt x="481035" y="359693"/>
                  </a:lnTo>
                  <a:lnTo>
                    <a:pt x="481035" y="325024"/>
                  </a:lnTo>
                  <a:lnTo>
                    <a:pt x="446366" y="325024"/>
                  </a:lnTo>
                  <a:lnTo>
                    <a:pt x="446366" y="286021"/>
                  </a:lnTo>
                  <a:lnTo>
                    <a:pt x="446366" y="286021"/>
                  </a:lnTo>
                  <a:lnTo>
                    <a:pt x="446366" y="286021"/>
                  </a:lnTo>
                  <a:lnTo>
                    <a:pt x="416030" y="286021"/>
                  </a:lnTo>
                  <a:lnTo>
                    <a:pt x="416030" y="225350"/>
                  </a:lnTo>
                  <a:lnTo>
                    <a:pt x="416030" y="225350"/>
                  </a:lnTo>
                  <a:lnTo>
                    <a:pt x="372694" y="225350"/>
                  </a:lnTo>
                  <a:lnTo>
                    <a:pt x="372694" y="160345"/>
                  </a:lnTo>
                  <a:lnTo>
                    <a:pt x="273020" y="160345"/>
                  </a:lnTo>
                  <a:lnTo>
                    <a:pt x="273020" y="121342"/>
                  </a:lnTo>
                  <a:lnTo>
                    <a:pt x="273020" y="121342"/>
                  </a:lnTo>
                  <a:lnTo>
                    <a:pt x="247018" y="121342"/>
                  </a:lnTo>
                  <a:lnTo>
                    <a:pt x="247018" y="82339"/>
                  </a:lnTo>
                  <a:lnTo>
                    <a:pt x="190680" y="82339"/>
                  </a:lnTo>
                  <a:lnTo>
                    <a:pt x="190680" y="43336"/>
                  </a:lnTo>
                  <a:lnTo>
                    <a:pt x="112675" y="43336"/>
                  </a:lnTo>
                  <a:lnTo>
                    <a:pt x="112675"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46" name="Freeform 31845">
              <a:extLst>
                <a:ext uri="{FF2B5EF4-FFF2-40B4-BE49-F238E27FC236}">
                  <a16:creationId xmlns:a16="http://schemas.microsoft.com/office/drawing/2014/main" id="{5DFF45B6-B944-7520-B198-639AB76B4211}"/>
                </a:ext>
              </a:extLst>
            </p:cNvPr>
            <p:cNvSpPr/>
            <p:nvPr/>
          </p:nvSpPr>
          <p:spPr bwMode="auto">
            <a:xfrm>
              <a:off x="7286625" y="2505075"/>
              <a:ext cx="95250" cy="279400"/>
            </a:xfrm>
            <a:custGeom>
              <a:avLst/>
              <a:gdLst>
                <a:gd name="connsiteX0" fmla="*/ 0 w 95250"/>
                <a:gd name="connsiteY0" fmla="*/ 0 h 279400"/>
                <a:gd name="connsiteX1" fmla="*/ 41275 w 95250"/>
                <a:gd name="connsiteY1" fmla="*/ 0 h 279400"/>
                <a:gd name="connsiteX2" fmla="*/ 41275 w 95250"/>
                <a:gd name="connsiteY2" fmla="*/ 104775 h 279400"/>
                <a:gd name="connsiteX3" fmla="*/ 57150 w 95250"/>
                <a:gd name="connsiteY3" fmla="*/ 104775 h 279400"/>
                <a:gd name="connsiteX4" fmla="*/ 57150 w 95250"/>
                <a:gd name="connsiteY4" fmla="*/ 149225 h 279400"/>
                <a:gd name="connsiteX5" fmla="*/ 57150 w 95250"/>
                <a:gd name="connsiteY5" fmla="*/ 149225 h 279400"/>
                <a:gd name="connsiteX6" fmla="*/ 57150 w 95250"/>
                <a:gd name="connsiteY6" fmla="*/ 149225 h 279400"/>
                <a:gd name="connsiteX7" fmla="*/ 73025 w 95250"/>
                <a:gd name="connsiteY7" fmla="*/ 149225 h 279400"/>
                <a:gd name="connsiteX8" fmla="*/ 73025 w 95250"/>
                <a:gd name="connsiteY8" fmla="*/ 193675 h 279400"/>
                <a:gd name="connsiteX9" fmla="*/ 85725 w 95250"/>
                <a:gd name="connsiteY9" fmla="*/ 193675 h 279400"/>
                <a:gd name="connsiteX10" fmla="*/ 85725 w 95250"/>
                <a:gd name="connsiteY10" fmla="*/ 228600 h 279400"/>
                <a:gd name="connsiteX11" fmla="*/ 95250 w 95250"/>
                <a:gd name="connsiteY11" fmla="*/ 228600 h 279400"/>
                <a:gd name="connsiteX12" fmla="*/ 95250 w 95250"/>
                <a:gd name="connsiteY12" fmla="*/ 279400 h 27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50" h="279400">
                  <a:moveTo>
                    <a:pt x="0" y="0"/>
                  </a:moveTo>
                  <a:lnTo>
                    <a:pt x="41275" y="0"/>
                  </a:lnTo>
                  <a:lnTo>
                    <a:pt x="41275" y="104775"/>
                  </a:lnTo>
                  <a:lnTo>
                    <a:pt x="57150" y="104775"/>
                  </a:lnTo>
                  <a:lnTo>
                    <a:pt x="57150" y="149225"/>
                  </a:lnTo>
                  <a:lnTo>
                    <a:pt x="57150" y="149225"/>
                  </a:lnTo>
                  <a:lnTo>
                    <a:pt x="57150" y="149225"/>
                  </a:lnTo>
                  <a:lnTo>
                    <a:pt x="73025" y="149225"/>
                  </a:lnTo>
                  <a:lnTo>
                    <a:pt x="73025" y="193675"/>
                  </a:lnTo>
                  <a:lnTo>
                    <a:pt x="85725" y="193675"/>
                  </a:lnTo>
                  <a:lnTo>
                    <a:pt x="85725" y="228600"/>
                  </a:lnTo>
                  <a:lnTo>
                    <a:pt x="95250" y="228600"/>
                  </a:lnTo>
                  <a:lnTo>
                    <a:pt x="95250" y="27940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48" name="Freeform 31847">
              <a:extLst>
                <a:ext uri="{FF2B5EF4-FFF2-40B4-BE49-F238E27FC236}">
                  <a16:creationId xmlns:a16="http://schemas.microsoft.com/office/drawing/2014/main" id="{E87C1FDF-9EBC-C678-6E74-3CBBFE2FF6C7}"/>
                </a:ext>
              </a:extLst>
            </p:cNvPr>
            <p:cNvSpPr/>
            <p:nvPr/>
          </p:nvSpPr>
          <p:spPr bwMode="auto">
            <a:xfrm>
              <a:off x="7391400" y="2759075"/>
              <a:ext cx="447675" cy="1076325"/>
            </a:xfrm>
            <a:custGeom>
              <a:avLst/>
              <a:gdLst>
                <a:gd name="connsiteX0" fmla="*/ 0 w 447675"/>
                <a:gd name="connsiteY0" fmla="*/ 0 h 1076325"/>
                <a:gd name="connsiteX1" fmla="*/ 0 w 447675"/>
                <a:gd name="connsiteY1" fmla="*/ 69850 h 1076325"/>
                <a:gd name="connsiteX2" fmla="*/ 0 w 447675"/>
                <a:gd name="connsiteY2" fmla="*/ 69850 h 1076325"/>
                <a:gd name="connsiteX3" fmla="*/ 0 w 447675"/>
                <a:gd name="connsiteY3" fmla="*/ 69850 h 1076325"/>
                <a:gd name="connsiteX4" fmla="*/ 22225 w 447675"/>
                <a:gd name="connsiteY4" fmla="*/ 69850 h 1076325"/>
                <a:gd name="connsiteX5" fmla="*/ 22225 w 447675"/>
                <a:gd name="connsiteY5" fmla="*/ 117475 h 1076325"/>
                <a:gd name="connsiteX6" fmla="*/ 47625 w 447675"/>
                <a:gd name="connsiteY6" fmla="*/ 117475 h 1076325"/>
                <a:gd name="connsiteX7" fmla="*/ 47625 w 447675"/>
                <a:gd name="connsiteY7" fmla="*/ 180975 h 1076325"/>
                <a:gd name="connsiteX8" fmla="*/ 95250 w 447675"/>
                <a:gd name="connsiteY8" fmla="*/ 180975 h 1076325"/>
                <a:gd name="connsiteX9" fmla="*/ 95250 w 447675"/>
                <a:gd name="connsiteY9" fmla="*/ 219075 h 1076325"/>
                <a:gd name="connsiteX10" fmla="*/ 95250 w 447675"/>
                <a:gd name="connsiteY10" fmla="*/ 219075 h 1076325"/>
                <a:gd name="connsiteX11" fmla="*/ 117475 w 447675"/>
                <a:gd name="connsiteY11" fmla="*/ 219075 h 1076325"/>
                <a:gd name="connsiteX12" fmla="*/ 117475 w 447675"/>
                <a:gd name="connsiteY12" fmla="*/ 263525 h 1076325"/>
                <a:gd name="connsiteX13" fmla="*/ 133350 w 447675"/>
                <a:gd name="connsiteY13" fmla="*/ 263525 h 1076325"/>
                <a:gd name="connsiteX14" fmla="*/ 133350 w 447675"/>
                <a:gd name="connsiteY14" fmla="*/ 523875 h 1076325"/>
                <a:gd name="connsiteX15" fmla="*/ 177800 w 447675"/>
                <a:gd name="connsiteY15" fmla="*/ 523875 h 1076325"/>
                <a:gd name="connsiteX16" fmla="*/ 177800 w 447675"/>
                <a:gd name="connsiteY16" fmla="*/ 609600 h 1076325"/>
                <a:gd name="connsiteX17" fmla="*/ 206375 w 447675"/>
                <a:gd name="connsiteY17" fmla="*/ 609600 h 1076325"/>
                <a:gd name="connsiteX18" fmla="*/ 206375 w 447675"/>
                <a:gd name="connsiteY18" fmla="*/ 650875 h 1076325"/>
                <a:gd name="connsiteX19" fmla="*/ 234950 w 447675"/>
                <a:gd name="connsiteY19" fmla="*/ 650875 h 1076325"/>
                <a:gd name="connsiteX20" fmla="*/ 234950 w 447675"/>
                <a:gd name="connsiteY20" fmla="*/ 688975 h 1076325"/>
                <a:gd name="connsiteX21" fmla="*/ 241300 w 447675"/>
                <a:gd name="connsiteY21" fmla="*/ 688975 h 1076325"/>
                <a:gd name="connsiteX22" fmla="*/ 241300 w 447675"/>
                <a:gd name="connsiteY22" fmla="*/ 749300 h 1076325"/>
                <a:gd name="connsiteX23" fmla="*/ 295275 w 447675"/>
                <a:gd name="connsiteY23" fmla="*/ 749300 h 1076325"/>
                <a:gd name="connsiteX24" fmla="*/ 295275 w 447675"/>
                <a:gd name="connsiteY24" fmla="*/ 828675 h 1076325"/>
                <a:gd name="connsiteX25" fmla="*/ 311150 w 447675"/>
                <a:gd name="connsiteY25" fmla="*/ 828675 h 1076325"/>
                <a:gd name="connsiteX26" fmla="*/ 311150 w 447675"/>
                <a:gd name="connsiteY26" fmla="*/ 933450 h 1076325"/>
                <a:gd name="connsiteX27" fmla="*/ 346075 w 447675"/>
                <a:gd name="connsiteY27" fmla="*/ 933450 h 1076325"/>
                <a:gd name="connsiteX28" fmla="*/ 346075 w 447675"/>
                <a:gd name="connsiteY28" fmla="*/ 974725 h 1076325"/>
                <a:gd name="connsiteX29" fmla="*/ 396875 w 447675"/>
                <a:gd name="connsiteY29" fmla="*/ 974725 h 1076325"/>
                <a:gd name="connsiteX30" fmla="*/ 396875 w 447675"/>
                <a:gd name="connsiteY30" fmla="*/ 1012825 h 1076325"/>
                <a:gd name="connsiteX31" fmla="*/ 438150 w 447675"/>
                <a:gd name="connsiteY31" fmla="*/ 1012825 h 1076325"/>
                <a:gd name="connsiteX32" fmla="*/ 438150 w 447675"/>
                <a:gd name="connsiteY32" fmla="*/ 1041400 h 1076325"/>
                <a:gd name="connsiteX33" fmla="*/ 447675 w 447675"/>
                <a:gd name="connsiteY33" fmla="*/ 1041400 h 1076325"/>
                <a:gd name="connsiteX34" fmla="*/ 447675 w 447675"/>
                <a:gd name="connsiteY34" fmla="*/ 1076325 h 10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47675" h="1076325">
                  <a:moveTo>
                    <a:pt x="0" y="0"/>
                  </a:moveTo>
                  <a:lnTo>
                    <a:pt x="0" y="69850"/>
                  </a:lnTo>
                  <a:lnTo>
                    <a:pt x="0" y="69850"/>
                  </a:lnTo>
                  <a:lnTo>
                    <a:pt x="0" y="69850"/>
                  </a:lnTo>
                  <a:lnTo>
                    <a:pt x="22225" y="69850"/>
                  </a:lnTo>
                  <a:lnTo>
                    <a:pt x="22225" y="117475"/>
                  </a:lnTo>
                  <a:lnTo>
                    <a:pt x="47625" y="117475"/>
                  </a:lnTo>
                  <a:lnTo>
                    <a:pt x="47625" y="180975"/>
                  </a:lnTo>
                  <a:lnTo>
                    <a:pt x="95250" y="180975"/>
                  </a:lnTo>
                  <a:lnTo>
                    <a:pt x="95250" y="219075"/>
                  </a:lnTo>
                  <a:lnTo>
                    <a:pt x="95250" y="219075"/>
                  </a:lnTo>
                  <a:lnTo>
                    <a:pt x="117475" y="219075"/>
                  </a:lnTo>
                  <a:lnTo>
                    <a:pt x="117475" y="263525"/>
                  </a:lnTo>
                  <a:lnTo>
                    <a:pt x="133350" y="263525"/>
                  </a:lnTo>
                  <a:lnTo>
                    <a:pt x="133350" y="523875"/>
                  </a:lnTo>
                  <a:lnTo>
                    <a:pt x="177800" y="523875"/>
                  </a:lnTo>
                  <a:lnTo>
                    <a:pt x="177800" y="609600"/>
                  </a:lnTo>
                  <a:lnTo>
                    <a:pt x="206375" y="609600"/>
                  </a:lnTo>
                  <a:lnTo>
                    <a:pt x="206375" y="650875"/>
                  </a:lnTo>
                  <a:lnTo>
                    <a:pt x="234950" y="650875"/>
                  </a:lnTo>
                  <a:lnTo>
                    <a:pt x="234950" y="688975"/>
                  </a:lnTo>
                  <a:lnTo>
                    <a:pt x="241300" y="688975"/>
                  </a:lnTo>
                  <a:lnTo>
                    <a:pt x="241300" y="749300"/>
                  </a:lnTo>
                  <a:lnTo>
                    <a:pt x="295275" y="749300"/>
                  </a:lnTo>
                  <a:lnTo>
                    <a:pt x="295275" y="828675"/>
                  </a:lnTo>
                  <a:lnTo>
                    <a:pt x="311150" y="828675"/>
                  </a:lnTo>
                  <a:lnTo>
                    <a:pt x="311150" y="933450"/>
                  </a:lnTo>
                  <a:lnTo>
                    <a:pt x="346075" y="933450"/>
                  </a:lnTo>
                  <a:lnTo>
                    <a:pt x="346075" y="974725"/>
                  </a:lnTo>
                  <a:lnTo>
                    <a:pt x="396875" y="974725"/>
                  </a:lnTo>
                  <a:lnTo>
                    <a:pt x="396875" y="1012825"/>
                  </a:lnTo>
                  <a:lnTo>
                    <a:pt x="438150" y="1012825"/>
                  </a:lnTo>
                  <a:lnTo>
                    <a:pt x="438150" y="1041400"/>
                  </a:lnTo>
                  <a:lnTo>
                    <a:pt x="447675" y="1041400"/>
                  </a:lnTo>
                  <a:lnTo>
                    <a:pt x="447675" y="107632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31850" name="Freeform 31849">
            <a:extLst>
              <a:ext uri="{FF2B5EF4-FFF2-40B4-BE49-F238E27FC236}">
                <a16:creationId xmlns:a16="http://schemas.microsoft.com/office/drawing/2014/main" id="{909721C6-E157-B9D2-2CF8-E1B3EEFAD6F1}"/>
              </a:ext>
            </a:extLst>
          </p:cNvPr>
          <p:cNvSpPr/>
          <p:nvPr/>
        </p:nvSpPr>
        <p:spPr bwMode="auto">
          <a:xfrm>
            <a:off x="7327900" y="2568575"/>
            <a:ext cx="3400425" cy="2006600"/>
          </a:xfrm>
          <a:custGeom>
            <a:avLst/>
            <a:gdLst>
              <a:gd name="connsiteX0" fmla="*/ 3400425 w 3400425"/>
              <a:gd name="connsiteY0" fmla="*/ 2006600 h 2006600"/>
              <a:gd name="connsiteX1" fmla="*/ 2768600 w 3400425"/>
              <a:gd name="connsiteY1" fmla="*/ 2006600 h 2006600"/>
              <a:gd name="connsiteX2" fmla="*/ 2768600 w 3400425"/>
              <a:gd name="connsiteY2" fmla="*/ 1870075 h 2006600"/>
              <a:gd name="connsiteX3" fmla="*/ 2511425 w 3400425"/>
              <a:gd name="connsiteY3" fmla="*/ 1870075 h 2006600"/>
              <a:gd name="connsiteX4" fmla="*/ 2511425 w 3400425"/>
              <a:gd name="connsiteY4" fmla="*/ 1787525 h 2006600"/>
              <a:gd name="connsiteX5" fmla="*/ 2441575 w 3400425"/>
              <a:gd name="connsiteY5" fmla="*/ 1787525 h 2006600"/>
              <a:gd name="connsiteX6" fmla="*/ 2441575 w 3400425"/>
              <a:gd name="connsiteY6" fmla="*/ 1692275 h 2006600"/>
              <a:gd name="connsiteX7" fmla="*/ 2247900 w 3400425"/>
              <a:gd name="connsiteY7" fmla="*/ 1692275 h 2006600"/>
              <a:gd name="connsiteX8" fmla="*/ 2247900 w 3400425"/>
              <a:gd name="connsiteY8" fmla="*/ 1628775 h 2006600"/>
              <a:gd name="connsiteX9" fmla="*/ 2079625 w 3400425"/>
              <a:gd name="connsiteY9" fmla="*/ 1628775 h 2006600"/>
              <a:gd name="connsiteX10" fmla="*/ 2079625 w 3400425"/>
              <a:gd name="connsiteY10" fmla="*/ 1558925 h 2006600"/>
              <a:gd name="connsiteX11" fmla="*/ 1939925 w 3400425"/>
              <a:gd name="connsiteY11" fmla="*/ 1558925 h 2006600"/>
              <a:gd name="connsiteX12" fmla="*/ 1939925 w 3400425"/>
              <a:gd name="connsiteY12" fmla="*/ 1450975 h 2006600"/>
              <a:gd name="connsiteX13" fmla="*/ 1803400 w 3400425"/>
              <a:gd name="connsiteY13" fmla="*/ 1450975 h 2006600"/>
              <a:gd name="connsiteX14" fmla="*/ 1803400 w 3400425"/>
              <a:gd name="connsiteY14" fmla="*/ 1406525 h 2006600"/>
              <a:gd name="connsiteX15" fmla="*/ 1539875 w 3400425"/>
              <a:gd name="connsiteY15" fmla="*/ 1406525 h 2006600"/>
              <a:gd name="connsiteX16" fmla="*/ 1539875 w 3400425"/>
              <a:gd name="connsiteY16" fmla="*/ 1377950 h 2006600"/>
              <a:gd name="connsiteX17" fmla="*/ 1425575 w 3400425"/>
              <a:gd name="connsiteY17" fmla="*/ 1377950 h 2006600"/>
              <a:gd name="connsiteX18" fmla="*/ 1425575 w 3400425"/>
              <a:gd name="connsiteY18" fmla="*/ 1349375 h 2006600"/>
              <a:gd name="connsiteX19" fmla="*/ 1425575 w 3400425"/>
              <a:gd name="connsiteY19" fmla="*/ 1349375 h 2006600"/>
              <a:gd name="connsiteX20" fmla="*/ 1400175 w 3400425"/>
              <a:gd name="connsiteY20" fmla="*/ 1349375 h 2006600"/>
              <a:gd name="connsiteX21" fmla="*/ 1400175 w 3400425"/>
              <a:gd name="connsiteY21" fmla="*/ 1308100 h 2006600"/>
              <a:gd name="connsiteX22" fmla="*/ 1400175 w 3400425"/>
              <a:gd name="connsiteY22" fmla="*/ 1308100 h 2006600"/>
              <a:gd name="connsiteX23" fmla="*/ 1384300 w 3400425"/>
              <a:gd name="connsiteY23" fmla="*/ 1308100 h 2006600"/>
              <a:gd name="connsiteX24" fmla="*/ 1384300 w 3400425"/>
              <a:gd name="connsiteY24" fmla="*/ 1270000 h 2006600"/>
              <a:gd name="connsiteX25" fmla="*/ 1298575 w 3400425"/>
              <a:gd name="connsiteY25" fmla="*/ 1270000 h 2006600"/>
              <a:gd name="connsiteX26" fmla="*/ 1298575 w 3400425"/>
              <a:gd name="connsiteY26" fmla="*/ 1241425 h 2006600"/>
              <a:gd name="connsiteX27" fmla="*/ 1270000 w 3400425"/>
              <a:gd name="connsiteY27" fmla="*/ 1241425 h 2006600"/>
              <a:gd name="connsiteX28" fmla="*/ 1270000 w 3400425"/>
              <a:gd name="connsiteY28" fmla="*/ 1212850 h 2006600"/>
              <a:gd name="connsiteX29" fmla="*/ 1225550 w 3400425"/>
              <a:gd name="connsiteY29" fmla="*/ 1212850 h 2006600"/>
              <a:gd name="connsiteX30" fmla="*/ 1225550 w 3400425"/>
              <a:gd name="connsiteY30" fmla="*/ 1162050 h 2006600"/>
              <a:gd name="connsiteX31" fmla="*/ 1162050 w 3400425"/>
              <a:gd name="connsiteY31" fmla="*/ 1162050 h 2006600"/>
              <a:gd name="connsiteX32" fmla="*/ 1162050 w 3400425"/>
              <a:gd name="connsiteY32" fmla="*/ 1139825 h 2006600"/>
              <a:gd name="connsiteX33" fmla="*/ 1123950 w 3400425"/>
              <a:gd name="connsiteY33" fmla="*/ 1139825 h 2006600"/>
              <a:gd name="connsiteX34" fmla="*/ 1123950 w 3400425"/>
              <a:gd name="connsiteY34" fmla="*/ 1104900 h 2006600"/>
              <a:gd name="connsiteX35" fmla="*/ 1111250 w 3400425"/>
              <a:gd name="connsiteY35" fmla="*/ 1104900 h 2006600"/>
              <a:gd name="connsiteX36" fmla="*/ 1111250 w 3400425"/>
              <a:gd name="connsiteY36" fmla="*/ 1076325 h 2006600"/>
              <a:gd name="connsiteX37" fmla="*/ 1041400 w 3400425"/>
              <a:gd name="connsiteY37" fmla="*/ 1076325 h 2006600"/>
              <a:gd name="connsiteX38" fmla="*/ 1041400 w 3400425"/>
              <a:gd name="connsiteY38" fmla="*/ 1047750 h 2006600"/>
              <a:gd name="connsiteX39" fmla="*/ 1035050 w 3400425"/>
              <a:gd name="connsiteY39" fmla="*/ 1047750 h 2006600"/>
              <a:gd name="connsiteX40" fmla="*/ 1035050 w 3400425"/>
              <a:gd name="connsiteY40" fmla="*/ 1019175 h 2006600"/>
              <a:gd name="connsiteX41" fmla="*/ 981075 w 3400425"/>
              <a:gd name="connsiteY41" fmla="*/ 1019175 h 2006600"/>
              <a:gd name="connsiteX42" fmla="*/ 981075 w 3400425"/>
              <a:gd name="connsiteY42" fmla="*/ 987425 h 2006600"/>
              <a:gd name="connsiteX43" fmla="*/ 914400 w 3400425"/>
              <a:gd name="connsiteY43" fmla="*/ 987425 h 2006600"/>
              <a:gd name="connsiteX44" fmla="*/ 914400 w 3400425"/>
              <a:gd name="connsiteY44" fmla="*/ 955675 h 2006600"/>
              <a:gd name="connsiteX45" fmla="*/ 885825 w 3400425"/>
              <a:gd name="connsiteY45" fmla="*/ 955675 h 2006600"/>
              <a:gd name="connsiteX46" fmla="*/ 885825 w 3400425"/>
              <a:gd name="connsiteY46" fmla="*/ 920750 h 2006600"/>
              <a:gd name="connsiteX47" fmla="*/ 831850 w 3400425"/>
              <a:gd name="connsiteY47" fmla="*/ 920750 h 2006600"/>
              <a:gd name="connsiteX48" fmla="*/ 831850 w 3400425"/>
              <a:gd name="connsiteY48" fmla="*/ 812800 h 2006600"/>
              <a:gd name="connsiteX49" fmla="*/ 787400 w 3400425"/>
              <a:gd name="connsiteY49" fmla="*/ 812800 h 2006600"/>
              <a:gd name="connsiteX50" fmla="*/ 787400 w 3400425"/>
              <a:gd name="connsiteY50" fmla="*/ 746125 h 2006600"/>
              <a:gd name="connsiteX51" fmla="*/ 787400 w 3400425"/>
              <a:gd name="connsiteY51" fmla="*/ 746125 h 2006600"/>
              <a:gd name="connsiteX52" fmla="*/ 762000 w 3400425"/>
              <a:gd name="connsiteY52" fmla="*/ 746125 h 2006600"/>
              <a:gd name="connsiteX53" fmla="*/ 762000 w 3400425"/>
              <a:gd name="connsiteY53" fmla="*/ 708025 h 2006600"/>
              <a:gd name="connsiteX54" fmla="*/ 711200 w 3400425"/>
              <a:gd name="connsiteY54" fmla="*/ 708025 h 2006600"/>
              <a:gd name="connsiteX55" fmla="*/ 711200 w 3400425"/>
              <a:gd name="connsiteY55" fmla="*/ 663575 h 2006600"/>
              <a:gd name="connsiteX56" fmla="*/ 676275 w 3400425"/>
              <a:gd name="connsiteY56" fmla="*/ 663575 h 2006600"/>
              <a:gd name="connsiteX57" fmla="*/ 676275 w 3400425"/>
              <a:gd name="connsiteY57" fmla="*/ 631825 h 2006600"/>
              <a:gd name="connsiteX58" fmla="*/ 625475 w 3400425"/>
              <a:gd name="connsiteY58" fmla="*/ 631825 h 2006600"/>
              <a:gd name="connsiteX59" fmla="*/ 625475 w 3400425"/>
              <a:gd name="connsiteY59" fmla="*/ 561975 h 2006600"/>
              <a:gd name="connsiteX60" fmla="*/ 625475 w 3400425"/>
              <a:gd name="connsiteY60" fmla="*/ 561975 h 2006600"/>
              <a:gd name="connsiteX61" fmla="*/ 625475 w 3400425"/>
              <a:gd name="connsiteY61" fmla="*/ 561975 h 2006600"/>
              <a:gd name="connsiteX62" fmla="*/ 625475 w 3400425"/>
              <a:gd name="connsiteY62" fmla="*/ 561975 h 2006600"/>
              <a:gd name="connsiteX63" fmla="*/ 606425 w 3400425"/>
              <a:gd name="connsiteY63" fmla="*/ 561975 h 2006600"/>
              <a:gd name="connsiteX64" fmla="*/ 606425 w 3400425"/>
              <a:gd name="connsiteY64" fmla="*/ 533400 h 2006600"/>
              <a:gd name="connsiteX65" fmla="*/ 606425 w 3400425"/>
              <a:gd name="connsiteY65" fmla="*/ 533400 h 2006600"/>
              <a:gd name="connsiteX66" fmla="*/ 574675 w 3400425"/>
              <a:gd name="connsiteY66" fmla="*/ 533400 h 2006600"/>
              <a:gd name="connsiteX67" fmla="*/ 574675 w 3400425"/>
              <a:gd name="connsiteY67" fmla="*/ 485775 h 2006600"/>
              <a:gd name="connsiteX68" fmla="*/ 539750 w 3400425"/>
              <a:gd name="connsiteY68" fmla="*/ 485775 h 2006600"/>
              <a:gd name="connsiteX69" fmla="*/ 539750 w 3400425"/>
              <a:gd name="connsiteY69" fmla="*/ 454025 h 2006600"/>
              <a:gd name="connsiteX70" fmla="*/ 479425 w 3400425"/>
              <a:gd name="connsiteY70" fmla="*/ 454025 h 2006600"/>
              <a:gd name="connsiteX71" fmla="*/ 479425 w 3400425"/>
              <a:gd name="connsiteY71" fmla="*/ 454025 h 2006600"/>
              <a:gd name="connsiteX72" fmla="*/ 479425 w 3400425"/>
              <a:gd name="connsiteY72" fmla="*/ 454025 h 2006600"/>
              <a:gd name="connsiteX73" fmla="*/ 479425 w 3400425"/>
              <a:gd name="connsiteY73" fmla="*/ 454025 h 2006600"/>
              <a:gd name="connsiteX74" fmla="*/ 479425 w 3400425"/>
              <a:gd name="connsiteY74" fmla="*/ 431800 h 2006600"/>
              <a:gd name="connsiteX75" fmla="*/ 400050 w 3400425"/>
              <a:gd name="connsiteY75" fmla="*/ 431800 h 2006600"/>
              <a:gd name="connsiteX76" fmla="*/ 400050 w 3400425"/>
              <a:gd name="connsiteY76" fmla="*/ 396875 h 2006600"/>
              <a:gd name="connsiteX77" fmla="*/ 384175 w 3400425"/>
              <a:gd name="connsiteY77" fmla="*/ 396875 h 2006600"/>
              <a:gd name="connsiteX78" fmla="*/ 384175 w 3400425"/>
              <a:gd name="connsiteY78" fmla="*/ 355600 h 2006600"/>
              <a:gd name="connsiteX79" fmla="*/ 365125 w 3400425"/>
              <a:gd name="connsiteY79" fmla="*/ 355600 h 2006600"/>
              <a:gd name="connsiteX80" fmla="*/ 365125 w 3400425"/>
              <a:gd name="connsiteY80" fmla="*/ 327025 h 2006600"/>
              <a:gd name="connsiteX81" fmla="*/ 320675 w 3400425"/>
              <a:gd name="connsiteY81" fmla="*/ 327025 h 2006600"/>
              <a:gd name="connsiteX82" fmla="*/ 320675 w 3400425"/>
              <a:gd name="connsiteY82" fmla="*/ 301625 h 2006600"/>
              <a:gd name="connsiteX83" fmla="*/ 266700 w 3400425"/>
              <a:gd name="connsiteY83" fmla="*/ 301625 h 2006600"/>
              <a:gd name="connsiteX84" fmla="*/ 266700 w 3400425"/>
              <a:gd name="connsiteY84" fmla="*/ 301625 h 2006600"/>
              <a:gd name="connsiteX85" fmla="*/ 247650 w 3400425"/>
              <a:gd name="connsiteY85" fmla="*/ 282575 h 2006600"/>
              <a:gd name="connsiteX86" fmla="*/ 247650 w 3400425"/>
              <a:gd name="connsiteY86" fmla="*/ 238125 h 2006600"/>
              <a:gd name="connsiteX87" fmla="*/ 228600 w 3400425"/>
              <a:gd name="connsiteY87" fmla="*/ 238125 h 2006600"/>
              <a:gd name="connsiteX88" fmla="*/ 228600 w 3400425"/>
              <a:gd name="connsiteY88" fmla="*/ 238125 h 2006600"/>
              <a:gd name="connsiteX89" fmla="*/ 228600 w 3400425"/>
              <a:gd name="connsiteY89" fmla="*/ 200025 h 2006600"/>
              <a:gd name="connsiteX90" fmla="*/ 165100 w 3400425"/>
              <a:gd name="connsiteY90" fmla="*/ 200025 h 2006600"/>
              <a:gd name="connsiteX91" fmla="*/ 165100 w 3400425"/>
              <a:gd name="connsiteY91" fmla="*/ 155575 h 2006600"/>
              <a:gd name="connsiteX92" fmla="*/ 133350 w 3400425"/>
              <a:gd name="connsiteY92" fmla="*/ 155575 h 2006600"/>
              <a:gd name="connsiteX93" fmla="*/ 133350 w 3400425"/>
              <a:gd name="connsiteY93" fmla="*/ 111125 h 2006600"/>
              <a:gd name="connsiteX94" fmla="*/ 104775 w 3400425"/>
              <a:gd name="connsiteY94" fmla="*/ 111125 h 2006600"/>
              <a:gd name="connsiteX95" fmla="*/ 104775 w 3400425"/>
              <a:gd name="connsiteY95" fmla="*/ 69850 h 2006600"/>
              <a:gd name="connsiteX96" fmla="*/ 66675 w 3400425"/>
              <a:gd name="connsiteY96" fmla="*/ 69850 h 2006600"/>
              <a:gd name="connsiteX97" fmla="*/ 66675 w 3400425"/>
              <a:gd name="connsiteY97" fmla="*/ 38100 h 2006600"/>
              <a:gd name="connsiteX98" fmla="*/ 47625 w 3400425"/>
              <a:gd name="connsiteY98" fmla="*/ 38100 h 2006600"/>
              <a:gd name="connsiteX99" fmla="*/ 47625 w 3400425"/>
              <a:gd name="connsiteY99" fmla="*/ 0 h 2006600"/>
              <a:gd name="connsiteX100" fmla="*/ 0 w 3400425"/>
              <a:gd name="connsiteY100" fmla="*/ 0 h 2006600"/>
              <a:gd name="connsiteX0" fmla="*/ 3400425 w 3400425"/>
              <a:gd name="connsiteY0" fmla="*/ 2006600 h 2006600"/>
              <a:gd name="connsiteX1" fmla="*/ 2768600 w 3400425"/>
              <a:gd name="connsiteY1" fmla="*/ 2006600 h 2006600"/>
              <a:gd name="connsiteX2" fmla="*/ 2768600 w 3400425"/>
              <a:gd name="connsiteY2" fmla="*/ 1870075 h 2006600"/>
              <a:gd name="connsiteX3" fmla="*/ 2511425 w 3400425"/>
              <a:gd name="connsiteY3" fmla="*/ 1870075 h 2006600"/>
              <a:gd name="connsiteX4" fmla="*/ 2511425 w 3400425"/>
              <a:gd name="connsiteY4" fmla="*/ 1787525 h 2006600"/>
              <a:gd name="connsiteX5" fmla="*/ 2441575 w 3400425"/>
              <a:gd name="connsiteY5" fmla="*/ 1787525 h 2006600"/>
              <a:gd name="connsiteX6" fmla="*/ 2441575 w 3400425"/>
              <a:gd name="connsiteY6" fmla="*/ 1692275 h 2006600"/>
              <a:gd name="connsiteX7" fmla="*/ 2247900 w 3400425"/>
              <a:gd name="connsiteY7" fmla="*/ 1692275 h 2006600"/>
              <a:gd name="connsiteX8" fmla="*/ 2247900 w 3400425"/>
              <a:gd name="connsiteY8" fmla="*/ 1628775 h 2006600"/>
              <a:gd name="connsiteX9" fmla="*/ 2079625 w 3400425"/>
              <a:gd name="connsiteY9" fmla="*/ 1628775 h 2006600"/>
              <a:gd name="connsiteX10" fmla="*/ 2079625 w 3400425"/>
              <a:gd name="connsiteY10" fmla="*/ 1558925 h 2006600"/>
              <a:gd name="connsiteX11" fmla="*/ 1939925 w 3400425"/>
              <a:gd name="connsiteY11" fmla="*/ 1558925 h 2006600"/>
              <a:gd name="connsiteX12" fmla="*/ 1939925 w 3400425"/>
              <a:gd name="connsiteY12" fmla="*/ 1450975 h 2006600"/>
              <a:gd name="connsiteX13" fmla="*/ 1803400 w 3400425"/>
              <a:gd name="connsiteY13" fmla="*/ 1450975 h 2006600"/>
              <a:gd name="connsiteX14" fmla="*/ 1803400 w 3400425"/>
              <a:gd name="connsiteY14" fmla="*/ 1406525 h 2006600"/>
              <a:gd name="connsiteX15" fmla="*/ 1539875 w 3400425"/>
              <a:gd name="connsiteY15" fmla="*/ 1406525 h 2006600"/>
              <a:gd name="connsiteX16" fmla="*/ 1539875 w 3400425"/>
              <a:gd name="connsiteY16" fmla="*/ 1377950 h 2006600"/>
              <a:gd name="connsiteX17" fmla="*/ 1425575 w 3400425"/>
              <a:gd name="connsiteY17" fmla="*/ 1377950 h 2006600"/>
              <a:gd name="connsiteX18" fmla="*/ 1425575 w 3400425"/>
              <a:gd name="connsiteY18" fmla="*/ 1349375 h 2006600"/>
              <a:gd name="connsiteX19" fmla="*/ 1425575 w 3400425"/>
              <a:gd name="connsiteY19" fmla="*/ 1349375 h 2006600"/>
              <a:gd name="connsiteX20" fmla="*/ 1400175 w 3400425"/>
              <a:gd name="connsiteY20" fmla="*/ 1349375 h 2006600"/>
              <a:gd name="connsiteX21" fmla="*/ 1400175 w 3400425"/>
              <a:gd name="connsiteY21" fmla="*/ 1308100 h 2006600"/>
              <a:gd name="connsiteX22" fmla="*/ 1400175 w 3400425"/>
              <a:gd name="connsiteY22" fmla="*/ 1308100 h 2006600"/>
              <a:gd name="connsiteX23" fmla="*/ 1384300 w 3400425"/>
              <a:gd name="connsiteY23" fmla="*/ 1308100 h 2006600"/>
              <a:gd name="connsiteX24" fmla="*/ 1384300 w 3400425"/>
              <a:gd name="connsiteY24" fmla="*/ 1270000 h 2006600"/>
              <a:gd name="connsiteX25" fmla="*/ 1298575 w 3400425"/>
              <a:gd name="connsiteY25" fmla="*/ 1270000 h 2006600"/>
              <a:gd name="connsiteX26" fmla="*/ 1298575 w 3400425"/>
              <a:gd name="connsiteY26" fmla="*/ 1241425 h 2006600"/>
              <a:gd name="connsiteX27" fmla="*/ 1270000 w 3400425"/>
              <a:gd name="connsiteY27" fmla="*/ 1241425 h 2006600"/>
              <a:gd name="connsiteX28" fmla="*/ 1270000 w 3400425"/>
              <a:gd name="connsiteY28" fmla="*/ 1212850 h 2006600"/>
              <a:gd name="connsiteX29" fmla="*/ 1225550 w 3400425"/>
              <a:gd name="connsiteY29" fmla="*/ 1212850 h 2006600"/>
              <a:gd name="connsiteX30" fmla="*/ 1225550 w 3400425"/>
              <a:gd name="connsiteY30" fmla="*/ 1162050 h 2006600"/>
              <a:gd name="connsiteX31" fmla="*/ 1162050 w 3400425"/>
              <a:gd name="connsiteY31" fmla="*/ 1162050 h 2006600"/>
              <a:gd name="connsiteX32" fmla="*/ 1162050 w 3400425"/>
              <a:gd name="connsiteY32" fmla="*/ 1139825 h 2006600"/>
              <a:gd name="connsiteX33" fmla="*/ 1123950 w 3400425"/>
              <a:gd name="connsiteY33" fmla="*/ 1139825 h 2006600"/>
              <a:gd name="connsiteX34" fmla="*/ 1123950 w 3400425"/>
              <a:gd name="connsiteY34" fmla="*/ 1104900 h 2006600"/>
              <a:gd name="connsiteX35" fmla="*/ 1111250 w 3400425"/>
              <a:gd name="connsiteY35" fmla="*/ 1104900 h 2006600"/>
              <a:gd name="connsiteX36" fmla="*/ 1111250 w 3400425"/>
              <a:gd name="connsiteY36" fmla="*/ 1076325 h 2006600"/>
              <a:gd name="connsiteX37" fmla="*/ 1041400 w 3400425"/>
              <a:gd name="connsiteY37" fmla="*/ 1076325 h 2006600"/>
              <a:gd name="connsiteX38" fmla="*/ 1041400 w 3400425"/>
              <a:gd name="connsiteY38" fmla="*/ 1047750 h 2006600"/>
              <a:gd name="connsiteX39" fmla="*/ 1035050 w 3400425"/>
              <a:gd name="connsiteY39" fmla="*/ 1047750 h 2006600"/>
              <a:gd name="connsiteX40" fmla="*/ 1035050 w 3400425"/>
              <a:gd name="connsiteY40" fmla="*/ 1019175 h 2006600"/>
              <a:gd name="connsiteX41" fmla="*/ 981075 w 3400425"/>
              <a:gd name="connsiteY41" fmla="*/ 1019175 h 2006600"/>
              <a:gd name="connsiteX42" fmla="*/ 981075 w 3400425"/>
              <a:gd name="connsiteY42" fmla="*/ 987425 h 2006600"/>
              <a:gd name="connsiteX43" fmla="*/ 914400 w 3400425"/>
              <a:gd name="connsiteY43" fmla="*/ 987425 h 2006600"/>
              <a:gd name="connsiteX44" fmla="*/ 914400 w 3400425"/>
              <a:gd name="connsiteY44" fmla="*/ 955675 h 2006600"/>
              <a:gd name="connsiteX45" fmla="*/ 885825 w 3400425"/>
              <a:gd name="connsiteY45" fmla="*/ 955675 h 2006600"/>
              <a:gd name="connsiteX46" fmla="*/ 885825 w 3400425"/>
              <a:gd name="connsiteY46" fmla="*/ 920750 h 2006600"/>
              <a:gd name="connsiteX47" fmla="*/ 831850 w 3400425"/>
              <a:gd name="connsiteY47" fmla="*/ 920750 h 2006600"/>
              <a:gd name="connsiteX48" fmla="*/ 831850 w 3400425"/>
              <a:gd name="connsiteY48" fmla="*/ 812800 h 2006600"/>
              <a:gd name="connsiteX49" fmla="*/ 787400 w 3400425"/>
              <a:gd name="connsiteY49" fmla="*/ 812800 h 2006600"/>
              <a:gd name="connsiteX50" fmla="*/ 787400 w 3400425"/>
              <a:gd name="connsiteY50" fmla="*/ 746125 h 2006600"/>
              <a:gd name="connsiteX51" fmla="*/ 787400 w 3400425"/>
              <a:gd name="connsiteY51" fmla="*/ 746125 h 2006600"/>
              <a:gd name="connsiteX52" fmla="*/ 762000 w 3400425"/>
              <a:gd name="connsiteY52" fmla="*/ 746125 h 2006600"/>
              <a:gd name="connsiteX53" fmla="*/ 762000 w 3400425"/>
              <a:gd name="connsiteY53" fmla="*/ 708025 h 2006600"/>
              <a:gd name="connsiteX54" fmla="*/ 711200 w 3400425"/>
              <a:gd name="connsiteY54" fmla="*/ 708025 h 2006600"/>
              <a:gd name="connsiteX55" fmla="*/ 711200 w 3400425"/>
              <a:gd name="connsiteY55" fmla="*/ 663575 h 2006600"/>
              <a:gd name="connsiteX56" fmla="*/ 676275 w 3400425"/>
              <a:gd name="connsiteY56" fmla="*/ 663575 h 2006600"/>
              <a:gd name="connsiteX57" fmla="*/ 676275 w 3400425"/>
              <a:gd name="connsiteY57" fmla="*/ 631825 h 2006600"/>
              <a:gd name="connsiteX58" fmla="*/ 625475 w 3400425"/>
              <a:gd name="connsiteY58" fmla="*/ 631825 h 2006600"/>
              <a:gd name="connsiteX59" fmla="*/ 625475 w 3400425"/>
              <a:gd name="connsiteY59" fmla="*/ 561975 h 2006600"/>
              <a:gd name="connsiteX60" fmla="*/ 625475 w 3400425"/>
              <a:gd name="connsiteY60" fmla="*/ 561975 h 2006600"/>
              <a:gd name="connsiteX61" fmla="*/ 625475 w 3400425"/>
              <a:gd name="connsiteY61" fmla="*/ 561975 h 2006600"/>
              <a:gd name="connsiteX62" fmla="*/ 625475 w 3400425"/>
              <a:gd name="connsiteY62" fmla="*/ 561975 h 2006600"/>
              <a:gd name="connsiteX63" fmla="*/ 606425 w 3400425"/>
              <a:gd name="connsiteY63" fmla="*/ 561975 h 2006600"/>
              <a:gd name="connsiteX64" fmla="*/ 606425 w 3400425"/>
              <a:gd name="connsiteY64" fmla="*/ 533400 h 2006600"/>
              <a:gd name="connsiteX65" fmla="*/ 606425 w 3400425"/>
              <a:gd name="connsiteY65" fmla="*/ 533400 h 2006600"/>
              <a:gd name="connsiteX66" fmla="*/ 574675 w 3400425"/>
              <a:gd name="connsiteY66" fmla="*/ 533400 h 2006600"/>
              <a:gd name="connsiteX67" fmla="*/ 574675 w 3400425"/>
              <a:gd name="connsiteY67" fmla="*/ 485775 h 2006600"/>
              <a:gd name="connsiteX68" fmla="*/ 539750 w 3400425"/>
              <a:gd name="connsiteY68" fmla="*/ 485775 h 2006600"/>
              <a:gd name="connsiteX69" fmla="*/ 539750 w 3400425"/>
              <a:gd name="connsiteY69" fmla="*/ 454025 h 2006600"/>
              <a:gd name="connsiteX70" fmla="*/ 479425 w 3400425"/>
              <a:gd name="connsiteY70" fmla="*/ 454025 h 2006600"/>
              <a:gd name="connsiteX71" fmla="*/ 479425 w 3400425"/>
              <a:gd name="connsiteY71" fmla="*/ 454025 h 2006600"/>
              <a:gd name="connsiteX72" fmla="*/ 479425 w 3400425"/>
              <a:gd name="connsiteY72" fmla="*/ 454025 h 2006600"/>
              <a:gd name="connsiteX73" fmla="*/ 479425 w 3400425"/>
              <a:gd name="connsiteY73" fmla="*/ 454025 h 2006600"/>
              <a:gd name="connsiteX74" fmla="*/ 479425 w 3400425"/>
              <a:gd name="connsiteY74" fmla="*/ 431800 h 2006600"/>
              <a:gd name="connsiteX75" fmla="*/ 400050 w 3400425"/>
              <a:gd name="connsiteY75" fmla="*/ 431800 h 2006600"/>
              <a:gd name="connsiteX76" fmla="*/ 400050 w 3400425"/>
              <a:gd name="connsiteY76" fmla="*/ 396875 h 2006600"/>
              <a:gd name="connsiteX77" fmla="*/ 384175 w 3400425"/>
              <a:gd name="connsiteY77" fmla="*/ 396875 h 2006600"/>
              <a:gd name="connsiteX78" fmla="*/ 384175 w 3400425"/>
              <a:gd name="connsiteY78" fmla="*/ 355600 h 2006600"/>
              <a:gd name="connsiteX79" fmla="*/ 365125 w 3400425"/>
              <a:gd name="connsiteY79" fmla="*/ 355600 h 2006600"/>
              <a:gd name="connsiteX80" fmla="*/ 365125 w 3400425"/>
              <a:gd name="connsiteY80" fmla="*/ 327025 h 2006600"/>
              <a:gd name="connsiteX81" fmla="*/ 320675 w 3400425"/>
              <a:gd name="connsiteY81" fmla="*/ 327025 h 2006600"/>
              <a:gd name="connsiteX82" fmla="*/ 320675 w 3400425"/>
              <a:gd name="connsiteY82" fmla="*/ 301625 h 2006600"/>
              <a:gd name="connsiteX83" fmla="*/ 266700 w 3400425"/>
              <a:gd name="connsiteY83" fmla="*/ 301625 h 2006600"/>
              <a:gd name="connsiteX84" fmla="*/ 269875 w 3400425"/>
              <a:gd name="connsiteY84" fmla="*/ 282575 h 2006600"/>
              <a:gd name="connsiteX85" fmla="*/ 247650 w 3400425"/>
              <a:gd name="connsiteY85" fmla="*/ 282575 h 2006600"/>
              <a:gd name="connsiteX86" fmla="*/ 247650 w 3400425"/>
              <a:gd name="connsiteY86" fmla="*/ 238125 h 2006600"/>
              <a:gd name="connsiteX87" fmla="*/ 228600 w 3400425"/>
              <a:gd name="connsiteY87" fmla="*/ 238125 h 2006600"/>
              <a:gd name="connsiteX88" fmla="*/ 228600 w 3400425"/>
              <a:gd name="connsiteY88" fmla="*/ 238125 h 2006600"/>
              <a:gd name="connsiteX89" fmla="*/ 228600 w 3400425"/>
              <a:gd name="connsiteY89" fmla="*/ 200025 h 2006600"/>
              <a:gd name="connsiteX90" fmla="*/ 165100 w 3400425"/>
              <a:gd name="connsiteY90" fmla="*/ 200025 h 2006600"/>
              <a:gd name="connsiteX91" fmla="*/ 165100 w 3400425"/>
              <a:gd name="connsiteY91" fmla="*/ 155575 h 2006600"/>
              <a:gd name="connsiteX92" fmla="*/ 133350 w 3400425"/>
              <a:gd name="connsiteY92" fmla="*/ 155575 h 2006600"/>
              <a:gd name="connsiteX93" fmla="*/ 133350 w 3400425"/>
              <a:gd name="connsiteY93" fmla="*/ 111125 h 2006600"/>
              <a:gd name="connsiteX94" fmla="*/ 104775 w 3400425"/>
              <a:gd name="connsiteY94" fmla="*/ 111125 h 2006600"/>
              <a:gd name="connsiteX95" fmla="*/ 104775 w 3400425"/>
              <a:gd name="connsiteY95" fmla="*/ 69850 h 2006600"/>
              <a:gd name="connsiteX96" fmla="*/ 66675 w 3400425"/>
              <a:gd name="connsiteY96" fmla="*/ 69850 h 2006600"/>
              <a:gd name="connsiteX97" fmla="*/ 66675 w 3400425"/>
              <a:gd name="connsiteY97" fmla="*/ 38100 h 2006600"/>
              <a:gd name="connsiteX98" fmla="*/ 47625 w 3400425"/>
              <a:gd name="connsiteY98" fmla="*/ 38100 h 2006600"/>
              <a:gd name="connsiteX99" fmla="*/ 47625 w 3400425"/>
              <a:gd name="connsiteY99" fmla="*/ 0 h 2006600"/>
              <a:gd name="connsiteX100" fmla="*/ 0 w 3400425"/>
              <a:gd name="connsiteY100" fmla="*/ 0 h 200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400425" h="2006600">
                <a:moveTo>
                  <a:pt x="3400425" y="2006600"/>
                </a:moveTo>
                <a:lnTo>
                  <a:pt x="2768600" y="2006600"/>
                </a:lnTo>
                <a:lnTo>
                  <a:pt x="2768600" y="1870075"/>
                </a:lnTo>
                <a:lnTo>
                  <a:pt x="2511425" y="1870075"/>
                </a:lnTo>
                <a:lnTo>
                  <a:pt x="2511425" y="1787525"/>
                </a:lnTo>
                <a:lnTo>
                  <a:pt x="2441575" y="1787525"/>
                </a:lnTo>
                <a:lnTo>
                  <a:pt x="2441575" y="1692275"/>
                </a:lnTo>
                <a:lnTo>
                  <a:pt x="2247900" y="1692275"/>
                </a:lnTo>
                <a:lnTo>
                  <a:pt x="2247900" y="1628775"/>
                </a:lnTo>
                <a:lnTo>
                  <a:pt x="2079625" y="1628775"/>
                </a:lnTo>
                <a:lnTo>
                  <a:pt x="2079625" y="1558925"/>
                </a:lnTo>
                <a:lnTo>
                  <a:pt x="1939925" y="1558925"/>
                </a:lnTo>
                <a:lnTo>
                  <a:pt x="1939925" y="1450975"/>
                </a:lnTo>
                <a:lnTo>
                  <a:pt x="1803400" y="1450975"/>
                </a:lnTo>
                <a:lnTo>
                  <a:pt x="1803400" y="1406525"/>
                </a:lnTo>
                <a:lnTo>
                  <a:pt x="1539875" y="1406525"/>
                </a:lnTo>
                <a:lnTo>
                  <a:pt x="1539875" y="1377950"/>
                </a:lnTo>
                <a:lnTo>
                  <a:pt x="1425575" y="1377950"/>
                </a:lnTo>
                <a:lnTo>
                  <a:pt x="1425575" y="1349375"/>
                </a:lnTo>
                <a:lnTo>
                  <a:pt x="1425575" y="1349375"/>
                </a:lnTo>
                <a:lnTo>
                  <a:pt x="1400175" y="1349375"/>
                </a:lnTo>
                <a:lnTo>
                  <a:pt x="1400175" y="1308100"/>
                </a:lnTo>
                <a:lnTo>
                  <a:pt x="1400175" y="1308100"/>
                </a:lnTo>
                <a:lnTo>
                  <a:pt x="1384300" y="1308100"/>
                </a:lnTo>
                <a:lnTo>
                  <a:pt x="1384300" y="1270000"/>
                </a:lnTo>
                <a:lnTo>
                  <a:pt x="1298575" y="1270000"/>
                </a:lnTo>
                <a:lnTo>
                  <a:pt x="1298575" y="1241425"/>
                </a:lnTo>
                <a:lnTo>
                  <a:pt x="1270000" y="1241425"/>
                </a:lnTo>
                <a:lnTo>
                  <a:pt x="1270000" y="1212850"/>
                </a:lnTo>
                <a:lnTo>
                  <a:pt x="1225550" y="1212850"/>
                </a:lnTo>
                <a:lnTo>
                  <a:pt x="1225550" y="1162050"/>
                </a:lnTo>
                <a:lnTo>
                  <a:pt x="1162050" y="1162050"/>
                </a:lnTo>
                <a:lnTo>
                  <a:pt x="1162050" y="1139825"/>
                </a:lnTo>
                <a:lnTo>
                  <a:pt x="1123950" y="1139825"/>
                </a:lnTo>
                <a:lnTo>
                  <a:pt x="1123950" y="1104900"/>
                </a:lnTo>
                <a:lnTo>
                  <a:pt x="1111250" y="1104900"/>
                </a:lnTo>
                <a:lnTo>
                  <a:pt x="1111250" y="1076325"/>
                </a:lnTo>
                <a:lnTo>
                  <a:pt x="1041400" y="1076325"/>
                </a:lnTo>
                <a:lnTo>
                  <a:pt x="1041400" y="1047750"/>
                </a:lnTo>
                <a:lnTo>
                  <a:pt x="1035050" y="1047750"/>
                </a:lnTo>
                <a:lnTo>
                  <a:pt x="1035050" y="1019175"/>
                </a:lnTo>
                <a:lnTo>
                  <a:pt x="981075" y="1019175"/>
                </a:lnTo>
                <a:lnTo>
                  <a:pt x="981075" y="987425"/>
                </a:lnTo>
                <a:lnTo>
                  <a:pt x="914400" y="987425"/>
                </a:lnTo>
                <a:lnTo>
                  <a:pt x="914400" y="955675"/>
                </a:lnTo>
                <a:lnTo>
                  <a:pt x="885825" y="955675"/>
                </a:lnTo>
                <a:lnTo>
                  <a:pt x="885825" y="920750"/>
                </a:lnTo>
                <a:lnTo>
                  <a:pt x="831850" y="920750"/>
                </a:lnTo>
                <a:lnTo>
                  <a:pt x="831850" y="812800"/>
                </a:lnTo>
                <a:lnTo>
                  <a:pt x="787400" y="812800"/>
                </a:lnTo>
                <a:lnTo>
                  <a:pt x="787400" y="746125"/>
                </a:lnTo>
                <a:lnTo>
                  <a:pt x="787400" y="746125"/>
                </a:lnTo>
                <a:lnTo>
                  <a:pt x="762000" y="746125"/>
                </a:lnTo>
                <a:lnTo>
                  <a:pt x="762000" y="708025"/>
                </a:lnTo>
                <a:lnTo>
                  <a:pt x="711200" y="708025"/>
                </a:lnTo>
                <a:lnTo>
                  <a:pt x="711200" y="663575"/>
                </a:lnTo>
                <a:lnTo>
                  <a:pt x="676275" y="663575"/>
                </a:lnTo>
                <a:lnTo>
                  <a:pt x="676275" y="631825"/>
                </a:lnTo>
                <a:lnTo>
                  <a:pt x="625475" y="631825"/>
                </a:lnTo>
                <a:lnTo>
                  <a:pt x="625475" y="561975"/>
                </a:lnTo>
                <a:lnTo>
                  <a:pt x="625475" y="561975"/>
                </a:lnTo>
                <a:lnTo>
                  <a:pt x="625475" y="561975"/>
                </a:lnTo>
                <a:lnTo>
                  <a:pt x="625475" y="561975"/>
                </a:lnTo>
                <a:lnTo>
                  <a:pt x="606425" y="561975"/>
                </a:lnTo>
                <a:lnTo>
                  <a:pt x="606425" y="533400"/>
                </a:lnTo>
                <a:lnTo>
                  <a:pt x="606425" y="533400"/>
                </a:lnTo>
                <a:lnTo>
                  <a:pt x="574675" y="533400"/>
                </a:lnTo>
                <a:lnTo>
                  <a:pt x="574675" y="485775"/>
                </a:lnTo>
                <a:lnTo>
                  <a:pt x="539750" y="485775"/>
                </a:lnTo>
                <a:lnTo>
                  <a:pt x="539750" y="454025"/>
                </a:lnTo>
                <a:lnTo>
                  <a:pt x="479425" y="454025"/>
                </a:lnTo>
                <a:lnTo>
                  <a:pt x="479425" y="454025"/>
                </a:lnTo>
                <a:lnTo>
                  <a:pt x="479425" y="454025"/>
                </a:lnTo>
                <a:lnTo>
                  <a:pt x="479425" y="454025"/>
                </a:lnTo>
                <a:lnTo>
                  <a:pt x="479425" y="431800"/>
                </a:lnTo>
                <a:lnTo>
                  <a:pt x="400050" y="431800"/>
                </a:lnTo>
                <a:lnTo>
                  <a:pt x="400050" y="396875"/>
                </a:lnTo>
                <a:lnTo>
                  <a:pt x="384175" y="396875"/>
                </a:lnTo>
                <a:lnTo>
                  <a:pt x="384175" y="355600"/>
                </a:lnTo>
                <a:lnTo>
                  <a:pt x="365125" y="355600"/>
                </a:lnTo>
                <a:lnTo>
                  <a:pt x="365125" y="327025"/>
                </a:lnTo>
                <a:lnTo>
                  <a:pt x="320675" y="327025"/>
                </a:lnTo>
                <a:lnTo>
                  <a:pt x="320675" y="301625"/>
                </a:lnTo>
                <a:lnTo>
                  <a:pt x="266700" y="301625"/>
                </a:lnTo>
                <a:lnTo>
                  <a:pt x="269875" y="282575"/>
                </a:lnTo>
                <a:lnTo>
                  <a:pt x="247650" y="282575"/>
                </a:lnTo>
                <a:lnTo>
                  <a:pt x="247650" y="238125"/>
                </a:lnTo>
                <a:lnTo>
                  <a:pt x="228600" y="238125"/>
                </a:lnTo>
                <a:lnTo>
                  <a:pt x="228600" y="238125"/>
                </a:lnTo>
                <a:lnTo>
                  <a:pt x="228600" y="200025"/>
                </a:lnTo>
                <a:lnTo>
                  <a:pt x="165100" y="200025"/>
                </a:lnTo>
                <a:lnTo>
                  <a:pt x="165100" y="155575"/>
                </a:lnTo>
                <a:lnTo>
                  <a:pt x="133350" y="155575"/>
                </a:lnTo>
                <a:lnTo>
                  <a:pt x="133350" y="111125"/>
                </a:lnTo>
                <a:lnTo>
                  <a:pt x="104775" y="111125"/>
                </a:lnTo>
                <a:lnTo>
                  <a:pt x="104775" y="69850"/>
                </a:lnTo>
                <a:lnTo>
                  <a:pt x="66675" y="69850"/>
                </a:lnTo>
                <a:lnTo>
                  <a:pt x="66675" y="38100"/>
                </a:lnTo>
                <a:lnTo>
                  <a:pt x="47625" y="38100"/>
                </a:lnTo>
                <a:lnTo>
                  <a:pt x="47625"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180CFB25-2DF3-C33E-55AD-B8081809D4A4}"/>
              </a:ext>
            </a:extLst>
          </p:cNvPr>
          <p:cNvSpPr txBox="1"/>
          <p:nvPr/>
        </p:nvSpPr>
        <p:spPr bwMode="auto">
          <a:xfrm>
            <a:off x="6092967" y="5737916"/>
            <a:ext cx="172835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 (censored)</a:t>
            </a:r>
          </a:p>
        </p:txBody>
      </p:sp>
    </p:spTree>
    <p:extLst>
      <p:ext uri="{BB962C8B-B14F-4D97-AF65-F5344CB8AC3E}">
        <p14:creationId xmlns:p14="http://schemas.microsoft.com/office/powerpoint/2010/main" val="59049392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sz="3600" dirty="0"/>
              <a:t>Myeloma XI Trial: </a:t>
            </a:r>
            <a:r>
              <a:rPr lang="en-US" dirty="0"/>
              <a:t>PFS From Maintenance Randomization by MRD Negativity Status</a:t>
            </a:r>
            <a:endParaRPr lang="en-US" altLang="en-US" dirty="0"/>
          </a:p>
        </p:txBody>
      </p:sp>
      <p:sp>
        <p:nvSpPr>
          <p:cNvPr id="10" name="Text Box 15">
            <a:extLst>
              <a:ext uri="{FF2B5EF4-FFF2-40B4-BE49-F238E27FC236}">
                <a16:creationId xmlns:a16="http://schemas.microsoft.com/office/drawing/2014/main" id="{59528EF6-A30D-9DC3-8C9D-039446F71EA2}"/>
              </a:ext>
            </a:extLst>
          </p:cNvPr>
          <p:cNvSpPr txBox="1">
            <a:spLocks noChangeArrowheads="1"/>
          </p:cNvSpPr>
          <p:nvPr/>
        </p:nvSpPr>
        <p:spPr bwMode="auto">
          <a:xfrm>
            <a:off x="428792" y="6364852"/>
            <a:ext cx="886717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Pawlyn. ASH 2022. Abstr 570.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1839" name="Freeform: Shape 22">
            <a:extLst>
              <a:ext uri="{FF2B5EF4-FFF2-40B4-BE49-F238E27FC236}">
                <a16:creationId xmlns:a16="http://schemas.microsoft.com/office/drawing/2014/main" id="{6D4C6737-3854-945E-22CB-7C805A998F08}"/>
              </a:ext>
            </a:extLst>
          </p:cNvPr>
          <p:cNvSpPr/>
          <p:nvPr/>
        </p:nvSpPr>
        <p:spPr bwMode="auto">
          <a:xfrm>
            <a:off x="7274145" y="2467014"/>
            <a:ext cx="3288108" cy="2795451"/>
          </a:xfrm>
          <a:custGeom>
            <a:avLst/>
            <a:gdLst>
              <a:gd name="connsiteX0" fmla="*/ 0 w 3288108"/>
              <a:gd name="connsiteY0" fmla="*/ 0 h 2795451"/>
              <a:gd name="connsiteX1" fmla="*/ 0 w 3288108"/>
              <a:gd name="connsiteY1" fmla="*/ 63448 h 2795451"/>
              <a:gd name="connsiteX2" fmla="*/ 48519 w 3288108"/>
              <a:gd name="connsiteY2" fmla="*/ 63448 h 2795451"/>
              <a:gd name="connsiteX3" fmla="*/ 48519 w 3288108"/>
              <a:gd name="connsiteY3" fmla="*/ 100770 h 2795451"/>
              <a:gd name="connsiteX4" fmla="*/ 93306 w 3288108"/>
              <a:gd name="connsiteY4" fmla="*/ 100770 h 2795451"/>
              <a:gd name="connsiteX5" fmla="*/ 93306 w 3288108"/>
              <a:gd name="connsiteY5" fmla="*/ 216470 h 2795451"/>
              <a:gd name="connsiteX6" fmla="*/ 126897 w 3288108"/>
              <a:gd name="connsiteY6" fmla="*/ 216470 h 2795451"/>
              <a:gd name="connsiteX7" fmla="*/ 126897 w 3288108"/>
              <a:gd name="connsiteY7" fmla="*/ 298579 h 2795451"/>
              <a:gd name="connsiteX8" fmla="*/ 167951 w 3288108"/>
              <a:gd name="connsiteY8" fmla="*/ 298579 h 2795451"/>
              <a:gd name="connsiteX9" fmla="*/ 167951 w 3288108"/>
              <a:gd name="connsiteY9" fmla="*/ 347099 h 2795451"/>
              <a:gd name="connsiteX10" fmla="*/ 212738 w 3288108"/>
              <a:gd name="connsiteY10" fmla="*/ 347099 h 2795451"/>
              <a:gd name="connsiteX11" fmla="*/ 212738 w 3288108"/>
              <a:gd name="connsiteY11" fmla="*/ 488924 h 2795451"/>
              <a:gd name="connsiteX12" fmla="*/ 250061 w 3288108"/>
              <a:gd name="connsiteY12" fmla="*/ 488924 h 2795451"/>
              <a:gd name="connsiteX13" fmla="*/ 250061 w 3288108"/>
              <a:gd name="connsiteY13" fmla="*/ 559837 h 2795451"/>
              <a:gd name="connsiteX14" fmla="*/ 257525 w 3288108"/>
              <a:gd name="connsiteY14" fmla="*/ 559837 h 2795451"/>
              <a:gd name="connsiteX15" fmla="*/ 257525 w 3288108"/>
              <a:gd name="connsiteY15" fmla="*/ 597159 h 2795451"/>
              <a:gd name="connsiteX16" fmla="*/ 298580 w 3288108"/>
              <a:gd name="connsiteY16" fmla="*/ 597159 h 2795451"/>
              <a:gd name="connsiteX17" fmla="*/ 298580 w 3288108"/>
              <a:gd name="connsiteY17" fmla="*/ 641946 h 2795451"/>
              <a:gd name="connsiteX18" fmla="*/ 332170 w 3288108"/>
              <a:gd name="connsiteY18" fmla="*/ 641946 h 2795451"/>
              <a:gd name="connsiteX19" fmla="*/ 332170 w 3288108"/>
              <a:gd name="connsiteY19" fmla="*/ 701662 h 2795451"/>
              <a:gd name="connsiteX20" fmla="*/ 358296 w 3288108"/>
              <a:gd name="connsiteY20" fmla="*/ 701662 h 2795451"/>
              <a:gd name="connsiteX21" fmla="*/ 358296 w 3288108"/>
              <a:gd name="connsiteY21" fmla="*/ 772575 h 2795451"/>
              <a:gd name="connsiteX22" fmla="*/ 376957 w 3288108"/>
              <a:gd name="connsiteY22" fmla="*/ 772575 h 2795451"/>
              <a:gd name="connsiteX23" fmla="*/ 376957 w 3288108"/>
              <a:gd name="connsiteY23" fmla="*/ 869613 h 2795451"/>
              <a:gd name="connsiteX24" fmla="*/ 414279 w 3288108"/>
              <a:gd name="connsiteY24" fmla="*/ 869613 h 2795451"/>
              <a:gd name="connsiteX25" fmla="*/ 414279 w 3288108"/>
              <a:gd name="connsiteY25" fmla="*/ 936793 h 2795451"/>
              <a:gd name="connsiteX26" fmla="*/ 455334 w 3288108"/>
              <a:gd name="connsiteY26" fmla="*/ 936793 h 2795451"/>
              <a:gd name="connsiteX27" fmla="*/ 455334 w 3288108"/>
              <a:gd name="connsiteY27" fmla="*/ 996509 h 2795451"/>
              <a:gd name="connsiteX28" fmla="*/ 500121 w 3288108"/>
              <a:gd name="connsiteY28" fmla="*/ 996509 h 2795451"/>
              <a:gd name="connsiteX29" fmla="*/ 500121 w 3288108"/>
              <a:gd name="connsiteY29" fmla="*/ 1097280 h 2795451"/>
              <a:gd name="connsiteX30" fmla="*/ 526247 w 3288108"/>
              <a:gd name="connsiteY30" fmla="*/ 1097280 h 2795451"/>
              <a:gd name="connsiteX31" fmla="*/ 526247 w 3288108"/>
              <a:gd name="connsiteY31" fmla="*/ 1171925 h 2795451"/>
              <a:gd name="connsiteX32" fmla="*/ 552373 w 3288108"/>
              <a:gd name="connsiteY32" fmla="*/ 1171925 h 2795451"/>
              <a:gd name="connsiteX33" fmla="*/ 552373 w 3288108"/>
              <a:gd name="connsiteY33" fmla="*/ 1175657 h 2795451"/>
              <a:gd name="connsiteX34" fmla="*/ 552373 w 3288108"/>
              <a:gd name="connsiteY34" fmla="*/ 1231641 h 2795451"/>
              <a:gd name="connsiteX35" fmla="*/ 582231 w 3288108"/>
              <a:gd name="connsiteY35" fmla="*/ 1231641 h 2795451"/>
              <a:gd name="connsiteX36" fmla="*/ 582231 w 3288108"/>
              <a:gd name="connsiteY36" fmla="*/ 1280160 h 2795451"/>
              <a:gd name="connsiteX37" fmla="*/ 630750 w 3288108"/>
              <a:gd name="connsiteY37" fmla="*/ 1280160 h 2795451"/>
              <a:gd name="connsiteX38" fmla="*/ 630750 w 3288108"/>
              <a:gd name="connsiteY38" fmla="*/ 1306286 h 2795451"/>
              <a:gd name="connsiteX39" fmla="*/ 656875 w 3288108"/>
              <a:gd name="connsiteY39" fmla="*/ 1306286 h 2795451"/>
              <a:gd name="connsiteX40" fmla="*/ 656875 w 3288108"/>
              <a:gd name="connsiteY40" fmla="*/ 1362269 h 2795451"/>
              <a:gd name="connsiteX41" fmla="*/ 705395 w 3288108"/>
              <a:gd name="connsiteY41" fmla="*/ 1362269 h 2795451"/>
              <a:gd name="connsiteX42" fmla="*/ 705395 w 3288108"/>
              <a:gd name="connsiteY42" fmla="*/ 1418253 h 2795451"/>
              <a:gd name="connsiteX43" fmla="*/ 738985 w 3288108"/>
              <a:gd name="connsiteY43" fmla="*/ 1418253 h 2795451"/>
              <a:gd name="connsiteX44" fmla="*/ 738985 w 3288108"/>
              <a:gd name="connsiteY44" fmla="*/ 1485433 h 2795451"/>
              <a:gd name="connsiteX45" fmla="*/ 761378 w 3288108"/>
              <a:gd name="connsiteY45" fmla="*/ 1485433 h 2795451"/>
              <a:gd name="connsiteX46" fmla="*/ 761378 w 3288108"/>
              <a:gd name="connsiteY46" fmla="*/ 1571275 h 2795451"/>
              <a:gd name="connsiteX47" fmla="*/ 791236 w 3288108"/>
              <a:gd name="connsiteY47" fmla="*/ 1571275 h 2795451"/>
              <a:gd name="connsiteX48" fmla="*/ 791236 w 3288108"/>
              <a:gd name="connsiteY48" fmla="*/ 1604865 h 2795451"/>
              <a:gd name="connsiteX49" fmla="*/ 817362 w 3288108"/>
              <a:gd name="connsiteY49" fmla="*/ 1604865 h 2795451"/>
              <a:gd name="connsiteX50" fmla="*/ 817362 w 3288108"/>
              <a:gd name="connsiteY50" fmla="*/ 1657117 h 2795451"/>
              <a:gd name="connsiteX51" fmla="*/ 854684 w 3288108"/>
              <a:gd name="connsiteY51" fmla="*/ 1657117 h 2795451"/>
              <a:gd name="connsiteX52" fmla="*/ 854684 w 3288108"/>
              <a:gd name="connsiteY52" fmla="*/ 1735494 h 2795451"/>
              <a:gd name="connsiteX53" fmla="*/ 892007 w 3288108"/>
              <a:gd name="connsiteY53" fmla="*/ 1735494 h 2795451"/>
              <a:gd name="connsiteX54" fmla="*/ 892007 w 3288108"/>
              <a:gd name="connsiteY54" fmla="*/ 1810139 h 2795451"/>
              <a:gd name="connsiteX55" fmla="*/ 925597 w 3288108"/>
              <a:gd name="connsiteY55" fmla="*/ 1810139 h 2795451"/>
              <a:gd name="connsiteX56" fmla="*/ 925597 w 3288108"/>
              <a:gd name="connsiteY56" fmla="*/ 1854926 h 2795451"/>
              <a:gd name="connsiteX57" fmla="*/ 970384 w 3288108"/>
              <a:gd name="connsiteY57" fmla="*/ 1854926 h 2795451"/>
              <a:gd name="connsiteX58" fmla="*/ 970384 w 3288108"/>
              <a:gd name="connsiteY58" fmla="*/ 1963161 h 2795451"/>
              <a:gd name="connsiteX59" fmla="*/ 1033832 w 3288108"/>
              <a:gd name="connsiteY59" fmla="*/ 1963161 h 2795451"/>
              <a:gd name="connsiteX60" fmla="*/ 1033832 w 3288108"/>
              <a:gd name="connsiteY60" fmla="*/ 1993019 h 2795451"/>
              <a:gd name="connsiteX61" fmla="*/ 1063690 w 3288108"/>
              <a:gd name="connsiteY61" fmla="*/ 1993019 h 2795451"/>
              <a:gd name="connsiteX62" fmla="*/ 1063690 w 3288108"/>
              <a:gd name="connsiteY62" fmla="*/ 2019144 h 2795451"/>
              <a:gd name="connsiteX63" fmla="*/ 1205515 w 3288108"/>
              <a:gd name="connsiteY63" fmla="*/ 2019144 h 2795451"/>
              <a:gd name="connsiteX64" fmla="*/ 1205515 w 3288108"/>
              <a:gd name="connsiteY64" fmla="*/ 2108718 h 2795451"/>
              <a:gd name="connsiteX65" fmla="*/ 1231641 w 3288108"/>
              <a:gd name="connsiteY65" fmla="*/ 2108718 h 2795451"/>
              <a:gd name="connsiteX66" fmla="*/ 1231641 w 3288108"/>
              <a:gd name="connsiteY66" fmla="*/ 2160970 h 2795451"/>
              <a:gd name="connsiteX67" fmla="*/ 1287625 w 3288108"/>
              <a:gd name="connsiteY67" fmla="*/ 2160970 h 2795451"/>
              <a:gd name="connsiteX68" fmla="*/ 1287625 w 3288108"/>
              <a:gd name="connsiteY68" fmla="*/ 2213221 h 2795451"/>
              <a:gd name="connsiteX69" fmla="*/ 1366002 w 3288108"/>
              <a:gd name="connsiteY69" fmla="*/ 2213221 h 2795451"/>
              <a:gd name="connsiteX70" fmla="*/ 1347341 w 3288108"/>
              <a:gd name="connsiteY70" fmla="*/ 2231882 h 2795451"/>
              <a:gd name="connsiteX71" fmla="*/ 1485434 w 3288108"/>
              <a:gd name="connsiteY71" fmla="*/ 2231882 h 2795451"/>
              <a:gd name="connsiteX72" fmla="*/ 1485434 w 3288108"/>
              <a:gd name="connsiteY72" fmla="*/ 2284134 h 2795451"/>
              <a:gd name="connsiteX73" fmla="*/ 1630991 w 3288108"/>
              <a:gd name="connsiteY73" fmla="*/ 2284134 h 2795451"/>
              <a:gd name="connsiteX74" fmla="*/ 1630991 w 3288108"/>
              <a:gd name="connsiteY74" fmla="*/ 2332653 h 2795451"/>
              <a:gd name="connsiteX75" fmla="*/ 1731762 w 3288108"/>
              <a:gd name="connsiteY75" fmla="*/ 2332653 h 2795451"/>
              <a:gd name="connsiteX76" fmla="*/ 1731762 w 3288108"/>
              <a:gd name="connsiteY76" fmla="*/ 2381172 h 2795451"/>
              <a:gd name="connsiteX77" fmla="*/ 1869855 w 3288108"/>
              <a:gd name="connsiteY77" fmla="*/ 2381172 h 2795451"/>
              <a:gd name="connsiteX78" fmla="*/ 1869855 w 3288108"/>
              <a:gd name="connsiteY78" fmla="*/ 2448353 h 2795451"/>
              <a:gd name="connsiteX79" fmla="*/ 1925839 w 3288108"/>
              <a:gd name="connsiteY79" fmla="*/ 2448353 h 2795451"/>
              <a:gd name="connsiteX80" fmla="*/ 1925839 w 3288108"/>
              <a:gd name="connsiteY80" fmla="*/ 2489407 h 2795451"/>
              <a:gd name="connsiteX81" fmla="*/ 2049003 w 3288108"/>
              <a:gd name="connsiteY81" fmla="*/ 2489407 h 2795451"/>
              <a:gd name="connsiteX82" fmla="*/ 2049003 w 3288108"/>
              <a:gd name="connsiteY82" fmla="*/ 2590178 h 2795451"/>
              <a:gd name="connsiteX83" fmla="*/ 2134844 w 3288108"/>
              <a:gd name="connsiteY83" fmla="*/ 2590178 h 2795451"/>
              <a:gd name="connsiteX84" fmla="*/ 2134844 w 3288108"/>
              <a:gd name="connsiteY84" fmla="*/ 2642429 h 2795451"/>
              <a:gd name="connsiteX85" fmla="*/ 2157238 w 3288108"/>
              <a:gd name="connsiteY85" fmla="*/ 2642429 h 2795451"/>
              <a:gd name="connsiteX86" fmla="*/ 2157238 w 3288108"/>
              <a:gd name="connsiteY86" fmla="*/ 2676019 h 2795451"/>
              <a:gd name="connsiteX87" fmla="*/ 2817845 w 3288108"/>
              <a:gd name="connsiteY87" fmla="*/ 2676019 h 2795451"/>
              <a:gd name="connsiteX88" fmla="*/ 2817845 w 3288108"/>
              <a:gd name="connsiteY88" fmla="*/ 2795451 h 2795451"/>
              <a:gd name="connsiteX89" fmla="*/ 3288108 w 3288108"/>
              <a:gd name="connsiteY89" fmla="*/ 2795451 h 2795451"/>
              <a:gd name="connsiteX0" fmla="*/ 0 w 3288108"/>
              <a:gd name="connsiteY0" fmla="*/ 0 h 2795451"/>
              <a:gd name="connsiteX1" fmla="*/ 0 w 3288108"/>
              <a:gd name="connsiteY1" fmla="*/ 63448 h 2795451"/>
              <a:gd name="connsiteX2" fmla="*/ 48519 w 3288108"/>
              <a:gd name="connsiteY2" fmla="*/ 63448 h 2795451"/>
              <a:gd name="connsiteX3" fmla="*/ 48519 w 3288108"/>
              <a:gd name="connsiteY3" fmla="*/ 100770 h 2795451"/>
              <a:gd name="connsiteX4" fmla="*/ 93306 w 3288108"/>
              <a:gd name="connsiteY4" fmla="*/ 100770 h 2795451"/>
              <a:gd name="connsiteX5" fmla="*/ 93306 w 3288108"/>
              <a:gd name="connsiteY5" fmla="*/ 216470 h 2795451"/>
              <a:gd name="connsiteX6" fmla="*/ 126897 w 3288108"/>
              <a:gd name="connsiteY6" fmla="*/ 216470 h 2795451"/>
              <a:gd name="connsiteX7" fmla="*/ 126897 w 3288108"/>
              <a:gd name="connsiteY7" fmla="*/ 298579 h 2795451"/>
              <a:gd name="connsiteX8" fmla="*/ 167951 w 3288108"/>
              <a:gd name="connsiteY8" fmla="*/ 298579 h 2795451"/>
              <a:gd name="connsiteX9" fmla="*/ 167951 w 3288108"/>
              <a:gd name="connsiteY9" fmla="*/ 347099 h 2795451"/>
              <a:gd name="connsiteX10" fmla="*/ 212738 w 3288108"/>
              <a:gd name="connsiteY10" fmla="*/ 347099 h 2795451"/>
              <a:gd name="connsiteX11" fmla="*/ 212738 w 3288108"/>
              <a:gd name="connsiteY11" fmla="*/ 488924 h 2795451"/>
              <a:gd name="connsiteX12" fmla="*/ 250061 w 3288108"/>
              <a:gd name="connsiteY12" fmla="*/ 488924 h 2795451"/>
              <a:gd name="connsiteX13" fmla="*/ 250061 w 3288108"/>
              <a:gd name="connsiteY13" fmla="*/ 559837 h 2795451"/>
              <a:gd name="connsiteX14" fmla="*/ 257525 w 3288108"/>
              <a:gd name="connsiteY14" fmla="*/ 559837 h 2795451"/>
              <a:gd name="connsiteX15" fmla="*/ 257525 w 3288108"/>
              <a:gd name="connsiteY15" fmla="*/ 597159 h 2795451"/>
              <a:gd name="connsiteX16" fmla="*/ 298580 w 3288108"/>
              <a:gd name="connsiteY16" fmla="*/ 597159 h 2795451"/>
              <a:gd name="connsiteX17" fmla="*/ 298580 w 3288108"/>
              <a:gd name="connsiteY17" fmla="*/ 641946 h 2795451"/>
              <a:gd name="connsiteX18" fmla="*/ 332170 w 3288108"/>
              <a:gd name="connsiteY18" fmla="*/ 641946 h 2795451"/>
              <a:gd name="connsiteX19" fmla="*/ 332170 w 3288108"/>
              <a:gd name="connsiteY19" fmla="*/ 701662 h 2795451"/>
              <a:gd name="connsiteX20" fmla="*/ 358296 w 3288108"/>
              <a:gd name="connsiteY20" fmla="*/ 701662 h 2795451"/>
              <a:gd name="connsiteX21" fmla="*/ 358296 w 3288108"/>
              <a:gd name="connsiteY21" fmla="*/ 772575 h 2795451"/>
              <a:gd name="connsiteX22" fmla="*/ 376957 w 3288108"/>
              <a:gd name="connsiteY22" fmla="*/ 772575 h 2795451"/>
              <a:gd name="connsiteX23" fmla="*/ 376957 w 3288108"/>
              <a:gd name="connsiteY23" fmla="*/ 869613 h 2795451"/>
              <a:gd name="connsiteX24" fmla="*/ 414279 w 3288108"/>
              <a:gd name="connsiteY24" fmla="*/ 869613 h 2795451"/>
              <a:gd name="connsiteX25" fmla="*/ 414279 w 3288108"/>
              <a:gd name="connsiteY25" fmla="*/ 936793 h 2795451"/>
              <a:gd name="connsiteX26" fmla="*/ 455334 w 3288108"/>
              <a:gd name="connsiteY26" fmla="*/ 936793 h 2795451"/>
              <a:gd name="connsiteX27" fmla="*/ 455334 w 3288108"/>
              <a:gd name="connsiteY27" fmla="*/ 996509 h 2795451"/>
              <a:gd name="connsiteX28" fmla="*/ 500121 w 3288108"/>
              <a:gd name="connsiteY28" fmla="*/ 996509 h 2795451"/>
              <a:gd name="connsiteX29" fmla="*/ 500121 w 3288108"/>
              <a:gd name="connsiteY29" fmla="*/ 1097280 h 2795451"/>
              <a:gd name="connsiteX30" fmla="*/ 526247 w 3288108"/>
              <a:gd name="connsiteY30" fmla="*/ 1097280 h 2795451"/>
              <a:gd name="connsiteX31" fmla="*/ 526247 w 3288108"/>
              <a:gd name="connsiteY31" fmla="*/ 1171925 h 2795451"/>
              <a:gd name="connsiteX32" fmla="*/ 552373 w 3288108"/>
              <a:gd name="connsiteY32" fmla="*/ 1171925 h 2795451"/>
              <a:gd name="connsiteX33" fmla="*/ 552373 w 3288108"/>
              <a:gd name="connsiteY33" fmla="*/ 1175657 h 2795451"/>
              <a:gd name="connsiteX34" fmla="*/ 552373 w 3288108"/>
              <a:gd name="connsiteY34" fmla="*/ 1231641 h 2795451"/>
              <a:gd name="connsiteX35" fmla="*/ 582231 w 3288108"/>
              <a:gd name="connsiteY35" fmla="*/ 1231641 h 2795451"/>
              <a:gd name="connsiteX36" fmla="*/ 582231 w 3288108"/>
              <a:gd name="connsiteY36" fmla="*/ 1280160 h 2795451"/>
              <a:gd name="connsiteX37" fmla="*/ 630750 w 3288108"/>
              <a:gd name="connsiteY37" fmla="*/ 1280160 h 2795451"/>
              <a:gd name="connsiteX38" fmla="*/ 630750 w 3288108"/>
              <a:gd name="connsiteY38" fmla="*/ 1306286 h 2795451"/>
              <a:gd name="connsiteX39" fmla="*/ 656875 w 3288108"/>
              <a:gd name="connsiteY39" fmla="*/ 1306286 h 2795451"/>
              <a:gd name="connsiteX40" fmla="*/ 656875 w 3288108"/>
              <a:gd name="connsiteY40" fmla="*/ 1362269 h 2795451"/>
              <a:gd name="connsiteX41" fmla="*/ 705395 w 3288108"/>
              <a:gd name="connsiteY41" fmla="*/ 1362269 h 2795451"/>
              <a:gd name="connsiteX42" fmla="*/ 705395 w 3288108"/>
              <a:gd name="connsiteY42" fmla="*/ 1418253 h 2795451"/>
              <a:gd name="connsiteX43" fmla="*/ 738985 w 3288108"/>
              <a:gd name="connsiteY43" fmla="*/ 1418253 h 2795451"/>
              <a:gd name="connsiteX44" fmla="*/ 738985 w 3288108"/>
              <a:gd name="connsiteY44" fmla="*/ 1485433 h 2795451"/>
              <a:gd name="connsiteX45" fmla="*/ 761378 w 3288108"/>
              <a:gd name="connsiteY45" fmla="*/ 1485433 h 2795451"/>
              <a:gd name="connsiteX46" fmla="*/ 761378 w 3288108"/>
              <a:gd name="connsiteY46" fmla="*/ 1571275 h 2795451"/>
              <a:gd name="connsiteX47" fmla="*/ 791236 w 3288108"/>
              <a:gd name="connsiteY47" fmla="*/ 1571275 h 2795451"/>
              <a:gd name="connsiteX48" fmla="*/ 791236 w 3288108"/>
              <a:gd name="connsiteY48" fmla="*/ 1604865 h 2795451"/>
              <a:gd name="connsiteX49" fmla="*/ 817362 w 3288108"/>
              <a:gd name="connsiteY49" fmla="*/ 1604865 h 2795451"/>
              <a:gd name="connsiteX50" fmla="*/ 817362 w 3288108"/>
              <a:gd name="connsiteY50" fmla="*/ 1657117 h 2795451"/>
              <a:gd name="connsiteX51" fmla="*/ 854684 w 3288108"/>
              <a:gd name="connsiteY51" fmla="*/ 1657117 h 2795451"/>
              <a:gd name="connsiteX52" fmla="*/ 854684 w 3288108"/>
              <a:gd name="connsiteY52" fmla="*/ 1735494 h 2795451"/>
              <a:gd name="connsiteX53" fmla="*/ 892007 w 3288108"/>
              <a:gd name="connsiteY53" fmla="*/ 1735494 h 2795451"/>
              <a:gd name="connsiteX54" fmla="*/ 892007 w 3288108"/>
              <a:gd name="connsiteY54" fmla="*/ 1810139 h 2795451"/>
              <a:gd name="connsiteX55" fmla="*/ 925597 w 3288108"/>
              <a:gd name="connsiteY55" fmla="*/ 1810139 h 2795451"/>
              <a:gd name="connsiteX56" fmla="*/ 925597 w 3288108"/>
              <a:gd name="connsiteY56" fmla="*/ 1854926 h 2795451"/>
              <a:gd name="connsiteX57" fmla="*/ 970384 w 3288108"/>
              <a:gd name="connsiteY57" fmla="*/ 1854926 h 2795451"/>
              <a:gd name="connsiteX58" fmla="*/ 970384 w 3288108"/>
              <a:gd name="connsiteY58" fmla="*/ 1963161 h 2795451"/>
              <a:gd name="connsiteX59" fmla="*/ 1033832 w 3288108"/>
              <a:gd name="connsiteY59" fmla="*/ 1963161 h 2795451"/>
              <a:gd name="connsiteX60" fmla="*/ 1033832 w 3288108"/>
              <a:gd name="connsiteY60" fmla="*/ 1993019 h 2795451"/>
              <a:gd name="connsiteX61" fmla="*/ 1063690 w 3288108"/>
              <a:gd name="connsiteY61" fmla="*/ 1993019 h 2795451"/>
              <a:gd name="connsiteX62" fmla="*/ 1063690 w 3288108"/>
              <a:gd name="connsiteY62" fmla="*/ 2019144 h 2795451"/>
              <a:gd name="connsiteX63" fmla="*/ 1205515 w 3288108"/>
              <a:gd name="connsiteY63" fmla="*/ 2019144 h 2795451"/>
              <a:gd name="connsiteX64" fmla="*/ 1205515 w 3288108"/>
              <a:gd name="connsiteY64" fmla="*/ 2108718 h 2795451"/>
              <a:gd name="connsiteX65" fmla="*/ 1231641 w 3288108"/>
              <a:gd name="connsiteY65" fmla="*/ 2108718 h 2795451"/>
              <a:gd name="connsiteX66" fmla="*/ 1231641 w 3288108"/>
              <a:gd name="connsiteY66" fmla="*/ 2160970 h 2795451"/>
              <a:gd name="connsiteX67" fmla="*/ 1287625 w 3288108"/>
              <a:gd name="connsiteY67" fmla="*/ 2160970 h 2795451"/>
              <a:gd name="connsiteX68" fmla="*/ 1287625 w 3288108"/>
              <a:gd name="connsiteY68" fmla="*/ 2213221 h 2795451"/>
              <a:gd name="connsiteX69" fmla="*/ 1366002 w 3288108"/>
              <a:gd name="connsiteY69" fmla="*/ 2213221 h 2795451"/>
              <a:gd name="connsiteX70" fmla="*/ 1361248 w 3288108"/>
              <a:gd name="connsiteY70" fmla="*/ 2235359 h 2795451"/>
              <a:gd name="connsiteX71" fmla="*/ 1485434 w 3288108"/>
              <a:gd name="connsiteY71" fmla="*/ 2231882 h 2795451"/>
              <a:gd name="connsiteX72" fmla="*/ 1485434 w 3288108"/>
              <a:gd name="connsiteY72" fmla="*/ 2284134 h 2795451"/>
              <a:gd name="connsiteX73" fmla="*/ 1630991 w 3288108"/>
              <a:gd name="connsiteY73" fmla="*/ 2284134 h 2795451"/>
              <a:gd name="connsiteX74" fmla="*/ 1630991 w 3288108"/>
              <a:gd name="connsiteY74" fmla="*/ 2332653 h 2795451"/>
              <a:gd name="connsiteX75" fmla="*/ 1731762 w 3288108"/>
              <a:gd name="connsiteY75" fmla="*/ 2332653 h 2795451"/>
              <a:gd name="connsiteX76" fmla="*/ 1731762 w 3288108"/>
              <a:gd name="connsiteY76" fmla="*/ 2381172 h 2795451"/>
              <a:gd name="connsiteX77" fmla="*/ 1869855 w 3288108"/>
              <a:gd name="connsiteY77" fmla="*/ 2381172 h 2795451"/>
              <a:gd name="connsiteX78" fmla="*/ 1869855 w 3288108"/>
              <a:gd name="connsiteY78" fmla="*/ 2448353 h 2795451"/>
              <a:gd name="connsiteX79" fmla="*/ 1925839 w 3288108"/>
              <a:gd name="connsiteY79" fmla="*/ 2448353 h 2795451"/>
              <a:gd name="connsiteX80" fmla="*/ 1925839 w 3288108"/>
              <a:gd name="connsiteY80" fmla="*/ 2489407 h 2795451"/>
              <a:gd name="connsiteX81" fmla="*/ 2049003 w 3288108"/>
              <a:gd name="connsiteY81" fmla="*/ 2489407 h 2795451"/>
              <a:gd name="connsiteX82" fmla="*/ 2049003 w 3288108"/>
              <a:gd name="connsiteY82" fmla="*/ 2590178 h 2795451"/>
              <a:gd name="connsiteX83" fmla="*/ 2134844 w 3288108"/>
              <a:gd name="connsiteY83" fmla="*/ 2590178 h 2795451"/>
              <a:gd name="connsiteX84" fmla="*/ 2134844 w 3288108"/>
              <a:gd name="connsiteY84" fmla="*/ 2642429 h 2795451"/>
              <a:gd name="connsiteX85" fmla="*/ 2157238 w 3288108"/>
              <a:gd name="connsiteY85" fmla="*/ 2642429 h 2795451"/>
              <a:gd name="connsiteX86" fmla="*/ 2157238 w 3288108"/>
              <a:gd name="connsiteY86" fmla="*/ 2676019 h 2795451"/>
              <a:gd name="connsiteX87" fmla="*/ 2817845 w 3288108"/>
              <a:gd name="connsiteY87" fmla="*/ 2676019 h 2795451"/>
              <a:gd name="connsiteX88" fmla="*/ 2817845 w 3288108"/>
              <a:gd name="connsiteY88" fmla="*/ 2795451 h 2795451"/>
              <a:gd name="connsiteX89" fmla="*/ 3288108 w 3288108"/>
              <a:gd name="connsiteY89" fmla="*/ 2795451 h 2795451"/>
              <a:gd name="connsiteX0" fmla="*/ 0 w 3288108"/>
              <a:gd name="connsiteY0" fmla="*/ 0 h 2795451"/>
              <a:gd name="connsiteX1" fmla="*/ 0 w 3288108"/>
              <a:gd name="connsiteY1" fmla="*/ 63448 h 2795451"/>
              <a:gd name="connsiteX2" fmla="*/ 48519 w 3288108"/>
              <a:gd name="connsiteY2" fmla="*/ 63448 h 2795451"/>
              <a:gd name="connsiteX3" fmla="*/ 48519 w 3288108"/>
              <a:gd name="connsiteY3" fmla="*/ 100770 h 2795451"/>
              <a:gd name="connsiteX4" fmla="*/ 93306 w 3288108"/>
              <a:gd name="connsiteY4" fmla="*/ 100770 h 2795451"/>
              <a:gd name="connsiteX5" fmla="*/ 93306 w 3288108"/>
              <a:gd name="connsiteY5" fmla="*/ 216470 h 2795451"/>
              <a:gd name="connsiteX6" fmla="*/ 126897 w 3288108"/>
              <a:gd name="connsiteY6" fmla="*/ 216470 h 2795451"/>
              <a:gd name="connsiteX7" fmla="*/ 126897 w 3288108"/>
              <a:gd name="connsiteY7" fmla="*/ 298579 h 2795451"/>
              <a:gd name="connsiteX8" fmla="*/ 167951 w 3288108"/>
              <a:gd name="connsiteY8" fmla="*/ 298579 h 2795451"/>
              <a:gd name="connsiteX9" fmla="*/ 167951 w 3288108"/>
              <a:gd name="connsiteY9" fmla="*/ 347099 h 2795451"/>
              <a:gd name="connsiteX10" fmla="*/ 212738 w 3288108"/>
              <a:gd name="connsiteY10" fmla="*/ 347099 h 2795451"/>
              <a:gd name="connsiteX11" fmla="*/ 212738 w 3288108"/>
              <a:gd name="connsiteY11" fmla="*/ 488924 h 2795451"/>
              <a:gd name="connsiteX12" fmla="*/ 250061 w 3288108"/>
              <a:gd name="connsiteY12" fmla="*/ 488924 h 2795451"/>
              <a:gd name="connsiteX13" fmla="*/ 250061 w 3288108"/>
              <a:gd name="connsiteY13" fmla="*/ 559837 h 2795451"/>
              <a:gd name="connsiteX14" fmla="*/ 257525 w 3288108"/>
              <a:gd name="connsiteY14" fmla="*/ 559837 h 2795451"/>
              <a:gd name="connsiteX15" fmla="*/ 257525 w 3288108"/>
              <a:gd name="connsiteY15" fmla="*/ 597159 h 2795451"/>
              <a:gd name="connsiteX16" fmla="*/ 298580 w 3288108"/>
              <a:gd name="connsiteY16" fmla="*/ 597159 h 2795451"/>
              <a:gd name="connsiteX17" fmla="*/ 298580 w 3288108"/>
              <a:gd name="connsiteY17" fmla="*/ 641946 h 2795451"/>
              <a:gd name="connsiteX18" fmla="*/ 332170 w 3288108"/>
              <a:gd name="connsiteY18" fmla="*/ 641946 h 2795451"/>
              <a:gd name="connsiteX19" fmla="*/ 332170 w 3288108"/>
              <a:gd name="connsiteY19" fmla="*/ 701662 h 2795451"/>
              <a:gd name="connsiteX20" fmla="*/ 358296 w 3288108"/>
              <a:gd name="connsiteY20" fmla="*/ 701662 h 2795451"/>
              <a:gd name="connsiteX21" fmla="*/ 358296 w 3288108"/>
              <a:gd name="connsiteY21" fmla="*/ 772575 h 2795451"/>
              <a:gd name="connsiteX22" fmla="*/ 376957 w 3288108"/>
              <a:gd name="connsiteY22" fmla="*/ 772575 h 2795451"/>
              <a:gd name="connsiteX23" fmla="*/ 376957 w 3288108"/>
              <a:gd name="connsiteY23" fmla="*/ 869613 h 2795451"/>
              <a:gd name="connsiteX24" fmla="*/ 414279 w 3288108"/>
              <a:gd name="connsiteY24" fmla="*/ 869613 h 2795451"/>
              <a:gd name="connsiteX25" fmla="*/ 414279 w 3288108"/>
              <a:gd name="connsiteY25" fmla="*/ 936793 h 2795451"/>
              <a:gd name="connsiteX26" fmla="*/ 455334 w 3288108"/>
              <a:gd name="connsiteY26" fmla="*/ 936793 h 2795451"/>
              <a:gd name="connsiteX27" fmla="*/ 455334 w 3288108"/>
              <a:gd name="connsiteY27" fmla="*/ 996509 h 2795451"/>
              <a:gd name="connsiteX28" fmla="*/ 500121 w 3288108"/>
              <a:gd name="connsiteY28" fmla="*/ 996509 h 2795451"/>
              <a:gd name="connsiteX29" fmla="*/ 500121 w 3288108"/>
              <a:gd name="connsiteY29" fmla="*/ 1097280 h 2795451"/>
              <a:gd name="connsiteX30" fmla="*/ 526247 w 3288108"/>
              <a:gd name="connsiteY30" fmla="*/ 1097280 h 2795451"/>
              <a:gd name="connsiteX31" fmla="*/ 526247 w 3288108"/>
              <a:gd name="connsiteY31" fmla="*/ 1171925 h 2795451"/>
              <a:gd name="connsiteX32" fmla="*/ 552373 w 3288108"/>
              <a:gd name="connsiteY32" fmla="*/ 1171925 h 2795451"/>
              <a:gd name="connsiteX33" fmla="*/ 552373 w 3288108"/>
              <a:gd name="connsiteY33" fmla="*/ 1175657 h 2795451"/>
              <a:gd name="connsiteX34" fmla="*/ 552373 w 3288108"/>
              <a:gd name="connsiteY34" fmla="*/ 1231641 h 2795451"/>
              <a:gd name="connsiteX35" fmla="*/ 582231 w 3288108"/>
              <a:gd name="connsiteY35" fmla="*/ 1231641 h 2795451"/>
              <a:gd name="connsiteX36" fmla="*/ 582231 w 3288108"/>
              <a:gd name="connsiteY36" fmla="*/ 1280160 h 2795451"/>
              <a:gd name="connsiteX37" fmla="*/ 630750 w 3288108"/>
              <a:gd name="connsiteY37" fmla="*/ 1280160 h 2795451"/>
              <a:gd name="connsiteX38" fmla="*/ 630750 w 3288108"/>
              <a:gd name="connsiteY38" fmla="*/ 1306286 h 2795451"/>
              <a:gd name="connsiteX39" fmla="*/ 656875 w 3288108"/>
              <a:gd name="connsiteY39" fmla="*/ 1306286 h 2795451"/>
              <a:gd name="connsiteX40" fmla="*/ 656875 w 3288108"/>
              <a:gd name="connsiteY40" fmla="*/ 1362269 h 2795451"/>
              <a:gd name="connsiteX41" fmla="*/ 705395 w 3288108"/>
              <a:gd name="connsiteY41" fmla="*/ 1362269 h 2795451"/>
              <a:gd name="connsiteX42" fmla="*/ 705395 w 3288108"/>
              <a:gd name="connsiteY42" fmla="*/ 1418253 h 2795451"/>
              <a:gd name="connsiteX43" fmla="*/ 738985 w 3288108"/>
              <a:gd name="connsiteY43" fmla="*/ 1418253 h 2795451"/>
              <a:gd name="connsiteX44" fmla="*/ 738985 w 3288108"/>
              <a:gd name="connsiteY44" fmla="*/ 1485433 h 2795451"/>
              <a:gd name="connsiteX45" fmla="*/ 761378 w 3288108"/>
              <a:gd name="connsiteY45" fmla="*/ 1485433 h 2795451"/>
              <a:gd name="connsiteX46" fmla="*/ 761378 w 3288108"/>
              <a:gd name="connsiteY46" fmla="*/ 1571275 h 2795451"/>
              <a:gd name="connsiteX47" fmla="*/ 791236 w 3288108"/>
              <a:gd name="connsiteY47" fmla="*/ 1571275 h 2795451"/>
              <a:gd name="connsiteX48" fmla="*/ 791236 w 3288108"/>
              <a:gd name="connsiteY48" fmla="*/ 1604865 h 2795451"/>
              <a:gd name="connsiteX49" fmla="*/ 817362 w 3288108"/>
              <a:gd name="connsiteY49" fmla="*/ 1604865 h 2795451"/>
              <a:gd name="connsiteX50" fmla="*/ 817362 w 3288108"/>
              <a:gd name="connsiteY50" fmla="*/ 1657117 h 2795451"/>
              <a:gd name="connsiteX51" fmla="*/ 854684 w 3288108"/>
              <a:gd name="connsiteY51" fmla="*/ 1657117 h 2795451"/>
              <a:gd name="connsiteX52" fmla="*/ 854684 w 3288108"/>
              <a:gd name="connsiteY52" fmla="*/ 1735494 h 2795451"/>
              <a:gd name="connsiteX53" fmla="*/ 892007 w 3288108"/>
              <a:gd name="connsiteY53" fmla="*/ 1735494 h 2795451"/>
              <a:gd name="connsiteX54" fmla="*/ 892007 w 3288108"/>
              <a:gd name="connsiteY54" fmla="*/ 1810139 h 2795451"/>
              <a:gd name="connsiteX55" fmla="*/ 925597 w 3288108"/>
              <a:gd name="connsiteY55" fmla="*/ 1810139 h 2795451"/>
              <a:gd name="connsiteX56" fmla="*/ 925597 w 3288108"/>
              <a:gd name="connsiteY56" fmla="*/ 1854926 h 2795451"/>
              <a:gd name="connsiteX57" fmla="*/ 970384 w 3288108"/>
              <a:gd name="connsiteY57" fmla="*/ 1854926 h 2795451"/>
              <a:gd name="connsiteX58" fmla="*/ 970384 w 3288108"/>
              <a:gd name="connsiteY58" fmla="*/ 1963161 h 2795451"/>
              <a:gd name="connsiteX59" fmla="*/ 1033832 w 3288108"/>
              <a:gd name="connsiteY59" fmla="*/ 1963161 h 2795451"/>
              <a:gd name="connsiteX60" fmla="*/ 1033832 w 3288108"/>
              <a:gd name="connsiteY60" fmla="*/ 1993019 h 2795451"/>
              <a:gd name="connsiteX61" fmla="*/ 1063690 w 3288108"/>
              <a:gd name="connsiteY61" fmla="*/ 1993019 h 2795451"/>
              <a:gd name="connsiteX62" fmla="*/ 1063690 w 3288108"/>
              <a:gd name="connsiteY62" fmla="*/ 2019144 h 2795451"/>
              <a:gd name="connsiteX63" fmla="*/ 1205515 w 3288108"/>
              <a:gd name="connsiteY63" fmla="*/ 2019144 h 2795451"/>
              <a:gd name="connsiteX64" fmla="*/ 1205515 w 3288108"/>
              <a:gd name="connsiteY64" fmla="*/ 2108718 h 2795451"/>
              <a:gd name="connsiteX65" fmla="*/ 1231641 w 3288108"/>
              <a:gd name="connsiteY65" fmla="*/ 2108718 h 2795451"/>
              <a:gd name="connsiteX66" fmla="*/ 1231641 w 3288108"/>
              <a:gd name="connsiteY66" fmla="*/ 2160970 h 2795451"/>
              <a:gd name="connsiteX67" fmla="*/ 1287625 w 3288108"/>
              <a:gd name="connsiteY67" fmla="*/ 2160970 h 2795451"/>
              <a:gd name="connsiteX68" fmla="*/ 1287625 w 3288108"/>
              <a:gd name="connsiteY68" fmla="*/ 2213221 h 2795451"/>
              <a:gd name="connsiteX69" fmla="*/ 1366002 w 3288108"/>
              <a:gd name="connsiteY69" fmla="*/ 2213221 h 2795451"/>
              <a:gd name="connsiteX70" fmla="*/ 1368202 w 3288108"/>
              <a:gd name="connsiteY70" fmla="*/ 2235359 h 2795451"/>
              <a:gd name="connsiteX71" fmla="*/ 1485434 w 3288108"/>
              <a:gd name="connsiteY71" fmla="*/ 2231882 h 2795451"/>
              <a:gd name="connsiteX72" fmla="*/ 1485434 w 3288108"/>
              <a:gd name="connsiteY72" fmla="*/ 2284134 h 2795451"/>
              <a:gd name="connsiteX73" fmla="*/ 1630991 w 3288108"/>
              <a:gd name="connsiteY73" fmla="*/ 2284134 h 2795451"/>
              <a:gd name="connsiteX74" fmla="*/ 1630991 w 3288108"/>
              <a:gd name="connsiteY74" fmla="*/ 2332653 h 2795451"/>
              <a:gd name="connsiteX75" fmla="*/ 1731762 w 3288108"/>
              <a:gd name="connsiteY75" fmla="*/ 2332653 h 2795451"/>
              <a:gd name="connsiteX76" fmla="*/ 1731762 w 3288108"/>
              <a:gd name="connsiteY76" fmla="*/ 2381172 h 2795451"/>
              <a:gd name="connsiteX77" fmla="*/ 1869855 w 3288108"/>
              <a:gd name="connsiteY77" fmla="*/ 2381172 h 2795451"/>
              <a:gd name="connsiteX78" fmla="*/ 1869855 w 3288108"/>
              <a:gd name="connsiteY78" fmla="*/ 2448353 h 2795451"/>
              <a:gd name="connsiteX79" fmla="*/ 1925839 w 3288108"/>
              <a:gd name="connsiteY79" fmla="*/ 2448353 h 2795451"/>
              <a:gd name="connsiteX80" fmla="*/ 1925839 w 3288108"/>
              <a:gd name="connsiteY80" fmla="*/ 2489407 h 2795451"/>
              <a:gd name="connsiteX81" fmla="*/ 2049003 w 3288108"/>
              <a:gd name="connsiteY81" fmla="*/ 2489407 h 2795451"/>
              <a:gd name="connsiteX82" fmla="*/ 2049003 w 3288108"/>
              <a:gd name="connsiteY82" fmla="*/ 2590178 h 2795451"/>
              <a:gd name="connsiteX83" fmla="*/ 2134844 w 3288108"/>
              <a:gd name="connsiteY83" fmla="*/ 2590178 h 2795451"/>
              <a:gd name="connsiteX84" fmla="*/ 2134844 w 3288108"/>
              <a:gd name="connsiteY84" fmla="*/ 2642429 h 2795451"/>
              <a:gd name="connsiteX85" fmla="*/ 2157238 w 3288108"/>
              <a:gd name="connsiteY85" fmla="*/ 2642429 h 2795451"/>
              <a:gd name="connsiteX86" fmla="*/ 2157238 w 3288108"/>
              <a:gd name="connsiteY86" fmla="*/ 2676019 h 2795451"/>
              <a:gd name="connsiteX87" fmla="*/ 2817845 w 3288108"/>
              <a:gd name="connsiteY87" fmla="*/ 2676019 h 2795451"/>
              <a:gd name="connsiteX88" fmla="*/ 2817845 w 3288108"/>
              <a:gd name="connsiteY88" fmla="*/ 2795451 h 2795451"/>
              <a:gd name="connsiteX89" fmla="*/ 3288108 w 3288108"/>
              <a:gd name="connsiteY89" fmla="*/ 2795451 h 279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288108" h="2795451">
                <a:moveTo>
                  <a:pt x="0" y="0"/>
                </a:moveTo>
                <a:lnTo>
                  <a:pt x="0" y="63448"/>
                </a:lnTo>
                <a:lnTo>
                  <a:pt x="48519" y="63448"/>
                </a:lnTo>
                <a:lnTo>
                  <a:pt x="48519" y="100770"/>
                </a:lnTo>
                <a:lnTo>
                  <a:pt x="93306" y="100770"/>
                </a:lnTo>
                <a:lnTo>
                  <a:pt x="93306" y="216470"/>
                </a:lnTo>
                <a:lnTo>
                  <a:pt x="126897" y="216470"/>
                </a:lnTo>
                <a:lnTo>
                  <a:pt x="126897" y="298579"/>
                </a:lnTo>
                <a:lnTo>
                  <a:pt x="167951" y="298579"/>
                </a:lnTo>
                <a:lnTo>
                  <a:pt x="167951" y="347099"/>
                </a:lnTo>
                <a:lnTo>
                  <a:pt x="212738" y="347099"/>
                </a:lnTo>
                <a:lnTo>
                  <a:pt x="212738" y="488924"/>
                </a:lnTo>
                <a:lnTo>
                  <a:pt x="250061" y="488924"/>
                </a:lnTo>
                <a:lnTo>
                  <a:pt x="250061" y="559837"/>
                </a:lnTo>
                <a:lnTo>
                  <a:pt x="257525" y="559837"/>
                </a:lnTo>
                <a:lnTo>
                  <a:pt x="257525" y="597159"/>
                </a:lnTo>
                <a:lnTo>
                  <a:pt x="298580" y="597159"/>
                </a:lnTo>
                <a:lnTo>
                  <a:pt x="298580" y="641946"/>
                </a:lnTo>
                <a:lnTo>
                  <a:pt x="332170" y="641946"/>
                </a:lnTo>
                <a:lnTo>
                  <a:pt x="332170" y="701662"/>
                </a:lnTo>
                <a:lnTo>
                  <a:pt x="358296" y="701662"/>
                </a:lnTo>
                <a:lnTo>
                  <a:pt x="358296" y="772575"/>
                </a:lnTo>
                <a:lnTo>
                  <a:pt x="376957" y="772575"/>
                </a:lnTo>
                <a:lnTo>
                  <a:pt x="376957" y="869613"/>
                </a:lnTo>
                <a:lnTo>
                  <a:pt x="414279" y="869613"/>
                </a:lnTo>
                <a:lnTo>
                  <a:pt x="414279" y="936793"/>
                </a:lnTo>
                <a:lnTo>
                  <a:pt x="455334" y="936793"/>
                </a:lnTo>
                <a:lnTo>
                  <a:pt x="455334" y="996509"/>
                </a:lnTo>
                <a:lnTo>
                  <a:pt x="500121" y="996509"/>
                </a:lnTo>
                <a:lnTo>
                  <a:pt x="500121" y="1097280"/>
                </a:lnTo>
                <a:lnTo>
                  <a:pt x="526247" y="1097280"/>
                </a:lnTo>
                <a:lnTo>
                  <a:pt x="526247" y="1171925"/>
                </a:lnTo>
                <a:lnTo>
                  <a:pt x="552373" y="1171925"/>
                </a:lnTo>
                <a:lnTo>
                  <a:pt x="552373" y="1175657"/>
                </a:lnTo>
                <a:lnTo>
                  <a:pt x="552373" y="1231641"/>
                </a:lnTo>
                <a:lnTo>
                  <a:pt x="582231" y="1231641"/>
                </a:lnTo>
                <a:lnTo>
                  <a:pt x="582231" y="1280160"/>
                </a:lnTo>
                <a:lnTo>
                  <a:pt x="630750" y="1280160"/>
                </a:lnTo>
                <a:lnTo>
                  <a:pt x="630750" y="1306286"/>
                </a:lnTo>
                <a:lnTo>
                  <a:pt x="656875" y="1306286"/>
                </a:lnTo>
                <a:lnTo>
                  <a:pt x="656875" y="1362269"/>
                </a:lnTo>
                <a:lnTo>
                  <a:pt x="705395" y="1362269"/>
                </a:lnTo>
                <a:lnTo>
                  <a:pt x="705395" y="1418253"/>
                </a:lnTo>
                <a:lnTo>
                  <a:pt x="738985" y="1418253"/>
                </a:lnTo>
                <a:lnTo>
                  <a:pt x="738985" y="1485433"/>
                </a:lnTo>
                <a:lnTo>
                  <a:pt x="761378" y="1485433"/>
                </a:lnTo>
                <a:lnTo>
                  <a:pt x="761378" y="1571275"/>
                </a:lnTo>
                <a:lnTo>
                  <a:pt x="791236" y="1571275"/>
                </a:lnTo>
                <a:lnTo>
                  <a:pt x="791236" y="1604865"/>
                </a:lnTo>
                <a:lnTo>
                  <a:pt x="817362" y="1604865"/>
                </a:lnTo>
                <a:lnTo>
                  <a:pt x="817362" y="1657117"/>
                </a:lnTo>
                <a:lnTo>
                  <a:pt x="854684" y="1657117"/>
                </a:lnTo>
                <a:lnTo>
                  <a:pt x="854684" y="1735494"/>
                </a:lnTo>
                <a:lnTo>
                  <a:pt x="892007" y="1735494"/>
                </a:lnTo>
                <a:lnTo>
                  <a:pt x="892007" y="1810139"/>
                </a:lnTo>
                <a:lnTo>
                  <a:pt x="925597" y="1810139"/>
                </a:lnTo>
                <a:lnTo>
                  <a:pt x="925597" y="1854926"/>
                </a:lnTo>
                <a:lnTo>
                  <a:pt x="970384" y="1854926"/>
                </a:lnTo>
                <a:lnTo>
                  <a:pt x="970384" y="1963161"/>
                </a:lnTo>
                <a:lnTo>
                  <a:pt x="1033832" y="1963161"/>
                </a:lnTo>
                <a:lnTo>
                  <a:pt x="1033832" y="1993019"/>
                </a:lnTo>
                <a:lnTo>
                  <a:pt x="1063690" y="1993019"/>
                </a:lnTo>
                <a:lnTo>
                  <a:pt x="1063690" y="2019144"/>
                </a:lnTo>
                <a:lnTo>
                  <a:pt x="1205515" y="2019144"/>
                </a:lnTo>
                <a:lnTo>
                  <a:pt x="1205515" y="2108718"/>
                </a:lnTo>
                <a:lnTo>
                  <a:pt x="1231641" y="2108718"/>
                </a:lnTo>
                <a:lnTo>
                  <a:pt x="1231641" y="2160970"/>
                </a:lnTo>
                <a:lnTo>
                  <a:pt x="1287625" y="2160970"/>
                </a:lnTo>
                <a:lnTo>
                  <a:pt x="1287625" y="2213221"/>
                </a:lnTo>
                <a:lnTo>
                  <a:pt x="1366002" y="2213221"/>
                </a:lnTo>
                <a:lnTo>
                  <a:pt x="1368202" y="2235359"/>
                </a:lnTo>
                <a:lnTo>
                  <a:pt x="1485434" y="2231882"/>
                </a:lnTo>
                <a:lnTo>
                  <a:pt x="1485434" y="2284134"/>
                </a:lnTo>
                <a:lnTo>
                  <a:pt x="1630991" y="2284134"/>
                </a:lnTo>
                <a:lnTo>
                  <a:pt x="1630991" y="2332653"/>
                </a:lnTo>
                <a:lnTo>
                  <a:pt x="1731762" y="2332653"/>
                </a:lnTo>
                <a:lnTo>
                  <a:pt x="1731762" y="2381172"/>
                </a:lnTo>
                <a:lnTo>
                  <a:pt x="1869855" y="2381172"/>
                </a:lnTo>
                <a:lnTo>
                  <a:pt x="1869855" y="2448353"/>
                </a:lnTo>
                <a:lnTo>
                  <a:pt x="1925839" y="2448353"/>
                </a:lnTo>
                <a:lnTo>
                  <a:pt x="1925839" y="2489407"/>
                </a:lnTo>
                <a:lnTo>
                  <a:pt x="2049003" y="2489407"/>
                </a:lnTo>
                <a:lnTo>
                  <a:pt x="2049003" y="2590178"/>
                </a:lnTo>
                <a:lnTo>
                  <a:pt x="2134844" y="2590178"/>
                </a:lnTo>
                <a:lnTo>
                  <a:pt x="2134844" y="2642429"/>
                </a:lnTo>
                <a:lnTo>
                  <a:pt x="2157238" y="2642429"/>
                </a:lnTo>
                <a:lnTo>
                  <a:pt x="2157238" y="2676019"/>
                </a:lnTo>
                <a:lnTo>
                  <a:pt x="2817845" y="2676019"/>
                </a:lnTo>
                <a:lnTo>
                  <a:pt x="2817845" y="2795451"/>
                </a:lnTo>
                <a:lnTo>
                  <a:pt x="3288108" y="2795451"/>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40" name="Freeform: Shape 5">
            <a:extLst>
              <a:ext uri="{FF2B5EF4-FFF2-40B4-BE49-F238E27FC236}">
                <a16:creationId xmlns:a16="http://schemas.microsoft.com/office/drawing/2014/main" id="{67CB0675-740A-667F-6FB9-DFD48C9987A4}"/>
              </a:ext>
            </a:extLst>
          </p:cNvPr>
          <p:cNvSpPr/>
          <p:nvPr/>
        </p:nvSpPr>
        <p:spPr bwMode="auto">
          <a:xfrm>
            <a:off x="7259216" y="2467014"/>
            <a:ext cx="3441130" cy="2235615"/>
          </a:xfrm>
          <a:custGeom>
            <a:avLst/>
            <a:gdLst>
              <a:gd name="connsiteX0" fmla="*/ 0 w 3441130"/>
              <a:gd name="connsiteY0" fmla="*/ 0 h 2235615"/>
              <a:gd name="connsiteX1" fmla="*/ 63448 w 3441130"/>
              <a:gd name="connsiteY1" fmla="*/ 0 h 2235615"/>
              <a:gd name="connsiteX2" fmla="*/ 63448 w 3441130"/>
              <a:gd name="connsiteY2" fmla="*/ 89574 h 2235615"/>
              <a:gd name="connsiteX3" fmla="*/ 141826 w 3441130"/>
              <a:gd name="connsiteY3" fmla="*/ 89574 h 2235615"/>
              <a:gd name="connsiteX4" fmla="*/ 141826 w 3441130"/>
              <a:gd name="connsiteY4" fmla="*/ 167951 h 2235615"/>
              <a:gd name="connsiteX5" fmla="*/ 205274 w 3441130"/>
              <a:gd name="connsiteY5" fmla="*/ 167951 h 2235615"/>
              <a:gd name="connsiteX6" fmla="*/ 205274 w 3441130"/>
              <a:gd name="connsiteY6" fmla="*/ 220202 h 2235615"/>
              <a:gd name="connsiteX7" fmla="*/ 250061 w 3441130"/>
              <a:gd name="connsiteY7" fmla="*/ 220202 h 2235615"/>
              <a:gd name="connsiteX8" fmla="*/ 250061 w 3441130"/>
              <a:gd name="connsiteY8" fmla="*/ 261257 h 2235615"/>
              <a:gd name="connsiteX9" fmla="*/ 328438 w 3441130"/>
              <a:gd name="connsiteY9" fmla="*/ 261257 h 2235615"/>
              <a:gd name="connsiteX10" fmla="*/ 328438 w 3441130"/>
              <a:gd name="connsiteY10" fmla="*/ 306044 h 2235615"/>
              <a:gd name="connsiteX11" fmla="*/ 369493 w 3441130"/>
              <a:gd name="connsiteY11" fmla="*/ 306044 h 2235615"/>
              <a:gd name="connsiteX12" fmla="*/ 369493 w 3441130"/>
              <a:gd name="connsiteY12" fmla="*/ 347099 h 2235615"/>
              <a:gd name="connsiteX13" fmla="*/ 403083 w 3441130"/>
              <a:gd name="connsiteY13" fmla="*/ 347099 h 2235615"/>
              <a:gd name="connsiteX14" fmla="*/ 403083 w 3441130"/>
              <a:gd name="connsiteY14" fmla="*/ 391886 h 2235615"/>
              <a:gd name="connsiteX15" fmla="*/ 436673 w 3441130"/>
              <a:gd name="connsiteY15" fmla="*/ 391886 h 2235615"/>
              <a:gd name="connsiteX16" fmla="*/ 436673 w 3441130"/>
              <a:gd name="connsiteY16" fmla="*/ 432940 h 2235615"/>
              <a:gd name="connsiteX17" fmla="*/ 473995 w 3441130"/>
              <a:gd name="connsiteY17" fmla="*/ 432940 h 2235615"/>
              <a:gd name="connsiteX18" fmla="*/ 473995 w 3441130"/>
              <a:gd name="connsiteY18" fmla="*/ 518782 h 2235615"/>
              <a:gd name="connsiteX19" fmla="*/ 571034 w 3441130"/>
              <a:gd name="connsiteY19" fmla="*/ 518782 h 2235615"/>
              <a:gd name="connsiteX20" fmla="*/ 571034 w 3441130"/>
              <a:gd name="connsiteY20" fmla="*/ 567301 h 2235615"/>
              <a:gd name="connsiteX21" fmla="*/ 604624 w 3441130"/>
              <a:gd name="connsiteY21" fmla="*/ 567301 h 2235615"/>
              <a:gd name="connsiteX22" fmla="*/ 604624 w 3441130"/>
              <a:gd name="connsiteY22" fmla="*/ 604624 h 2235615"/>
              <a:gd name="connsiteX23" fmla="*/ 649411 w 3441130"/>
              <a:gd name="connsiteY23" fmla="*/ 604624 h 2235615"/>
              <a:gd name="connsiteX24" fmla="*/ 649411 w 3441130"/>
              <a:gd name="connsiteY24" fmla="*/ 649410 h 2235615"/>
              <a:gd name="connsiteX25" fmla="*/ 716591 w 3441130"/>
              <a:gd name="connsiteY25" fmla="*/ 649410 h 2235615"/>
              <a:gd name="connsiteX26" fmla="*/ 716591 w 3441130"/>
              <a:gd name="connsiteY26" fmla="*/ 720323 h 2235615"/>
              <a:gd name="connsiteX27" fmla="*/ 817362 w 3441130"/>
              <a:gd name="connsiteY27" fmla="*/ 720323 h 2235615"/>
              <a:gd name="connsiteX28" fmla="*/ 817362 w 3441130"/>
              <a:gd name="connsiteY28" fmla="*/ 780039 h 2235615"/>
              <a:gd name="connsiteX29" fmla="*/ 839755 w 3441130"/>
              <a:gd name="connsiteY29" fmla="*/ 780039 h 2235615"/>
              <a:gd name="connsiteX30" fmla="*/ 839755 w 3441130"/>
              <a:gd name="connsiteY30" fmla="*/ 817362 h 2235615"/>
              <a:gd name="connsiteX31" fmla="*/ 899471 w 3441130"/>
              <a:gd name="connsiteY31" fmla="*/ 817362 h 2235615"/>
              <a:gd name="connsiteX32" fmla="*/ 921865 w 3441130"/>
              <a:gd name="connsiteY32" fmla="*/ 839755 h 2235615"/>
              <a:gd name="connsiteX33" fmla="*/ 921865 w 3441130"/>
              <a:gd name="connsiteY33" fmla="*/ 880810 h 2235615"/>
              <a:gd name="connsiteX34" fmla="*/ 955455 w 3441130"/>
              <a:gd name="connsiteY34" fmla="*/ 880810 h 2235615"/>
              <a:gd name="connsiteX35" fmla="*/ 955455 w 3441130"/>
              <a:gd name="connsiteY35" fmla="*/ 936793 h 2235615"/>
              <a:gd name="connsiteX36" fmla="*/ 1030100 w 3441130"/>
              <a:gd name="connsiteY36" fmla="*/ 936793 h 2235615"/>
              <a:gd name="connsiteX37" fmla="*/ 1030100 w 3441130"/>
              <a:gd name="connsiteY37" fmla="*/ 996509 h 2235615"/>
              <a:gd name="connsiteX38" fmla="*/ 1115942 w 3441130"/>
              <a:gd name="connsiteY38" fmla="*/ 996509 h 2235615"/>
              <a:gd name="connsiteX39" fmla="*/ 1115942 w 3441130"/>
              <a:gd name="connsiteY39" fmla="*/ 1033832 h 2235615"/>
              <a:gd name="connsiteX40" fmla="*/ 1160728 w 3441130"/>
              <a:gd name="connsiteY40" fmla="*/ 1033832 h 2235615"/>
              <a:gd name="connsiteX41" fmla="*/ 1160728 w 3441130"/>
              <a:gd name="connsiteY41" fmla="*/ 1078619 h 2235615"/>
              <a:gd name="connsiteX42" fmla="*/ 1242838 w 3441130"/>
              <a:gd name="connsiteY42" fmla="*/ 1078619 h 2235615"/>
              <a:gd name="connsiteX43" fmla="*/ 1242838 w 3441130"/>
              <a:gd name="connsiteY43" fmla="*/ 1142067 h 2235615"/>
              <a:gd name="connsiteX44" fmla="*/ 1261499 w 3441130"/>
              <a:gd name="connsiteY44" fmla="*/ 1142067 h 2235615"/>
              <a:gd name="connsiteX45" fmla="*/ 1287625 w 3441130"/>
              <a:gd name="connsiteY45" fmla="*/ 1168193 h 2235615"/>
              <a:gd name="connsiteX46" fmla="*/ 1332412 w 3441130"/>
              <a:gd name="connsiteY46" fmla="*/ 1168193 h 2235615"/>
              <a:gd name="connsiteX47" fmla="*/ 1332412 w 3441130"/>
              <a:gd name="connsiteY47" fmla="*/ 1242837 h 2235615"/>
              <a:gd name="connsiteX48" fmla="*/ 1474237 w 3441130"/>
              <a:gd name="connsiteY48" fmla="*/ 1242837 h 2235615"/>
              <a:gd name="connsiteX49" fmla="*/ 1474237 w 3441130"/>
              <a:gd name="connsiteY49" fmla="*/ 1358537 h 2235615"/>
              <a:gd name="connsiteX50" fmla="*/ 1530221 w 3441130"/>
              <a:gd name="connsiteY50" fmla="*/ 1358537 h 2235615"/>
              <a:gd name="connsiteX51" fmla="*/ 1530221 w 3441130"/>
              <a:gd name="connsiteY51" fmla="*/ 1384663 h 2235615"/>
              <a:gd name="connsiteX52" fmla="*/ 1578740 w 3441130"/>
              <a:gd name="connsiteY52" fmla="*/ 1384663 h 2235615"/>
              <a:gd name="connsiteX53" fmla="*/ 1578740 w 3441130"/>
              <a:gd name="connsiteY53" fmla="*/ 1403324 h 2235615"/>
              <a:gd name="connsiteX54" fmla="*/ 1709368 w 3441130"/>
              <a:gd name="connsiteY54" fmla="*/ 1403324 h 2235615"/>
              <a:gd name="connsiteX55" fmla="*/ 1709368 w 3441130"/>
              <a:gd name="connsiteY55" fmla="*/ 1433182 h 2235615"/>
              <a:gd name="connsiteX56" fmla="*/ 1888516 w 3441130"/>
              <a:gd name="connsiteY56" fmla="*/ 1433182 h 2235615"/>
              <a:gd name="connsiteX57" fmla="*/ 1888516 w 3441130"/>
              <a:gd name="connsiteY57" fmla="*/ 1466772 h 2235615"/>
              <a:gd name="connsiteX58" fmla="*/ 1989287 w 3441130"/>
              <a:gd name="connsiteY58" fmla="*/ 1466772 h 2235615"/>
              <a:gd name="connsiteX59" fmla="*/ 1989287 w 3441130"/>
              <a:gd name="connsiteY59" fmla="*/ 1515291 h 2235615"/>
              <a:gd name="connsiteX60" fmla="*/ 2411031 w 3441130"/>
              <a:gd name="connsiteY60" fmla="*/ 1515291 h 2235615"/>
              <a:gd name="connsiteX61" fmla="*/ 2411031 w 3441130"/>
              <a:gd name="connsiteY61" fmla="*/ 1575007 h 2235615"/>
              <a:gd name="connsiteX62" fmla="*/ 2578982 w 3441130"/>
              <a:gd name="connsiteY62" fmla="*/ 1575007 h 2235615"/>
              <a:gd name="connsiteX63" fmla="*/ 2578982 w 3441130"/>
              <a:gd name="connsiteY63" fmla="*/ 1653384 h 2235615"/>
              <a:gd name="connsiteX64" fmla="*/ 2642430 w 3441130"/>
              <a:gd name="connsiteY64" fmla="*/ 1653384 h 2235615"/>
              <a:gd name="connsiteX65" fmla="*/ 2642430 w 3441130"/>
              <a:gd name="connsiteY65" fmla="*/ 1728029 h 2235615"/>
              <a:gd name="connsiteX66" fmla="*/ 3023119 w 3441130"/>
              <a:gd name="connsiteY66" fmla="*/ 1728029 h 2235615"/>
              <a:gd name="connsiteX67" fmla="*/ 3023119 w 3441130"/>
              <a:gd name="connsiteY67" fmla="*/ 1903445 h 2235615"/>
              <a:gd name="connsiteX68" fmla="*/ 3377682 w 3441130"/>
              <a:gd name="connsiteY68" fmla="*/ 1903445 h 2235615"/>
              <a:gd name="connsiteX69" fmla="*/ 3377682 w 3441130"/>
              <a:gd name="connsiteY69" fmla="*/ 2235615 h 2235615"/>
              <a:gd name="connsiteX70" fmla="*/ 3441130 w 3441130"/>
              <a:gd name="connsiteY70" fmla="*/ 2235615 h 223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441130" h="2235615">
                <a:moveTo>
                  <a:pt x="0" y="0"/>
                </a:moveTo>
                <a:lnTo>
                  <a:pt x="63448" y="0"/>
                </a:lnTo>
                <a:lnTo>
                  <a:pt x="63448" y="89574"/>
                </a:lnTo>
                <a:lnTo>
                  <a:pt x="141826" y="89574"/>
                </a:lnTo>
                <a:lnTo>
                  <a:pt x="141826" y="167951"/>
                </a:lnTo>
                <a:lnTo>
                  <a:pt x="205274" y="167951"/>
                </a:lnTo>
                <a:lnTo>
                  <a:pt x="205274" y="220202"/>
                </a:lnTo>
                <a:lnTo>
                  <a:pt x="250061" y="220202"/>
                </a:lnTo>
                <a:lnTo>
                  <a:pt x="250061" y="261257"/>
                </a:lnTo>
                <a:lnTo>
                  <a:pt x="328438" y="261257"/>
                </a:lnTo>
                <a:lnTo>
                  <a:pt x="328438" y="306044"/>
                </a:lnTo>
                <a:lnTo>
                  <a:pt x="369493" y="306044"/>
                </a:lnTo>
                <a:lnTo>
                  <a:pt x="369493" y="347099"/>
                </a:lnTo>
                <a:lnTo>
                  <a:pt x="403083" y="347099"/>
                </a:lnTo>
                <a:lnTo>
                  <a:pt x="403083" y="391886"/>
                </a:lnTo>
                <a:lnTo>
                  <a:pt x="436673" y="391886"/>
                </a:lnTo>
                <a:lnTo>
                  <a:pt x="436673" y="432940"/>
                </a:lnTo>
                <a:lnTo>
                  <a:pt x="473995" y="432940"/>
                </a:lnTo>
                <a:lnTo>
                  <a:pt x="473995" y="518782"/>
                </a:lnTo>
                <a:lnTo>
                  <a:pt x="571034" y="518782"/>
                </a:lnTo>
                <a:lnTo>
                  <a:pt x="571034" y="567301"/>
                </a:lnTo>
                <a:lnTo>
                  <a:pt x="604624" y="567301"/>
                </a:lnTo>
                <a:lnTo>
                  <a:pt x="604624" y="604624"/>
                </a:lnTo>
                <a:lnTo>
                  <a:pt x="649411" y="604624"/>
                </a:lnTo>
                <a:lnTo>
                  <a:pt x="649411" y="649410"/>
                </a:lnTo>
                <a:lnTo>
                  <a:pt x="716591" y="649410"/>
                </a:lnTo>
                <a:lnTo>
                  <a:pt x="716591" y="720323"/>
                </a:lnTo>
                <a:lnTo>
                  <a:pt x="817362" y="720323"/>
                </a:lnTo>
                <a:lnTo>
                  <a:pt x="817362" y="780039"/>
                </a:lnTo>
                <a:lnTo>
                  <a:pt x="839755" y="780039"/>
                </a:lnTo>
                <a:lnTo>
                  <a:pt x="839755" y="817362"/>
                </a:lnTo>
                <a:lnTo>
                  <a:pt x="899471" y="817362"/>
                </a:lnTo>
                <a:lnTo>
                  <a:pt x="921865" y="839755"/>
                </a:lnTo>
                <a:lnTo>
                  <a:pt x="921865" y="880810"/>
                </a:lnTo>
                <a:lnTo>
                  <a:pt x="955455" y="880810"/>
                </a:lnTo>
                <a:lnTo>
                  <a:pt x="955455" y="936793"/>
                </a:lnTo>
                <a:lnTo>
                  <a:pt x="1030100" y="936793"/>
                </a:lnTo>
                <a:lnTo>
                  <a:pt x="1030100" y="996509"/>
                </a:lnTo>
                <a:lnTo>
                  <a:pt x="1115942" y="996509"/>
                </a:lnTo>
                <a:lnTo>
                  <a:pt x="1115942" y="1033832"/>
                </a:lnTo>
                <a:lnTo>
                  <a:pt x="1160728" y="1033832"/>
                </a:lnTo>
                <a:lnTo>
                  <a:pt x="1160728" y="1078619"/>
                </a:lnTo>
                <a:lnTo>
                  <a:pt x="1242838" y="1078619"/>
                </a:lnTo>
                <a:lnTo>
                  <a:pt x="1242838" y="1142067"/>
                </a:lnTo>
                <a:lnTo>
                  <a:pt x="1261499" y="1142067"/>
                </a:lnTo>
                <a:lnTo>
                  <a:pt x="1287625" y="1168193"/>
                </a:lnTo>
                <a:lnTo>
                  <a:pt x="1332412" y="1168193"/>
                </a:lnTo>
                <a:lnTo>
                  <a:pt x="1332412" y="1242837"/>
                </a:lnTo>
                <a:lnTo>
                  <a:pt x="1474237" y="1242837"/>
                </a:lnTo>
                <a:lnTo>
                  <a:pt x="1474237" y="1358537"/>
                </a:lnTo>
                <a:lnTo>
                  <a:pt x="1530221" y="1358537"/>
                </a:lnTo>
                <a:lnTo>
                  <a:pt x="1530221" y="1384663"/>
                </a:lnTo>
                <a:lnTo>
                  <a:pt x="1578740" y="1384663"/>
                </a:lnTo>
                <a:lnTo>
                  <a:pt x="1578740" y="1403324"/>
                </a:lnTo>
                <a:lnTo>
                  <a:pt x="1709368" y="1403324"/>
                </a:lnTo>
                <a:lnTo>
                  <a:pt x="1709368" y="1433182"/>
                </a:lnTo>
                <a:lnTo>
                  <a:pt x="1888516" y="1433182"/>
                </a:lnTo>
                <a:lnTo>
                  <a:pt x="1888516" y="1466772"/>
                </a:lnTo>
                <a:lnTo>
                  <a:pt x="1989287" y="1466772"/>
                </a:lnTo>
                <a:lnTo>
                  <a:pt x="1989287" y="1515291"/>
                </a:lnTo>
                <a:lnTo>
                  <a:pt x="2411031" y="1515291"/>
                </a:lnTo>
                <a:lnTo>
                  <a:pt x="2411031" y="1575007"/>
                </a:lnTo>
                <a:lnTo>
                  <a:pt x="2578982" y="1575007"/>
                </a:lnTo>
                <a:lnTo>
                  <a:pt x="2578982" y="1653384"/>
                </a:lnTo>
                <a:lnTo>
                  <a:pt x="2642430" y="1653384"/>
                </a:lnTo>
                <a:lnTo>
                  <a:pt x="2642430" y="1728029"/>
                </a:lnTo>
                <a:lnTo>
                  <a:pt x="3023119" y="1728029"/>
                </a:lnTo>
                <a:lnTo>
                  <a:pt x="3023119" y="1903445"/>
                </a:lnTo>
                <a:lnTo>
                  <a:pt x="3377682" y="1903445"/>
                </a:lnTo>
                <a:lnTo>
                  <a:pt x="3377682" y="2235615"/>
                </a:lnTo>
                <a:lnTo>
                  <a:pt x="3441130" y="223561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41" name="Freeform: Shape 4">
            <a:extLst>
              <a:ext uri="{FF2B5EF4-FFF2-40B4-BE49-F238E27FC236}">
                <a16:creationId xmlns:a16="http://schemas.microsoft.com/office/drawing/2014/main" id="{BABF26A6-E84E-9ED9-5D81-1944200439C7}"/>
              </a:ext>
            </a:extLst>
          </p:cNvPr>
          <p:cNvSpPr/>
          <p:nvPr/>
        </p:nvSpPr>
        <p:spPr bwMode="auto">
          <a:xfrm>
            <a:off x="1548882" y="2463282"/>
            <a:ext cx="3706119" cy="2119915"/>
          </a:xfrm>
          <a:custGeom>
            <a:avLst/>
            <a:gdLst>
              <a:gd name="connsiteX0" fmla="*/ 0 w 3706119"/>
              <a:gd name="connsiteY0" fmla="*/ 0 h 2119915"/>
              <a:gd name="connsiteX1" fmla="*/ 108235 w 3706119"/>
              <a:gd name="connsiteY1" fmla="*/ 0 h 2119915"/>
              <a:gd name="connsiteX2" fmla="*/ 108235 w 3706119"/>
              <a:gd name="connsiteY2" fmla="*/ 37322 h 2119915"/>
              <a:gd name="connsiteX3" fmla="*/ 156754 w 3706119"/>
              <a:gd name="connsiteY3" fmla="*/ 37322 h 2119915"/>
              <a:gd name="connsiteX4" fmla="*/ 156754 w 3706119"/>
              <a:gd name="connsiteY4" fmla="*/ 74645 h 2119915"/>
              <a:gd name="connsiteX5" fmla="*/ 201541 w 3706119"/>
              <a:gd name="connsiteY5" fmla="*/ 74645 h 2119915"/>
              <a:gd name="connsiteX6" fmla="*/ 201541 w 3706119"/>
              <a:gd name="connsiteY6" fmla="*/ 126896 h 2119915"/>
              <a:gd name="connsiteX7" fmla="*/ 250060 w 3706119"/>
              <a:gd name="connsiteY7" fmla="*/ 126896 h 2119915"/>
              <a:gd name="connsiteX8" fmla="*/ 250060 w 3706119"/>
              <a:gd name="connsiteY8" fmla="*/ 194076 h 2119915"/>
              <a:gd name="connsiteX9" fmla="*/ 287382 w 3706119"/>
              <a:gd name="connsiteY9" fmla="*/ 194076 h 2119915"/>
              <a:gd name="connsiteX10" fmla="*/ 287382 w 3706119"/>
              <a:gd name="connsiteY10" fmla="*/ 216470 h 2119915"/>
              <a:gd name="connsiteX11" fmla="*/ 332169 w 3706119"/>
              <a:gd name="connsiteY11" fmla="*/ 216470 h 2119915"/>
              <a:gd name="connsiteX12" fmla="*/ 332169 w 3706119"/>
              <a:gd name="connsiteY12" fmla="*/ 242596 h 2119915"/>
              <a:gd name="connsiteX13" fmla="*/ 358295 w 3706119"/>
              <a:gd name="connsiteY13" fmla="*/ 242596 h 2119915"/>
              <a:gd name="connsiteX14" fmla="*/ 358295 w 3706119"/>
              <a:gd name="connsiteY14" fmla="*/ 272454 h 2119915"/>
              <a:gd name="connsiteX15" fmla="*/ 395618 w 3706119"/>
              <a:gd name="connsiteY15" fmla="*/ 272454 h 2119915"/>
              <a:gd name="connsiteX16" fmla="*/ 395618 w 3706119"/>
              <a:gd name="connsiteY16" fmla="*/ 317240 h 2119915"/>
              <a:gd name="connsiteX17" fmla="*/ 436672 w 3706119"/>
              <a:gd name="connsiteY17" fmla="*/ 317240 h 2119915"/>
              <a:gd name="connsiteX18" fmla="*/ 436672 w 3706119"/>
              <a:gd name="connsiteY18" fmla="*/ 339634 h 2119915"/>
              <a:gd name="connsiteX19" fmla="*/ 496388 w 3706119"/>
              <a:gd name="connsiteY19" fmla="*/ 339634 h 2119915"/>
              <a:gd name="connsiteX20" fmla="*/ 496388 w 3706119"/>
              <a:gd name="connsiteY20" fmla="*/ 384421 h 2119915"/>
              <a:gd name="connsiteX21" fmla="*/ 518782 w 3706119"/>
              <a:gd name="connsiteY21" fmla="*/ 384421 h 2119915"/>
              <a:gd name="connsiteX22" fmla="*/ 518782 w 3706119"/>
              <a:gd name="connsiteY22" fmla="*/ 399350 h 2119915"/>
              <a:gd name="connsiteX23" fmla="*/ 578498 w 3706119"/>
              <a:gd name="connsiteY23" fmla="*/ 399350 h 2119915"/>
              <a:gd name="connsiteX24" fmla="*/ 578498 w 3706119"/>
              <a:gd name="connsiteY24" fmla="*/ 425476 h 2119915"/>
              <a:gd name="connsiteX25" fmla="*/ 608356 w 3706119"/>
              <a:gd name="connsiteY25" fmla="*/ 425476 h 2119915"/>
              <a:gd name="connsiteX26" fmla="*/ 608356 w 3706119"/>
              <a:gd name="connsiteY26" fmla="*/ 462798 h 2119915"/>
              <a:gd name="connsiteX27" fmla="*/ 664339 w 3706119"/>
              <a:gd name="connsiteY27" fmla="*/ 462798 h 2119915"/>
              <a:gd name="connsiteX28" fmla="*/ 664339 w 3706119"/>
              <a:gd name="connsiteY28" fmla="*/ 515049 h 2119915"/>
              <a:gd name="connsiteX29" fmla="*/ 697929 w 3706119"/>
              <a:gd name="connsiteY29" fmla="*/ 515049 h 2119915"/>
              <a:gd name="connsiteX30" fmla="*/ 697929 w 3706119"/>
              <a:gd name="connsiteY30" fmla="*/ 541175 h 2119915"/>
              <a:gd name="connsiteX31" fmla="*/ 828558 w 3706119"/>
              <a:gd name="connsiteY31" fmla="*/ 541175 h 2119915"/>
              <a:gd name="connsiteX32" fmla="*/ 828558 w 3706119"/>
              <a:gd name="connsiteY32" fmla="*/ 627017 h 2119915"/>
              <a:gd name="connsiteX33" fmla="*/ 880809 w 3706119"/>
              <a:gd name="connsiteY33" fmla="*/ 627017 h 2119915"/>
              <a:gd name="connsiteX34" fmla="*/ 880809 w 3706119"/>
              <a:gd name="connsiteY34" fmla="*/ 683000 h 2119915"/>
              <a:gd name="connsiteX35" fmla="*/ 906935 w 3706119"/>
              <a:gd name="connsiteY35" fmla="*/ 683000 h 2119915"/>
              <a:gd name="connsiteX36" fmla="*/ 906935 w 3706119"/>
              <a:gd name="connsiteY36" fmla="*/ 731520 h 2119915"/>
              <a:gd name="connsiteX37" fmla="*/ 992777 w 3706119"/>
              <a:gd name="connsiteY37" fmla="*/ 731520 h 2119915"/>
              <a:gd name="connsiteX38" fmla="*/ 992777 w 3706119"/>
              <a:gd name="connsiteY38" fmla="*/ 765110 h 2119915"/>
              <a:gd name="connsiteX39" fmla="*/ 1022635 w 3706119"/>
              <a:gd name="connsiteY39" fmla="*/ 765110 h 2119915"/>
              <a:gd name="connsiteX40" fmla="*/ 1022635 w 3706119"/>
              <a:gd name="connsiteY40" fmla="*/ 802432 h 2119915"/>
              <a:gd name="connsiteX41" fmla="*/ 1067422 w 3706119"/>
              <a:gd name="connsiteY41" fmla="*/ 802432 h 2119915"/>
              <a:gd name="connsiteX42" fmla="*/ 1067422 w 3706119"/>
              <a:gd name="connsiteY42" fmla="*/ 880809 h 2119915"/>
              <a:gd name="connsiteX43" fmla="*/ 1134602 w 3706119"/>
              <a:gd name="connsiteY43" fmla="*/ 880809 h 2119915"/>
              <a:gd name="connsiteX44" fmla="*/ 1134602 w 3706119"/>
              <a:gd name="connsiteY44" fmla="*/ 940525 h 2119915"/>
              <a:gd name="connsiteX45" fmla="*/ 1224176 w 3706119"/>
              <a:gd name="connsiteY45" fmla="*/ 940525 h 2119915"/>
              <a:gd name="connsiteX46" fmla="*/ 1224176 w 3706119"/>
              <a:gd name="connsiteY46" fmla="*/ 1003974 h 2119915"/>
              <a:gd name="connsiteX47" fmla="*/ 1276427 w 3706119"/>
              <a:gd name="connsiteY47" fmla="*/ 1003974 h 2119915"/>
              <a:gd name="connsiteX48" fmla="*/ 1276427 w 3706119"/>
              <a:gd name="connsiteY48" fmla="*/ 1048760 h 2119915"/>
              <a:gd name="connsiteX49" fmla="*/ 1313750 w 3706119"/>
              <a:gd name="connsiteY49" fmla="*/ 1048760 h 2119915"/>
              <a:gd name="connsiteX50" fmla="*/ 1313750 w 3706119"/>
              <a:gd name="connsiteY50" fmla="*/ 1127138 h 2119915"/>
              <a:gd name="connsiteX51" fmla="*/ 1343608 w 3706119"/>
              <a:gd name="connsiteY51" fmla="*/ 1127138 h 2119915"/>
              <a:gd name="connsiteX52" fmla="*/ 1343608 w 3706119"/>
              <a:gd name="connsiteY52" fmla="*/ 1183121 h 2119915"/>
              <a:gd name="connsiteX53" fmla="*/ 1369734 w 3706119"/>
              <a:gd name="connsiteY53" fmla="*/ 1183121 h 2119915"/>
              <a:gd name="connsiteX54" fmla="*/ 1369734 w 3706119"/>
              <a:gd name="connsiteY54" fmla="*/ 1254034 h 2119915"/>
              <a:gd name="connsiteX55" fmla="*/ 1418253 w 3706119"/>
              <a:gd name="connsiteY55" fmla="*/ 1254034 h 2119915"/>
              <a:gd name="connsiteX56" fmla="*/ 1418253 w 3706119"/>
              <a:gd name="connsiteY56" fmla="*/ 1298821 h 2119915"/>
              <a:gd name="connsiteX57" fmla="*/ 1489165 w 3706119"/>
              <a:gd name="connsiteY57" fmla="*/ 1298821 h 2119915"/>
              <a:gd name="connsiteX58" fmla="*/ 1489165 w 3706119"/>
              <a:gd name="connsiteY58" fmla="*/ 1347340 h 2119915"/>
              <a:gd name="connsiteX59" fmla="*/ 1619794 w 3706119"/>
              <a:gd name="connsiteY59" fmla="*/ 1347340 h 2119915"/>
              <a:gd name="connsiteX60" fmla="*/ 1619794 w 3706119"/>
              <a:gd name="connsiteY60" fmla="*/ 1369734 h 2119915"/>
              <a:gd name="connsiteX61" fmla="*/ 1657116 w 3706119"/>
              <a:gd name="connsiteY61" fmla="*/ 1369734 h 2119915"/>
              <a:gd name="connsiteX62" fmla="*/ 1657116 w 3706119"/>
              <a:gd name="connsiteY62" fmla="*/ 1425717 h 2119915"/>
              <a:gd name="connsiteX63" fmla="*/ 1724297 w 3706119"/>
              <a:gd name="connsiteY63" fmla="*/ 1425717 h 2119915"/>
              <a:gd name="connsiteX64" fmla="*/ 1724297 w 3706119"/>
              <a:gd name="connsiteY64" fmla="*/ 1522756 h 2119915"/>
              <a:gd name="connsiteX65" fmla="*/ 1765351 w 3706119"/>
              <a:gd name="connsiteY65" fmla="*/ 1522756 h 2119915"/>
              <a:gd name="connsiteX66" fmla="*/ 1765351 w 3706119"/>
              <a:gd name="connsiteY66" fmla="*/ 1571275 h 2119915"/>
              <a:gd name="connsiteX67" fmla="*/ 1798942 w 3706119"/>
              <a:gd name="connsiteY67" fmla="*/ 1571275 h 2119915"/>
              <a:gd name="connsiteX68" fmla="*/ 1798942 w 3706119"/>
              <a:gd name="connsiteY68" fmla="*/ 1619794 h 2119915"/>
              <a:gd name="connsiteX69" fmla="*/ 1798942 w 3706119"/>
              <a:gd name="connsiteY69" fmla="*/ 1619794 h 2119915"/>
              <a:gd name="connsiteX70" fmla="*/ 1798942 w 3706119"/>
              <a:gd name="connsiteY70" fmla="*/ 1679510 h 2119915"/>
              <a:gd name="connsiteX71" fmla="*/ 1895980 w 3706119"/>
              <a:gd name="connsiteY71" fmla="*/ 1679510 h 2119915"/>
              <a:gd name="connsiteX72" fmla="*/ 1895980 w 3706119"/>
              <a:gd name="connsiteY72" fmla="*/ 1713100 h 2119915"/>
              <a:gd name="connsiteX73" fmla="*/ 1955696 w 3706119"/>
              <a:gd name="connsiteY73" fmla="*/ 1713100 h 2119915"/>
              <a:gd name="connsiteX74" fmla="*/ 1955696 w 3706119"/>
              <a:gd name="connsiteY74" fmla="*/ 1713100 h 2119915"/>
              <a:gd name="connsiteX75" fmla="*/ 1955696 w 3706119"/>
              <a:gd name="connsiteY75" fmla="*/ 1735494 h 2119915"/>
              <a:gd name="connsiteX76" fmla="*/ 2213221 w 3706119"/>
              <a:gd name="connsiteY76" fmla="*/ 1735494 h 2119915"/>
              <a:gd name="connsiteX77" fmla="*/ 2213221 w 3706119"/>
              <a:gd name="connsiteY77" fmla="*/ 1787745 h 2119915"/>
              <a:gd name="connsiteX78" fmla="*/ 2254276 w 3706119"/>
              <a:gd name="connsiteY78" fmla="*/ 1787745 h 2119915"/>
              <a:gd name="connsiteX79" fmla="*/ 2254276 w 3706119"/>
              <a:gd name="connsiteY79" fmla="*/ 1843729 h 2119915"/>
              <a:gd name="connsiteX80" fmla="*/ 2470746 w 3706119"/>
              <a:gd name="connsiteY80" fmla="*/ 1843729 h 2119915"/>
              <a:gd name="connsiteX81" fmla="*/ 2470746 w 3706119"/>
              <a:gd name="connsiteY81" fmla="*/ 1899712 h 2119915"/>
              <a:gd name="connsiteX82" fmla="*/ 2508068 w 3706119"/>
              <a:gd name="connsiteY82" fmla="*/ 1899712 h 2119915"/>
              <a:gd name="connsiteX83" fmla="*/ 2508068 w 3706119"/>
              <a:gd name="connsiteY83" fmla="*/ 1978089 h 2119915"/>
              <a:gd name="connsiteX84" fmla="*/ 2552855 w 3706119"/>
              <a:gd name="connsiteY84" fmla="*/ 1978089 h 2119915"/>
              <a:gd name="connsiteX85" fmla="*/ 2552855 w 3706119"/>
              <a:gd name="connsiteY85" fmla="*/ 2030341 h 2119915"/>
              <a:gd name="connsiteX86" fmla="*/ 2634965 w 3706119"/>
              <a:gd name="connsiteY86" fmla="*/ 2030341 h 2119915"/>
              <a:gd name="connsiteX87" fmla="*/ 2634965 w 3706119"/>
              <a:gd name="connsiteY87" fmla="*/ 2119915 h 2119915"/>
              <a:gd name="connsiteX88" fmla="*/ 3706119 w 3706119"/>
              <a:gd name="connsiteY88" fmla="*/ 2119915 h 211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706119" h="2119915">
                <a:moveTo>
                  <a:pt x="0" y="0"/>
                </a:moveTo>
                <a:lnTo>
                  <a:pt x="108235" y="0"/>
                </a:lnTo>
                <a:lnTo>
                  <a:pt x="108235" y="37322"/>
                </a:lnTo>
                <a:lnTo>
                  <a:pt x="156754" y="37322"/>
                </a:lnTo>
                <a:lnTo>
                  <a:pt x="156754" y="74645"/>
                </a:lnTo>
                <a:lnTo>
                  <a:pt x="201541" y="74645"/>
                </a:lnTo>
                <a:lnTo>
                  <a:pt x="201541" y="126896"/>
                </a:lnTo>
                <a:lnTo>
                  <a:pt x="250060" y="126896"/>
                </a:lnTo>
                <a:lnTo>
                  <a:pt x="250060" y="194076"/>
                </a:lnTo>
                <a:lnTo>
                  <a:pt x="287382" y="194076"/>
                </a:lnTo>
                <a:lnTo>
                  <a:pt x="287382" y="216470"/>
                </a:lnTo>
                <a:lnTo>
                  <a:pt x="332169" y="216470"/>
                </a:lnTo>
                <a:lnTo>
                  <a:pt x="332169" y="242596"/>
                </a:lnTo>
                <a:lnTo>
                  <a:pt x="358295" y="242596"/>
                </a:lnTo>
                <a:lnTo>
                  <a:pt x="358295" y="272454"/>
                </a:lnTo>
                <a:lnTo>
                  <a:pt x="395618" y="272454"/>
                </a:lnTo>
                <a:lnTo>
                  <a:pt x="395618" y="317240"/>
                </a:lnTo>
                <a:lnTo>
                  <a:pt x="436672" y="317240"/>
                </a:lnTo>
                <a:lnTo>
                  <a:pt x="436672" y="339634"/>
                </a:lnTo>
                <a:lnTo>
                  <a:pt x="496388" y="339634"/>
                </a:lnTo>
                <a:lnTo>
                  <a:pt x="496388" y="384421"/>
                </a:lnTo>
                <a:lnTo>
                  <a:pt x="518782" y="384421"/>
                </a:lnTo>
                <a:lnTo>
                  <a:pt x="518782" y="399350"/>
                </a:lnTo>
                <a:lnTo>
                  <a:pt x="578498" y="399350"/>
                </a:lnTo>
                <a:lnTo>
                  <a:pt x="578498" y="425476"/>
                </a:lnTo>
                <a:lnTo>
                  <a:pt x="608356" y="425476"/>
                </a:lnTo>
                <a:lnTo>
                  <a:pt x="608356" y="462798"/>
                </a:lnTo>
                <a:lnTo>
                  <a:pt x="664339" y="462798"/>
                </a:lnTo>
                <a:lnTo>
                  <a:pt x="664339" y="515049"/>
                </a:lnTo>
                <a:lnTo>
                  <a:pt x="697929" y="515049"/>
                </a:lnTo>
                <a:lnTo>
                  <a:pt x="697929" y="541175"/>
                </a:lnTo>
                <a:lnTo>
                  <a:pt x="828558" y="541175"/>
                </a:lnTo>
                <a:lnTo>
                  <a:pt x="828558" y="627017"/>
                </a:lnTo>
                <a:lnTo>
                  <a:pt x="880809" y="627017"/>
                </a:lnTo>
                <a:lnTo>
                  <a:pt x="880809" y="683000"/>
                </a:lnTo>
                <a:lnTo>
                  <a:pt x="906935" y="683000"/>
                </a:lnTo>
                <a:lnTo>
                  <a:pt x="906935" y="731520"/>
                </a:lnTo>
                <a:lnTo>
                  <a:pt x="992777" y="731520"/>
                </a:lnTo>
                <a:lnTo>
                  <a:pt x="992777" y="765110"/>
                </a:lnTo>
                <a:lnTo>
                  <a:pt x="1022635" y="765110"/>
                </a:lnTo>
                <a:lnTo>
                  <a:pt x="1022635" y="802432"/>
                </a:lnTo>
                <a:lnTo>
                  <a:pt x="1067422" y="802432"/>
                </a:lnTo>
                <a:lnTo>
                  <a:pt x="1067422" y="880809"/>
                </a:lnTo>
                <a:lnTo>
                  <a:pt x="1134602" y="880809"/>
                </a:lnTo>
                <a:lnTo>
                  <a:pt x="1134602" y="940525"/>
                </a:lnTo>
                <a:lnTo>
                  <a:pt x="1224176" y="940525"/>
                </a:lnTo>
                <a:lnTo>
                  <a:pt x="1224176" y="1003974"/>
                </a:lnTo>
                <a:lnTo>
                  <a:pt x="1276427" y="1003974"/>
                </a:lnTo>
                <a:lnTo>
                  <a:pt x="1276427" y="1048760"/>
                </a:lnTo>
                <a:lnTo>
                  <a:pt x="1313750" y="1048760"/>
                </a:lnTo>
                <a:lnTo>
                  <a:pt x="1313750" y="1127138"/>
                </a:lnTo>
                <a:lnTo>
                  <a:pt x="1343608" y="1127138"/>
                </a:lnTo>
                <a:lnTo>
                  <a:pt x="1343608" y="1183121"/>
                </a:lnTo>
                <a:lnTo>
                  <a:pt x="1369734" y="1183121"/>
                </a:lnTo>
                <a:lnTo>
                  <a:pt x="1369734" y="1254034"/>
                </a:lnTo>
                <a:lnTo>
                  <a:pt x="1418253" y="1254034"/>
                </a:lnTo>
                <a:lnTo>
                  <a:pt x="1418253" y="1298821"/>
                </a:lnTo>
                <a:lnTo>
                  <a:pt x="1489165" y="1298821"/>
                </a:lnTo>
                <a:lnTo>
                  <a:pt x="1489165" y="1347340"/>
                </a:lnTo>
                <a:lnTo>
                  <a:pt x="1619794" y="1347340"/>
                </a:lnTo>
                <a:lnTo>
                  <a:pt x="1619794" y="1369734"/>
                </a:lnTo>
                <a:lnTo>
                  <a:pt x="1657116" y="1369734"/>
                </a:lnTo>
                <a:lnTo>
                  <a:pt x="1657116" y="1425717"/>
                </a:lnTo>
                <a:lnTo>
                  <a:pt x="1724297" y="1425717"/>
                </a:lnTo>
                <a:lnTo>
                  <a:pt x="1724297" y="1522756"/>
                </a:lnTo>
                <a:lnTo>
                  <a:pt x="1765351" y="1522756"/>
                </a:lnTo>
                <a:lnTo>
                  <a:pt x="1765351" y="1571275"/>
                </a:lnTo>
                <a:lnTo>
                  <a:pt x="1798942" y="1571275"/>
                </a:lnTo>
                <a:lnTo>
                  <a:pt x="1798942" y="1619794"/>
                </a:lnTo>
                <a:lnTo>
                  <a:pt x="1798942" y="1619794"/>
                </a:lnTo>
                <a:lnTo>
                  <a:pt x="1798942" y="1679510"/>
                </a:lnTo>
                <a:lnTo>
                  <a:pt x="1895980" y="1679510"/>
                </a:lnTo>
                <a:lnTo>
                  <a:pt x="1895980" y="1713100"/>
                </a:lnTo>
                <a:lnTo>
                  <a:pt x="1955696" y="1713100"/>
                </a:lnTo>
                <a:lnTo>
                  <a:pt x="1955696" y="1713100"/>
                </a:lnTo>
                <a:lnTo>
                  <a:pt x="1955696" y="1735494"/>
                </a:lnTo>
                <a:lnTo>
                  <a:pt x="2213221" y="1735494"/>
                </a:lnTo>
                <a:lnTo>
                  <a:pt x="2213221" y="1787745"/>
                </a:lnTo>
                <a:lnTo>
                  <a:pt x="2254276" y="1787745"/>
                </a:lnTo>
                <a:lnTo>
                  <a:pt x="2254276" y="1843729"/>
                </a:lnTo>
                <a:lnTo>
                  <a:pt x="2470746" y="1843729"/>
                </a:lnTo>
                <a:lnTo>
                  <a:pt x="2470746" y="1899712"/>
                </a:lnTo>
                <a:lnTo>
                  <a:pt x="2508068" y="1899712"/>
                </a:lnTo>
                <a:lnTo>
                  <a:pt x="2508068" y="1978089"/>
                </a:lnTo>
                <a:lnTo>
                  <a:pt x="2552855" y="1978089"/>
                </a:lnTo>
                <a:lnTo>
                  <a:pt x="2552855" y="2030341"/>
                </a:lnTo>
                <a:lnTo>
                  <a:pt x="2634965" y="2030341"/>
                </a:lnTo>
                <a:lnTo>
                  <a:pt x="2634965" y="2119915"/>
                </a:lnTo>
                <a:lnTo>
                  <a:pt x="3706119" y="211991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42" name="Freeform: Shape 2">
            <a:extLst>
              <a:ext uri="{FF2B5EF4-FFF2-40B4-BE49-F238E27FC236}">
                <a16:creationId xmlns:a16="http://schemas.microsoft.com/office/drawing/2014/main" id="{67048018-A67D-8A5B-8068-F46842D30C96}"/>
              </a:ext>
            </a:extLst>
          </p:cNvPr>
          <p:cNvSpPr/>
          <p:nvPr/>
        </p:nvSpPr>
        <p:spPr bwMode="auto">
          <a:xfrm>
            <a:off x="1548882" y="2452085"/>
            <a:ext cx="3288107" cy="1780281"/>
          </a:xfrm>
          <a:custGeom>
            <a:avLst/>
            <a:gdLst>
              <a:gd name="connsiteX0" fmla="*/ 0 w 3288107"/>
              <a:gd name="connsiteY0" fmla="*/ 0 h 1780281"/>
              <a:gd name="connsiteX1" fmla="*/ 55983 w 3288107"/>
              <a:gd name="connsiteY1" fmla="*/ 0 h 1780281"/>
              <a:gd name="connsiteX2" fmla="*/ 55983 w 3288107"/>
              <a:gd name="connsiteY2" fmla="*/ 26126 h 1780281"/>
              <a:gd name="connsiteX3" fmla="*/ 108235 w 3288107"/>
              <a:gd name="connsiteY3" fmla="*/ 26126 h 1780281"/>
              <a:gd name="connsiteX4" fmla="*/ 108235 w 3288107"/>
              <a:gd name="connsiteY4" fmla="*/ 48519 h 1780281"/>
              <a:gd name="connsiteX5" fmla="*/ 182880 w 3288107"/>
              <a:gd name="connsiteY5" fmla="*/ 48519 h 1780281"/>
              <a:gd name="connsiteX6" fmla="*/ 182880 w 3288107"/>
              <a:gd name="connsiteY6" fmla="*/ 108235 h 1780281"/>
              <a:gd name="connsiteX7" fmla="*/ 242596 w 3288107"/>
              <a:gd name="connsiteY7" fmla="*/ 108235 h 1780281"/>
              <a:gd name="connsiteX8" fmla="*/ 242596 w 3288107"/>
              <a:gd name="connsiteY8" fmla="*/ 138093 h 1780281"/>
              <a:gd name="connsiteX9" fmla="*/ 317240 w 3288107"/>
              <a:gd name="connsiteY9" fmla="*/ 138093 h 1780281"/>
              <a:gd name="connsiteX10" fmla="*/ 317240 w 3288107"/>
              <a:gd name="connsiteY10" fmla="*/ 171683 h 1780281"/>
              <a:gd name="connsiteX11" fmla="*/ 436672 w 3288107"/>
              <a:gd name="connsiteY11" fmla="*/ 171683 h 1780281"/>
              <a:gd name="connsiteX12" fmla="*/ 436672 w 3288107"/>
              <a:gd name="connsiteY12" fmla="*/ 235131 h 1780281"/>
              <a:gd name="connsiteX13" fmla="*/ 496388 w 3288107"/>
              <a:gd name="connsiteY13" fmla="*/ 235131 h 1780281"/>
              <a:gd name="connsiteX14" fmla="*/ 496388 w 3288107"/>
              <a:gd name="connsiteY14" fmla="*/ 272454 h 1780281"/>
              <a:gd name="connsiteX15" fmla="*/ 563569 w 3288107"/>
              <a:gd name="connsiteY15" fmla="*/ 272454 h 1780281"/>
              <a:gd name="connsiteX16" fmla="*/ 563569 w 3288107"/>
              <a:gd name="connsiteY16" fmla="*/ 291115 h 1780281"/>
              <a:gd name="connsiteX17" fmla="*/ 597159 w 3288107"/>
              <a:gd name="connsiteY17" fmla="*/ 291115 h 1780281"/>
              <a:gd name="connsiteX18" fmla="*/ 597159 w 3288107"/>
              <a:gd name="connsiteY18" fmla="*/ 324705 h 1780281"/>
              <a:gd name="connsiteX19" fmla="*/ 619552 w 3288107"/>
              <a:gd name="connsiteY19" fmla="*/ 324705 h 1780281"/>
              <a:gd name="connsiteX20" fmla="*/ 619552 w 3288107"/>
              <a:gd name="connsiteY20" fmla="*/ 376957 h 1780281"/>
              <a:gd name="connsiteX21" fmla="*/ 638214 w 3288107"/>
              <a:gd name="connsiteY21" fmla="*/ 376957 h 1780281"/>
              <a:gd name="connsiteX22" fmla="*/ 638214 w 3288107"/>
              <a:gd name="connsiteY22" fmla="*/ 421744 h 1780281"/>
              <a:gd name="connsiteX23" fmla="*/ 690465 w 3288107"/>
              <a:gd name="connsiteY23" fmla="*/ 421744 h 1780281"/>
              <a:gd name="connsiteX24" fmla="*/ 690465 w 3288107"/>
              <a:gd name="connsiteY24" fmla="*/ 462798 h 1780281"/>
              <a:gd name="connsiteX25" fmla="*/ 794968 w 3288107"/>
              <a:gd name="connsiteY25" fmla="*/ 462798 h 1780281"/>
              <a:gd name="connsiteX26" fmla="*/ 794968 w 3288107"/>
              <a:gd name="connsiteY26" fmla="*/ 515050 h 1780281"/>
              <a:gd name="connsiteX27" fmla="*/ 839755 w 3288107"/>
              <a:gd name="connsiteY27" fmla="*/ 515050 h 1780281"/>
              <a:gd name="connsiteX28" fmla="*/ 839755 w 3288107"/>
              <a:gd name="connsiteY28" fmla="*/ 571033 h 1780281"/>
              <a:gd name="connsiteX29" fmla="*/ 869613 w 3288107"/>
              <a:gd name="connsiteY29" fmla="*/ 571033 h 1780281"/>
              <a:gd name="connsiteX30" fmla="*/ 869613 w 3288107"/>
              <a:gd name="connsiteY30" fmla="*/ 641946 h 1780281"/>
              <a:gd name="connsiteX31" fmla="*/ 1000241 w 3288107"/>
              <a:gd name="connsiteY31" fmla="*/ 641946 h 1780281"/>
              <a:gd name="connsiteX32" fmla="*/ 1000241 w 3288107"/>
              <a:gd name="connsiteY32" fmla="*/ 697930 h 1780281"/>
              <a:gd name="connsiteX33" fmla="*/ 1071154 w 3288107"/>
              <a:gd name="connsiteY33" fmla="*/ 697930 h 1780281"/>
              <a:gd name="connsiteX34" fmla="*/ 1071154 w 3288107"/>
              <a:gd name="connsiteY34" fmla="*/ 753913 h 1780281"/>
              <a:gd name="connsiteX35" fmla="*/ 1145799 w 3288107"/>
              <a:gd name="connsiteY35" fmla="*/ 753913 h 1780281"/>
              <a:gd name="connsiteX36" fmla="*/ 1145799 w 3288107"/>
              <a:gd name="connsiteY36" fmla="*/ 783771 h 1780281"/>
              <a:gd name="connsiteX37" fmla="*/ 1190586 w 3288107"/>
              <a:gd name="connsiteY37" fmla="*/ 783771 h 1780281"/>
              <a:gd name="connsiteX38" fmla="*/ 1190586 w 3288107"/>
              <a:gd name="connsiteY38" fmla="*/ 813629 h 1780281"/>
              <a:gd name="connsiteX39" fmla="*/ 1224176 w 3288107"/>
              <a:gd name="connsiteY39" fmla="*/ 813629 h 1780281"/>
              <a:gd name="connsiteX40" fmla="*/ 1224176 w 3288107"/>
              <a:gd name="connsiteY40" fmla="*/ 843487 h 1780281"/>
              <a:gd name="connsiteX41" fmla="*/ 1287624 w 3288107"/>
              <a:gd name="connsiteY41" fmla="*/ 843487 h 1780281"/>
              <a:gd name="connsiteX42" fmla="*/ 1287624 w 3288107"/>
              <a:gd name="connsiteY42" fmla="*/ 910668 h 1780281"/>
              <a:gd name="connsiteX43" fmla="*/ 1321214 w 3288107"/>
              <a:gd name="connsiteY43" fmla="*/ 910668 h 1780281"/>
              <a:gd name="connsiteX44" fmla="*/ 1321214 w 3288107"/>
              <a:gd name="connsiteY44" fmla="*/ 955455 h 1780281"/>
              <a:gd name="connsiteX45" fmla="*/ 1362269 w 3288107"/>
              <a:gd name="connsiteY45" fmla="*/ 955455 h 1780281"/>
              <a:gd name="connsiteX46" fmla="*/ 1362269 w 3288107"/>
              <a:gd name="connsiteY46" fmla="*/ 974116 h 1780281"/>
              <a:gd name="connsiteX47" fmla="*/ 1455575 w 3288107"/>
              <a:gd name="connsiteY47" fmla="*/ 974116 h 1780281"/>
              <a:gd name="connsiteX48" fmla="*/ 1455575 w 3288107"/>
              <a:gd name="connsiteY48" fmla="*/ 1011438 h 1780281"/>
              <a:gd name="connsiteX49" fmla="*/ 1485433 w 3288107"/>
              <a:gd name="connsiteY49" fmla="*/ 1011438 h 1780281"/>
              <a:gd name="connsiteX50" fmla="*/ 1485433 w 3288107"/>
              <a:gd name="connsiteY50" fmla="*/ 1063690 h 1780281"/>
              <a:gd name="connsiteX51" fmla="*/ 1522756 w 3288107"/>
              <a:gd name="connsiteY51" fmla="*/ 1063690 h 1780281"/>
              <a:gd name="connsiteX52" fmla="*/ 1522756 w 3288107"/>
              <a:gd name="connsiteY52" fmla="*/ 1115941 h 1780281"/>
              <a:gd name="connsiteX53" fmla="*/ 1567542 w 3288107"/>
              <a:gd name="connsiteY53" fmla="*/ 1115941 h 1780281"/>
              <a:gd name="connsiteX54" fmla="*/ 1567542 w 3288107"/>
              <a:gd name="connsiteY54" fmla="*/ 1156996 h 1780281"/>
              <a:gd name="connsiteX55" fmla="*/ 1720565 w 3288107"/>
              <a:gd name="connsiteY55" fmla="*/ 1156996 h 1780281"/>
              <a:gd name="connsiteX56" fmla="*/ 1720565 w 3288107"/>
              <a:gd name="connsiteY56" fmla="*/ 1201783 h 1780281"/>
              <a:gd name="connsiteX57" fmla="*/ 1769084 w 3288107"/>
              <a:gd name="connsiteY57" fmla="*/ 1201783 h 1780281"/>
              <a:gd name="connsiteX58" fmla="*/ 1769084 w 3288107"/>
              <a:gd name="connsiteY58" fmla="*/ 1246570 h 1780281"/>
              <a:gd name="connsiteX59" fmla="*/ 1918374 w 3288107"/>
              <a:gd name="connsiteY59" fmla="*/ 1246570 h 1780281"/>
              <a:gd name="connsiteX60" fmla="*/ 1918374 w 3288107"/>
              <a:gd name="connsiteY60" fmla="*/ 1287624 h 1780281"/>
              <a:gd name="connsiteX61" fmla="*/ 1985554 w 3288107"/>
              <a:gd name="connsiteY61" fmla="*/ 1287624 h 1780281"/>
              <a:gd name="connsiteX62" fmla="*/ 1985554 w 3288107"/>
              <a:gd name="connsiteY62" fmla="*/ 1321215 h 1780281"/>
              <a:gd name="connsiteX63" fmla="*/ 2123647 w 3288107"/>
              <a:gd name="connsiteY63" fmla="*/ 1321215 h 1780281"/>
              <a:gd name="connsiteX64" fmla="*/ 2123647 w 3288107"/>
              <a:gd name="connsiteY64" fmla="*/ 1395859 h 1780281"/>
              <a:gd name="connsiteX65" fmla="*/ 2183363 w 3288107"/>
              <a:gd name="connsiteY65" fmla="*/ 1395859 h 1780281"/>
              <a:gd name="connsiteX66" fmla="*/ 2183363 w 3288107"/>
              <a:gd name="connsiteY66" fmla="*/ 1433182 h 1780281"/>
              <a:gd name="connsiteX67" fmla="*/ 2224418 w 3288107"/>
              <a:gd name="connsiteY67" fmla="*/ 1433182 h 1780281"/>
              <a:gd name="connsiteX68" fmla="*/ 2224418 w 3288107"/>
              <a:gd name="connsiteY68" fmla="*/ 1459308 h 1780281"/>
              <a:gd name="connsiteX69" fmla="*/ 2325188 w 3288107"/>
              <a:gd name="connsiteY69" fmla="*/ 1459308 h 1780281"/>
              <a:gd name="connsiteX70" fmla="*/ 2325188 w 3288107"/>
              <a:gd name="connsiteY70" fmla="*/ 1492898 h 1780281"/>
              <a:gd name="connsiteX71" fmla="*/ 2511800 w 3288107"/>
              <a:gd name="connsiteY71" fmla="*/ 1492898 h 1780281"/>
              <a:gd name="connsiteX72" fmla="*/ 2511800 w 3288107"/>
              <a:gd name="connsiteY72" fmla="*/ 1548882 h 1780281"/>
              <a:gd name="connsiteX73" fmla="*/ 2649894 w 3288107"/>
              <a:gd name="connsiteY73" fmla="*/ 1548882 h 1780281"/>
              <a:gd name="connsiteX74" fmla="*/ 2649894 w 3288107"/>
              <a:gd name="connsiteY74" fmla="*/ 1597401 h 1780281"/>
              <a:gd name="connsiteX75" fmla="*/ 2758129 w 3288107"/>
              <a:gd name="connsiteY75" fmla="*/ 1597401 h 1780281"/>
              <a:gd name="connsiteX76" fmla="*/ 2758129 w 3288107"/>
              <a:gd name="connsiteY76" fmla="*/ 1660849 h 1780281"/>
              <a:gd name="connsiteX77" fmla="*/ 3038047 w 3288107"/>
              <a:gd name="connsiteY77" fmla="*/ 1660849 h 1780281"/>
              <a:gd name="connsiteX78" fmla="*/ 3038047 w 3288107"/>
              <a:gd name="connsiteY78" fmla="*/ 1780281 h 1780281"/>
              <a:gd name="connsiteX79" fmla="*/ 3288107 w 3288107"/>
              <a:gd name="connsiteY79" fmla="*/ 1780281 h 178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288107" h="1780281">
                <a:moveTo>
                  <a:pt x="0" y="0"/>
                </a:moveTo>
                <a:lnTo>
                  <a:pt x="55983" y="0"/>
                </a:lnTo>
                <a:lnTo>
                  <a:pt x="55983" y="26126"/>
                </a:lnTo>
                <a:lnTo>
                  <a:pt x="108235" y="26126"/>
                </a:lnTo>
                <a:lnTo>
                  <a:pt x="108235" y="48519"/>
                </a:lnTo>
                <a:lnTo>
                  <a:pt x="182880" y="48519"/>
                </a:lnTo>
                <a:lnTo>
                  <a:pt x="182880" y="108235"/>
                </a:lnTo>
                <a:lnTo>
                  <a:pt x="242596" y="108235"/>
                </a:lnTo>
                <a:lnTo>
                  <a:pt x="242596" y="138093"/>
                </a:lnTo>
                <a:lnTo>
                  <a:pt x="317240" y="138093"/>
                </a:lnTo>
                <a:lnTo>
                  <a:pt x="317240" y="171683"/>
                </a:lnTo>
                <a:lnTo>
                  <a:pt x="436672" y="171683"/>
                </a:lnTo>
                <a:lnTo>
                  <a:pt x="436672" y="235131"/>
                </a:lnTo>
                <a:lnTo>
                  <a:pt x="496388" y="235131"/>
                </a:lnTo>
                <a:lnTo>
                  <a:pt x="496388" y="272454"/>
                </a:lnTo>
                <a:lnTo>
                  <a:pt x="563569" y="272454"/>
                </a:lnTo>
                <a:lnTo>
                  <a:pt x="563569" y="291115"/>
                </a:lnTo>
                <a:lnTo>
                  <a:pt x="597159" y="291115"/>
                </a:lnTo>
                <a:lnTo>
                  <a:pt x="597159" y="324705"/>
                </a:lnTo>
                <a:lnTo>
                  <a:pt x="619552" y="324705"/>
                </a:lnTo>
                <a:lnTo>
                  <a:pt x="619552" y="376957"/>
                </a:lnTo>
                <a:lnTo>
                  <a:pt x="638214" y="376957"/>
                </a:lnTo>
                <a:lnTo>
                  <a:pt x="638214" y="421744"/>
                </a:lnTo>
                <a:lnTo>
                  <a:pt x="690465" y="421744"/>
                </a:lnTo>
                <a:lnTo>
                  <a:pt x="690465" y="462798"/>
                </a:lnTo>
                <a:lnTo>
                  <a:pt x="794968" y="462798"/>
                </a:lnTo>
                <a:lnTo>
                  <a:pt x="794968" y="515050"/>
                </a:lnTo>
                <a:lnTo>
                  <a:pt x="839755" y="515050"/>
                </a:lnTo>
                <a:lnTo>
                  <a:pt x="839755" y="571033"/>
                </a:lnTo>
                <a:lnTo>
                  <a:pt x="869613" y="571033"/>
                </a:lnTo>
                <a:lnTo>
                  <a:pt x="869613" y="641946"/>
                </a:lnTo>
                <a:lnTo>
                  <a:pt x="1000241" y="641946"/>
                </a:lnTo>
                <a:lnTo>
                  <a:pt x="1000241" y="697930"/>
                </a:lnTo>
                <a:lnTo>
                  <a:pt x="1071154" y="697930"/>
                </a:lnTo>
                <a:lnTo>
                  <a:pt x="1071154" y="753913"/>
                </a:lnTo>
                <a:lnTo>
                  <a:pt x="1145799" y="753913"/>
                </a:lnTo>
                <a:lnTo>
                  <a:pt x="1145799" y="783771"/>
                </a:lnTo>
                <a:lnTo>
                  <a:pt x="1190586" y="783771"/>
                </a:lnTo>
                <a:lnTo>
                  <a:pt x="1190586" y="813629"/>
                </a:lnTo>
                <a:lnTo>
                  <a:pt x="1224176" y="813629"/>
                </a:lnTo>
                <a:lnTo>
                  <a:pt x="1224176" y="843487"/>
                </a:lnTo>
                <a:lnTo>
                  <a:pt x="1287624" y="843487"/>
                </a:lnTo>
                <a:lnTo>
                  <a:pt x="1287624" y="910668"/>
                </a:lnTo>
                <a:lnTo>
                  <a:pt x="1321214" y="910668"/>
                </a:lnTo>
                <a:lnTo>
                  <a:pt x="1321214" y="955455"/>
                </a:lnTo>
                <a:lnTo>
                  <a:pt x="1362269" y="955455"/>
                </a:lnTo>
                <a:lnTo>
                  <a:pt x="1362269" y="974116"/>
                </a:lnTo>
                <a:lnTo>
                  <a:pt x="1455575" y="974116"/>
                </a:lnTo>
                <a:lnTo>
                  <a:pt x="1455575" y="1011438"/>
                </a:lnTo>
                <a:lnTo>
                  <a:pt x="1485433" y="1011438"/>
                </a:lnTo>
                <a:lnTo>
                  <a:pt x="1485433" y="1063690"/>
                </a:lnTo>
                <a:lnTo>
                  <a:pt x="1522756" y="1063690"/>
                </a:lnTo>
                <a:lnTo>
                  <a:pt x="1522756" y="1115941"/>
                </a:lnTo>
                <a:lnTo>
                  <a:pt x="1567542" y="1115941"/>
                </a:lnTo>
                <a:lnTo>
                  <a:pt x="1567542" y="1156996"/>
                </a:lnTo>
                <a:lnTo>
                  <a:pt x="1720565" y="1156996"/>
                </a:lnTo>
                <a:lnTo>
                  <a:pt x="1720565" y="1201783"/>
                </a:lnTo>
                <a:lnTo>
                  <a:pt x="1769084" y="1201783"/>
                </a:lnTo>
                <a:lnTo>
                  <a:pt x="1769084" y="1246570"/>
                </a:lnTo>
                <a:lnTo>
                  <a:pt x="1918374" y="1246570"/>
                </a:lnTo>
                <a:lnTo>
                  <a:pt x="1918374" y="1287624"/>
                </a:lnTo>
                <a:lnTo>
                  <a:pt x="1985554" y="1287624"/>
                </a:lnTo>
                <a:lnTo>
                  <a:pt x="1985554" y="1321215"/>
                </a:lnTo>
                <a:lnTo>
                  <a:pt x="2123647" y="1321215"/>
                </a:lnTo>
                <a:lnTo>
                  <a:pt x="2123647" y="1395859"/>
                </a:lnTo>
                <a:lnTo>
                  <a:pt x="2183363" y="1395859"/>
                </a:lnTo>
                <a:lnTo>
                  <a:pt x="2183363" y="1433182"/>
                </a:lnTo>
                <a:lnTo>
                  <a:pt x="2224418" y="1433182"/>
                </a:lnTo>
                <a:lnTo>
                  <a:pt x="2224418" y="1459308"/>
                </a:lnTo>
                <a:lnTo>
                  <a:pt x="2325188" y="1459308"/>
                </a:lnTo>
                <a:lnTo>
                  <a:pt x="2325188" y="1492898"/>
                </a:lnTo>
                <a:lnTo>
                  <a:pt x="2511800" y="1492898"/>
                </a:lnTo>
                <a:lnTo>
                  <a:pt x="2511800" y="1548882"/>
                </a:lnTo>
                <a:lnTo>
                  <a:pt x="2649894" y="1548882"/>
                </a:lnTo>
                <a:lnTo>
                  <a:pt x="2649894" y="1597401"/>
                </a:lnTo>
                <a:lnTo>
                  <a:pt x="2758129" y="1597401"/>
                </a:lnTo>
                <a:lnTo>
                  <a:pt x="2758129" y="1660849"/>
                </a:lnTo>
                <a:lnTo>
                  <a:pt x="3038047" y="1660849"/>
                </a:lnTo>
                <a:lnTo>
                  <a:pt x="3038047" y="1780281"/>
                </a:lnTo>
                <a:lnTo>
                  <a:pt x="3288107" y="1780281"/>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43" name="TextBox 31842">
            <a:extLst>
              <a:ext uri="{FF2B5EF4-FFF2-40B4-BE49-F238E27FC236}">
                <a16:creationId xmlns:a16="http://schemas.microsoft.com/office/drawing/2014/main" id="{7F29F6D7-38C7-A7D8-2901-D83134535BDA}"/>
              </a:ext>
            </a:extLst>
          </p:cNvPr>
          <p:cNvSpPr txBox="1"/>
          <p:nvPr/>
        </p:nvSpPr>
        <p:spPr bwMode="auto">
          <a:xfrm>
            <a:off x="11088686" y="2778593"/>
            <a:ext cx="1847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844" name="TextBox 31843">
            <a:extLst>
              <a:ext uri="{FF2B5EF4-FFF2-40B4-BE49-F238E27FC236}">
                <a16:creationId xmlns:a16="http://schemas.microsoft.com/office/drawing/2014/main" id="{D78B4EA8-61CA-A3C0-D9E5-D0CE90006281}"/>
              </a:ext>
            </a:extLst>
          </p:cNvPr>
          <p:cNvSpPr txBox="1"/>
          <p:nvPr/>
        </p:nvSpPr>
        <p:spPr bwMode="auto">
          <a:xfrm>
            <a:off x="722814" y="6210300"/>
            <a:ext cx="7841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*MRD assessed by flow cytometry with median sensitivity of 4 x 10</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5</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31845" name="TextBox 31844">
            <a:extLst>
              <a:ext uri="{FF2B5EF4-FFF2-40B4-BE49-F238E27FC236}">
                <a16:creationId xmlns:a16="http://schemas.microsoft.com/office/drawing/2014/main" id="{C3F5CFC0-5208-721F-ABB7-4C39CAD60249}"/>
              </a:ext>
            </a:extLst>
          </p:cNvPr>
          <p:cNvSpPr txBox="1"/>
          <p:nvPr/>
        </p:nvSpPr>
        <p:spPr bwMode="auto">
          <a:xfrm>
            <a:off x="1506125" y="1501253"/>
            <a:ext cx="429435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MRD Negative</a:t>
            </a:r>
          </a:p>
        </p:txBody>
      </p:sp>
      <p:sp>
        <p:nvSpPr>
          <p:cNvPr id="31846" name="TextBox 31845">
            <a:extLst>
              <a:ext uri="{FF2B5EF4-FFF2-40B4-BE49-F238E27FC236}">
                <a16:creationId xmlns:a16="http://schemas.microsoft.com/office/drawing/2014/main" id="{F0933F53-3CB2-8C1C-0E48-A363E37E7289}"/>
              </a:ext>
            </a:extLst>
          </p:cNvPr>
          <p:cNvSpPr txBox="1"/>
          <p:nvPr/>
        </p:nvSpPr>
        <p:spPr bwMode="auto">
          <a:xfrm>
            <a:off x="7270401" y="1501253"/>
            <a:ext cx="426769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MRD Positive</a:t>
            </a:r>
          </a:p>
        </p:txBody>
      </p:sp>
      <p:sp>
        <p:nvSpPr>
          <p:cNvPr id="31847" name="TextBox 31846">
            <a:extLst>
              <a:ext uri="{FF2B5EF4-FFF2-40B4-BE49-F238E27FC236}">
                <a16:creationId xmlns:a16="http://schemas.microsoft.com/office/drawing/2014/main" id="{BE6F5D86-E2D1-D898-8460-32CB24E83DED}"/>
              </a:ext>
            </a:extLst>
          </p:cNvPr>
          <p:cNvSpPr txBox="1"/>
          <p:nvPr/>
        </p:nvSpPr>
        <p:spPr bwMode="auto">
          <a:xfrm rot="16200000">
            <a:off x="-471466" y="3744024"/>
            <a:ext cx="29605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31848" name="TextBox 31847">
            <a:extLst>
              <a:ext uri="{FF2B5EF4-FFF2-40B4-BE49-F238E27FC236}">
                <a16:creationId xmlns:a16="http://schemas.microsoft.com/office/drawing/2014/main" id="{2BB08E5D-AD9A-3F29-006B-451E22CA119F}"/>
              </a:ext>
            </a:extLst>
          </p:cNvPr>
          <p:cNvSpPr txBox="1"/>
          <p:nvPr/>
        </p:nvSpPr>
        <p:spPr bwMode="auto">
          <a:xfrm>
            <a:off x="1605883" y="4975452"/>
            <a:ext cx="38026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HR: 0.72 (95% CI: 0.55-0.95; </a:t>
            </a:r>
            <a:r>
              <a:rPr kumimoji="0" lang="en-US" sz="16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P</a:t>
            </a: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 = .022)</a:t>
            </a:r>
          </a:p>
        </p:txBody>
      </p:sp>
      <p:sp>
        <p:nvSpPr>
          <p:cNvPr id="31849" name="TextBox 31848">
            <a:extLst>
              <a:ext uri="{FF2B5EF4-FFF2-40B4-BE49-F238E27FC236}">
                <a16:creationId xmlns:a16="http://schemas.microsoft.com/office/drawing/2014/main" id="{9FCA0A59-BF6A-1C67-12E2-0BBA21303D45}"/>
              </a:ext>
            </a:extLst>
          </p:cNvPr>
          <p:cNvSpPr txBox="1"/>
          <p:nvPr/>
        </p:nvSpPr>
        <p:spPr bwMode="auto">
          <a:xfrm>
            <a:off x="8296641" y="3009052"/>
            <a:ext cx="38026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HR: 0.37 (95% CI: 0.27-0.50; </a:t>
            </a:r>
            <a:r>
              <a:rPr kumimoji="0" lang="en-US" sz="16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P</a:t>
            </a: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 &lt;.0001)</a:t>
            </a:r>
          </a:p>
        </p:txBody>
      </p:sp>
      <p:sp>
        <p:nvSpPr>
          <p:cNvPr id="31850" name="TextBox 31849">
            <a:extLst>
              <a:ext uri="{FF2B5EF4-FFF2-40B4-BE49-F238E27FC236}">
                <a16:creationId xmlns:a16="http://schemas.microsoft.com/office/drawing/2014/main" id="{69EA8413-DC5D-7C3D-24B5-85FAECA763AD}"/>
              </a:ext>
            </a:extLst>
          </p:cNvPr>
          <p:cNvSpPr txBox="1"/>
          <p:nvPr/>
        </p:nvSpPr>
        <p:spPr bwMode="auto">
          <a:xfrm>
            <a:off x="493793" y="5897139"/>
            <a:ext cx="8867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Lenalidomide</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a:t>
            </a:r>
          </a:p>
        </p:txBody>
      </p:sp>
      <p:sp>
        <p:nvSpPr>
          <p:cNvPr id="31851" name="TextBox 31850">
            <a:extLst>
              <a:ext uri="{FF2B5EF4-FFF2-40B4-BE49-F238E27FC236}">
                <a16:creationId xmlns:a16="http://schemas.microsoft.com/office/drawing/2014/main" id="{7EC96E36-F3F3-EA1E-00D2-BAD0F96213A2}"/>
              </a:ext>
            </a:extLst>
          </p:cNvPr>
          <p:cNvSpPr txBox="1"/>
          <p:nvPr/>
        </p:nvSpPr>
        <p:spPr bwMode="auto">
          <a:xfrm>
            <a:off x="245259" y="5737916"/>
            <a:ext cx="11352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sp>
        <p:nvSpPr>
          <p:cNvPr id="31852" name="TextBox 31851">
            <a:extLst>
              <a:ext uri="{FF2B5EF4-FFF2-40B4-BE49-F238E27FC236}">
                <a16:creationId xmlns:a16="http://schemas.microsoft.com/office/drawing/2014/main" id="{594FDB92-FA83-838E-A3B2-43A22A6BF4D8}"/>
              </a:ext>
            </a:extLst>
          </p:cNvPr>
          <p:cNvSpPr txBox="1"/>
          <p:nvPr/>
        </p:nvSpPr>
        <p:spPr bwMode="auto">
          <a:xfrm>
            <a:off x="1532783" y="5537861"/>
            <a:ext cx="42676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31853" name="TextBox 31852">
            <a:extLst>
              <a:ext uri="{FF2B5EF4-FFF2-40B4-BE49-F238E27FC236}">
                <a16:creationId xmlns:a16="http://schemas.microsoft.com/office/drawing/2014/main" id="{72C0483F-0D85-2368-777F-6766C573B403}"/>
              </a:ext>
            </a:extLst>
          </p:cNvPr>
          <p:cNvSpPr txBox="1"/>
          <p:nvPr/>
        </p:nvSpPr>
        <p:spPr bwMode="auto">
          <a:xfrm>
            <a:off x="1256104" y="5897139"/>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299 (3)</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175 (0)</a:t>
            </a:r>
          </a:p>
        </p:txBody>
      </p:sp>
      <p:sp>
        <p:nvSpPr>
          <p:cNvPr id="31854" name="TextBox 31853">
            <a:extLst>
              <a:ext uri="{FF2B5EF4-FFF2-40B4-BE49-F238E27FC236}">
                <a16:creationId xmlns:a16="http://schemas.microsoft.com/office/drawing/2014/main" id="{1C115F44-CDA0-4332-1D0A-B1562DBD5DC8}"/>
              </a:ext>
            </a:extLst>
          </p:cNvPr>
          <p:cNvSpPr txBox="1"/>
          <p:nvPr/>
        </p:nvSpPr>
        <p:spPr bwMode="auto">
          <a:xfrm>
            <a:off x="1728099" y="5897139"/>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273 (4)</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154 (1)</a:t>
            </a:r>
          </a:p>
        </p:txBody>
      </p:sp>
      <p:sp>
        <p:nvSpPr>
          <p:cNvPr id="31855" name="TextBox 31854">
            <a:extLst>
              <a:ext uri="{FF2B5EF4-FFF2-40B4-BE49-F238E27FC236}">
                <a16:creationId xmlns:a16="http://schemas.microsoft.com/office/drawing/2014/main" id="{BAF2B983-217B-9936-74F1-3D6021ACF88F}"/>
              </a:ext>
            </a:extLst>
          </p:cNvPr>
          <p:cNvSpPr txBox="1"/>
          <p:nvPr/>
        </p:nvSpPr>
        <p:spPr bwMode="auto">
          <a:xfrm>
            <a:off x="2167234" y="5897139"/>
            <a:ext cx="6190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213 (24)</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125 (7)</a:t>
            </a:r>
          </a:p>
        </p:txBody>
      </p:sp>
      <p:sp>
        <p:nvSpPr>
          <p:cNvPr id="31856" name="TextBox 31855">
            <a:extLst>
              <a:ext uri="{FF2B5EF4-FFF2-40B4-BE49-F238E27FC236}">
                <a16:creationId xmlns:a16="http://schemas.microsoft.com/office/drawing/2014/main" id="{7E56ACCF-B0E3-A226-CD4F-7D2AF5146FFD}"/>
              </a:ext>
            </a:extLst>
          </p:cNvPr>
          <p:cNvSpPr txBox="1"/>
          <p:nvPr/>
        </p:nvSpPr>
        <p:spPr bwMode="auto">
          <a:xfrm>
            <a:off x="2639229" y="5897139"/>
            <a:ext cx="6190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127 (83)</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53 (45)</a:t>
            </a:r>
          </a:p>
        </p:txBody>
      </p:sp>
      <p:sp>
        <p:nvSpPr>
          <p:cNvPr id="31857" name="TextBox 31856">
            <a:extLst>
              <a:ext uri="{FF2B5EF4-FFF2-40B4-BE49-F238E27FC236}">
                <a16:creationId xmlns:a16="http://schemas.microsoft.com/office/drawing/2014/main" id="{6D66C752-AA0C-ACA8-648C-0DF4334F4393}"/>
              </a:ext>
            </a:extLst>
          </p:cNvPr>
          <p:cNvSpPr txBox="1"/>
          <p:nvPr/>
        </p:nvSpPr>
        <p:spPr bwMode="auto">
          <a:xfrm>
            <a:off x="3111225" y="5897139"/>
            <a:ext cx="6190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63 (132)</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 (59)</a:t>
            </a:r>
          </a:p>
        </p:txBody>
      </p:sp>
      <p:sp>
        <p:nvSpPr>
          <p:cNvPr id="31858" name="TextBox 31857">
            <a:extLst>
              <a:ext uri="{FF2B5EF4-FFF2-40B4-BE49-F238E27FC236}">
                <a16:creationId xmlns:a16="http://schemas.microsoft.com/office/drawing/2014/main" id="{56CBD0BD-328F-7B09-06B5-89A88175CEB7}"/>
              </a:ext>
            </a:extLst>
          </p:cNvPr>
          <p:cNvSpPr txBox="1"/>
          <p:nvPr/>
        </p:nvSpPr>
        <p:spPr bwMode="auto">
          <a:xfrm>
            <a:off x="3583223" y="5897139"/>
            <a:ext cx="6190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 (153)</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 (72)</a:t>
            </a:r>
          </a:p>
        </p:txBody>
      </p:sp>
      <p:sp>
        <p:nvSpPr>
          <p:cNvPr id="31859" name="TextBox 31858">
            <a:extLst>
              <a:ext uri="{FF2B5EF4-FFF2-40B4-BE49-F238E27FC236}">
                <a16:creationId xmlns:a16="http://schemas.microsoft.com/office/drawing/2014/main" id="{0C284EE3-16B0-D2AF-833F-012118E63E1D}"/>
              </a:ext>
            </a:extLst>
          </p:cNvPr>
          <p:cNvSpPr txBox="1"/>
          <p:nvPr/>
        </p:nvSpPr>
        <p:spPr bwMode="auto">
          <a:xfrm>
            <a:off x="4055219" y="5897139"/>
            <a:ext cx="6190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 (106)</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 (78)</a:t>
            </a:r>
          </a:p>
        </p:txBody>
      </p:sp>
      <p:sp>
        <p:nvSpPr>
          <p:cNvPr id="31860" name="TextBox 31859">
            <a:extLst>
              <a:ext uri="{FF2B5EF4-FFF2-40B4-BE49-F238E27FC236}">
                <a16:creationId xmlns:a16="http://schemas.microsoft.com/office/drawing/2014/main" id="{5E97B5D7-C0D5-99F6-DD1D-22ED1A8CAFF0}"/>
              </a:ext>
            </a:extLst>
          </p:cNvPr>
          <p:cNvSpPr txBox="1"/>
          <p:nvPr/>
        </p:nvSpPr>
        <p:spPr bwMode="auto">
          <a:xfrm>
            <a:off x="4560076" y="5897139"/>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 (184)</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 (85)</a:t>
            </a:r>
          </a:p>
        </p:txBody>
      </p:sp>
      <p:sp>
        <p:nvSpPr>
          <p:cNvPr id="31861" name="TextBox 31860">
            <a:extLst>
              <a:ext uri="{FF2B5EF4-FFF2-40B4-BE49-F238E27FC236}">
                <a16:creationId xmlns:a16="http://schemas.microsoft.com/office/drawing/2014/main" id="{0030F522-6AAC-EC03-564D-47A457BC5886}"/>
              </a:ext>
            </a:extLst>
          </p:cNvPr>
          <p:cNvSpPr txBox="1"/>
          <p:nvPr/>
        </p:nvSpPr>
        <p:spPr bwMode="auto">
          <a:xfrm>
            <a:off x="5064933" y="5897139"/>
            <a:ext cx="4876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 (87)</a:t>
            </a:r>
          </a:p>
        </p:txBody>
      </p:sp>
      <p:grpSp>
        <p:nvGrpSpPr>
          <p:cNvPr id="31862" name="Group 31861">
            <a:extLst>
              <a:ext uri="{FF2B5EF4-FFF2-40B4-BE49-F238E27FC236}">
                <a16:creationId xmlns:a16="http://schemas.microsoft.com/office/drawing/2014/main" id="{DDB79AE0-8369-E3C3-6948-B558D0FCF166}"/>
              </a:ext>
            </a:extLst>
          </p:cNvPr>
          <p:cNvGrpSpPr/>
          <p:nvPr/>
        </p:nvGrpSpPr>
        <p:grpSpPr>
          <a:xfrm>
            <a:off x="3658628" y="1863618"/>
            <a:ext cx="2614601" cy="1102903"/>
            <a:chOff x="3658628" y="1863618"/>
            <a:chExt cx="2614601" cy="1102903"/>
          </a:xfrm>
        </p:grpSpPr>
        <p:sp>
          <p:nvSpPr>
            <p:cNvPr id="31863" name="TextBox 31862">
              <a:extLst>
                <a:ext uri="{FF2B5EF4-FFF2-40B4-BE49-F238E27FC236}">
                  <a16:creationId xmlns:a16="http://schemas.microsoft.com/office/drawing/2014/main" id="{679697EB-5D69-29DA-B638-1D66E780CAD4}"/>
                </a:ext>
              </a:extLst>
            </p:cNvPr>
            <p:cNvSpPr txBox="1"/>
            <p:nvPr/>
          </p:nvSpPr>
          <p:spPr bwMode="auto">
            <a:xfrm>
              <a:off x="3838264" y="2381746"/>
              <a:ext cx="130837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Lenalidomide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a:t>
              </a:r>
            </a:p>
          </p:txBody>
        </p:sp>
        <p:sp>
          <p:nvSpPr>
            <p:cNvPr id="31864" name="TextBox 31863">
              <a:extLst>
                <a:ext uri="{FF2B5EF4-FFF2-40B4-BE49-F238E27FC236}">
                  <a16:creationId xmlns:a16="http://schemas.microsoft.com/office/drawing/2014/main" id="{653F0A48-63F2-1775-6771-E984CC811641}"/>
                </a:ext>
              </a:extLst>
            </p:cNvPr>
            <p:cNvSpPr txBox="1"/>
            <p:nvPr/>
          </p:nvSpPr>
          <p:spPr bwMode="auto">
            <a:xfrm>
              <a:off x="5072709" y="2381746"/>
              <a:ext cx="10695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59 (50-NE)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 (35-50)</a:t>
              </a:r>
            </a:p>
          </p:txBody>
        </p:sp>
        <p:sp>
          <p:nvSpPr>
            <p:cNvPr id="31865" name="TextBox 31864">
              <a:extLst>
                <a:ext uri="{FF2B5EF4-FFF2-40B4-BE49-F238E27FC236}">
                  <a16:creationId xmlns:a16="http://schemas.microsoft.com/office/drawing/2014/main" id="{EF1DF3BB-5A28-653C-E6A2-D74AA65D116F}"/>
                </a:ext>
              </a:extLst>
            </p:cNvPr>
            <p:cNvSpPr txBox="1"/>
            <p:nvPr/>
          </p:nvSpPr>
          <p:spPr bwMode="auto">
            <a:xfrm>
              <a:off x="4989993" y="1863618"/>
              <a:ext cx="128323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(95% CI)</a:t>
              </a:r>
            </a:p>
          </p:txBody>
        </p:sp>
        <p:cxnSp>
          <p:nvCxnSpPr>
            <p:cNvPr id="31866" name="Straight Connector 31865">
              <a:extLst>
                <a:ext uri="{FF2B5EF4-FFF2-40B4-BE49-F238E27FC236}">
                  <a16:creationId xmlns:a16="http://schemas.microsoft.com/office/drawing/2014/main" id="{B71D6C3A-DBEC-38AC-1EFD-F104BB680DE6}"/>
                </a:ext>
              </a:extLst>
            </p:cNvPr>
            <p:cNvCxnSpPr>
              <a:cxnSpLocks/>
            </p:cNvCxnSpPr>
            <p:nvPr/>
          </p:nvCxnSpPr>
          <p:spPr bwMode="auto">
            <a:xfrm flipH="1">
              <a:off x="3658628" y="2553325"/>
              <a:ext cx="185127" cy="0"/>
            </a:xfrm>
            <a:prstGeom prst="line">
              <a:avLst/>
            </a:prstGeom>
            <a:noFill/>
            <a:ln w="28575" cap="flat" cmpd="sng" algn="ctr">
              <a:solidFill>
                <a:schemeClr val="accent1"/>
              </a:solidFill>
              <a:prstDash val="solid"/>
              <a:round/>
              <a:headEnd type="none" w="med" len="med"/>
              <a:tailEnd type="none" w="med" len="med"/>
            </a:ln>
            <a:effectLst/>
          </p:spPr>
        </p:cxnSp>
        <p:cxnSp>
          <p:nvCxnSpPr>
            <p:cNvPr id="31867" name="Straight Connector 31866">
              <a:extLst>
                <a:ext uri="{FF2B5EF4-FFF2-40B4-BE49-F238E27FC236}">
                  <a16:creationId xmlns:a16="http://schemas.microsoft.com/office/drawing/2014/main" id="{AD4931D2-89F5-EFB4-AE01-EC3E8D8460B7}"/>
                </a:ext>
              </a:extLst>
            </p:cNvPr>
            <p:cNvCxnSpPr>
              <a:cxnSpLocks/>
            </p:cNvCxnSpPr>
            <p:nvPr/>
          </p:nvCxnSpPr>
          <p:spPr bwMode="auto">
            <a:xfrm flipH="1">
              <a:off x="3658628" y="2785673"/>
              <a:ext cx="185127" cy="0"/>
            </a:xfrm>
            <a:prstGeom prst="line">
              <a:avLst/>
            </a:prstGeom>
            <a:noFill/>
            <a:ln w="28575" cap="flat" cmpd="sng" algn="ctr">
              <a:solidFill>
                <a:schemeClr val="accent3"/>
              </a:solidFill>
              <a:prstDash val="solid"/>
              <a:round/>
              <a:headEnd type="none" w="med" len="med"/>
              <a:tailEnd type="none" w="med" len="med"/>
            </a:ln>
            <a:effectLst/>
          </p:spPr>
        </p:cxnSp>
      </p:grpSp>
      <p:cxnSp>
        <p:nvCxnSpPr>
          <p:cNvPr id="31868" name="Straight Connector 31867">
            <a:extLst>
              <a:ext uri="{FF2B5EF4-FFF2-40B4-BE49-F238E27FC236}">
                <a16:creationId xmlns:a16="http://schemas.microsoft.com/office/drawing/2014/main" id="{AFA8C947-004F-2212-F41D-1A64C2DCE7C5}"/>
              </a:ext>
            </a:extLst>
          </p:cNvPr>
          <p:cNvCxnSpPr>
            <a:cxnSpLocks/>
          </p:cNvCxnSpPr>
          <p:nvPr/>
        </p:nvCxnSpPr>
        <p:spPr bwMode="auto">
          <a:xfrm flipV="1">
            <a:off x="1532783" y="2448393"/>
            <a:ext cx="0" cy="2903096"/>
          </a:xfrm>
          <a:prstGeom prst="line">
            <a:avLst/>
          </a:prstGeom>
          <a:noFill/>
          <a:ln w="28575" cap="flat" cmpd="sng" algn="ctr">
            <a:solidFill>
              <a:schemeClr val="bg1"/>
            </a:solidFill>
            <a:prstDash val="solid"/>
            <a:round/>
            <a:headEnd type="none" w="med" len="med"/>
            <a:tailEnd type="none" w="med" len="med"/>
          </a:ln>
          <a:effectLst/>
        </p:spPr>
      </p:cxnSp>
      <p:cxnSp>
        <p:nvCxnSpPr>
          <p:cNvPr id="31869" name="Straight Connector 31868">
            <a:extLst>
              <a:ext uri="{FF2B5EF4-FFF2-40B4-BE49-F238E27FC236}">
                <a16:creationId xmlns:a16="http://schemas.microsoft.com/office/drawing/2014/main" id="{5601CF04-99D5-61E8-F95A-9FA23BC995A5}"/>
              </a:ext>
            </a:extLst>
          </p:cNvPr>
          <p:cNvCxnSpPr>
            <a:cxnSpLocks/>
          </p:cNvCxnSpPr>
          <p:nvPr/>
        </p:nvCxnSpPr>
        <p:spPr bwMode="auto">
          <a:xfrm>
            <a:off x="1532783" y="5351489"/>
            <a:ext cx="4267695" cy="0"/>
          </a:xfrm>
          <a:prstGeom prst="line">
            <a:avLst/>
          </a:prstGeom>
          <a:noFill/>
          <a:ln w="28575" cap="flat" cmpd="sng" algn="ctr">
            <a:solidFill>
              <a:schemeClr val="bg1"/>
            </a:solidFill>
            <a:prstDash val="solid"/>
            <a:round/>
            <a:headEnd type="none" w="med" len="med"/>
            <a:tailEnd type="none" w="med" len="med"/>
          </a:ln>
          <a:effectLst/>
        </p:spPr>
      </p:cxnSp>
      <p:cxnSp>
        <p:nvCxnSpPr>
          <p:cNvPr id="31870" name="Straight Connector 31869">
            <a:extLst>
              <a:ext uri="{FF2B5EF4-FFF2-40B4-BE49-F238E27FC236}">
                <a16:creationId xmlns:a16="http://schemas.microsoft.com/office/drawing/2014/main" id="{474DFD9C-9073-9D7D-18C8-F4ECA0EB1BEC}"/>
              </a:ext>
            </a:extLst>
          </p:cNvPr>
          <p:cNvCxnSpPr>
            <a:cxnSpLocks/>
          </p:cNvCxnSpPr>
          <p:nvPr/>
        </p:nvCxnSpPr>
        <p:spPr bwMode="auto">
          <a:xfrm flipH="1">
            <a:off x="1474033" y="245339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71" name="Straight Connector 31870">
            <a:extLst>
              <a:ext uri="{FF2B5EF4-FFF2-40B4-BE49-F238E27FC236}">
                <a16:creationId xmlns:a16="http://schemas.microsoft.com/office/drawing/2014/main" id="{2A5A6F54-0210-572F-5049-07B690E1D73B}"/>
              </a:ext>
            </a:extLst>
          </p:cNvPr>
          <p:cNvCxnSpPr>
            <a:cxnSpLocks/>
          </p:cNvCxnSpPr>
          <p:nvPr/>
        </p:nvCxnSpPr>
        <p:spPr bwMode="auto">
          <a:xfrm flipH="1">
            <a:off x="1474033" y="274320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72" name="Straight Connector 31871">
            <a:extLst>
              <a:ext uri="{FF2B5EF4-FFF2-40B4-BE49-F238E27FC236}">
                <a16:creationId xmlns:a16="http://schemas.microsoft.com/office/drawing/2014/main" id="{C3A441D0-EB18-D171-FE45-CEECF6FD28FB}"/>
              </a:ext>
            </a:extLst>
          </p:cNvPr>
          <p:cNvCxnSpPr>
            <a:cxnSpLocks/>
          </p:cNvCxnSpPr>
          <p:nvPr/>
        </p:nvCxnSpPr>
        <p:spPr bwMode="auto">
          <a:xfrm flipH="1">
            <a:off x="1474033" y="303301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73" name="Straight Connector 31872">
            <a:extLst>
              <a:ext uri="{FF2B5EF4-FFF2-40B4-BE49-F238E27FC236}">
                <a16:creationId xmlns:a16="http://schemas.microsoft.com/office/drawing/2014/main" id="{81F77315-A7B9-D4B0-B664-974D95BD92C9}"/>
              </a:ext>
            </a:extLst>
          </p:cNvPr>
          <p:cNvCxnSpPr>
            <a:cxnSpLocks/>
          </p:cNvCxnSpPr>
          <p:nvPr/>
        </p:nvCxnSpPr>
        <p:spPr bwMode="auto">
          <a:xfrm flipH="1">
            <a:off x="1474033" y="33228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74" name="Straight Connector 31873">
            <a:extLst>
              <a:ext uri="{FF2B5EF4-FFF2-40B4-BE49-F238E27FC236}">
                <a16:creationId xmlns:a16="http://schemas.microsoft.com/office/drawing/2014/main" id="{C35DA8A3-0A63-9793-8AA5-4C234D8E04F8}"/>
              </a:ext>
            </a:extLst>
          </p:cNvPr>
          <p:cNvCxnSpPr>
            <a:cxnSpLocks/>
          </p:cNvCxnSpPr>
          <p:nvPr/>
        </p:nvCxnSpPr>
        <p:spPr bwMode="auto">
          <a:xfrm flipH="1">
            <a:off x="1474033" y="361263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75" name="Straight Connector 31874">
            <a:extLst>
              <a:ext uri="{FF2B5EF4-FFF2-40B4-BE49-F238E27FC236}">
                <a16:creationId xmlns:a16="http://schemas.microsoft.com/office/drawing/2014/main" id="{B353192E-8DA3-6C84-5DEE-61A8FD11263E}"/>
              </a:ext>
            </a:extLst>
          </p:cNvPr>
          <p:cNvCxnSpPr>
            <a:cxnSpLocks/>
          </p:cNvCxnSpPr>
          <p:nvPr/>
        </p:nvCxnSpPr>
        <p:spPr bwMode="auto">
          <a:xfrm flipH="1">
            <a:off x="1474033" y="390244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76" name="Straight Connector 31875">
            <a:extLst>
              <a:ext uri="{FF2B5EF4-FFF2-40B4-BE49-F238E27FC236}">
                <a16:creationId xmlns:a16="http://schemas.microsoft.com/office/drawing/2014/main" id="{55EEB071-354C-5209-434C-3EBD191FDE22}"/>
              </a:ext>
            </a:extLst>
          </p:cNvPr>
          <p:cNvCxnSpPr>
            <a:cxnSpLocks/>
          </p:cNvCxnSpPr>
          <p:nvPr/>
        </p:nvCxnSpPr>
        <p:spPr bwMode="auto">
          <a:xfrm flipH="1">
            <a:off x="1474033" y="419225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77" name="Straight Connector 31876">
            <a:extLst>
              <a:ext uri="{FF2B5EF4-FFF2-40B4-BE49-F238E27FC236}">
                <a16:creationId xmlns:a16="http://schemas.microsoft.com/office/drawing/2014/main" id="{F2A56846-7E6E-66F8-9642-EF791DADEAB5}"/>
              </a:ext>
            </a:extLst>
          </p:cNvPr>
          <p:cNvCxnSpPr>
            <a:cxnSpLocks/>
          </p:cNvCxnSpPr>
          <p:nvPr/>
        </p:nvCxnSpPr>
        <p:spPr bwMode="auto">
          <a:xfrm flipH="1">
            <a:off x="1474033" y="44820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78" name="Straight Connector 31877">
            <a:extLst>
              <a:ext uri="{FF2B5EF4-FFF2-40B4-BE49-F238E27FC236}">
                <a16:creationId xmlns:a16="http://schemas.microsoft.com/office/drawing/2014/main" id="{F797CC81-A6B5-BB9F-8EF2-A343621AF9C6}"/>
              </a:ext>
            </a:extLst>
          </p:cNvPr>
          <p:cNvCxnSpPr>
            <a:cxnSpLocks/>
          </p:cNvCxnSpPr>
          <p:nvPr/>
        </p:nvCxnSpPr>
        <p:spPr bwMode="auto">
          <a:xfrm flipH="1">
            <a:off x="1474033" y="47718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79" name="Straight Connector 31878">
            <a:extLst>
              <a:ext uri="{FF2B5EF4-FFF2-40B4-BE49-F238E27FC236}">
                <a16:creationId xmlns:a16="http://schemas.microsoft.com/office/drawing/2014/main" id="{078A6F78-389E-E2B6-A3C9-5FE4833E16CE}"/>
              </a:ext>
            </a:extLst>
          </p:cNvPr>
          <p:cNvCxnSpPr>
            <a:cxnSpLocks/>
          </p:cNvCxnSpPr>
          <p:nvPr/>
        </p:nvCxnSpPr>
        <p:spPr bwMode="auto">
          <a:xfrm flipH="1">
            <a:off x="1474033" y="506168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80" name="Straight Connector 31879">
            <a:extLst>
              <a:ext uri="{FF2B5EF4-FFF2-40B4-BE49-F238E27FC236}">
                <a16:creationId xmlns:a16="http://schemas.microsoft.com/office/drawing/2014/main" id="{1BD14738-9261-7ACC-0236-353EEEB08922}"/>
              </a:ext>
            </a:extLst>
          </p:cNvPr>
          <p:cNvCxnSpPr>
            <a:cxnSpLocks/>
          </p:cNvCxnSpPr>
          <p:nvPr/>
        </p:nvCxnSpPr>
        <p:spPr bwMode="auto">
          <a:xfrm flipH="1">
            <a:off x="1474033" y="535148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81" name="Straight Connector 31880">
            <a:extLst>
              <a:ext uri="{FF2B5EF4-FFF2-40B4-BE49-F238E27FC236}">
                <a16:creationId xmlns:a16="http://schemas.microsoft.com/office/drawing/2014/main" id="{B28E47CF-2625-2466-73DE-733C8A6797FB}"/>
              </a:ext>
            </a:extLst>
          </p:cNvPr>
          <p:cNvCxnSpPr>
            <a:cxnSpLocks/>
          </p:cNvCxnSpPr>
          <p:nvPr/>
        </p:nvCxnSpPr>
        <p:spPr bwMode="auto">
          <a:xfrm>
            <a:off x="1532783"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82" name="Straight Connector 31881">
            <a:extLst>
              <a:ext uri="{FF2B5EF4-FFF2-40B4-BE49-F238E27FC236}">
                <a16:creationId xmlns:a16="http://schemas.microsoft.com/office/drawing/2014/main" id="{EC22E08B-4FDD-595C-8C2E-D1AED8CC9321}"/>
              </a:ext>
            </a:extLst>
          </p:cNvPr>
          <p:cNvCxnSpPr>
            <a:cxnSpLocks/>
          </p:cNvCxnSpPr>
          <p:nvPr/>
        </p:nvCxnSpPr>
        <p:spPr bwMode="auto">
          <a:xfrm>
            <a:off x="2006004"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83" name="Straight Connector 31882">
            <a:extLst>
              <a:ext uri="{FF2B5EF4-FFF2-40B4-BE49-F238E27FC236}">
                <a16:creationId xmlns:a16="http://schemas.microsoft.com/office/drawing/2014/main" id="{42070EF1-38B9-7B16-EF66-E36E1A25B749}"/>
              </a:ext>
            </a:extLst>
          </p:cNvPr>
          <p:cNvCxnSpPr>
            <a:cxnSpLocks/>
          </p:cNvCxnSpPr>
          <p:nvPr/>
        </p:nvCxnSpPr>
        <p:spPr bwMode="auto">
          <a:xfrm>
            <a:off x="2479225"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84" name="Straight Connector 31883">
            <a:extLst>
              <a:ext uri="{FF2B5EF4-FFF2-40B4-BE49-F238E27FC236}">
                <a16:creationId xmlns:a16="http://schemas.microsoft.com/office/drawing/2014/main" id="{FBC583E9-F9C0-610E-B3E3-F39002B35266}"/>
              </a:ext>
            </a:extLst>
          </p:cNvPr>
          <p:cNvCxnSpPr>
            <a:cxnSpLocks/>
          </p:cNvCxnSpPr>
          <p:nvPr/>
        </p:nvCxnSpPr>
        <p:spPr bwMode="auto">
          <a:xfrm>
            <a:off x="2952446"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85" name="Straight Connector 31884">
            <a:extLst>
              <a:ext uri="{FF2B5EF4-FFF2-40B4-BE49-F238E27FC236}">
                <a16:creationId xmlns:a16="http://schemas.microsoft.com/office/drawing/2014/main" id="{312EE015-1031-52AA-5592-B836E0C1C23A}"/>
              </a:ext>
            </a:extLst>
          </p:cNvPr>
          <p:cNvCxnSpPr>
            <a:cxnSpLocks/>
          </p:cNvCxnSpPr>
          <p:nvPr/>
        </p:nvCxnSpPr>
        <p:spPr bwMode="auto">
          <a:xfrm>
            <a:off x="3425667"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86" name="Straight Connector 31885">
            <a:extLst>
              <a:ext uri="{FF2B5EF4-FFF2-40B4-BE49-F238E27FC236}">
                <a16:creationId xmlns:a16="http://schemas.microsoft.com/office/drawing/2014/main" id="{CEDAC0AC-BB05-116F-9C78-B96B2A5D1F0E}"/>
              </a:ext>
            </a:extLst>
          </p:cNvPr>
          <p:cNvCxnSpPr>
            <a:cxnSpLocks/>
          </p:cNvCxnSpPr>
          <p:nvPr/>
        </p:nvCxnSpPr>
        <p:spPr bwMode="auto">
          <a:xfrm>
            <a:off x="3898888"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87" name="Straight Connector 31886">
            <a:extLst>
              <a:ext uri="{FF2B5EF4-FFF2-40B4-BE49-F238E27FC236}">
                <a16:creationId xmlns:a16="http://schemas.microsoft.com/office/drawing/2014/main" id="{53392909-7E45-6C2F-3E40-BB8676782096}"/>
              </a:ext>
            </a:extLst>
          </p:cNvPr>
          <p:cNvCxnSpPr>
            <a:cxnSpLocks/>
          </p:cNvCxnSpPr>
          <p:nvPr/>
        </p:nvCxnSpPr>
        <p:spPr bwMode="auto">
          <a:xfrm>
            <a:off x="4372109"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88" name="Straight Connector 31887">
            <a:extLst>
              <a:ext uri="{FF2B5EF4-FFF2-40B4-BE49-F238E27FC236}">
                <a16:creationId xmlns:a16="http://schemas.microsoft.com/office/drawing/2014/main" id="{1706051B-9E14-4271-4BE5-054898ED068B}"/>
              </a:ext>
            </a:extLst>
          </p:cNvPr>
          <p:cNvCxnSpPr>
            <a:cxnSpLocks/>
          </p:cNvCxnSpPr>
          <p:nvPr/>
        </p:nvCxnSpPr>
        <p:spPr bwMode="auto">
          <a:xfrm>
            <a:off x="4845330"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89" name="Straight Connector 31888">
            <a:extLst>
              <a:ext uri="{FF2B5EF4-FFF2-40B4-BE49-F238E27FC236}">
                <a16:creationId xmlns:a16="http://schemas.microsoft.com/office/drawing/2014/main" id="{43B07818-468E-ECDA-291F-519C3A5156FD}"/>
              </a:ext>
            </a:extLst>
          </p:cNvPr>
          <p:cNvCxnSpPr>
            <a:cxnSpLocks/>
          </p:cNvCxnSpPr>
          <p:nvPr/>
        </p:nvCxnSpPr>
        <p:spPr bwMode="auto">
          <a:xfrm>
            <a:off x="5318551" y="535148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890" name="Straight Connector 31889">
            <a:extLst>
              <a:ext uri="{FF2B5EF4-FFF2-40B4-BE49-F238E27FC236}">
                <a16:creationId xmlns:a16="http://schemas.microsoft.com/office/drawing/2014/main" id="{EDC8B07D-F5E7-5C3F-328B-50ED62350399}"/>
              </a:ext>
            </a:extLst>
          </p:cNvPr>
          <p:cNvCxnSpPr>
            <a:cxnSpLocks/>
          </p:cNvCxnSpPr>
          <p:nvPr/>
        </p:nvCxnSpPr>
        <p:spPr bwMode="auto">
          <a:xfrm>
            <a:off x="5791772" y="5351489"/>
            <a:ext cx="0" cy="64008"/>
          </a:xfrm>
          <a:prstGeom prst="line">
            <a:avLst/>
          </a:prstGeom>
          <a:noFill/>
          <a:ln w="28575" cap="flat" cmpd="sng" algn="ctr">
            <a:solidFill>
              <a:schemeClr val="bg1"/>
            </a:solidFill>
            <a:prstDash val="solid"/>
            <a:round/>
            <a:headEnd type="none" w="med" len="med"/>
            <a:tailEnd type="none" w="med" len="med"/>
          </a:ln>
          <a:effectLst/>
        </p:spPr>
      </p:cxnSp>
      <p:sp>
        <p:nvSpPr>
          <p:cNvPr id="31891" name="TextBox 31890">
            <a:extLst>
              <a:ext uri="{FF2B5EF4-FFF2-40B4-BE49-F238E27FC236}">
                <a16:creationId xmlns:a16="http://schemas.microsoft.com/office/drawing/2014/main" id="{42F9F0E8-349F-221F-55C1-DD9CFF0F829C}"/>
              </a:ext>
            </a:extLst>
          </p:cNvPr>
          <p:cNvSpPr txBox="1"/>
          <p:nvPr/>
        </p:nvSpPr>
        <p:spPr bwMode="auto">
          <a:xfrm>
            <a:off x="1008831" y="2293412"/>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892" name="TextBox 31891">
            <a:extLst>
              <a:ext uri="{FF2B5EF4-FFF2-40B4-BE49-F238E27FC236}">
                <a16:creationId xmlns:a16="http://schemas.microsoft.com/office/drawing/2014/main" id="{823B0801-C4CC-F111-3DC7-B40D9D08E0D5}"/>
              </a:ext>
            </a:extLst>
          </p:cNvPr>
          <p:cNvSpPr txBox="1"/>
          <p:nvPr/>
        </p:nvSpPr>
        <p:spPr bwMode="auto">
          <a:xfrm>
            <a:off x="1008831" y="2580210"/>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31893" name="TextBox 31892">
            <a:extLst>
              <a:ext uri="{FF2B5EF4-FFF2-40B4-BE49-F238E27FC236}">
                <a16:creationId xmlns:a16="http://schemas.microsoft.com/office/drawing/2014/main" id="{D49E01A6-4220-8901-7C1D-89C9A6ACAEF0}"/>
              </a:ext>
            </a:extLst>
          </p:cNvPr>
          <p:cNvSpPr txBox="1"/>
          <p:nvPr/>
        </p:nvSpPr>
        <p:spPr bwMode="auto">
          <a:xfrm>
            <a:off x="1008831" y="286700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894" name="TextBox 31893">
            <a:extLst>
              <a:ext uri="{FF2B5EF4-FFF2-40B4-BE49-F238E27FC236}">
                <a16:creationId xmlns:a16="http://schemas.microsoft.com/office/drawing/2014/main" id="{BC7C4A01-F685-9288-0D81-C1B68B82F3EB}"/>
              </a:ext>
            </a:extLst>
          </p:cNvPr>
          <p:cNvSpPr txBox="1"/>
          <p:nvPr/>
        </p:nvSpPr>
        <p:spPr bwMode="auto">
          <a:xfrm>
            <a:off x="1008831" y="3153806"/>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31895" name="TextBox 31894">
            <a:extLst>
              <a:ext uri="{FF2B5EF4-FFF2-40B4-BE49-F238E27FC236}">
                <a16:creationId xmlns:a16="http://schemas.microsoft.com/office/drawing/2014/main" id="{2BAA6179-3994-A7F0-5F03-646D0553EBB5}"/>
              </a:ext>
            </a:extLst>
          </p:cNvPr>
          <p:cNvSpPr txBox="1"/>
          <p:nvPr/>
        </p:nvSpPr>
        <p:spPr bwMode="auto">
          <a:xfrm>
            <a:off x="1008831" y="344060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896" name="TextBox 31895">
            <a:extLst>
              <a:ext uri="{FF2B5EF4-FFF2-40B4-BE49-F238E27FC236}">
                <a16:creationId xmlns:a16="http://schemas.microsoft.com/office/drawing/2014/main" id="{FB9D207D-70F8-7ACF-58D3-F2F300AB73D2}"/>
              </a:ext>
            </a:extLst>
          </p:cNvPr>
          <p:cNvSpPr txBox="1"/>
          <p:nvPr/>
        </p:nvSpPr>
        <p:spPr bwMode="auto">
          <a:xfrm>
            <a:off x="1008831" y="3727402"/>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897" name="TextBox 31896">
            <a:extLst>
              <a:ext uri="{FF2B5EF4-FFF2-40B4-BE49-F238E27FC236}">
                <a16:creationId xmlns:a16="http://schemas.microsoft.com/office/drawing/2014/main" id="{3067E6EC-8CC8-30EE-DDA3-DC130A0B09A5}"/>
              </a:ext>
            </a:extLst>
          </p:cNvPr>
          <p:cNvSpPr txBox="1"/>
          <p:nvPr/>
        </p:nvSpPr>
        <p:spPr bwMode="auto">
          <a:xfrm>
            <a:off x="1008831" y="4014200"/>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898" name="TextBox 31897">
            <a:extLst>
              <a:ext uri="{FF2B5EF4-FFF2-40B4-BE49-F238E27FC236}">
                <a16:creationId xmlns:a16="http://schemas.microsoft.com/office/drawing/2014/main" id="{B59706D0-A946-161F-3C85-097B94FED582}"/>
              </a:ext>
            </a:extLst>
          </p:cNvPr>
          <p:cNvSpPr txBox="1"/>
          <p:nvPr/>
        </p:nvSpPr>
        <p:spPr bwMode="auto">
          <a:xfrm>
            <a:off x="1008831" y="430099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899" name="TextBox 31898">
            <a:extLst>
              <a:ext uri="{FF2B5EF4-FFF2-40B4-BE49-F238E27FC236}">
                <a16:creationId xmlns:a16="http://schemas.microsoft.com/office/drawing/2014/main" id="{4F6710D7-29D4-A877-C152-29AC676B9BA8}"/>
              </a:ext>
            </a:extLst>
          </p:cNvPr>
          <p:cNvSpPr txBox="1"/>
          <p:nvPr/>
        </p:nvSpPr>
        <p:spPr bwMode="auto">
          <a:xfrm>
            <a:off x="1008831" y="4587796"/>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900" name="TextBox 31899">
            <a:extLst>
              <a:ext uri="{FF2B5EF4-FFF2-40B4-BE49-F238E27FC236}">
                <a16:creationId xmlns:a16="http://schemas.microsoft.com/office/drawing/2014/main" id="{1A2178E5-9393-06DD-A32E-415245457CF4}"/>
              </a:ext>
            </a:extLst>
          </p:cNvPr>
          <p:cNvSpPr txBox="1"/>
          <p:nvPr/>
        </p:nvSpPr>
        <p:spPr bwMode="auto">
          <a:xfrm>
            <a:off x="1008831" y="487459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901" name="TextBox 31900">
            <a:extLst>
              <a:ext uri="{FF2B5EF4-FFF2-40B4-BE49-F238E27FC236}">
                <a16:creationId xmlns:a16="http://schemas.microsoft.com/office/drawing/2014/main" id="{3F54C5AC-AE06-DA2B-C7CD-45A92B4A6AAB}"/>
              </a:ext>
            </a:extLst>
          </p:cNvPr>
          <p:cNvSpPr txBox="1"/>
          <p:nvPr/>
        </p:nvSpPr>
        <p:spPr bwMode="auto">
          <a:xfrm>
            <a:off x="1008831" y="5176382"/>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902" name="TextBox 31901">
            <a:extLst>
              <a:ext uri="{FF2B5EF4-FFF2-40B4-BE49-F238E27FC236}">
                <a16:creationId xmlns:a16="http://schemas.microsoft.com/office/drawing/2014/main" id="{2EEA65F1-66A4-DF58-BF05-31A09FF56BB1}"/>
              </a:ext>
            </a:extLst>
          </p:cNvPr>
          <p:cNvSpPr txBox="1"/>
          <p:nvPr/>
        </p:nvSpPr>
        <p:spPr bwMode="auto">
          <a:xfrm>
            <a:off x="5523356"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108</a:t>
            </a:r>
          </a:p>
        </p:txBody>
      </p:sp>
      <p:sp>
        <p:nvSpPr>
          <p:cNvPr id="31903" name="TextBox 31902">
            <a:extLst>
              <a:ext uri="{FF2B5EF4-FFF2-40B4-BE49-F238E27FC236}">
                <a16:creationId xmlns:a16="http://schemas.microsoft.com/office/drawing/2014/main" id="{E14AB063-2458-49E0-6CFF-F4880F17172D}"/>
              </a:ext>
            </a:extLst>
          </p:cNvPr>
          <p:cNvSpPr txBox="1"/>
          <p:nvPr/>
        </p:nvSpPr>
        <p:spPr bwMode="auto">
          <a:xfrm>
            <a:off x="1268691"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904" name="TextBox 31903">
            <a:extLst>
              <a:ext uri="{FF2B5EF4-FFF2-40B4-BE49-F238E27FC236}">
                <a16:creationId xmlns:a16="http://schemas.microsoft.com/office/drawing/2014/main" id="{F6346F9F-4522-8225-B4EE-DAA60E6E70A3}"/>
              </a:ext>
            </a:extLst>
          </p:cNvPr>
          <p:cNvSpPr txBox="1"/>
          <p:nvPr/>
        </p:nvSpPr>
        <p:spPr bwMode="auto">
          <a:xfrm>
            <a:off x="1741432"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905" name="TextBox 31904">
            <a:extLst>
              <a:ext uri="{FF2B5EF4-FFF2-40B4-BE49-F238E27FC236}">
                <a16:creationId xmlns:a16="http://schemas.microsoft.com/office/drawing/2014/main" id="{D9AEA219-B934-0EA0-2447-30E9798FB789}"/>
              </a:ext>
            </a:extLst>
          </p:cNvPr>
          <p:cNvSpPr txBox="1"/>
          <p:nvPr/>
        </p:nvSpPr>
        <p:spPr bwMode="auto">
          <a:xfrm>
            <a:off x="2214173"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906" name="TextBox 31905">
            <a:extLst>
              <a:ext uri="{FF2B5EF4-FFF2-40B4-BE49-F238E27FC236}">
                <a16:creationId xmlns:a16="http://schemas.microsoft.com/office/drawing/2014/main" id="{7434CB23-D91C-37FB-F218-30788A1BC39E}"/>
              </a:ext>
            </a:extLst>
          </p:cNvPr>
          <p:cNvSpPr txBox="1"/>
          <p:nvPr/>
        </p:nvSpPr>
        <p:spPr bwMode="auto">
          <a:xfrm>
            <a:off x="2686914"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907" name="TextBox 31906">
            <a:extLst>
              <a:ext uri="{FF2B5EF4-FFF2-40B4-BE49-F238E27FC236}">
                <a16:creationId xmlns:a16="http://schemas.microsoft.com/office/drawing/2014/main" id="{47688A83-FBA7-6058-F070-340AE274DB18}"/>
              </a:ext>
            </a:extLst>
          </p:cNvPr>
          <p:cNvSpPr txBox="1"/>
          <p:nvPr/>
        </p:nvSpPr>
        <p:spPr bwMode="auto">
          <a:xfrm>
            <a:off x="3159655"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908" name="TextBox 31907">
            <a:extLst>
              <a:ext uri="{FF2B5EF4-FFF2-40B4-BE49-F238E27FC236}">
                <a16:creationId xmlns:a16="http://schemas.microsoft.com/office/drawing/2014/main" id="{90FB351B-22B1-E6E5-791C-C095B978CDFB}"/>
              </a:ext>
            </a:extLst>
          </p:cNvPr>
          <p:cNvSpPr txBox="1"/>
          <p:nvPr/>
        </p:nvSpPr>
        <p:spPr bwMode="auto">
          <a:xfrm>
            <a:off x="3632396"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909" name="TextBox 31908">
            <a:extLst>
              <a:ext uri="{FF2B5EF4-FFF2-40B4-BE49-F238E27FC236}">
                <a16:creationId xmlns:a16="http://schemas.microsoft.com/office/drawing/2014/main" id="{A3C98D8D-A29D-9830-2F77-B43E1B2C6B4C}"/>
              </a:ext>
            </a:extLst>
          </p:cNvPr>
          <p:cNvSpPr txBox="1"/>
          <p:nvPr/>
        </p:nvSpPr>
        <p:spPr bwMode="auto">
          <a:xfrm>
            <a:off x="4105137"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31910" name="TextBox 31909">
            <a:extLst>
              <a:ext uri="{FF2B5EF4-FFF2-40B4-BE49-F238E27FC236}">
                <a16:creationId xmlns:a16="http://schemas.microsoft.com/office/drawing/2014/main" id="{91DDE89C-8462-012B-3C8B-D6F5EF425AF2}"/>
              </a:ext>
            </a:extLst>
          </p:cNvPr>
          <p:cNvSpPr txBox="1"/>
          <p:nvPr/>
        </p:nvSpPr>
        <p:spPr bwMode="auto">
          <a:xfrm>
            <a:off x="4577878"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31911" name="TextBox 31910">
            <a:extLst>
              <a:ext uri="{FF2B5EF4-FFF2-40B4-BE49-F238E27FC236}">
                <a16:creationId xmlns:a16="http://schemas.microsoft.com/office/drawing/2014/main" id="{DD6DEF84-C74D-90BD-AC7B-8C372BE4AB1B}"/>
              </a:ext>
            </a:extLst>
          </p:cNvPr>
          <p:cNvSpPr txBox="1"/>
          <p:nvPr/>
        </p:nvSpPr>
        <p:spPr bwMode="auto">
          <a:xfrm>
            <a:off x="5050619" y="536078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96</a:t>
            </a:r>
          </a:p>
        </p:txBody>
      </p:sp>
      <p:sp>
        <p:nvSpPr>
          <p:cNvPr id="31912" name="TextBox 31911">
            <a:extLst>
              <a:ext uri="{FF2B5EF4-FFF2-40B4-BE49-F238E27FC236}">
                <a16:creationId xmlns:a16="http://schemas.microsoft.com/office/drawing/2014/main" id="{3241CC6E-B195-A1F6-E385-B2D61B88B428}"/>
              </a:ext>
            </a:extLst>
          </p:cNvPr>
          <p:cNvSpPr txBox="1"/>
          <p:nvPr/>
        </p:nvSpPr>
        <p:spPr bwMode="auto">
          <a:xfrm rot="16200000">
            <a:off x="5266152" y="3747928"/>
            <a:ext cx="29605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31913" name="TextBox 31912">
            <a:extLst>
              <a:ext uri="{FF2B5EF4-FFF2-40B4-BE49-F238E27FC236}">
                <a16:creationId xmlns:a16="http://schemas.microsoft.com/office/drawing/2014/main" id="{D66C6E35-75BF-3AB8-9344-D3D842CB3AE8}"/>
              </a:ext>
            </a:extLst>
          </p:cNvPr>
          <p:cNvSpPr txBox="1"/>
          <p:nvPr/>
        </p:nvSpPr>
        <p:spPr bwMode="auto">
          <a:xfrm>
            <a:off x="6231411" y="5901043"/>
            <a:ext cx="8867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Lenalidomide</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a:t>
            </a:r>
          </a:p>
        </p:txBody>
      </p:sp>
      <p:sp>
        <p:nvSpPr>
          <p:cNvPr id="31914" name="TextBox 31913">
            <a:extLst>
              <a:ext uri="{FF2B5EF4-FFF2-40B4-BE49-F238E27FC236}">
                <a16:creationId xmlns:a16="http://schemas.microsoft.com/office/drawing/2014/main" id="{7A544C8E-0F3C-92A3-658D-31020238EF05}"/>
              </a:ext>
            </a:extLst>
          </p:cNvPr>
          <p:cNvSpPr txBox="1"/>
          <p:nvPr/>
        </p:nvSpPr>
        <p:spPr bwMode="auto">
          <a:xfrm>
            <a:off x="5982877" y="5741820"/>
            <a:ext cx="11352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sp>
        <p:nvSpPr>
          <p:cNvPr id="31915" name="TextBox 31914">
            <a:extLst>
              <a:ext uri="{FF2B5EF4-FFF2-40B4-BE49-F238E27FC236}">
                <a16:creationId xmlns:a16="http://schemas.microsoft.com/office/drawing/2014/main" id="{2B1ACA0E-18FD-7976-0586-3D5BA06C5C05}"/>
              </a:ext>
            </a:extLst>
          </p:cNvPr>
          <p:cNvSpPr txBox="1"/>
          <p:nvPr/>
        </p:nvSpPr>
        <p:spPr bwMode="auto">
          <a:xfrm>
            <a:off x="7270401" y="5541765"/>
            <a:ext cx="42676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31916" name="TextBox 31915">
            <a:extLst>
              <a:ext uri="{FF2B5EF4-FFF2-40B4-BE49-F238E27FC236}">
                <a16:creationId xmlns:a16="http://schemas.microsoft.com/office/drawing/2014/main" id="{AD83D26C-48CA-4E3D-1DE5-D4E2591E28AD}"/>
              </a:ext>
            </a:extLst>
          </p:cNvPr>
          <p:cNvSpPr txBox="1"/>
          <p:nvPr/>
        </p:nvSpPr>
        <p:spPr bwMode="auto">
          <a:xfrm>
            <a:off x="6993722"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153 (0)</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122 (0)</a:t>
            </a:r>
          </a:p>
        </p:txBody>
      </p:sp>
      <p:sp>
        <p:nvSpPr>
          <p:cNvPr id="31917" name="TextBox 31916">
            <a:extLst>
              <a:ext uri="{FF2B5EF4-FFF2-40B4-BE49-F238E27FC236}">
                <a16:creationId xmlns:a16="http://schemas.microsoft.com/office/drawing/2014/main" id="{6B6E0A03-97D0-A935-61B7-18E50F2ADFD4}"/>
              </a:ext>
            </a:extLst>
          </p:cNvPr>
          <p:cNvSpPr txBox="1"/>
          <p:nvPr/>
        </p:nvSpPr>
        <p:spPr bwMode="auto">
          <a:xfrm>
            <a:off x="7465717"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120 (5)</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79 (1)</a:t>
            </a:r>
          </a:p>
        </p:txBody>
      </p:sp>
      <p:sp>
        <p:nvSpPr>
          <p:cNvPr id="31918" name="TextBox 31917">
            <a:extLst>
              <a:ext uri="{FF2B5EF4-FFF2-40B4-BE49-F238E27FC236}">
                <a16:creationId xmlns:a16="http://schemas.microsoft.com/office/drawing/2014/main" id="{7C197047-D00E-6659-9F0C-73F6DBC6610B}"/>
              </a:ext>
            </a:extLst>
          </p:cNvPr>
          <p:cNvSpPr txBox="1"/>
          <p:nvPr/>
        </p:nvSpPr>
        <p:spPr bwMode="auto">
          <a:xfrm>
            <a:off x="7937713"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92 (13)</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 (5)</a:t>
            </a:r>
          </a:p>
        </p:txBody>
      </p:sp>
      <p:sp>
        <p:nvSpPr>
          <p:cNvPr id="31919" name="TextBox 31918">
            <a:extLst>
              <a:ext uri="{FF2B5EF4-FFF2-40B4-BE49-F238E27FC236}">
                <a16:creationId xmlns:a16="http://schemas.microsoft.com/office/drawing/2014/main" id="{A5B605BF-BBD4-B88D-F9C1-C791F4D6E10A}"/>
              </a:ext>
            </a:extLst>
          </p:cNvPr>
          <p:cNvSpPr txBox="1"/>
          <p:nvPr/>
        </p:nvSpPr>
        <p:spPr bwMode="auto">
          <a:xfrm>
            <a:off x="8409709"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 (31)</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 (8)</a:t>
            </a:r>
          </a:p>
        </p:txBody>
      </p:sp>
      <p:sp>
        <p:nvSpPr>
          <p:cNvPr id="31920" name="TextBox 31919">
            <a:extLst>
              <a:ext uri="{FF2B5EF4-FFF2-40B4-BE49-F238E27FC236}">
                <a16:creationId xmlns:a16="http://schemas.microsoft.com/office/drawing/2014/main" id="{A40AAD8F-A1B0-C181-1058-AF64A9368403}"/>
              </a:ext>
            </a:extLst>
          </p:cNvPr>
          <p:cNvSpPr txBox="1"/>
          <p:nvPr/>
        </p:nvSpPr>
        <p:spPr bwMode="auto">
          <a:xfrm>
            <a:off x="8881704"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 (45)</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 (14)</a:t>
            </a:r>
          </a:p>
        </p:txBody>
      </p:sp>
      <p:sp>
        <p:nvSpPr>
          <p:cNvPr id="31921" name="TextBox 31920">
            <a:extLst>
              <a:ext uri="{FF2B5EF4-FFF2-40B4-BE49-F238E27FC236}">
                <a16:creationId xmlns:a16="http://schemas.microsoft.com/office/drawing/2014/main" id="{18E4434F-A478-66FF-01CA-B1756B7496BA}"/>
              </a:ext>
            </a:extLst>
          </p:cNvPr>
          <p:cNvSpPr txBox="1"/>
          <p:nvPr/>
        </p:nvSpPr>
        <p:spPr bwMode="auto">
          <a:xfrm>
            <a:off x="9352900" y="5901043"/>
            <a:ext cx="554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 (50)</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 (17)</a:t>
            </a:r>
          </a:p>
        </p:txBody>
      </p:sp>
      <p:sp>
        <p:nvSpPr>
          <p:cNvPr id="31922" name="TextBox 31921">
            <a:extLst>
              <a:ext uri="{FF2B5EF4-FFF2-40B4-BE49-F238E27FC236}">
                <a16:creationId xmlns:a16="http://schemas.microsoft.com/office/drawing/2014/main" id="{D579A6F3-8867-945B-DE00-00CC5C25FD5E}"/>
              </a:ext>
            </a:extLst>
          </p:cNvPr>
          <p:cNvSpPr txBox="1"/>
          <p:nvPr/>
        </p:nvSpPr>
        <p:spPr bwMode="auto">
          <a:xfrm>
            <a:off x="9825698" y="5901043"/>
            <a:ext cx="5533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 (67)</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 (18)</a:t>
            </a:r>
          </a:p>
        </p:txBody>
      </p:sp>
      <p:sp>
        <p:nvSpPr>
          <p:cNvPr id="31923" name="TextBox 31922">
            <a:extLst>
              <a:ext uri="{FF2B5EF4-FFF2-40B4-BE49-F238E27FC236}">
                <a16:creationId xmlns:a16="http://schemas.microsoft.com/office/drawing/2014/main" id="{DD12F051-73EC-E056-A9C1-B23A321C3673}"/>
              </a:ext>
            </a:extLst>
          </p:cNvPr>
          <p:cNvSpPr txBox="1"/>
          <p:nvPr/>
        </p:nvSpPr>
        <p:spPr bwMode="auto">
          <a:xfrm>
            <a:off x="10329754" y="5901043"/>
            <a:ext cx="4892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 (76)</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 (19)</a:t>
            </a:r>
          </a:p>
        </p:txBody>
      </p:sp>
      <p:sp>
        <p:nvSpPr>
          <p:cNvPr id="31924" name="TextBox 31923">
            <a:extLst>
              <a:ext uri="{FF2B5EF4-FFF2-40B4-BE49-F238E27FC236}">
                <a16:creationId xmlns:a16="http://schemas.microsoft.com/office/drawing/2014/main" id="{D96E1C12-A757-AF48-7711-B1E8E4EC6B8A}"/>
              </a:ext>
            </a:extLst>
          </p:cNvPr>
          <p:cNvSpPr txBox="1"/>
          <p:nvPr/>
        </p:nvSpPr>
        <p:spPr bwMode="auto">
          <a:xfrm>
            <a:off x="10802551" y="5901043"/>
            <a:ext cx="4876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 (78)</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endPar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31925" name="Group 31924">
            <a:extLst>
              <a:ext uri="{FF2B5EF4-FFF2-40B4-BE49-F238E27FC236}">
                <a16:creationId xmlns:a16="http://schemas.microsoft.com/office/drawing/2014/main" id="{AA952E1D-9C5C-5F4C-D965-B5CD536C86B4}"/>
              </a:ext>
            </a:extLst>
          </p:cNvPr>
          <p:cNvGrpSpPr/>
          <p:nvPr/>
        </p:nvGrpSpPr>
        <p:grpSpPr>
          <a:xfrm>
            <a:off x="9306795" y="1859435"/>
            <a:ext cx="2591905" cy="1102903"/>
            <a:chOff x="9306795" y="1859435"/>
            <a:chExt cx="2591905" cy="1102903"/>
          </a:xfrm>
        </p:grpSpPr>
        <p:sp>
          <p:nvSpPr>
            <p:cNvPr id="31926" name="TextBox 31925">
              <a:extLst>
                <a:ext uri="{FF2B5EF4-FFF2-40B4-BE49-F238E27FC236}">
                  <a16:creationId xmlns:a16="http://schemas.microsoft.com/office/drawing/2014/main" id="{3C91D2C4-0DC3-3809-B5C0-6EF4F0069BE5}"/>
                </a:ext>
              </a:extLst>
            </p:cNvPr>
            <p:cNvSpPr txBox="1"/>
            <p:nvPr/>
          </p:nvSpPr>
          <p:spPr bwMode="auto">
            <a:xfrm>
              <a:off x="9463735" y="2377563"/>
              <a:ext cx="130837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Lenalidomide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a:t>
              </a:r>
            </a:p>
          </p:txBody>
        </p:sp>
        <p:sp>
          <p:nvSpPr>
            <p:cNvPr id="31927" name="TextBox 31926">
              <a:extLst>
                <a:ext uri="{FF2B5EF4-FFF2-40B4-BE49-F238E27FC236}">
                  <a16:creationId xmlns:a16="http://schemas.microsoft.com/office/drawing/2014/main" id="{614FB2BB-BE0F-58E6-928E-F7CF46E06CBF}"/>
                </a:ext>
              </a:extLst>
            </p:cNvPr>
            <p:cNvSpPr txBox="1"/>
            <p:nvPr/>
          </p:nvSpPr>
          <p:spPr bwMode="auto">
            <a:xfrm>
              <a:off x="10698180" y="2377563"/>
              <a:ext cx="10695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47 (33-76)</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 (13-22)</a:t>
              </a:r>
            </a:p>
          </p:txBody>
        </p:sp>
        <p:sp>
          <p:nvSpPr>
            <p:cNvPr id="31928" name="TextBox 31927">
              <a:extLst>
                <a:ext uri="{FF2B5EF4-FFF2-40B4-BE49-F238E27FC236}">
                  <a16:creationId xmlns:a16="http://schemas.microsoft.com/office/drawing/2014/main" id="{164F9FFC-0DE1-4169-C7E4-824137B0F7B2}"/>
                </a:ext>
              </a:extLst>
            </p:cNvPr>
            <p:cNvSpPr txBox="1"/>
            <p:nvPr/>
          </p:nvSpPr>
          <p:spPr bwMode="auto">
            <a:xfrm>
              <a:off x="10615464" y="1859435"/>
              <a:ext cx="128323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(95% CI)</a:t>
              </a:r>
            </a:p>
          </p:txBody>
        </p:sp>
        <p:cxnSp>
          <p:nvCxnSpPr>
            <p:cNvPr id="31929" name="Straight Connector 31928">
              <a:extLst>
                <a:ext uri="{FF2B5EF4-FFF2-40B4-BE49-F238E27FC236}">
                  <a16:creationId xmlns:a16="http://schemas.microsoft.com/office/drawing/2014/main" id="{850FC6A0-7CEF-A6CA-C329-F39AB8E4558F}"/>
                </a:ext>
              </a:extLst>
            </p:cNvPr>
            <p:cNvCxnSpPr>
              <a:cxnSpLocks/>
            </p:cNvCxnSpPr>
            <p:nvPr/>
          </p:nvCxnSpPr>
          <p:spPr bwMode="auto">
            <a:xfrm flipH="1">
              <a:off x="9306795" y="2557229"/>
              <a:ext cx="185127" cy="0"/>
            </a:xfrm>
            <a:prstGeom prst="line">
              <a:avLst/>
            </a:prstGeom>
            <a:noFill/>
            <a:ln w="28575" cap="flat" cmpd="sng" algn="ctr">
              <a:solidFill>
                <a:schemeClr val="accent1"/>
              </a:solidFill>
              <a:prstDash val="solid"/>
              <a:round/>
              <a:headEnd type="none" w="med" len="med"/>
              <a:tailEnd type="none" w="med" len="med"/>
            </a:ln>
            <a:effectLst/>
          </p:spPr>
        </p:cxnSp>
        <p:cxnSp>
          <p:nvCxnSpPr>
            <p:cNvPr id="31930" name="Straight Connector 31929">
              <a:extLst>
                <a:ext uri="{FF2B5EF4-FFF2-40B4-BE49-F238E27FC236}">
                  <a16:creationId xmlns:a16="http://schemas.microsoft.com/office/drawing/2014/main" id="{65669BA4-02C7-CEDD-CDC1-F97C83389529}"/>
                </a:ext>
              </a:extLst>
            </p:cNvPr>
            <p:cNvCxnSpPr>
              <a:cxnSpLocks/>
            </p:cNvCxnSpPr>
            <p:nvPr/>
          </p:nvCxnSpPr>
          <p:spPr bwMode="auto">
            <a:xfrm flipH="1">
              <a:off x="9306795" y="2789577"/>
              <a:ext cx="185127" cy="0"/>
            </a:xfrm>
            <a:prstGeom prst="line">
              <a:avLst/>
            </a:prstGeom>
            <a:noFill/>
            <a:ln w="28575" cap="flat" cmpd="sng" algn="ctr">
              <a:solidFill>
                <a:schemeClr val="accent3"/>
              </a:solidFill>
              <a:prstDash val="solid"/>
              <a:round/>
              <a:headEnd type="none" w="med" len="med"/>
              <a:tailEnd type="none" w="med" len="med"/>
            </a:ln>
            <a:effectLst/>
          </p:spPr>
        </p:cxnSp>
      </p:grpSp>
      <p:cxnSp>
        <p:nvCxnSpPr>
          <p:cNvPr id="31931" name="Straight Connector 31930">
            <a:extLst>
              <a:ext uri="{FF2B5EF4-FFF2-40B4-BE49-F238E27FC236}">
                <a16:creationId xmlns:a16="http://schemas.microsoft.com/office/drawing/2014/main" id="{F695EEB2-9235-BF9A-988E-80D32D602C12}"/>
              </a:ext>
            </a:extLst>
          </p:cNvPr>
          <p:cNvCxnSpPr>
            <a:cxnSpLocks/>
          </p:cNvCxnSpPr>
          <p:nvPr/>
        </p:nvCxnSpPr>
        <p:spPr bwMode="auto">
          <a:xfrm flipV="1">
            <a:off x="7270401" y="2452297"/>
            <a:ext cx="0" cy="2903096"/>
          </a:xfrm>
          <a:prstGeom prst="line">
            <a:avLst/>
          </a:prstGeom>
          <a:noFill/>
          <a:ln w="28575" cap="flat" cmpd="sng" algn="ctr">
            <a:solidFill>
              <a:schemeClr val="bg1"/>
            </a:solidFill>
            <a:prstDash val="solid"/>
            <a:round/>
            <a:headEnd type="none" w="med" len="med"/>
            <a:tailEnd type="none" w="med" len="med"/>
          </a:ln>
          <a:effectLst/>
        </p:spPr>
      </p:cxnSp>
      <p:cxnSp>
        <p:nvCxnSpPr>
          <p:cNvPr id="31932" name="Straight Connector 31931">
            <a:extLst>
              <a:ext uri="{FF2B5EF4-FFF2-40B4-BE49-F238E27FC236}">
                <a16:creationId xmlns:a16="http://schemas.microsoft.com/office/drawing/2014/main" id="{4E9AFEAF-E650-CF65-758F-CFB347DCFEF8}"/>
              </a:ext>
            </a:extLst>
          </p:cNvPr>
          <p:cNvCxnSpPr>
            <a:cxnSpLocks/>
          </p:cNvCxnSpPr>
          <p:nvPr/>
        </p:nvCxnSpPr>
        <p:spPr bwMode="auto">
          <a:xfrm>
            <a:off x="7270401" y="5355393"/>
            <a:ext cx="4267695" cy="0"/>
          </a:xfrm>
          <a:prstGeom prst="line">
            <a:avLst/>
          </a:prstGeom>
          <a:noFill/>
          <a:ln w="28575" cap="flat" cmpd="sng" algn="ctr">
            <a:solidFill>
              <a:schemeClr val="bg1"/>
            </a:solidFill>
            <a:prstDash val="solid"/>
            <a:round/>
            <a:headEnd type="none" w="med" len="med"/>
            <a:tailEnd type="none" w="med" len="med"/>
          </a:ln>
          <a:effectLst/>
        </p:spPr>
      </p:cxnSp>
      <p:cxnSp>
        <p:nvCxnSpPr>
          <p:cNvPr id="31933" name="Straight Connector 31932">
            <a:extLst>
              <a:ext uri="{FF2B5EF4-FFF2-40B4-BE49-F238E27FC236}">
                <a16:creationId xmlns:a16="http://schemas.microsoft.com/office/drawing/2014/main" id="{CDDB8D26-FB03-1280-4454-B88BFA708EF5}"/>
              </a:ext>
            </a:extLst>
          </p:cNvPr>
          <p:cNvCxnSpPr>
            <a:cxnSpLocks/>
          </p:cNvCxnSpPr>
          <p:nvPr/>
        </p:nvCxnSpPr>
        <p:spPr bwMode="auto">
          <a:xfrm flipH="1">
            <a:off x="7211651" y="245729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34" name="Straight Connector 31933">
            <a:extLst>
              <a:ext uri="{FF2B5EF4-FFF2-40B4-BE49-F238E27FC236}">
                <a16:creationId xmlns:a16="http://schemas.microsoft.com/office/drawing/2014/main" id="{901F262F-BFBA-D15F-D19E-74BA6CB6826F}"/>
              </a:ext>
            </a:extLst>
          </p:cNvPr>
          <p:cNvCxnSpPr>
            <a:cxnSpLocks/>
          </p:cNvCxnSpPr>
          <p:nvPr/>
        </p:nvCxnSpPr>
        <p:spPr bwMode="auto">
          <a:xfrm flipH="1">
            <a:off x="7211651" y="274710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35" name="Straight Connector 31934">
            <a:extLst>
              <a:ext uri="{FF2B5EF4-FFF2-40B4-BE49-F238E27FC236}">
                <a16:creationId xmlns:a16="http://schemas.microsoft.com/office/drawing/2014/main" id="{5C7518AB-0535-FE37-BAAD-5D2C9AB15E96}"/>
              </a:ext>
            </a:extLst>
          </p:cNvPr>
          <p:cNvCxnSpPr>
            <a:cxnSpLocks/>
          </p:cNvCxnSpPr>
          <p:nvPr/>
        </p:nvCxnSpPr>
        <p:spPr bwMode="auto">
          <a:xfrm flipH="1">
            <a:off x="7211651" y="30369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36" name="Straight Connector 31935">
            <a:extLst>
              <a:ext uri="{FF2B5EF4-FFF2-40B4-BE49-F238E27FC236}">
                <a16:creationId xmlns:a16="http://schemas.microsoft.com/office/drawing/2014/main" id="{05762552-B3C7-2ECE-7673-7D257CED43C1}"/>
              </a:ext>
            </a:extLst>
          </p:cNvPr>
          <p:cNvCxnSpPr>
            <a:cxnSpLocks/>
          </p:cNvCxnSpPr>
          <p:nvPr/>
        </p:nvCxnSpPr>
        <p:spPr bwMode="auto">
          <a:xfrm flipH="1">
            <a:off x="7211651" y="33267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37" name="Straight Connector 31936">
            <a:extLst>
              <a:ext uri="{FF2B5EF4-FFF2-40B4-BE49-F238E27FC236}">
                <a16:creationId xmlns:a16="http://schemas.microsoft.com/office/drawing/2014/main" id="{B58AAEF0-4AE8-CD46-22AB-DE438C016F9B}"/>
              </a:ext>
            </a:extLst>
          </p:cNvPr>
          <p:cNvCxnSpPr>
            <a:cxnSpLocks/>
          </p:cNvCxnSpPr>
          <p:nvPr/>
        </p:nvCxnSpPr>
        <p:spPr bwMode="auto">
          <a:xfrm flipH="1">
            <a:off x="7211651" y="361653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38" name="Straight Connector 31937">
            <a:extLst>
              <a:ext uri="{FF2B5EF4-FFF2-40B4-BE49-F238E27FC236}">
                <a16:creationId xmlns:a16="http://schemas.microsoft.com/office/drawing/2014/main" id="{C38C2BD2-B20E-CFA1-9EF8-1ACAA5B01D88}"/>
              </a:ext>
            </a:extLst>
          </p:cNvPr>
          <p:cNvCxnSpPr>
            <a:cxnSpLocks/>
          </p:cNvCxnSpPr>
          <p:nvPr/>
        </p:nvCxnSpPr>
        <p:spPr bwMode="auto">
          <a:xfrm flipH="1">
            <a:off x="7211651" y="39063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39" name="Straight Connector 31938">
            <a:extLst>
              <a:ext uri="{FF2B5EF4-FFF2-40B4-BE49-F238E27FC236}">
                <a16:creationId xmlns:a16="http://schemas.microsoft.com/office/drawing/2014/main" id="{484AA682-7BF3-E310-E06E-89EAF2C3AF17}"/>
              </a:ext>
            </a:extLst>
          </p:cNvPr>
          <p:cNvCxnSpPr>
            <a:cxnSpLocks/>
          </p:cNvCxnSpPr>
          <p:nvPr/>
        </p:nvCxnSpPr>
        <p:spPr bwMode="auto">
          <a:xfrm flipH="1">
            <a:off x="7211651" y="419615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40" name="Straight Connector 31939">
            <a:extLst>
              <a:ext uri="{FF2B5EF4-FFF2-40B4-BE49-F238E27FC236}">
                <a16:creationId xmlns:a16="http://schemas.microsoft.com/office/drawing/2014/main" id="{9142F290-2CE8-8096-1C08-510CD8225AD2}"/>
              </a:ext>
            </a:extLst>
          </p:cNvPr>
          <p:cNvCxnSpPr>
            <a:cxnSpLocks/>
          </p:cNvCxnSpPr>
          <p:nvPr/>
        </p:nvCxnSpPr>
        <p:spPr bwMode="auto">
          <a:xfrm flipH="1">
            <a:off x="7211651" y="448596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41" name="Straight Connector 31940">
            <a:extLst>
              <a:ext uri="{FF2B5EF4-FFF2-40B4-BE49-F238E27FC236}">
                <a16:creationId xmlns:a16="http://schemas.microsoft.com/office/drawing/2014/main" id="{5480A8DF-2AF3-77DF-625C-64B449E6294C}"/>
              </a:ext>
            </a:extLst>
          </p:cNvPr>
          <p:cNvCxnSpPr>
            <a:cxnSpLocks/>
          </p:cNvCxnSpPr>
          <p:nvPr/>
        </p:nvCxnSpPr>
        <p:spPr bwMode="auto">
          <a:xfrm flipH="1">
            <a:off x="7211651" y="47757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42" name="Straight Connector 31941">
            <a:extLst>
              <a:ext uri="{FF2B5EF4-FFF2-40B4-BE49-F238E27FC236}">
                <a16:creationId xmlns:a16="http://schemas.microsoft.com/office/drawing/2014/main" id="{CF9AFA01-7413-E0BE-85C9-B23A8DC63044}"/>
              </a:ext>
            </a:extLst>
          </p:cNvPr>
          <p:cNvCxnSpPr>
            <a:cxnSpLocks/>
          </p:cNvCxnSpPr>
          <p:nvPr/>
        </p:nvCxnSpPr>
        <p:spPr bwMode="auto">
          <a:xfrm flipH="1">
            <a:off x="7211651" y="50655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43" name="Straight Connector 31942">
            <a:extLst>
              <a:ext uri="{FF2B5EF4-FFF2-40B4-BE49-F238E27FC236}">
                <a16:creationId xmlns:a16="http://schemas.microsoft.com/office/drawing/2014/main" id="{ECB9FD84-4C6B-F81E-6B5B-17F883D8431F}"/>
              </a:ext>
            </a:extLst>
          </p:cNvPr>
          <p:cNvCxnSpPr>
            <a:cxnSpLocks/>
          </p:cNvCxnSpPr>
          <p:nvPr/>
        </p:nvCxnSpPr>
        <p:spPr bwMode="auto">
          <a:xfrm flipH="1">
            <a:off x="7211651" y="535539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44" name="Straight Connector 31943">
            <a:extLst>
              <a:ext uri="{FF2B5EF4-FFF2-40B4-BE49-F238E27FC236}">
                <a16:creationId xmlns:a16="http://schemas.microsoft.com/office/drawing/2014/main" id="{973DA507-3272-37C2-B9FD-037604426BA4}"/>
              </a:ext>
            </a:extLst>
          </p:cNvPr>
          <p:cNvCxnSpPr>
            <a:cxnSpLocks/>
          </p:cNvCxnSpPr>
          <p:nvPr/>
        </p:nvCxnSpPr>
        <p:spPr bwMode="auto">
          <a:xfrm>
            <a:off x="7270401"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945" name="Straight Connector 31944">
            <a:extLst>
              <a:ext uri="{FF2B5EF4-FFF2-40B4-BE49-F238E27FC236}">
                <a16:creationId xmlns:a16="http://schemas.microsoft.com/office/drawing/2014/main" id="{197D164B-279B-48D1-D57E-0A2050B0CB22}"/>
              </a:ext>
            </a:extLst>
          </p:cNvPr>
          <p:cNvCxnSpPr>
            <a:cxnSpLocks/>
          </p:cNvCxnSpPr>
          <p:nvPr/>
        </p:nvCxnSpPr>
        <p:spPr bwMode="auto">
          <a:xfrm>
            <a:off x="7743622"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946" name="Straight Connector 31945">
            <a:extLst>
              <a:ext uri="{FF2B5EF4-FFF2-40B4-BE49-F238E27FC236}">
                <a16:creationId xmlns:a16="http://schemas.microsoft.com/office/drawing/2014/main" id="{7B5C96B7-DB72-670D-1C8A-B5885956D1FE}"/>
              </a:ext>
            </a:extLst>
          </p:cNvPr>
          <p:cNvCxnSpPr>
            <a:cxnSpLocks/>
          </p:cNvCxnSpPr>
          <p:nvPr/>
        </p:nvCxnSpPr>
        <p:spPr bwMode="auto">
          <a:xfrm>
            <a:off x="8216843"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947" name="Straight Connector 31946">
            <a:extLst>
              <a:ext uri="{FF2B5EF4-FFF2-40B4-BE49-F238E27FC236}">
                <a16:creationId xmlns:a16="http://schemas.microsoft.com/office/drawing/2014/main" id="{22E71C0A-9F20-7CC5-6972-89BFED5A7119}"/>
              </a:ext>
            </a:extLst>
          </p:cNvPr>
          <p:cNvCxnSpPr>
            <a:cxnSpLocks/>
          </p:cNvCxnSpPr>
          <p:nvPr/>
        </p:nvCxnSpPr>
        <p:spPr bwMode="auto">
          <a:xfrm>
            <a:off x="8690064"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948" name="Straight Connector 31947">
            <a:extLst>
              <a:ext uri="{FF2B5EF4-FFF2-40B4-BE49-F238E27FC236}">
                <a16:creationId xmlns:a16="http://schemas.microsoft.com/office/drawing/2014/main" id="{E6B6C9DC-B010-BD05-3C91-7C35E249FD33}"/>
              </a:ext>
            </a:extLst>
          </p:cNvPr>
          <p:cNvCxnSpPr>
            <a:cxnSpLocks/>
          </p:cNvCxnSpPr>
          <p:nvPr/>
        </p:nvCxnSpPr>
        <p:spPr bwMode="auto">
          <a:xfrm>
            <a:off x="9163285"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949" name="Straight Connector 31948">
            <a:extLst>
              <a:ext uri="{FF2B5EF4-FFF2-40B4-BE49-F238E27FC236}">
                <a16:creationId xmlns:a16="http://schemas.microsoft.com/office/drawing/2014/main" id="{809301DD-AAB0-5AE1-E825-DB8CB7D76C42}"/>
              </a:ext>
            </a:extLst>
          </p:cNvPr>
          <p:cNvCxnSpPr>
            <a:cxnSpLocks/>
          </p:cNvCxnSpPr>
          <p:nvPr/>
        </p:nvCxnSpPr>
        <p:spPr bwMode="auto">
          <a:xfrm>
            <a:off x="9636506"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950" name="Straight Connector 31949">
            <a:extLst>
              <a:ext uri="{FF2B5EF4-FFF2-40B4-BE49-F238E27FC236}">
                <a16:creationId xmlns:a16="http://schemas.microsoft.com/office/drawing/2014/main" id="{4246FC9B-A378-0568-FAEE-AF9B7F9A6CFC}"/>
              </a:ext>
            </a:extLst>
          </p:cNvPr>
          <p:cNvCxnSpPr>
            <a:cxnSpLocks/>
          </p:cNvCxnSpPr>
          <p:nvPr/>
        </p:nvCxnSpPr>
        <p:spPr bwMode="auto">
          <a:xfrm>
            <a:off x="10109727"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951" name="Straight Connector 31950">
            <a:extLst>
              <a:ext uri="{FF2B5EF4-FFF2-40B4-BE49-F238E27FC236}">
                <a16:creationId xmlns:a16="http://schemas.microsoft.com/office/drawing/2014/main" id="{EEB68C52-7221-22AA-8953-6D5B03C497DA}"/>
              </a:ext>
            </a:extLst>
          </p:cNvPr>
          <p:cNvCxnSpPr>
            <a:cxnSpLocks/>
          </p:cNvCxnSpPr>
          <p:nvPr/>
        </p:nvCxnSpPr>
        <p:spPr bwMode="auto">
          <a:xfrm>
            <a:off x="10582948"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952" name="Straight Connector 31951">
            <a:extLst>
              <a:ext uri="{FF2B5EF4-FFF2-40B4-BE49-F238E27FC236}">
                <a16:creationId xmlns:a16="http://schemas.microsoft.com/office/drawing/2014/main" id="{98530D88-8D50-06E0-4C3F-22D7A5F540CC}"/>
              </a:ext>
            </a:extLst>
          </p:cNvPr>
          <p:cNvCxnSpPr>
            <a:cxnSpLocks/>
          </p:cNvCxnSpPr>
          <p:nvPr/>
        </p:nvCxnSpPr>
        <p:spPr bwMode="auto">
          <a:xfrm>
            <a:off x="11056169" y="535539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953" name="Straight Connector 31952">
            <a:extLst>
              <a:ext uri="{FF2B5EF4-FFF2-40B4-BE49-F238E27FC236}">
                <a16:creationId xmlns:a16="http://schemas.microsoft.com/office/drawing/2014/main" id="{0A8D04CA-A5D1-7667-3C64-343BC1D6756D}"/>
              </a:ext>
            </a:extLst>
          </p:cNvPr>
          <p:cNvCxnSpPr>
            <a:cxnSpLocks/>
          </p:cNvCxnSpPr>
          <p:nvPr/>
        </p:nvCxnSpPr>
        <p:spPr bwMode="auto">
          <a:xfrm>
            <a:off x="11529390" y="5355393"/>
            <a:ext cx="0" cy="64008"/>
          </a:xfrm>
          <a:prstGeom prst="line">
            <a:avLst/>
          </a:prstGeom>
          <a:noFill/>
          <a:ln w="28575" cap="flat" cmpd="sng" algn="ctr">
            <a:solidFill>
              <a:schemeClr val="bg1"/>
            </a:solidFill>
            <a:prstDash val="solid"/>
            <a:round/>
            <a:headEnd type="none" w="med" len="med"/>
            <a:tailEnd type="none" w="med" len="med"/>
          </a:ln>
          <a:effectLst/>
        </p:spPr>
      </p:cxnSp>
      <p:sp>
        <p:nvSpPr>
          <p:cNvPr id="31954" name="TextBox 31953">
            <a:extLst>
              <a:ext uri="{FF2B5EF4-FFF2-40B4-BE49-F238E27FC236}">
                <a16:creationId xmlns:a16="http://schemas.microsoft.com/office/drawing/2014/main" id="{D22AD5C4-5352-30B3-291C-6653ECE2BCF2}"/>
              </a:ext>
            </a:extLst>
          </p:cNvPr>
          <p:cNvSpPr txBox="1"/>
          <p:nvPr/>
        </p:nvSpPr>
        <p:spPr bwMode="auto">
          <a:xfrm>
            <a:off x="6746449" y="2297316"/>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955" name="TextBox 31954">
            <a:extLst>
              <a:ext uri="{FF2B5EF4-FFF2-40B4-BE49-F238E27FC236}">
                <a16:creationId xmlns:a16="http://schemas.microsoft.com/office/drawing/2014/main" id="{4355E15D-9A85-7E43-B10A-2A44B5D43CCB}"/>
              </a:ext>
            </a:extLst>
          </p:cNvPr>
          <p:cNvSpPr txBox="1"/>
          <p:nvPr/>
        </p:nvSpPr>
        <p:spPr bwMode="auto">
          <a:xfrm>
            <a:off x="6746449" y="258411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31956" name="TextBox 31955">
            <a:extLst>
              <a:ext uri="{FF2B5EF4-FFF2-40B4-BE49-F238E27FC236}">
                <a16:creationId xmlns:a16="http://schemas.microsoft.com/office/drawing/2014/main" id="{9E5F765D-1023-C1E3-44A7-398026F584C6}"/>
              </a:ext>
            </a:extLst>
          </p:cNvPr>
          <p:cNvSpPr txBox="1"/>
          <p:nvPr/>
        </p:nvSpPr>
        <p:spPr bwMode="auto">
          <a:xfrm>
            <a:off x="6746449" y="2870912"/>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957" name="TextBox 31956">
            <a:extLst>
              <a:ext uri="{FF2B5EF4-FFF2-40B4-BE49-F238E27FC236}">
                <a16:creationId xmlns:a16="http://schemas.microsoft.com/office/drawing/2014/main" id="{55B517D3-DB84-DFB6-9652-F07075D07410}"/>
              </a:ext>
            </a:extLst>
          </p:cNvPr>
          <p:cNvSpPr txBox="1"/>
          <p:nvPr/>
        </p:nvSpPr>
        <p:spPr bwMode="auto">
          <a:xfrm>
            <a:off x="6746449" y="3157710"/>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31958" name="TextBox 31957">
            <a:extLst>
              <a:ext uri="{FF2B5EF4-FFF2-40B4-BE49-F238E27FC236}">
                <a16:creationId xmlns:a16="http://schemas.microsoft.com/office/drawing/2014/main" id="{B26C06A4-606E-580C-FD6B-9A0BCED07093}"/>
              </a:ext>
            </a:extLst>
          </p:cNvPr>
          <p:cNvSpPr txBox="1"/>
          <p:nvPr/>
        </p:nvSpPr>
        <p:spPr bwMode="auto">
          <a:xfrm>
            <a:off x="6746449" y="344450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959" name="TextBox 31958">
            <a:extLst>
              <a:ext uri="{FF2B5EF4-FFF2-40B4-BE49-F238E27FC236}">
                <a16:creationId xmlns:a16="http://schemas.microsoft.com/office/drawing/2014/main" id="{A56A20C5-177A-4C18-9032-9E3E31671879}"/>
              </a:ext>
            </a:extLst>
          </p:cNvPr>
          <p:cNvSpPr txBox="1"/>
          <p:nvPr/>
        </p:nvSpPr>
        <p:spPr bwMode="auto">
          <a:xfrm>
            <a:off x="6746449" y="3731306"/>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960" name="TextBox 31959">
            <a:extLst>
              <a:ext uri="{FF2B5EF4-FFF2-40B4-BE49-F238E27FC236}">
                <a16:creationId xmlns:a16="http://schemas.microsoft.com/office/drawing/2014/main" id="{F8B52EB4-264A-882D-2F61-3197C1F3BE1C}"/>
              </a:ext>
            </a:extLst>
          </p:cNvPr>
          <p:cNvSpPr txBox="1"/>
          <p:nvPr/>
        </p:nvSpPr>
        <p:spPr bwMode="auto">
          <a:xfrm>
            <a:off x="6746449" y="4018104"/>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961" name="TextBox 31960">
            <a:extLst>
              <a:ext uri="{FF2B5EF4-FFF2-40B4-BE49-F238E27FC236}">
                <a16:creationId xmlns:a16="http://schemas.microsoft.com/office/drawing/2014/main" id="{67DCEEFC-DC35-88F9-40E5-7AC7D567F449}"/>
              </a:ext>
            </a:extLst>
          </p:cNvPr>
          <p:cNvSpPr txBox="1"/>
          <p:nvPr/>
        </p:nvSpPr>
        <p:spPr bwMode="auto">
          <a:xfrm>
            <a:off x="6746449" y="4304902"/>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962" name="TextBox 31961">
            <a:extLst>
              <a:ext uri="{FF2B5EF4-FFF2-40B4-BE49-F238E27FC236}">
                <a16:creationId xmlns:a16="http://schemas.microsoft.com/office/drawing/2014/main" id="{C4F51BFF-3D08-FCCE-FE9F-4E913A6E09F4}"/>
              </a:ext>
            </a:extLst>
          </p:cNvPr>
          <p:cNvSpPr txBox="1"/>
          <p:nvPr/>
        </p:nvSpPr>
        <p:spPr bwMode="auto">
          <a:xfrm>
            <a:off x="6746449" y="4591700"/>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963" name="TextBox 31962">
            <a:extLst>
              <a:ext uri="{FF2B5EF4-FFF2-40B4-BE49-F238E27FC236}">
                <a16:creationId xmlns:a16="http://schemas.microsoft.com/office/drawing/2014/main" id="{9E777F64-9CE9-885C-FC03-85578966AD01}"/>
              </a:ext>
            </a:extLst>
          </p:cNvPr>
          <p:cNvSpPr txBox="1"/>
          <p:nvPr/>
        </p:nvSpPr>
        <p:spPr bwMode="auto">
          <a:xfrm>
            <a:off x="6746449" y="487849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964" name="TextBox 31963">
            <a:extLst>
              <a:ext uri="{FF2B5EF4-FFF2-40B4-BE49-F238E27FC236}">
                <a16:creationId xmlns:a16="http://schemas.microsoft.com/office/drawing/2014/main" id="{EF11D7D3-96C4-E599-C7F6-279AAB1D4641}"/>
              </a:ext>
            </a:extLst>
          </p:cNvPr>
          <p:cNvSpPr txBox="1"/>
          <p:nvPr/>
        </p:nvSpPr>
        <p:spPr bwMode="auto">
          <a:xfrm>
            <a:off x="6746449" y="5180286"/>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965" name="TextBox 31964">
            <a:extLst>
              <a:ext uri="{FF2B5EF4-FFF2-40B4-BE49-F238E27FC236}">
                <a16:creationId xmlns:a16="http://schemas.microsoft.com/office/drawing/2014/main" id="{0E705983-BADE-87A1-3030-355D277EADDD}"/>
              </a:ext>
            </a:extLst>
          </p:cNvPr>
          <p:cNvSpPr txBox="1"/>
          <p:nvPr/>
        </p:nvSpPr>
        <p:spPr bwMode="auto">
          <a:xfrm>
            <a:off x="11260974"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108</a:t>
            </a:r>
          </a:p>
        </p:txBody>
      </p:sp>
      <p:sp>
        <p:nvSpPr>
          <p:cNvPr id="31966" name="TextBox 31965">
            <a:extLst>
              <a:ext uri="{FF2B5EF4-FFF2-40B4-BE49-F238E27FC236}">
                <a16:creationId xmlns:a16="http://schemas.microsoft.com/office/drawing/2014/main" id="{5C298EC7-4269-560B-EFE4-6112D68873AB}"/>
              </a:ext>
            </a:extLst>
          </p:cNvPr>
          <p:cNvSpPr txBox="1"/>
          <p:nvPr/>
        </p:nvSpPr>
        <p:spPr bwMode="auto">
          <a:xfrm>
            <a:off x="7006309"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967" name="TextBox 31966">
            <a:extLst>
              <a:ext uri="{FF2B5EF4-FFF2-40B4-BE49-F238E27FC236}">
                <a16:creationId xmlns:a16="http://schemas.microsoft.com/office/drawing/2014/main" id="{7FAC8435-65AE-9269-579F-3E2965329A8E}"/>
              </a:ext>
            </a:extLst>
          </p:cNvPr>
          <p:cNvSpPr txBox="1"/>
          <p:nvPr/>
        </p:nvSpPr>
        <p:spPr bwMode="auto">
          <a:xfrm>
            <a:off x="7479050"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968" name="TextBox 31967">
            <a:extLst>
              <a:ext uri="{FF2B5EF4-FFF2-40B4-BE49-F238E27FC236}">
                <a16:creationId xmlns:a16="http://schemas.microsoft.com/office/drawing/2014/main" id="{9002EA5D-D932-7E78-8D1C-21E0404EDCAE}"/>
              </a:ext>
            </a:extLst>
          </p:cNvPr>
          <p:cNvSpPr txBox="1"/>
          <p:nvPr/>
        </p:nvSpPr>
        <p:spPr bwMode="auto">
          <a:xfrm>
            <a:off x="7951791"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969" name="TextBox 31968">
            <a:extLst>
              <a:ext uri="{FF2B5EF4-FFF2-40B4-BE49-F238E27FC236}">
                <a16:creationId xmlns:a16="http://schemas.microsoft.com/office/drawing/2014/main" id="{3883F217-02B0-4607-EDEB-9508FBD9AAA7}"/>
              </a:ext>
            </a:extLst>
          </p:cNvPr>
          <p:cNvSpPr txBox="1"/>
          <p:nvPr/>
        </p:nvSpPr>
        <p:spPr bwMode="auto">
          <a:xfrm>
            <a:off x="8424532"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970" name="TextBox 31969">
            <a:extLst>
              <a:ext uri="{FF2B5EF4-FFF2-40B4-BE49-F238E27FC236}">
                <a16:creationId xmlns:a16="http://schemas.microsoft.com/office/drawing/2014/main" id="{1B86F3F6-B38A-DFA5-5A57-1B5B644E1975}"/>
              </a:ext>
            </a:extLst>
          </p:cNvPr>
          <p:cNvSpPr txBox="1"/>
          <p:nvPr/>
        </p:nvSpPr>
        <p:spPr bwMode="auto">
          <a:xfrm>
            <a:off x="8897273"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971" name="TextBox 31970">
            <a:extLst>
              <a:ext uri="{FF2B5EF4-FFF2-40B4-BE49-F238E27FC236}">
                <a16:creationId xmlns:a16="http://schemas.microsoft.com/office/drawing/2014/main" id="{365CE64B-CBC0-7107-7494-D9A40E913DEE}"/>
              </a:ext>
            </a:extLst>
          </p:cNvPr>
          <p:cNvSpPr txBox="1"/>
          <p:nvPr/>
        </p:nvSpPr>
        <p:spPr bwMode="auto">
          <a:xfrm>
            <a:off x="9370014"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972" name="TextBox 31971">
            <a:extLst>
              <a:ext uri="{FF2B5EF4-FFF2-40B4-BE49-F238E27FC236}">
                <a16:creationId xmlns:a16="http://schemas.microsoft.com/office/drawing/2014/main" id="{98B506B4-3BEA-2AC8-2E20-03D000DC8D42}"/>
              </a:ext>
            </a:extLst>
          </p:cNvPr>
          <p:cNvSpPr txBox="1"/>
          <p:nvPr/>
        </p:nvSpPr>
        <p:spPr bwMode="auto">
          <a:xfrm>
            <a:off x="9842755"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31973" name="TextBox 31972">
            <a:extLst>
              <a:ext uri="{FF2B5EF4-FFF2-40B4-BE49-F238E27FC236}">
                <a16:creationId xmlns:a16="http://schemas.microsoft.com/office/drawing/2014/main" id="{B56DCB0A-3180-B860-6BD1-50F3408BADE3}"/>
              </a:ext>
            </a:extLst>
          </p:cNvPr>
          <p:cNvSpPr txBox="1"/>
          <p:nvPr/>
        </p:nvSpPr>
        <p:spPr bwMode="auto">
          <a:xfrm>
            <a:off x="10315496"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31974" name="TextBox 31973">
            <a:extLst>
              <a:ext uri="{FF2B5EF4-FFF2-40B4-BE49-F238E27FC236}">
                <a16:creationId xmlns:a16="http://schemas.microsoft.com/office/drawing/2014/main" id="{795541A1-8ED6-1F40-11E3-CB713FC832AC}"/>
              </a:ext>
            </a:extLst>
          </p:cNvPr>
          <p:cNvSpPr txBox="1"/>
          <p:nvPr/>
        </p:nvSpPr>
        <p:spPr bwMode="auto">
          <a:xfrm>
            <a:off x="10788237" y="5364688"/>
            <a:ext cx="5340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96</a:t>
            </a:r>
          </a:p>
        </p:txBody>
      </p:sp>
    </p:spTree>
    <p:extLst>
      <p:ext uri="{BB962C8B-B14F-4D97-AF65-F5344CB8AC3E}">
        <p14:creationId xmlns:p14="http://schemas.microsoft.com/office/powerpoint/2010/main" val="216403543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A74CEE-128A-4DA5-BC27-7C75FE5921D3}"/>
              </a:ext>
            </a:extLst>
          </p:cNvPr>
          <p:cNvSpPr>
            <a:spLocks noGrp="1"/>
          </p:cNvSpPr>
          <p:nvPr>
            <p:ph type="title"/>
          </p:nvPr>
        </p:nvSpPr>
        <p:spPr/>
        <p:txBody>
          <a:bodyPr/>
          <a:lstStyle/>
          <a:p>
            <a:r>
              <a:rPr lang="en-US" altLang="en-US" dirty="0"/>
              <a:t>Phase III TOURMALINE-MM3: PFS With Maintenance </a:t>
            </a:r>
            <a:r>
              <a:rPr lang="en-US" dirty="0"/>
              <a:t>Ixazomib vs Placebo in Newly Diagnosed MM</a:t>
            </a:r>
            <a:r>
              <a:rPr lang="en-US" altLang="en-US" dirty="0"/>
              <a:t> </a:t>
            </a:r>
            <a:endParaRPr lang="en-US" dirty="0"/>
          </a:p>
        </p:txBody>
      </p:sp>
      <p:sp>
        <p:nvSpPr>
          <p:cNvPr id="5" name="Content Placeholder 4">
            <a:extLst>
              <a:ext uri="{FF2B5EF4-FFF2-40B4-BE49-F238E27FC236}">
                <a16:creationId xmlns:a16="http://schemas.microsoft.com/office/drawing/2014/main" id="{20CD15EE-BA1C-4D4C-81D4-E308EFA247F5}"/>
              </a:ext>
            </a:extLst>
          </p:cNvPr>
          <p:cNvSpPr>
            <a:spLocks noGrp="1"/>
          </p:cNvSpPr>
          <p:nvPr>
            <p:ph idx="1"/>
          </p:nvPr>
        </p:nvSpPr>
        <p:spPr/>
        <p:txBody>
          <a:bodyPr/>
          <a:lstStyle/>
          <a:p>
            <a:pPr>
              <a:lnSpc>
                <a:spcPct val="100000"/>
              </a:lnSpc>
              <a:spcBef>
                <a:spcPts val="0"/>
              </a:spcBef>
              <a:spcAft>
                <a:spcPts val="0"/>
              </a:spcAft>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Phase III trial in patients with ≥PR after induction with PI and/or IMiD followed by ASCT </a:t>
            </a:r>
          </a:p>
          <a:p>
            <a:pPr>
              <a:lnSpc>
                <a:spcPct val="100000"/>
              </a:lnSpc>
              <a:spcBef>
                <a:spcPts val="0"/>
              </a:spcBef>
              <a:spcAft>
                <a:spcPts val="0"/>
              </a:spcAft>
            </a:pPr>
            <a:r>
              <a:rPr lang="en-US" sz="2000" dirty="0"/>
              <a:t>At median follow-up of 31 mo, median OS not reached in either treatment arm</a:t>
            </a:r>
          </a:p>
          <a:p>
            <a:endPar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endParaRPr lang="en-US" sz="2000" dirty="0"/>
          </a:p>
          <a:p>
            <a:endParaRPr lang="en-US" sz="2000" dirty="0"/>
          </a:p>
          <a:p>
            <a:endParaRPr lang="en-US" sz="2000" dirty="0"/>
          </a:p>
          <a:p>
            <a:endParaRPr lang="en-US" sz="2000" dirty="0"/>
          </a:p>
          <a:p>
            <a:endParaRPr lang="en-US" sz="2000" dirty="0"/>
          </a:p>
          <a:p>
            <a:endParaRPr lang="en-US" sz="2000" dirty="0"/>
          </a:p>
          <a:p>
            <a:endParaRPr lang="en-US" sz="2000" dirty="0"/>
          </a:p>
          <a:p>
            <a:pPr marL="0" indent="0">
              <a:buNone/>
            </a:pPr>
            <a:br>
              <a:rPr lang="en-US" sz="2000" dirty="0"/>
            </a:br>
            <a:endParaRPr lang="en-US" sz="2000" dirty="0"/>
          </a:p>
        </p:txBody>
      </p:sp>
      <p:sp>
        <p:nvSpPr>
          <p:cNvPr id="7" name="Text Box 11">
            <a:extLst>
              <a:ext uri="{FF2B5EF4-FFF2-40B4-BE49-F238E27FC236}">
                <a16:creationId xmlns:a16="http://schemas.microsoft.com/office/drawing/2014/main" id="{D830F591-84EB-4359-8785-4EBB988DE7CB}"/>
              </a:ext>
            </a:extLst>
          </p:cNvPr>
          <p:cNvSpPr txBox="1">
            <a:spLocks noChangeArrowheads="1"/>
          </p:cNvSpPr>
          <p:nvPr/>
        </p:nvSpPr>
        <p:spPr bwMode="auto">
          <a:xfrm>
            <a:off x="383199" y="6406836"/>
            <a:ext cx="80105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0"/>
              </a:spcBef>
              <a:spcAft>
                <a:spcPct val="0"/>
              </a:spcAft>
              <a:buClr>
                <a:srgbClr val="FEFDDE"/>
              </a:buClr>
              <a:buSzTx/>
              <a:buFont typeface="Wingdings" panose="05000000000000000000" pitchFamily="2" charset="2"/>
              <a:buChar char="§"/>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Dimopoulos. </a:t>
            </a:r>
            <a:r>
              <a:rPr kumimoji="0" lang="nl-NL"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Lancet. 2019;393:253</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p>
        </p:txBody>
      </p:sp>
      <p:sp>
        <p:nvSpPr>
          <p:cNvPr id="12" name="TextBox 11">
            <a:extLst>
              <a:ext uri="{FF2B5EF4-FFF2-40B4-BE49-F238E27FC236}">
                <a16:creationId xmlns:a16="http://schemas.microsoft.com/office/drawing/2014/main" id="{3A5AEDD9-1E0D-42CF-AFF6-B5D6FAE9560E}"/>
              </a:ext>
            </a:extLst>
          </p:cNvPr>
          <p:cNvSpPr txBox="1"/>
          <p:nvPr/>
        </p:nvSpPr>
        <p:spPr bwMode="auto">
          <a:xfrm>
            <a:off x="3048394" y="2778791"/>
            <a:ext cx="280809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0.72 (95% CI: 0.58-0.89;</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.0023)</a:t>
            </a:r>
          </a:p>
        </p:txBody>
      </p:sp>
      <p:sp>
        <p:nvSpPr>
          <p:cNvPr id="13" name="TextBox 12">
            <a:extLst>
              <a:ext uri="{FF2B5EF4-FFF2-40B4-BE49-F238E27FC236}">
                <a16:creationId xmlns:a16="http://schemas.microsoft.com/office/drawing/2014/main" id="{F7DE1234-B6F9-4975-BF10-C5B391A081D5}"/>
              </a:ext>
            </a:extLst>
          </p:cNvPr>
          <p:cNvSpPr txBox="1"/>
          <p:nvPr/>
        </p:nvSpPr>
        <p:spPr bwMode="auto">
          <a:xfrm>
            <a:off x="1828800" y="4276932"/>
            <a:ext cx="10154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Ixazomib</a:t>
            </a:r>
          </a:p>
        </p:txBody>
      </p:sp>
      <p:sp>
        <p:nvSpPr>
          <p:cNvPr id="14" name="TextBox 13">
            <a:extLst>
              <a:ext uri="{FF2B5EF4-FFF2-40B4-BE49-F238E27FC236}">
                <a16:creationId xmlns:a16="http://schemas.microsoft.com/office/drawing/2014/main" id="{A5BA1523-0429-43C6-96C6-7B4617F4BE2F}"/>
              </a:ext>
            </a:extLst>
          </p:cNvPr>
          <p:cNvSpPr txBox="1"/>
          <p:nvPr/>
        </p:nvSpPr>
        <p:spPr bwMode="auto">
          <a:xfrm>
            <a:off x="1828800" y="4548346"/>
            <a:ext cx="9236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Placebo</a:t>
            </a:r>
          </a:p>
        </p:txBody>
      </p:sp>
      <p:sp>
        <p:nvSpPr>
          <p:cNvPr id="15" name="TextBox 14">
            <a:extLst>
              <a:ext uri="{FF2B5EF4-FFF2-40B4-BE49-F238E27FC236}">
                <a16:creationId xmlns:a16="http://schemas.microsoft.com/office/drawing/2014/main" id="{D6C0D4C9-941C-4A92-BD55-1F0E23F42428}"/>
              </a:ext>
            </a:extLst>
          </p:cNvPr>
          <p:cNvSpPr txBox="1"/>
          <p:nvPr/>
        </p:nvSpPr>
        <p:spPr bwMode="auto">
          <a:xfrm>
            <a:off x="2250753" y="3999933"/>
            <a:ext cx="174458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Mo</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21.3</a:t>
            </a:r>
          </a:p>
        </p:txBody>
      </p:sp>
      <p:sp>
        <p:nvSpPr>
          <p:cNvPr id="18" name="TextBox 17">
            <a:extLst>
              <a:ext uri="{FF2B5EF4-FFF2-40B4-BE49-F238E27FC236}">
                <a16:creationId xmlns:a16="http://schemas.microsoft.com/office/drawing/2014/main" id="{1CDD58FC-87E8-42E6-BE09-E4DFE8E17AC0}"/>
              </a:ext>
            </a:extLst>
          </p:cNvPr>
          <p:cNvSpPr txBox="1"/>
          <p:nvPr/>
        </p:nvSpPr>
        <p:spPr bwMode="auto">
          <a:xfrm>
            <a:off x="1900294" y="2191481"/>
            <a:ext cx="35800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Overall (Primary Endpoint) </a:t>
            </a:r>
          </a:p>
        </p:txBody>
      </p:sp>
      <p:sp>
        <p:nvSpPr>
          <p:cNvPr id="19" name="TextBox 18">
            <a:extLst>
              <a:ext uri="{FF2B5EF4-FFF2-40B4-BE49-F238E27FC236}">
                <a16:creationId xmlns:a16="http://schemas.microsoft.com/office/drawing/2014/main" id="{95EC9C47-E728-46EC-9EE0-E1425CC0B6BC}"/>
              </a:ext>
            </a:extLst>
          </p:cNvPr>
          <p:cNvSpPr txBox="1"/>
          <p:nvPr/>
        </p:nvSpPr>
        <p:spPr bwMode="auto">
          <a:xfrm>
            <a:off x="6974523" y="2132137"/>
            <a:ext cx="38684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By MRD Status at Study Entry </a:t>
            </a:r>
          </a:p>
        </p:txBody>
      </p:sp>
      <p:sp>
        <p:nvSpPr>
          <p:cNvPr id="3" name="TextBox 2">
            <a:extLst>
              <a:ext uri="{FF2B5EF4-FFF2-40B4-BE49-F238E27FC236}">
                <a16:creationId xmlns:a16="http://schemas.microsoft.com/office/drawing/2014/main" id="{436FCBBF-0D63-4B3C-8B1A-7D5540110FF7}"/>
              </a:ext>
            </a:extLst>
          </p:cNvPr>
          <p:cNvSpPr txBox="1"/>
          <p:nvPr/>
        </p:nvSpPr>
        <p:spPr bwMode="auto">
          <a:xfrm rot="16200000">
            <a:off x="65240" y="3614349"/>
            <a:ext cx="17623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20" name="TextBox 19">
            <a:extLst>
              <a:ext uri="{FF2B5EF4-FFF2-40B4-BE49-F238E27FC236}">
                <a16:creationId xmlns:a16="http://schemas.microsoft.com/office/drawing/2014/main" id="{9A06B8B7-9E5A-462A-84DE-5B4E3BE59501}"/>
              </a:ext>
            </a:extLst>
          </p:cNvPr>
          <p:cNvSpPr txBox="1"/>
          <p:nvPr/>
        </p:nvSpPr>
        <p:spPr bwMode="auto">
          <a:xfrm rot="16200000">
            <a:off x="5664797" y="3718620"/>
            <a:ext cx="21742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21" name="TextBox 20">
            <a:extLst>
              <a:ext uri="{FF2B5EF4-FFF2-40B4-BE49-F238E27FC236}">
                <a16:creationId xmlns:a16="http://schemas.microsoft.com/office/drawing/2014/main" id="{734C2C88-C0F1-43D3-9CF4-C54C3D58CF5E}"/>
              </a:ext>
            </a:extLst>
          </p:cNvPr>
          <p:cNvSpPr txBox="1"/>
          <p:nvPr/>
        </p:nvSpPr>
        <p:spPr bwMode="auto">
          <a:xfrm>
            <a:off x="8115300" y="5150870"/>
            <a:ext cx="270104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sp>
        <p:nvSpPr>
          <p:cNvPr id="22" name="TextBox 21">
            <a:extLst>
              <a:ext uri="{FF2B5EF4-FFF2-40B4-BE49-F238E27FC236}">
                <a16:creationId xmlns:a16="http://schemas.microsoft.com/office/drawing/2014/main" id="{4E9B4CEE-115E-42A0-B244-4FAEB8B1B7C0}"/>
              </a:ext>
            </a:extLst>
          </p:cNvPr>
          <p:cNvSpPr txBox="1"/>
          <p:nvPr/>
        </p:nvSpPr>
        <p:spPr bwMode="auto">
          <a:xfrm>
            <a:off x="2046515" y="5147558"/>
            <a:ext cx="269333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sp>
        <p:nvSpPr>
          <p:cNvPr id="23" name="TextBox 22">
            <a:extLst>
              <a:ext uri="{FF2B5EF4-FFF2-40B4-BE49-F238E27FC236}">
                <a16:creationId xmlns:a16="http://schemas.microsoft.com/office/drawing/2014/main" id="{140FB98A-8A25-4C2A-9D21-E68F88D0C5B8}"/>
              </a:ext>
            </a:extLst>
          </p:cNvPr>
          <p:cNvSpPr txBox="1"/>
          <p:nvPr/>
        </p:nvSpPr>
        <p:spPr bwMode="auto">
          <a:xfrm>
            <a:off x="78376" y="5186897"/>
            <a:ext cx="132574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Ixazomib</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Placebo</a:t>
            </a:r>
            <a:endPar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 name="TextBox 23">
            <a:extLst>
              <a:ext uri="{FF2B5EF4-FFF2-40B4-BE49-F238E27FC236}">
                <a16:creationId xmlns:a16="http://schemas.microsoft.com/office/drawing/2014/main" id="{F03A0BD3-4B3D-49E5-B482-41BEA23E8484}"/>
              </a:ext>
            </a:extLst>
          </p:cNvPr>
          <p:cNvSpPr txBox="1"/>
          <p:nvPr/>
        </p:nvSpPr>
        <p:spPr bwMode="auto">
          <a:xfrm>
            <a:off x="5669269" y="5224173"/>
            <a:ext cx="146664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Ixazomib, MRD-</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Ixazomib, MRD+</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Placebo, MRD-</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Placebo, MRD+</a:t>
            </a:r>
            <a:endPar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 name="TextBox 26">
            <a:extLst>
              <a:ext uri="{FF2B5EF4-FFF2-40B4-BE49-F238E27FC236}">
                <a16:creationId xmlns:a16="http://schemas.microsoft.com/office/drawing/2014/main" id="{896C603D-B093-4616-89FE-62AA23E7A0CC}"/>
              </a:ext>
            </a:extLst>
          </p:cNvPr>
          <p:cNvSpPr txBox="1"/>
          <p:nvPr/>
        </p:nvSpPr>
        <p:spPr bwMode="auto">
          <a:xfrm>
            <a:off x="1336679" y="5391550"/>
            <a:ext cx="44719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AutoNum type="arabicPlain" startAt="395"/>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363 340 311 279 255 238 213 187 135  93   56   35    9      3     0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261 238 210 195 174 153 130 117 100  69   46   32   15    3      0     0</a:t>
            </a:r>
          </a:p>
        </p:txBody>
      </p:sp>
      <p:sp>
        <p:nvSpPr>
          <p:cNvPr id="28" name="TextBox 27">
            <a:extLst>
              <a:ext uri="{FF2B5EF4-FFF2-40B4-BE49-F238E27FC236}">
                <a16:creationId xmlns:a16="http://schemas.microsoft.com/office/drawing/2014/main" id="{F6EB0C34-8894-4F24-A1D8-106CA562245E}"/>
              </a:ext>
            </a:extLst>
          </p:cNvPr>
          <p:cNvSpPr txBox="1"/>
          <p:nvPr/>
        </p:nvSpPr>
        <p:spPr bwMode="auto">
          <a:xfrm>
            <a:off x="7137389" y="5408839"/>
            <a:ext cx="463551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117 111 107   99   92   88   84   77   69   54    41   26   17    3     0      0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75   72   66     64   56   51   46   42   41   30    21   17    7     2     0      0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225 204 188  170 152 134 124 109 93   64    43   25   15    4     2      0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139 123 106   94    85  75    62   53  38   22   15    9      4      1     0      0</a:t>
            </a:r>
          </a:p>
        </p:txBody>
      </p:sp>
      <p:cxnSp>
        <p:nvCxnSpPr>
          <p:cNvPr id="25" name="Straight Connector 24">
            <a:extLst>
              <a:ext uri="{FF2B5EF4-FFF2-40B4-BE49-F238E27FC236}">
                <a16:creationId xmlns:a16="http://schemas.microsoft.com/office/drawing/2014/main" id="{716B7343-1C3B-4ACD-ACA8-401B3444AEE3}"/>
              </a:ext>
            </a:extLst>
          </p:cNvPr>
          <p:cNvCxnSpPr/>
          <p:nvPr/>
        </p:nvCxnSpPr>
        <p:spPr bwMode="auto">
          <a:xfrm>
            <a:off x="1708110" y="4724474"/>
            <a:ext cx="187036" cy="0"/>
          </a:xfrm>
          <a:prstGeom prst="line">
            <a:avLst/>
          </a:prstGeom>
          <a:noFill/>
          <a:ln w="28575" cap="flat" cmpd="sng" algn="ctr">
            <a:solidFill>
              <a:schemeClr val="accent3"/>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E79884F1-BF93-47D3-937E-5CD39A50A876}"/>
              </a:ext>
            </a:extLst>
          </p:cNvPr>
          <p:cNvCxnSpPr/>
          <p:nvPr/>
        </p:nvCxnSpPr>
        <p:spPr bwMode="auto">
          <a:xfrm>
            <a:off x="1702159" y="4477142"/>
            <a:ext cx="187036" cy="0"/>
          </a:xfrm>
          <a:prstGeom prst="line">
            <a:avLst/>
          </a:prstGeom>
          <a:noFill/>
          <a:ln w="28575" cap="flat" cmpd="sng" algn="ctr">
            <a:solidFill>
              <a:schemeClr val="accent1"/>
            </a:solidFill>
            <a:prstDash val="solid"/>
            <a:round/>
            <a:headEnd type="none" w="med" len="med"/>
            <a:tailEnd type="none" w="med" len="med"/>
          </a:ln>
          <a:effectLst/>
        </p:spPr>
      </p:cxnSp>
      <p:sp>
        <p:nvSpPr>
          <p:cNvPr id="26" name="Freeform: Shape 25">
            <a:extLst>
              <a:ext uri="{FF2B5EF4-FFF2-40B4-BE49-F238E27FC236}">
                <a16:creationId xmlns:a16="http://schemas.microsoft.com/office/drawing/2014/main" id="{C7FCE9FE-5F6E-47B7-AEDC-BF6FA768618C}"/>
              </a:ext>
            </a:extLst>
          </p:cNvPr>
          <p:cNvSpPr/>
          <p:nvPr/>
        </p:nvSpPr>
        <p:spPr bwMode="auto">
          <a:xfrm>
            <a:off x="1528549" y="2544846"/>
            <a:ext cx="4016991" cy="2392908"/>
          </a:xfrm>
          <a:custGeom>
            <a:avLst/>
            <a:gdLst>
              <a:gd name="connsiteX0" fmla="*/ 0 w 4016991"/>
              <a:gd name="connsiteY0" fmla="*/ 0 h 2392908"/>
              <a:gd name="connsiteX1" fmla="*/ 0 w 4016991"/>
              <a:gd name="connsiteY1" fmla="*/ 2392908 h 2392908"/>
              <a:gd name="connsiteX2" fmla="*/ 4016991 w 4016991"/>
              <a:gd name="connsiteY2" fmla="*/ 2392908 h 2392908"/>
            </a:gdLst>
            <a:ahLst/>
            <a:cxnLst>
              <a:cxn ang="0">
                <a:pos x="connsiteX0" y="connsiteY0"/>
              </a:cxn>
              <a:cxn ang="0">
                <a:pos x="connsiteX1" y="connsiteY1"/>
              </a:cxn>
              <a:cxn ang="0">
                <a:pos x="connsiteX2" y="connsiteY2"/>
              </a:cxn>
            </a:cxnLst>
            <a:rect l="l" t="t" r="r" b="b"/>
            <a:pathLst>
              <a:path w="4016991" h="2392908">
                <a:moveTo>
                  <a:pt x="0" y="0"/>
                </a:moveTo>
                <a:lnTo>
                  <a:pt x="0" y="2392908"/>
                </a:lnTo>
                <a:lnTo>
                  <a:pt x="4016991" y="2392908"/>
                </a:lnTo>
              </a:path>
            </a:pathLst>
          </a:custGeom>
          <a:noFill/>
          <a:ln w="28575">
            <a:solidFill>
              <a:schemeClr val="bg1"/>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7" name="Group 36">
            <a:extLst>
              <a:ext uri="{FF2B5EF4-FFF2-40B4-BE49-F238E27FC236}">
                <a16:creationId xmlns:a16="http://schemas.microsoft.com/office/drawing/2014/main" id="{70C6AD19-D117-4532-9104-EFCF1ECC4DE2}"/>
              </a:ext>
            </a:extLst>
          </p:cNvPr>
          <p:cNvGrpSpPr/>
          <p:nvPr/>
        </p:nvGrpSpPr>
        <p:grpSpPr>
          <a:xfrm>
            <a:off x="1464859" y="2558494"/>
            <a:ext cx="63689" cy="2379259"/>
            <a:chOff x="336645" y="1910687"/>
            <a:chExt cx="81886" cy="762000"/>
          </a:xfrm>
        </p:grpSpPr>
        <p:cxnSp>
          <p:nvCxnSpPr>
            <p:cNvPr id="31" name="Straight Connector 30">
              <a:extLst>
                <a:ext uri="{FF2B5EF4-FFF2-40B4-BE49-F238E27FC236}">
                  <a16:creationId xmlns:a16="http://schemas.microsoft.com/office/drawing/2014/main" id="{BEC81400-D978-4D60-B240-874BBCD22366}"/>
                </a:ext>
              </a:extLst>
            </p:cNvPr>
            <p:cNvCxnSpPr/>
            <p:nvPr/>
          </p:nvCxnSpPr>
          <p:spPr bwMode="auto">
            <a:xfrm>
              <a:off x="336645" y="19106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C939FB3-91DA-44A7-831A-F5081A12D1E4}"/>
                </a:ext>
              </a:extLst>
            </p:cNvPr>
            <p:cNvCxnSpPr/>
            <p:nvPr/>
          </p:nvCxnSpPr>
          <p:spPr bwMode="auto">
            <a:xfrm>
              <a:off x="336645" y="20630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F9F19832-F4F7-4C45-B4F1-2A77FFA4E45D}"/>
                </a:ext>
              </a:extLst>
            </p:cNvPr>
            <p:cNvCxnSpPr/>
            <p:nvPr/>
          </p:nvCxnSpPr>
          <p:spPr bwMode="auto">
            <a:xfrm>
              <a:off x="336645" y="22154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F4EC58DE-6724-4C30-A444-4932D678D3F8}"/>
                </a:ext>
              </a:extLst>
            </p:cNvPr>
            <p:cNvCxnSpPr/>
            <p:nvPr/>
          </p:nvCxnSpPr>
          <p:spPr bwMode="auto">
            <a:xfrm>
              <a:off x="336645" y="23678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834404E6-2C56-499D-8797-2D3A9ACDE1E4}"/>
                </a:ext>
              </a:extLst>
            </p:cNvPr>
            <p:cNvCxnSpPr/>
            <p:nvPr/>
          </p:nvCxnSpPr>
          <p:spPr bwMode="auto">
            <a:xfrm>
              <a:off x="336645" y="25202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28B50076-BDA2-443E-8DED-CADA81D3308D}"/>
                </a:ext>
              </a:extLst>
            </p:cNvPr>
            <p:cNvCxnSpPr/>
            <p:nvPr/>
          </p:nvCxnSpPr>
          <p:spPr bwMode="auto">
            <a:xfrm>
              <a:off x="336645" y="2672687"/>
              <a:ext cx="81886" cy="0"/>
            </a:xfrm>
            <a:prstGeom prst="line">
              <a:avLst/>
            </a:prstGeom>
            <a:noFill/>
            <a:ln w="28575" cap="flat" cmpd="sng" algn="ctr">
              <a:solidFill>
                <a:schemeClr val="bg1"/>
              </a:solidFill>
              <a:prstDash val="solid"/>
              <a:round/>
              <a:headEnd type="none" w="med" len="med"/>
              <a:tailEnd type="none" w="med" len="med"/>
            </a:ln>
            <a:effectLst/>
          </p:spPr>
        </p:cxnSp>
      </p:grpSp>
      <p:sp>
        <p:nvSpPr>
          <p:cNvPr id="38" name="TextBox 37">
            <a:extLst>
              <a:ext uri="{FF2B5EF4-FFF2-40B4-BE49-F238E27FC236}">
                <a16:creationId xmlns:a16="http://schemas.microsoft.com/office/drawing/2014/main" id="{04CA8605-5F2E-4FAA-858E-4677849003E2}"/>
              </a:ext>
            </a:extLst>
          </p:cNvPr>
          <p:cNvSpPr txBox="1"/>
          <p:nvPr/>
        </p:nvSpPr>
        <p:spPr bwMode="auto">
          <a:xfrm>
            <a:off x="1087272" y="2385622"/>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9" name="TextBox 38">
            <a:extLst>
              <a:ext uri="{FF2B5EF4-FFF2-40B4-BE49-F238E27FC236}">
                <a16:creationId xmlns:a16="http://schemas.microsoft.com/office/drawing/2014/main" id="{EC0B4E8E-C00D-45F0-9D16-96A4688370E3}"/>
              </a:ext>
            </a:extLst>
          </p:cNvPr>
          <p:cNvSpPr txBox="1"/>
          <p:nvPr/>
        </p:nvSpPr>
        <p:spPr bwMode="auto">
          <a:xfrm>
            <a:off x="1087272" y="286556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40" name="TextBox 39">
            <a:extLst>
              <a:ext uri="{FF2B5EF4-FFF2-40B4-BE49-F238E27FC236}">
                <a16:creationId xmlns:a16="http://schemas.microsoft.com/office/drawing/2014/main" id="{D73F9505-2377-4361-8932-F682BD0225D3}"/>
              </a:ext>
            </a:extLst>
          </p:cNvPr>
          <p:cNvSpPr txBox="1"/>
          <p:nvPr/>
        </p:nvSpPr>
        <p:spPr bwMode="auto">
          <a:xfrm>
            <a:off x="1087272" y="333869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1" name="TextBox 40">
            <a:extLst>
              <a:ext uri="{FF2B5EF4-FFF2-40B4-BE49-F238E27FC236}">
                <a16:creationId xmlns:a16="http://schemas.microsoft.com/office/drawing/2014/main" id="{5DAC2165-958C-42EF-927C-F8C6827C40B5}"/>
              </a:ext>
            </a:extLst>
          </p:cNvPr>
          <p:cNvSpPr txBox="1"/>
          <p:nvPr/>
        </p:nvSpPr>
        <p:spPr bwMode="auto">
          <a:xfrm>
            <a:off x="1087272" y="381863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2" name="TextBox 41">
            <a:extLst>
              <a:ext uri="{FF2B5EF4-FFF2-40B4-BE49-F238E27FC236}">
                <a16:creationId xmlns:a16="http://schemas.microsoft.com/office/drawing/2014/main" id="{9AC009E7-F9A3-4997-BAE4-308E7EA7794F}"/>
              </a:ext>
            </a:extLst>
          </p:cNvPr>
          <p:cNvSpPr txBox="1"/>
          <p:nvPr/>
        </p:nvSpPr>
        <p:spPr bwMode="auto">
          <a:xfrm>
            <a:off x="1087272" y="428266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3" name="TextBox 42">
            <a:extLst>
              <a:ext uri="{FF2B5EF4-FFF2-40B4-BE49-F238E27FC236}">
                <a16:creationId xmlns:a16="http://schemas.microsoft.com/office/drawing/2014/main" id="{ADD2A010-FD7D-4A70-A5E6-6CC6D2151CB3}"/>
              </a:ext>
            </a:extLst>
          </p:cNvPr>
          <p:cNvSpPr txBox="1"/>
          <p:nvPr/>
        </p:nvSpPr>
        <p:spPr bwMode="auto">
          <a:xfrm>
            <a:off x="1242762" y="4762608"/>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172" name="Group 171">
            <a:extLst>
              <a:ext uri="{FF2B5EF4-FFF2-40B4-BE49-F238E27FC236}">
                <a16:creationId xmlns:a16="http://schemas.microsoft.com/office/drawing/2014/main" id="{7A01D61C-37D5-457F-8A79-6C3FD7FA285B}"/>
              </a:ext>
            </a:extLst>
          </p:cNvPr>
          <p:cNvGrpSpPr/>
          <p:nvPr/>
        </p:nvGrpSpPr>
        <p:grpSpPr>
          <a:xfrm>
            <a:off x="1542718" y="2498115"/>
            <a:ext cx="3619486" cy="1875255"/>
            <a:chOff x="1542718" y="2059573"/>
            <a:chExt cx="3619486" cy="1875255"/>
          </a:xfrm>
        </p:grpSpPr>
        <p:sp>
          <p:nvSpPr>
            <p:cNvPr id="108" name="Freeform: Shape 107">
              <a:extLst>
                <a:ext uri="{FF2B5EF4-FFF2-40B4-BE49-F238E27FC236}">
                  <a16:creationId xmlns:a16="http://schemas.microsoft.com/office/drawing/2014/main" id="{774097AE-AFF7-4DAC-857C-6FFA28AA61A6}"/>
                </a:ext>
              </a:extLst>
            </p:cNvPr>
            <p:cNvSpPr/>
            <p:nvPr/>
          </p:nvSpPr>
          <p:spPr bwMode="auto">
            <a:xfrm>
              <a:off x="1543396" y="2114204"/>
              <a:ext cx="3618808" cy="1767840"/>
            </a:xfrm>
            <a:custGeom>
              <a:avLst/>
              <a:gdLst>
                <a:gd name="connsiteX0" fmla="*/ 3618808 w 3618808"/>
                <a:gd name="connsiteY0" fmla="*/ 1767840 h 1767840"/>
                <a:gd name="connsiteX1" fmla="*/ 3186546 w 3618808"/>
                <a:gd name="connsiteY1" fmla="*/ 1767840 h 1767840"/>
                <a:gd name="connsiteX2" fmla="*/ 3186546 w 3618808"/>
                <a:gd name="connsiteY2" fmla="*/ 1729047 h 1767840"/>
                <a:gd name="connsiteX3" fmla="*/ 3131128 w 3618808"/>
                <a:gd name="connsiteY3" fmla="*/ 1729047 h 1767840"/>
                <a:gd name="connsiteX4" fmla="*/ 3131128 w 3618808"/>
                <a:gd name="connsiteY4" fmla="*/ 1679171 h 1767840"/>
                <a:gd name="connsiteX5" fmla="*/ 3100648 w 3618808"/>
                <a:gd name="connsiteY5" fmla="*/ 1679171 h 1767840"/>
                <a:gd name="connsiteX6" fmla="*/ 3100648 w 3618808"/>
                <a:gd name="connsiteY6" fmla="*/ 1626523 h 1767840"/>
                <a:gd name="connsiteX7" fmla="*/ 3031375 w 3618808"/>
                <a:gd name="connsiteY7" fmla="*/ 1626523 h 1767840"/>
                <a:gd name="connsiteX8" fmla="*/ 3031375 w 3618808"/>
                <a:gd name="connsiteY8" fmla="*/ 1598814 h 1767840"/>
                <a:gd name="connsiteX9" fmla="*/ 2920539 w 3618808"/>
                <a:gd name="connsiteY9" fmla="*/ 1598814 h 1767840"/>
                <a:gd name="connsiteX10" fmla="*/ 2920539 w 3618808"/>
                <a:gd name="connsiteY10" fmla="*/ 1568334 h 1767840"/>
                <a:gd name="connsiteX11" fmla="*/ 2834640 w 3618808"/>
                <a:gd name="connsiteY11" fmla="*/ 1568334 h 1767840"/>
                <a:gd name="connsiteX12" fmla="*/ 2834640 w 3618808"/>
                <a:gd name="connsiteY12" fmla="*/ 1535083 h 1767840"/>
                <a:gd name="connsiteX13" fmla="*/ 2715491 w 3618808"/>
                <a:gd name="connsiteY13" fmla="*/ 1535083 h 1767840"/>
                <a:gd name="connsiteX14" fmla="*/ 2715491 w 3618808"/>
                <a:gd name="connsiteY14" fmla="*/ 1493520 h 1767840"/>
                <a:gd name="connsiteX15" fmla="*/ 2604655 w 3618808"/>
                <a:gd name="connsiteY15" fmla="*/ 1493520 h 1767840"/>
                <a:gd name="connsiteX16" fmla="*/ 2604655 w 3618808"/>
                <a:gd name="connsiteY16" fmla="*/ 1471352 h 1767840"/>
                <a:gd name="connsiteX17" fmla="*/ 2460568 w 3618808"/>
                <a:gd name="connsiteY17" fmla="*/ 1471352 h 1767840"/>
                <a:gd name="connsiteX18" fmla="*/ 2460568 w 3618808"/>
                <a:gd name="connsiteY18" fmla="*/ 1471352 h 1767840"/>
                <a:gd name="connsiteX19" fmla="*/ 2377440 w 3618808"/>
                <a:gd name="connsiteY19" fmla="*/ 1471352 h 1767840"/>
                <a:gd name="connsiteX20" fmla="*/ 2377440 w 3618808"/>
                <a:gd name="connsiteY20" fmla="*/ 1440872 h 1767840"/>
                <a:gd name="connsiteX21" fmla="*/ 2349731 w 3618808"/>
                <a:gd name="connsiteY21" fmla="*/ 1440872 h 1767840"/>
                <a:gd name="connsiteX22" fmla="*/ 2349731 w 3618808"/>
                <a:gd name="connsiteY22" fmla="*/ 1410392 h 1767840"/>
                <a:gd name="connsiteX23" fmla="*/ 2286000 w 3618808"/>
                <a:gd name="connsiteY23" fmla="*/ 1410392 h 1767840"/>
                <a:gd name="connsiteX24" fmla="*/ 2286000 w 3618808"/>
                <a:gd name="connsiteY24" fmla="*/ 1371600 h 1767840"/>
                <a:gd name="connsiteX25" fmla="*/ 2197331 w 3618808"/>
                <a:gd name="connsiteY25" fmla="*/ 1371600 h 1767840"/>
                <a:gd name="connsiteX26" fmla="*/ 2197331 w 3618808"/>
                <a:gd name="connsiteY26" fmla="*/ 1352203 h 1767840"/>
                <a:gd name="connsiteX27" fmla="*/ 2133600 w 3618808"/>
                <a:gd name="connsiteY27" fmla="*/ 1352203 h 1767840"/>
                <a:gd name="connsiteX28" fmla="*/ 2133600 w 3618808"/>
                <a:gd name="connsiteY28" fmla="*/ 1316181 h 1767840"/>
                <a:gd name="connsiteX29" fmla="*/ 2097579 w 3618808"/>
                <a:gd name="connsiteY29" fmla="*/ 1316181 h 1767840"/>
                <a:gd name="connsiteX30" fmla="*/ 2097579 w 3618808"/>
                <a:gd name="connsiteY30" fmla="*/ 1274618 h 1767840"/>
                <a:gd name="connsiteX31" fmla="*/ 2022764 w 3618808"/>
                <a:gd name="connsiteY31" fmla="*/ 1274618 h 1767840"/>
                <a:gd name="connsiteX32" fmla="*/ 2022764 w 3618808"/>
                <a:gd name="connsiteY32" fmla="*/ 1252451 h 1767840"/>
                <a:gd name="connsiteX33" fmla="*/ 1964575 w 3618808"/>
                <a:gd name="connsiteY33" fmla="*/ 1252451 h 1767840"/>
                <a:gd name="connsiteX34" fmla="*/ 1964575 w 3618808"/>
                <a:gd name="connsiteY34" fmla="*/ 1230283 h 1767840"/>
                <a:gd name="connsiteX35" fmla="*/ 1920240 w 3618808"/>
                <a:gd name="connsiteY35" fmla="*/ 1230283 h 1767840"/>
                <a:gd name="connsiteX36" fmla="*/ 1920240 w 3618808"/>
                <a:gd name="connsiteY36" fmla="*/ 1188720 h 1767840"/>
                <a:gd name="connsiteX37" fmla="*/ 1870364 w 3618808"/>
                <a:gd name="connsiteY37" fmla="*/ 1188720 h 1767840"/>
                <a:gd name="connsiteX38" fmla="*/ 1870364 w 3618808"/>
                <a:gd name="connsiteY38" fmla="*/ 1161011 h 1767840"/>
                <a:gd name="connsiteX39" fmla="*/ 1803862 w 3618808"/>
                <a:gd name="connsiteY39" fmla="*/ 1161011 h 1767840"/>
                <a:gd name="connsiteX40" fmla="*/ 1803862 w 3618808"/>
                <a:gd name="connsiteY40" fmla="*/ 1124989 h 1767840"/>
                <a:gd name="connsiteX41" fmla="*/ 1759528 w 3618808"/>
                <a:gd name="connsiteY41" fmla="*/ 1124989 h 1767840"/>
                <a:gd name="connsiteX42" fmla="*/ 1759528 w 3618808"/>
                <a:gd name="connsiteY42" fmla="*/ 1105592 h 1767840"/>
                <a:gd name="connsiteX43" fmla="*/ 1717964 w 3618808"/>
                <a:gd name="connsiteY43" fmla="*/ 1105592 h 1767840"/>
                <a:gd name="connsiteX44" fmla="*/ 1717964 w 3618808"/>
                <a:gd name="connsiteY44" fmla="*/ 1080654 h 1767840"/>
                <a:gd name="connsiteX45" fmla="*/ 1679171 w 3618808"/>
                <a:gd name="connsiteY45" fmla="*/ 1080654 h 1767840"/>
                <a:gd name="connsiteX46" fmla="*/ 1679171 w 3618808"/>
                <a:gd name="connsiteY46" fmla="*/ 1080654 h 1767840"/>
                <a:gd name="connsiteX47" fmla="*/ 1629295 w 3618808"/>
                <a:gd name="connsiteY47" fmla="*/ 1080654 h 1767840"/>
                <a:gd name="connsiteX48" fmla="*/ 1629295 w 3618808"/>
                <a:gd name="connsiteY48" fmla="*/ 1041861 h 1767840"/>
                <a:gd name="connsiteX49" fmla="*/ 1587731 w 3618808"/>
                <a:gd name="connsiteY49" fmla="*/ 1041861 h 1767840"/>
                <a:gd name="connsiteX50" fmla="*/ 1587731 w 3618808"/>
                <a:gd name="connsiteY50" fmla="*/ 1022465 h 1767840"/>
                <a:gd name="connsiteX51" fmla="*/ 1546168 w 3618808"/>
                <a:gd name="connsiteY51" fmla="*/ 1022465 h 1767840"/>
                <a:gd name="connsiteX52" fmla="*/ 1546168 w 3618808"/>
                <a:gd name="connsiteY52" fmla="*/ 986443 h 1767840"/>
                <a:gd name="connsiteX53" fmla="*/ 1501833 w 3618808"/>
                <a:gd name="connsiteY53" fmla="*/ 986443 h 1767840"/>
                <a:gd name="connsiteX54" fmla="*/ 1501833 w 3618808"/>
                <a:gd name="connsiteY54" fmla="*/ 950421 h 1767840"/>
                <a:gd name="connsiteX55" fmla="*/ 1474124 w 3618808"/>
                <a:gd name="connsiteY55" fmla="*/ 950421 h 1767840"/>
                <a:gd name="connsiteX56" fmla="*/ 1474124 w 3618808"/>
                <a:gd name="connsiteY56" fmla="*/ 903316 h 1767840"/>
                <a:gd name="connsiteX57" fmla="*/ 1413164 w 3618808"/>
                <a:gd name="connsiteY57" fmla="*/ 903316 h 1767840"/>
                <a:gd name="connsiteX58" fmla="*/ 1413164 w 3618808"/>
                <a:gd name="connsiteY58" fmla="*/ 875607 h 1767840"/>
                <a:gd name="connsiteX59" fmla="*/ 1374371 w 3618808"/>
                <a:gd name="connsiteY59" fmla="*/ 875607 h 1767840"/>
                <a:gd name="connsiteX60" fmla="*/ 1374371 w 3618808"/>
                <a:gd name="connsiteY60" fmla="*/ 839585 h 1767840"/>
                <a:gd name="connsiteX61" fmla="*/ 1305099 w 3618808"/>
                <a:gd name="connsiteY61" fmla="*/ 839585 h 1767840"/>
                <a:gd name="connsiteX62" fmla="*/ 1305099 w 3618808"/>
                <a:gd name="connsiteY62" fmla="*/ 798021 h 1767840"/>
                <a:gd name="connsiteX63" fmla="*/ 1252451 w 3618808"/>
                <a:gd name="connsiteY63" fmla="*/ 798021 h 1767840"/>
                <a:gd name="connsiteX64" fmla="*/ 1252451 w 3618808"/>
                <a:gd name="connsiteY64" fmla="*/ 756458 h 1767840"/>
                <a:gd name="connsiteX65" fmla="*/ 1221971 w 3618808"/>
                <a:gd name="connsiteY65" fmla="*/ 756458 h 1767840"/>
                <a:gd name="connsiteX66" fmla="*/ 1221971 w 3618808"/>
                <a:gd name="connsiteY66" fmla="*/ 725978 h 1767840"/>
                <a:gd name="connsiteX67" fmla="*/ 1161011 w 3618808"/>
                <a:gd name="connsiteY67" fmla="*/ 725978 h 1767840"/>
                <a:gd name="connsiteX68" fmla="*/ 1161011 w 3618808"/>
                <a:gd name="connsiteY68" fmla="*/ 659476 h 1767840"/>
                <a:gd name="connsiteX69" fmla="*/ 1091739 w 3618808"/>
                <a:gd name="connsiteY69" fmla="*/ 659476 h 1767840"/>
                <a:gd name="connsiteX70" fmla="*/ 1091739 w 3618808"/>
                <a:gd name="connsiteY70" fmla="*/ 626225 h 1767840"/>
                <a:gd name="connsiteX71" fmla="*/ 1044633 w 3618808"/>
                <a:gd name="connsiteY71" fmla="*/ 626225 h 1767840"/>
                <a:gd name="connsiteX72" fmla="*/ 1044633 w 3618808"/>
                <a:gd name="connsiteY72" fmla="*/ 601287 h 1767840"/>
                <a:gd name="connsiteX73" fmla="*/ 994757 w 3618808"/>
                <a:gd name="connsiteY73" fmla="*/ 601287 h 1767840"/>
                <a:gd name="connsiteX74" fmla="*/ 994757 w 3618808"/>
                <a:gd name="connsiteY74" fmla="*/ 579120 h 1767840"/>
                <a:gd name="connsiteX75" fmla="*/ 950422 w 3618808"/>
                <a:gd name="connsiteY75" fmla="*/ 579120 h 1767840"/>
                <a:gd name="connsiteX76" fmla="*/ 950422 w 3618808"/>
                <a:gd name="connsiteY76" fmla="*/ 559723 h 1767840"/>
                <a:gd name="connsiteX77" fmla="*/ 914400 w 3618808"/>
                <a:gd name="connsiteY77" fmla="*/ 559723 h 1767840"/>
                <a:gd name="connsiteX78" fmla="*/ 914400 w 3618808"/>
                <a:gd name="connsiteY78" fmla="*/ 515389 h 1767840"/>
                <a:gd name="connsiteX79" fmla="*/ 881149 w 3618808"/>
                <a:gd name="connsiteY79" fmla="*/ 515389 h 1767840"/>
                <a:gd name="connsiteX80" fmla="*/ 861753 w 3618808"/>
                <a:gd name="connsiteY80" fmla="*/ 495993 h 1767840"/>
                <a:gd name="connsiteX81" fmla="*/ 831273 w 3618808"/>
                <a:gd name="connsiteY81" fmla="*/ 495993 h 1767840"/>
                <a:gd name="connsiteX82" fmla="*/ 831273 w 3618808"/>
                <a:gd name="connsiteY82" fmla="*/ 423949 h 1767840"/>
                <a:gd name="connsiteX83" fmla="*/ 737062 w 3618808"/>
                <a:gd name="connsiteY83" fmla="*/ 423949 h 1767840"/>
                <a:gd name="connsiteX84" fmla="*/ 737062 w 3618808"/>
                <a:gd name="connsiteY84" fmla="*/ 407323 h 1767840"/>
                <a:gd name="connsiteX85" fmla="*/ 678873 w 3618808"/>
                <a:gd name="connsiteY85" fmla="*/ 407323 h 1767840"/>
                <a:gd name="connsiteX86" fmla="*/ 678873 w 3618808"/>
                <a:gd name="connsiteY86" fmla="*/ 385156 h 1767840"/>
                <a:gd name="connsiteX87" fmla="*/ 592975 w 3618808"/>
                <a:gd name="connsiteY87" fmla="*/ 385156 h 1767840"/>
                <a:gd name="connsiteX88" fmla="*/ 592975 w 3618808"/>
                <a:gd name="connsiteY88" fmla="*/ 349134 h 1767840"/>
                <a:gd name="connsiteX89" fmla="*/ 551411 w 3618808"/>
                <a:gd name="connsiteY89" fmla="*/ 349134 h 1767840"/>
                <a:gd name="connsiteX90" fmla="*/ 551411 w 3618808"/>
                <a:gd name="connsiteY90" fmla="*/ 315883 h 1767840"/>
                <a:gd name="connsiteX91" fmla="*/ 515389 w 3618808"/>
                <a:gd name="connsiteY91" fmla="*/ 315883 h 1767840"/>
                <a:gd name="connsiteX92" fmla="*/ 515389 w 3618808"/>
                <a:gd name="connsiteY92" fmla="*/ 290945 h 1767840"/>
                <a:gd name="connsiteX93" fmla="*/ 448888 w 3618808"/>
                <a:gd name="connsiteY93" fmla="*/ 290945 h 1767840"/>
                <a:gd name="connsiteX94" fmla="*/ 448888 w 3618808"/>
                <a:gd name="connsiteY94" fmla="*/ 238298 h 1767840"/>
                <a:gd name="connsiteX95" fmla="*/ 393469 w 3618808"/>
                <a:gd name="connsiteY95" fmla="*/ 238298 h 1767840"/>
                <a:gd name="connsiteX96" fmla="*/ 393469 w 3618808"/>
                <a:gd name="connsiteY96" fmla="*/ 207818 h 1767840"/>
                <a:gd name="connsiteX97" fmla="*/ 357448 w 3618808"/>
                <a:gd name="connsiteY97" fmla="*/ 207818 h 1767840"/>
                <a:gd name="connsiteX98" fmla="*/ 357448 w 3618808"/>
                <a:gd name="connsiteY98" fmla="*/ 152400 h 1767840"/>
                <a:gd name="connsiteX99" fmla="*/ 271549 w 3618808"/>
                <a:gd name="connsiteY99" fmla="*/ 152400 h 1767840"/>
                <a:gd name="connsiteX100" fmla="*/ 271549 w 3618808"/>
                <a:gd name="connsiteY100" fmla="*/ 119149 h 1767840"/>
                <a:gd name="connsiteX101" fmla="*/ 218902 w 3618808"/>
                <a:gd name="connsiteY101" fmla="*/ 119149 h 1767840"/>
                <a:gd name="connsiteX102" fmla="*/ 218902 w 3618808"/>
                <a:gd name="connsiteY102" fmla="*/ 47105 h 1767840"/>
                <a:gd name="connsiteX103" fmla="*/ 133004 w 3618808"/>
                <a:gd name="connsiteY103" fmla="*/ 47105 h 1767840"/>
                <a:gd name="connsiteX104" fmla="*/ 133004 w 3618808"/>
                <a:gd name="connsiteY104" fmla="*/ 0 h 1767840"/>
                <a:gd name="connsiteX105" fmla="*/ 0 w 3618808"/>
                <a:gd name="connsiteY105" fmla="*/ 0 h 1767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618808" h="1767840">
                  <a:moveTo>
                    <a:pt x="3618808" y="1767840"/>
                  </a:moveTo>
                  <a:lnTo>
                    <a:pt x="3186546" y="1767840"/>
                  </a:lnTo>
                  <a:lnTo>
                    <a:pt x="3186546" y="1729047"/>
                  </a:lnTo>
                  <a:lnTo>
                    <a:pt x="3131128" y="1729047"/>
                  </a:lnTo>
                  <a:lnTo>
                    <a:pt x="3131128" y="1679171"/>
                  </a:lnTo>
                  <a:lnTo>
                    <a:pt x="3100648" y="1679171"/>
                  </a:lnTo>
                  <a:lnTo>
                    <a:pt x="3100648" y="1626523"/>
                  </a:lnTo>
                  <a:lnTo>
                    <a:pt x="3031375" y="1626523"/>
                  </a:lnTo>
                  <a:lnTo>
                    <a:pt x="3031375" y="1598814"/>
                  </a:lnTo>
                  <a:lnTo>
                    <a:pt x="2920539" y="1598814"/>
                  </a:lnTo>
                  <a:lnTo>
                    <a:pt x="2920539" y="1568334"/>
                  </a:lnTo>
                  <a:lnTo>
                    <a:pt x="2834640" y="1568334"/>
                  </a:lnTo>
                  <a:lnTo>
                    <a:pt x="2834640" y="1535083"/>
                  </a:lnTo>
                  <a:lnTo>
                    <a:pt x="2715491" y="1535083"/>
                  </a:lnTo>
                  <a:lnTo>
                    <a:pt x="2715491" y="1493520"/>
                  </a:lnTo>
                  <a:lnTo>
                    <a:pt x="2604655" y="1493520"/>
                  </a:lnTo>
                  <a:lnTo>
                    <a:pt x="2604655" y="1471352"/>
                  </a:lnTo>
                  <a:lnTo>
                    <a:pt x="2460568" y="1471352"/>
                  </a:lnTo>
                  <a:lnTo>
                    <a:pt x="2460568" y="1471352"/>
                  </a:lnTo>
                  <a:lnTo>
                    <a:pt x="2377440" y="1471352"/>
                  </a:lnTo>
                  <a:lnTo>
                    <a:pt x="2377440" y="1440872"/>
                  </a:lnTo>
                  <a:lnTo>
                    <a:pt x="2349731" y="1440872"/>
                  </a:lnTo>
                  <a:lnTo>
                    <a:pt x="2349731" y="1410392"/>
                  </a:lnTo>
                  <a:lnTo>
                    <a:pt x="2286000" y="1410392"/>
                  </a:lnTo>
                  <a:lnTo>
                    <a:pt x="2286000" y="1371600"/>
                  </a:lnTo>
                  <a:lnTo>
                    <a:pt x="2197331" y="1371600"/>
                  </a:lnTo>
                  <a:lnTo>
                    <a:pt x="2197331" y="1352203"/>
                  </a:lnTo>
                  <a:lnTo>
                    <a:pt x="2133600" y="1352203"/>
                  </a:lnTo>
                  <a:lnTo>
                    <a:pt x="2133600" y="1316181"/>
                  </a:lnTo>
                  <a:lnTo>
                    <a:pt x="2097579" y="1316181"/>
                  </a:lnTo>
                  <a:lnTo>
                    <a:pt x="2097579" y="1274618"/>
                  </a:lnTo>
                  <a:lnTo>
                    <a:pt x="2022764" y="1274618"/>
                  </a:lnTo>
                  <a:lnTo>
                    <a:pt x="2022764" y="1252451"/>
                  </a:lnTo>
                  <a:lnTo>
                    <a:pt x="1964575" y="1252451"/>
                  </a:lnTo>
                  <a:lnTo>
                    <a:pt x="1964575" y="1230283"/>
                  </a:lnTo>
                  <a:lnTo>
                    <a:pt x="1920240" y="1230283"/>
                  </a:lnTo>
                  <a:lnTo>
                    <a:pt x="1920240" y="1188720"/>
                  </a:lnTo>
                  <a:lnTo>
                    <a:pt x="1870364" y="1188720"/>
                  </a:lnTo>
                  <a:lnTo>
                    <a:pt x="1870364" y="1161011"/>
                  </a:lnTo>
                  <a:lnTo>
                    <a:pt x="1803862" y="1161011"/>
                  </a:lnTo>
                  <a:lnTo>
                    <a:pt x="1803862" y="1124989"/>
                  </a:lnTo>
                  <a:lnTo>
                    <a:pt x="1759528" y="1124989"/>
                  </a:lnTo>
                  <a:lnTo>
                    <a:pt x="1759528" y="1105592"/>
                  </a:lnTo>
                  <a:lnTo>
                    <a:pt x="1717964" y="1105592"/>
                  </a:lnTo>
                  <a:lnTo>
                    <a:pt x="1717964" y="1080654"/>
                  </a:lnTo>
                  <a:lnTo>
                    <a:pt x="1679171" y="1080654"/>
                  </a:lnTo>
                  <a:lnTo>
                    <a:pt x="1679171" y="1080654"/>
                  </a:lnTo>
                  <a:lnTo>
                    <a:pt x="1629295" y="1080654"/>
                  </a:lnTo>
                  <a:lnTo>
                    <a:pt x="1629295" y="1041861"/>
                  </a:lnTo>
                  <a:lnTo>
                    <a:pt x="1587731" y="1041861"/>
                  </a:lnTo>
                  <a:lnTo>
                    <a:pt x="1587731" y="1022465"/>
                  </a:lnTo>
                  <a:lnTo>
                    <a:pt x="1546168" y="1022465"/>
                  </a:lnTo>
                  <a:lnTo>
                    <a:pt x="1546168" y="986443"/>
                  </a:lnTo>
                  <a:lnTo>
                    <a:pt x="1501833" y="986443"/>
                  </a:lnTo>
                  <a:lnTo>
                    <a:pt x="1501833" y="950421"/>
                  </a:lnTo>
                  <a:lnTo>
                    <a:pt x="1474124" y="950421"/>
                  </a:lnTo>
                  <a:lnTo>
                    <a:pt x="1474124" y="903316"/>
                  </a:lnTo>
                  <a:lnTo>
                    <a:pt x="1413164" y="903316"/>
                  </a:lnTo>
                  <a:lnTo>
                    <a:pt x="1413164" y="875607"/>
                  </a:lnTo>
                  <a:lnTo>
                    <a:pt x="1374371" y="875607"/>
                  </a:lnTo>
                  <a:lnTo>
                    <a:pt x="1374371" y="839585"/>
                  </a:lnTo>
                  <a:lnTo>
                    <a:pt x="1305099" y="839585"/>
                  </a:lnTo>
                  <a:lnTo>
                    <a:pt x="1305099" y="798021"/>
                  </a:lnTo>
                  <a:lnTo>
                    <a:pt x="1252451" y="798021"/>
                  </a:lnTo>
                  <a:lnTo>
                    <a:pt x="1252451" y="756458"/>
                  </a:lnTo>
                  <a:lnTo>
                    <a:pt x="1221971" y="756458"/>
                  </a:lnTo>
                  <a:lnTo>
                    <a:pt x="1221971" y="725978"/>
                  </a:lnTo>
                  <a:lnTo>
                    <a:pt x="1161011" y="725978"/>
                  </a:lnTo>
                  <a:lnTo>
                    <a:pt x="1161011" y="659476"/>
                  </a:lnTo>
                  <a:lnTo>
                    <a:pt x="1091739" y="659476"/>
                  </a:lnTo>
                  <a:lnTo>
                    <a:pt x="1091739" y="626225"/>
                  </a:lnTo>
                  <a:lnTo>
                    <a:pt x="1044633" y="626225"/>
                  </a:lnTo>
                  <a:lnTo>
                    <a:pt x="1044633" y="601287"/>
                  </a:lnTo>
                  <a:lnTo>
                    <a:pt x="994757" y="601287"/>
                  </a:lnTo>
                  <a:lnTo>
                    <a:pt x="994757" y="579120"/>
                  </a:lnTo>
                  <a:lnTo>
                    <a:pt x="950422" y="579120"/>
                  </a:lnTo>
                  <a:lnTo>
                    <a:pt x="950422" y="559723"/>
                  </a:lnTo>
                  <a:lnTo>
                    <a:pt x="914400" y="559723"/>
                  </a:lnTo>
                  <a:lnTo>
                    <a:pt x="914400" y="515389"/>
                  </a:lnTo>
                  <a:lnTo>
                    <a:pt x="881149" y="515389"/>
                  </a:lnTo>
                  <a:lnTo>
                    <a:pt x="861753" y="495993"/>
                  </a:lnTo>
                  <a:lnTo>
                    <a:pt x="831273" y="495993"/>
                  </a:lnTo>
                  <a:lnTo>
                    <a:pt x="831273" y="423949"/>
                  </a:lnTo>
                  <a:lnTo>
                    <a:pt x="737062" y="423949"/>
                  </a:lnTo>
                  <a:lnTo>
                    <a:pt x="737062" y="407323"/>
                  </a:lnTo>
                  <a:lnTo>
                    <a:pt x="678873" y="407323"/>
                  </a:lnTo>
                  <a:lnTo>
                    <a:pt x="678873" y="385156"/>
                  </a:lnTo>
                  <a:lnTo>
                    <a:pt x="592975" y="385156"/>
                  </a:lnTo>
                  <a:lnTo>
                    <a:pt x="592975" y="349134"/>
                  </a:lnTo>
                  <a:lnTo>
                    <a:pt x="551411" y="349134"/>
                  </a:lnTo>
                  <a:lnTo>
                    <a:pt x="551411" y="315883"/>
                  </a:lnTo>
                  <a:lnTo>
                    <a:pt x="515389" y="315883"/>
                  </a:lnTo>
                  <a:lnTo>
                    <a:pt x="515389" y="290945"/>
                  </a:lnTo>
                  <a:lnTo>
                    <a:pt x="448888" y="290945"/>
                  </a:lnTo>
                  <a:lnTo>
                    <a:pt x="448888" y="238298"/>
                  </a:lnTo>
                  <a:lnTo>
                    <a:pt x="393469" y="238298"/>
                  </a:lnTo>
                  <a:lnTo>
                    <a:pt x="393469" y="207818"/>
                  </a:lnTo>
                  <a:lnTo>
                    <a:pt x="357448" y="207818"/>
                  </a:lnTo>
                  <a:lnTo>
                    <a:pt x="357448" y="152400"/>
                  </a:lnTo>
                  <a:lnTo>
                    <a:pt x="271549" y="152400"/>
                  </a:lnTo>
                  <a:lnTo>
                    <a:pt x="271549" y="119149"/>
                  </a:lnTo>
                  <a:lnTo>
                    <a:pt x="218902" y="119149"/>
                  </a:lnTo>
                  <a:lnTo>
                    <a:pt x="218902" y="47105"/>
                  </a:lnTo>
                  <a:lnTo>
                    <a:pt x="133004" y="47105"/>
                  </a:lnTo>
                  <a:lnTo>
                    <a:pt x="133004" y="0"/>
                  </a:lnTo>
                  <a:lnTo>
                    <a:pt x="0" y="0"/>
                  </a:lnTo>
                </a:path>
              </a:pathLst>
            </a:custGeom>
            <a:noFill/>
            <a:ln w="28575">
              <a:solidFill>
                <a:schemeClr val="accent3"/>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11" name="Straight Connector 110">
              <a:extLst>
                <a:ext uri="{FF2B5EF4-FFF2-40B4-BE49-F238E27FC236}">
                  <a16:creationId xmlns:a16="http://schemas.microsoft.com/office/drawing/2014/main" id="{B25C8B51-336F-4701-A72D-87F6D6FDD1CF}"/>
                </a:ext>
              </a:extLst>
            </p:cNvPr>
            <p:cNvCxnSpPr/>
            <p:nvPr/>
          </p:nvCxnSpPr>
          <p:spPr bwMode="auto">
            <a:xfrm>
              <a:off x="5140915" y="382290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4C5057E5-4E7F-4675-AA5B-5B4D8D0BE6F3}"/>
                </a:ext>
              </a:extLst>
            </p:cNvPr>
            <p:cNvCxnSpPr/>
            <p:nvPr/>
          </p:nvCxnSpPr>
          <p:spPr bwMode="auto">
            <a:xfrm>
              <a:off x="5038868" y="382290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1A6F2B49-5352-4576-B743-01ED5DA9F8D7}"/>
                </a:ext>
              </a:extLst>
            </p:cNvPr>
            <p:cNvCxnSpPr/>
            <p:nvPr/>
          </p:nvCxnSpPr>
          <p:spPr bwMode="auto">
            <a:xfrm>
              <a:off x="5097360" y="382290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30B6EDAB-8025-44BC-AAA2-1A0083B7CDCD}"/>
                </a:ext>
              </a:extLst>
            </p:cNvPr>
            <p:cNvCxnSpPr/>
            <p:nvPr/>
          </p:nvCxnSpPr>
          <p:spPr bwMode="auto">
            <a:xfrm>
              <a:off x="4300378" y="3581278"/>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F0AAA5E1-9A40-49B0-AF41-E0F0F7F723D7}"/>
                </a:ext>
              </a:extLst>
            </p:cNvPr>
            <p:cNvCxnSpPr/>
            <p:nvPr/>
          </p:nvCxnSpPr>
          <p:spPr bwMode="auto">
            <a:xfrm>
              <a:off x="4840316" y="382290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357B66BE-6CF5-429F-A5AA-0C1148F20A96}"/>
                </a:ext>
              </a:extLst>
            </p:cNvPr>
            <p:cNvCxnSpPr/>
            <p:nvPr/>
          </p:nvCxnSpPr>
          <p:spPr bwMode="auto">
            <a:xfrm>
              <a:off x="4770003" y="382290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45098740-2BA9-4959-B447-CD38443E2006}"/>
                </a:ext>
              </a:extLst>
            </p:cNvPr>
            <p:cNvCxnSpPr/>
            <p:nvPr/>
          </p:nvCxnSpPr>
          <p:spPr bwMode="auto">
            <a:xfrm>
              <a:off x="4498324" y="3658213"/>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FD6F19C7-BEBB-4557-89FE-97721126BCB9}"/>
                </a:ext>
              </a:extLst>
            </p:cNvPr>
            <p:cNvCxnSpPr/>
            <p:nvPr/>
          </p:nvCxnSpPr>
          <p:spPr bwMode="auto">
            <a:xfrm>
              <a:off x="4551492" y="365959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5989ADC9-2D6A-447C-84D2-BF2B6E445525}"/>
                </a:ext>
              </a:extLst>
            </p:cNvPr>
            <p:cNvCxnSpPr/>
            <p:nvPr/>
          </p:nvCxnSpPr>
          <p:spPr bwMode="auto">
            <a:xfrm>
              <a:off x="4471264" y="3656092"/>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E2A2DFE5-49BC-4657-BA89-09B81943BB19}"/>
                </a:ext>
              </a:extLst>
            </p:cNvPr>
            <p:cNvCxnSpPr/>
            <p:nvPr/>
          </p:nvCxnSpPr>
          <p:spPr bwMode="auto">
            <a:xfrm>
              <a:off x="4106067" y="3541186"/>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35A2B728-B5AA-4757-BD33-5D087A2A38CB}"/>
                </a:ext>
              </a:extLst>
            </p:cNvPr>
            <p:cNvCxnSpPr/>
            <p:nvPr/>
          </p:nvCxnSpPr>
          <p:spPr bwMode="auto">
            <a:xfrm>
              <a:off x="4163001" y="3560582"/>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3297ED41-2385-48AF-90BC-53D5728C05D4}"/>
                </a:ext>
              </a:extLst>
            </p:cNvPr>
            <p:cNvCxnSpPr/>
            <p:nvPr/>
          </p:nvCxnSpPr>
          <p:spPr bwMode="auto">
            <a:xfrm>
              <a:off x="3885305" y="3487326"/>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0AF2D22C-B9BB-49FE-A88A-DBC67CAA68D1}"/>
                </a:ext>
              </a:extLst>
            </p:cNvPr>
            <p:cNvCxnSpPr/>
            <p:nvPr/>
          </p:nvCxnSpPr>
          <p:spPr bwMode="auto">
            <a:xfrm>
              <a:off x="4179972" y="3558590"/>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A1BB0CBE-34B8-4619-B50D-0D7D3972890F}"/>
                </a:ext>
              </a:extLst>
            </p:cNvPr>
            <p:cNvCxnSpPr/>
            <p:nvPr/>
          </p:nvCxnSpPr>
          <p:spPr bwMode="auto">
            <a:xfrm>
              <a:off x="3724982" y="3434204"/>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B50C8D3C-A907-41DF-9518-9E7A098659C1}"/>
                </a:ext>
              </a:extLst>
            </p:cNvPr>
            <p:cNvCxnSpPr/>
            <p:nvPr/>
          </p:nvCxnSpPr>
          <p:spPr bwMode="auto">
            <a:xfrm>
              <a:off x="3778667" y="3450092"/>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BA77E626-69B7-49A4-9D53-2DE217F34526}"/>
                </a:ext>
              </a:extLst>
            </p:cNvPr>
            <p:cNvCxnSpPr/>
            <p:nvPr/>
          </p:nvCxnSpPr>
          <p:spPr bwMode="auto">
            <a:xfrm>
              <a:off x="3843523" y="346710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5ADF506F-AFD2-4B48-A959-37549BDA11C6}"/>
                </a:ext>
              </a:extLst>
            </p:cNvPr>
            <p:cNvCxnSpPr/>
            <p:nvPr/>
          </p:nvCxnSpPr>
          <p:spPr bwMode="auto">
            <a:xfrm>
              <a:off x="3754335" y="3440178"/>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EAE0E696-6895-47C9-981E-3D5DC29569A3}"/>
                </a:ext>
              </a:extLst>
            </p:cNvPr>
            <p:cNvCxnSpPr/>
            <p:nvPr/>
          </p:nvCxnSpPr>
          <p:spPr bwMode="auto">
            <a:xfrm>
              <a:off x="4049525" y="3534432"/>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C2CC3F4A-5716-4AEA-B410-652955F51DD9}"/>
                </a:ext>
              </a:extLst>
            </p:cNvPr>
            <p:cNvCxnSpPr/>
            <p:nvPr/>
          </p:nvCxnSpPr>
          <p:spPr bwMode="auto">
            <a:xfrm>
              <a:off x="3804081" y="3444464"/>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2EF76596-DB1F-4947-84D9-B90CD7AB974F}"/>
                </a:ext>
              </a:extLst>
            </p:cNvPr>
            <p:cNvCxnSpPr/>
            <p:nvPr/>
          </p:nvCxnSpPr>
          <p:spPr bwMode="auto">
            <a:xfrm>
              <a:off x="3697142" y="3402511"/>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1DD35041-301F-46BD-BD0E-3689432CDB4D}"/>
                </a:ext>
              </a:extLst>
            </p:cNvPr>
            <p:cNvCxnSpPr/>
            <p:nvPr/>
          </p:nvCxnSpPr>
          <p:spPr bwMode="auto">
            <a:xfrm>
              <a:off x="3499542" y="3294703"/>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CA10B846-32FD-4F4E-A1FD-D12C15DC108F}"/>
                </a:ext>
              </a:extLst>
            </p:cNvPr>
            <p:cNvCxnSpPr/>
            <p:nvPr/>
          </p:nvCxnSpPr>
          <p:spPr bwMode="auto">
            <a:xfrm>
              <a:off x="4802172" y="382290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CDE7B450-2781-4286-8CEC-E2AC82BCF710}"/>
                </a:ext>
              </a:extLst>
            </p:cNvPr>
            <p:cNvCxnSpPr/>
            <p:nvPr/>
          </p:nvCxnSpPr>
          <p:spPr bwMode="auto">
            <a:xfrm>
              <a:off x="4523521" y="3661201"/>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7DE14822-DB52-4B6F-BCFB-CEBCCD1E4076}"/>
                </a:ext>
              </a:extLst>
            </p:cNvPr>
            <p:cNvCxnSpPr/>
            <p:nvPr/>
          </p:nvCxnSpPr>
          <p:spPr bwMode="auto">
            <a:xfrm>
              <a:off x="4367010" y="3597124"/>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A3112ECC-C193-4E7D-8BE5-09D787972F35}"/>
                </a:ext>
              </a:extLst>
            </p:cNvPr>
            <p:cNvCxnSpPr/>
            <p:nvPr/>
          </p:nvCxnSpPr>
          <p:spPr bwMode="auto">
            <a:xfrm>
              <a:off x="4416193" y="3625611"/>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24533278-73E2-4ECF-B310-164A68CFE1AD}"/>
                </a:ext>
              </a:extLst>
            </p:cNvPr>
            <p:cNvCxnSpPr/>
            <p:nvPr/>
          </p:nvCxnSpPr>
          <p:spPr bwMode="auto">
            <a:xfrm>
              <a:off x="4861226" y="382290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09D62658-563B-4F93-901C-434ADB43F5EB}"/>
                </a:ext>
              </a:extLst>
            </p:cNvPr>
            <p:cNvCxnSpPr/>
            <p:nvPr/>
          </p:nvCxnSpPr>
          <p:spPr bwMode="auto">
            <a:xfrm>
              <a:off x="3990382" y="352317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11BF9CC1-2174-47BE-BDF8-A688BBB9A44B}"/>
                </a:ext>
              </a:extLst>
            </p:cNvPr>
            <p:cNvCxnSpPr/>
            <p:nvPr/>
          </p:nvCxnSpPr>
          <p:spPr bwMode="auto">
            <a:xfrm>
              <a:off x="4082516" y="353880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1C685478-EDEC-4DCE-B3DE-259E0E339518}"/>
                </a:ext>
              </a:extLst>
            </p:cNvPr>
            <p:cNvCxnSpPr/>
            <p:nvPr/>
          </p:nvCxnSpPr>
          <p:spPr bwMode="auto">
            <a:xfrm>
              <a:off x="4003370" y="3527503"/>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BA4C0AB5-E91D-4C1E-A0B7-AEBA9F86F32F}"/>
                </a:ext>
              </a:extLst>
            </p:cNvPr>
            <p:cNvCxnSpPr/>
            <p:nvPr/>
          </p:nvCxnSpPr>
          <p:spPr bwMode="auto">
            <a:xfrm>
              <a:off x="3599381" y="3336268"/>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9DDE6B54-0A97-4070-BE21-AA4B2B1C0C5E}"/>
                </a:ext>
              </a:extLst>
            </p:cNvPr>
            <p:cNvCxnSpPr/>
            <p:nvPr/>
          </p:nvCxnSpPr>
          <p:spPr bwMode="auto">
            <a:xfrm>
              <a:off x="3631983" y="334661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DAA73C3C-E577-48A9-BD77-73F43ADC6D18}"/>
                </a:ext>
              </a:extLst>
            </p:cNvPr>
            <p:cNvCxnSpPr/>
            <p:nvPr/>
          </p:nvCxnSpPr>
          <p:spPr bwMode="auto">
            <a:xfrm>
              <a:off x="2430534" y="257859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6573FF14-ACD3-4B06-97ED-6E2EAB35A17B}"/>
                </a:ext>
              </a:extLst>
            </p:cNvPr>
            <p:cNvCxnSpPr/>
            <p:nvPr/>
          </p:nvCxnSpPr>
          <p:spPr bwMode="auto">
            <a:xfrm>
              <a:off x="2893404" y="2904396"/>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0695B31F-F522-4FD3-BE08-790696558954}"/>
                </a:ext>
              </a:extLst>
            </p:cNvPr>
            <p:cNvCxnSpPr/>
            <p:nvPr/>
          </p:nvCxnSpPr>
          <p:spPr bwMode="auto">
            <a:xfrm>
              <a:off x="4334235" y="357889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AE82ED31-2054-40BD-AC59-7E39CDFE3D64}"/>
                </a:ext>
              </a:extLst>
            </p:cNvPr>
            <p:cNvCxnSpPr/>
            <p:nvPr/>
          </p:nvCxnSpPr>
          <p:spPr bwMode="auto">
            <a:xfrm>
              <a:off x="2822357" y="285408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E14D7B8C-A912-47FD-AD58-C71609781611}"/>
                </a:ext>
              </a:extLst>
            </p:cNvPr>
            <p:cNvCxnSpPr/>
            <p:nvPr/>
          </p:nvCxnSpPr>
          <p:spPr bwMode="auto">
            <a:xfrm>
              <a:off x="3448713" y="3258684"/>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55C40E85-1885-4CFC-A93C-995A818EBCA6}"/>
                </a:ext>
              </a:extLst>
            </p:cNvPr>
            <p:cNvCxnSpPr/>
            <p:nvPr/>
          </p:nvCxnSpPr>
          <p:spPr bwMode="auto">
            <a:xfrm>
              <a:off x="2399187" y="2551451"/>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D6B4555B-8D73-4397-8713-04BDFD221944}"/>
                </a:ext>
              </a:extLst>
            </p:cNvPr>
            <p:cNvCxnSpPr/>
            <p:nvPr/>
          </p:nvCxnSpPr>
          <p:spPr bwMode="auto">
            <a:xfrm>
              <a:off x="4922662" y="382290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6AF0E615-4919-4A3C-BB68-FEA7BA76ACAB}"/>
                </a:ext>
              </a:extLst>
            </p:cNvPr>
            <p:cNvCxnSpPr/>
            <p:nvPr/>
          </p:nvCxnSpPr>
          <p:spPr bwMode="auto">
            <a:xfrm>
              <a:off x="2474090" y="260734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56067C78-0755-4F3E-9E89-7B035EF2F4BE}"/>
                </a:ext>
              </a:extLst>
            </p:cNvPr>
            <p:cNvCxnSpPr/>
            <p:nvPr/>
          </p:nvCxnSpPr>
          <p:spPr bwMode="auto">
            <a:xfrm>
              <a:off x="2052391" y="238021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A80E3AEB-0A78-47A3-AC05-D6D98D5F6C39}"/>
                </a:ext>
              </a:extLst>
            </p:cNvPr>
            <p:cNvCxnSpPr/>
            <p:nvPr/>
          </p:nvCxnSpPr>
          <p:spPr bwMode="auto">
            <a:xfrm>
              <a:off x="2245186" y="246793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0FAEF640-0B46-4305-99F1-07F7F7413B15}"/>
                </a:ext>
              </a:extLst>
            </p:cNvPr>
            <p:cNvCxnSpPr/>
            <p:nvPr/>
          </p:nvCxnSpPr>
          <p:spPr bwMode="auto">
            <a:xfrm>
              <a:off x="1974891" y="230059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B4FA89ED-EB23-45B9-96E0-AC577A2DAECB}"/>
                </a:ext>
              </a:extLst>
            </p:cNvPr>
            <p:cNvCxnSpPr/>
            <p:nvPr/>
          </p:nvCxnSpPr>
          <p:spPr bwMode="auto">
            <a:xfrm>
              <a:off x="1688320" y="207974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71593DC9-769F-444D-9478-7BC31115E1F9}"/>
                </a:ext>
              </a:extLst>
            </p:cNvPr>
            <p:cNvCxnSpPr/>
            <p:nvPr/>
          </p:nvCxnSpPr>
          <p:spPr bwMode="auto">
            <a:xfrm>
              <a:off x="1915707" y="226171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30C77232-7336-4377-8CEC-34FC5B1E22A6}"/>
                </a:ext>
              </a:extLst>
            </p:cNvPr>
            <p:cNvCxnSpPr/>
            <p:nvPr/>
          </p:nvCxnSpPr>
          <p:spPr bwMode="auto">
            <a:xfrm>
              <a:off x="1877216" y="222054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B4A126BA-8BD4-4B30-8A4C-2E341B650D8C}"/>
                </a:ext>
              </a:extLst>
            </p:cNvPr>
            <p:cNvCxnSpPr/>
            <p:nvPr/>
          </p:nvCxnSpPr>
          <p:spPr bwMode="auto">
            <a:xfrm>
              <a:off x="4619379" y="3696140"/>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621BEB5A-871E-45E4-B58F-0054499E6459}"/>
                </a:ext>
              </a:extLst>
            </p:cNvPr>
            <p:cNvCxnSpPr/>
            <p:nvPr/>
          </p:nvCxnSpPr>
          <p:spPr bwMode="auto">
            <a:xfrm>
              <a:off x="3922884" y="351520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C4FD4C83-4C2F-495A-A321-05D2809FA335}"/>
                </a:ext>
              </a:extLst>
            </p:cNvPr>
            <p:cNvCxnSpPr/>
            <p:nvPr/>
          </p:nvCxnSpPr>
          <p:spPr bwMode="auto">
            <a:xfrm>
              <a:off x="1542718" y="2059573"/>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3B831174-FE77-44CF-BD1B-D6418E68874E}"/>
                </a:ext>
              </a:extLst>
            </p:cNvPr>
            <p:cNvCxnSpPr/>
            <p:nvPr/>
          </p:nvCxnSpPr>
          <p:spPr bwMode="auto">
            <a:xfrm>
              <a:off x="1834356" y="220257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F6A286F2-473E-4987-8109-CFDD54C33961}"/>
                </a:ext>
              </a:extLst>
            </p:cNvPr>
            <p:cNvCxnSpPr/>
            <p:nvPr/>
          </p:nvCxnSpPr>
          <p:spPr bwMode="auto">
            <a:xfrm>
              <a:off x="4732336" y="3822909"/>
              <a:ext cx="0" cy="111919"/>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7" name="Group 106">
            <a:extLst>
              <a:ext uri="{FF2B5EF4-FFF2-40B4-BE49-F238E27FC236}">
                <a16:creationId xmlns:a16="http://schemas.microsoft.com/office/drawing/2014/main" id="{7680647F-6441-464F-8CF6-3C3D5EDAE616}"/>
              </a:ext>
            </a:extLst>
          </p:cNvPr>
          <p:cNvGrpSpPr/>
          <p:nvPr/>
        </p:nvGrpSpPr>
        <p:grpSpPr>
          <a:xfrm>
            <a:off x="1535907" y="2539622"/>
            <a:ext cx="3714750" cy="1524000"/>
            <a:chOff x="1535906" y="2109788"/>
            <a:chExt cx="3714750" cy="1524000"/>
          </a:xfrm>
        </p:grpSpPr>
        <p:sp>
          <p:nvSpPr>
            <p:cNvPr id="44" name="Freeform: Shape 43">
              <a:extLst>
                <a:ext uri="{FF2B5EF4-FFF2-40B4-BE49-F238E27FC236}">
                  <a16:creationId xmlns:a16="http://schemas.microsoft.com/office/drawing/2014/main" id="{CE377389-E057-4774-9C0E-6FAFB7F0E179}"/>
                </a:ext>
              </a:extLst>
            </p:cNvPr>
            <p:cNvSpPr/>
            <p:nvPr/>
          </p:nvSpPr>
          <p:spPr bwMode="auto">
            <a:xfrm>
              <a:off x="1535906" y="2109788"/>
              <a:ext cx="3714750" cy="1466850"/>
            </a:xfrm>
            <a:custGeom>
              <a:avLst/>
              <a:gdLst>
                <a:gd name="connsiteX0" fmla="*/ 3714750 w 3714750"/>
                <a:gd name="connsiteY0" fmla="*/ 1466850 h 1466850"/>
                <a:gd name="connsiteX1" fmla="*/ 3348038 w 3714750"/>
                <a:gd name="connsiteY1" fmla="*/ 1466850 h 1466850"/>
                <a:gd name="connsiteX2" fmla="*/ 3348038 w 3714750"/>
                <a:gd name="connsiteY2" fmla="*/ 1388268 h 1466850"/>
                <a:gd name="connsiteX3" fmla="*/ 3162300 w 3714750"/>
                <a:gd name="connsiteY3" fmla="*/ 1388268 h 1466850"/>
                <a:gd name="connsiteX4" fmla="*/ 3162300 w 3714750"/>
                <a:gd name="connsiteY4" fmla="*/ 1362075 h 1466850"/>
                <a:gd name="connsiteX5" fmla="*/ 3107532 w 3714750"/>
                <a:gd name="connsiteY5" fmla="*/ 1362075 h 1466850"/>
                <a:gd name="connsiteX6" fmla="*/ 3107532 w 3714750"/>
                <a:gd name="connsiteY6" fmla="*/ 1323975 h 1466850"/>
                <a:gd name="connsiteX7" fmla="*/ 2933700 w 3714750"/>
                <a:gd name="connsiteY7" fmla="*/ 1323975 h 1466850"/>
                <a:gd name="connsiteX8" fmla="*/ 2933700 w 3714750"/>
                <a:gd name="connsiteY8" fmla="*/ 1309687 h 1466850"/>
                <a:gd name="connsiteX9" fmla="*/ 2909888 w 3714750"/>
                <a:gd name="connsiteY9" fmla="*/ 1309687 h 1466850"/>
                <a:gd name="connsiteX10" fmla="*/ 2909888 w 3714750"/>
                <a:gd name="connsiteY10" fmla="*/ 1276350 h 1466850"/>
                <a:gd name="connsiteX11" fmla="*/ 2726532 w 3714750"/>
                <a:gd name="connsiteY11" fmla="*/ 1276350 h 1466850"/>
                <a:gd name="connsiteX12" fmla="*/ 2726532 w 3714750"/>
                <a:gd name="connsiteY12" fmla="*/ 1262062 h 1466850"/>
                <a:gd name="connsiteX13" fmla="*/ 2636044 w 3714750"/>
                <a:gd name="connsiteY13" fmla="*/ 1262062 h 1466850"/>
                <a:gd name="connsiteX14" fmla="*/ 2636044 w 3714750"/>
                <a:gd name="connsiteY14" fmla="*/ 1238250 h 1466850"/>
                <a:gd name="connsiteX15" fmla="*/ 2583657 w 3714750"/>
                <a:gd name="connsiteY15" fmla="*/ 1238250 h 1466850"/>
                <a:gd name="connsiteX16" fmla="*/ 2583657 w 3714750"/>
                <a:gd name="connsiteY16" fmla="*/ 1216818 h 1466850"/>
                <a:gd name="connsiteX17" fmla="*/ 2521744 w 3714750"/>
                <a:gd name="connsiteY17" fmla="*/ 1216818 h 1466850"/>
                <a:gd name="connsiteX18" fmla="*/ 2521744 w 3714750"/>
                <a:gd name="connsiteY18" fmla="*/ 1197768 h 1466850"/>
                <a:gd name="connsiteX19" fmla="*/ 2457450 w 3714750"/>
                <a:gd name="connsiteY19" fmla="*/ 1197768 h 1466850"/>
                <a:gd name="connsiteX20" fmla="*/ 2457450 w 3714750"/>
                <a:gd name="connsiteY20" fmla="*/ 1197768 h 1466850"/>
                <a:gd name="connsiteX21" fmla="*/ 2352675 w 3714750"/>
                <a:gd name="connsiteY21" fmla="*/ 1197768 h 1466850"/>
                <a:gd name="connsiteX22" fmla="*/ 2352675 w 3714750"/>
                <a:gd name="connsiteY22" fmla="*/ 1169193 h 1466850"/>
                <a:gd name="connsiteX23" fmla="*/ 2302669 w 3714750"/>
                <a:gd name="connsiteY23" fmla="*/ 1169193 h 1466850"/>
                <a:gd name="connsiteX24" fmla="*/ 2302669 w 3714750"/>
                <a:gd name="connsiteY24" fmla="*/ 1152525 h 1466850"/>
                <a:gd name="connsiteX25" fmla="*/ 2245519 w 3714750"/>
                <a:gd name="connsiteY25" fmla="*/ 1152525 h 1466850"/>
                <a:gd name="connsiteX26" fmla="*/ 2245519 w 3714750"/>
                <a:gd name="connsiteY26" fmla="*/ 1152525 h 1466850"/>
                <a:gd name="connsiteX27" fmla="*/ 2245519 w 3714750"/>
                <a:gd name="connsiteY27" fmla="*/ 1152525 h 1466850"/>
                <a:gd name="connsiteX28" fmla="*/ 2245519 w 3714750"/>
                <a:gd name="connsiteY28" fmla="*/ 1131093 h 1466850"/>
                <a:gd name="connsiteX29" fmla="*/ 2169319 w 3714750"/>
                <a:gd name="connsiteY29" fmla="*/ 1131093 h 1466850"/>
                <a:gd name="connsiteX30" fmla="*/ 2169319 w 3714750"/>
                <a:gd name="connsiteY30" fmla="*/ 1107281 h 1466850"/>
                <a:gd name="connsiteX31" fmla="*/ 2135982 w 3714750"/>
                <a:gd name="connsiteY31" fmla="*/ 1107281 h 1466850"/>
                <a:gd name="connsiteX32" fmla="*/ 2135982 w 3714750"/>
                <a:gd name="connsiteY32" fmla="*/ 1107281 h 1466850"/>
                <a:gd name="connsiteX33" fmla="*/ 2135982 w 3714750"/>
                <a:gd name="connsiteY33" fmla="*/ 1088231 h 1466850"/>
                <a:gd name="connsiteX34" fmla="*/ 2097882 w 3714750"/>
                <a:gd name="connsiteY34" fmla="*/ 1088231 h 1466850"/>
                <a:gd name="connsiteX35" fmla="*/ 2097882 w 3714750"/>
                <a:gd name="connsiteY35" fmla="*/ 1062037 h 1466850"/>
                <a:gd name="connsiteX36" fmla="*/ 2035969 w 3714750"/>
                <a:gd name="connsiteY36" fmla="*/ 1062037 h 1466850"/>
                <a:gd name="connsiteX37" fmla="*/ 2035969 w 3714750"/>
                <a:gd name="connsiteY37" fmla="*/ 1028700 h 1466850"/>
                <a:gd name="connsiteX38" fmla="*/ 2002632 w 3714750"/>
                <a:gd name="connsiteY38" fmla="*/ 1028700 h 1466850"/>
                <a:gd name="connsiteX39" fmla="*/ 2002632 w 3714750"/>
                <a:gd name="connsiteY39" fmla="*/ 1004887 h 1466850"/>
                <a:gd name="connsiteX40" fmla="*/ 1966913 w 3714750"/>
                <a:gd name="connsiteY40" fmla="*/ 1004887 h 1466850"/>
                <a:gd name="connsiteX41" fmla="*/ 1966913 w 3714750"/>
                <a:gd name="connsiteY41" fmla="*/ 966787 h 1466850"/>
                <a:gd name="connsiteX42" fmla="*/ 1883569 w 3714750"/>
                <a:gd name="connsiteY42" fmla="*/ 966787 h 1466850"/>
                <a:gd name="connsiteX43" fmla="*/ 1883569 w 3714750"/>
                <a:gd name="connsiteY43" fmla="*/ 935831 h 1466850"/>
                <a:gd name="connsiteX44" fmla="*/ 1814513 w 3714750"/>
                <a:gd name="connsiteY44" fmla="*/ 935831 h 1466850"/>
                <a:gd name="connsiteX45" fmla="*/ 1814513 w 3714750"/>
                <a:gd name="connsiteY45" fmla="*/ 909637 h 1466850"/>
                <a:gd name="connsiteX46" fmla="*/ 1778794 w 3714750"/>
                <a:gd name="connsiteY46" fmla="*/ 909637 h 1466850"/>
                <a:gd name="connsiteX47" fmla="*/ 1778794 w 3714750"/>
                <a:gd name="connsiteY47" fmla="*/ 885825 h 1466850"/>
                <a:gd name="connsiteX48" fmla="*/ 1731169 w 3714750"/>
                <a:gd name="connsiteY48" fmla="*/ 885825 h 1466850"/>
                <a:gd name="connsiteX49" fmla="*/ 1731169 w 3714750"/>
                <a:gd name="connsiteY49" fmla="*/ 862012 h 1466850"/>
                <a:gd name="connsiteX50" fmla="*/ 1697832 w 3714750"/>
                <a:gd name="connsiteY50" fmla="*/ 862012 h 1466850"/>
                <a:gd name="connsiteX51" fmla="*/ 1697832 w 3714750"/>
                <a:gd name="connsiteY51" fmla="*/ 838200 h 1466850"/>
                <a:gd name="connsiteX52" fmla="*/ 1657350 w 3714750"/>
                <a:gd name="connsiteY52" fmla="*/ 838200 h 1466850"/>
                <a:gd name="connsiteX53" fmla="*/ 1657350 w 3714750"/>
                <a:gd name="connsiteY53" fmla="*/ 819150 h 1466850"/>
                <a:gd name="connsiteX54" fmla="*/ 1564482 w 3714750"/>
                <a:gd name="connsiteY54" fmla="*/ 819150 h 1466850"/>
                <a:gd name="connsiteX55" fmla="*/ 1564482 w 3714750"/>
                <a:gd name="connsiteY55" fmla="*/ 795337 h 1466850"/>
                <a:gd name="connsiteX56" fmla="*/ 1531144 w 3714750"/>
                <a:gd name="connsiteY56" fmla="*/ 795337 h 1466850"/>
                <a:gd name="connsiteX57" fmla="*/ 1531144 w 3714750"/>
                <a:gd name="connsiteY57" fmla="*/ 752475 h 1466850"/>
                <a:gd name="connsiteX58" fmla="*/ 1488282 w 3714750"/>
                <a:gd name="connsiteY58" fmla="*/ 752475 h 1466850"/>
                <a:gd name="connsiteX59" fmla="*/ 1488282 w 3714750"/>
                <a:gd name="connsiteY59" fmla="*/ 728662 h 1466850"/>
                <a:gd name="connsiteX60" fmla="*/ 1440657 w 3714750"/>
                <a:gd name="connsiteY60" fmla="*/ 728662 h 1466850"/>
                <a:gd name="connsiteX61" fmla="*/ 1440657 w 3714750"/>
                <a:gd name="connsiteY61" fmla="*/ 702468 h 1466850"/>
                <a:gd name="connsiteX62" fmla="*/ 1364457 w 3714750"/>
                <a:gd name="connsiteY62" fmla="*/ 702468 h 1466850"/>
                <a:gd name="connsiteX63" fmla="*/ 1364457 w 3714750"/>
                <a:gd name="connsiteY63" fmla="*/ 688181 h 1466850"/>
                <a:gd name="connsiteX64" fmla="*/ 1319213 w 3714750"/>
                <a:gd name="connsiteY64" fmla="*/ 688181 h 1466850"/>
                <a:gd name="connsiteX65" fmla="*/ 1319213 w 3714750"/>
                <a:gd name="connsiteY65" fmla="*/ 664368 h 1466850"/>
                <a:gd name="connsiteX66" fmla="*/ 1228725 w 3714750"/>
                <a:gd name="connsiteY66" fmla="*/ 664368 h 1466850"/>
                <a:gd name="connsiteX67" fmla="*/ 1228725 w 3714750"/>
                <a:gd name="connsiteY67" fmla="*/ 628650 h 1466850"/>
                <a:gd name="connsiteX68" fmla="*/ 1157288 w 3714750"/>
                <a:gd name="connsiteY68" fmla="*/ 628650 h 1466850"/>
                <a:gd name="connsiteX69" fmla="*/ 1157288 w 3714750"/>
                <a:gd name="connsiteY69" fmla="*/ 595312 h 1466850"/>
                <a:gd name="connsiteX70" fmla="*/ 1109663 w 3714750"/>
                <a:gd name="connsiteY70" fmla="*/ 595312 h 1466850"/>
                <a:gd name="connsiteX71" fmla="*/ 1109663 w 3714750"/>
                <a:gd name="connsiteY71" fmla="*/ 569118 h 1466850"/>
                <a:gd name="connsiteX72" fmla="*/ 1073944 w 3714750"/>
                <a:gd name="connsiteY72" fmla="*/ 569118 h 1466850"/>
                <a:gd name="connsiteX73" fmla="*/ 1073944 w 3714750"/>
                <a:gd name="connsiteY73" fmla="*/ 540543 h 1466850"/>
                <a:gd name="connsiteX74" fmla="*/ 997744 w 3714750"/>
                <a:gd name="connsiteY74" fmla="*/ 540543 h 1466850"/>
                <a:gd name="connsiteX75" fmla="*/ 997744 w 3714750"/>
                <a:gd name="connsiteY75" fmla="*/ 519112 h 1466850"/>
                <a:gd name="connsiteX76" fmla="*/ 945357 w 3714750"/>
                <a:gd name="connsiteY76" fmla="*/ 519112 h 1466850"/>
                <a:gd name="connsiteX77" fmla="*/ 945357 w 3714750"/>
                <a:gd name="connsiteY77" fmla="*/ 497681 h 1466850"/>
                <a:gd name="connsiteX78" fmla="*/ 914400 w 3714750"/>
                <a:gd name="connsiteY78" fmla="*/ 497681 h 1466850"/>
                <a:gd name="connsiteX79" fmla="*/ 914400 w 3714750"/>
                <a:gd name="connsiteY79" fmla="*/ 445293 h 1466850"/>
                <a:gd name="connsiteX80" fmla="*/ 816769 w 3714750"/>
                <a:gd name="connsiteY80" fmla="*/ 445293 h 1466850"/>
                <a:gd name="connsiteX81" fmla="*/ 816769 w 3714750"/>
                <a:gd name="connsiteY81" fmla="*/ 409575 h 1466850"/>
                <a:gd name="connsiteX82" fmla="*/ 764382 w 3714750"/>
                <a:gd name="connsiteY82" fmla="*/ 409575 h 1466850"/>
                <a:gd name="connsiteX83" fmla="*/ 764382 w 3714750"/>
                <a:gd name="connsiteY83" fmla="*/ 364331 h 1466850"/>
                <a:gd name="connsiteX84" fmla="*/ 714375 w 3714750"/>
                <a:gd name="connsiteY84" fmla="*/ 364331 h 1466850"/>
                <a:gd name="connsiteX85" fmla="*/ 714375 w 3714750"/>
                <a:gd name="connsiteY85" fmla="*/ 333375 h 1466850"/>
                <a:gd name="connsiteX86" fmla="*/ 642938 w 3714750"/>
                <a:gd name="connsiteY86" fmla="*/ 333375 h 1466850"/>
                <a:gd name="connsiteX87" fmla="*/ 642938 w 3714750"/>
                <a:gd name="connsiteY87" fmla="*/ 316706 h 1466850"/>
                <a:gd name="connsiteX88" fmla="*/ 602457 w 3714750"/>
                <a:gd name="connsiteY88" fmla="*/ 316706 h 1466850"/>
                <a:gd name="connsiteX89" fmla="*/ 602457 w 3714750"/>
                <a:gd name="connsiteY89" fmla="*/ 257175 h 1466850"/>
                <a:gd name="connsiteX90" fmla="*/ 545307 w 3714750"/>
                <a:gd name="connsiteY90" fmla="*/ 257175 h 1466850"/>
                <a:gd name="connsiteX91" fmla="*/ 545307 w 3714750"/>
                <a:gd name="connsiteY91" fmla="*/ 219075 h 1466850"/>
                <a:gd name="connsiteX92" fmla="*/ 514350 w 3714750"/>
                <a:gd name="connsiteY92" fmla="*/ 219075 h 1466850"/>
                <a:gd name="connsiteX93" fmla="*/ 514350 w 3714750"/>
                <a:gd name="connsiteY93" fmla="*/ 202406 h 1466850"/>
                <a:gd name="connsiteX94" fmla="*/ 461963 w 3714750"/>
                <a:gd name="connsiteY94" fmla="*/ 202406 h 1466850"/>
                <a:gd name="connsiteX95" fmla="*/ 461963 w 3714750"/>
                <a:gd name="connsiteY95" fmla="*/ 171450 h 1466850"/>
                <a:gd name="connsiteX96" fmla="*/ 376238 w 3714750"/>
                <a:gd name="connsiteY96" fmla="*/ 171450 h 1466850"/>
                <a:gd name="connsiteX97" fmla="*/ 376238 w 3714750"/>
                <a:gd name="connsiteY97" fmla="*/ 133350 h 1466850"/>
                <a:gd name="connsiteX98" fmla="*/ 300038 w 3714750"/>
                <a:gd name="connsiteY98" fmla="*/ 133350 h 1466850"/>
                <a:gd name="connsiteX99" fmla="*/ 300038 w 3714750"/>
                <a:gd name="connsiteY99" fmla="*/ 109537 h 1466850"/>
                <a:gd name="connsiteX100" fmla="*/ 257175 w 3714750"/>
                <a:gd name="connsiteY100" fmla="*/ 109537 h 1466850"/>
                <a:gd name="connsiteX101" fmla="*/ 257175 w 3714750"/>
                <a:gd name="connsiteY101" fmla="*/ 83343 h 1466850"/>
                <a:gd name="connsiteX102" fmla="*/ 214313 w 3714750"/>
                <a:gd name="connsiteY102" fmla="*/ 83343 h 1466850"/>
                <a:gd name="connsiteX103" fmla="*/ 147638 w 3714750"/>
                <a:gd name="connsiteY103" fmla="*/ 83343 h 1466850"/>
                <a:gd name="connsiteX104" fmla="*/ 147638 w 3714750"/>
                <a:gd name="connsiteY104" fmla="*/ 40481 h 1466850"/>
                <a:gd name="connsiteX105" fmla="*/ 69057 w 3714750"/>
                <a:gd name="connsiteY105" fmla="*/ 40481 h 1466850"/>
                <a:gd name="connsiteX106" fmla="*/ 69057 w 3714750"/>
                <a:gd name="connsiteY106" fmla="*/ 0 h 1466850"/>
                <a:gd name="connsiteX107" fmla="*/ 0 w 3714750"/>
                <a:gd name="connsiteY107" fmla="*/ 0 h 146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714750" h="1466850">
                  <a:moveTo>
                    <a:pt x="3714750" y="1466850"/>
                  </a:moveTo>
                  <a:lnTo>
                    <a:pt x="3348038" y="1466850"/>
                  </a:lnTo>
                  <a:lnTo>
                    <a:pt x="3348038" y="1388268"/>
                  </a:lnTo>
                  <a:lnTo>
                    <a:pt x="3162300" y="1388268"/>
                  </a:lnTo>
                  <a:lnTo>
                    <a:pt x="3162300" y="1362075"/>
                  </a:lnTo>
                  <a:lnTo>
                    <a:pt x="3107532" y="1362075"/>
                  </a:lnTo>
                  <a:lnTo>
                    <a:pt x="3107532" y="1323975"/>
                  </a:lnTo>
                  <a:lnTo>
                    <a:pt x="2933700" y="1323975"/>
                  </a:lnTo>
                  <a:lnTo>
                    <a:pt x="2933700" y="1309687"/>
                  </a:lnTo>
                  <a:lnTo>
                    <a:pt x="2909888" y="1309687"/>
                  </a:lnTo>
                  <a:lnTo>
                    <a:pt x="2909888" y="1276350"/>
                  </a:lnTo>
                  <a:lnTo>
                    <a:pt x="2726532" y="1276350"/>
                  </a:lnTo>
                  <a:lnTo>
                    <a:pt x="2726532" y="1262062"/>
                  </a:lnTo>
                  <a:lnTo>
                    <a:pt x="2636044" y="1262062"/>
                  </a:lnTo>
                  <a:lnTo>
                    <a:pt x="2636044" y="1238250"/>
                  </a:lnTo>
                  <a:lnTo>
                    <a:pt x="2583657" y="1238250"/>
                  </a:lnTo>
                  <a:lnTo>
                    <a:pt x="2583657" y="1216818"/>
                  </a:lnTo>
                  <a:lnTo>
                    <a:pt x="2521744" y="1216818"/>
                  </a:lnTo>
                  <a:lnTo>
                    <a:pt x="2521744" y="1197768"/>
                  </a:lnTo>
                  <a:lnTo>
                    <a:pt x="2457450" y="1197768"/>
                  </a:lnTo>
                  <a:lnTo>
                    <a:pt x="2457450" y="1197768"/>
                  </a:lnTo>
                  <a:lnTo>
                    <a:pt x="2352675" y="1197768"/>
                  </a:lnTo>
                  <a:lnTo>
                    <a:pt x="2352675" y="1169193"/>
                  </a:lnTo>
                  <a:lnTo>
                    <a:pt x="2302669" y="1169193"/>
                  </a:lnTo>
                  <a:lnTo>
                    <a:pt x="2302669" y="1152525"/>
                  </a:lnTo>
                  <a:lnTo>
                    <a:pt x="2245519" y="1152525"/>
                  </a:lnTo>
                  <a:lnTo>
                    <a:pt x="2245519" y="1152525"/>
                  </a:lnTo>
                  <a:lnTo>
                    <a:pt x="2245519" y="1152525"/>
                  </a:lnTo>
                  <a:lnTo>
                    <a:pt x="2245519" y="1131093"/>
                  </a:lnTo>
                  <a:lnTo>
                    <a:pt x="2169319" y="1131093"/>
                  </a:lnTo>
                  <a:lnTo>
                    <a:pt x="2169319" y="1107281"/>
                  </a:lnTo>
                  <a:lnTo>
                    <a:pt x="2135982" y="1107281"/>
                  </a:lnTo>
                  <a:lnTo>
                    <a:pt x="2135982" y="1107281"/>
                  </a:lnTo>
                  <a:lnTo>
                    <a:pt x="2135982" y="1088231"/>
                  </a:lnTo>
                  <a:lnTo>
                    <a:pt x="2097882" y="1088231"/>
                  </a:lnTo>
                  <a:lnTo>
                    <a:pt x="2097882" y="1062037"/>
                  </a:lnTo>
                  <a:lnTo>
                    <a:pt x="2035969" y="1062037"/>
                  </a:lnTo>
                  <a:lnTo>
                    <a:pt x="2035969" y="1028700"/>
                  </a:lnTo>
                  <a:lnTo>
                    <a:pt x="2002632" y="1028700"/>
                  </a:lnTo>
                  <a:lnTo>
                    <a:pt x="2002632" y="1004887"/>
                  </a:lnTo>
                  <a:lnTo>
                    <a:pt x="1966913" y="1004887"/>
                  </a:lnTo>
                  <a:lnTo>
                    <a:pt x="1966913" y="966787"/>
                  </a:lnTo>
                  <a:lnTo>
                    <a:pt x="1883569" y="966787"/>
                  </a:lnTo>
                  <a:lnTo>
                    <a:pt x="1883569" y="935831"/>
                  </a:lnTo>
                  <a:lnTo>
                    <a:pt x="1814513" y="935831"/>
                  </a:lnTo>
                  <a:lnTo>
                    <a:pt x="1814513" y="909637"/>
                  </a:lnTo>
                  <a:lnTo>
                    <a:pt x="1778794" y="909637"/>
                  </a:lnTo>
                  <a:lnTo>
                    <a:pt x="1778794" y="885825"/>
                  </a:lnTo>
                  <a:lnTo>
                    <a:pt x="1731169" y="885825"/>
                  </a:lnTo>
                  <a:lnTo>
                    <a:pt x="1731169" y="862012"/>
                  </a:lnTo>
                  <a:lnTo>
                    <a:pt x="1697832" y="862012"/>
                  </a:lnTo>
                  <a:lnTo>
                    <a:pt x="1697832" y="838200"/>
                  </a:lnTo>
                  <a:lnTo>
                    <a:pt x="1657350" y="838200"/>
                  </a:lnTo>
                  <a:lnTo>
                    <a:pt x="1657350" y="819150"/>
                  </a:lnTo>
                  <a:lnTo>
                    <a:pt x="1564482" y="819150"/>
                  </a:lnTo>
                  <a:lnTo>
                    <a:pt x="1564482" y="795337"/>
                  </a:lnTo>
                  <a:lnTo>
                    <a:pt x="1531144" y="795337"/>
                  </a:lnTo>
                  <a:lnTo>
                    <a:pt x="1531144" y="752475"/>
                  </a:lnTo>
                  <a:lnTo>
                    <a:pt x="1488282" y="752475"/>
                  </a:lnTo>
                  <a:lnTo>
                    <a:pt x="1488282" y="728662"/>
                  </a:lnTo>
                  <a:lnTo>
                    <a:pt x="1440657" y="728662"/>
                  </a:lnTo>
                  <a:lnTo>
                    <a:pt x="1440657" y="702468"/>
                  </a:lnTo>
                  <a:lnTo>
                    <a:pt x="1364457" y="702468"/>
                  </a:lnTo>
                  <a:lnTo>
                    <a:pt x="1364457" y="688181"/>
                  </a:lnTo>
                  <a:lnTo>
                    <a:pt x="1319213" y="688181"/>
                  </a:lnTo>
                  <a:lnTo>
                    <a:pt x="1319213" y="664368"/>
                  </a:lnTo>
                  <a:lnTo>
                    <a:pt x="1228725" y="664368"/>
                  </a:lnTo>
                  <a:lnTo>
                    <a:pt x="1228725" y="628650"/>
                  </a:lnTo>
                  <a:lnTo>
                    <a:pt x="1157288" y="628650"/>
                  </a:lnTo>
                  <a:lnTo>
                    <a:pt x="1157288" y="595312"/>
                  </a:lnTo>
                  <a:lnTo>
                    <a:pt x="1109663" y="595312"/>
                  </a:lnTo>
                  <a:lnTo>
                    <a:pt x="1109663" y="569118"/>
                  </a:lnTo>
                  <a:lnTo>
                    <a:pt x="1073944" y="569118"/>
                  </a:lnTo>
                  <a:lnTo>
                    <a:pt x="1073944" y="540543"/>
                  </a:lnTo>
                  <a:lnTo>
                    <a:pt x="997744" y="540543"/>
                  </a:lnTo>
                  <a:lnTo>
                    <a:pt x="997744" y="519112"/>
                  </a:lnTo>
                  <a:lnTo>
                    <a:pt x="945357" y="519112"/>
                  </a:lnTo>
                  <a:lnTo>
                    <a:pt x="945357" y="497681"/>
                  </a:lnTo>
                  <a:lnTo>
                    <a:pt x="914400" y="497681"/>
                  </a:lnTo>
                  <a:lnTo>
                    <a:pt x="914400" y="445293"/>
                  </a:lnTo>
                  <a:lnTo>
                    <a:pt x="816769" y="445293"/>
                  </a:lnTo>
                  <a:lnTo>
                    <a:pt x="816769" y="409575"/>
                  </a:lnTo>
                  <a:lnTo>
                    <a:pt x="764382" y="409575"/>
                  </a:lnTo>
                  <a:lnTo>
                    <a:pt x="764382" y="364331"/>
                  </a:lnTo>
                  <a:lnTo>
                    <a:pt x="714375" y="364331"/>
                  </a:lnTo>
                  <a:lnTo>
                    <a:pt x="714375" y="333375"/>
                  </a:lnTo>
                  <a:lnTo>
                    <a:pt x="642938" y="333375"/>
                  </a:lnTo>
                  <a:lnTo>
                    <a:pt x="642938" y="316706"/>
                  </a:lnTo>
                  <a:lnTo>
                    <a:pt x="602457" y="316706"/>
                  </a:lnTo>
                  <a:lnTo>
                    <a:pt x="602457" y="257175"/>
                  </a:lnTo>
                  <a:lnTo>
                    <a:pt x="545307" y="257175"/>
                  </a:lnTo>
                  <a:lnTo>
                    <a:pt x="545307" y="219075"/>
                  </a:lnTo>
                  <a:lnTo>
                    <a:pt x="514350" y="219075"/>
                  </a:lnTo>
                  <a:lnTo>
                    <a:pt x="514350" y="202406"/>
                  </a:lnTo>
                  <a:lnTo>
                    <a:pt x="461963" y="202406"/>
                  </a:lnTo>
                  <a:lnTo>
                    <a:pt x="461963" y="171450"/>
                  </a:lnTo>
                  <a:lnTo>
                    <a:pt x="376238" y="171450"/>
                  </a:lnTo>
                  <a:lnTo>
                    <a:pt x="376238" y="133350"/>
                  </a:lnTo>
                  <a:lnTo>
                    <a:pt x="300038" y="133350"/>
                  </a:lnTo>
                  <a:lnTo>
                    <a:pt x="300038" y="109537"/>
                  </a:lnTo>
                  <a:lnTo>
                    <a:pt x="257175" y="109537"/>
                  </a:lnTo>
                  <a:lnTo>
                    <a:pt x="257175" y="83343"/>
                  </a:lnTo>
                  <a:lnTo>
                    <a:pt x="214313" y="83343"/>
                  </a:lnTo>
                  <a:lnTo>
                    <a:pt x="147638" y="83343"/>
                  </a:lnTo>
                  <a:lnTo>
                    <a:pt x="147638" y="40481"/>
                  </a:lnTo>
                  <a:lnTo>
                    <a:pt x="69057" y="40481"/>
                  </a:lnTo>
                  <a:lnTo>
                    <a:pt x="69057" y="0"/>
                  </a:lnTo>
                  <a:lnTo>
                    <a:pt x="0" y="0"/>
                  </a:lnTo>
                </a:path>
              </a:pathLst>
            </a:custGeom>
            <a:noFill/>
            <a:ln w="28575">
              <a:solidFill>
                <a:schemeClr val="accent1"/>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46" name="Straight Connector 45">
              <a:extLst>
                <a:ext uri="{FF2B5EF4-FFF2-40B4-BE49-F238E27FC236}">
                  <a16:creationId xmlns:a16="http://schemas.microsoft.com/office/drawing/2014/main" id="{33370195-A46D-4116-A2D6-4AB6A50C3D18}"/>
                </a:ext>
              </a:extLst>
            </p:cNvPr>
            <p:cNvCxnSpPr/>
            <p:nvPr/>
          </p:nvCxnSpPr>
          <p:spPr bwMode="auto">
            <a:xfrm>
              <a:off x="5214938" y="352186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AF3B6542-6D71-4210-A151-84ED1953968C}"/>
                </a:ext>
              </a:extLst>
            </p:cNvPr>
            <p:cNvCxnSpPr/>
            <p:nvPr/>
          </p:nvCxnSpPr>
          <p:spPr bwMode="auto">
            <a:xfrm>
              <a:off x="5093494" y="352186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F0F6169A-7551-4435-9319-1A381676A5FA}"/>
                </a:ext>
              </a:extLst>
            </p:cNvPr>
            <p:cNvCxnSpPr/>
            <p:nvPr/>
          </p:nvCxnSpPr>
          <p:spPr bwMode="auto">
            <a:xfrm>
              <a:off x="5057775" y="352186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01F2394E-0E4F-4E27-845D-3E0EC2679483}"/>
                </a:ext>
              </a:extLst>
            </p:cNvPr>
            <p:cNvCxnSpPr/>
            <p:nvPr/>
          </p:nvCxnSpPr>
          <p:spPr bwMode="auto">
            <a:xfrm>
              <a:off x="4543426" y="3381376"/>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CD3BA2FF-E35A-4ED5-903E-B192CB20AFFC}"/>
                </a:ext>
              </a:extLst>
            </p:cNvPr>
            <p:cNvCxnSpPr/>
            <p:nvPr/>
          </p:nvCxnSpPr>
          <p:spPr bwMode="auto">
            <a:xfrm>
              <a:off x="4850607" y="344566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31A76899-1899-42FF-8E95-F75A94A5E850}"/>
                </a:ext>
              </a:extLst>
            </p:cNvPr>
            <p:cNvCxnSpPr/>
            <p:nvPr/>
          </p:nvCxnSpPr>
          <p:spPr bwMode="auto">
            <a:xfrm>
              <a:off x="4755356" y="344566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05978B6B-A670-42DC-8C7A-D5146029A620}"/>
                </a:ext>
              </a:extLst>
            </p:cNvPr>
            <p:cNvCxnSpPr/>
            <p:nvPr/>
          </p:nvCxnSpPr>
          <p:spPr bwMode="auto">
            <a:xfrm>
              <a:off x="4705350" y="343614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411B480-628A-43A6-AAA8-D6DD36DB44B4}"/>
                </a:ext>
              </a:extLst>
            </p:cNvPr>
            <p:cNvCxnSpPr/>
            <p:nvPr/>
          </p:nvCxnSpPr>
          <p:spPr bwMode="auto">
            <a:xfrm>
              <a:off x="4905376" y="3512345"/>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591C884D-DFF3-4A7C-ABF0-E33C4DD0D606}"/>
                </a:ext>
              </a:extLst>
            </p:cNvPr>
            <p:cNvCxnSpPr/>
            <p:nvPr/>
          </p:nvCxnSpPr>
          <p:spPr bwMode="auto">
            <a:xfrm>
              <a:off x="4498181" y="3381375"/>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39400D3B-0DEC-48E0-A9F5-631DCA30CE66}"/>
                </a:ext>
              </a:extLst>
            </p:cNvPr>
            <p:cNvCxnSpPr/>
            <p:nvPr/>
          </p:nvCxnSpPr>
          <p:spPr bwMode="auto">
            <a:xfrm>
              <a:off x="4410075" y="333851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4A9AAC70-97E2-491C-98A8-506248ED5AF0}"/>
                </a:ext>
              </a:extLst>
            </p:cNvPr>
            <p:cNvCxnSpPr/>
            <p:nvPr/>
          </p:nvCxnSpPr>
          <p:spPr bwMode="auto">
            <a:xfrm>
              <a:off x="4383882" y="333851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77926F49-741D-4E9F-99F5-9CC47CFB15AE}"/>
                </a:ext>
              </a:extLst>
            </p:cNvPr>
            <p:cNvCxnSpPr/>
            <p:nvPr/>
          </p:nvCxnSpPr>
          <p:spPr bwMode="auto">
            <a:xfrm>
              <a:off x="4302920" y="332898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CAE9CCF5-66BC-4A1A-8D54-038F27E0C161}"/>
                </a:ext>
              </a:extLst>
            </p:cNvPr>
            <p:cNvCxnSpPr/>
            <p:nvPr/>
          </p:nvCxnSpPr>
          <p:spPr bwMode="auto">
            <a:xfrm>
              <a:off x="4364831" y="333375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72F95B72-1B7D-4233-9782-9255666EDD5C}"/>
                </a:ext>
              </a:extLst>
            </p:cNvPr>
            <p:cNvCxnSpPr/>
            <p:nvPr/>
          </p:nvCxnSpPr>
          <p:spPr bwMode="auto">
            <a:xfrm>
              <a:off x="4148139" y="329803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634F7747-4C89-426E-8423-3E941C7D5D5A}"/>
                </a:ext>
              </a:extLst>
            </p:cNvPr>
            <p:cNvCxnSpPr/>
            <p:nvPr/>
          </p:nvCxnSpPr>
          <p:spPr bwMode="auto">
            <a:xfrm>
              <a:off x="4243388" y="331946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A3E110BC-937A-4D7E-91B0-53C0C81B8B48}"/>
                </a:ext>
              </a:extLst>
            </p:cNvPr>
            <p:cNvCxnSpPr/>
            <p:nvPr/>
          </p:nvCxnSpPr>
          <p:spPr bwMode="auto">
            <a:xfrm>
              <a:off x="4219575" y="331708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93AFA5B7-AEF5-4861-BFBE-A31A77099F67}"/>
                </a:ext>
              </a:extLst>
            </p:cNvPr>
            <p:cNvCxnSpPr/>
            <p:nvPr/>
          </p:nvCxnSpPr>
          <p:spPr bwMode="auto">
            <a:xfrm>
              <a:off x="4171950" y="331232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05829E8D-6706-4DC5-A4E5-34D346386BF8}"/>
                </a:ext>
              </a:extLst>
            </p:cNvPr>
            <p:cNvCxnSpPr/>
            <p:nvPr/>
          </p:nvCxnSpPr>
          <p:spPr bwMode="auto">
            <a:xfrm>
              <a:off x="4281489" y="332898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6B27DBCA-E639-46D6-AE6B-5E34BBFED1C7}"/>
                </a:ext>
              </a:extLst>
            </p:cNvPr>
            <p:cNvCxnSpPr/>
            <p:nvPr/>
          </p:nvCxnSpPr>
          <p:spPr bwMode="auto">
            <a:xfrm>
              <a:off x="4121944" y="3286126"/>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E509D9EB-6C52-47FA-9CAB-C3E2F41D68DD}"/>
                </a:ext>
              </a:extLst>
            </p:cNvPr>
            <p:cNvCxnSpPr/>
            <p:nvPr/>
          </p:nvCxnSpPr>
          <p:spPr bwMode="auto">
            <a:xfrm>
              <a:off x="4098131" y="3288507"/>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161D0060-E900-4B10-B49E-B9FD8EE42B24}"/>
                </a:ext>
              </a:extLst>
            </p:cNvPr>
            <p:cNvCxnSpPr/>
            <p:nvPr/>
          </p:nvCxnSpPr>
          <p:spPr bwMode="auto">
            <a:xfrm>
              <a:off x="3917157" y="323611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43B43B4D-AD91-471D-8422-A41BC6DACBCE}"/>
                </a:ext>
              </a:extLst>
            </p:cNvPr>
            <p:cNvCxnSpPr/>
            <p:nvPr/>
          </p:nvCxnSpPr>
          <p:spPr bwMode="auto">
            <a:xfrm>
              <a:off x="4795838" y="344566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63A6F636-5840-452F-B37A-F658C09AB7DA}"/>
                </a:ext>
              </a:extLst>
            </p:cNvPr>
            <p:cNvCxnSpPr/>
            <p:nvPr/>
          </p:nvCxnSpPr>
          <p:spPr bwMode="auto">
            <a:xfrm>
              <a:off x="4957762" y="351948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4D0E6040-5985-4AEF-A191-7B9A32B7D24F}"/>
                </a:ext>
              </a:extLst>
            </p:cNvPr>
            <p:cNvCxnSpPr/>
            <p:nvPr/>
          </p:nvCxnSpPr>
          <p:spPr bwMode="auto">
            <a:xfrm>
              <a:off x="4593432" y="338613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018F2DCA-403C-470A-B03B-71F8049E2B75}"/>
                </a:ext>
              </a:extLst>
            </p:cNvPr>
            <p:cNvCxnSpPr/>
            <p:nvPr/>
          </p:nvCxnSpPr>
          <p:spPr bwMode="auto">
            <a:xfrm>
              <a:off x="4631532" y="3381375"/>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F2BD978A-1FE7-4AB1-8449-F2EADE4D9AA9}"/>
                </a:ext>
              </a:extLst>
            </p:cNvPr>
            <p:cNvCxnSpPr/>
            <p:nvPr/>
          </p:nvCxnSpPr>
          <p:spPr bwMode="auto">
            <a:xfrm>
              <a:off x="4824412" y="344566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6F51D697-1DF2-4CA2-801E-C5672E4F8D79}"/>
                </a:ext>
              </a:extLst>
            </p:cNvPr>
            <p:cNvCxnSpPr/>
            <p:nvPr/>
          </p:nvCxnSpPr>
          <p:spPr bwMode="auto">
            <a:xfrm>
              <a:off x="4067175" y="326231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20A494DF-DE67-4BA2-9CF2-1D78F925602F}"/>
                </a:ext>
              </a:extLst>
            </p:cNvPr>
            <p:cNvCxnSpPr/>
            <p:nvPr/>
          </p:nvCxnSpPr>
          <p:spPr bwMode="auto">
            <a:xfrm>
              <a:off x="4333876" y="333613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2322D315-58E0-4D0F-AF68-307015A805DA}"/>
                </a:ext>
              </a:extLst>
            </p:cNvPr>
            <p:cNvCxnSpPr/>
            <p:nvPr/>
          </p:nvCxnSpPr>
          <p:spPr bwMode="auto">
            <a:xfrm>
              <a:off x="4038600" y="3252787"/>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FB3D505F-C299-4B07-8466-4D92E1AA17BA}"/>
                </a:ext>
              </a:extLst>
            </p:cNvPr>
            <p:cNvCxnSpPr/>
            <p:nvPr/>
          </p:nvCxnSpPr>
          <p:spPr bwMode="auto">
            <a:xfrm>
              <a:off x="3950494" y="323611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EDBBCEE7-D4E6-4204-947A-701B2105D640}"/>
                </a:ext>
              </a:extLst>
            </p:cNvPr>
            <p:cNvCxnSpPr/>
            <p:nvPr/>
          </p:nvCxnSpPr>
          <p:spPr bwMode="auto">
            <a:xfrm>
              <a:off x="4005263" y="325755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91CBB786-EC15-47B3-B47C-6E9D7D1BB83B}"/>
                </a:ext>
              </a:extLst>
            </p:cNvPr>
            <p:cNvCxnSpPr/>
            <p:nvPr/>
          </p:nvCxnSpPr>
          <p:spPr bwMode="auto">
            <a:xfrm>
              <a:off x="3829051" y="322659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990360CF-AED2-44E9-B19F-5B55F883358F}"/>
                </a:ext>
              </a:extLst>
            </p:cNvPr>
            <p:cNvCxnSpPr/>
            <p:nvPr/>
          </p:nvCxnSpPr>
          <p:spPr bwMode="auto">
            <a:xfrm>
              <a:off x="3879056" y="323373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2DF8F0C1-7C99-4387-8A8D-E0C6FBDCB5E4}"/>
                </a:ext>
              </a:extLst>
            </p:cNvPr>
            <p:cNvCxnSpPr/>
            <p:nvPr/>
          </p:nvCxnSpPr>
          <p:spPr bwMode="auto">
            <a:xfrm>
              <a:off x="4471989" y="3378995"/>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115C4D4C-65B0-470D-A4F5-365ABBB8C9F3}"/>
                </a:ext>
              </a:extLst>
            </p:cNvPr>
            <p:cNvCxnSpPr/>
            <p:nvPr/>
          </p:nvCxnSpPr>
          <p:spPr bwMode="auto">
            <a:xfrm>
              <a:off x="3781426" y="320754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A8C27987-C918-4E88-9DC8-C011426C9AFE}"/>
                </a:ext>
              </a:extLst>
            </p:cNvPr>
            <p:cNvCxnSpPr/>
            <p:nvPr/>
          </p:nvCxnSpPr>
          <p:spPr bwMode="auto">
            <a:xfrm>
              <a:off x="3805238" y="321945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9BC78F52-1D35-42E6-A669-9B22A03183A3}"/>
                </a:ext>
              </a:extLst>
            </p:cNvPr>
            <p:cNvCxnSpPr/>
            <p:nvPr/>
          </p:nvCxnSpPr>
          <p:spPr bwMode="auto">
            <a:xfrm>
              <a:off x="3712368" y="316706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3EDAF6EB-A26A-41E1-89C0-24560A5B2CFA}"/>
                </a:ext>
              </a:extLst>
            </p:cNvPr>
            <p:cNvCxnSpPr/>
            <p:nvPr/>
          </p:nvCxnSpPr>
          <p:spPr bwMode="auto">
            <a:xfrm>
              <a:off x="3855245" y="323612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C30938EF-10A0-4B16-8D39-4C85CEA0DBC6}"/>
                </a:ext>
              </a:extLst>
            </p:cNvPr>
            <p:cNvCxnSpPr/>
            <p:nvPr/>
          </p:nvCxnSpPr>
          <p:spPr bwMode="auto">
            <a:xfrm>
              <a:off x="3740944" y="318849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3483B2E6-8CD0-4858-87D4-ED45DB615682}"/>
                </a:ext>
              </a:extLst>
            </p:cNvPr>
            <p:cNvCxnSpPr/>
            <p:nvPr/>
          </p:nvCxnSpPr>
          <p:spPr bwMode="auto">
            <a:xfrm>
              <a:off x="3648075" y="313848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C8ADB616-1B79-4666-A117-16E9C7EE6DDE}"/>
                </a:ext>
              </a:extLst>
            </p:cNvPr>
            <p:cNvCxnSpPr/>
            <p:nvPr/>
          </p:nvCxnSpPr>
          <p:spPr bwMode="auto">
            <a:xfrm>
              <a:off x="5007768" y="351948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A8826E6C-C715-4DDD-8558-E7F7132D21D3}"/>
                </a:ext>
              </a:extLst>
            </p:cNvPr>
            <p:cNvCxnSpPr/>
            <p:nvPr/>
          </p:nvCxnSpPr>
          <p:spPr bwMode="auto">
            <a:xfrm>
              <a:off x="3162299" y="2867026"/>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FCC0ACC2-308C-4076-AEC1-B56D606A829D}"/>
                </a:ext>
              </a:extLst>
            </p:cNvPr>
            <p:cNvCxnSpPr/>
            <p:nvPr/>
          </p:nvCxnSpPr>
          <p:spPr bwMode="auto">
            <a:xfrm>
              <a:off x="3338514" y="2962275"/>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7D25EA33-6D09-40C0-A90B-DF05079D9827}"/>
                </a:ext>
              </a:extLst>
            </p:cNvPr>
            <p:cNvCxnSpPr/>
            <p:nvPr/>
          </p:nvCxnSpPr>
          <p:spPr bwMode="auto">
            <a:xfrm>
              <a:off x="3598069" y="310515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79F89BE9-C7E7-426D-9BB1-ED75286546BF}"/>
                </a:ext>
              </a:extLst>
            </p:cNvPr>
            <p:cNvCxnSpPr/>
            <p:nvPr/>
          </p:nvCxnSpPr>
          <p:spPr bwMode="auto">
            <a:xfrm>
              <a:off x="2993231" y="2774157"/>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294D844A-E331-4EA5-86F6-4CBF0ACD00E9}"/>
                </a:ext>
              </a:extLst>
            </p:cNvPr>
            <p:cNvCxnSpPr/>
            <p:nvPr/>
          </p:nvCxnSpPr>
          <p:spPr bwMode="auto">
            <a:xfrm>
              <a:off x="2767014" y="2712245"/>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A659A4AD-CADE-4E2A-B01A-ECA5E707051B}"/>
                </a:ext>
              </a:extLst>
            </p:cNvPr>
            <p:cNvCxnSpPr/>
            <p:nvPr/>
          </p:nvCxnSpPr>
          <p:spPr bwMode="auto">
            <a:xfrm>
              <a:off x="2859881" y="2731295"/>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DC96523D-E920-4380-A403-B30D9075AD70}"/>
                </a:ext>
              </a:extLst>
            </p:cNvPr>
            <p:cNvCxnSpPr/>
            <p:nvPr/>
          </p:nvCxnSpPr>
          <p:spPr bwMode="auto">
            <a:xfrm>
              <a:off x="2907506" y="275034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88D640F9-8FB5-4E92-9F06-27324989D648}"/>
                </a:ext>
              </a:extLst>
            </p:cNvPr>
            <p:cNvCxnSpPr/>
            <p:nvPr/>
          </p:nvCxnSpPr>
          <p:spPr bwMode="auto">
            <a:xfrm>
              <a:off x="2566988" y="259318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1A09F874-8791-4175-A577-0F251A218E73}"/>
                </a:ext>
              </a:extLst>
            </p:cNvPr>
            <p:cNvCxnSpPr/>
            <p:nvPr/>
          </p:nvCxnSpPr>
          <p:spPr bwMode="auto">
            <a:xfrm>
              <a:off x="2726532" y="268366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AA8DEB18-1875-41F6-9B57-CD49EE406FC6}"/>
                </a:ext>
              </a:extLst>
            </p:cNvPr>
            <p:cNvCxnSpPr/>
            <p:nvPr/>
          </p:nvCxnSpPr>
          <p:spPr bwMode="auto">
            <a:xfrm>
              <a:off x="2295525" y="241935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262408B3-BEC9-4FD3-A12B-92A4C8C1EC80}"/>
                </a:ext>
              </a:extLst>
            </p:cNvPr>
            <p:cNvCxnSpPr/>
            <p:nvPr/>
          </p:nvCxnSpPr>
          <p:spPr bwMode="auto">
            <a:xfrm>
              <a:off x="1693070" y="212645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14FDDE67-D548-484D-B415-6E0D10F28F4A}"/>
                </a:ext>
              </a:extLst>
            </p:cNvPr>
            <p:cNvCxnSpPr/>
            <p:nvPr/>
          </p:nvCxnSpPr>
          <p:spPr bwMode="auto">
            <a:xfrm>
              <a:off x="2216944" y="238601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C252F1A9-AB01-4918-A330-F3CE6AB83BA2}"/>
                </a:ext>
              </a:extLst>
            </p:cNvPr>
            <p:cNvCxnSpPr/>
            <p:nvPr/>
          </p:nvCxnSpPr>
          <p:spPr bwMode="auto">
            <a:xfrm>
              <a:off x="2181224" y="238363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D502AD39-8DC8-41D0-868F-6ED0D0668E36}"/>
                </a:ext>
              </a:extLst>
            </p:cNvPr>
            <p:cNvCxnSpPr/>
            <p:nvPr/>
          </p:nvCxnSpPr>
          <p:spPr bwMode="auto">
            <a:xfrm>
              <a:off x="4676776" y="340756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13C4E0BD-B3D5-4BD2-A6B0-FE4A032FE058}"/>
                </a:ext>
              </a:extLst>
            </p:cNvPr>
            <p:cNvCxnSpPr/>
            <p:nvPr/>
          </p:nvCxnSpPr>
          <p:spPr bwMode="auto">
            <a:xfrm>
              <a:off x="3988594" y="324326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BF61DE75-83FA-4241-A360-7FA5FEB9D998}"/>
                </a:ext>
              </a:extLst>
            </p:cNvPr>
            <p:cNvCxnSpPr/>
            <p:nvPr/>
          </p:nvCxnSpPr>
          <p:spPr bwMode="auto">
            <a:xfrm>
              <a:off x="3512344" y="305038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72AD2700-4842-4D6B-8262-D9ADBDFF65C6}"/>
                </a:ext>
              </a:extLst>
            </p:cNvPr>
            <p:cNvCxnSpPr/>
            <p:nvPr/>
          </p:nvCxnSpPr>
          <p:spPr bwMode="auto">
            <a:xfrm>
              <a:off x="1719264" y="213122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E66B357E-BA18-4EEB-AD6C-392DB94FE260}"/>
                </a:ext>
              </a:extLst>
            </p:cNvPr>
            <p:cNvCxnSpPr/>
            <p:nvPr/>
          </p:nvCxnSpPr>
          <p:spPr bwMode="auto">
            <a:xfrm>
              <a:off x="1833563" y="217170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83B739B5-3919-41E1-81A0-7D89E2E11EFA}"/>
                </a:ext>
              </a:extLst>
            </p:cNvPr>
            <p:cNvCxnSpPr/>
            <p:nvPr/>
          </p:nvCxnSpPr>
          <p:spPr bwMode="auto">
            <a:xfrm>
              <a:off x="3114675" y="286464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26642013-0050-4602-80E1-ECA71DB727A0}"/>
                </a:ext>
              </a:extLst>
            </p:cNvPr>
            <p:cNvCxnSpPr/>
            <p:nvPr/>
          </p:nvCxnSpPr>
          <p:spPr bwMode="auto">
            <a:xfrm>
              <a:off x="4731544" y="3438525"/>
              <a:ext cx="0" cy="111919"/>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4" name="Group 193">
            <a:extLst>
              <a:ext uri="{FF2B5EF4-FFF2-40B4-BE49-F238E27FC236}">
                <a16:creationId xmlns:a16="http://schemas.microsoft.com/office/drawing/2014/main" id="{F3A274FB-C7E7-40CF-8587-87B8BC9ABB8E}"/>
              </a:ext>
            </a:extLst>
          </p:cNvPr>
          <p:cNvGrpSpPr/>
          <p:nvPr/>
        </p:nvGrpSpPr>
        <p:grpSpPr>
          <a:xfrm>
            <a:off x="1530627" y="4948546"/>
            <a:ext cx="3991517" cy="62001"/>
            <a:chOff x="1530627" y="4510004"/>
            <a:chExt cx="3991517" cy="62001"/>
          </a:xfrm>
        </p:grpSpPr>
        <p:grpSp>
          <p:nvGrpSpPr>
            <p:cNvPr id="173" name="Group 172">
              <a:extLst>
                <a:ext uri="{FF2B5EF4-FFF2-40B4-BE49-F238E27FC236}">
                  <a16:creationId xmlns:a16="http://schemas.microsoft.com/office/drawing/2014/main" id="{A9719B73-F33E-437D-97A7-169FB0C2913A}"/>
                </a:ext>
              </a:extLst>
            </p:cNvPr>
            <p:cNvGrpSpPr/>
            <p:nvPr/>
          </p:nvGrpSpPr>
          <p:grpSpPr>
            <a:xfrm rot="5400000">
              <a:off x="2162519" y="3878113"/>
              <a:ext cx="62000" cy="1325783"/>
              <a:chOff x="336645" y="1910687"/>
              <a:chExt cx="81886" cy="762000"/>
            </a:xfrm>
          </p:grpSpPr>
          <p:cxnSp>
            <p:nvCxnSpPr>
              <p:cNvPr id="174" name="Straight Connector 173">
                <a:extLst>
                  <a:ext uri="{FF2B5EF4-FFF2-40B4-BE49-F238E27FC236}">
                    <a16:creationId xmlns:a16="http://schemas.microsoft.com/office/drawing/2014/main" id="{8D98ABC6-942E-4E04-889B-875520C7A679}"/>
                  </a:ext>
                </a:extLst>
              </p:cNvPr>
              <p:cNvCxnSpPr/>
              <p:nvPr/>
            </p:nvCxnSpPr>
            <p:spPr bwMode="auto">
              <a:xfrm>
                <a:off x="336645" y="19106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B5727E04-72DA-4230-81B6-A5437BC760B5}"/>
                  </a:ext>
                </a:extLst>
              </p:cNvPr>
              <p:cNvCxnSpPr/>
              <p:nvPr/>
            </p:nvCxnSpPr>
            <p:spPr bwMode="auto">
              <a:xfrm>
                <a:off x="336645" y="20630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741D4EBB-B03F-47F3-B001-C5DC63958DC6}"/>
                  </a:ext>
                </a:extLst>
              </p:cNvPr>
              <p:cNvCxnSpPr/>
              <p:nvPr/>
            </p:nvCxnSpPr>
            <p:spPr bwMode="auto">
              <a:xfrm>
                <a:off x="336645" y="22154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F4D8225B-D6BA-474A-B5CF-7FA9C6352F9C}"/>
                  </a:ext>
                </a:extLst>
              </p:cNvPr>
              <p:cNvCxnSpPr/>
              <p:nvPr/>
            </p:nvCxnSpPr>
            <p:spPr bwMode="auto">
              <a:xfrm>
                <a:off x="336645" y="23678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926B752A-D2E7-45AC-81B8-1577CD03A844}"/>
                  </a:ext>
                </a:extLst>
              </p:cNvPr>
              <p:cNvCxnSpPr/>
              <p:nvPr/>
            </p:nvCxnSpPr>
            <p:spPr bwMode="auto">
              <a:xfrm>
                <a:off x="336645" y="25202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9B31066A-8B4B-44EC-BDC8-39383C5F9CDD}"/>
                  </a:ext>
                </a:extLst>
              </p:cNvPr>
              <p:cNvCxnSpPr/>
              <p:nvPr/>
            </p:nvCxnSpPr>
            <p:spPr bwMode="auto">
              <a:xfrm>
                <a:off x="336645" y="2672687"/>
                <a:ext cx="81886" cy="0"/>
              </a:xfrm>
              <a:prstGeom prst="line">
                <a:avLst/>
              </a:prstGeom>
              <a:noFill/>
              <a:ln w="28575" cap="flat" cmpd="sng" algn="ctr">
                <a:solidFill>
                  <a:schemeClr val="bg1"/>
                </a:solidFill>
                <a:prstDash val="solid"/>
                <a:round/>
                <a:headEnd type="none" w="med" len="med"/>
                <a:tailEnd type="none" w="med" len="med"/>
              </a:ln>
              <a:effectLst/>
            </p:spPr>
          </p:cxnSp>
        </p:grpSp>
        <p:grpSp>
          <p:nvGrpSpPr>
            <p:cNvPr id="180" name="Group 179">
              <a:extLst>
                <a:ext uri="{FF2B5EF4-FFF2-40B4-BE49-F238E27FC236}">
                  <a16:creationId xmlns:a16="http://schemas.microsoft.com/office/drawing/2014/main" id="{068A474B-7D56-45B3-A617-4DE82FF798D2}"/>
                </a:ext>
              </a:extLst>
            </p:cNvPr>
            <p:cNvGrpSpPr/>
            <p:nvPr/>
          </p:nvGrpSpPr>
          <p:grpSpPr>
            <a:xfrm rot="5400000">
              <a:off x="3751835" y="3878113"/>
              <a:ext cx="62000" cy="1325783"/>
              <a:chOff x="336645" y="1910687"/>
              <a:chExt cx="81886" cy="762000"/>
            </a:xfrm>
          </p:grpSpPr>
          <p:cxnSp>
            <p:nvCxnSpPr>
              <p:cNvPr id="181" name="Straight Connector 180">
                <a:extLst>
                  <a:ext uri="{FF2B5EF4-FFF2-40B4-BE49-F238E27FC236}">
                    <a16:creationId xmlns:a16="http://schemas.microsoft.com/office/drawing/2014/main" id="{ABB5D401-9B72-44EF-8839-8F973186664F}"/>
                  </a:ext>
                </a:extLst>
              </p:cNvPr>
              <p:cNvCxnSpPr/>
              <p:nvPr/>
            </p:nvCxnSpPr>
            <p:spPr bwMode="auto">
              <a:xfrm>
                <a:off x="336645" y="19106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6EE9AFE5-2494-428F-BE3C-350D64A34DF3}"/>
                  </a:ext>
                </a:extLst>
              </p:cNvPr>
              <p:cNvCxnSpPr/>
              <p:nvPr/>
            </p:nvCxnSpPr>
            <p:spPr bwMode="auto">
              <a:xfrm>
                <a:off x="336645" y="20630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058366-208A-409D-BEC9-E990E7EA4053}"/>
                  </a:ext>
                </a:extLst>
              </p:cNvPr>
              <p:cNvCxnSpPr/>
              <p:nvPr/>
            </p:nvCxnSpPr>
            <p:spPr bwMode="auto">
              <a:xfrm>
                <a:off x="336645" y="22154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A2433C4C-6613-4698-A781-27A09F3FCFC1}"/>
                  </a:ext>
                </a:extLst>
              </p:cNvPr>
              <p:cNvCxnSpPr/>
              <p:nvPr/>
            </p:nvCxnSpPr>
            <p:spPr bwMode="auto">
              <a:xfrm>
                <a:off x="336645" y="23678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EC86A026-70F3-4101-8D30-AC961D67065D}"/>
                  </a:ext>
                </a:extLst>
              </p:cNvPr>
              <p:cNvCxnSpPr/>
              <p:nvPr/>
            </p:nvCxnSpPr>
            <p:spPr bwMode="auto">
              <a:xfrm>
                <a:off x="336645" y="25202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AC0A5304-EF7E-4F49-ACC2-18214922682A}"/>
                  </a:ext>
                </a:extLst>
              </p:cNvPr>
              <p:cNvCxnSpPr/>
              <p:nvPr/>
            </p:nvCxnSpPr>
            <p:spPr bwMode="auto">
              <a:xfrm>
                <a:off x="336645" y="2672687"/>
                <a:ext cx="81886" cy="0"/>
              </a:xfrm>
              <a:prstGeom prst="line">
                <a:avLst/>
              </a:prstGeom>
              <a:noFill/>
              <a:ln w="28575" cap="flat" cmpd="sng" algn="ctr">
                <a:solidFill>
                  <a:schemeClr val="bg1"/>
                </a:solidFill>
                <a:prstDash val="solid"/>
                <a:round/>
                <a:headEnd type="none" w="med" len="med"/>
                <a:tailEnd type="none" w="med" len="med"/>
              </a:ln>
              <a:effectLst/>
            </p:spPr>
          </p:cxnSp>
        </p:grpSp>
        <p:grpSp>
          <p:nvGrpSpPr>
            <p:cNvPr id="187" name="Group 186">
              <a:extLst>
                <a:ext uri="{FF2B5EF4-FFF2-40B4-BE49-F238E27FC236}">
                  <a16:creationId xmlns:a16="http://schemas.microsoft.com/office/drawing/2014/main" id="{F2669901-0AFD-47ED-B3F3-23DEDDB36E55}"/>
                </a:ext>
              </a:extLst>
            </p:cNvPr>
            <p:cNvGrpSpPr/>
            <p:nvPr/>
          </p:nvGrpSpPr>
          <p:grpSpPr>
            <a:xfrm rot="5400000">
              <a:off x="5093409" y="4143269"/>
              <a:ext cx="62000" cy="795470"/>
              <a:chOff x="336645" y="2215487"/>
              <a:chExt cx="81886" cy="457200"/>
            </a:xfrm>
          </p:grpSpPr>
          <p:cxnSp>
            <p:nvCxnSpPr>
              <p:cNvPr id="190" name="Straight Connector 189">
                <a:extLst>
                  <a:ext uri="{FF2B5EF4-FFF2-40B4-BE49-F238E27FC236}">
                    <a16:creationId xmlns:a16="http://schemas.microsoft.com/office/drawing/2014/main" id="{DD7389B2-62E3-4579-82D8-C5BCC4B710F1}"/>
                  </a:ext>
                </a:extLst>
              </p:cNvPr>
              <p:cNvCxnSpPr/>
              <p:nvPr/>
            </p:nvCxnSpPr>
            <p:spPr bwMode="auto">
              <a:xfrm>
                <a:off x="336645" y="22154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11A4ED49-CC9C-4B07-9BD0-984A2DAA2904}"/>
                  </a:ext>
                </a:extLst>
              </p:cNvPr>
              <p:cNvCxnSpPr/>
              <p:nvPr/>
            </p:nvCxnSpPr>
            <p:spPr bwMode="auto">
              <a:xfrm>
                <a:off x="336645" y="23678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65009B3F-B184-49E0-9C5E-3B0B8B6A0A15}"/>
                  </a:ext>
                </a:extLst>
              </p:cNvPr>
              <p:cNvCxnSpPr/>
              <p:nvPr/>
            </p:nvCxnSpPr>
            <p:spPr bwMode="auto">
              <a:xfrm>
                <a:off x="336645" y="25202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41003E7D-469E-427B-8C02-93001A946DD9}"/>
                  </a:ext>
                </a:extLst>
              </p:cNvPr>
              <p:cNvCxnSpPr/>
              <p:nvPr/>
            </p:nvCxnSpPr>
            <p:spPr bwMode="auto">
              <a:xfrm>
                <a:off x="336645" y="2672687"/>
                <a:ext cx="81886" cy="0"/>
              </a:xfrm>
              <a:prstGeom prst="line">
                <a:avLst/>
              </a:prstGeom>
              <a:noFill/>
              <a:ln w="28575" cap="flat" cmpd="sng" algn="ctr">
                <a:solidFill>
                  <a:schemeClr val="bg1"/>
                </a:solidFill>
                <a:prstDash val="solid"/>
                <a:round/>
                <a:headEnd type="none" w="med" len="med"/>
                <a:tailEnd type="none" w="med" len="med"/>
              </a:ln>
              <a:effectLst/>
            </p:spPr>
          </p:cxnSp>
        </p:grpSp>
      </p:grpSp>
      <p:sp>
        <p:nvSpPr>
          <p:cNvPr id="195" name="TextBox 194">
            <a:extLst>
              <a:ext uri="{FF2B5EF4-FFF2-40B4-BE49-F238E27FC236}">
                <a16:creationId xmlns:a16="http://schemas.microsoft.com/office/drawing/2014/main" id="{4ADFC278-D80C-413B-9E53-6C0044472DEB}"/>
              </a:ext>
            </a:extLst>
          </p:cNvPr>
          <p:cNvSpPr txBox="1"/>
          <p:nvPr/>
        </p:nvSpPr>
        <p:spPr bwMode="auto">
          <a:xfrm>
            <a:off x="1395162" y="495855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96" name="TextBox 195">
            <a:extLst>
              <a:ext uri="{FF2B5EF4-FFF2-40B4-BE49-F238E27FC236}">
                <a16:creationId xmlns:a16="http://schemas.microsoft.com/office/drawing/2014/main" id="{C1602A7A-4BB1-4EDE-9D1B-4F8369F9209C}"/>
              </a:ext>
            </a:extLst>
          </p:cNvPr>
          <p:cNvSpPr txBox="1"/>
          <p:nvPr/>
        </p:nvSpPr>
        <p:spPr bwMode="auto">
          <a:xfrm>
            <a:off x="1652065" y="495855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197" name="TextBox 196">
            <a:extLst>
              <a:ext uri="{FF2B5EF4-FFF2-40B4-BE49-F238E27FC236}">
                <a16:creationId xmlns:a16="http://schemas.microsoft.com/office/drawing/2014/main" id="{6B039218-C982-4B90-AB6D-73A08C62F583}"/>
              </a:ext>
            </a:extLst>
          </p:cNvPr>
          <p:cNvSpPr txBox="1"/>
          <p:nvPr/>
        </p:nvSpPr>
        <p:spPr bwMode="auto">
          <a:xfrm>
            <a:off x="1926385" y="495855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198" name="TextBox 197">
            <a:extLst>
              <a:ext uri="{FF2B5EF4-FFF2-40B4-BE49-F238E27FC236}">
                <a16:creationId xmlns:a16="http://schemas.microsoft.com/office/drawing/2014/main" id="{666089F3-98B6-4AEA-8CD6-08366F3029E7}"/>
              </a:ext>
            </a:extLst>
          </p:cNvPr>
          <p:cNvSpPr txBox="1"/>
          <p:nvPr/>
        </p:nvSpPr>
        <p:spPr bwMode="auto">
          <a:xfrm>
            <a:off x="2200705" y="495855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199" name="TextBox 198">
            <a:extLst>
              <a:ext uri="{FF2B5EF4-FFF2-40B4-BE49-F238E27FC236}">
                <a16:creationId xmlns:a16="http://schemas.microsoft.com/office/drawing/2014/main" id="{7169F36D-EA42-45B8-B9BC-297AE9BBCD8E}"/>
              </a:ext>
            </a:extLst>
          </p:cNvPr>
          <p:cNvSpPr txBox="1"/>
          <p:nvPr/>
        </p:nvSpPr>
        <p:spPr bwMode="auto">
          <a:xfrm>
            <a:off x="2405356"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00" name="TextBox 199">
            <a:extLst>
              <a:ext uri="{FF2B5EF4-FFF2-40B4-BE49-F238E27FC236}">
                <a16:creationId xmlns:a16="http://schemas.microsoft.com/office/drawing/2014/main" id="{561A006E-0971-4270-A92D-0C044EA32B4F}"/>
              </a:ext>
            </a:extLst>
          </p:cNvPr>
          <p:cNvSpPr txBox="1"/>
          <p:nvPr/>
        </p:nvSpPr>
        <p:spPr bwMode="auto">
          <a:xfrm>
            <a:off x="2670967"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201" name="TextBox 200">
            <a:extLst>
              <a:ext uri="{FF2B5EF4-FFF2-40B4-BE49-F238E27FC236}">
                <a16:creationId xmlns:a16="http://schemas.microsoft.com/office/drawing/2014/main" id="{1AC68675-4630-464B-9C38-E0521A284732}"/>
              </a:ext>
            </a:extLst>
          </p:cNvPr>
          <p:cNvSpPr txBox="1"/>
          <p:nvPr/>
        </p:nvSpPr>
        <p:spPr bwMode="auto">
          <a:xfrm>
            <a:off x="2932224"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202" name="TextBox 201">
            <a:extLst>
              <a:ext uri="{FF2B5EF4-FFF2-40B4-BE49-F238E27FC236}">
                <a16:creationId xmlns:a16="http://schemas.microsoft.com/office/drawing/2014/main" id="{2C447124-BD70-467A-811D-8DB54ED9125E}"/>
              </a:ext>
            </a:extLst>
          </p:cNvPr>
          <p:cNvSpPr txBox="1"/>
          <p:nvPr/>
        </p:nvSpPr>
        <p:spPr bwMode="auto">
          <a:xfrm>
            <a:off x="3197835"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203" name="TextBox 202">
            <a:extLst>
              <a:ext uri="{FF2B5EF4-FFF2-40B4-BE49-F238E27FC236}">
                <a16:creationId xmlns:a16="http://schemas.microsoft.com/office/drawing/2014/main" id="{A7A7DBED-5481-428D-87CC-CF59080267F0}"/>
              </a:ext>
            </a:extLst>
          </p:cNvPr>
          <p:cNvSpPr txBox="1"/>
          <p:nvPr/>
        </p:nvSpPr>
        <p:spPr bwMode="auto">
          <a:xfrm>
            <a:off x="3463448"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04" name="TextBox 203">
            <a:extLst>
              <a:ext uri="{FF2B5EF4-FFF2-40B4-BE49-F238E27FC236}">
                <a16:creationId xmlns:a16="http://schemas.microsoft.com/office/drawing/2014/main" id="{AA2CA651-6EEE-4E71-B0F6-206E3B5771CB}"/>
              </a:ext>
            </a:extLst>
          </p:cNvPr>
          <p:cNvSpPr txBox="1"/>
          <p:nvPr/>
        </p:nvSpPr>
        <p:spPr bwMode="auto">
          <a:xfrm>
            <a:off x="3729059"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205" name="TextBox 204">
            <a:extLst>
              <a:ext uri="{FF2B5EF4-FFF2-40B4-BE49-F238E27FC236}">
                <a16:creationId xmlns:a16="http://schemas.microsoft.com/office/drawing/2014/main" id="{1D876A97-9E87-4750-A906-B7719BC4AC8B}"/>
              </a:ext>
            </a:extLst>
          </p:cNvPr>
          <p:cNvSpPr txBox="1"/>
          <p:nvPr/>
        </p:nvSpPr>
        <p:spPr bwMode="auto">
          <a:xfrm>
            <a:off x="3990316"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206" name="TextBox 205">
            <a:extLst>
              <a:ext uri="{FF2B5EF4-FFF2-40B4-BE49-F238E27FC236}">
                <a16:creationId xmlns:a16="http://schemas.microsoft.com/office/drawing/2014/main" id="{0486D59F-3245-494B-9CAF-D75DF009E55B}"/>
              </a:ext>
            </a:extLst>
          </p:cNvPr>
          <p:cNvSpPr txBox="1"/>
          <p:nvPr/>
        </p:nvSpPr>
        <p:spPr bwMode="auto">
          <a:xfrm>
            <a:off x="4255927"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207" name="TextBox 206">
            <a:extLst>
              <a:ext uri="{FF2B5EF4-FFF2-40B4-BE49-F238E27FC236}">
                <a16:creationId xmlns:a16="http://schemas.microsoft.com/office/drawing/2014/main" id="{FA12AAEA-DD63-403E-8726-6BD3C0C7B913}"/>
              </a:ext>
            </a:extLst>
          </p:cNvPr>
          <p:cNvSpPr txBox="1"/>
          <p:nvPr/>
        </p:nvSpPr>
        <p:spPr bwMode="auto">
          <a:xfrm>
            <a:off x="4530248"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08" name="TextBox 207">
            <a:extLst>
              <a:ext uri="{FF2B5EF4-FFF2-40B4-BE49-F238E27FC236}">
                <a16:creationId xmlns:a16="http://schemas.microsoft.com/office/drawing/2014/main" id="{0B1F90E4-2EEE-416D-9EB0-5A41DE911B4E}"/>
              </a:ext>
            </a:extLst>
          </p:cNvPr>
          <p:cNvSpPr txBox="1"/>
          <p:nvPr/>
        </p:nvSpPr>
        <p:spPr bwMode="auto">
          <a:xfrm>
            <a:off x="4795859"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209" name="TextBox 208">
            <a:extLst>
              <a:ext uri="{FF2B5EF4-FFF2-40B4-BE49-F238E27FC236}">
                <a16:creationId xmlns:a16="http://schemas.microsoft.com/office/drawing/2014/main" id="{92CD4D6B-A787-4BDB-8BB5-119AB46597D6}"/>
              </a:ext>
            </a:extLst>
          </p:cNvPr>
          <p:cNvSpPr txBox="1"/>
          <p:nvPr/>
        </p:nvSpPr>
        <p:spPr bwMode="auto">
          <a:xfrm>
            <a:off x="5057116"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210" name="TextBox 209">
            <a:extLst>
              <a:ext uri="{FF2B5EF4-FFF2-40B4-BE49-F238E27FC236}">
                <a16:creationId xmlns:a16="http://schemas.microsoft.com/office/drawing/2014/main" id="{9EBB75DD-6569-4750-92D7-0BA657DE59D8}"/>
              </a:ext>
            </a:extLst>
          </p:cNvPr>
          <p:cNvSpPr txBox="1"/>
          <p:nvPr/>
        </p:nvSpPr>
        <p:spPr bwMode="auto">
          <a:xfrm>
            <a:off x="5322727" y="49585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211" name="Freeform: Shape 210">
            <a:extLst>
              <a:ext uri="{FF2B5EF4-FFF2-40B4-BE49-F238E27FC236}">
                <a16:creationId xmlns:a16="http://schemas.microsoft.com/office/drawing/2014/main" id="{8ABDB73C-AEB8-487A-9F7C-6130381F50C4}"/>
              </a:ext>
            </a:extLst>
          </p:cNvPr>
          <p:cNvSpPr/>
          <p:nvPr/>
        </p:nvSpPr>
        <p:spPr bwMode="auto">
          <a:xfrm>
            <a:off x="7362662" y="2546325"/>
            <a:ext cx="4016991" cy="2392908"/>
          </a:xfrm>
          <a:custGeom>
            <a:avLst/>
            <a:gdLst>
              <a:gd name="connsiteX0" fmla="*/ 0 w 4016991"/>
              <a:gd name="connsiteY0" fmla="*/ 0 h 2392908"/>
              <a:gd name="connsiteX1" fmla="*/ 0 w 4016991"/>
              <a:gd name="connsiteY1" fmla="*/ 2392908 h 2392908"/>
              <a:gd name="connsiteX2" fmla="*/ 4016991 w 4016991"/>
              <a:gd name="connsiteY2" fmla="*/ 2392908 h 2392908"/>
            </a:gdLst>
            <a:ahLst/>
            <a:cxnLst>
              <a:cxn ang="0">
                <a:pos x="connsiteX0" y="connsiteY0"/>
              </a:cxn>
              <a:cxn ang="0">
                <a:pos x="connsiteX1" y="connsiteY1"/>
              </a:cxn>
              <a:cxn ang="0">
                <a:pos x="connsiteX2" y="connsiteY2"/>
              </a:cxn>
            </a:cxnLst>
            <a:rect l="l" t="t" r="r" b="b"/>
            <a:pathLst>
              <a:path w="4016991" h="2392908">
                <a:moveTo>
                  <a:pt x="0" y="0"/>
                </a:moveTo>
                <a:lnTo>
                  <a:pt x="0" y="2392908"/>
                </a:lnTo>
                <a:lnTo>
                  <a:pt x="4016991" y="2392908"/>
                </a:lnTo>
              </a:path>
            </a:pathLst>
          </a:custGeom>
          <a:noFill/>
          <a:ln w="28575">
            <a:solidFill>
              <a:schemeClr val="bg1"/>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12" name="Group 211">
            <a:extLst>
              <a:ext uri="{FF2B5EF4-FFF2-40B4-BE49-F238E27FC236}">
                <a16:creationId xmlns:a16="http://schemas.microsoft.com/office/drawing/2014/main" id="{FDCF1F13-68A6-4898-971A-369EC739521B}"/>
              </a:ext>
            </a:extLst>
          </p:cNvPr>
          <p:cNvGrpSpPr/>
          <p:nvPr/>
        </p:nvGrpSpPr>
        <p:grpSpPr>
          <a:xfrm>
            <a:off x="7293610" y="2559974"/>
            <a:ext cx="63689" cy="2379259"/>
            <a:chOff x="336645" y="1910687"/>
            <a:chExt cx="81886" cy="762000"/>
          </a:xfrm>
        </p:grpSpPr>
        <p:cxnSp>
          <p:nvCxnSpPr>
            <p:cNvPr id="213" name="Straight Connector 212">
              <a:extLst>
                <a:ext uri="{FF2B5EF4-FFF2-40B4-BE49-F238E27FC236}">
                  <a16:creationId xmlns:a16="http://schemas.microsoft.com/office/drawing/2014/main" id="{C6FD4DC1-4749-4116-AEB6-3B08E3022F56}"/>
                </a:ext>
              </a:extLst>
            </p:cNvPr>
            <p:cNvCxnSpPr/>
            <p:nvPr/>
          </p:nvCxnSpPr>
          <p:spPr bwMode="auto">
            <a:xfrm>
              <a:off x="336645" y="19106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D634E627-640E-4C38-AE24-DB39B39A2FEB}"/>
                </a:ext>
              </a:extLst>
            </p:cNvPr>
            <p:cNvCxnSpPr/>
            <p:nvPr/>
          </p:nvCxnSpPr>
          <p:spPr bwMode="auto">
            <a:xfrm>
              <a:off x="336645" y="20630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90E9FA0A-2ADE-4A34-8531-3E0E3CB42345}"/>
                </a:ext>
              </a:extLst>
            </p:cNvPr>
            <p:cNvCxnSpPr/>
            <p:nvPr/>
          </p:nvCxnSpPr>
          <p:spPr bwMode="auto">
            <a:xfrm>
              <a:off x="336645" y="22154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D7FB0B62-2BAE-4C61-8F0A-5E8466C97529}"/>
                </a:ext>
              </a:extLst>
            </p:cNvPr>
            <p:cNvCxnSpPr/>
            <p:nvPr/>
          </p:nvCxnSpPr>
          <p:spPr bwMode="auto">
            <a:xfrm>
              <a:off x="336645" y="23678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75A73A12-E04F-4F62-8E7F-60085DF9E246}"/>
                </a:ext>
              </a:extLst>
            </p:cNvPr>
            <p:cNvCxnSpPr/>
            <p:nvPr/>
          </p:nvCxnSpPr>
          <p:spPr bwMode="auto">
            <a:xfrm>
              <a:off x="336645" y="25202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0EB66A06-5973-4E93-9F9D-6D26484026A3}"/>
                </a:ext>
              </a:extLst>
            </p:cNvPr>
            <p:cNvCxnSpPr/>
            <p:nvPr/>
          </p:nvCxnSpPr>
          <p:spPr bwMode="auto">
            <a:xfrm>
              <a:off x="336645" y="2672687"/>
              <a:ext cx="81886" cy="0"/>
            </a:xfrm>
            <a:prstGeom prst="line">
              <a:avLst/>
            </a:prstGeom>
            <a:noFill/>
            <a:ln w="28575" cap="flat" cmpd="sng" algn="ctr">
              <a:solidFill>
                <a:schemeClr val="bg1"/>
              </a:solidFill>
              <a:prstDash val="solid"/>
              <a:round/>
              <a:headEnd type="none" w="med" len="med"/>
              <a:tailEnd type="none" w="med" len="med"/>
            </a:ln>
            <a:effectLst/>
          </p:spPr>
        </p:cxnSp>
      </p:grpSp>
      <p:sp>
        <p:nvSpPr>
          <p:cNvPr id="219" name="TextBox 218">
            <a:extLst>
              <a:ext uri="{FF2B5EF4-FFF2-40B4-BE49-F238E27FC236}">
                <a16:creationId xmlns:a16="http://schemas.microsoft.com/office/drawing/2014/main" id="{F7DBB4CA-B1B2-4C37-A304-5F6EFC13EAB8}"/>
              </a:ext>
            </a:extLst>
          </p:cNvPr>
          <p:cNvSpPr txBox="1"/>
          <p:nvPr/>
        </p:nvSpPr>
        <p:spPr bwMode="auto">
          <a:xfrm>
            <a:off x="6916023" y="2387102"/>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20" name="TextBox 219">
            <a:extLst>
              <a:ext uri="{FF2B5EF4-FFF2-40B4-BE49-F238E27FC236}">
                <a16:creationId xmlns:a16="http://schemas.microsoft.com/office/drawing/2014/main" id="{52509E78-9F0C-46DD-A2CE-971AF89B06E7}"/>
              </a:ext>
            </a:extLst>
          </p:cNvPr>
          <p:cNvSpPr txBox="1"/>
          <p:nvPr/>
        </p:nvSpPr>
        <p:spPr bwMode="auto">
          <a:xfrm>
            <a:off x="6916023" y="286704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21" name="TextBox 220">
            <a:extLst>
              <a:ext uri="{FF2B5EF4-FFF2-40B4-BE49-F238E27FC236}">
                <a16:creationId xmlns:a16="http://schemas.microsoft.com/office/drawing/2014/main" id="{513ACFFE-F2BC-49F6-8AFF-529056A75ED6}"/>
              </a:ext>
            </a:extLst>
          </p:cNvPr>
          <p:cNvSpPr txBox="1"/>
          <p:nvPr/>
        </p:nvSpPr>
        <p:spPr bwMode="auto">
          <a:xfrm>
            <a:off x="6916023" y="334017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22" name="TextBox 221">
            <a:extLst>
              <a:ext uri="{FF2B5EF4-FFF2-40B4-BE49-F238E27FC236}">
                <a16:creationId xmlns:a16="http://schemas.microsoft.com/office/drawing/2014/main" id="{8B160902-B1F9-4E81-A8C5-9558446D1415}"/>
              </a:ext>
            </a:extLst>
          </p:cNvPr>
          <p:cNvSpPr txBox="1"/>
          <p:nvPr/>
        </p:nvSpPr>
        <p:spPr bwMode="auto">
          <a:xfrm>
            <a:off x="6916023" y="382011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23" name="TextBox 222">
            <a:extLst>
              <a:ext uri="{FF2B5EF4-FFF2-40B4-BE49-F238E27FC236}">
                <a16:creationId xmlns:a16="http://schemas.microsoft.com/office/drawing/2014/main" id="{B529F00A-ADEC-49F4-8497-ECD62832A44A}"/>
              </a:ext>
            </a:extLst>
          </p:cNvPr>
          <p:cNvSpPr txBox="1"/>
          <p:nvPr/>
        </p:nvSpPr>
        <p:spPr bwMode="auto">
          <a:xfrm>
            <a:off x="6916023" y="428414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24" name="TextBox 223">
            <a:extLst>
              <a:ext uri="{FF2B5EF4-FFF2-40B4-BE49-F238E27FC236}">
                <a16:creationId xmlns:a16="http://schemas.microsoft.com/office/drawing/2014/main" id="{1A9ECF35-CFD4-4368-9CEB-DC847B15C8A2}"/>
              </a:ext>
            </a:extLst>
          </p:cNvPr>
          <p:cNvSpPr txBox="1"/>
          <p:nvPr/>
        </p:nvSpPr>
        <p:spPr bwMode="auto">
          <a:xfrm>
            <a:off x="7071513" y="4764088"/>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225" name="Group 224">
            <a:extLst>
              <a:ext uri="{FF2B5EF4-FFF2-40B4-BE49-F238E27FC236}">
                <a16:creationId xmlns:a16="http://schemas.microsoft.com/office/drawing/2014/main" id="{CB41DE33-07E8-47FD-AC9F-EA2A3BB5DC43}"/>
              </a:ext>
            </a:extLst>
          </p:cNvPr>
          <p:cNvGrpSpPr/>
          <p:nvPr/>
        </p:nvGrpSpPr>
        <p:grpSpPr>
          <a:xfrm>
            <a:off x="7359378" y="4950026"/>
            <a:ext cx="3991517" cy="62001"/>
            <a:chOff x="1530627" y="4510004"/>
            <a:chExt cx="3991517" cy="62001"/>
          </a:xfrm>
        </p:grpSpPr>
        <p:grpSp>
          <p:nvGrpSpPr>
            <p:cNvPr id="226" name="Group 225">
              <a:extLst>
                <a:ext uri="{FF2B5EF4-FFF2-40B4-BE49-F238E27FC236}">
                  <a16:creationId xmlns:a16="http://schemas.microsoft.com/office/drawing/2014/main" id="{0AAD6BD0-6B9B-4D9E-BC66-4783D415AFA2}"/>
                </a:ext>
              </a:extLst>
            </p:cNvPr>
            <p:cNvGrpSpPr/>
            <p:nvPr/>
          </p:nvGrpSpPr>
          <p:grpSpPr>
            <a:xfrm rot="5400000">
              <a:off x="2162519" y="3878113"/>
              <a:ext cx="62000" cy="1325783"/>
              <a:chOff x="336645" y="1910687"/>
              <a:chExt cx="81886" cy="762000"/>
            </a:xfrm>
          </p:grpSpPr>
          <p:cxnSp>
            <p:nvCxnSpPr>
              <p:cNvPr id="239" name="Straight Connector 238">
                <a:extLst>
                  <a:ext uri="{FF2B5EF4-FFF2-40B4-BE49-F238E27FC236}">
                    <a16:creationId xmlns:a16="http://schemas.microsoft.com/office/drawing/2014/main" id="{DE1C2110-8399-44B4-B5B5-9380C1B5ED5F}"/>
                  </a:ext>
                </a:extLst>
              </p:cNvPr>
              <p:cNvCxnSpPr/>
              <p:nvPr/>
            </p:nvCxnSpPr>
            <p:spPr bwMode="auto">
              <a:xfrm>
                <a:off x="336645" y="19106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60D390BE-883C-4023-9A2D-735CC2A06AD1}"/>
                  </a:ext>
                </a:extLst>
              </p:cNvPr>
              <p:cNvCxnSpPr/>
              <p:nvPr/>
            </p:nvCxnSpPr>
            <p:spPr bwMode="auto">
              <a:xfrm>
                <a:off x="336645" y="20630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A89BD522-8EE1-463B-9EDC-AB5C6D708578}"/>
                  </a:ext>
                </a:extLst>
              </p:cNvPr>
              <p:cNvCxnSpPr/>
              <p:nvPr/>
            </p:nvCxnSpPr>
            <p:spPr bwMode="auto">
              <a:xfrm>
                <a:off x="336645" y="22154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86DA9CE1-A5FC-469B-B1C3-4B89B263929F}"/>
                  </a:ext>
                </a:extLst>
              </p:cNvPr>
              <p:cNvCxnSpPr/>
              <p:nvPr/>
            </p:nvCxnSpPr>
            <p:spPr bwMode="auto">
              <a:xfrm>
                <a:off x="336645" y="23678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8AD6DAEA-E4E9-49C8-A825-974C0E2750DF}"/>
                  </a:ext>
                </a:extLst>
              </p:cNvPr>
              <p:cNvCxnSpPr/>
              <p:nvPr/>
            </p:nvCxnSpPr>
            <p:spPr bwMode="auto">
              <a:xfrm>
                <a:off x="336645" y="25202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41445EFF-76CB-4D80-9945-E4406B345340}"/>
                  </a:ext>
                </a:extLst>
              </p:cNvPr>
              <p:cNvCxnSpPr/>
              <p:nvPr/>
            </p:nvCxnSpPr>
            <p:spPr bwMode="auto">
              <a:xfrm>
                <a:off x="336645" y="2672687"/>
                <a:ext cx="81886" cy="0"/>
              </a:xfrm>
              <a:prstGeom prst="line">
                <a:avLst/>
              </a:prstGeom>
              <a:noFill/>
              <a:ln w="28575" cap="flat" cmpd="sng" algn="ctr">
                <a:solidFill>
                  <a:schemeClr val="bg1"/>
                </a:solidFill>
                <a:prstDash val="solid"/>
                <a:round/>
                <a:headEnd type="none" w="med" len="med"/>
                <a:tailEnd type="none" w="med" len="med"/>
              </a:ln>
              <a:effectLst/>
            </p:spPr>
          </p:cxnSp>
        </p:grpSp>
        <p:grpSp>
          <p:nvGrpSpPr>
            <p:cNvPr id="227" name="Group 226">
              <a:extLst>
                <a:ext uri="{FF2B5EF4-FFF2-40B4-BE49-F238E27FC236}">
                  <a16:creationId xmlns:a16="http://schemas.microsoft.com/office/drawing/2014/main" id="{2EE4DCDF-47F4-4680-8248-895B60571D16}"/>
                </a:ext>
              </a:extLst>
            </p:cNvPr>
            <p:cNvGrpSpPr/>
            <p:nvPr/>
          </p:nvGrpSpPr>
          <p:grpSpPr>
            <a:xfrm rot="5400000">
              <a:off x="3751835" y="3878113"/>
              <a:ext cx="62000" cy="1325783"/>
              <a:chOff x="336645" y="1910687"/>
              <a:chExt cx="81886" cy="762000"/>
            </a:xfrm>
          </p:grpSpPr>
          <p:cxnSp>
            <p:nvCxnSpPr>
              <p:cNvPr id="233" name="Straight Connector 232">
                <a:extLst>
                  <a:ext uri="{FF2B5EF4-FFF2-40B4-BE49-F238E27FC236}">
                    <a16:creationId xmlns:a16="http://schemas.microsoft.com/office/drawing/2014/main" id="{4DDEA23C-B832-4BBC-A185-29CAC52BB237}"/>
                  </a:ext>
                </a:extLst>
              </p:cNvPr>
              <p:cNvCxnSpPr/>
              <p:nvPr/>
            </p:nvCxnSpPr>
            <p:spPr bwMode="auto">
              <a:xfrm>
                <a:off x="336645" y="19106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CA8B42C1-E66F-497B-886E-C510750224BC}"/>
                  </a:ext>
                </a:extLst>
              </p:cNvPr>
              <p:cNvCxnSpPr/>
              <p:nvPr/>
            </p:nvCxnSpPr>
            <p:spPr bwMode="auto">
              <a:xfrm>
                <a:off x="336645" y="20630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EA2A2BD8-BB5B-42C5-A634-A6BA5C9B6378}"/>
                  </a:ext>
                </a:extLst>
              </p:cNvPr>
              <p:cNvCxnSpPr/>
              <p:nvPr/>
            </p:nvCxnSpPr>
            <p:spPr bwMode="auto">
              <a:xfrm>
                <a:off x="336645" y="22154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46818683-2578-4F2D-9735-9EA752AEB6B3}"/>
                  </a:ext>
                </a:extLst>
              </p:cNvPr>
              <p:cNvCxnSpPr/>
              <p:nvPr/>
            </p:nvCxnSpPr>
            <p:spPr bwMode="auto">
              <a:xfrm>
                <a:off x="336645" y="23678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721A745F-BE65-4F3D-89F7-8FC6457AC30B}"/>
                  </a:ext>
                </a:extLst>
              </p:cNvPr>
              <p:cNvCxnSpPr/>
              <p:nvPr/>
            </p:nvCxnSpPr>
            <p:spPr bwMode="auto">
              <a:xfrm>
                <a:off x="336645" y="25202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A195E67E-C618-4DF7-84C8-7276E51977F2}"/>
                  </a:ext>
                </a:extLst>
              </p:cNvPr>
              <p:cNvCxnSpPr/>
              <p:nvPr/>
            </p:nvCxnSpPr>
            <p:spPr bwMode="auto">
              <a:xfrm>
                <a:off x="336645" y="2672687"/>
                <a:ext cx="81886" cy="0"/>
              </a:xfrm>
              <a:prstGeom prst="line">
                <a:avLst/>
              </a:prstGeom>
              <a:noFill/>
              <a:ln w="28575" cap="flat" cmpd="sng" algn="ctr">
                <a:solidFill>
                  <a:schemeClr val="bg1"/>
                </a:solidFill>
                <a:prstDash val="solid"/>
                <a:round/>
                <a:headEnd type="none" w="med" len="med"/>
                <a:tailEnd type="none" w="med" len="med"/>
              </a:ln>
              <a:effectLst/>
            </p:spPr>
          </p:cxnSp>
        </p:grpSp>
        <p:grpSp>
          <p:nvGrpSpPr>
            <p:cNvPr id="228" name="Group 227">
              <a:extLst>
                <a:ext uri="{FF2B5EF4-FFF2-40B4-BE49-F238E27FC236}">
                  <a16:creationId xmlns:a16="http://schemas.microsoft.com/office/drawing/2014/main" id="{93B569FF-C11F-4D69-B5B1-8AC99E02AD53}"/>
                </a:ext>
              </a:extLst>
            </p:cNvPr>
            <p:cNvGrpSpPr/>
            <p:nvPr/>
          </p:nvGrpSpPr>
          <p:grpSpPr>
            <a:xfrm rot="5400000">
              <a:off x="5093409" y="4143269"/>
              <a:ext cx="62000" cy="795470"/>
              <a:chOff x="336645" y="2215487"/>
              <a:chExt cx="81886" cy="457200"/>
            </a:xfrm>
          </p:grpSpPr>
          <p:cxnSp>
            <p:nvCxnSpPr>
              <p:cNvPr id="229" name="Straight Connector 228">
                <a:extLst>
                  <a:ext uri="{FF2B5EF4-FFF2-40B4-BE49-F238E27FC236}">
                    <a16:creationId xmlns:a16="http://schemas.microsoft.com/office/drawing/2014/main" id="{D9119A6E-9397-477C-A454-EFE931ED6881}"/>
                  </a:ext>
                </a:extLst>
              </p:cNvPr>
              <p:cNvCxnSpPr/>
              <p:nvPr/>
            </p:nvCxnSpPr>
            <p:spPr bwMode="auto">
              <a:xfrm>
                <a:off x="336645" y="22154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AD3E3553-B6B2-448D-8636-A30440BCD865}"/>
                  </a:ext>
                </a:extLst>
              </p:cNvPr>
              <p:cNvCxnSpPr/>
              <p:nvPr/>
            </p:nvCxnSpPr>
            <p:spPr bwMode="auto">
              <a:xfrm>
                <a:off x="336645" y="23678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3C8D7B1B-7B39-48B3-AE75-0BD61420DF44}"/>
                  </a:ext>
                </a:extLst>
              </p:cNvPr>
              <p:cNvCxnSpPr/>
              <p:nvPr/>
            </p:nvCxnSpPr>
            <p:spPr bwMode="auto">
              <a:xfrm>
                <a:off x="336645" y="2520287"/>
                <a:ext cx="81886" cy="0"/>
              </a:xfrm>
              <a:prstGeom prst="line">
                <a:avLst/>
              </a:prstGeom>
              <a:noFill/>
              <a:ln w="28575" cap="flat" cmpd="sng" algn="ctr">
                <a:solidFill>
                  <a:schemeClr val="bg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4AFA0291-CC4D-43B5-AB5B-7C016E3FDC9E}"/>
                  </a:ext>
                </a:extLst>
              </p:cNvPr>
              <p:cNvCxnSpPr/>
              <p:nvPr/>
            </p:nvCxnSpPr>
            <p:spPr bwMode="auto">
              <a:xfrm>
                <a:off x="336645" y="2672687"/>
                <a:ext cx="81886" cy="0"/>
              </a:xfrm>
              <a:prstGeom prst="line">
                <a:avLst/>
              </a:prstGeom>
              <a:noFill/>
              <a:ln w="28575" cap="flat" cmpd="sng" algn="ctr">
                <a:solidFill>
                  <a:schemeClr val="bg1"/>
                </a:solidFill>
                <a:prstDash val="solid"/>
                <a:round/>
                <a:headEnd type="none" w="med" len="med"/>
                <a:tailEnd type="none" w="med" len="med"/>
              </a:ln>
              <a:effectLst/>
            </p:spPr>
          </p:cxnSp>
        </p:grpSp>
      </p:grpSp>
      <p:sp>
        <p:nvSpPr>
          <p:cNvPr id="245" name="TextBox 244">
            <a:extLst>
              <a:ext uri="{FF2B5EF4-FFF2-40B4-BE49-F238E27FC236}">
                <a16:creationId xmlns:a16="http://schemas.microsoft.com/office/drawing/2014/main" id="{1AF7A423-08AA-414F-818E-060F991EB0D5}"/>
              </a:ext>
            </a:extLst>
          </p:cNvPr>
          <p:cNvSpPr txBox="1"/>
          <p:nvPr/>
        </p:nvSpPr>
        <p:spPr bwMode="auto">
          <a:xfrm>
            <a:off x="7223913" y="496003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46" name="TextBox 245">
            <a:extLst>
              <a:ext uri="{FF2B5EF4-FFF2-40B4-BE49-F238E27FC236}">
                <a16:creationId xmlns:a16="http://schemas.microsoft.com/office/drawing/2014/main" id="{78A04480-E2F1-43FF-A618-05AF848429CE}"/>
              </a:ext>
            </a:extLst>
          </p:cNvPr>
          <p:cNvSpPr txBox="1"/>
          <p:nvPr/>
        </p:nvSpPr>
        <p:spPr bwMode="auto">
          <a:xfrm>
            <a:off x="7480816" y="496003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247" name="TextBox 246">
            <a:extLst>
              <a:ext uri="{FF2B5EF4-FFF2-40B4-BE49-F238E27FC236}">
                <a16:creationId xmlns:a16="http://schemas.microsoft.com/office/drawing/2014/main" id="{0D8EEF53-B8AC-482A-96B7-523769A8ACA9}"/>
              </a:ext>
            </a:extLst>
          </p:cNvPr>
          <p:cNvSpPr txBox="1"/>
          <p:nvPr/>
        </p:nvSpPr>
        <p:spPr bwMode="auto">
          <a:xfrm>
            <a:off x="7755136" y="496003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48" name="TextBox 247">
            <a:extLst>
              <a:ext uri="{FF2B5EF4-FFF2-40B4-BE49-F238E27FC236}">
                <a16:creationId xmlns:a16="http://schemas.microsoft.com/office/drawing/2014/main" id="{93311C85-75DE-44C5-ACB6-66AAB30497D3}"/>
              </a:ext>
            </a:extLst>
          </p:cNvPr>
          <p:cNvSpPr txBox="1"/>
          <p:nvPr/>
        </p:nvSpPr>
        <p:spPr bwMode="auto">
          <a:xfrm>
            <a:off x="8029456" y="496003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249" name="TextBox 248">
            <a:extLst>
              <a:ext uri="{FF2B5EF4-FFF2-40B4-BE49-F238E27FC236}">
                <a16:creationId xmlns:a16="http://schemas.microsoft.com/office/drawing/2014/main" id="{C50B6107-DF5C-42CF-A997-91A2C066F167}"/>
              </a:ext>
            </a:extLst>
          </p:cNvPr>
          <p:cNvSpPr txBox="1"/>
          <p:nvPr/>
        </p:nvSpPr>
        <p:spPr bwMode="auto">
          <a:xfrm>
            <a:off x="8234107"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50" name="TextBox 249">
            <a:extLst>
              <a:ext uri="{FF2B5EF4-FFF2-40B4-BE49-F238E27FC236}">
                <a16:creationId xmlns:a16="http://schemas.microsoft.com/office/drawing/2014/main" id="{14C44565-DD42-4918-B9CD-884897EB7A14}"/>
              </a:ext>
            </a:extLst>
          </p:cNvPr>
          <p:cNvSpPr txBox="1"/>
          <p:nvPr/>
        </p:nvSpPr>
        <p:spPr bwMode="auto">
          <a:xfrm>
            <a:off x="8499718"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251" name="TextBox 250">
            <a:extLst>
              <a:ext uri="{FF2B5EF4-FFF2-40B4-BE49-F238E27FC236}">
                <a16:creationId xmlns:a16="http://schemas.microsoft.com/office/drawing/2014/main" id="{A3D950D2-E9CA-46F7-8D07-11B0CF4941B4}"/>
              </a:ext>
            </a:extLst>
          </p:cNvPr>
          <p:cNvSpPr txBox="1"/>
          <p:nvPr/>
        </p:nvSpPr>
        <p:spPr bwMode="auto">
          <a:xfrm>
            <a:off x="8760975"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252" name="TextBox 251">
            <a:extLst>
              <a:ext uri="{FF2B5EF4-FFF2-40B4-BE49-F238E27FC236}">
                <a16:creationId xmlns:a16="http://schemas.microsoft.com/office/drawing/2014/main" id="{38F52D93-53E3-4211-9BBA-A9488246CF6A}"/>
              </a:ext>
            </a:extLst>
          </p:cNvPr>
          <p:cNvSpPr txBox="1"/>
          <p:nvPr/>
        </p:nvSpPr>
        <p:spPr bwMode="auto">
          <a:xfrm>
            <a:off x="9026586"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253" name="TextBox 252">
            <a:extLst>
              <a:ext uri="{FF2B5EF4-FFF2-40B4-BE49-F238E27FC236}">
                <a16:creationId xmlns:a16="http://schemas.microsoft.com/office/drawing/2014/main" id="{766C4DF9-DF05-4E3E-AC0F-6240E9B4628C}"/>
              </a:ext>
            </a:extLst>
          </p:cNvPr>
          <p:cNvSpPr txBox="1"/>
          <p:nvPr/>
        </p:nvSpPr>
        <p:spPr bwMode="auto">
          <a:xfrm>
            <a:off x="9292199"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54" name="TextBox 253">
            <a:extLst>
              <a:ext uri="{FF2B5EF4-FFF2-40B4-BE49-F238E27FC236}">
                <a16:creationId xmlns:a16="http://schemas.microsoft.com/office/drawing/2014/main" id="{4341FC25-998A-48D4-BB2B-D13BC42505A3}"/>
              </a:ext>
            </a:extLst>
          </p:cNvPr>
          <p:cNvSpPr txBox="1"/>
          <p:nvPr/>
        </p:nvSpPr>
        <p:spPr bwMode="auto">
          <a:xfrm>
            <a:off x="9557810"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255" name="TextBox 254">
            <a:extLst>
              <a:ext uri="{FF2B5EF4-FFF2-40B4-BE49-F238E27FC236}">
                <a16:creationId xmlns:a16="http://schemas.microsoft.com/office/drawing/2014/main" id="{63B933F2-19F7-4C7F-900D-FB9D4225DA6A}"/>
              </a:ext>
            </a:extLst>
          </p:cNvPr>
          <p:cNvSpPr txBox="1"/>
          <p:nvPr/>
        </p:nvSpPr>
        <p:spPr bwMode="auto">
          <a:xfrm>
            <a:off x="9819067"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256" name="TextBox 255">
            <a:extLst>
              <a:ext uri="{FF2B5EF4-FFF2-40B4-BE49-F238E27FC236}">
                <a16:creationId xmlns:a16="http://schemas.microsoft.com/office/drawing/2014/main" id="{96711052-A9E3-43B4-BF61-85229DFF6866}"/>
              </a:ext>
            </a:extLst>
          </p:cNvPr>
          <p:cNvSpPr txBox="1"/>
          <p:nvPr/>
        </p:nvSpPr>
        <p:spPr bwMode="auto">
          <a:xfrm>
            <a:off x="10084678"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257" name="TextBox 256">
            <a:extLst>
              <a:ext uri="{FF2B5EF4-FFF2-40B4-BE49-F238E27FC236}">
                <a16:creationId xmlns:a16="http://schemas.microsoft.com/office/drawing/2014/main" id="{008D2C2B-416E-4ECF-B249-FB6EF98D126C}"/>
              </a:ext>
            </a:extLst>
          </p:cNvPr>
          <p:cNvSpPr txBox="1"/>
          <p:nvPr/>
        </p:nvSpPr>
        <p:spPr bwMode="auto">
          <a:xfrm>
            <a:off x="10358999"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58" name="TextBox 257">
            <a:extLst>
              <a:ext uri="{FF2B5EF4-FFF2-40B4-BE49-F238E27FC236}">
                <a16:creationId xmlns:a16="http://schemas.microsoft.com/office/drawing/2014/main" id="{60FB20DD-907D-40B5-8BB0-34B742626C8F}"/>
              </a:ext>
            </a:extLst>
          </p:cNvPr>
          <p:cNvSpPr txBox="1"/>
          <p:nvPr/>
        </p:nvSpPr>
        <p:spPr bwMode="auto">
          <a:xfrm>
            <a:off x="10624610"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259" name="TextBox 258">
            <a:extLst>
              <a:ext uri="{FF2B5EF4-FFF2-40B4-BE49-F238E27FC236}">
                <a16:creationId xmlns:a16="http://schemas.microsoft.com/office/drawing/2014/main" id="{A2577F90-BD65-442F-BCF3-0A49D7B19E87}"/>
              </a:ext>
            </a:extLst>
          </p:cNvPr>
          <p:cNvSpPr txBox="1"/>
          <p:nvPr/>
        </p:nvSpPr>
        <p:spPr bwMode="auto">
          <a:xfrm>
            <a:off x="10885867"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260" name="TextBox 259">
            <a:extLst>
              <a:ext uri="{FF2B5EF4-FFF2-40B4-BE49-F238E27FC236}">
                <a16:creationId xmlns:a16="http://schemas.microsoft.com/office/drawing/2014/main" id="{34752690-D30A-4018-A82B-C4518B8A039B}"/>
              </a:ext>
            </a:extLst>
          </p:cNvPr>
          <p:cNvSpPr txBox="1"/>
          <p:nvPr/>
        </p:nvSpPr>
        <p:spPr bwMode="auto">
          <a:xfrm>
            <a:off x="11151478" y="49600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grpSp>
        <p:nvGrpSpPr>
          <p:cNvPr id="331" name="Group 330">
            <a:extLst>
              <a:ext uri="{FF2B5EF4-FFF2-40B4-BE49-F238E27FC236}">
                <a16:creationId xmlns:a16="http://schemas.microsoft.com/office/drawing/2014/main" id="{AED817D9-52E4-47F1-AF39-2E39A9C2DB6B}"/>
              </a:ext>
            </a:extLst>
          </p:cNvPr>
          <p:cNvGrpSpPr/>
          <p:nvPr/>
        </p:nvGrpSpPr>
        <p:grpSpPr>
          <a:xfrm>
            <a:off x="7367827" y="2522680"/>
            <a:ext cx="3503008" cy="1301927"/>
            <a:chOff x="7367827" y="2084138"/>
            <a:chExt cx="3503008" cy="1301927"/>
          </a:xfrm>
        </p:grpSpPr>
        <p:sp>
          <p:nvSpPr>
            <p:cNvPr id="265" name="Freeform: Shape 264">
              <a:extLst>
                <a:ext uri="{FF2B5EF4-FFF2-40B4-BE49-F238E27FC236}">
                  <a16:creationId xmlns:a16="http://schemas.microsoft.com/office/drawing/2014/main" id="{41A505FD-EF25-49C2-A2EC-BA5CE0496525}"/>
                </a:ext>
              </a:extLst>
            </p:cNvPr>
            <p:cNvSpPr/>
            <p:nvPr/>
          </p:nvSpPr>
          <p:spPr bwMode="auto">
            <a:xfrm>
              <a:off x="7367827" y="2105094"/>
              <a:ext cx="3503008" cy="1223585"/>
            </a:xfrm>
            <a:custGeom>
              <a:avLst/>
              <a:gdLst>
                <a:gd name="connsiteX0" fmla="*/ 3503008 w 3503008"/>
                <a:gd name="connsiteY0" fmla="*/ 1223585 h 1223585"/>
                <a:gd name="connsiteX1" fmla="*/ 3315523 w 3503008"/>
                <a:gd name="connsiteY1" fmla="*/ 1223585 h 1223585"/>
                <a:gd name="connsiteX2" fmla="*/ 3315523 w 3503008"/>
                <a:gd name="connsiteY2" fmla="*/ 1111752 h 1223585"/>
                <a:gd name="connsiteX3" fmla="*/ 3289209 w 3503008"/>
                <a:gd name="connsiteY3" fmla="*/ 1111752 h 1223585"/>
                <a:gd name="connsiteX4" fmla="*/ 3289209 w 3503008"/>
                <a:gd name="connsiteY4" fmla="*/ 990051 h 1223585"/>
                <a:gd name="connsiteX5" fmla="*/ 3065543 w 3503008"/>
                <a:gd name="connsiteY5" fmla="*/ 990051 h 1223585"/>
                <a:gd name="connsiteX6" fmla="*/ 3065543 w 3503008"/>
                <a:gd name="connsiteY6" fmla="*/ 907821 h 1223585"/>
                <a:gd name="connsiteX7" fmla="*/ 2864901 w 3503008"/>
                <a:gd name="connsiteY7" fmla="*/ 907821 h 1223585"/>
                <a:gd name="connsiteX8" fmla="*/ 2864901 w 3503008"/>
                <a:gd name="connsiteY8" fmla="*/ 835459 h 1223585"/>
                <a:gd name="connsiteX9" fmla="*/ 2249819 w 3503008"/>
                <a:gd name="connsiteY9" fmla="*/ 835459 h 1223585"/>
                <a:gd name="connsiteX10" fmla="*/ 2249819 w 3503008"/>
                <a:gd name="connsiteY10" fmla="*/ 799277 h 1223585"/>
                <a:gd name="connsiteX11" fmla="*/ 2193902 w 3503008"/>
                <a:gd name="connsiteY11" fmla="*/ 799277 h 1223585"/>
                <a:gd name="connsiteX12" fmla="*/ 2193902 w 3503008"/>
                <a:gd name="connsiteY12" fmla="*/ 779542 h 1223585"/>
                <a:gd name="connsiteX13" fmla="*/ 2111672 w 3503008"/>
                <a:gd name="connsiteY13" fmla="*/ 779542 h 1223585"/>
                <a:gd name="connsiteX14" fmla="*/ 2111672 w 3503008"/>
                <a:gd name="connsiteY14" fmla="*/ 763096 h 1223585"/>
                <a:gd name="connsiteX15" fmla="*/ 2062334 w 3503008"/>
                <a:gd name="connsiteY15" fmla="*/ 763096 h 1223585"/>
                <a:gd name="connsiteX16" fmla="*/ 2062334 w 3503008"/>
                <a:gd name="connsiteY16" fmla="*/ 746650 h 1223585"/>
                <a:gd name="connsiteX17" fmla="*/ 1989972 w 3503008"/>
                <a:gd name="connsiteY17" fmla="*/ 746650 h 1223585"/>
                <a:gd name="connsiteX18" fmla="*/ 1989972 w 3503008"/>
                <a:gd name="connsiteY18" fmla="*/ 723625 h 1223585"/>
                <a:gd name="connsiteX19" fmla="*/ 1963658 w 3503008"/>
                <a:gd name="connsiteY19" fmla="*/ 723625 h 1223585"/>
                <a:gd name="connsiteX20" fmla="*/ 1963658 w 3503008"/>
                <a:gd name="connsiteY20" fmla="*/ 690733 h 1223585"/>
                <a:gd name="connsiteX21" fmla="*/ 1927477 w 3503008"/>
                <a:gd name="connsiteY21" fmla="*/ 690733 h 1223585"/>
                <a:gd name="connsiteX22" fmla="*/ 1927477 w 3503008"/>
                <a:gd name="connsiteY22" fmla="*/ 647974 h 1223585"/>
                <a:gd name="connsiteX23" fmla="*/ 1901163 w 3503008"/>
                <a:gd name="connsiteY23" fmla="*/ 647974 h 1223585"/>
                <a:gd name="connsiteX24" fmla="*/ 1901163 w 3503008"/>
                <a:gd name="connsiteY24" fmla="*/ 621660 h 1223585"/>
                <a:gd name="connsiteX25" fmla="*/ 1855114 w 3503008"/>
                <a:gd name="connsiteY25" fmla="*/ 621660 h 1223585"/>
                <a:gd name="connsiteX26" fmla="*/ 1855114 w 3503008"/>
                <a:gd name="connsiteY26" fmla="*/ 605214 h 1223585"/>
                <a:gd name="connsiteX27" fmla="*/ 1786041 w 3503008"/>
                <a:gd name="connsiteY27" fmla="*/ 605214 h 1223585"/>
                <a:gd name="connsiteX28" fmla="*/ 1786041 w 3503008"/>
                <a:gd name="connsiteY28" fmla="*/ 582189 h 1223585"/>
                <a:gd name="connsiteX29" fmla="*/ 1654472 w 3503008"/>
                <a:gd name="connsiteY29" fmla="*/ 582189 h 1223585"/>
                <a:gd name="connsiteX30" fmla="*/ 1654472 w 3503008"/>
                <a:gd name="connsiteY30" fmla="*/ 565743 h 1223585"/>
                <a:gd name="connsiteX31" fmla="*/ 1562374 w 3503008"/>
                <a:gd name="connsiteY31" fmla="*/ 565743 h 1223585"/>
                <a:gd name="connsiteX32" fmla="*/ 1562374 w 3503008"/>
                <a:gd name="connsiteY32" fmla="*/ 539430 h 1223585"/>
                <a:gd name="connsiteX33" fmla="*/ 1562374 w 3503008"/>
                <a:gd name="connsiteY33" fmla="*/ 539430 h 1223585"/>
                <a:gd name="connsiteX34" fmla="*/ 1542639 w 3503008"/>
                <a:gd name="connsiteY34" fmla="*/ 519695 h 1223585"/>
                <a:gd name="connsiteX35" fmla="*/ 1519615 w 3503008"/>
                <a:gd name="connsiteY35" fmla="*/ 519695 h 1223585"/>
                <a:gd name="connsiteX36" fmla="*/ 1519615 w 3503008"/>
                <a:gd name="connsiteY36" fmla="*/ 476935 h 1223585"/>
                <a:gd name="connsiteX37" fmla="*/ 1476855 w 3503008"/>
                <a:gd name="connsiteY37" fmla="*/ 476935 h 1223585"/>
                <a:gd name="connsiteX38" fmla="*/ 1476855 w 3503008"/>
                <a:gd name="connsiteY38" fmla="*/ 440753 h 1223585"/>
                <a:gd name="connsiteX39" fmla="*/ 1463698 w 3503008"/>
                <a:gd name="connsiteY39" fmla="*/ 440753 h 1223585"/>
                <a:gd name="connsiteX40" fmla="*/ 1463698 w 3503008"/>
                <a:gd name="connsiteY40" fmla="*/ 411151 h 1223585"/>
                <a:gd name="connsiteX41" fmla="*/ 1427517 w 3503008"/>
                <a:gd name="connsiteY41" fmla="*/ 411151 h 1223585"/>
                <a:gd name="connsiteX42" fmla="*/ 1427517 w 3503008"/>
                <a:gd name="connsiteY42" fmla="*/ 394705 h 1223585"/>
                <a:gd name="connsiteX43" fmla="*/ 1292659 w 3503008"/>
                <a:gd name="connsiteY43" fmla="*/ 394705 h 1223585"/>
                <a:gd name="connsiteX44" fmla="*/ 1292659 w 3503008"/>
                <a:gd name="connsiteY44" fmla="*/ 394705 h 1223585"/>
                <a:gd name="connsiteX45" fmla="*/ 1292659 w 3503008"/>
                <a:gd name="connsiteY45" fmla="*/ 371680 h 1223585"/>
                <a:gd name="connsiteX46" fmla="*/ 1203851 w 3503008"/>
                <a:gd name="connsiteY46" fmla="*/ 371680 h 1223585"/>
                <a:gd name="connsiteX47" fmla="*/ 1203851 w 3503008"/>
                <a:gd name="connsiteY47" fmla="*/ 371680 h 1223585"/>
                <a:gd name="connsiteX48" fmla="*/ 1203851 w 3503008"/>
                <a:gd name="connsiteY48" fmla="*/ 351945 h 1223585"/>
                <a:gd name="connsiteX49" fmla="*/ 1151223 w 3503008"/>
                <a:gd name="connsiteY49" fmla="*/ 351945 h 1223585"/>
                <a:gd name="connsiteX50" fmla="*/ 1151223 w 3503008"/>
                <a:gd name="connsiteY50" fmla="*/ 332210 h 1223585"/>
                <a:gd name="connsiteX51" fmla="*/ 1082150 w 3503008"/>
                <a:gd name="connsiteY51" fmla="*/ 332210 h 1223585"/>
                <a:gd name="connsiteX52" fmla="*/ 1082150 w 3503008"/>
                <a:gd name="connsiteY52" fmla="*/ 302607 h 1223585"/>
                <a:gd name="connsiteX53" fmla="*/ 953871 w 3503008"/>
                <a:gd name="connsiteY53" fmla="*/ 302607 h 1223585"/>
                <a:gd name="connsiteX54" fmla="*/ 953871 w 3503008"/>
                <a:gd name="connsiteY54" fmla="*/ 282871 h 1223585"/>
                <a:gd name="connsiteX55" fmla="*/ 901244 w 3503008"/>
                <a:gd name="connsiteY55" fmla="*/ 282871 h 1223585"/>
                <a:gd name="connsiteX56" fmla="*/ 901244 w 3503008"/>
                <a:gd name="connsiteY56" fmla="*/ 243401 h 1223585"/>
                <a:gd name="connsiteX57" fmla="*/ 825592 w 3503008"/>
                <a:gd name="connsiteY57" fmla="*/ 243401 h 1223585"/>
                <a:gd name="connsiteX58" fmla="*/ 825592 w 3503008"/>
                <a:gd name="connsiteY58" fmla="*/ 203930 h 1223585"/>
                <a:gd name="connsiteX59" fmla="*/ 736783 w 3503008"/>
                <a:gd name="connsiteY59" fmla="*/ 203930 h 1223585"/>
                <a:gd name="connsiteX60" fmla="*/ 736783 w 3503008"/>
                <a:gd name="connsiteY60" fmla="*/ 174328 h 1223585"/>
                <a:gd name="connsiteX61" fmla="*/ 697313 w 3503008"/>
                <a:gd name="connsiteY61" fmla="*/ 174328 h 1223585"/>
                <a:gd name="connsiteX62" fmla="*/ 697313 w 3503008"/>
                <a:gd name="connsiteY62" fmla="*/ 148014 h 1223585"/>
                <a:gd name="connsiteX63" fmla="*/ 595347 w 3503008"/>
                <a:gd name="connsiteY63" fmla="*/ 148014 h 1223585"/>
                <a:gd name="connsiteX64" fmla="*/ 595347 w 3503008"/>
                <a:gd name="connsiteY64" fmla="*/ 111833 h 1223585"/>
                <a:gd name="connsiteX65" fmla="*/ 552587 w 3503008"/>
                <a:gd name="connsiteY65" fmla="*/ 111833 h 1223585"/>
                <a:gd name="connsiteX66" fmla="*/ 552587 w 3503008"/>
                <a:gd name="connsiteY66" fmla="*/ 82230 h 1223585"/>
                <a:gd name="connsiteX67" fmla="*/ 519695 w 3503008"/>
                <a:gd name="connsiteY67" fmla="*/ 82230 h 1223585"/>
                <a:gd name="connsiteX68" fmla="*/ 519695 w 3503008"/>
                <a:gd name="connsiteY68" fmla="*/ 55916 h 1223585"/>
                <a:gd name="connsiteX69" fmla="*/ 378259 w 3503008"/>
                <a:gd name="connsiteY69" fmla="*/ 55916 h 1223585"/>
                <a:gd name="connsiteX70" fmla="*/ 378259 w 3503008"/>
                <a:gd name="connsiteY70" fmla="*/ 46048 h 1223585"/>
                <a:gd name="connsiteX71" fmla="*/ 266426 w 3503008"/>
                <a:gd name="connsiteY71" fmla="*/ 46048 h 1223585"/>
                <a:gd name="connsiteX72" fmla="*/ 266426 w 3503008"/>
                <a:gd name="connsiteY72" fmla="*/ 26313 h 1223585"/>
                <a:gd name="connsiteX73" fmla="*/ 65785 w 3503008"/>
                <a:gd name="connsiteY73" fmla="*/ 26313 h 1223585"/>
                <a:gd name="connsiteX74" fmla="*/ 65785 w 3503008"/>
                <a:gd name="connsiteY74" fmla="*/ 0 h 1223585"/>
                <a:gd name="connsiteX75" fmla="*/ 0 w 3503008"/>
                <a:gd name="connsiteY75" fmla="*/ 0 h 122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503008" h="1223585">
                  <a:moveTo>
                    <a:pt x="3503008" y="1223585"/>
                  </a:moveTo>
                  <a:lnTo>
                    <a:pt x="3315523" y="1223585"/>
                  </a:lnTo>
                  <a:lnTo>
                    <a:pt x="3315523" y="1111752"/>
                  </a:lnTo>
                  <a:lnTo>
                    <a:pt x="3289209" y="1111752"/>
                  </a:lnTo>
                  <a:lnTo>
                    <a:pt x="3289209" y="990051"/>
                  </a:lnTo>
                  <a:lnTo>
                    <a:pt x="3065543" y="990051"/>
                  </a:lnTo>
                  <a:lnTo>
                    <a:pt x="3065543" y="907821"/>
                  </a:lnTo>
                  <a:lnTo>
                    <a:pt x="2864901" y="907821"/>
                  </a:lnTo>
                  <a:lnTo>
                    <a:pt x="2864901" y="835459"/>
                  </a:lnTo>
                  <a:lnTo>
                    <a:pt x="2249819" y="835459"/>
                  </a:lnTo>
                  <a:lnTo>
                    <a:pt x="2249819" y="799277"/>
                  </a:lnTo>
                  <a:lnTo>
                    <a:pt x="2193902" y="799277"/>
                  </a:lnTo>
                  <a:lnTo>
                    <a:pt x="2193902" y="779542"/>
                  </a:lnTo>
                  <a:lnTo>
                    <a:pt x="2111672" y="779542"/>
                  </a:lnTo>
                  <a:lnTo>
                    <a:pt x="2111672" y="763096"/>
                  </a:lnTo>
                  <a:lnTo>
                    <a:pt x="2062334" y="763096"/>
                  </a:lnTo>
                  <a:lnTo>
                    <a:pt x="2062334" y="746650"/>
                  </a:lnTo>
                  <a:lnTo>
                    <a:pt x="1989972" y="746650"/>
                  </a:lnTo>
                  <a:lnTo>
                    <a:pt x="1989972" y="723625"/>
                  </a:lnTo>
                  <a:lnTo>
                    <a:pt x="1963658" y="723625"/>
                  </a:lnTo>
                  <a:lnTo>
                    <a:pt x="1963658" y="690733"/>
                  </a:lnTo>
                  <a:lnTo>
                    <a:pt x="1927477" y="690733"/>
                  </a:lnTo>
                  <a:lnTo>
                    <a:pt x="1927477" y="647974"/>
                  </a:lnTo>
                  <a:lnTo>
                    <a:pt x="1901163" y="647974"/>
                  </a:lnTo>
                  <a:lnTo>
                    <a:pt x="1901163" y="621660"/>
                  </a:lnTo>
                  <a:lnTo>
                    <a:pt x="1855114" y="621660"/>
                  </a:lnTo>
                  <a:lnTo>
                    <a:pt x="1855114" y="605214"/>
                  </a:lnTo>
                  <a:lnTo>
                    <a:pt x="1786041" y="605214"/>
                  </a:lnTo>
                  <a:lnTo>
                    <a:pt x="1786041" y="582189"/>
                  </a:lnTo>
                  <a:lnTo>
                    <a:pt x="1654472" y="582189"/>
                  </a:lnTo>
                  <a:lnTo>
                    <a:pt x="1654472" y="565743"/>
                  </a:lnTo>
                  <a:lnTo>
                    <a:pt x="1562374" y="565743"/>
                  </a:lnTo>
                  <a:lnTo>
                    <a:pt x="1562374" y="539430"/>
                  </a:lnTo>
                  <a:lnTo>
                    <a:pt x="1562374" y="539430"/>
                  </a:lnTo>
                  <a:lnTo>
                    <a:pt x="1542639" y="519695"/>
                  </a:lnTo>
                  <a:lnTo>
                    <a:pt x="1519615" y="519695"/>
                  </a:lnTo>
                  <a:lnTo>
                    <a:pt x="1519615" y="476935"/>
                  </a:lnTo>
                  <a:lnTo>
                    <a:pt x="1476855" y="476935"/>
                  </a:lnTo>
                  <a:lnTo>
                    <a:pt x="1476855" y="440753"/>
                  </a:lnTo>
                  <a:lnTo>
                    <a:pt x="1463698" y="440753"/>
                  </a:lnTo>
                  <a:lnTo>
                    <a:pt x="1463698" y="411151"/>
                  </a:lnTo>
                  <a:lnTo>
                    <a:pt x="1427517" y="411151"/>
                  </a:lnTo>
                  <a:lnTo>
                    <a:pt x="1427517" y="394705"/>
                  </a:lnTo>
                  <a:lnTo>
                    <a:pt x="1292659" y="394705"/>
                  </a:lnTo>
                  <a:lnTo>
                    <a:pt x="1292659" y="394705"/>
                  </a:lnTo>
                  <a:lnTo>
                    <a:pt x="1292659" y="371680"/>
                  </a:lnTo>
                  <a:lnTo>
                    <a:pt x="1203851" y="371680"/>
                  </a:lnTo>
                  <a:lnTo>
                    <a:pt x="1203851" y="371680"/>
                  </a:lnTo>
                  <a:lnTo>
                    <a:pt x="1203851" y="351945"/>
                  </a:lnTo>
                  <a:lnTo>
                    <a:pt x="1151223" y="351945"/>
                  </a:lnTo>
                  <a:lnTo>
                    <a:pt x="1151223" y="332210"/>
                  </a:lnTo>
                  <a:lnTo>
                    <a:pt x="1082150" y="332210"/>
                  </a:lnTo>
                  <a:lnTo>
                    <a:pt x="1082150" y="302607"/>
                  </a:lnTo>
                  <a:lnTo>
                    <a:pt x="953871" y="302607"/>
                  </a:lnTo>
                  <a:lnTo>
                    <a:pt x="953871" y="282871"/>
                  </a:lnTo>
                  <a:lnTo>
                    <a:pt x="901244" y="282871"/>
                  </a:lnTo>
                  <a:lnTo>
                    <a:pt x="901244" y="243401"/>
                  </a:lnTo>
                  <a:lnTo>
                    <a:pt x="825592" y="243401"/>
                  </a:lnTo>
                  <a:lnTo>
                    <a:pt x="825592" y="203930"/>
                  </a:lnTo>
                  <a:lnTo>
                    <a:pt x="736783" y="203930"/>
                  </a:lnTo>
                  <a:lnTo>
                    <a:pt x="736783" y="174328"/>
                  </a:lnTo>
                  <a:lnTo>
                    <a:pt x="697313" y="174328"/>
                  </a:lnTo>
                  <a:lnTo>
                    <a:pt x="697313" y="148014"/>
                  </a:lnTo>
                  <a:lnTo>
                    <a:pt x="595347" y="148014"/>
                  </a:lnTo>
                  <a:lnTo>
                    <a:pt x="595347" y="111833"/>
                  </a:lnTo>
                  <a:lnTo>
                    <a:pt x="552587" y="111833"/>
                  </a:lnTo>
                  <a:lnTo>
                    <a:pt x="552587" y="82230"/>
                  </a:lnTo>
                  <a:lnTo>
                    <a:pt x="519695" y="82230"/>
                  </a:lnTo>
                  <a:lnTo>
                    <a:pt x="519695" y="55916"/>
                  </a:lnTo>
                  <a:lnTo>
                    <a:pt x="378259" y="55916"/>
                  </a:lnTo>
                  <a:lnTo>
                    <a:pt x="378259" y="46048"/>
                  </a:lnTo>
                  <a:lnTo>
                    <a:pt x="266426" y="46048"/>
                  </a:lnTo>
                  <a:lnTo>
                    <a:pt x="266426" y="26313"/>
                  </a:lnTo>
                  <a:lnTo>
                    <a:pt x="65785" y="26313"/>
                  </a:lnTo>
                  <a:lnTo>
                    <a:pt x="65785" y="0"/>
                  </a:lnTo>
                  <a:lnTo>
                    <a:pt x="0" y="0"/>
                  </a:lnTo>
                </a:path>
              </a:pathLst>
            </a:custGeom>
            <a:noFill/>
            <a:ln w="28575">
              <a:solidFill>
                <a:schemeClr val="accent1"/>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270" name="Straight Connector 269">
              <a:extLst>
                <a:ext uri="{FF2B5EF4-FFF2-40B4-BE49-F238E27FC236}">
                  <a16:creationId xmlns:a16="http://schemas.microsoft.com/office/drawing/2014/main" id="{51E9AB97-93DE-4046-A3F3-32D127F11D4F}"/>
                </a:ext>
              </a:extLst>
            </p:cNvPr>
            <p:cNvCxnSpPr/>
            <p:nvPr/>
          </p:nvCxnSpPr>
          <p:spPr bwMode="auto">
            <a:xfrm>
              <a:off x="10794534" y="3270856"/>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F484C668-29DB-458D-BCB4-30263A79A164}"/>
                </a:ext>
              </a:extLst>
            </p:cNvPr>
            <p:cNvCxnSpPr/>
            <p:nvPr/>
          </p:nvCxnSpPr>
          <p:spPr bwMode="auto">
            <a:xfrm>
              <a:off x="10715850" y="3270857"/>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E02EBAED-7CDD-400C-AB30-333EB29A707E}"/>
                </a:ext>
              </a:extLst>
            </p:cNvPr>
            <p:cNvCxnSpPr/>
            <p:nvPr/>
          </p:nvCxnSpPr>
          <p:spPr bwMode="auto">
            <a:xfrm>
              <a:off x="10759072" y="3274146"/>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EE8F0DEA-7176-4644-B2B9-0AC56B667E33}"/>
                </a:ext>
              </a:extLst>
            </p:cNvPr>
            <p:cNvCxnSpPr/>
            <p:nvPr/>
          </p:nvCxnSpPr>
          <p:spPr bwMode="auto">
            <a:xfrm>
              <a:off x="10423624" y="295454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352661EA-2B77-4837-9E77-7A38CD556C76}"/>
                </a:ext>
              </a:extLst>
            </p:cNvPr>
            <p:cNvCxnSpPr/>
            <p:nvPr/>
          </p:nvCxnSpPr>
          <p:spPr bwMode="auto">
            <a:xfrm>
              <a:off x="10586938" y="304753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9A89FAFC-386F-4AC9-8887-584B72040070}"/>
                </a:ext>
              </a:extLst>
            </p:cNvPr>
            <p:cNvCxnSpPr/>
            <p:nvPr/>
          </p:nvCxnSpPr>
          <p:spPr bwMode="auto">
            <a:xfrm>
              <a:off x="10181646" y="2892427"/>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A99256C5-A974-4E09-829C-A564CFFB517B}"/>
                </a:ext>
              </a:extLst>
            </p:cNvPr>
            <p:cNvCxnSpPr/>
            <p:nvPr/>
          </p:nvCxnSpPr>
          <p:spPr bwMode="auto">
            <a:xfrm>
              <a:off x="10273606" y="295003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1ABEF968-4651-4EDE-87BA-34849AAAD9F8}"/>
                </a:ext>
              </a:extLst>
            </p:cNvPr>
            <p:cNvCxnSpPr/>
            <p:nvPr/>
          </p:nvCxnSpPr>
          <p:spPr bwMode="auto">
            <a:xfrm>
              <a:off x="10220189" y="289174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C239083E-FE5F-4BFF-871F-5551F6AD4DA0}"/>
                </a:ext>
              </a:extLst>
            </p:cNvPr>
            <p:cNvCxnSpPr/>
            <p:nvPr/>
          </p:nvCxnSpPr>
          <p:spPr bwMode="auto">
            <a:xfrm>
              <a:off x="10159407" y="289026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F1391A92-A2E8-4C0F-8A99-5A2F9A16CC7C}"/>
                </a:ext>
              </a:extLst>
            </p:cNvPr>
            <p:cNvCxnSpPr/>
            <p:nvPr/>
          </p:nvCxnSpPr>
          <p:spPr bwMode="auto">
            <a:xfrm>
              <a:off x="10132426" y="289038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F7765F6F-483B-4B53-98C4-69198E7DB2E0}"/>
                </a:ext>
              </a:extLst>
            </p:cNvPr>
            <p:cNvCxnSpPr/>
            <p:nvPr/>
          </p:nvCxnSpPr>
          <p:spPr bwMode="auto">
            <a:xfrm>
              <a:off x="10111902" y="289276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034E259F-EDC4-4242-B9B8-430885CEF607}"/>
                </a:ext>
              </a:extLst>
            </p:cNvPr>
            <p:cNvCxnSpPr/>
            <p:nvPr/>
          </p:nvCxnSpPr>
          <p:spPr bwMode="auto">
            <a:xfrm>
              <a:off x="9973689" y="288971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3B6459F2-2134-4A13-969F-94E0EFBCA86B}"/>
                </a:ext>
              </a:extLst>
            </p:cNvPr>
            <p:cNvCxnSpPr/>
            <p:nvPr/>
          </p:nvCxnSpPr>
          <p:spPr bwMode="auto">
            <a:xfrm>
              <a:off x="10642612" y="305138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9DF93557-8392-4C2D-8AE3-16E9E3D4A841}"/>
                </a:ext>
              </a:extLst>
            </p:cNvPr>
            <p:cNvCxnSpPr/>
            <p:nvPr/>
          </p:nvCxnSpPr>
          <p:spPr bwMode="auto">
            <a:xfrm>
              <a:off x="10480843" y="304155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A9305BFB-5C2A-4875-A5AB-4BC6A97AD28A}"/>
                </a:ext>
              </a:extLst>
            </p:cNvPr>
            <p:cNvCxnSpPr/>
            <p:nvPr/>
          </p:nvCxnSpPr>
          <p:spPr bwMode="auto">
            <a:xfrm>
              <a:off x="10545444" y="304993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376BD8EC-F241-4796-86E1-19BB99A39D1F}"/>
                </a:ext>
              </a:extLst>
            </p:cNvPr>
            <p:cNvCxnSpPr/>
            <p:nvPr/>
          </p:nvCxnSpPr>
          <p:spPr bwMode="auto">
            <a:xfrm>
              <a:off x="10080946" y="288631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762EE0D0-72B2-42D8-9EEE-67DF27B0B600}"/>
                </a:ext>
              </a:extLst>
            </p:cNvPr>
            <p:cNvCxnSpPr/>
            <p:nvPr/>
          </p:nvCxnSpPr>
          <p:spPr bwMode="auto">
            <a:xfrm>
              <a:off x="10298310" y="295026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6A75C3CC-E89B-4725-82B0-9F48B71BC20E}"/>
                </a:ext>
              </a:extLst>
            </p:cNvPr>
            <p:cNvCxnSpPr/>
            <p:nvPr/>
          </p:nvCxnSpPr>
          <p:spPr bwMode="auto">
            <a:xfrm>
              <a:off x="10055661" y="288994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B6FDCDB6-B591-4D11-B2F1-2A15D448C120}"/>
                </a:ext>
              </a:extLst>
            </p:cNvPr>
            <p:cNvCxnSpPr/>
            <p:nvPr/>
          </p:nvCxnSpPr>
          <p:spPr bwMode="auto">
            <a:xfrm>
              <a:off x="9921506" y="288643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1F066533-FB33-4377-A312-11328D6BC15D}"/>
                </a:ext>
              </a:extLst>
            </p:cNvPr>
            <p:cNvCxnSpPr/>
            <p:nvPr/>
          </p:nvCxnSpPr>
          <p:spPr bwMode="auto">
            <a:xfrm>
              <a:off x="10857783" y="326967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5A0C15F8-4ED4-4949-992A-7C95132880F6}"/>
                </a:ext>
              </a:extLst>
            </p:cNvPr>
            <p:cNvCxnSpPr/>
            <p:nvPr/>
          </p:nvCxnSpPr>
          <p:spPr bwMode="auto">
            <a:xfrm>
              <a:off x="9872425" y="288677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6EDF5950-E200-4BB3-90F4-F03FB850EEAD}"/>
                </a:ext>
              </a:extLst>
            </p:cNvPr>
            <p:cNvCxnSpPr/>
            <p:nvPr/>
          </p:nvCxnSpPr>
          <p:spPr bwMode="auto">
            <a:xfrm>
              <a:off x="9905984" y="288733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3E37E0C3-DD99-4D88-94CC-B5533239C730}"/>
                </a:ext>
              </a:extLst>
            </p:cNvPr>
            <p:cNvCxnSpPr/>
            <p:nvPr/>
          </p:nvCxnSpPr>
          <p:spPr bwMode="auto">
            <a:xfrm>
              <a:off x="9818222" y="2887457"/>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8D96795F-C206-49B7-8CCC-855C72640D2D}"/>
                </a:ext>
              </a:extLst>
            </p:cNvPr>
            <p:cNvCxnSpPr/>
            <p:nvPr/>
          </p:nvCxnSpPr>
          <p:spPr bwMode="auto">
            <a:xfrm>
              <a:off x="9756515" y="2892786"/>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503782EB-37EA-4663-A905-26D231207EF5}"/>
                </a:ext>
              </a:extLst>
            </p:cNvPr>
            <p:cNvCxnSpPr/>
            <p:nvPr/>
          </p:nvCxnSpPr>
          <p:spPr bwMode="auto">
            <a:xfrm>
              <a:off x="9709693" y="2886447"/>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DE1245D4-69E3-4045-B2A2-651FEF5C40EF}"/>
                </a:ext>
              </a:extLst>
            </p:cNvPr>
            <p:cNvCxnSpPr/>
            <p:nvPr/>
          </p:nvCxnSpPr>
          <p:spPr bwMode="auto">
            <a:xfrm>
              <a:off x="9845992" y="288643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FABE6755-7625-4EB1-9DF3-223536790A76}"/>
                </a:ext>
              </a:extLst>
            </p:cNvPr>
            <p:cNvCxnSpPr/>
            <p:nvPr/>
          </p:nvCxnSpPr>
          <p:spPr bwMode="auto">
            <a:xfrm>
              <a:off x="9669197" y="289472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FE206204-F860-435F-A796-317582064374}"/>
                </a:ext>
              </a:extLst>
            </p:cNvPr>
            <p:cNvCxnSpPr/>
            <p:nvPr/>
          </p:nvCxnSpPr>
          <p:spPr bwMode="auto">
            <a:xfrm>
              <a:off x="9645401" y="289405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85A77704-A51B-42B4-B7B4-718FDBB97CFD}"/>
                </a:ext>
              </a:extLst>
            </p:cNvPr>
            <p:cNvCxnSpPr/>
            <p:nvPr/>
          </p:nvCxnSpPr>
          <p:spPr bwMode="auto">
            <a:xfrm>
              <a:off x="10682751" y="3268475"/>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6D2D1E5D-875E-4479-A7E8-B312C063EF9C}"/>
                </a:ext>
              </a:extLst>
            </p:cNvPr>
            <p:cNvCxnSpPr/>
            <p:nvPr/>
          </p:nvCxnSpPr>
          <p:spPr bwMode="auto">
            <a:xfrm>
              <a:off x="9518148" y="284296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3594C5E0-07CE-4AC4-A268-5AB246B3829B}"/>
                </a:ext>
              </a:extLst>
            </p:cNvPr>
            <p:cNvCxnSpPr/>
            <p:nvPr/>
          </p:nvCxnSpPr>
          <p:spPr bwMode="auto">
            <a:xfrm>
              <a:off x="9539770" y="284283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89F922DB-A1BE-4FDD-AE1F-57A6A75C850F}"/>
                </a:ext>
              </a:extLst>
            </p:cNvPr>
            <p:cNvCxnSpPr/>
            <p:nvPr/>
          </p:nvCxnSpPr>
          <p:spPr bwMode="auto">
            <a:xfrm>
              <a:off x="9588816" y="2867295"/>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FAFDE7BF-D966-42F3-B41F-D8D910FF5912}"/>
                </a:ext>
              </a:extLst>
            </p:cNvPr>
            <p:cNvCxnSpPr/>
            <p:nvPr/>
          </p:nvCxnSpPr>
          <p:spPr bwMode="auto">
            <a:xfrm>
              <a:off x="9408286" y="279285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39AFF0FE-A2AA-44C6-9EEF-8B6075009AA2}"/>
                </a:ext>
              </a:extLst>
            </p:cNvPr>
            <p:cNvCxnSpPr/>
            <p:nvPr/>
          </p:nvCxnSpPr>
          <p:spPr bwMode="auto">
            <a:xfrm>
              <a:off x="8915643" y="258622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EF2BAC29-220C-467C-97B1-00ABEC1C677A}"/>
                </a:ext>
              </a:extLst>
            </p:cNvPr>
            <p:cNvCxnSpPr/>
            <p:nvPr/>
          </p:nvCxnSpPr>
          <p:spPr bwMode="auto">
            <a:xfrm>
              <a:off x="9149946" y="264474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023ABEA5-A32D-4E84-8BFC-DE35DED7F70D}"/>
                </a:ext>
              </a:extLst>
            </p:cNvPr>
            <p:cNvCxnSpPr/>
            <p:nvPr/>
          </p:nvCxnSpPr>
          <p:spPr bwMode="auto">
            <a:xfrm>
              <a:off x="9368610" y="278878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D7F8816D-54EF-4CB8-BFAC-9303C509A7F2}"/>
                </a:ext>
              </a:extLst>
            </p:cNvPr>
            <p:cNvCxnSpPr/>
            <p:nvPr/>
          </p:nvCxnSpPr>
          <p:spPr bwMode="auto">
            <a:xfrm>
              <a:off x="8876788" y="252636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A654D879-1EA6-4E0A-AB19-795E5B43873A}"/>
                </a:ext>
              </a:extLst>
            </p:cNvPr>
            <p:cNvCxnSpPr/>
            <p:nvPr/>
          </p:nvCxnSpPr>
          <p:spPr bwMode="auto">
            <a:xfrm>
              <a:off x="8990284" y="260698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FCF6027D-A941-4E95-9A6A-6B843DC0ADDC}"/>
                </a:ext>
              </a:extLst>
            </p:cNvPr>
            <p:cNvCxnSpPr/>
            <p:nvPr/>
          </p:nvCxnSpPr>
          <p:spPr bwMode="auto">
            <a:xfrm>
              <a:off x="8440865" y="235582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DD30F7C8-C84C-40BD-9D04-716F9E253F2E}"/>
                </a:ext>
              </a:extLst>
            </p:cNvPr>
            <p:cNvCxnSpPr/>
            <p:nvPr/>
          </p:nvCxnSpPr>
          <p:spPr bwMode="auto">
            <a:xfrm>
              <a:off x="7680528" y="2089243"/>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8D707E19-CF4B-44D7-8429-E136846B6D87}"/>
                </a:ext>
              </a:extLst>
            </p:cNvPr>
            <p:cNvCxnSpPr/>
            <p:nvPr/>
          </p:nvCxnSpPr>
          <p:spPr bwMode="auto">
            <a:xfrm>
              <a:off x="8122994" y="224354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46490954-EBF2-4E39-9FF2-CFECA329B9C0}"/>
                </a:ext>
              </a:extLst>
            </p:cNvPr>
            <p:cNvCxnSpPr/>
            <p:nvPr/>
          </p:nvCxnSpPr>
          <p:spPr bwMode="auto">
            <a:xfrm>
              <a:off x="8040403" y="220169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B4C033DB-031E-4A34-9C00-5EBF163B7717}"/>
                </a:ext>
              </a:extLst>
            </p:cNvPr>
            <p:cNvCxnSpPr/>
            <p:nvPr/>
          </p:nvCxnSpPr>
          <p:spPr bwMode="auto">
            <a:xfrm>
              <a:off x="10015522" y="289028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8E1BB218-3D18-4F86-9F40-77315804C451}"/>
                </a:ext>
              </a:extLst>
            </p:cNvPr>
            <p:cNvCxnSpPr/>
            <p:nvPr/>
          </p:nvCxnSpPr>
          <p:spPr bwMode="auto">
            <a:xfrm>
              <a:off x="9562297" y="286515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5510CF31-E8C3-49AE-8AC7-FA87523FBA45}"/>
                </a:ext>
              </a:extLst>
            </p:cNvPr>
            <p:cNvCxnSpPr/>
            <p:nvPr/>
          </p:nvCxnSpPr>
          <p:spPr bwMode="auto">
            <a:xfrm>
              <a:off x="7647516" y="2084138"/>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89DEC887-B9FF-4512-AC26-E36122E3DDBF}"/>
                </a:ext>
              </a:extLst>
            </p:cNvPr>
            <p:cNvCxnSpPr/>
            <p:nvPr/>
          </p:nvCxnSpPr>
          <p:spPr bwMode="auto">
            <a:xfrm>
              <a:off x="7998639" y="2200269"/>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8D95C566-AC2C-4D5F-AEAB-50CA96A83C9E}"/>
                </a:ext>
              </a:extLst>
            </p:cNvPr>
            <p:cNvCxnSpPr/>
            <p:nvPr/>
          </p:nvCxnSpPr>
          <p:spPr bwMode="auto">
            <a:xfrm>
              <a:off x="9467235" y="281756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24883388-7A16-4CFE-B1F2-06656D22BD85}"/>
                </a:ext>
              </a:extLst>
            </p:cNvPr>
            <p:cNvCxnSpPr/>
            <p:nvPr/>
          </p:nvCxnSpPr>
          <p:spPr bwMode="auto">
            <a:xfrm>
              <a:off x="10508493" y="3042787"/>
              <a:ext cx="0" cy="111919"/>
            </a:xfrm>
            <a:prstGeom prst="line">
              <a:avLst/>
            </a:prstGeom>
            <a:noFill/>
            <a:ln w="28575" cap="flat" cmpd="sng" algn="ctr">
              <a:solidFill>
                <a:schemeClr val="accent1"/>
              </a:solidFill>
              <a:prstDash val="solid"/>
              <a:round/>
              <a:headEnd type="none" w="med" len="med"/>
              <a:tailEnd type="none" w="med" len="med"/>
            </a:ln>
            <a:effectLst/>
          </p:spPr>
        </p:cxnSp>
      </p:grpSp>
      <p:grpSp>
        <p:nvGrpSpPr>
          <p:cNvPr id="4" name="Group 3">
            <a:extLst>
              <a:ext uri="{FF2B5EF4-FFF2-40B4-BE49-F238E27FC236}">
                <a16:creationId xmlns:a16="http://schemas.microsoft.com/office/drawing/2014/main" id="{CC4544B5-922A-4405-92F7-3240CA6E5786}"/>
              </a:ext>
            </a:extLst>
          </p:cNvPr>
          <p:cNvGrpSpPr/>
          <p:nvPr/>
        </p:nvGrpSpPr>
        <p:grpSpPr>
          <a:xfrm>
            <a:off x="9521514" y="2180821"/>
            <a:ext cx="2596908" cy="1197586"/>
            <a:chOff x="9215625" y="1726460"/>
            <a:chExt cx="2596908" cy="1197586"/>
          </a:xfrm>
        </p:grpSpPr>
        <p:sp>
          <p:nvSpPr>
            <p:cNvPr id="16" name="TextBox 15">
              <a:extLst>
                <a:ext uri="{FF2B5EF4-FFF2-40B4-BE49-F238E27FC236}">
                  <a16:creationId xmlns:a16="http://schemas.microsoft.com/office/drawing/2014/main" id="{DCC5209F-B56B-40A0-9EBB-66C5420BF6B1}"/>
                </a:ext>
              </a:extLst>
            </p:cNvPr>
            <p:cNvSpPr txBox="1"/>
            <p:nvPr/>
          </p:nvSpPr>
          <p:spPr bwMode="auto">
            <a:xfrm>
              <a:off x="10415163" y="1726460"/>
              <a:ext cx="1397370"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Mo</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38.6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18.5</a:t>
              </a:r>
            </a:p>
          </p:txBody>
        </p:sp>
        <p:sp>
          <p:nvSpPr>
            <p:cNvPr id="17" name="TextBox 16">
              <a:extLst>
                <a:ext uri="{FF2B5EF4-FFF2-40B4-BE49-F238E27FC236}">
                  <a16:creationId xmlns:a16="http://schemas.microsoft.com/office/drawing/2014/main" id="{2362283A-860F-497A-86FC-3A4B88C67494}"/>
                </a:ext>
              </a:extLst>
            </p:cNvPr>
            <p:cNvSpPr txBox="1"/>
            <p:nvPr/>
          </p:nvSpPr>
          <p:spPr bwMode="auto">
            <a:xfrm>
              <a:off x="9388593" y="1969939"/>
              <a:ext cx="136845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Ixazomib, MRD-</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Placebo, MRD-</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Ixazomib, MRD+</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Placebo, MRD+</a:t>
              </a:r>
            </a:p>
          </p:txBody>
        </p:sp>
        <p:cxnSp>
          <p:nvCxnSpPr>
            <p:cNvPr id="261" name="Straight Connector 260">
              <a:extLst>
                <a:ext uri="{FF2B5EF4-FFF2-40B4-BE49-F238E27FC236}">
                  <a16:creationId xmlns:a16="http://schemas.microsoft.com/office/drawing/2014/main" id="{27407A0C-604C-4BF2-A85B-AC4ECB4774D9}"/>
                </a:ext>
              </a:extLst>
            </p:cNvPr>
            <p:cNvCxnSpPr/>
            <p:nvPr/>
          </p:nvCxnSpPr>
          <p:spPr bwMode="auto">
            <a:xfrm>
              <a:off x="9228976" y="2338127"/>
              <a:ext cx="187036" cy="0"/>
            </a:xfrm>
            <a:prstGeom prst="line">
              <a:avLst/>
            </a:prstGeom>
            <a:noFill/>
            <a:ln w="28575" cap="flat" cmpd="sng" algn="ctr">
              <a:solidFill>
                <a:schemeClr val="accent3"/>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9A64668F-D4C0-4688-9E68-8BF0BECB3891}"/>
                </a:ext>
              </a:extLst>
            </p:cNvPr>
            <p:cNvCxnSpPr/>
            <p:nvPr/>
          </p:nvCxnSpPr>
          <p:spPr bwMode="auto">
            <a:xfrm>
              <a:off x="9223024" y="2127667"/>
              <a:ext cx="187036" cy="0"/>
            </a:xfrm>
            <a:prstGeom prst="line">
              <a:avLst/>
            </a:prstGeom>
            <a:noFill/>
            <a:ln w="28575"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1FA45B98-C7EA-4C5A-A19D-8A19B438F8C4}"/>
                </a:ext>
              </a:extLst>
            </p:cNvPr>
            <p:cNvCxnSpPr/>
            <p:nvPr/>
          </p:nvCxnSpPr>
          <p:spPr bwMode="auto">
            <a:xfrm>
              <a:off x="9215625" y="2561886"/>
              <a:ext cx="187036" cy="0"/>
            </a:xfrm>
            <a:prstGeom prst="line">
              <a:avLst/>
            </a:prstGeom>
            <a:noFill/>
            <a:ln w="28575" cap="flat" cmpd="sng" algn="ctr">
              <a:solidFill>
                <a:schemeClr val="accent1"/>
              </a:solidFill>
              <a:prstDash val="sysDot"/>
              <a:round/>
              <a:headEnd type="none" w="med" len="med"/>
              <a:tailEnd type="none" w="med" len="med"/>
            </a:ln>
            <a:effectLst/>
          </p:spPr>
        </p:cxnSp>
        <p:cxnSp>
          <p:nvCxnSpPr>
            <p:cNvPr id="264" name="Straight Connector 263">
              <a:extLst>
                <a:ext uri="{FF2B5EF4-FFF2-40B4-BE49-F238E27FC236}">
                  <a16:creationId xmlns:a16="http://schemas.microsoft.com/office/drawing/2014/main" id="{3A2B8C14-AA67-4CEB-84CF-D26255B9BD2F}"/>
                </a:ext>
              </a:extLst>
            </p:cNvPr>
            <p:cNvCxnSpPr/>
            <p:nvPr/>
          </p:nvCxnSpPr>
          <p:spPr bwMode="auto">
            <a:xfrm>
              <a:off x="9239332" y="2762563"/>
              <a:ext cx="187036" cy="0"/>
            </a:xfrm>
            <a:prstGeom prst="line">
              <a:avLst/>
            </a:prstGeom>
            <a:noFill/>
            <a:ln w="28575" cap="flat" cmpd="sng" algn="ctr">
              <a:solidFill>
                <a:schemeClr val="accent3"/>
              </a:solidFill>
              <a:prstDash val="sysDot"/>
              <a:round/>
              <a:headEnd type="none" w="med" len="med"/>
              <a:tailEnd type="none" w="med" len="med"/>
            </a:ln>
            <a:effectLst/>
          </p:spPr>
        </p:cxnSp>
      </p:grpSp>
      <p:sp>
        <p:nvSpPr>
          <p:cNvPr id="332" name="Freeform: Shape 331">
            <a:extLst>
              <a:ext uri="{FF2B5EF4-FFF2-40B4-BE49-F238E27FC236}">
                <a16:creationId xmlns:a16="http://schemas.microsoft.com/office/drawing/2014/main" id="{45354157-3186-4085-B60C-639488713F58}"/>
              </a:ext>
            </a:extLst>
          </p:cNvPr>
          <p:cNvSpPr/>
          <p:nvPr/>
        </p:nvSpPr>
        <p:spPr bwMode="auto">
          <a:xfrm>
            <a:off x="7374406" y="2556792"/>
            <a:ext cx="3693781" cy="1611713"/>
          </a:xfrm>
          <a:custGeom>
            <a:avLst/>
            <a:gdLst>
              <a:gd name="connsiteX0" fmla="*/ 3693781 w 3693781"/>
              <a:gd name="connsiteY0" fmla="*/ 1611713 h 1611713"/>
              <a:gd name="connsiteX1" fmla="*/ 3170797 w 3693781"/>
              <a:gd name="connsiteY1" fmla="*/ 1611713 h 1611713"/>
              <a:gd name="connsiteX2" fmla="*/ 3170797 w 3693781"/>
              <a:gd name="connsiteY2" fmla="*/ 1552507 h 1611713"/>
              <a:gd name="connsiteX3" fmla="*/ 2933974 w 3693781"/>
              <a:gd name="connsiteY3" fmla="*/ 1552507 h 1611713"/>
              <a:gd name="connsiteX4" fmla="*/ 2933974 w 3693781"/>
              <a:gd name="connsiteY4" fmla="*/ 1526193 h 1611713"/>
              <a:gd name="connsiteX5" fmla="*/ 2762935 w 3693781"/>
              <a:gd name="connsiteY5" fmla="*/ 1526193 h 1611713"/>
              <a:gd name="connsiteX6" fmla="*/ 2762935 w 3693781"/>
              <a:gd name="connsiteY6" fmla="*/ 1486723 h 1611713"/>
              <a:gd name="connsiteX7" fmla="*/ 2657680 w 3693781"/>
              <a:gd name="connsiteY7" fmla="*/ 1486723 h 1611713"/>
              <a:gd name="connsiteX8" fmla="*/ 2657680 w 3693781"/>
              <a:gd name="connsiteY8" fmla="*/ 1450541 h 1611713"/>
              <a:gd name="connsiteX9" fmla="*/ 2565582 w 3693781"/>
              <a:gd name="connsiteY9" fmla="*/ 1450541 h 1611713"/>
              <a:gd name="connsiteX10" fmla="*/ 2565582 w 3693781"/>
              <a:gd name="connsiteY10" fmla="*/ 1404492 h 1611713"/>
              <a:gd name="connsiteX11" fmla="*/ 2470195 w 3693781"/>
              <a:gd name="connsiteY11" fmla="*/ 1404492 h 1611713"/>
              <a:gd name="connsiteX12" fmla="*/ 2470195 w 3693781"/>
              <a:gd name="connsiteY12" fmla="*/ 1365022 h 1611713"/>
              <a:gd name="connsiteX13" fmla="*/ 2345206 w 3693781"/>
              <a:gd name="connsiteY13" fmla="*/ 1365022 h 1611713"/>
              <a:gd name="connsiteX14" fmla="*/ 2345206 w 3693781"/>
              <a:gd name="connsiteY14" fmla="*/ 1341997 h 1611713"/>
              <a:gd name="connsiteX15" fmla="*/ 2272843 w 3693781"/>
              <a:gd name="connsiteY15" fmla="*/ 1341997 h 1611713"/>
              <a:gd name="connsiteX16" fmla="*/ 2272843 w 3693781"/>
              <a:gd name="connsiteY16" fmla="*/ 1295949 h 1611713"/>
              <a:gd name="connsiteX17" fmla="*/ 2164299 w 3693781"/>
              <a:gd name="connsiteY17" fmla="*/ 1295949 h 1611713"/>
              <a:gd name="connsiteX18" fmla="*/ 2164299 w 3693781"/>
              <a:gd name="connsiteY18" fmla="*/ 1269635 h 1611713"/>
              <a:gd name="connsiteX19" fmla="*/ 2101804 w 3693781"/>
              <a:gd name="connsiteY19" fmla="*/ 1269635 h 1611713"/>
              <a:gd name="connsiteX20" fmla="*/ 2101804 w 3693781"/>
              <a:gd name="connsiteY20" fmla="*/ 1217008 h 1611713"/>
              <a:gd name="connsiteX21" fmla="*/ 2039309 w 3693781"/>
              <a:gd name="connsiteY21" fmla="*/ 1217008 h 1611713"/>
              <a:gd name="connsiteX22" fmla="*/ 2039309 w 3693781"/>
              <a:gd name="connsiteY22" fmla="*/ 1180826 h 1611713"/>
              <a:gd name="connsiteX23" fmla="*/ 1989971 w 3693781"/>
              <a:gd name="connsiteY23" fmla="*/ 1180826 h 1611713"/>
              <a:gd name="connsiteX24" fmla="*/ 1989971 w 3693781"/>
              <a:gd name="connsiteY24" fmla="*/ 1141356 h 1611713"/>
              <a:gd name="connsiteX25" fmla="*/ 1904452 w 3693781"/>
              <a:gd name="connsiteY25" fmla="*/ 1141356 h 1611713"/>
              <a:gd name="connsiteX26" fmla="*/ 1904452 w 3693781"/>
              <a:gd name="connsiteY26" fmla="*/ 1098596 h 1611713"/>
              <a:gd name="connsiteX27" fmla="*/ 1822221 w 3693781"/>
              <a:gd name="connsiteY27" fmla="*/ 1098596 h 1611713"/>
              <a:gd name="connsiteX28" fmla="*/ 1822221 w 3693781"/>
              <a:gd name="connsiteY28" fmla="*/ 1068993 h 1611713"/>
              <a:gd name="connsiteX29" fmla="*/ 1789329 w 3693781"/>
              <a:gd name="connsiteY29" fmla="*/ 1068993 h 1611713"/>
              <a:gd name="connsiteX30" fmla="*/ 1789329 w 3693781"/>
              <a:gd name="connsiteY30" fmla="*/ 1036101 h 1611713"/>
              <a:gd name="connsiteX31" fmla="*/ 1749859 w 3693781"/>
              <a:gd name="connsiteY31" fmla="*/ 1036101 h 1611713"/>
              <a:gd name="connsiteX32" fmla="*/ 1749859 w 3693781"/>
              <a:gd name="connsiteY32" fmla="*/ 996631 h 1611713"/>
              <a:gd name="connsiteX33" fmla="*/ 1700521 w 3693781"/>
              <a:gd name="connsiteY33" fmla="*/ 996631 h 1611713"/>
              <a:gd name="connsiteX34" fmla="*/ 1700521 w 3693781"/>
              <a:gd name="connsiteY34" fmla="*/ 940714 h 1611713"/>
              <a:gd name="connsiteX35" fmla="*/ 1568952 w 3693781"/>
              <a:gd name="connsiteY35" fmla="*/ 940714 h 1611713"/>
              <a:gd name="connsiteX36" fmla="*/ 1568952 w 3693781"/>
              <a:gd name="connsiteY36" fmla="*/ 917690 h 1611713"/>
              <a:gd name="connsiteX37" fmla="*/ 1542639 w 3693781"/>
              <a:gd name="connsiteY37" fmla="*/ 917690 h 1611713"/>
              <a:gd name="connsiteX38" fmla="*/ 1542639 w 3693781"/>
              <a:gd name="connsiteY38" fmla="*/ 878219 h 1611713"/>
              <a:gd name="connsiteX39" fmla="*/ 1453830 w 3693781"/>
              <a:gd name="connsiteY39" fmla="*/ 878219 h 1611713"/>
              <a:gd name="connsiteX40" fmla="*/ 1453830 w 3693781"/>
              <a:gd name="connsiteY40" fmla="*/ 845327 h 1611713"/>
              <a:gd name="connsiteX41" fmla="*/ 1351865 w 3693781"/>
              <a:gd name="connsiteY41" fmla="*/ 845327 h 1611713"/>
              <a:gd name="connsiteX42" fmla="*/ 1351865 w 3693781"/>
              <a:gd name="connsiteY42" fmla="*/ 819013 h 1611713"/>
              <a:gd name="connsiteX43" fmla="*/ 1295948 w 3693781"/>
              <a:gd name="connsiteY43" fmla="*/ 819013 h 1611713"/>
              <a:gd name="connsiteX44" fmla="*/ 1295948 w 3693781"/>
              <a:gd name="connsiteY44" fmla="*/ 789410 h 1611713"/>
              <a:gd name="connsiteX45" fmla="*/ 1220296 w 3693781"/>
              <a:gd name="connsiteY45" fmla="*/ 789410 h 1611713"/>
              <a:gd name="connsiteX46" fmla="*/ 1220296 w 3693781"/>
              <a:gd name="connsiteY46" fmla="*/ 746651 h 1611713"/>
              <a:gd name="connsiteX47" fmla="*/ 1138066 w 3693781"/>
              <a:gd name="connsiteY47" fmla="*/ 746651 h 1611713"/>
              <a:gd name="connsiteX48" fmla="*/ 1138066 w 3693781"/>
              <a:gd name="connsiteY48" fmla="*/ 680867 h 1611713"/>
              <a:gd name="connsiteX49" fmla="*/ 1082149 w 3693781"/>
              <a:gd name="connsiteY49" fmla="*/ 680867 h 1611713"/>
              <a:gd name="connsiteX50" fmla="*/ 1082149 w 3693781"/>
              <a:gd name="connsiteY50" fmla="*/ 641396 h 1611713"/>
              <a:gd name="connsiteX51" fmla="*/ 983473 w 3693781"/>
              <a:gd name="connsiteY51" fmla="*/ 641396 h 1611713"/>
              <a:gd name="connsiteX52" fmla="*/ 983473 w 3693781"/>
              <a:gd name="connsiteY52" fmla="*/ 601926 h 1611713"/>
              <a:gd name="connsiteX53" fmla="*/ 940713 w 3693781"/>
              <a:gd name="connsiteY53" fmla="*/ 601926 h 1611713"/>
              <a:gd name="connsiteX54" fmla="*/ 940713 w 3693781"/>
              <a:gd name="connsiteY54" fmla="*/ 575612 h 1611713"/>
              <a:gd name="connsiteX55" fmla="*/ 901243 w 3693781"/>
              <a:gd name="connsiteY55" fmla="*/ 575612 h 1611713"/>
              <a:gd name="connsiteX56" fmla="*/ 901243 w 3693781"/>
              <a:gd name="connsiteY56" fmla="*/ 532852 h 1611713"/>
              <a:gd name="connsiteX57" fmla="*/ 805856 w 3693781"/>
              <a:gd name="connsiteY57" fmla="*/ 532852 h 1611713"/>
              <a:gd name="connsiteX58" fmla="*/ 805856 w 3693781"/>
              <a:gd name="connsiteY58" fmla="*/ 499960 h 1611713"/>
              <a:gd name="connsiteX59" fmla="*/ 753229 w 3693781"/>
              <a:gd name="connsiteY59" fmla="*/ 499960 h 1611713"/>
              <a:gd name="connsiteX60" fmla="*/ 753229 w 3693781"/>
              <a:gd name="connsiteY60" fmla="*/ 467068 h 1611713"/>
              <a:gd name="connsiteX61" fmla="*/ 690734 w 3693781"/>
              <a:gd name="connsiteY61" fmla="*/ 467068 h 1611713"/>
              <a:gd name="connsiteX62" fmla="*/ 690734 w 3693781"/>
              <a:gd name="connsiteY62" fmla="*/ 444044 h 1611713"/>
              <a:gd name="connsiteX63" fmla="*/ 611793 w 3693781"/>
              <a:gd name="connsiteY63" fmla="*/ 444044 h 1611713"/>
              <a:gd name="connsiteX64" fmla="*/ 611793 w 3693781"/>
              <a:gd name="connsiteY64" fmla="*/ 411151 h 1611713"/>
              <a:gd name="connsiteX65" fmla="*/ 585479 w 3693781"/>
              <a:gd name="connsiteY65" fmla="*/ 411151 h 1611713"/>
              <a:gd name="connsiteX66" fmla="*/ 585479 w 3693781"/>
              <a:gd name="connsiteY66" fmla="*/ 345367 h 1611713"/>
              <a:gd name="connsiteX67" fmla="*/ 522984 w 3693781"/>
              <a:gd name="connsiteY67" fmla="*/ 345367 h 1611713"/>
              <a:gd name="connsiteX68" fmla="*/ 522984 w 3693781"/>
              <a:gd name="connsiteY68" fmla="*/ 292740 h 1611713"/>
              <a:gd name="connsiteX69" fmla="*/ 450621 w 3693781"/>
              <a:gd name="connsiteY69" fmla="*/ 292740 h 1611713"/>
              <a:gd name="connsiteX70" fmla="*/ 450621 w 3693781"/>
              <a:gd name="connsiteY70" fmla="*/ 240113 h 1611713"/>
              <a:gd name="connsiteX71" fmla="*/ 358523 w 3693781"/>
              <a:gd name="connsiteY71" fmla="*/ 240113 h 1611713"/>
              <a:gd name="connsiteX72" fmla="*/ 358523 w 3693781"/>
              <a:gd name="connsiteY72" fmla="*/ 177618 h 1611713"/>
              <a:gd name="connsiteX73" fmla="*/ 312475 w 3693781"/>
              <a:gd name="connsiteY73" fmla="*/ 177618 h 1611713"/>
              <a:gd name="connsiteX74" fmla="*/ 312475 w 3693781"/>
              <a:gd name="connsiteY74" fmla="*/ 157882 h 1611713"/>
              <a:gd name="connsiteX75" fmla="*/ 259847 w 3693781"/>
              <a:gd name="connsiteY75" fmla="*/ 157882 h 1611713"/>
              <a:gd name="connsiteX76" fmla="*/ 259847 w 3693781"/>
              <a:gd name="connsiteY76" fmla="*/ 128279 h 1611713"/>
              <a:gd name="connsiteX77" fmla="*/ 210509 w 3693781"/>
              <a:gd name="connsiteY77" fmla="*/ 128279 h 1611713"/>
              <a:gd name="connsiteX78" fmla="*/ 210509 w 3693781"/>
              <a:gd name="connsiteY78" fmla="*/ 92098 h 1611713"/>
              <a:gd name="connsiteX79" fmla="*/ 138147 w 3693781"/>
              <a:gd name="connsiteY79" fmla="*/ 92098 h 1611713"/>
              <a:gd name="connsiteX80" fmla="*/ 138147 w 3693781"/>
              <a:gd name="connsiteY80" fmla="*/ 59206 h 1611713"/>
              <a:gd name="connsiteX81" fmla="*/ 62495 w 3693781"/>
              <a:gd name="connsiteY81" fmla="*/ 59206 h 1611713"/>
              <a:gd name="connsiteX82" fmla="*/ 62495 w 3693781"/>
              <a:gd name="connsiteY82" fmla="*/ 0 h 1611713"/>
              <a:gd name="connsiteX83" fmla="*/ 0 w 3693781"/>
              <a:gd name="connsiteY83" fmla="*/ 0 h 161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93781" h="1611713">
                <a:moveTo>
                  <a:pt x="3693781" y="1611713"/>
                </a:moveTo>
                <a:lnTo>
                  <a:pt x="3170797" y="1611713"/>
                </a:lnTo>
                <a:lnTo>
                  <a:pt x="3170797" y="1552507"/>
                </a:lnTo>
                <a:lnTo>
                  <a:pt x="2933974" y="1552507"/>
                </a:lnTo>
                <a:lnTo>
                  <a:pt x="2933974" y="1526193"/>
                </a:lnTo>
                <a:lnTo>
                  <a:pt x="2762935" y="1526193"/>
                </a:lnTo>
                <a:lnTo>
                  <a:pt x="2762935" y="1486723"/>
                </a:lnTo>
                <a:lnTo>
                  <a:pt x="2657680" y="1486723"/>
                </a:lnTo>
                <a:lnTo>
                  <a:pt x="2657680" y="1450541"/>
                </a:lnTo>
                <a:lnTo>
                  <a:pt x="2565582" y="1450541"/>
                </a:lnTo>
                <a:lnTo>
                  <a:pt x="2565582" y="1404492"/>
                </a:lnTo>
                <a:lnTo>
                  <a:pt x="2470195" y="1404492"/>
                </a:lnTo>
                <a:lnTo>
                  <a:pt x="2470195" y="1365022"/>
                </a:lnTo>
                <a:lnTo>
                  <a:pt x="2345206" y="1365022"/>
                </a:lnTo>
                <a:lnTo>
                  <a:pt x="2345206" y="1341997"/>
                </a:lnTo>
                <a:lnTo>
                  <a:pt x="2272843" y="1341997"/>
                </a:lnTo>
                <a:lnTo>
                  <a:pt x="2272843" y="1295949"/>
                </a:lnTo>
                <a:lnTo>
                  <a:pt x="2164299" y="1295949"/>
                </a:lnTo>
                <a:lnTo>
                  <a:pt x="2164299" y="1269635"/>
                </a:lnTo>
                <a:lnTo>
                  <a:pt x="2101804" y="1269635"/>
                </a:lnTo>
                <a:lnTo>
                  <a:pt x="2101804" y="1217008"/>
                </a:lnTo>
                <a:lnTo>
                  <a:pt x="2039309" y="1217008"/>
                </a:lnTo>
                <a:lnTo>
                  <a:pt x="2039309" y="1180826"/>
                </a:lnTo>
                <a:lnTo>
                  <a:pt x="1989971" y="1180826"/>
                </a:lnTo>
                <a:lnTo>
                  <a:pt x="1989971" y="1141356"/>
                </a:lnTo>
                <a:lnTo>
                  <a:pt x="1904452" y="1141356"/>
                </a:lnTo>
                <a:lnTo>
                  <a:pt x="1904452" y="1098596"/>
                </a:lnTo>
                <a:lnTo>
                  <a:pt x="1822221" y="1098596"/>
                </a:lnTo>
                <a:lnTo>
                  <a:pt x="1822221" y="1068993"/>
                </a:lnTo>
                <a:lnTo>
                  <a:pt x="1789329" y="1068993"/>
                </a:lnTo>
                <a:lnTo>
                  <a:pt x="1789329" y="1036101"/>
                </a:lnTo>
                <a:lnTo>
                  <a:pt x="1749859" y="1036101"/>
                </a:lnTo>
                <a:lnTo>
                  <a:pt x="1749859" y="996631"/>
                </a:lnTo>
                <a:lnTo>
                  <a:pt x="1700521" y="996631"/>
                </a:lnTo>
                <a:lnTo>
                  <a:pt x="1700521" y="940714"/>
                </a:lnTo>
                <a:lnTo>
                  <a:pt x="1568952" y="940714"/>
                </a:lnTo>
                <a:lnTo>
                  <a:pt x="1568952" y="917690"/>
                </a:lnTo>
                <a:lnTo>
                  <a:pt x="1542639" y="917690"/>
                </a:lnTo>
                <a:lnTo>
                  <a:pt x="1542639" y="878219"/>
                </a:lnTo>
                <a:lnTo>
                  <a:pt x="1453830" y="878219"/>
                </a:lnTo>
                <a:lnTo>
                  <a:pt x="1453830" y="845327"/>
                </a:lnTo>
                <a:lnTo>
                  <a:pt x="1351865" y="845327"/>
                </a:lnTo>
                <a:lnTo>
                  <a:pt x="1351865" y="819013"/>
                </a:lnTo>
                <a:lnTo>
                  <a:pt x="1295948" y="819013"/>
                </a:lnTo>
                <a:lnTo>
                  <a:pt x="1295948" y="789410"/>
                </a:lnTo>
                <a:lnTo>
                  <a:pt x="1220296" y="789410"/>
                </a:lnTo>
                <a:lnTo>
                  <a:pt x="1220296" y="746651"/>
                </a:lnTo>
                <a:lnTo>
                  <a:pt x="1138066" y="746651"/>
                </a:lnTo>
                <a:lnTo>
                  <a:pt x="1138066" y="680867"/>
                </a:lnTo>
                <a:lnTo>
                  <a:pt x="1082149" y="680867"/>
                </a:lnTo>
                <a:lnTo>
                  <a:pt x="1082149" y="641396"/>
                </a:lnTo>
                <a:lnTo>
                  <a:pt x="983473" y="641396"/>
                </a:lnTo>
                <a:lnTo>
                  <a:pt x="983473" y="601926"/>
                </a:lnTo>
                <a:lnTo>
                  <a:pt x="940713" y="601926"/>
                </a:lnTo>
                <a:lnTo>
                  <a:pt x="940713" y="575612"/>
                </a:lnTo>
                <a:lnTo>
                  <a:pt x="901243" y="575612"/>
                </a:lnTo>
                <a:lnTo>
                  <a:pt x="901243" y="532852"/>
                </a:lnTo>
                <a:lnTo>
                  <a:pt x="805856" y="532852"/>
                </a:lnTo>
                <a:lnTo>
                  <a:pt x="805856" y="499960"/>
                </a:lnTo>
                <a:lnTo>
                  <a:pt x="753229" y="499960"/>
                </a:lnTo>
                <a:lnTo>
                  <a:pt x="753229" y="467068"/>
                </a:lnTo>
                <a:lnTo>
                  <a:pt x="690734" y="467068"/>
                </a:lnTo>
                <a:lnTo>
                  <a:pt x="690734" y="444044"/>
                </a:lnTo>
                <a:lnTo>
                  <a:pt x="611793" y="444044"/>
                </a:lnTo>
                <a:lnTo>
                  <a:pt x="611793" y="411151"/>
                </a:lnTo>
                <a:lnTo>
                  <a:pt x="585479" y="411151"/>
                </a:lnTo>
                <a:lnTo>
                  <a:pt x="585479" y="345367"/>
                </a:lnTo>
                <a:lnTo>
                  <a:pt x="522984" y="345367"/>
                </a:lnTo>
                <a:lnTo>
                  <a:pt x="522984" y="292740"/>
                </a:lnTo>
                <a:lnTo>
                  <a:pt x="450621" y="292740"/>
                </a:lnTo>
                <a:lnTo>
                  <a:pt x="450621" y="240113"/>
                </a:lnTo>
                <a:lnTo>
                  <a:pt x="358523" y="240113"/>
                </a:lnTo>
                <a:lnTo>
                  <a:pt x="358523" y="177618"/>
                </a:lnTo>
                <a:lnTo>
                  <a:pt x="312475" y="177618"/>
                </a:lnTo>
                <a:lnTo>
                  <a:pt x="312475" y="157882"/>
                </a:lnTo>
                <a:lnTo>
                  <a:pt x="259847" y="157882"/>
                </a:lnTo>
                <a:lnTo>
                  <a:pt x="259847" y="128279"/>
                </a:lnTo>
                <a:lnTo>
                  <a:pt x="210509" y="128279"/>
                </a:lnTo>
                <a:lnTo>
                  <a:pt x="210509" y="92098"/>
                </a:lnTo>
                <a:lnTo>
                  <a:pt x="138147" y="92098"/>
                </a:lnTo>
                <a:lnTo>
                  <a:pt x="138147" y="59206"/>
                </a:lnTo>
                <a:lnTo>
                  <a:pt x="62495" y="59206"/>
                </a:lnTo>
                <a:lnTo>
                  <a:pt x="62495" y="0"/>
                </a:lnTo>
                <a:lnTo>
                  <a:pt x="0" y="0"/>
                </a:lnTo>
              </a:path>
            </a:pathLst>
          </a:custGeom>
          <a:noFill/>
          <a:ln w="28575">
            <a:solidFill>
              <a:schemeClr val="accent1"/>
            </a:solidFill>
            <a:prstDash val="sysDot"/>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33" name="Straight Connector 332">
            <a:extLst>
              <a:ext uri="{FF2B5EF4-FFF2-40B4-BE49-F238E27FC236}">
                <a16:creationId xmlns:a16="http://schemas.microsoft.com/office/drawing/2014/main" id="{761CCC90-E76E-4F04-8C64-0B35F44F154A}"/>
              </a:ext>
            </a:extLst>
          </p:cNvPr>
          <p:cNvCxnSpPr/>
          <p:nvPr/>
        </p:nvCxnSpPr>
        <p:spPr bwMode="auto">
          <a:xfrm>
            <a:off x="10727276" y="410520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5A9FAF7B-3A05-44C2-9A18-6BE3A172E094}"/>
              </a:ext>
            </a:extLst>
          </p:cNvPr>
          <p:cNvCxnSpPr/>
          <p:nvPr/>
        </p:nvCxnSpPr>
        <p:spPr bwMode="auto">
          <a:xfrm>
            <a:off x="11049653" y="4104017"/>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ED208931-457A-49E6-A1B8-F1C864E1115C}"/>
              </a:ext>
            </a:extLst>
          </p:cNvPr>
          <p:cNvCxnSpPr/>
          <p:nvPr/>
        </p:nvCxnSpPr>
        <p:spPr bwMode="auto">
          <a:xfrm>
            <a:off x="10609961" y="4112875"/>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DEE5BD99-2CE4-4633-BAAE-272D93664BC3}"/>
              </a:ext>
            </a:extLst>
          </p:cNvPr>
          <p:cNvCxnSpPr/>
          <p:nvPr/>
        </p:nvCxnSpPr>
        <p:spPr bwMode="auto">
          <a:xfrm>
            <a:off x="10642887" y="411169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6CC3A1D3-F7FA-4E1F-A7E8-5A409B51E5BE}"/>
              </a:ext>
            </a:extLst>
          </p:cNvPr>
          <p:cNvCxnSpPr/>
          <p:nvPr/>
        </p:nvCxnSpPr>
        <p:spPr bwMode="auto">
          <a:xfrm>
            <a:off x="10476199" y="406134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22B461EE-9D2C-4E9B-AA8F-9A3234BC67EE}"/>
              </a:ext>
            </a:extLst>
          </p:cNvPr>
          <p:cNvCxnSpPr/>
          <p:nvPr/>
        </p:nvCxnSpPr>
        <p:spPr bwMode="auto">
          <a:xfrm>
            <a:off x="10042059" y="3974642"/>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C9008F2D-1108-4AAF-B68A-794E376AB9AF}"/>
              </a:ext>
            </a:extLst>
          </p:cNvPr>
          <p:cNvCxnSpPr/>
          <p:nvPr/>
        </p:nvCxnSpPr>
        <p:spPr bwMode="auto">
          <a:xfrm>
            <a:off x="9797526" y="387605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5A60CA5F-0CCF-4BC1-A651-14011F67565B}"/>
              </a:ext>
            </a:extLst>
          </p:cNvPr>
          <p:cNvCxnSpPr/>
          <p:nvPr/>
        </p:nvCxnSpPr>
        <p:spPr bwMode="auto">
          <a:xfrm>
            <a:off x="9883081" y="390447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F363929F-91C6-46FC-8FCF-AF36C43C9D2C}"/>
              </a:ext>
            </a:extLst>
          </p:cNvPr>
          <p:cNvCxnSpPr/>
          <p:nvPr/>
        </p:nvCxnSpPr>
        <p:spPr bwMode="auto">
          <a:xfrm>
            <a:off x="9634162" y="382123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19DBEFB0-5905-4B55-B70D-4E18E12CEB57}"/>
              </a:ext>
            </a:extLst>
          </p:cNvPr>
          <p:cNvCxnSpPr/>
          <p:nvPr/>
        </p:nvCxnSpPr>
        <p:spPr bwMode="auto">
          <a:xfrm>
            <a:off x="9690113" y="3849651"/>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42A0C3EA-5DC1-419C-B3E2-85189D66B1B3}"/>
              </a:ext>
            </a:extLst>
          </p:cNvPr>
          <p:cNvCxnSpPr/>
          <p:nvPr/>
        </p:nvCxnSpPr>
        <p:spPr bwMode="auto">
          <a:xfrm>
            <a:off x="9553028" y="3782857"/>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9F6E6D39-A3E5-4B21-BC17-3C9802CE700E}"/>
              </a:ext>
            </a:extLst>
          </p:cNvPr>
          <p:cNvCxnSpPr/>
          <p:nvPr/>
        </p:nvCxnSpPr>
        <p:spPr bwMode="auto">
          <a:xfrm>
            <a:off x="9434652" y="3719180"/>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989D788D-07BD-421D-A112-D1320DFACA47}"/>
              </a:ext>
            </a:extLst>
          </p:cNvPr>
          <p:cNvCxnSpPr/>
          <p:nvPr/>
        </p:nvCxnSpPr>
        <p:spPr bwMode="auto">
          <a:xfrm>
            <a:off x="8603579" y="3272944"/>
            <a:ext cx="0" cy="111919"/>
          </a:xfrm>
          <a:prstGeom prst="line">
            <a:avLst/>
          </a:prstGeom>
          <a:noFill/>
          <a:ln w="28575"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BAD923E9-42EF-4B62-8C1D-BD1D84B53A2B}"/>
              </a:ext>
            </a:extLst>
          </p:cNvPr>
          <p:cNvCxnSpPr/>
          <p:nvPr/>
        </p:nvCxnSpPr>
        <p:spPr bwMode="auto">
          <a:xfrm>
            <a:off x="8117598" y="2980204"/>
            <a:ext cx="0" cy="111919"/>
          </a:xfrm>
          <a:prstGeom prst="line">
            <a:avLst/>
          </a:prstGeom>
          <a:noFill/>
          <a:ln w="28575" cap="flat" cmpd="sng" algn="ctr">
            <a:solidFill>
              <a:schemeClr val="accent1"/>
            </a:solidFill>
            <a:prstDash val="solid"/>
            <a:round/>
            <a:headEnd type="none" w="med" len="med"/>
            <a:tailEnd type="none" w="med" len="med"/>
          </a:ln>
          <a:effectLst/>
        </p:spPr>
      </p:cxnSp>
      <p:grpSp>
        <p:nvGrpSpPr>
          <p:cNvPr id="381" name="Group 380">
            <a:extLst>
              <a:ext uri="{FF2B5EF4-FFF2-40B4-BE49-F238E27FC236}">
                <a16:creationId xmlns:a16="http://schemas.microsoft.com/office/drawing/2014/main" id="{D88E0EFD-6551-49EF-BC61-E54A8CD20362}"/>
              </a:ext>
            </a:extLst>
          </p:cNvPr>
          <p:cNvGrpSpPr/>
          <p:nvPr/>
        </p:nvGrpSpPr>
        <p:grpSpPr>
          <a:xfrm>
            <a:off x="7374406" y="2553503"/>
            <a:ext cx="3516164" cy="1458589"/>
            <a:chOff x="7374406" y="2114961"/>
            <a:chExt cx="3516164" cy="1458589"/>
          </a:xfrm>
        </p:grpSpPr>
        <p:sp>
          <p:nvSpPr>
            <p:cNvPr id="348" name="Freeform: Shape 347">
              <a:extLst>
                <a:ext uri="{FF2B5EF4-FFF2-40B4-BE49-F238E27FC236}">
                  <a16:creationId xmlns:a16="http://schemas.microsoft.com/office/drawing/2014/main" id="{9D07B289-DDC2-4CB4-9DF5-FB8E6D8DCE58}"/>
                </a:ext>
              </a:extLst>
            </p:cNvPr>
            <p:cNvSpPr/>
            <p:nvPr/>
          </p:nvSpPr>
          <p:spPr bwMode="auto">
            <a:xfrm>
              <a:off x="7374406" y="2114961"/>
              <a:ext cx="3516164" cy="1394625"/>
            </a:xfrm>
            <a:custGeom>
              <a:avLst/>
              <a:gdLst>
                <a:gd name="connsiteX0" fmla="*/ 3516164 w 3516164"/>
                <a:gd name="connsiteY0" fmla="*/ 1394625 h 1394625"/>
                <a:gd name="connsiteX1" fmla="*/ 3088567 w 3516164"/>
                <a:gd name="connsiteY1" fmla="*/ 1394625 h 1394625"/>
                <a:gd name="connsiteX2" fmla="*/ 3088567 w 3516164"/>
                <a:gd name="connsiteY2" fmla="*/ 1266345 h 1394625"/>
                <a:gd name="connsiteX3" fmla="*/ 2871479 w 3516164"/>
                <a:gd name="connsiteY3" fmla="*/ 1266345 h 1394625"/>
                <a:gd name="connsiteX4" fmla="*/ 2871479 w 3516164"/>
                <a:gd name="connsiteY4" fmla="*/ 1177537 h 1394625"/>
                <a:gd name="connsiteX5" fmla="*/ 2772803 w 3516164"/>
                <a:gd name="connsiteY5" fmla="*/ 1177537 h 1394625"/>
                <a:gd name="connsiteX6" fmla="*/ 2772803 w 3516164"/>
                <a:gd name="connsiteY6" fmla="*/ 1131488 h 1394625"/>
                <a:gd name="connsiteX7" fmla="*/ 2348495 w 3516164"/>
                <a:gd name="connsiteY7" fmla="*/ 1131488 h 1394625"/>
                <a:gd name="connsiteX8" fmla="*/ 2348495 w 3516164"/>
                <a:gd name="connsiteY8" fmla="*/ 1085439 h 1394625"/>
                <a:gd name="connsiteX9" fmla="*/ 2318892 w 3516164"/>
                <a:gd name="connsiteY9" fmla="*/ 1085439 h 1394625"/>
                <a:gd name="connsiteX10" fmla="*/ 2318892 w 3516164"/>
                <a:gd name="connsiteY10" fmla="*/ 1039390 h 1394625"/>
                <a:gd name="connsiteX11" fmla="*/ 2249818 w 3516164"/>
                <a:gd name="connsiteY11" fmla="*/ 1039390 h 1394625"/>
                <a:gd name="connsiteX12" fmla="*/ 2249818 w 3516164"/>
                <a:gd name="connsiteY12" fmla="*/ 986763 h 1394625"/>
                <a:gd name="connsiteX13" fmla="*/ 2167588 w 3516164"/>
                <a:gd name="connsiteY13" fmla="*/ 986763 h 1394625"/>
                <a:gd name="connsiteX14" fmla="*/ 2167588 w 3516164"/>
                <a:gd name="connsiteY14" fmla="*/ 947292 h 1394625"/>
                <a:gd name="connsiteX15" fmla="*/ 2065623 w 3516164"/>
                <a:gd name="connsiteY15" fmla="*/ 947292 h 1394625"/>
                <a:gd name="connsiteX16" fmla="*/ 2065623 w 3516164"/>
                <a:gd name="connsiteY16" fmla="*/ 947292 h 1394625"/>
                <a:gd name="connsiteX17" fmla="*/ 2065623 w 3516164"/>
                <a:gd name="connsiteY17" fmla="*/ 924268 h 1394625"/>
                <a:gd name="connsiteX18" fmla="*/ 2009706 w 3516164"/>
                <a:gd name="connsiteY18" fmla="*/ 924268 h 1394625"/>
                <a:gd name="connsiteX19" fmla="*/ 2009706 w 3516164"/>
                <a:gd name="connsiteY19" fmla="*/ 881508 h 1394625"/>
                <a:gd name="connsiteX20" fmla="*/ 1710388 w 3516164"/>
                <a:gd name="connsiteY20" fmla="*/ 881508 h 1394625"/>
                <a:gd name="connsiteX21" fmla="*/ 1710388 w 3516164"/>
                <a:gd name="connsiteY21" fmla="*/ 881508 h 1394625"/>
                <a:gd name="connsiteX22" fmla="*/ 1693942 w 3516164"/>
                <a:gd name="connsiteY22" fmla="*/ 865062 h 1394625"/>
                <a:gd name="connsiteX23" fmla="*/ 1611712 w 3516164"/>
                <a:gd name="connsiteY23" fmla="*/ 865062 h 1394625"/>
                <a:gd name="connsiteX24" fmla="*/ 1611712 w 3516164"/>
                <a:gd name="connsiteY24" fmla="*/ 812435 h 1394625"/>
                <a:gd name="connsiteX25" fmla="*/ 1562374 w 3516164"/>
                <a:gd name="connsiteY25" fmla="*/ 812435 h 1394625"/>
                <a:gd name="connsiteX26" fmla="*/ 1562374 w 3516164"/>
                <a:gd name="connsiteY26" fmla="*/ 779543 h 1394625"/>
                <a:gd name="connsiteX27" fmla="*/ 1506457 w 3516164"/>
                <a:gd name="connsiteY27" fmla="*/ 779543 h 1394625"/>
                <a:gd name="connsiteX28" fmla="*/ 1506457 w 3516164"/>
                <a:gd name="connsiteY28" fmla="*/ 743361 h 1394625"/>
                <a:gd name="connsiteX29" fmla="*/ 1460408 w 3516164"/>
                <a:gd name="connsiteY29" fmla="*/ 743361 h 1394625"/>
                <a:gd name="connsiteX30" fmla="*/ 1460408 w 3516164"/>
                <a:gd name="connsiteY30" fmla="*/ 743361 h 1394625"/>
                <a:gd name="connsiteX31" fmla="*/ 1460408 w 3516164"/>
                <a:gd name="connsiteY31" fmla="*/ 703891 h 1394625"/>
                <a:gd name="connsiteX32" fmla="*/ 1401203 w 3516164"/>
                <a:gd name="connsiteY32" fmla="*/ 703891 h 1394625"/>
                <a:gd name="connsiteX33" fmla="*/ 1401203 w 3516164"/>
                <a:gd name="connsiteY33" fmla="*/ 667710 h 1394625"/>
                <a:gd name="connsiteX34" fmla="*/ 1361732 w 3516164"/>
                <a:gd name="connsiteY34" fmla="*/ 667710 h 1394625"/>
                <a:gd name="connsiteX35" fmla="*/ 1361732 w 3516164"/>
                <a:gd name="connsiteY35" fmla="*/ 621661 h 1394625"/>
                <a:gd name="connsiteX36" fmla="*/ 1240031 w 3516164"/>
                <a:gd name="connsiteY36" fmla="*/ 621661 h 1394625"/>
                <a:gd name="connsiteX37" fmla="*/ 1240031 w 3516164"/>
                <a:gd name="connsiteY37" fmla="*/ 575612 h 1394625"/>
                <a:gd name="connsiteX38" fmla="*/ 1187404 w 3516164"/>
                <a:gd name="connsiteY38" fmla="*/ 575612 h 1394625"/>
                <a:gd name="connsiteX39" fmla="*/ 1187404 w 3516164"/>
                <a:gd name="connsiteY39" fmla="*/ 539430 h 1394625"/>
                <a:gd name="connsiteX40" fmla="*/ 1151223 w 3516164"/>
                <a:gd name="connsiteY40" fmla="*/ 539430 h 1394625"/>
                <a:gd name="connsiteX41" fmla="*/ 1151223 w 3516164"/>
                <a:gd name="connsiteY41" fmla="*/ 503249 h 1394625"/>
                <a:gd name="connsiteX42" fmla="*/ 1124909 w 3516164"/>
                <a:gd name="connsiteY42" fmla="*/ 503249 h 1394625"/>
                <a:gd name="connsiteX43" fmla="*/ 1124909 w 3516164"/>
                <a:gd name="connsiteY43" fmla="*/ 480225 h 1394625"/>
                <a:gd name="connsiteX44" fmla="*/ 1049257 w 3516164"/>
                <a:gd name="connsiteY44" fmla="*/ 480225 h 1394625"/>
                <a:gd name="connsiteX45" fmla="*/ 1049257 w 3516164"/>
                <a:gd name="connsiteY45" fmla="*/ 450622 h 1394625"/>
                <a:gd name="connsiteX46" fmla="*/ 983473 w 3516164"/>
                <a:gd name="connsiteY46" fmla="*/ 450622 h 1394625"/>
                <a:gd name="connsiteX47" fmla="*/ 983473 w 3516164"/>
                <a:gd name="connsiteY47" fmla="*/ 424308 h 1394625"/>
                <a:gd name="connsiteX48" fmla="*/ 894665 w 3516164"/>
                <a:gd name="connsiteY48" fmla="*/ 424308 h 1394625"/>
                <a:gd name="connsiteX49" fmla="*/ 894665 w 3516164"/>
                <a:gd name="connsiteY49" fmla="*/ 361813 h 1394625"/>
                <a:gd name="connsiteX50" fmla="*/ 828880 w 3516164"/>
                <a:gd name="connsiteY50" fmla="*/ 361813 h 1394625"/>
                <a:gd name="connsiteX51" fmla="*/ 828880 w 3516164"/>
                <a:gd name="connsiteY51" fmla="*/ 305897 h 1394625"/>
                <a:gd name="connsiteX52" fmla="*/ 743361 w 3516164"/>
                <a:gd name="connsiteY52" fmla="*/ 305897 h 1394625"/>
                <a:gd name="connsiteX53" fmla="*/ 743361 w 3516164"/>
                <a:gd name="connsiteY53" fmla="*/ 259848 h 1394625"/>
                <a:gd name="connsiteX54" fmla="*/ 677577 w 3516164"/>
                <a:gd name="connsiteY54" fmla="*/ 259848 h 1394625"/>
                <a:gd name="connsiteX55" fmla="*/ 677577 w 3516164"/>
                <a:gd name="connsiteY55" fmla="*/ 207220 h 1394625"/>
                <a:gd name="connsiteX56" fmla="*/ 460489 w 3516164"/>
                <a:gd name="connsiteY56" fmla="*/ 207220 h 1394625"/>
                <a:gd name="connsiteX57" fmla="*/ 460489 w 3516164"/>
                <a:gd name="connsiteY57" fmla="*/ 148015 h 1394625"/>
                <a:gd name="connsiteX58" fmla="*/ 460489 w 3516164"/>
                <a:gd name="connsiteY58" fmla="*/ 148015 h 1394625"/>
                <a:gd name="connsiteX59" fmla="*/ 437465 w 3516164"/>
                <a:gd name="connsiteY59" fmla="*/ 124991 h 1394625"/>
                <a:gd name="connsiteX60" fmla="*/ 361813 w 3516164"/>
                <a:gd name="connsiteY60" fmla="*/ 124991 h 1394625"/>
                <a:gd name="connsiteX61" fmla="*/ 361813 w 3516164"/>
                <a:gd name="connsiteY61" fmla="*/ 75652 h 1394625"/>
                <a:gd name="connsiteX62" fmla="*/ 210509 w 3516164"/>
                <a:gd name="connsiteY62" fmla="*/ 75652 h 1394625"/>
                <a:gd name="connsiteX63" fmla="*/ 210509 w 3516164"/>
                <a:gd name="connsiteY63" fmla="*/ 0 h 1394625"/>
                <a:gd name="connsiteX64" fmla="*/ 0 w 3516164"/>
                <a:gd name="connsiteY64" fmla="*/ 0 h 139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516164" h="1394625">
                  <a:moveTo>
                    <a:pt x="3516164" y="1394625"/>
                  </a:moveTo>
                  <a:lnTo>
                    <a:pt x="3088567" y="1394625"/>
                  </a:lnTo>
                  <a:lnTo>
                    <a:pt x="3088567" y="1266345"/>
                  </a:lnTo>
                  <a:lnTo>
                    <a:pt x="2871479" y="1266345"/>
                  </a:lnTo>
                  <a:lnTo>
                    <a:pt x="2871479" y="1177537"/>
                  </a:lnTo>
                  <a:lnTo>
                    <a:pt x="2772803" y="1177537"/>
                  </a:lnTo>
                  <a:lnTo>
                    <a:pt x="2772803" y="1131488"/>
                  </a:lnTo>
                  <a:lnTo>
                    <a:pt x="2348495" y="1131488"/>
                  </a:lnTo>
                  <a:lnTo>
                    <a:pt x="2348495" y="1085439"/>
                  </a:lnTo>
                  <a:lnTo>
                    <a:pt x="2318892" y="1085439"/>
                  </a:lnTo>
                  <a:lnTo>
                    <a:pt x="2318892" y="1039390"/>
                  </a:lnTo>
                  <a:lnTo>
                    <a:pt x="2249818" y="1039390"/>
                  </a:lnTo>
                  <a:lnTo>
                    <a:pt x="2249818" y="986763"/>
                  </a:lnTo>
                  <a:lnTo>
                    <a:pt x="2167588" y="986763"/>
                  </a:lnTo>
                  <a:lnTo>
                    <a:pt x="2167588" y="947292"/>
                  </a:lnTo>
                  <a:lnTo>
                    <a:pt x="2065623" y="947292"/>
                  </a:lnTo>
                  <a:lnTo>
                    <a:pt x="2065623" y="947292"/>
                  </a:lnTo>
                  <a:lnTo>
                    <a:pt x="2065623" y="924268"/>
                  </a:lnTo>
                  <a:lnTo>
                    <a:pt x="2009706" y="924268"/>
                  </a:lnTo>
                  <a:lnTo>
                    <a:pt x="2009706" y="881508"/>
                  </a:lnTo>
                  <a:lnTo>
                    <a:pt x="1710388" y="881508"/>
                  </a:lnTo>
                  <a:lnTo>
                    <a:pt x="1710388" y="881508"/>
                  </a:lnTo>
                  <a:lnTo>
                    <a:pt x="1693942" y="865062"/>
                  </a:lnTo>
                  <a:lnTo>
                    <a:pt x="1611712" y="865062"/>
                  </a:lnTo>
                  <a:lnTo>
                    <a:pt x="1611712" y="812435"/>
                  </a:lnTo>
                  <a:lnTo>
                    <a:pt x="1562374" y="812435"/>
                  </a:lnTo>
                  <a:lnTo>
                    <a:pt x="1562374" y="779543"/>
                  </a:lnTo>
                  <a:lnTo>
                    <a:pt x="1506457" y="779543"/>
                  </a:lnTo>
                  <a:lnTo>
                    <a:pt x="1506457" y="743361"/>
                  </a:lnTo>
                  <a:lnTo>
                    <a:pt x="1460408" y="743361"/>
                  </a:lnTo>
                  <a:lnTo>
                    <a:pt x="1460408" y="743361"/>
                  </a:lnTo>
                  <a:lnTo>
                    <a:pt x="1460408" y="703891"/>
                  </a:lnTo>
                  <a:lnTo>
                    <a:pt x="1401203" y="703891"/>
                  </a:lnTo>
                  <a:lnTo>
                    <a:pt x="1401203" y="667710"/>
                  </a:lnTo>
                  <a:lnTo>
                    <a:pt x="1361732" y="667710"/>
                  </a:lnTo>
                  <a:lnTo>
                    <a:pt x="1361732" y="621661"/>
                  </a:lnTo>
                  <a:lnTo>
                    <a:pt x="1240031" y="621661"/>
                  </a:lnTo>
                  <a:lnTo>
                    <a:pt x="1240031" y="575612"/>
                  </a:lnTo>
                  <a:lnTo>
                    <a:pt x="1187404" y="575612"/>
                  </a:lnTo>
                  <a:lnTo>
                    <a:pt x="1187404" y="539430"/>
                  </a:lnTo>
                  <a:lnTo>
                    <a:pt x="1151223" y="539430"/>
                  </a:lnTo>
                  <a:lnTo>
                    <a:pt x="1151223" y="503249"/>
                  </a:lnTo>
                  <a:lnTo>
                    <a:pt x="1124909" y="503249"/>
                  </a:lnTo>
                  <a:lnTo>
                    <a:pt x="1124909" y="480225"/>
                  </a:lnTo>
                  <a:lnTo>
                    <a:pt x="1049257" y="480225"/>
                  </a:lnTo>
                  <a:lnTo>
                    <a:pt x="1049257" y="450622"/>
                  </a:lnTo>
                  <a:lnTo>
                    <a:pt x="983473" y="450622"/>
                  </a:lnTo>
                  <a:lnTo>
                    <a:pt x="983473" y="424308"/>
                  </a:lnTo>
                  <a:lnTo>
                    <a:pt x="894665" y="424308"/>
                  </a:lnTo>
                  <a:lnTo>
                    <a:pt x="894665" y="361813"/>
                  </a:lnTo>
                  <a:lnTo>
                    <a:pt x="828880" y="361813"/>
                  </a:lnTo>
                  <a:lnTo>
                    <a:pt x="828880" y="305897"/>
                  </a:lnTo>
                  <a:lnTo>
                    <a:pt x="743361" y="305897"/>
                  </a:lnTo>
                  <a:lnTo>
                    <a:pt x="743361" y="259848"/>
                  </a:lnTo>
                  <a:lnTo>
                    <a:pt x="677577" y="259848"/>
                  </a:lnTo>
                  <a:lnTo>
                    <a:pt x="677577" y="207220"/>
                  </a:lnTo>
                  <a:lnTo>
                    <a:pt x="460489" y="207220"/>
                  </a:lnTo>
                  <a:lnTo>
                    <a:pt x="460489" y="148015"/>
                  </a:lnTo>
                  <a:lnTo>
                    <a:pt x="460489" y="148015"/>
                  </a:lnTo>
                  <a:lnTo>
                    <a:pt x="437465" y="124991"/>
                  </a:lnTo>
                  <a:lnTo>
                    <a:pt x="361813" y="124991"/>
                  </a:lnTo>
                  <a:lnTo>
                    <a:pt x="361813" y="75652"/>
                  </a:lnTo>
                  <a:lnTo>
                    <a:pt x="210509" y="75652"/>
                  </a:lnTo>
                  <a:lnTo>
                    <a:pt x="210509" y="0"/>
                  </a:lnTo>
                  <a:lnTo>
                    <a:pt x="0" y="0"/>
                  </a:lnTo>
                </a:path>
              </a:pathLst>
            </a:custGeom>
            <a:noFill/>
            <a:ln w="28575">
              <a:solidFill>
                <a:schemeClr val="accent3"/>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49" name="Group 348">
              <a:extLst>
                <a:ext uri="{FF2B5EF4-FFF2-40B4-BE49-F238E27FC236}">
                  <a16:creationId xmlns:a16="http://schemas.microsoft.com/office/drawing/2014/main" id="{D081B453-F635-497D-B040-F0B73ECA0D8B}"/>
                </a:ext>
              </a:extLst>
            </p:cNvPr>
            <p:cNvGrpSpPr/>
            <p:nvPr/>
          </p:nvGrpSpPr>
          <p:grpSpPr>
            <a:xfrm>
              <a:off x="10072484" y="3174288"/>
              <a:ext cx="813805" cy="399262"/>
              <a:chOff x="9939819" y="2821246"/>
              <a:chExt cx="813805" cy="399262"/>
            </a:xfrm>
          </p:grpSpPr>
          <p:cxnSp>
            <p:nvCxnSpPr>
              <p:cNvPr id="352" name="Straight Connector 351">
                <a:extLst>
                  <a:ext uri="{FF2B5EF4-FFF2-40B4-BE49-F238E27FC236}">
                    <a16:creationId xmlns:a16="http://schemas.microsoft.com/office/drawing/2014/main" id="{27A05DBC-2AD9-49A5-846E-4CF3511E8792}"/>
                  </a:ext>
                </a:extLst>
              </p:cNvPr>
              <p:cNvCxnSpPr/>
              <p:nvPr/>
            </p:nvCxnSpPr>
            <p:spPr bwMode="auto">
              <a:xfrm>
                <a:off x="10691095" y="309433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65992E32-578A-4B85-8D93-5F38D42A33E9}"/>
                  </a:ext>
                </a:extLst>
              </p:cNvPr>
              <p:cNvCxnSpPr/>
              <p:nvPr/>
            </p:nvCxnSpPr>
            <p:spPr bwMode="auto">
              <a:xfrm>
                <a:off x="10753624" y="3099731"/>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316E1114-1C53-42F5-AD12-2FA6E217D9BE}"/>
                  </a:ext>
                </a:extLst>
              </p:cNvPr>
              <p:cNvCxnSpPr/>
              <p:nvPr/>
            </p:nvCxnSpPr>
            <p:spPr bwMode="auto">
              <a:xfrm>
                <a:off x="10507995" y="310858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DE60CA36-66F1-4994-95F8-0B676F9DBB2F}"/>
                  </a:ext>
                </a:extLst>
              </p:cNvPr>
              <p:cNvCxnSpPr/>
              <p:nvPr/>
            </p:nvCxnSpPr>
            <p:spPr bwMode="auto">
              <a:xfrm>
                <a:off x="10577103" y="310740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5075CC27-871C-4CD3-895C-99E899501A2E}"/>
                  </a:ext>
                </a:extLst>
              </p:cNvPr>
              <p:cNvCxnSpPr/>
              <p:nvPr/>
            </p:nvCxnSpPr>
            <p:spPr bwMode="auto">
              <a:xfrm>
                <a:off x="10443307" y="3099818"/>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6AEDF795-36D0-4F33-9C09-4296CDF98F92}"/>
                  </a:ext>
                </a:extLst>
              </p:cNvPr>
              <p:cNvCxnSpPr/>
              <p:nvPr/>
            </p:nvCxnSpPr>
            <p:spPr bwMode="auto">
              <a:xfrm>
                <a:off x="10394004" y="3098636"/>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4DC2F63B-873D-4AED-AF9E-F1EEC8365D16}"/>
                  </a:ext>
                </a:extLst>
              </p:cNvPr>
              <p:cNvCxnSpPr/>
              <p:nvPr/>
            </p:nvCxnSpPr>
            <p:spPr bwMode="auto">
              <a:xfrm>
                <a:off x="10218545" y="2967152"/>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1B47F2BA-BAC3-4041-B855-4D8099D807C3}"/>
                  </a:ext>
                </a:extLst>
              </p:cNvPr>
              <p:cNvCxnSpPr/>
              <p:nvPr/>
            </p:nvCxnSpPr>
            <p:spPr bwMode="auto">
              <a:xfrm>
                <a:off x="10284364" y="296596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62A85E99-9FDE-4F74-A982-82E75D0998BD}"/>
                  </a:ext>
                </a:extLst>
              </p:cNvPr>
              <p:cNvCxnSpPr/>
              <p:nvPr/>
            </p:nvCxnSpPr>
            <p:spPr bwMode="auto">
              <a:xfrm>
                <a:off x="10143989" y="2955092"/>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5E97FB99-4A64-405D-8FA5-B448E5C29557}"/>
                  </a:ext>
                </a:extLst>
              </p:cNvPr>
              <p:cNvCxnSpPr/>
              <p:nvPr/>
            </p:nvCxnSpPr>
            <p:spPr bwMode="auto">
              <a:xfrm>
                <a:off x="10183494" y="296048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F4ABBBA7-4959-4EE6-99B3-C3B543874F23}"/>
                  </a:ext>
                </a:extLst>
              </p:cNvPr>
              <p:cNvCxnSpPr/>
              <p:nvPr/>
            </p:nvCxnSpPr>
            <p:spPr bwMode="auto">
              <a:xfrm>
                <a:off x="10069434" y="2883826"/>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E7710627-2972-4AEF-BDA6-46720D185F36}"/>
                  </a:ext>
                </a:extLst>
              </p:cNvPr>
              <p:cNvCxnSpPr/>
              <p:nvPr/>
            </p:nvCxnSpPr>
            <p:spPr bwMode="auto">
              <a:xfrm>
                <a:off x="10026710" y="287935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AADDB97C-CAEA-4850-9D1F-A57FDAAFA9F3}"/>
                  </a:ext>
                </a:extLst>
              </p:cNvPr>
              <p:cNvCxnSpPr/>
              <p:nvPr/>
            </p:nvCxnSpPr>
            <p:spPr bwMode="auto">
              <a:xfrm>
                <a:off x="9981757" y="2821246"/>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99C94B34-EDBE-4BF6-9C1D-899C0A1423CD}"/>
                  </a:ext>
                </a:extLst>
              </p:cNvPr>
              <p:cNvCxnSpPr/>
              <p:nvPr/>
            </p:nvCxnSpPr>
            <p:spPr bwMode="auto">
              <a:xfrm>
                <a:off x="9939819" y="2824534"/>
                <a:ext cx="0" cy="111919"/>
              </a:xfrm>
              <a:prstGeom prst="line">
                <a:avLst/>
              </a:prstGeom>
              <a:noFill/>
              <a:ln w="28575" cap="flat" cmpd="sng" algn="ctr">
                <a:solidFill>
                  <a:schemeClr val="accent3"/>
                </a:solidFill>
                <a:prstDash val="solid"/>
                <a:round/>
                <a:headEnd type="none" w="med" len="med"/>
                <a:tailEnd type="none" w="med" len="med"/>
              </a:ln>
              <a:effectLst/>
            </p:spPr>
          </p:cxnSp>
        </p:grpSp>
        <p:grpSp>
          <p:nvGrpSpPr>
            <p:cNvPr id="366" name="Group 365">
              <a:extLst>
                <a:ext uri="{FF2B5EF4-FFF2-40B4-BE49-F238E27FC236}">
                  <a16:creationId xmlns:a16="http://schemas.microsoft.com/office/drawing/2014/main" id="{F0AF1246-7D95-4992-9B05-A5BDD40C0050}"/>
                </a:ext>
              </a:extLst>
            </p:cNvPr>
            <p:cNvGrpSpPr/>
            <p:nvPr/>
          </p:nvGrpSpPr>
          <p:grpSpPr>
            <a:xfrm>
              <a:off x="7647480" y="2142659"/>
              <a:ext cx="2259721" cy="1157886"/>
              <a:chOff x="8447854" y="1818123"/>
              <a:chExt cx="2259721" cy="1157886"/>
            </a:xfrm>
          </p:grpSpPr>
          <p:cxnSp>
            <p:nvCxnSpPr>
              <p:cNvPr id="367" name="Straight Connector 366">
                <a:extLst>
                  <a:ext uri="{FF2B5EF4-FFF2-40B4-BE49-F238E27FC236}">
                    <a16:creationId xmlns:a16="http://schemas.microsoft.com/office/drawing/2014/main" id="{5A670448-3014-4200-9F8B-E57EA1C8C411}"/>
                  </a:ext>
                </a:extLst>
              </p:cNvPr>
              <p:cNvCxnSpPr/>
              <p:nvPr/>
            </p:nvCxnSpPr>
            <p:spPr bwMode="auto">
              <a:xfrm>
                <a:off x="10691095" y="2864090"/>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D4A483B7-F9C9-4CE6-B0CB-71BE54B82367}"/>
                  </a:ext>
                </a:extLst>
              </p:cNvPr>
              <p:cNvCxnSpPr/>
              <p:nvPr/>
            </p:nvCxnSpPr>
            <p:spPr bwMode="auto">
              <a:xfrm>
                <a:off x="10707575" y="2862908"/>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3DEA56A0-C9BE-4E13-9205-7FC1DF04C3F6}"/>
                  </a:ext>
                </a:extLst>
              </p:cNvPr>
              <p:cNvCxnSpPr/>
              <p:nvPr/>
            </p:nvCxnSpPr>
            <p:spPr bwMode="auto">
              <a:xfrm>
                <a:off x="10613250" y="285860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09227E04-D9AE-494C-A26B-873968CC47B6}"/>
                  </a:ext>
                </a:extLst>
              </p:cNvPr>
              <p:cNvCxnSpPr/>
              <p:nvPr/>
            </p:nvCxnSpPr>
            <p:spPr bwMode="auto">
              <a:xfrm>
                <a:off x="10652755" y="286400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33239D2F-7950-4249-A38E-3F4E0A7DDA02}"/>
                  </a:ext>
                </a:extLst>
              </p:cNvPr>
              <p:cNvCxnSpPr/>
              <p:nvPr/>
            </p:nvCxnSpPr>
            <p:spPr bwMode="auto">
              <a:xfrm>
                <a:off x="10525537" y="2849838"/>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5370AC23-2FFE-44E2-9971-DAA362BD734A}"/>
                  </a:ext>
                </a:extLst>
              </p:cNvPr>
              <p:cNvCxnSpPr/>
              <p:nvPr/>
            </p:nvCxnSpPr>
            <p:spPr bwMode="auto">
              <a:xfrm>
                <a:off x="10374269" y="272695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B83D59C7-978E-4ADB-BA5C-91C23F34569B}"/>
                  </a:ext>
                </a:extLst>
              </p:cNvPr>
              <p:cNvCxnSpPr/>
              <p:nvPr/>
            </p:nvCxnSpPr>
            <p:spPr bwMode="auto">
              <a:xfrm>
                <a:off x="10251437" y="2684280"/>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0D38B444-3ED9-455E-B8F4-501D1D07C2F4}"/>
                  </a:ext>
                </a:extLst>
              </p:cNvPr>
              <p:cNvCxnSpPr/>
              <p:nvPr/>
            </p:nvCxnSpPr>
            <p:spPr bwMode="auto">
              <a:xfrm>
                <a:off x="10323835" y="268309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C557860E-59FF-407B-AB9F-DBEA6ABD7AD1}"/>
                  </a:ext>
                </a:extLst>
              </p:cNvPr>
              <p:cNvCxnSpPr/>
              <p:nvPr/>
            </p:nvCxnSpPr>
            <p:spPr bwMode="auto">
              <a:xfrm>
                <a:off x="9051971" y="210318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87D9107F-0514-4D0A-9290-42F8FA7C30B6}"/>
                  </a:ext>
                </a:extLst>
              </p:cNvPr>
              <p:cNvCxnSpPr/>
              <p:nvPr/>
            </p:nvCxnSpPr>
            <p:spPr bwMode="auto">
              <a:xfrm>
                <a:off x="10278881" y="2680904"/>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9FBE24A1-EBF8-4944-A1E8-BF0CB543ACD2}"/>
                  </a:ext>
                </a:extLst>
              </p:cNvPr>
              <p:cNvCxnSpPr/>
              <p:nvPr/>
            </p:nvCxnSpPr>
            <p:spPr bwMode="auto">
              <a:xfrm>
                <a:off x="8447854" y="1818123"/>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A9834A24-24BA-4F88-88FF-71119896A577}"/>
                  </a:ext>
                </a:extLst>
              </p:cNvPr>
              <p:cNvCxnSpPr/>
              <p:nvPr/>
            </p:nvCxnSpPr>
            <p:spPr bwMode="auto">
              <a:xfrm>
                <a:off x="8539988" y="183996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FDD213E7-AC7A-48CC-B87B-A3E2BD60E3E3}"/>
                  </a:ext>
                </a:extLst>
              </p:cNvPr>
              <p:cNvCxnSpPr/>
              <p:nvPr/>
            </p:nvCxnSpPr>
            <p:spPr bwMode="auto">
              <a:xfrm>
                <a:off x="8616735" y="1877243"/>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597C3C55-BA3D-4F6C-B2FE-FA3663A76092}"/>
                  </a:ext>
                </a:extLst>
              </p:cNvPr>
              <p:cNvCxnSpPr/>
              <p:nvPr/>
            </p:nvCxnSpPr>
            <p:spPr bwMode="auto">
              <a:xfrm>
                <a:off x="9018840" y="2091040"/>
                <a:ext cx="0" cy="111919"/>
              </a:xfrm>
              <a:prstGeom prst="line">
                <a:avLst/>
              </a:prstGeom>
              <a:noFill/>
              <a:ln w="28575" cap="flat" cmpd="sng" algn="ctr">
                <a:solidFill>
                  <a:schemeClr val="accent3"/>
                </a:solidFill>
                <a:prstDash val="solid"/>
                <a:round/>
                <a:headEnd type="none" w="med" len="med"/>
                <a:tailEnd type="none" w="med" len="med"/>
              </a:ln>
              <a:effectLst/>
            </p:spPr>
          </p:cxnSp>
        </p:grpSp>
      </p:grpSp>
      <p:sp>
        <p:nvSpPr>
          <p:cNvPr id="382" name="Freeform: Shape 381">
            <a:extLst>
              <a:ext uri="{FF2B5EF4-FFF2-40B4-BE49-F238E27FC236}">
                <a16:creationId xmlns:a16="http://schemas.microsoft.com/office/drawing/2014/main" id="{0F0DD227-3A5A-4B7E-B838-6234A9B721FA}"/>
              </a:ext>
            </a:extLst>
          </p:cNvPr>
          <p:cNvSpPr/>
          <p:nvPr/>
        </p:nvSpPr>
        <p:spPr bwMode="auto">
          <a:xfrm>
            <a:off x="7387563" y="2563371"/>
            <a:ext cx="3601683" cy="2052466"/>
          </a:xfrm>
          <a:custGeom>
            <a:avLst/>
            <a:gdLst>
              <a:gd name="connsiteX0" fmla="*/ 3601683 w 3601683"/>
              <a:gd name="connsiteY0" fmla="*/ 2052466 h 2052466"/>
              <a:gd name="connsiteX1" fmla="*/ 3114880 w 3601683"/>
              <a:gd name="connsiteY1" fmla="*/ 2052466 h 2052466"/>
              <a:gd name="connsiteX2" fmla="*/ 3114880 w 3601683"/>
              <a:gd name="connsiteY2" fmla="*/ 1980103 h 2052466"/>
              <a:gd name="connsiteX3" fmla="*/ 3026072 w 3601683"/>
              <a:gd name="connsiteY3" fmla="*/ 1980103 h 2052466"/>
              <a:gd name="connsiteX4" fmla="*/ 3026072 w 3601683"/>
              <a:gd name="connsiteY4" fmla="*/ 1891295 h 2052466"/>
              <a:gd name="connsiteX5" fmla="*/ 2848454 w 3601683"/>
              <a:gd name="connsiteY5" fmla="*/ 1891295 h 2052466"/>
              <a:gd name="connsiteX6" fmla="*/ 2848454 w 3601683"/>
              <a:gd name="connsiteY6" fmla="*/ 1845246 h 2052466"/>
              <a:gd name="connsiteX7" fmla="*/ 2726754 w 3601683"/>
              <a:gd name="connsiteY7" fmla="*/ 1845246 h 2052466"/>
              <a:gd name="connsiteX8" fmla="*/ 2726754 w 3601683"/>
              <a:gd name="connsiteY8" fmla="*/ 1789329 h 2052466"/>
              <a:gd name="connsiteX9" fmla="*/ 2591896 w 3601683"/>
              <a:gd name="connsiteY9" fmla="*/ 1789329 h 2052466"/>
              <a:gd name="connsiteX10" fmla="*/ 2591896 w 3601683"/>
              <a:gd name="connsiteY10" fmla="*/ 1733413 h 2052466"/>
              <a:gd name="connsiteX11" fmla="*/ 2371519 w 3601683"/>
              <a:gd name="connsiteY11" fmla="*/ 1733413 h 2052466"/>
              <a:gd name="connsiteX12" fmla="*/ 2371519 w 3601683"/>
              <a:gd name="connsiteY12" fmla="*/ 1697231 h 2052466"/>
              <a:gd name="connsiteX13" fmla="*/ 2325470 w 3601683"/>
              <a:gd name="connsiteY13" fmla="*/ 1697231 h 2052466"/>
              <a:gd name="connsiteX14" fmla="*/ 2325470 w 3601683"/>
              <a:gd name="connsiteY14" fmla="*/ 1670918 h 2052466"/>
              <a:gd name="connsiteX15" fmla="*/ 2246529 w 3601683"/>
              <a:gd name="connsiteY15" fmla="*/ 1670918 h 2052466"/>
              <a:gd name="connsiteX16" fmla="*/ 2246529 w 3601683"/>
              <a:gd name="connsiteY16" fmla="*/ 1638026 h 2052466"/>
              <a:gd name="connsiteX17" fmla="*/ 2154431 w 3601683"/>
              <a:gd name="connsiteY17" fmla="*/ 1638026 h 2052466"/>
              <a:gd name="connsiteX18" fmla="*/ 2154431 w 3601683"/>
              <a:gd name="connsiteY18" fmla="*/ 1595266 h 2052466"/>
              <a:gd name="connsiteX19" fmla="*/ 2108382 w 3601683"/>
              <a:gd name="connsiteY19" fmla="*/ 1595266 h 2052466"/>
              <a:gd name="connsiteX20" fmla="*/ 2108382 w 3601683"/>
              <a:gd name="connsiteY20" fmla="*/ 1532771 h 2052466"/>
              <a:gd name="connsiteX21" fmla="*/ 2016284 w 3601683"/>
              <a:gd name="connsiteY21" fmla="*/ 1532771 h 2052466"/>
              <a:gd name="connsiteX22" fmla="*/ 2016284 w 3601683"/>
              <a:gd name="connsiteY22" fmla="*/ 1486722 h 2052466"/>
              <a:gd name="connsiteX23" fmla="*/ 1957079 w 3601683"/>
              <a:gd name="connsiteY23" fmla="*/ 1486722 h 2052466"/>
              <a:gd name="connsiteX24" fmla="*/ 1957079 w 3601683"/>
              <a:gd name="connsiteY24" fmla="*/ 1450541 h 2052466"/>
              <a:gd name="connsiteX25" fmla="*/ 1911030 w 3601683"/>
              <a:gd name="connsiteY25" fmla="*/ 1450541 h 2052466"/>
              <a:gd name="connsiteX26" fmla="*/ 1911030 w 3601683"/>
              <a:gd name="connsiteY26" fmla="*/ 1434095 h 2052466"/>
              <a:gd name="connsiteX27" fmla="*/ 1874849 w 3601683"/>
              <a:gd name="connsiteY27" fmla="*/ 1434095 h 2052466"/>
              <a:gd name="connsiteX28" fmla="*/ 1874849 w 3601683"/>
              <a:gd name="connsiteY28" fmla="*/ 1332129 h 2052466"/>
              <a:gd name="connsiteX29" fmla="*/ 1799197 w 3601683"/>
              <a:gd name="connsiteY29" fmla="*/ 1332129 h 2052466"/>
              <a:gd name="connsiteX30" fmla="*/ 1799197 w 3601683"/>
              <a:gd name="connsiteY30" fmla="*/ 1269634 h 2052466"/>
              <a:gd name="connsiteX31" fmla="*/ 1703810 w 3601683"/>
              <a:gd name="connsiteY31" fmla="*/ 1269634 h 2052466"/>
              <a:gd name="connsiteX32" fmla="*/ 1703810 w 3601683"/>
              <a:gd name="connsiteY32" fmla="*/ 1187404 h 2052466"/>
              <a:gd name="connsiteX33" fmla="*/ 1621579 w 3601683"/>
              <a:gd name="connsiteY33" fmla="*/ 1187404 h 2052466"/>
              <a:gd name="connsiteX34" fmla="*/ 1621579 w 3601683"/>
              <a:gd name="connsiteY34" fmla="*/ 1134777 h 2052466"/>
              <a:gd name="connsiteX35" fmla="*/ 1526192 w 3601683"/>
              <a:gd name="connsiteY35" fmla="*/ 1134777 h 2052466"/>
              <a:gd name="connsiteX36" fmla="*/ 1526192 w 3601683"/>
              <a:gd name="connsiteY36" fmla="*/ 1075571 h 2052466"/>
              <a:gd name="connsiteX37" fmla="*/ 1486722 w 3601683"/>
              <a:gd name="connsiteY37" fmla="*/ 1075571 h 2052466"/>
              <a:gd name="connsiteX38" fmla="*/ 1486722 w 3601683"/>
              <a:gd name="connsiteY38" fmla="*/ 1036100 h 2052466"/>
              <a:gd name="connsiteX39" fmla="*/ 1447251 w 3601683"/>
              <a:gd name="connsiteY39" fmla="*/ 1036100 h 2052466"/>
              <a:gd name="connsiteX40" fmla="*/ 1447251 w 3601683"/>
              <a:gd name="connsiteY40" fmla="*/ 986762 h 2052466"/>
              <a:gd name="connsiteX41" fmla="*/ 1388046 w 3601683"/>
              <a:gd name="connsiteY41" fmla="*/ 986762 h 2052466"/>
              <a:gd name="connsiteX42" fmla="*/ 1388046 w 3601683"/>
              <a:gd name="connsiteY42" fmla="*/ 911111 h 2052466"/>
              <a:gd name="connsiteX43" fmla="*/ 1282791 w 3601683"/>
              <a:gd name="connsiteY43" fmla="*/ 911111 h 2052466"/>
              <a:gd name="connsiteX44" fmla="*/ 1282791 w 3601683"/>
              <a:gd name="connsiteY44" fmla="*/ 865062 h 2052466"/>
              <a:gd name="connsiteX45" fmla="*/ 1256477 w 3601683"/>
              <a:gd name="connsiteY45" fmla="*/ 865062 h 2052466"/>
              <a:gd name="connsiteX46" fmla="*/ 1256477 w 3601683"/>
              <a:gd name="connsiteY46" fmla="*/ 832170 h 2052466"/>
              <a:gd name="connsiteX47" fmla="*/ 1207139 w 3601683"/>
              <a:gd name="connsiteY47" fmla="*/ 832170 h 2052466"/>
              <a:gd name="connsiteX48" fmla="*/ 1207139 w 3601683"/>
              <a:gd name="connsiteY48" fmla="*/ 809145 h 2052466"/>
              <a:gd name="connsiteX49" fmla="*/ 1154512 w 3601683"/>
              <a:gd name="connsiteY49" fmla="*/ 809145 h 2052466"/>
              <a:gd name="connsiteX50" fmla="*/ 1154512 w 3601683"/>
              <a:gd name="connsiteY50" fmla="*/ 769675 h 2052466"/>
              <a:gd name="connsiteX51" fmla="*/ 1098595 w 3601683"/>
              <a:gd name="connsiteY51" fmla="*/ 769675 h 2052466"/>
              <a:gd name="connsiteX52" fmla="*/ 1098595 w 3601683"/>
              <a:gd name="connsiteY52" fmla="*/ 743361 h 2052466"/>
              <a:gd name="connsiteX53" fmla="*/ 1055836 w 3601683"/>
              <a:gd name="connsiteY53" fmla="*/ 743361 h 2052466"/>
              <a:gd name="connsiteX54" fmla="*/ 1055836 w 3601683"/>
              <a:gd name="connsiteY54" fmla="*/ 713758 h 2052466"/>
              <a:gd name="connsiteX55" fmla="*/ 1003208 w 3601683"/>
              <a:gd name="connsiteY55" fmla="*/ 713758 h 2052466"/>
              <a:gd name="connsiteX56" fmla="*/ 1003208 w 3601683"/>
              <a:gd name="connsiteY56" fmla="*/ 687444 h 2052466"/>
              <a:gd name="connsiteX57" fmla="*/ 924267 w 3601683"/>
              <a:gd name="connsiteY57" fmla="*/ 687444 h 2052466"/>
              <a:gd name="connsiteX58" fmla="*/ 924267 w 3601683"/>
              <a:gd name="connsiteY58" fmla="*/ 657842 h 2052466"/>
              <a:gd name="connsiteX59" fmla="*/ 891375 w 3601683"/>
              <a:gd name="connsiteY59" fmla="*/ 657842 h 2052466"/>
              <a:gd name="connsiteX60" fmla="*/ 891375 w 3601683"/>
              <a:gd name="connsiteY60" fmla="*/ 621660 h 2052466"/>
              <a:gd name="connsiteX61" fmla="*/ 858483 w 3601683"/>
              <a:gd name="connsiteY61" fmla="*/ 621660 h 2052466"/>
              <a:gd name="connsiteX62" fmla="*/ 828880 w 3601683"/>
              <a:gd name="connsiteY62" fmla="*/ 621660 h 2052466"/>
              <a:gd name="connsiteX63" fmla="*/ 828880 w 3601683"/>
              <a:gd name="connsiteY63" fmla="*/ 542719 h 2052466"/>
              <a:gd name="connsiteX64" fmla="*/ 680866 w 3601683"/>
              <a:gd name="connsiteY64" fmla="*/ 542719 h 2052466"/>
              <a:gd name="connsiteX65" fmla="*/ 680866 w 3601683"/>
              <a:gd name="connsiteY65" fmla="*/ 516406 h 2052466"/>
              <a:gd name="connsiteX66" fmla="*/ 588768 w 3601683"/>
              <a:gd name="connsiteY66" fmla="*/ 516406 h 2052466"/>
              <a:gd name="connsiteX67" fmla="*/ 588768 w 3601683"/>
              <a:gd name="connsiteY67" fmla="*/ 463778 h 2052466"/>
              <a:gd name="connsiteX68" fmla="*/ 526273 w 3601683"/>
              <a:gd name="connsiteY68" fmla="*/ 463778 h 2052466"/>
              <a:gd name="connsiteX69" fmla="*/ 526273 w 3601683"/>
              <a:gd name="connsiteY69" fmla="*/ 427597 h 2052466"/>
              <a:gd name="connsiteX70" fmla="*/ 493381 w 3601683"/>
              <a:gd name="connsiteY70" fmla="*/ 427597 h 2052466"/>
              <a:gd name="connsiteX71" fmla="*/ 493381 w 3601683"/>
              <a:gd name="connsiteY71" fmla="*/ 368391 h 2052466"/>
              <a:gd name="connsiteX72" fmla="*/ 414440 w 3601683"/>
              <a:gd name="connsiteY72" fmla="*/ 368391 h 2052466"/>
              <a:gd name="connsiteX73" fmla="*/ 414440 w 3601683"/>
              <a:gd name="connsiteY73" fmla="*/ 322342 h 2052466"/>
              <a:gd name="connsiteX74" fmla="*/ 374969 w 3601683"/>
              <a:gd name="connsiteY74" fmla="*/ 322342 h 2052466"/>
              <a:gd name="connsiteX75" fmla="*/ 374969 w 3601683"/>
              <a:gd name="connsiteY75" fmla="*/ 296029 h 2052466"/>
              <a:gd name="connsiteX76" fmla="*/ 345366 w 3601683"/>
              <a:gd name="connsiteY76" fmla="*/ 296029 h 2052466"/>
              <a:gd name="connsiteX77" fmla="*/ 345366 w 3601683"/>
              <a:gd name="connsiteY77" fmla="*/ 230244 h 2052466"/>
              <a:gd name="connsiteX78" fmla="*/ 266425 w 3601683"/>
              <a:gd name="connsiteY78" fmla="*/ 230244 h 2052466"/>
              <a:gd name="connsiteX79" fmla="*/ 266425 w 3601683"/>
              <a:gd name="connsiteY79" fmla="*/ 151303 h 2052466"/>
              <a:gd name="connsiteX80" fmla="*/ 210509 w 3601683"/>
              <a:gd name="connsiteY80" fmla="*/ 151303 h 2052466"/>
              <a:gd name="connsiteX81" fmla="*/ 210509 w 3601683"/>
              <a:gd name="connsiteY81" fmla="*/ 95387 h 2052466"/>
              <a:gd name="connsiteX82" fmla="*/ 161171 w 3601683"/>
              <a:gd name="connsiteY82" fmla="*/ 95387 h 2052466"/>
              <a:gd name="connsiteX83" fmla="*/ 161171 w 3601683"/>
              <a:gd name="connsiteY83" fmla="*/ 62495 h 2052466"/>
              <a:gd name="connsiteX84" fmla="*/ 124990 w 3601683"/>
              <a:gd name="connsiteY84" fmla="*/ 62495 h 2052466"/>
              <a:gd name="connsiteX85" fmla="*/ 124990 w 3601683"/>
              <a:gd name="connsiteY85" fmla="*/ 0 h 2052466"/>
              <a:gd name="connsiteX86" fmla="*/ 0 w 3601683"/>
              <a:gd name="connsiteY86" fmla="*/ 0 h 2052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01683" h="2052466">
                <a:moveTo>
                  <a:pt x="3601683" y="2052466"/>
                </a:moveTo>
                <a:lnTo>
                  <a:pt x="3114880" y="2052466"/>
                </a:lnTo>
                <a:lnTo>
                  <a:pt x="3114880" y="1980103"/>
                </a:lnTo>
                <a:lnTo>
                  <a:pt x="3026072" y="1980103"/>
                </a:lnTo>
                <a:lnTo>
                  <a:pt x="3026072" y="1891295"/>
                </a:lnTo>
                <a:lnTo>
                  <a:pt x="2848454" y="1891295"/>
                </a:lnTo>
                <a:lnTo>
                  <a:pt x="2848454" y="1845246"/>
                </a:lnTo>
                <a:lnTo>
                  <a:pt x="2726754" y="1845246"/>
                </a:lnTo>
                <a:lnTo>
                  <a:pt x="2726754" y="1789329"/>
                </a:lnTo>
                <a:lnTo>
                  <a:pt x="2591896" y="1789329"/>
                </a:lnTo>
                <a:lnTo>
                  <a:pt x="2591896" y="1733413"/>
                </a:lnTo>
                <a:lnTo>
                  <a:pt x="2371519" y="1733413"/>
                </a:lnTo>
                <a:lnTo>
                  <a:pt x="2371519" y="1697231"/>
                </a:lnTo>
                <a:lnTo>
                  <a:pt x="2325470" y="1697231"/>
                </a:lnTo>
                <a:lnTo>
                  <a:pt x="2325470" y="1670918"/>
                </a:lnTo>
                <a:lnTo>
                  <a:pt x="2246529" y="1670918"/>
                </a:lnTo>
                <a:lnTo>
                  <a:pt x="2246529" y="1638026"/>
                </a:lnTo>
                <a:lnTo>
                  <a:pt x="2154431" y="1638026"/>
                </a:lnTo>
                <a:lnTo>
                  <a:pt x="2154431" y="1595266"/>
                </a:lnTo>
                <a:lnTo>
                  <a:pt x="2108382" y="1595266"/>
                </a:lnTo>
                <a:lnTo>
                  <a:pt x="2108382" y="1532771"/>
                </a:lnTo>
                <a:lnTo>
                  <a:pt x="2016284" y="1532771"/>
                </a:lnTo>
                <a:lnTo>
                  <a:pt x="2016284" y="1486722"/>
                </a:lnTo>
                <a:lnTo>
                  <a:pt x="1957079" y="1486722"/>
                </a:lnTo>
                <a:lnTo>
                  <a:pt x="1957079" y="1450541"/>
                </a:lnTo>
                <a:lnTo>
                  <a:pt x="1911030" y="1450541"/>
                </a:lnTo>
                <a:lnTo>
                  <a:pt x="1911030" y="1434095"/>
                </a:lnTo>
                <a:lnTo>
                  <a:pt x="1874849" y="1434095"/>
                </a:lnTo>
                <a:lnTo>
                  <a:pt x="1874849" y="1332129"/>
                </a:lnTo>
                <a:lnTo>
                  <a:pt x="1799197" y="1332129"/>
                </a:lnTo>
                <a:lnTo>
                  <a:pt x="1799197" y="1269634"/>
                </a:lnTo>
                <a:lnTo>
                  <a:pt x="1703810" y="1269634"/>
                </a:lnTo>
                <a:lnTo>
                  <a:pt x="1703810" y="1187404"/>
                </a:lnTo>
                <a:lnTo>
                  <a:pt x="1621579" y="1187404"/>
                </a:lnTo>
                <a:lnTo>
                  <a:pt x="1621579" y="1134777"/>
                </a:lnTo>
                <a:lnTo>
                  <a:pt x="1526192" y="1134777"/>
                </a:lnTo>
                <a:lnTo>
                  <a:pt x="1526192" y="1075571"/>
                </a:lnTo>
                <a:lnTo>
                  <a:pt x="1486722" y="1075571"/>
                </a:lnTo>
                <a:lnTo>
                  <a:pt x="1486722" y="1036100"/>
                </a:lnTo>
                <a:lnTo>
                  <a:pt x="1447251" y="1036100"/>
                </a:lnTo>
                <a:lnTo>
                  <a:pt x="1447251" y="986762"/>
                </a:lnTo>
                <a:lnTo>
                  <a:pt x="1388046" y="986762"/>
                </a:lnTo>
                <a:lnTo>
                  <a:pt x="1388046" y="911111"/>
                </a:lnTo>
                <a:lnTo>
                  <a:pt x="1282791" y="911111"/>
                </a:lnTo>
                <a:lnTo>
                  <a:pt x="1282791" y="865062"/>
                </a:lnTo>
                <a:lnTo>
                  <a:pt x="1256477" y="865062"/>
                </a:lnTo>
                <a:lnTo>
                  <a:pt x="1256477" y="832170"/>
                </a:lnTo>
                <a:lnTo>
                  <a:pt x="1207139" y="832170"/>
                </a:lnTo>
                <a:lnTo>
                  <a:pt x="1207139" y="809145"/>
                </a:lnTo>
                <a:lnTo>
                  <a:pt x="1154512" y="809145"/>
                </a:lnTo>
                <a:lnTo>
                  <a:pt x="1154512" y="769675"/>
                </a:lnTo>
                <a:lnTo>
                  <a:pt x="1098595" y="769675"/>
                </a:lnTo>
                <a:lnTo>
                  <a:pt x="1098595" y="743361"/>
                </a:lnTo>
                <a:lnTo>
                  <a:pt x="1055836" y="743361"/>
                </a:lnTo>
                <a:lnTo>
                  <a:pt x="1055836" y="713758"/>
                </a:lnTo>
                <a:lnTo>
                  <a:pt x="1003208" y="713758"/>
                </a:lnTo>
                <a:lnTo>
                  <a:pt x="1003208" y="687444"/>
                </a:lnTo>
                <a:lnTo>
                  <a:pt x="924267" y="687444"/>
                </a:lnTo>
                <a:lnTo>
                  <a:pt x="924267" y="657842"/>
                </a:lnTo>
                <a:lnTo>
                  <a:pt x="891375" y="657842"/>
                </a:lnTo>
                <a:lnTo>
                  <a:pt x="891375" y="621660"/>
                </a:lnTo>
                <a:lnTo>
                  <a:pt x="858483" y="621660"/>
                </a:lnTo>
                <a:lnTo>
                  <a:pt x="828880" y="621660"/>
                </a:lnTo>
                <a:lnTo>
                  <a:pt x="828880" y="542719"/>
                </a:lnTo>
                <a:lnTo>
                  <a:pt x="680866" y="542719"/>
                </a:lnTo>
                <a:lnTo>
                  <a:pt x="680866" y="516406"/>
                </a:lnTo>
                <a:lnTo>
                  <a:pt x="588768" y="516406"/>
                </a:lnTo>
                <a:lnTo>
                  <a:pt x="588768" y="463778"/>
                </a:lnTo>
                <a:lnTo>
                  <a:pt x="526273" y="463778"/>
                </a:lnTo>
                <a:lnTo>
                  <a:pt x="526273" y="427597"/>
                </a:lnTo>
                <a:lnTo>
                  <a:pt x="493381" y="427597"/>
                </a:lnTo>
                <a:lnTo>
                  <a:pt x="493381" y="368391"/>
                </a:lnTo>
                <a:lnTo>
                  <a:pt x="414440" y="368391"/>
                </a:lnTo>
                <a:lnTo>
                  <a:pt x="414440" y="322342"/>
                </a:lnTo>
                <a:lnTo>
                  <a:pt x="374969" y="322342"/>
                </a:lnTo>
                <a:lnTo>
                  <a:pt x="374969" y="296029"/>
                </a:lnTo>
                <a:lnTo>
                  <a:pt x="345366" y="296029"/>
                </a:lnTo>
                <a:lnTo>
                  <a:pt x="345366" y="230244"/>
                </a:lnTo>
                <a:lnTo>
                  <a:pt x="266425" y="230244"/>
                </a:lnTo>
                <a:lnTo>
                  <a:pt x="266425" y="151303"/>
                </a:lnTo>
                <a:lnTo>
                  <a:pt x="210509" y="151303"/>
                </a:lnTo>
                <a:lnTo>
                  <a:pt x="210509" y="95387"/>
                </a:lnTo>
                <a:lnTo>
                  <a:pt x="161171" y="95387"/>
                </a:lnTo>
                <a:lnTo>
                  <a:pt x="161171" y="62495"/>
                </a:lnTo>
                <a:lnTo>
                  <a:pt x="124990" y="62495"/>
                </a:lnTo>
                <a:lnTo>
                  <a:pt x="124990" y="0"/>
                </a:lnTo>
                <a:lnTo>
                  <a:pt x="0" y="0"/>
                </a:lnTo>
              </a:path>
            </a:pathLst>
          </a:custGeom>
          <a:noFill/>
          <a:ln w="28575">
            <a:solidFill>
              <a:schemeClr val="accent3"/>
            </a:solidFill>
            <a:prstDash val="sysDot"/>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83" name="Group 382">
            <a:extLst>
              <a:ext uri="{FF2B5EF4-FFF2-40B4-BE49-F238E27FC236}">
                <a16:creationId xmlns:a16="http://schemas.microsoft.com/office/drawing/2014/main" id="{F8BCC525-533B-4BE2-8B17-A5142EF9B2F6}"/>
              </a:ext>
            </a:extLst>
          </p:cNvPr>
          <p:cNvGrpSpPr/>
          <p:nvPr/>
        </p:nvGrpSpPr>
        <p:grpSpPr>
          <a:xfrm>
            <a:off x="7895029" y="2915517"/>
            <a:ext cx="3089937" cy="1759898"/>
            <a:chOff x="8140623" y="1903556"/>
            <a:chExt cx="3089937" cy="1759898"/>
          </a:xfrm>
        </p:grpSpPr>
        <p:cxnSp>
          <p:nvCxnSpPr>
            <p:cNvPr id="386" name="Straight Connector 385">
              <a:extLst>
                <a:ext uri="{FF2B5EF4-FFF2-40B4-BE49-F238E27FC236}">
                  <a16:creationId xmlns:a16="http://schemas.microsoft.com/office/drawing/2014/main" id="{3BC6EFBE-C9AD-45A3-B2CC-0041BB863DDB}"/>
                </a:ext>
              </a:extLst>
            </p:cNvPr>
            <p:cNvCxnSpPr/>
            <p:nvPr/>
          </p:nvCxnSpPr>
          <p:spPr bwMode="auto">
            <a:xfrm>
              <a:off x="10931207" y="3551535"/>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C8F6EB24-4DAD-4623-ABE2-B61B50618A2A}"/>
                </a:ext>
              </a:extLst>
            </p:cNvPr>
            <p:cNvCxnSpPr/>
            <p:nvPr/>
          </p:nvCxnSpPr>
          <p:spPr bwMode="auto">
            <a:xfrm>
              <a:off x="11230560" y="3547063"/>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657788A1-373C-4A0C-9E80-86CD70FEC921}"/>
                </a:ext>
              </a:extLst>
            </p:cNvPr>
            <p:cNvCxnSpPr/>
            <p:nvPr/>
          </p:nvCxnSpPr>
          <p:spPr bwMode="auto">
            <a:xfrm>
              <a:off x="10748107" y="3506584"/>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187F585D-6C87-49BC-9C5E-2E0A127E25B6}"/>
                </a:ext>
              </a:extLst>
            </p:cNvPr>
            <p:cNvCxnSpPr/>
            <p:nvPr/>
          </p:nvCxnSpPr>
          <p:spPr bwMode="auto">
            <a:xfrm>
              <a:off x="10823793" y="355144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C210976E-688E-48BD-BA44-3EDB4645A73A}"/>
                </a:ext>
              </a:extLst>
            </p:cNvPr>
            <p:cNvCxnSpPr/>
            <p:nvPr/>
          </p:nvCxnSpPr>
          <p:spPr bwMode="auto">
            <a:xfrm>
              <a:off x="10647238" y="338268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C7609C1B-FB0D-4C5D-ACA8-2DABF6C70355}"/>
                </a:ext>
              </a:extLst>
            </p:cNvPr>
            <p:cNvCxnSpPr/>
            <p:nvPr/>
          </p:nvCxnSpPr>
          <p:spPr bwMode="auto">
            <a:xfrm>
              <a:off x="10509126" y="3384796"/>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6C2FDECF-6000-48D9-A778-D6F2B158B533}"/>
                </a:ext>
              </a:extLst>
            </p:cNvPr>
            <p:cNvCxnSpPr/>
            <p:nvPr/>
          </p:nvCxnSpPr>
          <p:spPr bwMode="auto">
            <a:xfrm>
              <a:off x="10142893" y="3236868"/>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DC035B46-1B2C-434D-AACB-8B0C5B9B780F}"/>
                </a:ext>
              </a:extLst>
            </p:cNvPr>
            <p:cNvCxnSpPr/>
            <p:nvPr/>
          </p:nvCxnSpPr>
          <p:spPr bwMode="auto">
            <a:xfrm>
              <a:off x="10179110" y="3238973"/>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A36A1349-9CC0-4651-A227-0C5A3170321C}"/>
                </a:ext>
              </a:extLst>
            </p:cNvPr>
            <p:cNvCxnSpPr/>
            <p:nvPr/>
          </p:nvCxnSpPr>
          <p:spPr bwMode="auto">
            <a:xfrm>
              <a:off x="9686790" y="3017587"/>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039AEF6E-547D-468B-9E86-ED768248A25D}"/>
                </a:ext>
              </a:extLst>
            </p:cNvPr>
            <p:cNvCxnSpPr/>
            <p:nvPr/>
          </p:nvCxnSpPr>
          <p:spPr bwMode="auto">
            <a:xfrm>
              <a:off x="9729584" y="3036139"/>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DAAAB33E-4BB7-47FD-951E-15C9E78E1260}"/>
                </a:ext>
              </a:extLst>
            </p:cNvPr>
            <p:cNvCxnSpPr/>
            <p:nvPr/>
          </p:nvCxnSpPr>
          <p:spPr bwMode="auto">
            <a:xfrm>
              <a:off x="9559606" y="2936453"/>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A6273A37-171A-4C7E-A754-A045BFB38415}"/>
                </a:ext>
              </a:extLst>
            </p:cNvPr>
            <p:cNvCxnSpPr/>
            <p:nvPr/>
          </p:nvCxnSpPr>
          <p:spPr bwMode="auto">
            <a:xfrm>
              <a:off x="8293297" y="2024160"/>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08192B35-045E-41A4-A5FA-72EA536AD901}"/>
                </a:ext>
              </a:extLst>
            </p:cNvPr>
            <p:cNvCxnSpPr/>
            <p:nvPr/>
          </p:nvCxnSpPr>
          <p:spPr bwMode="auto">
            <a:xfrm>
              <a:off x="8215452" y="1995654"/>
              <a:ext cx="0" cy="111919"/>
            </a:xfrm>
            <a:prstGeom prst="line">
              <a:avLst/>
            </a:prstGeom>
            <a:noFill/>
            <a:ln w="28575" cap="flat" cmpd="sng" algn="ctr">
              <a:solidFill>
                <a:schemeClr val="accent3"/>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AC7899B6-73FF-41BD-93F1-338DE1E081FE}"/>
                </a:ext>
              </a:extLst>
            </p:cNvPr>
            <p:cNvCxnSpPr/>
            <p:nvPr/>
          </p:nvCxnSpPr>
          <p:spPr bwMode="auto">
            <a:xfrm>
              <a:off x="8140623" y="1903556"/>
              <a:ext cx="0" cy="111919"/>
            </a:xfrm>
            <a:prstGeom prst="line">
              <a:avLst/>
            </a:prstGeom>
            <a:noFill/>
            <a:ln w="28575" cap="flat" cmpd="sng" algn="ctr">
              <a:solidFill>
                <a:schemeClr val="accent3"/>
              </a:solidFill>
              <a:prstDash val="solid"/>
              <a:round/>
              <a:headEnd type="none" w="med" len="med"/>
              <a:tailEnd type="none" w="med" len="med"/>
            </a:ln>
            <a:effectLst/>
          </p:spPr>
        </p:cxnSp>
      </p:grpSp>
    </p:spTree>
    <p:extLst>
      <p:ext uri="{BB962C8B-B14F-4D97-AF65-F5344CB8AC3E}">
        <p14:creationId xmlns:p14="http://schemas.microsoft.com/office/powerpoint/2010/main" val="266788105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1C7DEA-0BE6-476B-8066-E58170ED2888}"/>
              </a:ext>
            </a:extLst>
          </p:cNvPr>
          <p:cNvSpPr>
            <a:spLocks noGrp="1"/>
          </p:cNvSpPr>
          <p:nvPr>
            <p:ph type="title"/>
          </p:nvPr>
        </p:nvSpPr>
        <p:spPr/>
        <p:txBody>
          <a:bodyPr/>
          <a:lstStyle/>
          <a:p>
            <a:r>
              <a:rPr lang="en-US" dirty="0"/>
              <a:t>CASSIOPEIA Part 2: Dara vs Observation Maintenance</a:t>
            </a:r>
          </a:p>
        </p:txBody>
      </p:sp>
      <p:sp>
        <p:nvSpPr>
          <p:cNvPr id="5" name="Content Placeholder 4">
            <a:extLst>
              <a:ext uri="{FF2B5EF4-FFF2-40B4-BE49-F238E27FC236}">
                <a16:creationId xmlns:a16="http://schemas.microsoft.com/office/drawing/2014/main" id="{E5B9966E-E7E0-4689-89FB-26FEF32830BF}"/>
              </a:ext>
            </a:extLst>
          </p:cNvPr>
          <p:cNvSpPr>
            <a:spLocks noGrp="1"/>
          </p:cNvSpPr>
          <p:nvPr>
            <p:ph idx="1"/>
          </p:nvPr>
        </p:nvSpPr>
        <p:spPr/>
        <p:txBody>
          <a:bodyPr/>
          <a:lstStyle/>
          <a:p>
            <a:pPr lvl="0"/>
            <a:r>
              <a:rPr lang="en-US" dirty="0"/>
              <a:t>Patients in ≥PR after consolidation were rerandomized to receive daratumumab IV every 8 wk for 2 yr vs observation</a:t>
            </a:r>
          </a:p>
        </p:txBody>
      </p:sp>
      <p:sp>
        <p:nvSpPr>
          <p:cNvPr id="15" name="Text Box 45">
            <a:extLst>
              <a:ext uri="{FF2B5EF4-FFF2-40B4-BE49-F238E27FC236}">
                <a16:creationId xmlns:a16="http://schemas.microsoft.com/office/drawing/2014/main" id="{B4BFA7C0-C3FC-46B3-9947-562D5A89A546}"/>
              </a:ext>
            </a:extLst>
          </p:cNvPr>
          <p:cNvSpPr txBox="1">
            <a:spLocks noChangeArrowheads="1"/>
          </p:cNvSpPr>
          <p:nvPr/>
        </p:nvSpPr>
        <p:spPr bwMode="auto">
          <a:xfrm>
            <a:off x="178046" y="3178301"/>
            <a:ext cx="1878266"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aged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18-65 yr with transplant-eligible newly diagnosed MM; ECOG PS 0-2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1085)</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8" name="Line 53">
            <a:extLst>
              <a:ext uri="{FF2B5EF4-FFF2-40B4-BE49-F238E27FC236}">
                <a16:creationId xmlns:a16="http://schemas.microsoft.com/office/drawing/2014/main" id="{17547881-9C48-4C48-8345-65B84650CACB}"/>
              </a:ext>
            </a:extLst>
          </p:cNvPr>
          <p:cNvSpPr>
            <a:spLocks noChangeShapeType="1"/>
          </p:cNvSpPr>
          <p:nvPr/>
        </p:nvSpPr>
        <p:spPr bwMode="auto">
          <a:xfrm>
            <a:off x="3196915" y="4125126"/>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 name="Line 54">
            <a:extLst>
              <a:ext uri="{FF2B5EF4-FFF2-40B4-BE49-F238E27FC236}">
                <a16:creationId xmlns:a16="http://schemas.microsoft.com/office/drawing/2014/main" id="{4D875BDD-ADC9-4D73-A278-F1B5DF66A745}"/>
              </a:ext>
            </a:extLst>
          </p:cNvPr>
          <p:cNvSpPr>
            <a:spLocks noChangeShapeType="1"/>
          </p:cNvSpPr>
          <p:nvPr/>
        </p:nvSpPr>
        <p:spPr bwMode="auto">
          <a:xfrm flipV="1">
            <a:off x="3196915" y="3525050"/>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 name="Line 52">
            <a:extLst>
              <a:ext uri="{FF2B5EF4-FFF2-40B4-BE49-F238E27FC236}">
                <a16:creationId xmlns:a16="http://schemas.microsoft.com/office/drawing/2014/main" id="{419653CD-62C3-4F68-89C8-B27AB5AC44D0}"/>
              </a:ext>
            </a:extLst>
          </p:cNvPr>
          <p:cNvSpPr>
            <a:spLocks noChangeShapeType="1"/>
          </p:cNvSpPr>
          <p:nvPr/>
        </p:nvSpPr>
        <p:spPr bwMode="auto">
          <a:xfrm rot="5400000">
            <a:off x="1801495" y="3279375"/>
            <a:ext cx="509634" cy="0"/>
          </a:xfrm>
          <a:prstGeom prst="line">
            <a:avLst/>
          </a:prstGeom>
          <a:noFill/>
          <a:ln w="28575">
            <a:solidFill>
              <a:schemeClr val="bg1"/>
            </a:solidFill>
            <a:prstDash val="sys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 name="TextBox 19">
            <a:extLst>
              <a:ext uri="{FF2B5EF4-FFF2-40B4-BE49-F238E27FC236}">
                <a16:creationId xmlns:a16="http://schemas.microsoft.com/office/drawing/2014/main" id="{5AF08497-01A4-43CB-87CA-81750EB6E0B2}"/>
              </a:ext>
            </a:extLst>
          </p:cNvPr>
          <p:cNvSpPr txBox="1"/>
          <p:nvPr/>
        </p:nvSpPr>
        <p:spPr bwMode="auto">
          <a:xfrm>
            <a:off x="1419368" y="2716781"/>
            <a:ext cx="62608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induction treatment (D-VTd vs VTd), depth of response</a:t>
            </a:r>
          </a:p>
        </p:txBody>
      </p:sp>
      <p:sp>
        <p:nvSpPr>
          <p:cNvPr id="28" name="Text Box 15">
            <a:extLst>
              <a:ext uri="{FF2B5EF4-FFF2-40B4-BE49-F238E27FC236}">
                <a16:creationId xmlns:a16="http://schemas.microsoft.com/office/drawing/2014/main" id="{10BDF105-56CA-4636-8864-C0326877E677}"/>
              </a:ext>
            </a:extLst>
          </p:cNvPr>
          <p:cNvSpPr txBox="1">
            <a:spLocks noChangeArrowheads="1"/>
          </p:cNvSpPr>
          <p:nvPr/>
        </p:nvSpPr>
        <p:spPr bwMode="auto">
          <a:xfrm>
            <a:off x="441032"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Moreau. Lancet Oncol. 2021;22:1378.</a:t>
            </a:r>
          </a:p>
        </p:txBody>
      </p:sp>
      <p:sp>
        <p:nvSpPr>
          <p:cNvPr id="4" name="TextBox 3">
            <a:extLst>
              <a:ext uri="{FF2B5EF4-FFF2-40B4-BE49-F238E27FC236}">
                <a16:creationId xmlns:a16="http://schemas.microsoft.com/office/drawing/2014/main" id="{205FC38E-92C9-4DDB-B6FD-3D590ACDF807}"/>
              </a:ext>
            </a:extLst>
          </p:cNvPr>
          <p:cNvSpPr txBox="1"/>
          <p:nvPr/>
        </p:nvSpPr>
        <p:spPr bwMode="auto">
          <a:xfrm>
            <a:off x="9819174" y="2854738"/>
            <a:ext cx="1442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Maintenance</a:t>
            </a:r>
          </a:p>
        </p:txBody>
      </p:sp>
      <p:sp>
        <p:nvSpPr>
          <p:cNvPr id="26" name="Rectangle 28">
            <a:extLst>
              <a:ext uri="{FF2B5EF4-FFF2-40B4-BE49-F238E27FC236}">
                <a16:creationId xmlns:a16="http://schemas.microsoft.com/office/drawing/2014/main" id="{05713994-6226-4A17-806B-FBB273732C32}"/>
              </a:ext>
            </a:extLst>
          </p:cNvPr>
          <p:cNvSpPr>
            <a:spLocks noChangeArrowheads="1"/>
          </p:cNvSpPr>
          <p:nvPr/>
        </p:nvSpPr>
        <p:spPr bwMode="auto">
          <a:xfrm>
            <a:off x="2308146" y="4075786"/>
            <a:ext cx="1920240" cy="548640"/>
          </a:xfrm>
          <a:prstGeom prst="rect">
            <a:avLst/>
          </a:prstGeom>
          <a:solidFill>
            <a:schemeClr val="accent5"/>
          </a:solidFill>
          <a:ln>
            <a:noFill/>
          </a:ln>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VTd </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4 cycles x 28 days</a:t>
            </a:r>
          </a:p>
        </p:txBody>
      </p:sp>
      <p:sp>
        <p:nvSpPr>
          <p:cNvPr id="27" name="Rectangle 28">
            <a:extLst>
              <a:ext uri="{FF2B5EF4-FFF2-40B4-BE49-F238E27FC236}">
                <a16:creationId xmlns:a16="http://schemas.microsoft.com/office/drawing/2014/main" id="{51C7586C-2DF0-4E9C-B240-DD1DB046F4C3}"/>
              </a:ext>
            </a:extLst>
          </p:cNvPr>
          <p:cNvSpPr>
            <a:spLocks noChangeArrowheads="1"/>
          </p:cNvSpPr>
          <p:nvPr/>
        </p:nvSpPr>
        <p:spPr bwMode="auto">
          <a:xfrm>
            <a:off x="2308146" y="3447209"/>
            <a:ext cx="1920240" cy="548640"/>
          </a:xfrm>
          <a:prstGeom prst="rect">
            <a:avLst/>
          </a:prstGeom>
          <a:solidFill>
            <a:schemeClr val="accent6"/>
          </a:solidFill>
          <a:ln>
            <a:noFill/>
          </a:ln>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Daratumumab + VTd </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4 cycles x 28 days</a:t>
            </a:r>
          </a:p>
        </p:txBody>
      </p:sp>
      <p:sp>
        <p:nvSpPr>
          <p:cNvPr id="30" name="TextBox 29">
            <a:extLst>
              <a:ext uri="{FF2B5EF4-FFF2-40B4-BE49-F238E27FC236}">
                <a16:creationId xmlns:a16="http://schemas.microsoft.com/office/drawing/2014/main" id="{3D67B3CA-046F-4323-9A24-D92E842580A8}"/>
              </a:ext>
            </a:extLst>
          </p:cNvPr>
          <p:cNvSpPr txBox="1"/>
          <p:nvPr/>
        </p:nvSpPr>
        <p:spPr>
          <a:xfrm>
            <a:off x="4390047" y="3536863"/>
            <a:ext cx="731520" cy="365760"/>
          </a:xfrm>
          <a:prstGeom prst="rect">
            <a:avLst/>
          </a:prstGeom>
          <a:solidFill>
            <a:schemeClr val="accent2">
              <a:lumMod val="40000"/>
              <a:lumOff val="60000"/>
            </a:schemeClr>
          </a:solidFill>
          <a:ln>
            <a:noFill/>
          </a:ln>
        </p:spPr>
        <p:txBody>
          <a:bodyPr wrap="squar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ASCT</a:t>
            </a:r>
          </a:p>
        </p:txBody>
      </p:sp>
      <p:sp>
        <p:nvSpPr>
          <p:cNvPr id="35" name="TextBox 34">
            <a:extLst>
              <a:ext uri="{FF2B5EF4-FFF2-40B4-BE49-F238E27FC236}">
                <a16:creationId xmlns:a16="http://schemas.microsoft.com/office/drawing/2014/main" id="{EE583ED4-601F-4025-9C5B-78FB3B386484}"/>
              </a:ext>
            </a:extLst>
          </p:cNvPr>
          <p:cNvSpPr txBox="1"/>
          <p:nvPr/>
        </p:nvSpPr>
        <p:spPr>
          <a:xfrm>
            <a:off x="4390047" y="4167226"/>
            <a:ext cx="731520" cy="365760"/>
          </a:xfrm>
          <a:prstGeom prst="rect">
            <a:avLst/>
          </a:prstGeom>
          <a:solidFill>
            <a:schemeClr val="accent2">
              <a:lumMod val="40000"/>
              <a:lumOff val="60000"/>
            </a:schemeClr>
          </a:solidFill>
          <a:ln>
            <a:noFill/>
          </a:ln>
        </p:spPr>
        <p:txBody>
          <a:bodyPr wrap="squar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ASCT</a:t>
            </a:r>
          </a:p>
        </p:txBody>
      </p:sp>
      <p:sp>
        <p:nvSpPr>
          <p:cNvPr id="36" name="Rectangle 28">
            <a:extLst>
              <a:ext uri="{FF2B5EF4-FFF2-40B4-BE49-F238E27FC236}">
                <a16:creationId xmlns:a16="http://schemas.microsoft.com/office/drawing/2014/main" id="{9BDF14A5-9C37-4C55-8493-A90B0733D701}"/>
              </a:ext>
            </a:extLst>
          </p:cNvPr>
          <p:cNvSpPr>
            <a:spLocks noChangeArrowheads="1"/>
          </p:cNvSpPr>
          <p:nvPr/>
        </p:nvSpPr>
        <p:spPr bwMode="auto">
          <a:xfrm>
            <a:off x="5315369" y="4073689"/>
            <a:ext cx="1920240" cy="548640"/>
          </a:xfrm>
          <a:prstGeom prst="rect">
            <a:avLst/>
          </a:prstGeom>
          <a:solidFill>
            <a:schemeClr val="accent5"/>
          </a:solidFill>
          <a:ln>
            <a:noFill/>
          </a:ln>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VTd </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 cycles x 28 days</a:t>
            </a:r>
          </a:p>
        </p:txBody>
      </p:sp>
      <p:sp>
        <p:nvSpPr>
          <p:cNvPr id="37" name="Rectangle 28">
            <a:extLst>
              <a:ext uri="{FF2B5EF4-FFF2-40B4-BE49-F238E27FC236}">
                <a16:creationId xmlns:a16="http://schemas.microsoft.com/office/drawing/2014/main" id="{CCAED89B-1893-41B0-A8DB-34A726463788}"/>
              </a:ext>
            </a:extLst>
          </p:cNvPr>
          <p:cNvSpPr>
            <a:spLocks noChangeArrowheads="1"/>
          </p:cNvSpPr>
          <p:nvPr/>
        </p:nvSpPr>
        <p:spPr bwMode="auto">
          <a:xfrm>
            <a:off x="5315369" y="3447209"/>
            <a:ext cx="1920240" cy="548640"/>
          </a:xfrm>
          <a:prstGeom prst="rect">
            <a:avLst/>
          </a:prstGeom>
          <a:solidFill>
            <a:schemeClr val="accent6"/>
          </a:solidFill>
          <a:ln>
            <a:noFill/>
          </a:ln>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Daratumumab + VTd </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2 cycles x 28 days</a:t>
            </a:r>
          </a:p>
        </p:txBody>
      </p:sp>
      <p:sp>
        <p:nvSpPr>
          <p:cNvPr id="40" name="TextBox 39">
            <a:extLst>
              <a:ext uri="{FF2B5EF4-FFF2-40B4-BE49-F238E27FC236}">
                <a16:creationId xmlns:a16="http://schemas.microsoft.com/office/drawing/2014/main" id="{D538BE6E-DF10-4434-8484-1389463DEBAC}"/>
              </a:ext>
            </a:extLst>
          </p:cNvPr>
          <p:cNvSpPr txBox="1"/>
          <p:nvPr/>
        </p:nvSpPr>
        <p:spPr bwMode="auto">
          <a:xfrm>
            <a:off x="9627592" y="4135438"/>
            <a:ext cx="2203569" cy="584775"/>
          </a:xfrm>
          <a:prstGeom prst="rect">
            <a:avLst/>
          </a:prstGeom>
          <a:solidFill>
            <a:schemeClr val="accent3"/>
          </a:solidFill>
          <a:ln w="19050" algn="ctr">
            <a:noFill/>
            <a:miter lim="800000"/>
            <a:headEnd/>
            <a:tailEnd/>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Observation until PD</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(max of 2 yr)</a:t>
            </a:r>
          </a:p>
        </p:txBody>
      </p:sp>
      <p:sp>
        <p:nvSpPr>
          <p:cNvPr id="41" name="TextBox 40">
            <a:extLst>
              <a:ext uri="{FF2B5EF4-FFF2-40B4-BE49-F238E27FC236}">
                <a16:creationId xmlns:a16="http://schemas.microsoft.com/office/drawing/2014/main" id="{4EFF9EED-29C0-478D-8084-5D44517AF111}"/>
              </a:ext>
            </a:extLst>
          </p:cNvPr>
          <p:cNvSpPr txBox="1"/>
          <p:nvPr/>
        </p:nvSpPr>
        <p:spPr bwMode="auto">
          <a:xfrm>
            <a:off x="9627592" y="3221484"/>
            <a:ext cx="2204836" cy="584775"/>
          </a:xfrm>
          <a:prstGeom prst="rect">
            <a:avLst/>
          </a:prstGeom>
          <a:solidFill>
            <a:schemeClr val="accent1"/>
          </a:solidFill>
          <a:ln w="19050" algn="ctr">
            <a:noFill/>
            <a:miter lim="800000"/>
            <a:headEnd/>
            <a:tailEnd/>
          </a:ln>
        </p:spPr>
        <p:txBody>
          <a:bodyPr wrap="square" rtlCol="0">
            <a:spAutoFit/>
          </a:bodyPr>
          <a:lstStyle>
            <a:defPPr>
              <a:defRPr lang="en-US"/>
            </a:defPPr>
            <a:lvl1pPr algn="ctr">
              <a:lnSpc>
                <a:spcPct val="100000"/>
              </a:lnSpc>
              <a:spcBef>
                <a:spcPct val="50000"/>
              </a:spcBef>
              <a:spcAft>
                <a:spcPct val="0"/>
              </a:spcAft>
              <a:buClrTx/>
              <a:buFontTx/>
              <a:buNone/>
              <a:defRPr sz="1600" b="1">
                <a:latin typeface="Calibri" panose="020F0502020204030204" pitchFamily="34" charset="0"/>
              </a:defRPr>
            </a:lvl1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Dara Q8W until PD</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(max of 2 yr)</a:t>
            </a:r>
          </a:p>
        </p:txBody>
      </p:sp>
      <p:grpSp>
        <p:nvGrpSpPr>
          <p:cNvPr id="42" name="Group 41">
            <a:extLst>
              <a:ext uri="{FF2B5EF4-FFF2-40B4-BE49-F238E27FC236}">
                <a16:creationId xmlns:a16="http://schemas.microsoft.com/office/drawing/2014/main" id="{19E3942E-67A4-46C9-8047-0005AC488D2C}"/>
              </a:ext>
            </a:extLst>
          </p:cNvPr>
          <p:cNvGrpSpPr/>
          <p:nvPr/>
        </p:nvGrpSpPr>
        <p:grpSpPr>
          <a:xfrm rot="5400000">
            <a:off x="4683678" y="2394241"/>
            <a:ext cx="182880" cy="4937760"/>
            <a:chOff x="3385545" y="1757083"/>
            <a:chExt cx="197224" cy="2859741"/>
          </a:xfrm>
        </p:grpSpPr>
        <p:cxnSp>
          <p:nvCxnSpPr>
            <p:cNvPr id="43" name="Straight Connector 42">
              <a:extLst>
                <a:ext uri="{FF2B5EF4-FFF2-40B4-BE49-F238E27FC236}">
                  <a16:creationId xmlns:a16="http://schemas.microsoft.com/office/drawing/2014/main" id="{A2FDCB47-3ADD-4289-A251-C8A9BEFA376D}"/>
                </a:ext>
              </a:extLst>
            </p:cNvPr>
            <p:cNvCxnSpPr/>
            <p:nvPr/>
          </p:nvCxnSpPr>
          <p:spPr bwMode="auto">
            <a:xfrm>
              <a:off x="3484157" y="1766047"/>
              <a:ext cx="0" cy="2850777"/>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CFCCDF67-B956-4D9F-B280-20CF57DFA85E}"/>
                </a:ext>
              </a:extLst>
            </p:cNvPr>
            <p:cNvCxnSpPr/>
            <p:nvPr/>
          </p:nvCxnSpPr>
          <p:spPr bwMode="auto">
            <a:xfrm>
              <a:off x="3385545" y="1757083"/>
              <a:ext cx="197224"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800A493C-E4FB-45A1-80E9-7B71C96E9F46}"/>
                </a:ext>
              </a:extLst>
            </p:cNvPr>
            <p:cNvCxnSpPr/>
            <p:nvPr/>
          </p:nvCxnSpPr>
          <p:spPr bwMode="auto">
            <a:xfrm>
              <a:off x="3385545" y="4616824"/>
              <a:ext cx="197224" cy="0"/>
            </a:xfrm>
            <a:prstGeom prst="line">
              <a:avLst/>
            </a:prstGeom>
            <a:noFill/>
            <a:ln w="28575" cap="flat" cmpd="sng" algn="ctr">
              <a:solidFill>
                <a:schemeClr val="bg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3E45AA0F-8BD1-47C3-B9D3-2870782A66ED}"/>
              </a:ext>
            </a:extLst>
          </p:cNvPr>
          <p:cNvGrpSpPr/>
          <p:nvPr/>
        </p:nvGrpSpPr>
        <p:grpSpPr>
          <a:xfrm rot="5400000">
            <a:off x="9545802" y="2619563"/>
            <a:ext cx="179688" cy="4480560"/>
            <a:chOff x="3385545" y="3343837"/>
            <a:chExt cx="197224" cy="1272987"/>
          </a:xfrm>
        </p:grpSpPr>
        <p:cxnSp>
          <p:nvCxnSpPr>
            <p:cNvPr id="47" name="Straight Connector 46">
              <a:extLst>
                <a:ext uri="{FF2B5EF4-FFF2-40B4-BE49-F238E27FC236}">
                  <a16:creationId xmlns:a16="http://schemas.microsoft.com/office/drawing/2014/main" id="{705F0E72-1ABF-492E-9C27-0499833D7332}"/>
                </a:ext>
              </a:extLst>
            </p:cNvPr>
            <p:cNvCxnSpPr>
              <a:cxnSpLocks/>
            </p:cNvCxnSpPr>
            <p:nvPr/>
          </p:nvCxnSpPr>
          <p:spPr bwMode="auto">
            <a:xfrm>
              <a:off x="3484157" y="3343837"/>
              <a:ext cx="0" cy="1272987"/>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34E811B2-CEDB-490C-A97E-9B615D98E45A}"/>
                </a:ext>
              </a:extLst>
            </p:cNvPr>
            <p:cNvCxnSpPr/>
            <p:nvPr/>
          </p:nvCxnSpPr>
          <p:spPr bwMode="auto">
            <a:xfrm>
              <a:off x="3385545" y="3343837"/>
              <a:ext cx="197224"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CF8D66A7-BE5F-47CD-9596-F97D420F7C17}"/>
                </a:ext>
              </a:extLst>
            </p:cNvPr>
            <p:cNvCxnSpPr/>
            <p:nvPr/>
          </p:nvCxnSpPr>
          <p:spPr bwMode="auto">
            <a:xfrm>
              <a:off x="3385545" y="4616824"/>
              <a:ext cx="197224" cy="0"/>
            </a:xfrm>
            <a:prstGeom prst="line">
              <a:avLst/>
            </a:prstGeom>
            <a:noFill/>
            <a:ln w="28575" cap="flat" cmpd="sng" algn="ctr">
              <a:solidFill>
                <a:schemeClr val="bg1"/>
              </a:solidFill>
              <a:prstDash val="solid"/>
              <a:round/>
              <a:headEnd type="none" w="med" len="med"/>
              <a:tailEnd type="none" w="med" len="med"/>
            </a:ln>
            <a:effectLst/>
          </p:spPr>
        </p:cxnSp>
      </p:grpSp>
      <p:sp>
        <p:nvSpPr>
          <p:cNvPr id="50" name="TextBox 49">
            <a:extLst>
              <a:ext uri="{FF2B5EF4-FFF2-40B4-BE49-F238E27FC236}">
                <a16:creationId xmlns:a16="http://schemas.microsoft.com/office/drawing/2014/main" id="{A2FB7C9C-91FD-42BE-9D1E-6C1CE7463CCD}"/>
              </a:ext>
            </a:extLst>
          </p:cNvPr>
          <p:cNvSpPr txBox="1"/>
          <p:nvPr/>
        </p:nvSpPr>
        <p:spPr bwMode="auto">
          <a:xfrm>
            <a:off x="9124634" y="4884125"/>
            <a:ext cx="9323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Part 2</a:t>
            </a:r>
          </a:p>
        </p:txBody>
      </p:sp>
      <p:sp>
        <p:nvSpPr>
          <p:cNvPr id="51" name="Text Box 45">
            <a:extLst>
              <a:ext uri="{FF2B5EF4-FFF2-40B4-BE49-F238E27FC236}">
                <a16:creationId xmlns:a16="http://schemas.microsoft.com/office/drawing/2014/main" id="{8B03A370-0E3B-4D76-8CE8-F83A22C900EC}"/>
              </a:ext>
            </a:extLst>
          </p:cNvPr>
          <p:cNvSpPr txBox="1">
            <a:spLocks noChangeArrowheads="1"/>
          </p:cNvSpPr>
          <p:nvPr/>
        </p:nvSpPr>
        <p:spPr bwMode="auto">
          <a:xfrm>
            <a:off x="7314269" y="3492248"/>
            <a:ext cx="2016646"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≥PR after completion of part 1 treatment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886)</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6" name="Straight Arrow Connector 5">
            <a:extLst>
              <a:ext uri="{FF2B5EF4-FFF2-40B4-BE49-F238E27FC236}">
                <a16:creationId xmlns:a16="http://schemas.microsoft.com/office/drawing/2014/main" id="{DB84915D-1878-4400-928D-B10B6B0A33FF}"/>
              </a:ext>
            </a:extLst>
          </p:cNvPr>
          <p:cNvCxnSpPr>
            <a:cxnSpLocks/>
            <a:stCxn id="15" idx="3"/>
            <a:endCxn id="27" idx="1"/>
          </p:cNvCxnSpPr>
          <p:nvPr/>
        </p:nvCxnSpPr>
        <p:spPr bwMode="auto">
          <a:xfrm flipV="1">
            <a:off x="2056312" y="3721529"/>
            <a:ext cx="251834" cy="333935"/>
          </a:xfrm>
          <a:prstGeom prst="straightConnector1">
            <a:avLst/>
          </a:prstGeom>
          <a:noFill/>
          <a:ln w="28575" cap="flat" cmpd="sng" algn="ctr">
            <a:solidFill>
              <a:schemeClr val="bg1"/>
            </a:solidFill>
            <a:prstDash val="solid"/>
            <a:round/>
            <a:headEnd type="none" w="med" len="med"/>
            <a:tailEnd type="triangle"/>
          </a:ln>
          <a:effectLst/>
        </p:spPr>
      </p:cxnSp>
      <p:cxnSp>
        <p:nvCxnSpPr>
          <p:cNvPr id="10" name="Straight Arrow Connector 9">
            <a:extLst>
              <a:ext uri="{FF2B5EF4-FFF2-40B4-BE49-F238E27FC236}">
                <a16:creationId xmlns:a16="http://schemas.microsoft.com/office/drawing/2014/main" id="{0710C536-DC0D-4E38-9B8C-F54C96B21316}"/>
              </a:ext>
            </a:extLst>
          </p:cNvPr>
          <p:cNvCxnSpPr>
            <a:cxnSpLocks/>
            <a:stCxn id="15" idx="3"/>
            <a:endCxn id="26" idx="1"/>
          </p:cNvCxnSpPr>
          <p:nvPr/>
        </p:nvCxnSpPr>
        <p:spPr bwMode="auto">
          <a:xfrm>
            <a:off x="2056312" y="4055464"/>
            <a:ext cx="251834" cy="294642"/>
          </a:xfrm>
          <a:prstGeom prst="straightConnector1">
            <a:avLst/>
          </a:prstGeom>
          <a:noFill/>
          <a:ln w="28575" cap="flat" cmpd="sng" algn="ctr">
            <a:solidFill>
              <a:schemeClr val="bg1"/>
            </a:solidFill>
            <a:prstDash val="solid"/>
            <a:round/>
            <a:headEnd type="none" w="med" len="med"/>
            <a:tailEnd type="triangle"/>
          </a:ln>
          <a:effectLst/>
        </p:spPr>
      </p:cxnSp>
      <p:sp>
        <p:nvSpPr>
          <p:cNvPr id="52" name="TextBox 51">
            <a:extLst>
              <a:ext uri="{FF2B5EF4-FFF2-40B4-BE49-F238E27FC236}">
                <a16:creationId xmlns:a16="http://schemas.microsoft.com/office/drawing/2014/main" id="{BBDEF48F-FFD6-489F-92FB-9EB78C1A60A7}"/>
              </a:ext>
            </a:extLst>
          </p:cNvPr>
          <p:cNvSpPr txBox="1"/>
          <p:nvPr/>
        </p:nvSpPr>
        <p:spPr bwMode="auto">
          <a:xfrm>
            <a:off x="4281253" y="4884125"/>
            <a:ext cx="9323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Part 1</a:t>
            </a:r>
          </a:p>
        </p:txBody>
      </p:sp>
      <p:cxnSp>
        <p:nvCxnSpPr>
          <p:cNvPr id="53" name="Straight Arrow Connector 52">
            <a:extLst>
              <a:ext uri="{FF2B5EF4-FFF2-40B4-BE49-F238E27FC236}">
                <a16:creationId xmlns:a16="http://schemas.microsoft.com/office/drawing/2014/main" id="{DDB0C78C-BD13-4D76-9031-F8027DF6E58A}"/>
              </a:ext>
            </a:extLst>
          </p:cNvPr>
          <p:cNvCxnSpPr>
            <a:stCxn id="51" idx="3"/>
            <a:endCxn id="41" idx="1"/>
          </p:cNvCxnSpPr>
          <p:nvPr/>
        </p:nvCxnSpPr>
        <p:spPr bwMode="auto">
          <a:xfrm flipV="1">
            <a:off x="9330915" y="3513872"/>
            <a:ext cx="296677" cy="578541"/>
          </a:xfrm>
          <a:prstGeom prst="straightConnector1">
            <a:avLst/>
          </a:prstGeom>
          <a:noFill/>
          <a:ln w="28575" cap="flat" cmpd="sng" algn="ctr">
            <a:solidFill>
              <a:schemeClr val="bg1"/>
            </a:solidFill>
            <a:prstDash val="solid"/>
            <a:round/>
            <a:headEnd type="none" w="med" len="med"/>
            <a:tailEnd type="triangle"/>
          </a:ln>
          <a:effectLst/>
        </p:spPr>
      </p:cxnSp>
      <p:cxnSp>
        <p:nvCxnSpPr>
          <p:cNvPr id="55" name="Straight Arrow Connector 54">
            <a:extLst>
              <a:ext uri="{FF2B5EF4-FFF2-40B4-BE49-F238E27FC236}">
                <a16:creationId xmlns:a16="http://schemas.microsoft.com/office/drawing/2014/main" id="{9A364A6D-B615-4669-A329-BB4ABDC56FDD}"/>
              </a:ext>
            </a:extLst>
          </p:cNvPr>
          <p:cNvCxnSpPr>
            <a:cxnSpLocks/>
            <a:stCxn id="51" idx="3"/>
            <a:endCxn id="40" idx="1"/>
          </p:cNvCxnSpPr>
          <p:nvPr/>
        </p:nvCxnSpPr>
        <p:spPr bwMode="auto">
          <a:xfrm>
            <a:off x="9330915" y="4092413"/>
            <a:ext cx="296677" cy="335413"/>
          </a:xfrm>
          <a:prstGeom prst="straightConnector1">
            <a:avLst/>
          </a:prstGeom>
          <a:noFill/>
          <a:ln w="28575" cap="flat" cmpd="sng" algn="ctr">
            <a:solidFill>
              <a:schemeClr val="bg1"/>
            </a:solidFill>
            <a:prstDash val="solid"/>
            <a:round/>
            <a:headEnd type="none" w="med" len="med"/>
            <a:tailEnd type="triangle"/>
          </a:ln>
          <a:effectLst/>
        </p:spPr>
      </p:cxnSp>
      <p:cxnSp>
        <p:nvCxnSpPr>
          <p:cNvPr id="57" name="Straight Arrow Connector 56">
            <a:extLst>
              <a:ext uri="{FF2B5EF4-FFF2-40B4-BE49-F238E27FC236}">
                <a16:creationId xmlns:a16="http://schemas.microsoft.com/office/drawing/2014/main" id="{58B19EC5-9D82-4B31-B2AB-7E75CE18990E}"/>
              </a:ext>
            </a:extLst>
          </p:cNvPr>
          <p:cNvCxnSpPr>
            <a:stCxn id="27" idx="3"/>
            <a:endCxn id="30" idx="1"/>
          </p:cNvCxnSpPr>
          <p:nvPr/>
        </p:nvCxnSpPr>
        <p:spPr bwMode="auto">
          <a:xfrm flipV="1">
            <a:off x="4228386" y="3719743"/>
            <a:ext cx="161661" cy="1786"/>
          </a:xfrm>
          <a:prstGeom prst="straightConnector1">
            <a:avLst/>
          </a:prstGeom>
          <a:noFill/>
          <a:ln w="28575" cap="flat" cmpd="sng" algn="ctr">
            <a:solidFill>
              <a:schemeClr val="bg1"/>
            </a:solidFill>
            <a:prstDash val="solid"/>
            <a:round/>
            <a:headEnd type="none" w="med" len="med"/>
            <a:tailEnd type="triangle"/>
          </a:ln>
          <a:effectLst/>
        </p:spPr>
      </p:cxnSp>
      <p:cxnSp>
        <p:nvCxnSpPr>
          <p:cNvPr id="59" name="Straight Arrow Connector 58">
            <a:extLst>
              <a:ext uri="{FF2B5EF4-FFF2-40B4-BE49-F238E27FC236}">
                <a16:creationId xmlns:a16="http://schemas.microsoft.com/office/drawing/2014/main" id="{CBB20500-4BB1-44B2-AB91-EDCDF8836CC2}"/>
              </a:ext>
            </a:extLst>
          </p:cNvPr>
          <p:cNvCxnSpPr>
            <a:cxnSpLocks/>
            <a:stCxn id="30" idx="3"/>
            <a:endCxn id="37" idx="1"/>
          </p:cNvCxnSpPr>
          <p:nvPr/>
        </p:nvCxnSpPr>
        <p:spPr bwMode="auto">
          <a:xfrm>
            <a:off x="5121567" y="3719743"/>
            <a:ext cx="193802" cy="1786"/>
          </a:xfrm>
          <a:prstGeom prst="straightConnector1">
            <a:avLst/>
          </a:prstGeom>
          <a:noFill/>
          <a:ln w="28575" cap="flat" cmpd="sng" algn="ctr">
            <a:solidFill>
              <a:schemeClr val="bg1"/>
            </a:solidFill>
            <a:prstDash val="solid"/>
            <a:round/>
            <a:headEnd type="none" w="med" len="med"/>
            <a:tailEnd type="triangle"/>
          </a:ln>
          <a:effectLst/>
        </p:spPr>
      </p:cxnSp>
      <p:cxnSp>
        <p:nvCxnSpPr>
          <p:cNvPr id="61" name="Straight Arrow Connector 60">
            <a:extLst>
              <a:ext uri="{FF2B5EF4-FFF2-40B4-BE49-F238E27FC236}">
                <a16:creationId xmlns:a16="http://schemas.microsoft.com/office/drawing/2014/main" id="{B8740553-4739-405B-9D6A-891BAB261C40}"/>
              </a:ext>
            </a:extLst>
          </p:cNvPr>
          <p:cNvCxnSpPr>
            <a:stCxn id="26" idx="3"/>
            <a:endCxn id="35" idx="1"/>
          </p:cNvCxnSpPr>
          <p:nvPr/>
        </p:nvCxnSpPr>
        <p:spPr bwMode="auto">
          <a:xfrm>
            <a:off x="4228386" y="4350106"/>
            <a:ext cx="161661" cy="0"/>
          </a:xfrm>
          <a:prstGeom prst="straightConnector1">
            <a:avLst/>
          </a:prstGeom>
          <a:noFill/>
          <a:ln w="28575" cap="flat" cmpd="sng" algn="ctr">
            <a:solidFill>
              <a:schemeClr val="bg1"/>
            </a:solidFill>
            <a:prstDash val="solid"/>
            <a:round/>
            <a:headEnd type="none" w="med" len="med"/>
            <a:tailEnd type="triangle"/>
          </a:ln>
          <a:effectLst/>
        </p:spPr>
      </p:cxnSp>
      <p:cxnSp>
        <p:nvCxnSpPr>
          <p:cNvPr id="63" name="Straight Arrow Connector 62">
            <a:extLst>
              <a:ext uri="{FF2B5EF4-FFF2-40B4-BE49-F238E27FC236}">
                <a16:creationId xmlns:a16="http://schemas.microsoft.com/office/drawing/2014/main" id="{B99D589D-95F0-44A0-8CF3-683BC8578C15}"/>
              </a:ext>
            </a:extLst>
          </p:cNvPr>
          <p:cNvCxnSpPr>
            <a:cxnSpLocks/>
            <a:stCxn id="35" idx="3"/>
            <a:endCxn id="36" idx="1"/>
          </p:cNvCxnSpPr>
          <p:nvPr/>
        </p:nvCxnSpPr>
        <p:spPr bwMode="auto">
          <a:xfrm flipV="1">
            <a:off x="5121567" y="4348009"/>
            <a:ext cx="193802" cy="2097"/>
          </a:xfrm>
          <a:prstGeom prst="straightConnector1">
            <a:avLst/>
          </a:prstGeom>
          <a:noFill/>
          <a:ln w="28575" cap="flat" cmpd="sng" algn="ctr">
            <a:solidFill>
              <a:schemeClr val="bg1"/>
            </a:solidFill>
            <a:prstDash val="solid"/>
            <a:round/>
            <a:headEnd type="none" w="med" len="med"/>
            <a:tailEnd type="triangle"/>
          </a:ln>
          <a:effectLst/>
        </p:spPr>
      </p:cxnSp>
      <p:sp>
        <p:nvSpPr>
          <p:cNvPr id="69" name="Rectangle 68">
            <a:extLst>
              <a:ext uri="{FF2B5EF4-FFF2-40B4-BE49-F238E27FC236}">
                <a16:creationId xmlns:a16="http://schemas.microsoft.com/office/drawing/2014/main" id="{230AF1E0-A8A1-4862-9C8E-BDF0F8AD4F1D}"/>
              </a:ext>
            </a:extLst>
          </p:cNvPr>
          <p:cNvSpPr/>
          <p:nvPr/>
        </p:nvSpPr>
        <p:spPr bwMode="auto">
          <a:xfrm>
            <a:off x="7314269" y="2588193"/>
            <a:ext cx="4699684" cy="2663368"/>
          </a:xfrm>
          <a:prstGeom prst="rect">
            <a:avLst/>
          </a:prstGeom>
          <a:noFill/>
          <a:ln w="38100">
            <a:solidFill>
              <a:srgbClr val="FF0000"/>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97380479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 name="Group 89">
            <a:extLst>
              <a:ext uri="{FF2B5EF4-FFF2-40B4-BE49-F238E27FC236}">
                <a16:creationId xmlns:a16="http://schemas.microsoft.com/office/drawing/2014/main" id="{8733696A-D57F-6A79-9B6E-CE481C888E8A}"/>
              </a:ext>
            </a:extLst>
          </p:cNvPr>
          <p:cNvGrpSpPr/>
          <p:nvPr/>
        </p:nvGrpSpPr>
        <p:grpSpPr>
          <a:xfrm>
            <a:off x="2847975" y="1651000"/>
            <a:ext cx="7235825" cy="1003300"/>
            <a:chOff x="2847975" y="1651000"/>
            <a:chExt cx="7235825" cy="1003300"/>
          </a:xfrm>
        </p:grpSpPr>
        <p:sp>
          <p:nvSpPr>
            <p:cNvPr id="85" name="Freeform 84">
              <a:extLst>
                <a:ext uri="{FF2B5EF4-FFF2-40B4-BE49-F238E27FC236}">
                  <a16:creationId xmlns:a16="http://schemas.microsoft.com/office/drawing/2014/main" id="{BB98FF30-71C8-7387-4F7B-0EAFE55B784E}"/>
                </a:ext>
              </a:extLst>
            </p:cNvPr>
            <p:cNvSpPr/>
            <p:nvPr/>
          </p:nvSpPr>
          <p:spPr bwMode="auto">
            <a:xfrm>
              <a:off x="6165850" y="2139950"/>
              <a:ext cx="3917950" cy="514350"/>
            </a:xfrm>
            <a:custGeom>
              <a:avLst/>
              <a:gdLst>
                <a:gd name="connsiteX0" fmla="*/ 3917950 w 3917950"/>
                <a:gd name="connsiteY0" fmla="*/ 514350 h 514350"/>
                <a:gd name="connsiteX1" fmla="*/ 2895600 w 3917950"/>
                <a:gd name="connsiteY1" fmla="*/ 514350 h 514350"/>
                <a:gd name="connsiteX2" fmla="*/ 2895600 w 3917950"/>
                <a:gd name="connsiteY2" fmla="*/ 425450 h 514350"/>
                <a:gd name="connsiteX3" fmla="*/ 2724150 w 3917950"/>
                <a:gd name="connsiteY3" fmla="*/ 425450 h 514350"/>
                <a:gd name="connsiteX4" fmla="*/ 2724150 w 3917950"/>
                <a:gd name="connsiteY4" fmla="*/ 419100 h 514350"/>
                <a:gd name="connsiteX5" fmla="*/ 2584450 w 3917950"/>
                <a:gd name="connsiteY5" fmla="*/ 419100 h 514350"/>
                <a:gd name="connsiteX6" fmla="*/ 2584450 w 3917950"/>
                <a:gd name="connsiteY6" fmla="*/ 381000 h 514350"/>
                <a:gd name="connsiteX7" fmla="*/ 2489200 w 3917950"/>
                <a:gd name="connsiteY7" fmla="*/ 381000 h 514350"/>
                <a:gd name="connsiteX8" fmla="*/ 2489200 w 3917950"/>
                <a:gd name="connsiteY8" fmla="*/ 361950 h 514350"/>
                <a:gd name="connsiteX9" fmla="*/ 2216150 w 3917950"/>
                <a:gd name="connsiteY9" fmla="*/ 361950 h 514350"/>
                <a:gd name="connsiteX10" fmla="*/ 2216150 w 3917950"/>
                <a:gd name="connsiteY10" fmla="*/ 323850 h 514350"/>
                <a:gd name="connsiteX11" fmla="*/ 2038350 w 3917950"/>
                <a:gd name="connsiteY11" fmla="*/ 323850 h 514350"/>
                <a:gd name="connsiteX12" fmla="*/ 2038350 w 3917950"/>
                <a:gd name="connsiteY12" fmla="*/ 323850 h 514350"/>
                <a:gd name="connsiteX13" fmla="*/ 2038350 w 3917950"/>
                <a:gd name="connsiteY13" fmla="*/ 273050 h 514350"/>
                <a:gd name="connsiteX14" fmla="*/ 1727200 w 3917950"/>
                <a:gd name="connsiteY14" fmla="*/ 273050 h 514350"/>
                <a:gd name="connsiteX15" fmla="*/ 1727200 w 3917950"/>
                <a:gd name="connsiteY15" fmla="*/ 273050 h 514350"/>
                <a:gd name="connsiteX16" fmla="*/ 1670050 w 3917950"/>
                <a:gd name="connsiteY16" fmla="*/ 215900 h 514350"/>
                <a:gd name="connsiteX17" fmla="*/ 1555750 w 3917950"/>
                <a:gd name="connsiteY17" fmla="*/ 215900 h 514350"/>
                <a:gd name="connsiteX18" fmla="*/ 1536700 w 3917950"/>
                <a:gd name="connsiteY18" fmla="*/ 196850 h 514350"/>
                <a:gd name="connsiteX19" fmla="*/ 1365250 w 3917950"/>
                <a:gd name="connsiteY19" fmla="*/ 196850 h 514350"/>
                <a:gd name="connsiteX20" fmla="*/ 1365250 w 3917950"/>
                <a:gd name="connsiteY20" fmla="*/ 146050 h 514350"/>
                <a:gd name="connsiteX21" fmla="*/ 1200150 w 3917950"/>
                <a:gd name="connsiteY21" fmla="*/ 146050 h 514350"/>
                <a:gd name="connsiteX22" fmla="*/ 1200150 w 3917950"/>
                <a:gd name="connsiteY22" fmla="*/ 114300 h 514350"/>
                <a:gd name="connsiteX23" fmla="*/ 1117600 w 3917950"/>
                <a:gd name="connsiteY23" fmla="*/ 114300 h 514350"/>
                <a:gd name="connsiteX24" fmla="*/ 1117600 w 3917950"/>
                <a:gd name="connsiteY24" fmla="*/ 88900 h 514350"/>
                <a:gd name="connsiteX25" fmla="*/ 819150 w 3917950"/>
                <a:gd name="connsiteY25" fmla="*/ 88900 h 514350"/>
                <a:gd name="connsiteX26" fmla="*/ 819150 w 3917950"/>
                <a:gd name="connsiteY26" fmla="*/ 57150 h 514350"/>
                <a:gd name="connsiteX27" fmla="*/ 514350 w 3917950"/>
                <a:gd name="connsiteY27" fmla="*/ 57150 h 514350"/>
                <a:gd name="connsiteX28" fmla="*/ 514350 w 3917950"/>
                <a:gd name="connsiteY28" fmla="*/ 31750 h 514350"/>
                <a:gd name="connsiteX29" fmla="*/ 419100 w 3917950"/>
                <a:gd name="connsiteY29" fmla="*/ 31750 h 514350"/>
                <a:gd name="connsiteX30" fmla="*/ 419100 w 3917950"/>
                <a:gd name="connsiteY30" fmla="*/ 19050 h 514350"/>
                <a:gd name="connsiteX31" fmla="*/ 279400 w 3917950"/>
                <a:gd name="connsiteY31" fmla="*/ 19050 h 514350"/>
                <a:gd name="connsiteX32" fmla="*/ 285750 w 3917950"/>
                <a:gd name="connsiteY32" fmla="*/ 19050 h 514350"/>
                <a:gd name="connsiteX33" fmla="*/ 222250 w 3917950"/>
                <a:gd name="connsiteY33" fmla="*/ 19050 h 514350"/>
                <a:gd name="connsiteX34" fmla="*/ 222250 w 3917950"/>
                <a:gd name="connsiteY34" fmla="*/ 0 h 514350"/>
                <a:gd name="connsiteX35" fmla="*/ 50800 w 3917950"/>
                <a:gd name="connsiteY35" fmla="*/ 0 h 514350"/>
                <a:gd name="connsiteX36" fmla="*/ 63500 w 3917950"/>
                <a:gd name="connsiteY36" fmla="*/ 0 h 514350"/>
                <a:gd name="connsiteX37" fmla="*/ 0 w 3917950"/>
                <a:gd name="connsiteY37" fmla="*/ 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17950" h="514350">
                  <a:moveTo>
                    <a:pt x="3917950" y="514350"/>
                  </a:moveTo>
                  <a:lnTo>
                    <a:pt x="2895600" y="514350"/>
                  </a:lnTo>
                  <a:lnTo>
                    <a:pt x="2895600" y="425450"/>
                  </a:lnTo>
                  <a:lnTo>
                    <a:pt x="2724150" y="425450"/>
                  </a:lnTo>
                  <a:lnTo>
                    <a:pt x="2724150" y="419100"/>
                  </a:lnTo>
                  <a:lnTo>
                    <a:pt x="2584450" y="419100"/>
                  </a:lnTo>
                  <a:lnTo>
                    <a:pt x="2584450" y="381000"/>
                  </a:lnTo>
                  <a:lnTo>
                    <a:pt x="2489200" y="381000"/>
                  </a:lnTo>
                  <a:lnTo>
                    <a:pt x="2489200" y="361950"/>
                  </a:lnTo>
                  <a:lnTo>
                    <a:pt x="2216150" y="361950"/>
                  </a:lnTo>
                  <a:lnTo>
                    <a:pt x="2216150" y="323850"/>
                  </a:lnTo>
                  <a:lnTo>
                    <a:pt x="2038350" y="323850"/>
                  </a:lnTo>
                  <a:lnTo>
                    <a:pt x="2038350" y="323850"/>
                  </a:lnTo>
                  <a:lnTo>
                    <a:pt x="2038350" y="273050"/>
                  </a:lnTo>
                  <a:lnTo>
                    <a:pt x="1727200" y="273050"/>
                  </a:lnTo>
                  <a:lnTo>
                    <a:pt x="1727200" y="273050"/>
                  </a:lnTo>
                  <a:lnTo>
                    <a:pt x="1670050" y="215900"/>
                  </a:lnTo>
                  <a:lnTo>
                    <a:pt x="1555750" y="215900"/>
                  </a:lnTo>
                  <a:lnTo>
                    <a:pt x="1536700" y="196850"/>
                  </a:lnTo>
                  <a:lnTo>
                    <a:pt x="1365250" y="196850"/>
                  </a:lnTo>
                  <a:lnTo>
                    <a:pt x="1365250" y="146050"/>
                  </a:lnTo>
                  <a:lnTo>
                    <a:pt x="1200150" y="146050"/>
                  </a:lnTo>
                  <a:lnTo>
                    <a:pt x="1200150" y="114300"/>
                  </a:lnTo>
                  <a:lnTo>
                    <a:pt x="1117600" y="114300"/>
                  </a:lnTo>
                  <a:lnTo>
                    <a:pt x="1117600" y="88900"/>
                  </a:lnTo>
                  <a:lnTo>
                    <a:pt x="819150" y="88900"/>
                  </a:lnTo>
                  <a:lnTo>
                    <a:pt x="819150" y="57150"/>
                  </a:lnTo>
                  <a:lnTo>
                    <a:pt x="514350" y="57150"/>
                  </a:lnTo>
                  <a:lnTo>
                    <a:pt x="514350" y="31750"/>
                  </a:lnTo>
                  <a:lnTo>
                    <a:pt x="419100" y="31750"/>
                  </a:lnTo>
                  <a:lnTo>
                    <a:pt x="419100" y="19050"/>
                  </a:lnTo>
                  <a:lnTo>
                    <a:pt x="279400" y="19050"/>
                  </a:lnTo>
                  <a:lnTo>
                    <a:pt x="285750" y="19050"/>
                  </a:lnTo>
                  <a:lnTo>
                    <a:pt x="222250" y="19050"/>
                  </a:lnTo>
                  <a:lnTo>
                    <a:pt x="222250" y="0"/>
                  </a:lnTo>
                  <a:lnTo>
                    <a:pt x="50800" y="0"/>
                  </a:lnTo>
                  <a:lnTo>
                    <a:pt x="63500"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 name="Freeform 86">
              <a:extLst>
                <a:ext uri="{FF2B5EF4-FFF2-40B4-BE49-F238E27FC236}">
                  <a16:creationId xmlns:a16="http://schemas.microsoft.com/office/drawing/2014/main" id="{AA2EF3D8-685E-9C11-59AE-93F860617AF8}"/>
                </a:ext>
              </a:extLst>
            </p:cNvPr>
            <p:cNvSpPr/>
            <p:nvPr/>
          </p:nvSpPr>
          <p:spPr bwMode="auto">
            <a:xfrm>
              <a:off x="2847975" y="1651000"/>
              <a:ext cx="1123950" cy="114300"/>
            </a:xfrm>
            <a:custGeom>
              <a:avLst/>
              <a:gdLst>
                <a:gd name="connsiteX0" fmla="*/ 0 w 1123950"/>
                <a:gd name="connsiteY0" fmla="*/ 0 h 114300"/>
                <a:gd name="connsiteX1" fmla="*/ 292100 w 1123950"/>
                <a:gd name="connsiteY1" fmla="*/ 0 h 114300"/>
                <a:gd name="connsiteX2" fmla="*/ 292100 w 1123950"/>
                <a:gd name="connsiteY2" fmla="*/ 12700 h 114300"/>
                <a:gd name="connsiteX3" fmla="*/ 441325 w 1123950"/>
                <a:gd name="connsiteY3" fmla="*/ 12700 h 114300"/>
                <a:gd name="connsiteX4" fmla="*/ 441325 w 1123950"/>
                <a:gd name="connsiteY4" fmla="*/ 19050 h 114300"/>
                <a:gd name="connsiteX5" fmla="*/ 546100 w 1123950"/>
                <a:gd name="connsiteY5" fmla="*/ 19050 h 114300"/>
                <a:gd name="connsiteX6" fmla="*/ 546100 w 1123950"/>
                <a:gd name="connsiteY6" fmla="*/ 31750 h 114300"/>
                <a:gd name="connsiteX7" fmla="*/ 577850 w 1123950"/>
                <a:gd name="connsiteY7" fmla="*/ 31750 h 114300"/>
                <a:gd name="connsiteX8" fmla="*/ 577850 w 1123950"/>
                <a:gd name="connsiteY8" fmla="*/ 63500 h 114300"/>
                <a:gd name="connsiteX9" fmla="*/ 622300 w 1123950"/>
                <a:gd name="connsiteY9" fmla="*/ 63500 h 114300"/>
                <a:gd name="connsiteX10" fmla="*/ 622300 w 1123950"/>
                <a:gd name="connsiteY10" fmla="*/ 79375 h 114300"/>
                <a:gd name="connsiteX11" fmla="*/ 755650 w 1123950"/>
                <a:gd name="connsiteY11" fmla="*/ 79375 h 114300"/>
                <a:gd name="connsiteX12" fmla="*/ 755650 w 1123950"/>
                <a:gd name="connsiteY12" fmla="*/ 85725 h 114300"/>
                <a:gd name="connsiteX13" fmla="*/ 847725 w 1123950"/>
                <a:gd name="connsiteY13" fmla="*/ 85725 h 114300"/>
                <a:gd name="connsiteX14" fmla="*/ 847725 w 1123950"/>
                <a:gd name="connsiteY14" fmla="*/ 92075 h 114300"/>
                <a:gd name="connsiteX15" fmla="*/ 911225 w 1123950"/>
                <a:gd name="connsiteY15" fmla="*/ 92075 h 114300"/>
                <a:gd name="connsiteX16" fmla="*/ 911225 w 1123950"/>
                <a:gd name="connsiteY16" fmla="*/ 101600 h 114300"/>
                <a:gd name="connsiteX17" fmla="*/ 1038225 w 1123950"/>
                <a:gd name="connsiteY17" fmla="*/ 101600 h 114300"/>
                <a:gd name="connsiteX18" fmla="*/ 1038225 w 1123950"/>
                <a:gd name="connsiteY18" fmla="*/ 114300 h 114300"/>
                <a:gd name="connsiteX19" fmla="*/ 1123950 w 1123950"/>
                <a:gd name="connsiteY19"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23950" h="114300">
                  <a:moveTo>
                    <a:pt x="0" y="0"/>
                  </a:moveTo>
                  <a:lnTo>
                    <a:pt x="292100" y="0"/>
                  </a:lnTo>
                  <a:lnTo>
                    <a:pt x="292100" y="12700"/>
                  </a:lnTo>
                  <a:lnTo>
                    <a:pt x="441325" y="12700"/>
                  </a:lnTo>
                  <a:lnTo>
                    <a:pt x="441325" y="19050"/>
                  </a:lnTo>
                  <a:lnTo>
                    <a:pt x="546100" y="19050"/>
                  </a:lnTo>
                  <a:lnTo>
                    <a:pt x="546100" y="31750"/>
                  </a:lnTo>
                  <a:lnTo>
                    <a:pt x="577850" y="31750"/>
                  </a:lnTo>
                  <a:lnTo>
                    <a:pt x="577850" y="63500"/>
                  </a:lnTo>
                  <a:lnTo>
                    <a:pt x="622300" y="63500"/>
                  </a:lnTo>
                  <a:lnTo>
                    <a:pt x="622300" y="79375"/>
                  </a:lnTo>
                  <a:lnTo>
                    <a:pt x="755650" y="79375"/>
                  </a:lnTo>
                  <a:lnTo>
                    <a:pt x="755650" y="85725"/>
                  </a:lnTo>
                  <a:lnTo>
                    <a:pt x="847725" y="85725"/>
                  </a:lnTo>
                  <a:lnTo>
                    <a:pt x="847725" y="92075"/>
                  </a:lnTo>
                  <a:lnTo>
                    <a:pt x="911225" y="92075"/>
                  </a:lnTo>
                  <a:lnTo>
                    <a:pt x="911225" y="101600"/>
                  </a:lnTo>
                  <a:lnTo>
                    <a:pt x="1038225" y="101600"/>
                  </a:lnTo>
                  <a:lnTo>
                    <a:pt x="1038225" y="114300"/>
                  </a:lnTo>
                  <a:lnTo>
                    <a:pt x="1123950" y="11430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 name="Freeform 87">
              <a:extLst>
                <a:ext uri="{FF2B5EF4-FFF2-40B4-BE49-F238E27FC236}">
                  <a16:creationId xmlns:a16="http://schemas.microsoft.com/office/drawing/2014/main" id="{53B9A9FB-0A9A-4463-2C88-4041B5577319}"/>
                </a:ext>
              </a:extLst>
            </p:cNvPr>
            <p:cNvSpPr/>
            <p:nvPr/>
          </p:nvSpPr>
          <p:spPr bwMode="auto">
            <a:xfrm>
              <a:off x="3959225" y="1768475"/>
              <a:ext cx="1924050" cy="314325"/>
            </a:xfrm>
            <a:custGeom>
              <a:avLst/>
              <a:gdLst>
                <a:gd name="connsiteX0" fmla="*/ 0 w 1924050"/>
                <a:gd name="connsiteY0" fmla="*/ 0 h 314325"/>
                <a:gd name="connsiteX1" fmla="*/ 47625 w 1924050"/>
                <a:gd name="connsiteY1" fmla="*/ 0 h 314325"/>
                <a:gd name="connsiteX2" fmla="*/ 47625 w 1924050"/>
                <a:gd name="connsiteY2" fmla="*/ 28575 h 314325"/>
                <a:gd name="connsiteX3" fmla="*/ 222250 w 1924050"/>
                <a:gd name="connsiteY3" fmla="*/ 28575 h 314325"/>
                <a:gd name="connsiteX4" fmla="*/ 222250 w 1924050"/>
                <a:gd name="connsiteY4" fmla="*/ 38100 h 314325"/>
                <a:gd name="connsiteX5" fmla="*/ 292100 w 1924050"/>
                <a:gd name="connsiteY5" fmla="*/ 38100 h 314325"/>
                <a:gd name="connsiteX6" fmla="*/ 292100 w 1924050"/>
                <a:gd name="connsiteY6" fmla="*/ 53975 h 314325"/>
                <a:gd name="connsiteX7" fmla="*/ 384175 w 1924050"/>
                <a:gd name="connsiteY7" fmla="*/ 53975 h 314325"/>
                <a:gd name="connsiteX8" fmla="*/ 384175 w 1924050"/>
                <a:gd name="connsiteY8" fmla="*/ 53975 h 314325"/>
                <a:gd name="connsiteX9" fmla="*/ 384175 w 1924050"/>
                <a:gd name="connsiteY9" fmla="*/ 53975 h 314325"/>
                <a:gd name="connsiteX10" fmla="*/ 384175 w 1924050"/>
                <a:gd name="connsiteY10" fmla="*/ 73025 h 314325"/>
                <a:gd name="connsiteX11" fmla="*/ 536575 w 1924050"/>
                <a:gd name="connsiteY11" fmla="*/ 73025 h 314325"/>
                <a:gd name="connsiteX12" fmla="*/ 536575 w 1924050"/>
                <a:gd name="connsiteY12" fmla="*/ 88900 h 314325"/>
                <a:gd name="connsiteX13" fmla="*/ 593725 w 1924050"/>
                <a:gd name="connsiteY13" fmla="*/ 88900 h 314325"/>
                <a:gd name="connsiteX14" fmla="*/ 593725 w 1924050"/>
                <a:gd name="connsiteY14" fmla="*/ 117475 h 314325"/>
                <a:gd name="connsiteX15" fmla="*/ 657225 w 1924050"/>
                <a:gd name="connsiteY15" fmla="*/ 117475 h 314325"/>
                <a:gd name="connsiteX16" fmla="*/ 657225 w 1924050"/>
                <a:gd name="connsiteY16" fmla="*/ 117475 h 314325"/>
                <a:gd name="connsiteX17" fmla="*/ 657225 w 1924050"/>
                <a:gd name="connsiteY17" fmla="*/ 117475 h 314325"/>
                <a:gd name="connsiteX18" fmla="*/ 657225 w 1924050"/>
                <a:gd name="connsiteY18" fmla="*/ 133350 h 314325"/>
                <a:gd name="connsiteX19" fmla="*/ 714375 w 1924050"/>
                <a:gd name="connsiteY19" fmla="*/ 133350 h 314325"/>
                <a:gd name="connsiteX20" fmla="*/ 714375 w 1924050"/>
                <a:gd name="connsiteY20" fmla="*/ 139700 h 314325"/>
                <a:gd name="connsiteX21" fmla="*/ 733425 w 1924050"/>
                <a:gd name="connsiteY21" fmla="*/ 139700 h 314325"/>
                <a:gd name="connsiteX22" fmla="*/ 733425 w 1924050"/>
                <a:gd name="connsiteY22" fmla="*/ 149225 h 314325"/>
                <a:gd name="connsiteX23" fmla="*/ 825500 w 1924050"/>
                <a:gd name="connsiteY23" fmla="*/ 149225 h 314325"/>
                <a:gd name="connsiteX24" fmla="*/ 825500 w 1924050"/>
                <a:gd name="connsiteY24" fmla="*/ 152400 h 314325"/>
                <a:gd name="connsiteX25" fmla="*/ 854075 w 1924050"/>
                <a:gd name="connsiteY25" fmla="*/ 152400 h 314325"/>
                <a:gd name="connsiteX26" fmla="*/ 854075 w 1924050"/>
                <a:gd name="connsiteY26" fmla="*/ 168275 h 314325"/>
                <a:gd name="connsiteX27" fmla="*/ 996950 w 1924050"/>
                <a:gd name="connsiteY27" fmla="*/ 168275 h 314325"/>
                <a:gd name="connsiteX28" fmla="*/ 996950 w 1924050"/>
                <a:gd name="connsiteY28" fmla="*/ 177800 h 314325"/>
                <a:gd name="connsiteX29" fmla="*/ 1095375 w 1924050"/>
                <a:gd name="connsiteY29" fmla="*/ 177800 h 314325"/>
                <a:gd name="connsiteX30" fmla="*/ 1095375 w 1924050"/>
                <a:gd name="connsiteY30" fmla="*/ 212725 h 314325"/>
                <a:gd name="connsiteX31" fmla="*/ 1139825 w 1924050"/>
                <a:gd name="connsiteY31" fmla="*/ 212725 h 314325"/>
                <a:gd name="connsiteX32" fmla="*/ 1139825 w 1924050"/>
                <a:gd name="connsiteY32" fmla="*/ 222250 h 314325"/>
                <a:gd name="connsiteX33" fmla="*/ 1196975 w 1924050"/>
                <a:gd name="connsiteY33" fmla="*/ 222250 h 314325"/>
                <a:gd name="connsiteX34" fmla="*/ 1196975 w 1924050"/>
                <a:gd name="connsiteY34" fmla="*/ 222250 h 314325"/>
                <a:gd name="connsiteX35" fmla="*/ 1196975 w 1924050"/>
                <a:gd name="connsiteY35" fmla="*/ 222250 h 314325"/>
                <a:gd name="connsiteX36" fmla="*/ 1196975 w 1924050"/>
                <a:gd name="connsiteY36" fmla="*/ 250825 h 314325"/>
                <a:gd name="connsiteX37" fmla="*/ 1339850 w 1924050"/>
                <a:gd name="connsiteY37" fmla="*/ 250825 h 314325"/>
                <a:gd name="connsiteX38" fmla="*/ 1343025 w 1924050"/>
                <a:gd name="connsiteY38" fmla="*/ 254000 h 314325"/>
                <a:gd name="connsiteX39" fmla="*/ 1371600 w 1924050"/>
                <a:gd name="connsiteY39" fmla="*/ 254000 h 314325"/>
                <a:gd name="connsiteX40" fmla="*/ 1371600 w 1924050"/>
                <a:gd name="connsiteY40" fmla="*/ 269875 h 314325"/>
                <a:gd name="connsiteX41" fmla="*/ 1447800 w 1924050"/>
                <a:gd name="connsiteY41" fmla="*/ 269875 h 314325"/>
                <a:gd name="connsiteX42" fmla="*/ 1447800 w 1924050"/>
                <a:gd name="connsiteY42" fmla="*/ 279400 h 314325"/>
                <a:gd name="connsiteX43" fmla="*/ 1666875 w 1924050"/>
                <a:gd name="connsiteY43" fmla="*/ 279400 h 314325"/>
                <a:gd name="connsiteX44" fmla="*/ 1666875 w 1924050"/>
                <a:gd name="connsiteY44" fmla="*/ 295275 h 314325"/>
                <a:gd name="connsiteX45" fmla="*/ 1666875 w 1924050"/>
                <a:gd name="connsiteY45" fmla="*/ 295275 h 314325"/>
                <a:gd name="connsiteX46" fmla="*/ 1695450 w 1924050"/>
                <a:gd name="connsiteY46" fmla="*/ 295275 h 314325"/>
                <a:gd name="connsiteX47" fmla="*/ 1695450 w 1924050"/>
                <a:gd name="connsiteY47" fmla="*/ 307975 h 314325"/>
                <a:gd name="connsiteX48" fmla="*/ 1809750 w 1924050"/>
                <a:gd name="connsiteY48" fmla="*/ 307975 h 314325"/>
                <a:gd name="connsiteX49" fmla="*/ 1816100 w 1924050"/>
                <a:gd name="connsiteY49" fmla="*/ 314325 h 314325"/>
                <a:gd name="connsiteX50" fmla="*/ 1924050 w 1924050"/>
                <a:gd name="connsiteY50"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924050" h="314325">
                  <a:moveTo>
                    <a:pt x="0" y="0"/>
                  </a:moveTo>
                  <a:lnTo>
                    <a:pt x="47625" y="0"/>
                  </a:lnTo>
                  <a:lnTo>
                    <a:pt x="47625" y="28575"/>
                  </a:lnTo>
                  <a:lnTo>
                    <a:pt x="222250" y="28575"/>
                  </a:lnTo>
                  <a:lnTo>
                    <a:pt x="222250" y="38100"/>
                  </a:lnTo>
                  <a:lnTo>
                    <a:pt x="292100" y="38100"/>
                  </a:lnTo>
                  <a:lnTo>
                    <a:pt x="292100" y="53975"/>
                  </a:lnTo>
                  <a:lnTo>
                    <a:pt x="384175" y="53975"/>
                  </a:lnTo>
                  <a:lnTo>
                    <a:pt x="384175" y="53975"/>
                  </a:lnTo>
                  <a:lnTo>
                    <a:pt x="384175" y="53975"/>
                  </a:lnTo>
                  <a:lnTo>
                    <a:pt x="384175" y="73025"/>
                  </a:lnTo>
                  <a:lnTo>
                    <a:pt x="536575" y="73025"/>
                  </a:lnTo>
                  <a:lnTo>
                    <a:pt x="536575" y="88900"/>
                  </a:lnTo>
                  <a:lnTo>
                    <a:pt x="593725" y="88900"/>
                  </a:lnTo>
                  <a:lnTo>
                    <a:pt x="593725" y="117475"/>
                  </a:lnTo>
                  <a:lnTo>
                    <a:pt x="657225" y="117475"/>
                  </a:lnTo>
                  <a:lnTo>
                    <a:pt x="657225" y="117475"/>
                  </a:lnTo>
                  <a:lnTo>
                    <a:pt x="657225" y="117475"/>
                  </a:lnTo>
                  <a:lnTo>
                    <a:pt x="657225" y="133350"/>
                  </a:lnTo>
                  <a:lnTo>
                    <a:pt x="714375" y="133350"/>
                  </a:lnTo>
                  <a:lnTo>
                    <a:pt x="714375" y="139700"/>
                  </a:lnTo>
                  <a:lnTo>
                    <a:pt x="733425" y="139700"/>
                  </a:lnTo>
                  <a:lnTo>
                    <a:pt x="733425" y="149225"/>
                  </a:lnTo>
                  <a:lnTo>
                    <a:pt x="825500" y="149225"/>
                  </a:lnTo>
                  <a:lnTo>
                    <a:pt x="825500" y="152400"/>
                  </a:lnTo>
                  <a:lnTo>
                    <a:pt x="854075" y="152400"/>
                  </a:lnTo>
                  <a:lnTo>
                    <a:pt x="854075" y="168275"/>
                  </a:lnTo>
                  <a:lnTo>
                    <a:pt x="996950" y="168275"/>
                  </a:lnTo>
                  <a:lnTo>
                    <a:pt x="996950" y="177800"/>
                  </a:lnTo>
                  <a:lnTo>
                    <a:pt x="1095375" y="177800"/>
                  </a:lnTo>
                  <a:lnTo>
                    <a:pt x="1095375" y="212725"/>
                  </a:lnTo>
                  <a:lnTo>
                    <a:pt x="1139825" y="212725"/>
                  </a:lnTo>
                  <a:lnTo>
                    <a:pt x="1139825" y="222250"/>
                  </a:lnTo>
                  <a:lnTo>
                    <a:pt x="1196975" y="222250"/>
                  </a:lnTo>
                  <a:lnTo>
                    <a:pt x="1196975" y="222250"/>
                  </a:lnTo>
                  <a:lnTo>
                    <a:pt x="1196975" y="222250"/>
                  </a:lnTo>
                  <a:lnTo>
                    <a:pt x="1196975" y="250825"/>
                  </a:lnTo>
                  <a:lnTo>
                    <a:pt x="1339850" y="250825"/>
                  </a:lnTo>
                  <a:lnTo>
                    <a:pt x="1343025" y="254000"/>
                  </a:lnTo>
                  <a:lnTo>
                    <a:pt x="1371600" y="254000"/>
                  </a:lnTo>
                  <a:lnTo>
                    <a:pt x="1371600" y="269875"/>
                  </a:lnTo>
                  <a:lnTo>
                    <a:pt x="1447800" y="269875"/>
                  </a:lnTo>
                  <a:lnTo>
                    <a:pt x="1447800" y="279400"/>
                  </a:lnTo>
                  <a:lnTo>
                    <a:pt x="1666875" y="279400"/>
                  </a:lnTo>
                  <a:lnTo>
                    <a:pt x="1666875" y="295275"/>
                  </a:lnTo>
                  <a:lnTo>
                    <a:pt x="1666875" y="295275"/>
                  </a:lnTo>
                  <a:lnTo>
                    <a:pt x="1695450" y="295275"/>
                  </a:lnTo>
                  <a:lnTo>
                    <a:pt x="1695450" y="307975"/>
                  </a:lnTo>
                  <a:lnTo>
                    <a:pt x="1809750" y="307975"/>
                  </a:lnTo>
                  <a:lnTo>
                    <a:pt x="1816100" y="314325"/>
                  </a:lnTo>
                  <a:lnTo>
                    <a:pt x="1924050" y="31432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 name="Freeform 88">
              <a:extLst>
                <a:ext uri="{FF2B5EF4-FFF2-40B4-BE49-F238E27FC236}">
                  <a16:creationId xmlns:a16="http://schemas.microsoft.com/office/drawing/2014/main" id="{05453787-8523-EA9F-CB1B-C4DE3185F79A}"/>
                </a:ext>
              </a:extLst>
            </p:cNvPr>
            <p:cNvSpPr/>
            <p:nvPr/>
          </p:nvSpPr>
          <p:spPr bwMode="auto">
            <a:xfrm>
              <a:off x="5864225" y="2089150"/>
              <a:ext cx="301625" cy="50800"/>
            </a:xfrm>
            <a:custGeom>
              <a:avLst/>
              <a:gdLst>
                <a:gd name="connsiteX0" fmla="*/ 0 w 301625"/>
                <a:gd name="connsiteY0" fmla="*/ 0 h 50800"/>
                <a:gd name="connsiteX1" fmla="*/ 63500 w 301625"/>
                <a:gd name="connsiteY1" fmla="*/ 0 h 50800"/>
                <a:gd name="connsiteX2" fmla="*/ 63500 w 301625"/>
                <a:gd name="connsiteY2" fmla="*/ 19050 h 50800"/>
                <a:gd name="connsiteX3" fmla="*/ 171450 w 301625"/>
                <a:gd name="connsiteY3" fmla="*/ 19050 h 50800"/>
                <a:gd name="connsiteX4" fmla="*/ 171450 w 301625"/>
                <a:gd name="connsiteY4" fmla="*/ 34925 h 50800"/>
                <a:gd name="connsiteX5" fmla="*/ 301625 w 301625"/>
                <a:gd name="connsiteY5" fmla="*/ 34925 h 50800"/>
                <a:gd name="connsiteX6" fmla="*/ 301625 w 301625"/>
                <a:gd name="connsiteY6" fmla="*/ 50800 h 5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625" h="50800">
                  <a:moveTo>
                    <a:pt x="0" y="0"/>
                  </a:moveTo>
                  <a:lnTo>
                    <a:pt x="63500" y="0"/>
                  </a:lnTo>
                  <a:lnTo>
                    <a:pt x="63500" y="19050"/>
                  </a:lnTo>
                  <a:lnTo>
                    <a:pt x="171450" y="19050"/>
                  </a:lnTo>
                  <a:lnTo>
                    <a:pt x="171450" y="34925"/>
                  </a:lnTo>
                  <a:lnTo>
                    <a:pt x="301625" y="34925"/>
                  </a:lnTo>
                  <a:lnTo>
                    <a:pt x="301625" y="5080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2" name="Title 1">
            <a:extLst>
              <a:ext uri="{FF2B5EF4-FFF2-40B4-BE49-F238E27FC236}">
                <a16:creationId xmlns:a16="http://schemas.microsoft.com/office/drawing/2014/main" id="{0FE916AB-8C0B-4AE3-890F-EE96A8D72D97}"/>
              </a:ext>
            </a:extLst>
          </p:cNvPr>
          <p:cNvSpPr>
            <a:spLocks noGrp="1"/>
          </p:cNvSpPr>
          <p:nvPr>
            <p:ph type="title"/>
          </p:nvPr>
        </p:nvSpPr>
        <p:spPr/>
        <p:txBody>
          <a:bodyPr>
            <a:noAutofit/>
          </a:bodyPr>
          <a:lstStyle/>
          <a:p>
            <a:r>
              <a:rPr lang="en-US" dirty="0">
                <a:latin typeface="+mn-lt"/>
              </a:rPr>
              <a:t>CASSIOPEIA Part 2: PFS of Daratumumab </a:t>
            </a:r>
            <a:br>
              <a:rPr lang="en-US" dirty="0">
                <a:latin typeface="+mn-lt"/>
              </a:rPr>
            </a:br>
            <a:r>
              <a:rPr lang="en-US" dirty="0">
                <a:latin typeface="+mn-lt"/>
              </a:rPr>
              <a:t>Maintenance vs Observation</a:t>
            </a:r>
            <a:endParaRPr lang="en-US" dirty="0"/>
          </a:p>
        </p:txBody>
      </p:sp>
      <p:cxnSp>
        <p:nvCxnSpPr>
          <p:cNvPr id="5" name="Straight Connector 4">
            <a:extLst>
              <a:ext uri="{FF2B5EF4-FFF2-40B4-BE49-F238E27FC236}">
                <a16:creationId xmlns:a16="http://schemas.microsoft.com/office/drawing/2014/main" id="{E739E6B9-D0ED-122A-1C5D-B015B7F62703}"/>
              </a:ext>
            </a:extLst>
          </p:cNvPr>
          <p:cNvCxnSpPr>
            <a:cxnSpLocks/>
          </p:cNvCxnSpPr>
          <p:nvPr/>
        </p:nvCxnSpPr>
        <p:spPr bwMode="auto">
          <a:xfrm>
            <a:off x="2852530" y="1659834"/>
            <a:ext cx="0" cy="3170583"/>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0F750D9A-81E9-ECBB-8FD0-8DDCA757F43A}"/>
              </a:ext>
            </a:extLst>
          </p:cNvPr>
          <p:cNvCxnSpPr>
            <a:cxnSpLocks/>
          </p:cNvCxnSpPr>
          <p:nvPr/>
        </p:nvCxnSpPr>
        <p:spPr bwMode="auto">
          <a:xfrm>
            <a:off x="2852530" y="4830417"/>
            <a:ext cx="7563679"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587BF5B1-47BE-02AA-91C7-6A98D544A52A}"/>
              </a:ext>
            </a:extLst>
          </p:cNvPr>
          <p:cNvCxnSpPr>
            <a:cxnSpLocks/>
          </p:cNvCxnSpPr>
          <p:nvPr/>
        </p:nvCxnSpPr>
        <p:spPr bwMode="auto">
          <a:xfrm>
            <a:off x="2852530"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DEA1A5D4-2AB0-9FE6-7237-1F1A910F2359}"/>
              </a:ext>
            </a:extLst>
          </p:cNvPr>
          <p:cNvCxnSpPr>
            <a:cxnSpLocks/>
          </p:cNvCxnSpPr>
          <p:nvPr/>
        </p:nvCxnSpPr>
        <p:spPr bwMode="auto">
          <a:xfrm>
            <a:off x="3296673"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AC0B8063-253C-D5C5-BD96-E87E3731F90A}"/>
              </a:ext>
            </a:extLst>
          </p:cNvPr>
          <p:cNvCxnSpPr>
            <a:cxnSpLocks/>
          </p:cNvCxnSpPr>
          <p:nvPr/>
        </p:nvCxnSpPr>
        <p:spPr bwMode="auto">
          <a:xfrm>
            <a:off x="3740816"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FA391D6E-ED18-95CB-6303-DBBC0E35ACCF}"/>
              </a:ext>
            </a:extLst>
          </p:cNvPr>
          <p:cNvCxnSpPr>
            <a:cxnSpLocks/>
          </p:cNvCxnSpPr>
          <p:nvPr/>
        </p:nvCxnSpPr>
        <p:spPr bwMode="auto">
          <a:xfrm>
            <a:off x="4184959"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3849BCF3-D5F9-382E-5795-31B072BEFFEC}"/>
              </a:ext>
            </a:extLst>
          </p:cNvPr>
          <p:cNvCxnSpPr>
            <a:cxnSpLocks/>
          </p:cNvCxnSpPr>
          <p:nvPr/>
        </p:nvCxnSpPr>
        <p:spPr bwMode="auto">
          <a:xfrm>
            <a:off x="4629102"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23F4C931-778C-8B35-2346-EB50D2AB6E80}"/>
              </a:ext>
            </a:extLst>
          </p:cNvPr>
          <p:cNvCxnSpPr>
            <a:cxnSpLocks/>
          </p:cNvCxnSpPr>
          <p:nvPr/>
        </p:nvCxnSpPr>
        <p:spPr bwMode="auto">
          <a:xfrm>
            <a:off x="5073245"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404BF679-801F-51CA-B42E-32273900DAE1}"/>
              </a:ext>
            </a:extLst>
          </p:cNvPr>
          <p:cNvCxnSpPr>
            <a:cxnSpLocks/>
          </p:cNvCxnSpPr>
          <p:nvPr/>
        </p:nvCxnSpPr>
        <p:spPr bwMode="auto">
          <a:xfrm>
            <a:off x="5517388"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F04D5688-DA2D-B6E0-9C57-2D013B176DE5}"/>
              </a:ext>
            </a:extLst>
          </p:cNvPr>
          <p:cNvCxnSpPr>
            <a:cxnSpLocks/>
          </p:cNvCxnSpPr>
          <p:nvPr/>
        </p:nvCxnSpPr>
        <p:spPr bwMode="auto">
          <a:xfrm>
            <a:off x="5961531"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EE2ACEE0-BD95-9794-7939-AC203C339585}"/>
              </a:ext>
            </a:extLst>
          </p:cNvPr>
          <p:cNvCxnSpPr>
            <a:cxnSpLocks/>
          </p:cNvCxnSpPr>
          <p:nvPr/>
        </p:nvCxnSpPr>
        <p:spPr bwMode="auto">
          <a:xfrm>
            <a:off x="6405674"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02FC37B4-B166-4424-A6E8-8BE8044E61BE}"/>
              </a:ext>
            </a:extLst>
          </p:cNvPr>
          <p:cNvCxnSpPr>
            <a:cxnSpLocks/>
          </p:cNvCxnSpPr>
          <p:nvPr/>
        </p:nvCxnSpPr>
        <p:spPr bwMode="auto">
          <a:xfrm>
            <a:off x="6849817"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1624B970-980C-C46D-9A6C-AC17E95093D5}"/>
              </a:ext>
            </a:extLst>
          </p:cNvPr>
          <p:cNvCxnSpPr>
            <a:cxnSpLocks/>
          </p:cNvCxnSpPr>
          <p:nvPr/>
        </p:nvCxnSpPr>
        <p:spPr bwMode="auto">
          <a:xfrm>
            <a:off x="7293960"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8C07028F-D860-5E7A-0765-D378C31ACAFE}"/>
              </a:ext>
            </a:extLst>
          </p:cNvPr>
          <p:cNvCxnSpPr>
            <a:cxnSpLocks/>
          </p:cNvCxnSpPr>
          <p:nvPr/>
        </p:nvCxnSpPr>
        <p:spPr bwMode="auto">
          <a:xfrm>
            <a:off x="7738103"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EBBC830D-85D0-55D5-FEFB-005E0F968304}"/>
              </a:ext>
            </a:extLst>
          </p:cNvPr>
          <p:cNvCxnSpPr>
            <a:cxnSpLocks/>
          </p:cNvCxnSpPr>
          <p:nvPr/>
        </p:nvCxnSpPr>
        <p:spPr bwMode="auto">
          <a:xfrm>
            <a:off x="8182246"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75B4002A-9207-7822-E8D9-1691F0F5BF7A}"/>
              </a:ext>
            </a:extLst>
          </p:cNvPr>
          <p:cNvCxnSpPr>
            <a:cxnSpLocks/>
          </p:cNvCxnSpPr>
          <p:nvPr/>
        </p:nvCxnSpPr>
        <p:spPr bwMode="auto">
          <a:xfrm>
            <a:off x="8626389"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2EF2FCD-A28E-F481-E256-0DCEECCFA07B}"/>
              </a:ext>
            </a:extLst>
          </p:cNvPr>
          <p:cNvCxnSpPr>
            <a:cxnSpLocks/>
          </p:cNvCxnSpPr>
          <p:nvPr/>
        </p:nvCxnSpPr>
        <p:spPr bwMode="auto">
          <a:xfrm>
            <a:off x="9070532"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77317F39-E760-EE7B-1909-8849229F5652}"/>
              </a:ext>
            </a:extLst>
          </p:cNvPr>
          <p:cNvCxnSpPr>
            <a:cxnSpLocks/>
          </p:cNvCxnSpPr>
          <p:nvPr/>
        </p:nvCxnSpPr>
        <p:spPr bwMode="auto">
          <a:xfrm>
            <a:off x="9514675"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CD4086F-C68B-056D-3438-B210E2903D51}"/>
              </a:ext>
            </a:extLst>
          </p:cNvPr>
          <p:cNvCxnSpPr>
            <a:cxnSpLocks/>
          </p:cNvCxnSpPr>
          <p:nvPr/>
        </p:nvCxnSpPr>
        <p:spPr bwMode="auto">
          <a:xfrm>
            <a:off x="9958818"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6E718B17-59CE-1055-E355-80444CA41BC6}"/>
              </a:ext>
            </a:extLst>
          </p:cNvPr>
          <p:cNvCxnSpPr>
            <a:cxnSpLocks/>
          </p:cNvCxnSpPr>
          <p:nvPr/>
        </p:nvCxnSpPr>
        <p:spPr bwMode="auto">
          <a:xfrm>
            <a:off x="10402956" y="483041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D0567AAA-8E6B-14CD-5896-D846F5722919}"/>
              </a:ext>
            </a:extLst>
          </p:cNvPr>
          <p:cNvCxnSpPr>
            <a:cxnSpLocks/>
          </p:cNvCxnSpPr>
          <p:nvPr/>
        </p:nvCxnSpPr>
        <p:spPr bwMode="auto">
          <a:xfrm flipH="1">
            <a:off x="2782956" y="166977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2F9DDD9B-FD14-A36D-C0D4-5F7C1BA39B62}"/>
              </a:ext>
            </a:extLst>
          </p:cNvPr>
          <p:cNvCxnSpPr>
            <a:cxnSpLocks/>
          </p:cNvCxnSpPr>
          <p:nvPr/>
        </p:nvCxnSpPr>
        <p:spPr bwMode="auto">
          <a:xfrm flipH="1">
            <a:off x="2782956" y="230190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A8E8447C-2C71-7560-9A80-96939FCCDC84}"/>
              </a:ext>
            </a:extLst>
          </p:cNvPr>
          <p:cNvCxnSpPr>
            <a:cxnSpLocks/>
          </p:cNvCxnSpPr>
          <p:nvPr/>
        </p:nvCxnSpPr>
        <p:spPr bwMode="auto">
          <a:xfrm flipH="1">
            <a:off x="2782956" y="293403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EEF5A417-2006-5002-5BCA-604E0E2F6C92}"/>
              </a:ext>
            </a:extLst>
          </p:cNvPr>
          <p:cNvCxnSpPr>
            <a:cxnSpLocks/>
          </p:cNvCxnSpPr>
          <p:nvPr/>
        </p:nvCxnSpPr>
        <p:spPr bwMode="auto">
          <a:xfrm flipH="1">
            <a:off x="2782956" y="35661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E27FA152-AD70-32E7-295A-16C13D62D046}"/>
              </a:ext>
            </a:extLst>
          </p:cNvPr>
          <p:cNvCxnSpPr>
            <a:cxnSpLocks/>
          </p:cNvCxnSpPr>
          <p:nvPr/>
        </p:nvCxnSpPr>
        <p:spPr bwMode="auto">
          <a:xfrm flipH="1">
            <a:off x="2782956" y="419828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590FB4E1-321B-0D38-B764-6E567746246F}"/>
              </a:ext>
            </a:extLst>
          </p:cNvPr>
          <p:cNvCxnSpPr>
            <a:cxnSpLocks/>
          </p:cNvCxnSpPr>
          <p:nvPr/>
        </p:nvCxnSpPr>
        <p:spPr bwMode="auto">
          <a:xfrm flipH="1">
            <a:off x="2782956" y="4830417"/>
            <a:ext cx="64008" cy="0"/>
          </a:xfrm>
          <a:prstGeom prst="line">
            <a:avLst/>
          </a:prstGeom>
          <a:noFill/>
          <a:ln w="28575" cap="flat" cmpd="sng" algn="ctr">
            <a:solidFill>
              <a:schemeClr val="bg1"/>
            </a:solidFill>
            <a:prstDash val="solid"/>
            <a:round/>
            <a:headEnd type="none" w="med" len="med"/>
            <a:tailEnd type="none" w="med" len="med"/>
          </a:ln>
          <a:effectLst/>
        </p:spPr>
      </p:cxnSp>
      <p:sp>
        <p:nvSpPr>
          <p:cNvPr id="36" name="TextBox 35">
            <a:extLst>
              <a:ext uri="{FF2B5EF4-FFF2-40B4-BE49-F238E27FC236}">
                <a16:creationId xmlns:a16="http://schemas.microsoft.com/office/drawing/2014/main" id="{68AC19A6-80F9-C29C-6021-25669A43B124}"/>
              </a:ext>
            </a:extLst>
          </p:cNvPr>
          <p:cNvSpPr txBox="1"/>
          <p:nvPr/>
        </p:nvSpPr>
        <p:spPr bwMode="auto">
          <a:xfrm>
            <a:off x="3150703" y="3856383"/>
            <a:ext cx="4104861"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Daratumumab</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Observation only</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0.53 (95% CI: 0.42-0.68; </a:t>
            </a: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&lt;.0001)</a:t>
            </a:r>
          </a:p>
        </p:txBody>
      </p:sp>
      <p:cxnSp>
        <p:nvCxnSpPr>
          <p:cNvPr id="38" name="Straight Connector 37">
            <a:extLst>
              <a:ext uri="{FF2B5EF4-FFF2-40B4-BE49-F238E27FC236}">
                <a16:creationId xmlns:a16="http://schemas.microsoft.com/office/drawing/2014/main" id="{FB46F99B-A993-0A66-C9A1-33A22A122009}"/>
              </a:ext>
            </a:extLst>
          </p:cNvPr>
          <p:cNvCxnSpPr>
            <a:cxnSpLocks/>
          </p:cNvCxnSpPr>
          <p:nvPr/>
        </p:nvCxnSpPr>
        <p:spPr bwMode="auto">
          <a:xfrm>
            <a:off x="2951922" y="4045226"/>
            <a:ext cx="248478" cy="0"/>
          </a:xfrm>
          <a:prstGeom prst="line">
            <a:avLst/>
          </a:prstGeom>
          <a:noFill/>
          <a:ln w="28575" cap="flat" cmpd="sng" algn="ctr">
            <a:solidFill>
              <a:schemeClr val="accent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E413520-6112-2DE7-9FEC-34E8DD44A44D}"/>
              </a:ext>
            </a:extLst>
          </p:cNvPr>
          <p:cNvCxnSpPr>
            <a:cxnSpLocks/>
          </p:cNvCxnSpPr>
          <p:nvPr/>
        </p:nvCxnSpPr>
        <p:spPr bwMode="auto">
          <a:xfrm>
            <a:off x="2951922" y="4316896"/>
            <a:ext cx="248478" cy="0"/>
          </a:xfrm>
          <a:prstGeom prst="line">
            <a:avLst/>
          </a:prstGeom>
          <a:noFill/>
          <a:ln w="28575" cap="flat" cmpd="sng" algn="ctr">
            <a:solidFill>
              <a:schemeClr val="accent3"/>
            </a:solidFill>
            <a:prstDash val="solid"/>
            <a:round/>
            <a:headEnd type="none" w="med" len="med"/>
            <a:tailEnd type="none" w="med" len="med"/>
          </a:ln>
          <a:effectLst/>
        </p:spPr>
      </p:cxnSp>
      <p:sp>
        <p:nvSpPr>
          <p:cNvPr id="40" name="TextBox 39">
            <a:extLst>
              <a:ext uri="{FF2B5EF4-FFF2-40B4-BE49-F238E27FC236}">
                <a16:creationId xmlns:a16="http://schemas.microsoft.com/office/drawing/2014/main" id="{54EB6496-52C1-E9D8-7D1F-FB129A5448B1}"/>
              </a:ext>
            </a:extLst>
          </p:cNvPr>
          <p:cNvSpPr txBox="1"/>
          <p:nvPr/>
        </p:nvSpPr>
        <p:spPr bwMode="auto">
          <a:xfrm>
            <a:off x="2842591" y="5148468"/>
            <a:ext cx="7583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41" name="TextBox 40">
            <a:extLst>
              <a:ext uri="{FF2B5EF4-FFF2-40B4-BE49-F238E27FC236}">
                <a16:creationId xmlns:a16="http://schemas.microsoft.com/office/drawing/2014/main" id="{D1DDEC54-E000-BADE-8EAF-509C6BC41412}"/>
              </a:ext>
            </a:extLst>
          </p:cNvPr>
          <p:cNvSpPr txBox="1"/>
          <p:nvPr/>
        </p:nvSpPr>
        <p:spPr bwMode="auto">
          <a:xfrm rot="16200000">
            <a:off x="578129" y="3090279"/>
            <a:ext cx="32103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42" name="TextBox 41">
            <a:extLst>
              <a:ext uri="{FF2B5EF4-FFF2-40B4-BE49-F238E27FC236}">
                <a16:creationId xmlns:a16="http://schemas.microsoft.com/office/drawing/2014/main" id="{0331DB53-3C1B-6F31-1FDB-FDC01D6A3C27}"/>
              </a:ext>
            </a:extLst>
          </p:cNvPr>
          <p:cNvSpPr txBox="1"/>
          <p:nvPr/>
        </p:nvSpPr>
        <p:spPr bwMode="auto">
          <a:xfrm>
            <a:off x="2087216" y="1475168"/>
            <a:ext cx="7354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3" name="TextBox 42">
            <a:extLst>
              <a:ext uri="{FF2B5EF4-FFF2-40B4-BE49-F238E27FC236}">
                <a16:creationId xmlns:a16="http://schemas.microsoft.com/office/drawing/2014/main" id="{D0597560-5B52-820C-F6AB-C25586B3C954}"/>
              </a:ext>
            </a:extLst>
          </p:cNvPr>
          <p:cNvSpPr txBox="1"/>
          <p:nvPr/>
        </p:nvSpPr>
        <p:spPr bwMode="auto">
          <a:xfrm>
            <a:off x="2087216" y="2108622"/>
            <a:ext cx="7354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44" name="TextBox 43">
            <a:extLst>
              <a:ext uri="{FF2B5EF4-FFF2-40B4-BE49-F238E27FC236}">
                <a16:creationId xmlns:a16="http://schemas.microsoft.com/office/drawing/2014/main" id="{3EB39516-F40E-6693-2D06-D8FDDDB4DB02}"/>
              </a:ext>
            </a:extLst>
          </p:cNvPr>
          <p:cNvSpPr txBox="1"/>
          <p:nvPr/>
        </p:nvSpPr>
        <p:spPr bwMode="auto">
          <a:xfrm>
            <a:off x="2087216" y="2742076"/>
            <a:ext cx="7354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5" name="TextBox 44">
            <a:extLst>
              <a:ext uri="{FF2B5EF4-FFF2-40B4-BE49-F238E27FC236}">
                <a16:creationId xmlns:a16="http://schemas.microsoft.com/office/drawing/2014/main" id="{FCBC8FBF-E890-175A-54FB-BE721D5956BC}"/>
              </a:ext>
            </a:extLst>
          </p:cNvPr>
          <p:cNvSpPr txBox="1"/>
          <p:nvPr/>
        </p:nvSpPr>
        <p:spPr bwMode="auto">
          <a:xfrm>
            <a:off x="2087216" y="3375530"/>
            <a:ext cx="7354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6" name="TextBox 45">
            <a:extLst>
              <a:ext uri="{FF2B5EF4-FFF2-40B4-BE49-F238E27FC236}">
                <a16:creationId xmlns:a16="http://schemas.microsoft.com/office/drawing/2014/main" id="{470F5242-124F-42E6-5D42-6C2AEDDA38C9}"/>
              </a:ext>
            </a:extLst>
          </p:cNvPr>
          <p:cNvSpPr txBox="1"/>
          <p:nvPr/>
        </p:nvSpPr>
        <p:spPr bwMode="auto">
          <a:xfrm>
            <a:off x="2087216" y="4008984"/>
            <a:ext cx="7354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7" name="TextBox 46">
            <a:extLst>
              <a:ext uri="{FF2B5EF4-FFF2-40B4-BE49-F238E27FC236}">
                <a16:creationId xmlns:a16="http://schemas.microsoft.com/office/drawing/2014/main" id="{2EE9A98C-D836-137E-E5F6-83760A8D40D8}"/>
              </a:ext>
            </a:extLst>
          </p:cNvPr>
          <p:cNvSpPr txBox="1"/>
          <p:nvPr/>
        </p:nvSpPr>
        <p:spPr bwMode="auto">
          <a:xfrm>
            <a:off x="2087216" y="4642437"/>
            <a:ext cx="7354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8" name="TextBox 47">
            <a:extLst>
              <a:ext uri="{FF2B5EF4-FFF2-40B4-BE49-F238E27FC236}">
                <a16:creationId xmlns:a16="http://schemas.microsoft.com/office/drawing/2014/main" id="{7282F9C8-15B5-5515-ADB7-8AFC351972C1}"/>
              </a:ext>
            </a:extLst>
          </p:cNvPr>
          <p:cNvSpPr txBox="1"/>
          <p:nvPr/>
        </p:nvSpPr>
        <p:spPr bwMode="auto">
          <a:xfrm>
            <a:off x="10180981"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a:t>
            </a:r>
          </a:p>
        </p:txBody>
      </p:sp>
      <p:sp>
        <p:nvSpPr>
          <p:cNvPr id="49" name="TextBox 48">
            <a:extLst>
              <a:ext uri="{FF2B5EF4-FFF2-40B4-BE49-F238E27FC236}">
                <a16:creationId xmlns:a16="http://schemas.microsoft.com/office/drawing/2014/main" id="{1CD8C780-C227-B02C-25C2-DAA849D9F646}"/>
              </a:ext>
            </a:extLst>
          </p:cNvPr>
          <p:cNvSpPr txBox="1"/>
          <p:nvPr/>
        </p:nvSpPr>
        <p:spPr bwMode="auto">
          <a:xfrm>
            <a:off x="2620616"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0" name="TextBox 49">
            <a:extLst>
              <a:ext uri="{FF2B5EF4-FFF2-40B4-BE49-F238E27FC236}">
                <a16:creationId xmlns:a16="http://schemas.microsoft.com/office/drawing/2014/main" id="{DD10EE8C-F6F7-6D2C-0067-3AA8CE7D3F60}"/>
              </a:ext>
            </a:extLst>
          </p:cNvPr>
          <p:cNvSpPr txBox="1"/>
          <p:nvPr/>
        </p:nvSpPr>
        <p:spPr bwMode="auto">
          <a:xfrm>
            <a:off x="3065343"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51" name="TextBox 50">
            <a:extLst>
              <a:ext uri="{FF2B5EF4-FFF2-40B4-BE49-F238E27FC236}">
                <a16:creationId xmlns:a16="http://schemas.microsoft.com/office/drawing/2014/main" id="{F3491E09-25C6-8ED2-7154-14613D114B5C}"/>
              </a:ext>
            </a:extLst>
          </p:cNvPr>
          <p:cNvSpPr txBox="1"/>
          <p:nvPr/>
        </p:nvSpPr>
        <p:spPr bwMode="auto">
          <a:xfrm>
            <a:off x="3510070"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52" name="TextBox 51">
            <a:extLst>
              <a:ext uri="{FF2B5EF4-FFF2-40B4-BE49-F238E27FC236}">
                <a16:creationId xmlns:a16="http://schemas.microsoft.com/office/drawing/2014/main" id="{5EF0B303-316F-4D83-5C35-87A2044CB4A7}"/>
              </a:ext>
            </a:extLst>
          </p:cNvPr>
          <p:cNvSpPr txBox="1"/>
          <p:nvPr/>
        </p:nvSpPr>
        <p:spPr bwMode="auto">
          <a:xfrm>
            <a:off x="3954797"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53" name="TextBox 52">
            <a:extLst>
              <a:ext uri="{FF2B5EF4-FFF2-40B4-BE49-F238E27FC236}">
                <a16:creationId xmlns:a16="http://schemas.microsoft.com/office/drawing/2014/main" id="{4B176BB1-3C35-B35B-0EF0-7ADA47785E64}"/>
              </a:ext>
            </a:extLst>
          </p:cNvPr>
          <p:cNvSpPr txBox="1"/>
          <p:nvPr/>
        </p:nvSpPr>
        <p:spPr bwMode="auto">
          <a:xfrm>
            <a:off x="4399524"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54" name="TextBox 53">
            <a:extLst>
              <a:ext uri="{FF2B5EF4-FFF2-40B4-BE49-F238E27FC236}">
                <a16:creationId xmlns:a16="http://schemas.microsoft.com/office/drawing/2014/main" id="{26D1D7E7-B947-04E3-031E-70F305712241}"/>
              </a:ext>
            </a:extLst>
          </p:cNvPr>
          <p:cNvSpPr txBox="1"/>
          <p:nvPr/>
        </p:nvSpPr>
        <p:spPr bwMode="auto">
          <a:xfrm>
            <a:off x="4844251"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55" name="TextBox 54">
            <a:extLst>
              <a:ext uri="{FF2B5EF4-FFF2-40B4-BE49-F238E27FC236}">
                <a16:creationId xmlns:a16="http://schemas.microsoft.com/office/drawing/2014/main" id="{25A3C0C5-1AB6-876B-973F-897F96170865}"/>
              </a:ext>
            </a:extLst>
          </p:cNvPr>
          <p:cNvSpPr txBox="1"/>
          <p:nvPr/>
        </p:nvSpPr>
        <p:spPr bwMode="auto">
          <a:xfrm>
            <a:off x="5288978"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56" name="TextBox 55">
            <a:extLst>
              <a:ext uri="{FF2B5EF4-FFF2-40B4-BE49-F238E27FC236}">
                <a16:creationId xmlns:a16="http://schemas.microsoft.com/office/drawing/2014/main" id="{7DFF1C6D-E3F7-411E-C7B3-CEE0469AB615}"/>
              </a:ext>
            </a:extLst>
          </p:cNvPr>
          <p:cNvSpPr txBox="1"/>
          <p:nvPr/>
        </p:nvSpPr>
        <p:spPr bwMode="auto">
          <a:xfrm>
            <a:off x="5733705"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57" name="TextBox 56">
            <a:extLst>
              <a:ext uri="{FF2B5EF4-FFF2-40B4-BE49-F238E27FC236}">
                <a16:creationId xmlns:a16="http://schemas.microsoft.com/office/drawing/2014/main" id="{05DEF1E2-7B6B-F3F0-AF7E-9918A6241B10}"/>
              </a:ext>
            </a:extLst>
          </p:cNvPr>
          <p:cNvSpPr txBox="1"/>
          <p:nvPr/>
        </p:nvSpPr>
        <p:spPr bwMode="auto">
          <a:xfrm>
            <a:off x="6178432"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58" name="TextBox 57">
            <a:extLst>
              <a:ext uri="{FF2B5EF4-FFF2-40B4-BE49-F238E27FC236}">
                <a16:creationId xmlns:a16="http://schemas.microsoft.com/office/drawing/2014/main" id="{7457B2B3-6B1D-8740-D0AB-E4D48F84DFE4}"/>
              </a:ext>
            </a:extLst>
          </p:cNvPr>
          <p:cNvSpPr txBox="1"/>
          <p:nvPr/>
        </p:nvSpPr>
        <p:spPr bwMode="auto">
          <a:xfrm>
            <a:off x="6623159"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59" name="TextBox 58">
            <a:extLst>
              <a:ext uri="{FF2B5EF4-FFF2-40B4-BE49-F238E27FC236}">
                <a16:creationId xmlns:a16="http://schemas.microsoft.com/office/drawing/2014/main" id="{4AA707BC-061D-41F9-BBCF-C7B43D9B9539}"/>
              </a:ext>
            </a:extLst>
          </p:cNvPr>
          <p:cNvSpPr txBox="1"/>
          <p:nvPr/>
        </p:nvSpPr>
        <p:spPr bwMode="auto">
          <a:xfrm>
            <a:off x="7067886"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60" name="TextBox 59">
            <a:extLst>
              <a:ext uri="{FF2B5EF4-FFF2-40B4-BE49-F238E27FC236}">
                <a16:creationId xmlns:a16="http://schemas.microsoft.com/office/drawing/2014/main" id="{5CDDDB7D-D933-2580-E11B-DAD4E714A386}"/>
              </a:ext>
            </a:extLst>
          </p:cNvPr>
          <p:cNvSpPr txBox="1"/>
          <p:nvPr/>
        </p:nvSpPr>
        <p:spPr bwMode="auto">
          <a:xfrm>
            <a:off x="7512613"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61" name="TextBox 60">
            <a:extLst>
              <a:ext uri="{FF2B5EF4-FFF2-40B4-BE49-F238E27FC236}">
                <a16:creationId xmlns:a16="http://schemas.microsoft.com/office/drawing/2014/main" id="{59B9CCCC-AE1E-3C44-B2A7-FBF2D1BE2610}"/>
              </a:ext>
            </a:extLst>
          </p:cNvPr>
          <p:cNvSpPr txBox="1"/>
          <p:nvPr/>
        </p:nvSpPr>
        <p:spPr bwMode="auto">
          <a:xfrm>
            <a:off x="7957340"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62" name="TextBox 61">
            <a:extLst>
              <a:ext uri="{FF2B5EF4-FFF2-40B4-BE49-F238E27FC236}">
                <a16:creationId xmlns:a16="http://schemas.microsoft.com/office/drawing/2014/main" id="{11788513-EB7E-13F7-8132-367472C6249D}"/>
              </a:ext>
            </a:extLst>
          </p:cNvPr>
          <p:cNvSpPr txBox="1"/>
          <p:nvPr/>
        </p:nvSpPr>
        <p:spPr bwMode="auto">
          <a:xfrm>
            <a:off x="8402067"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63" name="TextBox 62">
            <a:extLst>
              <a:ext uri="{FF2B5EF4-FFF2-40B4-BE49-F238E27FC236}">
                <a16:creationId xmlns:a16="http://schemas.microsoft.com/office/drawing/2014/main" id="{201508CA-5DB1-A8D8-B6E1-46BD07848A38}"/>
              </a:ext>
            </a:extLst>
          </p:cNvPr>
          <p:cNvSpPr txBox="1"/>
          <p:nvPr/>
        </p:nvSpPr>
        <p:spPr bwMode="auto">
          <a:xfrm>
            <a:off x="8846794"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64" name="TextBox 63">
            <a:extLst>
              <a:ext uri="{FF2B5EF4-FFF2-40B4-BE49-F238E27FC236}">
                <a16:creationId xmlns:a16="http://schemas.microsoft.com/office/drawing/2014/main" id="{730494C3-1771-55C3-362B-0C5357399EC7}"/>
              </a:ext>
            </a:extLst>
          </p:cNvPr>
          <p:cNvSpPr txBox="1"/>
          <p:nvPr/>
        </p:nvSpPr>
        <p:spPr bwMode="auto">
          <a:xfrm>
            <a:off x="9291521"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65" name="TextBox 64">
            <a:extLst>
              <a:ext uri="{FF2B5EF4-FFF2-40B4-BE49-F238E27FC236}">
                <a16:creationId xmlns:a16="http://schemas.microsoft.com/office/drawing/2014/main" id="{9F7DC378-447A-E628-35A8-CB16D2B1FD84}"/>
              </a:ext>
            </a:extLst>
          </p:cNvPr>
          <p:cNvSpPr txBox="1"/>
          <p:nvPr/>
        </p:nvSpPr>
        <p:spPr bwMode="auto">
          <a:xfrm>
            <a:off x="9736248" y="4839896"/>
            <a:ext cx="4638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66" name="TextBox 65">
            <a:extLst>
              <a:ext uri="{FF2B5EF4-FFF2-40B4-BE49-F238E27FC236}">
                <a16:creationId xmlns:a16="http://schemas.microsoft.com/office/drawing/2014/main" id="{BA6CBCCF-6668-2B82-97BD-AAE8FA78539D}"/>
              </a:ext>
            </a:extLst>
          </p:cNvPr>
          <p:cNvSpPr txBox="1"/>
          <p:nvPr/>
        </p:nvSpPr>
        <p:spPr bwMode="auto">
          <a:xfrm>
            <a:off x="844826" y="5053257"/>
            <a:ext cx="1848678"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lang="en-US" sz="1400" dirty="0">
                <a:solidFill>
                  <a:srgbClr val="000000"/>
                </a:solidFill>
                <a:latin typeface="Calibri" panose="020F0502020204030204" pitchFamily="34" charset="0"/>
              </a:rPr>
              <a:t>c</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ensored)</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Daratumumab</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Observation only</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 name="TextBox 66">
            <a:extLst>
              <a:ext uri="{FF2B5EF4-FFF2-40B4-BE49-F238E27FC236}">
                <a16:creationId xmlns:a16="http://schemas.microsoft.com/office/drawing/2014/main" id="{D441EE09-C78B-A9E0-B719-4255A2B3A498}"/>
              </a:ext>
            </a:extLst>
          </p:cNvPr>
          <p:cNvSpPr txBox="1"/>
          <p:nvPr/>
        </p:nvSpPr>
        <p:spPr bwMode="auto">
          <a:xfrm>
            <a:off x="2567608"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68" name="TextBox 67">
            <a:extLst>
              <a:ext uri="{FF2B5EF4-FFF2-40B4-BE49-F238E27FC236}">
                <a16:creationId xmlns:a16="http://schemas.microsoft.com/office/drawing/2014/main" id="{4D41F004-77DB-FEE2-6DEF-8D468DBD1F6A}"/>
              </a:ext>
            </a:extLst>
          </p:cNvPr>
          <p:cNvSpPr txBox="1"/>
          <p:nvPr/>
        </p:nvSpPr>
        <p:spPr bwMode="auto">
          <a:xfrm>
            <a:off x="3011751"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439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438</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69" name="TextBox 68">
            <a:extLst>
              <a:ext uri="{FF2B5EF4-FFF2-40B4-BE49-F238E27FC236}">
                <a16:creationId xmlns:a16="http://schemas.microsoft.com/office/drawing/2014/main" id="{DF96FDFC-1805-AEA0-9C0B-71E686816ACB}"/>
              </a:ext>
            </a:extLst>
          </p:cNvPr>
          <p:cNvSpPr txBox="1"/>
          <p:nvPr/>
        </p:nvSpPr>
        <p:spPr bwMode="auto">
          <a:xfrm>
            <a:off x="3455894"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70" name="TextBox 69">
            <a:extLst>
              <a:ext uri="{FF2B5EF4-FFF2-40B4-BE49-F238E27FC236}">
                <a16:creationId xmlns:a16="http://schemas.microsoft.com/office/drawing/2014/main" id="{2DEB9A56-D5B3-BE54-8A39-13841E13FDBA}"/>
              </a:ext>
            </a:extLst>
          </p:cNvPr>
          <p:cNvSpPr txBox="1"/>
          <p:nvPr/>
        </p:nvSpPr>
        <p:spPr bwMode="auto">
          <a:xfrm>
            <a:off x="3900037"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71" name="TextBox 70">
            <a:extLst>
              <a:ext uri="{FF2B5EF4-FFF2-40B4-BE49-F238E27FC236}">
                <a16:creationId xmlns:a16="http://schemas.microsoft.com/office/drawing/2014/main" id="{85F9DA4C-3307-C6AE-102A-B0DBA7C76BB3}"/>
              </a:ext>
            </a:extLst>
          </p:cNvPr>
          <p:cNvSpPr txBox="1"/>
          <p:nvPr/>
        </p:nvSpPr>
        <p:spPr bwMode="auto">
          <a:xfrm>
            <a:off x="4344180"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72" name="TextBox 71">
            <a:extLst>
              <a:ext uri="{FF2B5EF4-FFF2-40B4-BE49-F238E27FC236}">
                <a16:creationId xmlns:a16="http://schemas.microsoft.com/office/drawing/2014/main" id="{F0A4D2FD-4A52-B405-832D-8ACC93D87A98}"/>
              </a:ext>
            </a:extLst>
          </p:cNvPr>
          <p:cNvSpPr txBox="1"/>
          <p:nvPr/>
        </p:nvSpPr>
        <p:spPr bwMode="auto">
          <a:xfrm>
            <a:off x="4788323"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377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73" name="TextBox 72">
            <a:extLst>
              <a:ext uri="{FF2B5EF4-FFF2-40B4-BE49-F238E27FC236}">
                <a16:creationId xmlns:a16="http://schemas.microsoft.com/office/drawing/2014/main" id="{1E255979-F573-5A01-7CF2-69FC07EDD1A3}"/>
              </a:ext>
            </a:extLst>
          </p:cNvPr>
          <p:cNvSpPr txBox="1"/>
          <p:nvPr/>
        </p:nvSpPr>
        <p:spPr bwMode="auto">
          <a:xfrm>
            <a:off x="5232466"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386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74" name="TextBox 73">
            <a:extLst>
              <a:ext uri="{FF2B5EF4-FFF2-40B4-BE49-F238E27FC236}">
                <a16:creationId xmlns:a16="http://schemas.microsoft.com/office/drawing/2014/main" id="{1AA60237-A8E4-6BA6-5268-4B76EB4E6CA7}"/>
              </a:ext>
            </a:extLst>
          </p:cNvPr>
          <p:cNvSpPr txBox="1"/>
          <p:nvPr/>
        </p:nvSpPr>
        <p:spPr bwMode="auto">
          <a:xfrm>
            <a:off x="5676609"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377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75" name="TextBox 74">
            <a:extLst>
              <a:ext uri="{FF2B5EF4-FFF2-40B4-BE49-F238E27FC236}">
                <a16:creationId xmlns:a16="http://schemas.microsoft.com/office/drawing/2014/main" id="{0B469831-7EDD-9624-1238-76F3CBF81FFE}"/>
              </a:ext>
            </a:extLst>
          </p:cNvPr>
          <p:cNvSpPr txBox="1"/>
          <p:nvPr/>
        </p:nvSpPr>
        <p:spPr bwMode="auto">
          <a:xfrm>
            <a:off x="6120752"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372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76" name="TextBox 75">
            <a:extLst>
              <a:ext uri="{FF2B5EF4-FFF2-40B4-BE49-F238E27FC236}">
                <a16:creationId xmlns:a16="http://schemas.microsoft.com/office/drawing/2014/main" id="{34878762-D7F6-2066-3C3A-432070122284}"/>
              </a:ext>
            </a:extLst>
          </p:cNvPr>
          <p:cNvSpPr txBox="1"/>
          <p:nvPr/>
        </p:nvSpPr>
        <p:spPr bwMode="auto">
          <a:xfrm>
            <a:off x="6564895"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294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77" name="TextBox 76">
            <a:extLst>
              <a:ext uri="{FF2B5EF4-FFF2-40B4-BE49-F238E27FC236}">
                <a16:creationId xmlns:a16="http://schemas.microsoft.com/office/drawing/2014/main" id="{5D899A5B-13D0-1907-2D7B-297CF3016655}"/>
              </a:ext>
            </a:extLst>
          </p:cNvPr>
          <p:cNvSpPr txBox="1"/>
          <p:nvPr/>
        </p:nvSpPr>
        <p:spPr bwMode="auto">
          <a:xfrm>
            <a:off x="7009038"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(71)</a:t>
            </a:r>
          </a:p>
        </p:txBody>
      </p:sp>
      <p:sp>
        <p:nvSpPr>
          <p:cNvPr id="78" name="TextBox 77">
            <a:extLst>
              <a:ext uri="{FF2B5EF4-FFF2-40B4-BE49-F238E27FC236}">
                <a16:creationId xmlns:a16="http://schemas.microsoft.com/office/drawing/2014/main" id="{FFEC5522-DA21-2480-AE55-5720C9A7BC81}"/>
              </a:ext>
            </a:extLst>
          </p:cNvPr>
          <p:cNvSpPr txBox="1"/>
          <p:nvPr/>
        </p:nvSpPr>
        <p:spPr bwMode="auto">
          <a:xfrm>
            <a:off x="7453181"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178</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(112)</a:t>
            </a:r>
          </a:p>
        </p:txBody>
      </p:sp>
      <p:sp>
        <p:nvSpPr>
          <p:cNvPr id="79" name="TextBox 78">
            <a:extLst>
              <a:ext uri="{FF2B5EF4-FFF2-40B4-BE49-F238E27FC236}">
                <a16:creationId xmlns:a16="http://schemas.microsoft.com/office/drawing/2014/main" id="{E0016069-DA31-A40D-1F9C-6BE501C1A2B7}"/>
              </a:ext>
            </a:extLst>
          </p:cNvPr>
          <p:cNvSpPr txBox="1"/>
          <p:nvPr/>
        </p:nvSpPr>
        <p:spPr bwMode="auto">
          <a:xfrm>
            <a:off x="7897324"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(188)</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118</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(164)</a:t>
            </a:r>
          </a:p>
        </p:txBody>
      </p:sp>
      <p:sp>
        <p:nvSpPr>
          <p:cNvPr id="80" name="TextBox 79">
            <a:extLst>
              <a:ext uri="{FF2B5EF4-FFF2-40B4-BE49-F238E27FC236}">
                <a16:creationId xmlns:a16="http://schemas.microsoft.com/office/drawing/2014/main" id="{F68950CF-8579-C5BF-B5CB-A66E16594357}"/>
              </a:ext>
            </a:extLst>
          </p:cNvPr>
          <p:cNvSpPr txBox="1"/>
          <p:nvPr/>
        </p:nvSpPr>
        <p:spPr bwMode="auto">
          <a:xfrm>
            <a:off x="8341467"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(201)</a:t>
            </a:r>
          </a:p>
        </p:txBody>
      </p:sp>
      <p:sp>
        <p:nvSpPr>
          <p:cNvPr id="81" name="TextBox 80">
            <a:extLst>
              <a:ext uri="{FF2B5EF4-FFF2-40B4-BE49-F238E27FC236}">
                <a16:creationId xmlns:a16="http://schemas.microsoft.com/office/drawing/2014/main" id="{903AF407-E30C-83E6-31D6-5C5CB71D1CA6}"/>
              </a:ext>
            </a:extLst>
          </p:cNvPr>
          <p:cNvSpPr txBox="1"/>
          <p:nvPr/>
        </p:nvSpPr>
        <p:spPr bwMode="auto">
          <a:xfrm>
            <a:off x="8785610"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(220)</a:t>
            </a:r>
          </a:p>
        </p:txBody>
      </p:sp>
      <p:sp>
        <p:nvSpPr>
          <p:cNvPr id="82" name="TextBox 81">
            <a:extLst>
              <a:ext uri="{FF2B5EF4-FFF2-40B4-BE49-F238E27FC236}">
                <a16:creationId xmlns:a16="http://schemas.microsoft.com/office/drawing/2014/main" id="{0C0676F5-4E46-8949-108C-04FC3411BC9E}"/>
              </a:ext>
            </a:extLst>
          </p:cNvPr>
          <p:cNvSpPr txBox="1"/>
          <p:nvPr/>
        </p:nvSpPr>
        <p:spPr bwMode="auto">
          <a:xfrm>
            <a:off x="9229753"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(251)</a:t>
            </a:r>
          </a:p>
        </p:txBody>
      </p:sp>
      <p:sp>
        <p:nvSpPr>
          <p:cNvPr id="83" name="TextBox 82">
            <a:extLst>
              <a:ext uri="{FF2B5EF4-FFF2-40B4-BE49-F238E27FC236}">
                <a16:creationId xmlns:a16="http://schemas.microsoft.com/office/drawing/2014/main" id="{BD36DF89-1DA8-0F37-ABCA-3C39738F9CD8}"/>
              </a:ext>
            </a:extLst>
          </p:cNvPr>
          <p:cNvSpPr txBox="1"/>
          <p:nvPr/>
        </p:nvSpPr>
        <p:spPr bwMode="auto">
          <a:xfrm>
            <a:off x="9673896"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(268)</a:t>
            </a:r>
          </a:p>
        </p:txBody>
      </p:sp>
      <p:sp>
        <p:nvSpPr>
          <p:cNvPr id="84" name="TextBox 83">
            <a:extLst>
              <a:ext uri="{FF2B5EF4-FFF2-40B4-BE49-F238E27FC236}">
                <a16:creationId xmlns:a16="http://schemas.microsoft.com/office/drawing/2014/main" id="{A9E94032-5C6A-A215-9392-07AE3B999DF7}"/>
              </a:ext>
            </a:extLst>
          </p:cNvPr>
          <p:cNvSpPr txBox="1"/>
          <p:nvPr/>
        </p:nvSpPr>
        <p:spPr bwMode="auto">
          <a:xfrm>
            <a:off x="10118034" y="5484145"/>
            <a:ext cx="59303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(271)</a:t>
            </a:r>
          </a:p>
        </p:txBody>
      </p:sp>
      <p:sp>
        <p:nvSpPr>
          <p:cNvPr id="103" name="Freeform 102">
            <a:extLst>
              <a:ext uri="{FF2B5EF4-FFF2-40B4-BE49-F238E27FC236}">
                <a16:creationId xmlns:a16="http://schemas.microsoft.com/office/drawing/2014/main" id="{E5B07701-4B46-DF7D-72B7-E7DBC78D6119}"/>
              </a:ext>
            </a:extLst>
          </p:cNvPr>
          <p:cNvSpPr/>
          <p:nvPr/>
        </p:nvSpPr>
        <p:spPr bwMode="auto">
          <a:xfrm>
            <a:off x="4295775" y="1927225"/>
            <a:ext cx="31750" cy="0"/>
          </a:xfrm>
          <a:custGeom>
            <a:avLst/>
            <a:gdLst>
              <a:gd name="connsiteX0" fmla="*/ 0 w 31750"/>
              <a:gd name="connsiteY0" fmla="*/ 0 h 0"/>
              <a:gd name="connsiteX1" fmla="*/ 31750 w 31750"/>
              <a:gd name="connsiteY1" fmla="*/ 0 h 0"/>
              <a:gd name="connsiteX2" fmla="*/ 0 w 31750"/>
              <a:gd name="connsiteY2" fmla="*/ 0 h 0"/>
            </a:gdLst>
            <a:ahLst/>
            <a:cxnLst>
              <a:cxn ang="0">
                <a:pos x="connsiteX0" y="connsiteY0"/>
              </a:cxn>
              <a:cxn ang="0">
                <a:pos x="connsiteX1" y="connsiteY1"/>
              </a:cxn>
              <a:cxn ang="0">
                <a:pos x="connsiteX2" y="connsiteY2"/>
              </a:cxn>
            </a:cxnLst>
            <a:rect l="l" t="t" r="r" b="b"/>
            <a:pathLst>
              <a:path w="31750">
                <a:moveTo>
                  <a:pt x="0" y="0"/>
                </a:moveTo>
                <a:lnTo>
                  <a:pt x="31750" y="0"/>
                </a:lnTo>
                <a:lnTo>
                  <a:pt x="0" y="0"/>
                </a:lnTo>
                <a:close/>
              </a:path>
            </a:pathLst>
          </a:cu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 name="Freeform 103">
            <a:extLst>
              <a:ext uri="{FF2B5EF4-FFF2-40B4-BE49-F238E27FC236}">
                <a16:creationId xmlns:a16="http://schemas.microsoft.com/office/drawing/2014/main" id="{5B5DEED7-085E-98C2-13E5-E0000F86EE5A}"/>
              </a:ext>
            </a:extLst>
          </p:cNvPr>
          <p:cNvSpPr/>
          <p:nvPr/>
        </p:nvSpPr>
        <p:spPr bwMode="auto">
          <a:xfrm>
            <a:off x="4292600" y="1927225"/>
            <a:ext cx="31750" cy="0"/>
          </a:xfrm>
          <a:custGeom>
            <a:avLst/>
            <a:gdLst>
              <a:gd name="connsiteX0" fmla="*/ 0 w 31750"/>
              <a:gd name="connsiteY0" fmla="*/ 0 h 0"/>
              <a:gd name="connsiteX1" fmla="*/ 31750 w 31750"/>
              <a:gd name="connsiteY1" fmla="*/ 0 h 0"/>
              <a:gd name="connsiteX2" fmla="*/ 0 w 31750"/>
              <a:gd name="connsiteY2" fmla="*/ 0 h 0"/>
            </a:gdLst>
            <a:ahLst/>
            <a:cxnLst>
              <a:cxn ang="0">
                <a:pos x="connsiteX0" y="connsiteY0"/>
              </a:cxn>
              <a:cxn ang="0">
                <a:pos x="connsiteX1" y="connsiteY1"/>
              </a:cxn>
              <a:cxn ang="0">
                <a:pos x="connsiteX2" y="connsiteY2"/>
              </a:cxn>
            </a:cxnLst>
            <a:rect l="l" t="t" r="r" b="b"/>
            <a:pathLst>
              <a:path w="31750">
                <a:moveTo>
                  <a:pt x="0" y="0"/>
                </a:moveTo>
                <a:lnTo>
                  <a:pt x="31750" y="0"/>
                </a:lnTo>
                <a:lnTo>
                  <a:pt x="0" y="0"/>
                </a:lnTo>
                <a:close/>
              </a:path>
            </a:pathLst>
          </a:cu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8" name="Group 107">
            <a:extLst>
              <a:ext uri="{FF2B5EF4-FFF2-40B4-BE49-F238E27FC236}">
                <a16:creationId xmlns:a16="http://schemas.microsoft.com/office/drawing/2014/main" id="{216F140C-CD39-DE42-5963-658FF72C0C8F}"/>
              </a:ext>
            </a:extLst>
          </p:cNvPr>
          <p:cNvGrpSpPr/>
          <p:nvPr/>
        </p:nvGrpSpPr>
        <p:grpSpPr>
          <a:xfrm>
            <a:off x="2879725" y="1657350"/>
            <a:ext cx="7229475" cy="1673225"/>
            <a:chOff x="2879725" y="1657350"/>
            <a:chExt cx="7229475" cy="1673225"/>
          </a:xfrm>
        </p:grpSpPr>
        <p:grpSp>
          <p:nvGrpSpPr>
            <p:cNvPr id="105" name="Group 104">
              <a:extLst>
                <a:ext uri="{FF2B5EF4-FFF2-40B4-BE49-F238E27FC236}">
                  <a16:creationId xmlns:a16="http://schemas.microsoft.com/office/drawing/2014/main" id="{A5574A38-61C2-79A0-7F42-AC8A541E9370}"/>
                </a:ext>
              </a:extLst>
            </p:cNvPr>
            <p:cNvGrpSpPr/>
            <p:nvPr/>
          </p:nvGrpSpPr>
          <p:grpSpPr>
            <a:xfrm>
              <a:off x="2879725" y="1657350"/>
              <a:ext cx="7229475" cy="1673225"/>
              <a:chOff x="2879725" y="1657350"/>
              <a:chExt cx="7229475" cy="1673225"/>
            </a:xfrm>
          </p:grpSpPr>
          <p:grpSp>
            <p:nvGrpSpPr>
              <p:cNvPr id="96" name="Group 95">
                <a:extLst>
                  <a:ext uri="{FF2B5EF4-FFF2-40B4-BE49-F238E27FC236}">
                    <a16:creationId xmlns:a16="http://schemas.microsoft.com/office/drawing/2014/main" id="{0E842D53-57E7-D605-8F65-F17A95DA3FC0}"/>
                  </a:ext>
                </a:extLst>
              </p:cNvPr>
              <p:cNvGrpSpPr/>
              <p:nvPr/>
            </p:nvGrpSpPr>
            <p:grpSpPr>
              <a:xfrm>
                <a:off x="6292850" y="2451100"/>
                <a:ext cx="3816350" cy="879475"/>
                <a:chOff x="6292850" y="2451100"/>
                <a:chExt cx="3816350" cy="879475"/>
              </a:xfrm>
            </p:grpSpPr>
            <p:sp>
              <p:nvSpPr>
                <p:cNvPr id="92" name="Freeform 91">
                  <a:extLst>
                    <a:ext uri="{FF2B5EF4-FFF2-40B4-BE49-F238E27FC236}">
                      <a16:creationId xmlns:a16="http://schemas.microsoft.com/office/drawing/2014/main" id="{C9017969-58AF-21F2-5464-305813970B34}"/>
                    </a:ext>
                  </a:extLst>
                </p:cNvPr>
                <p:cNvSpPr/>
                <p:nvPr/>
              </p:nvSpPr>
              <p:spPr bwMode="auto">
                <a:xfrm>
                  <a:off x="7835900" y="2828925"/>
                  <a:ext cx="2273300" cy="501650"/>
                </a:xfrm>
                <a:custGeom>
                  <a:avLst/>
                  <a:gdLst>
                    <a:gd name="connsiteX0" fmla="*/ 2273300 w 2273300"/>
                    <a:gd name="connsiteY0" fmla="*/ 501650 h 501650"/>
                    <a:gd name="connsiteX1" fmla="*/ 1933575 w 2273300"/>
                    <a:gd name="connsiteY1" fmla="*/ 501650 h 501650"/>
                    <a:gd name="connsiteX2" fmla="*/ 1933575 w 2273300"/>
                    <a:gd name="connsiteY2" fmla="*/ 355600 h 501650"/>
                    <a:gd name="connsiteX3" fmla="*/ 1463675 w 2273300"/>
                    <a:gd name="connsiteY3" fmla="*/ 355600 h 501650"/>
                    <a:gd name="connsiteX4" fmla="*/ 1463675 w 2273300"/>
                    <a:gd name="connsiteY4" fmla="*/ 298450 h 501650"/>
                    <a:gd name="connsiteX5" fmla="*/ 1203325 w 2273300"/>
                    <a:gd name="connsiteY5" fmla="*/ 298450 h 501650"/>
                    <a:gd name="connsiteX6" fmla="*/ 1203325 w 2273300"/>
                    <a:gd name="connsiteY6" fmla="*/ 266700 h 501650"/>
                    <a:gd name="connsiteX7" fmla="*/ 1133475 w 2273300"/>
                    <a:gd name="connsiteY7" fmla="*/ 266700 h 501650"/>
                    <a:gd name="connsiteX8" fmla="*/ 1133475 w 2273300"/>
                    <a:gd name="connsiteY8" fmla="*/ 266700 h 501650"/>
                    <a:gd name="connsiteX9" fmla="*/ 1133475 w 2273300"/>
                    <a:gd name="connsiteY9" fmla="*/ 238125 h 501650"/>
                    <a:gd name="connsiteX10" fmla="*/ 942975 w 2273300"/>
                    <a:gd name="connsiteY10" fmla="*/ 238125 h 501650"/>
                    <a:gd name="connsiteX11" fmla="*/ 942975 w 2273300"/>
                    <a:gd name="connsiteY11" fmla="*/ 209550 h 501650"/>
                    <a:gd name="connsiteX12" fmla="*/ 831850 w 2273300"/>
                    <a:gd name="connsiteY12" fmla="*/ 209550 h 501650"/>
                    <a:gd name="connsiteX13" fmla="*/ 831850 w 2273300"/>
                    <a:gd name="connsiteY13" fmla="*/ 184150 h 501650"/>
                    <a:gd name="connsiteX14" fmla="*/ 749300 w 2273300"/>
                    <a:gd name="connsiteY14" fmla="*/ 184150 h 501650"/>
                    <a:gd name="connsiteX15" fmla="*/ 749300 w 2273300"/>
                    <a:gd name="connsiteY15" fmla="*/ 168275 h 501650"/>
                    <a:gd name="connsiteX16" fmla="*/ 720725 w 2273300"/>
                    <a:gd name="connsiteY16" fmla="*/ 168275 h 501650"/>
                    <a:gd name="connsiteX17" fmla="*/ 720725 w 2273300"/>
                    <a:gd name="connsiteY17" fmla="*/ 168275 h 501650"/>
                    <a:gd name="connsiteX18" fmla="*/ 565150 w 2273300"/>
                    <a:gd name="connsiteY18" fmla="*/ 168275 h 501650"/>
                    <a:gd name="connsiteX19" fmla="*/ 565150 w 2273300"/>
                    <a:gd name="connsiteY19" fmla="*/ 123825 h 501650"/>
                    <a:gd name="connsiteX20" fmla="*/ 422275 w 2273300"/>
                    <a:gd name="connsiteY20" fmla="*/ 123825 h 501650"/>
                    <a:gd name="connsiteX21" fmla="*/ 422275 w 2273300"/>
                    <a:gd name="connsiteY21" fmla="*/ 123825 h 501650"/>
                    <a:gd name="connsiteX22" fmla="*/ 422275 w 2273300"/>
                    <a:gd name="connsiteY22" fmla="*/ 123825 h 501650"/>
                    <a:gd name="connsiteX23" fmla="*/ 422275 w 2273300"/>
                    <a:gd name="connsiteY23" fmla="*/ 101600 h 501650"/>
                    <a:gd name="connsiteX24" fmla="*/ 377825 w 2273300"/>
                    <a:gd name="connsiteY24" fmla="*/ 101600 h 501650"/>
                    <a:gd name="connsiteX25" fmla="*/ 377825 w 2273300"/>
                    <a:gd name="connsiteY25" fmla="*/ 101600 h 501650"/>
                    <a:gd name="connsiteX26" fmla="*/ 377825 w 2273300"/>
                    <a:gd name="connsiteY26" fmla="*/ 76200 h 501650"/>
                    <a:gd name="connsiteX27" fmla="*/ 288925 w 2273300"/>
                    <a:gd name="connsiteY27" fmla="*/ 76200 h 501650"/>
                    <a:gd name="connsiteX28" fmla="*/ 288925 w 2273300"/>
                    <a:gd name="connsiteY28" fmla="*/ 76200 h 501650"/>
                    <a:gd name="connsiteX29" fmla="*/ 288925 w 2273300"/>
                    <a:gd name="connsiteY29" fmla="*/ 47625 h 501650"/>
                    <a:gd name="connsiteX30" fmla="*/ 257175 w 2273300"/>
                    <a:gd name="connsiteY30" fmla="*/ 47625 h 501650"/>
                    <a:gd name="connsiteX31" fmla="*/ 257175 w 2273300"/>
                    <a:gd name="connsiteY31" fmla="*/ 47625 h 501650"/>
                    <a:gd name="connsiteX32" fmla="*/ 257175 w 2273300"/>
                    <a:gd name="connsiteY32" fmla="*/ 25400 h 501650"/>
                    <a:gd name="connsiteX33" fmla="*/ 228600 w 2273300"/>
                    <a:gd name="connsiteY33" fmla="*/ 25400 h 501650"/>
                    <a:gd name="connsiteX34" fmla="*/ 228600 w 2273300"/>
                    <a:gd name="connsiteY34" fmla="*/ 25400 h 501650"/>
                    <a:gd name="connsiteX35" fmla="*/ 228600 w 2273300"/>
                    <a:gd name="connsiteY35" fmla="*/ 0 h 501650"/>
                    <a:gd name="connsiteX36" fmla="*/ 0 w 2273300"/>
                    <a:gd name="connsiteY36" fmla="*/ 0 h 50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73300" h="501650">
                      <a:moveTo>
                        <a:pt x="2273300" y="501650"/>
                      </a:moveTo>
                      <a:lnTo>
                        <a:pt x="1933575" y="501650"/>
                      </a:lnTo>
                      <a:lnTo>
                        <a:pt x="1933575" y="355600"/>
                      </a:lnTo>
                      <a:lnTo>
                        <a:pt x="1463675" y="355600"/>
                      </a:lnTo>
                      <a:lnTo>
                        <a:pt x="1463675" y="298450"/>
                      </a:lnTo>
                      <a:lnTo>
                        <a:pt x="1203325" y="298450"/>
                      </a:lnTo>
                      <a:lnTo>
                        <a:pt x="1203325" y="266700"/>
                      </a:lnTo>
                      <a:lnTo>
                        <a:pt x="1133475" y="266700"/>
                      </a:lnTo>
                      <a:lnTo>
                        <a:pt x="1133475" y="266700"/>
                      </a:lnTo>
                      <a:lnTo>
                        <a:pt x="1133475" y="238125"/>
                      </a:lnTo>
                      <a:lnTo>
                        <a:pt x="942975" y="238125"/>
                      </a:lnTo>
                      <a:lnTo>
                        <a:pt x="942975" y="209550"/>
                      </a:lnTo>
                      <a:lnTo>
                        <a:pt x="831850" y="209550"/>
                      </a:lnTo>
                      <a:lnTo>
                        <a:pt x="831850" y="184150"/>
                      </a:lnTo>
                      <a:lnTo>
                        <a:pt x="749300" y="184150"/>
                      </a:lnTo>
                      <a:lnTo>
                        <a:pt x="749300" y="168275"/>
                      </a:lnTo>
                      <a:lnTo>
                        <a:pt x="720725" y="168275"/>
                      </a:lnTo>
                      <a:lnTo>
                        <a:pt x="720725" y="168275"/>
                      </a:lnTo>
                      <a:lnTo>
                        <a:pt x="565150" y="168275"/>
                      </a:lnTo>
                      <a:lnTo>
                        <a:pt x="565150" y="123825"/>
                      </a:lnTo>
                      <a:lnTo>
                        <a:pt x="422275" y="123825"/>
                      </a:lnTo>
                      <a:lnTo>
                        <a:pt x="422275" y="123825"/>
                      </a:lnTo>
                      <a:lnTo>
                        <a:pt x="422275" y="123825"/>
                      </a:lnTo>
                      <a:lnTo>
                        <a:pt x="422275" y="101600"/>
                      </a:lnTo>
                      <a:lnTo>
                        <a:pt x="377825" y="101600"/>
                      </a:lnTo>
                      <a:lnTo>
                        <a:pt x="377825" y="101600"/>
                      </a:lnTo>
                      <a:lnTo>
                        <a:pt x="377825" y="76200"/>
                      </a:lnTo>
                      <a:lnTo>
                        <a:pt x="288925" y="76200"/>
                      </a:lnTo>
                      <a:lnTo>
                        <a:pt x="288925" y="76200"/>
                      </a:lnTo>
                      <a:lnTo>
                        <a:pt x="288925" y="47625"/>
                      </a:lnTo>
                      <a:lnTo>
                        <a:pt x="257175" y="47625"/>
                      </a:lnTo>
                      <a:lnTo>
                        <a:pt x="257175" y="47625"/>
                      </a:lnTo>
                      <a:lnTo>
                        <a:pt x="257175" y="25400"/>
                      </a:lnTo>
                      <a:lnTo>
                        <a:pt x="228600" y="25400"/>
                      </a:lnTo>
                      <a:lnTo>
                        <a:pt x="228600" y="25400"/>
                      </a:lnTo>
                      <a:lnTo>
                        <a:pt x="228600"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 name="Freeform 92">
                  <a:extLst>
                    <a:ext uri="{FF2B5EF4-FFF2-40B4-BE49-F238E27FC236}">
                      <a16:creationId xmlns:a16="http://schemas.microsoft.com/office/drawing/2014/main" id="{A663CA53-D886-7207-9D2F-5CD384269827}"/>
                    </a:ext>
                  </a:extLst>
                </p:cNvPr>
                <p:cNvSpPr/>
                <p:nvPr/>
              </p:nvSpPr>
              <p:spPr bwMode="auto">
                <a:xfrm>
                  <a:off x="6292850" y="2451100"/>
                  <a:ext cx="419100" cy="92075"/>
                </a:xfrm>
                <a:custGeom>
                  <a:avLst/>
                  <a:gdLst>
                    <a:gd name="connsiteX0" fmla="*/ 0 w 419100"/>
                    <a:gd name="connsiteY0" fmla="*/ 0 h 92075"/>
                    <a:gd name="connsiteX1" fmla="*/ 136525 w 419100"/>
                    <a:gd name="connsiteY1" fmla="*/ 0 h 92075"/>
                    <a:gd name="connsiteX2" fmla="*/ 136525 w 419100"/>
                    <a:gd name="connsiteY2" fmla="*/ 25400 h 92075"/>
                    <a:gd name="connsiteX3" fmla="*/ 174625 w 419100"/>
                    <a:gd name="connsiteY3" fmla="*/ 25400 h 92075"/>
                    <a:gd name="connsiteX4" fmla="*/ 174625 w 419100"/>
                    <a:gd name="connsiteY4" fmla="*/ 34925 h 92075"/>
                    <a:gd name="connsiteX5" fmla="*/ 209550 w 419100"/>
                    <a:gd name="connsiteY5" fmla="*/ 34925 h 92075"/>
                    <a:gd name="connsiteX6" fmla="*/ 209550 w 419100"/>
                    <a:gd name="connsiteY6" fmla="*/ 47625 h 92075"/>
                    <a:gd name="connsiteX7" fmla="*/ 244475 w 419100"/>
                    <a:gd name="connsiteY7" fmla="*/ 47625 h 92075"/>
                    <a:gd name="connsiteX8" fmla="*/ 244475 w 419100"/>
                    <a:gd name="connsiteY8" fmla="*/ 79375 h 92075"/>
                    <a:gd name="connsiteX9" fmla="*/ 336550 w 419100"/>
                    <a:gd name="connsiteY9" fmla="*/ 79375 h 92075"/>
                    <a:gd name="connsiteX10" fmla="*/ 336550 w 419100"/>
                    <a:gd name="connsiteY10" fmla="*/ 92075 h 92075"/>
                    <a:gd name="connsiteX11" fmla="*/ 419100 w 419100"/>
                    <a:gd name="connsiteY11" fmla="*/ 92075 h 9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9100" h="92075">
                      <a:moveTo>
                        <a:pt x="0" y="0"/>
                      </a:moveTo>
                      <a:lnTo>
                        <a:pt x="136525" y="0"/>
                      </a:lnTo>
                      <a:lnTo>
                        <a:pt x="136525" y="25400"/>
                      </a:lnTo>
                      <a:lnTo>
                        <a:pt x="174625" y="25400"/>
                      </a:lnTo>
                      <a:lnTo>
                        <a:pt x="174625" y="34925"/>
                      </a:lnTo>
                      <a:lnTo>
                        <a:pt x="209550" y="34925"/>
                      </a:lnTo>
                      <a:lnTo>
                        <a:pt x="209550" y="47625"/>
                      </a:lnTo>
                      <a:lnTo>
                        <a:pt x="244475" y="47625"/>
                      </a:lnTo>
                      <a:lnTo>
                        <a:pt x="244475" y="79375"/>
                      </a:lnTo>
                      <a:lnTo>
                        <a:pt x="336550" y="79375"/>
                      </a:lnTo>
                      <a:lnTo>
                        <a:pt x="336550" y="92075"/>
                      </a:lnTo>
                      <a:lnTo>
                        <a:pt x="419100" y="9207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 name="Freeform 94">
                  <a:extLst>
                    <a:ext uri="{FF2B5EF4-FFF2-40B4-BE49-F238E27FC236}">
                      <a16:creationId xmlns:a16="http://schemas.microsoft.com/office/drawing/2014/main" id="{730B09F4-24BB-667F-38EC-E0F0616255B1}"/>
                    </a:ext>
                  </a:extLst>
                </p:cNvPr>
                <p:cNvSpPr/>
                <p:nvPr/>
              </p:nvSpPr>
              <p:spPr bwMode="auto">
                <a:xfrm>
                  <a:off x="6708775" y="2543175"/>
                  <a:ext cx="1136650" cy="279400"/>
                </a:xfrm>
                <a:custGeom>
                  <a:avLst/>
                  <a:gdLst>
                    <a:gd name="connsiteX0" fmla="*/ 1136650 w 1136650"/>
                    <a:gd name="connsiteY0" fmla="*/ 279400 h 279400"/>
                    <a:gd name="connsiteX1" fmla="*/ 1047750 w 1136650"/>
                    <a:gd name="connsiteY1" fmla="*/ 279400 h 279400"/>
                    <a:gd name="connsiteX2" fmla="*/ 1047750 w 1136650"/>
                    <a:gd name="connsiteY2" fmla="*/ 266700 h 279400"/>
                    <a:gd name="connsiteX3" fmla="*/ 825500 w 1136650"/>
                    <a:gd name="connsiteY3" fmla="*/ 266700 h 279400"/>
                    <a:gd name="connsiteX4" fmla="*/ 825500 w 1136650"/>
                    <a:gd name="connsiteY4" fmla="*/ 238125 h 279400"/>
                    <a:gd name="connsiteX5" fmla="*/ 771525 w 1136650"/>
                    <a:gd name="connsiteY5" fmla="*/ 238125 h 279400"/>
                    <a:gd name="connsiteX6" fmla="*/ 771525 w 1136650"/>
                    <a:gd name="connsiteY6" fmla="*/ 215900 h 279400"/>
                    <a:gd name="connsiteX7" fmla="*/ 666750 w 1136650"/>
                    <a:gd name="connsiteY7" fmla="*/ 215900 h 279400"/>
                    <a:gd name="connsiteX8" fmla="*/ 666750 w 1136650"/>
                    <a:gd name="connsiteY8" fmla="*/ 215900 h 279400"/>
                    <a:gd name="connsiteX9" fmla="*/ 666750 w 1136650"/>
                    <a:gd name="connsiteY9" fmla="*/ 187325 h 279400"/>
                    <a:gd name="connsiteX10" fmla="*/ 577850 w 1136650"/>
                    <a:gd name="connsiteY10" fmla="*/ 187325 h 279400"/>
                    <a:gd name="connsiteX11" fmla="*/ 577850 w 1136650"/>
                    <a:gd name="connsiteY11" fmla="*/ 171450 h 279400"/>
                    <a:gd name="connsiteX12" fmla="*/ 482600 w 1136650"/>
                    <a:gd name="connsiteY12" fmla="*/ 171450 h 279400"/>
                    <a:gd name="connsiteX13" fmla="*/ 482600 w 1136650"/>
                    <a:gd name="connsiteY13" fmla="*/ 136525 h 279400"/>
                    <a:gd name="connsiteX14" fmla="*/ 384175 w 1136650"/>
                    <a:gd name="connsiteY14" fmla="*/ 136525 h 279400"/>
                    <a:gd name="connsiteX15" fmla="*/ 384175 w 1136650"/>
                    <a:gd name="connsiteY15" fmla="*/ 120650 h 279400"/>
                    <a:gd name="connsiteX16" fmla="*/ 244475 w 1136650"/>
                    <a:gd name="connsiteY16" fmla="*/ 120650 h 279400"/>
                    <a:gd name="connsiteX17" fmla="*/ 244475 w 1136650"/>
                    <a:gd name="connsiteY17" fmla="*/ 98425 h 279400"/>
                    <a:gd name="connsiteX18" fmla="*/ 209550 w 1136650"/>
                    <a:gd name="connsiteY18" fmla="*/ 98425 h 279400"/>
                    <a:gd name="connsiteX19" fmla="*/ 209550 w 1136650"/>
                    <a:gd name="connsiteY19" fmla="*/ 63500 h 279400"/>
                    <a:gd name="connsiteX20" fmla="*/ 133350 w 1136650"/>
                    <a:gd name="connsiteY20" fmla="*/ 63500 h 279400"/>
                    <a:gd name="connsiteX21" fmla="*/ 133350 w 1136650"/>
                    <a:gd name="connsiteY21" fmla="*/ 50800 h 279400"/>
                    <a:gd name="connsiteX22" fmla="*/ 101600 w 1136650"/>
                    <a:gd name="connsiteY22" fmla="*/ 50800 h 279400"/>
                    <a:gd name="connsiteX23" fmla="*/ 101600 w 1136650"/>
                    <a:gd name="connsiteY23" fmla="*/ 34925 h 279400"/>
                    <a:gd name="connsiteX24" fmla="*/ 0 w 1136650"/>
                    <a:gd name="connsiteY24" fmla="*/ 34925 h 279400"/>
                    <a:gd name="connsiteX25" fmla="*/ 0 w 1136650"/>
                    <a:gd name="connsiteY25" fmla="*/ 0 h 27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6650" h="279400">
                      <a:moveTo>
                        <a:pt x="1136650" y="279400"/>
                      </a:moveTo>
                      <a:lnTo>
                        <a:pt x="1047750" y="279400"/>
                      </a:lnTo>
                      <a:lnTo>
                        <a:pt x="1047750" y="266700"/>
                      </a:lnTo>
                      <a:lnTo>
                        <a:pt x="825500" y="266700"/>
                      </a:lnTo>
                      <a:lnTo>
                        <a:pt x="825500" y="238125"/>
                      </a:lnTo>
                      <a:lnTo>
                        <a:pt x="771525" y="238125"/>
                      </a:lnTo>
                      <a:lnTo>
                        <a:pt x="771525" y="215900"/>
                      </a:lnTo>
                      <a:lnTo>
                        <a:pt x="666750" y="215900"/>
                      </a:lnTo>
                      <a:lnTo>
                        <a:pt x="666750" y="215900"/>
                      </a:lnTo>
                      <a:lnTo>
                        <a:pt x="666750" y="187325"/>
                      </a:lnTo>
                      <a:lnTo>
                        <a:pt x="577850" y="187325"/>
                      </a:lnTo>
                      <a:lnTo>
                        <a:pt x="577850" y="171450"/>
                      </a:lnTo>
                      <a:lnTo>
                        <a:pt x="482600" y="171450"/>
                      </a:lnTo>
                      <a:lnTo>
                        <a:pt x="482600" y="136525"/>
                      </a:lnTo>
                      <a:lnTo>
                        <a:pt x="384175" y="136525"/>
                      </a:lnTo>
                      <a:lnTo>
                        <a:pt x="384175" y="120650"/>
                      </a:lnTo>
                      <a:lnTo>
                        <a:pt x="244475" y="120650"/>
                      </a:lnTo>
                      <a:lnTo>
                        <a:pt x="244475" y="98425"/>
                      </a:lnTo>
                      <a:lnTo>
                        <a:pt x="209550" y="98425"/>
                      </a:lnTo>
                      <a:lnTo>
                        <a:pt x="209550" y="63500"/>
                      </a:lnTo>
                      <a:lnTo>
                        <a:pt x="133350" y="63500"/>
                      </a:lnTo>
                      <a:lnTo>
                        <a:pt x="133350" y="50800"/>
                      </a:lnTo>
                      <a:lnTo>
                        <a:pt x="101600" y="50800"/>
                      </a:lnTo>
                      <a:lnTo>
                        <a:pt x="101600" y="34925"/>
                      </a:lnTo>
                      <a:lnTo>
                        <a:pt x="0" y="34925"/>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100" name="Freeform 99">
                <a:extLst>
                  <a:ext uri="{FF2B5EF4-FFF2-40B4-BE49-F238E27FC236}">
                    <a16:creationId xmlns:a16="http://schemas.microsoft.com/office/drawing/2014/main" id="{B8D9326D-31B7-CCE9-9734-D6D48AC5F912}"/>
                  </a:ext>
                </a:extLst>
              </p:cNvPr>
              <p:cNvSpPr/>
              <p:nvPr/>
            </p:nvSpPr>
            <p:spPr bwMode="auto">
              <a:xfrm>
                <a:off x="2879725" y="1657350"/>
                <a:ext cx="1136650" cy="196850"/>
              </a:xfrm>
              <a:custGeom>
                <a:avLst/>
                <a:gdLst>
                  <a:gd name="connsiteX0" fmla="*/ 0 w 1136650"/>
                  <a:gd name="connsiteY0" fmla="*/ 0 h 196850"/>
                  <a:gd name="connsiteX1" fmla="*/ 0 w 1136650"/>
                  <a:gd name="connsiteY1" fmla="*/ 19050 h 196850"/>
                  <a:gd name="connsiteX2" fmla="*/ 241300 w 1136650"/>
                  <a:gd name="connsiteY2" fmla="*/ 19050 h 196850"/>
                  <a:gd name="connsiteX3" fmla="*/ 241300 w 1136650"/>
                  <a:gd name="connsiteY3" fmla="*/ 31750 h 196850"/>
                  <a:gd name="connsiteX4" fmla="*/ 241300 w 1136650"/>
                  <a:gd name="connsiteY4" fmla="*/ 31750 h 196850"/>
                  <a:gd name="connsiteX5" fmla="*/ 260350 w 1136650"/>
                  <a:gd name="connsiteY5" fmla="*/ 31750 h 196850"/>
                  <a:gd name="connsiteX6" fmla="*/ 546100 w 1136650"/>
                  <a:gd name="connsiteY6" fmla="*/ 31750 h 196850"/>
                  <a:gd name="connsiteX7" fmla="*/ 546100 w 1136650"/>
                  <a:gd name="connsiteY7" fmla="*/ 63500 h 196850"/>
                  <a:gd name="connsiteX8" fmla="*/ 546100 w 1136650"/>
                  <a:gd name="connsiteY8" fmla="*/ 63500 h 196850"/>
                  <a:gd name="connsiteX9" fmla="*/ 546100 w 1136650"/>
                  <a:gd name="connsiteY9" fmla="*/ 63500 h 196850"/>
                  <a:gd name="connsiteX10" fmla="*/ 558800 w 1136650"/>
                  <a:gd name="connsiteY10" fmla="*/ 76200 h 196850"/>
                  <a:gd name="connsiteX11" fmla="*/ 593725 w 1136650"/>
                  <a:gd name="connsiteY11" fmla="*/ 76200 h 196850"/>
                  <a:gd name="connsiteX12" fmla="*/ 593725 w 1136650"/>
                  <a:gd name="connsiteY12" fmla="*/ 95250 h 196850"/>
                  <a:gd name="connsiteX13" fmla="*/ 749300 w 1136650"/>
                  <a:gd name="connsiteY13" fmla="*/ 95250 h 196850"/>
                  <a:gd name="connsiteX14" fmla="*/ 749300 w 1136650"/>
                  <a:gd name="connsiteY14" fmla="*/ 114300 h 196850"/>
                  <a:gd name="connsiteX15" fmla="*/ 819150 w 1136650"/>
                  <a:gd name="connsiteY15" fmla="*/ 114300 h 196850"/>
                  <a:gd name="connsiteX16" fmla="*/ 819150 w 1136650"/>
                  <a:gd name="connsiteY16" fmla="*/ 136525 h 196850"/>
                  <a:gd name="connsiteX17" fmla="*/ 898525 w 1136650"/>
                  <a:gd name="connsiteY17" fmla="*/ 136525 h 196850"/>
                  <a:gd name="connsiteX18" fmla="*/ 898525 w 1136650"/>
                  <a:gd name="connsiteY18" fmla="*/ 152400 h 196850"/>
                  <a:gd name="connsiteX19" fmla="*/ 933450 w 1136650"/>
                  <a:gd name="connsiteY19" fmla="*/ 152400 h 196850"/>
                  <a:gd name="connsiteX20" fmla="*/ 933450 w 1136650"/>
                  <a:gd name="connsiteY20" fmla="*/ 165100 h 196850"/>
                  <a:gd name="connsiteX21" fmla="*/ 1025525 w 1136650"/>
                  <a:gd name="connsiteY21" fmla="*/ 165100 h 196850"/>
                  <a:gd name="connsiteX22" fmla="*/ 1025525 w 1136650"/>
                  <a:gd name="connsiteY22" fmla="*/ 180975 h 196850"/>
                  <a:gd name="connsiteX23" fmla="*/ 1076325 w 1136650"/>
                  <a:gd name="connsiteY23" fmla="*/ 180975 h 196850"/>
                  <a:gd name="connsiteX24" fmla="*/ 1076325 w 1136650"/>
                  <a:gd name="connsiteY24" fmla="*/ 196850 h 196850"/>
                  <a:gd name="connsiteX25" fmla="*/ 1136650 w 1136650"/>
                  <a:gd name="connsiteY25" fmla="*/ 196850 h 19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6650" h="196850">
                    <a:moveTo>
                      <a:pt x="0" y="0"/>
                    </a:moveTo>
                    <a:lnTo>
                      <a:pt x="0" y="19050"/>
                    </a:lnTo>
                    <a:lnTo>
                      <a:pt x="241300" y="19050"/>
                    </a:lnTo>
                    <a:lnTo>
                      <a:pt x="241300" y="31750"/>
                    </a:lnTo>
                    <a:lnTo>
                      <a:pt x="241300" y="31750"/>
                    </a:lnTo>
                    <a:lnTo>
                      <a:pt x="260350" y="31750"/>
                    </a:lnTo>
                    <a:lnTo>
                      <a:pt x="546100" y="31750"/>
                    </a:lnTo>
                    <a:lnTo>
                      <a:pt x="546100" y="63500"/>
                    </a:lnTo>
                    <a:lnTo>
                      <a:pt x="546100" y="63500"/>
                    </a:lnTo>
                    <a:lnTo>
                      <a:pt x="546100" y="63500"/>
                    </a:lnTo>
                    <a:lnTo>
                      <a:pt x="558800" y="76200"/>
                    </a:lnTo>
                    <a:lnTo>
                      <a:pt x="593725" y="76200"/>
                    </a:lnTo>
                    <a:lnTo>
                      <a:pt x="593725" y="95250"/>
                    </a:lnTo>
                    <a:lnTo>
                      <a:pt x="749300" y="95250"/>
                    </a:lnTo>
                    <a:lnTo>
                      <a:pt x="749300" y="114300"/>
                    </a:lnTo>
                    <a:lnTo>
                      <a:pt x="819150" y="114300"/>
                    </a:lnTo>
                    <a:lnTo>
                      <a:pt x="819150" y="136525"/>
                    </a:lnTo>
                    <a:lnTo>
                      <a:pt x="898525" y="136525"/>
                    </a:lnTo>
                    <a:lnTo>
                      <a:pt x="898525" y="152400"/>
                    </a:lnTo>
                    <a:lnTo>
                      <a:pt x="933450" y="152400"/>
                    </a:lnTo>
                    <a:lnTo>
                      <a:pt x="933450" y="165100"/>
                    </a:lnTo>
                    <a:lnTo>
                      <a:pt x="1025525" y="165100"/>
                    </a:lnTo>
                    <a:lnTo>
                      <a:pt x="1025525" y="180975"/>
                    </a:lnTo>
                    <a:lnTo>
                      <a:pt x="1076325" y="180975"/>
                    </a:lnTo>
                    <a:lnTo>
                      <a:pt x="1076325" y="196850"/>
                    </a:lnTo>
                    <a:lnTo>
                      <a:pt x="1136650" y="19685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2" name="Freeform 101">
                <a:extLst>
                  <a:ext uri="{FF2B5EF4-FFF2-40B4-BE49-F238E27FC236}">
                    <a16:creationId xmlns:a16="http://schemas.microsoft.com/office/drawing/2014/main" id="{4C1AA40F-DE89-A2D4-4F83-DAA044CB8F3E}"/>
                  </a:ext>
                </a:extLst>
              </p:cNvPr>
              <p:cNvSpPr/>
              <p:nvPr/>
            </p:nvSpPr>
            <p:spPr bwMode="auto">
              <a:xfrm>
                <a:off x="4013200" y="1857375"/>
                <a:ext cx="292100" cy="60325"/>
              </a:xfrm>
              <a:custGeom>
                <a:avLst/>
                <a:gdLst>
                  <a:gd name="connsiteX0" fmla="*/ 0 w 292100"/>
                  <a:gd name="connsiteY0" fmla="*/ 0 h 60325"/>
                  <a:gd name="connsiteX1" fmla="*/ 155575 w 292100"/>
                  <a:gd name="connsiteY1" fmla="*/ 0 h 60325"/>
                  <a:gd name="connsiteX2" fmla="*/ 155575 w 292100"/>
                  <a:gd name="connsiteY2" fmla="*/ 15875 h 60325"/>
                  <a:gd name="connsiteX3" fmla="*/ 209550 w 292100"/>
                  <a:gd name="connsiteY3" fmla="*/ 15875 h 60325"/>
                  <a:gd name="connsiteX4" fmla="*/ 209550 w 292100"/>
                  <a:gd name="connsiteY4" fmla="*/ 15875 h 60325"/>
                  <a:gd name="connsiteX5" fmla="*/ 209550 w 292100"/>
                  <a:gd name="connsiteY5" fmla="*/ 41275 h 60325"/>
                  <a:gd name="connsiteX6" fmla="*/ 241300 w 292100"/>
                  <a:gd name="connsiteY6" fmla="*/ 41275 h 60325"/>
                  <a:gd name="connsiteX7" fmla="*/ 241300 w 292100"/>
                  <a:gd name="connsiteY7" fmla="*/ 60325 h 60325"/>
                  <a:gd name="connsiteX8" fmla="*/ 292100 w 292100"/>
                  <a:gd name="connsiteY8" fmla="*/ 60325 h 60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100" h="60325">
                    <a:moveTo>
                      <a:pt x="0" y="0"/>
                    </a:moveTo>
                    <a:lnTo>
                      <a:pt x="155575" y="0"/>
                    </a:lnTo>
                    <a:lnTo>
                      <a:pt x="155575" y="15875"/>
                    </a:lnTo>
                    <a:lnTo>
                      <a:pt x="209550" y="15875"/>
                    </a:lnTo>
                    <a:lnTo>
                      <a:pt x="209550" y="15875"/>
                    </a:lnTo>
                    <a:lnTo>
                      <a:pt x="209550" y="41275"/>
                    </a:lnTo>
                    <a:lnTo>
                      <a:pt x="241300" y="41275"/>
                    </a:lnTo>
                    <a:lnTo>
                      <a:pt x="241300" y="60325"/>
                    </a:lnTo>
                    <a:lnTo>
                      <a:pt x="292100" y="6032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107" name="Freeform 106">
              <a:extLst>
                <a:ext uri="{FF2B5EF4-FFF2-40B4-BE49-F238E27FC236}">
                  <a16:creationId xmlns:a16="http://schemas.microsoft.com/office/drawing/2014/main" id="{0553555C-44CB-61EE-F254-6F25E7225CAD}"/>
                </a:ext>
              </a:extLst>
            </p:cNvPr>
            <p:cNvSpPr/>
            <p:nvPr/>
          </p:nvSpPr>
          <p:spPr bwMode="auto">
            <a:xfrm>
              <a:off x="4289425" y="1920875"/>
              <a:ext cx="2019300" cy="517525"/>
            </a:xfrm>
            <a:custGeom>
              <a:avLst/>
              <a:gdLst>
                <a:gd name="connsiteX0" fmla="*/ 2019300 w 2019300"/>
                <a:gd name="connsiteY0" fmla="*/ 517525 h 517525"/>
                <a:gd name="connsiteX1" fmla="*/ 1898650 w 2019300"/>
                <a:gd name="connsiteY1" fmla="*/ 517525 h 517525"/>
                <a:gd name="connsiteX2" fmla="*/ 1898650 w 2019300"/>
                <a:gd name="connsiteY2" fmla="*/ 517525 h 517525"/>
                <a:gd name="connsiteX3" fmla="*/ 1898650 w 2019300"/>
                <a:gd name="connsiteY3" fmla="*/ 485775 h 517525"/>
                <a:gd name="connsiteX4" fmla="*/ 1819275 w 2019300"/>
                <a:gd name="connsiteY4" fmla="*/ 485775 h 517525"/>
                <a:gd name="connsiteX5" fmla="*/ 1800225 w 2019300"/>
                <a:gd name="connsiteY5" fmla="*/ 466725 h 517525"/>
                <a:gd name="connsiteX6" fmla="*/ 1698625 w 2019300"/>
                <a:gd name="connsiteY6" fmla="*/ 466725 h 517525"/>
                <a:gd name="connsiteX7" fmla="*/ 1698625 w 2019300"/>
                <a:gd name="connsiteY7" fmla="*/ 444500 h 517525"/>
                <a:gd name="connsiteX8" fmla="*/ 1628775 w 2019300"/>
                <a:gd name="connsiteY8" fmla="*/ 444500 h 517525"/>
                <a:gd name="connsiteX9" fmla="*/ 1628775 w 2019300"/>
                <a:gd name="connsiteY9" fmla="*/ 419100 h 517525"/>
                <a:gd name="connsiteX10" fmla="*/ 1628775 w 2019300"/>
                <a:gd name="connsiteY10" fmla="*/ 419100 h 517525"/>
                <a:gd name="connsiteX11" fmla="*/ 1609725 w 2019300"/>
                <a:gd name="connsiteY11" fmla="*/ 400050 h 517525"/>
                <a:gd name="connsiteX12" fmla="*/ 1479550 w 2019300"/>
                <a:gd name="connsiteY12" fmla="*/ 400050 h 517525"/>
                <a:gd name="connsiteX13" fmla="*/ 1479550 w 2019300"/>
                <a:gd name="connsiteY13" fmla="*/ 374650 h 517525"/>
                <a:gd name="connsiteX14" fmla="*/ 1403350 w 2019300"/>
                <a:gd name="connsiteY14" fmla="*/ 374650 h 517525"/>
                <a:gd name="connsiteX15" fmla="*/ 1403350 w 2019300"/>
                <a:gd name="connsiteY15" fmla="*/ 361950 h 517525"/>
                <a:gd name="connsiteX16" fmla="*/ 1339850 w 2019300"/>
                <a:gd name="connsiteY16" fmla="*/ 361950 h 517525"/>
                <a:gd name="connsiteX17" fmla="*/ 1339850 w 2019300"/>
                <a:gd name="connsiteY17" fmla="*/ 333375 h 517525"/>
                <a:gd name="connsiteX18" fmla="*/ 1339850 w 2019300"/>
                <a:gd name="connsiteY18" fmla="*/ 333375 h 517525"/>
                <a:gd name="connsiteX19" fmla="*/ 1317625 w 2019300"/>
                <a:gd name="connsiteY19" fmla="*/ 333375 h 517525"/>
                <a:gd name="connsiteX20" fmla="*/ 1317625 w 2019300"/>
                <a:gd name="connsiteY20" fmla="*/ 333375 h 517525"/>
                <a:gd name="connsiteX21" fmla="*/ 1317625 w 2019300"/>
                <a:gd name="connsiteY21" fmla="*/ 307975 h 517525"/>
                <a:gd name="connsiteX22" fmla="*/ 1260475 w 2019300"/>
                <a:gd name="connsiteY22" fmla="*/ 307975 h 517525"/>
                <a:gd name="connsiteX23" fmla="*/ 1260475 w 2019300"/>
                <a:gd name="connsiteY23" fmla="*/ 288925 h 517525"/>
                <a:gd name="connsiteX24" fmla="*/ 1104900 w 2019300"/>
                <a:gd name="connsiteY24" fmla="*/ 288925 h 517525"/>
                <a:gd name="connsiteX25" fmla="*/ 1104900 w 2019300"/>
                <a:gd name="connsiteY25" fmla="*/ 273050 h 517525"/>
                <a:gd name="connsiteX26" fmla="*/ 1073150 w 2019300"/>
                <a:gd name="connsiteY26" fmla="*/ 273050 h 517525"/>
                <a:gd name="connsiteX27" fmla="*/ 1073150 w 2019300"/>
                <a:gd name="connsiteY27" fmla="*/ 260350 h 517525"/>
                <a:gd name="connsiteX28" fmla="*/ 1073150 w 2019300"/>
                <a:gd name="connsiteY28" fmla="*/ 260350 h 517525"/>
                <a:gd name="connsiteX29" fmla="*/ 1050925 w 2019300"/>
                <a:gd name="connsiteY29" fmla="*/ 260350 h 517525"/>
                <a:gd name="connsiteX30" fmla="*/ 1019175 w 2019300"/>
                <a:gd name="connsiteY30" fmla="*/ 260350 h 517525"/>
                <a:gd name="connsiteX31" fmla="*/ 1019175 w 2019300"/>
                <a:gd name="connsiteY31" fmla="*/ 228600 h 517525"/>
                <a:gd name="connsiteX32" fmla="*/ 860425 w 2019300"/>
                <a:gd name="connsiteY32" fmla="*/ 228600 h 517525"/>
                <a:gd name="connsiteX33" fmla="*/ 860425 w 2019300"/>
                <a:gd name="connsiteY33" fmla="*/ 206375 h 517525"/>
                <a:gd name="connsiteX34" fmla="*/ 790575 w 2019300"/>
                <a:gd name="connsiteY34" fmla="*/ 206375 h 517525"/>
                <a:gd name="connsiteX35" fmla="*/ 790575 w 2019300"/>
                <a:gd name="connsiteY35" fmla="*/ 171450 h 517525"/>
                <a:gd name="connsiteX36" fmla="*/ 749300 w 2019300"/>
                <a:gd name="connsiteY36" fmla="*/ 171450 h 517525"/>
                <a:gd name="connsiteX37" fmla="*/ 749300 w 2019300"/>
                <a:gd name="connsiteY37" fmla="*/ 155575 h 517525"/>
                <a:gd name="connsiteX38" fmla="*/ 587375 w 2019300"/>
                <a:gd name="connsiteY38" fmla="*/ 155575 h 517525"/>
                <a:gd name="connsiteX39" fmla="*/ 587375 w 2019300"/>
                <a:gd name="connsiteY39" fmla="*/ 142875 h 517525"/>
                <a:gd name="connsiteX40" fmla="*/ 536575 w 2019300"/>
                <a:gd name="connsiteY40" fmla="*/ 142875 h 517525"/>
                <a:gd name="connsiteX41" fmla="*/ 536575 w 2019300"/>
                <a:gd name="connsiteY41" fmla="*/ 127000 h 517525"/>
                <a:gd name="connsiteX42" fmla="*/ 479425 w 2019300"/>
                <a:gd name="connsiteY42" fmla="*/ 127000 h 517525"/>
                <a:gd name="connsiteX43" fmla="*/ 479425 w 2019300"/>
                <a:gd name="connsiteY43" fmla="*/ 120650 h 517525"/>
                <a:gd name="connsiteX44" fmla="*/ 377825 w 2019300"/>
                <a:gd name="connsiteY44" fmla="*/ 120650 h 517525"/>
                <a:gd name="connsiteX45" fmla="*/ 377825 w 2019300"/>
                <a:gd name="connsiteY45" fmla="*/ 104775 h 517525"/>
                <a:gd name="connsiteX46" fmla="*/ 342900 w 2019300"/>
                <a:gd name="connsiteY46" fmla="*/ 104775 h 517525"/>
                <a:gd name="connsiteX47" fmla="*/ 342900 w 2019300"/>
                <a:gd name="connsiteY47" fmla="*/ 88900 h 517525"/>
                <a:gd name="connsiteX48" fmla="*/ 304800 w 2019300"/>
                <a:gd name="connsiteY48" fmla="*/ 88900 h 517525"/>
                <a:gd name="connsiteX49" fmla="*/ 304800 w 2019300"/>
                <a:gd name="connsiteY49" fmla="*/ 63500 h 517525"/>
                <a:gd name="connsiteX50" fmla="*/ 206375 w 2019300"/>
                <a:gd name="connsiteY50" fmla="*/ 63500 h 517525"/>
                <a:gd name="connsiteX51" fmla="*/ 206375 w 2019300"/>
                <a:gd name="connsiteY51" fmla="*/ 31750 h 517525"/>
                <a:gd name="connsiteX52" fmla="*/ 63500 w 2019300"/>
                <a:gd name="connsiteY52" fmla="*/ 31750 h 517525"/>
                <a:gd name="connsiteX53" fmla="*/ 63500 w 2019300"/>
                <a:gd name="connsiteY53" fmla="*/ 19050 h 517525"/>
                <a:gd name="connsiteX54" fmla="*/ 28575 w 2019300"/>
                <a:gd name="connsiteY54" fmla="*/ 19050 h 517525"/>
                <a:gd name="connsiteX55" fmla="*/ 28575 w 2019300"/>
                <a:gd name="connsiteY55" fmla="*/ 9525 h 517525"/>
                <a:gd name="connsiteX56" fmla="*/ 0 w 2019300"/>
                <a:gd name="connsiteY56" fmla="*/ 9525 h 517525"/>
                <a:gd name="connsiteX57" fmla="*/ 9525 w 2019300"/>
                <a:gd name="connsiteY57" fmla="*/ 0 h 5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019300" h="517525">
                  <a:moveTo>
                    <a:pt x="2019300" y="517525"/>
                  </a:moveTo>
                  <a:lnTo>
                    <a:pt x="1898650" y="517525"/>
                  </a:lnTo>
                  <a:lnTo>
                    <a:pt x="1898650" y="517525"/>
                  </a:lnTo>
                  <a:lnTo>
                    <a:pt x="1898650" y="485775"/>
                  </a:lnTo>
                  <a:lnTo>
                    <a:pt x="1819275" y="485775"/>
                  </a:lnTo>
                  <a:lnTo>
                    <a:pt x="1800225" y="466725"/>
                  </a:lnTo>
                  <a:lnTo>
                    <a:pt x="1698625" y="466725"/>
                  </a:lnTo>
                  <a:lnTo>
                    <a:pt x="1698625" y="444500"/>
                  </a:lnTo>
                  <a:lnTo>
                    <a:pt x="1628775" y="444500"/>
                  </a:lnTo>
                  <a:lnTo>
                    <a:pt x="1628775" y="419100"/>
                  </a:lnTo>
                  <a:lnTo>
                    <a:pt x="1628775" y="419100"/>
                  </a:lnTo>
                  <a:lnTo>
                    <a:pt x="1609725" y="400050"/>
                  </a:lnTo>
                  <a:lnTo>
                    <a:pt x="1479550" y="400050"/>
                  </a:lnTo>
                  <a:lnTo>
                    <a:pt x="1479550" y="374650"/>
                  </a:lnTo>
                  <a:lnTo>
                    <a:pt x="1403350" y="374650"/>
                  </a:lnTo>
                  <a:lnTo>
                    <a:pt x="1403350" y="361950"/>
                  </a:lnTo>
                  <a:lnTo>
                    <a:pt x="1339850" y="361950"/>
                  </a:lnTo>
                  <a:lnTo>
                    <a:pt x="1339850" y="333375"/>
                  </a:lnTo>
                  <a:lnTo>
                    <a:pt x="1339850" y="333375"/>
                  </a:lnTo>
                  <a:lnTo>
                    <a:pt x="1317625" y="333375"/>
                  </a:lnTo>
                  <a:lnTo>
                    <a:pt x="1317625" y="333375"/>
                  </a:lnTo>
                  <a:lnTo>
                    <a:pt x="1317625" y="307975"/>
                  </a:lnTo>
                  <a:lnTo>
                    <a:pt x="1260475" y="307975"/>
                  </a:lnTo>
                  <a:lnTo>
                    <a:pt x="1260475" y="288925"/>
                  </a:lnTo>
                  <a:lnTo>
                    <a:pt x="1104900" y="288925"/>
                  </a:lnTo>
                  <a:lnTo>
                    <a:pt x="1104900" y="273050"/>
                  </a:lnTo>
                  <a:lnTo>
                    <a:pt x="1073150" y="273050"/>
                  </a:lnTo>
                  <a:lnTo>
                    <a:pt x="1073150" y="260350"/>
                  </a:lnTo>
                  <a:lnTo>
                    <a:pt x="1073150" y="260350"/>
                  </a:lnTo>
                  <a:lnTo>
                    <a:pt x="1050925" y="260350"/>
                  </a:lnTo>
                  <a:lnTo>
                    <a:pt x="1019175" y="260350"/>
                  </a:lnTo>
                  <a:lnTo>
                    <a:pt x="1019175" y="228600"/>
                  </a:lnTo>
                  <a:lnTo>
                    <a:pt x="860425" y="228600"/>
                  </a:lnTo>
                  <a:lnTo>
                    <a:pt x="860425" y="206375"/>
                  </a:lnTo>
                  <a:lnTo>
                    <a:pt x="790575" y="206375"/>
                  </a:lnTo>
                  <a:lnTo>
                    <a:pt x="790575" y="171450"/>
                  </a:lnTo>
                  <a:lnTo>
                    <a:pt x="749300" y="171450"/>
                  </a:lnTo>
                  <a:lnTo>
                    <a:pt x="749300" y="155575"/>
                  </a:lnTo>
                  <a:lnTo>
                    <a:pt x="587375" y="155575"/>
                  </a:lnTo>
                  <a:lnTo>
                    <a:pt x="587375" y="142875"/>
                  </a:lnTo>
                  <a:lnTo>
                    <a:pt x="536575" y="142875"/>
                  </a:lnTo>
                  <a:lnTo>
                    <a:pt x="536575" y="127000"/>
                  </a:lnTo>
                  <a:lnTo>
                    <a:pt x="479425" y="127000"/>
                  </a:lnTo>
                  <a:lnTo>
                    <a:pt x="479425" y="120650"/>
                  </a:lnTo>
                  <a:lnTo>
                    <a:pt x="377825" y="120650"/>
                  </a:lnTo>
                  <a:lnTo>
                    <a:pt x="377825" y="104775"/>
                  </a:lnTo>
                  <a:lnTo>
                    <a:pt x="342900" y="104775"/>
                  </a:lnTo>
                  <a:lnTo>
                    <a:pt x="342900" y="88900"/>
                  </a:lnTo>
                  <a:lnTo>
                    <a:pt x="304800" y="88900"/>
                  </a:lnTo>
                  <a:lnTo>
                    <a:pt x="304800" y="63500"/>
                  </a:lnTo>
                  <a:lnTo>
                    <a:pt x="206375" y="63500"/>
                  </a:lnTo>
                  <a:lnTo>
                    <a:pt x="206375" y="31750"/>
                  </a:lnTo>
                  <a:lnTo>
                    <a:pt x="63500" y="31750"/>
                  </a:lnTo>
                  <a:lnTo>
                    <a:pt x="63500" y="19050"/>
                  </a:lnTo>
                  <a:lnTo>
                    <a:pt x="28575" y="19050"/>
                  </a:lnTo>
                  <a:lnTo>
                    <a:pt x="28575" y="9525"/>
                  </a:lnTo>
                  <a:lnTo>
                    <a:pt x="0" y="9525"/>
                  </a:lnTo>
                  <a:lnTo>
                    <a:pt x="9525"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6" name="Text Box 15">
            <a:extLst>
              <a:ext uri="{FF2B5EF4-FFF2-40B4-BE49-F238E27FC236}">
                <a16:creationId xmlns:a16="http://schemas.microsoft.com/office/drawing/2014/main" id="{B1269456-9FF0-F3B5-3A1D-C56601A0B386}"/>
              </a:ext>
            </a:extLst>
          </p:cNvPr>
          <p:cNvSpPr txBox="1">
            <a:spLocks noChangeArrowheads="1"/>
          </p:cNvSpPr>
          <p:nvPr/>
        </p:nvSpPr>
        <p:spPr bwMode="auto">
          <a:xfrm>
            <a:off x="441032"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Moreau. Lancet Oncol. 2021;22:1378.</a:t>
            </a:r>
          </a:p>
        </p:txBody>
      </p:sp>
    </p:spTree>
    <p:extLst>
      <p:ext uri="{BB962C8B-B14F-4D97-AF65-F5344CB8AC3E}">
        <p14:creationId xmlns:p14="http://schemas.microsoft.com/office/powerpoint/2010/main" val="43334558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64F5B853-FCAA-D9B0-A068-B7EF76ECAA22}"/>
              </a:ext>
            </a:extLst>
          </p:cNvPr>
          <p:cNvGrpSpPr/>
          <p:nvPr/>
        </p:nvGrpSpPr>
        <p:grpSpPr>
          <a:xfrm>
            <a:off x="2974622" y="1715911"/>
            <a:ext cx="6406445" cy="1061156"/>
            <a:chOff x="2974622" y="1715911"/>
            <a:chExt cx="6406445" cy="1061156"/>
          </a:xfrm>
        </p:grpSpPr>
        <p:sp>
          <p:nvSpPr>
            <p:cNvPr id="58" name="Freeform 57">
              <a:extLst>
                <a:ext uri="{FF2B5EF4-FFF2-40B4-BE49-F238E27FC236}">
                  <a16:creationId xmlns:a16="http://schemas.microsoft.com/office/drawing/2014/main" id="{59012A94-2983-53D5-1695-9E31E7ADC1CD}"/>
                </a:ext>
              </a:extLst>
            </p:cNvPr>
            <p:cNvSpPr/>
            <p:nvPr/>
          </p:nvSpPr>
          <p:spPr bwMode="auto">
            <a:xfrm>
              <a:off x="5898444" y="2427111"/>
              <a:ext cx="3482623" cy="349956"/>
            </a:xfrm>
            <a:custGeom>
              <a:avLst/>
              <a:gdLst>
                <a:gd name="connsiteX0" fmla="*/ 3482623 w 3482623"/>
                <a:gd name="connsiteY0" fmla="*/ 349956 h 349956"/>
                <a:gd name="connsiteX1" fmla="*/ 2206978 w 3482623"/>
                <a:gd name="connsiteY1" fmla="*/ 349956 h 349956"/>
                <a:gd name="connsiteX2" fmla="*/ 2206978 w 3482623"/>
                <a:gd name="connsiteY2" fmla="*/ 304800 h 349956"/>
                <a:gd name="connsiteX3" fmla="*/ 1936045 w 3482623"/>
                <a:gd name="connsiteY3" fmla="*/ 304800 h 349956"/>
                <a:gd name="connsiteX4" fmla="*/ 1936045 w 3482623"/>
                <a:gd name="connsiteY4" fmla="*/ 265289 h 349956"/>
                <a:gd name="connsiteX5" fmla="*/ 1811867 w 3482623"/>
                <a:gd name="connsiteY5" fmla="*/ 265289 h 349956"/>
                <a:gd name="connsiteX6" fmla="*/ 1811867 w 3482623"/>
                <a:gd name="connsiteY6" fmla="*/ 203200 h 349956"/>
                <a:gd name="connsiteX7" fmla="*/ 1501423 w 3482623"/>
                <a:gd name="connsiteY7" fmla="*/ 203200 h 349956"/>
                <a:gd name="connsiteX8" fmla="*/ 1501423 w 3482623"/>
                <a:gd name="connsiteY8" fmla="*/ 174978 h 349956"/>
                <a:gd name="connsiteX9" fmla="*/ 1394178 w 3482623"/>
                <a:gd name="connsiteY9" fmla="*/ 174978 h 349956"/>
                <a:gd name="connsiteX10" fmla="*/ 1394178 w 3482623"/>
                <a:gd name="connsiteY10" fmla="*/ 174978 h 349956"/>
                <a:gd name="connsiteX11" fmla="*/ 1394178 w 3482623"/>
                <a:gd name="connsiteY11" fmla="*/ 135467 h 349956"/>
                <a:gd name="connsiteX12" fmla="*/ 1270000 w 3482623"/>
                <a:gd name="connsiteY12" fmla="*/ 135467 h 349956"/>
                <a:gd name="connsiteX13" fmla="*/ 1270000 w 3482623"/>
                <a:gd name="connsiteY13" fmla="*/ 135467 h 349956"/>
                <a:gd name="connsiteX14" fmla="*/ 1270000 w 3482623"/>
                <a:gd name="connsiteY14" fmla="*/ 135467 h 349956"/>
                <a:gd name="connsiteX15" fmla="*/ 1270000 w 3482623"/>
                <a:gd name="connsiteY15" fmla="*/ 107245 h 349956"/>
                <a:gd name="connsiteX16" fmla="*/ 1151467 w 3482623"/>
                <a:gd name="connsiteY16" fmla="*/ 107245 h 349956"/>
                <a:gd name="connsiteX17" fmla="*/ 1055512 w 3482623"/>
                <a:gd name="connsiteY17" fmla="*/ 107245 h 349956"/>
                <a:gd name="connsiteX18" fmla="*/ 1055512 w 3482623"/>
                <a:gd name="connsiteY18" fmla="*/ 73378 h 349956"/>
                <a:gd name="connsiteX19" fmla="*/ 936978 w 3482623"/>
                <a:gd name="connsiteY19" fmla="*/ 73378 h 349956"/>
                <a:gd name="connsiteX20" fmla="*/ 936978 w 3482623"/>
                <a:gd name="connsiteY20" fmla="*/ 39511 h 349956"/>
                <a:gd name="connsiteX21" fmla="*/ 417689 w 3482623"/>
                <a:gd name="connsiteY21" fmla="*/ 39511 h 349956"/>
                <a:gd name="connsiteX22" fmla="*/ 417689 w 3482623"/>
                <a:gd name="connsiteY22" fmla="*/ 22578 h 349956"/>
                <a:gd name="connsiteX23" fmla="*/ 276578 w 3482623"/>
                <a:gd name="connsiteY23" fmla="*/ 22578 h 349956"/>
                <a:gd name="connsiteX24" fmla="*/ 276578 w 3482623"/>
                <a:gd name="connsiteY24" fmla="*/ 0 h 349956"/>
                <a:gd name="connsiteX25" fmla="*/ 0 w 3482623"/>
                <a:gd name="connsiteY25" fmla="*/ 0 h 34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82623" h="349956">
                  <a:moveTo>
                    <a:pt x="3482623" y="349956"/>
                  </a:moveTo>
                  <a:lnTo>
                    <a:pt x="2206978" y="349956"/>
                  </a:lnTo>
                  <a:lnTo>
                    <a:pt x="2206978" y="304800"/>
                  </a:lnTo>
                  <a:lnTo>
                    <a:pt x="1936045" y="304800"/>
                  </a:lnTo>
                  <a:lnTo>
                    <a:pt x="1936045" y="265289"/>
                  </a:lnTo>
                  <a:lnTo>
                    <a:pt x="1811867" y="265289"/>
                  </a:lnTo>
                  <a:lnTo>
                    <a:pt x="1811867" y="203200"/>
                  </a:lnTo>
                  <a:lnTo>
                    <a:pt x="1501423" y="203200"/>
                  </a:lnTo>
                  <a:lnTo>
                    <a:pt x="1501423" y="174978"/>
                  </a:lnTo>
                  <a:lnTo>
                    <a:pt x="1394178" y="174978"/>
                  </a:lnTo>
                  <a:lnTo>
                    <a:pt x="1394178" y="174978"/>
                  </a:lnTo>
                  <a:lnTo>
                    <a:pt x="1394178" y="135467"/>
                  </a:lnTo>
                  <a:lnTo>
                    <a:pt x="1270000" y="135467"/>
                  </a:lnTo>
                  <a:lnTo>
                    <a:pt x="1270000" y="135467"/>
                  </a:lnTo>
                  <a:lnTo>
                    <a:pt x="1270000" y="135467"/>
                  </a:lnTo>
                  <a:lnTo>
                    <a:pt x="1270000" y="107245"/>
                  </a:lnTo>
                  <a:lnTo>
                    <a:pt x="1151467" y="107245"/>
                  </a:lnTo>
                  <a:lnTo>
                    <a:pt x="1055512" y="107245"/>
                  </a:lnTo>
                  <a:lnTo>
                    <a:pt x="1055512" y="73378"/>
                  </a:lnTo>
                  <a:lnTo>
                    <a:pt x="936978" y="73378"/>
                  </a:lnTo>
                  <a:lnTo>
                    <a:pt x="936978" y="39511"/>
                  </a:lnTo>
                  <a:lnTo>
                    <a:pt x="417689" y="39511"/>
                  </a:lnTo>
                  <a:lnTo>
                    <a:pt x="417689" y="22578"/>
                  </a:lnTo>
                  <a:lnTo>
                    <a:pt x="276578" y="22578"/>
                  </a:lnTo>
                  <a:lnTo>
                    <a:pt x="276578" y="0"/>
                  </a:lnTo>
                  <a:lnTo>
                    <a:pt x="0" y="0"/>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 name="Freeform 58">
              <a:extLst>
                <a:ext uri="{FF2B5EF4-FFF2-40B4-BE49-F238E27FC236}">
                  <a16:creationId xmlns:a16="http://schemas.microsoft.com/office/drawing/2014/main" id="{0C033066-0240-890B-3A67-074A841C2294}"/>
                </a:ext>
              </a:extLst>
            </p:cNvPr>
            <p:cNvSpPr/>
            <p:nvPr/>
          </p:nvSpPr>
          <p:spPr bwMode="auto">
            <a:xfrm>
              <a:off x="2974622" y="1715911"/>
              <a:ext cx="1467556" cy="400756"/>
            </a:xfrm>
            <a:custGeom>
              <a:avLst/>
              <a:gdLst>
                <a:gd name="connsiteX0" fmla="*/ 0 w 1467556"/>
                <a:gd name="connsiteY0" fmla="*/ 0 h 400756"/>
                <a:gd name="connsiteX1" fmla="*/ 237067 w 1467556"/>
                <a:gd name="connsiteY1" fmla="*/ 0 h 400756"/>
                <a:gd name="connsiteX2" fmla="*/ 237067 w 1467556"/>
                <a:gd name="connsiteY2" fmla="*/ 33867 h 400756"/>
                <a:gd name="connsiteX3" fmla="*/ 457200 w 1467556"/>
                <a:gd name="connsiteY3" fmla="*/ 33867 h 400756"/>
                <a:gd name="connsiteX4" fmla="*/ 457200 w 1467556"/>
                <a:gd name="connsiteY4" fmla="*/ 101600 h 400756"/>
                <a:gd name="connsiteX5" fmla="*/ 457200 w 1467556"/>
                <a:gd name="connsiteY5" fmla="*/ 101600 h 400756"/>
                <a:gd name="connsiteX6" fmla="*/ 508000 w 1467556"/>
                <a:gd name="connsiteY6" fmla="*/ 101600 h 400756"/>
                <a:gd name="connsiteX7" fmla="*/ 508000 w 1467556"/>
                <a:gd name="connsiteY7" fmla="*/ 152400 h 400756"/>
                <a:gd name="connsiteX8" fmla="*/ 671689 w 1467556"/>
                <a:gd name="connsiteY8" fmla="*/ 152400 h 400756"/>
                <a:gd name="connsiteX9" fmla="*/ 671689 w 1467556"/>
                <a:gd name="connsiteY9" fmla="*/ 158045 h 400756"/>
                <a:gd name="connsiteX10" fmla="*/ 790222 w 1467556"/>
                <a:gd name="connsiteY10" fmla="*/ 158045 h 400756"/>
                <a:gd name="connsiteX11" fmla="*/ 790222 w 1467556"/>
                <a:gd name="connsiteY11" fmla="*/ 197556 h 400756"/>
                <a:gd name="connsiteX12" fmla="*/ 931334 w 1467556"/>
                <a:gd name="connsiteY12" fmla="*/ 197556 h 400756"/>
                <a:gd name="connsiteX13" fmla="*/ 931334 w 1467556"/>
                <a:gd name="connsiteY13" fmla="*/ 242711 h 400756"/>
                <a:gd name="connsiteX14" fmla="*/ 993422 w 1467556"/>
                <a:gd name="connsiteY14" fmla="*/ 242711 h 400756"/>
                <a:gd name="connsiteX15" fmla="*/ 993422 w 1467556"/>
                <a:gd name="connsiteY15" fmla="*/ 259645 h 400756"/>
                <a:gd name="connsiteX16" fmla="*/ 1055511 w 1467556"/>
                <a:gd name="connsiteY16" fmla="*/ 259645 h 400756"/>
                <a:gd name="connsiteX17" fmla="*/ 1055511 w 1467556"/>
                <a:gd name="connsiteY17" fmla="*/ 259645 h 400756"/>
                <a:gd name="connsiteX18" fmla="*/ 1055511 w 1467556"/>
                <a:gd name="connsiteY18" fmla="*/ 287867 h 400756"/>
                <a:gd name="connsiteX19" fmla="*/ 1157111 w 1467556"/>
                <a:gd name="connsiteY19" fmla="*/ 287867 h 400756"/>
                <a:gd name="connsiteX20" fmla="*/ 1157111 w 1467556"/>
                <a:gd name="connsiteY20" fmla="*/ 321733 h 400756"/>
                <a:gd name="connsiteX21" fmla="*/ 1213556 w 1467556"/>
                <a:gd name="connsiteY21" fmla="*/ 321733 h 400756"/>
                <a:gd name="connsiteX22" fmla="*/ 1213556 w 1467556"/>
                <a:gd name="connsiteY22" fmla="*/ 333022 h 400756"/>
                <a:gd name="connsiteX23" fmla="*/ 1281289 w 1467556"/>
                <a:gd name="connsiteY23" fmla="*/ 333022 h 400756"/>
                <a:gd name="connsiteX24" fmla="*/ 1281289 w 1467556"/>
                <a:gd name="connsiteY24" fmla="*/ 366889 h 400756"/>
                <a:gd name="connsiteX25" fmla="*/ 1467556 w 1467556"/>
                <a:gd name="connsiteY25" fmla="*/ 366889 h 400756"/>
                <a:gd name="connsiteX26" fmla="*/ 1467556 w 1467556"/>
                <a:gd name="connsiteY26" fmla="*/ 400756 h 40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67556" h="400756">
                  <a:moveTo>
                    <a:pt x="0" y="0"/>
                  </a:moveTo>
                  <a:lnTo>
                    <a:pt x="237067" y="0"/>
                  </a:lnTo>
                  <a:lnTo>
                    <a:pt x="237067" y="33867"/>
                  </a:lnTo>
                  <a:lnTo>
                    <a:pt x="457200" y="33867"/>
                  </a:lnTo>
                  <a:lnTo>
                    <a:pt x="457200" y="101600"/>
                  </a:lnTo>
                  <a:lnTo>
                    <a:pt x="457200" y="101600"/>
                  </a:lnTo>
                  <a:lnTo>
                    <a:pt x="508000" y="101600"/>
                  </a:lnTo>
                  <a:lnTo>
                    <a:pt x="508000" y="152400"/>
                  </a:lnTo>
                  <a:lnTo>
                    <a:pt x="671689" y="152400"/>
                  </a:lnTo>
                  <a:lnTo>
                    <a:pt x="671689" y="158045"/>
                  </a:lnTo>
                  <a:lnTo>
                    <a:pt x="790222" y="158045"/>
                  </a:lnTo>
                  <a:lnTo>
                    <a:pt x="790222" y="197556"/>
                  </a:lnTo>
                  <a:lnTo>
                    <a:pt x="931334" y="197556"/>
                  </a:lnTo>
                  <a:lnTo>
                    <a:pt x="931334" y="242711"/>
                  </a:lnTo>
                  <a:lnTo>
                    <a:pt x="993422" y="242711"/>
                  </a:lnTo>
                  <a:lnTo>
                    <a:pt x="993422" y="259645"/>
                  </a:lnTo>
                  <a:lnTo>
                    <a:pt x="1055511" y="259645"/>
                  </a:lnTo>
                  <a:lnTo>
                    <a:pt x="1055511" y="259645"/>
                  </a:lnTo>
                  <a:lnTo>
                    <a:pt x="1055511" y="287867"/>
                  </a:lnTo>
                  <a:lnTo>
                    <a:pt x="1157111" y="287867"/>
                  </a:lnTo>
                  <a:lnTo>
                    <a:pt x="1157111" y="321733"/>
                  </a:lnTo>
                  <a:lnTo>
                    <a:pt x="1213556" y="321733"/>
                  </a:lnTo>
                  <a:lnTo>
                    <a:pt x="1213556" y="333022"/>
                  </a:lnTo>
                  <a:lnTo>
                    <a:pt x="1281289" y="333022"/>
                  </a:lnTo>
                  <a:lnTo>
                    <a:pt x="1281289" y="366889"/>
                  </a:lnTo>
                  <a:lnTo>
                    <a:pt x="1467556" y="366889"/>
                  </a:lnTo>
                  <a:lnTo>
                    <a:pt x="1467556" y="400756"/>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 name="Freeform 61">
              <a:extLst>
                <a:ext uri="{FF2B5EF4-FFF2-40B4-BE49-F238E27FC236}">
                  <a16:creationId xmlns:a16="http://schemas.microsoft.com/office/drawing/2014/main" id="{2DFA6227-1359-6F0A-2092-36FBE0F0E973}"/>
                </a:ext>
              </a:extLst>
            </p:cNvPr>
            <p:cNvSpPr/>
            <p:nvPr/>
          </p:nvSpPr>
          <p:spPr bwMode="auto">
            <a:xfrm>
              <a:off x="4436533" y="2088444"/>
              <a:ext cx="1478845" cy="316089"/>
            </a:xfrm>
            <a:custGeom>
              <a:avLst/>
              <a:gdLst>
                <a:gd name="connsiteX0" fmla="*/ 1478845 w 1478845"/>
                <a:gd name="connsiteY0" fmla="*/ 316089 h 316089"/>
                <a:gd name="connsiteX1" fmla="*/ 1292578 w 1478845"/>
                <a:gd name="connsiteY1" fmla="*/ 316089 h 316089"/>
                <a:gd name="connsiteX2" fmla="*/ 1292578 w 1478845"/>
                <a:gd name="connsiteY2" fmla="*/ 293512 h 316089"/>
                <a:gd name="connsiteX3" fmla="*/ 1230489 w 1478845"/>
                <a:gd name="connsiteY3" fmla="*/ 293512 h 316089"/>
                <a:gd name="connsiteX4" fmla="*/ 1230489 w 1478845"/>
                <a:gd name="connsiteY4" fmla="*/ 270934 h 316089"/>
                <a:gd name="connsiteX5" fmla="*/ 1140178 w 1478845"/>
                <a:gd name="connsiteY5" fmla="*/ 270934 h 316089"/>
                <a:gd name="connsiteX6" fmla="*/ 1140178 w 1478845"/>
                <a:gd name="connsiteY6" fmla="*/ 254000 h 316089"/>
                <a:gd name="connsiteX7" fmla="*/ 1021645 w 1478845"/>
                <a:gd name="connsiteY7" fmla="*/ 254000 h 316089"/>
                <a:gd name="connsiteX8" fmla="*/ 1021645 w 1478845"/>
                <a:gd name="connsiteY8" fmla="*/ 231423 h 316089"/>
                <a:gd name="connsiteX9" fmla="*/ 1021645 w 1478845"/>
                <a:gd name="connsiteY9" fmla="*/ 231423 h 316089"/>
                <a:gd name="connsiteX10" fmla="*/ 987778 w 1478845"/>
                <a:gd name="connsiteY10" fmla="*/ 231423 h 316089"/>
                <a:gd name="connsiteX11" fmla="*/ 987778 w 1478845"/>
                <a:gd name="connsiteY11" fmla="*/ 231423 h 316089"/>
                <a:gd name="connsiteX12" fmla="*/ 987778 w 1478845"/>
                <a:gd name="connsiteY12" fmla="*/ 191912 h 316089"/>
                <a:gd name="connsiteX13" fmla="*/ 790223 w 1478845"/>
                <a:gd name="connsiteY13" fmla="*/ 191912 h 316089"/>
                <a:gd name="connsiteX14" fmla="*/ 790223 w 1478845"/>
                <a:gd name="connsiteY14" fmla="*/ 163689 h 316089"/>
                <a:gd name="connsiteX15" fmla="*/ 558800 w 1478845"/>
                <a:gd name="connsiteY15" fmla="*/ 163689 h 316089"/>
                <a:gd name="connsiteX16" fmla="*/ 558800 w 1478845"/>
                <a:gd name="connsiteY16" fmla="*/ 135467 h 316089"/>
                <a:gd name="connsiteX17" fmla="*/ 491067 w 1478845"/>
                <a:gd name="connsiteY17" fmla="*/ 135467 h 316089"/>
                <a:gd name="connsiteX18" fmla="*/ 491067 w 1478845"/>
                <a:gd name="connsiteY18" fmla="*/ 84667 h 316089"/>
                <a:gd name="connsiteX19" fmla="*/ 141111 w 1478845"/>
                <a:gd name="connsiteY19" fmla="*/ 84667 h 316089"/>
                <a:gd name="connsiteX20" fmla="*/ 141111 w 1478845"/>
                <a:gd name="connsiteY20" fmla="*/ 56445 h 316089"/>
                <a:gd name="connsiteX21" fmla="*/ 5645 w 1478845"/>
                <a:gd name="connsiteY21" fmla="*/ 56445 h 316089"/>
                <a:gd name="connsiteX22" fmla="*/ 5645 w 1478845"/>
                <a:gd name="connsiteY22" fmla="*/ 28223 h 316089"/>
                <a:gd name="connsiteX23" fmla="*/ 0 w 1478845"/>
                <a:gd name="connsiteY23" fmla="*/ 28223 h 316089"/>
                <a:gd name="connsiteX24" fmla="*/ 0 w 1478845"/>
                <a:gd name="connsiteY24" fmla="*/ 0 h 31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78845" h="316089">
                  <a:moveTo>
                    <a:pt x="1478845" y="316089"/>
                  </a:moveTo>
                  <a:lnTo>
                    <a:pt x="1292578" y="316089"/>
                  </a:lnTo>
                  <a:lnTo>
                    <a:pt x="1292578" y="293512"/>
                  </a:lnTo>
                  <a:lnTo>
                    <a:pt x="1230489" y="293512"/>
                  </a:lnTo>
                  <a:lnTo>
                    <a:pt x="1230489" y="270934"/>
                  </a:lnTo>
                  <a:lnTo>
                    <a:pt x="1140178" y="270934"/>
                  </a:lnTo>
                  <a:lnTo>
                    <a:pt x="1140178" y="254000"/>
                  </a:lnTo>
                  <a:lnTo>
                    <a:pt x="1021645" y="254000"/>
                  </a:lnTo>
                  <a:lnTo>
                    <a:pt x="1021645" y="231423"/>
                  </a:lnTo>
                  <a:lnTo>
                    <a:pt x="1021645" y="231423"/>
                  </a:lnTo>
                  <a:lnTo>
                    <a:pt x="987778" y="231423"/>
                  </a:lnTo>
                  <a:lnTo>
                    <a:pt x="987778" y="231423"/>
                  </a:lnTo>
                  <a:lnTo>
                    <a:pt x="987778" y="191912"/>
                  </a:lnTo>
                  <a:lnTo>
                    <a:pt x="790223" y="191912"/>
                  </a:lnTo>
                  <a:lnTo>
                    <a:pt x="790223" y="163689"/>
                  </a:lnTo>
                  <a:lnTo>
                    <a:pt x="558800" y="163689"/>
                  </a:lnTo>
                  <a:lnTo>
                    <a:pt x="558800" y="135467"/>
                  </a:lnTo>
                  <a:lnTo>
                    <a:pt x="491067" y="135467"/>
                  </a:lnTo>
                  <a:lnTo>
                    <a:pt x="491067" y="84667"/>
                  </a:lnTo>
                  <a:lnTo>
                    <a:pt x="141111" y="84667"/>
                  </a:lnTo>
                  <a:lnTo>
                    <a:pt x="141111" y="56445"/>
                  </a:lnTo>
                  <a:lnTo>
                    <a:pt x="5645" y="56445"/>
                  </a:lnTo>
                  <a:lnTo>
                    <a:pt x="5645" y="28223"/>
                  </a:lnTo>
                  <a:lnTo>
                    <a:pt x="0" y="28223"/>
                  </a:lnTo>
                  <a:lnTo>
                    <a:pt x="0" y="0"/>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6" name="Group 65">
            <a:extLst>
              <a:ext uri="{FF2B5EF4-FFF2-40B4-BE49-F238E27FC236}">
                <a16:creationId xmlns:a16="http://schemas.microsoft.com/office/drawing/2014/main" id="{76953B77-D961-4033-96BC-B533428D6201}"/>
              </a:ext>
            </a:extLst>
          </p:cNvPr>
          <p:cNvGrpSpPr/>
          <p:nvPr/>
        </p:nvGrpSpPr>
        <p:grpSpPr>
          <a:xfrm>
            <a:off x="2991556" y="1710267"/>
            <a:ext cx="6389511" cy="2861733"/>
            <a:chOff x="2991556" y="1710267"/>
            <a:chExt cx="6389511" cy="2861733"/>
          </a:xfrm>
        </p:grpSpPr>
        <p:sp>
          <p:nvSpPr>
            <p:cNvPr id="64" name="Freeform 63">
              <a:extLst>
                <a:ext uri="{FF2B5EF4-FFF2-40B4-BE49-F238E27FC236}">
                  <a16:creationId xmlns:a16="http://schemas.microsoft.com/office/drawing/2014/main" id="{ED7D7BD4-D4FE-1D92-FF36-2E3B5981C8B9}"/>
                </a:ext>
              </a:extLst>
            </p:cNvPr>
            <p:cNvSpPr/>
            <p:nvPr/>
          </p:nvSpPr>
          <p:spPr bwMode="auto">
            <a:xfrm>
              <a:off x="5000978" y="2652889"/>
              <a:ext cx="4380089" cy="1919111"/>
            </a:xfrm>
            <a:custGeom>
              <a:avLst/>
              <a:gdLst>
                <a:gd name="connsiteX0" fmla="*/ 4380089 w 4380089"/>
                <a:gd name="connsiteY0" fmla="*/ 1919111 h 1919111"/>
                <a:gd name="connsiteX1" fmla="*/ 3691466 w 4380089"/>
                <a:gd name="connsiteY1" fmla="*/ 1919111 h 1919111"/>
                <a:gd name="connsiteX2" fmla="*/ 3691466 w 4380089"/>
                <a:gd name="connsiteY2" fmla="*/ 1800578 h 1919111"/>
                <a:gd name="connsiteX3" fmla="*/ 3443111 w 4380089"/>
                <a:gd name="connsiteY3" fmla="*/ 1800578 h 1919111"/>
                <a:gd name="connsiteX4" fmla="*/ 3443111 w 4380089"/>
                <a:gd name="connsiteY4" fmla="*/ 1715911 h 1919111"/>
                <a:gd name="connsiteX5" fmla="*/ 3375378 w 4380089"/>
                <a:gd name="connsiteY5" fmla="*/ 1715911 h 1919111"/>
                <a:gd name="connsiteX6" fmla="*/ 3375378 w 4380089"/>
                <a:gd name="connsiteY6" fmla="*/ 1631244 h 1919111"/>
                <a:gd name="connsiteX7" fmla="*/ 3217333 w 4380089"/>
                <a:gd name="connsiteY7" fmla="*/ 1631244 h 1919111"/>
                <a:gd name="connsiteX8" fmla="*/ 3217333 w 4380089"/>
                <a:gd name="connsiteY8" fmla="*/ 1557867 h 1919111"/>
                <a:gd name="connsiteX9" fmla="*/ 3127022 w 4380089"/>
                <a:gd name="connsiteY9" fmla="*/ 1557867 h 1919111"/>
                <a:gd name="connsiteX10" fmla="*/ 3127022 w 4380089"/>
                <a:gd name="connsiteY10" fmla="*/ 1484489 h 1919111"/>
                <a:gd name="connsiteX11" fmla="*/ 3042355 w 4380089"/>
                <a:gd name="connsiteY11" fmla="*/ 1484489 h 1919111"/>
                <a:gd name="connsiteX12" fmla="*/ 3042355 w 4380089"/>
                <a:gd name="connsiteY12" fmla="*/ 1422400 h 1919111"/>
                <a:gd name="connsiteX13" fmla="*/ 2878666 w 4380089"/>
                <a:gd name="connsiteY13" fmla="*/ 1422400 h 1919111"/>
                <a:gd name="connsiteX14" fmla="*/ 2878666 w 4380089"/>
                <a:gd name="connsiteY14" fmla="*/ 1354667 h 1919111"/>
                <a:gd name="connsiteX15" fmla="*/ 2737555 w 4380089"/>
                <a:gd name="connsiteY15" fmla="*/ 1354667 h 1919111"/>
                <a:gd name="connsiteX16" fmla="*/ 2737555 w 4380089"/>
                <a:gd name="connsiteY16" fmla="*/ 1275644 h 1919111"/>
                <a:gd name="connsiteX17" fmla="*/ 2647244 w 4380089"/>
                <a:gd name="connsiteY17" fmla="*/ 1275644 h 1919111"/>
                <a:gd name="connsiteX18" fmla="*/ 2647244 w 4380089"/>
                <a:gd name="connsiteY18" fmla="*/ 1224844 h 1919111"/>
                <a:gd name="connsiteX19" fmla="*/ 2647244 w 4380089"/>
                <a:gd name="connsiteY19" fmla="*/ 1224844 h 1919111"/>
                <a:gd name="connsiteX20" fmla="*/ 2602089 w 4380089"/>
                <a:gd name="connsiteY20" fmla="*/ 1224844 h 1919111"/>
                <a:gd name="connsiteX21" fmla="*/ 2602089 w 4380089"/>
                <a:gd name="connsiteY21" fmla="*/ 1117600 h 1919111"/>
                <a:gd name="connsiteX22" fmla="*/ 2415822 w 4380089"/>
                <a:gd name="connsiteY22" fmla="*/ 1117600 h 1919111"/>
                <a:gd name="connsiteX23" fmla="*/ 2415822 w 4380089"/>
                <a:gd name="connsiteY23" fmla="*/ 1089378 h 1919111"/>
                <a:gd name="connsiteX24" fmla="*/ 2122311 w 4380089"/>
                <a:gd name="connsiteY24" fmla="*/ 1089378 h 1919111"/>
                <a:gd name="connsiteX25" fmla="*/ 2122311 w 4380089"/>
                <a:gd name="connsiteY25" fmla="*/ 1061155 h 1919111"/>
                <a:gd name="connsiteX26" fmla="*/ 2015066 w 4380089"/>
                <a:gd name="connsiteY26" fmla="*/ 1061155 h 1919111"/>
                <a:gd name="connsiteX27" fmla="*/ 2015066 w 4380089"/>
                <a:gd name="connsiteY27" fmla="*/ 1038578 h 1919111"/>
                <a:gd name="connsiteX28" fmla="*/ 2015066 w 4380089"/>
                <a:gd name="connsiteY28" fmla="*/ 1038578 h 1919111"/>
                <a:gd name="connsiteX29" fmla="*/ 2015066 w 4380089"/>
                <a:gd name="connsiteY29" fmla="*/ 1038578 h 1919111"/>
                <a:gd name="connsiteX30" fmla="*/ 1986844 w 4380089"/>
                <a:gd name="connsiteY30" fmla="*/ 1038578 h 1919111"/>
                <a:gd name="connsiteX31" fmla="*/ 1986844 w 4380089"/>
                <a:gd name="connsiteY31" fmla="*/ 1010355 h 1919111"/>
                <a:gd name="connsiteX32" fmla="*/ 1862666 w 4380089"/>
                <a:gd name="connsiteY32" fmla="*/ 1010355 h 1919111"/>
                <a:gd name="connsiteX33" fmla="*/ 1862666 w 4380089"/>
                <a:gd name="connsiteY33" fmla="*/ 936978 h 1919111"/>
                <a:gd name="connsiteX34" fmla="*/ 1794933 w 4380089"/>
                <a:gd name="connsiteY34" fmla="*/ 936978 h 1919111"/>
                <a:gd name="connsiteX35" fmla="*/ 1794933 w 4380089"/>
                <a:gd name="connsiteY35" fmla="*/ 908755 h 1919111"/>
                <a:gd name="connsiteX36" fmla="*/ 1648178 w 4380089"/>
                <a:gd name="connsiteY36" fmla="*/ 908755 h 1919111"/>
                <a:gd name="connsiteX37" fmla="*/ 1648178 w 4380089"/>
                <a:gd name="connsiteY37" fmla="*/ 880533 h 1919111"/>
                <a:gd name="connsiteX38" fmla="*/ 1569155 w 4380089"/>
                <a:gd name="connsiteY38" fmla="*/ 880533 h 1919111"/>
                <a:gd name="connsiteX39" fmla="*/ 1569155 w 4380089"/>
                <a:gd name="connsiteY39" fmla="*/ 880533 h 1919111"/>
                <a:gd name="connsiteX40" fmla="*/ 1569155 w 4380089"/>
                <a:gd name="connsiteY40" fmla="*/ 880533 h 1919111"/>
                <a:gd name="connsiteX41" fmla="*/ 1569155 w 4380089"/>
                <a:gd name="connsiteY41" fmla="*/ 829733 h 1919111"/>
                <a:gd name="connsiteX42" fmla="*/ 1569155 w 4380089"/>
                <a:gd name="connsiteY42" fmla="*/ 829733 h 1919111"/>
                <a:gd name="connsiteX43" fmla="*/ 1524000 w 4380089"/>
                <a:gd name="connsiteY43" fmla="*/ 829733 h 1919111"/>
                <a:gd name="connsiteX44" fmla="*/ 1524000 w 4380089"/>
                <a:gd name="connsiteY44" fmla="*/ 778933 h 1919111"/>
                <a:gd name="connsiteX45" fmla="*/ 1399822 w 4380089"/>
                <a:gd name="connsiteY45" fmla="*/ 778933 h 1919111"/>
                <a:gd name="connsiteX46" fmla="*/ 1399822 w 4380089"/>
                <a:gd name="connsiteY46" fmla="*/ 739422 h 1919111"/>
                <a:gd name="connsiteX47" fmla="*/ 1377244 w 4380089"/>
                <a:gd name="connsiteY47" fmla="*/ 739422 h 1919111"/>
                <a:gd name="connsiteX48" fmla="*/ 1377244 w 4380089"/>
                <a:gd name="connsiteY48" fmla="*/ 716844 h 1919111"/>
                <a:gd name="connsiteX49" fmla="*/ 1303866 w 4380089"/>
                <a:gd name="connsiteY49" fmla="*/ 716844 h 1919111"/>
                <a:gd name="connsiteX50" fmla="*/ 1303866 w 4380089"/>
                <a:gd name="connsiteY50" fmla="*/ 716844 h 1919111"/>
                <a:gd name="connsiteX51" fmla="*/ 1303866 w 4380089"/>
                <a:gd name="connsiteY51" fmla="*/ 716844 h 1919111"/>
                <a:gd name="connsiteX52" fmla="*/ 1303866 w 4380089"/>
                <a:gd name="connsiteY52" fmla="*/ 666044 h 1919111"/>
                <a:gd name="connsiteX53" fmla="*/ 1253066 w 4380089"/>
                <a:gd name="connsiteY53" fmla="*/ 666044 h 1919111"/>
                <a:gd name="connsiteX54" fmla="*/ 1253066 w 4380089"/>
                <a:gd name="connsiteY54" fmla="*/ 666044 h 1919111"/>
                <a:gd name="connsiteX55" fmla="*/ 1253066 w 4380089"/>
                <a:gd name="connsiteY55" fmla="*/ 626533 h 1919111"/>
                <a:gd name="connsiteX56" fmla="*/ 1174044 w 4380089"/>
                <a:gd name="connsiteY56" fmla="*/ 626533 h 1919111"/>
                <a:gd name="connsiteX57" fmla="*/ 1174044 w 4380089"/>
                <a:gd name="connsiteY57" fmla="*/ 598311 h 1919111"/>
                <a:gd name="connsiteX58" fmla="*/ 1123244 w 4380089"/>
                <a:gd name="connsiteY58" fmla="*/ 598311 h 1919111"/>
                <a:gd name="connsiteX59" fmla="*/ 1123244 w 4380089"/>
                <a:gd name="connsiteY59" fmla="*/ 598311 h 1919111"/>
                <a:gd name="connsiteX60" fmla="*/ 1123244 w 4380089"/>
                <a:gd name="connsiteY60" fmla="*/ 598311 h 1919111"/>
                <a:gd name="connsiteX61" fmla="*/ 1123244 w 4380089"/>
                <a:gd name="connsiteY61" fmla="*/ 558800 h 1919111"/>
                <a:gd name="connsiteX62" fmla="*/ 1016000 w 4380089"/>
                <a:gd name="connsiteY62" fmla="*/ 558800 h 1919111"/>
                <a:gd name="connsiteX63" fmla="*/ 1016000 w 4380089"/>
                <a:gd name="connsiteY63" fmla="*/ 524933 h 1919111"/>
                <a:gd name="connsiteX64" fmla="*/ 942622 w 4380089"/>
                <a:gd name="connsiteY64" fmla="*/ 524933 h 1919111"/>
                <a:gd name="connsiteX65" fmla="*/ 942622 w 4380089"/>
                <a:gd name="connsiteY65" fmla="*/ 524933 h 1919111"/>
                <a:gd name="connsiteX66" fmla="*/ 942622 w 4380089"/>
                <a:gd name="connsiteY66" fmla="*/ 468489 h 1919111"/>
                <a:gd name="connsiteX67" fmla="*/ 897466 w 4380089"/>
                <a:gd name="connsiteY67" fmla="*/ 468489 h 1919111"/>
                <a:gd name="connsiteX68" fmla="*/ 897466 w 4380089"/>
                <a:gd name="connsiteY68" fmla="*/ 434622 h 1919111"/>
                <a:gd name="connsiteX69" fmla="*/ 750711 w 4380089"/>
                <a:gd name="connsiteY69" fmla="*/ 434622 h 1919111"/>
                <a:gd name="connsiteX70" fmla="*/ 750711 w 4380089"/>
                <a:gd name="connsiteY70" fmla="*/ 406400 h 1919111"/>
                <a:gd name="connsiteX71" fmla="*/ 660400 w 4380089"/>
                <a:gd name="connsiteY71" fmla="*/ 406400 h 1919111"/>
                <a:gd name="connsiteX72" fmla="*/ 660400 w 4380089"/>
                <a:gd name="connsiteY72" fmla="*/ 349955 h 1919111"/>
                <a:gd name="connsiteX73" fmla="*/ 603955 w 4380089"/>
                <a:gd name="connsiteY73" fmla="*/ 349955 h 1919111"/>
                <a:gd name="connsiteX74" fmla="*/ 615244 w 4380089"/>
                <a:gd name="connsiteY74" fmla="*/ 338666 h 1919111"/>
                <a:gd name="connsiteX75" fmla="*/ 541866 w 4380089"/>
                <a:gd name="connsiteY75" fmla="*/ 338666 h 1919111"/>
                <a:gd name="connsiteX76" fmla="*/ 541866 w 4380089"/>
                <a:gd name="connsiteY76" fmla="*/ 265289 h 1919111"/>
                <a:gd name="connsiteX77" fmla="*/ 457200 w 4380089"/>
                <a:gd name="connsiteY77" fmla="*/ 265289 h 1919111"/>
                <a:gd name="connsiteX78" fmla="*/ 457200 w 4380089"/>
                <a:gd name="connsiteY78" fmla="*/ 254000 h 1919111"/>
                <a:gd name="connsiteX79" fmla="*/ 457200 w 4380089"/>
                <a:gd name="connsiteY79" fmla="*/ 254000 h 1919111"/>
                <a:gd name="connsiteX80" fmla="*/ 457200 w 4380089"/>
                <a:gd name="connsiteY80" fmla="*/ 254000 h 1919111"/>
                <a:gd name="connsiteX81" fmla="*/ 457200 w 4380089"/>
                <a:gd name="connsiteY81" fmla="*/ 254000 h 1919111"/>
                <a:gd name="connsiteX82" fmla="*/ 417689 w 4380089"/>
                <a:gd name="connsiteY82" fmla="*/ 254000 h 1919111"/>
                <a:gd name="connsiteX83" fmla="*/ 417689 w 4380089"/>
                <a:gd name="connsiteY83" fmla="*/ 141111 h 1919111"/>
                <a:gd name="connsiteX84" fmla="*/ 361244 w 4380089"/>
                <a:gd name="connsiteY84" fmla="*/ 141111 h 1919111"/>
                <a:gd name="connsiteX85" fmla="*/ 361244 w 4380089"/>
                <a:gd name="connsiteY85" fmla="*/ 118533 h 1919111"/>
                <a:gd name="connsiteX86" fmla="*/ 248355 w 4380089"/>
                <a:gd name="connsiteY86" fmla="*/ 118533 h 1919111"/>
                <a:gd name="connsiteX87" fmla="*/ 248355 w 4380089"/>
                <a:gd name="connsiteY87" fmla="*/ 90311 h 1919111"/>
                <a:gd name="connsiteX88" fmla="*/ 191911 w 4380089"/>
                <a:gd name="connsiteY88" fmla="*/ 90311 h 1919111"/>
                <a:gd name="connsiteX89" fmla="*/ 191911 w 4380089"/>
                <a:gd name="connsiteY89" fmla="*/ 67733 h 1919111"/>
                <a:gd name="connsiteX90" fmla="*/ 191911 w 4380089"/>
                <a:gd name="connsiteY90" fmla="*/ 67733 h 1919111"/>
                <a:gd name="connsiteX91" fmla="*/ 152400 w 4380089"/>
                <a:gd name="connsiteY91" fmla="*/ 28222 h 1919111"/>
                <a:gd name="connsiteX92" fmla="*/ 118533 w 4380089"/>
                <a:gd name="connsiteY92" fmla="*/ 28222 h 1919111"/>
                <a:gd name="connsiteX93" fmla="*/ 118533 w 4380089"/>
                <a:gd name="connsiteY93" fmla="*/ 0 h 1919111"/>
                <a:gd name="connsiteX94" fmla="*/ 0 w 4380089"/>
                <a:gd name="connsiteY94" fmla="*/ 0 h 19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380089" h="1919111">
                  <a:moveTo>
                    <a:pt x="4380089" y="1919111"/>
                  </a:moveTo>
                  <a:lnTo>
                    <a:pt x="3691466" y="1919111"/>
                  </a:lnTo>
                  <a:lnTo>
                    <a:pt x="3691466" y="1800578"/>
                  </a:lnTo>
                  <a:lnTo>
                    <a:pt x="3443111" y="1800578"/>
                  </a:lnTo>
                  <a:lnTo>
                    <a:pt x="3443111" y="1715911"/>
                  </a:lnTo>
                  <a:lnTo>
                    <a:pt x="3375378" y="1715911"/>
                  </a:lnTo>
                  <a:lnTo>
                    <a:pt x="3375378" y="1631244"/>
                  </a:lnTo>
                  <a:lnTo>
                    <a:pt x="3217333" y="1631244"/>
                  </a:lnTo>
                  <a:lnTo>
                    <a:pt x="3217333" y="1557867"/>
                  </a:lnTo>
                  <a:lnTo>
                    <a:pt x="3127022" y="1557867"/>
                  </a:lnTo>
                  <a:lnTo>
                    <a:pt x="3127022" y="1484489"/>
                  </a:lnTo>
                  <a:lnTo>
                    <a:pt x="3042355" y="1484489"/>
                  </a:lnTo>
                  <a:lnTo>
                    <a:pt x="3042355" y="1422400"/>
                  </a:lnTo>
                  <a:lnTo>
                    <a:pt x="2878666" y="1422400"/>
                  </a:lnTo>
                  <a:lnTo>
                    <a:pt x="2878666" y="1354667"/>
                  </a:lnTo>
                  <a:lnTo>
                    <a:pt x="2737555" y="1354667"/>
                  </a:lnTo>
                  <a:lnTo>
                    <a:pt x="2737555" y="1275644"/>
                  </a:lnTo>
                  <a:lnTo>
                    <a:pt x="2647244" y="1275644"/>
                  </a:lnTo>
                  <a:lnTo>
                    <a:pt x="2647244" y="1224844"/>
                  </a:lnTo>
                  <a:lnTo>
                    <a:pt x="2647244" y="1224844"/>
                  </a:lnTo>
                  <a:lnTo>
                    <a:pt x="2602089" y="1224844"/>
                  </a:lnTo>
                  <a:lnTo>
                    <a:pt x="2602089" y="1117600"/>
                  </a:lnTo>
                  <a:lnTo>
                    <a:pt x="2415822" y="1117600"/>
                  </a:lnTo>
                  <a:lnTo>
                    <a:pt x="2415822" y="1089378"/>
                  </a:lnTo>
                  <a:lnTo>
                    <a:pt x="2122311" y="1089378"/>
                  </a:lnTo>
                  <a:lnTo>
                    <a:pt x="2122311" y="1061155"/>
                  </a:lnTo>
                  <a:lnTo>
                    <a:pt x="2015066" y="1061155"/>
                  </a:lnTo>
                  <a:lnTo>
                    <a:pt x="2015066" y="1038578"/>
                  </a:lnTo>
                  <a:lnTo>
                    <a:pt x="2015066" y="1038578"/>
                  </a:lnTo>
                  <a:lnTo>
                    <a:pt x="2015066" y="1038578"/>
                  </a:lnTo>
                  <a:lnTo>
                    <a:pt x="1986844" y="1038578"/>
                  </a:lnTo>
                  <a:lnTo>
                    <a:pt x="1986844" y="1010355"/>
                  </a:lnTo>
                  <a:lnTo>
                    <a:pt x="1862666" y="1010355"/>
                  </a:lnTo>
                  <a:lnTo>
                    <a:pt x="1862666" y="936978"/>
                  </a:lnTo>
                  <a:lnTo>
                    <a:pt x="1794933" y="936978"/>
                  </a:lnTo>
                  <a:lnTo>
                    <a:pt x="1794933" y="908755"/>
                  </a:lnTo>
                  <a:lnTo>
                    <a:pt x="1648178" y="908755"/>
                  </a:lnTo>
                  <a:lnTo>
                    <a:pt x="1648178" y="880533"/>
                  </a:lnTo>
                  <a:lnTo>
                    <a:pt x="1569155" y="880533"/>
                  </a:lnTo>
                  <a:lnTo>
                    <a:pt x="1569155" y="880533"/>
                  </a:lnTo>
                  <a:lnTo>
                    <a:pt x="1569155" y="880533"/>
                  </a:lnTo>
                  <a:lnTo>
                    <a:pt x="1569155" y="829733"/>
                  </a:lnTo>
                  <a:lnTo>
                    <a:pt x="1569155" y="829733"/>
                  </a:lnTo>
                  <a:lnTo>
                    <a:pt x="1524000" y="829733"/>
                  </a:lnTo>
                  <a:lnTo>
                    <a:pt x="1524000" y="778933"/>
                  </a:lnTo>
                  <a:lnTo>
                    <a:pt x="1399822" y="778933"/>
                  </a:lnTo>
                  <a:lnTo>
                    <a:pt x="1399822" y="739422"/>
                  </a:lnTo>
                  <a:lnTo>
                    <a:pt x="1377244" y="739422"/>
                  </a:lnTo>
                  <a:lnTo>
                    <a:pt x="1377244" y="716844"/>
                  </a:lnTo>
                  <a:lnTo>
                    <a:pt x="1303866" y="716844"/>
                  </a:lnTo>
                  <a:lnTo>
                    <a:pt x="1303866" y="716844"/>
                  </a:lnTo>
                  <a:lnTo>
                    <a:pt x="1303866" y="716844"/>
                  </a:lnTo>
                  <a:lnTo>
                    <a:pt x="1303866" y="666044"/>
                  </a:lnTo>
                  <a:lnTo>
                    <a:pt x="1253066" y="666044"/>
                  </a:lnTo>
                  <a:lnTo>
                    <a:pt x="1253066" y="666044"/>
                  </a:lnTo>
                  <a:lnTo>
                    <a:pt x="1253066" y="626533"/>
                  </a:lnTo>
                  <a:lnTo>
                    <a:pt x="1174044" y="626533"/>
                  </a:lnTo>
                  <a:lnTo>
                    <a:pt x="1174044" y="598311"/>
                  </a:lnTo>
                  <a:lnTo>
                    <a:pt x="1123244" y="598311"/>
                  </a:lnTo>
                  <a:lnTo>
                    <a:pt x="1123244" y="598311"/>
                  </a:lnTo>
                  <a:lnTo>
                    <a:pt x="1123244" y="598311"/>
                  </a:lnTo>
                  <a:lnTo>
                    <a:pt x="1123244" y="558800"/>
                  </a:lnTo>
                  <a:lnTo>
                    <a:pt x="1016000" y="558800"/>
                  </a:lnTo>
                  <a:lnTo>
                    <a:pt x="1016000" y="524933"/>
                  </a:lnTo>
                  <a:lnTo>
                    <a:pt x="942622" y="524933"/>
                  </a:lnTo>
                  <a:lnTo>
                    <a:pt x="942622" y="524933"/>
                  </a:lnTo>
                  <a:lnTo>
                    <a:pt x="942622" y="468489"/>
                  </a:lnTo>
                  <a:lnTo>
                    <a:pt x="897466" y="468489"/>
                  </a:lnTo>
                  <a:lnTo>
                    <a:pt x="897466" y="434622"/>
                  </a:lnTo>
                  <a:lnTo>
                    <a:pt x="750711" y="434622"/>
                  </a:lnTo>
                  <a:lnTo>
                    <a:pt x="750711" y="406400"/>
                  </a:lnTo>
                  <a:lnTo>
                    <a:pt x="660400" y="406400"/>
                  </a:lnTo>
                  <a:lnTo>
                    <a:pt x="660400" y="349955"/>
                  </a:lnTo>
                  <a:lnTo>
                    <a:pt x="603955" y="349955"/>
                  </a:lnTo>
                  <a:lnTo>
                    <a:pt x="615244" y="338666"/>
                  </a:lnTo>
                  <a:lnTo>
                    <a:pt x="541866" y="338666"/>
                  </a:lnTo>
                  <a:lnTo>
                    <a:pt x="541866" y="265289"/>
                  </a:lnTo>
                  <a:lnTo>
                    <a:pt x="457200" y="265289"/>
                  </a:lnTo>
                  <a:lnTo>
                    <a:pt x="457200" y="254000"/>
                  </a:lnTo>
                  <a:lnTo>
                    <a:pt x="457200" y="254000"/>
                  </a:lnTo>
                  <a:lnTo>
                    <a:pt x="457200" y="254000"/>
                  </a:lnTo>
                  <a:lnTo>
                    <a:pt x="457200" y="254000"/>
                  </a:lnTo>
                  <a:lnTo>
                    <a:pt x="417689" y="254000"/>
                  </a:lnTo>
                  <a:lnTo>
                    <a:pt x="417689" y="141111"/>
                  </a:lnTo>
                  <a:lnTo>
                    <a:pt x="361244" y="141111"/>
                  </a:lnTo>
                  <a:lnTo>
                    <a:pt x="361244" y="118533"/>
                  </a:lnTo>
                  <a:lnTo>
                    <a:pt x="248355" y="118533"/>
                  </a:lnTo>
                  <a:lnTo>
                    <a:pt x="248355" y="90311"/>
                  </a:lnTo>
                  <a:lnTo>
                    <a:pt x="191911" y="90311"/>
                  </a:lnTo>
                  <a:lnTo>
                    <a:pt x="191911" y="67733"/>
                  </a:lnTo>
                  <a:lnTo>
                    <a:pt x="191911" y="67733"/>
                  </a:lnTo>
                  <a:lnTo>
                    <a:pt x="152400" y="28222"/>
                  </a:lnTo>
                  <a:lnTo>
                    <a:pt x="118533" y="28222"/>
                  </a:lnTo>
                  <a:lnTo>
                    <a:pt x="118533"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 name="Freeform 64">
              <a:extLst>
                <a:ext uri="{FF2B5EF4-FFF2-40B4-BE49-F238E27FC236}">
                  <a16:creationId xmlns:a16="http://schemas.microsoft.com/office/drawing/2014/main" id="{B53235B8-9F1C-49E0-222A-FD9B6D27E6BC}"/>
                </a:ext>
              </a:extLst>
            </p:cNvPr>
            <p:cNvSpPr/>
            <p:nvPr/>
          </p:nvSpPr>
          <p:spPr bwMode="auto">
            <a:xfrm>
              <a:off x="2991556" y="1710267"/>
              <a:ext cx="2020711" cy="942622"/>
            </a:xfrm>
            <a:custGeom>
              <a:avLst/>
              <a:gdLst>
                <a:gd name="connsiteX0" fmla="*/ 0 w 2020711"/>
                <a:gd name="connsiteY0" fmla="*/ 0 h 942622"/>
                <a:gd name="connsiteX1" fmla="*/ 0 w 2020711"/>
                <a:gd name="connsiteY1" fmla="*/ 56444 h 942622"/>
                <a:gd name="connsiteX2" fmla="*/ 84666 w 2020711"/>
                <a:gd name="connsiteY2" fmla="*/ 56444 h 942622"/>
                <a:gd name="connsiteX3" fmla="*/ 84666 w 2020711"/>
                <a:gd name="connsiteY3" fmla="*/ 73377 h 942622"/>
                <a:gd name="connsiteX4" fmla="*/ 457200 w 2020711"/>
                <a:gd name="connsiteY4" fmla="*/ 73377 h 942622"/>
                <a:gd name="connsiteX5" fmla="*/ 457200 w 2020711"/>
                <a:gd name="connsiteY5" fmla="*/ 107244 h 942622"/>
                <a:gd name="connsiteX6" fmla="*/ 519288 w 2020711"/>
                <a:gd name="connsiteY6" fmla="*/ 107244 h 942622"/>
                <a:gd name="connsiteX7" fmla="*/ 519288 w 2020711"/>
                <a:gd name="connsiteY7" fmla="*/ 169333 h 942622"/>
                <a:gd name="connsiteX8" fmla="*/ 660400 w 2020711"/>
                <a:gd name="connsiteY8" fmla="*/ 169333 h 942622"/>
                <a:gd name="connsiteX9" fmla="*/ 660400 w 2020711"/>
                <a:gd name="connsiteY9" fmla="*/ 169333 h 942622"/>
                <a:gd name="connsiteX10" fmla="*/ 660400 w 2020711"/>
                <a:gd name="connsiteY10" fmla="*/ 169333 h 942622"/>
                <a:gd name="connsiteX11" fmla="*/ 660400 w 2020711"/>
                <a:gd name="connsiteY11" fmla="*/ 208844 h 942622"/>
                <a:gd name="connsiteX12" fmla="*/ 722488 w 2020711"/>
                <a:gd name="connsiteY12" fmla="*/ 208844 h 942622"/>
                <a:gd name="connsiteX13" fmla="*/ 722488 w 2020711"/>
                <a:gd name="connsiteY13" fmla="*/ 259644 h 942622"/>
                <a:gd name="connsiteX14" fmla="*/ 795866 w 2020711"/>
                <a:gd name="connsiteY14" fmla="*/ 259644 h 942622"/>
                <a:gd name="connsiteX15" fmla="*/ 795866 w 2020711"/>
                <a:gd name="connsiteY15" fmla="*/ 310444 h 942622"/>
                <a:gd name="connsiteX16" fmla="*/ 829733 w 2020711"/>
                <a:gd name="connsiteY16" fmla="*/ 310444 h 942622"/>
                <a:gd name="connsiteX17" fmla="*/ 829733 w 2020711"/>
                <a:gd name="connsiteY17" fmla="*/ 338666 h 942622"/>
                <a:gd name="connsiteX18" fmla="*/ 903111 w 2020711"/>
                <a:gd name="connsiteY18" fmla="*/ 338666 h 942622"/>
                <a:gd name="connsiteX19" fmla="*/ 903111 w 2020711"/>
                <a:gd name="connsiteY19" fmla="*/ 338666 h 942622"/>
                <a:gd name="connsiteX20" fmla="*/ 936978 w 2020711"/>
                <a:gd name="connsiteY20" fmla="*/ 372533 h 942622"/>
                <a:gd name="connsiteX21" fmla="*/ 959555 w 2020711"/>
                <a:gd name="connsiteY21" fmla="*/ 395110 h 942622"/>
                <a:gd name="connsiteX22" fmla="*/ 1010355 w 2020711"/>
                <a:gd name="connsiteY22" fmla="*/ 395110 h 942622"/>
                <a:gd name="connsiteX23" fmla="*/ 1010355 w 2020711"/>
                <a:gd name="connsiteY23" fmla="*/ 406400 h 942622"/>
                <a:gd name="connsiteX24" fmla="*/ 1123244 w 2020711"/>
                <a:gd name="connsiteY24" fmla="*/ 406400 h 942622"/>
                <a:gd name="connsiteX25" fmla="*/ 1123244 w 2020711"/>
                <a:gd name="connsiteY25" fmla="*/ 406400 h 942622"/>
                <a:gd name="connsiteX26" fmla="*/ 1151466 w 2020711"/>
                <a:gd name="connsiteY26" fmla="*/ 434622 h 942622"/>
                <a:gd name="connsiteX27" fmla="*/ 1151466 w 2020711"/>
                <a:gd name="connsiteY27" fmla="*/ 434622 h 942622"/>
                <a:gd name="connsiteX28" fmla="*/ 1185333 w 2020711"/>
                <a:gd name="connsiteY28" fmla="*/ 434622 h 942622"/>
                <a:gd name="connsiteX29" fmla="*/ 1185333 w 2020711"/>
                <a:gd name="connsiteY29" fmla="*/ 496711 h 942622"/>
                <a:gd name="connsiteX30" fmla="*/ 1219200 w 2020711"/>
                <a:gd name="connsiteY30" fmla="*/ 496711 h 942622"/>
                <a:gd name="connsiteX31" fmla="*/ 1219200 w 2020711"/>
                <a:gd name="connsiteY31" fmla="*/ 496711 h 942622"/>
                <a:gd name="connsiteX32" fmla="*/ 1219200 w 2020711"/>
                <a:gd name="connsiteY32" fmla="*/ 553155 h 942622"/>
                <a:gd name="connsiteX33" fmla="*/ 1298222 w 2020711"/>
                <a:gd name="connsiteY33" fmla="*/ 553155 h 942622"/>
                <a:gd name="connsiteX34" fmla="*/ 1298222 w 2020711"/>
                <a:gd name="connsiteY34" fmla="*/ 570089 h 942622"/>
                <a:gd name="connsiteX35" fmla="*/ 1416755 w 2020711"/>
                <a:gd name="connsiteY35" fmla="*/ 570089 h 942622"/>
                <a:gd name="connsiteX36" fmla="*/ 1416755 w 2020711"/>
                <a:gd name="connsiteY36" fmla="*/ 677333 h 942622"/>
                <a:gd name="connsiteX37" fmla="*/ 1529644 w 2020711"/>
                <a:gd name="connsiteY37" fmla="*/ 677333 h 942622"/>
                <a:gd name="connsiteX38" fmla="*/ 1529644 w 2020711"/>
                <a:gd name="connsiteY38" fmla="*/ 716844 h 942622"/>
                <a:gd name="connsiteX39" fmla="*/ 1557866 w 2020711"/>
                <a:gd name="connsiteY39" fmla="*/ 716844 h 942622"/>
                <a:gd name="connsiteX40" fmla="*/ 1557866 w 2020711"/>
                <a:gd name="connsiteY40" fmla="*/ 745066 h 942622"/>
                <a:gd name="connsiteX41" fmla="*/ 1591733 w 2020711"/>
                <a:gd name="connsiteY41" fmla="*/ 745066 h 942622"/>
                <a:gd name="connsiteX42" fmla="*/ 1591733 w 2020711"/>
                <a:gd name="connsiteY42" fmla="*/ 773289 h 942622"/>
                <a:gd name="connsiteX43" fmla="*/ 1715911 w 2020711"/>
                <a:gd name="connsiteY43" fmla="*/ 773289 h 942622"/>
                <a:gd name="connsiteX44" fmla="*/ 1715911 w 2020711"/>
                <a:gd name="connsiteY44" fmla="*/ 801511 h 942622"/>
                <a:gd name="connsiteX45" fmla="*/ 1896533 w 2020711"/>
                <a:gd name="connsiteY45" fmla="*/ 801511 h 942622"/>
                <a:gd name="connsiteX46" fmla="*/ 1896533 w 2020711"/>
                <a:gd name="connsiteY46" fmla="*/ 835377 h 942622"/>
                <a:gd name="connsiteX47" fmla="*/ 1930400 w 2020711"/>
                <a:gd name="connsiteY47" fmla="*/ 835377 h 942622"/>
                <a:gd name="connsiteX48" fmla="*/ 1930400 w 2020711"/>
                <a:gd name="connsiteY48" fmla="*/ 891822 h 942622"/>
                <a:gd name="connsiteX49" fmla="*/ 1969911 w 2020711"/>
                <a:gd name="connsiteY49" fmla="*/ 891822 h 942622"/>
                <a:gd name="connsiteX50" fmla="*/ 1969911 w 2020711"/>
                <a:gd name="connsiteY50" fmla="*/ 891822 h 942622"/>
                <a:gd name="connsiteX51" fmla="*/ 1969911 w 2020711"/>
                <a:gd name="connsiteY51" fmla="*/ 942622 h 942622"/>
                <a:gd name="connsiteX52" fmla="*/ 2020711 w 2020711"/>
                <a:gd name="connsiteY52" fmla="*/ 942622 h 942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020711" h="942622">
                  <a:moveTo>
                    <a:pt x="0" y="0"/>
                  </a:moveTo>
                  <a:lnTo>
                    <a:pt x="0" y="56444"/>
                  </a:lnTo>
                  <a:lnTo>
                    <a:pt x="84666" y="56444"/>
                  </a:lnTo>
                  <a:lnTo>
                    <a:pt x="84666" y="73377"/>
                  </a:lnTo>
                  <a:lnTo>
                    <a:pt x="457200" y="73377"/>
                  </a:lnTo>
                  <a:lnTo>
                    <a:pt x="457200" y="107244"/>
                  </a:lnTo>
                  <a:lnTo>
                    <a:pt x="519288" y="107244"/>
                  </a:lnTo>
                  <a:lnTo>
                    <a:pt x="519288" y="169333"/>
                  </a:lnTo>
                  <a:lnTo>
                    <a:pt x="660400" y="169333"/>
                  </a:lnTo>
                  <a:lnTo>
                    <a:pt x="660400" y="169333"/>
                  </a:lnTo>
                  <a:lnTo>
                    <a:pt x="660400" y="169333"/>
                  </a:lnTo>
                  <a:lnTo>
                    <a:pt x="660400" y="208844"/>
                  </a:lnTo>
                  <a:lnTo>
                    <a:pt x="722488" y="208844"/>
                  </a:lnTo>
                  <a:lnTo>
                    <a:pt x="722488" y="259644"/>
                  </a:lnTo>
                  <a:lnTo>
                    <a:pt x="795866" y="259644"/>
                  </a:lnTo>
                  <a:lnTo>
                    <a:pt x="795866" y="310444"/>
                  </a:lnTo>
                  <a:lnTo>
                    <a:pt x="829733" y="310444"/>
                  </a:lnTo>
                  <a:lnTo>
                    <a:pt x="829733" y="338666"/>
                  </a:lnTo>
                  <a:lnTo>
                    <a:pt x="903111" y="338666"/>
                  </a:lnTo>
                  <a:lnTo>
                    <a:pt x="903111" y="338666"/>
                  </a:lnTo>
                  <a:lnTo>
                    <a:pt x="936978" y="372533"/>
                  </a:lnTo>
                  <a:lnTo>
                    <a:pt x="959555" y="395110"/>
                  </a:lnTo>
                  <a:lnTo>
                    <a:pt x="1010355" y="395110"/>
                  </a:lnTo>
                  <a:lnTo>
                    <a:pt x="1010355" y="406400"/>
                  </a:lnTo>
                  <a:lnTo>
                    <a:pt x="1123244" y="406400"/>
                  </a:lnTo>
                  <a:lnTo>
                    <a:pt x="1123244" y="406400"/>
                  </a:lnTo>
                  <a:lnTo>
                    <a:pt x="1151466" y="434622"/>
                  </a:lnTo>
                  <a:lnTo>
                    <a:pt x="1151466" y="434622"/>
                  </a:lnTo>
                  <a:lnTo>
                    <a:pt x="1185333" y="434622"/>
                  </a:lnTo>
                  <a:lnTo>
                    <a:pt x="1185333" y="496711"/>
                  </a:lnTo>
                  <a:lnTo>
                    <a:pt x="1219200" y="496711"/>
                  </a:lnTo>
                  <a:lnTo>
                    <a:pt x="1219200" y="496711"/>
                  </a:lnTo>
                  <a:lnTo>
                    <a:pt x="1219200" y="553155"/>
                  </a:lnTo>
                  <a:lnTo>
                    <a:pt x="1298222" y="553155"/>
                  </a:lnTo>
                  <a:lnTo>
                    <a:pt x="1298222" y="570089"/>
                  </a:lnTo>
                  <a:lnTo>
                    <a:pt x="1416755" y="570089"/>
                  </a:lnTo>
                  <a:lnTo>
                    <a:pt x="1416755" y="677333"/>
                  </a:lnTo>
                  <a:lnTo>
                    <a:pt x="1529644" y="677333"/>
                  </a:lnTo>
                  <a:lnTo>
                    <a:pt x="1529644" y="716844"/>
                  </a:lnTo>
                  <a:lnTo>
                    <a:pt x="1557866" y="716844"/>
                  </a:lnTo>
                  <a:lnTo>
                    <a:pt x="1557866" y="745066"/>
                  </a:lnTo>
                  <a:lnTo>
                    <a:pt x="1591733" y="745066"/>
                  </a:lnTo>
                  <a:lnTo>
                    <a:pt x="1591733" y="773289"/>
                  </a:lnTo>
                  <a:lnTo>
                    <a:pt x="1715911" y="773289"/>
                  </a:lnTo>
                  <a:lnTo>
                    <a:pt x="1715911" y="801511"/>
                  </a:lnTo>
                  <a:lnTo>
                    <a:pt x="1896533" y="801511"/>
                  </a:lnTo>
                  <a:lnTo>
                    <a:pt x="1896533" y="835377"/>
                  </a:lnTo>
                  <a:lnTo>
                    <a:pt x="1930400" y="835377"/>
                  </a:lnTo>
                  <a:lnTo>
                    <a:pt x="1930400" y="891822"/>
                  </a:lnTo>
                  <a:lnTo>
                    <a:pt x="1969911" y="891822"/>
                  </a:lnTo>
                  <a:lnTo>
                    <a:pt x="1969911" y="891822"/>
                  </a:lnTo>
                  <a:lnTo>
                    <a:pt x="1969911" y="942622"/>
                  </a:lnTo>
                  <a:lnTo>
                    <a:pt x="2020711" y="942622"/>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2" name="Title 1">
            <a:extLst>
              <a:ext uri="{FF2B5EF4-FFF2-40B4-BE49-F238E27FC236}">
                <a16:creationId xmlns:a16="http://schemas.microsoft.com/office/drawing/2014/main" id="{0FE916AB-8C0B-4AE3-890F-EE96A8D72D97}"/>
              </a:ext>
            </a:extLst>
          </p:cNvPr>
          <p:cNvSpPr>
            <a:spLocks noGrp="1"/>
          </p:cNvSpPr>
          <p:nvPr>
            <p:ph type="title"/>
          </p:nvPr>
        </p:nvSpPr>
        <p:spPr/>
        <p:txBody>
          <a:bodyPr>
            <a:noAutofit/>
          </a:bodyPr>
          <a:lstStyle/>
          <a:p>
            <a:r>
              <a:rPr lang="en-US" dirty="0">
                <a:latin typeface="+mn-lt"/>
              </a:rPr>
              <a:t>CASSIOPEIA Part 2: PFS From Second Randomization by Induction/Consolidation and Maintenance Therapies</a:t>
            </a:r>
            <a:endParaRPr lang="en-US" dirty="0"/>
          </a:p>
        </p:txBody>
      </p:sp>
      <p:cxnSp>
        <p:nvCxnSpPr>
          <p:cNvPr id="4" name="Straight Connector 3">
            <a:extLst>
              <a:ext uri="{FF2B5EF4-FFF2-40B4-BE49-F238E27FC236}">
                <a16:creationId xmlns:a16="http://schemas.microsoft.com/office/drawing/2014/main" id="{9052A07B-98FB-4875-84C2-467890D5252E}"/>
              </a:ext>
            </a:extLst>
          </p:cNvPr>
          <p:cNvCxnSpPr>
            <a:cxnSpLocks/>
          </p:cNvCxnSpPr>
          <p:nvPr/>
        </p:nvCxnSpPr>
        <p:spPr bwMode="auto">
          <a:xfrm>
            <a:off x="2961861" y="1689652"/>
            <a:ext cx="0" cy="4065105"/>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5115F254-03E7-1E47-D99F-F96E78BC19E7}"/>
              </a:ext>
            </a:extLst>
          </p:cNvPr>
          <p:cNvCxnSpPr>
            <a:cxnSpLocks/>
          </p:cNvCxnSpPr>
          <p:nvPr/>
        </p:nvCxnSpPr>
        <p:spPr bwMode="auto">
          <a:xfrm>
            <a:off x="2951922" y="5754757"/>
            <a:ext cx="6738730"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30D6219C-A429-5684-8E94-50093DFE21B9}"/>
              </a:ext>
            </a:extLst>
          </p:cNvPr>
          <p:cNvCxnSpPr>
            <a:cxnSpLocks/>
          </p:cNvCxnSpPr>
          <p:nvPr/>
        </p:nvCxnSpPr>
        <p:spPr bwMode="auto">
          <a:xfrm flipH="1">
            <a:off x="2892287" y="169959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D89FBA15-824F-8E21-2462-E1C0F4C94686}"/>
              </a:ext>
            </a:extLst>
          </p:cNvPr>
          <p:cNvCxnSpPr>
            <a:cxnSpLocks/>
          </p:cNvCxnSpPr>
          <p:nvPr/>
        </p:nvCxnSpPr>
        <p:spPr bwMode="auto">
          <a:xfrm flipH="1">
            <a:off x="2892287" y="25106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6F8A1DD5-FF7C-F175-4ED8-8ACDD746D36D}"/>
              </a:ext>
            </a:extLst>
          </p:cNvPr>
          <p:cNvCxnSpPr>
            <a:cxnSpLocks/>
          </p:cNvCxnSpPr>
          <p:nvPr/>
        </p:nvCxnSpPr>
        <p:spPr bwMode="auto">
          <a:xfrm flipH="1">
            <a:off x="2892287" y="332165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30644BCC-044E-25A1-D072-2FF46EB01E8B}"/>
              </a:ext>
            </a:extLst>
          </p:cNvPr>
          <p:cNvCxnSpPr>
            <a:cxnSpLocks/>
          </p:cNvCxnSpPr>
          <p:nvPr/>
        </p:nvCxnSpPr>
        <p:spPr bwMode="auto">
          <a:xfrm flipH="1">
            <a:off x="2892287" y="413269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0927B57F-BED2-29B9-8EA4-65CFAD77712A}"/>
              </a:ext>
            </a:extLst>
          </p:cNvPr>
          <p:cNvCxnSpPr>
            <a:cxnSpLocks/>
          </p:cNvCxnSpPr>
          <p:nvPr/>
        </p:nvCxnSpPr>
        <p:spPr bwMode="auto">
          <a:xfrm flipH="1">
            <a:off x="2892287" y="494372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F61228D3-6F4A-DF50-5AA6-E2343BBEEDD6}"/>
              </a:ext>
            </a:extLst>
          </p:cNvPr>
          <p:cNvCxnSpPr>
            <a:cxnSpLocks/>
          </p:cNvCxnSpPr>
          <p:nvPr/>
        </p:nvCxnSpPr>
        <p:spPr bwMode="auto">
          <a:xfrm flipH="1">
            <a:off x="2892287" y="575475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8265568D-80B5-6CB1-D171-43E44C3828D8}"/>
              </a:ext>
            </a:extLst>
          </p:cNvPr>
          <p:cNvCxnSpPr>
            <a:cxnSpLocks/>
          </p:cNvCxnSpPr>
          <p:nvPr/>
        </p:nvCxnSpPr>
        <p:spPr bwMode="auto">
          <a:xfrm>
            <a:off x="2961861" y="575475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06B5013B-76DF-1C0D-1490-3D9156AA0322}"/>
              </a:ext>
            </a:extLst>
          </p:cNvPr>
          <p:cNvCxnSpPr>
            <a:cxnSpLocks/>
          </p:cNvCxnSpPr>
          <p:nvPr/>
        </p:nvCxnSpPr>
        <p:spPr bwMode="auto">
          <a:xfrm>
            <a:off x="3751608" y="575475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8A7808B-2D51-C06C-F466-720D0D1EE54B}"/>
              </a:ext>
            </a:extLst>
          </p:cNvPr>
          <p:cNvCxnSpPr>
            <a:cxnSpLocks/>
          </p:cNvCxnSpPr>
          <p:nvPr/>
        </p:nvCxnSpPr>
        <p:spPr bwMode="auto">
          <a:xfrm>
            <a:off x="4541355" y="575475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A4A764DA-23BE-C082-D139-DF36EC6D9644}"/>
              </a:ext>
            </a:extLst>
          </p:cNvPr>
          <p:cNvCxnSpPr>
            <a:cxnSpLocks/>
          </p:cNvCxnSpPr>
          <p:nvPr/>
        </p:nvCxnSpPr>
        <p:spPr bwMode="auto">
          <a:xfrm>
            <a:off x="5331102" y="575475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5F05252A-F51D-92E1-2516-2B2638C6508E}"/>
              </a:ext>
            </a:extLst>
          </p:cNvPr>
          <p:cNvCxnSpPr>
            <a:cxnSpLocks/>
          </p:cNvCxnSpPr>
          <p:nvPr/>
        </p:nvCxnSpPr>
        <p:spPr bwMode="auto">
          <a:xfrm>
            <a:off x="6120849" y="575475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F431C65D-8AB3-BAB2-2E13-131A54B03460}"/>
              </a:ext>
            </a:extLst>
          </p:cNvPr>
          <p:cNvCxnSpPr>
            <a:cxnSpLocks/>
          </p:cNvCxnSpPr>
          <p:nvPr/>
        </p:nvCxnSpPr>
        <p:spPr bwMode="auto">
          <a:xfrm>
            <a:off x="6910596" y="575475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8AE4384E-5A09-20F2-54B8-75682E0522E8}"/>
              </a:ext>
            </a:extLst>
          </p:cNvPr>
          <p:cNvCxnSpPr>
            <a:cxnSpLocks/>
          </p:cNvCxnSpPr>
          <p:nvPr/>
        </p:nvCxnSpPr>
        <p:spPr bwMode="auto">
          <a:xfrm>
            <a:off x="7700343" y="575475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A01AEEE6-61DA-07FB-DF28-7D714CB4548A}"/>
              </a:ext>
            </a:extLst>
          </p:cNvPr>
          <p:cNvCxnSpPr>
            <a:cxnSpLocks/>
          </p:cNvCxnSpPr>
          <p:nvPr/>
        </p:nvCxnSpPr>
        <p:spPr bwMode="auto">
          <a:xfrm>
            <a:off x="8490090" y="575475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9DC5FE7E-6FB1-05C3-BB8F-CEBD0611B9EA}"/>
              </a:ext>
            </a:extLst>
          </p:cNvPr>
          <p:cNvCxnSpPr>
            <a:cxnSpLocks/>
          </p:cNvCxnSpPr>
          <p:nvPr/>
        </p:nvCxnSpPr>
        <p:spPr bwMode="auto">
          <a:xfrm>
            <a:off x="9279835" y="5754757"/>
            <a:ext cx="0" cy="64008"/>
          </a:xfrm>
          <a:prstGeom prst="line">
            <a:avLst/>
          </a:prstGeom>
          <a:noFill/>
          <a:ln w="28575" cap="flat" cmpd="sng" algn="ctr">
            <a:solidFill>
              <a:schemeClr val="bg1"/>
            </a:solidFill>
            <a:prstDash val="solid"/>
            <a:round/>
            <a:headEnd type="none" w="med" len="med"/>
            <a:tailEnd type="none" w="med" len="med"/>
          </a:ln>
          <a:effectLst/>
        </p:spPr>
      </p:cxnSp>
      <p:sp>
        <p:nvSpPr>
          <p:cNvPr id="26" name="TextBox 25">
            <a:extLst>
              <a:ext uri="{FF2B5EF4-FFF2-40B4-BE49-F238E27FC236}">
                <a16:creationId xmlns:a16="http://schemas.microsoft.com/office/drawing/2014/main" id="{386FFBC1-8FC2-4AFC-F705-E483844CECBC}"/>
              </a:ext>
            </a:extLst>
          </p:cNvPr>
          <p:cNvSpPr txBox="1"/>
          <p:nvPr/>
        </p:nvSpPr>
        <p:spPr bwMode="auto">
          <a:xfrm>
            <a:off x="2941983" y="6102699"/>
            <a:ext cx="6470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27" name="TextBox 26">
            <a:extLst>
              <a:ext uri="{FF2B5EF4-FFF2-40B4-BE49-F238E27FC236}">
                <a16:creationId xmlns:a16="http://schemas.microsoft.com/office/drawing/2014/main" id="{C5E5151A-2487-0294-488E-30C4654DE860}"/>
              </a:ext>
            </a:extLst>
          </p:cNvPr>
          <p:cNvSpPr txBox="1"/>
          <p:nvPr/>
        </p:nvSpPr>
        <p:spPr bwMode="auto">
          <a:xfrm rot="16200000">
            <a:off x="72888" y="3597173"/>
            <a:ext cx="40849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28" name="TextBox 27">
            <a:extLst>
              <a:ext uri="{FF2B5EF4-FFF2-40B4-BE49-F238E27FC236}">
                <a16:creationId xmlns:a16="http://schemas.microsoft.com/office/drawing/2014/main" id="{D9B52D64-C710-7A4D-57A4-F940933E613E}"/>
              </a:ext>
            </a:extLst>
          </p:cNvPr>
          <p:cNvSpPr txBox="1"/>
          <p:nvPr/>
        </p:nvSpPr>
        <p:spPr bwMode="auto">
          <a:xfrm>
            <a:off x="2193234" y="1510748"/>
            <a:ext cx="725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9" name="TextBox 28">
            <a:extLst>
              <a:ext uri="{FF2B5EF4-FFF2-40B4-BE49-F238E27FC236}">
                <a16:creationId xmlns:a16="http://schemas.microsoft.com/office/drawing/2014/main" id="{60276F1D-04AB-0446-A9AA-59ABDD78AF2D}"/>
              </a:ext>
            </a:extLst>
          </p:cNvPr>
          <p:cNvSpPr txBox="1"/>
          <p:nvPr/>
        </p:nvSpPr>
        <p:spPr bwMode="auto">
          <a:xfrm>
            <a:off x="2193234" y="2323106"/>
            <a:ext cx="725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0" name="TextBox 29">
            <a:extLst>
              <a:ext uri="{FF2B5EF4-FFF2-40B4-BE49-F238E27FC236}">
                <a16:creationId xmlns:a16="http://schemas.microsoft.com/office/drawing/2014/main" id="{2B896C0C-B918-E145-743A-669152B0FF69}"/>
              </a:ext>
            </a:extLst>
          </p:cNvPr>
          <p:cNvSpPr txBox="1"/>
          <p:nvPr/>
        </p:nvSpPr>
        <p:spPr bwMode="auto">
          <a:xfrm>
            <a:off x="2193234" y="3135464"/>
            <a:ext cx="725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 name="TextBox 30">
            <a:extLst>
              <a:ext uri="{FF2B5EF4-FFF2-40B4-BE49-F238E27FC236}">
                <a16:creationId xmlns:a16="http://schemas.microsoft.com/office/drawing/2014/main" id="{F1A914BE-DDDE-996E-54DA-CDEF0DFE1B82}"/>
              </a:ext>
            </a:extLst>
          </p:cNvPr>
          <p:cNvSpPr txBox="1"/>
          <p:nvPr/>
        </p:nvSpPr>
        <p:spPr bwMode="auto">
          <a:xfrm>
            <a:off x="2193234" y="3947822"/>
            <a:ext cx="725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2" name="TextBox 31">
            <a:extLst>
              <a:ext uri="{FF2B5EF4-FFF2-40B4-BE49-F238E27FC236}">
                <a16:creationId xmlns:a16="http://schemas.microsoft.com/office/drawing/2014/main" id="{3E7422CA-65BB-9167-5FAC-DF3304E89BF9}"/>
              </a:ext>
            </a:extLst>
          </p:cNvPr>
          <p:cNvSpPr txBox="1"/>
          <p:nvPr/>
        </p:nvSpPr>
        <p:spPr bwMode="auto">
          <a:xfrm>
            <a:off x="2193234" y="4760180"/>
            <a:ext cx="725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3" name="TextBox 32">
            <a:extLst>
              <a:ext uri="{FF2B5EF4-FFF2-40B4-BE49-F238E27FC236}">
                <a16:creationId xmlns:a16="http://schemas.microsoft.com/office/drawing/2014/main" id="{2D73B5F6-DEB3-48F1-A059-FDCDE16C0E96}"/>
              </a:ext>
            </a:extLst>
          </p:cNvPr>
          <p:cNvSpPr txBox="1"/>
          <p:nvPr/>
        </p:nvSpPr>
        <p:spPr bwMode="auto">
          <a:xfrm>
            <a:off x="2193234" y="5572539"/>
            <a:ext cx="725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4" name="TextBox 33">
            <a:extLst>
              <a:ext uri="{FF2B5EF4-FFF2-40B4-BE49-F238E27FC236}">
                <a16:creationId xmlns:a16="http://schemas.microsoft.com/office/drawing/2014/main" id="{2B658B31-78CF-2D1E-F645-3316EF6A59D8}"/>
              </a:ext>
            </a:extLst>
          </p:cNvPr>
          <p:cNvSpPr txBox="1"/>
          <p:nvPr/>
        </p:nvSpPr>
        <p:spPr bwMode="auto">
          <a:xfrm>
            <a:off x="9731022" y="1431835"/>
            <a:ext cx="219568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D-VTd/D</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VTd/D</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D-VTd/observation</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VTd/observation</a:t>
            </a:r>
          </a:p>
        </p:txBody>
      </p:sp>
      <p:cxnSp>
        <p:nvCxnSpPr>
          <p:cNvPr id="36" name="Straight Connector 35">
            <a:extLst>
              <a:ext uri="{FF2B5EF4-FFF2-40B4-BE49-F238E27FC236}">
                <a16:creationId xmlns:a16="http://schemas.microsoft.com/office/drawing/2014/main" id="{3B652FB2-265A-3AB0-82BF-AB942AF0E3CF}"/>
              </a:ext>
            </a:extLst>
          </p:cNvPr>
          <p:cNvCxnSpPr>
            <a:cxnSpLocks/>
          </p:cNvCxnSpPr>
          <p:nvPr/>
        </p:nvCxnSpPr>
        <p:spPr bwMode="auto">
          <a:xfrm flipH="1">
            <a:off x="9422908" y="1620678"/>
            <a:ext cx="318053" cy="0"/>
          </a:xfrm>
          <a:prstGeom prst="line">
            <a:avLst/>
          </a:prstGeom>
          <a:noFill/>
          <a:ln w="28575" cap="flat" cmpd="sng" algn="ctr">
            <a:solidFill>
              <a:schemeClr val="accent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53A9DC88-A5F4-E8CE-BF46-1D2148155BC9}"/>
              </a:ext>
            </a:extLst>
          </p:cNvPr>
          <p:cNvCxnSpPr>
            <a:cxnSpLocks/>
          </p:cNvCxnSpPr>
          <p:nvPr/>
        </p:nvCxnSpPr>
        <p:spPr bwMode="auto">
          <a:xfrm flipH="1">
            <a:off x="9422908" y="1897869"/>
            <a:ext cx="318053" cy="0"/>
          </a:xfrm>
          <a:prstGeom prst="line">
            <a:avLst/>
          </a:prstGeom>
          <a:noFill/>
          <a:ln w="28575" cap="flat" cmpd="sng" algn="ctr">
            <a:solidFill>
              <a:schemeClr val="accent4"/>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9BFC9310-8FCA-5708-D00D-CBBB8B5B57B7}"/>
              </a:ext>
            </a:extLst>
          </p:cNvPr>
          <p:cNvCxnSpPr>
            <a:cxnSpLocks/>
          </p:cNvCxnSpPr>
          <p:nvPr/>
        </p:nvCxnSpPr>
        <p:spPr bwMode="auto">
          <a:xfrm flipH="1">
            <a:off x="9422908" y="2452251"/>
            <a:ext cx="318053" cy="0"/>
          </a:xfrm>
          <a:prstGeom prst="line">
            <a:avLst/>
          </a:prstGeom>
          <a:noFill/>
          <a:ln w="28575" cap="flat" cmpd="sng" algn="ctr">
            <a:solidFill>
              <a:schemeClr val="accent3"/>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D231AA2B-7DF6-0FD9-BDAC-69B95520FCC3}"/>
              </a:ext>
            </a:extLst>
          </p:cNvPr>
          <p:cNvCxnSpPr>
            <a:cxnSpLocks/>
          </p:cNvCxnSpPr>
          <p:nvPr/>
        </p:nvCxnSpPr>
        <p:spPr bwMode="auto">
          <a:xfrm flipH="1">
            <a:off x="9422908" y="2175060"/>
            <a:ext cx="318053" cy="0"/>
          </a:xfrm>
          <a:prstGeom prst="line">
            <a:avLst/>
          </a:prstGeom>
          <a:noFill/>
          <a:ln w="28575" cap="flat" cmpd="sng" algn="ctr">
            <a:solidFill>
              <a:schemeClr val="accent5"/>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E0DA207B-89BF-C4A9-3478-B894D0215465}"/>
              </a:ext>
            </a:extLst>
          </p:cNvPr>
          <p:cNvCxnSpPr/>
          <p:nvPr/>
        </p:nvCxnSpPr>
        <p:spPr bwMode="auto">
          <a:xfrm flipV="1">
            <a:off x="6096000" y="1600200"/>
            <a:ext cx="0" cy="4154557"/>
          </a:xfrm>
          <a:prstGeom prst="line">
            <a:avLst/>
          </a:prstGeom>
          <a:noFill/>
          <a:ln w="28575" cap="flat" cmpd="sng" algn="ctr">
            <a:solidFill>
              <a:schemeClr val="bg1"/>
            </a:solidFill>
            <a:prstDash val="sysDash"/>
            <a:round/>
            <a:headEnd type="none" w="med" len="med"/>
            <a:tailEnd type="none" w="med" len="med"/>
          </a:ln>
          <a:effectLst/>
        </p:spPr>
      </p:cxnSp>
      <p:sp>
        <p:nvSpPr>
          <p:cNvPr id="42" name="TextBox 41">
            <a:extLst>
              <a:ext uri="{FF2B5EF4-FFF2-40B4-BE49-F238E27FC236}">
                <a16:creationId xmlns:a16="http://schemas.microsoft.com/office/drawing/2014/main" id="{8A54D198-E915-6AC9-4C6A-17A535EEACC2}"/>
              </a:ext>
            </a:extLst>
          </p:cNvPr>
          <p:cNvSpPr txBox="1"/>
          <p:nvPr/>
        </p:nvSpPr>
        <p:spPr bwMode="auto">
          <a:xfrm>
            <a:off x="9024731" y="5791273"/>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43" name="TextBox 42">
            <a:extLst>
              <a:ext uri="{FF2B5EF4-FFF2-40B4-BE49-F238E27FC236}">
                <a16:creationId xmlns:a16="http://schemas.microsoft.com/office/drawing/2014/main" id="{28452E3C-DAFC-9C17-A77A-F38571AB2C31}"/>
              </a:ext>
            </a:extLst>
          </p:cNvPr>
          <p:cNvSpPr txBox="1"/>
          <p:nvPr/>
        </p:nvSpPr>
        <p:spPr bwMode="auto">
          <a:xfrm>
            <a:off x="2706757" y="5791273"/>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4" name="TextBox 43">
            <a:extLst>
              <a:ext uri="{FF2B5EF4-FFF2-40B4-BE49-F238E27FC236}">
                <a16:creationId xmlns:a16="http://schemas.microsoft.com/office/drawing/2014/main" id="{CDB13C66-8DFB-2049-DB02-3D2A7D857889}"/>
              </a:ext>
            </a:extLst>
          </p:cNvPr>
          <p:cNvSpPr txBox="1"/>
          <p:nvPr/>
        </p:nvSpPr>
        <p:spPr bwMode="auto">
          <a:xfrm>
            <a:off x="3496504" y="5791273"/>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45" name="TextBox 44">
            <a:extLst>
              <a:ext uri="{FF2B5EF4-FFF2-40B4-BE49-F238E27FC236}">
                <a16:creationId xmlns:a16="http://schemas.microsoft.com/office/drawing/2014/main" id="{7A00CF08-4F98-BD49-0390-607870D35735}"/>
              </a:ext>
            </a:extLst>
          </p:cNvPr>
          <p:cNvSpPr txBox="1"/>
          <p:nvPr/>
        </p:nvSpPr>
        <p:spPr bwMode="auto">
          <a:xfrm>
            <a:off x="4286251" y="5791273"/>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6" name="TextBox 45">
            <a:extLst>
              <a:ext uri="{FF2B5EF4-FFF2-40B4-BE49-F238E27FC236}">
                <a16:creationId xmlns:a16="http://schemas.microsoft.com/office/drawing/2014/main" id="{342B8112-E6DC-9C28-90AE-290D09F37238}"/>
              </a:ext>
            </a:extLst>
          </p:cNvPr>
          <p:cNvSpPr txBox="1"/>
          <p:nvPr/>
        </p:nvSpPr>
        <p:spPr bwMode="auto">
          <a:xfrm>
            <a:off x="5075998" y="5791273"/>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47" name="TextBox 46">
            <a:extLst>
              <a:ext uri="{FF2B5EF4-FFF2-40B4-BE49-F238E27FC236}">
                <a16:creationId xmlns:a16="http://schemas.microsoft.com/office/drawing/2014/main" id="{63322F86-7C7E-476A-38A5-958E292A0ADF}"/>
              </a:ext>
            </a:extLst>
          </p:cNvPr>
          <p:cNvSpPr txBox="1"/>
          <p:nvPr/>
        </p:nvSpPr>
        <p:spPr bwMode="auto">
          <a:xfrm>
            <a:off x="5865745" y="5791273"/>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8" name="TextBox 47">
            <a:extLst>
              <a:ext uri="{FF2B5EF4-FFF2-40B4-BE49-F238E27FC236}">
                <a16:creationId xmlns:a16="http://schemas.microsoft.com/office/drawing/2014/main" id="{42AAC371-A8DE-E60E-FA48-54DE10310348}"/>
              </a:ext>
            </a:extLst>
          </p:cNvPr>
          <p:cNvSpPr txBox="1"/>
          <p:nvPr/>
        </p:nvSpPr>
        <p:spPr bwMode="auto">
          <a:xfrm>
            <a:off x="6655492" y="5791273"/>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49" name="TextBox 48">
            <a:extLst>
              <a:ext uri="{FF2B5EF4-FFF2-40B4-BE49-F238E27FC236}">
                <a16:creationId xmlns:a16="http://schemas.microsoft.com/office/drawing/2014/main" id="{0BDC5EF2-5D56-0739-0F17-A55055076396}"/>
              </a:ext>
            </a:extLst>
          </p:cNvPr>
          <p:cNvSpPr txBox="1"/>
          <p:nvPr/>
        </p:nvSpPr>
        <p:spPr bwMode="auto">
          <a:xfrm>
            <a:off x="7445239" y="5791273"/>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50" name="TextBox 49">
            <a:extLst>
              <a:ext uri="{FF2B5EF4-FFF2-40B4-BE49-F238E27FC236}">
                <a16:creationId xmlns:a16="http://schemas.microsoft.com/office/drawing/2014/main" id="{08B0EC1E-56E6-4C68-2A0B-E03E3D14189F}"/>
              </a:ext>
            </a:extLst>
          </p:cNvPr>
          <p:cNvSpPr txBox="1"/>
          <p:nvPr/>
        </p:nvSpPr>
        <p:spPr bwMode="auto">
          <a:xfrm>
            <a:off x="8234986" y="5791273"/>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51" name="TextBox 50">
            <a:extLst>
              <a:ext uri="{FF2B5EF4-FFF2-40B4-BE49-F238E27FC236}">
                <a16:creationId xmlns:a16="http://schemas.microsoft.com/office/drawing/2014/main" id="{BB43F405-E981-0BB1-4E5A-2015E05004C5}"/>
              </a:ext>
            </a:extLst>
          </p:cNvPr>
          <p:cNvSpPr txBox="1"/>
          <p:nvPr/>
        </p:nvSpPr>
        <p:spPr bwMode="auto">
          <a:xfrm>
            <a:off x="3998843" y="3906151"/>
            <a:ext cx="23721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 of treatment</a:t>
            </a:r>
          </a:p>
        </p:txBody>
      </p:sp>
      <p:sp>
        <p:nvSpPr>
          <p:cNvPr id="52" name="TextBox 51">
            <a:extLst>
              <a:ext uri="{FF2B5EF4-FFF2-40B4-BE49-F238E27FC236}">
                <a16:creationId xmlns:a16="http://schemas.microsoft.com/office/drawing/2014/main" id="{CC43D80D-6BEC-EB23-E535-0FC49D397222}"/>
              </a:ext>
            </a:extLst>
          </p:cNvPr>
          <p:cNvSpPr txBox="1"/>
          <p:nvPr/>
        </p:nvSpPr>
        <p:spPr bwMode="auto">
          <a:xfrm>
            <a:off x="3048000" y="4794047"/>
            <a:ext cx="319667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Comparison</a:t>
            </a:r>
            <a:b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VTd/D vs VTd/observation</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D-VTd/D vs D-VTd/observation</a:t>
            </a:r>
          </a:p>
        </p:txBody>
      </p:sp>
      <p:sp>
        <p:nvSpPr>
          <p:cNvPr id="53" name="TextBox 52">
            <a:extLst>
              <a:ext uri="{FF2B5EF4-FFF2-40B4-BE49-F238E27FC236}">
                <a16:creationId xmlns:a16="http://schemas.microsoft.com/office/drawing/2014/main" id="{EA726CFF-583F-3D5E-4812-E1E9DE1FA812}"/>
              </a:ext>
            </a:extLst>
          </p:cNvPr>
          <p:cNvSpPr txBox="1"/>
          <p:nvPr/>
        </p:nvSpPr>
        <p:spPr bwMode="auto">
          <a:xfrm>
            <a:off x="6145695" y="4794047"/>
            <a:ext cx="179898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(95 % CI)</a:t>
            </a:r>
            <a:b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0.32 (0.23-0.46)</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1.02 (0.71-1.47)</a:t>
            </a:r>
          </a:p>
        </p:txBody>
      </p:sp>
      <p:sp>
        <p:nvSpPr>
          <p:cNvPr id="54" name="TextBox 53">
            <a:extLst>
              <a:ext uri="{FF2B5EF4-FFF2-40B4-BE49-F238E27FC236}">
                <a16:creationId xmlns:a16="http://schemas.microsoft.com/office/drawing/2014/main" id="{B96C1214-E0F4-B36C-D86B-E8B57A76FB2C}"/>
              </a:ext>
            </a:extLst>
          </p:cNvPr>
          <p:cNvSpPr txBox="1"/>
          <p:nvPr/>
        </p:nvSpPr>
        <p:spPr bwMode="auto">
          <a:xfrm>
            <a:off x="7788966" y="4794047"/>
            <a:ext cx="100716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800" b="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Value</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&lt;.0001</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.9133</a:t>
            </a:r>
          </a:p>
        </p:txBody>
      </p:sp>
      <p:sp>
        <p:nvSpPr>
          <p:cNvPr id="60" name="Freeform 59">
            <a:extLst>
              <a:ext uri="{FF2B5EF4-FFF2-40B4-BE49-F238E27FC236}">
                <a16:creationId xmlns:a16="http://schemas.microsoft.com/office/drawing/2014/main" id="{48C40381-CCD7-042D-151C-148001282338}"/>
              </a:ext>
            </a:extLst>
          </p:cNvPr>
          <p:cNvSpPr/>
          <p:nvPr/>
        </p:nvSpPr>
        <p:spPr bwMode="auto">
          <a:xfrm>
            <a:off x="4447822" y="2105378"/>
            <a:ext cx="0" cy="0"/>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3" name="Group 72">
            <a:extLst>
              <a:ext uri="{FF2B5EF4-FFF2-40B4-BE49-F238E27FC236}">
                <a16:creationId xmlns:a16="http://schemas.microsoft.com/office/drawing/2014/main" id="{5CC10350-F078-6427-8D57-3B6DC65BB1D3}"/>
              </a:ext>
            </a:extLst>
          </p:cNvPr>
          <p:cNvGrpSpPr/>
          <p:nvPr/>
        </p:nvGrpSpPr>
        <p:grpSpPr>
          <a:xfrm>
            <a:off x="2957689" y="1704622"/>
            <a:ext cx="6383867" cy="1619956"/>
            <a:chOff x="2957689" y="1704622"/>
            <a:chExt cx="6383867" cy="1619956"/>
          </a:xfrm>
        </p:grpSpPr>
        <p:grpSp>
          <p:nvGrpSpPr>
            <p:cNvPr id="70" name="Group 69">
              <a:extLst>
                <a:ext uri="{FF2B5EF4-FFF2-40B4-BE49-F238E27FC236}">
                  <a16:creationId xmlns:a16="http://schemas.microsoft.com/office/drawing/2014/main" id="{B52D6EB7-09AC-4052-C001-9FE11A51D74A}"/>
                </a:ext>
              </a:extLst>
            </p:cNvPr>
            <p:cNvGrpSpPr/>
            <p:nvPr/>
          </p:nvGrpSpPr>
          <p:grpSpPr>
            <a:xfrm>
              <a:off x="2957689" y="1704622"/>
              <a:ext cx="6383867" cy="1619956"/>
              <a:chOff x="2957689" y="1704622"/>
              <a:chExt cx="6383867" cy="1619956"/>
            </a:xfrm>
          </p:grpSpPr>
          <p:sp>
            <p:nvSpPr>
              <p:cNvPr id="67" name="Freeform 66">
                <a:extLst>
                  <a:ext uri="{FF2B5EF4-FFF2-40B4-BE49-F238E27FC236}">
                    <a16:creationId xmlns:a16="http://schemas.microsoft.com/office/drawing/2014/main" id="{4BE19D59-FD20-FAE9-0BE0-193F18EDC8C1}"/>
                  </a:ext>
                </a:extLst>
              </p:cNvPr>
              <p:cNvSpPr/>
              <p:nvPr/>
            </p:nvSpPr>
            <p:spPr bwMode="auto">
              <a:xfrm>
                <a:off x="7332133" y="2664178"/>
                <a:ext cx="2009423" cy="660400"/>
              </a:xfrm>
              <a:custGeom>
                <a:avLst/>
                <a:gdLst>
                  <a:gd name="connsiteX0" fmla="*/ 2009423 w 2009423"/>
                  <a:gd name="connsiteY0" fmla="*/ 660400 h 660400"/>
                  <a:gd name="connsiteX1" fmla="*/ 1783645 w 2009423"/>
                  <a:gd name="connsiteY1" fmla="*/ 660400 h 660400"/>
                  <a:gd name="connsiteX2" fmla="*/ 1783645 w 2009423"/>
                  <a:gd name="connsiteY2" fmla="*/ 146755 h 660400"/>
                  <a:gd name="connsiteX3" fmla="*/ 716845 w 2009423"/>
                  <a:gd name="connsiteY3" fmla="*/ 146755 h 660400"/>
                  <a:gd name="connsiteX4" fmla="*/ 716845 w 2009423"/>
                  <a:gd name="connsiteY4" fmla="*/ 146755 h 660400"/>
                  <a:gd name="connsiteX5" fmla="*/ 716845 w 2009423"/>
                  <a:gd name="connsiteY5" fmla="*/ 95955 h 660400"/>
                  <a:gd name="connsiteX6" fmla="*/ 434623 w 2009423"/>
                  <a:gd name="connsiteY6" fmla="*/ 95955 h 660400"/>
                  <a:gd name="connsiteX7" fmla="*/ 434623 w 2009423"/>
                  <a:gd name="connsiteY7" fmla="*/ 62089 h 660400"/>
                  <a:gd name="connsiteX8" fmla="*/ 338667 w 2009423"/>
                  <a:gd name="connsiteY8" fmla="*/ 62089 h 660400"/>
                  <a:gd name="connsiteX9" fmla="*/ 338667 w 2009423"/>
                  <a:gd name="connsiteY9" fmla="*/ 0 h 660400"/>
                  <a:gd name="connsiteX10" fmla="*/ 0 w 2009423"/>
                  <a:gd name="connsiteY10" fmla="*/ 0 h 6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9423" h="660400">
                    <a:moveTo>
                      <a:pt x="2009423" y="660400"/>
                    </a:moveTo>
                    <a:lnTo>
                      <a:pt x="1783645" y="660400"/>
                    </a:lnTo>
                    <a:lnTo>
                      <a:pt x="1783645" y="146755"/>
                    </a:lnTo>
                    <a:lnTo>
                      <a:pt x="716845" y="146755"/>
                    </a:lnTo>
                    <a:lnTo>
                      <a:pt x="716845" y="146755"/>
                    </a:lnTo>
                    <a:lnTo>
                      <a:pt x="716845" y="95955"/>
                    </a:lnTo>
                    <a:lnTo>
                      <a:pt x="434623" y="95955"/>
                    </a:lnTo>
                    <a:lnTo>
                      <a:pt x="434623" y="62089"/>
                    </a:lnTo>
                    <a:lnTo>
                      <a:pt x="338667" y="62089"/>
                    </a:lnTo>
                    <a:lnTo>
                      <a:pt x="338667" y="0"/>
                    </a:lnTo>
                    <a:lnTo>
                      <a:pt x="0" y="0"/>
                    </a:lnTo>
                  </a:path>
                </a:pathLst>
              </a:custGeom>
              <a:noFill/>
              <a:ln w="28575">
                <a:solidFill>
                  <a:schemeClr val="accent5"/>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 name="Freeform 67">
                <a:extLst>
                  <a:ext uri="{FF2B5EF4-FFF2-40B4-BE49-F238E27FC236}">
                    <a16:creationId xmlns:a16="http://schemas.microsoft.com/office/drawing/2014/main" id="{E41B1860-808F-0FDD-26EC-2BE35F01ED88}"/>
                  </a:ext>
                </a:extLst>
              </p:cNvPr>
              <p:cNvSpPr/>
              <p:nvPr/>
            </p:nvSpPr>
            <p:spPr bwMode="auto">
              <a:xfrm>
                <a:off x="2957689" y="1704622"/>
                <a:ext cx="982133" cy="107245"/>
              </a:xfrm>
              <a:custGeom>
                <a:avLst/>
                <a:gdLst>
                  <a:gd name="connsiteX0" fmla="*/ 0 w 982133"/>
                  <a:gd name="connsiteY0" fmla="*/ 0 h 107245"/>
                  <a:gd name="connsiteX1" fmla="*/ 248355 w 982133"/>
                  <a:gd name="connsiteY1" fmla="*/ 0 h 107245"/>
                  <a:gd name="connsiteX2" fmla="*/ 248355 w 982133"/>
                  <a:gd name="connsiteY2" fmla="*/ 39511 h 107245"/>
                  <a:gd name="connsiteX3" fmla="*/ 513644 w 982133"/>
                  <a:gd name="connsiteY3" fmla="*/ 39511 h 107245"/>
                  <a:gd name="connsiteX4" fmla="*/ 513644 w 982133"/>
                  <a:gd name="connsiteY4" fmla="*/ 90311 h 107245"/>
                  <a:gd name="connsiteX5" fmla="*/ 694267 w 982133"/>
                  <a:gd name="connsiteY5" fmla="*/ 90311 h 107245"/>
                  <a:gd name="connsiteX6" fmla="*/ 694267 w 982133"/>
                  <a:gd name="connsiteY6" fmla="*/ 107245 h 107245"/>
                  <a:gd name="connsiteX7" fmla="*/ 982133 w 982133"/>
                  <a:gd name="connsiteY7" fmla="*/ 107245 h 107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133" h="107245">
                    <a:moveTo>
                      <a:pt x="0" y="0"/>
                    </a:moveTo>
                    <a:lnTo>
                      <a:pt x="248355" y="0"/>
                    </a:lnTo>
                    <a:lnTo>
                      <a:pt x="248355" y="39511"/>
                    </a:lnTo>
                    <a:lnTo>
                      <a:pt x="513644" y="39511"/>
                    </a:lnTo>
                    <a:lnTo>
                      <a:pt x="513644" y="90311"/>
                    </a:lnTo>
                    <a:lnTo>
                      <a:pt x="694267" y="90311"/>
                    </a:lnTo>
                    <a:lnTo>
                      <a:pt x="694267" y="107245"/>
                    </a:lnTo>
                    <a:lnTo>
                      <a:pt x="982133" y="107245"/>
                    </a:lnTo>
                  </a:path>
                </a:pathLst>
              </a:custGeom>
              <a:noFill/>
              <a:ln w="28575">
                <a:solidFill>
                  <a:schemeClr val="accent5"/>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 name="Freeform 68">
                <a:extLst>
                  <a:ext uri="{FF2B5EF4-FFF2-40B4-BE49-F238E27FC236}">
                    <a16:creationId xmlns:a16="http://schemas.microsoft.com/office/drawing/2014/main" id="{C68922D5-75A1-8F89-981C-6B2D74828880}"/>
                  </a:ext>
                </a:extLst>
              </p:cNvPr>
              <p:cNvSpPr/>
              <p:nvPr/>
            </p:nvSpPr>
            <p:spPr bwMode="auto">
              <a:xfrm>
                <a:off x="3934178" y="1817511"/>
                <a:ext cx="1213555" cy="220133"/>
              </a:xfrm>
              <a:custGeom>
                <a:avLst/>
                <a:gdLst>
                  <a:gd name="connsiteX0" fmla="*/ 0 w 1213555"/>
                  <a:gd name="connsiteY0" fmla="*/ 0 h 220133"/>
                  <a:gd name="connsiteX1" fmla="*/ 79022 w 1213555"/>
                  <a:gd name="connsiteY1" fmla="*/ 0 h 220133"/>
                  <a:gd name="connsiteX2" fmla="*/ 79022 w 1213555"/>
                  <a:gd name="connsiteY2" fmla="*/ 33867 h 220133"/>
                  <a:gd name="connsiteX3" fmla="*/ 310444 w 1213555"/>
                  <a:gd name="connsiteY3" fmla="*/ 33867 h 220133"/>
                  <a:gd name="connsiteX4" fmla="*/ 310444 w 1213555"/>
                  <a:gd name="connsiteY4" fmla="*/ 73378 h 220133"/>
                  <a:gd name="connsiteX5" fmla="*/ 553155 w 1213555"/>
                  <a:gd name="connsiteY5" fmla="*/ 73378 h 220133"/>
                  <a:gd name="connsiteX6" fmla="*/ 553155 w 1213555"/>
                  <a:gd name="connsiteY6" fmla="*/ 107245 h 220133"/>
                  <a:gd name="connsiteX7" fmla="*/ 615244 w 1213555"/>
                  <a:gd name="connsiteY7" fmla="*/ 107245 h 220133"/>
                  <a:gd name="connsiteX8" fmla="*/ 615244 w 1213555"/>
                  <a:gd name="connsiteY8" fmla="*/ 129822 h 220133"/>
                  <a:gd name="connsiteX9" fmla="*/ 745066 w 1213555"/>
                  <a:gd name="connsiteY9" fmla="*/ 129822 h 220133"/>
                  <a:gd name="connsiteX10" fmla="*/ 745066 w 1213555"/>
                  <a:gd name="connsiteY10" fmla="*/ 158045 h 220133"/>
                  <a:gd name="connsiteX11" fmla="*/ 807155 w 1213555"/>
                  <a:gd name="connsiteY11" fmla="*/ 158045 h 220133"/>
                  <a:gd name="connsiteX12" fmla="*/ 807155 w 1213555"/>
                  <a:gd name="connsiteY12" fmla="*/ 174978 h 220133"/>
                  <a:gd name="connsiteX13" fmla="*/ 931333 w 1213555"/>
                  <a:gd name="connsiteY13" fmla="*/ 174978 h 220133"/>
                  <a:gd name="connsiteX14" fmla="*/ 931333 w 1213555"/>
                  <a:gd name="connsiteY14" fmla="*/ 191911 h 220133"/>
                  <a:gd name="connsiteX15" fmla="*/ 982133 w 1213555"/>
                  <a:gd name="connsiteY15" fmla="*/ 191911 h 220133"/>
                  <a:gd name="connsiteX16" fmla="*/ 982133 w 1213555"/>
                  <a:gd name="connsiteY16" fmla="*/ 220133 h 220133"/>
                  <a:gd name="connsiteX17" fmla="*/ 1061155 w 1213555"/>
                  <a:gd name="connsiteY17" fmla="*/ 220133 h 220133"/>
                  <a:gd name="connsiteX18" fmla="*/ 1055511 w 1213555"/>
                  <a:gd name="connsiteY18" fmla="*/ 220133 h 220133"/>
                  <a:gd name="connsiteX19" fmla="*/ 1213555 w 1213555"/>
                  <a:gd name="connsiteY19" fmla="*/ 220133 h 220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3555" h="220133">
                    <a:moveTo>
                      <a:pt x="0" y="0"/>
                    </a:moveTo>
                    <a:lnTo>
                      <a:pt x="79022" y="0"/>
                    </a:lnTo>
                    <a:lnTo>
                      <a:pt x="79022" y="33867"/>
                    </a:lnTo>
                    <a:lnTo>
                      <a:pt x="310444" y="33867"/>
                    </a:lnTo>
                    <a:lnTo>
                      <a:pt x="310444" y="73378"/>
                    </a:lnTo>
                    <a:lnTo>
                      <a:pt x="553155" y="73378"/>
                    </a:lnTo>
                    <a:lnTo>
                      <a:pt x="553155" y="107245"/>
                    </a:lnTo>
                    <a:lnTo>
                      <a:pt x="615244" y="107245"/>
                    </a:lnTo>
                    <a:lnTo>
                      <a:pt x="615244" y="129822"/>
                    </a:lnTo>
                    <a:lnTo>
                      <a:pt x="745066" y="129822"/>
                    </a:lnTo>
                    <a:lnTo>
                      <a:pt x="745066" y="158045"/>
                    </a:lnTo>
                    <a:lnTo>
                      <a:pt x="807155" y="158045"/>
                    </a:lnTo>
                    <a:lnTo>
                      <a:pt x="807155" y="174978"/>
                    </a:lnTo>
                    <a:lnTo>
                      <a:pt x="931333" y="174978"/>
                    </a:lnTo>
                    <a:lnTo>
                      <a:pt x="931333" y="191911"/>
                    </a:lnTo>
                    <a:lnTo>
                      <a:pt x="982133" y="191911"/>
                    </a:lnTo>
                    <a:lnTo>
                      <a:pt x="982133" y="220133"/>
                    </a:lnTo>
                    <a:lnTo>
                      <a:pt x="1061155" y="220133"/>
                    </a:lnTo>
                    <a:lnTo>
                      <a:pt x="1055511" y="220133"/>
                    </a:lnTo>
                    <a:lnTo>
                      <a:pt x="1213555" y="220133"/>
                    </a:lnTo>
                  </a:path>
                </a:pathLst>
              </a:custGeom>
              <a:noFill/>
              <a:ln w="28575">
                <a:solidFill>
                  <a:schemeClr val="accent5"/>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72" name="Freeform 71">
              <a:extLst>
                <a:ext uri="{FF2B5EF4-FFF2-40B4-BE49-F238E27FC236}">
                  <a16:creationId xmlns:a16="http://schemas.microsoft.com/office/drawing/2014/main" id="{E823DB6D-06B5-B682-CA5C-48955CACDC83}"/>
                </a:ext>
              </a:extLst>
            </p:cNvPr>
            <p:cNvSpPr/>
            <p:nvPr/>
          </p:nvSpPr>
          <p:spPr bwMode="auto">
            <a:xfrm>
              <a:off x="5153378" y="2032000"/>
              <a:ext cx="2195689" cy="620889"/>
            </a:xfrm>
            <a:custGeom>
              <a:avLst/>
              <a:gdLst>
                <a:gd name="connsiteX0" fmla="*/ 2195689 w 2195689"/>
                <a:gd name="connsiteY0" fmla="*/ 620889 h 620889"/>
                <a:gd name="connsiteX1" fmla="*/ 1941689 w 2195689"/>
                <a:gd name="connsiteY1" fmla="*/ 620889 h 620889"/>
                <a:gd name="connsiteX2" fmla="*/ 1941689 w 2195689"/>
                <a:gd name="connsiteY2" fmla="*/ 558800 h 620889"/>
                <a:gd name="connsiteX3" fmla="*/ 1778000 w 2195689"/>
                <a:gd name="connsiteY3" fmla="*/ 558800 h 620889"/>
                <a:gd name="connsiteX4" fmla="*/ 1778000 w 2195689"/>
                <a:gd name="connsiteY4" fmla="*/ 558800 h 620889"/>
                <a:gd name="connsiteX5" fmla="*/ 1794933 w 2195689"/>
                <a:gd name="connsiteY5" fmla="*/ 541867 h 620889"/>
                <a:gd name="connsiteX6" fmla="*/ 1676400 w 2195689"/>
                <a:gd name="connsiteY6" fmla="*/ 541867 h 620889"/>
                <a:gd name="connsiteX7" fmla="*/ 1676400 w 2195689"/>
                <a:gd name="connsiteY7" fmla="*/ 474133 h 620889"/>
                <a:gd name="connsiteX8" fmla="*/ 1574800 w 2195689"/>
                <a:gd name="connsiteY8" fmla="*/ 474133 h 620889"/>
                <a:gd name="connsiteX9" fmla="*/ 1574800 w 2195689"/>
                <a:gd name="connsiteY9" fmla="*/ 457200 h 620889"/>
                <a:gd name="connsiteX10" fmla="*/ 1456266 w 2195689"/>
                <a:gd name="connsiteY10" fmla="*/ 457200 h 620889"/>
                <a:gd name="connsiteX11" fmla="*/ 1456266 w 2195689"/>
                <a:gd name="connsiteY11" fmla="*/ 395111 h 620889"/>
                <a:gd name="connsiteX12" fmla="*/ 1241778 w 2195689"/>
                <a:gd name="connsiteY12" fmla="*/ 395111 h 620889"/>
                <a:gd name="connsiteX13" fmla="*/ 1241778 w 2195689"/>
                <a:gd name="connsiteY13" fmla="*/ 333022 h 620889"/>
                <a:gd name="connsiteX14" fmla="*/ 1241778 w 2195689"/>
                <a:gd name="connsiteY14" fmla="*/ 333022 h 620889"/>
                <a:gd name="connsiteX15" fmla="*/ 1196622 w 2195689"/>
                <a:gd name="connsiteY15" fmla="*/ 333022 h 620889"/>
                <a:gd name="connsiteX16" fmla="*/ 1196622 w 2195689"/>
                <a:gd name="connsiteY16" fmla="*/ 304800 h 620889"/>
                <a:gd name="connsiteX17" fmla="*/ 1095022 w 2195689"/>
                <a:gd name="connsiteY17" fmla="*/ 304800 h 620889"/>
                <a:gd name="connsiteX18" fmla="*/ 1095022 w 2195689"/>
                <a:gd name="connsiteY18" fmla="*/ 282222 h 620889"/>
                <a:gd name="connsiteX19" fmla="*/ 959555 w 2195689"/>
                <a:gd name="connsiteY19" fmla="*/ 282222 h 620889"/>
                <a:gd name="connsiteX20" fmla="*/ 959555 w 2195689"/>
                <a:gd name="connsiteY20" fmla="*/ 282222 h 620889"/>
                <a:gd name="connsiteX21" fmla="*/ 959555 w 2195689"/>
                <a:gd name="connsiteY21" fmla="*/ 242711 h 620889"/>
                <a:gd name="connsiteX22" fmla="*/ 699911 w 2195689"/>
                <a:gd name="connsiteY22" fmla="*/ 242711 h 620889"/>
                <a:gd name="connsiteX23" fmla="*/ 699911 w 2195689"/>
                <a:gd name="connsiteY23" fmla="*/ 180622 h 620889"/>
                <a:gd name="connsiteX24" fmla="*/ 558800 w 2195689"/>
                <a:gd name="connsiteY24" fmla="*/ 180622 h 620889"/>
                <a:gd name="connsiteX25" fmla="*/ 558800 w 2195689"/>
                <a:gd name="connsiteY25" fmla="*/ 180622 h 620889"/>
                <a:gd name="connsiteX26" fmla="*/ 491066 w 2195689"/>
                <a:gd name="connsiteY26" fmla="*/ 180622 h 620889"/>
                <a:gd name="connsiteX27" fmla="*/ 491066 w 2195689"/>
                <a:gd name="connsiteY27" fmla="*/ 118533 h 620889"/>
                <a:gd name="connsiteX28" fmla="*/ 304800 w 2195689"/>
                <a:gd name="connsiteY28" fmla="*/ 118533 h 620889"/>
                <a:gd name="connsiteX29" fmla="*/ 304800 w 2195689"/>
                <a:gd name="connsiteY29" fmla="*/ 84667 h 620889"/>
                <a:gd name="connsiteX30" fmla="*/ 214489 w 2195689"/>
                <a:gd name="connsiteY30" fmla="*/ 84667 h 620889"/>
                <a:gd name="connsiteX31" fmla="*/ 214489 w 2195689"/>
                <a:gd name="connsiteY31" fmla="*/ 67733 h 620889"/>
                <a:gd name="connsiteX32" fmla="*/ 124178 w 2195689"/>
                <a:gd name="connsiteY32" fmla="*/ 67733 h 620889"/>
                <a:gd name="connsiteX33" fmla="*/ 124178 w 2195689"/>
                <a:gd name="connsiteY33" fmla="*/ 50800 h 620889"/>
                <a:gd name="connsiteX34" fmla="*/ 28222 w 2195689"/>
                <a:gd name="connsiteY34" fmla="*/ 50800 h 620889"/>
                <a:gd name="connsiteX35" fmla="*/ 28222 w 2195689"/>
                <a:gd name="connsiteY35" fmla="*/ 28222 h 620889"/>
                <a:gd name="connsiteX36" fmla="*/ 28222 w 2195689"/>
                <a:gd name="connsiteY36" fmla="*/ 28222 h 620889"/>
                <a:gd name="connsiteX37" fmla="*/ 0 w 2195689"/>
                <a:gd name="connsiteY37" fmla="*/ 0 h 620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95689" h="620889">
                  <a:moveTo>
                    <a:pt x="2195689" y="620889"/>
                  </a:moveTo>
                  <a:lnTo>
                    <a:pt x="1941689" y="620889"/>
                  </a:lnTo>
                  <a:lnTo>
                    <a:pt x="1941689" y="558800"/>
                  </a:lnTo>
                  <a:lnTo>
                    <a:pt x="1778000" y="558800"/>
                  </a:lnTo>
                  <a:lnTo>
                    <a:pt x="1778000" y="558800"/>
                  </a:lnTo>
                  <a:lnTo>
                    <a:pt x="1794933" y="541867"/>
                  </a:lnTo>
                  <a:lnTo>
                    <a:pt x="1676400" y="541867"/>
                  </a:lnTo>
                  <a:lnTo>
                    <a:pt x="1676400" y="474133"/>
                  </a:lnTo>
                  <a:lnTo>
                    <a:pt x="1574800" y="474133"/>
                  </a:lnTo>
                  <a:lnTo>
                    <a:pt x="1574800" y="457200"/>
                  </a:lnTo>
                  <a:lnTo>
                    <a:pt x="1456266" y="457200"/>
                  </a:lnTo>
                  <a:lnTo>
                    <a:pt x="1456266" y="395111"/>
                  </a:lnTo>
                  <a:lnTo>
                    <a:pt x="1241778" y="395111"/>
                  </a:lnTo>
                  <a:lnTo>
                    <a:pt x="1241778" y="333022"/>
                  </a:lnTo>
                  <a:lnTo>
                    <a:pt x="1241778" y="333022"/>
                  </a:lnTo>
                  <a:lnTo>
                    <a:pt x="1196622" y="333022"/>
                  </a:lnTo>
                  <a:lnTo>
                    <a:pt x="1196622" y="304800"/>
                  </a:lnTo>
                  <a:lnTo>
                    <a:pt x="1095022" y="304800"/>
                  </a:lnTo>
                  <a:lnTo>
                    <a:pt x="1095022" y="282222"/>
                  </a:lnTo>
                  <a:lnTo>
                    <a:pt x="959555" y="282222"/>
                  </a:lnTo>
                  <a:lnTo>
                    <a:pt x="959555" y="282222"/>
                  </a:lnTo>
                  <a:lnTo>
                    <a:pt x="959555" y="242711"/>
                  </a:lnTo>
                  <a:lnTo>
                    <a:pt x="699911" y="242711"/>
                  </a:lnTo>
                  <a:lnTo>
                    <a:pt x="699911" y="180622"/>
                  </a:lnTo>
                  <a:lnTo>
                    <a:pt x="558800" y="180622"/>
                  </a:lnTo>
                  <a:lnTo>
                    <a:pt x="558800" y="180622"/>
                  </a:lnTo>
                  <a:lnTo>
                    <a:pt x="491066" y="180622"/>
                  </a:lnTo>
                  <a:lnTo>
                    <a:pt x="491066" y="118533"/>
                  </a:lnTo>
                  <a:lnTo>
                    <a:pt x="304800" y="118533"/>
                  </a:lnTo>
                  <a:lnTo>
                    <a:pt x="304800" y="84667"/>
                  </a:lnTo>
                  <a:lnTo>
                    <a:pt x="214489" y="84667"/>
                  </a:lnTo>
                  <a:lnTo>
                    <a:pt x="214489" y="67733"/>
                  </a:lnTo>
                  <a:lnTo>
                    <a:pt x="124178" y="67733"/>
                  </a:lnTo>
                  <a:lnTo>
                    <a:pt x="124178" y="50800"/>
                  </a:lnTo>
                  <a:lnTo>
                    <a:pt x="28222" y="50800"/>
                  </a:lnTo>
                  <a:lnTo>
                    <a:pt x="28222" y="28222"/>
                  </a:lnTo>
                  <a:lnTo>
                    <a:pt x="28222" y="28222"/>
                  </a:lnTo>
                  <a:lnTo>
                    <a:pt x="0" y="0"/>
                  </a:lnTo>
                </a:path>
              </a:pathLst>
            </a:custGeom>
            <a:noFill/>
            <a:ln w="28575">
              <a:solidFill>
                <a:schemeClr val="accent5"/>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 name="Group 56">
            <a:extLst>
              <a:ext uri="{FF2B5EF4-FFF2-40B4-BE49-F238E27FC236}">
                <a16:creationId xmlns:a16="http://schemas.microsoft.com/office/drawing/2014/main" id="{DAC9B02E-F56F-2272-A066-D567ED6E8AE8}"/>
              </a:ext>
            </a:extLst>
          </p:cNvPr>
          <p:cNvGrpSpPr/>
          <p:nvPr/>
        </p:nvGrpSpPr>
        <p:grpSpPr>
          <a:xfrm>
            <a:off x="2957689" y="1693333"/>
            <a:ext cx="6333067" cy="1501423"/>
            <a:chOff x="2957689" y="1693333"/>
            <a:chExt cx="6333067" cy="1501423"/>
          </a:xfrm>
        </p:grpSpPr>
        <p:sp>
          <p:nvSpPr>
            <p:cNvPr id="56" name="Freeform 55">
              <a:extLst>
                <a:ext uri="{FF2B5EF4-FFF2-40B4-BE49-F238E27FC236}">
                  <a16:creationId xmlns:a16="http://schemas.microsoft.com/office/drawing/2014/main" id="{43A46788-2FC4-BADC-0B0E-5F127665055B}"/>
                </a:ext>
              </a:extLst>
            </p:cNvPr>
            <p:cNvSpPr/>
            <p:nvPr/>
          </p:nvSpPr>
          <p:spPr bwMode="auto">
            <a:xfrm>
              <a:off x="2957689" y="1693333"/>
              <a:ext cx="2500489" cy="479778"/>
            </a:xfrm>
            <a:custGeom>
              <a:avLst/>
              <a:gdLst>
                <a:gd name="connsiteX0" fmla="*/ 0 w 2500489"/>
                <a:gd name="connsiteY0" fmla="*/ 0 h 479778"/>
                <a:gd name="connsiteX1" fmla="*/ 479778 w 2500489"/>
                <a:gd name="connsiteY1" fmla="*/ 0 h 479778"/>
                <a:gd name="connsiteX2" fmla="*/ 479778 w 2500489"/>
                <a:gd name="connsiteY2" fmla="*/ 33867 h 479778"/>
                <a:gd name="connsiteX3" fmla="*/ 530578 w 2500489"/>
                <a:gd name="connsiteY3" fmla="*/ 33867 h 479778"/>
                <a:gd name="connsiteX4" fmla="*/ 530578 w 2500489"/>
                <a:gd name="connsiteY4" fmla="*/ 62089 h 479778"/>
                <a:gd name="connsiteX5" fmla="*/ 1044222 w 2500489"/>
                <a:gd name="connsiteY5" fmla="*/ 62089 h 479778"/>
                <a:gd name="connsiteX6" fmla="*/ 1044222 w 2500489"/>
                <a:gd name="connsiteY6" fmla="*/ 95956 h 479778"/>
                <a:gd name="connsiteX7" fmla="*/ 1196622 w 2500489"/>
                <a:gd name="connsiteY7" fmla="*/ 95956 h 479778"/>
                <a:gd name="connsiteX8" fmla="*/ 1196622 w 2500489"/>
                <a:gd name="connsiteY8" fmla="*/ 118534 h 479778"/>
                <a:gd name="connsiteX9" fmla="*/ 1326444 w 2500489"/>
                <a:gd name="connsiteY9" fmla="*/ 118534 h 479778"/>
                <a:gd name="connsiteX10" fmla="*/ 1326444 w 2500489"/>
                <a:gd name="connsiteY10" fmla="*/ 141111 h 479778"/>
                <a:gd name="connsiteX11" fmla="*/ 1473200 w 2500489"/>
                <a:gd name="connsiteY11" fmla="*/ 141111 h 479778"/>
                <a:gd name="connsiteX12" fmla="*/ 1473200 w 2500489"/>
                <a:gd name="connsiteY12" fmla="*/ 203200 h 479778"/>
                <a:gd name="connsiteX13" fmla="*/ 1569155 w 2500489"/>
                <a:gd name="connsiteY13" fmla="*/ 203200 h 479778"/>
                <a:gd name="connsiteX14" fmla="*/ 1569155 w 2500489"/>
                <a:gd name="connsiteY14" fmla="*/ 220134 h 479778"/>
                <a:gd name="connsiteX15" fmla="*/ 1625600 w 2500489"/>
                <a:gd name="connsiteY15" fmla="*/ 220134 h 479778"/>
                <a:gd name="connsiteX16" fmla="*/ 1625600 w 2500489"/>
                <a:gd name="connsiteY16" fmla="*/ 248356 h 479778"/>
                <a:gd name="connsiteX17" fmla="*/ 1727200 w 2500489"/>
                <a:gd name="connsiteY17" fmla="*/ 248356 h 479778"/>
                <a:gd name="connsiteX18" fmla="*/ 1727200 w 2500489"/>
                <a:gd name="connsiteY18" fmla="*/ 276578 h 479778"/>
                <a:gd name="connsiteX19" fmla="*/ 1794933 w 2500489"/>
                <a:gd name="connsiteY19" fmla="*/ 276578 h 479778"/>
                <a:gd name="connsiteX20" fmla="*/ 1794933 w 2500489"/>
                <a:gd name="connsiteY20" fmla="*/ 293511 h 479778"/>
                <a:gd name="connsiteX21" fmla="*/ 1902178 w 2500489"/>
                <a:gd name="connsiteY21" fmla="*/ 293511 h 479778"/>
                <a:gd name="connsiteX22" fmla="*/ 1902178 w 2500489"/>
                <a:gd name="connsiteY22" fmla="*/ 310445 h 479778"/>
                <a:gd name="connsiteX23" fmla="*/ 1981200 w 2500489"/>
                <a:gd name="connsiteY23" fmla="*/ 310445 h 479778"/>
                <a:gd name="connsiteX24" fmla="*/ 1981200 w 2500489"/>
                <a:gd name="connsiteY24" fmla="*/ 372534 h 479778"/>
                <a:gd name="connsiteX25" fmla="*/ 2054578 w 2500489"/>
                <a:gd name="connsiteY25" fmla="*/ 372534 h 479778"/>
                <a:gd name="connsiteX26" fmla="*/ 2054578 w 2500489"/>
                <a:gd name="connsiteY26" fmla="*/ 400756 h 479778"/>
                <a:gd name="connsiteX27" fmla="*/ 2201333 w 2500489"/>
                <a:gd name="connsiteY27" fmla="*/ 400756 h 479778"/>
                <a:gd name="connsiteX28" fmla="*/ 2201333 w 2500489"/>
                <a:gd name="connsiteY28" fmla="*/ 428978 h 479778"/>
                <a:gd name="connsiteX29" fmla="*/ 2212622 w 2500489"/>
                <a:gd name="connsiteY29" fmla="*/ 428978 h 479778"/>
                <a:gd name="connsiteX30" fmla="*/ 2212622 w 2500489"/>
                <a:gd name="connsiteY30" fmla="*/ 451556 h 479778"/>
                <a:gd name="connsiteX31" fmla="*/ 2500489 w 2500489"/>
                <a:gd name="connsiteY31" fmla="*/ 451556 h 479778"/>
                <a:gd name="connsiteX32" fmla="*/ 2500489 w 2500489"/>
                <a:gd name="connsiteY32" fmla="*/ 479778 h 479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00489" h="479778">
                  <a:moveTo>
                    <a:pt x="0" y="0"/>
                  </a:moveTo>
                  <a:lnTo>
                    <a:pt x="479778" y="0"/>
                  </a:lnTo>
                  <a:lnTo>
                    <a:pt x="479778" y="33867"/>
                  </a:lnTo>
                  <a:lnTo>
                    <a:pt x="530578" y="33867"/>
                  </a:lnTo>
                  <a:lnTo>
                    <a:pt x="530578" y="62089"/>
                  </a:lnTo>
                  <a:lnTo>
                    <a:pt x="1044222" y="62089"/>
                  </a:lnTo>
                  <a:lnTo>
                    <a:pt x="1044222" y="95956"/>
                  </a:lnTo>
                  <a:lnTo>
                    <a:pt x="1196622" y="95956"/>
                  </a:lnTo>
                  <a:lnTo>
                    <a:pt x="1196622" y="118534"/>
                  </a:lnTo>
                  <a:lnTo>
                    <a:pt x="1326444" y="118534"/>
                  </a:lnTo>
                  <a:lnTo>
                    <a:pt x="1326444" y="141111"/>
                  </a:lnTo>
                  <a:lnTo>
                    <a:pt x="1473200" y="141111"/>
                  </a:lnTo>
                  <a:lnTo>
                    <a:pt x="1473200" y="203200"/>
                  </a:lnTo>
                  <a:lnTo>
                    <a:pt x="1569155" y="203200"/>
                  </a:lnTo>
                  <a:lnTo>
                    <a:pt x="1569155" y="220134"/>
                  </a:lnTo>
                  <a:lnTo>
                    <a:pt x="1625600" y="220134"/>
                  </a:lnTo>
                  <a:lnTo>
                    <a:pt x="1625600" y="248356"/>
                  </a:lnTo>
                  <a:lnTo>
                    <a:pt x="1727200" y="248356"/>
                  </a:lnTo>
                  <a:lnTo>
                    <a:pt x="1727200" y="276578"/>
                  </a:lnTo>
                  <a:lnTo>
                    <a:pt x="1794933" y="276578"/>
                  </a:lnTo>
                  <a:lnTo>
                    <a:pt x="1794933" y="293511"/>
                  </a:lnTo>
                  <a:lnTo>
                    <a:pt x="1902178" y="293511"/>
                  </a:lnTo>
                  <a:lnTo>
                    <a:pt x="1902178" y="310445"/>
                  </a:lnTo>
                  <a:lnTo>
                    <a:pt x="1981200" y="310445"/>
                  </a:lnTo>
                  <a:lnTo>
                    <a:pt x="1981200" y="372534"/>
                  </a:lnTo>
                  <a:lnTo>
                    <a:pt x="2054578" y="372534"/>
                  </a:lnTo>
                  <a:lnTo>
                    <a:pt x="2054578" y="400756"/>
                  </a:lnTo>
                  <a:lnTo>
                    <a:pt x="2201333" y="400756"/>
                  </a:lnTo>
                  <a:lnTo>
                    <a:pt x="2201333" y="428978"/>
                  </a:lnTo>
                  <a:lnTo>
                    <a:pt x="2212622" y="428978"/>
                  </a:lnTo>
                  <a:lnTo>
                    <a:pt x="2212622" y="451556"/>
                  </a:lnTo>
                  <a:lnTo>
                    <a:pt x="2500489" y="451556"/>
                  </a:lnTo>
                  <a:lnTo>
                    <a:pt x="2500489" y="479778"/>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 name="Freeform 54">
              <a:extLst>
                <a:ext uri="{FF2B5EF4-FFF2-40B4-BE49-F238E27FC236}">
                  <a16:creationId xmlns:a16="http://schemas.microsoft.com/office/drawing/2014/main" id="{BB4C59F7-BFD7-7F2C-B6C7-6E0E2DB2CA0B}"/>
                </a:ext>
              </a:extLst>
            </p:cNvPr>
            <p:cNvSpPr/>
            <p:nvPr/>
          </p:nvSpPr>
          <p:spPr bwMode="auto">
            <a:xfrm>
              <a:off x="5452533" y="2167467"/>
              <a:ext cx="3838223" cy="1027289"/>
            </a:xfrm>
            <a:custGeom>
              <a:avLst/>
              <a:gdLst>
                <a:gd name="connsiteX0" fmla="*/ 3838223 w 3838223"/>
                <a:gd name="connsiteY0" fmla="*/ 1027289 h 1027289"/>
                <a:gd name="connsiteX1" fmla="*/ 3031067 w 3838223"/>
                <a:gd name="connsiteY1" fmla="*/ 1027289 h 1027289"/>
                <a:gd name="connsiteX2" fmla="*/ 3031067 w 3838223"/>
                <a:gd name="connsiteY2" fmla="*/ 857955 h 1027289"/>
                <a:gd name="connsiteX3" fmla="*/ 2895600 w 3838223"/>
                <a:gd name="connsiteY3" fmla="*/ 857955 h 1027289"/>
                <a:gd name="connsiteX4" fmla="*/ 2895600 w 3838223"/>
                <a:gd name="connsiteY4" fmla="*/ 767644 h 1027289"/>
                <a:gd name="connsiteX5" fmla="*/ 2771423 w 3838223"/>
                <a:gd name="connsiteY5" fmla="*/ 767644 h 1027289"/>
                <a:gd name="connsiteX6" fmla="*/ 2771423 w 3838223"/>
                <a:gd name="connsiteY6" fmla="*/ 705555 h 1027289"/>
                <a:gd name="connsiteX7" fmla="*/ 2466623 w 3838223"/>
                <a:gd name="connsiteY7" fmla="*/ 705555 h 1027289"/>
                <a:gd name="connsiteX8" fmla="*/ 2466623 w 3838223"/>
                <a:gd name="connsiteY8" fmla="*/ 705555 h 1027289"/>
                <a:gd name="connsiteX9" fmla="*/ 2466623 w 3838223"/>
                <a:gd name="connsiteY9" fmla="*/ 649111 h 1027289"/>
                <a:gd name="connsiteX10" fmla="*/ 2263423 w 3838223"/>
                <a:gd name="connsiteY10" fmla="*/ 649111 h 1027289"/>
                <a:gd name="connsiteX11" fmla="*/ 2263423 w 3838223"/>
                <a:gd name="connsiteY11" fmla="*/ 592666 h 1027289"/>
                <a:gd name="connsiteX12" fmla="*/ 2060223 w 3838223"/>
                <a:gd name="connsiteY12" fmla="*/ 592666 h 1027289"/>
                <a:gd name="connsiteX13" fmla="*/ 2060223 w 3838223"/>
                <a:gd name="connsiteY13" fmla="*/ 558800 h 1027289"/>
                <a:gd name="connsiteX14" fmla="*/ 1998134 w 3838223"/>
                <a:gd name="connsiteY14" fmla="*/ 558800 h 1027289"/>
                <a:gd name="connsiteX15" fmla="*/ 1998134 w 3838223"/>
                <a:gd name="connsiteY15" fmla="*/ 491066 h 1027289"/>
                <a:gd name="connsiteX16" fmla="*/ 1879600 w 3838223"/>
                <a:gd name="connsiteY16" fmla="*/ 491066 h 1027289"/>
                <a:gd name="connsiteX17" fmla="*/ 1879600 w 3838223"/>
                <a:gd name="connsiteY17" fmla="*/ 462844 h 1027289"/>
                <a:gd name="connsiteX18" fmla="*/ 1800578 w 3838223"/>
                <a:gd name="connsiteY18" fmla="*/ 462844 h 1027289"/>
                <a:gd name="connsiteX19" fmla="*/ 1800578 w 3838223"/>
                <a:gd name="connsiteY19" fmla="*/ 428977 h 1027289"/>
                <a:gd name="connsiteX20" fmla="*/ 1715911 w 3838223"/>
                <a:gd name="connsiteY20" fmla="*/ 428977 h 1027289"/>
                <a:gd name="connsiteX21" fmla="*/ 1715911 w 3838223"/>
                <a:gd name="connsiteY21" fmla="*/ 378177 h 1027289"/>
                <a:gd name="connsiteX22" fmla="*/ 1597378 w 3838223"/>
                <a:gd name="connsiteY22" fmla="*/ 378177 h 1027289"/>
                <a:gd name="connsiteX23" fmla="*/ 1597378 w 3838223"/>
                <a:gd name="connsiteY23" fmla="*/ 361244 h 1027289"/>
                <a:gd name="connsiteX24" fmla="*/ 1501423 w 3838223"/>
                <a:gd name="connsiteY24" fmla="*/ 361244 h 1027289"/>
                <a:gd name="connsiteX25" fmla="*/ 1501423 w 3838223"/>
                <a:gd name="connsiteY25" fmla="*/ 304800 h 1027289"/>
                <a:gd name="connsiteX26" fmla="*/ 1382889 w 3838223"/>
                <a:gd name="connsiteY26" fmla="*/ 304800 h 1027289"/>
                <a:gd name="connsiteX27" fmla="*/ 1382889 w 3838223"/>
                <a:gd name="connsiteY27" fmla="*/ 270933 h 1027289"/>
                <a:gd name="connsiteX28" fmla="*/ 1145823 w 3838223"/>
                <a:gd name="connsiteY28" fmla="*/ 270933 h 1027289"/>
                <a:gd name="connsiteX29" fmla="*/ 1145823 w 3838223"/>
                <a:gd name="connsiteY29" fmla="*/ 225777 h 1027289"/>
                <a:gd name="connsiteX30" fmla="*/ 1021645 w 3838223"/>
                <a:gd name="connsiteY30" fmla="*/ 225777 h 1027289"/>
                <a:gd name="connsiteX31" fmla="*/ 1021645 w 3838223"/>
                <a:gd name="connsiteY31" fmla="*/ 191911 h 1027289"/>
                <a:gd name="connsiteX32" fmla="*/ 942623 w 3838223"/>
                <a:gd name="connsiteY32" fmla="*/ 191911 h 1027289"/>
                <a:gd name="connsiteX33" fmla="*/ 942623 w 3838223"/>
                <a:gd name="connsiteY33" fmla="*/ 191911 h 1027289"/>
                <a:gd name="connsiteX34" fmla="*/ 942623 w 3838223"/>
                <a:gd name="connsiteY34" fmla="*/ 158044 h 1027289"/>
                <a:gd name="connsiteX35" fmla="*/ 874889 w 3838223"/>
                <a:gd name="connsiteY35" fmla="*/ 158044 h 1027289"/>
                <a:gd name="connsiteX36" fmla="*/ 874889 w 3838223"/>
                <a:gd name="connsiteY36" fmla="*/ 124177 h 1027289"/>
                <a:gd name="connsiteX37" fmla="*/ 682978 w 3838223"/>
                <a:gd name="connsiteY37" fmla="*/ 124177 h 1027289"/>
                <a:gd name="connsiteX38" fmla="*/ 682978 w 3838223"/>
                <a:gd name="connsiteY38" fmla="*/ 84666 h 1027289"/>
                <a:gd name="connsiteX39" fmla="*/ 541867 w 3838223"/>
                <a:gd name="connsiteY39" fmla="*/ 84666 h 1027289"/>
                <a:gd name="connsiteX40" fmla="*/ 541867 w 3838223"/>
                <a:gd name="connsiteY40" fmla="*/ 67733 h 1027289"/>
                <a:gd name="connsiteX41" fmla="*/ 468489 w 3838223"/>
                <a:gd name="connsiteY41" fmla="*/ 67733 h 1027289"/>
                <a:gd name="connsiteX42" fmla="*/ 468489 w 3838223"/>
                <a:gd name="connsiteY42" fmla="*/ 45155 h 1027289"/>
                <a:gd name="connsiteX43" fmla="*/ 304800 w 3838223"/>
                <a:gd name="connsiteY43" fmla="*/ 45155 h 1027289"/>
                <a:gd name="connsiteX44" fmla="*/ 304800 w 3838223"/>
                <a:gd name="connsiteY44" fmla="*/ 33866 h 1027289"/>
                <a:gd name="connsiteX45" fmla="*/ 304800 w 3838223"/>
                <a:gd name="connsiteY45" fmla="*/ 33866 h 1027289"/>
                <a:gd name="connsiteX46" fmla="*/ 259645 w 3838223"/>
                <a:gd name="connsiteY46" fmla="*/ 33866 h 1027289"/>
                <a:gd name="connsiteX47" fmla="*/ 259645 w 3838223"/>
                <a:gd name="connsiteY47" fmla="*/ 16933 h 1027289"/>
                <a:gd name="connsiteX48" fmla="*/ 186267 w 3838223"/>
                <a:gd name="connsiteY48" fmla="*/ 16933 h 1027289"/>
                <a:gd name="connsiteX49" fmla="*/ 186267 w 3838223"/>
                <a:gd name="connsiteY49" fmla="*/ 0 h 1027289"/>
                <a:gd name="connsiteX50" fmla="*/ 0 w 3838223"/>
                <a:gd name="connsiteY50" fmla="*/ 0 h 1027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838223" h="1027289">
                  <a:moveTo>
                    <a:pt x="3838223" y="1027289"/>
                  </a:moveTo>
                  <a:lnTo>
                    <a:pt x="3031067" y="1027289"/>
                  </a:lnTo>
                  <a:lnTo>
                    <a:pt x="3031067" y="857955"/>
                  </a:lnTo>
                  <a:lnTo>
                    <a:pt x="2895600" y="857955"/>
                  </a:lnTo>
                  <a:lnTo>
                    <a:pt x="2895600" y="767644"/>
                  </a:lnTo>
                  <a:lnTo>
                    <a:pt x="2771423" y="767644"/>
                  </a:lnTo>
                  <a:lnTo>
                    <a:pt x="2771423" y="705555"/>
                  </a:lnTo>
                  <a:lnTo>
                    <a:pt x="2466623" y="705555"/>
                  </a:lnTo>
                  <a:lnTo>
                    <a:pt x="2466623" y="705555"/>
                  </a:lnTo>
                  <a:lnTo>
                    <a:pt x="2466623" y="649111"/>
                  </a:lnTo>
                  <a:lnTo>
                    <a:pt x="2263423" y="649111"/>
                  </a:lnTo>
                  <a:lnTo>
                    <a:pt x="2263423" y="592666"/>
                  </a:lnTo>
                  <a:lnTo>
                    <a:pt x="2060223" y="592666"/>
                  </a:lnTo>
                  <a:lnTo>
                    <a:pt x="2060223" y="558800"/>
                  </a:lnTo>
                  <a:lnTo>
                    <a:pt x="1998134" y="558800"/>
                  </a:lnTo>
                  <a:lnTo>
                    <a:pt x="1998134" y="491066"/>
                  </a:lnTo>
                  <a:lnTo>
                    <a:pt x="1879600" y="491066"/>
                  </a:lnTo>
                  <a:lnTo>
                    <a:pt x="1879600" y="462844"/>
                  </a:lnTo>
                  <a:lnTo>
                    <a:pt x="1800578" y="462844"/>
                  </a:lnTo>
                  <a:lnTo>
                    <a:pt x="1800578" y="428977"/>
                  </a:lnTo>
                  <a:lnTo>
                    <a:pt x="1715911" y="428977"/>
                  </a:lnTo>
                  <a:lnTo>
                    <a:pt x="1715911" y="378177"/>
                  </a:lnTo>
                  <a:lnTo>
                    <a:pt x="1597378" y="378177"/>
                  </a:lnTo>
                  <a:lnTo>
                    <a:pt x="1597378" y="361244"/>
                  </a:lnTo>
                  <a:lnTo>
                    <a:pt x="1501423" y="361244"/>
                  </a:lnTo>
                  <a:lnTo>
                    <a:pt x="1501423" y="304800"/>
                  </a:lnTo>
                  <a:lnTo>
                    <a:pt x="1382889" y="304800"/>
                  </a:lnTo>
                  <a:lnTo>
                    <a:pt x="1382889" y="270933"/>
                  </a:lnTo>
                  <a:lnTo>
                    <a:pt x="1145823" y="270933"/>
                  </a:lnTo>
                  <a:lnTo>
                    <a:pt x="1145823" y="225777"/>
                  </a:lnTo>
                  <a:lnTo>
                    <a:pt x="1021645" y="225777"/>
                  </a:lnTo>
                  <a:lnTo>
                    <a:pt x="1021645" y="191911"/>
                  </a:lnTo>
                  <a:lnTo>
                    <a:pt x="942623" y="191911"/>
                  </a:lnTo>
                  <a:lnTo>
                    <a:pt x="942623" y="191911"/>
                  </a:lnTo>
                  <a:lnTo>
                    <a:pt x="942623" y="158044"/>
                  </a:lnTo>
                  <a:lnTo>
                    <a:pt x="874889" y="158044"/>
                  </a:lnTo>
                  <a:lnTo>
                    <a:pt x="874889" y="124177"/>
                  </a:lnTo>
                  <a:lnTo>
                    <a:pt x="682978" y="124177"/>
                  </a:lnTo>
                  <a:lnTo>
                    <a:pt x="682978" y="84666"/>
                  </a:lnTo>
                  <a:lnTo>
                    <a:pt x="541867" y="84666"/>
                  </a:lnTo>
                  <a:lnTo>
                    <a:pt x="541867" y="67733"/>
                  </a:lnTo>
                  <a:lnTo>
                    <a:pt x="468489" y="67733"/>
                  </a:lnTo>
                  <a:lnTo>
                    <a:pt x="468489" y="45155"/>
                  </a:lnTo>
                  <a:lnTo>
                    <a:pt x="304800" y="45155"/>
                  </a:lnTo>
                  <a:lnTo>
                    <a:pt x="304800" y="33866"/>
                  </a:lnTo>
                  <a:lnTo>
                    <a:pt x="304800" y="33866"/>
                  </a:lnTo>
                  <a:lnTo>
                    <a:pt x="259645" y="33866"/>
                  </a:lnTo>
                  <a:lnTo>
                    <a:pt x="259645" y="16933"/>
                  </a:lnTo>
                  <a:lnTo>
                    <a:pt x="186267" y="16933"/>
                  </a:lnTo>
                  <a:lnTo>
                    <a:pt x="186267"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6" name="Text Box 15">
            <a:extLst>
              <a:ext uri="{FF2B5EF4-FFF2-40B4-BE49-F238E27FC236}">
                <a16:creationId xmlns:a16="http://schemas.microsoft.com/office/drawing/2014/main" id="{F7A65A55-BBAA-D9D7-AE1A-7493019F9D6B}"/>
              </a:ext>
            </a:extLst>
          </p:cNvPr>
          <p:cNvSpPr txBox="1">
            <a:spLocks noChangeArrowheads="1"/>
          </p:cNvSpPr>
          <p:nvPr/>
        </p:nvSpPr>
        <p:spPr bwMode="auto">
          <a:xfrm>
            <a:off x="441032"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Moreau. Lancet Oncol. 2021;22:1378.</a:t>
            </a:r>
          </a:p>
        </p:txBody>
      </p:sp>
    </p:spTree>
    <p:extLst>
      <p:ext uri="{BB962C8B-B14F-4D97-AF65-F5344CB8AC3E}">
        <p14:creationId xmlns:p14="http://schemas.microsoft.com/office/powerpoint/2010/main" val="2518613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557148-B581-4008-AF85-4693E0AB18DB}"/>
              </a:ext>
            </a:extLst>
          </p:cNvPr>
          <p:cNvSpPr>
            <a:spLocks noGrp="1"/>
          </p:cNvSpPr>
          <p:nvPr>
            <p:ph type="title"/>
          </p:nvPr>
        </p:nvSpPr>
        <p:spPr/>
        <p:txBody>
          <a:bodyPr/>
          <a:lstStyle/>
          <a:p>
            <a:r>
              <a:rPr lang="en-US" dirty="0"/>
              <a:t>RVd as Maintenance Therapy for </a:t>
            </a:r>
            <a:br>
              <a:rPr lang="en-US" dirty="0"/>
            </a:br>
            <a:r>
              <a:rPr lang="en-US" dirty="0"/>
              <a:t>Patients With High-Risk MM</a:t>
            </a:r>
          </a:p>
        </p:txBody>
      </p:sp>
      <p:sp>
        <p:nvSpPr>
          <p:cNvPr id="3" name="Content Placeholder 2">
            <a:extLst>
              <a:ext uri="{FF2B5EF4-FFF2-40B4-BE49-F238E27FC236}">
                <a16:creationId xmlns:a16="http://schemas.microsoft.com/office/drawing/2014/main" id="{74E61554-8E5B-402A-8E04-B4F9D713B486}"/>
              </a:ext>
            </a:extLst>
          </p:cNvPr>
          <p:cNvSpPr>
            <a:spLocks noGrp="1"/>
          </p:cNvSpPr>
          <p:nvPr>
            <p:ph idx="1"/>
          </p:nvPr>
        </p:nvSpPr>
        <p:spPr>
          <a:xfrm>
            <a:off x="604675" y="1513047"/>
            <a:ext cx="11047574" cy="1418689"/>
          </a:xfrm>
        </p:spPr>
        <p:txBody>
          <a:bodyPr/>
          <a:lstStyle/>
          <a:p>
            <a:pPr>
              <a:spcAft>
                <a:spcPts val="0"/>
              </a:spcAft>
            </a:pPr>
            <a:r>
              <a:rPr lang="en-US" sz="2200" dirty="0"/>
              <a:t>Cohort of consecutive patients with high-risk features—del(17p), del(1p), t(4;14), t(14;16)—</a:t>
            </a:r>
            <a:br>
              <a:rPr lang="en-US" sz="2200" dirty="0"/>
            </a:br>
            <a:r>
              <a:rPr lang="en-US" sz="2200" dirty="0"/>
              <a:t>or plasma cell leukemia treated with RVd maintenance therapy after early ASCT at </a:t>
            </a:r>
            <a:br>
              <a:rPr lang="en-US" sz="2200" dirty="0"/>
            </a:br>
            <a:r>
              <a:rPr lang="en-US" sz="2200" dirty="0"/>
              <a:t>Emory University (N = 45)</a:t>
            </a:r>
          </a:p>
          <a:p>
            <a:pPr lvl="1">
              <a:spcAft>
                <a:spcPts val="0"/>
              </a:spcAft>
            </a:pPr>
            <a:r>
              <a:rPr lang="en-US" sz="2000" dirty="0"/>
              <a:t>Len 10 mg/d D1-21, Bortez 1.3 mg/m</a:t>
            </a:r>
            <a:r>
              <a:rPr lang="en-US" sz="2000" baseline="30000" dirty="0"/>
              <a:t>2</a:t>
            </a:r>
            <a:r>
              <a:rPr lang="en-US" sz="2000" dirty="0"/>
              <a:t> per wk, Dex 40 mg/wk for 3 yr; followed by Len until PD</a:t>
            </a:r>
          </a:p>
        </p:txBody>
      </p:sp>
      <p:sp>
        <p:nvSpPr>
          <p:cNvPr id="7" name="Text Box 11">
            <a:extLst>
              <a:ext uri="{FF2B5EF4-FFF2-40B4-BE49-F238E27FC236}">
                <a16:creationId xmlns:a16="http://schemas.microsoft.com/office/drawing/2014/main" id="{51526417-91D1-4E83-B490-5C4083A3B7BF}"/>
              </a:ext>
            </a:extLst>
          </p:cNvPr>
          <p:cNvSpPr txBox="1">
            <a:spLocks noChangeArrowheads="1"/>
          </p:cNvSpPr>
          <p:nvPr/>
        </p:nvSpPr>
        <p:spPr bwMode="auto">
          <a:xfrm>
            <a:off x="452047" y="6394873"/>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Nooka. Leukemia. 2014;28:690.</a:t>
            </a:r>
          </a:p>
        </p:txBody>
      </p:sp>
      <p:cxnSp>
        <p:nvCxnSpPr>
          <p:cNvPr id="13" name="Straight Connector 12">
            <a:extLst>
              <a:ext uri="{FF2B5EF4-FFF2-40B4-BE49-F238E27FC236}">
                <a16:creationId xmlns:a16="http://schemas.microsoft.com/office/drawing/2014/main" id="{29B2C686-F85A-4FF4-8C49-0855A7FB0208}"/>
              </a:ext>
            </a:extLst>
          </p:cNvPr>
          <p:cNvCxnSpPr>
            <a:cxnSpLocks/>
          </p:cNvCxnSpPr>
          <p:nvPr/>
        </p:nvCxnSpPr>
        <p:spPr bwMode="auto">
          <a:xfrm>
            <a:off x="1828800" y="3295461"/>
            <a:ext cx="0" cy="2571185"/>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E7B79DA7-EFF5-4D8C-B98F-E60A1F50E857}"/>
              </a:ext>
            </a:extLst>
          </p:cNvPr>
          <p:cNvCxnSpPr>
            <a:cxnSpLocks/>
          </p:cNvCxnSpPr>
          <p:nvPr/>
        </p:nvCxnSpPr>
        <p:spPr bwMode="auto">
          <a:xfrm>
            <a:off x="1828800" y="5839620"/>
            <a:ext cx="2902424"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BC85CDF8-C372-4332-8A7F-31453E35E00A}"/>
              </a:ext>
            </a:extLst>
          </p:cNvPr>
          <p:cNvCxnSpPr>
            <a:cxnSpLocks/>
          </p:cNvCxnSpPr>
          <p:nvPr/>
        </p:nvCxnSpPr>
        <p:spPr bwMode="auto">
          <a:xfrm>
            <a:off x="1762837" y="3295461"/>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F989F49A-39CB-4272-B58C-D2AC40AD3B8B}"/>
              </a:ext>
            </a:extLst>
          </p:cNvPr>
          <p:cNvCxnSpPr>
            <a:cxnSpLocks/>
          </p:cNvCxnSpPr>
          <p:nvPr/>
        </p:nvCxnSpPr>
        <p:spPr bwMode="auto">
          <a:xfrm>
            <a:off x="1762837" y="3804293"/>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04535C10-2C77-4912-B3EE-9CEC0D47D311}"/>
              </a:ext>
            </a:extLst>
          </p:cNvPr>
          <p:cNvCxnSpPr>
            <a:cxnSpLocks/>
          </p:cNvCxnSpPr>
          <p:nvPr/>
        </p:nvCxnSpPr>
        <p:spPr bwMode="auto">
          <a:xfrm>
            <a:off x="1762837" y="4313125"/>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70A31152-DC0E-4E06-A51F-FDDA274DC15A}"/>
              </a:ext>
            </a:extLst>
          </p:cNvPr>
          <p:cNvCxnSpPr>
            <a:cxnSpLocks/>
          </p:cNvCxnSpPr>
          <p:nvPr/>
        </p:nvCxnSpPr>
        <p:spPr bwMode="auto">
          <a:xfrm>
            <a:off x="1762837" y="4821957"/>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7BDEF62F-9589-4FA9-8065-1BD18E2440AF}"/>
              </a:ext>
            </a:extLst>
          </p:cNvPr>
          <p:cNvCxnSpPr>
            <a:cxnSpLocks/>
          </p:cNvCxnSpPr>
          <p:nvPr/>
        </p:nvCxnSpPr>
        <p:spPr bwMode="auto">
          <a:xfrm>
            <a:off x="1762837" y="5330789"/>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19FB7194-0A07-4178-AB2A-FD876F0EDCFA}"/>
              </a:ext>
            </a:extLst>
          </p:cNvPr>
          <p:cNvCxnSpPr>
            <a:cxnSpLocks/>
          </p:cNvCxnSpPr>
          <p:nvPr/>
        </p:nvCxnSpPr>
        <p:spPr bwMode="auto">
          <a:xfrm>
            <a:off x="1762837" y="5839620"/>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5EC6D17-C421-4923-B884-55566C984C77}"/>
              </a:ext>
            </a:extLst>
          </p:cNvPr>
          <p:cNvCxnSpPr>
            <a:cxnSpLocks/>
          </p:cNvCxnSpPr>
          <p:nvPr/>
        </p:nvCxnSpPr>
        <p:spPr bwMode="auto">
          <a:xfrm>
            <a:off x="1828800" y="5839620"/>
            <a:ext cx="0" cy="73152"/>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9FA3361A-9831-4B28-AC23-A9FE6B8A82BA}"/>
              </a:ext>
            </a:extLst>
          </p:cNvPr>
          <p:cNvCxnSpPr>
            <a:cxnSpLocks/>
          </p:cNvCxnSpPr>
          <p:nvPr/>
        </p:nvCxnSpPr>
        <p:spPr bwMode="auto">
          <a:xfrm>
            <a:off x="2409285" y="5839620"/>
            <a:ext cx="0" cy="73152"/>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259B127E-68DC-4F93-BD38-5A27FE2B589D}"/>
              </a:ext>
            </a:extLst>
          </p:cNvPr>
          <p:cNvCxnSpPr>
            <a:cxnSpLocks/>
          </p:cNvCxnSpPr>
          <p:nvPr/>
        </p:nvCxnSpPr>
        <p:spPr bwMode="auto">
          <a:xfrm>
            <a:off x="2989770" y="5839620"/>
            <a:ext cx="0" cy="73152"/>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E4F79C89-DC4B-4E13-BF11-ABF487C811B9}"/>
              </a:ext>
            </a:extLst>
          </p:cNvPr>
          <p:cNvCxnSpPr>
            <a:cxnSpLocks/>
          </p:cNvCxnSpPr>
          <p:nvPr/>
        </p:nvCxnSpPr>
        <p:spPr bwMode="auto">
          <a:xfrm>
            <a:off x="3570255" y="5839620"/>
            <a:ext cx="0" cy="73152"/>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E888A612-79C8-4B6B-92F7-3A95001A3A44}"/>
              </a:ext>
            </a:extLst>
          </p:cNvPr>
          <p:cNvCxnSpPr>
            <a:cxnSpLocks/>
          </p:cNvCxnSpPr>
          <p:nvPr/>
        </p:nvCxnSpPr>
        <p:spPr bwMode="auto">
          <a:xfrm>
            <a:off x="4150740" y="5839620"/>
            <a:ext cx="0" cy="73152"/>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494ABA66-CE33-4208-BAC2-3FEA6011669A}"/>
              </a:ext>
            </a:extLst>
          </p:cNvPr>
          <p:cNvCxnSpPr>
            <a:cxnSpLocks/>
          </p:cNvCxnSpPr>
          <p:nvPr/>
        </p:nvCxnSpPr>
        <p:spPr bwMode="auto">
          <a:xfrm>
            <a:off x="4731224" y="5839620"/>
            <a:ext cx="0" cy="73152"/>
          </a:xfrm>
          <a:prstGeom prst="line">
            <a:avLst/>
          </a:prstGeom>
          <a:noFill/>
          <a:ln w="28575" cap="flat" cmpd="sng" algn="ctr">
            <a:solidFill>
              <a:schemeClr val="bg1"/>
            </a:solidFill>
            <a:prstDash val="solid"/>
            <a:round/>
            <a:headEnd type="none" w="med" len="med"/>
            <a:tailEnd type="none" w="med" len="med"/>
          </a:ln>
          <a:effectLst/>
        </p:spPr>
      </p:cxnSp>
      <p:sp>
        <p:nvSpPr>
          <p:cNvPr id="33" name="TextBox 32">
            <a:extLst>
              <a:ext uri="{FF2B5EF4-FFF2-40B4-BE49-F238E27FC236}">
                <a16:creationId xmlns:a16="http://schemas.microsoft.com/office/drawing/2014/main" id="{B4086947-9DD0-411B-B701-90A1BAC751FE}"/>
              </a:ext>
            </a:extLst>
          </p:cNvPr>
          <p:cNvSpPr txBox="1"/>
          <p:nvPr/>
        </p:nvSpPr>
        <p:spPr bwMode="auto">
          <a:xfrm>
            <a:off x="1324360" y="3125048"/>
            <a:ext cx="4572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35" name="TextBox 34">
            <a:extLst>
              <a:ext uri="{FF2B5EF4-FFF2-40B4-BE49-F238E27FC236}">
                <a16:creationId xmlns:a16="http://schemas.microsoft.com/office/drawing/2014/main" id="{C48B193C-A80C-4D42-B4A9-0E857136FD52}"/>
              </a:ext>
            </a:extLst>
          </p:cNvPr>
          <p:cNvSpPr txBox="1"/>
          <p:nvPr/>
        </p:nvSpPr>
        <p:spPr bwMode="auto">
          <a:xfrm>
            <a:off x="1388504" y="363410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37" name="TextBox 36">
            <a:extLst>
              <a:ext uri="{FF2B5EF4-FFF2-40B4-BE49-F238E27FC236}">
                <a16:creationId xmlns:a16="http://schemas.microsoft.com/office/drawing/2014/main" id="{4D12AD48-FE2B-47F0-8701-E3779C0AC45F}"/>
              </a:ext>
            </a:extLst>
          </p:cNvPr>
          <p:cNvSpPr txBox="1"/>
          <p:nvPr/>
        </p:nvSpPr>
        <p:spPr bwMode="auto">
          <a:xfrm>
            <a:off x="1388504" y="414316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39" name="TextBox 38">
            <a:extLst>
              <a:ext uri="{FF2B5EF4-FFF2-40B4-BE49-F238E27FC236}">
                <a16:creationId xmlns:a16="http://schemas.microsoft.com/office/drawing/2014/main" id="{5D561D76-668B-4288-824A-8636E148A347}"/>
              </a:ext>
            </a:extLst>
          </p:cNvPr>
          <p:cNvSpPr txBox="1"/>
          <p:nvPr/>
        </p:nvSpPr>
        <p:spPr bwMode="auto">
          <a:xfrm>
            <a:off x="1388504" y="465222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41" name="TextBox 40">
            <a:extLst>
              <a:ext uri="{FF2B5EF4-FFF2-40B4-BE49-F238E27FC236}">
                <a16:creationId xmlns:a16="http://schemas.microsoft.com/office/drawing/2014/main" id="{EB19764C-56AD-4918-B717-066D47EB6DAE}"/>
              </a:ext>
            </a:extLst>
          </p:cNvPr>
          <p:cNvSpPr txBox="1"/>
          <p:nvPr/>
        </p:nvSpPr>
        <p:spPr bwMode="auto">
          <a:xfrm>
            <a:off x="1388504" y="516128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43" name="TextBox 42">
            <a:extLst>
              <a:ext uri="{FF2B5EF4-FFF2-40B4-BE49-F238E27FC236}">
                <a16:creationId xmlns:a16="http://schemas.microsoft.com/office/drawing/2014/main" id="{821084BD-5BAC-4B60-9403-5A87DB27D394}"/>
              </a:ext>
            </a:extLst>
          </p:cNvPr>
          <p:cNvSpPr txBox="1"/>
          <p:nvPr/>
        </p:nvSpPr>
        <p:spPr bwMode="auto">
          <a:xfrm>
            <a:off x="1324360" y="5670343"/>
            <a:ext cx="4572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5" name="TextBox 44">
            <a:extLst>
              <a:ext uri="{FF2B5EF4-FFF2-40B4-BE49-F238E27FC236}">
                <a16:creationId xmlns:a16="http://schemas.microsoft.com/office/drawing/2014/main" id="{EA430452-9D1F-4732-9FC1-AEDEB5BB3622}"/>
              </a:ext>
            </a:extLst>
          </p:cNvPr>
          <p:cNvSpPr txBox="1"/>
          <p:nvPr/>
        </p:nvSpPr>
        <p:spPr bwMode="auto">
          <a:xfrm>
            <a:off x="1684368" y="5841258"/>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7" name="TextBox 46">
            <a:extLst>
              <a:ext uri="{FF2B5EF4-FFF2-40B4-BE49-F238E27FC236}">
                <a16:creationId xmlns:a16="http://schemas.microsoft.com/office/drawing/2014/main" id="{E29EAA6F-1DB6-41E8-935C-F46159BCA0F2}"/>
              </a:ext>
            </a:extLst>
          </p:cNvPr>
          <p:cNvSpPr txBox="1"/>
          <p:nvPr/>
        </p:nvSpPr>
        <p:spPr bwMode="auto">
          <a:xfrm>
            <a:off x="2213214" y="584125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49" name="TextBox 48">
            <a:extLst>
              <a:ext uri="{FF2B5EF4-FFF2-40B4-BE49-F238E27FC236}">
                <a16:creationId xmlns:a16="http://schemas.microsoft.com/office/drawing/2014/main" id="{85A34E28-3D7B-4B8C-8505-8E95A93082F7}"/>
              </a:ext>
            </a:extLst>
          </p:cNvPr>
          <p:cNvSpPr txBox="1"/>
          <p:nvPr/>
        </p:nvSpPr>
        <p:spPr bwMode="auto">
          <a:xfrm>
            <a:off x="2794157" y="584125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51" name="TextBox 50">
            <a:extLst>
              <a:ext uri="{FF2B5EF4-FFF2-40B4-BE49-F238E27FC236}">
                <a16:creationId xmlns:a16="http://schemas.microsoft.com/office/drawing/2014/main" id="{7BD6E173-79DE-4B09-B7AE-D93981133646}"/>
              </a:ext>
            </a:extLst>
          </p:cNvPr>
          <p:cNvSpPr txBox="1"/>
          <p:nvPr/>
        </p:nvSpPr>
        <p:spPr bwMode="auto">
          <a:xfrm>
            <a:off x="3375100" y="584125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53" name="TextBox 52">
            <a:extLst>
              <a:ext uri="{FF2B5EF4-FFF2-40B4-BE49-F238E27FC236}">
                <a16:creationId xmlns:a16="http://schemas.microsoft.com/office/drawing/2014/main" id="{9054339E-33F3-40A0-B06C-DAC8B48BC259}"/>
              </a:ext>
            </a:extLst>
          </p:cNvPr>
          <p:cNvSpPr txBox="1"/>
          <p:nvPr/>
        </p:nvSpPr>
        <p:spPr bwMode="auto">
          <a:xfrm>
            <a:off x="3956043" y="584125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55" name="TextBox 54">
            <a:extLst>
              <a:ext uri="{FF2B5EF4-FFF2-40B4-BE49-F238E27FC236}">
                <a16:creationId xmlns:a16="http://schemas.microsoft.com/office/drawing/2014/main" id="{D1DA2F24-BA88-426C-84F4-5E78D20ED8B9}"/>
              </a:ext>
            </a:extLst>
          </p:cNvPr>
          <p:cNvSpPr txBox="1"/>
          <p:nvPr/>
        </p:nvSpPr>
        <p:spPr bwMode="auto">
          <a:xfrm>
            <a:off x="4536985" y="584125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p>
        </p:txBody>
      </p:sp>
      <p:sp>
        <p:nvSpPr>
          <p:cNvPr id="57" name="TextBox 56">
            <a:extLst>
              <a:ext uri="{FF2B5EF4-FFF2-40B4-BE49-F238E27FC236}">
                <a16:creationId xmlns:a16="http://schemas.microsoft.com/office/drawing/2014/main" id="{9621159C-966F-4FC1-9973-638EC2D8D99D}"/>
              </a:ext>
            </a:extLst>
          </p:cNvPr>
          <p:cNvSpPr txBox="1"/>
          <p:nvPr/>
        </p:nvSpPr>
        <p:spPr bwMode="auto">
          <a:xfrm>
            <a:off x="3025831" y="6076648"/>
            <a:ext cx="4748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cxnSp>
        <p:nvCxnSpPr>
          <p:cNvPr id="58" name="Straight Connector 57">
            <a:extLst>
              <a:ext uri="{FF2B5EF4-FFF2-40B4-BE49-F238E27FC236}">
                <a16:creationId xmlns:a16="http://schemas.microsoft.com/office/drawing/2014/main" id="{0E6AD2A6-2DF0-4BF6-A0A1-0C073530A351}"/>
              </a:ext>
            </a:extLst>
          </p:cNvPr>
          <p:cNvCxnSpPr>
            <a:cxnSpLocks/>
          </p:cNvCxnSpPr>
          <p:nvPr/>
        </p:nvCxnSpPr>
        <p:spPr bwMode="auto">
          <a:xfrm>
            <a:off x="6640052" y="3241103"/>
            <a:ext cx="0" cy="2571185"/>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E286054F-63CE-40A3-8A76-4F3B36B63503}"/>
              </a:ext>
            </a:extLst>
          </p:cNvPr>
          <p:cNvCxnSpPr>
            <a:cxnSpLocks/>
          </p:cNvCxnSpPr>
          <p:nvPr/>
        </p:nvCxnSpPr>
        <p:spPr bwMode="auto">
          <a:xfrm>
            <a:off x="6640052" y="5785262"/>
            <a:ext cx="3152631"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CA4D5729-444E-4729-9C90-6289324EAB3C}"/>
              </a:ext>
            </a:extLst>
          </p:cNvPr>
          <p:cNvCxnSpPr>
            <a:cxnSpLocks/>
          </p:cNvCxnSpPr>
          <p:nvPr/>
        </p:nvCxnSpPr>
        <p:spPr bwMode="auto">
          <a:xfrm>
            <a:off x="6574089" y="3241103"/>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127924B8-07C8-4E97-8558-35C6118260F2}"/>
              </a:ext>
            </a:extLst>
          </p:cNvPr>
          <p:cNvCxnSpPr>
            <a:cxnSpLocks/>
          </p:cNvCxnSpPr>
          <p:nvPr/>
        </p:nvCxnSpPr>
        <p:spPr bwMode="auto">
          <a:xfrm>
            <a:off x="6574089" y="3749935"/>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88E29F1F-5D3F-4E8B-B9CD-60B90D73E1F3}"/>
              </a:ext>
            </a:extLst>
          </p:cNvPr>
          <p:cNvCxnSpPr>
            <a:cxnSpLocks/>
          </p:cNvCxnSpPr>
          <p:nvPr/>
        </p:nvCxnSpPr>
        <p:spPr bwMode="auto">
          <a:xfrm>
            <a:off x="6574089" y="4258767"/>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E26697B8-CFA0-43D2-A703-48C38927A65E}"/>
              </a:ext>
            </a:extLst>
          </p:cNvPr>
          <p:cNvCxnSpPr>
            <a:cxnSpLocks/>
          </p:cNvCxnSpPr>
          <p:nvPr/>
        </p:nvCxnSpPr>
        <p:spPr bwMode="auto">
          <a:xfrm>
            <a:off x="6574089" y="4767599"/>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A4208031-7900-48BC-9A67-A141A0020001}"/>
              </a:ext>
            </a:extLst>
          </p:cNvPr>
          <p:cNvCxnSpPr>
            <a:cxnSpLocks/>
          </p:cNvCxnSpPr>
          <p:nvPr/>
        </p:nvCxnSpPr>
        <p:spPr bwMode="auto">
          <a:xfrm>
            <a:off x="6574089" y="5276431"/>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9BEF850C-B8EE-4F63-AD44-F118AD1BB96D}"/>
              </a:ext>
            </a:extLst>
          </p:cNvPr>
          <p:cNvCxnSpPr>
            <a:cxnSpLocks/>
          </p:cNvCxnSpPr>
          <p:nvPr/>
        </p:nvCxnSpPr>
        <p:spPr bwMode="auto">
          <a:xfrm>
            <a:off x="6574089" y="5785262"/>
            <a:ext cx="73152"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C202FC45-0BF5-4E28-A81B-A8E327FE616A}"/>
              </a:ext>
            </a:extLst>
          </p:cNvPr>
          <p:cNvCxnSpPr>
            <a:cxnSpLocks/>
          </p:cNvCxnSpPr>
          <p:nvPr/>
        </p:nvCxnSpPr>
        <p:spPr bwMode="auto">
          <a:xfrm>
            <a:off x="6640052" y="5785262"/>
            <a:ext cx="0" cy="73152"/>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E9316A2A-5651-4D5C-9417-89A9D00767A2}"/>
              </a:ext>
            </a:extLst>
          </p:cNvPr>
          <p:cNvCxnSpPr>
            <a:cxnSpLocks/>
          </p:cNvCxnSpPr>
          <p:nvPr/>
        </p:nvCxnSpPr>
        <p:spPr bwMode="auto">
          <a:xfrm>
            <a:off x="7270578" y="5785262"/>
            <a:ext cx="0" cy="73152"/>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993E5ADB-0BAD-47F1-B354-C0C207FC531A}"/>
              </a:ext>
            </a:extLst>
          </p:cNvPr>
          <p:cNvCxnSpPr>
            <a:cxnSpLocks/>
          </p:cNvCxnSpPr>
          <p:nvPr/>
        </p:nvCxnSpPr>
        <p:spPr bwMode="auto">
          <a:xfrm>
            <a:off x="7901104" y="5785262"/>
            <a:ext cx="0" cy="73152"/>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2FA23BF1-4E10-45F6-8EAA-337D4C393947}"/>
              </a:ext>
            </a:extLst>
          </p:cNvPr>
          <p:cNvCxnSpPr>
            <a:cxnSpLocks/>
          </p:cNvCxnSpPr>
          <p:nvPr/>
        </p:nvCxnSpPr>
        <p:spPr bwMode="auto">
          <a:xfrm>
            <a:off x="8531630" y="5785262"/>
            <a:ext cx="0" cy="73152"/>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BC080765-B6C3-4717-AD84-F5853770B511}"/>
              </a:ext>
            </a:extLst>
          </p:cNvPr>
          <p:cNvCxnSpPr>
            <a:cxnSpLocks/>
          </p:cNvCxnSpPr>
          <p:nvPr/>
        </p:nvCxnSpPr>
        <p:spPr bwMode="auto">
          <a:xfrm>
            <a:off x="9162156" y="5785262"/>
            <a:ext cx="0" cy="73152"/>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4EB32C92-E34F-4A7A-B46E-4153681193BA}"/>
              </a:ext>
            </a:extLst>
          </p:cNvPr>
          <p:cNvCxnSpPr>
            <a:cxnSpLocks/>
          </p:cNvCxnSpPr>
          <p:nvPr/>
        </p:nvCxnSpPr>
        <p:spPr bwMode="auto">
          <a:xfrm>
            <a:off x="9792683" y="5785262"/>
            <a:ext cx="0" cy="73152"/>
          </a:xfrm>
          <a:prstGeom prst="line">
            <a:avLst/>
          </a:prstGeom>
          <a:noFill/>
          <a:ln w="28575" cap="flat" cmpd="sng" algn="ctr">
            <a:solidFill>
              <a:schemeClr val="bg1"/>
            </a:solidFill>
            <a:prstDash val="solid"/>
            <a:round/>
            <a:headEnd type="none" w="med" len="med"/>
            <a:tailEnd type="none" w="med" len="med"/>
          </a:ln>
          <a:effectLst/>
        </p:spPr>
      </p:cxnSp>
      <p:sp>
        <p:nvSpPr>
          <p:cNvPr id="72" name="TextBox 71">
            <a:extLst>
              <a:ext uri="{FF2B5EF4-FFF2-40B4-BE49-F238E27FC236}">
                <a16:creationId xmlns:a16="http://schemas.microsoft.com/office/drawing/2014/main" id="{01D5F92A-D905-4F19-8A8B-E382DBD6CBA4}"/>
              </a:ext>
            </a:extLst>
          </p:cNvPr>
          <p:cNvSpPr txBox="1"/>
          <p:nvPr/>
        </p:nvSpPr>
        <p:spPr bwMode="auto">
          <a:xfrm>
            <a:off x="6135612" y="3070690"/>
            <a:ext cx="4572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73" name="TextBox 72">
            <a:extLst>
              <a:ext uri="{FF2B5EF4-FFF2-40B4-BE49-F238E27FC236}">
                <a16:creationId xmlns:a16="http://schemas.microsoft.com/office/drawing/2014/main" id="{A67CA1CD-464A-4455-87E0-60AF8632462A}"/>
              </a:ext>
            </a:extLst>
          </p:cNvPr>
          <p:cNvSpPr txBox="1"/>
          <p:nvPr/>
        </p:nvSpPr>
        <p:spPr bwMode="auto">
          <a:xfrm>
            <a:off x="6199756" y="357974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74" name="TextBox 73">
            <a:extLst>
              <a:ext uri="{FF2B5EF4-FFF2-40B4-BE49-F238E27FC236}">
                <a16:creationId xmlns:a16="http://schemas.microsoft.com/office/drawing/2014/main" id="{B1F357FA-821D-4B84-9065-D5284AD3F77D}"/>
              </a:ext>
            </a:extLst>
          </p:cNvPr>
          <p:cNvSpPr txBox="1"/>
          <p:nvPr/>
        </p:nvSpPr>
        <p:spPr bwMode="auto">
          <a:xfrm>
            <a:off x="6199756" y="408880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75" name="TextBox 74">
            <a:extLst>
              <a:ext uri="{FF2B5EF4-FFF2-40B4-BE49-F238E27FC236}">
                <a16:creationId xmlns:a16="http://schemas.microsoft.com/office/drawing/2014/main" id="{E1CE6EA0-984B-4760-BB6E-711CDAEA1D41}"/>
              </a:ext>
            </a:extLst>
          </p:cNvPr>
          <p:cNvSpPr txBox="1"/>
          <p:nvPr/>
        </p:nvSpPr>
        <p:spPr bwMode="auto">
          <a:xfrm>
            <a:off x="6199756" y="459786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76" name="TextBox 75">
            <a:extLst>
              <a:ext uri="{FF2B5EF4-FFF2-40B4-BE49-F238E27FC236}">
                <a16:creationId xmlns:a16="http://schemas.microsoft.com/office/drawing/2014/main" id="{B61DE5C8-927A-4A2F-BCBF-483C21040FFE}"/>
              </a:ext>
            </a:extLst>
          </p:cNvPr>
          <p:cNvSpPr txBox="1"/>
          <p:nvPr/>
        </p:nvSpPr>
        <p:spPr bwMode="auto">
          <a:xfrm>
            <a:off x="6199756" y="510692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77" name="TextBox 76">
            <a:extLst>
              <a:ext uri="{FF2B5EF4-FFF2-40B4-BE49-F238E27FC236}">
                <a16:creationId xmlns:a16="http://schemas.microsoft.com/office/drawing/2014/main" id="{904DA587-7A67-45F2-B293-753FED8F6D29}"/>
              </a:ext>
            </a:extLst>
          </p:cNvPr>
          <p:cNvSpPr txBox="1"/>
          <p:nvPr/>
        </p:nvSpPr>
        <p:spPr bwMode="auto">
          <a:xfrm>
            <a:off x="6135612" y="5615985"/>
            <a:ext cx="4572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78" name="TextBox 77">
            <a:extLst>
              <a:ext uri="{FF2B5EF4-FFF2-40B4-BE49-F238E27FC236}">
                <a16:creationId xmlns:a16="http://schemas.microsoft.com/office/drawing/2014/main" id="{296035C4-DBD6-422B-89AD-67ED54DC7E64}"/>
              </a:ext>
            </a:extLst>
          </p:cNvPr>
          <p:cNvSpPr txBox="1"/>
          <p:nvPr/>
        </p:nvSpPr>
        <p:spPr bwMode="auto">
          <a:xfrm>
            <a:off x="6495620" y="5786900"/>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79" name="TextBox 78">
            <a:extLst>
              <a:ext uri="{FF2B5EF4-FFF2-40B4-BE49-F238E27FC236}">
                <a16:creationId xmlns:a16="http://schemas.microsoft.com/office/drawing/2014/main" id="{59A2B436-00EB-4C5A-BCEE-9D3CB67FEB39}"/>
              </a:ext>
            </a:extLst>
          </p:cNvPr>
          <p:cNvSpPr txBox="1"/>
          <p:nvPr/>
        </p:nvSpPr>
        <p:spPr bwMode="auto">
          <a:xfrm>
            <a:off x="7032829" y="578690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80" name="TextBox 79">
            <a:extLst>
              <a:ext uri="{FF2B5EF4-FFF2-40B4-BE49-F238E27FC236}">
                <a16:creationId xmlns:a16="http://schemas.microsoft.com/office/drawing/2014/main" id="{89D49A87-6AB4-42C7-9C24-EA1FCC97B892}"/>
              </a:ext>
            </a:extLst>
          </p:cNvPr>
          <p:cNvSpPr txBox="1"/>
          <p:nvPr/>
        </p:nvSpPr>
        <p:spPr bwMode="auto">
          <a:xfrm>
            <a:off x="7674233" y="578690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81" name="TextBox 80">
            <a:extLst>
              <a:ext uri="{FF2B5EF4-FFF2-40B4-BE49-F238E27FC236}">
                <a16:creationId xmlns:a16="http://schemas.microsoft.com/office/drawing/2014/main" id="{68F60D65-E8E8-4036-AFAE-B6EEE8FF6499}"/>
              </a:ext>
            </a:extLst>
          </p:cNvPr>
          <p:cNvSpPr txBox="1"/>
          <p:nvPr/>
        </p:nvSpPr>
        <p:spPr bwMode="auto">
          <a:xfrm>
            <a:off x="8315637" y="578690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82" name="TextBox 81">
            <a:extLst>
              <a:ext uri="{FF2B5EF4-FFF2-40B4-BE49-F238E27FC236}">
                <a16:creationId xmlns:a16="http://schemas.microsoft.com/office/drawing/2014/main" id="{333309CD-C060-4C78-BC85-6D3EB0D5E8CC}"/>
              </a:ext>
            </a:extLst>
          </p:cNvPr>
          <p:cNvSpPr txBox="1"/>
          <p:nvPr/>
        </p:nvSpPr>
        <p:spPr bwMode="auto">
          <a:xfrm>
            <a:off x="8957041" y="578690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83" name="TextBox 82">
            <a:extLst>
              <a:ext uri="{FF2B5EF4-FFF2-40B4-BE49-F238E27FC236}">
                <a16:creationId xmlns:a16="http://schemas.microsoft.com/office/drawing/2014/main" id="{AB8BD012-B7B1-4023-B729-EA8C37791C71}"/>
              </a:ext>
            </a:extLst>
          </p:cNvPr>
          <p:cNvSpPr txBox="1"/>
          <p:nvPr/>
        </p:nvSpPr>
        <p:spPr bwMode="auto">
          <a:xfrm>
            <a:off x="9598446" y="578690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p>
        </p:txBody>
      </p:sp>
      <p:sp>
        <p:nvSpPr>
          <p:cNvPr id="84" name="TextBox 83">
            <a:extLst>
              <a:ext uri="{FF2B5EF4-FFF2-40B4-BE49-F238E27FC236}">
                <a16:creationId xmlns:a16="http://schemas.microsoft.com/office/drawing/2014/main" id="{DAEA3528-120A-4F78-BC6B-9E64B015996A}"/>
              </a:ext>
            </a:extLst>
          </p:cNvPr>
          <p:cNvSpPr txBox="1"/>
          <p:nvPr/>
        </p:nvSpPr>
        <p:spPr bwMode="auto">
          <a:xfrm>
            <a:off x="7936669" y="6022290"/>
            <a:ext cx="4748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cxnSp>
        <p:nvCxnSpPr>
          <p:cNvPr id="87" name="Straight Connector 86">
            <a:extLst>
              <a:ext uri="{FF2B5EF4-FFF2-40B4-BE49-F238E27FC236}">
                <a16:creationId xmlns:a16="http://schemas.microsoft.com/office/drawing/2014/main" id="{7B2E46AA-3740-4C28-BE71-A8D30E94990E}"/>
              </a:ext>
            </a:extLst>
          </p:cNvPr>
          <p:cNvCxnSpPr>
            <a:cxnSpLocks/>
          </p:cNvCxnSpPr>
          <p:nvPr/>
        </p:nvCxnSpPr>
        <p:spPr bwMode="auto">
          <a:xfrm>
            <a:off x="2644938" y="3561242"/>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700E6567-911D-4E03-B3AB-7FCA17DB3AB4}"/>
              </a:ext>
            </a:extLst>
          </p:cNvPr>
          <p:cNvCxnSpPr/>
          <p:nvPr/>
        </p:nvCxnSpPr>
        <p:spPr bwMode="auto">
          <a:xfrm>
            <a:off x="2292371" y="3313657"/>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67B9501F-7907-4338-93C1-30BA790096F3}"/>
              </a:ext>
            </a:extLst>
          </p:cNvPr>
          <p:cNvCxnSpPr>
            <a:cxnSpLocks/>
          </p:cNvCxnSpPr>
          <p:nvPr/>
        </p:nvCxnSpPr>
        <p:spPr bwMode="auto">
          <a:xfrm>
            <a:off x="2585799" y="3561242"/>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B7E586F5-5502-4AF1-989C-39F89A4C1F67}"/>
              </a:ext>
            </a:extLst>
          </p:cNvPr>
          <p:cNvCxnSpPr>
            <a:cxnSpLocks/>
          </p:cNvCxnSpPr>
          <p:nvPr/>
        </p:nvCxnSpPr>
        <p:spPr bwMode="auto">
          <a:xfrm>
            <a:off x="2756395" y="3561242"/>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7E86E984-414D-47D4-BDAC-CE368C3CA5E2}"/>
              </a:ext>
            </a:extLst>
          </p:cNvPr>
          <p:cNvCxnSpPr>
            <a:cxnSpLocks/>
          </p:cNvCxnSpPr>
          <p:nvPr/>
        </p:nvCxnSpPr>
        <p:spPr bwMode="auto">
          <a:xfrm>
            <a:off x="2697256" y="3561242"/>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CF31439B-845D-435C-A183-457893AD4611}"/>
              </a:ext>
            </a:extLst>
          </p:cNvPr>
          <p:cNvCxnSpPr>
            <a:cxnSpLocks/>
          </p:cNvCxnSpPr>
          <p:nvPr/>
        </p:nvCxnSpPr>
        <p:spPr bwMode="auto">
          <a:xfrm>
            <a:off x="2817813" y="3561242"/>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9C9F1D07-CF48-469F-A989-B6E8E804CFD6}"/>
              </a:ext>
            </a:extLst>
          </p:cNvPr>
          <p:cNvCxnSpPr>
            <a:cxnSpLocks/>
          </p:cNvCxnSpPr>
          <p:nvPr/>
        </p:nvCxnSpPr>
        <p:spPr bwMode="auto">
          <a:xfrm>
            <a:off x="2872403" y="3629079"/>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AA4E6FD6-BEFE-48B0-A1E3-0538E5EC6460}"/>
              </a:ext>
            </a:extLst>
          </p:cNvPr>
          <p:cNvCxnSpPr>
            <a:cxnSpLocks/>
          </p:cNvCxnSpPr>
          <p:nvPr/>
        </p:nvCxnSpPr>
        <p:spPr bwMode="auto">
          <a:xfrm>
            <a:off x="2933821" y="3629079"/>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B397E712-C9C3-4DFF-BF02-3FF784D9D4A3}"/>
              </a:ext>
            </a:extLst>
          </p:cNvPr>
          <p:cNvCxnSpPr>
            <a:cxnSpLocks/>
          </p:cNvCxnSpPr>
          <p:nvPr/>
        </p:nvCxnSpPr>
        <p:spPr bwMode="auto">
          <a:xfrm>
            <a:off x="3156732" y="3892450"/>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C87F3A13-ACA2-47EF-8171-6AD957D7453E}"/>
              </a:ext>
            </a:extLst>
          </p:cNvPr>
          <p:cNvCxnSpPr>
            <a:cxnSpLocks/>
          </p:cNvCxnSpPr>
          <p:nvPr/>
        </p:nvCxnSpPr>
        <p:spPr bwMode="auto">
          <a:xfrm>
            <a:off x="3218150" y="3892450"/>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FF5514CF-A789-47B3-8ED6-FA4BFC55D2BB}"/>
              </a:ext>
            </a:extLst>
          </p:cNvPr>
          <p:cNvCxnSpPr>
            <a:cxnSpLocks/>
          </p:cNvCxnSpPr>
          <p:nvPr/>
        </p:nvCxnSpPr>
        <p:spPr bwMode="auto">
          <a:xfrm>
            <a:off x="3277289" y="3991197"/>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E6AF563D-28EF-44D3-859C-5F65429C7AC5}"/>
              </a:ext>
            </a:extLst>
          </p:cNvPr>
          <p:cNvCxnSpPr>
            <a:cxnSpLocks/>
          </p:cNvCxnSpPr>
          <p:nvPr/>
        </p:nvCxnSpPr>
        <p:spPr bwMode="auto">
          <a:xfrm>
            <a:off x="3338707" y="3991197"/>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355048A7-5D54-4211-97A1-0A01C42949CF}"/>
              </a:ext>
            </a:extLst>
          </p:cNvPr>
          <p:cNvCxnSpPr>
            <a:cxnSpLocks/>
          </p:cNvCxnSpPr>
          <p:nvPr/>
        </p:nvCxnSpPr>
        <p:spPr bwMode="auto">
          <a:xfrm>
            <a:off x="3734490" y="4633984"/>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C7CBCC62-9BC9-469F-9BE5-494A41259C13}"/>
              </a:ext>
            </a:extLst>
          </p:cNvPr>
          <p:cNvCxnSpPr>
            <a:cxnSpLocks/>
          </p:cNvCxnSpPr>
          <p:nvPr/>
        </p:nvCxnSpPr>
        <p:spPr bwMode="auto">
          <a:xfrm>
            <a:off x="3795908" y="4633984"/>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278C5923-B431-4206-8848-CD8733B33421}"/>
              </a:ext>
            </a:extLst>
          </p:cNvPr>
          <p:cNvCxnSpPr/>
          <p:nvPr/>
        </p:nvCxnSpPr>
        <p:spPr bwMode="auto">
          <a:xfrm>
            <a:off x="2990684" y="3779957"/>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99CEA8DE-620D-4B60-B49A-0D4A61DEFF7D}"/>
              </a:ext>
            </a:extLst>
          </p:cNvPr>
          <p:cNvCxnSpPr/>
          <p:nvPr/>
        </p:nvCxnSpPr>
        <p:spPr bwMode="auto">
          <a:xfrm>
            <a:off x="3502477" y="413158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442402CE-BFEE-469F-81E6-0A07DDD06890}"/>
              </a:ext>
            </a:extLst>
          </p:cNvPr>
          <p:cNvCxnSpPr/>
          <p:nvPr/>
        </p:nvCxnSpPr>
        <p:spPr bwMode="auto">
          <a:xfrm>
            <a:off x="3568442" y="4440491"/>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8E00A32D-7B47-460D-99EA-445EA56607A7}"/>
              </a:ext>
            </a:extLst>
          </p:cNvPr>
          <p:cNvCxnSpPr>
            <a:cxnSpLocks/>
          </p:cNvCxnSpPr>
          <p:nvPr/>
        </p:nvCxnSpPr>
        <p:spPr bwMode="auto">
          <a:xfrm>
            <a:off x="4030191" y="5024180"/>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E9D1950B-2DD7-4C2F-8578-41A81E13F354}"/>
              </a:ext>
            </a:extLst>
          </p:cNvPr>
          <p:cNvCxnSpPr>
            <a:cxnSpLocks/>
          </p:cNvCxnSpPr>
          <p:nvPr/>
        </p:nvCxnSpPr>
        <p:spPr bwMode="auto">
          <a:xfrm>
            <a:off x="4546535" y="5024180"/>
            <a:ext cx="0" cy="64008"/>
          </a:xfrm>
          <a:prstGeom prst="line">
            <a:avLst/>
          </a:prstGeom>
          <a:noFill/>
          <a:ln w="19050" cap="flat" cmpd="sng" algn="ctr">
            <a:solidFill>
              <a:schemeClr val="accent1"/>
            </a:solidFill>
            <a:prstDash val="solid"/>
            <a:round/>
            <a:headEnd type="none" w="med" len="med"/>
            <a:tailEnd type="none" w="med" len="med"/>
          </a:ln>
          <a:effectLst/>
        </p:spPr>
      </p:cxnSp>
      <p:sp>
        <p:nvSpPr>
          <p:cNvPr id="113" name="Freeform: Shape 112">
            <a:extLst>
              <a:ext uri="{FF2B5EF4-FFF2-40B4-BE49-F238E27FC236}">
                <a16:creationId xmlns:a16="http://schemas.microsoft.com/office/drawing/2014/main" id="{B5560DB7-1EE7-4230-89E3-D3FDDFEE5728}"/>
              </a:ext>
            </a:extLst>
          </p:cNvPr>
          <p:cNvSpPr/>
          <p:nvPr/>
        </p:nvSpPr>
        <p:spPr bwMode="auto">
          <a:xfrm>
            <a:off x="1858400" y="3306532"/>
            <a:ext cx="2687479" cy="1755629"/>
          </a:xfrm>
          <a:custGeom>
            <a:avLst/>
            <a:gdLst>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627380 w 3495040"/>
              <a:gd name="connsiteY27" fmla="*/ 325120 h 1211580"/>
              <a:gd name="connsiteX28" fmla="*/ 627380 w 3495040"/>
              <a:gd name="connsiteY28" fmla="*/ 358140 h 1211580"/>
              <a:gd name="connsiteX29" fmla="*/ 708660 w 3495040"/>
              <a:gd name="connsiteY29" fmla="*/ 358140 h 1211580"/>
              <a:gd name="connsiteX30" fmla="*/ 708660 w 3495040"/>
              <a:gd name="connsiteY30" fmla="*/ 381000 h 1211580"/>
              <a:gd name="connsiteX31" fmla="*/ 734060 w 3495040"/>
              <a:gd name="connsiteY31" fmla="*/ 381000 h 1211580"/>
              <a:gd name="connsiteX32" fmla="*/ 734060 w 3495040"/>
              <a:gd name="connsiteY32" fmla="*/ 429260 h 1211580"/>
              <a:gd name="connsiteX33" fmla="*/ 1021080 w 3495040"/>
              <a:gd name="connsiteY33" fmla="*/ 429260 h 1211580"/>
              <a:gd name="connsiteX34" fmla="*/ 1021080 w 3495040"/>
              <a:gd name="connsiteY34" fmla="*/ 454660 h 1211580"/>
              <a:gd name="connsiteX35" fmla="*/ 1137920 w 3495040"/>
              <a:gd name="connsiteY35" fmla="*/ 454660 h 1211580"/>
              <a:gd name="connsiteX36" fmla="*/ 1137920 w 3495040"/>
              <a:gd name="connsiteY36" fmla="*/ 515620 h 1211580"/>
              <a:gd name="connsiteX37" fmla="*/ 1160780 w 3495040"/>
              <a:gd name="connsiteY37" fmla="*/ 515620 h 1211580"/>
              <a:gd name="connsiteX38" fmla="*/ 1160780 w 3495040"/>
              <a:gd name="connsiteY38" fmla="*/ 563880 h 1211580"/>
              <a:gd name="connsiteX39" fmla="*/ 1356360 w 3495040"/>
              <a:gd name="connsiteY39" fmla="*/ 563880 h 1211580"/>
              <a:gd name="connsiteX40" fmla="*/ 1356360 w 3495040"/>
              <a:gd name="connsiteY40" fmla="*/ 655320 h 1211580"/>
              <a:gd name="connsiteX41" fmla="*/ 1407160 w 3495040"/>
              <a:gd name="connsiteY41" fmla="*/ 655320 h 1211580"/>
              <a:gd name="connsiteX42" fmla="*/ 1407160 w 3495040"/>
              <a:gd name="connsiteY42" fmla="*/ 718820 h 1211580"/>
              <a:gd name="connsiteX43" fmla="*/ 1539240 w 3495040"/>
              <a:gd name="connsiteY43" fmla="*/ 718820 h 1211580"/>
              <a:gd name="connsiteX44" fmla="*/ 1539240 w 3495040"/>
              <a:gd name="connsiteY44" fmla="*/ 784860 h 1211580"/>
              <a:gd name="connsiteX45" fmla="*/ 2120900 w 3495040"/>
              <a:gd name="connsiteY45" fmla="*/ 784860 h 1211580"/>
              <a:gd name="connsiteX46" fmla="*/ 2120900 w 3495040"/>
              <a:gd name="connsiteY46" fmla="*/ 873760 h 1211580"/>
              <a:gd name="connsiteX47" fmla="*/ 2270760 w 3495040"/>
              <a:gd name="connsiteY47" fmla="*/ 873760 h 1211580"/>
              <a:gd name="connsiteX48" fmla="*/ 2270760 w 3495040"/>
              <a:gd name="connsiteY48" fmla="*/ 1013460 h 1211580"/>
              <a:gd name="connsiteX49" fmla="*/ 2379980 w 3495040"/>
              <a:gd name="connsiteY49" fmla="*/ 1013460 h 1211580"/>
              <a:gd name="connsiteX50" fmla="*/ 2379980 w 3495040"/>
              <a:gd name="connsiteY50" fmla="*/ 1211580 h 1211580"/>
              <a:gd name="connsiteX51" fmla="*/ 3495040 w 3495040"/>
              <a:gd name="connsiteY51"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627380 w 3495040"/>
              <a:gd name="connsiteY27" fmla="*/ 325120 h 1211580"/>
              <a:gd name="connsiteX28" fmla="*/ 627380 w 3495040"/>
              <a:gd name="connsiteY28" fmla="*/ 358140 h 1211580"/>
              <a:gd name="connsiteX29" fmla="*/ 708660 w 3495040"/>
              <a:gd name="connsiteY29" fmla="*/ 358140 h 1211580"/>
              <a:gd name="connsiteX30" fmla="*/ 734060 w 3495040"/>
              <a:gd name="connsiteY30" fmla="*/ 381000 h 1211580"/>
              <a:gd name="connsiteX31" fmla="*/ 734060 w 3495040"/>
              <a:gd name="connsiteY31" fmla="*/ 429260 h 1211580"/>
              <a:gd name="connsiteX32" fmla="*/ 1021080 w 3495040"/>
              <a:gd name="connsiteY32" fmla="*/ 429260 h 1211580"/>
              <a:gd name="connsiteX33" fmla="*/ 1021080 w 3495040"/>
              <a:gd name="connsiteY33" fmla="*/ 454660 h 1211580"/>
              <a:gd name="connsiteX34" fmla="*/ 1137920 w 3495040"/>
              <a:gd name="connsiteY34" fmla="*/ 454660 h 1211580"/>
              <a:gd name="connsiteX35" fmla="*/ 1137920 w 3495040"/>
              <a:gd name="connsiteY35" fmla="*/ 515620 h 1211580"/>
              <a:gd name="connsiteX36" fmla="*/ 1160780 w 3495040"/>
              <a:gd name="connsiteY36" fmla="*/ 515620 h 1211580"/>
              <a:gd name="connsiteX37" fmla="*/ 1160780 w 3495040"/>
              <a:gd name="connsiteY37" fmla="*/ 563880 h 1211580"/>
              <a:gd name="connsiteX38" fmla="*/ 1356360 w 3495040"/>
              <a:gd name="connsiteY38" fmla="*/ 563880 h 1211580"/>
              <a:gd name="connsiteX39" fmla="*/ 1356360 w 3495040"/>
              <a:gd name="connsiteY39" fmla="*/ 655320 h 1211580"/>
              <a:gd name="connsiteX40" fmla="*/ 1407160 w 3495040"/>
              <a:gd name="connsiteY40" fmla="*/ 655320 h 1211580"/>
              <a:gd name="connsiteX41" fmla="*/ 1407160 w 3495040"/>
              <a:gd name="connsiteY41" fmla="*/ 718820 h 1211580"/>
              <a:gd name="connsiteX42" fmla="*/ 1539240 w 3495040"/>
              <a:gd name="connsiteY42" fmla="*/ 718820 h 1211580"/>
              <a:gd name="connsiteX43" fmla="*/ 1539240 w 3495040"/>
              <a:gd name="connsiteY43" fmla="*/ 784860 h 1211580"/>
              <a:gd name="connsiteX44" fmla="*/ 2120900 w 3495040"/>
              <a:gd name="connsiteY44" fmla="*/ 784860 h 1211580"/>
              <a:gd name="connsiteX45" fmla="*/ 2120900 w 3495040"/>
              <a:gd name="connsiteY45" fmla="*/ 873760 h 1211580"/>
              <a:gd name="connsiteX46" fmla="*/ 2270760 w 3495040"/>
              <a:gd name="connsiteY46" fmla="*/ 873760 h 1211580"/>
              <a:gd name="connsiteX47" fmla="*/ 2270760 w 3495040"/>
              <a:gd name="connsiteY47" fmla="*/ 1013460 h 1211580"/>
              <a:gd name="connsiteX48" fmla="*/ 2379980 w 3495040"/>
              <a:gd name="connsiteY48" fmla="*/ 1013460 h 1211580"/>
              <a:gd name="connsiteX49" fmla="*/ 2379980 w 3495040"/>
              <a:gd name="connsiteY49" fmla="*/ 1211580 h 1211580"/>
              <a:gd name="connsiteX50" fmla="*/ 3495040 w 3495040"/>
              <a:gd name="connsiteY50"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627380 w 3495040"/>
              <a:gd name="connsiteY27" fmla="*/ 325120 h 1211580"/>
              <a:gd name="connsiteX28" fmla="*/ 627380 w 3495040"/>
              <a:gd name="connsiteY28" fmla="*/ 358140 h 1211580"/>
              <a:gd name="connsiteX29" fmla="*/ 708660 w 3495040"/>
              <a:gd name="connsiteY29" fmla="*/ 358140 h 1211580"/>
              <a:gd name="connsiteX30" fmla="*/ 734060 w 3495040"/>
              <a:gd name="connsiteY30" fmla="*/ 429260 h 1211580"/>
              <a:gd name="connsiteX31" fmla="*/ 1021080 w 3495040"/>
              <a:gd name="connsiteY31" fmla="*/ 429260 h 1211580"/>
              <a:gd name="connsiteX32" fmla="*/ 1021080 w 3495040"/>
              <a:gd name="connsiteY32" fmla="*/ 454660 h 1211580"/>
              <a:gd name="connsiteX33" fmla="*/ 1137920 w 3495040"/>
              <a:gd name="connsiteY33" fmla="*/ 454660 h 1211580"/>
              <a:gd name="connsiteX34" fmla="*/ 1137920 w 3495040"/>
              <a:gd name="connsiteY34" fmla="*/ 515620 h 1211580"/>
              <a:gd name="connsiteX35" fmla="*/ 1160780 w 3495040"/>
              <a:gd name="connsiteY35" fmla="*/ 515620 h 1211580"/>
              <a:gd name="connsiteX36" fmla="*/ 1160780 w 3495040"/>
              <a:gd name="connsiteY36" fmla="*/ 563880 h 1211580"/>
              <a:gd name="connsiteX37" fmla="*/ 1356360 w 3495040"/>
              <a:gd name="connsiteY37" fmla="*/ 563880 h 1211580"/>
              <a:gd name="connsiteX38" fmla="*/ 1356360 w 3495040"/>
              <a:gd name="connsiteY38" fmla="*/ 655320 h 1211580"/>
              <a:gd name="connsiteX39" fmla="*/ 1407160 w 3495040"/>
              <a:gd name="connsiteY39" fmla="*/ 655320 h 1211580"/>
              <a:gd name="connsiteX40" fmla="*/ 1407160 w 3495040"/>
              <a:gd name="connsiteY40" fmla="*/ 718820 h 1211580"/>
              <a:gd name="connsiteX41" fmla="*/ 1539240 w 3495040"/>
              <a:gd name="connsiteY41" fmla="*/ 718820 h 1211580"/>
              <a:gd name="connsiteX42" fmla="*/ 1539240 w 3495040"/>
              <a:gd name="connsiteY42" fmla="*/ 784860 h 1211580"/>
              <a:gd name="connsiteX43" fmla="*/ 2120900 w 3495040"/>
              <a:gd name="connsiteY43" fmla="*/ 784860 h 1211580"/>
              <a:gd name="connsiteX44" fmla="*/ 2120900 w 3495040"/>
              <a:gd name="connsiteY44" fmla="*/ 873760 h 1211580"/>
              <a:gd name="connsiteX45" fmla="*/ 2270760 w 3495040"/>
              <a:gd name="connsiteY45" fmla="*/ 873760 h 1211580"/>
              <a:gd name="connsiteX46" fmla="*/ 2270760 w 3495040"/>
              <a:gd name="connsiteY46" fmla="*/ 1013460 h 1211580"/>
              <a:gd name="connsiteX47" fmla="*/ 2379980 w 3495040"/>
              <a:gd name="connsiteY47" fmla="*/ 1013460 h 1211580"/>
              <a:gd name="connsiteX48" fmla="*/ 2379980 w 3495040"/>
              <a:gd name="connsiteY48" fmla="*/ 1211580 h 1211580"/>
              <a:gd name="connsiteX49" fmla="*/ 3495040 w 3495040"/>
              <a:gd name="connsiteY49"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627380 w 3495040"/>
              <a:gd name="connsiteY27" fmla="*/ 325120 h 1211580"/>
              <a:gd name="connsiteX28" fmla="*/ 627380 w 3495040"/>
              <a:gd name="connsiteY28" fmla="*/ 358140 h 1211580"/>
              <a:gd name="connsiteX29" fmla="*/ 734060 w 3495040"/>
              <a:gd name="connsiteY29" fmla="*/ 429260 h 1211580"/>
              <a:gd name="connsiteX30" fmla="*/ 1021080 w 3495040"/>
              <a:gd name="connsiteY30" fmla="*/ 429260 h 1211580"/>
              <a:gd name="connsiteX31" fmla="*/ 1021080 w 3495040"/>
              <a:gd name="connsiteY31" fmla="*/ 454660 h 1211580"/>
              <a:gd name="connsiteX32" fmla="*/ 1137920 w 3495040"/>
              <a:gd name="connsiteY32" fmla="*/ 454660 h 1211580"/>
              <a:gd name="connsiteX33" fmla="*/ 1137920 w 3495040"/>
              <a:gd name="connsiteY33" fmla="*/ 515620 h 1211580"/>
              <a:gd name="connsiteX34" fmla="*/ 1160780 w 3495040"/>
              <a:gd name="connsiteY34" fmla="*/ 515620 h 1211580"/>
              <a:gd name="connsiteX35" fmla="*/ 1160780 w 3495040"/>
              <a:gd name="connsiteY35" fmla="*/ 563880 h 1211580"/>
              <a:gd name="connsiteX36" fmla="*/ 1356360 w 3495040"/>
              <a:gd name="connsiteY36" fmla="*/ 563880 h 1211580"/>
              <a:gd name="connsiteX37" fmla="*/ 1356360 w 3495040"/>
              <a:gd name="connsiteY37" fmla="*/ 655320 h 1211580"/>
              <a:gd name="connsiteX38" fmla="*/ 1407160 w 3495040"/>
              <a:gd name="connsiteY38" fmla="*/ 655320 h 1211580"/>
              <a:gd name="connsiteX39" fmla="*/ 1407160 w 3495040"/>
              <a:gd name="connsiteY39" fmla="*/ 718820 h 1211580"/>
              <a:gd name="connsiteX40" fmla="*/ 1539240 w 3495040"/>
              <a:gd name="connsiteY40" fmla="*/ 718820 h 1211580"/>
              <a:gd name="connsiteX41" fmla="*/ 1539240 w 3495040"/>
              <a:gd name="connsiteY41" fmla="*/ 784860 h 1211580"/>
              <a:gd name="connsiteX42" fmla="*/ 2120900 w 3495040"/>
              <a:gd name="connsiteY42" fmla="*/ 784860 h 1211580"/>
              <a:gd name="connsiteX43" fmla="*/ 2120900 w 3495040"/>
              <a:gd name="connsiteY43" fmla="*/ 873760 h 1211580"/>
              <a:gd name="connsiteX44" fmla="*/ 2270760 w 3495040"/>
              <a:gd name="connsiteY44" fmla="*/ 873760 h 1211580"/>
              <a:gd name="connsiteX45" fmla="*/ 2270760 w 3495040"/>
              <a:gd name="connsiteY45" fmla="*/ 1013460 h 1211580"/>
              <a:gd name="connsiteX46" fmla="*/ 2379980 w 3495040"/>
              <a:gd name="connsiteY46" fmla="*/ 1013460 h 1211580"/>
              <a:gd name="connsiteX47" fmla="*/ 2379980 w 3495040"/>
              <a:gd name="connsiteY47" fmla="*/ 1211580 h 1211580"/>
              <a:gd name="connsiteX48" fmla="*/ 3495040 w 3495040"/>
              <a:gd name="connsiteY48"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627380 w 3495040"/>
              <a:gd name="connsiteY27" fmla="*/ 325120 h 1211580"/>
              <a:gd name="connsiteX28" fmla="*/ 734060 w 3495040"/>
              <a:gd name="connsiteY28" fmla="*/ 429260 h 1211580"/>
              <a:gd name="connsiteX29" fmla="*/ 1021080 w 3495040"/>
              <a:gd name="connsiteY29" fmla="*/ 429260 h 1211580"/>
              <a:gd name="connsiteX30" fmla="*/ 1021080 w 3495040"/>
              <a:gd name="connsiteY30" fmla="*/ 454660 h 1211580"/>
              <a:gd name="connsiteX31" fmla="*/ 1137920 w 3495040"/>
              <a:gd name="connsiteY31" fmla="*/ 454660 h 1211580"/>
              <a:gd name="connsiteX32" fmla="*/ 1137920 w 3495040"/>
              <a:gd name="connsiteY32" fmla="*/ 515620 h 1211580"/>
              <a:gd name="connsiteX33" fmla="*/ 1160780 w 3495040"/>
              <a:gd name="connsiteY33" fmla="*/ 515620 h 1211580"/>
              <a:gd name="connsiteX34" fmla="*/ 1160780 w 3495040"/>
              <a:gd name="connsiteY34" fmla="*/ 563880 h 1211580"/>
              <a:gd name="connsiteX35" fmla="*/ 1356360 w 3495040"/>
              <a:gd name="connsiteY35" fmla="*/ 563880 h 1211580"/>
              <a:gd name="connsiteX36" fmla="*/ 1356360 w 3495040"/>
              <a:gd name="connsiteY36" fmla="*/ 655320 h 1211580"/>
              <a:gd name="connsiteX37" fmla="*/ 1407160 w 3495040"/>
              <a:gd name="connsiteY37" fmla="*/ 655320 h 1211580"/>
              <a:gd name="connsiteX38" fmla="*/ 1407160 w 3495040"/>
              <a:gd name="connsiteY38" fmla="*/ 718820 h 1211580"/>
              <a:gd name="connsiteX39" fmla="*/ 1539240 w 3495040"/>
              <a:gd name="connsiteY39" fmla="*/ 718820 h 1211580"/>
              <a:gd name="connsiteX40" fmla="*/ 1539240 w 3495040"/>
              <a:gd name="connsiteY40" fmla="*/ 784860 h 1211580"/>
              <a:gd name="connsiteX41" fmla="*/ 2120900 w 3495040"/>
              <a:gd name="connsiteY41" fmla="*/ 784860 h 1211580"/>
              <a:gd name="connsiteX42" fmla="*/ 2120900 w 3495040"/>
              <a:gd name="connsiteY42" fmla="*/ 873760 h 1211580"/>
              <a:gd name="connsiteX43" fmla="*/ 2270760 w 3495040"/>
              <a:gd name="connsiteY43" fmla="*/ 873760 h 1211580"/>
              <a:gd name="connsiteX44" fmla="*/ 2270760 w 3495040"/>
              <a:gd name="connsiteY44" fmla="*/ 1013460 h 1211580"/>
              <a:gd name="connsiteX45" fmla="*/ 2379980 w 3495040"/>
              <a:gd name="connsiteY45" fmla="*/ 1013460 h 1211580"/>
              <a:gd name="connsiteX46" fmla="*/ 2379980 w 3495040"/>
              <a:gd name="connsiteY46" fmla="*/ 1211580 h 1211580"/>
              <a:gd name="connsiteX47" fmla="*/ 3495040 w 3495040"/>
              <a:gd name="connsiteY47"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734060 w 3495040"/>
              <a:gd name="connsiteY27" fmla="*/ 429260 h 1211580"/>
              <a:gd name="connsiteX28" fmla="*/ 1021080 w 3495040"/>
              <a:gd name="connsiteY28" fmla="*/ 429260 h 1211580"/>
              <a:gd name="connsiteX29" fmla="*/ 1021080 w 3495040"/>
              <a:gd name="connsiteY29" fmla="*/ 454660 h 1211580"/>
              <a:gd name="connsiteX30" fmla="*/ 1137920 w 3495040"/>
              <a:gd name="connsiteY30" fmla="*/ 454660 h 1211580"/>
              <a:gd name="connsiteX31" fmla="*/ 1137920 w 3495040"/>
              <a:gd name="connsiteY31" fmla="*/ 515620 h 1211580"/>
              <a:gd name="connsiteX32" fmla="*/ 1160780 w 3495040"/>
              <a:gd name="connsiteY32" fmla="*/ 515620 h 1211580"/>
              <a:gd name="connsiteX33" fmla="*/ 1160780 w 3495040"/>
              <a:gd name="connsiteY33" fmla="*/ 563880 h 1211580"/>
              <a:gd name="connsiteX34" fmla="*/ 1356360 w 3495040"/>
              <a:gd name="connsiteY34" fmla="*/ 563880 h 1211580"/>
              <a:gd name="connsiteX35" fmla="*/ 1356360 w 3495040"/>
              <a:gd name="connsiteY35" fmla="*/ 655320 h 1211580"/>
              <a:gd name="connsiteX36" fmla="*/ 1407160 w 3495040"/>
              <a:gd name="connsiteY36" fmla="*/ 655320 h 1211580"/>
              <a:gd name="connsiteX37" fmla="*/ 1407160 w 3495040"/>
              <a:gd name="connsiteY37" fmla="*/ 718820 h 1211580"/>
              <a:gd name="connsiteX38" fmla="*/ 1539240 w 3495040"/>
              <a:gd name="connsiteY38" fmla="*/ 718820 h 1211580"/>
              <a:gd name="connsiteX39" fmla="*/ 1539240 w 3495040"/>
              <a:gd name="connsiteY39" fmla="*/ 784860 h 1211580"/>
              <a:gd name="connsiteX40" fmla="*/ 2120900 w 3495040"/>
              <a:gd name="connsiteY40" fmla="*/ 784860 h 1211580"/>
              <a:gd name="connsiteX41" fmla="*/ 2120900 w 3495040"/>
              <a:gd name="connsiteY41" fmla="*/ 873760 h 1211580"/>
              <a:gd name="connsiteX42" fmla="*/ 2270760 w 3495040"/>
              <a:gd name="connsiteY42" fmla="*/ 873760 h 1211580"/>
              <a:gd name="connsiteX43" fmla="*/ 2270760 w 3495040"/>
              <a:gd name="connsiteY43" fmla="*/ 1013460 h 1211580"/>
              <a:gd name="connsiteX44" fmla="*/ 2379980 w 3495040"/>
              <a:gd name="connsiteY44" fmla="*/ 1013460 h 1211580"/>
              <a:gd name="connsiteX45" fmla="*/ 2379980 w 3495040"/>
              <a:gd name="connsiteY45" fmla="*/ 1211580 h 1211580"/>
              <a:gd name="connsiteX46" fmla="*/ 3495040 w 3495040"/>
              <a:gd name="connsiteY46"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734060 w 3495040"/>
              <a:gd name="connsiteY26" fmla="*/ 429260 h 1211580"/>
              <a:gd name="connsiteX27" fmla="*/ 1021080 w 3495040"/>
              <a:gd name="connsiteY27" fmla="*/ 429260 h 1211580"/>
              <a:gd name="connsiteX28" fmla="*/ 1021080 w 3495040"/>
              <a:gd name="connsiteY28" fmla="*/ 454660 h 1211580"/>
              <a:gd name="connsiteX29" fmla="*/ 1137920 w 3495040"/>
              <a:gd name="connsiteY29" fmla="*/ 454660 h 1211580"/>
              <a:gd name="connsiteX30" fmla="*/ 1137920 w 3495040"/>
              <a:gd name="connsiteY30" fmla="*/ 515620 h 1211580"/>
              <a:gd name="connsiteX31" fmla="*/ 1160780 w 3495040"/>
              <a:gd name="connsiteY31" fmla="*/ 515620 h 1211580"/>
              <a:gd name="connsiteX32" fmla="*/ 1160780 w 3495040"/>
              <a:gd name="connsiteY32" fmla="*/ 563880 h 1211580"/>
              <a:gd name="connsiteX33" fmla="*/ 1356360 w 3495040"/>
              <a:gd name="connsiteY33" fmla="*/ 563880 h 1211580"/>
              <a:gd name="connsiteX34" fmla="*/ 1356360 w 3495040"/>
              <a:gd name="connsiteY34" fmla="*/ 655320 h 1211580"/>
              <a:gd name="connsiteX35" fmla="*/ 1407160 w 3495040"/>
              <a:gd name="connsiteY35" fmla="*/ 655320 h 1211580"/>
              <a:gd name="connsiteX36" fmla="*/ 1407160 w 3495040"/>
              <a:gd name="connsiteY36" fmla="*/ 718820 h 1211580"/>
              <a:gd name="connsiteX37" fmla="*/ 1539240 w 3495040"/>
              <a:gd name="connsiteY37" fmla="*/ 718820 h 1211580"/>
              <a:gd name="connsiteX38" fmla="*/ 1539240 w 3495040"/>
              <a:gd name="connsiteY38" fmla="*/ 784860 h 1211580"/>
              <a:gd name="connsiteX39" fmla="*/ 2120900 w 3495040"/>
              <a:gd name="connsiteY39" fmla="*/ 784860 h 1211580"/>
              <a:gd name="connsiteX40" fmla="*/ 2120900 w 3495040"/>
              <a:gd name="connsiteY40" fmla="*/ 873760 h 1211580"/>
              <a:gd name="connsiteX41" fmla="*/ 2270760 w 3495040"/>
              <a:gd name="connsiteY41" fmla="*/ 873760 h 1211580"/>
              <a:gd name="connsiteX42" fmla="*/ 2270760 w 3495040"/>
              <a:gd name="connsiteY42" fmla="*/ 1013460 h 1211580"/>
              <a:gd name="connsiteX43" fmla="*/ 2379980 w 3495040"/>
              <a:gd name="connsiteY43" fmla="*/ 1013460 h 1211580"/>
              <a:gd name="connsiteX44" fmla="*/ 2379980 w 3495040"/>
              <a:gd name="connsiteY44" fmla="*/ 1211580 h 1211580"/>
              <a:gd name="connsiteX45" fmla="*/ 3495040 w 3495040"/>
              <a:gd name="connsiteY45"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94640 h 1211580"/>
              <a:gd name="connsiteX24" fmla="*/ 563880 w 3495040"/>
              <a:gd name="connsiteY24" fmla="*/ 294640 h 1211580"/>
              <a:gd name="connsiteX25" fmla="*/ 734060 w 3495040"/>
              <a:gd name="connsiteY25" fmla="*/ 429260 h 1211580"/>
              <a:gd name="connsiteX26" fmla="*/ 1021080 w 3495040"/>
              <a:gd name="connsiteY26" fmla="*/ 429260 h 1211580"/>
              <a:gd name="connsiteX27" fmla="*/ 1021080 w 3495040"/>
              <a:gd name="connsiteY27" fmla="*/ 454660 h 1211580"/>
              <a:gd name="connsiteX28" fmla="*/ 1137920 w 3495040"/>
              <a:gd name="connsiteY28" fmla="*/ 454660 h 1211580"/>
              <a:gd name="connsiteX29" fmla="*/ 1137920 w 3495040"/>
              <a:gd name="connsiteY29" fmla="*/ 515620 h 1211580"/>
              <a:gd name="connsiteX30" fmla="*/ 1160780 w 3495040"/>
              <a:gd name="connsiteY30" fmla="*/ 515620 h 1211580"/>
              <a:gd name="connsiteX31" fmla="*/ 1160780 w 3495040"/>
              <a:gd name="connsiteY31" fmla="*/ 563880 h 1211580"/>
              <a:gd name="connsiteX32" fmla="*/ 1356360 w 3495040"/>
              <a:gd name="connsiteY32" fmla="*/ 563880 h 1211580"/>
              <a:gd name="connsiteX33" fmla="*/ 1356360 w 3495040"/>
              <a:gd name="connsiteY33" fmla="*/ 655320 h 1211580"/>
              <a:gd name="connsiteX34" fmla="*/ 1407160 w 3495040"/>
              <a:gd name="connsiteY34" fmla="*/ 655320 h 1211580"/>
              <a:gd name="connsiteX35" fmla="*/ 1407160 w 3495040"/>
              <a:gd name="connsiteY35" fmla="*/ 718820 h 1211580"/>
              <a:gd name="connsiteX36" fmla="*/ 1539240 w 3495040"/>
              <a:gd name="connsiteY36" fmla="*/ 718820 h 1211580"/>
              <a:gd name="connsiteX37" fmla="*/ 1539240 w 3495040"/>
              <a:gd name="connsiteY37" fmla="*/ 784860 h 1211580"/>
              <a:gd name="connsiteX38" fmla="*/ 2120900 w 3495040"/>
              <a:gd name="connsiteY38" fmla="*/ 784860 h 1211580"/>
              <a:gd name="connsiteX39" fmla="*/ 2120900 w 3495040"/>
              <a:gd name="connsiteY39" fmla="*/ 873760 h 1211580"/>
              <a:gd name="connsiteX40" fmla="*/ 2270760 w 3495040"/>
              <a:gd name="connsiteY40" fmla="*/ 873760 h 1211580"/>
              <a:gd name="connsiteX41" fmla="*/ 2270760 w 3495040"/>
              <a:gd name="connsiteY41" fmla="*/ 1013460 h 1211580"/>
              <a:gd name="connsiteX42" fmla="*/ 2379980 w 3495040"/>
              <a:gd name="connsiteY42" fmla="*/ 1013460 h 1211580"/>
              <a:gd name="connsiteX43" fmla="*/ 2379980 w 3495040"/>
              <a:gd name="connsiteY43" fmla="*/ 1211580 h 1211580"/>
              <a:gd name="connsiteX44" fmla="*/ 3495040 w 3495040"/>
              <a:gd name="connsiteY44"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505460 w 3495040"/>
              <a:gd name="connsiteY22" fmla="*/ 294640 h 1211580"/>
              <a:gd name="connsiteX23" fmla="*/ 563880 w 3495040"/>
              <a:gd name="connsiteY23" fmla="*/ 294640 h 1211580"/>
              <a:gd name="connsiteX24" fmla="*/ 734060 w 3495040"/>
              <a:gd name="connsiteY24" fmla="*/ 429260 h 1211580"/>
              <a:gd name="connsiteX25" fmla="*/ 1021080 w 3495040"/>
              <a:gd name="connsiteY25" fmla="*/ 429260 h 1211580"/>
              <a:gd name="connsiteX26" fmla="*/ 1021080 w 3495040"/>
              <a:gd name="connsiteY26" fmla="*/ 454660 h 1211580"/>
              <a:gd name="connsiteX27" fmla="*/ 1137920 w 3495040"/>
              <a:gd name="connsiteY27" fmla="*/ 454660 h 1211580"/>
              <a:gd name="connsiteX28" fmla="*/ 1137920 w 3495040"/>
              <a:gd name="connsiteY28" fmla="*/ 515620 h 1211580"/>
              <a:gd name="connsiteX29" fmla="*/ 1160780 w 3495040"/>
              <a:gd name="connsiteY29" fmla="*/ 515620 h 1211580"/>
              <a:gd name="connsiteX30" fmla="*/ 1160780 w 3495040"/>
              <a:gd name="connsiteY30" fmla="*/ 563880 h 1211580"/>
              <a:gd name="connsiteX31" fmla="*/ 1356360 w 3495040"/>
              <a:gd name="connsiteY31" fmla="*/ 563880 h 1211580"/>
              <a:gd name="connsiteX32" fmla="*/ 1356360 w 3495040"/>
              <a:gd name="connsiteY32" fmla="*/ 655320 h 1211580"/>
              <a:gd name="connsiteX33" fmla="*/ 1407160 w 3495040"/>
              <a:gd name="connsiteY33" fmla="*/ 655320 h 1211580"/>
              <a:gd name="connsiteX34" fmla="*/ 1407160 w 3495040"/>
              <a:gd name="connsiteY34" fmla="*/ 718820 h 1211580"/>
              <a:gd name="connsiteX35" fmla="*/ 1539240 w 3495040"/>
              <a:gd name="connsiteY35" fmla="*/ 718820 h 1211580"/>
              <a:gd name="connsiteX36" fmla="*/ 1539240 w 3495040"/>
              <a:gd name="connsiteY36" fmla="*/ 784860 h 1211580"/>
              <a:gd name="connsiteX37" fmla="*/ 2120900 w 3495040"/>
              <a:gd name="connsiteY37" fmla="*/ 784860 h 1211580"/>
              <a:gd name="connsiteX38" fmla="*/ 2120900 w 3495040"/>
              <a:gd name="connsiteY38" fmla="*/ 873760 h 1211580"/>
              <a:gd name="connsiteX39" fmla="*/ 2270760 w 3495040"/>
              <a:gd name="connsiteY39" fmla="*/ 873760 h 1211580"/>
              <a:gd name="connsiteX40" fmla="*/ 2270760 w 3495040"/>
              <a:gd name="connsiteY40" fmla="*/ 1013460 h 1211580"/>
              <a:gd name="connsiteX41" fmla="*/ 2379980 w 3495040"/>
              <a:gd name="connsiteY41" fmla="*/ 1013460 h 1211580"/>
              <a:gd name="connsiteX42" fmla="*/ 2379980 w 3495040"/>
              <a:gd name="connsiteY42" fmla="*/ 1211580 h 1211580"/>
              <a:gd name="connsiteX43" fmla="*/ 3495040 w 3495040"/>
              <a:gd name="connsiteY43"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563880 w 3495040"/>
              <a:gd name="connsiteY22" fmla="*/ 294640 h 1211580"/>
              <a:gd name="connsiteX23" fmla="*/ 734060 w 3495040"/>
              <a:gd name="connsiteY23" fmla="*/ 429260 h 1211580"/>
              <a:gd name="connsiteX24" fmla="*/ 1021080 w 3495040"/>
              <a:gd name="connsiteY24" fmla="*/ 429260 h 1211580"/>
              <a:gd name="connsiteX25" fmla="*/ 1021080 w 3495040"/>
              <a:gd name="connsiteY25" fmla="*/ 454660 h 1211580"/>
              <a:gd name="connsiteX26" fmla="*/ 1137920 w 3495040"/>
              <a:gd name="connsiteY26" fmla="*/ 454660 h 1211580"/>
              <a:gd name="connsiteX27" fmla="*/ 1137920 w 3495040"/>
              <a:gd name="connsiteY27" fmla="*/ 515620 h 1211580"/>
              <a:gd name="connsiteX28" fmla="*/ 1160780 w 3495040"/>
              <a:gd name="connsiteY28" fmla="*/ 515620 h 1211580"/>
              <a:gd name="connsiteX29" fmla="*/ 1160780 w 3495040"/>
              <a:gd name="connsiteY29" fmla="*/ 563880 h 1211580"/>
              <a:gd name="connsiteX30" fmla="*/ 1356360 w 3495040"/>
              <a:gd name="connsiteY30" fmla="*/ 563880 h 1211580"/>
              <a:gd name="connsiteX31" fmla="*/ 1356360 w 3495040"/>
              <a:gd name="connsiteY31" fmla="*/ 655320 h 1211580"/>
              <a:gd name="connsiteX32" fmla="*/ 1407160 w 3495040"/>
              <a:gd name="connsiteY32" fmla="*/ 655320 h 1211580"/>
              <a:gd name="connsiteX33" fmla="*/ 1407160 w 3495040"/>
              <a:gd name="connsiteY33" fmla="*/ 718820 h 1211580"/>
              <a:gd name="connsiteX34" fmla="*/ 1539240 w 3495040"/>
              <a:gd name="connsiteY34" fmla="*/ 718820 h 1211580"/>
              <a:gd name="connsiteX35" fmla="*/ 1539240 w 3495040"/>
              <a:gd name="connsiteY35" fmla="*/ 784860 h 1211580"/>
              <a:gd name="connsiteX36" fmla="*/ 2120900 w 3495040"/>
              <a:gd name="connsiteY36" fmla="*/ 784860 h 1211580"/>
              <a:gd name="connsiteX37" fmla="*/ 2120900 w 3495040"/>
              <a:gd name="connsiteY37" fmla="*/ 873760 h 1211580"/>
              <a:gd name="connsiteX38" fmla="*/ 2270760 w 3495040"/>
              <a:gd name="connsiteY38" fmla="*/ 873760 h 1211580"/>
              <a:gd name="connsiteX39" fmla="*/ 2270760 w 3495040"/>
              <a:gd name="connsiteY39" fmla="*/ 1013460 h 1211580"/>
              <a:gd name="connsiteX40" fmla="*/ 2379980 w 3495040"/>
              <a:gd name="connsiteY40" fmla="*/ 1013460 h 1211580"/>
              <a:gd name="connsiteX41" fmla="*/ 2379980 w 3495040"/>
              <a:gd name="connsiteY41" fmla="*/ 1211580 h 1211580"/>
              <a:gd name="connsiteX42" fmla="*/ 3495040 w 3495040"/>
              <a:gd name="connsiteY42"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80060 w 3495040"/>
              <a:gd name="connsiteY20" fmla="*/ 254000 h 1211580"/>
              <a:gd name="connsiteX21" fmla="*/ 563880 w 3495040"/>
              <a:gd name="connsiteY21" fmla="*/ 294640 h 1211580"/>
              <a:gd name="connsiteX22" fmla="*/ 734060 w 3495040"/>
              <a:gd name="connsiteY22" fmla="*/ 429260 h 1211580"/>
              <a:gd name="connsiteX23" fmla="*/ 1021080 w 3495040"/>
              <a:gd name="connsiteY23" fmla="*/ 429260 h 1211580"/>
              <a:gd name="connsiteX24" fmla="*/ 1021080 w 3495040"/>
              <a:gd name="connsiteY24" fmla="*/ 454660 h 1211580"/>
              <a:gd name="connsiteX25" fmla="*/ 1137920 w 3495040"/>
              <a:gd name="connsiteY25" fmla="*/ 454660 h 1211580"/>
              <a:gd name="connsiteX26" fmla="*/ 1137920 w 3495040"/>
              <a:gd name="connsiteY26" fmla="*/ 515620 h 1211580"/>
              <a:gd name="connsiteX27" fmla="*/ 1160780 w 3495040"/>
              <a:gd name="connsiteY27" fmla="*/ 515620 h 1211580"/>
              <a:gd name="connsiteX28" fmla="*/ 1160780 w 3495040"/>
              <a:gd name="connsiteY28" fmla="*/ 563880 h 1211580"/>
              <a:gd name="connsiteX29" fmla="*/ 1356360 w 3495040"/>
              <a:gd name="connsiteY29" fmla="*/ 563880 h 1211580"/>
              <a:gd name="connsiteX30" fmla="*/ 1356360 w 3495040"/>
              <a:gd name="connsiteY30" fmla="*/ 655320 h 1211580"/>
              <a:gd name="connsiteX31" fmla="*/ 1407160 w 3495040"/>
              <a:gd name="connsiteY31" fmla="*/ 655320 h 1211580"/>
              <a:gd name="connsiteX32" fmla="*/ 1407160 w 3495040"/>
              <a:gd name="connsiteY32" fmla="*/ 718820 h 1211580"/>
              <a:gd name="connsiteX33" fmla="*/ 1539240 w 3495040"/>
              <a:gd name="connsiteY33" fmla="*/ 718820 h 1211580"/>
              <a:gd name="connsiteX34" fmla="*/ 1539240 w 3495040"/>
              <a:gd name="connsiteY34" fmla="*/ 784860 h 1211580"/>
              <a:gd name="connsiteX35" fmla="*/ 2120900 w 3495040"/>
              <a:gd name="connsiteY35" fmla="*/ 784860 h 1211580"/>
              <a:gd name="connsiteX36" fmla="*/ 2120900 w 3495040"/>
              <a:gd name="connsiteY36" fmla="*/ 873760 h 1211580"/>
              <a:gd name="connsiteX37" fmla="*/ 2270760 w 3495040"/>
              <a:gd name="connsiteY37" fmla="*/ 873760 h 1211580"/>
              <a:gd name="connsiteX38" fmla="*/ 2270760 w 3495040"/>
              <a:gd name="connsiteY38" fmla="*/ 1013460 h 1211580"/>
              <a:gd name="connsiteX39" fmla="*/ 2379980 w 3495040"/>
              <a:gd name="connsiteY39" fmla="*/ 1013460 h 1211580"/>
              <a:gd name="connsiteX40" fmla="*/ 2379980 w 3495040"/>
              <a:gd name="connsiteY40" fmla="*/ 1211580 h 1211580"/>
              <a:gd name="connsiteX41" fmla="*/ 3495040 w 3495040"/>
              <a:gd name="connsiteY41"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449580 w 3495040"/>
              <a:gd name="connsiteY18" fmla="*/ 233680 h 1211580"/>
              <a:gd name="connsiteX19" fmla="*/ 480060 w 3495040"/>
              <a:gd name="connsiteY19" fmla="*/ 254000 h 1211580"/>
              <a:gd name="connsiteX20" fmla="*/ 563880 w 3495040"/>
              <a:gd name="connsiteY20" fmla="*/ 294640 h 1211580"/>
              <a:gd name="connsiteX21" fmla="*/ 734060 w 3495040"/>
              <a:gd name="connsiteY21" fmla="*/ 429260 h 1211580"/>
              <a:gd name="connsiteX22" fmla="*/ 1021080 w 3495040"/>
              <a:gd name="connsiteY22" fmla="*/ 429260 h 1211580"/>
              <a:gd name="connsiteX23" fmla="*/ 1021080 w 3495040"/>
              <a:gd name="connsiteY23" fmla="*/ 454660 h 1211580"/>
              <a:gd name="connsiteX24" fmla="*/ 1137920 w 3495040"/>
              <a:gd name="connsiteY24" fmla="*/ 454660 h 1211580"/>
              <a:gd name="connsiteX25" fmla="*/ 1137920 w 3495040"/>
              <a:gd name="connsiteY25" fmla="*/ 515620 h 1211580"/>
              <a:gd name="connsiteX26" fmla="*/ 1160780 w 3495040"/>
              <a:gd name="connsiteY26" fmla="*/ 515620 h 1211580"/>
              <a:gd name="connsiteX27" fmla="*/ 1160780 w 3495040"/>
              <a:gd name="connsiteY27" fmla="*/ 563880 h 1211580"/>
              <a:gd name="connsiteX28" fmla="*/ 1356360 w 3495040"/>
              <a:gd name="connsiteY28" fmla="*/ 563880 h 1211580"/>
              <a:gd name="connsiteX29" fmla="*/ 1356360 w 3495040"/>
              <a:gd name="connsiteY29" fmla="*/ 655320 h 1211580"/>
              <a:gd name="connsiteX30" fmla="*/ 1407160 w 3495040"/>
              <a:gd name="connsiteY30" fmla="*/ 655320 h 1211580"/>
              <a:gd name="connsiteX31" fmla="*/ 1407160 w 3495040"/>
              <a:gd name="connsiteY31" fmla="*/ 718820 h 1211580"/>
              <a:gd name="connsiteX32" fmla="*/ 1539240 w 3495040"/>
              <a:gd name="connsiteY32" fmla="*/ 718820 h 1211580"/>
              <a:gd name="connsiteX33" fmla="*/ 1539240 w 3495040"/>
              <a:gd name="connsiteY33" fmla="*/ 784860 h 1211580"/>
              <a:gd name="connsiteX34" fmla="*/ 2120900 w 3495040"/>
              <a:gd name="connsiteY34" fmla="*/ 784860 h 1211580"/>
              <a:gd name="connsiteX35" fmla="*/ 2120900 w 3495040"/>
              <a:gd name="connsiteY35" fmla="*/ 873760 h 1211580"/>
              <a:gd name="connsiteX36" fmla="*/ 2270760 w 3495040"/>
              <a:gd name="connsiteY36" fmla="*/ 873760 h 1211580"/>
              <a:gd name="connsiteX37" fmla="*/ 2270760 w 3495040"/>
              <a:gd name="connsiteY37" fmla="*/ 1013460 h 1211580"/>
              <a:gd name="connsiteX38" fmla="*/ 2379980 w 3495040"/>
              <a:gd name="connsiteY38" fmla="*/ 1013460 h 1211580"/>
              <a:gd name="connsiteX39" fmla="*/ 2379980 w 3495040"/>
              <a:gd name="connsiteY39" fmla="*/ 1211580 h 1211580"/>
              <a:gd name="connsiteX40" fmla="*/ 3495040 w 3495040"/>
              <a:gd name="connsiteY40"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449580 w 3495040"/>
              <a:gd name="connsiteY17" fmla="*/ 233680 h 1211580"/>
              <a:gd name="connsiteX18" fmla="*/ 480060 w 3495040"/>
              <a:gd name="connsiteY18" fmla="*/ 254000 h 1211580"/>
              <a:gd name="connsiteX19" fmla="*/ 563880 w 3495040"/>
              <a:gd name="connsiteY19" fmla="*/ 294640 h 1211580"/>
              <a:gd name="connsiteX20" fmla="*/ 734060 w 3495040"/>
              <a:gd name="connsiteY20" fmla="*/ 429260 h 1211580"/>
              <a:gd name="connsiteX21" fmla="*/ 1021080 w 3495040"/>
              <a:gd name="connsiteY21" fmla="*/ 429260 h 1211580"/>
              <a:gd name="connsiteX22" fmla="*/ 1021080 w 3495040"/>
              <a:gd name="connsiteY22" fmla="*/ 454660 h 1211580"/>
              <a:gd name="connsiteX23" fmla="*/ 1137920 w 3495040"/>
              <a:gd name="connsiteY23" fmla="*/ 454660 h 1211580"/>
              <a:gd name="connsiteX24" fmla="*/ 1137920 w 3495040"/>
              <a:gd name="connsiteY24" fmla="*/ 515620 h 1211580"/>
              <a:gd name="connsiteX25" fmla="*/ 1160780 w 3495040"/>
              <a:gd name="connsiteY25" fmla="*/ 515620 h 1211580"/>
              <a:gd name="connsiteX26" fmla="*/ 1160780 w 3495040"/>
              <a:gd name="connsiteY26" fmla="*/ 563880 h 1211580"/>
              <a:gd name="connsiteX27" fmla="*/ 1356360 w 3495040"/>
              <a:gd name="connsiteY27" fmla="*/ 563880 h 1211580"/>
              <a:gd name="connsiteX28" fmla="*/ 1356360 w 3495040"/>
              <a:gd name="connsiteY28" fmla="*/ 655320 h 1211580"/>
              <a:gd name="connsiteX29" fmla="*/ 1407160 w 3495040"/>
              <a:gd name="connsiteY29" fmla="*/ 655320 h 1211580"/>
              <a:gd name="connsiteX30" fmla="*/ 1407160 w 3495040"/>
              <a:gd name="connsiteY30" fmla="*/ 718820 h 1211580"/>
              <a:gd name="connsiteX31" fmla="*/ 1539240 w 3495040"/>
              <a:gd name="connsiteY31" fmla="*/ 718820 h 1211580"/>
              <a:gd name="connsiteX32" fmla="*/ 1539240 w 3495040"/>
              <a:gd name="connsiteY32" fmla="*/ 784860 h 1211580"/>
              <a:gd name="connsiteX33" fmla="*/ 2120900 w 3495040"/>
              <a:gd name="connsiteY33" fmla="*/ 784860 h 1211580"/>
              <a:gd name="connsiteX34" fmla="*/ 2120900 w 3495040"/>
              <a:gd name="connsiteY34" fmla="*/ 873760 h 1211580"/>
              <a:gd name="connsiteX35" fmla="*/ 2270760 w 3495040"/>
              <a:gd name="connsiteY35" fmla="*/ 873760 h 1211580"/>
              <a:gd name="connsiteX36" fmla="*/ 2270760 w 3495040"/>
              <a:gd name="connsiteY36" fmla="*/ 1013460 h 1211580"/>
              <a:gd name="connsiteX37" fmla="*/ 2379980 w 3495040"/>
              <a:gd name="connsiteY37" fmla="*/ 1013460 h 1211580"/>
              <a:gd name="connsiteX38" fmla="*/ 2379980 w 3495040"/>
              <a:gd name="connsiteY38" fmla="*/ 1211580 h 1211580"/>
              <a:gd name="connsiteX39" fmla="*/ 3495040 w 3495040"/>
              <a:gd name="connsiteY39"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449580 w 3495040"/>
              <a:gd name="connsiteY16" fmla="*/ 233680 h 1211580"/>
              <a:gd name="connsiteX17" fmla="*/ 480060 w 3495040"/>
              <a:gd name="connsiteY17" fmla="*/ 254000 h 1211580"/>
              <a:gd name="connsiteX18" fmla="*/ 563880 w 3495040"/>
              <a:gd name="connsiteY18" fmla="*/ 294640 h 1211580"/>
              <a:gd name="connsiteX19" fmla="*/ 734060 w 3495040"/>
              <a:gd name="connsiteY19" fmla="*/ 429260 h 1211580"/>
              <a:gd name="connsiteX20" fmla="*/ 1021080 w 3495040"/>
              <a:gd name="connsiteY20" fmla="*/ 429260 h 1211580"/>
              <a:gd name="connsiteX21" fmla="*/ 1021080 w 3495040"/>
              <a:gd name="connsiteY21" fmla="*/ 454660 h 1211580"/>
              <a:gd name="connsiteX22" fmla="*/ 1137920 w 3495040"/>
              <a:gd name="connsiteY22" fmla="*/ 454660 h 1211580"/>
              <a:gd name="connsiteX23" fmla="*/ 1137920 w 3495040"/>
              <a:gd name="connsiteY23" fmla="*/ 515620 h 1211580"/>
              <a:gd name="connsiteX24" fmla="*/ 1160780 w 3495040"/>
              <a:gd name="connsiteY24" fmla="*/ 515620 h 1211580"/>
              <a:gd name="connsiteX25" fmla="*/ 1160780 w 3495040"/>
              <a:gd name="connsiteY25" fmla="*/ 563880 h 1211580"/>
              <a:gd name="connsiteX26" fmla="*/ 1356360 w 3495040"/>
              <a:gd name="connsiteY26" fmla="*/ 563880 h 1211580"/>
              <a:gd name="connsiteX27" fmla="*/ 1356360 w 3495040"/>
              <a:gd name="connsiteY27" fmla="*/ 655320 h 1211580"/>
              <a:gd name="connsiteX28" fmla="*/ 1407160 w 3495040"/>
              <a:gd name="connsiteY28" fmla="*/ 655320 h 1211580"/>
              <a:gd name="connsiteX29" fmla="*/ 1407160 w 3495040"/>
              <a:gd name="connsiteY29" fmla="*/ 718820 h 1211580"/>
              <a:gd name="connsiteX30" fmla="*/ 1539240 w 3495040"/>
              <a:gd name="connsiteY30" fmla="*/ 718820 h 1211580"/>
              <a:gd name="connsiteX31" fmla="*/ 1539240 w 3495040"/>
              <a:gd name="connsiteY31" fmla="*/ 784860 h 1211580"/>
              <a:gd name="connsiteX32" fmla="*/ 2120900 w 3495040"/>
              <a:gd name="connsiteY32" fmla="*/ 784860 h 1211580"/>
              <a:gd name="connsiteX33" fmla="*/ 2120900 w 3495040"/>
              <a:gd name="connsiteY33" fmla="*/ 873760 h 1211580"/>
              <a:gd name="connsiteX34" fmla="*/ 2270760 w 3495040"/>
              <a:gd name="connsiteY34" fmla="*/ 873760 h 1211580"/>
              <a:gd name="connsiteX35" fmla="*/ 2270760 w 3495040"/>
              <a:gd name="connsiteY35" fmla="*/ 1013460 h 1211580"/>
              <a:gd name="connsiteX36" fmla="*/ 2379980 w 3495040"/>
              <a:gd name="connsiteY36" fmla="*/ 1013460 h 1211580"/>
              <a:gd name="connsiteX37" fmla="*/ 2379980 w 3495040"/>
              <a:gd name="connsiteY37" fmla="*/ 1211580 h 1211580"/>
              <a:gd name="connsiteX38" fmla="*/ 3495040 w 3495040"/>
              <a:gd name="connsiteY38"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210820 h 1211580"/>
              <a:gd name="connsiteX15" fmla="*/ 449580 w 3495040"/>
              <a:gd name="connsiteY15" fmla="*/ 233680 h 1211580"/>
              <a:gd name="connsiteX16" fmla="*/ 480060 w 3495040"/>
              <a:gd name="connsiteY16" fmla="*/ 254000 h 1211580"/>
              <a:gd name="connsiteX17" fmla="*/ 563880 w 3495040"/>
              <a:gd name="connsiteY17" fmla="*/ 294640 h 1211580"/>
              <a:gd name="connsiteX18" fmla="*/ 734060 w 3495040"/>
              <a:gd name="connsiteY18" fmla="*/ 429260 h 1211580"/>
              <a:gd name="connsiteX19" fmla="*/ 1021080 w 3495040"/>
              <a:gd name="connsiteY19" fmla="*/ 429260 h 1211580"/>
              <a:gd name="connsiteX20" fmla="*/ 1021080 w 3495040"/>
              <a:gd name="connsiteY20" fmla="*/ 454660 h 1211580"/>
              <a:gd name="connsiteX21" fmla="*/ 1137920 w 3495040"/>
              <a:gd name="connsiteY21" fmla="*/ 454660 h 1211580"/>
              <a:gd name="connsiteX22" fmla="*/ 1137920 w 3495040"/>
              <a:gd name="connsiteY22" fmla="*/ 515620 h 1211580"/>
              <a:gd name="connsiteX23" fmla="*/ 1160780 w 3495040"/>
              <a:gd name="connsiteY23" fmla="*/ 515620 h 1211580"/>
              <a:gd name="connsiteX24" fmla="*/ 1160780 w 3495040"/>
              <a:gd name="connsiteY24" fmla="*/ 563880 h 1211580"/>
              <a:gd name="connsiteX25" fmla="*/ 1356360 w 3495040"/>
              <a:gd name="connsiteY25" fmla="*/ 563880 h 1211580"/>
              <a:gd name="connsiteX26" fmla="*/ 1356360 w 3495040"/>
              <a:gd name="connsiteY26" fmla="*/ 655320 h 1211580"/>
              <a:gd name="connsiteX27" fmla="*/ 1407160 w 3495040"/>
              <a:gd name="connsiteY27" fmla="*/ 655320 h 1211580"/>
              <a:gd name="connsiteX28" fmla="*/ 1407160 w 3495040"/>
              <a:gd name="connsiteY28" fmla="*/ 718820 h 1211580"/>
              <a:gd name="connsiteX29" fmla="*/ 1539240 w 3495040"/>
              <a:gd name="connsiteY29" fmla="*/ 718820 h 1211580"/>
              <a:gd name="connsiteX30" fmla="*/ 1539240 w 3495040"/>
              <a:gd name="connsiteY30" fmla="*/ 784860 h 1211580"/>
              <a:gd name="connsiteX31" fmla="*/ 2120900 w 3495040"/>
              <a:gd name="connsiteY31" fmla="*/ 784860 h 1211580"/>
              <a:gd name="connsiteX32" fmla="*/ 2120900 w 3495040"/>
              <a:gd name="connsiteY32" fmla="*/ 873760 h 1211580"/>
              <a:gd name="connsiteX33" fmla="*/ 2270760 w 3495040"/>
              <a:gd name="connsiteY33" fmla="*/ 873760 h 1211580"/>
              <a:gd name="connsiteX34" fmla="*/ 2270760 w 3495040"/>
              <a:gd name="connsiteY34" fmla="*/ 1013460 h 1211580"/>
              <a:gd name="connsiteX35" fmla="*/ 2379980 w 3495040"/>
              <a:gd name="connsiteY35" fmla="*/ 1013460 h 1211580"/>
              <a:gd name="connsiteX36" fmla="*/ 2379980 w 3495040"/>
              <a:gd name="connsiteY36" fmla="*/ 1211580 h 1211580"/>
              <a:gd name="connsiteX37" fmla="*/ 3495040 w 3495040"/>
              <a:gd name="connsiteY37"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320040 w 3495040"/>
              <a:gd name="connsiteY13" fmla="*/ 210820 h 1211580"/>
              <a:gd name="connsiteX14" fmla="*/ 449580 w 3495040"/>
              <a:gd name="connsiteY14" fmla="*/ 233680 h 1211580"/>
              <a:gd name="connsiteX15" fmla="*/ 480060 w 3495040"/>
              <a:gd name="connsiteY15" fmla="*/ 254000 h 1211580"/>
              <a:gd name="connsiteX16" fmla="*/ 563880 w 3495040"/>
              <a:gd name="connsiteY16" fmla="*/ 294640 h 1211580"/>
              <a:gd name="connsiteX17" fmla="*/ 734060 w 3495040"/>
              <a:gd name="connsiteY17" fmla="*/ 429260 h 1211580"/>
              <a:gd name="connsiteX18" fmla="*/ 1021080 w 3495040"/>
              <a:gd name="connsiteY18" fmla="*/ 429260 h 1211580"/>
              <a:gd name="connsiteX19" fmla="*/ 1021080 w 3495040"/>
              <a:gd name="connsiteY19" fmla="*/ 454660 h 1211580"/>
              <a:gd name="connsiteX20" fmla="*/ 1137920 w 3495040"/>
              <a:gd name="connsiteY20" fmla="*/ 454660 h 1211580"/>
              <a:gd name="connsiteX21" fmla="*/ 1137920 w 3495040"/>
              <a:gd name="connsiteY21" fmla="*/ 515620 h 1211580"/>
              <a:gd name="connsiteX22" fmla="*/ 1160780 w 3495040"/>
              <a:gd name="connsiteY22" fmla="*/ 515620 h 1211580"/>
              <a:gd name="connsiteX23" fmla="*/ 1160780 w 3495040"/>
              <a:gd name="connsiteY23" fmla="*/ 563880 h 1211580"/>
              <a:gd name="connsiteX24" fmla="*/ 1356360 w 3495040"/>
              <a:gd name="connsiteY24" fmla="*/ 563880 h 1211580"/>
              <a:gd name="connsiteX25" fmla="*/ 1356360 w 3495040"/>
              <a:gd name="connsiteY25" fmla="*/ 655320 h 1211580"/>
              <a:gd name="connsiteX26" fmla="*/ 1407160 w 3495040"/>
              <a:gd name="connsiteY26" fmla="*/ 655320 h 1211580"/>
              <a:gd name="connsiteX27" fmla="*/ 1407160 w 3495040"/>
              <a:gd name="connsiteY27" fmla="*/ 718820 h 1211580"/>
              <a:gd name="connsiteX28" fmla="*/ 1539240 w 3495040"/>
              <a:gd name="connsiteY28" fmla="*/ 718820 h 1211580"/>
              <a:gd name="connsiteX29" fmla="*/ 1539240 w 3495040"/>
              <a:gd name="connsiteY29" fmla="*/ 784860 h 1211580"/>
              <a:gd name="connsiteX30" fmla="*/ 2120900 w 3495040"/>
              <a:gd name="connsiteY30" fmla="*/ 784860 h 1211580"/>
              <a:gd name="connsiteX31" fmla="*/ 2120900 w 3495040"/>
              <a:gd name="connsiteY31" fmla="*/ 873760 h 1211580"/>
              <a:gd name="connsiteX32" fmla="*/ 2270760 w 3495040"/>
              <a:gd name="connsiteY32" fmla="*/ 873760 h 1211580"/>
              <a:gd name="connsiteX33" fmla="*/ 2270760 w 3495040"/>
              <a:gd name="connsiteY33" fmla="*/ 1013460 h 1211580"/>
              <a:gd name="connsiteX34" fmla="*/ 2379980 w 3495040"/>
              <a:gd name="connsiteY34" fmla="*/ 1013460 h 1211580"/>
              <a:gd name="connsiteX35" fmla="*/ 2379980 w 3495040"/>
              <a:gd name="connsiteY35" fmla="*/ 1211580 h 1211580"/>
              <a:gd name="connsiteX36" fmla="*/ 3495040 w 3495040"/>
              <a:gd name="connsiteY36"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81940 w 3495040"/>
              <a:gd name="connsiteY11" fmla="*/ 132080 h 1211580"/>
              <a:gd name="connsiteX12" fmla="*/ 320040 w 3495040"/>
              <a:gd name="connsiteY12" fmla="*/ 210820 h 1211580"/>
              <a:gd name="connsiteX13" fmla="*/ 449580 w 3495040"/>
              <a:gd name="connsiteY13" fmla="*/ 233680 h 1211580"/>
              <a:gd name="connsiteX14" fmla="*/ 480060 w 3495040"/>
              <a:gd name="connsiteY14" fmla="*/ 254000 h 1211580"/>
              <a:gd name="connsiteX15" fmla="*/ 563880 w 3495040"/>
              <a:gd name="connsiteY15" fmla="*/ 294640 h 1211580"/>
              <a:gd name="connsiteX16" fmla="*/ 734060 w 3495040"/>
              <a:gd name="connsiteY16" fmla="*/ 429260 h 1211580"/>
              <a:gd name="connsiteX17" fmla="*/ 1021080 w 3495040"/>
              <a:gd name="connsiteY17" fmla="*/ 429260 h 1211580"/>
              <a:gd name="connsiteX18" fmla="*/ 1021080 w 3495040"/>
              <a:gd name="connsiteY18" fmla="*/ 454660 h 1211580"/>
              <a:gd name="connsiteX19" fmla="*/ 1137920 w 3495040"/>
              <a:gd name="connsiteY19" fmla="*/ 454660 h 1211580"/>
              <a:gd name="connsiteX20" fmla="*/ 1137920 w 3495040"/>
              <a:gd name="connsiteY20" fmla="*/ 515620 h 1211580"/>
              <a:gd name="connsiteX21" fmla="*/ 1160780 w 3495040"/>
              <a:gd name="connsiteY21" fmla="*/ 515620 h 1211580"/>
              <a:gd name="connsiteX22" fmla="*/ 1160780 w 3495040"/>
              <a:gd name="connsiteY22" fmla="*/ 563880 h 1211580"/>
              <a:gd name="connsiteX23" fmla="*/ 1356360 w 3495040"/>
              <a:gd name="connsiteY23" fmla="*/ 563880 h 1211580"/>
              <a:gd name="connsiteX24" fmla="*/ 1356360 w 3495040"/>
              <a:gd name="connsiteY24" fmla="*/ 655320 h 1211580"/>
              <a:gd name="connsiteX25" fmla="*/ 1407160 w 3495040"/>
              <a:gd name="connsiteY25" fmla="*/ 655320 h 1211580"/>
              <a:gd name="connsiteX26" fmla="*/ 1407160 w 3495040"/>
              <a:gd name="connsiteY26" fmla="*/ 718820 h 1211580"/>
              <a:gd name="connsiteX27" fmla="*/ 1539240 w 3495040"/>
              <a:gd name="connsiteY27" fmla="*/ 718820 h 1211580"/>
              <a:gd name="connsiteX28" fmla="*/ 1539240 w 3495040"/>
              <a:gd name="connsiteY28" fmla="*/ 784860 h 1211580"/>
              <a:gd name="connsiteX29" fmla="*/ 2120900 w 3495040"/>
              <a:gd name="connsiteY29" fmla="*/ 784860 h 1211580"/>
              <a:gd name="connsiteX30" fmla="*/ 2120900 w 3495040"/>
              <a:gd name="connsiteY30" fmla="*/ 873760 h 1211580"/>
              <a:gd name="connsiteX31" fmla="*/ 2270760 w 3495040"/>
              <a:gd name="connsiteY31" fmla="*/ 873760 h 1211580"/>
              <a:gd name="connsiteX32" fmla="*/ 2270760 w 3495040"/>
              <a:gd name="connsiteY32" fmla="*/ 1013460 h 1211580"/>
              <a:gd name="connsiteX33" fmla="*/ 2379980 w 3495040"/>
              <a:gd name="connsiteY33" fmla="*/ 1013460 h 1211580"/>
              <a:gd name="connsiteX34" fmla="*/ 2379980 w 3495040"/>
              <a:gd name="connsiteY34" fmla="*/ 1211580 h 1211580"/>
              <a:gd name="connsiteX35" fmla="*/ 3495040 w 3495040"/>
              <a:gd name="connsiteY35"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132080 h 1211580"/>
              <a:gd name="connsiteX9" fmla="*/ 231140 w 3495040"/>
              <a:gd name="connsiteY9" fmla="*/ 132080 h 1211580"/>
              <a:gd name="connsiteX10" fmla="*/ 281940 w 3495040"/>
              <a:gd name="connsiteY10" fmla="*/ 132080 h 1211580"/>
              <a:gd name="connsiteX11" fmla="*/ 320040 w 3495040"/>
              <a:gd name="connsiteY11" fmla="*/ 210820 h 1211580"/>
              <a:gd name="connsiteX12" fmla="*/ 449580 w 3495040"/>
              <a:gd name="connsiteY12" fmla="*/ 233680 h 1211580"/>
              <a:gd name="connsiteX13" fmla="*/ 480060 w 3495040"/>
              <a:gd name="connsiteY13" fmla="*/ 254000 h 1211580"/>
              <a:gd name="connsiteX14" fmla="*/ 563880 w 3495040"/>
              <a:gd name="connsiteY14" fmla="*/ 294640 h 1211580"/>
              <a:gd name="connsiteX15" fmla="*/ 734060 w 3495040"/>
              <a:gd name="connsiteY15" fmla="*/ 429260 h 1211580"/>
              <a:gd name="connsiteX16" fmla="*/ 1021080 w 3495040"/>
              <a:gd name="connsiteY16" fmla="*/ 429260 h 1211580"/>
              <a:gd name="connsiteX17" fmla="*/ 1021080 w 3495040"/>
              <a:gd name="connsiteY17" fmla="*/ 454660 h 1211580"/>
              <a:gd name="connsiteX18" fmla="*/ 1137920 w 3495040"/>
              <a:gd name="connsiteY18" fmla="*/ 454660 h 1211580"/>
              <a:gd name="connsiteX19" fmla="*/ 1137920 w 3495040"/>
              <a:gd name="connsiteY19" fmla="*/ 515620 h 1211580"/>
              <a:gd name="connsiteX20" fmla="*/ 1160780 w 3495040"/>
              <a:gd name="connsiteY20" fmla="*/ 515620 h 1211580"/>
              <a:gd name="connsiteX21" fmla="*/ 1160780 w 3495040"/>
              <a:gd name="connsiteY21" fmla="*/ 563880 h 1211580"/>
              <a:gd name="connsiteX22" fmla="*/ 1356360 w 3495040"/>
              <a:gd name="connsiteY22" fmla="*/ 563880 h 1211580"/>
              <a:gd name="connsiteX23" fmla="*/ 1356360 w 3495040"/>
              <a:gd name="connsiteY23" fmla="*/ 655320 h 1211580"/>
              <a:gd name="connsiteX24" fmla="*/ 1407160 w 3495040"/>
              <a:gd name="connsiteY24" fmla="*/ 655320 h 1211580"/>
              <a:gd name="connsiteX25" fmla="*/ 1407160 w 3495040"/>
              <a:gd name="connsiteY25" fmla="*/ 718820 h 1211580"/>
              <a:gd name="connsiteX26" fmla="*/ 1539240 w 3495040"/>
              <a:gd name="connsiteY26" fmla="*/ 718820 h 1211580"/>
              <a:gd name="connsiteX27" fmla="*/ 1539240 w 3495040"/>
              <a:gd name="connsiteY27" fmla="*/ 784860 h 1211580"/>
              <a:gd name="connsiteX28" fmla="*/ 2120900 w 3495040"/>
              <a:gd name="connsiteY28" fmla="*/ 784860 h 1211580"/>
              <a:gd name="connsiteX29" fmla="*/ 2120900 w 3495040"/>
              <a:gd name="connsiteY29" fmla="*/ 873760 h 1211580"/>
              <a:gd name="connsiteX30" fmla="*/ 2270760 w 3495040"/>
              <a:gd name="connsiteY30" fmla="*/ 873760 h 1211580"/>
              <a:gd name="connsiteX31" fmla="*/ 2270760 w 3495040"/>
              <a:gd name="connsiteY31" fmla="*/ 1013460 h 1211580"/>
              <a:gd name="connsiteX32" fmla="*/ 2379980 w 3495040"/>
              <a:gd name="connsiteY32" fmla="*/ 1013460 h 1211580"/>
              <a:gd name="connsiteX33" fmla="*/ 2379980 w 3495040"/>
              <a:gd name="connsiteY33" fmla="*/ 1211580 h 1211580"/>
              <a:gd name="connsiteX34" fmla="*/ 3495040 w 3495040"/>
              <a:gd name="connsiteY34"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203200 w 3495040"/>
              <a:gd name="connsiteY7" fmla="*/ 132080 h 1211580"/>
              <a:gd name="connsiteX8" fmla="*/ 231140 w 3495040"/>
              <a:gd name="connsiteY8" fmla="*/ 132080 h 1211580"/>
              <a:gd name="connsiteX9" fmla="*/ 281940 w 3495040"/>
              <a:gd name="connsiteY9" fmla="*/ 132080 h 1211580"/>
              <a:gd name="connsiteX10" fmla="*/ 320040 w 3495040"/>
              <a:gd name="connsiteY10" fmla="*/ 210820 h 1211580"/>
              <a:gd name="connsiteX11" fmla="*/ 449580 w 3495040"/>
              <a:gd name="connsiteY11" fmla="*/ 233680 h 1211580"/>
              <a:gd name="connsiteX12" fmla="*/ 480060 w 3495040"/>
              <a:gd name="connsiteY12" fmla="*/ 254000 h 1211580"/>
              <a:gd name="connsiteX13" fmla="*/ 563880 w 3495040"/>
              <a:gd name="connsiteY13" fmla="*/ 294640 h 1211580"/>
              <a:gd name="connsiteX14" fmla="*/ 734060 w 3495040"/>
              <a:gd name="connsiteY14" fmla="*/ 429260 h 1211580"/>
              <a:gd name="connsiteX15" fmla="*/ 1021080 w 3495040"/>
              <a:gd name="connsiteY15" fmla="*/ 429260 h 1211580"/>
              <a:gd name="connsiteX16" fmla="*/ 1021080 w 3495040"/>
              <a:gd name="connsiteY16" fmla="*/ 454660 h 1211580"/>
              <a:gd name="connsiteX17" fmla="*/ 1137920 w 3495040"/>
              <a:gd name="connsiteY17" fmla="*/ 454660 h 1211580"/>
              <a:gd name="connsiteX18" fmla="*/ 1137920 w 3495040"/>
              <a:gd name="connsiteY18" fmla="*/ 515620 h 1211580"/>
              <a:gd name="connsiteX19" fmla="*/ 1160780 w 3495040"/>
              <a:gd name="connsiteY19" fmla="*/ 515620 h 1211580"/>
              <a:gd name="connsiteX20" fmla="*/ 1160780 w 3495040"/>
              <a:gd name="connsiteY20" fmla="*/ 563880 h 1211580"/>
              <a:gd name="connsiteX21" fmla="*/ 1356360 w 3495040"/>
              <a:gd name="connsiteY21" fmla="*/ 563880 h 1211580"/>
              <a:gd name="connsiteX22" fmla="*/ 1356360 w 3495040"/>
              <a:gd name="connsiteY22" fmla="*/ 655320 h 1211580"/>
              <a:gd name="connsiteX23" fmla="*/ 1407160 w 3495040"/>
              <a:gd name="connsiteY23" fmla="*/ 655320 h 1211580"/>
              <a:gd name="connsiteX24" fmla="*/ 1407160 w 3495040"/>
              <a:gd name="connsiteY24" fmla="*/ 718820 h 1211580"/>
              <a:gd name="connsiteX25" fmla="*/ 1539240 w 3495040"/>
              <a:gd name="connsiteY25" fmla="*/ 718820 h 1211580"/>
              <a:gd name="connsiteX26" fmla="*/ 1539240 w 3495040"/>
              <a:gd name="connsiteY26" fmla="*/ 784860 h 1211580"/>
              <a:gd name="connsiteX27" fmla="*/ 2120900 w 3495040"/>
              <a:gd name="connsiteY27" fmla="*/ 784860 h 1211580"/>
              <a:gd name="connsiteX28" fmla="*/ 2120900 w 3495040"/>
              <a:gd name="connsiteY28" fmla="*/ 873760 h 1211580"/>
              <a:gd name="connsiteX29" fmla="*/ 2270760 w 3495040"/>
              <a:gd name="connsiteY29" fmla="*/ 873760 h 1211580"/>
              <a:gd name="connsiteX30" fmla="*/ 2270760 w 3495040"/>
              <a:gd name="connsiteY30" fmla="*/ 1013460 h 1211580"/>
              <a:gd name="connsiteX31" fmla="*/ 2379980 w 3495040"/>
              <a:gd name="connsiteY31" fmla="*/ 1013460 h 1211580"/>
              <a:gd name="connsiteX32" fmla="*/ 2379980 w 3495040"/>
              <a:gd name="connsiteY32" fmla="*/ 1211580 h 1211580"/>
              <a:gd name="connsiteX33" fmla="*/ 3495040 w 3495040"/>
              <a:gd name="connsiteY33"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86360 h 1211580"/>
              <a:gd name="connsiteX6" fmla="*/ 203200 w 3495040"/>
              <a:gd name="connsiteY6" fmla="*/ 132080 h 1211580"/>
              <a:gd name="connsiteX7" fmla="*/ 231140 w 3495040"/>
              <a:gd name="connsiteY7" fmla="*/ 132080 h 1211580"/>
              <a:gd name="connsiteX8" fmla="*/ 281940 w 3495040"/>
              <a:gd name="connsiteY8" fmla="*/ 132080 h 1211580"/>
              <a:gd name="connsiteX9" fmla="*/ 320040 w 3495040"/>
              <a:gd name="connsiteY9" fmla="*/ 210820 h 1211580"/>
              <a:gd name="connsiteX10" fmla="*/ 449580 w 3495040"/>
              <a:gd name="connsiteY10" fmla="*/ 233680 h 1211580"/>
              <a:gd name="connsiteX11" fmla="*/ 480060 w 3495040"/>
              <a:gd name="connsiteY11" fmla="*/ 254000 h 1211580"/>
              <a:gd name="connsiteX12" fmla="*/ 563880 w 3495040"/>
              <a:gd name="connsiteY12" fmla="*/ 294640 h 1211580"/>
              <a:gd name="connsiteX13" fmla="*/ 734060 w 3495040"/>
              <a:gd name="connsiteY13" fmla="*/ 429260 h 1211580"/>
              <a:gd name="connsiteX14" fmla="*/ 1021080 w 3495040"/>
              <a:gd name="connsiteY14" fmla="*/ 429260 h 1211580"/>
              <a:gd name="connsiteX15" fmla="*/ 1021080 w 3495040"/>
              <a:gd name="connsiteY15" fmla="*/ 454660 h 1211580"/>
              <a:gd name="connsiteX16" fmla="*/ 1137920 w 3495040"/>
              <a:gd name="connsiteY16" fmla="*/ 454660 h 1211580"/>
              <a:gd name="connsiteX17" fmla="*/ 1137920 w 3495040"/>
              <a:gd name="connsiteY17" fmla="*/ 515620 h 1211580"/>
              <a:gd name="connsiteX18" fmla="*/ 1160780 w 3495040"/>
              <a:gd name="connsiteY18" fmla="*/ 515620 h 1211580"/>
              <a:gd name="connsiteX19" fmla="*/ 1160780 w 3495040"/>
              <a:gd name="connsiteY19" fmla="*/ 563880 h 1211580"/>
              <a:gd name="connsiteX20" fmla="*/ 1356360 w 3495040"/>
              <a:gd name="connsiteY20" fmla="*/ 563880 h 1211580"/>
              <a:gd name="connsiteX21" fmla="*/ 1356360 w 3495040"/>
              <a:gd name="connsiteY21" fmla="*/ 655320 h 1211580"/>
              <a:gd name="connsiteX22" fmla="*/ 1407160 w 3495040"/>
              <a:gd name="connsiteY22" fmla="*/ 655320 h 1211580"/>
              <a:gd name="connsiteX23" fmla="*/ 1407160 w 3495040"/>
              <a:gd name="connsiteY23" fmla="*/ 718820 h 1211580"/>
              <a:gd name="connsiteX24" fmla="*/ 1539240 w 3495040"/>
              <a:gd name="connsiteY24" fmla="*/ 718820 h 1211580"/>
              <a:gd name="connsiteX25" fmla="*/ 1539240 w 3495040"/>
              <a:gd name="connsiteY25" fmla="*/ 784860 h 1211580"/>
              <a:gd name="connsiteX26" fmla="*/ 2120900 w 3495040"/>
              <a:gd name="connsiteY26" fmla="*/ 784860 h 1211580"/>
              <a:gd name="connsiteX27" fmla="*/ 2120900 w 3495040"/>
              <a:gd name="connsiteY27" fmla="*/ 873760 h 1211580"/>
              <a:gd name="connsiteX28" fmla="*/ 2270760 w 3495040"/>
              <a:gd name="connsiteY28" fmla="*/ 873760 h 1211580"/>
              <a:gd name="connsiteX29" fmla="*/ 2270760 w 3495040"/>
              <a:gd name="connsiteY29" fmla="*/ 1013460 h 1211580"/>
              <a:gd name="connsiteX30" fmla="*/ 2379980 w 3495040"/>
              <a:gd name="connsiteY30" fmla="*/ 1013460 h 1211580"/>
              <a:gd name="connsiteX31" fmla="*/ 2379980 w 3495040"/>
              <a:gd name="connsiteY31" fmla="*/ 1211580 h 1211580"/>
              <a:gd name="connsiteX32" fmla="*/ 3495040 w 3495040"/>
              <a:gd name="connsiteY32"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203200 w 3495040"/>
              <a:gd name="connsiteY5" fmla="*/ 132080 h 1211580"/>
              <a:gd name="connsiteX6" fmla="*/ 231140 w 3495040"/>
              <a:gd name="connsiteY6" fmla="*/ 132080 h 1211580"/>
              <a:gd name="connsiteX7" fmla="*/ 281940 w 3495040"/>
              <a:gd name="connsiteY7" fmla="*/ 132080 h 1211580"/>
              <a:gd name="connsiteX8" fmla="*/ 320040 w 3495040"/>
              <a:gd name="connsiteY8" fmla="*/ 210820 h 1211580"/>
              <a:gd name="connsiteX9" fmla="*/ 449580 w 3495040"/>
              <a:gd name="connsiteY9" fmla="*/ 233680 h 1211580"/>
              <a:gd name="connsiteX10" fmla="*/ 480060 w 3495040"/>
              <a:gd name="connsiteY10" fmla="*/ 254000 h 1211580"/>
              <a:gd name="connsiteX11" fmla="*/ 563880 w 3495040"/>
              <a:gd name="connsiteY11" fmla="*/ 294640 h 1211580"/>
              <a:gd name="connsiteX12" fmla="*/ 734060 w 3495040"/>
              <a:gd name="connsiteY12" fmla="*/ 429260 h 1211580"/>
              <a:gd name="connsiteX13" fmla="*/ 1021080 w 3495040"/>
              <a:gd name="connsiteY13" fmla="*/ 429260 h 1211580"/>
              <a:gd name="connsiteX14" fmla="*/ 1021080 w 3495040"/>
              <a:gd name="connsiteY14" fmla="*/ 454660 h 1211580"/>
              <a:gd name="connsiteX15" fmla="*/ 1137920 w 3495040"/>
              <a:gd name="connsiteY15" fmla="*/ 454660 h 1211580"/>
              <a:gd name="connsiteX16" fmla="*/ 1137920 w 3495040"/>
              <a:gd name="connsiteY16" fmla="*/ 515620 h 1211580"/>
              <a:gd name="connsiteX17" fmla="*/ 1160780 w 3495040"/>
              <a:gd name="connsiteY17" fmla="*/ 515620 h 1211580"/>
              <a:gd name="connsiteX18" fmla="*/ 1160780 w 3495040"/>
              <a:gd name="connsiteY18" fmla="*/ 563880 h 1211580"/>
              <a:gd name="connsiteX19" fmla="*/ 1356360 w 3495040"/>
              <a:gd name="connsiteY19" fmla="*/ 563880 h 1211580"/>
              <a:gd name="connsiteX20" fmla="*/ 1356360 w 3495040"/>
              <a:gd name="connsiteY20" fmla="*/ 655320 h 1211580"/>
              <a:gd name="connsiteX21" fmla="*/ 1407160 w 3495040"/>
              <a:gd name="connsiteY21" fmla="*/ 655320 h 1211580"/>
              <a:gd name="connsiteX22" fmla="*/ 1407160 w 3495040"/>
              <a:gd name="connsiteY22" fmla="*/ 718820 h 1211580"/>
              <a:gd name="connsiteX23" fmla="*/ 1539240 w 3495040"/>
              <a:gd name="connsiteY23" fmla="*/ 718820 h 1211580"/>
              <a:gd name="connsiteX24" fmla="*/ 1539240 w 3495040"/>
              <a:gd name="connsiteY24" fmla="*/ 784860 h 1211580"/>
              <a:gd name="connsiteX25" fmla="*/ 2120900 w 3495040"/>
              <a:gd name="connsiteY25" fmla="*/ 784860 h 1211580"/>
              <a:gd name="connsiteX26" fmla="*/ 2120900 w 3495040"/>
              <a:gd name="connsiteY26" fmla="*/ 873760 h 1211580"/>
              <a:gd name="connsiteX27" fmla="*/ 2270760 w 3495040"/>
              <a:gd name="connsiteY27" fmla="*/ 873760 h 1211580"/>
              <a:gd name="connsiteX28" fmla="*/ 2270760 w 3495040"/>
              <a:gd name="connsiteY28" fmla="*/ 1013460 h 1211580"/>
              <a:gd name="connsiteX29" fmla="*/ 2379980 w 3495040"/>
              <a:gd name="connsiteY29" fmla="*/ 1013460 h 1211580"/>
              <a:gd name="connsiteX30" fmla="*/ 2379980 w 3495040"/>
              <a:gd name="connsiteY30" fmla="*/ 1211580 h 1211580"/>
              <a:gd name="connsiteX31" fmla="*/ 3495040 w 3495040"/>
              <a:gd name="connsiteY31"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203200 w 3495040"/>
              <a:gd name="connsiteY4" fmla="*/ 132080 h 1211580"/>
              <a:gd name="connsiteX5" fmla="*/ 231140 w 3495040"/>
              <a:gd name="connsiteY5" fmla="*/ 132080 h 1211580"/>
              <a:gd name="connsiteX6" fmla="*/ 281940 w 3495040"/>
              <a:gd name="connsiteY6" fmla="*/ 132080 h 1211580"/>
              <a:gd name="connsiteX7" fmla="*/ 320040 w 3495040"/>
              <a:gd name="connsiteY7" fmla="*/ 210820 h 1211580"/>
              <a:gd name="connsiteX8" fmla="*/ 449580 w 3495040"/>
              <a:gd name="connsiteY8" fmla="*/ 233680 h 1211580"/>
              <a:gd name="connsiteX9" fmla="*/ 480060 w 3495040"/>
              <a:gd name="connsiteY9" fmla="*/ 254000 h 1211580"/>
              <a:gd name="connsiteX10" fmla="*/ 563880 w 3495040"/>
              <a:gd name="connsiteY10" fmla="*/ 294640 h 1211580"/>
              <a:gd name="connsiteX11" fmla="*/ 734060 w 3495040"/>
              <a:gd name="connsiteY11" fmla="*/ 429260 h 1211580"/>
              <a:gd name="connsiteX12" fmla="*/ 1021080 w 3495040"/>
              <a:gd name="connsiteY12" fmla="*/ 429260 h 1211580"/>
              <a:gd name="connsiteX13" fmla="*/ 1021080 w 3495040"/>
              <a:gd name="connsiteY13" fmla="*/ 454660 h 1211580"/>
              <a:gd name="connsiteX14" fmla="*/ 1137920 w 3495040"/>
              <a:gd name="connsiteY14" fmla="*/ 454660 h 1211580"/>
              <a:gd name="connsiteX15" fmla="*/ 1137920 w 3495040"/>
              <a:gd name="connsiteY15" fmla="*/ 515620 h 1211580"/>
              <a:gd name="connsiteX16" fmla="*/ 1160780 w 3495040"/>
              <a:gd name="connsiteY16" fmla="*/ 515620 h 1211580"/>
              <a:gd name="connsiteX17" fmla="*/ 1160780 w 3495040"/>
              <a:gd name="connsiteY17" fmla="*/ 563880 h 1211580"/>
              <a:gd name="connsiteX18" fmla="*/ 1356360 w 3495040"/>
              <a:gd name="connsiteY18" fmla="*/ 563880 h 1211580"/>
              <a:gd name="connsiteX19" fmla="*/ 1356360 w 3495040"/>
              <a:gd name="connsiteY19" fmla="*/ 655320 h 1211580"/>
              <a:gd name="connsiteX20" fmla="*/ 1407160 w 3495040"/>
              <a:gd name="connsiteY20" fmla="*/ 655320 h 1211580"/>
              <a:gd name="connsiteX21" fmla="*/ 1407160 w 3495040"/>
              <a:gd name="connsiteY21" fmla="*/ 718820 h 1211580"/>
              <a:gd name="connsiteX22" fmla="*/ 1539240 w 3495040"/>
              <a:gd name="connsiteY22" fmla="*/ 718820 h 1211580"/>
              <a:gd name="connsiteX23" fmla="*/ 1539240 w 3495040"/>
              <a:gd name="connsiteY23" fmla="*/ 784860 h 1211580"/>
              <a:gd name="connsiteX24" fmla="*/ 2120900 w 3495040"/>
              <a:gd name="connsiteY24" fmla="*/ 784860 h 1211580"/>
              <a:gd name="connsiteX25" fmla="*/ 2120900 w 3495040"/>
              <a:gd name="connsiteY25" fmla="*/ 873760 h 1211580"/>
              <a:gd name="connsiteX26" fmla="*/ 2270760 w 3495040"/>
              <a:gd name="connsiteY26" fmla="*/ 873760 h 1211580"/>
              <a:gd name="connsiteX27" fmla="*/ 2270760 w 3495040"/>
              <a:gd name="connsiteY27" fmla="*/ 1013460 h 1211580"/>
              <a:gd name="connsiteX28" fmla="*/ 2379980 w 3495040"/>
              <a:gd name="connsiteY28" fmla="*/ 1013460 h 1211580"/>
              <a:gd name="connsiteX29" fmla="*/ 2379980 w 3495040"/>
              <a:gd name="connsiteY29" fmla="*/ 1211580 h 1211580"/>
              <a:gd name="connsiteX30" fmla="*/ 3495040 w 3495040"/>
              <a:gd name="connsiteY30" fmla="*/ 1211580 h 1211580"/>
              <a:gd name="connsiteX0" fmla="*/ 0 w 3495040"/>
              <a:gd name="connsiteY0" fmla="*/ 0 h 1211580"/>
              <a:gd name="connsiteX1" fmla="*/ 25400 w 3495040"/>
              <a:gd name="connsiteY1" fmla="*/ 25400 h 1211580"/>
              <a:gd name="connsiteX2" fmla="*/ 142240 w 3495040"/>
              <a:gd name="connsiteY2" fmla="*/ 25400 h 1211580"/>
              <a:gd name="connsiteX3" fmla="*/ 203200 w 3495040"/>
              <a:gd name="connsiteY3" fmla="*/ 132080 h 1211580"/>
              <a:gd name="connsiteX4" fmla="*/ 231140 w 3495040"/>
              <a:gd name="connsiteY4" fmla="*/ 132080 h 1211580"/>
              <a:gd name="connsiteX5" fmla="*/ 281940 w 3495040"/>
              <a:gd name="connsiteY5" fmla="*/ 132080 h 1211580"/>
              <a:gd name="connsiteX6" fmla="*/ 320040 w 3495040"/>
              <a:gd name="connsiteY6" fmla="*/ 210820 h 1211580"/>
              <a:gd name="connsiteX7" fmla="*/ 449580 w 3495040"/>
              <a:gd name="connsiteY7" fmla="*/ 233680 h 1211580"/>
              <a:gd name="connsiteX8" fmla="*/ 480060 w 3495040"/>
              <a:gd name="connsiteY8" fmla="*/ 254000 h 1211580"/>
              <a:gd name="connsiteX9" fmla="*/ 563880 w 3495040"/>
              <a:gd name="connsiteY9" fmla="*/ 294640 h 1211580"/>
              <a:gd name="connsiteX10" fmla="*/ 734060 w 3495040"/>
              <a:gd name="connsiteY10" fmla="*/ 429260 h 1211580"/>
              <a:gd name="connsiteX11" fmla="*/ 1021080 w 3495040"/>
              <a:gd name="connsiteY11" fmla="*/ 429260 h 1211580"/>
              <a:gd name="connsiteX12" fmla="*/ 1021080 w 3495040"/>
              <a:gd name="connsiteY12" fmla="*/ 454660 h 1211580"/>
              <a:gd name="connsiteX13" fmla="*/ 1137920 w 3495040"/>
              <a:gd name="connsiteY13" fmla="*/ 454660 h 1211580"/>
              <a:gd name="connsiteX14" fmla="*/ 1137920 w 3495040"/>
              <a:gd name="connsiteY14" fmla="*/ 515620 h 1211580"/>
              <a:gd name="connsiteX15" fmla="*/ 1160780 w 3495040"/>
              <a:gd name="connsiteY15" fmla="*/ 515620 h 1211580"/>
              <a:gd name="connsiteX16" fmla="*/ 1160780 w 3495040"/>
              <a:gd name="connsiteY16" fmla="*/ 563880 h 1211580"/>
              <a:gd name="connsiteX17" fmla="*/ 1356360 w 3495040"/>
              <a:gd name="connsiteY17" fmla="*/ 563880 h 1211580"/>
              <a:gd name="connsiteX18" fmla="*/ 1356360 w 3495040"/>
              <a:gd name="connsiteY18" fmla="*/ 655320 h 1211580"/>
              <a:gd name="connsiteX19" fmla="*/ 1407160 w 3495040"/>
              <a:gd name="connsiteY19" fmla="*/ 655320 h 1211580"/>
              <a:gd name="connsiteX20" fmla="*/ 1407160 w 3495040"/>
              <a:gd name="connsiteY20" fmla="*/ 718820 h 1211580"/>
              <a:gd name="connsiteX21" fmla="*/ 1539240 w 3495040"/>
              <a:gd name="connsiteY21" fmla="*/ 718820 h 1211580"/>
              <a:gd name="connsiteX22" fmla="*/ 1539240 w 3495040"/>
              <a:gd name="connsiteY22" fmla="*/ 784860 h 1211580"/>
              <a:gd name="connsiteX23" fmla="*/ 2120900 w 3495040"/>
              <a:gd name="connsiteY23" fmla="*/ 784860 h 1211580"/>
              <a:gd name="connsiteX24" fmla="*/ 2120900 w 3495040"/>
              <a:gd name="connsiteY24" fmla="*/ 873760 h 1211580"/>
              <a:gd name="connsiteX25" fmla="*/ 2270760 w 3495040"/>
              <a:gd name="connsiteY25" fmla="*/ 873760 h 1211580"/>
              <a:gd name="connsiteX26" fmla="*/ 2270760 w 3495040"/>
              <a:gd name="connsiteY26" fmla="*/ 1013460 h 1211580"/>
              <a:gd name="connsiteX27" fmla="*/ 2379980 w 3495040"/>
              <a:gd name="connsiteY27" fmla="*/ 1013460 h 1211580"/>
              <a:gd name="connsiteX28" fmla="*/ 2379980 w 3495040"/>
              <a:gd name="connsiteY28" fmla="*/ 1211580 h 1211580"/>
              <a:gd name="connsiteX29" fmla="*/ 3495040 w 3495040"/>
              <a:gd name="connsiteY29" fmla="*/ 1211580 h 1211580"/>
              <a:gd name="connsiteX0" fmla="*/ 0 w 3495040"/>
              <a:gd name="connsiteY0" fmla="*/ 0 h 1211580"/>
              <a:gd name="connsiteX1" fmla="*/ 25400 w 3495040"/>
              <a:gd name="connsiteY1" fmla="*/ 25400 h 1211580"/>
              <a:gd name="connsiteX2" fmla="*/ 142240 w 3495040"/>
              <a:gd name="connsiteY2" fmla="*/ 25400 h 1211580"/>
              <a:gd name="connsiteX3" fmla="*/ 203200 w 3495040"/>
              <a:gd name="connsiteY3" fmla="*/ 132080 h 1211580"/>
              <a:gd name="connsiteX4" fmla="*/ 281940 w 3495040"/>
              <a:gd name="connsiteY4" fmla="*/ 132080 h 1211580"/>
              <a:gd name="connsiteX5" fmla="*/ 320040 w 3495040"/>
              <a:gd name="connsiteY5" fmla="*/ 210820 h 1211580"/>
              <a:gd name="connsiteX6" fmla="*/ 449580 w 3495040"/>
              <a:gd name="connsiteY6" fmla="*/ 233680 h 1211580"/>
              <a:gd name="connsiteX7" fmla="*/ 480060 w 3495040"/>
              <a:gd name="connsiteY7" fmla="*/ 254000 h 1211580"/>
              <a:gd name="connsiteX8" fmla="*/ 563880 w 3495040"/>
              <a:gd name="connsiteY8" fmla="*/ 294640 h 1211580"/>
              <a:gd name="connsiteX9" fmla="*/ 734060 w 3495040"/>
              <a:gd name="connsiteY9" fmla="*/ 429260 h 1211580"/>
              <a:gd name="connsiteX10" fmla="*/ 1021080 w 3495040"/>
              <a:gd name="connsiteY10" fmla="*/ 429260 h 1211580"/>
              <a:gd name="connsiteX11" fmla="*/ 1021080 w 3495040"/>
              <a:gd name="connsiteY11" fmla="*/ 454660 h 1211580"/>
              <a:gd name="connsiteX12" fmla="*/ 1137920 w 3495040"/>
              <a:gd name="connsiteY12" fmla="*/ 454660 h 1211580"/>
              <a:gd name="connsiteX13" fmla="*/ 1137920 w 3495040"/>
              <a:gd name="connsiteY13" fmla="*/ 515620 h 1211580"/>
              <a:gd name="connsiteX14" fmla="*/ 1160780 w 3495040"/>
              <a:gd name="connsiteY14" fmla="*/ 515620 h 1211580"/>
              <a:gd name="connsiteX15" fmla="*/ 1160780 w 3495040"/>
              <a:gd name="connsiteY15" fmla="*/ 563880 h 1211580"/>
              <a:gd name="connsiteX16" fmla="*/ 1356360 w 3495040"/>
              <a:gd name="connsiteY16" fmla="*/ 563880 h 1211580"/>
              <a:gd name="connsiteX17" fmla="*/ 1356360 w 3495040"/>
              <a:gd name="connsiteY17" fmla="*/ 655320 h 1211580"/>
              <a:gd name="connsiteX18" fmla="*/ 1407160 w 3495040"/>
              <a:gd name="connsiteY18" fmla="*/ 655320 h 1211580"/>
              <a:gd name="connsiteX19" fmla="*/ 1407160 w 3495040"/>
              <a:gd name="connsiteY19" fmla="*/ 718820 h 1211580"/>
              <a:gd name="connsiteX20" fmla="*/ 1539240 w 3495040"/>
              <a:gd name="connsiteY20" fmla="*/ 718820 h 1211580"/>
              <a:gd name="connsiteX21" fmla="*/ 1539240 w 3495040"/>
              <a:gd name="connsiteY21" fmla="*/ 784860 h 1211580"/>
              <a:gd name="connsiteX22" fmla="*/ 2120900 w 3495040"/>
              <a:gd name="connsiteY22" fmla="*/ 784860 h 1211580"/>
              <a:gd name="connsiteX23" fmla="*/ 2120900 w 3495040"/>
              <a:gd name="connsiteY23" fmla="*/ 873760 h 1211580"/>
              <a:gd name="connsiteX24" fmla="*/ 2270760 w 3495040"/>
              <a:gd name="connsiteY24" fmla="*/ 873760 h 1211580"/>
              <a:gd name="connsiteX25" fmla="*/ 2270760 w 3495040"/>
              <a:gd name="connsiteY25" fmla="*/ 1013460 h 1211580"/>
              <a:gd name="connsiteX26" fmla="*/ 2379980 w 3495040"/>
              <a:gd name="connsiteY26" fmla="*/ 1013460 h 1211580"/>
              <a:gd name="connsiteX27" fmla="*/ 2379980 w 3495040"/>
              <a:gd name="connsiteY27" fmla="*/ 1211580 h 1211580"/>
              <a:gd name="connsiteX28" fmla="*/ 3495040 w 3495040"/>
              <a:gd name="connsiteY28" fmla="*/ 1211580 h 1211580"/>
              <a:gd name="connsiteX0" fmla="*/ 0 w 3495040"/>
              <a:gd name="connsiteY0" fmla="*/ 0 h 1211580"/>
              <a:gd name="connsiteX1" fmla="*/ 25400 w 3495040"/>
              <a:gd name="connsiteY1" fmla="*/ 25400 h 1211580"/>
              <a:gd name="connsiteX2" fmla="*/ 203200 w 3495040"/>
              <a:gd name="connsiteY2" fmla="*/ 132080 h 1211580"/>
              <a:gd name="connsiteX3" fmla="*/ 281940 w 3495040"/>
              <a:gd name="connsiteY3" fmla="*/ 132080 h 1211580"/>
              <a:gd name="connsiteX4" fmla="*/ 320040 w 3495040"/>
              <a:gd name="connsiteY4" fmla="*/ 210820 h 1211580"/>
              <a:gd name="connsiteX5" fmla="*/ 449580 w 3495040"/>
              <a:gd name="connsiteY5" fmla="*/ 233680 h 1211580"/>
              <a:gd name="connsiteX6" fmla="*/ 480060 w 3495040"/>
              <a:gd name="connsiteY6" fmla="*/ 254000 h 1211580"/>
              <a:gd name="connsiteX7" fmla="*/ 563880 w 3495040"/>
              <a:gd name="connsiteY7" fmla="*/ 294640 h 1211580"/>
              <a:gd name="connsiteX8" fmla="*/ 734060 w 3495040"/>
              <a:gd name="connsiteY8" fmla="*/ 429260 h 1211580"/>
              <a:gd name="connsiteX9" fmla="*/ 1021080 w 3495040"/>
              <a:gd name="connsiteY9" fmla="*/ 429260 h 1211580"/>
              <a:gd name="connsiteX10" fmla="*/ 1021080 w 3495040"/>
              <a:gd name="connsiteY10" fmla="*/ 454660 h 1211580"/>
              <a:gd name="connsiteX11" fmla="*/ 1137920 w 3495040"/>
              <a:gd name="connsiteY11" fmla="*/ 454660 h 1211580"/>
              <a:gd name="connsiteX12" fmla="*/ 1137920 w 3495040"/>
              <a:gd name="connsiteY12" fmla="*/ 515620 h 1211580"/>
              <a:gd name="connsiteX13" fmla="*/ 1160780 w 3495040"/>
              <a:gd name="connsiteY13" fmla="*/ 515620 h 1211580"/>
              <a:gd name="connsiteX14" fmla="*/ 1160780 w 3495040"/>
              <a:gd name="connsiteY14" fmla="*/ 563880 h 1211580"/>
              <a:gd name="connsiteX15" fmla="*/ 1356360 w 3495040"/>
              <a:gd name="connsiteY15" fmla="*/ 563880 h 1211580"/>
              <a:gd name="connsiteX16" fmla="*/ 1356360 w 3495040"/>
              <a:gd name="connsiteY16" fmla="*/ 655320 h 1211580"/>
              <a:gd name="connsiteX17" fmla="*/ 1407160 w 3495040"/>
              <a:gd name="connsiteY17" fmla="*/ 655320 h 1211580"/>
              <a:gd name="connsiteX18" fmla="*/ 1407160 w 3495040"/>
              <a:gd name="connsiteY18" fmla="*/ 718820 h 1211580"/>
              <a:gd name="connsiteX19" fmla="*/ 1539240 w 3495040"/>
              <a:gd name="connsiteY19" fmla="*/ 718820 h 1211580"/>
              <a:gd name="connsiteX20" fmla="*/ 1539240 w 3495040"/>
              <a:gd name="connsiteY20" fmla="*/ 784860 h 1211580"/>
              <a:gd name="connsiteX21" fmla="*/ 2120900 w 3495040"/>
              <a:gd name="connsiteY21" fmla="*/ 784860 h 1211580"/>
              <a:gd name="connsiteX22" fmla="*/ 2120900 w 3495040"/>
              <a:gd name="connsiteY22" fmla="*/ 873760 h 1211580"/>
              <a:gd name="connsiteX23" fmla="*/ 2270760 w 3495040"/>
              <a:gd name="connsiteY23" fmla="*/ 873760 h 1211580"/>
              <a:gd name="connsiteX24" fmla="*/ 2270760 w 3495040"/>
              <a:gd name="connsiteY24" fmla="*/ 1013460 h 1211580"/>
              <a:gd name="connsiteX25" fmla="*/ 2379980 w 3495040"/>
              <a:gd name="connsiteY25" fmla="*/ 1013460 h 1211580"/>
              <a:gd name="connsiteX26" fmla="*/ 2379980 w 3495040"/>
              <a:gd name="connsiteY26" fmla="*/ 1211580 h 1211580"/>
              <a:gd name="connsiteX27" fmla="*/ 3495040 w 3495040"/>
              <a:gd name="connsiteY27" fmla="*/ 1211580 h 1211580"/>
              <a:gd name="connsiteX0" fmla="*/ 0 w 3495040"/>
              <a:gd name="connsiteY0" fmla="*/ 0 h 1211580"/>
              <a:gd name="connsiteX1" fmla="*/ 203200 w 3495040"/>
              <a:gd name="connsiteY1" fmla="*/ 132080 h 1211580"/>
              <a:gd name="connsiteX2" fmla="*/ 281940 w 3495040"/>
              <a:gd name="connsiteY2" fmla="*/ 132080 h 1211580"/>
              <a:gd name="connsiteX3" fmla="*/ 320040 w 3495040"/>
              <a:gd name="connsiteY3" fmla="*/ 210820 h 1211580"/>
              <a:gd name="connsiteX4" fmla="*/ 449580 w 3495040"/>
              <a:gd name="connsiteY4" fmla="*/ 233680 h 1211580"/>
              <a:gd name="connsiteX5" fmla="*/ 480060 w 3495040"/>
              <a:gd name="connsiteY5" fmla="*/ 254000 h 1211580"/>
              <a:gd name="connsiteX6" fmla="*/ 563880 w 3495040"/>
              <a:gd name="connsiteY6" fmla="*/ 294640 h 1211580"/>
              <a:gd name="connsiteX7" fmla="*/ 734060 w 3495040"/>
              <a:gd name="connsiteY7" fmla="*/ 429260 h 1211580"/>
              <a:gd name="connsiteX8" fmla="*/ 1021080 w 3495040"/>
              <a:gd name="connsiteY8" fmla="*/ 429260 h 1211580"/>
              <a:gd name="connsiteX9" fmla="*/ 1021080 w 3495040"/>
              <a:gd name="connsiteY9" fmla="*/ 454660 h 1211580"/>
              <a:gd name="connsiteX10" fmla="*/ 1137920 w 3495040"/>
              <a:gd name="connsiteY10" fmla="*/ 454660 h 1211580"/>
              <a:gd name="connsiteX11" fmla="*/ 1137920 w 3495040"/>
              <a:gd name="connsiteY11" fmla="*/ 515620 h 1211580"/>
              <a:gd name="connsiteX12" fmla="*/ 1160780 w 3495040"/>
              <a:gd name="connsiteY12" fmla="*/ 515620 h 1211580"/>
              <a:gd name="connsiteX13" fmla="*/ 1160780 w 3495040"/>
              <a:gd name="connsiteY13" fmla="*/ 563880 h 1211580"/>
              <a:gd name="connsiteX14" fmla="*/ 1356360 w 3495040"/>
              <a:gd name="connsiteY14" fmla="*/ 563880 h 1211580"/>
              <a:gd name="connsiteX15" fmla="*/ 1356360 w 3495040"/>
              <a:gd name="connsiteY15" fmla="*/ 655320 h 1211580"/>
              <a:gd name="connsiteX16" fmla="*/ 1407160 w 3495040"/>
              <a:gd name="connsiteY16" fmla="*/ 655320 h 1211580"/>
              <a:gd name="connsiteX17" fmla="*/ 1407160 w 3495040"/>
              <a:gd name="connsiteY17" fmla="*/ 718820 h 1211580"/>
              <a:gd name="connsiteX18" fmla="*/ 1539240 w 3495040"/>
              <a:gd name="connsiteY18" fmla="*/ 718820 h 1211580"/>
              <a:gd name="connsiteX19" fmla="*/ 1539240 w 3495040"/>
              <a:gd name="connsiteY19" fmla="*/ 784860 h 1211580"/>
              <a:gd name="connsiteX20" fmla="*/ 2120900 w 3495040"/>
              <a:gd name="connsiteY20" fmla="*/ 784860 h 1211580"/>
              <a:gd name="connsiteX21" fmla="*/ 2120900 w 3495040"/>
              <a:gd name="connsiteY21" fmla="*/ 873760 h 1211580"/>
              <a:gd name="connsiteX22" fmla="*/ 2270760 w 3495040"/>
              <a:gd name="connsiteY22" fmla="*/ 873760 h 1211580"/>
              <a:gd name="connsiteX23" fmla="*/ 2270760 w 3495040"/>
              <a:gd name="connsiteY23" fmla="*/ 1013460 h 1211580"/>
              <a:gd name="connsiteX24" fmla="*/ 2379980 w 3495040"/>
              <a:gd name="connsiteY24" fmla="*/ 1013460 h 1211580"/>
              <a:gd name="connsiteX25" fmla="*/ 2379980 w 3495040"/>
              <a:gd name="connsiteY25" fmla="*/ 1211580 h 1211580"/>
              <a:gd name="connsiteX26" fmla="*/ 3495040 w 3495040"/>
              <a:gd name="connsiteY26" fmla="*/ 1211580 h 1211580"/>
              <a:gd name="connsiteX0" fmla="*/ 0 w 3495040"/>
              <a:gd name="connsiteY0" fmla="*/ 118129 h 1329709"/>
              <a:gd name="connsiteX1" fmla="*/ 421564 w 3495040"/>
              <a:gd name="connsiteY1" fmla="*/ 0 h 1329709"/>
              <a:gd name="connsiteX2" fmla="*/ 281940 w 3495040"/>
              <a:gd name="connsiteY2" fmla="*/ 250209 h 1329709"/>
              <a:gd name="connsiteX3" fmla="*/ 320040 w 3495040"/>
              <a:gd name="connsiteY3" fmla="*/ 328949 h 1329709"/>
              <a:gd name="connsiteX4" fmla="*/ 449580 w 3495040"/>
              <a:gd name="connsiteY4" fmla="*/ 351809 h 1329709"/>
              <a:gd name="connsiteX5" fmla="*/ 480060 w 3495040"/>
              <a:gd name="connsiteY5" fmla="*/ 372129 h 1329709"/>
              <a:gd name="connsiteX6" fmla="*/ 563880 w 3495040"/>
              <a:gd name="connsiteY6" fmla="*/ 412769 h 1329709"/>
              <a:gd name="connsiteX7" fmla="*/ 734060 w 3495040"/>
              <a:gd name="connsiteY7" fmla="*/ 547389 h 1329709"/>
              <a:gd name="connsiteX8" fmla="*/ 1021080 w 3495040"/>
              <a:gd name="connsiteY8" fmla="*/ 547389 h 1329709"/>
              <a:gd name="connsiteX9" fmla="*/ 1021080 w 3495040"/>
              <a:gd name="connsiteY9" fmla="*/ 572789 h 1329709"/>
              <a:gd name="connsiteX10" fmla="*/ 1137920 w 3495040"/>
              <a:gd name="connsiteY10" fmla="*/ 572789 h 1329709"/>
              <a:gd name="connsiteX11" fmla="*/ 1137920 w 3495040"/>
              <a:gd name="connsiteY11" fmla="*/ 633749 h 1329709"/>
              <a:gd name="connsiteX12" fmla="*/ 1160780 w 3495040"/>
              <a:gd name="connsiteY12" fmla="*/ 633749 h 1329709"/>
              <a:gd name="connsiteX13" fmla="*/ 1160780 w 3495040"/>
              <a:gd name="connsiteY13" fmla="*/ 682009 h 1329709"/>
              <a:gd name="connsiteX14" fmla="*/ 1356360 w 3495040"/>
              <a:gd name="connsiteY14" fmla="*/ 682009 h 1329709"/>
              <a:gd name="connsiteX15" fmla="*/ 1356360 w 3495040"/>
              <a:gd name="connsiteY15" fmla="*/ 773449 h 1329709"/>
              <a:gd name="connsiteX16" fmla="*/ 1407160 w 3495040"/>
              <a:gd name="connsiteY16" fmla="*/ 773449 h 1329709"/>
              <a:gd name="connsiteX17" fmla="*/ 1407160 w 3495040"/>
              <a:gd name="connsiteY17" fmla="*/ 836949 h 1329709"/>
              <a:gd name="connsiteX18" fmla="*/ 1539240 w 3495040"/>
              <a:gd name="connsiteY18" fmla="*/ 836949 h 1329709"/>
              <a:gd name="connsiteX19" fmla="*/ 1539240 w 3495040"/>
              <a:gd name="connsiteY19" fmla="*/ 902989 h 1329709"/>
              <a:gd name="connsiteX20" fmla="*/ 2120900 w 3495040"/>
              <a:gd name="connsiteY20" fmla="*/ 902989 h 1329709"/>
              <a:gd name="connsiteX21" fmla="*/ 2120900 w 3495040"/>
              <a:gd name="connsiteY21" fmla="*/ 991889 h 1329709"/>
              <a:gd name="connsiteX22" fmla="*/ 2270760 w 3495040"/>
              <a:gd name="connsiteY22" fmla="*/ 991889 h 1329709"/>
              <a:gd name="connsiteX23" fmla="*/ 2270760 w 3495040"/>
              <a:gd name="connsiteY23" fmla="*/ 1131589 h 1329709"/>
              <a:gd name="connsiteX24" fmla="*/ 2379980 w 3495040"/>
              <a:gd name="connsiteY24" fmla="*/ 1131589 h 1329709"/>
              <a:gd name="connsiteX25" fmla="*/ 2379980 w 3495040"/>
              <a:gd name="connsiteY25" fmla="*/ 1329709 h 1329709"/>
              <a:gd name="connsiteX26" fmla="*/ 3495040 w 3495040"/>
              <a:gd name="connsiteY26" fmla="*/ 1329709 h 1329709"/>
              <a:gd name="connsiteX0" fmla="*/ 0 w 3495040"/>
              <a:gd name="connsiteY0" fmla="*/ 0 h 1329861"/>
              <a:gd name="connsiteX1" fmla="*/ 421564 w 3495040"/>
              <a:gd name="connsiteY1" fmla="*/ 152 h 1329861"/>
              <a:gd name="connsiteX2" fmla="*/ 281940 w 3495040"/>
              <a:gd name="connsiteY2" fmla="*/ 250361 h 1329861"/>
              <a:gd name="connsiteX3" fmla="*/ 320040 w 3495040"/>
              <a:gd name="connsiteY3" fmla="*/ 329101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2229 h 1332090"/>
              <a:gd name="connsiteX1" fmla="*/ 421564 w 3495040"/>
              <a:gd name="connsiteY1" fmla="*/ 0 h 1332090"/>
              <a:gd name="connsiteX2" fmla="*/ 281940 w 3495040"/>
              <a:gd name="connsiteY2" fmla="*/ 252590 h 1332090"/>
              <a:gd name="connsiteX3" fmla="*/ 320040 w 3495040"/>
              <a:gd name="connsiteY3" fmla="*/ 331330 h 1332090"/>
              <a:gd name="connsiteX4" fmla="*/ 449580 w 3495040"/>
              <a:gd name="connsiteY4" fmla="*/ 354190 h 1332090"/>
              <a:gd name="connsiteX5" fmla="*/ 480060 w 3495040"/>
              <a:gd name="connsiteY5" fmla="*/ 374510 h 1332090"/>
              <a:gd name="connsiteX6" fmla="*/ 563880 w 3495040"/>
              <a:gd name="connsiteY6" fmla="*/ 415150 h 1332090"/>
              <a:gd name="connsiteX7" fmla="*/ 734060 w 3495040"/>
              <a:gd name="connsiteY7" fmla="*/ 549770 h 1332090"/>
              <a:gd name="connsiteX8" fmla="*/ 1021080 w 3495040"/>
              <a:gd name="connsiteY8" fmla="*/ 549770 h 1332090"/>
              <a:gd name="connsiteX9" fmla="*/ 1021080 w 3495040"/>
              <a:gd name="connsiteY9" fmla="*/ 575170 h 1332090"/>
              <a:gd name="connsiteX10" fmla="*/ 1137920 w 3495040"/>
              <a:gd name="connsiteY10" fmla="*/ 575170 h 1332090"/>
              <a:gd name="connsiteX11" fmla="*/ 1137920 w 3495040"/>
              <a:gd name="connsiteY11" fmla="*/ 636130 h 1332090"/>
              <a:gd name="connsiteX12" fmla="*/ 1160780 w 3495040"/>
              <a:gd name="connsiteY12" fmla="*/ 636130 h 1332090"/>
              <a:gd name="connsiteX13" fmla="*/ 1160780 w 3495040"/>
              <a:gd name="connsiteY13" fmla="*/ 684390 h 1332090"/>
              <a:gd name="connsiteX14" fmla="*/ 1356360 w 3495040"/>
              <a:gd name="connsiteY14" fmla="*/ 684390 h 1332090"/>
              <a:gd name="connsiteX15" fmla="*/ 1356360 w 3495040"/>
              <a:gd name="connsiteY15" fmla="*/ 775830 h 1332090"/>
              <a:gd name="connsiteX16" fmla="*/ 1407160 w 3495040"/>
              <a:gd name="connsiteY16" fmla="*/ 775830 h 1332090"/>
              <a:gd name="connsiteX17" fmla="*/ 1407160 w 3495040"/>
              <a:gd name="connsiteY17" fmla="*/ 839330 h 1332090"/>
              <a:gd name="connsiteX18" fmla="*/ 1539240 w 3495040"/>
              <a:gd name="connsiteY18" fmla="*/ 839330 h 1332090"/>
              <a:gd name="connsiteX19" fmla="*/ 1539240 w 3495040"/>
              <a:gd name="connsiteY19" fmla="*/ 905370 h 1332090"/>
              <a:gd name="connsiteX20" fmla="*/ 2120900 w 3495040"/>
              <a:gd name="connsiteY20" fmla="*/ 905370 h 1332090"/>
              <a:gd name="connsiteX21" fmla="*/ 2120900 w 3495040"/>
              <a:gd name="connsiteY21" fmla="*/ 994270 h 1332090"/>
              <a:gd name="connsiteX22" fmla="*/ 2270760 w 3495040"/>
              <a:gd name="connsiteY22" fmla="*/ 994270 h 1332090"/>
              <a:gd name="connsiteX23" fmla="*/ 2270760 w 3495040"/>
              <a:gd name="connsiteY23" fmla="*/ 1133970 h 1332090"/>
              <a:gd name="connsiteX24" fmla="*/ 2379980 w 3495040"/>
              <a:gd name="connsiteY24" fmla="*/ 1133970 h 1332090"/>
              <a:gd name="connsiteX25" fmla="*/ 2379980 w 3495040"/>
              <a:gd name="connsiteY25" fmla="*/ 1332090 h 1332090"/>
              <a:gd name="connsiteX26" fmla="*/ 3495040 w 3495040"/>
              <a:gd name="connsiteY26" fmla="*/ 1332090 h 1332090"/>
              <a:gd name="connsiteX0" fmla="*/ 0 w 3495040"/>
              <a:gd name="connsiteY0" fmla="*/ 0 h 1329861"/>
              <a:gd name="connsiteX1" fmla="*/ 421564 w 3495040"/>
              <a:gd name="connsiteY1" fmla="*/ 2533 h 1329861"/>
              <a:gd name="connsiteX2" fmla="*/ 281940 w 3495040"/>
              <a:gd name="connsiteY2" fmla="*/ 250361 h 1329861"/>
              <a:gd name="connsiteX3" fmla="*/ 320040 w 3495040"/>
              <a:gd name="connsiteY3" fmla="*/ 329101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21564 w 3495040"/>
              <a:gd name="connsiteY1" fmla="*/ 152 h 1329861"/>
              <a:gd name="connsiteX2" fmla="*/ 281940 w 3495040"/>
              <a:gd name="connsiteY2" fmla="*/ 250361 h 1329861"/>
              <a:gd name="connsiteX3" fmla="*/ 320040 w 3495040"/>
              <a:gd name="connsiteY3" fmla="*/ 329101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21564 w 3495040"/>
              <a:gd name="connsiteY1" fmla="*/ 152 h 1329861"/>
              <a:gd name="connsiteX2" fmla="*/ 439103 w 3495040"/>
              <a:gd name="connsiteY2" fmla="*/ 47955 h 1329861"/>
              <a:gd name="connsiteX3" fmla="*/ 320040 w 3495040"/>
              <a:gd name="connsiteY3" fmla="*/ 329101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320040 w 3495040"/>
              <a:gd name="connsiteY3" fmla="*/ 329101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9124 w 3495040"/>
              <a:gd name="connsiteY4" fmla="*/ 216230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4361 w 3495040"/>
              <a:gd name="connsiteY4" fmla="*/ 220992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4644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4644 h 1329861"/>
              <a:gd name="connsiteX6" fmla="*/ 723424 w 3495040"/>
              <a:gd name="connsiteY6" fmla="*/ 289096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3424 w 3495040"/>
              <a:gd name="connsiteY6" fmla="*/ 289096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3424 w 3495040"/>
              <a:gd name="connsiteY6" fmla="*/ 289096 h 1329861"/>
              <a:gd name="connsiteX7" fmla="*/ 1012667 w 3495040"/>
              <a:gd name="connsiteY7" fmla="*/ 278460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8187 w 3495040"/>
              <a:gd name="connsiteY6" fmla="*/ 286715 h 1329861"/>
              <a:gd name="connsiteX7" fmla="*/ 1012667 w 3495040"/>
              <a:gd name="connsiteY7" fmla="*/ 278460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18662 w 3495040"/>
              <a:gd name="connsiteY6" fmla="*/ 286715 h 1329861"/>
              <a:gd name="connsiteX7" fmla="*/ 1012667 w 3495040"/>
              <a:gd name="connsiteY7" fmla="*/ 278460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78460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261745 w 3495040"/>
              <a:gd name="connsiteY10" fmla="*/ 544366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592103 w 3495040"/>
              <a:gd name="connsiteY15" fmla="*/ 706926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592103 w 3495040"/>
              <a:gd name="connsiteY15" fmla="*/ 706926 h 1329861"/>
              <a:gd name="connsiteX16" fmla="*/ 1595279 w 3495040"/>
              <a:gd name="connsiteY16" fmla="*/ 854563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592103 w 3495040"/>
              <a:gd name="connsiteY15" fmla="*/ 706926 h 1329861"/>
              <a:gd name="connsiteX16" fmla="*/ 1595279 w 3495040"/>
              <a:gd name="connsiteY16" fmla="*/ 854563 h 1329861"/>
              <a:gd name="connsiteX17" fmla="*/ 1704816 w 3495040"/>
              <a:gd name="connsiteY17" fmla="*/ 85615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592103 w 3495040"/>
              <a:gd name="connsiteY15" fmla="*/ 706926 h 1329861"/>
              <a:gd name="connsiteX16" fmla="*/ 1595279 w 3495040"/>
              <a:gd name="connsiteY16" fmla="*/ 854563 h 1329861"/>
              <a:gd name="connsiteX17" fmla="*/ 1704816 w 3495040"/>
              <a:gd name="connsiteY17" fmla="*/ 856151 h 1329861"/>
              <a:gd name="connsiteX18" fmla="*/ 1703547 w 3495040"/>
              <a:gd name="connsiteY18" fmla="*/ 1163332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592103 w 3495040"/>
              <a:gd name="connsiteY15" fmla="*/ 706926 h 1329861"/>
              <a:gd name="connsiteX16" fmla="*/ 1595279 w 3495040"/>
              <a:gd name="connsiteY16" fmla="*/ 854563 h 1329861"/>
              <a:gd name="connsiteX17" fmla="*/ 1704816 w 3495040"/>
              <a:gd name="connsiteY17" fmla="*/ 856151 h 1329861"/>
              <a:gd name="connsiteX18" fmla="*/ 1703547 w 3495040"/>
              <a:gd name="connsiteY18" fmla="*/ 1163332 h 1329861"/>
              <a:gd name="connsiteX19" fmla="*/ 1824990 w 3495040"/>
              <a:gd name="connsiteY19" fmla="*/ 1165079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57960"/>
              <a:gd name="connsiteX1" fmla="*/ 435851 w 3495040"/>
              <a:gd name="connsiteY1" fmla="*/ 152 h 1357960"/>
              <a:gd name="connsiteX2" fmla="*/ 439103 w 3495040"/>
              <a:gd name="connsiteY2" fmla="*/ 47955 h 1357960"/>
              <a:gd name="connsiteX3" fmla="*/ 608171 w 3495040"/>
              <a:gd name="connsiteY3" fmla="*/ 48113 h 1357960"/>
              <a:gd name="connsiteX4" fmla="*/ 606743 w 3495040"/>
              <a:gd name="connsiteY4" fmla="*/ 225754 h 1357960"/>
              <a:gd name="connsiteX5" fmla="*/ 718185 w 3495040"/>
              <a:gd name="connsiteY5" fmla="*/ 227025 h 1357960"/>
              <a:gd name="connsiteX6" fmla="*/ 721044 w 3495040"/>
              <a:gd name="connsiteY6" fmla="*/ 284333 h 1357960"/>
              <a:gd name="connsiteX7" fmla="*/ 1012667 w 3495040"/>
              <a:gd name="connsiteY7" fmla="*/ 285604 h 1357960"/>
              <a:gd name="connsiteX8" fmla="*/ 1011555 w 3495040"/>
              <a:gd name="connsiteY8" fmla="*/ 354660 h 1357960"/>
              <a:gd name="connsiteX9" fmla="*/ 1135380 w 3495040"/>
              <a:gd name="connsiteY9" fmla="*/ 358629 h 1357960"/>
              <a:gd name="connsiteX10" fmla="*/ 1135538 w 3495040"/>
              <a:gd name="connsiteY10" fmla="*/ 527698 h 1357960"/>
              <a:gd name="connsiteX11" fmla="*/ 1247458 w 3495040"/>
              <a:gd name="connsiteY11" fmla="*/ 526745 h 1357960"/>
              <a:gd name="connsiteX12" fmla="*/ 1241743 w 3495040"/>
              <a:gd name="connsiteY12" fmla="*/ 614851 h 1357960"/>
              <a:gd name="connsiteX13" fmla="*/ 1420336 w 3495040"/>
              <a:gd name="connsiteY13" fmla="*/ 613105 h 1357960"/>
              <a:gd name="connsiteX14" fmla="*/ 1423035 w 3495040"/>
              <a:gd name="connsiteY14" fmla="*/ 715499 h 1357960"/>
              <a:gd name="connsiteX15" fmla="*/ 1592103 w 3495040"/>
              <a:gd name="connsiteY15" fmla="*/ 706926 h 1357960"/>
              <a:gd name="connsiteX16" fmla="*/ 1595279 w 3495040"/>
              <a:gd name="connsiteY16" fmla="*/ 854563 h 1357960"/>
              <a:gd name="connsiteX17" fmla="*/ 1704816 w 3495040"/>
              <a:gd name="connsiteY17" fmla="*/ 856151 h 1357960"/>
              <a:gd name="connsiteX18" fmla="*/ 1703547 w 3495040"/>
              <a:gd name="connsiteY18" fmla="*/ 1163332 h 1357960"/>
              <a:gd name="connsiteX19" fmla="*/ 1824990 w 3495040"/>
              <a:gd name="connsiteY19" fmla="*/ 1165079 h 1357960"/>
              <a:gd name="connsiteX20" fmla="*/ 1825625 w 3495040"/>
              <a:gd name="connsiteY20" fmla="*/ 1357960 h 1357960"/>
              <a:gd name="connsiteX21" fmla="*/ 2120900 w 3495040"/>
              <a:gd name="connsiteY21" fmla="*/ 992041 h 1357960"/>
              <a:gd name="connsiteX22" fmla="*/ 2270760 w 3495040"/>
              <a:gd name="connsiteY22" fmla="*/ 992041 h 1357960"/>
              <a:gd name="connsiteX23" fmla="*/ 2270760 w 3495040"/>
              <a:gd name="connsiteY23" fmla="*/ 1131741 h 1357960"/>
              <a:gd name="connsiteX24" fmla="*/ 2379980 w 3495040"/>
              <a:gd name="connsiteY24" fmla="*/ 1131741 h 1357960"/>
              <a:gd name="connsiteX25" fmla="*/ 2379980 w 3495040"/>
              <a:gd name="connsiteY25" fmla="*/ 1329861 h 1357960"/>
              <a:gd name="connsiteX26" fmla="*/ 3495040 w 3495040"/>
              <a:gd name="connsiteY26" fmla="*/ 1329861 h 1357960"/>
              <a:gd name="connsiteX0" fmla="*/ 0 w 3495040"/>
              <a:gd name="connsiteY0" fmla="*/ 0 h 1361134"/>
              <a:gd name="connsiteX1" fmla="*/ 435851 w 3495040"/>
              <a:gd name="connsiteY1" fmla="*/ 152 h 1361134"/>
              <a:gd name="connsiteX2" fmla="*/ 439103 w 3495040"/>
              <a:gd name="connsiteY2" fmla="*/ 47955 h 1361134"/>
              <a:gd name="connsiteX3" fmla="*/ 608171 w 3495040"/>
              <a:gd name="connsiteY3" fmla="*/ 48113 h 1361134"/>
              <a:gd name="connsiteX4" fmla="*/ 606743 w 3495040"/>
              <a:gd name="connsiteY4" fmla="*/ 225754 h 1361134"/>
              <a:gd name="connsiteX5" fmla="*/ 718185 w 3495040"/>
              <a:gd name="connsiteY5" fmla="*/ 227025 h 1361134"/>
              <a:gd name="connsiteX6" fmla="*/ 721044 w 3495040"/>
              <a:gd name="connsiteY6" fmla="*/ 284333 h 1361134"/>
              <a:gd name="connsiteX7" fmla="*/ 1012667 w 3495040"/>
              <a:gd name="connsiteY7" fmla="*/ 285604 h 1361134"/>
              <a:gd name="connsiteX8" fmla="*/ 1011555 w 3495040"/>
              <a:gd name="connsiteY8" fmla="*/ 354660 h 1361134"/>
              <a:gd name="connsiteX9" fmla="*/ 1135380 w 3495040"/>
              <a:gd name="connsiteY9" fmla="*/ 358629 h 1361134"/>
              <a:gd name="connsiteX10" fmla="*/ 1135538 w 3495040"/>
              <a:gd name="connsiteY10" fmla="*/ 527698 h 1361134"/>
              <a:gd name="connsiteX11" fmla="*/ 1247458 w 3495040"/>
              <a:gd name="connsiteY11" fmla="*/ 526745 h 1361134"/>
              <a:gd name="connsiteX12" fmla="*/ 1241743 w 3495040"/>
              <a:gd name="connsiteY12" fmla="*/ 614851 h 1361134"/>
              <a:gd name="connsiteX13" fmla="*/ 1420336 w 3495040"/>
              <a:gd name="connsiteY13" fmla="*/ 613105 h 1361134"/>
              <a:gd name="connsiteX14" fmla="*/ 1423035 w 3495040"/>
              <a:gd name="connsiteY14" fmla="*/ 715499 h 1361134"/>
              <a:gd name="connsiteX15" fmla="*/ 1592103 w 3495040"/>
              <a:gd name="connsiteY15" fmla="*/ 706926 h 1361134"/>
              <a:gd name="connsiteX16" fmla="*/ 1595279 w 3495040"/>
              <a:gd name="connsiteY16" fmla="*/ 854563 h 1361134"/>
              <a:gd name="connsiteX17" fmla="*/ 1704816 w 3495040"/>
              <a:gd name="connsiteY17" fmla="*/ 856151 h 1361134"/>
              <a:gd name="connsiteX18" fmla="*/ 1703547 w 3495040"/>
              <a:gd name="connsiteY18" fmla="*/ 1163332 h 1361134"/>
              <a:gd name="connsiteX19" fmla="*/ 1824990 w 3495040"/>
              <a:gd name="connsiteY19" fmla="*/ 1165079 h 1361134"/>
              <a:gd name="connsiteX20" fmla="*/ 1825625 w 3495040"/>
              <a:gd name="connsiteY20" fmla="*/ 1357960 h 1361134"/>
              <a:gd name="connsiteX21" fmla="*/ 2049462 w 3495040"/>
              <a:gd name="connsiteY21" fmla="*/ 1361134 h 1361134"/>
              <a:gd name="connsiteX22" fmla="*/ 2270760 w 3495040"/>
              <a:gd name="connsiteY22" fmla="*/ 992041 h 1361134"/>
              <a:gd name="connsiteX23" fmla="*/ 2270760 w 3495040"/>
              <a:gd name="connsiteY23" fmla="*/ 1131741 h 1361134"/>
              <a:gd name="connsiteX24" fmla="*/ 2379980 w 3495040"/>
              <a:gd name="connsiteY24" fmla="*/ 1131741 h 1361134"/>
              <a:gd name="connsiteX25" fmla="*/ 2379980 w 3495040"/>
              <a:gd name="connsiteY25" fmla="*/ 1329861 h 1361134"/>
              <a:gd name="connsiteX26" fmla="*/ 3495040 w 3495040"/>
              <a:gd name="connsiteY26" fmla="*/ 1329861 h 1361134"/>
              <a:gd name="connsiteX0" fmla="*/ 0 w 3495040"/>
              <a:gd name="connsiteY0" fmla="*/ 0 h 1749279"/>
              <a:gd name="connsiteX1" fmla="*/ 435851 w 3495040"/>
              <a:gd name="connsiteY1" fmla="*/ 152 h 1749279"/>
              <a:gd name="connsiteX2" fmla="*/ 439103 w 3495040"/>
              <a:gd name="connsiteY2" fmla="*/ 47955 h 1749279"/>
              <a:gd name="connsiteX3" fmla="*/ 608171 w 3495040"/>
              <a:gd name="connsiteY3" fmla="*/ 48113 h 1749279"/>
              <a:gd name="connsiteX4" fmla="*/ 606743 w 3495040"/>
              <a:gd name="connsiteY4" fmla="*/ 225754 h 1749279"/>
              <a:gd name="connsiteX5" fmla="*/ 718185 w 3495040"/>
              <a:gd name="connsiteY5" fmla="*/ 227025 h 1749279"/>
              <a:gd name="connsiteX6" fmla="*/ 721044 w 3495040"/>
              <a:gd name="connsiteY6" fmla="*/ 284333 h 1749279"/>
              <a:gd name="connsiteX7" fmla="*/ 1012667 w 3495040"/>
              <a:gd name="connsiteY7" fmla="*/ 285604 h 1749279"/>
              <a:gd name="connsiteX8" fmla="*/ 1011555 w 3495040"/>
              <a:gd name="connsiteY8" fmla="*/ 354660 h 1749279"/>
              <a:gd name="connsiteX9" fmla="*/ 1135380 w 3495040"/>
              <a:gd name="connsiteY9" fmla="*/ 358629 h 1749279"/>
              <a:gd name="connsiteX10" fmla="*/ 1135538 w 3495040"/>
              <a:gd name="connsiteY10" fmla="*/ 527698 h 1749279"/>
              <a:gd name="connsiteX11" fmla="*/ 1247458 w 3495040"/>
              <a:gd name="connsiteY11" fmla="*/ 526745 h 1749279"/>
              <a:gd name="connsiteX12" fmla="*/ 1241743 w 3495040"/>
              <a:gd name="connsiteY12" fmla="*/ 614851 h 1749279"/>
              <a:gd name="connsiteX13" fmla="*/ 1420336 w 3495040"/>
              <a:gd name="connsiteY13" fmla="*/ 613105 h 1749279"/>
              <a:gd name="connsiteX14" fmla="*/ 1423035 w 3495040"/>
              <a:gd name="connsiteY14" fmla="*/ 715499 h 1749279"/>
              <a:gd name="connsiteX15" fmla="*/ 1592103 w 3495040"/>
              <a:gd name="connsiteY15" fmla="*/ 706926 h 1749279"/>
              <a:gd name="connsiteX16" fmla="*/ 1595279 w 3495040"/>
              <a:gd name="connsiteY16" fmla="*/ 854563 h 1749279"/>
              <a:gd name="connsiteX17" fmla="*/ 1704816 w 3495040"/>
              <a:gd name="connsiteY17" fmla="*/ 856151 h 1749279"/>
              <a:gd name="connsiteX18" fmla="*/ 1703547 w 3495040"/>
              <a:gd name="connsiteY18" fmla="*/ 1163332 h 1749279"/>
              <a:gd name="connsiteX19" fmla="*/ 1824990 w 3495040"/>
              <a:gd name="connsiteY19" fmla="*/ 1165079 h 1749279"/>
              <a:gd name="connsiteX20" fmla="*/ 1825625 w 3495040"/>
              <a:gd name="connsiteY20" fmla="*/ 1357960 h 1749279"/>
              <a:gd name="connsiteX21" fmla="*/ 2049462 w 3495040"/>
              <a:gd name="connsiteY21" fmla="*/ 1361134 h 1749279"/>
              <a:gd name="connsiteX22" fmla="*/ 2051685 w 3495040"/>
              <a:gd name="connsiteY22" fmla="*/ 1749279 h 1749279"/>
              <a:gd name="connsiteX23" fmla="*/ 2270760 w 3495040"/>
              <a:gd name="connsiteY23" fmla="*/ 1131741 h 1749279"/>
              <a:gd name="connsiteX24" fmla="*/ 2379980 w 3495040"/>
              <a:gd name="connsiteY24" fmla="*/ 1131741 h 1749279"/>
              <a:gd name="connsiteX25" fmla="*/ 2379980 w 3495040"/>
              <a:gd name="connsiteY25" fmla="*/ 1329861 h 1749279"/>
              <a:gd name="connsiteX26" fmla="*/ 3495040 w 3495040"/>
              <a:gd name="connsiteY26" fmla="*/ 1329861 h 1749279"/>
              <a:gd name="connsiteX0" fmla="*/ 0 w 3495040"/>
              <a:gd name="connsiteY0" fmla="*/ 0 h 1755629"/>
              <a:gd name="connsiteX1" fmla="*/ 435851 w 3495040"/>
              <a:gd name="connsiteY1" fmla="*/ 152 h 1755629"/>
              <a:gd name="connsiteX2" fmla="*/ 439103 w 3495040"/>
              <a:gd name="connsiteY2" fmla="*/ 47955 h 1755629"/>
              <a:gd name="connsiteX3" fmla="*/ 608171 w 3495040"/>
              <a:gd name="connsiteY3" fmla="*/ 48113 h 1755629"/>
              <a:gd name="connsiteX4" fmla="*/ 606743 w 3495040"/>
              <a:gd name="connsiteY4" fmla="*/ 225754 h 1755629"/>
              <a:gd name="connsiteX5" fmla="*/ 718185 w 3495040"/>
              <a:gd name="connsiteY5" fmla="*/ 227025 h 1755629"/>
              <a:gd name="connsiteX6" fmla="*/ 721044 w 3495040"/>
              <a:gd name="connsiteY6" fmla="*/ 284333 h 1755629"/>
              <a:gd name="connsiteX7" fmla="*/ 1012667 w 3495040"/>
              <a:gd name="connsiteY7" fmla="*/ 285604 h 1755629"/>
              <a:gd name="connsiteX8" fmla="*/ 1011555 w 3495040"/>
              <a:gd name="connsiteY8" fmla="*/ 354660 h 1755629"/>
              <a:gd name="connsiteX9" fmla="*/ 1135380 w 3495040"/>
              <a:gd name="connsiteY9" fmla="*/ 358629 h 1755629"/>
              <a:gd name="connsiteX10" fmla="*/ 1135538 w 3495040"/>
              <a:gd name="connsiteY10" fmla="*/ 527698 h 1755629"/>
              <a:gd name="connsiteX11" fmla="*/ 1247458 w 3495040"/>
              <a:gd name="connsiteY11" fmla="*/ 526745 h 1755629"/>
              <a:gd name="connsiteX12" fmla="*/ 1241743 w 3495040"/>
              <a:gd name="connsiteY12" fmla="*/ 614851 h 1755629"/>
              <a:gd name="connsiteX13" fmla="*/ 1420336 w 3495040"/>
              <a:gd name="connsiteY13" fmla="*/ 613105 h 1755629"/>
              <a:gd name="connsiteX14" fmla="*/ 1423035 w 3495040"/>
              <a:gd name="connsiteY14" fmla="*/ 715499 h 1755629"/>
              <a:gd name="connsiteX15" fmla="*/ 1592103 w 3495040"/>
              <a:gd name="connsiteY15" fmla="*/ 706926 h 1755629"/>
              <a:gd name="connsiteX16" fmla="*/ 1595279 w 3495040"/>
              <a:gd name="connsiteY16" fmla="*/ 854563 h 1755629"/>
              <a:gd name="connsiteX17" fmla="*/ 1704816 w 3495040"/>
              <a:gd name="connsiteY17" fmla="*/ 856151 h 1755629"/>
              <a:gd name="connsiteX18" fmla="*/ 1703547 w 3495040"/>
              <a:gd name="connsiteY18" fmla="*/ 1163332 h 1755629"/>
              <a:gd name="connsiteX19" fmla="*/ 1824990 w 3495040"/>
              <a:gd name="connsiteY19" fmla="*/ 1165079 h 1755629"/>
              <a:gd name="connsiteX20" fmla="*/ 1825625 w 3495040"/>
              <a:gd name="connsiteY20" fmla="*/ 1357960 h 1755629"/>
              <a:gd name="connsiteX21" fmla="*/ 2049462 w 3495040"/>
              <a:gd name="connsiteY21" fmla="*/ 1361134 h 1755629"/>
              <a:gd name="connsiteX22" fmla="*/ 2051685 w 3495040"/>
              <a:gd name="connsiteY22" fmla="*/ 1749279 h 1755629"/>
              <a:gd name="connsiteX23" fmla="*/ 2687479 w 3495040"/>
              <a:gd name="connsiteY23" fmla="*/ 1755629 h 1755629"/>
              <a:gd name="connsiteX24" fmla="*/ 2379980 w 3495040"/>
              <a:gd name="connsiteY24" fmla="*/ 1131741 h 1755629"/>
              <a:gd name="connsiteX25" fmla="*/ 2379980 w 3495040"/>
              <a:gd name="connsiteY25" fmla="*/ 1329861 h 1755629"/>
              <a:gd name="connsiteX26" fmla="*/ 3495040 w 3495040"/>
              <a:gd name="connsiteY26" fmla="*/ 1329861 h 1755629"/>
              <a:gd name="connsiteX0" fmla="*/ 0 w 3495040"/>
              <a:gd name="connsiteY0" fmla="*/ 0 h 1755629"/>
              <a:gd name="connsiteX1" fmla="*/ 435851 w 3495040"/>
              <a:gd name="connsiteY1" fmla="*/ 152 h 1755629"/>
              <a:gd name="connsiteX2" fmla="*/ 439103 w 3495040"/>
              <a:gd name="connsiteY2" fmla="*/ 47955 h 1755629"/>
              <a:gd name="connsiteX3" fmla="*/ 608171 w 3495040"/>
              <a:gd name="connsiteY3" fmla="*/ 48113 h 1755629"/>
              <a:gd name="connsiteX4" fmla="*/ 606743 w 3495040"/>
              <a:gd name="connsiteY4" fmla="*/ 225754 h 1755629"/>
              <a:gd name="connsiteX5" fmla="*/ 718185 w 3495040"/>
              <a:gd name="connsiteY5" fmla="*/ 227025 h 1755629"/>
              <a:gd name="connsiteX6" fmla="*/ 721044 w 3495040"/>
              <a:gd name="connsiteY6" fmla="*/ 284333 h 1755629"/>
              <a:gd name="connsiteX7" fmla="*/ 1012667 w 3495040"/>
              <a:gd name="connsiteY7" fmla="*/ 285604 h 1755629"/>
              <a:gd name="connsiteX8" fmla="*/ 1011555 w 3495040"/>
              <a:gd name="connsiteY8" fmla="*/ 354660 h 1755629"/>
              <a:gd name="connsiteX9" fmla="*/ 1135380 w 3495040"/>
              <a:gd name="connsiteY9" fmla="*/ 358629 h 1755629"/>
              <a:gd name="connsiteX10" fmla="*/ 1135538 w 3495040"/>
              <a:gd name="connsiteY10" fmla="*/ 527698 h 1755629"/>
              <a:gd name="connsiteX11" fmla="*/ 1247458 w 3495040"/>
              <a:gd name="connsiteY11" fmla="*/ 526745 h 1755629"/>
              <a:gd name="connsiteX12" fmla="*/ 1241743 w 3495040"/>
              <a:gd name="connsiteY12" fmla="*/ 614851 h 1755629"/>
              <a:gd name="connsiteX13" fmla="*/ 1420336 w 3495040"/>
              <a:gd name="connsiteY13" fmla="*/ 613105 h 1755629"/>
              <a:gd name="connsiteX14" fmla="*/ 1423035 w 3495040"/>
              <a:gd name="connsiteY14" fmla="*/ 715499 h 1755629"/>
              <a:gd name="connsiteX15" fmla="*/ 1592103 w 3495040"/>
              <a:gd name="connsiteY15" fmla="*/ 706926 h 1755629"/>
              <a:gd name="connsiteX16" fmla="*/ 1595279 w 3495040"/>
              <a:gd name="connsiteY16" fmla="*/ 854563 h 1755629"/>
              <a:gd name="connsiteX17" fmla="*/ 1704816 w 3495040"/>
              <a:gd name="connsiteY17" fmla="*/ 856151 h 1755629"/>
              <a:gd name="connsiteX18" fmla="*/ 1703547 w 3495040"/>
              <a:gd name="connsiteY18" fmla="*/ 1163332 h 1755629"/>
              <a:gd name="connsiteX19" fmla="*/ 1824990 w 3495040"/>
              <a:gd name="connsiteY19" fmla="*/ 1165079 h 1755629"/>
              <a:gd name="connsiteX20" fmla="*/ 1825625 w 3495040"/>
              <a:gd name="connsiteY20" fmla="*/ 1357960 h 1755629"/>
              <a:gd name="connsiteX21" fmla="*/ 2049462 w 3495040"/>
              <a:gd name="connsiteY21" fmla="*/ 1361134 h 1755629"/>
              <a:gd name="connsiteX22" fmla="*/ 2051685 w 3495040"/>
              <a:gd name="connsiteY22" fmla="*/ 1749279 h 1755629"/>
              <a:gd name="connsiteX23" fmla="*/ 2687479 w 3495040"/>
              <a:gd name="connsiteY23" fmla="*/ 1755629 h 1755629"/>
              <a:gd name="connsiteX24" fmla="*/ 2379980 w 3495040"/>
              <a:gd name="connsiteY24" fmla="*/ 1329861 h 1755629"/>
              <a:gd name="connsiteX25" fmla="*/ 3495040 w 3495040"/>
              <a:gd name="connsiteY25" fmla="*/ 1329861 h 1755629"/>
              <a:gd name="connsiteX0" fmla="*/ 0 w 3495040"/>
              <a:gd name="connsiteY0" fmla="*/ 0 h 1755629"/>
              <a:gd name="connsiteX1" fmla="*/ 435851 w 3495040"/>
              <a:gd name="connsiteY1" fmla="*/ 152 h 1755629"/>
              <a:gd name="connsiteX2" fmla="*/ 439103 w 3495040"/>
              <a:gd name="connsiteY2" fmla="*/ 47955 h 1755629"/>
              <a:gd name="connsiteX3" fmla="*/ 608171 w 3495040"/>
              <a:gd name="connsiteY3" fmla="*/ 48113 h 1755629"/>
              <a:gd name="connsiteX4" fmla="*/ 606743 w 3495040"/>
              <a:gd name="connsiteY4" fmla="*/ 225754 h 1755629"/>
              <a:gd name="connsiteX5" fmla="*/ 718185 w 3495040"/>
              <a:gd name="connsiteY5" fmla="*/ 227025 h 1755629"/>
              <a:gd name="connsiteX6" fmla="*/ 721044 w 3495040"/>
              <a:gd name="connsiteY6" fmla="*/ 284333 h 1755629"/>
              <a:gd name="connsiteX7" fmla="*/ 1012667 w 3495040"/>
              <a:gd name="connsiteY7" fmla="*/ 285604 h 1755629"/>
              <a:gd name="connsiteX8" fmla="*/ 1011555 w 3495040"/>
              <a:gd name="connsiteY8" fmla="*/ 354660 h 1755629"/>
              <a:gd name="connsiteX9" fmla="*/ 1135380 w 3495040"/>
              <a:gd name="connsiteY9" fmla="*/ 358629 h 1755629"/>
              <a:gd name="connsiteX10" fmla="*/ 1135538 w 3495040"/>
              <a:gd name="connsiteY10" fmla="*/ 527698 h 1755629"/>
              <a:gd name="connsiteX11" fmla="*/ 1247458 w 3495040"/>
              <a:gd name="connsiteY11" fmla="*/ 526745 h 1755629"/>
              <a:gd name="connsiteX12" fmla="*/ 1241743 w 3495040"/>
              <a:gd name="connsiteY12" fmla="*/ 614851 h 1755629"/>
              <a:gd name="connsiteX13" fmla="*/ 1420336 w 3495040"/>
              <a:gd name="connsiteY13" fmla="*/ 613105 h 1755629"/>
              <a:gd name="connsiteX14" fmla="*/ 1423035 w 3495040"/>
              <a:gd name="connsiteY14" fmla="*/ 715499 h 1755629"/>
              <a:gd name="connsiteX15" fmla="*/ 1592103 w 3495040"/>
              <a:gd name="connsiteY15" fmla="*/ 706926 h 1755629"/>
              <a:gd name="connsiteX16" fmla="*/ 1595279 w 3495040"/>
              <a:gd name="connsiteY16" fmla="*/ 854563 h 1755629"/>
              <a:gd name="connsiteX17" fmla="*/ 1704816 w 3495040"/>
              <a:gd name="connsiteY17" fmla="*/ 856151 h 1755629"/>
              <a:gd name="connsiteX18" fmla="*/ 1703547 w 3495040"/>
              <a:gd name="connsiteY18" fmla="*/ 1163332 h 1755629"/>
              <a:gd name="connsiteX19" fmla="*/ 1824990 w 3495040"/>
              <a:gd name="connsiteY19" fmla="*/ 1165079 h 1755629"/>
              <a:gd name="connsiteX20" fmla="*/ 1825625 w 3495040"/>
              <a:gd name="connsiteY20" fmla="*/ 1357960 h 1755629"/>
              <a:gd name="connsiteX21" fmla="*/ 2049462 w 3495040"/>
              <a:gd name="connsiteY21" fmla="*/ 1361134 h 1755629"/>
              <a:gd name="connsiteX22" fmla="*/ 2051685 w 3495040"/>
              <a:gd name="connsiteY22" fmla="*/ 1749279 h 1755629"/>
              <a:gd name="connsiteX23" fmla="*/ 2687479 w 3495040"/>
              <a:gd name="connsiteY23" fmla="*/ 1755629 h 1755629"/>
              <a:gd name="connsiteX24" fmla="*/ 3495040 w 3495040"/>
              <a:gd name="connsiteY24" fmla="*/ 1329861 h 1755629"/>
              <a:gd name="connsiteX0" fmla="*/ 0 w 2687479"/>
              <a:gd name="connsiteY0" fmla="*/ 0 h 1755629"/>
              <a:gd name="connsiteX1" fmla="*/ 435851 w 2687479"/>
              <a:gd name="connsiteY1" fmla="*/ 152 h 1755629"/>
              <a:gd name="connsiteX2" fmla="*/ 439103 w 2687479"/>
              <a:gd name="connsiteY2" fmla="*/ 47955 h 1755629"/>
              <a:gd name="connsiteX3" fmla="*/ 608171 w 2687479"/>
              <a:gd name="connsiteY3" fmla="*/ 48113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6 h 1755629"/>
              <a:gd name="connsiteX3" fmla="*/ 608171 w 2687479"/>
              <a:gd name="connsiteY3" fmla="*/ 48113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47954 h 1755629"/>
              <a:gd name="connsiteX3" fmla="*/ 608171 w 2687479"/>
              <a:gd name="connsiteY3" fmla="*/ 48113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2716 h 1755629"/>
              <a:gd name="connsiteX3" fmla="*/ 608171 w 2687479"/>
              <a:gd name="connsiteY3" fmla="*/ 48113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48113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3556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9907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7546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4824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7545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87479" h="1755629">
                <a:moveTo>
                  <a:pt x="0" y="0"/>
                </a:moveTo>
                <a:lnTo>
                  <a:pt x="435851" y="152"/>
                </a:lnTo>
                <a:cubicBezTo>
                  <a:pt x="436141" y="16880"/>
                  <a:pt x="436432" y="33607"/>
                  <a:pt x="436722" y="50335"/>
                </a:cubicBezTo>
                <a:lnTo>
                  <a:pt x="608171" y="50835"/>
                </a:lnTo>
                <a:cubicBezTo>
                  <a:pt x="608489" y="106874"/>
                  <a:pt x="609146" y="169715"/>
                  <a:pt x="609464" y="225754"/>
                </a:cubicBezTo>
                <a:lnTo>
                  <a:pt x="718185" y="227025"/>
                </a:lnTo>
                <a:lnTo>
                  <a:pt x="721044" y="284333"/>
                </a:lnTo>
                <a:lnTo>
                  <a:pt x="1012667" y="285604"/>
                </a:lnTo>
                <a:cubicBezTo>
                  <a:pt x="1012296" y="308623"/>
                  <a:pt x="1011926" y="331641"/>
                  <a:pt x="1011555" y="354660"/>
                </a:cubicBezTo>
                <a:lnTo>
                  <a:pt x="1135380" y="355907"/>
                </a:lnTo>
                <a:cubicBezTo>
                  <a:pt x="1136227" y="427344"/>
                  <a:pt x="1134691" y="456261"/>
                  <a:pt x="1135538" y="527698"/>
                </a:cubicBezTo>
                <a:lnTo>
                  <a:pt x="1247458" y="526745"/>
                </a:lnTo>
                <a:cubicBezTo>
                  <a:pt x="1248274" y="556114"/>
                  <a:pt x="1246369" y="585482"/>
                  <a:pt x="1247185" y="614851"/>
                </a:cubicBezTo>
                <a:lnTo>
                  <a:pt x="1420336" y="613105"/>
                </a:lnTo>
                <a:cubicBezTo>
                  <a:pt x="1421236" y="647236"/>
                  <a:pt x="1419414" y="681368"/>
                  <a:pt x="1420314" y="715499"/>
                </a:cubicBezTo>
                <a:lnTo>
                  <a:pt x="1597545" y="715090"/>
                </a:lnTo>
                <a:cubicBezTo>
                  <a:pt x="1598604" y="764302"/>
                  <a:pt x="1594220" y="805351"/>
                  <a:pt x="1595279" y="854563"/>
                </a:cubicBezTo>
                <a:lnTo>
                  <a:pt x="1704816" y="856151"/>
                </a:lnTo>
                <a:lnTo>
                  <a:pt x="1703547" y="1163332"/>
                </a:lnTo>
                <a:lnTo>
                  <a:pt x="1824990" y="1165079"/>
                </a:lnTo>
                <a:cubicBezTo>
                  <a:pt x="1825202" y="1229373"/>
                  <a:pt x="1825413" y="1293666"/>
                  <a:pt x="1825625" y="1357960"/>
                </a:cubicBezTo>
                <a:lnTo>
                  <a:pt x="2049462" y="1361134"/>
                </a:lnTo>
                <a:lnTo>
                  <a:pt x="2051685" y="1749279"/>
                </a:lnTo>
                <a:lnTo>
                  <a:pt x="2687479" y="1755629"/>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121" name="Straight Connector 120">
            <a:extLst>
              <a:ext uri="{FF2B5EF4-FFF2-40B4-BE49-F238E27FC236}">
                <a16:creationId xmlns:a16="http://schemas.microsoft.com/office/drawing/2014/main" id="{DEA65F4F-78BD-4842-B1D8-52247AA31160}"/>
              </a:ext>
            </a:extLst>
          </p:cNvPr>
          <p:cNvCxnSpPr>
            <a:cxnSpLocks/>
          </p:cNvCxnSpPr>
          <p:nvPr/>
        </p:nvCxnSpPr>
        <p:spPr bwMode="auto">
          <a:xfrm>
            <a:off x="7136082" y="3222567"/>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8A14720E-740E-4109-A8DE-626181D5267B}"/>
              </a:ext>
            </a:extLst>
          </p:cNvPr>
          <p:cNvCxnSpPr>
            <a:cxnSpLocks/>
          </p:cNvCxnSpPr>
          <p:nvPr/>
        </p:nvCxnSpPr>
        <p:spPr bwMode="auto">
          <a:xfrm>
            <a:off x="7453764" y="3331421"/>
            <a:ext cx="0" cy="64008"/>
          </a:xfrm>
          <a:prstGeom prst="line">
            <a:avLst/>
          </a:prstGeom>
          <a:noFill/>
          <a:ln w="19050" cap="flat" cmpd="sng" algn="ctr">
            <a:solidFill>
              <a:schemeClr val="accent1"/>
            </a:solidFill>
            <a:prstDash val="solid"/>
            <a:round/>
            <a:headEnd type="none" w="med" len="med"/>
            <a:tailEnd type="none" w="med" len="med"/>
          </a:ln>
          <a:effectLst/>
        </p:spPr>
      </p:cxnSp>
      <p:sp>
        <p:nvSpPr>
          <p:cNvPr id="123" name="Freeform: Shape 122">
            <a:extLst>
              <a:ext uri="{FF2B5EF4-FFF2-40B4-BE49-F238E27FC236}">
                <a16:creationId xmlns:a16="http://schemas.microsoft.com/office/drawing/2014/main" id="{72C5CAAA-70E7-474E-A9BA-46487D25A966}"/>
              </a:ext>
            </a:extLst>
          </p:cNvPr>
          <p:cNvSpPr/>
          <p:nvPr/>
        </p:nvSpPr>
        <p:spPr bwMode="auto">
          <a:xfrm>
            <a:off x="6651567" y="3244596"/>
            <a:ext cx="2963931" cy="659186"/>
          </a:xfrm>
          <a:custGeom>
            <a:avLst/>
            <a:gdLst>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627380 w 3495040"/>
              <a:gd name="connsiteY27" fmla="*/ 325120 h 1211580"/>
              <a:gd name="connsiteX28" fmla="*/ 627380 w 3495040"/>
              <a:gd name="connsiteY28" fmla="*/ 358140 h 1211580"/>
              <a:gd name="connsiteX29" fmla="*/ 708660 w 3495040"/>
              <a:gd name="connsiteY29" fmla="*/ 358140 h 1211580"/>
              <a:gd name="connsiteX30" fmla="*/ 708660 w 3495040"/>
              <a:gd name="connsiteY30" fmla="*/ 381000 h 1211580"/>
              <a:gd name="connsiteX31" fmla="*/ 734060 w 3495040"/>
              <a:gd name="connsiteY31" fmla="*/ 381000 h 1211580"/>
              <a:gd name="connsiteX32" fmla="*/ 734060 w 3495040"/>
              <a:gd name="connsiteY32" fmla="*/ 429260 h 1211580"/>
              <a:gd name="connsiteX33" fmla="*/ 1021080 w 3495040"/>
              <a:gd name="connsiteY33" fmla="*/ 429260 h 1211580"/>
              <a:gd name="connsiteX34" fmla="*/ 1021080 w 3495040"/>
              <a:gd name="connsiteY34" fmla="*/ 454660 h 1211580"/>
              <a:gd name="connsiteX35" fmla="*/ 1137920 w 3495040"/>
              <a:gd name="connsiteY35" fmla="*/ 454660 h 1211580"/>
              <a:gd name="connsiteX36" fmla="*/ 1137920 w 3495040"/>
              <a:gd name="connsiteY36" fmla="*/ 515620 h 1211580"/>
              <a:gd name="connsiteX37" fmla="*/ 1160780 w 3495040"/>
              <a:gd name="connsiteY37" fmla="*/ 515620 h 1211580"/>
              <a:gd name="connsiteX38" fmla="*/ 1160780 w 3495040"/>
              <a:gd name="connsiteY38" fmla="*/ 563880 h 1211580"/>
              <a:gd name="connsiteX39" fmla="*/ 1356360 w 3495040"/>
              <a:gd name="connsiteY39" fmla="*/ 563880 h 1211580"/>
              <a:gd name="connsiteX40" fmla="*/ 1356360 w 3495040"/>
              <a:gd name="connsiteY40" fmla="*/ 655320 h 1211580"/>
              <a:gd name="connsiteX41" fmla="*/ 1407160 w 3495040"/>
              <a:gd name="connsiteY41" fmla="*/ 655320 h 1211580"/>
              <a:gd name="connsiteX42" fmla="*/ 1407160 w 3495040"/>
              <a:gd name="connsiteY42" fmla="*/ 718820 h 1211580"/>
              <a:gd name="connsiteX43" fmla="*/ 1539240 w 3495040"/>
              <a:gd name="connsiteY43" fmla="*/ 718820 h 1211580"/>
              <a:gd name="connsiteX44" fmla="*/ 1539240 w 3495040"/>
              <a:gd name="connsiteY44" fmla="*/ 784860 h 1211580"/>
              <a:gd name="connsiteX45" fmla="*/ 2120900 w 3495040"/>
              <a:gd name="connsiteY45" fmla="*/ 784860 h 1211580"/>
              <a:gd name="connsiteX46" fmla="*/ 2120900 w 3495040"/>
              <a:gd name="connsiteY46" fmla="*/ 873760 h 1211580"/>
              <a:gd name="connsiteX47" fmla="*/ 2270760 w 3495040"/>
              <a:gd name="connsiteY47" fmla="*/ 873760 h 1211580"/>
              <a:gd name="connsiteX48" fmla="*/ 2270760 w 3495040"/>
              <a:gd name="connsiteY48" fmla="*/ 1013460 h 1211580"/>
              <a:gd name="connsiteX49" fmla="*/ 2379980 w 3495040"/>
              <a:gd name="connsiteY49" fmla="*/ 1013460 h 1211580"/>
              <a:gd name="connsiteX50" fmla="*/ 2379980 w 3495040"/>
              <a:gd name="connsiteY50" fmla="*/ 1211580 h 1211580"/>
              <a:gd name="connsiteX51" fmla="*/ 3495040 w 3495040"/>
              <a:gd name="connsiteY51"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627380 w 3495040"/>
              <a:gd name="connsiteY27" fmla="*/ 325120 h 1211580"/>
              <a:gd name="connsiteX28" fmla="*/ 627380 w 3495040"/>
              <a:gd name="connsiteY28" fmla="*/ 358140 h 1211580"/>
              <a:gd name="connsiteX29" fmla="*/ 708660 w 3495040"/>
              <a:gd name="connsiteY29" fmla="*/ 358140 h 1211580"/>
              <a:gd name="connsiteX30" fmla="*/ 734060 w 3495040"/>
              <a:gd name="connsiteY30" fmla="*/ 381000 h 1211580"/>
              <a:gd name="connsiteX31" fmla="*/ 734060 w 3495040"/>
              <a:gd name="connsiteY31" fmla="*/ 429260 h 1211580"/>
              <a:gd name="connsiteX32" fmla="*/ 1021080 w 3495040"/>
              <a:gd name="connsiteY32" fmla="*/ 429260 h 1211580"/>
              <a:gd name="connsiteX33" fmla="*/ 1021080 w 3495040"/>
              <a:gd name="connsiteY33" fmla="*/ 454660 h 1211580"/>
              <a:gd name="connsiteX34" fmla="*/ 1137920 w 3495040"/>
              <a:gd name="connsiteY34" fmla="*/ 454660 h 1211580"/>
              <a:gd name="connsiteX35" fmla="*/ 1137920 w 3495040"/>
              <a:gd name="connsiteY35" fmla="*/ 515620 h 1211580"/>
              <a:gd name="connsiteX36" fmla="*/ 1160780 w 3495040"/>
              <a:gd name="connsiteY36" fmla="*/ 515620 h 1211580"/>
              <a:gd name="connsiteX37" fmla="*/ 1160780 w 3495040"/>
              <a:gd name="connsiteY37" fmla="*/ 563880 h 1211580"/>
              <a:gd name="connsiteX38" fmla="*/ 1356360 w 3495040"/>
              <a:gd name="connsiteY38" fmla="*/ 563880 h 1211580"/>
              <a:gd name="connsiteX39" fmla="*/ 1356360 w 3495040"/>
              <a:gd name="connsiteY39" fmla="*/ 655320 h 1211580"/>
              <a:gd name="connsiteX40" fmla="*/ 1407160 w 3495040"/>
              <a:gd name="connsiteY40" fmla="*/ 655320 h 1211580"/>
              <a:gd name="connsiteX41" fmla="*/ 1407160 w 3495040"/>
              <a:gd name="connsiteY41" fmla="*/ 718820 h 1211580"/>
              <a:gd name="connsiteX42" fmla="*/ 1539240 w 3495040"/>
              <a:gd name="connsiteY42" fmla="*/ 718820 h 1211580"/>
              <a:gd name="connsiteX43" fmla="*/ 1539240 w 3495040"/>
              <a:gd name="connsiteY43" fmla="*/ 784860 h 1211580"/>
              <a:gd name="connsiteX44" fmla="*/ 2120900 w 3495040"/>
              <a:gd name="connsiteY44" fmla="*/ 784860 h 1211580"/>
              <a:gd name="connsiteX45" fmla="*/ 2120900 w 3495040"/>
              <a:gd name="connsiteY45" fmla="*/ 873760 h 1211580"/>
              <a:gd name="connsiteX46" fmla="*/ 2270760 w 3495040"/>
              <a:gd name="connsiteY46" fmla="*/ 873760 h 1211580"/>
              <a:gd name="connsiteX47" fmla="*/ 2270760 w 3495040"/>
              <a:gd name="connsiteY47" fmla="*/ 1013460 h 1211580"/>
              <a:gd name="connsiteX48" fmla="*/ 2379980 w 3495040"/>
              <a:gd name="connsiteY48" fmla="*/ 1013460 h 1211580"/>
              <a:gd name="connsiteX49" fmla="*/ 2379980 w 3495040"/>
              <a:gd name="connsiteY49" fmla="*/ 1211580 h 1211580"/>
              <a:gd name="connsiteX50" fmla="*/ 3495040 w 3495040"/>
              <a:gd name="connsiteY50"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627380 w 3495040"/>
              <a:gd name="connsiteY27" fmla="*/ 325120 h 1211580"/>
              <a:gd name="connsiteX28" fmla="*/ 627380 w 3495040"/>
              <a:gd name="connsiteY28" fmla="*/ 358140 h 1211580"/>
              <a:gd name="connsiteX29" fmla="*/ 708660 w 3495040"/>
              <a:gd name="connsiteY29" fmla="*/ 358140 h 1211580"/>
              <a:gd name="connsiteX30" fmla="*/ 734060 w 3495040"/>
              <a:gd name="connsiteY30" fmla="*/ 429260 h 1211580"/>
              <a:gd name="connsiteX31" fmla="*/ 1021080 w 3495040"/>
              <a:gd name="connsiteY31" fmla="*/ 429260 h 1211580"/>
              <a:gd name="connsiteX32" fmla="*/ 1021080 w 3495040"/>
              <a:gd name="connsiteY32" fmla="*/ 454660 h 1211580"/>
              <a:gd name="connsiteX33" fmla="*/ 1137920 w 3495040"/>
              <a:gd name="connsiteY33" fmla="*/ 454660 h 1211580"/>
              <a:gd name="connsiteX34" fmla="*/ 1137920 w 3495040"/>
              <a:gd name="connsiteY34" fmla="*/ 515620 h 1211580"/>
              <a:gd name="connsiteX35" fmla="*/ 1160780 w 3495040"/>
              <a:gd name="connsiteY35" fmla="*/ 515620 h 1211580"/>
              <a:gd name="connsiteX36" fmla="*/ 1160780 w 3495040"/>
              <a:gd name="connsiteY36" fmla="*/ 563880 h 1211580"/>
              <a:gd name="connsiteX37" fmla="*/ 1356360 w 3495040"/>
              <a:gd name="connsiteY37" fmla="*/ 563880 h 1211580"/>
              <a:gd name="connsiteX38" fmla="*/ 1356360 w 3495040"/>
              <a:gd name="connsiteY38" fmla="*/ 655320 h 1211580"/>
              <a:gd name="connsiteX39" fmla="*/ 1407160 w 3495040"/>
              <a:gd name="connsiteY39" fmla="*/ 655320 h 1211580"/>
              <a:gd name="connsiteX40" fmla="*/ 1407160 w 3495040"/>
              <a:gd name="connsiteY40" fmla="*/ 718820 h 1211580"/>
              <a:gd name="connsiteX41" fmla="*/ 1539240 w 3495040"/>
              <a:gd name="connsiteY41" fmla="*/ 718820 h 1211580"/>
              <a:gd name="connsiteX42" fmla="*/ 1539240 w 3495040"/>
              <a:gd name="connsiteY42" fmla="*/ 784860 h 1211580"/>
              <a:gd name="connsiteX43" fmla="*/ 2120900 w 3495040"/>
              <a:gd name="connsiteY43" fmla="*/ 784860 h 1211580"/>
              <a:gd name="connsiteX44" fmla="*/ 2120900 w 3495040"/>
              <a:gd name="connsiteY44" fmla="*/ 873760 h 1211580"/>
              <a:gd name="connsiteX45" fmla="*/ 2270760 w 3495040"/>
              <a:gd name="connsiteY45" fmla="*/ 873760 h 1211580"/>
              <a:gd name="connsiteX46" fmla="*/ 2270760 w 3495040"/>
              <a:gd name="connsiteY46" fmla="*/ 1013460 h 1211580"/>
              <a:gd name="connsiteX47" fmla="*/ 2379980 w 3495040"/>
              <a:gd name="connsiteY47" fmla="*/ 1013460 h 1211580"/>
              <a:gd name="connsiteX48" fmla="*/ 2379980 w 3495040"/>
              <a:gd name="connsiteY48" fmla="*/ 1211580 h 1211580"/>
              <a:gd name="connsiteX49" fmla="*/ 3495040 w 3495040"/>
              <a:gd name="connsiteY49"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627380 w 3495040"/>
              <a:gd name="connsiteY27" fmla="*/ 325120 h 1211580"/>
              <a:gd name="connsiteX28" fmla="*/ 627380 w 3495040"/>
              <a:gd name="connsiteY28" fmla="*/ 358140 h 1211580"/>
              <a:gd name="connsiteX29" fmla="*/ 734060 w 3495040"/>
              <a:gd name="connsiteY29" fmla="*/ 429260 h 1211580"/>
              <a:gd name="connsiteX30" fmla="*/ 1021080 w 3495040"/>
              <a:gd name="connsiteY30" fmla="*/ 429260 h 1211580"/>
              <a:gd name="connsiteX31" fmla="*/ 1021080 w 3495040"/>
              <a:gd name="connsiteY31" fmla="*/ 454660 h 1211580"/>
              <a:gd name="connsiteX32" fmla="*/ 1137920 w 3495040"/>
              <a:gd name="connsiteY32" fmla="*/ 454660 h 1211580"/>
              <a:gd name="connsiteX33" fmla="*/ 1137920 w 3495040"/>
              <a:gd name="connsiteY33" fmla="*/ 515620 h 1211580"/>
              <a:gd name="connsiteX34" fmla="*/ 1160780 w 3495040"/>
              <a:gd name="connsiteY34" fmla="*/ 515620 h 1211580"/>
              <a:gd name="connsiteX35" fmla="*/ 1160780 w 3495040"/>
              <a:gd name="connsiteY35" fmla="*/ 563880 h 1211580"/>
              <a:gd name="connsiteX36" fmla="*/ 1356360 w 3495040"/>
              <a:gd name="connsiteY36" fmla="*/ 563880 h 1211580"/>
              <a:gd name="connsiteX37" fmla="*/ 1356360 w 3495040"/>
              <a:gd name="connsiteY37" fmla="*/ 655320 h 1211580"/>
              <a:gd name="connsiteX38" fmla="*/ 1407160 w 3495040"/>
              <a:gd name="connsiteY38" fmla="*/ 655320 h 1211580"/>
              <a:gd name="connsiteX39" fmla="*/ 1407160 w 3495040"/>
              <a:gd name="connsiteY39" fmla="*/ 718820 h 1211580"/>
              <a:gd name="connsiteX40" fmla="*/ 1539240 w 3495040"/>
              <a:gd name="connsiteY40" fmla="*/ 718820 h 1211580"/>
              <a:gd name="connsiteX41" fmla="*/ 1539240 w 3495040"/>
              <a:gd name="connsiteY41" fmla="*/ 784860 h 1211580"/>
              <a:gd name="connsiteX42" fmla="*/ 2120900 w 3495040"/>
              <a:gd name="connsiteY42" fmla="*/ 784860 h 1211580"/>
              <a:gd name="connsiteX43" fmla="*/ 2120900 w 3495040"/>
              <a:gd name="connsiteY43" fmla="*/ 873760 h 1211580"/>
              <a:gd name="connsiteX44" fmla="*/ 2270760 w 3495040"/>
              <a:gd name="connsiteY44" fmla="*/ 873760 h 1211580"/>
              <a:gd name="connsiteX45" fmla="*/ 2270760 w 3495040"/>
              <a:gd name="connsiteY45" fmla="*/ 1013460 h 1211580"/>
              <a:gd name="connsiteX46" fmla="*/ 2379980 w 3495040"/>
              <a:gd name="connsiteY46" fmla="*/ 1013460 h 1211580"/>
              <a:gd name="connsiteX47" fmla="*/ 2379980 w 3495040"/>
              <a:gd name="connsiteY47" fmla="*/ 1211580 h 1211580"/>
              <a:gd name="connsiteX48" fmla="*/ 3495040 w 3495040"/>
              <a:gd name="connsiteY48"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627380 w 3495040"/>
              <a:gd name="connsiteY27" fmla="*/ 325120 h 1211580"/>
              <a:gd name="connsiteX28" fmla="*/ 734060 w 3495040"/>
              <a:gd name="connsiteY28" fmla="*/ 429260 h 1211580"/>
              <a:gd name="connsiteX29" fmla="*/ 1021080 w 3495040"/>
              <a:gd name="connsiteY29" fmla="*/ 429260 h 1211580"/>
              <a:gd name="connsiteX30" fmla="*/ 1021080 w 3495040"/>
              <a:gd name="connsiteY30" fmla="*/ 454660 h 1211580"/>
              <a:gd name="connsiteX31" fmla="*/ 1137920 w 3495040"/>
              <a:gd name="connsiteY31" fmla="*/ 454660 h 1211580"/>
              <a:gd name="connsiteX32" fmla="*/ 1137920 w 3495040"/>
              <a:gd name="connsiteY32" fmla="*/ 515620 h 1211580"/>
              <a:gd name="connsiteX33" fmla="*/ 1160780 w 3495040"/>
              <a:gd name="connsiteY33" fmla="*/ 515620 h 1211580"/>
              <a:gd name="connsiteX34" fmla="*/ 1160780 w 3495040"/>
              <a:gd name="connsiteY34" fmla="*/ 563880 h 1211580"/>
              <a:gd name="connsiteX35" fmla="*/ 1356360 w 3495040"/>
              <a:gd name="connsiteY35" fmla="*/ 563880 h 1211580"/>
              <a:gd name="connsiteX36" fmla="*/ 1356360 w 3495040"/>
              <a:gd name="connsiteY36" fmla="*/ 655320 h 1211580"/>
              <a:gd name="connsiteX37" fmla="*/ 1407160 w 3495040"/>
              <a:gd name="connsiteY37" fmla="*/ 655320 h 1211580"/>
              <a:gd name="connsiteX38" fmla="*/ 1407160 w 3495040"/>
              <a:gd name="connsiteY38" fmla="*/ 718820 h 1211580"/>
              <a:gd name="connsiteX39" fmla="*/ 1539240 w 3495040"/>
              <a:gd name="connsiteY39" fmla="*/ 718820 h 1211580"/>
              <a:gd name="connsiteX40" fmla="*/ 1539240 w 3495040"/>
              <a:gd name="connsiteY40" fmla="*/ 784860 h 1211580"/>
              <a:gd name="connsiteX41" fmla="*/ 2120900 w 3495040"/>
              <a:gd name="connsiteY41" fmla="*/ 784860 h 1211580"/>
              <a:gd name="connsiteX42" fmla="*/ 2120900 w 3495040"/>
              <a:gd name="connsiteY42" fmla="*/ 873760 h 1211580"/>
              <a:gd name="connsiteX43" fmla="*/ 2270760 w 3495040"/>
              <a:gd name="connsiteY43" fmla="*/ 873760 h 1211580"/>
              <a:gd name="connsiteX44" fmla="*/ 2270760 w 3495040"/>
              <a:gd name="connsiteY44" fmla="*/ 1013460 h 1211580"/>
              <a:gd name="connsiteX45" fmla="*/ 2379980 w 3495040"/>
              <a:gd name="connsiteY45" fmla="*/ 1013460 h 1211580"/>
              <a:gd name="connsiteX46" fmla="*/ 2379980 w 3495040"/>
              <a:gd name="connsiteY46" fmla="*/ 1211580 h 1211580"/>
              <a:gd name="connsiteX47" fmla="*/ 3495040 w 3495040"/>
              <a:gd name="connsiteY47"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563880 w 3495040"/>
              <a:gd name="connsiteY26" fmla="*/ 325120 h 1211580"/>
              <a:gd name="connsiteX27" fmla="*/ 734060 w 3495040"/>
              <a:gd name="connsiteY27" fmla="*/ 429260 h 1211580"/>
              <a:gd name="connsiteX28" fmla="*/ 1021080 w 3495040"/>
              <a:gd name="connsiteY28" fmla="*/ 429260 h 1211580"/>
              <a:gd name="connsiteX29" fmla="*/ 1021080 w 3495040"/>
              <a:gd name="connsiteY29" fmla="*/ 454660 h 1211580"/>
              <a:gd name="connsiteX30" fmla="*/ 1137920 w 3495040"/>
              <a:gd name="connsiteY30" fmla="*/ 454660 h 1211580"/>
              <a:gd name="connsiteX31" fmla="*/ 1137920 w 3495040"/>
              <a:gd name="connsiteY31" fmla="*/ 515620 h 1211580"/>
              <a:gd name="connsiteX32" fmla="*/ 1160780 w 3495040"/>
              <a:gd name="connsiteY32" fmla="*/ 515620 h 1211580"/>
              <a:gd name="connsiteX33" fmla="*/ 1160780 w 3495040"/>
              <a:gd name="connsiteY33" fmla="*/ 563880 h 1211580"/>
              <a:gd name="connsiteX34" fmla="*/ 1356360 w 3495040"/>
              <a:gd name="connsiteY34" fmla="*/ 563880 h 1211580"/>
              <a:gd name="connsiteX35" fmla="*/ 1356360 w 3495040"/>
              <a:gd name="connsiteY35" fmla="*/ 655320 h 1211580"/>
              <a:gd name="connsiteX36" fmla="*/ 1407160 w 3495040"/>
              <a:gd name="connsiteY36" fmla="*/ 655320 h 1211580"/>
              <a:gd name="connsiteX37" fmla="*/ 1407160 w 3495040"/>
              <a:gd name="connsiteY37" fmla="*/ 718820 h 1211580"/>
              <a:gd name="connsiteX38" fmla="*/ 1539240 w 3495040"/>
              <a:gd name="connsiteY38" fmla="*/ 718820 h 1211580"/>
              <a:gd name="connsiteX39" fmla="*/ 1539240 w 3495040"/>
              <a:gd name="connsiteY39" fmla="*/ 784860 h 1211580"/>
              <a:gd name="connsiteX40" fmla="*/ 2120900 w 3495040"/>
              <a:gd name="connsiteY40" fmla="*/ 784860 h 1211580"/>
              <a:gd name="connsiteX41" fmla="*/ 2120900 w 3495040"/>
              <a:gd name="connsiteY41" fmla="*/ 873760 h 1211580"/>
              <a:gd name="connsiteX42" fmla="*/ 2270760 w 3495040"/>
              <a:gd name="connsiteY42" fmla="*/ 873760 h 1211580"/>
              <a:gd name="connsiteX43" fmla="*/ 2270760 w 3495040"/>
              <a:gd name="connsiteY43" fmla="*/ 1013460 h 1211580"/>
              <a:gd name="connsiteX44" fmla="*/ 2379980 w 3495040"/>
              <a:gd name="connsiteY44" fmla="*/ 1013460 h 1211580"/>
              <a:gd name="connsiteX45" fmla="*/ 2379980 w 3495040"/>
              <a:gd name="connsiteY45" fmla="*/ 1211580 h 1211580"/>
              <a:gd name="connsiteX46" fmla="*/ 3495040 w 3495040"/>
              <a:gd name="connsiteY46"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74320 h 1211580"/>
              <a:gd name="connsiteX24" fmla="*/ 505460 w 3495040"/>
              <a:gd name="connsiteY24" fmla="*/ 294640 h 1211580"/>
              <a:gd name="connsiteX25" fmla="*/ 563880 w 3495040"/>
              <a:gd name="connsiteY25" fmla="*/ 294640 h 1211580"/>
              <a:gd name="connsiteX26" fmla="*/ 734060 w 3495040"/>
              <a:gd name="connsiteY26" fmla="*/ 429260 h 1211580"/>
              <a:gd name="connsiteX27" fmla="*/ 1021080 w 3495040"/>
              <a:gd name="connsiteY27" fmla="*/ 429260 h 1211580"/>
              <a:gd name="connsiteX28" fmla="*/ 1021080 w 3495040"/>
              <a:gd name="connsiteY28" fmla="*/ 454660 h 1211580"/>
              <a:gd name="connsiteX29" fmla="*/ 1137920 w 3495040"/>
              <a:gd name="connsiteY29" fmla="*/ 454660 h 1211580"/>
              <a:gd name="connsiteX30" fmla="*/ 1137920 w 3495040"/>
              <a:gd name="connsiteY30" fmla="*/ 515620 h 1211580"/>
              <a:gd name="connsiteX31" fmla="*/ 1160780 w 3495040"/>
              <a:gd name="connsiteY31" fmla="*/ 515620 h 1211580"/>
              <a:gd name="connsiteX32" fmla="*/ 1160780 w 3495040"/>
              <a:gd name="connsiteY32" fmla="*/ 563880 h 1211580"/>
              <a:gd name="connsiteX33" fmla="*/ 1356360 w 3495040"/>
              <a:gd name="connsiteY33" fmla="*/ 563880 h 1211580"/>
              <a:gd name="connsiteX34" fmla="*/ 1356360 w 3495040"/>
              <a:gd name="connsiteY34" fmla="*/ 655320 h 1211580"/>
              <a:gd name="connsiteX35" fmla="*/ 1407160 w 3495040"/>
              <a:gd name="connsiteY35" fmla="*/ 655320 h 1211580"/>
              <a:gd name="connsiteX36" fmla="*/ 1407160 w 3495040"/>
              <a:gd name="connsiteY36" fmla="*/ 718820 h 1211580"/>
              <a:gd name="connsiteX37" fmla="*/ 1539240 w 3495040"/>
              <a:gd name="connsiteY37" fmla="*/ 718820 h 1211580"/>
              <a:gd name="connsiteX38" fmla="*/ 1539240 w 3495040"/>
              <a:gd name="connsiteY38" fmla="*/ 784860 h 1211580"/>
              <a:gd name="connsiteX39" fmla="*/ 2120900 w 3495040"/>
              <a:gd name="connsiteY39" fmla="*/ 784860 h 1211580"/>
              <a:gd name="connsiteX40" fmla="*/ 2120900 w 3495040"/>
              <a:gd name="connsiteY40" fmla="*/ 873760 h 1211580"/>
              <a:gd name="connsiteX41" fmla="*/ 2270760 w 3495040"/>
              <a:gd name="connsiteY41" fmla="*/ 873760 h 1211580"/>
              <a:gd name="connsiteX42" fmla="*/ 2270760 w 3495040"/>
              <a:gd name="connsiteY42" fmla="*/ 1013460 h 1211580"/>
              <a:gd name="connsiteX43" fmla="*/ 2379980 w 3495040"/>
              <a:gd name="connsiteY43" fmla="*/ 1013460 h 1211580"/>
              <a:gd name="connsiteX44" fmla="*/ 2379980 w 3495040"/>
              <a:gd name="connsiteY44" fmla="*/ 1211580 h 1211580"/>
              <a:gd name="connsiteX45" fmla="*/ 3495040 w 3495040"/>
              <a:gd name="connsiteY45"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480060 w 3495040"/>
              <a:gd name="connsiteY22" fmla="*/ 274320 h 1211580"/>
              <a:gd name="connsiteX23" fmla="*/ 505460 w 3495040"/>
              <a:gd name="connsiteY23" fmla="*/ 294640 h 1211580"/>
              <a:gd name="connsiteX24" fmla="*/ 563880 w 3495040"/>
              <a:gd name="connsiteY24" fmla="*/ 294640 h 1211580"/>
              <a:gd name="connsiteX25" fmla="*/ 734060 w 3495040"/>
              <a:gd name="connsiteY25" fmla="*/ 429260 h 1211580"/>
              <a:gd name="connsiteX26" fmla="*/ 1021080 w 3495040"/>
              <a:gd name="connsiteY26" fmla="*/ 429260 h 1211580"/>
              <a:gd name="connsiteX27" fmla="*/ 1021080 w 3495040"/>
              <a:gd name="connsiteY27" fmla="*/ 454660 h 1211580"/>
              <a:gd name="connsiteX28" fmla="*/ 1137920 w 3495040"/>
              <a:gd name="connsiteY28" fmla="*/ 454660 h 1211580"/>
              <a:gd name="connsiteX29" fmla="*/ 1137920 w 3495040"/>
              <a:gd name="connsiteY29" fmla="*/ 515620 h 1211580"/>
              <a:gd name="connsiteX30" fmla="*/ 1160780 w 3495040"/>
              <a:gd name="connsiteY30" fmla="*/ 515620 h 1211580"/>
              <a:gd name="connsiteX31" fmla="*/ 1160780 w 3495040"/>
              <a:gd name="connsiteY31" fmla="*/ 563880 h 1211580"/>
              <a:gd name="connsiteX32" fmla="*/ 1356360 w 3495040"/>
              <a:gd name="connsiteY32" fmla="*/ 563880 h 1211580"/>
              <a:gd name="connsiteX33" fmla="*/ 1356360 w 3495040"/>
              <a:gd name="connsiteY33" fmla="*/ 655320 h 1211580"/>
              <a:gd name="connsiteX34" fmla="*/ 1407160 w 3495040"/>
              <a:gd name="connsiteY34" fmla="*/ 655320 h 1211580"/>
              <a:gd name="connsiteX35" fmla="*/ 1407160 w 3495040"/>
              <a:gd name="connsiteY35" fmla="*/ 718820 h 1211580"/>
              <a:gd name="connsiteX36" fmla="*/ 1539240 w 3495040"/>
              <a:gd name="connsiteY36" fmla="*/ 718820 h 1211580"/>
              <a:gd name="connsiteX37" fmla="*/ 1539240 w 3495040"/>
              <a:gd name="connsiteY37" fmla="*/ 784860 h 1211580"/>
              <a:gd name="connsiteX38" fmla="*/ 2120900 w 3495040"/>
              <a:gd name="connsiteY38" fmla="*/ 784860 h 1211580"/>
              <a:gd name="connsiteX39" fmla="*/ 2120900 w 3495040"/>
              <a:gd name="connsiteY39" fmla="*/ 873760 h 1211580"/>
              <a:gd name="connsiteX40" fmla="*/ 2270760 w 3495040"/>
              <a:gd name="connsiteY40" fmla="*/ 873760 h 1211580"/>
              <a:gd name="connsiteX41" fmla="*/ 2270760 w 3495040"/>
              <a:gd name="connsiteY41" fmla="*/ 1013460 h 1211580"/>
              <a:gd name="connsiteX42" fmla="*/ 2379980 w 3495040"/>
              <a:gd name="connsiteY42" fmla="*/ 1013460 h 1211580"/>
              <a:gd name="connsiteX43" fmla="*/ 2379980 w 3495040"/>
              <a:gd name="connsiteY43" fmla="*/ 1211580 h 1211580"/>
              <a:gd name="connsiteX44" fmla="*/ 3495040 w 3495040"/>
              <a:gd name="connsiteY44"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505460 w 3495040"/>
              <a:gd name="connsiteY22" fmla="*/ 294640 h 1211580"/>
              <a:gd name="connsiteX23" fmla="*/ 563880 w 3495040"/>
              <a:gd name="connsiteY23" fmla="*/ 294640 h 1211580"/>
              <a:gd name="connsiteX24" fmla="*/ 734060 w 3495040"/>
              <a:gd name="connsiteY24" fmla="*/ 429260 h 1211580"/>
              <a:gd name="connsiteX25" fmla="*/ 1021080 w 3495040"/>
              <a:gd name="connsiteY25" fmla="*/ 429260 h 1211580"/>
              <a:gd name="connsiteX26" fmla="*/ 1021080 w 3495040"/>
              <a:gd name="connsiteY26" fmla="*/ 454660 h 1211580"/>
              <a:gd name="connsiteX27" fmla="*/ 1137920 w 3495040"/>
              <a:gd name="connsiteY27" fmla="*/ 454660 h 1211580"/>
              <a:gd name="connsiteX28" fmla="*/ 1137920 w 3495040"/>
              <a:gd name="connsiteY28" fmla="*/ 515620 h 1211580"/>
              <a:gd name="connsiteX29" fmla="*/ 1160780 w 3495040"/>
              <a:gd name="connsiteY29" fmla="*/ 515620 h 1211580"/>
              <a:gd name="connsiteX30" fmla="*/ 1160780 w 3495040"/>
              <a:gd name="connsiteY30" fmla="*/ 563880 h 1211580"/>
              <a:gd name="connsiteX31" fmla="*/ 1356360 w 3495040"/>
              <a:gd name="connsiteY31" fmla="*/ 563880 h 1211580"/>
              <a:gd name="connsiteX32" fmla="*/ 1356360 w 3495040"/>
              <a:gd name="connsiteY32" fmla="*/ 655320 h 1211580"/>
              <a:gd name="connsiteX33" fmla="*/ 1407160 w 3495040"/>
              <a:gd name="connsiteY33" fmla="*/ 655320 h 1211580"/>
              <a:gd name="connsiteX34" fmla="*/ 1407160 w 3495040"/>
              <a:gd name="connsiteY34" fmla="*/ 718820 h 1211580"/>
              <a:gd name="connsiteX35" fmla="*/ 1539240 w 3495040"/>
              <a:gd name="connsiteY35" fmla="*/ 718820 h 1211580"/>
              <a:gd name="connsiteX36" fmla="*/ 1539240 w 3495040"/>
              <a:gd name="connsiteY36" fmla="*/ 784860 h 1211580"/>
              <a:gd name="connsiteX37" fmla="*/ 2120900 w 3495040"/>
              <a:gd name="connsiteY37" fmla="*/ 784860 h 1211580"/>
              <a:gd name="connsiteX38" fmla="*/ 2120900 w 3495040"/>
              <a:gd name="connsiteY38" fmla="*/ 873760 h 1211580"/>
              <a:gd name="connsiteX39" fmla="*/ 2270760 w 3495040"/>
              <a:gd name="connsiteY39" fmla="*/ 873760 h 1211580"/>
              <a:gd name="connsiteX40" fmla="*/ 2270760 w 3495040"/>
              <a:gd name="connsiteY40" fmla="*/ 1013460 h 1211580"/>
              <a:gd name="connsiteX41" fmla="*/ 2379980 w 3495040"/>
              <a:gd name="connsiteY41" fmla="*/ 1013460 h 1211580"/>
              <a:gd name="connsiteX42" fmla="*/ 2379980 w 3495040"/>
              <a:gd name="connsiteY42" fmla="*/ 1211580 h 1211580"/>
              <a:gd name="connsiteX43" fmla="*/ 3495040 w 3495040"/>
              <a:gd name="connsiteY43"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49580 w 3495040"/>
              <a:gd name="connsiteY20" fmla="*/ 254000 h 1211580"/>
              <a:gd name="connsiteX21" fmla="*/ 480060 w 3495040"/>
              <a:gd name="connsiteY21" fmla="*/ 254000 h 1211580"/>
              <a:gd name="connsiteX22" fmla="*/ 563880 w 3495040"/>
              <a:gd name="connsiteY22" fmla="*/ 294640 h 1211580"/>
              <a:gd name="connsiteX23" fmla="*/ 734060 w 3495040"/>
              <a:gd name="connsiteY23" fmla="*/ 429260 h 1211580"/>
              <a:gd name="connsiteX24" fmla="*/ 1021080 w 3495040"/>
              <a:gd name="connsiteY24" fmla="*/ 429260 h 1211580"/>
              <a:gd name="connsiteX25" fmla="*/ 1021080 w 3495040"/>
              <a:gd name="connsiteY25" fmla="*/ 454660 h 1211580"/>
              <a:gd name="connsiteX26" fmla="*/ 1137920 w 3495040"/>
              <a:gd name="connsiteY26" fmla="*/ 454660 h 1211580"/>
              <a:gd name="connsiteX27" fmla="*/ 1137920 w 3495040"/>
              <a:gd name="connsiteY27" fmla="*/ 515620 h 1211580"/>
              <a:gd name="connsiteX28" fmla="*/ 1160780 w 3495040"/>
              <a:gd name="connsiteY28" fmla="*/ 515620 h 1211580"/>
              <a:gd name="connsiteX29" fmla="*/ 1160780 w 3495040"/>
              <a:gd name="connsiteY29" fmla="*/ 563880 h 1211580"/>
              <a:gd name="connsiteX30" fmla="*/ 1356360 w 3495040"/>
              <a:gd name="connsiteY30" fmla="*/ 563880 h 1211580"/>
              <a:gd name="connsiteX31" fmla="*/ 1356360 w 3495040"/>
              <a:gd name="connsiteY31" fmla="*/ 655320 h 1211580"/>
              <a:gd name="connsiteX32" fmla="*/ 1407160 w 3495040"/>
              <a:gd name="connsiteY32" fmla="*/ 655320 h 1211580"/>
              <a:gd name="connsiteX33" fmla="*/ 1407160 w 3495040"/>
              <a:gd name="connsiteY33" fmla="*/ 718820 h 1211580"/>
              <a:gd name="connsiteX34" fmla="*/ 1539240 w 3495040"/>
              <a:gd name="connsiteY34" fmla="*/ 718820 h 1211580"/>
              <a:gd name="connsiteX35" fmla="*/ 1539240 w 3495040"/>
              <a:gd name="connsiteY35" fmla="*/ 784860 h 1211580"/>
              <a:gd name="connsiteX36" fmla="*/ 2120900 w 3495040"/>
              <a:gd name="connsiteY36" fmla="*/ 784860 h 1211580"/>
              <a:gd name="connsiteX37" fmla="*/ 2120900 w 3495040"/>
              <a:gd name="connsiteY37" fmla="*/ 873760 h 1211580"/>
              <a:gd name="connsiteX38" fmla="*/ 2270760 w 3495040"/>
              <a:gd name="connsiteY38" fmla="*/ 873760 h 1211580"/>
              <a:gd name="connsiteX39" fmla="*/ 2270760 w 3495040"/>
              <a:gd name="connsiteY39" fmla="*/ 1013460 h 1211580"/>
              <a:gd name="connsiteX40" fmla="*/ 2379980 w 3495040"/>
              <a:gd name="connsiteY40" fmla="*/ 1013460 h 1211580"/>
              <a:gd name="connsiteX41" fmla="*/ 2379980 w 3495040"/>
              <a:gd name="connsiteY41" fmla="*/ 1211580 h 1211580"/>
              <a:gd name="connsiteX42" fmla="*/ 3495040 w 3495040"/>
              <a:gd name="connsiteY42"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340360 w 3495040"/>
              <a:gd name="connsiteY18" fmla="*/ 233680 h 1211580"/>
              <a:gd name="connsiteX19" fmla="*/ 449580 w 3495040"/>
              <a:gd name="connsiteY19" fmla="*/ 233680 h 1211580"/>
              <a:gd name="connsiteX20" fmla="*/ 480060 w 3495040"/>
              <a:gd name="connsiteY20" fmla="*/ 254000 h 1211580"/>
              <a:gd name="connsiteX21" fmla="*/ 563880 w 3495040"/>
              <a:gd name="connsiteY21" fmla="*/ 294640 h 1211580"/>
              <a:gd name="connsiteX22" fmla="*/ 734060 w 3495040"/>
              <a:gd name="connsiteY22" fmla="*/ 429260 h 1211580"/>
              <a:gd name="connsiteX23" fmla="*/ 1021080 w 3495040"/>
              <a:gd name="connsiteY23" fmla="*/ 429260 h 1211580"/>
              <a:gd name="connsiteX24" fmla="*/ 1021080 w 3495040"/>
              <a:gd name="connsiteY24" fmla="*/ 454660 h 1211580"/>
              <a:gd name="connsiteX25" fmla="*/ 1137920 w 3495040"/>
              <a:gd name="connsiteY25" fmla="*/ 454660 h 1211580"/>
              <a:gd name="connsiteX26" fmla="*/ 1137920 w 3495040"/>
              <a:gd name="connsiteY26" fmla="*/ 515620 h 1211580"/>
              <a:gd name="connsiteX27" fmla="*/ 1160780 w 3495040"/>
              <a:gd name="connsiteY27" fmla="*/ 515620 h 1211580"/>
              <a:gd name="connsiteX28" fmla="*/ 1160780 w 3495040"/>
              <a:gd name="connsiteY28" fmla="*/ 563880 h 1211580"/>
              <a:gd name="connsiteX29" fmla="*/ 1356360 w 3495040"/>
              <a:gd name="connsiteY29" fmla="*/ 563880 h 1211580"/>
              <a:gd name="connsiteX30" fmla="*/ 1356360 w 3495040"/>
              <a:gd name="connsiteY30" fmla="*/ 655320 h 1211580"/>
              <a:gd name="connsiteX31" fmla="*/ 1407160 w 3495040"/>
              <a:gd name="connsiteY31" fmla="*/ 655320 h 1211580"/>
              <a:gd name="connsiteX32" fmla="*/ 1407160 w 3495040"/>
              <a:gd name="connsiteY32" fmla="*/ 718820 h 1211580"/>
              <a:gd name="connsiteX33" fmla="*/ 1539240 w 3495040"/>
              <a:gd name="connsiteY33" fmla="*/ 718820 h 1211580"/>
              <a:gd name="connsiteX34" fmla="*/ 1539240 w 3495040"/>
              <a:gd name="connsiteY34" fmla="*/ 784860 h 1211580"/>
              <a:gd name="connsiteX35" fmla="*/ 2120900 w 3495040"/>
              <a:gd name="connsiteY35" fmla="*/ 784860 h 1211580"/>
              <a:gd name="connsiteX36" fmla="*/ 2120900 w 3495040"/>
              <a:gd name="connsiteY36" fmla="*/ 873760 h 1211580"/>
              <a:gd name="connsiteX37" fmla="*/ 2270760 w 3495040"/>
              <a:gd name="connsiteY37" fmla="*/ 873760 h 1211580"/>
              <a:gd name="connsiteX38" fmla="*/ 2270760 w 3495040"/>
              <a:gd name="connsiteY38" fmla="*/ 1013460 h 1211580"/>
              <a:gd name="connsiteX39" fmla="*/ 2379980 w 3495040"/>
              <a:gd name="connsiteY39" fmla="*/ 1013460 h 1211580"/>
              <a:gd name="connsiteX40" fmla="*/ 2379980 w 3495040"/>
              <a:gd name="connsiteY40" fmla="*/ 1211580 h 1211580"/>
              <a:gd name="connsiteX41" fmla="*/ 3495040 w 3495040"/>
              <a:gd name="connsiteY41"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340360 w 3495040"/>
              <a:gd name="connsiteY17" fmla="*/ 210820 h 1211580"/>
              <a:gd name="connsiteX18" fmla="*/ 449580 w 3495040"/>
              <a:gd name="connsiteY18" fmla="*/ 233680 h 1211580"/>
              <a:gd name="connsiteX19" fmla="*/ 480060 w 3495040"/>
              <a:gd name="connsiteY19" fmla="*/ 254000 h 1211580"/>
              <a:gd name="connsiteX20" fmla="*/ 563880 w 3495040"/>
              <a:gd name="connsiteY20" fmla="*/ 294640 h 1211580"/>
              <a:gd name="connsiteX21" fmla="*/ 734060 w 3495040"/>
              <a:gd name="connsiteY21" fmla="*/ 429260 h 1211580"/>
              <a:gd name="connsiteX22" fmla="*/ 1021080 w 3495040"/>
              <a:gd name="connsiteY22" fmla="*/ 429260 h 1211580"/>
              <a:gd name="connsiteX23" fmla="*/ 1021080 w 3495040"/>
              <a:gd name="connsiteY23" fmla="*/ 454660 h 1211580"/>
              <a:gd name="connsiteX24" fmla="*/ 1137920 w 3495040"/>
              <a:gd name="connsiteY24" fmla="*/ 454660 h 1211580"/>
              <a:gd name="connsiteX25" fmla="*/ 1137920 w 3495040"/>
              <a:gd name="connsiteY25" fmla="*/ 515620 h 1211580"/>
              <a:gd name="connsiteX26" fmla="*/ 1160780 w 3495040"/>
              <a:gd name="connsiteY26" fmla="*/ 515620 h 1211580"/>
              <a:gd name="connsiteX27" fmla="*/ 1160780 w 3495040"/>
              <a:gd name="connsiteY27" fmla="*/ 563880 h 1211580"/>
              <a:gd name="connsiteX28" fmla="*/ 1356360 w 3495040"/>
              <a:gd name="connsiteY28" fmla="*/ 563880 h 1211580"/>
              <a:gd name="connsiteX29" fmla="*/ 1356360 w 3495040"/>
              <a:gd name="connsiteY29" fmla="*/ 655320 h 1211580"/>
              <a:gd name="connsiteX30" fmla="*/ 1407160 w 3495040"/>
              <a:gd name="connsiteY30" fmla="*/ 655320 h 1211580"/>
              <a:gd name="connsiteX31" fmla="*/ 1407160 w 3495040"/>
              <a:gd name="connsiteY31" fmla="*/ 718820 h 1211580"/>
              <a:gd name="connsiteX32" fmla="*/ 1539240 w 3495040"/>
              <a:gd name="connsiteY32" fmla="*/ 718820 h 1211580"/>
              <a:gd name="connsiteX33" fmla="*/ 1539240 w 3495040"/>
              <a:gd name="connsiteY33" fmla="*/ 784860 h 1211580"/>
              <a:gd name="connsiteX34" fmla="*/ 2120900 w 3495040"/>
              <a:gd name="connsiteY34" fmla="*/ 784860 h 1211580"/>
              <a:gd name="connsiteX35" fmla="*/ 2120900 w 3495040"/>
              <a:gd name="connsiteY35" fmla="*/ 873760 h 1211580"/>
              <a:gd name="connsiteX36" fmla="*/ 2270760 w 3495040"/>
              <a:gd name="connsiteY36" fmla="*/ 873760 h 1211580"/>
              <a:gd name="connsiteX37" fmla="*/ 2270760 w 3495040"/>
              <a:gd name="connsiteY37" fmla="*/ 1013460 h 1211580"/>
              <a:gd name="connsiteX38" fmla="*/ 2379980 w 3495040"/>
              <a:gd name="connsiteY38" fmla="*/ 1013460 h 1211580"/>
              <a:gd name="connsiteX39" fmla="*/ 2379980 w 3495040"/>
              <a:gd name="connsiteY39" fmla="*/ 1211580 h 1211580"/>
              <a:gd name="connsiteX40" fmla="*/ 3495040 w 3495040"/>
              <a:gd name="connsiteY40"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340360 w 3495040"/>
              <a:gd name="connsiteY16" fmla="*/ 210820 h 1211580"/>
              <a:gd name="connsiteX17" fmla="*/ 449580 w 3495040"/>
              <a:gd name="connsiteY17" fmla="*/ 233680 h 1211580"/>
              <a:gd name="connsiteX18" fmla="*/ 480060 w 3495040"/>
              <a:gd name="connsiteY18" fmla="*/ 254000 h 1211580"/>
              <a:gd name="connsiteX19" fmla="*/ 563880 w 3495040"/>
              <a:gd name="connsiteY19" fmla="*/ 294640 h 1211580"/>
              <a:gd name="connsiteX20" fmla="*/ 734060 w 3495040"/>
              <a:gd name="connsiteY20" fmla="*/ 429260 h 1211580"/>
              <a:gd name="connsiteX21" fmla="*/ 1021080 w 3495040"/>
              <a:gd name="connsiteY21" fmla="*/ 429260 h 1211580"/>
              <a:gd name="connsiteX22" fmla="*/ 1021080 w 3495040"/>
              <a:gd name="connsiteY22" fmla="*/ 454660 h 1211580"/>
              <a:gd name="connsiteX23" fmla="*/ 1137920 w 3495040"/>
              <a:gd name="connsiteY23" fmla="*/ 454660 h 1211580"/>
              <a:gd name="connsiteX24" fmla="*/ 1137920 w 3495040"/>
              <a:gd name="connsiteY24" fmla="*/ 515620 h 1211580"/>
              <a:gd name="connsiteX25" fmla="*/ 1160780 w 3495040"/>
              <a:gd name="connsiteY25" fmla="*/ 515620 h 1211580"/>
              <a:gd name="connsiteX26" fmla="*/ 1160780 w 3495040"/>
              <a:gd name="connsiteY26" fmla="*/ 563880 h 1211580"/>
              <a:gd name="connsiteX27" fmla="*/ 1356360 w 3495040"/>
              <a:gd name="connsiteY27" fmla="*/ 563880 h 1211580"/>
              <a:gd name="connsiteX28" fmla="*/ 1356360 w 3495040"/>
              <a:gd name="connsiteY28" fmla="*/ 655320 h 1211580"/>
              <a:gd name="connsiteX29" fmla="*/ 1407160 w 3495040"/>
              <a:gd name="connsiteY29" fmla="*/ 655320 h 1211580"/>
              <a:gd name="connsiteX30" fmla="*/ 1407160 w 3495040"/>
              <a:gd name="connsiteY30" fmla="*/ 718820 h 1211580"/>
              <a:gd name="connsiteX31" fmla="*/ 1539240 w 3495040"/>
              <a:gd name="connsiteY31" fmla="*/ 718820 h 1211580"/>
              <a:gd name="connsiteX32" fmla="*/ 1539240 w 3495040"/>
              <a:gd name="connsiteY32" fmla="*/ 784860 h 1211580"/>
              <a:gd name="connsiteX33" fmla="*/ 2120900 w 3495040"/>
              <a:gd name="connsiteY33" fmla="*/ 784860 h 1211580"/>
              <a:gd name="connsiteX34" fmla="*/ 2120900 w 3495040"/>
              <a:gd name="connsiteY34" fmla="*/ 873760 h 1211580"/>
              <a:gd name="connsiteX35" fmla="*/ 2270760 w 3495040"/>
              <a:gd name="connsiteY35" fmla="*/ 873760 h 1211580"/>
              <a:gd name="connsiteX36" fmla="*/ 2270760 w 3495040"/>
              <a:gd name="connsiteY36" fmla="*/ 1013460 h 1211580"/>
              <a:gd name="connsiteX37" fmla="*/ 2379980 w 3495040"/>
              <a:gd name="connsiteY37" fmla="*/ 1013460 h 1211580"/>
              <a:gd name="connsiteX38" fmla="*/ 2379980 w 3495040"/>
              <a:gd name="connsiteY38" fmla="*/ 1211580 h 1211580"/>
              <a:gd name="connsiteX39" fmla="*/ 3495040 w 3495040"/>
              <a:gd name="connsiteY39"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167640 h 1211580"/>
              <a:gd name="connsiteX15" fmla="*/ 320040 w 3495040"/>
              <a:gd name="connsiteY15" fmla="*/ 210820 h 1211580"/>
              <a:gd name="connsiteX16" fmla="*/ 449580 w 3495040"/>
              <a:gd name="connsiteY16" fmla="*/ 233680 h 1211580"/>
              <a:gd name="connsiteX17" fmla="*/ 480060 w 3495040"/>
              <a:gd name="connsiteY17" fmla="*/ 254000 h 1211580"/>
              <a:gd name="connsiteX18" fmla="*/ 563880 w 3495040"/>
              <a:gd name="connsiteY18" fmla="*/ 294640 h 1211580"/>
              <a:gd name="connsiteX19" fmla="*/ 734060 w 3495040"/>
              <a:gd name="connsiteY19" fmla="*/ 429260 h 1211580"/>
              <a:gd name="connsiteX20" fmla="*/ 1021080 w 3495040"/>
              <a:gd name="connsiteY20" fmla="*/ 429260 h 1211580"/>
              <a:gd name="connsiteX21" fmla="*/ 1021080 w 3495040"/>
              <a:gd name="connsiteY21" fmla="*/ 454660 h 1211580"/>
              <a:gd name="connsiteX22" fmla="*/ 1137920 w 3495040"/>
              <a:gd name="connsiteY22" fmla="*/ 454660 h 1211580"/>
              <a:gd name="connsiteX23" fmla="*/ 1137920 w 3495040"/>
              <a:gd name="connsiteY23" fmla="*/ 515620 h 1211580"/>
              <a:gd name="connsiteX24" fmla="*/ 1160780 w 3495040"/>
              <a:gd name="connsiteY24" fmla="*/ 515620 h 1211580"/>
              <a:gd name="connsiteX25" fmla="*/ 1160780 w 3495040"/>
              <a:gd name="connsiteY25" fmla="*/ 563880 h 1211580"/>
              <a:gd name="connsiteX26" fmla="*/ 1356360 w 3495040"/>
              <a:gd name="connsiteY26" fmla="*/ 563880 h 1211580"/>
              <a:gd name="connsiteX27" fmla="*/ 1356360 w 3495040"/>
              <a:gd name="connsiteY27" fmla="*/ 655320 h 1211580"/>
              <a:gd name="connsiteX28" fmla="*/ 1407160 w 3495040"/>
              <a:gd name="connsiteY28" fmla="*/ 655320 h 1211580"/>
              <a:gd name="connsiteX29" fmla="*/ 1407160 w 3495040"/>
              <a:gd name="connsiteY29" fmla="*/ 718820 h 1211580"/>
              <a:gd name="connsiteX30" fmla="*/ 1539240 w 3495040"/>
              <a:gd name="connsiteY30" fmla="*/ 718820 h 1211580"/>
              <a:gd name="connsiteX31" fmla="*/ 1539240 w 3495040"/>
              <a:gd name="connsiteY31" fmla="*/ 784860 h 1211580"/>
              <a:gd name="connsiteX32" fmla="*/ 2120900 w 3495040"/>
              <a:gd name="connsiteY32" fmla="*/ 784860 h 1211580"/>
              <a:gd name="connsiteX33" fmla="*/ 2120900 w 3495040"/>
              <a:gd name="connsiteY33" fmla="*/ 873760 h 1211580"/>
              <a:gd name="connsiteX34" fmla="*/ 2270760 w 3495040"/>
              <a:gd name="connsiteY34" fmla="*/ 873760 h 1211580"/>
              <a:gd name="connsiteX35" fmla="*/ 2270760 w 3495040"/>
              <a:gd name="connsiteY35" fmla="*/ 1013460 h 1211580"/>
              <a:gd name="connsiteX36" fmla="*/ 2379980 w 3495040"/>
              <a:gd name="connsiteY36" fmla="*/ 1013460 h 1211580"/>
              <a:gd name="connsiteX37" fmla="*/ 2379980 w 3495040"/>
              <a:gd name="connsiteY37" fmla="*/ 1211580 h 1211580"/>
              <a:gd name="connsiteX38" fmla="*/ 3495040 w 3495040"/>
              <a:gd name="connsiteY38"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281940 w 3495040"/>
              <a:gd name="connsiteY13" fmla="*/ 167640 h 1211580"/>
              <a:gd name="connsiteX14" fmla="*/ 320040 w 3495040"/>
              <a:gd name="connsiteY14" fmla="*/ 210820 h 1211580"/>
              <a:gd name="connsiteX15" fmla="*/ 449580 w 3495040"/>
              <a:gd name="connsiteY15" fmla="*/ 233680 h 1211580"/>
              <a:gd name="connsiteX16" fmla="*/ 480060 w 3495040"/>
              <a:gd name="connsiteY16" fmla="*/ 254000 h 1211580"/>
              <a:gd name="connsiteX17" fmla="*/ 563880 w 3495040"/>
              <a:gd name="connsiteY17" fmla="*/ 294640 h 1211580"/>
              <a:gd name="connsiteX18" fmla="*/ 734060 w 3495040"/>
              <a:gd name="connsiteY18" fmla="*/ 429260 h 1211580"/>
              <a:gd name="connsiteX19" fmla="*/ 1021080 w 3495040"/>
              <a:gd name="connsiteY19" fmla="*/ 429260 h 1211580"/>
              <a:gd name="connsiteX20" fmla="*/ 1021080 w 3495040"/>
              <a:gd name="connsiteY20" fmla="*/ 454660 h 1211580"/>
              <a:gd name="connsiteX21" fmla="*/ 1137920 w 3495040"/>
              <a:gd name="connsiteY21" fmla="*/ 454660 h 1211580"/>
              <a:gd name="connsiteX22" fmla="*/ 1137920 w 3495040"/>
              <a:gd name="connsiteY22" fmla="*/ 515620 h 1211580"/>
              <a:gd name="connsiteX23" fmla="*/ 1160780 w 3495040"/>
              <a:gd name="connsiteY23" fmla="*/ 515620 h 1211580"/>
              <a:gd name="connsiteX24" fmla="*/ 1160780 w 3495040"/>
              <a:gd name="connsiteY24" fmla="*/ 563880 h 1211580"/>
              <a:gd name="connsiteX25" fmla="*/ 1356360 w 3495040"/>
              <a:gd name="connsiteY25" fmla="*/ 563880 h 1211580"/>
              <a:gd name="connsiteX26" fmla="*/ 1356360 w 3495040"/>
              <a:gd name="connsiteY26" fmla="*/ 655320 h 1211580"/>
              <a:gd name="connsiteX27" fmla="*/ 1407160 w 3495040"/>
              <a:gd name="connsiteY27" fmla="*/ 655320 h 1211580"/>
              <a:gd name="connsiteX28" fmla="*/ 1407160 w 3495040"/>
              <a:gd name="connsiteY28" fmla="*/ 718820 h 1211580"/>
              <a:gd name="connsiteX29" fmla="*/ 1539240 w 3495040"/>
              <a:gd name="connsiteY29" fmla="*/ 718820 h 1211580"/>
              <a:gd name="connsiteX30" fmla="*/ 1539240 w 3495040"/>
              <a:gd name="connsiteY30" fmla="*/ 784860 h 1211580"/>
              <a:gd name="connsiteX31" fmla="*/ 2120900 w 3495040"/>
              <a:gd name="connsiteY31" fmla="*/ 784860 h 1211580"/>
              <a:gd name="connsiteX32" fmla="*/ 2120900 w 3495040"/>
              <a:gd name="connsiteY32" fmla="*/ 873760 h 1211580"/>
              <a:gd name="connsiteX33" fmla="*/ 2270760 w 3495040"/>
              <a:gd name="connsiteY33" fmla="*/ 873760 h 1211580"/>
              <a:gd name="connsiteX34" fmla="*/ 2270760 w 3495040"/>
              <a:gd name="connsiteY34" fmla="*/ 1013460 h 1211580"/>
              <a:gd name="connsiteX35" fmla="*/ 2379980 w 3495040"/>
              <a:gd name="connsiteY35" fmla="*/ 1013460 h 1211580"/>
              <a:gd name="connsiteX36" fmla="*/ 2379980 w 3495040"/>
              <a:gd name="connsiteY36" fmla="*/ 1211580 h 1211580"/>
              <a:gd name="connsiteX37" fmla="*/ 3495040 w 3495040"/>
              <a:gd name="connsiteY37"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31140 w 3495040"/>
              <a:gd name="connsiteY11" fmla="*/ 132080 h 1211580"/>
              <a:gd name="connsiteX12" fmla="*/ 281940 w 3495040"/>
              <a:gd name="connsiteY12" fmla="*/ 132080 h 1211580"/>
              <a:gd name="connsiteX13" fmla="*/ 320040 w 3495040"/>
              <a:gd name="connsiteY13" fmla="*/ 210820 h 1211580"/>
              <a:gd name="connsiteX14" fmla="*/ 449580 w 3495040"/>
              <a:gd name="connsiteY14" fmla="*/ 233680 h 1211580"/>
              <a:gd name="connsiteX15" fmla="*/ 480060 w 3495040"/>
              <a:gd name="connsiteY15" fmla="*/ 254000 h 1211580"/>
              <a:gd name="connsiteX16" fmla="*/ 563880 w 3495040"/>
              <a:gd name="connsiteY16" fmla="*/ 294640 h 1211580"/>
              <a:gd name="connsiteX17" fmla="*/ 734060 w 3495040"/>
              <a:gd name="connsiteY17" fmla="*/ 429260 h 1211580"/>
              <a:gd name="connsiteX18" fmla="*/ 1021080 w 3495040"/>
              <a:gd name="connsiteY18" fmla="*/ 429260 h 1211580"/>
              <a:gd name="connsiteX19" fmla="*/ 1021080 w 3495040"/>
              <a:gd name="connsiteY19" fmla="*/ 454660 h 1211580"/>
              <a:gd name="connsiteX20" fmla="*/ 1137920 w 3495040"/>
              <a:gd name="connsiteY20" fmla="*/ 454660 h 1211580"/>
              <a:gd name="connsiteX21" fmla="*/ 1137920 w 3495040"/>
              <a:gd name="connsiteY21" fmla="*/ 515620 h 1211580"/>
              <a:gd name="connsiteX22" fmla="*/ 1160780 w 3495040"/>
              <a:gd name="connsiteY22" fmla="*/ 515620 h 1211580"/>
              <a:gd name="connsiteX23" fmla="*/ 1160780 w 3495040"/>
              <a:gd name="connsiteY23" fmla="*/ 563880 h 1211580"/>
              <a:gd name="connsiteX24" fmla="*/ 1356360 w 3495040"/>
              <a:gd name="connsiteY24" fmla="*/ 563880 h 1211580"/>
              <a:gd name="connsiteX25" fmla="*/ 1356360 w 3495040"/>
              <a:gd name="connsiteY25" fmla="*/ 655320 h 1211580"/>
              <a:gd name="connsiteX26" fmla="*/ 1407160 w 3495040"/>
              <a:gd name="connsiteY26" fmla="*/ 655320 h 1211580"/>
              <a:gd name="connsiteX27" fmla="*/ 1407160 w 3495040"/>
              <a:gd name="connsiteY27" fmla="*/ 718820 h 1211580"/>
              <a:gd name="connsiteX28" fmla="*/ 1539240 w 3495040"/>
              <a:gd name="connsiteY28" fmla="*/ 718820 h 1211580"/>
              <a:gd name="connsiteX29" fmla="*/ 1539240 w 3495040"/>
              <a:gd name="connsiteY29" fmla="*/ 784860 h 1211580"/>
              <a:gd name="connsiteX30" fmla="*/ 2120900 w 3495040"/>
              <a:gd name="connsiteY30" fmla="*/ 784860 h 1211580"/>
              <a:gd name="connsiteX31" fmla="*/ 2120900 w 3495040"/>
              <a:gd name="connsiteY31" fmla="*/ 873760 h 1211580"/>
              <a:gd name="connsiteX32" fmla="*/ 2270760 w 3495040"/>
              <a:gd name="connsiteY32" fmla="*/ 873760 h 1211580"/>
              <a:gd name="connsiteX33" fmla="*/ 2270760 w 3495040"/>
              <a:gd name="connsiteY33" fmla="*/ 1013460 h 1211580"/>
              <a:gd name="connsiteX34" fmla="*/ 2379980 w 3495040"/>
              <a:gd name="connsiteY34" fmla="*/ 1013460 h 1211580"/>
              <a:gd name="connsiteX35" fmla="*/ 2379980 w 3495040"/>
              <a:gd name="connsiteY35" fmla="*/ 1211580 h 1211580"/>
              <a:gd name="connsiteX36" fmla="*/ 3495040 w 3495040"/>
              <a:gd name="connsiteY36"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86360 h 1211580"/>
              <a:gd name="connsiteX9" fmla="*/ 203200 w 3495040"/>
              <a:gd name="connsiteY9" fmla="*/ 132080 h 1211580"/>
              <a:gd name="connsiteX10" fmla="*/ 231140 w 3495040"/>
              <a:gd name="connsiteY10" fmla="*/ 132080 h 1211580"/>
              <a:gd name="connsiteX11" fmla="*/ 281940 w 3495040"/>
              <a:gd name="connsiteY11" fmla="*/ 132080 h 1211580"/>
              <a:gd name="connsiteX12" fmla="*/ 320040 w 3495040"/>
              <a:gd name="connsiteY12" fmla="*/ 210820 h 1211580"/>
              <a:gd name="connsiteX13" fmla="*/ 449580 w 3495040"/>
              <a:gd name="connsiteY13" fmla="*/ 233680 h 1211580"/>
              <a:gd name="connsiteX14" fmla="*/ 480060 w 3495040"/>
              <a:gd name="connsiteY14" fmla="*/ 254000 h 1211580"/>
              <a:gd name="connsiteX15" fmla="*/ 563880 w 3495040"/>
              <a:gd name="connsiteY15" fmla="*/ 294640 h 1211580"/>
              <a:gd name="connsiteX16" fmla="*/ 734060 w 3495040"/>
              <a:gd name="connsiteY16" fmla="*/ 429260 h 1211580"/>
              <a:gd name="connsiteX17" fmla="*/ 1021080 w 3495040"/>
              <a:gd name="connsiteY17" fmla="*/ 429260 h 1211580"/>
              <a:gd name="connsiteX18" fmla="*/ 1021080 w 3495040"/>
              <a:gd name="connsiteY18" fmla="*/ 454660 h 1211580"/>
              <a:gd name="connsiteX19" fmla="*/ 1137920 w 3495040"/>
              <a:gd name="connsiteY19" fmla="*/ 454660 h 1211580"/>
              <a:gd name="connsiteX20" fmla="*/ 1137920 w 3495040"/>
              <a:gd name="connsiteY20" fmla="*/ 515620 h 1211580"/>
              <a:gd name="connsiteX21" fmla="*/ 1160780 w 3495040"/>
              <a:gd name="connsiteY21" fmla="*/ 515620 h 1211580"/>
              <a:gd name="connsiteX22" fmla="*/ 1160780 w 3495040"/>
              <a:gd name="connsiteY22" fmla="*/ 563880 h 1211580"/>
              <a:gd name="connsiteX23" fmla="*/ 1356360 w 3495040"/>
              <a:gd name="connsiteY23" fmla="*/ 563880 h 1211580"/>
              <a:gd name="connsiteX24" fmla="*/ 1356360 w 3495040"/>
              <a:gd name="connsiteY24" fmla="*/ 655320 h 1211580"/>
              <a:gd name="connsiteX25" fmla="*/ 1407160 w 3495040"/>
              <a:gd name="connsiteY25" fmla="*/ 655320 h 1211580"/>
              <a:gd name="connsiteX26" fmla="*/ 1407160 w 3495040"/>
              <a:gd name="connsiteY26" fmla="*/ 718820 h 1211580"/>
              <a:gd name="connsiteX27" fmla="*/ 1539240 w 3495040"/>
              <a:gd name="connsiteY27" fmla="*/ 718820 h 1211580"/>
              <a:gd name="connsiteX28" fmla="*/ 1539240 w 3495040"/>
              <a:gd name="connsiteY28" fmla="*/ 784860 h 1211580"/>
              <a:gd name="connsiteX29" fmla="*/ 2120900 w 3495040"/>
              <a:gd name="connsiteY29" fmla="*/ 784860 h 1211580"/>
              <a:gd name="connsiteX30" fmla="*/ 2120900 w 3495040"/>
              <a:gd name="connsiteY30" fmla="*/ 873760 h 1211580"/>
              <a:gd name="connsiteX31" fmla="*/ 2270760 w 3495040"/>
              <a:gd name="connsiteY31" fmla="*/ 873760 h 1211580"/>
              <a:gd name="connsiteX32" fmla="*/ 2270760 w 3495040"/>
              <a:gd name="connsiteY32" fmla="*/ 1013460 h 1211580"/>
              <a:gd name="connsiteX33" fmla="*/ 2379980 w 3495040"/>
              <a:gd name="connsiteY33" fmla="*/ 1013460 h 1211580"/>
              <a:gd name="connsiteX34" fmla="*/ 2379980 w 3495040"/>
              <a:gd name="connsiteY34" fmla="*/ 1211580 h 1211580"/>
              <a:gd name="connsiteX35" fmla="*/ 3495040 w 3495040"/>
              <a:gd name="connsiteY35"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177800 w 3495040"/>
              <a:gd name="connsiteY7" fmla="*/ 86360 h 1211580"/>
              <a:gd name="connsiteX8" fmla="*/ 203200 w 3495040"/>
              <a:gd name="connsiteY8" fmla="*/ 132080 h 1211580"/>
              <a:gd name="connsiteX9" fmla="*/ 231140 w 3495040"/>
              <a:gd name="connsiteY9" fmla="*/ 132080 h 1211580"/>
              <a:gd name="connsiteX10" fmla="*/ 281940 w 3495040"/>
              <a:gd name="connsiteY10" fmla="*/ 132080 h 1211580"/>
              <a:gd name="connsiteX11" fmla="*/ 320040 w 3495040"/>
              <a:gd name="connsiteY11" fmla="*/ 210820 h 1211580"/>
              <a:gd name="connsiteX12" fmla="*/ 449580 w 3495040"/>
              <a:gd name="connsiteY12" fmla="*/ 233680 h 1211580"/>
              <a:gd name="connsiteX13" fmla="*/ 480060 w 3495040"/>
              <a:gd name="connsiteY13" fmla="*/ 254000 h 1211580"/>
              <a:gd name="connsiteX14" fmla="*/ 563880 w 3495040"/>
              <a:gd name="connsiteY14" fmla="*/ 294640 h 1211580"/>
              <a:gd name="connsiteX15" fmla="*/ 734060 w 3495040"/>
              <a:gd name="connsiteY15" fmla="*/ 429260 h 1211580"/>
              <a:gd name="connsiteX16" fmla="*/ 1021080 w 3495040"/>
              <a:gd name="connsiteY16" fmla="*/ 429260 h 1211580"/>
              <a:gd name="connsiteX17" fmla="*/ 1021080 w 3495040"/>
              <a:gd name="connsiteY17" fmla="*/ 454660 h 1211580"/>
              <a:gd name="connsiteX18" fmla="*/ 1137920 w 3495040"/>
              <a:gd name="connsiteY18" fmla="*/ 454660 h 1211580"/>
              <a:gd name="connsiteX19" fmla="*/ 1137920 w 3495040"/>
              <a:gd name="connsiteY19" fmla="*/ 515620 h 1211580"/>
              <a:gd name="connsiteX20" fmla="*/ 1160780 w 3495040"/>
              <a:gd name="connsiteY20" fmla="*/ 515620 h 1211580"/>
              <a:gd name="connsiteX21" fmla="*/ 1160780 w 3495040"/>
              <a:gd name="connsiteY21" fmla="*/ 563880 h 1211580"/>
              <a:gd name="connsiteX22" fmla="*/ 1356360 w 3495040"/>
              <a:gd name="connsiteY22" fmla="*/ 563880 h 1211580"/>
              <a:gd name="connsiteX23" fmla="*/ 1356360 w 3495040"/>
              <a:gd name="connsiteY23" fmla="*/ 655320 h 1211580"/>
              <a:gd name="connsiteX24" fmla="*/ 1407160 w 3495040"/>
              <a:gd name="connsiteY24" fmla="*/ 655320 h 1211580"/>
              <a:gd name="connsiteX25" fmla="*/ 1407160 w 3495040"/>
              <a:gd name="connsiteY25" fmla="*/ 718820 h 1211580"/>
              <a:gd name="connsiteX26" fmla="*/ 1539240 w 3495040"/>
              <a:gd name="connsiteY26" fmla="*/ 718820 h 1211580"/>
              <a:gd name="connsiteX27" fmla="*/ 1539240 w 3495040"/>
              <a:gd name="connsiteY27" fmla="*/ 784860 h 1211580"/>
              <a:gd name="connsiteX28" fmla="*/ 2120900 w 3495040"/>
              <a:gd name="connsiteY28" fmla="*/ 784860 h 1211580"/>
              <a:gd name="connsiteX29" fmla="*/ 2120900 w 3495040"/>
              <a:gd name="connsiteY29" fmla="*/ 873760 h 1211580"/>
              <a:gd name="connsiteX30" fmla="*/ 2270760 w 3495040"/>
              <a:gd name="connsiteY30" fmla="*/ 873760 h 1211580"/>
              <a:gd name="connsiteX31" fmla="*/ 2270760 w 3495040"/>
              <a:gd name="connsiteY31" fmla="*/ 1013460 h 1211580"/>
              <a:gd name="connsiteX32" fmla="*/ 2379980 w 3495040"/>
              <a:gd name="connsiteY32" fmla="*/ 1013460 h 1211580"/>
              <a:gd name="connsiteX33" fmla="*/ 2379980 w 3495040"/>
              <a:gd name="connsiteY33" fmla="*/ 1211580 h 1211580"/>
              <a:gd name="connsiteX34" fmla="*/ 3495040 w 3495040"/>
              <a:gd name="connsiteY34"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45720 h 1211580"/>
              <a:gd name="connsiteX6" fmla="*/ 177800 w 3495040"/>
              <a:gd name="connsiteY6" fmla="*/ 86360 h 1211580"/>
              <a:gd name="connsiteX7" fmla="*/ 203200 w 3495040"/>
              <a:gd name="connsiteY7" fmla="*/ 132080 h 1211580"/>
              <a:gd name="connsiteX8" fmla="*/ 231140 w 3495040"/>
              <a:gd name="connsiteY8" fmla="*/ 132080 h 1211580"/>
              <a:gd name="connsiteX9" fmla="*/ 281940 w 3495040"/>
              <a:gd name="connsiteY9" fmla="*/ 132080 h 1211580"/>
              <a:gd name="connsiteX10" fmla="*/ 320040 w 3495040"/>
              <a:gd name="connsiteY10" fmla="*/ 210820 h 1211580"/>
              <a:gd name="connsiteX11" fmla="*/ 449580 w 3495040"/>
              <a:gd name="connsiteY11" fmla="*/ 233680 h 1211580"/>
              <a:gd name="connsiteX12" fmla="*/ 480060 w 3495040"/>
              <a:gd name="connsiteY12" fmla="*/ 254000 h 1211580"/>
              <a:gd name="connsiteX13" fmla="*/ 563880 w 3495040"/>
              <a:gd name="connsiteY13" fmla="*/ 294640 h 1211580"/>
              <a:gd name="connsiteX14" fmla="*/ 734060 w 3495040"/>
              <a:gd name="connsiteY14" fmla="*/ 429260 h 1211580"/>
              <a:gd name="connsiteX15" fmla="*/ 1021080 w 3495040"/>
              <a:gd name="connsiteY15" fmla="*/ 429260 h 1211580"/>
              <a:gd name="connsiteX16" fmla="*/ 1021080 w 3495040"/>
              <a:gd name="connsiteY16" fmla="*/ 454660 h 1211580"/>
              <a:gd name="connsiteX17" fmla="*/ 1137920 w 3495040"/>
              <a:gd name="connsiteY17" fmla="*/ 454660 h 1211580"/>
              <a:gd name="connsiteX18" fmla="*/ 1137920 w 3495040"/>
              <a:gd name="connsiteY18" fmla="*/ 515620 h 1211580"/>
              <a:gd name="connsiteX19" fmla="*/ 1160780 w 3495040"/>
              <a:gd name="connsiteY19" fmla="*/ 515620 h 1211580"/>
              <a:gd name="connsiteX20" fmla="*/ 1160780 w 3495040"/>
              <a:gd name="connsiteY20" fmla="*/ 563880 h 1211580"/>
              <a:gd name="connsiteX21" fmla="*/ 1356360 w 3495040"/>
              <a:gd name="connsiteY21" fmla="*/ 563880 h 1211580"/>
              <a:gd name="connsiteX22" fmla="*/ 1356360 w 3495040"/>
              <a:gd name="connsiteY22" fmla="*/ 655320 h 1211580"/>
              <a:gd name="connsiteX23" fmla="*/ 1407160 w 3495040"/>
              <a:gd name="connsiteY23" fmla="*/ 655320 h 1211580"/>
              <a:gd name="connsiteX24" fmla="*/ 1407160 w 3495040"/>
              <a:gd name="connsiteY24" fmla="*/ 718820 h 1211580"/>
              <a:gd name="connsiteX25" fmla="*/ 1539240 w 3495040"/>
              <a:gd name="connsiteY25" fmla="*/ 718820 h 1211580"/>
              <a:gd name="connsiteX26" fmla="*/ 1539240 w 3495040"/>
              <a:gd name="connsiteY26" fmla="*/ 784860 h 1211580"/>
              <a:gd name="connsiteX27" fmla="*/ 2120900 w 3495040"/>
              <a:gd name="connsiteY27" fmla="*/ 784860 h 1211580"/>
              <a:gd name="connsiteX28" fmla="*/ 2120900 w 3495040"/>
              <a:gd name="connsiteY28" fmla="*/ 873760 h 1211580"/>
              <a:gd name="connsiteX29" fmla="*/ 2270760 w 3495040"/>
              <a:gd name="connsiteY29" fmla="*/ 873760 h 1211580"/>
              <a:gd name="connsiteX30" fmla="*/ 2270760 w 3495040"/>
              <a:gd name="connsiteY30" fmla="*/ 1013460 h 1211580"/>
              <a:gd name="connsiteX31" fmla="*/ 2379980 w 3495040"/>
              <a:gd name="connsiteY31" fmla="*/ 1013460 h 1211580"/>
              <a:gd name="connsiteX32" fmla="*/ 2379980 w 3495040"/>
              <a:gd name="connsiteY32" fmla="*/ 1211580 h 1211580"/>
              <a:gd name="connsiteX33" fmla="*/ 3495040 w 3495040"/>
              <a:gd name="connsiteY33"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177800 w 3495040"/>
              <a:gd name="connsiteY5" fmla="*/ 86360 h 1211580"/>
              <a:gd name="connsiteX6" fmla="*/ 203200 w 3495040"/>
              <a:gd name="connsiteY6" fmla="*/ 132080 h 1211580"/>
              <a:gd name="connsiteX7" fmla="*/ 231140 w 3495040"/>
              <a:gd name="connsiteY7" fmla="*/ 132080 h 1211580"/>
              <a:gd name="connsiteX8" fmla="*/ 281940 w 3495040"/>
              <a:gd name="connsiteY8" fmla="*/ 132080 h 1211580"/>
              <a:gd name="connsiteX9" fmla="*/ 320040 w 3495040"/>
              <a:gd name="connsiteY9" fmla="*/ 210820 h 1211580"/>
              <a:gd name="connsiteX10" fmla="*/ 449580 w 3495040"/>
              <a:gd name="connsiteY10" fmla="*/ 233680 h 1211580"/>
              <a:gd name="connsiteX11" fmla="*/ 480060 w 3495040"/>
              <a:gd name="connsiteY11" fmla="*/ 254000 h 1211580"/>
              <a:gd name="connsiteX12" fmla="*/ 563880 w 3495040"/>
              <a:gd name="connsiteY12" fmla="*/ 294640 h 1211580"/>
              <a:gd name="connsiteX13" fmla="*/ 734060 w 3495040"/>
              <a:gd name="connsiteY13" fmla="*/ 429260 h 1211580"/>
              <a:gd name="connsiteX14" fmla="*/ 1021080 w 3495040"/>
              <a:gd name="connsiteY14" fmla="*/ 429260 h 1211580"/>
              <a:gd name="connsiteX15" fmla="*/ 1021080 w 3495040"/>
              <a:gd name="connsiteY15" fmla="*/ 454660 h 1211580"/>
              <a:gd name="connsiteX16" fmla="*/ 1137920 w 3495040"/>
              <a:gd name="connsiteY16" fmla="*/ 454660 h 1211580"/>
              <a:gd name="connsiteX17" fmla="*/ 1137920 w 3495040"/>
              <a:gd name="connsiteY17" fmla="*/ 515620 h 1211580"/>
              <a:gd name="connsiteX18" fmla="*/ 1160780 w 3495040"/>
              <a:gd name="connsiteY18" fmla="*/ 515620 h 1211580"/>
              <a:gd name="connsiteX19" fmla="*/ 1160780 w 3495040"/>
              <a:gd name="connsiteY19" fmla="*/ 563880 h 1211580"/>
              <a:gd name="connsiteX20" fmla="*/ 1356360 w 3495040"/>
              <a:gd name="connsiteY20" fmla="*/ 563880 h 1211580"/>
              <a:gd name="connsiteX21" fmla="*/ 1356360 w 3495040"/>
              <a:gd name="connsiteY21" fmla="*/ 655320 h 1211580"/>
              <a:gd name="connsiteX22" fmla="*/ 1407160 w 3495040"/>
              <a:gd name="connsiteY22" fmla="*/ 655320 h 1211580"/>
              <a:gd name="connsiteX23" fmla="*/ 1407160 w 3495040"/>
              <a:gd name="connsiteY23" fmla="*/ 718820 h 1211580"/>
              <a:gd name="connsiteX24" fmla="*/ 1539240 w 3495040"/>
              <a:gd name="connsiteY24" fmla="*/ 718820 h 1211580"/>
              <a:gd name="connsiteX25" fmla="*/ 1539240 w 3495040"/>
              <a:gd name="connsiteY25" fmla="*/ 784860 h 1211580"/>
              <a:gd name="connsiteX26" fmla="*/ 2120900 w 3495040"/>
              <a:gd name="connsiteY26" fmla="*/ 784860 h 1211580"/>
              <a:gd name="connsiteX27" fmla="*/ 2120900 w 3495040"/>
              <a:gd name="connsiteY27" fmla="*/ 873760 h 1211580"/>
              <a:gd name="connsiteX28" fmla="*/ 2270760 w 3495040"/>
              <a:gd name="connsiteY28" fmla="*/ 873760 h 1211580"/>
              <a:gd name="connsiteX29" fmla="*/ 2270760 w 3495040"/>
              <a:gd name="connsiteY29" fmla="*/ 1013460 h 1211580"/>
              <a:gd name="connsiteX30" fmla="*/ 2379980 w 3495040"/>
              <a:gd name="connsiteY30" fmla="*/ 1013460 h 1211580"/>
              <a:gd name="connsiteX31" fmla="*/ 2379980 w 3495040"/>
              <a:gd name="connsiteY31" fmla="*/ 1211580 h 1211580"/>
              <a:gd name="connsiteX32" fmla="*/ 3495040 w 3495040"/>
              <a:gd name="connsiteY32"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142240 w 3495040"/>
              <a:gd name="connsiteY4" fmla="*/ 45720 h 1211580"/>
              <a:gd name="connsiteX5" fmla="*/ 203200 w 3495040"/>
              <a:gd name="connsiteY5" fmla="*/ 132080 h 1211580"/>
              <a:gd name="connsiteX6" fmla="*/ 231140 w 3495040"/>
              <a:gd name="connsiteY6" fmla="*/ 132080 h 1211580"/>
              <a:gd name="connsiteX7" fmla="*/ 281940 w 3495040"/>
              <a:gd name="connsiteY7" fmla="*/ 132080 h 1211580"/>
              <a:gd name="connsiteX8" fmla="*/ 320040 w 3495040"/>
              <a:gd name="connsiteY8" fmla="*/ 210820 h 1211580"/>
              <a:gd name="connsiteX9" fmla="*/ 449580 w 3495040"/>
              <a:gd name="connsiteY9" fmla="*/ 233680 h 1211580"/>
              <a:gd name="connsiteX10" fmla="*/ 480060 w 3495040"/>
              <a:gd name="connsiteY10" fmla="*/ 254000 h 1211580"/>
              <a:gd name="connsiteX11" fmla="*/ 563880 w 3495040"/>
              <a:gd name="connsiteY11" fmla="*/ 294640 h 1211580"/>
              <a:gd name="connsiteX12" fmla="*/ 734060 w 3495040"/>
              <a:gd name="connsiteY12" fmla="*/ 429260 h 1211580"/>
              <a:gd name="connsiteX13" fmla="*/ 1021080 w 3495040"/>
              <a:gd name="connsiteY13" fmla="*/ 429260 h 1211580"/>
              <a:gd name="connsiteX14" fmla="*/ 1021080 w 3495040"/>
              <a:gd name="connsiteY14" fmla="*/ 454660 h 1211580"/>
              <a:gd name="connsiteX15" fmla="*/ 1137920 w 3495040"/>
              <a:gd name="connsiteY15" fmla="*/ 454660 h 1211580"/>
              <a:gd name="connsiteX16" fmla="*/ 1137920 w 3495040"/>
              <a:gd name="connsiteY16" fmla="*/ 515620 h 1211580"/>
              <a:gd name="connsiteX17" fmla="*/ 1160780 w 3495040"/>
              <a:gd name="connsiteY17" fmla="*/ 515620 h 1211580"/>
              <a:gd name="connsiteX18" fmla="*/ 1160780 w 3495040"/>
              <a:gd name="connsiteY18" fmla="*/ 563880 h 1211580"/>
              <a:gd name="connsiteX19" fmla="*/ 1356360 w 3495040"/>
              <a:gd name="connsiteY19" fmla="*/ 563880 h 1211580"/>
              <a:gd name="connsiteX20" fmla="*/ 1356360 w 3495040"/>
              <a:gd name="connsiteY20" fmla="*/ 655320 h 1211580"/>
              <a:gd name="connsiteX21" fmla="*/ 1407160 w 3495040"/>
              <a:gd name="connsiteY21" fmla="*/ 655320 h 1211580"/>
              <a:gd name="connsiteX22" fmla="*/ 1407160 w 3495040"/>
              <a:gd name="connsiteY22" fmla="*/ 718820 h 1211580"/>
              <a:gd name="connsiteX23" fmla="*/ 1539240 w 3495040"/>
              <a:gd name="connsiteY23" fmla="*/ 718820 h 1211580"/>
              <a:gd name="connsiteX24" fmla="*/ 1539240 w 3495040"/>
              <a:gd name="connsiteY24" fmla="*/ 784860 h 1211580"/>
              <a:gd name="connsiteX25" fmla="*/ 2120900 w 3495040"/>
              <a:gd name="connsiteY25" fmla="*/ 784860 h 1211580"/>
              <a:gd name="connsiteX26" fmla="*/ 2120900 w 3495040"/>
              <a:gd name="connsiteY26" fmla="*/ 873760 h 1211580"/>
              <a:gd name="connsiteX27" fmla="*/ 2270760 w 3495040"/>
              <a:gd name="connsiteY27" fmla="*/ 873760 h 1211580"/>
              <a:gd name="connsiteX28" fmla="*/ 2270760 w 3495040"/>
              <a:gd name="connsiteY28" fmla="*/ 1013460 h 1211580"/>
              <a:gd name="connsiteX29" fmla="*/ 2379980 w 3495040"/>
              <a:gd name="connsiteY29" fmla="*/ 1013460 h 1211580"/>
              <a:gd name="connsiteX30" fmla="*/ 2379980 w 3495040"/>
              <a:gd name="connsiteY30" fmla="*/ 1211580 h 1211580"/>
              <a:gd name="connsiteX31" fmla="*/ 3495040 w 3495040"/>
              <a:gd name="connsiteY31" fmla="*/ 1211580 h 1211580"/>
              <a:gd name="connsiteX0" fmla="*/ 0 w 3495040"/>
              <a:gd name="connsiteY0" fmla="*/ 0 h 1211580"/>
              <a:gd name="connsiteX1" fmla="*/ 25400 w 3495040"/>
              <a:gd name="connsiteY1" fmla="*/ 25400 h 1211580"/>
              <a:gd name="connsiteX2" fmla="*/ 48260 w 3495040"/>
              <a:gd name="connsiteY2" fmla="*/ 25400 h 1211580"/>
              <a:gd name="connsiteX3" fmla="*/ 142240 w 3495040"/>
              <a:gd name="connsiteY3" fmla="*/ 25400 h 1211580"/>
              <a:gd name="connsiteX4" fmla="*/ 203200 w 3495040"/>
              <a:gd name="connsiteY4" fmla="*/ 132080 h 1211580"/>
              <a:gd name="connsiteX5" fmla="*/ 231140 w 3495040"/>
              <a:gd name="connsiteY5" fmla="*/ 132080 h 1211580"/>
              <a:gd name="connsiteX6" fmla="*/ 281940 w 3495040"/>
              <a:gd name="connsiteY6" fmla="*/ 132080 h 1211580"/>
              <a:gd name="connsiteX7" fmla="*/ 320040 w 3495040"/>
              <a:gd name="connsiteY7" fmla="*/ 210820 h 1211580"/>
              <a:gd name="connsiteX8" fmla="*/ 449580 w 3495040"/>
              <a:gd name="connsiteY8" fmla="*/ 233680 h 1211580"/>
              <a:gd name="connsiteX9" fmla="*/ 480060 w 3495040"/>
              <a:gd name="connsiteY9" fmla="*/ 254000 h 1211580"/>
              <a:gd name="connsiteX10" fmla="*/ 563880 w 3495040"/>
              <a:gd name="connsiteY10" fmla="*/ 294640 h 1211580"/>
              <a:gd name="connsiteX11" fmla="*/ 734060 w 3495040"/>
              <a:gd name="connsiteY11" fmla="*/ 429260 h 1211580"/>
              <a:gd name="connsiteX12" fmla="*/ 1021080 w 3495040"/>
              <a:gd name="connsiteY12" fmla="*/ 429260 h 1211580"/>
              <a:gd name="connsiteX13" fmla="*/ 1021080 w 3495040"/>
              <a:gd name="connsiteY13" fmla="*/ 454660 h 1211580"/>
              <a:gd name="connsiteX14" fmla="*/ 1137920 w 3495040"/>
              <a:gd name="connsiteY14" fmla="*/ 454660 h 1211580"/>
              <a:gd name="connsiteX15" fmla="*/ 1137920 w 3495040"/>
              <a:gd name="connsiteY15" fmla="*/ 515620 h 1211580"/>
              <a:gd name="connsiteX16" fmla="*/ 1160780 w 3495040"/>
              <a:gd name="connsiteY16" fmla="*/ 515620 h 1211580"/>
              <a:gd name="connsiteX17" fmla="*/ 1160780 w 3495040"/>
              <a:gd name="connsiteY17" fmla="*/ 563880 h 1211580"/>
              <a:gd name="connsiteX18" fmla="*/ 1356360 w 3495040"/>
              <a:gd name="connsiteY18" fmla="*/ 563880 h 1211580"/>
              <a:gd name="connsiteX19" fmla="*/ 1356360 w 3495040"/>
              <a:gd name="connsiteY19" fmla="*/ 655320 h 1211580"/>
              <a:gd name="connsiteX20" fmla="*/ 1407160 w 3495040"/>
              <a:gd name="connsiteY20" fmla="*/ 655320 h 1211580"/>
              <a:gd name="connsiteX21" fmla="*/ 1407160 w 3495040"/>
              <a:gd name="connsiteY21" fmla="*/ 718820 h 1211580"/>
              <a:gd name="connsiteX22" fmla="*/ 1539240 w 3495040"/>
              <a:gd name="connsiteY22" fmla="*/ 718820 h 1211580"/>
              <a:gd name="connsiteX23" fmla="*/ 1539240 w 3495040"/>
              <a:gd name="connsiteY23" fmla="*/ 784860 h 1211580"/>
              <a:gd name="connsiteX24" fmla="*/ 2120900 w 3495040"/>
              <a:gd name="connsiteY24" fmla="*/ 784860 h 1211580"/>
              <a:gd name="connsiteX25" fmla="*/ 2120900 w 3495040"/>
              <a:gd name="connsiteY25" fmla="*/ 873760 h 1211580"/>
              <a:gd name="connsiteX26" fmla="*/ 2270760 w 3495040"/>
              <a:gd name="connsiteY26" fmla="*/ 873760 h 1211580"/>
              <a:gd name="connsiteX27" fmla="*/ 2270760 w 3495040"/>
              <a:gd name="connsiteY27" fmla="*/ 1013460 h 1211580"/>
              <a:gd name="connsiteX28" fmla="*/ 2379980 w 3495040"/>
              <a:gd name="connsiteY28" fmla="*/ 1013460 h 1211580"/>
              <a:gd name="connsiteX29" fmla="*/ 2379980 w 3495040"/>
              <a:gd name="connsiteY29" fmla="*/ 1211580 h 1211580"/>
              <a:gd name="connsiteX30" fmla="*/ 3495040 w 3495040"/>
              <a:gd name="connsiteY30" fmla="*/ 1211580 h 1211580"/>
              <a:gd name="connsiteX0" fmla="*/ 0 w 3495040"/>
              <a:gd name="connsiteY0" fmla="*/ 0 h 1211580"/>
              <a:gd name="connsiteX1" fmla="*/ 25400 w 3495040"/>
              <a:gd name="connsiteY1" fmla="*/ 25400 h 1211580"/>
              <a:gd name="connsiteX2" fmla="*/ 142240 w 3495040"/>
              <a:gd name="connsiteY2" fmla="*/ 25400 h 1211580"/>
              <a:gd name="connsiteX3" fmla="*/ 203200 w 3495040"/>
              <a:gd name="connsiteY3" fmla="*/ 132080 h 1211580"/>
              <a:gd name="connsiteX4" fmla="*/ 231140 w 3495040"/>
              <a:gd name="connsiteY4" fmla="*/ 132080 h 1211580"/>
              <a:gd name="connsiteX5" fmla="*/ 281940 w 3495040"/>
              <a:gd name="connsiteY5" fmla="*/ 132080 h 1211580"/>
              <a:gd name="connsiteX6" fmla="*/ 320040 w 3495040"/>
              <a:gd name="connsiteY6" fmla="*/ 210820 h 1211580"/>
              <a:gd name="connsiteX7" fmla="*/ 449580 w 3495040"/>
              <a:gd name="connsiteY7" fmla="*/ 233680 h 1211580"/>
              <a:gd name="connsiteX8" fmla="*/ 480060 w 3495040"/>
              <a:gd name="connsiteY8" fmla="*/ 254000 h 1211580"/>
              <a:gd name="connsiteX9" fmla="*/ 563880 w 3495040"/>
              <a:gd name="connsiteY9" fmla="*/ 294640 h 1211580"/>
              <a:gd name="connsiteX10" fmla="*/ 734060 w 3495040"/>
              <a:gd name="connsiteY10" fmla="*/ 429260 h 1211580"/>
              <a:gd name="connsiteX11" fmla="*/ 1021080 w 3495040"/>
              <a:gd name="connsiteY11" fmla="*/ 429260 h 1211580"/>
              <a:gd name="connsiteX12" fmla="*/ 1021080 w 3495040"/>
              <a:gd name="connsiteY12" fmla="*/ 454660 h 1211580"/>
              <a:gd name="connsiteX13" fmla="*/ 1137920 w 3495040"/>
              <a:gd name="connsiteY13" fmla="*/ 454660 h 1211580"/>
              <a:gd name="connsiteX14" fmla="*/ 1137920 w 3495040"/>
              <a:gd name="connsiteY14" fmla="*/ 515620 h 1211580"/>
              <a:gd name="connsiteX15" fmla="*/ 1160780 w 3495040"/>
              <a:gd name="connsiteY15" fmla="*/ 515620 h 1211580"/>
              <a:gd name="connsiteX16" fmla="*/ 1160780 w 3495040"/>
              <a:gd name="connsiteY16" fmla="*/ 563880 h 1211580"/>
              <a:gd name="connsiteX17" fmla="*/ 1356360 w 3495040"/>
              <a:gd name="connsiteY17" fmla="*/ 563880 h 1211580"/>
              <a:gd name="connsiteX18" fmla="*/ 1356360 w 3495040"/>
              <a:gd name="connsiteY18" fmla="*/ 655320 h 1211580"/>
              <a:gd name="connsiteX19" fmla="*/ 1407160 w 3495040"/>
              <a:gd name="connsiteY19" fmla="*/ 655320 h 1211580"/>
              <a:gd name="connsiteX20" fmla="*/ 1407160 w 3495040"/>
              <a:gd name="connsiteY20" fmla="*/ 718820 h 1211580"/>
              <a:gd name="connsiteX21" fmla="*/ 1539240 w 3495040"/>
              <a:gd name="connsiteY21" fmla="*/ 718820 h 1211580"/>
              <a:gd name="connsiteX22" fmla="*/ 1539240 w 3495040"/>
              <a:gd name="connsiteY22" fmla="*/ 784860 h 1211580"/>
              <a:gd name="connsiteX23" fmla="*/ 2120900 w 3495040"/>
              <a:gd name="connsiteY23" fmla="*/ 784860 h 1211580"/>
              <a:gd name="connsiteX24" fmla="*/ 2120900 w 3495040"/>
              <a:gd name="connsiteY24" fmla="*/ 873760 h 1211580"/>
              <a:gd name="connsiteX25" fmla="*/ 2270760 w 3495040"/>
              <a:gd name="connsiteY25" fmla="*/ 873760 h 1211580"/>
              <a:gd name="connsiteX26" fmla="*/ 2270760 w 3495040"/>
              <a:gd name="connsiteY26" fmla="*/ 1013460 h 1211580"/>
              <a:gd name="connsiteX27" fmla="*/ 2379980 w 3495040"/>
              <a:gd name="connsiteY27" fmla="*/ 1013460 h 1211580"/>
              <a:gd name="connsiteX28" fmla="*/ 2379980 w 3495040"/>
              <a:gd name="connsiteY28" fmla="*/ 1211580 h 1211580"/>
              <a:gd name="connsiteX29" fmla="*/ 3495040 w 3495040"/>
              <a:gd name="connsiteY29" fmla="*/ 1211580 h 1211580"/>
              <a:gd name="connsiteX0" fmla="*/ 0 w 3495040"/>
              <a:gd name="connsiteY0" fmla="*/ 0 h 1211580"/>
              <a:gd name="connsiteX1" fmla="*/ 25400 w 3495040"/>
              <a:gd name="connsiteY1" fmla="*/ 25400 h 1211580"/>
              <a:gd name="connsiteX2" fmla="*/ 142240 w 3495040"/>
              <a:gd name="connsiteY2" fmla="*/ 25400 h 1211580"/>
              <a:gd name="connsiteX3" fmla="*/ 203200 w 3495040"/>
              <a:gd name="connsiteY3" fmla="*/ 132080 h 1211580"/>
              <a:gd name="connsiteX4" fmla="*/ 281940 w 3495040"/>
              <a:gd name="connsiteY4" fmla="*/ 132080 h 1211580"/>
              <a:gd name="connsiteX5" fmla="*/ 320040 w 3495040"/>
              <a:gd name="connsiteY5" fmla="*/ 210820 h 1211580"/>
              <a:gd name="connsiteX6" fmla="*/ 449580 w 3495040"/>
              <a:gd name="connsiteY6" fmla="*/ 233680 h 1211580"/>
              <a:gd name="connsiteX7" fmla="*/ 480060 w 3495040"/>
              <a:gd name="connsiteY7" fmla="*/ 254000 h 1211580"/>
              <a:gd name="connsiteX8" fmla="*/ 563880 w 3495040"/>
              <a:gd name="connsiteY8" fmla="*/ 294640 h 1211580"/>
              <a:gd name="connsiteX9" fmla="*/ 734060 w 3495040"/>
              <a:gd name="connsiteY9" fmla="*/ 429260 h 1211580"/>
              <a:gd name="connsiteX10" fmla="*/ 1021080 w 3495040"/>
              <a:gd name="connsiteY10" fmla="*/ 429260 h 1211580"/>
              <a:gd name="connsiteX11" fmla="*/ 1021080 w 3495040"/>
              <a:gd name="connsiteY11" fmla="*/ 454660 h 1211580"/>
              <a:gd name="connsiteX12" fmla="*/ 1137920 w 3495040"/>
              <a:gd name="connsiteY12" fmla="*/ 454660 h 1211580"/>
              <a:gd name="connsiteX13" fmla="*/ 1137920 w 3495040"/>
              <a:gd name="connsiteY13" fmla="*/ 515620 h 1211580"/>
              <a:gd name="connsiteX14" fmla="*/ 1160780 w 3495040"/>
              <a:gd name="connsiteY14" fmla="*/ 515620 h 1211580"/>
              <a:gd name="connsiteX15" fmla="*/ 1160780 w 3495040"/>
              <a:gd name="connsiteY15" fmla="*/ 563880 h 1211580"/>
              <a:gd name="connsiteX16" fmla="*/ 1356360 w 3495040"/>
              <a:gd name="connsiteY16" fmla="*/ 563880 h 1211580"/>
              <a:gd name="connsiteX17" fmla="*/ 1356360 w 3495040"/>
              <a:gd name="connsiteY17" fmla="*/ 655320 h 1211580"/>
              <a:gd name="connsiteX18" fmla="*/ 1407160 w 3495040"/>
              <a:gd name="connsiteY18" fmla="*/ 655320 h 1211580"/>
              <a:gd name="connsiteX19" fmla="*/ 1407160 w 3495040"/>
              <a:gd name="connsiteY19" fmla="*/ 718820 h 1211580"/>
              <a:gd name="connsiteX20" fmla="*/ 1539240 w 3495040"/>
              <a:gd name="connsiteY20" fmla="*/ 718820 h 1211580"/>
              <a:gd name="connsiteX21" fmla="*/ 1539240 w 3495040"/>
              <a:gd name="connsiteY21" fmla="*/ 784860 h 1211580"/>
              <a:gd name="connsiteX22" fmla="*/ 2120900 w 3495040"/>
              <a:gd name="connsiteY22" fmla="*/ 784860 h 1211580"/>
              <a:gd name="connsiteX23" fmla="*/ 2120900 w 3495040"/>
              <a:gd name="connsiteY23" fmla="*/ 873760 h 1211580"/>
              <a:gd name="connsiteX24" fmla="*/ 2270760 w 3495040"/>
              <a:gd name="connsiteY24" fmla="*/ 873760 h 1211580"/>
              <a:gd name="connsiteX25" fmla="*/ 2270760 w 3495040"/>
              <a:gd name="connsiteY25" fmla="*/ 1013460 h 1211580"/>
              <a:gd name="connsiteX26" fmla="*/ 2379980 w 3495040"/>
              <a:gd name="connsiteY26" fmla="*/ 1013460 h 1211580"/>
              <a:gd name="connsiteX27" fmla="*/ 2379980 w 3495040"/>
              <a:gd name="connsiteY27" fmla="*/ 1211580 h 1211580"/>
              <a:gd name="connsiteX28" fmla="*/ 3495040 w 3495040"/>
              <a:gd name="connsiteY28" fmla="*/ 1211580 h 1211580"/>
              <a:gd name="connsiteX0" fmla="*/ 0 w 3495040"/>
              <a:gd name="connsiteY0" fmla="*/ 0 h 1211580"/>
              <a:gd name="connsiteX1" fmla="*/ 25400 w 3495040"/>
              <a:gd name="connsiteY1" fmla="*/ 25400 h 1211580"/>
              <a:gd name="connsiteX2" fmla="*/ 203200 w 3495040"/>
              <a:gd name="connsiteY2" fmla="*/ 132080 h 1211580"/>
              <a:gd name="connsiteX3" fmla="*/ 281940 w 3495040"/>
              <a:gd name="connsiteY3" fmla="*/ 132080 h 1211580"/>
              <a:gd name="connsiteX4" fmla="*/ 320040 w 3495040"/>
              <a:gd name="connsiteY4" fmla="*/ 210820 h 1211580"/>
              <a:gd name="connsiteX5" fmla="*/ 449580 w 3495040"/>
              <a:gd name="connsiteY5" fmla="*/ 233680 h 1211580"/>
              <a:gd name="connsiteX6" fmla="*/ 480060 w 3495040"/>
              <a:gd name="connsiteY6" fmla="*/ 254000 h 1211580"/>
              <a:gd name="connsiteX7" fmla="*/ 563880 w 3495040"/>
              <a:gd name="connsiteY7" fmla="*/ 294640 h 1211580"/>
              <a:gd name="connsiteX8" fmla="*/ 734060 w 3495040"/>
              <a:gd name="connsiteY8" fmla="*/ 429260 h 1211580"/>
              <a:gd name="connsiteX9" fmla="*/ 1021080 w 3495040"/>
              <a:gd name="connsiteY9" fmla="*/ 429260 h 1211580"/>
              <a:gd name="connsiteX10" fmla="*/ 1021080 w 3495040"/>
              <a:gd name="connsiteY10" fmla="*/ 454660 h 1211580"/>
              <a:gd name="connsiteX11" fmla="*/ 1137920 w 3495040"/>
              <a:gd name="connsiteY11" fmla="*/ 454660 h 1211580"/>
              <a:gd name="connsiteX12" fmla="*/ 1137920 w 3495040"/>
              <a:gd name="connsiteY12" fmla="*/ 515620 h 1211580"/>
              <a:gd name="connsiteX13" fmla="*/ 1160780 w 3495040"/>
              <a:gd name="connsiteY13" fmla="*/ 515620 h 1211580"/>
              <a:gd name="connsiteX14" fmla="*/ 1160780 w 3495040"/>
              <a:gd name="connsiteY14" fmla="*/ 563880 h 1211580"/>
              <a:gd name="connsiteX15" fmla="*/ 1356360 w 3495040"/>
              <a:gd name="connsiteY15" fmla="*/ 563880 h 1211580"/>
              <a:gd name="connsiteX16" fmla="*/ 1356360 w 3495040"/>
              <a:gd name="connsiteY16" fmla="*/ 655320 h 1211580"/>
              <a:gd name="connsiteX17" fmla="*/ 1407160 w 3495040"/>
              <a:gd name="connsiteY17" fmla="*/ 655320 h 1211580"/>
              <a:gd name="connsiteX18" fmla="*/ 1407160 w 3495040"/>
              <a:gd name="connsiteY18" fmla="*/ 718820 h 1211580"/>
              <a:gd name="connsiteX19" fmla="*/ 1539240 w 3495040"/>
              <a:gd name="connsiteY19" fmla="*/ 718820 h 1211580"/>
              <a:gd name="connsiteX20" fmla="*/ 1539240 w 3495040"/>
              <a:gd name="connsiteY20" fmla="*/ 784860 h 1211580"/>
              <a:gd name="connsiteX21" fmla="*/ 2120900 w 3495040"/>
              <a:gd name="connsiteY21" fmla="*/ 784860 h 1211580"/>
              <a:gd name="connsiteX22" fmla="*/ 2120900 w 3495040"/>
              <a:gd name="connsiteY22" fmla="*/ 873760 h 1211580"/>
              <a:gd name="connsiteX23" fmla="*/ 2270760 w 3495040"/>
              <a:gd name="connsiteY23" fmla="*/ 873760 h 1211580"/>
              <a:gd name="connsiteX24" fmla="*/ 2270760 w 3495040"/>
              <a:gd name="connsiteY24" fmla="*/ 1013460 h 1211580"/>
              <a:gd name="connsiteX25" fmla="*/ 2379980 w 3495040"/>
              <a:gd name="connsiteY25" fmla="*/ 1013460 h 1211580"/>
              <a:gd name="connsiteX26" fmla="*/ 2379980 w 3495040"/>
              <a:gd name="connsiteY26" fmla="*/ 1211580 h 1211580"/>
              <a:gd name="connsiteX27" fmla="*/ 3495040 w 3495040"/>
              <a:gd name="connsiteY27" fmla="*/ 1211580 h 1211580"/>
              <a:gd name="connsiteX0" fmla="*/ 0 w 3495040"/>
              <a:gd name="connsiteY0" fmla="*/ 0 h 1211580"/>
              <a:gd name="connsiteX1" fmla="*/ 203200 w 3495040"/>
              <a:gd name="connsiteY1" fmla="*/ 132080 h 1211580"/>
              <a:gd name="connsiteX2" fmla="*/ 281940 w 3495040"/>
              <a:gd name="connsiteY2" fmla="*/ 132080 h 1211580"/>
              <a:gd name="connsiteX3" fmla="*/ 320040 w 3495040"/>
              <a:gd name="connsiteY3" fmla="*/ 210820 h 1211580"/>
              <a:gd name="connsiteX4" fmla="*/ 449580 w 3495040"/>
              <a:gd name="connsiteY4" fmla="*/ 233680 h 1211580"/>
              <a:gd name="connsiteX5" fmla="*/ 480060 w 3495040"/>
              <a:gd name="connsiteY5" fmla="*/ 254000 h 1211580"/>
              <a:gd name="connsiteX6" fmla="*/ 563880 w 3495040"/>
              <a:gd name="connsiteY6" fmla="*/ 294640 h 1211580"/>
              <a:gd name="connsiteX7" fmla="*/ 734060 w 3495040"/>
              <a:gd name="connsiteY7" fmla="*/ 429260 h 1211580"/>
              <a:gd name="connsiteX8" fmla="*/ 1021080 w 3495040"/>
              <a:gd name="connsiteY8" fmla="*/ 429260 h 1211580"/>
              <a:gd name="connsiteX9" fmla="*/ 1021080 w 3495040"/>
              <a:gd name="connsiteY9" fmla="*/ 454660 h 1211580"/>
              <a:gd name="connsiteX10" fmla="*/ 1137920 w 3495040"/>
              <a:gd name="connsiteY10" fmla="*/ 454660 h 1211580"/>
              <a:gd name="connsiteX11" fmla="*/ 1137920 w 3495040"/>
              <a:gd name="connsiteY11" fmla="*/ 515620 h 1211580"/>
              <a:gd name="connsiteX12" fmla="*/ 1160780 w 3495040"/>
              <a:gd name="connsiteY12" fmla="*/ 515620 h 1211580"/>
              <a:gd name="connsiteX13" fmla="*/ 1160780 w 3495040"/>
              <a:gd name="connsiteY13" fmla="*/ 563880 h 1211580"/>
              <a:gd name="connsiteX14" fmla="*/ 1356360 w 3495040"/>
              <a:gd name="connsiteY14" fmla="*/ 563880 h 1211580"/>
              <a:gd name="connsiteX15" fmla="*/ 1356360 w 3495040"/>
              <a:gd name="connsiteY15" fmla="*/ 655320 h 1211580"/>
              <a:gd name="connsiteX16" fmla="*/ 1407160 w 3495040"/>
              <a:gd name="connsiteY16" fmla="*/ 655320 h 1211580"/>
              <a:gd name="connsiteX17" fmla="*/ 1407160 w 3495040"/>
              <a:gd name="connsiteY17" fmla="*/ 718820 h 1211580"/>
              <a:gd name="connsiteX18" fmla="*/ 1539240 w 3495040"/>
              <a:gd name="connsiteY18" fmla="*/ 718820 h 1211580"/>
              <a:gd name="connsiteX19" fmla="*/ 1539240 w 3495040"/>
              <a:gd name="connsiteY19" fmla="*/ 784860 h 1211580"/>
              <a:gd name="connsiteX20" fmla="*/ 2120900 w 3495040"/>
              <a:gd name="connsiteY20" fmla="*/ 784860 h 1211580"/>
              <a:gd name="connsiteX21" fmla="*/ 2120900 w 3495040"/>
              <a:gd name="connsiteY21" fmla="*/ 873760 h 1211580"/>
              <a:gd name="connsiteX22" fmla="*/ 2270760 w 3495040"/>
              <a:gd name="connsiteY22" fmla="*/ 873760 h 1211580"/>
              <a:gd name="connsiteX23" fmla="*/ 2270760 w 3495040"/>
              <a:gd name="connsiteY23" fmla="*/ 1013460 h 1211580"/>
              <a:gd name="connsiteX24" fmla="*/ 2379980 w 3495040"/>
              <a:gd name="connsiteY24" fmla="*/ 1013460 h 1211580"/>
              <a:gd name="connsiteX25" fmla="*/ 2379980 w 3495040"/>
              <a:gd name="connsiteY25" fmla="*/ 1211580 h 1211580"/>
              <a:gd name="connsiteX26" fmla="*/ 3495040 w 3495040"/>
              <a:gd name="connsiteY26" fmla="*/ 1211580 h 1211580"/>
              <a:gd name="connsiteX0" fmla="*/ 0 w 3495040"/>
              <a:gd name="connsiteY0" fmla="*/ 118129 h 1329709"/>
              <a:gd name="connsiteX1" fmla="*/ 421564 w 3495040"/>
              <a:gd name="connsiteY1" fmla="*/ 0 h 1329709"/>
              <a:gd name="connsiteX2" fmla="*/ 281940 w 3495040"/>
              <a:gd name="connsiteY2" fmla="*/ 250209 h 1329709"/>
              <a:gd name="connsiteX3" fmla="*/ 320040 w 3495040"/>
              <a:gd name="connsiteY3" fmla="*/ 328949 h 1329709"/>
              <a:gd name="connsiteX4" fmla="*/ 449580 w 3495040"/>
              <a:gd name="connsiteY4" fmla="*/ 351809 h 1329709"/>
              <a:gd name="connsiteX5" fmla="*/ 480060 w 3495040"/>
              <a:gd name="connsiteY5" fmla="*/ 372129 h 1329709"/>
              <a:gd name="connsiteX6" fmla="*/ 563880 w 3495040"/>
              <a:gd name="connsiteY6" fmla="*/ 412769 h 1329709"/>
              <a:gd name="connsiteX7" fmla="*/ 734060 w 3495040"/>
              <a:gd name="connsiteY7" fmla="*/ 547389 h 1329709"/>
              <a:gd name="connsiteX8" fmla="*/ 1021080 w 3495040"/>
              <a:gd name="connsiteY8" fmla="*/ 547389 h 1329709"/>
              <a:gd name="connsiteX9" fmla="*/ 1021080 w 3495040"/>
              <a:gd name="connsiteY9" fmla="*/ 572789 h 1329709"/>
              <a:gd name="connsiteX10" fmla="*/ 1137920 w 3495040"/>
              <a:gd name="connsiteY10" fmla="*/ 572789 h 1329709"/>
              <a:gd name="connsiteX11" fmla="*/ 1137920 w 3495040"/>
              <a:gd name="connsiteY11" fmla="*/ 633749 h 1329709"/>
              <a:gd name="connsiteX12" fmla="*/ 1160780 w 3495040"/>
              <a:gd name="connsiteY12" fmla="*/ 633749 h 1329709"/>
              <a:gd name="connsiteX13" fmla="*/ 1160780 w 3495040"/>
              <a:gd name="connsiteY13" fmla="*/ 682009 h 1329709"/>
              <a:gd name="connsiteX14" fmla="*/ 1356360 w 3495040"/>
              <a:gd name="connsiteY14" fmla="*/ 682009 h 1329709"/>
              <a:gd name="connsiteX15" fmla="*/ 1356360 w 3495040"/>
              <a:gd name="connsiteY15" fmla="*/ 773449 h 1329709"/>
              <a:gd name="connsiteX16" fmla="*/ 1407160 w 3495040"/>
              <a:gd name="connsiteY16" fmla="*/ 773449 h 1329709"/>
              <a:gd name="connsiteX17" fmla="*/ 1407160 w 3495040"/>
              <a:gd name="connsiteY17" fmla="*/ 836949 h 1329709"/>
              <a:gd name="connsiteX18" fmla="*/ 1539240 w 3495040"/>
              <a:gd name="connsiteY18" fmla="*/ 836949 h 1329709"/>
              <a:gd name="connsiteX19" fmla="*/ 1539240 w 3495040"/>
              <a:gd name="connsiteY19" fmla="*/ 902989 h 1329709"/>
              <a:gd name="connsiteX20" fmla="*/ 2120900 w 3495040"/>
              <a:gd name="connsiteY20" fmla="*/ 902989 h 1329709"/>
              <a:gd name="connsiteX21" fmla="*/ 2120900 w 3495040"/>
              <a:gd name="connsiteY21" fmla="*/ 991889 h 1329709"/>
              <a:gd name="connsiteX22" fmla="*/ 2270760 w 3495040"/>
              <a:gd name="connsiteY22" fmla="*/ 991889 h 1329709"/>
              <a:gd name="connsiteX23" fmla="*/ 2270760 w 3495040"/>
              <a:gd name="connsiteY23" fmla="*/ 1131589 h 1329709"/>
              <a:gd name="connsiteX24" fmla="*/ 2379980 w 3495040"/>
              <a:gd name="connsiteY24" fmla="*/ 1131589 h 1329709"/>
              <a:gd name="connsiteX25" fmla="*/ 2379980 w 3495040"/>
              <a:gd name="connsiteY25" fmla="*/ 1329709 h 1329709"/>
              <a:gd name="connsiteX26" fmla="*/ 3495040 w 3495040"/>
              <a:gd name="connsiteY26" fmla="*/ 1329709 h 1329709"/>
              <a:gd name="connsiteX0" fmla="*/ 0 w 3495040"/>
              <a:gd name="connsiteY0" fmla="*/ 0 h 1329861"/>
              <a:gd name="connsiteX1" fmla="*/ 421564 w 3495040"/>
              <a:gd name="connsiteY1" fmla="*/ 152 h 1329861"/>
              <a:gd name="connsiteX2" fmla="*/ 281940 w 3495040"/>
              <a:gd name="connsiteY2" fmla="*/ 250361 h 1329861"/>
              <a:gd name="connsiteX3" fmla="*/ 320040 w 3495040"/>
              <a:gd name="connsiteY3" fmla="*/ 329101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2229 h 1332090"/>
              <a:gd name="connsiteX1" fmla="*/ 421564 w 3495040"/>
              <a:gd name="connsiteY1" fmla="*/ 0 h 1332090"/>
              <a:gd name="connsiteX2" fmla="*/ 281940 w 3495040"/>
              <a:gd name="connsiteY2" fmla="*/ 252590 h 1332090"/>
              <a:gd name="connsiteX3" fmla="*/ 320040 w 3495040"/>
              <a:gd name="connsiteY3" fmla="*/ 331330 h 1332090"/>
              <a:gd name="connsiteX4" fmla="*/ 449580 w 3495040"/>
              <a:gd name="connsiteY4" fmla="*/ 354190 h 1332090"/>
              <a:gd name="connsiteX5" fmla="*/ 480060 w 3495040"/>
              <a:gd name="connsiteY5" fmla="*/ 374510 h 1332090"/>
              <a:gd name="connsiteX6" fmla="*/ 563880 w 3495040"/>
              <a:gd name="connsiteY6" fmla="*/ 415150 h 1332090"/>
              <a:gd name="connsiteX7" fmla="*/ 734060 w 3495040"/>
              <a:gd name="connsiteY7" fmla="*/ 549770 h 1332090"/>
              <a:gd name="connsiteX8" fmla="*/ 1021080 w 3495040"/>
              <a:gd name="connsiteY8" fmla="*/ 549770 h 1332090"/>
              <a:gd name="connsiteX9" fmla="*/ 1021080 w 3495040"/>
              <a:gd name="connsiteY9" fmla="*/ 575170 h 1332090"/>
              <a:gd name="connsiteX10" fmla="*/ 1137920 w 3495040"/>
              <a:gd name="connsiteY10" fmla="*/ 575170 h 1332090"/>
              <a:gd name="connsiteX11" fmla="*/ 1137920 w 3495040"/>
              <a:gd name="connsiteY11" fmla="*/ 636130 h 1332090"/>
              <a:gd name="connsiteX12" fmla="*/ 1160780 w 3495040"/>
              <a:gd name="connsiteY12" fmla="*/ 636130 h 1332090"/>
              <a:gd name="connsiteX13" fmla="*/ 1160780 w 3495040"/>
              <a:gd name="connsiteY13" fmla="*/ 684390 h 1332090"/>
              <a:gd name="connsiteX14" fmla="*/ 1356360 w 3495040"/>
              <a:gd name="connsiteY14" fmla="*/ 684390 h 1332090"/>
              <a:gd name="connsiteX15" fmla="*/ 1356360 w 3495040"/>
              <a:gd name="connsiteY15" fmla="*/ 775830 h 1332090"/>
              <a:gd name="connsiteX16" fmla="*/ 1407160 w 3495040"/>
              <a:gd name="connsiteY16" fmla="*/ 775830 h 1332090"/>
              <a:gd name="connsiteX17" fmla="*/ 1407160 w 3495040"/>
              <a:gd name="connsiteY17" fmla="*/ 839330 h 1332090"/>
              <a:gd name="connsiteX18" fmla="*/ 1539240 w 3495040"/>
              <a:gd name="connsiteY18" fmla="*/ 839330 h 1332090"/>
              <a:gd name="connsiteX19" fmla="*/ 1539240 w 3495040"/>
              <a:gd name="connsiteY19" fmla="*/ 905370 h 1332090"/>
              <a:gd name="connsiteX20" fmla="*/ 2120900 w 3495040"/>
              <a:gd name="connsiteY20" fmla="*/ 905370 h 1332090"/>
              <a:gd name="connsiteX21" fmla="*/ 2120900 w 3495040"/>
              <a:gd name="connsiteY21" fmla="*/ 994270 h 1332090"/>
              <a:gd name="connsiteX22" fmla="*/ 2270760 w 3495040"/>
              <a:gd name="connsiteY22" fmla="*/ 994270 h 1332090"/>
              <a:gd name="connsiteX23" fmla="*/ 2270760 w 3495040"/>
              <a:gd name="connsiteY23" fmla="*/ 1133970 h 1332090"/>
              <a:gd name="connsiteX24" fmla="*/ 2379980 w 3495040"/>
              <a:gd name="connsiteY24" fmla="*/ 1133970 h 1332090"/>
              <a:gd name="connsiteX25" fmla="*/ 2379980 w 3495040"/>
              <a:gd name="connsiteY25" fmla="*/ 1332090 h 1332090"/>
              <a:gd name="connsiteX26" fmla="*/ 3495040 w 3495040"/>
              <a:gd name="connsiteY26" fmla="*/ 1332090 h 1332090"/>
              <a:gd name="connsiteX0" fmla="*/ 0 w 3495040"/>
              <a:gd name="connsiteY0" fmla="*/ 0 h 1329861"/>
              <a:gd name="connsiteX1" fmla="*/ 421564 w 3495040"/>
              <a:gd name="connsiteY1" fmla="*/ 2533 h 1329861"/>
              <a:gd name="connsiteX2" fmla="*/ 281940 w 3495040"/>
              <a:gd name="connsiteY2" fmla="*/ 250361 h 1329861"/>
              <a:gd name="connsiteX3" fmla="*/ 320040 w 3495040"/>
              <a:gd name="connsiteY3" fmla="*/ 329101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21564 w 3495040"/>
              <a:gd name="connsiteY1" fmla="*/ 152 h 1329861"/>
              <a:gd name="connsiteX2" fmla="*/ 281940 w 3495040"/>
              <a:gd name="connsiteY2" fmla="*/ 250361 h 1329861"/>
              <a:gd name="connsiteX3" fmla="*/ 320040 w 3495040"/>
              <a:gd name="connsiteY3" fmla="*/ 329101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21564 w 3495040"/>
              <a:gd name="connsiteY1" fmla="*/ 152 h 1329861"/>
              <a:gd name="connsiteX2" fmla="*/ 439103 w 3495040"/>
              <a:gd name="connsiteY2" fmla="*/ 47955 h 1329861"/>
              <a:gd name="connsiteX3" fmla="*/ 320040 w 3495040"/>
              <a:gd name="connsiteY3" fmla="*/ 329101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320040 w 3495040"/>
              <a:gd name="connsiteY3" fmla="*/ 329101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449580 w 3495040"/>
              <a:gd name="connsiteY4" fmla="*/ 351961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9124 w 3495040"/>
              <a:gd name="connsiteY4" fmla="*/ 216230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4361 w 3495040"/>
              <a:gd name="connsiteY4" fmla="*/ 220992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480060 w 3495040"/>
              <a:gd name="connsiteY5" fmla="*/ 372281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4644 h 1329861"/>
              <a:gd name="connsiteX6" fmla="*/ 563880 w 3495040"/>
              <a:gd name="connsiteY6" fmla="*/ 412921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4644 h 1329861"/>
              <a:gd name="connsiteX6" fmla="*/ 723424 w 3495040"/>
              <a:gd name="connsiteY6" fmla="*/ 289096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3424 w 3495040"/>
              <a:gd name="connsiteY6" fmla="*/ 289096 h 1329861"/>
              <a:gd name="connsiteX7" fmla="*/ 734060 w 3495040"/>
              <a:gd name="connsiteY7" fmla="*/ 547541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3424 w 3495040"/>
              <a:gd name="connsiteY6" fmla="*/ 289096 h 1329861"/>
              <a:gd name="connsiteX7" fmla="*/ 1012667 w 3495040"/>
              <a:gd name="connsiteY7" fmla="*/ 278460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8187 w 3495040"/>
              <a:gd name="connsiteY6" fmla="*/ 286715 h 1329861"/>
              <a:gd name="connsiteX7" fmla="*/ 1012667 w 3495040"/>
              <a:gd name="connsiteY7" fmla="*/ 278460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18662 w 3495040"/>
              <a:gd name="connsiteY6" fmla="*/ 286715 h 1329861"/>
              <a:gd name="connsiteX7" fmla="*/ 1012667 w 3495040"/>
              <a:gd name="connsiteY7" fmla="*/ 278460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78460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21080 w 3495040"/>
              <a:gd name="connsiteY8" fmla="*/ 547541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021080 w 3495040"/>
              <a:gd name="connsiteY9" fmla="*/ 572941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7920 w 3495040"/>
              <a:gd name="connsiteY10" fmla="*/ 572941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261745 w 3495040"/>
              <a:gd name="connsiteY10" fmla="*/ 544366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137920 w 3495040"/>
              <a:gd name="connsiteY11" fmla="*/ 633901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160780 w 3495040"/>
              <a:gd name="connsiteY12" fmla="*/ 63390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160780 w 3495040"/>
              <a:gd name="connsiteY13" fmla="*/ 682161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356360 w 3495040"/>
              <a:gd name="connsiteY14" fmla="*/ 682161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356360 w 3495040"/>
              <a:gd name="connsiteY15" fmla="*/ 773601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592103 w 3495040"/>
              <a:gd name="connsiteY15" fmla="*/ 706926 h 1329861"/>
              <a:gd name="connsiteX16" fmla="*/ 1407160 w 3495040"/>
              <a:gd name="connsiteY16" fmla="*/ 773601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592103 w 3495040"/>
              <a:gd name="connsiteY15" fmla="*/ 706926 h 1329861"/>
              <a:gd name="connsiteX16" fmla="*/ 1595279 w 3495040"/>
              <a:gd name="connsiteY16" fmla="*/ 854563 h 1329861"/>
              <a:gd name="connsiteX17" fmla="*/ 1407160 w 3495040"/>
              <a:gd name="connsiteY17" fmla="*/ 83710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592103 w 3495040"/>
              <a:gd name="connsiteY15" fmla="*/ 706926 h 1329861"/>
              <a:gd name="connsiteX16" fmla="*/ 1595279 w 3495040"/>
              <a:gd name="connsiteY16" fmla="*/ 854563 h 1329861"/>
              <a:gd name="connsiteX17" fmla="*/ 1704816 w 3495040"/>
              <a:gd name="connsiteY17" fmla="*/ 856151 h 1329861"/>
              <a:gd name="connsiteX18" fmla="*/ 1539240 w 3495040"/>
              <a:gd name="connsiteY18" fmla="*/ 837101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592103 w 3495040"/>
              <a:gd name="connsiteY15" fmla="*/ 706926 h 1329861"/>
              <a:gd name="connsiteX16" fmla="*/ 1595279 w 3495040"/>
              <a:gd name="connsiteY16" fmla="*/ 854563 h 1329861"/>
              <a:gd name="connsiteX17" fmla="*/ 1704816 w 3495040"/>
              <a:gd name="connsiteY17" fmla="*/ 856151 h 1329861"/>
              <a:gd name="connsiteX18" fmla="*/ 1703547 w 3495040"/>
              <a:gd name="connsiteY18" fmla="*/ 1163332 h 1329861"/>
              <a:gd name="connsiteX19" fmla="*/ 1539240 w 3495040"/>
              <a:gd name="connsiteY19" fmla="*/ 903141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29861"/>
              <a:gd name="connsiteX1" fmla="*/ 435851 w 3495040"/>
              <a:gd name="connsiteY1" fmla="*/ 152 h 1329861"/>
              <a:gd name="connsiteX2" fmla="*/ 439103 w 3495040"/>
              <a:gd name="connsiteY2" fmla="*/ 47955 h 1329861"/>
              <a:gd name="connsiteX3" fmla="*/ 608171 w 3495040"/>
              <a:gd name="connsiteY3" fmla="*/ 48113 h 1329861"/>
              <a:gd name="connsiteX4" fmla="*/ 606743 w 3495040"/>
              <a:gd name="connsiteY4" fmla="*/ 225754 h 1329861"/>
              <a:gd name="connsiteX5" fmla="*/ 718185 w 3495040"/>
              <a:gd name="connsiteY5" fmla="*/ 227025 h 1329861"/>
              <a:gd name="connsiteX6" fmla="*/ 721044 w 3495040"/>
              <a:gd name="connsiteY6" fmla="*/ 284333 h 1329861"/>
              <a:gd name="connsiteX7" fmla="*/ 1012667 w 3495040"/>
              <a:gd name="connsiteY7" fmla="*/ 285604 h 1329861"/>
              <a:gd name="connsiteX8" fmla="*/ 1011555 w 3495040"/>
              <a:gd name="connsiteY8" fmla="*/ 354660 h 1329861"/>
              <a:gd name="connsiteX9" fmla="*/ 1135380 w 3495040"/>
              <a:gd name="connsiteY9" fmla="*/ 358629 h 1329861"/>
              <a:gd name="connsiteX10" fmla="*/ 1135538 w 3495040"/>
              <a:gd name="connsiteY10" fmla="*/ 527698 h 1329861"/>
              <a:gd name="connsiteX11" fmla="*/ 1247458 w 3495040"/>
              <a:gd name="connsiteY11" fmla="*/ 526745 h 1329861"/>
              <a:gd name="connsiteX12" fmla="*/ 1241743 w 3495040"/>
              <a:gd name="connsiteY12" fmla="*/ 614851 h 1329861"/>
              <a:gd name="connsiteX13" fmla="*/ 1420336 w 3495040"/>
              <a:gd name="connsiteY13" fmla="*/ 613105 h 1329861"/>
              <a:gd name="connsiteX14" fmla="*/ 1423035 w 3495040"/>
              <a:gd name="connsiteY14" fmla="*/ 715499 h 1329861"/>
              <a:gd name="connsiteX15" fmla="*/ 1592103 w 3495040"/>
              <a:gd name="connsiteY15" fmla="*/ 706926 h 1329861"/>
              <a:gd name="connsiteX16" fmla="*/ 1595279 w 3495040"/>
              <a:gd name="connsiteY16" fmla="*/ 854563 h 1329861"/>
              <a:gd name="connsiteX17" fmla="*/ 1704816 w 3495040"/>
              <a:gd name="connsiteY17" fmla="*/ 856151 h 1329861"/>
              <a:gd name="connsiteX18" fmla="*/ 1703547 w 3495040"/>
              <a:gd name="connsiteY18" fmla="*/ 1163332 h 1329861"/>
              <a:gd name="connsiteX19" fmla="*/ 1824990 w 3495040"/>
              <a:gd name="connsiteY19" fmla="*/ 1165079 h 1329861"/>
              <a:gd name="connsiteX20" fmla="*/ 2120900 w 3495040"/>
              <a:gd name="connsiteY20" fmla="*/ 903141 h 1329861"/>
              <a:gd name="connsiteX21" fmla="*/ 2120900 w 3495040"/>
              <a:gd name="connsiteY21" fmla="*/ 992041 h 1329861"/>
              <a:gd name="connsiteX22" fmla="*/ 2270760 w 3495040"/>
              <a:gd name="connsiteY22" fmla="*/ 992041 h 1329861"/>
              <a:gd name="connsiteX23" fmla="*/ 2270760 w 3495040"/>
              <a:gd name="connsiteY23" fmla="*/ 1131741 h 1329861"/>
              <a:gd name="connsiteX24" fmla="*/ 2379980 w 3495040"/>
              <a:gd name="connsiteY24" fmla="*/ 1131741 h 1329861"/>
              <a:gd name="connsiteX25" fmla="*/ 2379980 w 3495040"/>
              <a:gd name="connsiteY25" fmla="*/ 1329861 h 1329861"/>
              <a:gd name="connsiteX26" fmla="*/ 3495040 w 3495040"/>
              <a:gd name="connsiteY26" fmla="*/ 1329861 h 1329861"/>
              <a:gd name="connsiteX0" fmla="*/ 0 w 3495040"/>
              <a:gd name="connsiteY0" fmla="*/ 0 h 1357960"/>
              <a:gd name="connsiteX1" fmla="*/ 435851 w 3495040"/>
              <a:gd name="connsiteY1" fmla="*/ 152 h 1357960"/>
              <a:gd name="connsiteX2" fmla="*/ 439103 w 3495040"/>
              <a:gd name="connsiteY2" fmla="*/ 47955 h 1357960"/>
              <a:gd name="connsiteX3" fmla="*/ 608171 w 3495040"/>
              <a:gd name="connsiteY3" fmla="*/ 48113 h 1357960"/>
              <a:gd name="connsiteX4" fmla="*/ 606743 w 3495040"/>
              <a:gd name="connsiteY4" fmla="*/ 225754 h 1357960"/>
              <a:gd name="connsiteX5" fmla="*/ 718185 w 3495040"/>
              <a:gd name="connsiteY5" fmla="*/ 227025 h 1357960"/>
              <a:gd name="connsiteX6" fmla="*/ 721044 w 3495040"/>
              <a:gd name="connsiteY6" fmla="*/ 284333 h 1357960"/>
              <a:gd name="connsiteX7" fmla="*/ 1012667 w 3495040"/>
              <a:gd name="connsiteY7" fmla="*/ 285604 h 1357960"/>
              <a:gd name="connsiteX8" fmla="*/ 1011555 w 3495040"/>
              <a:gd name="connsiteY8" fmla="*/ 354660 h 1357960"/>
              <a:gd name="connsiteX9" fmla="*/ 1135380 w 3495040"/>
              <a:gd name="connsiteY9" fmla="*/ 358629 h 1357960"/>
              <a:gd name="connsiteX10" fmla="*/ 1135538 w 3495040"/>
              <a:gd name="connsiteY10" fmla="*/ 527698 h 1357960"/>
              <a:gd name="connsiteX11" fmla="*/ 1247458 w 3495040"/>
              <a:gd name="connsiteY11" fmla="*/ 526745 h 1357960"/>
              <a:gd name="connsiteX12" fmla="*/ 1241743 w 3495040"/>
              <a:gd name="connsiteY12" fmla="*/ 614851 h 1357960"/>
              <a:gd name="connsiteX13" fmla="*/ 1420336 w 3495040"/>
              <a:gd name="connsiteY13" fmla="*/ 613105 h 1357960"/>
              <a:gd name="connsiteX14" fmla="*/ 1423035 w 3495040"/>
              <a:gd name="connsiteY14" fmla="*/ 715499 h 1357960"/>
              <a:gd name="connsiteX15" fmla="*/ 1592103 w 3495040"/>
              <a:gd name="connsiteY15" fmla="*/ 706926 h 1357960"/>
              <a:gd name="connsiteX16" fmla="*/ 1595279 w 3495040"/>
              <a:gd name="connsiteY16" fmla="*/ 854563 h 1357960"/>
              <a:gd name="connsiteX17" fmla="*/ 1704816 w 3495040"/>
              <a:gd name="connsiteY17" fmla="*/ 856151 h 1357960"/>
              <a:gd name="connsiteX18" fmla="*/ 1703547 w 3495040"/>
              <a:gd name="connsiteY18" fmla="*/ 1163332 h 1357960"/>
              <a:gd name="connsiteX19" fmla="*/ 1824990 w 3495040"/>
              <a:gd name="connsiteY19" fmla="*/ 1165079 h 1357960"/>
              <a:gd name="connsiteX20" fmla="*/ 1825625 w 3495040"/>
              <a:gd name="connsiteY20" fmla="*/ 1357960 h 1357960"/>
              <a:gd name="connsiteX21" fmla="*/ 2120900 w 3495040"/>
              <a:gd name="connsiteY21" fmla="*/ 992041 h 1357960"/>
              <a:gd name="connsiteX22" fmla="*/ 2270760 w 3495040"/>
              <a:gd name="connsiteY22" fmla="*/ 992041 h 1357960"/>
              <a:gd name="connsiteX23" fmla="*/ 2270760 w 3495040"/>
              <a:gd name="connsiteY23" fmla="*/ 1131741 h 1357960"/>
              <a:gd name="connsiteX24" fmla="*/ 2379980 w 3495040"/>
              <a:gd name="connsiteY24" fmla="*/ 1131741 h 1357960"/>
              <a:gd name="connsiteX25" fmla="*/ 2379980 w 3495040"/>
              <a:gd name="connsiteY25" fmla="*/ 1329861 h 1357960"/>
              <a:gd name="connsiteX26" fmla="*/ 3495040 w 3495040"/>
              <a:gd name="connsiteY26" fmla="*/ 1329861 h 1357960"/>
              <a:gd name="connsiteX0" fmla="*/ 0 w 3495040"/>
              <a:gd name="connsiteY0" fmla="*/ 0 h 1361134"/>
              <a:gd name="connsiteX1" fmla="*/ 435851 w 3495040"/>
              <a:gd name="connsiteY1" fmla="*/ 152 h 1361134"/>
              <a:gd name="connsiteX2" fmla="*/ 439103 w 3495040"/>
              <a:gd name="connsiteY2" fmla="*/ 47955 h 1361134"/>
              <a:gd name="connsiteX3" fmla="*/ 608171 w 3495040"/>
              <a:gd name="connsiteY3" fmla="*/ 48113 h 1361134"/>
              <a:gd name="connsiteX4" fmla="*/ 606743 w 3495040"/>
              <a:gd name="connsiteY4" fmla="*/ 225754 h 1361134"/>
              <a:gd name="connsiteX5" fmla="*/ 718185 w 3495040"/>
              <a:gd name="connsiteY5" fmla="*/ 227025 h 1361134"/>
              <a:gd name="connsiteX6" fmla="*/ 721044 w 3495040"/>
              <a:gd name="connsiteY6" fmla="*/ 284333 h 1361134"/>
              <a:gd name="connsiteX7" fmla="*/ 1012667 w 3495040"/>
              <a:gd name="connsiteY7" fmla="*/ 285604 h 1361134"/>
              <a:gd name="connsiteX8" fmla="*/ 1011555 w 3495040"/>
              <a:gd name="connsiteY8" fmla="*/ 354660 h 1361134"/>
              <a:gd name="connsiteX9" fmla="*/ 1135380 w 3495040"/>
              <a:gd name="connsiteY9" fmla="*/ 358629 h 1361134"/>
              <a:gd name="connsiteX10" fmla="*/ 1135538 w 3495040"/>
              <a:gd name="connsiteY10" fmla="*/ 527698 h 1361134"/>
              <a:gd name="connsiteX11" fmla="*/ 1247458 w 3495040"/>
              <a:gd name="connsiteY11" fmla="*/ 526745 h 1361134"/>
              <a:gd name="connsiteX12" fmla="*/ 1241743 w 3495040"/>
              <a:gd name="connsiteY12" fmla="*/ 614851 h 1361134"/>
              <a:gd name="connsiteX13" fmla="*/ 1420336 w 3495040"/>
              <a:gd name="connsiteY13" fmla="*/ 613105 h 1361134"/>
              <a:gd name="connsiteX14" fmla="*/ 1423035 w 3495040"/>
              <a:gd name="connsiteY14" fmla="*/ 715499 h 1361134"/>
              <a:gd name="connsiteX15" fmla="*/ 1592103 w 3495040"/>
              <a:gd name="connsiteY15" fmla="*/ 706926 h 1361134"/>
              <a:gd name="connsiteX16" fmla="*/ 1595279 w 3495040"/>
              <a:gd name="connsiteY16" fmla="*/ 854563 h 1361134"/>
              <a:gd name="connsiteX17" fmla="*/ 1704816 w 3495040"/>
              <a:gd name="connsiteY17" fmla="*/ 856151 h 1361134"/>
              <a:gd name="connsiteX18" fmla="*/ 1703547 w 3495040"/>
              <a:gd name="connsiteY18" fmla="*/ 1163332 h 1361134"/>
              <a:gd name="connsiteX19" fmla="*/ 1824990 w 3495040"/>
              <a:gd name="connsiteY19" fmla="*/ 1165079 h 1361134"/>
              <a:gd name="connsiteX20" fmla="*/ 1825625 w 3495040"/>
              <a:gd name="connsiteY20" fmla="*/ 1357960 h 1361134"/>
              <a:gd name="connsiteX21" fmla="*/ 2049462 w 3495040"/>
              <a:gd name="connsiteY21" fmla="*/ 1361134 h 1361134"/>
              <a:gd name="connsiteX22" fmla="*/ 2270760 w 3495040"/>
              <a:gd name="connsiteY22" fmla="*/ 992041 h 1361134"/>
              <a:gd name="connsiteX23" fmla="*/ 2270760 w 3495040"/>
              <a:gd name="connsiteY23" fmla="*/ 1131741 h 1361134"/>
              <a:gd name="connsiteX24" fmla="*/ 2379980 w 3495040"/>
              <a:gd name="connsiteY24" fmla="*/ 1131741 h 1361134"/>
              <a:gd name="connsiteX25" fmla="*/ 2379980 w 3495040"/>
              <a:gd name="connsiteY25" fmla="*/ 1329861 h 1361134"/>
              <a:gd name="connsiteX26" fmla="*/ 3495040 w 3495040"/>
              <a:gd name="connsiteY26" fmla="*/ 1329861 h 1361134"/>
              <a:gd name="connsiteX0" fmla="*/ 0 w 3495040"/>
              <a:gd name="connsiteY0" fmla="*/ 0 h 1749279"/>
              <a:gd name="connsiteX1" fmla="*/ 435851 w 3495040"/>
              <a:gd name="connsiteY1" fmla="*/ 152 h 1749279"/>
              <a:gd name="connsiteX2" fmla="*/ 439103 w 3495040"/>
              <a:gd name="connsiteY2" fmla="*/ 47955 h 1749279"/>
              <a:gd name="connsiteX3" fmla="*/ 608171 w 3495040"/>
              <a:gd name="connsiteY3" fmla="*/ 48113 h 1749279"/>
              <a:gd name="connsiteX4" fmla="*/ 606743 w 3495040"/>
              <a:gd name="connsiteY4" fmla="*/ 225754 h 1749279"/>
              <a:gd name="connsiteX5" fmla="*/ 718185 w 3495040"/>
              <a:gd name="connsiteY5" fmla="*/ 227025 h 1749279"/>
              <a:gd name="connsiteX6" fmla="*/ 721044 w 3495040"/>
              <a:gd name="connsiteY6" fmla="*/ 284333 h 1749279"/>
              <a:gd name="connsiteX7" fmla="*/ 1012667 w 3495040"/>
              <a:gd name="connsiteY7" fmla="*/ 285604 h 1749279"/>
              <a:gd name="connsiteX8" fmla="*/ 1011555 w 3495040"/>
              <a:gd name="connsiteY8" fmla="*/ 354660 h 1749279"/>
              <a:gd name="connsiteX9" fmla="*/ 1135380 w 3495040"/>
              <a:gd name="connsiteY9" fmla="*/ 358629 h 1749279"/>
              <a:gd name="connsiteX10" fmla="*/ 1135538 w 3495040"/>
              <a:gd name="connsiteY10" fmla="*/ 527698 h 1749279"/>
              <a:gd name="connsiteX11" fmla="*/ 1247458 w 3495040"/>
              <a:gd name="connsiteY11" fmla="*/ 526745 h 1749279"/>
              <a:gd name="connsiteX12" fmla="*/ 1241743 w 3495040"/>
              <a:gd name="connsiteY12" fmla="*/ 614851 h 1749279"/>
              <a:gd name="connsiteX13" fmla="*/ 1420336 w 3495040"/>
              <a:gd name="connsiteY13" fmla="*/ 613105 h 1749279"/>
              <a:gd name="connsiteX14" fmla="*/ 1423035 w 3495040"/>
              <a:gd name="connsiteY14" fmla="*/ 715499 h 1749279"/>
              <a:gd name="connsiteX15" fmla="*/ 1592103 w 3495040"/>
              <a:gd name="connsiteY15" fmla="*/ 706926 h 1749279"/>
              <a:gd name="connsiteX16" fmla="*/ 1595279 w 3495040"/>
              <a:gd name="connsiteY16" fmla="*/ 854563 h 1749279"/>
              <a:gd name="connsiteX17" fmla="*/ 1704816 w 3495040"/>
              <a:gd name="connsiteY17" fmla="*/ 856151 h 1749279"/>
              <a:gd name="connsiteX18" fmla="*/ 1703547 w 3495040"/>
              <a:gd name="connsiteY18" fmla="*/ 1163332 h 1749279"/>
              <a:gd name="connsiteX19" fmla="*/ 1824990 w 3495040"/>
              <a:gd name="connsiteY19" fmla="*/ 1165079 h 1749279"/>
              <a:gd name="connsiteX20" fmla="*/ 1825625 w 3495040"/>
              <a:gd name="connsiteY20" fmla="*/ 1357960 h 1749279"/>
              <a:gd name="connsiteX21" fmla="*/ 2049462 w 3495040"/>
              <a:gd name="connsiteY21" fmla="*/ 1361134 h 1749279"/>
              <a:gd name="connsiteX22" fmla="*/ 2051685 w 3495040"/>
              <a:gd name="connsiteY22" fmla="*/ 1749279 h 1749279"/>
              <a:gd name="connsiteX23" fmla="*/ 2270760 w 3495040"/>
              <a:gd name="connsiteY23" fmla="*/ 1131741 h 1749279"/>
              <a:gd name="connsiteX24" fmla="*/ 2379980 w 3495040"/>
              <a:gd name="connsiteY24" fmla="*/ 1131741 h 1749279"/>
              <a:gd name="connsiteX25" fmla="*/ 2379980 w 3495040"/>
              <a:gd name="connsiteY25" fmla="*/ 1329861 h 1749279"/>
              <a:gd name="connsiteX26" fmla="*/ 3495040 w 3495040"/>
              <a:gd name="connsiteY26" fmla="*/ 1329861 h 1749279"/>
              <a:gd name="connsiteX0" fmla="*/ 0 w 3495040"/>
              <a:gd name="connsiteY0" fmla="*/ 0 h 1755629"/>
              <a:gd name="connsiteX1" fmla="*/ 435851 w 3495040"/>
              <a:gd name="connsiteY1" fmla="*/ 152 h 1755629"/>
              <a:gd name="connsiteX2" fmla="*/ 439103 w 3495040"/>
              <a:gd name="connsiteY2" fmla="*/ 47955 h 1755629"/>
              <a:gd name="connsiteX3" fmla="*/ 608171 w 3495040"/>
              <a:gd name="connsiteY3" fmla="*/ 48113 h 1755629"/>
              <a:gd name="connsiteX4" fmla="*/ 606743 w 3495040"/>
              <a:gd name="connsiteY4" fmla="*/ 225754 h 1755629"/>
              <a:gd name="connsiteX5" fmla="*/ 718185 w 3495040"/>
              <a:gd name="connsiteY5" fmla="*/ 227025 h 1755629"/>
              <a:gd name="connsiteX6" fmla="*/ 721044 w 3495040"/>
              <a:gd name="connsiteY6" fmla="*/ 284333 h 1755629"/>
              <a:gd name="connsiteX7" fmla="*/ 1012667 w 3495040"/>
              <a:gd name="connsiteY7" fmla="*/ 285604 h 1755629"/>
              <a:gd name="connsiteX8" fmla="*/ 1011555 w 3495040"/>
              <a:gd name="connsiteY8" fmla="*/ 354660 h 1755629"/>
              <a:gd name="connsiteX9" fmla="*/ 1135380 w 3495040"/>
              <a:gd name="connsiteY9" fmla="*/ 358629 h 1755629"/>
              <a:gd name="connsiteX10" fmla="*/ 1135538 w 3495040"/>
              <a:gd name="connsiteY10" fmla="*/ 527698 h 1755629"/>
              <a:gd name="connsiteX11" fmla="*/ 1247458 w 3495040"/>
              <a:gd name="connsiteY11" fmla="*/ 526745 h 1755629"/>
              <a:gd name="connsiteX12" fmla="*/ 1241743 w 3495040"/>
              <a:gd name="connsiteY12" fmla="*/ 614851 h 1755629"/>
              <a:gd name="connsiteX13" fmla="*/ 1420336 w 3495040"/>
              <a:gd name="connsiteY13" fmla="*/ 613105 h 1755629"/>
              <a:gd name="connsiteX14" fmla="*/ 1423035 w 3495040"/>
              <a:gd name="connsiteY14" fmla="*/ 715499 h 1755629"/>
              <a:gd name="connsiteX15" fmla="*/ 1592103 w 3495040"/>
              <a:gd name="connsiteY15" fmla="*/ 706926 h 1755629"/>
              <a:gd name="connsiteX16" fmla="*/ 1595279 w 3495040"/>
              <a:gd name="connsiteY16" fmla="*/ 854563 h 1755629"/>
              <a:gd name="connsiteX17" fmla="*/ 1704816 w 3495040"/>
              <a:gd name="connsiteY17" fmla="*/ 856151 h 1755629"/>
              <a:gd name="connsiteX18" fmla="*/ 1703547 w 3495040"/>
              <a:gd name="connsiteY18" fmla="*/ 1163332 h 1755629"/>
              <a:gd name="connsiteX19" fmla="*/ 1824990 w 3495040"/>
              <a:gd name="connsiteY19" fmla="*/ 1165079 h 1755629"/>
              <a:gd name="connsiteX20" fmla="*/ 1825625 w 3495040"/>
              <a:gd name="connsiteY20" fmla="*/ 1357960 h 1755629"/>
              <a:gd name="connsiteX21" fmla="*/ 2049462 w 3495040"/>
              <a:gd name="connsiteY21" fmla="*/ 1361134 h 1755629"/>
              <a:gd name="connsiteX22" fmla="*/ 2051685 w 3495040"/>
              <a:gd name="connsiteY22" fmla="*/ 1749279 h 1755629"/>
              <a:gd name="connsiteX23" fmla="*/ 2687479 w 3495040"/>
              <a:gd name="connsiteY23" fmla="*/ 1755629 h 1755629"/>
              <a:gd name="connsiteX24" fmla="*/ 2379980 w 3495040"/>
              <a:gd name="connsiteY24" fmla="*/ 1131741 h 1755629"/>
              <a:gd name="connsiteX25" fmla="*/ 2379980 w 3495040"/>
              <a:gd name="connsiteY25" fmla="*/ 1329861 h 1755629"/>
              <a:gd name="connsiteX26" fmla="*/ 3495040 w 3495040"/>
              <a:gd name="connsiteY26" fmla="*/ 1329861 h 1755629"/>
              <a:gd name="connsiteX0" fmla="*/ 0 w 3495040"/>
              <a:gd name="connsiteY0" fmla="*/ 0 h 1755629"/>
              <a:gd name="connsiteX1" fmla="*/ 435851 w 3495040"/>
              <a:gd name="connsiteY1" fmla="*/ 152 h 1755629"/>
              <a:gd name="connsiteX2" fmla="*/ 439103 w 3495040"/>
              <a:gd name="connsiteY2" fmla="*/ 47955 h 1755629"/>
              <a:gd name="connsiteX3" fmla="*/ 608171 w 3495040"/>
              <a:gd name="connsiteY3" fmla="*/ 48113 h 1755629"/>
              <a:gd name="connsiteX4" fmla="*/ 606743 w 3495040"/>
              <a:gd name="connsiteY4" fmla="*/ 225754 h 1755629"/>
              <a:gd name="connsiteX5" fmla="*/ 718185 w 3495040"/>
              <a:gd name="connsiteY5" fmla="*/ 227025 h 1755629"/>
              <a:gd name="connsiteX6" fmla="*/ 721044 w 3495040"/>
              <a:gd name="connsiteY6" fmla="*/ 284333 h 1755629"/>
              <a:gd name="connsiteX7" fmla="*/ 1012667 w 3495040"/>
              <a:gd name="connsiteY7" fmla="*/ 285604 h 1755629"/>
              <a:gd name="connsiteX8" fmla="*/ 1011555 w 3495040"/>
              <a:gd name="connsiteY8" fmla="*/ 354660 h 1755629"/>
              <a:gd name="connsiteX9" fmla="*/ 1135380 w 3495040"/>
              <a:gd name="connsiteY9" fmla="*/ 358629 h 1755629"/>
              <a:gd name="connsiteX10" fmla="*/ 1135538 w 3495040"/>
              <a:gd name="connsiteY10" fmla="*/ 527698 h 1755629"/>
              <a:gd name="connsiteX11" fmla="*/ 1247458 w 3495040"/>
              <a:gd name="connsiteY11" fmla="*/ 526745 h 1755629"/>
              <a:gd name="connsiteX12" fmla="*/ 1241743 w 3495040"/>
              <a:gd name="connsiteY12" fmla="*/ 614851 h 1755629"/>
              <a:gd name="connsiteX13" fmla="*/ 1420336 w 3495040"/>
              <a:gd name="connsiteY13" fmla="*/ 613105 h 1755629"/>
              <a:gd name="connsiteX14" fmla="*/ 1423035 w 3495040"/>
              <a:gd name="connsiteY14" fmla="*/ 715499 h 1755629"/>
              <a:gd name="connsiteX15" fmla="*/ 1592103 w 3495040"/>
              <a:gd name="connsiteY15" fmla="*/ 706926 h 1755629"/>
              <a:gd name="connsiteX16" fmla="*/ 1595279 w 3495040"/>
              <a:gd name="connsiteY16" fmla="*/ 854563 h 1755629"/>
              <a:gd name="connsiteX17" fmla="*/ 1704816 w 3495040"/>
              <a:gd name="connsiteY17" fmla="*/ 856151 h 1755629"/>
              <a:gd name="connsiteX18" fmla="*/ 1703547 w 3495040"/>
              <a:gd name="connsiteY18" fmla="*/ 1163332 h 1755629"/>
              <a:gd name="connsiteX19" fmla="*/ 1824990 w 3495040"/>
              <a:gd name="connsiteY19" fmla="*/ 1165079 h 1755629"/>
              <a:gd name="connsiteX20" fmla="*/ 1825625 w 3495040"/>
              <a:gd name="connsiteY20" fmla="*/ 1357960 h 1755629"/>
              <a:gd name="connsiteX21" fmla="*/ 2049462 w 3495040"/>
              <a:gd name="connsiteY21" fmla="*/ 1361134 h 1755629"/>
              <a:gd name="connsiteX22" fmla="*/ 2051685 w 3495040"/>
              <a:gd name="connsiteY22" fmla="*/ 1749279 h 1755629"/>
              <a:gd name="connsiteX23" fmla="*/ 2687479 w 3495040"/>
              <a:gd name="connsiteY23" fmla="*/ 1755629 h 1755629"/>
              <a:gd name="connsiteX24" fmla="*/ 2379980 w 3495040"/>
              <a:gd name="connsiteY24" fmla="*/ 1329861 h 1755629"/>
              <a:gd name="connsiteX25" fmla="*/ 3495040 w 3495040"/>
              <a:gd name="connsiteY25" fmla="*/ 1329861 h 1755629"/>
              <a:gd name="connsiteX0" fmla="*/ 0 w 3495040"/>
              <a:gd name="connsiteY0" fmla="*/ 0 h 1755629"/>
              <a:gd name="connsiteX1" fmla="*/ 435851 w 3495040"/>
              <a:gd name="connsiteY1" fmla="*/ 152 h 1755629"/>
              <a:gd name="connsiteX2" fmla="*/ 439103 w 3495040"/>
              <a:gd name="connsiteY2" fmla="*/ 47955 h 1755629"/>
              <a:gd name="connsiteX3" fmla="*/ 608171 w 3495040"/>
              <a:gd name="connsiteY3" fmla="*/ 48113 h 1755629"/>
              <a:gd name="connsiteX4" fmla="*/ 606743 w 3495040"/>
              <a:gd name="connsiteY4" fmla="*/ 225754 h 1755629"/>
              <a:gd name="connsiteX5" fmla="*/ 718185 w 3495040"/>
              <a:gd name="connsiteY5" fmla="*/ 227025 h 1755629"/>
              <a:gd name="connsiteX6" fmla="*/ 721044 w 3495040"/>
              <a:gd name="connsiteY6" fmla="*/ 284333 h 1755629"/>
              <a:gd name="connsiteX7" fmla="*/ 1012667 w 3495040"/>
              <a:gd name="connsiteY7" fmla="*/ 285604 h 1755629"/>
              <a:gd name="connsiteX8" fmla="*/ 1011555 w 3495040"/>
              <a:gd name="connsiteY8" fmla="*/ 354660 h 1755629"/>
              <a:gd name="connsiteX9" fmla="*/ 1135380 w 3495040"/>
              <a:gd name="connsiteY9" fmla="*/ 358629 h 1755629"/>
              <a:gd name="connsiteX10" fmla="*/ 1135538 w 3495040"/>
              <a:gd name="connsiteY10" fmla="*/ 527698 h 1755629"/>
              <a:gd name="connsiteX11" fmla="*/ 1247458 w 3495040"/>
              <a:gd name="connsiteY11" fmla="*/ 526745 h 1755629"/>
              <a:gd name="connsiteX12" fmla="*/ 1241743 w 3495040"/>
              <a:gd name="connsiteY12" fmla="*/ 614851 h 1755629"/>
              <a:gd name="connsiteX13" fmla="*/ 1420336 w 3495040"/>
              <a:gd name="connsiteY13" fmla="*/ 613105 h 1755629"/>
              <a:gd name="connsiteX14" fmla="*/ 1423035 w 3495040"/>
              <a:gd name="connsiteY14" fmla="*/ 715499 h 1755629"/>
              <a:gd name="connsiteX15" fmla="*/ 1592103 w 3495040"/>
              <a:gd name="connsiteY15" fmla="*/ 706926 h 1755629"/>
              <a:gd name="connsiteX16" fmla="*/ 1595279 w 3495040"/>
              <a:gd name="connsiteY16" fmla="*/ 854563 h 1755629"/>
              <a:gd name="connsiteX17" fmla="*/ 1704816 w 3495040"/>
              <a:gd name="connsiteY17" fmla="*/ 856151 h 1755629"/>
              <a:gd name="connsiteX18" fmla="*/ 1703547 w 3495040"/>
              <a:gd name="connsiteY18" fmla="*/ 1163332 h 1755629"/>
              <a:gd name="connsiteX19" fmla="*/ 1824990 w 3495040"/>
              <a:gd name="connsiteY19" fmla="*/ 1165079 h 1755629"/>
              <a:gd name="connsiteX20" fmla="*/ 1825625 w 3495040"/>
              <a:gd name="connsiteY20" fmla="*/ 1357960 h 1755629"/>
              <a:gd name="connsiteX21" fmla="*/ 2049462 w 3495040"/>
              <a:gd name="connsiteY21" fmla="*/ 1361134 h 1755629"/>
              <a:gd name="connsiteX22" fmla="*/ 2051685 w 3495040"/>
              <a:gd name="connsiteY22" fmla="*/ 1749279 h 1755629"/>
              <a:gd name="connsiteX23" fmla="*/ 2687479 w 3495040"/>
              <a:gd name="connsiteY23" fmla="*/ 1755629 h 1755629"/>
              <a:gd name="connsiteX24" fmla="*/ 3495040 w 3495040"/>
              <a:gd name="connsiteY24" fmla="*/ 1329861 h 1755629"/>
              <a:gd name="connsiteX0" fmla="*/ 0 w 2687479"/>
              <a:gd name="connsiteY0" fmla="*/ 0 h 1755629"/>
              <a:gd name="connsiteX1" fmla="*/ 435851 w 2687479"/>
              <a:gd name="connsiteY1" fmla="*/ 152 h 1755629"/>
              <a:gd name="connsiteX2" fmla="*/ 439103 w 2687479"/>
              <a:gd name="connsiteY2" fmla="*/ 47955 h 1755629"/>
              <a:gd name="connsiteX3" fmla="*/ 608171 w 2687479"/>
              <a:gd name="connsiteY3" fmla="*/ 48113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6 h 1755629"/>
              <a:gd name="connsiteX3" fmla="*/ 608171 w 2687479"/>
              <a:gd name="connsiteY3" fmla="*/ 48113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47954 h 1755629"/>
              <a:gd name="connsiteX3" fmla="*/ 608171 w 2687479"/>
              <a:gd name="connsiteY3" fmla="*/ 48113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2716 h 1755629"/>
              <a:gd name="connsiteX3" fmla="*/ 608171 w 2687479"/>
              <a:gd name="connsiteY3" fmla="*/ 48113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48113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3556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6743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8629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1743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9907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3035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2103 w 2687479"/>
              <a:gd name="connsiteY15" fmla="*/ 706926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7546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4824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436722 w 2687479"/>
              <a:gd name="connsiteY2" fmla="*/ 50335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7545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435851 w 2687479"/>
              <a:gd name="connsiteY1" fmla="*/ 152 h 1755629"/>
              <a:gd name="connsiteX2" fmla="*/ 804115 w 2687479"/>
              <a:gd name="connsiteY2" fmla="*/ 112928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7545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800523 w 2687479"/>
              <a:gd name="connsiteY1" fmla="*/ 2873 h 1755629"/>
              <a:gd name="connsiteX2" fmla="*/ 804115 w 2687479"/>
              <a:gd name="connsiteY2" fmla="*/ 112928 h 1755629"/>
              <a:gd name="connsiteX3" fmla="*/ 608171 w 2687479"/>
              <a:gd name="connsiteY3" fmla="*/ 5083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7545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800523 w 2687479"/>
              <a:gd name="connsiteY1" fmla="*/ 2873 h 1755629"/>
              <a:gd name="connsiteX2" fmla="*/ 804115 w 2687479"/>
              <a:gd name="connsiteY2" fmla="*/ 112928 h 1755629"/>
              <a:gd name="connsiteX3" fmla="*/ 872150 w 2687479"/>
              <a:gd name="connsiteY3" fmla="*/ 107985 h 1755629"/>
              <a:gd name="connsiteX4" fmla="*/ 609464 w 2687479"/>
              <a:gd name="connsiteY4" fmla="*/ 225754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7545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800523 w 2687479"/>
              <a:gd name="connsiteY1" fmla="*/ 2873 h 1755629"/>
              <a:gd name="connsiteX2" fmla="*/ 804115 w 2687479"/>
              <a:gd name="connsiteY2" fmla="*/ 112928 h 1755629"/>
              <a:gd name="connsiteX3" fmla="*/ 872150 w 2687479"/>
              <a:gd name="connsiteY3" fmla="*/ 107985 h 1755629"/>
              <a:gd name="connsiteX4" fmla="*/ 870721 w 2687479"/>
              <a:gd name="connsiteY4" fmla="*/ 171326 h 1755629"/>
              <a:gd name="connsiteX5" fmla="*/ 718185 w 2687479"/>
              <a:gd name="connsiteY5" fmla="*/ 227025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7545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800523 w 2687479"/>
              <a:gd name="connsiteY1" fmla="*/ 2873 h 1755629"/>
              <a:gd name="connsiteX2" fmla="*/ 804115 w 2687479"/>
              <a:gd name="connsiteY2" fmla="*/ 112928 h 1755629"/>
              <a:gd name="connsiteX3" fmla="*/ 872150 w 2687479"/>
              <a:gd name="connsiteY3" fmla="*/ 107985 h 1755629"/>
              <a:gd name="connsiteX4" fmla="*/ 870721 w 2687479"/>
              <a:gd name="connsiteY4" fmla="*/ 171326 h 1755629"/>
              <a:gd name="connsiteX5" fmla="*/ 2321107 w 2687479"/>
              <a:gd name="connsiteY5" fmla="*/ 175318 h 1755629"/>
              <a:gd name="connsiteX6" fmla="*/ 721044 w 2687479"/>
              <a:gd name="connsiteY6" fmla="*/ 284333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7545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687479"/>
              <a:gd name="connsiteY0" fmla="*/ 0 h 1755629"/>
              <a:gd name="connsiteX1" fmla="*/ 800523 w 2687479"/>
              <a:gd name="connsiteY1" fmla="*/ 2873 h 1755629"/>
              <a:gd name="connsiteX2" fmla="*/ 804115 w 2687479"/>
              <a:gd name="connsiteY2" fmla="*/ 112928 h 1755629"/>
              <a:gd name="connsiteX3" fmla="*/ 872150 w 2687479"/>
              <a:gd name="connsiteY3" fmla="*/ 107985 h 1755629"/>
              <a:gd name="connsiteX4" fmla="*/ 870721 w 2687479"/>
              <a:gd name="connsiteY4" fmla="*/ 171326 h 1755629"/>
              <a:gd name="connsiteX5" fmla="*/ 2321107 w 2687479"/>
              <a:gd name="connsiteY5" fmla="*/ 175318 h 1755629"/>
              <a:gd name="connsiteX6" fmla="*/ 2321244 w 2687479"/>
              <a:gd name="connsiteY6" fmla="*/ 657169 h 1755629"/>
              <a:gd name="connsiteX7" fmla="*/ 1012667 w 2687479"/>
              <a:gd name="connsiteY7" fmla="*/ 285604 h 1755629"/>
              <a:gd name="connsiteX8" fmla="*/ 1011555 w 2687479"/>
              <a:gd name="connsiteY8" fmla="*/ 354660 h 1755629"/>
              <a:gd name="connsiteX9" fmla="*/ 1135380 w 2687479"/>
              <a:gd name="connsiteY9" fmla="*/ 355907 h 1755629"/>
              <a:gd name="connsiteX10" fmla="*/ 1135538 w 2687479"/>
              <a:gd name="connsiteY10" fmla="*/ 527698 h 1755629"/>
              <a:gd name="connsiteX11" fmla="*/ 1247458 w 2687479"/>
              <a:gd name="connsiteY11" fmla="*/ 526745 h 1755629"/>
              <a:gd name="connsiteX12" fmla="*/ 1247185 w 2687479"/>
              <a:gd name="connsiteY12" fmla="*/ 614851 h 1755629"/>
              <a:gd name="connsiteX13" fmla="*/ 1420336 w 2687479"/>
              <a:gd name="connsiteY13" fmla="*/ 613105 h 1755629"/>
              <a:gd name="connsiteX14" fmla="*/ 1420314 w 2687479"/>
              <a:gd name="connsiteY14" fmla="*/ 715499 h 1755629"/>
              <a:gd name="connsiteX15" fmla="*/ 1597545 w 2687479"/>
              <a:gd name="connsiteY15" fmla="*/ 715090 h 1755629"/>
              <a:gd name="connsiteX16" fmla="*/ 1595279 w 2687479"/>
              <a:gd name="connsiteY16" fmla="*/ 854563 h 1755629"/>
              <a:gd name="connsiteX17" fmla="*/ 1704816 w 2687479"/>
              <a:gd name="connsiteY17" fmla="*/ 856151 h 1755629"/>
              <a:gd name="connsiteX18" fmla="*/ 1703547 w 2687479"/>
              <a:gd name="connsiteY18" fmla="*/ 1163332 h 1755629"/>
              <a:gd name="connsiteX19" fmla="*/ 1824990 w 2687479"/>
              <a:gd name="connsiteY19" fmla="*/ 1165079 h 1755629"/>
              <a:gd name="connsiteX20" fmla="*/ 1825625 w 2687479"/>
              <a:gd name="connsiteY20" fmla="*/ 1357960 h 1755629"/>
              <a:gd name="connsiteX21" fmla="*/ 2049462 w 2687479"/>
              <a:gd name="connsiteY21" fmla="*/ 1361134 h 1755629"/>
              <a:gd name="connsiteX22" fmla="*/ 2051685 w 2687479"/>
              <a:gd name="connsiteY22" fmla="*/ 1749279 h 1755629"/>
              <a:gd name="connsiteX23" fmla="*/ 2687479 w 2687479"/>
              <a:gd name="connsiteY23"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011555 w 2963931"/>
              <a:gd name="connsiteY8" fmla="*/ 354660 h 1755629"/>
              <a:gd name="connsiteX9" fmla="*/ 1135380 w 2963931"/>
              <a:gd name="connsiteY9" fmla="*/ 355907 h 1755629"/>
              <a:gd name="connsiteX10" fmla="*/ 1135538 w 2963931"/>
              <a:gd name="connsiteY10" fmla="*/ 527698 h 1755629"/>
              <a:gd name="connsiteX11" fmla="*/ 1247458 w 2963931"/>
              <a:gd name="connsiteY11" fmla="*/ 526745 h 1755629"/>
              <a:gd name="connsiteX12" fmla="*/ 1247185 w 2963931"/>
              <a:gd name="connsiteY12" fmla="*/ 614851 h 1755629"/>
              <a:gd name="connsiteX13" fmla="*/ 1420336 w 2963931"/>
              <a:gd name="connsiteY13" fmla="*/ 613105 h 1755629"/>
              <a:gd name="connsiteX14" fmla="*/ 1420314 w 2963931"/>
              <a:gd name="connsiteY14" fmla="*/ 715499 h 1755629"/>
              <a:gd name="connsiteX15" fmla="*/ 1597545 w 2963931"/>
              <a:gd name="connsiteY15" fmla="*/ 715090 h 1755629"/>
              <a:gd name="connsiteX16" fmla="*/ 1595279 w 2963931"/>
              <a:gd name="connsiteY16" fmla="*/ 854563 h 1755629"/>
              <a:gd name="connsiteX17" fmla="*/ 1704816 w 2963931"/>
              <a:gd name="connsiteY17" fmla="*/ 856151 h 1755629"/>
              <a:gd name="connsiteX18" fmla="*/ 1703547 w 2963931"/>
              <a:gd name="connsiteY18" fmla="*/ 1163332 h 1755629"/>
              <a:gd name="connsiteX19" fmla="*/ 1824990 w 2963931"/>
              <a:gd name="connsiteY19" fmla="*/ 1165079 h 1755629"/>
              <a:gd name="connsiteX20" fmla="*/ 1825625 w 2963931"/>
              <a:gd name="connsiteY20" fmla="*/ 1357960 h 1755629"/>
              <a:gd name="connsiteX21" fmla="*/ 2049462 w 2963931"/>
              <a:gd name="connsiteY21" fmla="*/ 1361134 h 1755629"/>
              <a:gd name="connsiteX22" fmla="*/ 2051685 w 2963931"/>
              <a:gd name="connsiteY22" fmla="*/ 1749279 h 1755629"/>
              <a:gd name="connsiteX23" fmla="*/ 2687479 w 2963931"/>
              <a:gd name="connsiteY23"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135380 w 2963931"/>
              <a:gd name="connsiteY8" fmla="*/ 355907 h 1755629"/>
              <a:gd name="connsiteX9" fmla="*/ 1135538 w 2963931"/>
              <a:gd name="connsiteY9" fmla="*/ 527698 h 1755629"/>
              <a:gd name="connsiteX10" fmla="*/ 1247458 w 2963931"/>
              <a:gd name="connsiteY10" fmla="*/ 526745 h 1755629"/>
              <a:gd name="connsiteX11" fmla="*/ 1247185 w 2963931"/>
              <a:gd name="connsiteY11" fmla="*/ 614851 h 1755629"/>
              <a:gd name="connsiteX12" fmla="*/ 1420336 w 2963931"/>
              <a:gd name="connsiteY12" fmla="*/ 613105 h 1755629"/>
              <a:gd name="connsiteX13" fmla="*/ 1420314 w 2963931"/>
              <a:gd name="connsiteY13" fmla="*/ 715499 h 1755629"/>
              <a:gd name="connsiteX14" fmla="*/ 1597545 w 2963931"/>
              <a:gd name="connsiteY14" fmla="*/ 715090 h 1755629"/>
              <a:gd name="connsiteX15" fmla="*/ 1595279 w 2963931"/>
              <a:gd name="connsiteY15" fmla="*/ 854563 h 1755629"/>
              <a:gd name="connsiteX16" fmla="*/ 1704816 w 2963931"/>
              <a:gd name="connsiteY16" fmla="*/ 856151 h 1755629"/>
              <a:gd name="connsiteX17" fmla="*/ 1703547 w 2963931"/>
              <a:gd name="connsiteY17" fmla="*/ 1163332 h 1755629"/>
              <a:gd name="connsiteX18" fmla="*/ 1824990 w 2963931"/>
              <a:gd name="connsiteY18" fmla="*/ 1165079 h 1755629"/>
              <a:gd name="connsiteX19" fmla="*/ 1825625 w 2963931"/>
              <a:gd name="connsiteY19" fmla="*/ 1357960 h 1755629"/>
              <a:gd name="connsiteX20" fmla="*/ 2049462 w 2963931"/>
              <a:gd name="connsiteY20" fmla="*/ 1361134 h 1755629"/>
              <a:gd name="connsiteX21" fmla="*/ 2051685 w 2963931"/>
              <a:gd name="connsiteY21" fmla="*/ 1749279 h 1755629"/>
              <a:gd name="connsiteX22" fmla="*/ 2687479 w 2963931"/>
              <a:gd name="connsiteY22"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135538 w 2963931"/>
              <a:gd name="connsiteY8" fmla="*/ 527698 h 1755629"/>
              <a:gd name="connsiteX9" fmla="*/ 1247458 w 2963931"/>
              <a:gd name="connsiteY9" fmla="*/ 526745 h 1755629"/>
              <a:gd name="connsiteX10" fmla="*/ 1247185 w 2963931"/>
              <a:gd name="connsiteY10" fmla="*/ 614851 h 1755629"/>
              <a:gd name="connsiteX11" fmla="*/ 1420336 w 2963931"/>
              <a:gd name="connsiteY11" fmla="*/ 613105 h 1755629"/>
              <a:gd name="connsiteX12" fmla="*/ 1420314 w 2963931"/>
              <a:gd name="connsiteY12" fmla="*/ 715499 h 1755629"/>
              <a:gd name="connsiteX13" fmla="*/ 1597545 w 2963931"/>
              <a:gd name="connsiteY13" fmla="*/ 715090 h 1755629"/>
              <a:gd name="connsiteX14" fmla="*/ 1595279 w 2963931"/>
              <a:gd name="connsiteY14" fmla="*/ 854563 h 1755629"/>
              <a:gd name="connsiteX15" fmla="*/ 1704816 w 2963931"/>
              <a:gd name="connsiteY15" fmla="*/ 856151 h 1755629"/>
              <a:gd name="connsiteX16" fmla="*/ 1703547 w 2963931"/>
              <a:gd name="connsiteY16" fmla="*/ 1163332 h 1755629"/>
              <a:gd name="connsiteX17" fmla="*/ 1824990 w 2963931"/>
              <a:gd name="connsiteY17" fmla="*/ 1165079 h 1755629"/>
              <a:gd name="connsiteX18" fmla="*/ 1825625 w 2963931"/>
              <a:gd name="connsiteY18" fmla="*/ 1357960 h 1755629"/>
              <a:gd name="connsiteX19" fmla="*/ 2049462 w 2963931"/>
              <a:gd name="connsiteY19" fmla="*/ 1361134 h 1755629"/>
              <a:gd name="connsiteX20" fmla="*/ 2051685 w 2963931"/>
              <a:gd name="connsiteY20" fmla="*/ 1749279 h 1755629"/>
              <a:gd name="connsiteX21" fmla="*/ 2687479 w 2963931"/>
              <a:gd name="connsiteY21"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247458 w 2963931"/>
              <a:gd name="connsiteY8" fmla="*/ 526745 h 1755629"/>
              <a:gd name="connsiteX9" fmla="*/ 1247185 w 2963931"/>
              <a:gd name="connsiteY9" fmla="*/ 614851 h 1755629"/>
              <a:gd name="connsiteX10" fmla="*/ 1420336 w 2963931"/>
              <a:gd name="connsiteY10" fmla="*/ 613105 h 1755629"/>
              <a:gd name="connsiteX11" fmla="*/ 1420314 w 2963931"/>
              <a:gd name="connsiteY11" fmla="*/ 715499 h 1755629"/>
              <a:gd name="connsiteX12" fmla="*/ 1597545 w 2963931"/>
              <a:gd name="connsiteY12" fmla="*/ 715090 h 1755629"/>
              <a:gd name="connsiteX13" fmla="*/ 1595279 w 2963931"/>
              <a:gd name="connsiteY13" fmla="*/ 854563 h 1755629"/>
              <a:gd name="connsiteX14" fmla="*/ 1704816 w 2963931"/>
              <a:gd name="connsiteY14" fmla="*/ 856151 h 1755629"/>
              <a:gd name="connsiteX15" fmla="*/ 1703547 w 2963931"/>
              <a:gd name="connsiteY15" fmla="*/ 1163332 h 1755629"/>
              <a:gd name="connsiteX16" fmla="*/ 1824990 w 2963931"/>
              <a:gd name="connsiteY16" fmla="*/ 1165079 h 1755629"/>
              <a:gd name="connsiteX17" fmla="*/ 1825625 w 2963931"/>
              <a:gd name="connsiteY17" fmla="*/ 1357960 h 1755629"/>
              <a:gd name="connsiteX18" fmla="*/ 2049462 w 2963931"/>
              <a:gd name="connsiteY18" fmla="*/ 1361134 h 1755629"/>
              <a:gd name="connsiteX19" fmla="*/ 2051685 w 2963931"/>
              <a:gd name="connsiteY19" fmla="*/ 1749279 h 1755629"/>
              <a:gd name="connsiteX20" fmla="*/ 2687479 w 2963931"/>
              <a:gd name="connsiteY20"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247185 w 2963931"/>
              <a:gd name="connsiteY8" fmla="*/ 614851 h 1755629"/>
              <a:gd name="connsiteX9" fmla="*/ 1420336 w 2963931"/>
              <a:gd name="connsiteY9" fmla="*/ 613105 h 1755629"/>
              <a:gd name="connsiteX10" fmla="*/ 1420314 w 2963931"/>
              <a:gd name="connsiteY10" fmla="*/ 715499 h 1755629"/>
              <a:gd name="connsiteX11" fmla="*/ 1597545 w 2963931"/>
              <a:gd name="connsiteY11" fmla="*/ 715090 h 1755629"/>
              <a:gd name="connsiteX12" fmla="*/ 1595279 w 2963931"/>
              <a:gd name="connsiteY12" fmla="*/ 854563 h 1755629"/>
              <a:gd name="connsiteX13" fmla="*/ 1704816 w 2963931"/>
              <a:gd name="connsiteY13" fmla="*/ 856151 h 1755629"/>
              <a:gd name="connsiteX14" fmla="*/ 1703547 w 2963931"/>
              <a:gd name="connsiteY14" fmla="*/ 1163332 h 1755629"/>
              <a:gd name="connsiteX15" fmla="*/ 1824990 w 2963931"/>
              <a:gd name="connsiteY15" fmla="*/ 1165079 h 1755629"/>
              <a:gd name="connsiteX16" fmla="*/ 1825625 w 2963931"/>
              <a:gd name="connsiteY16" fmla="*/ 1357960 h 1755629"/>
              <a:gd name="connsiteX17" fmla="*/ 2049462 w 2963931"/>
              <a:gd name="connsiteY17" fmla="*/ 1361134 h 1755629"/>
              <a:gd name="connsiteX18" fmla="*/ 2051685 w 2963931"/>
              <a:gd name="connsiteY18" fmla="*/ 1749279 h 1755629"/>
              <a:gd name="connsiteX19" fmla="*/ 2687479 w 2963931"/>
              <a:gd name="connsiteY19"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420336 w 2963931"/>
              <a:gd name="connsiteY8" fmla="*/ 613105 h 1755629"/>
              <a:gd name="connsiteX9" fmla="*/ 1420314 w 2963931"/>
              <a:gd name="connsiteY9" fmla="*/ 715499 h 1755629"/>
              <a:gd name="connsiteX10" fmla="*/ 1597545 w 2963931"/>
              <a:gd name="connsiteY10" fmla="*/ 715090 h 1755629"/>
              <a:gd name="connsiteX11" fmla="*/ 1595279 w 2963931"/>
              <a:gd name="connsiteY11" fmla="*/ 854563 h 1755629"/>
              <a:gd name="connsiteX12" fmla="*/ 1704816 w 2963931"/>
              <a:gd name="connsiteY12" fmla="*/ 856151 h 1755629"/>
              <a:gd name="connsiteX13" fmla="*/ 1703547 w 2963931"/>
              <a:gd name="connsiteY13" fmla="*/ 1163332 h 1755629"/>
              <a:gd name="connsiteX14" fmla="*/ 1824990 w 2963931"/>
              <a:gd name="connsiteY14" fmla="*/ 1165079 h 1755629"/>
              <a:gd name="connsiteX15" fmla="*/ 1825625 w 2963931"/>
              <a:gd name="connsiteY15" fmla="*/ 1357960 h 1755629"/>
              <a:gd name="connsiteX16" fmla="*/ 2049462 w 2963931"/>
              <a:gd name="connsiteY16" fmla="*/ 1361134 h 1755629"/>
              <a:gd name="connsiteX17" fmla="*/ 2051685 w 2963931"/>
              <a:gd name="connsiteY17" fmla="*/ 1749279 h 1755629"/>
              <a:gd name="connsiteX18" fmla="*/ 2687479 w 2963931"/>
              <a:gd name="connsiteY18"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420314 w 2963931"/>
              <a:gd name="connsiteY8" fmla="*/ 715499 h 1755629"/>
              <a:gd name="connsiteX9" fmla="*/ 1597545 w 2963931"/>
              <a:gd name="connsiteY9" fmla="*/ 715090 h 1755629"/>
              <a:gd name="connsiteX10" fmla="*/ 1595279 w 2963931"/>
              <a:gd name="connsiteY10" fmla="*/ 854563 h 1755629"/>
              <a:gd name="connsiteX11" fmla="*/ 1704816 w 2963931"/>
              <a:gd name="connsiteY11" fmla="*/ 856151 h 1755629"/>
              <a:gd name="connsiteX12" fmla="*/ 1703547 w 2963931"/>
              <a:gd name="connsiteY12" fmla="*/ 1163332 h 1755629"/>
              <a:gd name="connsiteX13" fmla="*/ 1824990 w 2963931"/>
              <a:gd name="connsiteY13" fmla="*/ 1165079 h 1755629"/>
              <a:gd name="connsiteX14" fmla="*/ 1825625 w 2963931"/>
              <a:gd name="connsiteY14" fmla="*/ 1357960 h 1755629"/>
              <a:gd name="connsiteX15" fmla="*/ 2049462 w 2963931"/>
              <a:gd name="connsiteY15" fmla="*/ 1361134 h 1755629"/>
              <a:gd name="connsiteX16" fmla="*/ 2051685 w 2963931"/>
              <a:gd name="connsiteY16" fmla="*/ 1749279 h 1755629"/>
              <a:gd name="connsiteX17" fmla="*/ 2687479 w 2963931"/>
              <a:gd name="connsiteY17"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597545 w 2963931"/>
              <a:gd name="connsiteY8" fmla="*/ 715090 h 1755629"/>
              <a:gd name="connsiteX9" fmla="*/ 1595279 w 2963931"/>
              <a:gd name="connsiteY9" fmla="*/ 854563 h 1755629"/>
              <a:gd name="connsiteX10" fmla="*/ 1704816 w 2963931"/>
              <a:gd name="connsiteY10" fmla="*/ 856151 h 1755629"/>
              <a:gd name="connsiteX11" fmla="*/ 1703547 w 2963931"/>
              <a:gd name="connsiteY11" fmla="*/ 1163332 h 1755629"/>
              <a:gd name="connsiteX12" fmla="*/ 1824990 w 2963931"/>
              <a:gd name="connsiteY12" fmla="*/ 1165079 h 1755629"/>
              <a:gd name="connsiteX13" fmla="*/ 1825625 w 2963931"/>
              <a:gd name="connsiteY13" fmla="*/ 1357960 h 1755629"/>
              <a:gd name="connsiteX14" fmla="*/ 2049462 w 2963931"/>
              <a:gd name="connsiteY14" fmla="*/ 1361134 h 1755629"/>
              <a:gd name="connsiteX15" fmla="*/ 2051685 w 2963931"/>
              <a:gd name="connsiteY15" fmla="*/ 1749279 h 1755629"/>
              <a:gd name="connsiteX16" fmla="*/ 2687479 w 2963931"/>
              <a:gd name="connsiteY16"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595279 w 2963931"/>
              <a:gd name="connsiteY8" fmla="*/ 854563 h 1755629"/>
              <a:gd name="connsiteX9" fmla="*/ 1704816 w 2963931"/>
              <a:gd name="connsiteY9" fmla="*/ 856151 h 1755629"/>
              <a:gd name="connsiteX10" fmla="*/ 1703547 w 2963931"/>
              <a:gd name="connsiteY10" fmla="*/ 1163332 h 1755629"/>
              <a:gd name="connsiteX11" fmla="*/ 1824990 w 2963931"/>
              <a:gd name="connsiteY11" fmla="*/ 1165079 h 1755629"/>
              <a:gd name="connsiteX12" fmla="*/ 1825625 w 2963931"/>
              <a:gd name="connsiteY12" fmla="*/ 1357960 h 1755629"/>
              <a:gd name="connsiteX13" fmla="*/ 2049462 w 2963931"/>
              <a:gd name="connsiteY13" fmla="*/ 1361134 h 1755629"/>
              <a:gd name="connsiteX14" fmla="*/ 2051685 w 2963931"/>
              <a:gd name="connsiteY14" fmla="*/ 1749279 h 1755629"/>
              <a:gd name="connsiteX15" fmla="*/ 2687479 w 2963931"/>
              <a:gd name="connsiteY15"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704816 w 2963931"/>
              <a:gd name="connsiteY8" fmla="*/ 856151 h 1755629"/>
              <a:gd name="connsiteX9" fmla="*/ 1703547 w 2963931"/>
              <a:gd name="connsiteY9" fmla="*/ 1163332 h 1755629"/>
              <a:gd name="connsiteX10" fmla="*/ 1824990 w 2963931"/>
              <a:gd name="connsiteY10" fmla="*/ 1165079 h 1755629"/>
              <a:gd name="connsiteX11" fmla="*/ 1825625 w 2963931"/>
              <a:gd name="connsiteY11" fmla="*/ 1357960 h 1755629"/>
              <a:gd name="connsiteX12" fmla="*/ 2049462 w 2963931"/>
              <a:gd name="connsiteY12" fmla="*/ 1361134 h 1755629"/>
              <a:gd name="connsiteX13" fmla="*/ 2051685 w 2963931"/>
              <a:gd name="connsiteY13" fmla="*/ 1749279 h 1755629"/>
              <a:gd name="connsiteX14" fmla="*/ 2687479 w 2963931"/>
              <a:gd name="connsiteY14"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703547 w 2963931"/>
              <a:gd name="connsiteY8" fmla="*/ 1163332 h 1755629"/>
              <a:gd name="connsiteX9" fmla="*/ 1824990 w 2963931"/>
              <a:gd name="connsiteY9" fmla="*/ 1165079 h 1755629"/>
              <a:gd name="connsiteX10" fmla="*/ 1825625 w 2963931"/>
              <a:gd name="connsiteY10" fmla="*/ 1357960 h 1755629"/>
              <a:gd name="connsiteX11" fmla="*/ 2049462 w 2963931"/>
              <a:gd name="connsiteY11" fmla="*/ 1361134 h 1755629"/>
              <a:gd name="connsiteX12" fmla="*/ 2051685 w 2963931"/>
              <a:gd name="connsiteY12" fmla="*/ 1749279 h 1755629"/>
              <a:gd name="connsiteX13" fmla="*/ 2687479 w 2963931"/>
              <a:gd name="connsiteY13"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824990 w 2963931"/>
              <a:gd name="connsiteY8" fmla="*/ 1165079 h 1755629"/>
              <a:gd name="connsiteX9" fmla="*/ 1825625 w 2963931"/>
              <a:gd name="connsiteY9" fmla="*/ 1357960 h 1755629"/>
              <a:gd name="connsiteX10" fmla="*/ 2049462 w 2963931"/>
              <a:gd name="connsiteY10" fmla="*/ 1361134 h 1755629"/>
              <a:gd name="connsiteX11" fmla="*/ 2051685 w 2963931"/>
              <a:gd name="connsiteY11" fmla="*/ 1749279 h 1755629"/>
              <a:gd name="connsiteX12" fmla="*/ 2687479 w 2963931"/>
              <a:gd name="connsiteY12"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1825625 w 2963931"/>
              <a:gd name="connsiteY8" fmla="*/ 1357960 h 1755629"/>
              <a:gd name="connsiteX9" fmla="*/ 2049462 w 2963931"/>
              <a:gd name="connsiteY9" fmla="*/ 1361134 h 1755629"/>
              <a:gd name="connsiteX10" fmla="*/ 2051685 w 2963931"/>
              <a:gd name="connsiteY10" fmla="*/ 1749279 h 1755629"/>
              <a:gd name="connsiteX11" fmla="*/ 2687479 w 2963931"/>
              <a:gd name="connsiteY11"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2049462 w 2963931"/>
              <a:gd name="connsiteY8" fmla="*/ 1361134 h 1755629"/>
              <a:gd name="connsiteX9" fmla="*/ 2051685 w 2963931"/>
              <a:gd name="connsiteY9" fmla="*/ 1749279 h 1755629"/>
              <a:gd name="connsiteX10" fmla="*/ 2687479 w 2963931"/>
              <a:gd name="connsiteY10" fmla="*/ 1755629 h 1755629"/>
              <a:gd name="connsiteX0" fmla="*/ 0 w 2963931"/>
              <a:gd name="connsiteY0" fmla="*/ 0 h 1755629"/>
              <a:gd name="connsiteX1" fmla="*/ 800523 w 2963931"/>
              <a:gd name="connsiteY1" fmla="*/ 2873 h 1755629"/>
              <a:gd name="connsiteX2" fmla="*/ 804115 w 2963931"/>
              <a:gd name="connsiteY2" fmla="*/ 112928 h 1755629"/>
              <a:gd name="connsiteX3" fmla="*/ 872150 w 2963931"/>
              <a:gd name="connsiteY3" fmla="*/ 107985 h 1755629"/>
              <a:gd name="connsiteX4" fmla="*/ 870721 w 2963931"/>
              <a:gd name="connsiteY4" fmla="*/ 171326 h 1755629"/>
              <a:gd name="connsiteX5" fmla="*/ 2321107 w 2963931"/>
              <a:gd name="connsiteY5" fmla="*/ 175318 h 1755629"/>
              <a:gd name="connsiteX6" fmla="*/ 2321244 w 2963931"/>
              <a:gd name="connsiteY6" fmla="*/ 657169 h 1755629"/>
              <a:gd name="connsiteX7" fmla="*/ 2963931 w 2963931"/>
              <a:gd name="connsiteY7" fmla="*/ 655718 h 1755629"/>
              <a:gd name="connsiteX8" fmla="*/ 2051685 w 2963931"/>
              <a:gd name="connsiteY8" fmla="*/ 1749279 h 1755629"/>
              <a:gd name="connsiteX9" fmla="*/ 2687479 w 2963931"/>
              <a:gd name="connsiteY9" fmla="*/ 1755629 h 1755629"/>
              <a:gd name="connsiteX0" fmla="*/ 0 w 2972583"/>
              <a:gd name="connsiteY0" fmla="*/ 0 h 1755629"/>
              <a:gd name="connsiteX1" fmla="*/ 800523 w 2972583"/>
              <a:gd name="connsiteY1" fmla="*/ 2873 h 1755629"/>
              <a:gd name="connsiteX2" fmla="*/ 804115 w 2972583"/>
              <a:gd name="connsiteY2" fmla="*/ 112928 h 1755629"/>
              <a:gd name="connsiteX3" fmla="*/ 872150 w 2972583"/>
              <a:gd name="connsiteY3" fmla="*/ 107985 h 1755629"/>
              <a:gd name="connsiteX4" fmla="*/ 870721 w 2972583"/>
              <a:gd name="connsiteY4" fmla="*/ 171326 h 1755629"/>
              <a:gd name="connsiteX5" fmla="*/ 2321107 w 2972583"/>
              <a:gd name="connsiteY5" fmla="*/ 175318 h 1755629"/>
              <a:gd name="connsiteX6" fmla="*/ 2321244 w 2972583"/>
              <a:gd name="connsiteY6" fmla="*/ 657169 h 1755629"/>
              <a:gd name="connsiteX7" fmla="*/ 2963931 w 2972583"/>
              <a:gd name="connsiteY7" fmla="*/ 655718 h 1755629"/>
              <a:gd name="connsiteX8" fmla="*/ 2687479 w 2972583"/>
              <a:gd name="connsiteY8" fmla="*/ 1755629 h 1755629"/>
              <a:gd name="connsiteX0" fmla="*/ 0 w 2963931"/>
              <a:gd name="connsiteY0" fmla="*/ 0 h 657169"/>
              <a:gd name="connsiteX1" fmla="*/ 800523 w 2963931"/>
              <a:gd name="connsiteY1" fmla="*/ 2873 h 657169"/>
              <a:gd name="connsiteX2" fmla="*/ 804115 w 2963931"/>
              <a:gd name="connsiteY2" fmla="*/ 112928 h 657169"/>
              <a:gd name="connsiteX3" fmla="*/ 872150 w 2963931"/>
              <a:gd name="connsiteY3" fmla="*/ 107985 h 657169"/>
              <a:gd name="connsiteX4" fmla="*/ 870721 w 2963931"/>
              <a:gd name="connsiteY4" fmla="*/ 171326 h 657169"/>
              <a:gd name="connsiteX5" fmla="*/ 2321107 w 2963931"/>
              <a:gd name="connsiteY5" fmla="*/ 175318 h 657169"/>
              <a:gd name="connsiteX6" fmla="*/ 2321244 w 2963931"/>
              <a:gd name="connsiteY6" fmla="*/ 657169 h 657169"/>
              <a:gd name="connsiteX7" fmla="*/ 2963931 w 2963931"/>
              <a:gd name="connsiteY7" fmla="*/ 655718 h 657169"/>
              <a:gd name="connsiteX0" fmla="*/ 0 w 2963931"/>
              <a:gd name="connsiteY0" fmla="*/ 0 h 657169"/>
              <a:gd name="connsiteX1" fmla="*/ 802967 w 2963931"/>
              <a:gd name="connsiteY1" fmla="*/ 428 h 657169"/>
              <a:gd name="connsiteX2" fmla="*/ 804115 w 2963931"/>
              <a:gd name="connsiteY2" fmla="*/ 112928 h 657169"/>
              <a:gd name="connsiteX3" fmla="*/ 872150 w 2963931"/>
              <a:gd name="connsiteY3" fmla="*/ 107985 h 657169"/>
              <a:gd name="connsiteX4" fmla="*/ 870721 w 2963931"/>
              <a:gd name="connsiteY4" fmla="*/ 171326 h 657169"/>
              <a:gd name="connsiteX5" fmla="*/ 2321107 w 2963931"/>
              <a:gd name="connsiteY5" fmla="*/ 175318 h 657169"/>
              <a:gd name="connsiteX6" fmla="*/ 2321244 w 2963931"/>
              <a:gd name="connsiteY6" fmla="*/ 657169 h 657169"/>
              <a:gd name="connsiteX7" fmla="*/ 2963931 w 2963931"/>
              <a:gd name="connsiteY7" fmla="*/ 655718 h 657169"/>
              <a:gd name="connsiteX0" fmla="*/ 0 w 2963931"/>
              <a:gd name="connsiteY0" fmla="*/ 2017 h 659186"/>
              <a:gd name="connsiteX1" fmla="*/ 800522 w 2963931"/>
              <a:gd name="connsiteY1" fmla="*/ 0 h 659186"/>
              <a:gd name="connsiteX2" fmla="*/ 804115 w 2963931"/>
              <a:gd name="connsiteY2" fmla="*/ 114945 h 659186"/>
              <a:gd name="connsiteX3" fmla="*/ 872150 w 2963931"/>
              <a:gd name="connsiteY3" fmla="*/ 110002 h 659186"/>
              <a:gd name="connsiteX4" fmla="*/ 870721 w 2963931"/>
              <a:gd name="connsiteY4" fmla="*/ 173343 h 659186"/>
              <a:gd name="connsiteX5" fmla="*/ 2321107 w 2963931"/>
              <a:gd name="connsiteY5" fmla="*/ 177335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0002 h 659186"/>
              <a:gd name="connsiteX4" fmla="*/ 870721 w 2963931"/>
              <a:gd name="connsiteY4" fmla="*/ 173343 h 659186"/>
              <a:gd name="connsiteX5" fmla="*/ 2321107 w 2963931"/>
              <a:gd name="connsiteY5" fmla="*/ 177335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0721 w 2963931"/>
              <a:gd name="connsiteY4" fmla="*/ 173343 h 659186"/>
              <a:gd name="connsiteX5" fmla="*/ 2321107 w 2963931"/>
              <a:gd name="connsiteY5" fmla="*/ 177335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80501 w 2963931"/>
              <a:gd name="connsiteY4" fmla="*/ 175788 h 659186"/>
              <a:gd name="connsiteX5" fmla="*/ 2321107 w 2963931"/>
              <a:gd name="connsiteY5" fmla="*/ 177335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80501 w 2963931"/>
              <a:gd name="connsiteY4" fmla="*/ 175788 h 659186"/>
              <a:gd name="connsiteX5" fmla="*/ 2321107 w 2963931"/>
              <a:gd name="connsiteY5" fmla="*/ 177335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2321107 w 2963931"/>
              <a:gd name="connsiteY4" fmla="*/ 177335 h 659186"/>
              <a:gd name="connsiteX5" fmla="*/ 2321244 w 2963931"/>
              <a:gd name="connsiteY5" fmla="*/ 659186 h 659186"/>
              <a:gd name="connsiteX6" fmla="*/ 2963931 w 2963931"/>
              <a:gd name="connsiteY6"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59 w 2963931"/>
              <a:gd name="connsiteY4" fmla="*/ 172445 h 659186"/>
              <a:gd name="connsiteX5" fmla="*/ 2321244 w 2963931"/>
              <a:gd name="connsiteY5" fmla="*/ 659186 h 659186"/>
              <a:gd name="connsiteX6" fmla="*/ 2963931 w 2963931"/>
              <a:gd name="connsiteY6"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59 w 2963931"/>
              <a:gd name="connsiteY4" fmla="*/ 172445 h 659186"/>
              <a:gd name="connsiteX5" fmla="*/ 2321244 w 2963931"/>
              <a:gd name="connsiteY5" fmla="*/ 659186 h 659186"/>
              <a:gd name="connsiteX6" fmla="*/ 2963931 w 2963931"/>
              <a:gd name="connsiteY6"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59 w 2963931"/>
              <a:gd name="connsiteY4" fmla="*/ 172445 h 659186"/>
              <a:gd name="connsiteX5" fmla="*/ 2321244 w 2963931"/>
              <a:gd name="connsiteY5" fmla="*/ 659186 h 659186"/>
              <a:gd name="connsiteX6" fmla="*/ 2963931 w 2963931"/>
              <a:gd name="connsiteY6"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59 w 2963931"/>
              <a:gd name="connsiteY4" fmla="*/ 172445 h 659186"/>
              <a:gd name="connsiteX5" fmla="*/ 2321244 w 2963931"/>
              <a:gd name="connsiteY5" fmla="*/ 659186 h 659186"/>
              <a:gd name="connsiteX6" fmla="*/ 2963931 w 2963931"/>
              <a:gd name="connsiteY6"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59 w 2963931"/>
              <a:gd name="connsiteY4" fmla="*/ 172445 h 659186"/>
              <a:gd name="connsiteX5" fmla="*/ 1898317 w 2963931"/>
              <a:gd name="connsiteY5" fmla="*/ 427674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59 w 2963931"/>
              <a:gd name="connsiteY4" fmla="*/ 172445 h 659186"/>
              <a:gd name="connsiteX5" fmla="*/ 2309063 w 2963931"/>
              <a:gd name="connsiteY5" fmla="*/ 17584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59 w 2963931"/>
              <a:gd name="connsiteY4" fmla="*/ 172445 h 659186"/>
              <a:gd name="connsiteX5" fmla="*/ 2309063 w 2963931"/>
              <a:gd name="connsiteY5" fmla="*/ 17584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59 w 2963931"/>
              <a:gd name="connsiteY4" fmla="*/ 172445 h 659186"/>
              <a:gd name="connsiteX5" fmla="*/ 2309063 w 2963931"/>
              <a:gd name="connsiteY5" fmla="*/ 17584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59 w 2963931"/>
              <a:gd name="connsiteY4" fmla="*/ 172445 h 659186"/>
              <a:gd name="connsiteX5" fmla="*/ 2309063 w 2963931"/>
              <a:gd name="connsiteY5" fmla="*/ 17584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59 w 2963931"/>
              <a:gd name="connsiteY4" fmla="*/ 172445 h 659186"/>
              <a:gd name="connsiteX5" fmla="*/ 2309063 w 2963931"/>
              <a:gd name="connsiteY5" fmla="*/ 17584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1269 w 2963931"/>
              <a:gd name="connsiteY4" fmla="*/ 170000 h 659186"/>
              <a:gd name="connsiteX5" fmla="*/ 2309063 w 2963931"/>
              <a:gd name="connsiteY5" fmla="*/ 17584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3714 w 2963931"/>
              <a:gd name="connsiteY4" fmla="*/ 174890 h 659186"/>
              <a:gd name="connsiteX5" fmla="*/ 2309063 w 2963931"/>
              <a:gd name="connsiteY5" fmla="*/ 17584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3714 w 2963931"/>
              <a:gd name="connsiteY4" fmla="*/ 174890 h 659186"/>
              <a:gd name="connsiteX5" fmla="*/ 2309063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3714 w 2963931"/>
              <a:gd name="connsiteY4" fmla="*/ 174890 h 659186"/>
              <a:gd name="connsiteX5" fmla="*/ 2306618 w 2963931"/>
              <a:gd name="connsiteY5" fmla="*/ 178293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3714 w 2963931"/>
              <a:gd name="connsiteY4" fmla="*/ 174890 h 659186"/>
              <a:gd name="connsiteX5" fmla="*/ 2306618 w 2963931"/>
              <a:gd name="connsiteY5" fmla="*/ 18073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3714 w 2963931"/>
              <a:gd name="connsiteY4" fmla="*/ 174890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922613 w 2963931"/>
              <a:gd name="connsiteY4" fmla="*/ 174890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68825 w 2963931"/>
              <a:gd name="connsiteY4" fmla="*/ 179780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6160 w 2963931"/>
              <a:gd name="connsiteY4" fmla="*/ 179780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1270 w 2963931"/>
              <a:gd name="connsiteY4" fmla="*/ 179780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871270 w 2963931"/>
              <a:gd name="connsiteY4" fmla="*/ 179780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72150 w 2963931"/>
              <a:gd name="connsiteY3" fmla="*/ 114892 h 659186"/>
              <a:gd name="connsiteX4" fmla="*/ 2306618 w 2963931"/>
              <a:gd name="connsiteY4" fmla="*/ 185628 h 659186"/>
              <a:gd name="connsiteX5" fmla="*/ 2321244 w 2963931"/>
              <a:gd name="connsiteY5" fmla="*/ 659186 h 659186"/>
              <a:gd name="connsiteX6" fmla="*/ 2963931 w 2963931"/>
              <a:gd name="connsiteY6" fmla="*/ 657735 h 659186"/>
              <a:gd name="connsiteX0" fmla="*/ 0 w 2963931"/>
              <a:gd name="connsiteY0" fmla="*/ 2017 h 659186"/>
              <a:gd name="connsiteX1" fmla="*/ 800522 w 2963931"/>
              <a:gd name="connsiteY1" fmla="*/ 0 h 659186"/>
              <a:gd name="connsiteX2" fmla="*/ 801671 w 2963931"/>
              <a:gd name="connsiteY2" fmla="*/ 114945 h 659186"/>
              <a:gd name="connsiteX3" fmla="*/ 802993 w 2963931"/>
              <a:gd name="connsiteY3" fmla="*/ 117169 h 659186"/>
              <a:gd name="connsiteX4" fmla="*/ 872150 w 2963931"/>
              <a:gd name="connsiteY4" fmla="*/ 114892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02993 w 2963931"/>
              <a:gd name="connsiteY3" fmla="*/ 117169 h 659186"/>
              <a:gd name="connsiteX4" fmla="*/ 872150 w 2963931"/>
              <a:gd name="connsiteY4" fmla="*/ 176015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64116 w 2963931"/>
              <a:gd name="connsiteY3" fmla="*/ 112279 h 659186"/>
              <a:gd name="connsiteX4" fmla="*/ 872150 w 2963931"/>
              <a:gd name="connsiteY4" fmla="*/ 176015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64116 w 2963931"/>
              <a:gd name="connsiteY3" fmla="*/ 117169 h 659186"/>
              <a:gd name="connsiteX4" fmla="*/ 872150 w 2963931"/>
              <a:gd name="connsiteY4" fmla="*/ 176015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64116 w 2963931"/>
              <a:gd name="connsiteY3" fmla="*/ 117169 h 659186"/>
              <a:gd name="connsiteX4" fmla="*/ 864815 w 2963931"/>
              <a:gd name="connsiteY4" fmla="*/ 176015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64116 w 2963931"/>
              <a:gd name="connsiteY3" fmla="*/ 117169 h 659186"/>
              <a:gd name="connsiteX4" fmla="*/ 864815 w 2963931"/>
              <a:gd name="connsiteY4" fmla="*/ 176015 h 659186"/>
              <a:gd name="connsiteX5" fmla="*/ 2306618 w 2963931"/>
              <a:gd name="connsiteY5" fmla="*/ 18562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64116 w 2963931"/>
              <a:gd name="connsiteY3" fmla="*/ 117169 h 659186"/>
              <a:gd name="connsiteX4" fmla="*/ 864815 w 2963931"/>
              <a:gd name="connsiteY4" fmla="*/ 176015 h 659186"/>
              <a:gd name="connsiteX5" fmla="*/ 2306618 w 2963931"/>
              <a:gd name="connsiteY5" fmla="*/ 183183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64116 w 2963931"/>
              <a:gd name="connsiteY3" fmla="*/ 117169 h 659186"/>
              <a:gd name="connsiteX4" fmla="*/ 864815 w 2963931"/>
              <a:gd name="connsiteY4" fmla="*/ 176015 h 659186"/>
              <a:gd name="connsiteX5" fmla="*/ 2301728 w 2963931"/>
              <a:gd name="connsiteY5" fmla="*/ 151399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64116 w 2963931"/>
              <a:gd name="connsiteY3" fmla="*/ 117169 h 659186"/>
              <a:gd name="connsiteX4" fmla="*/ 864815 w 2963931"/>
              <a:gd name="connsiteY4" fmla="*/ 176015 h 659186"/>
              <a:gd name="connsiteX5" fmla="*/ 2309063 w 2963931"/>
              <a:gd name="connsiteY5" fmla="*/ 18073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64116 w 2963931"/>
              <a:gd name="connsiteY3" fmla="*/ 117169 h 659186"/>
              <a:gd name="connsiteX4" fmla="*/ 864815 w 2963931"/>
              <a:gd name="connsiteY4" fmla="*/ 176015 h 659186"/>
              <a:gd name="connsiteX5" fmla="*/ 2309063 w 2963931"/>
              <a:gd name="connsiteY5" fmla="*/ 180738 h 659186"/>
              <a:gd name="connsiteX6" fmla="*/ 2321244 w 2963931"/>
              <a:gd name="connsiteY6" fmla="*/ 659186 h 659186"/>
              <a:gd name="connsiteX7" fmla="*/ 2963931 w 2963931"/>
              <a:gd name="connsiteY7" fmla="*/ 657735 h 659186"/>
              <a:gd name="connsiteX0" fmla="*/ 0 w 2963931"/>
              <a:gd name="connsiteY0" fmla="*/ 2017 h 659186"/>
              <a:gd name="connsiteX1" fmla="*/ 800522 w 2963931"/>
              <a:gd name="connsiteY1" fmla="*/ 0 h 659186"/>
              <a:gd name="connsiteX2" fmla="*/ 801671 w 2963931"/>
              <a:gd name="connsiteY2" fmla="*/ 114945 h 659186"/>
              <a:gd name="connsiteX3" fmla="*/ 864116 w 2963931"/>
              <a:gd name="connsiteY3" fmla="*/ 117169 h 659186"/>
              <a:gd name="connsiteX4" fmla="*/ 867259 w 2963931"/>
              <a:gd name="connsiteY4" fmla="*/ 183349 h 659186"/>
              <a:gd name="connsiteX5" fmla="*/ 2309063 w 2963931"/>
              <a:gd name="connsiteY5" fmla="*/ 180738 h 659186"/>
              <a:gd name="connsiteX6" fmla="*/ 2321244 w 2963931"/>
              <a:gd name="connsiteY6" fmla="*/ 659186 h 659186"/>
              <a:gd name="connsiteX7" fmla="*/ 2963931 w 2963931"/>
              <a:gd name="connsiteY7" fmla="*/ 657735 h 659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3931" h="659186">
                <a:moveTo>
                  <a:pt x="0" y="2017"/>
                </a:moveTo>
                <a:lnTo>
                  <a:pt x="800522" y="0"/>
                </a:lnTo>
                <a:cubicBezTo>
                  <a:pt x="800812" y="16728"/>
                  <a:pt x="801381" y="98217"/>
                  <a:pt x="801671" y="114945"/>
                </a:cubicBezTo>
                <a:lnTo>
                  <a:pt x="864116" y="117169"/>
                </a:lnTo>
                <a:lnTo>
                  <a:pt x="867259" y="183349"/>
                </a:lnTo>
                <a:lnTo>
                  <a:pt x="2309063" y="180738"/>
                </a:lnTo>
                <a:cubicBezTo>
                  <a:pt x="2324977" y="662828"/>
                  <a:pt x="2307451" y="178312"/>
                  <a:pt x="2321244" y="659186"/>
                </a:cubicBezTo>
                <a:lnTo>
                  <a:pt x="2963931" y="657735"/>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124" name="Straight Connector 123">
            <a:extLst>
              <a:ext uri="{FF2B5EF4-FFF2-40B4-BE49-F238E27FC236}">
                <a16:creationId xmlns:a16="http://schemas.microsoft.com/office/drawing/2014/main" id="{1E50374B-4FF4-4BFB-8C16-11BE2C30C63E}"/>
              </a:ext>
            </a:extLst>
          </p:cNvPr>
          <p:cNvCxnSpPr>
            <a:cxnSpLocks/>
          </p:cNvCxnSpPr>
          <p:nvPr/>
        </p:nvCxnSpPr>
        <p:spPr bwMode="auto">
          <a:xfrm>
            <a:off x="7519080"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97B92132-DAB7-4D1C-A557-36D2D3685D6A}"/>
              </a:ext>
            </a:extLst>
          </p:cNvPr>
          <p:cNvCxnSpPr>
            <a:cxnSpLocks/>
          </p:cNvCxnSpPr>
          <p:nvPr/>
        </p:nvCxnSpPr>
        <p:spPr bwMode="auto">
          <a:xfrm>
            <a:off x="7576235"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6F763ACB-B0DC-4785-8C38-628F69B4D1F5}"/>
              </a:ext>
            </a:extLst>
          </p:cNvPr>
          <p:cNvCxnSpPr>
            <a:cxnSpLocks/>
          </p:cNvCxnSpPr>
          <p:nvPr/>
        </p:nvCxnSpPr>
        <p:spPr bwMode="auto">
          <a:xfrm>
            <a:off x="7587119"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B8A43092-7646-4434-B00E-5AF1A8F38D4D}"/>
              </a:ext>
            </a:extLst>
          </p:cNvPr>
          <p:cNvCxnSpPr>
            <a:cxnSpLocks/>
          </p:cNvCxnSpPr>
          <p:nvPr/>
        </p:nvCxnSpPr>
        <p:spPr bwMode="auto">
          <a:xfrm>
            <a:off x="7641546"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D0299115-50C8-43C8-8B03-DAADD7711CA9}"/>
              </a:ext>
            </a:extLst>
          </p:cNvPr>
          <p:cNvCxnSpPr>
            <a:cxnSpLocks/>
          </p:cNvCxnSpPr>
          <p:nvPr/>
        </p:nvCxnSpPr>
        <p:spPr bwMode="auto">
          <a:xfrm>
            <a:off x="7709585"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DA57EF14-91FA-4A23-A048-EAA4C8283066}"/>
              </a:ext>
            </a:extLst>
          </p:cNvPr>
          <p:cNvCxnSpPr>
            <a:cxnSpLocks/>
          </p:cNvCxnSpPr>
          <p:nvPr/>
        </p:nvCxnSpPr>
        <p:spPr bwMode="auto">
          <a:xfrm>
            <a:off x="7766733"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FE5E22E3-D600-40A9-AF8A-303BE9164BC9}"/>
              </a:ext>
            </a:extLst>
          </p:cNvPr>
          <p:cNvCxnSpPr>
            <a:cxnSpLocks/>
          </p:cNvCxnSpPr>
          <p:nvPr/>
        </p:nvCxnSpPr>
        <p:spPr bwMode="auto">
          <a:xfrm>
            <a:off x="7834772"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161299B1-77FC-4012-AB02-EDDFA8383BCD}"/>
              </a:ext>
            </a:extLst>
          </p:cNvPr>
          <p:cNvCxnSpPr>
            <a:cxnSpLocks/>
          </p:cNvCxnSpPr>
          <p:nvPr/>
        </p:nvCxnSpPr>
        <p:spPr bwMode="auto">
          <a:xfrm>
            <a:off x="7897363"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B3856D04-6802-4C8A-8C7B-694101C60A68}"/>
              </a:ext>
            </a:extLst>
          </p:cNvPr>
          <p:cNvCxnSpPr>
            <a:cxnSpLocks/>
          </p:cNvCxnSpPr>
          <p:nvPr/>
        </p:nvCxnSpPr>
        <p:spPr bwMode="auto">
          <a:xfrm>
            <a:off x="8019826"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75542C5F-6AAD-4A19-923A-CF835DB39675}"/>
              </a:ext>
            </a:extLst>
          </p:cNvPr>
          <p:cNvCxnSpPr>
            <a:cxnSpLocks/>
          </p:cNvCxnSpPr>
          <p:nvPr/>
        </p:nvCxnSpPr>
        <p:spPr bwMode="auto">
          <a:xfrm>
            <a:off x="8082413"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CCE933FB-17D8-4904-B4A0-F592BD739E51}"/>
              </a:ext>
            </a:extLst>
          </p:cNvPr>
          <p:cNvCxnSpPr>
            <a:cxnSpLocks/>
          </p:cNvCxnSpPr>
          <p:nvPr/>
        </p:nvCxnSpPr>
        <p:spPr bwMode="auto">
          <a:xfrm>
            <a:off x="8150452"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85A6FCBC-BAFC-45E4-BF4E-412608B9A9FA}"/>
              </a:ext>
            </a:extLst>
          </p:cNvPr>
          <p:cNvCxnSpPr>
            <a:cxnSpLocks/>
          </p:cNvCxnSpPr>
          <p:nvPr/>
        </p:nvCxnSpPr>
        <p:spPr bwMode="auto">
          <a:xfrm>
            <a:off x="8207600"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7C842E9C-4897-4D59-ADBE-FD9CE7851C5D}"/>
              </a:ext>
            </a:extLst>
          </p:cNvPr>
          <p:cNvCxnSpPr>
            <a:cxnSpLocks/>
          </p:cNvCxnSpPr>
          <p:nvPr/>
        </p:nvCxnSpPr>
        <p:spPr bwMode="auto">
          <a:xfrm>
            <a:off x="8275639"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A0098B4E-34CE-45F9-A8CC-26224FAFC3EF}"/>
              </a:ext>
            </a:extLst>
          </p:cNvPr>
          <p:cNvCxnSpPr>
            <a:cxnSpLocks/>
          </p:cNvCxnSpPr>
          <p:nvPr/>
        </p:nvCxnSpPr>
        <p:spPr bwMode="auto">
          <a:xfrm>
            <a:off x="8338230"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031D66D8-1288-433E-AF54-0278EAD39B1E}"/>
              </a:ext>
            </a:extLst>
          </p:cNvPr>
          <p:cNvCxnSpPr>
            <a:cxnSpLocks/>
          </p:cNvCxnSpPr>
          <p:nvPr/>
        </p:nvCxnSpPr>
        <p:spPr bwMode="auto">
          <a:xfrm>
            <a:off x="8466131"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5BC5B65E-E0A3-4D04-9884-AC86CFD313E0}"/>
              </a:ext>
            </a:extLst>
          </p:cNvPr>
          <p:cNvCxnSpPr>
            <a:cxnSpLocks/>
          </p:cNvCxnSpPr>
          <p:nvPr/>
        </p:nvCxnSpPr>
        <p:spPr bwMode="auto">
          <a:xfrm>
            <a:off x="8534170"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C8BF1C56-E486-4927-9F3D-BF638259073D}"/>
              </a:ext>
            </a:extLst>
          </p:cNvPr>
          <p:cNvCxnSpPr>
            <a:cxnSpLocks/>
          </p:cNvCxnSpPr>
          <p:nvPr/>
        </p:nvCxnSpPr>
        <p:spPr bwMode="auto">
          <a:xfrm>
            <a:off x="8591318"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3A480F26-44AF-4D60-98E6-3957AD4D5D3F}"/>
              </a:ext>
            </a:extLst>
          </p:cNvPr>
          <p:cNvCxnSpPr>
            <a:cxnSpLocks/>
          </p:cNvCxnSpPr>
          <p:nvPr/>
        </p:nvCxnSpPr>
        <p:spPr bwMode="auto">
          <a:xfrm>
            <a:off x="8719222"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937A1542-11B9-49B1-A3F7-2F89D8DBD4A5}"/>
              </a:ext>
            </a:extLst>
          </p:cNvPr>
          <p:cNvCxnSpPr>
            <a:cxnSpLocks/>
          </p:cNvCxnSpPr>
          <p:nvPr/>
        </p:nvCxnSpPr>
        <p:spPr bwMode="auto">
          <a:xfrm>
            <a:off x="8787261"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EA47F126-F4B9-47B6-83E6-A0830BEF02A3}"/>
              </a:ext>
            </a:extLst>
          </p:cNvPr>
          <p:cNvCxnSpPr>
            <a:cxnSpLocks/>
          </p:cNvCxnSpPr>
          <p:nvPr/>
        </p:nvCxnSpPr>
        <p:spPr bwMode="auto">
          <a:xfrm>
            <a:off x="8844409" y="3392668"/>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BE7C1514-8404-4FD5-9A96-5D0A1CDB3F30}"/>
              </a:ext>
            </a:extLst>
          </p:cNvPr>
          <p:cNvCxnSpPr>
            <a:cxnSpLocks/>
          </p:cNvCxnSpPr>
          <p:nvPr/>
        </p:nvCxnSpPr>
        <p:spPr bwMode="auto">
          <a:xfrm>
            <a:off x="9037626" y="3866192"/>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EC52FC83-C5CD-486A-9DD1-8C1928A3623D}"/>
              </a:ext>
            </a:extLst>
          </p:cNvPr>
          <p:cNvCxnSpPr>
            <a:cxnSpLocks/>
          </p:cNvCxnSpPr>
          <p:nvPr/>
        </p:nvCxnSpPr>
        <p:spPr bwMode="auto">
          <a:xfrm>
            <a:off x="9538363" y="3866192"/>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FA3327D9-80DF-46B2-B7B1-1B9BC935932F}"/>
              </a:ext>
            </a:extLst>
          </p:cNvPr>
          <p:cNvCxnSpPr>
            <a:cxnSpLocks/>
          </p:cNvCxnSpPr>
          <p:nvPr/>
        </p:nvCxnSpPr>
        <p:spPr bwMode="auto">
          <a:xfrm>
            <a:off x="9233569" y="3866192"/>
            <a:ext cx="0" cy="64008"/>
          </a:xfrm>
          <a:prstGeom prst="line">
            <a:avLst/>
          </a:prstGeom>
          <a:noFill/>
          <a:ln w="19050" cap="flat" cmpd="sng" algn="ctr">
            <a:solidFill>
              <a:schemeClr val="accent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A81A41A4-EC11-4576-98B1-DB4FBB31F8FF}"/>
              </a:ext>
            </a:extLst>
          </p:cNvPr>
          <p:cNvCxnSpPr>
            <a:cxnSpLocks/>
          </p:cNvCxnSpPr>
          <p:nvPr/>
        </p:nvCxnSpPr>
        <p:spPr bwMode="auto">
          <a:xfrm>
            <a:off x="9600959" y="3866192"/>
            <a:ext cx="0" cy="64008"/>
          </a:xfrm>
          <a:prstGeom prst="line">
            <a:avLst/>
          </a:prstGeom>
          <a:noFill/>
          <a:ln w="19050" cap="flat" cmpd="sng" algn="ctr">
            <a:solidFill>
              <a:schemeClr val="accent1"/>
            </a:solidFill>
            <a:prstDash val="solid"/>
            <a:round/>
            <a:headEnd type="none" w="med" len="med"/>
            <a:tailEnd type="none" w="med" len="med"/>
          </a:ln>
          <a:effectLst/>
        </p:spPr>
      </p:cxnSp>
      <p:sp>
        <p:nvSpPr>
          <p:cNvPr id="149" name="TextBox 148">
            <a:extLst>
              <a:ext uri="{FF2B5EF4-FFF2-40B4-BE49-F238E27FC236}">
                <a16:creationId xmlns:a16="http://schemas.microsoft.com/office/drawing/2014/main" id="{299AB4B1-D869-4644-B35B-C52022B759B3}"/>
              </a:ext>
            </a:extLst>
          </p:cNvPr>
          <p:cNvSpPr txBox="1"/>
          <p:nvPr/>
        </p:nvSpPr>
        <p:spPr bwMode="auto">
          <a:xfrm rot="16200000">
            <a:off x="811491" y="4391614"/>
            <a:ext cx="8071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a:t>
            </a:r>
          </a:p>
        </p:txBody>
      </p:sp>
      <p:sp>
        <p:nvSpPr>
          <p:cNvPr id="151" name="TextBox 150">
            <a:extLst>
              <a:ext uri="{FF2B5EF4-FFF2-40B4-BE49-F238E27FC236}">
                <a16:creationId xmlns:a16="http://schemas.microsoft.com/office/drawing/2014/main" id="{9B01F8FC-1F29-4C5C-81A0-995D8BCC3F7A}"/>
              </a:ext>
            </a:extLst>
          </p:cNvPr>
          <p:cNvSpPr txBox="1"/>
          <p:nvPr/>
        </p:nvSpPr>
        <p:spPr bwMode="auto">
          <a:xfrm rot="16200000">
            <a:off x="5653456" y="4337256"/>
            <a:ext cx="7457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 (%)</a:t>
            </a:r>
          </a:p>
        </p:txBody>
      </p:sp>
      <p:sp>
        <p:nvSpPr>
          <p:cNvPr id="153" name="TextBox 152">
            <a:extLst>
              <a:ext uri="{FF2B5EF4-FFF2-40B4-BE49-F238E27FC236}">
                <a16:creationId xmlns:a16="http://schemas.microsoft.com/office/drawing/2014/main" id="{F5C533B4-2AC5-43AE-B4C2-694AD45BA27B}"/>
              </a:ext>
            </a:extLst>
          </p:cNvPr>
          <p:cNvSpPr txBox="1"/>
          <p:nvPr/>
        </p:nvSpPr>
        <p:spPr bwMode="auto">
          <a:xfrm>
            <a:off x="3021568" y="2992724"/>
            <a:ext cx="48333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a:t>
            </a:r>
          </a:p>
        </p:txBody>
      </p:sp>
      <p:sp>
        <p:nvSpPr>
          <p:cNvPr id="155" name="TextBox 154">
            <a:extLst>
              <a:ext uri="{FF2B5EF4-FFF2-40B4-BE49-F238E27FC236}">
                <a16:creationId xmlns:a16="http://schemas.microsoft.com/office/drawing/2014/main" id="{7E063DE0-DD80-4B3F-8E0E-2ACFB99CCA4B}"/>
              </a:ext>
            </a:extLst>
          </p:cNvPr>
          <p:cNvSpPr txBox="1"/>
          <p:nvPr/>
        </p:nvSpPr>
        <p:spPr bwMode="auto">
          <a:xfrm>
            <a:off x="7963119" y="2940593"/>
            <a:ext cx="421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a:t>
            </a:r>
          </a:p>
        </p:txBody>
      </p:sp>
      <p:sp>
        <p:nvSpPr>
          <p:cNvPr id="157" name="TextBox 156">
            <a:extLst>
              <a:ext uri="{FF2B5EF4-FFF2-40B4-BE49-F238E27FC236}">
                <a16:creationId xmlns:a16="http://schemas.microsoft.com/office/drawing/2014/main" id="{CB5F14CB-9F03-4BAC-A31E-901BAFE983FF}"/>
              </a:ext>
            </a:extLst>
          </p:cNvPr>
          <p:cNvSpPr txBox="1"/>
          <p:nvPr/>
        </p:nvSpPr>
        <p:spPr bwMode="auto">
          <a:xfrm>
            <a:off x="1875130" y="5279241"/>
            <a:ext cx="255485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Median PFS: 32 mo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Median follow-up: 26 mo</a:t>
            </a: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59" name="TextBox 158">
            <a:extLst>
              <a:ext uri="{FF2B5EF4-FFF2-40B4-BE49-F238E27FC236}">
                <a16:creationId xmlns:a16="http://schemas.microsoft.com/office/drawing/2014/main" id="{5858C45D-9165-4C71-9E35-27BC1092C902}"/>
              </a:ext>
            </a:extLst>
          </p:cNvPr>
          <p:cNvSpPr txBox="1"/>
          <p:nvPr/>
        </p:nvSpPr>
        <p:spPr bwMode="auto">
          <a:xfrm>
            <a:off x="6756693" y="5394547"/>
            <a:ext cx="25548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3-Yr OS rate: 93%</a:t>
            </a: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409825152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 name="Group 58">
            <a:extLst>
              <a:ext uri="{FF2B5EF4-FFF2-40B4-BE49-F238E27FC236}">
                <a16:creationId xmlns:a16="http://schemas.microsoft.com/office/drawing/2014/main" id="{9D711F81-BE14-987F-EF93-10671F288940}"/>
              </a:ext>
            </a:extLst>
          </p:cNvPr>
          <p:cNvGrpSpPr/>
          <p:nvPr/>
        </p:nvGrpSpPr>
        <p:grpSpPr>
          <a:xfrm>
            <a:off x="5556250" y="1622425"/>
            <a:ext cx="5684907" cy="835025"/>
            <a:chOff x="5556250" y="1679575"/>
            <a:chExt cx="5684907" cy="835025"/>
          </a:xfrm>
        </p:grpSpPr>
        <p:grpSp>
          <p:nvGrpSpPr>
            <p:cNvPr id="57" name="Group 56">
              <a:extLst>
                <a:ext uri="{FF2B5EF4-FFF2-40B4-BE49-F238E27FC236}">
                  <a16:creationId xmlns:a16="http://schemas.microsoft.com/office/drawing/2014/main" id="{BCDFFA5F-38EC-469F-F39B-FEC7379F8270}"/>
                </a:ext>
              </a:extLst>
            </p:cNvPr>
            <p:cNvGrpSpPr/>
            <p:nvPr/>
          </p:nvGrpSpPr>
          <p:grpSpPr>
            <a:xfrm>
              <a:off x="7048500" y="1965325"/>
              <a:ext cx="4192657" cy="549275"/>
              <a:chOff x="7048500" y="1965325"/>
              <a:chExt cx="4192657" cy="549275"/>
            </a:xfrm>
          </p:grpSpPr>
          <p:grpSp>
            <p:nvGrpSpPr>
              <p:cNvPr id="55" name="Group 54">
                <a:extLst>
                  <a:ext uri="{FF2B5EF4-FFF2-40B4-BE49-F238E27FC236}">
                    <a16:creationId xmlns:a16="http://schemas.microsoft.com/office/drawing/2014/main" id="{E262C741-ECFC-B4A5-FE0A-69E8E916E6B4}"/>
                  </a:ext>
                </a:extLst>
              </p:cNvPr>
              <p:cNvGrpSpPr/>
              <p:nvPr/>
            </p:nvGrpSpPr>
            <p:grpSpPr>
              <a:xfrm>
                <a:off x="8728075" y="2171700"/>
                <a:ext cx="2513082" cy="342900"/>
                <a:chOff x="8728075" y="2171700"/>
                <a:chExt cx="2513082" cy="342900"/>
              </a:xfrm>
            </p:grpSpPr>
            <p:sp>
              <p:nvSpPr>
                <p:cNvPr id="52" name="Freeform 51">
                  <a:extLst>
                    <a:ext uri="{FF2B5EF4-FFF2-40B4-BE49-F238E27FC236}">
                      <a16:creationId xmlns:a16="http://schemas.microsoft.com/office/drawing/2014/main" id="{70156290-D0F4-BB63-5C1C-A33473C0222C}"/>
                    </a:ext>
                  </a:extLst>
                </p:cNvPr>
                <p:cNvSpPr/>
                <p:nvPr/>
              </p:nvSpPr>
              <p:spPr bwMode="auto">
                <a:xfrm>
                  <a:off x="10053430" y="2335695"/>
                  <a:ext cx="1187727" cy="178905"/>
                </a:xfrm>
                <a:custGeom>
                  <a:avLst/>
                  <a:gdLst>
                    <a:gd name="connsiteX0" fmla="*/ 1187727 w 1187727"/>
                    <a:gd name="connsiteY0" fmla="*/ 178905 h 178905"/>
                    <a:gd name="connsiteX1" fmla="*/ 1023731 w 1187727"/>
                    <a:gd name="connsiteY1" fmla="*/ 178905 h 178905"/>
                    <a:gd name="connsiteX2" fmla="*/ 1023731 w 1187727"/>
                    <a:gd name="connsiteY2" fmla="*/ 134179 h 178905"/>
                    <a:gd name="connsiteX3" fmla="*/ 288235 w 1187727"/>
                    <a:gd name="connsiteY3" fmla="*/ 134179 h 178905"/>
                    <a:gd name="connsiteX4" fmla="*/ 288235 w 1187727"/>
                    <a:gd name="connsiteY4" fmla="*/ 84483 h 178905"/>
                    <a:gd name="connsiteX5" fmla="*/ 233570 w 1187727"/>
                    <a:gd name="connsiteY5" fmla="*/ 84483 h 178905"/>
                    <a:gd name="connsiteX6" fmla="*/ 233570 w 1187727"/>
                    <a:gd name="connsiteY6" fmla="*/ 84483 h 178905"/>
                    <a:gd name="connsiteX7" fmla="*/ 203753 w 1187727"/>
                    <a:gd name="connsiteY7" fmla="*/ 54666 h 178905"/>
                    <a:gd name="connsiteX8" fmla="*/ 203753 w 1187727"/>
                    <a:gd name="connsiteY8" fmla="*/ 34788 h 178905"/>
                    <a:gd name="connsiteX9" fmla="*/ 203753 w 1187727"/>
                    <a:gd name="connsiteY9" fmla="*/ 34788 h 178905"/>
                    <a:gd name="connsiteX10" fmla="*/ 183874 w 1187727"/>
                    <a:gd name="connsiteY10" fmla="*/ 14909 h 178905"/>
                    <a:gd name="connsiteX11" fmla="*/ 119270 w 1187727"/>
                    <a:gd name="connsiteY11" fmla="*/ 14909 h 178905"/>
                    <a:gd name="connsiteX12" fmla="*/ 119270 w 1187727"/>
                    <a:gd name="connsiteY12" fmla="*/ 14909 h 178905"/>
                    <a:gd name="connsiteX13" fmla="*/ 119270 w 1187727"/>
                    <a:gd name="connsiteY13" fmla="*/ 14909 h 178905"/>
                    <a:gd name="connsiteX14" fmla="*/ 104361 w 1187727"/>
                    <a:gd name="connsiteY14" fmla="*/ 0 h 178905"/>
                    <a:gd name="connsiteX15" fmla="*/ 0 w 1187727"/>
                    <a:gd name="connsiteY15" fmla="*/ 0 h 178905"/>
                    <a:gd name="connsiteX0" fmla="*/ 1187727 w 1187727"/>
                    <a:gd name="connsiteY0" fmla="*/ 178905 h 178905"/>
                    <a:gd name="connsiteX1" fmla="*/ 1023731 w 1187727"/>
                    <a:gd name="connsiteY1" fmla="*/ 178905 h 178905"/>
                    <a:gd name="connsiteX2" fmla="*/ 1023731 w 1187727"/>
                    <a:gd name="connsiteY2" fmla="*/ 134179 h 178905"/>
                    <a:gd name="connsiteX3" fmla="*/ 288235 w 1187727"/>
                    <a:gd name="connsiteY3" fmla="*/ 134179 h 178905"/>
                    <a:gd name="connsiteX4" fmla="*/ 288235 w 1187727"/>
                    <a:gd name="connsiteY4" fmla="*/ 84483 h 178905"/>
                    <a:gd name="connsiteX5" fmla="*/ 233570 w 1187727"/>
                    <a:gd name="connsiteY5" fmla="*/ 84483 h 178905"/>
                    <a:gd name="connsiteX6" fmla="*/ 233570 w 1187727"/>
                    <a:gd name="connsiteY6" fmla="*/ 84483 h 178905"/>
                    <a:gd name="connsiteX7" fmla="*/ 232328 w 1187727"/>
                    <a:gd name="connsiteY7" fmla="*/ 57841 h 178905"/>
                    <a:gd name="connsiteX8" fmla="*/ 203753 w 1187727"/>
                    <a:gd name="connsiteY8" fmla="*/ 34788 h 178905"/>
                    <a:gd name="connsiteX9" fmla="*/ 203753 w 1187727"/>
                    <a:gd name="connsiteY9" fmla="*/ 34788 h 178905"/>
                    <a:gd name="connsiteX10" fmla="*/ 183874 w 1187727"/>
                    <a:gd name="connsiteY10" fmla="*/ 14909 h 178905"/>
                    <a:gd name="connsiteX11" fmla="*/ 119270 w 1187727"/>
                    <a:gd name="connsiteY11" fmla="*/ 14909 h 178905"/>
                    <a:gd name="connsiteX12" fmla="*/ 119270 w 1187727"/>
                    <a:gd name="connsiteY12" fmla="*/ 14909 h 178905"/>
                    <a:gd name="connsiteX13" fmla="*/ 119270 w 1187727"/>
                    <a:gd name="connsiteY13" fmla="*/ 14909 h 178905"/>
                    <a:gd name="connsiteX14" fmla="*/ 104361 w 1187727"/>
                    <a:gd name="connsiteY14" fmla="*/ 0 h 178905"/>
                    <a:gd name="connsiteX15" fmla="*/ 0 w 1187727"/>
                    <a:gd name="connsiteY15" fmla="*/ 0 h 178905"/>
                    <a:gd name="connsiteX0" fmla="*/ 1187727 w 1187727"/>
                    <a:gd name="connsiteY0" fmla="*/ 178905 h 178905"/>
                    <a:gd name="connsiteX1" fmla="*/ 1023731 w 1187727"/>
                    <a:gd name="connsiteY1" fmla="*/ 178905 h 178905"/>
                    <a:gd name="connsiteX2" fmla="*/ 1023731 w 1187727"/>
                    <a:gd name="connsiteY2" fmla="*/ 134179 h 178905"/>
                    <a:gd name="connsiteX3" fmla="*/ 288235 w 1187727"/>
                    <a:gd name="connsiteY3" fmla="*/ 134179 h 178905"/>
                    <a:gd name="connsiteX4" fmla="*/ 288235 w 1187727"/>
                    <a:gd name="connsiteY4" fmla="*/ 84483 h 178905"/>
                    <a:gd name="connsiteX5" fmla="*/ 233570 w 1187727"/>
                    <a:gd name="connsiteY5" fmla="*/ 84483 h 178905"/>
                    <a:gd name="connsiteX6" fmla="*/ 233570 w 1187727"/>
                    <a:gd name="connsiteY6" fmla="*/ 84483 h 178905"/>
                    <a:gd name="connsiteX7" fmla="*/ 203753 w 1187727"/>
                    <a:gd name="connsiteY7" fmla="*/ 57841 h 178905"/>
                    <a:gd name="connsiteX8" fmla="*/ 203753 w 1187727"/>
                    <a:gd name="connsiteY8" fmla="*/ 34788 h 178905"/>
                    <a:gd name="connsiteX9" fmla="*/ 203753 w 1187727"/>
                    <a:gd name="connsiteY9" fmla="*/ 34788 h 178905"/>
                    <a:gd name="connsiteX10" fmla="*/ 183874 w 1187727"/>
                    <a:gd name="connsiteY10" fmla="*/ 14909 h 178905"/>
                    <a:gd name="connsiteX11" fmla="*/ 119270 w 1187727"/>
                    <a:gd name="connsiteY11" fmla="*/ 14909 h 178905"/>
                    <a:gd name="connsiteX12" fmla="*/ 119270 w 1187727"/>
                    <a:gd name="connsiteY12" fmla="*/ 14909 h 178905"/>
                    <a:gd name="connsiteX13" fmla="*/ 119270 w 1187727"/>
                    <a:gd name="connsiteY13" fmla="*/ 14909 h 178905"/>
                    <a:gd name="connsiteX14" fmla="*/ 104361 w 1187727"/>
                    <a:gd name="connsiteY14" fmla="*/ 0 h 178905"/>
                    <a:gd name="connsiteX15" fmla="*/ 0 w 1187727"/>
                    <a:gd name="connsiteY15" fmla="*/ 0 h 178905"/>
                    <a:gd name="connsiteX0" fmla="*/ 1187727 w 1187727"/>
                    <a:gd name="connsiteY0" fmla="*/ 178905 h 178905"/>
                    <a:gd name="connsiteX1" fmla="*/ 1023731 w 1187727"/>
                    <a:gd name="connsiteY1" fmla="*/ 178905 h 178905"/>
                    <a:gd name="connsiteX2" fmla="*/ 1023731 w 1187727"/>
                    <a:gd name="connsiteY2" fmla="*/ 134179 h 178905"/>
                    <a:gd name="connsiteX3" fmla="*/ 288235 w 1187727"/>
                    <a:gd name="connsiteY3" fmla="*/ 134179 h 178905"/>
                    <a:gd name="connsiteX4" fmla="*/ 288235 w 1187727"/>
                    <a:gd name="connsiteY4" fmla="*/ 84483 h 178905"/>
                    <a:gd name="connsiteX5" fmla="*/ 233570 w 1187727"/>
                    <a:gd name="connsiteY5" fmla="*/ 84483 h 178905"/>
                    <a:gd name="connsiteX6" fmla="*/ 233570 w 1187727"/>
                    <a:gd name="connsiteY6" fmla="*/ 62258 h 178905"/>
                    <a:gd name="connsiteX7" fmla="*/ 203753 w 1187727"/>
                    <a:gd name="connsiteY7" fmla="*/ 57841 h 178905"/>
                    <a:gd name="connsiteX8" fmla="*/ 203753 w 1187727"/>
                    <a:gd name="connsiteY8" fmla="*/ 34788 h 178905"/>
                    <a:gd name="connsiteX9" fmla="*/ 203753 w 1187727"/>
                    <a:gd name="connsiteY9" fmla="*/ 34788 h 178905"/>
                    <a:gd name="connsiteX10" fmla="*/ 183874 w 1187727"/>
                    <a:gd name="connsiteY10" fmla="*/ 14909 h 178905"/>
                    <a:gd name="connsiteX11" fmla="*/ 119270 w 1187727"/>
                    <a:gd name="connsiteY11" fmla="*/ 14909 h 178905"/>
                    <a:gd name="connsiteX12" fmla="*/ 119270 w 1187727"/>
                    <a:gd name="connsiteY12" fmla="*/ 14909 h 178905"/>
                    <a:gd name="connsiteX13" fmla="*/ 119270 w 1187727"/>
                    <a:gd name="connsiteY13" fmla="*/ 14909 h 178905"/>
                    <a:gd name="connsiteX14" fmla="*/ 104361 w 1187727"/>
                    <a:gd name="connsiteY14" fmla="*/ 0 h 178905"/>
                    <a:gd name="connsiteX15" fmla="*/ 0 w 1187727"/>
                    <a:gd name="connsiteY15" fmla="*/ 0 h 178905"/>
                    <a:gd name="connsiteX0" fmla="*/ 1187727 w 1187727"/>
                    <a:gd name="connsiteY0" fmla="*/ 178905 h 178905"/>
                    <a:gd name="connsiteX1" fmla="*/ 1023731 w 1187727"/>
                    <a:gd name="connsiteY1" fmla="*/ 178905 h 178905"/>
                    <a:gd name="connsiteX2" fmla="*/ 1023731 w 1187727"/>
                    <a:gd name="connsiteY2" fmla="*/ 134179 h 178905"/>
                    <a:gd name="connsiteX3" fmla="*/ 288235 w 1187727"/>
                    <a:gd name="connsiteY3" fmla="*/ 134179 h 178905"/>
                    <a:gd name="connsiteX4" fmla="*/ 288235 w 1187727"/>
                    <a:gd name="connsiteY4" fmla="*/ 84483 h 178905"/>
                    <a:gd name="connsiteX5" fmla="*/ 233570 w 1187727"/>
                    <a:gd name="connsiteY5" fmla="*/ 84483 h 178905"/>
                    <a:gd name="connsiteX6" fmla="*/ 233570 w 1187727"/>
                    <a:gd name="connsiteY6" fmla="*/ 62258 h 178905"/>
                    <a:gd name="connsiteX7" fmla="*/ 203753 w 1187727"/>
                    <a:gd name="connsiteY7" fmla="*/ 57841 h 178905"/>
                    <a:gd name="connsiteX8" fmla="*/ 203753 w 1187727"/>
                    <a:gd name="connsiteY8" fmla="*/ 34788 h 178905"/>
                    <a:gd name="connsiteX9" fmla="*/ 156128 w 1187727"/>
                    <a:gd name="connsiteY9" fmla="*/ 37963 h 178905"/>
                    <a:gd name="connsiteX10" fmla="*/ 183874 w 1187727"/>
                    <a:gd name="connsiteY10" fmla="*/ 14909 h 178905"/>
                    <a:gd name="connsiteX11" fmla="*/ 119270 w 1187727"/>
                    <a:gd name="connsiteY11" fmla="*/ 14909 h 178905"/>
                    <a:gd name="connsiteX12" fmla="*/ 119270 w 1187727"/>
                    <a:gd name="connsiteY12" fmla="*/ 14909 h 178905"/>
                    <a:gd name="connsiteX13" fmla="*/ 119270 w 1187727"/>
                    <a:gd name="connsiteY13" fmla="*/ 14909 h 178905"/>
                    <a:gd name="connsiteX14" fmla="*/ 104361 w 1187727"/>
                    <a:gd name="connsiteY14" fmla="*/ 0 h 178905"/>
                    <a:gd name="connsiteX15" fmla="*/ 0 w 1187727"/>
                    <a:gd name="connsiteY15" fmla="*/ 0 h 178905"/>
                    <a:gd name="connsiteX0" fmla="*/ 1187727 w 1187727"/>
                    <a:gd name="connsiteY0" fmla="*/ 178905 h 178905"/>
                    <a:gd name="connsiteX1" fmla="*/ 1023731 w 1187727"/>
                    <a:gd name="connsiteY1" fmla="*/ 178905 h 178905"/>
                    <a:gd name="connsiteX2" fmla="*/ 1023731 w 1187727"/>
                    <a:gd name="connsiteY2" fmla="*/ 134179 h 178905"/>
                    <a:gd name="connsiteX3" fmla="*/ 288235 w 1187727"/>
                    <a:gd name="connsiteY3" fmla="*/ 134179 h 178905"/>
                    <a:gd name="connsiteX4" fmla="*/ 288235 w 1187727"/>
                    <a:gd name="connsiteY4" fmla="*/ 84483 h 178905"/>
                    <a:gd name="connsiteX5" fmla="*/ 233570 w 1187727"/>
                    <a:gd name="connsiteY5" fmla="*/ 84483 h 178905"/>
                    <a:gd name="connsiteX6" fmla="*/ 233570 w 1187727"/>
                    <a:gd name="connsiteY6" fmla="*/ 62258 h 178905"/>
                    <a:gd name="connsiteX7" fmla="*/ 203753 w 1187727"/>
                    <a:gd name="connsiteY7" fmla="*/ 57841 h 178905"/>
                    <a:gd name="connsiteX8" fmla="*/ 203753 w 1187727"/>
                    <a:gd name="connsiteY8" fmla="*/ 34788 h 178905"/>
                    <a:gd name="connsiteX9" fmla="*/ 156128 w 1187727"/>
                    <a:gd name="connsiteY9" fmla="*/ 37963 h 178905"/>
                    <a:gd name="connsiteX10" fmla="*/ 155299 w 1187727"/>
                    <a:gd name="connsiteY10" fmla="*/ 18084 h 178905"/>
                    <a:gd name="connsiteX11" fmla="*/ 119270 w 1187727"/>
                    <a:gd name="connsiteY11" fmla="*/ 14909 h 178905"/>
                    <a:gd name="connsiteX12" fmla="*/ 119270 w 1187727"/>
                    <a:gd name="connsiteY12" fmla="*/ 14909 h 178905"/>
                    <a:gd name="connsiteX13" fmla="*/ 119270 w 1187727"/>
                    <a:gd name="connsiteY13" fmla="*/ 14909 h 178905"/>
                    <a:gd name="connsiteX14" fmla="*/ 104361 w 1187727"/>
                    <a:gd name="connsiteY14" fmla="*/ 0 h 178905"/>
                    <a:gd name="connsiteX15" fmla="*/ 0 w 1187727"/>
                    <a:gd name="connsiteY15" fmla="*/ 0 h 178905"/>
                    <a:gd name="connsiteX0" fmla="*/ 1187727 w 1187727"/>
                    <a:gd name="connsiteY0" fmla="*/ 178905 h 178905"/>
                    <a:gd name="connsiteX1" fmla="*/ 1023731 w 1187727"/>
                    <a:gd name="connsiteY1" fmla="*/ 178905 h 178905"/>
                    <a:gd name="connsiteX2" fmla="*/ 1023731 w 1187727"/>
                    <a:gd name="connsiteY2" fmla="*/ 134179 h 178905"/>
                    <a:gd name="connsiteX3" fmla="*/ 288235 w 1187727"/>
                    <a:gd name="connsiteY3" fmla="*/ 134179 h 178905"/>
                    <a:gd name="connsiteX4" fmla="*/ 288235 w 1187727"/>
                    <a:gd name="connsiteY4" fmla="*/ 84483 h 178905"/>
                    <a:gd name="connsiteX5" fmla="*/ 233570 w 1187727"/>
                    <a:gd name="connsiteY5" fmla="*/ 84483 h 178905"/>
                    <a:gd name="connsiteX6" fmla="*/ 233570 w 1187727"/>
                    <a:gd name="connsiteY6" fmla="*/ 62258 h 178905"/>
                    <a:gd name="connsiteX7" fmla="*/ 203753 w 1187727"/>
                    <a:gd name="connsiteY7" fmla="*/ 57841 h 178905"/>
                    <a:gd name="connsiteX8" fmla="*/ 203753 w 1187727"/>
                    <a:gd name="connsiteY8" fmla="*/ 44313 h 178905"/>
                    <a:gd name="connsiteX9" fmla="*/ 156128 w 1187727"/>
                    <a:gd name="connsiteY9" fmla="*/ 37963 h 178905"/>
                    <a:gd name="connsiteX10" fmla="*/ 155299 w 1187727"/>
                    <a:gd name="connsiteY10" fmla="*/ 18084 h 178905"/>
                    <a:gd name="connsiteX11" fmla="*/ 119270 w 1187727"/>
                    <a:gd name="connsiteY11" fmla="*/ 14909 h 178905"/>
                    <a:gd name="connsiteX12" fmla="*/ 119270 w 1187727"/>
                    <a:gd name="connsiteY12" fmla="*/ 14909 h 178905"/>
                    <a:gd name="connsiteX13" fmla="*/ 119270 w 1187727"/>
                    <a:gd name="connsiteY13" fmla="*/ 14909 h 178905"/>
                    <a:gd name="connsiteX14" fmla="*/ 104361 w 1187727"/>
                    <a:gd name="connsiteY14" fmla="*/ 0 h 178905"/>
                    <a:gd name="connsiteX15" fmla="*/ 0 w 1187727"/>
                    <a:gd name="connsiteY15" fmla="*/ 0 h 178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87727" h="178905">
                      <a:moveTo>
                        <a:pt x="1187727" y="178905"/>
                      </a:moveTo>
                      <a:lnTo>
                        <a:pt x="1023731" y="178905"/>
                      </a:lnTo>
                      <a:lnTo>
                        <a:pt x="1023731" y="134179"/>
                      </a:lnTo>
                      <a:lnTo>
                        <a:pt x="288235" y="134179"/>
                      </a:lnTo>
                      <a:lnTo>
                        <a:pt x="288235" y="84483"/>
                      </a:lnTo>
                      <a:lnTo>
                        <a:pt x="233570" y="84483"/>
                      </a:lnTo>
                      <a:lnTo>
                        <a:pt x="233570" y="62258"/>
                      </a:lnTo>
                      <a:lnTo>
                        <a:pt x="203753" y="57841"/>
                      </a:lnTo>
                      <a:lnTo>
                        <a:pt x="203753" y="44313"/>
                      </a:lnTo>
                      <a:lnTo>
                        <a:pt x="156128" y="37963"/>
                      </a:lnTo>
                      <a:cubicBezTo>
                        <a:pt x="155852" y="31337"/>
                        <a:pt x="155575" y="24710"/>
                        <a:pt x="155299" y="18084"/>
                      </a:cubicBezTo>
                      <a:lnTo>
                        <a:pt x="119270" y="14909"/>
                      </a:lnTo>
                      <a:lnTo>
                        <a:pt x="119270" y="14909"/>
                      </a:lnTo>
                      <a:lnTo>
                        <a:pt x="119270" y="14909"/>
                      </a:lnTo>
                      <a:lnTo>
                        <a:pt x="104361"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 name="Freeform 53">
                  <a:extLst>
                    <a:ext uri="{FF2B5EF4-FFF2-40B4-BE49-F238E27FC236}">
                      <a16:creationId xmlns:a16="http://schemas.microsoft.com/office/drawing/2014/main" id="{F9BB57A8-289C-FDF5-A7F6-00B3402B3B71}"/>
                    </a:ext>
                  </a:extLst>
                </p:cNvPr>
                <p:cNvSpPr/>
                <p:nvPr/>
              </p:nvSpPr>
              <p:spPr bwMode="auto">
                <a:xfrm>
                  <a:off x="8728075" y="2171700"/>
                  <a:ext cx="1355725" cy="161925"/>
                </a:xfrm>
                <a:custGeom>
                  <a:avLst/>
                  <a:gdLst>
                    <a:gd name="connsiteX0" fmla="*/ 0 w 1355725"/>
                    <a:gd name="connsiteY0" fmla="*/ 0 h 161925"/>
                    <a:gd name="connsiteX1" fmla="*/ 111125 w 1355725"/>
                    <a:gd name="connsiteY1" fmla="*/ 0 h 161925"/>
                    <a:gd name="connsiteX2" fmla="*/ 111125 w 1355725"/>
                    <a:gd name="connsiteY2" fmla="*/ 15875 h 161925"/>
                    <a:gd name="connsiteX3" fmla="*/ 301625 w 1355725"/>
                    <a:gd name="connsiteY3" fmla="*/ 15875 h 161925"/>
                    <a:gd name="connsiteX4" fmla="*/ 311150 w 1355725"/>
                    <a:gd name="connsiteY4" fmla="*/ 25400 h 161925"/>
                    <a:gd name="connsiteX5" fmla="*/ 396875 w 1355725"/>
                    <a:gd name="connsiteY5" fmla="*/ 25400 h 161925"/>
                    <a:gd name="connsiteX6" fmla="*/ 396875 w 1355725"/>
                    <a:gd name="connsiteY6" fmla="*/ 50800 h 161925"/>
                    <a:gd name="connsiteX7" fmla="*/ 476250 w 1355725"/>
                    <a:gd name="connsiteY7" fmla="*/ 50800 h 161925"/>
                    <a:gd name="connsiteX8" fmla="*/ 476250 w 1355725"/>
                    <a:gd name="connsiteY8" fmla="*/ 73025 h 161925"/>
                    <a:gd name="connsiteX9" fmla="*/ 784225 w 1355725"/>
                    <a:gd name="connsiteY9" fmla="*/ 73025 h 161925"/>
                    <a:gd name="connsiteX10" fmla="*/ 784225 w 1355725"/>
                    <a:gd name="connsiteY10" fmla="*/ 88900 h 161925"/>
                    <a:gd name="connsiteX11" fmla="*/ 1073150 w 1355725"/>
                    <a:gd name="connsiteY11" fmla="*/ 88900 h 161925"/>
                    <a:gd name="connsiteX12" fmla="*/ 1073150 w 1355725"/>
                    <a:gd name="connsiteY12" fmla="*/ 114300 h 161925"/>
                    <a:gd name="connsiteX13" fmla="*/ 1114425 w 1355725"/>
                    <a:gd name="connsiteY13" fmla="*/ 114300 h 161925"/>
                    <a:gd name="connsiteX14" fmla="*/ 1114425 w 1355725"/>
                    <a:gd name="connsiteY14" fmla="*/ 133350 h 161925"/>
                    <a:gd name="connsiteX15" fmla="*/ 1311275 w 1355725"/>
                    <a:gd name="connsiteY15" fmla="*/ 133350 h 161925"/>
                    <a:gd name="connsiteX16" fmla="*/ 1311275 w 1355725"/>
                    <a:gd name="connsiteY16" fmla="*/ 161925 h 161925"/>
                    <a:gd name="connsiteX17" fmla="*/ 1355725 w 1355725"/>
                    <a:gd name="connsiteY17" fmla="*/ 16192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5725" h="161925">
                      <a:moveTo>
                        <a:pt x="0" y="0"/>
                      </a:moveTo>
                      <a:lnTo>
                        <a:pt x="111125" y="0"/>
                      </a:lnTo>
                      <a:lnTo>
                        <a:pt x="111125" y="15875"/>
                      </a:lnTo>
                      <a:lnTo>
                        <a:pt x="301625" y="15875"/>
                      </a:lnTo>
                      <a:lnTo>
                        <a:pt x="311150" y="25400"/>
                      </a:lnTo>
                      <a:lnTo>
                        <a:pt x="396875" y="25400"/>
                      </a:lnTo>
                      <a:lnTo>
                        <a:pt x="396875" y="50800"/>
                      </a:lnTo>
                      <a:lnTo>
                        <a:pt x="476250" y="50800"/>
                      </a:lnTo>
                      <a:lnTo>
                        <a:pt x="476250" y="73025"/>
                      </a:lnTo>
                      <a:lnTo>
                        <a:pt x="784225" y="73025"/>
                      </a:lnTo>
                      <a:lnTo>
                        <a:pt x="784225" y="88900"/>
                      </a:lnTo>
                      <a:lnTo>
                        <a:pt x="1073150" y="88900"/>
                      </a:lnTo>
                      <a:lnTo>
                        <a:pt x="1073150" y="114300"/>
                      </a:lnTo>
                      <a:lnTo>
                        <a:pt x="1114425" y="114300"/>
                      </a:lnTo>
                      <a:lnTo>
                        <a:pt x="1114425" y="133350"/>
                      </a:lnTo>
                      <a:lnTo>
                        <a:pt x="1311275" y="133350"/>
                      </a:lnTo>
                      <a:lnTo>
                        <a:pt x="1311275" y="161925"/>
                      </a:lnTo>
                      <a:lnTo>
                        <a:pt x="1355725" y="16192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56" name="Freeform 55">
                <a:extLst>
                  <a:ext uri="{FF2B5EF4-FFF2-40B4-BE49-F238E27FC236}">
                    <a16:creationId xmlns:a16="http://schemas.microsoft.com/office/drawing/2014/main" id="{99BBC8C2-E4B7-296F-00C1-C3F747132F2F}"/>
                  </a:ext>
                </a:extLst>
              </p:cNvPr>
              <p:cNvSpPr/>
              <p:nvPr/>
            </p:nvSpPr>
            <p:spPr bwMode="auto">
              <a:xfrm>
                <a:off x="7048500" y="1965325"/>
                <a:ext cx="1679575" cy="206375"/>
              </a:xfrm>
              <a:custGeom>
                <a:avLst/>
                <a:gdLst>
                  <a:gd name="connsiteX0" fmla="*/ 0 w 1679575"/>
                  <a:gd name="connsiteY0" fmla="*/ 0 h 206375"/>
                  <a:gd name="connsiteX1" fmla="*/ 187325 w 1679575"/>
                  <a:gd name="connsiteY1" fmla="*/ 0 h 206375"/>
                  <a:gd name="connsiteX2" fmla="*/ 187325 w 1679575"/>
                  <a:gd name="connsiteY2" fmla="*/ 19050 h 206375"/>
                  <a:gd name="connsiteX3" fmla="*/ 812800 w 1679575"/>
                  <a:gd name="connsiteY3" fmla="*/ 19050 h 206375"/>
                  <a:gd name="connsiteX4" fmla="*/ 812800 w 1679575"/>
                  <a:gd name="connsiteY4" fmla="*/ 38100 h 206375"/>
                  <a:gd name="connsiteX5" fmla="*/ 904875 w 1679575"/>
                  <a:gd name="connsiteY5" fmla="*/ 38100 h 206375"/>
                  <a:gd name="connsiteX6" fmla="*/ 904875 w 1679575"/>
                  <a:gd name="connsiteY6" fmla="*/ 38100 h 206375"/>
                  <a:gd name="connsiteX7" fmla="*/ 904875 w 1679575"/>
                  <a:gd name="connsiteY7" fmla="*/ 38100 h 206375"/>
                  <a:gd name="connsiteX8" fmla="*/ 904875 w 1679575"/>
                  <a:gd name="connsiteY8" fmla="*/ 60325 h 206375"/>
                  <a:gd name="connsiteX9" fmla="*/ 1054100 w 1679575"/>
                  <a:gd name="connsiteY9" fmla="*/ 60325 h 206375"/>
                  <a:gd name="connsiteX10" fmla="*/ 1054100 w 1679575"/>
                  <a:gd name="connsiteY10" fmla="*/ 73025 h 206375"/>
                  <a:gd name="connsiteX11" fmla="*/ 1108075 w 1679575"/>
                  <a:gd name="connsiteY11" fmla="*/ 73025 h 206375"/>
                  <a:gd name="connsiteX12" fmla="*/ 1108075 w 1679575"/>
                  <a:gd name="connsiteY12" fmla="*/ 73025 h 206375"/>
                  <a:gd name="connsiteX13" fmla="*/ 1108075 w 1679575"/>
                  <a:gd name="connsiteY13" fmla="*/ 73025 h 206375"/>
                  <a:gd name="connsiteX14" fmla="*/ 1108075 w 1679575"/>
                  <a:gd name="connsiteY14" fmla="*/ 95250 h 206375"/>
                  <a:gd name="connsiteX15" fmla="*/ 1323975 w 1679575"/>
                  <a:gd name="connsiteY15" fmla="*/ 95250 h 206375"/>
                  <a:gd name="connsiteX16" fmla="*/ 1323975 w 1679575"/>
                  <a:gd name="connsiteY16" fmla="*/ 95250 h 206375"/>
                  <a:gd name="connsiteX17" fmla="*/ 1323975 w 1679575"/>
                  <a:gd name="connsiteY17" fmla="*/ 114300 h 206375"/>
                  <a:gd name="connsiteX18" fmla="*/ 1460500 w 1679575"/>
                  <a:gd name="connsiteY18" fmla="*/ 114300 h 206375"/>
                  <a:gd name="connsiteX19" fmla="*/ 1460500 w 1679575"/>
                  <a:gd name="connsiteY19" fmla="*/ 127000 h 206375"/>
                  <a:gd name="connsiteX20" fmla="*/ 1533525 w 1679575"/>
                  <a:gd name="connsiteY20" fmla="*/ 127000 h 206375"/>
                  <a:gd name="connsiteX21" fmla="*/ 1533525 w 1679575"/>
                  <a:gd name="connsiteY21" fmla="*/ 127000 h 206375"/>
                  <a:gd name="connsiteX22" fmla="*/ 1533525 w 1679575"/>
                  <a:gd name="connsiteY22" fmla="*/ 152400 h 206375"/>
                  <a:gd name="connsiteX23" fmla="*/ 1651000 w 1679575"/>
                  <a:gd name="connsiteY23" fmla="*/ 152400 h 206375"/>
                  <a:gd name="connsiteX24" fmla="*/ 1651000 w 1679575"/>
                  <a:gd name="connsiteY24" fmla="*/ 187325 h 206375"/>
                  <a:gd name="connsiteX25" fmla="*/ 1679575 w 1679575"/>
                  <a:gd name="connsiteY25" fmla="*/ 187325 h 206375"/>
                  <a:gd name="connsiteX26" fmla="*/ 1679575 w 1679575"/>
                  <a:gd name="connsiteY26" fmla="*/ 206375 h 20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79575" h="206375">
                    <a:moveTo>
                      <a:pt x="0" y="0"/>
                    </a:moveTo>
                    <a:lnTo>
                      <a:pt x="187325" y="0"/>
                    </a:lnTo>
                    <a:lnTo>
                      <a:pt x="187325" y="19050"/>
                    </a:lnTo>
                    <a:lnTo>
                      <a:pt x="812800" y="19050"/>
                    </a:lnTo>
                    <a:lnTo>
                      <a:pt x="812800" y="38100"/>
                    </a:lnTo>
                    <a:lnTo>
                      <a:pt x="904875" y="38100"/>
                    </a:lnTo>
                    <a:lnTo>
                      <a:pt x="904875" y="38100"/>
                    </a:lnTo>
                    <a:lnTo>
                      <a:pt x="904875" y="38100"/>
                    </a:lnTo>
                    <a:lnTo>
                      <a:pt x="904875" y="60325"/>
                    </a:lnTo>
                    <a:lnTo>
                      <a:pt x="1054100" y="60325"/>
                    </a:lnTo>
                    <a:lnTo>
                      <a:pt x="1054100" y="73025"/>
                    </a:lnTo>
                    <a:lnTo>
                      <a:pt x="1108075" y="73025"/>
                    </a:lnTo>
                    <a:lnTo>
                      <a:pt x="1108075" y="73025"/>
                    </a:lnTo>
                    <a:lnTo>
                      <a:pt x="1108075" y="73025"/>
                    </a:lnTo>
                    <a:lnTo>
                      <a:pt x="1108075" y="95250"/>
                    </a:lnTo>
                    <a:lnTo>
                      <a:pt x="1323975" y="95250"/>
                    </a:lnTo>
                    <a:lnTo>
                      <a:pt x="1323975" y="95250"/>
                    </a:lnTo>
                    <a:lnTo>
                      <a:pt x="1323975" y="114300"/>
                    </a:lnTo>
                    <a:lnTo>
                      <a:pt x="1460500" y="114300"/>
                    </a:lnTo>
                    <a:lnTo>
                      <a:pt x="1460500" y="127000"/>
                    </a:lnTo>
                    <a:lnTo>
                      <a:pt x="1533525" y="127000"/>
                    </a:lnTo>
                    <a:lnTo>
                      <a:pt x="1533525" y="127000"/>
                    </a:lnTo>
                    <a:lnTo>
                      <a:pt x="1533525" y="152400"/>
                    </a:lnTo>
                    <a:lnTo>
                      <a:pt x="1651000" y="152400"/>
                    </a:lnTo>
                    <a:lnTo>
                      <a:pt x="1651000" y="187325"/>
                    </a:lnTo>
                    <a:lnTo>
                      <a:pt x="1679575" y="187325"/>
                    </a:lnTo>
                    <a:lnTo>
                      <a:pt x="1679575" y="20637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58" name="Freeform 57">
              <a:extLst>
                <a:ext uri="{FF2B5EF4-FFF2-40B4-BE49-F238E27FC236}">
                  <a16:creationId xmlns:a16="http://schemas.microsoft.com/office/drawing/2014/main" id="{0B5C276C-EA31-EE89-5657-59A072817787}"/>
                </a:ext>
              </a:extLst>
            </p:cNvPr>
            <p:cNvSpPr/>
            <p:nvPr/>
          </p:nvSpPr>
          <p:spPr bwMode="auto">
            <a:xfrm>
              <a:off x="5556250" y="1679575"/>
              <a:ext cx="1517650" cy="269875"/>
            </a:xfrm>
            <a:custGeom>
              <a:avLst/>
              <a:gdLst>
                <a:gd name="connsiteX0" fmla="*/ 0 w 1517650"/>
                <a:gd name="connsiteY0" fmla="*/ 0 h 269875"/>
                <a:gd name="connsiteX1" fmla="*/ 203200 w 1517650"/>
                <a:gd name="connsiteY1" fmla="*/ 0 h 269875"/>
                <a:gd name="connsiteX2" fmla="*/ 203200 w 1517650"/>
                <a:gd name="connsiteY2" fmla="*/ 31750 h 269875"/>
                <a:gd name="connsiteX3" fmla="*/ 250825 w 1517650"/>
                <a:gd name="connsiteY3" fmla="*/ 31750 h 269875"/>
                <a:gd name="connsiteX4" fmla="*/ 250825 w 1517650"/>
                <a:gd name="connsiteY4" fmla="*/ 60325 h 269875"/>
                <a:gd name="connsiteX5" fmla="*/ 406400 w 1517650"/>
                <a:gd name="connsiteY5" fmla="*/ 60325 h 269875"/>
                <a:gd name="connsiteX6" fmla="*/ 406400 w 1517650"/>
                <a:gd name="connsiteY6" fmla="*/ 60325 h 269875"/>
                <a:gd name="connsiteX7" fmla="*/ 425450 w 1517650"/>
                <a:gd name="connsiteY7" fmla="*/ 79375 h 269875"/>
                <a:gd name="connsiteX8" fmla="*/ 812800 w 1517650"/>
                <a:gd name="connsiteY8" fmla="*/ 79375 h 269875"/>
                <a:gd name="connsiteX9" fmla="*/ 812800 w 1517650"/>
                <a:gd name="connsiteY9" fmla="*/ 104775 h 269875"/>
                <a:gd name="connsiteX10" fmla="*/ 857250 w 1517650"/>
                <a:gd name="connsiteY10" fmla="*/ 104775 h 269875"/>
                <a:gd name="connsiteX11" fmla="*/ 857250 w 1517650"/>
                <a:gd name="connsiteY11" fmla="*/ 142875 h 269875"/>
                <a:gd name="connsiteX12" fmla="*/ 892175 w 1517650"/>
                <a:gd name="connsiteY12" fmla="*/ 142875 h 269875"/>
                <a:gd name="connsiteX13" fmla="*/ 892175 w 1517650"/>
                <a:gd name="connsiteY13" fmla="*/ 180975 h 269875"/>
                <a:gd name="connsiteX14" fmla="*/ 1044575 w 1517650"/>
                <a:gd name="connsiteY14" fmla="*/ 180975 h 269875"/>
                <a:gd name="connsiteX15" fmla="*/ 1044575 w 1517650"/>
                <a:gd name="connsiteY15" fmla="*/ 200025 h 269875"/>
                <a:gd name="connsiteX16" fmla="*/ 1200150 w 1517650"/>
                <a:gd name="connsiteY16" fmla="*/ 200025 h 269875"/>
                <a:gd name="connsiteX17" fmla="*/ 1200150 w 1517650"/>
                <a:gd name="connsiteY17" fmla="*/ 200025 h 269875"/>
                <a:gd name="connsiteX18" fmla="*/ 1200150 w 1517650"/>
                <a:gd name="connsiteY18" fmla="*/ 200025 h 269875"/>
                <a:gd name="connsiteX19" fmla="*/ 1200150 w 1517650"/>
                <a:gd name="connsiteY19" fmla="*/ 219075 h 269875"/>
                <a:gd name="connsiteX20" fmla="*/ 1263650 w 1517650"/>
                <a:gd name="connsiteY20" fmla="*/ 219075 h 269875"/>
                <a:gd name="connsiteX21" fmla="*/ 1263650 w 1517650"/>
                <a:gd name="connsiteY21" fmla="*/ 234950 h 269875"/>
                <a:gd name="connsiteX22" fmla="*/ 1333500 w 1517650"/>
                <a:gd name="connsiteY22" fmla="*/ 234950 h 269875"/>
                <a:gd name="connsiteX23" fmla="*/ 1333500 w 1517650"/>
                <a:gd name="connsiteY23" fmla="*/ 250825 h 269875"/>
                <a:gd name="connsiteX24" fmla="*/ 1447800 w 1517650"/>
                <a:gd name="connsiteY24" fmla="*/ 250825 h 269875"/>
                <a:gd name="connsiteX25" fmla="*/ 1447800 w 1517650"/>
                <a:gd name="connsiteY25" fmla="*/ 269875 h 269875"/>
                <a:gd name="connsiteX26" fmla="*/ 1485900 w 1517650"/>
                <a:gd name="connsiteY26" fmla="*/ 269875 h 269875"/>
                <a:gd name="connsiteX27" fmla="*/ 1485900 w 1517650"/>
                <a:gd name="connsiteY27" fmla="*/ 269875 h 269875"/>
                <a:gd name="connsiteX28" fmla="*/ 1517650 w 1517650"/>
                <a:gd name="connsiteY28" fmla="*/ 269875 h 269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17650" h="269875">
                  <a:moveTo>
                    <a:pt x="0" y="0"/>
                  </a:moveTo>
                  <a:lnTo>
                    <a:pt x="203200" y="0"/>
                  </a:lnTo>
                  <a:lnTo>
                    <a:pt x="203200" y="31750"/>
                  </a:lnTo>
                  <a:lnTo>
                    <a:pt x="250825" y="31750"/>
                  </a:lnTo>
                  <a:lnTo>
                    <a:pt x="250825" y="60325"/>
                  </a:lnTo>
                  <a:lnTo>
                    <a:pt x="406400" y="60325"/>
                  </a:lnTo>
                  <a:lnTo>
                    <a:pt x="406400" y="60325"/>
                  </a:lnTo>
                  <a:lnTo>
                    <a:pt x="425450" y="79375"/>
                  </a:lnTo>
                  <a:lnTo>
                    <a:pt x="812800" y="79375"/>
                  </a:lnTo>
                  <a:lnTo>
                    <a:pt x="812800" y="104775"/>
                  </a:lnTo>
                  <a:lnTo>
                    <a:pt x="857250" y="104775"/>
                  </a:lnTo>
                  <a:lnTo>
                    <a:pt x="857250" y="142875"/>
                  </a:lnTo>
                  <a:lnTo>
                    <a:pt x="892175" y="142875"/>
                  </a:lnTo>
                  <a:lnTo>
                    <a:pt x="892175" y="180975"/>
                  </a:lnTo>
                  <a:lnTo>
                    <a:pt x="1044575" y="180975"/>
                  </a:lnTo>
                  <a:lnTo>
                    <a:pt x="1044575" y="200025"/>
                  </a:lnTo>
                  <a:lnTo>
                    <a:pt x="1200150" y="200025"/>
                  </a:lnTo>
                  <a:lnTo>
                    <a:pt x="1200150" y="200025"/>
                  </a:lnTo>
                  <a:lnTo>
                    <a:pt x="1200150" y="200025"/>
                  </a:lnTo>
                  <a:lnTo>
                    <a:pt x="1200150" y="219075"/>
                  </a:lnTo>
                  <a:lnTo>
                    <a:pt x="1263650" y="219075"/>
                  </a:lnTo>
                  <a:lnTo>
                    <a:pt x="1263650" y="234950"/>
                  </a:lnTo>
                  <a:lnTo>
                    <a:pt x="1333500" y="234950"/>
                  </a:lnTo>
                  <a:lnTo>
                    <a:pt x="1333500" y="250825"/>
                  </a:lnTo>
                  <a:lnTo>
                    <a:pt x="1447800" y="250825"/>
                  </a:lnTo>
                  <a:lnTo>
                    <a:pt x="1447800" y="269875"/>
                  </a:lnTo>
                  <a:lnTo>
                    <a:pt x="1485900" y="269875"/>
                  </a:lnTo>
                  <a:lnTo>
                    <a:pt x="1485900" y="269875"/>
                  </a:lnTo>
                  <a:lnTo>
                    <a:pt x="1517650" y="26987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2" name="Title 1">
            <a:extLst>
              <a:ext uri="{FF2B5EF4-FFF2-40B4-BE49-F238E27FC236}">
                <a16:creationId xmlns:a16="http://schemas.microsoft.com/office/drawing/2014/main" id="{B2471337-7AB1-45D3-88F3-1DA9C927C6AC}"/>
              </a:ext>
            </a:extLst>
          </p:cNvPr>
          <p:cNvSpPr>
            <a:spLocks noGrp="1"/>
          </p:cNvSpPr>
          <p:nvPr>
            <p:ph type="title"/>
          </p:nvPr>
        </p:nvSpPr>
        <p:spPr/>
        <p:txBody>
          <a:bodyPr/>
          <a:lstStyle/>
          <a:p>
            <a:r>
              <a:rPr lang="en-US" dirty="0"/>
              <a:t>FORTE: PFS of KR vs R Maintenance</a:t>
            </a:r>
          </a:p>
        </p:txBody>
      </p:sp>
      <p:sp>
        <p:nvSpPr>
          <p:cNvPr id="4" name="TextBox 3">
            <a:extLst>
              <a:ext uri="{FF2B5EF4-FFF2-40B4-BE49-F238E27FC236}">
                <a16:creationId xmlns:a16="http://schemas.microsoft.com/office/drawing/2014/main" id="{BE30A5E3-F5FB-4623-9777-94DB59CEE56F}"/>
              </a:ext>
            </a:extLst>
          </p:cNvPr>
          <p:cNvSpPr txBox="1"/>
          <p:nvPr/>
        </p:nvSpPr>
        <p:spPr>
          <a:xfrm>
            <a:off x="8209684" y="3924349"/>
            <a:ext cx="2795061" cy="461665"/>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3-yr PFS: 75% vs 65%</a:t>
            </a:r>
          </a:p>
        </p:txBody>
      </p:sp>
      <p:grpSp>
        <p:nvGrpSpPr>
          <p:cNvPr id="3" name="Group 2">
            <a:extLst>
              <a:ext uri="{FF2B5EF4-FFF2-40B4-BE49-F238E27FC236}">
                <a16:creationId xmlns:a16="http://schemas.microsoft.com/office/drawing/2014/main" id="{D3B70496-6892-397A-9D6E-B557AEA8AE87}"/>
              </a:ext>
            </a:extLst>
          </p:cNvPr>
          <p:cNvGrpSpPr/>
          <p:nvPr/>
        </p:nvGrpSpPr>
        <p:grpSpPr>
          <a:xfrm>
            <a:off x="719138" y="1706774"/>
            <a:ext cx="2941812" cy="3186116"/>
            <a:chOff x="592425" y="1854258"/>
            <a:chExt cx="2557192" cy="3186116"/>
          </a:xfrm>
        </p:grpSpPr>
        <p:sp>
          <p:nvSpPr>
            <p:cNvPr id="26" name="Line 33">
              <a:extLst>
                <a:ext uri="{FF2B5EF4-FFF2-40B4-BE49-F238E27FC236}">
                  <a16:creationId xmlns:a16="http://schemas.microsoft.com/office/drawing/2014/main" id="{A6B32045-A5C9-15F2-02A6-3CFD973F03EA}"/>
                </a:ext>
              </a:extLst>
            </p:cNvPr>
            <p:cNvSpPr>
              <a:spLocks noChangeShapeType="1"/>
            </p:cNvSpPr>
            <p:nvPr/>
          </p:nvSpPr>
          <p:spPr bwMode="auto">
            <a:xfrm flipV="1">
              <a:off x="1014098" y="2840857"/>
              <a:ext cx="472544" cy="369873"/>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7" name="Line 33">
              <a:extLst>
                <a:ext uri="{FF2B5EF4-FFF2-40B4-BE49-F238E27FC236}">
                  <a16:creationId xmlns:a16="http://schemas.microsoft.com/office/drawing/2014/main" id="{CDD07585-8855-5629-2688-CEA18002C7F7}"/>
                </a:ext>
              </a:extLst>
            </p:cNvPr>
            <p:cNvSpPr>
              <a:spLocks noChangeShapeType="1"/>
            </p:cNvSpPr>
            <p:nvPr/>
          </p:nvSpPr>
          <p:spPr bwMode="auto">
            <a:xfrm>
              <a:off x="1029442" y="4295475"/>
              <a:ext cx="457200" cy="371443"/>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8" name="Rectangle 24">
              <a:extLst>
                <a:ext uri="{FF2B5EF4-FFF2-40B4-BE49-F238E27FC236}">
                  <a16:creationId xmlns:a16="http://schemas.microsoft.com/office/drawing/2014/main" id="{E83B427D-4587-4AD1-6D98-0129C828C627}"/>
                </a:ext>
              </a:extLst>
            </p:cNvPr>
            <p:cNvSpPr>
              <a:spLocks noChangeArrowheads="1"/>
            </p:cNvSpPr>
            <p:nvPr/>
          </p:nvSpPr>
          <p:spPr bwMode="auto">
            <a:xfrm rot="16200000">
              <a:off x="-521589" y="3577771"/>
              <a:ext cx="2576617" cy="348590"/>
            </a:xfrm>
            <a:prstGeom prst="rect">
              <a:avLst/>
            </a:prstGeom>
            <a:solidFill>
              <a:schemeClr val="bg2"/>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Second Randomization</a:t>
              </a:r>
              <a:endParaRPr kumimoji="0" lang="en-US" altLang="en-US" sz="1600" b="0"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9" name="Rectangle 24">
              <a:extLst>
                <a:ext uri="{FF2B5EF4-FFF2-40B4-BE49-F238E27FC236}">
                  <a16:creationId xmlns:a16="http://schemas.microsoft.com/office/drawing/2014/main" id="{88DB4171-1874-1BC0-5735-61D3362E3D4B}"/>
                </a:ext>
              </a:extLst>
            </p:cNvPr>
            <p:cNvSpPr>
              <a:spLocks noChangeArrowheads="1"/>
            </p:cNvSpPr>
            <p:nvPr/>
          </p:nvSpPr>
          <p:spPr bwMode="auto">
            <a:xfrm>
              <a:off x="1587292" y="4203499"/>
              <a:ext cx="1562325" cy="749808"/>
            </a:xfrm>
            <a:prstGeom prst="rect">
              <a:avLst/>
            </a:prstGeom>
            <a:solidFill>
              <a:schemeClr val="accent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Lenalidomide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until PD 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intolerance</a:t>
              </a:r>
              <a:endParaRPr kumimoji="0" lang="en-US" altLang="en-US" sz="1600" b="0"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0" name="Rectangle 24">
              <a:extLst>
                <a:ext uri="{FF2B5EF4-FFF2-40B4-BE49-F238E27FC236}">
                  <a16:creationId xmlns:a16="http://schemas.microsoft.com/office/drawing/2014/main" id="{1AFA77B2-DF7D-08D8-9292-3CAC82D9F041}"/>
                </a:ext>
              </a:extLst>
            </p:cNvPr>
            <p:cNvSpPr>
              <a:spLocks noChangeArrowheads="1"/>
            </p:cNvSpPr>
            <p:nvPr/>
          </p:nvSpPr>
          <p:spPr bwMode="auto">
            <a:xfrm>
              <a:off x="1587292" y="2547617"/>
              <a:ext cx="1562325" cy="745602"/>
            </a:xfrm>
            <a:prstGeom prst="rect">
              <a:avLst/>
            </a:prstGeom>
            <a:solidFill>
              <a:schemeClr val="accent1"/>
            </a:solidFill>
            <a:ln w="9525">
              <a:noFill/>
              <a:miter lim="800000"/>
              <a:headEnd/>
              <a:tailEnd/>
            </a:ln>
          </p:spPr>
          <p:txBody>
            <a:bodyPr wrap="squar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Carfilzomib x 2 yr + Lenalidomide until PD or intolerance</a:t>
              </a:r>
              <a:endParaRPr kumimoji="0" lang="en-US" altLang="en-US" sz="1600" b="0"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3" name="TextBox 32">
              <a:extLst>
                <a:ext uri="{FF2B5EF4-FFF2-40B4-BE49-F238E27FC236}">
                  <a16:creationId xmlns:a16="http://schemas.microsoft.com/office/drawing/2014/main" id="{0D181171-B862-D751-EEDE-0D5B6F0220E4}"/>
                </a:ext>
              </a:extLst>
            </p:cNvPr>
            <p:cNvSpPr txBox="1"/>
            <p:nvPr/>
          </p:nvSpPr>
          <p:spPr bwMode="auto">
            <a:xfrm>
              <a:off x="1584040" y="1854258"/>
              <a:ext cx="135171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Maintenance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28-Day Cycles</a:t>
              </a:r>
            </a:p>
          </p:txBody>
        </p:sp>
      </p:grpSp>
      <p:cxnSp>
        <p:nvCxnSpPr>
          <p:cNvPr id="6" name="Straight Connector 5">
            <a:extLst>
              <a:ext uri="{FF2B5EF4-FFF2-40B4-BE49-F238E27FC236}">
                <a16:creationId xmlns:a16="http://schemas.microsoft.com/office/drawing/2014/main" id="{213C93D1-F1A0-C4F0-8776-4D947ECE0821}"/>
              </a:ext>
            </a:extLst>
          </p:cNvPr>
          <p:cNvCxnSpPr>
            <a:cxnSpLocks/>
          </p:cNvCxnSpPr>
          <p:nvPr/>
        </p:nvCxnSpPr>
        <p:spPr bwMode="auto">
          <a:xfrm>
            <a:off x="5545394" y="4740992"/>
            <a:ext cx="5712541"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CF0329D1-E69A-46F5-0BA7-D1A0F59235EC}"/>
              </a:ext>
            </a:extLst>
          </p:cNvPr>
          <p:cNvCxnSpPr>
            <a:cxnSpLocks/>
          </p:cNvCxnSpPr>
          <p:nvPr/>
        </p:nvCxnSpPr>
        <p:spPr bwMode="auto">
          <a:xfrm flipV="1">
            <a:off x="5550310" y="1614334"/>
            <a:ext cx="0" cy="313649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C81AF492-9831-AEFE-6262-30378AD63C90}"/>
              </a:ext>
            </a:extLst>
          </p:cNvPr>
          <p:cNvCxnSpPr>
            <a:cxnSpLocks/>
          </p:cNvCxnSpPr>
          <p:nvPr/>
        </p:nvCxnSpPr>
        <p:spPr bwMode="auto">
          <a:xfrm flipH="1">
            <a:off x="5474686" y="162416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03E2D48F-F8EE-662D-E0D9-F16A11983348}"/>
              </a:ext>
            </a:extLst>
          </p:cNvPr>
          <p:cNvCxnSpPr>
            <a:cxnSpLocks/>
          </p:cNvCxnSpPr>
          <p:nvPr/>
        </p:nvCxnSpPr>
        <p:spPr bwMode="auto">
          <a:xfrm flipH="1">
            <a:off x="5474686" y="240337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1949B60D-2722-2C00-C3D2-9BE483B0A7C4}"/>
              </a:ext>
            </a:extLst>
          </p:cNvPr>
          <p:cNvCxnSpPr>
            <a:cxnSpLocks/>
          </p:cNvCxnSpPr>
          <p:nvPr/>
        </p:nvCxnSpPr>
        <p:spPr bwMode="auto">
          <a:xfrm flipH="1">
            <a:off x="5474686" y="318258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79254B69-13F7-D33E-C72F-E2C3F33A4E01}"/>
              </a:ext>
            </a:extLst>
          </p:cNvPr>
          <p:cNvCxnSpPr>
            <a:cxnSpLocks/>
          </p:cNvCxnSpPr>
          <p:nvPr/>
        </p:nvCxnSpPr>
        <p:spPr bwMode="auto">
          <a:xfrm flipH="1">
            <a:off x="5474686" y="396178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4DECDDE-997F-3380-3EE2-ED0EF709A490}"/>
              </a:ext>
            </a:extLst>
          </p:cNvPr>
          <p:cNvCxnSpPr>
            <a:cxnSpLocks/>
          </p:cNvCxnSpPr>
          <p:nvPr/>
        </p:nvCxnSpPr>
        <p:spPr bwMode="auto">
          <a:xfrm flipH="1">
            <a:off x="5474686" y="474099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72AAFB57-B79F-9377-59F3-B21DD2CFF1FC}"/>
              </a:ext>
            </a:extLst>
          </p:cNvPr>
          <p:cNvCxnSpPr>
            <a:cxnSpLocks/>
          </p:cNvCxnSpPr>
          <p:nvPr/>
        </p:nvCxnSpPr>
        <p:spPr bwMode="auto">
          <a:xfrm>
            <a:off x="5550310" y="47409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41AF44FB-DE8D-0002-84D0-2531600722E2}"/>
              </a:ext>
            </a:extLst>
          </p:cNvPr>
          <p:cNvCxnSpPr>
            <a:cxnSpLocks/>
          </p:cNvCxnSpPr>
          <p:nvPr/>
        </p:nvCxnSpPr>
        <p:spPr bwMode="auto">
          <a:xfrm>
            <a:off x="6973529" y="47409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6478E4FA-78BA-4EFB-D957-517D4D5B1E51}"/>
              </a:ext>
            </a:extLst>
          </p:cNvPr>
          <p:cNvCxnSpPr>
            <a:cxnSpLocks/>
          </p:cNvCxnSpPr>
          <p:nvPr/>
        </p:nvCxnSpPr>
        <p:spPr bwMode="auto">
          <a:xfrm>
            <a:off x="8396748" y="47409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AEFADA37-042E-A433-765F-1470E46D7557}"/>
              </a:ext>
            </a:extLst>
          </p:cNvPr>
          <p:cNvCxnSpPr>
            <a:cxnSpLocks/>
          </p:cNvCxnSpPr>
          <p:nvPr/>
        </p:nvCxnSpPr>
        <p:spPr bwMode="auto">
          <a:xfrm>
            <a:off x="9819967" y="474099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9DCF9925-49D4-FF35-68F5-15983C82A8AA}"/>
              </a:ext>
            </a:extLst>
          </p:cNvPr>
          <p:cNvCxnSpPr>
            <a:cxnSpLocks/>
          </p:cNvCxnSpPr>
          <p:nvPr/>
        </p:nvCxnSpPr>
        <p:spPr bwMode="auto">
          <a:xfrm>
            <a:off x="11243187" y="4740992"/>
            <a:ext cx="0" cy="64008"/>
          </a:xfrm>
          <a:prstGeom prst="line">
            <a:avLst/>
          </a:prstGeom>
          <a:noFill/>
          <a:ln w="28575" cap="flat" cmpd="sng" algn="ctr">
            <a:solidFill>
              <a:schemeClr val="bg1"/>
            </a:solidFill>
            <a:prstDash val="solid"/>
            <a:round/>
            <a:headEnd type="none" w="med" len="med"/>
            <a:tailEnd type="none" w="med" len="med"/>
          </a:ln>
          <a:effectLst/>
        </p:spPr>
      </p:cxnSp>
      <p:sp>
        <p:nvSpPr>
          <p:cNvPr id="23" name="TextBox 22">
            <a:extLst>
              <a:ext uri="{FF2B5EF4-FFF2-40B4-BE49-F238E27FC236}">
                <a16:creationId xmlns:a16="http://schemas.microsoft.com/office/drawing/2014/main" id="{D82A71EA-28FF-E6BC-6594-0F0E36F24F79}"/>
              </a:ext>
            </a:extLst>
          </p:cNvPr>
          <p:cNvSpPr txBox="1"/>
          <p:nvPr/>
        </p:nvSpPr>
        <p:spPr bwMode="auto">
          <a:xfrm>
            <a:off x="4916128" y="1427522"/>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4" name="TextBox 23">
            <a:extLst>
              <a:ext uri="{FF2B5EF4-FFF2-40B4-BE49-F238E27FC236}">
                <a16:creationId xmlns:a16="http://schemas.microsoft.com/office/drawing/2014/main" id="{9234FCF5-E8CB-C89E-D29B-88A198948E6F}"/>
              </a:ext>
            </a:extLst>
          </p:cNvPr>
          <p:cNvSpPr txBox="1"/>
          <p:nvPr/>
        </p:nvSpPr>
        <p:spPr bwMode="auto">
          <a:xfrm>
            <a:off x="4916128" y="2209187"/>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a:t>
            </a:r>
          </a:p>
        </p:txBody>
      </p:sp>
      <p:sp>
        <p:nvSpPr>
          <p:cNvPr id="25" name="TextBox 24">
            <a:extLst>
              <a:ext uri="{FF2B5EF4-FFF2-40B4-BE49-F238E27FC236}">
                <a16:creationId xmlns:a16="http://schemas.microsoft.com/office/drawing/2014/main" id="{67F3745D-1C90-2167-21D9-AF218209141D}"/>
              </a:ext>
            </a:extLst>
          </p:cNvPr>
          <p:cNvSpPr txBox="1"/>
          <p:nvPr/>
        </p:nvSpPr>
        <p:spPr bwMode="auto">
          <a:xfrm>
            <a:off x="4916128" y="2990852"/>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 name="TextBox 30">
            <a:extLst>
              <a:ext uri="{FF2B5EF4-FFF2-40B4-BE49-F238E27FC236}">
                <a16:creationId xmlns:a16="http://schemas.microsoft.com/office/drawing/2014/main" id="{6DF203C6-D9EC-9224-D9AA-EC6EAACDE402}"/>
              </a:ext>
            </a:extLst>
          </p:cNvPr>
          <p:cNvSpPr txBox="1"/>
          <p:nvPr/>
        </p:nvSpPr>
        <p:spPr bwMode="auto">
          <a:xfrm>
            <a:off x="4916128" y="3772517"/>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32" name="TextBox 31">
            <a:extLst>
              <a:ext uri="{FF2B5EF4-FFF2-40B4-BE49-F238E27FC236}">
                <a16:creationId xmlns:a16="http://schemas.microsoft.com/office/drawing/2014/main" id="{93E5BC55-21D0-52F4-D61D-15E61024AC09}"/>
              </a:ext>
            </a:extLst>
          </p:cNvPr>
          <p:cNvSpPr txBox="1"/>
          <p:nvPr/>
        </p:nvSpPr>
        <p:spPr bwMode="auto">
          <a:xfrm>
            <a:off x="4916128" y="4554181"/>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4" name="TextBox 33">
            <a:extLst>
              <a:ext uri="{FF2B5EF4-FFF2-40B4-BE49-F238E27FC236}">
                <a16:creationId xmlns:a16="http://schemas.microsoft.com/office/drawing/2014/main" id="{AAB46DC9-C47B-0946-5FF1-2348FC1A05FE}"/>
              </a:ext>
            </a:extLst>
          </p:cNvPr>
          <p:cNvSpPr txBox="1"/>
          <p:nvPr/>
        </p:nvSpPr>
        <p:spPr bwMode="auto">
          <a:xfrm rot="16200000">
            <a:off x="3275370" y="2967187"/>
            <a:ext cx="32176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35" name="TextBox 34">
            <a:extLst>
              <a:ext uri="{FF2B5EF4-FFF2-40B4-BE49-F238E27FC236}">
                <a16:creationId xmlns:a16="http://schemas.microsoft.com/office/drawing/2014/main" id="{2D3B80F0-5046-7C50-BF3A-B9308ACA4019}"/>
              </a:ext>
            </a:extLst>
          </p:cNvPr>
          <p:cNvSpPr txBox="1"/>
          <p:nvPr/>
        </p:nvSpPr>
        <p:spPr bwMode="auto">
          <a:xfrm>
            <a:off x="10916265" y="474099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6" name="TextBox 35">
            <a:extLst>
              <a:ext uri="{FF2B5EF4-FFF2-40B4-BE49-F238E27FC236}">
                <a16:creationId xmlns:a16="http://schemas.microsoft.com/office/drawing/2014/main" id="{8A7CD9BF-A26C-8613-CBCC-0B7D8F42655C}"/>
              </a:ext>
            </a:extLst>
          </p:cNvPr>
          <p:cNvSpPr txBox="1"/>
          <p:nvPr/>
        </p:nvSpPr>
        <p:spPr bwMode="auto">
          <a:xfrm>
            <a:off x="5218472" y="474099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7" name="TextBox 36">
            <a:extLst>
              <a:ext uri="{FF2B5EF4-FFF2-40B4-BE49-F238E27FC236}">
                <a16:creationId xmlns:a16="http://schemas.microsoft.com/office/drawing/2014/main" id="{EB356C1E-9B02-ED69-C1C3-FB2CB87447AE}"/>
              </a:ext>
            </a:extLst>
          </p:cNvPr>
          <p:cNvSpPr txBox="1"/>
          <p:nvPr/>
        </p:nvSpPr>
        <p:spPr bwMode="auto">
          <a:xfrm>
            <a:off x="6642920" y="474099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8" name="TextBox 37">
            <a:extLst>
              <a:ext uri="{FF2B5EF4-FFF2-40B4-BE49-F238E27FC236}">
                <a16:creationId xmlns:a16="http://schemas.microsoft.com/office/drawing/2014/main" id="{5753DC97-5682-F5A5-7713-788C07764C28}"/>
              </a:ext>
            </a:extLst>
          </p:cNvPr>
          <p:cNvSpPr txBox="1"/>
          <p:nvPr/>
        </p:nvSpPr>
        <p:spPr bwMode="auto">
          <a:xfrm>
            <a:off x="8067368" y="474099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9" name="TextBox 38">
            <a:extLst>
              <a:ext uri="{FF2B5EF4-FFF2-40B4-BE49-F238E27FC236}">
                <a16:creationId xmlns:a16="http://schemas.microsoft.com/office/drawing/2014/main" id="{630DFACB-F0AC-FF1F-B5E1-0C1C177D1B8F}"/>
              </a:ext>
            </a:extLst>
          </p:cNvPr>
          <p:cNvSpPr txBox="1"/>
          <p:nvPr/>
        </p:nvSpPr>
        <p:spPr bwMode="auto">
          <a:xfrm>
            <a:off x="9491816" y="474099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40" name="TextBox 39">
            <a:extLst>
              <a:ext uri="{FF2B5EF4-FFF2-40B4-BE49-F238E27FC236}">
                <a16:creationId xmlns:a16="http://schemas.microsoft.com/office/drawing/2014/main" id="{F73033EB-728C-12FC-FDEC-6CE858E842C6}"/>
              </a:ext>
            </a:extLst>
          </p:cNvPr>
          <p:cNvSpPr txBox="1"/>
          <p:nvPr/>
        </p:nvSpPr>
        <p:spPr bwMode="auto">
          <a:xfrm>
            <a:off x="5525729" y="5109703"/>
            <a:ext cx="57027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Since Second Randomization</a:t>
            </a:r>
          </a:p>
        </p:txBody>
      </p:sp>
      <p:sp>
        <p:nvSpPr>
          <p:cNvPr id="41" name="TextBox 40">
            <a:extLst>
              <a:ext uri="{FF2B5EF4-FFF2-40B4-BE49-F238E27FC236}">
                <a16:creationId xmlns:a16="http://schemas.microsoft.com/office/drawing/2014/main" id="{F2D62BC8-2D7F-5232-E6FF-70BF37CFAE12}"/>
              </a:ext>
            </a:extLst>
          </p:cNvPr>
          <p:cNvSpPr txBox="1"/>
          <p:nvPr/>
        </p:nvSpPr>
        <p:spPr bwMode="auto">
          <a:xfrm>
            <a:off x="5996449" y="3752853"/>
            <a:ext cx="42291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Carfilzomib/lenalidomide</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Lenalidomide alone</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0.64 (95% CI: 0.44-0.94; </a:t>
            </a: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.023)</a:t>
            </a:r>
          </a:p>
        </p:txBody>
      </p:sp>
      <p:cxnSp>
        <p:nvCxnSpPr>
          <p:cNvPr id="43" name="Straight Connector 42">
            <a:extLst>
              <a:ext uri="{FF2B5EF4-FFF2-40B4-BE49-F238E27FC236}">
                <a16:creationId xmlns:a16="http://schemas.microsoft.com/office/drawing/2014/main" id="{C08DF3C4-82B5-983E-4369-27F5BEAA77BD}"/>
              </a:ext>
            </a:extLst>
          </p:cNvPr>
          <p:cNvCxnSpPr>
            <a:cxnSpLocks/>
          </p:cNvCxnSpPr>
          <p:nvPr/>
        </p:nvCxnSpPr>
        <p:spPr bwMode="auto">
          <a:xfrm>
            <a:off x="5722374" y="3944579"/>
            <a:ext cx="275303" cy="0"/>
          </a:xfrm>
          <a:prstGeom prst="line">
            <a:avLst/>
          </a:prstGeom>
          <a:noFill/>
          <a:ln w="28575" cap="flat" cmpd="sng" algn="ctr">
            <a:solidFill>
              <a:schemeClr val="accent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F5FCFFD3-09A1-74FB-8505-8BAA89CE47AA}"/>
              </a:ext>
            </a:extLst>
          </p:cNvPr>
          <p:cNvCxnSpPr>
            <a:cxnSpLocks/>
          </p:cNvCxnSpPr>
          <p:nvPr/>
        </p:nvCxnSpPr>
        <p:spPr bwMode="auto">
          <a:xfrm>
            <a:off x="5722374" y="4224798"/>
            <a:ext cx="275303" cy="0"/>
          </a:xfrm>
          <a:prstGeom prst="line">
            <a:avLst/>
          </a:prstGeom>
          <a:noFill/>
          <a:ln w="28575" cap="flat" cmpd="sng" algn="ctr">
            <a:solidFill>
              <a:schemeClr val="accent3"/>
            </a:solidFill>
            <a:prstDash val="solid"/>
            <a:round/>
            <a:headEnd type="none" w="med" len="med"/>
            <a:tailEnd type="none" w="med" len="med"/>
          </a:ln>
          <a:effectLst/>
        </p:spPr>
      </p:cxnSp>
      <p:sp>
        <p:nvSpPr>
          <p:cNvPr id="45" name="TextBox 44">
            <a:extLst>
              <a:ext uri="{FF2B5EF4-FFF2-40B4-BE49-F238E27FC236}">
                <a16:creationId xmlns:a16="http://schemas.microsoft.com/office/drawing/2014/main" id="{05D5711A-1286-0804-8A8F-EF5F19FD4697}"/>
              </a:ext>
            </a:extLst>
          </p:cNvPr>
          <p:cNvSpPr txBox="1"/>
          <p:nvPr/>
        </p:nvSpPr>
        <p:spPr bwMode="auto">
          <a:xfrm>
            <a:off x="1936955" y="5187567"/>
            <a:ext cx="326431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(Number Censored)</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Carfilzomib/lenalidomide</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Lenalidomide alone</a:t>
            </a:r>
          </a:p>
        </p:txBody>
      </p:sp>
      <p:sp>
        <p:nvSpPr>
          <p:cNvPr id="46" name="TextBox 45">
            <a:extLst>
              <a:ext uri="{FF2B5EF4-FFF2-40B4-BE49-F238E27FC236}">
                <a16:creationId xmlns:a16="http://schemas.microsoft.com/office/drawing/2014/main" id="{495E62D7-419F-D897-AFB7-7DB0B25FAB81}"/>
              </a:ext>
            </a:extLst>
          </p:cNvPr>
          <p:cNvSpPr txBox="1"/>
          <p:nvPr/>
        </p:nvSpPr>
        <p:spPr bwMode="auto">
          <a:xfrm>
            <a:off x="5117691" y="5680010"/>
            <a:ext cx="85049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178 (1)</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178 (0)</a:t>
            </a:r>
          </a:p>
        </p:txBody>
      </p:sp>
      <p:sp>
        <p:nvSpPr>
          <p:cNvPr id="47" name="TextBox 46">
            <a:extLst>
              <a:ext uri="{FF2B5EF4-FFF2-40B4-BE49-F238E27FC236}">
                <a16:creationId xmlns:a16="http://schemas.microsoft.com/office/drawing/2014/main" id="{29C67B6A-7702-59AC-5C7D-AF478E3271D0}"/>
              </a:ext>
            </a:extLst>
          </p:cNvPr>
          <p:cNvSpPr txBox="1"/>
          <p:nvPr/>
        </p:nvSpPr>
        <p:spPr bwMode="auto">
          <a:xfrm>
            <a:off x="6535994" y="5680010"/>
            <a:ext cx="85049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162 (2)</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154 (0)</a:t>
            </a:r>
          </a:p>
        </p:txBody>
      </p:sp>
      <p:sp>
        <p:nvSpPr>
          <p:cNvPr id="48" name="TextBox 47">
            <a:extLst>
              <a:ext uri="{FF2B5EF4-FFF2-40B4-BE49-F238E27FC236}">
                <a16:creationId xmlns:a16="http://schemas.microsoft.com/office/drawing/2014/main" id="{C7D28377-BE6C-E7E3-4742-E50C1B0D5600}"/>
              </a:ext>
            </a:extLst>
          </p:cNvPr>
          <p:cNvSpPr txBox="1"/>
          <p:nvPr/>
        </p:nvSpPr>
        <p:spPr bwMode="auto">
          <a:xfrm>
            <a:off x="7954297" y="5680010"/>
            <a:ext cx="85049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151 (5)</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135 (2)</a:t>
            </a:r>
          </a:p>
        </p:txBody>
      </p:sp>
      <p:sp>
        <p:nvSpPr>
          <p:cNvPr id="49" name="TextBox 48">
            <a:extLst>
              <a:ext uri="{FF2B5EF4-FFF2-40B4-BE49-F238E27FC236}">
                <a16:creationId xmlns:a16="http://schemas.microsoft.com/office/drawing/2014/main" id="{4316F62F-6A57-4123-8B3B-F6D9B704E525}"/>
              </a:ext>
            </a:extLst>
          </p:cNvPr>
          <p:cNvSpPr txBox="1"/>
          <p:nvPr/>
        </p:nvSpPr>
        <p:spPr bwMode="auto">
          <a:xfrm>
            <a:off x="9372599" y="5680010"/>
            <a:ext cx="101026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123 (22)</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108 (11)</a:t>
            </a:r>
          </a:p>
        </p:txBody>
      </p:sp>
      <p:sp>
        <p:nvSpPr>
          <p:cNvPr id="50" name="TextBox 49">
            <a:extLst>
              <a:ext uri="{FF2B5EF4-FFF2-40B4-BE49-F238E27FC236}">
                <a16:creationId xmlns:a16="http://schemas.microsoft.com/office/drawing/2014/main" id="{35EDE99F-6442-349A-BC53-2567BCEFE764}"/>
              </a:ext>
            </a:extLst>
          </p:cNvPr>
          <p:cNvSpPr txBox="1"/>
          <p:nvPr/>
        </p:nvSpPr>
        <p:spPr bwMode="auto">
          <a:xfrm>
            <a:off x="10790904" y="5680010"/>
            <a:ext cx="85049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 (95)</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 (75)</a:t>
            </a:r>
          </a:p>
        </p:txBody>
      </p:sp>
      <p:sp>
        <p:nvSpPr>
          <p:cNvPr id="60" name="Freeform 59">
            <a:extLst>
              <a:ext uri="{FF2B5EF4-FFF2-40B4-BE49-F238E27FC236}">
                <a16:creationId xmlns:a16="http://schemas.microsoft.com/office/drawing/2014/main" id="{2D50AD89-A421-FD9F-051C-3E7C32FCEA89}"/>
              </a:ext>
            </a:extLst>
          </p:cNvPr>
          <p:cNvSpPr/>
          <p:nvPr/>
        </p:nvSpPr>
        <p:spPr bwMode="auto">
          <a:xfrm>
            <a:off x="5661025" y="1622425"/>
            <a:ext cx="0" cy="0"/>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Freeform 61">
            <a:extLst>
              <a:ext uri="{FF2B5EF4-FFF2-40B4-BE49-F238E27FC236}">
                <a16:creationId xmlns:a16="http://schemas.microsoft.com/office/drawing/2014/main" id="{4CBBB99D-72D5-3B32-34A8-B6B2514BD578}"/>
              </a:ext>
            </a:extLst>
          </p:cNvPr>
          <p:cNvSpPr/>
          <p:nvPr/>
        </p:nvSpPr>
        <p:spPr bwMode="auto">
          <a:xfrm>
            <a:off x="5657850" y="1641475"/>
            <a:ext cx="41275" cy="0"/>
          </a:xfrm>
          <a:custGeom>
            <a:avLst/>
            <a:gdLst>
              <a:gd name="connsiteX0" fmla="*/ 0 w 41275"/>
              <a:gd name="connsiteY0" fmla="*/ 0 h 0"/>
              <a:gd name="connsiteX1" fmla="*/ 41275 w 41275"/>
              <a:gd name="connsiteY1" fmla="*/ 0 h 0"/>
              <a:gd name="connsiteX2" fmla="*/ 0 w 41275"/>
              <a:gd name="connsiteY2" fmla="*/ 0 h 0"/>
            </a:gdLst>
            <a:ahLst/>
            <a:cxnLst>
              <a:cxn ang="0">
                <a:pos x="connsiteX0" y="connsiteY0"/>
              </a:cxn>
              <a:cxn ang="0">
                <a:pos x="connsiteX1" y="connsiteY1"/>
              </a:cxn>
              <a:cxn ang="0">
                <a:pos x="connsiteX2" y="connsiteY2"/>
              </a:cxn>
            </a:cxnLst>
            <a:rect l="l" t="t" r="r" b="b"/>
            <a:pathLst>
              <a:path w="41275">
                <a:moveTo>
                  <a:pt x="0" y="0"/>
                </a:moveTo>
                <a:lnTo>
                  <a:pt x="41275" y="0"/>
                </a:lnTo>
                <a:lnTo>
                  <a:pt x="0" y="0"/>
                </a:lnTo>
                <a:close/>
              </a:path>
            </a:pathLst>
          </a:cu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8" name="Group 67">
            <a:extLst>
              <a:ext uri="{FF2B5EF4-FFF2-40B4-BE49-F238E27FC236}">
                <a16:creationId xmlns:a16="http://schemas.microsoft.com/office/drawing/2014/main" id="{4E0484C0-61AE-6B19-E983-835C760A4E7F}"/>
              </a:ext>
            </a:extLst>
          </p:cNvPr>
          <p:cNvGrpSpPr/>
          <p:nvPr/>
        </p:nvGrpSpPr>
        <p:grpSpPr>
          <a:xfrm>
            <a:off x="5654675" y="1638300"/>
            <a:ext cx="5600700" cy="1174750"/>
            <a:chOff x="5654675" y="1695450"/>
            <a:chExt cx="5600700" cy="1174750"/>
          </a:xfrm>
        </p:grpSpPr>
        <p:grpSp>
          <p:nvGrpSpPr>
            <p:cNvPr id="66" name="Group 65">
              <a:extLst>
                <a:ext uri="{FF2B5EF4-FFF2-40B4-BE49-F238E27FC236}">
                  <a16:creationId xmlns:a16="http://schemas.microsoft.com/office/drawing/2014/main" id="{62C526AA-4B4D-EC1E-5FD9-F98F0B8509B3}"/>
                </a:ext>
              </a:extLst>
            </p:cNvPr>
            <p:cNvGrpSpPr/>
            <p:nvPr/>
          </p:nvGrpSpPr>
          <p:grpSpPr>
            <a:xfrm>
              <a:off x="8629650" y="2527300"/>
              <a:ext cx="2625725" cy="342900"/>
              <a:chOff x="8629650" y="2527300"/>
              <a:chExt cx="2625725" cy="342900"/>
            </a:xfrm>
          </p:grpSpPr>
          <p:sp>
            <p:nvSpPr>
              <p:cNvPr id="63" name="Freeform 62">
                <a:extLst>
                  <a:ext uri="{FF2B5EF4-FFF2-40B4-BE49-F238E27FC236}">
                    <a16:creationId xmlns:a16="http://schemas.microsoft.com/office/drawing/2014/main" id="{2A9F1CEA-1E00-4907-91FC-48FD98EB0B36}"/>
                  </a:ext>
                </a:extLst>
              </p:cNvPr>
              <p:cNvSpPr/>
              <p:nvPr/>
            </p:nvSpPr>
            <p:spPr bwMode="auto">
              <a:xfrm>
                <a:off x="9912350" y="2752725"/>
                <a:ext cx="1343025" cy="117475"/>
              </a:xfrm>
              <a:custGeom>
                <a:avLst/>
                <a:gdLst>
                  <a:gd name="connsiteX0" fmla="*/ 1343025 w 1343025"/>
                  <a:gd name="connsiteY0" fmla="*/ 117475 h 117475"/>
                  <a:gd name="connsiteX1" fmla="*/ 1114425 w 1343025"/>
                  <a:gd name="connsiteY1" fmla="*/ 117475 h 117475"/>
                  <a:gd name="connsiteX2" fmla="*/ 1114425 w 1343025"/>
                  <a:gd name="connsiteY2" fmla="*/ 73025 h 117475"/>
                  <a:gd name="connsiteX3" fmla="*/ 809625 w 1343025"/>
                  <a:gd name="connsiteY3" fmla="*/ 73025 h 117475"/>
                  <a:gd name="connsiteX4" fmla="*/ 809625 w 1343025"/>
                  <a:gd name="connsiteY4" fmla="*/ 44450 h 117475"/>
                  <a:gd name="connsiteX5" fmla="*/ 161925 w 1343025"/>
                  <a:gd name="connsiteY5" fmla="*/ 44450 h 117475"/>
                  <a:gd name="connsiteX6" fmla="*/ 161925 w 1343025"/>
                  <a:gd name="connsiteY6" fmla="*/ 25400 h 117475"/>
                  <a:gd name="connsiteX7" fmla="*/ 98425 w 1343025"/>
                  <a:gd name="connsiteY7" fmla="*/ 25400 h 117475"/>
                  <a:gd name="connsiteX8" fmla="*/ 98425 w 1343025"/>
                  <a:gd name="connsiteY8" fmla="*/ 0 h 117475"/>
                  <a:gd name="connsiteX9" fmla="*/ 0 w 1343025"/>
                  <a:gd name="connsiteY9" fmla="*/ 0 h 117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025" h="117475">
                    <a:moveTo>
                      <a:pt x="1343025" y="117475"/>
                    </a:moveTo>
                    <a:lnTo>
                      <a:pt x="1114425" y="117475"/>
                    </a:lnTo>
                    <a:lnTo>
                      <a:pt x="1114425" y="73025"/>
                    </a:lnTo>
                    <a:lnTo>
                      <a:pt x="809625" y="73025"/>
                    </a:lnTo>
                    <a:lnTo>
                      <a:pt x="809625" y="44450"/>
                    </a:lnTo>
                    <a:lnTo>
                      <a:pt x="161925" y="44450"/>
                    </a:lnTo>
                    <a:lnTo>
                      <a:pt x="161925" y="25400"/>
                    </a:lnTo>
                    <a:lnTo>
                      <a:pt x="98425" y="25400"/>
                    </a:lnTo>
                    <a:lnTo>
                      <a:pt x="98425"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 name="Freeform 63">
                <a:extLst>
                  <a:ext uri="{FF2B5EF4-FFF2-40B4-BE49-F238E27FC236}">
                    <a16:creationId xmlns:a16="http://schemas.microsoft.com/office/drawing/2014/main" id="{C5B99541-A016-4905-1ECD-2BE935EDDAF5}"/>
                  </a:ext>
                </a:extLst>
              </p:cNvPr>
              <p:cNvSpPr/>
              <p:nvPr/>
            </p:nvSpPr>
            <p:spPr bwMode="auto">
              <a:xfrm>
                <a:off x="8629650" y="2527300"/>
                <a:ext cx="520700" cy="114300"/>
              </a:xfrm>
              <a:custGeom>
                <a:avLst/>
                <a:gdLst>
                  <a:gd name="connsiteX0" fmla="*/ 0 w 520700"/>
                  <a:gd name="connsiteY0" fmla="*/ 0 h 114300"/>
                  <a:gd name="connsiteX1" fmla="*/ 203200 w 520700"/>
                  <a:gd name="connsiteY1" fmla="*/ 0 h 114300"/>
                  <a:gd name="connsiteX2" fmla="*/ 203200 w 520700"/>
                  <a:gd name="connsiteY2" fmla="*/ 34925 h 114300"/>
                  <a:gd name="connsiteX3" fmla="*/ 257175 w 520700"/>
                  <a:gd name="connsiteY3" fmla="*/ 34925 h 114300"/>
                  <a:gd name="connsiteX4" fmla="*/ 257175 w 520700"/>
                  <a:gd name="connsiteY4" fmla="*/ 63500 h 114300"/>
                  <a:gd name="connsiteX5" fmla="*/ 317500 w 520700"/>
                  <a:gd name="connsiteY5" fmla="*/ 63500 h 114300"/>
                  <a:gd name="connsiteX6" fmla="*/ 317500 w 520700"/>
                  <a:gd name="connsiteY6" fmla="*/ 82550 h 114300"/>
                  <a:gd name="connsiteX7" fmla="*/ 409575 w 520700"/>
                  <a:gd name="connsiteY7" fmla="*/ 82550 h 114300"/>
                  <a:gd name="connsiteX8" fmla="*/ 409575 w 520700"/>
                  <a:gd name="connsiteY8" fmla="*/ 98425 h 114300"/>
                  <a:gd name="connsiteX9" fmla="*/ 409575 w 520700"/>
                  <a:gd name="connsiteY9" fmla="*/ 98425 h 114300"/>
                  <a:gd name="connsiteX10" fmla="*/ 425450 w 520700"/>
                  <a:gd name="connsiteY10" fmla="*/ 114300 h 114300"/>
                  <a:gd name="connsiteX11" fmla="*/ 520700 w 520700"/>
                  <a:gd name="connsiteY11"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0700" h="114300">
                    <a:moveTo>
                      <a:pt x="0" y="0"/>
                    </a:moveTo>
                    <a:lnTo>
                      <a:pt x="203200" y="0"/>
                    </a:lnTo>
                    <a:lnTo>
                      <a:pt x="203200" y="34925"/>
                    </a:lnTo>
                    <a:lnTo>
                      <a:pt x="257175" y="34925"/>
                    </a:lnTo>
                    <a:lnTo>
                      <a:pt x="257175" y="63500"/>
                    </a:lnTo>
                    <a:lnTo>
                      <a:pt x="317500" y="63500"/>
                    </a:lnTo>
                    <a:lnTo>
                      <a:pt x="317500" y="82550"/>
                    </a:lnTo>
                    <a:lnTo>
                      <a:pt x="409575" y="82550"/>
                    </a:lnTo>
                    <a:lnTo>
                      <a:pt x="409575" y="98425"/>
                    </a:lnTo>
                    <a:lnTo>
                      <a:pt x="409575" y="98425"/>
                    </a:lnTo>
                    <a:lnTo>
                      <a:pt x="425450" y="114300"/>
                    </a:lnTo>
                    <a:lnTo>
                      <a:pt x="520700" y="11430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 name="Freeform 64">
                <a:extLst>
                  <a:ext uri="{FF2B5EF4-FFF2-40B4-BE49-F238E27FC236}">
                    <a16:creationId xmlns:a16="http://schemas.microsoft.com/office/drawing/2014/main" id="{CB313422-F8A7-3865-7412-ABC3F5060E87}"/>
                  </a:ext>
                </a:extLst>
              </p:cNvPr>
              <p:cNvSpPr/>
              <p:nvPr/>
            </p:nvSpPr>
            <p:spPr bwMode="auto">
              <a:xfrm>
                <a:off x="9131300" y="2647950"/>
                <a:ext cx="784225" cy="82550"/>
              </a:xfrm>
              <a:custGeom>
                <a:avLst/>
                <a:gdLst>
                  <a:gd name="connsiteX0" fmla="*/ 0 w 784225"/>
                  <a:gd name="connsiteY0" fmla="*/ 0 h 82550"/>
                  <a:gd name="connsiteX1" fmla="*/ 247650 w 784225"/>
                  <a:gd name="connsiteY1" fmla="*/ 0 h 82550"/>
                  <a:gd name="connsiteX2" fmla="*/ 247650 w 784225"/>
                  <a:gd name="connsiteY2" fmla="*/ 25400 h 82550"/>
                  <a:gd name="connsiteX3" fmla="*/ 374650 w 784225"/>
                  <a:gd name="connsiteY3" fmla="*/ 25400 h 82550"/>
                  <a:gd name="connsiteX4" fmla="*/ 374650 w 784225"/>
                  <a:gd name="connsiteY4" fmla="*/ 44450 h 82550"/>
                  <a:gd name="connsiteX5" fmla="*/ 415925 w 784225"/>
                  <a:gd name="connsiteY5" fmla="*/ 44450 h 82550"/>
                  <a:gd name="connsiteX6" fmla="*/ 415925 w 784225"/>
                  <a:gd name="connsiteY6" fmla="*/ 60325 h 82550"/>
                  <a:gd name="connsiteX7" fmla="*/ 663575 w 784225"/>
                  <a:gd name="connsiteY7" fmla="*/ 60325 h 82550"/>
                  <a:gd name="connsiteX8" fmla="*/ 663575 w 784225"/>
                  <a:gd name="connsiteY8" fmla="*/ 82550 h 82550"/>
                  <a:gd name="connsiteX9" fmla="*/ 784225 w 784225"/>
                  <a:gd name="connsiteY9" fmla="*/ 82550 h 82550"/>
                  <a:gd name="connsiteX10" fmla="*/ 784225 w 784225"/>
                  <a:gd name="connsiteY10" fmla="*/ 82550 h 82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84225" h="82550">
                    <a:moveTo>
                      <a:pt x="0" y="0"/>
                    </a:moveTo>
                    <a:lnTo>
                      <a:pt x="247650" y="0"/>
                    </a:lnTo>
                    <a:lnTo>
                      <a:pt x="247650" y="25400"/>
                    </a:lnTo>
                    <a:lnTo>
                      <a:pt x="374650" y="25400"/>
                    </a:lnTo>
                    <a:lnTo>
                      <a:pt x="374650" y="44450"/>
                    </a:lnTo>
                    <a:lnTo>
                      <a:pt x="415925" y="44450"/>
                    </a:lnTo>
                    <a:lnTo>
                      <a:pt x="415925" y="60325"/>
                    </a:lnTo>
                    <a:lnTo>
                      <a:pt x="663575" y="60325"/>
                    </a:lnTo>
                    <a:lnTo>
                      <a:pt x="663575" y="82550"/>
                    </a:lnTo>
                    <a:lnTo>
                      <a:pt x="784225" y="82550"/>
                    </a:lnTo>
                    <a:lnTo>
                      <a:pt x="784225" y="8255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67" name="Freeform 66">
              <a:extLst>
                <a:ext uri="{FF2B5EF4-FFF2-40B4-BE49-F238E27FC236}">
                  <a16:creationId xmlns:a16="http://schemas.microsoft.com/office/drawing/2014/main" id="{B6E3A30D-449A-E81F-E36A-E8AAD027595C}"/>
                </a:ext>
              </a:extLst>
            </p:cNvPr>
            <p:cNvSpPr/>
            <p:nvPr/>
          </p:nvSpPr>
          <p:spPr bwMode="auto">
            <a:xfrm>
              <a:off x="5654675" y="1695450"/>
              <a:ext cx="2997200" cy="835025"/>
            </a:xfrm>
            <a:custGeom>
              <a:avLst/>
              <a:gdLst>
                <a:gd name="connsiteX0" fmla="*/ 0 w 2997200"/>
                <a:gd name="connsiteY0" fmla="*/ 0 h 835025"/>
                <a:gd name="connsiteX1" fmla="*/ 53975 w 2997200"/>
                <a:gd name="connsiteY1" fmla="*/ 0 h 835025"/>
                <a:gd name="connsiteX2" fmla="*/ 53975 w 2997200"/>
                <a:gd name="connsiteY2" fmla="*/ 28575 h 835025"/>
                <a:gd name="connsiteX3" fmla="*/ 101600 w 2997200"/>
                <a:gd name="connsiteY3" fmla="*/ 28575 h 835025"/>
                <a:gd name="connsiteX4" fmla="*/ 101600 w 2997200"/>
                <a:gd name="connsiteY4" fmla="*/ 41275 h 835025"/>
                <a:gd name="connsiteX5" fmla="*/ 149225 w 2997200"/>
                <a:gd name="connsiteY5" fmla="*/ 41275 h 835025"/>
                <a:gd name="connsiteX6" fmla="*/ 149225 w 2997200"/>
                <a:gd name="connsiteY6" fmla="*/ 57150 h 835025"/>
                <a:gd name="connsiteX7" fmla="*/ 200025 w 2997200"/>
                <a:gd name="connsiteY7" fmla="*/ 57150 h 835025"/>
                <a:gd name="connsiteX8" fmla="*/ 200025 w 2997200"/>
                <a:gd name="connsiteY8" fmla="*/ 79375 h 835025"/>
                <a:gd name="connsiteX9" fmla="*/ 279400 w 2997200"/>
                <a:gd name="connsiteY9" fmla="*/ 79375 h 835025"/>
                <a:gd name="connsiteX10" fmla="*/ 279400 w 2997200"/>
                <a:gd name="connsiteY10" fmla="*/ 79375 h 835025"/>
                <a:gd name="connsiteX11" fmla="*/ 311150 w 2997200"/>
                <a:gd name="connsiteY11" fmla="*/ 79375 h 835025"/>
                <a:gd name="connsiteX12" fmla="*/ 311150 w 2997200"/>
                <a:gd name="connsiteY12" fmla="*/ 107950 h 835025"/>
                <a:gd name="connsiteX13" fmla="*/ 400050 w 2997200"/>
                <a:gd name="connsiteY13" fmla="*/ 107950 h 835025"/>
                <a:gd name="connsiteX14" fmla="*/ 400050 w 2997200"/>
                <a:gd name="connsiteY14" fmla="*/ 123825 h 835025"/>
                <a:gd name="connsiteX15" fmla="*/ 546100 w 2997200"/>
                <a:gd name="connsiteY15" fmla="*/ 123825 h 835025"/>
                <a:gd name="connsiteX16" fmla="*/ 546100 w 2997200"/>
                <a:gd name="connsiteY16" fmla="*/ 161925 h 835025"/>
                <a:gd name="connsiteX17" fmla="*/ 695325 w 2997200"/>
                <a:gd name="connsiteY17" fmla="*/ 161925 h 835025"/>
                <a:gd name="connsiteX18" fmla="*/ 717550 w 2997200"/>
                <a:gd name="connsiteY18" fmla="*/ 184150 h 835025"/>
                <a:gd name="connsiteX19" fmla="*/ 762000 w 2997200"/>
                <a:gd name="connsiteY19" fmla="*/ 184150 h 835025"/>
                <a:gd name="connsiteX20" fmla="*/ 762000 w 2997200"/>
                <a:gd name="connsiteY20" fmla="*/ 222250 h 835025"/>
                <a:gd name="connsiteX21" fmla="*/ 793750 w 2997200"/>
                <a:gd name="connsiteY21" fmla="*/ 222250 h 835025"/>
                <a:gd name="connsiteX22" fmla="*/ 793750 w 2997200"/>
                <a:gd name="connsiteY22" fmla="*/ 257175 h 835025"/>
                <a:gd name="connsiteX23" fmla="*/ 873125 w 2997200"/>
                <a:gd name="connsiteY23" fmla="*/ 257175 h 835025"/>
                <a:gd name="connsiteX24" fmla="*/ 873125 w 2997200"/>
                <a:gd name="connsiteY24" fmla="*/ 269875 h 835025"/>
                <a:gd name="connsiteX25" fmla="*/ 984250 w 2997200"/>
                <a:gd name="connsiteY25" fmla="*/ 269875 h 835025"/>
                <a:gd name="connsiteX26" fmla="*/ 984250 w 2997200"/>
                <a:gd name="connsiteY26" fmla="*/ 304800 h 835025"/>
                <a:gd name="connsiteX27" fmla="*/ 1019175 w 2997200"/>
                <a:gd name="connsiteY27" fmla="*/ 304800 h 835025"/>
                <a:gd name="connsiteX28" fmla="*/ 1019175 w 2997200"/>
                <a:gd name="connsiteY28" fmla="*/ 336550 h 835025"/>
                <a:gd name="connsiteX29" fmla="*/ 1092200 w 2997200"/>
                <a:gd name="connsiteY29" fmla="*/ 336550 h 835025"/>
                <a:gd name="connsiteX30" fmla="*/ 1092200 w 2997200"/>
                <a:gd name="connsiteY30" fmla="*/ 374650 h 835025"/>
                <a:gd name="connsiteX31" fmla="*/ 1136650 w 2997200"/>
                <a:gd name="connsiteY31" fmla="*/ 374650 h 835025"/>
                <a:gd name="connsiteX32" fmla="*/ 1136650 w 2997200"/>
                <a:gd name="connsiteY32" fmla="*/ 390525 h 835025"/>
                <a:gd name="connsiteX33" fmla="*/ 1235075 w 2997200"/>
                <a:gd name="connsiteY33" fmla="*/ 390525 h 835025"/>
                <a:gd name="connsiteX34" fmla="*/ 1235075 w 2997200"/>
                <a:gd name="connsiteY34" fmla="*/ 409575 h 835025"/>
                <a:gd name="connsiteX35" fmla="*/ 1409700 w 2997200"/>
                <a:gd name="connsiteY35" fmla="*/ 409575 h 835025"/>
                <a:gd name="connsiteX36" fmla="*/ 1409700 w 2997200"/>
                <a:gd name="connsiteY36" fmla="*/ 428625 h 835025"/>
                <a:gd name="connsiteX37" fmla="*/ 1524000 w 2997200"/>
                <a:gd name="connsiteY37" fmla="*/ 428625 h 835025"/>
                <a:gd name="connsiteX38" fmla="*/ 1524000 w 2997200"/>
                <a:gd name="connsiteY38" fmla="*/ 444500 h 835025"/>
                <a:gd name="connsiteX39" fmla="*/ 1755775 w 2997200"/>
                <a:gd name="connsiteY39" fmla="*/ 444500 h 835025"/>
                <a:gd name="connsiteX40" fmla="*/ 1755775 w 2997200"/>
                <a:gd name="connsiteY40" fmla="*/ 479425 h 835025"/>
                <a:gd name="connsiteX41" fmla="*/ 1809750 w 2997200"/>
                <a:gd name="connsiteY41" fmla="*/ 479425 h 835025"/>
                <a:gd name="connsiteX42" fmla="*/ 1809750 w 2997200"/>
                <a:gd name="connsiteY42" fmla="*/ 498475 h 835025"/>
                <a:gd name="connsiteX43" fmla="*/ 1892300 w 2997200"/>
                <a:gd name="connsiteY43" fmla="*/ 498475 h 835025"/>
                <a:gd name="connsiteX44" fmla="*/ 1892300 w 2997200"/>
                <a:gd name="connsiteY44" fmla="*/ 498475 h 835025"/>
                <a:gd name="connsiteX45" fmla="*/ 1952625 w 2997200"/>
                <a:gd name="connsiteY45" fmla="*/ 498475 h 835025"/>
                <a:gd name="connsiteX46" fmla="*/ 1952625 w 2997200"/>
                <a:gd name="connsiteY46" fmla="*/ 546100 h 835025"/>
                <a:gd name="connsiteX47" fmla="*/ 2041525 w 2997200"/>
                <a:gd name="connsiteY47" fmla="*/ 546100 h 835025"/>
                <a:gd name="connsiteX48" fmla="*/ 2041525 w 2997200"/>
                <a:gd name="connsiteY48" fmla="*/ 546100 h 835025"/>
                <a:gd name="connsiteX49" fmla="*/ 2041525 w 2997200"/>
                <a:gd name="connsiteY49" fmla="*/ 574675 h 835025"/>
                <a:gd name="connsiteX50" fmla="*/ 2232025 w 2997200"/>
                <a:gd name="connsiteY50" fmla="*/ 574675 h 835025"/>
                <a:gd name="connsiteX51" fmla="*/ 2244725 w 2997200"/>
                <a:gd name="connsiteY51" fmla="*/ 587375 h 835025"/>
                <a:gd name="connsiteX52" fmla="*/ 2314575 w 2997200"/>
                <a:gd name="connsiteY52" fmla="*/ 587375 h 835025"/>
                <a:gd name="connsiteX53" fmla="*/ 2314575 w 2997200"/>
                <a:gd name="connsiteY53" fmla="*/ 606425 h 835025"/>
                <a:gd name="connsiteX54" fmla="*/ 2390775 w 2997200"/>
                <a:gd name="connsiteY54" fmla="*/ 606425 h 835025"/>
                <a:gd name="connsiteX55" fmla="*/ 2390775 w 2997200"/>
                <a:gd name="connsiteY55" fmla="*/ 606425 h 835025"/>
                <a:gd name="connsiteX56" fmla="*/ 2390775 w 2997200"/>
                <a:gd name="connsiteY56" fmla="*/ 631825 h 835025"/>
                <a:gd name="connsiteX57" fmla="*/ 2466975 w 2997200"/>
                <a:gd name="connsiteY57" fmla="*/ 631825 h 835025"/>
                <a:gd name="connsiteX58" fmla="*/ 2466975 w 2997200"/>
                <a:gd name="connsiteY58" fmla="*/ 663575 h 835025"/>
                <a:gd name="connsiteX59" fmla="*/ 2514600 w 2997200"/>
                <a:gd name="connsiteY59" fmla="*/ 663575 h 835025"/>
                <a:gd name="connsiteX60" fmla="*/ 2514600 w 2997200"/>
                <a:gd name="connsiteY60" fmla="*/ 663575 h 835025"/>
                <a:gd name="connsiteX61" fmla="*/ 2514600 w 2997200"/>
                <a:gd name="connsiteY61" fmla="*/ 685800 h 835025"/>
                <a:gd name="connsiteX62" fmla="*/ 2568575 w 2997200"/>
                <a:gd name="connsiteY62" fmla="*/ 685800 h 835025"/>
                <a:gd name="connsiteX63" fmla="*/ 2568575 w 2997200"/>
                <a:gd name="connsiteY63" fmla="*/ 714375 h 835025"/>
                <a:gd name="connsiteX64" fmla="*/ 2755900 w 2997200"/>
                <a:gd name="connsiteY64" fmla="*/ 714375 h 835025"/>
                <a:gd name="connsiteX65" fmla="*/ 2755900 w 2997200"/>
                <a:gd name="connsiteY65" fmla="*/ 736600 h 835025"/>
                <a:gd name="connsiteX66" fmla="*/ 2755900 w 2997200"/>
                <a:gd name="connsiteY66" fmla="*/ 736600 h 835025"/>
                <a:gd name="connsiteX67" fmla="*/ 2781300 w 2997200"/>
                <a:gd name="connsiteY67" fmla="*/ 736600 h 835025"/>
                <a:gd name="connsiteX68" fmla="*/ 2806700 w 2997200"/>
                <a:gd name="connsiteY68" fmla="*/ 736600 h 835025"/>
                <a:gd name="connsiteX69" fmla="*/ 2806700 w 2997200"/>
                <a:gd name="connsiteY69" fmla="*/ 771525 h 835025"/>
                <a:gd name="connsiteX70" fmla="*/ 2879725 w 2997200"/>
                <a:gd name="connsiteY70" fmla="*/ 771525 h 835025"/>
                <a:gd name="connsiteX71" fmla="*/ 2879725 w 2997200"/>
                <a:gd name="connsiteY71" fmla="*/ 800100 h 835025"/>
                <a:gd name="connsiteX72" fmla="*/ 2959100 w 2997200"/>
                <a:gd name="connsiteY72" fmla="*/ 800100 h 835025"/>
                <a:gd name="connsiteX73" fmla="*/ 2959100 w 2997200"/>
                <a:gd name="connsiteY73" fmla="*/ 835025 h 835025"/>
                <a:gd name="connsiteX74" fmla="*/ 2997200 w 2997200"/>
                <a:gd name="connsiteY74" fmla="*/ 835025 h 835025"/>
                <a:gd name="connsiteX0" fmla="*/ 0 w 2997200"/>
                <a:gd name="connsiteY0" fmla="*/ 0 h 835025"/>
                <a:gd name="connsiteX1" fmla="*/ 53975 w 2997200"/>
                <a:gd name="connsiteY1" fmla="*/ 0 h 835025"/>
                <a:gd name="connsiteX2" fmla="*/ 53975 w 2997200"/>
                <a:gd name="connsiteY2" fmla="*/ 28575 h 835025"/>
                <a:gd name="connsiteX3" fmla="*/ 101600 w 2997200"/>
                <a:gd name="connsiteY3" fmla="*/ 28575 h 835025"/>
                <a:gd name="connsiteX4" fmla="*/ 101600 w 2997200"/>
                <a:gd name="connsiteY4" fmla="*/ 41275 h 835025"/>
                <a:gd name="connsiteX5" fmla="*/ 149225 w 2997200"/>
                <a:gd name="connsiteY5" fmla="*/ 41275 h 835025"/>
                <a:gd name="connsiteX6" fmla="*/ 149225 w 2997200"/>
                <a:gd name="connsiteY6" fmla="*/ 57150 h 835025"/>
                <a:gd name="connsiteX7" fmla="*/ 200025 w 2997200"/>
                <a:gd name="connsiteY7" fmla="*/ 57150 h 835025"/>
                <a:gd name="connsiteX8" fmla="*/ 200025 w 2997200"/>
                <a:gd name="connsiteY8" fmla="*/ 79375 h 835025"/>
                <a:gd name="connsiteX9" fmla="*/ 279400 w 2997200"/>
                <a:gd name="connsiteY9" fmla="*/ 79375 h 835025"/>
                <a:gd name="connsiteX10" fmla="*/ 279400 w 2997200"/>
                <a:gd name="connsiteY10" fmla="*/ 79375 h 835025"/>
                <a:gd name="connsiteX11" fmla="*/ 311150 w 2997200"/>
                <a:gd name="connsiteY11" fmla="*/ 79375 h 835025"/>
                <a:gd name="connsiteX12" fmla="*/ 311150 w 2997200"/>
                <a:gd name="connsiteY12" fmla="*/ 107950 h 835025"/>
                <a:gd name="connsiteX13" fmla="*/ 400050 w 2997200"/>
                <a:gd name="connsiteY13" fmla="*/ 107950 h 835025"/>
                <a:gd name="connsiteX14" fmla="*/ 400050 w 2997200"/>
                <a:gd name="connsiteY14" fmla="*/ 123825 h 835025"/>
                <a:gd name="connsiteX15" fmla="*/ 546100 w 2997200"/>
                <a:gd name="connsiteY15" fmla="*/ 123825 h 835025"/>
                <a:gd name="connsiteX16" fmla="*/ 546100 w 2997200"/>
                <a:gd name="connsiteY16" fmla="*/ 161925 h 835025"/>
                <a:gd name="connsiteX17" fmla="*/ 695325 w 2997200"/>
                <a:gd name="connsiteY17" fmla="*/ 161925 h 835025"/>
                <a:gd name="connsiteX18" fmla="*/ 717550 w 2997200"/>
                <a:gd name="connsiteY18" fmla="*/ 184150 h 835025"/>
                <a:gd name="connsiteX19" fmla="*/ 762000 w 2997200"/>
                <a:gd name="connsiteY19" fmla="*/ 184150 h 835025"/>
                <a:gd name="connsiteX20" fmla="*/ 762000 w 2997200"/>
                <a:gd name="connsiteY20" fmla="*/ 222250 h 835025"/>
                <a:gd name="connsiteX21" fmla="*/ 793750 w 2997200"/>
                <a:gd name="connsiteY21" fmla="*/ 222250 h 835025"/>
                <a:gd name="connsiteX22" fmla="*/ 793750 w 2997200"/>
                <a:gd name="connsiteY22" fmla="*/ 257175 h 835025"/>
                <a:gd name="connsiteX23" fmla="*/ 873125 w 2997200"/>
                <a:gd name="connsiteY23" fmla="*/ 257175 h 835025"/>
                <a:gd name="connsiteX24" fmla="*/ 873125 w 2997200"/>
                <a:gd name="connsiteY24" fmla="*/ 269875 h 835025"/>
                <a:gd name="connsiteX25" fmla="*/ 984250 w 2997200"/>
                <a:gd name="connsiteY25" fmla="*/ 269875 h 835025"/>
                <a:gd name="connsiteX26" fmla="*/ 984250 w 2997200"/>
                <a:gd name="connsiteY26" fmla="*/ 304800 h 835025"/>
                <a:gd name="connsiteX27" fmla="*/ 1019175 w 2997200"/>
                <a:gd name="connsiteY27" fmla="*/ 304800 h 835025"/>
                <a:gd name="connsiteX28" fmla="*/ 1019175 w 2997200"/>
                <a:gd name="connsiteY28" fmla="*/ 336550 h 835025"/>
                <a:gd name="connsiteX29" fmla="*/ 1092200 w 2997200"/>
                <a:gd name="connsiteY29" fmla="*/ 336550 h 835025"/>
                <a:gd name="connsiteX30" fmla="*/ 1092200 w 2997200"/>
                <a:gd name="connsiteY30" fmla="*/ 374650 h 835025"/>
                <a:gd name="connsiteX31" fmla="*/ 1136650 w 2997200"/>
                <a:gd name="connsiteY31" fmla="*/ 374650 h 835025"/>
                <a:gd name="connsiteX32" fmla="*/ 1136650 w 2997200"/>
                <a:gd name="connsiteY32" fmla="*/ 390525 h 835025"/>
                <a:gd name="connsiteX33" fmla="*/ 1235075 w 2997200"/>
                <a:gd name="connsiteY33" fmla="*/ 390525 h 835025"/>
                <a:gd name="connsiteX34" fmla="*/ 1235075 w 2997200"/>
                <a:gd name="connsiteY34" fmla="*/ 409575 h 835025"/>
                <a:gd name="connsiteX35" fmla="*/ 1409700 w 2997200"/>
                <a:gd name="connsiteY35" fmla="*/ 409575 h 835025"/>
                <a:gd name="connsiteX36" fmla="*/ 1409700 w 2997200"/>
                <a:gd name="connsiteY36" fmla="*/ 428625 h 835025"/>
                <a:gd name="connsiteX37" fmla="*/ 1524000 w 2997200"/>
                <a:gd name="connsiteY37" fmla="*/ 428625 h 835025"/>
                <a:gd name="connsiteX38" fmla="*/ 1524000 w 2997200"/>
                <a:gd name="connsiteY38" fmla="*/ 444500 h 835025"/>
                <a:gd name="connsiteX39" fmla="*/ 1755775 w 2997200"/>
                <a:gd name="connsiteY39" fmla="*/ 444500 h 835025"/>
                <a:gd name="connsiteX40" fmla="*/ 1755775 w 2997200"/>
                <a:gd name="connsiteY40" fmla="*/ 479425 h 835025"/>
                <a:gd name="connsiteX41" fmla="*/ 1809750 w 2997200"/>
                <a:gd name="connsiteY41" fmla="*/ 479425 h 835025"/>
                <a:gd name="connsiteX42" fmla="*/ 1809750 w 2997200"/>
                <a:gd name="connsiteY42" fmla="*/ 498475 h 835025"/>
                <a:gd name="connsiteX43" fmla="*/ 1892300 w 2997200"/>
                <a:gd name="connsiteY43" fmla="*/ 498475 h 835025"/>
                <a:gd name="connsiteX44" fmla="*/ 1892300 w 2997200"/>
                <a:gd name="connsiteY44" fmla="*/ 498475 h 835025"/>
                <a:gd name="connsiteX45" fmla="*/ 1943100 w 2997200"/>
                <a:gd name="connsiteY45" fmla="*/ 517525 h 835025"/>
                <a:gd name="connsiteX46" fmla="*/ 1952625 w 2997200"/>
                <a:gd name="connsiteY46" fmla="*/ 546100 h 835025"/>
                <a:gd name="connsiteX47" fmla="*/ 2041525 w 2997200"/>
                <a:gd name="connsiteY47" fmla="*/ 546100 h 835025"/>
                <a:gd name="connsiteX48" fmla="*/ 2041525 w 2997200"/>
                <a:gd name="connsiteY48" fmla="*/ 546100 h 835025"/>
                <a:gd name="connsiteX49" fmla="*/ 2041525 w 2997200"/>
                <a:gd name="connsiteY49" fmla="*/ 574675 h 835025"/>
                <a:gd name="connsiteX50" fmla="*/ 2232025 w 2997200"/>
                <a:gd name="connsiteY50" fmla="*/ 574675 h 835025"/>
                <a:gd name="connsiteX51" fmla="*/ 2244725 w 2997200"/>
                <a:gd name="connsiteY51" fmla="*/ 587375 h 835025"/>
                <a:gd name="connsiteX52" fmla="*/ 2314575 w 2997200"/>
                <a:gd name="connsiteY52" fmla="*/ 587375 h 835025"/>
                <a:gd name="connsiteX53" fmla="*/ 2314575 w 2997200"/>
                <a:gd name="connsiteY53" fmla="*/ 606425 h 835025"/>
                <a:gd name="connsiteX54" fmla="*/ 2390775 w 2997200"/>
                <a:gd name="connsiteY54" fmla="*/ 606425 h 835025"/>
                <a:gd name="connsiteX55" fmla="*/ 2390775 w 2997200"/>
                <a:gd name="connsiteY55" fmla="*/ 606425 h 835025"/>
                <a:gd name="connsiteX56" fmla="*/ 2390775 w 2997200"/>
                <a:gd name="connsiteY56" fmla="*/ 631825 h 835025"/>
                <a:gd name="connsiteX57" fmla="*/ 2466975 w 2997200"/>
                <a:gd name="connsiteY57" fmla="*/ 631825 h 835025"/>
                <a:gd name="connsiteX58" fmla="*/ 2466975 w 2997200"/>
                <a:gd name="connsiteY58" fmla="*/ 663575 h 835025"/>
                <a:gd name="connsiteX59" fmla="*/ 2514600 w 2997200"/>
                <a:gd name="connsiteY59" fmla="*/ 663575 h 835025"/>
                <a:gd name="connsiteX60" fmla="*/ 2514600 w 2997200"/>
                <a:gd name="connsiteY60" fmla="*/ 663575 h 835025"/>
                <a:gd name="connsiteX61" fmla="*/ 2514600 w 2997200"/>
                <a:gd name="connsiteY61" fmla="*/ 685800 h 835025"/>
                <a:gd name="connsiteX62" fmla="*/ 2568575 w 2997200"/>
                <a:gd name="connsiteY62" fmla="*/ 685800 h 835025"/>
                <a:gd name="connsiteX63" fmla="*/ 2568575 w 2997200"/>
                <a:gd name="connsiteY63" fmla="*/ 714375 h 835025"/>
                <a:gd name="connsiteX64" fmla="*/ 2755900 w 2997200"/>
                <a:gd name="connsiteY64" fmla="*/ 714375 h 835025"/>
                <a:gd name="connsiteX65" fmla="*/ 2755900 w 2997200"/>
                <a:gd name="connsiteY65" fmla="*/ 736600 h 835025"/>
                <a:gd name="connsiteX66" fmla="*/ 2755900 w 2997200"/>
                <a:gd name="connsiteY66" fmla="*/ 736600 h 835025"/>
                <a:gd name="connsiteX67" fmla="*/ 2781300 w 2997200"/>
                <a:gd name="connsiteY67" fmla="*/ 736600 h 835025"/>
                <a:gd name="connsiteX68" fmla="*/ 2806700 w 2997200"/>
                <a:gd name="connsiteY68" fmla="*/ 736600 h 835025"/>
                <a:gd name="connsiteX69" fmla="*/ 2806700 w 2997200"/>
                <a:gd name="connsiteY69" fmla="*/ 771525 h 835025"/>
                <a:gd name="connsiteX70" fmla="*/ 2879725 w 2997200"/>
                <a:gd name="connsiteY70" fmla="*/ 771525 h 835025"/>
                <a:gd name="connsiteX71" fmla="*/ 2879725 w 2997200"/>
                <a:gd name="connsiteY71" fmla="*/ 800100 h 835025"/>
                <a:gd name="connsiteX72" fmla="*/ 2959100 w 2997200"/>
                <a:gd name="connsiteY72" fmla="*/ 800100 h 835025"/>
                <a:gd name="connsiteX73" fmla="*/ 2959100 w 2997200"/>
                <a:gd name="connsiteY73" fmla="*/ 835025 h 835025"/>
                <a:gd name="connsiteX74" fmla="*/ 2997200 w 2997200"/>
                <a:gd name="connsiteY74" fmla="*/ 835025 h 835025"/>
                <a:gd name="connsiteX0" fmla="*/ 0 w 2997200"/>
                <a:gd name="connsiteY0" fmla="*/ 0 h 835025"/>
                <a:gd name="connsiteX1" fmla="*/ 53975 w 2997200"/>
                <a:gd name="connsiteY1" fmla="*/ 0 h 835025"/>
                <a:gd name="connsiteX2" fmla="*/ 53975 w 2997200"/>
                <a:gd name="connsiteY2" fmla="*/ 28575 h 835025"/>
                <a:gd name="connsiteX3" fmla="*/ 101600 w 2997200"/>
                <a:gd name="connsiteY3" fmla="*/ 28575 h 835025"/>
                <a:gd name="connsiteX4" fmla="*/ 101600 w 2997200"/>
                <a:gd name="connsiteY4" fmla="*/ 41275 h 835025"/>
                <a:gd name="connsiteX5" fmla="*/ 149225 w 2997200"/>
                <a:gd name="connsiteY5" fmla="*/ 41275 h 835025"/>
                <a:gd name="connsiteX6" fmla="*/ 149225 w 2997200"/>
                <a:gd name="connsiteY6" fmla="*/ 57150 h 835025"/>
                <a:gd name="connsiteX7" fmla="*/ 200025 w 2997200"/>
                <a:gd name="connsiteY7" fmla="*/ 57150 h 835025"/>
                <a:gd name="connsiteX8" fmla="*/ 200025 w 2997200"/>
                <a:gd name="connsiteY8" fmla="*/ 79375 h 835025"/>
                <a:gd name="connsiteX9" fmla="*/ 279400 w 2997200"/>
                <a:gd name="connsiteY9" fmla="*/ 79375 h 835025"/>
                <a:gd name="connsiteX10" fmla="*/ 279400 w 2997200"/>
                <a:gd name="connsiteY10" fmla="*/ 79375 h 835025"/>
                <a:gd name="connsiteX11" fmla="*/ 311150 w 2997200"/>
                <a:gd name="connsiteY11" fmla="*/ 79375 h 835025"/>
                <a:gd name="connsiteX12" fmla="*/ 311150 w 2997200"/>
                <a:gd name="connsiteY12" fmla="*/ 107950 h 835025"/>
                <a:gd name="connsiteX13" fmla="*/ 400050 w 2997200"/>
                <a:gd name="connsiteY13" fmla="*/ 107950 h 835025"/>
                <a:gd name="connsiteX14" fmla="*/ 400050 w 2997200"/>
                <a:gd name="connsiteY14" fmla="*/ 123825 h 835025"/>
                <a:gd name="connsiteX15" fmla="*/ 546100 w 2997200"/>
                <a:gd name="connsiteY15" fmla="*/ 123825 h 835025"/>
                <a:gd name="connsiteX16" fmla="*/ 546100 w 2997200"/>
                <a:gd name="connsiteY16" fmla="*/ 161925 h 835025"/>
                <a:gd name="connsiteX17" fmla="*/ 695325 w 2997200"/>
                <a:gd name="connsiteY17" fmla="*/ 161925 h 835025"/>
                <a:gd name="connsiteX18" fmla="*/ 717550 w 2997200"/>
                <a:gd name="connsiteY18" fmla="*/ 184150 h 835025"/>
                <a:gd name="connsiteX19" fmla="*/ 762000 w 2997200"/>
                <a:gd name="connsiteY19" fmla="*/ 184150 h 835025"/>
                <a:gd name="connsiteX20" fmla="*/ 762000 w 2997200"/>
                <a:gd name="connsiteY20" fmla="*/ 222250 h 835025"/>
                <a:gd name="connsiteX21" fmla="*/ 793750 w 2997200"/>
                <a:gd name="connsiteY21" fmla="*/ 222250 h 835025"/>
                <a:gd name="connsiteX22" fmla="*/ 793750 w 2997200"/>
                <a:gd name="connsiteY22" fmla="*/ 257175 h 835025"/>
                <a:gd name="connsiteX23" fmla="*/ 873125 w 2997200"/>
                <a:gd name="connsiteY23" fmla="*/ 257175 h 835025"/>
                <a:gd name="connsiteX24" fmla="*/ 873125 w 2997200"/>
                <a:gd name="connsiteY24" fmla="*/ 269875 h 835025"/>
                <a:gd name="connsiteX25" fmla="*/ 984250 w 2997200"/>
                <a:gd name="connsiteY25" fmla="*/ 269875 h 835025"/>
                <a:gd name="connsiteX26" fmla="*/ 984250 w 2997200"/>
                <a:gd name="connsiteY26" fmla="*/ 304800 h 835025"/>
                <a:gd name="connsiteX27" fmla="*/ 1019175 w 2997200"/>
                <a:gd name="connsiteY27" fmla="*/ 304800 h 835025"/>
                <a:gd name="connsiteX28" fmla="*/ 1019175 w 2997200"/>
                <a:gd name="connsiteY28" fmla="*/ 336550 h 835025"/>
                <a:gd name="connsiteX29" fmla="*/ 1092200 w 2997200"/>
                <a:gd name="connsiteY29" fmla="*/ 336550 h 835025"/>
                <a:gd name="connsiteX30" fmla="*/ 1092200 w 2997200"/>
                <a:gd name="connsiteY30" fmla="*/ 374650 h 835025"/>
                <a:gd name="connsiteX31" fmla="*/ 1136650 w 2997200"/>
                <a:gd name="connsiteY31" fmla="*/ 374650 h 835025"/>
                <a:gd name="connsiteX32" fmla="*/ 1136650 w 2997200"/>
                <a:gd name="connsiteY32" fmla="*/ 390525 h 835025"/>
                <a:gd name="connsiteX33" fmla="*/ 1235075 w 2997200"/>
                <a:gd name="connsiteY33" fmla="*/ 390525 h 835025"/>
                <a:gd name="connsiteX34" fmla="*/ 1235075 w 2997200"/>
                <a:gd name="connsiteY34" fmla="*/ 409575 h 835025"/>
                <a:gd name="connsiteX35" fmla="*/ 1409700 w 2997200"/>
                <a:gd name="connsiteY35" fmla="*/ 409575 h 835025"/>
                <a:gd name="connsiteX36" fmla="*/ 1409700 w 2997200"/>
                <a:gd name="connsiteY36" fmla="*/ 428625 h 835025"/>
                <a:gd name="connsiteX37" fmla="*/ 1524000 w 2997200"/>
                <a:gd name="connsiteY37" fmla="*/ 428625 h 835025"/>
                <a:gd name="connsiteX38" fmla="*/ 1524000 w 2997200"/>
                <a:gd name="connsiteY38" fmla="*/ 444500 h 835025"/>
                <a:gd name="connsiteX39" fmla="*/ 1755775 w 2997200"/>
                <a:gd name="connsiteY39" fmla="*/ 444500 h 835025"/>
                <a:gd name="connsiteX40" fmla="*/ 1755775 w 2997200"/>
                <a:gd name="connsiteY40" fmla="*/ 479425 h 835025"/>
                <a:gd name="connsiteX41" fmla="*/ 1809750 w 2997200"/>
                <a:gd name="connsiteY41" fmla="*/ 479425 h 835025"/>
                <a:gd name="connsiteX42" fmla="*/ 1809750 w 2997200"/>
                <a:gd name="connsiteY42" fmla="*/ 498475 h 835025"/>
                <a:gd name="connsiteX43" fmla="*/ 1892300 w 2997200"/>
                <a:gd name="connsiteY43" fmla="*/ 498475 h 835025"/>
                <a:gd name="connsiteX44" fmla="*/ 1885950 w 2997200"/>
                <a:gd name="connsiteY44" fmla="*/ 517525 h 835025"/>
                <a:gd name="connsiteX45" fmla="*/ 1943100 w 2997200"/>
                <a:gd name="connsiteY45" fmla="*/ 517525 h 835025"/>
                <a:gd name="connsiteX46" fmla="*/ 1952625 w 2997200"/>
                <a:gd name="connsiteY46" fmla="*/ 546100 h 835025"/>
                <a:gd name="connsiteX47" fmla="*/ 2041525 w 2997200"/>
                <a:gd name="connsiteY47" fmla="*/ 546100 h 835025"/>
                <a:gd name="connsiteX48" fmla="*/ 2041525 w 2997200"/>
                <a:gd name="connsiteY48" fmla="*/ 546100 h 835025"/>
                <a:gd name="connsiteX49" fmla="*/ 2041525 w 2997200"/>
                <a:gd name="connsiteY49" fmla="*/ 574675 h 835025"/>
                <a:gd name="connsiteX50" fmla="*/ 2232025 w 2997200"/>
                <a:gd name="connsiteY50" fmla="*/ 574675 h 835025"/>
                <a:gd name="connsiteX51" fmla="*/ 2244725 w 2997200"/>
                <a:gd name="connsiteY51" fmla="*/ 587375 h 835025"/>
                <a:gd name="connsiteX52" fmla="*/ 2314575 w 2997200"/>
                <a:gd name="connsiteY52" fmla="*/ 587375 h 835025"/>
                <a:gd name="connsiteX53" fmla="*/ 2314575 w 2997200"/>
                <a:gd name="connsiteY53" fmla="*/ 606425 h 835025"/>
                <a:gd name="connsiteX54" fmla="*/ 2390775 w 2997200"/>
                <a:gd name="connsiteY54" fmla="*/ 606425 h 835025"/>
                <a:gd name="connsiteX55" fmla="*/ 2390775 w 2997200"/>
                <a:gd name="connsiteY55" fmla="*/ 606425 h 835025"/>
                <a:gd name="connsiteX56" fmla="*/ 2390775 w 2997200"/>
                <a:gd name="connsiteY56" fmla="*/ 631825 h 835025"/>
                <a:gd name="connsiteX57" fmla="*/ 2466975 w 2997200"/>
                <a:gd name="connsiteY57" fmla="*/ 631825 h 835025"/>
                <a:gd name="connsiteX58" fmla="*/ 2466975 w 2997200"/>
                <a:gd name="connsiteY58" fmla="*/ 663575 h 835025"/>
                <a:gd name="connsiteX59" fmla="*/ 2514600 w 2997200"/>
                <a:gd name="connsiteY59" fmla="*/ 663575 h 835025"/>
                <a:gd name="connsiteX60" fmla="*/ 2514600 w 2997200"/>
                <a:gd name="connsiteY60" fmla="*/ 663575 h 835025"/>
                <a:gd name="connsiteX61" fmla="*/ 2514600 w 2997200"/>
                <a:gd name="connsiteY61" fmla="*/ 685800 h 835025"/>
                <a:gd name="connsiteX62" fmla="*/ 2568575 w 2997200"/>
                <a:gd name="connsiteY62" fmla="*/ 685800 h 835025"/>
                <a:gd name="connsiteX63" fmla="*/ 2568575 w 2997200"/>
                <a:gd name="connsiteY63" fmla="*/ 714375 h 835025"/>
                <a:gd name="connsiteX64" fmla="*/ 2755900 w 2997200"/>
                <a:gd name="connsiteY64" fmla="*/ 714375 h 835025"/>
                <a:gd name="connsiteX65" fmla="*/ 2755900 w 2997200"/>
                <a:gd name="connsiteY65" fmla="*/ 736600 h 835025"/>
                <a:gd name="connsiteX66" fmla="*/ 2755900 w 2997200"/>
                <a:gd name="connsiteY66" fmla="*/ 736600 h 835025"/>
                <a:gd name="connsiteX67" fmla="*/ 2781300 w 2997200"/>
                <a:gd name="connsiteY67" fmla="*/ 736600 h 835025"/>
                <a:gd name="connsiteX68" fmla="*/ 2806700 w 2997200"/>
                <a:gd name="connsiteY68" fmla="*/ 736600 h 835025"/>
                <a:gd name="connsiteX69" fmla="*/ 2806700 w 2997200"/>
                <a:gd name="connsiteY69" fmla="*/ 771525 h 835025"/>
                <a:gd name="connsiteX70" fmla="*/ 2879725 w 2997200"/>
                <a:gd name="connsiteY70" fmla="*/ 771525 h 835025"/>
                <a:gd name="connsiteX71" fmla="*/ 2879725 w 2997200"/>
                <a:gd name="connsiteY71" fmla="*/ 800100 h 835025"/>
                <a:gd name="connsiteX72" fmla="*/ 2959100 w 2997200"/>
                <a:gd name="connsiteY72" fmla="*/ 800100 h 835025"/>
                <a:gd name="connsiteX73" fmla="*/ 2959100 w 2997200"/>
                <a:gd name="connsiteY73" fmla="*/ 835025 h 835025"/>
                <a:gd name="connsiteX74" fmla="*/ 2997200 w 2997200"/>
                <a:gd name="connsiteY74" fmla="*/ 835025 h 835025"/>
                <a:gd name="connsiteX0" fmla="*/ 0 w 2997200"/>
                <a:gd name="connsiteY0" fmla="*/ 0 h 835025"/>
                <a:gd name="connsiteX1" fmla="*/ 53975 w 2997200"/>
                <a:gd name="connsiteY1" fmla="*/ 0 h 835025"/>
                <a:gd name="connsiteX2" fmla="*/ 53975 w 2997200"/>
                <a:gd name="connsiteY2" fmla="*/ 28575 h 835025"/>
                <a:gd name="connsiteX3" fmla="*/ 101600 w 2997200"/>
                <a:gd name="connsiteY3" fmla="*/ 28575 h 835025"/>
                <a:gd name="connsiteX4" fmla="*/ 101600 w 2997200"/>
                <a:gd name="connsiteY4" fmla="*/ 41275 h 835025"/>
                <a:gd name="connsiteX5" fmla="*/ 149225 w 2997200"/>
                <a:gd name="connsiteY5" fmla="*/ 41275 h 835025"/>
                <a:gd name="connsiteX6" fmla="*/ 149225 w 2997200"/>
                <a:gd name="connsiteY6" fmla="*/ 57150 h 835025"/>
                <a:gd name="connsiteX7" fmla="*/ 200025 w 2997200"/>
                <a:gd name="connsiteY7" fmla="*/ 57150 h 835025"/>
                <a:gd name="connsiteX8" fmla="*/ 200025 w 2997200"/>
                <a:gd name="connsiteY8" fmla="*/ 79375 h 835025"/>
                <a:gd name="connsiteX9" fmla="*/ 279400 w 2997200"/>
                <a:gd name="connsiteY9" fmla="*/ 79375 h 835025"/>
                <a:gd name="connsiteX10" fmla="*/ 279400 w 2997200"/>
                <a:gd name="connsiteY10" fmla="*/ 79375 h 835025"/>
                <a:gd name="connsiteX11" fmla="*/ 311150 w 2997200"/>
                <a:gd name="connsiteY11" fmla="*/ 79375 h 835025"/>
                <a:gd name="connsiteX12" fmla="*/ 311150 w 2997200"/>
                <a:gd name="connsiteY12" fmla="*/ 107950 h 835025"/>
                <a:gd name="connsiteX13" fmla="*/ 400050 w 2997200"/>
                <a:gd name="connsiteY13" fmla="*/ 107950 h 835025"/>
                <a:gd name="connsiteX14" fmla="*/ 400050 w 2997200"/>
                <a:gd name="connsiteY14" fmla="*/ 123825 h 835025"/>
                <a:gd name="connsiteX15" fmla="*/ 546100 w 2997200"/>
                <a:gd name="connsiteY15" fmla="*/ 123825 h 835025"/>
                <a:gd name="connsiteX16" fmla="*/ 546100 w 2997200"/>
                <a:gd name="connsiteY16" fmla="*/ 161925 h 835025"/>
                <a:gd name="connsiteX17" fmla="*/ 695325 w 2997200"/>
                <a:gd name="connsiteY17" fmla="*/ 161925 h 835025"/>
                <a:gd name="connsiteX18" fmla="*/ 717550 w 2997200"/>
                <a:gd name="connsiteY18" fmla="*/ 184150 h 835025"/>
                <a:gd name="connsiteX19" fmla="*/ 762000 w 2997200"/>
                <a:gd name="connsiteY19" fmla="*/ 184150 h 835025"/>
                <a:gd name="connsiteX20" fmla="*/ 762000 w 2997200"/>
                <a:gd name="connsiteY20" fmla="*/ 222250 h 835025"/>
                <a:gd name="connsiteX21" fmla="*/ 793750 w 2997200"/>
                <a:gd name="connsiteY21" fmla="*/ 222250 h 835025"/>
                <a:gd name="connsiteX22" fmla="*/ 793750 w 2997200"/>
                <a:gd name="connsiteY22" fmla="*/ 257175 h 835025"/>
                <a:gd name="connsiteX23" fmla="*/ 873125 w 2997200"/>
                <a:gd name="connsiteY23" fmla="*/ 257175 h 835025"/>
                <a:gd name="connsiteX24" fmla="*/ 873125 w 2997200"/>
                <a:gd name="connsiteY24" fmla="*/ 269875 h 835025"/>
                <a:gd name="connsiteX25" fmla="*/ 984250 w 2997200"/>
                <a:gd name="connsiteY25" fmla="*/ 269875 h 835025"/>
                <a:gd name="connsiteX26" fmla="*/ 984250 w 2997200"/>
                <a:gd name="connsiteY26" fmla="*/ 304800 h 835025"/>
                <a:gd name="connsiteX27" fmla="*/ 1019175 w 2997200"/>
                <a:gd name="connsiteY27" fmla="*/ 304800 h 835025"/>
                <a:gd name="connsiteX28" fmla="*/ 1019175 w 2997200"/>
                <a:gd name="connsiteY28" fmla="*/ 336550 h 835025"/>
                <a:gd name="connsiteX29" fmla="*/ 1092200 w 2997200"/>
                <a:gd name="connsiteY29" fmla="*/ 336550 h 835025"/>
                <a:gd name="connsiteX30" fmla="*/ 1092200 w 2997200"/>
                <a:gd name="connsiteY30" fmla="*/ 374650 h 835025"/>
                <a:gd name="connsiteX31" fmla="*/ 1136650 w 2997200"/>
                <a:gd name="connsiteY31" fmla="*/ 374650 h 835025"/>
                <a:gd name="connsiteX32" fmla="*/ 1136650 w 2997200"/>
                <a:gd name="connsiteY32" fmla="*/ 390525 h 835025"/>
                <a:gd name="connsiteX33" fmla="*/ 1235075 w 2997200"/>
                <a:gd name="connsiteY33" fmla="*/ 390525 h 835025"/>
                <a:gd name="connsiteX34" fmla="*/ 1235075 w 2997200"/>
                <a:gd name="connsiteY34" fmla="*/ 409575 h 835025"/>
                <a:gd name="connsiteX35" fmla="*/ 1409700 w 2997200"/>
                <a:gd name="connsiteY35" fmla="*/ 409575 h 835025"/>
                <a:gd name="connsiteX36" fmla="*/ 1409700 w 2997200"/>
                <a:gd name="connsiteY36" fmla="*/ 428625 h 835025"/>
                <a:gd name="connsiteX37" fmla="*/ 1524000 w 2997200"/>
                <a:gd name="connsiteY37" fmla="*/ 428625 h 835025"/>
                <a:gd name="connsiteX38" fmla="*/ 1524000 w 2997200"/>
                <a:gd name="connsiteY38" fmla="*/ 444500 h 835025"/>
                <a:gd name="connsiteX39" fmla="*/ 1755775 w 2997200"/>
                <a:gd name="connsiteY39" fmla="*/ 444500 h 835025"/>
                <a:gd name="connsiteX40" fmla="*/ 1755775 w 2997200"/>
                <a:gd name="connsiteY40" fmla="*/ 479425 h 835025"/>
                <a:gd name="connsiteX41" fmla="*/ 1809750 w 2997200"/>
                <a:gd name="connsiteY41" fmla="*/ 479425 h 835025"/>
                <a:gd name="connsiteX42" fmla="*/ 1809750 w 2997200"/>
                <a:gd name="connsiteY42" fmla="*/ 498475 h 835025"/>
                <a:gd name="connsiteX43" fmla="*/ 1892300 w 2997200"/>
                <a:gd name="connsiteY43" fmla="*/ 498475 h 835025"/>
                <a:gd name="connsiteX44" fmla="*/ 1885950 w 2997200"/>
                <a:gd name="connsiteY44" fmla="*/ 517525 h 835025"/>
                <a:gd name="connsiteX45" fmla="*/ 1955800 w 2997200"/>
                <a:gd name="connsiteY45" fmla="*/ 520700 h 835025"/>
                <a:gd name="connsiteX46" fmla="*/ 1952625 w 2997200"/>
                <a:gd name="connsiteY46" fmla="*/ 546100 h 835025"/>
                <a:gd name="connsiteX47" fmla="*/ 2041525 w 2997200"/>
                <a:gd name="connsiteY47" fmla="*/ 546100 h 835025"/>
                <a:gd name="connsiteX48" fmla="*/ 2041525 w 2997200"/>
                <a:gd name="connsiteY48" fmla="*/ 546100 h 835025"/>
                <a:gd name="connsiteX49" fmla="*/ 2041525 w 2997200"/>
                <a:gd name="connsiteY49" fmla="*/ 574675 h 835025"/>
                <a:gd name="connsiteX50" fmla="*/ 2232025 w 2997200"/>
                <a:gd name="connsiteY50" fmla="*/ 574675 h 835025"/>
                <a:gd name="connsiteX51" fmla="*/ 2244725 w 2997200"/>
                <a:gd name="connsiteY51" fmla="*/ 587375 h 835025"/>
                <a:gd name="connsiteX52" fmla="*/ 2314575 w 2997200"/>
                <a:gd name="connsiteY52" fmla="*/ 587375 h 835025"/>
                <a:gd name="connsiteX53" fmla="*/ 2314575 w 2997200"/>
                <a:gd name="connsiteY53" fmla="*/ 606425 h 835025"/>
                <a:gd name="connsiteX54" fmla="*/ 2390775 w 2997200"/>
                <a:gd name="connsiteY54" fmla="*/ 606425 h 835025"/>
                <a:gd name="connsiteX55" fmla="*/ 2390775 w 2997200"/>
                <a:gd name="connsiteY55" fmla="*/ 606425 h 835025"/>
                <a:gd name="connsiteX56" fmla="*/ 2390775 w 2997200"/>
                <a:gd name="connsiteY56" fmla="*/ 631825 h 835025"/>
                <a:gd name="connsiteX57" fmla="*/ 2466975 w 2997200"/>
                <a:gd name="connsiteY57" fmla="*/ 631825 h 835025"/>
                <a:gd name="connsiteX58" fmla="*/ 2466975 w 2997200"/>
                <a:gd name="connsiteY58" fmla="*/ 663575 h 835025"/>
                <a:gd name="connsiteX59" fmla="*/ 2514600 w 2997200"/>
                <a:gd name="connsiteY59" fmla="*/ 663575 h 835025"/>
                <a:gd name="connsiteX60" fmla="*/ 2514600 w 2997200"/>
                <a:gd name="connsiteY60" fmla="*/ 663575 h 835025"/>
                <a:gd name="connsiteX61" fmla="*/ 2514600 w 2997200"/>
                <a:gd name="connsiteY61" fmla="*/ 685800 h 835025"/>
                <a:gd name="connsiteX62" fmla="*/ 2568575 w 2997200"/>
                <a:gd name="connsiteY62" fmla="*/ 685800 h 835025"/>
                <a:gd name="connsiteX63" fmla="*/ 2568575 w 2997200"/>
                <a:gd name="connsiteY63" fmla="*/ 714375 h 835025"/>
                <a:gd name="connsiteX64" fmla="*/ 2755900 w 2997200"/>
                <a:gd name="connsiteY64" fmla="*/ 714375 h 835025"/>
                <a:gd name="connsiteX65" fmla="*/ 2755900 w 2997200"/>
                <a:gd name="connsiteY65" fmla="*/ 736600 h 835025"/>
                <a:gd name="connsiteX66" fmla="*/ 2755900 w 2997200"/>
                <a:gd name="connsiteY66" fmla="*/ 736600 h 835025"/>
                <a:gd name="connsiteX67" fmla="*/ 2781300 w 2997200"/>
                <a:gd name="connsiteY67" fmla="*/ 736600 h 835025"/>
                <a:gd name="connsiteX68" fmla="*/ 2806700 w 2997200"/>
                <a:gd name="connsiteY68" fmla="*/ 736600 h 835025"/>
                <a:gd name="connsiteX69" fmla="*/ 2806700 w 2997200"/>
                <a:gd name="connsiteY69" fmla="*/ 771525 h 835025"/>
                <a:gd name="connsiteX70" fmla="*/ 2879725 w 2997200"/>
                <a:gd name="connsiteY70" fmla="*/ 771525 h 835025"/>
                <a:gd name="connsiteX71" fmla="*/ 2879725 w 2997200"/>
                <a:gd name="connsiteY71" fmla="*/ 800100 h 835025"/>
                <a:gd name="connsiteX72" fmla="*/ 2959100 w 2997200"/>
                <a:gd name="connsiteY72" fmla="*/ 800100 h 835025"/>
                <a:gd name="connsiteX73" fmla="*/ 2959100 w 2997200"/>
                <a:gd name="connsiteY73" fmla="*/ 835025 h 835025"/>
                <a:gd name="connsiteX74" fmla="*/ 2997200 w 2997200"/>
                <a:gd name="connsiteY74" fmla="*/ 835025 h 835025"/>
                <a:gd name="connsiteX0" fmla="*/ 0 w 2997200"/>
                <a:gd name="connsiteY0" fmla="*/ 0 h 835025"/>
                <a:gd name="connsiteX1" fmla="*/ 53975 w 2997200"/>
                <a:gd name="connsiteY1" fmla="*/ 0 h 835025"/>
                <a:gd name="connsiteX2" fmla="*/ 53975 w 2997200"/>
                <a:gd name="connsiteY2" fmla="*/ 28575 h 835025"/>
                <a:gd name="connsiteX3" fmla="*/ 101600 w 2997200"/>
                <a:gd name="connsiteY3" fmla="*/ 28575 h 835025"/>
                <a:gd name="connsiteX4" fmla="*/ 101600 w 2997200"/>
                <a:gd name="connsiteY4" fmla="*/ 41275 h 835025"/>
                <a:gd name="connsiteX5" fmla="*/ 149225 w 2997200"/>
                <a:gd name="connsiteY5" fmla="*/ 41275 h 835025"/>
                <a:gd name="connsiteX6" fmla="*/ 149225 w 2997200"/>
                <a:gd name="connsiteY6" fmla="*/ 57150 h 835025"/>
                <a:gd name="connsiteX7" fmla="*/ 200025 w 2997200"/>
                <a:gd name="connsiteY7" fmla="*/ 57150 h 835025"/>
                <a:gd name="connsiteX8" fmla="*/ 200025 w 2997200"/>
                <a:gd name="connsiteY8" fmla="*/ 79375 h 835025"/>
                <a:gd name="connsiteX9" fmla="*/ 279400 w 2997200"/>
                <a:gd name="connsiteY9" fmla="*/ 79375 h 835025"/>
                <a:gd name="connsiteX10" fmla="*/ 279400 w 2997200"/>
                <a:gd name="connsiteY10" fmla="*/ 79375 h 835025"/>
                <a:gd name="connsiteX11" fmla="*/ 311150 w 2997200"/>
                <a:gd name="connsiteY11" fmla="*/ 79375 h 835025"/>
                <a:gd name="connsiteX12" fmla="*/ 311150 w 2997200"/>
                <a:gd name="connsiteY12" fmla="*/ 107950 h 835025"/>
                <a:gd name="connsiteX13" fmla="*/ 400050 w 2997200"/>
                <a:gd name="connsiteY13" fmla="*/ 107950 h 835025"/>
                <a:gd name="connsiteX14" fmla="*/ 400050 w 2997200"/>
                <a:gd name="connsiteY14" fmla="*/ 123825 h 835025"/>
                <a:gd name="connsiteX15" fmla="*/ 546100 w 2997200"/>
                <a:gd name="connsiteY15" fmla="*/ 123825 h 835025"/>
                <a:gd name="connsiteX16" fmla="*/ 546100 w 2997200"/>
                <a:gd name="connsiteY16" fmla="*/ 161925 h 835025"/>
                <a:gd name="connsiteX17" fmla="*/ 695325 w 2997200"/>
                <a:gd name="connsiteY17" fmla="*/ 161925 h 835025"/>
                <a:gd name="connsiteX18" fmla="*/ 717550 w 2997200"/>
                <a:gd name="connsiteY18" fmla="*/ 184150 h 835025"/>
                <a:gd name="connsiteX19" fmla="*/ 762000 w 2997200"/>
                <a:gd name="connsiteY19" fmla="*/ 184150 h 835025"/>
                <a:gd name="connsiteX20" fmla="*/ 762000 w 2997200"/>
                <a:gd name="connsiteY20" fmla="*/ 222250 h 835025"/>
                <a:gd name="connsiteX21" fmla="*/ 793750 w 2997200"/>
                <a:gd name="connsiteY21" fmla="*/ 222250 h 835025"/>
                <a:gd name="connsiteX22" fmla="*/ 793750 w 2997200"/>
                <a:gd name="connsiteY22" fmla="*/ 257175 h 835025"/>
                <a:gd name="connsiteX23" fmla="*/ 873125 w 2997200"/>
                <a:gd name="connsiteY23" fmla="*/ 257175 h 835025"/>
                <a:gd name="connsiteX24" fmla="*/ 873125 w 2997200"/>
                <a:gd name="connsiteY24" fmla="*/ 269875 h 835025"/>
                <a:gd name="connsiteX25" fmla="*/ 984250 w 2997200"/>
                <a:gd name="connsiteY25" fmla="*/ 269875 h 835025"/>
                <a:gd name="connsiteX26" fmla="*/ 984250 w 2997200"/>
                <a:gd name="connsiteY26" fmla="*/ 304800 h 835025"/>
                <a:gd name="connsiteX27" fmla="*/ 1019175 w 2997200"/>
                <a:gd name="connsiteY27" fmla="*/ 304800 h 835025"/>
                <a:gd name="connsiteX28" fmla="*/ 1019175 w 2997200"/>
                <a:gd name="connsiteY28" fmla="*/ 336550 h 835025"/>
                <a:gd name="connsiteX29" fmla="*/ 1092200 w 2997200"/>
                <a:gd name="connsiteY29" fmla="*/ 336550 h 835025"/>
                <a:gd name="connsiteX30" fmla="*/ 1092200 w 2997200"/>
                <a:gd name="connsiteY30" fmla="*/ 374650 h 835025"/>
                <a:gd name="connsiteX31" fmla="*/ 1136650 w 2997200"/>
                <a:gd name="connsiteY31" fmla="*/ 374650 h 835025"/>
                <a:gd name="connsiteX32" fmla="*/ 1136650 w 2997200"/>
                <a:gd name="connsiteY32" fmla="*/ 390525 h 835025"/>
                <a:gd name="connsiteX33" fmla="*/ 1235075 w 2997200"/>
                <a:gd name="connsiteY33" fmla="*/ 390525 h 835025"/>
                <a:gd name="connsiteX34" fmla="*/ 1235075 w 2997200"/>
                <a:gd name="connsiteY34" fmla="*/ 409575 h 835025"/>
                <a:gd name="connsiteX35" fmla="*/ 1409700 w 2997200"/>
                <a:gd name="connsiteY35" fmla="*/ 409575 h 835025"/>
                <a:gd name="connsiteX36" fmla="*/ 1409700 w 2997200"/>
                <a:gd name="connsiteY36" fmla="*/ 428625 h 835025"/>
                <a:gd name="connsiteX37" fmla="*/ 1524000 w 2997200"/>
                <a:gd name="connsiteY37" fmla="*/ 428625 h 835025"/>
                <a:gd name="connsiteX38" fmla="*/ 1524000 w 2997200"/>
                <a:gd name="connsiteY38" fmla="*/ 444500 h 835025"/>
                <a:gd name="connsiteX39" fmla="*/ 1755775 w 2997200"/>
                <a:gd name="connsiteY39" fmla="*/ 444500 h 835025"/>
                <a:gd name="connsiteX40" fmla="*/ 1755775 w 2997200"/>
                <a:gd name="connsiteY40" fmla="*/ 479425 h 835025"/>
                <a:gd name="connsiteX41" fmla="*/ 1809750 w 2997200"/>
                <a:gd name="connsiteY41" fmla="*/ 479425 h 835025"/>
                <a:gd name="connsiteX42" fmla="*/ 1809750 w 2997200"/>
                <a:gd name="connsiteY42" fmla="*/ 498475 h 835025"/>
                <a:gd name="connsiteX43" fmla="*/ 1892300 w 2997200"/>
                <a:gd name="connsiteY43" fmla="*/ 498475 h 835025"/>
                <a:gd name="connsiteX44" fmla="*/ 1889125 w 2997200"/>
                <a:gd name="connsiteY44" fmla="*/ 520700 h 835025"/>
                <a:gd name="connsiteX45" fmla="*/ 1955800 w 2997200"/>
                <a:gd name="connsiteY45" fmla="*/ 520700 h 835025"/>
                <a:gd name="connsiteX46" fmla="*/ 1952625 w 2997200"/>
                <a:gd name="connsiteY46" fmla="*/ 546100 h 835025"/>
                <a:gd name="connsiteX47" fmla="*/ 2041525 w 2997200"/>
                <a:gd name="connsiteY47" fmla="*/ 546100 h 835025"/>
                <a:gd name="connsiteX48" fmla="*/ 2041525 w 2997200"/>
                <a:gd name="connsiteY48" fmla="*/ 546100 h 835025"/>
                <a:gd name="connsiteX49" fmla="*/ 2041525 w 2997200"/>
                <a:gd name="connsiteY49" fmla="*/ 574675 h 835025"/>
                <a:gd name="connsiteX50" fmla="*/ 2232025 w 2997200"/>
                <a:gd name="connsiteY50" fmla="*/ 574675 h 835025"/>
                <a:gd name="connsiteX51" fmla="*/ 2244725 w 2997200"/>
                <a:gd name="connsiteY51" fmla="*/ 587375 h 835025"/>
                <a:gd name="connsiteX52" fmla="*/ 2314575 w 2997200"/>
                <a:gd name="connsiteY52" fmla="*/ 587375 h 835025"/>
                <a:gd name="connsiteX53" fmla="*/ 2314575 w 2997200"/>
                <a:gd name="connsiteY53" fmla="*/ 606425 h 835025"/>
                <a:gd name="connsiteX54" fmla="*/ 2390775 w 2997200"/>
                <a:gd name="connsiteY54" fmla="*/ 606425 h 835025"/>
                <a:gd name="connsiteX55" fmla="*/ 2390775 w 2997200"/>
                <a:gd name="connsiteY55" fmla="*/ 606425 h 835025"/>
                <a:gd name="connsiteX56" fmla="*/ 2390775 w 2997200"/>
                <a:gd name="connsiteY56" fmla="*/ 631825 h 835025"/>
                <a:gd name="connsiteX57" fmla="*/ 2466975 w 2997200"/>
                <a:gd name="connsiteY57" fmla="*/ 631825 h 835025"/>
                <a:gd name="connsiteX58" fmla="*/ 2466975 w 2997200"/>
                <a:gd name="connsiteY58" fmla="*/ 663575 h 835025"/>
                <a:gd name="connsiteX59" fmla="*/ 2514600 w 2997200"/>
                <a:gd name="connsiteY59" fmla="*/ 663575 h 835025"/>
                <a:gd name="connsiteX60" fmla="*/ 2514600 w 2997200"/>
                <a:gd name="connsiteY60" fmla="*/ 663575 h 835025"/>
                <a:gd name="connsiteX61" fmla="*/ 2514600 w 2997200"/>
                <a:gd name="connsiteY61" fmla="*/ 685800 h 835025"/>
                <a:gd name="connsiteX62" fmla="*/ 2568575 w 2997200"/>
                <a:gd name="connsiteY62" fmla="*/ 685800 h 835025"/>
                <a:gd name="connsiteX63" fmla="*/ 2568575 w 2997200"/>
                <a:gd name="connsiteY63" fmla="*/ 714375 h 835025"/>
                <a:gd name="connsiteX64" fmla="*/ 2755900 w 2997200"/>
                <a:gd name="connsiteY64" fmla="*/ 714375 h 835025"/>
                <a:gd name="connsiteX65" fmla="*/ 2755900 w 2997200"/>
                <a:gd name="connsiteY65" fmla="*/ 736600 h 835025"/>
                <a:gd name="connsiteX66" fmla="*/ 2755900 w 2997200"/>
                <a:gd name="connsiteY66" fmla="*/ 736600 h 835025"/>
                <a:gd name="connsiteX67" fmla="*/ 2781300 w 2997200"/>
                <a:gd name="connsiteY67" fmla="*/ 736600 h 835025"/>
                <a:gd name="connsiteX68" fmla="*/ 2806700 w 2997200"/>
                <a:gd name="connsiteY68" fmla="*/ 736600 h 835025"/>
                <a:gd name="connsiteX69" fmla="*/ 2806700 w 2997200"/>
                <a:gd name="connsiteY69" fmla="*/ 771525 h 835025"/>
                <a:gd name="connsiteX70" fmla="*/ 2879725 w 2997200"/>
                <a:gd name="connsiteY70" fmla="*/ 771525 h 835025"/>
                <a:gd name="connsiteX71" fmla="*/ 2879725 w 2997200"/>
                <a:gd name="connsiteY71" fmla="*/ 800100 h 835025"/>
                <a:gd name="connsiteX72" fmla="*/ 2959100 w 2997200"/>
                <a:gd name="connsiteY72" fmla="*/ 800100 h 835025"/>
                <a:gd name="connsiteX73" fmla="*/ 2959100 w 2997200"/>
                <a:gd name="connsiteY73" fmla="*/ 835025 h 835025"/>
                <a:gd name="connsiteX74" fmla="*/ 2997200 w 2997200"/>
                <a:gd name="connsiteY74" fmla="*/ 835025 h 83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997200" h="835025">
                  <a:moveTo>
                    <a:pt x="0" y="0"/>
                  </a:moveTo>
                  <a:lnTo>
                    <a:pt x="53975" y="0"/>
                  </a:lnTo>
                  <a:lnTo>
                    <a:pt x="53975" y="28575"/>
                  </a:lnTo>
                  <a:lnTo>
                    <a:pt x="101600" y="28575"/>
                  </a:lnTo>
                  <a:lnTo>
                    <a:pt x="101600" y="41275"/>
                  </a:lnTo>
                  <a:lnTo>
                    <a:pt x="149225" y="41275"/>
                  </a:lnTo>
                  <a:lnTo>
                    <a:pt x="149225" y="57150"/>
                  </a:lnTo>
                  <a:lnTo>
                    <a:pt x="200025" y="57150"/>
                  </a:lnTo>
                  <a:lnTo>
                    <a:pt x="200025" y="79375"/>
                  </a:lnTo>
                  <a:lnTo>
                    <a:pt x="279400" y="79375"/>
                  </a:lnTo>
                  <a:lnTo>
                    <a:pt x="279400" y="79375"/>
                  </a:lnTo>
                  <a:lnTo>
                    <a:pt x="311150" y="79375"/>
                  </a:lnTo>
                  <a:lnTo>
                    <a:pt x="311150" y="107950"/>
                  </a:lnTo>
                  <a:lnTo>
                    <a:pt x="400050" y="107950"/>
                  </a:lnTo>
                  <a:lnTo>
                    <a:pt x="400050" y="123825"/>
                  </a:lnTo>
                  <a:lnTo>
                    <a:pt x="546100" y="123825"/>
                  </a:lnTo>
                  <a:lnTo>
                    <a:pt x="546100" y="161925"/>
                  </a:lnTo>
                  <a:lnTo>
                    <a:pt x="695325" y="161925"/>
                  </a:lnTo>
                  <a:lnTo>
                    <a:pt x="717550" y="184150"/>
                  </a:lnTo>
                  <a:lnTo>
                    <a:pt x="762000" y="184150"/>
                  </a:lnTo>
                  <a:lnTo>
                    <a:pt x="762000" y="222250"/>
                  </a:lnTo>
                  <a:lnTo>
                    <a:pt x="793750" y="222250"/>
                  </a:lnTo>
                  <a:lnTo>
                    <a:pt x="793750" y="257175"/>
                  </a:lnTo>
                  <a:lnTo>
                    <a:pt x="873125" y="257175"/>
                  </a:lnTo>
                  <a:lnTo>
                    <a:pt x="873125" y="269875"/>
                  </a:lnTo>
                  <a:lnTo>
                    <a:pt x="984250" y="269875"/>
                  </a:lnTo>
                  <a:lnTo>
                    <a:pt x="984250" y="304800"/>
                  </a:lnTo>
                  <a:lnTo>
                    <a:pt x="1019175" y="304800"/>
                  </a:lnTo>
                  <a:lnTo>
                    <a:pt x="1019175" y="336550"/>
                  </a:lnTo>
                  <a:lnTo>
                    <a:pt x="1092200" y="336550"/>
                  </a:lnTo>
                  <a:lnTo>
                    <a:pt x="1092200" y="374650"/>
                  </a:lnTo>
                  <a:lnTo>
                    <a:pt x="1136650" y="374650"/>
                  </a:lnTo>
                  <a:lnTo>
                    <a:pt x="1136650" y="390525"/>
                  </a:lnTo>
                  <a:lnTo>
                    <a:pt x="1235075" y="390525"/>
                  </a:lnTo>
                  <a:lnTo>
                    <a:pt x="1235075" y="409575"/>
                  </a:lnTo>
                  <a:lnTo>
                    <a:pt x="1409700" y="409575"/>
                  </a:lnTo>
                  <a:lnTo>
                    <a:pt x="1409700" y="428625"/>
                  </a:lnTo>
                  <a:lnTo>
                    <a:pt x="1524000" y="428625"/>
                  </a:lnTo>
                  <a:lnTo>
                    <a:pt x="1524000" y="444500"/>
                  </a:lnTo>
                  <a:lnTo>
                    <a:pt x="1755775" y="444500"/>
                  </a:lnTo>
                  <a:lnTo>
                    <a:pt x="1755775" y="479425"/>
                  </a:lnTo>
                  <a:lnTo>
                    <a:pt x="1809750" y="479425"/>
                  </a:lnTo>
                  <a:lnTo>
                    <a:pt x="1809750" y="498475"/>
                  </a:lnTo>
                  <a:lnTo>
                    <a:pt x="1892300" y="498475"/>
                  </a:lnTo>
                  <a:lnTo>
                    <a:pt x="1889125" y="520700"/>
                  </a:lnTo>
                  <a:lnTo>
                    <a:pt x="1955800" y="520700"/>
                  </a:lnTo>
                  <a:lnTo>
                    <a:pt x="1952625" y="546100"/>
                  </a:lnTo>
                  <a:lnTo>
                    <a:pt x="2041525" y="546100"/>
                  </a:lnTo>
                  <a:lnTo>
                    <a:pt x="2041525" y="546100"/>
                  </a:lnTo>
                  <a:lnTo>
                    <a:pt x="2041525" y="574675"/>
                  </a:lnTo>
                  <a:lnTo>
                    <a:pt x="2232025" y="574675"/>
                  </a:lnTo>
                  <a:lnTo>
                    <a:pt x="2244725" y="587375"/>
                  </a:lnTo>
                  <a:lnTo>
                    <a:pt x="2314575" y="587375"/>
                  </a:lnTo>
                  <a:lnTo>
                    <a:pt x="2314575" y="606425"/>
                  </a:lnTo>
                  <a:lnTo>
                    <a:pt x="2390775" y="606425"/>
                  </a:lnTo>
                  <a:lnTo>
                    <a:pt x="2390775" y="606425"/>
                  </a:lnTo>
                  <a:lnTo>
                    <a:pt x="2390775" y="631825"/>
                  </a:lnTo>
                  <a:lnTo>
                    <a:pt x="2466975" y="631825"/>
                  </a:lnTo>
                  <a:lnTo>
                    <a:pt x="2466975" y="663575"/>
                  </a:lnTo>
                  <a:lnTo>
                    <a:pt x="2514600" y="663575"/>
                  </a:lnTo>
                  <a:lnTo>
                    <a:pt x="2514600" y="663575"/>
                  </a:lnTo>
                  <a:lnTo>
                    <a:pt x="2514600" y="685800"/>
                  </a:lnTo>
                  <a:lnTo>
                    <a:pt x="2568575" y="685800"/>
                  </a:lnTo>
                  <a:lnTo>
                    <a:pt x="2568575" y="714375"/>
                  </a:lnTo>
                  <a:lnTo>
                    <a:pt x="2755900" y="714375"/>
                  </a:lnTo>
                  <a:lnTo>
                    <a:pt x="2755900" y="736600"/>
                  </a:lnTo>
                  <a:lnTo>
                    <a:pt x="2755900" y="736600"/>
                  </a:lnTo>
                  <a:lnTo>
                    <a:pt x="2781300" y="736600"/>
                  </a:lnTo>
                  <a:lnTo>
                    <a:pt x="2806700" y="736600"/>
                  </a:lnTo>
                  <a:lnTo>
                    <a:pt x="2806700" y="771525"/>
                  </a:lnTo>
                  <a:lnTo>
                    <a:pt x="2879725" y="771525"/>
                  </a:lnTo>
                  <a:lnTo>
                    <a:pt x="2879725" y="800100"/>
                  </a:lnTo>
                  <a:lnTo>
                    <a:pt x="2959100" y="800100"/>
                  </a:lnTo>
                  <a:lnTo>
                    <a:pt x="2959100" y="835025"/>
                  </a:lnTo>
                  <a:lnTo>
                    <a:pt x="2997200" y="83502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8" name="Text Box 11">
            <a:extLst>
              <a:ext uri="{FF2B5EF4-FFF2-40B4-BE49-F238E27FC236}">
                <a16:creationId xmlns:a16="http://schemas.microsoft.com/office/drawing/2014/main" id="{0A4999A4-6074-F481-4F75-8B0CD485B279}"/>
              </a:ext>
            </a:extLst>
          </p:cNvPr>
          <p:cNvSpPr txBox="1">
            <a:spLocks noChangeArrowheads="1"/>
          </p:cNvSpPr>
          <p:nvPr/>
        </p:nvSpPr>
        <p:spPr bwMode="auto">
          <a:xfrm>
            <a:off x="452047" y="639516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Gay. Lancet Oncol. 2021;22:1705.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71FC97D4-3C30-F65A-A935-C77E324F1853}"/>
              </a:ext>
            </a:extLst>
          </p:cNvPr>
          <p:cNvSpPr txBox="1"/>
          <p:nvPr/>
        </p:nvSpPr>
        <p:spPr bwMode="auto">
          <a:xfrm>
            <a:off x="8049093" y="1270778"/>
            <a:ext cx="5198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a:t>
            </a:r>
          </a:p>
        </p:txBody>
      </p:sp>
    </p:spTree>
    <p:extLst>
      <p:ext uri="{BB962C8B-B14F-4D97-AF65-F5344CB8AC3E}">
        <p14:creationId xmlns:p14="http://schemas.microsoft.com/office/powerpoint/2010/main" val="126854608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6B5F8F-0482-E608-1CA0-C42F5755BBB0}"/>
              </a:ext>
            </a:extLst>
          </p:cNvPr>
          <p:cNvSpPr>
            <a:spLocks noGrp="1"/>
          </p:cNvSpPr>
          <p:nvPr>
            <p:ph type="title"/>
          </p:nvPr>
        </p:nvSpPr>
        <p:spPr/>
        <p:txBody>
          <a:bodyPr/>
          <a:lstStyle/>
          <a:p>
            <a:r>
              <a:rPr lang="en-US" dirty="0"/>
              <a:t>What About MRD?</a:t>
            </a:r>
          </a:p>
        </p:txBody>
      </p:sp>
      <p:sp>
        <p:nvSpPr>
          <p:cNvPr id="3" name="Content Placeholder 2">
            <a:extLst>
              <a:ext uri="{FF2B5EF4-FFF2-40B4-BE49-F238E27FC236}">
                <a16:creationId xmlns:a16="http://schemas.microsoft.com/office/drawing/2014/main" id="{2F270A79-D276-10F8-A8B5-11F04D1BE52D}"/>
              </a:ext>
            </a:extLst>
          </p:cNvPr>
          <p:cNvSpPr>
            <a:spLocks noGrp="1"/>
          </p:cNvSpPr>
          <p:nvPr>
            <p:ph idx="1"/>
          </p:nvPr>
        </p:nvSpPr>
        <p:spPr/>
        <p:txBody>
          <a:bodyPr/>
          <a:lstStyle/>
          <a:p>
            <a:r>
              <a:rPr lang="en-US" dirty="0"/>
              <a:t>Achievement of MRD negativity (particularly sustained) is associated with improved long-term outcomes</a:t>
            </a:r>
          </a:p>
          <a:p>
            <a:r>
              <a:rPr lang="en-US" dirty="0"/>
              <a:t>MRD is not currently used to guide treatment, but multiple ongoing clinical trials are exploring MRD-guided treatment decisions</a:t>
            </a:r>
          </a:p>
          <a:p>
            <a:r>
              <a:rPr lang="en-US" dirty="0"/>
              <a:t>MRD is being evaluated as a potential surrogate endpoint</a:t>
            </a:r>
          </a:p>
        </p:txBody>
      </p:sp>
      <p:sp>
        <p:nvSpPr>
          <p:cNvPr id="4" name="Text Box 11">
            <a:extLst>
              <a:ext uri="{FF2B5EF4-FFF2-40B4-BE49-F238E27FC236}">
                <a16:creationId xmlns:a16="http://schemas.microsoft.com/office/drawing/2014/main" id="{A49ED54F-A377-C105-C5AD-F85B69159E24}"/>
              </a:ext>
            </a:extLst>
          </p:cNvPr>
          <p:cNvSpPr txBox="1">
            <a:spLocks noChangeArrowheads="1"/>
          </p:cNvSpPr>
          <p:nvPr/>
        </p:nvSpPr>
        <p:spPr bwMode="auto">
          <a:xfrm>
            <a:off x="442620" y="639516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Ding. Biomark Res. 2021;9:75.</a:t>
            </a:r>
          </a:p>
        </p:txBody>
      </p:sp>
    </p:spTree>
    <p:extLst>
      <p:ext uri="{BB962C8B-B14F-4D97-AF65-F5344CB8AC3E}">
        <p14:creationId xmlns:p14="http://schemas.microsoft.com/office/powerpoint/2010/main" val="39311668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8E2EB0-4868-42A8-92A8-3B9055D40F37}"/>
              </a:ext>
            </a:extLst>
          </p:cNvPr>
          <p:cNvSpPr>
            <a:spLocks noGrp="1"/>
          </p:cNvSpPr>
          <p:nvPr>
            <p:ph type="title"/>
          </p:nvPr>
        </p:nvSpPr>
        <p:spPr/>
        <p:txBody>
          <a:bodyPr/>
          <a:lstStyle/>
          <a:p>
            <a:r>
              <a:rPr lang="en-US" dirty="0"/>
              <a:t>Summary of Currently Available Treatment Options for Newly Diagnosed Transplant-Eligible Myeloma</a:t>
            </a:r>
          </a:p>
        </p:txBody>
      </p:sp>
      <p:sp>
        <p:nvSpPr>
          <p:cNvPr id="3" name="Content Placeholder 2">
            <a:extLst>
              <a:ext uri="{FF2B5EF4-FFF2-40B4-BE49-F238E27FC236}">
                <a16:creationId xmlns:a16="http://schemas.microsoft.com/office/drawing/2014/main" id="{F516CB15-DB72-4645-BE36-AA14662E0C02}"/>
              </a:ext>
            </a:extLst>
          </p:cNvPr>
          <p:cNvSpPr>
            <a:spLocks noGrp="1"/>
          </p:cNvSpPr>
          <p:nvPr>
            <p:ph idx="1"/>
          </p:nvPr>
        </p:nvSpPr>
        <p:spPr/>
        <p:txBody>
          <a:bodyPr/>
          <a:lstStyle/>
          <a:p>
            <a:r>
              <a:rPr lang="en-US" dirty="0"/>
              <a:t>Recent randomized studies show PFS benefit for upfront ASCT</a:t>
            </a:r>
          </a:p>
          <a:p>
            <a:r>
              <a:rPr lang="en-US" dirty="0"/>
              <a:t>Induction regimens</a:t>
            </a:r>
          </a:p>
          <a:p>
            <a:pPr lvl="1"/>
            <a:r>
              <a:rPr lang="en-US" dirty="0"/>
              <a:t>RVd (or KRd) has been standard of care</a:t>
            </a:r>
          </a:p>
          <a:p>
            <a:pPr lvl="1"/>
            <a:r>
              <a:rPr lang="en-US" dirty="0"/>
              <a:t>Improved depth of response with addition of anti-CD38 mAb; ongoing phase III studies</a:t>
            </a:r>
          </a:p>
          <a:p>
            <a:r>
              <a:rPr lang="en-US" dirty="0"/>
              <a:t>Maintenance</a:t>
            </a:r>
          </a:p>
          <a:p>
            <a:pPr lvl="1"/>
            <a:r>
              <a:rPr lang="en-US" dirty="0"/>
              <a:t>Lenalidomide continued until progression has been a standard of care</a:t>
            </a:r>
          </a:p>
          <a:p>
            <a:pPr lvl="1"/>
            <a:r>
              <a:rPr lang="en-US" dirty="0"/>
              <a:t>Ongoing studies are addressing impact of addition of anti-CD38 mAb</a:t>
            </a:r>
          </a:p>
          <a:p>
            <a:pPr lvl="1"/>
            <a:r>
              <a:rPr lang="en-US" dirty="0"/>
              <a:t>Optimal strategy for high-risk disease remains unknown</a:t>
            </a:r>
          </a:p>
        </p:txBody>
      </p:sp>
    </p:spTree>
    <p:extLst>
      <p:ext uri="{BB962C8B-B14F-4D97-AF65-F5344CB8AC3E}">
        <p14:creationId xmlns:p14="http://schemas.microsoft.com/office/powerpoint/2010/main" val="288111960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B2253E6-6F33-4837-B0DA-34A69917B1FD}"/>
              </a:ext>
            </a:extLst>
          </p:cNvPr>
          <p:cNvSpPr>
            <a:spLocks noGrp="1"/>
          </p:cNvSpPr>
          <p:nvPr>
            <p:ph type="title"/>
          </p:nvPr>
        </p:nvSpPr>
        <p:spPr/>
        <p:txBody>
          <a:bodyPr/>
          <a:lstStyle/>
          <a:p>
            <a:r>
              <a:rPr lang="en-US" dirty="0"/>
              <a:t>Treatment Considerations for ASCT-Ineligible Patients</a:t>
            </a:r>
          </a:p>
        </p:txBody>
      </p:sp>
      <p:graphicFrame>
        <p:nvGraphicFramePr>
          <p:cNvPr id="2" name="Table 1">
            <a:extLst>
              <a:ext uri="{FF2B5EF4-FFF2-40B4-BE49-F238E27FC236}">
                <a16:creationId xmlns:a16="http://schemas.microsoft.com/office/drawing/2014/main" id="{10989CD0-F0EB-424E-9AC0-5404502A0BCB}"/>
              </a:ext>
            </a:extLst>
          </p:cNvPr>
          <p:cNvGraphicFramePr>
            <a:graphicFrameLocks noGrp="1"/>
          </p:cNvGraphicFramePr>
          <p:nvPr>
            <p:extLst>
              <p:ext uri="{D42A27DB-BD31-4B8C-83A1-F6EECF244321}">
                <p14:modId xmlns:p14="http://schemas.microsoft.com/office/powerpoint/2010/main" val="3011411473"/>
              </p:ext>
            </p:extLst>
          </p:nvPr>
        </p:nvGraphicFramePr>
        <p:xfrm>
          <a:off x="723900" y="1600200"/>
          <a:ext cx="10782300" cy="3566160"/>
        </p:xfrm>
        <a:graphic>
          <a:graphicData uri="http://schemas.openxmlformats.org/drawingml/2006/table">
            <a:tbl>
              <a:tblPr firstRow="1" bandRow="1">
                <a:tableStyleId>{5C22544A-7EE6-4342-B048-85BDC9FD1C3A}</a:tableStyleId>
              </a:tblPr>
              <a:tblGrid>
                <a:gridCol w="3064155">
                  <a:extLst>
                    <a:ext uri="{9D8B030D-6E8A-4147-A177-3AD203B41FA5}">
                      <a16:colId xmlns:a16="http://schemas.microsoft.com/office/drawing/2014/main" val="2896838046"/>
                    </a:ext>
                  </a:extLst>
                </a:gridCol>
                <a:gridCol w="7718145">
                  <a:extLst>
                    <a:ext uri="{9D8B030D-6E8A-4147-A177-3AD203B41FA5}">
                      <a16:colId xmlns:a16="http://schemas.microsoft.com/office/drawing/2014/main" val="3623999200"/>
                    </a:ext>
                  </a:extLst>
                </a:gridCol>
              </a:tblGrid>
              <a:tr h="0">
                <a:tc>
                  <a:txBody>
                    <a:bodyPr/>
                    <a:lstStyle/>
                    <a:p>
                      <a:r>
                        <a:rPr lang="en-US" dirty="0">
                          <a:latin typeface="Calibri" panose="020F0502020204030204" pitchFamily="34" charset="0"/>
                        </a:rPr>
                        <a:t>Patient Population</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r>
                        <a:rPr lang="en-US" dirty="0">
                          <a:latin typeface="Calibri" panose="020F0502020204030204" pitchFamily="34" charset="0"/>
                        </a:rPr>
                        <a:t>Considerations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683461374"/>
                  </a:ext>
                </a:extLst>
              </a:tr>
              <a:tr h="192459">
                <a:tc>
                  <a:txBody>
                    <a:bodyPr/>
                    <a:lstStyle/>
                    <a:p>
                      <a:r>
                        <a:rPr lang="en-US" dirty="0">
                          <a:solidFill>
                            <a:schemeClr val="bg1"/>
                          </a:solidFill>
                          <a:latin typeface="Calibri" panose="020F0502020204030204" pitchFamily="34" charset="0"/>
                        </a:rPr>
                        <a:t>Fit patients</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chemeClr val="bg1"/>
                          </a:solidFill>
                          <a:latin typeface="Calibri" panose="020F0502020204030204" pitchFamily="34" charset="0"/>
                        </a:rPr>
                        <a:t>Use standard 3-drug regimens with available dose reductions to improve tolerability (VRd-lite,</a:t>
                      </a:r>
                      <a:r>
                        <a:rPr lang="en-US" baseline="0" dirty="0">
                          <a:solidFill>
                            <a:schemeClr val="bg1"/>
                          </a:solidFill>
                          <a:latin typeface="Calibri" panose="020F0502020204030204" pitchFamily="34" charset="0"/>
                        </a:rPr>
                        <a:t> Dara-Rd)</a:t>
                      </a:r>
                      <a:endParaRPr lang="en-US" dirty="0">
                        <a:solidFill>
                          <a:schemeClr val="bg1"/>
                        </a:solidFill>
                        <a:latin typeface="Calibri" panose="020F050202020403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2147480"/>
                  </a:ext>
                </a:extLst>
              </a:tr>
              <a:tr h="192459">
                <a:tc>
                  <a:txBody>
                    <a:bodyPr/>
                    <a:lstStyle/>
                    <a:p>
                      <a:r>
                        <a:rPr lang="en-US" dirty="0">
                          <a:solidFill>
                            <a:schemeClr val="bg1"/>
                          </a:solidFill>
                          <a:latin typeface="Calibri" panose="020F0502020204030204" pitchFamily="34" charset="0"/>
                        </a:rPr>
                        <a:t>Frail, unfit patients</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dirty="0">
                          <a:solidFill>
                            <a:schemeClr val="bg1"/>
                          </a:solidFill>
                          <a:latin typeface="Calibri" panose="020F0502020204030204" pitchFamily="34" charset="0"/>
                        </a:rPr>
                        <a:t>Consider starting with doublet therapy (Rd, Vd) and adding third</a:t>
                      </a:r>
                      <a:r>
                        <a:rPr lang="en-US" baseline="0" dirty="0">
                          <a:solidFill>
                            <a:schemeClr val="bg1"/>
                          </a:solidFill>
                          <a:latin typeface="Calibri" panose="020F0502020204030204" pitchFamily="34" charset="0"/>
                        </a:rPr>
                        <a:t> agent if tolerable</a:t>
                      </a:r>
                    </a:p>
                    <a:p>
                      <a:r>
                        <a:rPr lang="en-US" baseline="0" dirty="0">
                          <a:solidFill>
                            <a:schemeClr val="bg1"/>
                          </a:solidFill>
                          <a:latin typeface="Calibri" panose="020F0502020204030204" pitchFamily="34" charset="0"/>
                        </a:rPr>
                        <a:t>Geriatric assessment</a:t>
                      </a:r>
                      <a:endParaRPr lang="en-US" dirty="0">
                        <a:solidFill>
                          <a:schemeClr val="bg1"/>
                        </a:solidFill>
                        <a:latin typeface="Calibri" panose="020F050202020403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105992172"/>
                  </a:ext>
                </a:extLst>
              </a:tr>
              <a:tr h="0">
                <a:tc>
                  <a:txBody>
                    <a:bodyPr/>
                    <a:lstStyle/>
                    <a:p>
                      <a:r>
                        <a:rPr lang="en-US" dirty="0">
                          <a:solidFill>
                            <a:schemeClr val="bg1"/>
                          </a:solidFill>
                          <a:latin typeface="Calibri" panose="020F0502020204030204" pitchFamily="34" charset="0"/>
                        </a:rPr>
                        <a:t>Renal dysfunction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dirty="0">
                          <a:solidFill>
                            <a:schemeClr val="bg1"/>
                          </a:solidFill>
                          <a:latin typeface="Calibri" panose="020F0502020204030204" pitchFamily="34" charset="0"/>
                        </a:rPr>
                        <a:t>Lenalidomide dose adjusted based on CrCl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85433953"/>
                  </a:ext>
                </a:extLst>
              </a:tr>
              <a:tr h="192459">
                <a:tc>
                  <a:txBody>
                    <a:bodyPr/>
                    <a:lstStyle/>
                    <a:p>
                      <a:r>
                        <a:rPr lang="en-US" dirty="0">
                          <a:solidFill>
                            <a:schemeClr val="bg1"/>
                          </a:solidFill>
                          <a:latin typeface="Calibri" panose="020F0502020204030204" pitchFamily="34" charset="0"/>
                        </a:rPr>
                        <a:t>Cardiac dysfunction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dirty="0">
                          <a:solidFill>
                            <a:schemeClr val="bg1"/>
                          </a:solidFill>
                          <a:latin typeface="Calibri" panose="020F0502020204030204" pitchFamily="34" charset="0"/>
                        </a:rPr>
                        <a:t>Avoid carfilzomib</a:t>
                      </a:r>
                    </a:p>
                    <a:p>
                      <a:r>
                        <a:rPr lang="en-US" dirty="0">
                          <a:solidFill>
                            <a:schemeClr val="bg1"/>
                          </a:solidFill>
                          <a:latin typeface="Calibri" panose="020F0502020204030204" pitchFamily="34" charset="0"/>
                        </a:rPr>
                        <a:t>Use thromboprophylaxis with lenalidomide-based therapy</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61257546"/>
                  </a:ext>
                </a:extLst>
              </a:tr>
              <a:tr h="192459">
                <a:tc>
                  <a:txBody>
                    <a:bodyPr/>
                    <a:lstStyle/>
                    <a:p>
                      <a:r>
                        <a:rPr lang="en-US" dirty="0">
                          <a:solidFill>
                            <a:schemeClr val="bg1"/>
                          </a:solidFill>
                          <a:latin typeface="Calibri" panose="020F0502020204030204" pitchFamily="34" charset="0"/>
                        </a:rPr>
                        <a:t>Peripheral neuropathy</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dirty="0">
                          <a:solidFill>
                            <a:schemeClr val="bg1"/>
                          </a:solidFill>
                          <a:latin typeface="Calibri" panose="020F0502020204030204" pitchFamily="34" charset="0"/>
                        </a:rPr>
                        <a:t>Administer bortezomib SC and use weekly dosing</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chemeClr val="bg1"/>
                          </a:solidFill>
                          <a:latin typeface="Calibri" panose="020F0502020204030204" pitchFamily="34" charset="0"/>
                        </a:rPr>
                        <a:t>Consider induction with IRd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87424744"/>
                  </a:ext>
                </a:extLst>
              </a:tr>
            </a:tbl>
          </a:graphicData>
        </a:graphic>
      </p:graphicFrame>
      <p:sp>
        <p:nvSpPr>
          <p:cNvPr id="4" name="TextBox 3"/>
          <p:cNvSpPr txBox="1"/>
          <p:nvPr/>
        </p:nvSpPr>
        <p:spPr bwMode="auto">
          <a:xfrm>
            <a:off x="2014137" y="5443262"/>
            <a:ext cx="8360352" cy="369332"/>
          </a:xfrm>
          <a:prstGeom prst="rect">
            <a:avLst/>
          </a:prstGeom>
          <a:solidFill>
            <a:schemeClr val="accent1"/>
          </a:solid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1" u="none" strike="noStrike" kern="1200" cap="none" spc="0" normalizeH="0" baseline="0" noProof="0" dirty="0">
                <a:ln>
                  <a:noFill/>
                </a:ln>
                <a:effectLst/>
                <a:uLnTx/>
                <a:uFillTx/>
                <a:latin typeface="Calibri" panose="020F0502020204030204" pitchFamily="34" charset="0"/>
                <a:ea typeface="+mn-ea"/>
                <a:cs typeface="+mn-cs"/>
              </a:rPr>
              <a:t>Keep in mind risk of clots, infection, bone health, and disease monitoring throughout</a:t>
            </a:r>
          </a:p>
        </p:txBody>
      </p:sp>
      <p:sp>
        <p:nvSpPr>
          <p:cNvPr id="5" name="TextBox 4">
            <a:extLst>
              <a:ext uri="{FF2B5EF4-FFF2-40B4-BE49-F238E27FC236}">
                <a16:creationId xmlns:a16="http://schemas.microsoft.com/office/drawing/2014/main" id="{2DEAE356-4AD6-FCA3-C818-02C58E5ED759}"/>
              </a:ext>
            </a:extLst>
          </p:cNvPr>
          <p:cNvSpPr txBox="1"/>
          <p:nvPr/>
        </p:nvSpPr>
        <p:spPr>
          <a:xfrm>
            <a:off x="443137" y="6397364"/>
            <a:ext cx="8523287" cy="276999"/>
          </a:xfrm>
          <a:prstGeom prst="rect">
            <a:avLst/>
          </a:prstGeom>
          <a:noFill/>
        </p:spPr>
        <p:txBody>
          <a:bodyP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200" b="0" dirty="0">
                <a:solidFill>
                  <a:srgbClr val="455560"/>
                </a:solidFill>
                <a:latin typeface="Calibri" panose="020F0502020204030204" pitchFamily="34" charset="0"/>
              </a:rPr>
              <a:t>Derudas. Hematol Rep. 2020;12:8956. </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NCCN. Clinical practice guidelines in oncology: multiple myeloma</a:t>
            </a:r>
            <a:r>
              <a:rPr lang="es-ES" altLang="en-US" sz="1200" b="0" spc="-10" dirty="0">
                <a:solidFill>
                  <a:srgbClr val="455560"/>
                </a:solidFill>
                <a:latin typeface="Calibri" panose="020F0502020204030204" pitchFamily="34" charset="0"/>
                <a:cs typeface="Arial" panose="020B0604020202020204" pitchFamily="34" charset="0"/>
              </a:rPr>
              <a:t>. </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v.3.2023. nccn.org.</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17520185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BB395D-3FF9-39DB-1D9F-120B4A5053BF}"/>
              </a:ext>
            </a:extLst>
          </p:cNvPr>
          <p:cNvSpPr>
            <a:spLocks noGrp="1"/>
          </p:cNvSpPr>
          <p:nvPr>
            <p:ph type="title"/>
          </p:nvPr>
        </p:nvSpPr>
        <p:spPr/>
        <p:txBody>
          <a:bodyPr/>
          <a:lstStyle/>
          <a:p>
            <a:r>
              <a:rPr lang="en-US" dirty="0"/>
              <a:t>Age is an Important Issue</a:t>
            </a:r>
          </a:p>
        </p:txBody>
      </p:sp>
      <p:sp>
        <p:nvSpPr>
          <p:cNvPr id="3" name="Content Placeholder 2">
            <a:extLst>
              <a:ext uri="{FF2B5EF4-FFF2-40B4-BE49-F238E27FC236}">
                <a16:creationId xmlns:a16="http://schemas.microsoft.com/office/drawing/2014/main" id="{6D21826F-3445-2C75-6C42-66F55E179215}"/>
              </a:ext>
            </a:extLst>
          </p:cNvPr>
          <p:cNvSpPr>
            <a:spLocks noGrp="1"/>
          </p:cNvSpPr>
          <p:nvPr>
            <p:ph idx="1"/>
          </p:nvPr>
        </p:nvSpPr>
        <p:spPr/>
        <p:txBody>
          <a:bodyPr/>
          <a:lstStyle/>
          <a:p>
            <a:pPr>
              <a:spcAft>
                <a:spcPts val="300"/>
              </a:spcAft>
            </a:pPr>
            <a:r>
              <a:rPr lang="en-US" dirty="0"/>
              <a:t>Comorbidities</a:t>
            </a:r>
          </a:p>
          <a:p>
            <a:pPr lvl="1">
              <a:spcAft>
                <a:spcPts val="300"/>
              </a:spcAft>
            </a:pPr>
            <a:r>
              <a:rPr lang="en-US" dirty="0"/>
              <a:t>Hypertension, ischemic heart disease, diabetes</a:t>
            </a:r>
          </a:p>
          <a:p>
            <a:pPr lvl="1">
              <a:spcAft>
                <a:spcPts val="300"/>
              </a:spcAft>
            </a:pPr>
            <a:r>
              <a:rPr lang="en-US" dirty="0"/>
              <a:t>Renal insufficiency</a:t>
            </a:r>
          </a:p>
          <a:p>
            <a:pPr lvl="1">
              <a:spcAft>
                <a:spcPts val="300"/>
              </a:spcAft>
            </a:pPr>
            <a:r>
              <a:rPr lang="en-US" dirty="0"/>
              <a:t>Osteoporosis</a:t>
            </a:r>
          </a:p>
          <a:p>
            <a:pPr lvl="1">
              <a:spcAft>
                <a:spcPts val="300"/>
              </a:spcAft>
            </a:pPr>
            <a:r>
              <a:rPr lang="en-US" dirty="0"/>
              <a:t>Psychological issues</a:t>
            </a:r>
          </a:p>
          <a:p>
            <a:pPr>
              <a:spcAft>
                <a:spcPts val="300"/>
              </a:spcAft>
            </a:pPr>
            <a:r>
              <a:rPr lang="en-US" dirty="0"/>
              <a:t>Frailty</a:t>
            </a:r>
          </a:p>
          <a:p>
            <a:pPr>
              <a:spcAft>
                <a:spcPts val="300"/>
              </a:spcAft>
            </a:pPr>
            <a:r>
              <a:rPr lang="en-US" dirty="0"/>
              <a:t>Altered drug metabolism</a:t>
            </a:r>
          </a:p>
          <a:p>
            <a:pPr>
              <a:spcAft>
                <a:spcPts val="300"/>
              </a:spcAft>
            </a:pPr>
            <a:r>
              <a:rPr lang="en-US" dirty="0"/>
              <a:t>Limited social support</a:t>
            </a:r>
          </a:p>
          <a:p>
            <a:pPr>
              <a:spcAft>
                <a:spcPts val="300"/>
              </a:spcAft>
            </a:pPr>
            <a:r>
              <a:rPr lang="en-US" dirty="0"/>
              <a:t>Limited independence/mobility</a:t>
            </a:r>
          </a:p>
        </p:txBody>
      </p:sp>
      <p:sp>
        <p:nvSpPr>
          <p:cNvPr id="4" name="TextBox 3">
            <a:extLst>
              <a:ext uri="{FF2B5EF4-FFF2-40B4-BE49-F238E27FC236}">
                <a16:creationId xmlns:a16="http://schemas.microsoft.com/office/drawing/2014/main" id="{EFD22406-1A9A-A16A-EDCB-72CB05F0CF29}"/>
              </a:ext>
            </a:extLst>
          </p:cNvPr>
          <p:cNvSpPr txBox="1"/>
          <p:nvPr/>
        </p:nvSpPr>
        <p:spPr>
          <a:xfrm>
            <a:off x="443137" y="6397364"/>
            <a:ext cx="8523287" cy="276999"/>
          </a:xfrm>
          <a:prstGeom prst="rect">
            <a:avLst/>
          </a:prstGeom>
          <a:noFill/>
        </p:spPr>
        <p:txBody>
          <a:bodyP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200" b="0" dirty="0">
                <a:solidFill>
                  <a:srgbClr val="455560"/>
                </a:solidFill>
                <a:latin typeface="Calibri" panose="020F0502020204030204" pitchFamily="34" charset="0"/>
              </a:rPr>
              <a:t>Derudas. Hematol Rep. 2020;12:8956.</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75038140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TextBox 57"/>
          <p:cNvSpPr txBox="1"/>
          <p:nvPr/>
        </p:nvSpPr>
        <p:spPr>
          <a:xfrm>
            <a:off x="7024646" y="1949671"/>
            <a:ext cx="4786354" cy="40011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a:t>
            </a:r>
          </a:p>
        </p:txBody>
      </p:sp>
      <p:grpSp>
        <p:nvGrpSpPr>
          <p:cNvPr id="246" name="Group 245">
            <a:extLst>
              <a:ext uri="{FF2B5EF4-FFF2-40B4-BE49-F238E27FC236}">
                <a16:creationId xmlns:a16="http://schemas.microsoft.com/office/drawing/2014/main" id="{13D546E3-4174-4D3E-9AC9-D056A7CF965B}"/>
              </a:ext>
            </a:extLst>
          </p:cNvPr>
          <p:cNvGrpSpPr/>
          <p:nvPr/>
        </p:nvGrpSpPr>
        <p:grpSpPr>
          <a:xfrm>
            <a:off x="7210425" y="2102168"/>
            <a:ext cx="4391025" cy="2005012"/>
            <a:chOff x="7210425" y="2071688"/>
            <a:chExt cx="4391025" cy="2005012"/>
          </a:xfrm>
        </p:grpSpPr>
        <p:sp>
          <p:nvSpPr>
            <p:cNvPr id="244" name="Freeform: Shape 243">
              <a:extLst>
                <a:ext uri="{FF2B5EF4-FFF2-40B4-BE49-F238E27FC236}">
                  <a16:creationId xmlns:a16="http://schemas.microsoft.com/office/drawing/2014/main" id="{4F39C103-503A-4261-BA52-F05D43F9D979}"/>
                </a:ext>
              </a:extLst>
            </p:cNvPr>
            <p:cNvSpPr/>
            <p:nvPr/>
          </p:nvSpPr>
          <p:spPr bwMode="auto">
            <a:xfrm>
              <a:off x="9790485" y="3362325"/>
              <a:ext cx="1810965" cy="714375"/>
            </a:xfrm>
            <a:custGeom>
              <a:avLst/>
              <a:gdLst>
                <a:gd name="connsiteX0" fmla="*/ 1800225 w 1800225"/>
                <a:gd name="connsiteY0" fmla="*/ 714375 h 714375"/>
                <a:gd name="connsiteX1" fmla="*/ 1562100 w 1800225"/>
                <a:gd name="connsiteY1" fmla="*/ 714375 h 714375"/>
                <a:gd name="connsiteX2" fmla="*/ 1562100 w 1800225"/>
                <a:gd name="connsiteY2" fmla="*/ 642938 h 714375"/>
                <a:gd name="connsiteX3" fmla="*/ 1447800 w 1800225"/>
                <a:gd name="connsiteY3" fmla="*/ 642938 h 714375"/>
                <a:gd name="connsiteX4" fmla="*/ 1447800 w 1800225"/>
                <a:gd name="connsiteY4" fmla="*/ 590550 h 714375"/>
                <a:gd name="connsiteX5" fmla="*/ 1376363 w 1800225"/>
                <a:gd name="connsiteY5" fmla="*/ 590550 h 714375"/>
                <a:gd name="connsiteX6" fmla="*/ 1376363 w 1800225"/>
                <a:gd name="connsiteY6" fmla="*/ 533400 h 714375"/>
                <a:gd name="connsiteX7" fmla="*/ 1219200 w 1800225"/>
                <a:gd name="connsiteY7" fmla="*/ 533400 h 714375"/>
                <a:gd name="connsiteX8" fmla="*/ 1166813 w 1800225"/>
                <a:gd name="connsiteY8" fmla="*/ 481013 h 714375"/>
                <a:gd name="connsiteX9" fmla="*/ 1004888 w 1800225"/>
                <a:gd name="connsiteY9" fmla="*/ 476250 h 714375"/>
                <a:gd name="connsiteX10" fmla="*/ 957263 w 1800225"/>
                <a:gd name="connsiteY10" fmla="*/ 423863 h 714375"/>
                <a:gd name="connsiteX11" fmla="*/ 904875 w 1800225"/>
                <a:gd name="connsiteY11" fmla="*/ 414338 h 714375"/>
                <a:gd name="connsiteX12" fmla="*/ 885825 w 1800225"/>
                <a:gd name="connsiteY12" fmla="*/ 395288 h 714375"/>
                <a:gd name="connsiteX13" fmla="*/ 819150 w 1800225"/>
                <a:gd name="connsiteY13" fmla="*/ 395288 h 714375"/>
                <a:gd name="connsiteX14" fmla="*/ 733425 w 1800225"/>
                <a:gd name="connsiteY14" fmla="*/ 271463 h 714375"/>
                <a:gd name="connsiteX15" fmla="*/ 585788 w 1800225"/>
                <a:gd name="connsiteY15" fmla="*/ 290513 h 714375"/>
                <a:gd name="connsiteX16" fmla="*/ 542925 w 1800225"/>
                <a:gd name="connsiteY16" fmla="*/ 214313 h 714375"/>
                <a:gd name="connsiteX17" fmla="*/ 428625 w 1800225"/>
                <a:gd name="connsiteY17" fmla="*/ 228600 h 714375"/>
                <a:gd name="connsiteX18" fmla="*/ 366713 w 1800225"/>
                <a:gd name="connsiteY18" fmla="*/ 152400 h 714375"/>
                <a:gd name="connsiteX19" fmla="*/ 242888 w 1800225"/>
                <a:gd name="connsiteY19" fmla="*/ 66675 h 714375"/>
                <a:gd name="connsiteX20" fmla="*/ 119063 w 1800225"/>
                <a:gd name="connsiteY20" fmla="*/ 42863 h 714375"/>
                <a:gd name="connsiteX21" fmla="*/ 52388 w 1800225"/>
                <a:gd name="connsiteY21" fmla="*/ 0 h 714375"/>
                <a:gd name="connsiteX22" fmla="*/ 0 w 1800225"/>
                <a:gd name="connsiteY22"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00225" h="714375">
                  <a:moveTo>
                    <a:pt x="1800225" y="714375"/>
                  </a:moveTo>
                  <a:lnTo>
                    <a:pt x="1562100" y="714375"/>
                  </a:lnTo>
                  <a:lnTo>
                    <a:pt x="1562100" y="642938"/>
                  </a:lnTo>
                  <a:lnTo>
                    <a:pt x="1447800" y="642938"/>
                  </a:lnTo>
                  <a:lnTo>
                    <a:pt x="1447800" y="590550"/>
                  </a:lnTo>
                  <a:lnTo>
                    <a:pt x="1376363" y="590550"/>
                  </a:lnTo>
                  <a:lnTo>
                    <a:pt x="1376363" y="533400"/>
                  </a:lnTo>
                  <a:lnTo>
                    <a:pt x="1219200" y="533400"/>
                  </a:lnTo>
                  <a:lnTo>
                    <a:pt x="1166813" y="481013"/>
                  </a:lnTo>
                  <a:lnTo>
                    <a:pt x="1004888" y="476250"/>
                  </a:lnTo>
                  <a:lnTo>
                    <a:pt x="957263" y="423863"/>
                  </a:lnTo>
                  <a:lnTo>
                    <a:pt x="904875" y="414338"/>
                  </a:lnTo>
                  <a:lnTo>
                    <a:pt x="885825" y="395288"/>
                  </a:lnTo>
                  <a:lnTo>
                    <a:pt x="819150" y="395288"/>
                  </a:lnTo>
                  <a:lnTo>
                    <a:pt x="733425" y="271463"/>
                  </a:lnTo>
                  <a:lnTo>
                    <a:pt x="585788" y="290513"/>
                  </a:lnTo>
                  <a:lnTo>
                    <a:pt x="542925" y="214313"/>
                  </a:lnTo>
                  <a:lnTo>
                    <a:pt x="428625" y="228600"/>
                  </a:lnTo>
                  <a:lnTo>
                    <a:pt x="366713" y="152400"/>
                  </a:lnTo>
                  <a:lnTo>
                    <a:pt x="242888" y="66675"/>
                  </a:lnTo>
                  <a:lnTo>
                    <a:pt x="119063" y="42863"/>
                  </a:lnTo>
                  <a:lnTo>
                    <a:pt x="52388"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45" name="Freeform: Shape 244">
              <a:extLst>
                <a:ext uri="{FF2B5EF4-FFF2-40B4-BE49-F238E27FC236}">
                  <a16:creationId xmlns:a16="http://schemas.microsoft.com/office/drawing/2014/main" id="{D230183B-F647-44FB-A564-B67CA1360FFE}"/>
                </a:ext>
              </a:extLst>
            </p:cNvPr>
            <p:cNvSpPr/>
            <p:nvPr/>
          </p:nvSpPr>
          <p:spPr bwMode="auto">
            <a:xfrm>
              <a:off x="7210425" y="2071688"/>
              <a:ext cx="2590800" cy="1285875"/>
            </a:xfrm>
            <a:custGeom>
              <a:avLst/>
              <a:gdLst>
                <a:gd name="connsiteX0" fmla="*/ 0 w 2590800"/>
                <a:gd name="connsiteY0" fmla="*/ 0 h 1285875"/>
                <a:gd name="connsiteX1" fmla="*/ 76200 w 2590800"/>
                <a:gd name="connsiteY1" fmla="*/ 85725 h 1285875"/>
                <a:gd name="connsiteX2" fmla="*/ 180975 w 2590800"/>
                <a:gd name="connsiteY2" fmla="*/ 80962 h 1285875"/>
                <a:gd name="connsiteX3" fmla="*/ 257175 w 2590800"/>
                <a:gd name="connsiteY3" fmla="*/ 147637 h 1285875"/>
                <a:gd name="connsiteX4" fmla="*/ 319088 w 2590800"/>
                <a:gd name="connsiteY4" fmla="*/ 171450 h 1285875"/>
                <a:gd name="connsiteX5" fmla="*/ 357188 w 2590800"/>
                <a:gd name="connsiteY5" fmla="*/ 166687 h 1285875"/>
                <a:gd name="connsiteX6" fmla="*/ 385763 w 2590800"/>
                <a:gd name="connsiteY6" fmla="*/ 214312 h 1285875"/>
                <a:gd name="connsiteX7" fmla="*/ 471488 w 2590800"/>
                <a:gd name="connsiteY7" fmla="*/ 209550 h 1285875"/>
                <a:gd name="connsiteX8" fmla="*/ 519113 w 2590800"/>
                <a:gd name="connsiteY8" fmla="*/ 295275 h 1285875"/>
                <a:gd name="connsiteX9" fmla="*/ 676275 w 2590800"/>
                <a:gd name="connsiteY9" fmla="*/ 323850 h 1285875"/>
                <a:gd name="connsiteX10" fmla="*/ 738188 w 2590800"/>
                <a:gd name="connsiteY10" fmla="*/ 366712 h 1285875"/>
                <a:gd name="connsiteX11" fmla="*/ 828675 w 2590800"/>
                <a:gd name="connsiteY11" fmla="*/ 390525 h 1285875"/>
                <a:gd name="connsiteX12" fmla="*/ 857250 w 2590800"/>
                <a:gd name="connsiteY12" fmla="*/ 414337 h 1285875"/>
                <a:gd name="connsiteX13" fmla="*/ 923925 w 2590800"/>
                <a:gd name="connsiteY13" fmla="*/ 423862 h 1285875"/>
                <a:gd name="connsiteX14" fmla="*/ 942975 w 2590800"/>
                <a:gd name="connsiteY14" fmla="*/ 461962 h 1285875"/>
                <a:gd name="connsiteX15" fmla="*/ 990600 w 2590800"/>
                <a:gd name="connsiteY15" fmla="*/ 466725 h 1285875"/>
                <a:gd name="connsiteX16" fmla="*/ 1047750 w 2590800"/>
                <a:gd name="connsiteY16" fmla="*/ 490537 h 1285875"/>
                <a:gd name="connsiteX17" fmla="*/ 1047750 w 2590800"/>
                <a:gd name="connsiteY17" fmla="*/ 490537 h 1285875"/>
                <a:gd name="connsiteX18" fmla="*/ 1057275 w 2590800"/>
                <a:gd name="connsiteY18" fmla="*/ 528637 h 1285875"/>
                <a:gd name="connsiteX19" fmla="*/ 1138238 w 2590800"/>
                <a:gd name="connsiteY19" fmla="*/ 538162 h 1285875"/>
                <a:gd name="connsiteX20" fmla="*/ 1214438 w 2590800"/>
                <a:gd name="connsiteY20" fmla="*/ 595312 h 1285875"/>
                <a:gd name="connsiteX21" fmla="*/ 1362075 w 2590800"/>
                <a:gd name="connsiteY21" fmla="*/ 628650 h 1285875"/>
                <a:gd name="connsiteX22" fmla="*/ 1428750 w 2590800"/>
                <a:gd name="connsiteY22" fmla="*/ 681037 h 1285875"/>
                <a:gd name="connsiteX23" fmla="*/ 1509713 w 2590800"/>
                <a:gd name="connsiteY23" fmla="*/ 709612 h 1285875"/>
                <a:gd name="connsiteX24" fmla="*/ 1571625 w 2590800"/>
                <a:gd name="connsiteY24" fmla="*/ 747712 h 1285875"/>
                <a:gd name="connsiteX25" fmla="*/ 1609725 w 2590800"/>
                <a:gd name="connsiteY25" fmla="*/ 781050 h 1285875"/>
                <a:gd name="connsiteX26" fmla="*/ 1657350 w 2590800"/>
                <a:gd name="connsiteY26" fmla="*/ 781050 h 1285875"/>
                <a:gd name="connsiteX27" fmla="*/ 1700213 w 2590800"/>
                <a:gd name="connsiteY27" fmla="*/ 828675 h 1285875"/>
                <a:gd name="connsiteX28" fmla="*/ 1781175 w 2590800"/>
                <a:gd name="connsiteY28" fmla="*/ 847725 h 1285875"/>
                <a:gd name="connsiteX29" fmla="*/ 1809750 w 2590800"/>
                <a:gd name="connsiteY29" fmla="*/ 871537 h 1285875"/>
                <a:gd name="connsiteX30" fmla="*/ 1924050 w 2590800"/>
                <a:gd name="connsiteY30" fmla="*/ 876300 h 1285875"/>
                <a:gd name="connsiteX31" fmla="*/ 1952625 w 2590800"/>
                <a:gd name="connsiteY31" fmla="*/ 957262 h 1285875"/>
                <a:gd name="connsiteX32" fmla="*/ 2019300 w 2590800"/>
                <a:gd name="connsiteY32" fmla="*/ 976312 h 1285875"/>
                <a:gd name="connsiteX33" fmla="*/ 2062163 w 2590800"/>
                <a:gd name="connsiteY33" fmla="*/ 1052512 h 1285875"/>
                <a:gd name="connsiteX34" fmla="*/ 2166938 w 2590800"/>
                <a:gd name="connsiteY34" fmla="*/ 1104900 h 1285875"/>
                <a:gd name="connsiteX35" fmla="*/ 2200275 w 2590800"/>
                <a:gd name="connsiteY35" fmla="*/ 1138237 h 1285875"/>
                <a:gd name="connsiteX36" fmla="*/ 2257425 w 2590800"/>
                <a:gd name="connsiteY36" fmla="*/ 1143000 h 1285875"/>
                <a:gd name="connsiteX37" fmla="*/ 2290763 w 2590800"/>
                <a:gd name="connsiteY37" fmla="*/ 1176337 h 1285875"/>
                <a:gd name="connsiteX38" fmla="*/ 2414588 w 2590800"/>
                <a:gd name="connsiteY38" fmla="*/ 1204912 h 1285875"/>
                <a:gd name="connsiteX39" fmla="*/ 2490788 w 2590800"/>
                <a:gd name="connsiteY39" fmla="*/ 1247775 h 1285875"/>
                <a:gd name="connsiteX40" fmla="*/ 2576513 w 2590800"/>
                <a:gd name="connsiteY40" fmla="*/ 1271587 h 1285875"/>
                <a:gd name="connsiteX41" fmla="*/ 2590800 w 2590800"/>
                <a:gd name="connsiteY41" fmla="*/ 1285875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590800" h="1285875">
                  <a:moveTo>
                    <a:pt x="0" y="0"/>
                  </a:moveTo>
                  <a:lnTo>
                    <a:pt x="76200" y="85725"/>
                  </a:lnTo>
                  <a:lnTo>
                    <a:pt x="180975" y="80962"/>
                  </a:lnTo>
                  <a:lnTo>
                    <a:pt x="257175" y="147637"/>
                  </a:lnTo>
                  <a:lnTo>
                    <a:pt x="319088" y="171450"/>
                  </a:lnTo>
                  <a:lnTo>
                    <a:pt x="357188" y="166687"/>
                  </a:lnTo>
                  <a:lnTo>
                    <a:pt x="385763" y="214312"/>
                  </a:lnTo>
                  <a:lnTo>
                    <a:pt x="471488" y="209550"/>
                  </a:lnTo>
                  <a:lnTo>
                    <a:pt x="519113" y="295275"/>
                  </a:lnTo>
                  <a:lnTo>
                    <a:pt x="676275" y="323850"/>
                  </a:lnTo>
                  <a:lnTo>
                    <a:pt x="738188" y="366712"/>
                  </a:lnTo>
                  <a:lnTo>
                    <a:pt x="828675" y="390525"/>
                  </a:lnTo>
                  <a:lnTo>
                    <a:pt x="857250" y="414337"/>
                  </a:lnTo>
                  <a:lnTo>
                    <a:pt x="923925" y="423862"/>
                  </a:lnTo>
                  <a:lnTo>
                    <a:pt x="942975" y="461962"/>
                  </a:lnTo>
                  <a:lnTo>
                    <a:pt x="990600" y="466725"/>
                  </a:lnTo>
                  <a:lnTo>
                    <a:pt x="1047750" y="490537"/>
                  </a:lnTo>
                  <a:lnTo>
                    <a:pt x="1047750" y="490537"/>
                  </a:lnTo>
                  <a:lnTo>
                    <a:pt x="1057275" y="528637"/>
                  </a:lnTo>
                  <a:lnTo>
                    <a:pt x="1138238" y="538162"/>
                  </a:lnTo>
                  <a:lnTo>
                    <a:pt x="1214438" y="595312"/>
                  </a:lnTo>
                  <a:lnTo>
                    <a:pt x="1362075" y="628650"/>
                  </a:lnTo>
                  <a:lnTo>
                    <a:pt x="1428750" y="681037"/>
                  </a:lnTo>
                  <a:lnTo>
                    <a:pt x="1509713" y="709612"/>
                  </a:lnTo>
                  <a:lnTo>
                    <a:pt x="1571625" y="747712"/>
                  </a:lnTo>
                  <a:lnTo>
                    <a:pt x="1609725" y="781050"/>
                  </a:lnTo>
                  <a:lnTo>
                    <a:pt x="1657350" y="781050"/>
                  </a:lnTo>
                  <a:lnTo>
                    <a:pt x="1700213" y="828675"/>
                  </a:lnTo>
                  <a:lnTo>
                    <a:pt x="1781175" y="847725"/>
                  </a:lnTo>
                  <a:lnTo>
                    <a:pt x="1809750" y="871537"/>
                  </a:lnTo>
                  <a:lnTo>
                    <a:pt x="1924050" y="876300"/>
                  </a:lnTo>
                  <a:lnTo>
                    <a:pt x="1952625" y="957262"/>
                  </a:lnTo>
                  <a:lnTo>
                    <a:pt x="2019300" y="976312"/>
                  </a:lnTo>
                  <a:lnTo>
                    <a:pt x="2062163" y="1052512"/>
                  </a:lnTo>
                  <a:lnTo>
                    <a:pt x="2166938" y="1104900"/>
                  </a:lnTo>
                  <a:lnTo>
                    <a:pt x="2200275" y="1138237"/>
                  </a:lnTo>
                  <a:lnTo>
                    <a:pt x="2257425" y="1143000"/>
                  </a:lnTo>
                  <a:lnTo>
                    <a:pt x="2290763" y="1176337"/>
                  </a:lnTo>
                  <a:lnTo>
                    <a:pt x="2414588" y="1204912"/>
                  </a:lnTo>
                  <a:lnTo>
                    <a:pt x="2490788" y="1247775"/>
                  </a:lnTo>
                  <a:lnTo>
                    <a:pt x="2576513" y="1271587"/>
                  </a:lnTo>
                  <a:lnTo>
                    <a:pt x="2590800" y="1285875"/>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235" name="Group 234">
            <a:extLst>
              <a:ext uri="{FF2B5EF4-FFF2-40B4-BE49-F238E27FC236}">
                <a16:creationId xmlns:a16="http://schemas.microsoft.com/office/drawing/2014/main" id="{50D50875-E57C-408B-A224-D44C8CEBE1A2}"/>
              </a:ext>
            </a:extLst>
          </p:cNvPr>
          <p:cNvGrpSpPr/>
          <p:nvPr/>
        </p:nvGrpSpPr>
        <p:grpSpPr>
          <a:xfrm>
            <a:off x="1364674" y="2080260"/>
            <a:ext cx="4099560" cy="2857500"/>
            <a:chOff x="1219200" y="2049780"/>
            <a:chExt cx="4099560" cy="2857500"/>
          </a:xfrm>
        </p:grpSpPr>
        <p:sp>
          <p:nvSpPr>
            <p:cNvPr id="228" name="Freeform: Shape 227">
              <a:extLst>
                <a:ext uri="{FF2B5EF4-FFF2-40B4-BE49-F238E27FC236}">
                  <a16:creationId xmlns:a16="http://schemas.microsoft.com/office/drawing/2014/main" id="{D735BDA5-C172-4FF2-9FF2-BAEE60E5FA72}"/>
                </a:ext>
              </a:extLst>
            </p:cNvPr>
            <p:cNvSpPr/>
            <p:nvPr/>
          </p:nvSpPr>
          <p:spPr bwMode="auto">
            <a:xfrm>
              <a:off x="3070860" y="4404360"/>
              <a:ext cx="2247900" cy="502920"/>
            </a:xfrm>
            <a:custGeom>
              <a:avLst/>
              <a:gdLst>
                <a:gd name="connsiteX0" fmla="*/ 2247900 w 2247900"/>
                <a:gd name="connsiteY0" fmla="*/ 502920 h 502920"/>
                <a:gd name="connsiteX1" fmla="*/ 1935480 w 2247900"/>
                <a:gd name="connsiteY1" fmla="*/ 502920 h 502920"/>
                <a:gd name="connsiteX2" fmla="*/ 1935480 w 2247900"/>
                <a:gd name="connsiteY2" fmla="*/ 483870 h 502920"/>
                <a:gd name="connsiteX3" fmla="*/ 1699260 w 2247900"/>
                <a:gd name="connsiteY3" fmla="*/ 483870 h 502920"/>
                <a:gd name="connsiteX4" fmla="*/ 1680210 w 2247900"/>
                <a:gd name="connsiteY4" fmla="*/ 464820 h 502920"/>
                <a:gd name="connsiteX5" fmla="*/ 1451610 w 2247900"/>
                <a:gd name="connsiteY5" fmla="*/ 464820 h 502920"/>
                <a:gd name="connsiteX6" fmla="*/ 1451610 w 2247900"/>
                <a:gd name="connsiteY6" fmla="*/ 411480 h 502920"/>
                <a:gd name="connsiteX7" fmla="*/ 1123950 w 2247900"/>
                <a:gd name="connsiteY7" fmla="*/ 411480 h 502920"/>
                <a:gd name="connsiteX8" fmla="*/ 1123950 w 2247900"/>
                <a:gd name="connsiteY8" fmla="*/ 384810 h 502920"/>
                <a:gd name="connsiteX9" fmla="*/ 963930 w 2247900"/>
                <a:gd name="connsiteY9" fmla="*/ 384810 h 502920"/>
                <a:gd name="connsiteX10" fmla="*/ 944880 w 2247900"/>
                <a:gd name="connsiteY10" fmla="*/ 365760 h 502920"/>
                <a:gd name="connsiteX11" fmla="*/ 872490 w 2247900"/>
                <a:gd name="connsiteY11" fmla="*/ 365760 h 502920"/>
                <a:gd name="connsiteX12" fmla="*/ 872490 w 2247900"/>
                <a:gd name="connsiteY12" fmla="*/ 327660 h 502920"/>
                <a:gd name="connsiteX13" fmla="*/ 746760 w 2247900"/>
                <a:gd name="connsiteY13" fmla="*/ 327660 h 502920"/>
                <a:gd name="connsiteX14" fmla="*/ 746760 w 2247900"/>
                <a:gd name="connsiteY14" fmla="*/ 300990 h 502920"/>
                <a:gd name="connsiteX15" fmla="*/ 701040 w 2247900"/>
                <a:gd name="connsiteY15" fmla="*/ 297180 h 502920"/>
                <a:gd name="connsiteX16" fmla="*/ 643890 w 2247900"/>
                <a:gd name="connsiteY16" fmla="*/ 297180 h 502920"/>
                <a:gd name="connsiteX17" fmla="*/ 643890 w 2247900"/>
                <a:gd name="connsiteY17" fmla="*/ 259080 h 502920"/>
                <a:gd name="connsiteX18" fmla="*/ 472440 w 2247900"/>
                <a:gd name="connsiteY18" fmla="*/ 259080 h 502920"/>
                <a:gd name="connsiteX19" fmla="*/ 472440 w 2247900"/>
                <a:gd name="connsiteY19" fmla="*/ 217170 h 502920"/>
                <a:gd name="connsiteX20" fmla="*/ 411480 w 2247900"/>
                <a:gd name="connsiteY20" fmla="*/ 217170 h 502920"/>
                <a:gd name="connsiteX21" fmla="*/ 411480 w 2247900"/>
                <a:gd name="connsiteY21" fmla="*/ 167640 h 502920"/>
                <a:gd name="connsiteX22" fmla="*/ 339090 w 2247900"/>
                <a:gd name="connsiteY22" fmla="*/ 167640 h 502920"/>
                <a:gd name="connsiteX23" fmla="*/ 312420 w 2247900"/>
                <a:gd name="connsiteY23" fmla="*/ 140970 h 502920"/>
                <a:gd name="connsiteX24" fmla="*/ 281940 w 2247900"/>
                <a:gd name="connsiteY24" fmla="*/ 140970 h 502920"/>
                <a:gd name="connsiteX25" fmla="*/ 281940 w 2247900"/>
                <a:gd name="connsiteY25" fmla="*/ 91440 h 502920"/>
                <a:gd name="connsiteX26" fmla="*/ 163830 w 2247900"/>
                <a:gd name="connsiteY26" fmla="*/ 91440 h 502920"/>
                <a:gd name="connsiteX27" fmla="*/ 114300 w 2247900"/>
                <a:gd name="connsiteY27" fmla="*/ 41910 h 502920"/>
                <a:gd name="connsiteX28" fmla="*/ 49530 w 2247900"/>
                <a:gd name="connsiteY28" fmla="*/ 41910 h 502920"/>
                <a:gd name="connsiteX29" fmla="*/ 49530 w 2247900"/>
                <a:gd name="connsiteY29" fmla="*/ 0 h 502920"/>
                <a:gd name="connsiteX30" fmla="*/ 0 w 2247900"/>
                <a:gd name="connsiteY30" fmla="*/ 0 h 50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47900" h="502920">
                  <a:moveTo>
                    <a:pt x="2247900" y="502920"/>
                  </a:moveTo>
                  <a:lnTo>
                    <a:pt x="1935480" y="502920"/>
                  </a:lnTo>
                  <a:lnTo>
                    <a:pt x="1935480" y="483870"/>
                  </a:lnTo>
                  <a:lnTo>
                    <a:pt x="1699260" y="483870"/>
                  </a:lnTo>
                  <a:lnTo>
                    <a:pt x="1680210" y="464820"/>
                  </a:lnTo>
                  <a:lnTo>
                    <a:pt x="1451610" y="464820"/>
                  </a:lnTo>
                  <a:lnTo>
                    <a:pt x="1451610" y="411480"/>
                  </a:lnTo>
                  <a:lnTo>
                    <a:pt x="1123950" y="411480"/>
                  </a:lnTo>
                  <a:lnTo>
                    <a:pt x="1123950" y="384810"/>
                  </a:lnTo>
                  <a:lnTo>
                    <a:pt x="963930" y="384810"/>
                  </a:lnTo>
                  <a:lnTo>
                    <a:pt x="944880" y="365760"/>
                  </a:lnTo>
                  <a:lnTo>
                    <a:pt x="872490" y="365760"/>
                  </a:lnTo>
                  <a:lnTo>
                    <a:pt x="872490" y="327660"/>
                  </a:lnTo>
                  <a:lnTo>
                    <a:pt x="746760" y="327660"/>
                  </a:lnTo>
                  <a:lnTo>
                    <a:pt x="746760" y="300990"/>
                  </a:lnTo>
                  <a:cubicBezTo>
                    <a:pt x="708683" y="296759"/>
                    <a:pt x="723970" y="297180"/>
                    <a:pt x="701040" y="297180"/>
                  </a:cubicBezTo>
                  <a:lnTo>
                    <a:pt x="643890" y="297180"/>
                  </a:lnTo>
                  <a:lnTo>
                    <a:pt x="643890" y="259080"/>
                  </a:lnTo>
                  <a:lnTo>
                    <a:pt x="472440" y="259080"/>
                  </a:lnTo>
                  <a:lnTo>
                    <a:pt x="472440" y="217170"/>
                  </a:lnTo>
                  <a:lnTo>
                    <a:pt x="411480" y="217170"/>
                  </a:lnTo>
                  <a:lnTo>
                    <a:pt x="411480" y="167640"/>
                  </a:lnTo>
                  <a:lnTo>
                    <a:pt x="339090" y="167640"/>
                  </a:lnTo>
                  <a:lnTo>
                    <a:pt x="312420" y="140970"/>
                  </a:lnTo>
                  <a:lnTo>
                    <a:pt x="281940" y="140970"/>
                  </a:lnTo>
                  <a:lnTo>
                    <a:pt x="281940" y="91440"/>
                  </a:lnTo>
                  <a:lnTo>
                    <a:pt x="163830" y="91440"/>
                  </a:lnTo>
                  <a:lnTo>
                    <a:pt x="114300" y="41910"/>
                  </a:lnTo>
                  <a:lnTo>
                    <a:pt x="49530" y="41910"/>
                  </a:lnTo>
                  <a:lnTo>
                    <a:pt x="49530" y="0"/>
                  </a:lnTo>
                  <a:lnTo>
                    <a:pt x="0" y="0"/>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232" name="Group 231">
              <a:extLst>
                <a:ext uri="{FF2B5EF4-FFF2-40B4-BE49-F238E27FC236}">
                  <a16:creationId xmlns:a16="http://schemas.microsoft.com/office/drawing/2014/main" id="{545842B8-FE95-422E-BA02-767156BE5466}"/>
                </a:ext>
              </a:extLst>
            </p:cNvPr>
            <p:cNvGrpSpPr/>
            <p:nvPr/>
          </p:nvGrpSpPr>
          <p:grpSpPr>
            <a:xfrm>
              <a:off x="1219200" y="2049780"/>
              <a:ext cx="708660" cy="1013460"/>
              <a:chOff x="1219200" y="2049780"/>
              <a:chExt cx="708660" cy="1013460"/>
            </a:xfrm>
          </p:grpSpPr>
          <p:sp>
            <p:nvSpPr>
              <p:cNvPr id="229" name="Freeform: Shape 228">
                <a:extLst>
                  <a:ext uri="{FF2B5EF4-FFF2-40B4-BE49-F238E27FC236}">
                    <a16:creationId xmlns:a16="http://schemas.microsoft.com/office/drawing/2014/main" id="{D753499A-73F8-42F5-A1D9-68BB87ACEEED}"/>
                  </a:ext>
                </a:extLst>
              </p:cNvPr>
              <p:cNvSpPr/>
              <p:nvPr/>
            </p:nvSpPr>
            <p:spPr bwMode="auto">
              <a:xfrm>
                <a:off x="1219200" y="2049780"/>
                <a:ext cx="262890" cy="464820"/>
              </a:xfrm>
              <a:custGeom>
                <a:avLst/>
                <a:gdLst>
                  <a:gd name="connsiteX0" fmla="*/ 0 w 262890"/>
                  <a:gd name="connsiteY0" fmla="*/ 0 h 464820"/>
                  <a:gd name="connsiteX1" fmla="*/ 53340 w 262890"/>
                  <a:gd name="connsiteY1" fmla="*/ 95250 h 464820"/>
                  <a:gd name="connsiteX2" fmla="*/ 72390 w 262890"/>
                  <a:gd name="connsiteY2" fmla="*/ 133350 h 464820"/>
                  <a:gd name="connsiteX3" fmla="*/ 99060 w 262890"/>
                  <a:gd name="connsiteY3" fmla="*/ 179070 h 464820"/>
                  <a:gd name="connsiteX4" fmla="*/ 95250 w 262890"/>
                  <a:gd name="connsiteY4" fmla="*/ 217170 h 464820"/>
                  <a:gd name="connsiteX5" fmla="*/ 137160 w 262890"/>
                  <a:gd name="connsiteY5" fmla="*/ 236220 h 464820"/>
                  <a:gd name="connsiteX6" fmla="*/ 148590 w 262890"/>
                  <a:gd name="connsiteY6" fmla="*/ 285750 h 464820"/>
                  <a:gd name="connsiteX7" fmla="*/ 186690 w 262890"/>
                  <a:gd name="connsiteY7" fmla="*/ 331470 h 464820"/>
                  <a:gd name="connsiteX8" fmla="*/ 179070 w 262890"/>
                  <a:gd name="connsiteY8" fmla="*/ 365760 h 464820"/>
                  <a:gd name="connsiteX9" fmla="*/ 240030 w 262890"/>
                  <a:gd name="connsiteY9" fmla="*/ 434340 h 464820"/>
                  <a:gd name="connsiteX10" fmla="*/ 262890 w 262890"/>
                  <a:gd name="connsiteY10" fmla="*/ 464820 h 464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890" h="464820">
                    <a:moveTo>
                      <a:pt x="0" y="0"/>
                    </a:moveTo>
                    <a:lnTo>
                      <a:pt x="53340" y="95250"/>
                    </a:lnTo>
                    <a:lnTo>
                      <a:pt x="72390" y="133350"/>
                    </a:lnTo>
                    <a:lnTo>
                      <a:pt x="99060" y="179070"/>
                    </a:lnTo>
                    <a:lnTo>
                      <a:pt x="95250" y="217170"/>
                    </a:lnTo>
                    <a:lnTo>
                      <a:pt x="137160" y="236220"/>
                    </a:lnTo>
                    <a:lnTo>
                      <a:pt x="148590" y="285750"/>
                    </a:lnTo>
                    <a:lnTo>
                      <a:pt x="186690" y="331470"/>
                    </a:lnTo>
                    <a:lnTo>
                      <a:pt x="179070" y="365760"/>
                    </a:lnTo>
                    <a:lnTo>
                      <a:pt x="240030" y="434340"/>
                    </a:lnTo>
                    <a:lnTo>
                      <a:pt x="262890" y="464820"/>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30" name="Freeform: Shape 229">
                <a:extLst>
                  <a:ext uri="{FF2B5EF4-FFF2-40B4-BE49-F238E27FC236}">
                    <a16:creationId xmlns:a16="http://schemas.microsoft.com/office/drawing/2014/main" id="{C88C9306-9113-48DC-85F2-830721D20343}"/>
                  </a:ext>
                </a:extLst>
              </p:cNvPr>
              <p:cNvSpPr/>
              <p:nvPr/>
            </p:nvSpPr>
            <p:spPr bwMode="auto">
              <a:xfrm>
                <a:off x="1485900" y="2518410"/>
                <a:ext cx="266700" cy="293370"/>
              </a:xfrm>
              <a:custGeom>
                <a:avLst/>
                <a:gdLst>
                  <a:gd name="connsiteX0" fmla="*/ 0 w 266700"/>
                  <a:gd name="connsiteY0" fmla="*/ 0 h 293370"/>
                  <a:gd name="connsiteX1" fmla="*/ 64770 w 266700"/>
                  <a:gd name="connsiteY1" fmla="*/ 30480 h 293370"/>
                  <a:gd name="connsiteX2" fmla="*/ 129540 w 266700"/>
                  <a:gd name="connsiteY2" fmla="*/ 91440 h 293370"/>
                  <a:gd name="connsiteX3" fmla="*/ 163830 w 266700"/>
                  <a:gd name="connsiteY3" fmla="*/ 148590 h 293370"/>
                  <a:gd name="connsiteX4" fmla="*/ 167640 w 266700"/>
                  <a:gd name="connsiteY4" fmla="*/ 201930 h 293370"/>
                  <a:gd name="connsiteX5" fmla="*/ 201930 w 266700"/>
                  <a:gd name="connsiteY5" fmla="*/ 220980 h 293370"/>
                  <a:gd name="connsiteX6" fmla="*/ 213360 w 266700"/>
                  <a:gd name="connsiteY6" fmla="*/ 259080 h 293370"/>
                  <a:gd name="connsiteX7" fmla="*/ 266700 w 266700"/>
                  <a:gd name="connsiteY7" fmla="*/ 293370 h 29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00" h="293370">
                    <a:moveTo>
                      <a:pt x="0" y="0"/>
                    </a:moveTo>
                    <a:lnTo>
                      <a:pt x="64770" y="30480"/>
                    </a:lnTo>
                    <a:lnTo>
                      <a:pt x="129540" y="91440"/>
                    </a:lnTo>
                    <a:lnTo>
                      <a:pt x="163830" y="148590"/>
                    </a:lnTo>
                    <a:lnTo>
                      <a:pt x="167640" y="201930"/>
                    </a:lnTo>
                    <a:lnTo>
                      <a:pt x="201930" y="220980"/>
                    </a:lnTo>
                    <a:lnTo>
                      <a:pt x="213360" y="259080"/>
                    </a:lnTo>
                    <a:lnTo>
                      <a:pt x="266700" y="293370"/>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31" name="Freeform: Shape 230">
                <a:extLst>
                  <a:ext uri="{FF2B5EF4-FFF2-40B4-BE49-F238E27FC236}">
                    <a16:creationId xmlns:a16="http://schemas.microsoft.com/office/drawing/2014/main" id="{74D59921-9DBB-4256-A090-3F00721F6C06}"/>
                  </a:ext>
                </a:extLst>
              </p:cNvPr>
              <p:cNvSpPr/>
              <p:nvPr/>
            </p:nvSpPr>
            <p:spPr bwMode="auto">
              <a:xfrm>
                <a:off x="1748790" y="2800350"/>
                <a:ext cx="179070" cy="262890"/>
              </a:xfrm>
              <a:custGeom>
                <a:avLst/>
                <a:gdLst>
                  <a:gd name="connsiteX0" fmla="*/ 0 w 179070"/>
                  <a:gd name="connsiteY0" fmla="*/ 0 h 262890"/>
                  <a:gd name="connsiteX1" fmla="*/ 34290 w 179070"/>
                  <a:gd name="connsiteY1" fmla="*/ 57150 h 262890"/>
                  <a:gd name="connsiteX2" fmla="*/ 53340 w 179070"/>
                  <a:gd name="connsiteY2" fmla="*/ 121920 h 262890"/>
                  <a:gd name="connsiteX3" fmla="*/ 102870 w 179070"/>
                  <a:gd name="connsiteY3" fmla="*/ 152400 h 262890"/>
                  <a:gd name="connsiteX4" fmla="*/ 118110 w 179070"/>
                  <a:gd name="connsiteY4" fmla="*/ 201930 h 262890"/>
                  <a:gd name="connsiteX5" fmla="*/ 156210 w 179070"/>
                  <a:gd name="connsiteY5" fmla="*/ 205740 h 262890"/>
                  <a:gd name="connsiteX6" fmla="*/ 179070 w 179070"/>
                  <a:gd name="connsiteY6" fmla="*/ 262890 h 26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70" h="262890">
                    <a:moveTo>
                      <a:pt x="0" y="0"/>
                    </a:moveTo>
                    <a:lnTo>
                      <a:pt x="34290" y="57150"/>
                    </a:lnTo>
                    <a:lnTo>
                      <a:pt x="53340" y="121920"/>
                    </a:lnTo>
                    <a:lnTo>
                      <a:pt x="102870" y="152400"/>
                    </a:lnTo>
                    <a:lnTo>
                      <a:pt x="118110" y="201930"/>
                    </a:lnTo>
                    <a:lnTo>
                      <a:pt x="156210" y="205740"/>
                    </a:lnTo>
                    <a:lnTo>
                      <a:pt x="179070" y="262890"/>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sp>
          <p:nvSpPr>
            <p:cNvPr id="233" name="Freeform: Shape 232">
              <a:extLst>
                <a:ext uri="{FF2B5EF4-FFF2-40B4-BE49-F238E27FC236}">
                  <a16:creationId xmlns:a16="http://schemas.microsoft.com/office/drawing/2014/main" id="{169CEA7D-773B-4437-9C8B-A58816AAD6D5}"/>
                </a:ext>
              </a:extLst>
            </p:cNvPr>
            <p:cNvSpPr/>
            <p:nvPr/>
          </p:nvSpPr>
          <p:spPr bwMode="auto">
            <a:xfrm>
              <a:off x="1924050" y="3059430"/>
              <a:ext cx="483870" cy="662940"/>
            </a:xfrm>
            <a:custGeom>
              <a:avLst/>
              <a:gdLst>
                <a:gd name="connsiteX0" fmla="*/ 0 w 483870"/>
                <a:gd name="connsiteY0" fmla="*/ 0 h 662940"/>
                <a:gd name="connsiteX1" fmla="*/ 45720 w 483870"/>
                <a:gd name="connsiteY1" fmla="*/ 30480 h 662940"/>
                <a:gd name="connsiteX2" fmla="*/ 83820 w 483870"/>
                <a:gd name="connsiteY2" fmla="*/ 45720 h 662940"/>
                <a:gd name="connsiteX3" fmla="*/ 76200 w 483870"/>
                <a:gd name="connsiteY3" fmla="*/ 80010 h 662940"/>
                <a:gd name="connsiteX4" fmla="*/ 118110 w 483870"/>
                <a:gd name="connsiteY4" fmla="*/ 87630 h 662940"/>
                <a:gd name="connsiteX5" fmla="*/ 125730 w 483870"/>
                <a:gd name="connsiteY5" fmla="*/ 118110 h 662940"/>
                <a:gd name="connsiteX6" fmla="*/ 175260 w 483870"/>
                <a:gd name="connsiteY6" fmla="*/ 152400 h 662940"/>
                <a:gd name="connsiteX7" fmla="*/ 194310 w 483870"/>
                <a:gd name="connsiteY7" fmla="*/ 236220 h 662940"/>
                <a:gd name="connsiteX8" fmla="*/ 228600 w 483870"/>
                <a:gd name="connsiteY8" fmla="*/ 255270 h 662940"/>
                <a:gd name="connsiteX9" fmla="*/ 240030 w 483870"/>
                <a:gd name="connsiteY9" fmla="*/ 308610 h 662940"/>
                <a:gd name="connsiteX10" fmla="*/ 312420 w 483870"/>
                <a:gd name="connsiteY10" fmla="*/ 381000 h 662940"/>
                <a:gd name="connsiteX11" fmla="*/ 323850 w 483870"/>
                <a:gd name="connsiteY11" fmla="*/ 415290 h 662940"/>
                <a:gd name="connsiteX12" fmla="*/ 323850 w 483870"/>
                <a:gd name="connsiteY12" fmla="*/ 441960 h 662940"/>
                <a:gd name="connsiteX13" fmla="*/ 358140 w 483870"/>
                <a:gd name="connsiteY13" fmla="*/ 468630 h 662940"/>
                <a:gd name="connsiteX14" fmla="*/ 354330 w 483870"/>
                <a:gd name="connsiteY14" fmla="*/ 506730 h 662940"/>
                <a:gd name="connsiteX15" fmla="*/ 392430 w 483870"/>
                <a:gd name="connsiteY15" fmla="*/ 514350 h 662940"/>
                <a:gd name="connsiteX16" fmla="*/ 396240 w 483870"/>
                <a:gd name="connsiteY16" fmla="*/ 560070 h 662940"/>
                <a:gd name="connsiteX17" fmla="*/ 426720 w 483870"/>
                <a:gd name="connsiteY17" fmla="*/ 571500 h 662940"/>
                <a:gd name="connsiteX18" fmla="*/ 438150 w 483870"/>
                <a:gd name="connsiteY18" fmla="*/ 609600 h 662940"/>
                <a:gd name="connsiteX19" fmla="*/ 472440 w 483870"/>
                <a:gd name="connsiteY19" fmla="*/ 621030 h 662940"/>
                <a:gd name="connsiteX20" fmla="*/ 483870 w 483870"/>
                <a:gd name="connsiteY20" fmla="*/ 662940 h 662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3870" h="662940">
                  <a:moveTo>
                    <a:pt x="0" y="0"/>
                  </a:moveTo>
                  <a:lnTo>
                    <a:pt x="45720" y="30480"/>
                  </a:lnTo>
                  <a:lnTo>
                    <a:pt x="83820" y="45720"/>
                  </a:lnTo>
                  <a:lnTo>
                    <a:pt x="76200" y="80010"/>
                  </a:lnTo>
                  <a:lnTo>
                    <a:pt x="118110" y="87630"/>
                  </a:lnTo>
                  <a:lnTo>
                    <a:pt x="125730" y="118110"/>
                  </a:lnTo>
                  <a:lnTo>
                    <a:pt x="175260" y="152400"/>
                  </a:lnTo>
                  <a:lnTo>
                    <a:pt x="194310" y="236220"/>
                  </a:lnTo>
                  <a:lnTo>
                    <a:pt x="228600" y="255270"/>
                  </a:lnTo>
                  <a:lnTo>
                    <a:pt x="240030" y="308610"/>
                  </a:lnTo>
                  <a:lnTo>
                    <a:pt x="312420" y="381000"/>
                  </a:lnTo>
                  <a:lnTo>
                    <a:pt x="323850" y="415290"/>
                  </a:lnTo>
                  <a:lnTo>
                    <a:pt x="323850" y="441960"/>
                  </a:lnTo>
                  <a:lnTo>
                    <a:pt x="358140" y="468630"/>
                  </a:lnTo>
                  <a:lnTo>
                    <a:pt x="354330" y="506730"/>
                  </a:lnTo>
                  <a:lnTo>
                    <a:pt x="392430" y="514350"/>
                  </a:lnTo>
                  <a:lnTo>
                    <a:pt x="396240" y="560070"/>
                  </a:lnTo>
                  <a:lnTo>
                    <a:pt x="426720" y="571500"/>
                  </a:lnTo>
                  <a:lnTo>
                    <a:pt x="438150" y="609600"/>
                  </a:lnTo>
                  <a:lnTo>
                    <a:pt x="472440" y="621030"/>
                  </a:lnTo>
                  <a:lnTo>
                    <a:pt x="483870" y="662940"/>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34" name="Freeform: Shape 233">
              <a:extLst>
                <a:ext uri="{FF2B5EF4-FFF2-40B4-BE49-F238E27FC236}">
                  <a16:creationId xmlns:a16="http://schemas.microsoft.com/office/drawing/2014/main" id="{0C248177-A49A-4937-A33E-107658622A6D}"/>
                </a:ext>
              </a:extLst>
            </p:cNvPr>
            <p:cNvSpPr/>
            <p:nvPr/>
          </p:nvSpPr>
          <p:spPr bwMode="auto">
            <a:xfrm>
              <a:off x="2411730" y="3722370"/>
              <a:ext cx="605790" cy="659130"/>
            </a:xfrm>
            <a:custGeom>
              <a:avLst/>
              <a:gdLst>
                <a:gd name="connsiteX0" fmla="*/ 0 w 605790"/>
                <a:gd name="connsiteY0" fmla="*/ 0 h 659130"/>
                <a:gd name="connsiteX1" fmla="*/ 7620 w 605790"/>
                <a:gd name="connsiteY1" fmla="*/ 57150 h 659130"/>
                <a:gd name="connsiteX2" fmla="*/ 41910 w 605790"/>
                <a:gd name="connsiteY2" fmla="*/ 57150 h 659130"/>
                <a:gd name="connsiteX3" fmla="*/ 41910 w 605790"/>
                <a:gd name="connsiteY3" fmla="*/ 91440 h 659130"/>
                <a:gd name="connsiteX4" fmla="*/ 83820 w 605790"/>
                <a:gd name="connsiteY4" fmla="*/ 95250 h 659130"/>
                <a:gd name="connsiteX5" fmla="*/ 95250 w 605790"/>
                <a:gd name="connsiteY5" fmla="*/ 148590 h 659130"/>
                <a:gd name="connsiteX6" fmla="*/ 152400 w 605790"/>
                <a:gd name="connsiteY6" fmla="*/ 152400 h 659130"/>
                <a:gd name="connsiteX7" fmla="*/ 160020 w 605790"/>
                <a:gd name="connsiteY7" fmla="*/ 198120 h 659130"/>
                <a:gd name="connsiteX8" fmla="*/ 186690 w 605790"/>
                <a:gd name="connsiteY8" fmla="*/ 198120 h 659130"/>
                <a:gd name="connsiteX9" fmla="*/ 186690 w 605790"/>
                <a:gd name="connsiteY9" fmla="*/ 240030 h 659130"/>
                <a:gd name="connsiteX10" fmla="*/ 236220 w 605790"/>
                <a:gd name="connsiteY10" fmla="*/ 247650 h 659130"/>
                <a:gd name="connsiteX11" fmla="*/ 236220 w 605790"/>
                <a:gd name="connsiteY11" fmla="*/ 270510 h 659130"/>
                <a:gd name="connsiteX12" fmla="*/ 262890 w 605790"/>
                <a:gd name="connsiteY12" fmla="*/ 274320 h 659130"/>
                <a:gd name="connsiteX13" fmla="*/ 270510 w 605790"/>
                <a:gd name="connsiteY13" fmla="*/ 308610 h 659130"/>
                <a:gd name="connsiteX14" fmla="*/ 300990 w 605790"/>
                <a:gd name="connsiteY14" fmla="*/ 312420 h 659130"/>
                <a:gd name="connsiteX15" fmla="*/ 300990 w 605790"/>
                <a:gd name="connsiteY15" fmla="*/ 342900 h 659130"/>
                <a:gd name="connsiteX16" fmla="*/ 339090 w 605790"/>
                <a:gd name="connsiteY16" fmla="*/ 354330 h 659130"/>
                <a:gd name="connsiteX17" fmla="*/ 346710 w 605790"/>
                <a:gd name="connsiteY17" fmla="*/ 381000 h 659130"/>
                <a:gd name="connsiteX18" fmla="*/ 403860 w 605790"/>
                <a:gd name="connsiteY18" fmla="*/ 396240 h 659130"/>
                <a:gd name="connsiteX19" fmla="*/ 403860 w 605790"/>
                <a:gd name="connsiteY19" fmla="*/ 415290 h 659130"/>
                <a:gd name="connsiteX20" fmla="*/ 430530 w 605790"/>
                <a:gd name="connsiteY20" fmla="*/ 415290 h 659130"/>
                <a:gd name="connsiteX21" fmla="*/ 453390 w 605790"/>
                <a:gd name="connsiteY21" fmla="*/ 483870 h 659130"/>
                <a:gd name="connsiteX22" fmla="*/ 480060 w 605790"/>
                <a:gd name="connsiteY22" fmla="*/ 487680 h 659130"/>
                <a:gd name="connsiteX23" fmla="*/ 483870 w 605790"/>
                <a:gd name="connsiteY23" fmla="*/ 521970 h 659130"/>
                <a:gd name="connsiteX24" fmla="*/ 529590 w 605790"/>
                <a:gd name="connsiteY24" fmla="*/ 533400 h 659130"/>
                <a:gd name="connsiteX25" fmla="*/ 533400 w 605790"/>
                <a:gd name="connsiteY25" fmla="*/ 563880 h 659130"/>
                <a:gd name="connsiteX26" fmla="*/ 563880 w 605790"/>
                <a:gd name="connsiteY26" fmla="*/ 571500 h 659130"/>
                <a:gd name="connsiteX27" fmla="*/ 575310 w 605790"/>
                <a:gd name="connsiteY27" fmla="*/ 613410 h 659130"/>
                <a:gd name="connsiteX28" fmla="*/ 594360 w 605790"/>
                <a:gd name="connsiteY28" fmla="*/ 617220 h 659130"/>
                <a:gd name="connsiteX29" fmla="*/ 605790 w 605790"/>
                <a:gd name="connsiteY29" fmla="*/ 659130 h 65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05790" h="659130">
                  <a:moveTo>
                    <a:pt x="0" y="0"/>
                  </a:moveTo>
                  <a:lnTo>
                    <a:pt x="7620" y="57150"/>
                  </a:lnTo>
                  <a:lnTo>
                    <a:pt x="41910" y="57150"/>
                  </a:lnTo>
                  <a:lnTo>
                    <a:pt x="41910" y="91440"/>
                  </a:lnTo>
                  <a:lnTo>
                    <a:pt x="83820" y="95250"/>
                  </a:lnTo>
                  <a:lnTo>
                    <a:pt x="95250" y="148590"/>
                  </a:lnTo>
                  <a:lnTo>
                    <a:pt x="152400" y="152400"/>
                  </a:lnTo>
                  <a:lnTo>
                    <a:pt x="160020" y="198120"/>
                  </a:lnTo>
                  <a:lnTo>
                    <a:pt x="186690" y="198120"/>
                  </a:lnTo>
                  <a:lnTo>
                    <a:pt x="186690" y="240030"/>
                  </a:lnTo>
                  <a:lnTo>
                    <a:pt x="236220" y="247650"/>
                  </a:lnTo>
                  <a:lnTo>
                    <a:pt x="236220" y="270510"/>
                  </a:lnTo>
                  <a:lnTo>
                    <a:pt x="262890" y="274320"/>
                  </a:lnTo>
                  <a:lnTo>
                    <a:pt x="270510" y="308610"/>
                  </a:lnTo>
                  <a:lnTo>
                    <a:pt x="300990" y="312420"/>
                  </a:lnTo>
                  <a:lnTo>
                    <a:pt x="300990" y="342900"/>
                  </a:lnTo>
                  <a:lnTo>
                    <a:pt x="339090" y="354330"/>
                  </a:lnTo>
                  <a:lnTo>
                    <a:pt x="346710" y="381000"/>
                  </a:lnTo>
                  <a:lnTo>
                    <a:pt x="403860" y="396240"/>
                  </a:lnTo>
                  <a:lnTo>
                    <a:pt x="403860" y="415290"/>
                  </a:lnTo>
                  <a:lnTo>
                    <a:pt x="430530" y="415290"/>
                  </a:lnTo>
                  <a:lnTo>
                    <a:pt x="453390" y="483870"/>
                  </a:lnTo>
                  <a:lnTo>
                    <a:pt x="480060" y="487680"/>
                  </a:lnTo>
                  <a:lnTo>
                    <a:pt x="483870" y="521970"/>
                  </a:lnTo>
                  <a:lnTo>
                    <a:pt x="529590" y="533400"/>
                  </a:lnTo>
                  <a:lnTo>
                    <a:pt x="533400" y="563880"/>
                  </a:lnTo>
                  <a:lnTo>
                    <a:pt x="563880" y="571500"/>
                  </a:lnTo>
                  <a:lnTo>
                    <a:pt x="575310" y="613410"/>
                  </a:lnTo>
                  <a:lnTo>
                    <a:pt x="594360" y="617220"/>
                  </a:lnTo>
                  <a:lnTo>
                    <a:pt x="605790" y="659130"/>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sp>
        <p:nvSpPr>
          <p:cNvPr id="2" name="Title 1"/>
          <p:cNvSpPr>
            <a:spLocks noGrp="1"/>
          </p:cNvSpPr>
          <p:nvPr>
            <p:ph type="title"/>
          </p:nvPr>
        </p:nvSpPr>
        <p:spPr/>
        <p:txBody>
          <a:bodyPr/>
          <a:lstStyle/>
          <a:p>
            <a:r>
              <a:rPr lang="en-US" dirty="0"/>
              <a:t>FIRST Trial: Survival With Rd Continuous vs Rd for </a:t>
            </a:r>
            <a:br>
              <a:rPr lang="en-US" dirty="0"/>
            </a:br>
            <a:r>
              <a:rPr lang="en-US" dirty="0"/>
              <a:t>18 Mo vs MPT </a:t>
            </a:r>
            <a:r>
              <a:rPr lang="en-US" altLang="en-US" dirty="0"/>
              <a:t>in Older or ASCT-Ineligible Patients</a:t>
            </a:r>
            <a:endParaRPr lang="en-US" dirty="0"/>
          </a:p>
        </p:txBody>
      </p:sp>
      <p:sp>
        <p:nvSpPr>
          <p:cNvPr id="4" name="Content Placeholder 3">
            <a:extLst>
              <a:ext uri="{FF2B5EF4-FFF2-40B4-BE49-F238E27FC236}">
                <a16:creationId xmlns:a16="http://schemas.microsoft.com/office/drawing/2014/main" id="{77F96550-54D8-4A10-8E55-3AE8605C038B}"/>
              </a:ext>
            </a:extLst>
          </p:cNvPr>
          <p:cNvSpPr>
            <a:spLocks noGrp="1"/>
          </p:cNvSpPr>
          <p:nvPr>
            <p:ph idx="1"/>
          </p:nvPr>
        </p:nvSpPr>
        <p:spPr/>
        <p:txBody>
          <a:bodyPr/>
          <a:lstStyle/>
          <a:p>
            <a:r>
              <a:rPr lang="en-US" sz="2400" dirty="0"/>
              <a:t>Multicenter, randomized phase III trial</a:t>
            </a:r>
          </a:p>
        </p:txBody>
      </p:sp>
      <p:sp>
        <p:nvSpPr>
          <p:cNvPr id="3" name="TextBox 2"/>
          <p:cNvSpPr txBox="1"/>
          <p:nvPr/>
        </p:nvSpPr>
        <p:spPr>
          <a:xfrm>
            <a:off x="1317574" y="1949671"/>
            <a:ext cx="4508974" cy="40011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a:t>
            </a:r>
          </a:p>
        </p:txBody>
      </p:sp>
      <p:sp>
        <p:nvSpPr>
          <p:cNvPr id="59" name="TextBox 58"/>
          <p:cNvSpPr txBox="1"/>
          <p:nvPr/>
        </p:nvSpPr>
        <p:spPr>
          <a:xfrm>
            <a:off x="444031" y="6386913"/>
            <a:ext cx="8523287" cy="276999"/>
          </a:xfrm>
          <a:prstGeom prst="rect">
            <a:avLst/>
          </a:prstGeom>
          <a:noFill/>
        </p:spPr>
        <p:txBody>
          <a:bodyP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Facon</a:t>
            </a:r>
            <a:r>
              <a:rPr kumimoji="0" lang="nl-NL"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 </a:t>
            </a:r>
            <a:r>
              <a:rPr lang="nl-NL" sz="1200" b="0" dirty="0">
                <a:solidFill>
                  <a:srgbClr val="455560"/>
                </a:solidFill>
                <a:latin typeface="Calibri" panose="020F0502020204030204" pitchFamily="34" charset="0"/>
              </a:rPr>
              <a:t>Blood</a:t>
            </a:r>
            <a:r>
              <a:rPr lang="nl-NL" sz="1200" dirty="0">
                <a:solidFill>
                  <a:srgbClr val="455560"/>
                </a:solidFill>
                <a:latin typeface="Calibri" panose="020F0502020204030204" pitchFamily="34" charset="0"/>
              </a:rPr>
              <a:t>. </a:t>
            </a:r>
            <a:r>
              <a:rPr kumimoji="0" lang="nl-NL"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2018;131:301.</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mn-ea"/>
              <a:cs typeface="+mn-cs"/>
            </a:endParaRPr>
          </a:p>
        </p:txBody>
      </p:sp>
      <p:sp>
        <p:nvSpPr>
          <p:cNvPr id="28" name="TextBox 20"/>
          <p:cNvSpPr txBox="1">
            <a:spLocks noChangeArrowheads="1"/>
          </p:cNvSpPr>
          <p:nvPr/>
        </p:nvSpPr>
        <p:spPr bwMode="auto">
          <a:xfrm rot="16200000">
            <a:off x="-938110" y="3444311"/>
            <a:ext cx="316092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lang="en-US" altLang="en-US" dirty="0">
                <a:solidFill>
                  <a:srgbClr val="000000"/>
                </a:solidFill>
                <a:latin typeface="Calibri" panose="020F0502020204030204" pitchFamily="34" charset="0"/>
                <a:cs typeface="+mn-cs"/>
              </a:rPr>
              <a:t>Survival</a:t>
            </a: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Probability</a:t>
            </a:r>
          </a:p>
        </p:txBody>
      </p:sp>
      <p:sp>
        <p:nvSpPr>
          <p:cNvPr id="29" name="TextBox 17"/>
          <p:cNvSpPr txBox="1">
            <a:spLocks noChangeArrowheads="1"/>
          </p:cNvSpPr>
          <p:nvPr/>
        </p:nvSpPr>
        <p:spPr bwMode="auto">
          <a:xfrm>
            <a:off x="783494" y="1874630"/>
            <a:ext cx="47641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30" name="TextBox 18"/>
          <p:cNvSpPr txBox="1">
            <a:spLocks noChangeArrowheads="1"/>
          </p:cNvSpPr>
          <p:nvPr/>
        </p:nvSpPr>
        <p:spPr bwMode="auto">
          <a:xfrm>
            <a:off x="783494" y="2493141"/>
            <a:ext cx="47641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31" name="TextBox 19"/>
          <p:cNvSpPr txBox="1">
            <a:spLocks noChangeArrowheads="1"/>
          </p:cNvSpPr>
          <p:nvPr/>
        </p:nvSpPr>
        <p:spPr bwMode="auto">
          <a:xfrm>
            <a:off x="783494" y="3111652"/>
            <a:ext cx="47641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32" name="TextBox 20"/>
          <p:cNvSpPr txBox="1">
            <a:spLocks noChangeArrowheads="1"/>
          </p:cNvSpPr>
          <p:nvPr/>
        </p:nvSpPr>
        <p:spPr bwMode="auto">
          <a:xfrm>
            <a:off x="783494" y="3730163"/>
            <a:ext cx="47641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lang="en-US" altLang="en-US" b="0" dirty="0">
                <a:solidFill>
                  <a:srgbClr val="000000"/>
                </a:solidFill>
                <a:latin typeface="Calibri" panose="020F0502020204030204" pitchFamily="34" charset="0"/>
                <a:cs typeface="+mn-cs"/>
              </a:rPr>
              <a:t>0.4</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33" name="TextBox 21"/>
          <p:cNvSpPr txBox="1">
            <a:spLocks noChangeArrowheads="1"/>
          </p:cNvSpPr>
          <p:nvPr/>
        </p:nvSpPr>
        <p:spPr bwMode="auto">
          <a:xfrm>
            <a:off x="783494" y="4348674"/>
            <a:ext cx="47641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lang="en-US" altLang="en-US" b="0" dirty="0">
                <a:solidFill>
                  <a:srgbClr val="000000"/>
                </a:solidFill>
                <a:latin typeface="Calibri" panose="020F0502020204030204" pitchFamily="34" charset="0"/>
                <a:cs typeface="+mn-cs"/>
              </a:rPr>
              <a:t>0.2</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34" name="TextBox 22"/>
          <p:cNvSpPr txBox="1">
            <a:spLocks noChangeArrowheads="1"/>
          </p:cNvSpPr>
          <p:nvPr/>
        </p:nvSpPr>
        <p:spPr bwMode="auto">
          <a:xfrm>
            <a:off x="958221" y="4967184"/>
            <a:ext cx="301686"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6" name="TextBox 44"/>
          <p:cNvSpPr txBox="1">
            <a:spLocks noChangeArrowheads="1"/>
          </p:cNvSpPr>
          <p:nvPr/>
        </p:nvSpPr>
        <p:spPr bwMode="auto">
          <a:xfrm>
            <a:off x="1271487" y="4568504"/>
            <a:ext cx="4536138"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 cont vs MPT HR: 0.69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(95% CI: 0.59-0.79; </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&lt;.00001)</a:t>
            </a:r>
          </a:p>
        </p:txBody>
      </p:sp>
      <p:cxnSp>
        <p:nvCxnSpPr>
          <p:cNvPr id="9" name="Straight Connector 8"/>
          <p:cNvCxnSpPr/>
          <p:nvPr/>
        </p:nvCxnSpPr>
        <p:spPr bwMode="auto">
          <a:xfrm>
            <a:off x="1288783" y="2015407"/>
            <a:ext cx="0" cy="3103789"/>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p:cNvCxnSpPr/>
          <p:nvPr/>
        </p:nvCxnSpPr>
        <p:spPr bwMode="auto">
          <a:xfrm>
            <a:off x="1273030" y="5119194"/>
            <a:ext cx="4710410"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p:cNvCxnSpPr/>
          <p:nvPr/>
        </p:nvCxnSpPr>
        <p:spPr bwMode="auto">
          <a:xfrm>
            <a:off x="1214247" y="202664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p:cNvCxnSpPr/>
          <p:nvPr/>
        </p:nvCxnSpPr>
        <p:spPr bwMode="auto">
          <a:xfrm>
            <a:off x="1214247" y="264549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p:cNvCxnSpPr/>
          <p:nvPr/>
        </p:nvCxnSpPr>
        <p:spPr bwMode="auto">
          <a:xfrm>
            <a:off x="1214247" y="326433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p:cNvCxnSpPr/>
          <p:nvPr/>
        </p:nvCxnSpPr>
        <p:spPr bwMode="auto">
          <a:xfrm>
            <a:off x="1214247" y="388318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p:cNvCxnSpPr/>
          <p:nvPr/>
        </p:nvCxnSpPr>
        <p:spPr bwMode="auto">
          <a:xfrm>
            <a:off x="1214247" y="450203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p:cNvCxnSpPr/>
          <p:nvPr/>
        </p:nvCxnSpPr>
        <p:spPr bwMode="auto">
          <a:xfrm>
            <a:off x="1214247" y="51208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p:cNvCxnSpPr/>
          <p:nvPr/>
        </p:nvCxnSpPr>
        <p:spPr bwMode="auto">
          <a:xfrm rot="5400000">
            <a:off x="4327825" y="516358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p:cNvCxnSpPr/>
          <p:nvPr/>
        </p:nvCxnSpPr>
        <p:spPr bwMode="auto">
          <a:xfrm rot="5400000">
            <a:off x="3713616" y="516358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p:cNvCxnSpPr/>
          <p:nvPr/>
        </p:nvCxnSpPr>
        <p:spPr bwMode="auto">
          <a:xfrm rot="5400000">
            <a:off x="3099407" y="516358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p:cNvCxnSpPr/>
          <p:nvPr/>
        </p:nvCxnSpPr>
        <p:spPr bwMode="auto">
          <a:xfrm rot="5400000">
            <a:off x="2485198" y="516358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p:cNvCxnSpPr/>
          <p:nvPr/>
        </p:nvCxnSpPr>
        <p:spPr bwMode="auto">
          <a:xfrm rot="5400000">
            <a:off x="1870989" y="516358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p:cNvCxnSpPr/>
          <p:nvPr/>
        </p:nvCxnSpPr>
        <p:spPr bwMode="auto">
          <a:xfrm rot="5400000">
            <a:off x="1256780" y="516358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p:cNvCxnSpPr/>
          <p:nvPr/>
        </p:nvCxnSpPr>
        <p:spPr bwMode="auto">
          <a:xfrm rot="5400000">
            <a:off x="5556244" y="516358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p:cNvCxnSpPr/>
          <p:nvPr/>
        </p:nvCxnSpPr>
        <p:spPr bwMode="auto">
          <a:xfrm rot="5400000">
            <a:off x="4942034" y="5163585"/>
            <a:ext cx="64008" cy="0"/>
          </a:xfrm>
          <a:prstGeom prst="line">
            <a:avLst/>
          </a:prstGeom>
          <a:noFill/>
          <a:ln w="28575" cap="flat" cmpd="sng" algn="ctr">
            <a:solidFill>
              <a:schemeClr val="bg1"/>
            </a:solidFill>
            <a:prstDash val="solid"/>
            <a:round/>
            <a:headEnd type="none" w="med" len="med"/>
            <a:tailEnd type="none" w="med" len="med"/>
          </a:ln>
          <a:effectLst/>
        </p:spPr>
      </p:cxnSp>
      <p:sp>
        <p:nvSpPr>
          <p:cNvPr id="35" name="TextBox 32"/>
          <p:cNvSpPr txBox="1">
            <a:spLocks noChangeArrowheads="1"/>
          </p:cNvSpPr>
          <p:nvPr/>
        </p:nvSpPr>
        <p:spPr bwMode="auto">
          <a:xfrm>
            <a:off x="1125495" y="5163487"/>
            <a:ext cx="301686"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6" name="TextBox 33"/>
          <p:cNvSpPr txBox="1">
            <a:spLocks noChangeArrowheads="1"/>
          </p:cNvSpPr>
          <p:nvPr/>
        </p:nvSpPr>
        <p:spPr bwMode="auto">
          <a:xfrm>
            <a:off x="1632716" y="5163487"/>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37" name="TextBox 34"/>
          <p:cNvSpPr txBox="1">
            <a:spLocks noChangeArrowheads="1"/>
          </p:cNvSpPr>
          <p:nvPr/>
        </p:nvSpPr>
        <p:spPr bwMode="auto">
          <a:xfrm>
            <a:off x="2256955" y="5163487"/>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38" name="TextBox 35"/>
          <p:cNvSpPr txBox="1">
            <a:spLocks noChangeArrowheads="1"/>
          </p:cNvSpPr>
          <p:nvPr/>
        </p:nvSpPr>
        <p:spPr bwMode="auto">
          <a:xfrm>
            <a:off x="2881194" y="5163487"/>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39" name="TextBox 36"/>
          <p:cNvSpPr txBox="1">
            <a:spLocks noChangeArrowheads="1"/>
          </p:cNvSpPr>
          <p:nvPr/>
        </p:nvSpPr>
        <p:spPr bwMode="auto">
          <a:xfrm>
            <a:off x="3505433" y="5163487"/>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40" name="TextBox 37"/>
          <p:cNvSpPr txBox="1">
            <a:spLocks noChangeArrowheads="1"/>
          </p:cNvSpPr>
          <p:nvPr/>
        </p:nvSpPr>
        <p:spPr bwMode="auto">
          <a:xfrm>
            <a:off x="4129672" y="5163487"/>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41" name="TextBox 38"/>
          <p:cNvSpPr txBox="1">
            <a:spLocks noChangeArrowheads="1"/>
          </p:cNvSpPr>
          <p:nvPr/>
        </p:nvSpPr>
        <p:spPr bwMode="auto">
          <a:xfrm>
            <a:off x="4753911" y="5163487"/>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74</a:t>
            </a:r>
          </a:p>
        </p:txBody>
      </p:sp>
      <p:sp>
        <p:nvSpPr>
          <p:cNvPr id="45" name="TextBox 42"/>
          <p:cNvSpPr txBox="1">
            <a:spLocks noChangeArrowheads="1"/>
          </p:cNvSpPr>
          <p:nvPr/>
        </p:nvSpPr>
        <p:spPr bwMode="auto">
          <a:xfrm>
            <a:off x="5378150" y="5163487"/>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84</a:t>
            </a:r>
          </a:p>
        </p:txBody>
      </p:sp>
      <p:sp>
        <p:nvSpPr>
          <p:cNvPr id="115" name="Text Box 34"/>
          <p:cNvSpPr txBox="1">
            <a:spLocks noChangeArrowheads="1"/>
          </p:cNvSpPr>
          <p:nvPr/>
        </p:nvSpPr>
        <p:spPr bwMode="auto">
          <a:xfrm>
            <a:off x="1254904" y="5335311"/>
            <a:ext cx="471551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altLang="en-US" sz="18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Mo</a:t>
            </a:r>
          </a:p>
        </p:txBody>
      </p:sp>
      <p:grpSp>
        <p:nvGrpSpPr>
          <p:cNvPr id="132" name="Group 131">
            <a:extLst>
              <a:ext uri="{FF2B5EF4-FFF2-40B4-BE49-F238E27FC236}">
                <a16:creationId xmlns:a16="http://schemas.microsoft.com/office/drawing/2014/main" id="{BFAB95D4-EF30-435E-94D0-6DDDBD33A233}"/>
              </a:ext>
            </a:extLst>
          </p:cNvPr>
          <p:cNvGrpSpPr/>
          <p:nvPr/>
        </p:nvGrpSpPr>
        <p:grpSpPr>
          <a:xfrm>
            <a:off x="3852302" y="1933697"/>
            <a:ext cx="2413316" cy="1323439"/>
            <a:chOff x="3706828" y="1903217"/>
            <a:chExt cx="2413316" cy="1323439"/>
          </a:xfrm>
        </p:grpSpPr>
        <p:sp>
          <p:nvSpPr>
            <p:cNvPr id="47" name="TextBox 45"/>
            <p:cNvSpPr txBox="1">
              <a:spLocks noChangeArrowheads="1"/>
            </p:cNvSpPr>
            <p:nvPr/>
          </p:nvSpPr>
          <p:spPr bwMode="auto">
            <a:xfrm>
              <a:off x="3952210" y="2443734"/>
              <a:ext cx="1486160" cy="7571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l" defTabSz="457200" rtl="0" eaLnBrk="1" fontAlgn="auto" latinLnBrk="0" hangingPunct="1">
                <a:lnSpc>
                  <a:spcPct val="90000"/>
                </a:lnSpc>
                <a:spcBef>
                  <a:spcPts val="1200"/>
                </a:spcBef>
                <a:spcAft>
                  <a:spcPts val="0"/>
                </a:spcAft>
                <a:buClr>
                  <a:srgbClr val="8B3D9A"/>
                </a:buClr>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 cont</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Rd18</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MPT</a:t>
              </a:r>
            </a:p>
          </p:txBody>
        </p:sp>
        <p:sp>
          <p:nvSpPr>
            <p:cNvPr id="48" name="TextBox 46"/>
            <p:cNvSpPr txBox="1">
              <a:spLocks noChangeArrowheads="1"/>
            </p:cNvSpPr>
            <p:nvPr/>
          </p:nvSpPr>
          <p:spPr bwMode="auto">
            <a:xfrm>
              <a:off x="4550694" y="1903217"/>
              <a:ext cx="885179" cy="132343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1200"/>
                </a:spcAft>
                <a:buClr>
                  <a:srgbClr val="8B3D9A"/>
                </a:buClr>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a:t>
              </a:r>
              <a:b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Mo</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26.0</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21.0</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21.9</a:t>
              </a:r>
            </a:p>
          </p:txBody>
        </p:sp>
        <p:cxnSp>
          <p:nvCxnSpPr>
            <p:cNvPr id="49" name="Straight Connector 47"/>
            <p:cNvCxnSpPr>
              <a:cxnSpLocks noChangeShapeType="1"/>
            </p:cNvCxnSpPr>
            <p:nvPr/>
          </p:nvCxnSpPr>
          <p:spPr bwMode="auto">
            <a:xfrm flipH="1">
              <a:off x="3706828" y="2584156"/>
              <a:ext cx="274320" cy="0"/>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50" name="Straight Connector 49"/>
            <p:cNvCxnSpPr>
              <a:cxnSpLocks noChangeShapeType="1"/>
            </p:cNvCxnSpPr>
            <p:nvPr/>
          </p:nvCxnSpPr>
          <p:spPr bwMode="auto">
            <a:xfrm flipH="1">
              <a:off x="3706828" y="3037259"/>
              <a:ext cx="274320" cy="0"/>
            </a:xfrm>
            <a:prstGeom prst="line">
              <a:avLst/>
            </a:prstGeom>
            <a:noFill/>
            <a:ln w="28575" algn="ctr">
              <a:solidFill>
                <a:schemeClr val="accent4"/>
              </a:solidFill>
              <a:round/>
              <a:headEnd/>
              <a:tailEnd/>
            </a:ln>
            <a:extLst>
              <a:ext uri="{909E8E84-426E-40dd-AFC4-6F175D3DCCD1}">
                <a14:hiddenFill xmlns="" xmlns:a14="http://schemas.microsoft.com/office/drawing/2010/main">
                  <a:noFill/>
                </a14:hiddenFill>
              </a:ext>
            </a:extLst>
          </p:spPr>
        </p:cxnSp>
        <p:cxnSp>
          <p:nvCxnSpPr>
            <p:cNvPr id="51" name="Straight Connector 50"/>
            <p:cNvCxnSpPr/>
            <p:nvPr/>
          </p:nvCxnSpPr>
          <p:spPr bwMode="auto">
            <a:xfrm flipH="1">
              <a:off x="3706828" y="2815787"/>
              <a:ext cx="274320" cy="0"/>
            </a:xfrm>
            <a:prstGeom prst="line">
              <a:avLst/>
            </a:prstGeom>
            <a:noFill/>
            <a:ln w="28575" cap="flat" cmpd="sng" algn="ctr">
              <a:solidFill>
                <a:schemeClr val="accent1"/>
              </a:solidFill>
              <a:prstDash val="solid"/>
              <a:round/>
              <a:headEnd type="none" w="med" len="med"/>
              <a:tailEnd type="none" w="med" len="med"/>
            </a:ln>
            <a:effectLst/>
          </p:spPr>
        </p:cxnSp>
        <p:sp>
          <p:nvSpPr>
            <p:cNvPr id="126" name="TextBox 46">
              <a:extLst>
                <a:ext uri="{FF2B5EF4-FFF2-40B4-BE49-F238E27FC236}">
                  <a16:creationId xmlns:a16="http://schemas.microsoft.com/office/drawing/2014/main" id="{6EBDB228-B352-4065-A829-5B2B0E089446}"/>
                </a:ext>
              </a:extLst>
            </p:cNvPr>
            <p:cNvSpPr txBox="1">
              <a:spLocks noChangeArrowheads="1"/>
            </p:cNvSpPr>
            <p:nvPr/>
          </p:nvSpPr>
          <p:spPr bwMode="auto">
            <a:xfrm>
              <a:off x="5388341" y="1903217"/>
              <a:ext cx="731803" cy="132343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1200"/>
                </a:spcAft>
                <a:buClr>
                  <a:srgbClr val="8B3D9A"/>
                </a:buClr>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4-Yr </a:t>
              </a:r>
              <a:b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32.6</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14.3</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13.6</a:t>
              </a:r>
            </a:p>
          </p:txBody>
        </p:sp>
      </p:grpSp>
      <p:cxnSp>
        <p:nvCxnSpPr>
          <p:cNvPr id="128" name="Straight Connector 127">
            <a:extLst>
              <a:ext uri="{FF2B5EF4-FFF2-40B4-BE49-F238E27FC236}">
                <a16:creationId xmlns:a16="http://schemas.microsoft.com/office/drawing/2014/main" id="{BEE94938-5BD4-4E9C-826D-0425AC81F7AF}"/>
              </a:ext>
            </a:extLst>
          </p:cNvPr>
          <p:cNvCxnSpPr>
            <a:cxnSpLocks/>
            <a:endCxn id="131" idx="2"/>
          </p:cNvCxnSpPr>
          <p:nvPr/>
        </p:nvCxnSpPr>
        <p:spPr bwMode="auto">
          <a:xfrm flipV="1">
            <a:off x="3751304" y="3689176"/>
            <a:ext cx="0" cy="1453868"/>
          </a:xfrm>
          <a:prstGeom prst="line">
            <a:avLst/>
          </a:prstGeom>
          <a:noFill/>
          <a:ln w="28575" cap="flat" cmpd="sng" algn="ctr">
            <a:solidFill>
              <a:schemeClr val="bg1"/>
            </a:solidFill>
            <a:prstDash val="sysDot"/>
            <a:round/>
            <a:headEnd type="none" w="med" len="med"/>
            <a:tailEnd type="none" w="med" len="med"/>
          </a:ln>
          <a:effectLst/>
        </p:spPr>
      </p:cxnSp>
      <p:sp>
        <p:nvSpPr>
          <p:cNvPr id="131" name="TextBox 130">
            <a:extLst>
              <a:ext uri="{FF2B5EF4-FFF2-40B4-BE49-F238E27FC236}">
                <a16:creationId xmlns:a16="http://schemas.microsoft.com/office/drawing/2014/main" id="{4CC8D52F-74EF-4CF9-A08A-7DC78EA87665}"/>
              </a:ext>
            </a:extLst>
          </p:cNvPr>
          <p:cNvSpPr txBox="1"/>
          <p:nvPr/>
        </p:nvSpPr>
        <p:spPr bwMode="auto">
          <a:xfrm>
            <a:off x="2826549" y="3319844"/>
            <a:ext cx="190053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4-Yr PFS</a:t>
            </a: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34" name="TextBox 133">
            <a:extLst>
              <a:ext uri="{FF2B5EF4-FFF2-40B4-BE49-F238E27FC236}">
                <a16:creationId xmlns:a16="http://schemas.microsoft.com/office/drawing/2014/main" id="{4CC5CE0C-FCBA-4436-8FFB-491BF2CB018C}"/>
              </a:ext>
            </a:extLst>
          </p:cNvPr>
          <p:cNvSpPr txBox="1"/>
          <p:nvPr/>
        </p:nvSpPr>
        <p:spPr bwMode="auto">
          <a:xfrm>
            <a:off x="3820497" y="3793200"/>
            <a:ext cx="8851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alt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32.6%</a:t>
            </a:r>
            <a:endPar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endParaRPr>
          </a:p>
        </p:txBody>
      </p:sp>
      <p:sp>
        <p:nvSpPr>
          <p:cNvPr id="135" name="TextBox 134">
            <a:extLst>
              <a:ext uri="{FF2B5EF4-FFF2-40B4-BE49-F238E27FC236}">
                <a16:creationId xmlns:a16="http://schemas.microsoft.com/office/drawing/2014/main" id="{78436639-565E-4852-93DD-6504AE8D5E9C}"/>
              </a:ext>
            </a:extLst>
          </p:cNvPr>
          <p:cNvSpPr txBox="1"/>
          <p:nvPr/>
        </p:nvSpPr>
        <p:spPr bwMode="auto">
          <a:xfrm>
            <a:off x="3828874" y="4377814"/>
            <a:ext cx="8851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alt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14.3%</a:t>
            </a:r>
            <a:endPar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endParaRPr>
          </a:p>
        </p:txBody>
      </p:sp>
      <p:sp>
        <p:nvSpPr>
          <p:cNvPr id="136" name="TextBox 135">
            <a:extLst>
              <a:ext uri="{FF2B5EF4-FFF2-40B4-BE49-F238E27FC236}">
                <a16:creationId xmlns:a16="http://schemas.microsoft.com/office/drawing/2014/main" id="{9A355877-6593-4F00-ACB6-7EDA4EF2496D}"/>
              </a:ext>
            </a:extLst>
          </p:cNvPr>
          <p:cNvSpPr txBox="1"/>
          <p:nvPr/>
        </p:nvSpPr>
        <p:spPr bwMode="auto">
          <a:xfrm>
            <a:off x="3801082" y="4810269"/>
            <a:ext cx="8851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alt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13.6%</a:t>
            </a:r>
            <a:endPar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endParaRPr>
          </a:p>
        </p:txBody>
      </p:sp>
      <p:cxnSp>
        <p:nvCxnSpPr>
          <p:cNvPr id="138" name="Straight Connector 137">
            <a:extLst>
              <a:ext uri="{FF2B5EF4-FFF2-40B4-BE49-F238E27FC236}">
                <a16:creationId xmlns:a16="http://schemas.microsoft.com/office/drawing/2014/main" id="{C6CCF433-2DFF-482C-9AE4-87EAA3352891}"/>
              </a:ext>
            </a:extLst>
          </p:cNvPr>
          <p:cNvCxnSpPr/>
          <p:nvPr/>
        </p:nvCxnSpPr>
        <p:spPr bwMode="auto">
          <a:xfrm flipV="1">
            <a:off x="3724516" y="4012118"/>
            <a:ext cx="224987" cy="119742"/>
          </a:xfrm>
          <a:prstGeom prst="line">
            <a:avLst/>
          </a:prstGeom>
          <a:noFill/>
          <a:ln w="28575"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49329324-6C56-4EDC-A510-B2BE84F862BE}"/>
              </a:ext>
            </a:extLst>
          </p:cNvPr>
          <p:cNvCxnSpPr>
            <a:cxnSpLocks/>
          </p:cNvCxnSpPr>
          <p:nvPr/>
        </p:nvCxnSpPr>
        <p:spPr bwMode="auto">
          <a:xfrm flipH="1" flipV="1">
            <a:off x="3764303" y="4737299"/>
            <a:ext cx="201315" cy="159016"/>
          </a:xfrm>
          <a:prstGeom prst="line">
            <a:avLst/>
          </a:prstGeom>
          <a:noFill/>
          <a:ln w="28575" cap="flat" cmpd="sng" algn="ctr">
            <a:solidFill>
              <a:schemeClr val="accent4"/>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7BF20940-046A-4ADD-9B25-AE95A6AAE9C3}"/>
              </a:ext>
            </a:extLst>
          </p:cNvPr>
          <p:cNvCxnSpPr/>
          <p:nvPr/>
        </p:nvCxnSpPr>
        <p:spPr bwMode="auto">
          <a:xfrm flipV="1">
            <a:off x="3714143" y="4593721"/>
            <a:ext cx="224987" cy="119742"/>
          </a:xfrm>
          <a:prstGeom prst="line">
            <a:avLst/>
          </a:prstGeom>
          <a:noFill/>
          <a:ln w="28575" cap="flat" cmpd="sng" algn="ctr">
            <a:solidFill>
              <a:schemeClr val="accent1"/>
            </a:solidFill>
            <a:prstDash val="solid"/>
            <a:round/>
            <a:headEnd type="none" w="med" len="med"/>
            <a:tailEnd type="none" w="med" len="med"/>
          </a:ln>
          <a:effectLst/>
        </p:spPr>
      </p:cxnSp>
      <p:sp>
        <p:nvSpPr>
          <p:cNvPr id="142" name="TextBox 44">
            <a:extLst>
              <a:ext uri="{FF2B5EF4-FFF2-40B4-BE49-F238E27FC236}">
                <a16:creationId xmlns:a16="http://schemas.microsoft.com/office/drawing/2014/main" id="{4309A4FC-F014-4A61-906A-F1E4FE9773C6}"/>
              </a:ext>
            </a:extLst>
          </p:cNvPr>
          <p:cNvSpPr txBox="1">
            <a:spLocks noChangeArrowheads="1"/>
          </p:cNvSpPr>
          <p:nvPr/>
        </p:nvSpPr>
        <p:spPr bwMode="auto">
          <a:xfrm>
            <a:off x="41565" y="5273085"/>
            <a:ext cx="1148225" cy="10156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 cont</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Rd18</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MPT</a:t>
            </a:r>
          </a:p>
        </p:txBody>
      </p:sp>
      <p:sp>
        <p:nvSpPr>
          <p:cNvPr id="143" name="TextBox 44">
            <a:extLst>
              <a:ext uri="{FF2B5EF4-FFF2-40B4-BE49-F238E27FC236}">
                <a16:creationId xmlns:a16="http://schemas.microsoft.com/office/drawing/2014/main" id="{73A78B6F-855A-475D-8754-5DB56B5394EF}"/>
              </a:ext>
            </a:extLst>
          </p:cNvPr>
          <p:cNvSpPr txBox="1">
            <a:spLocks noChangeArrowheads="1"/>
          </p:cNvSpPr>
          <p:nvPr/>
        </p:nvSpPr>
        <p:spPr bwMode="auto">
          <a:xfrm>
            <a:off x="1032288" y="5671411"/>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535</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541</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547</a:t>
            </a:r>
          </a:p>
        </p:txBody>
      </p:sp>
      <p:sp>
        <p:nvSpPr>
          <p:cNvPr id="144" name="TextBox 44">
            <a:extLst>
              <a:ext uri="{FF2B5EF4-FFF2-40B4-BE49-F238E27FC236}">
                <a16:creationId xmlns:a16="http://schemas.microsoft.com/office/drawing/2014/main" id="{57AE81EE-C2D5-4E11-B25D-B51CADBAA03D}"/>
              </a:ext>
            </a:extLst>
          </p:cNvPr>
          <p:cNvSpPr txBox="1">
            <a:spLocks noChangeArrowheads="1"/>
          </p:cNvSpPr>
          <p:nvPr/>
        </p:nvSpPr>
        <p:spPr bwMode="auto">
          <a:xfrm>
            <a:off x="1646171" y="5671411"/>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330</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337</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312</a:t>
            </a:r>
          </a:p>
        </p:txBody>
      </p:sp>
      <p:sp>
        <p:nvSpPr>
          <p:cNvPr id="145" name="TextBox 44">
            <a:extLst>
              <a:ext uri="{FF2B5EF4-FFF2-40B4-BE49-F238E27FC236}">
                <a16:creationId xmlns:a16="http://schemas.microsoft.com/office/drawing/2014/main" id="{55C06301-87D5-49DE-A927-19D32CD50BFA}"/>
              </a:ext>
            </a:extLst>
          </p:cNvPr>
          <p:cNvSpPr txBox="1">
            <a:spLocks noChangeArrowheads="1"/>
          </p:cNvSpPr>
          <p:nvPr/>
        </p:nvSpPr>
        <p:spPr bwMode="auto">
          <a:xfrm>
            <a:off x="2260054" y="5671411"/>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225</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174</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180</a:t>
            </a:r>
          </a:p>
        </p:txBody>
      </p:sp>
      <p:sp>
        <p:nvSpPr>
          <p:cNvPr id="146" name="TextBox 44">
            <a:extLst>
              <a:ext uri="{FF2B5EF4-FFF2-40B4-BE49-F238E27FC236}">
                <a16:creationId xmlns:a16="http://schemas.microsoft.com/office/drawing/2014/main" id="{620588B4-D0DF-4BDD-92EB-F2536C72B4D2}"/>
              </a:ext>
            </a:extLst>
          </p:cNvPr>
          <p:cNvSpPr txBox="1">
            <a:spLocks noChangeArrowheads="1"/>
          </p:cNvSpPr>
          <p:nvPr/>
        </p:nvSpPr>
        <p:spPr bwMode="auto">
          <a:xfrm>
            <a:off x="2873937" y="5671411"/>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160</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90</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87</a:t>
            </a:r>
          </a:p>
        </p:txBody>
      </p:sp>
      <p:sp>
        <p:nvSpPr>
          <p:cNvPr id="147" name="TextBox 44">
            <a:extLst>
              <a:ext uri="{FF2B5EF4-FFF2-40B4-BE49-F238E27FC236}">
                <a16:creationId xmlns:a16="http://schemas.microsoft.com/office/drawing/2014/main" id="{E83BF2DB-82CE-4596-9012-D53094A179B5}"/>
              </a:ext>
            </a:extLst>
          </p:cNvPr>
          <p:cNvSpPr txBox="1">
            <a:spLocks noChangeArrowheads="1"/>
          </p:cNvSpPr>
          <p:nvPr/>
        </p:nvSpPr>
        <p:spPr bwMode="auto">
          <a:xfrm>
            <a:off x="3487820" y="5671411"/>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117</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55</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148" name="TextBox 44">
            <a:extLst>
              <a:ext uri="{FF2B5EF4-FFF2-40B4-BE49-F238E27FC236}">
                <a16:creationId xmlns:a16="http://schemas.microsoft.com/office/drawing/2014/main" id="{289A67A8-921D-4020-81A6-261235CDF4A8}"/>
              </a:ext>
            </a:extLst>
          </p:cNvPr>
          <p:cNvSpPr txBox="1">
            <a:spLocks noChangeArrowheads="1"/>
          </p:cNvSpPr>
          <p:nvPr/>
        </p:nvSpPr>
        <p:spPr bwMode="auto">
          <a:xfrm>
            <a:off x="4101703" y="5671411"/>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91</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p>
        </p:txBody>
      </p:sp>
      <p:sp>
        <p:nvSpPr>
          <p:cNvPr id="149" name="TextBox 44">
            <a:extLst>
              <a:ext uri="{FF2B5EF4-FFF2-40B4-BE49-F238E27FC236}">
                <a16:creationId xmlns:a16="http://schemas.microsoft.com/office/drawing/2014/main" id="{736C0EC0-6A12-4A1F-B00D-F8F33A98C97F}"/>
              </a:ext>
            </a:extLst>
          </p:cNvPr>
          <p:cNvSpPr txBox="1">
            <a:spLocks noChangeArrowheads="1"/>
          </p:cNvSpPr>
          <p:nvPr/>
        </p:nvSpPr>
        <p:spPr bwMode="auto">
          <a:xfrm>
            <a:off x="5329466" y="5671411"/>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50" name="TextBox 44">
            <a:extLst>
              <a:ext uri="{FF2B5EF4-FFF2-40B4-BE49-F238E27FC236}">
                <a16:creationId xmlns:a16="http://schemas.microsoft.com/office/drawing/2014/main" id="{116EAB29-8788-4290-801C-A06D49729673}"/>
              </a:ext>
            </a:extLst>
          </p:cNvPr>
          <p:cNvSpPr txBox="1">
            <a:spLocks noChangeArrowheads="1"/>
          </p:cNvSpPr>
          <p:nvPr/>
        </p:nvSpPr>
        <p:spPr bwMode="auto">
          <a:xfrm>
            <a:off x="4715586" y="5671411"/>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37</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152" name="TextBox 20">
            <a:extLst>
              <a:ext uri="{FF2B5EF4-FFF2-40B4-BE49-F238E27FC236}">
                <a16:creationId xmlns:a16="http://schemas.microsoft.com/office/drawing/2014/main" id="{2B7DB144-2521-49D9-8234-90BDAF65A2DC}"/>
              </a:ext>
            </a:extLst>
          </p:cNvPr>
          <p:cNvSpPr txBox="1">
            <a:spLocks noChangeArrowheads="1"/>
          </p:cNvSpPr>
          <p:nvPr/>
        </p:nvSpPr>
        <p:spPr bwMode="auto">
          <a:xfrm rot="16200000">
            <a:off x="4974731" y="3426378"/>
            <a:ext cx="316092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Survival Probability</a:t>
            </a:r>
          </a:p>
        </p:txBody>
      </p:sp>
      <p:sp>
        <p:nvSpPr>
          <p:cNvPr id="153" name="TextBox 17">
            <a:extLst>
              <a:ext uri="{FF2B5EF4-FFF2-40B4-BE49-F238E27FC236}">
                <a16:creationId xmlns:a16="http://schemas.microsoft.com/office/drawing/2014/main" id="{8863B70F-E1A2-4384-90AC-A4D360AFE0AF}"/>
              </a:ext>
            </a:extLst>
          </p:cNvPr>
          <p:cNvSpPr txBox="1">
            <a:spLocks noChangeArrowheads="1"/>
          </p:cNvSpPr>
          <p:nvPr/>
        </p:nvSpPr>
        <p:spPr bwMode="auto">
          <a:xfrm>
            <a:off x="6696335" y="1856697"/>
            <a:ext cx="47641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154" name="TextBox 18">
            <a:extLst>
              <a:ext uri="{FF2B5EF4-FFF2-40B4-BE49-F238E27FC236}">
                <a16:creationId xmlns:a16="http://schemas.microsoft.com/office/drawing/2014/main" id="{FB5A4D60-2D50-4B18-8A43-5AE05A2EDF9F}"/>
              </a:ext>
            </a:extLst>
          </p:cNvPr>
          <p:cNvSpPr txBox="1">
            <a:spLocks noChangeArrowheads="1"/>
          </p:cNvSpPr>
          <p:nvPr/>
        </p:nvSpPr>
        <p:spPr bwMode="auto">
          <a:xfrm>
            <a:off x="6696335" y="2475208"/>
            <a:ext cx="47641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155" name="TextBox 19">
            <a:extLst>
              <a:ext uri="{FF2B5EF4-FFF2-40B4-BE49-F238E27FC236}">
                <a16:creationId xmlns:a16="http://schemas.microsoft.com/office/drawing/2014/main" id="{5CA19A6F-1361-4F8A-87F8-5CF19106FCF2}"/>
              </a:ext>
            </a:extLst>
          </p:cNvPr>
          <p:cNvSpPr txBox="1">
            <a:spLocks noChangeArrowheads="1"/>
          </p:cNvSpPr>
          <p:nvPr/>
        </p:nvSpPr>
        <p:spPr bwMode="auto">
          <a:xfrm>
            <a:off x="6696335" y="3093719"/>
            <a:ext cx="47641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156" name="TextBox 20">
            <a:extLst>
              <a:ext uri="{FF2B5EF4-FFF2-40B4-BE49-F238E27FC236}">
                <a16:creationId xmlns:a16="http://schemas.microsoft.com/office/drawing/2014/main" id="{E626A60B-974E-4597-AEDA-86ECEC24B46B}"/>
              </a:ext>
            </a:extLst>
          </p:cNvPr>
          <p:cNvSpPr txBox="1">
            <a:spLocks noChangeArrowheads="1"/>
          </p:cNvSpPr>
          <p:nvPr/>
        </p:nvSpPr>
        <p:spPr bwMode="auto">
          <a:xfrm>
            <a:off x="6696335" y="3712230"/>
            <a:ext cx="47641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157" name="TextBox 21">
            <a:extLst>
              <a:ext uri="{FF2B5EF4-FFF2-40B4-BE49-F238E27FC236}">
                <a16:creationId xmlns:a16="http://schemas.microsoft.com/office/drawing/2014/main" id="{D83980A7-8C1A-4635-9F54-1391258E65DD}"/>
              </a:ext>
            </a:extLst>
          </p:cNvPr>
          <p:cNvSpPr txBox="1">
            <a:spLocks noChangeArrowheads="1"/>
          </p:cNvSpPr>
          <p:nvPr/>
        </p:nvSpPr>
        <p:spPr bwMode="auto">
          <a:xfrm>
            <a:off x="6696335" y="4330741"/>
            <a:ext cx="476413"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158" name="TextBox 22">
            <a:extLst>
              <a:ext uri="{FF2B5EF4-FFF2-40B4-BE49-F238E27FC236}">
                <a16:creationId xmlns:a16="http://schemas.microsoft.com/office/drawing/2014/main" id="{98BCB8B9-4040-424C-BA3B-6033DF2A5121}"/>
              </a:ext>
            </a:extLst>
          </p:cNvPr>
          <p:cNvSpPr txBox="1">
            <a:spLocks noChangeArrowheads="1"/>
          </p:cNvSpPr>
          <p:nvPr/>
        </p:nvSpPr>
        <p:spPr bwMode="auto">
          <a:xfrm>
            <a:off x="6871062" y="4949251"/>
            <a:ext cx="301686"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59" name="TextBox 44">
            <a:extLst>
              <a:ext uri="{FF2B5EF4-FFF2-40B4-BE49-F238E27FC236}">
                <a16:creationId xmlns:a16="http://schemas.microsoft.com/office/drawing/2014/main" id="{790E8B81-5571-4E7D-9EC2-E265CD57A613}"/>
              </a:ext>
            </a:extLst>
          </p:cNvPr>
          <p:cNvSpPr txBox="1">
            <a:spLocks noChangeArrowheads="1"/>
          </p:cNvSpPr>
          <p:nvPr/>
        </p:nvSpPr>
        <p:spPr bwMode="auto">
          <a:xfrm>
            <a:off x="7205631" y="4353060"/>
            <a:ext cx="4536138" cy="7386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b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 cont vs MPT HR: 0.78 </a:t>
            </a:r>
            <a:b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(95% CI: 0.67-0.92; </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 .0023)</a:t>
            </a:r>
          </a:p>
        </p:txBody>
      </p:sp>
      <p:cxnSp>
        <p:nvCxnSpPr>
          <p:cNvPr id="160" name="Straight Connector 159">
            <a:extLst>
              <a:ext uri="{FF2B5EF4-FFF2-40B4-BE49-F238E27FC236}">
                <a16:creationId xmlns:a16="http://schemas.microsoft.com/office/drawing/2014/main" id="{E9FEF3CF-2143-45F0-975A-8E68F1AF95DD}"/>
              </a:ext>
            </a:extLst>
          </p:cNvPr>
          <p:cNvCxnSpPr/>
          <p:nvPr/>
        </p:nvCxnSpPr>
        <p:spPr bwMode="auto">
          <a:xfrm>
            <a:off x="7201624" y="1997474"/>
            <a:ext cx="0" cy="3103789"/>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4CBF86CE-0C3C-4905-93A0-A0D17F17CCA9}"/>
              </a:ext>
            </a:extLst>
          </p:cNvPr>
          <p:cNvCxnSpPr/>
          <p:nvPr/>
        </p:nvCxnSpPr>
        <p:spPr bwMode="auto">
          <a:xfrm>
            <a:off x="7185871" y="5101261"/>
            <a:ext cx="4710410" cy="0"/>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3E936357-4F2C-4745-9682-857DA9D495D0}"/>
              </a:ext>
            </a:extLst>
          </p:cNvPr>
          <p:cNvCxnSpPr/>
          <p:nvPr/>
        </p:nvCxnSpPr>
        <p:spPr bwMode="auto">
          <a:xfrm>
            <a:off x="7127088" y="200870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3A6F1D78-177A-4FFE-AFF9-9390EB448202}"/>
              </a:ext>
            </a:extLst>
          </p:cNvPr>
          <p:cNvCxnSpPr/>
          <p:nvPr/>
        </p:nvCxnSpPr>
        <p:spPr bwMode="auto">
          <a:xfrm>
            <a:off x="7127088" y="262755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66D76409-2573-4451-8E70-8145B524C95E}"/>
              </a:ext>
            </a:extLst>
          </p:cNvPr>
          <p:cNvCxnSpPr/>
          <p:nvPr/>
        </p:nvCxnSpPr>
        <p:spPr bwMode="auto">
          <a:xfrm>
            <a:off x="7127088" y="324640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DAAC94A4-B942-4976-800B-132D50DF6DE4}"/>
              </a:ext>
            </a:extLst>
          </p:cNvPr>
          <p:cNvCxnSpPr/>
          <p:nvPr/>
        </p:nvCxnSpPr>
        <p:spPr bwMode="auto">
          <a:xfrm>
            <a:off x="7127088" y="38652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F248E542-7A71-4BD0-8C76-509EF9C4D6FA}"/>
              </a:ext>
            </a:extLst>
          </p:cNvPr>
          <p:cNvCxnSpPr/>
          <p:nvPr/>
        </p:nvCxnSpPr>
        <p:spPr bwMode="auto">
          <a:xfrm>
            <a:off x="7127088" y="448410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5A481BB5-8853-4A3F-BC1B-B0DCA338FD98}"/>
              </a:ext>
            </a:extLst>
          </p:cNvPr>
          <p:cNvCxnSpPr/>
          <p:nvPr/>
        </p:nvCxnSpPr>
        <p:spPr bwMode="auto">
          <a:xfrm>
            <a:off x="7127088" y="51029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58BA4638-7143-49DA-8700-A03335404D7D}"/>
              </a:ext>
            </a:extLst>
          </p:cNvPr>
          <p:cNvCxnSpPr/>
          <p:nvPr/>
        </p:nvCxnSpPr>
        <p:spPr bwMode="auto">
          <a:xfrm rot="5400000">
            <a:off x="10240666" y="51456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36219810-D79A-4DC8-8E68-744DA92CFBE2}"/>
              </a:ext>
            </a:extLst>
          </p:cNvPr>
          <p:cNvCxnSpPr/>
          <p:nvPr/>
        </p:nvCxnSpPr>
        <p:spPr bwMode="auto">
          <a:xfrm rot="5400000">
            <a:off x="9626457" y="51456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61E22909-BFF5-4825-A297-200B7DCB1873}"/>
              </a:ext>
            </a:extLst>
          </p:cNvPr>
          <p:cNvCxnSpPr/>
          <p:nvPr/>
        </p:nvCxnSpPr>
        <p:spPr bwMode="auto">
          <a:xfrm rot="5400000">
            <a:off x="9012248" y="51456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E683B2CB-E73F-4B46-82C8-6913E815102B}"/>
              </a:ext>
            </a:extLst>
          </p:cNvPr>
          <p:cNvCxnSpPr/>
          <p:nvPr/>
        </p:nvCxnSpPr>
        <p:spPr bwMode="auto">
          <a:xfrm rot="5400000">
            <a:off x="8398039" y="51456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2EB1B4A9-E9A5-462C-9081-37C59CC365A9}"/>
              </a:ext>
            </a:extLst>
          </p:cNvPr>
          <p:cNvCxnSpPr/>
          <p:nvPr/>
        </p:nvCxnSpPr>
        <p:spPr bwMode="auto">
          <a:xfrm rot="5400000">
            <a:off x="7783830" y="51456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5B3FBDAD-D121-4AD8-B295-5601A6CA86B7}"/>
              </a:ext>
            </a:extLst>
          </p:cNvPr>
          <p:cNvCxnSpPr/>
          <p:nvPr/>
        </p:nvCxnSpPr>
        <p:spPr bwMode="auto">
          <a:xfrm rot="5400000">
            <a:off x="7169621" y="51456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C5679165-6183-487A-82C7-648DE6556E9B}"/>
              </a:ext>
            </a:extLst>
          </p:cNvPr>
          <p:cNvCxnSpPr/>
          <p:nvPr/>
        </p:nvCxnSpPr>
        <p:spPr bwMode="auto">
          <a:xfrm rot="5400000">
            <a:off x="11469085" y="51456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4AC621DC-18FE-4689-A0D1-6B7DFAFCBF43}"/>
              </a:ext>
            </a:extLst>
          </p:cNvPr>
          <p:cNvCxnSpPr/>
          <p:nvPr/>
        </p:nvCxnSpPr>
        <p:spPr bwMode="auto">
          <a:xfrm rot="5400000">
            <a:off x="10854875" y="5145652"/>
            <a:ext cx="64008" cy="0"/>
          </a:xfrm>
          <a:prstGeom prst="line">
            <a:avLst/>
          </a:prstGeom>
          <a:noFill/>
          <a:ln w="28575" cap="flat" cmpd="sng" algn="ctr">
            <a:solidFill>
              <a:schemeClr val="bg1"/>
            </a:solidFill>
            <a:prstDash val="solid"/>
            <a:round/>
            <a:headEnd type="none" w="med" len="med"/>
            <a:tailEnd type="none" w="med" len="med"/>
          </a:ln>
          <a:effectLst/>
        </p:spPr>
      </p:cxnSp>
      <p:sp>
        <p:nvSpPr>
          <p:cNvPr id="176" name="TextBox 32">
            <a:extLst>
              <a:ext uri="{FF2B5EF4-FFF2-40B4-BE49-F238E27FC236}">
                <a16:creationId xmlns:a16="http://schemas.microsoft.com/office/drawing/2014/main" id="{C7F77034-BE75-4E45-9C06-161DC61F0216}"/>
              </a:ext>
            </a:extLst>
          </p:cNvPr>
          <p:cNvSpPr txBox="1">
            <a:spLocks noChangeArrowheads="1"/>
          </p:cNvSpPr>
          <p:nvPr/>
        </p:nvSpPr>
        <p:spPr bwMode="auto">
          <a:xfrm>
            <a:off x="7038336" y="5145554"/>
            <a:ext cx="301686"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77" name="TextBox 33">
            <a:extLst>
              <a:ext uri="{FF2B5EF4-FFF2-40B4-BE49-F238E27FC236}">
                <a16:creationId xmlns:a16="http://schemas.microsoft.com/office/drawing/2014/main" id="{B82B5E8F-7817-461F-B768-E9F972E6E2AC}"/>
              </a:ext>
            </a:extLst>
          </p:cNvPr>
          <p:cNvSpPr txBox="1">
            <a:spLocks noChangeArrowheads="1"/>
          </p:cNvSpPr>
          <p:nvPr/>
        </p:nvSpPr>
        <p:spPr bwMode="auto">
          <a:xfrm>
            <a:off x="7545557" y="5145554"/>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178" name="TextBox 34">
            <a:extLst>
              <a:ext uri="{FF2B5EF4-FFF2-40B4-BE49-F238E27FC236}">
                <a16:creationId xmlns:a16="http://schemas.microsoft.com/office/drawing/2014/main" id="{7CA6900D-11A1-4253-8B21-3A1EC056DC30}"/>
              </a:ext>
            </a:extLst>
          </p:cNvPr>
          <p:cNvSpPr txBox="1">
            <a:spLocks noChangeArrowheads="1"/>
          </p:cNvSpPr>
          <p:nvPr/>
        </p:nvSpPr>
        <p:spPr bwMode="auto">
          <a:xfrm>
            <a:off x="8169796" y="5145554"/>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179" name="TextBox 35">
            <a:extLst>
              <a:ext uri="{FF2B5EF4-FFF2-40B4-BE49-F238E27FC236}">
                <a16:creationId xmlns:a16="http://schemas.microsoft.com/office/drawing/2014/main" id="{3B7EC0EC-B6FD-48C2-A0BA-267C35829A33}"/>
              </a:ext>
            </a:extLst>
          </p:cNvPr>
          <p:cNvSpPr txBox="1">
            <a:spLocks noChangeArrowheads="1"/>
          </p:cNvSpPr>
          <p:nvPr/>
        </p:nvSpPr>
        <p:spPr bwMode="auto">
          <a:xfrm>
            <a:off x="8794035" y="5145554"/>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180" name="TextBox 36">
            <a:extLst>
              <a:ext uri="{FF2B5EF4-FFF2-40B4-BE49-F238E27FC236}">
                <a16:creationId xmlns:a16="http://schemas.microsoft.com/office/drawing/2014/main" id="{AA46C6BC-4C51-431E-B338-B8B1CF62B885}"/>
              </a:ext>
            </a:extLst>
          </p:cNvPr>
          <p:cNvSpPr txBox="1">
            <a:spLocks noChangeArrowheads="1"/>
          </p:cNvSpPr>
          <p:nvPr/>
        </p:nvSpPr>
        <p:spPr bwMode="auto">
          <a:xfrm>
            <a:off x="9418274" y="5145554"/>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181" name="TextBox 37">
            <a:extLst>
              <a:ext uri="{FF2B5EF4-FFF2-40B4-BE49-F238E27FC236}">
                <a16:creationId xmlns:a16="http://schemas.microsoft.com/office/drawing/2014/main" id="{D54A044E-4512-41F4-AFD8-FE3AFDBF76F6}"/>
              </a:ext>
            </a:extLst>
          </p:cNvPr>
          <p:cNvSpPr txBox="1">
            <a:spLocks noChangeArrowheads="1"/>
          </p:cNvSpPr>
          <p:nvPr/>
        </p:nvSpPr>
        <p:spPr bwMode="auto">
          <a:xfrm>
            <a:off x="10042513" y="5145554"/>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182" name="TextBox 38">
            <a:extLst>
              <a:ext uri="{FF2B5EF4-FFF2-40B4-BE49-F238E27FC236}">
                <a16:creationId xmlns:a16="http://schemas.microsoft.com/office/drawing/2014/main" id="{7361CDC5-596A-439A-B699-F0DB3B543837}"/>
              </a:ext>
            </a:extLst>
          </p:cNvPr>
          <p:cNvSpPr txBox="1">
            <a:spLocks noChangeArrowheads="1"/>
          </p:cNvSpPr>
          <p:nvPr/>
        </p:nvSpPr>
        <p:spPr bwMode="auto">
          <a:xfrm>
            <a:off x="10666752" y="5145554"/>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74</a:t>
            </a:r>
          </a:p>
        </p:txBody>
      </p:sp>
      <p:sp>
        <p:nvSpPr>
          <p:cNvPr id="183" name="TextBox 42">
            <a:extLst>
              <a:ext uri="{FF2B5EF4-FFF2-40B4-BE49-F238E27FC236}">
                <a16:creationId xmlns:a16="http://schemas.microsoft.com/office/drawing/2014/main" id="{621AF301-D9B1-4315-A84F-268897C24778}"/>
              </a:ext>
            </a:extLst>
          </p:cNvPr>
          <p:cNvSpPr txBox="1">
            <a:spLocks noChangeArrowheads="1"/>
          </p:cNvSpPr>
          <p:nvPr/>
        </p:nvSpPr>
        <p:spPr bwMode="auto">
          <a:xfrm>
            <a:off x="11290991" y="5145554"/>
            <a:ext cx="418704"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90000"/>
              </a:lnSpc>
              <a:spcBef>
                <a:spcPct val="35000"/>
              </a:spcBef>
              <a:spcAft>
                <a:spcPct val="25000"/>
              </a:spcAft>
              <a:buClr>
                <a:srgbClr val="8B3D9A"/>
              </a:buClr>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84</a:t>
            </a:r>
          </a:p>
        </p:txBody>
      </p:sp>
      <p:sp>
        <p:nvSpPr>
          <p:cNvPr id="184" name="Text Box 34">
            <a:extLst>
              <a:ext uri="{FF2B5EF4-FFF2-40B4-BE49-F238E27FC236}">
                <a16:creationId xmlns:a16="http://schemas.microsoft.com/office/drawing/2014/main" id="{4D4A487E-4103-45A1-9ABD-D3A1DEA6B189}"/>
              </a:ext>
            </a:extLst>
          </p:cNvPr>
          <p:cNvSpPr txBox="1">
            <a:spLocks noChangeArrowheads="1"/>
          </p:cNvSpPr>
          <p:nvPr/>
        </p:nvSpPr>
        <p:spPr bwMode="auto">
          <a:xfrm>
            <a:off x="7167745" y="5327769"/>
            <a:ext cx="471551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altLang="en-US" sz="18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Mo</a:t>
            </a:r>
          </a:p>
        </p:txBody>
      </p:sp>
      <p:grpSp>
        <p:nvGrpSpPr>
          <p:cNvPr id="185" name="Group 184">
            <a:extLst>
              <a:ext uri="{FF2B5EF4-FFF2-40B4-BE49-F238E27FC236}">
                <a16:creationId xmlns:a16="http://schemas.microsoft.com/office/drawing/2014/main" id="{F4774033-3D7D-45F6-AF15-194E60F941FA}"/>
              </a:ext>
            </a:extLst>
          </p:cNvPr>
          <p:cNvGrpSpPr/>
          <p:nvPr/>
        </p:nvGrpSpPr>
        <p:grpSpPr>
          <a:xfrm>
            <a:off x="10268574" y="1649621"/>
            <a:ext cx="1772027" cy="1323439"/>
            <a:chOff x="3734966" y="1933697"/>
            <a:chExt cx="1772027" cy="1323439"/>
          </a:xfrm>
        </p:grpSpPr>
        <p:sp>
          <p:nvSpPr>
            <p:cNvPr id="186" name="TextBox 45">
              <a:extLst>
                <a:ext uri="{FF2B5EF4-FFF2-40B4-BE49-F238E27FC236}">
                  <a16:creationId xmlns:a16="http://schemas.microsoft.com/office/drawing/2014/main" id="{68CD0421-0EE9-4306-AF53-8C0C79A24955}"/>
                </a:ext>
              </a:extLst>
            </p:cNvPr>
            <p:cNvSpPr txBox="1">
              <a:spLocks noChangeArrowheads="1"/>
            </p:cNvSpPr>
            <p:nvPr/>
          </p:nvSpPr>
          <p:spPr bwMode="auto">
            <a:xfrm>
              <a:off x="3980348" y="2471870"/>
              <a:ext cx="1486160" cy="7571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l" defTabSz="457200" rtl="0" eaLnBrk="1" fontAlgn="auto" latinLnBrk="0" hangingPunct="1">
                <a:lnSpc>
                  <a:spcPct val="90000"/>
                </a:lnSpc>
                <a:spcBef>
                  <a:spcPts val="600"/>
                </a:spcBef>
                <a:spcAft>
                  <a:spcPct val="25000"/>
                </a:spcAft>
                <a:buClr>
                  <a:srgbClr val="8B3D9A"/>
                </a:buClr>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 cont</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Rd18</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MPT</a:t>
              </a:r>
            </a:p>
          </p:txBody>
        </p:sp>
        <p:sp>
          <p:nvSpPr>
            <p:cNvPr id="187" name="TextBox 46">
              <a:extLst>
                <a:ext uri="{FF2B5EF4-FFF2-40B4-BE49-F238E27FC236}">
                  <a16:creationId xmlns:a16="http://schemas.microsoft.com/office/drawing/2014/main" id="{4FF5C6A2-64E0-4B52-9CC8-5C23AFC037DB}"/>
                </a:ext>
              </a:extLst>
            </p:cNvPr>
            <p:cNvSpPr txBox="1">
              <a:spLocks noChangeArrowheads="1"/>
            </p:cNvSpPr>
            <p:nvPr/>
          </p:nvSpPr>
          <p:spPr bwMode="auto">
            <a:xfrm>
              <a:off x="4621814" y="1933697"/>
              <a:ext cx="885179" cy="132343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600"/>
                </a:spcBef>
                <a:spcAft>
                  <a:spcPts val="480"/>
                </a:spcAft>
                <a:buClr>
                  <a:srgbClr val="8B3D9A"/>
                </a:buClr>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a:t>
              </a:r>
              <a:b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 Mo</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59.1</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62.3</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49.1</a:t>
              </a:r>
            </a:p>
          </p:txBody>
        </p:sp>
        <p:cxnSp>
          <p:nvCxnSpPr>
            <p:cNvPr id="188" name="Straight Connector 47">
              <a:extLst>
                <a:ext uri="{FF2B5EF4-FFF2-40B4-BE49-F238E27FC236}">
                  <a16:creationId xmlns:a16="http://schemas.microsoft.com/office/drawing/2014/main" id="{8BC41C44-69E7-453A-9F12-489FE94EDCC2}"/>
                </a:ext>
              </a:extLst>
            </p:cNvPr>
            <p:cNvCxnSpPr>
              <a:cxnSpLocks noChangeShapeType="1"/>
            </p:cNvCxnSpPr>
            <p:nvPr/>
          </p:nvCxnSpPr>
          <p:spPr bwMode="auto">
            <a:xfrm flipH="1">
              <a:off x="3734966" y="2612292"/>
              <a:ext cx="274320" cy="0"/>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189" name="Straight Connector 188">
              <a:extLst>
                <a:ext uri="{FF2B5EF4-FFF2-40B4-BE49-F238E27FC236}">
                  <a16:creationId xmlns:a16="http://schemas.microsoft.com/office/drawing/2014/main" id="{0948E7A3-779F-4443-9C7F-8929CFDFCCAD}"/>
                </a:ext>
              </a:extLst>
            </p:cNvPr>
            <p:cNvCxnSpPr>
              <a:cxnSpLocks noChangeShapeType="1"/>
            </p:cNvCxnSpPr>
            <p:nvPr/>
          </p:nvCxnSpPr>
          <p:spPr bwMode="auto">
            <a:xfrm flipH="1">
              <a:off x="3734966" y="3065395"/>
              <a:ext cx="274320" cy="0"/>
            </a:xfrm>
            <a:prstGeom prst="line">
              <a:avLst/>
            </a:prstGeom>
            <a:noFill/>
            <a:ln w="28575" algn="ctr">
              <a:solidFill>
                <a:schemeClr val="accent4"/>
              </a:solidFill>
              <a:round/>
              <a:headEnd/>
              <a:tailEnd/>
            </a:ln>
            <a:extLst>
              <a:ext uri="{909E8E84-426E-40dd-AFC4-6F175D3DCCD1}">
                <a14:hiddenFill xmlns="" xmlns:a14="http://schemas.microsoft.com/office/drawing/2010/main">
                  <a:noFill/>
                </a14:hiddenFill>
              </a:ext>
            </a:extLst>
          </p:spPr>
        </p:cxnSp>
        <p:cxnSp>
          <p:nvCxnSpPr>
            <p:cNvPr id="190" name="Straight Connector 189">
              <a:extLst>
                <a:ext uri="{FF2B5EF4-FFF2-40B4-BE49-F238E27FC236}">
                  <a16:creationId xmlns:a16="http://schemas.microsoft.com/office/drawing/2014/main" id="{E6EC50FC-F3DB-4AEF-B72E-BA7546F720CF}"/>
                </a:ext>
              </a:extLst>
            </p:cNvPr>
            <p:cNvCxnSpPr/>
            <p:nvPr/>
          </p:nvCxnSpPr>
          <p:spPr bwMode="auto">
            <a:xfrm flipH="1">
              <a:off x="3734966" y="2833763"/>
              <a:ext cx="274320" cy="0"/>
            </a:xfrm>
            <a:prstGeom prst="line">
              <a:avLst/>
            </a:prstGeom>
            <a:noFill/>
            <a:ln w="28575" cap="flat" cmpd="sng" algn="ctr">
              <a:solidFill>
                <a:schemeClr val="accent1"/>
              </a:solidFill>
              <a:prstDash val="solid"/>
              <a:round/>
              <a:headEnd type="none" w="med" len="med"/>
              <a:tailEnd type="none" w="med" len="med"/>
            </a:ln>
            <a:effectLst/>
          </p:spPr>
        </p:cxnSp>
      </p:grpSp>
      <p:cxnSp>
        <p:nvCxnSpPr>
          <p:cNvPr id="192" name="Straight Connector 191">
            <a:extLst>
              <a:ext uri="{FF2B5EF4-FFF2-40B4-BE49-F238E27FC236}">
                <a16:creationId xmlns:a16="http://schemas.microsoft.com/office/drawing/2014/main" id="{A7D09EE8-0D0E-4570-A80E-1CD5A4CB80D8}"/>
              </a:ext>
            </a:extLst>
          </p:cNvPr>
          <p:cNvCxnSpPr>
            <a:cxnSpLocks/>
            <a:endCxn id="193" idx="2"/>
          </p:cNvCxnSpPr>
          <p:nvPr/>
        </p:nvCxnSpPr>
        <p:spPr bwMode="auto">
          <a:xfrm flipH="1" flipV="1">
            <a:off x="9666283" y="2859508"/>
            <a:ext cx="0" cy="2228540"/>
          </a:xfrm>
          <a:prstGeom prst="line">
            <a:avLst/>
          </a:prstGeom>
          <a:noFill/>
          <a:ln w="28575" cap="flat" cmpd="sng" algn="ctr">
            <a:solidFill>
              <a:schemeClr val="bg1"/>
            </a:solidFill>
            <a:prstDash val="sysDot"/>
            <a:round/>
            <a:headEnd type="none" w="med" len="med"/>
            <a:tailEnd type="none" w="med" len="med"/>
          </a:ln>
          <a:effectLst/>
        </p:spPr>
      </p:cxnSp>
      <p:sp>
        <p:nvSpPr>
          <p:cNvPr id="193" name="TextBox 192">
            <a:extLst>
              <a:ext uri="{FF2B5EF4-FFF2-40B4-BE49-F238E27FC236}">
                <a16:creationId xmlns:a16="http://schemas.microsoft.com/office/drawing/2014/main" id="{500CBA35-5F3E-4A2C-90A0-28CB112A326A}"/>
              </a:ext>
            </a:extLst>
          </p:cNvPr>
          <p:cNvSpPr txBox="1"/>
          <p:nvPr/>
        </p:nvSpPr>
        <p:spPr bwMode="auto">
          <a:xfrm>
            <a:off x="9166239" y="2490176"/>
            <a:ext cx="10000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4-Yr OS</a:t>
            </a: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94" name="TextBox 193">
            <a:extLst>
              <a:ext uri="{FF2B5EF4-FFF2-40B4-BE49-F238E27FC236}">
                <a16:creationId xmlns:a16="http://schemas.microsoft.com/office/drawing/2014/main" id="{6401702A-C573-4FB6-BCB4-960725EA0A61}"/>
              </a:ext>
            </a:extLst>
          </p:cNvPr>
          <p:cNvSpPr txBox="1"/>
          <p:nvPr/>
        </p:nvSpPr>
        <p:spPr bwMode="auto">
          <a:xfrm>
            <a:off x="9603304" y="2805058"/>
            <a:ext cx="8851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alt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59.0%</a:t>
            </a:r>
            <a:endPar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endParaRPr>
          </a:p>
        </p:txBody>
      </p:sp>
      <p:sp>
        <p:nvSpPr>
          <p:cNvPr id="195" name="TextBox 194">
            <a:extLst>
              <a:ext uri="{FF2B5EF4-FFF2-40B4-BE49-F238E27FC236}">
                <a16:creationId xmlns:a16="http://schemas.microsoft.com/office/drawing/2014/main" id="{CFF71096-A131-4BBE-81B6-DE349C733848}"/>
              </a:ext>
            </a:extLst>
          </p:cNvPr>
          <p:cNvSpPr txBox="1"/>
          <p:nvPr/>
        </p:nvSpPr>
        <p:spPr bwMode="auto">
          <a:xfrm>
            <a:off x="9790485" y="3033034"/>
            <a:ext cx="8851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alt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58.0%</a:t>
            </a:r>
            <a:endPar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mn-cs"/>
            </a:endParaRPr>
          </a:p>
        </p:txBody>
      </p:sp>
      <p:sp>
        <p:nvSpPr>
          <p:cNvPr id="196" name="TextBox 195">
            <a:extLst>
              <a:ext uri="{FF2B5EF4-FFF2-40B4-BE49-F238E27FC236}">
                <a16:creationId xmlns:a16="http://schemas.microsoft.com/office/drawing/2014/main" id="{5A89673B-FC68-4A3A-8FCF-973181BE966A}"/>
              </a:ext>
            </a:extLst>
          </p:cNvPr>
          <p:cNvSpPr txBox="1"/>
          <p:nvPr/>
        </p:nvSpPr>
        <p:spPr bwMode="auto">
          <a:xfrm>
            <a:off x="8682870" y="3538988"/>
            <a:ext cx="8851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alt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51.7%</a:t>
            </a:r>
            <a:endParaRPr kumimoji="0" lang="en-US" sz="1800" b="0" i="0" u="none" strike="noStrike" kern="1200" cap="none" spc="0" normalizeH="0" baseline="0" noProof="0" dirty="0">
              <a:ln>
                <a:noFill/>
              </a:ln>
              <a:solidFill>
                <a:srgbClr val="00823B"/>
              </a:solidFill>
              <a:effectLst/>
              <a:uLnTx/>
              <a:uFillTx/>
              <a:latin typeface="Calibri" panose="020F0502020204030204" pitchFamily="34" charset="0"/>
              <a:ea typeface="+mn-ea"/>
              <a:cs typeface="+mn-cs"/>
            </a:endParaRPr>
          </a:p>
        </p:txBody>
      </p:sp>
      <p:cxnSp>
        <p:nvCxnSpPr>
          <p:cNvPr id="197" name="Straight Connector 196">
            <a:extLst>
              <a:ext uri="{FF2B5EF4-FFF2-40B4-BE49-F238E27FC236}">
                <a16:creationId xmlns:a16="http://schemas.microsoft.com/office/drawing/2014/main" id="{AB886172-928A-4771-BE34-54D31384A7CC}"/>
              </a:ext>
            </a:extLst>
          </p:cNvPr>
          <p:cNvCxnSpPr>
            <a:cxnSpLocks/>
          </p:cNvCxnSpPr>
          <p:nvPr/>
        </p:nvCxnSpPr>
        <p:spPr bwMode="auto">
          <a:xfrm flipV="1">
            <a:off x="9656588" y="3092803"/>
            <a:ext cx="82889" cy="178366"/>
          </a:xfrm>
          <a:prstGeom prst="line">
            <a:avLst/>
          </a:prstGeom>
          <a:noFill/>
          <a:ln w="28575" cap="flat" cmpd="sng" algn="ctr">
            <a:solidFill>
              <a:schemeClr val="accent3"/>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1E2A7545-C5DB-4C97-B08F-E97C326B70D8}"/>
              </a:ext>
            </a:extLst>
          </p:cNvPr>
          <p:cNvCxnSpPr/>
          <p:nvPr/>
        </p:nvCxnSpPr>
        <p:spPr bwMode="auto">
          <a:xfrm flipV="1">
            <a:off x="9424870" y="3520197"/>
            <a:ext cx="224987" cy="119742"/>
          </a:xfrm>
          <a:prstGeom prst="line">
            <a:avLst/>
          </a:prstGeom>
          <a:noFill/>
          <a:ln w="28575" cap="flat" cmpd="sng" algn="ctr">
            <a:solidFill>
              <a:schemeClr val="accent4"/>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2BB0B8AC-4189-42FC-9DDB-7230141B01C2}"/>
              </a:ext>
            </a:extLst>
          </p:cNvPr>
          <p:cNvCxnSpPr/>
          <p:nvPr/>
        </p:nvCxnSpPr>
        <p:spPr bwMode="auto">
          <a:xfrm flipV="1">
            <a:off x="9664145" y="3177244"/>
            <a:ext cx="224987" cy="119742"/>
          </a:xfrm>
          <a:prstGeom prst="line">
            <a:avLst/>
          </a:prstGeom>
          <a:noFill/>
          <a:ln w="28575" cap="flat" cmpd="sng" algn="ctr">
            <a:solidFill>
              <a:schemeClr val="accent1"/>
            </a:solidFill>
            <a:prstDash val="solid"/>
            <a:round/>
            <a:headEnd type="none" w="med" len="med"/>
            <a:tailEnd type="none" w="med" len="med"/>
          </a:ln>
          <a:effectLst/>
        </p:spPr>
      </p:cxnSp>
      <p:sp>
        <p:nvSpPr>
          <p:cNvPr id="200" name="TextBox 44">
            <a:extLst>
              <a:ext uri="{FF2B5EF4-FFF2-40B4-BE49-F238E27FC236}">
                <a16:creationId xmlns:a16="http://schemas.microsoft.com/office/drawing/2014/main" id="{00D8A4C8-3A13-4308-81B1-F6E0BF4724ED}"/>
              </a:ext>
            </a:extLst>
          </p:cNvPr>
          <p:cNvSpPr txBox="1">
            <a:spLocks noChangeArrowheads="1"/>
          </p:cNvSpPr>
          <p:nvPr/>
        </p:nvSpPr>
        <p:spPr bwMode="auto">
          <a:xfrm>
            <a:off x="5912428" y="5273085"/>
            <a:ext cx="1190204" cy="10156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 cont</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Rd18</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MPT</a:t>
            </a:r>
          </a:p>
        </p:txBody>
      </p:sp>
      <p:sp>
        <p:nvSpPr>
          <p:cNvPr id="201" name="TextBox 44">
            <a:extLst>
              <a:ext uri="{FF2B5EF4-FFF2-40B4-BE49-F238E27FC236}">
                <a16:creationId xmlns:a16="http://schemas.microsoft.com/office/drawing/2014/main" id="{48F6F820-F01D-4BCC-8CD2-055839D2CB59}"/>
              </a:ext>
            </a:extLst>
          </p:cNvPr>
          <p:cNvSpPr txBox="1">
            <a:spLocks noChangeArrowheads="1"/>
          </p:cNvSpPr>
          <p:nvPr/>
        </p:nvSpPr>
        <p:spPr bwMode="auto">
          <a:xfrm>
            <a:off x="6945129" y="5653478"/>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535</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541</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547</a:t>
            </a:r>
          </a:p>
        </p:txBody>
      </p:sp>
      <p:sp>
        <p:nvSpPr>
          <p:cNvPr id="202" name="TextBox 44">
            <a:extLst>
              <a:ext uri="{FF2B5EF4-FFF2-40B4-BE49-F238E27FC236}">
                <a16:creationId xmlns:a16="http://schemas.microsoft.com/office/drawing/2014/main" id="{75C7446F-D4E2-41F3-AE59-2F4F0414C91E}"/>
              </a:ext>
            </a:extLst>
          </p:cNvPr>
          <p:cNvSpPr txBox="1">
            <a:spLocks noChangeArrowheads="1"/>
          </p:cNvSpPr>
          <p:nvPr/>
        </p:nvSpPr>
        <p:spPr bwMode="auto">
          <a:xfrm>
            <a:off x="7559012" y="5653478"/>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457</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465</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448</a:t>
            </a:r>
          </a:p>
        </p:txBody>
      </p:sp>
      <p:sp>
        <p:nvSpPr>
          <p:cNvPr id="203" name="TextBox 44">
            <a:extLst>
              <a:ext uri="{FF2B5EF4-FFF2-40B4-BE49-F238E27FC236}">
                <a16:creationId xmlns:a16="http://schemas.microsoft.com/office/drawing/2014/main" id="{8E430EDF-3361-4E68-8A0D-C7905E9B9DCE}"/>
              </a:ext>
            </a:extLst>
          </p:cNvPr>
          <p:cNvSpPr txBox="1">
            <a:spLocks noChangeArrowheads="1"/>
          </p:cNvSpPr>
          <p:nvPr/>
        </p:nvSpPr>
        <p:spPr bwMode="auto">
          <a:xfrm>
            <a:off x="8172895" y="5653478"/>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403</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394</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375</a:t>
            </a:r>
          </a:p>
        </p:txBody>
      </p:sp>
      <p:sp>
        <p:nvSpPr>
          <p:cNvPr id="204" name="TextBox 44">
            <a:extLst>
              <a:ext uri="{FF2B5EF4-FFF2-40B4-BE49-F238E27FC236}">
                <a16:creationId xmlns:a16="http://schemas.microsoft.com/office/drawing/2014/main" id="{BB8ABEA2-9079-42A8-B742-E52B4D42AD60}"/>
              </a:ext>
            </a:extLst>
          </p:cNvPr>
          <p:cNvSpPr txBox="1">
            <a:spLocks noChangeArrowheads="1"/>
          </p:cNvSpPr>
          <p:nvPr/>
        </p:nvSpPr>
        <p:spPr bwMode="auto">
          <a:xfrm>
            <a:off x="8786778" y="5653478"/>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340</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333</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313</a:t>
            </a:r>
          </a:p>
        </p:txBody>
      </p:sp>
      <p:sp>
        <p:nvSpPr>
          <p:cNvPr id="205" name="TextBox 44">
            <a:extLst>
              <a:ext uri="{FF2B5EF4-FFF2-40B4-BE49-F238E27FC236}">
                <a16:creationId xmlns:a16="http://schemas.microsoft.com/office/drawing/2014/main" id="{E4427CBD-EAE9-4158-986A-7B82AF22FD59}"/>
              </a:ext>
            </a:extLst>
          </p:cNvPr>
          <p:cNvSpPr txBox="1">
            <a:spLocks noChangeArrowheads="1"/>
          </p:cNvSpPr>
          <p:nvPr/>
        </p:nvSpPr>
        <p:spPr bwMode="auto">
          <a:xfrm>
            <a:off x="9400661" y="5653478"/>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277</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283</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254</a:t>
            </a:r>
          </a:p>
        </p:txBody>
      </p:sp>
      <p:sp>
        <p:nvSpPr>
          <p:cNvPr id="206" name="TextBox 44">
            <a:extLst>
              <a:ext uri="{FF2B5EF4-FFF2-40B4-BE49-F238E27FC236}">
                <a16:creationId xmlns:a16="http://schemas.microsoft.com/office/drawing/2014/main" id="{4DA87E20-0E50-4A27-8149-BB18A17F5020}"/>
              </a:ext>
            </a:extLst>
          </p:cNvPr>
          <p:cNvSpPr txBox="1">
            <a:spLocks noChangeArrowheads="1"/>
          </p:cNvSpPr>
          <p:nvPr/>
        </p:nvSpPr>
        <p:spPr bwMode="auto">
          <a:xfrm>
            <a:off x="10014544" y="5653478"/>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226</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239</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192</a:t>
            </a:r>
          </a:p>
        </p:txBody>
      </p:sp>
      <p:sp>
        <p:nvSpPr>
          <p:cNvPr id="207" name="TextBox 44">
            <a:extLst>
              <a:ext uri="{FF2B5EF4-FFF2-40B4-BE49-F238E27FC236}">
                <a16:creationId xmlns:a16="http://schemas.microsoft.com/office/drawing/2014/main" id="{17206183-8D2E-45A9-B6D6-0DA560FDB1A2}"/>
              </a:ext>
            </a:extLst>
          </p:cNvPr>
          <p:cNvSpPr txBox="1">
            <a:spLocks noChangeArrowheads="1"/>
          </p:cNvSpPr>
          <p:nvPr/>
        </p:nvSpPr>
        <p:spPr bwMode="auto">
          <a:xfrm>
            <a:off x="11242307" y="5653478"/>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208" name="TextBox 44">
            <a:extLst>
              <a:ext uri="{FF2B5EF4-FFF2-40B4-BE49-F238E27FC236}">
                <a16:creationId xmlns:a16="http://schemas.microsoft.com/office/drawing/2014/main" id="{5FBB7A09-A6C9-44DF-B73E-272637F722C3}"/>
              </a:ext>
            </a:extLst>
          </p:cNvPr>
          <p:cNvSpPr txBox="1">
            <a:spLocks noChangeArrowheads="1"/>
          </p:cNvSpPr>
          <p:nvPr/>
        </p:nvSpPr>
        <p:spPr bwMode="auto">
          <a:xfrm>
            <a:off x="10628427" y="5653478"/>
            <a:ext cx="535724"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defRPr>
            </a:lvl1pPr>
            <a:lvl2pPr marL="742950" indent="-285750">
              <a:defRPr b="1">
                <a:solidFill>
                  <a:schemeClr val="tx1"/>
                </a:solidFill>
                <a:latin typeface="Arial" panose="020B0604020202020204" pitchFamily="34" charset="0"/>
              </a:defRPr>
            </a:lvl2pPr>
            <a:lvl3pPr marL="1143000" indent="-228600">
              <a:defRPr b="1">
                <a:solidFill>
                  <a:schemeClr val="tx1"/>
                </a:solidFill>
                <a:latin typeface="Arial" panose="020B0604020202020204" pitchFamily="34" charset="0"/>
              </a:defRPr>
            </a:lvl3pPr>
            <a:lvl4pPr marL="1600200" indent="-228600">
              <a:defRPr b="1">
                <a:solidFill>
                  <a:schemeClr val="tx1"/>
                </a:solidFill>
                <a:latin typeface="Arial" panose="020B0604020202020204" pitchFamily="34" charset="0"/>
              </a:defRPr>
            </a:lvl4pPr>
            <a:lvl5pPr marL="2057400" indent="-228600">
              <a:defRPr b="1">
                <a:solidFill>
                  <a:schemeClr val="tx1"/>
                </a:solidFill>
                <a:latin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97</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96</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78</a:t>
            </a:r>
          </a:p>
        </p:txBody>
      </p:sp>
      <p:grpSp>
        <p:nvGrpSpPr>
          <p:cNvPr id="221" name="Group 220">
            <a:extLst>
              <a:ext uri="{FF2B5EF4-FFF2-40B4-BE49-F238E27FC236}">
                <a16:creationId xmlns:a16="http://schemas.microsoft.com/office/drawing/2014/main" id="{28E804DC-F17D-4AD3-8261-2CB9DE8E6166}"/>
              </a:ext>
            </a:extLst>
          </p:cNvPr>
          <p:cNvGrpSpPr/>
          <p:nvPr/>
        </p:nvGrpSpPr>
        <p:grpSpPr>
          <a:xfrm>
            <a:off x="1318954" y="2011680"/>
            <a:ext cx="4370070" cy="2452688"/>
            <a:chOff x="1173480" y="1981200"/>
            <a:chExt cx="4370070" cy="2452688"/>
          </a:xfrm>
        </p:grpSpPr>
        <p:sp>
          <p:nvSpPr>
            <p:cNvPr id="210" name="Freeform: Shape 209">
              <a:extLst>
                <a:ext uri="{FF2B5EF4-FFF2-40B4-BE49-F238E27FC236}">
                  <a16:creationId xmlns:a16="http://schemas.microsoft.com/office/drawing/2014/main" id="{5488591B-98DC-4B24-B35C-8A211D43032F}"/>
                </a:ext>
              </a:extLst>
            </p:cNvPr>
            <p:cNvSpPr/>
            <p:nvPr/>
          </p:nvSpPr>
          <p:spPr bwMode="auto">
            <a:xfrm>
              <a:off x="4562475" y="4391025"/>
              <a:ext cx="981075" cy="42863"/>
            </a:xfrm>
            <a:custGeom>
              <a:avLst/>
              <a:gdLst>
                <a:gd name="connsiteX0" fmla="*/ 981075 w 981075"/>
                <a:gd name="connsiteY0" fmla="*/ 28575 h 42863"/>
                <a:gd name="connsiteX1" fmla="*/ 338138 w 981075"/>
                <a:gd name="connsiteY1" fmla="*/ 42863 h 42863"/>
                <a:gd name="connsiteX2" fmla="*/ 295275 w 981075"/>
                <a:gd name="connsiteY2" fmla="*/ 14288 h 42863"/>
                <a:gd name="connsiteX3" fmla="*/ 66675 w 981075"/>
                <a:gd name="connsiteY3" fmla="*/ 33338 h 42863"/>
                <a:gd name="connsiteX4" fmla="*/ 66675 w 981075"/>
                <a:gd name="connsiteY4" fmla="*/ 0 h 42863"/>
                <a:gd name="connsiteX5" fmla="*/ 0 w 981075"/>
                <a:gd name="connsiteY5" fmla="*/ 0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1075" h="42863">
                  <a:moveTo>
                    <a:pt x="981075" y="28575"/>
                  </a:moveTo>
                  <a:lnTo>
                    <a:pt x="338138" y="42863"/>
                  </a:lnTo>
                  <a:lnTo>
                    <a:pt x="295275" y="14288"/>
                  </a:lnTo>
                  <a:lnTo>
                    <a:pt x="66675" y="33338"/>
                  </a:lnTo>
                  <a:lnTo>
                    <a:pt x="66675"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12" name="Freeform: Shape 211">
              <a:extLst>
                <a:ext uri="{FF2B5EF4-FFF2-40B4-BE49-F238E27FC236}">
                  <a16:creationId xmlns:a16="http://schemas.microsoft.com/office/drawing/2014/main" id="{7A1905D2-484D-4451-99A1-C13AFEBAD31C}"/>
                </a:ext>
              </a:extLst>
            </p:cNvPr>
            <p:cNvSpPr/>
            <p:nvPr/>
          </p:nvSpPr>
          <p:spPr bwMode="auto">
            <a:xfrm>
              <a:off x="3614738" y="4071938"/>
              <a:ext cx="957262" cy="319087"/>
            </a:xfrm>
            <a:custGeom>
              <a:avLst/>
              <a:gdLst>
                <a:gd name="connsiteX0" fmla="*/ 947737 w 957262"/>
                <a:gd name="connsiteY0" fmla="*/ 319087 h 319087"/>
                <a:gd name="connsiteX1" fmla="*/ 957262 w 957262"/>
                <a:gd name="connsiteY1" fmla="*/ 257175 h 319087"/>
                <a:gd name="connsiteX2" fmla="*/ 885825 w 957262"/>
                <a:gd name="connsiteY2" fmla="*/ 261937 h 319087"/>
                <a:gd name="connsiteX3" fmla="*/ 881062 w 957262"/>
                <a:gd name="connsiteY3" fmla="*/ 223837 h 319087"/>
                <a:gd name="connsiteX4" fmla="*/ 752475 w 957262"/>
                <a:gd name="connsiteY4" fmla="*/ 233362 h 319087"/>
                <a:gd name="connsiteX5" fmla="*/ 752475 w 957262"/>
                <a:gd name="connsiteY5" fmla="*/ 200025 h 319087"/>
                <a:gd name="connsiteX6" fmla="*/ 604837 w 957262"/>
                <a:gd name="connsiteY6" fmla="*/ 166687 h 319087"/>
                <a:gd name="connsiteX7" fmla="*/ 504825 w 957262"/>
                <a:gd name="connsiteY7" fmla="*/ 166687 h 319087"/>
                <a:gd name="connsiteX8" fmla="*/ 438150 w 957262"/>
                <a:gd name="connsiteY8" fmla="*/ 138112 h 319087"/>
                <a:gd name="connsiteX9" fmla="*/ 338137 w 957262"/>
                <a:gd name="connsiteY9" fmla="*/ 119062 h 319087"/>
                <a:gd name="connsiteX10" fmla="*/ 285750 w 957262"/>
                <a:gd name="connsiteY10" fmla="*/ 95250 h 319087"/>
                <a:gd name="connsiteX11" fmla="*/ 238125 w 957262"/>
                <a:gd name="connsiteY11" fmla="*/ 90487 h 319087"/>
                <a:gd name="connsiteX12" fmla="*/ 180975 w 957262"/>
                <a:gd name="connsiteY12" fmla="*/ 42862 h 319087"/>
                <a:gd name="connsiteX13" fmla="*/ 38100 w 957262"/>
                <a:gd name="connsiteY13" fmla="*/ 33337 h 319087"/>
                <a:gd name="connsiteX14" fmla="*/ 0 w 957262"/>
                <a:gd name="connsiteY14" fmla="*/ 0 h 319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57262" h="319087">
                  <a:moveTo>
                    <a:pt x="947737" y="319087"/>
                  </a:moveTo>
                  <a:lnTo>
                    <a:pt x="957262" y="257175"/>
                  </a:lnTo>
                  <a:lnTo>
                    <a:pt x="885825" y="261937"/>
                  </a:lnTo>
                  <a:lnTo>
                    <a:pt x="881062" y="223837"/>
                  </a:lnTo>
                  <a:lnTo>
                    <a:pt x="752475" y="233362"/>
                  </a:lnTo>
                  <a:lnTo>
                    <a:pt x="752475" y="200025"/>
                  </a:lnTo>
                  <a:lnTo>
                    <a:pt x="604837" y="166687"/>
                  </a:lnTo>
                  <a:lnTo>
                    <a:pt x="504825" y="166687"/>
                  </a:lnTo>
                  <a:lnTo>
                    <a:pt x="438150" y="138112"/>
                  </a:lnTo>
                  <a:lnTo>
                    <a:pt x="338137" y="119062"/>
                  </a:lnTo>
                  <a:lnTo>
                    <a:pt x="285750" y="95250"/>
                  </a:lnTo>
                  <a:lnTo>
                    <a:pt x="238125" y="90487"/>
                  </a:lnTo>
                  <a:lnTo>
                    <a:pt x="180975" y="42862"/>
                  </a:lnTo>
                  <a:lnTo>
                    <a:pt x="38100" y="33337"/>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13" name="Freeform: Shape 212">
              <a:extLst>
                <a:ext uri="{FF2B5EF4-FFF2-40B4-BE49-F238E27FC236}">
                  <a16:creationId xmlns:a16="http://schemas.microsoft.com/office/drawing/2014/main" id="{144DD8D3-A790-47AA-9E43-F499C30E884F}"/>
                </a:ext>
              </a:extLst>
            </p:cNvPr>
            <p:cNvSpPr/>
            <p:nvPr/>
          </p:nvSpPr>
          <p:spPr bwMode="auto">
            <a:xfrm>
              <a:off x="3371850" y="3971925"/>
              <a:ext cx="238125" cy="100013"/>
            </a:xfrm>
            <a:custGeom>
              <a:avLst/>
              <a:gdLst>
                <a:gd name="connsiteX0" fmla="*/ 238125 w 238125"/>
                <a:gd name="connsiteY0" fmla="*/ 100013 h 100013"/>
                <a:gd name="connsiteX1" fmla="*/ 123825 w 238125"/>
                <a:gd name="connsiteY1" fmla="*/ 95250 h 100013"/>
                <a:gd name="connsiteX2" fmla="*/ 85725 w 238125"/>
                <a:gd name="connsiteY2" fmla="*/ 23813 h 100013"/>
                <a:gd name="connsiteX3" fmla="*/ 0 w 238125"/>
                <a:gd name="connsiteY3" fmla="*/ 0 h 100013"/>
              </a:gdLst>
              <a:ahLst/>
              <a:cxnLst>
                <a:cxn ang="0">
                  <a:pos x="connsiteX0" y="connsiteY0"/>
                </a:cxn>
                <a:cxn ang="0">
                  <a:pos x="connsiteX1" y="connsiteY1"/>
                </a:cxn>
                <a:cxn ang="0">
                  <a:pos x="connsiteX2" y="connsiteY2"/>
                </a:cxn>
                <a:cxn ang="0">
                  <a:pos x="connsiteX3" y="connsiteY3"/>
                </a:cxn>
              </a:cxnLst>
              <a:rect l="l" t="t" r="r" b="b"/>
              <a:pathLst>
                <a:path w="238125" h="100013">
                  <a:moveTo>
                    <a:pt x="238125" y="100013"/>
                  </a:moveTo>
                  <a:lnTo>
                    <a:pt x="123825" y="95250"/>
                  </a:lnTo>
                  <a:lnTo>
                    <a:pt x="85725" y="23813"/>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14" name="Freeform: Shape 213">
              <a:extLst>
                <a:ext uri="{FF2B5EF4-FFF2-40B4-BE49-F238E27FC236}">
                  <a16:creationId xmlns:a16="http://schemas.microsoft.com/office/drawing/2014/main" id="{1AB9EDA6-B7A1-427F-9662-DB7EB6D26F11}"/>
                </a:ext>
              </a:extLst>
            </p:cNvPr>
            <p:cNvSpPr/>
            <p:nvPr/>
          </p:nvSpPr>
          <p:spPr bwMode="auto">
            <a:xfrm>
              <a:off x="2823209" y="3747581"/>
              <a:ext cx="553173" cy="230058"/>
            </a:xfrm>
            <a:custGeom>
              <a:avLst/>
              <a:gdLst>
                <a:gd name="connsiteX0" fmla="*/ 548640 w 548640"/>
                <a:gd name="connsiteY0" fmla="*/ 217170 h 217170"/>
                <a:gd name="connsiteX1" fmla="*/ 518160 w 548640"/>
                <a:gd name="connsiteY1" fmla="*/ 167640 h 217170"/>
                <a:gd name="connsiteX2" fmla="*/ 415290 w 548640"/>
                <a:gd name="connsiteY2" fmla="*/ 182880 h 217170"/>
                <a:gd name="connsiteX3" fmla="*/ 396240 w 548640"/>
                <a:gd name="connsiteY3" fmla="*/ 148590 h 217170"/>
                <a:gd name="connsiteX4" fmla="*/ 323850 w 548640"/>
                <a:gd name="connsiteY4" fmla="*/ 152400 h 217170"/>
                <a:gd name="connsiteX5" fmla="*/ 316230 w 548640"/>
                <a:gd name="connsiteY5" fmla="*/ 95250 h 217170"/>
                <a:gd name="connsiteX6" fmla="*/ 232410 w 548640"/>
                <a:gd name="connsiteY6" fmla="*/ 102870 h 217170"/>
                <a:gd name="connsiteX7" fmla="*/ 213360 w 548640"/>
                <a:gd name="connsiteY7" fmla="*/ 60960 h 217170"/>
                <a:gd name="connsiteX8" fmla="*/ 72390 w 548640"/>
                <a:gd name="connsiteY8" fmla="*/ 49530 h 217170"/>
                <a:gd name="connsiteX9" fmla="*/ 45720 w 548640"/>
                <a:gd name="connsiteY9" fmla="*/ 3810 h 217170"/>
                <a:gd name="connsiteX10" fmla="*/ 0 w 548640"/>
                <a:gd name="connsiteY10" fmla="*/ 0 h 2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8640" h="217170">
                  <a:moveTo>
                    <a:pt x="548640" y="217170"/>
                  </a:moveTo>
                  <a:lnTo>
                    <a:pt x="518160" y="167640"/>
                  </a:lnTo>
                  <a:lnTo>
                    <a:pt x="415290" y="182880"/>
                  </a:lnTo>
                  <a:lnTo>
                    <a:pt x="396240" y="148590"/>
                  </a:lnTo>
                  <a:lnTo>
                    <a:pt x="323850" y="152400"/>
                  </a:lnTo>
                  <a:lnTo>
                    <a:pt x="316230" y="95250"/>
                  </a:lnTo>
                  <a:lnTo>
                    <a:pt x="232410" y="102870"/>
                  </a:lnTo>
                  <a:lnTo>
                    <a:pt x="213360" y="60960"/>
                  </a:lnTo>
                  <a:lnTo>
                    <a:pt x="72390" y="49530"/>
                  </a:lnTo>
                  <a:lnTo>
                    <a:pt x="45720" y="381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15" name="Freeform: Shape 214">
              <a:extLst>
                <a:ext uri="{FF2B5EF4-FFF2-40B4-BE49-F238E27FC236}">
                  <a16:creationId xmlns:a16="http://schemas.microsoft.com/office/drawing/2014/main" id="{248D2B29-A222-4CF2-91DD-C51D75A81742}"/>
                </a:ext>
              </a:extLst>
            </p:cNvPr>
            <p:cNvSpPr/>
            <p:nvPr/>
          </p:nvSpPr>
          <p:spPr bwMode="auto">
            <a:xfrm>
              <a:off x="1173480" y="1981200"/>
              <a:ext cx="472440" cy="777240"/>
            </a:xfrm>
            <a:custGeom>
              <a:avLst/>
              <a:gdLst>
                <a:gd name="connsiteX0" fmla="*/ 0 w 472440"/>
                <a:gd name="connsiteY0" fmla="*/ 0 h 777240"/>
                <a:gd name="connsiteX1" fmla="*/ 15240 w 472440"/>
                <a:gd name="connsiteY1" fmla="*/ 80010 h 777240"/>
                <a:gd name="connsiteX2" fmla="*/ 38100 w 472440"/>
                <a:gd name="connsiteY2" fmla="*/ 83820 h 777240"/>
                <a:gd name="connsiteX3" fmla="*/ 38100 w 472440"/>
                <a:gd name="connsiteY3" fmla="*/ 129540 h 777240"/>
                <a:gd name="connsiteX4" fmla="*/ 72390 w 472440"/>
                <a:gd name="connsiteY4" fmla="*/ 140970 h 777240"/>
                <a:gd name="connsiteX5" fmla="*/ 72390 w 472440"/>
                <a:gd name="connsiteY5" fmla="*/ 186690 h 777240"/>
                <a:gd name="connsiteX6" fmla="*/ 110490 w 472440"/>
                <a:gd name="connsiteY6" fmla="*/ 190500 h 777240"/>
                <a:gd name="connsiteX7" fmla="*/ 110490 w 472440"/>
                <a:gd name="connsiteY7" fmla="*/ 232410 h 777240"/>
                <a:gd name="connsiteX8" fmla="*/ 148590 w 472440"/>
                <a:gd name="connsiteY8" fmla="*/ 243840 h 777240"/>
                <a:gd name="connsiteX9" fmla="*/ 148590 w 472440"/>
                <a:gd name="connsiteY9" fmla="*/ 243840 h 777240"/>
                <a:gd name="connsiteX10" fmla="*/ 175260 w 472440"/>
                <a:gd name="connsiteY10" fmla="*/ 266700 h 777240"/>
                <a:gd name="connsiteX11" fmla="*/ 179070 w 472440"/>
                <a:gd name="connsiteY11" fmla="*/ 320040 h 777240"/>
                <a:gd name="connsiteX12" fmla="*/ 213360 w 472440"/>
                <a:gd name="connsiteY12" fmla="*/ 335280 h 777240"/>
                <a:gd name="connsiteX13" fmla="*/ 213360 w 472440"/>
                <a:gd name="connsiteY13" fmla="*/ 392430 h 777240"/>
                <a:gd name="connsiteX14" fmla="*/ 262890 w 472440"/>
                <a:gd name="connsiteY14" fmla="*/ 400050 h 777240"/>
                <a:gd name="connsiteX15" fmla="*/ 251460 w 472440"/>
                <a:gd name="connsiteY15" fmla="*/ 430530 h 777240"/>
                <a:gd name="connsiteX16" fmla="*/ 278130 w 472440"/>
                <a:gd name="connsiteY16" fmla="*/ 464820 h 777240"/>
                <a:gd name="connsiteX17" fmla="*/ 300990 w 472440"/>
                <a:gd name="connsiteY17" fmla="*/ 483870 h 777240"/>
                <a:gd name="connsiteX18" fmla="*/ 312420 w 472440"/>
                <a:gd name="connsiteY18" fmla="*/ 541020 h 777240"/>
                <a:gd name="connsiteX19" fmla="*/ 358140 w 472440"/>
                <a:gd name="connsiteY19" fmla="*/ 556260 h 777240"/>
                <a:gd name="connsiteX20" fmla="*/ 361950 w 472440"/>
                <a:gd name="connsiteY20" fmla="*/ 601980 h 777240"/>
                <a:gd name="connsiteX21" fmla="*/ 388620 w 472440"/>
                <a:gd name="connsiteY21" fmla="*/ 601980 h 777240"/>
                <a:gd name="connsiteX22" fmla="*/ 388620 w 472440"/>
                <a:gd name="connsiteY22" fmla="*/ 640080 h 777240"/>
                <a:gd name="connsiteX23" fmla="*/ 407670 w 472440"/>
                <a:gd name="connsiteY23" fmla="*/ 640080 h 777240"/>
                <a:gd name="connsiteX24" fmla="*/ 403860 w 472440"/>
                <a:gd name="connsiteY24" fmla="*/ 712470 h 777240"/>
                <a:gd name="connsiteX25" fmla="*/ 441960 w 472440"/>
                <a:gd name="connsiteY25" fmla="*/ 712470 h 777240"/>
                <a:gd name="connsiteX26" fmla="*/ 441960 w 472440"/>
                <a:gd name="connsiteY26" fmla="*/ 739140 h 777240"/>
                <a:gd name="connsiteX27" fmla="*/ 472440 w 472440"/>
                <a:gd name="connsiteY27" fmla="*/ 746760 h 777240"/>
                <a:gd name="connsiteX28" fmla="*/ 472440 w 472440"/>
                <a:gd name="connsiteY28" fmla="*/ 777240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72440" h="777240">
                  <a:moveTo>
                    <a:pt x="0" y="0"/>
                  </a:moveTo>
                  <a:lnTo>
                    <a:pt x="15240" y="80010"/>
                  </a:lnTo>
                  <a:lnTo>
                    <a:pt x="38100" y="83820"/>
                  </a:lnTo>
                  <a:lnTo>
                    <a:pt x="38100" y="129540"/>
                  </a:lnTo>
                  <a:lnTo>
                    <a:pt x="72390" y="140970"/>
                  </a:lnTo>
                  <a:lnTo>
                    <a:pt x="72390" y="186690"/>
                  </a:lnTo>
                  <a:lnTo>
                    <a:pt x="110490" y="190500"/>
                  </a:lnTo>
                  <a:lnTo>
                    <a:pt x="110490" y="232410"/>
                  </a:lnTo>
                  <a:lnTo>
                    <a:pt x="148590" y="243840"/>
                  </a:lnTo>
                  <a:lnTo>
                    <a:pt x="148590" y="243840"/>
                  </a:lnTo>
                  <a:lnTo>
                    <a:pt x="175260" y="266700"/>
                  </a:lnTo>
                  <a:lnTo>
                    <a:pt x="179070" y="320040"/>
                  </a:lnTo>
                  <a:lnTo>
                    <a:pt x="213360" y="335280"/>
                  </a:lnTo>
                  <a:lnTo>
                    <a:pt x="213360" y="392430"/>
                  </a:lnTo>
                  <a:lnTo>
                    <a:pt x="262890" y="400050"/>
                  </a:lnTo>
                  <a:lnTo>
                    <a:pt x="251460" y="430530"/>
                  </a:lnTo>
                  <a:lnTo>
                    <a:pt x="278130" y="464820"/>
                  </a:lnTo>
                  <a:lnTo>
                    <a:pt x="300990" y="483870"/>
                  </a:lnTo>
                  <a:lnTo>
                    <a:pt x="312420" y="541020"/>
                  </a:lnTo>
                  <a:lnTo>
                    <a:pt x="358140" y="556260"/>
                  </a:lnTo>
                  <a:lnTo>
                    <a:pt x="361950" y="601980"/>
                  </a:lnTo>
                  <a:lnTo>
                    <a:pt x="388620" y="601980"/>
                  </a:lnTo>
                  <a:lnTo>
                    <a:pt x="388620" y="640080"/>
                  </a:lnTo>
                  <a:lnTo>
                    <a:pt x="407670" y="640080"/>
                  </a:lnTo>
                  <a:lnTo>
                    <a:pt x="403860" y="712470"/>
                  </a:lnTo>
                  <a:lnTo>
                    <a:pt x="441960" y="712470"/>
                  </a:lnTo>
                  <a:lnTo>
                    <a:pt x="441960" y="739140"/>
                  </a:lnTo>
                  <a:lnTo>
                    <a:pt x="472440" y="746760"/>
                  </a:lnTo>
                  <a:lnTo>
                    <a:pt x="472440" y="77724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16" name="Freeform: Shape 215">
              <a:extLst>
                <a:ext uri="{FF2B5EF4-FFF2-40B4-BE49-F238E27FC236}">
                  <a16:creationId xmlns:a16="http://schemas.microsoft.com/office/drawing/2014/main" id="{E2C519CF-A100-4238-A4FB-8F4DE77DE856}"/>
                </a:ext>
              </a:extLst>
            </p:cNvPr>
            <p:cNvSpPr/>
            <p:nvPr/>
          </p:nvSpPr>
          <p:spPr bwMode="auto">
            <a:xfrm>
              <a:off x="1638300" y="2766060"/>
              <a:ext cx="118110" cy="106680"/>
            </a:xfrm>
            <a:custGeom>
              <a:avLst/>
              <a:gdLst>
                <a:gd name="connsiteX0" fmla="*/ 0 w 118110"/>
                <a:gd name="connsiteY0" fmla="*/ 0 h 106680"/>
                <a:gd name="connsiteX1" fmla="*/ 53340 w 118110"/>
                <a:gd name="connsiteY1" fmla="*/ 34290 h 106680"/>
                <a:gd name="connsiteX2" fmla="*/ 53340 w 118110"/>
                <a:gd name="connsiteY2" fmla="*/ 34290 h 106680"/>
                <a:gd name="connsiteX3" fmla="*/ 83820 w 118110"/>
                <a:gd name="connsiteY3" fmla="*/ 106680 h 106680"/>
                <a:gd name="connsiteX4" fmla="*/ 118110 w 118110"/>
                <a:gd name="connsiteY4" fmla="*/ 106680 h 106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10" h="106680">
                  <a:moveTo>
                    <a:pt x="0" y="0"/>
                  </a:moveTo>
                  <a:lnTo>
                    <a:pt x="53340" y="34290"/>
                  </a:lnTo>
                  <a:lnTo>
                    <a:pt x="53340" y="34290"/>
                  </a:lnTo>
                  <a:lnTo>
                    <a:pt x="83820" y="106680"/>
                  </a:lnTo>
                  <a:lnTo>
                    <a:pt x="118110" y="10668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17" name="Freeform: Shape 216">
              <a:extLst>
                <a:ext uri="{FF2B5EF4-FFF2-40B4-BE49-F238E27FC236}">
                  <a16:creationId xmlns:a16="http://schemas.microsoft.com/office/drawing/2014/main" id="{F3FF6914-A852-4B50-9AF0-5742ACCF5C96}"/>
                </a:ext>
              </a:extLst>
            </p:cNvPr>
            <p:cNvSpPr/>
            <p:nvPr/>
          </p:nvSpPr>
          <p:spPr bwMode="auto">
            <a:xfrm>
              <a:off x="1748790" y="2865120"/>
              <a:ext cx="495300" cy="514350"/>
            </a:xfrm>
            <a:custGeom>
              <a:avLst/>
              <a:gdLst>
                <a:gd name="connsiteX0" fmla="*/ 0 w 495300"/>
                <a:gd name="connsiteY0" fmla="*/ 0 h 514350"/>
                <a:gd name="connsiteX1" fmla="*/ 34290 w 495300"/>
                <a:gd name="connsiteY1" fmla="*/ 64770 h 514350"/>
                <a:gd name="connsiteX2" fmla="*/ 87630 w 495300"/>
                <a:gd name="connsiteY2" fmla="*/ 76200 h 514350"/>
                <a:gd name="connsiteX3" fmla="*/ 83820 w 495300"/>
                <a:gd name="connsiteY3" fmla="*/ 118110 h 514350"/>
                <a:gd name="connsiteX4" fmla="*/ 129540 w 495300"/>
                <a:gd name="connsiteY4" fmla="*/ 121920 h 514350"/>
                <a:gd name="connsiteX5" fmla="*/ 140970 w 495300"/>
                <a:gd name="connsiteY5" fmla="*/ 167640 h 514350"/>
                <a:gd name="connsiteX6" fmla="*/ 201930 w 495300"/>
                <a:gd name="connsiteY6" fmla="*/ 171450 h 514350"/>
                <a:gd name="connsiteX7" fmla="*/ 201930 w 495300"/>
                <a:gd name="connsiteY7" fmla="*/ 194310 h 514350"/>
                <a:gd name="connsiteX8" fmla="*/ 240030 w 495300"/>
                <a:gd name="connsiteY8" fmla="*/ 205740 h 514350"/>
                <a:gd name="connsiteX9" fmla="*/ 236220 w 495300"/>
                <a:gd name="connsiteY9" fmla="*/ 228600 h 514350"/>
                <a:gd name="connsiteX10" fmla="*/ 285750 w 495300"/>
                <a:gd name="connsiteY10" fmla="*/ 232410 h 514350"/>
                <a:gd name="connsiteX11" fmla="*/ 285750 w 495300"/>
                <a:gd name="connsiteY11" fmla="*/ 270510 h 514350"/>
                <a:gd name="connsiteX12" fmla="*/ 312420 w 495300"/>
                <a:gd name="connsiteY12" fmla="*/ 281940 h 514350"/>
                <a:gd name="connsiteX13" fmla="*/ 308610 w 495300"/>
                <a:gd name="connsiteY13" fmla="*/ 339090 h 514350"/>
                <a:gd name="connsiteX14" fmla="*/ 342900 w 495300"/>
                <a:gd name="connsiteY14" fmla="*/ 354330 h 514350"/>
                <a:gd name="connsiteX15" fmla="*/ 346710 w 495300"/>
                <a:gd name="connsiteY15" fmla="*/ 434340 h 514350"/>
                <a:gd name="connsiteX16" fmla="*/ 407670 w 495300"/>
                <a:gd name="connsiteY16" fmla="*/ 449580 h 514350"/>
                <a:gd name="connsiteX17" fmla="*/ 430530 w 495300"/>
                <a:gd name="connsiteY17" fmla="*/ 480060 h 514350"/>
                <a:gd name="connsiteX18" fmla="*/ 457200 w 495300"/>
                <a:gd name="connsiteY18" fmla="*/ 480060 h 514350"/>
                <a:gd name="connsiteX19" fmla="*/ 457200 w 495300"/>
                <a:gd name="connsiteY19" fmla="*/ 506730 h 514350"/>
                <a:gd name="connsiteX20" fmla="*/ 495300 w 495300"/>
                <a:gd name="connsiteY20" fmla="*/ 51435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95300" h="514350">
                  <a:moveTo>
                    <a:pt x="0" y="0"/>
                  </a:moveTo>
                  <a:lnTo>
                    <a:pt x="34290" y="64770"/>
                  </a:lnTo>
                  <a:lnTo>
                    <a:pt x="87630" y="76200"/>
                  </a:lnTo>
                  <a:lnTo>
                    <a:pt x="83820" y="118110"/>
                  </a:lnTo>
                  <a:lnTo>
                    <a:pt x="129540" y="121920"/>
                  </a:lnTo>
                  <a:lnTo>
                    <a:pt x="140970" y="167640"/>
                  </a:lnTo>
                  <a:lnTo>
                    <a:pt x="201930" y="171450"/>
                  </a:lnTo>
                  <a:lnTo>
                    <a:pt x="201930" y="194310"/>
                  </a:lnTo>
                  <a:lnTo>
                    <a:pt x="240030" y="205740"/>
                  </a:lnTo>
                  <a:lnTo>
                    <a:pt x="236220" y="228600"/>
                  </a:lnTo>
                  <a:lnTo>
                    <a:pt x="285750" y="232410"/>
                  </a:lnTo>
                  <a:lnTo>
                    <a:pt x="285750" y="270510"/>
                  </a:lnTo>
                  <a:lnTo>
                    <a:pt x="312420" y="281940"/>
                  </a:lnTo>
                  <a:lnTo>
                    <a:pt x="308610" y="339090"/>
                  </a:lnTo>
                  <a:lnTo>
                    <a:pt x="342900" y="354330"/>
                  </a:lnTo>
                  <a:lnTo>
                    <a:pt x="346710" y="434340"/>
                  </a:lnTo>
                  <a:lnTo>
                    <a:pt x="407670" y="449580"/>
                  </a:lnTo>
                  <a:lnTo>
                    <a:pt x="430530" y="480060"/>
                  </a:lnTo>
                  <a:lnTo>
                    <a:pt x="457200" y="480060"/>
                  </a:lnTo>
                  <a:lnTo>
                    <a:pt x="457200" y="506730"/>
                  </a:lnTo>
                  <a:lnTo>
                    <a:pt x="495300" y="51435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18" name="Freeform: Shape 217">
              <a:extLst>
                <a:ext uri="{FF2B5EF4-FFF2-40B4-BE49-F238E27FC236}">
                  <a16:creationId xmlns:a16="http://schemas.microsoft.com/office/drawing/2014/main" id="{9231B6CD-61A9-4ABE-9F70-1E34C14ACF32}"/>
                </a:ext>
              </a:extLst>
            </p:cNvPr>
            <p:cNvSpPr/>
            <p:nvPr/>
          </p:nvSpPr>
          <p:spPr bwMode="auto">
            <a:xfrm>
              <a:off x="2205990" y="3383280"/>
              <a:ext cx="194310" cy="129540"/>
            </a:xfrm>
            <a:custGeom>
              <a:avLst/>
              <a:gdLst>
                <a:gd name="connsiteX0" fmla="*/ 0 w 194310"/>
                <a:gd name="connsiteY0" fmla="*/ 3810 h 129540"/>
                <a:gd name="connsiteX1" fmla="*/ 76200 w 194310"/>
                <a:gd name="connsiteY1" fmla="*/ 0 h 129540"/>
                <a:gd name="connsiteX2" fmla="*/ 83820 w 194310"/>
                <a:gd name="connsiteY2" fmla="*/ 45720 h 129540"/>
                <a:gd name="connsiteX3" fmla="*/ 118110 w 194310"/>
                <a:gd name="connsiteY3" fmla="*/ 45720 h 129540"/>
                <a:gd name="connsiteX4" fmla="*/ 137160 w 194310"/>
                <a:gd name="connsiteY4" fmla="*/ 80010 h 129540"/>
                <a:gd name="connsiteX5" fmla="*/ 194310 w 194310"/>
                <a:gd name="connsiteY5" fmla="*/ 87630 h 129540"/>
                <a:gd name="connsiteX6" fmla="*/ 194310 w 194310"/>
                <a:gd name="connsiteY6" fmla="*/ 129540 h 12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10" h="129540">
                  <a:moveTo>
                    <a:pt x="0" y="3810"/>
                  </a:moveTo>
                  <a:lnTo>
                    <a:pt x="76200" y="0"/>
                  </a:lnTo>
                  <a:lnTo>
                    <a:pt x="83820" y="45720"/>
                  </a:lnTo>
                  <a:lnTo>
                    <a:pt x="118110" y="45720"/>
                  </a:lnTo>
                  <a:lnTo>
                    <a:pt x="137160" y="80010"/>
                  </a:lnTo>
                  <a:lnTo>
                    <a:pt x="194310" y="87630"/>
                  </a:lnTo>
                  <a:lnTo>
                    <a:pt x="194310" y="12954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19" name="Freeform: Shape 218">
              <a:extLst>
                <a:ext uri="{FF2B5EF4-FFF2-40B4-BE49-F238E27FC236}">
                  <a16:creationId xmlns:a16="http://schemas.microsoft.com/office/drawing/2014/main" id="{EDE17C95-FDDA-401D-819B-E934D5A50D4F}"/>
                </a:ext>
              </a:extLst>
            </p:cNvPr>
            <p:cNvSpPr/>
            <p:nvPr/>
          </p:nvSpPr>
          <p:spPr bwMode="auto">
            <a:xfrm>
              <a:off x="2522220" y="3577590"/>
              <a:ext cx="300990" cy="167640"/>
            </a:xfrm>
            <a:custGeom>
              <a:avLst/>
              <a:gdLst>
                <a:gd name="connsiteX0" fmla="*/ 300990 w 300990"/>
                <a:gd name="connsiteY0" fmla="*/ 167640 h 167640"/>
                <a:gd name="connsiteX1" fmla="*/ 240030 w 300990"/>
                <a:gd name="connsiteY1" fmla="*/ 140970 h 167640"/>
                <a:gd name="connsiteX2" fmla="*/ 213360 w 300990"/>
                <a:gd name="connsiteY2" fmla="*/ 102870 h 167640"/>
                <a:gd name="connsiteX3" fmla="*/ 160020 w 300990"/>
                <a:gd name="connsiteY3" fmla="*/ 99060 h 167640"/>
                <a:gd name="connsiteX4" fmla="*/ 110490 w 300990"/>
                <a:gd name="connsiteY4" fmla="*/ 41910 h 167640"/>
                <a:gd name="connsiteX5" fmla="*/ 76200 w 300990"/>
                <a:gd name="connsiteY5" fmla="*/ 41910 h 167640"/>
                <a:gd name="connsiteX6" fmla="*/ 64770 w 300990"/>
                <a:gd name="connsiteY6" fmla="*/ 0 h 167640"/>
                <a:gd name="connsiteX7" fmla="*/ 0 w 300990"/>
                <a:gd name="connsiteY7" fmla="*/ 3810 h 167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0990" h="167640">
                  <a:moveTo>
                    <a:pt x="300990" y="167640"/>
                  </a:moveTo>
                  <a:lnTo>
                    <a:pt x="240030" y="140970"/>
                  </a:lnTo>
                  <a:lnTo>
                    <a:pt x="213360" y="102870"/>
                  </a:lnTo>
                  <a:lnTo>
                    <a:pt x="160020" y="99060"/>
                  </a:lnTo>
                  <a:lnTo>
                    <a:pt x="110490" y="41910"/>
                  </a:lnTo>
                  <a:lnTo>
                    <a:pt x="76200" y="41910"/>
                  </a:lnTo>
                  <a:lnTo>
                    <a:pt x="64770" y="0"/>
                  </a:lnTo>
                  <a:lnTo>
                    <a:pt x="0" y="381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20" name="Freeform: Shape 219">
              <a:extLst>
                <a:ext uri="{FF2B5EF4-FFF2-40B4-BE49-F238E27FC236}">
                  <a16:creationId xmlns:a16="http://schemas.microsoft.com/office/drawing/2014/main" id="{C93C50D8-2368-4F71-AB46-FAAE49D6AE5D}"/>
                </a:ext>
              </a:extLst>
            </p:cNvPr>
            <p:cNvSpPr/>
            <p:nvPr/>
          </p:nvSpPr>
          <p:spPr bwMode="auto">
            <a:xfrm>
              <a:off x="2396490" y="3493770"/>
              <a:ext cx="144780" cy="72390"/>
            </a:xfrm>
            <a:custGeom>
              <a:avLst/>
              <a:gdLst>
                <a:gd name="connsiteX0" fmla="*/ 0 w 144780"/>
                <a:gd name="connsiteY0" fmla="*/ 7620 h 72390"/>
                <a:gd name="connsiteX1" fmla="*/ 49530 w 144780"/>
                <a:gd name="connsiteY1" fmla="*/ 0 h 72390"/>
                <a:gd name="connsiteX2" fmla="*/ 68580 w 144780"/>
                <a:gd name="connsiteY2" fmla="*/ 34290 h 72390"/>
                <a:gd name="connsiteX3" fmla="*/ 110490 w 144780"/>
                <a:gd name="connsiteY3" fmla="*/ 30480 h 72390"/>
                <a:gd name="connsiteX4" fmla="*/ 144780 w 144780"/>
                <a:gd name="connsiteY4" fmla="*/ 72390 h 72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780" h="72390">
                  <a:moveTo>
                    <a:pt x="0" y="7620"/>
                  </a:moveTo>
                  <a:lnTo>
                    <a:pt x="49530" y="0"/>
                  </a:lnTo>
                  <a:lnTo>
                    <a:pt x="68580" y="34290"/>
                  </a:lnTo>
                  <a:lnTo>
                    <a:pt x="110490" y="30480"/>
                  </a:lnTo>
                  <a:lnTo>
                    <a:pt x="144780" y="7239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227" name="Group 226">
            <a:extLst>
              <a:ext uri="{FF2B5EF4-FFF2-40B4-BE49-F238E27FC236}">
                <a16:creationId xmlns:a16="http://schemas.microsoft.com/office/drawing/2014/main" id="{6F729202-5512-4F42-9FCD-C2269776EF21}"/>
              </a:ext>
            </a:extLst>
          </p:cNvPr>
          <p:cNvGrpSpPr/>
          <p:nvPr/>
        </p:nvGrpSpPr>
        <p:grpSpPr>
          <a:xfrm>
            <a:off x="1307524" y="2007870"/>
            <a:ext cx="4442460" cy="2903220"/>
            <a:chOff x="1162050" y="1977390"/>
            <a:chExt cx="4442460" cy="2903220"/>
          </a:xfrm>
        </p:grpSpPr>
        <p:sp>
          <p:nvSpPr>
            <p:cNvPr id="222" name="Freeform: Shape 221">
              <a:extLst>
                <a:ext uri="{FF2B5EF4-FFF2-40B4-BE49-F238E27FC236}">
                  <a16:creationId xmlns:a16="http://schemas.microsoft.com/office/drawing/2014/main" id="{8DC4F682-9824-4033-BC25-EF2571A172C9}"/>
                </a:ext>
              </a:extLst>
            </p:cNvPr>
            <p:cNvSpPr/>
            <p:nvPr/>
          </p:nvSpPr>
          <p:spPr bwMode="auto">
            <a:xfrm>
              <a:off x="3116580" y="4472940"/>
              <a:ext cx="2487930" cy="407670"/>
            </a:xfrm>
            <a:custGeom>
              <a:avLst/>
              <a:gdLst>
                <a:gd name="connsiteX0" fmla="*/ 2487930 w 2487930"/>
                <a:gd name="connsiteY0" fmla="*/ 407670 h 407670"/>
                <a:gd name="connsiteX1" fmla="*/ 1927860 w 2487930"/>
                <a:gd name="connsiteY1" fmla="*/ 407670 h 407670"/>
                <a:gd name="connsiteX2" fmla="*/ 1905000 w 2487930"/>
                <a:gd name="connsiteY2" fmla="*/ 377190 h 407670"/>
                <a:gd name="connsiteX3" fmla="*/ 1565910 w 2487930"/>
                <a:gd name="connsiteY3" fmla="*/ 388620 h 407670"/>
                <a:gd name="connsiteX4" fmla="*/ 1562100 w 2487930"/>
                <a:gd name="connsiteY4" fmla="*/ 369570 h 407670"/>
                <a:gd name="connsiteX5" fmla="*/ 1402080 w 2487930"/>
                <a:gd name="connsiteY5" fmla="*/ 369570 h 407670"/>
                <a:gd name="connsiteX6" fmla="*/ 1383030 w 2487930"/>
                <a:gd name="connsiteY6" fmla="*/ 335280 h 407670"/>
                <a:gd name="connsiteX7" fmla="*/ 1223010 w 2487930"/>
                <a:gd name="connsiteY7" fmla="*/ 335280 h 407670"/>
                <a:gd name="connsiteX8" fmla="*/ 1181100 w 2487930"/>
                <a:gd name="connsiteY8" fmla="*/ 274320 h 407670"/>
                <a:gd name="connsiteX9" fmla="*/ 1028700 w 2487930"/>
                <a:gd name="connsiteY9" fmla="*/ 266700 h 407670"/>
                <a:gd name="connsiteX10" fmla="*/ 1032510 w 2487930"/>
                <a:gd name="connsiteY10" fmla="*/ 247650 h 407670"/>
                <a:gd name="connsiteX11" fmla="*/ 960120 w 2487930"/>
                <a:gd name="connsiteY11" fmla="*/ 251460 h 407670"/>
                <a:gd name="connsiteX12" fmla="*/ 956310 w 2487930"/>
                <a:gd name="connsiteY12" fmla="*/ 224790 h 407670"/>
                <a:gd name="connsiteX13" fmla="*/ 712470 w 2487930"/>
                <a:gd name="connsiteY13" fmla="*/ 220980 h 407670"/>
                <a:gd name="connsiteX14" fmla="*/ 579120 w 2487930"/>
                <a:gd name="connsiteY14" fmla="*/ 175260 h 407670"/>
                <a:gd name="connsiteX15" fmla="*/ 438150 w 2487930"/>
                <a:gd name="connsiteY15" fmla="*/ 163830 h 407670"/>
                <a:gd name="connsiteX16" fmla="*/ 354330 w 2487930"/>
                <a:gd name="connsiteY16" fmla="*/ 156210 h 407670"/>
                <a:gd name="connsiteX17" fmla="*/ 274320 w 2487930"/>
                <a:gd name="connsiteY17" fmla="*/ 99060 h 407670"/>
                <a:gd name="connsiteX18" fmla="*/ 205740 w 2487930"/>
                <a:gd name="connsiteY18" fmla="*/ 99060 h 407670"/>
                <a:gd name="connsiteX19" fmla="*/ 179070 w 2487930"/>
                <a:gd name="connsiteY19" fmla="*/ 53340 h 407670"/>
                <a:gd name="connsiteX20" fmla="*/ 125730 w 2487930"/>
                <a:gd name="connsiteY20" fmla="*/ 60960 h 407670"/>
                <a:gd name="connsiteX21" fmla="*/ 64770 w 2487930"/>
                <a:gd name="connsiteY21" fmla="*/ 0 h 407670"/>
                <a:gd name="connsiteX22" fmla="*/ 0 w 2487930"/>
                <a:gd name="connsiteY22" fmla="*/ 0 h 40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7930" h="407670">
                  <a:moveTo>
                    <a:pt x="2487930" y="407670"/>
                  </a:moveTo>
                  <a:lnTo>
                    <a:pt x="1927860" y="407670"/>
                  </a:lnTo>
                  <a:lnTo>
                    <a:pt x="1905000" y="377190"/>
                  </a:lnTo>
                  <a:lnTo>
                    <a:pt x="1565910" y="388620"/>
                  </a:lnTo>
                  <a:lnTo>
                    <a:pt x="1562100" y="369570"/>
                  </a:lnTo>
                  <a:lnTo>
                    <a:pt x="1402080" y="369570"/>
                  </a:lnTo>
                  <a:lnTo>
                    <a:pt x="1383030" y="335280"/>
                  </a:lnTo>
                  <a:lnTo>
                    <a:pt x="1223010" y="335280"/>
                  </a:lnTo>
                  <a:lnTo>
                    <a:pt x="1181100" y="274320"/>
                  </a:lnTo>
                  <a:lnTo>
                    <a:pt x="1028700" y="266700"/>
                  </a:lnTo>
                  <a:lnTo>
                    <a:pt x="1032510" y="247650"/>
                  </a:lnTo>
                  <a:lnTo>
                    <a:pt x="960120" y="251460"/>
                  </a:lnTo>
                  <a:lnTo>
                    <a:pt x="956310" y="224790"/>
                  </a:lnTo>
                  <a:lnTo>
                    <a:pt x="712470" y="220980"/>
                  </a:lnTo>
                  <a:lnTo>
                    <a:pt x="579120" y="175260"/>
                  </a:lnTo>
                  <a:lnTo>
                    <a:pt x="438150" y="163830"/>
                  </a:lnTo>
                  <a:lnTo>
                    <a:pt x="354330" y="156210"/>
                  </a:lnTo>
                  <a:lnTo>
                    <a:pt x="274320" y="99060"/>
                  </a:lnTo>
                  <a:lnTo>
                    <a:pt x="205740" y="99060"/>
                  </a:lnTo>
                  <a:lnTo>
                    <a:pt x="179070" y="53340"/>
                  </a:lnTo>
                  <a:lnTo>
                    <a:pt x="125730" y="60960"/>
                  </a:lnTo>
                  <a:lnTo>
                    <a:pt x="64770"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23" name="Freeform: Shape 222">
              <a:extLst>
                <a:ext uri="{FF2B5EF4-FFF2-40B4-BE49-F238E27FC236}">
                  <a16:creationId xmlns:a16="http://schemas.microsoft.com/office/drawing/2014/main" id="{1AEE837E-FA8F-4ADC-8581-C1888C67F707}"/>
                </a:ext>
              </a:extLst>
            </p:cNvPr>
            <p:cNvSpPr/>
            <p:nvPr/>
          </p:nvSpPr>
          <p:spPr bwMode="auto">
            <a:xfrm>
              <a:off x="2862309" y="4254247"/>
              <a:ext cx="250461" cy="222503"/>
            </a:xfrm>
            <a:custGeom>
              <a:avLst/>
              <a:gdLst>
                <a:gd name="connsiteX0" fmla="*/ 240030 w 240030"/>
                <a:gd name="connsiteY0" fmla="*/ 205740 h 205740"/>
                <a:gd name="connsiteX1" fmla="*/ 228600 w 240030"/>
                <a:gd name="connsiteY1" fmla="*/ 152400 h 205740"/>
                <a:gd name="connsiteX2" fmla="*/ 194310 w 240030"/>
                <a:gd name="connsiteY2" fmla="*/ 156210 h 205740"/>
                <a:gd name="connsiteX3" fmla="*/ 182880 w 240030"/>
                <a:gd name="connsiteY3" fmla="*/ 118110 h 205740"/>
                <a:gd name="connsiteX4" fmla="*/ 110490 w 240030"/>
                <a:gd name="connsiteY4" fmla="*/ 121920 h 205740"/>
                <a:gd name="connsiteX5" fmla="*/ 0 w 240030"/>
                <a:gd name="connsiteY5" fmla="*/ 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030" h="205740">
                  <a:moveTo>
                    <a:pt x="240030" y="205740"/>
                  </a:moveTo>
                  <a:lnTo>
                    <a:pt x="228600" y="152400"/>
                  </a:lnTo>
                  <a:lnTo>
                    <a:pt x="194310" y="156210"/>
                  </a:lnTo>
                  <a:lnTo>
                    <a:pt x="182880" y="118110"/>
                  </a:lnTo>
                  <a:lnTo>
                    <a:pt x="110490" y="12192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24" name="Freeform: Shape 223">
              <a:extLst>
                <a:ext uri="{FF2B5EF4-FFF2-40B4-BE49-F238E27FC236}">
                  <a16:creationId xmlns:a16="http://schemas.microsoft.com/office/drawing/2014/main" id="{9A6FEEA6-246B-433D-999C-A373F1F45515}"/>
                </a:ext>
              </a:extLst>
            </p:cNvPr>
            <p:cNvSpPr/>
            <p:nvPr/>
          </p:nvSpPr>
          <p:spPr bwMode="auto">
            <a:xfrm>
              <a:off x="1162050" y="1977390"/>
              <a:ext cx="1181100" cy="1760220"/>
            </a:xfrm>
            <a:custGeom>
              <a:avLst/>
              <a:gdLst>
                <a:gd name="connsiteX0" fmla="*/ 0 w 1181100"/>
                <a:gd name="connsiteY0" fmla="*/ 0 h 1760220"/>
                <a:gd name="connsiteX1" fmla="*/ 99060 w 1181100"/>
                <a:gd name="connsiteY1" fmla="*/ 95250 h 1760220"/>
                <a:gd name="connsiteX2" fmla="*/ 148590 w 1181100"/>
                <a:gd name="connsiteY2" fmla="*/ 102870 h 1760220"/>
                <a:gd name="connsiteX3" fmla="*/ 182880 w 1181100"/>
                <a:gd name="connsiteY3" fmla="*/ 175260 h 1760220"/>
                <a:gd name="connsiteX4" fmla="*/ 236220 w 1181100"/>
                <a:gd name="connsiteY4" fmla="*/ 297180 h 1760220"/>
                <a:gd name="connsiteX5" fmla="*/ 281940 w 1181100"/>
                <a:gd name="connsiteY5" fmla="*/ 320040 h 1760220"/>
                <a:gd name="connsiteX6" fmla="*/ 285750 w 1181100"/>
                <a:gd name="connsiteY6" fmla="*/ 377190 h 1760220"/>
                <a:gd name="connsiteX7" fmla="*/ 312420 w 1181100"/>
                <a:gd name="connsiteY7" fmla="*/ 396240 h 1760220"/>
                <a:gd name="connsiteX8" fmla="*/ 335280 w 1181100"/>
                <a:gd name="connsiteY8" fmla="*/ 476250 h 1760220"/>
                <a:gd name="connsiteX9" fmla="*/ 369570 w 1181100"/>
                <a:gd name="connsiteY9" fmla="*/ 491490 h 1760220"/>
                <a:gd name="connsiteX10" fmla="*/ 403860 w 1181100"/>
                <a:gd name="connsiteY10" fmla="*/ 567690 h 1760220"/>
                <a:gd name="connsiteX11" fmla="*/ 426720 w 1181100"/>
                <a:gd name="connsiteY11" fmla="*/ 647700 h 1760220"/>
                <a:gd name="connsiteX12" fmla="*/ 502920 w 1181100"/>
                <a:gd name="connsiteY12" fmla="*/ 704850 h 1760220"/>
                <a:gd name="connsiteX13" fmla="*/ 560070 w 1181100"/>
                <a:gd name="connsiteY13" fmla="*/ 746760 h 1760220"/>
                <a:gd name="connsiteX14" fmla="*/ 571500 w 1181100"/>
                <a:gd name="connsiteY14" fmla="*/ 792480 h 1760220"/>
                <a:gd name="connsiteX15" fmla="*/ 704850 w 1181100"/>
                <a:gd name="connsiteY15" fmla="*/ 891540 h 1760220"/>
                <a:gd name="connsiteX16" fmla="*/ 754380 w 1181100"/>
                <a:gd name="connsiteY16" fmla="*/ 933450 h 1760220"/>
                <a:gd name="connsiteX17" fmla="*/ 765810 w 1181100"/>
                <a:gd name="connsiteY17" fmla="*/ 979170 h 1760220"/>
                <a:gd name="connsiteX18" fmla="*/ 891540 w 1181100"/>
                <a:gd name="connsiteY18" fmla="*/ 1047750 h 1760220"/>
                <a:gd name="connsiteX19" fmla="*/ 895350 w 1181100"/>
                <a:gd name="connsiteY19" fmla="*/ 1097280 h 1760220"/>
                <a:gd name="connsiteX20" fmla="*/ 918210 w 1181100"/>
                <a:gd name="connsiteY20" fmla="*/ 1116330 h 1760220"/>
                <a:gd name="connsiteX21" fmla="*/ 922020 w 1181100"/>
                <a:gd name="connsiteY21" fmla="*/ 1215390 h 1760220"/>
                <a:gd name="connsiteX22" fmla="*/ 948690 w 1181100"/>
                <a:gd name="connsiteY22" fmla="*/ 1230630 h 1760220"/>
                <a:gd name="connsiteX23" fmla="*/ 952500 w 1181100"/>
                <a:gd name="connsiteY23" fmla="*/ 1314450 h 1760220"/>
                <a:gd name="connsiteX24" fmla="*/ 990600 w 1181100"/>
                <a:gd name="connsiteY24" fmla="*/ 1337310 h 1760220"/>
                <a:gd name="connsiteX25" fmla="*/ 998220 w 1181100"/>
                <a:gd name="connsiteY25" fmla="*/ 1409700 h 1760220"/>
                <a:gd name="connsiteX26" fmla="*/ 1043940 w 1181100"/>
                <a:gd name="connsiteY26" fmla="*/ 1474470 h 1760220"/>
                <a:gd name="connsiteX27" fmla="*/ 1032510 w 1181100"/>
                <a:gd name="connsiteY27" fmla="*/ 1516380 h 1760220"/>
                <a:gd name="connsiteX28" fmla="*/ 1066800 w 1181100"/>
                <a:gd name="connsiteY28" fmla="*/ 1539240 h 1760220"/>
                <a:gd name="connsiteX29" fmla="*/ 1066800 w 1181100"/>
                <a:gd name="connsiteY29" fmla="*/ 1592580 h 1760220"/>
                <a:gd name="connsiteX30" fmla="*/ 1101090 w 1181100"/>
                <a:gd name="connsiteY30" fmla="*/ 1607820 h 1760220"/>
                <a:gd name="connsiteX31" fmla="*/ 1101090 w 1181100"/>
                <a:gd name="connsiteY31" fmla="*/ 1653540 h 1760220"/>
                <a:gd name="connsiteX32" fmla="*/ 1139190 w 1181100"/>
                <a:gd name="connsiteY32" fmla="*/ 1668780 h 1760220"/>
                <a:gd name="connsiteX33" fmla="*/ 1143000 w 1181100"/>
                <a:gd name="connsiteY33" fmla="*/ 1714500 h 1760220"/>
                <a:gd name="connsiteX34" fmla="*/ 1173480 w 1181100"/>
                <a:gd name="connsiteY34" fmla="*/ 1725930 h 1760220"/>
                <a:gd name="connsiteX35" fmla="*/ 1181100 w 1181100"/>
                <a:gd name="connsiteY35" fmla="*/ 1760220 h 176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1100" h="1760220">
                  <a:moveTo>
                    <a:pt x="0" y="0"/>
                  </a:moveTo>
                  <a:lnTo>
                    <a:pt x="99060" y="95250"/>
                  </a:lnTo>
                  <a:lnTo>
                    <a:pt x="148590" y="102870"/>
                  </a:lnTo>
                  <a:lnTo>
                    <a:pt x="182880" y="175260"/>
                  </a:lnTo>
                  <a:lnTo>
                    <a:pt x="236220" y="297180"/>
                  </a:lnTo>
                  <a:lnTo>
                    <a:pt x="281940" y="320040"/>
                  </a:lnTo>
                  <a:lnTo>
                    <a:pt x="285750" y="377190"/>
                  </a:lnTo>
                  <a:lnTo>
                    <a:pt x="312420" y="396240"/>
                  </a:lnTo>
                  <a:lnTo>
                    <a:pt x="335280" y="476250"/>
                  </a:lnTo>
                  <a:lnTo>
                    <a:pt x="369570" y="491490"/>
                  </a:lnTo>
                  <a:lnTo>
                    <a:pt x="403860" y="567690"/>
                  </a:lnTo>
                  <a:lnTo>
                    <a:pt x="426720" y="647700"/>
                  </a:lnTo>
                  <a:lnTo>
                    <a:pt x="502920" y="704850"/>
                  </a:lnTo>
                  <a:lnTo>
                    <a:pt x="560070" y="746760"/>
                  </a:lnTo>
                  <a:lnTo>
                    <a:pt x="571500" y="792480"/>
                  </a:lnTo>
                  <a:lnTo>
                    <a:pt x="704850" y="891540"/>
                  </a:lnTo>
                  <a:lnTo>
                    <a:pt x="754380" y="933450"/>
                  </a:lnTo>
                  <a:lnTo>
                    <a:pt x="765810" y="979170"/>
                  </a:lnTo>
                  <a:lnTo>
                    <a:pt x="891540" y="1047750"/>
                  </a:lnTo>
                  <a:lnTo>
                    <a:pt x="895350" y="1097280"/>
                  </a:lnTo>
                  <a:lnTo>
                    <a:pt x="918210" y="1116330"/>
                  </a:lnTo>
                  <a:lnTo>
                    <a:pt x="922020" y="1215390"/>
                  </a:lnTo>
                  <a:lnTo>
                    <a:pt x="948690" y="1230630"/>
                  </a:lnTo>
                  <a:lnTo>
                    <a:pt x="952500" y="1314450"/>
                  </a:lnTo>
                  <a:lnTo>
                    <a:pt x="990600" y="1337310"/>
                  </a:lnTo>
                  <a:lnTo>
                    <a:pt x="998220" y="1409700"/>
                  </a:lnTo>
                  <a:lnTo>
                    <a:pt x="1043940" y="1474470"/>
                  </a:lnTo>
                  <a:lnTo>
                    <a:pt x="1032510" y="1516380"/>
                  </a:lnTo>
                  <a:lnTo>
                    <a:pt x="1066800" y="1539240"/>
                  </a:lnTo>
                  <a:lnTo>
                    <a:pt x="1066800" y="1592580"/>
                  </a:lnTo>
                  <a:lnTo>
                    <a:pt x="1101090" y="1607820"/>
                  </a:lnTo>
                  <a:lnTo>
                    <a:pt x="1101090" y="1653540"/>
                  </a:lnTo>
                  <a:lnTo>
                    <a:pt x="1139190" y="1668780"/>
                  </a:lnTo>
                  <a:lnTo>
                    <a:pt x="1143000" y="1714500"/>
                  </a:lnTo>
                  <a:lnTo>
                    <a:pt x="1173480" y="1725930"/>
                  </a:lnTo>
                  <a:lnTo>
                    <a:pt x="1181100" y="176022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25" name="Freeform: Shape 224">
              <a:extLst>
                <a:ext uri="{FF2B5EF4-FFF2-40B4-BE49-F238E27FC236}">
                  <a16:creationId xmlns:a16="http://schemas.microsoft.com/office/drawing/2014/main" id="{7DC113D9-BE35-4561-8CCF-E4CEB1FEC5A9}"/>
                </a:ext>
              </a:extLst>
            </p:cNvPr>
            <p:cNvSpPr/>
            <p:nvPr/>
          </p:nvSpPr>
          <p:spPr bwMode="auto">
            <a:xfrm>
              <a:off x="2541270" y="3977640"/>
              <a:ext cx="331470" cy="281364"/>
            </a:xfrm>
            <a:custGeom>
              <a:avLst/>
              <a:gdLst>
                <a:gd name="connsiteX0" fmla="*/ 327660 w 327660"/>
                <a:gd name="connsiteY0" fmla="*/ 278130 h 278130"/>
                <a:gd name="connsiteX1" fmla="*/ 224790 w 327660"/>
                <a:gd name="connsiteY1" fmla="*/ 278130 h 278130"/>
                <a:gd name="connsiteX2" fmla="*/ 186690 w 327660"/>
                <a:gd name="connsiteY2" fmla="*/ 240030 h 278130"/>
                <a:gd name="connsiteX3" fmla="*/ 182880 w 327660"/>
                <a:gd name="connsiteY3" fmla="*/ 179070 h 278130"/>
                <a:gd name="connsiteX4" fmla="*/ 156210 w 327660"/>
                <a:gd name="connsiteY4" fmla="*/ 167640 h 278130"/>
                <a:gd name="connsiteX5" fmla="*/ 125730 w 327660"/>
                <a:gd name="connsiteY5" fmla="*/ 102870 h 278130"/>
                <a:gd name="connsiteX6" fmla="*/ 64770 w 327660"/>
                <a:gd name="connsiteY6" fmla="*/ 83820 h 278130"/>
                <a:gd name="connsiteX7" fmla="*/ 49530 w 327660"/>
                <a:gd name="connsiteY7" fmla="*/ 22860 h 278130"/>
                <a:gd name="connsiteX8" fmla="*/ 0 w 327660"/>
                <a:gd name="connsiteY8" fmla="*/ 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660" h="278130">
                  <a:moveTo>
                    <a:pt x="327660" y="278130"/>
                  </a:moveTo>
                  <a:lnTo>
                    <a:pt x="224790" y="278130"/>
                  </a:lnTo>
                  <a:lnTo>
                    <a:pt x="186690" y="240030"/>
                  </a:lnTo>
                  <a:lnTo>
                    <a:pt x="182880" y="179070"/>
                  </a:lnTo>
                  <a:lnTo>
                    <a:pt x="156210" y="167640"/>
                  </a:lnTo>
                  <a:lnTo>
                    <a:pt x="125730" y="102870"/>
                  </a:lnTo>
                  <a:lnTo>
                    <a:pt x="64770" y="83820"/>
                  </a:lnTo>
                  <a:lnTo>
                    <a:pt x="49530" y="2286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26" name="Freeform: Shape 225">
              <a:extLst>
                <a:ext uri="{FF2B5EF4-FFF2-40B4-BE49-F238E27FC236}">
                  <a16:creationId xmlns:a16="http://schemas.microsoft.com/office/drawing/2014/main" id="{9F86D71E-7030-4E8D-BBA5-E44BBFED8B3F}"/>
                </a:ext>
              </a:extLst>
            </p:cNvPr>
            <p:cNvSpPr/>
            <p:nvPr/>
          </p:nvSpPr>
          <p:spPr bwMode="auto">
            <a:xfrm>
              <a:off x="2343150" y="3737610"/>
              <a:ext cx="201930" cy="240030"/>
            </a:xfrm>
            <a:custGeom>
              <a:avLst/>
              <a:gdLst>
                <a:gd name="connsiteX0" fmla="*/ 0 w 201930"/>
                <a:gd name="connsiteY0" fmla="*/ 0 h 240030"/>
                <a:gd name="connsiteX1" fmla="*/ 34290 w 201930"/>
                <a:gd name="connsiteY1" fmla="*/ 72390 h 240030"/>
                <a:gd name="connsiteX2" fmla="*/ 83820 w 201930"/>
                <a:gd name="connsiteY2" fmla="*/ 68580 h 240030"/>
                <a:gd name="connsiteX3" fmla="*/ 95250 w 201930"/>
                <a:gd name="connsiteY3" fmla="*/ 175260 h 240030"/>
                <a:gd name="connsiteX4" fmla="*/ 133350 w 201930"/>
                <a:gd name="connsiteY4" fmla="*/ 175260 h 240030"/>
                <a:gd name="connsiteX5" fmla="*/ 163830 w 201930"/>
                <a:gd name="connsiteY5" fmla="*/ 209550 h 240030"/>
                <a:gd name="connsiteX6" fmla="*/ 194310 w 201930"/>
                <a:gd name="connsiteY6" fmla="*/ 205740 h 240030"/>
                <a:gd name="connsiteX7" fmla="*/ 201930 w 201930"/>
                <a:gd name="connsiteY7" fmla="*/ 240030 h 24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930" h="240030">
                  <a:moveTo>
                    <a:pt x="0" y="0"/>
                  </a:moveTo>
                  <a:lnTo>
                    <a:pt x="34290" y="72390"/>
                  </a:lnTo>
                  <a:lnTo>
                    <a:pt x="83820" y="68580"/>
                  </a:lnTo>
                  <a:lnTo>
                    <a:pt x="95250" y="175260"/>
                  </a:lnTo>
                  <a:lnTo>
                    <a:pt x="133350" y="175260"/>
                  </a:lnTo>
                  <a:lnTo>
                    <a:pt x="163830" y="209550"/>
                  </a:lnTo>
                  <a:lnTo>
                    <a:pt x="194310" y="205740"/>
                  </a:lnTo>
                  <a:lnTo>
                    <a:pt x="201930" y="24003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239" name="Group 238">
            <a:extLst>
              <a:ext uri="{FF2B5EF4-FFF2-40B4-BE49-F238E27FC236}">
                <a16:creationId xmlns:a16="http://schemas.microsoft.com/office/drawing/2014/main" id="{F1E7A411-597B-4EC8-880B-1F1ED3554CBC}"/>
              </a:ext>
            </a:extLst>
          </p:cNvPr>
          <p:cNvGrpSpPr/>
          <p:nvPr/>
        </p:nvGrpSpPr>
        <p:grpSpPr>
          <a:xfrm>
            <a:off x="7234238" y="2083118"/>
            <a:ext cx="4295775" cy="3009900"/>
            <a:chOff x="7234238" y="2052638"/>
            <a:chExt cx="4295775" cy="3009900"/>
          </a:xfrm>
        </p:grpSpPr>
        <p:sp>
          <p:nvSpPr>
            <p:cNvPr id="236" name="Freeform: Shape 235">
              <a:extLst>
                <a:ext uri="{FF2B5EF4-FFF2-40B4-BE49-F238E27FC236}">
                  <a16:creationId xmlns:a16="http://schemas.microsoft.com/office/drawing/2014/main" id="{6A52E8BD-EDEB-4ECD-9EDB-494BFB79C995}"/>
                </a:ext>
              </a:extLst>
            </p:cNvPr>
            <p:cNvSpPr/>
            <p:nvPr/>
          </p:nvSpPr>
          <p:spPr bwMode="auto">
            <a:xfrm>
              <a:off x="9458325" y="3429000"/>
              <a:ext cx="2071688" cy="1633538"/>
            </a:xfrm>
            <a:custGeom>
              <a:avLst/>
              <a:gdLst>
                <a:gd name="connsiteX0" fmla="*/ 2071688 w 2071688"/>
                <a:gd name="connsiteY0" fmla="*/ 1633538 h 1633538"/>
                <a:gd name="connsiteX1" fmla="*/ 2071688 w 2071688"/>
                <a:gd name="connsiteY1" fmla="*/ 942975 h 1633538"/>
                <a:gd name="connsiteX2" fmla="*/ 1847850 w 2071688"/>
                <a:gd name="connsiteY2" fmla="*/ 942975 h 1633538"/>
                <a:gd name="connsiteX3" fmla="*/ 1847850 w 2071688"/>
                <a:gd name="connsiteY3" fmla="*/ 828675 h 1633538"/>
                <a:gd name="connsiteX4" fmla="*/ 1757363 w 2071688"/>
                <a:gd name="connsiteY4" fmla="*/ 828675 h 1633538"/>
                <a:gd name="connsiteX5" fmla="*/ 1757363 w 2071688"/>
                <a:gd name="connsiteY5" fmla="*/ 776288 h 1633538"/>
                <a:gd name="connsiteX6" fmla="*/ 1704975 w 2071688"/>
                <a:gd name="connsiteY6" fmla="*/ 776288 h 1633538"/>
                <a:gd name="connsiteX7" fmla="*/ 1704975 w 2071688"/>
                <a:gd name="connsiteY7" fmla="*/ 704850 h 1633538"/>
                <a:gd name="connsiteX8" fmla="*/ 1585913 w 2071688"/>
                <a:gd name="connsiteY8" fmla="*/ 704850 h 1633538"/>
                <a:gd name="connsiteX9" fmla="*/ 1533525 w 2071688"/>
                <a:gd name="connsiteY9" fmla="*/ 647700 h 1633538"/>
                <a:gd name="connsiteX10" fmla="*/ 1476375 w 2071688"/>
                <a:gd name="connsiteY10" fmla="*/ 647700 h 1633538"/>
                <a:gd name="connsiteX11" fmla="*/ 1447800 w 2071688"/>
                <a:gd name="connsiteY11" fmla="*/ 609600 h 1633538"/>
                <a:gd name="connsiteX12" fmla="*/ 1338263 w 2071688"/>
                <a:gd name="connsiteY12" fmla="*/ 600075 h 1633538"/>
                <a:gd name="connsiteX13" fmla="*/ 1300163 w 2071688"/>
                <a:gd name="connsiteY13" fmla="*/ 557213 h 1633538"/>
                <a:gd name="connsiteX14" fmla="*/ 1104900 w 2071688"/>
                <a:gd name="connsiteY14" fmla="*/ 542925 h 1633538"/>
                <a:gd name="connsiteX15" fmla="*/ 1009650 w 2071688"/>
                <a:gd name="connsiteY15" fmla="*/ 514350 h 1633538"/>
                <a:gd name="connsiteX16" fmla="*/ 962025 w 2071688"/>
                <a:gd name="connsiteY16" fmla="*/ 476250 h 1633538"/>
                <a:gd name="connsiteX17" fmla="*/ 895350 w 2071688"/>
                <a:gd name="connsiteY17" fmla="*/ 476250 h 1633538"/>
                <a:gd name="connsiteX18" fmla="*/ 752475 w 2071688"/>
                <a:gd name="connsiteY18" fmla="*/ 381000 h 1633538"/>
                <a:gd name="connsiteX19" fmla="*/ 714375 w 2071688"/>
                <a:gd name="connsiteY19" fmla="*/ 371475 h 1633538"/>
                <a:gd name="connsiteX20" fmla="*/ 666750 w 2071688"/>
                <a:gd name="connsiteY20" fmla="*/ 319088 h 1633538"/>
                <a:gd name="connsiteX21" fmla="*/ 576263 w 2071688"/>
                <a:gd name="connsiteY21" fmla="*/ 323850 h 1633538"/>
                <a:gd name="connsiteX22" fmla="*/ 561975 w 2071688"/>
                <a:gd name="connsiteY22" fmla="*/ 271463 h 1633538"/>
                <a:gd name="connsiteX23" fmla="*/ 504825 w 2071688"/>
                <a:gd name="connsiteY23" fmla="*/ 276225 h 1633538"/>
                <a:gd name="connsiteX24" fmla="*/ 466725 w 2071688"/>
                <a:gd name="connsiteY24" fmla="*/ 233363 h 1633538"/>
                <a:gd name="connsiteX25" fmla="*/ 385763 w 2071688"/>
                <a:gd name="connsiteY25" fmla="*/ 228600 h 1633538"/>
                <a:gd name="connsiteX26" fmla="*/ 295275 w 2071688"/>
                <a:gd name="connsiteY26" fmla="*/ 166688 h 1633538"/>
                <a:gd name="connsiteX27" fmla="*/ 247650 w 2071688"/>
                <a:gd name="connsiteY27" fmla="*/ 166688 h 1633538"/>
                <a:gd name="connsiteX28" fmla="*/ 190500 w 2071688"/>
                <a:gd name="connsiteY28" fmla="*/ 90488 h 1633538"/>
                <a:gd name="connsiteX29" fmla="*/ 76200 w 2071688"/>
                <a:gd name="connsiteY29" fmla="*/ 52388 h 1633538"/>
                <a:gd name="connsiteX30" fmla="*/ 66675 w 2071688"/>
                <a:gd name="connsiteY30" fmla="*/ 0 h 1633538"/>
                <a:gd name="connsiteX31" fmla="*/ 0 w 2071688"/>
                <a:gd name="connsiteY31" fmla="*/ 0 h 1633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71688" h="1633538">
                  <a:moveTo>
                    <a:pt x="2071688" y="1633538"/>
                  </a:moveTo>
                  <a:lnTo>
                    <a:pt x="2071688" y="942975"/>
                  </a:lnTo>
                  <a:lnTo>
                    <a:pt x="1847850" y="942975"/>
                  </a:lnTo>
                  <a:lnTo>
                    <a:pt x="1847850" y="828675"/>
                  </a:lnTo>
                  <a:lnTo>
                    <a:pt x="1757363" y="828675"/>
                  </a:lnTo>
                  <a:lnTo>
                    <a:pt x="1757363" y="776288"/>
                  </a:lnTo>
                  <a:lnTo>
                    <a:pt x="1704975" y="776288"/>
                  </a:lnTo>
                  <a:lnTo>
                    <a:pt x="1704975" y="704850"/>
                  </a:lnTo>
                  <a:lnTo>
                    <a:pt x="1585913" y="704850"/>
                  </a:lnTo>
                  <a:lnTo>
                    <a:pt x="1533525" y="647700"/>
                  </a:lnTo>
                  <a:lnTo>
                    <a:pt x="1476375" y="647700"/>
                  </a:lnTo>
                  <a:lnTo>
                    <a:pt x="1447800" y="609600"/>
                  </a:lnTo>
                  <a:lnTo>
                    <a:pt x="1338263" y="600075"/>
                  </a:lnTo>
                  <a:lnTo>
                    <a:pt x="1300163" y="557213"/>
                  </a:lnTo>
                  <a:lnTo>
                    <a:pt x="1104900" y="542925"/>
                  </a:lnTo>
                  <a:lnTo>
                    <a:pt x="1009650" y="514350"/>
                  </a:lnTo>
                  <a:lnTo>
                    <a:pt x="962025" y="476250"/>
                  </a:lnTo>
                  <a:lnTo>
                    <a:pt x="895350" y="476250"/>
                  </a:lnTo>
                  <a:lnTo>
                    <a:pt x="752475" y="381000"/>
                  </a:lnTo>
                  <a:lnTo>
                    <a:pt x="714375" y="371475"/>
                  </a:lnTo>
                  <a:lnTo>
                    <a:pt x="666750" y="319088"/>
                  </a:lnTo>
                  <a:lnTo>
                    <a:pt x="576263" y="323850"/>
                  </a:lnTo>
                  <a:lnTo>
                    <a:pt x="561975" y="271463"/>
                  </a:lnTo>
                  <a:lnTo>
                    <a:pt x="504825" y="276225"/>
                  </a:lnTo>
                  <a:lnTo>
                    <a:pt x="466725" y="233363"/>
                  </a:lnTo>
                  <a:lnTo>
                    <a:pt x="385763" y="228600"/>
                  </a:lnTo>
                  <a:lnTo>
                    <a:pt x="295275" y="166688"/>
                  </a:lnTo>
                  <a:lnTo>
                    <a:pt x="247650" y="166688"/>
                  </a:lnTo>
                  <a:lnTo>
                    <a:pt x="190500" y="90488"/>
                  </a:lnTo>
                  <a:lnTo>
                    <a:pt x="76200" y="52388"/>
                  </a:lnTo>
                  <a:lnTo>
                    <a:pt x="66675" y="0"/>
                  </a:lnTo>
                  <a:lnTo>
                    <a:pt x="0" y="0"/>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37" name="Freeform: Shape 236">
              <a:extLst>
                <a:ext uri="{FF2B5EF4-FFF2-40B4-BE49-F238E27FC236}">
                  <a16:creationId xmlns:a16="http://schemas.microsoft.com/office/drawing/2014/main" id="{4EA9716F-C61F-4F3C-AABE-F254158AB43A}"/>
                </a:ext>
              </a:extLst>
            </p:cNvPr>
            <p:cNvSpPr/>
            <p:nvPr/>
          </p:nvSpPr>
          <p:spPr bwMode="auto">
            <a:xfrm>
              <a:off x="7234238" y="2052638"/>
              <a:ext cx="447675" cy="328612"/>
            </a:xfrm>
            <a:custGeom>
              <a:avLst/>
              <a:gdLst>
                <a:gd name="connsiteX0" fmla="*/ 0 w 447675"/>
                <a:gd name="connsiteY0" fmla="*/ 0 h 328612"/>
                <a:gd name="connsiteX1" fmla="*/ 85725 w 447675"/>
                <a:gd name="connsiteY1" fmla="*/ 119062 h 328612"/>
                <a:gd name="connsiteX2" fmla="*/ 128587 w 447675"/>
                <a:gd name="connsiteY2" fmla="*/ 119062 h 328612"/>
                <a:gd name="connsiteX3" fmla="*/ 195262 w 447675"/>
                <a:gd name="connsiteY3" fmla="*/ 195262 h 328612"/>
                <a:gd name="connsiteX4" fmla="*/ 238125 w 447675"/>
                <a:gd name="connsiteY4" fmla="*/ 200025 h 328612"/>
                <a:gd name="connsiteX5" fmla="*/ 252412 w 447675"/>
                <a:gd name="connsiteY5" fmla="*/ 242887 h 328612"/>
                <a:gd name="connsiteX6" fmla="*/ 300037 w 447675"/>
                <a:gd name="connsiteY6" fmla="*/ 252412 h 328612"/>
                <a:gd name="connsiteX7" fmla="*/ 323850 w 447675"/>
                <a:gd name="connsiteY7" fmla="*/ 295275 h 328612"/>
                <a:gd name="connsiteX8" fmla="*/ 447675 w 447675"/>
                <a:gd name="connsiteY8" fmla="*/ 328612 h 32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328612">
                  <a:moveTo>
                    <a:pt x="0" y="0"/>
                  </a:moveTo>
                  <a:lnTo>
                    <a:pt x="85725" y="119062"/>
                  </a:lnTo>
                  <a:lnTo>
                    <a:pt x="128587" y="119062"/>
                  </a:lnTo>
                  <a:lnTo>
                    <a:pt x="195262" y="195262"/>
                  </a:lnTo>
                  <a:lnTo>
                    <a:pt x="238125" y="200025"/>
                  </a:lnTo>
                  <a:lnTo>
                    <a:pt x="252412" y="242887"/>
                  </a:lnTo>
                  <a:lnTo>
                    <a:pt x="300037" y="252412"/>
                  </a:lnTo>
                  <a:lnTo>
                    <a:pt x="323850" y="295275"/>
                  </a:lnTo>
                  <a:lnTo>
                    <a:pt x="447675" y="328612"/>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38" name="Freeform: Shape 237">
              <a:extLst>
                <a:ext uri="{FF2B5EF4-FFF2-40B4-BE49-F238E27FC236}">
                  <a16:creationId xmlns:a16="http://schemas.microsoft.com/office/drawing/2014/main" id="{256E1388-4BC6-4E6E-AA2C-6718565D69A7}"/>
                </a:ext>
              </a:extLst>
            </p:cNvPr>
            <p:cNvSpPr/>
            <p:nvPr/>
          </p:nvSpPr>
          <p:spPr bwMode="auto">
            <a:xfrm>
              <a:off x="7672388" y="2381250"/>
              <a:ext cx="1795462" cy="1042988"/>
            </a:xfrm>
            <a:custGeom>
              <a:avLst/>
              <a:gdLst>
                <a:gd name="connsiteX0" fmla="*/ 0 w 1795462"/>
                <a:gd name="connsiteY0" fmla="*/ 0 h 1042988"/>
                <a:gd name="connsiteX1" fmla="*/ 100012 w 1795462"/>
                <a:gd name="connsiteY1" fmla="*/ 47625 h 1042988"/>
                <a:gd name="connsiteX2" fmla="*/ 223837 w 1795462"/>
                <a:gd name="connsiteY2" fmla="*/ 114300 h 1042988"/>
                <a:gd name="connsiteX3" fmla="*/ 242887 w 1795462"/>
                <a:gd name="connsiteY3" fmla="*/ 166688 h 1042988"/>
                <a:gd name="connsiteX4" fmla="*/ 371475 w 1795462"/>
                <a:gd name="connsiteY4" fmla="*/ 185738 h 1042988"/>
                <a:gd name="connsiteX5" fmla="*/ 381000 w 1795462"/>
                <a:gd name="connsiteY5" fmla="*/ 219075 h 1042988"/>
                <a:gd name="connsiteX6" fmla="*/ 438150 w 1795462"/>
                <a:gd name="connsiteY6" fmla="*/ 233363 h 1042988"/>
                <a:gd name="connsiteX7" fmla="*/ 438150 w 1795462"/>
                <a:gd name="connsiteY7" fmla="*/ 271463 h 1042988"/>
                <a:gd name="connsiteX8" fmla="*/ 561975 w 1795462"/>
                <a:gd name="connsiteY8" fmla="*/ 338138 h 1042988"/>
                <a:gd name="connsiteX9" fmla="*/ 619125 w 1795462"/>
                <a:gd name="connsiteY9" fmla="*/ 390525 h 1042988"/>
                <a:gd name="connsiteX10" fmla="*/ 700087 w 1795462"/>
                <a:gd name="connsiteY10" fmla="*/ 447675 h 1042988"/>
                <a:gd name="connsiteX11" fmla="*/ 800100 w 1795462"/>
                <a:gd name="connsiteY11" fmla="*/ 504825 h 1042988"/>
                <a:gd name="connsiteX12" fmla="*/ 823912 w 1795462"/>
                <a:gd name="connsiteY12" fmla="*/ 533400 h 1042988"/>
                <a:gd name="connsiteX13" fmla="*/ 885825 w 1795462"/>
                <a:gd name="connsiteY13" fmla="*/ 538163 h 1042988"/>
                <a:gd name="connsiteX14" fmla="*/ 919162 w 1795462"/>
                <a:gd name="connsiteY14" fmla="*/ 576263 h 1042988"/>
                <a:gd name="connsiteX15" fmla="*/ 1000125 w 1795462"/>
                <a:gd name="connsiteY15" fmla="*/ 619125 h 1042988"/>
                <a:gd name="connsiteX16" fmla="*/ 1062037 w 1795462"/>
                <a:gd name="connsiteY16" fmla="*/ 623888 h 1042988"/>
                <a:gd name="connsiteX17" fmla="*/ 1071562 w 1795462"/>
                <a:gd name="connsiteY17" fmla="*/ 647700 h 1042988"/>
                <a:gd name="connsiteX18" fmla="*/ 1128712 w 1795462"/>
                <a:gd name="connsiteY18" fmla="*/ 652463 h 1042988"/>
                <a:gd name="connsiteX19" fmla="*/ 1152525 w 1795462"/>
                <a:gd name="connsiteY19" fmla="*/ 671513 h 1042988"/>
                <a:gd name="connsiteX20" fmla="*/ 1185862 w 1795462"/>
                <a:gd name="connsiteY20" fmla="*/ 676275 h 1042988"/>
                <a:gd name="connsiteX21" fmla="*/ 1204912 w 1795462"/>
                <a:gd name="connsiteY21" fmla="*/ 714375 h 1042988"/>
                <a:gd name="connsiteX22" fmla="*/ 1276350 w 1795462"/>
                <a:gd name="connsiteY22" fmla="*/ 714375 h 1042988"/>
                <a:gd name="connsiteX23" fmla="*/ 1276350 w 1795462"/>
                <a:gd name="connsiteY23" fmla="*/ 714375 h 1042988"/>
                <a:gd name="connsiteX24" fmla="*/ 1323975 w 1795462"/>
                <a:gd name="connsiteY24" fmla="*/ 757238 h 1042988"/>
                <a:gd name="connsiteX25" fmla="*/ 1376362 w 1795462"/>
                <a:gd name="connsiteY25" fmla="*/ 838200 h 1042988"/>
                <a:gd name="connsiteX26" fmla="*/ 1447800 w 1795462"/>
                <a:gd name="connsiteY26" fmla="*/ 842963 h 1042988"/>
                <a:gd name="connsiteX27" fmla="*/ 1485900 w 1795462"/>
                <a:gd name="connsiteY27" fmla="*/ 881063 h 1042988"/>
                <a:gd name="connsiteX28" fmla="*/ 1552575 w 1795462"/>
                <a:gd name="connsiteY28" fmla="*/ 881063 h 1042988"/>
                <a:gd name="connsiteX29" fmla="*/ 1614487 w 1795462"/>
                <a:gd name="connsiteY29" fmla="*/ 933450 h 1042988"/>
                <a:gd name="connsiteX30" fmla="*/ 1662112 w 1795462"/>
                <a:gd name="connsiteY30" fmla="*/ 942975 h 1042988"/>
                <a:gd name="connsiteX31" fmla="*/ 1671637 w 1795462"/>
                <a:gd name="connsiteY31" fmla="*/ 962025 h 1042988"/>
                <a:gd name="connsiteX32" fmla="*/ 1724025 w 1795462"/>
                <a:gd name="connsiteY32" fmla="*/ 971550 h 1042988"/>
                <a:gd name="connsiteX33" fmla="*/ 1728787 w 1795462"/>
                <a:gd name="connsiteY33" fmla="*/ 990600 h 1042988"/>
                <a:gd name="connsiteX34" fmla="*/ 1776412 w 1795462"/>
                <a:gd name="connsiteY34" fmla="*/ 990600 h 1042988"/>
                <a:gd name="connsiteX35" fmla="*/ 1795462 w 1795462"/>
                <a:gd name="connsiteY35" fmla="*/ 1042988 h 104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795462" h="1042988">
                  <a:moveTo>
                    <a:pt x="0" y="0"/>
                  </a:moveTo>
                  <a:lnTo>
                    <a:pt x="100012" y="47625"/>
                  </a:lnTo>
                  <a:lnTo>
                    <a:pt x="223837" y="114300"/>
                  </a:lnTo>
                  <a:lnTo>
                    <a:pt x="242887" y="166688"/>
                  </a:lnTo>
                  <a:lnTo>
                    <a:pt x="371475" y="185738"/>
                  </a:lnTo>
                  <a:lnTo>
                    <a:pt x="381000" y="219075"/>
                  </a:lnTo>
                  <a:lnTo>
                    <a:pt x="438150" y="233363"/>
                  </a:lnTo>
                  <a:lnTo>
                    <a:pt x="438150" y="271463"/>
                  </a:lnTo>
                  <a:lnTo>
                    <a:pt x="561975" y="338138"/>
                  </a:lnTo>
                  <a:lnTo>
                    <a:pt x="619125" y="390525"/>
                  </a:lnTo>
                  <a:lnTo>
                    <a:pt x="700087" y="447675"/>
                  </a:lnTo>
                  <a:lnTo>
                    <a:pt x="800100" y="504825"/>
                  </a:lnTo>
                  <a:lnTo>
                    <a:pt x="823912" y="533400"/>
                  </a:lnTo>
                  <a:lnTo>
                    <a:pt x="885825" y="538163"/>
                  </a:lnTo>
                  <a:lnTo>
                    <a:pt x="919162" y="576263"/>
                  </a:lnTo>
                  <a:lnTo>
                    <a:pt x="1000125" y="619125"/>
                  </a:lnTo>
                  <a:lnTo>
                    <a:pt x="1062037" y="623888"/>
                  </a:lnTo>
                  <a:lnTo>
                    <a:pt x="1071562" y="647700"/>
                  </a:lnTo>
                  <a:lnTo>
                    <a:pt x="1128712" y="652463"/>
                  </a:lnTo>
                  <a:lnTo>
                    <a:pt x="1152525" y="671513"/>
                  </a:lnTo>
                  <a:lnTo>
                    <a:pt x="1185862" y="676275"/>
                  </a:lnTo>
                  <a:lnTo>
                    <a:pt x="1204912" y="714375"/>
                  </a:lnTo>
                  <a:lnTo>
                    <a:pt x="1276350" y="714375"/>
                  </a:lnTo>
                  <a:lnTo>
                    <a:pt x="1276350" y="714375"/>
                  </a:lnTo>
                  <a:lnTo>
                    <a:pt x="1323975" y="757238"/>
                  </a:lnTo>
                  <a:lnTo>
                    <a:pt x="1376362" y="838200"/>
                  </a:lnTo>
                  <a:lnTo>
                    <a:pt x="1447800" y="842963"/>
                  </a:lnTo>
                  <a:lnTo>
                    <a:pt x="1485900" y="881063"/>
                  </a:lnTo>
                  <a:lnTo>
                    <a:pt x="1552575" y="881063"/>
                  </a:lnTo>
                  <a:lnTo>
                    <a:pt x="1614487" y="933450"/>
                  </a:lnTo>
                  <a:lnTo>
                    <a:pt x="1662112" y="942975"/>
                  </a:lnTo>
                  <a:lnTo>
                    <a:pt x="1671637" y="962025"/>
                  </a:lnTo>
                  <a:lnTo>
                    <a:pt x="1724025" y="971550"/>
                  </a:lnTo>
                  <a:lnTo>
                    <a:pt x="1728787" y="990600"/>
                  </a:lnTo>
                  <a:lnTo>
                    <a:pt x="1776412" y="990600"/>
                  </a:lnTo>
                  <a:lnTo>
                    <a:pt x="1795462" y="1042988"/>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243" name="Group 242">
            <a:extLst>
              <a:ext uri="{FF2B5EF4-FFF2-40B4-BE49-F238E27FC236}">
                <a16:creationId xmlns:a16="http://schemas.microsoft.com/office/drawing/2014/main" id="{A4B3B4AF-A43D-441E-A28F-943685388058}"/>
              </a:ext>
            </a:extLst>
          </p:cNvPr>
          <p:cNvGrpSpPr/>
          <p:nvPr/>
        </p:nvGrpSpPr>
        <p:grpSpPr>
          <a:xfrm>
            <a:off x="7219950" y="2064068"/>
            <a:ext cx="4424363" cy="1938337"/>
            <a:chOff x="7219950" y="2033588"/>
            <a:chExt cx="4424363" cy="1938337"/>
          </a:xfrm>
        </p:grpSpPr>
        <p:sp>
          <p:nvSpPr>
            <p:cNvPr id="240" name="Freeform: Shape 239">
              <a:extLst>
                <a:ext uri="{FF2B5EF4-FFF2-40B4-BE49-F238E27FC236}">
                  <a16:creationId xmlns:a16="http://schemas.microsoft.com/office/drawing/2014/main" id="{2FF107A3-7B84-485B-ABA9-22A84C3CC9D2}"/>
                </a:ext>
              </a:extLst>
            </p:cNvPr>
            <p:cNvSpPr/>
            <p:nvPr/>
          </p:nvSpPr>
          <p:spPr bwMode="auto">
            <a:xfrm>
              <a:off x="8429625" y="2776538"/>
              <a:ext cx="3214688" cy="1195387"/>
            </a:xfrm>
            <a:custGeom>
              <a:avLst/>
              <a:gdLst>
                <a:gd name="connsiteX0" fmla="*/ 3214688 w 3214688"/>
                <a:gd name="connsiteY0" fmla="*/ 1195387 h 1195387"/>
                <a:gd name="connsiteX1" fmla="*/ 2871788 w 3214688"/>
                <a:gd name="connsiteY1" fmla="*/ 1195387 h 1195387"/>
                <a:gd name="connsiteX2" fmla="*/ 2871788 w 3214688"/>
                <a:gd name="connsiteY2" fmla="*/ 1104900 h 1195387"/>
                <a:gd name="connsiteX3" fmla="*/ 2805113 w 3214688"/>
                <a:gd name="connsiteY3" fmla="*/ 1104900 h 1195387"/>
                <a:gd name="connsiteX4" fmla="*/ 2805113 w 3214688"/>
                <a:gd name="connsiteY4" fmla="*/ 1057275 h 1195387"/>
                <a:gd name="connsiteX5" fmla="*/ 2671763 w 3214688"/>
                <a:gd name="connsiteY5" fmla="*/ 1057275 h 1195387"/>
                <a:gd name="connsiteX6" fmla="*/ 2628900 w 3214688"/>
                <a:gd name="connsiteY6" fmla="*/ 1014412 h 1195387"/>
                <a:gd name="connsiteX7" fmla="*/ 2395538 w 3214688"/>
                <a:gd name="connsiteY7" fmla="*/ 1009650 h 1195387"/>
                <a:gd name="connsiteX8" fmla="*/ 2324100 w 3214688"/>
                <a:gd name="connsiteY8" fmla="*/ 957262 h 1195387"/>
                <a:gd name="connsiteX9" fmla="*/ 2271713 w 3214688"/>
                <a:gd name="connsiteY9" fmla="*/ 952500 h 1195387"/>
                <a:gd name="connsiteX10" fmla="*/ 2266950 w 3214688"/>
                <a:gd name="connsiteY10" fmla="*/ 895350 h 1195387"/>
                <a:gd name="connsiteX11" fmla="*/ 1990725 w 3214688"/>
                <a:gd name="connsiteY11" fmla="*/ 785812 h 1195387"/>
                <a:gd name="connsiteX12" fmla="*/ 1747838 w 3214688"/>
                <a:gd name="connsiteY12" fmla="*/ 733425 h 1195387"/>
                <a:gd name="connsiteX13" fmla="*/ 1671638 w 3214688"/>
                <a:gd name="connsiteY13" fmla="*/ 728662 h 1195387"/>
                <a:gd name="connsiteX14" fmla="*/ 1609725 w 3214688"/>
                <a:gd name="connsiteY14" fmla="*/ 685800 h 1195387"/>
                <a:gd name="connsiteX15" fmla="*/ 1495425 w 3214688"/>
                <a:gd name="connsiteY15" fmla="*/ 661987 h 1195387"/>
                <a:gd name="connsiteX16" fmla="*/ 1423988 w 3214688"/>
                <a:gd name="connsiteY16" fmla="*/ 619125 h 1195387"/>
                <a:gd name="connsiteX17" fmla="*/ 1338263 w 3214688"/>
                <a:gd name="connsiteY17" fmla="*/ 628650 h 1195387"/>
                <a:gd name="connsiteX18" fmla="*/ 1328738 w 3214688"/>
                <a:gd name="connsiteY18" fmla="*/ 576262 h 1195387"/>
                <a:gd name="connsiteX19" fmla="*/ 1190625 w 3214688"/>
                <a:gd name="connsiteY19" fmla="*/ 533400 h 1195387"/>
                <a:gd name="connsiteX20" fmla="*/ 1104900 w 3214688"/>
                <a:gd name="connsiteY20" fmla="*/ 476250 h 1195387"/>
                <a:gd name="connsiteX21" fmla="*/ 1009650 w 3214688"/>
                <a:gd name="connsiteY21" fmla="*/ 476250 h 1195387"/>
                <a:gd name="connsiteX22" fmla="*/ 957263 w 3214688"/>
                <a:gd name="connsiteY22" fmla="*/ 423862 h 1195387"/>
                <a:gd name="connsiteX23" fmla="*/ 881063 w 3214688"/>
                <a:gd name="connsiteY23" fmla="*/ 385762 h 1195387"/>
                <a:gd name="connsiteX24" fmla="*/ 766763 w 3214688"/>
                <a:gd name="connsiteY24" fmla="*/ 352425 h 1195387"/>
                <a:gd name="connsiteX25" fmla="*/ 576263 w 3214688"/>
                <a:gd name="connsiteY25" fmla="*/ 266700 h 1195387"/>
                <a:gd name="connsiteX26" fmla="*/ 490538 w 3214688"/>
                <a:gd name="connsiteY26" fmla="*/ 233362 h 1195387"/>
                <a:gd name="connsiteX27" fmla="*/ 471488 w 3214688"/>
                <a:gd name="connsiteY27" fmla="*/ 185737 h 1195387"/>
                <a:gd name="connsiteX28" fmla="*/ 323850 w 3214688"/>
                <a:gd name="connsiteY28" fmla="*/ 161925 h 1195387"/>
                <a:gd name="connsiteX29" fmla="*/ 285750 w 3214688"/>
                <a:gd name="connsiteY29" fmla="*/ 123825 h 1195387"/>
                <a:gd name="connsiteX30" fmla="*/ 238125 w 3214688"/>
                <a:gd name="connsiteY30" fmla="*/ 114300 h 1195387"/>
                <a:gd name="connsiteX31" fmla="*/ 190500 w 3214688"/>
                <a:gd name="connsiteY31" fmla="*/ 57150 h 1195387"/>
                <a:gd name="connsiteX32" fmla="*/ 138113 w 3214688"/>
                <a:gd name="connsiteY32" fmla="*/ 52387 h 1195387"/>
                <a:gd name="connsiteX33" fmla="*/ 47625 w 3214688"/>
                <a:gd name="connsiteY33" fmla="*/ 0 h 1195387"/>
                <a:gd name="connsiteX34" fmla="*/ 0 w 3214688"/>
                <a:gd name="connsiteY34" fmla="*/ 0 h 119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214688" h="1195387">
                  <a:moveTo>
                    <a:pt x="3214688" y="1195387"/>
                  </a:moveTo>
                  <a:lnTo>
                    <a:pt x="2871788" y="1195387"/>
                  </a:lnTo>
                  <a:lnTo>
                    <a:pt x="2871788" y="1104900"/>
                  </a:lnTo>
                  <a:lnTo>
                    <a:pt x="2805113" y="1104900"/>
                  </a:lnTo>
                  <a:lnTo>
                    <a:pt x="2805113" y="1057275"/>
                  </a:lnTo>
                  <a:lnTo>
                    <a:pt x="2671763" y="1057275"/>
                  </a:lnTo>
                  <a:lnTo>
                    <a:pt x="2628900" y="1014412"/>
                  </a:lnTo>
                  <a:lnTo>
                    <a:pt x="2395538" y="1009650"/>
                  </a:lnTo>
                  <a:lnTo>
                    <a:pt x="2324100" y="957262"/>
                  </a:lnTo>
                  <a:lnTo>
                    <a:pt x="2271713" y="952500"/>
                  </a:lnTo>
                  <a:lnTo>
                    <a:pt x="2266950" y="895350"/>
                  </a:lnTo>
                  <a:lnTo>
                    <a:pt x="1990725" y="785812"/>
                  </a:lnTo>
                  <a:lnTo>
                    <a:pt x="1747838" y="733425"/>
                  </a:lnTo>
                  <a:lnTo>
                    <a:pt x="1671638" y="728662"/>
                  </a:lnTo>
                  <a:lnTo>
                    <a:pt x="1609725" y="685800"/>
                  </a:lnTo>
                  <a:lnTo>
                    <a:pt x="1495425" y="661987"/>
                  </a:lnTo>
                  <a:lnTo>
                    <a:pt x="1423988" y="619125"/>
                  </a:lnTo>
                  <a:lnTo>
                    <a:pt x="1338263" y="628650"/>
                  </a:lnTo>
                  <a:lnTo>
                    <a:pt x="1328738" y="576262"/>
                  </a:lnTo>
                  <a:lnTo>
                    <a:pt x="1190625" y="533400"/>
                  </a:lnTo>
                  <a:lnTo>
                    <a:pt x="1104900" y="476250"/>
                  </a:lnTo>
                  <a:lnTo>
                    <a:pt x="1009650" y="476250"/>
                  </a:lnTo>
                  <a:lnTo>
                    <a:pt x="957263" y="423862"/>
                  </a:lnTo>
                  <a:lnTo>
                    <a:pt x="881063" y="385762"/>
                  </a:lnTo>
                  <a:lnTo>
                    <a:pt x="766763" y="352425"/>
                  </a:lnTo>
                  <a:lnTo>
                    <a:pt x="576263" y="266700"/>
                  </a:lnTo>
                  <a:lnTo>
                    <a:pt x="490538" y="233362"/>
                  </a:lnTo>
                  <a:lnTo>
                    <a:pt x="471488" y="185737"/>
                  </a:lnTo>
                  <a:lnTo>
                    <a:pt x="323850" y="161925"/>
                  </a:lnTo>
                  <a:lnTo>
                    <a:pt x="285750" y="123825"/>
                  </a:lnTo>
                  <a:lnTo>
                    <a:pt x="238125" y="114300"/>
                  </a:lnTo>
                  <a:lnTo>
                    <a:pt x="190500" y="57150"/>
                  </a:lnTo>
                  <a:lnTo>
                    <a:pt x="138113" y="52387"/>
                  </a:lnTo>
                  <a:lnTo>
                    <a:pt x="47625"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41" name="Freeform: Shape 240">
              <a:extLst>
                <a:ext uri="{FF2B5EF4-FFF2-40B4-BE49-F238E27FC236}">
                  <a16:creationId xmlns:a16="http://schemas.microsoft.com/office/drawing/2014/main" id="{8E0FAF9F-F5FF-471F-A6DC-05BF683AAA02}"/>
                </a:ext>
              </a:extLst>
            </p:cNvPr>
            <p:cNvSpPr/>
            <p:nvPr/>
          </p:nvSpPr>
          <p:spPr bwMode="auto">
            <a:xfrm>
              <a:off x="7219950" y="2033588"/>
              <a:ext cx="1060314" cy="632601"/>
            </a:xfrm>
            <a:custGeom>
              <a:avLst/>
              <a:gdLst>
                <a:gd name="connsiteX0" fmla="*/ 0 w 1052513"/>
                <a:gd name="connsiteY0" fmla="*/ 0 h 647700"/>
                <a:gd name="connsiteX1" fmla="*/ 61913 w 1052513"/>
                <a:gd name="connsiteY1" fmla="*/ 52387 h 647700"/>
                <a:gd name="connsiteX2" fmla="*/ 142875 w 1052513"/>
                <a:gd name="connsiteY2" fmla="*/ 47625 h 647700"/>
                <a:gd name="connsiteX3" fmla="*/ 166688 w 1052513"/>
                <a:gd name="connsiteY3" fmla="*/ 95250 h 647700"/>
                <a:gd name="connsiteX4" fmla="*/ 233363 w 1052513"/>
                <a:gd name="connsiteY4" fmla="*/ 95250 h 647700"/>
                <a:gd name="connsiteX5" fmla="*/ 276225 w 1052513"/>
                <a:gd name="connsiteY5" fmla="*/ 142875 h 647700"/>
                <a:gd name="connsiteX6" fmla="*/ 347663 w 1052513"/>
                <a:gd name="connsiteY6" fmla="*/ 180975 h 647700"/>
                <a:gd name="connsiteX7" fmla="*/ 381000 w 1052513"/>
                <a:gd name="connsiteY7" fmla="*/ 180975 h 647700"/>
                <a:gd name="connsiteX8" fmla="*/ 438150 w 1052513"/>
                <a:gd name="connsiteY8" fmla="*/ 247650 h 647700"/>
                <a:gd name="connsiteX9" fmla="*/ 471488 w 1052513"/>
                <a:gd name="connsiteY9" fmla="*/ 261937 h 647700"/>
                <a:gd name="connsiteX10" fmla="*/ 504825 w 1052513"/>
                <a:gd name="connsiteY10" fmla="*/ 304800 h 647700"/>
                <a:gd name="connsiteX11" fmla="*/ 561975 w 1052513"/>
                <a:gd name="connsiteY11" fmla="*/ 342900 h 647700"/>
                <a:gd name="connsiteX12" fmla="*/ 614363 w 1052513"/>
                <a:gd name="connsiteY12" fmla="*/ 381000 h 647700"/>
                <a:gd name="connsiteX13" fmla="*/ 671513 w 1052513"/>
                <a:gd name="connsiteY13" fmla="*/ 419100 h 647700"/>
                <a:gd name="connsiteX14" fmla="*/ 766763 w 1052513"/>
                <a:gd name="connsiteY14" fmla="*/ 490537 h 647700"/>
                <a:gd name="connsiteX15" fmla="*/ 842963 w 1052513"/>
                <a:gd name="connsiteY15" fmla="*/ 533400 h 647700"/>
                <a:gd name="connsiteX16" fmla="*/ 876300 w 1052513"/>
                <a:gd name="connsiteY16" fmla="*/ 561975 h 647700"/>
                <a:gd name="connsiteX17" fmla="*/ 942975 w 1052513"/>
                <a:gd name="connsiteY17" fmla="*/ 576262 h 647700"/>
                <a:gd name="connsiteX18" fmla="*/ 966788 w 1052513"/>
                <a:gd name="connsiteY18" fmla="*/ 614362 h 647700"/>
                <a:gd name="connsiteX19" fmla="*/ 1023938 w 1052513"/>
                <a:gd name="connsiteY19" fmla="*/ 619125 h 647700"/>
                <a:gd name="connsiteX20" fmla="*/ 1052513 w 1052513"/>
                <a:gd name="connsiteY20" fmla="*/ 6477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52513" h="647700">
                  <a:moveTo>
                    <a:pt x="0" y="0"/>
                  </a:moveTo>
                  <a:lnTo>
                    <a:pt x="61913" y="52387"/>
                  </a:lnTo>
                  <a:lnTo>
                    <a:pt x="142875" y="47625"/>
                  </a:lnTo>
                  <a:lnTo>
                    <a:pt x="166688" y="95250"/>
                  </a:lnTo>
                  <a:lnTo>
                    <a:pt x="233363" y="95250"/>
                  </a:lnTo>
                  <a:lnTo>
                    <a:pt x="276225" y="142875"/>
                  </a:lnTo>
                  <a:lnTo>
                    <a:pt x="347663" y="180975"/>
                  </a:lnTo>
                  <a:lnTo>
                    <a:pt x="381000" y="180975"/>
                  </a:lnTo>
                  <a:lnTo>
                    <a:pt x="438150" y="247650"/>
                  </a:lnTo>
                  <a:lnTo>
                    <a:pt x="471488" y="261937"/>
                  </a:lnTo>
                  <a:lnTo>
                    <a:pt x="504825" y="304800"/>
                  </a:lnTo>
                  <a:lnTo>
                    <a:pt x="561975" y="342900"/>
                  </a:lnTo>
                  <a:lnTo>
                    <a:pt x="614363" y="381000"/>
                  </a:lnTo>
                  <a:lnTo>
                    <a:pt x="671513" y="419100"/>
                  </a:lnTo>
                  <a:lnTo>
                    <a:pt x="766763" y="490537"/>
                  </a:lnTo>
                  <a:lnTo>
                    <a:pt x="842963" y="533400"/>
                  </a:lnTo>
                  <a:lnTo>
                    <a:pt x="876300" y="561975"/>
                  </a:lnTo>
                  <a:lnTo>
                    <a:pt x="942975" y="576262"/>
                  </a:lnTo>
                  <a:lnTo>
                    <a:pt x="966788" y="614362"/>
                  </a:lnTo>
                  <a:lnTo>
                    <a:pt x="1023938" y="619125"/>
                  </a:lnTo>
                  <a:lnTo>
                    <a:pt x="1052513" y="64770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42" name="Freeform: Shape 241">
              <a:extLst>
                <a:ext uri="{FF2B5EF4-FFF2-40B4-BE49-F238E27FC236}">
                  <a16:creationId xmlns:a16="http://schemas.microsoft.com/office/drawing/2014/main" id="{12444A11-2C47-4E42-98E9-49D20DE86F7E}"/>
                </a:ext>
              </a:extLst>
            </p:cNvPr>
            <p:cNvSpPr/>
            <p:nvPr/>
          </p:nvSpPr>
          <p:spPr bwMode="auto">
            <a:xfrm>
              <a:off x="8280264" y="2666189"/>
              <a:ext cx="149361" cy="108658"/>
            </a:xfrm>
            <a:custGeom>
              <a:avLst/>
              <a:gdLst>
                <a:gd name="connsiteX0" fmla="*/ 0 w 152400"/>
                <a:gd name="connsiteY0" fmla="*/ 0 h 114300"/>
                <a:gd name="connsiteX1" fmla="*/ 57150 w 152400"/>
                <a:gd name="connsiteY1" fmla="*/ 66675 h 114300"/>
                <a:gd name="connsiteX2" fmla="*/ 123825 w 152400"/>
                <a:gd name="connsiteY2" fmla="*/ 85725 h 114300"/>
                <a:gd name="connsiteX3" fmla="*/ 152400 w 1524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52400" h="114300">
                  <a:moveTo>
                    <a:pt x="0" y="0"/>
                  </a:moveTo>
                  <a:lnTo>
                    <a:pt x="57150" y="66675"/>
                  </a:lnTo>
                  <a:lnTo>
                    <a:pt x="123825" y="85725"/>
                  </a:lnTo>
                  <a:lnTo>
                    <a:pt x="152400" y="11430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spTree>
    <p:extLst>
      <p:ext uri="{BB962C8B-B14F-4D97-AF65-F5344CB8AC3E}">
        <p14:creationId xmlns:p14="http://schemas.microsoft.com/office/powerpoint/2010/main" val="262207268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0" name="Group 139">
            <a:extLst>
              <a:ext uri="{FF2B5EF4-FFF2-40B4-BE49-F238E27FC236}">
                <a16:creationId xmlns:a16="http://schemas.microsoft.com/office/drawing/2014/main" id="{C4C68A26-0EB6-7EE6-925F-0659C5127E7C}"/>
              </a:ext>
            </a:extLst>
          </p:cNvPr>
          <p:cNvGrpSpPr/>
          <p:nvPr/>
        </p:nvGrpSpPr>
        <p:grpSpPr>
          <a:xfrm>
            <a:off x="2415848" y="2336242"/>
            <a:ext cx="5578866" cy="1214474"/>
            <a:chOff x="3054699" y="2336242"/>
            <a:chExt cx="5578866" cy="1214474"/>
          </a:xfrm>
        </p:grpSpPr>
        <p:cxnSp>
          <p:nvCxnSpPr>
            <p:cNvPr id="91" name="Straight Connector 90">
              <a:extLst>
                <a:ext uri="{FF2B5EF4-FFF2-40B4-BE49-F238E27FC236}">
                  <a16:creationId xmlns:a16="http://schemas.microsoft.com/office/drawing/2014/main" id="{23FAF92E-5D50-C8F6-C23C-5DE7E7DDB245}"/>
                </a:ext>
              </a:extLst>
            </p:cNvPr>
            <p:cNvCxnSpPr/>
            <p:nvPr/>
          </p:nvCxnSpPr>
          <p:spPr bwMode="auto">
            <a:xfrm>
              <a:off x="3927844" y="2518936"/>
              <a:ext cx="0" cy="110532"/>
            </a:xfrm>
            <a:prstGeom prst="line">
              <a:avLst/>
            </a:prstGeom>
            <a:noFill/>
            <a:ln w="28575" cap="flat" cmpd="sng" algn="ctr">
              <a:solidFill>
                <a:schemeClr val="accent2"/>
              </a:solidFill>
              <a:prstDash val="solid"/>
              <a:round/>
              <a:headEnd type="none" w="med" len="med"/>
              <a:tailEnd type="none" w="med" len="med"/>
            </a:ln>
            <a:effectLst/>
          </p:spPr>
        </p:cxnSp>
        <p:sp>
          <p:nvSpPr>
            <p:cNvPr id="93" name="Freeform: Shape 92">
              <a:extLst>
                <a:ext uri="{FF2B5EF4-FFF2-40B4-BE49-F238E27FC236}">
                  <a16:creationId xmlns:a16="http://schemas.microsoft.com/office/drawing/2014/main" id="{2CA4A891-917A-19F8-5C9E-F5080E7BFADA}"/>
                </a:ext>
              </a:extLst>
            </p:cNvPr>
            <p:cNvSpPr/>
            <p:nvPr/>
          </p:nvSpPr>
          <p:spPr bwMode="auto">
            <a:xfrm>
              <a:off x="3054699" y="2336242"/>
              <a:ext cx="5576835" cy="1210826"/>
            </a:xfrm>
            <a:custGeom>
              <a:avLst/>
              <a:gdLst>
                <a:gd name="connsiteX0" fmla="*/ 0 w 5576835"/>
                <a:gd name="connsiteY0" fmla="*/ 0 h 1210826"/>
                <a:gd name="connsiteX1" fmla="*/ 0 w 5576835"/>
                <a:gd name="connsiteY1" fmla="*/ 100483 h 1210826"/>
                <a:gd name="connsiteX2" fmla="*/ 50242 w 5576835"/>
                <a:gd name="connsiteY2" fmla="*/ 100483 h 1210826"/>
                <a:gd name="connsiteX3" fmla="*/ 50242 w 5576835"/>
                <a:gd name="connsiteY3" fmla="*/ 135653 h 1210826"/>
                <a:gd name="connsiteX4" fmla="*/ 371789 w 5576835"/>
                <a:gd name="connsiteY4" fmla="*/ 135653 h 1210826"/>
                <a:gd name="connsiteX5" fmla="*/ 371789 w 5576835"/>
                <a:gd name="connsiteY5" fmla="*/ 145701 h 1210826"/>
                <a:gd name="connsiteX6" fmla="*/ 617974 w 5576835"/>
                <a:gd name="connsiteY6" fmla="*/ 145701 h 1210826"/>
                <a:gd name="connsiteX7" fmla="*/ 617974 w 5576835"/>
                <a:gd name="connsiteY7" fmla="*/ 170822 h 1210826"/>
                <a:gd name="connsiteX8" fmla="*/ 683288 w 5576835"/>
                <a:gd name="connsiteY8" fmla="*/ 170822 h 1210826"/>
                <a:gd name="connsiteX9" fmla="*/ 683288 w 5576835"/>
                <a:gd name="connsiteY9" fmla="*/ 216039 h 1210826"/>
                <a:gd name="connsiteX10" fmla="*/ 723481 w 5576835"/>
                <a:gd name="connsiteY10" fmla="*/ 216039 h 1210826"/>
                <a:gd name="connsiteX11" fmla="*/ 723481 w 5576835"/>
                <a:gd name="connsiteY11" fmla="*/ 241160 h 1210826"/>
                <a:gd name="connsiteX12" fmla="*/ 859134 w 5576835"/>
                <a:gd name="connsiteY12" fmla="*/ 241160 h 1210826"/>
                <a:gd name="connsiteX13" fmla="*/ 859134 w 5576835"/>
                <a:gd name="connsiteY13" fmla="*/ 281354 h 1210826"/>
                <a:gd name="connsiteX14" fmla="*/ 1029956 w 5576835"/>
                <a:gd name="connsiteY14" fmla="*/ 281354 h 1210826"/>
                <a:gd name="connsiteX15" fmla="*/ 1029956 w 5576835"/>
                <a:gd name="connsiteY15" fmla="*/ 311499 h 1210826"/>
                <a:gd name="connsiteX16" fmla="*/ 1145512 w 5576835"/>
                <a:gd name="connsiteY16" fmla="*/ 311499 h 1210826"/>
                <a:gd name="connsiteX17" fmla="*/ 1145512 w 5576835"/>
                <a:gd name="connsiteY17" fmla="*/ 331595 h 1210826"/>
                <a:gd name="connsiteX18" fmla="*/ 1215850 w 5576835"/>
                <a:gd name="connsiteY18" fmla="*/ 331595 h 1210826"/>
                <a:gd name="connsiteX19" fmla="*/ 1215850 w 5576835"/>
                <a:gd name="connsiteY19" fmla="*/ 356716 h 1210826"/>
                <a:gd name="connsiteX20" fmla="*/ 1331406 w 5576835"/>
                <a:gd name="connsiteY20" fmla="*/ 356716 h 1210826"/>
                <a:gd name="connsiteX21" fmla="*/ 1336431 w 5576835"/>
                <a:gd name="connsiteY21" fmla="*/ 376813 h 1210826"/>
                <a:gd name="connsiteX22" fmla="*/ 1557494 w 5576835"/>
                <a:gd name="connsiteY22" fmla="*/ 376813 h 1210826"/>
                <a:gd name="connsiteX23" fmla="*/ 1557494 w 5576835"/>
                <a:gd name="connsiteY23" fmla="*/ 376813 h 1210826"/>
                <a:gd name="connsiteX24" fmla="*/ 1904163 w 5576835"/>
                <a:gd name="connsiteY24" fmla="*/ 376813 h 1210826"/>
                <a:gd name="connsiteX25" fmla="*/ 1939332 w 5576835"/>
                <a:gd name="connsiteY25" fmla="*/ 411982 h 1210826"/>
                <a:gd name="connsiteX26" fmla="*/ 1939332 w 5576835"/>
                <a:gd name="connsiteY26" fmla="*/ 467248 h 1210826"/>
                <a:gd name="connsiteX27" fmla="*/ 2014694 w 5576835"/>
                <a:gd name="connsiteY27" fmla="*/ 467248 h 1210826"/>
                <a:gd name="connsiteX28" fmla="*/ 2014694 w 5576835"/>
                <a:gd name="connsiteY28" fmla="*/ 502417 h 1210826"/>
                <a:gd name="connsiteX29" fmla="*/ 2175468 w 5576835"/>
                <a:gd name="connsiteY29" fmla="*/ 502417 h 1210826"/>
                <a:gd name="connsiteX30" fmla="*/ 2175468 w 5576835"/>
                <a:gd name="connsiteY30" fmla="*/ 557683 h 1210826"/>
                <a:gd name="connsiteX31" fmla="*/ 2431701 w 5576835"/>
                <a:gd name="connsiteY31" fmla="*/ 557683 h 1210826"/>
                <a:gd name="connsiteX32" fmla="*/ 2431701 w 5576835"/>
                <a:gd name="connsiteY32" fmla="*/ 582804 h 1210826"/>
                <a:gd name="connsiteX33" fmla="*/ 2542233 w 5576835"/>
                <a:gd name="connsiteY33" fmla="*/ 582804 h 1210826"/>
                <a:gd name="connsiteX34" fmla="*/ 2542233 w 5576835"/>
                <a:gd name="connsiteY34" fmla="*/ 622998 h 1210826"/>
                <a:gd name="connsiteX35" fmla="*/ 2713055 w 5576835"/>
                <a:gd name="connsiteY35" fmla="*/ 622998 h 1210826"/>
                <a:gd name="connsiteX36" fmla="*/ 2713055 w 5576835"/>
                <a:gd name="connsiteY36" fmla="*/ 658167 h 1210826"/>
                <a:gd name="connsiteX37" fmla="*/ 2748224 w 5576835"/>
                <a:gd name="connsiteY37" fmla="*/ 658167 h 1210826"/>
                <a:gd name="connsiteX38" fmla="*/ 2748224 w 5576835"/>
                <a:gd name="connsiteY38" fmla="*/ 688312 h 1210826"/>
                <a:gd name="connsiteX39" fmla="*/ 2788417 w 5576835"/>
                <a:gd name="connsiteY39" fmla="*/ 688312 h 1210826"/>
                <a:gd name="connsiteX40" fmla="*/ 2793442 w 5576835"/>
                <a:gd name="connsiteY40" fmla="*/ 693337 h 1210826"/>
                <a:gd name="connsiteX41" fmla="*/ 2828611 w 5576835"/>
                <a:gd name="connsiteY41" fmla="*/ 693337 h 1210826"/>
                <a:gd name="connsiteX42" fmla="*/ 2828611 w 5576835"/>
                <a:gd name="connsiteY42" fmla="*/ 738554 h 1210826"/>
                <a:gd name="connsiteX43" fmla="*/ 2969288 w 5576835"/>
                <a:gd name="connsiteY43" fmla="*/ 738554 h 1210826"/>
                <a:gd name="connsiteX44" fmla="*/ 2969288 w 5576835"/>
                <a:gd name="connsiteY44" fmla="*/ 763674 h 1210826"/>
                <a:gd name="connsiteX45" fmla="*/ 2989385 w 5576835"/>
                <a:gd name="connsiteY45" fmla="*/ 763674 h 1210826"/>
                <a:gd name="connsiteX46" fmla="*/ 2989385 w 5576835"/>
                <a:gd name="connsiteY46" fmla="*/ 818940 h 1210826"/>
                <a:gd name="connsiteX47" fmla="*/ 3049675 w 5576835"/>
                <a:gd name="connsiteY47" fmla="*/ 818940 h 1210826"/>
                <a:gd name="connsiteX48" fmla="*/ 3049675 w 5576835"/>
                <a:gd name="connsiteY48" fmla="*/ 839037 h 1210826"/>
                <a:gd name="connsiteX49" fmla="*/ 3150158 w 5576835"/>
                <a:gd name="connsiteY49" fmla="*/ 839037 h 1210826"/>
                <a:gd name="connsiteX50" fmla="*/ 3150158 w 5576835"/>
                <a:gd name="connsiteY50" fmla="*/ 839037 h 1210826"/>
                <a:gd name="connsiteX51" fmla="*/ 3150158 w 5576835"/>
                <a:gd name="connsiteY51" fmla="*/ 874206 h 1210826"/>
                <a:gd name="connsiteX52" fmla="*/ 3295859 w 5576835"/>
                <a:gd name="connsiteY52" fmla="*/ 874206 h 1210826"/>
                <a:gd name="connsiteX53" fmla="*/ 3295859 w 5576835"/>
                <a:gd name="connsiteY53" fmla="*/ 889279 h 1210826"/>
                <a:gd name="connsiteX54" fmla="*/ 3356149 w 5576835"/>
                <a:gd name="connsiteY54" fmla="*/ 889279 h 1210826"/>
                <a:gd name="connsiteX55" fmla="*/ 3356149 w 5576835"/>
                <a:gd name="connsiteY55" fmla="*/ 909376 h 1210826"/>
                <a:gd name="connsiteX56" fmla="*/ 3396343 w 5576835"/>
                <a:gd name="connsiteY56" fmla="*/ 909376 h 1210826"/>
                <a:gd name="connsiteX57" fmla="*/ 3396343 w 5576835"/>
                <a:gd name="connsiteY57" fmla="*/ 939521 h 1210826"/>
                <a:gd name="connsiteX58" fmla="*/ 3466681 w 5576835"/>
                <a:gd name="connsiteY58" fmla="*/ 939521 h 1210826"/>
                <a:gd name="connsiteX59" fmla="*/ 3466681 w 5576835"/>
                <a:gd name="connsiteY59" fmla="*/ 959617 h 1210826"/>
                <a:gd name="connsiteX60" fmla="*/ 3737987 w 5576835"/>
                <a:gd name="connsiteY60" fmla="*/ 959617 h 1210826"/>
                <a:gd name="connsiteX61" fmla="*/ 3737987 w 5576835"/>
                <a:gd name="connsiteY61" fmla="*/ 984738 h 1210826"/>
                <a:gd name="connsiteX62" fmla="*/ 3778180 w 5576835"/>
                <a:gd name="connsiteY62" fmla="*/ 984738 h 1210826"/>
                <a:gd name="connsiteX63" fmla="*/ 3778180 w 5576835"/>
                <a:gd name="connsiteY63" fmla="*/ 1034980 h 1210826"/>
                <a:gd name="connsiteX64" fmla="*/ 3813349 w 5576835"/>
                <a:gd name="connsiteY64" fmla="*/ 1034980 h 1210826"/>
                <a:gd name="connsiteX65" fmla="*/ 3813349 w 5576835"/>
                <a:gd name="connsiteY65" fmla="*/ 1075173 h 1210826"/>
                <a:gd name="connsiteX66" fmla="*/ 3838470 w 5576835"/>
                <a:gd name="connsiteY66" fmla="*/ 1075173 h 1210826"/>
                <a:gd name="connsiteX67" fmla="*/ 3838470 w 5576835"/>
                <a:gd name="connsiteY67" fmla="*/ 1125415 h 1210826"/>
                <a:gd name="connsiteX68" fmla="*/ 3954026 w 5576835"/>
                <a:gd name="connsiteY68" fmla="*/ 1125415 h 1210826"/>
                <a:gd name="connsiteX69" fmla="*/ 3954026 w 5576835"/>
                <a:gd name="connsiteY69" fmla="*/ 1155560 h 1210826"/>
                <a:gd name="connsiteX70" fmla="*/ 4421275 w 5576835"/>
                <a:gd name="connsiteY70" fmla="*/ 1155560 h 1210826"/>
                <a:gd name="connsiteX71" fmla="*/ 4421275 w 5576835"/>
                <a:gd name="connsiteY71" fmla="*/ 1210826 h 1210826"/>
                <a:gd name="connsiteX72" fmla="*/ 5576835 w 5576835"/>
                <a:gd name="connsiteY72" fmla="*/ 1210826 h 1210826"/>
                <a:gd name="connsiteX0" fmla="*/ 0 w 5576835"/>
                <a:gd name="connsiteY0" fmla="*/ 0 h 1210826"/>
                <a:gd name="connsiteX1" fmla="*/ 0 w 5576835"/>
                <a:gd name="connsiteY1" fmla="*/ 100483 h 1210826"/>
                <a:gd name="connsiteX2" fmla="*/ 50242 w 5576835"/>
                <a:gd name="connsiteY2" fmla="*/ 100483 h 1210826"/>
                <a:gd name="connsiteX3" fmla="*/ 50242 w 5576835"/>
                <a:gd name="connsiteY3" fmla="*/ 135653 h 1210826"/>
                <a:gd name="connsiteX4" fmla="*/ 371789 w 5576835"/>
                <a:gd name="connsiteY4" fmla="*/ 135653 h 1210826"/>
                <a:gd name="connsiteX5" fmla="*/ 371789 w 5576835"/>
                <a:gd name="connsiteY5" fmla="*/ 145701 h 1210826"/>
                <a:gd name="connsiteX6" fmla="*/ 617974 w 5576835"/>
                <a:gd name="connsiteY6" fmla="*/ 145701 h 1210826"/>
                <a:gd name="connsiteX7" fmla="*/ 617974 w 5576835"/>
                <a:gd name="connsiteY7" fmla="*/ 170822 h 1210826"/>
                <a:gd name="connsiteX8" fmla="*/ 683288 w 5576835"/>
                <a:gd name="connsiteY8" fmla="*/ 170822 h 1210826"/>
                <a:gd name="connsiteX9" fmla="*/ 683288 w 5576835"/>
                <a:gd name="connsiteY9" fmla="*/ 216039 h 1210826"/>
                <a:gd name="connsiteX10" fmla="*/ 723481 w 5576835"/>
                <a:gd name="connsiteY10" fmla="*/ 216039 h 1210826"/>
                <a:gd name="connsiteX11" fmla="*/ 723481 w 5576835"/>
                <a:gd name="connsiteY11" fmla="*/ 241160 h 1210826"/>
                <a:gd name="connsiteX12" fmla="*/ 859134 w 5576835"/>
                <a:gd name="connsiteY12" fmla="*/ 241160 h 1210826"/>
                <a:gd name="connsiteX13" fmla="*/ 859134 w 5576835"/>
                <a:gd name="connsiteY13" fmla="*/ 281354 h 1210826"/>
                <a:gd name="connsiteX14" fmla="*/ 1029956 w 5576835"/>
                <a:gd name="connsiteY14" fmla="*/ 281354 h 1210826"/>
                <a:gd name="connsiteX15" fmla="*/ 1029956 w 5576835"/>
                <a:gd name="connsiteY15" fmla="*/ 311499 h 1210826"/>
                <a:gd name="connsiteX16" fmla="*/ 1145512 w 5576835"/>
                <a:gd name="connsiteY16" fmla="*/ 311499 h 1210826"/>
                <a:gd name="connsiteX17" fmla="*/ 1145512 w 5576835"/>
                <a:gd name="connsiteY17" fmla="*/ 331595 h 1210826"/>
                <a:gd name="connsiteX18" fmla="*/ 1215850 w 5576835"/>
                <a:gd name="connsiteY18" fmla="*/ 331595 h 1210826"/>
                <a:gd name="connsiteX19" fmla="*/ 1215850 w 5576835"/>
                <a:gd name="connsiteY19" fmla="*/ 356716 h 1210826"/>
                <a:gd name="connsiteX20" fmla="*/ 1331406 w 5576835"/>
                <a:gd name="connsiteY20" fmla="*/ 356716 h 1210826"/>
                <a:gd name="connsiteX21" fmla="*/ 1336431 w 5576835"/>
                <a:gd name="connsiteY21" fmla="*/ 376813 h 1210826"/>
                <a:gd name="connsiteX22" fmla="*/ 1557494 w 5576835"/>
                <a:gd name="connsiteY22" fmla="*/ 376813 h 1210826"/>
                <a:gd name="connsiteX23" fmla="*/ 1557494 w 5576835"/>
                <a:gd name="connsiteY23" fmla="*/ 376813 h 1210826"/>
                <a:gd name="connsiteX24" fmla="*/ 1904163 w 5576835"/>
                <a:gd name="connsiteY24" fmla="*/ 376813 h 1210826"/>
                <a:gd name="connsiteX25" fmla="*/ 1904163 w 5576835"/>
                <a:gd name="connsiteY25" fmla="*/ 422031 h 1210826"/>
                <a:gd name="connsiteX26" fmla="*/ 1939332 w 5576835"/>
                <a:gd name="connsiteY26" fmla="*/ 467248 h 1210826"/>
                <a:gd name="connsiteX27" fmla="*/ 2014694 w 5576835"/>
                <a:gd name="connsiteY27" fmla="*/ 467248 h 1210826"/>
                <a:gd name="connsiteX28" fmla="*/ 2014694 w 5576835"/>
                <a:gd name="connsiteY28" fmla="*/ 502417 h 1210826"/>
                <a:gd name="connsiteX29" fmla="*/ 2175468 w 5576835"/>
                <a:gd name="connsiteY29" fmla="*/ 502417 h 1210826"/>
                <a:gd name="connsiteX30" fmla="*/ 2175468 w 5576835"/>
                <a:gd name="connsiteY30" fmla="*/ 557683 h 1210826"/>
                <a:gd name="connsiteX31" fmla="*/ 2431701 w 5576835"/>
                <a:gd name="connsiteY31" fmla="*/ 557683 h 1210826"/>
                <a:gd name="connsiteX32" fmla="*/ 2431701 w 5576835"/>
                <a:gd name="connsiteY32" fmla="*/ 582804 h 1210826"/>
                <a:gd name="connsiteX33" fmla="*/ 2542233 w 5576835"/>
                <a:gd name="connsiteY33" fmla="*/ 582804 h 1210826"/>
                <a:gd name="connsiteX34" fmla="*/ 2542233 w 5576835"/>
                <a:gd name="connsiteY34" fmla="*/ 622998 h 1210826"/>
                <a:gd name="connsiteX35" fmla="*/ 2713055 w 5576835"/>
                <a:gd name="connsiteY35" fmla="*/ 622998 h 1210826"/>
                <a:gd name="connsiteX36" fmla="*/ 2713055 w 5576835"/>
                <a:gd name="connsiteY36" fmla="*/ 658167 h 1210826"/>
                <a:gd name="connsiteX37" fmla="*/ 2748224 w 5576835"/>
                <a:gd name="connsiteY37" fmla="*/ 658167 h 1210826"/>
                <a:gd name="connsiteX38" fmla="*/ 2748224 w 5576835"/>
                <a:gd name="connsiteY38" fmla="*/ 688312 h 1210826"/>
                <a:gd name="connsiteX39" fmla="*/ 2788417 w 5576835"/>
                <a:gd name="connsiteY39" fmla="*/ 688312 h 1210826"/>
                <a:gd name="connsiteX40" fmla="*/ 2793442 w 5576835"/>
                <a:gd name="connsiteY40" fmla="*/ 693337 h 1210826"/>
                <a:gd name="connsiteX41" fmla="*/ 2828611 w 5576835"/>
                <a:gd name="connsiteY41" fmla="*/ 693337 h 1210826"/>
                <a:gd name="connsiteX42" fmla="*/ 2828611 w 5576835"/>
                <a:gd name="connsiteY42" fmla="*/ 738554 h 1210826"/>
                <a:gd name="connsiteX43" fmla="*/ 2969288 w 5576835"/>
                <a:gd name="connsiteY43" fmla="*/ 738554 h 1210826"/>
                <a:gd name="connsiteX44" fmla="*/ 2969288 w 5576835"/>
                <a:gd name="connsiteY44" fmla="*/ 763674 h 1210826"/>
                <a:gd name="connsiteX45" fmla="*/ 2989385 w 5576835"/>
                <a:gd name="connsiteY45" fmla="*/ 763674 h 1210826"/>
                <a:gd name="connsiteX46" fmla="*/ 2989385 w 5576835"/>
                <a:gd name="connsiteY46" fmla="*/ 818940 h 1210826"/>
                <a:gd name="connsiteX47" fmla="*/ 3049675 w 5576835"/>
                <a:gd name="connsiteY47" fmla="*/ 818940 h 1210826"/>
                <a:gd name="connsiteX48" fmla="*/ 3049675 w 5576835"/>
                <a:gd name="connsiteY48" fmla="*/ 839037 h 1210826"/>
                <a:gd name="connsiteX49" fmla="*/ 3150158 w 5576835"/>
                <a:gd name="connsiteY49" fmla="*/ 839037 h 1210826"/>
                <a:gd name="connsiteX50" fmla="*/ 3150158 w 5576835"/>
                <a:gd name="connsiteY50" fmla="*/ 839037 h 1210826"/>
                <a:gd name="connsiteX51" fmla="*/ 3150158 w 5576835"/>
                <a:gd name="connsiteY51" fmla="*/ 874206 h 1210826"/>
                <a:gd name="connsiteX52" fmla="*/ 3295859 w 5576835"/>
                <a:gd name="connsiteY52" fmla="*/ 874206 h 1210826"/>
                <a:gd name="connsiteX53" fmla="*/ 3295859 w 5576835"/>
                <a:gd name="connsiteY53" fmla="*/ 889279 h 1210826"/>
                <a:gd name="connsiteX54" fmla="*/ 3356149 w 5576835"/>
                <a:gd name="connsiteY54" fmla="*/ 889279 h 1210826"/>
                <a:gd name="connsiteX55" fmla="*/ 3356149 w 5576835"/>
                <a:gd name="connsiteY55" fmla="*/ 909376 h 1210826"/>
                <a:gd name="connsiteX56" fmla="*/ 3396343 w 5576835"/>
                <a:gd name="connsiteY56" fmla="*/ 909376 h 1210826"/>
                <a:gd name="connsiteX57" fmla="*/ 3396343 w 5576835"/>
                <a:gd name="connsiteY57" fmla="*/ 939521 h 1210826"/>
                <a:gd name="connsiteX58" fmla="*/ 3466681 w 5576835"/>
                <a:gd name="connsiteY58" fmla="*/ 939521 h 1210826"/>
                <a:gd name="connsiteX59" fmla="*/ 3466681 w 5576835"/>
                <a:gd name="connsiteY59" fmla="*/ 959617 h 1210826"/>
                <a:gd name="connsiteX60" fmla="*/ 3737987 w 5576835"/>
                <a:gd name="connsiteY60" fmla="*/ 959617 h 1210826"/>
                <a:gd name="connsiteX61" fmla="*/ 3737987 w 5576835"/>
                <a:gd name="connsiteY61" fmla="*/ 984738 h 1210826"/>
                <a:gd name="connsiteX62" fmla="*/ 3778180 w 5576835"/>
                <a:gd name="connsiteY62" fmla="*/ 984738 h 1210826"/>
                <a:gd name="connsiteX63" fmla="*/ 3778180 w 5576835"/>
                <a:gd name="connsiteY63" fmla="*/ 1034980 h 1210826"/>
                <a:gd name="connsiteX64" fmla="*/ 3813349 w 5576835"/>
                <a:gd name="connsiteY64" fmla="*/ 1034980 h 1210826"/>
                <a:gd name="connsiteX65" fmla="*/ 3813349 w 5576835"/>
                <a:gd name="connsiteY65" fmla="*/ 1075173 h 1210826"/>
                <a:gd name="connsiteX66" fmla="*/ 3838470 w 5576835"/>
                <a:gd name="connsiteY66" fmla="*/ 1075173 h 1210826"/>
                <a:gd name="connsiteX67" fmla="*/ 3838470 w 5576835"/>
                <a:gd name="connsiteY67" fmla="*/ 1125415 h 1210826"/>
                <a:gd name="connsiteX68" fmla="*/ 3954026 w 5576835"/>
                <a:gd name="connsiteY68" fmla="*/ 1125415 h 1210826"/>
                <a:gd name="connsiteX69" fmla="*/ 3954026 w 5576835"/>
                <a:gd name="connsiteY69" fmla="*/ 1155560 h 1210826"/>
                <a:gd name="connsiteX70" fmla="*/ 4421275 w 5576835"/>
                <a:gd name="connsiteY70" fmla="*/ 1155560 h 1210826"/>
                <a:gd name="connsiteX71" fmla="*/ 4421275 w 5576835"/>
                <a:gd name="connsiteY71" fmla="*/ 1210826 h 1210826"/>
                <a:gd name="connsiteX72" fmla="*/ 5576835 w 5576835"/>
                <a:gd name="connsiteY72" fmla="*/ 1210826 h 1210826"/>
                <a:gd name="connsiteX0" fmla="*/ 0 w 5576835"/>
                <a:gd name="connsiteY0" fmla="*/ 0 h 1210826"/>
                <a:gd name="connsiteX1" fmla="*/ 0 w 5576835"/>
                <a:gd name="connsiteY1" fmla="*/ 100483 h 1210826"/>
                <a:gd name="connsiteX2" fmla="*/ 50242 w 5576835"/>
                <a:gd name="connsiteY2" fmla="*/ 100483 h 1210826"/>
                <a:gd name="connsiteX3" fmla="*/ 50242 w 5576835"/>
                <a:gd name="connsiteY3" fmla="*/ 135653 h 1210826"/>
                <a:gd name="connsiteX4" fmla="*/ 371789 w 5576835"/>
                <a:gd name="connsiteY4" fmla="*/ 135653 h 1210826"/>
                <a:gd name="connsiteX5" fmla="*/ 371789 w 5576835"/>
                <a:gd name="connsiteY5" fmla="*/ 145701 h 1210826"/>
                <a:gd name="connsiteX6" fmla="*/ 617974 w 5576835"/>
                <a:gd name="connsiteY6" fmla="*/ 145701 h 1210826"/>
                <a:gd name="connsiteX7" fmla="*/ 617974 w 5576835"/>
                <a:gd name="connsiteY7" fmla="*/ 170822 h 1210826"/>
                <a:gd name="connsiteX8" fmla="*/ 683288 w 5576835"/>
                <a:gd name="connsiteY8" fmla="*/ 170822 h 1210826"/>
                <a:gd name="connsiteX9" fmla="*/ 683288 w 5576835"/>
                <a:gd name="connsiteY9" fmla="*/ 216039 h 1210826"/>
                <a:gd name="connsiteX10" fmla="*/ 723481 w 5576835"/>
                <a:gd name="connsiteY10" fmla="*/ 216039 h 1210826"/>
                <a:gd name="connsiteX11" fmla="*/ 723481 w 5576835"/>
                <a:gd name="connsiteY11" fmla="*/ 241160 h 1210826"/>
                <a:gd name="connsiteX12" fmla="*/ 859134 w 5576835"/>
                <a:gd name="connsiteY12" fmla="*/ 241160 h 1210826"/>
                <a:gd name="connsiteX13" fmla="*/ 859134 w 5576835"/>
                <a:gd name="connsiteY13" fmla="*/ 281354 h 1210826"/>
                <a:gd name="connsiteX14" fmla="*/ 1029956 w 5576835"/>
                <a:gd name="connsiteY14" fmla="*/ 281354 h 1210826"/>
                <a:gd name="connsiteX15" fmla="*/ 1029956 w 5576835"/>
                <a:gd name="connsiteY15" fmla="*/ 311499 h 1210826"/>
                <a:gd name="connsiteX16" fmla="*/ 1145512 w 5576835"/>
                <a:gd name="connsiteY16" fmla="*/ 311499 h 1210826"/>
                <a:gd name="connsiteX17" fmla="*/ 1145512 w 5576835"/>
                <a:gd name="connsiteY17" fmla="*/ 331595 h 1210826"/>
                <a:gd name="connsiteX18" fmla="*/ 1215850 w 5576835"/>
                <a:gd name="connsiteY18" fmla="*/ 331595 h 1210826"/>
                <a:gd name="connsiteX19" fmla="*/ 1215850 w 5576835"/>
                <a:gd name="connsiteY19" fmla="*/ 356716 h 1210826"/>
                <a:gd name="connsiteX20" fmla="*/ 1331406 w 5576835"/>
                <a:gd name="connsiteY20" fmla="*/ 356716 h 1210826"/>
                <a:gd name="connsiteX21" fmla="*/ 1336431 w 5576835"/>
                <a:gd name="connsiteY21" fmla="*/ 376813 h 1210826"/>
                <a:gd name="connsiteX22" fmla="*/ 1557494 w 5576835"/>
                <a:gd name="connsiteY22" fmla="*/ 376813 h 1210826"/>
                <a:gd name="connsiteX23" fmla="*/ 1557494 w 5576835"/>
                <a:gd name="connsiteY23" fmla="*/ 376813 h 1210826"/>
                <a:gd name="connsiteX24" fmla="*/ 1904163 w 5576835"/>
                <a:gd name="connsiteY24" fmla="*/ 376813 h 1210826"/>
                <a:gd name="connsiteX25" fmla="*/ 1919235 w 5576835"/>
                <a:gd name="connsiteY25" fmla="*/ 422031 h 1210826"/>
                <a:gd name="connsiteX26" fmla="*/ 1939332 w 5576835"/>
                <a:gd name="connsiteY26" fmla="*/ 467248 h 1210826"/>
                <a:gd name="connsiteX27" fmla="*/ 2014694 w 5576835"/>
                <a:gd name="connsiteY27" fmla="*/ 467248 h 1210826"/>
                <a:gd name="connsiteX28" fmla="*/ 2014694 w 5576835"/>
                <a:gd name="connsiteY28" fmla="*/ 502417 h 1210826"/>
                <a:gd name="connsiteX29" fmla="*/ 2175468 w 5576835"/>
                <a:gd name="connsiteY29" fmla="*/ 502417 h 1210826"/>
                <a:gd name="connsiteX30" fmla="*/ 2175468 w 5576835"/>
                <a:gd name="connsiteY30" fmla="*/ 557683 h 1210826"/>
                <a:gd name="connsiteX31" fmla="*/ 2431701 w 5576835"/>
                <a:gd name="connsiteY31" fmla="*/ 557683 h 1210826"/>
                <a:gd name="connsiteX32" fmla="*/ 2431701 w 5576835"/>
                <a:gd name="connsiteY32" fmla="*/ 582804 h 1210826"/>
                <a:gd name="connsiteX33" fmla="*/ 2542233 w 5576835"/>
                <a:gd name="connsiteY33" fmla="*/ 582804 h 1210826"/>
                <a:gd name="connsiteX34" fmla="*/ 2542233 w 5576835"/>
                <a:gd name="connsiteY34" fmla="*/ 622998 h 1210826"/>
                <a:gd name="connsiteX35" fmla="*/ 2713055 w 5576835"/>
                <a:gd name="connsiteY35" fmla="*/ 622998 h 1210826"/>
                <a:gd name="connsiteX36" fmla="*/ 2713055 w 5576835"/>
                <a:gd name="connsiteY36" fmla="*/ 658167 h 1210826"/>
                <a:gd name="connsiteX37" fmla="*/ 2748224 w 5576835"/>
                <a:gd name="connsiteY37" fmla="*/ 658167 h 1210826"/>
                <a:gd name="connsiteX38" fmla="*/ 2748224 w 5576835"/>
                <a:gd name="connsiteY38" fmla="*/ 688312 h 1210826"/>
                <a:gd name="connsiteX39" fmla="*/ 2788417 w 5576835"/>
                <a:gd name="connsiteY39" fmla="*/ 688312 h 1210826"/>
                <a:gd name="connsiteX40" fmla="*/ 2793442 w 5576835"/>
                <a:gd name="connsiteY40" fmla="*/ 693337 h 1210826"/>
                <a:gd name="connsiteX41" fmla="*/ 2828611 w 5576835"/>
                <a:gd name="connsiteY41" fmla="*/ 693337 h 1210826"/>
                <a:gd name="connsiteX42" fmla="*/ 2828611 w 5576835"/>
                <a:gd name="connsiteY42" fmla="*/ 738554 h 1210826"/>
                <a:gd name="connsiteX43" fmla="*/ 2969288 w 5576835"/>
                <a:gd name="connsiteY43" fmla="*/ 738554 h 1210826"/>
                <a:gd name="connsiteX44" fmla="*/ 2969288 w 5576835"/>
                <a:gd name="connsiteY44" fmla="*/ 763674 h 1210826"/>
                <a:gd name="connsiteX45" fmla="*/ 2989385 w 5576835"/>
                <a:gd name="connsiteY45" fmla="*/ 763674 h 1210826"/>
                <a:gd name="connsiteX46" fmla="*/ 2989385 w 5576835"/>
                <a:gd name="connsiteY46" fmla="*/ 818940 h 1210826"/>
                <a:gd name="connsiteX47" fmla="*/ 3049675 w 5576835"/>
                <a:gd name="connsiteY47" fmla="*/ 818940 h 1210826"/>
                <a:gd name="connsiteX48" fmla="*/ 3049675 w 5576835"/>
                <a:gd name="connsiteY48" fmla="*/ 839037 h 1210826"/>
                <a:gd name="connsiteX49" fmla="*/ 3150158 w 5576835"/>
                <a:gd name="connsiteY49" fmla="*/ 839037 h 1210826"/>
                <a:gd name="connsiteX50" fmla="*/ 3150158 w 5576835"/>
                <a:gd name="connsiteY50" fmla="*/ 839037 h 1210826"/>
                <a:gd name="connsiteX51" fmla="*/ 3150158 w 5576835"/>
                <a:gd name="connsiteY51" fmla="*/ 874206 h 1210826"/>
                <a:gd name="connsiteX52" fmla="*/ 3295859 w 5576835"/>
                <a:gd name="connsiteY52" fmla="*/ 874206 h 1210826"/>
                <a:gd name="connsiteX53" fmla="*/ 3295859 w 5576835"/>
                <a:gd name="connsiteY53" fmla="*/ 889279 h 1210826"/>
                <a:gd name="connsiteX54" fmla="*/ 3356149 w 5576835"/>
                <a:gd name="connsiteY54" fmla="*/ 889279 h 1210826"/>
                <a:gd name="connsiteX55" fmla="*/ 3356149 w 5576835"/>
                <a:gd name="connsiteY55" fmla="*/ 909376 h 1210826"/>
                <a:gd name="connsiteX56" fmla="*/ 3396343 w 5576835"/>
                <a:gd name="connsiteY56" fmla="*/ 909376 h 1210826"/>
                <a:gd name="connsiteX57" fmla="*/ 3396343 w 5576835"/>
                <a:gd name="connsiteY57" fmla="*/ 939521 h 1210826"/>
                <a:gd name="connsiteX58" fmla="*/ 3466681 w 5576835"/>
                <a:gd name="connsiteY58" fmla="*/ 939521 h 1210826"/>
                <a:gd name="connsiteX59" fmla="*/ 3466681 w 5576835"/>
                <a:gd name="connsiteY59" fmla="*/ 959617 h 1210826"/>
                <a:gd name="connsiteX60" fmla="*/ 3737987 w 5576835"/>
                <a:gd name="connsiteY60" fmla="*/ 959617 h 1210826"/>
                <a:gd name="connsiteX61" fmla="*/ 3737987 w 5576835"/>
                <a:gd name="connsiteY61" fmla="*/ 984738 h 1210826"/>
                <a:gd name="connsiteX62" fmla="*/ 3778180 w 5576835"/>
                <a:gd name="connsiteY62" fmla="*/ 984738 h 1210826"/>
                <a:gd name="connsiteX63" fmla="*/ 3778180 w 5576835"/>
                <a:gd name="connsiteY63" fmla="*/ 1034980 h 1210826"/>
                <a:gd name="connsiteX64" fmla="*/ 3813349 w 5576835"/>
                <a:gd name="connsiteY64" fmla="*/ 1034980 h 1210826"/>
                <a:gd name="connsiteX65" fmla="*/ 3813349 w 5576835"/>
                <a:gd name="connsiteY65" fmla="*/ 1075173 h 1210826"/>
                <a:gd name="connsiteX66" fmla="*/ 3838470 w 5576835"/>
                <a:gd name="connsiteY66" fmla="*/ 1075173 h 1210826"/>
                <a:gd name="connsiteX67" fmla="*/ 3838470 w 5576835"/>
                <a:gd name="connsiteY67" fmla="*/ 1125415 h 1210826"/>
                <a:gd name="connsiteX68" fmla="*/ 3954026 w 5576835"/>
                <a:gd name="connsiteY68" fmla="*/ 1125415 h 1210826"/>
                <a:gd name="connsiteX69" fmla="*/ 3954026 w 5576835"/>
                <a:gd name="connsiteY69" fmla="*/ 1155560 h 1210826"/>
                <a:gd name="connsiteX70" fmla="*/ 4421275 w 5576835"/>
                <a:gd name="connsiteY70" fmla="*/ 1155560 h 1210826"/>
                <a:gd name="connsiteX71" fmla="*/ 4421275 w 5576835"/>
                <a:gd name="connsiteY71" fmla="*/ 1210826 h 1210826"/>
                <a:gd name="connsiteX72" fmla="*/ 5576835 w 5576835"/>
                <a:gd name="connsiteY72" fmla="*/ 1210826 h 121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576835" h="1210826">
                  <a:moveTo>
                    <a:pt x="0" y="0"/>
                  </a:moveTo>
                  <a:lnTo>
                    <a:pt x="0" y="100483"/>
                  </a:lnTo>
                  <a:lnTo>
                    <a:pt x="50242" y="100483"/>
                  </a:lnTo>
                  <a:lnTo>
                    <a:pt x="50242" y="135653"/>
                  </a:lnTo>
                  <a:lnTo>
                    <a:pt x="371789" y="135653"/>
                  </a:lnTo>
                  <a:lnTo>
                    <a:pt x="371789" y="145701"/>
                  </a:lnTo>
                  <a:lnTo>
                    <a:pt x="617974" y="145701"/>
                  </a:lnTo>
                  <a:lnTo>
                    <a:pt x="617974" y="170822"/>
                  </a:lnTo>
                  <a:lnTo>
                    <a:pt x="683288" y="170822"/>
                  </a:lnTo>
                  <a:lnTo>
                    <a:pt x="683288" y="216039"/>
                  </a:lnTo>
                  <a:lnTo>
                    <a:pt x="723481" y="216039"/>
                  </a:lnTo>
                  <a:lnTo>
                    <a:pt x="723481" y="241160"/>
                  </a:lnTo>
                  <a:lnTo>
                    <a:pt x="859134" y="241160"/>
                  </a:lnTo>
                  <a:lnTo>
                    <a:pt x="859134" y="281354"/>
                  </a:lnTo>
                  <a:lnTo>
                    <a:pt x="1029956" y="281354"/>
                  </a:lnTo>
                  <a:lnTo>
                    <a:pt x="1029956" y="311499"/>
                  </a:lnTo>
                  <a:lnTo>
                    <a:pt x="1145512" y="311499"/>
                  </a:lnTo>
                  <a:lnTo>
                    <a:pt x="1145512" y="331595"/>
                  </a:lnTo>
                  <a:lnTo>
                    <a:pt x="1215850" y="331595"/>
                  </a:lnTo>
                  <a:lnTo>
                    <a:pt x="1215850" y="356716"/>
                  </a:lnTo>
                  <a:lnTo>
                    <a:pt x="1331406" y="356716"/>
                  </a:lnTo>
                  <a:lnTo>
                    <a:pt x="1336431" y="376813"/>
                  </a:lnTo>
                  <a:lnTo>
                    <a:pt x="1557494" y="376813"/>
                  </a:lnTo>
                  <a:lnTo>
                    <a:pt x="1557494" y="376813"/>
                  </a:lnTo>
                  <a:lnTo>
                    <a:pt x="1904163" y="376813"/>
                  </a:lnTo>
                  <a:lnTo>
                    <a:pt x="1919235" y="422031"/>
                  </a:lnTo>
                  <a:lnTo>
                    <a:pt x="1939332" y="467248"/>
                  </a:lnTo>
                  <a:lnTo>
                    <a:pt x="2014694" y="467248"/>
                  </a:lnTo>
                  <a:lnTo>
                    <a:pt x="2014694" y="502417"/>
                  </a:lnTo>
                  <a:lnTo>
                    <a:pt x="2175468" y="502417"/>
                  </a:lnTo>
                  <a:lnTo>
                    <a:pt x="2175468" y="557683"/>
                  </a:lnTo>
                  <a:lnTo>
                    <a:pt x="2431701" y="557683"/>
                  </a:lnTo>
                  <a:lnTo>
                    <a:pt x="2431701" y="582804"/>
                  </a:lnTo>
                  <a:lnTo>
                    <a:pt x="2542233" y="582804"/>
                  </a:lnTo>
                  <a:lnTo>
                    <a:pt x="2542233" y="622998"/>
                  </a:lnTo>
                  <a:lnTo>
                    <a:pt x="2713055" y="622998"/>
                  </a:lnTo>
                  <a:lnTo>
                    <a:pt x="2713055" y="658167"/>
                  </a:lnTo>
                  <a:lnTo>
                    <a:pt x="2748224" y="658167"/>
                  </a:lnTo>
                  <a:lnTo>
                    <a:pt x="2748224" y="688312"/>
                  </a:lnTo>
                  <a:lnTo>
                    <a:pt x="2788417" y="688312"/>
                  </a:lnTo>
                  <a:lnTo>
                    <a:pt x="2793442" y="693337"/>
                  </a:lnTo>
                  <a:lnTo>
                    <a:pt x="2828611" y="693337"/>
                  </a:lnTo>
                  <a:lnTo>
                    <a:pt x="2828611" y="738554"/>
                  </a:lnTo>
                  <a:lnTo>
                    <a:pt x="2969288" y="738554"/>
                  </a:lnTo>
                  <a:lnTo>
                    <a:pt x="2969288" y="763674"/>
                  </a:lnTo>
                  <a:lnTo>
                    <a:pt x="2989385" y="763674"/>
                  </a:lnTo>
                  <a:lnTo>
                    <a:pt x="2989385" y="818940"/>
                  </a:lnTo>
                  <a:lnTo>
                    <a:pt x="3049675" y="818940"/>
                  </a:lnTo>
                  <a:lnTo>
                    <a:pt x="3049675" y="839037"/>
                  </a:lnTo>
                  <a:lnTo>
                    <a:pt x="3150158" y="839037"/>
                  </a:lnTo>
                  <a:lnTo>
                    <a:pt x="3150158" y="839037"/>
                  </a:lnTo>
                  <a:lnTo>
                    <a:pt x="3150158" y="874206"/>
                  </a:lnTo>
                  <a:lnTo>
                    <a:pt x="3295859" y="874206"/>
                  </a:lnTo>
                  <a:lnTo>
                    <a:pt x="3295859" y="889279"/>
                  </a:lnTo>
                  <a:lnTo>
                    <a:pt x="3356149" y="889279"/>
                  </a:lnTo>
                  <a:lnTo>
                    <a:pt x="3356149" y="909376"/>
                  </a:lnTo>
                  <a:lnTo>
                    <a:pt x="3396343" y="909376"/>
                  </a:lnTo>
                  <a:lnTo>
                    <a:pt x="3396343" y="939521"/>
                  </a:lnTo>
                  <a:lnTo>
                    <a:pt x="3466681" y="939521"/>
                  </a:lnTo>
                  <a:lnTo>
                    <a:pt x="3466681" y="959617"/>
                  </a:lnTo>
                  <a:lnTo>
                    <a:pt x="3737987" y="959617"/>
                  </a:lnTo>
                  <a:lnTo>
                    <a:pt x="3737987" y="984738"/>
                  </a:lnTo>
                  <a:lnTo>
                    <a:pt x="3778180" y="984738"/>
                  </a:lnTo>
                  <a:lnTo>
                    <a:pt x="3778180" y="1034980"/>
                  </a:lnTo>
                  <a:lnTo>
                    <a:pt x="3813349" y="1034980"/>
                  </a:lnTo>
                  <a:lnTo>
                    <a:pt x="3813349" y="1075173"/>
                  </a:lnTo>
                  <a:lnTo>
                    <a:pt x="3838470" y="1075173"/>
                  </a:lnTo>
                  <a:lnTo>
                    <a:pt x="3838470" y="1125415"/>
                  </a:lnTo>
                  <a:lnTo>
                    <a:pt x="3954026" y="1125415"/>
                  </a:lnTo>
                  <a:lnTo>
                    <a:pt x="3954026" y="1155560"/>
                  </a:lnTo>
                  <a:lnTo>
                    <a:pt x="4421275" y="1155560"/>
                  </a:lnTo>
                  <a:lnTo>
                    <a:pt x="4421275" y="1210826"/>
                  </a:lnTo>
                  <a:lnTo>
                    <a:pt x="5576835" y="1210826"/>
                  </a:lnTo>
                </a:path>
              </a:pathLst>
            </a:custGeom>
            <a:noFill/>
            <a:ln w="28575">
              <a:solidFill>
                <a:schemeClr val="accent2"/>
              </a:solidFill>
              <a:miter lim="800000"/>
              <a:headEnd/>
              <a:tailEnd/>
            </a:ln>
          </p:spPr>
          <p:txBody>
            <a:bodyPr rtlCol="0" anchor="ctr"/>
            <a:lstStyle/>
            <a:p>
              <a:pPr algn="ctr"/>
              <a:endParaRPr lang="en-US" dirty="0"/>
            </a:p>
          </p:txBody>
        </p:sp>
        <p:cxnSp>
          <p:nvCxnSpPr>
            <p:cNvPr id="95" name="Straight Connector 94">
              <a:extLst>
                <a:ext uri="{FF2B5EF4-FFF2-40B4-BE49-F238E27FC236}">
                  <a16:creationId xmlns:a16="http://schemas.microsoft.com/office/drawing/2014/main" id="{70B8E36B-9157-D83D-91E2-7D5175887A32}"/>
                </a:ext>
              </a:extLst>
            </p:cNvPr>
            <p:cNvCxnSpPr/>
            <p:nvPr/>
          </p:nvCxnSpPr>
          <p:spPr bwMode="auto">
            <a:xfrm>
              <a:off x="4877414" y="2591098"/>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3DA5CD92-60F9-5642-B61D-469F8D4FADBC}"/>
                </a:ext>
              </a:extLst>
            </p:cNvPr>
            <p:cNvCxnSpPr/>
            <p:nvPr/>
          </p:nvCxnSpPr>
          <p:spPr bwMode="auto">
            <a:xfrm>
              <a:off x="5128622" y="2726750"/>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D9C8D2B6-E5E6-CC81-2DE1-D8ED38C020DE}"/>
                </a:ext>
              </a:extLst>
            </p:cNvPr>
            <p:cNvCxnSpPr/>
            <p:nvPr/>
          </p:nvCxnSpPr>
          <p:spPr bwMode="auto">
            <a:xfrm>
              <a:off x="5214033" y="2726750"/>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FD3AF30D-39CB-44AF-9F0C-1456A8E24703}"/>
                </a:ext>
              </a:extLst>
            </p:cNvPr>
            <p:cNvCxnSpPr/>
            <p:nvPr/>
          </p:nvCxnSpPr>
          <p:spPr bwMode="auto">
            <a:xfrm>
              <a:off x="5952586" y="2967911"/>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0974701D-F70A-B037-DE38-2BFC711AB8F7}"/>
                </a:ext>
              </a:extLst>
            </p:cNvPr>
            <p:cNvCxnSpPr/>
            <p:nvPr/>
          </p:nvCxnSpPr>
          <p:spPr bwMode="auto">
            <a:xfrm>
              <a:off x="6002828" y="2967911"/>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3CE8799F-0CB8-F261-1441-814BF7FC5535}"/>
                </a:ext>
              </a:extLst>
            </p:cNvPr>
            <p:cNvCxnSpPr/>
            <p:nvPr/>
          </p:nvCxnSpPr>
          <p:spPr bwMode="auto">
            <a:xfrm>
              <a:off x="6349496" y="3113613"/>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79FEE60A-7580-EA20-BC24-FF58F439DE4C}"/>
                </a:ext>
              </a:extLst>
            </p:cNvPr>
            <p:cNvCxnSpPr/>
            <p:nvPr/>
          </p:nvCxnSpPr>
          <p:spPr bwMode="auto">
            <a:xfrm>
              <a:off x="6414811" y="3128685"/>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4ABC9765-0AF0-C1A5-0410-BB927F970D95}"/>
                </a:ext>
              </a:extLst>
            </p:cNvPr>
            <p:cNvCxnSpPr/>
            <p:nvPr/>
          </p:nvCxnSpPr>
          <p:spPr bwMode="auto">
            <a:xfrm>
              <a:off x="6475101" y="3173903"/>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02A7EA97-7A56-9D7E-13E7-EEC2CA8DFE5F}"/>
                </a:ext>
              </a:extLst>
            </p:cNvPr>
            <p:cNvCxnSpPr/>
            <p:nvPr/>
          </p:nvCxnSpPr>
          <p:spPr bwMode="auto">
            <a:xfrm>
              <a:off x="6560512" y="3183951"/>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DAC8610B-BE95-D296-F26A-4B9974C27DDB}"/>
                </a:ext>
              </a:extLst>
            </p:cNvPr>
            <p:cNvCxnSpPr/>
            <p:nvPr/>
          </p:nvCxnSpPr>
          <p:spPr bwMode="auto">
            <a:xfrm>
              <a:off x="6600705" y="3183951"/>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C7546627-0B9C-DC05-75F7-A92BD1D85BD0}"/>
                </a:ext>
              </a:extLst>
            </p:cNvPr>
            <p:cNvCxnSpPr/>
            <p:nvPr/>
          </p:nvCxnSpPr>
          <p:spPr bwMode="auto">
            <a:xfrm>
              <a:off x="6640899" y="3183951"/>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8808C81E-DD0D-0059-5A55-E9499824B569}"/>
                </a:ext>
              </a:extLst>
            </p:cNvPr>
            <p:cNvCxnSpPr/>
            <p:nvPr/>
          </p:nvCxnSpPr>
          <p:spPr bwMode="auto">
            <a:xfrm>
              <a:off x="6676068" y="3183951"/>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F28005E8-A800-0518-57FB-7E17ED4AA544}"/>
                </a:ext>
              </a:extLst>
            </p:cNvPr>
            <p:cNvCxnSpPr/>
            <p:nvPr/>
          </p:nvCxnSpPr>
          <p:spPr bwMode="auto">
            <a:xfrm>
              <a:off x="6781576" y="3183951"/>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3CC52D50-FCC0-33BA-E745-56A975653E18}"/>
                </a:ext>
              </a:extLst>
            </p:cNvPr>
            <p:cNvCxnSpPr/>
            <p:nvPr/>
          </p:nvCxnSpPr>
          <p:spPr bwMode="auto">
            <a:xfrm>
              <a:off x="6811722" y="3219120"/>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ED539690-197D-4422-B97A-4A20C5D74E9A}"/>
                </a:ext>
              </a:extLst>
            </p:cNvPr>
            <p:cNvCxnSpPr/>
            <p:nvPr/>
          </p:nvCxnSpPr>
          <p:spPr bwMode="auto">
            <a:xfrm>
              <a:off x="6922254" y="3359797"/>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AF406D70-1FAE-1C17-16BF-94B81C088432}"/>
                </a:ext>
              </a:extLst>
            </p:cNvPr>
            <p:cNvCxnSpPr/>
            <p:nvPr/>
          </p:nvCxnSpPr>
          <p:spPr bwMode="auto">
            <a:xfrm>
              <a:off x="6957424" y="3359797"/>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067BAAB0-190F-2C73-1CE3-A7EB3E31B0D2}"/>
                </a:ext>
              </a:extLst>
            </p:cNvPr>
            <p:cNvCxnSpPr/>
            <p:nvPr/>
          </p:nvCxnSpPr>
          <p:spPr bwMode="auto">
            <a:xfrm>
              <a:off x="7022738"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6E2F625C-E98B-E025-F9F1-C314B1F3E4FB}"/>
                </a:ext>
              </a:extLst>
            </p:cNvPr>
            <p:cNvCxnSpPr/>
            <p:nvPr/>
          </p:nvCxnSpPr>
          <p:spPr bwMode="auto">
            <a:xfrm>
              <a:off x="7072980"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12398109-CD89-B02D-3109-2FE78B3395B6}"/>
                </a:ext>
              </a:extLst>
            </p:cNvPr>
            <p:cNvCxnSpPr/>
            <p:nvPr/>
          </p:nvCxnSpPr>
          <p:spPr bwMode="auto">
            <a:xfrm>
              <a:off x="7138295"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9FA9A537-8D49-4BDE-DD01-C36D83A0097F}"/>
                </a:ext>
              </a:extLst>
            </p:cNvPr>
            <p:cNvCxnSpPr/>
            <p:nvPr/>
          </p:nvCxnSpPr>
          <p:spPr bwMode="auto">
            <a:xfrm>
              <a:off x="7188537"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0D57A86C-B3B5-578D-CBCB-BA583E21D218}"/>
                </a:ext>
              </a:extLst>
            </p:cNvPr>
            <p:cNvCxnSpPr/>
            <p:nvPr/>
          </p:nvCxnSpPr>
          <p:spPr bwMode="auto">
            <a:xfrm>
              <a:off x="7228731"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14D8C8F5-3A19-40F5-F3F7-6EFDE153A1CA}"/>
                </a:ext>
              </a:extLst>
            </p:cNvPr>
            <p:cNvCxnSpPr/>
            <p:nvPr/>
          </p:nvCxnSpPr>
          <p:spPr bwMode="auto">
            <a:xfrm>
              <a:off x="7273949"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1162D1A9-EA9E-3020-31BC-7D997A1C0011}"/>
                </a:ext>
              </a:extLst>
            </p:cNvPr>
            <p:cNvCxnSpPr/>
            <p:nvPr/>
          </p:nvCxnSpPr>
          <p:spPr bwMode="auto">
            <a:xfrm>
              <a:off x="7168389"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255AFC8B-77DB-953F-2803-714B2C17DDF5}"/>
                </a:ext>
              </a:extLst>
            </p:cNvPr>
            <p:cNvCxnSpPr/>
            <p:nvPr/>
          </p:nvCxnSpPr>
          <p:spPr bwMode="auto">
            <a:xfrm>
              <a:off x="7248828"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C8CBED83-9AE0-43C2-0CA8-FA15C9682106}"/>
                </a:ext>
              </a:extLst>
            </p:cNvPr>
            <p:cNvCxnSpPr/>
            <p:nvPr/>
          </p:nvCxnSpPr>
          <p:spPr bwMode="auto">
            <a:xfrm>
              <a:off x="7334239"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5CC0D281-AC7B-63C3-09ED-0B908289F35C}"/>
                </a:ext>
              </a:extLst>
            </p:cNvPr>
            <p:cNvCxnSpPr/>
            <p:nvPr/>
          </p:nvCxnSpPr>
          <p:spPr bwMode="auto">
            <a:xfrm>
              <a:off x="7369408"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04EA4D10-5BBC-508B-A9E5-4CE36B9EF157}"/>
                </a:ext>
              </a:extLst>
            </p:cNvPr>
            <p:cNvCxnSpPr/>
            <p:nvPr/>
          </p:nvCxnSpPr>
          <p:spPr bwMode="auto">
            <a:xfrm>
              <a:off x="7409602"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77CB59CD-575B-5261-75F7-EDB326B0E928}"/>
                </a:ext>
              </a:extLst>
            </p:cNvPr>
            <p:cNvCxnSpPr/>
            <p:nvPr/>
          </p:nvCxnSpPr>
          <p:spPr bwMode="auto">
            <a:xfrm>
              <a:off x="7459844" y="3389942"/>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5F1ACC5D-3DF6-641E-9589-AFF4B0ED3303}"/>
                </a:ext>
              </a:extLst>
            </p:cNvPr>
            <p:cNvCxnSpPr/>
            <p:nvPr/>
          </p:nvCxnSpPr>
          <p:spPr bwMode="auto">
            <a:xfrm>
              <a:off x="7595496"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E067BC5F-480C-1871-C66E-2CB7E1CDCC6A}"/>
                </a:ext>
              </a:extLst>
            </p:cNvPr>
            <p:cNvCxnSpPr/>
            <p:nvPr/>
          </p:nvCxnSpPr>
          <p:spPr bwMode="auto">
            <a:xfrm>
              <a:off x="7640714"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42AE5A72-1B4D-83C3-42B4-C59F4B84EFD5}"/>
                </a:ext>
              </a:extLst>
            </p:cNvPr>
            <p:cNvCxnSpPr/>
            <p:nvPr/>
          </p:nvCxnSpPr>
          <p:spPr bwMode="auto">
            <a:xfrm>
              <a:off x="7675883"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ED2D0CEA-DB34-2567-ED78-781AAE06C821}"/>
                </a:ext>
              </a:extLst>
            </p:cNvPr>
            <p:cNvCxnSpPr/>
            <p:nvPr/>
          </p:nvCxnSpPr>
          <p:spPr bwMode="auto">
            <a:xfrm>
              <a:off x="7741198"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9B162959-FF4C-0B87-FAE1-2D917807A98D}"/>
                </a:ext>
              </a:extLst>
            </p:cNvPr>
            <p:cNvCxnSpPr/>
            <p:nvPr/>
          </p:nvCxnSpPr>
          <p:spPr bwMode="auto">
            <a:xfrm>
              <a:off x="7819647"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C04FF844-5E50-6670-7D7E-429CD9991049}"/>
                </a:ext>
              </a:extLst>
            </p:cNvPr>
            <p:cNvCxnSpPr/>
            <p:nvPr/>
          </p:nvCxnSpPr>
          <p:spPr bwMode="auto">
            <a:xfrm>
              <a:off x="7859841"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6DE503C2-52A4-2B78-99FC-C7E2C0694FEA}"/>
                </a:ext>
              </a:extLst>
            </p:cNvPr>
            <p:cNvCxnSpPr/>
            <p:nvPr/>
          </p:nvCxnSpPr>
          <p:spPr bwMode="auto">
            <a:xfrm>
              <a:off x="7935204"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A5D011A2-753B-04E7-F3EB-B614FF4ECC86}"/>
                </a:ext>
              </a:extLst>
            </p:cNvPr>
            <p:cNvCxnSpPr/>
            <p:nvPr/>
          </p:nvCxnSpPr>
          <p:spPr bwMode="auto">
            <a:xfrm>
              <a:off x="7995494"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D9596AB6-2BCB-2276-B919-1642C7174795}"/>
                </a:ext>
              </a:extLst>
            </p:cNvPr>
            <p:cNvCxnSpPr/>
            <p:nvPr/>
          </p:nvCxnSpPr>
          <p:spPr bwMode="auto">
            <a:xfrm>
              <a:off x="8030663"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CF68A07E-C2C1-669A-8168-F5F4C08DAC8C}"/>
                </a:ext>
              </a:extLst>
            </p:cNvPr>
            <p:cNvCxnSpPr/>
            <p:nvPr/>
          </p:nvCxnSpPr>
          <p:spPr bwMode="auto">
            <a:xfrm>
              <a:off x="8070857"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EB465E54-A0C2-CA9E-F37F-AC1800B9721F}"/>
                </a:ext>
              </a:extLst>
            </p:cNvPr>
            <p:cNvCxnSpPr/>
            <p:nvPr/>
          </p:nvCxnSpPr>
          <p:spPr bwMode="auto">
            <a:xfrm>
              <a:off x="8111051"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282C85CD-03C3-52AB-5C86-4CF6DD40683D}"/>
                </a:ext>
              </a:extLst>
            </p:cNvPr>
            <p:cNvCxnSpPr/>
            <p:nvPr/>
          </p:nvCxnSpPr>
          <p:spPr bwMode="auto">
            <a:xfrm>
              <a:off x="8251728"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4B69F224-232D-F93D-5EF4-02765E4E3AFD}"/>
                </a:ext>
              </a:extLst>
            </p:cNvPr>
            <p:cNvCxnSpPr/>
            <p:nvPr/>
          </p:nvCxnSpPr>
          <p:spPr bwMode="auto">
            <a:xfrm>
              <a:off x="8327091"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3B1D9A7B-1E82-B3B6-0933-35C5DA7FB18C}"/>
                </a:ext>
              </a:extLst>
            </p:cNvPr>
            <p:cNvCxnSpPr/>
            <p:nvPr/>
          </p:nvCxnSpPr>
          <p:spPr bwMode="auto">
            <a:xfrm>
              <a:off x="8367284"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3D68A21B-B0F7-4AC9-328E-E9B8EF4E14A0}"/>
                </a:ext>
              </a:extLst>
            </p:cNvPr>
            <p:cNvCxnSpPr/>
            <p:nvPr/>
          </p:nvCxnSpPr>
          <p:spPr bwMode="auto">
            <a:xfrm>
              <a:off x="8472791" y="3440184"/>
              <a:ext cx="0" cy="110532"/>
            </a:xfrm>
            <a:prstGeom prst="line">
              <a:avLst/>
            </a:prstGeom>
            <a:noFill/>
            <a:ln w="28575" cap="flat" cmpd="sng" algn="ctr">
              <a:solidFill>
                <a:schemeClr val="accent2"/>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5151D28E-BF1A-3FC3-9F98-D8FD87F03519}"/>
                </a:ext>
              </a:extLst>
            </p:cNvPr>
            <p:cNvCxnSpPr/>
            <p:nvPr/>
          </p:nvCxnSpPr>
          <p:spPr bwMode="auto">
            <a:xfrm>
              <a:off x="8633565" y="3440184"/>
              <a:ext cx="0" cy="110532"/>
            </a:xfrm>
            <a:prstGeom prst="line">
              <a:avLst/>
            </a:prstGeom>
            <a:noFill/>
            <a:ln w="28575" cap="flat" cmpd="sng" algn="ctr">
              <a:solidFill>
                <a:schemeClr val="accent2"/>
              </a:solidFill>
              <a:prstDash val="solid"/>
              <a:round/>
              <a:headEnd type="none" w="med" len="med"/>
              <a:tailEnd type="none" w="med" len="med"/>
            </a:ln>
            <a:effectLst/>
          </p:spPr>
        </p:cxnSp>
      </p:grpSp>
      <p:cxnSp>
        <p:nvCxnSpPr>
          <p:cNvPr id="139" name="Straight Connector 138">
            <a:extLst>
              <a:ext uri="{FF2B5EF4-FFF2-40B4-BE49-F238E27FC236}">
                <a16:creationId xmlns:a16="http://schemas.microsoft.com/office/drawing/2014/main" id="{B9E27882-C8FD-F245-7874-A7C9888F5870}"/>
              </a:ext>
            </a:extLst>
          </p:cNvPr>
          <p:cNvCxnSpPr/>
          <p:nvPr/>
        </p:nvCxnSpPr>
        <p:spPr bwMode="auto">
          <a:xfrm>
            <a:off x="2515271" y="2358161"/>
            <a:ext cx="0" cy="110532"/>
          </a:xfrm>
          <a:prstGeom prst="line">
            <a:avLst/>
          </a:prstGeom>
          <a:noFill/>
          <a:ln w="28575" cap="flat" cmpd="sng" algn="ctr">
            <a:solidFill>
              <a:schemeClr val="accent3"/>
            </a:solidFill>
            <a:prstDash val="solid"/>
            <a:round/>
            <a:headEnd type="none" w="med" len="med"/>
            <a:tailEnd type="none" w="med" len="med"/>
          </a:ln>
          <a:effectLst/>
        </p:spPr>
      </p:cxnSp>
      <p:sp>
        <p:nvSpPr>
          <p:cNvPr id="141" name="Freeform: Shape 140">
            <a:extLst>
              <a:ext uri="{FF2B5EF4-FFF2-40B4-BE49-F238E27FC236}">
                <a16:creationId xmlns:a16="http://schemas.microsoft.com/office/drawing/2014/main" id="{7DBC94EE-5CA3-50BE-C1CE-71EEF7619917}"/>
              </a:ext>
            </a:extLst>
          </p:cNvPr>
          <p:cNvSpPr/>
          <p:nvPr/>
        </p:nvSpPr>
        <p:spPr bwMode="auto">
          <a:xfrm>
            <a:off x="2415848" y="2341266"/>
            <a:ext cx="5456255" cy="2275952"/>
          </a:xfrm>
          <a:custGeom>
            <a:avLst/>
            <a:gdLst>
              <a:gd name="connsiteX0" fmla="*/ 0 w 5456255"/>
              <a:gd name="connsiteY0" fmla="*/ 0 h 2275952"/>
              <a:gd name="connsiteX1" fmla="*/ 0 w 5456255"/>
              <a:gd name="connsiteY1" fmla="*/ 95459 h 2275952"/>
              <a:gd name="connsiteX2" fmla="*/ 40193 w 5456255"/>
              <a:gd name="connsiteY2" fmla="*/ 95459 h 2275952"/>
              <a:gd name="connsiteX3" fmla="*/ 50242 w 5456255"/>
              <a:gd name="connsiteY3" fmla="*/ 135653 h 2275952"/>
              <a:gd name="connsiteX4" fmla="*/ 211015 w 5456255"/>
              <a:gd name="connsiteY4" fmla="*/ 135653 h 2275952"/>
              <a:gd name="connsiteX5" fmla="*/ 211015 w 5456255"/>
              <a:gd name="connsiteY5" fmla="*/ 165798 h 2275952"/>
              <a:gd name="connsiteX6" fmla="*/ 306475 w 5456255"/>
              <a:gd name="connsiteY6" fmla="*/ 165798 h 2275952"/>
              <a:gd name="connsiteX7" fmla="*/ 306475 w 5456255"/>
              <a:gd name="connsiteY7" fmla="*/ 200967 h 2275952"/>
              <a:gd name="connsiteX8" fmla="*/ 351692 w 5456255"/>
              <a:gd name="connsiteY8" fmla="*/ 200967 h 2275952"/>
              <a:gd name="connsiteX9" fmla="*/ 351692 w 5456255"/>
              <a:gd name="connsiteY9" fmla="*/ 246185 h 2275952"/>
              <a:gd name="connsiteX10" fmla="*/ 401934 w 5456255"/>
              <a:gd name="connsiteY10" fmla="*/ 246185 h 2275952"/>
              <a:gd name="connsiteX11" fmla="*/ 401934 w 5456255"/>
              <a:gd name="connsiteY11" fmla="*/ 291402 h 2275952"/>
              <a:gd name="connsiteX12" fmla="*/ 462224 w 5456255"/>
              <a:gd name="connsiteY12" fmla="*/ 291402 h 2275952"/>
              <a:gd name="connsiteX13" fmla="*/ 462224 w 5456255"/>
              <a:gd name="connsiteY13" fmla="*/ 311499 h 2275952"/>
              <a:gd name="connsiteX14" fmla="*/ 557683 w 5456255"/>
              <a:gd name="connsiteY14" fmla="*/ 311499 h 2275952"/>
              <a:gd name="connsiteX15" fmla="*/ 572756 w 5456255"/>
              <a:gd name="connsiteY15" fmla="*/ 351692 h 2275952"/>
              <a:gd name="connsiteX16" fmla="*/ 673239 w 5456255"/>
              <a:gd name="connsiteY16" fmla="*/ 351692 h 2275952"/>
              <a:gd name="connsiteX17" fmla="*/ 673239 w 5456255"/>
              <a:gd name="connsiteY17" fmla="*/ 376813 h 2275952"/>
              <a:gd name="connsiteX18" fmla="*/ 758650 w 5456255"/>
              <a:gd name="connsiteY18" fmla="*/ 376813 h 2275952"/>
              <a:gd name="connsiteX19" fmla="*/ 758650 w 5456255"/>
              <a:gd name="connsiteY19" fmla="*/ 406958 h 2275952"/>
              <a:gd name="connsiteX20" fmla="*/ 758650 w 5456255"/>
              <a:gd name="connsiteY20" fmla="*/ 406958 h 2275952"/>
              <a:gd name="connsiteX21" fmla="*/ 793819 w 5456255"/>
              <a:gd name="connsiteY21" fmla="*/ 442127 h 2275952"/>
              <a:gd name="connsiteX22" fmla="*/ 849086 w 5456255"/>
              <a:gd name="connsiteY22" fmla="*/ 442127 h 2275952"/>
              <a:gd name="connsiteX23" fmla="*/ 849086 w 5456255"/>
              <a:gd name="connsiteY23" fmla="*/ 462224 h 2275952"/>
              <a:gd name="connsiteX24" fmla="*/ 899327 w 5456255"/>
              <a:gd name="connsiteY24" fmla="*/ 462224 h 2275952"/>
              <a:gd name="connsiteX25" fmla="*/ 904352 w 5456255"/>
              <a:gd name="connsiteY25" fmla="*/ 497393 h 2275952"/>
              <a:gd name="connsiteX26" fmla="*/ 939521 w 5456255"/>
              <a:gd name="connsiteY26" fmla="*/ 497393 h 2275952"/>
              <a:gd name="connsiteX27" fmla="*/ 944545 w 5456255"/>
              <a:gd name="connsiteY27" fmla="*/ 532563 h 2275952"/>
              <a:gd name="connsiteX28" fmla="*/ 1024932 w 5456255"/>
              <a:gd name="connsiteY28" fmla="*/ 532563 h 2275952"/>
              <a:gd name="connsiteX29" fmla="*/ 1024932 w 5456255"/>
              <a:gd name="connsiteY29" fmla="*/ 567732 h 2275952"/>
              <a:gd name="connsiteX30" fmla="*/ 1060101 w 5456255"/>
              <a:gd name="connsiteY30" fmla="*/ 567732 h 2275952"/>
              <a:gd name="connsiteX31" fmla="*/ 1060101 w 5456255"/>
              <a:gd name="connsiteY31" fmla="*/ 587829 h 2275952"/>
              <a:gd name="connsiteX32" fmla="*/ 1170633 w 5456255"/>
              <a:gd name="connsiteY32" fmla="*/ 587829 h 2275952"/>
              <a:gd name="connsiteX33" fmla="*/ 1170633 w 5456255"/>
              <a:gd name="connsiteY33" fmla="*/ 628022 h 2275952"/>
              <a:gd name="connsiteX34" fmla="*/ 1190730 w 5456255"/>
              <a:gd name="connsiteY34" fmla="*/ 628022 h 2275952"/>
              <a:gd name="connsiteX35" fmla="*/ 1190730 w 5456255"/>
              <a:gd name="connsiteY35" fmla="*/ 658167 h 2275952"/>
              <a:gd name="connsiteX36" fmla="*/ 1235947 w 5456255"/>
              <a:gd name="connsiteY36" fmla="*/ 658167 h 2275952"/>
              <a:gd name="connsiteX37" fmla="*/ 1235947 w 5456255"/>
              <a:gd name="connsiteY37" fmla="*/ 713433 h 2275952"/>
              <a:gd name="connsiteX38" fmla="*/ 1296237 w 5456255"/>
              <a:gd name="connsiteY38" fmla="*/ 713433 h 2275952"/>
              <a:gd name="connsiteX39" fmla="*/ 1301261 w 5456255"/>
              <a:gd name="connsiteY39" fmla="*/ 813916 h 2275952"/>
              <a:gd name="connsiteX40" fmla="*/ 1431890 w 5456255"/>
              <a:gd name="connsiteY40" fmla="*/ 813916 h 2275952"/>
              <a:gd name="connsiteX41" fmla="*/ 1431890 w 5456255"/>
              <a:gd name="connsiteY41" fmla="*/ 839037 h 2275952"/>
              <a:gd name="connsiteX42" fmla="*/ 1502228 w 5456255"/>
              <a:gd name="connsiteY42" fmla="*/ 839037 h 2275952"/>
              <a:gd name="connsiteX43" fmla="*/ 1502228 w 5456255"/>
              <a:gd name="connsiteY43" fmla="*/ 879231 h 2275952"/>
              <a:gd name="connsiteX44" fmla="*/ 1542422 w 5456255"/>
              <a:gd name="connsiteY44" fmla="*/ 879231 h 2275952"/>
              <a:gd name="connsiteX45" fmla="*/ 1542422 w 5456255"/>
              <a:gd name="connsiteY45" fmla="*/ 919424 h 2275952"/>
              <a:gd name="connsiteX46" fmla="*/ 1582615 w 5456255"/>
              <a:gd name="connsiteY46" fmla="*/ 919424 h 2275952"/>
              <a:gd name="connsiteX47" fmla="*/ 1582615 w 5456255"/>
              <a:gd name="connsiteY47" fmla="*/ 969666 h 2275952"/>
              <a:gd name="connsiteX48" fmla="*/ 1622809 w 5456255"/>
              <a:gd name="connsiteY48" fmla="*/ 969666 h 2275952"/>
              <a:gd name="connsiteX49" fmla="*/ 1622809 w 5456255"/>
              <a:gd name="connsiteY49" fmla="*/ 1009859 h 2275952"/>
              <a:gd name="connsiteX50" fmla="*/ 1647930 w 5456255"/>
              <a:gd name="connsiteY50" fmla="*/ 1009859 h 2275952"/>
              <a:gd name="connsiteX51" fmla="*/ 1657978 w 5456255"/>
              <a:gd name="connsiteY51" fmla="*/ 1040004 h 2275952"/>
              <a:gd name="connsiteX52" fmla="*/ 1718268 w 5456255"/>
              <a:gd name="connsiteY52" fmla="*/ 1040004 h 2275952"/>
              <a:gd name="connsiteX53" fmla="*/ 1718268 w 5456255"/>
              <a:gd name="connsiteY53" fmla="*/ 1065125 h 2275952"/>
              <a:gd name="connsiteX54" fmla="*/ 1773534 w 5456255"/>
              <a:gd name="connsiteY54" fmla="*/ 1065125 h 2275952"/>
              <a:gd name="connsiteX55" fmla="*/ 1778558 w 5456255"/>
              <a:gd name="connsiteY55" fmla="*/ 1100294 h 2275952"/>
              <a:gd name="connsiteX56" fmla="*/ 1833824 w 5456255"/>
              <a:gd name="connsiteY56" fmla="*/ 1100294 h 2275952"/>
              <a:gd name="connsiteX57" fmla="*/ 1838848 w 5456255"/>
              <a:gd name="connsiteY57" fmla="*/ 1125415 h 2275952"/>
              <a:gd name="connsiteX58" fmla="*/ 1964453 w 5456255"/>
              <a:gd name="connsiteY58" fmla="*/ 1125415 h 2275952"/>
              <a:gd name="connsiteX59" fmla="*/ 1964453 w 5456255"/>
              <a:gd name="connsiteY59" fmla="*/ 1190730 h 2275952"/>
              <a:gd name="connsiteX60" fmla="*/ 2014694 w 5456255"/>
              <a:gd name="connsiteY60" fmla="*/ 1190730 h 2275952"/>
              <a:gd name="connsiteX61" fmla="*/ 2014694 w 5456255"/>
              <a:gd name="connsiteY61" fmla="*/ 1220875 h 2275952"/>
              <a:gd name="connsiteX62" fmla="*/ 2105130 w 5456255"/>
              <a:gd name="connsiteY62" fmla="*/ 1230923 h 2275952"/>
              <a:gd name="connsiteX63" fmla="*/ 2105130 w 5456255"/>
              <a:gd name="connsiteY63" fmla="*/ 1261068 h 2275952"/>
              <a:gd name="connsiteX64" fmla="*/ 2180492 w 5456255"/>
              <a:gd name="connsiteY64" fmla="*/ 1261068 h 2275952"/>
              <a:gd name="connsiteX65" fmla="*/ 2180492 w 5456255"/>
              <a:gd name="connsiteY65" fmla="*/ 1286189 h 2275952"/>
              <a:gd name="connsiteX66" fmla="*/ 2240782 w 5456255"/>
              <a:gd name="connsiteY66" fmla="*/ 1286189 h 2275952"/>
              <a:gd name="connsiteX67" fmla="*/ 2240782 w 5456255"/>
              <a:gd name="connsiteY67" fmla="*/ 1346479 h 2275952"/>
              <a:gd name="connsiteX68" fmla="*/ 2351314 w 5456255"/>
              <a:gd name="connsiteY68" fmla="*/ 1346479 h 2275952"/>
              <a:gd name="connsiteX69" fmla="*/ 2351314 w 5456255"/>
              <a:gd name="connsiteY69" fmla="*/ 1381648 h 2275952"/>
              <a:gd name="connsiteX70" fmla="*/ 2476919 w 5456255"/>
              <a:gd name="connsiteY70" fmla="*/ 1381648 h 2275952"/>
              <a:gd name="connsiteX71" fmla="*/ 2466870 w 5456255"/>
              <a:gd name="connsiteY71" fmla="*/ 1467059 h 2275952"/>
              <a:gd name="connsiteX72" fmla="*/ 2622620 w 5456255"/>
              <a:gd name="connsiteY72" fmla="*/ 1467059 h 2275952"/>
              <a:gd name="connsiteX73" fmla="*/ 2632668 w 5456255"/>
              <a:gd name="connsiteY73" fmla="*/ 1517301 h 2275952"/>
              <a:gd name="connsiteX74" fmla="*/ 2708031 w 5456255"/>
              <a:gd name="connsiteY74" fmla="*/ 1517301 h 2275952"/>
              <a:gd name="connsiteX75" fmla="*/ 2718079 w 5456255"/>
              <a:gd name="connsiteY75" fmla="*/ 1537398 h 2275952"/>
              <a:gd name="connsiteX76" fmla="*/ 2758272 w 5456255"/>
              <a:gd name="connsiteY76" fmla="*/ 1537398 h 2275952"/>
              <a:gd name="connsiteX77" fmla="*/ 2758272 w 5456255"/>
              <a:gd name="connsiteY77" fmla="*/ 1572567 h 2275952"/>
              <a:gd name="connsiteX78" fmla="*/ 2768321 w 5456255"/>
              <a:gd name="connsiteY78" fmla="*/ 1572567 h 2275952"/>
              <a:gd name="connsiteX79" fmla="*/ 2783393 w 5456255"/>
              <a:gd name="connsiteY79" fmla="*/ 1642905 h 2275952"/>
              <a:gd name="connsiteX80" fmla="*/ 2818563 w 5456255"/>
              <a:gd name="connsiteY80" fmla="*/ 1642905 h 2275952"/>
              <a:gd name="connsiteX81" fmla="*/ 2818563 w 5456255"/>
              <a:gd name="connsiteY81" fmla="*/ 1668026 h 2275952"/>
              <a:gd name="connsiteX82" fmla="*/ 2868804 w 5456255"/>
              <a:gd name="connsiteY82" fmla="*/ 1668026 h 2275952"/>
              <a:gd name="connsiteX83" fmla="*/ 2868804 w 5456255"/>
              <a:gd name="connsiteY83" fmla="*/ 1713244 h 2275952"/>
              <a:gd name="connsiteX84" fmla="*/ 2914022 w 5456255"/>
              <a:gd name="connsiteY84" fmla="*/ 1713244 h 2275952"/>
              <a:gd name="connsiteX85" fmla="*/ 2914022 w 5456255"/>
              <a:gd name="connsiteY85" fmla="*/ 1753437 h 2275952"/>
              <a:gd name="connsiteX86" fmla="*/ 3170255 w 5456255"/>
              <a:gd name="connsiteY86" fmla="*/ 1768510 h 2275952"/>
              <a:gd name="connsiteX87" fmla="*/ 3165231 w 5456255"/>
              <a:gd name="connsiteY87" fmla="*/ 1798655 h 2275952"/>
              <a:gd name="connsiteX88" fmla="*/ 3205424 w 5456255"/>
              <a:gd name="connsiteY88" fmla="*/ 1803679 h 2275952"/>
              <a:gd name="connsiteX89" fmla="*/ 3210448 w 5456255"/>
              <a:gd name="connsiteY89" fmla="*/ 1853921 h 2275952"/>
              <a:gd name="connsiteX90" fmla="*/ 3336053 w 5456255"/>
              <a:gd name="connsiteY90" fmla="*/ 1853921 h 2275952"/>
              <a:gd name="connsiteX91" fmla="*/ 3336053 w 5456255"/>
              <a:gd name="connsiteY91" fmla="*/ 1894114 h 2275952"/>
              <a:gd name="connsiteX92" fmla="*/ 3461657 w 5456255"/>
              <a:gd name="connsiteY92" fmla="*/ 1909187 h 2275952"/>
              <a:gd name="connsiteX93" fmla="*/ 3476730 w 5456255"/>
              <a:gd name="connsiteY93" fmla="*/ 1929283 h 2275952"/>
              <a:gd name="connsiteX94" fmla="*/ 3486778 w 5456255"/>
              <a:gd name="connsiteY94" fmla="*/ 1939331 h 2275952"/>
              <a:gd name="connsiteX95" fmla="*/ 3572189 w 5456255"/>
              <a:gd name="connsiteY95" fmla="*/ 1939331 h 2275952"/>
              <a:gd name="connsiteX96" fmla="*/ 3582237 w 5456255"/>
              <a:gd name="connsiteY96" fmla="*/ 1999622 h 2275952"/>
              <a:gd name="connsiteX97" fmla="*/ 3642527 w 5456255"/>
              <a:gd name="connsiteY97" fmla="*/ 1999622 h 2275952"/>
              <a:gd name="connsiteX98" fmla="*/ 3667648 w 5456255"/>
              <a:gd name="connsiteY98" fmla="*/ 2115178 h 2275952"/>
              <a:gd name="connsiteX99" fmla="*/ 4270549 w 5456255"/>
              <a:gd name="connsiteY99" fmla="*/ 2130250 h 2275952"/>
              <a:gd name="connsiteX100" fmla="*/ 4285622 w 5456255"/>
              <a:gd name="connsiteY100" fmla="*/ 2185516 h 2275952"/>
              <a:gd name="connsiteX101" fmla="*/ 4501661 w 5456255"/>
              <a:gd name="connsiteY101" fmla="*/ 2195565 h 2275952"/>
              <a:gd name="connsiteX102" fmla="*/ 4521758 w 5456255"/>
              <a:gd name="connsiteY102" fmla="*/ 2275952 h 2275952"/>
              <a:gd name="connsiteX103" fmla="*/ 5456255 w 5456255"/>
              <a:gd name="connsiteY103" fmla="*/ 2275952 h 227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5456255" h="2275952">
                <a:moveTo>
                  <a:pt x="0" y="0"/>
                </a:moveTo>
                <a:lnTo>
                  <a:pt x="0" y="95459"/>
                </a:lnTo>
                <a:lnTo>
                  <a:pt x="40193" y="95459"/>
                </a:lnTo>
                <a:lnTo>
                  <a:pt x="50242" y="135653"/>
                </a:lnTo>
                <a:lnTo>
                  <a:pt x="211015" y="135653"/>
                </a:lnTo>
                <a:lnTo>
                  <a:pt x="211015" y="165798"/>
                </a:lnTo>
                <a:lnTo>
                  <a:pt x="306475" y="165798"/>
                </a:lnTo>
                <a:lnTo>
                  <a:pt x="306475" y="200967"/>
                </a:lnTo>
                <a:lnTo>
                  <a:pt x="351692" y="200967"/>
                </a:lnTo>
                <a:lnTo>
                  <a:pt x="351692" y="246185"/>
                </a:lnTo>
                <a:lnTo>
                  <a:pt x="401934" y="246185"/>
                </a:lnTo>
                <a:lnTo>
                  <a:pt x="401934" y="291402"/>
                </a:lnTo>
                <a:lnTo>
                  <a:pt x="462224" y="291402"/>
                </a:lnTo>
                <a:lnTo>
                  <a:pt x="462224" y="311499"/>
                </a:lnTo>
                <a:lnTo>
                  <a:pt x="557683" y="311499"/>
                </a:lnTo>
                <a:lnTo>
                  <a:pt x="572756" y="351692"/>
                </a:lnTo>
                <a:lnTo>
                  <a:pt x="673239" y="351692"/>
                </a:lnTo>
                <a:lnTo>
                  <a:pt x="673239" y="376813"/>
                </a:lnTo>
                <a:lnTo>
                  <a:pt x="758650" y="376813"/>
                </a:lnTo>
                <a:lnTo>
                  <a:pt x="758650" y="406958"/>
                </a:lnTo>
                <a:lnTo>
                  <a:pt x="758650" y="406958"/>
                </a:lnTo>
                <a:lnTo>
                  <a:pt x="793819" y="442127"/>
                </a:lnTo>
                <a:lnTo>
                  <a:pt x="849086" y="442127"/>
                </a:lnTo>
                <a:lnTo>
                  <a:pt x="849086" y="462224"/>
                </a:lnTo>
                <a:lnTo>
                  <a:pt x="899327" y="462224"/>
                </a:lnTo>
                <a:lnTo>
                  <a:pt x="904352" y="497393"/>
                </a:lnTo>
                <a:lnTo>
                  <a:pt x="939521" y="497393"/>
                </a:lnTo>
                <a:lnTo>
                  <a:pt x="944545" y="532563"/>
                </a:lnTo>
                <a:lnTo>
                  <a:pt x="1024932" y="532563"/>
                </a:lnTo>
                <a:lnTo>
                  <a:pt x="1024932" y="567732"/>
                </a:lnTo>
                <a:lnTo>
                  <a:pt x="1060101" y="567732"/>
                </a:lnTo>
                <a:lnTo>
                  <a:pt x="1060101" y="587829"/>
                </a:lnTo>
                <a:lnTo>
                  <a:pt x="1170633" y="587829"/>
                </a:lnTo>
                <a:lnTo>
                  <a:pt x="1170633" y="628022"/>
                </a:lnTo>
                <a:lnTo>
                  <a:pt x="1190730" y="628022"/>
                </a:lnTo>
                <a:lnTo>
                  <a:pt x="1190730" y="658167"/>
                </a:lnTo>
                <a:lnTo>
                  <a:pt x="1235947" y="658167"/>
                </a:lnTo>
                <a:lnTo>
                  <a:pt x="1235947" y="713433"/>
                </a:lnTo>
                <a:lnTo>
                  <a:pt x="1296237" y="713433"/>
                </a:lnTo>
                <a:lnTo>
                  <a:pt x="1301261" y="813916"/>
                </a:lnTo>
                <a:lnTo>
                  <a:pt x="1431890" y="813916"/>
                </a:lnTo>
                <a:lnTo>
                  <a:pt x="1431890" y="839037"/>
                </a:lnTo>
                <a:lnTo>
                  <a:pt x="1502228" y="839037"/>
                </a:lnTo>
                <a:lnTo>
                  <a:pt x="1502228" y="879231"/>
                </a:lnTo>
                <a:lnTo>
                  <a:pt x="1542422" y="879231"/>
                </a:lnTo>
                <a:lnTo>
                  <a:pt x="1542422" y="919424"/>
                </a:lnTo>
                <a:lnTo>
                  <a:pt x="1582615" y="919424"/>
                </a:lnTo>
                <a:lnTo>
                  <a:pt x="1582615" y="969666"/>
                </a:lnTo>
                <a:lnTo>
                  <a:pt x="1622809" y="969666"/>
                </a:lnTo>
                <a:lnTo>
                  <a:pt x="1622809" y="1009859"/>
                </a:lnTo>
                <a:lnTo>
                  <a:pt x="1647930" y="1009859"/>
                </a:lnTo>
                <a:lnTo>
                  <a:pt x="1657978" y="1040004"/>
                </a:lnTo>
                <a:lnTo>
                  <a:pt x="1718268" y="1040004"/>
                </a:lnTo>
                <a:lnTo>
                  <a:pt x="1718268" y="1065125"/>
                </a:lnTo>
                <a:lnTo>
                  <a:pt x="1773534" y="1065125"/>
                </a:lnTo>
                <a:lnTo>
                  <a:pt x="1778558" y="1100294"/>
                </a:lnTo>
                <a:lnTo>
                  <a:pt x="1833824" y="1100294"/>
                </a:lnTo>
                <a:lnTo>
                  <a:pt x="1838848" y="1125415"/>
                </a:lnTo>
                <a:lnTo>
                  <a:pt x="1964453" y="1125415"/>
                </a:lnTo>
                <a:lnTo>
                  <a:pt x="1964453" y="1190730"/>
                </a:lnTo>
                <a:lnTo>
                  <a:pt x="2014694" y="1190730"/>
                </a:lnTo>
                <a:lnTo>
                  <a:pt x="2014694" y="1220875"/>
                </a:lnTo>
                <a:lnTo>
                  <a:pt x="2105130" y="1230923"/>
                </a:lnTo>
                <a:lnTo>
                  <a:pt x="2105130" y="1261068"/>
                </a:lnTo>
                <a:lnTo>
                  <a:pt x="2180492" y="1261068"/>
                </a:lnTo>
                <a:lnTo>
                  <a:pt x="2180492" y="1286189"/>
                </a:lnTo>
                <a:lnTo>
                  <a:pt x="2240782" y="1286189"/>
                </a:lnTo>
                <a:lnTo>
                  <a:pt x="2240782" y="1346479"/>
                </a:lnTo>
                <a:lnTo>
                  <a:pt x="2351314" y="1346479"/>
                </a:lnTo>
                <a:lnTo>
                  <a:pt x="2351314" y="1381648"/>
                </a:lnTo>
                <a:lnTo>
                  <a:pt x="2476919" y="1381648"/>
                </a:lnTo>
                <a:lnTo>
                  <a:pt x="2466870" y="1467059"/>
                </a:lnTo>
                <a:lnTo>
                  <a:pt x="2622620" y="1467059"/>
                </a:lnTo>
                <a:lnTo>
                  <a:pt x="2632668" y="1517301"/>
                </a:lnTo>
                <a:lnTo>
                  <a:pt x="2708031" y="1517301"/>
                </a:lnTo>
                <a:lnTo>
                  <a:pt x="2718079" y="1537398"/>
                </a:lnTo>
                <a:lnTo>
                  <a:pt x="2758272" y="1537398"/>
                </a:lnTo>
                <a:lnTo>
                  <a:pt x="2758272" y="1572567"/>
                </a:lnTo>
                <a:lnTo>
                  <a:pt x="2768321" y="1572567"/>
                </a:lnTo>
                <a:lnTo>
                  <a:pt x="2783393" y="1642905"/>
                </a:lnTo>
                <a:lnTo>
                  <a:pt x="2818563" y="1642905"/>
                </a:lnTo>
                <a:lnTo>
                  <a:pt x="2818563" y="1668026"/>
                </a:lnTo>
                <a:lnTo>
                  <a:pt x="2868804" y="1668026"/>
                </a:lnTo>
                <a:lnTo>
                  <a:pt x="2868804" y="1713244"/>
                </a:lnTo>
                <a:lnTo>
                  <a:pt x="2914022" y="1713244"/>
                </a:lnTo>
                <a:lnTo>
                  <a:pt x="2914022" y="1753437"/>
                </a:lnTo>
                <a:lnTo>
                  <a:pt x="3170255" y="1768510"/>
                </a:lnTo>
                <a:lnTo>
                  <a:pt x="3165231" y="1798655"/>
                </a:lnTo>
                <a:lnTo>
                  <a:pt x="3205424" y="1803679"/>
                </a:lnTo>
                <a:lnTo>
                  <a:pt x="3210448" y="1853921"/>
                </a:lnTo>
                <a:lnTo>
                  <a:pt x="3336053" y="1853921"/>
                </a:lnTo>
                <a:lnTo>
                  <a:pt x="3336053" y="1894114"/>
                </a:lnTo>
                <a:lnTo>
                  <a:pt x="3461657" y="1909187"/>
                </a:lnTo>
                <a:lnTo>
                  <a:pt x="3476730" y="1929283"/>
                </a:lnTo>
                <a:lnTo>
                  <a:pt x="3486778" y="1939331"/>
                </a:lnTo>
                <a:lnTo>
                  <a:pt x="3572189" y="1939331"/>
                </a:lnTo>
                <a:lnTo>
                  <a:pt x="3582237" y="1999622"/>
                </a:lnTo>
                <a:lnTo>
                  <a:pt x="3642527" y="1999622"/>
                </a:lnTo>
                <a:lnTo>
                  <a:pt x="3667648" y="2115178"/>
                </a:lnTo>
                <a:lnTo>
                  <a:pt x="4270549" y="2130250"/>
                </a:lnTo>
                <a:lnTo>
                  <a:pt x="4285622" y="2185516"/>
                </a:lnTo>
                <a:lnTo>
                  <a:pt x="4501661" y="2195565"/>
                </a:lnTo>
                <a:lnTo>
                  <a:pt x="4521758" y="2275952"/>
                </a:lnTo>
                <a:lnTo>
                  <a:pt x="5456255" y="2275952"/>
                </a:lnTo>
              </a:path>
            </a:pathLst>
          </a:custGeom>
          <a:noFill/>
          <a:ln w="28575">
            <a:solidFill>
              <a:schemeClr val="accent3"/>
            </a:solidFill>
            <a:miter lim="800000"/>
            <a:headEnd/>
            <a:tailEnd/>
          </a:ln>
        </p:spPr>
        <p:txBody>
          <a:bodyPr rtlCol="0" anchor="ctr"/>
          <a:lstStyle/>
          <a:p>
            <a:pPr algn="ctr"/>
            <a:endParaRPr lang="en-US" dirty="0"/>
          </a:p>
        </p:txBody>
      </p:sp>
      <p:cxnSp>
        <p:nvCxnSpPr>
          <p:cNvPr id="143" name="Straight Connector 142">
            <a:extLst>
              <a:ext uri="{FF2B5EF4-FFF2-40B4-BE49-F238E27FC236}">
                <a16:creationId xmlns:a16="http://schemas.microsoft.com/office/drawing/2014/main" id="{1D90ABC7-5058-905A-A00A-E6CB2609EBEA}"/>
              </a:ext>
            </a:extLst>
          </p:cNvPr>
          <p:cNvCxnSpPr/>
          <p:nvPr/>
        </p:nvCxnSpPr>
        <p:spPr bwMode="auto">
          <a:xfrm>
            <a:off x="3374405" y="2755071"/>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29475935-F13E-77CF-69FD-CC2447FE6C4F}"/>
              </a:ext>
            </a:extLst>
          </p:cNvPr>
          <p:cNvCxnSpPr/>
          <p:nvPr/>
        </p:nvCxnSpPr>
        <p:spPr bwMode="auto">
          <a:xfrm>
            <a:off x="4198369" y="3322803"/>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281A0AB8-E53B-613F-9186-C79156EBE23C}"/>
              </a:ext>
            </a:extLst>
          </p:cNvPr>
          <p:cNvCxnSpPr/>
          <p:nvPr/>
        </p:nvCxnSpPr>
        <p:spPr bwMode="auto">
          <a:xfrm>
            <a:off x="5213252" y="3885511"/>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BA8BB847-C37A-9895-775D-F539E5434C56}"/>
              </a:ext>
            </a:extLst>
          </p:cNvPr>
          <p:cNvCxnSpPr/>
          <p:nvPr/>
        </p:nvCxnSpPr>
        <p:spPr bwMode="auto">
          <a:xfrm>
            <a:off x="5564945" y="4021164"/>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235083A4-D382-AC60-81F4-B47CE6A76162}"/>
              </a:ext>
            </a:extLst>
          </p:cNvPr>
          <p:cNvCxnSpPr/>
          <p:nvPr/>
        </p:nvCxnSpPr>
        <p:spPr bwMode="auto">
          <a:xfrm>
            <a:off x="5906589" y="4156817"/>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1622DC7E-6248-3440-68D5-2C4E3934DE43}"/>
              </a:ext>
            </a:extLst>
          </p:cNvPr>
          <p:cNvCxnSpPr/>
          <p:nvPr/>
        </p:nvCxnSpPr>
        <p:spPr bwMode="auto">
          <a:xfrm>
            <a:off x="5951807" y="4202034"/>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058861F5-4DD6-9506-C5E7-8A4EABEEF577}"/>
              </a:ext>
            </a:extLst>
          </p:cNvPr>
          <p:cNvCxnSpPr/>
          <p:nvPr/>
        </p:nvCxnSpPr>
        <p:spPr bwMode="auto">
          <a:xfrm>
            <a:off x="6017121" y="4247251"/>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8C64A01B-F6D4-6C4C-FE87-833E1CFB754A}"/>
              </a:ext>
            </a:extLst>
          </p:cNvPr>
          <p:cNvCxnSpPr/>
          <p:nvPr/>
        </p:nvCxnSpPr>
        <p:spPr bwMode="auto">
          <a:xfrm>
            <a:off x="6223112" y="4352759"/>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C9AE6AC0-7A49-4E5D-6641-15C52919445C}"/>
              </a:ext>
            </a:extLst>
          </p:cNvPr>
          <p:cNvCxnSpPr/>
          <p:nvPr/>
        </p:nvCxnSpPr>
        <p:spPr bwMode="auto">
          <a:xfrm>
            <a:off x="6258281" y="4352759"/>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F8797BAA-4F12-BC76-34AA-8667D4D654B4}"/>
              </a:ext>
            </a:extLst>
          </p:cNvPr>
          <p:cNvCxnSpPr/>
          <p:nvPr/>
        </p:nvCxnSpPr>
        <p:spPr bwMode="auto">
          <a:xfrm>
            <a:off x="6293450" y="4352759"/>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DD999067-42CE-9FE7-E2A2-AEDD63124346}"/>
              </a:ext>
            </a:extLst>
          </p:cNvPr>
          <p:cNvCxnSpPr/>
          <p:nvPr/>
        </p:nvCxnSpPr>
        <p:spPr bwMode="auto">
          <a:xfrm>
            <a:off x="6363788" y="4352759"/>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C28BB92A-76CF-F6FF-EEBC-16EB27AE21F3}"/>
              </a:ext>
            </a:extLst>
          </p:cNvPr>
          <p:cNvCxnSpPr/>
          <p:nvPr/>
        </p:nvCxnSpPr>
        <p:spPr bwMode="auto">
          <a:xfrm>
            <a:off x="6464272" y="4352759"/>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A6CBE029-16C9-7391-4F88-7A4947E9654E}"/>
              </a:ext>
            </a:extLst>
          </p:cNvPr>
          <p:cNvCxnSpPr/>
          <p:nvPr/>
        </p:nvCxnSpPr>
        <p:spPr bwMode="auto">
          <a:xfrm>
            <a:off x="6554707" y="4352759"/>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15684DC6-D583-2801-59D4-BC2160BC6D97}"/>
              </a:ext>
            </a:extLst>
          </p:cNvPr>
          <p:cNvCxnSpPr/>
          <p:nvPr/>
        </p:nvCxnSpPr>
        <p:spPr bwMode="auto">
          <a:xfrm>
            <a:off x="6574804" y="4352759"/>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C1F68A65-D547-9612-E895-8B80BC872C7E}"/>
              </a:ext>
            </a:extLst>
          </p:cNvPr>
          <p:cNvCxnSpPr/>
          <p:nvPr/>
        </p:nvCxnSpPr>
        <p:spPr bwMode="auto">
          <a:xfrm>
            <a:off x="6650167" y="4352759"/>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36DADAA7-D4C6-E824-5D67-85A294A84353}"/>
              </a:ext>
            </a:extLst>
          </p:cNvPr>
          <p:cNvCxnSpPr/>
          <p:nvPr/>
        </p:nvCxnSpPr>
        <p:spPr bwMode="auto">
          <a:xfrm>
            <a:off x="6901376" y="4428122"/>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78DF5B95-A5CC-BB1D-A684-D348DE9A5796}"/>
              </a:ext>
            </a:extLst>
          </p:cNvPr>
          <p:cNvCxnSpPr/>
          <p:nvPr/>
        </p:nvCxnSpPr>
        <p:spPr bwMode="auto">
          <a:xfrm>
            <a:off x="7001863" y="4506686"/>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2F1019A6-3EC4-D2AB-3219-A94FF6A53858}"/>
              </a:ext>
            </a:extLst>
          </p:cNvPr>
          <p:cNvCxnSpPr/>
          <p:nvPr/>
        </p:nvCxnSpPr>
        <p:spPr bwMode="auto">
          <a:xfrm>
            <a:off x="7122443" y="4506686"/>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B1DC2586-86B7-3452-EC0C-B5D025FAAA22}"/>
              </a:ext>
            </a:extLst>
          </p:cNvPr>
          <p:cNvCxnSpPr/>
          <p:nvPr/>
        </p:nvCxnSpPr>
        <p:spPr bwMode="auto">
          <a:xfrm>
            <a:off x="7157613" y="4506686"/>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3F271426-A5BD-0621-8FE8-6C474C5A0968}"/>
              </a:ext>
            </a:extLst>
          </p:cNvPr>
          <p:cNvCxnSpPr/>
          <p:nvPr/>
        </p:nvCxnSpPr>
        <p:spPr bwMode="auto">
          <a:xfrm>
            <a:off x="7278193" y="4506686"/>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9989D257-064E-F53A-8D08-0A0524217494}"/>
              </a:ext>
            </a:extLst>
          </p:cNvPr>
          <p:cNvCxnSpPr/>
          <p:nvPr/>
        </p:nvCxnSpPr>
        <p:spPr bwMode="auto">
          <a:xfrm>
            <a:off x="7368628" y="4506686"/>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6D1E76EC-C325-5494-B2BD-67D8F3B4F215}"/>
              </a:ext>
            </a:extLst>
          </p:cNvPr>
          <p:cNvCxnSpPr/>
          <p:nvPr/>
        </p:nvCxnSpPr>
        <p:spPr bwMode="auto">
          <a:xfrm>
            <a:off x="7418870" y="4506686"/>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C147E2EE-37A4-32F0-8375-3FF5C532C257}"/>
              </a:ext>
            </a:extLst>
          </p:cNvPr>
          <p:cNvCxnSpPr/>
          <p:nvPr/>
        </p:nvCxnSpPr>
        <p:spPr bwMode="auto">
          <a:xfrm>
            <a:off x="7524377" y="4506686"/>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EEB8B28E-F238-A676-AC09-B410C022AFE6}"/>
              </a:ext>
            </a:extLst>
          </p:cNvPr>
          <p:cNvCxnSpPr/>
          <p:nvPr/>
        </p:nvCxnSpPr>
        <p:spPr bwMode="auto">
          <a:xfrm>
            <a:off x="7584667" y="4506686"/>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2888186B-84C7-5465-4051-77BC5726E5AC}"/>
              </a:ext>
            </a:extLst>
          </p:cNvPr>
          <p:cNvCxnSpPr/>
          <p:nvPr/>
        </p:nvCxnSpPr>
        <p:spPr bwMode="auto">
          <a:xfrm>
            <a:off x="7690175" y="4506686"/>
            <a:ext cx="0" cy="110532"/>
          </a:xfrm>
          <a:prstGeom prst="line">
            <a:avLst/>
          </a:prstGeom>
          <a:noFill/>
          <a:ln w="28575"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C732A040-A485-CEBC-9B11-7597DE041D59}"/>
              </a:ext>
            </a:extLst>
          </p:cNvPr>
          <p:cNvCxnSpPr/>
          <p:nvPr/>
        </p:nvCxnSpPr>
        <p:spPr bwMode="auto">
          <a:xfrm>
            <a:off x="7866021" y="4506686"/>
            <a:ext cx="0" cy="110532"/>
          </a:xfrm>
          <a:prstGeom prst="line">
            <a:avLst/>
          </a:prstGeom>
          <a:noFill/>
          <a:ln w="28575" cap="flat" cmpd="sng" algn="ctr">
            <a:solidFill>
              <a:schemeClr val="accent3"/>
            </a:solidFill>
            <a:prstDash val="solid"/>
            <a:round/>
            <a:headEnd type="none" w="med" len="med"/>
            <a:tailEnd type="none" w="med" len="med"/>
          </a:ln>
          <a:effectLst/>
        </p:spPr>
      </p:cxnSp>
      <p:grpSp>
        <p:nvGrpSpPr>
          <p:cNvPr id="92" name="Group 91">
            <a:extLst>
              <a:ext uri="{FF2B5EF4-FFF2-40B4-BE49-F238E27FC236}">
                <a16:creationId xmlns:a16="http://schemas.microsoft.com/office/drawing/2014/main" id="{C31D7CEA-0B33-219D-1259-868ACFEE5619}"/>
              </a:ext>
            </a:extLst>
          </p:cNvPr>
          <p:cNvGrpSpPr/>
          <p:nvPr/>
        </p:nvGrpSpPr>
        <p:grpSpPr>
          <a:xfrm>
            <a:off x="2420872" y="2341266"/>
            <a:ext cx="5561763" cy="2152171"/>
            <a:chOff x="3059723" y="2341266"/>
            <a:chExt cx="5561763" cy="2152171"/>
          </a:xfrm>
        </p:grpSpPr>
        <p:sp>
          <p:nvSpPr>
            <p:cNvPr id="65" name="Freeform: Shape 64">
              <a:extLst>
                <a:ext uri="{FF2B5EF4-FFF2-40B4-BE49-F238E27FC236}">
                  <a16:creationId xmlns:a16="http://schemas.microsoft.com/office/drawing/2014/main" id="{0966BA6A-BB12-A1AB-EE7A-4721D502F756}"/>
                </a:ext>
              </a:extLst>
            </p:cNvPr>
            <p:cNvSpPr/>
            <p:nvPr/>
          </p:nvSpPr>
          <p:spPr bwMode="auto">
            <a:xfrm>
              <a:off x="3059723" y="2341266"/>
              <a:ext cx="5561763" cy="2135275"/>
            </a:xfrm>
            <a:custGeom>
              <a:avLst/>
              <a:gdLst>
                <a:gd name="connsiteX0" fmla="*/ 0 w 5561763"/>
                <a:gd name="connsiteY0" fmla="*/ 0 h 2135275"/>
                <a:gd name="connsiteX1" fmla="*/ 40193 w 5561763"/>
                <a:gd name="connsiteY1" fmla="*/ 40193 h 2135275"/>
                <a:gd name="connsiteX2" fmla="*/ 40193 w 5561763"/>
                <a:gd name="connsiteY2" fmla="*/ 85411 h 2135275"/>
                <a:gd name="connsiteX3" fmla="*/ 115556 w 5561763"/>
                <a:gd name="connsiteY3" fmla="*/ 85411 h 2135275"/>
                <a:gd name="connsiteX4" fmla="*/ 115556 w 5561763"/>
                <a:gd name="connsiteY4" fmla="*/ 135653 h 2135275"/>
                <a:gd name="connsiteX5" fmla="*/ 231112 w 5561763"/>
                <a:gd name="connsiteY5" fmla="*/ 135653 h 2135275"/>
                <a:gd name="connsiteX6" fmla="*/ 231112 w 5561763"/>
                <a:gd name="connsiteY6" fmla="*/ 165798 h 2135275"/>
                <a:gd name="connsiteX7" fmla="*/ 331596 w 5561763"/>
                <a:gd name="connsiteY7" fmla="*/ 165798 h 2135275"/>
                <a:gd name="connsiteX8" fmla="*/ 331596 w 5561763"/>
                <a:gd name="connsiteY8" fmla="*/ 165798 h 2135275"/>
                <a:gd name="connsiteX9" fmla="*/ 401934 w 5561763"/>
                <a:gd name="connsiteY9" fmla="*/ 165798 h 2135275"/>
                <a:gd name="connsiteX10" fmla="*/ 401934 w 5561763"/>
                <a:gd name="connsiteY10" fmla="*/ 226088 h 2135275"/>
                <a:gd name="connsiteX11" fmla="*/ 472273 w 5561763"/>
                <a:gd name="connsiteY11" fmla="*/ 226088 h 2135275"/>
                <a:gd name="connsiteX12" fmla="*/ 472273 w 5561763"/>
                <a:gd name="connsiteY12" fmla="*/ 226088 h 2135275"/>
                <a:gd name="connsiteX13" fmla="*/ 472273 w 5561763"/>
                <a:gd name="connsiteY13" fmla="*/ 261257 h 2135275"/>
                <a:gd name="connsiteX14" fmla="*/ 743578 w 5561763"/>
                <a:gd name="connsiteY14" fmla="*/ 261257 h 2135275"/>
                <a:gd name="connsiteX15" fmla="*/ 743578 w 5561763"/>
                <a:gd name="connsiteY15" fmla="*/ 291402 h 2135275"/>
                <a:gd name="connsiteX16" fmla="*/ 823965 w 5561763"/>
                <a:gd name="connsiteY16" fmla="*/ 291402 h 2135275"/>
                <a:gd name="connsiteX17" fmla="*/ 823965 w 5561763"/>
                <a:gd name="connsiteY17" fmla="*/ 406958 h 2135275"/>
                <a:gd name="connsiteX18" fmla="*/ 929473 w 5561763"/>
                <a:gd name="connsiteY18" fmla="*/ 406958 h 2135275"/>
                <a:gd name="connsiteX19" fmla="*/ 929473 w 5561763"/>
                <a:gd name="connsiteY19" fmla="*/ 442127 h 2135275"/>
                <a:gd name="connsiteX20" fmla="*/ 989763 w 5561763"/>
                <a:gd name="connsiteY20" fmla="*/ 442127 h 2135275"/>
                <a:gd name="connsiteX21" fmla="*/ 989763 w 5561763"/>
                <a:gd name="connsiteY21" fmla="*/ 527538 h 2135275"/>
                <a:gd name="connsiteX22" fmla="*/ 1336431 w 5561763"/>
                <a:gd name="connsiteY22" fmla="*/ 527538 h 2135275"/>
                <a:gd name="connsiteX23" fmla="*/ 1336431 w 5561763"/>
                <a:gd name="connsiteY23" fmla="*/ 587829 h 2135275"/>
                <a:gd name="connsiteX24" fmla="*/ 1366576 w 5561763"/>
                <a:gd name="connsiteY24" fmla="*/ 587829 h 2135275"/>
                <a:gd name="connsiteX25" fmla="*/ 1366576 w 5561763"/>
                <a:gd name="connsiteY25" fmla="*/ 622998 h 2135275"/>
                <a:gd name="connsiteX26" fmla="*/ 1451987 w 5561763"/>
                <a:gd name="connsiteY26" fmla="*/ 622998 h 2135275"/>
                <a:gd name="connsiteX27" fmla="*/ 1451987 w 5561763"/>
                <a:gd name="connsiteY27" fmla="*/ 648119 h 2135275"/>
                <a:gd name="connsiteX28" fmla="*/ 1482132 w 5561763"/>
                <a:gd name="connsiteY28" fmla="*/ 648119 h 2135275"/>
                <a:gd name="connsiteX29" fmla="*/ 1482132 w 5561763"/>
                <a:gd name="connsiteY29" fmla="*/ 693336 h 2135275"/>
                <a:gd name="connsiteX30" fmla="*/ 1748413 w 5561763"/>
                <a:gd name="connsiteY30" fmla="*/ 693336 h 2135275"/>
                <a:gd name="connsiteX31" fmla="*/ 1748413 w 5561763"/>
                <a:gd name="connsiteY31" fmla="*/ 728505 h 2135275"/>
                <a:gd name="connsiteX32" fmla="*/ 1773534 w 5561763"/>
                <a:gd name="connsiteY32" fmla="*/ 728505 h 2135275"/>
                <a:gd name="connsiteX33" fmla="*/ 1773534 w 5561763"/>
                <a:gd name="connsiteY33" fmla="*/ 773723 h 2135275"/>
                <a:gd name="connsiteX34" fmla="*/ 1838848 w 5561763"/>
                <a:gd name="connsiteY34" fmla="*/ 773723 h 2135275"/>
                <a:gd name="connsiteX35" fmla="*/ 1838848 w 5561763"/>
                <a:gd name="connsiteY35" fmla="*/ 803868 h 2135275"/>
                <a:gd name="connsiteX36" fmla="*/ 1904163 w 5561763"/>
                <a:gd name="connsiteY36" fmla="*/ 803868 h 2135275"/>
                <a:gd name="connsiteX37" fmla="*/ 1904163 w 5561763"/>
                <a:gd name="connsiteY37" fmla="*/ 854110 h 2135275"/>
                <a:gd name="connsiteX38" fmla="*/ 1929284 w 5561763"/>
                <a:gd name="connsiteY38" fmla="*/ 854110 h 2135275"/>
                <a:gd name="connsiteX39" fmla="*/ 1929284 w 5561763"/>
                <a:gd name="connsiteY39" fmla="*/ 949569 h 2135275"/>
                <a:gd name="connsiteX40" fmla="*/ 1984550 w 5561763"/>
                <a:gd name="connsiteY40" fmla="*/ 949569 h 2135275"/>
                <a:gd name="connsiteX41" fmla="*/ 1984550 w 5561763"/>
                <a:gd name="connsiteY41" fmla="*/ 999811 h 2135275"/>
                <a:gd name="connsiteX42" fmla="*/ 2024743 w 5561763"/>
                <a:gd name="connsiteY42" fmla="*/ 999811 h 2135275"/>
                <a:gd name="connsiteX43" fmla="*/ 2029767 w 5561763"/>
                <a:gd name="connsiteY43" fmla="*/ 1029956 h 2135275"/>
                <a:gd name="connsiteX44" fmla="*/ 2054888 w 5561763"/>
                <a:gd name="connsiteY44" fmla="*/ 1029956 h 2135275"/>
                <a:gd name="connsiteX45" fmla="*/ 2054888 w 5561763"/>
                <a:gd name="connsiteY45" fmla="*/ 1100294 h 2135275"/>
                <a:gd name="connsiteX46" fmla="*/ 2331218 w 5561763"/>
                <a:gd name="connsiteY46" fmla="*/ 1120391 h 2135275"/>
                <a:gd name="connsiteX47" fmla="*/ 2331218 w 5561763"/>
                <a:gd name="connsiteY47" fmla="*/ 1170633 h 2135275"/>
                <a:gd name="connsiteX48" fmla="*/ 2386484 w 5561763"/>
                <a:gd name="connsiteY48" fmla="*/ 1170633 h 2135275"/>
                <a:gd name="connsiteX49" fmla="*/ 2386484 w 5561763"/>
                <a:gd name="connsiteY49" fmla="*/ 1215850 h 2135275"/>
                <a:gd name="connsiteX50" fmla="*/ 2587451 w 5561763"/>
                <a:gd name="connsiteY50" fmla="*/ 1215850 h 2135275"/>
                <a:gd name="connsiteX51" fmla="*/ 2587451 w 5561763"/>
                <a:gd name="connsiteY51" fmla="*/ 1266092 h 2135275"/>
                <a:gd name="connsiteX52" fmla="*/ 2657789 w 5561763"/>
                <a:gd name="connsiteY52" fmla="*/ 1266092 h 2135275"/>
                <a:gd name="connsiteX53" fmla="*/ 2657789 w 5561763"/>
                <a:gd name="connsiteY53" fmla="*/ 1366576 h 2135275"/>
                <a:gd name="connsiteX54" fmla="*/ 2723103 w 5561763"/>
                <a:gd name="connsiteY54" fmla="*/ 1366576 h 2135275"/>
                <a:gd name="connsiteX55" fmla="*/ 2723103 w 5561763"/>
                <a:gd name="connsiteY55" fmla="*/ 1391697 h 2135275"/>
                <a:gd name="connsiteX56" fmla="*/ 2848708 w 5561763"/>
                <a:gd name="connsiteY56" fmla="*/ 1391697 h 2135275"/>
                <a:gd name="connsiteX57" fmla="*/ 2858756 w 5561763"/>
                <a:gd name="connsiteY57" fmla="*/ 1441938 h 2135275"/>
                <a:gd name="connsiteX58" fmla="*/ 3019530 w 5561763"/>
                <a:gd name="connsiteY58" fmla="*/ 1441938 h 2135275"/>
                <a:gd name="connsiteX59" fmla="*/ 3029578 w 5561763"/>
                <a:gd name="connsiteY59" fmla="*/ 1472083 h 2135275"/>
                <a:gd name="connsiteX60" fmla="*/ 3084844 w 5561763"/>
                <a:gd name="connsiteY60" fmla="*/ 1472083 h 2135275"/>
                <a:gd name="connsiteX61" fmla="*/ 3084844 w 5561763"/>
                <a:gd name="connsiteY61" fmla="*/ 1592664 h 2135275"/>
                <a:gd name="connsiteX62" fmla="*/ 3165231 w 5561763"/>
                <a:gd name="connsiteY62" fmla="*/ 1592664 h 2135275"/>
                <a:gd name="connsiteX63" fmla="*/ 3170255 w 5561763"/>
                <a:gd name="connsiteY63" fmla="*/ 1627833 h 2135275"/>
                <a:gd name="connsiteX64" fmla="*/ 3210448 w 5561763"/>
                <a:gd name="connsiteY64" fmla="*/ 1627833 h 2135275"/>
                <a:gd name="connsiteX65" fmla="*/ 3210448 w 5561763"/>
                <a:gd name="connsiteY65" fmla="*/ 1657978 h 2135275"/>
                <a:gd name="connsiteX66" fmla="*/ 3441561 w 5561763"/>
                <a:gd name="connsiteY66" fmla="*/ 1657978 h 2135275"/>
                <a:gd name="connsiteX67" fmla="*/ 3461657 w 5561763"/>
                <a:gd name="connsiteY67" fmla="*/ 1743389 h 2135275"/>
                <a:gd name="connsiteX68" fmla="*/ 3486778 w 5561763"/>
                <a:gd name="connsiteY68" fmla="*/ 1743389 h 2135275"/>
                <a:gd name="connsiteX69" fmla="*/ 3486778 w 5561763"/>
                <a:gd name="connsiteY69" fmla="*/ 1793631 h 2135275"/>
                <a:gd name="connsiteX70" fmla="*/ 3702818 w 5561763"/>
                <a:gd name="connsiteY70" fmla="*/ 1793631 h 2135275"/>
                <a:gd name="connsiteX71" fmla="*/ 3707842 w 5561763"/>
                <a:gd name="connsiteY71" fmla="*/ 1843872 h 2135275"/>
                <a:gd name="connsiteX72" fmla="*/ 4044462 w 5561763"/>
                <a:gd name="connsiteY72" fmla="*/ 1843872 h 2135275"/>
                <a:gd name="connsiteX73" fmla="*/ 4044462 w 5561763"/>
                <a:gd name="connsiteY73" fmla="*/ 1894114 h 2135275"/>
                <a:gd name="connsiteX74" fmla="*/ 4064558 w 5561763"/>
                <a:gd name="connsiteY74" fmla="*/ 1894114 h 2135275"/>
                <a:gd name="connsiteX75" fmla="*/ 4064558 w 5561763"/>
                <a:gd name="connsiteY75" fmla="*/ 1994598 h 2135275"/>
                <a:gd name="connsiteX76" fmla="*/ 4230356 w 5561763"/>
                <a:gd name="connsiteY76" fmla="*/ 1994598 h 2135275"/>
                <a:gd name="connsiteX77" fmla="*/ 4230356 w 5561763"/>
                <a:gd name="connsiteY77" fmla="*/ 2059912 h 2135275"/>
                <a:gd name="connsiteX78" fmla="*/ 4376057 w 5561763"/>
                <a:gd name="connsiteY78" fmla="*/ 2059912 h 2135275"/>
                <a:gd name="connsiteX79" fmla="*/ 4376057 w 5561763"/>
                <a:gd name="connsiteY79" fmla="*/ 2135275 h 2135275"/>
                <a:gd name="connsiteX80" fmla="*/ 5561763 w 5561763"/>
                <a:gd name="connsiteY80" fmla="*/ 2135275 h 2135275"/>
                <a:gd name="connsiteX0" fmla="*/ 0 w 5561763"/>
                <a:gd name="connsiteY0" fmla="*/ 0 h 2135275"/>
                <a:gd name="connsiteX1" fmla="*/ 40193 w 5561763"/>
                <a:gd name="connsiteY1" fmla="*/ 40193 h 2135275"/>
                <a:gd name="connsiteX2" fmla="*/ 40193 w 5561763"/>
                <a:gd name="connsiteY2" fmla="*/ 85411 h 2135275"/>
                <a:gd name="connsiteX3" fmla="*/ 115556 w 5561763"/>
                <a:gd name="connsiteY3" fmla="*/ 85411 h 2135275"/>
                <a:gd name="connsiteX4" fmla="*/ 115556 w 5561763"/>
                <a:gd name="connsiteY4" fmla="*/ 135653 h 2135275"/>
                <a:gd name="connsiteX5" fmla="*/ 231112 w 5561763"/>
                <a:gd name="connsiteY5" fmla="*/ 135653 h 2135275"/>
                <a:gd name="connsiteX6" fmla="*/ 231112 w 5561763"/>
                <a:gd name="connsiteY6" fmla="*/ 165798 h 2135275"/>
                <a:gd name="connsiteX7" fmla="*/ 331596 w 5561763"/>
                <a:gd name="connsiteY7" fmla="*/ 165798 h 2135275"/>
                <a:gd name="connsiteX8" fmla="*/ 331596 w 5561763"/>
                <a:gd name="connsiteY8" fmla="*/ 165798 h 2135275"/>
                <a:gd name="connsiteX9" fmla="*/ 401934 w 5561763"/>
                <a:gd name="connsiteY9" fmla="*/ 165798 h 2135275"/>
                <a:gd name="connsiteX10" fmla="*/ 401934 w 5561763"/>
                <a:gd name="connsiteY10" fmla="*/ 226088 h 2135275"/>
                <a:gd name="connsiteX11" fmla="*/ 472273 w 5561763"/>
                <a:gd name="connsiteY11" fmla="*/ 226088 h 2135275"/>
                <a:gd name="connsiteX12" fmla="*/ 472273 w 5561763"/>
                <a:gd name="connsiteY12" fmla="*/ 226088 h 2135275"/>
                <a:gd name="connsiteX13" fmla="*/ 472273 w 5561763"/>
                <a:gd name="connsiteY13" fmla="*/ 261257 h 2135275"/>
                <a:gd name="connsiteX14" fmla="*/ 743578 w 5561763"/>
                <a:gd name="connsiteY14" fmla="*/ 261257 h 2135275"/>
                <a:gd name="connsiteX15" fmla="*/ 743578 w 5561763"/>
                <a:gd name="connsiteY15" fmla="*/ 291402 h 2135275"/>
                <a:gd name="connsiteX16" fmla="*/ 823965 w 5561763"/>
                <a:gd name="connsiteY16" fmla="*/ 291402 h 2135275"/>
                <a:gd name="connsiteX17" fmla="*/ 823965 w 5561763"/>
                <a:gd name="connsiteY17" fmla="*/ 406958 h 2135275"/>
                <a:gd name="connsiteX18" fmla="*/ 929473 w 5561763"/>
                <a:gd name="connsiteY18" fmla="*/ 406958 h 2135275"/>
                <a:gd name="connsiteX19" fmla="*/ 929473 w 5561763"/>
                <a:gd name="connsiteY19" fmla="*/ 442127 h 2135275"/>
                <a:gd name="connsiteX20" fmla="*/ 989763 w 5561763"/>
                <a:gd name="connsiteY20" fmla="*/ 442127 h 2135275"/>
                <a:gd name="connsiteX21" fmla="*/ 989763 w 5561763"/>
                <a:gd name="connsiteY21" fmla="*/ 527538 h 2135275"/>
                <a:gd name="connsiteX22" fmla="*/ 1336431 w 5561763"/>
                <a:gd name="connsiteY22" fmla="*/ 527538 h 2135275"/>
                <a:gd name="connsiteX23" fmla="*/ 1336431 w 5561763"/>
                <a:gd name="connsiteY23" fmla="*/ 587829 h 2135275"/>
                <a:gd name="connsiteX24" fmla="*/ 1366576 w 5561763"/>
                <a:gd name="connsiteY24" fmla="*/ 587829 h 2135275"/>
                <a:gd name="connsiteX25" fmla="*/ 1366576 w 5561763"/>
                <a:gd name="connsiteY25" fmla="*/ 622998 h 2135275"/>
                <a:gd name="connsiteX26" fmla="*/ 1451987 w 5561763"/>
                <a:gd name="connsiteY26" fmla="*/ 622998 h 2135275"/>
                <a:gd name="connsiteX27" fmla="*/ 1451987 w 5561763"/>
                <a:gd name="connsiteY27" fmla="*/ 648119 h 2135275"/>
                <a:gd name="connsiteX28" fmla="*/ 1482132 w 5561763"/>
                <a:gd name="connsiteY28" fmla="*/ 648119 h 2135275"/>
                <a:gd name="connsiteX29" fmla="*/ 1482132 w 5561763"/>
                <a:gd name="connsiteY29" fmla="*/ 693336 h 2135275"/>
                <a:gd name="connsiteX30" fmla="*/ 1748413 w 5561763"/>
                <a:gd name="connsiteY30" fmla="*/ 693336 h 2135275"/>
                <a:gd name="connsiteX31" fmla="*/ 1748413 w 5561763"/>
                <a:gd name="connsiteY31" fmla="*/ 728505 h 2135275"/>
                <a:gd name="connsiteX32" fmla="*/ 1773534 w 5561763"/>
                <a:gd name="connsiteY32" fmla="*/ 728505 h 2135275"/>
                <a:gd name="connsiteX33" fmla="*/ 1773534 w 5561763"/>
                <a:gd name="connsiteY33" fmla="*/ 773723 h 2135275"/>
                <a:gd name="connsiteX34" fmla="*/ 1838848 w 5561763"/>
                <a:gd name="connsiteY34" fmla="*/ 773723 h 2135275"/>
                <a:gd name="connsiteX35" fmla="*/ 1838848 w 5561763"/>
                <a:gd name="connsiteY35" fmla="*/ 803868 h 2135275"/>
                <a:gd name="connsiteX36" fmla="*/ 1904163 w 5561763"/>
                <a:gd name="connsiteY36" fmla="*/ 803868 h 2135275"/>
                <a:gd name="connsiteX37" fmla="*/ 1904163 w 5561763"/>
                <a:gd name="connsiteY37" fmla="*/ 854110 h 2135275"/>
                <a:gd name="connsiteX38" fmla="*/ 1929284 w 5561763"/>
                <a:gd name="connsiteY38" fmla="*/ 854110 h 2135275"/>
                <a:gd name="connsiteX39" fmla="*/ 1929284 w 5561763"/>
                <a:gd name="connsiteY39" fmla="*/ 949569 h 2135275"/>
                <a:gd name="connsiteX40" fmla="*/ 1984550 w 5561763"/>
                <a:gd name="connsiteY40" fmla="*/ 949569 h 2135275"/>
                <a:gd name="connsiteX41" fmla="*/ 1984550 w 5561763"/>
                <a:gd name="connsiteY41" fmla="*/ 999811 h 2135275"/>
                <a:gd name="connsiteX42" fmla="*/ 2024743 w 5561763"/>
                <a:gd name="connsiteY42" fmla="*/ 999811 h 2135275"/>
                <a:gd name="connsiteX43" fmla="*/ 2029767 w 5561763"/>
                <a:gd name="connsiteY43" fmla="*/ 1029956 h 2135275"/>
                <a:gd name="connsiteX44" fmla="*/ 2054888 w 5561763"/>
                <a:gd name="connsiteY44" fmla="*/ 1029956 h 2135275"/>
                <a:gd name="connsiteX45" fmla="*/ 2054888 w 5561763"/>
                <a:gd name="connsiteY45" fmla="*/ 1100294 h 2135275"/>
                <a:gd name="connsiteX46" fmla="*/ 2331218 w 5561763"/>
                <a:gd name="connsiteY46" fmla="*/ 1120391 h 2135275"/>
                <a:gd name="connsiteX47" fmla="*/ 2331218 w 5561763"/>
                <a:gd name="connsiteY47" fmla="*/ 1170633 h 2135275"/>
                <a:gd name="connsiteX48" fmla="*/ 2386484 w 5561763"/>
                <a:gd name="connsiteY48" fmla="*/ 1170633 h 2135275"/>
                <a:gd name="connsiteX49" fmla="*/ 2386484 w 5561763"/>
                <a:gd name="connsiteY49" fmla="*/ 1215850 h 2135275"/>
                <a:gd name="connsiteX50" fmla="*/ 2587451 w 5561763"/>
                <a:gd name="connsiteY50" fmla="*/ 1215850 h 2135275"/>
                <a:gd name="connsiteX51" fmla="*/ 2587451 w 5561763"/>
                <a:gd name="connsiteY51" fmla="*/ 1266092 h 2135275"/>
                <a:gd name="connsiteX52" fmla="*/ 2657789 w 5561763"/>
                <a:gd name="connsiteY52" fmla="*/ 1266092 h 2135275"/>
                <a:gd name="connsiteX53" fmla="*/ 2657789 w 5561763"/>
                <a:gd name="connsiteY53" fmla="*/ 1366576 h 2135275"/>
                <a:gd name="connsiteX54" fmla="*/ 2723103 w 5561763"/>
                <a:gd name="connsiteY54" fmla="*/ 1366576 h 2135275"/>
                <a:gd name="connsiteX55" fmla="*/ 2723103 w 5561763"/>
                <a:gd name="connsiteY55" fmla="*/ 1391697 h 2135275"/>
                <a:gd name="connsiteX56" fmla="*/ 2848708 w 5561763"/>
                <a:gd name="connsiteY56" fmla="*/ 1391697 h 2135275"/>
                <a:gd name="connsiteX57" fmla="*/ 2858756 w 5561763"/>
                <a:gd name="connsiteY57" fmla="*/ 1441938 h 2135275"/>
                <a:gd name="connsiteX58" fmla="*/ 3019530 w 5561763"/>
                <a:gd name="connsiteY58" fmla="*/ 1441938 h 2135275"/>
                <a:gd name="connsiteX59" fmla="*/ 3029578 w 5561763"/>
                <a:gd name="connsiteY59" fmla="*/ 1472083 h 2135275"/>
                <a:gd name="connsiteX60" fmla="*/ 3084844 w 5561763"/>
                <a:gd name="connsiteY60" fmla="*/ 1472083 h 2135275"/>
                <a:gd name="connsiteX61" fmla="*/ 3084844 w 5561763"/>
                <a:gd name="connsiteY61" fmla="*/ 1592664 h 2135275"/>
                <a:gd name="connsiteX62" fmla="*/ 3165231 w 5561763"/>
                <a:gd name="connsiteY62" fmla="*/ 1592664 h 2135275"/>
                <a:gd name="connsiteX63" fmla="*/ 3170255 w 5561763"/>
                <a:gd name="connsiteY63" fmla="*/ 1627833 h 2135275"/>
                <a:gd name="connsiteX64" fmla="*/ 3210448 w 5561763"/>
                <a:gd name="connsiteY64" fmla="*/ 1627833 h 2135275"/>
                <a:gd name="connsiteX65" fmla="*/ 3210448 w 5561763"/>
                <a:gd name="connsiteY65" fmla="*/ 1657978 h 2135275"/>
                <a:gd name="connsiteX66" fmla="*/ 3441561 w 5561763"/>
                <a:gd name="connsiteY66" fmla="*/ 1657978 h 2135275"/>
                <a:gd name="connsiteX67" fmla="*/ 3455372 w 5561763"/>
                <a:gd name="connsiteY67" fmla="*/ 1746532 h 2135275"/>
                <a:gd name="connsiteX68" fmla="*/ 3486778 w 5561763"/>
                <a:gd name="connsiteY68" fmla="*/ 1743389 h 2135275"/>
                <a:gd name="connsiteX69" fmla="*/ 3486778 w 5561763"/>
                <a:gd name="connsiteY69" fmla="*/ 1793631 h 2135275"/>
                <a:gd name="connsiteX70" fmla="*/ 3702818 w 5561763"/>
                <a:gd name="connsiteY70" fmla="*/ 1793631 h 2135275"/>
                <a:gd name="connsiteX71" fmla="*/ 3707842 w 5561763"/>
                <a:gd name="connsiteY71" fmla="*/ 1843872 h 2135275"/>
                <a:gd name="connsiteX72" fmla="*/ 4044462 w 5561763"/>
                <a:gd name="connsiteY72" fmla="*/ 1843872 h 2135275"/>
                <a:gd name="connsiteX73" fmla="*/ 4044462 w 5561763"/>
                <a:gd name="connsiteY73" fmla="*/ 1894114 h 2135275"/>
                <a:gd name="connsiteX74" fmla="*/ 4064558 w 5561763"/>
                <a:gd name="connsiteY74" fmla="*/ 1894114 h 2135275"/>
                <a:gd name="connsiteX75" fmla="*/ 4064558 w 5561763"/>
                <a:gd name="connsiteY75" fmla="*/ 1994598 h 2135275"/>
                <a:gd name="connsiteX76" fmla="*/ 4230356 w 5561763"/>
                <a:gd name="connsiteY76" fmla="*/ 1994598 h 2135275"/>
                <a:gd name="connsiteX77" fmla="*/ 4230356 w 5561763"/>
                <a:gd name="connsiteY77" fmla="*/ 2059912 h 2135275"/>
                <a:gd name="connsiteX78" fmla="*/ 4376057 w 5561763"/>
                <a:gd name="connsiteY78" fmla="*/ 2059912 h 2135275"/>
                <a:gd name="connsiteX79" fmla="*/ 4376057 w 5561763"/>
                <a:gd name="connsiteY79" fmla="*/ 2135275 h 2135275"/>
                <a:gd name="connsiteX80" fmla="*/ 5561763 w 5561763"/>
                <a:gd name="connsiteY80" fmla="*/ 2135275 h 213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561763" h="2135275">
                  <a:moveTo>
                    <a:pt x="0" y="0"/>
                  </a:moveTo>
                  <a:lnTo>
                    <a:pt x="40193" y="40193"/>
                  </a:lnTo>
                  <a:lnTo>
                    <a:pt x="40193" y="85411"/>
                  </a:lnTo>
                  <a:lnTo>
                    <a:pt x="115556" y="85411"/>
                  </a:lnTo>
                  <a:lnTo>
                    <a:pt x="115556" y="135653"/>
                  </a:lnTo>
                  <a:lnTo>
                    <a:pt x="231112" y="135653"/>
                  </a:lnTo>
                  <a:lnTo>
                    <a:pt x="231112" y="165798"/>
                  </a:lnTo>
                  <a:lnTo>
                    <a:pt x="331596" y="165798"/>
                  </a:lnTo>
                  <a:lnTo>
                    <a:pt x="331596" y="165798"/>
                  </a:lnTo>
                  <a:lnTo>
                    <a:pt x="401934" y="165798"/>
                  </a:lnTo>
                  <a:lnTo>
                    <a:pt x="401934" y="226088"/>
                  </a:lnTo>
                  <a:lnTo>
                    <a:pt x="472273" y="226088"/>
                  </a:lnTo>
                  <a:lnTo>
                    <a:pt x="472273" y="226088"/>
                  </a:lnTo>
                  <a:lnTo>
                    <a:pt x="472273" y="261257"/>
                  </a:lnTo>
                  <a:lnTo>
                    <a:pt x="743578" y="261257"/>
                  </a:lnTo>
                  <a:lnTo>
                    <a:pt x="743578" y="291402"/>
                  </a:lnTo>
                  <a:lnTo>
                    <a:pt x="823965" y="291402"/>
                  </a:lnTo>
                  <a:lnTo>
                    <a:pt x="823965" y="406958"/>
                  </a:lnTo>
                  <a:lnTo>
                    <a:pt x="929473" y="406958"/>
                  </a:lnTo>
                  <a:lnTo>
                    <a:pt x="929473" y="442127"/>
                  </a:lnTo>
                  <a:lnTo>
                    <a:pt x="989763" y="442127"/>
                  </a:lnTo>
                  <a:lnTo>
                    <a:pt x="989763" y="527538"/>
                  </a:lnTo>
                  <a:lnTo>
                    <a:pt x="1336431" y="527538"/>
                  </a:lnTo>
                  <a:lnTo>
                    <a:pt x="1336431" y="587829"/>
                  </a:lnTo>
                  <a:lnTo>
                    <a:pt x="1366576" y="587829"/>
                  </a:lnTo>
                  <a:lnTo>
                    <a:pt x="1366576" y="622998"/>
                  </a:lnTo>
                  <a:lnTo>
                    <a:pt x="1451987" y="622998"/>
                  </a:lnTo>
                  <a:lnTo>
                    <a:pt x="1451987" y="648119"/>
                  </a:lnTo>
                  <a:lnTo>
                    <a:pt x="1482132" y="648119"/>
                  </a:lnTo>
                  <a:lnTo>
                    <a:pt x="1482132" y="693336"/>
                  </a:lnTo>
                  <a:lnTo>
                    <a:pt x="1748413" y="693336"/>
                  </a:lnTo>
                  <a:lnTo>
                    <a:pt x="1748413" y="728505"/>
                  </a:lnTo>
                  <a:lnTo>
                    <a:pt x="1773534" y="728505"/>
                  </a:lnTo>
                  <a:lnTo>
                    <a:pt x="1773534" y="773723"/>
                  </a:lnTo>
                  <a:lnTo>
                    <a:pt x="1838848" y="773723"/>
                  </a:lnTo>
                  <a:lnTo>
                    <a:pt x="1838848" y="803868"/>
                  </a:lnTo>
                  <a:lnTo>
                    <a:pt x="1904163" y="803868"/>
                  </a:lnTo>
                  <a:lnTo>
                    <a:pt x="1904163" y="854110"/>
                  </a:lnTo>
                  <a:lnTo>
                    <a:pt x="1929284" y="854110"/>
                  </a:lnTo>
                  <a:lnTo>
                    <a:pt x="1929284" y="949569"/>
                  </a:lnTo>
                  <a:lnTo>
                    <a:pt x="1984550" y="949569"/>
                  </a:lnTo>
                  <a:lnTo>
                    <a:pt x="1984550" y="999811"/>
                  </a:lnTo>
                  <a:lnTo>
                    <a:pt x="2024743" y="999811"/>
                  </a:lnTo>
                  <a:lnTo>
                    <a:pt x="2029767" y="1029956"/>
                  </a:lnTo>
                  <a:lnTo>
                    <a:pt x="2054888" y="1029956"/>
                  </a:lnTo>
                  <a:lnTo>
                    <a:pt x="2054888" y="1100294"/>
                  </a:lnTo>
                  <a:lnTo>
                    <a:pt x="2331218" y="1120391"/>
                  </a:lnTo>
                  <a:lnTo>
                    <a:pt x="2331218" y="1170633"/>
                  </a:lnTo>
                  <a:lnTo>
                    <a:pt x="2386484" y="1170633"/>
                  </a:lnTo>
                  <a:lnTo>
                    <a:pt x="2386484" y="1215850"/>
                  </a:lnTo>
                  <a:lnTo>
                    <a:pt x="2587451" y="1215850"/>
                  </a:lnTo>
                  <a:lnTo>
                    <a:pt x="2587451" y="1266092"/>
                  </a:lnTo>
                  <a:lnTo>
                    <a:pt x="2657789" y="1266092"/>
                  </a:lnTo>
                  <a:lnTo>
                    <a:pt x="2657789" y="1366576"/>
                  </a:lnTo>
                  <a:lnTo>
                    <a:pt x="2723103" y="1366576"/>
                  </a:lnTo>
                  <a:lnTo>
                    <a:pt x="2723103" y="1391697"/>
                  </a:lnTo>
                  <a:lnTo>
                    <a:pt x="2848708" y="1391697"/>
                  </a:lnTo>
                  <a:lnTo>
                    <a:pt x="2858756" y="1441938"/>
                  </a:lnTo>
                  <a:lnTo>
                    <a:pt x="3019530" y="1441938"/>
                  </a:lnTo>
                  <a:lnTo>
                    <a:pt x="3029578" y="1472083"/>
                  </a:lnTo>
                  <a:lnTo>
                    <a:pt x="3084844" y="1472083"/>
                  </a:lnTo>
                  <a:lnTo>
                    <a:pt x="3084844" y="1592664"/>
                  </a:lnTo>
                  <a:lnTo>
                    <a:pt x="3165231" y="1592664"/>
                  </a:lnTo>
                  <a:lnTo>
                    <a:pt x="3170255" y="1627833"/>
                  </a:lnTo>
                  <a:lnTo>
                    <a:pt x="3210448" y="1627833"/>
                  </a:lnTo>
                  <a:lnTo>
                    <a:pt x="3210448" y="1657978"/>
                  </a:lnTo>
                  <a:lnTo>
                    <a:pt x="3441561" y="1657978"/>
                  </a:lnTo>
                  <a:lnTo>
                    <a:pt x="3455372" y="1746532"/>
                  </a:lnTo>
                  <a:lnTo>
                    <a:pt x="3486778" y="1743389"/>
                  </a:lnTo>
                  <a:lnTo>
                    <a:pt x="3486778" y="1793631"/>
                  </a:lnTo>
                  <a:lnTo>
                    <a:pt x="3702818" y="1793631"/>
                  </a:lnTo>
                  <a:lnTo>
                    <a:pt x="3707842" y="1843872"/>
                  </a:lnTo>
                  <a:lnTo>
                    <a:pt x="4044462" y="1843872"/>
                  </a:lnTo>
                  <a:lnTo>
                    <a:pt x="4044462" y="1894114"/>
                  </a:lnTo>
                  <a:lnTo>
                    <a:pt x="4064558" y="1894114"/>
                  </a:lnTo>
                  <a:lnTo>
                    <a:pt x="4064558" y="1994598"/>
                  </a:lnTo>
                  <a:lnTo>
                    <a:pt x="4230356" y="1994598"/>
                  </a:lnTo>
                  <a:lnTo>
                    <a:pt x="4230356" y="2059912"/>
                  </a:lnTo>
                  <a:lnTo>
                    <a:pt x="4376057" y="2059912"/>
                  </a:lnTo>
                  <a:lnTo>
                    <a:pt x="4376057" y="2135275"/>
                  </a:lnTo>
                  <a:lnTo>
                    <a:pt x="5561763" y="2135275"/>
                  </a:lnTo>
                </a:path>
              </a:pathLst>
            </a:custGeom>
            <a:noFill/>
            <a:ln w="28575">
              <a:solidFill>
                <a:schemeClr val="accent4"/>
              </a:solidFill>
              <a:miter lim="800000"/>
              <a:headEnd/>
              <a:tailEnd/>
            </a:ln>
          </p:spPr>
          <p:txBody>
            <a:bodyPr rtlCol="0" anchor="ctr"/>
            <a:lstStyle/>
            <a:p>
              <a:pPr algn="ctr"/>
              <a:endParaRPr lang="en-US" dirty="0"/>
            </a:p>
          </p:txBody>
        </p:sp>
        <p:cxnSp>
          <p:nvCxnSpPr>
            <p:cNvPr id="67" name="Straight Connector 66">
              <a:extLst>
                <a:ext uri="{FF2B5EF4-FFF2-40B4-BE49-F238E27FC236}">
                  <a16:creationId xmlns:a16="http://schemas.microsoft.com/office/drawing/2014/main" id="{3FED0155-F78D-2AB9-2A6D-FC285D2984BA}"/>
                </a:ext>
              </a:extLst>
            </p:cNvPr>
            <p:cNvCxnSpPr/>
            <p:nvPr/>
          </p:nvCxnSpPr>
          <p:spPr bwMode="auto">
            <a:xfrm>
              <a:off x="3269628" y="2358161"/>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B4DED072-E070-DC9D-DEE0-568785E5018E}"/>
                </a:ext>
              </a:extLst>
            </p:cNvPr>
            <p:cNvCxnSpPr/>
            <p:nvPr/>
          </p:nvCxnSpPr>
          <p:spPr bwMode="auto">
            <a:xfrm>
              <a:off x="4746736" y="2930917"/>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46EB2069-EA19-3432-6224-6BE0DD7EA504}"/>
                </a:ext>
              </a:extLst>
            </p:cNvPr>
            <p:cNvCxnSpPr/>
            <p:nvPr/>
          </p:nvCxnSpPr>
          <p:spPr bwMode="auto">
            <a:xfrm>
              <a:off x="6585584" y="4031212"/>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A74C14D8-13FF-D975-22B4-311E38AF3851}"/>
                </a:ext>
              </a:extLst>
            </p:cNvPr>
            <p:cNvCxnSpPr/>
            <p:nvPr/>
          </p:nvCxnSpPr>
          <p:spPr bwMode="auto">
            <a:xfrm>
              <a:off x="6640850" y="4031212"/>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896668F1-2C21-70EA-7818-789614C01F5B}"/>
                </a:ext>
              </a:extLst>
            </p:cNvPr>
            <p:cNvCxnSpPr/>
            <p:nvPr/>
          </p:nvCxnSpPr>
          <p:spPr bwMode="auto">
            <a:xfrm>
              <a:off x="6726261" y="4031212"/>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AC8832F7-903C-044C-B61A-4923FE25C84D}"/>
                </a:ext>
              </a:extLst>
            </p:cNvPr>
            <p:cNvCxnSpPr/>
            <p:nvPr/>
          </p:nvCxnSpPr>
          <p:spPr bwMode="auto">
            <a:xfrm>
              <a:off x="6801623" y="4086478"/>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DD727404-21A7-5A9D-9B1E-0EC7C8788464}"/>
                </a:ext>
              </a:extLst>
            </p:cNvPr>
            <p:cNvCxnSpPr/>
            <p:nvPr/>
          </p:nvCxnSpPr>
          <p:spPr bwMode="auto">
            <a:xfrm>
              <a:off x="6897082" y="4086478"/>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8B3607CC-3A73-61ED-DF1B-B94470A7C847}"/>
                </a:ext>
              </a:extLst>
            </p:cNvPr>
            <p:cNvCxnSpPr/>
            <p:nvPr/>
          </p:nvCxnSpPr>
          <p:spPr bwMode="auto">
            <a:xfrm>
              <a:off x="6957373" y="4086478"/>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6A88044E-46C2-8F45-9573-9793CD0C46F9}"/>
                </a:ext>
              </a:extLst>
            </p:cNvPr>
            <p:cNvCxnSpPr/>
            <p:nvPr/>
          </p:nvCxnSpPr>
          <p:spPr bwMode="auto">
            <a:xfrm>
              <a:off x="7027712" y="4086478"/>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22BDEBE5-8576-1AC8-538C-8A2F7B86362C}"/>
                </a:ext>
              </a:extLst>
            </p:cNvPr>
            <p:cNvCxnSpPr/>
            <p:nvPr/>
          </p:nvCxnSpPr>
          <p:spPr bwMode="auto">
            <a:xfrm>
              <a:off x="7168389" y="4222131"/>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4E21C9F7-9101-74F1-B4FE-145E459B9424}"/>
                </a:ext>
              </a:extLst>
            </p:cNvPr>
            <p:cNvCxnSpPr/>
            <p:nvPr/>
          </p:nvCxnSpPr>
          <p:spPr bwMode="auto">
            <a:xfrm>
              <a:off x="7339211" y="4292470"/>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0F2129B1-EB85-5C05-4F85-8FB0DF6379B8}"/>
                </a:ext>
              </a:extLst>
            </p:cNvPr>
            <p:cNvCxnSpPr/>
            <p:nvPr/>
          </p:nvCxnSpPr>
          <p:spPr bwMode="auto">
            <a:xfrm>
              <a:off x="7374380" y="4292470"/>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950BCA12-5A75-5B0E-3792-FA7931A08132}"/>
                </a:ext>
              </a:extLst>
            </p:cNvPr>
            <p:cNvCxnSpPr/>
            <p:nvPr/>
          </p:nvCxnSpPr>
          <p:spPr bwMode="auto">
            <a:xfrm>
              <a:off x="7474863"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4E4B015D-4C30-A8BD-0C3A-1426144828D8}"/>
                </a:ext>
              </a:extLst>
            </p:cNvPr>
            <p:cNvCxnSpPr/>
            <p:nvPr/>
          </p:nvCxnSpPr>
          <p:spPr bwMode="auto">
            <a:xfrm>
              <a:off x="7555249"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777D67E0-0B62-F742-344B-C184667FDE3D}"/>
                </a:ext>
              </a:extLst>
            </p:cNvPr>
            <p:cNvCxnSpPr/>
            <p:nvPr/>
          </p:nvCxnSpPr>
          <p:spPr bwMode="auto">
            <a:xfrm>
              <a:off x="7605491"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409DC9C3-F063-A9F5-70DF-AA16014080BF}"/>
                </a:ext>
              </a:extLst>
            </p:cNvPr>
            <p:cNvCxnSpPr/>
            <p:nvPr/>
          </p:nvCxnSpPr>
          <p:spPr bwMode="auto">
            <a:xfrm>
              <a:off x="7650709"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BA7E4E38-95E6-960A-7F3C-9DCE1F1C91AF}"/>
                </a:ext>
              </a:extLst>
            </p:cNvPr>
            <p:cNvCxnSpPr/>
            <p:nvPr/>
          </p:nvCxnSpPr>
          <p:spPr bwMode="auto">
            <a:xfrm>
              <a:off x="7685879"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0C38934E-5291-65A4-15BE-52F8057A3E52}"/>
                </a:ext>
              </a:extLst>
            </p:cNvPr>
            <p:cNvCxnSpPr/>
            <p:nvPr/>
          </p:nvCxnSpPr>
          <p:spPr bwMode="auto">
            <a:xfrm>
              <a:off x="7906943"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61BA468D-F7A9-D3EE-DD03-50622C270294}"/>
                </a:ext>
              </a:extLst>
            </p:cNvPr>
            <p:cNvCxnSpPr/>
            <p:nvPr/>
          </p:nvCxnSpPr>
          <p:spPr bwMode="auto">
            <a:xfrm>
              <a:off x="8002402"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996FA880-8537-5563-347C-A6DCCAE49387}"/>
                </a:ext>
              </a:extLst>
            </p:cNvPr>
            <p:cNvCxnSpPr/>
            <p:nvPr/>
          </p:nvCxnSpPr>
          <p:spPr bwMode="auto">
            <a:xfrm>
              <a:off x="8052644"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F15CA8C3-EE47-E296-12A2-C30A086DB611}"/>
                </a:ext>
              </a:extLst>
            </p:cNvPr>
            <p:cNvCxnSpPr/>
            <p:nvPr/>
          </p:nvCxnSpPr>
          <p:spPr bwMode="auto">
            <a:xfrm>
              <a:off x="8163176"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65383147-BDC5-05E5-D4E9-BFB8202AC50E}"/>
                </a:ext>
              </a:extLst>
            </p:cNvPr>
            <p:cNvCxnSpPr/>
            <p:nvPr/>
          </p:nvCxnSpPr>
          <p:spPr bwMode="auto">
            <a:xfrm>
              <a:off x="8198345"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9CAEBC83-5684-4C0E-AACD-D26E1112C052}"/>
                </a:ext>
              </a:extLst>
            </p:cNvPr>
            <p:cNvCxnSpPr/>
            <p:nvPr/>
          </p:nvCxnSpPr>
          <p:spPr bwMode="auto">
            <a:xfrm>
              <a:off x="8308877" y="4382905"/>
              <a:ext cx="0" cy="110532"/>
            </a:xfrm>
            <a:prstGeom prst="line">
              <a:avLst/>
            </a:prstGeom>
            <a:noFill/>
            <a:ln w="28575" cap="flat" cmpd="sng" algn="ctr">
              <a:solidFill>
                <a:schemeClr val="accent4"/>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456EC7ED-F221-0C22-F374-AB24EB6ADFB8}"/>
                </a:ext>
              </a:extLst>
            </p:cNvPr>
            <p:cNvCxnSpPr/>
            <p:nvPr/>
          </p:nvCxnSpPr>
          <p:spPr bwMode="auto">
            <a:xfrm>
              <a:off x="8620376" y="4382905"/>
              <a:ext cx="0" cy="110532"/>
            </a:xfrm>
            <a:prstGeom prst="line">
              <a:avLst/>
            </a:prstGeom>
            <a:noFill/>
            <a:ln w="28575" cap="flat" cmpd="sng" algn="ctr">
              <a:solidFill>
                <a:schemeClr val="accent4"/>
              </a:solidFill>
              <a:prstDash val="solid"/>
              <a:round/>
              <a:headEnd type="none" w="med" len="med"/>
              <a:tailEnd type="none" w="med" len="med"/>
            </a:ln>
            <a:effectLst/>
          </p:spPr>
        </p:cxnSp>
      </p:grpSp>
      <p:sp>
        <p:nvSpPr>
          <p:cNvPr id="2" name="Titre 1"/>
          <p:cNvSpPr>
            <a:spLocks noGrp="1"/>
          </p:cNvSpPr>
          <p:nvPr>
            <p:ph type="title"/>
          </p:nvPr>
        </p:nvSpPr>
        <p:spPr/>
        <p:txBody>
          <a:bodyPr/>
          <a:lstStyle/>
          <a:p>
            <a:r>
              <a:rPr lang="en-US" dirty="0"/>
              <a:t>SWOG S0777: </a:t>
            </a:r>
            <a:r>
              <a:rPr lang="en-US" dirty="0" err="1"/>
              <a:t>RVd</a:t>
            </a:r>
            <a:r>
              <a:rPr lang="en-US"/>
              <a:t> vs Rd in Newly Diagnosed MM Without Immediate Intent for ASCT </a:t>
            </a:r>
            <a:endParaRPr lang="en-US" dirty="0"/>
          </a:p>
        </p:txBody>
      </p:sp>
      <p:sp>
        <p:nvSpPr>
          <p:cNvPr id="17" name="Content Placeholder 16">
            <a:extLst>
              <a:ext uri="{FF2B5EF4-FFF2-40B4-BE49-F238E27FC236}">
                <a16:creationId xmlns:a16="http://schemas.microsoft.com/office/drawing/2014/main" id="{3BF2ABB4-A5E4-6B52-A99D-62AA420D3B14}"/>
              </a:ext>
            </a:extLst>
          </p:cNvPr>
          <p:cNvSpPr>
            <a:spLocks noGrp="1"/>
          </p:cNvSpPr>
          <p:nvPr>
            <p:ph idx="1"/>
          </p:nvPr>
        </p:nvSpPr>
        <p:spPr>
          <a:xfrm>
            <a:off x="604675" y="1513047"/>
            <a:ext cx="10877529" cy="418044"/>
          </a:xfrm>
        </p:spPr>
        <p:txBody>
          <a:bodyPr/>
          <a:lstStyle/>
          <a:p>
            <a:r>
              <a:rPr lang="en-US" dirty="0"/>
              <a:t>Randomized phase III trial of RVd vs Rd in previously untreated MM </a:t>
            </a:r>
          </a:p>
        </p:txBody>
      </p:sp>
      <p:sp>
        <p:nvSpPr>
          <p:cNvPr id="19" name="ZoneTexte 4">
            <a:extLst>
              <a:ext uri="{FF2B5EF4-FFF2-40B4-BE49-F238E27FC236}">
                <a16:creationId xmlns:a16="http://schemas.microsoft.com/office/drawing/2014/main" id="{76C131CD-A27B-185A-E38C-B9102ACCEFC6}"/>
              </a:ext>
            </a:extLst>
          </p:cNvPr>
          <p:cNvSpPr txBox="1"/>
          <p:nvPr/>
        </p:nvSpPr>
        <p:spPr>
          <a:xfrm>
            <a:off x="4716545" y="2015923"/>
            <a:ext cx="1147558"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a:ln>
                  <a:noFill/>
                </a:ln>
                <a:solidFill>
                  <a:srgbClr val="000000"/>
                </a:solidFill>
                <a:effectLst/>
                <a:uLnTx/>
                <a:uFillTx/>
                <a:latin typeface="+mn-lt"/>
                <a:ea typeface="+mn-ea"/>
                <a:cs typeface="Arial"/>
              </a:rPr>
              <a:t>OS by Age</a:t>
            </a:r>
          </a:p>
        </p:txBody>
      </p:sp>
      <p:sp>
        <p:nvSpPr>
          <p:cNvPr id="4" name="TextBox 3">
            <a:extLst>
              <a:ext uri="{FF2B5EF4-FFF2-40B4-BE49-F238E27FC236}">
                <a16:creationId xmlns:a16="http://schemas.microsoft.com/office/drawing/2014/main" id="{5D9D8193-CF3F-BB8E-1320-BC5F0F84855B}"/>
              </a:ext>
            </a:extLst>
          </p:cNvPr>
          <p:cNvSpPr txBox="1"/>
          <p:nvPr/>
        </p:nvSpPr>
        <p:spPr>
          <a:xfrm>
            <a:off x="443137" y="6397364"/>
            <a:ext cx="8523287" cy="276999"/>
          </a:xfrm>
          <a:prstGeom prst="rect">
            <a:avLst/>
          </a:prstGeom>
          <a:noFill/>
        </p:spPr>
        <p:txBody>
          <a:bodyP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Durie. Blood Cancer J. 2020;10:53.</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mn-ea"/>
              <a:cs typeface="+mn-cs"/>
            </a:endParaRPr>
          </a:p>
        </p:txBody>
      </p:sp>
      <p:grpSp>
        <p:nvGrpSpPr>
          <p:cNvPr id="3" name="Group 2">
            <a:extLst>
              <a:ext uri="{FF2B5EF4-FFF2-40B4-BE49-F238E27FC236}">
                <a16:creationId xmlns:a16="http://schemas.microsoft.com/office/drawing/2014/main" id="{DB0FD439-A378-FCF5-E941-1419FA7BD3D4}"/>
              </a:ext>
            </a:extLst>
          </p:cNvPr>
          <p:cNvGrpSpPr/>
          <p:nvPr/>
        </p:nvGrpSpPr>
        <p:grpSpPr>
          <a:xfrm>
            <a:off x="1765137" y="2222473"/>
            <a:ext cx="6818140" cy="4027037"/>
            <a:chOff x="943441" y="1808809"/>
            <a:chExt cx="6818140" cy="3939105"/>
          </a:xfrm>
        </p:grpSpPr>
        <p:cxnSp>
          <p:nvCxnSpPr>
            <p:cNvPr id="5" name="Straight Connector 4">
              <a:extLst>
                <a:ext uri="{FF2B5EF4-FFF2-40B4-BE49-F238E27FC236}">
                  <a16:creationId xmlns:a16="http://schemas.microsoft.com/office/drawing/2014/main" id="{F523D52D-1FD8-DDDD-DC78-84E8E2C47149}"/>
                </a:ext>
              </a:extLst>
            </p:cNvPr>
            <p:cNvCxnSpPr>
              <a:cxnSpLocks/>
            </p:cNvCxnSpPr>
            <p:nvPr/>
          </p:nvCxnSpPr>
          <p:spPr bwMode="auto">
            <a:xfrm>
              <a:off x="1574363" y="5105399"/>
              <a:ext cx="5968722" cy="0"/>
            </a:xfrm>
            <a:prstGeom prst="line">
              <a:avLst/>
            </a:prstGeom>
            <a:noFill/>
            <a:ln w="28575" cap="flat" cmpd="sng" algn="ctr">
              <a:solidFill>
                <a:schemeClr val="bg1"/>
              </a:solidFill>
              <a:prstDash val="solid"/>
              <a:round/>
              <a:headEnd type="none" w="med" len="med"/>
              <a:tailEnd type="none" w="med" len="med"/>
            </a:ln>
            <a:effectLst/>
          </p:spPr>
        </p:cxnSp>
        <p:grpSp>
          <p:nvGrpSpPr>
            <p:cNvPr id="6" name="Group 5">
              <a:extLst>
                <a:ext uri="{FF2B5EF4-FFF2-40B4-BE49-F238E27FC236}">
                  <a16:creationId xmlns:a16="http://schemas.microsoft.com/office/drawing/2014/main" id="{2F4DD61F-9604-9033-E2F4-8E0EDFD54689}"/>
                </a:ext>
              </a:extLst>
            </p:cNvPr>
            <p:cNvGrpSpPr/>
            <p:nvPr/>
          </p:nvGrpSpPr>
          <p:grpSpPr>
            <a:xfrm>
              <a:off x="943441" y="1808809"/>
              <a:ext cx="6818140" cy="3939105"/>
              <a:chOff x="943441" y="1808809"/>
              <a:chExt cx="6818140" cy="3939105"/>
            </a:xfrm>
          </p:grpSpPr>
          <p:cxnSp>
            <p:nvCxnSpPr>
              <p:cNvPr id="7" name="Straight Connector 6">
                <a:extLst>
                  <a:ext uri="{FF2B5EF4-FFF2-40B4-BE49-F238E27FC236}">
                    <a16:creationId xmlns:a16="http://schemas.microsoft.com/office/drawing/2014/main" id="{D2E57277-17F2-C055-2CE1-432E5FB8B96A}"/>
                  </a:ext>
                </a:extLst>
              </p:cNvPr>
              <p:cNvCxnSpPr>
                <a:cxnSpLocks/>
              </p:cNvCxnSpPr>
              <p:nvPr/>
            </p:nvCxnSpPr>
            <p:spPr bwMode="auto">
              <a:xfrm>
                <a:off x="1579563" y="1916848"/>
                <a:ext cx="0" cy="3188552"/>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725C4BF7-26F3-E3AA-1E5F-AAF671D59C19}"/>
                  </a:ext>
                </a:extLst>
              </p:cNvPr>
              <p:cNvCxnSpPr/>
              <p:nvPr/>
            </p:nvCxnSpPr>
            <p:spPr bwMode="auto">
              <a:xfrm>
                <a:off x="1494152" y="1926896"/>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9AB4780B-A6F1-B8D0-0E6E-ADB6914FCA0A}"/>
                  </a:ext>
                </a:extLst>
              </p:cNvPr>
              <p:cNvCxnSpPr/>
              <p:nvPr/>
            </p:nvCxnSpPr>
            <p:spPr bwMode="auto">
              <a:xfrm>
                <a:off x="1494152" y="2572635"/>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4603072A-98DA-19FD-B302-EE76BE678822}"/>
                  </a:ext>
                </a:extLst>
              </p:cNvPr>
              <p:cNvCxnSpPr/>
              <p:nvPr/>
            </p:nvCxnSpPr>
            <p:spPr bwMode="auto">
              <a:xfrm>
                <a:off x="1494152" y="3209383"/>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021311DA-141C-830B-44CF-483C4F28C9B7}"/>
                  </a:ext>
                </a:extLst>
              </p:cNvPr>
              <p:cNvCxnSpPr/>
              <p:nvPr/>
            </p:nvCxnSpPr>
            <p:spPr bwMode="auto">
              <a:xfrm>
                <a:off x="1494152" y="3849128"/>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AE0B2504-B986-D1AB-6F53-BD139A48333D}"/>
                  </a:ext>
                </a:extLst>
              </p:cNvPr>
              <p:cNvCxnSpPr/>
              <p:nvPr/>
            </p:nvCxnSpPr>
            <p:spPr bwMode="auto">
              <a:xfrm>
                <a:off x="1494152" y="4459957"/>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803F53D4-299B-340A-D822-EAD856264CC0}"/>
                  </a:ext>
                </a:extLst>
              </p:cNvPr>
              <p:cNvCxnSpPr/>
              <p:nvPr/>
            </p:nvCxnSpPr>
            <p:spPr bwMode="auto">
              <a:xfrm>
                <a:off x="1494152" y="5105399"/>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B67CA07F-A037-F4C5-F415-8B742D29BC89}"/>
                  </a:ext>
                </a:extLst>
              </p:cNvPr>
              <p:cNvCxnSpPr>
                <a:cxnSpLocks/>
              </p:cNvCxnSpPr>
              <p:nvPr/>
            </p:nvCxnSpPr>
            <p:spPr bwMode="auto">
              <a:xfrm rot="16200000">
                <a:off x="1540385" y="5148105"/>
                <a:ext cx="85411" cy="0"/>
              </a:xfrm>
              <a:prstGeom prst="line">
                <a:avLst/>
              </a:prstGeom>
              <a:noFill/>
              <a:ln w="28575" cap="flat" cmpd="sng" algn="ctr">
                <a:solidFill>
                  <a:schemeClr val="bg1"/>
                </a:solidFill>
                <a:prstDash val="solid"/>
                <a:round/>
                <a:headEnd type="none" w="med" len="med"/>
                <a:tailEnd type="none" w="med" len="med"/>
              </a:ln>
              <a:effectLst/>
            </p:spPr>
          </p:cxnSp>
          <p:sp>
            <p:nvSpPr>
              <p:cNvPr id="16" name="TextBox 15">
                <a:extLst>
                  <a:ext uri="{FF2B5EF4-FFF2-40B4-BE49-F238E27FC236}">
                    <a16:creationId xmlns:a16="http://schemas.microsoft.com/office/drawing/2014/main" id="{671CE67D-A54C-F751-FFD1-54EB20376E21}"/>
                  </a:ext>
                </a:extLst>
              </p:cNvPr>
              <p:cNvSpPr txBox="1"/>
              <p:nvPr/>
            </p:nvSpPr>
            <p:spPr bwMode="auto">
              <a:xfrm>
                <a:off x="1014453" y="2464913"/>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18" name="TextBox 17">
                <a:extLst>
                  <a:ext uri="{FF2B5EF4-FFF2-40B4-BE49-F238E27FC236}">
                    <a16:creationId xmlns:a16="http://schemas.microsoft.com/office/drawing/2014/main" id="{62B8A4CE-EC5F-A829-1707-337A73C3ACEC}"/>
                  </a:ext>
                </a:extLst>
              </p:cNvPr>
              <p:cNvSpPr txBox="1"/>
              <p:nvPr/>
            </p:nvSpPr>
            <p:spPr bwMode="auto">
              <a:xfrm>
                <a:off x="1014453" y="3101661"/>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20" name="TextBox 19">
                <a:extLst>
                  <a:ext uri="{FF2B5EF4-FFF2-40B4-BE49-F238E27FC236}">
                    <a16:creationId xmlns:a16="http://schemas.microsoft.com/office/drawing/2014/main" id="{51117554-F969-3645-7A1E-9B95009C218E}"/>
                  </a:ext>
                </a:extLst>
              </p:cNvPr>
              <p:cNvSpPr txBox="1"/>
              <p:nvPr/>
            </p:nvSpPr>
            <p:spPr bwMode="auto">
              <a:xfrm>
                <a:off x="1014453" y="3731426"/>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21" name="TextBox 20">
                <a:extLst>
                  <a:ext uri="{FF2B5EF4-FFF2-40B4-BE49-F238E27FC236}">
                    <a16:creationId xmlns:a16="http://schemas.microsoft.com/office/drawing/2014/main" id="{6C36470D-1B4A-0F89-B0BF-94CF3439DB46}"/>
                  </a:ext>
                </a:extLst>
              </p:cNvPr>
              <p:cNvSpPr txBox="1"/>
              <p:nvPr/>
            </p:nvSpPr>
            <p:spPr bwMode="auto">
              <a:xfrm>
                <a:off x="1014453" y="4352235"/>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22" name="TextBox 21">
                <a:extLst>
                  <a:ext uri="{FF2B5EF4-FFF2-40B4-BE49-F238E27FC236}">
                    <a16:creationId xmlns:a16="http://schemas.microsoft.com/office/drawing/2014/main" id="{65566691-CE6F-FD43-D934-7F79C71438B2}"/>
                  </a:ext>
                </a:extLst>
              </p:cNvPr>
              <p:cNvSpPr txBox="1"/>
              <p:nvPr/>
            </p:nvSpPr>
            <p:spPr bwMode="auto">
              <a:xfrm>
                <a:off x="1014453" y="4997678"/>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24" name="TextBox 23">
                <a:extLst>
                  <a:ext uri="{FF2B5EF4-FFF2-40B4-BE49-F238E27FC236}">
                    <a16:creationId xmlns:a16="http://schemas.microsoft.com/office/drawing/2014/main" id="{E8CD06A8-9A26-C544-87FF-910D5077F88F}"/>
                  </a:ext>
                </a:extLst>
              </p:cNvPr>
              <p:cNvSpPr txBox="1"/>
              <p:nvPr/>
            </p:nvSpPr>
            <p:spPr bwMode="auto">
              <a:xfrm>
                <a:off x="943441" y="1808809"/>
                <a:ext cx="508006" cy="240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cxnSp>
            <p:nvCxnSpPr>
              <p:cNvPr id="26" name="Straight Connector 25">
                <a:extLst>
                  <a:ext uri="{FF2B5EF4-FFF2-40B4-BE49-F238E27FC236}">
                    <a16:creationId xmlns:a16="http://schemas.microsoft.com/office/drawing/2014/main" id="{B51BD847-AE8B-C192-7FA8-23019C0ACC37}"/>
                  </a:ext>
                </a:extLst>
              </p:cNvPr>
              <p:cNvCxnSpPr>
                <a:cxnSpLocks/>
              </p:cNvCxnSpPr>
              <p:nvPr/>
            </p:nvCxnSpPr>
            <p:spPr bwMode="auto">
              <a:xfrm rot="16200000">
                <a:off x="1846856"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0BA3E12E-896C-84F9-F12C-FC71C9537532}"/>
                  </a:ext>
                </a:extLst>
              </p:cNvPr>
              <p:cNvCxnSpPr>
                <a:cxnSpLocks/>
              </p:cNvCxnSpPr>
              <p:nvPr/>
            </p:nvCxnSpPr>
            <p:spPr bwMode="auto">
              <a:xfrm rot="16200000">
                <a:off x="2150683" y="5134561"/>
                <a:ext cx="62610" cy="0"/>
              </a:xfrm>
              <a:prstGeom prst="line">
                <a:avLst/>
              </a:prstGeom>
              <a:noFill/>
              <a:ln w="28575" cap="flat" cmpd="sng" algn="ctr">
                <a:solidFill>
                  <a:schemeClr val="bg1"/>
                </a:solidFill>
                <a:prstDash val="solid"/>
                <a:round/>
                <a:headEnd type="none" w="med" len="med"/>
                <a:tailEnd type="none" w="med" len="med"/>
              </a:ln>
              <a:effectLst/>
            </p:spPr>
          </p:cxnSp>
          <p:sp>
            <p:nvSpPr>
              <p:cNvPr id="33" name="TextBox 32">
                <a:extLst>
                  <a:ext uri="{FF2B5EF4-FFF2-40B4-BE49-F238E27FC236}">
                    <a16:creationId xmlns:a16="http://schemas.microsoft.com/office/drawing/2014/main" id="{11197C62-D5AD-28AD-8BDE-C3E4B0752CC8}"/>
                  </a:ext>
                </a:extLst>
              </p:cNvPr>
              <p:cNvSpPr txBox="1"/>
              <p:nvPr/>
            </p:nvSpPr>
            <p:spPr bwMode="auto">
              <a:xfrm>
                <a:off x="1364594" y="5166280"/>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35" name="TextBox 34">
                <a:extLst>
                  <a:ext uri="{FF2B5EF4-FFF2-40B4-BE49-F238E27FC236}">
                    <a16:creationId xmlns:a16="http://schemas.microsoft.com/office/drawing/2014/main" id="{BE5E94FD-7907-5200-3DFC-99059A2E0869}"/>
                  </a:ext>
                </a:extLst>
              </p:cNvPr>
              <p:cNvSpPr txBox="1"/>
              <p:nvPr/>
            </p:nvSpPr>
            <p:spPr bwMode="auto">
              <a:xfrm>
                <a:off x="2548578" y="5166280"/>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36" name="TextBox 35">
                <a:extLst>
                  <a:ext uri="{FF2B5EF4-FFF2-40B4-BE49-F238E27FC236}">
                    <a16:creationId xmlns:a16="http://schemas.microsoft.com/office/drawing/2014/main" id="{8C605F96-F4A3-4B40-BD5F-CA117C49E48F}"/>
                  </a:ext>
                </a:extLst>
              </p:cNvPr>
              <p:cNvSpPr txBox="1"/>
              <p:nvPr/>
            </p:nvSpPr>
            <p:spPr bwMode="auto">
              <a:xfrm>
                <a:off x="3743491" y="5166280"/>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sp>
            <p:nvSpPr>
              <p:cNvPr id="37" name="TextBox 36">
                <a:extLst>
                  <a:ext uri="{FF2B5EF4-FFF2-40B4-BE49-F238E27FC236}">
                    <a16:creationId xmlns:a16="http://schemas.microsoft.com/office/drawing/2014/main" id="{AD29E392-FBD2-ECFF-5E0C-7B5245AD1182}"/>
                  </a:ext>
                </a:extLst>
              </p:cNvPr>
              <p:cNvSpPr txBox="1"/>
              <p:nvPr/>
            </p:nvSpPr>
            <p:spPr bwMode="auto">
              <a:xfrm>
                <a:off x="4934253" y="5166280"/>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72</a:t>
                </a:r>
              </a:p>
            </p:txBody>
          </p:sp>
          <p:sp>
            <p:nvSpPr>
              <p:cNvPr id="38" name="TextBox 37">
                <a:extLst>
                  <a:ext uri="{FF2B5EF4-FFF2-40B4-BE49-F238E27FC236}">
                    <a16:creationId xmlns:a16="http://schemas.microsoft.com/office/drawing/2014/main" id="{F28094C0-2C75-A041-9A95-041CF2B2A870}"/>
                  </a:ext>
                </a:extLst>
              </p:cNvPr>
              <p:cNvSpPr txBox="1"/>
              <p:nvPr/>
            </p:nvSpPr>
            <p:spPr bwMode="auto">
              <a:xfrm>
                <a:off x="6140604" y="5166280"/>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96</a:t>
                </a:r>
              </a:p>
            </p:txBody>
          </p:sp>
          <p:sp>
            <p:nvSpPr>
              <p:cNvPr id="39" name="TextBox 38">
                <a:extLst>
                  <a:ext uri="{FF2B5EF4-FFF2-40B4-BE49-F238E27FC236}">
                    <a16:creationId xmlns:a16="http://schemas.microsoft.com/office/drawing/2014/main" id="{5123FBC2-F13E-2332-C438-A8936F51AB09}"/>
                  </a:ext>
                </a:extLst>
              </p:cNvPr>
              <p:cNvSpPr txBox="1"/>
              <p:nvPr/>
            </p:nvSpPr>
            <p:spPr bwMode="auto">
              <a:xfrm>
                <a:off x="7324588" y="5166280"/>
                <a:ext cx="43699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120</a:t>
                </a:r>
              </a:p>
            </p:txBody>
          </p:sp>
          <p:cxnSp>
            <p:nvCxnSpPr>
              <p:cNvPr id="44" name="Straight Connector 43">
                <a:extLst>
                  <a:ext uri="{FF2B5EF4-FFF2-40B4-BE49-F238E27FC236}">
                    <a16:creationId xmlns:a16="http://schemas.microsoft.com/office/drawing/2014/main" id="{41F25B81-8F13-708E-084A-2A893FF2EA8C}"/>
                  </a:ext>
                </a:extLst>
              </p:cNvPr>
              <p:cNvCxnSpPr>
                <a:cxnSpLocks/>
              </p:cNvCxnSpPr>
              <p:nvPr/>
            </p:nvCxnSpPr>
            <p:spPr bwMode="auto">
              <a:xfrm rot="16200000">
                <a:off x="2735298" y="5148105"/>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90961F4C-EBF8-C7A2-A7DB-91E8D6B17E71}"/>
                  </a:ext>
                </a:extLst>
              </p:cNvPr>
              <p:cNvCxnSpPr>
                <a:cxnSpLocks/>
              </p:cNvCxnSpPr>
              <p:nvPr/>
            </p:nvCxnSpPr>
            <p:spPr bwMode="auto">
              <a:xfrm rot="16200000">
                <a:off x="3041769"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5BEDD66D-C293-E15B-379B-D2DC131318A2}"/>
                  </a:ext>
                </a:extLst>
              </p:cNvPr>
              <p:cNvCxnSpPr>
                <a:cxnSpLocks/>
              </p:cNvCxnSpPr>
              <p:nvPr/>
            </p:nvCxnSpPr>
            <p:spPr bwMode="auto">
              <a:xfrm rot="16200000">
                <a:off x="3345596"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409E2306-06FF-1338-8863-064211C2A9B0}"/>
                  </a:ext>
                </a:extLst>
              </p:cNvPr>
              <p:cNvCxnSpPr>
                <a:cxnSpLocks/>
              </p:cNvCxnSpPr>
              <p:nvPr/>
            </p:nvCxnSpPr>
            <p:spPr bwMode="auto">
              <a:xfrm rot="16200000">
                <a:off x="2442125"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F8602405-3C40-4475-4D26-212FCC66F207}"/>
                  </a:ext>
                </a:extLst>
              </p:cNvPr>
              <p:cNvCxnSpPr>
                <a:cxnSpLocks/>
              </p:cNvCxnSpPr>
              <p:nvPr/>
            </p:nvCxnSpPr>
            <p:spPr bwMode="auto">
              <a:xfrm rot="16200000">
                <a:off x="3637038"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C6BC61D3-BCB5-4AB9-FE70-2693DBFA16E6}"/>
                  </a:ext>
                </a:extLst>
              </p:cNvPr>
              <p:cNvCxnSpPr>
                <a:cxnSpLocks/>
              </p:cNvCxnSpPr>
              <p:nvPr/>
            </p:nvCxnSpPr>
            <p:spPr bwMode="auto">
              <a:xfrm rot="16200000">
                <a:off x="3919282" y="5148105"/>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B657F960-228B-8F20-A595-F32903246E51}"/>
                  </a:ext>
                </a:extLst>
              </p:cNvPr>
              <p:cNvCxnSpPr>
                <a:cxnSpLocks/>
              </p:cNvCxnSpPr>
              <p:nvPr/>
            </p:nvCxnSpPr>
            <p:spPr bwMode="auto">
              <a:xfrm rot="16200000">
                <a:off x="4225753"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109DE450-6AAD-C20D-FF8E-8DB58AE5C1A0}"/>
                  </a:ext>
                </a:extLst>
              </p:cNvPr>
              <p:cNvCxnSpPr>
                <a:cxnSpLocks/>
              </p:cNvCxnSpPr>
              <p:nvPr/>
            </p:nvCxnSpPr>
            <p:spPr bwMode="auto">
              <a:xfrm rot="16200000">
                <a:off x="4529580"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F3AD9381-00EF-418C-3356-7B7252D78C77}"/>
                  </a:ext>
                </a:extLst>
              </p:cNvPr>
              <p:cNvCxnSpPr>
                <a:cxnSpLocks/>
              </p:cNvCxnSpPr>
              <p:nvPr/>
            </p:nvCxnSpPr>
            <p:spPr bwMode="auto">
              <a:xfrm rot="16200000">
                <a:off x="4821022"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32DEA365-C0FF-CC68-F042-8EE53667A7EB}"/>
                  </a:ext>
                </a:extLst>
              </p:cNvPr>
              <p:cNvCxnSpPr>
                <a:cxnSpLocks/>
              </p:cNvCxnSpPr>
              <p:nvPr/>
            </p:nvCxnSpPr>
            <p:spPr bwMode="auto">
              <a:xfrm rot="16200000">
                <a:off x="5121482" y="5148105"/>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9F8E78C8-B46B-F2DA-CC4A-6CFB33DBE689}"/>
                  </a:ext>
                </a:extLst>
              </p:cNvPr>
              <p:cNvCxnSpPr>
                <a:cxnSpLocks/>
              </p:cNvCxnSpPr>
              <p:nvPr/>
            </p:nvCxnSpPr>
            <p:spPr bwMode="auto">
              <a:xfrm rot="16200000">
                <a:off x="5427953"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11EFD03E-9334-B091-1F9D-B10DA0341D6F}"/>
                  </a:ext>
                </a:extLst>
              </p:cNvPr>
              <p:cNvCxnSpPr>
                <a:cxnSpLocks/>
              </p:cNvCxnSpPr>
              <p:nvPr/>
            </p:nvCxnSpPr>
            <p:spPr bwMode="auto">
              <a:xfrm rot="16200000">
                <a:off x="5731780"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BB8FA47C-B4FA-1761-8011-B5869FAE2DA6}"/>
                  </a:ext>
                </a:extLst>
              </p:cNvPr>
              <p:cNvCxnSpPr>
                <a:cxnSpLocks/>
              </p:cNvCxnSpPr>
              <p:nvPr/>
            </p:nvCxnSpPr>
            <p:spPr bwMode="auto">
              <a:xfrm rot="16200000">
                <a:off x="6023222"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A1935721-61E9-71C1-B653-4F49F6B968C5}"/>
                  </a:ext>
                </a:extLst>
              </p:cNvPr>
              <p:cNvCxnSpPr>
                <a:cxnSpLocks/>
              </p:cNvCxnSpPr>
              <p:nvPr/>
            </p:nvCxnSpPr>
            <p:spPr bwMode="auto">
              <a:xfrm rot="16200000">
                <a:off x="6316395" y="5148105"/>
                <a:ext cx="85411"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0AD3B284-2F21-055D-27E9-A4630DAA3D51}"/>
                  </a:ext>
                </a:extLst>
              </p:cNvPr>
              <p:cNvCxnSpPr>
                <a:cxnSpLocks/>
              </p:cNvCxnSpPr>
              <p:nvPr/>
            </p:nvCxnSpPr>
            <p:spPr bwMode="auto">
              <a:xfrm rot="16200000">
                <a:off x="6622866"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98F5BAF8-C62C-6E2B-2E73-B6F734EBB767}"/>
                  </a:ext>
                </a:extLst>
              </p:cNvPr>
              <p:cNvCxnSpPr>
                <a:cxnSpLocks/>
              </p:cNvCxnSpPr>
              <p:nvPr/>
            </p:nvCxnSpPr>
            <p:spPr bwMode="auto">
              <a:xfrm rot="16200000">
                <a:off x="6926693"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302ABC6F-CCBC-E293-AFB3-1088E218AF17}"/>
                  </a:ext>
                </a:extLst>
              </p:cNvPr>
              <p:cNvCxnSpPr>
                <a:cxnSpLocks/>
              </p:cNvCxnSpPr>
              <p:nvPr/>
            </p:nvCxnSpPr>
            <p:spPr bwMode="auto">
              <a:xfrm rot="16200000">
                <a:off x="7218135" y="5134561"/>
                <a:ext cx="62610"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8CAE8649-10BA-59C0-6562-17C0EB830CFA}"/>
                  </a:ext>
                </a:extLst>
              </p:cNvPr>
              <p:cNvCxnSpPr>
                <a:cxnSpLocks/>
              </p:cNvCxnSpPr>
              <p:nvPr/>
            </p:nvCxnSpPr>
            <p:spPr bwMode="auto">
              <a:xfrm rot="16200000">
                <a:off x="7500379" y="5148105"/>
                <a:ext cx="85411" cy="0"/>
              </a:xfrm>
              <a:prstGeom prst="line">
                <a:avLst/>
              </a:prstGeom>
              <a:noFill/>
              <a:ln w="28575" cap="flat" cmpd="sng" algn="ctr">
                <a:solidFill>
                  <a:schemeClr val="bg1"/>
                </a:solidFill>
                <a:prstDash val="solid"/>
                <a:round/>
                <a:headEnd type="none" w="med" len="med"/>
                <a:tailEnd type="none" w="med" len="med"/>
              </a:ln>
              <a:effectLst/>
            </p:spPr>
          </p:cxnSp>
          <p:sp>
            <p:nvSpPr>
              <p:cNvPr id="63" name="TextBox 62">
                <a:extLst>
                  <a:ext uri="{FF2B5EF4-FFF2-40B4-BE49-F238E27FC236}">
                    <a16:creationId xmlns:a16="http://schemas.microsoft.com/office/drawing/2014/main" id="{0651B5C6-510A-6CDD-5553-E406F1D21B7D}"/>
                  </a:ext>
                </a:extLst>
              </p:cNvPr>
              <p:cNvSpPr txBox="1"/>
              <p:nvPr/>
            </p:nvSpPr>
            <p:spPr bwMode="auto">
              <a:xfrm>
                <a:off x="1574363" y="5501693"/>
                <a:ext cx="604857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 From Registration</a:t>
                </a:r>
              </a:p>
            </p:txBody>
          </p:sp>
        </p:grpSp>
      </p:grpSp>
      <p:grpSp>
        <p:nvGrpSpPr>
          <p:cNvPr id="207" name="Group 206">
            <a:extLst>
              <a:ext uri="{FF2B5EF4-FFF2-40B4-BE49-F238E27FC236}">
                <a16:creationId xmlns:a16="http://schemas.microsoft.com/office/drawing/2014/main" id="{D2C9C2B2-BF87-B050-699A-4A9EC066DA0D}"/>
              </a:ext>
            </a:extLst>
          </p:cNvPr>
          <p:cNvGrpSpPr/>
          <p:nvPr/>
        </p:nvGrpSpPr>
        <p:grpSpPr>
          <a:xfrm>
            <a:off x="2415848" y="2336242"/>
            <a:ext cx="5561763" cy="1733340"/>
            <a:chOff x="3054699" y="2336242"/>
            <a:chExt cx="5561763" cy="1733340"/>
          </a:xfrm>
        </p:grpSpPr>
        <p:cxnSp>
          <p:nvCxnSpPr>
            <p:cNvPr id="169" name="Straight Connector 168">
              <a:extLst>
                <a:ext uri="{FF2B5EF4-FFF2-40B4-BE49-F238E27FC236}">
                  <a16:creationId xmlns:a16="http://schemas.microsoft.com/office/drawing/2014/main" id="{626829EB-9629-FDA3-02D1-44ED017E7490}"/>
                </a:ext>
              </a:extLst>
            </p:cNvPr>
            <p:cNvCxnSpPr/>
            <p:nvPr/>
          </p:nvCxnSpPr>
          <p:spPr bwMode="auto">
            <a:xfrm>
              <a:off x="4063501" y="2574202"/>
              <a:ext cx="0" cy="110532"/>
            </a:xfrm>
            <a:prstGeom prst="line">
              <a:avLst/>
            </a:prstGeom>
            <a:noFill/>
            <a:ln w="28575" cap="flat" cmpd="sng" algn="ctr">
              <a:solidFill>
                <a:schemeClr val="accent1"/>
              </a:solidFill>
              <a:prstDash val="solid"/>
              <a:round/>
              <a:headEnd type="none" w="med" len="med"/>
              <a:tailEnd type="none" w="med" len="med"/>
            </a:ln>
            <a:effectLst/>
          </p:spPr>
        </p:cxnSp>
        <p:sp>
          <p:nvSpPr>
            <p:cNvPr id="171" name="Freeform: Shape 170">
              <a:extLst>
                <a:ext uri="{FF2B5EF4-FFF2-40B4-BE49-F238E27FC236}">
                  <a16:creationId xmlns:a16="http://schemas.microsoft.com/office/drawing/2014/main" id="{E5BF0C7A-AD21-13AC-07ED-959FCB15BF62}"/>
                </a:ext>
              </a:extLst>
            </p:cNvPr>
            <p:cNvSpPr/>
            <p:nvPr/>
          </p:nvSpPr>
          <p:spPr bwMode="auto">
            <a:xfrm>
              <a:off x="3054699" y="2336242"/>
              <a:ext cx="5561763" cy="1733340"/>
            </a:xfrm>
            <a:custGeom>
              <a:avLst/>
              <a:gdLst>
                <a:gd name="connsiteX0" fmla="*/ 0 w 5561763"/>
                <a:gd name="connsiteY0" fmla="*/ 0 h 1733340"/>
                <a:gd name="connsiteX1" fmla="*/ 85411 w 5561763"/>
                <a:gd name="connsiteY1" fmla="*/ 0 h 1733340"/>
                <a:gd name="connsiteX2" fmla="*/ 85411 w 5561763"/>
                <a:gd name="connsiteY2" fmla="*/ 0 h 1733340"/>
                <a:gd name="connsiteX3" fmla="*/ 100483 w 5561763"/>
                <a:gd name="connsiteY3" fmla="*/ 45217 h 1733340"/>
                <a:gd name="connsiteX4" fmla="*/ 241160 w 5561763"/>
                <a:gd name="connsiteY4" fmla="*/ 45217 h 1733340"/>
                <a:gd name="connsiteX5" fmla="*/ 246185 w 5561763"/>
                <a:gd name="connsiteY5" fmla="*/ 75362 h 1733340"/>
                <a:gd name="connsiteX6" fmla="*/ 366765 w 5561763"/>
                <a:gd name="connsiteY6" fmla="*/ 75362 h 1733340"/>
                <a:gd name="connsiteX7" fmla="*/ 371789 w 5561763"/>
                <a:gd name="connsiteY7" fmla="*/ 95459 h 1733340"/>
                <a:gd name="connsiteX8" fmla="*/ 517490 w 5561763"/>
                <a:gd name="connsiteY8" fmla="*/ 95459 h 1733340"/>
                <a:gd name="connsiteX9" fmla="*/ 522514 w 5561763"/>
                <a:gd name="connsiteY9" fmla="*/ 125604 h 1733340"/>
                <a:gd name="connsiteX10" fmla="*/ 617974 w 5561763"/>
                <a:gd name="connsiteY10" fmla="*/ 125604 h 1733340"/>
                <a:gd name="connsiteX11" fmla="*/ 617974 w 5561763"/>
                <a:gd name="connsiteY11" fmla="*/ 170822 h 1733340"/>
                <a:gd name="connsiteX12" fmla="*/ 788796 w 5561763"/>
                <a:gd name="connsiteY12" fmla="*/ 170822 h 1733340"/>
                <a:gd name="connsiteX13" fmla="*/ 788796 w 5561763"/>
                <a:gd name="connsiteY13" fmla="*/ 231112 h 1733340"/>
                <a:gd name="connsiteX14" fmla="*/ 879231 w 5561763"/>
                <a:gd name="connsiteY14" fmla="*/ 231112 h 1733340"/>
                <a:gd name="connsiteX15" fmla="*/ 879231 w 5561763"/>
                <a:gd name="connsiteY15" fmla="*/ 261257 h 1733340"/>
                <a:gd name="connsiteX16" fmla="*/ 924448 w 5561763"/>
                <a:gd name="connsiteY16" fmla="*/ 261257 h 1733340"/>
                <a:gd name="connsiteX17" fmla="*/ 924448 w 5561763"/>
                <a:gd name="connsiteY17" fmla="*/ 311499 h 1733340"/>
                <a:gd name="connsiteX18" fmla="*/ 1029956 w 5561763"/>
                <a:gd name="connsiteY18" fmla="*/ 311499 h 1733340"/>
                <a:gd name="connsiteX19" fmla="*/ 1029956 w 5561763"/>
                <a:gd name="connsiteY19" fmla="*/ 376813 h 1733340"/>
                <a:gd name="connsiteX20" fmla="*/ 1210826 w 5561763"/>
                <a:gd name="connsiteY20" fmla="*/ 376813 h 1733340"/>
                <a:gd name="connsiteX21" fmla="*/ 1210826 w 5561763"/>
                <a:gd name="connsiteY21" fmla="*/ 401934 h 1733340"/>
                <a:gd name="connsiteX22" fmla="*/ 1266092 w 5561763"/>
                <a:gd name="connsiteY22" fmla="*/ 401934 h 1733340"/>
                <a:gd name="connsiteX23" fmla="*/ 1266092 w 5561763"/>
                <a:gd name="connsiteY23" fmla="*/ 452176 h 1733340"/>
                <a:gd name="connsiteX24" fmla="*/ 1497204 w 5561763"/>
                <a:gd name="connsiteY24" fmla="*/ 452176 h 1733340"/>
                <a:gd name="connsiteX25" fmla="*/ 1497204 w 5561763"/>
                <a:gd name="connsiteY25" fmla="*/ 502417 h 1733340"/>
                <a:gd name="connsiteX26" fmla="*/ 1597688 w 5561763"/>
                <a:gd name="connsiteY26" fmla="*/ 502417 h 1733340"/>
                <a:gd name="connsiteX27" fmla="*/ 1602712 w 5561763"/>
                <a:gd name="connsiteY27" fmla="*/ 532562 h 1733340"/>
                <a:gd name="connsiteX28" fmla="*/ 1657978 w 5561763"/>
                <a:gd name="connsiteY28" fmla="*/ 532562 h 1733340"/>
                <a:gd name="connsiteX29" fmla="*/ 1657978 w 5561763"/>
                <a:gd name="connsiteY29" fmla="*/ 562707 h 1733340"/>
                <a:gd name="connsiteX30" fmla="*/ 1723292 w 5561763"/>
                <a:gd name="connsiteY30" fmla="*/ 562707 h 1733340"/>
                <a:gd name="connsiteX31" fmla="*/ 1723292 w 5561763"/>
                <a:gd name="connsiteY31" fmla="*/ 592853 h 1733340"/>
                <a:gd name="connsiteX32" fmla="*/ 1904163 w 5561763"/>
                <a:gd name="connsiteY32" fmla="*/ 592853 h 1733340"/>
                <a:gd name="connsiteX33" fmla="*/ 1904163 w 5561763"/>
                <a:gd name="connsiteY33" fmla="*/ 612949 h 1733340"/>
                <a:gd name="connsiteX34" fmla="*/ 1999622 w 5561763"/>
                <a:gd name="connsiteY34" fmla="*/ 612949 h 1733340"/>
                <a:gd name="connsiteX35" fmla="*/ 2009670 w 5561763"/>
                <a:gd name="connsiteY35" fmla="*/ 673239 h 1733340"/>
                <a:gd name="connsiteX36" fmla="*/ 2054888 w 5561763"/>
                <a:gd name="connsiteY36" fmla="*/ 673239 h 1733340"/>
                <a:gd name="connsiteX37" fmla="*/ 2069960 w 5561763"/>
                <a:gd name="connsiteY37" fmla="*/ 748602 h 1733340"/>
                <a:gd name="connsiteX38" fmla="*/ 2160396 w 5561763"/>
                <a:gd name="connsiteY38" fmla="*/ 748602 h 1733340"/>
                <a:gd name="connsiteX39" fmla="*/ 2165420 w 5561763"/>
                <a:gd name="connsiteY39" fmla="*/ 773723 h 1733340"/>
                <a:gd name="connsiteX40" fmla="*/ 2275952 w 5561763"/>
                <a:gd name="connsiteY40" fmla="*/ 773723 h 1733340"/>
                <a:gd name="connsiteX41" fmla="*/ 2280976 w 5561763"/>
                <a:gd name="connsiteY41" fmla="*/ 828989 h 1733340"/>
                <a:gd name="connsiteX42" fmla="*/ 2280976 w 5561763"/>
                <a:gd name="connsiteY42" fmla="*/ 828989 h 1733340"/>
                <a:gd name="connsiteX43" fmla="*/ 2321169 w 5561763"/>
                <a:gd name="connsiteY43" fmla="*/ 869182 h 1733340"/>
                <a:gd name="connsiteX44" fmla="*/ 2346290 w 5561763"/>
                <a:gd name="connsiteY44" fmla="*/ 869182 h 1733340"/>
                <a:gd name="connsiteX45" fmla="*/ 2346290 w 5561763"/>
                <a:gd name="connsiteY45" fmla="*/ 899327 h 1733340"/>
                <a:gd name="connsiteX46" fmla="*/ 2376435 w 5561763"/>
                <a:gd name="connsiteY46" fmla="*/ 899327 h 1733340"/>
                <a:gd name="connsiteX47" fmla="*/ 2376435 w 5561763"/>
                <a:gd name="connsiteY47" fmla="*/ 924448 h 1733340"/>
                <a:gd name="connsiteX48" fmla="*/ 2421653 w 5561763"/>
                <a:gd name="connsiteY48" fmla="*/ 924448 h 1733340"/>
                <a:gd name="connsiteX49" fmla="*/ 2421653 w 5561763"/>
                <a:gd name="connsiteY49" fmla="*/ 944545 h 1733340"/>
                <a:gd name="connsiteX50" fmla="*/ 2532185 w 5561763"/>
                <a:gd name="connsiteY50" fmla="*/ 944545 h 1733340"/>
                <a:gd name="connsiteX51" fmla="*/ 2532185 w 5561763"/>
                <a:gd name="connsiteY51" fmla="*/ 979714 h 1733340"/>
                <a:gd name="connsiteX52" fmla="*/ 2587450 w 5561763"/>
                <a:gd name="connsiteY52" fmla="*/ 979714 h 1733340"/>
                <a:gd name="connsiteX53" fmla="*/ 2587450 w 5561763"/>
                <a:gd name="connsiteY53" fmla="*/ 1014883 h 1733340"/>
                <a:gd name="connsiteX54" fmla="*/ 2627644 w 5561763"/>
                <a:gd name="connsiteY54" fmla="*/ 1014883 h 1733340"/>
                <a:gd name="connsiteX55" fmla="*/ 2627644 w 5561763"/>
                <a:gd name="connsiteY55" fmla="*/ 1055077 h 1733340"/>
                <a:gd name="connsiteX56" fmla="*/ 2687934 w 5561763"/>
                <a:gd name="connsiteY56" fmla="*/ 1070149 h 1733340"/>
                <a:gd name="connsiteX57" fmla="*/ 2692958 w 5561763"/>
                <a:gd name="connsiteY57" fmla="*/ 1100294 h 1733340"/>
                <a:gd name="connsiteX58" fmla="*/ 2788417 w 5561763"/>
                <a:gd name="connsiteY58" fmla="*/ 1105318 h 1733340"/>
                <a:gd name="connsiteX59" fmla="*/ 2788417 w 5561763"/>
                <a:gd name="connsiteY59" fmla="*/ 1105318 h 1733340"/>
                <a:gd name="connsiteX60" fmla="*/ 2793442 w 5561763"/>
                <a:gd name="connsiteY60" fmla="*/ 1130439 h 1733340"/>
                <a:gd name="connsiteX61" fmla="*/ 3019530 w 5561763"/>
                <a:gd name="connsiteY61" fmla="*/ 1130439 h 1733340"/>
                <a:gd name="connsiteX62" fmla="*/ 3019530 w 5561763"/>
                <a:gd name="connsiteY62" fmla="*/ 1170633 h 1733340"/>
                <a:gd name="connsiteX63" fmla="*/ 3079820 w 5561763"/>
                <a:gd name="connsiteY63" fmla="*/ 1170633 h 1733340"/>
                <a:gd name="connsiteX64" fmla="*/ 3079820 w 5561763"/>
                <a:gd name="connsiteY64" fmla="*/ 1190729 h 1733340"/>
                <a:gd name="connsiteX65" fmla="*/ 3079820 w 5561763"/>
                <a:gd name="connsiteY65" fmla="*/ 1190729 h 1733340"/>
                <a:gd name="connsiteX66" fmla="*/ 3114990 w 5561763"/>
                <a:gd name="connsiteY66" fmla="*/ 1225899 h 1733340"/>
                <a:gd name="connsiteX67" fmla="*/ 3170255 w 5561763"/>
                <a:gd name="connsiteY67" fmla="*/ 1225899 h 1733340"/>
                <a:gd name="connsiteX68" fmla="*/ 3170255 w 5561763"/>
                <a:gd name="connsiteY68" fmla="*/ 1245995 h 1733340"/>
                <a:gd name="connsiteX69" fmla="*/ 3265714 w 5561763"/>
                <a:gd name="connsiteY69" fmla="*/ 1245995 h 1733340"/>
                <a:gd name="connsiteX70" fmla="*/ 3275763 w 5561763"/>
                <a:gd name="connsiteY70" fmla="*/ 1301261 h 1733340"/>
                <a:gd name="connsiteX71" fmla="*/ 3326004 w 5561763"/>
                <a:gd name="connsiteY71" fmla="*/ 1311310 h 1733340"/>
                <a:gd name="connsiteX72" fmla="*/ 3326004 w 5561763"/>
                <a:gd name="connsiteY72" fmla="*/ 1346479 h 1733340"/>
                <a:gd name="connsiteX73" fmla="*/ 3366198 w 5561763"/>
                <a:gd name="connsiteY73" fmla="*/ 1346479 h 1733340"/>
                <a:gd name="connsiteX74" fmla="*/ 3366198 w 5561763"/>
                <a:gd name="connsiteY74" fmla="*/ 1391696 h 1733340"/>
                <a:gd name="connsiteX75" fmla="*/ 3416439 w 5561763"/>
                <a:gd name="connsiteY75" fmla="*/ 1391696 h 1733340"/>
                <a:gd name="connsiteX76" fmla="*/ 3426488 w 5561763"/>
                <a:gd name="connsiteY76" fmla="*/ 1421842 h 1733340"/>
                <a:gd name="connsiteX77" fmla="*/ 3697793 w 5561763"/>
                <a:gd name="connsiteY77" fmla="*/ 1441938 h 1733340"/>
                <a:gd name="connsiteX78" fmla="*/ 3702817 w 5561763"/>
                <a:gd name="connsiteY78" fmla="*/ 1487156 h 1733340"/>
                <a:gd name="connsiteX79" fmla="*/ 3883688 w 5561763"/>
                <a:gd name="connsiteY79" fmla="*/ 1487156 h 1733340"/>
                <a:gd name="connsiteX80" fmla="*/ 3888712 w 5561763"/>
                <a:gd name="connsiteY80" fmla="*/ 1522325 h 1733340"/>
                <a:gd name="connsiteX81" fmla="*/ 4009292 w 5561763"/>
                <a:gd name="connsiteY81" fmla="*/ 1522325 h 1733340"/>
                <a:gd name="connsiteX82" fmla="*/ 4009292 w 5561763"/>
                <a:gd name="connsiteY82" fmla="*/ 1567543 h 1733340"/>
                <a:gd name="connsiteX83" fmla="*/ 4371033 w 5561763"/>
                <a:gd name="connsiteY83" fmla="*/ 1567543 h 1733340"/>
                <a:gd name="connsiteX84" fmla="*/ 4386105 w 5561763"/>
                <a:gd name="connsiteY84" fmla="*/ 1627833 h 1733340"/>
                <a:gd name="connsiteX85" fmla="*/ 4858378 w 5561763"/>
                <a:gd name="connsiteY85" fmla="*/ 1627833 h 1733340"/>
                <a:gd name="connsiteX86" fmla="*/ 4863402 w 5561763"/>
                <a:gd name="connsiteY86" fmla="*/ 1733340 h 1733340"/>
                <a:gd name="connsiteX87" fmla="*/ 5561763 w 5561763"/>
                <a:gd name="connsiteY87" fmla="*/ 1733340 h 173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561763" h="1733340">
                  <a:moveTo>
                    <a:pt x="0" y="0"/>
                  </a:moveTo>
                  <a:lnTo>
                    <a:pt x="85411" y="0"/>
                  </a:lnTo>
                  <a:lnTo>
                    <a:pt x="85411" y="0"/>
                  </a:lnTo>
                  <a:lnTo>
                    <a:pt x="100483" y="45217"/>
                  </a:lnTo>
                  <a:lnTo>
                    <a:pt x="241160" y="45217"/>
                  </a:lnTo>
                  <a:lnTo>
                    <a:pt x="246185" y="75362"/>
                  </a:lnTo>
                  <a:lnTo>
                    <a:pt x="366765" y="75362"/>
                  </a:lnTo>
                  <a:lnTo>
                    <a:pt x="371789" y="95459"/>
                  </a:lnTo>
                  <a:lnTo>
                    <a:pt x="517490" y="95459"/>
                  </a:lnTo>
                  <a:lnTo>
                    <a:pt x="522514" y="125604"/>
                  </a:lnTo>
                  <a:lnTo>
                    <a:pt x="617974" y="125604"/>
                  </a:lnTo>
                  <a:lnTo>
                    <a:pt x="617974" y="170822"/>
                  </a:lnTo>
                  <a:lnTo>
                    <a:pt x="788796" y="170822"/>
                  </a:lnTo>
                  <a:lnTo>
                    <a:pt x="788796" y="231112"/>
                  </a:lnTo>
                  <a:lnTo>
                    <a:pt x="879231" y="231112"/>
                  </a:lnTo>
                  <a:lnTo>
                    <a:pt x="879231" y="261257"/>
                  </a:lnTo>
                  <a:lnTo>
                    <a:pt x="924448" y="261257"/>
                  </a:lnTo>
                  <a:lnTo>
                    <a:pt x="924448" y="311499"/>
                  </a:lnTo>
                  <a:lnTo>
                    <a:pt x="1029956" y="311499"/>
                  </a:lnTo>
                  <a:lnTo>
                    <a:pt x="1029956" y="376813"/>
                  </a:lnTo>
                  <a:lnTo>
                    <a:pt x="1210826" y="376813"/>
                  </a:lnTo>
                  <a:lnTo>
                    <a:pt x="1210826" y="401934"/>
                  </a:lnTo>
                  <a:lnTo>
                    <a:pt x="1266092" y="401934"/>
                  </a:lnTo>
                  <a:lnTo>
                    <a:pt x="1266092" y="452176"/>
                  </a:lnTo>
                  <a:lnTo>
                    <a:pt x="1497204" y="452176"/>
                  </a:lnTo>
                  <a:lnTo>
                    <a:pt x="1497204" y="502417"/>
                  </a:lnTo>
                  <a:lnTo>
                    <a:pt x="1597688" y="502417"/>
                  </a:lnTo>
                  <a:lnTo>
                    <a:pt x="1602712" y="532562"/>
                  </a:lnTo>
                  <a:lnTo>
                    <a:pt x="1657978" y="532562"/>
                  </a:lnTo>
                  <a:lnTo>
                    <a:pt x="1657978" y="562707"/>
                  </a:lnTo>
                  <a:lnTo>
                    <a:pt x="1723292" y="562707"/>
                  </a:lnTo>
                  <a:lnTo>
                    <a:pt x="1723292" y="592853"/>
                  </a:lnTo>
                  <a:lnTo>
                    <a:pt x="1904163" y="592853"/>
                  </a:lnTo>
                  <a:lnTo>
                    <a:pt x="1904163" y="612949"/>
                  </a:lnTo>
                  <a:lnTo>
                    <a:pt x="1999622" y="612949"/>
                  </a:lnTo>
                  <a:lnTo>
                    <a:pt x="2009670" y="673239"/>
                  </a:lnTo>
                  <a:lnTo>
                    <a:pt x="2054888" y="673239"/>
                  </a:lnTo>
                  <a:lnTo>
                    <a:pt x="2069960" y="748602"/>
                  </a:lnTo>
                  <a:lnTo>
                    <a:pt x="2160396" y="748602"/>
                  </a:lnTo>
                  <a:lnTo>
                    <a:pt x="2165420" y="773723"/>
                  </a:lnTo>
                  <a:lnTo>
                    <a:pt x="2275952" y="773723"/>
                  </a:lnTo>
                  <a:lnTo>
                    <a:pt x="2280976" y="828989"/>
                  </a:lnTo>
                  <a:lnTo>
                    <a:pt x="2280976" y="828989"/>
                  </a:lnTo>
                  <a:lnTo>
                    <a:pt x="2321169" y="869182"/>
                  </a:lnTo>
                  <a:lnTo>
                    <a:pt x="2346290" y="869182"/>
                  </a:lnTo>
                  <a:lnTo>
                    <a:pt x="2346290" y="899327"/>
                  </a:lnTo>
                  <a:lnTo>
                    <a:pt x="2376435" y="899327"/>
                  </a:lnTo>
                  <a:lnTo>
                    <a:pt x="2376435" y="924448"/>
                  </a:lnTo>
                  <a:lnTo>
                    <a:pt x="2421653" y="924448"/>
                  </a:lnTo>
                  <a:lnTo>
                    <a:pt x="2421653" y="944545"/>
                  </a:lnTo>
                  <a:lnTo>
                    <a:pt x="2532185" y="944545"/>
                  </a:lnTo>
                  <a:lnTo>
                    <a:pt x="2532185" y="979714"/>
                  </a:lnTo>
                  <a:lnTo>
                    <a:pt x="2587450" y="979714"/>
                  </a:lnTo>
                  <a:lnTo>
                    <a:pt x="2587450" y="1014883"/>
                  </a:lnTo>
                  <a:lnTo>
                    <a:pt x="2627644" y="1014883"/>
                  </a:lnTo>
                  <a:lnTo>
                    <a:pt x="2627644" y="1055077"/>
                  </a:lnTo>
                  <a:lnTo>
                    <a:pt x="2687934" y="1070149"/>
                  </a:lnTo>
                  <a:lnTo>
                    <a:pt x="2692958" y="1100294"/>
                  </a:lnTo>
                  <a:lnTo>
                    <a:pt x="2788417" y="1105318"/>
                  </a:lnTo>
                  <a:lnTo>
                    <a:pt x="2788417" y="1105318"/>
                  </a:lnTo>
                  <a:lnTo>
                    <a:pt x="2793442" y="1130439"/>
                  </a:lnTo>
                  <a:lnTo>
                    <a:pt x="3019530" y="1130439"/>
                  </a:lnTo>
                  <a:lnTo>
                    <a:pt x="3019530" y="1170633"/>
                  </a:lnTo>
                  <a:lnTo>
                    <a:pt x="3079820" y="1170633"/>
                  </a:lnTo>
                  <a:lnTo>
                    <a:pt x="3079820" y="1190729"/>
                  </a:lnTo>
                  <a:lnTo>
                    <a:pt x="3079820" y="1190729"/>
                  </a:lnTo>
                  <a:lnTo>
                    <a:pt x="3114990" y="1225899"/>
                  </a:lnTo>
                  <a:lnTo>
                    <a:pt x="3170255" y="1225899"/>
                  </a:lnTo>
                  <a:lnTo>
                    <a:pt x="3170255" y="1245995"/>
                  </a:lnTo>
                  <a:lnTo>
                    <a:pt x="3265714" y="1245995"/>
                  </a:lnTo>
                  <a:lnTo>
                    <a:pt x="3275763" y="1301261"/>
                  </a:lnTo>
                  <a:lnTo>
                    <a:pt x="3326004" y="1311310"/>
                  </a:lnTo>
                  <a:lnTo>
                    <a:pt x="3326004" y="1346479"/>
                  </a:lnTo>
                  <a:lnTo>
                    <a:pt x="3366198" y="1346479"/>
                  </a:lnTo>
                  <a:lnTo>
                    <a:pt x="3366198" y="1391696"/>
                  </a:lnTo>
                  <a:lnTo>
                    <a:pt x="3416439" y="1391696"/>
                  </a:lnTo>
                  <a:lnTo>
                    <a:pt x="3426488" y="1421842"/>
                  </a:lnTo>
                  <a:lnTo>
                    <a:pt x="3697793" y="1441938"/>
                  </a:lnTo>
                  <a:lnTo>
                    <a:pt x="3702817" y="1487156"/>
                  </a:lnTo>
                  <a:lnTo>
                    <a:pt x="3883688" y="1487156"/>
                  </a:lnTo>
                  <a:lnTo>
                    <a:pt x="3888712" y="1522325"/>
                  </a:lnTo>
                  <a:lnTo>
                    <a:pt x="4009292" y="1522325"/>
                  </a:lnTo>
                  <a:lnTo>
                    <a:pt x="4009292" y="1567543"/>
                  </a:lnTo>
                  <a:lnTo>
                    <a:pt x="4371033" y="1567543"/>
                  </a:lnTo>
                  <a:lnTo>
                    <a:pt x="4386105" y="1627833"/>
                  </a:lnTo>
                  <a:lnTo>
                    <a:pt x="4858378" y="1627833"/>
                  </a:lnTo>
                  <a:lnTo>
                    <a:pt x="4863402" y="1733340"/>
                  </a:lnTo>
                  <a:lnTo>
                    <a:pt x="5561763" y="1733340"/>
                  </a:lnTo>
                </a:path>
              </a:pathLst>
            </a:custGeom>
            <a:noFill/>
            <a:ln w="28575">
              <a:solidFill>
                <a:schemeClr val="accent1"/>
              </a:solidFill>
              <a:miter lim="800000"/>
              <a:headEnd/>
              <a:tailEnd/>
            </a:ln>
          </p:spPr>
          <p:txBody>
            <a:bodyPr rtlCol="0" anchor="ctr"/>
            <a:lstStyle/>
            <a:p>
              <a:pPr algn="ctr"/>
              <a:endParaRPr lang="en-US" dirty="0"/>
            </a:p>
          </p:txBody>
        </p:sp>
        <p:cxnSp>
          <p:nvCxnSpPr>
            <p:cNvPr id="172" name="Straight Connector 171">
              <a:extLst>
                <a:ext uri="{FF2B5EF4-FFF2-40B4-BE49-F238E27FC236}">
                  <a16:creationId xmlns:a16="http://schemas.microsoft.com/office/drawing/2014/main" id="{EEC58A8A-F473-F415-9FD9-605AF987D635}"/>
                </a:ext>
              </a:extLst>
            </p:cNvPr>
            <p:cNvCxnSpPr/>
            <p:nvPr/>
          </p:nvCxnSpPr>
          <p:spPr bwMode="auto">
            <a:xfrm>
              <a:off x="6143510" y="3433336"/>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A212F35E-012B-CFE2-5D82-F139E1FDE279}"/>
                </a:ext>
              </a:extLst>
            </p:cNvPr>
            <p:cNvCxnSpPr/>
            <p:nvPr/>
          </p:nvCxnSpPr>
          <p:spPr bwMode="auto">
            <a:xfrm>
              <a:off x="6238969" y="3478554"/>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B357959F-A393-BA11-1DCA-B7A350824364}"/>
                </a:ext>
              </a:extLst>
            </p:cNvPr>
            <p:cNvCxnSpPr/>
            <p:nvPr/>
          </p:nvCxnSpPr>
          <p:spPr bwMode="auto">
            <a:xfrm>
              <a:off x="6289211" y="3478554"/>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EEB1A140-CEB1-0596-8F94-537FD30D2FE4}"/>
                </a:ext>
              </a:extLst>
            </p:cNvPr>
            <p:cNvCxnSpPr/>
            <p:nvPr/>
          </p:nvCxnSpPr>
          <p:spPr bwMode="auto">
            <a:xfrm>
              <a:off x="6545444" y="3659424"/>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0FE8A4F4-13FD-6C8F-B450-9913BA20EA1C}"/>
                </a:ext>
              </a:extLst>
            </p:cNvPr>
            <p:cNvCxnSpPr/>
            <p:nvPr/>
          </p:nvCxnSpPr>
          <p:spPr bwMode="auto">
            <a:xfrm>
              <a:off x="6625831" y="3659424"/>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B2AF46BC-773A-C557-CCEF-B96F0BA31BF8}"/>
                </a:ext>
              </a:extLst>
            </p:cNvPr>
            <p:cNvCxnSpPr/>
            <p:nvPr/>
          </p:nvCxnSpPr>
          <p:spPr bwMode="auto">
            <a:xfrm>
              <a:off x="6716266" y="3659424"/>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0DF0AED5-2DCE-9FAB-A8AE-9FADB3C424EB}"/>
                </a:ext>
              </a:extLst>
            </p:cNvPr>
            <p:cNvCxnSpPr/>
            <p:nvPr/>
          </p:nvCxnSpPr>
          <p:spPr bwMode="auto">
            <a:xfrm>
              <a:off x="6776556" y="37247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9F6AB686-3FC0-41B9-BDB3-103DDD7AF088}"/>
                </a:ext>
              </a:extLst>
            </p:cNvPr>
            <p:cNvCxnSpPr/>
            <p:nvPr/>
          </p:nvCxnSpPr>
          <p:spPr bwMode="auto">
            <a:xfrm>
              <a:off x="6821774" y="37247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5F3E5C9E-9D22-C207-70DF-7F0D78A3C920}"/>
                </a:ext>
              </a:extLst>
            </p:cNvPr>
            <p:cNvCxnSpPr/>
            <p:nvPr/>
          </p:nvCxnSpPr>
          <p:spPr bwMode="auto">
            <a:xfrm>
              <a:off x="6892112" y="37247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7E5946A2-FF49-FAC9-6570-7467B2965957}"/>
                </a:ext>
              </a:extLst>
            </p:cNvPr>
            <p:cNvCxnSpPr/>
            <p:nvPr/>
          </p:nvCxnSpPr>
          <p:spPr bwMode="auto">
            <a:xfrm>
              <a:off x="6942354" y="3764932"/>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AEF28747-323D-C4EC-1174-3B3A1077319F}"/>
                </a:ext>
              </a:extLst>
            </p:cNvPr>
            <p:cNvCxnSpPr/>
            <p:nvPr/>
          </p:nvCxnSpPr>
          <p:spPr bwMode="auto">
            <a:xfrm>
              <a:off x="7012693" y="3764932"/>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2F965647-A51B-1713-584D-B82B1BB43223}"/>
                </a:ext>
              </a:extLst>
            </p:cNvPr>
            <p:cNvCxnSpPr/>
            <p:nvPr/>
          </p:nvCxnSpPr>
          <p:spPr bwMode="auto">
            <a:xfrm>
              <a:off x="7123225" y="379381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B3894A89-6D4F-8F0A-DA6F-52C1479B9E70}"/>
                </a:ext>
              </a:extLst>
            </p:cNvPr>
            <p:cNvCxnSpPr/>
            <p:nvPr/>
          </p:nvCxnSpPr>
          <p:spPr bwMode="auto">
            <a:xfrm>
              <a:off x="7158394" y="379381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EA797266-44A9-6026-4399-7F082DE731D0}"/>
                </a:ext>
              </a:extLst>
            </p:cNvPr>
            <p:cNvCxnSpPr/>
            <p:nvPr/>
          </p:nvCxnSpPr>
          <p:spPr bwMode="auto">
            <a:xfrm>
              <a:off x="7198588" y="379381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5298A6BB-CC3E-5A0F-AB6A-E6C40A2C9B2D}"/>
                </a:ext>
              </a:extLst>
            </p:cNvPr>
            <p:cNvCxnSpPr>
              <a:cxnSpLocks/>
            </p:cNvCxnSpPr>
            <p:nvPr/>
          </p:nvCxnSpPr>
          <p:spPr bwMode="auto">
            <a:xfrm>
              <a:off x="7233757" y="379381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913BFD09-AAAB-31ED-5486-FBA896B8583D}"/>
                </a:ext>
              </a:extLst>
            </p:cNvPr>
            <p:cNvCxnSpPr>
              <a:cxnSpLocks/>
            </p:cNvCxnSpPr>
            <p:nvPr/>
          </p:nvCxnSpPr>
          <p:spPr bwMode="auto">
            <a:xfrm>
              <a:off x="7308868" y="379381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E6348DED-218B-4B26-4EEB-224CD1C05F74}"/>
                </a:ext>
              </a:extLst>
            </p:cNvPr>
            <p:cNvCxnSpPr>
              <a:cxnSpLocks/>
            </p:cNvCxnSpPr>
            <p:nvPr/>
          </p:nvCxnSpPr>
          <p:spPr bwMode="auto">
            <a:xfrm>
              <a:off x="7361120" y="379381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BAE2BE51-DECE-DD77-DC6C-805F4BF3F5E8}"/>
                </a:ext>
              </a:extLst>
            </p:cNvPr>
            <p:cNvCxnSpPr>
              <a:cxnSpLocks/>
            </p:cNvCxnSpPr>
            <p:nvPr/>
          </p:nvCxnSpPr>
          <p:spPr bwMode="auto">
            <a:xfrm>
              <a:off x="7472154" y="386239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040FA1F4-CB4C-8269-962C-1F429F698AB7}"/>
                </a:ext>
              </a:extLst>
            </p:cNvPr>
            <p:cNvCxnSpPr>
              <a:cxnSpLocks/>
            </p:cNvCxnSpPr>
            <p:nvPr/>
          </p:nvCxnSpPr>
          <p:spPr bwMode="auto">
            <a:xfrm>
              <a:off x="7576656" y="386239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F3D47629-2AA1-3D2E-35D9-9795DD50C8E0}"/>
                </a:ext>
              </a:extLst>
            </p:cNvPr>
            <p:cNvCxnSpPr>
              <a:cxnSpLocks/>
            </p:cNvCxnSpPr>
            <p:nvPr/>
          </p:nvCxnSpPr>
          <p:spPr bwMode="auto">
            <a:xfrm>
              <a:off x="7632173" y="386239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AA50379A-F247-5C7B-5AD0-9E26ADE1F141}"/>
                </a:ext>
              </a:extLst>
            </p:cNvPr>
            <p:cNvCxnSpPr>
              <a:cxnSpLocks/>
            </p:cNvCxnSpPr>
            <p:nvPr/>
          </p:nvCxnSpPr>
          <p:spPr bwMode="auto">
            <a:xfrm>
              <a:off x="7759536" y="386239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259AB1FD-DC32-8BED-D380-ABAA892B30DE}"/>
                </a:ext>
              </a:extLst>
            </p:cNvPr>
            <p:cNvCxnSpPr>
              <a:cxnSpLocks/>
            </p:cNvCxnSpPr>
            <p:nvPr/>
          </p:nvCxnSpPr>
          <p:spPr bwMode="auto">
            <a:xfrm>
              <a:off x="7883633" y="386239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9C4D09D9-FF9D-EC6C-B77F-3043F1C9BDAD}"/>
                </a:ext>
              </a:extLst>
            </p:cNvPr>
            <p:cNvCxnSpPr>
              <a:cxnSpLocks/>
            </p:cNvCxnSpPr>
            <p:nvPr/>
          </p:nvCxnSpPr>
          <p:spPr bwMode="auto">
            <a:xfrm>
              <a:off x="7965275"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92922FE5-9B6E-6F07-A715-9B561F8348E6}"/>
                </a:ext>
              </a:extLst>
            </p:cNvPr>
            <p:cNvCxnSpPr>
              <a:cxnSpLocks/>
            </p:cNvCxnSpPr>
            <p:nvPr/>
          </p:nvCxnSpPr>
          <p:spPr bwMode="auto">
            <a:xfrm>
              <a:off x="8007730"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DE5DC8F1-1EF8-D4A7-7605-E93185F7FFD8}"/>
                </a:ext>
              </a:extLst>
            </p:cNvPr>
            <p:cNvCxnSpPr>
              <a:cxnSpLocks/>
            </p:cNvCxnSpPr>
            <p:nvPr/>
          </p:nvCxnSpPr>
          <p:spPr bwMode="auto">
            <a:xfrm>
              <a:off x="8030590"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49039E5A-D5FE-3D60-4C61-A074540AF994}"/>
                </a:ext>
              </a:extLst>
            </p:cNvPr>
            <p:cNvCxnSpPr>
              <a:cxnSpLocks/>
            </p:cNvCxnSpPr>
            <p:nvPr/>
          </p:nvCxnSpPr>
          <p:spPr bwMode="auto">
            <a:xfrm>
              <a:off x="8102436"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DF3A2BB5-D363-2B9A-1CD2-A1E5A6904055}"/>
                </a:ext>
              </a:extLst>
            </p:cNvPr>
            <p:cNvCxnSpPr>
              <a:cxnSpLocks/>
            </p:cNvCxnSpPr>
            <p:nvPr/>
          </p:nvCxnSpPr>
          <p:spPr bwMode="auto">
            <a:xfrm>
              <a:off x="8131827"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765B4F7B-3160-CC12-F0D9-076A300454CF}"/>
                </a:ext>
              </a:extLst>
            </p:cNvPr>
            <p:cNvCxnSpPr>
              <a:cxnSpLocks/>
            </p:cNvCxnSpPr>
            <p:nvPr/>
          </p:nvCxnSpPr>
          <p:spPr bwMode="auto">
            <a:xfrm>
              <a:off x="8164485"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01DE601E-A22D-7B3E-ACD7-32E71932E8A2}"/>
                </a:ext>
              </a:extLst>
            </p:cNvPr>
            <p:cNvCxnSpPr>
              <a:cxnSpLocks/>
            </p:cNvCxnSpPr>
            <p:nvPr/>
          </p:nvCxnSpPr>
          <p:spPr bwMode="auto">
            <a:xfrm>
              <a:off x="8285316"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1BCCF66D-CF41-3426-D219-73DB8C6786CB}"/>
                </a:ext>
              </a:extLst>
            </p:cNvPr>
            <p:cNvCxnSpPr>
              <a:cxnSpLocks/>
            </p:cNvCxnSpPr>
            <p:nvPr/>
          </p:nvCxnSpPr>
          <p:spPr bwMode="auto">
            <a:xfrm>
              <a:off x="8331036"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CD03FF7C-F1E4-7EC7-E05A-C1DA854CD825}"/>
                </a:ext>
              </a:extLst>
            </p:cNvPr>
            <p:cNvCxnSpPr>
              <a:cxnSpLocks/>
            </p:cNvCxnSpPr>
            <p:nvPr/>
          </p:nvCxnSpPr>
          <p:spPr bwMode="auto">
            <a:xfrm>
              <a:off x="8380022"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83929B7A-4E9C-27E6-FBBB-FF0F1FF7E0F7}"/>
                </a:ext>
              </a:extLst>
            </p:cNvPr>
            <p:cNvCxnSpPr>
              <a:cxnSpLocks/>
            </p:cNvCxnSpPr>
            <p:nvPr/>
          </p:nvCxnSpPr>
          <p:spPr bwMode="auto">
            <a:xfrm>
              <a:off x="8435539"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379F2582-056D-12C7-FAB2-E78C1ACC75E6}"/>
                </a:ext>
              </a:extLst>
            </p:cNvPr>
            <p:cNvCxnSpPr>
              <a:cxnSpLocks/>
            </p:cNvCxnSpPr>
            <p:nvPr/>
          </p:nvCxnSpPr>
          <p:spPr bwMode="auto">
            <a:xfrm>
              <a:off x="8507385" y="3953839"/>
              <a:ext cx="0" cy="110532"/>
            </a:xfrm>
            <a:prstGeom prst="line">
              <a:avLst/>
            </a:prstGeom>
            <a:noFill/>
            <a:ln w="28575"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1AE6935B-5D70-AB99-1DDE-4FFFC3FCAA16}"/>
                </a:ext>
              </a:extLst>
            </p:cNvPr>
            <p:cNvCxnSpPr>
              <a:cxnSpLocks/>
            </p:cNvCxnSpPr>
            <p:nvPr/>
          </p:nvCxnSpPr>
          <p:spPr bwMode="auto">
            <a:xfrm>
              <a:off x="8608622" y="3953839"/>
              <a:ext cx="0" cy="110532"/>
            </a:xfrm>
            <a:prstGeom prst="line">
              <a:avLst/>
            </a:prstGeom>
            <a:noFill/>
            <a:ln w="28575" cap="flat" cmpd="sng" algn="ctr">
              <a:solidFill>
                <a:schemeClr val="accent1"/>
              </a:solidFill>
              <a:prstDash val="solid"/>
              <a:round/>
              <a:headEnd type="none" w="med" len="med"/>
              <a:tailEnd type="none" w="med" len="med"/>
            </a:ln>
            <a:effectLst/>
          </p:spPr>
        </p:cxnSp>
      </p:grpSp>
      <p:graphicFrame>
        <p:nvGraphicFramePr>
          <p:cNvPr id="210" name="Table 210">
            <a:extLst>
              <a:ext uri="{FF2B5EF4-FFF2-40B4-BE49-F238E27FC236}">
                <a16:creationId xmlns:a16="http://schemas.microsoft.com/office/drawing/2014/main" id="{F20ADDD3-1F08-CA7C-A315-4D09CA19ADA7}"/>
              </a:ext>
            </a:extLst>
          </p:cNvPr>
          <p:cNvGraphicFramePr>
            <a:graphicFrameLocks noGrp="1"/>
          </p:cNvGraphicFramePr>
          <p:nvPr>
            <p:extLst>
              <p:ext uri="{D42A27DB-BD31-4B8C-83A1-F6EECF244321}">
                <p14:modId xmlns:p14="http://schemas.microsoft.com/office/powerpoint/2010/main" val="2395428536"/>
              </p:ext>
            </p:extLst>
          </p:nvPr>
        </p:nvGraphicFramePr>
        <p:xfrm>
          <a:off x="2522918" y="4402280"/>
          <a:ext cx="3368834" cy="1066800"/>
        </p:xfrm>
        <a:graphic>
          <a:graphicData uri="http://schemas.openxmlformats.org/drawingml/2006/table">
            <a:tbl>
              <a:tblPr firstRow="1" bandRow="1">
                <a:tableStyleId>{93296810-A885-4BE3-A3E7-6D5BEEA58F35}</a:tableStyleId>
              </a:tblPr>
              <a:tblGrid>
                <a:gridCol w="1007256">
                  <a:extLst>
                    <a:ext uri="{9D8B030D-6E8A-4147-A177-3AD203B41FA5}">
                      <a16:colId xmlns:a16="http://schemas.microsoft.com/office/drawing/2014/main" val="873855334"/>
                    </a:ext>
                  </a:extLst>
                </a:gridCol>
                <a:gridCol w="846286">
                  <a:extLst>
                    <a:ext uri="{9D8B030D-6E8A-4147-A177-3AD203B41FA5}">
                      <a16:colId xmlns:a16="http://schemas.microsoft.com/office/drawing/2014/main" val="3308287095"/>
                    </a:ext>
                  </a:extLst>
                </a:gridCol>
                <a:gridCol w="1515292">
                  <a:extLst>
                    <a:ext uri="{9D8B030D-6E8A-4147-A177-3AD203B41FA5}">
                      <a16:colId xmlns:a16="http://schemas.microsoft.com/office/drawing/2014/main" val="1525318996"/>
                    </a:ext>
                  </a:extLst>
                </a:gridCol>
              </a:tblGrid>
              <a:tr h="180278">
                <a:tc>
                  <a:txBody>
                    <a:bodyPr/>
                    <a:lstStyle/>
                    <a:p>
                      <a:endParaRPr lang="en-US" sz="1400" b="0" dirty="0">
                        <a:solidFill>
                          <a:schemeClr val="bg1"/>
                        </a:solidFil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dirty="0">
                          <a:solidFill>
                            <a:schemeClr val="bg1"/>
                          </a:solidFill>
                        </a:rPr>
                        <a:t>Deaths/N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dirty="0">
                          <a:solidFill>
                            <a:schemeClr val="bg1"/>
                          </a:solidFill>
                        </a:rPr>
                        <a:t>Median, Mo (Range)</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47683894"/>
                  </a:ext>
                </a:extLst>
              </a:tr>
              <a:tr h="180278">
                <a:tc>
                  <a:txBody>
                    <a:bodyPr/>
                    <a:lstStyle/>
                    <a:p>
                      <a:r>
                        <a:rPr lang="en-US" sz="1400" b="0" dirty="0">
                          <a:solidFill>
                            <a:schemeClr val="accent1"/>
                          </a:solidFill>
                        </a:rPr>
                        <a:t>Rd: &lt;65 yr</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57/119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98 (67-.)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3400582"/>
                  </a:ext>
                </a:extLst>
              </a:tr>
              <a:tr h="180278">
                <a:tc>
                  <a:txBody>
                    <a:bodyPr/>
                    <a:lstStyle/>
                    <a:p>
                      <a:r>
                        <a:rPr lang="en-US" sz="1400" b="0" dirty="0">
                          <a:solidFill>
                            <a:schemeClr val="accent3"/>
                          </a:solidFill>
                        </a:rPr>
                        <a:t>Rd: ≥65 yr</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68/106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56 (45-71)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079130"/>
                  </a:ext>
                </a:extLst>
              </a:tr>
              <a:tr h="180278">
                <a:tc>
                  <a:txBody>
                    <a:bodyPr/>
                    <a:lstStyle/>
                    <a:p>
                      <a:r>
                        <a:rPr lang="en-US" sz="1400" b="0" dirty="0">
                          <a:solidFill>
                            <a:schemeClr val="accent2"/>
                          </a:solidFill>
                        </a:rPr>
                        <a:t>RVd: &lt;65 yr</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2"/>
                          </a:solidFill>
                        </a:rPr>
                        <a:t>48/144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2"/>
                          </a:solidFill>
                        </a:rPr>
                        <a:t>NR</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4495252"/>
                  </a:ext>
                </a:extLst>
              </a:tr>
              <a:tr h="180278">
                <a:tc>
                  <a:txBody>
                    <a:bodyPr/>
                    <a:lstStyle/>
                    <a:p>
                      <a:r>
                        <a:rPr lang="en-US" sz="1400" b="0" dirty="0">
                          <a:solidFill>
                            <a:schemeClr val="accent4"/>
                          </a:solidFill>
                        </a:rPr>
                        <a:t>RVd: ≥65 yr</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4"/>
                          </a:solidFill>
                        </a:rPr>
                        <a:t>54/91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4"/>
                          </a:solidFill>
                        </a:rPr>
                        <a:t>65 (54-82)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9150618"/>
                  </a:ext>
                </a:extLst>
              </a:tr>
            </a:tbl>
          </a:graphicData>
        </a:graphic>
      </p:graphicFrame>
      <p:sp>
        <p:nvSpPr>
          <p:cNvPr id="213" name="TextBox 212">
            <a:extLst>
              <a:ext uri="{FF2B5EF4-FFF2-40B4-BE49-F238E27FC236}">
                <a16:creationId xmlns:a16="http://schemas.microsoft.com/office/drawing/2014/main" id="{5FF6F536-8737-7276-36C5-BFC7EEA64739}"/>
              </a:ext>
            </a:extLst>
          </p:cNvPr>
          <p:cNvSpPr txBox="1"/>
          <p:nvPr/>
        </p:nvSpPr>
        <p:spPr bwMode="auto">
          <a:xfrm>
            <a:off x="7216839" y="2140060"/>
            <a:ext cx="45055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Age &lt;65 yr: </a:t>
            </a:r>
            <a:r>
              <a:rPr lang="en-US" b="0" dirty="0">
                <a:solidFill>
                  <a:schemeClr val="bg1"/>
                </a:solidFill>
                <a:latin typeface="Calibri" panose="020F0502020204030204" pitchFamily="34" charset="0"/>
              </a:rPr>
              <a:t>HR: 0.640 (95% CI: 0.421-0.973;</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stratified 2-sided </a:t>
            </a:r>
            <a:r>
              <a:rPr lang="en-US" b="0" i="1" dirty="0">
                <a:solidFill>
                  <a:schemeClr val="bg1"/>
                </a:solidFill>
                <a:latin typeface="Calibri" panose="020F0502020204030204" pitchFamily="34" charset="0"/>
              </a:rPr>
              <a:t>P </a:t>
            </a:r>
            <a:r>
              <a:rPr lang="en-US" b="0" dirty="0">
                <a:solidFill>
                  <a:schemeClr val="bg1"/>
                </a:solidFill>
                <a:latin typeface="Calibri" panose="020F0502020204030204" pitchFamily="34" charset="0"/>
              </a:rPr>
              <a:t>= .028)</a:t>
            </a:r>
            <a:br>
              <a:rPr lang="en-US" b="0" dirty="0">
                <a:solidFill>
                  <a:schemeClr val="bg1"/>
                </a:solidFill>
                <a:latin typeface="Calibri" panose="020F0502020204030204" pitchFamily="34" charset="0"/>
              </a:rPr>
            </a:br>
            <a:r>
              <a:rPr lang="en-US" dirty="0">
                <a:solidFill>
                  <a:schemeClr val="bg1"/>
                </a:solidFill>
                <a:latin typeface="Calibri" panose="020F0502020204030204" pitchFamily="34" charset="0"/>
              </a:rPr>
              <a:t>Age ≥65 yr: </a:t>
            </a:r>
            <a:r>
              <a:rPr lang="en-US" b="0" dirty="0">
                <a:solidFill>
                  <a:schemeClr val="bg1"/>
                </a:solidFill>
                <a:latin typeface="Calibri" panose="020F0502020204030204" pitchFamily="34" charset="0"/>
              </a:rPr>
              <a:t>HR: 0.769 (95% CI: 0.520-1.138;</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stratified 2-sided </a:t>
            </a:r>
            <a:r>
              <a:rPr lang="en-US" b="0" i="1" dirty="0">
                <a:solidFill>
                  <a:schemeClr val="bg1"/>
                </a:solidFill>
                <a:latin typeface="Calibri" panose="020F0502020204030204" pitchFamily="34" charset="0"/>
              </a:rPr>
              <a:t>P </a:t>
            </a:r>
            <a:r>
              <a:rPr lang="en-US" b="0" dirty="0">
                <a:solidFill>
                  <a:schemeClr val="bg1"/>
                </a:solidFill>
                <a:latin typeface="Calibri" panose="020F0502020204030204" pitchFamily="34" charset="0"/>
              </a:rPr>
              <a:t>= .168)</a:t>
            </a:r>
          </a:p>
        </p:txBody>
      </p:sp>
    </p:spTree>
    <p:extLst>
      <p:ext uri="{BB962C8B-B14F-4D97-AF65-F5344CB8AC3E}">
        <p14:creationId xmlns:p14="http://schemas.microsoft.com/office/powerpoint/2010/main" val="225147462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Phase II Trial: VRd-lite </a:t>
            </a:r>
            <a:r>
              <a:rPr lang="en-US" altLang="en-US" dirty="0"/>
              <a:t>in Older or ASCT-Ineligible Patients</a:t>
            </a:r>
            <a:r>
              <a:rPr lang="en-US" dirty="0"/>
              <a:t> With Newly Diagnosed MM</a:t>
            </a:r>
          </a:p>
        </p:txBody>
      </p:sp>
      <p:sp>
        <p:nvSpPr>
          <p:cNvPr id="5" name="Content Placeholder 4">
            <a:extLst>
              <a:ext uri="{FF2B5EF4-FFF2-40B4-BE49-F238E27FC236}">
                <a16:creationId xmlns:a16="http://schemas.microsoft.com/office/drawing/2014/main" id="{567E8696-95E9-E102-F9EF-A995BA2D8583}"/>
              </a:ext>
            </a:extLst>
          </p:cNvPr>
          <p:cNvSpPr>
            <a:spLocks noGrp="1"/>
          </p:cNvSpPr>
          <p:nvPr>
            <p:ph idx="1"/>
          </p:nvPr>
        </p:nvSpPr>
        <p:spPr/>
        <p:txBody>
          <a:bodyPr/>
          <a:lstStyle/>
          <a:p>
            <a:r>
              <a:rPr lang="en-US" sz="2000" dirty="0"/>
              <a:t>VRd-lite dosing: lenalidomide 15 mg QD (Days 1-21); bortezomib 1.3 mg/m</a:t>
            </a:r>
            <a:r>
              <a:rPr lang="en-US" sz="2000" baseline="30000" dirty="0"/>
              <a:t>2 </a:t>
            </a:r>
            <a:r>
              <a:rPr lang="en-US" sz="2000" dirty="0"/>
              <a:t>SC (Days 1, 8, 15, 22); Dex 20 mg (≤75 yr: Days 1, 2, 8, 9, 15, 16, 22, 23; &gt;75 yr: Days 1, 8, 15, 22)</a:t>
            </a:r>
          </a:p>
        </p:txBody>
      </p:sp>
      <p:sp>
        <p:nvSpPr>
          <p:cNvPr id="11" name="TextBox 3"/>
          <p:cNvSpPr txBox="1">
            <a:spLocks noChangeArrowheads="1"/>
          </p:cNvSpPr>
          <p:nvPr/>
        </p:nvSpPr>
        <p:spPr bwMode="auto">
          <a:xfrm>
            <a:off x="451301" y="6403497"/>
            <a:ext cx="852328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O’Donnell. Br J Haematol. 2018;182:222.</a:t>
            </a:r>
          </a:p>
        </p:txBody>
      </p:sp>
      <p:grpSp>
        <p:nvGrpSpPr>
          <p:cNvPr id="2" name="Group 1">
            <a:extLst>
              <a:ext uri="{FF2B5EF4-FFF2-40B4-BE49-F238E27FC236}">
                <a16:creationId xmlns:a16="http://schemas.microsoft.com/office/drawing/2014/main" id="{6D5CCC5D-D955-2D27-3EAA-6A5CEF53587D}"/>
              </a:ext>
            </a:extLst>
          </p:cNvPr>
          <p:cNvGrpSpPr/>
          <p:nvPr/>
        </p:nvGrpSpPr>
        <p:grpSpPr>
          <a:xfrm>
            <a:off x="604675" y="2038100"/>
            <a:ext cx="10872444" cy="4143646"/>
            <a:chOff x="137276" y="1507025"/>
            <a:chExt cx="11930631" cy="4448184"/>
          </a:xfrm>
        </p:grpSpPr>
        <p:sp>
          <p:nvSpPr>
            <p:cNvPr id="3" name="TextBox 2">
              <a:extLst>
                <a:ext uri="{FF2B5EF4-FFF2-40B4-BE49-F238E27FC236}">
                  <a16:creationId xmlns:a16="http://schemas.microsoft.com/office/drawing/2014/main" id="{19F1D89D-E3A7-4757-B858-D53D8F27D33F}"/>
                </a:ext>
              </a:extLst>
            </p:cNvPr>
            <p:cNvSpPr txBox="1"/>
            <p:nvPr/>
          </p:nvSpPr>
          <p:spPr bwMode="auto">
            <a:xfrm>
              <a:off x="606992" y="1517448"/>
              <a:ext cx="530927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a:t>
              </a:r>
            </a:p>
          </p:txBody>
        </p:sp>
        <p:sp>
          <p:nvSpPr>
            <p:cNvPr id="15" name="TextBox 14">
              <a:extLst>
                <a:ext uri="{FF2B5EF4-FFF2-40B4-BE49-F238E27FC236}">
                  <a16:creationId xmlns:a16="http://schemas.microsoft.com/office/drawing/2014/main" id="{B489C8B2-95E0-4102-9D0A-E933BE2258EC}"/>
                </a:ext>
              </a:extLst>
            </p:cNvPr>
            <p:cNvSpPr txBox="1"/>
            <p:nvPr/>
          </p:nvSpPr>
          <p:spPr bwMode="auto">
            <a:xfrm>
              <a:off x="6257806" y="1507025"/>
              <a:ext cx="52539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a:t>
              </a:r>
            </a:p>
          </p:txBody>
        </p:sp>
        <p:sp>
          <p:nvSpPr>
            <p:cNvPr id="7" name="TextBox 6">
              <a:extLst>
                <a:ext uri="{FF2B5EF4-FFF2-40B4-BE49-F238E27FC236}">
                  <a16:creationId xmlns:a16="http://schemas.microsoft.com/office/drawing/2014/main" id="{DEF89730-D045-47C3-860E-76245AA39665}"/>
                </a:ext>
              </a:extLst>
            </p:cNvPr>
            <p:cNvSpPr txBox="1"/>
            <p:nvPr/>
          </p:nvSpPr>
          <p:spPr bwMode="auto">
            <a:xfrm>
              <a:off x="1206994" y="4475412"/>
              <a:ext cx="2378475" cy="396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PFS: 35.1 mo</a:t>
              </a:r>
            </a:p>
          </p:txBody>
        </p:sp>
        <p:sp>
          <p:nvSpPr>
            <p:cNvPr id="16" name="TextBox 15">
              <a:extLst>
                <a:ext uri="{FF2B5EF4-FFF2-40B4-BE49-F238E27FC236}">
                  <a16:creationId xmlns:a16="http://schemas.microsoft.com/office/drawing/2014/main" id="{2E5EF00C-8024-47F7-B23A-E6710753C761}"/>
                </a:ext>
              </a:extLst>
            </p:cNvPr>
            <p:cNvSpPr txBox="1"/>
            <p:nvPr/>
          </p:nvSpPr>
          <p:spPr bwMode="auto">
            <a:xfrm>
              <a:off x="7183609" y="4475412"/>
              <a:ext cx="25331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OS: not reached</a:t>
              </a:r>
            </a:p>
          </p:txBody>
        </p:sp>
        <p:cxnSp>
          <p:nvCxnSpPr>
            <p:cNvPr id="9" name="Straight Connector 8">
              <a:extLst>
                <a:ext uri="{FF2B5EF4-FFF2-40B4-BE49-F238E27FC236}">
                  <a16:creationId xmlns:a16="http://schemas.microsoft.com/office/drawing/2014/main" id="{0E81A63C-A5AC-47B7-9BE0-3D0D4DF95C02}"/>
                </a:ext>
              </a:extLst>
            </p:cNvPr>
            <p:cNvCxnSpPr/>
            <p:nvPr/>
          </p:nvCxnSpPr>
          <p:spPr bwMode="auto">
            <a:xfrm>
              <a:off x="1073662" y="4975864"/>
              <a:ext cx="4905375"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FBA64AA2-0497-445E-A256-A6DC887BBF49}"/>
                </a:ext>
              </a:extLst>
            </p:cNvPr>
            <p:cNvCxnSpPr>
              <a:cxnSpLocks/>
            </p:cNvCxnSpPr>
            <p:nvPr/>
          </p:nvCxnSpPr>
          <p:spPr bwMode="auto">
            <a:xfrm flipV="1">
              <a:off x="1073662" y="2017545"/>
              <a:ext cx="0" cy="2966227"/>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531C4E0E-73F4-48DA-9C4B-9B00EC6FA97B}"/>
                </a:ext>
              </a:extLst>
            </p:cNvPr>
            <p:cNvCxnSpPr/>
            <p:nvPr/>
          </p:nvCxnSpPr>
          <p:spPr bwMode="auto">
            <a:xfrm>
              <a:off x="1009654" y="203263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9E671768-40AB-4111-AD3D-DACB174BE53C}"/>
                </a:ext>
              </a:extLst>
            </p:cNvPr>
            <p:cNvCxnSpPr/>
            <p:nvPr/>
          </p:nvCxnSpPr>
          <p:spPr bwMode="auto">
            <a:xfrm>
              <a:off x="1009654" y="26212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020A841C-4F7B-4F36-B23A-16AC4DE45EDA}"/>
                </a:ext>
              </a:extLst>
            </p:cNvPr>
            <p:cNvCxnSpPr/>
            <p:nvPr/>
          </p:nvCxnSpPr>
          <p:spPr bwMode="auto">
            <a:xfrm>
              <a:off x="1009654" y="32099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64D3B5B-E804-497A-A9D0-39EF28AF9324}"/>
                </a:ext>
              </a:extLst>
            </p:cNvPr>
            <p:cNvCxnSpPr/>
            <p:nvPr/>
          </p:nvCxnSpPr>
          <p:spPr bwMode="auto">
            <a:xfrm>
              <a:off x="1009654" y="37985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15835F54-1622-44E1-856C-5EE9A8C4CA25}"/>
                </a:ext>
              </a:extLst>
            </p:cNvPr>
            <p:cNvCxnSpPr/>
            <p:nvPr/>
          </p:nvCxnSpPr>
          <p:spPr bwMode="auto">
            <a:xfrm>
              <a:off x="1009654" y="438721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24CEB03-8C7B-47CB-9735-9559003347F3}"/>
                </a:ext>
              </a:extLst>
            </p:cNvPr>
            <p:cNvCxnSpPr/>
            <p:nvPr/>
          </p:nvCxnSpPr>
          <p:spPr bwMode="auto">
            <a:xfrm>
              <a:off x="1009654" y="4975864"/>
              <a:ext cx="64008" cy="0"/>
            </a:xfrm>
            <a:prstGeom prst="line">
              <a:avLst/>
            </a:prstGeom>
            <a:noFill/>
            <a:ln w="28575" cap="flat" cmpd="sng" algn="ctr">
              <a:solidFill>
                <a:schemeClr val="bg1"/>
              </a:solidFill>
              <a:prstDash val="solid"/>
              <a:round/>
              <a:headEnd type="none" w="med" len="med"/>
              <a:tailEnd type="none" w="med" len="med"/>
            </a:ln>
            <a:effectLst/>
          </p:spPr>
        </p:cxnSp>
        <p:sp>
          <p:nvSpPr>
            <p:cNvPr id="28" name="TextBox 27">
              <a:extLst>
                <a:ext uri="{FF2B5EF4-FFF2-40B4-BE49-F238E27FC236}">
                  <a16:creationId xmlns:a16="http://schemas.microsoft.com/office/drawing/2014/main" id="{1A7E5F6D-6D98-48C9-958D-58A9B4DF1B42}"/>
                </a:ext>
              </a:extLst>
            </p:cNvPr>
            <p:cNvSpPr txBox="1"/>
            <p:nvPr/>
          </p:nvSpPr>
          <p:spPr bwMode="auto">
            <a:xfrm>
              <a:off x="432059" y="1839552"/>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29" name="TextBox 28">
              <a:extLst>
                <a:ext uri="{FF2B5EF4-FFF2-40B4-BE49-F238E27FC236}">
                  <a16:creationId xmlns:a16="http://schemas.microsoft.com/office/drawing/2014/main" id="{E4466753-046B-42F5-BD90-AB4D11753B2B}"/>
                </a:ext>
              </a:extLst>
            </p:cNvPr>
            <p:cNvSpPr txBox="1"/>
            <p:nvPr/>
          </p:nvSpPr>
          <p:spPr bwMode="auto">
            <a:xfrm>
              <a:off x="432059" y="242781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30" name="TextBox 29">
              <a:extLst>
                <a:ext uri="{FF2B5EF4-FFF2-40B4-BE49-F238E27FC236}">
                  <a16:creationId xmlns:a16="http://schemas.microsoft.com/office/drawing/2014/main" id="{F5FC4B96-FD1D-45F0-B6D1-66BED909B7A7}"/>
                </a:ext>
              </a:extLst>
            </p:cNvPr>
            <p:cNvSpPr txBox="1"/>
            <p:nvPr/>
          </p:nvSpPr>
          <p:spPr bwMode="auto">
            <a:xfrm>
              <a:off x="432059" y="3016076"/>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31" name="TextBox 30">
              <a:extLst>
                <a:ext uri="{FF2B5EF4-FFF2-40B4-BE49-F238E27FC236}">
                  <a16:creationId xmlns:a16="http://schemas.microsoft.com/office/drawing/2014/main" id="{56DC2B11-5B94-4365-AD38-936759FB2588}"/>
                </a:ext>
              </a:extLst>
            </p:cNvPr>
            <p:cNvSpPr txBox="1"/>
            <p:nvPr/>
          </p:nvSpPr>
          <p:spPr bwMode="auto">
            <a:xfrm>
              <a:off x="432059" y="3604338"/>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32" name="TextBox 31">
              <a:extLst>
                <a:ext uri="{FF2B5EF4-FFF2-40B4-BE49-F238E27FC236}">
                  <a16:creationId xmlns:a16="http://schemas.microsoft.com/office/drawing/2014/main" id="{802CD6D5-4101-401E-82A2-FDB59DB7B563}"/>
                </a:ext>
              </a:extLst>
            </p:cNvPr>
            <p:cNvSpPr txBox="1"/>
            <p:nvPr/>
          </p:nvSpPr>
          <p:spPr bwMode="auto">
            <a:xfrm>
              <a:off x="432059" y="4192600"/>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33" name="TextBox 32">
              <a:extLst>
                <a:ext uri="{FF2B5EF4-FFF2-40B4-BE49-F238E27FC236}">
                  <a16:creationId xmlns:a16="http://schemas.microsoft.com/office/drawing/2014/main" id="{CC30366F-C50F-4407-921A-B1A4044CDF6A}"/>
                </a:ext>
              </a:extLst>
            </p:cNvPr>
            <p:cNvSpPr txBox="1"/>
            <p:nvPr/>
          </p:nvSpPr>
          <p:spPr bwMode="auto">
            <a:xfrm>
              <a:off x="432059" y="4780860"/>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4" name="TextBox 33">
              <a:extLst>
                <a:ext uri="{FF2B5EF4-FFF2-40B4-BE49-F238E27FC236}">
                  <a16:creationId xmlns:a16="http://schemas.microsoft.com/office/drawing/2014/main" id="{384D93A3-28A4-4C52-AB3E-C24FE1CBB137}"/>
                </a:ext>
              </a:extLst>
            </p:cNvPr>
            <p:cNvSpPr txBox="1"/>
            <p:nvPr/>
          </p:nvSpPr>
          <p:spPr bwMode="auto">
            <a:xfrm rot="16200000">
              <a:off x="-1111803" y="3331086"/>
              <a:ext cx="29662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 of PFS</a:t>
              </a:r>
            </a:p>
          </p:txBody>
        </p:sp>
        <p:sp>
          <p:nvSpPr>
            <p:cNvPr id="35" name="TextBox 34">
              <a:extLst>
                <a:ext uri="{FF2B5EF4-FFF2-40B4-BE49-F238E27FC236}">
                  <a16:creationId xmlns:a16="http://schemas.microsoft.com/office/drawing/2014/main" id="{883115E9-8E22-4E4E-8B79-34F6BBFE47E9}"/>
                </a:ext>
              </a:extLst>
            </p:cNvPr>
            <p:cNvSpPr txBox="1"/>
            <p:nvPr/>
          </p:nvSpPr>
          <p:spPr bwMode="auto">
            <a:xfrm>
              <a:off x="1073662" y="5227250"/>
              <a:ext cx="4867484" cy="396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sp>
          <p:nvSpPr>
            <p:cNvPr id="36" name="TextBox 35">
              <a:extLst>
                <a:ext uri="{FF2B5EF4-FFF2-40B4-BE49-F238E27FC236}">
                  <a16:creationId xmlns:a16="http://schemas.microsoft.com/office/drawing/2014/main" id="{64AB8755-13A4-471A-A01C-1F4FF8E85AFC}"/>
                </a:ext>
              </a:extLst>
            </p:cNvPr>
            <p:cNvSpPr txBox="1"/>
            <p:nvPr/>
          </p:nvSpPr>
          <p:spPr bwMode="auto">
            <a:xfrm>
              <a:off x="5075543" y="500614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cxnSp>
          <p:nvCxnSpPr>
            <p:cNvPr id="38" name="Straight Connector 37">
              <a:extLst>
                <a:ext uri="{FF2B5EF4-FFF2-40B4-BE49-F238E27FC236}">
                  <a16:creationId xmlns:a16="http://schemas.microsoft.com/office/drawing/2014/main" id="{78546B85-1DDB-4A80-8AEF-D7F22BDC7C7E}"/>
                </a:ext>
              </a:extLst>
            </p:cNvPr>
            <p:cNvCxnSpPr/>
            <p:nvPr/>
          </p:nvCxnSpPr>
          <p:spPr bwMode="auto">
            <a:xfrm>
              <a:off x="1073662" y="497586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1C92006B-0EE2-4950-9036-37BA4F68D992}"/>
                </a:ext>
              </a:extLst>
            </p:cNvPr>
            <p:cNvCxnSpPr/>
            <p:nvPr/>
          </p:nvCxnSpPr>
          <p:spPr bwMode="auto">
            <a:xfrm>
              <a:off x="2152368" y="497586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7B41C3C5-0804-4993-9CA5-7966813F0343}"/>
                </a:ext>
              </a:extLst>
            </p:cNvPr>
            <p:cNvCxnSpPr/>
            <p:nvPr/>
          </p:nvCxnSpPr>
          <p:spPr bwMode="auto">
            <a:xfrm>
              <a:off x="3231074" y="497586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2383755E-A162-45F8-9C33-22E2D5B0047A}"/>
                </a:ext>
              </a:extLst>
            </p:cNvPr>
            <p:cNvCxnSpPr/>
            <p:nvPr/>
          </p:nvCxnSpPr>
          <p:spPr bwMode="auto">
            <a:xfrm>
              <a:off x="4309780" y="497586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52FAED1F-7C9F-41E1-8DC1-205040E8B3F5}"/>
                </a:ext>
              </a:extLst>
            </p:cNvPr>
            <p:cNvCxnSpPr/>
            <p:nvPr/>
          </p:nvCxnSpPr>
          <p:spPr bwMode="auto">
            <a:xfrm>
              <a:off x="5388487" y="4975864"/>
              <a:ext cx="0" cy="64008"/>
            </a:xfrm>
            <a:prstGeom prst="line">
              <a:avLst/>
            </a:prstGeom>
            <a:noFill/>
            <a:ln w="28575" cap="flat" cmpd="sng" algn="ctr">
              <a:solidFill>
                <a:schemeClr val="bg1"/>
              </a:solidFill>
              <a:prstDash val="solid"/>
              <a:round/>
              <a:headEnd type="none" w="med" len="med"/>
              <a:tailEnd type="none" w="med" len="med"/>
            </a:ln>
            <a:effectLst/>
          </p:spPr>
        </p:cxnSp>
        <p:sp>
          <p:nvSpPr>
            <p:cNvPr id="43" name="TextBox 42">
              <a:extLst>
                <a:ext uri="{FF2B5EF4-FFF2-40B4-BE49-F238E27FC236}">
                  <a16:creationId xmlns:a16="http://schemas.microsoft.com/office/drawing/2014/main" id="{C5DF3CC8-F87F-4C15-AB3E-FEC47A85D084}"/>
                </a:ext>
              </a:extLst>
            </p:cNvPr>
            <p:cNvSpPr txBox="1"/>
            <p:nvPr/>
          </p:nvSpPr>
          <p:spPr bwMode="auto">
            <a:xfrm>
              <a:off x="783370" y="4923838"/>
              <a:ext cx="6096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4" name="TextBox 43">
              <a:extLst>
                <a:ext uri="{FF2B5EF4-FFF2-40B4-BE49-F238E27FC236}">
                  <a16:creationId xmlns:a16="http://schemas.microsoft.com/office/drawing/2014/main" id="{149D05CD-5C68-4138-BCEF-8816EDFBB083}"/>
                </a:ext>
              </a:extLst>
            </p:cNvPr>
            <p:cNvSpPr txBox="1"/>
            <p:nvPr/>
          </p:nvSpPr>
          <p:spPr bwMode="auto">
            <a:xfrm>
              <a:off x="1856436" y="500614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45" name="TextBox 44">
              <a:extLst>
                <a:ext uri="{FF2B5EF4-FFF2-40B4-BE49-F238E27FC236}">
                  <a16:creationId xmlns:a16="http://schemas.microsoft.com/office/drawing/2014/main" id="{A3261904-27FC-4351-A613-C1EF5542A56C}"/>
                </a:ext>
              </a:extLst>
            </p:cNvPr>
            <p:cNvSpPr txBox="1"/>
            <p:nvPr/>
          </p:nvSpPr>
          <p:spPr bwMode="auto">
            <a:xfrm>
              <a:off x="2929472" y="500614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46" name="TextBox 45">
              <a:extLst>
                <a:ext uri="{FF2B5EF4-FFF2-40B4-BE49-F238E27FC236}">
                  <a16:creationId xmlns:a16="http://schemas.microsoft.com/office/drawing/2014/main" id="{AD9BECE9-8468-4016-BFEA-4A06DB0DC6E2}"/>
                </a:ext>
              </a:extLst>
            </p:cNvPr>
            <p:cNvSpPr txBox="1"/>
            <p:nvPr/>
          </p:nvSpPr>
          <p:spPr bwMode="auto">
            <a:xfrm>
              <a:off x="4002508" y="500614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47" name="TextBox 46">
              <a:extLst>
                <a:ext uri="{FF2B5EF4-FFF2-40B4-BE49-F238E27FC236}">
                  <a16:creationId xmlns:a16="http://schemas.microsoft.com/office/drawing/2014/main" id="{0EB3CF5C-80C9-4811-A57F-8BC2D45E637B}"/>
                </a:ext>
              </a:extLst>
            </p:cNvPr>
            <p:cNvSpPr txBox="1"/>
            <p:nvPr/>
          </p:nvSpPr>
          <p:spPr bwMode="auto">
            <a:xfrm>
              <a:off x="137276" y="5233985"/>
              <a:ext cx="1289724" cy="707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p:txBody>
        </p:sp>
        <p:sp>
          <p:nvSpPr>
            <p:cNvPr id="48" name="TextBox 47">
              <a:extLst>
                <a:ext uri="{FF2B5EF4-FFF2-40B4-BE49-F238E27FC236}">
                  <a16:creationId xmlns:a16="http://schemas.microsoft.com/office/drawing/2014/main" id="{0B98E27A-27F6-4EF8-80D3-2162C02C64AB}"/>
                </a:ext>
              </a:extLst>
            </p:cNvPr>
            <p:cNvSpPr txBox="1"/>
            <p:nvPr/>
          </p:nvSpPr>
          <p:spPr bwMode="auto">
            <a:xfrm>
              <a:off x="784284" y="5529409"/>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p>
          </p:txBody>
        </p:sp>
        <p:sp>
          <p:nvSpPr>
            <p:cNvPr id="49" name="TextBox 48">
              <a:extLst>
                <a:ext uri="{FF2B5EF4-FFF2-40B4-BE49-F238E27FC236}">
                  <a16:creationId xmlns:a16="http://schemas.microsoft.com/office/drawing/2014/main" id="{393DCC0F-5AC9-45E1-B1CE-4938BB5B9A16}"/>
                </a:ext>
              </a:extLst>
            </p:cNvPr>
            <p:cNvSpPr txBox="1"/>
            <p:nvPr/>
          </p:nvSpPr>
          <p:spPr bwMode="auto">
            <a:xfrm>
              <a:off x="1863950" y="5529409"/>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a:t>
              </a:r>
            </a:p>
          </p:txBody>
        </p:sp>
        <p:sp>
          <p:nvSpPr>
            <p:cNvPr id="50" name="TextBox 49">
              <a:extLst>
                <a:ext uri="{FF2B5EF4-FFF2-40B4-BE49-F238E27FC236}">
                  <a16:creationId xmlns:a16="http://schemas.microsoft.com/office/drawing/2014/main" id="{B44C4B3B-B25E-4ACB-AD3F-B08335697183}"/>
                </a:ext>
              </a:extLst>
            </p:cNvPr>
            <p:cNvSpPr txBox="1"/>
            <p:nvPr/>
          </p:nvSpPr>
          <p:spPr bwMode="auto">
            <a:xfrm>
              <a:off x="2943616" y="5529409"/>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37</a:t>
              </a:r>
            </a:p>
          </p:txBody>
        </p:sp>
        <p:sp>
          <p:nvSpPr>
            <p:cNvPr id="51" name="TextBox 50">
              <a:extLst>
                <a:ext uri="{FF2B5EF4-FFF2-40B4-BE49-F238E27FC236}">
                  <a16:creationId xmlns:a16="http://schemas.microsoft.com/office/drawing/2014/main" id="{845BEC2E-BFF3-4DD2-8FFF-88EC4BE9D184}"/>
                </a:ext>
              </a:extLst>
            </p:cNvPr>
            <p:cNvSpPr txBox="1"/>
            <p:nvPr/>
          </p:nvSpPr>
          <p:spPr bwMode="auto">
            <a:xfrm>
              <a:off x="4023282" y="5529409"/>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52" name="TextBox 51">
              <a:extLst>
                <a:ext uri="{FF2B5EF4-FFF2-40B4-BE49-F238E27FC236}">
                  <a16:creationId xmlns:a16="http://schemas.microsoft.com/office/drawing/2014/main" id="{845B9156-B835-4414-A2C1-CBCD2B37A6F6}"/>
                </a:ext>
              </a:extLst>
            </p:cNvPr>
            <p:cNvSpPr txBox="1"/>
            <p:nvPr/>
          </p:nvSpPr>
          <p:spPr bwMode="auto">
            <a:xfrm>
              <a:off x="5102948" y="5529409"/>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53" name="TextBox 52">
              <a:extLst>
                <a:ext uri="{FF2B5EF4-FFF2-40B4-BE49-F238E27FC236}">
                  <a16:creationId xmlns:a16="http://schemas.microsoft.com/office/drawing/2014/main" id="{FF50C77A-F160-4AF0-AA20-71F4B31B7E7D}"/>
                </a:ext>
              </a:extLst>
            </p:cNvPr>
            <p:cNvSpPr txBox="1"/>
            <p:nvPr/>
          </p:nvSpPr>
          <p:spPr bwMode="auto">
            <a:xfrm>
              <a:off x="4407890" y="2082776"/>
              <a:ext cx="1449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Censored</a:t>
              </a:r>
            </a:p>
          </p:txBody>
        </p:sp>
        <p:cxnSp>
          <p:nvCxnSpPr>
            <p:cNvPr id="54" name="Straight Connector 53">
              <a:extLst>
                <a:ext uri="{FF2B5EF4-FFF2-40B4-BE49-F238E27FC236}">
                  <a16:creationId xmlns:a16="http://schemas.microsoft.com/office/drawing/2014/main" id="{44E465D4-D1CA-4EBF-9B35-69A2F51EBBA1}"/>
                </a:ext>
              </a:extLst>
            </p:cNvPr>
            <p:cNvCxnSpPr/>
            <p:nvPr/>
          </p:nvCxnSpPr>
          <p:spPr bwMode="auto">
            <a:xfrm>
              <a:off x="7007880" y="4975864"/>
              <a:ext cx="4905375"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506EC4B1-4954-41E3-A1CE-14173A2A4D7C}"/>
                </a:ext>
              </a:extLst>
            </p:cNvPr>
            <p:cNvCxnSpPr>
              <a:cxnSpLocks/>
            </p:cNvCxnSpPr>
            <p:nvPr/>
          </p:nvCxnSpPr>
          <p:spPr bwMode="auto">
            <a:xfrm flipV="1">
              <a:off x="7007880" y="2017545"/>
              <a:ext cx="0" cy="2966227"/>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5904273-6A45-401A-A954-6590EC84634B}"/>
                </a:ext>
              </a:extLst>
            </p:cNvPr>
            <p:cNvCxnSpPr/>
            <p:nvPr/>
          </p:nvCxnSpPr>
          <p:spPr bwMode="auto">
            <a:xfrm>
              <a:off x="6943872" y="203263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7FDD00A7-E543-44BE-BAAA-5F09D8017BC0}"/>
                </a:ext>
              </a:extLst>
            </p:cNvPr>
            <p:cNvCxnSpPr/>
            <p:nvPr/>
          </p:nvCxnSpPr>
          <p:spPr bwMode="auto">
            <a:xfrm>
              <a:off x="6943872" y="26212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9255F43C-E55B-40E8-8E70-D6CE36B2D939}"/>
                </a:ext>
              </a:extLst>
            </p:cNvPr>
            <p:cNvCxnSpPr/>
            <p:nvPr/>
          </p:nvCxnSpPr>
          <p:spPr bwMode="auto">
            <a:xfrm>
              <a:off x="6943872" y="32099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179CFB5F-267F-441D-A4FF-EAFA28B8E08A}"/>
                </a:ext>
              </a:extLst>
            </p:cNvPr>
            <p:cNvCxnSpPr/>
            <p:nvPr/>
          </p:nvCxnSpPr>
          <p:spPr bwMode="auto">
            <a:xfrm>
              <a:off x="6943872" y="37985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EC1E83BE-D2C4-49F7-8837-77E24286E646}"/>
                </a:ext>
              </a:extLst>
            </p:cNvPr>
            <p:cNvCxnSpPr/>
            <p:nvPr/>
          </p:nvCxnSpPr>
          <p:spPr bwMode="auto">
            <a:xfrm>
              <a:off x="6943872" y="438721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AB92BA27-58D8-4A17-95C6-D8EBD3D5CE28}"/>
                </a:ext>
              </a:extLst>
            </p:cNvPr>
            <p:cNvCxnSpPr/>
            <p:nvPr/>
          </p:nvCxnSpPr>
          <p:spPr bwMode="auto">
            <a:xfrm>
              <a:off x="6943872" y="4975864"/>
              <a:ext cx="64008" cy="0"/>
            </a:xfrm>
            <a:prstGeom prst="line">
              <a:avLst/>
            </a:prstGeom>
            <a:noFill/>
            <a:ln w="28575" cap="flat" cmpd="sng" algn="ctr">
              <a:solidFill>
                <a:schemeClr val="bg1"/>
              </a:solidFill>
              <a:prstDash val="solid"/>
              <a:round/>
              <a:headEnd type="none" w="med" len="med"/>
              <a:tailEnd type="none" w="med" len="med"/>
            </a:ln>
            <a:effectLst/>
          </p:spPr>
        </p:cxnSp>
        <p:sp>
          <p:nvSpPr>
            <p:cNvPr id="62" name="TextBox 61">
              <a:extLst>
                <a:ext uri="{FF2B5EF4-FFF2-40B4-BE49-F238E27FC236}">
                  <a16:creationId xmlns:a16="http://schemas.microsoft.com/office/drawing/2014/main" id="{33E4B7E2-F61C-46C3-A87A-DB0A94ABCFA0}"/>
                </a:ext>
              </a:extLst>
            </p:cNvPr>
            <p:cNvSpPr txBox="1"/>
            <p:nvPr/>
          </p:nvSpPr>
          <p:spPr bwMode="auto">
            <a:xfrm>
              <a:off x="6366277" y="1839552"/>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63" name="TextBox 62">
              <a:extLst>
                <a:ext uri="{FF2B5EF4-FFF2-40B4-BE49-F238E27FC236}">
                  <a16:creationId xmlns:a16="http://schemas.microsoft.com/office/drawing/2014/main" id="{6C7AB0D2-5EDD-455E-AB99-672067C89E55}"/>
                </a:ext>
              </a:extLst>
            </p:cNvPr>
            <p:cNvSpPr txBox="1"/>
            <p:nvPr/>
          </p:nvSpPr>
          <p:spPr bwMode="auto">
            <a:xfrm>
              <a:off x="6366277" y="242781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64" name="TextBox 63">
              <a:extLst>
                <a:ext uri="{FF2B5EF4-FFF2-40B4-BE49-F238E27FC236}">
                  <a16:creationId xmlns:a16="http://schemas.microsoft.com/office/drawing/2014/main" id="{2DA961E8-5EB8-47D4-9A02-C5F4AB1680F9}"/>
                </a:ext>
              </a:extLst>
            </p:cNvPr>
            <p:cNvSpPr txBox="1"/>
            <p:nvPr/>
          </p:nvSpPr>
          <p:spPr bwMode="auto">
            <a:xfrm>
              <a:off x="6366277" y="3016076"/>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65" name="TextBox 64">
              <a:extLst>
                <a:ext uri="{FF2B5EF4-FFF2-40B4-BE49-F238E27FC236}">
                  <a16:creationId xmlns:a16="http://schemas.microsoft.com/office/drawing/2014/main" id="{F070E95D-D49A-4EA9-8F9A-C3AFC664B59E}"/>
                </a:ext>
              </a:extLst>
            </p:cNvPr>
            <p:cNvSpPr txBox="1"/>
            <p:nvPr/>
          </p:nvSpPr>
          <p:spPr bwMode="auto">
            <a:xfrm>
              <a:off x="6366277" y="3604338"/>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66" name="TextBox 65">
              <a:extLst>
                <a:ext uri="{FF2B5EF4-FFF2-40B4-BE49-F238E27FC236}">
                  <a16:creationId xmlns:a16="http://schemas.microsoft.com/office/drawing/2014/main" id="{C82E7C93-355D-432A-B6D6-844C72F6E188}"/>
                </a:ext>
              </a:extLst>
            </p:cNvPr>
            <p:cNvSpPr txBox="1"/>
            <p:nvPr/>
          </p:nvSpPr>
          <p:spPr bwMode="auto">
            <a:xfrm>
              <a:off x="6366277" y="4192600"/>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67" name="TextBox 66">
              <a:extLst>
                <a:ext uri="{FF2B5EF4-FFF2-40B4-BE49-F238E27FC236}">
                  <a16:creationId xmlns:a16="http://schemas.microsoft.com/office/drawing/2014/main" id="{0BC8A36E-589A-4533-90CF-D9AEAEF33522}"/>
                </a:ext>
              </a:extLst>
            </p:cNvPr>
            <p:cNvSpPr txBox="1"/>
            <p:nvPr/>
          </p:nvSpPr>
          <p:spPr bwMode="auto">
            <a:xfrm>
              <a:off x="6366277" y="4780860"/>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68" name="TextBox 67">
              <a:extLst>
                <a:ext uri="{FF2B5EF4-FFF2-40B4-BE49-F238E27FC236}">
                  <a16:creationId xmlns:a16="http://schemas.microsoft.com/office/drawing/2014/main" id="{1D24A51B-B66E-4623-AE56-623FF4B60445}"/>
                </a:ext>
              </a:extLst>
            </p:cNvPr>
            <p:cNvSpPr txBox="1"/>
            <p:nvPr/>
          </p:nvSpPr>
          <p:spPr bwMode="auto">
            <a:xfrm rot="16200000">
              <a:off x="4886213" y="3331086"/>
              <a:ext cx="29662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 of OS</a:t>
              </a:r>
            </a:p>
          </p:txBody>
        </p:sp>
        <p:sp>
          <p:nvSpPr>
            <p:cNvPr id="69" name="TextBox 68">
              <a:extLst>
                <a:ext uri="{FF2B5EF4-FFF2-40B4-BE49-F238E27FC236}">
                  <a16:creationId xmlns:a16="http://schemas.microsoft.com/office/drawing/2014/main" id="{43359F4A-D913-4791-9A78-3F2F998C0C4F}"/>
                </a:ext>
              </a:extLst>
            </p:cNvPr>
            <p:cNvSpPr txBox="1"/>
            <p:nvPr/>
          </p:nvSpPr>
          <p:spPr bwMode="auto">
            <a:xfrm>
              <a:off x="7007880" y="5227250"/>
              <a:ext cx="4867484" cy="396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sp>
          <p:nvSpPr>
            <p:cNvPr id="70" name="TextBox 69">
              <a:extLst>
                <a:ext uri="{FF2B5EF4-FFF2-40B4-BE49-F238E27FC236}">
                  <a16:creationId xmlns:a16="http://schemas.microsoft.com/office/drawing/2014/main" id="{7F71D587-4F38-4306-B550-87A5FB404D37}"/>
                </a:ext>
              </a:extLst>
            </p:cNvPr>
            <p:cNvSpPr txBox="1"/>
            <p:nvPr/>
          </p:nvSpPr>
          <p:spPr bwMode="auto">
            <a:xfrm>
              <a:off x="11009761" y="500614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cxnSp>
          <p:nvCxnSpPr>
            <p:cNvPr id="71" name="Straight Connector 70">
              <a:extLst>
                <a:ext uri="{FF2B5EF4-FFF2-40B4-BE49-F238E27FC236}">
                  <a16:creationId xmlns:a16="http://schemas.microsoft.com/office/drawing/2014/main" id="{9751FE5B-052D-4C4E-945A-3331DFD1C532}"/>
                </a:ext>
              </a:extLst>
            </p:cNvPr>
            <p:cNvCxnSpPr/>
            <p:nvPr/>
          </p:nvCxnSpPr>
          <p:spPr bwMode="auto">
            <a:xfrm>
              <a:off x="7007880" y="497586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E212ACEC-AC94-41B2-9CE7-CB81B4CADB6D}"/>
                </a:ext>
              </a:extLst>
            </p:cNvPr>
            <p:cNvCxnSpPr/>
            <p:nvPr/>
          </p:nvCxnSpPr>
          <p:spPr bwMode="auto">
            <a:xfrm>
              <a:off x="8086586" y="497586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6FD67271-DF96-468F-AD9C-72206578B273}"/>
                </a:ext>
              </a:extLst>
            </p:cNvPr>
            <p:cNvCxnSpPr/>
            <p:nvPr/>
          </p:nvCxnSpPr>
          <p:spPr bwMode="auto">
            <a:xfrm>
              <a:off x="9165292" y="497586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639BEBE8-DE5B-405E-A1FA-D3B34584837F}"/>
                </a:ext>
              </a:extLst>
            </p:cNvPr>
            <p:cNvCxnSpPr/>
            <p:nvPr/>
          </p:nvCxnSpPr>
          <p:spPr bwMode="auto">
            <a:xfrm>
              <a:off x="10243998" y="497586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5E79EFD2-3253-4DF1-8DD4-BC5DCFDA58A0}"/>
                </a:ext>
              </a:extLst>
            </p:cNvPr>
            <p:cNvCxnSpPr/>
            <p:nvPr/>
          </p:nvCxnSpPr>
          <p:spPr bwMode="auto">
            <a:xfrm>
              <a:off x="11322705" y="4975864"/>
              <a:ext cx="0" cy="64008"/>
            </a:xfrm>
            <a:prstGeom prst="line">
              <a:avLst/>
            </a:prstGeom>
            <a:noFill/>
            <a:ln w="28575" cap="flat" cmpd="sng" algn="ctr">
              <a:solidFill>
                <a:schemeClr val="bg1"/>
              </a:solidFill>
              <a:prstDash val="solid"/>
              <a:round/>
              <a:headEnd type="none" w="med" len="med"/>
              <a:tailEnd type="none" w="med" len="med"/>
            </a:ln>
            <a:effectLst/>
          </p:spPr>
        </p:cxnSp>
        <p:sp>
          <p:nvSpPr>
            <p:cNvPr id="76" name="TextBox 75">
              <a:extLst>
                <a:ext uri="{FF2B5EF4-FFF2-40B4-BE49-F238E27FC236}">
                  <a16:creationId xmlns:a16="http://schemas.microsoft.com/office/drawing/2014/main" id="{4224B4E1-C482-4FB2-A477-C8AAA0F615CE}"/>
                </a:ext>
              </a:extLst>
            </p:cNvPr>
            <p:cNvSpPr txBox="1"/>
            <p:nvPr/>
          </p:nvSpPr>
          <p:spPr bwMode="auto">
            <a:xfrm>
              <a:off x="6717618" y="500614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77" name="TextBox 76">
              <a:extLst>
                <a:ext uri="{FF2B5EF4-FFF2-40B4-BE49-F238E27FC236}">
                  <a16:creationId xmlns:a16="http://schemas.microsoft.com/office/drawing/2014/main" id="{3C29F89A-A004-4F75-8135-BA9CCC42496F}"/>
                </a:ext>
              </a:extLst>
            </p:cNvPr>
            <p:cNvSpPr txBox="1"/>
            <p:nvPr/>
          </p:nvSpPr>
          <p:spPr bwMode="auto">
            <a:xfrm>
              <a:off x="7790654" y="500614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78" name="TextBox 77">
              <a:extLst>
                <a:ext uri="{FF2B5EF4-FFF2-40B4-BE49-F238E27FC236}">
                  <a16:creationId xmlns:a16="http://schemas.microsoft.com/office/drawing/2014/main" id="{01800766-A12A-4770-8590-E4074DB5D86E}"/>
                </a:ext>
              </a:extLst>
            </p:cNvPr>
            <p:cNvSpPr txBox="1"/>
            <p:nvPr/>
          </p:nvSpPr>
          <p:spPr bwMode="auto">
            <a:xfrm>
              <a:off x="8863690" y="500614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79" name="TextBox 78">
              <a:extLst>
                <a:ext uri="{FF2B5EF4-FFF2-40B4-BE49-F238E27FC236}">
                  <a16:creationId xmlns:a16="http://schemas.microsoft.com/office/drawing/2014/main" id="{C5F6AE14-082B-44B8-9C2A-87F71D146313}"/>
                </a:ext>
              </a:extLst>
            </p:cNvPr>
            <p:cNvSpPr txBox="1"/>
            <p:nvPr/>
          </p:nvSpPr>
          <p:spPr bwMode="auto">
            <a:xfrm>
              <a:off x="9936726" y="5006144"/>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81" name="TextBox 80">
              <a:extLst>
                <a:ext uri="{FF2B5EF4-FFF2-40B4-BE49-F238E27FC236}">
                  <a16:creationId xmlns:a16="http://schemas.microsoft.com/office/drawing/2014/main" id="{BD51DC04-CE6B-4ADA-B164-D3C89DEAC7E6}"/>
                </a:ext>
              </a:extLst>
            </p:cNvPr>
            <p:cNvSpPr txBox="1"/>
            <p:nvPr/>
          </p:nvSpPr>
          <p:spPr bwMode="auto">
            <a:xfrm>
              <a:off x="6718502" y="5529409"/>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p>
          </p:txBody>
        </p:sp>
        <p:sp>
          <p:nvSpPr>
            <p:cNvPr id="82" name="TextBox 81">
              <a:extLst>
                <a:ext uri="{FF2B5EF4-FFF2-40B4-BE49-F238E27FC236}">
                  <a16:creationId xmlns:a16="http://schemas.microsoft.com/office/drawing/2014/main" id="{B0CF7E02-B0FA-4932-BEA7-51345A10E9B5}"/>
                </a:ext>
              </a:extLst>
            </p:cNvPr>
            <p:cNvSpPr txBox="1"/>
            <p:nvPr/>
          </p:nvSpPr>
          <p:spPr bwMode="auto">
            <a:xfrm>
              <a:off x="7798168" y="5529409"/>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a:t>
              </a:r>
            </a:p>
          </p:txBody>
        </p:sp>
        <p:sp>
          <p:nvSpPr>
            <p:cNvPr id="83" name="TextBox 82">
              <a:extLst>
                <a:ext uri="{FF2B5EF4-FFF2-40B4-BE49-F238E27FC236}">
                  <a16:creationId xmlns:a16="http://schemas.microsoft.com/office/drawing/2014/main" id="{27F6A0DE-AA37-434C-BA22-514B2D470235}"/>
                </a:ext>
              </a:extLst>
            </p:cNvPr>
            <p:cNvSpPr txBox="1"/>
            <p:nvPr/>
          </p:nvSpPr>
          <p:spPr bwMode="auto">
            <a:xfrm>
              <a:off x="8877834" y="5529409"/>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p:txBody>
        </p:sp>
        <p:sp>
          <p:nvSpPr>
            <p:cNvPr id="84" name="TextBox 83">
              <a:extLst>
                <a:ext uri="{FF2B5EF4-FFF2-40B4-BE49-F238E27FC236}">
                  <a16:creationId xmlns:a16="http://schemas.microsoft.com/office/drawing/2014/main" id="{07FEBBE8-2A69-4BC4-9510-836176B78720}"/>
                </a:ext>
              </a:extLst>
            </p:cNvPr>
            <p:cNvSpPr txBox="1"/>
            <p:nvPr/>
          </p:nvSpPr>
          <p:spPr bwMode="auto">
            <a:xfrm>
              <a:off x="9957500" y="5529409"/>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p:txBody>
        </p:sp>
        <p:sp>
          <p:nvSpPr>
            <p:cNvPr id="85" name="TextBox 84">
              <a:extLst>
                <a:ext uri="{FF2B5EF4-FFF2-40B4-BE49-F238E27FC236}">
                  <a16:creationId xmlns:a16="http://schemas.microsoft.com/office/drawing/2014/main" id="{105B91A0-5CEE-4F1D-89C7-98646407B3BE}"/>
                </a:ext>
              </a:extLst>
            </p:cNvPr>
            <p:cNvSpPr txBox="1"/>
            <p:nvPr/>
          </p:nvSpPr>
          <p:spPr bwMode="auto">
            <a:xfrm>
              <a:off x="11037166" y="5529409"/>
              <a:ext cx="609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86" name="TextBox 85">
              <a:extLst>
                <a:ext uri="{FF2B5EF4-FFF2-40B4-BE49-F238E27FC236}">
                  <a16:creationId xmlns:a16="http://schemas.microsoft.com/office/drawing/2014/main" id="{5E76F2C6-B303-4010-9CED-1E7D72E0F155}"/>
                </a:ext>
              </a:extLst>
            </p:cNvPr>
            <p:cNvSpPr txBox="1"/>
            <p:nvPr/>
          </p:nvSpPr>
          <p:spPr bwMode="auto">
            <a:xfrm>
              <a:off x="10515795" y="2082776"/>
              <a:ext cx="1449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Censored</a:t>
              </a:r>
            </a:p>
          </p:txBody>
        </p:sp>
        <p:sp>
          <p:nvSpPr>
            <p:cNvPr id="87" name="Freeform: Shape 86">
              <a:extLst>
                <a:ext uri="{FF2B5EF4-FFF2-40B4-BE49-F238E27FC236}">
                  <a16:creationId xmlns:a16="http://schemas.microsoft.com/office/drawing/2014/main" id="{8052C6CF-5C4A-4858-B992-F0FB9C1003C4}"/>
                </a:ext>
              </a:extLst>
            </p:cNvPr>
            <p:cNvSpPr/>
            <p:nvPr/>
          </p:nvSpPr>
          <p:spPr bwMode="auto">
            <a:xfrm>
              <a:off x="1092712" y="2035785"/>
              <a:ext cx="4829175" cy="1614487"/>
            </a:xfrm>
            <a:custGeom>
              <a:avLst/>
              <a:gdLst>
                <a:gd name="connsiteX0" fmla="*/ 4829175 w 4829175"/>
                <a:gd name="connsiteY0" fmla="*/ 1614487 h 1614487"/>
                <a:gd name="connsiteX1" fmla="*/ 3800475 w 4829175"/>
                <a:gd name="connsiteY1" fmla="*/ 1614487 h 1614487"/>
                <a:gd name="connsiteX2" fmla="*/ 3800475 w 4829175"/>
                <a:gd name="connsiteY2" fmla="*/ 1352550 h 1614487"/>
                <a:gd name="connsiteX3" fmla="*/ 3476625 w 4829175"/>
                <a:gd name="connsiteY3" fmla="*/ 1352550 h 1614487"/>
                <a:gd name="connsiteX4" fmla="*/ 3476625 w 4829175"/>
                <a:gd name="connsiteY4" fmla="*/ 1223962 h 1614487"/>
                <a:gd name="connsiteX5" fmla="*/ 3448050 w 4829175"/>
                <a:gd name="connsiteY5" fmla="*/ 1223962 h 1614487"/>
                <a:gd name="connsiteX6" fmla="*/ 3448050 w 4829175"/>
                <a:gd name="connsiteY6" fmla="*/ 1109662 h 1614487"/>
                <a:gd name="connsiteX7" fmla="*/ 3371850 w 4829175"/>
                <a:gd name="connsiteY7" fmla="*/ 1109662 h 1614487"/>
                <a:gd name="connsiteX8" fmla="*/ 3371850 w 4829175"/>
                <a:gd name="connsiteY8" fmla="*/ 981075 h 1614487"/>
                <a:gd name="connsiteX9" fmla="*/ 3324225 w 4829175"/>
                <a:gd name="connsiteY9" fmla="*/ 981075 h 1614487"/>
                <a:gd name="connsiteX10" fmla="*/ 3324225 w 4829175"/>
                <a:gd name="connsiteY10" fmla="*/ 862012 h 1614487"/>
                <a:gd name="connsiteX11" fmla="*/ 3314700 w 4829175"/>
                <a:gd name="connsiteY11" fmla="*/ 862012 h 1614487"/>
                <a:gd name="connsiteX12" fmla="*/ 3314700 w 4829175"/>
                <a:gd name="connsiteY12" fmla="*/ 728662 h 1614487"/>
                <a:gd name="connsiteX13" fmla="*/ 3033713 w 4829175"/>
                <a:gd name="connsiteY13" fmla="*/ 728662 h 1614487"/>
                <a:gd name="connsiteX14" fmla="*/ 3033713 w 4829175"/>
                <a:gd name="connsiteY14" fmla="*/ 647700 h 1614487"/>
                <a:gd name="connsiteX15" fmla="*/ 2867025 w 4829175"/>
                <a:gd name="connsiteY15" fmla="*/ 647700 h 1614487"/>
                <a:gd name="connsiteX16" fmla="*/ 2867025 w 4829175"/>
                <a:gd name="connsiteY16" fmla="*/ 552450 h 1614487"/>
                <a:gd name="connsiteX17" fmla="*/ 2667000 w 4829175"/>
                <a:gd name="connsiteY17" fmla="*/ 552450 h 1614487"/>
                <a:gd name="connsiteX18" fmla="*/ 2667000 w 4829175"/>
                <a:gd name="connsiteY18" fmla="*/ 457200 h 1614487"/>
                <a:gd name="connsiteX19" fmla="*/ 2552700 w 4829175"/>
                <a:gd name="connsiteY19" fmla="*/ 457200 h 1614487"/>
                <a:gd name="connsiteX20" fmla="*/ 2552700 w 4829175"/>
                <a:gd name="connsiteY20" fmla="*/ 390525 h 1614487"/>
                <a:gd name="connsiteX21" fmla="*/ 2076450 w 4829175"/>
                <a:gd name="connsiteY21" fmla="*/ 390525 h 1614487"/>
                <a:gd name="connsiteX22" fmla="*/ 2076450 w 4829175"/>
                <a:gd name="connsiteY22" fmla="*/ 309562 h 1614487"/>
                <a:gd name="connsiteX23" fmla="*/ 1866900 w 4829175"/>
                <a:gd name="connsiteY23" fmla="*/ 309562 h 1614487"/>
                <a:gd name="connsiteX24" fmla="*/ 1866900 w 4829175"/>
                <a:gd name="connsiteY24" fmla="*/ 247650 h 1614487"/>
                <a:gd name="connsiteX25" fmla="*/ 1776413 w 4829175"/>
                <a:gd name="connsiteY25" fmla="*/ 247650 h 1614487"/>
                <a:gd name="connsiteX26" fmla="*/ 1776413 w 4829175"/>
                <a:gd name="connsiteY26" fmla="*/ 180975 h 1614487"/>
                <a:gd name="connsiteX27" fmla="*/ 1281113 w 4829175"/>
                <a:gd name="connsiteY27" fmla="*/ 180975 h 1614487"/>
                <a:gd name="connsiteX28" fmla="*/ 1281113 w 4829175"/>
                <a:gd name="connsiteY28" fmla="*/ 128587 h 1614487"/>
                <a:gd name="connsiteX29" fmla="*/ 1076325 w 4829175"/>
                <a:gd name="connsiteY29" fmla="*/ 128587 h 1614487"/>
                <a:gd name="connsiteX30" fmla="*/ 1076325 w 4829175"/>
                <a:gd name="connsiteY30" fmla="*/ 66675 h 1614487"/>
                <a:gd name="connsiteX31" fmla="*/ 828675 w 4829175"/>
                <a:gd name="connsiteY31" fmla="*/ 66675 h 1614487"/>
                <a:gd name="connsiteX32" fmla="*/ 828675 w 4829175"/>
                <a:gd name="connsiteY32" fmla="*/ 0 h 1614487"/>
                <a:gd name="connsiteX33" fmla="*/ 0 w 4829175"/>
                <a:gd name="connsiteY33" fmla="*/ 0 h 161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829175" h="1614487">
                  <a:moveTo>
                    <a:pt x="4829175" y="1614487"/>
                  </a:moveTo>
                  <a:lnTo>
                    <a:pt x="3800475" y="1614487"/>
                  </a:lnTo>
                  <a:lnTo>
                    <a:pt x="3800475" y="1352550"/>
                  </a:lnTo>
                  <a:lnTo>
                    <a:pt x="3476625" y="1352550"/>
                  </a:lnTo>
                  <a:lnTo>
                    <a:pt x="3476625" y="1223962"/>
                  </a:lnTo>
                  <a:lnTo>
                    <a:pt x="3448050" y="1223962"/>
                  </a:lnTo>
                  <a:lnTo>
                    <a:pt x="3448050" y="1109662"/>
                  </a:lnTo>
                  <a:lnTo>
                    <a:pt x="3371850" y="1109662"/>
                  </a:lnTo>
                  <a:lnTo>
                    <a:pt x="3371850" y="981075"/>
                  </a:lnTo>
                  <a:lnTo>
                    <a:pt x="3324225" y="981075"/>
                  </a:lnTo>
                  <a:lnTo>
                    <a:pt x="3324225" y="862012"/>
                  </a:lnTo>
                  <a:lnTo>
                    <a:pt x="3314700" y="862012"/>
                  </a:lnTo>
                  <a:lnTo>
                    <a:pt x="3314700" y="728662"/>
                  </a:lnTo>
                  <a:lnTo>
                    <a:pt x="3033713" y="728662"/>
                  </a:lnTo>
                  <a:lnTo>
                    <a:pt x="3033713" y="647700"/>
                  </a:lnTo>
                  <a:lnTo>
                    <a:pt x="2867025" y="647700"/>
                  </a:lnTo>
                  <a:lnTo>
                    <a:pt x="2867025" y="552450"/>
                  </a:lnTo>
                  <a:lnTo>
                    <a:pt x="2667000" y="552450"/>
                  </a:lnTo>
                  <a:lnTo>
                    <a:pt x="2667000" y="457200"/>
                  </a:lnTo>
                  <a:lnTo>
                    <a:pt x="2552700" y="457200"/>
                  </a:lnTo>
                  <a:lnTo>
                    <a:pt x="2552700" y="390525"/>
                  </a:lnTo>
                  <a:lnTo>
                    <a:pt x="2076450" y="390525"/>
                  </a:lnTo>
                  <a:lnTo>
                    <a:pt x="2076450" y="309562"/>
                  </a:lnTo>
                  <a:lnTo>
                    <a:pt x="1866900" y="309562"/>
                  </a:lnTo>
                  <a:lnTo>
                    <a:pt x="1866900" y="247650"/>
                  </a:lnTo>
                  <a:lnTo>
                    <a:pt x="1776413" y="247650"/>
                  </a:lnTo>
                  <a:lnTo>
                    <a:pt x="1776413" y="180975"/>
                  </a:lnTo>
                  <a:lnTo>
                    <a:pt x="1281113" y="180975"/>
                  </a:lnTo>
                  <a:lnTo>
                    <a:pt x="1281113" y="128587"/>
                  </a:lnTo>
                  <a:lnTo>
                    <a:pt x="1076325" y="128587"/>
                  </a:lnTo>
                  <a:lnTo>
                    <a:pt x="1076325" y="66675"/>
                  </a:lnTo>
                  <a:lnTo>
                    <a:pt x="828675" y="66675"/>
                  </a:lnTo>
                  <a:lnTo>
                    <a:pt x="828675"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114" name="Group 113">
              <a:extLst>
                <a:ext uri="{FF2B5EF4-FFF2-40B4-BE49-F238E27FC236}">
                  <a16:creationId xmlns:a16="http://schemas.microsoft.com/office/drawing/2014/main" id="{7C497C12-DEC7-4B99-AED7-F1428FDF594C}"/>
                </a:ext>
              </a:extLst>
            </p:cNvPr>
            <p:cNvGrpSpPr/>
            <p:nvPr/>
          </p:nvGrpSpPr>
          <p:grpSpPr>
            <a:xfrm>
              <a:off x="1014515" y="1838103"/>
              <a:ext cx="5062429" cy="1993920"/>
              <a:chOff x="1131478" y="2274056"/>
              <a:chExt cx="5062429" cy="1993920"/>
            </a:xfrm>
          </p:grpSpPr>
          <p:sp>
            <p:nvSpPr>
              <p:cNvPr id="88" name="TextBox 87">
                <a:extLst>
                  <a:ext uri="{FF2B5EF4-FFF2-40B4-BE49-F238E27FC236}">
                    <a16:creationId xmlns:a16="http://schemas.microsoft.com/office/drawing/2014/main" id="{29009B44-A03D-4C28-9021-934ABA262BC4}"/>
                  </a:ext>
                </a:extLst>
              </p:cNvPr>
              <p:cNvSpPr txBox="1"/>
              <p:nvPr/>
            </p:nvSpPr>
            <p:spPr bwMode="auto">
              <a:xfrm>
                <a:off x="1131478" y="2274056"/>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89" name="TextBox 88">
                <a:extLst>
                  <a:ext uri="{FF2B5EF4-FFF2-40B4-BE49-F238E27FC236}">
                    <a16:creationId xmlns:a16="http://schemas.microsoft.com/office/drawing/2014/main" id="{70667BB4-F707-4C9E-AF49-46E81B892CCC}"/>
                  </a:ext>
                </a:extLst>
              </p:cNvPr>
              <p:cNvSpPr txBox="1"/>
              <p:nvPr/>
            </p:nvSpPr>
            <p:spPr bwMode="auto">
              <a:xfrm>
                <a:off x="2565483" y="245872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90" name="TextBox 89">
                <a:extLst>
                  <a:ext uri="{FF2B5EF4-FFF2-40B4-BE49-F238E27FC236}">
                    <a16:creationId xmlns:a16="http://schemas.microsoft.com/office/drawing/2014/main" id="{74557E25-C2A2-4BDB-BC84-4C6B3573AAEC}"/>
                  </a:ext>
                </a:extLst>
              </p:cNvPr>
              <p:cNvSpPr txBox="1"/>
              <p:nvPr/>
            </p:nvSpPr>
            <p:spPr bwMode="auto">
              <a:xfrm>
                <a:off x="1973399" y="2337846"/>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91" name="TextBox 90">
                <a:extLst>
                  <a:ext uri="{FF2B5EF4-FFF2-40B4-BE49-F238E27FC236}">
                    <a16:creationId xmlns:a16="http://schemas.microsoft.com/office/drawing/2014/main" id="{43084FA6-6B9D-4FCA-9B33-DF644CE60EDF}"/>
                  </a:ext>
                </a:extLst>
              </p:cNvPr>
              <p:cNvSpPr txBox="1"/>
              <p:nvPr/>
            </p:nvSpPr>
            <p:spPr bwMode="auto">
              <a:xfrm>
                <a:off x="2750266" y="245872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92" name="TextBox 91">
                <a:extLst>
                  <a:ext uri="{FF2B5EF4-FFF2-40B4-BE49-F238E27FC236}">
                    <a16:creationId xmlns:a16="http://schemas.microsoft.com/office/drawing/2014/main" id="{327669B7-8BF0-4C50-9D36-C0B8BEDAF078}"/>
                  </a:ext>
                </a:extLst>
              </p:cNvPr>
              <p:cNvSpPr txBox="1"/>
              <p:nvPr/>
            </p:nvSpPr>
            <p:spPr bwMode="auto">
              <a:xfrm>
                <a:off x="3032239" y="2584414"/>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93" name="TextBox 92">
                <a:extLst>
                  <a:ext uri="{FF2B5EF4-FFF2-40B4-BE49-F238E27FC236}">
                    <a16:creationId xmlns:a16="http://schemas.microsoft.com/office/drawing/2014/main" id="{C25059CD-9FCB-4D66-8F02-18EF9F319A2B}"/>
                  </a:ext>
                </a:extLst>
              </p:cNvPr>
              <p:cNvSpPr txBox="1"/>
              <p:nvPr/>
            </p:nvSpPr>
            <p:spPr bwMode="auto">
              <a:xfrm>
                <a:off x="2967482" y="2584415"/>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94" name="TextBox 93">
                <a:extLst>
                  <a:ext uri="{FF2B5EF4-FFF2-40B4-BE49-F238E27FC236}">
                    <a16:creationId xmlns:a16="http://schemas.microsoft.com/office/drawing/2014/main" id="{F5685C5C-A0D5-4D8A-B07C-D959B9C1623E}"/>
                  </a:ext>
                </a:extLst>
              </p:cNvPr>
              <p:cNvSpPr txBox="1"/>
              <p:nvPr/>
            </p:nvSpPr>
            <p:spPr bwMode="auto">
              <a:xfrm>
                <a:off x="3282278" y="2669461"/>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95" name="TextBox 94">
                <a:extLst>
                  <a:ext uri="{FF2B5EF4-FFF2-40B4-BE49-F238E27FC236}">
                    <a16:creationId xmlns:a16="http://schemas.microsoft.com/office/drawing/2014/main" id="{9801496B-6405-430F-9B4A-F6DDC95A9471}"/>
                  </a:ext>
                </a:extLst>
              </p:cNvPr>
              <p:cNvSpPr txBox="1"/>
              <p:nvPr/>
            </p:nvSpPr>
            <p:spPr bwMode="auto">
              <a:xfrm>
                <a:off x="3354752" y="266703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96" name="TextBox 95">
                <a:extLst>
                  <a:ext uri="{FF2B5EF4-FFF2-40B4-BE49-F238E27FC236}">
                    <a16:creationId xmlns:a16="http://schemas.microsoft.com/office/drawing/2014/main" id="{22B2E040-2559-4109-A547-D48D72F1BF04}"/>
                  </a:ext>
                </a:extLst>
              </p:cNvPr>
              <p:cNvSpPr txBox="1"/>
              <p:nvPr/>
            </p:nvSpPr>
            <p:spPr bwMode="auto">
              <a:xfrm>
                <a:off x="3402886" y="2673415"/>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97" name="TextBox 96">
                <a:extLst>
                  <a:ext uri="{FF2B5EF4-FFF2-40B4-BE49-F238E27FC236}">
                    <a16:creationId xmlns:a16="http://schemas.microsoft.com/office/drawing/2014/main" id="{EF31E871-ADE5-4228-9364-652A4C6DD050}"/>
                  </a:ext>
                </a:extLst>
              </p:cNvPr>
              <p:cNvSpPr txBox="1"/>
              <p:nvPr/>
            </p:nvSpPr>
            <p:spPr bwMode="auto">
              <a:xfrm>
                <a:off x="3743927" y="2828054"/>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98" name="TextBox 97">
                <a:extLst>
                  <a:ext uri="{FF2B5EF4-FFF2-40B4-BE49-F238E27FC236}">
                    <a16:creationId xmlns:a16="http://schemas.microsoft.com/office/drawing/2014/main" id="{4E1F638C-EC19-4024-BE94-1E1F7A0DB334}"/>
                  </a:ext>
                </a:extLst>
              </p:cNvPr>
              <p:cNvSpPr txBox="1"/>
              <p:nvPr/>
            </p:nvSpPr>
            <p:spPr bwMode="auto">
              <a:xfrm>
                <a:off x="3884655" y="2836785"/>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99" name="TextBox 98">
                <a:extLst>
                  <a:ext uri="{FF2B5EF4-FFF2-40B4-BE49-F238E27FC236}">
                    <a16:creationId xmlns:a16="http://schemas.microsoft.com/office/drawing/2014/main" id="{BF9BF064-8116-41E6-A2E1-31F28B47C8D1}"/>
                  </a:ext>
                </a:extLst>
              </p:cNvPr>
              <p:cNvSpPr txBox="1"/>
              <p:nvPr/>
            </p:nvSpPr>
            <p:spPr bwMode="auto">
              <a:xfrm>
                <a:off x="3963473" y="2926689"/>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00" name="TextBox 99">
                <a:extLst>
                  <a:ext uri="{FF2B5EF4-FFF2-40B4-BE49-F238E27FC236}">
                    <a16:creationId xmlns:a16="http://schemas.microsoft.com/office/drawing/2014/main" id="{F5F68AC8-4DE4-41B2-8296-1905D4418E3C}"/>
                  </a:ext>
                </a:extLst>
              </p:cNvPr>
              <p:cNvSpPr txBox="1"/>
              <p:nvPr/>
            </p:nvSpPr>
            <p:spPr bwMode="auto">
              <a:xfrm>
                <a:off x="4101871" y="3003656"/>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01" name="TextBox 100">
                <a:extLst>
                  <a:ext uri="{FF2B5EF4-FFF2-40B4-BE49-F238E27FC236}">
                    <a16:creationId xmlns:a16="http://schemas.microsoft.com/office/drawing/2014/main" id="{E057B2AC-6E1B-4A77-AAD3-B37359541ADC}"/>
                  </a:ext>
                </a:extLst>
              </p:cNvPr>
              <p:cNvSpPr txBox="1"/>
              <p:nvPr/>
            </p:nvSpPr>
            <p:spPr bwMode="auto">
              <a:xfrm>
                <a:off x="3644188" y="2735757"/>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02" name="TextBox 101">
                <a:extLst>
                  <a:ext uri="{FF2B5EF4-FFF2-40B4-BE49-F238E27FC236}">
                    <a16:creationId xmlns:a16="http://schemas.microsoft.com/office/drawing/2014/main" id="{E4E9926B-FCC6-4FE7-A107-61888F3E8B1D}"/>
                  </a:ext>
                </a:extLst>
              </p:cNvPr>
              <p:cNvSpPr txBox="1"/>
              <p:nvPr/>
            </p:nvSpPr>
            <p:spPr bwMode="auto">
              <a:xfrm>
                <a:off x="4238336" y="3009848"/>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03" name="TextBox 102">
                <a:extLst>
                  <a:ext uri="{FF2B5EF4-FFF2-40B4-BE49-F238E27FC236}">
                    <a16:creationId xmlns:a16="http://schemas.microsoft.com/office/drawing/2014/main" id="{7F42C73B-760F-4CBA-9E36-745CB7E71E20}"/>
                  </a:ext>
                </a:extLst>
              </p:cNvPr>
              <p:cNvSpPr txBox="1"/>
              <p:nvPr/>
            </p:nvSpPr>
            <p:spPr bwMode="auto">
              <a:xfrm>
                <a:off x="4287460" y="3016807"/>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04" name="TextBox 103">
                <a:extLst>
                  <a:ext uri="{FF2B5EF4-FFF2-40B4-BE49-F238E27FC236}">
                    <a16:creationId xmlns:a16="http://schemas.microsoft.com/office/drawing/2014/main" id="{B8DF223D-416F-4163-A6C2-D9CF6E86926B}"/>
                  </a:ext>
                </a:extLst>
              </p:cNvPr>
              <p:cNvSpPr txBox="1"/>
              <p:nvPr/>
            </p:nvSpPr>
            <p:spPr bwMode="auto">
              <a:xfrm>
                <a:off x="4131331" y="3003655"/>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05" name="TextBox 104">
                <a:extLst>
                  <a:ext uri="{FF2B5EF4-FFF2-40B4-BE49-F238E27FC236}">
                    <a16:creationId xmlns:a16="http://schemas.microsoft.com/office/drawing/2014/main" id="{0B963108-F994-40C6-9676-4D46561E9635}"/>
                  </a:ext>
                </a:extLst>
              </p:cNvPr>
              <p:cNvSpPr txBox="1"/>
              <p:nvPr/>
            </p:nvSpPr>
            <p:spPr bwMode="auto">
              <a:xfrm>
                <a:off x="4550963" y="363199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06" name="TextBox 105">
                <a:extLst>
                  <a:ext uri="{FF2B5EF4-FFF2-40B4-BE49-F238E27FC236}">
                    <a16:creationId xmlns:a16="http://schemas.microsoft.com/office/drawing/2014/main" id="{EC93723E-54D5-42D5-B6A8-E3C4010D6CA9}"/>
                  </a:ext>
                </a:extLst>
              </p:cNvPr>
              <p:cNvSpPr txBox="1"/>
              <p:nvPr/>
            </p:nvSpPr>
            <p:spPr bwMode="auto">
              <a:xfrm>
                <a:off x="4791229" y="363798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07" name="TextBox 106">
                <a:extLst>
                  <a:ext uri="{FF2B5EF4-FFF2-40B4-BE49-F238E27FC236}">
                    <a16:creationId xmlns:a16="http://schemas.microsoft.com/office/drawing/2014/main" id="{64A7CF88-9151-419F-87EB-4AA7970AA242}"/>
                  </a:ext>
                </a:extLst>
              </p:cNvPr>
              <p:cNvSpPr txBox="1"/>
              <p:nvPr/>
            </p:nvSpPr>
            <p:spPr bwMode="auto">
              <a:xfrm>
                <a:off x="5837694" y="3892263"/>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08" name="TextBox 107">
                <a:extLst>
                  <a:ext uri="{FF2B5EF4-FFF2-40B4-BE49-F238E27FC236}">
                    <a16:creationId xmlns:a16="http://schemas.microsoft.com/office/drawing/2014/main" id="{4D8C8896-2D62-4D85-88AE-817BDC1A8940}"/>
                  </a:ext>
                </a:extLst>
              </p:cNvPr>
              <p:cNvSpPr txBox="1"/>
              <p:nvPr/>
            </p:nvSpPr>
            <p:spPr bwMode="auto">
              <a:xfrm>
                <a:off x="4723849" y="3631774"/>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09" name="TextBox 108">
                <a:extLst>
                  <a:ext uri="{FF2B5EF4-FFF2-40B4-BE49-F238E27FC236}">
                    <a16:creationId xmlns:a16="http://schemas.microsoft.com/office/drawing/2014/main" id="{3313B565-096F-415D-A287-F3697E249511}"/>
                  </a:ext>
                </a:extLst>
              </p:cNvPr>
              <p:cNvSpPr txBox="1"/>
              <p:nvPr/>
            </p:nvSpPr>
            <p:spPr bwMode="auto">
              <a:xfrm>
                <a:off x="4699287" y="3631249"/>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10" name="TextBox 109">
                <a:extLst>
                  <a:ext uri="{FF2B5EF4-FFF2-40B4-BE49-F238E27FC236}">
                    <a16:creationId xmlns:a16="http://schemas.microsoft.com/office/drawing/2014/main" id="{49AEE61F-49F5-4753-92BE-F500E07C9FB4}"/>
                  </a:ext>
                </a:extLst>
              </p:cNvPr>
              <p:cNvSpPr txBox="1"/>
              <p:nvPr/>
            </p:nvSpPr>
            <p:spPr bwMode="auto">
              <a:xfrm>
                <a:off x="4874194" y="3898644"/>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11" name="TextBox 110">
                <a:extLst>
                  <a:ext uri="{FF2B5EF4-FFF2-40B4-BE49-F238E27FC236}">
                    <a16:creationId xmlns:a16="http://schemas.microsoft.com/office/drawing/2014/main" id="{C3305733-3EC0-47F1-835E-CA488BEACA42}"/>
                  </a:ext>
                </a:extLst>
              </p:cNvPr>
              <p:cNvSpPr txBox="1"/>
              <p:nvPr/>
            </p:nvSpPr>
            <p:spPr bwMode="auto">
              <a:xfrm>
                <a:off x="5607077" y="3894690"/>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12" name="TextBox 111">
                <a:extLst>
                  <a:ext uri="{FF2B5EF4-FFF2-40B4-BE49-F238E27FC236}">
                    <a16:creationId xmlns:a16="http://schemas.microsoft.com/office/drawing/2014/main" id="{38951E25-E034-47B3-824D-5EACEE02FA47}"/>
                  </a:ext>
                </a:extLst>
              </p:cNvPr>
              <p:cNvSpPr txBox="1"/>
              <p:nvPr/>
            </p:nvSpPr>
            <p:spPr bwMode="auto">
              <a:xfrm>
                <a:off x="5156187" y="3888500"/>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13" name="TextBox 112">
                <a:extLst>
                  <a:ext uri="{FF2B5EF4-FFF2-40B4-BE49-F238E27FC236}">
                    <a16:creationId xmlns:a16="http://schemas.microsoft.com/office/drawing/2014/main" id="{E067FF8C-551E-495D-A5DC-BC6EA9AECDCE}"/>
                  </a:ext>
                </a:extLst>
              </p:cNvPr>
              <p:cNvSpPr txBox="1"/>
              <p:nvPr/>
            </p:nvSpPr>
            <p:spPr bwMode="auto">
              <a:xfrm>
                <a:off x="5309731" y="3898644"/>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grpSp>
        <p:grpSp>
          <p:nvGrpSpPr>
            <p:cNvPr id="117" name="Group 116">
              <a:extLst>
                <a:ext uri="{FF2B5EF4-FFF2-40B4-BE49-F238E27FC236}">
                  <a16:creationId xmlns:a16="http://schemas.microsoft.com/office/drawing/2014/main" id="{A555567C-6DDB-47EB-9258-95AED3A32DF9}"/>
                </a:ext>
              </a:extLst>
            </p:cNvPr>
            <p:cNvGrpSpPr/>
            <p:nvPr/>
          </p:nvGrpSpPr>
          <p:grpSpPr>
            <a:xfrm>
              <a:off x="7000875" y="2069122"/>
              <a:ext cx="4905375" cy="1028700"/>
              <a:chOff x="7000875" y="2505075"/>
              <a:chExt cx="4905375" cy="1028700"/>
            </a:xfrm>
          </p:grpSpPr>
          <p:sp>
            <p:nvSpPr>
              <p:cNvPr id="115" name="Freeform: Shape 114">
                <a:extLst>
                  <a:ext uri="{FF2B5EF4-FFF2-40B4-BE49-F238E27FC236}">
                    <a16:creationId xmlns:a16="http://schemas.microsoft.com/office/drawing/2014/main" id="{97AC906B-B633-409D-AF40-1AABC159BAA6}"/>
                  </a:ext>
                </a:extLst>
              </p:cNvPr>
              <p:cNvSpPr/>
              <p:nvPr/>
            </p:nvSpPr>
            <p:spPr bwMode="auto">
              <a:xfrm>
                <a:off x="8134350" y="2628900"/>
                <a:ext cx="3771900" cy="904875"/>
              </a:xfrm>
              <a:custGeom>
                <a:avLst/>
                <a:gdLst>
                  <a:gd name="connsiteX0" fmla="*/ 3771900 w 3771900"/>
                  <a:gd name="connsiteY0" fmla="*/ 904875 h 904875"/>
                  <a:gd name="connsiteX1" fmla="*/ 2752725 w 3771900"/>
                  <a:gd name="connsiteY1" fmla="*/ 904875 h 904875"/>
                  <a:gd name="connsiteX2" fmla="*/ 2752725 w 3771900"/>
                  <a:gd name="connsiteY2" fmla="*/ 638175 h 904875"/>
                  <a:gd name="connsiteX3" fmla="*/ 2428875 w 3771900"/>
                  <a:gd name="connsiteY3" fmla="*/ 638175 h 904875"/>
                  <a:gd name="connsiteX4" fmla="*/ 2428875 w 3771900"/>
                  <a:gd name="connsiteY4" fmla="*/ 495300 h 904875"/>
                  <a:gd name="connsiteX5" fmla="*/ 2333625 w 3771900"/>
                  <a:gd name="connsiteY5" fmla="*/ 495300 h 904875"/>
                  <a:gd name="connsiteX6" fmla="*/ 2333625 w 3771900"/>
                  <a:gd name="connsiteY6" fmla="*/ 371475 h 904875"/>
                  <a:gd name="connsiteX7" fmla="*/ 2286000 w 3771900"/>
                  <a:gd name="connsiteY7" fmla="*/ 371475 h 904875"/>
                  <a:gd name="connsiteX8" fmla="*/ 2286000 w 3771900"/>
                  <a:gd name="connsiteY8" fmla="*/ 247650 h 904875"/>
                  <a:gd name="connsiteX9" fmla="*/ 1981200 w 3771900"/>
                  <a:gd name="connsiteY9" fmla="*/ 247650 h 904875"/>
                  <a:gd name="connsiteX10" fmla="*/ 1981200 w 3771900"/>
                  <a:gd name="connsiteY10" fmla="*/ 152400 h 904875"/>
                  <a:gd name="connsiteX11" fmla="*/ 1609725 w 3771900"/>
                  <a:gd name="connsiteY11" fmla="*/ 152400 h 904875"/>
                  <a:gd name="connsiteX12" fmla="*/ 1609725 w 3771900"/>
                  <a:gd name="connsiteY12" fmla="*/ 66675 h 904875"/>
                  <a:gd name="connsiteX13" fmla="*/ 800100 w 3771900"/>
                  <a:gd name="connsiteY13" fmla="*/ 66675 h 904875"/>
                  <a:gd name="connsiteX14" fmla="*/ 800100 w 3771900"/>
                  <a:gd name="connsiteY14" fmla="*/ 0 h 904875"/>
                  <a:gd name="connsiteX15" fmla="*/ 0 w 3771900"/>
                  <a:gd name="connsiteY15" fmla="*/ 0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71900" h="904875">
                    <a:moveTo>
                      <a:pt x="3771900" y="904875"/>
                    </a:moveTo>
                    <a:lnTo>
                      <a:pt x="2752725" y="904875"/>
                    </a:lnTo>
                    <a:lnTo>
                      <a:pt x="2752725" y="638175"/>
                    </a:lnTo>
                    <a:lnTo>
                      <a:pt x="2428875" y="638175"/>
                    </a:lnTo>
                    <a:lnTo>
                      <a:pt x="2428875" y="495300"/>
                    </a:lnTo>
                    <a:lnTo>
                      <a:pt x="2333625" y="495300"/>
                    </a:lnTo>
                    <a:lnTo>
                      <a:pt x="2333625" y="371475"/>
                    </a:lnTo>
                    <a:lnTo>
                      <a:pt x="2286000" y="371475"/>
                    </a:lnTo>
                    <a:lnTo>
                      <a:pt x="2286000" y="247650"/>
                    </a:lnTo>
                    <a:lnTo>
                      <a:pt x="1981200" y="247650"/>
                    </a:lnTo>
                    <a:lnTo>
                      <a:pt x="1981200" y="152400"/>
                    </a:lnTo>
                    <a:lnTo>
                      <a:pt x="1609725" y="152400"/>
                    </a:lnTo>
                    <a:lnTo>
                      <a:pt x="1609725" y="66675"/>
                    </a:lnTo>
                    <a:lnTo>
                      <a:pt x="800100" y="66675"/>
                    </a:lnTo>
                    <a:lnTo>
                      <a:pt x="800100"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16" name="Freeform: Shape 115">
                <a:extLst>
                  <a:ext uri="{FF2B5EF4-FFF2-40B4-BE49-F238E27FC236}">
                    <a16:creationId xmlns:a16="http://schemas.microsoft.com/office/drawing/2014/main" id="{B388802C-E7CE-4E94-9406-B0460A5E14B8}"/>
                  </a:ext>
                </a:extLst>
              </p:cNvPr>
              <p:cNvSpPr/>
              <p:nvPr/>
            </p:nvSpPr>
            <p:spPr bwMode="auto">
              <a:xfrm>
                <a:off x="7000875" y="2505075"/>
                <a:ext cx="1133475" cy="133350"/>
              </a:xfrm>
              <a:custGeom>
                <a:avLst/>
                <a:gdLst>
                  <a:gd name="connsiteX0" fmla="*/ 0 w 1133475"/>
                  <a:gd name="connsiteY0" fmla="*/ 0 h 133350"/>
                  <a:gd name="connsiteX1" fmla="*/ 885825 w 1133475"/>
                  <a:gd name="connsiteY1" fmla="*/ 0 h 133350"/>
                  <a:gd name="connsiteX2" fmla="*/ 885825 w 1133475"/>
                  <a:gd name="connsiteY2" fmla="*/ 66675 h 133350"/>
                  <a:gd name="connsiteX3" fmla="*/ 1133475 w 1133475"/>
                  <a:gd name="connsiteY3" fmla="*/ 66675 h 133350"/>
                  <a:gd name="connsiteX4" fmla="*/ 1133475 w 1133475"/>
                  <a:gd name="connsiteY4" fmla="*/ 13335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75" h="133350">
                    <a:moveTo>
                      <a:pt x="0" y="0"/>
                    </a:moveTo>
                    <a:lnTo>
                      <a:pt x="885825" y="0"/>
                    </a:lnTo>
                    <a:lnTo>
                      <a:pt x="885825" y="66675"/>
                    </a:lnTo>
                    <a:lnTo>
                      <a:pt x="1133475" y="66675"/>
                    </a:lnTo>
                    <a:lnTo>
                      <a:pt x="1133475" y="13335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151" name="Group 150">
              <a:extLst>
                <a:ext uri="{FF2B5EF4-FFF2-40B4-BE49-F238E27FC236}">
                  <a16:creationId xmlns:a16="http://schemas.microsoft.com/office/drawing/2014/main" id="{DE1ADEB6-3070-4B23-BB0F-4EB65D945458}"/>
                </a:ext>
              </a:extLst>
            </p:cNvPr>
            <p:cNvGrpSpPr/>
            <p:nvPr/>
          </p:nvGrpSpPr>
          <p:grpSpPr>
            <a:xfrm>
              <a:off x="6976487" y="1884456"/>
              <a:ext cx="5091420" cy="1408629"/>
              <a:chOff x="6976487" y="2320409"/>
              <a:chExt cx="5091420" cy="1408629"/>
            </a:xfrm>
          </p:grpSpPr>
          <p:sp>
            <p:nvSpPr>
              <p:cNvPr id="118" name="TextBox 117">
                <a:extLst>
                  <a:ext uri="{FF2B5EF4-FFF2-40B4-BE49-F238E27FC236}">
                    <a16:creationId xmlns:a16="http://schemas.microsoft.com/office/drawing/2014/main" id="{87EDB600-2DE2-44FA-98E0-5B228770D81D}"/>
                  </a:ext>
                </a:extLst>
              </p:cNvPr>
              <p:cNvSpPr txBox="1"/>
              <p:nvPr/>
            </p:nvSpPr>
            <p:spPr bwMode="auto">
              <a:xfrm>
                <a:off x="6976487" y="2320409"/>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19" name="TextBox 118">
                <a:extLst>
                  <a:ext uri="{FF2B5EF4-FFF2-40B4-BE49-F238E27FC236}">
                    <a16:creationId xmlns:a16="http://schemas.microsoft.com/office/drawing/2014/main" id="{BA572F54-2700-486F-83D0-72D336812B20}"/>
                  </a:ext>
                </a:extLst>
              </p:cNvPr>
              <p:cNvSpPr txBox="1"/>
              <p:nvPr/>
            </p:nvSpPr>
            <p:spPr bwMode="auto">
              <a:xfrm>
                <a:off x="8311165" y="2453759"/>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20" name="TextBox 119">
                <a:extLst>
                  <a:ext uri="{FF2B5EF4-FFF2-40B4-BE49-F238E27FC236}">
                    <a16:creationId xmlns:a16="http://schemas.microsoft.com/office/drawing/2014/main" id="{143B9A30-A590-473B-AEF1-7200310D1DD3}"/>
                  </a:ext>
                </a:extLst>
              </p:cNvPr>
              <p:cNvSpPr txBox="1"/>
              <p:nvPr/>
            </p:nvSpPr>
            <p:spPr bwMode="auto">
              <a:xfrm>
                <a:off x="7815706" y="2396867"/>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21" name="TextBox 120">
                <a:extLst>
                  <a:ext uri="{FF2B5EF4-FFF2-40B4-BE49-F238E27FC236}">
                    <a16:creationId xmlns:a16="http://schemas.microsoft.com/office/drawing/2014/main" id="{F67E02C4-A2FA-4B28-B25D-362F385128F5}"/>
                  </a:ext>
                </a:extLst>
              </p:cNvPr>
              <p:cNvSpPr txBox="1"/>
              <p:nvPr/>
            </p:nvSpPr>
            <p:spPr bwMode="auto">
              <a:xfrm>
                <a:off x="8426598" y="2453759"/>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22" name="TextBox 121">
                <a:extLst>
                  <a:ext uri="{FF2B5EF4-FFF2-40B4-BE49-F238E27FC236}">
                    <a16:creationId xmlns:a16="http://schemas.microsoft.com/office/drawing/2014/main" id="{930A8648-0B75-455B-96C3-3B1938F27253}"/>
                  </a:ext>
                </a:extLst>
              </p:cNvPr>
              <p:cNvSpPr txBox="1"/>
              <p:nvPr/>
            </p:nvSpPr>
            <p:spPr bwMode="auto">
              <a:xfrm>
                <a:off x="8595889" y="2453759"/>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23" name="TextBox 122">
                <a:extLst>
                  <a:ext uri="{FF2B5EF4-FFF2-40B4-BE49-F238E27FC236}">
                    <a16:creationId xmlns:a16="http://schemas.microsoft.com/office/drawing/2014/main" id="{F6C353C2-2738-4542-ACB6-047877339104}"/>
                  </a:ext>
                </a:extLst>
              </p:cNvPr>
              <p:cNvSpPr txBox="1"/>
              <p:nvPr/>
            </p:nvSpPr>
            <p:spPr bwMode="auto">
              <a:xfrm>
                <a:off x="8824786" y="251053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24" name="TextBox 123">
                <a:extLst>
                  <a:ext uri="{FF2B5EF4-FFF2-40B4-BE49-F238E27FC236}">
                    <a16:creationId xmlns:a16="http://schemas.microsoft.com/office/drawing/2014/main" id="{B2FE5251-9F08-45FB-B867-276773100FD7}"/>
                  </a:ext>
                </a:extLst>
              </p:cNvPr>
              <p:cNvSpPr txBox="1"/>
              <p:nvPr/>
            </p:nvSpPr>
            <p:spPr bwMode="auto">
              <a:xfrm>
                <a:off x="9145672" y="2521020"/>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25" name="TextBox 124">
                <a:extLst>
                  <a:ext uri="{FF2B5EF4-FFF2-40B4-BE49-F238E27FC236}">
                    <a16:creationId xmlns:a16="http://schemas.microsoft.com/office/drawing/2014/main" id="{94C7BBAE-5CBE-4196-BFC1-B8D972CAC5C1}"/>
                  </a:ext>
                </a:extLst>
              </p:cNvPr>
              <p:cNvSpPr txBox="1"/>
              <p:nvPr/>
            </p:nvSpPr>
            <p:spPr bwMode="auto">
              <a:xfrm>
                <a:off x="8891560" y="251053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26" name="TextBox 125">
                <a:extLst>
                  <a:ext uri="{FF2B5EF4-FFF2-40B4-BE49-F238E27FC236}">
                    <a16:creationId xmlns:a16="http://schemas.microsoft.com/office/drawing/2014/main" id="{BA723DD8-E930-4F53-ACF2-189F6C952FE4}"/>
                  </a:ext>
                </a:extLst>
              </p:cNvPr>
              <p:cNvSpPr txBox="1"/>
              <p:nvPr/>
            </p:nvSpPr>
            <p:spPr bwMode="auto">
              <a:xfrm>
                <a:off x="9282460" y="2521020"/>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27" name="TextBox 126">
                <a:extLst>
                  <a:ext uri="{FF2B5EF4-FFF2-40B4-BE49-F238E27FC236}">
                    <a16:creationId xmlns:a16="http://schemas.microsoft.com/office/drawing/2014/main" id="{F3DC7CC5-FBF3-4DC4-855D-B36A72A97765}"/>
                  </a:ext>
                </a:extLst>
              </p:cNvPr>
              <p:cNvSpPr txBox="1"/>
              <p:nvPr/>
            </p:nvSpPr>
            <p:spPr bwMode="auto">
              <a:xfrm>
                <a:off x="9222974" y="2521020"/>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29" name="TextBox 128">
                <a:extLst>
                  <a:ext uri="{FF2B5EF4-FFF2-40B4-BE49-F238E27FC236}">
                    <a16:creationId xmlns:a16="http://schemas.microsoft.com/office/drawing/2014/main" id="{5F7C4B57-E8AD-4ECC-8A6A-8A556E405415}"/>
                  </a:ext>
                </a:extLst>
              </p:cNvPr>
              <p:cNvSpPr txBox="1"/>
              <p:nvPr/>
            </p:nvSpPr>
            <p:spPr bwMode="auto">
              <a:xfrm>
                <a:off x="9502888" y="251053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30" name="TextBox 129">
                <a:extLst>
                  <a:ext uri="{FF2B5EF4-FFF2-40B4-BE49-F238E27FC236}">
                    <a16:creationId xmlns:a16="http://schemas.microsoft.com/office/drawing/2014/main" id="{73F77912-63F0-4922-931B-17A392054A40}"/>
                  </a:ext>
                </a:extLst>
              </p:cNvPr>
              <p:cNvSpPr txBox="1"/>
              <p:nvPr/>
            </p:nvSpPr>
            <p:spPr bwMode="auto">
              <a:xfrm>
                <a:off x="9607211" y="260648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31" name="TextBox 130">
                <a:extLst>
                  <a:ext uri="{FF2B5EF4-FFF2-40B4-BE49-F238E27FC236}">
                    <a16:creationId xmlns:a16="http://schemas.microsoft.com/office/drawing/2014/main" id="{F328C930-CA47-495D-AAD2-1ECFA2B659F0}"/>
                  </a:ext>
                </a:extLst>
              </p:cNvPr>
              <p:cNvSpPr txBox="1"/>
              <p:nvPr/>
            </p:nvSpPr>
            <p:spPr bwMode="auto">
              <a:xfrm>
                <a:off x="9635235" y="260648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32" name="TextBox 131">
                <a:extLst>
                  <a:ext uri="{FF2B5EF4-FFF2-40B4-BE49-F238E27FC236}">
                    <a16:creationId xmlns:a16="http://schemas.microsoft.com/office/drawing/2014/main" id="{B3E3C5B3-D092-4DF6-8084-9A34DC48E82B}"/>
                  </a:ext>
                </a:extLst>
              </p:cNvPr>
              <p:cNvSpPr txBox="1"/>
              <p:nvPr/>
            </p:nvSpPr>
            <p:spPr bwMode="auto">
              <a:xfrm>
                <a:off x="9788822" y="2597286"/>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33" name="TextBox 132">
                <a:extLst>
                  <a:ext uri="{FF2B5EF4-FFF2-40B4-BE49-F238E27FC236}">
                    <a16:creationId xmlns:a16="http://schemas.microsoft.com/office/drawing/2014/main" id="{13F97A61-5D5A-492B-BD61-CA3F60AF1DFA}"/>
                  </a:ext>
                </a:extLst>
              </p:cNvPr>
              <p:cNvSpPr txBox="1"/>
              <p:nvPr/>
            </p:nvSpPr>
            <p:spPr bwMode="auto">
              <a:xfrm>
                <a:off x="9758619" y="2597286"/>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34" name="TextBox 133">
                <a:extLst>
                  <a:ext uri="{FF2B5EF4-FFF2-40B4-BE49-F238E27FC236}">
                    <a16:creationId xmlns:a16="http://schemas.microsoft.com/office/drawing/2014/main" id="{4336E8C3-2987-4514-B594-296ACA045FEE}"/>
                  </a:ext>
                </a:extLst>
              </p:cNvPr>
              <p:cNvSpPr txBox="1"/>
              <p:nvPr/>
            </p:nvSpPr>
            <p:spPr bwMode="auto">
              <a:xfrm>
                <a:off x="9835114" y="2597286"/>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35" name="TextBox 134">
                <a:extLst>
                  <a:ext uri="{FF2B5EF4-FFF2-40B4-BE49-F238E27FC236}">
                    <a16:creationId xmlns:a16="http://schemas.microsoft.com/office/drawing/2014/main" id="{B653B429-5D14-40A5-BE77-728A87B29131}"/>
                  </a:ext>
                </a:extLst>
              </p:cNvPr>
              <p:cNvSpPr txBox="1"/>
              <p:nvPr/>
            </p:nvSpPr>
            <p:spPr bwMode="auto">
              <a:xfrm>
                <a:off x="9987959" y="2701873"/>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36" name="TextBox 135">
                <a:extLst>
                  <a:ext uri="{FF2B5EF4-FFF2-40B4-BE49-F238E27FC236}">
                    <a16:creationId xmlns:a16="http://schemas.microsoft.com/office/drawing/2014/main" id="{3AF4ADED-BB2D-4976-8872-587145BDABB0}"/>
                  </a:ext>
                </a:extLst>
              </p:cNvPr>
              <p:cNvSpPr txBox="1"/>
              <p:nvPr/>
            </p:nvSpPr>
            <p:spPr bwMode="auto">
              <a:xfrm>
                <a:off x="10159582" y="2701873"/>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37" name="TextBox 136">
                <a:extLst>
                  <a:ext uri="{FF2B5EF4-FFF2-40B4-BE49-F238E27FC236}">
                    <a16:creationId xmlns:a16="http://schemas.microsoft.com/office/drawing/2014/main" id="{484446B8-8AD2-419B-B9BE-E7A08875A490}"/>
                  </a:ext>
                </a:extLst>
              </p:cNvPr>
              <p:cNvSpPr txBox="1"/>
              <p:nvPr/>
            </p:nvSpPr>
            <p:spPr bwMode="auto">
              <a:xfrm>
                <a:off x="10024715" y="2701873"/>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38" name="TextBox 137">
                <a:extLst>
                  <a:ext uri="{FF2B5EF4-FFF2-40B4-BE49-F238E27FC236}">
                    <a16:creationId xmlns:a16="http://schemas.microsoft.com/office/drawing/2014/main" id="{3A2AB618-68AB-47F0-846E-AD49E166C68F}"/>
                  </a:ext>
                </a:extLst>
              </p:cNvPr>
              <p:cNvSpPr txBox="1"/>
              <p:nvPr/>
            </p:nvSpPr>
            <p:spPr bwMode="auto">
              <a:xfrm>
                <a:off x="10112555" y="2701873"/>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39" name="TextBox 138">
                <a:extLst>
                  <a:ext uri="{FF2B5EF4-FFF2-40B4-BE49-F238E27FC236}">
                    <a16:creationId xmlns:a16="http://schemas.microsoft.com/office/drawing/2014/main" id="{8FFDEEDE-792B-4EA9-8010-2B5C4202A36F}"/>
                  </a:ext>
                </a:extLst>
              </p:cNvPr>
              <p:cNvSpPr txBox="1"/>
              <p:nvPr/>
            </p:nvSpPr>
            <p:spPr bwMode="auto">
              <a:xfrm>
                <a:off x="10311982" y="2854273"/>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40" name="TextBox 139">
                <a:extLst>
                  <a:ext uri="{FF2B5EF4-FFF2-40B4-BE49-F238E27FC236}">
                    <a16:creationId xmlns:a16="http://schemas.microsoft.com/office/drawing/2014/main" id="{409808E4-3C44-4542-A93D-730DE9F82F32}"/>
                  </a:ext>
                </a:extLst>
              </p:cNvPr>
              <p:cNvSpPr txBox="1"/>
              <p:nvPr/>
            </p:nvSpPr>
            <p:spPr bwMode="auto">
              <a:xfrm>
                <a:off x="11040396" y="3359706"/>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41" name="TextBox 140">
                <a:extLst>
                  <a:ext uri="{FF2B5EF4-FFF2-40B4-BE49-F238E27FC236}">
                    <a16:creationId xmlns:a16="http://schemas.microsoft.com/office/drawing/2014/main" id="{8A16E13F-D1CD-4263-A292-4110DD943A91}"/>
                  </a:ext>
                </a:extLst>
              </p:cNvPr>
              <p:cNvSpPr txBox="1"/>
              <p:nvPr/>
            </p:nvSpPr>
            <p:spPr bwMode="auto">
              <a:xfrm>
                <a:off x="11711694" y="3358929"/>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42" name="TextBox 141">
                <a:extLst>
                  <a:ext uri="{FF2B5EF4-FFF2-40B4-BE49-F238E27FC236}">
                    <a16:creationId xmlns:a16="http://schemas.microsoft.com/office/drawing/2014/main" id="{BE519276-34E8-49E8-9DC9-625D4CEF9BAA}"/>
                  </a:ext>
                </a:extLst>
              </p:cNvPr>
              <p:cNvSpPr txBox="1"/>
              <p:nvPr/>
            </p:nvSpPr>
            <p:spPr bwMode="auto">
              <a:xfrm>
                <a:off x="11197606" y="3359705"/>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43" name="TextBox 142">
                <a:extLst>
                  <a:ext uri="{FF2B5EF4-FFF2-40B4-BE49-F238E27FC236}">
                    <a16:creationId xmlns:a16="http://schemas.microsoft.com/office/drawing/2014/main" id="{04B30B7A-1D86-4820-8F1D-C02BCC6C117C}"/>
                  </a:ext>
                </a:extLst>
              </p:cNvPr>
              <p:cNvSpPr txBox="1"/>
              <p:nvPr/>
            </p:nvSpPr>
            <p:spPr bwMode="auto">
              <a:xfrm>
                <a:off x="11511742" y="3351202"/>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44" name="TextBox 143">
                <a:extLst>
                  <a:ext uri="{FF2B5EF4-FFF2-40B4-BE49-F238E27FC236}">
                    <a16:creationId xmlns:a16="http://schemas.microsoft.com/office/drawing/2014/main" id="{4ED964C3-0E95-4F6E-B3B9-DC7CDC01DB9A}"/>
                  </a:ext>
                </a:extLst>
              </p:cNvPr>
              <p:cNvSpPr txBox="1"/>
              <p:nvPr/>
            </p:nvSpPr>
            <p:spPr bwMode="auto">
              <a:xfrm>
                <a:off x="11635934" y="3359705"/>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45" name="TextBox 144">
                <a:extLst>
                  <a:ext uri="{FF2B5EF4-FFF2-40B4-BE49-F238E27FC236}">
                    <a16:creationId xmlns:a16="http://schemas.microsoft.com/office/drawing/2014/main" id="{89E28DD3-C46B-44E7-87A7-561811B9259A}"/>
                  </a:ext>
                </a:extLst>
              </p:cNvPr>
              <p:cNvSpPr txBox="1"/>
              <p:nvPr/>
            </p:nvSpPr>
            <p:spPr bwMode="auto">
              <a:xfrm>
                <a:off x="10348738" y="2939735"/>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46" name="TextBox 145">
                <a:extLst>
                  <a:ext uri="{FF2B5EF4-FFF2-40B4-BE49-F238E27FC236}">
                    <a16:creationId xmlns:a16="http://schemas.microsoft.com/office/drawing/2014/main" id="{89149D50-CC58-4D39-A994-7648D687B5F2}"/>
                  </a:ext>
                </a:extLst>
              </p:cNvPr>
              <p:cNvSpPr txBox="1"/>
              <p:nvPr/>
            </p:nvSpPr>
            <p:spPr bwMode="auto">
              <a:xfrm>
                <a:off x="10424901" y="3073735"/>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47" name="TextBox 146">
                <a:extLst>
                  <a:ext uri="{FF2B5EF4-FFF2-40B4-BE49-F238E27FC236}">
                    <a16:creationId xmlns:a16="http://schemas.microsoft.com/office/drawing/2014/main" id="{06CC997B-5700-4C10-BD90-38F6E8BB0F62}"/>
                  </a:ext>
                </a:extLst>
              </p:cNvPr>
              <p:cNvSpPr txBox="1"/>
              <p:nvPr/>
            </p:nvSpPr>
            <p:spPr bwMode="auto">
              <a:xfrm>
                <a:off x="10577928" y="3073735"/>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48" name="TextBox 147">
                <a:extLst>
                  <a:ext uri="{FF2B5EF4-FFF2-40B4-BE49-F238E27FC236}">
                    <a16:creationId xmlns:a16="http://schemas.microsoft.com/office/drawing/2014/main" id="{FA6B38D0-18B9-49D0-BEE6-96518989843A}"/>
                  </a:ext>
                </a:extLst>
              </p:cNvPr>
              <p:cNvSpPr txBox="1"/>
              <p:nvPr/>
            </p:nvSpPr>
            <p:spPr bwMode="auto">
              <a:xfrm>
                <a:off x="10664622" y="3073735"/>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49" name="TextBox 148">
                <a:extLst>
                  <a:ext uri="{FF2B5EF4-FFF2-40B4-BE49-F238E27FC236}">
                    <a16:creationId xmlns:a16="http://schemas.microsoft.com/office/drawing/2014/main" id="{BFE83976-D48B-4540-9A6D-E181BC9CF365}"/>
                  </a:ext>
                </a:extLst>
              </p:cNvPr>
              <p:cNvSpPr txBox="1"/>
              <p:nvPr/>
            </p:nvSpPr>
            <p:spPr bwMode="auto">
              <a:xfrm>
                <a:off x="10748702" y="3339506"/>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sp>
            <p:nvSpPr>
              <p:cNvPr id="150" name="TextBox 149">
                <a:extLst>
                  <a:ext uri="{FF2B5EF4-FFF2-40B4-BE49-F238E27FC236}">
                    <a16:creationId xmlns:a16="http://schemas.microsoft.com/office/drawing/2014/main" id="{5F439A0A-0262-43C6-A0C3-CA8D6950F423}"/>
                  </a:ext>
                </a:extLst>
              </p:cNvPr>
              <p:cNvSpPr txBox="1"/>
              <p:nvPr/>
            </p:nvSpPr>
            <p:spPr bwMode="auto">
              <a:xfrm>
                <a:off x="10796073" y="3339506"/>
                <a:ext cx="3562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a:t>
                </a:r>
              </a:p>
            </p:txBody>
          </p:sp>
        </p:grpSp>
        <p:sp>
          <p:nvSpPr>
            <p:cNvPr id="152" name="TextBox 151">
              <a:extLst>
                <a:ext uri="{FF2B5EF4-FFF2-40B4-BE49-F238E27FC236}">
                  <a16:creationId xmlns:a16="http://schemas.microsoft.com/office/drawing/2014/main" id="{203B8EFF-72F5-4519-88D9-E415B5918B81}"/>
                </a:ext>
              </a:extLst>
            </p:cNvPr>
            <p:cNvSpPr txBox="1"/>
            <p:nvPr/>
          </p:nvSpPr>
          <p:spPr bwMode="auto">
            <a:xfrm>
              <a:off x="6091483" y="5248053"/>
              <a:ext cx="1289724" cy="707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p:txBody>
        </p:sp>
      </p:grpSp>
      <p:sp>
        <p:nvSpPr>
          <p:cNvPr id="153" name="TextBox 152">
            <a:extLst>
              <a:ext uri="{FF2B5EF4-FFF2-40B4-BE49-F238E27FC236}">
                <a16:creationId xmlns:a16="http://schemas.microsoft.com/office/drawing/2014/main" id="{CA00A939-94A8-4E08-BEAB-A36DEDB76296}"/>
              </a:ext>
            </a:extLst>
          </p:cNvPr>
          <p:cNvSpPr txBox="1"/>
          <p:nvPr/>
        </p:nvSpPr>
        <p:spPr>
          <a:xfrm>
            <a:off x="4856626" y="6191190"/>
            <a:ext cx="2001253" cy="369332"/>
          </a:xfrm>
          <a:prstGeom prst="rect">
            <a:avLst/>
          </a:prstGeom>
          <a:noFill/>
          <a:ln w="38100">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1200" cap="none" spc="0" normalizeH="0" baseline="0" noProof="0" dirty="0">
                <a:ln>
                  <a:noFill/>
                </a:ln>
                <a:solidFill>
                  <a:srgbClr val="E1471D"/>
                </a:solidFill>
                <a:effectLst/>
                <a:uLnTx/>
                <a:uFillTx/>
                <a:latin typeface="Calibri" panose="020F0502020204030204"/>
                <a:ea typeface="+mn-ea"/>
                <a:cs typeface="+mn-cs"/>
              </a:rPr>
              <a:t>Grade ≥3 PN: 2%</a:t>
            </a:r>
          </a:p>
        </p:txBody>
      </p:sp>
    </p:spTree>
    <p:extLst>
      <p:ext uri="{BB962C8B-B14F-4D97-AF65-F5344CB8AC3E}">
        <p14:creationId xmlns:p14="http://schemas.microsoft.com/office/powerpoint/2010/main" val="105113024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Content Placeholder 5"/>
          <p:cNvSpPr txBox="1">
            <a:spLocks/>
          </p:cNvSpPr>
          <p:nvPr/>
        </p:nvSpPr>
        <p:spPr bwMode="auto">
          <a:xfrm>
            <a:off x="604675" y="5182364"/>
            <a:ext cx="10877529" cy="11345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6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altLang="en-US" sz="2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6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Secondary endpoints: </a:t>
            </a:r>
            <a:r>
              <a:rPr kumimoji="0" lang="en-US" altLang="en-US" sz="2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TTP, CR/sCR, MRD by NGS (10</a:t>
            </a:r>
            <a:r>
              <a:rPr kumimoji="0" lang="en-US" altLang="en-US" sz="2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-5</a:t>
            </a:r>
            <a:r>
              <a:rPr kumimoji="0" lang="en-US" altLang="en-US" sz="2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PFS2, OS, ORR, safety</a:t>
            </a:r>
          </a:p>
        </p:txBody>
      </p:sp>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p:txBody>
          <a:bodyPr/>
          <a:lstStyle/>
          <a:p>
            <a:r>
              <a:rPr lang="en-US" dirty="0"/>
              <a:t>MAIA</a:t>
            </a:r>
            <a:r>
              <a:rPr lang="en-US" altLang="en-US" dirty="0"/>
              <a:t>: Dara-Rd vs Rd in ASCT-Ineligible NDMM</a:t>
            </a:r>
          </a:p>
        </p:txBody>
      </p:sp>
      <p:sp>
        <p:nvSpPr>
          <p:cNvPr id="6" name="Content Placeholder 5"/>
          <p:cNvSpPr>
            <a:spLocks noGrp="1"/>
          </p:cNvSpPr>
          <p:nvPr>
            <p:ph idx="1"/>
          </p:nvPr>
        </p:nvSpPr>
        <p:spPr/>
        <p:txBody>
          <a:bodyPr/>
          <a:lstStyle/>
          <a:p>
            <a:r>
              <a:rPr lang="en-US" altLang="en-US" sz="2600" dirty="0"/>
              <a:t>Multicenter, open-label, randomized phase III trial</a:t>
            </a:r>
          </a:p>
        </p:txBody>
      </p:sp>
      <p:sp>
        <p:nvSpPr>
          <p:cNvPr id="32" name="Text Box 45">
            <a:extLst>
              <a:ext uri="{FF2B5EF4-FFF2-40B4-BE49-F238E27FC236}">
                <a16:creationId xmlns:a16="http://schemas.microsoft.com/office/drawing/2014/main" id="{4FADD042-8789-C34A-969C-56082EADE0E9}"/>
              </a:ext>
            </a:extLst>
          </p:cNvPr>
          <p:cNvSpPr txBox="1">
            <a:spLocks noChangeArrowheads="1"/>
          </p:cNvSpPr>
          <p:nvPr/>
        </p:nvSpPr>
        <p:spPr bwMode="auto">
          <a:xfrm>
            <a:off x="604675" y="2735154"/>
            <a:ext cx="2235588" cy="14773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ASCT-ineligible NDMM; ECOG PS 0-2;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CrCl ≥30 mL/min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737)</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 name="Rectangle 49">
            <a:extLst>
              <a:ext uri="{FF2B5EF4-FFF2-40B4-BE49-F238E27FC236}">
                <a16:creationId xmlns:a16="http://schemas.microsoft.com/office/drawing/2014/main" id="{E45BCDC7-BFB7-3F40-8FBD-ECB56E26DF6A}"/>
              </a:ext>
            </a:extLst>
          </p:cNvPr>
          <p:cNvSpPr>
            <a:spLocks noChangeArrowheads="1"/>
          </p:cNvSpPr>
          <p:nvPr/>
        </p:nvSpPr>
        <p:spPr bwMode="auto">
          <a:xfrm>
            <a:off x="3624030" y="2591999"/>
            <a:ext cx="4961559" cy="870729"/>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Daratumumab + Lenalidomide</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Dexamethasone</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368)</a:t>
            </a:r>
          </a:p>
        </p:txBody>
      </p:sp>
      <p:sp>
        <p:nvSpPr>
          <p:cNvPr id="36" name="Rectangle 50">
            <a:extLst>
              <a:ext uri="{FF2B5EF4-FFF2-40B4-BE49-F238E27FC236}">
                <a16:creationId xmlns:a16="http://schemas.microsoft.com/office/drawing/2014/main" id="{54D692FA-9F1D-2A4C-923C-6454EBB1FEB4}"/>
              </a:ext>
            </a:extLst>
          </p:cNvPr>
          <p:cNvSpPr>
            <a:spLocks noChangeArrowheads="1"/>
          </p:cNvSpPr>
          <p:nvPr/>
        </p:nvSpPr>
        <p:spPr bwMode="auto">
          <a:xfrm>
            <a:off x="3623539" y="3550251"/>
            <a:ext cx="4961558" cy="84975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Lenalidomide</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Dexamethasone</a:t>
            </a:r>
            <a:r>
              <a:rPr lang="en-US" altLang="en-US" sz="1800" b="0" dirty="0">
                <a:solidFill>
                  <a:srgbClr val="FFFFFF"/>
                </a:solidFill>
                <a:latin typeface="Calibri" panose="020F050202020403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369)</a:t>
            </a:r>
          </a:p>
        </p:txBody>
      </p:sp>
      <p:sp>
        <p:nvSpPr>
          <p:cNvPr id="39" name="Line 53">
            <a:extLst>
              <a:ext uri="{FF2B5EF4-FFF2-40B4-BE49-F238E27FC236}">
                <a16:creationId xmlns:a16="http://schemas.microsoft.com/office/drawing/2014/main" id="{89C7F3B4-71BD-3B48-A0F8-7A111BBF930B}"/>
              </a:ext>
            </a:extLst>
          </p:cNvPr>
          <p:cNvSpPr>
            <a:spLocks noChangeShapeType="1"/>
          </p:cNvSpPr>
          <p:nvPr/>
        </p:nvSpPr>
        <p:spPr bwMode="auto">
          <a:xfrm>
            <a:off x="2861736" y="3550252"/>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 name="Line 54">
            <a:extLst>
              <a:ext uri="{FF2B5EF4-FFF2-40B4-BE49-F238E27FC236}">
                <a16:creationId xmlns:a16="http://schemas.microsoft.com/office/drawing/2014/main" id="{F29B94A3-5120-FD4A-814B-C7873D415A55}"/>
              </a:ext>
            </a:extLst>
          </p:cNvPr>
          <p:cNvSpPr>
            <a:spLocks noChangeShapeType="1"/>
          </p:cNvSpPr>
          <p:nvPr/>
        </p:nvSpPr>
        <p:spPr bwMode="auto">
          <a:xfrm flipV="1">
            <a:off x="2861736" y="3059047"/>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CA8C6702-44FD-074D-B0BD-FC7DA38A2292}"/>
              </a:ext>
            </a:extLst>
          </p:cNvPr>
          <p:cNvSpPr txBox="1"/>
          <p:nvPr/>
        </p:nvSpPr>
        <p:spPr bwMode="auto">
          <a:xfrm>
            <a:off x="2025415" y="2012868"/>
            <a:ext cx="3940388"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ISS (I vs II vs III), region </a:t>
            </a:r>
            <a:b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(North America vs other), age (&lt;75 vs ≥75 yr) </a:t>
            </a:r>
          </a:p>
        </p:txBody>
      </p:sp>
      <p:sp>
        <p:nvSpPr>
          <p:cNvPr id="3" name="TextBox 2">
            <a:extLst>
              <a:ext uri="{FF2B5EF4-FFF2-40B4-BE49-F238E27FC236}">
                <a16:creationId xmlns:a16="http://schemas.microsoft.com/office/drawing/2014/main" id="{053DEBB0-7FBB-8746-85B8-BCCEA08AAB68}"/>
              </a:ext>
            </a:extLst>
          </p:cNvPr>
          <p:cNvSpPr txBox="1"/>
          <p:nvPr/>
        </p:nvSpPr>
        <p:spPr bwMode="auto">
          <a:xfrm>
            <a:off x="3623539" y="4358621"/>
            <a:ext cx="7139399" cy="584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Dosing: daratumumab 16 mg/kg IV (QW cycles 1-2, Q2W cycles 3-6, Q4W cycle 7+); lenalidomide 25 mg QD PO on Days 1-21; dexamethasone 40 mg QW PO or IV.</a:t>
            </a:r>
          </a:p>
        </p:txBody>
      </p:sp>
      <p:sp>
        <p:nvSpPr>
          <p:cNvPr id="23" name="Text Box 15">
            <a:extLst>
              <a:ext uri="{FF2B5EF4-FFF2-40B4-BE49-F238E27FC236}">
                <a16:creationId xmlns:a16="http://schemas.microsoft.com/office/drawing/2014/main" id="{64EA308B-AE14-451D-83B6-8743C06B1BEC}"/>
              </a:ext>
            </a:extLst>
          </p:cNvPr>
          <p:cNvSpPr txBox="1">
            <a:spLocks noChangeArrowheads="1"/>
          </p:cNvSpPr>
          <p:nvPr/>
        </p:nvSpPr>
        <p:spPr bwMode="auto">
          <a:xfrm>
            <a:off x="450459"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Kumar.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ASH 2020. Abstr 2276. NCT02252172. Facon. Leukemia. 2022;36:1066.</a:t>
            </a:r>
          </a:p>
        </p:txBody>
      </p:sp>
      <p:sp>
        <p:nvSpPr>
          <p:cNvPr id="30" name="Line 52">
            <a:extLst>
              <a:ext uri="{FF2B5EF4-FFF2-40B4-BE49-F238E27FC236}">
                <a16:creationId xmlns:a16="http://schemas.microsoft.com/office/drawing/2014/main" id="{809AEC4D-D360-4462-B28D-A44E89AF0366}"/>
              </a:ext>
            </a:extLst>
          </p:cNvPr>
          <p:cNvSpPr>
            <a:spLocks noChangeShapeType="1"/>
          </p:cNvSpPr>
          <p:nvPr/>
        </p:nvSpPr>
        <p:spPr bwMode="auto">
          <a:xfrm rot="5400000">
            <a:off x="2858467" y="2860668"/>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 name="Line 52">
            <a:extLst>
              <a:ext uri="{FF2B5EF4-FFF2-40B4-BE49-F238E27FC236}">
                <a16:creationId xmlns:a16="http://schemas.microsoft.com/office/drawing/2014/main" id="{9916DDD9-1C2B-D3BC-E154-84F471A394B5}"/>
              </a:ext>
            </a:extLst>
          </p:cNvPr>
          <p:cNvSpPr>
            <a:spLocks noChangeShapeType="1"/>
          </p:cNvSpPr>
          <p:nvPr/>
        </p:nvSpPr>
        <p:spPr bwMode="auto">
          <a:xfrm>
            <a:off x="8790355" y="3473818"/>
            <a:ext cx="457200" cy="0"/>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34B9C146-CA8C-14B9-5B45-B85921E2F450}"/>
              </a:ext>
            </a:extLst>
          </p:cNvPr>
          <p:cNvSpPr txBox="1"/>
          <p:nvPr/>
        </p:nvSpPr>
        <p:spPr bwMode="auto">
          <a:xfrm>
            <a:off x="9229364" y="2870618"/>
            <a:ext cx="2177164" cy="12003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28-day cycles until disease progression or unacceptable toxicity</a:t>
            </a:r>
          </a:p>
        </p:txBody>
      </p:sp>
    </p:spTree>
    <p:extLst>
      <p:ext uri="{BB962C8B-B14F-4D97-AF65-F5344CB8AC3E}">
        <p14:creationId xmlns:p14="http://schemas.microsoft.com/office/powerpoint/2010/main" val="30309805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11">
            <a:extLst>
              <a:ext uri="{FF2B5EF4-FFF2-40B4-BE49-F238E27FC236}">
                <a16:creationId xmlns:a16="http://schemas.microsoft.com/office/drawing/2014/main" id="{6784E952-161C-BE29-BB7E-E8BD1DDB3DA2}"/>
              </a:ext>
            </a:extLst>
          </p:cNvPr>
          <p:cNvSpPr txBox="1">
            <a:spLocks noChangeArrowheads="1"/>
          </p:cNvSpPr>
          <p:nvPr/>
        </p:nvSpPr>
        <p:spPr bwMode="auto">
          <a:xfrm>
            <a:off x="452047" y="6384893"/>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Facon. Lancet Oncol. 2021;22:1582. Kumar. ASH 2020. Abstr 2276.</a:t>
            </a:r>
          </a:p>
        </p:txBody>
      </p:sp>
      <p:sp>
        <p:nvSpPr>
          <p:cNvPr id="17" name="Title 16">
            <a:extLst>
              <a:ext uri="{FF2B5EF4-FFF2-40B4-BE49-F238E27FC236}">
                <a16:creationId xmlns:a16="http://schemas.microsoft.com/office/drawing/2014/main" id="{50C8BB7D-3E81-E86B-7207-0E4991476246}"/>
              </a:ext>
            </a:extLst>
          </p:cNvPr>
          <p:cNvSpPr>
            <a:spLocks noGrp="1"/>
          </p:cNvSpPr>
          <p:nvPr>
            <p:ph type="title"/>
          </p:nvPr>
        </p:nvSpPr>
        <p:spPr/>
        <p:txBody>
          <a:bodyPr/>
          <a:lstStyle/>
          <a:p>
            <a:r>
              <a:rPr lang="en-US" dirty="0"/>
              <a:t>MAIA: Updated PFS and OS</a:t>
            </a:r>
          </a:p>
        </p:txBody>
      </p:sp>
      <p:sp>
        <p:nvSpPr>
          <p:cNvPr id="18" name="TextBox 17">
            <a:extLst>
              <a:ext uri="{FF2B5EF4-FFF2-40B4-BE49-F238E27FC236}">
                <a16:creationId xmlns:a16="http://schemas.microsoft.com/office/drawing/2014/main" id="{185EAC90-E841-355A-356A-E27D6A2A42C8}"/>
              </a:ext>
            </a:extLst>
          </p:cNvPr>
          <p:cNvSpPr txBox="1"/>
          <p:nvPr/>
        </p:nvSpPr>
        <p:spPr bwMode="auto">
          <a:xfrm>
            <a:off x="3510044" y="1129025"/>
            <a:ext cx="4838372" cy="430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a:t>
            </a:r>
          </a:p>
        </p:txBody>
      </p:sp>
      <p:sp>
        <p:nvSpPr>
          <p:cNvPr id="34" name="TextBox 33">
            <a:extLst>
              <a:ext uri="{FF2B5EF4-FFF2-40B4-BE49-F238E27FC236}">
                <a16:creationId xmlns:a16="http://schemas.microsoft.com/office/drawing/2014/main" id="{CA35A481-BC39-D46A-C4AB-493AC1B3134E}"/>
              </a:ext>
            </a:extLst>
          </p:cNvPr>
          <p:cNvSpPr txBox="1"/>
          <p:nvPr/>
        </p:nvSpPr>
        <p:spPr bwMode="auto">
          <a:xfrm>
            <a:off x="3552484" y="3962636"/>
            <a:ext cx="48383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a:t>
            </a:r>
          </a:p>
        </p:txBody>
      </p:sp>
      <p:cxnSp>
        <p:nvCxnSpPr>
          <p:cNvPr id="2" name="Straight Connector 1">
            <a:extLst>
              <a:ext uri="{FF2B5EF4-FFF2-40B4-BE49-F238E27FC236}">
                <a16:creationId xmlns:a16="http://schemas.microsoft.com/office/drawing/2014/main" id="{05C573B6-93E9-BA7E-4A2B-B53966D22612}"/>
              </a:ext>
            </a:extLst>
          </p:cNvPr>
          <p:cNvCxnSpPr>
            <a:cxnSpLocks/>
          </p:cNvCxnSpPr>
          <p:nvPr/>
        </p:nvCxnSpPr>
        <p:spPr bwMode="auto">
          <a:xfrm flipV="1">
            <a:off x="7245045" y="1783080"/>
            <a:ext cx="0" cy="1746504"/>
          </a:xfrm>
          <a:prstGeom prst="line">
            <a:avLst/>
          </a:prstGeom>
          <a:noFill/>
          <a:ln w="28575" cap="flat" cmpd="sng" algn="ctr">
            <a:solidFill>
              <a:schemeClr val="bg1"/>
            </a:solidFill>
            <a:prstDash val="dash"/>
            <a:round/>
            <a:headEnd type="none" w="med" len="med"/>
            <a:tailEnd type="none" w="med" len="med"/>
          </a:ln>
          <a:effectLst/>
        </p:spPr>
      </p:cxnSp>
      <p:sp>
        <p:nvSpPr>
          <p:cNvPr id="6" name="TextBox 5">
            <a:extLst>
              <a:ext uri="{FF2B5EF4-FFF2-40B4-BE49-F238E27FC236}">
                <a16:creationId xmlns:a16="http://schemas.microsoft.com/office/drawing/2014/main" id="{3D5B7E06-55A5-AF58-CD73-B354A5B20681}"/>
              </a:ext>
            </a:extLst>
          </p:cNvPr>
          <p:cNvSpPr txBox="1"/>
          <p:nvPr/>
        </p:nvSpPr>
        <p:spPr bwMode="auto">
          <a:xfrm>
            <a:off x="6477970" y="1550806"/>
            <a:ext cx="167823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48-Mo PFS</a:t>
            </a:r>
          </a:p>
        </p:txBody>
      </p:sp>
      <p:sp>
        <p:nvSpPr>
          <p:cNvPr id="3" name="TextBox 2">
            <a:extLst>
              <a:ext uri="{FF2B5EF4-FFF2-40B4-BE49-F238E27FC236}">
                <a16:creationId xmlns:a16="http://schemas.microsoft.com/office/drawing/2014/main" id="{8453AEB8-62B5-1DDA-CF0B-63B7A39B1E0E}"/>
              </a:ext>
            </a:extLst>
          </p:cNvPr>
          <p:cNvSpPr txBox="1"/>
          <p:nvPr/>
        </p:nvSpPr>
        <p:spPr bwMode="auto">
          <a:xfrm rot="16200000">
            <a:off x="855908" y="2277966"/>
            <a:ext cx="26734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a:t>
            </a:r>
          </a:p>
        </p:txBody>
      </p:sp>
      <p:sp>
        <p:nvSpPr>
          <p:cNvPr id="5" name="TextBox 4">
            <a:extLst>
              <a:ext uri="{FF2B5EF4-FFF2-40B4-BE49-F238E27FC236}">
                <a16:creationId xmlns:a16="http://schemas.microsoft.com/office/drawing/2014/main" id="{C2D97F0D-C74B-96E0-4691-3181E1F70D02}"/>
              </a:ext>
            </a:extLst>
          </p:cNvPr>
          <p:cNvSpPr txBox="1"/>
          <p:nvPr/>
        </p:nvSpPr>
        <p:spPr bwMode="auto">
          <a:xfrm rot="16200000">
            <a:off x="1209153" y="4897921"/>
            <a:ext cx="187564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 (%)</a:t>
            </a:r>
          </a:p>
        </p:txBody>
      </p:sp>
      <p:grpSp>
        <p:nvGrpSpPr>
          <p:cNvPr id="24" name="Group 23">
            <a:extLst>
              <a:ext uri="{FF2B5EF4-FFF2-40B4-BE49-F238E27FC236}">
                <a16:creationId xmlns:a16="http://schemas.microsoft.com/office/drawing/2014/main" id="{E9F78611-B219-4CFA-5F9D-F32917F6FDEB}"/>
              </a:ext>
            </a:extLst>
          </p:cNvPr>
          <p:cNvGrpSpPr/>
          <p:nvPr/>
        </p:nvGrpSpPr>
        <p:grpSpPr>
          <a:xfrm>
            <a:off x="2733870" y="1423988"/>
            <a:ext cx="77833" cy="2099387"/>
            <a:chOff x="2679752" y="1423988"/>
            <a:chExt cx="141281" cy="2099387"/>
          </a:xfrm>
        </p:grpSpPr>
        <p:cxnSp>
          <p:nvCxnSpPr>
            <p:cNvPr id="13" name="Straight Connector 12">
              <a:extLst>
                <a:ext uri="{FF2B5EF4-FFF2-40B4-BE49-F238E27FC236}">
                  <a16:creationId xmlns:a16="http://schemas.microsoft.com/office/drawing/2014/main" id="{12CB3844-94F0-C6ED-6FCD-6BFBBB85D804}"/>
                </a:ext>
              </a:extLst>
            </p:cNvPr>
            <p:cNvCxnSpPr>
              <a:cxnSpLocks/>
            </p:cNvCxnSpPr>
            <p:nvPr/>
          </p:nvCxnSpPr>
          <p:spPr bwMode="auto">
            <a:xfrm>
              <a:off x="2679752" y="1423988"/>
              <a:ext cx="141281"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F21767EC-27FA-4EB2-F884-E08244227F94}"/>
                </a:ext>
              </a:extLst>
            </p:cNvPr>
            <p:cNvCxnSpPr>
              <a:cxnSpLocks/>
            </p:cNvCxnSpPr>
            <p:nvPr/>
          </p:nvCxnSpPr>
          <p:spPr bwMode="auto">
            <a:xfrm>
              <a:off x="2679752" y="1843865"/>
              <a:ext cx="141281"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383F096E-F049-DF71-BE4B-93BDFE8C02C1}"/>
                </a:ext>
              </a:extLst>
            </p:cNvPr>
            <p:cNvCxnSpPr>
              <a:cxnSpLocks/>
            </p:cNvCxnSpPr>
            <p:nvPr/>
          </p:nvCxnSpPr>
          <p:spPr bwMode="auto">
            <a:xfrm>
              <a:off x="2679752" y="2263742"/>
              <a:ext cx="141281"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F2639218-B1BF-BE22-97DF-17992E8BE00C}"/>
                </a:ext>
              </a:extLst>
            </p:cNvPr>
            <p:cNvCxnSpPr>
              <a:cxnSpLocks/>
            </p:cNvCxnSpPr>
            <p:nvPr/>
          </p:nvCxnSpPr>
          <p:spPr bwMode="auto">
            <a:xfrm>
              <a:off x="2679752" y="2683619"/>
              <a:ext cx="141281"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EC004E82-B771-ABA2-D756-317676F1F843}"/>
                </a:ext>
              </a:extLst>
            </p:cNvPr>
            <p:cNvCxnSpPr>
              <a:cxnSpLocks/>
            </p:cNvCxnSpPr>
            <p:nvPr/>
          </p:nvCxnSpPr>
          <p:spPr bwMode="auto">
            <a:xfrm>
              <a:off x="2679752" y="3103496"/>
              <a:ext cx="141281"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18EDEA02-FB64-4A47-4A53-B2EFE1F135FA}"/>
                </a:ext>
              </a:extLst>
            </p:cNvPr>
            <p:cNvCxnSpPr>
              <a:cxnSpLocks/>
            </p:cNvCxnSpPr>
            <p:nvPr/>
          </p:nvCxnSpPr>
          <p:spPr bwMode="auto">
            <a:xfrm>
              <a:off x="2679752" y="3523375"/>
              <a:ext cx="141281" cy="0"/>
            </a:xfrm>
            <a:prstGeom prst="line">
              <a:avLst/>
            </a:prstGeom>
            <a:noFill/>
            <a:ln w="28575" cap="flat" cmpd="sng" algn="ctr">
              <a:solidFill>
                <a:schemeClr val="bg1"/>
              </a:solidFill>
              <a:prstDash val="solid"/>
              <a:round/>
              <a:headEnd type="none" w="med" len="med"/>
              <a:tailEnd type="none" w="med" len="med"/>
            </a:ln>
            <a:effectLst/>
          </p:spPr>
        </p:cxnSp>
      </p:grpSp>
      <p:sp>
        <p:nvSpPr>
          <p:cNvPr id="25" name="TextBox 24">
            <a:extLst>
              <a:ext uri="{FF2B5EF4-FFF2-40B4-BE49-F238E27FC236}">
                <a16:creationId xmlns:a16="http://schemas.microsoft.com/office/drawing/2014/main" id="{E90D20B1-6028-9E36-C0BD-7008110E5FDF}"/>
              </a:ext>
            </a:extLst>
          </p:cNvPr>
          <p:cNvSpPr txBox="1"/>
          <p:nvPr/>
        </p:nvSpPr>
        <p:spPr bwMode="auto">
          <a:xfrm>
            <a:off x="2515992" y="3338493"/>
            <a:ext cx="253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grpSp>
        <p:nvGrpSpPr>
          <p:cNvPr id="43" name="Group 42">
            <a:extLst>
              <a:ext uri="{FF2B5EF4-FFF2-40B4-BE49-F238E27FC236}">
                <a16:creationId xmlns:a16="http://schemas.microsoft.com/office/drawing/2014/main" id="{C7D2BD87-8723-9B3B-863C-9AF6498098E3}"/>
              </a:ext>
            </a:extLst>
          </p:cNvPr>
          <p:cNvGrpSpPr/>
          <p:nvPr/>
        </p:nvGrpSpPr>
        <p:grpSpPr>
          <a:xfrm>
            <a:off x="2802916" y="3526972"/>
            <a:ext cx="6654595" cy="57262"/>
            <a:chOff x="2802916" y="3526971"/>
            <a:chExt cx="6654595" cy="188479"/>
          </a:xfrm>
        </p:grpSpPr>
        <p:cxnSp>
          <p:nvCxnSpPr>
            <p:cNvPr id="27" name="Straight Connector 26">
              <a:extLst>
                <a:ext uri="{FF2B5EF4-FFF2-40B4-BE49-F238E27FC236}">
                  <a16:creationId xmlns:a16="http://schemas.microsoft.com/office/drawing/2014/main" id="{B7EC8930-557D-3865-0C69-91B2BA7FA54D}"/>
                </a:ext>
              </a:extLst>
            </p:cNvPr>
            <p:cNvCxnSpPr>
              <a:cxnSpLocks/>
            </p:cNvCxnSpPr>
            <p:nvPr/>
          </p:nvCxnSpPr>
          <p:spPr bwMode="auto">
            <a:xfrm>
              <a:off x="280291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2027FF54-4921-165B-3D31-1B0C6D35C0AD}"/>
                </a:ext>
              </a:extLst>
            </p:cNvPr>
            <p:cNvCxnSpPr>
              <a:cxnSpLocks/>
            </p:cNvCxnSpPr>
            <p:nvPr/>
          </p:nvCxnSpPr>
          <p:spPr bwMode="auto">
            <a:xfrm>
              <a:off x="335746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AAEF9B72-30AF-0277-2C64-490975A68411}"/>
                </a:ext>
              </a:extLst>
            </p:cNvPr>
            <p:cNvCxnSpPr>
              <a:cxnSpLocks/>
            </p:cNvCxnSpPr>
            <p:nvPr/>
          </p:nvCxnSpPr>
          <p:spPr bwMode="auto">
            <a:xfrm>
              <a:off x="391201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C74F0CA3-F0DC-9BAD-3B1A-7837311B4CC1}"/>
                </a:ext>
              </a:extLst>
            </p:cNvPr>
            <p:cNvCxnSpPr>
              <a:cxnSpLocks/>
            </p:cNvCxnSpPr>
            <p:nvPr/>
          </p:nvCxnSpPr>
          <p:spPr bwMode="auto">
            <a:xfrm>
              <a:off x="446656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B2732E4-91BE-DE49-1344-1085C6986FA4}"/>
                </a:ext>
              </a:extLst>
            </p:cNvPr>
            <p:cNvCxnSpPr>
              <a:cxnSpLocks/>
            </p:cNvCxnSpPr>
            <p:nvPr/>
          </p:nvCxnSpPr>
          <p:spPr bwMode="auto">
            <a:xfrm>
              <a:off x="502111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3A4899E8-C17F-2D91-C963-CDD4C2710CA9}"/>
                </a:ext>
              </a:extLst>
            </p:cNvPr>
            <p:cNvCxnSpPr>
              <a:cxnSpLocks/>
            </p:cNvCxnSpPr>
            <p:nvPr/>
          </p:nvCxnSpPr>
          <p:spPr bwMode="auto">
            <a:xfrm>
              <a:off x="557566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08A1DAD-613A-33A3-5C1D-976332A2A330}"/>
                </a:ext>
              </a:extLst>
            </p:cNvPr>
            <p:cNvCxnSpPr>
              <a:cxnSpLocks/>
            </p:cNvCxnSpPr>
            <p:nvPr/>
          </p:nvCxnSpPr>
          <p:spPr bwMode="auto">
            <a:xfrm>
              <a:off x="613021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86742B9E-684F-39D7-0FD1-870E3D56851A}"/>
                </a:ext>
              </a:extLst>
            </p:cNvPr>
            <p:cNvCxnSpPr>
              <a:cxnSpLocks/>
            </p:cNvCxnSpPr>
            <p:nvPr/>
          </p:nvCxnSpPr>
          <p:spPr bwMode="auto">
            <a:xfrm>
              <a:off x="668476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5F0FC3EA-72DA-20E9-4BA1-3FE42B78D9FE}"/>
                </a:ext>
              </a:extLst>
            </p:cNvPr>
            <p:cNvCxnSpPr>
              <a:cxnSpLocks/>
            </p:cNvCxnSpPr>
            <p:nvPr/>
          </p:nvCxnSpPr>
          <p:spPr bwMode="auto">
            <a:xfrm>
              <a:off x="723931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B16702CF-B064-71FD-D3A7-1969BC064B92}"/>
                </a:ext>
              </a:extLst>
            </p:cNvPr>
            <p:cNvCxnSpPr>
              <a:cxnSpLocks/>
            </p:cNvCxnSpPr>
            <p:nvPr/>
          </p:nvCxnSpPr>
          <p:spPr bwMode="auto">
            <a:xfrm>
              <a:off x="779386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8BB06539-90B6-D6E4-AC4A-9D106FA2C682}"/>
                </a:ext>
              </a:extLst>
            </p:cNvPr>
            <p:cNvCxnSpPr>
              <a:cxnSpLocks/>
            </p:cNvCxnSpPr>
            <p:nvPr/>
          </p:nvCxnSpPr>
          <p:spPr bwMode="auto">
            <a:xfrm>
              <a:off x="834841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0721FE48-E352-5BCD-E03C-C1089773D229}"/>
                </a:ext>
              </a:extLst>
            </p:cNvPr>
            <p:cNvCxnSpPr>
              <a:cxnSpLocks/>
            </p:cNvCxnSpPr>
            <p:nvPr/>
          </p:nvCxnSpPr>
          <p:spPr bwMode="auto">
            <a:xfrm>
              <a:off x="8902966" y="3526971"/>
              <a:ext cx="0" cy="188479"/>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961AD28A-5016-4CCF-84D9-3EA4FC46D423}"/>
                </a:ext>
              </a:extLst>
            </p:cNvPr>
            <p:cNvCxnSpPr>
              <a:cxnSpLocks/>
            </p:cNvCxnSpPr>
            <p:nvPr/>
          </p:nvCxnSpPr>
          <p:spPr bwMode="auto">
            <a:xfrm>
              <a:off x="9457511" y="3526971"/>
              <a:ext cx="0" cy="188479"/>
            </a:xfrm>
            <a:prstGeom prst="line">
              <a:avLst/>
            </a:prstGeom>
            <a:noFill/>
            <a:ln w="28575" cap="flat" cmpd="sng" algn="ctr">
              <a:solidFill>
                <a:schemeClr val="bg1"/>
              </a:solidFill>
              <a:prstDash val="solid"/>
              <a:round/>
              <a:headEnd type="none" w="med" len="med"/>
              <a:tailEnd type="none" w="med" len="med"/>
            </a:ln>
            <a:effectLst/>
          </p:spPr>
        </p:cxnSp>
      </p:grpSp>
      <p:sp>
        <p:nvSpPr>
          <p:cNvPr id="44" name="TextBox 43">
            <a:extLst>
              <a:ext uri="{FF2B5EF4-FFF2-40B4-BE49-F238E27FC236}">
                <a16:creationId xmlns:a16="http://schemas.microsoft.com/office/drawing/2014/main" id="{4B5B9FAD-7F78-21DB-9D81-3B2B533BC8D3}"/>
              </a:ext>
            </a:extLst>
          </p:cNvPr>
          <p:cNvSpPr txBox="1"/>
          <p:nvPr/>
        </p:nvSpPr>
        <p:spPr bwMode="auto">
          <a:xfrm>
            <a:off x="2397840" y="2910820"/>
            <a:ext cx="4166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45" name="TextBox 44">
            <a:extLst>
              <a:ext uri="{FF2B5EF4-FFF2-40B4-BE49-F238E27FC236}">
                <a16:creationId xmlns:a16="http://schemas.microsoft.com/office/drawing/2014/main" id="{CA445C44-1430-98BC-F6FC-0B5D0240B6C3}"/>
              </a:ext>
            </a:extLst>
          </p:cNvPr>
          <p:cNvSpPr txBox="1"/>
          <p:nvPr/>
        </p:nvSpPr>
        <p:spPr bwMode="auto">
          <a:xfrm>
            <a:off x="2397840" y="2486725"/>
            <a:ext cx="4166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46" name="TextBox 45">
            <a:extLst>
              <a:ext uri="{FF2B5EF4-FFF2-40B4-BE49-F238E27FC236}">
                <a16:creationId xmlns:a16="http://schemas.microsoft.com/office/drawing/2014/main" id="{8C9294C8-B371-C512-BF05-D1B5E8012BB4}"/>
              </a:ext>
            </a:extLst>
          </p:cNvPr>
          <p:cNvSpPr txBox="1"/>
          <p:nvPr/>
        </p:nvSpPr>
        <p:spPr bwMode="auto">
          <a:xfrm>
            <a:off x="2397840" y="2069787"/>
            <a:ext cx="4166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47" name="TextBox 46">
            <a:extLst>
              <a:ext uri="{FF2B5EF4-FFF2-40B4-BE49-F238E27FC236}">
                <a16:creationId xmlns:a16="http://schemas.microsoft.com/office/drawing/2014/main" id="{1EAD602A-9215-9449-6D77-253A3A1025D1}"/>
              </a:ext>
            </a:extLst>
          </p:cNvPr>
          <p:cNvSpPr txBox="1"/>
          <p:nvPr/>
        </p:nvSpPr>
        <p:spPr bwMode="auto">
          <a:xfrm>
            <a:off x="2397840" y="1645691"/>
            <a:ext cx="4166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48" name="TextBox 47">
            <a:extLst>
              <a:ext uri="{FF2B5EF4-FFF2-40B4-BE49-F238E27FC236}">
                <a16:creationId xmlns:a16="http://schemas.microsoft.com/office/drawing/2014/main" id="{BB92BA5E-BEAF-58B2-E5A4-51C2D5341966}"/>
              </a:ext>
            </a:extLst>
          </p:cNvPr>
          <p:cNvSpPr txBox="1"/>
          <p:nvPr/>
        </p:nvSpPr>
        <p:spPr bwMode="auto">
          <a:xfrm>
            <a:off x="2283316" y="1232332"/>
            <a:ext cx="5508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49" name="TextBox 48">
            <a:extLst>
              <a:ext uri="{FF2B5EF4-FFF2-40B4-BE49-F238E27FC236}">
                <a16:creationId xmlns:a16="http://schemas.microsoft.com/office/drawing/2014/main" id="{A1A763AA-7288-2249-7A69-48CBC3188B41}"/>
              </a:ext>
            </a:extLst>
          </p:cNvPr>
          <p:cNvSpPr txBox="1"/>
          <p:nvPr/>
        </p:nvSpPr>
        <p:spPr bwMode="auto">
          <a:xfrm>
            <a:off x="2655568" y="3485226"/>
            <a:ext cx="253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50" name="TextBox 49">
            <a:extLst>
              <a:ext uri="{FF2B5EF4-FFF2-40B4-BE49-F238E27FC236}">
                <a16:creationId xmlns:a16="http://schemas.microsoft.com/office/drawing/2014/main" id="{30F22E3D-3423-55EF-9310-B5199A43CDFE}"/>
              </a:ext>
            </a:extLst>
          </p:cNvPr>
          <p:cNvSpPr txBox="1"/>
          <p:nvPr/>
        </p:nvSpPr>
        <p:spPr bwMode="auto">
          <a:xfrm>
            <a:off x="3206714" y="3485226"/>
            <a:ext cx="253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51" name="TextBox 50">
            <a:extLst>
              <a:ext uri="{FF2B5EF4-FFF2-40B4-BE49-F238E27FC236}">
                <a16:creationId xmlns:a16="http://schemas.microsoft.com/office/drawing/2014/main" id="{4CFFB533-5877-B4D4-BD71-19542D1C1E2A}"/>
              </a:ext>
            </a:extLst>
          </p:cNvPr>
          <p:cNvSpPr txBox="1"/>
          <p:nvPr/>
        </p:nvSpPr>
        <p:spPr bwMode="auto">
          <a:xfrm>
            <a:off x="3711334"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52" name="TextBox 51">
            <a:extLst>
              <a:ext uri="{FF2B5EF4-FFF2-40B4-BE49-F238E27FC236}">
                <a16:creationId xmlns:a16="http://schemas.microsoft.com/office/drawing/2014/main" id="{B62F3937-69F7-153E-1285-763C2CD33868}"/>
              </a:ext>
            </a:extLst>
          </p:cNvPr>
          <p:cNvSpPr txBox="1"/>
          <p:nvPr/>
        </p:nvSpPr>
        <p:spPr bwMode="auto">
          <a:xfrm>
            <a:off x="4253532"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53" name="TextBox 52">
            <a:extLst>
              <a:ext uri="{FF2B5EF4-FFF2-40B4-BE49-F238E27FC236}">
                <a16:creationId xmlns:a16="http://schemas.microsoft.com/office/drawing/2014/main" id="{1B7AC0F1-6AFA-4EDA-C5C6-25E98E82CE26}"/>
              </a:ext>
            </a:extLst>
          </p:cNvPr>
          <p:cNvSpPr txBox="1"/>
          <p:nvPr/>
        </p:nvSpPr>
        <p:spPr bwMode="auto">
          <a:xfrm>
            <a:off x="4801098"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54" name="TextBox 53">
            <a:extLst>
              <a:ext uri="{FF2B5EF4-FFF2-40B4-BE49-F238E27FC236}">
                <a16:creationId xmlns:a16="http://schemas.microsoft.com/office/drawing/2014/main" id="{B68B8586-5BB6-242D-C6A8-4610791698D6}"/>
              </a:ext>
            </a:extLst>
          </p:cNvPr>
          <p:cNvSpPr txBox="1"/>
          <p:nvPr/>
        </p:nvSpPr>
        <p:spPr bwMode="auto">
          <a:xfrm>
            <a:off x="5368348"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55" name="TextBox 54">
            <a:extLst>
              <a:ext uri="{FF2B5EF4-FFF2-40B4-BE49-F238E27FC236}">
                <a16:creationId xmlns:a16="http://schemas.microsoft.com/office/drawing/2014/main" id="{D7AF0B18-E9EB-472F-5EED-705CDED91716}"/>
              </a:ext>
            </a:extLst>
          </p:cNvPr>
          <p:cNvSpPr txBox="1"/>
          <p:nvPr/>
        </p:nvSpPr>
        <p:spPr bwMode="auto">
          <a:xfrm>
            <a:off x="5924862"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56" name="TextBox 55">
            <a:extLst>
              <a:ext uri="{FF2B5EF4-FFF2-40B4-BE49-F238E27FC236}">
                <a16:creationId xmlns:a16="http://schemas.microsoft.com/office/drawing/2014/main" id="{95E50748-4ECB-DAE8-C9C6-A0E0D8525F19}"/>
              </a:ext>
            </a:extLst>
          </p:cNvPr>
          <p:cNvSpPr txBox="1"/>
          <p:nvPr/>
        </p:nvSpPr>
        <p:spPr bwMode="auto">
          <a:xfrm>
            <a:off x="6479586"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57" name="TextBox 56">
            <a:extLst>
              <a:ext uri="{FF2B5EF4-FFF2-40B4-BE49-F238E27FC236}">
                <a16:creationId xmlns:a16="http://schemas.microsoft.com/office/drawing/2014/main" id="{1DE1CAC4-73BD-C7AF-E806-AECE6C6D1236}"/>
              </a:ext>
            </a:extLst>
          </p:cNvPr>
          <p:cNvSpPr txBox="1"/>
          <p:nvPr/>
        </p:nvSpPr>
        <p:spPr bwMode="auto">
          <a:xfrm>
            <a:off x="7036100"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58" name="TextBox 57">
            <a:extLst>
              <a:ext uri="{FF2B5EF4-FFF2-40B4-BE49-F238E27FC236}">
                <a16:creationId xmlns:a16="http://schemas.microsoft.com/office/drawing/2014/main" id="{261DBB19-1740-1DAA-FFAA-01E8E8FAB518}"/>
              </a:ext>
            </a:extLst>
          </p:cNvPr>
          <p:cNvSpPr txBox="1"/>
          <p:nvPr/>
        </p:nvSpPr>
        <p:spPr bwMode="auto">
          <a:xfrm>
            <a:off x="7578298"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a:t>
            </a:r>
          </a:p>
        </p:txBody>
      </p:sp>
      <p:sp>
        <p:nvSpPr>
          <p:cNvPr id="59" name="TextBox 58">
            <a:extLst>
              <a:ext uri="{FF2B5EF4-FFF2-40B4-BE49-F238E27FC236}">
                <a16:creationId xmlns:a16="http://schemas.microsoft.com/office/drawing/2014/main" id="{BB96E5D4-D540-BFC7-CD46-9D6CB841882A}"/>
              </a:ext>
            </a:extLst>
          </p:cNvPr>
          <p:cNvSpPr txBox="1"/>
          <p:nvPr/>
        </p:nvSpPr>
        <p:spPr bwMode="auto">
          <a:xfrm>
            <a:off x="8149127"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60" name="TextBox 59">
            <a:extLst>
              <a:ext uri="{FF2B5EF4-FFF2-40B4-BE49-F238E27FC236}">
                <a16:creationId xmlns:a16="http://schemas.microsoft.com/office/drawing/2014/main" id="{8F083668-C026-DFA2-F94D-D8DE309983A2}"/>
              </a:ext>
            </a:extLst>
          </p:cNvPr>
          <p:cNvSpPr txBox="1"/>
          <p:nvPr/>
        </p:nvSpPr>
        <p:spPr bwMode="auto">
          <a:xfrm>
            <a:off x="8693114"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p:txBody>
      </p:sp>
      <p:sp>
        <p:nvSpPr>
          <p:cNvPr id="61" name="TextBox 60">
            <a:extLst>
              <a:ext uri="{FF2B5EF4-FFF2-40B4-BE49-F238E27FC236}">
                <a16:creationId xmlns:a16="http://schemas.microsoft.com/office/drawing/2014/main" id="{572C47AF-B0C6-BD0F-2E46-BD4D6CDB3D83}"/>
              </a:ext>
            </a:extLst>
          </p:cNvPr>
          <p:cNvSpPr txBox="1"/>
          <p:nvPr/>
        </p:nvSpPr>
        <p:spPr bwMode="auto">
          <a:xfrm>
            <a:off x="9226364" y="3485226"/>
            <a:ext cx="46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sp>
        <p:nvSpPr>
          <p:cNvPr id="62" name="TextBox 61">
            <a:extLst>
              <a:ext uri="{FF2B5EF4-FFF2-40B4-BE49-F238E27FC236}">
                <a16:creationId xmlns:a16="http://schemas.microsoft.com/office/drawing/2014/main" id="{B3BAAB5E-5AF1-ED5B-FF57-4B8B1D732CE5}"/>
              </a:ext>
            </a:extLst>
          </p:cNvPr>
          <p:cNvSpPr txBox="1"/>
          <p:nvPr/>
        </p:nvSpPr>
        <p:spPr bwMode="auto">
          <a:xfrm>
            <a:off x="3088481" y="3178969"/>
            <a:ext cx="33742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0.53 (95% CI: 0.43-0.66;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&lt;.0001)</a:t>
            </a:r>
          </a:p>
        </p:txBody>
      </p:sp>
      <p:sp>
        <p:nvSpPr>
          <p:cNvPr id="63" name="Freeform: Shape 62">
            <a:extLst>
              <a:ext uri="{FF2B5EF4-FFF2-40B4-BE49-F238E27FC236}">
                <a16:creationId xmlns:a16="http://schemas.microsoft.com/office/drawing/2014/main" id="{D7510E98-A698-65E9-9780-5F5A7BCFF804}"/>
              </a:ext>
            </a:extLst>
          </p:cNvPr>
          <p:cNvSpPr/>
          <p:nvPr/>
        </p:nvSpPr>
        <p:spPr bwMode="auto">
          <a:xfrm>
            <a:off x="2801815" y="1423703"/>
            <a:ext cx="6376052" cy="1044656"/>
          </a:xfrm>
          <a:custGeom>
            <a:avLst/>
            <a:gdLst>
              <a:gd name="connsiteX0" fmla="*/ 6376052 w 6376052"/>
              <a:gd name="connsiteY0" fmla="*/ 1044656 h 1044656"/>
              <a:gd name="connsiteX1" fmla="*/ 5810739 w 6376052"/>
              <a:gd name="connsiteY1" fmla="*/ 1044656 h 1044656"/>
              <a:gd name="connsiteX2" fmla="*/ 5810739 w 6376052"/>
              <a:gd name="connsiteY2" fmla="*/ 996461 h 1044656"/>
              <a:gd name="connsiteX3" fmla="*/ 5443416 w 6376052"/>
              <a:gd name="connsiteY3" fmla="*/ 996461 h 1044656"/>
              <a:gd name="connsiteX4" fmla="*/ 5443416 w 6376052"/>
              <a:gd name="connsiteY4" fmla="*/ 974318 h 1044656"/>
              <a:gd name="connsiteX5" fmla="*/ 5261057 w 6376052"/>
              <a:gd name="connsiteY5" fmla="*/ 974318 h 1044656"/>
              <a:gd name="connsiteX6" fmla="*/ 5261057 w 6376052"/>
              <a:gd name="connsiteY6" fmla="*/ 963897 h 1044656"/>
              <a:gd name="connsiteX7" fmla="*/ 5173785 w 6376052"/>
              <a:gd name="connsiteY7" fmla="*/ 963897 h 1044656"/>
              <a:gd name="connsiteX8" fmla="*/ 5173785 w 6376052"/>
              <a:gd name="connsiteY8" fmla="*/ 949569 h 1044656"/>
              <a:gd name="connsiteX9" fmla="*/ 5102144 w 6376052"/>
              <a:gd name="connsiteY9" fmla="*/ 949569 h 1044656"/>
              <a:gd name="connsiteX10" fmla="*/ 5102144 w 6376052"/>
              <a:gd name="connsiteY10" fmla="*/ 936543 h 1044656"/>
              <a:gd name="connsiteX11" fmla="*/ 5044831 w 6376052"/>
              <a:gd name="connsiteY11" fmla="*/ 936543 h 1044656"/>
              <a:gd name="connsiteX12" fmla="*/ 5044831 w 6376052"/>
              <a:gd name="connsiteY12" fmla="*/ 928728 h 1044656"/>
              <a:gd name="connsiteX13" fmla="*/ 4974493 w 6376052"/>
              <a:gd name="connsiteY13" fmla="*/ 928728 h 1044656"/>
              <a:gd name="connsiteX14" fmla="*/ 4974493 w 6376052"/>
              <a:gd name="connsiteY14" fmla="*/ 922215 h 1044656"/>
              <a:gd name="connsiteX15" fmla="*/ 4857262 w 6376052"/>
              <a:gd name="connsiteY15" fmla="*/ 922215 h 1044656"/>
              <a:gd name="connsiteX16" fmla="*/ 4857262 w 6376052"/>
              <a:gd name="connsiteY16" fmla="*/ 918307 h 1044656"/>
              <a:gd name="connsiteX17" fmla="*/ 4818185 w 6376052"/>
              <a:gd name="connsiteY17" fmla="*/ 918307 h 1044656"/>
              <a:gd name="connsiteX18" fmla="*/ 4818185 w 6376052"/>
              <a:gd name="connsiteY18" fmla="*/ 902676 h 1044656"/>
              <a:gd name="connsiteX19" fmla="*/ 4793436 w 6376052"/>
              <a:gd name="connsiteY19" fmla="*/ 902676 h 1044656"/>
              <a:gd name="connsiteX20" fmla="*/ 4793436 w 6376052"/>
              <a:gd name="connsiteY20" fmla="*/ 887046 h 1044656"/>
              <a:gd name="connsiteX21" fmla="*/ 4664482 w 6376052"/>
              <a:gd name="connsiteY21" fmla="*/ 887046 h 1044656"/>
              <a:gd name="connsiteX22" fmla="*/ 4664482 w 6376052"/>
              <a:gd name="connsiteY22" fmla="*/ 883138 h 1044656"/>
              <a:gd name="connsiteX23" fmla="*/ 4603262 w 6376052"/>
              <a:gd name="connsiteY23" fmla="*/ 883138 h 1044656"/>
              <a:gd name="connsiteX24" fmla="*/ 4603262 w 6376052"/>
              <a:gd name="connsiteY24" fmla="*/ 880533 h 1044656"/>
              <a:gd name="connsiteX25" fmla="*/ 4547252 w 6376052"/>
              <a:gd name="connsiteY25" fmla="*/ 880533 h 1044656"/>
              <a:gd name="connsiteX26" fmla="*/ 4547252 w 6376052"/>
              <a:gd name="connsiteY26" fmla="*/ 872718 h 1044656"/>
              <a:gd name="connsiteX27" fmla="*/ 4470400 w 6376052"/>
              <a:gd name="connsiteY27" fmla="*/ 872718 h 1044656"/>
              <a:gd name="connsiteX28" fmla="*/ 4470400 w 6376052"/>
              <a:gd name="connsiteY28" fmla="*/ 859692 h 1044656"/>
              <a:gd name="connsiteX29" fmla="*/ 4454770 w 6376052"/>
              <a:gd name="connsiteY29" fmla="*/ 859692 h 1044656"/>
              <a:gd name="connsiteX30" fmla="*/ 4454770 w 6376052"/>
              <a:gd name="connsiteY30" fmla="*/ 847969 h 1044656"/>
              <a:gd name="connsiteX31" fmla="*/ 4203375 w 6376052"/>
              <a:gd name="connsiteY31" fmla="*/ 847969 h 1044656"/>
              <a:gd name="connsiteX32" fmla="*/ 4203375 w 6376052"/>
              <a:gd name="connsiteY32" fmla="*/ 838851 h 1044656"/>
              <a:gd name="connsiteX33" fmla="*/ 4049672 w 6376052"/>
              <a:gd name="connsiteY33" fmla="*/ 838851 h 1044656"/>
              <a:gd name="connsiteX34" fmla="*/ 4049672 w 6376052"/>
              <a:gd name="connsiteY34" fmla="*/ 808892 h 1044656"/>
              <a:gd name="connsiteX35" fmla="*/ 3945467 w 6376052"/>
              <a:gd name="connsiteY35" fmla="*/ 808892 h 1044656"/>
              <a:gd name="connsiteX36" fmla="*/ 3945467 w 6376052"/>
              <a:gd name="connsiteY36" fmla="*/ 790656 h 1044656"/>
              <a:gd name="connsiteX37" fmla="*/ 3821723 w 6376052"/>
              <a:gd name="connsiteY37" fmla="*/ 790656 h 1044656"/>
              <a:gd name="connsiteX38" fmla="*/ 3821723 w 6376052"/>
              <a:gd name="connsiteY38" fmla="*/ 771118 h 1044656"/>
              <a:gd name="connsiteX39" fmla="*/ 3793067 w 6376052"/>
              <a:gd name="connsiteY39" fmla="*/ 771118 h 1044656"/>
              <a:gd name="connsiteX40" fmla="*/ 3793067 w 6376052"/>
              <a:gd name="connsiteY40" fmla="*/ 750276 h 1044656"/>
              <a:gd name="connsiteX41" fmla="*/ 3664113 w 6376052"/>
              <a:gd name="connsiteY41" fmla="*/ 750276 h 1044656"/>
              <a:gd name="connsiteX42" fmla="*/ 3664113 w 6376052"/>
              <a:gd name="connsiteY42" fmla="*/ 734646 h 1044656"/>
              <a:gd name="connsiteX43" fmla="*/ 3570329 w 6376052"/>
              <a:gd name="connsiteY43" fmla="*/ 734646 h 1044656"/>
              <a:gd name="connsiteX44" fmla="*/ 3570329 w 6376052"/>
              <a:gd name="connsiteY44" fmla="*/ 724225 h 1044656"/>
              <a:gd name="connsiteX45" fmla="*/ 3548185 w 6376052"/>
              <a:gd name="connsiteY45" fmla="*/ 724225 h 1044656"/>
              <a:gd name="connsiteX46" fmla="*/ 3548185 w 6376052"/>
              <a:gd name="connsiteY46" fmla="*/ 704687 h 1044656"/>
              <a:gd name="connsiteX47" fmla="*/ 3436164 w 6376052"/>
              <a:gd name="connsiteY47" fmla="*/ 704687 h 1044656"/>
              <a:gd name="connsiteX48" fmla="*/ 3436164 w 6376052"/>
              <a:gd name="connsiteY48" fmla="*/ 691661 h 1044656"/>
              <a:gd name="connsiteX49" fmla="*/ 3328052 w 6376052"/>
              <a:gd name="connsiteY49" fmla="*/ 691661 h 1044656"/>
              <a:gd name="connsiteX50" fmla="*/ 3328052 w 6376052"/>
              <a:gd name="connsiteY50" fmla="*/ 674728 h 1044656"/>
              <a:gd name="connsiteX51" fmla="*/ 3130062 w 6376052"/>
              <a:gd name="connsiteY51" fmla="*/ 674728 h 1044656"/>
              <a:gd name="connsiteX52" fmla="*/ 3130062 w 6376052"/>
              <a:gd name="connsiteY52" fmla="*/ 661702 h 1044656"/>
              <a:gd name="connsiteX53" fmla="*/ 2978964 w 6376052"/>
              <a:gd name="connsiteY53" fmla="*/ 661702 h 1044656"/>
              <a:gd name="connsiteX54" fmla="*/ 2978964 w 6376052"/>
              <a:gd name="connsiteY54" fmla="*/ 643466 h 1044656"/>
              <a:gd name="connsiteX55" fmla="*/ 2899508 w 6376052"/>
              <a:gd name="connsiteY55" fmla="*/ 643466 h 1044656"/>
              <a:gd name="connsiteX56" fmla="*/ 2899508 w 6376052"/>
              <a:gd name="connsiteY56" fmla="*/ 629138 h 1044656"/>
              <a:gd name="connsiteX57" fmla="*/ 2865641 w 6376052"/>
              <a:gd name="connsiteY57" fmla="*/ 629138 h 1044656"/>
              <a:gd name="connsiteX58" fmla="*/ 2865641 w 6376052"/>
              <a:gd name="connsiteY58" fmla="*/ 613507 h 1044656"/>
              <a:gd name="connsiteX59" fmla="*/ 2723662 w 6376052"/>
              <a:gd name="connsiteY59" fmla="*/ 613507 h 1044656"/>
              <a:gd name="connsiteX60" fmla="*/ 2723662 w 6376052"/>
              <a:gd name="connsiteY60" fmla="*/ 604389 h 1044656"/>
              <a:gd name="connsiteX61" fmla="*/ 2625970 w 6376052"/>
              <a:gd name="connsiteY61" fmla="*/ 604389 h 1044656"/>
              <a:gd name="connsiteX62" fmla="*/ 2625970 w 6376052"/>
              <a:gd name="connsiteY62" fmla="*/ 584851 h 1044656"/>
              <a:gd name="connsiteX63" fmla="*/ 2555631 w 6376052"/>
              <a:gd name="connsiteY63" fmla="*/ 584851 h 1044656"/>
              <a:gd name="connsiteX64" fmla="*/ 2555631 w 6376052"/>
              <a:gd name="connsiteY64" fmla="*/ 565312 h 1044656"/>
              <a:gd name="connsiteX65" fmla="*/ 2491806 w 6376052"/>
              <a:gd name="connsiteY65" fmla="*/ 565312 h 1044656"/>
              <a:gd name="connsiteX66" fmla="*/ 2491806 w 6376052"/>
              <a:gd name="connsiteY66" fmla="*/ 558800 h 1044656"/>
              <a:gd name="connsiteX67" fmla="*/ 2431888 w 6376052"/>
              <a:gd name="connsiteY67" fmla="*/ 558800 h 1044656"/>
              <a:gd name="connsiteX68" fmla="*/ 2431888 w 6376052"/>
              <a:gd name="connsiteY68" fmla="*/ 545774 h 1044656"/>
              <a:gd name="connsiteX69" fmla="*/ 2344616 w 6376052"/>
              <a:gd name="connsiteY69" fmla="*/ 545774 h 1044656"/>
              <a:gd name="connsiteX70" fmla="*/ 2344616 w 6376052"/>
              <a:gd name="connsiteY70" fmla="*/ 531446 h 1044656"/>
              <a:gd name="connsiteX71" fmla="*/ 2305539 w 6376052"/>
              <a:gd name="connsiteY71" fmla="*/ 531446 h 1044656"/>
              <a:gd name="connsiteX72" fmla="*/ 2305539 w 6376052"/>
              <a:gd name="connsiteY72" fmla="*/ 518420 h 1044656"/>
              <a:gd name="connsiteX73" fmla="*/ 2249529 w 6376052"/>
              <a:gd name="connsiteY73" fmla="*/ 518420 h 1044656"/>
              <a:gd name="connsiteX74" fmla="*/ 2249529 w 6376052"/>
              <a:gd name="connsiteY74" fmla="*/ 504092 h 1044656"/>
              <a:gd name="connsiteX75" fmla="*/ 2167467 w 6376052"/>
              <a:gd name="connsiteY75" fmla="*/ 504092 h 1044656"/>
              <a:gd name="connsiteX76" fmla="*/ 2167467 w 6376052"/>
              <a:gd name="connsiteY76" fmla="*/ 493671 h 1044656"/>
              <a:gd name="connsiteX77" fmla="*/ 2120575 w 6376052"/>
              <a:gd name="connsiteY77" fmla="*/ 493671 h 1044656"/>
              <a:gd name="connsiteX78" fmla="*/ 2120575 w 6376052"/>
              <a:gd name="connsiteY78" fmla="*/ 476738 h 1044656"/>
              <a:gd name="connsiteX79" fmla="*/ 2048934 w 6376052"/>
              <a:gd name="connsiteY79" fmla="*/ 476738 h 1044656"/>
              <a:gd name="connsiteX80" fmla="*/ 2048934 w 6376052"/>
              <a:gd name="connsiteY80" fmla="*/ 455897 h 1044656"/>
              <a:gd name="connsiteX81" fmla="*/ 1956452 w 6376052"/>
              <a:gd name="connsiteY81" fmla="*/ 455897 h 1044656"/>
              <a:gd name="connsiteX82" fmla="*/ 1956452 w 6376052"/>
              <a:gd name="connsiteY82" fmla="*/ 441569 h 1044656"/>
              <a:gd name="connsiteX83" fmla="*/ 1901744 w 6376052"/>
              <a:gd name="connsiteY83" fmla="*/ 441569 h 1044656"/>
              <a:gd name="connsiteX84" fmla="*/ 1901744 w 6376052"/>
              <a:gd name="connsiteY84" fmla="*/ 429846 h 1044656"/>
              <a:gd name="connsiteX85" fmla="*/ 1871785 w 6376052"/>
              <a:gd name="connsiteY85" fmla="*/ 429846 h 1044656"/>
              <a:gd name="connsiteX86" fmla="*/ 1871785 w 6376052"/>
              <a:gd name="connsiteY86" fmla="*/ 405097 h 1044656"/>
              <a:gd name="connsiteX87" fmla="*/ 1789723 w 6376052"/>
              <a:gd name="connsiteY87" fmla="*/ 405097 h 1044656"/>
              <a:gd name="connsiteX88" fmla="*/ 1789723 w 6376052"/>
              <a:gd name="connsiteY88" fmla="*/ 392071 h 1044656"/>
              <a:gd name="connsiteX89" fmla="*/ 1703754 w 6376052"/>
              <a:gd name="connsiteY89" fmla="*/ 392071 h 1044656"/>
              <a:gd name="connsiteX90" fmla="*/ 1703754 w 6376052"/>
              <a:gd name="connsiteY90" fmla="*/ 364718 h 1044656"/>
              <a:gd name="connsiteX91" fmla="*/ 1535723 w 6376052"/>
              <a:gd name="connsiteY91" fmla="*/ 364718 h 1044656"/>
              <a:gd name="connsiteX92" fmla="*/ 1535723 w 6376052"/>
              <a:gd name="connsiteY92" fmla="*/ 350389 h 1044656"/>
              <a:gd name="connsiteX93" fmla="*/ 1421098 w 6376052"/>
              <a:gd name="connsiteY93" fmla="*/ 350389 h 1044656"/>
              <a:gd name="connsiteX94" fmla="*/ 1421098 w 6376052"/>
              <a:gd name="connsiteY94" fmla="*/ 332153 h 1044656"/>
              <a:gd name="connsiteX95" fmla="*/ 1292144 w 6376052"/>
              <a:gd name="connsiteY95" fmla="*/ 332153 h 1044656"/>
              <a:gd name="connsiteX96" fmla="*/ 1292144 w 6376052"/>
              <a:gd name="connsiteY96" fmla="*/ 316523 h 1044656"/>
              <a:gd name="connsiteX97" fmla="*/ 1204872 w 6376052"/>
              <a:gd name="connsiteY97" fmla="*/ 316523 h 1044656"/>
              <a:gd name="connsiteX98" fmla="*/ 1204872 w 6376052"/>
              <a:gd name="connsiteY98" fmla="*/ 298287 h 1044656"/>
              <a:gd name="connsiteX99" fmla="*/ 1148862 w 6376052"/>
              <a:gd name="connsiteY99" fmla="*/ 298287 h 1044656"/>
              <a:gd name="connsiteX100" fmla="*/ 1148862 w 6376052"/>
              <a:gd name="connsiteY100" fmla="*/ 282656 h 1044656"/>
              <a:gd name="connsiteX101" fmla="*/ 901375 w 6376052"/>
              <a:gd name="connsiteY101" fmla="*/ 282656 h 1044656"/>
              <a:gd name="connsiteX102" fmla="*/ 901375 w 6376052"/>
              <a:gd name="connsiteY102" fmla="*/ 257907 h 1044656"/>
              <a:gd name="connsiteX103" fmla="*/ 864903 w 6376052"/>
              <a:gd name="connsiteY103" fmla="*/ 257907 h 1044656"/>
              <a:gd name="connsiteX104" fmla="*/ 864903 w 6376052"/>
              <a:gd name="connsiteY104" fmla="*/ 233159 h 1044656"/>
              <a:gd name="connsiteX105" fmla="*/ 797170 w 6376052"/>
              <a:gd name="connsiteY105" fmla="*/ 233159 h 1044656"/>
              <a:gd name="connsiteX106" fmla="*/ 797170 w 6376052"/>
              <a:gd name="connsiteY106" fmla="*/ 220133 h 1044656"/>
              <a:gd name="connsiteX107" fmla="*/ 763303 w 6376052"/>
              <a:gd name="connsiteY107" fmla="*/ 220133 h 1044656"/>
              <a:gd name="connsiteX108" fmla="*/ 763303 w 6376052"/>
              <a:gd name="connsiteY108" fmla="*/ 205805 h 1044656"/>
              <a:gd name="connsiteX109" fmla="*/ 685149 w 6376052"/>
              <a:gd name="connsiteY109" fmla="*/ 205805 h 1044656"/>
              <a:gd name="connsiteX110" fmla="*/ 685149 w 6376052"/>
              <a:gd name="connsiteY110" fmla="*/ 179753 h 1044656"/>
              <a:gd name="connsiteX111" fmla="*/ 606995 w 6376052"/>
              <a:gd name="connsiteY111" fmla="*/ 179753 h 1044656"/>
              <a:gd name="connsiteX112" fmla="*/ 606995 w 6376052"/>
              <a:gd name="connsiteY112" fmla="*/ 149794 h 1044656"/>
              <a:gd name="connsiteX113" fmla="*/ 500185 w 6376052"/>
              <a:gd name="connsiteY113" fmla="*/ 149794 h 1044656"/>
              <a:gd name="connsiteX114" fmla="*/ 500185 w 6376052"/>
              <a:gd name="connsiteY114" fmla="*/ 143282 h 1044656"/>
              <a:gd name="connsiteX115" fmla="*/ 453293 w 6376052"/>
              <a:gd name="connsiteY115" fmla="*/ 143282 h 1044656"/>
              <a:gd name="connsiteX116" fmla="*/ 453293 w 6376052"/>
              <a:gd name="connsiteY116" fmla="*/ 123743 h 1044656"/>
              <a:gd name="connsiteX117" fmla="*/ 393375 w 6376052"/>
              <a:gd name="connsiteY117" fmla="*/ 123743 h 1044656"/>
              <a:gd name="connsiteX118" fmla="*/ 393375 w 6376052"/>
              <a:gd name="connsiteY118" fmla="*/ 114625 h 1044656"/>
              <a:gd name="connsiteX119" fmla="*/ 308708 w 6376052"/>
              <a:gd name="connsiteY119" fmla="*/ 114625 h 1044656"/>
              <a:gd name="connsiteX120" fmla="*/ 308708 w 6376052"/>
              <a:gd name="connsiteY120" fmla="*/ 101600 h 1044656"/>
              <a:gd name="connsiteX121" fmla="*/ 265723 w 6376052"/>
              <a:gd name="connsiteY121" fmla="*/ 101600 h 1044656"/>
              <a:gd name="connsiteX122" fmla="*/ 265723 w 6376052"/>
              <a:gd name="connsiteY122" fmla="*/ 87271 h 1044656"/>
              <a:gd name="connsiteX123" fmla="*/ 248790 w 6376052"/>
              <a:gd name="connsiteY123" fmla="*/ 87271 h 1044656"/>
              <a:gd name="connsiteX124" fmla="*/ 248790 w 6376052"/>
              <a:gd name="connsiteY124" fmla="*/ 72943 h 1044656"/>
              <a:gd name="connsiteX125" fmla="*/ 199293 w 6376052"/>
              <a:gd name="connsiteY125" fmla="*/ 72943 h 1044656"/>
              <a:gd name="connsiteX126" fmla="*/ 199293 w 6376052"/>
              <a:gd name="connsiteY126" fmla="*/ 54707 h 1044656"/>
              <a:gd name="connsiteX127" fmla="*/ 161518 w 6376052"/>
              <a:gd name="connsiteY127" fmla="*/ 54707 h 1044656"/>
              <a:gd name="connsiteX128" fmla="*/ 161518 w 6376052"/>
              <a:gd name="connsiteY128" fmla="*/ 37774 h 1044656"/>
              <a:gd name="connsiteX129" fmla="*/ 122441 w 6376052"/>
              <a:gd name="connsiteY129" fmla="*/ 37774 h 1044656"/>
              <a:gd name="connsiteX130" fmla="*/ 122441 w 6376052"/>
              <a:gd name="connsiteY130" fmla="*/ 26051 h 1044656"/>
              <a:gd name="connsiteX131" fmla="*/ 44288 w 6376052"/>
              <a:gd name="connsiteY131" fmla="*/ 26051 h 1044656"/>
              <a:gd name="connsiteX132" fmla="*/ 44288 w 6376052"/>
              <a:gd name="connsiteY132" fmla="*/ 0 h 1044656"/>
              <a:gd name="connsiteX133" fmla="*/ 0 w 6376052"/>
              <a:gd name="connsiteY133" fmla="*/ 0 h 104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376052" h="1044656">
                <a:moveTo>
                  <a:pt x="6376052" y="1044656"/>
                </a:moveTo>
                <a:lnTo>
                  <a:pt x="5810739" y="1044656"/>
                </a:lnTo>
                <a:lnTo>
                  <a:pt x="5810739" y="996461"/>
                </a:lnTo>
                <a:lnTo>
                  <a:pt x="5443416" y="996461"/>
                </a:lnTo>
                <a:lnTo>
                  <a:pt x="5443416" y="974318"/>
                </a:lnTo>
                <a:lnTo>
                  <a:pt x="5261057" y="974318"/>
                </a:lnTo>
                <a:lnTo>
                  <a:pt x="5261057" y="963897"/>
                </a:lnTo>
                <a:lnTo>
                  <a:pt x="5173785" y="963897"/>
                </a:lnTo>
                <a:lnTo>
                  <a:pt x="5173785" y="949569"/>
                </a:lnTo>
                <a:lnTo>
                  <a:pt x="5102144" y="949569"/>
                </a:lnTo>
                <a:lnTo>
                  <a:pt x="5102144" y="936543"/>
                </a:lnTo>
                <a:lnTo>
                  <a:pt x="5044831" y="936543"/>
                </a:lnTo>
                <a:lnTo>
                  <a:pt x="5044831" y="928728"/>
                </a:lnTo>
                <a:lnTo>
                  <a:pt x="4974493" y="928728"/>
                </a:lnTo>
                <a:lnTo>
                  <a:pt x="4974493" y="922215"/>
                </a:lnTo>
                <a:lnTo>
                  <a:pt x="4857262" y="922215"/>
                </a:lnTo>
                <a:lnTo>
                  <a:pt x="4857262" y="918307"/>
                </a:lnTo>
                <a:lnTo>
                  <a:pt x="4818185" y="918307"/>
                </a:lnTo>
                <a:lnTo>
                  <a:pt x="4818185" y="902676"/>
                </a:lnTo>
                <a:lnTo>
                  <a:pt x="4793436" y="902676"/>
                </a:lnTo>
                <a:lnTo>
                  <a:pt x="4793436" y="887046"/>
                </a:lnTo>
                <a:lnTo>
                  <a:pt x="4664482" y="887046"/>
                </a:lnTo>
                <a:lnTo>
                  <a:pt x="4664482" y="883138"/>
                </a:lnTo>
                <a:lnTo>
                  <a:pt x="4603262" y="883138"/>
                </a:lnTo>
                <a:lnTo>
                  <a:pt x="4603262" y="880533"/>
                </a:lnTo>
                <a:lnTo>
                  <a:pt x="4547252" y="880533"/>
                </a:lnTo>
                <a:lnTo>
                  <a:pt x="4547252" y="872718"/>
                </a:lnTo>
                <a:lnTo>
                  <a:pt x="4470400" y="872718"/>
                </a:lnTo>
                <a:lnTo>
                  <a:pt x="4470400" y="859692"/>
                </a:lnTo>
                <a:lnTo>
                  <a:pt x="4454770" y="859692"/>
                </a:lnTo>
                <a:lnTo>
                  <a:pt x="4454770" y="847969"/>
                </a:lnTo>
                <a:lnTo>
                  <a:pt x="4203375" y="847969"/>
                </a:lnTo>
                <a:lnTo>
                  <a:pt x="4203375" y="838851"/>
                </a:lnTo>
                <a:lnTo>
                  <a:pt x="4049672" y="838851"/>
                </a:lnTo>
                <a:lnTo>
                  <a:pt x="4049672" y="808892"/>
                </a:lnTo>
                <a:lnTo>
                  <a:pt x="3945467" y="808892"/>
                </a:lnTo>
                <a:lnTo>
                  <a:pt x="3945467" y="790656"/>
                </a:lnTo>
                <a:lnTo>
                  <a:pt x="3821723" y="790656"/>
                </a:lnTo>
                <a:lnTo>
                  <a:pt x="3821723" y="771118"/>
                </a:lnTo>
                <a:lnTo>
                  <a:pt x="3793067" y="771118"/>
                </a:lnTo>
                <a:lnTo>
                  <a:pt x="3793067" y="750276"/>
                </a:lnTo>
                <a:lnTo>
                  <a:pt x="3664113" y="750276"/>
                </a:lnTo>
                <a:lnTo>
                  <a:pt x="3664113" y="734646"/>
                </a:lnTo>
                <a:lnTo>
                  <a:pt x="3570329" y="734646"/>
                </a:lnTo>
                <a:lnTo>
                  <a:pt x="3570329" y="724225"/>
                </a:lnTo>
                <a:lnTo>
                  <a:pt x="3548185" y="724225"/>
                </a:lnTo>
                <a:lnTo>
                  <a:pt x="3548185" y="704687"/>
                </a:lnTo>
                <a:lnTo>
                  <a:pt x="3436164" y="704687"/>
                </a:lnTo>
                <a:lnTo>
                  <a:pt x="3436164" y="691661"/>
                </a:lnTo>
                <a:lnTo>
                  <a:pt x="3328052" y="691661"/>
                </a:lnTo>
                <a:lnTo>
                  <a:pt x="3328052" y="674728"/>
                </a:lnTo>
                <a:lnTo>
                  <a:pt x="3130062" y="674728"/>
                </a:lnTo>
                <a:lnTo>
                  <a:pt x="3130062" y="661702"/>
                </a:lnTo>
                <a:lnTo>
                  <a:pt x="2978964" y="661702"/>
                </a:lnTo>
                <a:lnTo>
                  <a:pt x="2978964" y="643466"/>
                </a:lnTo>
                <a:lnTo>
                  <a:pt x="2899508" y="643466"/>
                </a:lnTo>
                <a:lnTo>
                  <a:pt x="2899508" y="629138"/>
                </a:lnTo>
                <a:lnTo>
                  <a:pt x="2865641" y="629138"/>
                </a:lnTo>
                <a:lnTo>
                  <a:pt x="2865641" y="613507"/>
                </a:lnTo>
                <a:lnTo>
                  <a:pt x="2723662" y="613507"/>
                </a:lnTo>
                <a:lnTo>
                  <a:pt x="2723662" y="604389"/>
                </a:lnTo>
                <a:lnTo>
                  <a:pt x="2625970" y="604389"/>
                </a:lnTo>
                <a:lnTo>
                  <a:pt x="2625970" y="584851"/>
                </a:lnTo>
                <a:lnTo>
                  <a:pt x="2555631" y="584851"/>
                </a:lnTo>
                <a:lnTo>
                  <a:pt x="2555631" y="565312"/>
                </a:lnTo>
                <a:lnTo>
                  <a:pt x="2491806" y="565312"/>
                </a:lnTo>
                <a:lnTo>
                  <a:pt x="2491806" y="558800"/>
                </a:lnTo>
                <a:lnTo>
                  <a:pt x="2431888" y="558800"/>
                </a:lnTo>
                <a:lnTo>
                  <a:pt x="2431888" y="545774"/>
                </a:lnTo>
                <a:lnTo>
                  <a:pt x="2344616" y="545774"/>
                </a:lnTo>
                <a:lnTo>
                  <a:pt x="2344616" y="531446"/>
                </a:lnTo>
                <a:lnTo>
                  <a:pt x="2305539" y="531446"/>
                </a:lnTo>
                <a:lnTo>
                  <a:pt x="2305539" y="518420"/>
                </a:lnTo>
                <a:lnTo>
                  <a:pt x="2249529" y="518420"/>
                </a:lnTo>
                <a:lnTo>
                  <a:pt x="2249529" y="504092"/>
                </a:lnTo>
                <a:lnTo>
                  <a:pt x="2167467" y="504092"/>
                </a:lnTo>
                <a:lnTo>
                  <a:pt x="2167467" y="493671"/>
                </a:lnTo>
                <a:lnTo>
                  <a:pt x="2120575" y="493671"/>
                </a:lnTo>
                <a:lnTo>
                  <a:pt x="2120575" y="476738"/>
                </a:lnTo>
                <a:lnTo>
                  <a:pt x="2048934" y="476738"/>
                </a:lnTo>
                <a:lnTo>
                  <a:pt x="2048934" y="455897"/>
                </a:lnTo>
                <a:lnTo>
                  <a:pt x="1956452" y="455897"/>
                </a:lnTo>
                <a:lnTo>
                  <a:pt x="1956452" y="441569"/>
                </a:lnTo>
                <a:lnTo>
                  <a:pt x="1901744" y="441569"/>
                </a:lnTo>
                <a:lnTo>
                  <a:pt x="1901744" y="429846"/>
                </a:lnTo>
                <a:lnTo>
                  <a:pt x="1871785" y="429846"/>
                </a:lnTo>
                <a:lnTo>
                  <a:pt x="1871785" y="405097"/>
                </a:lnTo>
                <a:lnTo>
                  <a:pt x="1789723" y="405097"/>
                </a:lnTo>
                <a:lnTo>
                  <a:pt x="1789723" y="392071"/>
                </a:lnTo>
                <a:lnTo>
                  <a:pt x="1703754" y="392071"/>
                </a:lnTo>
                <a:lnTo>
                  <a:pt x="1703754" y="364718"/>
                </a:lnTo>
                <a:lnTo>
                  <a:pt x="1535723" y="364718"/>
                </a:lnTo>
                <a:lnTo>
                  <a:pt x="1535723" y="350389"/>
                </a:lnTo>
                <a:lnTo>
                  <a:pt x="1421098" y="350389"/>
                </a:lnTo>
                <a:lnTo>
                  <a:pt x="1421098" y="332153"/>
                </a:lnTo>
                <a:lnTo>
                  <a:pt x="1292144" y="332153"/>
                </a:lnTo>
                <a:lnTo>
                  <a:pt x="1292144" y="316523"/>
                </a:lnTo>
                <a:lnTo>
                  <a:pt x="1204872" y="316523"/>
                </a:lnTo>
                <a:lnTo>
                  <a:pt x="1204872" y="298287"/>
                </a:lnTo>
                <a:lnTo>
                  <a:pt x="1148862" y="298287"/>
                </a:lnTo>
                <a:lnTo>
                  <a:pt x="1148862" y="282656"/>
                </a:lnTo>
                <a:lnTo>
                  <a:pt x="901375" y="282656"/>
                </a:lnTo>
                <a:lnTo>
                  <a:pt x="901375" y="257907"/>
                </a:lnTo>
                <a:lnTo>
                  <a:pt x="864903" y="257907"/>
                </a:lnTo>
                <a:lnTo>
                  <a:pt x="864903" y="233159"/>
                </a:lnTo>
                <a:lnTo>
                  <a:pt x="797170" y="233159"/>
                </a:lnTo>
                <a:lnTo>
                  <a:pt x="797170" y="220133"/>
                </a:lnTo>
                <a:lnTo>
                  <a:pt x="763303" y="220133"/>
                </a:lnTo>
                <a:lnTo>
                  <a:pt x="763303" y="205805"/>
                </a:lnTo>
                <a:lnTo>
                  <a:pt x="685149" y="205805"/>
                </a:lnTo>
                <a:lnTo>
                  <a:pt x="685149" y="179753"/>
                </a:lnTo>
                <a:lnTo>
                  <a:pt x="606995" y="179753"/>
                </a:lnTo>
                <a:lnTo>
                  <a:pt x="606995" y="149794"/>
                </a:lnTo>
                <a:lnTo>
                  <a:pt x="500185" y="149794"/>
                </a:lnTo>
                <a:lnTo>
                  <a:pt x="500185" y="143282"/>
                </a:lnTo>
                <a:lnTo>
                  <a:pt x="453293" y="143282"/>
                </a:lnTo>
                <a:lnTo>
                  <a:pt x="453293" y="123743"/>
                </a:lnTo>
                <a:lnTo>
                  <a:pt x="393375" y="123743"/>
                </a:lnTo>
                <a:lnTo>
                  <a:pt x="393375" y="114625"/>
                </a:lnTo>
                <a:lnTo>
                  <a:pt x="308708" y="114625"/>
                </a:lnTo>
                <a:lnTo>
                  <a:pt x="308708" y="101600"/>
                </a:lnTo>
                <a:lnTo>
                  <a:pt x="265723" y="101600"/>
                </a:lnTo>
                <a:lnTo>
                  <a:pt x="265723" y="87271"/>
                </a:lnTo>
                <a:lnTo>
                  <a:pt x="248790" y="87271"/>
                </a:lnTo>
                <a:lnTo>
                  <a:pt x="248790" y="72943"/>
                </a:lnTo>
                <a:lnTo>
                  <a:pt x="199293" y="72943"/>
                </a:lnTo>
                <a:lnTo>
                  <a:pt x="199293" y="54707"/>
                </a:lnTo>
                <a:lnTo>
                  <a:pt x="161518" y="54707"/>
                </a:lnTo>
                <a:lnTo>
                  <a:pt x="161518" y="37774"/>
                </a:lnTo>
                <a:lnTo>
                  <a:pt x="122441" y="37774"/>
                </a:lnTo>
                <a:lnTo>
                  <a:pt x="122441" y="26051"/>
                </a:lnTo>
                <a:lnTo>
                  <a:pt x="44288" y="26051"/>
                </a:lnTo>
                <a:lnTo>
                  <a:pt x="44288"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64" name="Freeform: Shape 63">
            <a:extLst>
              <a:ext uri="{FF2B5EF4-FFF2-40B4-BE49-F238E27FC236}">
                <a16:creationId xmlns:a16="http://schemas.microsoft.com/office/drawing/2014/main" id="{FC57ADD2-D5F9-7D8F-F712-9C6CFD8F9CF7}"/>
              </a:ext>
            </a:extLst>
          </p:cNvPr>
          <p:cNvSpPr/>
          <p:nvPr/>
        </p:nvSpPr>
        <p:spPr bwMode="auto">
          <a:xfrm>
            <a:off x="2817446" y="1422400"/>
            <a:ext cx="6338277" cy="1500554"/>
          </a:xfrm>
          <a:custGeom>
            <a:avLst/>
            <a:gdLst>
              <a:gd name="connsiteX0" fmla="*/ 6338277 w 6338277"/>
              <a:gd name="connsiteY0" fmla="*/ 1500554 h 1500554"/>
              <a:gd name="connsiteX1" fmla="*/ 5332698 w 6338277"/>
              <a:gd name="connsiteY1" fmla="*/ 1500554 h 1500554"/>
              <a:gd name="connsiteX2" fmla="*/ 5332698 w 6338277"/>
              <a:gd name="connsiteY2" fmla="*/ 1469292 h 1500554"/>
              <a:gd name="connsiteX3" fmla="*/ 5233703 w 6338277"/>
              <a:gd name="connsiteY3" fmla="*/ 1469292 h 1500554"/>
              <a:gd name="connsiteX4" fmla="*/ 5233703 w 6338277"/>
              <a:gd name="connsiteY4" fmla="*/ 1453662 h 1500554"/>
              <a:gd name="connsiteX5" fmla="*/ 5120380 w 6338277"/>
              <a:gd name="connsiteY5" fmla="*/ 1453662 h 1500554"/>
              <a:gd name="connsiteX6" fmla="*/ 5120380 w 6338277"/>
              <a:gd name="connsiteY6" fmla="*/ 1428913 h 1500554"/>
              <a:gd name="connsiteX7" fmla="*/ 5034410 w 6338277"/>
              <a:gd name="connsiteY7" fmla="*/ 1428913 h 1500554"/>
              <a:gd name="connsiteX8" fmla="*/ 5034410 w 6338277"/>
              <a:gd name="connsiteY8" fmla="*/ 1404164 h 1500554"/>
              <a:gd name="connsiteX9" fmla="*/ 4949744 w 6338277"/>
              <a:gd name="connsiteY9" fmla="*/ 1404164 h 1500554"/>
              <a:gd name="connsiteX10" fmla="*/ 4949744 w 6338277"/>
              <a:gd name="connsiteY10" fmla="*/ 1378113 h 1500554"/>
              <a:gd name="connsiteX11" fmla="*/ 4742636 w 6338277"/>
              <a:gd name="connsiteY11" fmla="*/ 1378113 h 1500554"/>
              <a:gd name="connsiteX12" fmla="*/ 4742636 w 6338277"/>
              <a:gd name="connsiteY12" fmla="*/ 1370297 h 1500554"/>
              <a:gd name="connsiteX13" fmla="*/ 4706164 w 6338277"/>
              <a:gd name="connsiteY13" fmla="*/ 1370297 h 1500554"/>
              <a:gd name="connsiteX14" fmla="*/ 4706164 w 6338277"/>
              <a:gd name="connsiteY14" fmla="*/ 1353364 h 1500554"/>
              <a:gd name="connsiteX15" fmla="*/ 4652759 w 6338277"/>
              <a:gd name="connsiteY15" fmla="*/ 1353364 h 1500554"/>
              <a:gd name="connsiteX16" fmla="*/ 4652759 w 6338277"/>
              <a:gd name="connsiteY16" fmla="*/ 1346851 h 1500554"/>
              <a:gd name="connsiteX17" fmla="*/ 4598051 w 6338277"/>
              <a:gd name="connsiteY17" fmla="*/ 1346851 h 1500554"/>
              <a:gd name="connsiteX18" fmla="*/ 4598051 w 6338277"/>
              <a:gd name="connsiteY18" fmla="*/ 1329918 h 1500554"/>
              <a:gd name="connsiteX19" fmla="*/ 4535528 w 6338277"/>
              <a:gd name="connsiteY19" fmla="*/ 1329918 h 1500554"/>
              <a:gd name="connsiteX20" fmla="*/ 4535528 w 6338277"/>
              <a:gd name="connsiteY20" fmla="*/ 1320800 h 1500554"/>
              <a:gd name="connsiteX21" fmla="*/ 4418298 w 6338277"/>
              <a:gd name="connsiteY21" fmla="*/ 1320800 h 1500554"/>
              <a:gd name="connsiteX22" fmla="*/ 4418298 w 6338277"/>
              <a:gd name="connsiteY22" fmla="*/ 1310379 h 1500554"/>
              <a:gd name="connsiteX23" fmla="*/ 4318000 w 6338277"/>
              <a:gd name="connsiteY23" fmla="*/ 1310379 h 1500554"/>
              <a:gd name="connsiteX24" fmla="*/ 4318000 w 6338277"/>
              <a:gd name="connsiteY24" fmla="*/ 1303867 h 1500554"/>
              <a:gd name="connsiteX25" fmla="*/ 4221610 w 6338277"/>
              <a:gd name="connsiteY25" fmla="*/ 1303867 h 1500554"/>
              <a:gd name="connsiteX26" fmla="*/ 4221610 w 6338277"/>
              <a:gd name="connsiteY26" fmla="*/ 1292144 h 1500554"/>
              <a:gd name="connsiteX27" fmla="*/ 4125221 w 6338277"/>
              <a:gd name="connsiteY27" fmla="*/ 1292144 h 1500554"/>
              <a:gd name="connsiteX28" fmla="*/ 4125221 w 6338277"/>
              <a:gd name="connsiteY28" fmla="*/ 1277815 h 1500554"/>
              <a:gd name="connsiteX29" fmla="*/ 4014503 w 6338277"/>
              <a:gd name="connsiteY29" fmla="*/ 1277815 h 1500554"/>
              <a:gd name="connsiteX30" fmla="*/ 4014503 w 6338277"/>
              <a:gd name="connsiteY30" fmla="*/ 1259579 h 1500554"/>
              <a:gd name="connsiteX31" fmla="*/ 4001477 w 6338277"/>
              <a:gd name="connsiteY31" fmla="*/ 1259579 h 1500554"/>
              <a:gd name="connsiteX32" fmla="*/ 4001477 w 6338277"/>
              <a:gd name="connsiteY32" fmla="*/ 1237436 h 1500554"/>
              <a:gd name="connsiteX33" fmla="*/ 3965005 w 6338277"/>
              <a:gd name="connsiteY33" fmla="*/ 1237436 h 1500554"/>
              <a:gd name="connsiteX34" fmla="*/ 3965005 w 6338277"/>
              <a:gd name="connsiteY34" fmla="*/ 1230923 h 1500554"/>
              <a:gd name="connsiteX35" fmla="*/ 3823026 w 6338277"/>
              <a:gd name="connsiteY35" fmla="*/ 1230923 h 1500554"/>
              <a:gd name="connsiteX36" fmla="*/ 3823026 w 6338277"/>
              <a:gd name="connsiteY36" fmla="*/ 1220503 h 1500554"/>
              <a:gd name="connsiteX37" fmla="*/ 3780041 w 6338277"/>
              <a:gd name="connsiteY37" fmla="*/ 1220503 h 1500554"/>
              <a:gd name="connsiteX38" fmla="*/ 3780041 w 6338277"/>
              <a:gd name="connsiteY38" fmla="*/ 1204872 h 1500554"/>
              <a:gd name="connsiteX39" fmla="*/ 3711005 w 6338277"/>
              <a:gd name="connsiteY39" fmla="*/ 1204872 h 1500554"/>
              <a:gd name="connsiteX40" fmla="*/ 3711005 w 6338277"/>
              <a:gd name="connsiteY40" fmla="*/ 1189241 h 1500554"/>
              <a:gd name="connsiteX41" fmla="*/ 3681046 w 6338277"/>
              <a:gd name="connsiteY41" fmla="*/ 1189241 h 1500554"/>
              <a:gd name="connsiteX42" fmla="*/ 3681046 w 6338277"/>
              <a:gd name="connsiteY42" fmla="*/ 1174913 h 1500554"/>
              <a:gd name="connsiteX43" fmla="*/ 3623733 w 6338277"/>
              <a:gd name="connsiteY43" fmla="*/ 1174913 h 1500554"/>
              <a:gd name="connsiteX44" fmla="*/ 3623733 w 6338277"/>
              <a:gd name="connsiteY44" fmla="*/ 1163190 h 1500554"/>
              <a:gd name="connsiteX45" fmla="*/ 3561210 w 6338277"/>
              <a:gd name="connsiteY45" fmla="*/ 1163190 h 1500554"/>
              <a:gd name="connsiteX46" fmla="*/ 3561210 w 6338277"/>
              <a:gd name="connsiteY46" fmla="*/ 1134533 h 1500554"/>
              <a:gd name="connsiteX47" fmla="*/ 3451795 w 6338277"/>
              <a:gd name="connsiteY47" fmla="*/ 1134533 h 1500554"/>
              <a:gd name="connsiteX48" fmla="*/ 3451795 w 6338277"/>
              <a:gd name="connsiteY48" fmla="*/ 1116297 h 1500554"/>
              <a:gd name="connsiteX49" fmla="*/ 3429651 w 6338277"/>
              <a:gd name="connsiteY49" fmla="*/ 1116297 h 1500554"/>
              <a:gd name="connsiteX50" fmla="*/ 3429651 w 6338277"/>
              <a:gd name="connsiteY50" fmla="*/ 1094154 h 1500554"/>
              <a:gd name="connsiteX51" fmla="*/ 3369733 w 6338277"/>
              <a:gd name="connsiteY51" fmla="*/ 1094154 h 1500554"/>
              <a:gd name="connsiteX52" fmla="*/ 3369733 w 6338277"/>
              <a:gd name="connsiteY52" fmla="*/ 1077221 h 1500554"/>
              <a:gd name="connsiteX53" fmla="*/ 3274646 w 6338277"/>
              <a:gd name="connsiteY53" fmla="*/ 1077221 h 1500554"/>
              <a:gd name="connsiteX54" fmla="*/ 3274646 w 6338277"/>
              <a:gd name="connsiteY54" fmla="*/ 1069405 h 1500554"/>
              <a:gd name="connsiteX55" fmla="*/ 3210821 w 6338277"/>
              <a:gd name="connsiteY55" fmla="*/ 1069405 h 1500554"/>
              <a:gd name="connsiteX56" fmla="*/ 3210821 w 6338277"/>
              <a:gd name="connsiteY56" fmla="*/ 1058985 h 1500554"/>
              <a:gd name="connsiteX57" fmla="*/ 3170441 w 6338277"/>
              <a:gd name="connsiteY57" fmla="*/ 1058985 h 1500554"/>
              <a:gd name="connsiteX58" fmla="*/ 3170441 w 6338277"/>
              <a:gd name="connsiteY58" fmla="*/ 1036841 h 1500554"/>
              <a:gd name="connsiteX59" fmla="*/ 3087077 w 6338277"/>
              <a:gd name="connsiteY59" fmla="*/ 1036841 h 1500554"/>
              <a:gd name="connsiteX60" fmla="*/ 3087077 w 6338277"/>
              <a:gd name="connsiteY60" fmla="*/ 1023815 h 1500554"/>
              <a:gd name="connsiteX61" fmla="*/ 3031067 w 6338277"/>
              <a:gd name="connsiteY61" fmla="*/ 1023815 h 1500554"/>
              <a:gd name="connsiteX62" fmla="*/ 3031067 w 6338277"/>
              <a:gd name="connsiteY62" fmla="*/ 999067 h 1500554"/>
              <a:gd name="connsiteX63" fmla="*/ 2933375 w 6338277"/>
              <a:gd name="connsiteY63" fmla="*/ 999067 h 1500554"/>
              <a:gd name="connsiteX64" fmla="*/ 2933375 w 6338277"/>
              <a:gd name="connsiteY64" fmla="*/ 984738 h 1500554"/>
              <a:gd name="connsiteX65" fmla="*/ 2881272 w 6338277"/>
              <a:gd name="connsiteY65" fmla="*/ 984738 h 1500554"/>
              <a:gd name="connsiteX66" fmla="*/ 2881272 w 6338277"/>
              <a:gd name="connsiteY66" fmla="*/ 978226 h 1500554"/>
              <a:gd name="connsiteX67" fmla="*/ 2834380 w 6338277"/>
              <a:gd name="connsiteY67" fmla="*/ 978226 h 1500554"/>
              <a:gd name="connsiteX68" fmla="*/ 2834380 w 6338277"/>
              <a:gd name="connsiteY68" fmla="*/ 959990 h 1500554"/>
              <a:gd name="connsiteX69" fmla="*/ 2801816 w 6338277"/>
              <a:gd name="connsiteY69" fmla="*/ 959990 h 1500554"/>
              <a:gd name="connsiteX70" fmla="*/ 2801816 w 6338277"/>
              <a:gd name="connsiteY70" fmla="*/ 944359 h 1500554"/>
              <a:gd name="connsiteX71" fmla="*/ 2737990 w 6338277"/>
              <a:gd name="connsiteY71" fmla="*/ 944359 h 1500554"/>
              <a:gd name="connsiteX72" fmla="*/ 2737990 w 6338277"/>
              <a:gd name="connsiteY72" fmla="*/ 930031 h 1500554"/>
              <a:gd name="connsiteX73" fmla="*/ 2563446 w 6338277"/>
              <a:gd name="connsiteY73" fmla="*/ 930031 h 1500554"/>
              <a:gd name="connsiteX74" fmla="*/ 2563446 w 6338277"/>
              <a:gd name="connsiteY74" fmla="*/ 919610 h 1500554"/>
              <a:gd name="connsiteX75" fmla="*/ 2507436 w 6338277"/>
              <a:gd name="connsiteY75" fmla="*/ 919610 h 1500554"/>
              <a:gd name="connsiteX76" fmla="*/ 2507436 w 6338277"/>
              <a:gd name="connsiteY76" fmla="*/ 905282 h 1500554"/>
              <a:gd name="connsiteX77" fmla="*/ 2469662 w 6338277"/>
              <a:gd name="connsiteY77" fmla="*/ 905282 h 1500554"/>
              <a:gd name="connsiteX78" fmla="*/ 2469662 w 6338277"/>
              <a:gd name="connsiteY78" fmla="*/ 890954 h 1500554"/>
              <a:gd name="connsiteX79" fmla="*/ 2378482 w 6338277"/>
              <a:gd name="connsiteY79" fmla="*/ 890954 h 1500554"/>
              <a:gd name="connsiteX80" fmla="*/ 2378482 w 6338277"/>
              <a:gd name="connsiteY80" fmla="*/ 867508 h 1500554"/>
              <a:gd name="connsiteX81" fmla="*/ 2345918 w 6338277"/>
              <a:gd name="connsiteY81" fmla="*/ 867508 h 1500554"/>
              <a:gd name="connsiteX82" fmla="*/ 2345918 w 6338277"/>
              <a:gd name="connsiteY82" fmla="*/ 847969 h 1500554"/>
              <a:gd name="connsiteX83" fmla="*/ 2302933 w 6338277"/>
              <a:gd name="connsiteY83" fmla="*/ 847969 h 1500554"/>
              <a:gd name="connsiteX84" fmla="*/ 2302933 w 6338277"/>
              <a:gd name="connsiteY84" fmla="*/ 834944 h 1500554"/>
              <a:gd name="connsiteX85" fmla="*/ 2226082 w 6338277"/>
              <a:gd name="connsiteY85" fmla="*/ 834944 h 1500554"/>
              <a:gd name="connsiteX86" fmla="*/ 2226082 w 6338277"/>
              <a:gd name="connsiteY86" fmla="*/ 806287 h 1500554"/>
              <a:gd name="connsiteX87" fmla="*/ 2155744 w 6338277"/>
              <a:gd name="connsiteY87" fmla="*/ 806287 h 1500554"/>
              <a:gd name="connsiteX88" fmla="*/ 2155744 w 6338277"/>
              <a:gd name="connsiteY88" fmla="*/ 782841 h 1500554"/>
              <a:gd name="connsiteX89" fmla="*/ 2035908 w 6338277"/>
              <a:gd name="connsiteY89" fmla="*/ 782841 h 1500554"/>
              <a:gd name="connsiteX90" fmla="*/ 2035908 w 6338277"/>
              <a:gd name="connsiteY90" fmla="*/ 767210 h 1500554"/>
              <a:gd name="connsiteX91" fmla="*/ 1969477 w 6338277"/>
              <a:gd name="connsiteY91" fmla="*/ 767210 h 1500554"/>
              <a:gd name="connsiteX92" fmla="*/ 1969477 w 6338277"/>
              <a:gd name="connsiteY92" fmla="*/ 754185 h 1500554"/>
              <a:gd name="connsiteX93" fmla="*/ 1923887 w 6338277"/>
              <a:gd name="connsiteY93" fmla="*/ 754185 h 1500554"/>
              <a:gd name="connsiteX94" fmla="*/ 1923887 w 6338277"/>
              <a:gd name="connsiteY94" fmla="*/ 747672 h 1500554"/>
              <a:gd name="connsiteX95" fmla="*/ 1873087 w 6338277"/>
              <a:gd name="connsiteY95" fmla="*/ 747672 h 1500554"/>
              <a:gd name="connsiteX96" fmla="*/ 1873087 w 6338277"/>
              <a:gd name="connsiteY96" fmla="*/ 734646 h 1500554"/>
              <a:gd name="connsiteX97" fmla="*/ 1836616 w 6338277"/>
              <a:gd name="connsiteY97" fmla="*/ 734646 h 1500554"/>
              <a:gd name="connsiteX98" fmla="*/ 1836616 w 6338277"/>
              <a:gd name="connsiteY98" fmla="*/ 724226 h 1500554"/>
              <a:gd name="connsiteX99" fmla="*/ 1814472 w 6338277"/>
              <a:gd name="connsiteY99" fmla="*/ 724226 h 1500554"/>
              <a:gd name="connsiteX100" fmla="*/ 1814472 w 6338277"/>
              <a:gd name="connsiteY100" fmla="*/ 704687 h 1500554"/>
              <a:gd name="connsiteX101" fmla="*/ 1764975 w 6338277"/>
              <a:gd name="connsiteY101" fmla="*/ 704687 h 1500554"/>
              <a:gd name="connsiteX102" fmla="*/ 1764975 w 6338277"/>
              <a:gd name="connsiteY102" fmla="*/ 695569 h 1500554"/>
              <a:gd name="connsiteX103" fmla="*/ 1715477 w 6338277"/>
              <a:gd name="connsiteY103" fmla="*/ 695569 h 1500554"/>
              <a:gd name="connsiteX104" fmla="*/ 1715477 w 6338277"/>
              <a:gd name="connsiteY104" fmla="*/ 679938 h 1500554"/>
              <a:gd name="connsiteX105" fmla="*/ 1677703 w 6338277"/>
              <a:gd name="connsiteY105" fmla="*/ 679938 h 1500554"/>
              <a:gd name="connsiteX106" fmla="*/ 1677703 w 6338277"/>
              <a:gd name="connsiteY106" fmla="*/ 663005 h 1500554"/>
              <a:gd name="connsiteX107" fmla="*/ 1642533 w 6338277"/>
              <a:gd name="connsiteY107" fmla="*/ 663005 h 1500554"/>
              <a:gd name="connsiteX108" fmla="*/ 1642533 w 6338277"/>
              <a:gd name="connsiteY108" fmla="*/ 653887 h 1500554"/>
              <a:gd name="connsiteX109" fmla="*/ 1570892 w 6338277"/>
              <a:gd name="connsiteY109" fmla="*/ 653887 h 1500554"/>
              <a:gd name="connsiteX110" fmla="*/ 1570892 w 6338277"/>
              <a:gd name="connsiteY110" fmla="*/ 630441 h 1500554"/>
              <a:gd name="connsiteX111" fmla="*/ 1530513 w 6338277"/>
              <a:gd name="connsiteY111" fmla="*/ 630441 h 1500554"/>
              <a:gd name="connsiteX112" fmla="*/ 1537026 w 6338277"/>
              <a:gd name="connsiteY112" fmla="*/ 623928 h 1500554"/>
              <a:gd name="connsiteX113" fmla="*/ 1513580 w 6338277"/>
              <a:gd name="connsiteY113" fmla="*/ 623928 h 1500554"/>
              <a:gd name="connsiteX114" fmla="*/ 1513580 w 6338277"/>
              <a:gd name="connsiteY114" fmla="*/ 603087 h 1500554"/>
              <a:gd name="connsiteX115" fmla="*/ 1460175 w 6338277"/>
              <a:gd name="connsiteY115" fmla="*/ 603087 h 1500554"/>
              <a:gd name="connsiteX116" fmla="*/ 1460175 w 6338277"/>
              <a:gd name="connsiteY116" fmla="*/ 588759 h 1500554"/>
              <a:gd name="connsiteX117" fmla="*/ 1426308 w 6338277"/>
              <a:gd name="connsiteY117" fmla="*/ 588759 h 1500554"/>
              <a:gd name="connsiteX118" fmla="*/ 1434123 w 6338277"/>
              <a:gd name="connsiteY118" fmla="*/ 580944 h 1500554"/>
              <a:gd name="connsiteX119" fmla="*/ 1396349 w 6338277"/>
              <a:gd name="connsiteY119" fmla="*/ 580944 h 1500554"/>
              <a:gd name="connsiteX120" fmla="*/ 1396349 w 6338277"/>
              <a:gd name="connsiteY120" fmla="*/ 554892 h 1500554"/>
              <a:gd name="connsiteX121" fmla="*/ 1368995 w 6338277"/>
              <a:gd name="connsiteY121" fmla="*/ 554892 h 1500554"/>
              <a:gd name="connsiteX122" fmla="*/ 1368995 w 6338277"/>
              <a:gd name="connsiteY122" fmla="*/ 541867 h 1500554"/>
              <a:gd name="connsiteX123" fmla="*/ 1310380 w 6338277"/>
              <a:gd name="connsiteY123" fmla="*/ 541867 h 1500554"/>
              <a:gd name="connsiteX124" fmla="*/ 1310380 w 6338277"/>
              <a:gd name="connsiteY124" fmla="*/ 524933 h 1500554"/>
              <a:gd name="connsiteX125" fmla="*/ 1273908 w 6338277"/>
              <a:gd name="connsiteY125" fmla="*/ 524933 h 1500554"/>
              <a:gd name="connsiteX126" fmla="*/ 1273908 w 6338277"/>
              <a:gd name="connsiteY126" fmla="*/ 510605 h 1500554"/>
              <a:gd name="connsiteX127" fmla="*/ 1249159 w 6338277"/>
              <a:gd name="connsiteY127" fmla="*/ 510605 h 1500554"/>
              <a:gd name="connsiteX128" fmla="*/ 1249159 w 6338277"/>
              <a:gd name="connsiteY128" fmla="*/ 491067 h 1500554"/>
              <a:gd name="connsiteX129" fmla="*/ 1207477 w 6338277"/>
              <a:gd name="connsiteY129" fmla="*/ 491067 h 1500554"/>
              <a:gd name="connsiteX130" fmla="*/ 1207477 w 6338277"/>
              <a:gd name="connsiteY130" fmla="*/ 480646 h 1500554"/>
              <a:gd name="connsiteX131" fmla="*/ 1174913 w 6338277"/>
              <a:gd name="connsiteY131" fmla="*/ 480646 h 1500554"/>
              <a:gd name="connsiteX132" fmla="*/ 1174913 w 6338277"/>
              <a:gd name="connsiteY132" fmla="*/ 468923 h 1500554"/>
              <a:gd name="connsiteX133" fmla="*/ 1146257 w 6338277"/>
              <a:gd name="connsiteY133" fmla="*/ 468923 h 1500554"/>
              <a:gd name="connsiteX134" fmla="*/ 1146257 w 6338277"/>
              <a:gd name="connsiteY134" fmla="*/ 457200 h 1500554"/>
              <a:gd name="connsiteX135" fmla="*/ 1099364 w 6338277"/>
              <a:gd name="connsiteY135" fmla="*/ 457200 h 1500554"/>
              <a:gd name="connsiteX136" fmla="*/ 1099364 w 6338277"/>
              <a:gd name="connsiteY136" fmla="*/ 445477 h 1500554"/>
              <a:gd name="connsiteX137" fmla="*/ 1070708 w 6338277"/>
              <a:gd name="connsiteY137" fmla="*/ 445477 h 1500554"/>
              <a:gd name="connsiteX138" fmla="*/ 1070708 w 6338277"/>
              <a:gd name="connsiteY138" fmla="*/ 424636 h 1500554"/>
              <a:gd name="connsiteX139" fmla="*/ 1019908 w 6338277"/>
              <a:gd name="connsiteY139" fmla="*/ 424636 h 1500554"/>
              <a:gd name="connsiteX140" fmla="*/ 1019908 w 6338277"/>
              <a:gd name="connsiteY140" fmla="*/ 410308 h 1500554"/>
              <a:gd name="connsiteX141" fmla="*/ 982133 w 6338277"/>
              <a:gd name="connsiteY141" fmla="*/ 410308 h 1500554"/>
              <a:gd name="connsiteX142" fmla="*/ 982133 w 6338277"/>
              <a:gd name="connsiteY142" fmla="*/ 399887 h 1500554"/>
              <a:gd name="connsiteX143" fmla="*/ 962595 w 6338277"/>
              <a:gd name="connsiteY143" fmla="*/ 399887 h 1500554"/>
              <a:gd name="connsiteX144" fmla="*/ 962595 w 6338277"/>
              <a:gd name="connsiteY144" fmla="*/ 389467 h 1500554"/>
              <a:gd name="connsiteX145" fmla="*/ 943057 w 6338277"/>
              <a:gd name="connsiteY145" fmla="*/ 389467 h 1500554"/>
              <a:gd name="connsiteX146" fmla="*/ 943057 w 6338277"/>
              <a:gd name="connsiteY146" fmla="*/ 371231 h 1500554"/>
              <a:gd name="connsiteX147" fmla="*/ 911795 w 6338277"/>
              <a:gd name="connsiteY147" fmla="*/ 371231 h 1500554"/>
              <a:gd name="connsiteX148" fmla="*/ 911795 w 6338277"/>
              <a:gd name="connsiteY148" fmla="*/ 359508 h 1500554"/>
              <a:gd name="connsiteX149" fmla="*/ 877928 w 6338277"/>
              <a:gd name="connsiteY149" fmla="*/ 359508 h 1500554"/>
              <a:gd name="connsiteX150" fmla="*/ 877928 w 6338277"/>
              <a:gd name="connsiteY150" fmla="*/ 342574 h 1500554"/>
              <a:gd name="connsiteX151" fmla="*/ 859692 w 6338277"/>
              <a:gd name="connsiteY151" fmla="*/ 342574 h 1500554"/>
              <a:gd name="connsiteX152" fmla="*/ 859692 w 6338277"/>
              <a:gd name="connsiteY152" fmla="*/ 329549 h 1500554"/>
              <a:gd name="connsiteX153" fmla="*/ 840154 w 6338277"/>
              <a:gd name="connsiteY153" fmla="*/ 329549 h 1500554"/>
              <a:gd name="connsiteX154" fmla="*/ 840154 w 6338277"/>
              <a:gd name="connsiteY154" fmla="*/ 319128 h 1500554"/>
              <a:gd name="connsiteX155" fmla="*/ 812800 w 6338277"/>
              <a:gd name="connsiteY155" fmla="*/ 319128 h 1500554"/>
              <a:gd name="connsiteX156" fmla="*/ 812800 w 6338277"/>
              <a:gd name="connsiteY156" fmla="*/ 307405 h 1500554"/>
              <a:gd name="connsiteX157" fmla="*/ 791959 w 6338277"/>
              <a:gd name="connsiteY157" fmla="*/ 307405 h 1500554"/>
              <a:gd name="connsiteX158" fmla="*/ 791959 w 6338277"/>
              <a:gd name="connsiteY158" fmla="*/ 294379 h 1500554"/>
              <a:gd name="connsiteX159" fmla="*/ 771118 w 6338277"/>
              <a:gd name="connsiteY159" fmla="*/ 294379 h 1500554"/>
              <a:gd name="connsiteX160" fmla="*/ 771118 w 6338277"/>
              <a:gd name="connsiteY160" fmla="*/ 286564 h 1500554"/>
              <a:gd name="connsiteX161" fmla="*/ 721621 w 6338277"/>
              <a:gd name="connsiteY161" fmla="*/ 286564 h 1500554"/>
              <a:gd name="connsiteX162" fmla="*/ 721621 w 6338277"/>
              <a:gd name="connsiteY162" fmla="*/ 264421 h 1500554"/>
              <a:gd name="connsiteX163" fmla="*/ 669518 w 6338277"/>
              <a:gd name="connsiteY163" fmla="*/ 264421 h 1500554"/>
              <a:gd name="connsiteX164" fmla="*/ 669518 w 6338277"/>
              <a:gd name="connsiteY164" fmla="*/ 244882 h 1500554"/>
              <a:gd name="connsiteX165" fmla="*/ 639559 w 6338277"/>
              <a:gd name="connsiteY165" fmla="*/ 244882 h 1500554"/>
              <a:gd name="connsiteX166" fmla="*/ 639559 w 6338277"/>
              <a:gd name="connsiteY166" fmla="*/ 233159 h 1500554"/>
              <a:gd name="connsiteX167" fmla="*/ 614810 w 6338277"/>
              <a:gd name="connsiteY167" fmla="*/ 233159 h 1500554"/>
              <a:gd name="connsiteX168" fmla="*/ 614810 w 6338277"/>
              <a:gd name="connsiteY168" fmla="*/ 221436 h 1500554"/>
              <a:gd name="connsiteX169" fmla="*/ 565313 w 6338277"/>
              <a:gd name="connsiteY169" fmla="*/ 221436 h 1500554"/>
              <a:gd name="connsiteX170" fmla="*/ 565313 w 6338277"/>
              <a:gd name="connsiteY170" fmla="*/ 203200 h 1500554"/>
              <a:gd name="connsiteX171" fmla="*/ 496277 w 6338277"/>
              <a:gd name="connsiteY171" fmla="*/ 203200 h 1500554"/>
              <a:gd name="connsiteX172" fmla="*/ 496277 w 6338277"/>
              <a:gd name="connsiteY172" fmla="*/ 188872 h 1500554"/>
              <a:gd name="connsiteX173" fmla="*/ 451990 w 6338277"/>
              <a:gd name="connsiteY173" fmla="*/ 188872 h 1500554"/>
              <a:gd name="connsiteX174" fmla="*/ 451990 w 6338277"/>
              <a:gd name="connsiteY174" fmla="*/ 170636 h 1500554"/>
              <a:gd name="connsiteX175" fmla="*/ 424636 w 6338277"/>
              <a:gd name="connsiteY175" fmla="*/ 170636 h 1500554"/>
              <a:gd name="connsiteX176" fmla="*/ 424636 w 6338277"/>
              <a:gd name="connsiteY176" fmla="*/ 155005 h 1500554"/>
              <a:gd name="connsiteX177" fmla="*/ 384257 w 6338277"/>
              <a:gd name="connsiteY177" fmla="*/ 155005 h 1500554"/>
              <a:gd name="connsiteX178" fmla="*/ 384257 w 6338277"/>
              <a:gd name="connsiteY178" fmla="*/ 140677 h 1500554"/>
              <a:gd name="connsiteX179" fmla="*/ 346482 w 6338277"/>
              <a:gd name="connsiteY179" fmla="*/ 140677 h 1500554"/>
              <a:gd name="connsiteX180" fmla="*/ 346482 w 6338277"/>
              <a:gd name="connsiteY180" fmla="*/ 125046 h 1500554"/>
              <a:gd name="connsiteX181" fmla="*/ 321733 w 6338277"/>
              <a:gd name="connsiteY181" fmla="*/ 125046 h 1500554"/>
              <a:gd name="connsiteX182" fmla="*/ 321733 w 6338277"/>
              <a:gd name="connsiteY182" fmla="*/ 125046 h 1500554"/>
              <a:gd name="connsiteX183" fmla="*/ 321733 w 6338277"/>
              <a:gd name="connsiteY183" fmla="*/ 131559 h 1500554"/>
              <a:gd name="connsiteX184" fmla="*/ 321733 w 6338277"/>
              <a:gd name="connsiteY184" fmla="*/ 118533 h 1500554"/>
              <a:gd name="connsiteX185" fmla="*/ 293077 w 6338277"/>
              <a:gd name="connsiteY185" fmla="*/ 118533 h 1500554"/>
              <a:gd name="connsiteX186" fmla="*/ 293077 w 6338277"/>
              <a:gd name="connsiteY186" fmla="*/ 100297 h 1500554"/>
              <a:gd name="connsiteX187" fmla="*/ 267026 w 6338277"/>
              <a:gd name="connsiteY187" fmla="*/ 100297 h 1500554"/>
              <a:gd name="connsiteX188" fmla="*/ 267026 w 6338277"/>
              <a:gd name="connsiteY188" fmla="*/ 92482 h 1500554"/>
              <a:gd name="connsiteX189" fmla="*/ 239672 w 6338277"/>
              <a:gd name="connsiteY189" fmla="*/ 92482 h 1500554"/>
              <a:gd name="connsiteX190" fmla="*/ 239672 w 6338277"/>
              <a:gd name="connsiteY190" fmla="*/ 74246 h 1500554"/>
              <a:gd name="connsiteX191" fmla="*/ 203200 w 6338277"/>
              <a:gd name="connsiteY191" fmla="*/ 74246 h 1500554"/>
              <a:gd name="connsiteX192" fmla="*/ 203200 w 6338277"/>
              <a:gd name="connsiteY192" fmla="*/ 58615 h 1500554"/>
              <a:gd name="connsiteX193" fmla="*/ 177149 w 6338277"/>
              <a:gd name="connsiteY193" fmla="*/ 58615 h 1500554"/>
              <a:gd name="connsiteX194" fmla="*/ 177149 w 6338277"/>
              <a:gd name="connsiteY194" fmla="*/ 41682 h 1500554"/>
              <a:gd name="connsiteX195" fmla="*/ 148492 w 6338277"/>
              <a:gd name="connsiteY195" fmla="*/ 41682 h 1500554"/>
              <a:gd name="connsiteX196" fmla="*/ 148492 w 6338277"/>
              <a:gd name="connsiteY196" fmla="*/ 23446 h 1500554"/>
              <a:gd name="connsiteX197" fmla="*/ 105508 w 6338277"/>
              <a:gd name="connsiteY197" fmla="*/ 23446 h 1500554"/>
              <a:gd name="connsiteX198" fmla="*/ 105508 w 6338277"/>
              <a:gd name="connsiteY198" fmla="*/ 10421 h 1500554"/>
              <a:gd name="connsiteX199" fmla="*/ 28657 w 6338277"/>
              <a:gd name="connsiteY199" fmla="*/ 10421 h 1500554"/>
              <a:gd name="connsiteX200" fmla="*/ 28657 w 6338277"/>
              <a:gd name="connsiteY200" fmla="*/ 0 h 1500554"/>
              <a:gd name="connsiteX201" fmla="*/ 0 w 6338277"/>
              <a:gd name="connsiteY201" fmla="*/ 0 h 1500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6338277" h="1500554">
                <a:moveTo>
                  <a:pt x="6338277" y="1500554"/>
                </a:moveTo>
                <a:lnTo>
                  <a:pt x="5332698" y="1500554"/>
                </a:lnTo>
                <a:lnTo>
                  <a:pt x="5332698" y="1469292"/>
                </a:lnTo>
                <a:lnTo>
                  <a:pt x="5233703" y="1469292"/>
                </a:lnTo>
                <a:lnTo>
                  <a:pt x="5233703" y="1453662"/>
                </a:lnTo>
                <a:lnTo>
                  <a:pt x="5120380" y="1453662"/>
                </a:lnTo>
                <a:lnTo>
                  <a:pt x="5120380" y="1428913"/>
                </a:lnTo>
                <a:lnTo>
                  <a:pt x="5034410" y="1428913"/>
                </a:lnTo>
                <a:lnTo>
                  <a:pt x="5034410" y="1404164"/>
                </a:lnTo>
                <a:lnTo>
                  <a:pt x="4949744" y="1404164"/>
                </a:lnTo>
                <a:lnTo>
                  <a:pt x="4949744" y="1378113"/>
                </a:lnTo>
                <a:lnTo>
                  <a:pt x="4742636" y="1378113"/>
                </a:lnTo>
                <a:lnTo>
                  <a:pt x="4742636" y="1370297"/>
                </a:lnTo>
                <a:lnTo>
                  <a:pt x="4706164" y="1370297"/>
                </a:lnTo>
                <a:lnTo>
                  <a:pt x="4706164" y="1353364"/>
                </a:lnTo>
                <a:lnTo>
                  <a:pt x="4652759" y="1353364"/>
                </a:lnTo>
                <a:lnTo>
                  <a:pt x="4652759" y="1346851"/>
                </a:lnTo>
                <a:lnTo>
                  <a:pt x="4598051" y="1346851"/>
                </a:lnTo>
                <a:lnTo>
                  <a:pt x="4598051" y="1329918"/>
                </a:lnTo>
                <a:lnTo>
                  <a:pt x="4535528" y="1329918"/>
                </a:lnTo>
                <a:lnTo>
                  <a:pt x="4535528" y="1320800"/>
                </a:lnTo>
                <a:lnTo>
                  <a:pt x="4418298" y="1320800"/>
                </a:lnTo>
                <a:lnTo>
                  <a:pt x="4418298" y="1310379"/>
                </a:lnTo>
                <a:lnTo>
                  <a:pt x="4318000" y="1310379"/>
                </a:lnTo>
                <a:lnTo>
                  <a:pt x="4318000" y="1303867"/>
                </a:lnTo>
                <a:lnTo>
                  <a:pt x="4221610" y="1303867"/>
                </a:lnTo>
                <a:lnTo>
                  <a:pt x="4221610" y="1292144"/>
                </a:lnTo>
                <a:lnTo>
                  <a:pt x="4125221" y="1292144"/>
                </a:lnTo>
                <a:lnTo>
                  <a:pt x="4125221" y="1277815"/>
                </a:lnTo>
                <a:lnTo>
                  <a:pt x="4014503" y="1277815"/>
                </a:lnTo>
                <a:lnTo>
                  <a:pt x="4014503" y="1259579"/>
                </a:lnTo>
                <a:lnTo>
                  <a:pt x="4001477" y="1259579"/>
                </a:lnTo>
                <a:lnTo>
                  <a:pt x="4001477" y="1237436"/>
                </a:lnTo>
                <a:lnTo>
                  <a:pt x="3965005" y="1237436"/>
                </a:lnTo>
                <a:lnTo>
                  <a:pt x="3965005" y="1230923"/>
                </a:lnTo>
                <a:lnTo>
                  <a:pt x="3823026" y="1230923"/>
                </a:lnTo>
                <a:lnTo>
                  <a:pt x="3823026" y="1220503"/>
                </a:lnTo>
                <a:lnTo>
                  <a:pt x="3780041" y="1220503"/>
                </a:lnTo>
                <a:lnTo>
                  <a:pt x="3780041" y="1204872"/>
                </a:lnTo>
                <a:lnTo>
                  <a:pt x="3711005" y="1204872"/>
                </a:lnTo>
                <a:lnTo>
                  <a:pt x="3711005" y="1189241"/>
                </a:lnTo>
                <a:lnTo>
                  <a:pt x="3681046" y="1189241"/>
                </a:lnTo>
                <a:lnTo>
                  <a:pt x="3681046" y="1174913"/>
                </a:lnTo>
                <a:lnTo>
                  <a:pt x="3623733" y="1174913"/>
                </a:lnTo>
                <a:lnTo>
                  <a:pt x="3623733" y="1163190"/>
                </a:lnTo>
                <a:lnTo>
                  <a:pt x="3561210" y="1163190"/>
                </a:lnTo>
                <a:lnTo>
                  <a:pt x="3561210" y="1134533"/>
                </a:lnTo>
                <a:lnTo>
                  <a:pt x="3451795" y="1134533"/>
                </a:lnTo>
                <a:lnTo>
                  <a:pt x="3451795" y="1116297"/>
                </a:lnTo>
                <a:lnTo>
                  <a:pt x="3429651" y="1116297"/>
                </a:lnTo>
                <a:lnTo>
                  <a:pt x="3429651" y="1094154"/>
                </a:lnTo>
                <a:lnTo>
                  <a:pt x="3369733" y="1094154"/>
                </a:lnTo>
                <a:lnTo>
                  <a:pt x="3369733" y="1077221"/>
                </a:lnTo>
                <a:lnTo>
                  <a:pt x="3274646" y="1077221"/>
                </a:lnTo>
                <a:lnTo>
                  <a:pt x="3274646" y="1069405"/>
                </a:lnTo>
                <a:lnTo>
                  <a:pt x="3210821" y="1069405"/>
                </a:lnTo>
                <a:lnTo>
                  <a:pt x="3210821" y="1058985"/>
                </a:lnTo>
                <a:lnTo>
                  <a:pt x="3170441" y="1058985"/>
                </a:lnTo>
                <a:lnTo>
                  <a:pt x="3170441" y="1036841"/>
                </a:lnTo>
                <a:lnTo>
                  <a:pt x="3087077" y="1036841"/>
                </a:lnTo>
                <a:lnTo>
                  <a:pt x="3087077" y="1023815"/>
                </a:lnTo>
                <a:lnTo>
                  <a:pt x="3031067" y="1023815"/>
                </a:lnTo>
                <a:lnTo>
                  <a:pt x="3031067" y="999067"/>
                </a:lnTo>
                <a:lnTo>
                  <a:pt x="2933375" y="999067"/>
                </a:lnTo>
                <a:lnTo>
                  <a:pt x="2933375" y="984738"/>
                </a:lnTo>
                <a:lnTo>
                  <a:pt x="2881272" y="984738"/>
                </a:lnTo>
                <a:lnTo>
                  <a:pt x="2881272" y="978226"/>
                </a:lnTo>
                <a:lnTo>
                  <a:pt x="2834380" y="978226"/>
                </a:lnTo>
                <a:lnTo>
                  <a:pt x="2834380" y="959990"/>
                </a:lnTo>
                <a:lnTo>
                  <a:pt x="2801816" y="959990"/>
                </a:lnTo>
                <a:lnTo>
                  <a:pt x="2801816" y="944359"/>
                </a:lnTo>
                <a:lnTo>
                  <a:pt x="2737990" y="944359"/>
                </a:lnTo>
                <a:lnTo>
                  <a:pt x="2737990" y="930031"/>
                </a:lnTo>
                <a:lnTo>
                  <a:pt x="2563446" y="930031"/>
                </a:lnTo>
                <a:lnTo>
                  <a:pt x="2563446" y="919610"/>
                </a:lnTo>
                <a:lnTo>
                  <a:pt x="2507436" y="919610"/>
                </a:lnTo>
                <a:lnTo>
                  <a:pt x="2507436" y="905282"/>
                </a:lnTo>
                <a:lnTo>
                  <a:pt x="2469662" y="905282"/>
                </a:lnTo>
                <a:lnTo>
                  <a:pt x="2469662" y="890954"/>
                </a:lnTo>
                <a:lnTo>
                  <a:pt x="2378482" y="890954"/>
                </a:lnTo>
                <a:lnTo>
                  <a:pt x="2378482" y="867508"/>
                </a:lnTo>
                <a:lnTo>
                  <a:pt x="2345918" y="867508"/>
                </a:lnTo>
                <a:lnTo>
                  <a:pt x="2345918" y="847969"/>
                </a:lnTo>
                <a:lnTo>
                  <a:pt x="2302933" y="847969"/>
                </a:lnTo>
                <a:lnTo>
                  <a:pt x="2302933" y="834944"/>
                </a:lnTo>
                <a:lnTo>
                  <a:pt x="2226082" y="834944"/>
                </a:lnTo>
                <a:lnTo>
                  <a:pt x="2226082" y="806287"/>
                </a:lnTo>
                <a:lnTo>
                  <a:pt x="2155744" y="806287"/>
                </a:lnTo>
                <a:lnTo>
                  <a:pt x="2155744" y="782841"/>
                </a:lnTo>
                <a:lnTo>
                  <a:pt x="2035908" y="782841"/>
                </a:lnTo>
                <a:lnTo>
                  <a:pt x="2035908" y="767210"/>
                </a:lnTo>
                <a:lnTo>
                  <a:pt x="1969477" y="767210"/>
                </a:lnTo>
                <a:lnTo>
                  <a:pt x="1969477" y="754185"/>
                </a:lnTo>
                <a:lnTo>
                  <a:pt x="1923887" y="754185"/>
                </a:lnTo>
                <a:lnTo>
                  <a:pt x="1923887" y="747672"/>
                </a:lnTo>
                <a:lnTo>
                  <a:pt x="1873087" y="747672"/>
                </a:lnTo>
                <a:lnTo>
                  <a:pt x="1873087" y="734646"/>
                </a:lnTo>
                <a:lnTo>
                  <a:pt x="1836616" y="734646"/>
                </a:lnTo>
                <a:lnTo>
                  <a:pt x="1836616" y="724226"/>
                </a:lnTo>
                <a:lnTo>
                  <a:pt x="1814472" y="724226"/>
                </a:lnTo>
                <a:lnTo>
                  <a:pt x="1814472" y="704687"/>
                </a:lnTo>
                <a:lnTo>
                  <a:pt x="1764975" y="704687"/>
                </a:lnTo>
                <a:lnTo>
                  <a:pt x="1764975" y="695569"/>
                </a:lnTo>
                <a:lnTo>
                  <a:pt x="1715477" y="695569"/>
                </a:lnTo>
                <a:lnTo>
                  <a:pt x="1715477" y="679938"/>
                </a:lnTo>
                <a:lnTo>
                  <a:pt x="1677703" y="679938"/>
                </a:lnTo>
                <a:lnTo>
                  <a:pt x="1677703" y="663005"/>
                </a:lnTo>
                <a:lnTo>
                  <a:pt x="1642533" y="663005"/>
                </a:lnTo>
                <a:lnTo>
                  <a:pt x="1642533" y="653887"/>
                </a:lnTo>
                <a:lnTo>
                  <a:pt x="1570892" y="653887"/>
                </a:lnTo>
                <a:lnTo>
                  <a:pt x="1570892" y="630441"/>
                </a:lnTo>
                <a:lnTo>
                  <a:pt x="1530513" y="630441"/>
                </a:lnTo>
                <a:lnTo>
                  <a:pt x="1537026" y="623928"/>
                </a:lnTo>
                <a:lnTo>
                  <a:pt x="1513580" y="623928"/>
                </a:lnTo>
                <a:lnTo>
                  <a:pt x="1513580" y="603087"/>
                </a:lnTo>
                <a:lnTo>
                  <a:pt x="1460175" y="603087"/>
                </a:lnTo>
                <a:lnTo>
                  <a:pt x="1460175" y="588759"/>
                </a:lnTo>
                <a:lnTo>
                  <a:pt x="1426308" y="588759"/>
                </a:lnTo>
                <a:lnTo>
                  <a:pt x="1434123" y="580944"/>
                </a:lnTo>
                <a:lnTo>
                  <a:pt x="1396349" y="580944"/>
                </a:lnTo>
                <a:lnTo>
                  <a:pt x="1396349" y="554892"/>
                </a:lnTo>
                <a:lnTo>
                  <a:pt x="1368995" y="554892"/>
                </a:lnTo>
                <a:lnTo>
                  <a:pt x="1368995" y="541867"/>
                </a:lnTo>
                <a:lnTo>
                  <a:pt x="1310380" y="541867"/>
                </a:lnTo>
                <a:lnTo>
                  <a:pt x="1310380" y="524933"/>
                </a:lnTo>
                <a:lnTo>
                  <a:pt x="1273908" y="524933"/>
                </a:lnTo>
                <a:lnTo>
                  <a:pt x="1273908" y="510605"/>
                </a:lnTo>
                <a:lnTo>
                  <a:pt x="1249159" y="510605"/>
                </a:lnTo>
                <a:lnTo>
                  <a:pt x="1249159" y="491067"/>
                </a:lnTo>
                <a:lnTo>
                  <a:pt x="1207477" y="491067"/>
                </a:lnTo>
                <a:lnTo>
                  <a:pt x="1207477" y="480646"/>
                </a:lnTo>
                <a:lnTo>
                  <a:pt x="1174913" y="480646"/>
                </a:lnTo>
                <a:lnTo>
                  <a:pt x="1174913" y="468923"/>
                </a:lnTo>
                <a:lnTo>
                  <a:pt x="1146257" y="468923"/>
                </a:lnTo>
                <a:lnTo>
                  <a:pt x="1146257" y="457200"/>
                </a:lnTo>
                <a:lnTo>
                  <a:pt x="1099364" y="457200"/>
                </a:lnTo>
                <a:lnTo>
                  <a:pt x="1099364" y="445477"/>
                </a:lnTo>
                <a:lnTo>
                  <a:pt x="1070708" y="445477"/>
                </a:lnTo>
                <a:lnTo>
                  <a:pt x="1070708" y="424636"/>
                </a:lnTo>
                <a:lnTo>
                  <a:pt x="1019908" y="424636"/>
                </a:lnTo>
                <a:lnTo>
                  <a:pt x="1019908" y="410308"/>
                </a:lnTo>
                <a:lnTo>
                  <a:pt x="982133" y="410308"/>
                </a:lnTo>
                <a:lnTo>
                  <a:pt x="982133" y="399887"/>
                </a:lnTo>
                <a:lnTo>
                  <a:pt x="962595" y="399887"/>
                </a:lnTo>
                <a:lnTo>
                  <a:pt x="962595" y="389467"/>
                </a:lnTo>
                <a:lnTo>
                  <a:pt x="943057" y="389467"/>
                </a:lnTo>
                <a:lnTo>
                  <a:pt x="943057" y="371231"/>
                </a:lnTo>
                <a:lnTo>
                  <a:pt x="911795" y="371231"/>
                </a:lnTo>
                <a:lnTo>
                  <a:pt x="911795" y="359508"/>
                </a:lnTo>
                <a:lnTo>
                  <a:pt x="877928" y="359508"/>
                </a:lnTo>
                <a:lnTo>
                  <a:pt x="877928" y="342574"/>
                </a:lnTo>
                <a:lnTo>
                  <a:pt x="859692" y="342574"/>
                </a:lnTo>
                <a:lnTo>
                  <a:pt x="859692" y="329549"/>
                </a:lnTo>
                <a:lnTo>
                  <a:pt x="840154" y="329549"/>
                </a:lnTo>
                <a:lnTo>
                  <a:pt x="840154" y="319128"/>
                </a:lnTo>
                <a:lnTo>
                  <a:pt x="812800" y="319128"/>
                </a:lnTo>
                <a:lnTo>
                  <a:pt x="812800" y="307405"/>
                </a:lnTo>
                <a:lnTo>
                  <a:pt x="791959" y="307405"/>
                </a:lnTo>
                <a:lnTo>
                  <a:pt x="791959" y="294379"/>
                </a:lnTo>
                <a:lnTo>
                  <a:pt x="771118" y="294379"/>
                </a:lnTo>
                <a:lnTo>
                  <a:pt x="771118" y="286564"/>
                </a:lnTo>
                <a:lnTo>
                  <a:pt x="721621" y="286564"/>
                </a:lnTo>
                <a:lnTo>
                  <a:pt x="721621" y="264421"/>
                </a:lnTo>
                <a:lnTo>
                  <a:pt x="669518" y="264421"/>
                </a:lnTo>
                <a:lnTo>
                  <a:pt x="669518" y="244882"/>
                </a:lnTo>
                <a:lnTo>
                  <a:pt x="639559" y="244882"/>
                </a:lnTo>
                <a:lnTo>
                  <a:pt x="639559" y="233159"/>
                </a:lnTo>
                <a:lnTo>
                  <a:pt x="614810" y="233159"/>
                </a:lnTo>
                <a:lnTo>
                  <a:pt x="614810" y="221436"/>
                </a:lnTo>
                <a:lnTo>
                  <a:pt x="565313" y="221436"/>
                </a:lnTo>
                <a:lnTo>
                  <a:pt x="565313" y="203200"/>
                </a:lnTo>
                <a:lnTo>
                  <a:pt x="496277" y="203200"/>
                </a:lnTo>
                <a:lnTo>
                  <a:pt x="496277" y="188872"/>
                </a:lnTo>
                <a:lnTo>
                  <a:pt x="451990" y="188872"/>
                </a:lnTo>
                <a:lnTo>
                  <a:pt x="451990" y="170636"/>
                </a:lnTo>
                <a:lnTo>
                  <a:pt x="424636" y="170636"/>
                </a:lnTo>
                <a:lnTo>
                  <a:pt x="424636" y="155005"/>
                </a:lnTo>
                <a:lnTo>
                  <a:pt x="384257" y="155005"/>
                </a:lnTo>
                <a:lnTo>
                  <a:pt x="384257" y="140677"/>
                </a:lnTo>
                <a:lnTo>
                  <a:pt x="346482" y="140677"/>
                </a:lnTo>
                <a:lnTo>
                  <a:pt x="346482" y="125046"/>
                </a:lnTo>
                <a:lnTo>
                  <a:pt x="321733" y="125046"/>
                </a:lnTo>
                <a:lnTo>
                  <a:pt x="321733" y="125046"/>
                </a:lnTo>
                <a:lnTo>
                  <a:pt x="321733" y="131559"/>
                </a:lnTo>
                <a:lnTo>
                  <a:pt x="321733" y="118533"/>
                </a:lnTo>
                <a:lnTo>
                  <a:pt x="293077" y="118533"/>
                </a:lnTo>
                <a:lnTo>
                  <a:pt x="293077" y="100297"/>
                </a:lnTo>
                <a:lnTo>
                  <a:pt x="267026" y="100297"/>
                </a:lnTo>
                <a:lnTo>
                  <a:pt x="267026" y="92482"/>
                </a:lnTo>
                <a:lnTo>
                  <a:pt x="239672" y="92482"/>
                </a:lnTo>
                <a:lnTo>
                  <a:pt x="239672" y="74246"/>
                </a:lnTo>
                <a:lnTo>
                  <a:pt x="203200" y="74246"/>
                </a:lnTo>
                <a:lnTo>
                  <a:pt x="203200" y="58615"/>
                </a:lnTo>
                <a:lnTo>
                  <a:pt x="177149" y="58615"/>
                </a:lnTo>
                <a:lnTo>
                  <a:pt x="177149" y="41682"/>
                </a:lnTo>
                <a:lnTo>
                  <a:pt x="148492" y="41682"/>
                </a:lnTo>
                <a:lnTo>
                  <a:pt x="148492" y="23446"/>
                </a:lnTo>
                <a:lnTo>
                  <a:pt x="105508" y="23446"/>
                </a:lnTo>
                <a:lnTo>
                  <a:pt x="105508" y="10421"/>
                </a:lnTo>
                <a:lnTo>
                  <a:pt x="28657" y="10421"/>
                </a:lnTo>
                <a:lnTo>
                  <a:pt x="28657"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9" name="Freeform: Shape 8">
            <a:extLst>
              <a:ext uri="{FF2B5EF4-FFF2-40B4-BE49-F238E27FC236}">
                <a16:creationId xmlns:a16="http://schemas.microsoft.com/office/drawing/2014/main" id="{EE118028-CAAD-2F08-209B-EC22A0CC656A}"/>
              </a:ext>
            </a:extLst>
          </p:cNvPr>
          <p:cNvSpPr/>
          <p:nvPr/>
        </p:nvSpPr>
        <p:spPr bwMode="auto">
          <a:xfrm>
            <a:off x="2805628" y="1412656"/>
            <a:ext cx="6665838" cy="2110584"/>
          </a:xfrm>
          <a:custGeom>
            <a:avLst/>
            <a:gdLst>
              <a:gd name="connsiteX0" fmla="*/ 0 w 6643687"/>
              <a:gd name="connsiteY0" fmla="*/ 0 h 2100263"/>
              <a:gd name="connsiteX1" fmla="*/ 0 w 6643687"/>
              <a:gd name="connsiteY1" fmla="*/ 2100263 h 2100263"/>
              <a:gd name="connsiteX2" fmla="*/ 6643687 w 6643687"/>
              <a:gd name="connsiteY2" fmla="*/ 2100263 h 2100263"/>
            </a:gdLst>
            <a:ahLst/>
            <a:cxnLst>
              <a:cxn ang="0">
                <a:pos x="connsiteX0" y="connsiteY0"/>
              </a:cxn>
              <a:cxn ang="0">
                <a:pos x="connsiteX1" y="connsiteY1"/>
              </a:cxn>
              <a:cxn ang="0">
                <a:pos x="connsiteX2" y="connsiteY2"/>
              </a:cxn>
            </a:cxnLst>
            <a:rect l="l" t="t" r="r" b="b"/>
            <a:pathLst>
              <a:path w="6643687" h="2100263">
                <a:moveTo>
                  <a:pt x="0" y="0"/>
                </a:moveTo>
                <a:lnTo>
                  <a:pt x="0" y="2100263"/>
                </a:lnTo>
                <a:lnTo>
                  <a:pt x="6643687" y="2100263"/>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7" name="TextBox 6">
            <a:extLst>
              <a:ext uri="{FF2B5EF4-FFF2-40B4-BE49-F238E27FC236}">
                <a16:creationId xmlns:a16="http://schemas.microsoft.com/office/drawing/2014/main" id="{8C0B22AA-E4B3-46D7-F45E-58010A385BF8}"/>
              </a:ext>
            </a:extLst>
          </p:cNvPr>
          <p:cNvSpPr txBox="1"/>
          <p:nvPr/>
        </p:nvSpPr>
        <p:spPr bwMode="auto">
          <a:xfrm>
            <a:off x="7230592" y="2036841"/>
            <a:ext cx="61757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8" name="TextBox 7">
            <a:extLst>
              <a:ext uri="{FF2B5EF4-FFF2-40B4-BE49-F238E27FC236}">
                <a16:creationId xmlns:a16="http://schemas.microsoft.com/office/drawing/2014/main" id="{7CA34141-90F4-9D67-9E2B-F2DED73E481E}"/>
              </a:ext>
            </a:extLst>
          </p:cNvPr>
          <p:cNvSpPr txBox="1"/>
          <p:nvPr/>
        </p:nvSpPr>
        <p:spPr bwMode="auto">
          <a:xfrm>
            <a:off x="7221261" y="2500137"/>
            <a:ext cx="61757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38%</a:t>
            </a:r>
          </a:p>
        </p:txBody>
      </p:sp>
      <p:sp>
        <p:nvSpPr>
          <p:cNvPr id="65" name="TextBox 64">
            <a:extLst>
              <a:ext uri="{FF2B5EF4-FFF2-40B4-BE49-F238E27FC236}">
                <a16:creationId xmlns:a16="http://schemas.microsoft.com/office/drawing/2014/main" id="{2D7FB88A-8E32-F0D0-87CD-BC805FC5863F}"/>
              </a:ext>
            </a:extLst>
          </p:cNvPr>
          <p:cNvSpPr txBox="1"/>
          <p:nvPr/>
        </p:nvSpPr>
        <p:spPr bwMode="auto">
          <a:xfrm>
            <a:off x="3098801" y="2728797"/>
            <a:ext cx="10160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Dara-Rd</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a:t>
            </a:r>
          </a:p>
        </p:txBody>
      </p:sp>
      <p:cxnSp>
        <p:nvCxnSpPr>
          <p:cNvPr id="67" name="Straight Connector 66">
            <a:extLst>
              <a:ext uri="{FF2B5EF4-FFF2-40B4-BE49-F238E27FC236}">
                <a16:creationId xmlns:a16="http://schemas.microsoft.com/office/drawing/2014/main" id="{A1484DE0-4805-7D51-4154-FF112FD68111}"/>
              </a:ext>
            </a:extLst>
          </p:cNvPr>
          <p:cNvCxnSpPr>
            <a:cxnSpLocks/>
          </p:cNvCxnSpPr>
          <p:nvPr/>
        </p:nvCxnSpPr>
        <p:spPr bwMode="auto">
          <a:xfrm>
            <a:off x="2961525" y="2907582"/>
            <a:ext cx="192641" cy="0"/>
          </a:xfrm>
          <a:prstGeom prst="line">
            <a:avLst/>
          </a:prstGeom>
          <a:noFill/>
          <a:ln w="28575"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6D650D75-18EA-697F-A097-E2D6CCD6275C}"/>
              </a:ext>
            </a:extLst>
          </p:cNvPr>
          <p:cNvCxnSpPr>
            <a:cxnSpLocks/>
          </p:cNvCxnSpPr>
          <p:nvPr/>
        </p:nvCxnSpPr>
        <p:spPr bwMode="auto">
          <a:xfrm>
            <a:off x="2961525" y="3151594"/>
            <a:ext cx="192641" cy="0"/>
          </a:xfrm>
          <a:prstGeom prst="line">
            <a:avLst/>
          </a:prstGeom>
          <a:noFill/>
          <a:ln w="28575" cap="flat" cmpd="sng" algn="ctr">
            <a:solidFill>
              <a:schemeClr val="accent3"/>
            </a:solidFill>
            <a:prstDash val="solid"/>
            <a:round/>
            <a:headEnd type="none" w="med" len="med"/>
            <a:tailEnd type="none" w="med" len="med"/>
          </a:ln>
          <a:effectLst/>
        </p:spPr>
      </p:cxnSp>
      <p:sp>
        <p:nvSpPr>
          <p:cNvPr id="70" name="TextBox 69">
            <a:extLst>
              <a:ext uri="{FF2B5EF4-FFF2-40B4-BE49-F238E27FC236}">
                <a16:creationId xmlns:a16="http://schemas.microsoft.com/office/drawing/2014/main" id="{88932A06-2F7B-37C8-1C32-67D9D2F08811}"/>
              </a:ext>
            </a:extLst>
          </p:cNvPr>
          <p:cNvSpPr txBox="1"/>
          <p:nvPr/>
        </p:nvSpPr>
        <p:spPr bwMode="auto">
          <a:xfrm>
            <a:off x="2814829" y="5705249"/>
            <a:ext cx="33742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0.68 (95% CI: 0.53-0.86;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.0013)</a:t>
            </a:r>
          </a:p>
        </p:txBody>
      </p:sp>
      <p:sp>
        <p:nvSpPr>
          <p:cNvPr id="72" name="TextBox 71">
            <a:extLst>
              <a:ext uri="{FF2B5EF4-FFF2-40B4-BE49-F238E27FC236}">
                <a16:creationId xmlns:a16="http://schemas.microsoft.com/office/drawing/2014/main" id="{DA4D9C38-6074-EBDD-2440-C68E29651972}"/>
              </a:ext>
            </a:extLst>
          </p:cNvPr>
          <p:cNvSpPr txBox="1"/>
          <p:nvPr/>
        </p:nvSpPr>
        <p:spPr bwMode="auto">
          <a:xfrm>
            <a:off x="4684897" y="6269522"/>
            <a:ext cx="328233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grpSp>
        <p:nvGrpSpPr>
          <p:cNvPr id="98" name="Group 97">
            <a:extLst>
              <a:ext uri="{FF2B5EF4-FFF2-40B4-BE49-F238E27FC236}">
                <a16:creationId xmlns:a16="http://schemas.microsoft.com/office/drawing/2014/main" id="{269AAB33-B720-AF8A-1DD5-6899493C3708}"/>
              </a:ext>
            </a:extLst>
          </p:cNvPr>
          <p:cNvGrpSpPr/>
          <p:nvPr/>
        </p:nvGrpSpPr>
        <p:grpSpPr>
          <a:xfrm>
            <a:off x="2677945" y="6066582"/>
            <a:ext cx="7112628" cy="85234"/>
            <a:chOff x="2677945" y="6066581"/>
            <a:chExt cx="7112628" cy="239783"/>
          </a:xfrm>
        </p:grpSpPr>
        <p:cxnSp>
          <p:nvCxnSpPr>
            <p:cNvPr id="82" name="Straight Connector 81">
              <a:extLst>
                <a:ext uri="{FF2B5EF4-FFF2-40B4-BE49-F238E27FC236}">
                  <a16:creationId xmlns:a16="http://schemas.microsoft.com/office/drawing/2014/main" id="{8504B9A8-E79A-0C2A-DC22-398E24C7FBE8}"/>
                </a:ext>
              </a:extLst>
            </p:cNvPr>
            <p:cNvCxnSpPr>
              <a:cxnSpLocks/>
            </p:cNvCxnSpPr>
            <p:nvPr/>
          </p:nvCxnSpPr>
          <p:spPr bwMode="auto">
            <a:xfrm>
              <a:off x="2677945"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5952E73A-FB18-956E-0733-E5FF3842B985}"/>
                </a:ext>
              </a:extLst>
            </p:cNvPr>
            <p:cNvCxnSpPr>
              <a:cxnSpLocks/>
            </p:cNvCxnSpPr>
            <p:nvPr/>
          </p:nvCxnSpPr>
          <p:spPr bwMode="auto">
            <a:xfrm>
              <a:off x="3270664"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61BDA22E-57C1-5A5C-D97B-7FEAE0A48D96}"/>
                </a:ext>
              </a:extLst>
            </p:cNvPr>
            <p:cNvCxnSpPr>
              <a:cxnSpLocks/>
            </p:cNvCxnSpPr>
            <p:nvPr/>
          </p:nvCxnSpPr>
          <p:spPr bwMode="auto">
            <a:xfrm>
              <a:off x="3863383"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FFE9E616-4999-2775-A5AD-6B7B31C1BB61}"/>
                </a:ext>
              </a:extLst>
            </p:cNvPr>
            <p:cNvCxnSpPr>
              <a:cxnSpLocks/>
            </p:cNvCxnSpPr>
            <p:nvPr/>
          </p:nvCxnSpPr>
          <p:spPr bwMode="auto">
            <a:xfrm>
              <a:off x="4456102"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D219D280-E1D9-DF73-0D69-53ADDF2E4585}"/>
                </a:ext>
              </a:extLst>
            </p:cNvPr>
            <p:cNvCxnSpPr>
              <a:cxnSpLocks/>
            </p:cNvCxnSpPr>
            <p:nvPr/>
          </p:nvCxnSpPr>
          <p:spPr bwMode="auto">
            <a:xfrm>
              <a:off x="5048821"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2B1FD003-2996-BD77-0ACA-BC9CD44670C0}"/>
                </a:ext>
              </a:extLst>
            </p:cNvPr>
            <p:cNvCxnSpPr>
              <a:cxnSpLocks/>
            </p:cNvCxnSpPr>
            <p:nvPr/>
          </p:nvCxnSpPr>
          <p:spPr bwMode="auto">
            <a:xfrm>
              <a:off x="5641540"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0CBB8274-9F7F-670B-1424-6D38E548E487}"/>
                </a:ext>
              </a:extLst>
            </p:cNvPr>
            <p:cNvCxnSpPr>
              <a:cxnSpLocks/>
            </p:cNvCxnSpPr>
            <p:nvPr/>
          </p:nvCxnSpPr>
          <p:spPr bwMode="auto">
            <a:xfrm>
              <a:off x="6234259"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8275801D-A4BE-41CA-7692-493470307809}"/>
                </a:ext>
              </a:extLst>
            </p:cNvPr>
            <p:cNvCxnSpPr>
              <a:cxnSpLocks/>
            </p:cNvCxnSpPr>
            <p:nvPr/>
          </p:nvCxnSpPr>
          <p:spPr bwMode="auto">
            <a:xfrm>
              <a:off x="6826978"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629BC291-3488-2E29-AC67-0F968C67FB9B}"/>
                </a:ext>
              </a:extLst>
            </p:cNvPr>
            <p:cNvCxnSpPr>
              <a:cxnSpLocks/>
            </p:cNvCxnSpPr>
            <p:nvPr/>
          </p:nvCxnSpPr>
          <p:spPr bwMode="auto">
            <a:xfrm>
              <a:off x="7419697"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9272CC66-D564-2FAD-7F58-C1571AEAA63A}"/>
                </a:ext>
              </a:extLst>
            </p:cNvPr>
            <p:cNvCxnSpPr>
              <a:cxnSpLocks/>
            </p:cNvCxnSpPr>
            <p:nvPr/>
          </p:nvCxnSpPr>
          <p:spPr bwMode="auto">
            <a:xfrm>
              <a:off x="8012416"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1441144B-1A4A-1C09-5D2A-F1B6F09A858F}"/>
                </a:ext>
              </a:extLst>
            </p:cNvPr>
            <p:cNvCxnSpPr>
              <a:cxnSpLocks/>
            </p:cNvCxnSpPr>
            <p:nvPr/>
          </p:nvCxnSpPr>
          <p:spPr bwMode="auto">
            <a:xfrm>
              <a:off x="8605135"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5E2C5C33-7828-1137-1066-5FADE9A379ED}"/>
                </a:ext>
              </a:extLst>
            </p:cNvPr>
            <p:cNvCxnSpPr>
              <a:cxnSpLocks/>
            </p:cNvCxnSpPr>
            <p:nvPr/>
          </p:nvCxnSpPr>
          <p:spPr bwMode="auto">
            <a:xfrm>
              <a:off x="9197854" y="6091311"/>
              <a:ext cx="0" cy="215053"/>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608E024F-A76B-8FDA-7EE3-59F1E8A91B8D}"/>
                </a:ext>
              </a:extLst>
            </p:cNvPr>
            <p:cNvCxnSpPr>
              <a:cxnSpLocks/>
            </p:cNvCxnSpPr>
            <p:nvPr/>
          </p:nvCxnSpPr>
          <p:spPr bwMode="auto">
            <a:xfrm>
              <a:off x="9790573" y="6066581"/>
              <a:ext cx="0" cy="239783"/>
            </a:xfrm>
            <a:prstGeom prst="line">
              <a:avLst/>
            </a:prstGeom>
            <a:noFill/>
            <a:ln w="28575" cap="flat" cmpd="sng" algn="ctr">
              <a:solidFill>
                <a:schemeClr val="bg1"/>
              </a:solidFill>
              <a:prstDash val="solid"/>
              <a:round/>
              <a:headEnd type="none" w="med" len="med"/>
              <a:tailEnd type="none" w="med" len="med"/>
            </a:ln>
            <a:effectLst/>
          </p:spPr>
        </p:cxnSp>
      </p:grpSp>
      <p:sp>
        <p:nvSpPr>
          <p:cNvPr id="99" name="TextBox 98">
            <a:extLst>
              <a:ext uri="{FF2B5EF4-FFF2-40B4-BE49-F238E27FC236}">
                <a16:creationId xmlns:a16="http://schemas.microsoft.com/office/drawing/2014/main" id="{73DEFDAC-9532-47B8-ABE2-A65318D56249}"/>
              </a:ext>
            </a:extLst>
          </p:cNvPr>
          <p:cNvSpPr txBox="1"/>
          <p:nvPr/>
        </p:nvSpPr>
        <p:spPr bwMode="auto">
          <a:xfrm>
            <a:off x="2373363" y="5886814"/>
            <a:ext cx="3043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00" name="TextBox 99">
            <a:extLst>
              <a:ext uri="{FF2B5EF4-FFF2-40B4-BE49-F238E27FC236}">
                <a16:creationId xmlns:a16="http://schemas.microsoft.com/office/drawing/2014/main" id="{0CC9F2D2-C19B-7DAD-AE84-A7022ABD3474}"/>
              </a:ext>
            </a:extLst>
          </p:cNvPr>
          <p:cNvSpPr txBox="1"/>
          <p:nvPr/>
        </p:nvSpPr>
        <p:spPr bwMode="auto">
          <a:xfrm>
            <a:off x="2533529" y="6061540"/>
            <a:ext cx="3043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01" name="TextBox 100">
            <a:extLst>
              <a:ext uri="{FF2B5EF4-FFF2-40B4-BE49-F238E27FC236}">
                <a16:creationId xmlns:a16="http://schemas.microsoft.com/office/drawing/2014/main" id="{BA925EA7-7B82-B193-FA8F-CFC7F6489A4F}"/>
              </a:ext>
            </a:extLst>
          </p:cNvPr>
          <p:cNvSpPr txBox="1"/>
          <p:nvPr/>
        </p:nvSpPr>
        <p:spPr bwMode="auto">
          <a:xfrm>
            <a:off x="2258336" y="5471839"/>
            <a:ext cx="4542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102" name="TextBox 101">
            <a:extLst>
              <a:ext uri="{FF2B5EF4-FFF2-40B4-BE49-F238E27FC236}">
                <a16:creationId xmlns:a16="http://schemas.microsoft.com/office/drawing/2014/main" id="{08D530F5-25B3-26FD-5F74-E2D16A8A8250}"/>
              </a:ext>
            </a:extLst>
          </p:cNvPr>
          <p:cNvSpPr txBox="1"/>
          <p:nvPr/>
        </p:nvSpPr>
        <p:spPr bwMode="auto">
          <a:xfrm>
            <a:off x="2258336" y="5071425"/>
            <a:ext cx="4542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103" name="TextBox 102">
            <a:extLst>
              <a:ext uri="{FF2B5EF4-FFF2-40B4-BE49-F238E27FC236}">
                <a16:creationId xmlns:a16="http://schemas.microsoft.com/office/drawing/2014/main" id="{EA3F7707-B784-71F1-417A-68E177B29703}"/>
              </a:ext>
            </a:extLst>
          </p:cNvPr>
          <p:cNvSpPr txBox="1"/>
          <p:nvPr/>
        </p:nvSpPr>
        <p:spPr bwMode="auto">
          <a:xfrm>
            <a:off x="2258336" y="4644802"/>
            <a:ext cx="4542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104" name="TextBox 103">
            <a:extLst>
              <a:ext uri="{FF2B5EF4-FFF2-40B4-BE49-F238E27FC236}">
                <a16:creationId xmlns:a16="http://schemas.microsoft.com/office/drawing/2014/main" id="{E843AFC6-B3B8-AE3B-DE92-2263459195F6}"/>
              </a:ext>
            </a:extLst>
          </p:cNvPr>
          <p:cNvSpPr txBox="1"/>
          <p:nvPr/>
        </p:nvSpPr>
        <p:spPr bwMode="auto">
          <a:xfrm>
            <a:off x="2258336" y="4244388"/>
            <a:ext cx="45428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105" name="TextBox 104">
            <a:extLst>
              <a:ext uri="{FF2B5EF4-FFF2-40B4-BE49-F238E27FC236}">
                <a16:creationId xmlns:a16="http://schemas.microsoft.com/office/drawing/2014/main" id="{0632269E-F65E-2C9C-1C2F-3E3F120E25C5}"/>
              </a:ext>
            </a:extLst>
          </p:cNvPr>
          <p:cNvSpPr txBox="1"/>
          <p:nvPr/>
        </p:nvSpPr>
        <p:spPr bwMode="auto">
          <a:xfrm>
            <a:off x="2154948" y="3825045"/>
            <a:ext cx="5838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106" name="TextBox 105">
            <a:extLst>
              <a:ext uri="{FF2B5EF4-FFF2-40B4-BE49-F238E27FC236}">
                <a16:creationId xmlns:a16="http://schemas.microsoft.com/office/drawing/2014/main" id="{FB757773-D41B-3C28-1E37-459C41557DF9}"/>
              </a:ext>
            </a:extLst>
          </p:cNvPr>
          <p:cNvSpPr txBox="1"/>
          <p:nvPr/>
        </p:nvSpPr>
        <p:spPr bwMode="auto">
          <a:xfrm>
            <a:off x="3121773" y="6061540"/>
            <a:ext cx="3043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107" name="TextBox 106">
            <a:extLst>
              <a:ext uri="{FF2B5EF4-FFF2-40B4-BE49-F238E27FC236}">
                <a16:creationId xmlns:a16="http://schemas.microsoft.com/office/drawing/2014/main" id="{30209077-08CA-FA44-68AF-693C9E64C6B6}"/>
              </a:ext>
            </a:extLst>
          </p:cNvPr>
          <p:cNvSpPr txBox="1"/>
          <p:nvPr/>
        </p:nvSpPr>
        <p:spPr bwMode="auto">
          <a:xfrm>
            <a:off x="3645952"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108" name="TextBox 107">
            <a:extLst>
              <a:ext uri="{FF2B5EF4-FFF2-40B4-BE49-F238E27FC236}">
                <a16:creationId xmlns:a16="http://schemas.microsoft.com/office/drawing/2014/main" id="{4C6A8018-6B37-FC4E-1E28-9F575A9D6F12}"/>
              </a:ext>
            </a:extLst>
          </p:cNvPr>
          <p:cNvSpPr txBox="1"/>
          <p:nvPr/>
        </p:nvSpPr>
        <p:spPr bwMode="auto">
          <a:xfrm>
            <a:off x="4256037"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109" name="TextBox 108">
            <a:extLst>
              <a:ext uri="{FF2B5EF4-FFF2-40B4-BE49-F238E27FC236}">
                <a16:creationId xmlns:a16="http://schemas.microsoft.com/office/drawing/2014/main" id="{111CE0A3-BFEA-3ADF-5B75-D2782713EF59}"/>
              </a:ext>
            </a:extLst>
          </p:cNvPr>
          <p:cNvSpPr txBox="1"/>
          <p:nvPr/>
        </p:nvSpPr>
        <p:spPr bwMode="auto">
          <a:xfrm>
            <a:off x="4832633"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110" name="TextBox 109">
            <a:extLst>
              <a:ext uri="{FF2B5EF4-FFF2-40B4-BE49-F238E27FC236}">
                <a16:creationId xmlns:a16="http://schemas.microsoft.com/office/drawing/2014/main" id="{C8453A2D-7C2D-B0B9-4671-E85B15D775F1}"/>
              </a:ext>
            </a:extLst>
          </p:cNvPr>
          <p:cNvSpPr txBox="1"/>
          <p:nvPr/>
        </p:nvSpPr>
        <p:spPr bwMode="auto">
          <a:xfrm>
            <a:off x="5435438"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111" name="TextBox 110">
            <a:extLst>
              <a:ext uri="{FF2B5EF4-FFF2-40B4-BE49-F238E27FC236}">
                <a16:creationId xmlns:a16="http://schemas.microsoft.com/office/drawing/2014/main" id="{463A02E6-4715-30BE-A3D3-BF7994751E1A}"/>
              </a:ext>
            </a:extLst>
          </p:cNvPr>
          <p:cNvSpPr txBox="1"/>
          <p:nvPr/>
        </p:nvSpPr>
        <p:spPr bwMode="auto">
          <a:xfrm>
            <a:off x="6017858"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112" name="TextBox 111">
            <a:extLst>
              <a:ext uri="{FF2B5EF4-FFF2-40B4-BE49-F238E27FC236}">
                <a16:creationId xmlns:a16="http://schemas.microsoft.com/office/drawing/2014/main" id="{718B90C5-A6A3-F7BF-EF41-ED6318AF13A2}"/>
              </a:ext>
            </a:extLst>
          </p:cNvPr>
          <p:cNvSpPr txBox="1"/>
          <p:nvPr/>
        </p:nvSpPr>
        <p:spPr bwMode="auto">
          <a:xfrm>
            <a:off x="6620663"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113" name="TextBox 112">
            <a:extLst>
              <a:ext uri="{FF2B5EF4-FFF2-40B4-BE49-F238E27FC236}">
                <a16:creationId xmlns:a16="http://schemas.microsoft.com/office/drawing/2014/main" id="{B4680F5D-D144-123A-8B5B-A167F0ADBD45}"/>
              </a:ext>
            </a:extLst>
          </p:cNvPr>
          <p:cNvSpPr txBox="1"/>
          <p:nvPr/>
        </p:nvSpPr>
        <p:spPr bwMode="auto">
          <a:xfrm>
            <a:off x="7203083"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114" name="TextBox 113">
            <a:extLst>
              <a:ext uri="{FF2B5EF4-FFF2-40B4-BE49-F238E27FC236}">
                <a16:creationId xmlns:a16="http://schemas.microsoft.com/office/drawing/2014/main" id="{6D734021-1A50-EB82-930E-64FF50D55D48}"/>
              </a:ext>
            </a:extLst>
          </p:cNvPr>
          <p:cNvSpPr txBox="1"/>
          <p:nvPr/>
        </p:nvSpPr>
        <p:spPr bwMode="auto">
          <a:xfrm>
            <a:off x="7788415"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a:t>
            </a:r>
          </a:p>
        </p:txBody>
      </p:sp>
      <p:sp>
        <p:nvSpPr>
          <p:cNvPr id="115" name="TextBox 114">
            <a:extLst>
              <a:ext uri="{FF2B5EF4-FFF2-40B4-BE49-F238E27FC236}">
                <a16:creationId xmlns:a16="http://schemas.microsoft.com/office/drawing/2014/main" id="{3F021A94-8067-5ACA-2CB4-A71DA85A9BE4}"/>
              </a:ext>
            </a:extLst>
          </p:cNvPr>
          <p:cNvSpPr txBox="1"/>
          <p:nvPr/>
        </p:nvSpPr>
        <p:spPr bwMode="auto">
          <a:xfrm>
            <a:off x="8407237"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116" name="TextBox 115">
            <a:extLst>
              <a:ext uri="{FF2B5EF4-FFF2-40B4-BE49-F238E27FC236}">
                <a16:creationId xmlns:a16="http://schemas.microsoft.com/office/drawing/2014/main" id="{BA23CBCB-6759-B979-1537-775C7F7F0608}"/>
              </a:ext>
            </a:extLst>
          </p:cNvPr>
          <p:cNvSpPr txBox="1"/>
          <p:nvPr/>
        </p:nvSpPr>
        <p:spPr bwMode="auto">
          <a:xfrm>
            <a:off x="8995481"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p:txBody>
      </p:sp>
      <p:sp>
        <p:nvSpPr>
          <p:cNvPr id="117" name="TextBox 116">
            <a:extLst>
              <a:ext uri="{FF2B5EF4-FFF2-40B4-BE49-F238E27FC236}">
                <a16:creationId xmlns:a16="http://schemas.microsoft.com/office/drawing/2014/main" id="{C7515774-37FB-01AA-40ED-979398CCF770}"/>
              </a:ext>
            </a:extLst>
          </p:cNvPr>
          <p:cNvSpPr txBox="1"/>
          <p:nvPr/>
        </p:nvSpPr>
        <p:spPr bwMode="auto">
          <a:xfrm>
            <a:off x="9570621" y="6052804"/>
            <a:ext cx="4601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sp>
        <p:nvSpPr>
          <p:cNvPr id="118" name="Freeform: Shape 117">
            <a:extLst>
              <a:ext uri="{FF2B5EF4-FFF2-40B4-BE49-F238E27FC236}">
                <a16:creationId xmlns:a16="http://schemas.microsoft.com/office/drawing/2014/main" id="{410F27C4-7683-7AFF-D652-8C25136E5853}"/>
              </a:ext>
            </a:extLst>
          </p:cNvPr>
          <p:cNvSpPr/>
          <p:nvPr/>
        </p:nvSpPr>
        <p:spPr bwMode="auto">
          <a:xfrm>
            <a:off x="2674913" y="4019305"/>
            <a:ext cx="6849998" cy="742617"/>
          </a:xfrm>
          <a:custGeom>
            <a:avLst/>
            <a:gdLst>
              <a:gd name="connsiteX0" fmla="*/ 6849998 w 6849998"/>
              <a:gd name="connsiteY0" fmla="*/ 742617 h 742617"/>
              <a:gd name="connsiteX1" fmla="*/ 6195941 w 6849998"/>
              <a:gd name="connsiteY1" fmla="*/ 742617 h 742617"/>
              <a:gd name="connsiteX2" fmla="*/ 6195941 w 6849998"/>
              <a:gd name="connsiteY2" fmla="*/ 686067 h 742617"/>
              <a:gd name="connsiteX3" fmla="*/ 5860910 w 6849998"/>
              <a:gd name="connsiteY3" fmla="*/ 686067 h 742617"/>
              <a:gd name="connsiteX4" fmla="*/ 5860910 w 6849998"/>
              <a:gd name="connsiteY4" fmla="*/ 675397 h 742617"/>
              <a:gd name="connsiteX5" fmla="*/ 5821431 w 6849998"/>
              <a:gd name="connsiteY5" fmla="*/ 675397 h 742617"/>
              <a:gd name="connsiteX6" fmla="*/ 5821431 w 6849998"/>
              <a:gd name="connsiteY6" fmla="*/ 665795 h 742617"/>
              <a:gd name="connsiteX7" fmla="*/ 5775551 w 6849998"/>
              <a:gd name="connsiteY7" fmla="*/ 665795 h 742617"/>
              <a:gd name="connsiteX8" fmla="*/ 5775551 w 6849998"/>
              <a:gd name="connsiteY8" fmla="*/ 655125 h 742617"/>
              <a:gd name="connsiteX9" fmla="*/ 5539749 w 6849998"/>
              <a:gd name="connsiteY9" fmla="*/ 655125 h 742617"/>
              <a:gd name="connsiteX10" fmla="*/ 5539749 w 6849998"/>
              <a:gd name="connsiteY10" fmla="*/ 647656 h 742617"/>
              <a:gd name="connsiteX11" fmla="*/ 5504539 w 6849998"/>
              <a:gd name="connsiteY11" fmla="*/ 647656 h 742617"/>
              <a:gd name="connsiteX12" fmla="*/ 5504539 w 6849998"/>
              <a:gd name="connsiteY12" fmla="*/ 636986 h 742617"/>
              <a:gd name="connsiteX13" fmla="*/ 5165240 w 6849998"/>
              <a:gd name="connsiteY13" fmla="*/ 636986 h 742617"/>
              <a:gd name="connsiteX14" fmla="*/ 5165240 w 6849998"/>
              <a:gd name="connsiteY14" fmla="*/ 626316 h 742617"/>
              <a:gd name="connsiteX15" fmla="*/ 4929438 w 6849998"/>
              <a:gd name="connsiteY15" fmla="*/ 626316 h 742617"/>
              <a:gd name="connsiteX16" fmla="*/ 4929438 w 6849998"/>
              <a:gd name="connsiteY16" fmla="*/ 625249 h 742617"/>
              <a:gd name="connsiteX17" fmla="*/ 4713908 w 6849998"/>
              <a:gd name="connsiteY17" fmla="*/ 625249 h 742617"/>
              <a:gd name="connsiteX18" fmla="*/ 4713908 w 6849998"/>
              <a:gd name="connsiteY18" fmla="*/ 613513 h 742617"/>
              <a:gd name="connsiteX19" fmla="*/ 4687234 w 6849998"/>
              <a:gd name="connsiteY19" fmla="*/ 613513 h 742617"/>
              <a:gd name="connsiteX20" fmla="*/ 4687234 w 6849998"/>
              <a:gd name="connsiteY20" fmla="*/ 606044 h 742617"/>
              <a:gd name="connsiteX21" fmla="*/ 4500513 w 6849998"/>
              <a:gd name="connsiteY21" fmla="*/ 606044 h 742617"/>
              <a:gd name="connsiteX22" fmla="*/ 4500513 w 6849998"/>
              <a:gd name="connsiteY22" fmla="*/ 597508 h 742617"/>
              <a:gd name="connsiteX23" fmla="*/ 4465303 w 6849998"/>
              <a:gd name="connsiteY23" fmla="*/ 597508 h 742617"/>
              <a:gd name="connsiteX24" fmla="*/ 4465303 w 6849998"/>
              <a:gd name="connsiteY24" fmla="*/ 585771 h 742617"/>
              <a:gd name="connsiteX25" fmla="*/ 4402351 w 6849998"/>
              <a:gd name="connsiteY25" fmla="*/ 585771 h 742617"/>
              <a:gd name="connsiteX26" fmla="*/ 4402351 w 6849998"/>
              <a:gd name="connsiteY26" fmla="*/ 579369 h 742617"/>
              <a:gd name="connsiteX27" fmla="*/ 4289251 w 6849998"/>
              <a:gd name="connsiteY27" fmla="*/ 579369 h 742617"/>
              <a:gd name="connsiteX28" fmla="*/ 4289251 w 6849998"/>
              <a:gd name="connsiteY28" fmla="*/ 567633 h 742617"/>
              <a:gd name="connsiteX29" fmla="*/ 4233768 w 6849998"/>
              <a:gd name="connsiteY29" fmla="*/ 567633 h 742617"/>
              <a:gd name="connsiteX30" fmla="*/ 4233768 w 6849998"/>
              <a:gd name="connsiteY30" fmla="*/ 560164 h 742617"/>
              <a:gd name="connsiteX31" fmla="*/ 4198558 w 6849998"/>
              <a:gd name="connsiteY31" fmla="*/ 560164 h 742617"/>
              <a:gd name="connsiteX32" fmla="*/ 4198558 w 6849998"/>
              <a:gd name="connsiteY32" fmla="*/ 535623 h 742617"/>
              <a:gd name="connsiteX33" fmla="*/ 4184687 w 6849998"/>
              <a:gd name="connsiteY33" fmla="*/ 535623 h 742617"/>
              <a:gd name="connsiteX34" fmla="*/ 4184687 w 6849998"/>
              <a:gd name="connsiteY34" fmla="*/ 526021 h 742617"/>
              <a:gd name="connsiteX35" fmla="*/ 4092927 w 6849998"/>
              <a:gd name="connsiteY35" fmla="*/ 526021 h 742617"/>
              <a:gd name="connsiteX36" fmla="*/ 4092927 w 6849998"/>
              <a:gd name="connsiteY36" fmla="*/ 515351 h 742617"/>
              <a:gd name="connsiteX37" fmla="*/ 4020373 w 6849998"/>
              <a:gd name="connsiteY37" fmla="*/ 515351 h 742617"/>
              <a:gd name="connsiteX38" fmla="*/ 4020373 w 6849998"/>
              <a:gd name="connsiteY38" fmla="*/ 505748 h 742617"/>
              <a:gd name="connsiteX39" fmla="*/ 3913675 w 6849998"/>
              <a:gd name="connsiteY39" fmla="*/ 505748 h 742617"/>
              <a:gd name="connsiteX40" fmla="*/ 3913675 w 6849998"/>
              <a:gd name="connsiteY40" fmla="*/ 498279 h 742617"/>
              <a:gd name="connsiteX41" fmla="*/ 3891269 w 6849998"/>
              <a:gd name="connsiteY41" fmla="*/ 498279 h 742617"/>
              <a:gd name="connsiteX42" fmla="*/ 3891269 w 6849998"/>
              <a:gd name="connsiteY42" fmla="*/ 486542 h 742617"/>
              <a:gd name="connsiteX43" fmla="*/ 3792040 w 6849998"/>
              <a:gd name="connsiteY43" fmla="*/ 486542 h 742617"/>
              <a:gd name="connsiteX44" fmla="*/ 3792040 w 6849998"/>
              <a:gd name="connsiteY44" fmla="*/ 475873 h 742617"/>
              <a:gd name="connsiteX45" fmla="*/ 3762164 w 6849998"/>
              <a:gd name="connsiteY45" fmla="*/ 475873 h 742617"/>
              <a:gd name="connsiteX46" fmla="*/ 3762164 w 6849998"/>
              <a:gd name="connsiteY46" fmla="*/ 469471 h 742617"/>
              <a:gd name="connsiteX47" fmla="*/ 3703480 w 6849998"/>
              <a:gd name="connsiteY47" fmla="*/ 469471 h 742617"/>
              <a:gd name="connsiteX48" fmla="*/ 3703480 w 6849998"/>
              <a:gd name="connsiteY48" fmla="*/ 455600 h 742617"/>
              <a:gd name="connsiteX49" fmla="*/ 3589314 w 6849998"/>
              <a:gd name="connsiteY49" fmla="*/ 455600 h 742617"/>
              <a:gd name="connsiteX50" fmla="*/ 3589314 w 6849998"/>
              <a:gd name="connsiteY50" fmla="*/ 449198 h 742617"/>
              <a:gd name="connsiteX51" fmla="*/ 3515692 w 6849998"/>
              <a:gd name="connsiteY51" fmla="*/ 449198 h 742617"/>
              <a:gd name="connsiteX52" fmla="*/ 3515692 w 6849998"/>
              <a:gd name="connsiteY52" fmla="*/ 442796 h 742617"/>
              <a:gd name="connsiteX53" fmla="*/ 3487951 w 6849998"/>
              <a:gd name="connsiteY53" fmla="*/ 442796 h 742617"/>
              <a:gd name="connsiteX54" fmla="*/ 3487951 w 6849998"/>
              <a:gd name="connsiteY54" fmla="*/ 438528 h 742617"/>
              <a:gd name="connsiteX55" fmla="*/ 3403660 w 6849998"/>
              <a:gd name="connsiteY55" fmla="*/ 438528 h 742617"/>
              <a:gd name="connsiteX56" fmla="*/ 3403660 w 6849998"/>
              <a:gd name="connsiteY56" fmla="*/ 419323 h 742617"/>
              <a:gd name="connsiteX57" fmla="*/ 3276689 w 6849998"/>
              <a:gd name="connsiteY57" fmla="*/ 419323 h 742617"/>
              <a:gd name="connsiteX58" fmla="*/ 3276689 w 6849998"/>
              <a:gd name="connsiteY58" fmla="*/ 410787 h 742617"/>
              <a:gd name="connsiteX59" fmla="*/ 3255350 w 6849998"/>
              <a:gd name="connsiteY59" fmla="*/ 410787 h 742617"/>
              <a:gd name="connsiteX60" fmla="*/ 3255350 w 6849998"/>
              <a:gd name="connsiteY60" fmla="*/ 405452 h 742617"/>
              <a:gd name="connsiteX61" fmla="*/ 3208403 w 6849998"/>
              <a:gd name="connsiteY61" fmla="*/ 405452 h 742617"/>
              <a:gd name="connsiteX62" fmla="*/ 3208403 w 6849998"/>
              <a:gd name="connsiteY62" fmla="*/ 396916 h 742617"/>
              <a:gd name="connsiteX63" fmla="*/ 3180661 w 6849998"/>
              <a:gd name="connsiteY63" fmla="*/ 396916 h 742617"/>
              <a:gd name="connsiteX64" fmla="*/ 3180661 w 6849998"/>
              <a:gd name="connsiteY64" fmla="*/ 385179 h 742617"/>
              <a:gd name="connsiteX65" fmla="*/ 3078231 w 6849998"/>
              <a:gd name="connsiteY65" fmla="*/ 385179 h 742617"/>
              <a:gd name="connsiteX66" fmla="*/ 3078231 w 6849998"/>
              <a:gd name="connsiteY66" fmla="*/ 370242 h 742617"/>
              <a:gd name="connsiteX67" fmla="*/ 3022749 w 6849998"/>
              <a:gd name="connsiteY67" fmla="*/ 370242 h 742617"/>
              <a:gd name="connsiteX68" fmla="*/ 3022749 w 6849998"/>
              <a:gd name="connsiteY68" fmla="*/ 370242 h 742617"/>
              <a:gd name="connsiteX69" fmla="*/ 2997141 w 6849998"/>
              <a:gd name="connsiteY69" fmla="*/ 370242 h 742617"/>
              <a:gd name="connsiteX70" fmla="*/ 2997141 w 6849998"/>
              <a:gd name="connsiteY70" fmla="*/ 355304 h 742617"/>
              <a:gd name="connsiteX71" fmla="*/ 2964065 w 6849998"/>
              <a:gd name="connsiteY71" fmla="*/ 355304 h 742617"/>
              <a:gd name="connsiteX72" fmla="*/ 2964065 w 6849998"/>
              <a:gd name="connsiteY72" fmla="*/ 348902 h 742617"/>
              <a:gd name="connsiteX73" fmla="*/ 2790147 w 6849998"/>
              <a:gd name="connsiteY73" fmla="*/ 348902 h 742617"/>
              <a:gd name="connsiteX74" fmla="*/ 2790147 w 6849998"/>
              <a:gd name="connsiteY74" fmla="*/ 337165 h 742617"/>
              <a:gd name="connsiteX75" fmla="*/ 2654641 w 6849998"/>
              <a:gd name="connsiteY75" fmla="*/ 337165 h 742617"/>
              <a:gd name="connsiteX76" fmla="*/ 2654641 w 6849998"/>
              <a:gd name="connsiteY76" fmla="*/ 328630 h 742617"/>
              <a:gd name="connsiteX77" fmla="*/ 2381495 w 6849998"/>
              <a:gd name="connsiteY77" fmla="*/ 328630 h 742617"/>
              <a:gd name="connsiteX78" fmla="*/ 2381495 w 6849998"/>
              <a:gd name="connsiteY78" fmla="*/ 311558 h 742617"/>
              <a:gd name="connsiteX79" fmla="*/ 2319610 w 6849998"/>
              <a:gd name="connsiteY79" fmla="*/ 311558 h 742617"/>
              <a:gd name="connsiteX80" fmla="*/ 2319610 w 6849998"/>
              <a:gd name="connsiteY80" fmla="*/ 299821 h 742617"/>
              <a:gd name="connsiteX81" fmla="*/ 2271596 w 6849998"/>
              <a:gd name="connsiteY81" fmla="*/ 299821 h 742617"/>
              <a:gd name="connsiteX82" fmla="*/ 2271596 w 6849998"/>
              <a:gd name="connsiteY82" fmla="*/ 288084 h 742617"/>
              <a:gd name="connsiteX83" fmla="*/ 2226783 w 6849998"/>
              <a:gd name="connsiteY83" fmla="*/ 288084 h 742617"/>
              <a:gd name="connsiteX84" fmla="*/ 2226783 w 6849998"/>
              <a:gd name="connsiteY84" fmla="*/ 281683 h 742617"/>
              <a:gd name="connsiteX85" fmla="*/ 2206511 w 6849998"/>
              <a:gd name="connsiteY85" fmla="*/ 281683 h 742617"/>
              <a:gd name="connsiteX86" fmla="*/ 2206511 w 6849998"/>
              <a:gd name="connsiteY86" fmla="*/ 277415 h 742617"/>
              <a:gd name="connsiteX87" fmla="*/ 2181970 w 6849998"/>
              <a:gd name="connsiteY87" fmla="*/ 277415 h 742617"/>
              <a:gd name="connsiteX88" fmla="*/ 2181970 w 6849998"/>
              <a:gd name="connsiteY88" fmla="*/ 260343 h 742617"/>
              <a:gd name="connsiteX89" fmla="*/ 2031526 w 6849998"/>
              <a:gd name="connsiteY89" fmla="*/ 260343 h 742617"/>
              <a:gd name="connsiteX90" fmla="*/ 2031526 w 6849998"/>
              <a:gd name="connsiteY90" fmla="*/ 249673 h 742617"/>
              <a:gd name="connsiteX91" fmla="*/ 2011254 w 6849998"/>
              <a:gd name="connsiteY91" fmla="*/ 249673 h 742617"/>
              <a:gd name="connsiteX92" fmla="*/ 2011254 w 6849998"/>
              <a:gd name="connsiteY92" fmla="*/ 233669 h 742617"/>
              <a:gd name="connsiteX93" fmla="*/ 1987780 w 6849998"/>
              <a:gd name="connsiteY93" fmla="*/ 233669 h 742617"/>
              <a:gd name="connsiteX94" fmla="*/ 1987780 w 6849998"/>
              <a:gd name="connsiteY94" fmla="*/ 218731 h 742617"/>
              <a:gd name="connsiteX95" fmla="*/ 1950436 w 6849998"/>
              <a:gd name="connsiteY95" fmla="*/ 218731 h 742617"/>
              <a:gd name="connsiteX96" fmla="*/ 1950436 w 6849998"/>
              <a:gd name="connsiteY96" fmla="*/ 211262 h 742617"/>
              <a:gd name="connsiteX97" fmla="*/ 1818131 w 6849998"/>
              <a:gd name="connsiteY97" fmla="*/ 211262 h 742617"/>
              <a:gd name="connsiteX98" fmla="*/ 1818131 w 6849998"/>
              <a:gd name="connsiteY98" fmla="*/ 199525 h 742617"/>
              <a:gd name="connsiteX99" fmla="*/ 1751978 w 6849998"/>
              <a:gd name="connsiteY99" fmla="*/ 199525 h 742617"/>
              <a:gd name="connsiteX100" fmla="*/ 1751978 w 6849998"/>
              <a:gd name="connsiteY100" fmla="*/ 192056 h 742617"/>
              <a:gd name="connsiteX101" fmla="*/ 1630343 w 6849998"/>
              <a:gd name="connsiteY101" fmla="*/ 192056 h 742617"/>
              <a:gd name="connsiteX102" fmla="*/ 1630343 w 6849998"/>
              <a:gd name="connsiteY102" fmla="*/ 184588 h 742617"/>
              <a:gd name="connsiteX103" fmla="*/ 1507640 w 6849998"/>
              <a:gd name="connsiteY103" fmla="*/ 184588 h 742617"/>
              <a:gd name="connsiteX104" fmla="*/ 1507640 w 6849998"/>
              <a:gd name="connsiteY104" fmla="*/ 173918 h 742617"/>
              <a:gd name="connsiteX105" fmla="*/ 1335857 w 6849998"/>
              <a:gd name="connsiteY105" fmla="*/ 173918 h 742617"/>
              <a:gd name="connsiteX106" fmla="*/ 1335857 w 6849998"/>
              <a:gd name="connsiteY106" fmla="*/ 165382 h 742617"/>
              <a:gd name="connsiteX107" fmla="*/ 1244097 w 6849998"/>
              <a:gd name="connsiteY107" fmla="*/ 165382 h 742617"/>
              <a:gd name="connsiteX108" fmla="*/ 1244097 w 6849998"/>
              <a:gd name="connsiteY108" fmla="*/ 158980 h 742617"/>
              <a:gd name="connsiteX109" fmla="*/ 1193949 w 6849998"/>
              <a:gd name="connsiteY109" fmla="*/ 158980 h 742617"/>
              <a:gd name="connsiteX110" fmla="*/ 1193949 w 6849998"/>
              <a:gd name="connsiteY110" fmla="*/ 148310 h 742617"/>
              <a:gd name="connsiteX111" fmla="*/ 1073380 w 6849998"/>
              <a:gd name="connsiteY111" fmla="*/ 148310 h 742617"/>
              <a:gd name="connsiteX112" fmla="*/ 1073380 w 6849998"/>
              <a:gd name="connsiteY112" fmla="*/ 134440 h 742617"/>
              <a:gd name="connsiteX113" fmla="*/ 1020031 w 6849998"/>
              <a:gd name="connsiteY113" fmla="*/ 134440 h 742617"/>
              <a:gd name="connsiteX114" fmla="*/ 1020031 w 6849998"/>
              <a:gd name="connsiteY114" fmla="*/ 125904 h 742617"/>
              <a:gd name="connsiteX115" fmla="*/ 947477 w 6849998"/>
              <a:gd name="connsiteY115" fmla="*/ 125904 h 742617"/>
              <a:gd name="connsiteX116" fmla="*/ 947477 w 6849998"/>
              <a:gd name="connsiteY116" fmla="*/ 121636 h 742617"/>
              <a:gd name="connsiteX117" fmla="*/ 841846 w 6849998"/>
              <a:gd name="connsiteY117" fmla="*/ 121636 h 742617"/>
              <a:gd name="connsiteX118" fmla="*/ 841846 w 6849998"/>
              <a:gd name="connsiteY118" fmla="*/ 108832 h 742617"/>
              <a:gd name="connsiteX119" fmla="*/ 670062 w 6849998"/>
              <a:gd name="connsiteY119" fmla="*/ 108832 h 742617"/>
              <a:gd name="connsiteX120" fmla="*/ 670062 w 6849998"/>
              <a:gd name="connsiteY120" fmla="*/ 103497 h 742617"/>
              <a:gd name="connsiteX121" fmla="*/ 473739 w 6849998"/>
              <a:gd name="connsiteY121" fmla="*/ 103497 h 742617"/>
              <a:gd name="connsiteX122" fmla="*/ 468404 w 6849998"/>
              <a:gd name="connsiteY122" fmla="*/ 98162 h 742617"/>
              <a:gd name="connsiteX123" fmla="*/ 405452 w 6849998"/>
              <a:gd name="connsiteY123" fmla="*/ 98162 h 742617"/>
              <a:gd name="connsiteX124" fmla="*/ 405452 w 6849998"/>
              <a:gd name="connsiteY124" fmla="*/ 91761 h 742617"/>
              <a:gd name="connsiteX125" fmla="*/ 324362 w 6849998"/>
              <a:gd name="connsiteY125" fmla="*/ 91761 h 742617"/>
              <a:gd name="connsiteX126" fmla="*/ 324362 w 6849998"/>
              <a:gd name="connsiteY126" fmla="*/ 82158 h 742617"/>
              <a:gd name="connsiteX127" fmla="*/ 292352 w 6849998"/>
              <a:gd name="connsiteY127" fmla="*/ 82158 h 742617"/>
              <a:gd name="connsiteX128" fmla="*/ 292352 w 6849998"/>
              <a:gd name="connsiteY128" fmla="*/ 67220 h 742617"/>
              <a:gd name="connsiteX129" fmla="*/ 257142 w 6849998"/>
              <a:gd name="connsiteY129" fmla="*/ 67220 h 742617"/>
              <a:gd name="connsiteX130" fmla="*/ 257142 w 6849998"/>
              <a:gd name="connsiteY130" fmla="*/ 57617 h 742617"/>
              <a:gd name="connsiteX131" fmla="*/ 221932 w 6849998"/>
              <a:gd name="connsiteY131" fmla="*/ 57617 h 742617"/>
              <a:gd name="connsiteX132" fmla="*/ 221932 w 6849998"/>
              <a:gd name="connsiteY132" fmla="*/ 49081 h 742617"/>
              <a:gd name="connsiteX133" fmla="*/ 176052 w 6849998"/>
              <a:gd name="connsiteY133" fmla="*/ 49081 h 742617"/>
              <a:gd name="connsiteX134" fmla="*/ 176052 w 6849998"/>
              <a:gd name="connsiteY134" fmla="*/ 40546 h 742617"/>
              <a:gd name="connsiteX135" fmla="*/ 134440 w 6849998"/>
              <a:gd name="connsiteY135" fmla="*/ 40546 h 742617"/>
              <a:gd name="connsiteX136" fmla="*/ 134440 w 6849998"/>
              <a:gd name="connsiteY136" fmla="*/ 34144 h 742617"/>
              <a:gd name="connsiteX137" fmla="*/ 98162 w 6849998"/>
              <a:gd name="connsiteY137" fmla="*/ 34144 h 742617"/>
              <a:gd name="connsiteX138" fmla="*/ 98162 w 6849998"/>
              <a:gd name="connsiteY138" fmla="*/ 29876 h 742617"/>
              <a:gd name="connsiteX139" fmla="*/ 52282 w 6849998"/>
              <a:gd name="connsiteY139" fmla="*/ 29876 h 742617"/>
              <a:gd name="connsiteX140" fmla="*/ 52282 w 6849998"/>
              <a:gd name="connsiteY140" fmla="*/ 0 h 742617"/>
              <a:gd name="connsiteX141" fmla="*/ 0 w 6849998"/>
              <a:gd name="connsiteY141" fmla="*/ 0 h 742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849998" h="742617">
                <a:moveTo>
                  <a:pt x="6849998" y="742617"/>
                </a:moveTo>
                <a:lnTo>
                  <a:pt x="6195941" y="742617"/>
                </a:lnTo>
                <a:lnTo>
                  <a:pt x="6195941" y="686067"/>
                </a:lnTo>
                <a:lnTo>
                  <a:pt x="5860910" y="686067"/>
                </a:lnTo>
                <a:lnTo>
                  <a:pt x="5860910" y="675397"/>
                </a:lnTo>
                <a:lnTo>
                  <a:pt x="5821431" y="675397"/>
                </a:lnTo>
                <a:lnTo>
                  <a:pt x="5821431" y="665795"/>
                </a:lnTo>
                <a:lnTo>
                  <a:pt x="5775551" y="665795"/>
                </a:lnTo>
                <a:lnTo>
                  <a:pt x="5775551" y="655125"/>
                </a:lnTo>
                <a:lnTo>
                  <a:pt x="5539749" y="655125"/>
                </a:lnTo>
                <a:lnTo>
                  <a:pt x="5539749" y="647656"/>
                </a:lnTo>
                <a:lnTo>
                  <a:pt x="5504539" y="647656"/>
                </a:lnTo>
                <a:lnTo>
                  <a:pt x="5504539" y="636986"/>
                </a:lnTo>
                <a:lnTo>
                  <a:pt x="5165240" y="636986"/>
                </a:lnTo>
                <a:lnTo>
                  <a:pt x="5165240" y="626316"/>
                </a:lnTo>
                <a:lnTo>
                  <a:pt x="4929438" y="626316"/>
                </a:lnTo>
                <a:lnTo>
                  <a:pt x="4929438" y="625249"/>
                </a:lnTo>
                <a:lnTo>
                  <a:pt x="4713908" y="625249"/>
                </a:lnTo>
                <a:lnTo>
                  <a:pt x="4713908" y="613513"/>
                </a:lnTo>
                <a:lnTo>
                  <a:pt x="4687234" y="613513"/>
                </a:lnTo>
                <a:lnTo>
                  <a:pt x="4687234" y="606044"/>
                </a:lnTo>
                <a:lnTo>
                  <a:pt x="4500513" y="606044"/>
                </a:lnTo>
                <a:lnTo>
                  <a:pt x="4500513" y="597508"/>
                </a:lnTo>
                <a:lnTo>
                  <a:pt x="4465303" y="597508"/>
                </a:lnTo>
                <a:lnTo>
                  <a:pt x="4465303" y="585771"/>
                </a:lnTo>
                <a:lnTo>
                  <a:pt x="4402351" y="585771"/>
                </a:lnTo>
                <a:lnTo>
                  <a:pt x="4402351" y="579369"/>
                </a:lnTo>
                <a:lnTo>
                  <a:pt x="4289251" y="579369"/>
                </a:lnTo>
                <a:lnTo>
                  <a:pt x="4289251" y="567633"/>
                </a:lnTo>
                <a:lnTo>
                  <a:pt x="4233768" y="567633"/>
                </a:lnTo>
                <a:lnTo>
                  <a:pt x="4233768" y="560164"/>
                </a:lnTo>
                <a:lnTo>
                  <a:pt x="4198558" y="560164"/>
                </a:lnTo>
                <a:lnTo>
                  <a:pt x="4198558" y="535623"/>
                </a:lnTo>
                <a:lnTo>
                  <a:pt x="4184687" y="535623"/>
                </a:lnTo>
                <a:lnTo>
                  <a:pt x="4184687" y="526021"/>
                </a:lnTo>
                <a:lnTo>
                  <a:pt x="4092927" y="526021"/>
                </a:lnTo>
                <a:lnTo>
                  <a:pt x="4092927" y="515351"/>
                </a:lnTo>
                <a:lnTo>
                  <a:pt x="4020373" y="515351"/>
                </a:lnTo>
                <a:lnTo>
                  <a:pt x="4020373" y="505748"/>
                </a:lnTo>
                <a:lnTo>
                  <a:pt x="3913675" y="505748"/>
                </a:lnTo>
                <a:lnTo>
                  <a:pt x="3913675" y="498279"/>
                </a:lnTo>
                <a:lnTo>
                  <a:pt x="3891269" y="498279"/>
                </a:lnTo>
                <a:lnTo>
                  <a:pt x="3891269" y="486542"/>
                </a:lnTo>
                <a:lnTo>
                  <a:pt x="3792040" y="486542"/>
                </a:lnTo>
                <a:lnTo>
                  <a:pt x="3792040" y="475873"/>
                </a:lnTo>
                <a:lnTo>
                  <a:pt x="3762164" y="475873"/>
                </a:lnTo>
                <a:lnTo>
                  <a:pt x="3762164" y="469471"/>
                </a:lnTo>
                <a:lnTo>
                  <a:pt x="3703480" y="469471"/>
                </a:lnTo>
                <a:lnTo>
                  <a:pt x="3703480" y="455600"/>
                </a:lnTo>
                <a:lnTo>
                  <a:pt x="3589314" y="455600"/>
                </a:lnTo>
                <a:lnTo>
                  <a:pt x="3589314" y="449198"/>
                </a:lnTo>
                <a:lnTo>
                  <a:pt x="3515692" y="449198"/>
                </a:lnTo>
                <a:lnTo>
                  <a:pt x="3515692" y="442796"/>
                </a:lnTo>
                <a:lnTo>
                  <a:pt x="3487951" y="442796"/>
                </a:lnTo>
                <a:lnTo>
                  <a:pt x="3487951" y="438528"/>
                </a:lnTo>
                <a:lnTo>
                  <a:pt x="3403660" y="438528"/>
                </a:lnTo>
                <a:lnTo>
                  <a:pt x="3403660" y="419323"/>
                </a:lnTo>
                <a:lnTo>
                  <a:pt x="3276689" y="419323"/>
                </a:lnTo>
                <a:lnTo>
                  <a:pt x="3276689" y="410787"/>
                </a:lnTo>
                <a:lnTo>
                  <a:pt x="3255350" y="410787"/>
                </a:lnTo>
                <a:lnTo>
                  <a:pt x="3255350" y="405452"/>
                </a:lnTo>
                <a:lnTo>
                  <a:pt x="3208403" y="405452"/>
                </a:lnTo>
                <a:lnTo>
                  <a:pt x="3208403" y="396916"/>
                </a:lnTo>
                <a:lnTo>
                  <a:pt x="3180661" y="396916"/>
                </a:lnTo>
                <a:lnTo>
                  <a:pt x="3180661" y="385179"/>
                </a:lnTo>
                <a:lnTo>
                  <a:pt x="3078231" y="385179"/>
                </a:lnTo>
                <a:lnTo>
                  <a:pt x="3078231" y="370242"/>
                </a:lnTo>
                <a:lnTo>
                  <a:pt x="3022749" y="370242"/>
                </a:lnTo>
                <a:lnTo>
                  <a:pt x="3022749" y="370242"/>
                </a:lnTo>
                <a:lnTo>
                  <a:pt x="2997141" y="370242"/>
                </a:lnTo>
                <a:lnTo>
                  <a:pt x="2997141" y="355304"/>
                </a:lnTo>
                <a:lnTo>
                  <a:pt x="2964065" y="355304"/>
                </a:lnTo>
                <a:lnTo>
                  <a:pt x="2964065" y="348902"/>
                </a:lnTo>
                <a:lnTo>
                  <a:pt x="2790147" y="348902"/>
                </a:lnTo>
                <a:lnTo>
                  <a:pt x="2790147" y="337165"/>
                </a:lnTo>
                <a:lnTo>
                  <a:pt x="2654641" y="337165"/>
                </a:lnTo>
                <a:lnTo>
                  <a:pt x="2654641" y="328630"/>
                </a:lnTo>
                <a:lnTo>
                  <a:pt x="2381495" y="328630"/>
                </a:lnTo>
                <a:lnTo>
                  <a:pt x="2381495" y="311558"/>
                </a:lnTo>
                <a:lnTo>
                  <a:pt x="2319610" y="311558"/>
                </a:lnTo>
                <a:lnTo>
                  <a:pt x="2319610" y="299821"/>
                </a:lnTo>
                <a:lnTo>
                  <a:pt x="2271596" y="299821"/>
                </a:lnTo>
                <a:lnTo>
                  <a:pt x="2271596" y="288084"/>
                </a:lnTo>
                <a:lnTo>
                  <a:pt x="2226783" y="288084"/>
                </a:lnTo>
                <a:lnTo>
                  <a:pt x="2226783" y="281683"/>
                </a:lnTo>
                <a:lnTo>
                  <a:pt x="2206511" y="281683"/>
                </a:lnTo>
                <a:lnTo>
                  <a:pt x="2206511" y="277415"/>
                </a:lnTo>
                <a:lnTo>
                  <a:pt x="2181970" y="277415"/>
                </a:lnTo>
                <a:lnTo>
                  <a:pt x="2181970" y="260343"/>
                </a:lnTo>
                <a:lnTo>
                  <a:pt x="2031526" y="260343"/>
                </a:lnTo>
                <a:lnTo>
                  <a:pt x="2031526" y="249673"/>
                </a:lnTo>
                <a:lnTo>
                  <a:pt x="2011254" y="249673"/>
                </a:lnTo>
                <a:lnTo>
                  <a:pt x="2011254" y="233669"/>
                </a:lnTo>
                <a:lnTo>
                  <a:pt x="1987780" y="233669"/>
                </a:lnTo>
                <a:lnTo>
                  <a:pt x="1987780" y="218731"/>
                </a:lnTo>
                <a:lnTo>
                  <a:pt x="1950436" y="218731"/>
                </a:lnTo>
                <a:lnTo>
                  <a:pt x="1950436" y="211262"/>
                </a:lnTo>
                <a:lnTo>
                  <a:pt x="1818131" y="211262"/>
                </a:lnTo>
                <a:lnTo>
                  <a:pt x="1818131" y="199525"/>
                </a:lnTo>
                <a:lnTo>
                  <a:pt x="1751978" y="199525"/>
                </a:lnTo>
                <a:lnTo>
                  <a:pt x="1751978" y="192056"/>
                </a:lnTo>
                <a:lnTo>
                  <a:pt x="1630343" y="192056"/>
                </a:lnTo>
                <a:lnTo>
                  <a:pt x="1630343" y="184588"/>
                </a:lnTo>
                <a:lnTo>
                  <a:pt x="1507640" y="184588"/>
                </a:lnTo>
                <a:lnTo>
                  <a:pt x="1507640" y="173918"/>
                </a:lnTo>
                <a:lnTo>
                  <a:pt x="1335857" y="173918"/>
                </a:lnTo>
                <a:lnTo>
                  <a:pt x="1335857" y="165382"/>
                </a:lnTo>
                <a:lnTo>
                  <a:pt x="1244097" y="165382"/>
                </a:lnTo>
                <a:lnTo>
                  <a:pt x="1244097" y="158980"/>
                </a:lnTo>
                <a:lnTo>
                  <a:pt x="1193949" y="158980"/>
                </a:lnTo>
                <a:lnTo>
                  <a:pt x="1193949" y="148310"/>
                </a:lnTo>
                <a:lnTo>
                  <a:pt x="1073380" y="148310"/>
                </a:lnTo>
                <a:lnTo>
                  <a:pt x="1073380" y="134440"/>
                </a:lnTo>
                <a:lnTo>
                  <a:pt x="1020031" y="134440"/>
                </a:lnTo>
                <a:lnTo>
                  <a:pt x="1020031" y="125904"/>
                </a:lnTo>
                <a:lnTo>
                  <a:pt x="947477" y="125904"/>
                </a:lnTo>
                <a:lnTo>
                  <a:pt x="947477" y="121636"/>
                </a:lnTo>
                <a:lnTo>
                  <a:pt x="841846" y="121636"/>
                </a:lnTo>
                <a:lnTo>
                  <a:pt x="841846" y="108832"/>
                </a:lnTo>
                <a:lnTo>
                  <a:pt x="670062" y="108832"/>
                </a:lnTo>
                <a:lnTo>
                  <a:pt x="670062" y="103497"/>
                </a:lnTo>
                <a:lnTo>
                  <a:pt x="473739" y="103497"/>
                </a:lnTo>
                <a:lnTo>
                  <a:pt x="468404" y="98162"/>
                </a:lnTo>
                <a:lnTo>
                  <a:pt x="405452" y="98162"/>
                </a:lnTo>
                <a:lnTo>
                  <a:pt x="405452" y="91761"/>
                </a:lnTo>
                <a:lnTo>
                  <a:pt x="324362" y="91761"/>
                </a:lnTo>
                <a:lnTo>
                  <a:pt x="324362" y="82158"/>
                </a:lnTo>
                <a:lnTo>
                  <a:pt x="292352" y="82158"/>
                </a:lnTo>
                <a:lnTo>
                  <a:pt x="292352" y="67220"/>
                </a:lnTo>
                <a:lnTo>
                  <a:pt x="257142" y="67220"/>
                </a:lnTo>
                <a:lnTo>
                  <a:pt x="257142" y="57617"/>
                </a:lnTo>
                <a:lnTo>
                  <a:pt x="221932" y="57617"/>
                </a:lnTo>
                <a:lnTo>
                  <a:pt x="221932" y="49081"/>
                </a:lnTo>
                <a:lnTo>
                  <a:pt x="176052" y="49081"/>
                </a:lnTo>
                <a:lnTo>
                  <a:pt x="176052" y="40546"/>
                </a:lnTo>
                <a:lnTo>
                  <a:pt x="134440" y="40546"/>
                </a:lnTo>
                <a:lnTo>
                  <a:pt x="134440" y="34144"/>
                </a:lnTo>
                <a:lnTo>
                  <a:pt x="98162" y="34144"/>
                </a:lnTo>
                <a:lnTo>
                  <a:pt x="98162" y="29876"/>
                </a:lnTo>
                <a:lnTo>
                  <a:pt x="52282" y="29876"/>
                </a:lnTo>
                <a:lnTo>
                  <a:pt x="52282"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19" name="Freeform: Shape 118">
            <a:extLst>
              <a:ext uri="{FF2B5EF4-FFF2-40B4-BE49-F238E27FC236}">
                <a16:creationId xmlns:a16="http://schemas.microsoft.com/office/drawing/2014/main" id="{186E82F5-DF80-8347-3E4C-6731FAD5A5E8}"/>
              </a:ext>
            </a:extLst>
          </p:cNvPr>
          <p:cNvSpPr/>
          <p:nvPr/>
        </p:nvSpPr>
        <p:spPr bwMode="auto">
          <a:xfrm>
            <a:off x="2680758" y="4019550"/>
            <a:ext cx="6864350" cy="963083"/>
          </a:xfrm>
          <a:custGeom>
            <a:avLst/>
            <a:gdLst>
              <a:gd name="connsiteX0" fmla="*/ 6864350 w 6864350"/>
              <a:gd name="connsiteY0" fmla="*/ 963083 h 963083"/>
              <a:gd name="connsiteX1" fmla="*/ 5741459 w 6864350"/>
              <a:gd name="connsiteY1" fmla="*/ 963083 h 963083"/>
              <a:gd name="connsiteX2" fmla="*/ 5741459 w 6864350"/>
              <a:gd name="connsiteY2" fmla="*/ 939800 h 963083"/>
              <a:gd name="connsiteX3" fmla="*/ 5596467 w 6864350"/>
              <a:gd name="connsiteY3" fmla="*/ 939800 h 963083"/>
              <a:gd name="connsiteX4" fmla="*/ 5596467 w 6864350"/>
              <a:gd name="connsiteY4" fmla="*/ 927100 h 963083"/>
              <a:gd name="connsiteX5" fmla="*/ 5488517 w 6864350"/>
              <a:gd name="connsiteY5" fmla="*/ 927100 h 963083"/>
              <a:gd name="connsiteX6" fmla="*/ 5488517 w 6864350"/>
              <a:gd name="connsiteY6" fmla="*/ 915458 h 963083"/>
              <a:gd name="connsiteX7" fmla="*/ 5446184 w 6864350"/>
              <a:gd name="connsiteY7" fmla="*/ 915458 h 963083"/>
              <a:gd name="connsiteX8" fmla="*/ 5446184 w 6864350"/>
              <a:gd name="connsiteY8" fmla="*/ 915458 h 963083"/>
              <a:gd name="connsiteX9" fmla="*/ 5386917 w 6864350"/>
              <a:gd name="connsiteY9" fmla="*/ 915458 h 963083"/>
              <a:gd name="connsiteX10" fmla="*/ 5386917 w 6864350"/>
              <a:gd name="connsiteY10" fmla="*/ 892175 h 963083"/>
              <a:gd name="connsiteX11" fmla="*/ 5284259 w 6864350"/>
              <a:gd name="connsiteY11" fmla="*/ 892175 h 963083"/>
              <a:gd name="connsiteX12" fmla="*/ 5284259 w 6864350"/>
              <a:gd name="connsiteY12" fmla="*/ 882650 h 963083"/>
              <a:gd name="connsiteX13" fmla="*/ 5183717 w 6864350"/>
              <a:gd name="connsiteY13" fmla="*/ 882650 h 963083"/>
              <a:gd name="connsiteX14" fmla="*/ 5183717 w 6864350"/>
              <a:gd name="connsiteY14" fmla="*/ 871008 h 963083"/>
              <a:gd name="connsiteX15" fmla="*/ 5137150 w 6864350"/>
              <a:gd name="connsiteY15" fmla="*/ 871008 h 963083"/>
              <a:gd name="connsiteX16" fmla="*/ 5137150 w 6864350"/>
              <a:gd name="connsiteY16" fmla="*/ 851958 h 963083"/>
              <a:gd name="connsiteX17" fmla="*/ 5080000 w 6864350"/>
              <a:gd name="connsiteY17" fmla="*/ 851958 h 963083"/>
              <a:gd name="connsiteX18" fmla="*/ 5080000 w 6864350"/>
              <a:gd name="connsiteY18" fmla="*/ 841375 h 963083"/>
              <a:gd name="connsiteX19" fmla="*/ 5044017 w 6864350"/>
              <a:gd name="connsiteY19" fmla="*/ 841375 h 963083"/>
              <a:gd name="connsiteX20" fmla="*/ 5044017 w 6864350"/>
              <a:gd name="connsiteY20" fmla="*/ 828675 h 963083"/>
              <a:gd name="connsiteX21" fmla="*/ 4967817 w 6864350"/>
              <a:gd name="connsiteY21" fmla="*/ 828675 h 963083"/>
              <a:gd name="connsiteX22" fmla="*/ 4967817 w 6864350"/>
              <a:gd name="connsiteY22" fmla="*/ 819150 h 963083"/>
              <a:gd name="connsiteX23" fmla="*/ 4930775 w 6864350"/>
              <a:gd name="connsiteY23" fmla="*/ 819150 h 963083"/>
              <a:gd name="connsiteX24" fmla="*/ 4930775 w 6864350"/>
              <a:gd name="connsiteY24" fmla="*/ 805392 h 963083"/>
              <a:gd name="connsiteX25" fmla="*/ 4835525 w 6864350"/>
              <a:gd name="connsiteY25" fmla="*/ 805392 h 963083"/>
              <a:gd name="connsiteX26" fmla="*/ 4835525 w 6864350"/>
              <a:gd name="connsiteY26" fmla="*/ 795867 h 963083"/>
              <a:gd name="connsiteX27" fmla="*/ 4808009 w 6864350"/>
              <a:gd name="connsiteY27" fmla="*/ 795867 h 963083"/>
              <a:gd name="connsiteX28" fmla="*/ 4808009 w 6864350"/>
              <a:gd name="connsiteY28" fmla="*/ 777875 h 963083"/>
              <a:gd name="connsiteX29" fmla="*/ 4718050 w 6864350"/>
              <a:gd name="connsiteY29" fmla="*/ 777875 h 963083"/>
              <a:gd name="connsiteX30" fmla="*/ 4718050 w 6864350"/>
              <a:gd name="connsiteY30" fmla="*/ 762000 h 963083"/>
              <a:gd name="connsiteX31" fmla="*/ 4667250 w 6864350"/>
              <a:gd name="connsiteY31" fmla="*/ 762000 h 963083"/>
              <a:gd name="connsiteX32" fmla="*/ 4667250 w 6864350"/>
              <a:gd name="connsiteY32" fmla="*/ 754592 h 963083"/>
              <a:gd name="connsiteX33" fmla="*/ 4619625 w 6864350"/>
              <a:gd name="connsiteY33" fmla="*/ 754592 h 963083"/>
              <a:gd name="connsiteX34" fmla="*/ 4619625 w 6864350"/>
              <a:gd name="connsiteY34" fmla="*/ 740833 h 963083"/>
              <a:gd name="connsiteX35" fmla="*/ 4602692 w 6864350"/>
              <a:gd name="connsiteY35" fmla="*/ 740833 h 963083"/>
              <a:gd name="connsiteX36" fmla="*/ 4602692 w 6864350"/>
              <a:gd name="connsiteY36" fmla="*/ 731308 h 963083"/>
              <a:gd name="connsiteX37" fmla="*/ 4530725 w 6864350"/>
              <a:gd name="connsiteY37" fmla="*/ 731308 h 963083"/>
              <a:gd name="connsiteX38" fmla="*/ 4530725 w 6864350"/>
              <a:gd name="connsiteY38" fmla="*/ 717550 h 963083"/>
              <a:gd name="connsiteX39" fmla="*/ 4385734 w 6864350"/>
              <a:gd name="connsiteY39" fmla="*/ 717550 h 963083"/>
              <a:gd name="connsiteX40" fmla="*/ 4385734 w 6864350"/>
              <a:gd name="connsiteY40" fmla="*/ 708025 h 963083"/>
              <a:gd name="connsiteX41" fmla="*/ 4273550 w 6864350"/>
              <a:gd name="connsiteY41" fmla="*/ 708025 h 963083"/>
              <a:gd name="connsiteX42" fmla="*/ 4273550 w 6864350"/>
              <a:gd name="connsiteY42" fmla="*/ 700617 h 963083"/>
              <a:gd name="connsiteX43" fmla="*/ 4258734 w 6864350"/>
              <a:gd name="connsiteY43" fmla="*/ 700617 h 963083"/>
              <a:gd name="connsiteX44" fmla="*/ 4258734 w 6864350"/>
              <a:gd name="connsiteY44" fmla="*/ 685800 h 963083"/>
              <a:gd name="connsiteX45" fmla="*/ 4214284 w 6864350"/>
              <a:gd name="connsiteY45" fmla="*/ 685800 h 963083"/>
              <a:gd name="connsiteX46" fmla="*/ 4214284 w 6864350"/>
              <a:gd name="connsiteY46" fmla="*/ 678392 h 963083"/>
              <a:gd name="connsiteX47" fmla="*/ 4169834 w 6864350"/>
              <a:gd name="connsiteY47" fmla="*/ 678392 h 963083"/>
              <a:gd name="connsiteX48" fmla="*/ 4169834 w 6864350"/>
              <a:gd name="connsiteY48" fmla="*/ 665692 h 963083"/>
              <a:gd name="connsiteX49" fmla="*/ 4076700 w 6864350"/>
              <a:gd name="connsiteY49" fmla="*/ 665692 h 963083"/>
              <a:gd name="connsiteX50" fmla="*/ 4076700 w 6864350"/>
              <a:gd name="connsiteY50" fmla="*/ 651933 h 963083"/>
              <a:gd name="connsiteX51" fmla="*/ 3957109 w 6864350"/>
              <a:gd name="connsiteY51" fmla="*/ 651933 h 963083"/>
              <a:gd name="connsiteX52" fmla="*/ 3957109 w 6864350"/>
              <a:gd name="connsiteY52" fmla="*/ 646642 h 963083"/>
              <a:gd name="connsiteX53" fmla="*/ 3923242 w 6864350"/>
              <a:gd name="connsiteY53" fmla="*/ 646642 h 963083"/>
              <a:gd name="connsiteX54" fmla="*/ 3923242 w 6864350"/>
              <a:gd name="connsiteY54" fmla="*/ 637117 h 963083"/>
              <a:gd name="connsiteX55" fmla="*/ 3897842 w 6864350"/>
              <a:gd name="connsiteY55" fmla="*/ 637117 h 963083"/>
              <a:gd name="connsiteX56" fmla="*/ 3897842 w 6864350"/>
              <a:gd name="connsiteY56" fmla="*/ 629708 h 963083"/>
              <a:gd name="connsiteX57" fmla="*/ 3833284 w 6864350"/>
              <a:gd name="connsiteY57" fmla="*/ 629708 h 963083"/>
              <a:gd name="connsiteX58" fmla="*/ 3833284 w 6864350"/>
              <a:gd name="connsiteY58" fmla="*/ 620183 h 963083"/>
              <a:gd name="connsiteX59" fmla="*/ 3815292 w 6864350"/>
              <a:gd name="connsiteY59" fmla="*/ 620183 h 963083"/>
              <a:gd name="connsiteX60" fmla="*/ 3815292 w 6864350"/>
              <a:gd name="connsiteY60" fmla="*/ 611717 h 963083"/>
              <a:gd name="connsiteX61" fmla="*/ 3766609 w 6864350"/>
              <a:gd name="connsiteY61" fmla="*/ 611717 h 963083"/>
              <a:gd name="connsiteX62" fmla="*/ 3766609 w 6864350"/>
              <a:gd name="connsiteY62" fmla="*/ 596900 h 963083"/>
              <a:gd name="connsiteX63" fmla="*/ 3692525 w 6864350"/>
              <a:gd name="connsiteY63" fmla="*/ 596900 h 963083"/>
              <a:gd name="connsiteX64" fmla="*/ 3692525 w 6864350"/>
              <a:gd name="connsiteY64" fmla="*/ 581025 h 963083"/>
              <a:gd name="connsiteX65" fmla="*/ 3618442 w 6864350"/>
              <a:gd name="connsiteY65" fmla="*/ 581025 h 963083"/>
              <a:gd name="connsiteX66" fmla="*/ 3618442 w 6864350"/>
              <a:gd name="connsiteY66" fmla="*/ 573617 h 963083"/>
              <a:gd name="connsiteX67" fmla="*/ 3397250 w 6864350"/>
              <a:gd name="connsiteY67" fmla="*/ 573617 h 963083"/>
              <a:gd name="connsiteX68" fmla="*/ 3397250 w 6864350"/>
              <a:gd name="connsiteY68" fmla="*/ 561975 h 963083"/>
              <a:gd name="connsiteX69" fmla="*/ 3357034 w 6864350"/>
              <a:gd name="connsiteY69" fmla="*/ 561975 h 963083"/>
              <a:gd name="connsiteX70" fmla="*/ 3357034 w 6864350"/>
              <a:gd name="connsiteY70" fmla="*/ 553508 h 963083"/>
              <a:gd name="connsiteX71" fmla="*/ 3334809 w 6864350"/>
              <a:gd name="connsiteY71" fmla="*/ 553508 h 963083"/>
              <a:gd name="connsiteX72" fmla="*/ 3334809 w 6864350"/>
              <a:gd name="connsiteY72" fmla="*/ 539750 h 963083"/>
              <a:gd name="connsiteX73" fmla="*/ 3288242 w 6864350"/>
              <a:gd name="connsiteY73" fmla="*/ 539750 h 963083"/>
              <a:gd name="connsiteX74" fmla="*/ 3286125 w 6864350"/>
              <a:gd name="connsiteY74" fmla="*/ 537633 h 963083"/>
              <a:gd name="connsiteX75" fmla="*/ 3263900 w 6864350"/>
              <a:gd name="connsiteY75" fmla="*/ 537633 h 963083"/>
              <a:gd name="connsiteX76" fmla="*/ 3263900 w 6864350"/>
              <a:gd name="connsiteY76" fmla="*/ 522817 h 963083"/>
              <a:gd name="connsiteX77" fmla="*/ 3227917 w 6864350"/>
              <a:gd name="connsiteY77" fmla="*/ 522817 h 963083"/>
              <a:gd name="connsiteX78" fmla="*/ 3227917 w 6864350"/>
              <a:gd name="connsiteY78" fmla="*/ 509058 h 963083"/>
              <a:gd name="connsiteX79" fmla="*/ 3200400 w 6864350"/>
              <a:gd name="connsiteY79" fmla="*/ 509058 h 963083"/>
              <a:gd name="connsiteX80" fmla="*/ 3200400 w 6864350"/>
              <a:gd name="connsiteY80" fmla="*/ 500592 h 963083"/>
              <a:gd name="connsiteX81" fmla="*/ 3101975 w 6864350"/>
              <a:gd name="connsiteY81" fmla="*/ 500592 h 963083"/>
              <a:gd name="connsiteX82" fmla="*/ 3098800 w 6864350"/>
              <a:gd name="connsiteY82" fmla="*/ 497417 h 963083"/>
              <a:gd name="connsiteX83" fmla="*/ 3056467 w 6864350"/>
              <a:gd name="connsiteY83" fmla="*/ 497417 h 963083"/>
              <a:gd name="connsiteX84" fmla="*/ 3056467 w 6864350"/>
              <a:gd name="connsiteY84" fmla="*/ 490008 h 963083"/>
              <a:gd name="connsiteX85" fmla="*/ 2988734 w 6864350"/>
              <a:gd name="connsiteY85" fmla="*/ 490008 h 963083"/>
              <a:gd name="connsiteX86" fmla="*/ 2988734 w 6864350"/>
              <a:gd name="connsiteY86" fmla="*/ 477308 h 963083"/>
              <a:gd name="connsiteX87" fmla="*/ 2961217 w 6864350"/>
              <a:gd name="connsiteY87" fmla="*/ 477308 h 963083"/>
              <a:gd name="connsiteX88" fmla="*/ 2961217 w 6864350"/>
              <a:gd name="connsiteY88" fmla="*/ 464608 h 963083"/>
              <a:gd name="connsiteX89" fmla="*/ 2930525 w 6864350"/>
              <a:gd name="connsiteY89" fmla="*/ 464608 h 963083"/>
              <a:gd name="connsiteX90" fmla="*/ 2930525 w 6864350"/>
              <a:gd name="connsiteY90" fmla="*/ 451908 h 963083"/>
              <a:gd name="connsiteX91" fmla="*/ 2892425 w 6864350"/>
              <a:gd name="connsiteY91" fmla="*/ 451908 h 963083"/>
              <a:gd name="connsiteX92" fmla="*/ 2892425 w 6864350"/>
              <a:gd name="connsiteY92" fmla="*/ 443442 h 963083"/>
              <a:gd name="connsiteX93" fmla="*/ 2841625 w 6864350"/>
              <a:gd name="connsiteY93" fmla="*/ 443442 h 963083"/>
              <a:gd name="connsiteX94" fmla="*/ 2841625 w 6864350"/>
              <a:gd name="connsiteY94" fmla="*/ 433917 h 963083"/>
              <a:gd name="connsiteX95" fmla="*/ 2823634 w 6864350"/>
              <a:gd name="connsiteY95" fmla="*/ 433917 h 963083"/>
              <a:gd name="connsiteX96" fmla="*/ 2823634 w 6864350"/>
              <a:gd name="connsiteY96" fmla="*/ 424392 h 963083"/>
              <a:gd name="connsiteX97" fmla="*/ 2748492 w 6864350"/>
              <a:gd name="connsiteY97" fmla="*/ 424392 h 963083"/>
              <a:gd name="connsiteX98" fmla="*/ 2748492 w 6864350"/>
              <a:gd name="connsiteY98" fmla="*/ 413808 h 963083"/>
              <a:gd name="connsiteX99" fmla="*/ 2588684 w 6864350"/>
              <a:gd name="connsiteY99" fmla="*/ 413808 h 963083"/>
              <a:gd name="connsiteX100" fmla="*/ 2588684 w 6864350"/>
              <a:gd name="connsiteY100" fmla="*/ 405342 h 963083"/>
              <a:gd name="connsiteX101" fmla="*/ 2575984 w 6864350"/>
              <a:gd name="connsiteY101" fmla="*/ 405342 h 963083"/>
              <a:gd name="connsiteX102" fmla="*/ 2575984 w 6864350"/>
              <a:gd name="connsiteY102" fmla="*/ 390525 h 963083"/>
              <a:gd name="connsiteX103" fmla="*/ 2556934 w 6864350"/>
              <a:gd name="connsiteY103" fmla="*/ 390525 h 963083"/>
              <a:gd name="connsiteX104" fmla="*/ 2556934 w 6864350"/>
              <a:gd name="connsiteY104" fmla="*/ 383117 h 963083"/>
              <a:gd name="connsiteX105" fmla="*/ 2529417 w 6864350"/>
              <a:gd name="connsiteY105" fmla="*/ 383117 h 963083"/>
              <a:gd name="connsiteX106" fmla="*/ 2529417 w 6864350"/>
              <a:gd name="connsiteY106" fmla="*/ 369358 h 963083"/>
              <a:gd name="connsiteX107" fmla="*/ 2507192 w 6864350"/>
              <a:gd name="connsiteY107" fmla="*/ 369358 h 963083"/>
              <a:gd name="connsiteX108" fmla="*/ 2507192 w 6864350"/>
              <a:gd name="connsiteY108" fmla="*/ 359833 h 963083"/>
              <a:gd name="connsiteX109" fmla="*/ 2463800 w 6864350"/>
              <a:gd name="connsiteY109" fmla="*/ 359833 h 963083"/>
              <a:gd name="connsiteX110" fmla="*/ 2463800 w 6864350"/>
              <a:gd name="connsiteY110" fmla="*/ 350308 h 963083"/>
              <a:gd name="connsiteX111" fmla="*/ 2366434 w 6864350"/>
              <a:gd name="connsiteY111" fmla="*/ 350308 h 963083"/>
              <a:gd name="connsiteX112" fmla="*/ 2366434 w 6864350"/>
              <a:gd name="connsiteY112" fmla="*/ 339725 h 963083"/>
              <a:gd name="connsiteX113" fmla="*/ 2325159 w 6864350"/>
              <a:gd name="connsiteY113" fmla="*/ 339725 h 963083"/>
              <a:gd name="connsiteX114" fmla="*/ 2325159 w 6864350"/>
              <a:gd name="connsiteY114" fmla="*/ 331258 h 963083"/>
              <a:gd name="connsiteX115" fmla="*/ 2305050 w 6864350"/>
              <a:gd name="connsiteY115" fmla="*/ 331258 h 963083"/>
              <a:gd name="connsiteX116" fmla="*/ 2305050 w 6864350"/>
              <a:gd name="connsiteY116" fmla="*/ 314325 h 963083"/>
              <a:gd name="connsiteX117" fmla="*/ 2083859 w 6864350"/>
              <a:gd name="connsiteY117" fmla="*/ 314325 h 963083"/>
              <a:gd name="connsiteX118" fmla="*/ 2083859 w 6864350"/>
              <a:gd name="connsiteY118" fmla="*/ 310092 h 963083"/>
              <a:gd name="connsiteX119" fmla="*/ 1980142 w 6864350"/>
              <a:gd name="connsiteY119" fmla="*/ 310092 h 963083"/>
              <a:gd name="connsiteX120" fmla="*/ 1980142 w 6864350"/>
              <a:gd name="connsiteY120" fmla="*/ 294217 h 963083"/>
              <a:gd name="connsiteX121" fmla="*/ 1873250 w 6864350"/>
              <a:gd name="connsiteY121" fmla="*/ 294217 h 963083"/>
              <a:gd name="connsiteX122" fmla="*/ 1873250 w 6864350"/>
              <a:gd name="connsiteY122" fmla="*/ 284692 h 963083"/>
              <a:gd name="connsiteX123" fmla="*/ 1843617 w 6864350"/>
              <a:gd name="connsiteY123" fmla="*/ 284692 h 963083"/>
              <a:gd name="connsiteX124" fmla="*/ 1843617 w 6864350"/>
              <a:gd name="connsiteY124" fmla="*/ 275167 h 963083"/>
              <a:gd name="connsiteX125" fmla="*/ 1791759 w 6864350"/>
              <a:gd name="connsiteY125" fmla="*/ 275167 h 963083"/>
              <a:gd name="connsiteX126" fmla="*/ 1791759 w 6864350"/>
              <a:gd name="connsiteY126" fmla="*/ 261408 h 963083"/>
              <a:gd name="connsiteX127" fmla="*/ 1753659 w 6864350"/>
              <a:gd name="connsiteY127" fmla="*/ 261408 h 963083"/>
              <a:gd name="connsiteX128" fmla="*/ 1753659 w 6864350"/>
              <a:gd name="connsiteY128" fmla="*/ 251883 h 963083"/>
              <a:gd name="connsiteX129" fmla="*/ 1688042 w 6864350"/>
              <a:gd name="connsiteY129" fmla="*/ 251883 h 963083"/>
              <a:gd name="connsiteX130" fmla="*/ 1688042 w 6864350"/>
              <a:gd name="connsiteY130" fmla="*/ 248708 h 963083"/>
              <a:gd name="connsiteX131" fmla="*/ 1654175 w 6864350"/>
              <a:gd name="connsiteY131" fmla="*/ 248708 h 963083"/>
              <a:gd name="connsiteX132" fmla="*/ 1654175 w 6864350"/>
              <a:gd name="connsiteY132" fmla="*/ 241300 h 963083"/>
              <a:gd name="connsiteX133" fmla="*/ 1633009 w 6864350"/>
              <a:gd name="connsiteY133" fmla="*/ 241300 h 963083"/>
              <a:gd name="connsiteX134" fmla="*/ 1633009 w 6864350"/>
              <a:gd name="connsiteY134" fmla="*/ 232833 h 963083"/>
              <a:gd name="connsiteX135" fmla="*/ 1555750 w 6864350"/>
              <a:gd name="connsiteY135" fmla="*/ 232833 h 963083"/>
              <a:gd name="connsiteX136" fmla="*/ 1555750 w 6864350"/>
              <a:gd name="connsiteY136" fmla="*/ 219075 h 963083"/>
              <a:gd name="connsiteX137" fmla="*/ 1538817 w 6864350"/>
              <a:gd name="connsiteY137" fmla="*/ 219075 h 963083"/>
              <a:gd name="connsiteX138" fmla="*/ 1538817 w 6864350"/>
              <a:gd name="connsiteY138" fmla="*/ 205317 h 963083"/>
              <a:gd name="connsiteX139" fmla="*/ 1385359 w 6864350"/>
              <a:gd name="connsiteY139" fmla="*/ 205317 h 963083"/>
              <a:gd name="connsiteX140" fmla="*/ 1385359 w 6864350"/>
              <a:gd name="connsiteY140" fmla="*/ 200025 h 963083"/>
              <a:gd name="connsiteX141" fmla="*/ 1263650 w 6864350"/>
              <a:gd name="connsiteY141" fmla="*/ 200025 h 963083"/>
              <a:gd name="connsiteX142" fmla="*/ 1263650 w 6864350"/>
              <a:gd name="connsiteY142" fmla="*/ 193675 h 963083"/>
              <a:gd name="connsiteX143" fmla="*/ 1249892 w 6864350"/>
              <a:gd name="connsiteY143" fmla="*/ 193675 h 963083"/>
              <a:gd name="connsiteX144" fmla="*/ 1249892 w 6864350"/>
              <a:gd name="connsiteY144" fmla="*/ 176742 h 963083"/>
              <a:gd name="connsiteX145" fmla="*/ 1159934 w 6864350"/>
              <a:gd name="connsiteY145" fmla="*/ 176742 h 963083"/>
              <a:gd name="connsiteX146" fmla="*/ 1159934 w 6864350"/>
              <a:gd name="connsiteY146" fmla="*/ 160867 h 963083"/>
              <a:gd name="connsiteX147" fmla="*/ 1129242 w 6864350"/>
              <a:gd name="connsiteY147" fmla="*/ 160867 h 963083"/>
              <a:gd name="connsiteX148" fmla="*/ 1129242 w 6864350"/>
              <a:gd name="connsiteY148" fmla="*/ 151342 h 963083"/>
              <a:gd name="connsiteX149" fmla="*/ 1029759 w 6864350"/>
              <a:gd name="connsiteY149" fmla="*/ 151342 h 963083"/>
              <a:gd name="connsiteX150" fmla="*/ 1029759 w 6864350"/>
              <a:gd name="connsiteY150" fmla="*/ 139700 h 963083"/>
              <a:gd name="connsiteX151" fmla="*/ 995892 w 6864350"/>
              <a:gd name="connsiteY151" fmla="*/ 139700 h 963083"/>
              <a:gd name="connsiteX152" fmla="*/ 995892 w 6864350"/>
              <a:gd name="connsiteY152" fmla="*/ 133350 h 963083"/>
              <a:gd name="connsiteX153" fmla="*/ 983192 w 6864350"/>
              <a:gd name="connsiteY153" fmla="*/ 133350 h 963083"/>
              <a:gd name="connsiteX154" fmla="*/ 983192 w 6864350"/>
              <a:gd name="connsiteY154" fmla="*/ 120650 h 963083"/>
              <a:gd name="connsiteX155" fmla="*/ 946150 w 6864350"/>
              <a:gd name="connsiteY155" fmla="*/ 120650 h 963083"/>
              <a:gd name="connsiteX156" fmla="*/ 946150 w 6864350"/>
              <a:gd name="connsiteY156" fmla="*/ 109008 h 963083"/>
              <a:gd name="connsiteX157" fmla="*/ 863600 w 6864350"/>
              <a:gd name="connsiteY157" fmla="*/ 109008 h 963083"/>
              <a:gd name="connsiteX158" fmla="*/ 863600 w 6864350"/>
              <a:gd name="connsiteY158" fmla="*/ 109008 h 963083"/>
              <a:gd name="connsiteX159" fmla="*/ 832909 w 6864350"/>
              <a:gd name="connsiteY159" fmla="*/ 109008 h 963083"/>
              <a:gd name="connsiteX160" fmla="*/ 832909 w 6864350"/>
              <a:gd name="connsiteY160" fmla="*/ 84667 h 963083"/>
              <a:gd name="connsiteX161" fmla="*/ 787400 w 6864350"/>
              <a:gd name="connsiteY161" fmla="*/ 84667 h 963083"/>
              <a:gd name="connsiteX162" fmla="*/ 750359 w 6864350"/>
              <a:gd name="connsiteY162" fmla="*/ 85725 h 963083"/>
              <a:gd name="connsiteX163" fmla="*/ 684742 w 6864350"/>
              <a:gd name="connsiteY163" fmla="*/ 85725 h 963083"/>
              <a:gd name="connsiteX164" fmla="*/ 684742 w 6864350"/>
              <a:gd name="connsiteY164" fmla="*/ 74083 h 963083"/>
              <a:gd name="connsiteX165" fmla="*/ 547159 w 6864350"/>
              <a:gd name="connsiteY165" fmla="*/ 74083 h 963083"/>
              <a:gd name="connsiteX166" fmla="*/ 547159 w 6864350"/>
              <a:gd name="connsiteY166" fmla="*/ 69850 h 963083"/>
              <a:gd name="connsiteX167" fmla="*/ 449792 w 6864350"/>
              <a:gd name="connsiteY167" fmla="*/ 69850 h 963083"/>
              <a:gd name="connsiteX168" fmla="*/ 449792 w 6864350"/>
              <a:gd name="connsiteY168" fmla="*/ 63500 h 963083"/>
              <a:gd name="connsiteX169" fmla="*/ 402167 w 6864350"/>
              <a:gd name="connsiteY169" fmla="*/ 63500 h 963083"/>
              <a:gd name="connsiteX170" fmla="*/ 402167 w 6864350"/>
              <a:gd name="connsiteY170" fmla="*/ 58208 h 963083"/>
              <a:gd name="connsiteX171" fmla="*/ 316442 w 6864350"/>
              <a:gd name="connsiteY171" fmla="*/ 58208 h 963083"/>
              <a:gd name="connsiteX172" fmla="*/ 316442 w 6864350"/>
              <a:gd name="connsiteY172" fmla="*/ 48683 h 963083"/>
              <a:gd name="connsiteX173" fmla="*/ 260350 w 6864350"/>
              <a:gd name="connsiteY173" fmla="*/ 48683 h 963083"/>
              <a:gd name="connsiteX174" fmla="*/ 260350 w 6864350"/>
              <a:gd name="connsiteY174" fmla="*/ 40217 h 963083"/>
              <a:gd name="connsiteX175" fmla="*/ 161925 w 6864350"/>
              <a:gd name="connsiteY175" fmla="*/ 40217 h 963083"/>
              <a:gd name="connsiteX176" fmla="*/ 161925 w 6864350"/>
              <a:gd name="connsiteY176" fmla="*/ 24342 h 963083"/>
              <a:gd name="connsiteX177" fmla="*/ 135467 w 6864350"/>
              <a:gd name="connsiteY177" fmla="*/ 24342 h 963083"/>
              <a:gd name="connsiteX178" fmla="*/ 135467 w 6864350"/>
              <a:gd name="connsiteY178" fmla="*/ 13758 h 963083"/>
              <a:gd name="connsiteX179" fmla="*/ 47625 w 6864350"/>
              <a:gd name="connsiteY179" fmla="*/ 13758 h 963083"/>
              <a:gd name="connsiteX180" fmla="*/ 47625 w 6864350"/>
              <a:gd name="connsiteY180" fmla="*/ 0 h 963083"/>
              <a:gd name="connsiteX181" fmla="*/ 0 w 6864350"/>
              <a:gd name="connsiteY181" fmla="*/ 0 h 96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6864350" h="963083">
                <a:moveTo>
                  <a:pt x="6864350" y="963083"/>
                </a:moveTo>
                <a:lnTo>
                  <a:pt x="5741459" y="963083"/>
                </a:lnTo>
                <a:lnTo>
                  <a:pt x="5741459" y="939800"/>
                </a:lnTo>
                <a:lnTo>
                  <a:pt x="5596467" y="939800"/>
                </a:lnTo>
                <a:lnTo>
                  <a:pt x="5596467" y="927100"/>
                </a:lnTo>
                <a:lnTo>
                  <a:pt x="5488517" y="927100"/>
                </a:lnTo>
                <a:lnTo>
                  <a:pt x="5488517" y="915458"/>
                </a:lnTo>
                <a:lnTo>
                  <a:pt x="5446184" y="915458"/>
                </a:lnTo>
                <a:lnTo>
                  <a:pt x="5446184" y="915458"/>
                </a:lnTo>
                <a:lnTo>
                  <a:pt x="5386917" y="915458"/>
                </a:lnTo>
                <a:lnTo>
                  <a:pt x="5386917" y="892175"/>
                </a:lnTo>
                <a:lnTo>
                  <a:pt x="5284259" y="892175"/>
                </a:lnTo>
                <a:lnTo>
                  <a:pt x="5284259" y="882650"/>
                </a:lnTo>
                <a:lnTo>
                  <a:pt x="5183717" y="882650"/>
                </a:lnTo>
                <a:lnTo>
                  <a:pt x="5183717" y="871008"/>
                </a:lnTo>
                <a:lnTo>
                  <a:pt x="5137150" y="871008"/>
                </a:lnTo>
                <a:lnTo>
                  <a:pt x="5137150" y="851958"/>
                </a:lnTo>
                <a:lnTo>
                  <a:pt x="5080000" y="851958"/>
                </a:lnTo>
                <a:lnTo>
                  <a:pt x="5080000" y="841375"/>
                </a:lnTo>
                <a:lnTo>
                  <a:pt x="5044017" y="841375"/>
                </a:lnTo>
                <a:lnTo>
                  <a:pt x="5044017" y="828675"/>
                </a:lnTo>
                <a:lnTo>
                  <a:pt x="4967817" y="828675"/>
                </a:lnTo>
                <a:lnTo>
                  <a:pt x="4967817" y="819150"/>
                </a:lnTo>
                <a:lnTo>
                  <a:pt x="4930775" y="819150"/>
                </a:lnTo>
                <a:lnTo>
                  <a:pt x="4930775" y="805392"/>
                </a:lnTo>
                <a:lnTo>
                  <a:pt x="4835525" y="805392"/>
                </a:lnTo>
                <a:lnTo>
                  <a:pt x="4835525" y="795867"/>
                </a:lnTo>
                <a:lnTo>
                  <a:pt x="4808009" y="795867"/>
                </a:lnTo>
                <a:lnTo>
                  <a:pt x="4808009" y="777875"/>
                </a:lnTo>
                <a:lnTo>
                  <a:pt x="4718050" y="777875"/>
                </a:lnTo>
                <a:lnTo>
                  <a:pt x="4718050" y="762000"/>
                </a:lnTo>
                <a:lnTo>
                  <a:pt x="4667250" y="762000"/>
                </a:lnTo>
                <a:lnTo>
                  <a:pt x="4667250" y="754592"/>
                </a:lnTo>
                <a:lnTo>
                  <a:pt x="4619625" y="754592"/>
                </a:lnTo>
                <a:lnTo>
                  <a:pt x="4619625" y="740833"/>
                </a:lnTo>
                <a:lnTo>
                  <a:pt x="4602692" y="740833"/>
                </a:lnTo>
                <a:lnTo>
                  <a:pt x="4602692" y="731308"/>
                </a:lnTo>
                <a:lnTo>
                  <a:pt x="4530725" y="731308"/>
                </a:lnTo>
                <a:lnTo>
                  <a:pt x="4530725" y="717550"/>
                </a:lnTo>
                <a:lnTo>
                  <a:pt x="4385734" y="717550"/>
                </a:lnTo>
                <a:lnTo>
                  <a:pt x="4385734" y="708025"/>
                </a:lnTo>
                <a:lnTo>
                  <a:pt x="4273550" y="708025"/>
                </a:lnTo>
                <a:lnTo>
                  <a:pt x="4273550" y="700617"/>
                </a:lnTo>
                <a:lnTo>
                  <a:pt x="4258734" y="700617"/>
                </a:lnTo>
                <a:lnTo>
                  <a:pt x="4258734" y="685800"/>
                </a:lnTo>
                <a:lnTo>
                  <a:pt x="4214284" y="685800"/>
                </a:lnTo>
                <a:lnTo>
                  <a:pt x="4214284" y="678392"/>
                </a:lnTo>
                <a:lnTo>
                  <a:pt x="4169834" y="678392"/>
                </a:lnTo>
                <a:lnTo>
                  <a:pt x="4169834" y="665692"/>
                </a:lnTo>
                <a:lnTo>
                  <a:pt x="4076700" y="665692"/>
                </a:lnTo>
                <a:lnTo>
                  <a:pt x="4076700" y="651933"/>
                </a:lnTo>
                <a:lnTo>
                  <a:pt x="3957109" y="651933"/>
                </a:lnTo>
                <a:lnTo>
                  <a:pt x="3957109" y="646642"/>
                </a:lnTo>
                <a:lnTo>
                  <a:pt x="3923242" y="646642"/>
                </a:lnTo>
                <a:lnTo>
                  <a:pt x="3923242" y="637117"/>
                </a:lnTo>
                <a:lnTo>
                  <a:pt x="3897842" y="637117"/>
                </a:lnTo>
                <a:lnTo>
                  <a:pt x="3897842" y="629708"/>
                </a:lnTo>
                <a:lnTo>
                  <a:pt x="3833284" y="629708"/>
                </a:lnTo>
                <a:lnTo>
                  <a:pt x="3833284" y="620183"/>
                </a:lnTo>
                <a:lnTo>
                  <a:pt x="3815292" y="620183"/>
                </a:lnTo>
                <a:lnTo>
                  <a:pt x="3815292" y="611717"/>
                </a:lnTo>
                <a:lnTo>
                  <a:pt x="3766609" y="611717"/>
                </a:lnTo>
                <a:lnTo>
                  <a:pt x="3766609" y="596900"/>
                </a:lnTo>
                <a:lnTo>
                  <a:pt x="3692525" y="596900"/>
                </a:lnTo>
                <a:lnTo>
                  <a:pt x="3692525" y="581025"/>
                </a:lnTo>
                <a:lnTo>
                  <a:pt x="3618442" y="581025"/>
                </a:lnTo>
                <a:lnTo>
                  <a:pt x="3618442" y="573617"/>
                </a:lnTo>
                <a:lnTo>
                  <a:pt x="3397250" y="573617"/>
                </a:lnTo>
                <a:lnTo>
                  <a:pt x="3397250" y="561975"/>
                </a:lnTo>
                <a:lnTo>
                  <a:pt x="3357034" y="561975"/>
                </a:lnTo>
                <a:lnTo>
                  <a:pt x="3357034" y="553508"/>
                </a:lnTo>
                <a:lnTo>
                  <a:pt x="3334809" y="553508"/>
                </a:lnTo>
                <a:lnTo>
                  <a:pt x="3334809" y="539750"/>
                </a:lnTo>
                <a:lnTo>
                  <a:pt x="3288242" y="539750"/>
                </a:lnTo>
                <a:lnTo>
                  <a:pt x="3286125" y="537633"/>
                </a:lnTo>
                <a:lnTo>
                  <a:pt x="3263900" y="537633"/>
                </a:lnTo>
                <a:lnTo>
                  <a:pt x="3263900" y="522817"/>
                </a:lnTo>
                <a:lnTo>
                  <a:pt x="3227917" y="522817"/>
                </a:lnTo>
                <a:lnTo>
                  <a:pt x="3227917" y="509058"/>
                </a:lnTo>
                <a:lnTo>
                  <a:pt x="3200400" y="509058"/>
                </a:lnTo>
                <a:lnTo>
                  <a:pt x="3200400" y="500592"/>
                </a:lnTo>
                <a:lnTo>
                  <a:pt x="3101975" y="500592"/>
                </a:lnTo>
                <a:lnTo>
                  <a:pt x="3098800" y="497417"/>
                </a:lnTo>
                <a:lnTo>
                  <a:pt x="3056467" y="497417"/>
                </a:lnTo>
                <a:lnTo>
                  <a:pt x="3056467" y="490008"/>
                </a:lnTo>
                <a:lnTo>
                  <a:pt x="2988734" y="490008"/>
                </a:lnTo>
                <a:lnTo>
                  <a:pt x="2988734" y="477308"/>
                </a:lnTo>
                <a:lnTo>
                  <a:pt x="2961217" y="477308"/>
                </a:lnTo>
                <a:lnTo>
                  <a:pt x="2961217" y="464608"/>
                </a:lnTo>
                <a:lnTo>
                  <a:pt x="2930525" y="464608"/>
                </a:lnTo>
                <a:lnTo>
                  <a:pt x="2930525" y="451908"/>
                </a:lnTo>
                <a:lnTo>
                  <a:pt x="2892425" y="451908"/>
                </a:lnTo>
                <a:lnTo>
                  <a:pt x="2892425" y="443442"/>
                </a:lnTo>
                <a:lnTo>
                  <a:pt x="2841625" y="443442"/>
                </a:lnTo>
                <a:lnTo>
                  <a:pt x="2841625" y="433917"/>
                </a:lnTo>
                <a:lnTo>
                  <a:pt x="2823634" y="433917"/>
                </a:lnTo>
                <a:lnTo>
                  <a:pt x="2823634" y="424392"/>
                </a:lnTo>
                <a:lnTo>
                  <a:pt x="2748492" y="424392"/>
                </a:lnTo>
                <a:lnTo>
                  <a:pt x="2748492" y="413808"/>
                </a:lnTo>
                <a:lnTo>
                  <a:pt x="2588684" y="413808"/>
                </a:lnTo>
                <a:lnTo>
                  <a:pt x="2588684" y="405342"/>
                </a:lnTo>
                <a:lnTo>
                  <a:pt x="2575984" y="405342"/>
                </a:lnTo>
                <a:lnTo>
                  <a:pt x="2575984" y="390525"/>
                </a:lnTo>
                <a:lnTo>
                  <a:pt x="2556934" y="390525"/>
                </a:lnTo>
                <a:lnTo>
                  <a:pt x="2556934" y="383117"/>
                </a:lnTo>
                <a:lnTo>
                  <a:pt x="2529417" y="383117"/>
                </a:lnTo>
                <a:lnTo>
                  <a:pt x="2529417" y="369358"/>
                </a:lnTo>
                <a:lnTo>
                  <a:pt x="2507192" y="369358"/>
                </a:lnTo>
                <a:lnTo>
                  <a:pt x="2507192" y="359833"/>
                </a:lnTo>
                <a:lnTo>
                  <a:pt x="2463800" y="359833"/>
                </a:lnTo>
                <a:lnTo>
                  <a:pt x="2463800" y="350308"/>
                </a:lnTo>
                <a:lnTo>
                  <a:pt x="2366434" y="350308"/>
                </a:lnTo>
                <a:lnTo>
                  <a:pt x="2366434" y="339725"/>
                </a:lnTo>
                <a:lnTo>
                  <a:pt x="2325159" y="339725"/>
                </a:lnTo>
                <a:lnTo>
                  <a:pt x="2325159" y="331258"/>
                </a:lnTo>
                <a:lnTo>
                  <a:pt x="2305050" y="331258"/>
                </a:lnTo>
                <a:lnTo>
                  <a:pt x="2305050" y="314325"/>
                </a:lnTo>
                <a:lnTo>
                  <a:pt x="2083859" y="314325"/>
                </a:lnTo>
                <a:lnTo>
                  <a:pt x="2083859" y="310092"/>
                </a:lnTo>
                <a:lnTo>
                  <a:pt x="1980142" y="310092"/>
                </a:lnTo>
                <a:lnTo>
                  <a:pt x="1980142" y="294217"/>
                </a:lnTo>
                <a:lnTo>
                  <a:pt x="1873250" y="294217"/>
                </a:lnTo>
                <a:lnTo>
                  <a:pt x="1873250" y="284692"/>
                </a:lnTo>
                <a:lnTo>
                  <a:pt x="1843617" y="284692"/>
                </a:lnTo>
                <a:lnTo>
                  <a:pt x="1843617" y="275167"/>
                </a:lnTo>
                <a:lnTo>
                  <a:pt x="1791759" y="275167"/>
                </a:lnTo>
                <a:lnTo>
                  <a:pt x="1791759" y="261408"/>
                </a:lnTo>
                <a:lnTo>
                  <a:pt x="1753659" y="261408"/>
                </a:lnTo>
                <a:lnTo>
                  <a:pt x="1753659" y="251883"/>
                </a:lnTo>
                <a:lnTo>
                  <a:pt x="1688042" y="251883"/>
                </a:lnTo>
                <a:lnTo>
                  <a:pt x="1688042" y="248708"/>
                </a:lnTo>
                <a:lnTo>
                  <a:pt x="1654175" y="248708"/>
                </a:lnTo>
                <a:lnTo>
                  <a:pt x="1654175" y="241300"/>
                </a:lnTo>
                <a:lnTo>
                  <a:pt x="1633009" y="241300"/>
                </a:lnTo>
                <a:lnTo>
                  <a:pt x="1633009" y="232833"/>
                </a:lnTo>
                <a:lnTo>
                  <a:pt x="1555750" y="232833"/>
                </a:lnTo>
                <a:lnTo>
                  <a:pt x="1555750" y="219075"/>
                </a:lnTo>
                <a:lnTo>
                  <a:pt x="1538817" y="219075"/>
                </a:lnTo>
                <a:lnTo>
                  <a:pt x="1538817" y="205317"/>
                </a:lnTo>
                <a:lnTo>
                  <a:pt x="1385359" y="205317"/>
                </a:lnTo>
                <a:lnTo>
                  <a:pt x="1385359" y="200025"/>
                </a:lnTo>
                <a:lnTo>
                  <a:pt x="1263650" y="200025"/>
                </a:lnTo>
                <a:lnTo>
                  <a:pt x="1263650" y="193675"/>
                </a:lnTo>
                <a:lnTo>
                  <a:pt x="1249892" y="193675"/>
                </a:lnTo>
                <a:lnTo>
                  <a:pt x="1249892" y="176742"/>
                </a:lnTo>
                <a:lnTo>
                  <a:pt x="1159934" y="176742"/>
                </a:lnTo>
                <a:lnTo>
                  <a:pt x="1159934" y="160867"/>
                </a:lnTo>
                <a:lnTo>
                  <a:pt x="1129242" y="160867"/>
                </a:lnTo>
                <a:lnTo>
                  <a:pt x="1129242" y="151342"/>
                </a:lnTo>
                <a:lnTo>
                  <a:pt x="1029759" y="151342"/>
                </a:lnTo>
                <a:lnTo>
                  <a:pt x="1029759" y="139700"/>
                </a:lnTo>
                <a:lnTo>
                  <a:pt x="995892" y="139700"/>
                </a:lnTo>
                <a:lnTo>
                  <a:pt x="995892" y="133350"/>
                </a:lnTo>
                <a:lnTo>
                  <a:pt x="983192" y="133350"/>
                </a:lnTo>
                <a:lnTo>
                  <a:pt x="983192" y="120650"/>
                </a:lnTo>
                <a:lnTo>
                  <a:pt x="946150" y="120650"/>
                </a:lnTo>
                <a:lnTo>
                  <a:pt x="946150" y="109008"/>
                </a:lnTo>
                <a:lnTo>
                  <a:pt x="863600" y="109008"/>
                </a:lnTo>
                <a:lnTo>
                  <a:pt x="863600" y="109008"/>
                </a:lnTo>
                <a:lnTo>
                  <a:pt x="832909" y="109008"/>
                </a:lnTo>
                <a:lnTo>
                  <a:pt x="832909" y="84667"/>
                </a:lnTo>
                <a:lnTo>
                  <a:pt x="787400" y="84667"/>
                </a:lnTo>
                <a:cubicBezTo>
                  <a:pt x="763070" y="86098"/>
                  <a:pt x="775416" y="85725"/>
                  <a:pt x="750359" y="85725"/>
                </a:cubicBezTo>
                <a:lnTo>
                  <a:pt x="684742" y="85725"/>
                </a:lnTo>
                <a:lnTo>
                  <a:pt x="684742" y="74083"/>
                </a:lnTo>
                <a:lnTo>
                  <a:pt x="547159" y="74083"/>
                </a:lnTo>
                <a:lnTo>
                  <a:pt x="547159" y="69850"/>
                </a:lnTo>
                <a:lnTo>
                  <a:pt x="449792" y="69850"/>
                </a:lnTo>
                <a:lnTo>
                  <a:pt x="449792" y="63500"/>
                </a:lnTo>
                <a:lnTo>
                  <a:pt x="402167" y="63500"/>
                </a:lnTo>
                <a:lnTo>
                  <a:pt x="402167" y="58208"/>
                </a:lnTo>
                <a:lnTo>
                  <a:pt x="316442" y="58208"/>
                </a:lnTo>
                <a:lnTo>
                  <a:pt x="316442" y="48683"/>
                </a:lnTo>
                <a:lnTo>
                  <a:pt x="260350" y="48683"/>
                </a:lnTo>
                <a:lnTo>
                  <a:pt x="260350" y="40217"/>
                </a:lnTo>
                <a:lnTo>
                  <a:pt x="161925" y="40217"/>
                </a:lnTo>
                <a:lnTo>
                  <a:pt x="161925" y="24342"/>
                </a:lnTo>
                <a:lnTo>
                  <a:pt x="135467" y="24342"/>
                </a:lnTo>
                <a:lnTo>
                  <a:pt x="135467" y="13758"/>
                </a:lnTo>
                <a:lnTo>
                  <a:pt x="47625" y="13758"/>
                </a:lnTo>
                <a:lnTo>
                  <a:pt x="47625"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71" name="Freeform: Shape 70">
            <a:extLst>
              <a:ext uri="{FF2B5EF4-FFF2-40B4-BE49-F238E27FC236}">
                <a16:creationId xmlns:a16="http://schemas.microsoft.com/office/drawing/2014/main" id="{2D5D6624-5FA1-340D-73A9-79F702F7662B}"/>
              </a:ext>
            </a:extLst>
          </p:cNvPr>
          <p:cNvSpPr/>
          <p:nvPr/>
        </p:nvSpPr>
        <p:spPr bwMode="auto">
          <a:xfrm>
            <a:off x="2678473" y="4014600"/>
            <a:ext cx="7122968" cy="2065194"/>
          </a:xfrm>
          <a:custGeom>
            <a:avLst/>
            <a:gdLst>
              <a:gd name="connsiteX0" fmla="*/ 0 w 7122968"/>
              <a:gd name="connsiteY0" fmla="*/ 0 h 2065194"/>
              <a:gd name="connsiteX1" fmla="*/ 0 w 7122968"/>
              <a:gd name="connsiteY1" fmla="*/ 2065194 h 2065194"/>
              <a:gd name="connsiteX2" fmla="*/ 7122968 w 7122968"/>
              <a:gd name="connsiteY2" fmla="*/ 2065194 h 2065194"/>
            </a:gdLst>
            <a:ahLst/>
            <a:cxnLst>
              <a:cxn ang="0">
                <a:pos x="connsiteX0" y="connsiteY0"/>
              </a:cxn>
              <a:cxn ang="0">
                <a:pos x="connsiteX1" y="connsiteY1"/>
              </a:cxn>
              <a:cxn ang="0">
                <a:pos x="connsiteX2" y="connsiteY2"/>
              </a:cxn>
            </a:cxnLst>
            <a:rect l="l" t="t" r="r" b="b"/>
            <a:pathLst>
              <a:path w="7122968" h="2065194">
                <a:moveTo>
                  <a:pt x="0" y="0"/>
                </a:moveTo>
                <a:lnTo>
                  <a:pt x="0" y="2065194"/>
                </a:lnTo>
                <a:lnTo>
                  <a:pt x="7122968" y="2065194"/>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80" name="Group 79">
            <a:extLst>
              <a:ext uri="{FF2B5EF4-FFF2-40B4-BE49-F238E27FC236}">
                <a16:creationId xmlns:a16="http://schemas.microsoft.com/office/drawing/2014/main" id="{EE14D742-F67B-5B1C-1399-668D763919FB}"/>
              </a:ext>
            </a:extLst>
          </p:cNvPr>
          <p:cNvGrpSpPr/>
          <p:nvPr/>
        </p:nvGrpSpPr>
        <p:grpSpPr>
          <a:xfrm>
            <a:off x="2599051" y="4014599"/>
            <a:ext cx="89208" cy="2065207"/>
            <a:chOff x="2384325" y="4014599"/>
            <a:chExt cx="303934" cy="2065207"/>
          </a:xfrm>
        </p:grpSpPr>
        <p:cxnSp>
          <p:nvCxnSpPr>
            <p:cNvPr id="74" name="Straight Connector 73">
              <a:extLst>
                <a:ext uri="{FF2B5EF4-FFF2-40B4-BE49-F238E27FC236}">
                  <a16:creationId xmlns:a16="http://schemas.microsoft.com/office/drawing/2014/main" id="{6B6CCC60-F961-E97C-B6FA-6861C320D22B}"/>
                </a:ext>
              </a:extLst>
            </p:cNvPr>
            <p:cNvCxnSpPr/>
            <p:nvPr/>
          </p:nvCxnSpPr>
          <p:spPr bwMode="auto">
            <a:xfrm>
              <a:off x="2384325" y="4014599"/>
              <a:ext cx="303934" cy="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80E78D3E-812F-A9FF-5ECF-A186D4762BA9}"/>
                </a:ext>
              </a:extLst>
            </p:cNvPr>
            <p:cNvCxnSpPr/>
            <p:nvPr/>
          </p:nvCxnSpPr>
          <p:spPr bwMode="auto">
            <a:xfrm>
              <a:off x="2384325" y="4427640"/>
              <a:ext cx="303934"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4B6F3658-993A-D4B5-0038-C432210B7DEE}"/>
                </a:ext>
              </a:extLst>
            </p:cNvPr>
            <p:cNvCxnSpPr/>
            <p:nvPr/>
          </p:nvCxnSpPr>
          <p:spPr bwMode="auto">
            <a:xfrm>
              <a:off x="2384325" y="4840681"/>
              <a:ext cx="303934"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E7CD3F5D-89A2-3E18-CAF8-B10055AB3441}"/>
                </a:ext>
              </a:extLst>
            </p:cNvPr>
            <p:cNvCxnSpPr/>
            <p:nvPr/>
          </p:nvCxnSpPr>
          <p:spPr bwMode="auto">
            <a:xfrm>
              <a:off x="2384325" y="5253722"/>
              <a:ext cx="303934"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A7B046F1-18F1-69CD-A736-AE159FA3AEA3}"/>
                </a:ext>
              </a:extLst>
            </p:cNvPr>
            <p:cNvCxnSpPr/>
            <p:nvPr/>
          </p:nvCxnSpPr>
          <p:spPr bwMode="auto">
            <a:xfrm>
              <a:off x="2384325" y="5666763"/>
              <a:ext cx="303934"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D87E7103-2938-E81F-FA71-624FEA503F28}"/>
                </a:ext>
              </a:extLst>
            </p:cNvPr>
            <p:cNvCxnSpPr/>
            <p:nvPr/>
          </p:nvCxnSpPr>
          <p:spPr bwMode="auto">
            <a:xfrm>
              <a:off x="2384325" y="6079806"/>
              <a:ext cx="303934" cy="0"/>
            </a:xfrm>
            <a:prstGeom prst="line">
              <a:avLst/>
            </a:prstGeom>
            <a:noFill/>
            <a:ln w="28575" cap="flat" cmpd="sng" algn="ctr">
              <a:solidFill>
                <a:schemeClr val="bg1"/>
              </a:solidFill>
              <a:prstDash val="solid"/>
              <a:round/>
              <a:headEnd type="none" w="med" len="med"/>
              <a:tailEnd type="none" w="med" len="med"/>
            </a:ln>
            <a:effectLst/>
          </p:spPr>
        </p:cxnSp>
      </p:grpSp>
      <p:sp>
        <p:nvSpPr>
          <p:cNvPr id="10" name="TextBox 9">
            <a:extLst>
              <a:ext uri="{FF2B5EF4-FFF2-40B4-BE49-F238E27FC236}">
                <a16:creationId xmlns:a16="http://schemas.microsoft.com/office/drawing/2014/main" id="{268062BE-B1E5-0355-C7B0-C3988C16137A}"/>
              </a:ext>
            </a:extLst>
          </p:cNvPr>
          <p:cNvSpPr txBox="1"/>
          <p:nvPr/>
        </p:nvSpPr>
        <p:spPr bwMode="auto">
          <a:xfrm>
            <a:off x="3000792" y="5220953"/>
            <a:ext cx="10160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Dara-Rd</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a:t>
            </a:r>
          </a:p>
        </p:txBody>
      </p:sp>
      <p:cxnSp>
        <p:nvCxnSpPr>
          <p:cNvPr id="11" name="Straight Connector 10">
            <a:extLst>
              <a:ext uri="{FF2B5EF4-FFF2-40B4-BE49-F238E27FC236}">
                <a16:creationId xmlns:a16="http://schemas.microsoft.com/office/drawing/2014/main" id="{BA5DEF6F-F21A-7564-AE2C-EBD085C249AD}"/>
              </a:ext>
            </a:extLst>
          </p:cNvPr>
          <p:cNvCxnSpPr>
            <a:cxnSpLocks/>
          </p:cNvCxnSpPr>
          <p:nvPr/>
        </p:nvCxnSpPr>
        <p:spPr bwMode="auto">
          <a:xfrm>
            <a:off x="2865204" y="5397215"/>
            <a:ext cx="192641" cy="0"/>
          </a:xfrm>
          <a:prstGeom prst="line">
            <a:avLst/>
          </a:prstGeom>
          <a:noFill/>
          <a:ln w="28575" cap="flat" cmpd="sng" algn="ctr">
            <a:solidFill>
              <a:schemeClr val="accent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ECDEF704-9B5A-D124-D371-E1DF9AB3693C}"/>
              </a:ext>
            </a:extLst>
          </p:cNvPr>
          <p:cNvCxnSpPr>
            <a:cxnSpLocks/>
          </p:cNvCxnSpPr>
          <p:nvPr/>
        </p:nvCxnSpPr>
        <p:spPr bwMode="auto">
          <a:xfrm>
            <a:off x="2865204" y="5641227"/>
            <a:ext cx="192641" cy="0"/>
          </a:xfrm>
          <a:prstGeom prst="line">
            <a:avLst/>
          </a:prstGeom>
          <a:noFill/>
          <a:ln w="28575" cap="flat" cmpd="sng" algn="ctr">
            <a:solidFill>
              <a:schemeClr val="accent3"/>
            </a:solidFill>
            <a:prstDash val="solid"/>
            <a:round/>
            <a:headEnd type="none" w="med" len="med"/>
            <a:tailEnd type="none" w="med" len="med"/>
          </a:ln>
          <a:effectLst/>
        </p:spPr>
      </p:cxnSp>
      <p:sp>
        <p:nvSpPr>
          <p:cNvPr id="14" name="TextBox 13">
            <a:extLst>
              <a:ext uri="{FF2B5EF4-FFF2-40B4-BE49-F238E27FC236}">
                <a16:creationId xmlns:a16="http://schemas.microsoft.com/office/drawing/2014/main" id="{4C4B895A-E58B-F1BF-698E-2476F911AA99}"/>
              </a:ext>
            </a:extLst>
          </p:cNvPr>
          <p:cNvSpPr txBox="1"/>
          <p:nvPr/>
        </p:nvSpPr>
        <p:spPr bwMode="auto">
          <a:xfrm>
            <a:off x="4316602" y="3724961"/>
            <a:ext cx="328233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spTree>
    <p:extLst>
      <p:ext uri="{BB962C8B-B14F-4D97-AF65-F5344CB8AC3E}">
        <p14:creationId xmlns:p14="http://schemas.microsoft.com/office/powerpoint/2010/main" val="399798011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529058-FEC2-B89B-C7E1-9613605A20F2}"/>
              </a:ext>
            </a:extLst>
          </p:cNvPr>
          <p:cNvSpPr>
            <a:spLocks noGrp="1"/>
          </p:cNvSpPr>
          <p:nvPr>
            <p:ph type="title"/>
          </p:nvPr>
        </p:nvSpPr>
        <p:spPr/>
        <p:txBody>
          <a:bodyPr/>
          <a:lstStyle/>
          <a:p>
            <a:r>
              <a:rPr lang="en-US" dirty="0"/>
              <a:t>MAIA: Impact of Frailty</a:t>
            </a:r>
          </a:p>
        </p:txBody>
      </p:sp>
      <p:sp>
        <p:nvSpPr>
          <p:cNvPr id="4" name="Text Box 11">
            <a:extLst>
              <a:ext uri="{FF2B5EF4-FFF2-40B4-BE49-F238E27FC236}">
                <a16:creationId xmlns:a16="http://schemas.microsoft.com/office/drawing/2014/main" id="{280F636D-E657-CB31-BC0E-5118CAAFD7F0}"/>
              </a:ext>
            </a:extLst>
          </p:cNvPr>
          <p:cNvSpPr txBox="1">
            <a:spLocks noChangeArrowheads="1"/>
          </p:cNvSpPr>
          <p:nvPr/>
        </p:nvSpPr>
        <p:spPr bwMode="auto">
          <a:xfrm>
            <a:off x="442620" y="6374619"/>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Facon. Leukemia. 2022;36:1066.</a:t>
            </a:r>
          </a:p>
        </p:txBody>
      </p:sp>
      <p:sp>
        <p:nvSpPr>
          <p:cNvPr id="3" name="TextBox 2">
            <a:extLst>
              <a:ext uri="{FF2B5EF4-FFF2-40B4-BE49-F238E27FC236}">
                <a16:creationId xmlns:a16="http://schemas.microsoft.com/office/drawing/2014/main" id="{A3403DCF-14C0-3DB0-235B-5373C801B404}"/>
              </a:ext>
            </a:extLst>
          </p:cNvPr>
          <p:cNvSpPr txBox="1"/>
          <p:nvPr/>
        </p:nvSpPr>
        <p:spPr bwMode="auto">
          <a:xfrm rot="16200000">
            <a:off x="815020" y="3083385"/>
            <a:ext cx="35604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a:t>
            </a:r>
          </a:p>
        </p:txBody>
      </p:sp>
      <p:sp>
        <p:nvSpPr>
          <p:cNvPr id="5" name="TextBox 4">
            <a:extLst>
              <a:ext uri="{FF2B5EF4-FFF2-40B4-BE49-F238E27FC236}">
                <a16:creationId xmlns:a16="http://schemas.microsoft.com/office/drawing/2014/main" id="{8A4F4CD1-5813-5B7A-5085-9EDD786D3F4F}"/>
              </a:ext>
            </a:extLst>
          </p:cNvPr>
          <p:cNvSpPr txBox="1"/>
          <p:nvPr/>
        </p:nvSpPr>
        <p:spPr bwMode="auto">
          <a:xfrm>
            <a:off x="5583584" y="5016126"/>
            <a:ext cx="10734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grpSp>
        <p:nvGrpSpPr>
          <p:cNvPr id="16" name="Group 15">
            <a:extLst>
              <a:ext uri="{FF2B5EF4-FFF2-40B4-BE49-F238E27FC236}">
                <a16:creationId xmlns:a16="http://schemas.microsoft.com/office/drawing/2014/main" id="{2C80BA2B-2E33-90DF-A30F-7F0B087ED386}"/>
              </a:ext>
            </a:extLst>
          </p:cNvPr>
          <p:cNvGrpSpPr/>
          <p:nvPr/>
        </p:nvGrpSpPr>
        <p:grpSpPr>
          <a:xfrm>
            <a:off x="3180766" y="1805576"/>
            <a:ext cx="145855" cy="2863811"/>
            <a:chOff x="3096618" y="1604408"/>
            <a:chExt cx="230003" cy="2863811"/>
          </a:xfrm>
        </p:grpSpPr>
        <p:cxnSp>
          <p:nvCxnSpPr>
            <p:cNvPr id="9" name="Straight Connector 8">
              <a:extLst>
                <a:ext uri="{FF2B5EF4-FFF2-40B4-BE49-F238E27FC236}">
                  <a16:creationId xmlns:a16="http://schemas.microsoft.com/office/drawing/2014/main" id="{E7842D0E-BC3F-8198-1E93-89445B92D0E0}"/>
                </a:ext>
              </a:extLst>
            </p:cNvPr>
            <p:cNvCxnSpPr>
              <a:cxnSpLocks/>
            </p:cNvCxnSpPr>
            <p:nvPr/>
          </p:nvCxnSpPr>
          <p:spPr bwMode="auto">
            <a:xfrm>
              <a:off x="3096618" y="1604408"/>
              <a:ext cx="230003"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0BAD40A3-E4AC-5271-F50D-78FD2215D105}"/>
                </a:ext>
              </a:extLst>
            </p:cNvPr>
            <p:cNvCxnSpPr>
              <a:cxnSpLocks/>
            </p:cNvCxnSpPr>
            <p:nvPr/>
          </p:nvCxnSpPr>
          <p:spPr bwMode="auto">
            <a:xfrm>
              <a:off x="3096618" y="2177170"/>
              <a:ext cx="230003"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F0DC5079-7F09-3437-5A2E-34AB6943F55E}"/>
                </a:ext>
              </a:extLst>
            </p:cNvPr>
            <p:cNvCxnSpPr>
              <a:cxnSpLocks/>
            </p:cNvCxnSpPr>
            <p:nvPr/>
          </p:nvCxnSpPr>
          <p:spPr bwMode="auto">
            <a:xfrm>
              <a:off x="3096618" y="2749932"/>
              <a:ext cx="230003"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C1655EB4-EFBE-9084-FB64-9A49AE470E95}"/>
                </a:ext>
              </a:extLst>
            </p:cNvPr>
            <p:cNvCxnSpPr>
              <a:cxnSpLocks/>
            </p:cNvCxnSpPr>
            <p:nvPr/>
          </p:nvCxnSpPr>
          <p:spPr bwMode="auto">
            <a:xfrm>
              <a:off x="3096618" y="3322694"/>
              <a:ext cx="230003"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79939343-E770-903A-42BB-CF34155F5170}"/>
                </a:ext>
              </a:extLst>
            </p:cNvPr>
            <p:cNvCxnSpPr>
              <a:cxnSpLocks/>
            </p:cNvCxnSpPr>
            <p:nvPr/>
          </p:nvCxnSpPr>
          <p:spPr bwMode="auto">
            <a:xfrm>
              <a:off x="3096618" y="3895456"/>
              <a:ext cx="230003"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B1C70306-BEAF-45B3-AF09-11180675262C}"/>
                </a:ext>
              </a:extLst>
            </p:cNvPr>
            <p:cNvCxnSpPr>
              <a:cxnSpLocks/>
            </p:cNvCxnSpPr>
            <p:nvPr/>
          </p:nvCxnSpPr>
          <p:spPr bwMode="auto">
            <a:xfrm>
              <a:off x="3096618" y="4468219"/>
              <a:ext cx="230003" cy="0"/>
            </a:xfrm>
            <a:prstGeom prst="line">
              <a:avLst/>
            </a:prstGeom>
            <a:noFill/>
            <a:ln w="28575" cap="flat" cmpd="sng" algn="ctr">
              <a:solidFill>
                <a:schemeClr val="bg1"/>
              </a:solidFill>
              <a:prstDash val="solid"/>
              <a:round/>
              <a:headEnd type="none" w="med" len="med"/>
              <a:tailEnd type="none" w="med" len="med"/>
            </a:ln>
            <a:effectLst/>
          </p:spPr>
        </p:cxnSp>
      </p:grpSp>
      <p:grpSp>
        <p:nvGrpSpPr>
          <p:cNvPr id="35" name="Group 34">
            <a:extLst>
              <a:ext uri="{FF2B5EF4-FFF2-40B4-BE49-F238E27FC236}">
                <a16:creationId xmlns:a16="http://schemas.microsoft.com/office/drawing/2014/main" id="{4AE237DF-45F3-8526-0567-6E105B10B954}"/>
              </a:ext>
            </a:extLst>
          </p:cNvPr>
          <p:cNvGrpSpPr/>
          <p:nvPr/>
        </p:nvGrpSpPr>
        <p:grpSpPr>
          <a:xfrm>
            <a:off x="3315401" y="4672192"/>
            <a:ext cx="5444329" cy="106212"/>
            <a:chOff x="3315401" y="4471023"/>
            <a:chExt cx="5444329" cy="420737"/>
          </a:xfrm>
        </p:grpSpPr>
        <p:cxnSp>
          <p:nvCxnSpPr>
            <p:cNvPr id="18" name="Straight Connector 17">
              <a:extLst>
                <a:ext uri="{FF2B5EF4-FFF2-40B4-BE49-F238E27FC236}">
                  <a16:creationId xmlns:a16="http://schemas.microsoft.com/office/drawing/2014/main" id="{53364A5F-B07A-7F15-AE85-1580F27C6A6D}"/>
                </a:ext>
              </a:extLst>
            </p:cNvPr>
            <p:cNvCxnSpPr/>
            <p:nvPr/>
          </p:nvCxnSpPr>
          <p:spPr bwMode="auto">
            <a:xfrm>
              <a:off x="3315401"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3E2FC8A8-59BA-5A97-CE60-53BED5D1B2E5}"/>
                </a:ext>
              </a:extLst>
            </p:cNvPr>
            <p:cNvCxnSpPr/>
            <p:nvPr/>
          </p:nvCxnSpPr>
          <p:spPr bwMode="auto">
            <a:xfrm>
              <a:off x="3655672"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57FF9D58-AD53-7B91-A669-33E43BF2C2DF}"/>
                </a:ext>
              </a:extLst>
            </p:cNvPr>
            <p:cNvCxnSpPr/>
            <p:nvPr/>
          </p:nvCxnSpPr>
          <p:spPr bwMode="auto">
            <a:xfrm>
              <a:off x="3995943"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67681B96-F414-4363-7A97-18FE034349F6}"/>
                </a:ext>
              </a:extLst>
            </p:cNvPr>
            <p:cNvCxnSpPr/>
            <p:nvPr/>
          </p:nvCxnSpPr>
          <p:spPr bwMode="auto">
            <a:xfrm>
              <a:off x="4336214"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471B7479-DD91-E7CF-D4CC-595F3E2910B3}"/>
                </a:ext>
              </a:extLst>
            </p:cNvPr>
            <p:cNvCxnSpPr/>
            <p:nvPr/>
          </p:nvCxnSpPr>
          <p:spPr bwMode="auto">
            <a:xfrm>
              <a:off x="4676485"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AC1E7C84-CFC0-95BD-084F-DCFB2119FE14}"/>
                </a:ext>
              </a:extLst>
            </p:cNvPr>
            <p:cNvCxnSpPr/>
            <p:nvPr/>
          </p:nvCxnSpPr>
          <p:spPr bwMode="auto">
            <a:xfrm>
              <a:off x="5016756"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AA8FFB48-C943-F2DD-7B9D-0BAE8D62A7E6}"/>
                </a:ext>
              </a:extLst>
            </p:cNvPr>
            <p:cNvCxnSpPr/>
            <p:nvPr/>
          </p:nvCxnSpPr>
          <p:spPr bwMode="auto">
            <a:xfrm>
              <a:off x="5357027"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3E152B40-89D6-116A-63E7-F949E1F8E38D}"/>
                </a:ext>
              </a:extLst>
            </p:cNvPr>
            <p:cNvCxnSpPr/>
            <p:nvPr/>
          </p:nvCxnSpPr>
          <p:spPr bwMode="auto">
            <a:xfrm>
              <a:off x="5697298"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93CFABF2-A5E9-CBF0-4294-16C4F9CF3CDE}"/>
                </a:ext>
              </a:extLst>
            </p:cNvPr>
            <p:cNvCxnSpPr/>
            <p:nvPr/>
          </p:nvCxnSpPr>
          <p:spPr bwMode="auto">
            <a:xfrm>
              <a:off x="6037569"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966643A-4E41-2DA8-5C1A-D7DC7D9B9E7B}"/>
                </a:ext>
              </a:extLst>
            </p:cNvPr>
            <p:cNvCxnSpPr/>
            <p:nvPr/>
          </p:nvCxnSpPr>
          <p:spPr bwMode="auto">
            <a:xfrm>
              <a:off x="6377840"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537ECF74-E302-FC30-6447-B528F33BACE4}"/>
                </a:ext>
              </a:extLst>
            </p:cNvPr>
            <p:cNvCxnSpPr/>
            <p:nvPr/>
          </p:nvCxnSpPr>
          <p:spPr bwMode="auto">
            <a:xfrm>
              <a:off x="6718111"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DC1DD57C-4E24-FFCE-5C07-AE32AF2B45C8}"/>
                </a:ext>
              </a:extLst>
            </p:cNvPr>
            <p:cNvCxnSpPr/>
            <p:nvPr/>
          </p:nvCxnSpPr>
          <p:spPr bwMode="auto">
            <a:xfrm>
              <a:off x="7058382"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ABDC990-B46F-496B-63BB-C9CA9ACF2650}"/>
                </a:ext>
              </a:extLst>
            </p:cNvPr>
            <p:cNvCxnSpPr/>
            <p:nvPr/>
          </p:nvCxnSpPr>
          <p:spPr bwMode="auto">
            <a:xfrm>
              <a:off x="7398653"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C93EB796-4EE3-58C4-E7C5-00B96A963484}"/>
                </a:ext>
              </a:extLst>
            </p:cNvPr>
            <p:cNvCxnSpPr/>
            <p:nvPr/>
          </p:nvCxnSpPr>
          <p:spPr bwMode="auto">
            <a:xfrm>
              <a:off x="7738924"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D58A76EA-6BC0-B4C4-F9AC-ECFEA2FF5DBE}"/>
                </a:ext>
              </a:extLst>
            </p:cNvPr>
            <p:cNvCxnSpPr/>
            <p:nvPr/>
          </p:nvCxnSpPr>
          <p:spPr bwMode="auto">
            <a:xfrm>
              <a:off x="8079195"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3B95A404-6E7C-1CE2-7C8C-A9F5E3843D2D}"/>
                </a:ext>
              </a:extLst>
            </p:cNvPr>
            <p:cNvCxnSpPr/>
            <p:nvPr/>
          </p:nvCxnSpPr>
          <p:spPr bwMode="auto">
            <a:xfrm>
              <a:off x="8419466" y="4471023"/>
              <a:ext cx="0" cy="420737"/>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E33C20A9-321E-D42B-7BBC-D5BB30A98577}"/>
                </a:ext>
              </a:extLst>
            </p:cNvPr>
            <p:cNvCxnSpPr/>
            <p:nvPr/>
          </p:nvCxnSpPr>
          <p:spPr bwMode="auto">
            <a:xfrm>
              <a:off x="8759730" y="4471023"/>
              <a:ext cx="0" cy="420737"/>
            </a:xfrm>
            <a:prstGeom prst="line">
              <a:avLst/>
            </a:prstGeom>
            <a:noFill/>
            <a:ln w="28575" cap="flat" cmpd="sng" algn="ctr">
              <a:solidFill>
                <a:schemeClr val="bg1"/>
              </a:solidFill>
              <a:prstDash val="solid"/>
              <a:round/>
              <a:headEnd type="none" w="med" len="med"/>
              <a:tailEnd type="none" w="med" len="med"/>
            </a:ln>
            <a:effectLst/>
          </p:spPr>
        </p:cxnSp>
      </p:grpSp>
      <p:sp>
        <p:nvSpPr>
          <p:cNvPr id="36" name="TextBox 35">
            <a:extLst>
              <a:ext uri="{FF2B5EF4-FFF2-40B4-BE49-F238E27FC236}">
                <a16:creationId xmlns:a16="http://schemas.microsoft.com/office/drawing/2014/main" id="{8FB41120-7C4C-45CD-C480-26BC91DEFDB6}"/>
              </a:ext>
            </a:extLst>
          </p:cNvPr>
          <p:cNvSpPr txBox="1"/>
          <p:nvPr/>
        </p:nvSpPr>
        <p:spPr bwMode="auto">
          <a:xfrm>
            <a:off x="3162397" y="4701765"/>
            <a:ext cx="3178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7" name="TextBox 36">
            <a:extLst>
              <a:ext uri="{FF2B5EF4-FFF2-40B4-BE49-F238E27FC236}">
                <a16:creationId xmlns:a16="http://schemas.microsoft.com/office/drawing/2014/main" id="{11D34E32-B69F-31A6-5CBA-186E0636032F}"/>
              </a:ext>
            </a:extLst>
          </p:cNvPr>
          <p:cNvSpPr txBox="1"/>
          <p:nvPr/>
        </p:nvSpPr>
        <p:spPr bwMode="auto">
          <a:xfrm>
            <a:off x="3503281" y="4701765"/>
            <a:ext cx="3178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38" name="TextBox 37">
            <a:extLst>
              <a:ext uri="{FF2B5EF4-FFF2-40B4-BE49-F238E27FC236}">
                <a16:creationId xmlns:a16="http://schemas.microsoft.com/office/drawing/2014/main" id="{9A75E508-54EE-712B-B006-A7453DB82468}"/>
              </a:ext>
            </a:extLst>
          </p:cNvPr>
          <p:cNvSpPr txBox="1"/>
          <p:nvPr/>
        </p:nvSpPr>
        <p:spPr bwMode="auto">
          <a:xfrm>
            <a:off x="3837257" y="4701765"/>
            <a:ext cx="3178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39" name="TextBox 38">
            <a:extLst>
              <a:ext uri="{FF2B5EF4-FFF2-40B4-BE49-F238E27FC236}">
                <a16:creationId xmlns:a16="http://schemas.microsoft.com/office/drawing/2014/main" id="{D1E54DDE-20C9-54CE-BF57-854C41BDD07C}"/>
              </a:ext>
            </a:extLst>
          </p:cNvPr>
          <p:cNvSpPr txBox="1"/>
          <p:nvPr/>
        </p:nvSpPr>
        <p:spPr bwMode="auto">
          <a:xfrm>
            <a:off x="4189658" y="4701765"/>
            <a:ext cx="3178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40" name="TextBox 39">
            <a:extLst>
              <a:ext uri="{FF2B5EF4-FFF2-40B4-BE49-F238E27FC236}">
                <a16:creationId xmlns:a16="http://schemas.microsoft.com/office/drawing/2014/main" id="{2F901148-BF02-56FD-074A-213205303704}"/>
              </a:ext>
            </a:extLst>
          </p:cNvPr>
          <p:cNvSpPr txBox="1"/>
          <p:nvPr/>
        </p:nvSpPr>
        <p:spPr bwMode="auto">
          <a:xfrm>
            <a:off x="4466050"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41" name="TextBox 40">
            <a:extLst>
              <a:ext uri="{FF2B5EF4-FFF2-40B4-BE49-F238E27FC236}">
                <a16:creationId xmlns:a16="http://schemas.microsoft.com/office/drawing/2014/main" id="{DC5A6AC1-D1C4-0271-A976-B36C9D967298}"/>
              </a:ext>
            </a:extLst>
          </p:cNvPr>
          <p:cNvSpPr txBox="1"/>
          <p:nvPr/>
        </p:nvSpPr>
        <p:spPr bwMode="auto">
          <a:xfrm>
            <a:off x="4820754"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42" name="TextBox 41">
            <a:extLst>
              <a:ext uri="{FF2B5EF4-FFF2-40B4-BE49-F238E27FC236}">
                <a16:creationId xmlns:a16="http://schemas.microsoft.com/office/drawing/2014/main" id="{1193B195-1EBE-50E9-02ED-8DF5F8285EBB}"/>
              </a:ext>
            </a:extLst>
          </p:cNvPr>
          <p:cNvSpPr txBox="1"/>
          <p:nvPr/>
        </p:nvSpPr>
        <p:spPr bwMode="auto">
          <a:xfrm>
            <a:off x="5147819"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43" name="TextBox 42">
            <a:extLst>
              <a:ext uri="{FF2B5EF4-FFF2-40B4-BE49-F238E27FC236}">
                <a16:creationId xmlns:a16="http://schemas.microsoft.com/office/drawing/2014/main" id="{81F96FA7-58DC-172E-58D3-44B0F8D2F1BE}"/>
              </a:ext>
            </a:extLst>
          </p:cNvPr>
          <p:cNvSpPr txBox="1"/>
          <p:nvPr/>
        </p:nvSpPr>
        <p:spPr bwMode="auto">
          <a:xfrm>
            <a:off x="5495614"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44" name="TextBox 43">
            <a:extLst>
              <a:ext uri="{FF2B5EF4-FFF2-40B4-BE49-F238E27FC236}">
                <a16:creationId xmlns:a16="http://schemas.microsoft.com/office/drawing/2014/main" id="{FAD54D8B-A5D7-EDBA-C668-D2F6F5D83988}"/>
              </a:ext>
            </a:extLst>
          </p:cNvPr>
          <p:cNvSpPr txBox="1"/>
          <p:nvPr/>
        </p:nvSpPr>
        <p:spPr bwMode="auto">
          <a:xfrm>
            <a:off x="5834195"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45" name="TextBox 44">
            <a:extLst>
              <a:ext uri="{FF2B5EF4-FFF2-40B4-BE49-F238E27FC236}">
                <a16:creationId xmlns:a16="http://schemas.microsoft.com/office/drawing/2014/main" id="{142614A8-A14C-D66E-FEB6-3A4C1F55EEAA}"/>
              </a:ext>
            </a:extLst>
          </p:cNvPr>
          <p:cNvSpPr txBox="1"/>
          <p:nvPr/>
        </p:nvSpPr>
        <p:spPr bwMode="auto">
          <a:xfrm>
            <a:off x="6163563"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46" name="TextBox 45">
            <a:extLst>
              <a:ext uri="{FF2B5EF4-FFF2-40B4-BE49-F238E27FC236}">
                <a16:creationId xmlns:a16="http://schemas.microsoft.com/office/drawing/2014/main" id="{2E8185C4-40F9-2731-97BB-321CBECD7471}"/>
              </a:ext>
            </a:extLst>
          </p:cNvPr>
          <p:cNvSpPr txBox="1"/>
          <p:nvPr/>
        </p:nvSpPr>
        <p:spPr bwMode="auto">
          <a:xfrm>
            <a:off x="6509055"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47" name="TextBox 46">
            <a:extLst>
              <a:ext uri="{FF2B5EF4-FFF2-40B4-BE49-F238E27FC236}">
                <a16:creationId xmlns:a16="http://schemas.microsoft.com/office/drawing/2014/main" id="{8D351495-EEAE-BB47-E6E2-141C3BD8A30F}"/>
              </a:ext>
            </a:extLst>
          </p:cNvPr>
          <p:cNvSpPr txBox="1"/>
          <p:nvPr/>
        </p:nvSpPr>
        <p:spPr bwMode="auto">
          <a:xfrm>
            <a:off x="6854546"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sp>
        <p:nvSpPr>
          <p:cNvPr id="48" name="TextBox 47">
            <a:extLst>
              <a:ext uri="{FF2B5EF4-FFF2-40B4-BE49-F238E27FC236}">
                <a16:creationId xmlns:a16="http://schemas.microsoft.com/office/drawing/2014/main" id="{480E8B06-F90C-5D45-1F76-934F152387E4}"/>
              </a:ext>
            </a:extLst>
          </p:cNvPr>
          <p:cNvSpPr txBox="1"/>
          <p:nvPr/>
        </p:nvSpPr>
        <p:spPr bwMode="auto">
          <a:xfrm>
            <a:off x="7197733"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49" name="TextBox 48">
            <a:extLst>
              <a:ext uri="{FF2B5EF4-FFF2-40B4-BE49-F238E27FC236}">
                <a16:creationId xmlns:a16="http://schemas.microsoft.com/office/drawing/2014/main" id="{3F9983B9-1A08-975D-F060-04D44C41F79E}"/>
              </a:ext>
            </a:extLst>
          </p:cNvPr>
          <p:cNvSpPr txBox="1"/>
          <p:nvPr/>
        </p:nvSpPr>
        <p:spPr bwMode="auto">
          <a:xfrm>
            <a:off x="7536314"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p:txBody>
      </p:sp>
      <p:sp>
        <p:nvSpPr>
          <p:cNvPr id="50" name="TextBox 49">
            <a:extLst>
              <a:ext uri="{FF2B5EF4-FFF2-40B4-BE49-F238E27FC236}">
                <a16:creationId xmlns:a16="http://schemas.microsoft.com/office/drawing/2014/main" id="{E192145F-C2FB-2E71-00A2-2000F19C7D80}"/>
              </a:ext>
            </a:extLst>
          </p:cNvPr>
          <p:cNvSpPr txBox="1"/>
          <p:nvPr/>
        </p:nvSpPr>
        <p:spPr bwMode="auto">
          <a:xfrm>
            <a:off x="7874895"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51" name="TextBox 50">
            <a:extLst>
              <a:ext uri="{FF2B5EF4-FFF2-40B4-BE49-F238E27FC236}">
                <a16:creationId xmlns:a16="http://schemas.microsoft.com/office/drawing/2014/main" id="{F46E8814-0B84-C385-031E-44FFC5670955}"/>
              </a:ext>
            </a:extLst>
          </p:cNvPr>
          <p:cNvSpPr txBox="1"/>
          <p:nvPr/>
        </p:nvSpPr>
        <p:spPr bwMode="auto">
          <a:xfrm>
            <a:off x="8236509"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a:t>
            </a:r>
          </a:p>
        </p:txBody>
      </p:sp>
      <p:sp>
        <p:nvSpPr>
          <p:cNvPr id="52" name="TextBox 51">
            <a:extLst>
              <a:ext uri="{FF2B5EF4-FFF2-40B4-BE49-F238E27FC236}">
                <a16:creationId xmlns:a16="http://schemas.microsoft.com/office/drawing/2014/main" id="{932A22B0-4A7F-23FE-CBCD-4627D12A88CC}"/>
              </a:ext>
            </a:extLst>
          </p:cNvPr>
          <p:cNvSpPr txBox="1"/>
          <p:nvPr/>
        </p:nvSpPr>
        <p:spPr bwMode="auto">
          <a:xfrm>
            <a:off x="8575090" y="4701765"/>
            <a:ext cx="469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53" name="TextBox 52">
            <a:extLst>
              <a:ext uri="{FF2B5EF4-FFF2-40B4-BE49-F238E27FC236}">
                <a16:creationId xmlns:a16="http://schemas.microsoft.com/office/drawing/2014/main" id="{A3CE7455-A3C8-DAC5-083A-2456B27620B0}"/>
              </a:ext>
            </a:extLst>
          </p:cNvPr>
          <p:cNvSpPr txBox="1"/>
          <p:nvPr/>
        </p:nvSpPr>
        <p:spPr bwMode="auto">
          <a:xfrm>
            <a:off x="2922856" y="4478348"/>
            <a:ext cx="3178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54" name="TextBox 53">
            <a:extLst>
              <a:ext uri="{FF2B5EF4-FFF2-40B4-BE49-F238E27FC236}">
                <a16:creationId xmlns:a16="http://schemas.microsoft.com/office/drawing/2014/main" id="{C5B24ABC-739E-F325-FE5D-DCA4E4BC0A70}"/>
              </a:ext>
            </a:extLst>
          </p:cNvPr>
          <p:cNvSpPr txBox="1"/>
          <p:nvPr/>
        </p:nvSpPr>
        <p:spPr bwMode="auto">
          <a:xfrm>
            <a:off x="2823815" y="3904833"/>
            <a:ext cx="4330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55" name="TextBox 54">
            <a:extLst>
              <a:ext uri="{FF2B5EF4-FFF2-40B4-BE49-F238E27FC236}">
                <a16:creationId xmlns:a16="http://schemas.microsoft.com/office/drawing/2014/main" id="{A98B2ECB-7B4F-0D8D-0C45-B9862FFA19C8}"/>
              </a:ext>
            </a:extLst>
          </p:cNvPr>
          <p:cNvSpPr txBox="1"/>
          <p:nvPr/>
        </p:nvSpPr>
        <p:spPr bwMode="auto">
          <a:xfrm>
            <a:off x="2823815" y="3324408"/>
            <a:ext cx="4330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56" name="TextBox 55">
            <a:extLst>
              <a:ext uri="{FF2B5EF4-FFF2-40B4-BE49-F238E27FC236}">
                <a16:creationId xmlns:a16="http://schemas.microsoft.com/office/drawing/2014/main" id="{ABAD32CA-C83E-7086-D918-505B89D4F31A}"/>
              </a:ext>
            </a:extLst>
          </p:cNvPr>
          <p:cNvSpPr txBox="1"/>
          <p:nvPr/>
        </p:nvSpPr>
        <p:spPr bwMode="auto">
          <a:xfrm>
            <a:off x="2823815" y="2769319"/>
            <a:ext cx="4330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57" name="TextBox 56">
            <a:extLst>
              <a:ext uri="{FF2B5EF4-FFF2-40B4-BE49-F238E27FC236}">
                <a16:creationId xmlns:a16="http://schemas.microsoft.com/office/drawing/2014/main" id="{59A0F3D9-1604-2C30-5BB4-FDC5C06C18B0}"/>
              </a:ext>
            </a:extLst>
          </p:cNvPr>
          <p:cNvSpPr txBox="1"/>
          <p:nvPr/>
        </p:nvSpPr>
        <p:spPr bwMode="auto">
          <a:xfrm>
            <a:off x="2823815" y="2188894"/>
            <a:ext cx="4330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58" name="TextBox 57">
            <a:extLst>
              <a:ext uri="{FF2B5EF4-FFF2-40B4-BE49-F238E27FC236}">
                <a16:creationId xmlns:a16="http://schemas.microsoft.com/office/drawing/2014/main" id="{3EF6B8AD-006A-E92E-7013-CEBF9CCC72BE}"/>
              </a:ext>
            </a:extLst>
          </p:cNvPr>
          <p:cNvSpPr txBox="1"/>
          <p:nvPr/>
        </p:nvSpPr>
        <p:spPr bwMode="auto">
          <a:xfrm>
            <a:off x="2706349" y="1622289"/>
            <a:ext cx="5504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cxnSp>
        <p:nvCxnSpPr>
          <p:cNvPr id="60" name="Straight Connector 59">
            <a:extLst>
              <a:ext uri="{FF2B5EF4-FFF2-40B4-BE49-F238E27FC236}">
                <a16:creationId xmlns:a16="http://schemas.microsoft.com/office/drawing/2014/main" id="{188086ED-5FCC-0591-024E-9D1C158BB428}"/>
              </a:ext>
            </a:extLst>
          </p:cNvPr>
          <p:cNvCxnSpPr/>
          <p:nvPr/>
        </p:nvCxnSpPr>
        <p:spPr bwMode="auto">
          <a:xfrm>
            <a:off x="3315037" y="3235681"/>
            <a:ext cx="5351533" cy="0"/>
          </a:xfrm>
          <a:prstGeom prst="line">
            <a:avLst/>
          </a:prstGeom>
          <a:noFill/>
          <a:ln w="28575" cap="flat" cmpd="sng" algn="ctr">
            <a:solidFill>
              <a:schemeClr val="bg1"/>
            </a:solidFill>
            <a:prstDash val="dash"/>
            <a:round/>
            <a:headEnd type="none" w="med" len="med"/>
            <a:tailEnd type="none" w="med" len="med"/>
          </a:ln>
          <a:effectLst/>
        </p:spPr>
      </p:cxnSp>
      <p:sp>
        <p:nvSpPr>
          <p:cNvPr id="61" name="TextBox 60">
            <a:extLst>
              <a:ext uri="{FF2B5EF4-FFF2-40B4-BE49-F238E27FC236}">
                <a16:creationId xmlns:a16="http://schemas.microsoft.com/office/drawing/2014/main" id="{4003A780-B035-65AA-31AD-0880EE5F061B}"/>
              </a:ext>
            </a:extLst>
          </p:cNvPr>
          <p:cNvSpPr txBox="1"/>
          <p:nvPr/>
        </p:nvSpPr>
        <p:spPr bwMode="auto">
          <a:xfrm>
            <a:off x="3393261" y="3607915"/>
            <a:ext cx="17802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Total Nonfrail</a:t>
            </a:r>
          </a:p>
        </p:txBody>
      </p:sp>
      <p:sp>
        <p:nvSpPr>
          <p:cNvPr id="62" name="TextBox 61">
            <a:extLst>
              <a:ext uri="{FF2B5EF4-FFF2-40B4-BE49-F238E27FC236}">
                <a16:creationId xmlns:a16="http://schemas.microsoft.com/office/drawing/2014/main" id="{7BA2053A-1975-5214-00C3-13DEE0E382B7}"/>
              </a:ext>
            </a:extLst>
          </p:cNvPr>
          <p:cNvSpPr txBox="1"/>
          <p:nvPr/>
        </p:nvSpPr>
        <p:spPr bwMode="auto">
          <a:xfrm>
            <a:off x="3428326" y="3850677"/>
            <a:ext cx="33231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0.48 (95% Cl: 0.34-0.68;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&lt;.0001)</a:t>
            </a:r>
          </a:p>
        </p:txBody>
      </p:sp>
      <p:sp>
        <p:nvSpPr>
          <p:cNvPr id="63" name="TextBox 62">
            <a:extLst>
              <a:ext uri="{FF2B5EF4-FFF2-40B4-BE49-F238E27FC236}">
                <a16:creationId xmlns:a16="http://schemas.microsoft.com/office/drawing/2014/main" id="{A574C948-C39F-8774-59BC-0E9BD6EE845F}"/>
              </a:ext>
            </a:extLst>
          </p:cNvPr>
          <p:cNvSpPr txBox="1"/>
          <p:nvPr/>
        </p:nvSpPr>
        <p:spPr bwMode="auto">
          <a:xfrm>
            <a:off x="3393261" y="4104462"/>
            <a:ext cx="17802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Frail</a:t>
            </a:r>
          </a:p>
        </p:txBody>
      </p:sp>
      <p:sp>
        <p:nvSpPr>
          <p:cNvPr id="64" name="TextBox 63">
            <a:extLst>
              <a:ext uri="{FF2B5EF4-FFF2-40B4-BE49-F238E27FC236}">
                <a16:creationId xmlns:a16="http://schemas.microsoft.com/office/drawing/2014/main" id="{CE28DCE1-20F2-D1BF-1989-5F27CA41DC78}"/>
              </a:ext>
            </a:extLst>
          </p:cNvPr>
          <p:cNvSpPr txBox="1"/>
          <p:nvPr/>
        </p:nvSpPr>
        <p:spPr bwMode="auto">
          <a:xfrm>
            <a:off x="3428326" y="4314620"/>
            <a:ext cx="33231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0.62 (95% Cl: 0.45-0.85;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.003)</a:t>
            </a:r>
          </a:p>
        </p:txBody>
      </p:sp>
      <p:sp>
        <p:nvSpPr>
          <p:cNvPr id="71" name="Freeform: Shape 70">
            <a:extLst>
              <a:ext uri="{FF2B5EF4-FFF2-40B4-BE49-F238E27FC236}">
                <a16:creationId xmlns:a16="http://schemas.microsoft.com/office/drawing/2014/main" id="{9CD503A1-45E9-A740-39B0-F540920A1A7F}"/>
              </a:ext>
            </a:extLst>
          </p:cNvPr>
          <p:cNvSpPr/>
          <p:nvPr/>
        </p:nvSpPr>
        <p:spPr bwMode="auto">
          <a:xfrm>
            <a:off x="3323167" y="1795018"/>
            <a:ext cx="5402791" cy="948267"/>
          </a:xfrm>
          <a:custGeom>
            <a:avLst/>
            <a:gdLst>
              <a:gd name="connsiteX0" fmla="*/ 5402791 w 5402791"/>
              <a:gd name="connsiteY0" fmla="*/ 948267 h 948267"/>
              <a:gd name="connsiteX1" fmla="*/ 4649258 w 5402791"/>
              <a:gd name="connsiteY1" fmla="*/ 948267 h 948267"/>
              <a:gd name="connsiteX2" fmla="*/ 4649258 w 5402791"/>
              <a:gd name="connsiteY2" fmla="*/ 876300 h 948267"/>
              <a:gd name="connsiteX3" fmla="*/ 4480983 w 5402791"/>
              <a:gd name="connsiteY3" fmla="*/ 876300 h 948267"/>
              <a:gd name="connsiteX4" fmla="*/ 4480983 w 5402791"/>
              <a:gd name="connsiteY4" fmla="*/ 845608 h 948267"/>
              <a:gd name="connsiteX5" fmla="*/ 4458758 w 5402791"/>
              <a:gd name="connsiteY5" fmla="*/ 845608 h 948267"/>
              <a:gd name="connsiteX6" fmla="*/ 4458758 w 5402791"/>
              <a:gd name="connsiteY6" fmla="*/ 818092 h 948267"/>
              <a:gd name="connsiteX7" fmla="*/ 4248150 w 5402791"/>
              <a:gd name="connsiteY7" fmla="*/ 818092 h 948267"/>
              <a:gd name="connsiteX8" fmla="*/ 4248150 w 5402791"/>
              <a:gd name="connsiteY8" fmla="*/ 785283 h 948267"/>
              <a:gd name="connsiteX9" fmla="*/ 3832225 w 5402791"/>
              <a:gd name="connsiteY9" fmla="*/ 785283 h 948267"/>
              <a:gd name="connsiteX10" fmla="*/ 3832225 w 5402791"/>
              <a:gd name="connsiteY10" fmla="*/ 766233 h 948267"/>
              <a:gd name="connsiteX11" fmla="*/ 3665008 w 5402791"/>
              <a:gd name="connsiteY11" fmla="*/ 766233 h 948267"/>
              <a:gd name="connsiteX12" fmla="*/ 3665008 w 5402791"/>
              <a:gd name="connsiteY12" fmla="*/ 747183 h 948267"/>
              <a:gd name="connsiteX13" fmla="*/ 3634316 w 5402791"/>
              <a:gd name="connsiteY13" fmla="*/ 747183 h 948267"/>
              <a:gd name="connsiteX14" fmla="*/ 3634316 w 5402791"/>
              <a:gd name="connsiteY14" fmla="*/ 728133 h 948267"/>
              <a:gd name="connsiteX15" fmla="*/ 3563408 w 5402791"/>
              <a:gd name="connsiteY15" fmla="*/ 728133 h 948267"/>
              <a:gd name="connsiteX16" fmla="*/ 3563408 w 5402791"/>
              <a:gd name="connsiteY16" fmla="*/ 713317 h 948267"/>
              <a:gd name="connsiteX17" fmla="*/ 3527425 w 5402791"/>
              <a:gd name="connsiteY17" fmla="*/ 713317 h 948267"/>
              <a:gd name="connsiteX18" fmla="*/ 3527425 w 5402791"/>
              <a:gd name="connsiteY18" fmla="*/ 688975 h 948267"/>
              <a:gd name="connsiteX19" fmla="*/ 3495675 w 5402791"/>
              <a:gd name="connsiteY19" fmla="*/ 688975 h 948267"/>
              <a:gd name="connsiteX20" fmla="*/ 3495675 w 5402791"/>
              <a:gd name="connsiteY20" fmla="*/ 667808 h 948267"/>
              <a:gd name="connsiteX21" fmla="*/ 3368675 w 5402791"/>
              <a:gd name="connsiteY21" fmla="*/ 667808 h 948267"/>
              <a:gd name="connsiteX22" fmla="*/ 3368675 w 5402791"/>
              <a:gd name="connsiteY22" fmla="*/ 650875 h 948267"/>
              <a:gd name="connsiteX23" fmla="*/ 3294591 w 5402791"/>
              <a:gd name="connsiteY23" fmla="*/ 650875 h 948267"/>
              <a:gd name="connsiteX24" fmla="*/ 3294591 w 5402791"/>
              <a:gd name="connsiteY24" fmla="*/ 630767 h 948267"/>
              <a:gd name="connsiteX25" fmla="*/ 3230033 w 5402791"/>
              <a:gd name="connsiteY25" fmla="*/ 630767 h 948267"/>
              <a:gd name="connsiteX26" fmla="*/ 3230033 w 5402791"/>
              <a:gd name="connsiteY26" fmla="*/ 620183 h 948267"/>
              <a:gd name="connsiteX27" fmla="*/ 3146425 w 5402791"/>
              <a:gd name="connsiteY27" fmla="*/ 620183 h 948267"/>
              <a:gd name="connsiteX28" fmla="*/ 3146425 w 5402791"/>
              <a:gd name="connsiteY28" fmla="*/ 602192 h 948267"/>
              <a:gd name="connsiteX29" fmla="*/ 3116791 w 5402791"/>
              <a:gd name="connsiteY29" fmla="*/ 602192 h 948267"/>
              <a:gd name="connsiteX30" fmla="*/ 3116791 w 5402791"/>
              <a:gd name="connsiteY30" fmla="*/ 574675 h 948267"/>
              <a:gd name="connsiteX31" fmla="*/ 2989791 w 5402791"/>
              <a:gd name="connsiteY31" fmla="*/ 574675 h 948267"/>
              <a:gd name="connsiteX32" fmla="*/ 2989791 w 5402791"/>
              <a:gd name="connsiteY32" fmla="*/ 560917 h 948267"/>
              <a:gd name="connsiteX33" fmla="*/ 2860675 w 5402791"/>
              <a:gd name="connsiteY33" fmla="*/ 560917 h 948267"/>
              <a:gd name="connsiteX34" fmla="*/ 2860675 w 5402791"/>
              <a:gd name="connsiteY34" fmla="*/ 517525 h 948267"/>
              <a:gd name="connsiteX35" fmla="*/ 2796116 w 5402791"/>
              <a:gd name="connsiteY35" fmla="*/ 517525 h 948267"/>
              <a:gd name="connsiteX36" fmla="*/ 2796116 w 5402791"/>
              <a:gd name="connsiteY36" fmla="*/ 491067 h 948267"/>
              <a:gd name="connsiteX37" fmla="*/ 2523066 w 5402791"/>
              <a:gd name="connsiteY37" fmla="*/ 491067 h 948267"/>
              <a:gd name="connsiteX38" fmla="*/ 2523066 w 5402791"/>
              <a:gd name="connsiteY38" fmla="*/ 468842 h 948267"/>
              <a:gd name="connsiteX39" fmla="*/ 2420408 w 5402791"/>
              <a:gd name="connsiteY39" fmla="*/ 468842 h 948267"/>
              <a:gd name="connsiteX40" fmla="*/ 2420408 w 5402791"/>
              <a:gd name="connsiteY40" fmla="*/ 430742 h 948267"/>
              <a:gd name="connsiteX41" fmla="*/ 2341033 w 5402791"/>
              <a:gd name="connsiteY41" fmla="*/ 430742 h 948267"/>
              <a:gd name="connsiteX42" fmla="*/ 2341033 w 5402791"/>
              <a:gd name="connsiteY42" fmla="*/ 403225 h 948267"/>
              <a:gd name="connsiteX43" fmla="*/ 2196041 w 5402791"/>
              <a:gd name="connsiteY43" fmla="*/ 403225 h 948267"/>
              <a:gd name="connsiteX44" fmla="*/ 2196041 w 5402791"/>
              <a:gd name="connsiteY44" fmla="*/ 386292 h 948267"/>
              <a:gd name="connsiteX45" fmla="*/ 2115608 w 5402791"/>
              <a:gd name="connsiteY45" fmla="*/ 386292 h 948267"/>
              <a:gd name="connsiteX46" fmla="*/ 2115608 w 5402791"/>
              <a:gd name="connsiteY46" fmla="*/ 337608 h 948267"/>
              <a:gd name="connsiteX47" fmla="*/ 2080683 w 5402791"/>
              <a:gd name="connsiteY47" fmla="*/ 337608 h 948267"/>
              <a:gd name="connsiteX48" fmla="*/ 2080683 w 5402791"/>
              <a:gd name="connsiteY48" fmla="*/ 328083 h 948267"/>
              <a:gd name="connsiteX49" fmla="*/ 1746250 w 5402791"/>
              <a:gd name="connsiteY49" fmla="*/ 328083 h 948267"/>
              <a:gd name="connsiteX50" fmla="*/ 1746250 w 5402791"/>
              <a:gd name="connsiteY50" fmla="*/ 315383 h 948267"/>
              <a:gd name="connsiteX51" fmla="*/ 1597025 w 5402791"/>
              <a:gd name="connsiteY51" fmla="*/ 315383 h 948267"/>
              <a:gd name="connsiteX52" fmla="*/ 1597025 w 5402791"/>
              <a:gd name="connsiteY52" fmla="*/ 296333 h 948267"/>
              <a:gd name="connsiteX53" fmla="*/ 1501775 w 5402791"/>
              <a:gd name="connsiteY53" fmla="*/ 296333 h 948267"/>
              <a:gd name="connsiteX54" fmla="*/ 1501775 w 5402791"/>
              <a:gd name="connsiteY54" fmla="*/ 271992 h 948267"/>
              <a:gd name="connsiteX55" fmla="*/ 1362075 w 5402791"/>
              <a:gd name="connsiteY55" fmla="*/ 271992 h 948267"/>
              <a:gd name="connsiteX56" fmla="*/ 1362075 w 5402791"/>
              <a:gd name="connsiteY56" fmla="*/ 247650 h 948267"/>
              <a:gd name="connsiteX57" fmla="*/ 1231900 w 5402791"/>
              <a:gd name="connsiteY57" fmla="*/ 247650 h 948267"/>
              <a:gd name="connsiteX58" fmla="*/ 1231900 w 5402791"/>
              <a:gd name="connsiteY58" fmla="*/ 238125 h 948267"/>
              <a:gd name="connsiteX59" fmla="*/ 1121833 w 5402791"/>
              <a:gd name="connsiteY59" fmla="*/ 238125 h 948267"/>
              <a:gd name="connsiteX60" fmla="*/ 1121833 w 5402791"/>
              <a:gd name="connsiteY60" fmla="*/ 223308 h 948267"/>
              <a:gd name="connsiteX61" fmla="*/ 1056216 w 5402791"/>
              <a:gd name="connsiteY61" fmla="*/ 223308 h 948267"/>
              <a:gd name="connsiteX62" fmla="*/ 1056216 w 5402791"/>
              <a:gd name="connsiteY62" fmla="*/ 204258 h 948267"/>
              <a:gd name="connsiteX63" fmla="*/ 993775 w 5402791"/>
              <a:gd name="connsiteY63" fmla="*/ 204258 h 948267"/>
              <a:gd name="connsiteX64" fmla="*/ 993775 w 5402791"/>
              <a:gd name="connsiteY64" fmla="*/ 167217 h 948267"/>
              <a:gd name="connsiteX65" fmla="*/ 924983 w 5402791"/>
              <a:gd name="connsiteY65" fmla="*/ 167217 h 948267"/>
              <a:gd name="connsiteX66" fmla="*/ 924983 w 5402791"/>
              <a:gd name="connsiteY66" fmla="*/ 142875 h 948267"/>
              <a:gd name="connsiteX67" fmla="*/ 890058 w 5402791"/>
              <a:gd name="connsiteY67" fmla="*/ 142875 h 948267"/>
              <a:gd name="connsiteX68" fmla="*/ 890058 w 5402791"/>
              <a:gd name="connsiteY68" fmla="*/ 110067 h 948267"/>
              <a:gd name="connsiteX69" fmla="*/ 854075 w 5402791"/>
              <a:gd name="connsiteY69" fmla="*/ 110067 h 948267"/>
              <a:gd name="connsiteX70" fmla="*/ 854075 w 5402791"/>
              <a:gd name="connsiteY70" fmla="*/ 94192 h 948267"/>
              <a:gd name="connsiteX71" fmla="*/ 716491 w 5402791"/>
              <a:gd name="connsiteY71" fmla="*/ 94192 h 948267"/>
              <a:gd name="connsiteX72" fmla="*/ 716491 w 5402791"/>
              <a:gd name="connsiteY72" fmla="*/ 75142 h 948267"/>
              <a:gd name="connsiteX73" fmla="*/ 629708 w 5402791"/>
              <a:gd name="connsiteY73" fmla="*/ 75142 h 948267"/>
              <a:gd name="connsiteX74" fmla="*/ 629708 w 5402791"/>
              <a:gd name="connsiteY74" fmla="*/ 62442 h 948267"/>
              <a:gd name="connsiteX75" fmla="*/ 486833 w 5402791"/>
              <a:gd name="connsiteY75" fmla="*/ 62442 h 948267"/>
              <a:gd name="connsiteX76" fmla="*/ 486833 w 5402791"/>
              <a:gd name="connsiteY76" fmla="*/ 52917 h 948267"/>
              <a:gd name="connsiteX77" fmla="*/ 433916 w 5402791"/>
              <a:gd name="connsiteY77" fmla="*/ 52917 h 948267"/>
              <a:gd name="connsiteX78" fmla="*/ 433916 w 5402791"/>
              <a:gd name="connsiteY78" fmla="*/ 22225 h 948267"/>
              <a:gd name="connsiteX79" fmla="*/ 271991 w 5402791"/>
              <a:gd name="connsiteY79" fmla="*/ 22225 h 948267"/>
              <a:gd name="connsiteX80" fmla="*/ 271991 w 5402791"/>
              <a:gd name="connsiteY80" fmla="*/ 12700 h 948267"/>
              <a:gd name="connsiteX81" fmla="*/ 92075 w 5402791"/>
              <a:gd name="connsiteY81" fmla="*/ 12700 h 948267"/>
              <a:gd name="connsiteX82" fmla="*/ 92075 w 5402791"/>
              <a:gd name="connsiteY82" fmla="*/ 0 h 948267"/>
              <a:gd name="connsiteX83" fmla="*/ 0 w 5402791"/>
              <a:gd name="connsiteY83" fmla="*/ 0 h 94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402791" h="948267">
                <a:moveTo>
                  <a:pt x="5402791" y="948267"/>
                </a:moveTo>
                <a:lnTo>
                  <a:pt x="4649258" y="948267"/>
                </a:lnTo>
                <a:lnTo>
                  <a:pt x="4649258" y="876300"/>
                </a:lnTo>
                <a:lnTo>
                  <a:pt x="4480983" y="876300"/>
                </a:lnTo>
                <a:lnTo>
                  <a:pt x="4480983" y="845608"/>
                </a:lnTo>
                <a:lnTo>
                  <a:pt x="4458758" y="845608"/>
                </a:lnTo>
                <a:lnTo>
                  <a:pt x="4458758" y="818092"/>
                </a:lnTo>
                <a:lnTo>
                  <a:pt x="4248150" y="818092"/>
                </a:lnTo>
                <a:lnTo>
                  <a:pt x="4248150" y="785283"/>
                </a:lnTo>
                <a:lnTo>
                  <a:pt x="3832225" y="785283"/>
                </a:lnTo>
                <a:lnTo>
                  <a:pt x="3832225" y="766233"/>
                </a:lnTo>
                <a:lnTo>
                  <a:pt x="3665008" y="766233"/>
                </a:lnTo>
                <a:lnTo>
                  <a:pt x="3665008" y="747183"/>
                </a:lnTo>
                <a:lnTo>
                  <a:pt x="3634316" y="747183"/>
                </a:lnTo>
                <a:lnTo>
                  <a:pt x="3634316" y="728133"/>
                </a:lnTo>
                <a:lnTo>
                  <a:pt x="3563408" y="728133"/>
                </a:lnTo>
                <a:lnTo>
                  <a:pt x="3563408" y="713317"/>
                </a:lnTo>
                <a:lnTo>
                  <a:pt x="3527425" y="713317"/>
                </a:lnTo>
                <a:lnTo>
                  <a:pt x="3527425" y="688975"/>
                </a:lnTo>
                <a:lnTo>
                  <a:pt x="3495675" y="688975"/>
                </a:lnTo>
                <a:lnTo>
                  <a:pt x="3495675" y="667808"/>
                </a:lnTo>
                <a:lnTo>
                  <a:pt x="3368675" y="667808"/>
                </a:lnTo>
                <a:lnTo>
                  <a:pt x="3368675" y="650875"/>
                </a:lnTo>
                <a:lnTo>
                  <a:pt x="3294591" y="650875"/>
                </a:lnTo>
                <a:lnTo>
                  <a:pt x="3294591" y="630767"/>
                </a:lnTo>
                <a:lnTo>
                  <a:pt x="3230033" y="630767"/>
                </a:lnTo>
                <a:lnTo>
                  <a:pt x="3230033" y="620183"/>
                </a:lnTo>
                <a:lnTo>
                  <a:pt x="3146425" y="620183"/>
                </a:lnTo>
                <a:lnTo>
                  <a:pt x="3146425" y="602192"/>
                </a:lnTo>
                <a:lnTo>
                  <a:pt x="3116791" y="602192"/>
                </a:lnTo>
                <a:lnTo>
                  <a:pt x="3116791" y="574675"/>
                </a:lnTo>
                <a:lnTo>
                  <a:pt x="2989791" y="574675"/>
                </a:lnTo>
                <a:lnTo>
                  <a:pt x="2989791" y="560917"/>
                </a:lnTo>
                <a:lnTo>
                  <a:pt x="2860675" y="560917"/>
                </a:lnTo>
                <a:lnTo>
                  <a:pt x="2860675" y="517525"/>
                </a:lnTo>
                <a:lnTo>
                  <a:pt x="2796116" y="517525"/>
                </a:lnTo>
                <a:lnTo>
                  <a:pt x="2796116" y="491067"/>
                </a:lnTo>
                <a:lnTo>
                  <a:pt x="2523066" y="491067"/>
                </a:lnTo>
                <a:lnTo>
                  <a:pt x="2523066" y="468842"/>
                </a:lnTo>
                <a:lnTo>
                  <a:pt x="2420408" y="468842"/>
                </a:lnTo>
                <a:lnTo>
                  <a:pt x="2420408" y="430742"/>
                </a:lnTo>
                <a:lnTo>
                  <a:pt x="2341033" y="430742"/>
                </a:lnTo>
                <a:lnTo>
                  <a:pt x="2341033" y="403225"/>
                </a:lnTo>
                <a:lnTo>
                  <a:pt x="2196041" y="403225"/>
                </a:lnTo>
                <a:lnTo>
                  <a:pt x="2196041" y="386292"/>
                </a:lnTo>
                <a:lnTo>
                  <a:pt x="2115608" y="386292"/>
                </a:lnTo>
                <a:lnTo>
                  <a:pt x="2115608" y="337608"/>
                </a:lnTo>
                <a:lnTo>
                  <a:pt x="2080683" y="337608"/>
                </a:lnTo>
                <a:lnTo>
                  <a:pt x="2080683" y="328083"/>
                </a:lnTo>
                <a:lnTo>
                  <a:pt x="1746250" y="328083"/>
                </a:lnTo>
                <a:lnTo>
                  <a:pt x="1746250" y="315383"/>
                </a:lnTo>
                <a:lnTo>
                  <a:pt x="1597025" y="315383"/>
                </a:lnTo>
                <a:lnTo>
                  <a:pt x="1597025" y="296333"/>
                </a:lnTo>
                <a:lnTo>
                  <a:pt x="1501775" y="296333"/>
                </a:lnTo>
                <a:lnTo>
                  <a:pt x="1501775" y="271992"/>
                </a:lnTo>
                <a:lnTo>
                  <a:pt x="1362075" y="271992"/>
                </a:lnTo>
                <a:lnTo>
                  <a:pt x="1362075" y="247650"/>
                </a:lnTo>
                <a:lnTo>
                  <a:pt x="1231900" y="247650"/>
                </a:lnTo>
                <a:lnTo>
                  <a:pt x="1231900" y="238125"/>
                </a:lnTo>
                <a:lnTo>
                  <a:pt x="1121833" y="238125"/>
                </a:lnTo>
                <a:lnTo>
                  <a:pt x="1121833" y="223308"/>
                </a:lnTo>
                <a:lnTo>
                  <a:pt x="1056216" y="223308"/>
                </a:lnTo>
                <a:lnTo>
                  <a:pt x="1056216" y="204258"/>
                </a:lnTo>
                <a:lnTo>
                  <a:pt x="993775" y="204258"/>
                </a:lnTo>
                <a:lnTo>
                  <a:pt x="993775" y="167217"/>
                </a:lnTo>
                <a:lnTo>
                  <a:pt x="924983" y="167217"/>
                </a:lnTo>
                <a:lnTo>
                  <a:pt x="924983" y="142875"/>
                </a:lnTo>
                <a:lnTo>
                  <a:pt x="890058" y="142875"/>
                </a:lnTo>
                <a:lnTo>
                  <a:pt x="890058" y="110067"/>
                </a:lnTo>
                <a:lnTo>
                  <a:pt x="854075" y="110067"/>
                </a:lnTo>
                <a:lnTo>
                  <a:pt x="854075" y="94192"/>
                </a:lnTo>
                <a:lnTo>
                  <a:pt x="716491" y="94192"/>
                </a:lnTo>
                <a:lnTo>
                  <a:pt x="716491" y="75142"/>
                </a:lnTo>
                <a:lnTo>
                  <a:pt x="629708" y="75142"/>
                </a:lnTo>
                <a:lnTo>
                  <a:pt x="629708" y="62442"/>
                </a:lnTo>
                <a:lnTo>
                  <a:pt x="486833" y="62442"/>
                </a:lnTo>
                <a:lnTo>
                  <a:pt x="486833" y="52917"/>
                </a:lnTo>
                <a:lnTo>
                  <a:pt x="433916" y="52917"/>
                </a:lnTo>
                <a:lnTo>
                  <a:pt x="433916" y="22225"/>
                </a:lnTo>
                <a:lnTo>
                  <a:pt x="271991" y="22225"/>
                </a:lnTo>
                <a:lnTo>
                  <a:pt x="271991" y="12700"/>
                </a:lnTo>
                <a:lnTo>
                  <a:pt x="92075" y="12700"/>
                </a:lnTo>
                <a:lnTo>
                  <a:pt x="92075" y="0"/>
                </a:lnTo>
                <a:lnTo>
                  <a:pt x="0" y="0"/>
                </a:lnTo>
              </a:path>
            </a:pathLst>
          </a:custGeom>
          <a:noFill/>
          <a:ln w="28575">
            <a:solidFill>
              <a:schemeClr val="accent1"/>
            </a:solidFill>
            <a:prstDash val="dash"/>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72" name="Freeform: Shape 71">
            <a:extLst>
              <a:ext uri="{FF2B5EF4-FFF2-40B4-BE49-F238E27FC236}">
                <a16:creationId xmlns:a16="http://schemas.microsoft.com/office/drawing/2014/main" id="{2178805D-DEF1-3483-BD13-D876DD3FD703}"/>
              </a:ext>
            </a:extLst>
          </p:cNvPr>
          <p:cNvSpPr/>
          <p:nvPr/>
        </p:nvSpPr>
        <p:spPr bwMode="auto">
          <a:xfrm>
            <a:off x="3324698" y="1795423"/>
            <a:ext cx="5442085" cy="1274324"/>
          </a:xfrm>
          <a:custGeom>
            <a:avLst/>
            <a:gdLst>
              <a:gd name="connsiteX0" fmla="*/ 5442085 w 5442085"/>
              <a:gd name="connsiteY0" fmla="*/ 1274324 h 1274324"/>
              <a:gd name="connsiteX1" fmla="*/ 4338536 w 5442085"/>
              <a:gd name="connsiteY1" fmla="*/ 1274324 h 1274324"/>
              <a:gd name="connsiteX2" fmla="*/ 4338536 w 5442085"/>
              <a:gd name="connsiteY2" fmla="*/ 1230009 h 1274324"/>
              <a:gd name="connsiteX3" fmla="*/ 4281251 w 5442085"/>
              <a:gd name="connsiteY3" fmla="*/ 1230009 h 1274324"/>
              <a:gd name="connsiteX4" fmla="*/ 4281251 w 5442085"/>
              <a:gd name="connsiteY4" fmla="*/ 1185694 h 1274324"/>
              <a:gd name="connsiteX5" fmla="*/ 4241259 w 5442085"/>
              <a:gd name="connsiteY5" fmla="*/ 1185694 h 1274324"/>
              <a:gd name="connsiteX6" fmla="*/ 4241259 w 5442085"/>
              <a:gd name="connsiteY6" fmla="*/ 1153268 h 1274324"/>
              <a:gd name="connsiteX7" fmla="*/ 4183974 w 5442085"/>
              <a:gd name="connsiteY7" fmla="*/ 1153268 h 1274324"/>
              <a:gd name="connsiteX8" fmla="*/ 4183974 w 5442085"/>
              <a:gd name="connsiteY8" fmla="*/ 1126247 h 1274324"/>
              <a:gd name="connsiteX9" fmla="*/ 4107234 w 5442085"/>
              <a:gd name="connsiteY9" fmla="*/ 1126247 h 1274324"/>
              <a:gd name="connsiteX10" fmla="*/ 4107234 w 5442085"/>
              <a:gd name="connsiteY10" fmla="*/ 1107873 h 1274324"/>
              <a:gd name="connsiteX11" fmla="*/ 3570051 w 5442085"/>
              <a:gd name="connsiteY11" fmla="*/ 1107873 h 1274324"/>
              <a:gd name="connsiteX12" fmla="*/ 3570051 w 5442085"/>
              <a:gd name="connsiteY12" fmla="*/ 1080851 h 1274324"/>
              <a:gd name="connsiteX13" fmla="*/ 3516008 w 5442085"/>
              <a:gd name="connsiteY13" fmla="*/ 1080851 h 1274324"/>
              <a:gd name="connsiteX14" fmla="*/ 3516008 w 5442085"/>
              <a:gd name="connsiteY14" fmla="*/ 1057073 h 1274324"/>
              <a:gd name="connsiteX15" fmla="*/ 3415489 w 5442085"/>
              <a:gd name="connsiteY15" fmla="*/ 1057073 h 1274324"/>
              <a:gd name="connsiteX16" fmla="*/ 3415489 w 5442085"/>
              <a:gd name="connsiteY16" fmla="*/ 1044102 h 1274324"/>
              <a:gd name="connsiteX17" fmla="*/ 3280383 w 5442085"/>
              <a:gd name="connsiteY17" fmla="*/ 1044102 h 1274324"/>
              <a:gd name="connsiteX18" fmla="*/ 3280383 w 5442085"/>
              <a:gd name="connsiteY18" fmla="*/ 1024647 h 1274324"/>
              <a:gd name="connsiteX19" fmla="*/ 3172298 w 5442085"/>
              <a:gd name="connsiteY19" fmla="*/ 1024647 h 1274324"/>
              <a:gd name="connsiteX20" fmla="*/ 3172298 w 5442085"/>
              <a:gd name="connsiteY20" fmla="*/ 1006273 h 1274324"/>
              <a:gd name="connsiteX21" fmla="*/ 3046919 w 5442085"/>
              <a:gd name="connsiteY21" fmla="*/ 1006273 h 1274324"/>
              <a:gd name="connsiteX22" fmla="*/ 3046919 w 5442085"/>
              <a:gd name="connsiteY22" fmla="*/ 988979 h 1274324"/>
              <a:gd name="connsiteX23" fmla="*/ 2909651 w 5442085"/>
              <a:gd name="connsiteY23" fmla="*/ 988979 h 1274324"/>
              <a:gd name="connsiteX24" fmla="*/ 2909651 w 5442085"/>
              <a:gd name="connsiteY24" fmla="*/ 956554 h 1274324"/>
              <a:gd name="connsiteX25" fmla="*/ 2761574 w 5442085"/>
              <a:gd name="connsiteY25" fmla="*/ 956554 h 1274324"/>
              <a:gd name="connsiteX26" fmla="*/ 2761574 w 5442085"/>
              <a:gd name="connsiteY26" fmla="*/ 919805 h 1274324"/>
              <a:gd name="connsiteX27" fmla="*/ 2662136 w 5442085"/>
              <a:gd name="connsiteY27" fmla="*/ 919805 h 1274324"/>
              <a:gd name="connsiteX28" fmla="*/ 2662136 w 5442085"/>
              <a:gd name="connsiteY28" fmla="*/ 879813 h 1274324"/>
              <a:gd name="connsiteX29" fmla="*/ 2619983 w 5442085"/>
              <a:gd name="connsiteY29" fmla="*/ 879813 h 1274324"/>
              <a:gd name="connsiteX30" fmla="*/ 2619983 w 5442085"/>
              <a:gd name="connsiteY30" fmla="*/ 852792 h 1274324"/>
              <a:gd name="connsiteX31" fmla="*/ 2524868 w 5442085"/>
              <a:gd name="connsiteY31" fmla="*/ 852792 h 1274324"/>
              <a:gd name="connsiteX32" fmla="*/ 2524868 w 5442085"/>
              <a:gd name="connsiteY32" fmla="*/ 813881 h 1274324"/>
              <a:gd name="connsiteX33" fmla="*/ 2318425 w 5442085"/>
              <a:gd name="connsiteY33" fmla="*/ 813881 h 1274324"/>
              <a:gd name="connsiteX34" fmla="*/ 2318425 w 5442085"/>
              <a:gd name="connsiteY34" fmla="*/ 776051 h 1274324"/>
              <a:gd name="connsiteX35" fmla="*/ 2293566 w 5442085"/>
              <a:gd name="connsiteY35" fmla="*/ 776051 h 1274324"/>
              <a:gd name="connsiteX36" fmla="*/ 2293566 w 5442085"/>
              <a:gd name="connsiteY36" fmla="*/ 752273 h 1274324"/>
              <a:gd name="connsiteX37" fmla="*/ 2244928 w 5442085"/>
              <a:gd name="connsiteY37" fmla="*/ 752273 h 1274324"/>
              <a:gd name="connsiteX38" fmla="*/ 2244928 w 5442085"/>
              <a:gd name="connsiteY38" fmla="*/ 711200 h 1274324"/>
              <a:gd name="connsiteX39" fmla="*/ 2046051 w 5442085"/>
              <a:gd name="connsiteY39" fmla="*/ 711200 h 1274324"/>
              <a:gd name="connsiteX40" fmla="*/ 2046051 w 5442085"/>
              <a:gd name="connsiteY40" fmla="*/ 701473 h 1274324"/>
              <a:gd name="connsiteX41" fmla="*/ 1960664 w 5442085"/>
              <a:gd name="connsiteY41" fmla="*/ 701473 h 1274324"/>
              <a:gd name="connsiteX42" fmla="*/ 1960664 w 5442085"/>
              <a:gd name="connsiteY42" fmla="*/ 670128 h 1274324"/>
              <a:gd name="connsiteX43" fmla="*/ 1855821 w 5442085"/>
              <a:gd name="connsiteY43" fmla="*/ 670128 h 1274324"/>
              <a:gd name="connsiteX44" fmla="*/ 1855821 w 5442085"/>
              <a:gd name="connsiteY44" fmla="*/ 645268 h 1274324"/>
              <a:gd name="connsiteX45" fmla="*/ 1570476 w 5442085"/>
              <a:gd name="connsiteY45" fmla="*/ 645268 h 1274324"/>
              <a:gd name="connsiteX46" fmla="*/ 1570476 w 5442085"/>
              <a:gd name="connsiteY46" fmla="*/ 618247 h 1274324"/>
              <a:gd name="connsiteX47" fmla="*/ 1542374 w 5442085"/>
              <a:gd name="connsiteY47" fmla="*/ 618247 h 1274324"/>
              <a:gd name="connsiteX48" fmla="*/ 1542374 w 5442085"/>
              <a:gd name="connsiteY48" fmla="*/ 599873 h 1274324"/>
              <a:gd name="connsiteX49" fmla="*/ 1397540 w 5442085"/>
              <a:gd name="connsiteY49" fmla="*/ 599873 h 1274324"/>
              <a:gd name="connsiteX50" fmla="*/ 1397540 w 5442085"/>
              <a:gd name="connsiteY50" fmla="*/ 560962 h 1274324"/>
              <a:gd name="connsiteX51" fmla="*/ 1232170 w 5442085"/>
              <a:gd name="connsiteY51" fmla="*/ 560962 h 1274324"/>
              <a:gd name="connsiteX52" fmla="*/ 1232170 w 5442085"/>
              <a:gd name="connsiteY52" fmla="*/ 535022 h 1274324"/>
              <a:gd name="connsiteX53" fmla="*/ 1172723 w 5442085"/>
              <a:gd name="connsiteY53" fmla="*/ 535022 h 1274324"/>
              <a:gd name="connsiteX54" fmla="*/ 1172723 w 5442085"/>
              <a:gd name="connsiteY54" fmla="*/ 528536 h 1274324"/>
              <a:gd name="connsiteX55" fmla="*/ 1086255 w 5442085"/>
              <a:gd name="connsiteY55" fmla="*/ 528536 h 1274324"/>
              <a:gd name="connsiteX56" fmla="*/ 1086255 w 5442085"/>
              <a:gd name="connsiteY56" fmla="*/ 512324 h 1274324"/>
              <a:gd name="connsiteX57" fmla="*/ 961957 w 5442085"/>
              <a:gd name="connsiteY57" fmla="*/ 512324 h 1274324"/>
              <a:gd name="connsiteX58" fmla="*/ 961957 w 5442085"/>
              <a:gd name="connsiteY58" fmla="*/ 472332 h 1274324"/>
              <a:gd name="connsiteX59" fmla="*/ 911157 w 5442085"/>
              <a:gd name="connsiteY59" fmla="*/ 472332 h 1274324"/>
              <a:gd name="connsiteX60" fmla="*/ 911157 w 5442085"/>
              <a:gd name="connsiteY60" fmla="*/ 460443 h 1274324"/>
              <a:gd name="connsiteX61" fmla="*/ 808476 w 5442085"/>
              <a:gd name="connsiteY61" fmla="*/ 460443 h 1274324"/>
              <a:gd name="connsiteX62" fmla="*/ 808476 w 5442085"/>
              <a:gd name="connsiteY62" fmla="*/ 430179 h 1274324"/>
              <a:gd name="connsiteX63" fmla="*/ 724170 w 5442085"/>
              <a:gd name="connsiteY63" fmla="*/ 430179 h 1274324"/>
              <a:gd name="connsiteX64" fmla="*/ 724170 w 5442085"/>
              <a:gd name="connsiteY64" fmla="*/ 413966 h 1274324"/>
              <a:gd name="connsiteX65" fmla="*/ 693906 w 5442085"/>
              <a:gd name="connsiteY65" fmla="*/ 413966 h 1274324"/>
              <a:gd name="connsiteX66" fmla="*/ 693906 w 5442085"/>
              <a:gd name="connsiteY66" fmla="*/ 379379 h 1274324"/>
              <a:gd name="connsiteX67" fmla="*/ 618247 w 5442085"/>
              <a:gd name="connsiteY67" fmla="*/ 379379 h 1274324"/>
              <a:gd name="connsiteX68" fmla="*/ 618247 w 5442085"/>
              <a:gd name="connsiteY68" fmla="*/ 361005 h 1274324"/>
              <a:gd name="connsiteX69" fmla="*/ 537183 w 5442085"/>
              <a:gd name="connsiteY69" fmla="*/ 361005 h 1274324"/>
              <a:gd name="connsiteX70" fmla="*/ 537183 w 5442085"/>
              <a:gd name="connsiteY70" fmla="*/ 337226 h 1274324"/>
              <a:gd name="connsiteX71" fmla="*/ 480979 w 5442085"/>
              <a:gd name="connsiteY71" fmla="*/ 337226 h 1274324"/>
              <a:gd name="connsiteX72" fmla="*/ 480979 w 5442085"/>
              <a:gd name="connsiteY72" fmla="*/ 321013 h 1274324"/>
              <a:gd name="connsiteX73" fmla="*/ 325336 w 5442085"/>
              <a:gd name="connsiteY73" fmla="*/ 321013 h 1274324"/>
              <a:gd name="connsiteX74" fmla="*/ 325336 w 5442085"/>
              <a:gd name="connsiteY74" fmla="*/ 281022 h 1274324"/>
              <a:gd name="connsiteX75" fmla="*/ 308042 w 5442085"/>
              <a:gd name="connsiteY75" fmla="*/ 281022 h 1274324"/>
              <a:gd name="connsiteX76" fmla="*/ 308042 w 5442085"/>
              <a:gd name="connsiteY76" fmla="*/ 242111 h 1274324"/>
              <a:gd name="connsiteX77" fmla="*/ 223736 w 5442085"/>
              <a:gd name="connsiteY77" fmla="*/ 242111 h 1274324"/>
              <a:gd name="connsiteX78" fmla="*/ 223736 w 5442085"/>
              <a:gd name="connsiteY78" fmla="*/ 195634 h 1274324"/>
              <a:gd name="connsiteX79" fmla="*/ 174017 w 5442085"/>
              <a:gd name="connsiteY79" fmla="*/ 195634 h 1274324"/>
              <a:gd name="connsiteX80" fmla="*/ 174017 w 5442085"/>
              <a:gd name="connsiteY80" fmla="*/ 167532 h 1274324"/>
              <a:gd name="connsiteX81" fmla="*/ 83225 w 5442085"/>
              <a:gd name="connsiteY81" fmla="*/ 167532 h 1274324"/>
              <a:gd name="connsiteX82" fmla="*/ 83225 w 5442085"/>
              <a:gd name="connsiteY82" fmla="*/ 110247 h 1274324"/>
              <a:gd name="connsiteX83" fmla="*/ 38911 w 5442085"/>
              <a:gd name="connsiteY83" fmla="*/ 110247 h 1274324"/>
              <a:gd name="connsiteX84" fmla="*/ 38911 w 5442085"/>
              <a:gd name="connsiteY84" fmla="*/ 85388 h 1274324"/>
              <a:gd name="connsiteX85" fmla="*/ 20536 w 5442085"/>
              <a:gd name="connsiteY85" fmla="*/ 85388 h 1274324"/>
              <a:gd name="connsiteX86" fmla="*/ 20536 w 5442085"/>
              <a:gd name="connsiteY86" fmla="*/ 36749 h 1274324"/>
              <a:gd name="connsiteX87" fmla="*/ 7566 w 5442085"/>
              <a:gd name="connsiteY87" fmla="*/ 36749 h 1274324"/>
              <a:gd name="connsiteX88" fmla="*/ 7566 w 5442085"/>
              <a:gd name="connsiteY88" fmla="*/ 0 h 1274324"/>
              <a:gd name="connsiteX89" fmla="*/ 0 w 5442085"/>
              <a:gd name="connsiteY89" fmla="*/ 7566 h 127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442085" h="1274324">
                <a:moveTo>
                  <a:pt x="5442085" y="1274324"/>
                </a:moveTo>
                <a:lnTo>
                  <a:pt x="4338536" y="1274324"/>
                </a:lnTo>
                <a:lnTo>
                  <a:pt x="4338536" y="1230009"/>
                </a:lnTo>
                <a:lnTo>
                  <a:pt x="4281251" y="1230009"/>
                </a:lnTo>
                <a:lnTo>
                  <a:pt x="4281251" y="1185694"/>
                </a:lnTo>
                <a:lnTo>
                  <a:pt x="4241259" y="1185694"/>
                </a:lnTo>
                <a:lnTo>
                  <a:pt x="4241259" y="1153268"/>
                </a:lnTo>
                <a:lnTo>
                  <a:pt x="4183974" y="1153268"/>
                </a:lnTo>
                <a:lnTo>
                  <a:pt x="4183974" y="1126247"/>
                </a:lnTo>
                <a:lnTo>
                  <a:pt x="4107234" y="1126247"/>
                </a:lnTo>
                <a:lnTo>
                  <a:pt x="4107234" y="1107873"/>
                </a:lnTo>
                <a:lnTo>
                  <a:pt x="3570051" y="1107873"/>
                </a:lnTo>
                <a:lnTo>
                  <a:pt x="3570051" y="1080851"/>
                </a:lnTo>
                <a:lnTo>
                  <a:pt x="3516008" y="1080851"/>
                </a:lnTo>
                <a:lnTo>
                  <a:pt x="3516008" y="1057073"/>
                </a:lnTo>
                <a:lnTo>
                  <a:pt x="3415489" y="1057073"/>
                </a:lnTo>
                <a:lnTo>
                  <a:pt x="3415489" y="1044102"/>
                </a:lnTo>
                <a:lnTo>
                  <a:pt x="3280383" y="1044102"/>
                </a:lnTo>
                <a:lnTo>
                  <a:pt x="3280383" y="1024647"/>
                </a:lnTo>
                <a:lnTo>
                  <a:pt x="3172298" y="1024647"/>
                </a:lnTo>
                <a:lnTo>
                  <a:pt x="3172298" y="1006273"/>
                </a:lnTo>
                <a:lnTo>
                  <a:pt x="3046919" y="1006273"/>
                </a:lnTo>
                <a:lnTo>
                  <a:pt x="3046919" y="988979"/>
                </a:lnTo>
                <a:lnTo>
                  <a:pt x="2909651" y="988979"/>
                </a:lnTo>
                <a:lnTo>
                  <a:pt x="2909651" y="956554"/>
                </a:lnTo>
                <a:lnTo>
                  <a:pt x="2761574" y="956554"/>
                </a:lnTo>
                <a:lnTo>
                  <a:pt x="2761574" y="919805"/>
                </a:lnTo>
                <a:lnTo>
                  <a:pt x="2662136" y="919805"/>
                </a:lnTo>
                <a:lnTo>
                  <a:pt x="2662136" y="879813"/>
                </a:lnTo>
                <a:lnTo>
                  <a:pt x="2619983" y="879813"/>
                </a:lnTo>
                <a:lnTo>
                  <a:pt x="2619983" y="852792"/>
                </a:lnTo>
                <a:lnTo>
                  <a:pt x="2524868" y="852792"/>
                </a:lnTo>
                <a:lnTo>
                  <a:pt x="2524868" y="813881"/>
                </a:lnTo>
                <a:lnTo>
                  <a:pt x="2318425" y="813881"/>
                </a:lnTo>
                <a:lnTo>
                  <a:pt x="2318425" y="776051"/>
                </a:lnTo>
                <a:lnTo>
                  <a:pt x="2293566" y="776051"/>
                </a:lnTo>
                <a:lnTo>
                  <a:pt x="2293566" y="752273"/>
                </a:lnTo>
                <a:lnTo>
                  <a:pt x="2244928" y="752273"/>
                </a:lnTo>
                <a:lnTo>
                  <a:pt x="2244928" y="711200"/>
                </a:lnTo>
                <a:lnTo>
                  <a:pt x="2046051" y="711200"/>
                </a:lnTo>
                <a:lnTo>
                  <a:pt x="2046051" y="701473"/>
                </a:lnTo>
                <a:lnTo>
                  <a:pt x="1960664" y="701473"/>
                </a:lnTo>
                <a:lnTo>
                  <a:pt x="1960664" y="670128"/>
                </a:lnTo>
                <a:lnTo>
                  <a:pt x="1855821" y="670128"/>
                </a:lnTo>
                <a:lnTo>
                  <a:pt x="1855821" y="645268"/>
                </a:lnTo>
                <a:lnTo>
                  <a:pt x="1570476" y="645268"/>
                </a:lnTo>
                <a:lnTo>
                  <a:pt x="1570476" y="618247"/>
                </a:lnTo>
                <a:lnTo>
                  <a:pt x="1542374" y="618247"/>
                </a:lnTo>
                <a:lnTo>
                  <a:pt x="1542374" y="599873"/>
                </a:lnTo>
                <a:lnTo>
                  <a:pt x="1397540" y="599873"/>
                </a:lnTo>
                <a:lnTo>
                  <a:pt x="1397540" y="560962"/>
                </a:lnTo>
                <a:lnTo>
                  <a:pt x="1232170" y="560962"/>
                </a:lnTo>
                <a:lnTo>
                  <a:pt x="1232170" y="535022"/>
                </a:lnTo>
                <a:lnTo>
                  <a:pt x="1172723" y="535022"/>
                </a:lnTo>
                <a:lnTo>
                  <a:pt x="1172723" y="528536"/>
                </a:lnTo>
                <a:lnTo>
                  <a:pt x="1086255" y="528536"/>
                </a:lnTo>
                <a:lnTo>
                  <a:pt x="1086255" y="512324"/>
                </a:lnTo>
                <a:lnTo>
                  <a:pt x="961957" y="512324"/>
                </a:lnTo>
                <a:lnTo>
                  <a:pt x="961957" y="472332"/>
                </a:lnTo>
                <a:lnTo>
                  <a:pt x="911157" y="472332"/>
                </a:lnTo>
                <a:lnTo>
                  <a:pt x="911157" y="460443"/>
                </a:lnTo>
                <a:lnTo>
                  <a:pt x="808476" y="460443"/>
                </a:lnTo>
                <a:lnTo>
                  <a:pt x="808476" y="430179"/>
                </a:lnTo>
                <a:lnTo>
                  <a:pt x="724170" y="430179"/>
                </a:lnTo>
                <a:lnTo>
                  <a:pt x="724170" y="413966"/>
                </a:lnTo>
                <a:lnTo>
                  <a:pt x="693906" y="413966"/>
                </a:lnTo>
                <a:lnTo>
                  <a:pt x="693906" y="379379"/>
                </a:lnTo>
                <a:lnTo>
                  <a:pt x="618247" y="379379"/>
                </a:lnTo>
                <a:lnTo>
                  <a:pt x="618247" y="361005"/>
                </a:lnTo>
                <a:lnTo>
                  <a:pt x="537183" y="361005"/>
                </a:lnTo>
                <a:lnTo>
                  <a:pt x="537183" y="337226"/>
                </a:lnTo>
                <a:lnTo>
                  <a:pt x="480979" y="337226"/>
                </a:lnTo>
                <a:lnTo>
                  <a:pt x="480979" y="321013"/>
                </a:lnTo>
                <a:lnTo>
                  <a:pt x="325336" y="321013"/>
                </a:lnTo>
                <a:lnTo>
                  <a:pt x="325336" y="281022"/>
                </a:lnTo>
                <a:lnTo>
                  <a:pt x="308042" y="281022"/>
                </a:lnTo>
                <a:lnTo>
                  <a:pt x="308042" y="242111"/>
                </a:lnTo>
                <a:lnTo>
                  <a:pt x="223736" y="242111"/>
                </a:lnTo>
                <a:lnTo>
                  <a:pt x="223736" y="195634"/>
                </a:lnTo>
                <a:lnTo>
                  <a:pt x="174017" y="195634"/>
                </a:lnTo>
                <a:lnTo>
                  <a:pt x="174017" y="167532"/>
                </a:lnTo>
                <a:lnTo>
                  <a:pt x="83225" y="167532"/>
                </a:lnTo>
                <a:lnTo>
                  <a:pt x="83225" y="110247"/>
                </a:lnTo>
                <a:lnTo>
                  <a:pt x="38911" y="110247"/>
                </a:lnTo>
                <a:lnTo>
                  <a:pt x="38911" y="85388"/>
                </a:lnTo>
                <a:lnTo>
                  <a:pt x="20536" y="85388"/>
                </a:lnTo>
                <a:lnTo>
                  <a:pt x="20536" y="36749"/>
                </a:lnTo>
                <a:lnTo>
                  <a:pt x="7566" y="36749"/>
                </a:lnTo>
                <a:lnTo>
                  <a:pt x="7566" y="0"/>
                </a:lnTo>
                <a:lnTo>
                  <a:pt x="0" y="7566"/>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73" name="Freeform: Shape 72">
            <a:extLst>
              <a:ext uri="{FF2B5EF4-FFF2-40B4-BE49-F238E27FC236}">
                <a16:creationId xmlns:a16="http://schemas.microsoft.com/office/drawing/2014/main" id="{902CC05D-C2D9-AA75-5F91-4FC1DA4D44F0}"/>
              </a:ext>
            </a:extLst>
          </p:cNvPr>
          <p:cNvSpPr/>
          <p:nvPr/>
        </p:nvSpPr>
        <p:spPr bwMode="auto">
          <a:xfrm>
            <a:off x="3325091" y="1789453"/>
            <a:ext cx="5459799" cy="1541734"/>
          </a:xfrm>
          <a:custGeom>
            <a:avLst/>
            <a:gdLst>
              <a:gd name="connsiteX0" fmla="*/ 5459799 w 5459799"/>
              <a:gd name="connsiteY0" fmla="*/ 1541734 h 1541734"/>
              <a:gd name="connsiteX1" fmla="*/ 4721629 w 5459799"/>
              <a:gd name="connsiteY1" fmla="*/ 1541734 h 1541734"/>
              <a:gd name="connsiteX2" fmla="*/ 4721629 w 5459799"/>
              <a:gd name="connsiteY2" fmla="*/ 1418706 h 1541734"/>
              <a:gd name="connsiteX3" fmla="*/ 4165230 w 5459799"/>
              <a:gd name="connsiteY3" fmla="*/ 1418706 h 1541734"/>
              <a:gd name="connsiteX4" fmla="*/ 4165230 w 5459799"/>
              <a:gd name="connsiteY4" fmla="*/ 1393213 h 1541734"/>
              <a:gd name="connsiteX5" fmla="*/ 4069911 w 5459799"/>
              <a:gd name="connsiteY5" fmla="*/ 1393213 h 1541734"/>
              <a:gd name="connsiteX6" fmla="*/ 4069911 w 5459799"/>
              <a:gd name="connsiteY6" fmla="*/ 1356637 h 1541734"/>
              <a:gd name="connsiteX7" fmla="*/ 3945774 w 5459799"/>
              <a:gd name="connsiteY7" fmla="*/ 1356637 h 1541734"/>
              <a:gd name="connsiteX8" fmla="*/ 3945774 w 5459799"/>
              <a:gd name="connsiteY8" fmla="*/ 1337795 h 1541734"/>
              <a:gd name="connsiteX9" fmla="*/ 3895898 w 5459799"/>
              <a:gd name="connsiteY9" fmla="*/ 1337795 h 1541734"/>
              <a:gd name="connsiteX10" fmla="*/ 3895898 w 5459799"/>
              <a:gd name="connsiteY10" fmla="*/ 1322278 h 1541734"/>
              <a:gd name="connsiteX11" fmla="*/ 3837155 w 5459799"/>
              <a:gd name="connsiteY11" fmla="*/ 1322278 h 1541734"/>
              <a:gd name="connsiteX12" fmla="*/ 3837155 w 5459799"/>
              <a:gd name="connsiteY12" fmla="*/ 1300111 h 1541734"/>
              <a:gd name="connsiteX13" fmla="*/ 3747377 w 5459799"/>
              <a:gd name="connsiteY13" fmla="*/ 1300111 h 1541734"/>
              <a:gd name="connsiteX14" fmla="*/ 3747377 w 5459799"/>
              <a:gd name="connsiteY14" fmla="*/ 1279052 h 1541734"/>
              <a:gd name="connsiteX15" fmla="*/ 3658708 w 5459799"/>
              <a:gd name="connsiteY15" fmla="*/ 1279052 h 1541734"/>
              <a:gd name="connsiteX16" fmla="*/ 3658708 w 5459799"/>
              <a:gd name="connsiteY16" fmla="*/ 1249126 h 1541734"/>
              <a:gd name="connsiteX17" fmla="*/ 3544547 w 5459799"/>
              <a:gd name="connsiteY17" fmla="*/ 1249126 h 1541734"/>
              <a:gd name="connsiteX18" fmla="*/ 3544547 w 5459799"/>
              <a:gd name="connsiteY18" fmla="*/ 1230284 h 1541734"/>
              <a:gd name="connsiteX19" fmla="*/ 3466961 w 5459799"/>
              <a:gd name="connsiteY19" fmla="*/ 1230284 h 1541734"/>
              <a:gd name="connsiteX20" fmla="*/ 3466961 w 5459799"/>
              <a:gd name="connsiteY20" fmla="*/ 1205900 h 1541734"/>
              <a:gd name="connsiteX21" fmla="*/ 3366100 w 5459799"/>
              <a:gd name="connsiteY21" fmla="*/ 1205900 h 1541734"/>
              <a:gd name="connsiteX22" fmla="*/ 3366100 w 5459799"/>
              <a:gd name="connsiteY22" fmla="*/ 1189274 h 1541734"/>
              <a:gd name="connsiteX23" fmla="*/ 3260806 w 5459799"/>
              <a:gd name="connsiteY23" fmla="*/ 1189274 h 1541734"/>
              <a:gd name="connsiteX24" fmla="*/ 3260806 w 5459799"/>
              <a:gd name="connsiteY24" fmla="*/ 1167107 h 1541734"/>
              <a:gd name="connsiteX25" fmla="*/ 3146644 w 5459799"/>
              <a:gd name="connsiteY25" fmla="*/ 1167107 h 1541734"/>
              <a:gd name="connsiteX26" fmla="*/ 3146644 w 5459799"/>
              <a:gd name="connsiteY26" fmla="*/ 1148265 h 1541734"/>
              <a:gd name="connsiteX27" fmla="*/ 3072384 w 5459799"/>
              <a:gd name="connsiteY27" fmla="*/ 1148265 h 1541734"/>
              <a:gd name="connsiteX28" fmla="*/ 3072384 w 5459799"/>
              <a:gd name="connsiteY28" fmla="*/ 1133856 h 1541734"/>
              <a:gd name="connsiteX29" fmla="*/ 3050217 w 5459799"/>
              <a:gd name="connsiteY29" fmla="*/ 1133856 h 1541734"/>
              <a:gd name="connsiteX30" fmla="*/ 3050217 w 5459799"/>
              <a:gd name="connsiteY30" fmla="*/ 1122772 h 1541734"/>
              <a:gd name="connsiteX31" fmla="*/ 2936055 w 5459799"/>
              <a:gd name="connsiteY31" fmla="*/ 1122772 h 1541734"/>
              <a:gd name="connsiteX32" fmla="*/ 2936055 w 5459799"/>
              <a:gd name="connsiteY32" fmla="*/ 1103930 h 1541734"/>
              <a:gd name="connsiteX33" fmla="*/ 2921646 w 5459799"/>
              <a:gd name="connsiteY33" fmla="*/ 1103930 h 1541734"/>
              <a:gd name="connsiteX34" fmla="*/ 2921646 w 5459799"/>
              <a:gd name="connsiteY34" fmla="*/ 1083980 h 1541734"/>
              <a:gd name="connsiteX35" fmla="*/ 2858470 w 5459799"/>
              <a:gd name="connsiteY35" fmla="*/ 1083980 h 1541734"/>
              <a:gd name="connsiteX36" fmla="*/ 2858470 w 5459799"/>
              <a:gd name="connsiteY36" fmla="*/ 1071788 h 1541734"/>
              <a:gd name="connsiteX37" fmla="*/ 2841844 w 5459799"/>
              <a:gd name="connsiteY37" fmla="*/ 1071788 h 1541734"/>
              <a:gd name="connsiteX38" fmla="*/ 2841844 w 5459799"/>
              <a:gd name="connsiteY38" fmla="*/ 1052946 h 1541734"/>
              <a:gd name="connsiteX39" fmla="*/ 2828544 w 5459799"/>
              <a:gd name="connsiteY39" fmla="*/ 1052946 h 1541734"/>
              <a:gd name="connsiteX40" fmla="*/ 2828544 w 5459799"/>
              <a:gd name="connsiteY40" fmla="*/ 1029670 h 1541734"/>
              <a:gd name="connsiteX41" fmla="*/ 2758717 w 5459799"/>
              <a:gd name="connsiteY41" fmla="*/ 1029670 h 1541734"/>
              <a:gd name="connsiteX42" fmla="*/ 2733225 w 5459799"/>
              <a:gd name="connsiteY42" fmla="*/ 1029670 h 1541734"/>
              <a:gd name="connsiteX43" fmla="*/ 2733225 w 5459799"/>
              <a:gd name="connsiteY43" fmla="*/ 995311 h 1541734"/>
              <a:gd name="connsiteX44" fmla="*/ 2715491 w 5459799"/>
              <a:gd name="connsiteY44" fmla="*/ 995311 h 1541734"/>
              <a:gd name="connsiteX45" fmla="*/ 2715491 w 5459799"/>
              <a:gd name="connsiteY45" fmla="*/ 985335 h 1541734"/>
              <a:gd name="connsiteX46" fmla="*/ 2648989 w 5459799"/>
              <a:gd name="connsiteY46" fmla="*/ 985335 h 1541734"/>
              <a:gd name="connsiteX47" fmla="*/ 2648989 w 5459799"/>
              <a:gd name="connsiteY47" fmla="*/ 974252 h 1541734"/>
              <a:gd name="connsiteX48" fmla="*/ 2309830 w 5459799"/>
              <a:gd name="connsiteY48" fmla="*/ 974252 h 1541734"/>
              <a:gd name="connsiteX49" fmla="*/ 2309830 w 5459799"/>
              <a:gd name="connsiteY49" fmla="*/ 955410 h 1541734"/>
              <a:gd name="connsiteX50" fmla="*/ 2248870 w 5459799"/>
              <a:gd name="connsiteY50" fmla="*/ 955410 h 1541734"/>
              <a:gd name="connsiteX51" fmla="*/ 2248870 w 5459799"/>
              <a:gd name="connsiteY51" fmla="*/ 941001 h 1541734"/>
              <a:gd name="connsiteX52" fmla="*/ 2234461 w 5459799"/>
              <a:gd name="connsiteY52" fmla="*/ 941001 h 1541734"/>
              <a:gd name="connsiteX53" fmla="*/ 2234461 w 5459799"/>
              <a:gd name="connsiteY53" fmla="*/ 924375 h 1541734"/>
              <a:gd name="connsiteX54" fmla="*/ 2202318 w 5459799"/>
              <a:gd name="connsiteY54" fmla="*/ 924375 h 1541734"/>
              <a:gd name="connsiteX55" fmla="*/ 2202318 w 5459799"/>
              <a:gd name="connsiteY55" fmla="*/ 897775 h 1541734"/>
              <a:gd name="connsiteX56" fmla="*/ 2075965 w 5459799"/>
              <a:gd name="connsiteY56" fmla="*/ 897775 h 1541734"/>
              <a:gd name="connsiteX57" fmla="*/ 2075965 w 5459799"/>
              <a:gd name="connsiteY57" fmla="*/ 883366 h 1541734"/>
              <a:gd name="connsiteX58" fmla="*/ 2054906 w 5459799"/>
              <a:gd name="connsiteY58" fmla="*/ 883366 h 1541734"/>
              <a:gd name="connsiteX59" fmla="*/ 2054906 w 5459799"/>
              <a:gd name="connsiteY59" fmla="*/ 866740 h 1541734"/>
              <a:gd name="connsiteX60" fmla="*/ 2008355 w 5459799"/>
              <a:gd name="connsiteY60" fmla="*/ 866740 h 1541734"/>
              <a:gd name="connsiteX61" fmla="*/ 2008355 w 5459799"/>
              <a:gd name="connsiteY61" fmla="*/ 851223 h 1541734"/>
              <a:gd name="connsiteX62" fmla="*/ 1947395 w 5459799"/>
              <a:gd name="connsiteY62" fmla="*/ 851223 h 1541734"/>
              <a:gd name="connsiteX63" fmla="*/ 1947395 w 5459799"/>
              <a:gd name="connsiteY63" fmla="*/ 825731 h 1541734"/>
              <a:gd name="connsiteX64" fmla="*/ 1929661 w 5459799"/>
              <a:gd name="connsiteY64" fmla="*/ 825731 h 1541734"/>
              <a:gd name="connsiteX65" fmla="*/ 1929661 w 5459799"/>
              <a:gd name="connsiteY65" fmla="*/ 815756 h 1541734"/>
              <a:gd name="connsiteX66" fmla="*/ 1860942 w 5459799"/>
              <a:gd name="connsiteY66" fmla="*/ 815756 h 1541734"/>
              <a:gd name="connsiteX67" fmla="*/ 1860942 w 5459799"/>
              <a:gd name="connsiteY67" fmla="*/ 795805 h 1541734"/>
              <a:gd name="connsiteX68" fmla="*/ 1818825 w 5459799"/>
              <a:gd name="connsiteY68" fmla="*/ 795805 h 1541734"/>
              <a:gd name="connsiteX69" fmla="*/ 1818825 w 5459799"/>
              <a:gd name="connsiteY69" fmla="*/ 776963 h 1541734"/>
              <a:gd name="connsiteX70" fmla="*/ 1772273 w 5459799"/>
              <a:gd name="connsiteY70" fmla="*/ 776963 h 1541734"/>
              <a:gd name="connsiteX71" fmla="*/ 1772273 w 5459799"/>
              <a:gd name="connsiteY71" fmla="*/ 747037 h 1541734"/>
              <a:gd name="connsiteX72" fmla="*/ 1723505 w 5459799"/>
              <a:gd name="connsiteY72" fmla="*/ 747037 h 1541734"/>
              <a:gd name="connsiteX73" fmla="*/ 1723505 w 5459799"/>
              <a:gd name="connsiteY73" fmla="*/ 718220 h 1541734"/>
              <a:gd name="connsiteX74" fmla="*/ 1684713 w 5459799"/>
              <a:gd name="connsiteY74" fmla="*/ 718220 h 1541734"/>
              <a:gd name="connsiteX75" fmla="*/ 1684713 w 5459799"/>
              <a:gd name="connsiteY75" fmla="*/ 689402 h 1541734"/>
              <a:gd name="connsiteX76" fmla="*/ 1651462 w 5459799"/>
              <a:gd name="connsiteY76" fmla="*/ 689402 h 1541734"/>
              <a:gd name="connsiteX77" fmla="*/ 1651462 w 5459799"/>
              <a:gd name="connsiteY77" fmla="*/ 671668 h 1541734"/>
              <a:gd name="connsiteX78" fmla="*/ 1625969 w 5459799"/>
              <a:gd name="connsiteY78" fmla="*/ 671668 h 1541734"/>
              <a:gd name="connsiteX79" fmla="*/ 1625969 w 5459799"/>
              <a:gd name="connsiteY79" fmla="*/ 631767 h 1541734"/>
              <a:gd name="connsiteX80" fmla="*/ 1485207 w 5459799"/>
              <a:gd name="connsiteY80" fmla="*/ 631767 h 1541734"/>
              <a:gd name="connsiteX81" fmla="*/ 1485207 w 5459799"/>
              <a:gd name="connsiteY81" fmla="*/ 626226 h 1541734"/>
              <a:gd name="connsiteX82" fmla="*/ 1353312 w 5459799"/>
              <a:gd name="connsiteY82" fmla="*/ 626226 h 1541734"/>
              <a:gd name="connsiteX83" fmla="*/ 1353312 w 5459799"/>
              <a:gd name="connsiteY83" fmla="*/ 610708 h 1541734"/>
              <a:gd name="connsiteX84" fmla="*/ 1318953 w 5459799"/>
              <a:gd name="connsiteY84" fmla="*/ 610708 h 1541734"/>
              <a:gd name="connsiteX85" fmla="*/ 1318953 w 5459799"/>
              <a:gd name="connsiteY85" fmla="*/ 599625 h 1541734"/>
              <a:gd name="connsiteX86" fmla="*/ 1300110 w 5459799"/>
              <a:gd name="connsiteY86" fmla="*/ 599625 h 1541734"/>
              <a:gd name="connsiteX87" fmla="*/ 1300110 w 5459799"/>
              <a:gd name="connsiteY87" fmla="*/ 581891 h 1541734"/>
              <a:gd name="connsiteX88" fmla="*/ 1279052 w 5459799"/>
              <a:gd name="connsiteY88" fmla="*/ 581891 h 1541734"/>
              <a:gd name="connsiteX89" fmla="*/ 1279052 w 5459799"/>
              <a:gd name="connsiteY89" fmla="*/ 545315 h 1541734"/>
              <a:gd name="connsiteX90" fmla="*/ 1254668 w 5459799"/>
              <a:gd name="connsiteY90" fmla="*/ 545315 h 1541734"/>
              <a:gd name="connsiteX91" fmla="*/ 1254668 w 5459799"/>
              <a:gd name="connsiteY91" fmla="*/ 534231 h 1541734"/>
              <a:gd name="connsiteX92" fmla="*/ 1223633 w 5459799"/>
              <a:gd name="connsiteY92" fmla="*/ 534231 h 1541734"/>
              <a:gd name="connsiteX93" fmla="*/ 1223633 w 5459799"/>
              <a:gd name="connsiteY93" fmla="*/ 519823 h 1541734"/>
              <a:gd name="connsiteX94" fmla="*/ 1189274 w 5459799"/>
              <a:gd name="connsiteY94" fmla="*/ 519823 h 1541734"/>
              <a:gd name="connsiteX95" fmla="*/ 1189274 w 5459799"/>
              <a:gd name="connsiteY95" fmla="*/ 508739 h 1541734"/>
              <a:gd name="connsiteX96" fmla="*/ 1156023 w 5459799"/>
              <a:gd name="connsiteY96" fmla="*/ 508739 h 1541734"/>
              <a:gd name="connsiteX97" fmla="*/ 1156023 w 5459799"/>
              <a:gd name="connsiteY97" fmla="*/ 487680 h 1541734"/>
              <a:gd name="connsiteX98" fmla="*/ 1081763 w 5459799"/>
              <a:gd name="connsiteY98" fmla="*/ 487680 h 1541734"/>
              <a:gd name="connsiteX99" fmla="*/ 1081763 w 5459799"/>
              <a:gd name="connsiteY99" fmla="*/ 438912 h 1541734"/>
              <a:gd name="connsiteX100" fmla="*/ 1061812 w 5459799"/>
              <a:gd name="connsiteY100" fmla="*/ 438912 h 1541734"/>
              <a:gd name="connsiteX101" fmla="*/ 1061812 w 5459799"/>
              <a:gd name="connsiteY101" fmla="*/ 407878 h 1541734"/>
              <a:gd name="connsiteX102" fmla="*/ 1027453 w 5459799"/>
              <a:gd name="connsiteY102" fmla="*/ 407878 h 1541734"/>
              <a:gd name="connsiteX103" fmla="*/ 1027453 w 5459799"/>
              <a:gd name="connsiteY103" fmla="*/ 397903 h 1541734"/>
              <a:gd name="connsiteX104" fmla="*/ 880041 w 5459799"/>
              <a:gd name="connsiteY104" fmla="*/ 397903 h 1541734"/>
              <a:gd name="connsiteX105" fmla="*/ 880041 w 5459799"/>
              <a:gd name="connsiteY105" fmla="*/ 379060 h 1541734"/>
              <a:gd name="connsiteX106" fmla="*/ 863415 w 5459799"/>
              <a:gd name="connsiteY106" fmla="*/ 379060 h 1541734"/>
              <a:gd name="connsiteX107" fmla="*/ 863415 w 5459799"/>
              <a:gd name="connsiteY107" fmla="*/ 362435 h 1541734"/>
              <a:gd name="connsiteX108" fmla="*/ 835706 w 5459799"/>
              <a:gd name="connsiteY108" fmla="*/ 362435 h 1541734"/>
              <a:gd name="connsiteX109" fmla="*/ 835706 w 5459799"/>
              <a:gd name="connsiteY109" fmla="*/ 336943 h 1541734"/>
              <a:gd name="connsiteX110" fmla="*/ 811322 w 5459799"/>
              <a:gd name="connsiteY110" fmla="*/ 336943 h 1541734"/>
              <a:gd name="connsiteX111" fmla="*/ 811322 w 5459799"/>
              <a:gd name="connsiteY111" fmla="*/ 311450 h 1541734"/>
              <a:gd name="connsiteX112" fmla="*/ 741495 w 5459799"/>
              <a:gd name="connsiteY112" fmla="*/ 311450 h 1541734"/>
              <a:gd name="connsiteX113" fmla="*/ 741495 w 5459799"/>
              <a:gd name="connsiteY113" fmla="*/ 299258 h 1541734"/>
              <a:gd name="connsiteX114" fmla="*/ 672777 w 5459799"/>
              <a:gd name="connsiteY114" fmla="*/ 299258 h 1541734"/>
              <a:gd name="connsiteX115" fmla="*/ 672777 w 5459799"/>
              <a:gd name="connsiteY115" fmla="*/ 289283 h 1541734"/>
              <a:gd name="connsiteX116" fmla="*/ 580782 w 5459799"/>
              <a:gd name="connsiteY116" fmla="*/ 289283 h 1541734"/>
              <a:gd name="connsiteX117" fmla="*/ 580782 w 5459799"/>
              <a:gd name="connsiteY117" fmla="*/ 277091 h 1541734"/>
              <a:gd name="connsiteX118" fmla="*/ 537556 w 5459799"/>
              <a:gd name="connsiteY118" fmla="*/ 277091 h 1541734"/>
              <a:gd name="connsiteX119" fmla="*/ 537556 w 5459799"/>
              <a:gd name="connsiteY119" fmla="*/ 230540 h 1541734"/>
              <a:gd name="connsiteX120" fmla="*/ 510956 w 5459799"/>
              <a:gd name="connsiteY120" fmla="*/ 230540 h 1541734"/>
              <a:gd name="connsiteX121" fmla="*/ 510956 w 5459799"/>
              <a:gd name="connsiteY121" fmla="*/ 212806 h 1541734"/>
              <a:gd name="connsiteX122" fmla="*/ 477705 w 5459799"/>
              <a:gd name="connsiteY122" fmla="*/ 212806 h 1541734"/>
              <a:gd name="connsiteX123" fmla="*/ 477705 w 5459799"/>
              <a:gd name="connsiteY123" fmla="*/ 189530 h 1541734"/>
              <a:gd name="connsiteX124" fmla="*/ 436695 w 5459799"/>
              <a:gd name="connsiteY124" fmla="*/ 189530 h 1541734"/>
              <a:gd name="connsiteX125" fmla="*/ 436695 w 5459799"/>
              <a:gd name="connsiteY125" fmla="*/ 172905 h 1541734"/>
              <a:gd name="connsiteX126" fmla="*/ 425612 w 5459799"/>
              <a:gd name="connsiteY126" fmla="*/ 172905 h 1541734"/>
              <a:gd name="connsiteX127" fmla="*/ 425612 w 5459799"/>
              <a:gd name="connsiteY127" fmla="*/ 161821 h 1541734"/>
              <a:gd name="connsiteX128" fmla="*/ 404553 w 5459799"/>
              <a:gd name="connsiteY128" fmla="*/ 161821 h 1541734"/>
              <a:gd name="connsiteX129" fmla="*/ 404553 w 5459799"/>
              <a:gd name="connsiteY129" fmla="*/ 142979 h 1541734"/>
              <a:gd name="connsiteX130" fmla="*/ 364652 w 5459799"/>
              <a:gd name="connsiteY130" fmla="*/ 142979 h 1541734"/>
              <a:gd name="connsiteX131" fmla="*/ 364652 w 5459799"/>
              <a:gd name="connsiteY131" fmla="*/ 126354 h 1541734"/>
              <a:gd name="connsiteX132" fmla="*/ 335834 w 5459799"/>
              <a:gd name="connsiteY132" fmla="*/ 126354 h 1541734"/>
              <a:gd name="connsiteX133" fmla="*/ 335834 w 5459799"/>
              <a:gd name="connsiteY133" fmla="*/ 103078 h 1541734"/>
              <a:gd name="connsiteX134" fmla="*/ 311450 w 5459799"/>
              <a:gd name="connsiteY134" fmla="*/ 103078 h 1541734"/>
              <a:gd name="connsiteX135" fmla="*/ 311450 w 5459799"/>
              <a:gd name="connsiteY135" fmla="*/ 85344 h 1541734"/>
              <a:gd name="connsiteX136" fmla="*/ 288174 w 5459799"/>
              <a:gd name="connsiteY136" fmla="*/ 85344 h 1541734"/>
              <a:gd name="connsiteX137" fmla="*/ 288174 w 5459799"/>
              <a:gd name="connsiteY137" fmla="*/ 65394 h 1541734"/>
              <a:gd name="connsiteX138" fmla="*/ 263790 w 5459799"/>
              <a:gd name="connsiteY138" fmla="*/ 65394 h 1541734"/>
              <a:gd name="connsiteX139" fmla="*/ 263790 w 5459799"/>
              <a:gd name="connsiteY139" fmla="*/ 54310 h 1541734"/>
              <a:gd name="connsiteX140" fmla="*/ 238298 w 5459799"/>
              <a:gd name="connsiteY140" fmla="*/ 54310 h 1541734"/>
              <a:gd name="connsiteX141" fmla="*/ 238298 w 5459799"/>
              <a:gd name="connsiteY141" fmla="*/ 38793 h 1541734"/>
              <a:gd name="connsiteX142" fmla="*/ 215022 w 5459799"/>
              <a:gd name="connsiteY142" fmla="*/ 38793 h 1541734"/>
              <a:gd name="connsiteX143" fmla="*/ 107511 w 5459799"/>
              <a:gd name="connsiteY143" fmla="*/ 38793 h 1541734"/>
              <a:gd name="connsiteX144" fmla="*/ 107511 w 5459799"/>
              <a:gd name="connsiteY144" fmla="*/ 15517 h 1541734"/>
              <a:gd name="connsiteX145" fmla="*/ 47660 w 5459799"/>
              <a:gd name="connsiteY145" fmla="*/ 15517 h 1541734"/>
              <a:gd name="connsiteX146" fmla="*/ 47660 w 5459799"/>
              <a:gd name="connsiteY146" fmla="*/ 0 h 1541734"/>
              <a:gd name="connsiteX147" fmla="*/ 0 w 5459799"/>
              <a:gd name="connsiteY147" fmla="*/ 0 h 154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5459799" h="1541734">
                <a:moveTo>
                  <a:pt x="5459799" y="1541734"/>
                </a:moveTo>
                <a:lnTo>
                  <a:pt x="4721629" y="1541734"/>
                </a:lnTo>
                <a:lnTo>
                  <a:pt x="4721629" y="1418706"/>
                </a:lnTo>
                <a:lnTo>
                  <a:pt x="4165230" y="1418706"/>
                </a:lnTo>
                <a:lnTo>
                  <a:pt x="4165230" y="1393213"/>
                </a:lnTo>
                <a:lnTo>
                  <a:pt x="4069911" y="1393213"/>
                </a:lnTo>
                <a:lnTo>
                  <a:pt x="4069911" y="1356637"/>
                </a:lnTo>
                <a:lnTo>
                  <a:pt x="3945774" y="1356637"/>
                </a:lnTo>
                <a:lnTo>
                  <a:pt x="3945774" y="1337795"/>
                </a:lnTo>
                <a:lnTo>
                  <a:pt x="3895898" y="1337795"/>
                </a:lnTo>
                <a:lnTo>
                  <a:pt x="3895898" y="1322278"/>
                </a:lnTo>
                <a:lnTo>
                  <a:pt x="3837155" y="1322278"/>
                </a:lnTo>
                <a:lnTo>
                  <a:pt x="3837155" y="1300111"/>
                </a:lnTo>
                <a:lnTo>
                  <a:pt x="3747377" y="1300111"/>
                </a:lnTo>
                <a:lnTo>
                  <a:pt x="3747377" y="1279052"/>
                </a:lnTo>
                <a:lnTo>
                  <a:pt x="3658708" y="1279052"/>
                </a:lnTo>
                <a:lnTo>
                  <a:pt x="3658708" y="1249126"/>
                </a:lnTo>
                <a:lnTo>
                  <a:pt x="3544547" y="1249126"/>
                </a:lnTo>
                <a:lnTo>
                  <a:pt x="3544547" y="1230284"/>
                </a:lnTo>
                <a:lnTo>
                  <a:pt x="3466961" y="1230284"/>
                </a:lnTo>
                <a:lnTo>
                  <a:pt x="3466961" y="1205900"/>
                </a:lnTo>
                <a:lnTo>
                  <a:pt x="3366100" y="1205900"/>
                </a:lnTo>
                <a:lnTo>
                  <a:pt x="3366100" y="1189274"/>
                </a:lnTo>
                <a:lnTo>
                  <a:pt x="3260806" y="1189274"/>
                </a:lnTo>
                <a:lnTo>
                  <a:pt x="3260806" y="1167107"/>
                </a:lnTo>
                <a:lnTo>
                  <a:pt x="3146644" y="1167107"/>
                </a:lnTo>
                <a:lnTo>
                  <a:pt x="3146644" y="1148265"/>
                </a:lnTo>
                <a:lnTo>
                  <a:pt x="3072384" y="1148265"/>
                </a:lnTo>
                <a:lnTo>
                  <a:pt x="3072384" y="1133856"/>
                </a:lnTo>
                <a:lnTo>
                  <a:pt x="3050217" y="1133856"/>
                </a:lnTo>
                <a:lnTo>
                  <a:pt x="3050217" y="1122772"/>
                </a:lnTo>
                <a:lnTo>
                  <a:pt x="2936055" y="1122772"/>
                </a:lnTo>
                <a:lnTo>
                  <a:pt x="2936055" y="1103930"/>
                </a:lnTo>
                <a:lnTo>
                  <a:pt x="2921646" y="1103930"/>
                </a:lnTo>
                <a:lnTo>
                  <a:pt x="2921646" y="1083980"/>
                </a:lnTo>
                <a:lnTo>
                  <a:pt x="2858470" y="1083980"/>
                </a:lnTo>
                <a:lnTo>
                  <a:pt x="2858470" y="1071788"/>
                </a:lnTo>
                <a:lnTo>
                  <a:pt x="2841844" y="1071788"/>
                </a:lnTo>
                <a:lnTo>
                  <a:pt x="2841844" y="1052946"/>
                </a:lnTo>
                <a:lnTo>
                  <a:pt x="2828544" y="1052946"/>
                </a:lnTo>
                <a:lnTo>
                  <a:pt x="2828544" y="1029670"/>
                </a:lnTo>
                <a:lnTo>
                  <a:pt x="2758717" y="1029670"/>
                </a:lnTo>
                <a:lnTo>
                  <a:pt x="2733225" y="1029670"/>
                </a:lnTo>
                <a:lnTo>
                  <a:pt x="2733225" y="995311"/>
                </a:lnTo>
                <a:lnTo>
                  <a:pt x="2715491" y="995311"/>
                </a:lnTo>
                <a:lnTo>
                  <a:pt x="2715491" y="985335"/>
                </a:lnTo>
                <a:lnTo>
                  <a:pt x="2648989" y="985335"/>
                </a:lnTo>
                <a:lnTo>
                  <a:pt x="2648989" y="974252"/>
                </a:lnTo>
                <a:lnTo>
                  <a:pt x="2309830" y="974252"/>
                </a:lnTo>
                <a:lnTo>
                  <a:pt x="2309830" y="955410"/>
                </a:lnTo>
                <a:lnTo>
                  <a:pt x="2248870" y="955410"/>
                </a:lnTo>
                <a:lnTo>
                  <a:pt x="2248870" y="941001"/>
                </a:lnTo>
                <a:lnTo>
                  <a:pt x="2234461" y="941001"/>
                </a:lnTo>
                <a:lnTo>
                  <a:pt x="2234461" y="924375"/>
                </a:lnTo>
                <a:lnTo>
                  <a:pt x="2202318" y="924375"/>
                </a:lnTo>
                <a:lnTo>
                  <a:pt x="2202318" y="897775"/>
                </a:lnTo>
                <a:lnTo>
                  <a:pt x="2075965" y="897775"/>
                </a:lnTo>
                <a:lnTo>
                  <a:pt x="2075965" y="883366"/>
                </a:lnTo>
                <a:lnTo>
                  <a:pt x="2054906" y="883366"/>
                </a:lnTo>
                <a:lnTo>
                  <a:pt x="2054906" y="866740"/>
                </a:lnTo>
                <a:lnTo>
                  <a:pt x="2008355" y="866740"/>
                </a:lnTo>
                <a:lnTo>
                  <a:pt x="2008355" y="851223"/>
                </a:lnTo>
                <a:lnTo>
                  <a:pt x="1947395" y="851223"/>
                </a:lnTo>
                <a:lnTo>
                  <a:pt x="1947395" y="825731"/>
                </a:lnTo>
                <a:lnTo>
                  <a:pt x="1929661" y="825731"/>
                </a:lnTo>
                <a:lnTo>
                  <a:pt x="1929661" y="815756"/>
                </a:lnTo>
                <a:lnTo>
                  <a:pt x="1860942" y="815756"/>
                </a:lnTo>
                <a:lnTo>
                  <a:pt x="1860942" y="795805"/>
                </a:lnTo>
                <a:lnTo>
                  <a:pt x="1818825" y="795805"/>
                </a:lnTo>
                <a:lnTo>
                  <a:pt x="1818825" y="776963"/>
                </a:lnTo>
                <a:lnTo>
                  <a:pt x="1772273" y="776963"/>
                </a:lnTo>
                <a:lnTo>
                  <a:pt x="1772273" y="747037"/>
                </a:lnTo>
                <a:lnTo>
                  <a:pt x="1723505" y="747037"/>
                </a:lnTo>
                <a:lnTo>
                  <a:pt x="1723505" y="718220"/>
                </a:lnTo>
                <a:lnTo>
                  <a:pt x="1684713" y="718220"/>
                </a:lnTo>
                <a:lnTo>
                  <a:pt x="1684713" y="689402"/>
                </a:lnTo>
                <a:lnTo>
                  <a:pt x="1651462" y="689402"/>
                </a:lnTo>
                <a:lnTo>
                  <a:pt x="1651462" y="671668"/>
                </a:lnTo>
                <a:lnTo>
                  <a:pt x="1625969" y="671668"/>
                </a:lnTo>
                <a:lnTo>
                  <a:pt x="1625969" y="631767"/>
                </a:lnTo>
                <a:lnTo>
                  <a:pt x="1485207" y="631767"/>
                </a:lnTo>
                <a:lnTo>
                  <a:pt x="1485207" y="626226"/>
                </a:lnTo>
                <a:lnTo>
                  <a:pt x="1353312" y="626226"/>
                </a:lnTo>
                <a:lnTo>
                  <a:pt x="1353312" y="610708"/>
                </a:lnTo>
                <a:lnTo>
                  <a:pt x="1318953" y="610708"/>
                </a:lnTo>
                <a:lnTo>
                  <a:pt x="1318953" y="599625"/>
                </a:lnTo>
                <a:lnTo>
                  <a:pt x="1300110" y="599625"/>
                </a:lnTo>
                <a:lnTo>
                  <a:pt x="1300110" y="581891"/>
                </a:lnTo>
                <a:lnTo>
                  <a:pt x="1279052" y="581891"/>
                </a:lnTo>
                <a:lnTo>
                  <a:pt x="1279052" y="545315"/>
                </a:lnTo>
                <a:lnTo>
                  <a:pt x="1254668" y="545315"/>
                </a:lnTo>
                <a:lnTo>
                  <a:pt x="1254668" y="534231"/>
                </a:lnTo>
                <a:lnTo>
                  <a:pt x="1223633" y="534231"/>
                </a:lnTo>
                <a:lnTo>
                  <a:pt x="1223633" y="519823"/>
                </a:lnTo>
                <a:lnTo>
                  <a:pt x="1189274" y="519823"/>
                </a:lnTo>
                <a:lnTo>
                  <a:pt x="1189274" y="508739"/>
                </a:lnTo>
                <a:lnTo>
                  <a:pt x="1156023" y="508739"/>
                </a:lnTo>
                <a:lnTo>
                  <a:pt x="1156023" y="487680"/>
                </a:lnTo>
                <a:lnTo>
                  <a:pt x="1081763" y="487680"/>
                </a:lnTo>
                <a:lnTo>
                  <a:pt x="1081763" y="438912"/>
                </a:lnTo>
                <a:lnTo>
                  <a:pt x="1061812" y="438912"/>
                </a:lnTo>
                <a:lnTo>
                  <a:pt x="1061812" y="407878"/>
                </a:lnTo>
                <a:lnTo>
                  <a:pt x="1027453" y="407878"/>
                </a:lnTo>
                <a:lnTo>
                  <a:pt x="1027453" y="397903"/>
                </a:lnTo>
                <a:lnTo>
                  <a:pt x="880041" y="397903"/>
                </a:lnTo>
                <a:lnTo>
                  <a:pt x="880041" y="379060"/>
                </a:lnTo>
                <a:lnTo>
                  <a:pt x="863415" y="379060"/>
                </a:lnTo>
                <a:lnTo>
                  <a:pt x="863415" y="362435"/>
                </a:lnTo>
                <a:lnTo>
                  <a:pt x="835706" y="362435"/>
                </a:lnTo>
                <a:lnTo>
                  <a:pt x="835706" y="336943"/>
                </a:lnTo>
                <a:lnTo>
                  <a:pt x="811322" y="336943"/>
                </a:lnTo>
                <a:lnTo>
                  <a:pt x="811322" y="311450"/>
                </a:lnTo>
                <a:lnTo>
                  <a:pt x="741495" y="311450"/>
                </a:lnTo>
                <a:lnTo>
                  <a:pt x="741495" y="299258"/>
                </a:lnTo>
                <a:lnTo>
                  <a:pt x="672777" y="299258"/>
                </a:lnTo>
                <a:lnTo>
                  <a:pt x="672777" y="289283"/>
                </a:lnTo>
                <a:lnTo>
                  <a:pt x="580782" y="289283"/>
                </a:lnTo>
                <a:lnTo>
                  <a:pt x="580782" y="277091"/>
                </a:lnTo>
                <a:lnTo>
                  <a:pt x="537556" y="277091"/>
                </a:lnTo>
                <a:lnTo>
                  <a:pt x="537556" y="230540"/>
                </a:lnTo>
                <a:lnTo>
                  <a:pt x="510956" y="230540"/>
                </a:lnTo>
                <a:lnTo>
                  <a:pt x="510956" y="212806"/>
                </a:lnTo>
                <a:lnTo>
                  <a:pt x="477705" y="212806"/>
                </a:lnTo>
                <a:lnTo>
                  <a:pt x="477705" y="189530"/>
                </a:lnTo>
                <a:lnTo>
                  <a:pt x="436695" y="189530"/>
                </a:lnTo>
                <a:lnTo>
                  <a:pt x="436695" y="172905"/>
                </a:lnTo>
                <a:lnTo>
                  <a:pt x="425612" y="172905"/>
                </a:lnTo>
                <a:lnTo>
                  <a:pt x="425612" y="161821"/>
                </a:lnTo>
                <a:lnTo>
                  <a:pt x="404553" y="161821"/>
                </a:lnTo>
                <a:lnTo>
                  <a:pt x="404553" y="142979"/>
                </a:lnTo>
                <a:lnTo>
                  <a:pt x="364652" y="142979"/>
                </a:lnTo>
                <a:lnTo>
                  <a:pt x="364652" y="126354"/>
                </a:lnTo>
                <a:lnTo>
                  <a:pt x="335834" y="126354"/>
                </a:lnTo>
                <a:lnTo>
                  <a:pt x="335834" y="103078"/>
                </a:lnTo>
                <a:lnTo>
                  <a:pt x="311450" y="103078"/>
                </a:lnTo>
                <a:lnTo>
                  <a:pt x="311450" y="85344"/>
                </a:lnTo>
                <a:lnTo>
                  <a:pt x="288174" y="85344"/>
                </a:lnTo>
                <a:lnTo>
                  <a:pt x="288174" y="65394"/>
                </a:lnTo>
                <a:lnTo>
                  <a:pt x="263790" y="65394"/>
                </a:lnTo>
                <a:lnTo>
                  <a:pt x="263790" y="54310"/>
                </a:lnTo>
                <a:lnTo>
                  <a:pt x="238298" y="54310"/>
                </a:lnTo>
                <a:lnTo>
                  <a:pt x="238298" y="38793"/>
                </a:lnTo>
                <a:lnTo>
                  <a:pt x="215022" y="38793"/>
                </a:lnTo>
                <a:lnTo>
                  <a:pt x="107511" y="38793"/>
                </a:lnTo>
                <a:lnTo>
                  <a:pt x="107511" y="15517"/>
                </a:lnTo>
                <a:lnTo>
                  <a:pt x="47660" y="15517"/>
                </a:lnTo>
                <a:lnTo>
                  <a:pt x="47660" y="0"/>
                </a:lnTo>
                <a:lnTo>
                  <a:pt x="0" y="0"/>
                </a:lnTo>
              </a:path>
            </a:pathLst>
          </a:custGeom>
          <a:noFill/>
          <a:ln w="28575">
            <a:solidFill>
              <a:schemeClr val="accent3"/>
            </a:solidFill>
            <a:prstDash val="dash"/>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74" name="Freeform: Shape 73">
            <a:extLst>
              <a:ext uri="{FF2B5EF4-FFF2-40B4-BE49-F238E27FC236}">
                <a16:creationId xmlns:a16="http://schemas.microsoft.com/office/drawing/2014/main" id="{AE7C2940-3522-8BF6-CC36-EFF47C9ECCCC}"/>
              </a:ext>
            </a:extLst>
          </p:cNvPr>
          <p:cNvSpPr/>
          <p:nvPr/>
        </p:nvSpPr>
        <p:spPr bwMode="auto">
          <a:xfrm>
            <a:off x="3330633" y="1803862"/>
            <a:ext cx="4752663" cy="1997271"/>
          </a:xfrm>
          <a:custGeom>
            <a:avLst/>
            <a:gdLst>
              <a:gd name="connsiteX0" fmla="*/ 4752663 w 4752663"/>
              <a:gd name="connsiteY0" fmla="*/ 1997271 h 1997271"/>
              <a:gd name="connsiteX1" fmla="*/ 4501064 w 4752663"/>
              <a:gd name="connsiteY1" fmla="*/ 1997271 h 1997271"/>
              <a:gd name="connsiteX2" fmla="*/ 4501064 w 4752663"/>
              <a:gd name="connsiteY2" fmla="*/ 1872026 h 1997271"/>
              <a:gd name="connsiteX3" fmla="*/ 4426804 w 4752663"/>
              <a:gd name="connsiteY3" fmla="*/ 1872026 h 1997271"/>
              <a:gd name="connsiteX4" fmla="*/ 4426804 w 4752663"/>
              <a:gd name="connsiteY4" fmla="*/ 1774490 h 1997271"/>
              <a:gd name="connsiteX5" fmla="*/ 4182964 w 4752663"/>
              <a:gd name="connsiteY5" fmla="*/ 1774490 h 1997271"/>
              <a:gd name="connsiteX6" fmla="*/ 4182964 w 4752663"/>
              <a:gd name="connsiteY6" fmla="*/ 1722397 h 1997271"/>
              <a:gd name="connsiteX7" fmla="*/ 4003409 w 4752663"/>
              <a:gd name="connsiteY7" fmla="*/ 1722397 h 1997271"/>
              <a:gd name="connsiteX8" fmla="*/ 4003409 w 4752663"/>
              <a:gd name="connsiteY8" fmla="*/ 1694688 h 1997271"/>
              <a:gd name="connsiteX9" fmla="*/ 3974592 w 4752663"/>
              <a:gd name="connsiteY9" fmla="*/ 1694688 h 1997271"/>
              <a:gd name="connsiteX10" fmla="*/ 3974592 w 4752663"/>
              <a:gd name="connsiteY10" fmla="*/ 1664762 h 1997271"/>
              <a:gd name="connsiteX11" fmla="*/ 3946883 w 4752663"/>
              <a:gd name="connsiteY11" fmla="*/ 1664762 h 1997271"/>
              <a:gd name="connsiteX12" fmla="*/ 3946883 w 4752663"/>
              <a:gd name="connsiteY12" fmla="*/ 1635945 h 1997271"/>
              <a:gd name="connsiteX13" fmla="*/ 3898115 w 4752663"/>
              <a:gd name="connsiteY13" fmla="*/ 1635945 h 1997271"/>
              <a:gd name="connsiteX14" fmla="*/ 3898115 w 4752663"/>
              <a:gd name="connsiteY14" fmla="*/ 1572768 h 1997271"/>
              <a:gd name="connsiteX15" fmla="*/ 3801687 w 4752663"/>
              <a:gd name="connsiteY15" fmla="*/ 1572768 h 1997271"/>
              <a:gd name="connsiteX16" fmla="*/ 3801687 w 4752663"/>
              <a:gd name="connsiteY16" fmla="*/ 1542842 h 1997271"/>
              <a:gd name="connsiteX17" fmla="*/ 3618807 w 4752663"/>
              <a:gd name="connsiteY17" fmla="*/ 1542842 h 1997271"/>
              <a:gd name="connsiteX18" fmla="*/ 3618807 w 4752663"/>
              <a:gd name="connsiteY18" fmla="*/ 1529542 h 1997271"/>
              <a:gd name="connsiteX19" fmla="*/ 3608832 w 4752663"/>
              <a:gd name="connsiteY19" fmla="*/ 1529542 h 1997271"/>
              <a:gd name="connsiteX20" fmla="*/ 3608832 w 4752663"/>
              <a:gd name="connsiteY20" fmla="*/ 1496291 h 1997271"/>
              <a:gd name="connsiteX21" fmla="*/ 3544547 w 4752663"/>
              <a:gd name="connsiteY21" fmla="*/ 1496291 h 1997271"/>
              <a:gd name="connsiteX22" fmla="*/ 3544547 w 4752663"/>
              <a:gd name="connsiteY22" fmla="*/ 1459715 h 1997271"/>
              <a:gd name="connsiteX23" fmla="*/ 3415976 w 4752663"/>
              <a:gd name="connsiteY23" fmla="*/ 1459715 h 1997271"/>
              <a:gd name="connsiteX24" fmla="*/ 3415976 w 4752663"/>
              <a:gd name="connsiteY24" fmla="*/ 1403188 h 1997271"/>
              <a:gd name="connsiteX25" fmla="*/ 3328416 w 4752663"/>
              <a:gd name="connsiteY25" fmla="*/ 1403188 h 1997271"/>
              <a:gd name="connsiteX26" fmla="*/ 3328416 w 4752663"/>
              <a:gd name="connsiteY26" fmla="*/ 1390996 h 1997271"/>
              <a:gd name="connsiteX27" fmla="*/ 3064625 w 4752663"/>
              <a:gd name="connsiteY27" fmla="*/ 1390996 h 1997271"/>
              <a:gd name="connsiteX28" fmla="*/ 3064625 w 4752663"/>
              <a:gd name="connsiteY28" fmla="*/ 1375479 h 1997271"/>
              <a:gd name="connsiteX29" fmla="*/ 3032483 w 4752663"/>
              <a:gd name="connsiteY29" fmla="*/ 1375479 h 1997271"/>
              <a:gd name="connsiteX30" fmla="*/ 3032483 w 4752663"/>
              <a:gd name="connsiteY30" fmla="*/ 1347770 h 1997271"/>
              <a:gd name="connsiteX31" fmla="*/ 3011424 w 4752663"/>
              <a:gd name="connsiteY31" fmla="*/ 1347770 h 1997271"/>
              <a:gd name="connsiteX32" fmla="*/ 3011424 w 4752663"/>
              <a:gd name="connsiteY32" fmla="*/ 1325603 h 1997271"/>
              <a:gd name="connsiteX33" fmla="*/ 2923863 w 4752663"/>
              <a:gd name="connsiteY33" fmla="*/ 1325603 h 1997271"/>
              <a:gd name="connsiteX34" fmla="*/ 2923863 w 4752663"/>
              <a:gd name="connsiteY34" fmla="*/ 1304544 h 1997271"/>
              <a:gd name="connsiteX35" fmla="*/ 2834086 w 4752663"/>
              <a:gd name="connsiteY35" fmla="*/ 1304544 h 1997271"/>
              <a:gd name="connsiteX36" fmla="*/ 2834086 w 4752663"/>
              <a:gd name="connsiteY36" fmla="*/ 1287918 h 1997271"/>
              <a:gd name="connsiteX37" fmla="*/ 2811918 w 4752663"/>
              <a:gd name="connsiteY37" fmla="*/ 1287918 h 1997271"/>
              <a:gd name="connsiteX38" fmla="*/ 2811918 w 4752663"/>
              <a:gd name="connsiteY38" fmla="*/ 1273510 h 1997271"/>
              <a:gd name="connsiteX39" fmla="*/ 2707732 w 4752663"/>
              <a:gd name="connsiteY39" fmla="*/ 1273510 h 1997271"/>
              <a:gd name="connsiteX40" fmla="*/ 2707732 w 4752663"/>
              <a:gd name="connsiteY40" fmla="*/ 1256884 h 1997271"/>
              <a:gd name="connsiteX41" fmla="*/ 2651206 w 4752663"/>
              <a:gd name="connsiteY41" fmla="*/ 1256884 h 1997271"/>
              <a:gd name="connsiteX42" fmla="*/ 2651206 w 4752663"/>
              <a:gd name="connsiteY42" fmla="*/ 1210333 h 1997271"/>
              <a:gd name="connsiteX43" fmla="*/ 2595787 w 4752663"/>
              <a:gd name="connsiteY43" fmla="*/ 1210333 h 1997271"/>
              <a:gd name="connsiteX44" fmla="*/ 2595787 w 4752663"/>
              <a:gd name="connsiteY44" fmla="*/ 1190382 h 1997271"/>
              <a:gd name="connsiteX45" fmla="*/ 2517094 w 4752663"/>
              <a:gd name="connsiteY45" fmla="*/ 1190382 h 1997271"/>
              <a:gd name="connsiteX46" fmla="*/ 2517094 w 4752663"/>
              <a:gd name="connsiteY46" fmla="*/ 1167107 h 1997271"/>
              <a:gd name="connsiteX47" fmla="*/ 2488276 w 4752663"/>
              <a:gd name="connsiteY47" fmla="*/ 1167107 h 1997271"/>
              <a:gd name="connsiteX48" fmla="*/ 2488276 w 4752663"/>
              <a:gd name="connsiteY48" fmla="*/ 1146048 h 1997271"/>
              <a:gd name="connsiteX49" fmla="*/ 2416232 w 4752663"/>
              <a:gd name="connsiteY49" fmla="*/ 1146048 h 1997271"/>
              <a:gd name="connsiteX50" fmla="*/ 2416232 w 4752663"/>
              <a:gd name="connsiteY50" fmla="*/ 1126097 h 1997271"/>
              <a:gd name="connsiteX51" fmla="*/ 2394065 w 4752663"/>
              <a:gd name="connsiteY51" fmla="*/ 1126097 h 1997271"/>
              <a:gd name="connsiteX52" fmla="*/ 2394065 w 4752663"/>
              <a:gd name="connsiteY52" fmla="*/ 1099497 h 1997271"/>
              <a:gd name="connsiteX53" fmla="*/ 2355272 w 4752663"/>
              <a:gd name="connsiteY53" fmla="*/ 1099497 h 1997271"/>
              <a:gd name="connsiteX54" fmla="*/ 2355272 w 4752663"/>
              <a:gd name="connsiteY54" fmla="*/ 1088413 h 1997271"/>
              <a:gd name="connsiteX55" fmla="*/ 2312046 w 4752663"/>
              <a:gd name="connsiteY55" fmla="*/ 1088413 h 1997271"/>
              <a:gd name="connsiteX56" fmla="*/ 2312046 w 4752663"/>
              <a:gd name="connsiteY56" fmla="*/ 1069571 h 1997271"/>
              <a:gd name="connsiteX57" fmla="*/ 2263278 w 4752663"/>
              <a:gd name="connsiteY57" fmla="*/ 1069571 h 1997271"/>
              <a:gd name="connsiteX58" fmla="*/ 2263278 w 4752663"/>
              <a:gd name="connsiteY58" fmla="*/ 1041862 h 1997271"/>
              <a:gd name="connsiteX59" fmla="*/ 2232244 w 4752663"/>
              <a:gd name="connsiteY59" fmla="*/ 1041862 h 1997271"/>
              <a:gd name="connsiteX60" fmla="*/ 2232244 w 4752663"/>
              <a:gd name="connsiteY60" fmla="*/ 1027453 h 1997271"/>
              <a:gd name="connsiteX61" fmla="*/ 2138033 w 4752663"/>
              <a:gd name="connsiteY61" fmla="*/ 1027453 h 1997271"/>
              <a:gd name="connsiteX62" fmla="*/ 2138033 w 4752663"/>
              <a:gd name="connsiteY62" fmla="*/ 1005286 h 1997271"/>
              <a:gd name="connsiteX63" fmla="*/ 2070423 w 4752663"/>
              <a:gd name="connsiteY63" fmla="*/ 1005286 h 1997271"/>
              <a:gd name="connsiteX64" fmla="*/ 2070423 w 4752663"/>
              <a:gd name="connsiteY64" fmla="*/ 965385 h 1997271"/>
              <a:gd name="connsiteX65" fmla="*/ 2019438 w 4752663"/>
              <a:gd name="connsiteY65" fmla="*/ 965385 h 1997271"/>
              <a:gd name="connsiteX66" fmla="*/ 2019438 w 4752663"/>
              <a:gd name="connsiteY66" fmla="*/ 945434 h 1997271"/>
              <a:gd name="connsiteX67" fmla="*/ 1930769 w 4752663"/>
              <a:gd name="connsiteY67" fmla="*/ 945434 h 1997271"/>
              <a:gd name="connsiteX68" fmla="*/ 1930769 w 4752663"/>
              <a:gd name="connsiteY68" fmla="*/ 921050 h 1997271"/>
              <a:gd name="connsiteX69" fmla="*/ 1885326 w 4752663"/>
              <a:gd name="connsiteY69" fmla="*/ 921050 h 1997271"/>
              <a:gd name="connsiteX70" fmla="*/ 1885326 w 4752663"/>
              <a:gd name="connsiteY70" fmla="*/ 902208 h 1997271"/>
              <a:gd name="connsiteX71" fmla="*/ 1867592 w 4752663"/>
              <a:gd name="connsiteY71" fmla="*/ 902208 h 1997271"/>
              <a:gd name="connsiteX72" fmla="*/ 1867592 w 4752663"/>
              <a:gd name="connsiteY72" fmla="*/ 887799 h 1997271"/>
              <a:gd name="connsiteX73" fmla="*/ 1840992 w 4752663"/>
              <a:gd name="connsiteY73" fmla="*/ 887799 h 1997271"/>
              <a:gd name="connsiteX74" fmla="*/ 1840992 w 4752663"/>
              <a:gd name="connsiteY74" fmla="*/ 867849 h 1997271"/>
              <a:gd name="connsiteX75" fmla="*/ 1766731 w 4752663"/>
              <a:gd name="connsiteY75" fmla="*/ 867849 h 1997271"/>
              <a:gd name="connsiteX76" fmla="*/ 1766731 w 4752663"/>
              <a:gd name="connsiteY76" fmla="*/ 842356 h 1997271"/>
              <a:gd name="connsiteX77" fmla="*/ 1737914 w 4752663"/>
              <a:gd name="connsiteY77" fmla="*/ 842356 h 1997271"/>
              <a:gd name="connsiteX78" fmla="*/ 1737914 w 4752663"/>
              <a:gd name="connsiteY78" fmla="*/ 825731 h 1997271"/>
              <a:gd name="connsiteX79" fmla="*/ 1695796 w 4752663"/>
              <a:gd name="connsiteY79" fmla="*/ 825731 h 1997271"/>
              <a:gd name="connsiteX80" fmla="*/ 1695796 w 4752663"/>
              <a:gd name="connsiteY80" fmla="*/ 810214 h 1997271"/>
              <a:gd name="connsiteX81" fmla="*/ 1569443 w 4752663"/>
              <a:gd name="connsiteY81" fmla="*/ 810214 h 1997271"/>
              <a:gd name="connsiteX82" fmla="*/ 1569443 w 4752663"/>
              <a:gd name="connsiteY82" fmla="*/ 785830 h 1997271"/>
              <a:gd name="connsiteX83" fmla="*/ 1541734 w 4752663"/>
              <a:gd name="connsiteY83" fmla="*/ 785830 h 1997271"/>
              <a:gd name="connsiteX84" fmla="*/ 1541734 w 4752663"/>
              <a:gd name="connsiteY84" fmla="*/ 770313 h 1997271"/>
              <a:gd name="connsiteX85" fmla="*/ 1515133 w 4752663"/>
              <a:gd name="connsiteY85" fmla="*/ 770313 h 1997271"/>
              <a:gd name="connsiteX86" fmla="*/ 1515133 w 4752663"/>
              <a:gd name="connsiteY86" fmla="*/ 749254 h 1997271"/>
              <a:gd name="connsiteX87" fmla="*/ 1497399 w 4752663"/>
              <a:gd name="connsiteY87" fmla="*/ 749254 h 1997271"/>
              <a:gd name="connsiteX88" fmla="*/ 1497399 w 4752663"/>
              <a:gd name="connsiteY88" fmla="*/ 720436 h 1997271"/>
              <a:gd name="connsiteX89" fmla="*/ 1468582 w 4752663"/>
              <a:gd name="connsiteY89" fmla="*/ 720436 h 1997271"/>
              <a:gd name="connsiteX90" fmla="*/ 1468582 w 4752663"/>
              <a:gd name="connsiteY90" fmla="*/ 703811 h 1997271"/>
              <a:gd name="connsiteX91" fmla="*/ 1438656 w 4752663"/>
              <a:gd name="connsiteY91" fmla="*/ 703811 h 1997271"/>
              <a:gd name="connsiteX92" fmla="*/ 1438656 w 4752663"/>
              <a:gd name="connsiteY92" fmla="*/ 683860 h 1997271"/>
              <a:gd name="connsiteX93" fmla="*/ 1415380 w 4752663"/>
              <a:gd name="connsiteY93" fmla="*/ 683860 h 1997271"/>
              <a:gd name="connsiteX94" fmla="*/ 1415380 w 4752663"/>
              <a:gd name="connsiteY94" fmla="*/ 649501 h 1997271"/>
              <a:gd name="connsiteX95" fmla="*/ 1356637 w 4752663"/>
              <a:gd name="connsiteY95" fmla="*/ 649501 h 1997271"/>
              <a:gd name="connsiteX96" fmla="*/ 1356637 w 4752663"/>
              <a:gd name="connsiteY96" fmla="*/ 631767 h 1997271"/>
              <a:gd name="connsiteX97" fmla="*/ 1330036 w 4752663"/>
              <a:gd name="connsiteY97" fmla="*/ 631767 h 1997271"/>
              <a:gd name="connsiteX98" fmla="*/ 1330036 w 4752663"/>
              <a:gd name="connsiteY98" fmla="*/ 616250 h 1997271"/>
              <a:gd name="connsiteX99" fmla="*/ 1293460 w 4752663"/>
              <a:gd name="connsiteY99" fmla="*/ 616250 h 1997271"/>
              <a:gd name="connsiteX100" fmla="*/ 1293460 w 4752663"/>
              <a:gd name="connsiteY100" fmla="*/ 595191 h 1997271"/>
              <a:gd name="connsiteX101" fmla="*/ 1174865 w 4752663"/>
              <a:gd name="connsiteY101" fmla="*/ 595191 h 1997271"/>
              <a:gd name="connsiteX102" fmla="*/ 1174865 w 4752663"/>
              <a:gd name="connsiteY102" fmla="*/ 574132 h 1997271"/>
              <a:gd name="connsiteX103" fmla="*/ 1152698 w 4752663"/>
              <a:gd name="connsiteY103" fmla="*/ 574132 h 1997271"/>
              <a:gd name="connsiteX104" fmla="*/ 1152698 w 4752663"/>
              <a:gd name="connsiteY104" fmla="*/ 550857 h 1997271"/>
              <a:gd name="connsiteX105" fmla="*/ 1103930 w 4752663"/>
              <a:gd name="connsiteY105" fmla="*/ 550857 h 1997271"/>
              <a:gd name="connsiteX106" fmla="*/ 1103930 w 4752663"/>
              <a:gd name="connsiteY106" fmla="*/ 509847 h 1997271"/>
              <a:gd name="connsiteX107" fmla="*/ 1057379 w 4752663"/>
              <a:gd name="connsiteY107" fmla="*/ 509847 h 1997271"/>
              <a:gd name="connsiteX108" fmla="*/ 1057379 w 4752663"/>
              <a:gd name="connsiteY108" fmla="*/ 453321 h 1997271"/>
              <a:gd name="connsiteX109" fmla="*/ 969818 w 4752663"/>
              <a:gd name="connsiteY109" fmla="*/ 453321 h 1997271"/>
              <a:gd name="connsiteX110" fmla="*/ 969818 w 4752663"/>
              <a:gd name="connsiteY110" fmla="*/ 434478 h 1997271"/>
              <a:gd name="connsiteX111" fmla="*/ 945434 w 4752663"/>
              <a:gd name="connsiteY111" fmla="*/ 434478 h 1997271"/>
              <a:gd name="connsiteX112" fmla="*/ 945434 w 4752663"/>
              <a:gd name="connsiteY112" fmla="*/ 405661 h 1997271"/>
              <a:gd name="connsiteX113" fmla="*/ 817972 w 4752663"/>
              <a:gd name="connsiteY113" fmla="*/ 405661 h 1997271"/>
              <a:gd name="connsiteX114" fmla="*/ 817972 w 4752663"/>
              <a:gd name="connsiteY114" fmla="*/ 390144 h 1997271"/>
              <a:gd name="connsiteX115" fmla="*/ 801347 w 4752663"/>
              <a:gd name="connsiteY115" fmla="*/ 390144 h 1997271"/>
              <a:gd name="connsiteX116" fmla="*/ 801347 w 4752663"/>
              <a:gd name="connsiteY116" fmla="*/ 364651 h 1997271"/>
              <a:gd name="connsiteX117" fmla="*/ 778071 w 4752663"/>
              <a:gd name="connsiteY117" fmla="*/ 364651 h 1997271"/>
              <a:gd name="connsiteX118" fmla="*/ 778071 w 4752663"/>
              <a:gd name="connsiteY118" fmla="*/ 322534 h 1997271"/>
              <a:gd name="connsiteX119" fmla="*/ 752579 w 4752663"/>
              <a:gd name="connsiteY119" fmla="*/ 322534 h 1997271"/>
              <a:gd name="connsiteX120" fmla="*/ 666126 w 4752663"/>
              <a:gd name="connsiteY120" fmla="*/ 322534 h 1997271"/>
              <a:gd name="connsiteX121" fmla="*/ 666126 w 4752663"/>
              <a:gd name="connsiteY121" fmla="*/ 290391 h 1997271"/>
              <a:gd name="connsiteX122" fmla="*/ 625117 w 4752663"/>
              <a:gd name="connsiteY122" fmla="*/ 290391 h 1997271"/>
              <a:gd name="connsiteX123" fmla="*/ 625117 w 4752663"/>
              <a:gd name="connsiteY123" fmla="*/ 277091 h 1997271"/>
              <a:gd name="connsiteX124" fmla="*/ 580782 w 4752663"/>
              <a:gd name="connsiteY124" fmla="*/ 277091 h 1997271"/>
              <a:gd name="connsiteX125" fmla="*/ 580782 w 4752663"/>
              <a:gd name="connsiteY125" fmla="*/ 256032 h 1997271"/>
              <a:gd name="connsiteX126" fmla="*/ 540881 w 4752663"/>
              <a:gd name="connsiteY126" fmla="*/ 256032 h 1997271"/>
              <a:gd name="connsiteX127" fmla="*/ 540881 w 4752663"/>
              <a:gd name="connsiteY127" fmla="*/ 224998 h 1997271"/>
              <a:gd name="connsiteX128" fmla="*/ 496547 w 4752663"/>
              <a:gd name="connsiteY128" fmla="*/ 224998 h 1997271"/>
              <a:gd name="connsiteX129" fmla="*/ 496547 w 4752663"/>
              <a:gd name="connsiteY129" fmla="*/ 205047 h 1997271"/>
              <a:gd name="connsiteX130" fmla="*/ 461079 w 4752663"/>
              <a:gd name="connsiteY130" fmla="*/ 205047 h 1997271"/>
              <a:gd name="connsiteX131" fmla="*/ 461079 w 4752663"/>
              <a:gd name="connsiteY131" fmla="*/ 182880 h 1997271"/>
              <a:gd name="connsiteX132" fmla="*/ 427828 w 4752663"/>
              <a:gd name="connsiteY132" fmla="*/ 182880 h 1997271"/>
              <a:gd name="connsiteX133" fmla="*/ 427828 w 4752663"/>
              <a:gd name="connsiteY133" fmla="*/ 170688 h 1997271"/>
              <a:gd name="connsiteX134" fmla="*/ 392360 w 4752663"/>
              <a:gd name="connsiteY134" fmla="*/ 170688 h 1997271"/>
              <a:gd name="connsiteX135" fmla="*/ 392360 w 4752663"/>
              <a:gd name="connsiteY135" fmla="*/ 150737 h 1997271"/>
              <a:gd name="connsiteX136" fmla="*/ 285958 w 4752663"/>
              <a:gd name="connsiteY136" fmla="*/ 150737 h 1997271"/>
              <a:gd name="connsiteX137" fmla="*/ 285958 w 4752663"/>
              <a:gd name="connsiteY137" fmla="*/ 130787 h 1997271"/>
              <a:gd name="connsiteX138" fmla="*/ 224998 w 4752663"/>
              <a:gd name="connsiteY138" fmla="*/ 130787 h 1997271"/>
              <a:gd name="connsiteX139" fmla="*/ 224998 w 4752663"/>
              <a:gd name="connsiteY139" fmla="*/ 109728 h 1997271"/>
              <a:gd name="connsiteX140" fmla="*/ 174013 w 4752663"/>
              <a:gd name="connsiteY140" fmla="*/ 109728 h 1997271"/>
              <a:gd name="connsiteX141" fmla="*/ 174013 w 4752663"/>
              <a:gd name="connsiteY141" fmla="*/ 87561 h 1997271"/>
              <a:gd name="connsiteX142" fmla="*/ 148520 w 4752663"/>
              <a:gd name="connsiteY142" fmla="*/ 87561 h 1997271"/>
              <a:gd name="connsiteX143" fmla="*/ 148520 w 4752663"/>
              <a:gd name="connsiteY143" fmla="*/ 70935 h 1997271"/>
              <a:gd name="connsiteX144" fmla="*/ 114161 w 4752663"/>
              <a:gd name="connsiteY144" fmla="*/ 70935 h 1997271"/>
              <a:gd name="connsiteX145" fmla="*/ 114161 w 4752663"/>
              <a:gd name="connsiteY145" fmla="*/ 55418 h 1997271"/>
              <a:gd name="connsiteX146" fmla="*/ 83127 w 4752663"/>
              <a:gd name="connsiteY146" fmla="*/ 55418 h 1997271"/>
              <a:gd name="connsiteX147" fmla="*/ 83127 w 4752663"/>
              <a:gd name="connsiteY147" fmla="*/ 36576 h 1997271"/>
              <a:gd name="connsiteX148" fmla="*/ 55418 w 4752663"/>
              <a:gd name="connsiteY148" fmla="*/ 36576 h 1997271"/>
              <a:gd name="connsiteX149" fmla="*/ 55418 w 4752663"/>
              <a:gd name="connsiteY149" fmla="*/ 22167 h 1997271"/>
              <a:gd name="connsiteX150" fmla="*/ 37684 w 4752663"/>
              <a:gd name="connsiteY150" fmla="*/ 22167 h 1997271"/>
              <a:gd name="connsiteX151" fmla="*/ 37684 w 4752663"/>
              <a:gd name="connsiteY151" fmla="*/ 0 h 1997271"/>
              <a:gd name="connsiteX152" fmla="*/ 0 w 4752663"/>
              <a:gd name="connsiteY152" fmla="*/ 0 h 199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4752663" h="1997271">
                <a:moveTo>
                  <a:pt x="4752663" y="1997271"/>
                </a:moveTo>
                <a:lnTo>
                  <a:pt x="4501064" y="1997271"/>
                </a:lnTo>
                <a:lnTo>
                  <a:pt x="4501064" y="1872026"/>
                </a:lnTo>
                <a:lnTo>
                  <a:pt x="4426804" y="1872026"/>
                </a:lnTo>
                <a:lnTo>
                  <a:pt x="4426804" y="1774490"/>
                </a:lnTo>
                <a:lnTo>
                  <a:pt x="4182964" y="1774490"/>
                </a:lnTo>
                <a:lnTo>
                  <a:pt x="4182964" y="1722397"/>
                </a:lnTo>
                <a:lnTo>
                  <a:pt x="4003409" y="1722397"/>
                </a:lnTo>
                <a:lnTo>
                  <a:pt x="4003409" y="1694688"/>
                </a:lnTo>
                <a:lnTo>
                  <a:pt x="3974592" y="1694688"/>
                </a:lnTo>
                <a:lnTo>
                  <a:pt x="3974592" y="1664762"/>
                </a:lnTo>
                <a:lnTo>
                  <a:pt x="3946883" y="1664762"/>
                </a:lnTo>
                <a:lnTo>
                  <a:pt x="3946883" y="1635945"/>
                </a:lnTo>
                <a:lnTo>
                  <a:pt x="3898115" y="1635945"/>
                </a:lnTo>
                <a:lnTo>
                  <a:pt x="3898115" y="1572768"/>
                </a:lnTo>
                <a:lnTo>
                  <a:pt x="3801687" y="1572768"/>
                </a:lnTo>
                <a:lnTo>
                  <a:pt x="3801687" y="1542842"/>
                </a:lnTo>
                <a:lnTo>
                  <a:pt x="3618807" y="1542842"/>
                </a:lnTo>
                <a:lnTo>
                  <a:pt x="3618807" y="1529542"/>
                </a:lnTo>
                <a:lnTo>
                  <a:pt x="3608832" y="1529542"/>
                </a:lnTo>
                <a:lnTo>
                  <a:pt x="3608832" y="1496291"/>
                </a:lnTo>
                <a:lnTo>
                  <a:pt x="3544547" y="1496291"/>
                </a:lnTo>
                <a:lnTo>
                  <a:pt x="3544547" y="1459715"/>
                </a:lnTo>
                <a:lnTo>
                  <a:pt x="3415976" y="1459715"/>
                </a:lnTo>
                <a:lnTo>
                  <a:pt x="3415976" y="1403188"/>
                </a:lnTo>
                <a:lnTo>
                  <a:pt x="3328416" y="1403188"/>
                </a:lnTo>
                <a:lnTo>
                  <a:pt x="3328416" y="1390996"/>
                </a:lnTo>
                <a:lnTo>
                  <a:pt x="3064625" y="1390996"/>
                </a:lnTo>
                <a:lnTo>
                  <a:pt x="3064625" y="1375479"/>
                </a:lnTo>
                <a:lnTo>
                  <a:pt x="3032483" y="1375479"/>
                </a:lnTo>
                <a:lnTo>
                  <a:pt x="3032483" y="1347770"/>
                </a:lnTo>
                <a:lnTo>
                  <a:pt x="3011424" y="1347770"/>
                </a:lnTo>
                <a:lnTo>
                  <a:pt x="3011424" y="1325603"/>
                </a:lnTo>
                <a:lnTo>
                  <a:pt x="2923863" y="1325603"/>
                </a:lnTo>
                <a:lnTo>
                  <a:pt x="2923863" y="1304544"/>
                </a:lnTo>
                <a:lnTo>
                  <a:pt x="2834086" y="1304544"/>
                </a:lnTo>
                <a:lnTo>
                  <a:pt x="2834086" y="1287918"/>
                </a:lnTo>
                <a:lnTo>
                  <a:pt x="2811918" y="1287918"/>
                </a:lnTo>
                <a:lnTo>
                  <a:pt x="2811918" y="1273510"/>
                </a:lnTo>
                <a:lnTo>
                  <a:pt x="2707732" y="1273510"/>
                </a:lnTo>
                <a:lnTo>
                  <a:pt x="2707732" y="1256884"/>
                </a:lnTo>
                <a:lnTo>
                  <a:pt x="2651206" y="1256884"/>
                </a:lnTo>
                <a:lnTo>
                  <a:pt x="2651206" y="1210333"/>
                </a:lnTo>
                <a:lnTo>
                  <a:pt x="2595787" y="1210333"/>
                </a:lnTo>
                <a:lnTo>
                  <a:pt x="2595787" y="1190382"/>
                </a:lnTo>
                <a:lnTo>
                  <a:pt x="2517094" y="1190382"/>
                </a:lnTo>
                <a:lnTo>
                  <a:pt x="2517094" y="1167107"/>
                </a:lnTo>
                <a:lnTo>
                  <a:pt x="2488276" y="1167107"/>
                </a:lnTo>
                <a:lnTo>
                  <a:pt x="2488276" y="1146048"/>
                </a:lnTo>
                <a:lnTo>
                  <a:pt x="2416232" y="1146048"/>
                </a:lnTo>
                <a:lnTo>
                  <a:pt x="2416232" y="1126097"/>
                </a:lnTo>
                <a:lnTo>
                  <a:pt x="2394065" y="1126097"/>
                </a:lnTo>
                <a:lnTo>
                  <a:pt x="2394065" y="1099497"/>
                </a:lnTo>
                <a:lnTo>
                  <a:pt x="2355272" y="1099497"/>
                </a:lnTo>
                <a:lnTo>
                  <a:pt x="2355272" y="1088413"/>
                </a:lnTo>
                <a:lnTo>
                  <a:pt x="2312046" y="1088413"/>
                </a:lnTo>
                <a:lnTo>
                  <a:pt x="2312046" y="1069571"/>
                </a:lnTo>
                <a:lnTo>
                  <a:pt x="2263278" y="1069571"/>
                </a:lnTo>
                <a:lnTo>
                  <a:pt x="2263278" y="1041862"/>
                </a:lnTo>
                <a:lnTo>
                  <a:pt x="2232244" y="1041862"/>
                </a:lnTo>
                <a:lnTo>
                  <a:pt x="2232244" y="1027453"/>
                </a:lnTo>
                <a:lnTo>
                  <a:pt x="2138033" y="1027453"/>
                </a:lnTo>
                <a:lnTo>
                  <a:pt x="2138033" y="1005286"/>
                </a:lnTo>
                <a:lnTo>
                  <a:pt x="2070423" y="1005286"/>
                </a:lnTo>
                <a:lnTo>
                  <a:pt x="2070423" y="965385"/>
                </a:lnTo>
                <a:lnTo>
                  <a:pt x="2019438" y="965385"/>
                </a:lnTo>
                <a:lnTo>
                  <a:pt x="2019438" y="945434"/>
                </a:lnTo>
                <a:lnTo>
                  <a:pt x="1930769" y="945434"/>
                </a:lnTo>
                <a:lnTo>
                  <a:pt x="1930769" y="921050"/>
                </a:lnTo>
                <a:lnTo>
                  <a:pt x="1885326" y="921050"/>
                </a:lnTo>
                <a:lnTo>
                  <a:pt x="1885326" y="902208"/>
                </a:lnTo>
                <a:lnTo>
                  <a:pt x="1867592" y="902208"/>
                </a:lnTo>
                <a:lnTo>
                  <a:pt x="1867592" y="887799"/>
                </a:lnTo>
                <a:lnTo>
                  <a:pt x="1840992" y="887799"/>
                </a:lnTo>
                <a:lnTo>
                  <a:pt x="1840992" y="867849"/>
                </a:lnTo>
                <a:lnTo>
                  <a:pt x="1766731" y="867849"/>
                </a:lnTo>
                <a:lnTo>
                  <a:pt x="1766731" y="842356"/>
                </a:lnTo>
                <a:lnTo>
                  <a:pt x="1737914" y="842356"/>
                </a:lnTo>
                <a:lnTo>
                  <a:pt x="1737914" y="825731"/>
                </a:lnTo>
                <a:lnTo>
                  <a:pt x="1695796" y="825731"/>
                </a:lnTo>
                <a:lnTo>
                  <a:pt x="1695796" y="810214"/>
                </a:lnTo>
                <a:lnTo>
                  <a:pt x="1569443" y="810214"/>
                </a:lnTo>
                <a:lnTo>
                  <a:pt x="1569443" y="785830"/>
                </a:lnTo>
                <a:lnTo>
                  <a:pt x="1541734" y="785830"/>
                </a:lnTo>
                <a:lnTo>
                  <a:pt x="1541734" y="770313"/>
                </a:lnTo>
                <a:lnTo>
                  <a:pt x="1515133" y="770313"/>
                </a:lnTo>
                <a:lnTo>
                  <a:pt x="1515133" y="749254"/>
                </a:lnTo>
                <a:lnTo>
                  <a:pt x="1497399" y="749254"/>
                </a:lnTo>
                <a:lnTo>
                  <a:pt x="1497399" y="720436"/>
                </a:lnTo>
                <a:lnTo>
                  <a:pt x="1468582" y="720436"/>
                </a:lnTo>
                <a:lnTo>
                  <a:pt x="1468582" y="703811"/>
                </a:lnTo>
                <a:lnTo>
                  <a:pt x="1438656" y="703811"/>
                </a:lnTo>
                <a:lnTo>
                  <a:pt x="1438656" y="683860"/>
                </a:lnTo>
                <a:lnTo>
                  <a:pt x="1415380" y="683860"/>
                </a:lnTo>
                <a:lnTo>
                  <a:pt x="1415380" y="649501"/>
                </a:lnTo>
                <a:lnTo>
                  <a:pt x="1356637" y="649501"/>
                </a:lnTo>
                <a:lnTo>
                  <a:pt x="1356637" y="631767"/>
                </a:lnTo>
                <a:lnTo>
                  <a:pt x="1330036" y="631767"/>
                </a:lnTo>
                <a:lnTo>
                  <a:pt x="1330036" y="616250"/>
                </a:lnTo>
                <a:lnTo>
                  <a:pt x="1293460" y="616250"/>
                </a:lnTo>
                <a:lnTo>
                  <a:pt x="1293460" y="595191"/>
                </a:lnTo>
                <a:lnTo>
                  <a:pt x="1174865" y="595191"/>
                </a:lnTo>
                <a:lnTo>
                  <a:pt x="1174865" y="574132"/>
                </a:lnTo>
                <a:lnTo>
                  <a:pt x="1152698" y="574132"/>
                </a:lnTo>
                <a:lnTo>
                  <a:pt x="1152698" y="550857"/>
                </a:lnTo>
                <a:lnTo>
                  <a:pt x="1103930" y="550857"/>
                </a:lnTo>
                <a:lnTo>
                  <a:pt x="1103930" y="509847"/>
                </a:lnTo>
                <a:lnTo>
                  <a:pt x="1057379" y="509847"/>
                </a:lnTo>
                <a:lnTo>
                  <a:pt x="1057379" y="453321"/>
                </a:lnTo>
                <a:lnTo>
                  <a:pt x="969818" y="453321"/>
                </a:lnTo>
                <a:lnTo>
                  <a:pt x="969818" y="434478"/>
                </a:lnTo>
                <a:lnTo>
                  <a:pt x="945434" y="434478"/>
                </a:lnTo>
                <a:lnTo>
                  <a:pt x="945434" y="405661"/>
                </a:lnTo>
                <a:lnTo>
                  <a:pt x="817972" y="405661"/>
                </a:lnTo>
                <a:lnTo>
                  <a:pt x="817972" y="390144"/>
                </a:lnTo>
                <a:lnTo>
                  <a:pt x="801347" y="390144"/>
                </a:lnTo>
                <a:lnTo>
                  <a:pt x="801347" y="364651"/>
                </a:lnTo>
                <a:lnTo>
                  <a:pt x="778071" y="364651"/>
                </a:lnTo>
                <a:lnTo>
                  <a:pt x="778071" y="322534"/>
                </a:lnTo>
                <a:lnTo>
                  <a:pt x="752579" y="322534"/>
                </a:lnTo>
                <a:lnTo>
                  <a:pt x="666126" y="322534"/>
                </a:lnTo>
                <a:lnTo>
                  <a:pt x="666126" y="290391"/>
                </a:lnTo>
                <a:lnTo>
                  <a:pt x="625117" y="290391"/>
                </a:lnTo>
                <a:lnTo>
                  <a:pt x="625117" y="277091"/>
                </a:lnTo>
                <a:lnTo>
                  <a:pt x="580782" y="277091"/>
                </a:lnTo>
                <a:lnTo>
                  <a:pt x="580782" y="256032"/>
                </a:lnTo>
                <a:lnTo>
                  <a:pt x="540881" y="256032"/>
                </a:lnTo>
                <a:lnTo>
                  <a:pt x="540881" y="224998"/>
                </a:lnTo>
                <a:lnTo>
                  <a:pt x="496547" y="224998"/>
                </a:lnTo>
                <a:lnTo>
                  <a:pt x="496547" y="205047"/>
                </a:lnTo>
                <a:lnTo>
                  <a:pt x="461079" y="205047"/>
                </a:lnTo>
                <a:lnTo>
                  <a:pt x="461079" y="182880"/>
                </a:lnTo>
                <a:lnTo>
                  <a:pt x="427828" y="182880"/>
                </a:lnTo>
                <a:lnTo>
                  <a:pt x="427828" y="170688"/>
                </a:lnTo>
                <a:lnTo>
                  <a:pt x="392360" y="170688"/>
                </a:lnTo>
                <a:lnTo>
                  <a:pt x="392360" y="150737"/>
                </a:lnTo>
                <a:lnTo>
                  <a:pt x="285958" y="150737"/>
                </a:lnTo>
                <a:lnTo>
                  <a:pt x="285958" y="130787"/>
                </a:lnTo>
                <a:lnTo>
                  <a:pt x="224998" y="130787"/>
                </a:lnTo>
                <a:lnTo>
                  <a:pt x="224998" y="109728"/>
                </a:lnTo>
                <a:lnTo>
                  <a:pt x="174013" y="109728"/>
                </a:lnTo>
                <a:lnTo>
                  <a:pt x="174013" y="87561"/>
                </a:lnTo>
                <a:lnTo>
                  <a:pt x="148520" y="87561"/>
                </a:lnTo>
                <a:lnTo>
                  <a:pt x="148520" y="70935"/>
                </a:lnTo>
                <a:lnTo>
                  <a:pt x="114161" y="70935"/>
                </a:lnTo>
                <a:lnTo>
                  <a:pt x="114161" y="55418"/>
                </a:lnTo>
                <a:lnTo>
                  <a:pt x="83127" y="55418"/>
                </a:lnTo>
                <a:lnTo>
                  <a:pt x="83127" y="36576"/>
                </a:lnTo>
                <a:lnTo>
                  <a:pt x="55418" y="36576"/>
                </a:lnTo>
                <a:lnTo>
                  <a:pt x="55418" y="22167"/>
                </a:lnTo>
                <a:lnTo>
                  <a:pt x="37684" y="22167"/>
                </a:lnTo>
                <a:lnTo>
                  <a:pt x="37684"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75" name="TextBox 74">
            <a:extLst>
              <a:ext uri="{FF2B5EF4-FFF2-40B4-BE49-F238E27FC236}">
                <a16:creationId xmlns:a16="http://schemas.microsoft.com/office/drawing/2014/main" id="{487421FB-25D2-2E89-5C20-AC085D167851}"/>
              </a:ext>
            </a:extLst>
          </p:cNvPr>
          <p:cNvSpPr txBox="1"/>
          <p:nvPr/>
        </p:nvSpPr>
        <p:spPr bwMode="auto">
          <a:xfrm>
            <a:off x="8764858" y="2547880"/>
            <a:ext cx="239783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Dara-Rd (total nonfrail)</a:t>
            </a:r>
          </a:p>
        </p:txBody>
      </p:sp>
      <p:sp>
        <p:nvSpPr>
          <p:cNvPr id="76" name="TextBox 75">
            <a:extLst>
              <a:ext uri="{FF2B5EF4-FFF2-40B4-BE49-F238E27FC236}">
                <a16:creationId xmlns:a16="http://schemas.microsoft.com/office/drawing/2014/main" id="{F405A7AE-9EA1-BACF-62AA-16191857522E}"/>
              </a:ext>
            </a:extLst>
          </p:cNvPr>
          <p:cNvSpPr txBox="1"/>
          <p:nvPr/>
        </p:nvSpPr>
        <p:spPr bwMode="auto">
          <a:xfrm>
            <a:off x="8774771" y="2889850"/>
            <a:ext cx="14694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Dara-Rd (frail)</a:t>
            </a:r>
          </a:p>
        </p:txBody>
      </p:sp>
      <p:sp>
        <p:nvSpPr>
          <p:cNvPr id="77" name="TextBox 76">
            <a:extLst>
              <a:ext uri="{FF2B5EF4-FFF2-40B4-BE49-F238E27FC236}">
                <a16:creationId xmlns:a16="http://schemas.microsoft.com/office/drawing/2014/main" id="{3973D87D-9C72-F2BA-7BAB-1FEA36AC2C44}"/>
              </a:ext>
            </a:extLst>
          </p:cNvPr>
          <p:cNvSpPr txBox="1"/>
          <p:nvPr/>
        </p:nvSpPr>
        <p:spPr bwMode="auto">
          <a:xfrm>
            <a:off x="8777249" y="3135177"/>
            <a:ext cx="2170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 (total nonfrail), median: 41.7 mo</a:t>
            </a:r>
          </a:p>
        </p:txBody>
      </p:sp>
      <p:sp>
        <p:nvSpPr>
          <p:cNvPr id="78" name="TextBox 77">
            <a:extLst>
              <a:ext uri="{FF2B5EF4-FFF2-40B4-BE49-F238E27FC236}">
                <a16:creationId xmlns:a16="http://schemas.microsoft.com/office/drawing/2014/main" id="{2BAC3BDF-5E40-1A0D-DD96-E3636E5AD278}"/>
              </a:ext>
            </a:extLst>
          </p:cNvPr>
          <p:cNvSpPr txBox="1"/>
          <p:nvPr/>
        </p:nvSpPr>
        <p:spPr bwMode="auto">
          <a:xfrm>
            <a:off x="8134426" y="3630787"/>
            <a:ext cx="21707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 (frail),</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30.4 mo</a:t>
            </a:r>
          </a:p>
        </p:txBody>
      </p:sp>
      <p:sp>
        <p:nvSpPr>
          <p:cNvPr id="79" name="TextBox 78">
            <a:extLst>
              <a:ext uri="{FF2B5EF4-FFF2-40B4-BE49-F238E27FC236}">
                <a16:creationId xmlns:a16="http://schemas.microsoft.com/office/drawing/2014/main" id="{BC152CD8-B010-AA96-C183-D4C065864E2E}"/>
              </a:ext>
            </a:extLst>
          </p:cNvPr>
          <p:cNvSpPr txBox="1"/>
          <p:nvPr/>
        </p:nvSpPr>
        <p:spPr bwMode="auto">
          <a:xfrm>
            <a:off x="1355492" y="5293558"/>
            <a:ext cx="16900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p:txBody>
      </p:sp>
      <p:sp>
        <p:nvSpPr>
          <p:cNvPr id="80" name="TextBox 79">
            <a:extLst>
              <a:ext uri="{FF2B5EF4-FFF2-40B4-BE49-F238E27FC236}">
                <a16:creationId xmlns:a16="http://schemas.microsoft.com/office/drawing/2014/main" id="{D2AE18F4-E0BF-C575-E8F6-FF4F518DE7CF}"/>
              </a:ext>
            </a:extLst>
          </p:cNvPr>
          <p:cNvSpPr txBox="1"/>
          <p:nvPr/>
        </p:nvSpPr>
        <p:spPr bwMode="auto">
          <a:xfrm>
            <a:off x="1077950" y="5543841"/>
            <a:ext cx="2044391" cy="81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ts val="14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 (total nonfrail)</a:t>
            </a:r>
          </a:p>
          <a:p>
            <a:pPr marL="0" marR="0" lvl="0" indent="0" algn="r" defTabSz="914400" rtl="0" eaLnBrk="1" fontAlgn="auto" latinLnBrk="0" hangingPunct="1">
              <a:lnSpc>
                <a:spcPts val="14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Dara-Rd (total nonfrail)</a:t>
            </a:r>
          </a:p>
          <a:p>
            <a:pPr marL="0" marR="0" lvl="0" indent="0" algn="r" defTabSz="914400" rtl="0" eaLnBrk="1" fontAlgn="auto" latinLnBrk="0" hangingPunct="1">
              <a:lnSpc>
                <a:spcPts val="14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 (frail)</a:t>
            </a:r>
          </a:p>
          <a:p>
            <a:pPr marL="0" marR="0" lvl="0" indent="0" algn="r" defTabSz="914400" rtl="0" eaLnBrk="1" fontAlgn="auto" latinLnBrk="0" hangingPunct="1">
              <a:lnSpc>
                <a:spcPts val="14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Dara-Rd (frail)</a:t>
            </a:r>
          </a:p>
        </p:txBody>
      </p:sp>
      <p:sp>
        <p:nvSpPr>
          <p:cNvPr id="81" name="TextBox 80">
            <a:extLst>
              <a:ext uri="{FF2B5EF4-FFF2-40B4-BE49-F238E27FC236}">
                <a16:creationId xmlns:a16="http://schemas.microsoft.com/office/drawing/2014/main" id="{1E737898-AE3B-8B6F-9344-6B99D42DC2B5}"/>
              </a:ext>
            </a:extLst>
          </p:cNvPr>
          <p:cNvSpPr txBox="1"/>
          <p:nvPr/>
        </p:nvSpPr>
        <p:spPr bwMode="auto">
          <a:xfrm>
            <a:off x="3060389" y="5541363"/>
            <a:ext cx="6004313" cy="81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ts val="1400"/>
              </a:lnSpc>
              <a:spcBef>
                <a:spcPts val="0"/>
              </a:spcBef>
              <a:spcAft>
                <a:spcPct val="0"/>
              </a:spcAft>
              <a:buClrTx/>
              <a:buSzTx/>
              <a:buFontTx/>
              <a:buNone/>
              <a:tabLst>
                <a:tab pos="357188" algn="l"/>
                <a:tab pos="692150" algn="l"/>
                <a:tab pos="1023938" algn="l"/>
                <a:tab pos="1377950" algn="l"/>
                <a:tab pos="1714500" algn="l"/>
                <a:tab pos="2057400" algn="l"/>
                <a:tab pos="2393950" algn="l"/>
                <a:tab pos="2738438" algn="l"/>
                <a:tab pos="3082925" algn="l"/>
                <a:tab pos="3459163" algn="l"/>
                <a:tab pos="3806825" algn="l"/>
                <a:tab pos="4143375" algn="l"/>
                <a:tab pos="4467225" algn="l"/>
                <a:tab pos="4822825" algn="l"/>
                <a:tab pos="5208588" algn="l"/>
                <a:tab pos="5548313" algn="l"/>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200	188	173	159	142	134	124	117	115	104	96	64	40	21	10	2	1</a:t>
            </a:r>
          </a:p>
          <a:p>
            <a:pPr marL="0" marR="0" lvl="0" indent="0" algn="l" defTabSz="914400" rtl="0" eaLnBrk="1" fontAlgn="auto" latinLnBrk="0" hangingPunct="1">
              <a:lnSpc>
                <a:spcPts val="1400"/>
              </a:lnSpc>
              <a:spcBef>
                <a:spcPts val="0"/>
              </a:spcBef>
              <a:spcAft>
                <a:spcPct val="0"/>
              </a:spcAft>
              <a:buClrTx/>
              <a:buSzTx/>
              <a:buFontTx/>
              <a:buNone/>
              <a:tabLst>
                <a:tab pos="358775" algn="l"/>
                <a:tab pos="692150" algn="l"/>
                <a:tab pos="1023938" algn="l"/>
                <a:tab pos="1377950" algn="l"/>
                <a:tab pos="1714500" algn="l"/>
                <a:tab pos="2057400" algn="l"/>
                <a:tab pos="2393950" algn="l"/>
                <a:tab pos="2738438" algn="l"/>
                <a:tab pos="3082925" algn="l"/>
                <a:tab pos="3411538" algn="l"/>
                <a:tab pos="3767138" algn="l"/>
                <a:tab pos="4143375" algn="l"/>
                <a:tab pos="4467225" algn="l"/>
                <a:tab pos="4822825" algn="l"/>
                <a:tab pos="5208588" algn="l"/>
                <a:tab pos="5548313" algn="l"/>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196	195	190	183	176	171	168	161	157	151	136	106	78	43	12	5	0</a:t>
            </a:r>
          </a:p>
          <a:p>
            <a:pPr marL="0" marR="0" lvl="0" indent="0" algn="l" defTabSz="914400" rtl="0" eaLnBrk="1" fontAlgn="auto" latinLnBrk="0" hangingPunct="1">
              <a:lnSpc>
                <a:spcPts val="1400"/>
              </a:lnSpc>
              <a:spcBef>
                <a:spcPts val="0"/>
              </a:spcBef>
              <a:spcAft>
                <a:spcPct val="0"/>
              </a:spcAft>
              <a:buClrTx/>
              <a:buSzTx/>
              <a:buFontTx/>
              <a:buNone/>
              <a:tabLst>
                <a:tab pos="358775" algn="l"/>
                <a:tab pos="692150" algn="l"/>
                <a:tab pos="1023938" algn="l"/>
                <a:tab pos="1377950" algn="l"/>
                <a:tab pos="1714500" algn="l"/>
                <a:tab pos="2108200" algn="l"/>
                <a:tab pos="2452688" algn="l"/>
                <a:tab pos="2792413" algn="l"/>
                <a:tab pos="3127375" algn="l"/>
                <a:tab pos="3457575" algn="l"/>
                <a:tab pos="3813175" algn="l"/>
                <a:tab pos="4152900" algn="l"/>
                <a:tab pos="4497388" algn="l"/>
                <a:tab pos="4862513" algn="l"/>
                <a:tab pos="5208588" algn="l"/>
                <a:tab pos="5548313" algn="l"/>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169	145	134	121	112	102	95	87	79	73	65	49	24	12	0	0	0</a:t>
            </a:r>
          </a:p>
          <a:p>
            <a:pPr marL="0" marR="0" lvl="0" indent="0" algn="l" defTabSz="914400" rtl="0" eaLnBrk="1" fontAlgn="auto" latinLnBrk="0" hangingPunct="1">
              <a:lnSpc>
                <a:spcPts val="1400"/>
              </a:lnSpc>
              <a:spcBef>
                <a:spcPts val="0"/>
              </a:spcBef>
              <a:spcAft>
                <a:spcPct val="0"/>
              </a:spcAft>
              <a:buClrTx/>
              <a:buSzTx/>
              <a:buFontTx/>
              <a:buNone/>
              <a:tabLst>
                <a:tab pos="358775" algn="l"/>
                <a:tab pos="692150" algn="l"/>
                <a:tab pos="1023938" algn="l"/>
                <a:tab pos="1377950" algn="l"/>
                <a:tab pos="1714500" algn="l"/>
                <a:tab pos="2062163" algn="l"/>
                <a:tab pos="2416175" algn="l"/>
                <a:tab pos="2760663" algn="l"/>
                <a:tab pos="3097213" algn="l"/>
                <a:tab pos="3457575" algn="l"/>
                <a:tab pos="3813175" algn="l"/>
                <a:tab pos="4152900" algn="l"/>
                <a:tab pos="4497388" algn="l"/>
                <a:tab pos="4862513" algn="l"/>
                <a:tab pos="5208588" algn="l"/>
                <a:tab pos="5548313" algn="l"/>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172	152	145	137	133	129	122	115	109	105	97	68	53	27	12	2	1</a:t>
            </a:r>
          </a:p>
        </p:txBody>
      </p:sp>
      <p:sp>
        <p:nvSpPr>
          <p:cNvPr id="7" name="Freeform: Shape 6">
            <a:extLst>
              <a:ext uri="{FF2B5EF4-FFF2-40B4-BE49-F238E27FC236}">
                <a16:creationId xmlns:a16="http://schemas.microsoft.com/office/drawing/2014/main" id="{481A562F-6CC8-44EE-0FDB-5C6FA25308F1}"/>
              </a:ext>
            </a:extLst>
          </p:cNvPr>
          <p:cNvSpPr/>
          <p:nvPr/>
        </p:nvSpPr>
        <p:spPr bwMode="auto">
          <a:xfrm>
            <a:off x="3318206" y="1797161"/>
            <a:ext cx="5441522" cy="2872225"/>
          </a:xfrm>
          <a:custGeom>
            <a:avLst/>
            <a:gdLst>
              <a:gd name="connsiteX0" fmla="*/ 0 w 5441522"/>
              <a:gd name="connsiteY0" fmla="*/ 0 h 2872225"/>
              <a:gd name="connsiteX1" fmla="*/ 0 w 5441522"/>
              <a:gd name="connsiteY1" fmla="*/ 2872225 h 2872225"/>
              <a:gd name="connsiteX2" fmla="*/ 5441522 w 5441522"/>
              <a:gd name="connsiteY2" fmla="*/ 2872225 h 2872225"/>
            </a:gdLst>
            <a:ahLst/>
            <a:cxnLst>
              <a:cxn ang="0">
                <a:pos x="connsiteX0" y="connsiteY0"/>
              </a:cxn>
              <a:cxn ang="0">
                <a:pos x="connsiteX1" y="connsiteY1"/>
              </a:cxn>
              <a:cxn ang="0">
                <a:pos x="connsiteX2" y="connsiteY2"/>
              </a:cxn>
            </a:cxnLst>
            <a:rect l="l" t="t" r="r" b="b"/>
            <a:pathLst>
              <a:path w="5441522" h="2872225">
                <a:moveTo>
                  <a:pt x="0" y="0"/>
                </a:moveTo>
                <a:lnTo>
                  <a:pt x="0" y="2872225"/>
                </a:lnTo>
                <a:lnTo>
                  <a:pt x="5441522" y="2872225"/>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8" name="TextBox 7">
            <a:extLst>
              <a:ext uri="{FF2B5EF4-FFF2-40B4-BE49-F238E27FC236}">
                <a16:creationId xmlns:a16="http://schemas.microsoft.com/office/drawing/2014/main" id="{0A7A2E6A-790B-BF71-6ED4-077CF0D0D16D}"/>
              </a:ext>
            </a:extLst>
          </p:cNvPr>
          <p:cNvSpPr txBox="1"/>
          <p:nvPr/>
        </p:nvSpPr>
        <p:spPr bwMode="auto">
          <a:xfrm>
            <a:off x="3192391" y="1411053"/>
            <a:ext cx="54597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by Frail and Nonfrail Subgroups</a:t>
            </a:r>
          </a:p>
        </p:txBody>
      </p:sp>
    </p:spTree>
    <p:extLst>
      <p:ext uri="{BB962C8B-B14F-4D97-AF65-F5344CB8AC3E}">
        <p14:creationId xmlns:p14="http://schemas.microsoft.com/office/powerpoint/2010/main" val="288354475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ontent Placeholder 4"/>
          <p:cNvGraphicFramePr>
            <a:graphicFrameLocks/>
          </p:cNvGraphicFramePr>
          <p:nvPr>
            <p:extLst>
              <p:ext uri="{D42A27DB-BD31-4B8C-83A1-F6EECF244321}">
                <p14:modId xmlns:p14="http://schemas.microsoft.com/office/powerpoint/2010/main" val="2497171135"/>
              </p:ext>
            </p:extLst>
          </p:nvPr>
        </p:nvGraphicFramePr>
        <p:xfrm>
          <a:off x="522288" y="1600359"/>
          <a:ext cx="7501829" cy="4650693"/>
        </p:xfrm>
        <a:graphic>
          <a:graphicData uri="http://schemas.openxmlformats.org/drawingml/2006/table">
            <a:tbl>
              <a:tblPr firstRow="1" bandRow="1"/>
              <a:tblGrid>
                <a:gridCol w="1842395">
                  <a:extLst>
                    <a:ext uri="{9D8B030D-6E8A-4147-A177-3AD203B41FA5}">
                      <a16:colId xmlns:a16="http://schemas.microsoft.com/office/drawing/2014/main" val="20000"/>
                    </a:ext>
                  </a:extLst>
                </a:gridCol>
                <a:gridCol w="943239">
                  <a:extLst>
                    <a:ext uri="{9D8B030D-6E8A-4147-A177-3AD203B41FA5}">
                      <a16:colId xmlns:a16="http://schemas.microsoft.com/office/drawing/2014/main" val="20001"/>
                    </a:ext>
                  </a:extLst>
                </a:gridCol>
                <a:gridCol w="943239">
                  <a:extLst>
                    <a:ext uri="{9D8B030D-6E8A-4147-A177-3AD203B41FA5}">
                      <a16:colId xmlns:a16="http://schemas.microsoft.com/office/drawing/2014/main" val="20002"/>
                    </a:ext>
                  </a:extLst>
                </a:gridCol>
                <a:gridCol w="943239">
                  <a:extLst>
                    <a:ext uri="{9D8B030D-6E8A-4147-A177-3AD203B41FA5}">
                      <a16:colId xmlns:a16="http://schemas.microsoft.com/office/drawing/2014/main" val="3970726131"/>
                    </a:ext>
                  </a:extLst>
                </a:gridCol>
                <a:gridCol w="943239">
                  <a:extLst>
                    <a:ext uri="{9D8B030D-6E8A-4147-A177-3AD203B41FA5}">
                      <a16:colId xmlns:a16="http://schemas.microsoft.com/office/drawing/2014/main" val="20003"/>
                    </a:ext>
                  </a:extLst>
                </a:gridCol>
                <a:gridCol w="943239">
                  <a:extLst>
                    <a:ext uri="{9D8B030D-6E8A-4147-A177-3AD203B41FA5}">
                      <a16:colId xmlns:a16="http://schemas.microsoft.com/office/drawing/2014/main" val="20004"/>
                    </a:ext>
                  </a:extLst>
                </a:gridCol>
                <a:gridCol w="943239">
                  <a:extLst>
                    <a:ext uri="{9D8B030D-6E8A-4147-A177-3AD203B41FA5}">
                      <a16:colId xmlns:a16="http://schemas.microsoft.com/office/drawing/2014/main" val="4099568866"/>
                    </a:ext>
                  </a:extLst>
                </a:gridCol>
              </a:tblGrid>
              <a:tr h="249928">
                <a:tc rowSpan="2">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marL="0" marR="0" algn="l" defTabSz="457200" rtl="0" eaLnBrk="1" latinLnBrk="0" hangingPunct="1">
                        <a:spcBef>
                          <a:spcPts val="0"/>
                        </a:spcBef>
                        <a:spcAft>
                          <a:spcPts val="0"/>
                        </a:spcAft>
                      </a:pPr>
                      <a:r>
                        <a:rPr lang="en-US" sz="1400" kern="1200" dirty="0">
                          <a:solidFill>
                            <a:schemeClr val="tx1"/>
                          </a:solidFill>
                          <a:latin typeface="+mj-lt"/>
                          <a:cs typeface="Arial" panose="020B0604020202020204" pitchFamily="34" charset="0"/>
                        </a:rPr>
                        <a:t> AE (≥30%) </a:t>
                      </a:r>
                      <a:endParaRPr lang="en-US" sz="1400" kern="1200" dirty="0">
                        <a:solidFill>
                          <a:schemeClr val="tx1"/>
                        </a:solidFill>
                        <a:latin typeface="+mj-lt"/>
                        <a:ea typeface="+mn-ea"/>
                        <a:cs typeface="Arial" panose="020B0604020202020204" pitchFamily="34" charset="0"/>
                      </a:endParaRPr>
                    </a:p>
                  </a:txBody>
                  <a:tcPr marL="41432" marR="4143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marL="0" marR="0" algn="ctr" defTabSz="457200" rtl="0" eaLnBrk="1" latinLnBrk="0" hangingPunct="1">
                        <a:spcBef>
                          <a:spcPts val="0"/>
                        </a:spcBef>
                        <a:spcAft>
                          <a:spcPts val="0"/>
                        </a:spcAft>
                      </a:pPr>
                      <a:r>
                        <a:rPr lang="en-US" sz="1400" kern="1200" baseline="0" dirty="0">
                          <a:solidFill>
                            <a:schemeClr val="tx1"/>
                          </a:solidFill>
                          <a:latin typeface="+mj-lt"/>
                          <a:cs typeface="Arial" panose="020B0604020202020204" pitchFamily="34" charset="0"/>
                        </a:rPr>
                        <a:t>Dara-Rd </a:t>
                      </a:r>
                      <a:r>
                        <a:rPr lang="en-US" sz="1400" kern="1200" dirty="0">
                          <a:solidFill>
                            <a:schemeClr val="tx1"/>
                          </a:solidFill>
                          <a:latin typeface="+mj-lt"/>
                          <a:cs typeface="Arial" panose="020B0604020202020204" pitchFamily="34" charset="0"/>
                        </a:rPr>
                        <a:t>(n = 364)</a:t>
                      </a:r>
                      <a:endParaRPr lang="en-US" sz="1400" b="1" kern="1200" dirty="0">
                        <a:solidFill>
                          <a:schemeClr val="tx1"/>
                        </a:solidFill>
                        <a:latin typeface="+mj-lt"/>
                        <a:ea typeface="+mn-ea"/>
                        <a:cs typeface="Arial" panose="020B0604020202020204" pitchFamily="34" charset="0"/>
                      </a:endParaRPr>
                    </a:p>
                  </a:txBody>
                  <a:tcPr marL="89049" marR="89049" marT="0" marB="0" anchor="ctr">
                    <a:lnL w="12700" cap="flat" cmpd="sng" algn="ctr">
                      <a:no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marL="0" marR="0" algn="ctr" defTabSz="457200" rtl="0" eaLnBrk="1" latinLnBrk="0" hangingPunct="1">
                        <a:spcBef>
                          <a:spcPts val="0"/>
                        </a:spcBef>
                        <a:spcAft>
                          <a:spcPts val="0"/>
                        </a:spcAft>
                      </a:pPr>
                      <a:endParaRPr lang="en-US" sz="1400" b="1" kern="1200" dirty="0">
                        <a:solidFill>
                          <a:schemeClr val="tx1"/>
                        </a:solidFill>
                        <a:latin typeface="+mj-lt"/>
                        <a:ea typeface="+mn-ea"/>
                        <a:cs typeface="Arial" panose="020B0604020202020204" pitchFamily="34" charset="0"/>
                      </a:endParaRPr>
                    </a:p>
                  </a:txBody>
                  <a:tcPr marL="89049" marR="89049" marT="0" marB="0"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p>
                      <a:pPr marL="0" marR="0" algn="ctr" defTabSz="457200" rtl="0" eaLnBrk="1" latinLnBrk="0" hangingPunct="1">
                        <a:spcBef>
                          <a:spcPts val="0"/>
                        </a:spcBef>
                        <a:spcAft>
                          <a:spcPts val="0"/>
                        </a:spcAft>
                      </a:pPr>
                      <a:r>
                        <a:rPr lang="en-US" sz="1400" b="1" kern="1200" dirty="0">
                          <a:solidFill>
                            <a:schemeClr val="tx1"/>
                          </a:solidFill>
                          <a:latin typeface="+mj-lt"/>
                          <a:ea typeface="+mn-ea"/>
                          <a:cs typeface="Arial" panose="020B0604020202020204" pitchFamily="34" charset="0"/>
                        </a:rPr>
                        <a:t>Rd (n = 365)</a:t>
                      </a:r>
                    </a:p>
                  </a:txBody>
                  <a:tcPr marL="41432" marR="4143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algn="ctr" defTabSz="457200" rtl="0" eaLnBrk="1" latinLnBrk="0" hangingPunct="1">
                        <a:spcBef>
                          <a:spcPts val="0"/>
                        </a:spcBef>
                        <a:spcAft>
                          <a:spcPts val="0"/>
                        </a:spcAft>
                      </a:pPr>
                      <a:endParaRPr lang="en-US" sz="1600" b="1" kern="1200">
                        <a:solidFill>
                          <a:schemeClr val="bg1"/>
                        </a:solidFill>
                        <a:latin typeface="+mn-lt"/>
                        <a:ea typeface="+mn-ea"/>
                        <a:cs typeface="+mn-cs"/>
                      </a:endParaRPr>
                    </a:p>
                  </a:txBody>
                  <a:tcPr marL="42545" marR="42545"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75000"/>
                      </a:schemeClr>
                    </a:solidFill>
                  </a:tcPr>
                </a:tc>
                <a:tc hMerge="1">
                  <a:txBody>
                    <a:bodyPr/>
                    <a:lstStyle/>
                    <a:p>
                      <a:pPr marL="0" marR="0" algn="ctr" defTabSz="457200" rtl="0" eaLnBrk="1" latinLnBrk="0" hangingPunct="1">
                        <a:spcBef>
                          <a:spcPts val="0"/>
                        </a:spcBef>
                        <a:spcAft>
                          <a:spcPts val="0"/>
                        </a:spcAft>
                      </a:pPr>
                      <a:endParaRPr lang="en-US" sz="1400" b="1" kern="1200" dirty="0">
                        <a:solidFill>
                          <a:schemeClr val="tx1"/>
                        </a:solidFill>
                        <a:latin typeface="+mj-lt"/>
                        <a:ea typeface="+mn-ea"/>
                        <a:cs typeface="Arial" panose="020B0604020202020204" pitchFamily="34" charset="0"/>
                      </a:endParaRPr>
                    </a:p>
                  </a:txBody>
                  <a:tcPr marL="41432" marR="4143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8707">
                <a:tc v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indent="-55245" algn="l" defTabSz="457200" rtl="0" eaLnBrk="1" latinLnBrk="0" hangingPunct="1">
                        <a:spcBef>
                          <a:spcPts val="0"/>
                        </a:spcBef>
                        <a:spcAft>
                          <a:spcPts val="0"/>
                        </a:spcAft>
                      </a:pPr>
                      <a:endParaRPr lang="en-US" sz="1100" kern="1200">
                        <a:solidFill>
                          <a:schemeClr val="bg1"/>
                        </a:solidFill>
                        <a:latin typeface="Arial" panose="020B0604020202020204" pitchFamily="34" charset="0"/>
                        <a:ea typeface="+mn-ea"/>
                        <a:cs typeface="Arial" panose="020B0604020202020204" pitchFamily="34" charset="0"/>
                      </a:endParaRPr>
                    </a:p>
                  </a:txBody>
                  <a:tcPr marL="42545" marR="42545"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75000"/>
                      </a:schemeClr>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defTabSz="457200" rtl="0" eaLnBrk="1" latinLnBrk="0" hangingPunct="1">
                        <a:spcBef>
                          <a:spcPts val="0"/>
                        </a:spcBef>
                        <a:spcAft>
                          <a:spcPts val="0"/>
                        </a:spcAft>
                      </a:pPr>
                      <a:r>
                        <a:rPr lang="en-US" sz="1400" b="1" kern="1200" dirty="0">
                          <a:solidFill>
                            <a:schemeClr val="tx1"/>
                          </a:solidFill>
                          <a:latin typeface="+mj-lt"/>
                          <a:cs typeface="Arial" panose="020B0604020202020204" pitchFamily="34" charset="0"/>
                        </a:rPr>
                        <a:t>Gr 1-2</a:t>
                      </a:r>
                      <a:endParaRPr lang="en-US" sz="1400" b="1" kern="1200" dirty="0">
                        <a:solidFill>
                          <a:schemeClr val="tx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algn="ctr" defTabSz="457200" rtl="0" eaLnBrk="1" latinLnBrk="0" hangingPunct="1">
                        <a:spcBef>
                          <a:spcPts val="0"/>
                        </a:spcBef>
                        <a:spcAft>
                          <a:spcPts val="0"/>
                        </a:spcAft>
                      </a:pPr>
                      <a:r>
                        <a:rPr lang="en-US" sz="1400" b="1" kern="1200" dirty="0">
                          <a:solidFill>
                            <a:schemeClr val="tx1"/>
                          </a:solidFill>
                          <a:latin typeface="+mj-lt"/>
                          <a:ea typeface="+mn-ea"/>
                          <a:cs typeface="Arial" panose="020B0604020202020204" pitchFamily="34" charset="0"/>
                        </a:rPr>
                        <a:t>Gr 3</a:t>
                      </a: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algn="ctr" defTabSz="457200" rtl="0" eaLnBrk="1" latinLnBrk="0" hangingPunct="1">
                        <a:spcBef>
                          <a:spcPts val="0"/>
                        </a:spcBef>
                        <a:spcAft>
                          <a:spcPts val="0"/>
                        </a:spcAft>
                      </a:pPr>
                      <a:r>
                        <a:rPr lang="en-US" sz="1400" b="1" kern="1200" dirty="0">
                          <a:solidFill>
                            <a:schemeClr val="tx1"/>
                          </a:solidFill>
                          <a:latin typeface="+mj-lt"/>
                          <a:ea typeface="+mn-ea"/>
                          <a:cs typeface="Arial" panose="020B0604020202020204" pitchFamily="34" charset="0"/>
                        </a:rPr>
                        <a:t>Gr 4</a:t>
                      </a: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defTabSz="457200" rtl="0" eaLnBrk="1" latinLnBrk="0" hangingPunct="1">
                        <a:spcBef>
                          <a:spcPts val="0"/>
                        </a:spcBef>
                        <a:spcAft>
                          <a:spcPts val="0"/>
                        </a:spcAft>
                      </a:pPr>
                      <a:r>
                        <a:rPr lang="en-US" sz="1400" b="1" kern="1200" dirty="0">
                          <a:solidFill>
                            <a:schemeClr val="tx1"/>
                          </a:solidFill>
                          <a:latin typeface="+mj-lt"/>
                          <a:cs typeface="Arial" panose="020B0604020202020204" pitchFamily="34" charset="0"/>
                        </a:rPr>
                        <a:t>Gr 1-2</a:t>
                      </a:r>
                      <a:endParaRPr lang="en-US" sz="1400" b="1" kern="1200" dirty="0">
                        <a:solidFill>
                          <a:schemeClr val="tx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algn="ctr" defTabSz="457200" rtl="0" eaLnBrk="1" latinLnBrk="0" hangingPunct="1">
                        <a:spcBef>
                          <a:spcPts val="0"/>
                        </a:spcBef>
                        <a:spcAft>
                          <a:spcPts val="0"/>
                        </a:spcAft>
                      </a:pPr>
                      <a:r>
                        <a:rPr lang="en-US" sz="1400" b="1" kern="1200" dirty="0">
                          <a:solidFill>
                            <a:schemeClr val="tx1"/>
                          </a:solidFill>
                          <a:latin typeface="+mj-lt"/>
                          <a:ea typeface="+mn-ea"/>
                          <a:cs typeface="Arial" panose="020B0604020202020204" pitchFamily="34" charset="0"/>
                        </a:rPr>
                        <a:t>Gr 3</a:t>
                      </a:r>
                    </a:p>
                  </a:txBody>
                  <a:tcPr marL="27102" marR="27102" marT="0" marB="0" anchor="ctr">
                    <a:lnL w="12700" cmpd="sng">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algn="ctr" defTabSz="457200" rtl="0" eaLnBrk="1" latinLnBrk="0" hangingPunct="1">
                        <a:spcBef>
                          <a:spcPts val="0"/>
                        </a:spcBef>
                        <a:spcAft>
                          <a:spcPts val="0"/>
                        </a:spcAft>
                      </a:pPr>
                      <a:r>
                        <a:rPr lang="en-US" sz="1400" b="1" kern="1200" dirty="0">
                          <a:solidFill>
                            <a:schemeClr val="tx1"/>
                          </a:solidFill>
                          <a:latin typeface="+mj-lt"/>
                          <a:ea typeface="+mn-ea"/>
                          <a:cs typeface="Arial" panose="020B0604020202020204" pitchFamily="34" charset="0"/>
                        </a:rPr>
                        <a:t>Gr 4</a:t>
                      </a:r>
                    </a:p>
                  </a:txBody>
                  <a:tcPr marL="27102" marR="27102" marT="0" marB="0" anchor="ctr">
                    <a:lnL w="12700" cmpd="sng">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350416980"/>
                  </a:ext>
                </a:extLst>
              </a:tr>
              <a:tr h="231781">
                <a:tc>
                  <a:txBody>
                    <a:bodyPr/>
                    <a:lstStyle/>
                    <a:p>
                      <a:pPr marL="4763" marR="0" lvl="1" indent="6350" algn="l" defTabSz="457200" rtl="0" eaLnBrk="1" latinLnBrk="0" hangingPunct="1">
                        <a:spcBef>
                          <a:spcPts val="0"/>
                        </a:spcBef>
                        <a:spcAft>
                          <a:spcPts val="0"/>
                        </a:spcAft>
                      </a:pPr>
                      <a:r>
                        <a:rPr lang="en-US" sz="1400" b="0" kern="1200" dirty="0">
                          <a:solidFill>
                            <a:schemeClr val="bg1"/>
                          </a:solidFill>
                          <a:latin typeface="+mj-lt"/>
                          <a:ea typeface="+mn-ea"/>
                          <a:cs typeface="Arial" panose="020B0604020202020204" pitchFamily="34" charset="0"/>
                        </a:rPr>
                        <a:t>Hematologic, n (%)</a:t>
                      </a: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2"/>
                  </a:ext>
                </a:extLst>
              </a:tr>
              <a:tr h="231781">
                <a:tc>
                  <a:txBody>
                    <a:bodyPr/>
                    <a:lstStyle/>
                    <a:p>
                      <a:pPr algn="l"/>
                      <a:r>
                        <a:rPr lang="en-US" sz="1400" dirty="0">
                          <a:solidFill>
                            <a:schemeClr val="bg1"/>
                          </a:solidFill>
                          <a:latin typeface="+mj-lt"/>
                          <a:cs typeface="Arial" panose="020B0604020202020204" pitchFamily="34" charset="0"/>
                        </a:rPr>
                        <a:t>     Anemia</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r>
                        <a:rPr lang="en-US" sz="1400" kern="1200" dirty="0">
                          <a:solidFill>
                            <a:schemeClr val="bg1"/>
                          </a:solidFill>
                          <a:latin typeface="+mj-lt"/>
                          <a:ea typeface="+mn-ea"/>
                          <a:cs typeface="Arial" panose="020B0604020202020204" pitchFamily="34" charset="0"/>
                        </a:rPr>
                        <a:t>93 (26)</a:t>
                      </a: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r>
                        <a:rPr lang="en-US" sz="1400" kern="1200" dirty="0">
                          <a:solidFill>
                            <a:schemeClr val="bg1"/>
                          </a:solidFill>
                          <a:latin typeface="+mj-lt"/>
                          <a:ea typeface="+mn-ea"/>
                          <a:cs typeface="Arial" panose="020B0604020202020204" pitchFamily="34" charset="0"/>
                        </a:rPr>
                        <a:t>60 (16)</a:t>
                      </a: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r>
                        <a:rPr lang="en-US" sz="1400" kern="1200" dirty="0">
                          <a:solidFill>
                            <a:schemeClr val="bg1"/>
                          </a:solidFill>
                          <a:latin typeface="+mj-lt"/>
                          <a:ea typeface="+mn-ea"/>
                          <a:cs typeface="Arial" panose="020B0604020202020204" pitchFamily="34" charset="0"/>
                        </a:rPr>
                        <a:t>1 (&lt;1) </a:t>
                      </a: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r>
                        <a:rPr lang="en-US" sz="1400" kern="1200" dirty="0">
                          <a:solidFill>
                            <a:schemeClr val="bg1"/>
                          </a:solidFill>
                          <a:latin typeface="+mj-lt"/>
                          <a:ea typeface="+mn-ea"/>
                          <a:cs typeface="Arial" panose="020B0604020202020204" pitchFamily="34" charset="0"/>
                        </a:rPr>
                        <a:t>71 (19)</a:t>
                      </a: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r>
                        <a:rPr lang="en-US" sz="1400" kern="1200" dirty="0">
                          <a:solidFill>
                            <a:schemeClr val="bg1"/>
                          </a:solidFill>
                          <a:latin typeface="+mj-lt"/>
                          <a:ea typeface="+mn-ea"/>
                          <a:cs typeface="Arial" panose="020B0604020202020204" pitchFamily="34" charset="0"/>
                        </a:rPr>
                        <a:t>79 (22) </a:t>
                      </a: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algn="ctr" defTabSz="457200" rtl="0" eaLnBrk="1" latinLnBrk="0" hangingPunct="1">
                        <a:spcBef>
                          <a:spcPts val="0"/>
                        </a:spcBef>
                        <a:spcAft>
                          <a:spcPts val="0"/>
                        </a:spcAft>
                      </a:pPr>
                      <a:r>
                        <a:rPr lang="en-US" sz="1400" kern="1200" dirty="0">
                          <a:solidFill>
                            <a:schemeClr val="bg1"/>
                          </a:solidFill>
                          <a:latin typeface="+mj-lt"/>
                          <a:ea typeface="+mn-ea"/>
                          <a:cs typeface="Arial" panose="020B0604020202020204" pitchFamily="34" charset="0"/>
                        </a:rPr>
                        <a:t>0</a:t>
                      </a: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509618080"/>
                  </a:ext>
                </a:extLst>
              </a:tr>
              <a:tr h="231781">
                <a:tc>
                  <a:txBody>
                    <a:bodyPr/>
                    <a:lstStyle/>
                    <a:p>
                      <a:pPr algn="l"/>
                      <a:r>
                        <a:rPr lang="en-US" sz="1400" dirty="0">
                          <a:solidFill>
                            <a:schemeClr val="bg1"/>
                          </a:solidFill>
                          <a:latin typeface="+mj-lt"/>
                          <a:cs typeface="Arial" panose="020B0604020202020204" pitchFamily="34" charset="0"/>
                        </a:rPr>
                        <a:t>     Thrombocytopenia</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47 (13)</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23 (6)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9 (2)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43 (12)</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23 (6)</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11 (3)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4"/>
                  </a:ext>
                </a:extLst>
              </a:tr>
              <a:tr h="231781">
                <a:tc>
                  <a:txBody>
                    <a:bodyPr/>
                    <a:lstStyle/>
                    <a:p>
                      <a:pPr algn="l"/>
                      <a:r>
                        <a:rPr lang="en-US" sz="1400" dirty="0">
                          <a:solidFill>
                            <a:schemeClr val="bg1"/>
                          </a:solidFill>
                          <a:latin typeface="+mj-lt"/>
                          <a:cs typeface="Arial" panose="020B0604020202020204" pitchFamily="34" charset="0"/>
                        </a:rPr>
                        <a:t>     Leukopenia</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31 (9)</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37 (10)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5 (1)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18 (5)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20 (5)</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3 (1)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81064090"/>
                  </a:ext>
                </a:extLst>
              </a:tr>
              <a:tr h="231781">
                <a:tc>
                  <a:txBody>
                    <a:bodyPr/>
                    <a:lstStyle/>
                    <a:p>
                      <a:pPr algn="l"/>
                      <a:r>
                        <a:rPr lang="en-US" sz="1400" dirty="0">
                          <a:solidFill>
                            <a:schemeClr val="bg1"/>
                          </a:solidFill>
                          <a:latin typeface="+mj-lt"/>
                          <a:cs typeface="Arial" panose="020B0604020202020204" pitchFamily="34" charset="0"/>
                        </a:rPr>
                        <a:t>      Neutropenia</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26 (7)</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136 (37)</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61 (17)</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30 (8)</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97 (27)</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38 (10)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111899811"/>
                  </a:ext>
                </a:extLst>
              </a:tr>
              <a:tr h="231781">
                <a:tc>
                  <a:txBody>
                    <a:bodyPr/>
                    <a:lstStyle/>
                    <a:p>
                      <a:pPr algn="l"/>
                      <a:r>
                        <a:rPr lang="en-US" sz="1400" dirty="0">
                          <a:solidFill>
                            <a:schemeClr val="bg1"/>
                          </a:solidFill>
                          <a:latin typeface="+mj-lt"/>
                          <a:cs typeface="Arial" panose="020B0604020202020204" pitchFamily="34" charset="0"/>
                        </a:rPr>
                        <a:t>     Lymphopenia</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12 (3)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41 (11)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19 (5)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7 (2)</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35 (10)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mj-lt"/>
                          <a:cs typeface="Arial" panose="020B0604020202020204" pitchFamily="34" charset="0"/>
                        </a:rPr>
                        <a:t>6 (2)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84967227"/>
                  </a:ext>
                </a:extLst>
              </a:tr>
              <a:tr h="231781">
                <a:tc>
                  <a:txBody>
                    <a:bodyPr/>
                    <a:lstStyle/>
                    <a:p>
                      <a:pPr marL="4763" marR="0" lvl="1" indent="6350" algn="l" defTabSz="457200" rtl="0" eaLnBrk="1" latinLnBrk="0" hangingPunct="1">
                        <a:spcBef>
                          <a:spcPts val="0"/>
                        </a:spcBef>
                        <a:spcAft>
                          <a:spcPts val="0"/>
                        </a:spcAft>
                      </a:pPr>
                      <a:r>
                        <a:rPr lang="en-US" sz="1400" b="0" kern="1200" dirty="0">
                          <a:solidFill>
                            <a:schemeClr val="bg1"/>
                          </a:solidFill>
                          <a:latin typeface="+mj-lt"/>
                          <a:ea typeface="+mn-ea"/>
                          <a:cs typeface="Arial" panose="020B0604020202020204" pitchFamily="34" charset="0"/>
                        </a:rPr>
                        <a:t>Nonhematologic, n (%)</a:t>
                      </a: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algn="ctr" defTabSz="457200" rtl="0" eaLnBrk="1" latinLnBrk="0" hangingPunct="1">
                        <a:spcBef>
                          <a:spcPts val="0"/>
                        </a:spcBef>
                        <a:spcAft>
                          <a:spcPts val="0"/>
                        </a:spcAft>
                      </a:pPr>
                      <a:endParaRPr lang="en-US" sz="1400" kern="1200" dirty="0">
                        <a:solidFill>
                          <a:schemeClr val="bg1"/>
                        </a:solidFill>
                        <a:latin typeface="+mj-lt"/>
                        <a:ea typeface="+mn-ea"/>
                        <a:cs typeface="Arial" panose="020B0604020202020204" pitchFamily="34" charset="0"/>
                      </a:endParaRPr>
                    </a:p>
                  </a:txBody>
                  <a:tcPr marL="27102" marR="2710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6"/>
                  </a:ext>
                </a:extLst>
              </a:tr>
              <a:tr h="231781">
                <a:tc>
                  <a:txBody>
                    <a:bodyPr/>
                    <a:lstStyle/>
                    <a:p>
                      <a:pPr algn="l"/>
                      <a:r>
                        <a:rPr lang="en-US" sz="1400" dirty="0">
                          <a:solidFill>
                            <a:schemeClr val="bg1"/>
                          </a:solidFill>
                          <a:latin typeface="+mj-lt"/>
                          <a:cs typeface="Arial" panose="020B0604020202020204" pitchFamily="34" charset="0"/>
                        </a:rPr>
                        <a:t>     Diarrhea</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207 (57)</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32 (9)</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165 (45)</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22 (6)</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16674966"/>
                  </a:ext>
                </a:extLst>
              </a:tr>
              <a:tr h="231781">
                <a:tc>
                  <a:txBody>
                    <a:bodyPr/>
                    <a:lstStyle/>
                    <a:p>
                      <a:pPr algn="l"/>
                      <a:r>
                        <a:rPr lang="en-US" sz="1400" dirty="0">
                          <a:solidFill>
                            <a:schemeClr val="bg1"/>
                          </a:solidFill>
                          <a:latin typeface="+mn-lt"/>
                          <a:cs typeface="Arial" panose="020B0604020202020204" pitchFamily="34" charset="0"/>
                        </a:rPr>
                        <a:t>     Constipation</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151 (41)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5 (1)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 (&lt;1)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135 (37)</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2 (1)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83179560"/>
                  </a:ext>
                </a:extLst>
              </a:tr>
              <a:tr h="231781">
                <a:tc>
                  <a:txBody>
                    <a:bodyPr/>
                    <a:lstStyle/>
                    <a:p>
                      <a:pPr algn="l"/>
                      <a:r>
                        <a:rPr lang="en-US" sz="1400" dirty="0">
                          <a:solidFill>
                            <a:schemeClr val="bg1"/>
                          </a:solidFill>
                          <a:latin typeface="+mn-lt"/>
                          <a:cs typeface="Arial" panose="020B0604020202020204" pitchFamily="34" charset="0"/>
                        </a:rPr>
                        <a:t>     Peripheral edema</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146 (40)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8 (2)</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 (&lt;1)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112 (31)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3 (1)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12"/>
                  </a:ext>
                </a:extLst>
              </a:tr>
              <a:tr h="231781">
                <a:tc>
                  <a:txBody>
                    <a:bodyPr/>
                    <a:lstStyle/>
                    <a:p>
                      <a:pPr algn="l"/>
                      <a:r>
                        <a:rPr lang="en-US" sz="1400" dirty="0">
                          <a:solidFill>
                            <a:schemeClr val="bg1"/>
                          </a:solidFill>
                          <a:latin typeface="+mn-lt"/>
                          <a:cs typeface="Arial" panose="020B0604020202020204" pitchFamily="34" charset="0"/>
                        </a:rPr>
                        <a:t>     Back pain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135 (37)</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13 (4)</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 (&lt;1)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95 (26)</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13 (4)</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 (&lt;1)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14"/>
                  </a:ext>
                </a:extLst>
              </a:tr>
              <a:tr h="231781">
                <a:tc>
                  <a:txBody>
                    <a:bodyPr/>
                    <a:lstStyle/>
                    <a:p>
                      <a:pPr algn="l"/>
                      <a:r>
                        <a:rPr lang="en-US" sz="1400" dirty="0">
                          <a:solidFill>
                            <a:schemeClr val="bg1"/>
                          </a:solidFill>
                          <a:latin typeface="+mn-lt"/>
                          <a:cs typeface="Arial" panose="020B0604020202020204" pitchFamily="34" charset="0"/>
                        </a:rPr>
                        <a:t>     Fatigue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130 (36)</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32 (9)</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97 (27)</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17 (5)</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87188933"/>
                  </a:ext>
                </a:extLst>
              </a:tr>
              <a:tr h="231781">
                <a:tc>
                  <a:txBody>
                    <a:bodyPr/>
                    <a:lstStyle/>
                    <a:p>
                      <a:pPr algn="l"/>
                      <a:r>
                        <a:rPr lang="en-US" sz="1400" dirty="0">
                          <a:solidFill>
                            <a:schemeClr val="bg1"/>
                          </a:solidFill>
                          <a:latin typeface="+mn-lt"/>
                          <a:cs typeface="Arial" panose="020B0604020202020204" pitchFamily="34" charset="0"/>
                        </a:rPr>
                        <a:t>     Nausea</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125 (34)</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7 (2)</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86 (24)</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2 (1)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15"/>
                  </a:ext>
                </a:extLst>
              </a:tr>
              <a:tr h="231781">
                <a:tc>
                  <a:txBody>
                    <a:bodyPr/>
                    <a:lstStyle/>
                    <a:p>
                      <a:pPr algn="l"/>
                      <a:r>
                        <a:rPr lang="en-US" sz="1400" dirty="0">
                          <a:solidFill>
                            <a:schemeClr val="bg1"/>
                          </a:solidFill>
                          <a:latin typeface="+mn-lt"/>
                          <a:cs typeface="Arial" panose="020B0604020202020204" pitchFamily="34" charset="0"/>
                        </a:rPr>
                        <a:t>     Cough</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120 (33)</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2 (1)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64 (18)</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13"/>
                  </a:ext>
                </a:extLst>
              </a:tr>
              <a:tr h="231781">
                <a:tc>
                  <a:txBody>
                    <a:bodyPr/>
                    <a:lstStyle/>
                    <a:p>
                      <a:pPr algn="l"/>
                      <a:r>
                        <a:rPr lang="en-US" sz="1400" dirty="0">
                          <a:solidFill>
                            <a:schemeClr val="bg1"/>
                          </a:solidFill>
                          <a:latin typeface="+mn-lt"/>
                          <a:cs typeface="Arial" panose="020B0604020202020204" pitchFamily="34" charset="0"/>
                        </a:rPr>
                        <a:t>     Asthenia</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115 (32)</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18 (5)</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 (&lt;1)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83 (23)</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16 (4)</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mj-lt"/>
                          <a:cs typeface="Arial" panose="020B0604020202020204" pitchFamily="34" charset="0"/>
                        </a:rPr>
                        <a:t>1 (&lt;1)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515121286"/>
                  </a:ext>
                </a:extLst>
              </a:tr>
              <a:tr h="231781">
                <a:tc>
                  <a:txBody>
                    <a:bodyPr/>
                    <a:lstStyle/>
                    <a:p>
                      <a:pPr algn="l"/>
                      <a:r>
                        <a:rPr lang="en-US" sz="1400" dirty="0">
                          <a:solidFill>
                            <a:schemeClr val="bg1"/>
                          </a:solidFill>
                          <a:latin typeface="+mn-lt"/>
                          <a:cs typeface="Arial" panose="020B0604020202020204" pitchFamily="34" charset="0"/>
                        </a:rPr>
                        <a:t>     Bronchitis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112 (31)</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12 (3)</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79 (22)</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6 (2)</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19867850"/>
                  </a:ext>
                </a:extLst>
              </a:tr>
              <a:tr h="231781">
                <a:tc>
                  <a:txBody>
                    <a:bodyPr/>
                    <a:lstStyle/>
                    <a:p>
                      <a:pPr algn="l"/>
                      <a:r>
                        <a:rPr lang="en-US" sz="1400" dirty="0">
                          <a:solidFill>
                            <a:schemeClr val="bg1"/>
                          </a:solidFill>
                          <a:latin typeface="+mn-lt"/>
                          <a:cs typeface="Arial" panose="020B0604020202020204" pitchFamily="34" charset="0"/>
                        </a:rPr>
                        <a:t>     Insomnia</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111 (30)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11 (3)</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102 (28)</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14 (4)</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44112784"/>
                  </a:ext>
                </a:extLst>
              </a:tr>
              <a:tr h="231781">
                <a:tc>
                  <a:txBody>
                    <a:bodyPr/>
                    <a:lstStyle/>
                    <a:p>
                      <a:pPr algn="l"/>
                      <a:r>
                        <a:rPr lang="en-US" sz="1400" dirty="0">
                          <a:solidFill>
                            <a:schemeClr val="bg1"/>
                          </a:solidFill>
                          <a:latin typeface="+mn-lt"/>
                          <a:cs typeface="Arial" panose="020B0604020202020204" pitchFamily="34" charset="0"/>
                        </a:rPr>
                        <a:t>     Muscle spasms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108 (30)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2 (1)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0</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80 (22)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4 (1)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j-lt"/>
                          <a:cs typeface="Arial" panose="020B0604020202020204" pitchFamily="34" charset="0"/>
                        </a:rPr>
                        <a:t>0 </a:t>
                      </a:r>
                    </a:p>
                  </a:txBody>
                  <a:tcPr marL="58249" marR="58249"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33687076"/>
                  </a:ext>
                </a:extLst>
              </a:tr>
            </a:tbl>
          </a:graphicData>
        </a:graphic>
      </p:graphicFrame>
      <p:sp>
        <p:nvSpPr>
          <p:cNvPr id="7" name="Title 1"/>
          <p:cNvSpPr>
            <a:spLocks noGrp="1"/>
          </p:cNvSpPr>
          <p:nvPr>
            <p:ph type="title"/>
          </p:nvPr>
        </p:nvSpPr>
        <p:spPr/>
        <p:txBody>
          <a:bodyPr anchor="ctr">
            <a:normAutofit fontScale="90000"/>
          </a:bodyPr>
          <a:lstStyle/>
          <a:p>
            <a:r>
              <a:rPr lang="en-US" sz="4000" dirty="0">
                <a:cs typeface="Calibri"/>
              </a:rPr>
              <a:t>MAIA: Safety</a:t>
            </a:r>
            <a:br>
              <a:rPr lang="en-US" sz="4000" dirty="0">
                <a:cs typeface="Calibri"/>
              </a:rPr>
            </a:br>
            <a:endParaRPr lang="en-US" sz="4000" dirty="0">
              <a:cs typeface="Calibri"/>
            </a:endParaRPr>
          </a:p>
        </p:txBody>
      </p:sp>
      <p:sp>
        <p:nvSpPr>
          <p:cNvPr id="6" name="Content Placeholder 2"/>
          <p:cNvSpPr>
            <a:spLocks noGrp="1"/>
          </p:cNvSpPr>
          <p:nvPr>
            <p:ph idx="1"/>
          </p:nvPr>
        </p:nvSpPr>
        <p:spPr>
          <a:xfrm>
            <a:off x="8125690" y="1513047"/>
            <a:ext cx="3771784" cy="4650686"/>
          </a:xfrm>
        </p:spPr>
        <p:txBody>
          <a:bodyPr>
            <a:noAutofit/>
          </a:bodyPr>
          <a:lstStyle/>
          <a:p>
            <a:pPr marL="228600" indent="-228600">
              <a:spcAft>
                <a:spcPts val="600"/>
              </a:spcAft>
            </a:pPr>
            <a:r>
              <a:rPr lang="en-US" sz="2000" dirty="0">
                <a:latin typeface="+mj-lt"/>
                <a:cs typeface="Arial" panose="020B0604020202020204" pitchFamily="34" charset="0"/>
              </a:rPr>
              <a:t>Incidence of SPMs was 20% for Dara-Rd and 13% for Rd</a:t>
            </a:r>
          </a:p>
          <a:p>
            <a:pPr marL="577850" lvl="1" indent="-292100">
              <a:spcAft>
                <a:spcPts val="600"/>
              </a:spcAft>
            </a:pPr>
            <a:r>
              <a:rPr lang="en-US" sz="1800" dirty="0">
                <a:latin typeface="+mj-lt"/>
                <a:cs typeface="Arial" panose="020B0604020202020204" pitchFamily="34" charset="0"/>
              </a:rPr>
              <a:t>Cutaneous: 14% vs 7%</a:t>
            </a:r>
          </a:p>
          <a:p>
            <a:pPr marL="577850" lvl="1" indent="-292100">
              <a:spcAft>
                <a:spcPts val="600"/>
              </a:spcAft>
            </a:pPr>
            <a:r>
              <a:rPr lang="en-US" sz="1800" dirty="0">
                <a:latin typeface="+mj-lt"/>
                <a:cs typeface="Arial" panose="020B0604020202020204" pitchFamily="34" charset="0"/>
              </a:rPr>
              <a:t>Invasive solid malignancies: 6% vs 5%</a:t>
            </a:r>
          </a:p>
          <a:p>
            <a:pPr marL="577850" lvl="1" indent="-292100">
              <a:spcAft>
                <a:spcPts val="600"/>
              </a:spcAft>
            </a:pPr>
            <a:r>
              <a:rPr lang="en-US" sz="1800" dirty="0">
                <a:latin typeface="+mj-lt"/>
                <a:cs typeface="Arial" panose="020B0604020202020204" pitchFamily="34" charset="0"/>
              </a:rPr>
              <a:t>Invasive hematologic malignancies: 2% vs 1% </a:t>
            </a:r>
          </a:p>
          <a:p>
            <a:pPr marL="228600" indent="-228600">
              <a:spcAft>
                <a:spcPts val="600"/>
              </a:spcAft>
            </a:pPr>
            <a:r>
              <a:rPr lang="en-US" sz="2000" dirty="0">
                <a:latin typeface="+mj-lt"/>
                <a:cs typeface="Arial" panose="020B0604020202020204" pitchFamily="34" charset="0"/>
              </a:rPr>
              <a:t>Treatment-related deaths were 4% for Dara-Rd and 3% for Rd</a:t>
            </a:r>
          </a:p>
          <a:p>
            <a:pPr marL="228600" indent="-228600">
              <a:spcAft>
                <a:spcPts val="600"/>
              </a:spcAft>
            </a:pPr>
            <a:r>
              <a:rPr lang="en-US" sz="2000" dirty="0">
                <a:latin typeface="+mj-lt"/>
                <a:cs typeface="Arial" panose="020B0604020202020204" pitchFamily="34" charset="0"/>
              </a:rPr>
              <a:t>3 cases of grade 5 pneumonia in each arm and 1 grade 5 pulmonary embolism with Rd </a:t>
            </a:r>
          </a:p>
        </p:txBody>
      </p:sp>
      <p:sp>
        <p:nvSpPr>
          <p:cNvPr id="2" name="Text Box 11">
            <a:extLst>
              <a:ext uri="{FF2B5EF4-FFF2-40B4-BE49-F238E27FC236}">
                <a16:creationId xmlns:a16="http://schemas.microsoft.com/office/drawing/2014/main" id="{0B2CD0B2-4442-40DE-A598-C8C8596EC6B9}"/>
              </a:ext>
            </a:extLst>
          </p:cNvPr>
          <p:cNvSpPr txBox="1">
            <a:spLocks noChangeArrowheads="1"/>
          </p:cNvSpPr>
          <p:nvPr/>
        </p:nvSpPr>
        <p:spPr bwMode="auto">
          <a:xfrm>
            <a:off x="441773" y="637128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Facon. </a:t>
            </a:r>
            <a:r>
              <a:rPr lang="en-US" altLang="en-US" sz="1200" b="0" dirty="0">
                <a:solidFill>
                  <a:srgbClr val="455560"/>
                </a:solidFill>
                <a:latin typeface="Calibri" panose="020F0502020204030204" pitchFamily="34" charset="0"/>
                <a:cs typeface="+mn-cs"/>
              </a:rPr>
              <a:t>Lancet Oncol. 2021;22:1582.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11245061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p:txBody>
          <a:bodyPr/>
          <a:lstStyle/>
          <a:p>
            <a:r>
              <a:rPr lang="en-US" dirty="0"/>
              <a:t>ALCYONE: Open-Label Phase III Study Design</a:t>
            </a:r>
          </a:p>
        </p:txBody>
      </p:sp>
      <p:sp>
        <p:nvSpPr>
          <p:cNvPr id="8" name="Content Placeholder 12">
            <a:extLst>
              <a:ext uri="{FF2B5EF4-FFF2-40B4-BE49-F238E27FC236}">
                <a16:creationId xmlns:a16="http://schemas.microsoft.com/office/drawing/2014/main" id="{FE3908E7-CFB6-4F0D-82E0-33288ACE369E}"/>
              </a:ext>
            </a:extLst>
          </p:cNvPr>
          <p:cNvSpPr txBox="1">
            <a:spLocks/>
          </p:cNvSpPr>
          <p:nvPr/>
        </p:nvSpPr>
        <p:spPr bwMode="auto">
          <a:xfrm>
            <a:off x="4023312" y="4452731"/>
            <a:ext cx="7544084" cy="828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rtlCol="0" anchor="t" anchorCtr="0" compatLnSpc="1">
            <a:prstTxWarp prst="textNoShape">
              <a:avLst/>
            </a:prstTxWarp>
            <a:noAutofit/>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marR="0" lvl="0" indent="0" algn="l" defTabSz="914400" rtl="0" eaLnBrk="1" fontAlgn="base" latinLnBrk="0" hangingPunct="1">
              <a:lnSpc>
                <a:spcPct val="90000"/>
              </a:lnSpc>
              <a:spcBef>
                <a:spcPts val="0"/>
              </a:spcBef>
              <a:spcAft>
                <a:spcPct val="0"/>
              </a:spcAft>
              <a:buClr>
                <a:srgbClr val="FFFFFF"/>
              </a:buClr>
              <a:buSzTx/>
              <a:buFont typeface="Wingdings" panose="05000000000000000000" pitchFamily="2" charset="2"/>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*Dara + 20 mg PO or IV dexamethasone as a substitute for prednisolone on Day 1 of cycles 1-9 in Dara arm. </a:t>
            </a:r>
            <a:r>
              <a:rPr kumimoji="0" lang="en-US" sz="1400" b="0" i="0" u="none" strike="noStrike" kern="0" cap="none" spc="0" normalizeH="0" baseline="30000" noProof="0" dirty="0">
                <a:ln>
                  <a:noFill/>
                </a:ln>
                <a:solidFill>
                  <a:srgbClr val="000000"/>
                </a:solidFill>
                <a:effectLst/>
                <a:uLnTx/>
                <a:uFillTx/>
                <a:latin typeface="+mn-lt"/>
                <a:cs typeface="Arial" panose="020B0604020202020204" pitchFamily="34" charset="0"/>
              </a:rPr>
              <a:t>†</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VMP: bortezomib 1.3 mg/m</a:t>
            </a:r>
            <a:r>
              <a:rPr kumimoji="0" lang="en-US" sz="1400" b="0" i="0" u="none" strike="noStrike" kern="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2</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t>
            </a:r>
            <a:r>
              <a:rPr lang="en-US" sz="1400" b="0" kern="0" dirty="0">
                <a:solidFill>
                  <a:srgbClr val="000000"/>
                </a:solidFill>
                <a:cs typeface="Calibri" panose="020F0502020204030204" pitchFamily="34" charset="0"/>
              </a:rPr>
              <a:t>SC</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twice weekly in cycle 1, QW in cycles 2-9; m</a:t>
            </a:r>
            <a:r>
              <a:rPr kumimoji="0" lang="pl-PL"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elphalan </a:t>
            </a:r>
            <a:b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pl-PL"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 mg/m</a:t>
            </a:r>
            <a:r>
              <a:rPr kumimoji="0" lang="pl-PL" sz="1400" b="0" i="0" u="none" strike="noStrike" kern="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2</a:t>
            </a:r>
            <a:r>
              <a:rPr kumimoji="0" lang="pl-PL"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PO </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days </a:t>
            </a:r>
            <a:r>
              <a:rPr kumimoji="0" lang="pl-PL"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1-4</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of each cycle; p</a:t>
            </a:r>
            <a:r>
              <a:rPr kumimoji="0" lang="pl-PL"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rednisone 60 mg/m</a:t>
            </a:r>
            <a:r>
              <a:rPr kumimoji="0" lang="pl-PL" sz="1400" b="0" i="0" u="none" strike="noStrike" kern="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2</a:t>
            </a:r>
            <a:r>
              <a:rPr kumimoji="0" lang="pl-PL"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PO </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Days </a:t>
            </a:r>
            <a:r>
              <a:rPr kumimoji="0" lang="pl-PL"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1-4</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of each cycle. </a:t>
            </a:r>
            <a:b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400" b="0" i="0" u="none" strike="noStrike" kern="1200" cap="none" spc="0" normalizeH="0" baseline="30000" noProof="0" dirty="0">
                <a:ln>
                  <a:noFill/>
                </a:ln>
                <a:solidFill>
                  <a:srgbClr val="000000"/>
                </a:solidFill>
                <a:effectLst/>
                <a:uLnTx/>
                <a:uFillTx/>
                <a:latin typeface="+mn-lt"/>
                <a:cs typeface="Arial" panose="020B0604020202020204" pitchFamily="34" charset="0"/>
              </a:rPr>
              <a:t>‡</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Cycles 1-9: 6-wk cycles. Cycles 10+: 4-wk cycles.</a:t>
            </a:r>
          </a:p>
        </p:txBody>
      </p:sp>
      <p:sp>
        <p:nvSpPr>
          <p:cNvPr id="9" name="Text Box 45">
            <a:extLst>
              <a:ext uri="{FF2B5EF4-FFF2-40B4-BE49-F238E27FC236}">
                <a16:creationId xmlns:a16="http://schemas.microsoft.com/office/drawing/2014/main" id="{3AC4263C-A215-4017-9B7B-043874D4C548}"/>
              </a:ext>
            </a:extLst>
          </p:cNvPr>
          <p:cNvSpPr txBox="1">
            <a:spLocks noChangeArrowheads="1"/>
          </p:cNvSpPr>
          <p:nvPr/>
        </p:nvSpPr>
        <p:spPr bwMode="auto">
          <a:xfrm>
            <a:off x="432076" y="2628814"/>
            <a:ext cx="2568575" cy="173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o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Transplant-ineligible patients with NDMM; ECOG PS ≤2;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CrCl ≥40 mL/min;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 PN or grade ≥2 neuropathic pain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706)</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0" name="Rectangle 46">
            <a:extLst>
              <a:ext uri="{FF2B5EF4-FFF2-40B4-BE49-F238E27FC236}">
                <a16:creationId xmlns:a16="http://schemas.microsoft.com/office/drawing/2014/main" id="{9EEA982C-5A7D-4C0A-BDCC-5930DB555DCA}"/>
              </a:ext>
            </a:extLst>
          </p:cNvPr>
          <p:cNvSpPr>
            <a:spLocks noChangeArrowheads="1"/>
          </p:cNvSpPr>
          <p:nvPr/>
        </p:nvSpPr>
        <p:spPr bwMode="auto">
          <a:xfrm>
            <a:off x="619234" y="5280814"/>
            <a:ext cx="9720481"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alt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Primary endpoint: </a:t>
            </a: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PFS</a:t>
            </a: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alt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Secondary endpoints: </a:t>
            </a: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ORR, ≥VGPR, ≥CR, MRD negativity (NGS at 10</a:t>
            </a:r>
            <a:r>
              <a:rPr kumimoji="0" lang="en-US" altLang="en-US" sz="18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-5</a:t>
            </a: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OS, safety</a:t>
            </a: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alt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Statistical analysis: </a:t>
            </a: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prespecified interim analysis for OS </a:t>
            </a:r>
            <a:r>
              <a:rPr lang="en-US" altLang="en-US" sz="1800" b="0" dirty="0">
                <a:solidFill>
                  <a:srgbClr val="000000"/>
                </a:solidFill>
                <a:latin typeface="Calibri" panose="020F0502020204030204" pitchFamily="34" charset="0"/>
                <a:cs typeface="Calibri" panose="020F0502020204030204" pitchFamily="34" charset="0"/>
              </a:rPr>
              <a:t>after</a:t>
            </a: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209 events (63% of planned events)</a:t>
            </a:r>
          </a:p>
        </p:txBody>
      </p:sp>
      <p:sp>
        <p:nvSpPr>
          <p:cNvPr id="11" name="Rectangle 47">
            <a:extLst>
              <a:ext uri="{FF2B5EF4-FFF2-40B4-BE49-F238E27FC236}">
                <a16:creationId xmlns:a16="http://schemas.microsoft.com/office/drawing/2014/main" id="{934572B1-0E26-45D8-9D5D-A9A0348C98A4}"/>
              </a:ext>
            </a:extLst>
          </p:cNvPr>
          <p:cNvSpPr>
            <a:spLocks noChangeArrowheads="1"/>
          </p:cNvSpPr>
          <p:nvPr/>
        </p:nvSpPr>
        <p:spPr bwMode="auto">
          <a:xfrm>
            <a:off x="9866719" y="2718621"/>
            <a:ext cx="170067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Continue </a:t>
            </a:r>
            <a:br>
              <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follow-up for PD and survival</a:t>
            </a:r>
          </a:p>
        </p:txBody>
      </p:sp>
      <p:sp>
        <p:nvSpPr>
          <p:cNvPr id="12" name="Line 51">
            <a:extLst>
              <a:ext uri="{FF2B5EF4-FFF2-40B4-BE49-F238E27FC236}">
                <a16:creationId xmlns:a16="http://schemas.microsoft.com/office/drawing/2014/main" id="{BCF5E10D-F167-4426-AA7B-48A55FBDB468}"/>
              </a:ext>
            </a:extLst>
          </p:cNvPr>
          <p:cNvSpPr>
            <a:spLocks noChangeShapeType="1"/>
          </p:cNvSpPr>
          <p:nvPr/>
        </p:nvSpPr>
        <p:spPr bwMode="auto">
          <a:xfrm rot="-5400000">
            <a:off x="7020637" y="2280649"/>
            <a:ext cx="1588" cy="5080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3" name="Line 52">
            <a:extLst>
              <a:ext uri="{FF2B5EF4-FFF2-40B4-BE49-F238E27FC236}">
                <a16:creationId xmlns:a16="http://schemas.microsoft.com/office/drawing/2014/main" id="{4E36D186-9418-4661-A255-F35BC8FB11A8}"/>
              </a:ext>
            </a:extLst>
          </p:cNvPr>
          <p:cNvSpPr>
            <a:spLocks noChangeShapeType="1"/>
          </p:cNvSpPr>
          <p:nvPr/>
        </p:nvSpPr>
        <p:spPr bwMode="auto">
          <a:xfrm>
            <a:off x="6847135" y="3974744"/>
            <a:ext cx="2170141"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4" name="Line 53">
            <a:extLst>
              <a:ext uri="{FF2B5EF4-FFF2-40B4-BE49-F238E27FC236}">
                <a16:creationId xmlns:a16="http://schemas.microsoft.com/office/drawing/2014/main" id="{B78B3A20-BF48-43B3-BA22-8B97367851D1}"/>
              </a:ext>
            </a:extLst>
          </p:cNvPr>
          <p:cNvSpPr>
            <a:spLocks noChangeShapeType="1"/>
          </p:cNvSpPr>
          <p:nvPr/>
        </p:nvSpPr>
        <p:spPr bwMode="auto">
          <a:xfrm>
            <a:off x="3092724" y="3506656"/>
            <a:ext cx="905445" cy="53562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5" name="Line 54">
            <a:extLst>
              <a:ext uri="{FF2B5EF4-FFF2-40B4-BE49-F238E27FC236}">
                <a16:creationId xmlns:a16="http://schemas.microsoft.com/office/drawing/2014/main" id="{1D61B195-94F6-4B31-A492-5CE4593E591C}"/>
              </a:ext>
            </a:extLst>
          </p:cNvPr>
          <p:cNvSpPr>
            <a:spLocks noChangeShapeType="1"/>
          </p:cNvSpPr>
          <p:nvPr/>
        </p:nvSpPr>
        <p:spPr bwMode="auto">
          <a:xfrm flipV="1">
            <a:off x="3092724" y="2718620"/>
            <a:ext cx="905523" cy="53562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6" name="Rectangle 49">
            <a:extLst>
              <a:ext uri="{FF2B5EF4-FFF2-40B4-BE49-F238E27FC236}">
                <a16:creationId xmlns:a16="http://schemas.microsoft.com/office/drawing/2014/main" id="{85BE3B7B-A90E-44FD-A458-CBD02987258C}"/>
              </a:ext>
            </a:extLst>
          </p:cNvPr>
          <p:cNvSpPr>
            <a:spLocks noChangeArrowheads="1"/>
          </p:cNvSpPr>
          <p:nvPr/>
        </p:nvSpPr>
        <p:spPr bwMode="auto">
          <a:xfrm>
            <a:off x="4133253" y="3435382"/>
            <a:ext cx="2613953" cy="1009887"/>
          </a:xfrm>
          <a:prstGeom prst="rect">
            <a:avLst/>
          </a:prstGeom>
          <a:solidFill>
            <a:schemeClr val="accent3"/>
          </a:solidFill>
          <a:ln>
            <a:noFill/>
          </a:ln>
        </p:spPr>
        <p:txBody>
          <a:bodyPr wrap="none" anchor="ctr" anchorCtr="1">
            <a:no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VMP*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x 9 cycles</a:t>
            </a:r>
            <a:r>
              <a:rPr kumimoji="0" lang="en-US" sz="1800" b="0" i="0" u="none" strike="noStrike" kern="1200" cap="none" spc="0" normalizeH="0" baseline="30000" noProof="0" dirty="0">
                <a:ln>
                  <a:noFill/>
                </a:ln>
                <a:solidFill>
                  <a:schemeClr val="tx1"/>
                </a:solidFill>
                <a:effectLst/>
                <a:uLnTx/>
                <a:uFillTx/>
                <a:latin typeface="+mn-lt"/>
              </a:rPr>
              <a:t>‡</a:t>
            </a:r>
            <a:b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 = 356)</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 name="Rectangle 49">
            <a:extLst>
              <a:ext uri="{FF2B5EF4-FFF2-40B4-BE49-F238E27FC236}">
                <a16:creationId xmlns:a16="http://schemas.microsoft.com/office/drawing/2014/main" id="{E187AA49-57FC-4F9B-92C1-E9EC17AA4316}"/>
              </a:ext>
            </a:extLst>
          </p:cNvPr>
          <p:cNvSpPr>
            <a:spLocks noChangeArrowheads="1"/>
          </p:cNvSpPr>
          <p:nvPr/>
        </p:nvSpPr>
        <p:spPr bwMode="auto">
          <a:xfrm>
            <a:off x="7316675" y="1934573"/>
            <a:ext cx="1835684" cy="1471263"/>
          </a:xfrm>
          <a:prstGeom prst="rect">
            <a:avLst/>
          </a:prstGeom>
          <a:solidFill>
            <a:schemeClr val="accent1"/>
          </a:solidFill>
          <a:ln>
            <a:noFill/>
          </a:ln>
        </p:spPr>
        <p:txBody>
          <a:bodyPr wrap="none" anchor="ctr" anchorCtr="1">
            <a:no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Daratumumab </a:t>
            </a:r>
            <a:b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16 mg/kg IV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Q4W until PD 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unacceptable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toxicity</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 name="Right Brace 17">
            <a:extLst>
              <a:ext uri="{FF2B5EF4-FFF2-40B4-BE49-F238E27FC236}">
                <a16:creationId xmlns:a16="http://schemas.microsoft.com/office/drawing/2014/main" id="{379D3AFE-2690-49C7-A7B3-36B629D8CAFD}"/>
              </a:ext>
            </a:extLst>
          </p:cNvPr>
          <p:cNvSpPr/>
          <p:nvPr/>
        </p:nvSpPr>
        <p:spPr bwMode="auto">
          <a:xfrm>
            <a:off x="9152359" y="1772876"/>
            <a:ext cx="579353" cy="2672394"/>
          </a:xfrm>
          <a:prstGeom prst="rightBrace">
            <a:avLst/>
          </a:prstGeom>
          <a:noFill/>
          <a:ln w="28575" cap="flat" cmpd="sng" algn="ctr">
            <a:solidFill>
              <a:schemeClr val="bg1"/>
            </a:solidFill>
            <a:prstDash val="solid"/>
            <a:round/>
            <a:headEnd type="none" w="med" len="med"/>
            <a:tailEnd type="none" w="med" len="med"/>
          </a:ln>
          <a:effectLst/>
        </p:spPr>
        <p:txBody>
          <a:bodyPr rtlCol="0" anchor="ctr">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9" name="Rectangle 49">
            <a:extLst>
              <a:ext uri="{FF2B5EF4-FFF2-40B4-BE49-F238E27FC236}">
                <a16:creationId xmlns:a16="http://schemas.microsoft.com/office/drawing/2014/main" id="{352013DB-81CF-4618-8A05-6D6DA004A189}"/>
              </a:ext>
            </a:extLst>
          </p:cNvPr>
          <p:cNvSpPr>
            <a:spLocks noChangeArrowheads="1"/>
          </p:cNvSpPr>
          <p:nvPr/>
        </p:nvSpPr>
        <p:spPr bwMode="auto">
          <a:xfrm>
            <a:off x="4133255" y="1775358"/>
            <a:ext cx="2613952" cy="1518582"/>
          </a:xfrm>
          <a:prstGeom prst="rect">
            <a:avLst/>
          </a:prstGeom>
          <a:solidFill>
            <a:schemeClr val="accent1"/>
          </a:solidFill>
          <a:ln>
            <a:noFill/>
          </a:ln>
        </p:spPr>
        <p:txBody>
          <a:bodyPr wrap="none" anchor="ctr" anchorCtr="1">
            <a:no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Daratumumab*</a:t>
            </a:r>
            <a:b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16 mg/kg IV QW in cycle 1,</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then Q3W in cycles 2-9</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VMP</a:t>
            </a:r>
            <a:r>
              <a:rPr kumimoji="0" lang="en-US" sz="1800" b="0" i="0" u="none" strike="noStrike" kern="1200" cap="none" spc="0" normalizeH="0" baseline="30000" noProof="0" dirty="0">
                <a:ln>
                  <a:noFill/>
                </a:ln>
                <a:solidFill>
                  <a:schemeClr val="tx1"/>
                </a:solidFill>
                <a:effectLst/>
                <a:uLnTx/>
                <a:uFillTx/>
                <a:latin typeface="Calibri" panose="020F0502020204030204" pitchFamily="34" charset="0"/>
                <a:ea typeface="+mn-ea"/>
                <a:cs typeface="+mn-cs"/>
              </a:rPr>
              <a:t>†</a:t>
            </a: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x 9 cycles</a:t>
            </a:r>
            <a:r>
              <a:rPr kumimoji="0" lang="en-US" sz="1800" b="0" i="0" u="none" strike="noStrike" kern="1200" cap="none" spc="0" normalizeH="0" baseline="30000" noProof="0" dirty="0">
                <a:ln>
                  <a:noFill/>
                </a:ln>
                <a:solidFill>
                  <a:schemeClr val="tx1"/>
                </a:solidFill>
                <a:effectLst/>
                <a:uLnTx/>
                <a:uFillTx/>
                <a:latin typeface="+mn-lt"/>
              </a:rPr>
              <a:t>‡</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 = 350)</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 name="TextBox 19">
            <a:extLst>
              <a:ext uri="{FF2B5EF4-FFF2-40B4-BE49-F238E27FC236}">
                <a16:creationId xmlns:a16="http://schemas.microsoft.com/office/drawing/2014/main" id="{204C4333-764F-442F-AFEA-4814D154C969}"/>
              </a:ext>
            </a:extLst>
          </p:cNvPr>
          <p:cNvSpPr txBox="1"/>
          <p:nvPr/>
        </p:nvSpPr>
        <p:spPr>
          <a:xfrm>
            <a:off x="1954755" y="1589298"/>
            <a:ext cx="2229504" cy="738664"/>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Stratified by ISS (I vs II vs III),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region (EU vs other), </a:t>
            </a:r>
            <a:b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age (&lt;75 yr vs ≥75 yr)</a:t>
            </a:r>
          </a:p>
        </p:txBody>
      </p:sp>
      <p:cxnSp>
        <p:nvCxnSpPr>
          <p:cNvPr id="21" name="Straight Arrow Connector 20">
            <a:extLst>
              <a:ext uri="{FF2B5EF4-FFF2-40B4-BE49-F238E27FC236}">
                <a16:creationId xmlns:a16="http://schemas.microsoft.com/office/drawing/2014/main" id="{2F9418CF-5012-487B-98EC-3EE6F8C78314}"/>
              </a:ext>
            </a:extLst>
          </p:cNvPr>
          <p:cNvCxnSpPr>
            <a:cxnSpLocks/>
          </p:cNvCxnSpPr>
          <p:nvPr/>
        </p:nvCxnSpPr>
        <p:spPr bwMode="auto">
          <a:xfrm>
            <a:off x="3238983" y="2327962"/>
            <a:ext cx="0" cy="628429"/>
          </a:xfrm>
          <a:prstGeom prst="straightConnector1">
            <a:avLst/>
          </a:prstGeom>
          <a:noFill/>
          <a:ln w="28575" cap="flat" cmpd="sng" algn="ctr">
            <a:solidFill>
              <a:schemeClr val="bg1"/>
            </a:solidFill>
            <a:prstDash val="sysDash"/>
            <a:round/>
            <a:headEnd type="none" w="med" len="med"/>
            <a:tailEnd type="triangle"/>
          </a:ln>
          <a:effectLst/>
        </p:spPr>
      </p:cxnSp>
      <p:sp>
        <p:nvSpPr>
          <p:cNvPr id="22" name="Text Box 15">
            <a:extLst>
              <a:ext uri="{FF2B5EF4-FFF2-40B4-BE49-F238E27FC236}">
                <a16:creationId xmlns:a16="http://schemas.microsoft.com/office/drawing/2014/main" id="{AE04B1F2-2448-F99D-6553-4CE8A242E6C5}"/>
              </a:ext>
            </a:extLst>
          </p:cNvPr>
          <p:cNvSpPr txBox="1">
            <a:spLocks noChangeArrowheads="1"/>
          </p:cNvSpPr>
          <p:nvPr/>
        </p:nvSpPr>
        <p:spPr bwMode="auto">
          <a:xfrm>
            <a:off x="431605"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Mateos. NEJM. 2018;378:518. Mateos. Lancet. 2020;395:132.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699433952"/>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Freeform 112">
            <a:extLst>
              <a:ext uri="{FF2B5EF4-FFF2-40B4-BE49-F238E27FC236}">
                <a16:creationId xmlns:a16="http://schemas.microsoft.com/office/drawing/2014/main" id="{18FAA162-1BAF-3C58-904E-2EC22D794536}"/>
              </a:ext>
            </a:extLst>
          </p:cNvPr>
          <p:cNvSpPr/>
          <p:nvPr/>
        </p:nvSpPr>
        <p:spPr>
          <a:xfrm>
            <a:off x="5780678" y="2124188"/>
            <a:ext cx="4243801" cy="2036637"/>
          </a:xfrm>
          <a:custGeom>
            <a:avLst/>
            <a:gdLst>
              <a:gd name="connsiteX0" fmla="*/ 3792682 w 3792682"/>
              <a:gd name="connsiteY0" fmla="*/ 1820141 h 1820141"/>
              <a:gd name="connsiteX1" fmla="*/ 3157105 w 3792682"/>
              <a:gd name="connsiteY1" fmla="*/ 1820141 h 1820141"/>
              <a:gd name="connsiteX2" fmla="*/ 3157105 w 3792682"/>
              <a:gd name="connsiteY2" fmla="*/ 1769918 h 1820141"/>
              <a:gd name="connsiteX3" fmla="*/ 2952750 w 3792682"/>
              <a:gd name="connsiteY3" fmla="*/ 1769918 h 1820141"/>
              <a:gd name="connsiteX4" fmla="*/ 2952750 w 3792682"/>
              <a:gd name="connsiteY4" fmla="*/ 1736148 h 1820141"/>
              <a:gd name="connsiteX5" fmla="*/ 2825462 w 3792682"/>
              <a:gd name="connsiteY5" fmla="*/ 1736148 h 1820141"/>
              <a:gd name="connsiteX6" fmla="*/ 2825462 w 3792682"/>
              <a:gd name="connsiteY6" fmla="*/ 1703243 h 1820141"/>
              <a:gd name="connsiteX7" fmla="*/ 2563957 w 3792682"/>
              <a:gd name="connsiteY7" fmla="*/ 1703243 h 1820141"/>
              <a:gd name="connsiteX8" fmla="*/ 2443596 w 3792682"/>
              <a:gd name="connsiteY8" fmla="*/ 1656484 h 1820141"/>
              <a:gd name="connsiteX9" fmla="*/ 2268682 w 3792682"/>
              <a:gd name="connsiteY9" fmla="*/ 1656484 h 1820141"/>
              <a:gd name="connsiteX10" fmla="*/ 2268682 w 3792682"/>
              <a:gd name="connsiteY10" fmla="*/ 1615786 h 1820141"/>
              <a:gd name="connsiteX11" fmla="*/ 2239241 w 3792682"/>
              <a:gd name="connsiteY11" fmla="*/ 1615786 h 1820141"/>
              <a:gd name="connsiteX12" fmla="*/ 2239241 w 3792682"/>
              <a:gd name="connsiteY12" fmla="*/ 1585480 h 1820141"/>
              <a:gd name="connsiteX13" fmla="*/ 2205471 w 3792682"/>
              <a:gd name="connsiteY13" fmla="*/ 1585480 h 1820141"/>
              <a:gd name="connsiteX14" fmla="*/ 2098098 w 3792682"/>
              <a:gd name="connsiteY14" fmla="*/ 1538721 h 1820141"/>
              <a:gd name="connsiteX15" fmla="*/ 2037484 w 3792682"/>
              <a:gd name="connsiteY15" fmla="*/ 1538721 h 1820141"/>
              <a:gd name="connsiteX16" fmla="*/ 1974273 w 3792682"/>
              <a:gd name="connsiteY16" fmla="*/ 1511877 h 1820141"/>
              <a:gd name="connsiteX17" fmla="*/ 1974273 w 3792682"/>
              <a:gd name="connsiteY17" fmla="*/ 1478107 h 1820141"/>
              <a:gd name="connsiteX18" fmla="*/ 1900671 w 3792682"/>
              <a:gd name="connsiteY18" fmla="*/ 1478107 h 1820141"/>
              <a:gd name="connsiteX19" fmla="*/ 1900671 w 3792682"/>
              <a:gd name="connsiteY19" fmla="*/ 1431348 h 1820141"/>
              <a:gd name="connsiteX20" fmla="*/ 1775980 w 3792682"/>
              <a:gd name="connsiteY20" fmla="*/ 1431348 h 1820141"/>
              <a:gd name="connsiteX21" fmla="*/ 1722293 w 3792682"/>
              <a:gd name="connsiteY21" fmla="*/ 1394980 h 1820141"/>
              <a:gd name="connsiteX22" fmla="*/ 1641764 w 3792682"/>
              <a:gd name="connsiteY22" fmla="*/ 1394980 h 1820141"/>
              <a:gd name="connsiteX23" fmla="*/ 1641764 w 3792682"/>
              <a:gd name="connsiteY23" fmla="*/ 1368136 h 1820141"/>
              <a:gd name="connsiteX24" fmla="*/ 1562100 w 3792682"/>
              <a:gd name="connsiteY24" fmla="*/ 1368136 h 1820141"/>
              <a:gd name="connsiteX25" fmla="*/ 1562100 w 3792682"/>
              <a:gd name="connsiteY25" fmla="*/ 1320511 h 1820141"/>
              <a:gd name="connsiteX26" fmla="*/ 1491096 w 3792682"/>
              <a:gd name="connsiteY26" fmla="*/ 1320511 h 1820141"/>
              <a:gd name="connsiteX27" fmla="*/ 1491096 w 3792682"/>
              <a:gd name="connsiteY27" fmla="*/ 1280680 h 1820141"/>
              <a:gd name="connsiteX28" fmla="*/ 1401041 w 3792682"/>
              <a:gd name="connsiteY28" fmla="*/ 1280680 h 1820141"/>
              <a:gd name="connsiteX29" fmla="*/ 1401041 w 3792682"/>
              <a:gd name="connsiteY29" fmla="*/ 1257300 h 1820141"/>
              <a:gd name="connsiteX30" fmla="*/ 1323975 w 3792682"/>
              <a:gd name="connsiteY30" fmla="*/ 1257300 h 1820141"/>
              <a:gd name="connsiteX31" fmla="*/ 1323975 w 3792682"/>
              <a:gd name="connsiteY31" fmla="*/ 1230457 h 1820141"/>
              <a:gd name="connsiteX32" fmla="*/ 1270289 w 3792682"/>
              <a:gd name="connsiteY32" fmla="*/ 1210541 h 1820141"/>
              <a:gd name="connsiteX33" fmla="*/ 1226127 w 3792682"/>
              <a:gd name="connsiteY33" fmla="*/ 1210541 h 1820141"/>
              <a:gd name="connsiteX34" fmla="*/ 1226127 w 3792682"/>
              <a:gd name="connsiteY34" fmla="*/ 1180234 h 1820141"/>
              <a:gd name="connsiteX35" fmla="*/ 1173307 w 3792682"/>
              <a:gd name="connsiteY35" fmla="*/ 1180234 h 1820141"/>
              <a:gd name="connsiteX36" fmla="*/ 1173307 w 3792682"/>
              <a:gd name="connsiteY36" fmla="*/ 1144732 h 1820141"/>
              <a:gd name="connsiteX37" fmla="*/ 1114425 w 3792682"/>
              <a:gd name="connsiteY37" fmla="*/ 1144732 h 1820141"/>
              <a:gd name="connsiteX38" fmla="*/ 1136073 w 3792682"/>
              <a:gd name="connsiteY38" fmla="*/ 1123084 h 1820141"/>
              <a:gd name="connsiteX39" fmla="*/ 1062471 w 3792682"/>
              <a:gd name="connsiteY39" fmla="*/ 1123084 h 1820141"/>
              <a:gd name="connsiteX40" fmla="*/ 1062471 w 3792682"/>
              <a:gd name="connsiteY40" fmla="*/ 1096241 h 1820141"/>
              <a:gd name="connsiteX41" fmla="*/ 1005321 w 3792682"/>
              <a:gd name="connsiteY41" fmla="*/ 1096241 h 1820141"/>
              <a:gd name="connsiteX42" fmla="*/ 1005321 w 3792682"/>
              <a:gd name="connsiteY42" fmla="*/ 1039091 h 1820141"/>
              <a:gd name="connsiteX43" fmla="*/ 941243 w 3792682"/>
              <a:gd name="connsiteY43" fmla="*/ 1039091 h 1820141"/>
              <a:gd name="connsiteX44" fmla="*/ 941243 w 3792682"/>
              <a:gd name="connsiteY44" fmla="*/ 982807 h 1820141"/>
              <a:gd name="connsiteX45" fmla="*/ 908339 w 3792682"/>
              <a:gd name="connsiteY45" fmla="*/ 982807 h 1820141"/>
              <a:gd name="connsiteX46" fmla="*/ 908339 w 3792682"/>
              <a:gd name="connsiteY46" fmla="*/ 945573 h 1820141"/>
              <a:gd name="connsiteX47" fmla="*/ 807893 w 3792682"/>
              <a:gd name="connsiteY47" fmla="*/ 945573 h 1820141"/>
              <a:gd name="connsiteX48" fmla="*/ 807893 w 3792682"/>
              <a:gd name="connsiteY48" fmla="*/ 888423 h 1820141"/>
              <a:gd name="connsiteX49" fmla="*/ 774123 w 3792682"/>
              <a:gd name="connsiteY49" fmla="*/ 888423 h 1820141"/>
              <a:gd name="connsiteX50" fmla="*/ 774123 w 3792682"/>
              <a:gd name="connsiteY50" fmla="*/ 825211 h 1820141"/>
              <a:gd name="connsiteX51" fmla="*/ 713509 w 3792682"/>
              <a:gd name="connsiteY51" fmla="*/ 825211 h 1820141"/>
              <a:gd name="connsiteX52" fmla="*/ 626918 w 3792682"/>
              <a:gd name="connsiteY52" fmla="*/ 825211 h 1820141"/>
              <a:gd name="connsiteX53" fmla="*/ 626918 w 3792682"/>
              <a:gd name="connsiteY53" fmla="*/ 800966 h 1820141"/>
              <a:gd name="connsiteX54" fmla="*/ 569768 w 3792682"/>
              <a:gd name="connsiteY54" fmla="*/ 800966 h 1820141"/>
              <a:gd name="connsiteX55" fmla="*/ 569768 w 3792682"/>
              <a:gd name="connsiteY55" fmla="*/ 771525 h 1820141"/>
              <a:gd name="connsiteX56" fmla="*/ 532534 w 3792682"/>
              <a:gd name="connsiteY56" fmla="*/ 771525 h 1820141"/>
              <a:gd name="connsiteX57" fmla="*/ 532534 w 3792682"/>
              <a:gd name="connsiteY57" fmla="*/ 741218 h 1820141"/>
              <a:gd name="connsiteX58" fmla="*/ 472786 w 3792682"/>
              <a:gd name="connsiteY58" fmla="*/ 741218 h 1820141"/>
              <a:gd name="connsiteX59" fmla="*/ 472786 w 3792682"/>
              <a:gd name="connsiteY59" fmla="*/ 680605 h 1820141"/>
              <a:gd name="connsiteX60" fmla="*/ 415636 w 3792682"/>
              <a:gd name="connsiteY60" fmla="*/ 680605 h 1820141"/>
              <a:gd name="connsiteX61" fmla="*/ 415636 w 3792682"/>
              <a:gd name="connsiteY61" fmla="*/ 630382 h 1820141"/>
              <a:gd name="connsiteX62" fmla="*/ 378402 w 3792682"/>
              <a:gd name="connsiteY62" fmla="*/ 630382 h 1820141"/>
              <a:gd name="connsiteX63" fmla="*/ 378402 w 3792682"/>
              <a:gd name="connsiteY63" fmla="*/ 546389 h 1820141"/>
              <a:gd name="connsiteX64" fmla="*/ 321252 w 3792682"/>
              <a:gd name="connsiteY64" fmla="*/ 546389 h 1820141"/>
              <a:gd name="connsiteX65" fmla="*/ 321252 w 3792682"/>
              <a:gd name="connsiteY65" fmla="*/ 496166 h 1820141"/>
              <a:gd name="connsiteX66" fmla="*/ 277957 w 3792682"/>
              <a:gd name="connsiteY66" fmla="*/ 496166 h 1820141"/>
              <a:gd name="connsiteX67" fmla="*/ 277957 w 3792682"/>
              <a:gd name="connsiteY67" fmla="*/ 429491 h 1820141"/>
              <a:gd name="connsiteX68" fmla="*/ 211282 w 3792682"/>
              <a:gd name="connsiteY68" fmla="*/ 429491 h 1820141"/>
              <a:gd name="connsiteX69" fmla="*/ 211282 w 3792682"/>
              <a:gd name="connsiteY69" fmla="*/ 372341 h 1820141"/>
              <a:gd name="connsiteX70" fmla="*/ 180975 w 3792682"/>
              <a:gd name="connsiteY70" fmla="*/ 372341 h 1820141"/>
              <a:gd name="connsiteX71" fmla="*/ 180975 w 3792682"/>
              <a:gd name="connsiteY71" fmla="*/ 248516 h 1820141"/>
              <a:gd name="connsiteX72" fmla="*/ 100445 w 3792682"/>
              <a:gd name="connsiteY72" fmla="*/ 248516 h 1820141"/>
              <a:gd name="connsiteX73" fmla="*/ 100445 w 3792682"/>
              <a:gd name="connsiteY73" fmla="*/ 177511 h 1820141"/>
              <a:gd name="connsiteX74" fmla="*/ 66675 w 3792682"/>
              <a:gd name="connsiteY74" fmla="*/ 177511 h 1820141"/>
              <a:gd name="connsiteX75" fmla="*/ 66675 w 3792682"/>
              <a:gd name="connsiteY75" fmla="*/ 83993 h 1820141"/>
              <a:gd name="connsiteX76" fmla="*/ 39832 w 3792682"/>
              <a:gd name="connsiteY76" fmla="*/ 83993 h 1820141"/>
              <a:gd name="connsiteX77" fmla="*/ 39832 w 3792682"/>
              <a:gd name="connsiteY77" fmla="*/ 57150 h 1820141"/>
              <a:gd name="connsiteX78" fmla="*/ 0 w 3792682"/>
              <a:gd name="connsiteY78" fmla="*/ 57150 h 1820141"/>
              <a:gd name="connsiteX79" fmla="*/ 0 w 3792682"/>
              <a:gd name="connsiteY79" fmla="*/ 0 h 1820141"/>
              <a:gd name="connsiteX80" fmla="*/ 3790950 w 3792682"/>
              <a:gd name="connsiteY80" fmla="*/ 0 h 182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92682" h="1820141">
                <a:moveTo>
                  <a:pt x="3792682" y="1820141"/>
                </a:moveTo>
                <a:lnTo>
                  <a:pt x="3157105" y="1820141"/>
                </a:lnTo>
                <a:lnTo>
                  <a:pt x="3157105" y="1769918"/>
                </a:lnTo>
                <a:lnTo>
                  <a:pt x="2952750" y="1769918"/>
                </a:lnTo>
                <a:lnTo>
                  <a:pt x="2952750" y="1736148"/>
                </a:lnTo>
                <a:lnTo>
                  <a:pt x="2825462" y="1736148"/>
                </a:lnTo>
                <a:lnTo>
                  <a:pt x="2825462" y="1703243"/>
                </a:lnTo>
                <a:lnTo>
                  <a:pt x="2563957" y="1703243"/>
                </a:lnTo>
                <a:lnTo>
                  <a:pt x="2443596" y="1656484"/>
                </a:lnTo>
                <a:lnTo>
                  <a:pt x="2268682" y="1656484"/>
                </a:lnTo>
                <a:lnTo>
                  <a:pt x="2268682" y="1615786"/>
                </a:lnTo>
                <a:lnTo>
                  <a:pt x="2239241" y="1615786"/>
                </a:lnTo>
                <a:lnTo>
                  <a:pt x="2239241" y="1585480"/>
                </a:lnTo>
                <a:lnTo>
                  <a:pt x="2205471" y="1585480"/>
                </a:lnTo>
                <a:lnTo>
                  <a:pt x="2098098" y="1538721"/>
                </a:lnTo>
                <a:lnTo>
                  <a:pt x="2037484" y="1538721"/>
                </a:lnTo>
                <a:lnTo>
                  <a:pt x="1974273" y="1511877"/>
                </a:lnTo>
                <a:lnTo>
                  <a:pt x="1974273" y="1478107"/>
                </a:lnTo>
                <a:lnTo>
                  <a:pt x="1900671" y="1478107"/>
                </a:lnTo>
                <a:lnTo>
                  <a:pt x="1900671" y="1431348"/>
                </a:lnTo>
                <a:lnTo>
                  <a:pt x="1775980" y="1431348"/>
                </a:lnTo>
                <a:lnTo>
                  <a:pt x="1722293" y="1394980"/>
                </a:lnTo>
                <a:lnTo>
                  <a:pt x="1641764" y="1394980"/>
                </a:lnTo>
                <a:lnTo>
                  <a:pt x="1641764" y="1368136"/>
                </a:lnTo>
                <a:lnTo>
                  <a:pt x="1562100" y="1368136"/>
                </a:lnTo>
                <a:lnTo>
                  <a:pt x="1562100" y="1320511"/>
                </a:lnTo>
                <a:lnTo>
                  <a:pt x="1491096" y="1320511"/>
                </a:lnTo>
                <a:lnTo>
                  <a:pt x="1491096" y="1280680"/>
                </a:lnTo>
                <a:lnTo>
                  <a:pt x="1401041" y="1280680"/>
                </a:lnTo>
                <a:lnTo>
                  <a:pt x="1401041" y="1257300"/>
                </a:lnTo>
                <a:lnTo>
                  <a:pt x="1323975" y="1257300"/>
                </a:lnTo>
                <a:lnTo>
                  <a:pt x="1323975" y="1230457"/>
                </a:lnTo>
                <a:lnTo>
                  <a:pt x="1270289" y="1210541"/>
                </a:lnTo>
                <a:lnTo>
                  <a:pt x="1226127" y="1210541"/>
                </a:lnTo>
                <a:lnTo>
                  <a:pt x="1226127" y="1180234"/>
                </a:lnTo>
                <a:lnTo>
                  <a:pt x="1173307" y="1180234"/>
                </a:lnTo>
                <a:lnTo>
                  <a:pt x="1173307" y="1144732"/>
                </a:lnTo>
                <a:lnTo>
                  <a:pt x="1114425" y="1144732"/>
                </a:lnTo>
                <a:lnTo>
                  <a:pt x="1136073" y="1123084"/>
                </a:lnTo>
                <a:lnTo>
                  <a:pt x="1062471" y="1123084"/>
                </a:lnTo>
                <a:lnTo>
                  <a:pt x="1062471" y="1096241"/>
                </a:lnTo>
                <a:lnTo>
                  <a:pt x="1005321" y="1096241"/>
                </a:lnTo>
                <a:lnTo>
                  <a:pt x="1005321" y="1039091"/>
                </a:lnTo>
                <a:lnTo>
                  <a:pt x="941243" y="1039091"/>
                </a:lnTo>
                <a:lnTo>
                  <a:pt x="941243" y="982807"/>
                </a:lnTo>
                <a:lnTo>
                  <a:pt x="908339" y="982807"/>
                </a:lnTo>
                <a:lnTo>
                  <a:pt x="908339" y="945573"/>
                </a:lnTo>
                <a:lnTo>
                  <a:pt x="807893" y="945573"/>
                </a:lnTo>
                <a:lnTo>
                  <a:pt x="807893" y="888423"/>
                </a:lnTo>
                <a:lnTo>
                  <a:pt x="774123" y="888423"/>
                </a:lnTo>
                <a:lnTo>
                  <a:pt x="774123" y="825211"/>
                </a:lnTo>
                <a:lnTo>
                  <a:pt x="713509" y="825211"/>
                </a:lnTo>
                <a:lnTo>
                  <a:pt x="626918" y="825211"/>
                </a:lnTo>
                <a:lnTo>
                  <a:pt x="626918" y="800966"/>
                </a:lnTo>
                <a:lnTo>
                  <a:pt x="569768" y="800966"/>
                </a:lnTo>
                <a:lnTo>
                  <a:pt x="569768" y="771525"/>
                </a:lnTo>
                <a:lnTo>
                  <a:pt x="532534" y="771525"/>
                </a:lnTo>
                <a:lnTo>
                  <a:pt x="532534" y="741218"/>
                </a:lnTo>
                <a:lnTo>
                  <a:pt x="472786" y="741218"/>
                </a:lnTo>
                <a:lnTo>
                  <a:pt x="472786" y="680605"/>
                </a:lnTo>
                <a:lnTo>
                  <a:pt x="415636" y="680605"/>
                </a:lnTo>
                <a:lnTo>
                  <a:pt x="415636" y="630382"/>
                </a:lnTo>
                <a:lnTo>
                  <a:pt x="378402" y="630382"/>
                </a:lnTo>
                <a:lnTo>
                  <a:pt x="378402" y="546389"/>
                </a:lnTo>
                <a:lnTo>
                  <a:pt x="321252" y="546389"/>
                </a:lnTo>
                <a:lnTo>
                  <a:pt x="321252" y="496166"/>
                </a:lnTo>
                <a:lnTo>
                  <a:pt x="277957" y="496166"/>
                </a:lnTo>
                <a:lnTo>
                  <a:pt x="277957" y="429491"/>
                </a:lnTo>
                <a:lnTo>
                  <a:pt x="211282" y="429491"/>
                </a:lnTo>
                <a:lnTo>
                  <a:pt x="211282" y="372341"/>
                </a:lnTo>
                <a:lnTo>
                  <a:pt x="180975" y="372341"/>
                </a:lnTo>
                <a:lnTo>
                  <a:pt x="180975" y="248516"/>
                </a:lnTo>
                <a:lnTo>
                  <a:pt x="100445" y="248516"/>
                </a:lnTo>
                <a:lnTo>
                  <a:pt x="100445" y="177511"/>
                </a:lnTo>
                <a:lnTo>
                  <a:pt x="66675" y="177511"/>
                </a:lnTo>
                <a:lnTo>
                  <a:pt x="66675" y="83993"/>
                </a:lnTo>
                <a:lnTo>
                  <a:pt x="39832" y="83993"/>
                </a:lnTo>
                <a:lnTo>
                  <a:pt x="39832" y="57150"/>
                </a:lnTo>
                <a:lnTo>
                  <a:pt x="0" y="57150"/>
                </a:lnTo>
                <a:lnTo>
                  <a:pt x="0" y="0"/>
                </a:lnTo>
                <a:lnTo>
                  <a:pt x="3790950" y="0"/>
                </a:lnTo>
                <a:close/>
              </a:path>
            </a:pathLst>
          </a:custGeom>
          <a:solidFill>
            <a:schemeClr val="accent2">
              <a:lumMod val="20000"/>
              <a:lumOff val="80000"/>
            </a:schemeClr>
          </a:solidFill>
          <a:ln w="8653" cap="flat">
            <a:noFill/>
            <a:prstDash val="solid"/>
            <a:miter/>
          </a:ln>
        </p:spPr>
        <p:txBody>
          <a:bodyPr rtlCol="0" anchor="ctr"/>
          <a:lstStyle/>
          <a:p>
            <a:endParaRPr lang="en-US" dirty="0"/>
          </a:p>
        </p:txBody>
      </p:sp>
      <p:cxnSp>
        <p:nvCxnSpPr>
          <p:cNvPr id="169" name="Straight Connector 168">
            <a:extLst>
              <a:ext uri="{FF2B5EF4-FFF2-40B4-BE49-F238E27FC236}">
                <a16:creationId xmlns:a16="http://schemas.microsoft.com/office/drawing/2014/main" id="{116D85E7-660F-9D26-2F6E-FE23B67D643F}"/>
              </a:ext>
            </a:extLst>
          </p:cNvPr>
          <p:cNvCxnSpPr/>
          <p:nvPr/>
        </p:nvCxnSpPr>
        <p:spPr bwMode="auto">
          <a:xfrm>
            <a:off x="5100261" y="3427472"/>
            <a:ext cx="4929767" cy="0"/>
          </a:xfrm>
          <a:prstGeom prst="line">
            <a:avLst/>
          </a:prstGeom>
          <a:noFill/>
          <a:ln w="28575" cap="flat" cmpd="sng" algn="ctr">
            <a:solidFill>
              <a:schemeClr val="tx1">
                <a:lumMod val="50000"/>
              </a:schemeClr>
            </a:solidFill>
            <a:prstDash val="sysDash"/>
            <a:round/>
            <a:headEnd type="none" w="med" len="med"/>
            <a:tailEnd type="none" w="med" len="med"/>
          </a:ln>
          <a:effectLst/>
        </p:spPr>
      </p:cxnSp>
      <p:sp>
        <p:nvSpPr>
          <p:cNvPr id="114" name="Freeform 113">
            <a:extLst>
              <a:ext uri="{FF2B5EF4-FFF2-40B4-BE49-F238E27FC236}">
                <a16:creationId xmlns:a16="http://schemas.microsoft.com/office/drawing/2014/main" id="{1B89982A-1B56-9497-53F1-95BD34C4231E}"/>
              </a:ext>
            </a:extLst>
          </p:cNvPr>
          <p:cNvSpPr/>
          <p:nvPr/>
        </p:nvSpPr>
        <p:spPr>
          <a:xfrm>
            <a:off x="5200859" y="1874300"/>
            <a:ext cx="4751508" cy="2279832"/>
          </a:xfrm>
          <a:custGeom>
            <a:avLst/>
            <a:gdLst>
              <a:gd name="connsiteX0" fmla="*/ 0 w 4246418"/>
              <a:gd name="connsiteY0" fmla="*/ 0 h 2037484"/>
              <a:gd name="connsiteX1" fmla="*/ 136814 w 4246418"/>
              <a:gd name="connsiteY1" fmla="*/ 16452 h 2037484"/>
              <a:gd name="connsiteX2" fmla="*/ 167120 w 4246418"/>
              <a:gd name="connsiteY2" fmla="*/ 50223 h 2037484"/>
              <a:gd name="connsiteX3" fmla="*/ 210416 w 4246418"/>
              <a:gd name="connsiteY3" fmla="*/ 50223 h 2037484"/>
              <a:gd name="connsiteX4" fmla="*/ 210416 w 4246418"/>
              <a:gd name="connsiteY4" fmla="*/ 79664 h 2037484"/>
              <a:gd name="connsiteX5" fmla="*/ 264102 w 4246418"/>
              <a:gd name="connsiteY5" fmla="*/ 79664 h 2037484"/>
              <a:gd name="connsiteX6" fmla="*/ 264102 w 4246418"/>
              <a:gd name="connsiteY6" fmla="*/ 116898 h 2037484"/>
              <a:gd name="connsiteX7" fmla="*/ 294409 w 4246418"/>
              <a:gd name="connsiteY7" fmla="*/ 116898 h 2037484"/>
              <a:gd name="connsiteX8" fmla="*/ 294409 w 4246418"/>
              <a:gd name="connsiteY8" fmla="*/ 160193 h 2037484"/>
              <a:gd name="connsiteX9" fmla="*/ 321252 w 4246418"/>
              <a:gd name="connsiteY9" fmla="*/ 160193 h 2037484"/>
              <a:gd name="connsiteX10" fmla="*/ 321252 w 4246418"/>
              <a:gd name="connsiteY10" fmla="*/ 187036 h 2037484"/>
              <a:gd name="connsiteX11" fmla="*/ 408709 w 4246418"/>
              <a:gd name="connsiteY11" fmla="*/ 187036 h 2037484"/>
              <a:gd name="connsiteX12" fmla="*/ 408709 w 4246418"/>
              <a:gd name="connsiteY12" fmla="*/ 217343 h 2037484"/>
              <a:gd name="connsiteX13" fmla="*/ 512618 w 4246418"/>
              <a:gd name="connsiteY13" fmla="*/ 217343 h 2037484"/>
              <a:gd name="connsiteX14" fmla="*/ 512618 w 4246418"/>
              <a:gd name="connsiteY14" fmla="*/ 274493 h 2037484"/>
              <a:gd name="connsiteX15" fmla="*/ 552450 w 4246418"/>
              <a:gd name="connsiteY15" fmla="*/ 274493 h 2037484"/>
              <a:gd name="connsiteX16" fmla="*/ 552450 w 4246418"/>
              <a:gd name="connsiteY16" fmla="*/ 301336 h 2037484"/>
              <a:gd name="connsiteX17" fmla="*/ 579293 w 4246418"/>
              <a:gd name="connsiteY17" fmla="*/ 301336 h 2037484"/>
              <a:gd name="connsiteX18" fmla="*/ 579293 w 4246418"/>
              <a:gd name="connsiteY18" fmla="*/ 394855 h 2037484"/>
              <a:gd name="connsiteX19" fmla="*/ 613064 w 4246418"/>
              <a:gd name="connsiteY19" fmla="*/ 394855 h 2037484"/>
              <a:gd name="connsiteX20" fmla="*/ 613064 w 4246418"/>
              <a:gd name="connsiteY20" fmla="*/ 465859 h 2037484"/>
              <a:gd name="connsiteX21" fmla="*/ 693593 w 4246418"/>
              <a:gd name="connsiteY21" fmla="*/ 465859 h 2037484"/>
              <a:gd name="connsiteX22" fmla="*/ 693593 w 4246418"/>
              <a:gd name="connsiteY22" fmla="*/ 589684 h 2037484"/>
              <a:gd name="connsiteX23" fmla="*/ 723900 w 4246418"/>
              <a:gd name="connsiteY23" fmla="*/ 589684 h 2037484"/>
              <a:gd name="connsiteX24" fmla="*/ 723900 w 4246418"/>
              <a:gd name="connsiteY24" fmla="*/ 646834 h 2037484"/>
              <a:gd name="connsiteX25" fmla="*/ 790575 w 4246418"/>
              <a:gd name="connsiteY25" fmla="*/ 646834 h 2037484"/>
              <a:gd name="connsiteX26" fmla="*/ 790575 w 4246418"/>
              <a:gd name="connsiteY26" fmla="*/ 713509 h 2037484"/>
              <a:gd name="connsiteX27" fmla="*/ 833871 w 4246418"/>
              <a:gd name="connsiteY27" fmla="*/ 713509 h 2037484"/>
              <a:gd name="connsiteX28" fmla="*/ 833871 w 4246418"/>
              <a:gd name="connsiteY28" fmla="*/ 763732 h 2037484"/>
              <a:gd name="connsiteX29" fmla="*/ 891021 w 4246418"/>
              <a:gd name="connsiteY29" fmla="*/ 763732 h 2037484"/>
              <a:gd name="connsiteX30" fmla="*/ 891021 w 4246418"/>
              <a:gd name="connsiteY30" fmla="*/ 847725 h 2037484"/>
              <a:gd name="connsiteX31" fmla="*/ 928255 w 4246418"/>
              <a:gd name="connsiteY31" fmla="*/ 847725 h 2037484"/>
              <a:gd name="connsiteX32" fmla="*/ 928255 w 4246418"/>
              <a:gd name="connsiteY32" fmla="*/ 897948 h 2037484"/>
              <a:gd name="connsiteX33" fmla="*/ 985405 w 4246418"/>
              <a:gd name="connsiteY33" fmla="*/ 897948 h 2037484"/>
              <a:gd name="connsiteX34" fmla="*/ 985405 w 4246418"/>
              <a:gd name="connsiteY34" fmla="*/ 958561 h 2037484"/>
              <a:gd name="connsiteX35" fmla="*/ 1045152 w 4246418"/>
              <a:gd name="connsiteY35" fmla="*/ 958561 h 2037484"/>
              <a:gd name="connsiteX36" fmla="*/ 1045152 w 4246418"/>
              <a:gd name="connsiteY36" fmla="*/ 988868 h 2037484"/>
              <a:gd name="connsiteX37" fmla="*/ 1082387 w 4246418"/>
              <a:gd name="connsiteY37" fmla="*/ 988868 h 2037484"/>
              <a:gd name="connsiteX38" fmla="*/ 1082387 w 4246418"/>
              <a:gd name="connsiteY38" fmla="*/ 1018309 h 2037484"/>
              <a:gd name="connsiteX39" fmla="*/ 1139536 w 4246418"/>
              <a:gd name="connsiteY39" fmla="*/ 1018309 h 2037484"/>
              <a:gd name="connsiteX40" fmla="*/ 1139536 w 4246418"/>
              <a:gd name="connsiteY40" fmla="*/ 1041689 h 2037484"/>
              <a:gd name="connsiteX41" fmla="*/ 1226127 w 4246418"/>
              <a:gd name="connsiteY41" fmla="*/ 1041689 h 2037484"/>
              <a:gd name="connsiteX42" fmla="*/ 1286741 w 4246418"/>
              <a:gd name="connsiteY42" fmla="*/ 1041689 h 2037484"/>
              <a:gd name="connsiteX43" fmla="*/ 1286741 w 4246418"/>
              <a:gd name="connsiteY43" fmla="*/ 1105766 h 2037484"/>
              <a:gd name="connsiteX44" fmla="*/ 1320512 w 4246418"/>
              <a:gd name="connsiteY44" fmla="*/ 1105766 h 2037484"/>
              <a:gd name="connsiteX45" fmla="*/ 1320512 w 4246418"/>
              <a:gd name="connsiteY45" fmla="*/ 1162916 h 2037484"/>
              <a:gd name="connsiteX46" fmla="*/ 1420957 w 4246418"/>
              <a:gd name="connsiteY46" fmla="*/ 1162916 h 2037484"/>
              <a:gd name="connsiteX47" fmla="*/ 1420957 w 4246418"/>
              <a:gd name="connsiteY47" fmla="*/ 1199284 h 2037484"/>
              <a:gd name="connsiteX48" fmla="*/ 1454727 w 4246418"/>
              <a:gd name="connsiteY48" fmla="*/ 1199284 h 2037484"/>
              <a:gd name="connsiteX49" fmla="*/ 1454727 w 4246418"/>
              <a:gd name="connsiteY49" fmla="*/ 1256434 h 2037484"/>
              <a:gd name="connsiteX50" fmla="*/ 1517939 w 4246418"/>
              <a:gd name="connsiteY50" fmla="*/ 1256434 h 2037484"/>
              <a:gd name="connsiteX51" fmla="*/ 1517939 w 4246418"/>
              <a:gd name="connsiteY51" fmla="*/ 1313584 h 2037484"/>
              <a:gd name="connsiteX52" fmla="*/ 1575089 w 4246418"/>
              <a:gd name="connsiteY52" fmla="*/ 1313584 h 2037484"/>
              <a:gd name="connsiteX53" fmla="*/ 1575089 w 4246418"/>
              <a:gd name="connsiteY53" fmla="*/ 1340427 h 2037484"/>
              <a:gd name="connsiteX54" fmla="*/ 1648691 w 4246418"/>
              <a:gd name="connsiteY54" fmla="*/ 1340427 h 2037484"/>
              <a:gd name="connsiteX55" fmla="*/ 1627043 w 4246418"/>
              <a:gd name="connsiteY55" fmla="*/ 1362075 h 2037484"/>
              <a:gd name="connsiteX56" fmla="*/ 1685925 w 4246418"/>
              <a:gd name="connsiteY56" fmla="*/ 1362075 h 2037484"/>
              <a:gd name="connsiteX57" fmla="*/ 1685925 w 4246418"/>
              <a:gd name="connsiteY57" fmla="*/ 1397577 h 2037484"/>
              <a:gd name="connsiteX58" fmla="*/ 1739612 w 4246418"/>
              <a:gd name="connsiteY58" fmla="*/ 1397577 h 2037484"/>
              <a:gd name="connsiteX59" fmla="*/ 1739612 w 4246418"/>
              <a:gd name="connsiteY59" fmla="*/ 1427884 h 2037484"/>
              <a:gd name="connsiteX60" fmla="*/ 1782907 w 4246418"/>
              <a:gd name="connsiteY60" fmla="*/ 1427884 h 2037484"/>
              <a:gd name="connsiteX61" fmla="*/ 1836593 w 4246418"/>
              <a:gd name="connsiteY61" fmla="*/ 1447800 h 2037484"/>
              <a:gd name="connsiteX62" fmla="*/ 1836593 w 4246418"/>
              <a:gd name="connsiteY62" fmla="*/ 1474643 h 2037484"/>
              <a:gd name="connsiteX63" fmla="*/ 1913659 w 4246418"/>
              <a:gd name="connsiteY63" fmla="*/ 1474643 h 2037484"/>
              <a:gd name="connsiteX64" fmla="*/ 1913659 w 4246418"/>
              <a:gd name="connsiteY64" fmla="*/ 1498023 h 2037484"/>
              <a:gd name="connsiteX65" fmla="*/ 2003714 w 4246418"/>
              <a:gd name="connsiteY65" fmla="*/ 1498023 h 2037484"/>
              <a:gd name="connsiteX66" fmla="*/ 2003714 w 4246418"/>
              <a:gd name="connsiteY66" fmla="*/ 1537855 h 2037484"/>
              <a:gd name="connsiteX67" fmla="*/ 2074718 w 4246418"/>
              <a:gd name="connsiteY67" fmla="*/ 1537855 h 2037484"/>
              <a:gd name="connsiteX68" fmla="*/ 2074718 w 4246418"/>
              <a:gd name="connsiteY68" fmla="*/ 1585480 h 2037484"/>
              <a:gd name="connsiteX69" fmla="*/ 2155248 w 4246418"/>
              <a:gd name="connsiteY69" fmla="*/ 1585480 h 2037484"/>
              <a:gd name="connsiteX70" fmla="*/ 2155248 w 4246418"/>
              <a:gd name="connsiteY70" fmla="*/ 1612323 h 2037484"/>
              <a:gd name="connsiteX71" fmla="*/ 2235778 w 4246418"/>
              <a:gd name="connsiteY71" fmla="*/ 1612323 h 2037484"/>
              <a:gd name="connsiteX72" fmla="*/ 2288598 w 4246418"/>
              <a:gd name="connsiteY72" fmla="*/ 1648691 h 2037484"/>
              <a:gd name="connsiteX73" fmla="*/ 2413289 w 4246418"/>
              <a:gd name="connsiteY73" fmla="*/ 1648691 h 2037484"/>
              <a:gd name="connsiteX74" fmla="*/ 2413289 w 4246418"/>
              <a:gd name="connsiteY74" fmla="*/ 1695450 h 2037484"/>
              <a:gd name="connsiteX75" fmla="*/ 2486891 w 4246418"/>
              <a:gd name="connsiteY75" fmla="*/ 1695450 h 2037484"/>
              <a:gd name="connsiteX76" fmla="*/ 2486891 w 4246418"/>
              <a:gd name="connsiteY76" fmla="*/ 1729221 h 2037484"/>
              <a:gd name="connsiteX77" fmla="*/ 2550102 w 4246418"/>
              <a:gd name="connsiteY77" fmla="*/ 1756064 h 2037484"/>
              <a:gd name="connsiteX78" fmla="*/ 2610716 w 4246418"/>
              <a:gd name="connsiteY78" fmla="*/ 1756064 h 2037484"/>
              <a:gd name="connsiteX79" fmla="*/ 2718089 w 4246418"/>
              <a:gd name="connsiteY79" fmla="*/ 1802823 h 2037484"/>
              <a:gd name="connsiteX80" fmla="*/ 2751859 w 4246418"/>
              <a:gd name="connsiteY80" fmla="*/ 1802823 h 2037484"/>
              <a:gd name="connsiteX81" fmla="*/ 2751859 w 4246418"/>
              <a:gd name="connsiteY81" fmla="*/ 1833130 h 2037484"/>
              <a:gd name="connsiteX82" fmla="*/ 2781300 w 4246418"/>
              <a:gd name="connsiteY82" fmla="*/ 1833130 h 2037484"/>
              <a:gd name="connsiteX83" fmla="*/ 2781300 w 4246418"/>
              <a:gd name="connsiteY83" fmla="*/ 1872961 h 2037484"/>
              <a:gd name="connsiteX84" fmla="*/ 2956214 w 4246418"/>
              <a:gd name="connsiteY84" fmla="*/ 1872961 h 2037484"/>
              <a:gd name="connsiteX85" fmla="*/ 3076575 w 4246418"/>
              <a:gd name="connsiteY85" fmla="*/ 1920586 h 2037484"/>
              <a:gd name="connsiteX86" fmla="*/ 3338080 w 4246418"/>
              <a:gd name="connsiteY86" fmla="*/ 1920586 h 2037484"/>
              <a:gd name="connsiteX87" fmla="*/ 3338080 w 4246418"/>
              <a:gd name="connsiteY87" fmla="*/ 1953491 h 2037484"/>
              <a:gd name="connsiteX88" fmla="*/ 3465369 w 4246418"/>
              <a:gd name="connsiteY88" fmla="*/ 1953491 h 2037484"/>
              <a:gd name="connsiteX89" fmla="*/ 3465369 w 4246418"/>
              <a:gd name="connsiteY89" fmla="*/ 1987261 h 2037484"/>
              <a:gd name="connsiteX90" fmla="*/ 3669723 w 4246418"/>
              <a:gd name="connsiteY90" fmla="*/ 1987261 h 2037484"/>
              <a:gd name="connsiteX91" fmla="*/ 3669723 w 4246418"/>
              <a:gd name="connsiteY91" fmla="*/ 2037484 h 2037484"/>
              <a:gd name="connsiteX92" fmla="*/ 4246419 w 4246418"/>
              <a:gd name="connsiteY92" fmla="*/ 2037484 h 203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246418" h="2037484">
                <a:moveTo>
                  <a:pt x="0" y="0"/>
                </a:moveTo>
                <a:lnTo>
                  <a:pt x="136814" y="16452"/>
                </a:lnTo>
                <a:lnTo>
                  <a:pt x="167120" y="50223"/>
                </a:lnTo>
                <a:lnTo>
                  <a:pt x="210416" y="50223"/>
                </a:lnTo>
                <a:lnTo>
                  <a:pt x="210416" y="79664"/>
                </a:lnTo>
                <a:lnTo>
                  <a:pt x="264102" y="79664"/>
                </a:lnTo>
                <a:lnTo>
                  <a:pt x="264102" y="116898"/>
                </a:lnTo>
                <a:lnTo>
                  <a:pt x="294409" y="116898"/>
                </a:lnTo>
                <a:lnTo>
                  <a:pt x="294409" y="160193"/>
                </a:lnTo>
                <a:lnTo>
                  <a:pt x="321252" y="160193"/>
                </a:lnTo>
                <a:lnTo>
                  <a:pt x="321252" y="187036"/>
                </a:lnTo>
                <a:lnTo>
                  <a:pt x="408709" y="187036"/>
                </a:lnTo>
                <a:lnTo>
                  <a:pt x="408709" y="217343"/>
                </a:lnTo>
                <a:lnTo>
                  <a:pt x="512618" y="217343"/>
                </a:lnTo>
                <a:lnTo>
                  <a:pt x="512618" y="274493"/>
                </a:lnTo>
                <a:lnTo>
                  <a:pt x="552450" y="274493"/>
                </a:lnTo>
                <a:lnTo>
                  <a:pt x="552450" y="301336"/>
                </a:lnTo>
                <a:lnTo>
                  <a:pt x="579293" y="301336"/>
                </a:lnTo>
                <a:lnTo>
                  <a:pt x="579293" y="394855"/>
                </a:lnTo>
                <a:lnTo>
                  <a:pt x="613064" y="394855"/>
                </a:lnTo>
                <a:lnTo>
                  <a:pt x="613064" y="465859"/>
                </a:lnTo>
                <a:lnTo>
                  <a:pt x="693593" y="465859"/>
                </a:lnTo>
                <a:lnTo>
                  <a:pt x="693593" y="589684"/>
                </a:lnTo>
                <a:lnTo>
                  <a:pt x="723900" y="589684"/>
                </a:lnTo>
                <a:lnTo>
                  <a:pt x="723900" y="646834"/>
                </a:lnTo>
                <a:lnTo>
                  <a:pt x="790575" y="646834"/>
                </a:lnTo>
                <a:lnTo>
                  <a:pt x="790575" y="713509"/>
                </a:lnTo>
                <a:lnTo>
                  <a:pt x="833871" y="713509"/>
                </a:lnTo>
                <a:lnTo>
                  <a:pt x="833871" y="763732"/>
                </a:lnTo>
                <a:lnTo>
                  <a:pt x="891021" y="763732"/>
                </a:lnTo>
                <a:lnTo>
                  <a:pt x="891021" y="847725"/>
                </a:lnTo>
                <a:lnTo>
                  <a:pt x="928255" y="847725"/>
                </a:lnTo>
                <a:lnTo>
                  <a:pt x="928255" y="897948"/>
                </a:lnTo>
                <a:lnTo>
                  <a:pt x="985405" y="897948"/>
                </a:lnTo>
                <a:lnTo>
                  <a:pt x="985405" y="958561"/>
                </a:lnTo>
                <a:lnTo>
                  <a:pt x="1045152" y="958561"/>
                </a:lnTo>
                <a:lnTo>
                  <a:pt x="1045152" y="988868"/>
                </a:lnTo>
                <a:lnTo>
                  <a:pt x="1082387" y="988868"/>
                </a:lnTo>
                <a:lnTo>
                  <a:pt x="1082387" y="1018309"/>
                </a:lnTo>
                <a:lnTo>
                  <a:pt x="1139536" y="1018309"/>
                </a:lnTo>
                <a:lnTo>
                  <a:pt x="1139536" y="1041689"/>
                </a:lnTo>
                <a:lnTo>
                  <a:pt x="1226127" y="1041689"/>
                </a:lnTo>
                <a:lnTo>
                  <a:pt x="1286741" y="1041689"/>
                </a:lnTo>
                <a:lnTo>
                  <a:pt x="1286741" y="1105766"/>
                </a:lnTo>
                <a:lnTo>
                  <a:pt x="1320512" y="1105766"/>
                </a:lnTo>
                <a:lnTo>
                  <a:pt x="1320512" y="1162916"/>
                </a:lnTo>
                <a:lnTo>
                  <a:pt x="1420957" y="1162916"/>
                </a:lnTo>
                <a:lnTo>
                  <a:pt x="1420957" y="1199284"/>
                </a:lnTo>
                <a:lnTo>
                  <a:pt x="1454727" y="1199284"/>
                </a:lnTo>
                <a:lnTo>
                  <a:pt x="1454727" y="1256434"/>
                </a:lnTo>
                <a:lnTo>
                  <a:pt x="1517939" y="1256434"/>
                </a:lnTo>
                <a:lnTo>
                  <a:pt x="1517939" y="1313584"/>
                </a:lnTo>
                <a:lnTo>
                  <a:pt x="1575089" y="1313584"/>
                </a:lnTo>
                <a:lnTo>
                  <a:pt x="1575089" y="1340427"/>
                </a:lnTo>
                <a:lnTo>
                  <a:pt x="1648691" y="1340427"/>
                </a:lnTo>
                <a:lnTo>
                  <a:pt x="1627043" y="1362075"/>
                </a:lnTo>
                <a:lnTo>
                  <a:pt x="1685925" y="1362075"/>
                </a:lnTo>
                <a:lnTo>
                  <a:pt x="1685925" y="1397577"/>
                </a:lnTo>
                <a:lnTo>
                  <a:pt x="1739612" y="1397577"/>
                </a:lnTo>
                <a:lnTo>
                  <a:pt x="1739612" y="1427884"/>
                </a:lnTo>
                <a:lnTo>
                  <a:pt x="1782907" y="1427884"/>
                </a:lnTo>
                <a:lnTo>
                  <a:pt x="1836593" y="1447800"/>
                </a:lnTo>
                <a:lnTo>
                  <a:pt x="1836593" y="1474643"/>
                </a:lnTo>
                <a:lnTo>
                  <a:pt x="1913659" y="1474643"/>
                </a:lnTo>
                <a:lnTo>
                  <a:pt x="1913659" y="1498023"/>
                </a:lnTo>
                <a:lnTo>
                  <a:pt x="2003714" y="1498023"/>
                </a:lnTo>
                <a:lnTo>
                  <a:pt x="2003714" y="1537855"/>
                </a:lnTo>
                <a:lnTo>
                  <a:pt x="2074718" y="1537855"/>
                </a:lnTo>
                <a:lnTo>
                  <a:pt x="2074718" y="1585480"/>
                </a:lnTo>
                <a:lnTo>
                  <a:pt x="2155248" y="1585480"/>
                </a:lnTo>
                <a:lnTo>
                  <a:pt x="2155248" y="1612323"/>
                </a:lnTo>
                <a:lnTo>
                  <a:pt x="2235778" y="1612323"/>
                </a:lnTo>
                <a:lnTo>
                  <a:pt x="2288598" y="1648691"/>
                </a:lnTo>
                <a:lnTo>
                  <a:pt x="2413289" y="1648691"/>
                </a:lnTo>
                <a:lnTo>
                  <a:pt x="2413289" y="1695450"/>
                </a:lnTo>
                <a:lnTo>
                  <a:pt x="2486891" y="1695450"/>
                </a:lnTo>
                <a:lnTo>
                  <a:pt x="2486891" y="1729221"/>
                </a:lnTo>
                <a:lnTo>
                  <a:pt x="2550102" y="1756064"/>
                </a:lnTo>
                <a:lnTo>
                  <a:pt x="2610716" y="1756064"/>
                </a:lnTo>
                <a:lnTo>
                  <a:pt x="2718089" y="1802823"/>
                </a:lnTo>
                <a:lnTo>
                  <a:pt x="2751859" y="1802823"/>
                </a:lnTo>
                <a:lnTo>
                  <a:pt x="2751859" y="1833130"/>
                </a:lnTo>
                <a:lnTo>
                  <a:pt x="2781300" y="1833130"/>
                </a:lnTo>
                <a:lnTo>
                  <a:pt x="2781300" y="1872961"/>
                </a:lnTo>
                <a:lnTo>
                  <a:pt x="2956214" y="1872961"/>
                </a:lnTo>
                <a:lnTo>
                  <a:pt x="3076575" y="1920586"/>
                </a:lnTo>
                <a:lnTo>
                  <a:pt x="3338080" y="1920586"/>
                </a:lnTo>
                <a:lnTo>
                  <a:pt x="3338080" y="1953491"/>
                </a:lnTo>
                <a:lnTo>
                  <a:pt x="3465369" y="1953491"/>
                </a:lnTo>
                <a:lnTo>
                  <a:pt x="3465369" y="1987261"/>
                </a:lnTo>
                <a:lnTo>
                  <a:pt x="3669723" y="1987261"/>
                </a:lnTo>
                <a:lnTo>
                  <a:pt x="3669723" y="2037484"/>
                </a:lnTo>
                <a:lnTo>
                  <a:pt x="4246419" y="2037484"/>
                </a:lnTo>
              </a:path>
            </a:pathLst>
          </a:custGeom>
          <a:noFill/>
          <a:ln w="28575" cap="flat">
            <a:solidFill>
              <a:srgbClr val="015873"/>
            </a:solidFill>
            <a:prstDash val="solid"/>
            <a:miter/>
          </a:ln>
        </p:spPr>
        <p:txBody>
          <a:bodyPr rtlCol="0" anchor="ctr"/>
          <a:lstStyle/>
          <a:p>
            <a:endParaRPr lang="en-US" dirty="0"/>
          </a:p>
        </p:txBody>
      </p:sp>
      <p:cxnSp>
        <p:nvCxnSpPr>
          <p:cNvPr id="98" name="Straight Connector 97">
            <a:extLst>
              <a:ext uri="{FF2B5EF4-FFF2-40B4-BE49-F238E27FC236}">
                <a16:creationId xmlns:a16="http://schemas.microsoft.com/office/drawing/2014/main" id="{7208AC44-317E-8152-171B-99898FF34512}"/>
              </a:ext>
            </a:extLst>
          </p:cNvPr>
          <p:cNvCxnSpPr>
            <a:cxnSpLocks/>
            <a:endCxn id="92" idx="2"/>
          </p:cNvCxnSpPr>
          <p:nvPr/>
        </p:nvCxnSpPr>
        <p:spPr bwMode="auto">
          <a:xfrm flipV="1">
            <a:off x="9042364" y="1877938"/>
            <a:ext cx="0" cy="3326482"/>
          </a:xfrm>
          <a:prstGeom prst="line">
            <a:avLst/>
          </a:prstGeom>
          <a:noFill/>
          <a:ln w="28575" cap="flat" cmpd="sng" algn="ctr">
            <a:solidFill>
              <a:schemeClr val="tx1">
                <a:lumMod val="50000"/>
              </a:schemeClr>
            </a:solidFill>
            <a:prstDash val="sysDash"/>
            <a:round/>
            <a:headEnd type="none" w="med" len="med"/>
            <a:tailEnd type="none" w="med" len="med"/>
          </a:ln>
          <a:effectLst/>
        </p:spPr>
      </p:cxnSp>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ALCYONE: PFS With D-VMP vs VMP Alone in </a:t>
            </a:r>
            <a:br>
              <a:rPr lang="en-US" dirty="0"/>
            </a:br>
            <a:r>
              <a:rPr lang="en-US" dirty="0"/>
              <a:t>Newly Diagnosed Transplant-Ineligible MM</a:t>
            </a:r>
          </a:p>
        </p:txBody>
      </p:sp>
      <p:sp>
        <p:nvSpPr>
          <p:cNvPr id="6" name="Content Placeholder 5">
            <a:extLst>
              <a:ext uri="{FF2B5EF4-FFF2-40B4-BE49-F238E27FC236}">
                <a16:creationId xmlns:a16="http://schemas.microsoft.com/office/drawing/2014/main" id="{F104E07E-B517-B3D5-8D50-7FDAE381FB14}"/>
              </a:ext>
            </a:extLst>
          </p:cNvPr>
          <p:cNvSpPr>
            <a:spLocks noGrp="1"/>
          </p:cNvSpPr>
          <p:nvPr>
            <p:ph idx="1"/>
          </p:nvPr>
        </p:nvSpPr>
        <p:spPr>
          <a:xfrm>
            <a:off x="657235" y="1738229"/>
            <a:ext cx="3500949" cy="728524"/>
          </a:xfrm>
        </p:spPr>
        <p:txBody>
          <a:bodyPr/>
          <a:lstStyle/>
          <a:p>
            <a:r>
              <a:rPr lang="en-US" sz="2000" dirty="0"/>
              <a:t>Randomized, controlled, open-label phase III study</a:t>
            </a:r>
          </a:p>
        </p:txBody>
      </p:sp>
      <p:sp>
        <p:nvSpPr>
          <p:cNvPr id="4" name="Text Box 15">
            <a:extLst>
              <a:ext uri="{FF2B5EF4-FFF2-40B4-BE49-F238E27FC236}">
                <a16:creationId xmlns:a16="http://schemas.microsoft.com/office/drawing/2014/main" id="{9517F7A3-7A92-467A-913B-54A65D415894}"/>
              </a:ext>
            </a:extLst>
          </p:cNvPr>
          <p:cNvSpPr txBox="1">
            <a:spLocks noChangeArrowheads="1"/>
          </p:cNvSpPr>
          <p:nvPr/>
        </p:nvSpPr>
        <p:spPr bwMode="auto">
          <a:xfrm>
            <a:off x="450459"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Mateos. ASH 2022. Abstr 4561.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EC72B9FD-D769-D987-C368-19E61120A640}"/>
              </a:ext>
            </a:extLst>
          </p:cNvPr>
          <p:cNvSpPr txBox="1"/>
          <p:nvPr/>
        </p:nvSpPr>
        <p:spPr bwMode="auto">
          <a:xfrm>
            <a:off x="4830096" y="1394493"/>
            <a:ext cx="4838372" cy="430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a:t>
            </a:r>
          </a:p>
        </p:txBody>
      </p:sp>
      <p:sp>
        <p:nvSpPr>
          <p:cNvPr id="8" name="Freeform 7">
            <a:extLst>
              <a:ext uri="{FF2B5EF4-FFF2-40B4-BE49-F238E27FC236}">
                <a16:creationId xmlns:a16="http://schemas.microsoft.com/office/drawing/2014/main" id="{2D3C423D-0613-B4F7-3A4A-DA71FCAF5495}"/>
              </a:ext>
            </a:extLst>
          </p:cNvPr>
          <p:cNvSpPr/>
          <p:nvPr/>
        </p:nvSpPr>
        <p:spPr bwMode="auto">
          <a:xfrm>
            <a:off x="5090139" y="1703011"/>
            <a:ext cx="5045585" cy="3501409"/>
          </a:xfrm>
          <a:custGeom>
            <a:avLst/>
            <a:gdLst>
              <a:gd name="connsiteX0" fmla="*/ 0 w 4040372"/>
              <a:gd name="connsiteY0" fmla="*/ 0 h 2046768"/>
              <a:gd name="connsiteX1" fmla="*/ 0 w 4040372"/>
              <a:gd name="connsiteY1" fmla="*/ 2046768 h 2046768"/>
              <a:gd name="connsiteX2" fmla="*/ 4040372 w 4040372"/>
              <a:gd name="connsiteY2" fmla="*/ 2046768 h 2046768"/>
            </a:gdLst>
            <a:ahLst/>
            <a:cxnLst>
              <a:cxn ang="0">
                <a:pos x="connsiteX0" y="connsiteY0"/>
              </a:cxn>
              <a:cxn ang="0">
                <a:pos x="connsiteX1" y="connsiteY1"/>
              </a:cxn>
              <a:cxn ang="0">
                <a:pos x="connsiteX2" y="connsiteY2"/>
              </a:cxn>
            </a:cxnLst>
            <a:rect l="l" t="t" r="r" b="b"/>
            <a:pathLst>
              <a:path w="4040372" h="2046768">
                <a:moveTo>
                  <a:pt x="0" y="0"/>
                </a:moveTo>
                <a:lnTo>
                  <a:pt x="0" y="2046768"/>
                </a:lnTo>
                <a:lnTo>
                  <a:pt x="4040372" y="2046768"/>
                </a:lnTo>
              </a:path>
            </a:pathLst>
          </a:custGeom>
          <a:noFill/>
          <a:ln w="28575">
            <a:solidFill>
              <a:schemeClr val="bg1"/>
            </a:solidFill>
            <a:miter lim="800000"/>
            <a:headEnd/>
            <a:tailEnd/>
          </a:ln>
        </p:spPr>
        <p:txBody>
          <a:bodyPr rtlCol="0" anchor="ctr"/>
          <a:lstStyle/>
          <a:p>
            <a:pPr algn="ctr"/>
            <a:endParaRPr lang="en-US" dirty="0"/>
          </a:p>
        </p:txBody>
      </p:sp>
      <p:sp>
        <p:nvSpPr>
          <p:cNvPr id="9" name="TextBox 8">
            <a:extLst>
              <a:ext uri="{FF2B5EF4-FFF2-40B4-BE49-F238E27FC236}">
                <a16:creationId xmlns:a16="http://schemas.microsoft.com/office/drawing/2014/main" id="{055C15E9-2578-2860-31A4-64827272AD0F}"/>
              </a:ext>
            </a:extLst>
          </p:cNvPr>
          <p:cNvSpPr txBox="1"/>
          <p:nvPr/>
        </p:nvSpPr>
        <p:spPr bwMode="auto">
          <a:xfrm>
            <a:off x="5148458" y="4871352"/>
            <a:ext cx="25202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HR: 0.43; 95% CI: 0.36-0.52; </a:t>
            </a:r>
            <a:r>
              <a:rPr lang="en-US" sz="1200" b="0" i="1" dirty="0">
                <a:solidFill>
                  <a:schemeClr val="bg1"/>
                </a:solidFill>
                <a:latin typeface="Calibri" panose="020F0502020204030204" pitchFamily="34" charset="0"/>
              </a:rPr>
              <a:t>P &lt;</a:t>
            </a:r>
            <a:r>
              <a:rPr lang="en-US" sz="1200" b="0" dirty="0">
                <a:solidFill>
                  <a:schemeClr val="bg1"/>
                </a:solidFill>
                <a:latin typeface="Calibri" panose="020F0502020204030204" pitchFamily="34" charset="0"/>
              </a:rPr>
              <a:t>.0001</a:t>
            </a:r>
          </a:p>
        </p:txBody>
      </p:sp>
      <p:grpSp>
        <p:nvGrpSpPr>
          <p:cNvPr id="10" name="Group 9">
            <a:extLst>
              <a:ext uri="{FF2B5EF4-FFF2-40B4-BE49-F238E27FC236}">
                <a16:creationId xmlns:a16="http://schemas.microsoft.com/office/drawing/2014/main" id="{E9A7CFF3-D591-62BA-F37C-DFC85FF8CFFB}"/>
              </a:ext>
            </a:extLst>
          </p:cNvPr>
          <p:cNvGrpSpPr/>
          <p:nvPr/>
        </p:nvGrpSpPr>
        <p:grpSpPr>
          <a:xfrm>
            <a:off x="9334194" y="4280486"/>
            <a:ext cx="1976786" cy="461665"/>
            <a:chOff x="2275365" y="3373997"/>
            <a:chExt cx="1976786" cy="461665"/>
          </a:xfrm>
        </p:grpSpPr>
        <p:sp>
          <p:nvSpPr>
            <p:cNvPr id="11" name="TextBox 10">
              <a:extLst>
                <a:ext uri="{FF2B5EF4-FFF2-40B4-BE49-F238E27FC236}">
                  <a16:creationId xmlns:a16="http://schemas.microsoft.com/office/drawing/2014/main" id="{6463F09E-9BAD-5798-9604-AF82E92DA76D}"/>
                </a:ext>
              </a:extLst>
            </p:cNvPr>
            <p:cNvSpPr txBox="1"/>
            <p:nvPr/>
          </p:nvSpPr>
          <p:spPr bwMode="auto">
            <a:xfrm>
              <a:off x="2493336" y="3373997"/>
              <a:ext cx="175881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D-VMP, median: 37.3 mo</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VMP, median: 19.7 mo</a:t>
              </a:r>
            </a:p>
          </p:txBody>
        </p:sp>
        <p:cxnSp>
          <p:nvCxnSpPr>
            <p:cNvPr id="12" name="Straight Connector 11">
              <a:extLst>
                <a:ext uri="{FF2B5EF4-FFF2-40B4-BE49-F238E27FC236}">
                  <a16:creationId xmlns:a16="http://schemas.microsoft.com/office/drawing/2014/main" id="{D20819C0-1D7A-ECE6-082A-23183D8749B7}"/>
                </a:ext>
              </a:extLst>
            </p:cNvPr>
            <p:cNvCxnSpPr>
              <a:cxnSpLocks/>
            </p:cNvCxnSpPr>
            <p:nvPr/>
          </p:nvCxnSpPr>
          <p:spPr bwMode="auto">
            <a:xfrm>
              <a:off x="2275365" y="3503700"/>
              <a:ext cx="228600" cy="0"/>
            </a:xfrm>
            <a:prstGeom prst="line">
              <a:avLst/>
            </a:prstGeom>
            <a:noFill/>
            <a:ln w="28575" cap="flat" cmpd="sng" algn="ctr">
              <a:solidFill>
                <a:srgbClr val="015873"/>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1F79F3E2-8642-403A-0208-D5F21D9A5EDB}"/>
                </a:ext>
              </a:extLst>
            </p:cNvPr>
            <p:cNvCxnSpPr>
              <a:cxnSpLocks/>
            </p:cNvCxnSpPr>
            <p:nvPr/>
          </p:nvCxnSpPr>
          <p:spPr bwMode="auto">
            <a:xfrm>
              <a:off x="2275365" y="3687998"/>
              <a:ext cx="228600" cy="0"/>
            </a:xfrm>
            <a:prstGeom prst="line">
              <a:avLst/>
            </a:prstGeom>
            <a:noFill/>
            <a:ln w="28575" cap="flat" cmpd="sng" algn="ctr">
              <a:solidFill>
                <a:srgbClr val="E1471D"/>
              </a:solidFill>
              <a:prstDash val="solid"/>
              <a:round/>
              <a:headEnd type="none" w="med" len="med"/>
              <a:tailEnd type="none" w="med" len="med"/>
            </a:ln>
            <a:effectLst/>
          </p:spPr>
        </p:cxnSp>
      </p:grpSp>
      <p:sp>
        <p:nvSpPr>
          <p:cNvPr id="16" name="TextBox 15">
            <a:extLst>
              <a:ext uri="{FF2B5EF4-FFF2-40B4-BE49-F238E27FC236}">
                <a16:creationId xmlns:a16="http://schemas.microsoft.com/office/drawing/2014/main" id="{048C2A55-17AE-8448-7BB6-BE0A4FD48E28}"/>
              </a:ext>
            </a:extLst>
          </p:cNvPr>
          <p:cNvSpPr txBox="1"/>
          <p:nvPr/>
        </p:nvSpPr>
        <p:spPr bwMode="auto">
          <a:xfrm rot="16200000">
            <a:off x="3341971" y="3288973"/>
            <a:ext cx="23705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Surviving Without Progression (%)</a:t>
            </a:r>
          </a:p>
        </p:txBody>
      </p:sp>
      <p:grpSp>
        <p:nvGrpSpPr>
          <p:cNvPr id="57" name="Group 56">
            <a:extLst>
              <a:ext uri="{FF2B5EF4-FFF2-40B4-BE49-F238E27FC236}">
                <a16:creationId xmlns:a16="http://schemas.microsoft.com/office/drawing/2014/main" id="{09A90CA5-EBD7-6C0D-AC96-9CB1AA0CB6BC}"/>
              </a:ext>
            </a:extLst>
          </p:cNvPr>
          <p:cNvGrpSpPr/>
          <p:nvPr/>
        </p:nvGrpSpPr>
        <p:grpSpPr>
          <a:xfrm>
            <a:off x="5020354" y="1711168"/>
            <a:ext cx="79907" cy="3482050"/>
            <a:chOff x="5369134" y="1711168"/>
            <a:chExt cx="79907" cy="3482050"/>
          </a:xfrm>
        </p:grpSpPr>
        <p:cxnSp>
          <p:nvCxnSpPr>
            <p:cNvPr id="18" name="Straight Connector 17">
              <a:extLst>
                <a:ext uri="{FF2B5EF4-FFF2-40B4-BE49-F238E27FC236}">
                  <a16:creationId xmlns:a16="http://schemas.microsoft.com/office/drawing/2014/main" id="{C8246B35-9F54-6FB4-5476-76E72728986F}"/>
                </a:ext>
              </a:extLst>
            </p:cNvPr>
            <p:cNvCxnSpPr>
              <a:cxnSpLocks/>
            </p:cNvCxnSpPr>
            <p:nvPr/>
          </p:nvCxnSpPr>
          <p:spPr bwMode="auto">
            <a:xfrm>
              <a:off x="5369134" y="171116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660D69FB-BEA4-F1A8-3200-C0B916542024}"/>
                </a:ext>
              </a:extLst>
            </p:cNvPr>
            <p:cNvCxnSpPr>
              <a:cxnSpLocks/>
            </p:cNvCxnSpPr>
            <p:nvPr/>
          </p:nvCxnSpPr>
          <p:spPr bwMode="auto">
            <a:xfrm>
              <a:off x="5369134" y="240757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B04BD441-3765-7303-DA0D-E4FA8A8760AA}"/>
                </a:ext>
              </a:extLst>
            </p:cNvPr>
            <p:cNvCxnSpPr>
              <a:cxnSpLocks/>
            </p:cNvCxnSpPr>
            <p:nvPr/>
          </p:nvCxnSpPr>
          <p:spPr bwMode="auto">
            <a:xfrm>
              <a:off x="5369134" y="310398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236E7845-A67C-B801-A2C4-672E6190F5D2}"/>
                </a:ext>
              </a:extLst>
            </p:cNvPr>
            <p:cNvCxnSpPr>
              <a:cxnSpLocks/>
            </p:cNvCxnSpPr>
            <p:nvPr/>
          </p:nvCxnSpPr>
          <p:spPr bwMode="auto">
            <a:xfrm>
              <a:off x="5369134" y="380039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D8B38315-C7CE-2F1C-71BC-A8BF83400151}"/>
                </a:ext>
              </a:extLst>
            </p:cNvPr>
            <p:cNvCxnSpPr>
              <a:cxnSpLocks/>
            </p:cNvCxnSpPr>
            <p:nvPr/>
          </p:nvCxnSpPr>
          <p:spPr bwMode="auto">
            <a:xfrm>
              <a:off x="5369134" y="449680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B9442EDB-9CCF-EF23-5319-D47C2D89332B}"/>
                </a:ext>
              </a:extLst>
            </p:cNvPr>
            <p:cNvCxnSpPr>
              <a:cxnSpLocks/>
            </p:cNvCxnSpPr>
            <p:nvPr/>
          </p:nvCxnSpPr>
          <p:spPr bwMode="auto">
            <a:xfrm>
              <a:off x="5369134" y="5193218"/>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60" name="Group 59">
            <a:extLst>
              <a:ext uri="{FF2B5EF4-FFF2-40B4-BE49-F238E27FC236}">
                <a16:creationId xmlns:a16="http://schemas.microsoft.com/office/drawing/2014/main" id="{99E6759B-CD59-A64A-42D6-7404E17B74A8}"/>
              </a:ext>
            </a:extLst>
          </p:cNvPr>
          <p:cNvGrpSpPr/>
          <p:nvPr/>
        </p:nvGrpSpPr>
        <p:grpSpPr>
          <a:xfrm>
            <a:off x="4588778" y="1565078"/>
            <a:ext cx="458780" cy="3795557"/>
            <a:chOff x="4695897" y="1578140"/>
            <a:chExt cx="458780" cy="3795557"/>
          </a:xfrm>
        </p:grpSpPr>
        <p:sp>
          <p:nvSpPr>
            <p:cNvPr id="32" name="TextBox 31">
              <a:extLst>
                <a:ext uri="{FF2B5EF4-FFF2-40B4-BE49-F238E27FC236}">
                  <a16:creationId xmlns:a16="http://schemas.microsoft.com/office/drawing/2014/main" id="{3F021649-7122-AD9F-A4FB-170AB677F428}"/>
                </a:ext>
              </a:extLst>
            </p:cNvPr>
            <p:cNvSpPr txBox="1"/>
            <p:nvPr/>
          </p:nvSpPr>
          <p:spPr bwMode="auto">
            <a:xfrm>
              <a:off x="4695897" y="1578140"/>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3" name="TextBox 32">
              <a:extLst>
                <a:ext uri="{FF2B5EF4-FFF2-40B4-BE49-F238E27FC236}">
                  <a16:creationId xmlns:a16="http://schemas.microsoft.com/office/drawing/2014/main" id="{17FF812F-2BD3-48A8-3619-F0198CFB3F87}"/>
                </a:ext>
              </a:extLst>
            </p:cNvPr>
            <p:cNvSpPr txBox="1"/>
            <p:nvPr/>
          </p:nvSpPr>
          <p:spPr bwMode="auto">
            <a:xfrm>
              <a:off x="4787269" y="227569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4" name="TextBox 33">
              <a:extLst>
                <a:ext uri="{FF2B5EF4-FFF2-40B4-BE49-F238E27FC236}">
                  <a16:creationId xmlns:a16="http://schemas.microsoft.com/office/drawing/2014/main" id="{C60CCBE0-26B2-E018-320B-E031B6814374}"/>
                </a:ext>
              </a:extLst>
            </p:cNvPr>
            <p:cNvSpPr txBox="1"/>
            <p:nvPr/>
          </p:nvSpPr>
          <p:spPr bwMode="auto">
            <a:xfrm>
              <a:off x="4787269" y="297325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6" name="TextBox 35">
              <a:extLst>
                <a:ext uri="{FF2B5EF4-FFF2-40B4-BE49-F238E27FC236}">
                  <a16:creationId xmlns:a16="http://schemas.microsoft.com/office/drawing/2014/main" id="{353EEF40-4730-57A6-0334-A0D7BB2A37B9}"/>
                </a:ext>
              </a:extLst>
            </p:cNvPr>
            <p:cNvSpPr txBox="1"/>
            <p:nvPr/>
          </p:nvSpPr>
          <p:spPr bwMode="auto">
            <a:xfrm>
              <a:off x="4787269" y="367080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58" name="TextBox 57">
              <a:extLst>
                <a:ext uri="{FF2B5EF4-FFF2-40B4-BE49-F238E27FC236}">
                  <a16:creationId xmlns:a16="http://schemas.microsoft.com/office/drawing/2014/main" id="{78571C49-0336-69AE-5423-4DCDE0C4BCA2}"/>
                </a:ext>
              </a:extLst>
            </p:cNvPr>
            <p:cNvSpPr txBox="1"/>
            <p:nvPr/>
          </p:nvSpPr>
          <p:spPr bwMode="auto">
            <a:xfrm>
              <a:off x="4787269" y="43683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59" name="TextBox 58">
              <a:extLst>
                <a:ext uri="{FF2B5EF4-FFF2-40B4-BE49-F238E27FC236}">
                  <a16:creationId xmlns:a16="http://schemas.microsoft.com/office/drawing/2014/main" id="{9F49581A-DA73-90C8-CEB4-D26B9548FDB1}"/>
                </a:ext>
              </a:extLst>
            </p:cNvPr>
            <p:cNvSpPr txBox="1"/>
            <p:nvPr/>
          </p:nvSpPr>
          <p:spPr bwMode="auto">
            <a:xfrm>
              <a:off x="4878639" y="5065920"/>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70" name="Group 69">
            <a:extLst>
              <a:ext uri="{FF2B5EF4-FFF2-40B4-BE49-F238E27FC236}">
                <a16:creationId xmlns:a16="http://schemas.microsoft.com/office/drawing/2014/main" id="{D4A14F00-0F4D-0B6F-67B0-13F8531E1748}"/>
              </a:ext>
            </a:extLst>
          </p:cNvPr>
          <p:cNvGrpSpPr/>
          <p:nvPr/>
        </p:nvGrpSpPr>
        <p:grpSpPr>
          <a:xfrm>
            <a:off x="5084272" y="5196295"/>
            <a:ext cx="4951130" cy="79907"/>
            <a:chOff x="5459176" y="5215888"/>
            <a:chExt cx="4951130" cy="79907"/>
          </a:xfrm>
        </p:grpSpPr>
        <p:cxnSp>
          <p:nvCxnSpPr>
            <p:cNvPr id="24" name="Straight Connector 23">
              <a:extLst>
                <a:ext uri="{FF2B5EF4-FFF2-40B4-BE49-F238E27FC236}">
                  <a16:creationId xmlns:a16="http://schemas.microsoft.com/office/drawing/2014/main" id="{ED6F0C1E-5A04-120A-EDD6-12EAA4B5526D}"/>
                </a:ext>
              </a:extLst>
            </p:cNvPr>
            <p:cNvCxnSpPr>
              <a:cxnSpLocks/>
            </p:cNvCxnSpPr>
            <p:nvPr/>
          </p:nvCxnSpPr>
          <p:spPr bwMode="auto">
            <a:xfrm rot="5400000">
              <a:off x="805982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655582C-B1D8-CC33-EEED-B8B538C010D6}"/>
                </a:ext>
              </a:extLst>
            </p:cNvPr>
            <p:cNvCxnSpPr>
              <a:cxnSpLocks/>
            </p:cNvCxnSpPr>
            <p:nvPr/>
          </p:nvCxnSpPr>
          <p:spPr bwMode="auto">
            <a:xfrm rot="5400000">
              <a:off x="739967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F1B4C16-42CA-1E10-BA3B-EDAE73C013C5}"/>
                </a:ext>
              </a:extLst>
            </p:cNvPr>
            <p:cNvCxnSpPr>
              <a:cxnSpLocks/>
            </p:cNvCxnSpPr>
            <p:nvPr/>
          </p:nvCxnSpPr>
          <p:spPr bwMode="auto">
            <a:xfrm rot="5400000">
              <a:off x="673952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B903ACA-689A-968C-DA45-C80171393029}"/>
                </a:ext>
              </a:extLst>
            </p:cNvPr>
            <p:cNvCxnSpPr>
              <a:cxnSpLocks/>
            </p:cNvCxnSpPr>
            <p:nvPr/>
          </p:nvCxnSpPr>
          <p:spPr bwMode="auto">
            <a:xfrm rot="5400000">
              <a:off x="607937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EB50BAA4-DDC7-3D85-FC45-689C741FD098}"/>
                </a:ext>
              </a:extLst>
            </p:cNvPr>
            <p:cNvCxnSpPr>
              <a:cxnSpLocks/>
            </p:cNvCxnSpPr>
            <p:nvPr/>
          </p:nvCxnSpPr>
          <p:spPr bwMode="auto">
            <a:xfrm rot="5400000">
              <a:off x="541922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A33DE94D-B29A-76C2-CBB3-5337FFF256E4}"/>
                </a:ext>
              </a:extLst>
            </p:cNvPr>
            <p:cNvCxnSpPr>
              <a:cxnSpLocks/>
            </p:cNvCxnSpPr>
            <p:nvPr/>
          </p:nvCxnSpPr>
          <p:spPr bwMode="auto">
            <a:xfrm rot="5400000">
              <a:off x="938012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7076063E-2E71-35CC-544C-D243D6CE2466}"/>
                </a:ext>
              </a:extLst>
            </p:cNvPr>
            <p:cNvCxnSpPr>
              <a:cxnSpLocks/>
            </p:cNvCxnSpPr>
            <p:nvPr/>
          </p:nvCxnSpPr>
          <p:spPr bwMode="auto">
            <a:xfrm rot="5400000">
              <a:off x="871997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D0E389B3-FAB5-938A-CACE-9F5A8686E6C8}"/>
                </a:ext>
              </a:extLst>
            </p:cNvPr>
            <p:cNvCxnSpPr>
              <a:cxnSpLocks/>
            </p:cNvCxnSpPr>
            <p:nvPr/>
          </p:nvCxnSpPr>
          <p:spPr bwMode="auto">
            <a:xfrm rot="5400000">
              <a:off x="838989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2C1D2C13-967A-976C-60F9-4CF525E3C983}"/>
                </a:ext>
              </a:extLst>
            </p:cNvPr>
            <p:cNvCxnSpPr>
              <a:cxnSpLocks/>
            </p:cNvCxnSpPr>
            <p:nvPr/>
          </p:nvCxnSpPr>
          <p:spPr bwMode="auto">
            <a:xfrm rot="5400000">
              <a:off x="772974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91AB4740-E744-0114-2C93-F397BCB4D67B}"/>
                </a:ext>
              </a:extLst>
            </p:cNvPr>
            <p:cNvCxnSpPr>
              <a:cxnSpLocks/>
            </p:cNvCxnSpPr>
            <p:nvPr/>
          </p:nvCxnSpPr>
          <p:spPr bwMode="auto">
            <a:xfrm rot="5400000">
              <a:off x="706959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BCAAE692-2065-2A25-9D65-70FF474D12AE}"/>
                </a:ext>
              </a:extLst>
            </p:cNvPr>
            <p:cNvCxnSpPr>
              <a:cxnSpLocks/>
            </p:cNvCxnSpPr>
            <p:nvPr/>
          </p:nvCxnSpPr>
          <p:spPr bwMode="auto">
            <a:xfrm rot="5400000">
              <a:off x="640944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DB45F896-73E7-C436-B269-3E2A8A878D6D}"/>
                </a:ext>
              </a:extLst>
            </p:cNvPr>
            <p:cNvCxnSpPr>
              <a:cxnSpLocks/>
            </p:cNvCxnSpPr>
            <p:nvPr/>
          </p:nvCxnSpPr>
          <p:spPr bwMode="auto">
            <a:xfrm rot="5400000">
              <a:off x="574929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3403EA1F-2499-5C42-753D-33271E0326F2}"/>
                </a:ext>
              </a:extLst>
            </p:cNvPr>
            <p:cNvCxnSpPr>
              <a:cxnSpLocks/>
            </p:cNvCxnSpPr>
            <p:nvPr/>
          </p:nvCxnSpPr>
          <p:spPr bwMode="auto">
            <a:xfrm rot="5400000">
              <a:off x="971019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F5946FC2-020A-E8F8-495F-4E2743F81BAF}"/>
                </a:ext>
              </a:extLst>
            </p:cNvPr>
            <p:cNvCxnSpPr>
              <a:cxnSpLocks/>
            </p:cNvCxnSpPr>
            <p:nvPr/>
          </p:nvCxnSpPr>
          <p:spPr bwMode="auto">
            <a:xfrm rot="5400000">
              <a:off x="905004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805F6A97-95AD-F112-387C-A5982D5A7A65}"/>
                </a:ext>
              </a:extLst>
            </p:cNvPr>
            <p:cNvCxnSpPr>
              <a:cxnSpLocks/>
            </p:cNvCxnSpPr>
            <p:nvPr/>
          </p:nvCxnSpPr>
          <p:spPr bwMode="auto">
            <a:xfrm rot="5400000">
              <a:off x="1004027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99D2F324-6FD7-6FE0-9F85-23B8E82E6C5B}"/>
                </a:ext>
              </a:extLst>
            </p:cNvPr>
            <p:cNvCxnSpPr>
              <a:cxnSpLocks/>
            </p:cNvCxnSpPr>
            <p:nvPr/>
          </p:nvCxnSpPr>
          <p:spPr bwMode="auto">
            <a:xfrm rot="5400000">
              <a:off x="10370352" y="5255842"/>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81" name="Group 80">
            <a:extLst>
              <a:ext uri="{FF2B5EF4-FFF2-40B4-BE49-F238E27FC236}">
                <a16:creationId xmlns:a16="http://schemas.microsoft.com/office/drawing/2014/main" id="{4EF0BA90-811C-1C5F-B3E1-3BC46C2448F4}"/>
              </a:ext>
            </a:extLst>
          </p:cNvPr>
          <p:cNvGrpSpPr/>
          <p:nvPr/>
        </p:nvGrpSpPr>
        <p:grpSpPr>
          <a:xfrm>
            <a:off x="4955227" y="5247769"/>
            <a:ext cx="5254931" cy="276999"/>
            <a:chOff x="5330131" y="5268269"/>
            <a:chExt cx="5254931" cy="276999"/>
          </a:xfrm>
        </p:grpSpPr>
        <p:sp>
          <p:nvSpPr>
            <p:cNvPr id="37" name="TextBox 36">
              <a:extLst>
                <a:ext uri="{FF2B5EF4-FFF2-40B4-BE49-F238E27FC236}">
                  <a16:creationId xmlns:a16="http://schemas.microsoft.com/office/drawing/2014/main" id="{2409AD59-1048-BB9F-4EE9-75BAD6A4A2F2}"/>
                </a:ext>
              </a:extLst>
            </p:cNvPr>
            <p:cNvSpPr txBox="1"/>
            <p:nvPr/>
          </p:nvSpPr>
          <p:spPr bwMode="auto">
            <a:xfrm>
              <a:off x="5330131" y="5268269"/>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8" name="TextBox 37">
              <a:extLst>
                <a:ext uri="{FF2B5EF4-FFF2-40B4-BE49-F238E27FC236}">
                  <a16:creationId xmlns:a16="http://schemas.microsoft.com/office/drawing/2014/main" id="{2E838AE7-CD70-80F0-93CD-BDBC6FE16906}"/>
                </a:ext>
              </a:extLst>
            </p:cNvPr>
            <p:cNvSpPr txBox="1"/>
            <p:nvPr/>
          </p:nvSpPr>
          <p:spPr bwMode="auto">
            <a:xfrm>
              <a:off x="5950149"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39" name="TextBox 38">
              <a:extLst>
                <a:ext uri="{FF2B5EF4-FFF2-40B4-BE49-F238E27FC236}">
                  <a16:creationId xmlns:a16="http://schemas.microsoft.com/office/drawing/2014/main" id="{EA8F4E07-1659-2C18-FDC9-268025A01D42}"/>
                </a:ext>
              </a:extLst>
            </p:cNvPr>
            <p:cNvSpPr txBox="1"/>
            <p:nvPr/>
          </p:nvSpPr>
          <p:spPr bwMode="auto">
            <a:xfrm>
              <a:off x="6612084"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40" name="TextBox 39">
              <a:extLst>
                <a:ext uri="{FF2B5EF4-FFF2-40B4-BE49-F238E27FC236}">
                  <a16:creationId xmlns:a16="http://schemas.microsoft.com/office/drawing/2014/main" id="{E711F640-D13A-2661-B0A6-E53EF49E11BD}"/>
                </a:ext>
              </a:extLst>
            </p:cNvPr>
            <p:cNvSpPr txBox="1"/>
            <p:nvPr/>
          </p:nvSpPr>
          <p:spPr bwMode="auto">
            <a:xfrm>
              <a:off x="7269307"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41" name="TextBox 40">
              <a:extLst>
                <a:ext uri="{FF2B5EF4-FFF2-40B4-BE49-F238E27FC236}">
                  <a16:creationId xmlns:a16="http://schemas.microsoft.com/office/drawing/2014/main" id="{EC337626-55D3-968F-9F12-9254A72FEAC6}"/>
                </a:ext>
              </a:extLst>
            </p:cNvPr>
            <p:cNvSpPr txBox="1"/>
            <p:nvPr/>
          </p:nvSpPr>
          <p:spPr bwMode="auto">
            <a:xfrm>
              <a:off x="7927345"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48</a:t>
              </a:r>
            </a:p>
          </p:txBody>
        </p:sp>
        <p:sp>
          <p:nvSpPr>
            <p:cNvPr id="42" name="TextBox 41">
              <a:extLst>
                <a:ext uri="{FF2B5EF4-FFF2-40B4-BE49-F238E27FC236}">
                  <a16:creationId xmlns:a16="http://schemas.microsoft.com/office/drawing/2014/main" id="{3A17703A-DE78-092C-F340-0AA11A2BBF86}"/>
                </a:ext>
              </a:extLst>
            </p:cNvPr>
            <p:cNvSpPr txBox="1"/>
            <p:nvPr/>
          </p:nvSpPr>
          <p:spPr bwMode="auto">
            <a:xfrm>
              <a:off x="8589332"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3" name="TextBox 42">
              <a:extLst>
                <a:ext uri="{FF2B5EF4-FFF2-40B4-BE49-F238E27FC236}">
                  <a16:creationId xmlns:a16="http://schemas.microsoft.com/office/drawing/2014/main" id="{8806397E-CBDC-922B-B76A-FF4C6BE5D089}"/>
                </a:ext>
              </a:extLst>
            </p:cNvPr>
            <p:cNvSpPr txBox="1"/>
            <p:nvPr/>
          </p:nvSpPr>
          <p:spPr bwMode="auto">
            <a:xfrm>
              <a:off x="9251798"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72</a:t>
              </a:r>
            </a:p>
          </p:txBody>
        </p:sp>
        <p:sp>
          <p:nvSpPr>
            <p:cNvPr id="71" name="TextBox 70">
              <a:extLst>
                <a:ext uri="{FF2B5EF4-FFF2-40B4-BE49-F238E27FC236}">
                  <a16:creationId xmlns:a16="http://schemas.microsoft.com/office/drawing/2014/main" id="{A37B469B-79B7-0232-B7DE-4CBDF0FF45A1}"/>
                </a:ext>
              </a:extLst>
            </p:cNvPr>
            <p:cNvSpPr txBox="1"/>
            <p:nvPr/>
          </p:nvSpPr>
          <p:spPr bwMode="auto">
            <a:xfrm>
              <a:off x="5658517" y="5268269"/>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72" name="TextBox 71">
              <a:extLst>
                <a:ext uri="{FF2B5EF4-FFF2-40B4-BE49-F238E27FC236}">
                  <a16:creationId xmlns:a16="http://schemas.microsoft.com/office/drawing/2014/main" id="{926D1BF0-75EB-3ADE-E6B2-7590900EB2FC}"/>
                </a:ext>
              </a:extLst>
            </p:cNvPr>
            <p:cNvSpPr txBox="1"/>
            <p:nvPr/>
          </p:nvSpPr>
          <p:spPr bwMode="auto">
            <a:xfrm>
              <a:off x="6278535"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73" name="TextBox 72">
              <a:extLst>
                <a:ext uri="{FF2B5EF4-FFF2-40B4-BE49-F238E27FC236}">
                  <a16:creationId xmlns:a16="http://schemas.microsoft.com/office/drawing/2014/main" id="{EFCCE0FA-8FB0-60E5-D2E2-E1C86CF26D33}"/>
                </a:ext>
              </a:extLst>
            </p:cNvPr>
            <p:cNvSpPr txBox="1"/>
            <p:nvPr/>
          </p:nvSpPr>
          <p:spPr bwMode="auto">
            <a:xfrm>
              <a:off x="6940470"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74" name="TextBox 73">
              <a:extLst>
                <a:ext uri="{FF2B5EF4-FFF2-40B4-BE49-F238E27FC236}">
                  <a16:creationId xmlns:a16="http://schemas.microsoft.com/office/drawing/2014/main" id="{17E0BC42-9E54-3DC0-063B-26D1D8ADDE01}"/>
                </a:ext>
              </a:extLst>
            </p:cNvPr>
            <p:cNvSpPr txBox="1"/>
            <p:nvPr/>
          </p:nvSpPr>
          <p:spPr bwMode="auto">
            <a:xfrm>
              <a:off x="7600868"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p>
          </p:txBody>
        </p:sp>
        <p:sp>
          <p:nvSpPr>
            <p:cNvPr id="75" name="TextBox 74">
              <a:extLst>
                <a:ext uri="{FF2B5EF4-FFF2-40B4-BE49-F238E27FC236}">
                  <a16:creationId xmlns:a16="http://schemas.microsoft.com/office/drawing/2014/main" id="{E99B2882-E6D3-DF4F-916B-A672DC388639}"/>
                </a:ext>
              </a:extLst>
            </p:cNvPr>
            <p:cNvSpPr txBox="1"/>
            <p:nvPr/>
          </p:nvSpPr>
          <p:spPr bwMode="auto">
            <a:xfrm>
              <a:off x="8255731"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54</a:t>
              </a:r>
            </a:p>
          </p:txBody>
        </p:sp>
        <p:sp>
          <p:nvSpPr>
            <p:cNvPr id="76" name="TextBox 75">
              <a:extLst>
                <a:ext uri="{FF2B5EF4-FFF2-40B4-BE49-F238E27FC236}">
                  <a16:creationId xmlns:a16="http://schemas.microsoft.com/office/drawing/2014/main" id="{61E0289E-7350-CFAB-046B-9542418BA9D7}"/>
                </a:ext>
              </a:extLst>
            </p:cNvPr>
            <p:cNvSpPr txBox="1"/>
            <p:nvPr/>
          </p:nvSpPr>
          <p:spPr bwMode="auto">
            <a:xfrm>
              <a:off x="8920893"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66</a:t>
              </a:r>
            </a:p>
          </p:txBody>
        </p:sp>
        <p:sp>
          <p:nvSpPr>
            <p:cNvPr id="77" name="TextBox 76">
              <a:extLst>
                <a:ext uri="{FF2B5EF4-FFF2-40B4-BE49-F238E27FC236}">
                  <a16:creationId xmlns:a16="http://schemas.microsoft.com/office/drawing/2014/main" id="{3929221D-ADD5-45CF-E50F-C493322467C7}"/>
                </a:ext>
              </a:extLst>
            </p:cNvPr>
            <p:cNvSpPr txBox="1"/>
            <p:nvPr/>
          </p:nvSpPr>
          <p:spPr bwMode="auto">
            <a:xfrm>
              <a:off x="9577009"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78</a:t>
              </a:r>
            </a:p>
          </p:txBody>
        </p:sp>
        <p:sp>
          <p:nvSpPr>
            <p:cNvPr id="78" name="TextBox 77">
              <a:extLst>
                <a:ext uri="{FF2B5EF4-FFF2-40B4-BE49-F238E27FC236}">
                  <a16:creationId xmlns:a16="http://schemas.microsoft.com/office/drawing/2014/main" id="{583BEE4B-CCA1-54B9-D390-BEA29B960D0D}"/>
                </a:ext>
              </a:extLst>
            </p:cNvPr>
            <p:cNvSpPr txBox="1"/>
            <p:nvPr/>
          </p:nvSpPr>
          <p:spPr bwMode="auto">
            <a:xfrm>
              <a:off x="9911741"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84</a:t>
              </a:r>
            </a:p>
          </p:txBody>
        </p:sp>
        <p:sp>
          <p:nvSpPr>
            <p:cNvPr id="79" name="TextBox 78">
              <a:extLst>
                <a:ext uri="{FF2B5EF4-FFF2-40B4-BE49-F238E27FC236}">
                  <a16:creationId xmlns:a16="http://schemas.microsoft.com/office/drawing/2014/main" id="{93F228B4-1BC0-E701-B124-B5FF120208FA}"/>
                </a:ext>
              </a:extLst>
            </p:cNvPr>
            <p:cNvSpPr txBox="1"/>
            <p:nvPr/>
          </p:nvSpPr>
          <p:spPr bwMode="auto">
            <a:xfrm>
              <a:off x="10243302" y="52682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90</a:t>
              </a:r>
            </a:p>
          </p:txBody>
        </p:sp>
      </p:grpSp>
      <p:sp>
        <p:nvSpPr>
          <p:cNvPr id="80" name="TextBox 79">
            <a:extLst>
              <a:ext uri="{FF2B5EF4-FFF2-40B4-BE49-F238E27FC236}">
                <a16:creationId xmlns:a16="http://schemas.microsoft.com/office/drawing/2014/main" id="{7C03B816-9BBC-D7C0-83FD-7486CA105941}"/>
              </a:ext>
            </a:extLst>
          </p:cNvPr>
          <p:cNvSpPr txBox="1"/>
          <p:nvPr/>
        </p:nvSpPr>
        <p:spPr bwMode="auto">
          <a:xfrm>
            <a:off x="7379224" y="5463264"/>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nvGrpSpPr>
          <p:cNvPr id="101" name="Group 100">
            <a:extLst>
              <a:ext uri="{FF2B5EF4-FFF2-40B4-BE49-F238E27FC236}">
                <a16:creationId xmlns:a16="http://schemas.microsoft.com/office/drawing/2014/main" id="{0BDD3934-1BD6-A312-59C9-2CDDCA3FE998}"/>
              </a:ext>
            </a:extLst>
          </p:cNvPr>
          <p:cNvGrpSpPr/>
          <p:nvPr/>
        </p:nvGrpSpPr>
        <p:grpSpPr>
          <a:xfrm>
            <a:off x="3563999" y="5570628"/>
            <a:ext cx="6603986" cy="653774"/>
            <a:chOff x="3938903" y="5229176"/>
            <a:chExt cx="6603986" cy="653774"/>
          </a:xfrm>
        </p:grpSpPr>
        <p:sp>
          <p:nvSpPr>
            <p:cNvPr id="45" name="TextBox 44">
              <a:extLst>
                <a:ext uri="{FF2B5EF4-FFF2-40B4-BE49-F238E27FC236}">
                  <a16:creationId xmlns:a16="http://schemas.microsoft.com/office/drawing/2014/main" id="{E01CD1D2-AB26-4326-6C2E-8424D105A2C6}"/>
                </a:ext>
              </a:extLst>
            </p:cNvPr>
            <p:cNvSpPr txBox="1"/>
            <p:nvPr/>
          </p:nvSpPr>
          <p:spPr bwMode="auto">
            <a:xfrm>
              <a:off x="5238202" y="5421285"/>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356</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350</a:t>
              </a:r>
              <a:endParaRPr lang="en-US" sz="1200" b="0" dirty="0">
                <a:solidFill>
                  <a:srgbClr val="00823B"/>
                </a:solidFill>
                <a:latin typeface="Calibri" panose="020F0502020204030204" pitchFamily="34" charset="0"/>
              </a:endParaRPr>
            </a:p>
          </p:txBody>
        </p:sp>
        <p:sp>
          <p:nvSpPr>
            <p:cNvPr id="46" name="TextBox 45">
              <a:extLst>
                <a:ext uri="{FF2B5EF4-FFF2-40B4-BE49-F238E27FC236}">
                  <a16:creationId xmlns:a16="http://schemas.microsoft.com/office/drawing/2014/main" id="{BF1ACE83-C682-2B57-FA4E-65B9C54589D1}"/>
                </a:ext>
              </a:extLst>
            </p:cNvPr>
            <p:cNvSpPr txBox="1"/>
            <p:nvPr/>
          </p:nvSpPr>
          <p:spPr bwMode="auto">
            <a:xfrm>
              <a:off x="5913368" y="5421285"/>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253</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295</a:t>
              </a:r>
              <a:endParaRPr lang="en-US" sz="1200" b="0" dirty="0">
                <a:solidFill>
                  <a:srgbClr val="00823B"/>
                </a:solidFill>
                <a:latin typeface="Calibri" panose="020F0502020204030204" pitchFamily="34" charset="0"/>
              </a:endParaRPr>
            </a:p>
          </p:txBody>
        </p:sp>
        <p:sp>
          <p:nvSpPr>
            <p:cNvPr id="47" name="TextBox 46">
              <a:extLst>
                <a:ext uri="{FF2B5EF4-FFF2-40B4-BE49-F238E27FC236}">
                  <a16:creationId xmlns:a16="http://schemas.microsoft.com/office/drawing/2014/main" id="{6A78AB14-473E-7017-4FFC-B05F70EAAF4B}"/>
                </a:ext>
              </a:extLst>
            </p:cNvPr>
            <p:cNvSpPr txBox="1"/>
            <p:nvPr/>
          </p:nvSpPr>
          <p:spPr bwMode="auto">
            <a:xfrm>
              <a:off x="6576389" y="5421285"/>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117</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209</a:t>
              </a:r>
              <a:endParaRPr lang="en-US" sz="1200" b="0" dirty="0">
                <a:solidFill>
                  <a:srgbClr val="00823B"/>
                </a:solidFill>
                <a:latin typeface="Calibri" panose="020F0502020204030204" pitchFamily="34" charset="0"/>
              </a:endParaRPr>
            </a:p>
          </p:txBody>
        </p:sp>
        <p:sp>
          <p:nvSpPr>
            <p:cNvPr id="48" name="TextBox 47">
              <a:extLst>
                <a:ext uri="{FF2B5EF4-FFF2-40B4-BE49-F238E27FC236}">
                  <a16:creationId xmlns:a16="http://schemas.microsoft.com/office/drawing/2014/main" id="{44C37323-B178-F551-18EE-FDBB4CDCAE92}"/>
                </a:ext>
              </a:extLst>
            </p:cNvPr>
            <p:cNvSpPr txBox="1"/>
            <p:nvPr/>
          </p:nvSpPr>
          <p:spPr bwMode="auto">
            <a:xfrm>
              <a:off x="7233611" y="5421285"/>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58</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165</a:t>
              </a:r>
              <a:endParaRPr lang="en-US" sz="1200" b="0" dirty="0">
                <a:solidFill>
                  <a:srgbClr val="00823B"/>
                </a:solidFill>
                <a:latin typeface="Calibri" panose="020F0502020204030204" pitchFamily="34" charset="0"/>
              </a:endParaRPr>
            </a:p>
          </p:txBody>
        </p:sp>
        <p:sp>
          <p:nvSpPr>
            <p:cNvPr id="49" name="TextBox 48">
              <a:extLst>
                <a:ext uri="{FF2B5EF4-FFF2-40B4-BE49-F238E27FC236}">
                  <a16:creationId xmlns:a16="http://schemas.microsoft.com/office/drawing/2014/main" id="{1BA8E966-4B62-0DD8-1889-76FD5D1D0A32}"/>
                </a:ext>
              </a:extLst>
            </p:cNvPr>
            <p:cNvSpPr txBox="1"/>
            <p:nvPr/>
          </p:nvSpPr>
          <p:spPr bwMode="auto">
            <a:xfrm>
              <a:off x="7894824" y="5421285"/>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36</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131</a:t>
              </a:r>
              <a:endParaRPr lang="en-US" sz="1200" b="0" dirty="0">
                <a:solidFill>
                  <a:srgbClr val="00823B"/>
                </a:solidFill>
                <a:latin typeface="Calibri" panose="020F0502020204030204" pitchFamily="34" charset="0"/>
              </a:endParaRPr>
            </a:p>
          </p:txBody>
        </p:sp>
        <p:sp>
          <p:nvSpPr>
            <p:cNvPr id="50" name="TextBox 49">
              <a:extLst>
                <a:ext uri="{FF2B5EF4-FFF2-40B4-BE49-F238E27FC236}">
                  <a16:creationId xmlns:a16="http://schemas.microsoft.com/office/drawing/2014/main" id="{D1071DA9-3120-CDB3-A270-69A6704617D9}"/>
                </a:ext>
              </a:extLst>
            </p:cNvPr>
            <p:cNvSpPr txBox="1"/>
            <p:nvPr/>
          </p:nvSpPr>
          <p:spPr bwMode="auto">
            <a:xfrm>
              <a:off x="8596085" y="542128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19</a:t>
              </a:r>
              <a:br>
                <a:rPr lang="en-US" sz="1200" b="0" dirty="0">
                  <a:solidFill>
                    <a:srgbClr val="015873"/>
                  </a:solidFill>
                  <a:latin typeface="Calibri" panose="020F0502020204030204" pitchFamily="34" charset="0"/>
                </a:rPr>
              </a:br>
              <a:r>
                <a:rPr lang="en-US" sz="1200" b="0" dirty="0">
                  <a:solidFill>
                    <a:srgbClr val="E1471D"/>
                  </a:solidFill>
                  <a:latin typeface="Calibri" panose="020F0502020204030204" pitchFamily="34" charset="0"/>
                </a:rPr>
                <a:t>99</a:t>
              </a:r>
              <a:endParaRPr lang="en-US" sz="1200" b="0" dirty="0">
                <a:solidFill>
                  <a:srgbClr val="00823B"/>
                </a:solidFill>
                <a:latin typeface="Calibri" panose="020F0502020204030204" pitchFamily="34" charset="0"/>
              </a:endParaRPr>
            </a:p>
          </p:txBody>
        </p:sp>
        <p:sp>
          <p:nvSpPr>
            <p:cNvPr id="51" name="TextBox 50">
              <a:extLst>
                <a:ext uri="{FF2B5EF4-FFF2-40B4-BE49-F238E27FC236}">
                  <a16:creationId xmlns:a16="http://schemas.microsoft.com/office/drawing/2014/main" id="{0982B336-7D61-5AE1-3E13-2CDE714C358C}"/>
                </a:ext>
              </a:extLst>
            </p:cNvPr>
            <p:cNvSpPr txBox="1"/>
            <p:nvPr/>
          </p:nvSpPr>
          <p:spPr bwMode="auto">
            <a:xfrm>
              <a:off x="9255377" y="542128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16</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76</a:t>
              </a:r>
              <a:endParaRPr lang="en-US" sz="1200" b="0" dirty="0">
                <a:solidFill>
                  <a:srgbClr val="00823B"/>
                </a:solidFill>
                <a:latin typeface="Calibri" panose="020F0502020204030204" pitchFamily="34" charset="0"/>
              </a:endParaRPr>
            </a:p>
          </p:txBody>
        </p:sp>
        <p:sp>
          <p:nvSpPr>
            <p:cNvPr id="52" name="TextBox 51">
              <a:extLst>
                <a:ext uri="{FF2B5EF4-FFF2-40B4-BE49-F238E27FC236}">
                  <a16:creationId xmlns:a16="http://schemas.microsoft.com/office/drawing/2014/main" id="{D6C8F0B6-B462-1A35-F7BE-37A40BDC5CC1}"/>
                </a:ext>
              </a:extLst>
            </p:cNvPr>
            <p:cNvSpPr txBox="1"/>
            <p:nvPr/>
          </p:nvSpPr>
          <p:spPr bwMode="auto">
            <a:xfrm>
              <a:off x="4621263" y="5421285"/>
              <a:ext cx="6238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015873"/>
                  </a:solidFill>
                  <a:latin typeface="Calibri" panose="020F0502020204030204" pitchFamily="34" charset="0"/>
                </a:rPr>
                <a:t>VMP</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D-VMP</a:t>
              </a:r>
              <a:endParaRPr lang="en-US" sz="1200" b="0" dirty="0">
                <a:solidFill>
                  <a:srgbClr val="00823B"/>
                </a:solidFill>
                <a:latin typeface="Calibri" panose="020F0502020204030204" pitchFamily="34" charset="0"/>
              </a:endParaRPr>
            </a:p>
          </p:txBody>
        </p:sp>
        <p:sp>
          <p:nvSpPr>
            <p:cNvPr id="53" name="TextBox 52">
              <a:extLst>
                <a:ext uri="{FF2B5EF4-FFF2-40B4-BE49-F238E27FC236}">
                  <a16:creationId xmlns:a16="http://schemas.microsoft.com/office/drawing/2014/main" id="{EBA9B2BF-3292-D0E8-9856-2D2CF7D220DD}"/>
                </a:ext>
              </a:extLst>
            </p:cNvPr>
            <p:cNvSpPr txBox="1"/>
            <p:nvPr/>
          </p:nvSpPr>
          <p:spPr bwMode="auto">
            <a:xfrm>
              <a:off x="3938903" y="5229176"/>
              <a:ext cx="13171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 n</a:t>
              </a:r>
            </a:p>
          </p:txBody>
        </p:sp>
        <p:sp>
          <p:nvSpPr>
            <p:cNvPr id="82" name="TextBox 81">
              <a:extLst>
                <a:ext uri="{FF2B5EF4-FFF2-40B4-BE49-F238E27FC236}">
                  <a16:creationId xmlns:a16="http://schemas.microsoft.com/office/drawing/2014/main" id="{88F3179A-0D88-873F-A6C4-A6EB2B10BCCE}"/>
                </a:ext>
              </a:extLst>
            </p:cNvPr>
            <p:cNvSpPr txBox="1"/>
            <p:nvPr/>
          </p:nvSpPr>
          <p:spPr bwMode="auto">
            <a:xfrm>
              <a:off x="5585529" y="5421285"/>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284</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315</a:t>
              </a:r>
              <a:endParaRPr lang="en-US" sz="1200" b="0" dirty="0">
                <a:solidFill>
                  <a:srgbClr val="00823B"/>
                </a:solidFill>
                <a:latin typeface="Calibri" panose="020F0502020204030204" pitchFamily="34" charset="0"/>
              </a:endParaRPr>
            </a:p>
          </p:txBody>
        </p:sp>
        <p:sp>
          <p:nvSpPr>
            <p:cNvPr id="83" name="TextBox 82">
              <a:extLst>
                <a:ext uri="{FF2B5EF4-FFF2-40B4-BE49-F238E27FC236}">
                  <a16:creationId xmlns:a16="http://schemas.microsoft.com/office/drawing/2014/main" id="{43A0A475-D372-DB28-2ED1-B0D171A6E56B}"/>
                </a:ext>
              </a:extLst>
            </p:cNvPr>
            <p:cNvSpPr txBox="1"/>
            <p:nvPr/>
          </p:nvSpPr>
          <p:spPr bwMode="auto">
            <a:xfrm>
              <a:off x="6245375" y="5421285"/>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178</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245</a:t>
              </a:r>
              <a:endParaRPr lang="en-US" sz="1200" b="0" dirty="0">
                <a:solidFill>
                  <a:srgbClr val="00823B"/>
                </a:solidFill>
                <a:latin typeface="Calibri" panose="020F0502020204030204" pitchFamily="34" charset="0"/>
              </a:endParaRPr>
            </a:p>
          </p:txBody>
        </p:sp>
        <p:sp>
          <p:nvSpPr>
            <p:cNvPr id="84" name="TextBox 83">
              <a:extLst>
                <a:ext uri="{FF2B5EF4-FFF2-40B4-BE49-F238E27FC236}">
                  <a16:creationId xmlns:a16="http://schemas.microsoft.com/office/drawing/2014/main" id="{9CB53BDF-A18E-2104-D617-02F03DD769BE}"/>
                </a:ext>
              </a:extLst>
            </p:cNvPr>
            <p:cNvSpPr txBox="1"/>
            <p:nvPr/>
          </p:nvSpPr>
          <p:spPr bwMode="auto">
            <a:xfrm>
              <a:off x="6902597" y="5421285"/>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84</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188</a:t>
              </a:r>
              <a:endParaRPr lang="en-US" sz="1200" b="0" dirty="0">
                <a:solidFill>
                  <a:srgbClr val="00823B"/>
                </a:solidFill>
                <a:latin typeface="Calibri" panose="020F0502020204030204" pitchFamily="34" charset="0"/>
              </a:endParaRPr>
            </a:p>
          </p:txBody>
        </p:sp>
        <p:sp>
          <p:nvSpPr>
            <p:cNvPr id="85" name="TextBox 84">
              <a:extLst>
                <a:ext uri="{FF2B5EF4-FFF2-40B4-BE49-F238E27FC236}">
                  <a16:creationId xmlns:a16="http://schemas.microsoft.com/office/drawing/2014/main" id="{8C68B243-ACB1-CBC2-A5E0-E86C01168042}"/>
                </a:ext>
              </a:extLst>
            </p:cNvPr>
            <p:cNvSpPr txBox="1"/>
            <p:nvPr/>
          </p:nvSpPr>
          <p:spPr bwMode="auto">
            <a:xfrm>
              <a:off x="7573335" y="5421285"/>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42</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150</a:t>
              </a:r>
              <a:endParaRPr lang="en-US" sz="1200" b="0" dirty="0">
                <a:solidFill>
                  <a:srgbClr val="00823B"/>
                </a:solidFill>
                <a:latin typeface="Calibri" panose="020F0502020204030204" pitchFamily="34" charset="0"/>
              </a:endParaRPr>
            </a:p>
          </p:txBody>
        </p:sp>
        <p:sp>
          <p:nvSpPr>
            <p:cNvPr id="86" name="TextBox 85">
              <a:extLst>
                <a:ext uri="{FF2B5EF4-FFF2-40B4-BE49-F238E27FC236}">
                  <a16:creationId xmlns:a16="http://schemas.microsoft.com/office/drawing/2014/main" id="{85B54E90-DB5E-DDE6-7B3D-0550B0DF8AFD}"/>
                </a:ext>
              </a:extLst>
            </p:cNvPr>
            <p:cNvSpPr txBox="1"/>
            <p:nvPr/>
          </p:nvSpPr>
          <p:spPr bwMode="auto">
            <a:xfrm>
              <a:off x="8228973" y="5421285"/>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23</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116</a:t>
              </a:r>
              <a:endParaRPr lang="en-US" sz="1200" b="0" dirty="0">
                <a:solidFill>
                  <a:srgbClr val="00823B"/>
                </a:solidFill>
                <a:latin typeface="Calibri" panose="020F0502020204030204" pitchFamily="34" charset="0"/>
              </a:endParaRPr>
            </a:p>
          </p:txBody>
        </p:sp>
        <p:sp>
          <p:nvSpPr>
            <p:cNvPr id="87" name="TextBox 86">
              <a:extLst>
                <a:ext uri="{FF2B5EF4-FFF2-40B4-BE49-F238E27FC236}">
                  <a16:creationId xmlns:a16="http://schemas.microsoft.com/office/drawing/2014/main" id="{D44CD289-E702-2A23-E713-5A010A17E4C5}"/>
                </a:ext>
              </a:extLst>
            </p:cNvPr>
            <p:cNvSpPr txBox="1"/>
            <p:nvPr/>
          </p:nvSpPr>
          <p:spPr bwMode="auto">
            <a:xfrm>
              <a:off x="8927537" y="542128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17</a:t>
              </a:r>
              <a:br>
                <a:rPr lang="en-US" sz="1200" b="0" dirty="0">
                  <a:solidFill>
                    <a:srgbClr val="015873"/>
                  </a:solidFill>
                  <a:latin typeface="Calibri" panose="020F0502020204030204" pitchFamily="34" charset="0"/>
                </a:rPr>
              </a:br>
              <a:r>
                <a:rPr lang="en-US" sz="1200" b="0" dirty="0">
                  <a:solidFill>
                    <a:srgbClr val="E1471D"/>
                  </a:solidFill>
                  <a:latin typeface="Calibri" panose="020F0502020204030204" pitchFamily="34" charset="0"/>
                </a:rPr>
                <a:t>86</a:t>
              </a:r>
              <a:endParaRPr lang="en-US" sz="1200" b="0" dirty="0">
                <a:solidFill>
                  <a:srgbClr val="00823B"/>
                </a:solidFill>
                <a:latin typeface="Calibri" panose="020F0502020204030204" pitchFamily="34" charset="0"/>
              </a:endParaRPr>
            </a:p>
          </p:txBody>
        </p:sp>
        <p:sp>
          <p:nvSpPr>
            <p:cNvPr id="88" name="TextBox 87">
              <a:extLst>
                <a:ext uri="{FF2B5EF4-FFF2-40B4-BE49-F238E27FC236}">
                  <a16:creationId xmlns:a16="http://schemas.microsoft.com/office/drawing/2014/main" id="{5DFBC27F-5999-648A-47F6-BD0C7F63F27C}"/>
                </a:ext>
              </a:extLst>
            </p:cNvPr>
            <p:cNvSpPr txBox="1"/>
            <p:nvPr/>
          </p:nvSpPr>
          <p:spPr bwMode="auto">
            <a:xfrm>
              <a:off x="9951397" y="5421285"/>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a:t>
              </a:r>
              <a:br>
                <a:rPr lang="en-US" sz="1200" b="0" dirty="0">
                  <a:solidFill>
                    <a:srgbClr val="015873"/>
                  </a:solidFill>
                  <a:latin typeface="Calibri" panose="020F0502020204030204" pitchFamily="34" charset="0"/>
                </a:rPr>
              </a:br>
              <a:r>
                <a:rPr lang="en-US" sz="1200" b="0" dirty="0">
                  <a:solidFill>
                    <a:srgbClr val="E1471D"/>
                  </a:solidFill>
                  <a:latin typeface="Calibri" panose="020F0502020204030204" pitchFamily="34" charset="0"/>
                </a:rPr>
                <a:t>7</a:t>
              </a:r>
              <a:endParaRPr lang="en-US" sz="1200" b="0" dirty="0">
                <a:solidFill>
                  <a:srgbClr val="00823B"/>
                </a:solidFill>
                <a:latin typeface="Calibri" panose="020F0502020204030204" pitchFamily="34" charset="0"/>
              </a:endParaRPr>
            </a:p>
          </p:txBody>
        </p:sp>
        <p:sp>
          <p:nvSpPr>
            <p:cNvPr id="89" name="TextBox 88">
              <a:extLst>
                <a:ext uri="{FF2B5EF4-FFF2-40B4-BE49-F238E27FC236}">
                  <a16:creationId xmlns:a16="http://schemas.microsoft.com/office/drawing/2014/main" id="{DFF0E6E6-247E-7342-DF9A-2BA41D733719}"/>
                </a:ext>
              </a:extLst>
            </p:cNvPr>
            <p:cNvSpPr txBox="1"/>
            <p:nvPr/>
          </p:nvSpPr>
          <p:spPr bwMode="auto">
            <a:xfrm>
              <a:off x="9581111" y="542128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8</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38</a:t>
              </a:r>
              <a:endParaRPr lang="en-US" sz="1200" b="0" dirty="0">
                <a:solidFill>
                  <a:srgbClr val="00823B"/>
                </a:solidFill>
                <a:latin typeface="Calibri" panose="020F0502020204030204" pitchFamily="34" charset="0"/>
              </a:endParaRPr>
            </a:p>
          </p:txBody>
        </p:sp>
        <p:sp>
          <p:nvSpPr>
            <p:cNvPr id="90" name="TextBox 89">
              <a:extLst>
                <a:ext uri="{FF2B5EF4-FFF2-40B4-BE49-F238E27FC236}">
                  <a16:creationId xmlns:a16="http://schemas.microsoft.com/office/drawing/2014/main" id="{BDAEB458-24B4-477D-728B-42F67C6EC439}"/>
                </a:ext>
              </a:extLst>
            </p:cNvPr>
            <p:cNvSpPr txBox="1"/>
            <p:nvPr/>
          </p:nvSpPr>
          <p:spPr bwMode="auto">
            <a:xfrm>
              <a:off x="10279675" y="5421285"/>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0</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0</a:t>
              </a:r>
              <a:endParaRPr lang="en-US" sz="1200" b="0" dirty="0">
                <a:solidFill>
                  <a:srgbClr val="00823B"/>
                </a:solidFill>
                <a:latin typeface="Calibri" panose="020F0502020204030204" pitchFamily="34" charset="0"/>
              </a:endParaRPr>
            </a:p>
          </p:txBody>
        </p:sp>
      </p:grpSp>
      <p:sp>
        <p:nvSpPr>
          <p:cNvPr id="92" name="TextBox 91">
            <a:extLst>
              <a:ext uri="{FF2B5EF4-FFF2-40B4-BE49-F238E27FC236}">
                <a16:creationId xmlns:a16="http://schemas.microsoft.com/office/drawing/2014/main" id="{D74DFC2F-2B56-9ABC-534A-FBF36D1FC33D}"/>
              </a:ext>
            </a:extLst>
          </p:cNvPr>
          <p:cNvSpPr txBox="1"/>
          <p:nvPr/>
        </p:nvSpPr>
        <p:spPr bwMode="auto">
          <a:xfrm>
            <a:off x="8694704" y="1416273"/>
            <a:ext cx="6953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72-mo</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PFS rate</a:t>
            </a:r>
          </a:p>
        </p:txBody>
      </p:sp>
      <p:sp>
        <p:nvSpPr>
          <p:cNvPr id="93" name="TextBox 92">
            <a:extLst>
              <a:ext uri="{FF2B5EF4-FFF2-40B4-BE49-F238E27FC236}">
                <a16:creationId xmlns:a16="http://schemas.microsoft.com/office/drawing/2014/main" id="{C37352FE-2E70-CEC7-809F-64A5BFD5E2B8}"/>
              </a:ext>
            </a:extLst>
          </p:cNvPr>
          <p:cNvSpPr txBox="1"/>
          <p:nvPr/>
        </p:nvSpPr>
        <p:spPr bwMode="auto">
          <a:xfrm>
            <a:off x="9028815" y="3728059"/>
            <a:ext cx="5693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31.9%</a:t>
            </a:r>
          </a:p>
        </p:txBody>
      </p:sp>
      <p:sp>
        <p:nvSpPr>
          <p:cNvPr id="94" name="TextBox 93">
            <a:extLst>
              <a:ext uri="{FF2B5EF4-FFF2-40B4-BE49-F238E27FC236}">
                <a16:creationId xmlns:a16="http://schemas.microsoft.com/office/drawing/2014/main" id="{92568736-7EEA-2CA0-22F3-A15B389BBBE3}"/>
              </a:ext>
            </a:extLst>
          </p:cNvPr>
          <p:cNvSpPr txBox="1"/>
          <p:nvPr/>
        </p:nvSpPr>
        <p:spPr bwMode="auto">
          <a:xfrm>
            <a:off x="9018744" y="4653843"/>
            <a:ext cx="4908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7.0%</a:t>
            </a:r>
          </a:p>
        </p:txBody>
      </p:sp>
      <p:sp>
        <p:nvSpPr>
          <p:cNvPr id="100" name="TextBox 99">
            <a:extLst>
              <a:ext uri="{FF2B5EF4-FFF2-40B4-BE49-F238E27FC236}">
                <a16:creationId xmlns:a16="http://schemas.microsoft.com/office/drawing/2014/main" id="{AE021F81-8DE8-9918-EDEC-0185534AF8AF}"/>
              </a:ext>
            </a:extLst>
          </p:cNvPr>
          <p:cNvSpPr txBox="1"/>
          <p:nvPr/>
        </p:nvSpPr>
        <p:spPr bwMode="auto">
          <a:xfrm>
            <a:off x="6315688" y="2210513"/>
            <a:ext cx="23771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Daratumumab monotherapy phase</a:t>
            </a:r>
          </a:p>
        </p:txBody>
      </p:sp>
      <p:sp>
        <p:nvSpPr>
          <p:cNvPr id="55" name="Triangle 54">
            <a:extLst>
              <a:ext uri="{FF2B5EF4-FFF2-40B4-BE49-F238E27FC236}">
                <a16:creationId xmlns:a16="http://schemas.microsoft.com/office/drawing/2014/main" id="{AE486967-83AB-9390-1616-A62212D174F2}"/>
              </a:ext>
            </a:extLst>
          </p:cNvPr>
          <p:cNvSpPr/>
          <p:nvPr/>
        </p:nvSpPr>
        <p:spPr bwMode="auto">
          <a:xfrm>
            <a:off x="6294843" y="288463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Oval 94">
            <a:extLst>
              <a:ext uri="{FF2B5EF4-FFF2-40B4-BE49-F238E27FC236}">
                <a16:creationId xmlns:a16="http://schemas.microsoft.com/office/drawing/2014/main" id="{055D41D9-7B95-8464-6FE7-2D0E571C5BE6}"/>
              </a:ext>
            </a:extLst>
          </p:cNvPr>
          <p:cNvSpPr/>
          <p:nvPr/>
        </p:nvSpPr>
        <p:spPr bwMode="auto">
          <a:xfrm>
            <a:off x="7950968" y="4799911"/>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Oval 96">
            <a:extLst>
              <a:ext uri="{FF2B5EF4-FFF2-40B4-BE49-F238E27FC236}">
                <a16:creationId xmlns:a16="http://schemas.microsoft.com/office/drawing/2014/main" id="{FEDA2C9B-C278-66DB-C7EB-A8223D8DC58B}"/>
              </a:ext>
            </a:extLst>
          </p:cNvPr>
          <p:cNvSpPr/>
          <p:nvPr/>
        </p:nvSpPr>
        <p:spPr bwMode="auto">
          <a:xfrm>
            <a:off x="9194632" y="4928592"/>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Oval 101">
            <a:extLst>
              <a:ext uri="{FF2B5EF4-FFF2-40B4-BE49-F238E27FC236}">
                <a16:creationId xmlns:a16="http://schemas.microsoft.com/office/drawing/2014/main" id="{22C476A4-4254-B938-D2BB-29467D007AC2}"/>
              </a:ext>
            </a:extLst>
          </p:cNvPr>
          <p:cNvSpPr/>
          <p:nvPr/>
        </p:nvSpPr>
        <p:spPr bwMode="auto">
          <a:xfrm>
            <a:off x="8217065" y="484105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Oval 102">
            <a:extLst>
              <a:ext uri="{FF2B5EF4-FFF2-40B4-BE49-F238E27FC236}">
                <a16:creationId xmlns:a16="http://schemas.microsoft.com/office/drawing/2014/main" id="{E6D6DD7C-EB52-0D89-1EFF-E38D448E34B3}"/>
              </a:ext>
            </a:extLst>
          </p:cNvPr>
          <p:cNvSpPr/>
          <p:nvPr/>
        </p:nvSpPr>
        <p:spPr bwMode="auto">
          <a:xfrm>
            <a:off x="7009336" y="4443367"/>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Oval 103">
            <a:extLst>
              <a:ext uri="{FF2B5EF4-FFF2-40B4-BE49-F238E27FC236}">
                <a16:creationId xmlns:a16="http://schemas.microsoft.com/office/drawing/2014/main" id="{7A5E8A14-D702-1FE7-3562-14DBD56E1A14}"/>
              </a:ext>
            </a:extLst>
          </p:cNvPr>
          <p:cNvSpPr/>
          <p:nvPr/>
        </p:nvSpPr>
        <p:spPr bwMode="auto">
          <a:xfrm>
            <a:off x="6429935" y="3888287"/>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Oval 104">
            <a:extLst>
              <a:ext uri="{FF2B5EF4-FFF2-40B4-BE49-F238E27FC236}">
                <a16:creationId xmlns:a16="http://schemas.microsoft.com/office/drawing/2014/main" id="{CF30CF2D-ADA0-6420-5B25-BE2AAF07C475}"/>
              </a:ext>
            </a:extLst>
          </p:cNvPr>
          <p:cNvSpPr/>
          <p:nvPr/>
        </p:nvSpPr>
        <p:spPr bwMode="auto">
          <a:xfrm>
            <a:off x="7447525" y="4621931"/>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Oval 105">
            <a:extLst>
              <a:ext uri="{FF2B5EF4-FFF2-40B4-BE49-F238E27FC236}">
                <a16:creationId xmlns:a16="http://schemas.microsoft.com/office/drawing/2014/main" id="{80EA4060-2A00-CD24-2438-07B606086D81}"/>
              </a:ext>
            </a:extLst>
          </p:cNvPr>
          <p:cNvSpPr/>
          <p:nvPr/>
        </p:nvSpPr>
        <p:spPr bwMode="auto">
          <a:xfrm>
            <a:off x="9479710" y="496384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Oval 106">
            <a:extLst>
              <a:ext uri="{FF2B5EF4-FFF2-40B4-BE49-F238E27FC236}">
                <a16:creationId xmlns:a16="http://schemas.microsoft.com/office/drawing/2014/main" id="{EBDF1B4A-F33A-727C-57D4-10684A144E1C}"/>
              </a:ext>
            </a:extLst>
          </p:cNvPr>
          <p:cNvSpPr/>
          <p:nvPr/>
        </p:nvSpPr>
        <p:spPr bwMode="auto">
          <a:xfrm>
            <a:off x="9261521" y="494761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Oval 107">
            <a:extLst>
              <a:ext uri="{FF2B5EF4-FFF2-40B4-BE49-F238E27FC236}">
                <a16:creationId xmlns:a16="http://schemas.microsoft.com/office/drawing/2014/main" id="{08F84234-6384-A5C6-491A-AC9E6C7DBD21}"/>
              </a:ext>
            </a:extLst>
          </p:cNvPr>
          <p:cNvSpPr/>
          <p:nvPr/>
        </p:nvSpPr>
        <p:spPr bwMode="auto">
          <a:xfrm>
            <a:off x="7057258" y="4509530"/>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 name="Oval 108">
            <a:extLst>
              <a:ext uri="{FF2B5EF4-FFF2-40B4-BE49-F238E27FC236}">
                <a16:creationId xmlns:a16="http://schemas.microsoft.com/office/drawing/2014/main" id="{D284A175-7252-AC69-5877-0CB1EDCBB207}"/>
              </a:ext>
            </a:extLst>
          </p:cNvPr>
          <p:cNvSpPr/>
          <p:nvPr/>
        </p:nvSpPr>
        <p:spPr bwMode="auto">
          <a:xfrm>
            <a:off x="9613207" y="4968373"/>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 name="Triangle 117">
            <a:extLst>
              <a:ext uri="{FF2B5EF4-FFF2-40B4-BE49-F238E27FC236}">
                <a16:creationId xmlns:a16="http://schemas.microsoft.com/office/drawing/2014/main" id="{93B455C4-8235-2056-6F49-858248F71015}"/>
              </a:ext>
            </a:extLst>
          </p:cNvPr>
          <p:cNvSpPr/>
          <p:nvPr/>
        </p:nvSpPr>
        <p:spPr bwMode="auto">
          <a:xfrm>
            <a:off x="5803487" y="223687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Triangle 123">
            <a:extLst>
              <a:ext uri="{FF2B5EF4-FFF2-40B4-BE49-F238E27FC236}">
                <a16:creationId xmlns:a16="http://schemas.microsoft.com/office/drawing/2014/main" id="{51240246-0FD7-AA8E-B15B-A50A15E35EF5}"/>
              </a:ext>
            </a:extLst>
          </p:cNvPr>
          <p:cNvSpPr/>
          <p:nvPr/>
        </p:nvSpPr>
        <p:spPr bwMode="auto">
          <a:xfrm>
            <a:off x="5827616" y="2271485"/>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Triangle 127">
            <a:extLst>
              <a:ext uri="{FF2B5EF4-FFF2-40B4-BE49-F238E27FC236}">
                <a16:creationId xmlns:a16="http://schemas.microsoft.com/office/drawing/2014/main" id="{2E0F9D63-03DE-5DFB-C26D-9F680B04E829}"/>
              </a:ext>
            </a:extLst>
          </p:cNvPr>
          <p:cNvSpPr/>
          <p:nvPr/>
        </p:nvSpPr>
        <p:spPr bwMode="auto">
          <a:xfrm>
            <a:off x="5298189" y="1827159"/>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Triangle 136">
            <a:extLst>
              <a:ext uri="{FF2B5EF4-FFF2-40B4-BE49-F238E27FC236}">
                <a16:creationId xmlns:a16="http://schemas.microsoft.com/office/drawing/2014/main" id="{C39F691C-C7F5-2274-BD4D-9044394A90A5}"/>
              </a:ext>
            </a:extLst>
          </p:cNvPr>
          <p:cNvSpPr/>
          <p:nvPr/>
        </p:nvSpPr>
        <p:spPr bwMode="auto">
          <a:xfrm>
            <a:off x="5226303" y="1789243"/>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Triangle 137">
            <a:extLst>
              <a:ext uri="{FF2B5EF4-FFF2-40B4-BE49-F238E27FC236}">
                <a16:creationId xmlns:a16="http://schemas.microsoft.com/office/drawing/2014/main" id="{DCE4FC88-0C75-9A1B-3812-5E5000B70940}"/>
              </a:ext>
            </a:extLst>
          </p:cNvPr>
          <p:cNvSpPr/>
          <p:nvPr/>
        </p:nvSpPr>
        <p:spPr bwMode="auto">
          <a:xfrm>
            <a:off x="5898777" y="2340743"/>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75" name="Group 174">
            <a:extLst>
              <a:ext uri="{FF2B5EF4-FFF2-40B4-BE49-F238E27FC236}">
                <a16:creationId xmlns:a16="http://schemas.microsoft.com/office/drawing/2014/main" id="{78E0D09F-EA6E-BB30-0A8C-9232BA72BE25}"/>
              </a:ext>
            </a:extLst>
          </p:cNvPr>
          <p:cNvGrpSpPr/>
          <p:nvPr/>
        </p:nvGrpSpPr>
        <p:grpSpPr>
          <a:xfrm>
            <a:off x="6582043" y="3034907"/>
            <a:ext cx="1724268" cy="891142"/>
            <a:chOff x="6956947" y="3034907"/>
            <a:chExt cx="1724268" cy="891142"/>
          </a:xfrm>
        </p:grpSpPr>
        <p:sp>
          <p:nvSpPr>
            <p:cNvPr id="3" name="Triangle 2">
              <a:extLst>
                <a:ext uri="{FF2B5EF4-FFF2-40B4-BE49-F238E27FC236}">
                  <a16:creationId xmlns:a16="http://schemas.microsoft.com/office/drawing/2014/main" id="{D210EAC9-06E1-7E41-B79E-A2A7BA16A5D2}"/>
                </a:ext>
              </a:extLst>
            </p:cNvPr>
            <p:cNvSpPr/>
            <p:nvPr/>
          </p:nvSpPr>
          <p:spPr bwMode="auto">
            <a:xfrm>
              <a:off x="8011282" y="3609910"/>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 name="Triangle 6">
              <a:extLst>
                <a:ext uri="{FF2B5EF4-FFF2-40B4-BE49-F238E27FC236}">
                  <a16:creationId xmlns:a16="http://schemas.microsoft.com/office/drawing/2014/main" id="{D7EED8D1-E0DA-8782-B7EE-97EE90782533}"/>
                </a:ext>
              </a:extLst>
            </p:cNvPr>
            <p:cNvSpPr/>
            <p:nvPr/>
          </p:nvSpPr>
          <p:spPr bwMode="auto">
            <a:xfrm>
              <a:off x="8079695" y="362791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 name="Triangle 14">
              <a:extLst>
                <a:ext uri="{FF2B5EF4-FFF2-40B4-BE49-F238E27FC236}">
                  <a16:creationId xmlns:a16="http://schemas.microsoft.com/office/drawing/2014/main" id="{46BE24CA-F57B-77F5-01F3-3008ECB49757}"/>
                </a:ext>
              </a:extLst>
            </p:cNvPr>
            <p:cNvSpPr/>
            <p:nvPr/>
          </p:nvSpPr>
          <p:spPr bwMode="auto">
            <a:xfrm>
              <a:off x="7174979" y="319803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 name="Triangle 16">
              <a:extLst>
                <a:ext uri="{FF2B5EF4-FFF2-40B4-BE49-F238E27FC236}">
                  <a16:creationId xmlns:a16="http://schemas.microsoft.com/office/drawing/2014/main" id="{51B77897-5249-83E9-B5ED-5761D8106B85}"/>
                </a:ext>
              </a:extLst>
            </p:cNvPr>
            <p:cNvSpPr/>
            <p:nvPr/>
          </p:nvSpPr>
          <p:spPr bwMode="auto">
            <a:xfrm>
              <a:off x="7514458" y="3401800"/>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 name="Triangle 22">
              <a:extLst>
                <a:ext uri="{FF2B5EF4-FFF2-40B4-BE49-F238E27FC236}">
                  <a16:creationId xmlns:a16="http://schemas.microsoft.com/office/drawing/2014/main" id="{24D57707-09B0-F6C9-3E57-287A7C17D1CB}"/>
                </a:ext>
              </a:extLst>
            </p:cNvPr>
            <p:cNvSpPr/>
            <p:nvPr/>
          </p:nvSpPr>
          <p:spPr bwMode="auto">
            <a:xfrm>
              <a:off x="7787188" y="352290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 name="Triangle 30">
              <a:extLst>
                <a:ext uri="{FF2B5EF4-FFF2-40B4-BE49-F238E27FC236}">
                  <a16:creationId xmlns:a16="http://schemas.microsoft.com/office/drawing/2014/main" id="{68B52A88-70CB-1424-F904-1C140CD54AC8}"/>
                </a:ext>
              </a:extLst>
            </p:cNvPr>
            <p:cNvSpPr/>
            <p:nvPr/>
          </p:nvSpPr>
          <p:spPr bwMode="auto">
            <a:xfrm>
              <a:off x="7639089" y="346803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 name="Triangle 34">
              <a:extLst>
                <a:ext uri="{FF2B5EF4-FFF2-40B4-BE49-F238E27FC236}">
                  <a16:creationId xmlns:a16="http://schemas.microsoft.com/office/drawing/2014/main" id="{5DEED8CC-D6E0-4165-349D-6B4098A62545}"/>
                </a:ext>
              </a:extLst>
            </p:cNvPr>
            <p:cNvSpPr/>
            <p:nvPr/>
          </p:nvSpPr>
          <p:spPr bwMode="auto">
            <a:xfrm>
              <a:off x="8167626" y="3681127"/>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Triangle 43">
              <a:extLst>
                <a:ext uri="{FF2B5EF4-FFF2-40B4-BE49-F238E27FC236}">
                  <a16:creationId xmlns:a16="http://schemas.microsoft.com/office/drawing/2014/main" id="{CDDB43F8-D6AA-38CC-D6B2-03D2C38D595A}"/>
                </a:ext>
              </a:extLst>
            </p:cNvPr>
            <p:cNvSpPr/>
            <p:nvPr/>
          </p:nvSpPr>
          <p:spPr bwMode="auto">
            <a:xfrm>
              <a:off x="7737513" y="349075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Triangle 53">
              <a:extLst>
                <a:ext uri="{FF2B5EF4-FFF2-40B4-BE49-F238E27FC236}">
                  <a16:creationId xmlns:a16="http://schemas.microsoft.com/office/drawing/2014/main" id="{BE2A8779-D509-DDE5-2251-29AD2F1818B1}"/>
                </a:ext>
              </a:extLst>
            </p:cNvPr>
            <p:cNvSpPr/>
            <p:nvPr/>
          </p:nvSpPr>
          <p:spPr bwMode="auto">
            <a:xfrm>
              <a:off x="7206910" y="320684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1" name="Triangle 90">
              <a:extLst>
                <a:ext uri="{FF2B5EF4-FFF2-40B4-BE49-F238E27FC236}">
                  <a16:creationId xmlns:a16="http://schemas.microsoft.com/office/drawing/2014/main" id="{286D6525-E7EF-3765-F260-736599FD6027}"/>
                </a:ext>
              </a:extLst>
            </p:cNvPr>
            <p:cNvSpPr/>
            <p:nvPr/>
          </p:nvSpPr>
          <p:spPr bwMode="auto">
            <a:xfrm>
              <a:off x="7863924" y="355504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 name="Triangle 116">
              <a:extLst>
                <a:ext uri="{FF2B5EF4-FFF2-40B4-BE49-F238E27FC236}">
                  <a16:creationId xmlns:a16="http://schemas.microsoft.com/office/drawing/2014/main" id="{098A28BD-FFE1-D2A7-10DE-6CB493EC9A8E}"/>
                </a:ext>
              </a:extLst>
            </p:cNvPr>
            <p:cNvSpPr/>
            <p:nvPr/>
          </p:nvSpPr>
          <p:spPr bwMode="auto">
            <a:xfrm>
              <a:off x="7026559" y="3080470"/>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Triangle 122">
              <a:extLst>
                <a:ext uri="{FF2B5EF4-FFF2-40B4-BE49-F238E27FC236}">
                  <a16:creationId xmlns:a16="http://schemas.microsoft.com/office/drawing/2014/main" id="{91C315E7-DAFF-2E95-8AFA-F6978BAF10D7}"/>
                </a:ext>
              </a:extLst>
            </p:cNvPr>
            <p:cNvSpPr/>
            <p:nvPr/>
          </p:nvSpPr>
          <p:spPr bwMode="auto">
            <a:xfrm>
              <a:off x="6956947" y="3034907"/>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Triangle 126">
              <a:extLst>
                <a:ext uri="{FF2B5EF4-FFF2-40B4-BE49-F238E27FC236}">
                  <a16:creationId xmlns:a16="http://schemas.microsoft.com/office/drawing/2014/main" id="{EBF8C282-4F8D-708F-1A83-91410EB60113}"/>
                </a:ext>
              </a:extLst>
            </p:cNvPr>
            <p:cNvSpPr/>
            <p:nvPr/>
          </p:nvSpPr>
          <p:spPr bwMode="auto">
            <a:xfrm>
              <a:off x="8265449" y="371221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Triangle 132">
              <a:extLst>
                <a:ext uri="{FF2B5EF4-FFF2-40B4-BE49-F238E27FC236}">
                  <a16:creationId xmlns:a16="http://schemas.microsoft.com/office/drawing/2014/main" id="{6F923404-9207-E7E9-388B-E43B4ADF5069}"/>
                </a:ext>
              </a:extLst>
            </p:cNvPr>
            <p:cNvSpPr/>
            <p:nvPr/>
          </p:nvSpPr>
          <p:spPr bwMode="auto">
            <a:xfrm>
              <a:off x="6986261" y="304433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Triangle 140">
              <a:extLst>
                <a:ext uri="{FF2B5EF4-FFF2-40B4-BE49-F238E27FC236}">
                  <a16:creationId xmlns:a16="http://schemas.microsoft.com/office/drawing/2014/main" id="{5F89569E-D989-F8F6-4893-16DA8F23A24E}"/>
                </a:ext>
              </a:extLst>
            </p:cNvPr>
            <p:cNvSpPr/>
            <p:nvPr/>
          </p:nvSpPr>
          <p:spPr bwMode="auto">
            <a:xfrm>
              <a:off x="8345563" y="374372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Triangle 144">
              <a:extLst>
                <a:ext uri="{FF2B5EF4-FFF2-40B4-BE49-F238E27FC236}">
                  <a16:creationId xmlns:a16="http://schemas.microsoft.com/office/drawing/2014/main" id="{D049EF2C-E30B-8FF6-45FC-379B2B964E86}"/>
                </a:ext>
              </a:extLst>
            </p:cNvPr>
            <p:cNvSpPr/>
            <p:nvPr/>
          </p:nvSpPr>
          <p:spPr bwMode="auto">
            <a:xfrm>
              <a:off x="8571487" y="381632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Triangle 147">
              <a:extLst>
                <a:ext uri="{FF2B5EF4-FFF2-40B4-BE49-F238E27FC236}">
                  <a16:creationId xmlns:a16="http://schemas.microsoft.com/office/drawing/2014/main" id="{94427B00-B299-E19A-BBA8-C363D42A86A5}"/>
                </a:ext>
              </a:extLst>
            </p:cNvPr>
            <p:cNvSpPr/>
            <p:nvPr/>
          </p:nvSpPr>
          <p:spPr bwMode="auto">
            <a:xfrm>
              <a:off x="8384997" y="375760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Triangle 151">
              <a:extLst>
                <a:ext uri="{FF2B5EF4-FFF2-40B4-BE49-F238E27FC236}">
                  <a16:creationId xmlns:a16="http://schemas.microsoft.com/office/drawing/2014/main" id="{6EE768E7-B3C1-B0D5-F167-18EDDB1DEBE9}"/>
                </a:ext>
              </a:extLst>
            </p:cNvPr>
            <p:cNvSpPr/>
            <p:nvPr/>
          </p:nvSpPr>
          <p:spPr bwMode="auto">
            <a:xfrm>
              <a:off x="8500409" y="379360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74" name="Group 173">
            <a:extLst>
              <a:ext uri="{FF2B5EF4-FFF2-40B4-BE49-F238E27FC236}">
                <a16:creationId xmlns:a16="http://schemas.microsoft.com/office/drawing/2014/main" id="{9BEE9F52-B0F9-141F-3074-342265BEFA9E}"/>
              </a:ext>
            </a:extLst>
          </p:cNvPr>
          <p:cNvGrpSpPr/>
          <p:nvPr/>
        </p:nvGrpSpPr>
        <p:grpSpPr>
          <a:xfrm>
            <a:off x="8309244" y="3885977"/>
            <a:ext cx="1722060" cy="318689"/>
            <a:chOff x="8684148" y="3885977"/>
            <a:chExt cx="1722060" cy="318689"/>
          </a:xfrm>
        </p:grpSpPr>
        <p:sp>
          <p:nvSpPr>
            <p:cNvPr id="115" name="Triangle 114">
              <a:extLst>
                <a:ext uri="{FF2B5EF4-FFF2-40B4-BE49-F238E27FC236}">
                  <a16:creationId xmlns:a16="http://schemas.microsoft.com/office/drawing/2014/main" id="{80EFEF91-2F80-34C5-D93F-B1531EF9A321}"/>
                </a:ext>
              </a:extLst>
            </p:cNvPr>
            <p:cNvSpPr/>
            <p:nvPr/>
          </p:nvSpPr>
          <p:spPr bwMode="auto">
            <a:xfrm>
              <a:off x="9598185" y="403856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Triangle 115">
              <a:extLst>
                <a:ext uri="{FF2B5EF4-FFF2-40B4-BE49-F238E27FC236}">
                  <a16:creationId xmlns:a16="http://schemas.microsoft.com/office/drawing/2014/main" id="{A27B273C-A7E1-5830-6B55-4A15DEB738A2}"/>
                </a:ext>
              </a:extLst>
            </p:cNvPr>
            <p:cNvSpPr/>
            <p:nvPr/>
          </p:nvSpPr>
          <p:spPr bwMode="auto">
            <a:xfrm>
              <a:off x="9662603" y="405084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Triangle 118">
              <a:extLst>
                <a:ext uri="{FF2B5EF4-FFF2-40B4-BE49-F238E27FC236}">
                  <a16:creationId xmlns:a16="http://schemas.microsoft.com/office/drawing/2014/main" id="{8AA262F3-AA5D-6309-5D49-0220BF21F746}"/>
                </a:ext>
              </a:extLst>
            </p:cNvPr>
            <p:cNvSpPr/>
            <p:nvPr/>
          </p:nvSpPr>
          <p:spPr bwMode="auto">
            <a:xfrm>
              <a:off x="9162960" y="3965523"/>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Triangle 119">
              <a:extLst>
                <a:ext uri="{FF2B5EF4-FFF2-40B4-BE49-F238E27FC236}">
                  <a16:creationId xmlns:a16="http://schemas.microsoft.com/office/drawing/2014/main" id="{A75DF8BB-552D-C023-4A8F-443B61FF13BD}"/>
                </a:ext>
              </a:extLst>
            </p:cNvPr>
            <p:cNvSpPr/>
            <p:nvPr/>
          </p:nvSpPr>
          <p:spPr bwMode="auto">
            <a:xfrm>
              <a:off x="9073118" y="3962987"/>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Triangle 120">
              <a:extLst>
                <a:ext uri="{FF2B5EF4-FFF2-40B4-BE49-F238E27FC236}">
                  <a16:creationId xmlns:a16="http://schemas.microsoft.com/office/drawing/2014/main" id="{16BD2079-0FB4-E03B-4294-1EBF7BE7B950}"/>
                </a:ext>
              </a:extLst>
            </p:cNvPr>
            <p:cNvSpPr/>
            <p:nvPr/>
          </p:nvSpPr>
          <p:spPr bwMode="auto">
            <a:xfrm>
              <a:off x="9490502" y="402727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Triangle 121">
              <a:extLst>
                <a:ext uri="{FF2B5EF4-FFF2-40B4-BE49-F238E27FC236}">
                  <a16:creationId xmlns:a16="http://schemas.microsoft.com/office/drawing/2014/main" id="{9E1B7402-3F3B-FE20-792E-AD9404128CDF}"/>
                </a:ext>
              </a:extLst>
            </p:cNvPr>
            <p:cNvSpPr/>
            <p:nvPr/>
          </p:nvSpPr>
          <p:spPr bwMode="auto">
            <a:xfrm>
              <a:off x="8998242" y="3942580"/>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Triangle 124">
              <a:extLst>
                <a:ext uri="{FF2B5EF4-FFF2-40B4-BE49-F238E27FC236}">
                  <a16:creationId xmlns:a16="http://schemas.microsoft.com/office/drawing/2014/main" id="{ABB2C00D-93F0-E350-5267-43A97E92B18D}"/>
                </a:ext>
              </a:extLst>
            </p:cNvPr>
            <p:cNvSpPr/>
            <p:nvPr/>
          </p:nvSpPr>
          <p:spPr bwMode="auto">
            <a:xfrm>
              <a:off x="9565158" y="403571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Triangle 125">
              <a:extLst>
                <a:ext uri="{FF2B5EF4-FFF2-40B4-BE49-F238E27FC236}">
                  <a16:creationId xmlns:a16="http://schemas.microsoft.com/office/drawing/2014/main" id="{59CC81C4-DB74-9B41-94EF-90D3E9C5CC8E}"/>
                </a:ext>
              </a:extLst>
            </p:cNvPr>
            <p:cNvSpPr/>
            <p:nvPr/>
          </p:nvSpPr>
          <p:spPr bwMode="auto">
            <a:xfrm>
              <a:off x="10029259" y="409493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Triangle 128">
              <a:extLst>
                <a:ext uri="{FF2B5EF4-FFF2-40B4-BE49-F238E27FC236}">
                  <a16:creationId xmlns:a16="http://schemas.microsoft.com/office/drawing/2014/main" id="{5E943083-AA75-1079-0E72-9CAE3AB828CD}"/>
                </a:ext>
              </a:extLst>
            </p:cNvPr>
            <p:cNvSpPr/>
            <p:nvPr/>
          </p:nvSpPr>
          <p:spPr bwMode="auto">
            <a:xfrm>
              <a:off x="9405866" y="4004097"/>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Triangle 129">
              <a:extLst>
                <a:ext uri="{FF2B5EF4-FFF2-40B4-BE49-F238E27FC236}">
                  <a16:creationId xmlns:a16="http://schemas.microsoft.com/office/drawing/2014/main" id="{A30268EF-4D8D-7795-2E33-A08E2C9E31C6}"/>
                </a:ext>
              </a:extLst>
            </p:cNvPr>
            <p:cNvSpPr/>
            <p:nvPr/>
          </p:nvSpPr>
          <p:spPr bwMode="auto">
            <a:xfrm>
              <a:off x="9033539" y="396105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Triangle 130">
              <a:extLst>
                <a:ext uri="{FF2B5EF4-FFF2-40B4-BE49-F238E27FC236}">
                  <a16:creationId xmlns:a16="http://schemas.microsoft.com/office/drawing/2014/main" id="{BA2CE2E8-0344-8C86-402F-743C56905CD6}"/>
                </a:ext>
              </a:extLst>
            </p:cNvPr>
            <p:cNvSpPr/>
            <p:nvPr/>
          </p:nvSpPr>
          <p:spPr bwMode="auto">
            <a:xfrm>
              <a:off x="10224655" y="409134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Triangle 131">
              <a:extLst>
                <a:ext uri="{FF2B5EF4-FFF2-40B4-BE49-F238E27FC236}">
                  <a16:creationId xmlns:a16="http://schemas.microsoft.com/office/drawing/2014/main" id="{364690F7-C3AE-9E0B-3B9C-08C5186AE67B}"/>
                </a:ext>
              </a:extLst>
            </p:cNvPr>
            <p:cNvSpPr/>
            <p:nvPr/>
          </p:nvSpPr>
          <p:spPr bwMode="auto">
            <a:xfrm>
              <a:off x="9364446" y="3993899"/>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Triangle 133">
              <a:extLst>
                <a:ext uri="{FF2B5EF4-FFF2-40B4-BE49-F238E27FC236}">
                  <a16:creationId xmlns:a16="http://schemas.microsoft.com/office/drawing/2014/main" id="{29AF9F61-7F48-B104-EDDD-1DA1215DBCF9}"/>
                </a:ext>
              </a:extLst>
            </p:cNvPr>
            <p:cNvSpPr/>
            <p:nvPr/>
          </p:nvSpPr>
          <p:spPr bwMode="auto">
            <a:xfrm>
              <a:off x="9536503" y="403758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Triangle 134">
              <a:extLst>
                <a:ext uri="{FF2B5EF4-FFF2-40B4-BE49-F238E27FC236}">
                  <a16:creationId xmlns:a16="http://schemas.microsoft.com/office/drawing/2014/main" id="{96A24A64-E799-392E-BC38-52EC447A5D29}"/>
                </a:ext>
              </a:extLst>
            </p:cNvPr>
            <p:cNvSpPr/>
            <p:nvPr/>
          </p:nvSpPr>
          <p:spPr bwMode="auto">
            <a:xfrm>
              <a:off x="10192060" y="4089509"/>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Triangle 135">
              <a:extLst>
                <a:ext uri="{FF2B5EF4-FFF2-40B4-BE49-F238E27FC236}">
                  <a16:creationId xmlns:a16="http://schemas.microsoft.com/office/drawing/2014/main" id="{21A3C6A1-4E3B-3CD2-47E0-54EB728BA466}"/>
                </a:ext>
              </a:extLst>
            </p:cNvPr>
            <p:cNvSpPr/>
            <p:nvPr/>
          </p:nvSpPr>
          <p:spPr bwMode="auto">
            <a:xfrm>
              <a:off x="8959553" y="394084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Triangle 138">
              <a:extLst>
                <a:ext uri="{FF2B5EF4-FFF2-40B4-BE49-F238E27FC236}">
                  <a16:creationId xmlns:a16="http://schemas.microsoft.com/office/drawing/2014/main" id="{AE6608EC-3AF6-FA78-6689-B7C25A1C0E06}"/>
                </a:ext>
              </a:extLst>
            </p:cNvPr>
            <p:cNvSpPr/>
            <p:nvPr/>
          </p:nvSpPr>
          <p:spPr bwMode="auto">
            <a:xfrm>
              <a:off x="10057364" y="4090580"/>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Triangle 139">
              <a:extLst>
                <a:ext uri="{FF2B5EF4-FFF2-40B4-BE49-F238E27FC236}">
                  <a16:creationId xmlns:a16="http://schemas.microsoft.com/office/drawing/2014/main" id="{19E1BF17-5132-E87B-426E-759174EBE503}"/>
                </a:ext>
              </a:extLst>
            </p:cNvPr>
            <p:cNvSpPr/>
            <p:nvPr/>
          </p:nvSpPr>
          <p:spPr bwMode="auto">
            <a:xfrm>
              <a:off x="9457334" y="403087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Triangle 141">
              <a:extLst>
                <a:ext uri="{FF2B5EF4-FFF2-40B4-BE49-F238E27FC236}">
                  <a16:creationId xmlns:a16="http://schemas.microsoft.com/office/drawing/2014/main" id="{86638553-21EF-1BA7-E32F-CB1F39212D47}"/>
                </a:ext>
              </a:extLst>
            </p:cNvPr>
            <p:cNvSpPr/>
            <p:nvPr/>
          </p:nvSpPr>
          <p:spPr bwMode="auto">
            <a:xfrm>
              <a:off x="10296480" y="4083989"/>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Triangle 142">
              <a:extLst>
                <a:ext uri="{FF2B5EF4-FFF2-40B4-BE49-F238E27FC236}">
                  <a16:creationId xmlns:a16="http://schemas.microsoft.com/office/drawing/2014/main" id="{E762B890-23C1-B14E-9CCD-85D84A1FF660}"/>
                </a:ext>
              </a:extLst>
            </p:cNvPr>
            <p:cNvSpPr/>
            <p:nvPr/>
          </p:nvSpPr>
          <p:spPr bwMode="auto">
            <a:xfrm>
              <a:off x="8684148" y="3885977"/>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Triangle 143">
              <a:extLst>
                <a:ext uri="{FF2B5EF4-FFF2-40B4-BE49-F238E27FC236}">
                  <a16:creationId xmlns:a16="http://schemas.microsoft.com/office/drawing/2014/main" id="{1628E985-669D-5E8F-27F9-475C2FA30076}"/>
                </a:ext>
              </a:extLst>
            </p:cNvPr>
            <p:cNvSpPr/>
            <p:nvPr/>
          </p:nvSpPr>
          <p:spPr bwMode="auto">
            <a:xfrm>
              <a:off x="9628885" y="403601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Triangle 145">
              <a:extLst>
                <a:ext uri="{FF2B5EF4-FFF2-40B4-BE49-F238E27FC236}">
                  <a16:creationId xmlns:a16="http://schemas.microsoft.com/office/drawing/2014/main" id="{E08C6965-7A99-7EAE-7B22-D14F298A1FA2}"/>
                </a:ext>
              </a:extLst>
            </p:cNvPr>
            <p:cNvSpPr/>
            <p:nvPr/>
          </p:nvSpPr>
          <p:spPr bwMode="auto">
            <a:xfrm>
              <a:off x="8757755" y="389096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Triangle 146">
              <a:extLst>
                <a:ext uri="{FF2B5EF4-FFF2-40B4-BE49-F238E27FC236}">
                  <a16:creationId xmlns:a16="http://schemas.microsoft.com/office/drawing/2014/main" id="{C6257F76-4222-F673-682A-231EED02C01B}"/>
                </a:ext>
              </a:extLst>
            </p:cNvPr>
            <p:cNvSpPr/>
            <p:nvPr/>
          </p:nvSpPr>
          <p:spPr bwMode="auto">
            <a:xfrm>
              <a:off x="9118421" y="3967275"/>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Triangle 148">
              <a:extLst>
                <a:ext uri="{FF2B5EF4-FFF2-40B4-BE49-F238E27FC236}">
                  <a16:creationId xmlns:a16="http://schemas.microsoft.com/office/drawing/2014/main" id="{2B4FE06D-0CCC-567B-1609-7ED210C82FF3}"/>
                </a:ext>
              </a:extLst>
            </p:cNvPr>
            <p:cNvSpPr/>
            <p:nvPr/>
          </p:nvSpPr>
          <p:spPr bwMode="auto">
            <a:xfrm>
              <a:off x="10158319" y="409200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Triangle 149">
              <a:extLst>
                <a:ext uri="{FF2B5EF4-FFF2-40B4-BE49-F238E27FC236}">
                  <a16:creationId xmlns:a16="http://schemas.microsoft.com/office/drawing/2014/main" id="{6A3B73A3-494D-51AA-6401-DAA5C5457FF7}"/>
                </a:ext>
              </a:extLst>
            </p:cNvPr>
            <p:cNvSpPr/>
            <p:nvPr/>
          </p:nvSpPr>
          <p:spPr bwMode="auto">
            <a:xfrm>
              <a:off x="10093789" y="4090580"/>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Triangle 150">
              <a:extLst>
                <a:ext uri="{FF2B5EF4-FFF2-40B4-BE49-F238E27FC236}">
                  <a16:creationId xmlns:a16="http://schemas.microsoft.com/office/drawing/2014/main" id="{2FB88094-6D9D-552C-F501-E90843BD98C0}"/>
                </a:ext>
              </a:extLst>
            </p:cNvPr>
            <p:cNvSpPr/>
            <p:nvPr/>
          </p:nvSpPr>
          <p:spPr bwMode="auto">
            <a:xfrm>
              <a:off x="8843061" y="3910659"/>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3" name="Triangle 152">
              <a:extLst>
                <a:ext uri="{FF2B5EF4-FFF2-40B4-BE49-F238E27FC236}">
                  <a16:creationId xmlns:a16="http://schemas.microsoft.com/office/drawing/2014/main" id="{C169A806-E857-CFE0-3ED8-087EB5F8EB64}"/>
                </a:ext>
              </a:extLst>
            </p:cNvPr>
            <p:cNvSpPr/>
            <p:nvPr/>
          </p:nvSpPr>
          <p:spPr bwMode="auto">
            <a:xfrm>
              <a:off x="9269297" y="3984300"/>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Triangle 153">
              <a:extLst>
                <a:ext uri="{FF2B5EF4-FFF2-40B4-BE49-F238E27FC236}">
                  <a16:creationId xmlns:a16="http://schemas.microsoft.com/office/drawing/2014/main" id="{30533E8F-6268-8FAD-D69A-CAAF45195D50}"/>
                </a:ext>
              </a:extLst>
            </p:cNvPr>
            <p:cNvSpPr/>
            <p:nvPr/>
          </p:nvSpPr>
          <p:spPr bwMode="auto">
            <a:xfrm>
              <a:off x="8904689" y="394084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5" name="Triangle 154">
              <a:extLst>
                <a:ext uri="{FF2B5EF4-FFF2-40B4-BE49-F238E27FC236}">
                  <a16:creationId xmlns:a16="http://schemas.microsoft.com/office/drawing/2014/main" id="{10AE1BB4-4620-1772-4FF4-7106B75C65A6}"/>
                </a:ext>
              </a:extLst>
            </p:cNvPr>
            <p:cNvSpPr/>
            <p:nvPr/>
          </p:nvSpPr>
          <p:spPr bwMode="auto">
            <a:xfrm>
              <a:off x="9654191" y="4088395"/>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6" name="Triangle 155">
              <a:extLst>
                <a:ext uri="{FF2B5EF4-FFF2-40B4-BE49-F238E27FC236}">
                  <a16:creationId xmlns:a16="http://schemas.microsoft.com/office/drawing/2014/main" id="{BB72F289-87E9-E19B-B12D-71A3A4349EE2}"/>
                </a:ext>
              </a:extLst>
            </p:cNvPr>
            <p:cNvSpPr/>
            <p:nvPr/>
          </p:nvSpPr>
          <p:spPr bwMode="auto">
            <a:xfrm>
              <a:off x="9849587" y="4084805"/>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7" name="Triangle 156">
              <a:extLst>
                <a:ext uri="{FF2B5EF4-FFF2-40B4-BE49-F238E27FC236}">
                  <a16:creationId xmlns:a16="http://schemas.microsoft.com/office/drawing/2014/main" id="{E9C189A9-2013-4BFA-5958-D9D5C98B6978}"/>
                </a:ext>
              </a:extLst>
            </p:cNvPr>
            <p:cNvSpPr/>
            <p:nvPr/>
          </p:nvSpPr>
          <p:spPr bwMode="auto">
            <a:xfrm>
              <a:off x="9816992" y="408296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Triangle 157">
              <a:extLst>
                <a:ext uri="{FF2B5EF4-FFF2-40B4-BE49-F238E27FC236}">
                  <a16:creationId xmlns:a16="http://schemas.microsoft.com/office/drawing/2014/main" id="{1D97993C-8CB6-F9EA-0A5B-77246EB1BC26}"/>
                </a:ext>
              </a:extLst>
            </p:cNvPr>
            <p:cNvSpPr/>
            <p:nvPr/>
          </p:nvSpPr>
          <p:spPr bwMode="auto">
            <a:xfrm>
              <a:off x="9682296" y="4084037"/>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9" name="Triangle 158">
              <a:extLst>
                <a:ext uri="{FF2B5EF4-FFF2-40B4-BE49-F238E27FC236}">
                  <a16:creationId xmlns:a16="http://schemas.microsoft.com/office/drawing/2014/main" id="{24D01C1F-E26E-90D3-863D-0A7A0D1E04D9}"/>
                </a:ext>
              </a:extLst>
            </p:cNvPr>
            <p:cNvSpPr/>
            <p:nvPr/>
          </p:nvSpPr>
          <p:spPr bwMode="auto">
            <a:xfrm>
              <a:off x="9921412" y="407744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0" name="Triangle 159">
              <a:extLst>
                <a:ext uri="{FF2B5EF4-FFF2-40B4-BE49-F238E27FC236}">
                  <a16:creationId xmlns:a16="http://schemas.microsoft.com/office/drawing/2014/main" id="{B0F0FA53-2A9E-414C-4351-9F792FA3F3B8}"/>
                </a:ext>
              </a:extLst>
            </p:cNvPr>
            <p:cNvSpPr/>
            <p:nvPr/>
          </p:nvSpPr>
          <p:spPr bwMode="auto">
            <a:xfrm>
              <a:off x="9783251" y="4085459"/>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1" name="Triangle 160">
              <a:extLst>
                <a:ext uri="{FF2B5EF4-FFF2-40B4-BE49-F238E27FC236}">
                  <a16:creationId xmlns:a16="http://schemas.microsoft.com/office/drawing/2014/main" id="{7CB8B272-8EA2-D51F-081F-2F4C1443FBA3}"/>
                </a:ext>
              </a:extLst>
            </p:cNvPr>
            <p:cNvSpPr/>
            <p:nvPr/>
          </p:nvSpPr>
          <p:spPr bwMode="auto">
            <a:xfrm>
              <a:off x="9718721" y="4084037"/>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2" name="Triangle 161">
              <a:extLst>
                <a:ext uri="{FF2B5EF4-FFF2-40B4-BE49-F238E27FC236}">
                  <a16:creationId xmlns:a16="http://schemas.microsoft.com/office/drawing/2014/main" id="{14240A4A-8B03-445D-10A0-0438B1438942}"/>
                </a:ext>
              </a:extLst>
            </p:cNvPr>
            <p:cNvSpPr/>
            <p:nvPr/>
          </p:nvSpPr>
          <p:spPr bwMode="auto">
            <a:xfrm>
              <a:off x="9766097" y="4085100"/>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Triangle 162">
              <a:extLst>
                <a:ext uri="{FF2B5EF4-FFF2-40B4-BE49-F238E27FC236}">
                  <a16:creationId xmlns:a16="http://schemas.microsoft.com/office/drawing/2014/main" id="{399FBED1-F193-7246-39C7-EE05AE035C33}"/>
                </a:ext>
              </a:extLst>
            </p:cNvPr>
            <p:cNvSpPr/>
            <p:nvPr/>
          </p:nvSpPr>
          <p:spPr bwMode="auto">
            <a:xfrm>
              <a:off x="9961493" y="4081510"/>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Triangle 163">
              <a:extLst>
                <a:ext uri="{FF2B5EF4-FFF2-40B4-BE49-F238E27FC236}">
                  <a16:creationId xmlns:a16="http://schemas.microsoft.com/office/drawing/2014/main" id="{8452F151-FFEE-F65D-1E80-9855B4D9EB13}"/>
                </a:ext>
              </a:extLst>
            </p:cNvPr>
            <p:cNvSpPr/>
            <p:nvPr/>
          </p:nvSpPr>
          <p:spPr bwMode="auto">
            <a:xfrm>
              <a:off x="9928898" y="407967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Triangle 164">
              <a:extLst>
                <a:ext uri="{FF2B5EF4-FFF2-40B4-BE49-F238E27FC236}">
                  <a16:creationId xmlns:a16="http://schemas.microsoft.com/office/drawing/2014/main" id="{3101FA9E-6F22-4370-B059-F3B035C1E086}"/>
                </a:ext>
              </a:extLst>
            </p:cNvPr>
            <p:cNvSpPr/>
            <p:nvPr/>
          </p:nvSpPr>
          <p:spPr bwMode="auto">
            <a:xfrm>
              <a:off x="9794202" y="408074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6" name="Triangle 165">
              <a:extLst>
                <a:ext uri="{FF2B5EF4-FFF2-40B4-BE49-F238E27FC236}">
                  <a16:creationId xmlns:a16="http://schemas.microsoft.com/office/drawing/2014/main" id="{3F0A98F9-29E8-78B5-399A-54065032371D}"/>
                </a:ext>
              </a:extLst>
            </p:cNvPr>
            <p:cNvSpPr/>
            <p:nvPr/>
          </p:nvSpPr>
          <p:spPr bwMode="auto">
            <a:xfrm>
              <a:off x="9994661" y="408056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7" name="Triangle 166">
              <a:extLst>
                <a:ext uri="{FF2B5EF4-FFF2-40B4-BE49-F238E27FC236}">
                  <a16:creationId xmlns:a16="http://schemas.microsoft.com/office/drawing/2014/main" id="{06DB9CC9-B48B-6790-4980-DCEBF4B76BA8}"/>
                </a:ext>
              </a:extLst>
            </p:cNvPr>
            <p:cNvSpPr/>
            <p:nvPr/>
          </p:nvSpPr>
          <p:spPr bwMode="auto">
            <a:xfrm>
              <a:off x="9895157" y="408216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8" name="Triangle 167">
              <a:extLst>
                <a:ext uri="{FF2B5EF4-FFF2-40B4-BE49-F238E27FC236}">
                  <a16:creationId xmlns:a16="http://schemas.microsoft.com/office/drawing/2014/main" id="{7BBB5101-F04D-A83C-3929-34E0D83A035E}"/>
                </a:ext>
              </a:extLst>
            </p:cNvPr>
            <p:cNvSpPr/>
            <p:nvPr/>
          </p:nvSpPr>
          <p:spPr bwMode="auto">
            <a:xfrm>
              <a:off x="9830627" y="408074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73" name="Freeform 172">
            <a:extLst>
              <a:ext uri="{FF2B5EF4-FFF2-40B4-BE49-F238E27FC236}">
                <a16:creationId xmlns:a16="http://schemas.microsoft.com/office/drawing/2014/main" id="{FBCCBE30-B584-34E1-03C0-4B1DD8793D7C}"/>
              </a:ext>
            </a:extLst>
          </p:cNvPr>
          <p:cNvSpPr/>
          <p:nvPr/>
        </p:nvSpPr>
        <p:spPr>
          <a:xfrm>
            <a:off x="5093413" y="1674560"/>
            <a:ext cx="4741066" cy="3499390"/>
          </a:xfrm>
          <a:custGeom>
            <a:avLst/>
            <a:gdLst>
              <a:gd name="connsiteX0" fmla="*/ 0 w 4228234"/>
              <a:gd name="connsiteY0" fmla="*/ 0 h 3119004"/>
              <a:gd name="connsiteX1" fmla="*/ 125557 w 4228234"/>
              <a:gd name="connsiteY1" fmla="*/ 236393 h 3119004"/>
              <a:gd name="connsiteX2" fmla="*/ 290945 w 4228234"/>
              <a:gd name="connsiteY2" fmla="*/ 446809 h 3119004"/>
              <a:gd name="connsiteX3" fmla="*/ 406977 w 4228234"/>
              <a:gd name="connsiteY3" fmla="*/ 562841 h 3119004"/>
              <a:gd name="connsiteX4" fmla="*/ 473652 w 4228234"/>
              <a:gd name="connsiteY4" fmla="*/ 562841 h 3119004"/>
              <a:gd name="connsiteX5" fmla="*/ 473652 w 4228234"/>
              <a:gd name="connsiteY5" fmla="*/ 607868 h 3119004"/>
              <a:gd name="connsiteX6" fmla="*/ 523009 w 4228234"/>
              <a:gd name="connsiteY6" fmla="*/ 607868 h 3119004"/>
              <a:gd name="connsiteX7" fmla="*/ 523009 w 4228234"/>
              <a:gd name="connsiteY7" fmla="*/ 647700 h 3119004"/>
              <a:gd name="connsiteX8" fmla="*/ 568036 w 4228234"/>
              <a:gd name="connsiteY8" fmla="*/ 647700 h 3119004"/>
              <a:gd name="connsiteX9" fmla="*/ 648566 w 4228234"/>
              <a:gd name="connsiteY9" fmla="*/ 736889 h 3119004"/>
              <a:gd name="connsiteX10" fmla="*/ 648566 w 4228234"/>
              <a:gd name="connsiteY10" fmla="*/ 799234 h 3119004"/>
              <a:gd name="connsiteX11" fmla="*/ 684068 w 4228234"/>
              <a:gd name="connsiteY11" fmla="*/ 799234 h 3119004"/>
              <a:gd name="connsiteX12" fmla="*/ 684068 w 4228234"/>
              <a:gd name="connsiteY12" fmla="*/ 897948 h 3119004"/>
              <a:gd name="connsiteX13" fmla="*/ 737755 w 4228234"/>
              <a:gd name="connsiteY13" fmla="*/ 1013980 h 3119004"/>
              <a:gd name="connsiteX14" fmla="*/ 737755 w 4228234"/>
              <a:gd name="connsiteY14" fmla="*/ 1076325 h 3119004"/>
              <a:gd name="connsiteX15" fmla="*/ 768927 w 4228234"/>
              <a:gd name="connsiteY15" fmla="*/ 1076325 h 3119004"/>
              <a:gd name="connsiteX16" fmla="*/ 768927 w 4228234"/>
              <a:gd name="connsiteY16" fmla="*/ 1179368 h 3119004"/>
              <a:gd name="connsiteX17" fmla="*/ 840798 w 4228234"/>
              <a:gd name="connsiteY17" fmla="*/ 1286741 h 3119004"/>
              <a:gd name="connsiteX18" fmla="*/ 876300 w 4228234"/>
              <a:gd name="connsiteY18" fmla="*/ 1286741 h 3119004"/>
              <a:gd name="connsiteX19" fmla="*/ 876300 w 4228234"/>
              <a:gd name="connsiteY19" fmla="*/ 1375930 h 3119004"/>
              <a:gd name="connsiteX20" fmla="*/ 911802 w 4228234"/>
              <a:gd name="connsiteY20" fmla="*/ 1375930 h 3119004"/>
              <a:gd name="connsiteX21" fmla="*/ 911802 w 4228234"/>
              <a:gd name="connsiteY21" fmla="*/ 1456459 h 3119004"/>
              <a:gd name="connsiteX22" fmla="*/ 947305 w 4228234"/>
              <a:gd name="connsiteY22" fmla="*/ 1456459 h 3119004"/>
              <a:gd name="connsiteX23" fmla="*/ 947305 w 4228234"/>
              <a:gd name="connsiteY23" fmla="*/ 1563832 h 3119004"/>
              <a:gd name="connsiteX24" fmla="*/ 988002 w 4228234"/>
              <a:gd name="connsiteY24" fmla="*/ 1563832 h 3119004"/>
              <a:gd name="connsiteX25" fmla="*/ 988002 w 4228234"/>
              <a:gd name="connsiteY25" fmla="*/ 1671205 h 3119004"/>
              <a:gd name="connsiteX26" fmla="*/ 1091046 w 4228234"/>
              <a:gd name="connsiteY26" fmla="*/ 1809750 h 3119004"/>
              <a:gd name="connsiteX27" fmla="*/ 1091046 w 4228234"/>
              <a:gd name="connsiteY27" fmla="*/ 1859107 h 3119004"/>
              <a:gd name="connsiteX28" fmla="*/ 1130877 w 4228234"/>
              <a:gd name="connsiteY28" fmla="*/ 1859107 h 3119004"/>
              <a:gd name="connsiteX29" fmla="*/ 1130877 w 4228234"/>
              <a:gd name="connsiteY29" fmla="*/ 1903268 h 3119004"/>
              <a:gd name="connsiteX30" fmla="*/ 1170709 w 4228234"/>
              <a:gd name="connsiteY30" fmla="*/ 1903268 h 3119004"/>
              <a:gd name="connsiteX31" fmla="*/ 1170709 w 4228234"/>
              <a:gd name="connsiteY31" fmla="*/ 1943966 h 3119004"/>
              <a:gd name="connsiteX32" fmla="*/ 1202748 w 4228234"/>
              <a:gd name="connsiteY32" fmla="*/ 1943966 h 3119004"/>
              <a:gd name="connsiteX33" fmla="*/ 1246909 w 4228234"/>
              <a:gd name="connsiteY33" fmla="*/ 2041814 h 3119004"/>
              <a:gd name="connsiteX34" fmla="*/ 1282412 w 4228234"/>
              <a:gd name="connsiteY34" fmla="*/ 2041814 h 3119004"/>
              <a:gd name="connsiteX35" fmla="*/ 1282412 w 4228234"/>
              <a:gd name="connsiteY35" fmla="*/ 2099830 h 3119004"/>
              <a:gd name="connsiteX36" fmla="*/ 1341293 w 4228234"/>
              <a:gd name="connsiteY36" fmla="*/ 2099830 h 3119004"/>
              <a:gd name="connsiteX37" fmla="*/ 1341293 w 4228234"/>
              <a:gd name="connsiteY37" fmla="*/ 2167371 h 3119004"/>
              <a:gd name="connsiteX38" fmla="*/ 1407968 w 4228234"/>
              <a:gd name="connsiteY38" fmla="*/ 2167371 h 3119004"/>
              <a:gd name="connsiteX39" fmla="*/ 1407968 w 4228234"/>
              <a:gd name="connsiteY39" fmla="*/ 2221057 h 3119004"/>
              <a:gd name="connsiteX40" fmla="*/ 1439141 w 4228234"/>
              <a:gd name="connsiteY40" fmla="*/ 2252230 h 3119004"/>
              <a:gd name="connsiteX41" fmla="*/ 1519671 w 4228234"/>
              <a:gd name="connsiteY41" fmla="*/ 2252230 h 3119004"/>
              <a:gd name="connsiteX42" fmla="*/ 1519671 w 4228234"/>
              <a:gd name="connsiteY42" fmla="*/ 2323234 h 3119004"/>
              <a:gd name="connsiteX43" fmla="*/ 1564698 w 4228234"/>
              <a:gd name="connsiteY43" fmla="*/ 2323234 h 3119004"/>
              <a:gd name="connsiteX44" fmla="*/ 1564698 w 4228234"/>
              <a:gd name="connsiteY44" fmla="*/ 2372591 h 3119004"/>
              <a:gd name="connsiteX45" fmla="*/ 1645227 w 4228234"/>
              <a:gd name="connsiteY45" fmla="*/ 2372591 h 3119004"/>
              <a:gd name="connsiteX46" fmla="*/ 1645227 w 4228234"/>
              <a:gd name="connsiteY46" fmla="*/ 2413289 h 3119004"/>
              <a:gd name="connsiteX47" fmla="*/ 1698048 w 4228234"/>
              <a:gd name="connsiteY47" fmla="*/ 2413289 h 3119004"/>
              <a:gd name="connsiteX48" fmla="*/ 1698048 w 4228234"/>
              <a:gd name="connsiteY48" fmla="*/ 2484293 h 3119004"/>
              <a:gd name="connsiteX49" fmla="*/ 1743075 w 4228234"/>
              <a:gd name="connsiteY49" fmla="*/ 2484293 h 3119004"/>
              <a:gd name="connsiteX50" fmla="*/ 1872962 w 4228234"/>
              <a:gd name="connsiteY50" fmla="*/ 2600325 h 3119004"/>
              <a:gd name="connsiteX51" fmla="*/ 1949162 w 4228234"/>
              <a:gd name="connsiteY51" fmla="*/ 2600325 h 3119004"/>
              <a:gd name="connsiteX52" fmla="*/ 1949162 w 4228234"/>
              <a:gd name="connsiteY52" fmla="*/ 2636693 h 3119004"/>
              <a:gd name="connsiteX53" fmla="*/ 2047009 w 4228234"/>
              <a:gd name="connsiteY53" fmla="*/ 2636693 h 3119004"/>
              <a:gd name="connsiteX54" fmla="*/ 2247900 w 4228234"/>
              <a:gd name="connsiteY54" fmla="*/ 2636693 h 3119004"/>
              <a:gd name="connsiteX55" fmla="*/ 2247900 w 4228234"/>
              <a:gd name="connsiteY55" fmla="*/ 2690380 h 3119004"/>
              <a:gd name="connsiteX56" fmla="*/ 2355273 w 4228234"/>
              <a:gd name="connsiteY56" fmla="*/ 2690380 h 3119004"/>
              <a:gd name="connsiteX57" fmla="*/ 2493818 w 4228234"/>
              <a:gd name="connsiteY57" fmla="*/ 2765714 h 3119004"/>
              <a:gd name="connsiteX58" fmla="*/ 2596862 w 4228234"/>
              <a:gd name="connsiteY58" fmla="*/ 2815070 h 3119004"/>
              <a:gd name="connsiteX59" fmla="*/ 2708564 w 4228234"/>
              <a:gd name="connsiteY59" fmla="*/ 2815070 h 3119004"/>
              <a:gd name="connsiteX60" fmla="*/ 2708564 w 4228234"/>
              <a:gd name="connsiteY60" fmla="*/ 2851439 h 3119004"/>
              <a:gd name="connsiteX61" fmla="*/ 2815937 w 4228234"/>
              <a:gd name="connsiteY61" fmla="*/ 2851439 h 3119004"/>
              <a:gd name="connsiteX62" fmla="*/ 2886941 w 4228234"/>
              <a:gd name="connsiteY62" fmla="*/ 2851439 h 3119004"/>
              <a:gd name="connsiteX63" fmla="*/ 2967471 w 4228234"/>
              <a:gd name="connsiteY63" fmla="*/ 2851439 h 3119004"/>
              <a:gd name="connsiteX64" fmla="*/ 2967471 w 4228234"/>
              <a:gd name="connsiteY64" fmla="*/ 2886941 h 3119004"/>
              <a:gd name="connsiteX65" fmla="*/ 3106016 w 4228234"/>
              <a:gd name="connsiteY65" fmla="*/ 2886941 h 3119004"/>
              <a:gd name="connsiteX66" fmla="*/ 3459307 w 4228234"/>
              <a:gd name="connsiteY66" fmla="*/ 2886941 h 3119004"/>
              <a:gd name="connsiteX67" fmla="*/ 3459307 w 4228234"/>
              <a:gd name="connsiteY67" fmla="*/ 2931102 h 3119004"/>
              <a:gd name="connsiteX68" fmla="*/ 3589193 w 4228234"/>
              <a:gd name="connsiteY68" fmla="*/ 2931102 h 3119004"/>
              <a:gd name="connsiteX69" fmla="*/ 3589193 w 4228234"/>
              <a:gd name="connsiteY69" fmla="*/ 2963141 h 3119004"/>
              <a:gd name="connsiteX70" fmla="*/ 4228235 w 4228234"/>
              <a:gd name="connsiteY70" fmla="*/ 2963141 h 3119004"/>
              <a:gd name="connsiteX71" fmla="*/ 4228235 w 4228234"/>
              <a:gd name="connsiteY71" fmla="*/ 3119005 h 3119004"/>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30877 w 4228235"/>
              <a:gd name="connsiteY28" fmla="*/ 1859107 h 3119005"/>
              <a:gd name="connsiteX29" fmla="*/ 1130877 w 4228235"/>
              <a:gd name="connsiteY29" fmla="*/ 1903268 h 3119005"/>
              <a:gd name="connsiteX30" fmla="*/ 1170709 w 4228235"/>
              <a:gd name="connsiteY30" fmla="*/ 1903268 h 3119005"/>
              <a:gd name="connsiteX31" fmla="*/ 1170709 w 4228235"/>
              <a:gd name="connsiteY31" fmla="*/ 1943966 h 3119005"/>
              <a:gd name="connsiteX32" fmla="*/ 1202748 w 4228235"/>
              <a:gd name="connsiteY32" fmla="*/ 1943966 h 3119005"/>
              <a:gd name="connsiteX33" fmla="*/ 1246909 w 4228235"/>
              <a:gd name="connsiteY33" fmla="*/ 2041814 h 3119005"/>
              <a:gd name="connsiteX34" fmla="*/ 1269669 w 4228235"/>
              <a:gd name="connsiteY34" fmla="*/ 2060916 h 3119005"/>
              <a:gd name="connsiteX35" fmla="*/ 1282412 w 4228235"/>
              <a:gd name="connsiteY35" fmla="*/ 2099830 h 3119005"/>
              <a:gd name="connsiteX36" fmla="*/ 1341293 w 4228235"/>
              <a:gd name="connsiteY36" fmla="*/ 2099830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30877 w 4228235"/>
              <a:gd name="connsiteY28" fmla="*/ 1859107 h 3119005"/>
              <a:gd name="connsiteX29" fmla="*/ 1130877 w 4228235"/>
              <a:gd name="connsiteY29" fmla="*/ 1903268 h 3119005"/>
              <a:gd name="connsiteX30" fmla="*/ 1170709 w 4228235"/>
              <a:gd name="connsiteY30" fmla="*/ 1903268 h 3119005"/>
              <a:gd name="connsiteX31" fmla="*/ 1170709 w 4228235"/>
              <a:gd name="connsiteY31" fmla="*/ 1943966 h 3119005"/>
              <a:gd name="connsiteX32" fmla="*/ 1202748 w 4228235"/>
              <a:gd name="connsiteY32" fmla="*/ 1943966 h 3119005"/>
              <a:gd name="connsiteX33" fmla="*/ 1246909 w 4228235"/>
              <a:gd name="connsiteY33" fmla="*/ 2041814 h 3119005"/>
              <a:gd name="connsiteX34" fmla="*/ 1269669 w 4228235"/>
              <a:gd name="connsiteY34" fmla="*/ 2060916 h 3119005"/>
              <a:gd name="connsiteX35" fmla="*/ 1269670 w 4228235"/>
              <a:gd name="connsiteY35" fmla="*/ 2099830 h 3119005"/>
              <a:gd name="connsiteX36" fmla="*/ 1341293 w 4228235"/>
              <a:gd name="connsiteY36" fmla="*/ 2099830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30877 w 4228235"/>
              <a:gd name="connsiteY28" fmla="*/ 1859107 h 3119005"/>
              <a:gd name="connsiteX29" fmla="*/ 1130877 w 4228235"/>
              <a:gd name="connsiteY29" fmla="*/ 1903268 h 3119005"/>
              <a:gd name="connsiteX30" fmla="*/ 1170709 w 4228235"/>
              <a:gd name="connsiteY30" fmla="*/ 1903268 h 3119005"/>
              <a:gd name="connsiteX31" fmla="*/ 1170709 w 4228235"/>
              <a:gd name="connsiteY31" fmla="*/ 1943966 h 3119005"/>
              <a:gd name="connsiteX32" fmla="*/ 1202748 w 4228235"/>
              <a:gd name="connsiteY32" fmla="*/ 1943966 h 3119005"/>
              <a:gd name="connsiteX33" fmla="*/ 1246909 w 4228235"/>
              <a:gd name="connsiteY33" fmla="*/ 2041814 h 3119005"/>
              <a:gd name="connsiteX34" fmla="*/ 1269669 w 4228235"/>
              <a:gd name="connsiteY34" fmla="*/ 2060916 h 3119005"/>
              <a:gd name="connsiteX35" fmla="*/ 1269670 w 4228235"/>
              <a:gd name="connsiteY35" fmla="*/ 2099830 h 3119005"/>
              <a:gd name="connsiteX36" fmla="*/ 1303068 w 4228235"/>
              <a:gd name="connsiteY36" fmla="*/ 2123176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30877 w 4228235"/>
              <a:gd name="connsiteY28" fmla="*/ 1859107 h 3119005"/>
              <a:gd name="connsiteX29" fmla="*/ 1130877 w 4228235"/>
              <a:gd name="connsiteY29" fmla="*/ 1903268 h 3119005"/>
              <a:gd name="connsiteX30" fmla="*/ 1170709 w 4228235"/>
              <a:gd name="connsiteY30" fmla="*/ 1903268 h 3119005"/>
              <a:gd name="connsiteX31" fmla="*/ 1170709 w 4228235"/>
              <a:gd name="connsiteY31" fmla="*/ 1943966 h 3119005"/>
              <a:gd name="connsiteX32" fmla="*/ 1175140 w 4228235"/>
              <a:gd name="connsiteY32" fmla="*/ 1969435 h 3119005"/>
              <a:gd name="connsiteX33" fmla="*/ 1246909 w 4228235"/>
              <a:gd name="connsiteY33" fmla="*/ 2041814 h 3119005"/>
              <a:gd name="connsiteX34" fmla="*/ 1269669 w 4228235"/>
              <a:gd name="connsiteY34" fmla="*/ 2060916 h 3119005"/>
              <a:gd name="connsiteX35" fmla="*/ 1269670 w 4228235"/>
              <a:gd name="connsiteY35" fmla="*/ 2099830 h 3119005"/>
              <a:gd name="connsiteX36" fmla="*/ 1303068 w 4228235"/>
              <a:gd name="connsiteY36" fmla="*/ 2123176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30877 w 4228235"/>
              <a:gd name="connsiteY28" fmla="*/ 1859107 h 3119005"/>
              <a:gd name="connsiteX29" fmla="*/ 1130877 w 4228235"/>
              <a:gd name="connsiteY29" fmla="*/ 1903268 h 3119005"/>
              <a:gd name="connsiteX30" fmla="*/ 1155843 w 4228235"/>
              <a:gd name="connsiteY30" fmla="*/ 1903268 h 3119005"/>
              <a:gd name="connsiteX31" fmla="*/ 1170709 w 4228235"/>
              <a:gd name="connsiteY31" fmla="*/ 1943966 h 3119005"/>
              <a:gd name="connsiteX32" fmla="*/ 1175140 w 4228235"/>
              <a:gd name="connsiteY32" fmla="*/ 1969435 h 3119005"/>
              <a:gd name="connsiteX33" fmla="*/ 1246909 w 4228235"/>
              <a:gd name="connsiteY33" fmla="*/ 2041814 h 3119005"/>
              <a:gd name="connsiteX34" fmla="*/ 1269669 w 4228235"/>
              <a:gd name="connsiteY34" fmla="*/ 2060916 h 3119005"/>
              <a:gd name="connsiteX35" fmla="*/ 1269670 w 4228235"/>
              <a:gd name="connsiteY35" fmla="*/ 2099830 h 3119005"/>
              <a:gd name="connsiteX36" fmla="*/ 1303068 w 4228235"/>
              <a:gd name="connsiteY36" fmla="*/ 2123176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13888 w 4228235"/>
              <a:gd name="connsiteY28" fmla="*/ 1859107 h 3119005"/>
              <a:gd name="connsiteX29" fmla="*/ 1130877 w 4228235"/>
              <a:gd name="connsiteY29" fmla="*/ 1903268 h 3119005"/>
              <a:gd name="connsiteX30" fmla="*/ 1155843 w 4228235"/>
              <a:gd name="connsiteY30" fmla="*/ 1903268 h 3119005"/>
              <a:gd name="connsiteX31" fmla="*/ 1170709 w 4228235"/>
              <a:gd name="connsiteY31" fmla="*/ 1943966 h 3119005"/>
              <a:gd name="connsiteX32" fmla="*/ 1175140 w 4228235"/>
              <a:gd name="connsiteY32" fmla="*/ 1969435 h 3119005"/>
              <a:gd name="connsiteX33" fmla="*/ 1246909 w 4228235"/>
              <a:gd name="connsiteY33" fmla="*/ 2041814 h 3119005"/>
              <a:gd name="connsiteX34" fmla="*/ 1269669 w 4228235"/>
              <a:gd name="connsiteY34" fmla="*/ 2060916 h 3119005"/>
              <a:gd name="connsiteX35" fmla="*/ 1269670 w 4228235"/>
              <a:gd name="connsiteY35" fmla="*/ 2099830 h 3119005"/>
              <a:gd name="connsiteX36" fmla="*/ 1303068 w 4228235"/>
              <a:gd name="connsiteY36" fmla="*/ 2123176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13888 w 4228235"/>
              <a:gd name="connsiteY28" fmla="*/ 1865474 h 3119005"/>
              <a:gd name="connsiteX29" fmla="*/ 1130877 w 4228235"/>
              <a:gd name="connsiteY29" fmla="*/ 1903268 h 3119005"/>
              <a:gd name="connsiteX30" fmla="*/ 1155843 w 4228235"/>
              <a:gd name="connsiteY30" fmla="*/ 1903268 h 3119005"/>
              <a:gd name="connsiteX31" fmla="*/ 1170709 w 4228235"/>
              <a:gd name="connsiteY31" fmla="*/ 1943966 h 3119005"/>
              <a:gd name="connsiteX32" fmla="*/ 1175140 w 4228235"/>
              <a:gd name="connsiteY32" fmla="*/ 1969435 h 3119005"/>
              <a:gd name="connsiteX33" fmla="*/ 1246909 w 4228235"/>
              <a:gd name="connsiteY33" fmla="*/ 2041814 h 3119005"/>
              <a:gd name="connsiteX34" fmla="*/ 1269669 w 4228235"/>
              <a:gd name="connsiteY34" fmla="*/ 2060916 h 3119005"/>
              <a:gd name="connsiteX35" fmla="*/ 1269670 w 4228235"/>
              <a:gd name="connsiteY35" fmla="*/ 2099830 h 3119005"/>
              <a:gd name="connsiteX36" fmla="*/ 1303068 w 4228235"/>
              <a:gd name="connsiteY36" fmla="*/ 2123176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70709 w 4228235"/>
              <a:gd name="connsiteY31" fmla="*/ 1943966 h 3119005"/>
              <a:gd name="connsiteX32" fmla="*/ 1175140 w 4228235"/>
              <a:gd name="connsiteY32" fmla="*/ 1969435 h 3119005"/>
              <a:gd name="connsiteX33" fmla="*/ 1246909 w 4228235"/>
              <a:gd name="connsiteY33" fmla="*/ 2041814 h 3119005"/>
              <a:gd name="connsiteX34" fmla="*/ 1269669 w 4228235"/>
              <a:gd name="connsiteY34" fmla="*/ 2060916 h 3119005"/>
              <a:gd name="connsiteX35" fmla="*/ 1269670 w 4228235"/>
              <a:gd name="connsiteY35" fmla="*/ 2099830 h 3119005"/>
              <a:gd name="connsiteX36" fmla="*/ 1303068 w 4228235"/>
              <a:gd name="connsiteY36" fmla="*/ 2123176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49473 w 4228235"/>
              <a:gd name="connsiteY31" fmla="*/ 1941843 h 3119005"/>
              <a:gd name="connsiteX32" fmla="*/ 1175140 w 4228235"/>
              <a:gd name="connsiteY32" fmla="*/ 1969435 h 3119005"/>
              <a:gd name="connsiteX33" fmla="*/ 1246909 w 4228235"/>
              <a:gd name="connsiteY33" fmla="*/ 2041814 h 3119005"/>
              <a:gd name="connsiteX34" fmla="*/ 1269669 w 4228235"/>
              <a:gd name="connsiteY34" fmla="*/ 2060916 h 3119005"/>
              <a:gd name="connsiteX35" fmla="*/ 1269670 w 4228235"/>
              <a:gd name="connsiteY35" fmla="*/ 2099830 h 3119005"/>
              <a:gd name="connsiteX36" fmla="*/ 1303068 w 4228235"/>
              <a:gd name="connsiteY36" fmla="*/ 2123176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69435 h 3119005"/>
              <a:gd name="connsiteX33" fmla="*/ 1246909 w 4228235"/>
              <a:gd name="connsiteY33" fmla="*/ 2041814 h 3119005"/>
              <a:gd name="connsiteX34" fmla="*/ 1269669 w 4228235"/>
              <a:gd name="connsiteY34" fmla="*/ 2060916 h 3119005"/>
              <a:gd name="connsiteX35" fmla="*/ 1269670 w 4228235"/>
              <a:gd name="connsiteY35" fmla="*/ 2099830 h 3119005"/>
              <a:gd name="connsiteX36" fmla="*/ 1303068 w 4228235"/>
              <a:gd name="connsiteY36" fmla="*/ 2123176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246909 w 4228235"/>
              <a:gd name="connsiteY33" fmla="*/ 2041814 h 3119005"/>
              <a:gd name="connsiteX34" fmla="*/ 1269669 w 4228235"/>
              <a:gd name="connsiteY34" fmla="*/ 2060916 h 3119005"/>
              <a:gd name="connsiteX35" fmla="*/ 1269670 w 4228235"/>
              <a:gd name="connsiteY35" fmla="*/ 2099830 h 3119005"/>
              <a:gd name="connsiteX36" fmla="*/ 1303068 w 4228235"/>
              <a:gd name="connsiteY36" fmla="*/ 2123176 h 3119005"/>
              <a:gd name="connsiteX37" fmla="*/ 1341293 w 4228235"/>
              <a:gd name="connsiteY37" fmla="*/ 2167371 h 3119005"/>
              <a:gd name="connsiteX38" fmla="*/ 1407968 w 4228235"/>
              <a:gd name="connsiteY38" fmla="*/ 2167371 h 3119005"/>
              <a:gd name="connsiteX39" fmla="*/ 1407968 w 4228235"/>
              <a:gd name="connsiteY39" fmla="*/ 2221057 h 3119005"/>
              <a:gd name="connsiteX40" fmla="*/ 1439141 w 4228235"/>
              <a:gd name="connsiteY40" fmla="*/ 2252230 h 3119005"/>
              <a:gd name="connsiteX41" fmla="*/ 1519671 w 4228235"/>
              <a:gd name="connsiteY41" fmla="*/ 2252230 h 3119005"/>
              <a:gd name="connsiteX42" fmla="*/ 1519671 w 4228235"/>
              <a:gd name="connsiteY42" fmla="*/ 2323234 h 3119005"/>
              <a:gd name="connsiteX43" fmla="*/ 1564698 w 4228235"/>
              <a:gd name="connsiteY43" fmla="*/ 2323234 h 3119005"/>
              <a:gd name="connsiteX44" fmla="*/ 1564698 w 4228235"/>
              <a:gd name="connsiteY44" fmla="*/ 2372591 h 3119005"/>
              <a:gd name="connsiteX45" fmla="*/ 1645227 w 4228235"/>
              <a:gd name="connsiteY45" fmla="*/ 2372591 h 3119005"/>
              <a:gd name="connsiteX46" fmla="*/ 1645227 w 4228235"/>
              <a:gd name="connsiteY46" fmla="*/ 2413289 h 3119005"/>
              <a:gd name="connsiteX47" fmla="*/ 1698048 w 4228235"/>
              <a:gd name="connsiteY47" fmla="*/ 2413289 h 3119005"/>
              <a:gd name="connsiteX48" fmla="*/ 1698048 w 4228235"/>
              <a:gd name="connsiteY48" fmla="*/ 2484293 h 3119005"/>
              <a:gd name="connsiteX49" fmla="*/ 1743075 w 4228235"/>
              <a:gd name="connsiteY49" fmla="*/ 2484293 h 3119005"/>
              <a:gd name="connsiteX50" fmla="*/ 1872962 w 4228235"/>
              <a:gd name="connsiteY50" fmla="*/ 2600325 h 3119005"/>
              <a:gd name="connsiteX51" fmla="*/ 1949162 w 4228235"/>
              <a:gd name="connsiteY51" fmla="*/ 2600325 h 3119005"/>
              <a:gd name="connsiteX52" fmla="*/ 1949162 w 4228235"/>
              <a:gd name="connsiteY52" fmla="*/ 2636693 h 3119005"/>
              <a:gd name="connsiteX53" fmla="*/ 2047009 w 4228235"/>
              <a:gd name="connsiteY53" fmla="*/ 2636693 h 3119005"/>
              <a:gd name="connsiteX54" fmla="*/ 2247900 w 4228235"/>
              <a:gd name="connsiteY54" fmla="*/ 2636693 h 3119005"/>
              <a:gd name="connsiteX55" fmla="*/ 2247900 w 4228235"/>
              <a:gd name="connsiteY55" fmla="*/ 2690380 h 3119005"/>
              <a:gd name="connsiteX56" fmla="*/ 2355273 w 4228235"/>
              <a:gd name="connsiteY56" fmla="*/ 2690380 h 3119005"/>
              <a:gd name="connsiteX57" fmla="*/ 2493818 w 4228235"/>
              <a:gd name="connsiteY57" fmla="*/ 2765714 h 3119005"/>
              <a:gd name="connsiteX58" fmla="*/ 2596862 w 4228235"/>
              <a:gd name="connsiteY58" fmla="*/ 2815070 h 3119005"/>
              <a:gd name="connsiteX59" fmla="*/ 2708564 w 4228235"/>
              <a:gd name="connsiteY59" fmla="*/ 2815070 h 3119005"/>
              <a:gd name="connsiteX60" fmla="*/ 2708564 w 4228235"/>
              <a:gd name="connsiteY60" fmla="*/ 2851439 h 3119005"/>
              <a:gd name="connsiteX61" fmla="*/ 2815937 w 4228235"/>
              <a:gd name="connsiteY61" fmla="*/ 2851439 h 3119005"/>
              <a:gd name="connsiteX62" fmla="*/ 2886941 w 4228235"/>
              <a:gd name="connsiteY62" fmla="*/ 2851439 h 3119005"/>
              <a:gd name="connsiteX63" fmla="*/ 2967471 w 4228235"/>
              <a:gd name="connsiteY63" fmla="*/ 2851439 h 3119005"/>
              <a:gd name="connsiteX64" fmla="*/ 2967471 w 4228235"/>
              <a:gd name="connsiteY64" fmla="*/ 2886941 h 3119005"/>
              <a:gd name="connsiteX65" fmla="*/ 3106016 w 4228235"/>
              <a:gd name="connsiteY65" fmla="*/ 2886941 h 3119005"/>
              <a:gd name="connsiteX66" fmla="*/ 3459307 w 4228235"/>
              <a:gd name="connsiteY66" fmla="*/ 2886941 h 3119005"/>
              <a:gd name="connsiteX67" fmla="*/ 3459307 w 4228235"/>
              <a:gd name="connsiteY67" fmla="*/ 2931102 h 3119005"/>
              <a:gd name="connsiteX68" fmla="*/ 3589193 w 4228235"/>
              <a:gd name="connsiteY68" fmla="*/ 2931102 h 3119005"/>
              <a:gd name="connsiteX69" fmla="*/ 3589193 w 4228235"/>
              <a:gd name="connsiteY69" fmla="*/ 2963141 h 3119005"/>
              <a:gd name="connsiteX70" fmla="*/ 4228235 w 4228235"/>
              <a:gd name="connsiteY70" fmla="*/ 2963141 h 3119005"/>
              <a:gd name="connsiteX71" fmla="*/ 4228235 w 4228235"/>
              <a:gd name="connsiteY7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91454 w 4228235"/>
              <a:gd name="connsiteY33" fmla="*/ 195850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303068 w 4228235"/>
              <a:gd name="connsiteY37" fmla="*/ 2123176 h 3119005"/>
              <a:gd name="connsiteX38" fmla="*/ 1341293 w 4228235"/>
              <a:gd name="connsiteY38" fmla="*/ 2167371 h 3119005"/>
              <a:gd name="connsiteX39" fmla="*/ 1407968 w 4228235"/>
              <a:gd name="connsiteY39" fmla="*/ 2167371 h 3119005"/>
              <a:gd name="connsiteX40" fmla="*/ 1407968 w 4228235"/>
              <a:gd name="connsiteY40" fmla="*/ 2221057 h 3119005"/>
              <a:gd name="connsiteX41" fmla="*/ 1439141 w 4228235"/>
              <a:gd name="connsiteY41" fmla="*/ 2252230 h 3119005"/>
              <a:gd name="connsiteX42" fmla="*/ 1519671 w 4228235"/>
              <a:gd name="connsiteY42" fmla="*/ 2252230 h 3119005"/>
              <a:gd name="connsiteX43" fmla="*/ 1519671 w 4228235"/>
              <a:gd name="connsiteY43" fmla="*/ 2323234 h 3119005"/>
              <a:gd name="connsiteX44" fmla="*/ 1564698 w 4228235"/>
              <a:gd name="connsiteY44" fmla="*/ 2323234 h 3119005"/>
              <a:gd name="connsiteX45" fmla="*/ 1564698 w 4228235"/>
              <a:gd name="connsiteY45" fmla="*/ 2372591 h 3119005"/>
              <a:gd name="connsiteX46" fmla="*/ 1645227 w 4228235"/>
              <a:gd name="connsiteY46" fmla="*/ 2372591 h 3119005"/>
              <a:gd name="connsiteX47" fmla="*/ 1645227 w 4228235"/>
              <a:gd name="connsiteY47" fmla="*/ 2413289 h 3119005"/>
              <a:gd name="connsiteX48" fmla="*/ 1698048 w 4228235"/>
              <a:gd name="connsiteY48" fmla="*/ 2413289 h 3119005"/>
              <a:gd name="connsiteX49" fmla="*/ 1698048 w 4228235"/>
              <a:gd name="connsiteY49" fmla="*/ 2484293 h 3119005"/>
              <a:gd name="connsiteX50" fmla="*/ 1743075 w 4228235"/>
              <a:gd name="connsiteY50" fmla="*/ 2484293 h 3119005"/>
              <a:gd name="connsiteX51" fmla="*/ 1872962 w 4228235"/>
              <a:gd name="connsiteY51" fmla="*/ 2600325 h 3119005"/>
              <a:gd name="connsiteX52" fmla="*/ 1949162 w 4228235"/>
              <a:gd name="connsiteY52" fmla="*/ 2600325 h 3119005"/>
              <a:gd name="connsiteX53" fmla="*/ 1949162 w 4228235"/>
              <a:gd name="connsiteY53" fmla="*/ 2636693 h 3119005"/>
              <a:gd name="connsiteX54" fmla="*/ 2047009 w 4228235"/>
              <a:gd name="connsiteY54" fmla="*/ 2636693 h 3119005"/>
              <a:gd name="connsiteX55" fmla="*/ 2247900 w 4228235"/>
              <a:gd name="connsiteY55" fmla="*/ 2636693 h 3119005"/>
              <a:gd name="connsiteX56" fmla="*/ 2247900 w 4228235"/>
              <a:gd name="connsiteY56" fmla="*/ 2690380 h 3119005"/>
              <a:gd name="connsiteX57" fmla="*/ 2355273 w 4228235"/>
              <a:gd name="connsiteY57" fmla="*/ 2690380 h 3119005"/>
              <a:gd name="connsiteX58" fmla="*/ 2493818 w 4228235"/>
              <a:gd name="connsiteY58" fmla="*/ 2765714 h 3119005"/>
              <a:gd name="connsiteX59" fmla="*/ 2596862 w 4228235"/>
              <a:gd name="connsiteY59" fmla="*/ 2815070 h 3119005"/>
              <a:gd name="connsiteX60" fmla="*/ 2708564 w 4228235"/>
              <a:gd name="connsiteY60" fmla="*/ 2815070 h 3119005"/>
              <a:gd name="connsiteX61" fmla="*/ 2708564 w 4228235"/>
              <a:gd name="connsiteY61" fmla="*/ 2851439 h 3119005"/>
              <a:gd name="connsiteX62" fmla="*/ 2815937 w 4228235"/>
              <a:gd name="connsiteY62" fmla="*/ 2851439 h 3119005"/>
              <a:gd name="connsiteX63" fmla="*/ 2886941 w 4228235"/>
              <a:gd name="connsiteY63" fmla="*/ 2851439 h 3119005"/>
              <a:gd name="connsiteX64" fmla="*/ 2967471 w 4228235"/>
              <a:gd name="connsiteY64" fmla="*/ 2851439 h 3119005"/>
              <a:gd name="connsiteX65" fmla="*/ 2967471 w 4228235"/>
              <a:gd name="connsiteY65" fmla="*/ 2886941 h 3119005"/>
              <a:gd name="connsiteX66" fmla="*/ 3106016 w 4228235"/>
              <a:gd name="connsiteY66" fmla="*/ 2886941 h 3119005"/>
              <a:gd name="connsiteX67" fmla="*/ 3459307 w 4228235"/>
              <a:gd name="connsiteY67" fmla="*/ 2886941 h 3119005"/>
              <a:gd name="connsiteX68" fmla="*/ 3459307 w 4228235"/>
              <a:gd name="connsiteY68" fmla="*/ 2931102 h 3119005"/>
              <a:gd name="connsiteX69" fmla="*/ 3589193 w 4228235"/>
              <a:gd name="connsiteY69" fmla="*/ 2931102 h 3119005"/>
              <a:gd name="connsiteX70" fmla="*/ 3589193 w 4228235"/>
              <a:gd name="connsiteY70" fmla="*/ 2963141 h 3119005"/>
              <a:gd name="connsiteX71" fmla="*/ 4228235 w 4228235"/>
              <a:gd name="connsiteY71" fmla="*/ 2963141 h 3119005"/>
              <a:gd name="connsiteX72" fmla="*/ 4228235 w 4228235"/>
              <a:gd name="connsiteY7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303068 w 4228235"/>
              <a:gd name="connsiteY37" fmla="*/ 2123176 h 3119005"/>
              <a:gd name="connsiteX38" fmla="*/ 1341293 w 4228235"/>
              <a:gd name="connsiteY38" fmla="*/ 2167371 h 3119005"/>
              <a:gd name="connsiteX39" fmla="*/ 1407968 w 4228235"/>
              <a:gd name="connsiteY39" fmla="*/ 2167371 h 3119005"/>
              <a:gd name="connsiteX40" fmla="*/ 1407968 w 4228235"/>
              <a:gd name="connsiteY40" fmla="*/ 2221057 h 3119005"/>
              <a:gd name="connsiteX41" fmla="*/ 1439141 w 4228235"/>
              <a:gd name="connsiteY41" fmla="*/ 2252230 h 3119005"/>
              <a:gd name="connsiteX42" fmla="*/ 1519671 w 4228235"/>
              <a:gd name="connsiteY42" fmla="*/ 2252230 h 3119005"/>
              <a:gd name="connsiteX43" fmla="*/ 1519671 w 4228235"/>
              <a:gd name="connsiteY43" fmla="*/ 2323234 h 3119005"/>
              <a:gd name="connsiteX44" fmla="*/ 1564698 w 4228235"/>
              <a:gd name="connsiteY44" fmla="*/ 2323234 h 3119005"/>
              <a:gd name="connsiteX45" fmla="*/ 1564698 w 4228235"/>
              <a:gd name="connsiteY45" fmla="*/ 2372591 h 3119005"/>
              <a:gd name="connsiteX46" fmla="*/ 1645227 w 4228235"/>
              <a:gd name="connsiteY46" fmla="*/ 2372591 h 3119005"/>
              <a:gd name="connsiteX47" fmla="*/ 1645227 w 4228235"/>
              <a:gd name="connsiteY47" fmla="*/ 2413289 h 3119005"/>
              <a:gd name="connsiteX48" fmla="*/ 1698048 w 4228235"/>
              <a:gd name="connsiteY48" fmla="*/ 2413289 h 3119005"/>
              <a:gd name="connsiteX49" fmla="*/ 1698048 w 4228235"/>
              <a:gd name="connsiteY49" fmla="*/ 2484293 h 3119005"/>
              <a:gd name="connsiteX50" fmla="*/ 1743075 w 4228235"/>
              <a:gd name="connsiteY50" fmla="*/ 2484293 h 3119005"/>
              <a:gd name="connsiteX51" fmla="*/ 1872962 w 4228235"/>
              <a:gd name="connsiteY51" fmla="*/ 2600325 h 3119005"/>
              <a:gd name="connsiteX52" fmla="*/ 1949162 w 4228235"/>
              <a:gd name="connsiteY52" fmla="*/ 2600325 h 3119005"/>
              <a:gd name="connsiteX53" fmla="*/ 1949162 w 4228235"/>
              <a:gd name="connsiteY53" fmla="*/ 2636693 h 3119005"/>
              <a:gd name="connsiteX54" fmla="*/ 2047009 w 4228235"/>
              <a:gd name="connsiteY54" fmla="*/ 2636693 h 3119005"/>
              <a:gd name="connsiteX55" fmla="*/ 2247900 w 4228235"/>
              <a:gd name="connsiteY55" fmla="*/ 2636693 h 3119005"/>
              <a:gd name="connsiteX56" fmla="*/ 2247900 w 4228235"/>
              <a:gd name="connsiteY56" fmla="*/ 2690380 h 3119005"/>
              <a:gd name="connsiteX57" fmla="*/ 2355273 w 4228235"/>
              <a:gd name="connsiteY57" fmla="*/ 2690380 h 3119005"/>
              <a:gd name="connsiteX58" fmla="*/ 2493818 w 4228235"/>
              <a:gd name="connsiteY58" fmla="*/ 2765714 h 3119005"/>
              <a:gd name="connsiteX59" fmla="*/ 2596862 w 4228235"/>
              <a:gd name="connsiteY59" fmla="*/ 2815070 h 3119005"/>
              <a:gd name="connsiteX60" fmla="*/ 2708564 w 4228235"/>
              <a:gd name="connsiteY60" fmla="*/ 2815070 h 3119005"/>
              <a:gd name="connsiteX61" fmla="*/ 2708564 w 4228235"/>
              <a:gd name="connsiteY61" fmla="*/ 2851439 h 3119005"/>
              <a:gd name="connsiteX62" fmla="*/ 2815937 w 4228235"/>
              <a:gd name="connsiteY62" fmla="*/ 2851439 h 3119005"/>
              <a:gd name="connsiteX63" fmla="*/ 2886941 w 4228235"/>
              <a:gd name="connsiteY63" fmla="*/ 2851439 h 3119005"/>
              <a:gd name="connsiteX64" fmla="*/ 2967471 w 4228235"/>
              <a:gd name="connsiteY64" fmla="*/ 2851439 h 3119005"/>
              <a:gd name="connsiteX65" fmla="*/ 2967471 w 4228235"/>
              <a:gd name="connsiteY65" fmla="*/ 2886941 h 3119005"/>
              <a:gd name="connsiteX66" fmla="*/ 3106016 w 4228235"/>
              <a:gd name="connsiteY66" fmla="*/ 2886941 h 3119005"/>
              <a:gd name="connsiteX67" fmla="*/ 3459307 w 4228235"/>
              <a:gd name="connsiteY67" fmla="*/ 2886941 h 3119005"/>
              <a:gd name="connsiteX68" fmla="*/ 3459307 w 4228235"/>
              <a:gd name="connsiteY68" fmla="*/ 2931102 h 3119005"/>
              <a:gd name="connsiteX69" fmla="*/ 3589193 w 4228235"/>
              <a:gd name="connsiteY69" fmla="*/ 2931102 h 3119005"/>
              <a:gd name="connsiteX70" fmla="*/ 3589193 w 4228235"/>
              <a:gd name="connsiteY70" fmla="*/ 2963141 h 3119005"/>
              <a:gd name="connsiteX71" fmla="*/ 4228235 w 4228235"/>
              <a:gd name="connsiteY71" fmla="*/ 2963141 h 3119005"/>
              <a:gd name="connsiteX72" fmla="*/ 4228235 w 4228235"/>
              <a:gd name="connsiteY7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341293 w 4228235"/>
              <a:gd name="connsiteY38" fmla="*/ 2167371 h 3119005"/>
              <a:gd name="connsiteX39" fmla="*/ 1407968 w 4228235"/>
              <a:gd name="connsiteY39" fmla="*/ 2167371 h 3119005"/>
              <a:gd name="connsiteX40" fmla="*/ 1407968 w 4228235"/>
              <a:gd name="connsiteY40" fmla="*/ 2221057 h 3119005"/>
              <a:gd name="connsiteX41" fmla="*/ 1439141 w 4228235"/>
              <a:gd name="connsiteY41" fmla="*/ 2252230 h 3119005"/>
              <a:gd name="connsiteX42" fmla="*/ 1519671 w 4228235"/>
              <a:gd name="connsiteY42" fmla="*/ 2252230 h 3119005"/>
              <a:gd name="connsiteX43" fmla="*/ 1519671 w 4228235"/>
              <a:gd name="connsiteY43" fmla="*/ 2323234 h 3119005"/>
              <a:gd name="connsiteX44" fmla="*/ 1564698 w 4228235"/>
              <a:gd name="connsiteY44" fmla="*/ 2323234 h 3119005"/>
              <a:gd name="connsiteX45" fmla="*/ 1564698 w 4228235"/>
              <a:gd name="connsiteY45" fmla="*/ 2372591 h 3119005"/>
              <a:gd name="connsiteX46" fmla="*/ 1645227 w 4228235"/>
              <a:gd name="connsiteY46" fmla="*/ 2372591 h 3119005"/>
              <a:gd name="connsiteX47" fmla="*/ 1645227 w 4228235"/>
              <a:gd name="connsiteY47" fmla="*/ 2413289 h 3119005"/>
              <a:gd name="connsiteX48" fmla="*/ 1698048 w 4228235"/>
              <a:gd name="connsiteY48" fmla="*/ 2413289 h 3119005"/>
              <a:gd name="connsiteX49" fmla="*/ 1698048 w 4228235"/>
              <a:gd name="connsiteY49" fmla="*/ 2484293 h 3119005"/>
              <a:gd name="connsiteX50" fmla="*/ 1743075 w 4228235"/>
              <a:gd name="connsiteY50" fmla="*/ 2484293 h 3119005"/>
              <a:gd name="connsiteX51" fmla="*/ 1872962 w 4228235"/>
              <a:gd name="connsiteY51" fmla="*/ 2600325 h 3119005"/>
              <a:gd name="connsiteX52" fmla="*/ 1949162 w 4228235"/>
              <a:gd name="connsiteY52" fmla="*/ 2600325 h 3119005"/>
              <a:gd name="connsiteX53" fmla="*/ 1949162 w 4228235"/>
              <a:gd name="connsiteY53" fmla="*/ 2636693 h 3119005"/>
              <a:gd name="connsiteX54" fmla="*/ 2047009 w 4228235"/>
              <a:gd name="connsiteY54" fmla="*/ 2636693 h 3119005"/>
              <a:gd name="connsiteX55" fmla="*/ 2247900 w 4228235"/>
              <a:gd name="connsiteY55" fmla="*/ 2636693 h 3119005"/>
              <a:gd name="connsiteX56" fmla="*/ 2247900 w 4228235"/>
              <a:gd name="connsiteY56" fmla="*/ 2690380 h 3119005"/>
              <a:gd name="connsiteX57" fmla="*/ 2355273 w 4228235"/>
              <a:gd name="connsiteY57" fmla="*/ 2690380 h 3119005"/>
              <a:gd name="connsiteX58" fmla="*/ 2493818 w 4228235"/>
              <a:gd name="connsiteY58" fmla="*/ 2765714 h 3119005"/>
              <a:gd name="connsiteX59" fmla="*/ 2596862 w 4228235"/>
              <a:gd name="connsiteY59" fmla="*/ 2815070 h 3119005"/>
              <a:gd name="connsiteX60" fmla="*/ 2708564 w 4228235"/>
              <a:gd name="connsiteY60" fmla="*/ 2815070 h 3119005"/>
              <a:gd name="connsiteX61" fmla="*/ 2708564 w 4228235"/>
              <a:gd name="connsiteY61" fmla="*/ 2851439 h 3119005"/>
              <a:gd name="connsiteX62" fmla="*/ 2815937 w 4228235"/>
              <a:gd name="connsiteY62" fmla="*/ 2851439 h 3119005"/>
              <a:gd name="connsiteX63" fmla="*/ 2886941 w 4228235"/>
              <a:gd name="connsiteY63" fmla="*/ 2851439 h 3119005"/>
              <a:gd name="connsiteX64" fmla="*/ 2967471 w 4228235"/>
              <a:gd name="connsiteY64" fmla="*/ 2851439 h 3119005"/>
              <a:gd name="connsiteX65" fmla="*/ 2967471 w 4228235"/>
              <a:gd name="connsiteY65" fmla="*/ 2886941 h 3119005"/>
              <a:gd name="connsiteX66" fmla="*/ 3106016 w 4228235"/>
              <a:gd name="connsiteY66" fmla="*/ 2886941 h 3119005"/>
              <a:gd name="connsiteX67" fmla="*/ 3459307 w 4228235"/>
              <a:gd name="connsiteY67" fmla="*/ 2886941 h 3119005"/>
              <a:gd name="connsiteX68" fmla="*/ 3459307 w 4228235"/>
              <a:gd name="connsiteY68" fmla="*/ 2931102 h 3119005"/>
              <a:gd name="connsiteX69" fmla="*/ 3589193 w 4228235"/>
              <a:gd name="connsiteY69" fmla="*/ 2931102 h 3119005"/>
              <a:gd name="connsiteX70" fmla="*/ 3589193 w 4228235"/>
              <a:gd name="connsiteY70" fmla="*/ 2963141 h 3119005"/>
              <a:gd name="connsiteX71" fmla="*/ 4228235 w 4228235"/>
              <a:gd name="connsiteY71" fmla="*/ 2963141 h 3119005"/>
              <a:gd name="connsiteX72" fmla="*/ 4228235 w 4228235"/>
              <a:gd name="connsiteY7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323122 w 4228235"/>
              <a:gd name="connsiteY38" fmla="*/ 2143149 h 3119005"/>
              <a:gd name="connsiteX39" fmla="*/ 1341293 w 4228235"/>
              <a:gd name="connsiteY39" fmla="*/ 2167371 h 3119005"/>
              <a:gd name="connsiteX40" fmla="*/ 1407968 w 4228235"/>
              <a:gd name="connsiteY40" fmla="*/ 2167371 h 3119005"/>
              <a:gd name="connsiteX41" fmla="*/ 1407968 w 4228235"/>
              <a:gd name="connsiteY41" fmla="*/ 2221057 h 3119005"/>
              <a:gd name="connsiteX42" fmla="*/ 1439141 w 4228235"/>
              <a:gd name="connsiteY42" fmla="*/ 2252230 h 3119005"/>
              <a:gd name="connsiteX43" fmla="*/ 1519671 w 4228235"/>
              <a:gd name="connsiteY43" fmla="*/ 2252230 h 3119005"/>
              <a:gd name="connsiteX44" fmla="*/ 1519671 w 4228235"/>
              <a:gd name="connsiteY44" fmla="*/ 2323234 h 3119005"/>
              <a:gd name="connsiteX45" fmla="*/ 1564698 w 4228235"/>
              <a:gd name="connsiteY45" fmla="*/ 2323234 h 3119005"/>
              <a:gd name="connsiteX46" fmla="*/ 1564698 w 4228235"/>
              <a:gd name="connsiteY46" fmla="*/ 2372591 h 3119005"/>
              <a:gd name="connsiteX47" fmla="*/ 1645227 w 4228235"/>
              <a:gd name="connsiteY47" fmla="*/ 2372591 h 3119005"/>
              <a:gd name="connsiteX48" fmla="*/ 1645227 w 4228235"/>
              <a:gd name="connsiteY48" fmla="*/ 2413289 h 3119005"/>
              <a:gd name="connsiteX49" fmla="*/ 1698048 w 4228235"/>
              <a:gd name="connsiteY49" fmla="*/ 2413289 h 3119005"/>
              <a:gd name="connsiteX50" fmla="*/ 1698048 w 4228235"/>
              <a:gd name="connsiteY50" fmla="*/ 2484293 h 3119005"/>
              <a:gd name="connsiteX51" fmla="*/ 1743075 w 4228235"/>
              <a:gd name="connsiteY51" fmla="*/ 2484293 h 3119005"/>
              <a:gd name="connsiteX52" fmla="*/ 1872962 w 4228235"/>
              <a:gd name="connsiteY52" fmla="*/ 2600325 h 3119005"/>
              <a:gd name="connsiteX53" fmla="*/ 1949162 w 4228235"/>
              <a:gd name="connsiteY53" fmla="*/ 2600325 h 3119005"/>
              <a:gd name="connsiteX54" fmla="*/ 1949162 w 4228235"/>
              <a:gd name="connsiteY54" fmla="*/ 2636693 h 3119005"/>
              <a:gd name="connsiteX55" fmla="*/ 2047009 w 4228235"/>
              <a:gd name="connsiteY55" fmla="*/ 2636693 h 3119005"/>
              <a:gd name="connsiteX56" fmla="*/ 2247900 w 4228235"/>
              <a:gd name="connsiteY56" fmla="*/ 2636693 h 3119005"/>
              <a:gd name="connsiteX57" fmla="*/ 2247900 w 4228235"/>
              <a:gd name="connsiteY57" fmla="*/ 2690380 h 3119005"/>
              <a:gd name="connsiteX58" fmla="*/ 2355273 w 4228235"/>
              <a:gd name="connsiteY58" fmla="*/ 2690380 h 3119005"/>
              <a:gd name="connsiteX59" fmla="*/ 2493818 w 4228235"/>
              <a:gd name="connsiteY59" fmla="*/ 2765714 h 3119005"/>
              <a:gd name="connsiteX60" fmla="*/ 2596862 w 4228235"/>
              <a:gd name="connsiteY60" fmla="*/ 2815070 h 3119005"/>
              <a:gd name="connsiteX61" fmla="*/ 2708564 w 4228235"/>
              <a:gd name="connsiteY61" fmla="*/ 2815070 h 3119005"/>
              <a:gd name="connsiteX62" fmla="*/ 2708564 w 4228235"/>
              <a:gd name="connsiteY62" fmla="*/ 2851439 h 3119005"/>
              <a:gd name="connsiteX63" fmla="*/ 2815937 w 4228235"/>
              <a:gd name="connsiteY63" fmla="*/ 2851439 h 3119005"/>
              <a:gd name="connsiteX64" fmla="*/ 2886941 w 4228235"/>
              <a:gd name="connsiteY64" fmla="*/ 2851439 h 3119005"/>
              <a:gd name="connsiteX65" fmla="*/ 2967471 w 4228235"/>
              <a:gd name="connsiteY65" fmla="*/ 2851439 h 3119005"/>
              <a:gd name="connsiteX66" fmla="*/ 2967471 w 4228235"/>
              <a:gd name="connsiteY66" fmla="*/ 2886941 h 3119005"/>
              <a:gd name="connsiteX67" fmla="*/ 3106016 w 4228235"/>
              <a:gd name="connsiteY67" fmla="*/ 2886941 h 3119005"/>
              <a:gd name="connsiteX68" fmla="*/ 3459307 w 4228235"/>
              <a:gd name="connsiteY68" fmla="*/ 2886941 h 3119005"/>
              <a:gd name="connsiteX69" fmla="*/ 3459307 w 4228235"/>
              <a:gd name="connsiteY69" fmla="*/ 2931102 h 3119005"/>
              <a:gd name="connsiteX70" fmla="*/ 3589193 w 4228235"/>
              <a:gd name="connsiteY70" fmla="*/ 2931102 h 3119005"/>
              <a:gd name="connsiteX71" fmla="*/ 3589193 w 4228235"/>
              <a:gd name="connsiteY71" fmla="*/ 2963141 h 3119005"/>
              <a:gd name="connsiteX72" fmla="*/ 4228235 w 4228235"/>
              <a:gd name="connsiteY72" fmla="*/ 2963141 h 3119005"/>
              <a:gd name="connsiteX73" fmla="*/ 4228235 w 4228235"/>
              <a:gd name="connsiteY7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41293 w 4228235"/>
              <a:gd name="connsiteY39" fmla="*/ 2167371 h 3119005"/>
              <a:gd name="connsiteX40" fmla="*/ 1407968 w 4228235"/>
              <a:gd name="connsiteY40" fmla="*/ 2167371 h 3119005"/>
              <a:gd name="connsiteX41" fmla="*/ 1407968 w 4228235"/>
              <a:gd name="connsiteY41" fmla="*/ 2221057 h 3119005"/>
              <a:gd name="connsiteX42" fmla="*/ 1439141 w 4228235"/>
              <a:gd name="connsiteY42" fmla="*/ 2252230 h 3119005"/>
              <a:gd name="connsiteX43" fmla="*/ 1519671 w 4228235"/>
              <a:gd name="connsiteY43" fmla="*/ 2252230 h 3119005"/>
              <a:gd name="connsiteX44" fmla="*/ 1519671 w 4228235"/>
              <a:gd name="connsiteY44" fmla="*/ 2323234 h 3119005"/>
              <a:gd name="connsiteX45" fmla="*/ 1564698 w 4228235"/>
              <a:gd name="connsiteY45" fmla="*/ 2323234 h 3119005"/>
              <a:gd name="connsiteX46" fmla="*/ 1564698 w 4228235"/>
              <a:gd name="connsiteY46" fmla="*/ 2372591 h 3119005"/>
              <a:gd name="connsiteX47" fmla="*/ 1645227 w 4228235"/>
              <a:gd name="connsiteY47" fmla="*/ 2372591 h 3119005"/>
              <a:gd name="connsiteX48" fmla="*/ 1645227 w 4228235"/>
              <a:gd name="connsiteY48" fmla="*/ 2413289 h 3119005"/>
              <a:gd name="connsiteX49" fmla="*/ 1698048 w 4228235"/>
              <a:gd name="connsiteY49" fmla="*/ 2413289 h 3119005"/>
              <a:gd name="connsiteX50" fmla="*/ 1698048 w 4228235"/>
              <a:gd name="connsiteY50" fmla="*/ 2484293 h 3119005"/>
              <a:gd name="connsiteX51" fmla="*/ 1743075 w 4228235"/>
              <a:gd name="connsiteY51" fmla="*/ 2484293 h 3119005"/>
              <a:gd name="connsiteX52" fmla="*/ 1872962 w 4228235"/>
              <a:gd name="connsiteY52" fmla="*/ 2600325 h 3119005"/>
              <a:gd name="connsiteX53" fmla="*/ 1949162 w 4228235"/>
              <a:gd name="connsiteY53" fmla="*/ 2600325 h 3119005"/>
              <a:gd name="connsiteX54" fmla="*/ 1949162 w 4228235"/>
              <a:gd name="connsiteY54" fmla="*/ 2636693 h 3119005"/>
              <a:gd name="connsiteX55" fmla="*/ 2047009 w 4228235"/>
              <a:gd name="connsiteY55" fmla="*/ 2636693 h 3119005"/>
              <a:gd name="connsiteX56" fmla="*/ 2247900 w 4228235"/>
              <a:gd name="connsiteY56" fmla="*/ 2636693 h 3119005"/>
              <a:gd name="connsiteX57" fmla="*/ 2247900 w 4228235"/>
              <a:gd name="connsiteY57" fmla="*/ 2690380 h 3119005"/>
              <a:gd name="connsiteX58" fmla="*/ 2355273 w 4228235"/>
              <a:gd name="connsiteY58" fmla="*/ 2690380 h 3119005"/>
              <a:gd name="connsiteX59" fmla="*/ 2493818 w 4228235"/>
              <a:gd name="connsiteY59" fmla="*/ 2765714 h 3119005"/>
              <a:gd name="connsiteX60" fmla="*/ 2596862 w 4228235"/>
              <a:gd name="connsiteY60" fmla="*/ 2815070 h 3119005"/>
              <a:gd name="connsiteX61" fmla="*/ 2708564 w 4228235"/>
              <a:gd name="connsiteY61" fmla="*/ 2815070 h 3119005"/>
              <a:gd name="connsiteX62" fmla="*/ 2708564 w 4228235"/>
              <a:gd name="connsiteY62" fmla="*/ 2851439 h 3119005"/>
              <a:gd name="connsiteX63" fmla="*/ 2815937 w 4228235"/>
              <a:gd name="connsiteY63" fmla="*/ 2851439 h 3119005"/>
              <a:gd name="connsiteX64" fmla="*/ 2886941 w 4228235"/>
              <a:gd name="connsiteY64" fmla="*/ 2851439 h 3119005"/>
              <a:gd name="connsiteX65" fmla="*/ 2967471 w 4228235"/>
              <a:gd name="connsiteY65" fmla="*/ 2851439 h 3119005"/>
              <a:gd name="connsiteX66" fmla="*/ 2967471 w 4228235"/>
              <a:gd name="connsiteY66" fmla="*/ 2886941 h 3119005"/>
              <a:gd name="connsiteX67" fmla="*/ 3106016 w 4228235"/>
              <a:gd name="connsiteY67" fmla="*/ 2886941 h 3119005"/>
              <a:gd name="connsiteX68" fmla="*/ 3459307 w 4228235"/>
              <a:gd name="connsiteY68" fmla="*/ 2886941 h 3119005"/>
              <a:gd name="connsiteX69" fmla="*/ 3459307 w 4228235"/>
              <a:gd name="connsiteY69" fmla="*/ 2931102 h 3119005"/>
              <a:gd name="connsiteX70" fmla="*/ 3589193 w 4228235"/>
              <a:gd name="connsiteY70" fmla="*/ 2931102 h 3119005"/>
              <a:gd name="connsiteX71" fmla="*/ 3589193 w 4228235"/>
              <a:gd name="connsiteY71" fmla="*/ 2963141 h 3119005"/>
              <a:gd name="connsiteX72" fmla="*/ 4228235 w 4228235"/>
              <a:gd name="connsiteY72" fmla="*/ 2963141 h 3119005"/>
              <a:gd name="connsiteX73" fmla="*/ 4228235 w 4228235"/>
              <a:gd name="connsiteY7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41293 w 4228235"/>
              <a:gd name="connsiteY39" fmla="*/ 2144025 h 3119005"/>
              <a:gd name="connsiteX40" fmla="*/ 1407968 w 4228235"/>
              <a:gd name="connsiteY40" fmla="*/ 2167371 h 3119005"/>
              <a:gd name="connsiteX41" fmla="*/ 1407968 w 4228235"/>
              <a:gd name="connsiteY41" fmla="*/ 2221057 h 3119005"/>
              <a:gd name="connsiteX42" fmla="*/ 1439141 w 4228235"/>
              <a:gd name="connsiteY42" fmla="*/ 2252230 h 3119005"/>
              <a:gd name="connsiteX43" fmla="*/ 1519671 w 4228235"/>
              <a:gd name="connsiteY43" fmla="*/ 2252230 h 3119005"/>
              <a:gd name="connsiteX44" fmla="*/ 1519671 w 4228235"/>
              <a:gd name="connsiteY44" fmla="*/ 2323234 h 3119005"/>
              <a:gd name="connsiteX45" fmla="*/ 1564698 w 4228235"/>
              <a:gd name="connsiteY45" fmla="*/ 2323234 h 3119005"/>
              <a:gd name="connsiteX46" fmla="*/ 1564698 w 4228235"/>
              <a:gd name="connsiteY46" fmla="*/ 2372591 h 3119005"/>
              <a:gd name="connsiteX47" fmla="*/ 1645227 w 4228235"/>
              <a:gd name="connsiteY47" fmla="*/ 2372591 h 3119005"/>
              <a:gd name="connsiteX48" fmla="*/ 1645227 w 4228235"/>
              <a:gd name="connsiteY48" fmla="*/ 2413289 h 3119005"/>
              <a:gd name="connsiteX49" fmla="*/ 1698048 w 4228235"/>
              <a:gd name="connsiteY49" fmla="*/ 2413289 h 3119005"/>
              <a:gd name="connsiteX50" fmla="*/ 1698048 w 4228235"/>
              <a:gd name="connsiteY50" fmla="*/ 2484293 h 3119005"/>
              <a:gd name="connsiteX51" fmla="*/ 1743075 w 4228235"/>
              <a:gd name="connsiteY51" fmla="*/ 2484293 h 3119005"/>
              <a:gd name="connsiteX52" fmla="*/ 1872962 w 4228235"/>
              <a:gd name="connsiteY52" fmla="*/ 2600325 h 3119005"/>
              <a:gd name="connsiteX53" fmla="*/ 1949162 w 4228235"/>
              <a:gd name="connsiteY53" fmla="*/ 2600325 h 3119005"/>
              <a:gd name="connsiteX54" fmla="*/ 1949162 w 4228235"/>
              <a:gd name="connsiteY54" fmla="*/ 2636693 h 3119005"/>
              <a:gd name="connsiteX55" fmla="*/ 2047009 w 4228235"/>
              <a:gd name="connsiteY55" fmla="*/ 2636693 h 3119005"/>
              <a:gd name="connsiteX56" fmla="*/ 2247900 w 4228235"/>
              <a:gd name="connsiteY56" fmla="*/ 2636693 h 3119005"/>
              <a:gd name="connsiteX57" fmla="*/ 2247900 w 4228235"/>
              <a:gd name="connsiteY57" fmla="*/ 2690380 h 3119005"/>
              <a:gd name="connsiteX58" fmla="*/ 2355273 w 4228235"/>
              <a:gd name="connsiteY58" fmla="*/ 2690380 h 3119005"/>
              <a:gd name="connsiteX59" fmla="*/ 2493818 w 4228235"/>
              <a:gd name="connsiteY59" fmla="*/ 2765714 h 3119005"/>
              <a:gd name="connsiteX60" fmla="*/ 2596862 w 4228235"/>
              <a:gd name="connsiteY60" fmla="*/ 2815070 h 3119005"/>
              <a:gd name="connsiteX61" fmla="*/ 2708564 w 4228235"/>
              <a:gd name="connsiteY61" fmla="*/ 2815070 h 3119005"/>
              <a:gd name="connsiteX62" fmla="*/ 2708564 w 4228235"/>
              <a:gd name="connsiteY62" fmla="*/ 2851439 h 3119005"/>
              <a:gd name="connsiteX63" fmla="*/ 2815937 w 4228235"/>
              <a:gd name="connsiteY63" fmla="*/ 2851439 h 3119005"/>
              <a:gd name="connsiteX64" fmla="*/ 2886941 w 4228235"/>
              <a:gd name="connsiteY64" fmla="*/ 2851439 h 3119005"/>
              <a:gd name="connsiteX65" fmla="*/ 2967471 w 4228235"/>
              <a:gd name="connsiteY65" fmla="*/ 2851439 h 3119005"/>
              <a:gd name="connsiteX66" fmla="*/ 2967471 w 4228235"/>
              <a:gd name="connsiteY66" fmla="*/ 2886941 h 3119005"/>
              <a:gd name="connsiteX67" fmla="*/ 3106016 w 4228235"/>
              <a:gd name="connsiteY67" fmla="*/ 2886941 h 3119005"/>
              <a:gd name="connsiteX68" fmla="*/ 3459307 w 4228235"/>
              <a:gd name="connsiteY68" fmla="*/ 2886941 h 3119005"/>
              <a:gd name="connsiteX69" fmla="*/ 3459307 w 4228235"/>
              <a:gd name="connsiteY69" fmla="*/ 2931102 h 3119005"/>
              <a:gd name="connsiteX70" fmla="*/ 3589193 w 4228235"/>
              <a:gd name="connsiteY70" fmla="*/ 2931102 h 3119005"/>
              <a:gd name="connsiteX71" fmla="*/ 3589193 w 4228235"/>
              <a:gd name="connsiteY71" fmla="*/ 2963141 h 3119005"/>
              <a:gd name="connsiteX72" fmla="*/ 4228235 w 4228235"/>
              <a:gd name="connsiteY72" fmla="*/ 2963141 h 3119005"/>
              <a:gd name="connsiteX73" fmla="*/ 4228235 w 4228235"/>
              <a:gd name="connsiteY7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41293 w 4228235"/>
              <a:gd name="connsiteY39" fmla="*/ 2137657 h 3119005"/>
              <a:gd name="connsiteX40" fmla="*/ 1407968 w 4228235"/>
              <a:gd name="connsiteY40" fmla="*/ 2167371 h 3119005"/>
              <a:gd name="connsiteX41" fmla="*/ 1407968 w 4228235"/>
              <a:gd name="connsiteY41" fmla="*/ 2221057 h 3119005"/>
              <a:gd name="connsiteX42" fmla="*/ 1439141 w 4228235"/>
              <a:gd name="connsiteY42" fmla="*/ 2252230 h 3119005"/>
              <a:gd name="connsiteX43" fmla="*/ 1519671 w 4228235"/>
              <a:gd name="connsiteY43" fmla="*/ 2252230 h 3119005"/>
              <a:gd name="connsiteX44" fmla="*/ 1519671 w 4228235"/>
              <a:gd name="connsiteY44" fmla="*/ 2323234 h 3119005"/>
              <a:gd name="connsiteX45" fmla="*/ 1564698 w 4228235"/>
              <a:gd name="connsiteY45" fmla="*/ 2323234 h 3119005"/>
              <a:gd name="connsiteX46" fmla="*/ 1564698 w 4228235"/>
              <a:gd name="connsiteY46" fmla="*/ 2372591 h 3119005"/>
              <a:gd name="connsiteX47" fmla="*/ 1645227 w 4228235"/>
              <a:gd name="connsiteY47" fmla="*/ 2372591 h 3119005"/>
              <a:gd name="connsiteX48" fmla="*/ 1645227 w 4228235"/>
              <a:gd name="connsiteY48" fmla="*/ 2413289 h 3119005"/>
              <a:gd name="connsiteX49" fmla="*/ 1698048 w 4228235"/>
              <a:gd name="connsiteY49" fmla="*/ 2413289 h 3119005"/>
              <a:gd name="connsiteX50" fmla="*/ 1698048 w 4228235"/>
              <a:gd name="connsiteY50" fmla="*/ 2484293 h 3119005"/>
              <a:gd name="connsiteX51" fmla="*/ 1743075 w 4228235"/>
              <a:gd name="connsiteY51" fmla="*/ 2484293 h 3119005"/>
              <a:gd name="connsiteX52" fmla="*/ 1872962 w 4228235"/>
              <a:gd name="connsiteY52" fmla="*/ 2600325 h 3119005"/>
              <a:gd name="connsiteX53" fmla="*/ 1949162 w 4228235"/>
              <a:gd name="connsiteY53" fmla="*/ 2600325 h 3119005"/>
              <a:gd name="connsiteX54" fmla="*/ 1949162 w 4228235"/>
              <a:gd name="connsiteY54" fmla="*/ 2636693 h 3119005"/>
              <a:gd name="connsiteX55" fmla="*/ 2047009 w 4228235"/>
              <a:gd name="connsiteY55" fmla="*/ 2636693 h 3119005"/>
              <a:gd name="connsiteX56" fmla="*/ 2247900 w 4228235"/>
              <a:gd name="connsiteY56" fmla="*/ 2636693 h 3119005"/>
              <a:gd name="connsiteX57" fmla="*/ 2247900 w 4228235"/>
              <a:gd name="connsiteY57" fmla="*/ 2690380 h 3119005"/>
              <a:gd name="connsiteX58" fmla="*/ 2355273 w 4228235"/>
              <a:gd name="connsiteY58" fmla="*/ 2690380 h 3119005"/>
              <a:gd name="connsiteX59" fmla="*/ 2493818 w 4228235"/>
              <a:gd name="connsiteY59" fmla="*/ 2765714 h 3119005"/>
              <a:gd name="connsiteX60" fmla="*/ 2596862 w 4228235"/>
              <a:gd name="connsiteY60" fmla="*/ 2815070 h 3119005"/>
              <a:gd name="connsiteX61" fmla="*/ 2708564 w 4228235"/>
              <a:gd name="connsiteY61" fmla="*/ 2815070 h 3119005"/>
              <a:gd name="connsiteX62" fmla="*/ 2708564 w 4228235"/>
              <a:gd name="connsiteY62" fmla="*/ 2851439 h 3119005"/>
              <a:gd name="connsiteX63" fmla="*/ 2815937 w 4228235"/>
              <a:gd name="connsiteY63" fmla="*/ 2851439 h 3119005"/>
              <a:gd name="connsiteX64" fmla="*/ 2886941 w 4228235"/>
              <a:gd name="connsiteY64" fmla="*/ 2851439 h 3119005"/>
              <a:gd name="connsiteX65" fmla="*/ 2967471 w 4228235"/>
              <a:gd name="connsiteY65" fmla="*/ 2851439 h 3119005"/>
              <a:gd name="connsiteX66" fmla="*/ 2967471 w 4228235"/>
              <a:gd name="connsiteY66" fmla="*/ 2886941 h 3119005"/>
              <a:gd name="connsiteX67" fmla="*/ 3106016 w 4228235"/>
              <a:gd name="connsiteY67" fmla="*/ 2886941 h 3119005"/>
              <a:gd name="connsiteX68" fmla="*/ 3459307 w 4228235"/>
              <a:gd name="connsiteY68" fmla="*/ 2886941 h 3119005"/>
              <a:gd name="connsiteX69" fmla="*/ 3459307 w 4228235"/>
              <a:gd name="connsiteY69" fmla="*/ 2931102 h 3119005"/>
              <a:gd name="connsiteX70" fmla="*/ 3589193 w 4228235"/>
              <a:gd name="connsiteY70" fmla="*/ 2931102 h 3119005"/>
              <a:gd name="connsiteX71" fmla="*/ 3589193 w 4228235"/>
              <a:gd name="connsiteY71" fmla="*/ 2963141 h 3119005"/>
              <a:gd name="connsiteX72" fmla="*/ 4228235 w 4228235"/>
              <a:gd name="connsiteY72" fmla="*/ 2963141 h 3119005"/>
              <a:gd name="connsiteX73" fmla="*/ 4228235 w 4228235"/>
              <a:gd name="connsiteY7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41293 w 4228235"/>
              <a:gd name="connsiteY39" fmla="*/ 2137657 h 3119005"/>
              <a:gd name="connsiteX40" fmla="*/ 1407968 w 4228235"/>
              <a:gd name="connsiteY40" fmla="*/ 2167371 h 3119005"/>
              <a:gd name="connsiteX41" fmla="*/ 1407968 w 4228235"/>
              <a:gd name="connsiteY41" fmla="*/ 2221057 h 3119005"/>
              <a:gd name="connsiteX42" fmla="*/ 1439141 w 4228235"/>
              <a:gd name="connsiteY42" fmla="*/ 2252230 h 3119005"/>
              <a:gd name="connsiteX43" fmla="*/ 1519671 w 4228235"/>
              <a:gd name="connsiteY43" fmla="*/ 2252230 h 3119005"/>
              <a:gd name="connsiteX44" fmla="*/ 1519671 w 4228235"/>
              <a:gd name="connsiteY44" fmla="*/ 2323234 h 3119005"/>
              <a:gd name="connsiteX45" fmla="*/ 1564698 w 4228235"/>
              <a:gd name="connsiteY45" fmla="*/ 2323234 h 3119005"/>
              <a:gd name="connsiteX46" fmla="*/ 1564698 w 4228235"/>
              <a:gd name="connsiteY46" fmla="*/ 2372591 h 3119005"/>
              <a:gd name="connsiteX47" fmla="*/ 1645227 w 4228235"/>
              <a:gd name="connsiteY47" fmla="*/ 2372591 h 3119005"/>
              <a:gd name="connsiteX48" fmla="*/ 1645227 w 4228235"/>
              <a:gd name="connsiteY48" fmla="*/ 2413289 h 3119005"/>
              <a:gd name="connsiteX49" fmla="*/ 1698048 w 4228235"/>
              <a:gd name="connsiteY49" fmla="*/ 2413289 h 3119005"/>
              <a:gd name="connsiteX50" fmla="*/ 1698048 w 4228235"/>
              <a:gd name="connsiteY50" fmla="*/ 2484293 h 3119005"/>
              <a:gd name="connsiteX51" fmla="*/ 1743075 w 4228235"/>
              <a:gd name="connsiteY51" fmla="*/ 2484293 h 3119005"/>
              <a:gd name="connsiteX52" fmla="*/ 1872962 w 4228235"/>
              <a:gd name="connsiteY52" fmla="*/ 2600325 h 3119005"/>
              <a:gd name="connsiteX53" fmla="*/ 1949162 w 4228235"/>
              <a:gd name="connsiteY53" fmla="*/ 2600325 h 3119005"/>
              <a:gd name="connsiteX54" fmla="*/ 1949162 w 4228235"/>
              <a:gd name="connsiteY54" fmla="*/ 2636693 h 3119005"/>
              <a:gd name="connsiteX55" fmla="*/ 2047009 w 4228235"/>
              <a:gd name="connsiteY55" fmla="*/ 2636693 h 3119005"/>
              <a:gd name="connsiteX56" fmla="*/ 2247900 w 4228235"/>
              <a:gd name="connsiteY56" fmla="*/ 2636693 h 3119005"/>
              <a:gd name="connsiteX57" fmla="*/ 2247900 w 4228235"/>
              <a:gd name="connsiteY57" fmla="*/ 2690380 h 3119005"/>
              <a:gd name="connsiteX58" fmla="*/ 2355273 w 4228235"/>
              <a:gd name="connsiteY58" fmla="*/ 2690380 h 3119005"/>
              <a:gd name="connsiteX59" fmla="*/ 2493818 w 4228235"/>
              <a:gd name="connsiteY59" fmla="*/ 2765714 h 3119005"/>
              <a:gd name="connsiteX60" fmla="*/ 2596862 w 4228235"/>
              <a:gd name="connsiteY60" fmla="*/ 2815070 h 3119005"/>
              <a:gd name="connsiteX61" fmla="*/ 2708564 w 4228235"/>
              <a:gd name="connsiteY61" fmla="*/ 2815070 h 3119005"/>
              <a:gd name="connsiteX62" fmla="*/ 2708564 w 4228235"/>
              <a:gd name="connsiteY62" fmla="*/ 2851439 h 3119005"/>
              <a:gd name="connsiteX63" fmla="*/ 2815937 w 4228235"/>
              <a:gd name="connsiteY63" fmla="*/ 2851439 h 3119005"/>
              <a:gd name="connsiteX64" fmla="*/ 2886941 w 4228235"/>
              <a:gd name="connsiteY64" fmla="*/ 2851439 h 3119005"/>
              <a:gd name="connsiteX65" fmla="*/ 2967471 w 4228235"/>
              <a:gd name="connsiteY65" fmla="*/ 2851439 h 3119005"/>
              <a:gd name="connsiteX66" fmla="*/ 2967471 w 4228235"/>
              <a:gd name="connsiteY66" fmla="*/ 2886941 h 3119005"/>
              <a:gd name="connsiteX67" fmla="*/ 3106016 w 4228235"/>
              <a:gd name="connsiteY67" fmla="*/ 2886941 h 3119005"/>
              <a:gd name="connsiteX68" fmla="*/ 3459307 w 4228235"/>
              <a:gd name="connsiteY68" fmla="*/ 2886941 h 3119005"/>
              <a:gd name="connsiteX69" fmla="*/ 3459307 w 4228235"/>
              <a:gd name="connsiteY69" fmla="*/ 2931102 h 3119005"/>
              <a:gd name="connsiteX70" fmla="*/ 3589193 w 4228235"/>
              <a:gd name="connsiteY70" fmla="*/ 2931102 h 3119005"/>
              <a:gd name="connsiteX71" fmla="*/ 3589193 w 4228235"/>
              <a:gd name="connsiteY71" fmla="*/ 2963141 h 3119005"/>
              <a:gd name="connsiteX72" fmla="*/ 4228235 w 4228235"/>
              <a:gd name="connsiteY72" fmla="*/ 2963141 h 3119005"/>
              <a:gd name="connsiteX73" fmla="*/ 4228235 w 4228235"/>
              <a:gd name="connsiteY7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41293 w 4228235"/>
              <a:gd name="connsiteY39" fmla="*/ 2137657 h 3119005"/>
              <a:gd name="connsiteX40" fmla="*/ 1335763 w 4228235"/>
              <a:gd name="connsiteY40" fmla="*/ 2171616 h 3119005"/>
              <a:gd name="connsiteX41" fmla="*/ 1407968 w 4228235"/>
              <a:gd name="connsiteY41" fmla="*/ 2221057 h 3119005"/>
              <a:gd name="connsiteX42" fmla="*/ 1439141 w 4228235"/>
              <a:gd name="connsiteY42" fmla="*/ 2252230 h 3119005"/>
              <a:gd name="connsiteX43" fmla="*/ 1519671 w 4228235"/>
              <a:gd name="connsiteY43" fmla="*/ 2252230 h 3119005"/>
              <a:gd name="connsiteX44" fmla="*/ 1519671 w 4228235"/>
              <a:gd name="connsiteY44" fmla="*/ 2323234 h 3119005"/>
              <a:gd name="connsiteX45" fmla="*/ 1564698 w 4228235"/>
              <a:gd name="connsiteY45" fmla="*/ 2323234 h 3119005"/>
              <a:gd name="connsiteX46" fmla="*/ 1564698 w 4228235"/>
              <a:gd name="connsiteY46" fmla="*/ 2372591 h 3119005"/>
              <a:gd name="connsiteX47" fmla="*/ 1645227 w 4228235"/>
              <a:gd name="connsiteY47" fmla="*/ 2372591 h 3119005"/>
              <a:gd name="connsiteX48" fmla="*/ 1645227 w 4228235"/>
              <a:gd name="connsiteY48" fmla="*/ 2413289 h 3119005"/>
              <a:gd name="connsiteX49" fmla="*/ 1698048 w 4228235"/>
              <a:gd name="connsiteY49" fmla="*/ 2413289 h 3119005"/>
              <a:gd name="connsiteX50" fmla="*/ 1698048 w 4228235"/>
              <a:gd name="connsiteY50" fmla="*/ 2484293 h 3119005"/>
              <a:gd name="connsiteX51" fmla="*/ 1743075 w 4228235"/>
              <a:gd name="connsiteY51" fmla="*/ 2484293 h 3119005"/>
              <a:gd name="connsiteX52" fmla="*/ 1872962 w 4228235"/>
              <a:gd name="connsiteY52" fmla="*/ 2600325 h 3119005"/>
              <a:gd name="connsiteX53" fmla="*/ 1949162 w 4228235"/>
              <a:gd name="connsiteY53" fmla="*/ 2600325 h 3119005"/>
              <a:gd name="connsiteX54" fmla="*/ 1949162 w 4228235"/>
              <a:gd name="connsiteY54" fmla="*/ 2636693 h 3119005"/>
              <a:gd name="connsiteX55" fmla="*/ 2047009 w 4228235"/>
              <a:gd name="connsiteY55" fmla="*/ 2636693 h 3119005"/>
              <a:gd name="connsiteX56" fmla="*/ 2247900 w 4228235"/>
              <a:gd name="connsiteY56" fmla="*/ 2636693 h 3119005"/>
              <a:gd name="connsiteX57" fmla="*/ 2247900 w 4228235"/>
              <a:gd name="connsiteY57" fmla="*/ 2690380 h 3119005"/>
              <a:gd name="connsiteX58" fmla="*/ 2355273 w 4228235"/>
              <a:gd name="connsiteY58" fmla="*/ 2690380 h 3119005"/>
              <a:gd name="connsiteX59" fmla="*/ 2493818 w 4228235"/>
              <a:gd name="connsiteY59" fmla="*/ 2765714 h 3119005"/>
              <a:gd name="connsiteX60" fmla="*/ 2596862 w 4228235"/>
              <a:gd name="connsiteY60" fmla="*/ 2815070 h 3119005"/>
              <a:gd name="connsiteX61" fmla="*/ 2708564 w 4228235"/>
              <a:gd name="connsiteY61" fmla="*/ 2815070 h 3119005"/>
              <a:gd name="connsiteX62" fmla="*/ 2708564 w 4228235"/>
              <a:gd name="connsiteY62" fmla="*/ 2851439 h 3119005"/>
              <a:gd name="connsiteX63" fmla="*/ 2815937 w 4228235"/>
              <a:gd name="connsiteY63" fmla="*/ 2851439 h 3119005"/>
              <a:gd name="connsiteX64" fmla="*/ 2886941 w 4228235"/>
              <a:gd name="connsiteY64" fmla="*/ 2851439 h 3119005"/>
              <a:gd name="connsiteX65" fmla="*/ 2967471 w 4228235"/>
              <a:gd name="connsiteY65" fmla="*/ 2851439 h 3119005"/>
              <a:gd name="connsiteX66" fmla="*/ 2967471 w 4228235"/>
              <a:gd name="connsiteY66" fmla="*/ 2886941 h 3119005"/>
              <a:gd name="connsiteX67" fmla="*/ 3106016 w 4228235"/>
              <a:gd name="connsiteY67" fmla="*/ 2886941 h 3119005"/>
              <a:gd name="connsiteX68" fmla="*/ 3459307 w 4228235"/>
              <a:gd name="connsiteY68" fmla="*/ 2886941 h 3119005"/>
              <a:gd name="connsiteX69" fmla="*/ 3459307 w 4228235"/>
              <a:gd name="connsiteY69" fmla="*/ 2931102 h 3119005"/>
              <a:gd name="connsiteX70" fmla="*/ 3589193 w 4228235"/>
              <a:gd name="connsiteY70" fmla="*/ 2931102 h 3119005"/>
              <a:gd name="connsiteX71" fmla="*/ 3589193 w 4228235"/>
              <a:gd name="connsiteY71" fmla="*/ 2963141 h 3119005"/>
              <a:gd name="connsiteX72" fmla="*/ 4228235 w 4228235"/>
              <a:gd name="connsiteY72" fmla="*/ 2963141 h 3119005"/>
              <a:gd name="connsiteX73" fmla="*/ 4228235 w 4228235"/>
              <a:gd name="connsiteY7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407968 w 4228235"/>
              <a:gd name="connsiteY41" fmla="*/ 2221057 h 3119005"/>
              <a:gd name="connsiteX42" fmla="*/ 1439141 w 4228235"/>
              <a:gd name="connsiteY42" fmla="*/ 2252230 h 3119005"/>
              <a:gd name="connsiteX43" fmla="*/ 1519671 w 4228235"/>
              <a:gd name="connsiteY43" fmla="*/ 2252230 h 3119005"/>
              <a:gd name="connsiteX44" fmla="*/ 1519671 w 4228235"/>
              <a:gd name="connsiteY44" fmla="*/ 2323234 h 3119005"/>
              <a:gd name="connsiteX45" fmla="*/ 1564698 w 4228235"/>
              <a:gd name="connsiteY45" fmla="*/ 2323234 h 3119005"/>
              <a:gd name="connsiteX46" fmla="*/ 1564698 w 4228235"/>
              <a:gd name="connsiteY46" fmla="*/ 2372591 h 3119005"/>
              <a:gd name="connsiteX47" fmla="*/ 1645227 w 4228235"/>
              <a:gd name="connsiteY47" fmla="*/ 2372591 h 3119005"/>
              <a:gd name="connsiteX48" fmla="*/ 1645227 w 4228235"/>
              <a:gd name="connsiteY48" fmla="*/ 2413289 h 3119005"/>
              <a:gd name="connsiteX49" fmla="*/ 1698048 w 4228235"/>
              <a:gd name="connsiteY49" fmla="*/ 2413289 h 3119005"/>
              <a:gd name="connsiteX50" fmla="*/ 1698048 w 4228235"/>
              <a:gd name="connsiteY50" fmla="*/ 2484293 h 3119005"/>
              <a:gd name="connsiteX51" fmla="*/ 1743075 w 4228235"/>
              <a:gd name="connsiteY51" fmla="*/ 2484293 h 3119005"/>
              <a:gd name="connsiteX52" fmla="*/ 1872962 w 4228235"/>
              <a:gd name="connsiteY52" fmla="*/ 2600325 h 3119005"/>
              <a:gd name="connsiteX53" fmla="*/ 1949162 w 4228235"/>
              <a:gd name="connsiteY53" fmla="*/ 2600325 h 3119005"/>
              <a:gd name="connsiteX54" fmla="*/ 1949162 w 4228235"/>
              <a:gd name="connsiteY54" fmla="*/ 2636693 h 3119005"/>
              <a:gd name="connsiteX55" fmla="*/ 2047009 w 4228235"/>
              <a:gd name="connsiteY55" fmla="*/ 2636693 h 3119005"/>
              <a:gd name="connsiteX56" fmla="*/ 2247900 w 4228235"/>
              <a:gd name="connsiteY56" fmla="*/ 2636693 h 3119005"/>
              <a:gd name="connsiteX57" fmla="*/ 2247900 w 4228235"/>
              <a:gd name="connsiteY57" fmla="*/ 2690380 h 3119005"/>
              <a:gd name="connsiteX58" fmla="*/ 2355273 w 4228235"/>
              <a:gd name="connsiteY58" fmla="*/ 2690380 h 3119005"/>
              <a:gd name="connsiteX59" fmla="*/ 2493818 w 4228235"/>
              <a:gd name="connsiteY59" fmla="*/ 2765714 h 3119005"/>
              <a:gd name="connsiteX60" fmla="*/ 2596862 w 4228235"/>
              <a:gd name="connsiteY60" fmla="*/ 2815070 h 3119005"/>
              <a:gd name="connsiteX61" fmla="*/ 2708564 w 4228235"/>
              <a:gd name="connsiteY61" fmla="*/ 2815070 h 3119005"/>
              <a:gd name="connsiteX62" fmla="*/ 2708564 w 4228235"/>
              <a:gd name="connsiteY62" fmla="*/ 2851439 h 3119005"/>
              <a:gd name="connsiteX63" fmla="*/ 2815937 w 4228235"/>
              <a:gd name="connsiteY63" fmla="*/ 2851439 h 3119005"/>
              <a:gd name="connsiteX64" fmla="*/ 2886941 w 4228235"/>
              <a:gd name="connsiteY64" fmla="*/ 2851439 h 3119005"/>
              <a:gd name="connsiteX65" fmla="*/ 2967471 w 4228235"/>
              <a:gd name="connsiteY65" fmla="*/ 2851439 h 3119005"/>
              <a:gd name="connsiteX66" fmla="*/ 2967471 w 4228235"/>
              <a:gd name="connsiteY66" fmla="*/ 2886941 h 3119005"/>
              <a:gd name="connsiteX67" fmla="*/ 3106016 w 4228235"/>
              <a:gd name="connsiteY67" fmla="*/ 2886941 h 3119005"/>
              <a:gd name="connsiteX68" fmla="*/ 3459307 w 4228235"/>
              <a:gd name="connsiteY68" fmla="*/ 2886941 h 3119005"/>
              <a:gd name="connsiteX69" fmla="*/ 3459307 w 4228235"/>
              <a:gd name="connsiteY69" fmla="*/ 2931102 h 3119005"/>
              <a:gd name="connsiteX70" fmla="*/ 3589193 w 4228235"/>
              <a:gd name="connsiteY70" fmla="*/ 2931102 h 3119005"/>
              <a:gd name="connsiteX71" fmla="*/ 3589193 w 4228235"/>
              <a:gd name="connsiteY71" fmla="*/ 2963141 h 3119005"/>
              <a:gd name="connsiteX72" fmla="*/ 4228235 w 4228235"/>
              <a:gd name="connsiteY72" fmla="*/ 2963141 h 3119005"/>
              <a:gd name="connsiteX73" fmla="*/ 4228235 w 4228235"/>
              <a:gd name="connsiteY7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57101 w 4228235"/>
              <a:gd name="connsiteY41" fmla="*/ 2185597 h 3119005"/>
              <a:gd name="connsiteX42" fmla="*/ 1407968 w 4228235"/>
              <a:gd name="connsiteY42" fmla="*/ 2221057 h 3119005"/>
              <a:gd name="connsiteX43" fmla="*/ 1439141 w 4228235"/>
              <a:gd name="connsiteY43" fmla="*/ 2252230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407968 w 4228235"/>
              <a:gd name="connsiteY42" fmla="*/ 2221057 h 3119005"/>
              <a:gd name="connsiteX43" fmla="*/ 1439141 w 4228235"/>
              <a:gd name="connsiteY43" fmla="*/ 2252230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86732 w 4228235"/>
              <a:gd name="connsiteY42" fmla="*/ 2208323 h 3119005"/>
              <a:gd name="connsiteX43" fmla="*/ 1439141 w 4228235"/>
              <a:gd name="connsiteY43" fmla="*/ 2252230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86732 w 4228235"/>
              <a:gd name="connsiteY42" fmla="*/ 2208323 h 3119005"/>
              <a:gd name="connsiteX43" fmla="*/ 1426399 w 4228235"/>
              <a:gd name="connsiteY43" fmla="*/ 2226761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86732 w 4228235"/>
              <a:gd name="connsiteY42" fmla="*/ 2208323 h 3119005"/>
              <a:gd name="connsiteX43" fmla="*/ 1426399 w 4228235"/>
              <a:gd name="connsiteY43" fmla="*/ 2226761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86732 w 4228235"/>
              <a:gd name="connsiteY42" fmla="*/ 2208323 h 3119005"/>
              <a:gd name="connsiteX43" fmla="*/ 1400915 w 4228235"/>
              <a:gd name="connsiteY43" fmla="*/ 2228884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3103 w 4228235"/>
              <a:gd name="connsiteY42" fmla="*/ 2206201 h 3119005"/>
              <a:gd name="connsiteX43" fmla="*/ 1400915 w 4228235"/>
              <a:gd name="connsiteY43" fmla="*/ 2228884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7350 w 4228235"/>
              <a:gd name="connsiteY42" fmla="*/ 2206201 h 3119005"/>
              <a:gd name="connsiteX43" fmla="*/ 1400915 w 4228235"/>
              <a:gd name="connsiteY43" fmla="*/ 2228884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403721 w 4228235"/>
              <a:gd name="connsiteY42" fmla="*/ 2201957 h 3119005"/>
              <a:gd name="connsiteX43" fmla="*/ 1400915 w 4228235"/>
              <a:gd name="connsiteY43" fmla="*/ 2228884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403721 w 4228235"/>
              <a:gd name="connsiteY42" fmla="*/ 2201958 h 3119005"/>
              <a:gd name="connsiteX43" fmla="*/ 1400915 w 4228235"/>
              <a:gd name="connsiteY43" fmla="*/ 2228884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5227 w 4228235"/>
              <a:gd name="connsiteY42" fmla="*/ 2199836 h 3119005"/>
              <a:gd name="connsiteX43" fmla="*/ 1400915 w 4228235"/>
              <a:gd name="connsiteY43" fmla="*/ 2228884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519671 w 4228235"/>
              <a:gd name="connsiteY44" fmla="*/ 2252230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519671 w 4228235"/>
              <a:gd name="connsiteY45" fmla="*/ 2323234 h 3119005"/>
              <a:gd name="connsiteX46" fmla="*/ 1564698 w 4228235"/>
              <a:gd name="connsiteY46" fmla="*/ 2323234 h 3119005"/>
              <a:gd name="connsiteX47" fmla="*/ 1564698 w 4228235"/>
              <a:gd name="connsiteY47" fmla="*/ 2372591 h 3119005"/>
              <a:gd name="connsiteX48" fmla="*/ 1645227 w 4228235"/>
              <a:gd name="connsiteY48" fmla="*/ 2372591 h 3119005"/>
              <a:gd name="connsiteX49" fmla="*/ 1645227 w 4228235"/>
              <a:gd name="connsiteY49" fmla="*/ 2413289 h 3119005"/>
              <a:gd name="connsiteX50" fmla="*/ 1698048 w 4228235"/>
              <a:gd name="connsiteY50" fmla="*/ 2413289 h 3119005"/>
              <a:gd name="connsiteX51" fmla="*/ 1698048 w 4228235"/>
              <a:gd name="connsiteY51" fmla="*/ 2484293 h 3119005"/>
              <a:gd name="connsiteX52" fmla="*/ 1743075 w 4228235"/>
              <a:gd name="connsiteY52" fmla="*/ 2484293 h 3119005"/>
              <a:gd name="connsiteX53" fmla="*/ 1872962 w 4228235"/>
              <a:gd name="connsiteY53" fmla="*/ 2600325 h 3119005"/>
              <a:gd name="connsiteX54" fmla="*/ 1949162 w 4228235"/>
              <a:gd name="connsiteY54" fmla="*/ 2600325 h 3119005"/>
              <a:gd name="connsiteX55" fmla="*/ 1949162 w 4228235"/>
              <a:gd name="connsiteY55" fmla="*/ 2636693 h 3119005"/>
              <a:gd name="connsiteX56" fmla="*/ 2047009 w 4228235"/>
              <a:gd name="connsiteY56" fmla="*/ 2636693 h 3119005"/>
              <a:gd name="connsiteX57" fmla="*/ 2247900 w 4228235"/>
              <a:gd name="connsiteY57" fmla="*/ 2636693 h 3119005"/>
              <a:gd name="connsiteX58" fmla="*/ 2247900 w 4228235"/>
              <a:gd name="connsiteY58" fmla="*/ 2690380 h 3119005"/>
              <a:gd name="connsiteX59" fmla="*/ 2355273 w 4228235"/>
              <a:gd name="connsiteY59" fmla="*/ 2690380 h 3119005"/>
              <a:gd name="connsiteX60" fmla="*/ 2493818 w 4228235"/>
              <a:gd name="connsiteY60" fmla="*/ 2765714 h 3119005"/>
              <a:gd name="connsiteX61" fmla="*/ 2596862 w 4228235"/>
              <a:gd name="connsiteY61" fmla="*/ 2815070 h 3119005"/>
              <a:gd name="connsiteX62" fmla="*/ 2708564 w 4228235"/>
              <a:gd name="connsiteY62" fmla="*/ 2815070 h 3119005"/>
              <a:gd name="connsiteX63" fmla="*/ 2708564 w 4228235"/>
              <a:gd name="connsiteY63" fmla="*/ 2851439 h 3119005"/>
              <a:gd name="connsiteX64" fmla="*/ 2815937 w 4228235"/>
              <a:gd name="connsiteY64" fmla="*/ 2851439 h 3119005"/>
              <a:gd name="connsiteX65" fmla="*/ 2886941 w 4228235"/>
              <a:gd name="connsiteY65" fmla="*/ 2851439 h 3119005"/>
              <a:gd name="connsiteX66" fmla="*/ 2967471 w 4228235"/>
              <a:gd name="connsiteY66" fmla="*/ 2851439 h 3119005"/>
              <a:gd name="connsiteX67" fmla="*/ 2967471 w 4228235"/>
              <a:gd name="connsiteY67" fmla="*/ 2886941 h 3119005"/>
              <a:gd name="connsiteX68" fmla="*/ 3106016 w 4228235"/>
              <a:gd name="connsiteY68" fmla="*/ 2886941 h 3119005"/>
              <a:gd name="connsiteX69" fmla="*/ 3459307 w 4228235"/>
              <a:gd name="connsiteY69" fmla="*/ 2886941 h 3119005"/>
              <a:gd name="connsiteX70" fmla="*/ 3459307 w 4228235"/>
              <a:gd name="connsiteY70" fmla="*/ 2931102 h 3119005"/>
              <a:gd name="connsiteX71" fmla="*/ 3589193 w 4228235"/>
              <a:gd name="connsiteY71" fmla="*/ 2931102 h 3119005"/>
              <a:gd name="connsiteX72" fmla="*/ 3589193 w 4228235"/>
              <a:gd name="connsiteY72" fmla="*/ 2963141 h 3119005"/>
              <a:gd name="connsiteX73" fmla="*/ 4228235 w 4228235"/>
              <a:gd name="connsiteY73" fmla="*/ 2963141 h 3119005"/>
              <a:gd name="connsiteX74" fmla="*/ 4228235 w 4228235"/>
              <a:gd name="connsiteY7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519671 w 4228235"/>
              <a:gd name="connsiteY45" fmla="*/ 2323234 h 3119005"/>
              <a:gd name="connsiteX46" fmla="*/ 1448418 w 4228235"/>
              <a:gd name="connsiteY46" fmla="*/ 2249269 h 3119005"/>
              <a:gd name="connsiteX47" fmla="*/ 1564698 w 4228235"/>
              <a:gd name="connsiteY47" fmla="*/ 2323234 h 3119005"/>
              <a:gd name="connsiteX48" fmla="*/ 1564698 w 4228235"/>
              <a:gd name="connsiteY48" fmla="*/ 2372591 h 3119005"/>
              <a:gd name="connsiteX49" fmla="*/ 1645227 w 4228235"/>
              <a:gd name="connsiteY49" fmla="*/ 2372591 h 3119005"/>
              <a:gd name="connsiteX50" fmla="*/ 1645227 w 4228235"/>
              <a:gd name="connsiteY50" fmla="*/ 2413289 h 3119005"/>
              <a:gd name="connsiteX51" fmla="*/ 1698048 w 4228235"/>
              <a:gd name="connsiteY51" fmla="*/ 2413289 h 3119005"/>
              <a:gd name="connsiteX52" fmla="*/ 1698048 w 4228235"/>
              <a:gd name="connsiteY52" fmla="*/ 2484293 h 3119005"/>
              <a:gd name="connsiteX53" fmla="*/ 1743075 w 4228235"/>
              <a:gd name="connsiteY53" fmla="*/ 2484293 h 3119005"/>
              <a:gd name="connsiteX54" fmla="*/ 1872962 w 4228235"/>
              <a:gd name="connsiteY54" fmla="*/ 2600325 h 3119005"/>
              <a:gd name="connsiteX55" fmla="*/ 1949162 w 4228235"/>
              <a:gd name="connsiteY55" fmla="*/ 2600325 h 3119005"/>
              <a:gd name="connsiteX56" fmla="*/ 1949162 w 4228235"/>
              <a:gd name="connsiteY56" fmla="*/ 2636693 h 3119005"/>
              <a:gd name="connsiteX57" fmla="*/ 2047009 w 4228235"/>
              <a:gd name="connsiteY57" fmla="*/ 2636693 h 3119005"/>
              <a:gd name="connsiteX58" fmla="*/ 2247900 w 4228235"/>
              <a:gd name="connsiteY58" fmla="*/ 2636693 h 3119005"/>
              <a:gd name="connsiteX59" fmla="*/ 2247900 w 4228235"/>
              <a:gd name="connsiteY59" fmla="*/ 2690380 h 3119005"/>
              <a:gd name="connsiteX60" fmla="*/ 2355273 w 4228235"/>
              <a:gd name="connsiteY60" fmla="*/ 2690380 h 3119005"/>
              <a:gd name="connsiteX61" fmla="*/ 2493818 w 4228235"/>
              <a:gd name="connsiteY61" fmla="*/ 2765714 h 3119005"/>
              <a:gd name="connsiteX62" fmla="*/ 2596862 w 4228235"/>
              <a:gd name="connsiteY62" fmla="*/ 2815070 h 3119005"/>
              <a:gd name="connsiteX63" fmla="*/ 2708564 w 4228235"/>
              <a:gd name="connsiteY63" fmla="*/ 2815070 h 3119005"/>
              <a:gd name="connsiteX64" fmla="*/ 2708564 w 4228235"/>
              <a:gd name="connsiteY64" fmla="*/ 2851439 h 3119005"/>
              <a:gd name="connsiteX65" fmla="*/ 2815937 w 4228235"/>
              <a:gd name="connsiteY65" fmla="*/ 2851439 h 3119005"/>
              <a:gd name="connsiteX66" fmla="*/ 2886941 w 4228235"/>
              <a:gd name="connsiteY66" fmla="*/ 2851439 h 3119005"/>
              <a:gd name="connsiteX67" fmla="*/ 2967471 w 4228235"/>
              <a:gd name="connsiteY67" fmla="*/ 2851439 h 3119005"/>
              <a:gd name="connsiteX68" fmla="*/ 2967471 w 4228235"/>
              <a:gd name="connsiteY68" fmla="*/ 2886941 h 3119005"/>
              <a:gd name="connsiteX69" fmla="*/ 3106016 w 4228235"/>
              <a:gd name="connsiteY69" fmla="*/ 2886941 h 3119005"/>
              <a:gd name="connsiteX70" fmla="*/ 3459307 w 4228235"/>
              <a:gd name="connsiteY70" fmla="*/ 2886941 h 3119005"/>
              <a:gd name="connsiteX71" fmla="*/ 3459307 w 4228235"/>
              <a:gd name="connsiteY71" fmla="*/ 2931102 h 3119005"/>
              <a:gd name="connsiteX72" fmla="*/ 3589193 w 4228235"/>
              <a:gd name="connsiteY72" fmla="*/ 2931102 h 3119005"/>
              <a:gd name="connsiteX73" fmla="*/ 3589193 w 4228235"/>
              <a:gd name="connsiteY73" fmla="*/ 2963141 h 3119005"/>
              <a:gd name="connsiteX74" fmla="*/ 4228235 w 4228235"/>
              <a:gd name="connsiteY74" fmla="*/ 2963141 h 3119005"/>
              <a:gd name="connsiteX75" fmla="*/ 4228235 w 4228235"/>
              <a:gd name="connsiteY7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519671 w 4228235"/>
              <a:gd name="connsiteY45" fmla="*/ 2323234 h 3119005"/>
              <a:gd name="connsiteX46" fmla="*/ 1518499 w 4228235"/>
              <a:gd name="connsiteY46" fmla="*/ 2264126 h 3119005"/>
              <a:gd name="connsiteX47" fmla="*/ 1564698 w 4228235"/>
              <a:gd name="connsiteY47" fmla="*/ 2323234 h 3119005"/>
              <a:gd name="connsiteX48" fmla="*/ 1564698 w 4228235"/>
              <a:gd name="connsiteY48" fmla="*/ 2372591 h 3119005"/>
              <a:gd name="connsiteX49" fmla="*/ 1645227 w 4228235"/>
              <a:gd name="connsiteY49" fmla="*/ 2372591 h 3119005"/>
              <a:gd name="connsiteX50" fmla="*/ 1645227 w 4228235"/>
              <a:gd name="connsiteY50" fmla="*/ 2413289 h 3119005"/>
              <a:gd name="connsiteX51" fmla="*/ 1698048 w 4228235"/>
              <a:gd name="connsiteY51" fmla="*/ 2413289 h 3119005"/>
              <a:gd name="connsiteX52" fmla="*/ 1698048 w 4228235"/>
              <a:gd name="connsiteY52" fmla="*/ 2484293 h 3119005"/>
              <a:gd name="connsiteX53" fmla="*/ 1743075 w 4228235"/>
              <a:gd name="connsiteY53" fmla="*/ 2484293 h 3119005"/>
              <a:gd name="connsiteX54" fmla="*/ 1872962 w 4228235"/>
              <a:gd name="connsiteY54" fmla="*/ 2600325 h 3119005"/>
              <a:gd name="connsiteX55" fmla="*/ 1949162 w 4228235"/>
              <a:gd name="connsiteY55" fmla="*/ 2600325 h 3119005"/>
              <a:gd name="connsiteX56" fmla="*/ 1949162 w 4228235"/>
              <a:gd name="connsiteY56" fmla="*/ 2636693 h 3119005"/>
              <a:gd name="connsiteX57" fmla="*/ 2047009 w 4228235"/>
              <a:gd name="connsiteY57" fmla="*/ 2636693 h 3119005"/>
              <a:gd name="connsiteX58" fmla="*/ 2247900 w 4228235"/>
              <a:gd name="connsiteY58" fmla="*/ 2636693 h 3119005"/>
              <a:gd name="connsiteX59" fmla="*/ 2247900 w 4228235"/>
              <a:gd name="connsiteY59" fmla="*/ 2690380 h 3119005"/>
              <a:gd name="connsiteX60" fmla="*/ 2355273 w 4228235"/>
              <a:gd name="connsiteY60" fmla="*/ 2690380 h 3119005"/>
              <a:gd name="connsiteX61" fmla="*/ 2493818 w 4228235"/>
              <a:gd name="connsiteY61" fmla="*/ 2765714 h 3119005"/>
              <a:gd name="connsiteX62" fmla="*/ 2596862 w 4228235"/>
              <a:gd name="connsiteY62" fmla="*/ 2815070 h 3119005"/>
              <a:gd name="connsiteX63" fmla="*/ 2708564 w 4228235"/>
              <a:gd name="connsiteY63" fmla="*/ 2815070 h 3119005"/>
              <a:gd name="connsiteX64" fmla="*/ 2708564 w 4228235"/>
              <a:gd name="connsiteY64" fmla="*/ 2851439 h 3119005"/>
              <a:gd name="connsiteX65" fmla="*/ 2815937 w 4228235"/>
              <a:gd name="connsiteY65" fmla="*/ 2851439 h 3119005"/>
              <a:gd name="connsiteX66" fmla="*/ 2886941 w 4228235"/>
              <a:gd name="connsiteY66" fmla="*/ 2851439 h 3119005"/>
              <a:gd name="connsiteX67" fmla="*/ 2967471 w 4228235"/>
              <a:gd name="connsiteY67" fmla="*/ 2851439 h 3119005"/>
              <a:gd name="connsiteX68" fmla="*/ 2967471 w 4228235"/>
              <a:gd name="connsiteY68" fmla="*/ 2886941 h 3119005"/>
              <a:gd name="connsiteX69" fmla="*/ 3106016 w 4228235"/>
              <a:gd name="connsiteY69" fmla="*/ 2886941 h 3119005"/>
              <a:gd name="connsiteX70" fmla="*/ 3459307 w 4228235"/>
              <a:gd name="connsiteY70" fmla="*/ 2886941 h 3119005"/>
              <a:gd name="connsiteX71" fmla="*/ 3459307 w 4228235"/>
              <a:gd name="connsiteY71" fmla="*/ 2931102 h 3119005"/>
              <a:gd name="connsiteX72" fmla="*/ 3589193 w 4228235"/>
              <a:gd name="connsiteY72" fmla="*/ 2931102 h 3119005"/>
              <a:gd name="connsiteX73" fmla="*/ 3589193 w 4228235"/>
              <a:gd name="connsiteY73" fmla="*/ 2963141 h 3119005"/>
              <a:gd name="connsiteX74" fmla="*/ 4228235 w 4228235"/>
              <a:gd name="connsiteY74" fmla="*/ 2963141 h 3119005"/>
              <a:gd name="connsiteX75" fmla="*/ 4228235 w 4228235"/>
              <a:gd name="connsiteY7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518499 w 4228235"/>
              <a:gd name="connsiteY46" fmla="*/ 2264126 h 3119005"/>
              <a:gd name="connsiteX47" fmla="*/ 1564698 w 4228235"/>
              <a:gd name="connsiteY47" fmla="*/ 2323234 h 3119005"/>
              <a:gd name="connsiteX48" fmla="*/ 1564698 w 4228235"/>
              <a:gd name="connsiteY48" fmla="*/ 2372591 h 3119005"/>
              <a:gd name="connsiteX49" fmla="*/ 1645227 w 4228235"/>
              <a:gd name="connsiteY49" fmla="*/ 2372591 h 3119005"/>
              <a:gd name="connsiteX50" fmla="*/ 1645227 w 4228235"/>
              <a:gd name="connsiteY50" fmla="*/ 2413289 h 3119005"/>
              <a:gd name="connsiteX51" fmla="*/ 1698048 w 4228235"/>
              <a:gd name="connsiteY51" fmla="*/ 2413289 h 3119005"/>
              <a:gd name="connsiteX52" fmla="*/ 1698048 w 4228235"/>
              <a:gd name="connsiteY52" fmla="*/ 2484293 h 3119005"/>
              <a:gd name="connsiteX53" fmla="*/ 1743075 w 4228235"/>
              <a:gd name="connsiteY53" fmla="*/ 2484293 h 3119005"/>
              <a:gd name="connsiteX54" fmla="*/ 1872962 w 4228235"/>
              <a:gd name="connsiteY54" fmla="*/ 2600325 h 3119005"/>
              <a:gd name="connsiteX55" fmla="*/ 1949162 w 4228235"/>
              <a:gd name="connsiteY55" fmla="*/ 2600325 h 3119005"/>
              <a:gd name="connsiteX56" fmla="*/ 1949162 w 4228235"/>
              <a:gd name="connsiteY56" fmla="*/ 2636693 h 3119005"/>
              <a:gd name="connsiteX57" fmla="*/ 2047009 w 4228235"/>
              <a:gd name="connsiteY57" fmla="*/ 2636693 h 3119005"/>
              <a:gd name="connsiteX58" fmla="*/ 2247900 w 4228235"/>
              <a:gd name="connsiteY58" fmla="*/ 2636693 h 3119005"/>
              <a:gd name="connsiteX59" fmla="*/ 2247900 w 4228235"/>
              <a:gd name="connsiteY59" fmla="*/ 2690380 h 3119005"/>
              <a:gd name="connsiteX60" fmla="*/ 2355273 w 4228235"/>
              <a:gd name="connsiteY60" fmla="*/ 2690380 h 3119005"/>
              <a:gd name="connsiteX61" fmla="*/ 2493818 w 4228235"/>
              <a:gd name="connsiteY61" fmla="*/ 2765714 h 3119005"/>
              <a:gd name="connsiteX62" fmla="*/ 2596862 w 4228235"/>
              <a:gd name="connsiteY62" fmla="*/ 2815070 h 3119005"/>
              <a:gd name="connsiteX63" fmla="*/ 2708564 w 4228235"/>
              <a:gd name="connsiteY63" fmla="*/ 2815070 h 3119005"/>
              <a:gd name="connsiteX64" fmla="*/ 2708564 w 4228235"/>
              <a:gd name="connsiteY64" fmla="*/ 2851439 h 3119005"/>
              <a:gd name="connsiteX65" fmla="*/ 2815937 w 4228235"/>
              <a:gd name="connsiteY65" fmla="*/ 2851439 h 3119005"/>
              <a:gd name="connsiteX66" fmla="*/ 2886941 w 4228235"/>
              <a:gd name="connsiteY66" fmla="*/ 2851439 h 3119005"/>
              <a:gd name="connsiteX67" fmla="*/ 2967471 w 4228235"/>
              <a:gd name="connsiteY67" fmla="*/ 2851439 h 3119005"/>
              <a:gd name="connsiteX68" fmla="*/ 2967471 w 4228235"/>
              <a:gd name="connsiteY68" fmla="*/ 2886941 h 3119005"/>
              <a:gd name="connsiteX69" fmla="*/ 3106016 w 4228235"/>
              <a:gd name="connsiteY69" fmla="*/ 2886941 h 3119005"/>
              <a:gd name="connsiteX70" fmla="*/ 3459307 w 4228235"/>
              <a:gd name="connsiteY70" fmla="*/ 2886941 h 3119005"/>
              <a:gd name="connsiteX71" fmla="*/ 3459307 w 4228235"/>
              <a:gd name="connsiteY71" fmla="*/ 2931102 h 3119005"/>
              <a:gd name="connsiteX72" fmla="*/ 3589193 w 4228235"/>
              <a:gd name="connsiteY72" fmla="*/ 2931102 h 3119005"/>
              <a:gd name="connsiteX73" fmla="*/ 3589193 w 4228235"/>
              <a:gd name="connsiteY73" fmla="*/ 2963141 h 3119005"/>
              <a:gd name="connsiteX74" fmla="*/ 4228235 w 4228235"/>
              <a:gd name="connsiteY74" fmla="*/ 2963141 h 3119005"/>
              <a:gd name="connsiteX75" fmla="*/ 4228235 w 4228235"/>
              <a:gd name="connsiteY7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529118 w 4228235"/>
              <a:gd name="connsiteY46" fmla="*/ 2298085 h 3119005"/>
              <a:gd name="connsiteX47" fmla="*/ 1564698 w 4228235"/>
              <a:gd name="connsiteY47" fmla="*/ 2323234 h 3119005"/>
              <a:gd name="connsiteX48" fmla="*/ 1564698 w 4228235"/>
              <a:gd name="connsiteY48" fmla="*/ 2372591 h 3119005"/>
              <a:gd name="connsiteX49" fmla="*/ 1645227 w 4228235"/>
              <a:gd name="connsiteY49" fmla="*/ 2372591 h 3119005"/>
              <a:gd name="connsiteX50" fmla="*/ 1645227 w 4228235"/>
              <a:gd name="connsiteY50" fmla="*/ 2413289 h 3119005"/>
              <a:gd name="connsiteX51" fmla="*/ 1698048 w 4228235"/>
              <a:gd name="connsiteY51" fmla="*/ 2413289 h 3119005"/>
              <a:gd name="connsiteX52" fmla="*/ 1698048 w 4228235"/>
              <a:gd name="connsiteY52" fmla="*/ 2484293 h 3119005"/>
              <a:gd name="connsiteX53" fmla="*/ 1743075 w 4228235"/>
              <a:gd name="connsiteY53" fmla="*/ 2484293 h 3119005"/>
              <a:gd name="connsiteX54" fmla="*/ 1872962 w 4228235"/>
              <a:gd name="connsiteY54" fmla="*/ 2600325 h 3119005"/>
              <a:gd name="connsiteX55" fmla="*/ 1949162 w 4228235"/>
              <a:gd name="connsiteY55" fmla="*/ 2600325 h 3119005"/>
              <a:gd name="connsiteX56" fmla="*/ 1949162 w 4228235"/>
              <a:gd name="connsiteY56" fmla="*/ 2636693 h 3119005"/>
              <a:gd name="connsiteX57" fmla="*/ 2047009 w 4228235"/>
              <a:gd name="connsiteY57" fmla="*/ 2636693 h 3119005"/>
              <a:gd name="connsiteX58" fmla="*/ 2247900 w 4228235"/>
              <a:gd name="connsiteY58" fmla="*/ 2636693 h 3119005"/>
              <a:gd name="connsiteX59" fmla="*/ 2247900 w 4228235"/>
              <a:gd name="connsiteY59" fmla="*/ 2690380 h 3119005"/>
              <a:gd name="connsiteX60" fmla="*/ 2355273 w 4228235"/>
              <a:gd name="connsiteY60" fmla="*/ 2690380 h 3119005"/>
              <a:gd name="connsiteX61" fmla="*/ 2493818 w 4228235"/>
              <a:gd name="connsiteY61" fmla="*/ 2765714 h 3119005"/>
              <a:gd name="connsiteX62" fmla="*/ 2596862 w 4228235"/>
              <a:gd name="connsiteY62" fmla="*/ 2815070 h 3119005"/>
              <a:gd name="connsiteX63" fmla="*/ 2708564 w 4228235"/>
              <a:gd name="connsiteY63" fmla="*/ 2815070 h 3119005"/>
              <a:gd name="connsiteX64" fmla="*/ 2708564 w 4228235"/>
              <a:gd name="connsiteY64" fmla="*/ 2851439 h 3119005"/>
              <a:gd name="connsiteX65" fmla="*/ 2815937 w 4228235"/>
              <a:gd name="connsiteY65" fmla="*/ 2851439 h 3119005"/>
              <a:gd name="connsiteX66" fmla="*/ 2886941 w 4228235"/>
              <a:gd name="connsiteY66" fmla="*/ 2851439 h 3119005"/>
              <a:gd name="connsiteX67" fmla="*/ 2967471 w 4228235"/>
              <a:gd name="connsiteY67" fmla="*/ 2851439 h 3119005"/>
              <a:gd name="connsiteX68" fmla="*/ 2967471 w 4228235"/>
              <a:gd name="connsiteY68" fmla="*/ 2886941 h 3119005"/>
              <a:gd name="connsiteX69" fmla="*/ 3106016 w 4228235"/>
              <a:gd name="connsiteY69" fmla="*/ 2886941 h 3119005"/>
              <a:gd name="connsiteX70" fmla="*/ 3459307 w 4228235"/>
              <a:gd name="connsiteY70" fmla="*/ 2886941 h 3119005"/>
              <a:gd name="connsiteX71" fmla="*/ 3459307 w 4228235"/>
              <a:gd name="connsiteY71" fmla="*/ 2931102 h 3119005"/>
              <a:gd name="connsiteX72" fmla="*/ 3589193 w 4228235"/>
              <a:gd name="connsiteY72" fmla="*/ 2931102 h 3119005"/>
              <a:gd name="connsiteX73" fmla="*/ 3589193 w 4228235"/>
              <a:gd name="connsiteY73" fmla="*/ 2963141 h 3119005"/>
              <a:gd name="connsiteX74" fmla="*/ 4228235 w 4228235"/>
              <a:gd name="connsiteY74" fmla="*/ 2963141 h 3119005"/>
              <a:gd name="connsiteX75" fmla="*/ 4228235 w 4228235"/>
              <a:gd name="connsiteY7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529118 w 4228235"/>
              <a:gd name="connsiteY46" fmla="*/ 2298085 h 3119005"/>
              <a:gd name="connsiteX47" fmla="*/ 1564698 w 4228235"/>
              <a:gd name="connsiteY47" fmla="*/ 2323234 h 3119005"/>
              <a:gd name="connsiteX48" fmla="*/ 1564698 w 4228235"/>
              <a:gd name="connsiteY48" fmla="*/ 2372591 h 3119005"/>
              <a:gd name="connsiteX49" fmla="*/ 1645227 w 4228235"/>
              <a:gd name="connsiteY49" fmla="*/ 2372591 h 3119005"/>
              <a:gd name="connsiteX50" fmla="*/ 1645227 w 4228235"/>
              <a:gd name="connsiteY50" fmla="*/ 2413289 h 3119005"/>
              <a:gd name="connsiteX51" fmla="*/ 1698048 w 4228235"/>
              <a:gd name="connsiteY51" fmla="*/ 2413289 h 3119005"/>
              <a:gd name="connsiteX52" fmla="*/ 1698048 w 4228235"/>
              <a:gd name="connsiteY52" fmla="*/ 2484293 h 3119005"/>
              <a:gd name="connsiteX53" fmla="*/ 1743075 w 4228235"/>
              <a:gd name="connsiteY53" fmla="*/ 2484293 h 3119005"/>
              <a:gd name="connsiteX54" fmla="*/ 1872962 w 4228235"/>
              <a:gd name="connsiteY54" fmla="*/ 2600325 h 3119005"/>
              <a:gd name="connsiteX55" fmla="*/ 1949162 w 4228235"/>
              <a:gd name="connsiteY55" fmla="*/ 2600325 h 3119005"/>
              <a:gd name="connsiteX56" fmla="*/ 1949162 w 4228235"/>
              <a:gd name="connsiteY56" fmla="*/ 2636693 h 3119005"/>
              <a:gd name="connsiteX57" fmla="*/ 2047009 w 4228235"/>
              <a:gd name="connsiteY57" fmla="*/ 2636693 h 3119005"/>
              <a:gd name="connsiteX58" fmla="*/ 2247900 w 4228235"/>
              <a:gd name="connsiteY58" fmla="*/ 2636693 h 3119005"/>
              <a:gd name="connsiteX59" fmla="*/ 2247900 w 4228235"/>
              <a:gd name="connsiteY59" fmla="*/ 2690380 h 3119005"/>
              <a:gd name="connsiteX60" fmla="*/ 2355273 w 4228235"/>
              <a:gd name="connsiteY60" fmla="*/ 2690380 h 3119005"/>
              <a:gd name="connsiteX61" fmla="*/ 2493818 w 4228235"/>
              <a:gd name="connsiteY61" fmla="*/ 2765714 h 3119005"/>
              <a:gd name="connsiteX62" fmla="*/ 2596862 w 4228235"/>
              <a:gd name="connsiteY62" fmla="*/ 2815070 h 3119005"/>
              <a:gd name="connsiteX63" fmla="*/ 2708564 w 4228235"/>
              <a:gd name="connsiteY63" fmla="*/ 2815070 h 3119005"/>
              <a:gd name="connsiteX64" fmla="*/ 2708564 w 4228235"/>
              <a:gd name="connsiteY64" fmla="*/ 2851439 h 3119005"/>
              <a:gd name="connsiteX65" fmla="*/ 2815937 w 4228235"/>
              <a:gd name="connsiteY65" fmla="*/ 2851439 h 3119005"/>
              <a:gd name="connsiteX66" fmla="*/ 2886941 w 4228235"/>
              <a:gd name="connsiteY66" fmla="*/ 2851439 h 3119005"/>
              <a:gd name="connsiteX67" fmla="*/ 2967471 w 4228235"/>
              <a:gd name="connsiteY67" fmla="*/ 2851439 h 3119005"/>
              <a:gd name="connsiteX68" fmla="*/ 2967471 w 4228235"/>
              <a:gd name="connsiteY68" fmla="*/ 2886941 h 3119005"/>
              <a:gd name="connsiteX69" fmla="*/ 3106016 w 4228235"/>
              <a:gd name="connsiteY69" fmla="*/ 2886941 h 3119005"/>
              <a:gd name="connsiteX70" fmla="*/ 3459307 w 4228235"/>
              <a:gd name="connsiteY70" fmla="*/ 2886941 h 3119005"/>
              <a:gd name="connsiteX71" fmla="*/ 3459307 w 4228235"/>
              <a:gd name="connsiteY71" fmla="*/ 2931102 h 3119005"/>
              <a:gd name="connsiteX72" fmla="*/ 3589193 w 4228235"/>
              <a:gd name="connsiteY72" fmla="*/ 2931102 h 3119005"/>
              <a:gd name="connsiteX73" fmla="*/ 3589193 w 4228235"/>
              <a:gd name="connsiteY73" fmla="*/ 2963141 h 3119005"/>
              <a:gd name="connsiteX74" fmla="*/ 4228235 w 4228235"/>
              <a:gd name="connsiteY74" fmla="*/ 2963141 h 3119005"/>
              <a:gd name="connsiteX75" fmla="*/ 4228235 w 4228235"/>
              <a:gd name="connsiteY7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529118 w 4228235"/>
              <a:gd name="connsiteY46" fmla="*/ 2298085 h 3119005"/>
              <a:gd name="connsiteX47" fmla="*/ 1564698 w 4228235"/>
              <a:gd name="connsiteY47" fmla="*/ 2323234 h 3119005"/>
              <a:gd name="connsiteX48" fmla="*/ 1564698 w 4228235"/>
              <a:gd name="connsiteY48" fmla="*/ 2372591 h 3119005"/>
              <a:gd name="connsiteX49" fmla="*/ 1645227 w 4228235"/>
              <a:gd name="connsiteY49" fmla="*/ 2372591 h 3119005"/>
              <a:gd name="connsiteX50" fmla="*/ 1645227 w 4228235"/>
              <a:gd name="connsiteY50" fmla="*/ 2413289 h 3119005"/>
              <a:gd name="connsiteX51" fmla="*/ 1698048 w 4228235"/>
              <a:gd name="connsiteY51" fmla="*/ 2413289 h 3119005"/>
              <a:gd name="connsiteX52" fmla="*/ 1698048 w 4228235"/>
              <a:gd name="connsiteY52" fmla="*/ 2484293 h 3119005"/>
              <a:gd name="connsiteX53" fmla="*/ 1743075 w 4228235"/>
              <a:gd name="connsiteY53" fmla="*/ 2484293 h 3119005"/>
              <a:gd name="connsiteX54" fmla="*/ 1872962 w 4228235"/>
              <a:gd name="connsiteY54" fmla="*/ 2600325 h 3119005"/>
              <a:gd name="connsiteX55" fmla="*/ 1949162 w 4228235"/>
              <a:gd name="connsiteY55" fmla="*/ 2600325 h 3119005"/>
              <a:gd name="connsiteX56" fmla="*/ 1949162 w 4228235"/>
              <a:gd name="connsiteY56" fmla="*/ 2636693 h 3119005"/>
              <a:gd name="connsiteX57" fmla="*/ 2047009 w 4228235"/>
              <a:gd name="connsiteY57" fmla="*/ 2636693 h 3119005"/>
              <a:gd name="connsiteX58" fmla="*/ 2247900 w 4228235"/>
              <a:gd name="connsiteY58" fmla="*/ 2636693 h 3119005"/>
              <a:gd name="connsiteX59" fmla="*/ 2247900 w 4228235"/>
              <a:gd name="connsiteY59" fmla="*/ 2690380 h 3119005"/>
              <a:gd name="connsiteX60" fmla="*/ 2355273 w 4228235"/>
              <a:gd name="connsiteY60" fmla="*/ 2690380 h 3119005"/>
              <a:gd name="connsiteX61" fmla="*/ 2493818 w 4228235"/>
              <a:gd name="connsiteY61" fmla="*/ 2765714 h 3119005"/>
              <a:gd name="connsiteX62" fmla="*/ 2596862 w 4228235"/>
              <a:gd name="connsiteY62" fmla="*/ 2815070 h 3119005"/>
              <a:gd name="connsiteX63" fmla="*/ 2708564 w 4228235"/>
              <a:gd name="connsiteY63" fmla="*/ 2815070 h 3119005"/>
              <a:gd name="connsiteX64" fmla="*/ 2708564 w 4228235"/>
              <a:gd name="connsiteY64" fmla="*/ 2851439 h 3119005"/>
              <a:gd name="connsiteX65" fmla="*/ 2815937 w 4228235"/>
              <a:gd name="connsiteY65" fmla="*/ 2851439 h 3119005"/>
              <a:gd name="connsiteX66" fmla="*/ 2886941 w 4228235"/>
              <a:gd name="connsiteY66" fmla="*/ 2851439 h 3119005"/>
              <a:gd name="connsiteX67" fmla="*/ 2967471 w 4228235"/>
              <a:gd name="connsiteY67" fmla="*/ 2851439 h 3119005"/>
              <a:gd name="connsiteX68" fmla="*/ 2967471 w 4228235"/>
              <a:gd name="connsiteY68" fmla="*/ 2886941 h 3119005"/>
              <a:gd name="connsiteX69" fmla="*/ 3106016 w 4228235"/>
              <a:gd name="connsiteY69" fmla="*/ 2886941 h 3119005"/>
              <a:gd name="connsiteX70" fmla="*/ 3459307 w 4228235"/>
              <a:gd name="connsiteY70" fmla="*/ 2886941 h 3119005"/>
              <a:gd name="connsiteX71" fmla="*/ 3459307 w 4228235"/>
              <a:gd name="connsiteY71" fmla="*/ 2931102 h 3119005"/>
              <a:gd name="connsiteX72" fmla="*/ 3589193 w 4228235"/>
              <a:gd name="connsiteY72" fmla="*/ 2931102 h 3119005"/>
              <a:gd name="connsiteX73" fmla="*/ 3589193 w 4228235"/>
              <a:gd name="connsiteY73" fmla="*/ 2963141 h 3119005"/>
              <a:gd name="connsiteX74" fmla="*/ 4228235 w 4228235"/>
              <a:gd name="connsiteY74" fmla="*/ 2963141 h 3119005"/>
              <a:gd name="connsiteX75" fmla="*/ 4228235 w 4228235"/>
              <a:gd name="connsiteY7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529118 w 4228235"/>
              <a:gd name="connsiteY46" fmla="*/ 2298085 h 3119005"/>
              <a:gd name="connsiteX47" fmla="*/ 1564698 w 4228235"/>
              <a:gd name="connsiteY47" fmla="*/ 2323234 h 3119005"/>
              <a:gd name="connsiteX48" fmla="*/ 1564698 w 4228235"/>
              <a:gd name="connsiteY48" fmla="*/ 2372591 h 3119005"/>
              <a:gd name="connsiteX49" fmla="*/ 1645227 w 4228235"/>
              <a:gd name="connsiteY49" fmla="*/ 2372591 h 3119005"/>
              <a:gd name="connsiteX50" fmla="*/ 1645227 w 4228235"/>
              <a:gd name="connsiteY50" fmla="*/ 2413289 h 3119005"/>
              <a:gd name="connsiteX51" fmla="*/ 1698048 w 4228235"/>
              <a:gd name="connsiteY51" fmla="*/ 2413289 h 3119005"/>
              <a:gd name="connsiteX52" fmla="*/ 1698048 w 4228235"/>
              <a:gd name="connsiteY52" fmla="*/ 2484293 h 3119005"/>
              <a:gd name="connsiteX53" fmla="*/ 1743075 w 4228235"/>
              <a:gd name="connsiteY53" fmla="*/ 2484293 h 3119005"/>
              <a:gd name="connsiteX54" fmla="*/ 1872962 w 4228235"/>
              <a:gd name="connsiteY54" fmla="*/ 2600325 h 3119005"/>
              <a:gd name="connsiteX55" fmla="*/ 1949162 w 4228235"/>
              <a:gd name="connsiteY55" fmla="*/ 2600325 h 3119005"/>
              <a:gd name="connsiteX56" fmla="*/ 1949162 w 4228235"/>
              <a:gd name="connsiteY56" fmla="*/ 2636693 h 3119005"/>
              <a:gd name="connsiteX57" fmla="*/ 2047009 w 4228235"/>
              <a:gd name="connsiteY57" fmla="*/ 2636693 h 3119005"/>
              <a:gd name="connsiteX58" fmla="*/ 2247900 w 4228235"/>
              <a:gd name="connsiteY58" fmla="*/ 2636693 h 3119005"/>
              <a:gd name="connsiteX59" fmla="*/ 2247900 w 4228235"/>
              <a:gd name="connsiteY59" fmla="*/ 2690380 h 3119005"/>
              <a:gd name="connsiteX60" fmla="*/ 2355273 w 4228235"/>
              <a:gd name="connsiteY60" fmla="*/ 2690380 h 3119005"/>
              <a:gd name="connsiteX61" fmla="*/ 2493818 w 4228235"/>
              <a:gd name="connsiteY61" fmla="*/ 2765714 h 3119005"/>
              <a:gd name="connsiteX62" fmla="*/ 2596862 w 4228235"/>
              <a:gd name="connsiteY62" fmla="*/ 2815070 h 3119005"/>
              <a:gd name="connsiteX63" fmla="*/ 2708564 w 4228235"/>
              <a:gd name="connsiteY63" fmla="*/ 2815070 h 3119005"/>
              <a:gd name="connsiteX64" fmla="*/ 2708564 w 4228235"/>
              <a:gd name="connsiteY64" fmla="*/ 2851439 h 3119005"/>
              <a:gd name="connsiteX65" fmla="*/ 2815937 w 4228235"/>
              <a:gd name="connsiteY65" fmla="*/ 2851439 h 3119005"/>
              <a:gd name="connsiteX66" fmla="*/ 2886941 w 4228235"/>
              <a:gd name="connsiteY66" fmla="*/ 2851439 h 3119005"/>
              <a:gd name="connsiteX67" fmla="*/ 2967471 w 4228235"/>
              <a:gd name="connsiteY67" fmla="*/ 2851439 h 3119005"/>
              <a:gd name="connsiteX68" fmla="*/ 2967471 w 4228235"/>
              <a:gd name="connsiteY68" fmla="*/ 2886941 h 3119005"/>
              <a:gd name="connsiteX69" fmla="*/ 3106016 w 4228235"/>
              <a:gd name="connsiteY69" fmla="*/ 2886941 h 3119005"/>
              <a:gd name="connsiteX70" fmla="*/ 3459307 w 4228235"/>
              <a:gd name="connsiteY70" fmla="*/ 2886941 h 3119005"/>
              <a:gd name="connsiteX71" fmla="*/ 3459307 w 4228235"/>
              <a:gd name="connsiteY71" fmla="*/ 2931102 h 3119005"/>
              <a:gd name="connsiteX72" fmla="*/ 3589193 w 4228235"/>
              <a:gd name="connsiteY72" fmla="*/ 2931102 h 3119005"/>
              <a:gd name="connsiteX73" fmla="*/ 3589193 w 4228235"/>
              <a:gd name="connsiteY73" fmla="*/ 2963141 h 3119005"/>
              <a:gd name="connsiteX74" fmla="*/ 4228235 w 4228235"/>
              <a:gd name="connsiteY74" fmla="*/ 2963141 h 3119005"/>
              <a:gd name="connsiteX75" fmla="*/ 4228235 w 4228235"/>
              <a:gd name="connsiteY7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42048 w 4228235"/>
              <a:gd name="connsiteY46" fmla="*/ 2272616 h 3119005"/>
              <a:gd name="connsiteX47" fmla="*/ 1564698 w 4228235"/>
              <a:gd name="connsiteY47" fmla="*/ 2323234 h 3119005"/>
              <a:gd name="connsiteX48" fmla="*/ 1564698 w 4228235"/>
              <a:gd name="connsiteY48" fmla="*/ 2372591 h 3119005"/>
              <a:gd name="connsiteX49" fmla="*/ 1645227 w 4228235"/>
              <a:gd name="connsiteY49" fmla="*/ 2372591 h 3119005"/>
              <a:gd name="connsiteX50" fmla="*/ 1645227 w 4228235"/>
              <a:gd name="connsiteY50" fmla="*/ 2413289 h 3119005"/>
              <a:gd name="connsiteX51" fmla="*/ 1698048 w 4228235"/>
              <a:gd name="connsiteY51" fmla="*/ 2413289 h 3119005"/>
              <a:gd name="connsiteX52" fmla="*/ 1698048 w 4228235"/>
              <a:gd name="connsiteY52" fmla="*/ 2484293 h 3119005"/>
              <a:gd name="connsiteX53" fmla="*/ 1743075 w 4228235"/>
              <a:gd name="connsiteY53" fmla="*/ 2484293 h 3119005"/>
              <a:gd name="connsiteX54" fmla="*/ 1872962 w 4228235"/>
              <a:gd name="connsiteY54" fmla="*/ 2600325 h 3119005"/>
              <a:gd name="connsiteX55" fmla="*/ 1949162 w 4228235"/>
              <a:gd name="connsiteY55" fmla="*/ 2600325 h 3119005"/>
              <a:gd name="connsiteX56" fmla="*/ 1949162 w 4228235"/>
              <a:gd name="connsiteY56" fmla="*/ 2636693 h 3119005"/>
              <a:gd name="connsiteX57" fmla="*/ 2047009 w 4228235"/>
              <a:gd name="connsiteY57" fmla="*/ 2636693 h 3119005"/>
              <a:gd name="connsiteX58" fmla="*/ 2247900 w 4228235"/>
              <a:gd name="connsiteY58" fmla="*/ 2636693 h 3119005"/>
              <a:gd name="connsiteX59" fmla="*/ 2247900 w 4228235"/>
              <a:gd name="connsiteY59" fmla="*/ 2690380 h 3119005"/>
              <a:gd name="connsiteX60" fmla="*/ 2355273 w 4228235"/>
              <a:gd name="connsiteY60" fmla="*/ 2690380 h 3119005"/>
              <a:gd name="connsiteX61" fmla="*/ 2493818 w 4228235"/>
              <a:gd name="connsiteY61" fmla="*/ 2765714 h 3119005"/>
              <a:gd name="connsiteX62" fmla="*/ 2596862 w 4228235"/>
              <a:gd name="connsiteY62" fmla="*/ 2815070 h 3119005"/>
              <a:gd name="connsiteX63" fmla="*/ 2708564 w 4228235"/>
              <a:gd name="connsiteY63" fmla="*/ 2815070 h 3119005"/>
              <a:gd name="connsiteX64" fmla="*/ 2708564 w 4228235"/>
              <a:gd name="connsiteY64" fmla="*/ 2851439 h 3119005"/>
              <a:gd name="connsiteX65" fmla="*/ 2815937 w 4228235"/>
              <a:gd name="connsiteY65" fmla="*/ 2851439 h 3119005"/>
              <a:gd name="connsiteX66" fmla="*/ 2886941 w 4228235"/>
              <a:gd name="connsiteY66" fmla="*/ 2851439 h 3119005"/>
              <a:gd name="connsiteX67" fmla="*/ 2967471 w 4228235"/>
              <a:gd name="connsiteY67" fmla="*/ 2851439 h 3119005"/>
              <a:gd name="connsiteX68" fmla="*/ 2967471 w 4228235"/>
              <a:gd name="connsiteY68" fmla="*/ 2886941 h 3119005"/>
              <a:gd name="connsiteX69" fmla="*/ 3106016 w 4228235"/>
              <a:gd name="connsiteY69" fmla="*/ 2886941 h 3119005"/>
              <a:gd name="connsiteX70" fmla="*/ 3459307 w 4228235"/>
              <a:gd name="connsiteY70" fmla="*/ 2886941 h 3119005"/>
              <a:gd name="connsiteX71" fmla="*/ 3459307 w 4228235"/>
              <a:gd name="connsiteY71" fmla="*/ 2931102 h 3119005"/>
              <a:gd name="connsiteX72" fmla="*/ 3589193 w 4228235"/>
              <a:gd name="connsiteY72" fmla="*/ 2931102 h 3119005"/>
              <a:gd name="connsiteX73" fmla="*/ 3589193 w 4228235"/>
              <a:gd name="connsiteY73" fmla="*/ 2963141 h 3119005"/>
              <a:gd name="connsiteX74" fmla="*/ 4228235 w 4228235"/>
              <a:gd name="connsiteY74" fmla="*/ 2963141 h 3119005"/>
              <a:gd name="connsiteX75" fmla="*/ 4228235 w 4228235"/>
              <a:gd name="connsiteY7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564698 w 4228235"/>
              <a:gd name="connsiteY47" fmla="*/ 2323234 h 3119005"/>
              <a:gd name="connsiteX48" fmla="*/ 1564698 w 4228235"/>
              <a:gd name="connsiteY48" fmla="*/ 2372591 h 3119005"/>
              <a:gd name="connsiteX49" fmla="*/ 1645227 w 4228235"/>
              <a:gd name="connsiteY49" fmla="*/ 2372591 h 3119005"/>
              <a:gd name="connsiteX50" fmla="*/ 1645227 w 4228235"/>
              <a:gd name="connsiteY50" fmla="*/ 2413289 h 3119005"/>
              <a:gd name="connsiteX51" fmla="*/ 1698048 w 4228235"/>
              <a:gd name="connsiteY51" fmla="*/ 2413289 h 3119005"/>
              <a:gd name="connsiteX52" fmla="*/ 1698048 w 4228235"/>
              <a:gd name="connsiteY52" fmla="*/ 2484293 h 3119005"/>
              <a:gd name="connsiteX53" fmla="*/ 1743075 w 4228235"/>
              <a:gd name="connsiteY53" fmla="*/ 2484293 h 3119005"/>
              <a:gd name="connsiteX54" fmla="*/ 1872962 w 4228235"/>
              <a:gd name="connsiteY54" fmla="*/ 2600325 h 3119005"/>
              <a:gd name="connsiteX55" fmla="*/ 1949162 w 4228235"/>
              <a:gd name="connsiteY55" fmla="*/ 2600325 h 3119005"/>
              <a:gd name="connsiteX56" fmla="*/ 1949162 w 4228235"/>
              <a:gd name="connsiteY56" fmla="*/ 2636693 h 3119005"/>
              <a:gd name="connsiteX57" fmla="*/ 2047009 w 4228235"/>
              <a:gd name="connsiteY57" fmla="*/ 2636693 h 3119005"/>
              <a:gd name="connsiteX58" fmla="*/ 2247900 w 4228235"/>
              <a:gd name="connsiteY58" fmla="*/ 2636693 h 3119005"/>
              <a:gd name="connsiteX59" fmla="*/ 2247900 w 4228235"/>
              <a:gd name="connsiteY59" fmla="*/ 2690380 h 3119005"/>
              <a:gd name="connsiteX60" fmla="*/ 2355273 w 4228235"/>
              <a:gd name="connsiteY60" fmla="*/ 2690380 h 3119005"/>
              <a:gd name="connsiteX61" fmla="*/ 2493818 w 4228235"/>
              <a:gd name="connsiteY61" fmla="*/ 2765714 h 3119005"/>
              <a:gd name="connsiteX62" fmla="*/ 2596862 w 4228235"/>
              <a:gd name="connsiteY62" fmla="*/ 2815070 h 3119005"/>
              <a:gd name="connsiteX63" fmla="*/ 2708564 w 4228235"/>
              <a:gd name="connsiteY63" fmla="*/ 2815070 h 3119005"/>
              <a:gd name="connsiteX64" fmla="*/ 2708564 w 4228235"/>
              <a:gd name="connsiteY64" fmla="*/ 2851439 h 3119005"/>
              <a:gd name="connsiteX65" fmla="*/ 2815937 w 4228235"/>
              <a:gd name="connsiteY65" fmla="*/ 2851439 h 3119005"/>
              <a:gd name="connsiteX66" fmla="*/ 2886941 w 4228235"/>
              <a:gd name="connsiteY66" fmla="*/ 2851439 h 3119005"/>
              <a:gd name="connsiteX67" fmla="*/ 2967471 w 4228235"/>
              <a:gd name="connsiteY67" fmla="*/ 2851439 h 3119005"/>
              <a:gd name="connsiteX68" fmla="*/ 2967471 w 4228235"/>
              <a:gd name="connsiteY68" fmla="*/ 2886941 h 3119005"/>
              <a:gd name="connsiteX69" fmla="*/ 3106016 w 4228235"/>
              <a:gd name="connsiteY69" fmla="*/ 2886941 h 3119005"/>
              <a:gd name="connsiteX70" fmla="*/ 3459307 w 4228235"/>
              <a:gd name="connsiteY70" fmla="*/ 2886941 h 3119005"/>
              <a:gd name="connsiteX71" fmla="*/ 3459307 w 4228235"/>
              <a:gd name="connsiteY71" fmla="*/ 2931102 h 3119005"/>
              <a:gd name="connsiteX72" fmla="*/ 3589193 w 4228235"/>
              <a:gd name="connsiteY72" fmla="*/ 2931102 h 3119005"/>
              <a:gd name="connsiteX73" fmla="*/ 3589193 w 4228235"/>
              <a:gd name="connsiteY73" fmla="*/ 2963141 h 3119005"/>
              <a:gd name="connsiteX74" fmla="*/ 4228235 w 4228235"/>
              <a:gd name="connsiteY74" fmla="*/ 2963141 h 3119005"/>
              <a:gd name="connsiteX75" fmla="*/ 4228235 w 4228235"/>
              <a:gd name="connsiteY7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522747 w 4228235"/>
              <a:gd name="connsiteY47" fmla="*/ 2298085 h 3119005"/>
              <a:gd name="connsiteX48" fmla="*/ 1564698 w 4228235"/>
              <a:gd name="connsiteY48" fmla="*/ 2323234 h 3119005"/>
              <a:gd name="connsiteX49" fmla="*/ 1564698 w 4228235"/>
              <a:gd name="connsiteY49" fmla="*/ 2372591 h 3119005"/>
              <a:gd name="connsiteX50" fmla="*/ 1645227 w 4228235"/>
              <a:gd name="connsiteY50" fmla="*/ 2372591 h 3119005"/>
              <a:gd name="connsiteX51" fmla="*/ 1645227 w 4228235"/>
              <a:gd name="connsiteY51" fmla="*/ 2413289 h 3119005"/>
              <a:gd name="connsiteX52" fmla="*/ 1698048 w 4228235"/>
              <a:gd name="connsiteY52" fmla="*/ 2413289 h 3119005"/>
              <a:gd name="connsiteX53" fmla="*/ 1698048 w 4228235"/>
              <a:gd name="connsiteY53" fmla="*/ 2484293 h 3119005"/>
              <a:gd name="connsiteX54" fmla="*/ 1743075 w 4228235"/>
              <a:gd name="connsiteY54" fmla="*/ 2484293 h 3119005"/>
              <a:gd name="connsiteX55" fmla="*/ 1872962 w 4228235"/>
              <a:gd name="connsiteY55" fmla="*/ 2600325 h 3119005"/>
              <a:gd name="connsiteX56" fmla="*/ 1949162 w 4228235"/>
              <a:gd name="connsiteY56" fmla="*/ 2600325 h 3119005"/>
              <a:gd name="connsiteX57" fmla="*/ 1949162 w 4228235"/>
              <a:gd name="connsiteY57" fmla="*/ 2636693 h 3119005"/>
              <a:gd name="connsiteX58" fmla="*/ 2047009 w 4228235"/>
              <a:gd name="connsiteY58" fmla="*/ 2636693 h 3119005"/>
              <a:gd name="connsiteX59" fmla="*/ 2247900 w 4228235"/>
              <a:gd name="connsiteY59" fmla="*/ 2636693 h 3119005"/>
              <a:gd name="connsiteX60" fmla="*/ 2247900 w 4228235"/>
              <a:gd name="connsiteY60" fmla="*/ 2690380 h 3119005"/>
              <a:gd name="connsiteX61" fmla="*/ 2355273 w 4228235"/>
              <a:gd name="connsiteY61" fmla="*/ 2690380 h 3119005"/>
              <a:gd name="connsiteX62" fmla="*/ 2493818 w 4228235"/>
              <a:gd name="connsiteY62" fmla="*/ 2765714 h 3119005"/>
              <a:gd name="connsiteX63" fmla="*/ 2596862 w 4228235"/>
              <a:gd name="connsiteY63" fmla="*/ 2815070 h 3119005"/>
              <a:gd name="connsiteX64" fmla="*/ 2708564 w 4228235"/>
              <a:gd name="connsiteY64" fmla="*/ 2815070 h 3119005"/>
              <a:gd name="connsiteX65" fmla="*/ 2708564 w 4228235"/>
              <a:gd name="connsiteY65" fmla="*/ 2851439 h 3119005"/>
              <a:gd name="connsiteX66" fmla="*/ 2815937 w 4228235"/>
              <a:gd name="connsiteY66" fmla="*/ 2851439 h 3119005"/>
              <a:gd name="connsiteX67" fmla="*/ 2886941 w 4228235"/>
              <a:gd name="connsiteY67" fmla="*/ 2851439 h 3119005"/>
              <a:gd name="connsiteX68" fmla="*/ 2967471 w 4228235"/>
              <a:gd name="connsiteY68" fmla="*/ 2851439 h 3119005"/>
              <a:gd name="connsiteX69" fmla="*/ 2967471 w 4228235"/>
              <a:gd name="connsiteY69" fmla="*/ 2886941 h 3119005"/>
              <a:gd name="connsiteX70" fmla="*/ 3106016 w 4228235"/>
              <a:gd name="connsiteY70" fmla="*/ 2886941 h 3119005"/>
              <a:gd name="connsiteX71" fmla="*/ 3459307 w 4228235"/>
              <a:gd name="connsiteY71" fmla="*/ 2886941 h 3119005"/>
              <a:gd name="connsiteX72" fmla="*/ 3459307 w 4228235"/>
              <a:gd name="connsiteY72" fmla="*/ 2931102 h 3119005"/>
              <a:gd name="connsiteX73" fmla="*/ 3589193 w 4228235"/>
              <a:gd name="connsiteY73" fmla="*/ 2931102 h 3119005"/>
              <a:gd name="connsiteX74" fmla="*/ 3589193 w 4228235"/>
              <a:gd name="connsiteY74" fmla="*/ 2963141 h 3119005"/>
              <a:gd name="connsiteX75" fmla="*/ 4228235 w 4228235"/>
              <a:gd name="connsiteY75" fmla="*/ 2963141 h 3119005"/>
              <a:gd name="connsiteX76" fmla="*/ 4228235 w 4228235"/>
              <a:gd name="connsiteY76"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64698 w 4228235"/>
              <a:gd name="connsiteY48" fmla="*/ 2323234 h 3119005"/>
              <a:gd name="connsiteX49" fmla="*/ 1564698 w 4228235"/>
              <a:gd name="connsiteY49" fmla="*/ 2372591 h 3119005"/>
              <a:gd name="connsiteX50" fmla="*/ 1645227 w 4228235"/>
              <a:gd name="connsiteY50" fmla="*/ 2372591 h 3119005"/>
              <a:gd name="connsiteX51" fmla="*/ 1645227 w 4228235"/>
              <a:gd name="connsiteY51" fmla="*/ 2413289 h 3119005"/>
              <a:gd name="connsiteX52" fmla="*/ 1698048 w 4228235"/>
              <a:gd name="connsiteY52" fmla="*/ 2413289 h 3119005"/>
              <a:gd name="connsiteX53" fmla="*/ 1698048 w 4228235"/>
              <a:gd name="connsiteY53" fmla="*/ 2484293 h 3119005"/>
              <a:gd name="connsiteX54" fmla="*/ 1743075 w 4228235"/>
              <a:gd name="connsiteY54" fmla="*/ 2484293 h 3119005"/>
              <a:gd name="connsiteX55" fmla="*/ 1872962 w 4228235"/>
              <a:gd name="connsiteY55" fmla="*/ 2600325 h 3119005"/>
              <a:gd name="connsiteX56" fmla="*/ 1949162 w 4228235"/>
              <a:gd name="connsiteY56" fmla="*/ 2600325 h 3119005"/>
              <a:gd name="connsiteX57" fmla="*/ 1949162 w 4228235"/>
              <a:gd name="connsiteY57" fmla="*/ 2636693 h 3119005"/>
              <a:gd name="connsiteX58" fmla="*/ 2047009 w 4228235"/>
              <a:gd name="connsiteY58" fmla="*/ 2636693 h 3119005"/>
              <a:gd name="connsiteX59" fmla="*/ 2247900 w 4228235"/>
              <a:gd name="connsiteY59" fmla="*/ 2636693 h 3119005"/>
              <a:gd name="connsiteX60" fmla="*/ 2247900 w 4228235"/>
              <a:gd name="connsiteY60" fmla="*/ 2690380 h 3119005"/>
              <a:gd name="connsiteX61" fmla="*/ 2355273 w 4228235"/>
              <a:gd name="connsiteY61" fmla="*/ 2690380 h 3119005"/>
              <a:gd name="connsiteX62" fmla="*/ 2493818 w 4228235"/>
              <a:gd name="connsiteY62" fmla="*/ 2765714 h 3119005"/>
              <a:gd name="connsiteX63" fmla="*/ 2596862 w 4228235"/>
              <a:gd name="connsiteY63" fmla="*/ 2815070 h 3119005"/>
              <a:gd name="connsiteX64" fmla="*/ 2708564 w 4228235"/>
              <a:gd name="connsiteY64" fmla="*/ 2815070 h 3119005"/>
              <a:gd name="connsiteX65" fmla="*/ 2708564 w 4228235"/>
              <a:gd name="connsiteY65" fmla="*/ 2851439 h 3119005"/>
              <a:gd name="connsiteX66" fmla="*/ 2815937 w 4228235"/>
              <a:gd name="connsiteY66" fmla="*/ 2851439 h 3119005"/>
              <a:gd name="connsiteX67" fmla="*/ 2886941 w 4228235"/>
              <a:gd name="connsiteY67" fmla="*/ 2851439 h 3119005"/>
              <a:gd name="connsiteX68" fmla="*/ 2967471 w 4228235"/>
              <a:gd name="connsiteY68" fmla="*/ 2851439 h 3119005"/>
              <a:gd name="connsiteX69" fmla="*/ 2967471 w 4228235"/>
              <a:gd name="connsiteY69" fmla="*/ 2886941 h 3119005"/>
              <a:gd name="connsiteX70" fmla="*/ 3106016 w 4228235"/>
              <a:gd name="connsiteY70" fmla="*/ 2886941 h 3119005"/>
              <a:gd name="connsiteX71" fmla="*/ 3459307 w 4228235"/>
              <a:gd name="connsiteY71" fmla="*/ 2886941 h 3119005"/>
              <a:gd name="connsiteX72" fmla="*/ 3459307 w 4228235"/>
              <a:gd name="connsiteY72" fmla="*/ 2931102 h 3119005"/>
              <a:gd name="connsiteX73" fmla="*/ 3589193 w 4228235"/>
              <a:gd name="connsiteY73" fmla="*/ 2931102 h 3119005"/>
              <a:gd name="connsiteX74" fmla="*/ 3589193 w 4228235"/>
              <a:gd name="connsiteY74" fmla="*/ 2963141 h 3119005"/>
              <a:gd name="connsiteX75" fmla="*/ 4228235 w 4228235"/>
              <a:gd name="connsiteY75" fmla="*/ 2963141 h 3119005"/>
              <a:gd name="connsiteX76" fmla="*/ 4228235 w 4228235"/>
              <a:gd name="connsiteY76"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14252 w 4228235"/>
              <a:gd name="connsiteY48" fmla="*/ 2304452 h 3119005"/>
              <a:gd name="connsiteX49" fmla="*/ 1564698 w 4228235"/>
              <a:gd name="connsiteY49" fmla="*/ 2323234 h 3119005"/>
              <a:gd name="connsiteX50" fmla="*/ 1564698 w 4228235"/>
              <a:gd name="connsiteY50" fmla="*/ 2372591 h 3119005"/>
              <a:gd name="connsiteX51" fmla="*/ 1645227 w 4228235"/>
              <a:gd name="connsiteY51" fmla="*/ 2372591 h 3119005"/>
              <a:gd name="connsiteX52" fmla="*/ 1645227 w 4228235"/>
              <a:gd name="connsiteY52" fmla="*/ 2413289 h 3119005"/>
              <a:gd name="connsiteX53" fmla="*/ 1698048 w 4228235"/>
              <a:gd name="connsiteY53" fmla="*/ 2413289 h 3119005"/>
              <a:gd name="connsiteX54" fmla="*/ 1698048 w 4228235"/>
              <a:gd name="connsiteY54" fmla="*/ 2484293 h 3119005"/>
              <a:gd name="connsiteX55" fmla="*/ 1743075 w 4228235"/>
              <a:gd name="connsiteY55" fmla="*/ 2484293 h 3119005"/>
              <a:gd name="connsiteX56" fmla="*/ 1872962 w 4228235"/>
              <a:gd name="connsiteY56" fmla="*/ 2600325 h 3119005"/>
              <a:gd name="connsiteX57" fmla="*/ 1949162 w 4228235"/>
              <a:gd name="connsiteY57" fmla="*/ 2600325 h 3119005"/>
              <a:gd name="connsiteX58" fmla="*/ 1949162 w 4228235"/>
              <a:gd name="connsiteY58" fmla="*/ 2636693 h 3119005"/>
              <a:gd name="connsiteX59" fmla="*/ 2047009 w 4228235"/>
              <a:gd name="connsiteY59" fmla="*/ 2636693 h 3119005"/>
              <a:gd name="connsiteX60" fmla="*/ 2247900 w 4228235"/>
              <a:gd name="connsiteY60" fmla="*/ 2636693 h 3119005"/>
              <a:gd name="connsiteX61" fmla="*/ 2247900 w 4228235"/>
              <a:gd name="connsiteY61" fmla="*/ 2690380 h 3119005"/>
              <a:gd name="connsiteX62" fmla="*/ 2355273 w 4228235"/>
              <a:gd name="connsiteY62" fmla="*/ 2690380 h 3119005"/>
              <a:gd name="connsiteX63" fmla="*/ 2493818 w 4228235"/>
              <a:gd name="connsiteY63" fmla="*/ 2765714 h 3119005"/>
              <a:gd name="connsiteX64" fmla="*/ 2596862 w 4228235"/>
              <a:gd name="connsiteY64" fmla="*/ 2815070 h 3119005"/>
              <a:gd name="connsiteX65" fmla="*/ 2708564 w 4228235"/>
              <a:gd name="connsiteY65" fmla="*/ 2815070 h 3119005"/>
              <a:gd name="connsiteX66" fmla="*/ 2708564 w 4228235"/>
              <a:gd name="connsiteY66" fmla="*/ 2851439 h 3119005"/>
              <a:gd name="connsiteX67" fmla="*/ 2815937 w 4228235"/>
              <a:gd name="connsiteY67" fmla="*/ 2851439 h 3119005"/>
              <a:gd name="connsiteX68" fmla="*/ 2886941 w 4228235"/>
              <a:gd name="connsiteY68" fmla="*/ 2851439 h 3119005"/>
              <a:gd name="connsiteX69" fmla="*/ 2967471 w 4228235"/>
              <a:gd name="connsiteY69" fmla="*/ 2851439 h 3119005"/>
              <a:gd name="connsiteX70" fmla="*/ 2967471 w 4228235"/>
              <a:gd name="connsiteY70" fmla="*/ 2886941 h 3119005"/>
              <a:gd name="connsiteX71" fmla="*/ 3106016 w 4228235"/>
              <a:gd name="connsiteY71" fmla="*/ 2886941 h 3119005"/>
              <a:gd name="connsiteX72" fmla="*/ 3459307 w 4228235"/>
              <a:gd name="connsiteY72" fmla="*/ 2886941 h 3119005"/>
              <a:gd name="connsiteX73" fmla="*/ 3459307 w 4228235"/>
              <a:gd name="connsiteY73" fmla="*/ 2931102 h 3119005"/>
              <a:gd name="connsiteX74" fmla="*/ 3589193 w 4228235"/>
              <a:gd name="connsiteY74" fmla="*/ 2931102 h 3119005"/>
              <a:gd name="connsiteX75" fmla="*/ 3589193 w 4228235"/>
              <a:gd name="connsiteY75" fmla="*/ 2963141 h 3119005"/>
              <a:gd name="connsiteX76" fmla="*/ 4228235 w 4228235"/>
              <a:gd name="connsiteY76" fmla="*/ 2963141 h 3119005"/>
              <a:gd name="connsiteX77" fmla="*/ 4228235 w 4228235"/>
              <a:gd name="connsiteY77"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14252 w 4228235"/>
              <a:gd name="connsiteY48" fmla="*/ 2298085 h 3119005"/>
              <a:gd name="connsiteX49" fmla="*/ 1564698 w 4228235"/>
              <a:gd name="connsiteY49" fmla="*/ 2323234 h 3119005"/>
              <a:gd name="connsiteX50" fmla="*/ 1564698 w 4228235"/>
              <a:gd name="connsiteY50" fmla="*/ 2372591 h 3119005"/>
              <a:gd name="connsiteX51" fmla="*/ 1645227 w 4228235"/>
              <a:gd name="connsiteY51" fmla="*/ 2372591 h 3119005"/>
              <a:gd name="connsiteX52" fmla="*/ 1645227 w 4228235"/>
              <a:gd name="connsiteY52" fmla="*/ 2413289 h 3119005"/>
              <a:gd name="connsiteX53" fmla="*/ 1698048 w 4228235"/>
              <a:gd name="connsiteY53" fmla="*/ 2413289 h 3119005"/>
              <a:gd name="connsiteX54" fmla="*/ 1698048 w 4228235"/>
              <a:gd name="connsiteY54" fmla="*/ 2484293 h 3119005"/>
              <a:gd name="connsiteX55" fmla="*/ 1743075 w 4228235"/>
              <a:gd name="connsiteY55" fmla="*/ 2484293 h 3119005"/>
              <a:gd name="connsiteX56" fmla="*/ 1872962 w 4228235"/>
              <a:gd name="connsiteY56" fmla="*/ 2600325 h 3119005"/>
              <a:gd name="connsiteX57" fmla="*/ 1949162 w 4228235"/>
              <a:gd name="connsiteY57" fmla="*/ 2600325 h 3119005"/>
              <a:gd name="connsiteX58" fmla="*/ 1949162 w 4228235"/>
              <a:gd name="connsiteY58" fmla="*/ 2636693 h 3119005"/>
              <a:gd name="connsiteX59" fmla="*/ 2047009 w 4228235"/>
              <a:gd name="connsiteY59" fmla="*/ 2636693 h 3119005"/>
              <a:gd name="connsiteX60" fmla="*/ 2247900 w 4228235"/>
              <a:gd name="connsiteY60" fmla="*/ 2636693 h 3119005"/>
              <a:gd name="connsiteX61" fmla="*/ 2247900 w 4228235"/>
              <a:gd name="connsiteY61" fmla="*/ 2690380 h 3119005"/>
              <a:gd name="connsiteX62" fmla="*/ 2355273 w 4228235"/>
              <a:gd name="connsiteY62" fmla="*/ 2690380 h 3119005"/>
              <a:gd name="connsiteX63" fmla="*/ 2493818 w 4228235"/>
              <a:gd name="connsiteY63" fmla="*/ 2765714 h 3119005"/>
              <a:gd name="connsiteX64" fmla="*/ 2596862 w 4228235"/>
              <a:gd name="connsiteY64" fmla="*/ 2815070 h 3119005"/>
              <a:gd name="connsiteX65" fmla="*/ 2708564 w 4228235"/>
              <a:gd name="connsiteY65" fmla="*/ 2815070 h 3119005"/>
              <a:gd name="connsiteX66" fmla="*/ 2708564 w 4228235"/>
              <a:gd name="connsiteY66" fmla="*/ 2851439 h 3119005"/>
              <a:gd name="connsiteX67" fmla="*/ 2815937 w 4228235"/>
              <a:gd name="connsiteY67" fmla="*/ 2851439 h 3119005"/>
              <a:gd name="connsiteX68" fmla="*/ 2886941 w 4228235"/>
              <a:gd name="connsiteY68" fmla="*/ 2851439 h 3119005"/>
              <a:gd name="connsiteX69" fmla="*/ 2967471 w 4228235"/>
              <a:gd name="connsiteY69" fmla="*/ 2851439 h 3119005"/>
              <a:gd name="connsiteX70" fmla="*/ 2967471 w 4228235"/>
              <a:gd name="connsiteY70" fmla="*/ 2886941 h 3119005"/>
              <a:gd name="connsiteX71" fmla="*/ 3106016 w 4228235"/>
              <a:gd name="connsiteY71" fmla="*/ 2886941 h 3119005"/>
              <a:gd name="connsiteX72" fmla="*/ 3459307 w 4228235"/>
              <a:gd name="connsiteY72" fmla="*/ 2886941 h 3119005"/>
              <a:gd name="connsiteX73" fmla="*/ 3459307 w 4228235"/>
              <a:gd name="connsiteY73" fmla="*/ 2931102 h 3119005"/>
              <a:gd name="connsiteX74" fmla="*/ 3589193 w 4228235"/>
              <a:gd name="connsiteY74" fmla="*/ 2931102 h 3119005"/>
              <a:gd name="connsiteX75" fmla="*/ 3589193 w 4228235"/>
              <a:gd name="connsiteY75" fmla="*/ 2963141 h 3119005"/>
              <a:gd name="connsiteX76" fmla="*/ 4228235 w 4228235"/>
              <a:gd name="connsiteY76" fmla="*/ 2963141 h 3119005"/>
              <a:gd name="connsiteX77" fmla="*/ 4228235 w 4228235"/>
              <a:gd name="connsiteY77"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14252 w 4228235"/>
              <a:gd name="connsiteY48" fmla="*/ 2298085 h 3119005"/>
              <a:gd name="connsiteX49" fmla="*/ 1564698 w 4228235"/>
              <a:gd name="connsiteY49" fmla="*/ 2323234 h 3119005"/>
              <a:gd name="connsiteX50" fmla="*/ 1564698 w 4228235"/>
              <a:gd name="connsiteY50" fmla="*/ 2372591 h 3119005"/>
              <a:gd name="connsiteX51" fmla="*/ 1645227 w 4228235"/>
              <a:gd name="connsiteY51" fmla="*/ 2372591 h 3119005"/>
              <a:gd name="connsiteX52" fmla="*/ 1645227 w 4228235"/>
              <a:gd name="connsiteY52" fmla="*/ 2413289 h 3119005"/>
              <a:gd name="connsiteX53" fmla="*/ 1698048 w 4228235"/>
              <a:gd name="connsiteY53" fmla="*/ 2413289 h 3119005"/>
              <a:gd name="connsiteX54" fmla="*/ 1698048 w 4228235"/>
              <a:gd name="connsiteY54" fmla="*/ 2484293 h 3119005"/>
              <a:gd name="connsiteX55" fmla="*/ 1743075 w 4228235"/>
              <a:gd name="connsiteY55" fmla="*/ 2484293 h 3119005"/>
              <a:gd name="connsiteX56" fmla="*/ 1872962 w 4228235"/>
              <a:gd name="connsiteY56" fmla="*/ 2600325 h 3119005"/>
              <a:gd name="connsiteX57" fmla="*/ 1949162 w 4228235"/>
              <a:gd name="connsiteY57" fmla="*/ 2600325 h 3119005"/>
              <a:gd name="connsiteX58" fmla="*/ 1949162 w 4228235"/>
              <a:gd name="connsiteY58" fmla="*/ 2636693 h 3119005"/>
              <a:gd name="connsiteX59" fmla="*/ 2047009 w 4228235"/>
              <a:gd name="connsiteY59" fmla="*/ 2636693 h 3119005"/>
              <a:gd name="connsiteX60" fmla="*/ 2247900 w 4228235"/>
              <a:gd name="connsiteY60" fmla="*/ 2636693 h 3119005"/>
              <a:gd name="connsiteX61" fmla="*/ 2247900 w 4228235"/>
              <a:gd name="connsiteY61" fmla="*/ 2690380 h 3119005"/>
              <a:gd name="connsiteX62" fmla="*/ 2355273 w 4228235"/>
              <a:gd name="connsiteY62" fmla="*/ 2690380 h 3119005"/>
              <a:gd name="connsiteX63" fmla="*/ 2493818 w 4228235"/>
              <a:gd name="connsiteY63" fmla="*/ 2765714 h 3119005"/>
              <a:gd name="connsiteX64" fmla="*/ 2596862 w 4228235"/>
              <a:gd name="connsiteY64" fmla="*/ 2815070 h 3119005"/>
              <a:gd name="connsiteX65" fmla="*/ 2708564 w 4228235"/>
              <a:gd name="connsiteY65" fmla="*/ 2815070 h 3119005"/>
              <a:gd name="connsiteX66" fmla="*/ 2708564 w 4228235"/>
              <a:gd name="connsiteY66" fmla="*/ 2851439 h 3119005"/>
              <a:gd name="connsiteX67" fmla="*/ 2815937 w 4228235"/>
              <a:gd name="connsiteY67" fmla="*/ 2851439 h 3119005"/>
              <a:gd name="connsiteX68" fmla="*/ 2886941 w 4228235"/>
              <a:gd name="connsiteY68" fmla="*/ 2851439 h 3119005"/>
              <a:gd name="connsiteX69" fmla="*/ 2967471 w 4228235"/>
              <a:gd name="connsiteY69" fmla="*/ 2851439 h 3119005"/>
              <a:gd name="connsiteX70" fmla="*/ 2967471 w 4228235"/>
              <a:gd name="connsiteY70" fmla="*/ 2886941 h 3119005"/>
              <a:gd name="connsiteX71" fmla="*/ 3106016 w 4228235"/>
              <a:gd name="connsiteY71" fmla="*/ 2886941 h 3119005"/>
              <a:gd name="connsiteX72" fmla="*/ 3459307 w 4228235"/>
              <a:gd name="connsiteY72" fmla="*/ 2886941 h 3119005"/>
              <a:gd name="connsiteX73" fmla="*/ 3459307 w 4228235"/>
              <a:gd name="connsiteY73" fmla="*/ 2931102 h 3119005"/>
              <a:gd name="connsiteX74" fmla="*/ 3589193 w 4228235"/>
              <a:gd name="connsiteY74" fmla="*/ 2931102 h 3119005"/>
              <a:gd name="connsiteX75" fmla="*/ 3589193 w 4228235"/>
              <a:gd name="connsiteY75" fmla="*/ 2963141 h 3119005"/>
              <a:gd name="connsiteX76" fmla="*/ 4228235 w 4228235"/>
              <a:gd name="connsiteY76" fmla="*/ 2963141 h 3119005"/>
              <a:gd name="connsiteX77" fmla="*/ 4228235 w 4228235"/>
              <a:gd name="connsiteY77"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14252 w 4228235"/>
              <a:gd name="connsiteY48" fmla="*/ 2298085 h 3119005"/>
              <a:gd name="connsiteX49" fmla="*/ 1564698 w 4228235"/>
              <a:gd name="connsiteY49" fmla="*/ 2323234 h 3119005"/>
              <a:gd name="connsiteX50" fmla="*/ 1541860 w 4228235"/>
              <a:gd name="connsiteY50" fmla="*/ 2308697 h 3119005"/>
              <a:gd name="connsiteX51" fmla="*/ 1564698 w 4228235"/>
              <a:gd name="connsiteY51" fmla="*/ 2372591 h 3119005"/>
              <a:gd name="connsiteX52" fmla="*/ 1645227 w 4228235"/>
              <a:gd name="connsiteY52" fmla="*/ 2372591 h 3119005"/>
              <a:gd name="connsiteX53" fmla="*/ 1645227 w 4228235"/>
              <a:gd name="connsiteY53" fmla="*/ 2413289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14252 w 4228235"/>
              <a:gd name="connsiteY48" fmla="*/ 2298085 h 3119005"/>
              <a:gd name="connsiteX49" fmla="*/ 1564698 w 4228235"/>
              <a:gd name="connsiteY49" fmla="*/ 2323234 h 3119005"/>
              <a:gd name="connsiteX50" fmla="*/ 1541860 w 4228235"/>
              <a:gd name="connsiteY50" fmla="*/ 2228046 h 3119005"/>
              <a:gd name="connsiteX51" fmla="*/ 1564698 w 4228235"/>
              <a:gd name="connsiteY51" fmla="*/ 2372591 h 3119005"/>
              <a:gd name="connsiteX52" fmla="*/ 1645227 w 4228235"/>
              <a:gd name="connsiteY52" fmla="*/ 2372591 h 3119005"/>
              <a:gd name="connsiteX53" fmla="*/ 1645227 w 4228235"/>
              <a:gd name="connsiteY53" fmla="*/ 2413289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14252 w 4228235"/>
              <a:gd name="connsiteY48" fmla="*/ 2298085 h 3119005"/>
              <a:gd name="connsiteX49" fmla="*/ 1564698 w 4228235"/>
              <a:gd name="connsiteY49" fmla="*/ 2323234 h 3119005"/>
              <a:gd name="connsiteX50" fmla="*/ 1597075 w 4228235"/>
              <a:gd name="connsiteY50" fmla="*/ 2268372 h 3119005"/>
              <a:gd name="connsiteX51" fmla="*/ 1564698 w 4228235"/>
              <a:gd name="connsiteY51" fmla="*/ 2372591 h 3119005"/>
              <a:gd name="connsiteX52" fmla="*/ 1645227 w 4228235"/>
              <a:gd name="connsiteY52" fmla="*/ 2372591 h 3119005"/>
              <a:gd name="connsiteX53" fmla="*/ 1645227 w 4228235"/>
              <a:gd name="connsiteY53" fmla="*/ 2413289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14252 w 4228235"/>
              <a:gd name="connsiteY48" fmla="*/ 2298085 h 3119005"/>
              <a:gd name="connsiteX49" fmla="*/ 1517978 w 4228235"/>
              <a:gd name="connsiteY49" fmla="*/ 2321111 h 3119005"/>
              <a:gd name="connsiteX50" fmla="*/ 1597075 w 4228235"/>
              <a:gd name="connsiteY50" fmla="*/ 2268372 h 3119005"/>
              <a:gd name="connsiteX51" fmla="*/ 1564698 w 4228235"/>
              <a:gd name="connsiteY51" fmla="*/ 2372591 h 3119005"/>
              <a:gd name="connsiteX52" fmla="*/ 1645227 w 4228235"/>
              <a:gd name="connsiteY52" fmla="*/ 2372591 h 3119005"/>
              <a:gd name="connsiteX53" fmla="*/ 1645227 w 4228235"/>
              <a:gd name="connsiteY53" fmla="*/ 2413289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7978 w 4228235"/>
              <a:gd name="connsiteY49" fmla="*/ 2321111 h 3119005"/>
              <a:gd name="connsiteX50" fmla="*/ 1597075 w 4228235"/>
              <a:gd name="connsiteY50" fmla="*/ 2268372 h 3119005"/>
              <a:gd name="connsiteX51" fmla="*/ 1564698 w 4228235"/>
              <a:gd name="connsiteY51" fmla="*/ 2372591 h 3119005"/>
              <a:gd name="connsiteX52" fmla="*/ 1645227 w 4228235"/>
              <a:gd name="connsiteY52" fmla="*/ 2372591 h 3119005"/>
              <a:gd name="connsiteX53" fmla="*/ 1645227 w 4228235"/>
              <a:gd name="connsiteY53" fmla="*/ 2413289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97075 w 4228235"/>
              <a:gd name="connsiteY50" fmla="*/ 2268372 h 3119005"/>
              <a:gd name="connsiteX51" fmla="*/ 1564698 w 4228235"/>
              <a:gd name="connsiteY51" fmla="*/ 2372591 h 3119005"/>
              <a:gd name="connsiteX52" fmla="*/ 1645227 w 4228235"/>
              <a:gd name="connsiteY52" fmla="*/ 2372591 h 3119005"/>
              <a:gd name="connsiteX53" fmla="*/ 1645227 w 4228235"/>
              <a:gd name="connsiteY53" fmla="*/ 2413289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29118 w 4228235"/>
              <a:gd name="connsiteY50" fmla="*/ 2336289 h 3119005"/>
              <a:gd name="connsiteX51" fmla="*/ 1564698 w 4228235"/>
              <a:gd name="connsiteY51" fmla="*/ 2372591 h 3119005"/>
              <a:gd name="connsiteX52" fmla="*/ 1645227 w 4228235"/>
              <a:gd name="connsiteY52" fmla="*/ 2372591 h 3119005"/>
              <a:gd name="connsiteX53" fmla="*/ 1645227 w 4228235"/>
              <a:gd name="connsiteY53" fmla="*/ 2413289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45227 w 4228235"/>
              <a:gd name="connsiteY52" fmla="*/ 2372591 h 3119005"/>
              <a:gd name="connsiteX53" fmla="*/ 1645227 w 4228235"/>
              <a:gd name="connsiteY53" fmla="*/ 2413289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45227 w 4228235"/>
              <a:gd name="connsiteY52" fmla="*/ 2372591 h 3119005"/>
              <a:gd name="connsiteX53" fmla="*/ 1645227 w 4228235"/>
              <a:gd name="connsiteY53" fmla="*/ 2413289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11248 w 4228235"/>
              <a:gd name="connsiteY52" fmla="*/ 2376836 h 3119005"/>
              <a:gd name="connsiteX53" fmla="*/ 1645227 w 4228235"/>
              <a:gd name="connsiteY53" fmla="*/ 2413289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11248 w 4228235"/>
              <a:gd name="connsiteY52" fmla="*/ 2376836 h 3119005"/>
              <a:gd name="connsiteX53" fmla="*/ 1604877 w 4228235"/>
              <a:gd name="connsiteY53" fmla="*/ 2389943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11248 w 4228235"/>
              <a:gd name="connsiteY52" fmla="*/ 2376836 h 3119005"/>
              <a:gd name="connsiteX53" fmla="*/ 1609124 w 4228235"/>
              <a:gd name="connsiteY53" fmla="*/ 2392065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2753 w 4228235"/>
              <a:gd name="connsiteY52" fmla="*/ 2376836 h 3119005"/>
              <a:gd name="connsiteX53" fmla="*/ 1609124 w 4228235"/>
              <a:gd name="connsiteY53" fmla="*/ 2392065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9125 w 4228235"/>
              <a:gd name="connsiteY52" fmla="*/ 2376836 h 3119005"/>
              <a:gd name="connsiteX53" fmla="*/ 1609124 w 4228235"/>
              <a:gd name="connsiteY53" fmla="*/ 2392065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98048 w 4228235"/>
              <a:gd name="connsiteY54" fmla="*/ 2413289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7698 w 4228235"/>
              <a:gd name="connsiteY54" fmla="*/ 2394187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98048 w 4228235"/>
              <a:gd name="connsiteY55" fmla="*/ 2484293 h 3119005"/>
              <a:gd name="connsiteX56" fmla="*/ 1743075 w 4228235"/>
              <a:gd name="connsiteY56" fmla="*/ 2484293 h 3119005"/>
              <a:gd name="connsiteX57" fmla="*/ 1872962 w 4228235"/>
              <a:gd name="connsiteY57" fmla="*/ 2600325 h 3119005"/>
              <a:gd name="connsiteX58" fmla="*/ 1949162 w 4228235"/>
              <a:gd name="connsiteY58" fmla="*/ 2600325 h 3119005"/>
              <a:gd name="connsiteX59" fmla="*/ 1949162 w 4228235"/>
              <a:gd name="connsiteY59" fmla="*/ 2636693 h 3119005"/>
              <a:gd name="connsiteX60" fmla="*/ 2047009 w 4228235"/>
              <a:gd name="connsiteY60" fmla="*/ 2636693 h 3119005"/>
              <a:gd name="connsiteX61" fmla="*/ 2247900 w 4228235"/>
              <a:gd name="connsiteY61" fmla="*/ 2636693 h 3119005"/>
              <a:gd name="connsiteX62" fmla="*/ 2247900 w 4228235"/>
              <a:gd name="connsiteY62" fmla="*/ 2690380 h 3119005"/>
              <a:gd name="connsiteX63" fmla="*/ 2355273 w 4228235"/>
              <a:gd name="connsiteY63" fmla="*/ 2690380 h 3119005"/>
              <a:gd name="connsiteX64" fmla="*/ 2493818 w 4228235"/>
              <a:gd name="connsiteY64" fmla="*/ 2765714 h 3119005"/>
              <a:gd name="connsiteX65" fmla="*/ 2596862 w 4228235"/>
              <a:gd name="connsiteY65" fmla="*/ 2815070 h 3119005"/>
              <a:gd name="connsiteX66" fmla="*/ 2708564 w 4228235"/>
              <a:gd name="connsiteY66" fmla="*/ 2815070 h 3119005"/>
              <a:gd name="connsiteX67" fmla="*/ 2708564 w 4228235"/>
              <a:gd name="connsiteY67" fmla="*/ 2851439 h 3119005"/>
              <a:gd name="connsiteX68" fmla="*/ 2815937 w 4228235"/>
              <a:gd name="connsiteY68" fmla="*/ 2851439 h 3119005"/>
              <a:gd name="connsiteX69" fmla="*/ 2886941 w 4228235"/>
              <a:gd name="connsiteY69" fmla="*/ 2851439 h 3119005"/>
              <a:gd name="connsiteX70" fmla="*/ 2967471 w 4228235"/>
              <a:gd name="connsiteY70" fmla="*/ 2851439 h 3119005"/>
              <a:gd name="connsiteX71" fmla="*/ 2967471 w 4228235"/>
              <a:gd name="connsiteY71" fmla="*/ 2886941 h 3119005"/>
              <a:gd name="connsiteX72" fmla="*/ 3106016 w 4228235"/>
              <a:gd name="connsiteY72" fmla="*/ 2886941 h 3119005"/>
              <a:gd name="connsiteX73" fmla="*/ 3459307 w 4228235"/>
              <a:gd name="connsiteY73" fmla="*/ 2886941 h 3119005"/>
              <a:gd name="connsiteX74" fmla="*/ 3459307 w 4228235"/>
              <a:gd name="connsiteY74" fmla="*/ 2931102 h 3119005"/>
              <a:gd name="connsiteX75" fmla="*/ 3589193 w 4228235"/>
              <a:gd name="connsiteY75" fmla="*/ 2931102 h 3119005"/>
              <a:gd name="connsiteX76" fmla="*/ 3589193 w 4228235"/>
              <a:gd name="connsiteY76" fmla="*/ 2963141 h 3119005"/>
              <a:gd name="connsiteX77" fmla="*/ 4228235 w 4228235"/>
              <a:gd name="connsiteY77" fmla="*/ 2963141 h 3119005"/>
              <a:gd name="connsiteX78" fmla="*/ 4228235 w 4228235"/>
              <a:gd name="connsiteY78"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77775 w 4228235"/>
              <a:gd name="connsiteY55" fmla="*/ 2450898 h 3119005"/>
              <a:gd name="connsiteX56" fmla="*/ 1698048 w 4228235"/>
              <a:gd name="connsiteY56" fmla="*/ 2484293 h 3119005"/>
              <a:gd name="connsiteX57" fmla="*/ 1743075 w 4228235"/>
              <a:gd name="connsiteY57" fmla="*/ 2484293 h 3119005"/>
              <a:gd name="connsiteX58" fmla="*/ 1872962 w 4228235"/>
              <a:gd name="connsiteY58" fmla="*/ 2600325 h 3119005"/>
              <a:gd name="connsiteX59" fmla="*/ 1949162 w 4228235"/>
              <a:gd name="connsiteY59" fmla="*/ 2600325 h 3119005"/>
              <a:gd name="connsiteX60" fmla="*/ 1949162 w 4228235"/>
              <a:gd name="connsiteY60" fmla="*/ 2636693 h 3119005"/>
              <a:gd name="connsiteX61" fmla="*/ 2047009 w 4228235"/>
              <a:gd name="connsiteY61" fmla="*/ 2636693 h 3119005"/>
              <a:gd name="connsiteX62" fmla="*/ 2247900 w 4228235"/>
              <a:gd name="connsiteY62" fmla="*/ 2636693 h 3119005"/>
              <a:gd name="connsiteX63" fmla="*/ 2247900 w 4228235"/>
              <a:gd name="connsiteY63" fmla="*/ 2690380 h 3119005"/>
              <a:gd name="connsiteX64" fmla="*/ 2355273 w 4228235"/>
              <a:gd name="connsiteY64" fmla="*/ 2690380 h 3119005"/>
              <a:gd name="connsiteX65" fmla="*/ 2493818 w 4228235"/>
              <a:gd name="connsiteY65" fmla="*/ 2765714 h 3119005"/>
              <a:gd name="connsiteX66" fmla="*/ 2596862 w 4228235"/>
              <a:gd name="connsiteY66" fmla="*/ 2815070 h 3119005"/>
              <a:gd name="connsiteX67" fmla="*/ 2708564 w 4228235"/>
              <a:gd name="connsiteY67" fmla="*/ 2815070 h 3119005"/>
              <a:gd name="connsiteX68" fmla="*/ 2708564 w 4228235"/>
              <a:gd name="connsiteY68" fmla="*/ 2851439 h 3119005"/>
              <a:gd name="connsiteX69" fmla="*/ 2815937 w 4228235"/>
              <a:gd name="connsiteY69" fmla="*/ 2851439 h 3119005"/>
              <a:gd name="connsiteX70" fmla="*/ 2886941 w 4228235"/>
              <a:gd name="connsiteY70" fmla="*/ 2851439 h 3119005"/>
              <a:gd name="connsiteX71" fmla="*/ 2967471 w 4228235"/>
              <a:gd name="connsiteY71" fmla="*/ 2851439 h 3119005"/>
              <a:gd name="connsiteX72" fmla="*/ 2967471 w 4228235"/>
              <a:gd name="connsiteY72" fmla="*/ 2886941 h 3119005"/>
              <a:gd name="connsiteX73" fmla="*/ 3106016 w 4228235"/>
              <a:gd name="connsiteY73" fmla="*/ 2886941 h 3119005"/>
              <a:gd name="connsiteX74" fmla="*/ 3459307 w 4228235"/>
              <a:gd name="connsiteY74" fmla="*/ 2886941 h 3119005"/>
              <a:gd name="connsiteX75" fmla="*/ 3459307 w 4228235"/>
              <a:gd name="connsiteY75" fmla="*/ 2931102 h 3119005"/>
              <a:gd name="connsiteX76" fmla="*/ 3589193 w 4228235"/>
              <a:gd name="connsiteY76" fmla="*/ 2931102 h 3119005"/>
              <a:gd name="connsiteX77" fmla="*/ 3589193 w 4228235"/>
              <a:gd name="connsiteY77" fmla="*/ 2963141 h 3119005"/>
              <a:gd name="connsiteX78" fmla="*/ 4228235 w 4228235"/>
              <a:gd name="connsiteY78" fmla="*/ 2963141 h 3119005"/>
              <a:gd name="connsiteX79" fmla="*/ 4228235 w 4228235"/>
              <a:gd name="connsiteY79"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98048 w 4228235"/>
              <a:gd name="connsiteY56" fmla="*/ 2484293 h 3119005"/>
              <a:gd name="connsiteX57" fmla="*/ 1743075 w 4228235"/>
              <a:gd name="connsiteY57" fmla="*/ 2484293 h 3119005"/>
              <a:gd name="connsiteX58" fmla="*/ 1872962 w 4228235"/>
              <a:gd name="connsiteY58" fmla="*/ 2600325 h 3119005"/>
              <a:gd name="connsiteX59" fmla="*/ 1949162 w 4228235"/>
              <a:gd name="connsiteY59" fmla="*/ 2600325 h 3119005"/>
              <a:gd name="connsiteX60" fmla="*/ 1949162 w 4228235"/>
              <a:gd name="connsiteY60" fmla="*/ 2636693 h 3119005"/>
              <a:gd name="connsiteX61" fmla="*/ 2047009 w 4228235"/>
              <a:gd name="connsiteY61" fmla="*/ 2636693 h 3119005"/>
              <a:gd name="connsiteX62" fmla="*/ 2247900 w 4228235"/>
              <a:gd name="connsiteY62" fmla="*/ 2636693 h 3119005"/>
              <a:gd name="connsiteX63" fmla="*/ 2247900 w 4228235"/>
              <a:gd name="connsiteY63" fmla="*/ 2690380 h 3119005"/>
              <a:gd name="connsiteX64" fmla="*/ 2355273 w 4228235"/>
              <a:gd name="connsiteY64" fmla="*/ 2690380 h 3119005"/>
              <a:gd name="connsiteX65" fmla="*/ 2493818 w 4228235"/>
              <a:gd name="connsiteY65" fmla="*/ 2765714 h 3119005"/>
              <a:gd name="connsiteX66" fmla="*/ 2596862 w 4228235"/>
              <a:gd name="connsiteY66" fmla="*/ 2815070 h 3119005"/>
              <a:gd name="connsiteX67" fmla="*/ 2708564 w 4228235"/>
              <a:gd name="connsiteY67" fmla="*/ 2815070 h 3119005"/>
              <a:gd name="connsiteX68" fmla="*/ 2708564 w 4228235"/>
              <a:gd name="connsiteY68" fmla="*/ 2851439 h 3119005"/>
              <a:gd name="connsiteX69" fmla="*/ 2815937 w 4228235"/>
              <a:gd name="connsiteY69" fmla="*/ 2851439 h 3119005"/>
              <a:gd name="connsiteX70" fmla="*/ 2886941 w 4228235"/>
              <a:gd name="connsiteY70" fmla="*/ 2851439 h 3119005"/>
              <a:gd name="connsiteX71" fmla="*/ 2967471 w 4228235"/>
              <a:gd name="connsiteY71" fmla="*/ 2851439 h 3119005"/>
              <a:gd name="connsiteX72" fmla="*/ 2967471 w 4228235"/>
              <a:gd name="connsiteY72" fmla="*/ 2886941 h 3119005"/>
              <a:gd name="connsiteX73" fmla="*/ 3106016 w 4228235"/>
              <a:gd name="connsiteY73" fmla="*/ 2886941 h 3119005"/>
              <a:gd name="connsiteX74" fmla="*/ 3459307 w 4228235"/>
              <a:gd name="connsiteY74" fmla="*/ 2886941 h 3119005"/>
              <a:gd name="connsiteX75" fmla="*/ 3459307 w 4228235"/>
              <a:gd name="connsiteY75" fmla="*/ 2931102 h 3119005"/>
              <a:gd name="connsiteX76" fmla="*/ 3589193 w 4228235"/>
              <a:gd name="connsiteY76" fmla="*/ 2931102 h 3119005"/>
              <a:gd name="connsiteX77" fmla="*/ 3589193 w 4228235"/>
              <a:gd name="connsiteY77" fmla="*/ 2963141 h 3119005"/>
              <a:gd name="connsiteX78" fmla="*/ 4228235 w 4228235"/>
              <a:gd name="connsiteY78" fmla="*/ 2963141 h 3119005"/>
              <a:gd name="connsiteX79" fmla="*/ 4228235 w 4228235"/>
              <a:gd name="connsiteY79"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98048 w 4228235"/>
              <a:gd name="connsiteY56" fmla="*/ 2484293 h 3119005"/>
              <a:gd name="connsiteX57" fmla="*/ 1675652 w 4228235"/>
              <a:gd name="connsiteY57" fmla="*/ 2450898 h 3119005"/>
              <a:gd name="connsiteX58" fmla="*/ 1743075 w 4228235"/>
              <a:gd name="connsiteY58" fmla="*/ 2484293 h 3119005"/>
              <a:gd name="connsiteX59" fmla="*/ 1872962 w 4228235"/>
              <a:gd name="connsiteY59" fmla="*/ 2600325 h 3119005"/>
              <a:gd name="connsiteX60" fmla="*/ 1949162 w 4228235"/>
              <a:gd name="connsiteY60" fmla="*/ 2600325 h 3119005"/>
              <a:gd name="connsiteX61" fmla="*/ 1949162 w 4228235"/>
              <a:gd name="connsiteY61" fmla="*/ 2636693 h 3119005"/>
              <a:gd name="connsiteX62" fmla="*/ 2047009 w 4228235"/>
              <a:gd name="connsiteY62" fmla="*/ 2636693 h 3119005"/>
              <a:gd name="connsiteX63" fmla="*/ 2247900 w 4228235"/>
              <a:gd name="connsiteY63" fmla="*/ 2636693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98048 w 4228235"/>
              <a:gd name="connsiteY56" fmla="*/ 2484293 h 3119005"/>
              <a:gd name="connsiteX57" fmla="*/ 1699012 w 4228235"/>
              <a:gd name="connsiteY57" fmla="*/ 2419062 h 3119005"/>
              <a:gd name="connsiteX58" fmla="*/ 1743075 w 4228235"/>
              <a:gd name="connsiteY58" fmla="*/ 2484293 h 3119005"/>
              <a:gd name="connsiteX59" fmla="*/ 1872962 w 4228235"/>
              <a:gd name="connsiteY59" fmla="*/ 2600325 h 3119005"/>
              <a:gd name="connsiteX60" fmla="*/ 1949162 w 4228235"/>
              <a:gd name="connsiteY60" fmla="*/ 2600325 h 3119005"/>
              <a:gd name="connsiteX61" fmla="*/ 1949162 w 4228235"/>
              <a:gd name="connsiteY61" fmla="*/ 2636693 h 3119005"/>
              <a:gd name="connsiteX62" fmla="*/ 2047009 w 4228235"/>
              <a:gd name="connsiteY62" fmla="*/ 2636693 h 3119005"/>
              <a:gd name="connsiteX63" fmla="*/ 2247900 w 4228235"/>
              <a:gd name="connsiteY63" fmla="*/ 2636693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98048 w 4228235"/>
              <a:gd name="connsiteY56" fmla="*/ 2484293 h 3119005"/>
              <a:gd name="connsiteX57" fmla="*/ 1720250 w 4228235"/>
              <a:gd name="connsiteY57" fmla="*/ 2431796 h 3119005"/>
              <a:gd name="connsiteX58" fmla="*/ 1743075 w 4228235"/>
              <a:gd name="connsiteY58" fmla="*/ 2484293 h 3119005"/>
              <a:gd name="connsiteX59" fmla="*/ 1872962 w 4228235"/>
              <a:gd name="connsiteY59" fmla="*/ 2600325 h 3119005"/>
              <a:gd name="connsiteX60" fmla="*/ 1949162 w 4228235"/>
              <a:gd name="connsiteY60" fmla="*/ 2600325 h 3119005"/>
              <a:gd name="connsiteX61" fmla="*/ 1949162 w 4228235"/>
              <a:gd name="connsiteY61" fmla="*/ 2636693 h 3119005"/>
              <a:gd name="connsiteX62" fmla="*/ 2047009 w 4228235"/>
              <a:gd name="connsiteY62" fmla="*/ 2636693 h 3119005"/>
              <a:gd name="connsiteX63" fmla="*/ 2247900 w 4228235"/>
              <a:gd name="connsiteY63" fmla="*/ 2636693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720250 w 4228235"/>
              <a:gd name="connsiteY57" fmla="*/ 2431796 h 3119005"/>
              <a:gd name="connsiteX58" fmla="*/ 1743075 w 4228235"/>
              <a:gd name="connsiteY58" fmla="*/ 2484293 h 3119005"/>
              <a:gd name="connsiteX59" fmla="*/ 1872962 w 4228235"/>
              <a:gd name="connsiteY59" fmla="*/ 2600325 h 3119005"/>
              <a:gd name="connsiteX60" fmla="*/ 1949162 w 4228235"/>
              <a:gd name="connsiteY60" fmla="*/ 2600325 h 3119005"/>
              <a:gd name="connsiteX61" fmla="*/ 1949162 w 4228235"/>
              <a:gd name="connsiteY61" fmla="*/ 2636693 h 3119005"/>
              <a:gd name="connsiteX62" fmla="*/ 2047009 w 4228235"/>
              <a:gd name="connsiteY62" fmla="*/ 2636693 h 3119005"/>
              <a:gd name="connsiteX63" fmla="*/ 2247900 w 4228235"/>
              <a:gd name="connsiteY63" fmla="*/ 2636693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43075 w 4228235"/>
              <a:gd name="connsiteY58" fmla="*/ 2484293 h 3119005"/>
              <a:gd name="connsiteX59" fmla="*/ 1872962 w 4228235"/>
              <a:gd name="connsiteY59" fmla="*/ 2600325 h 3119005"/>
              <a:gd name="connsiteX60" fmla="*/ 1949162 w 4228235"/>
              <a:gd name="connsiteY60" fmla="*/ 2600325 h 3119005"/>
              <a:gd name="connsiteX61" fmla="*/ 1949162 w 4228235"/>
              <a:gd name="connsiteY61" fmla="*/ 2636693 h 3119005"/>
              <a:gd name="connsiteX62" fmla="*/ 2047009 w 4228235"/>
              <a:gd name="connsiteY62" fmla="*/ 2636693 h 3119005"/>
              <a:gd name="connsiteX63" fmla="*/ 2247900 w 4228235"/>
              <a:gd name="connsiteY63" fmla="*/ 2636693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2962 w 4228235"/>
              <a:gd name="connsiteY59" fmla="*/ 2600325 h 3119005"/>
              <a:gd name="connsiteX60" fmla="*/ 1949162 w 4228235"/>
              <a:gd name="connsiteY60" fmla="*/ 2600325 h 3119005"/>
              <a:gd name="connsiteX61" fmla="*/ 1949162 w 4228235"/>
              <a:gd name="connsiteY61" fmla="*/ 2636693 h 3119005"/>
              <a:gd name="connsiteX62" fmla="*/ 2047009 w 4228235"/>
              <a:gd name="connsiteY62" fmla="*/ 2636693 h 3119005"/>
              <a:gd name="connsiteX63" fmla="*/ 2247900 w 4228235"/>
              <a:gd name="connsiteY63" fmla="*/ 2636693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49162 w 4228235"/>
              <a:gd name="connsiteY60" fmla="*/ 2600325 h 3119005"/>
              <a:gd name="connsiteX61" fmla="*/ 1949162 w 4228235"/>
              <a:gd name="connsiteY61" fmla="*/ 2636693 h 3119005"/>
              <a:gd name="connsiteX62" fmla="*/ 2047009 w 4228235"/>
              <a:gd name="connsiteY62" fmla="*/ 2636693 h 3119005"/>
              <a:gd name="connsiteX63" fmla="*/ 2247900 w 4228235"/>
              <a:gd name="connsiteY63" fmla="*/ 2636693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49162 w 4228235"/>
              <a:gd name="connsiteY61" fmla="*/ 2636693 h 3119005"/>
              <a:gd name="connsiteX62" fmla="*/ 2047009 w 4228235"/>
              <a:gd name="connsiteY62" fmla="*/ 2636693 h 3119005"/>
              <a:gd name="connsiteX63" fmla="*/ 2247900 w 4228235"/>
              <a:gd name="connsiteY63" fmla="*/ 2636693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49162 w 4228235"/>
              <a:gd name="connsiteY61" fmla="*/ 2636693 h 3119005"/>
              <a:gd name="connsiteX62" fmla="*/ 2000288 w 4228235"/>
              <a:gd name="connsiteY62" fmla="*/ 2660040 h 3119005"/>
              <a:gd name="connsiteX63" fmla="*/ 2247900 w 4228235"/>
              <a:gd name="connsiteY63" fmla="*/ 2636693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49162 w 4228235"/>
              <a:gd name="connsiteY61" fmla="*/ 2636693 h 3119005"/>
              <a:gd name="connsiteX62" fmla="*/ 2000288 w 4228235"/>
              <a:gd name="connsiteY62" fmla="*/ 2660040 h 3119005"/>
              <a:gd name="connsiteX63" fmla="*/ 2046151 w 4228235"/>
              <a:gd name="connsiteY63" fmla="*/ 2666408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49162 w 4228235"/>
              <a:gd name="connsiteY61" fmla="*/ 2636693 h 3119005"/>
              <a:gd name="connsiteX62" fmla="*/ 2000288 w 4228235"/>
              <a:gd name="connsiteY62" fmla="*/ 2660040 h 3119005"/>
              <a:gd name="connsiteX63" fmla="*/ 2046151 w 4228235"/>
              <a:gd name="connsiteY63" fmla="*/ 2657919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49162 w 4228235"/>
              <a:gd name="connsiteY61" fmla="*/ 2636693 h 3119005"/>
              <a:gd name="connsiteX62" fmla="*/ 2000288 w 4228235"/>
              <a:gd name="connsiteY62" fmla="*/ 2660040 h 3119005"/>
              <a:gd name="connsiteX63" fmla="*/ 2048274 w 4228235"/>
              <a:gd name="connsiteY63" fmla="*/ 2660041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247900 w 4228235"/>
              <a:gd name="connsiteY64" fmla="*/ 2690380 h 3119005"/>
              <a:gd name="connsiteX65" fmla="*/ 2355273 w 4228235"/>
              <a:gd name="connsiteY65" fmla="*/ 2690380 h 3119005"/>
              <a:gd name="connsiteX66" fmla="*/ 2493818 w 4228235"/>
              <a:gd name="connsiteY66" fmla="*/ 2765714 h 3119005"/>
              <a:gd name="connsiteX67" fmla="*/ 2596862 w 4228235"/>
              <a:gd name="connsiteY67" fmla="*/ 2815070 h 3119005"/>
              <a:gd name="connsiteX68" fmla="*/ 2708564 w 4228235"/>
              <a:gd name="connsiteY68" fmla="*/ 2815070 h 3119005"/>
              <a:gd name="connsiteX69" fmla="*/ 2708564 w 4228235"/>
              <a:gd name="connsiteY69" fmla="*/ 2851439 h 3119005"/>
              <a:gd name="connsiteX70" fmla="*/ 2815937 w 4228235"/>
              <a:gd name="connsiteY70" fmla="*/ 2851439 h 3119005"/>
              <a:gd name="connsiteX71" fmla="*/ 2886941 w 4228235"/>
              <a:gd name="connsiteY71" fmla="*/ 2851439 h 3119005"/>
              <a:gd name="connsiteX72" fmla="*/ 2967471 w 4228235"/>
              <a:gd name="connsiteY72" fmla="*/ 2851439 h 3119005"/>
              <a:gd name="connsiteX73" fmla="*/ 2967471 w 4228235"/>
              <a:gd name="connsiteY73" fmla="*/ 2886941 h 3119005"/>
              <a:gd name="connsiteX74" fmla="*/ 3106016 w 4228235"/>
              <a:gd name="connsiteY74" fmla="*/ 2886941 h 3119005"/>
              <a:gd name="connsiteX75" fmla="*/ 3459307 w 4228235"/>
              <a:gd name="connsiteY75" fmla="*/ 2886941 h 3119005"/>
              <a:gd name="connsiteX76" fmla="*/ 3459307 w 4228235"/>
              <a:gd name="connsiteY76" fmla="*/ 2931102 h 3119005"/>
              <a:gd name="connsiteX77" fmla="*/ 3589193 w 4228235"/>
              <a:gd name="connsiteY77" fmla="*/ 2931102 h 3119005"/>
              <a:gd name="connsiteX78" fmla="*/ 3589193 w 4228235"/>
              <a:gd name="connsiteY78" fmla="*/ 2963141 h 3119005"/>
              <a:gd name="connsiteX79" fmla="*/ 4228235 w 4228235"/>
              <a:gd name="connsiteY79" fmla="*/ 2963141 h 3119005"/>
              <a:gd name="connsiteX80" fmla="*/ 4228235 w 4228235"/>
              <a:gd name="connsiteY80"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85521 w 4228235"/>
              <a:gd name="connsiteY64" fmla="*/ 2665261 h 3119005"/>
              <a:gd name="connsiteX65" fmla="*/ 2247900 w 4228235"/>
              <a:gd name="connsiteY65" fmla="*/ 2690380 h 3119005"/>
              <a:gd name="connsiteX66" fmla="*/ 2355273 w 4228235"/>
              <a:gd name="connsiteY66" fmla="*/ 2690380 h 3119005"/>
              <a:gd name="connsiteX67" fmla="*/ 2493818 w 4228235"/>
              <a:gd name="connsiteY67" fmla="*/ 2765714 h 3119005"/>
              <a:gd name="connsiteX68" fmla="*/ 2596862 w 4228235"/>
              <a:gd name="connsiteY68" fmla="*/ 2815070 h 3119005"/>
              <a:gd name="connsiteX69" fmla="*/ 2708564 w 4228235"/>
              <a:gd name="connsiteY69" fmla="*/ 2815070 h 3119005"/>
              <a:gd name="connsiteX70" fmla="*/ 2708564 w 4228235"/>
              <a:gd name="connsiteY70" fmla="*/ 2851439 h 3119005"/>
              <a:gd name="connsiteX71" fmla="*/ 2815937 w 4228235"/>
              <a:gd name="connsiteY71" fmla="*/ 2851439 h 3119005"/>
              <a:gd name="connsiteX72" fmla="*/ 2886941 w 4228235"/>
              <a:gd name="connsiteY72" fmla="*/ 2851439 h 3119005"/>
              <a:gd name="connsiteX73" fmla="*/ 2967471 w 4228235"/>
              <a:gd name="connsiteY73" fmla="*/ 2851439 h 3119005"/>
              <a:gd name="connsiteX74" fmla="*/ 2967471 w 4228235"/>
              <a:gd name="connsiteY74" fmla="*/ 2886941 h 3119005"/>
              <a:gd name="connsiteX75" fmla="*/ 3106016 w 4228235"/>
              <a:gd name="connsiteY75" fmla="*/ 2886941 h 3119005"/>
              <a:gd name="connsiteX76" fmla="*/ 3459307 w 4228235"/>
              <a:gd name="connsiteY76" fmla="*/ 2886941 h 3119005"/>
              <a:gd name="connsiteX77" fmla="*/ 3459307 w 4228235"/>
              <a:gd name="connsiteY77" fmla="*/ 2931102 h 3119005"/>
              <a:gd name="connsiteX78" fmla="*/ 3589193 w 4228235"/>
              <a:gd name="connsiteY78" fmla="*/ 2931102 h 3119005"/>
              <a:gd name="connsiteX79" fmla="*/ 3589193 w 4228235"/>
              <a:gd name="connsiteY79" fmla="*/ 2963141 h 3119005"/>
              <a:gd name="connsiteX80" fmla="*/ 4228235 w 4228235"/>
              <a:gd name="connsiteY80" fmla="*/ 2963141 h 3119005"/>
              <a:gd name="connsiteX81" fmla="*/ 4228235 w 4228235"/>
              <a:gd name="connsiteY8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90380 h 3119005"/>
              <a:gd name="connsiteX66" fmla="*/ 2355273 w 4228235"/>
              <a:gd name="connsiteY66" fmla="*/ 2690380 h 3119005"/>
              <a:gd name="connsiteX67" fmla="*/ 2493818 w 4228235"/>
              <a:gd name="connsiteY67" fmla="*/ 2765714 h 3119005"/>
              <a:gd name="connsiteX68" fmla="*/ 2596862 w 4228235"/>
              <a:gd name="connsiteY68" fmla="*/ 2815070 h 3119005"/>
              <a:gd name="connsiteX69" fmla="*/ 2708564 w 4228235"/>
              <a:gd name="connsiteY69" fmla="*/ 2815070 h 3119005"/>
              <a:gd name="connsiteX70" fmla="*/ 2708564 w 4228235"/>
              <a:gd name="connsiteY70" fmla="*/ 2851439 h 3119005"/>
              <a:gd name="connsiteX71" fmla="*/ 2815937 w 4228235"/>
              <a:gd name="connsiteY71" fmla="*/ 2851439 h 3119005"/>
              <a:gd name="connsiteX72" fmla="*/ 2886941 w 4228235"/>
              <a:gd name="connsiteY72" fmla="*/ 2851439 h 3119005"/>
              <a:gd name="connsiteX73" fmla="*/ 2967471 w 4228235"/>
              <a:gd name="connsiteY73" fmla="*/ 2851439 h 3119005"/>
              <a:gd name="connsiteX74" fmla="*/ 2967471 w 4228235"/>
              <a:gd name="connsiteY74" fmla="*/ 2886941 h 3119005"/>
              <a:gd name="connsiteX75" fmla="*/ 3106016 w 4228235"/>
              <a:gd name="connsiteY75" fmla="*/ 2886941 h 3119005"/>
              <a:gd name="connsiteX76" fmla="*/ 3459307 w 4228235"/>
              <a:gd name="connsiteY76" fmla="*/ 2886941 h 3119005"/>
              <a:gd name="connsiteX77" fmla="*/ 3459307 w 4228235"/>
              <a:gd name="connsiteY77" fmla="*/ 2931102 h 3119005"/>
              <a:gd name="connsiteX78" fmla="*/ 3589193 w 4228235"/>
              <a:gd name="connsiteY78" fmla="*/ 2931102 h 3119005"/>
              <a:gd name="connsiteX79" fmla="*/ 3589193 w 4228235"/>
              <a:gd name="connsiteY79" fmla="*/ 2963141 h 3119005"/>
              <a:gd name="connsiteX80" fmla="*/ 4228235 w 4228235"/>
              <a:gd name="connsiteY80" fmla="*/ 2963141 h 3119005"/>
              <a:gd name="connsiteX81" fmla="*/ 4228235 w 4228235"/>
              <a:gd name="connsiteY8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355273 w 4228235"/>
              <a:gd name="connsiteY66" fmla="*/ 2690380 h 3119005"/>
              <a:gd name="connsiteX67" fmla="*/ 2493818 w 4228235"/>
              <a:gd name="connsiteY67" fmla="*/ 2765714 h 3119005"/>
              <a:gd name="connsiteX68" fmla="*/ 2596862 w 4228235"/>
              <a:gd name="connsiteY68" fmla="*/ 2815070 h 3119005"/>
              <a:gd name="connsiteX69" fmla="*/ 2708564 w 4228235"/>
              <a:gd name="connsiteY69" fmla="*/ 2815070 h 3119005"/>
              <a:gd name="connsiteX70" fmla="*/ 2708564 w 4228235"/>
              <a:gd name="connsiteY70" fmla="*/ 2851439 h 3119005"/>
              <a:gd name="connsiteX71" fmla="*/ 2815937 w 4228235"/>
              <a:gd name="connsiteY71" fmla="*/ 2851439 h 3119005"/>
              <a:gd name="connsiteX72" fmla="*/ 2886941 w 4228235"/>
              <a:gd name="connsiteY72" fmla="*/ 2851439 h 3119005"/>
              <a:gd name="connsiteX73" fmla="*/ 2967471 w 4228235"/>
              <a:gd name="connsiteY73" fmla="*/ 2851439 h 3119005"/>
              <a:gd name="connsiteX74" fmla="*/ 2967471 w 4228235"/>
              <a:gd name="connsiteY74" fmla="*/ 2886941 h 3119005"/>
              <a:gd name="connsiteX75" fmla="*/ 3106016 w 4228235"/>
              <a:gd name="connsiteY75" fmla="*/ 2886941 h 3119005"/>
              <a:gd name="connsiteX76" fmla="*/ 3459307 w 4228235"/>
              <a:gd name="connsiteY76" fmla="*/ 2886941 h 3119005"/>
              <a:gd name="connsiteX77" fmla="*/ 3459307 w 4228235"/>
              <a:gd name="connsiteY77" fmla="*/ 2931102 h 3119005"/>
              <a:gd name="connsiteX78" fmla="*/ 3589193 w 4228235"/>
              <a:gd name="connsiteY78" fmla="*/ 2931102 h 3119005"/>
              <a:gd name="connsiteX79" fmla="*/ 3589193 w 4228235"/>
              <a:gd name="connsiteY79" fmla="*/ 2963141 h 3119005"/>
              <a:gd name="connsiteX80" fmla="*/ 4228235 w 4228235"/>
              <a:gd name="connsiteY80" fmla="*/ 2963141 h 3119005"/>
              <a:gd name="connsiteX81" fmla="*/ 4228235 w 4228235"/>
              <a:gd name="connsiteY81"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355273 w 4228235"/>
              <a:gd name="connsiteY66" fmla="*/ 2690380 h 3119005"/>
              <a:gd name="connsiteX67" fmla="*/ 2272404 w 4228235"/>
              <a:gd name="connsiteY67" fmla="*/ 2684363 h 3119005"/>
              <a:gd name="connsiteX68" fmla="*/ 2493818 w 4228235"/>
              <a:gd name="connsiteY68" fmla="*/ 2765714 h 3119005"/>
              <a:gd name="connsiteX69" fmla="*/ 2596862 w 4228235"/>
              <a:gd name="connsiteY69" fmla="*/ 2815070 h 3119005"/>
              <a:gd name="connsiteX70" fmla="*/ 2708564 w 4228235"/>
              <a:gd name="connsiteY70" fmla="*/ 2815070 h 3119005"/>
              <a:gd name="connsiteX71" fmla="*/ 2708564 w 4228235"/>
              <a:gd name="connsiteY71" fmla="*/ 2851439 h 3119005"/>
              <a:gd name="connsiteX72" fmla="*/ 2815937 w 4228235"/>
              <a:gd name="connsiteY72" fmla="*/ 2851439 h 3119005"/>
              <a:gd name="connsiteX73" fmla="*/ 2886941 w 4228235"/>
              <a:gd name="connsiteY73" fmla="*/ 2851439 h 3119005"/>
              <a:gd name="connsiteX74" fmla="*/ 2967471 w 4228235"/>
              <a:gd name="connsiteY74" fmla="*/ 2851439 h 3119005"/>
              <a:gd name="connsiteX75" fmla="*/ 2967471 w 4228235"/>
              <a:gd name="connsiteY75" fmla="*/ 2886941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355273 w 4228235"/>
              <a:gd name="connsiteY66" fmla="*/ 2690380 h 3119005"/>
              <a:gd name="connsiteX67" fmla="*/ 2293642 w 4228235"/>
              <a:gd name="connsiteY67" fmla="*/ 2733178 h 3119005"/>
              <a:gd name="connsiteX68" fmla="*/ 2493818 w 4228235"/>
              <a:gd name="connsiteY68" fmla="*/ 2765714 h 3119005"/>
              <a:gd name="connsiteX69" fmla="*/ 2596862 w 4228235"/>
              <a:gd name="connsiteY69" fmla="*/ 2815070 h 3119005"/>
              <a:gd name="connsiteX70" fmla="*/ 2708564 w 4228235"/>
              <a:gd name="connsiteY70" fmla="*/ 2815070 h 3119005"/>
              <a:gd name="connsiteX71" fmla="*/ 2708564 w 4228235"/>
              <a:gd name="connsiteY71" fmla="*/ 2851439 h 3119005"/>
              <a:gd name="connsiteX72" fmla="*/ 2815937 w 4228235"/>
              <a:gd name="connsiteY72" fmla="*/ 2851439 h 3119005"/>
              <a:gd name="connsiteX73" fmla="*/ 2886941 w 4228235"/>
              <a:gd name="connsiteY73" fmla="*/ 2851439 h 3119005"/>
              <a:gd name="connsiteX74" fmla="*/ 2967471 w 4228235"/>
              <a:gd name="connsiteY74" fmla="*/ 2851439 h 3119005"/>
              <a:gd name="connsiteX75" fmla="*/ 2967471 w 4228235"/>
              <a:gd name="connsiteY75" fmla="*/ 2886941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293642 w 4228235"/>
              <a:gd name="connsiteY67" fmla="*/ 2733178 h 3119005"/>
              <a:gd name="connsiteX68" fmla="*/ 2493818 w 4228235"/>
              <a:gd name="connsiteY68" fmla="*/ 2765714 h 3119005"/>
              <a:gd name="connsiteX69" fmla="*/ 2596862 w 4228235"/>
              <a:gd name="connsiteY69" fmla="*/ 2815070 h 3119005"/>
              <a:gd name="connsiteX70" fmla="*/ 2708564 w 4228235"/>
              <a:gd name="connsiteY70" fmla="*/ 2815070 h 3119005"/>
              <a:gd name="connsiteX71" fmla="*/ 2708564 w 4228235"/>
              <a:gd name="connsiteY71" fmla="*/ 2851439 h 3119005"/>
              <a:gd name="connsiteX72" fmla="*/ 2815937 w 4228235"/>
              <a:gd name="connsiteY72" fmla="*/ 2851439 h 3119005"/>
              <a:gd name="connsiteX73" fmla="*/ 2886941 w 4228235"/>
              <a:gd name="connsiteY73" fmla="*/ 2851439 h 3119005"/>
              <a:gd name="connsiteX74" fmla="*/ 2967471 w 4228235"/>
              <a:gd name="connsiteY74" fmla="*/ 2851439 h 3119005"/>
              <a:gd name="connsiteX75" fmla="*/ 2967471 w 4228235"/>
              <a:gd name="connsiteY75" fmla="*/ 2886941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596862 w 4228235"/>
              <a:gd name="connsiteY69" fmla="*/ 2815070 h 3119005"/>
              <a:gd name="connsiteX70" fmla="*/ 2708564 w 4228235"/>
              <a:gd name="connsiteY70" fmla="*/ 2815070 h 3119005"/>
              <a:gd name="connsiteX71" fmla="*/ 2708564 w 4228235"/>
              <a:gd name="connsiteY71" fmla="*/ 2851439 h 3119005"/>
              <a:gd name="connsiteX72" fmla="*/ 2815937 w 4228235"/>
              <a:gd name="connsiteY72" fmla="*/ 2851439 h 3119005"/>
              <a:gd name="connsiteX73" fmla="*/ 2886941 w 4228235"/>
              <a:gd name="connsiteY73" fmla="*/ 2851439 h 3119005"/>
              <a:gd name="connsiteX74" fmla="*/ 2967471 w 4228235"/>
              <a:gd name="connsiteY74" fmla="*/ 2851439 h 3119005"/>
              <a:gd name="connsiteX75" fmla="*/ 2967471 w 4228235"/>
              <a:gd name="connsiteY75" fmla="*/ 2886941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596862 w 4228235"/>
              <a:gd name="connsiteY69" fmla="*/ 2815070 h 3119005"/>
              <a:gd name="connsiteX70" fmla="*/ 2636358 w 4228235"/>
              <a:gd name="connsiteY70" fmla="*/ 2821437 h 3119005"/>
              <a:gd name="connsiteX71" fmla="*/ 2708564 w 4228235"/>
              <a:gd name="connsiteY71" fmla="*/ 2851439 h 3119005"/>
              <a:gd name="connsiteX72" fmla="*/ 2815937 w 4228235"/>
              <a:gd name="connsiteY72" fmla="*/ 2851439 h 3119005"/>
              <a:gd name="connsiteX73" fmla="*/ 2886941 w 4228235"/>
              <a:gd name="connsiteY73" fmla="*/ 2851439 h 3119005"/>
              <a:gd name="connsiteX74" fmla="*/ 2967471 w 4228235"/>
              <a:gd name="connsiteY74" fmla="*/ 2851439 h 3119005"/>
              <a:gd name="connsiteX75" fmla="*/ 2967471 w 4228235"/>
              <a:gd name="connsiteY75" fmla="*/ 2886941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596862 w 4228235"/>
              <a:gd name="connsiteY69" fmla="*/ 2815070 h 3119005"/>
              <a:gd name="connsiteX70" fmla="*/ 2634235 w 4228235"/>
              <a:gd name="connsiteY70" fmla="*/ 2844783 h 3119005"/>
              <a:gd name="connsiteX71" fmla="*/ 2708564 w 4228235"/>
              <a:gd name="connsiteY71" fmla="*/ 2851439 h 3119005"/>
              <a:gd name="connsiteX72" fmla="*/ 2815937 w 4228235"/>
              <a:gd name="connsiteY72" fmla="*/ 2851439 h 3119005"/>
              <a:gd name="connsiteX73" fmla="*/ 2886941 w 4228235"/>
              <a:gd name="connsiteY73" fmla="*/ 2851439 h 3119005"/>
              <a:gd name="connsiteX74" fmla="*/ 2967471 w 4228235"/>
              <a:gd name="connsiteY74" fmla="*/ 2851439 h 3119005"/>
              <a:gd name="connsiteX75" fmla="*/ 2967471 w 4228235"/>
              <a:gd name="connsiteY75" fmla="*/ 2886941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815937 w 4228235"/>
              <a:gd name="connsiteY72" fmla="*/ 2851439 h 3119005"/>
              <a:gd name="connsiteX73" fmla="*/ 2886941 w 4228235"/>
              <a:gd name="connsiteY73" fmla="*/ 2851439 h 3119005"/>
              <a:gd name="connsiteX74" fmla="*/ 2967471 w 4228235"/>
              <a:gd name="connsiteY74" fmla="*/ 2851439 h 3119005"/>
              <a:gd name="connsiteX75" fmla="*/ 2967471 w 4228235"/>
              <a:gd name="connsiteY75" fmla="*/ 2886941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886941 w 4228235"/>
              <a:gd name="connsiteY73" fmla="*/ 2851439 h 3119005"/>
              <a:gd name="connsiteX74" fmla="*/ 2967471 w 4228235"/>
              <a:gd name="connsiteY74" fmla="*/ 2851439 h 3119005"/>
              <a:gd name="connsiteX75" fmla="*/ 2967471 w 4228235"/>
              <a:gd name="connsiteY75" fmla="*/ 2886941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967471 w 4228235"/>
              <a:gd name="connsiteY74" fmla="*/ 2851439 h 3119005"/>
              <a:gd name="connsiteX75" fmla="*/ 2967471 w 4228235"/>
              <a:gd name="connsiteY75" fmla="*/ 2886941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67471 w 4228235"/>
              <a:gd name="connsiteY75" fmla="*/ 2886941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4729 w 4228235"/>
              <a:gd name="connsiteY75" fmla="*/ 2899675 h 3119005"/>
              <a:gd name="connsiteX76" fmla="*/ 3106016 w 4228235"/>
              <a:gd name="connsiteY76" fmla="*/ 2886941 h 3119005"/>
              <a:gd name="connsiteX77" fmla="*/ 3459307 w 4228235"/>
              <a:gd name="connsiteY77" fmla="*/ 2886941 h 3119005"/>
              <a:gd name="connsiteX78" fmla="*/ 3459307 w 4228235"/>
              <a:gd name="connsiteY78" fmla="*/ 2931102 h 3119005"/>
              <a:gd name="connsiteX79" fmla="*/ 3589193 w 4228235"/>
              <a:gd name="connsiteY79" fmla="*/ 2931102 h 3119005"/>
              <a:gd name="connsiteX80" fmla="*/ 3589193 w 4228235"/>
              <a:gd name="connsiteY80" fmla="*/ 2963141 h 3119005"/>
              <a:gd name="connsiteX81" fmla="*/ 4228235 w 4228235"/>
              <a:gd name="connsiteY81" fmla="*/ 2963141 h 3119005"/>
              <a:gd name="connsiteX82" fmla="*/ 4228235 w 4228235"/>
              <a:gd name="connsiteY82"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4729 w 4228235"/>
              <a:gd name="connsiteY75" fmla="*/ 2899675 h 3119005"/>
              <a:gd name="connsiteX76" fmla="*/ 2915878 w 4228235"/>
              <a:gd name="connsiteY76" fmla="*/ 2883869 h 3119005"/>
              <a:gd name="connsiteX77" fmla="*/ 3106016 w 4228235"/>
              <a:gd name="connsiteY77" fmla="*/ 2886941 h 3119005"/>
              <a:gd name="connsiteX78" fmla="*/ 3459307 w 4228235"/>
              <a:gd name="connsiteY78" fmla="*/ 2886941 h 3119005"/>
              <a:gd name="connsiteX79" fmla="*/ 3459307 w 4228235"/>
              <a:gd name="connsiteY79" fmla="*/ 2931102 h 3119005"/>
              <a:gd name="connsiteX80" fmla="*/ 3589193 w 4228235"/>
              <a:gd name="connsiteY80" fmla="*/ 2931102 h 3119005"/>
              <a:gd name="connsiteX81" fmla="*/ 3589193 w 4228235"/>
              <a:gd name="connsiteY81" fmla="*/ 2963141 h 3119005"/>
              <a:gd name="connsiteX82" fmla="*/ 4228235 w 4228235"/>
              <a:gd name="connsiteY82" fmla="*/ 2963141 h 3119005"/>
              <a:gd name="connsiteX83" fmla="*/ 4228235 w 4228235"/>
              <a:gd name="connsiteY8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4729 w 4228235"/>
              <a:gd name="connsiteY75" fmla="*/ 2899675 h 3119005"/>
              <a:gd name="connsiteX76" fmla="*/ 2983836 w 4228235"/>
              <a:gd name="connsiteY76" fmla="*/ 2894481 h 3119005"/>
              <a:gd name="connsiteX77" fmla="*/ 3106016 w 4228235"/>
              <a:gd name="connsiteY77" fmla="*/ 2886941 h 3119005"/>
              <a:gd name="connsiteX78" fmla="*/ 3459307 w 4228235"/>
              <a:gd name="connsiteY78" fmla="*/ 2886941 h 3119005"/>
              <a:gd name="connsiteX79" fmla="*/ 3459307 w 4228235"/>
              <a:gd name="connsiteY79" fmla="*/ 2931102 h 3119005"/>
              <a:gd name="connsiteX80" fmla="*/ 3589193 w 4228235"/>
              <a:gd name="connsiteY80" fmla="*/ 2931102 h 3119005"/>
              <a:gd name="connsiteX81" fmla="*/ 3589193 w 4228235"/>
              <a:gd name="connsiteY81" fmla="*/ 2963141 h 3119005"/>
              <a:gd name="connsiteX82" fmla="*/ 4228235 w 4228235"/>
              <a:gd name="connsiteY82" fmla="*/ 2963141 h 3119005"/>
              <a:gd name="connsiteX83" fmla="*/ 4228235 w 4228235"/>
              <a:gd name="connsiteY8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4729 w 4228235"/>
              <a:gd name="connsiteY75" fmla="*/ 2893307 h 3119005"/>
              <a:gd name="connsiteX76" fmla="*/ 2983836 w 4228235"/>
              <a:gd name="connsiteY76" fmla="*/ 2894481 h 3119005"/>
              <a:gd name="connsiteX77" fmla="*/ 3106016 w 4228235"/>
              <a:gd name="connsiteY77" fmla="*/ 2886941 h 3119005"/>
              <a:gd name="connsiteX78" fmla="*/ 3459307 w 4228235"/>
              <a:gd name="connsiteY78" fmla="*/ 2886941 h 3119005"/>
              <a:gd name="connsiteX79" fmla="*/ 3459307 w 4228235"/>
              <a:gd name="connsiteY79" fmla="*/ 2931102 h 3119005"/>
              <a:gd name="connsiteX80" fmla="*/ 3589193 w 4228235"/>
              <a:gd name="connsiteY80" fmla="*/ 2931102 h 3119005"/>
              <a:gd name="connsiteX81" fmla="*/ 3589193 w 4228235"/>
              <a:gd name="connsiteY81" fmla="*/ 2963141 h 3119005"/>
              <a:gd name="connsiteX82" fmla="*/ 4228235 w 4228235"/>
              <a:gd name="connsiteY82" fmla="*/ 2963141 h 3119005"/>
              <a:gd name="connsiteX83" fmla="*/ 4228235 w 4228235"/>
              <a:gd name="connsiteY8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4729 w 4228235"/>
              <a:gd name="connsiteY75" fmla="*/ 2893307 h 3119005"/>
              <a:gd name="connsiteX76" fmla="*/ 2983836 w 4228235"/>
              <a:gd name="connsiteY76" fmla="*/ 2894481 h 3119005"/>
              <a:gd name="connsiteX77" fmla="*/ 3106016 w 4228235"/>
              <a:gd name="connsiteY77" fmla="*/ 2886941 h 3119005"/>
              <a:gd name="connsiteX78" fmla="*/ 3459307 w 4228235"/>
              <a:gd name="connsiteY78" fmla="*/ 2886941 h 3119005"/>
              <a:gd name="connsiteX79" fmla="*/ 3459307 w 4228235"/>
              <a:gd name="connsiteY79" fmla="*/ 2931102 h 3119005"/>
              <a:gd name="connsiteX80" fmla="*/ 3589193 w 4228235"/>
              <a:gd name="connsiteY80" fmla="*/ 2931102 h 3119005"/>
              <a:gd name="connsiteX81" fmla="*/ 3589193 w 4228235"/>
              <a:gd name="connsiteY81" fmla="*/ 2963141 h 3119005"/>
              <a:gd name="connsiteX82" fmla="*/ 4228235 w 4228235"/>
              <a:gd name="connsiteY82" fmla="*/ 2963141 h 3119005"/>
              <a:gd name="connsiteX83" fmla="*/ 4228235 w 4228235"/>
              <a:gd name="connsiteY8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78450 h 3119005"/>
              <a:gd name="connsiteX76" fmla="*/ 2983836 w 4228235"/>
              <a:gd name="connsiteY76" fmla="*/ 2894481 h 3119005"/>
              <a:gd name="connsiteX77" fmla="*/ 3106016 w 4228235"/>
              <a:gd name="connsiteY77" fmla="*/ 2886941 h 3119005"/>
              <a:gd name="connsiteX78" fmla="*/ 3459307 w 4228235"/>
              <a:gd name="connsiteY78" fmla="*/ 2886941 h 3119005"/>
              <a:gd name="connsiteX79" fmla="*/ 3459307 w 4228235"/>
              <a:gd name="connsiteY79" fmla="*/ 2931102 h 3119005"/>
              <a:gd name="connsiteX80" fmla="*/ 3589193 w 4228235"/>
              <a:gd name="connsiteY80" fmla="*/ 2931102 h 3119005"/>
              <a:gd name="connsiteX81" fmla="*/ 3589193 w 4228235"/>
              <a:gd name="connsiteY81" fmla="*/ 2963141 h 3119005"/>
              <a:gd name="connsiteX82" fmla="*/ 4228235 w 4228235"/>
              <a:gd name="connsiteY82" fmla="*/ 2963141 h 3119005"/>
              <a:gd name="connsiteX83" fmla="*/ 4228235 w 4228235"/>
              <a:gd name="connsiteY8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78450 h 3119005"/>
              <a:gd name="connsiteX76" fmla="*/ 2958352 w 4228235"/>
              <a:gd name="connsiteY76" fmla="*/ 2894481 h 3119005"/>
              <a:gd name="connsiteX77" fmla="*/ 3106016 w 4228235"/>
              <a:gd name="connsiteY77" fmla="*/ 2886941 h 3119005"/>
              <a:gd name="connsiteX78" fmla="*/ 3459307 w 4228235"/>
              <a:gd name="connsiteY78" fmla="*/ 2886941 h 3119005"/>
              <a:gd name="connsiteX79" fmla="*/ 3459307 w 4228235"/>
              <a:gd name="connsiteY79" fmla="*/ 2931102 h 3119005"/>
              <a:gd name="connsiteX80" fmla="*/ 3589193 w 4228235"/>
              <a:gd name="connsiteY80" fmla="*/ 2931102 h 3119005"/>
              <a:gd name="connsiteX81" fmla="*/ 3589193 w 4228235"/>
              <a:gd name="connsiteY81" fmla="*/ 2963141 h 3119005"/>
              <a:gd name="connsiteX82" fmla="*/ 4228235 w 4228235"/>
              <a:gd name="connsiteY82" fmla="*/ 2963141 h 3119005"/>
              <a:gd name="connsiteX83" fmla="*/ 4228235 w 4228235"/>
              <a:gd name="connsiteY8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6016 w 4228235"/>
              <a:gd name="connsiteY77" fmla="*/ 2886941 h 3119005"/>
              <a:gd name="connsiteX78" fmla="*/ 3459307 w 4228235"/>
              <a:gd name="connsiteY78" fmla="*/ 2886941 h 3119005"/>
              <a:gd name="connsiteX79" fmla="*/ 3459307 w 4228235"/>
              <a:gd name="connsiteY79" fmla="*/ 2931102 h 3119005"/>
              <a:gd name="connsiteX80" fmla="*/ 3589193 w 4228235"/>
              <a:gd name="connsiteY80" fmla="*/ 2931102 h 3119005"/>
              <a:gd name="connsiteX81" fmla="*/ 3589193 w 4228235"/>
              <a:gd name="connsiteY81" fmla="*/ 2963141 h 3119005"/>
              <a:gd name="connsiteX82" fmla="*/ 4228235 w 4228235"/>
              <a:gd name="connsiteY82" fmla="*/ 2963141 h 3119005"/>
              <a:gd name="connsiteX83" fmla="*/ 4228235 w 4228235"/>
              <a:gd name="connsiteY8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10263 w 4228235"/>
              <a:gd name="connsiteY77" fmla="*/ 2899676 h 3119005"/>
              <a:gd name="connsiteX78" fmla="*/ 3459307 w 4228235"/>
              <a:gd name="connsiteY78" fmla="*/ 2886941 h 3119005"/>
              <a:gd name="connsiteX79" fmla="*/ 3459307 w 4228235"/>
              <a:gd name="connsiteY79" fmla="*/ 2931102 h 3119005"/>
              <a:gd name="connsiteX80" fmla="*/ 3589193 w 4228235"/>
              <a:gd name="connsiteY80" fmla="*/ 2931102 h 3119005"/>
              <a:gd name="connsiteX81" fmla="*/ 3589193 w 4228235"/>
              <a:gd name="connsiteY81" fmla="*/ 2963141 h 3119005"/>
              <a:gd name="connsiteX82" fmla="*/ 4228235 w 4228235"/>
              <a:gd name="connsiteY82" fmla="*/ 2963141 h 3119005"/>
              <a:gd name="connsiteX83" fmla="*/ 4228235 w 4228235"/>
              <a:gd name="connsiteY8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10263 w 4228235"/>
              <a:gd name="connsiteY77" fmla="*/ 2889064 h 3119005"/>
              <a:gd name="connsiteX78" fmla="*/ 3459307 w 4228235"/>
              <a:gd name="connsiteY78" fmla="*/ 2886941 h 3119005"/>
              <a:gd name="connsiteX79" fmla="*/ 3459307 w 4228235"/>
              <a:gd name="connsiteY79" fmla="*/ 2931102 h 3119005"/>
              <a:gd name="connsiteX80" fmla="*/ 3589193 w 4228235"/>
              <a:gd name="connsiteY80" fmla="*/ 2931102 h 3119005"/>
              <a:gd name="connsiteX81" fmla="*/ 3589193 w 4228235"/>
              <a:gd name="connsiteY81" fmla="*/ 2963141 h 3119005"/>
              <a:gd name="connsiteX82" fmla="*/ 4228235 w 4228235"/>
              <a:gd name="connsiteY82" fmla="*/ 2963141 h 3119005"/>
              <a:gd name="connsiteX83" fmla="*/ 4228235 w 4228235"/>
              <a:gd name="connsiteY8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8139 w 4228235"/>
              <a:gd name="connsiteY77" fmla="*/ 2893308 h 3119005"/>
              <a:gd name="connsiteX78" fmla="*/ 3459307 w 4228235"/>
              <a:gd name="connsiteY78" fmla="*/ 2886941 h 3119005"/>
              <a:gd name="connsiteX79" fmla="*/ 3459307 w 4228235"/>
              <a:gd name="connsiteY79" fmla="*/ 2931102 h 3119005"/>
              <a:gd name="connsiteX80" fmla="*/ 3589193 w 4228235"/>
              <a:gd name="connsiteY80" fmla="*/ 2931102 h 3119005"/>
              <a:gd name="connsiteX81" fmla="*/ 3589193 w 4228235"/>
              <a:gd name="connsiteY81" fmla="*/ 2963141 h 3119005"/>
              <a:gd name="connsiteX82" fmla="*/ 4228235 w 4228235"/>
              <a:gd name="connsiteY82" fmla="*/ 2963141 h 3119005"/>
              <a:gd name="connsiteX83" fmla="*/ 4228235 w 4228235"/>
              <a:gd name="connsiteY83"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8139 w 4228235"/>
              <a:gd name="connsiteY77" fmla="*/ 2893308 h 3119005"/>
              <a:gd name="connsiteX78" fmla="*/ 3151606 w 4228235"/>
              <a:gd name="connsiteY78" fmla="*/ 2892359 h 3119005"/>
              <a:gd name="connsiteX79" fmla="*/ 3459307 w 4228235"/>
              <a:gd name="connsiteY79" fmla="*/ 2886941 h 3119005"/>
              <a:gd name="connsiteX80" fmla="*/ 3459307 w 4228235"/>
              <a:gd name="connsiteY80" fmla="*/ 2931102 h 3119005"/>
              <a:gd name="connsiteX81" fmla="*/ 3589193 w 4228235"/>
              <a:gd name="connsiteY81" fmla="*/ 2931102 h 3119005"/>
              <a:gd name="connsiteX82" fmla="*/ 3589193 w 4228235"/>
              <a:gd name="connsiteY82" fmla="*/ 2963141 h 3119005"/>
              <a:gd name="connsiteX83" fmla="*/ 4228235 w 4228235"/>
              <a:gd name="connsiteY83" fmla="*/ 2963141 h 3119005"/>
              <a:gd name="connsiteX84" fmla="*/ 4228235 w 4228235"/>
              <a:gd name="connsiteY8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8139 w 4228235"/>
              <a:gd name="connsiteY77" fmla="*/ 2893308 h 3119005"/>
              <a:gd name="connsiteX78" fmla="*/ 3111256 w 4228235"/>
              <a:gd name="connsiteY78" fmla="*/ 2913583 h 3119005"/>
              <a:gd name="connsiteX79" fmla="*/ 3459307 w 4228235"/>
              <a:gd name="connsiteY79" fmla="*/ 2886941 h 3119005"/>
              <a:gd name="connsiteX80" fmla="*/ 3459307 w 4228235"/>
              <a:gd name="connsiteY80" fmla="*/ 2931102 h 3119005"/>
              <a:gd name="connsiteX81" fmla="*/ 3589193 w 4228235"/>
              <a:gd name="connsiteY81" fmla="*/ 2931102 h 3119005"/>
              <a:gd name="connsiteX82" fmla="*/ 3589193 w 4228235"/>
              <a:gd name="connsiteY82" fmla="*/ 2963141 h 3119005"/>
              <a:gd name="connsiteX83" fmla="*/ 4228235 w 4228235"/>
              <a:gd name="connsiteY83" fmla="*/ 2963141 h 3119005"/>
              <a:gd name="connsiteX84" fmla="*/ 4228235 w 4228235"/>
              <a:gd name="connsiteY8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8139 w 4228235"/>
              <a:gd name="connsiteY77" fmla="*/ 2893308 h 3119005"/>
              <a:gd name="connsiteX78" fmla="*/ 3111256 w 4228235"/>
              <a:gd name="connsiteY78" fmla="*/ 2913583 h 3119005"/>
              <a:gd name="connsiteX79" fmla="*/ 3461431 w 4228235"/>
              <a:gd name="connsiteY79" fmla="*/ 2910288 h 3119005"/>
              <a:gd name="connsiteX80" fmla="*/ 3459307 w 4228235"/>
              <a:gd name="connsiteY80" fmla="*/ 2931102 h 3119005"/>
              <a:gd name="connsiteX81" fmla="*/ 3589193 w 4228235"/>
              <a:gd name="connsiteY81" fmla="*/ 2931102 h 3119005"/>
              <a:gd name="connsiteX82" fmla="*/ 3589193 w 4228235"/>
              <a:gd name="connsiteY82" fmla="*/ 2963141 h 3119005"/>
              <a:gd name="connsiteX83" fmla="*/ 4228235 w 4228235"/>
              <a:gd name="connsiteY83" fmla="*/ 2963141 h 3119005"/>
              <a:gd name="connsiteX84" fmla="*/ 4228235 w 4228235"/>
              <a:gd name="connsiteY8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8139 w 4228235"/>
              <a:gd name="connsiteY77" fmla="*/ 2893308 h 3119005"/>
              <a:gd name="connsiteX78" fmla="*/ 3111256 w 4228235"/>
              <a:gd name="connsiteY78" fmla="*/ 2913583 h 3119005"/>
              <a:gd name="connsiteX79" fmla="*/ 3455060 w 4228235"/>
              <a:gd name="connsiteY79" fmla="*/ 2910288 h 3119005"/>
              <a:gd name="connsiteX80" fmla="*/ 3459307 w 4228235"/>
              <a:gd name="connsiteY80" fmla="*/ 2931102 h 3119005"/>
              <a:gd name="connsiteX81" fmla="*/ 3589193 w 4228235"/>
              <a:gd name="connsiteY81" fmla="*/ 2931102 h 3119005"/>
              <a:gd name="connsiteX82" fmla="*/ 3589193 w 4228235"/>
              <a:gd name="connsiteY82" fmla="*/ 2963141 h 3119005"/>
              <a:gd name="connsiteX83" fmla="*/ 4228235 w 4228235"/>
              <a:gd name="connsiteY83" fmla="*/ 2963141 h 3119005"/>
              <a:gd name="connsiteX84" fmla="*/ 4228235 w 4228235"/>
              <a:gd name="connsiteY8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8139 w 4228235"/>
              <a:gd name="connsiteY77" fmla="*/ 2893308 h 3119005"/>
              <a:gd name="connsiteX78" fmla="*/ 3111256 w 4228235"/>
              <a:gd name="connsiteY78" fmla="*/ 2913583 h 3119005"/>
              <a:gd name="connsiteX79" fmla="*/ 3455060 w 4228235"/>
              <a:gd name="connsiteY79" fmla="*/ 2910288 h 3119005"/>
              <a:gd name="connsiteX80" fmla="*/ 3459307 w 4228235"/>
              <a:gd name="connsiteY80" fmla="*/ 2931102 h 3119005"/>
              <a:gd name="connsiteX81" fmla="*/ 3589193 w 4228235"/>
              <a:gd name="connsiteY81" fmla="*/ 2931102 h 3119005"/>
              <a:gd name="connsiteX82" fmla="*/ 3591316 w 4228235"/>
              <a:gd name="connsiteY82" fmla="*/ 2944039 h 3119005"/>
              <a:gd name="connsiteX83" fmla="*/ 4228235 w 4228235"/>
              <a:gd name="connsiteY83" fmla="*/ 2963141 h 3119005"/>
              <a:gd name="connsiteX84" fmla="*/ 4228235 w 4228235"/>
              <a:gd name="connsiteY8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8139 w 4228235"/>
              <a:gd name="connsiteY77" fmla="*/ 2893308 h 3119005"/>
              <a:gd name="connsiteX78" fmla="*/ 3111256 w 4228235"/>
              <a:gd name="connsiteY78" fmla="*/ 2913583 h 3119005"/>
              <a:gd name="connsiteX79" fmla="*/ 3455060 w 4228235"/>
              <a:gd name="connsiteY79" fmla="*/ 2910288 h 3119005"/>
              <a:gd name="connsiteX80" fmla="*/ 3459307 w 4228235"/>
              <a:gd name="connsiteY80" fmla="*/ 2931102 h 3119005"/>
              <a:gd name="connsiteX81" fmla="*/ 3589193 w 4228235"/>
              <a:gd name="connsiteY81" fmla="*/ 2931102 h 3119005"/>
              <a:gd name="connsiteX82" fmla="*/ 3591316 w 4228235"/>
              <a:gd name="connsiteY82" fmla="*/ 2944039 h 3119005"/>
              <a:gd name="connsiteX83" fmla="*/ 4228235 w 4228235"/>
              <a:gd name="connsiteY83" fmla="*/ 2963141 h 3119005"/>
              <a:gd name="connsiteX84" fmla="*/ 4228235 w 4228235"/>
              <a:gd name="connsiteY84"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8139 w 4228235"/>
              <a:gd name="connsiteY77" fmla="*/ 2893308 h 3119005"/>
              <a:gd name="connsiteX78" fmla="*/ 3111256 w 4228235"/>
              <a:gd name="connsiteY78" fmla="*/ 2913583 h 3119005"/>
              <a:gd name="connsiteX79" fmla="*/ 3455060 w 4228235"/>
              <a:gd name="connsiteY79" fmla="*/ 2910288 h 3119005"/>
              <a:gd name="connsiteX80" fmla="*/ 3459307 w 4228235"/>
              <a:gd name="connsiteY80" fmla="*/ 2931102 h 3119005"/>
              <a:gd name="connsiteX81" fmla="*/ 3589193 w 4228235"/>
              <a:gd name="connsiteY81" fmla="*/ 2931102 h 3119005"/>
              <a:gd name="connsiteX82" fmla="*/ 3591316 w 4228235"/>
              <a:gd name="connsiteY82" fmla="*/ 2944039 h 3119005"/>
              <a:gd name="connsiteX83" fmla="*/ 3773843 w 4228235"/>
              <a:gd name="connsiteY83" fmla="*/ 2949663 h 3119005"/>
              <a:gd name="connsiteX84" fmla="*/ 4228235 w 4228235"/>
              <a:gd name="connsiteY84" fmla="*/ 2963141 h 3119005"/>
              <a:gd name="connsiteX85" fmla="*/ 4228235 w 4228235"/>
              <a:gd name="connsiteY8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8139 w 4228235"/>
              <a:gd name="connsiteY77" fmla="*/ 2893308 h 3119005"/>
              <a:gd name="connsiteX78" fmla="*/ 3111256 w 4228235"/>
              <a:gd name="connsiteY78" fmla="*/ 2913583 h 3119005"/>
              <a:gd name="connsiteX79" fmla="*/ 3455060 w 4228235"/>
              <a:gd name="connsiteY79" fmla="*/ 2910288 h 3119005"/>
              <a:gd name="connsiteX80" fmla="*/ 3459307 w 4228235"/>
              <a:gd name="connsiteY80" fmla="*/ 2931102 h 3119005"/>
              <a:gd name="connsiteX81" fmla="*/ 3589193 w 4228235"/>
              <a:gd name="connsiteY81" fmla="*/ 2931102 h 3119005"/>
              <a:gd name="connsiteX82" fmla="*/ 3591316 w 4228235"/>
              <a:gd name="connsiteY82" fmla="*/ 2944039 h 3119005"/>
              <a:gd name="connsiteX83" fmla="*/ 3763225 w 4228235"/>
              <a:gd name="connsiteY83" fmla="*/ 2981500 h 3119005"/>
              <a:gd name="connsiteX84" fmla="*/ 4228235 w 4228235"/>
              <a:gd name="connsiteY84" fmla="*/ 2963141 h 3119005"/>
              <a:gd name="connsiteX85" fmla="*/ 4228235 w 4228235"/>
              <a:gd name="connsiteY85" fmla="*/ 3119005 h 3119005"/>
              <a:gd name="connsiteX0" fmla="*/ 0 w 4228235"/>
              <a:gd name="connsiteY0" fmla="*/ 0 h 3119005"/>
              <a:gd name="connsiteX1" fmla="*/ 125557 w 4228235"/>
              <a:gd name="connsiteY1" fmla="*/ 236393 h 3119005"/>
              <a:gd name="connsiteX2" fmla="*/ 290945 w 4228235"/>
              <a:gd name="connsiteY2" fmla="*/ 446809 h 3119005"/>
              <a:gd name="connsiteX3" fmla="*/ 406977 w 4228235"/>
              <a:gd name="connsiteY3" fmla="*/ 562841 h 3119005"/>
              <a:gd name="connsiteX4" fmla="*/ 473652 w 4228235"/>
              <a:gd name="connsiteY4" fmla="*/ 562841 h 3119005"/>
              <a:gd name="connsiteX5" fmla="*/ 473652 w 4228235"/>
              <a:gd name="connsiteY5" fmla="*/ 607868 h 3119005"/>
              <a:gd name="connsiteX6" fmla="*/ 523009 w 4228235"/>
              <a:gd name="connsiteY6" fmla="*/ 607868 h 3119005"/>
              <a:gd name="connsiteX7" fmla="*/ 523009 w 4228235"/>
              <a:gd name="connsiteY7" fmla="*/ 647700 h 3119005"/>
              <a:gd name="connsiteX8" fmla="*/ 568036 w 4228235"/>
              <a:gd name="connsiteY8" fmla="*/ 647700 h 3119005"/>
              <a:gd name="connsiteX9" fmla="*/ 648566 w 4228235"/>
              <a:gd name="connsiteY9" fmla="*/ 736889 h 3119005"/>
              <a:gd name="connsiteX10" fmla="*/ 648566 w 4228235"/>
              <a:gd name="connsiteY10" fmla="*/ 799234 h 3119005"/>
              <a:gd name="connsiteX11" fmla="*/ 684068 w 4228235"/>
              <a:gd name="connsiteY11" fmla="*/ 799234 h 3119005"/>
              <a:gd name="connsiteX12" fmla="*/ 684068 w 4228235"/>
              <a:gd name="connsiteY12" fmla="*/ 897948 h 3119005"/>
              <a:gd name="connsiteX13" fmla="*/ 737755 w 4228235"/>
              <a:gd name="connsiteY13" fmla="*/ 1013980 h 3119005"/>
              <a:gd name="connsiteX14" fmla="*/ 737755 w 4228235"/>
              <a:gd name="connsiteY14" fmla="*/ 1076325 h 3119005"/>
              <a:gd name="connsiteX15" fmla="*/ 768927 w 4228235"/>
              <a:gd name="connsiteY15" fmla="*/ 1076325 h 3119005"/>
              <a:gd name="connsiteX16" fmla="*/ 768927 w 4228235"/>
              <a:gd name="connsiteY16" fmla="*/ 1179368 h 3119005"/>
              <a:gd name="connsiteX17" fmla="*/ 840798 w 4228235"/>
              <a:gd name="connsiteY17" fmla="*/ 1286741 h 3119005"/>
              <a:gd name="connsiteX18" fmla="*/ 876300 w 4228235"/>
              <a:gd name="connsiteY18" fmla="*/ 1286741 h 3119005"/>
              <a:gd name="connsiteX19" fmla="*/ 876300 w 4228235"/>
              <a:gd name="connsiteY19" fmla="*/ 1375930 h 3119005"/>
              <a:gd name="connsiteX20" fmla="*/ 911802 w 4228235"/>
              <a:gd name="connsiteY20" fmla="*/ 1375930 h 3119005"/>
              <a:gd name="connsiteX21" fmla="*/ 911802 w 4228235"/>
              <a:gd name="connsiteY21" fmla="*/ 1456459 h 3119005"/>
              <a:gd name="connsiteX22" fmla="*/ 947305 w 4228235"/>
              <a:gd name="connsiteY22" fmla="*/ 1456459 h 3119005"/>
              <a:gd name="connsiteX23" fmla="*/ 947305 w 4228235"/>
              <a:gd name="connsiteY23" fmla="*/ 1563832 h 3119005"/>
              <a:gd name="connsiteX24" fmla="*/ 988002 w 4228235"/>
              <a:gd name="connsiteY24" fmla="*/ 1563832 h 3119005"/>
              <a:gd name="connsiteX25" fmla="*/ 988002 w 4228235"/>
              <a:gd name="connsiteY25" fmla="*/ 1671205 h 3119005"/>
              <a:gd name="connsiteX26" fmla="*/ 1091046 w 4228235"/>
              <a:gd name="connsiteY26" fmla="*/ 1809750 h 3119005"/>
              <a:gd name="connsiteX27" fmla="*/ 1091046 w 4228235"/>
              <a:gd name="connsiteY27" fmla="*/ 1859107 h 3119005"/>
              <a:gd name="connsiteX28" fmla="*/ 1122382 w 4228235"/>
              <a:gd name="connsiteY28" fmla="*/ 1863352 h 3119005"/>
              <a:gd name="connsiteX29" fmla="*/ 1130877 w 4228235"/>
              <a:gd name="connsiteY29" fmla="*/ 1903268 h 3119005"/>
              <a:gd name="connsiteX30" fmla="*/ 1155843 w 4228235"/>
              <a:gd name="connsiteY30" fmla="*/ 1903268 h 3119005"/>
              <a:gd name="connsiteX31" fmla="*/ 1155844 w 4228235"/>
              <a:gd name="connsiteY31" fmla="*/ 1935476 h 3119005"/>
              <a:gd name="connsiteX32" fmla="*/ 1175140 w 4228235"/>
              <a:gd name="connsiteY32" fmla="*/ 1941844 h 3119005"/>
              <a:gd name="connsiteX33" fmla="*/ 1182959 w 4228235"/>
              <a:gd name="connsiteY33" fmla="*/ 1966990 h 3119005"/>
              <a:gd name="connsiteX34" fmla="*/ 1246909 w 4228235"/>
              <a:gd name="connsiteY34" fmla="*/ 2041814 h 3119005"/>
              <a:gd name="connsiteX35" fmla="*/ 1269669 w 4228235"/>
              <a:gd name="connsiteY35" fmla="*/ 2060916 h 3119005"/>
              <a:gd name="connsiteX36" fmla="*/ 1269670 w 4228235"/>
              <a:gd name="connsiteY36" fmla="*/ 2099830 h 3119005"/>
              <a:gd name="connsiteX37" fmla="*/ 1294574 w 4228235"/>
              <a:gd name="connsiteY37" fmla="*/ 2104075 h 3119005"/>
              <a:gd name="connsiteX38" fmla="*/ 1295514 w 4228235"/>
              <a:gd name="connsiteY38" fmla="*/ 2130414 h 3119005"/>
              <a:gd name="connsiteX39" fmla="*/ 1332799 w 4228235"/>
              <a:gd name="connsiteY39" fmla="*/ 2137657 h 3119005"/>
              <a:gd name="connsiteX40" fmla="*/ 1335763 w 4228235"/>
              <a:gd name="connsiteY40" fmla="*/ 2171616 h 3119005"/>
              <a:gd name="connsiteX41" fmla="*/ 1344358 w 4228235"/>
              <a:gd name="connsiteY41" fmla="*/ 2194086 h 3119005"/>
              <a:gd name="connsiteX42" fmla="*/ 1399475 w 4228235"/>
              <a:gd name="connsiteY42" fmla="*/ 2199836 h 3119005"/>
              <a:gd name="connsiteX43" fmla="*/ 1400915 w 4228235"/>
              <a:gd name="connsiteY43" fmla="*/ 2228884 h 3119005"/>
              <a:gd name="connsiteX44" fmla="*/ 1426230 w 4228235"/>
              <a:gd name="connsiteY44" fmla="*/ 2228885 h 3119005"/>
              <a:gd name="connsiteX45" fmla="*/ 1432600 w 4228235"/>
              <a:gd name="connsiteY45" fmla="*/ 2263807 h 3119005"/>
              <a:gd name="connsiteX46" fmla="*/ 1463285 w 4228235"/>
              <a:gd name="connsiteY46" fmla="*/ 2270494 h 3119005"/>
              <a:gd name="connsiteX47" fmla="*/ 1467532 w 4228235"/>
              <a:gd name="connsiteY47" fmla="*/ 2289595 h 3119005"/>
              <a:gd name="connsiteX48" fmla="*/ 1507881 w 4228235"/>
              <a:gd name="connsiteY48" fmla="*/ 2287472 h 3119005"/>
              <a:gd name="connsiteX49" fmla="*/ 1515853 w 4228235"/>
              <a:gd name="connsiteY49" fmla="*/ 2314743 h 3119005"/>
              <a:gd name="connsiteX50" fmla="*/ 1539737 w 4228235"/>
              <a:gd name="connsiteY50" fmla="*/ 2336289 h 3119005"/>
              <a:gd name="connsiteX51" fmla="*/ 1564698 w 4228235"/>
              <a:gd name="connsiteY51" fmla="*/ 2372591 h 3119005"/>
              <a:gd name="connsiteX52" fmla="*/ 1604878 w 4228235"/>
              <a:gd name="connsiteY52" fmla="*/ 2376836 h 3119005"/>
              <a:gd name="connsiteX53" fmla="*/ 1609124 w 4228235"/>
              <a:gd name="connsiteY53" fmla="*/ 2392065 h 3119005"/>
              <a:gd name="connsiteX54" fmla="*/ 1651328 w 4228235"/>
              <a:gd name="connsiteY54" fmla="*/ 2394187 h 3119005"/>
              <a:gd name="connsiteX55" fmla="*/ 1656538 w 4228235"/>
              <a:gd name="connsiteY55" fmla="*/ 2416940 h 3119005"/>
              <a:gd name="connsiteX56" fmla="*/ 1683182 w 4228235"/>
              <a:gd name="connsiteY56" fmla="*/ 2422743 h 3119005"/>
              <a:gd name="connsiteX57" fmla="*/ 1688395 w 4228235"/>
              <a:gd name="connsiteY57" fmla="*/ 2453021 h 3119005"/>
              <a:gd name="connsiteX58" fmla="*/ 1711221 w 4228235"/>
              <a:gd name="connsiteY58" fmla="*/ 2492782 h 3119005"/>
              <a:gd name="connsiteX59" fmla="*/ 1870839 w 4228235"/>
              <a:gd name="connsiteY59" fmla="*/ 2606692 h 3119005"/>
              <a:gd name="connsiteX60" fmla="*/ 1951287 w 4228235"/>
              <a:gd name="connsiteY60" fmla="*/ 2606692 h 3119005"/>
              <a:gd name="connsiteX61" fmla="*/ 1955533 w 4228235"/>
              <a:gd name="connsiteY61" fmla="*/ 2634571 h 3119005"/>
              <a:gd name="connsiteX62" fmla="*/ 2000288 w 4228235"/>
              <a:gd name="connsiteY62" fmla="*/ 2660040 h 3119005"/>
              <a:gd name="connsiteX63" fmla="*/ 2048274 w 4228235"/>
              <a:gd name="connsiteY63" fmla="*/ 2660041 h 3119005"/>
              <a:gd name="connsiteX64" fmla="*/ 2051542 w 4228235"/>
              <a:gd name="connsiteY64" fmla="*/ 2675874 h 3119005"/>
              <a:gd name="connsiteX65" fmla="*/ 2247900 w 4228235"/>
              <a:gd name="connsiteY65" fmla="*/ 2684012 h 3119005"/>
              <a:gd name="connsiteX66" fmla="*/ 2255461 w 4228235"/>
              <a:gd name="connsiteY66" fmla="*/ 2717972 h 3119005"/>
              <a:gd name="connsiteX67" fmla="*/ 2338239 w 4228235"/>
              <a:gd name="connsiteY67" fmla="*/ 2714077 h 3119005"/>
              <a:gd name="connsiteX68" fmla="*/ 2493818 w 4228235"/>
              <a:gd name="connsiteY68" fmla="*/ 2765714 h 3119005"/>
              <a:gd name="connsiteX69" fmla="*/ 2628716 w 4228235"/>
              <a:gd name="connsiteY69" fmla="*/ 2829926 h 3119005"/>
              <a:gd name="connsiteX70" fmla="*/ 2634235 w 4228235"/>
              <a:gd name="connsiteY70" fmla="*/ 2844783 h 3119005"/>
              <a:gd name="connsiteX71" fmla="*/ 2708564 w 4228235"/>
              <a:gd name="connsiteY71" fmla="*/ 2851439 h 3119005"/>
              <a:gd name="connsiteX72" fmla="*/ 2769215 w 4228235"/>
              <a:gd name="connsiteY72" fmla="*/ 2851440 h 3119005"/>
              <a:gd name="connsiteX73" fmla="*/ 2770139 w 4228235"/>
              <a:gd name="connsiteY73" fmla="*/ 2872664 h 3119005"/>
              <a:gd name="connsiteX74" fmla="*/ 2882525 w 4228235"/>
              <a:gd name="connsiteY74" fmla="*/ 2876908 h 3119005"/>
              <a:gd name="connsiteX75" fmla="*/ 2956852 w 4228235"/>
              <a:gd name="connsiteY75" fmla="*/ 2882695 h 3119005"/>
              <a:gd name="connsiteX76" fmla="*/ 2958352 w 4228235"/>
              <a:gd name="connsiteY76" fmla="*/ 2894481 h 3119005"/>
              <a:gd name="connsiteX77" fmla="*/ 3108139 w 4228235"/>
              <a:gd name="connsiteY77" fmla="*/ 2893308 h 3119005"/>
              <a:gd name="connsiteX78" fmla="*/ 3111256 w 4228235"/>
              <a:gd name="connsiteY78" fmla="*/ 2913583 h 3119005"/>
              <a:gd name="connsiteX79" fmla="*/ 3455060 w 4228235"/>
              <a:gd name="connsiteY79" fmla="*/ 2910288 h 3119005"/>
              <a:gd name="connsiteX80" fmla="*/ 3459307 w 4228235"/>
              <a:gd name="connsiteY80" fmla="*/ 2931102 h 3119005"/>
              <a:gd name="connsiteX81" fmla="*/ 3589193 w 4228235"/>
              <a:gd name="connsiteY81" fmla="*/ 2931102 h 3119005"/>
              <a:gd name="connsiteX82" fmla="*/ 3591316 w 4228235"/>
              <a:gd name="connsiteY82" fmla="*/ 2944039 h 3119005"/>
              <a:gd name="connsiteX83" fmla="*/ 3767472 w 4228235"/>
              <a:gd name="connsiteY83" fmla="*/ 2966643 h 3119005"/>
              <a:gd name="connsiteX84" fmla="*/ 4228235 w 4228235"/>
              <a:gd name="connsiteY84" fmla="*/ 2963141 h 3119005"/>
              <a:gd name="connsiteX85" fmla="*/ 4228235 w 4228235"/>
              <a:gd name="connsiteY85" fmla="*/ 3119005 h 311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4228235" h="3119005">
                <a:moveTo>
                  <a:pt x="0" y="0"/>
                </a:moveTo>
                <a:lnTo>
                  <a:pt x="125557" y="236393"/>
                </a:lnTo>
                <a:lnTo>
                  <a:pt x="290945" y="446809"/>
                </a:lnTo>
                <a:lnTo>
                  <a:pt x="406977" y="562841"/>
                </a:lnTo>
                <a:lnTo>
                  <a:pt x="473652" y="562841"/>
                </a:lnTo>
                <a:lnTo>
                  <a:pt x="473652" y="607868"/>
                </a:lnTo>
                <a:lnTo>
                  <a:pt x="523009" y="607868"/>
                </a:lnTo>
                <a:lnTo>
                  <a:pt x="523009" y="647700"/>
                </a:lnTo>
                <a:lnTo>
                  <a:pt x="568036" y="647700"/>
                </a:lnTo>
                <a:lnTo>
                  <a:pt x="648566" y="736889"/>
                </a:lnTo>
                <a:lnTo>
                  <a:pt x="648566" y="799234"/>
                </a:lnTo>
                <a:lnTo>
                  <a:pt x="684068" y="799234"/>
                </a:lnTo>
                <a:lnTo>
                  <a:pt x="684068" y="897948"/>
                </a:lnTo>
                <a:lnTo>
                  <a:pt x="737755" y="1013980"/>
                </a:lnTo>
                <a:lnTo>
                  <a:pt x="737755" y="1076325"/>
                </a:lnTo>
                <a:lnTo>
                  <a:pt x="768927" y="1076325"/>
                </a:lnTo>
                <a:lnTo>
                  <a:pt x="768927" y="1179368"/>
                </a:lnTo>
                <a:lnTo>
                  <a:pt x="840798" y="1286741"/>
                </a:lnTo>
                <a:lnTo>
                  <a:pt x="876300" y="1286741"/>
                </a:lnTo>
                <a:lnTo>
                  <a:pt x="876300" y="1375930"/>
                </a:lnTo>
                <a:lnTo>
                  <a:pt x="911802" y="1375930"/>
                </a:lnTo>
                <a:lnTo>
                  <a:pt x="911802" y="1456459"/>
                </a:lnTo>
                <a:lnTo>
                  <a:pt x="947305" y="1456459"/>
                </a:lnTo>
                <a:lnTo>
                  <a:pt x="947305" y="1563832"/>
                </a:lnTo>
                <a:lnTo>
                  <a:pt x="988002" y="1563832"/>
                </a:lnTo>
                <a:lnTo>
                  <a:pt x="988002" y="1671205"/>
                </a:lnTo>
                <a:lnTo>
                  <a:pt x="1091046" y="1809750"/>
                </a:lnTo>
                <a:lnTo>
                  <a:pt x="1091046" y="1859107"/>
                </a:lnTo>
                <a:lnTo>
                  <a:pt x="1122382" y="1863352"/>
                </a:lnTo>
                <a:lnTo>
                  <a:pt x="1130877" y="1903268"/>
                </a:lnTo>
                <a:lnTo>
                  <a:pt x="1155843" y="1903268"/>
                </a:lnTo>
                <a:cubicBezTo>
                  <a:pt x="1155843" y="1914004"/>
                  <a:pt x="1155844" y="1924740"/>
                  <a:pt x="1155844" y="1935476"/>
                </a:cubicBezTo>
                <a:lnTo>
                  <a:pt x="1175140" y="1941844"/>
                </a:lnTo>
                <a:lnTo>
                  <a:pt x="1182959" y="1966990"/>
                </a:lnTo>
                <a:lnTo>
                  <a:pt x="1246909" y="2041814"/>
                </a:lnTo>
                <a:lnTo>
                  <a:pt x="1269669" y="2060916"/>
                </a:lnTo>
                <a:cubicBezTo>
                  <a:pt x="1269669" y="2073887"/>
                  <a:pt x="1269670" y="2086859"/>
                  <a:pt x="1269670" y="2099830"/>
                </a:cubicBezTo>
                <a:lnTo>
                  <a:pt x="1294574" y="2104075"/>
                </a:lnTo>
                <a:cubicBezTo>
                  <a:pt x="1294887" y="2112855"/>
                  <a:pt x="1295201" y="2121634"/>
                  <a:pt x="1295514" y="2130414"/>
                </a:cubicBezTo>
                <a:lnTo>
                  <a:pt x="1332799" y="2137657"/>
                </a:lnTo>
                <a:lnTo>
                  <a:pt x="1335763" y="2171616"/>
                </a:lnTo>
                <a:lnTo>
                  <a:pt x="1344358" y="2194086"/>
                </a:lnTo>
                <a:lnTo>
                  <a:pt x="1399475" y="2199836"/>
                </a:lnTo>
                <a:lnTo>
                  <a:pt x="1400915" y="2228884"/>
                </a:lnTo>
                <a:lnTo>
                  <a:pt x="1426230" y="2228885"/>
                </a:lnTo>
                <a:lnTo>
                  <a:pt x="1432600" y="2263807"/>
                </a:lnTo>
                <a:cubicBezTo>
                  <a:pt x="1432209" y="2244104"/>
                  <a:pt x="1436068" y="2266851"/>
                  <a:pt x="1463285" y="2270494"/>
                </a:cubicBezTo>
                <a:lnTo>
                  <a:pt x="1467532" y="2289595"/>
                </a:lnTo>
                <a:lnTo>
                  <a:pt x="1507881" y="2287472"/>
                </a:lnTo>
                <a:lnTo>
                  <a:pt x="1515853" y="2314743"/>
                </a:lnTo>
                <a:lnTo>
                  <a:pt x="1539737" y="2336289"/>
                </a:lnTo>
                <a:lnTo>
                  <a:pt x="1564698" y="2372591"/>
                </a:lnTo>
                <a:lnTo>
                  <a:pt x="1604878" y="2376836"/>
                </a:lnTo>
                <a:cubicBezTo>
                  <a:pt x="1604878" y="2381912"/>
                  <a:pt x="1609124" y="2386989"/>
                  <a:pt x="1609124" y="2392065"/>
                </a:cubicBezTo>
                <a:lnTo>
                  <a:pt x="1651328" y="2394187"/>
                </a:lnTo>
                <a:lnTo>
                  <a:pt x="1656538" y="2416940"/>
                </a:lnTo>
                <a:lnTo>
                  <a:pt x="1683182" y="2422743"/>
                </a:lnTo>
                <a:cubicBezTo>
                  <a:pt x="1683503" y="2400999"/>
                  <a:pt x="1688074" y="2474765"/>
                  <a:pt x="1688395" y="2453021"/>
                </a:cubicBezTo>
                <a:lnTo>
                  <a:pt x="1711221" y="2492782"/>
                </a:lnTo>
                <a:lnTo>
                  <a:pt x="1870839" y="2606692"/>
                </a:lnTo>
                <a:lnTo>
                  <a:pt x="1951287" y="2606692"/>
                </a:lnTo>
                <a:lnTo>
                  <a:pt x="1955533" y="2634571"/>
                </a:lnTo>
                <a:lnTo>
                  <a:pt x="2000288" y="2660040"/>
                </a:lnTo>
                <a:lnTo>
                  <a:pt x="2048274" y="2660041"/>
                </a:lnTo>
                <a:lnTo>
                  <a:pt x="2051542" y="2675874"/>
                </a:lnTo>
                <a:lnTo>
                  <a:pt x="2247900" y="2684012"/>
                </a:lnTo>
                <a:lnTo>
                  <a:pt x="2255461" y="2717972"/>
                </a:lnTo>
                <a:lnTo>
                  <a:pt x="2338239" y="2714077"/>
                </a:lnTo>
                <a:lnTo>
                  <a:pt x="2493818" y="2765714"/>
                </a:lnTo>
                <a:lnTo>
                  <a:pt x="2628716" y="2829926"/>
                </a:lnTo>
                <a:lnTo>
                  <a:pt x="2634235" y="2844783"/>
                </a:lnTo>
                <a:lnTo>
                  <a:pt x="2708564" y="2851439"/>
                </a:lnTo>
                <a:lnTo>
                  <a:pt x="2769215" y="2851440"/>
                </a:lnTo>
                <a:lnTo>
                  <a:pt x="2770139" y="2872664"/>
                </a:lnTo>
                <a:lnTo>
                  <a:pt x="2882525" y="2876908"/>
                </a:lnTo>
                <a:lnTo>
                  <a:pt x="2956852" y="2882695"/>
                </a:lnTo>
                <a:lnTo>
                  <a:pt x="2958352" y="2894481"/>
                </a:lnTo>
                <a:lnTo>
                  <a:pt x="3108139" y="2893308"/>
                </a:lnTo>
                <a:lnTo>
                  <a:pt x="3111256" y="2913583"/>
                </a:lnTo>
                <a:lnTo>
                  <a:pt x="3455060" y="2910288"/>
                </a:lnTo>
                <a:lnTo>
                  <a:pt x="3459307" y="2931102"/>
                </a:lnTo>
                <a:lnTo>
                  <a:pt x="3589193" y="2931102"/>
                </a:lnTo>
                <a:lnTo>
                  <a:pt x="3591316" y="2944039"/>
                </a:lnTo>
                <a:lnTo>
                  <a:pt x="3767472" y="2966643"/>
                </a:lnTo>
                <a:lnTo>
                  <a:pt x="4228235" y="2963141"/>
                </a:lnTo>
                <a:lnTo>
                  <a:pt x="4228235" y="3119005"/>
                </a:lnTo>
              </a:path>
            </a:pathLst>
          </a:custGeom>
          <a:noFill/>
          <a:ln w="28575" cap="flat">
            <a:solidFill>
              <a:schemeClr val="accent3"/>
            </a:solidFill>
            <a:prstDash val="solid"/>
            <a:miter/>
          </a:ln>
        </p:spPr>
        <p:txBody>
          <a:bodyPr rtlCol="0" anchor="ctr"/>
          <a:lstStyle/>
          <a:p>
            <a:endParaRPr lang="en-US" dirty="0"/>
          </a:p>
        </p:txBody>
      </p:sp>
      <p:sp>
        <p:nvSpPr>
          <p:cNvPr id="176" name="Oval 175">
            <a:extLst>
              <a:ext uri="{FF2B5EF4-FFF2-40B4-BE49-F238E27FC236}">
                <a16:creationId xmlns:a16="http://schemas.microsoft.com/office/drawing/2014/main" id="{987C8202-9B3D-4078-8DD6-9795824BC637}"/>
              </a:ext>
            </a:extLst>
          </p:cNvPr>
          <p:cNvSpPr/>
          <p:nvPr/>
        </p:nvSpPr>
        <p:spPr bwMode="auto">
          <a:xfrm>
            <a:off x="5224447" y="1945758"/>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7" name="Oval 176">
            <a:extLst>
              <a:ext uri="{FF2B5EF4-FFF2-40B4-BE49-F238E27FC236}">
                <a16:creationId xmlns:a16="http://schemas.microsoft.com/office/drawing/2014/main" id="{5CD564D9-B24A-B146-FAEF-36A163473921}"/>
              </a:ext>
            </a:extLst>
          </p:cNvPr>
          <p:cNvSpPr/>
          <p:nvPr/>
        </p:nvSpPr>
        <p:spPr bwMode="auto">
          <a:xfrm>
            <a:off x="5059962" y="1652275"/>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8" name="Oval 177">
            <a:extLst>
              <a:ext uri="{FF2B5EF4-FFF2-40B4-BE49-F238E27FC236}">
                <a16:creationId xmlns:a16="http://schemas.microsoft.com/office/drawing/2014/main" id="{DB4C85C7-58C6-925B-24C5-30F1439076F0}"/>
              </a:ext>
            </a:extLst>
          </p:cNvPr>
          <p:cNvSpPr/>
          <p:nvPr/>
        </p:nvSpPr>
        <p:spPr bwMode="auto">
          <a:xfrm>
            <a:off x="5266902" y="203204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9" name="Oval 178">
            <a:extLst>
              <a:ext uri="{FF2B5EF4-FFF2-40B4-BE49-F238E27FC236}">
                <a16:creationId xmlns:a16="http://schemas.microsoft.com/office/drawing/2014/main" id="{9C8A6731-9765-9602-85B2-04A8A2D356A0}"/>
              </a:ext>
            </a:extLst>
          </p:cNvPr>
          <p:cNvSpPr/>
          <p:nvPr/>
        </p:nvSpPr>
        <p:spPr bwMode="auto">
          <a:xfrm>
            <a:off x="5157723" y="1853143"/>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1" name="Oval 180">
            <a:extLst>
              <a:ext uri="{FF2B5EF4-FFF2-40B4-BE49-F238E27FC236}">
                <a16:creationId xmlns:a16="http://schemas.microsoft.com/office/drawing/2014/main" id="{71F76A36-913D-26F5-ACE1-D2E0239168A0}"/>
              </a:ext>
            </a:extLst>
          </p:cNvPr>
          <p:cNvSpPr/>
          <p:nvPr/>
        </p:nvSpPr>
        <p:spPr bwMode="auto">
          <a:xfrm>
            <a:off x="5125379" y="1750773"/>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2" name="Oval 181">
            <a:extLst>
              <a:ext uri="{FF2B5EF4-FFF2-40B4-BE49-F238E27FC236}">
                <a16:creationId xmlns:a16="http://schemas.microsoft.com/office/drawing/2014/main" id="{CCD86C32-41FF-0ED9-6F5C-42B268F7BF39}"/>
              </a:ext>
            </a:extLst>
          </p:cNvPr>
          <p:cNvSpPr/>
          <p:nvPr/>
        </p:nvSpPr>
        <p:spPr bwMode="auto">
          <a:xfrm>
            <a:off x="5704407" y="2431463"/>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3" name="Oval 182">
            <a:extLst>
              <a:ext uri="{FF2B5EF4-FFF2-40B4-BE49-F238E27FC236}">
                <a16:creationId xmlns:a16="http://schemas.microsoft.com/office/drawing/2014/main" id="{8AFD2572-B0EB-C9E0-DE29-5528C696E432}"/>
              </a:ext>
            </a:extLst>
          </p:cNvPr>
          <p:cNvSpPr/>
          <p:nvPr/>
        </p:nvSpPr>
        <p:spPr bwMode="auto">
          <a:xfrm>
            <a:off x="5333595" y="2102517"/>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4" name="Oval 183">
            <a:extLst>
              <a:ext uri="{FF2B5EF4-FFF2-40B4-BE49-F238E27FC236}">
                <a16:creationId xmlns:a16="http://schemas.microsoft.com/office/drawing/2014/main" id="{26729EA4-2D76-FD5C-6733-92B200C06B33}"/>
              </a:ext>
            </a:extLst>
          </p:cNvPr>
          <p:cNvSpPr/>
          <p:nvPr/>
        </p:nvSpPr>
        <p:spPr bwMode="auto">
          <a:xfrm>
            <a:off x="5428976" y="219481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5" name="Oval 184">
            <a:extLst>
              <a:ext uri="{FF2B5EF4-FFF2-40B4-BE49-F238E27FC236}">
                <a16:creationId xmlns:a16="http://schemas.microsoft.com/office/drawing/2014/main" id="{002A0012-0016-57F1-E958-6B25E5888F6B}"/>
              </a:ext>
            </a:extLst>
          </p:cNvPr>
          <p:cNvSpPr/>
          <p:nvPr/>
        </p:nvSpPr>
        <p:spPr bwMode="auto">
          <a:xfrm>
            <a:off x="5193219" y="190465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6" name="Oval 185">
            <a:extLst>
              <a:ext uri="{FF2B5EF4-FFF2-40B4-BE49-F238E27FC236}">
                <a16:creationId xmlns:a16="http://schemas.microsoft.com/office/drawing/2014/main" id="{9F3D16F9-B957-A0FD-BE50-346B5E9CBDCC}"/>
              </a:ext>
            </a:extLst>
          </p:cNvPr>
          <p:cNvSpPr/>
          <p:nvPr/>
        </p:nvSpPr>
        <p:spPr bwMode="auto">
          <a:xfrm>
            <a:off x="5291554" y="2068800"/>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8" name="Oval 187">
            <a:extLst>
              <a:ext uri="{FF2B5EF4-FFF2-40B4-BE49-F238E27FC236}">
                <a16:creationId xmlns:a16="http://schemas.microsoft.com/office/drawing/2014/main" id="{C769CCFE-39EA-CD35-C32A-9A6533C68221}"/>
              </a:ext>
            </a:extLst>
          </p:cNvPr>
          <p:cNvSpPr/>
          <p:nvPr/>
        </p:nvSpPr>
        <p:spPr bwMode="auto">
          <a:xfrm>
            <a:off x="5242244" y="2001257"/>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0" name="Oval 189">
            <a:extLst>
              <a:ext uri="{FF2B5EF4-FFF2-40B4-BE49-F238E27FC236}">
                <a16:creationId xmlns:a16="http://schemas.microsoft.com/office/drawing/2014/main" id="{8C424FF9-EB31-B351-B3A3-593BC524F634}"/>
              </a:ext>
            </a:extLst>
          </p:cNvPr>
          <p:cNvSpPr/>
          <p:nvPr/>
        </p:nvSpPr>
        <p:spPr bwMode="auto">
          <a:xfrm>
            <a:off x="5367320" y="2138255"/>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1" name="Oval 190">
            <a:extLst>
              <a:ext uri="{FF2B5EF4-FFF2-40B4-BE49-F238E27FC236}">
                <a16:creationId xmlns:a16="http://schemas.microsoft.com/office/drawing/2014/main" id="{D0A60BEC-9077-E57E-DACE-6E4834D1B08B}"/>
              </a:ext>
            </a:extLst>
          </p:cNvPr>
          <p:cNvSpPr/>
          <p:nvPr/>
        </p:nvSpPr>
        <p:spPr bwMode="auto">
          <a:xfrm>
            <a:off x="5512642" y="2262598"/>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4" name="Oval 193">
            <a:extLst>
              <a:ext uri="{FF2B5EF4-FFF2-40B4-BE49-F238E27FC236}">
                <a16:creationId xmlns:a16="http://schemas.microsoft.com/office/drawing/2014/main" id="{790474BF-48FA-FDDD-4227-74B563734592}"/>
              </a:ext>
            </a:extLst>
          </p:cNvPr>
          <p:cNvSpPr/>
          <p:nvPr/>
        </p:nvSpPr>
        <p:spPr bwMode="auto">
          <a:xfrm>
            <a:off x="5099926" y="170742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5" name="Oval 194">
            <a:extLst>
              <a:ext uri="{FF2B5EF4-FFF2-40B4-BE49-F238E27FC236}">
                <a16:creationId xmlns:a16="http://schemas.microsoft.com/office/drawing/2014/main" id="{B7A1F718-C466-E428-E80F-87D3EF7DB9E7}"/>
              </a:ext>
            </a:extLst>
          </p:cNvPr>
          <p:cNvSpPr/>
          <p:nvPr/>
        </p:nvSpPr>
        <p:spPr bwMode="auto">
          <a:xfrm>
            <a:off x="5409299" y="2169045"/>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7" name="Oval 196">
            <a:extLst>
              <a:ext uri="{FF2B5EF4-FFF2-40B4-BE49-F238E27FC236}">
                <a16:creationId xmlns:a16="http://schemas.microsoft.com/office/drawing/2014/main" id="{6FC0F43D-3BE7-D81B-7B6F-BF61540E44F6}"/>
              </a:ext>
            </a:extLst>
          </p:cNvPr>
          <p:cNvSpPr/>
          <p:nvPr/>
        </p:nvSpPr>
        <p:spPr bwMode="auto">
          <a:xfrm>
            <a:off x="5472171" y="223682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9" name="Oval 198">
            <a:extLst>
              <a:ext uri="{FF2B5EF4-FFF2-40B4-BE49-F238E27FC236}">
                <a16:creationId xmlns:a16="http://schemas.microsoft.com/office/drawing/2014/main" id="{168E7812-670E-440B-5E1B-B902B464AB5E}"/>
              </a:ext>
            </a:extLst>
          </p:cNvPr>
          <p:cNvSpPr/>
          <p:nvPr/>
        </p:nvSpPr>
        <p:spPr bwMode="auto">
          <a:xfrm>
            <a:off x="5134911" y="177089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0" name="Oval 199">
            <a:extLst>
              <a:ext uri="{FF2B5EF4-FFF2-40B4-BE49-F238E27FC236}">
                <a16:creationId xmlns:a16="http://schemas.microsoft.com/office/drawing/2014/main" id="{F88651C7-D6B2-DF9F-0F8B-DA1A07175A6F}"/>
              </a:ext>
            </a:extLst>
          </p:cNvPr>
          <p:cNvSpPr/>
          <p:nvPr/>
        </p:nvSpPr>
        <p:spPr bwMode="auto">
          <a:xfrm>
            <a:off x="5741762" y="2447368"/>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3" name="Oval 202">
            <a:extLst>
              <a:ext uri="{FF2B5EF4-FFF2-40B4-BE49-F238E27FC236}">
                <a16:creationId xmlns:a16="http://schemas.microsoft.com/office/drawing/2014/main" id="{C62D3072-9907-6229-109F-FB5816F22F5D}"/>
              </a:ext>
            </a:extLst>
          </p:cNvPr>
          <p:cNvSpPr/>
          <p:nvPr/>
        </p:nvSpPr>
        <p:spPr bwMode="auto">
          <a:xfrm>
            <a:off x="7733153" y="4708695"/>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5" name="Oval 204">
            <a:extLst>
              <a:ext uri="{FF2B5EF4-FFF2-40B4-BE49-F238E27FC236}">
                <a16:creationId xmlns:a16="http://schemas.microsoft.com/office/drawing/2014/main" id="{79ED200E-DF16-38E6-894C-2E20C3225A49}"/>
              </a:ext>
            </a:extLst>
          </p:cNvPr>
          <p:cNvSpPr/>
          <p:nvPr/>
        </p:nvSpPr>
        <p:spPr bwMode="auto">
          <a:xfrm>
            <a:off x="6207187" y="3625038"/>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8" name="Oval 207">
            <a:extLst>
              <a:ext uri="{FF2B5EF4-FFF2-40B4-BE49-F238E27FC236}">
                <a16:creationId xmlns:a16="http://schemas.microsoft.com/office/drawing/2014/main" id="{5E811BAD-C465-A509-8530-9F7C5F29D021}"/>
              </a:ext>
            </a:extLst>
          </p:cNvPr>
          <p:cNvSpPr/>
          <p:nvPr/>
        </p:nvSpPr>
        <p:spPr bwMode="auto">
          <a:xfrm>
            <a:off x="5783062" y="2461020"/>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9" name="Oval 208">
            <a:extLst>
              <a:ext uri="{FF2B5EF4-FFF2-40B4-BE49-F238E27FC236}">
                <a16:creationId xmlns:a16="http://schemas.microsoft.com/office/drawing/2014/main" id="{84C3D7B1-7DBF-F139-E74B-593A2A6BBA84}"/>
              </a:ext>
            </a:extLst>
          </p:cNvPr>
          <p:cNvSpPr/>
          <p:nvPr/>
        </p:nvSpPr>
        <p:spPr bwMode="auto">
          <a:xfrm>
            <a:off x="7856494" y="4758763"/>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1" name="Oval 210">
            <a:extLst>
              <a:ext uri="{FF2B5EF4-FFF2-40B4-BE49-F238E27FC236}">
                <a16:creationId xmlns:a16="http://schemas.microsoft.com/office/drawing/2014/main" id="{138460A7-673C-80E6-407A-3B5498860F30}"/>
              </a:ext>
            </a:extLst>
          </p:cNvPr>
          <p:cNvSpPr/>
          <p:nvPr/>
        </p:nvSpPr>
        <p:spPr bwMode="auto">
          <a:xfrm>
            <a:off x="5928422" y="2967392"/>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2" name="Oval 211">
            <a:extLst>
              <a:ext uri="{FF2B5EF4-FFF2-40B4-BE49-F238E27FC236}">
                <a16:creationId xmlns:a16="http://schemas.microsoft.com/office/drawing/2014/main" id="{3C8CC7B0-5EBB-3F74-854C-CADCBBA0E3CD}"/>
              </a:ext>
            </a:extLst>
          </p:cNvPr>
          <p:cNvSpPr/>
          <p:nvPr/>
        </p:nvSpPr>
        <p:spPr bwMode="auto">
          <a:xfrm>
            <a:off x="7144757" y="454085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4" name="Oval 213">
            <a:extLst>
              <a:ext uri="{FF2B5EF4-FFF2-40B4-BE49-F238E27FC236}">
                <a16:creationId xmlns:a16="http://schemas.microsoft.com/office/drawing/2014/main" id="{DBBCB951-C23F-A130-FCC7-6B9E4197517A}"/>
              </a:ext>
            </a:extLst>
          </p:cNvPr>
          <p:cNvSpPr/>
          <p:nvPr/>
        </p:nvSpPr>
        <p:spPr bwMode="auto">
          <a:xfrm>
            <a:off x="6178717" y="3532482"/>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6" name="Oval 215">
            <a:extLst>
              <a:ext uri="{FF2B5EF4-FFF2-40B4-BE49-F238E27FC236}">
                <a16:creationId xmlns:a16="http://schemas.microsoft.com/office/drawing/2014/main" id="{F7FAA128-A89F-A13E-B3DF-70647D8E66F3}"/>
              </a:ext>
            </a:extLst>
          </p:cNvPr>
          <p:cNvSpPr/>
          <p:nvPr/>
        </p:nvSpPr>
        <p:spPr bwMode="auto">
          <a:xfrm>
            <a:off x="9558963" y="496588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7" name="Oval 216">
            <a:extLst>
              <a:ext uri="{FF2B5EF4-FFF2-40B4-BE49-F238E27FC236}">
                <a16:creationId xmlns:a16="http://schemas.microsoft.com/office/drawing/2014/main" id="{B0C5BC55-FB07-3DEA-A85B-06CA3FF0D2F9}"/>
              </a:ext>
            </a:extLst>
          </p:cNvPr>
          <p:cNvSpPr/>
          <p:nvPr/>
        </p:nvSpPr>
        <p:spPr bwMode="auto">
          <a:xfrm>
            <a:off x="5846428" y="273709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8" name="Oval 217">
            <a:extLst>
              <a:ext uri="{FF2B5EF4-FFF2-40B4-BE49-F238E27FC236}">
                <a16:creationId xmlns:a16="http://schemas.microsoft.com/office/drawing/2014/main" id="{9721437A-EAE3-D237-9626-46A4E418A208}"/>
              </a:ext>
            </a:extLst>
          </p:cNvPr>
          <p:cNvSpPr/>
          <p:nvPr/>
        </p:nvSpPr>
        <p:spPr bwMode="auto">
          <a:xfrm>
            <a:off x="6280718" y="3661428"/>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9" name="Oval 218">
            <a:extLst>
              <a:ext uri="{FF2B5EF4-FFF2-40B4-BE49-F238E27FC236}">
                <a16:creationId xmlns:a16="http://schemas.microsoft.com/office/drawing/2014/main" id="{177BA026-0C0E-136B-52D1-098A83D9098B}"/>
              </a:ext>
            </a:extLst>
          </p:cNvPr>
          <p:cNvSpPr/>
          <p:nvPr/>
        </p:nvSpPr>
        <p:spPr bwMode="auto">
          <a:xfrm>
            <a:off x="5969570" y="302019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0" name="Oval 219">
            <a:extLst>
              <a:ext uri="{FF2B5EF4-FFF2-40B4-BE49-F238E27FC236}">
                <a16:creationId xmlns:a16="http://schemas.microsoft.com/office/drawing/2014/main" id="{7395DC69-8649-15CC-6F6F-62F2BA3DE22A}"/>
              </a:ext>
            </a:extLst>
          </p:cNvPr>
          <p:cNvSpPr/>
          <p:nvPr/>
        </p:nvSpPr>
        <p:spPr bwMode="auto">
          <a:xfrm>
            <a:off x="7685684" y="4685703"/>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370169570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ALCYONE: OS With D-VMP vs VMP Alone in </a:t>
            </a:r>
            <a:br>
              <a:rPr lang="en-US" dirty="0"/>
            </a:br>
            <a:r>
              <a:rPr lang="en-US" dirty="0"/>
              <a:t>Newly Diagnosed Transplant-Ineligible MM</a:t>
            </a:r>
          </a:p>
        </p:txBody>
      </p:sp>
      <p:sp>
        <p:nvSpPr>
          <p:cNvPr id="4" name="Text Box 15">
            <a:extLst>
              <a:ext uri="{FF2B5EF4-FFF2-40B4-BE49-F238E27FC236}">
                <a16:creationId xmlns:a16="http://schemas.microsoft.com/office/drawing/2014/main" id="{9517F7A3-7A92-467A-913B-54A65D415894}"/>
              </a:ext>
            </a:extLst>
          </p:cNvPr>
          <p:cNvSpPr txBox="1">
            <a:spLocks noChangeArrowheads="1"/>
          </p:cNvSpPr>
          <p:nvPr/>
        </p:nvSpPr>
        <p:spPr bwMode="auto">
          <a:xfrm>
            <a:off x="450459"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Mateos. ASH 2022. Abstr 4561.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EC72B9FD-D769-D987-C368-19E61120A640}"/>
              </a:ext>
            </a:extLst>
          </p:cNvPr>
          <p:cNvSpPr txBox="1"/>
          <p:nvPr/>
        </p:nvSpPr>
        <p:spPr bwMode="auto">
          <a:xfrm>
            <a:off x="3349503" y="1440088"/>
            <a:ext cx="48383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grpSp>
        <p:nvGrpSpPr>
          <p:cNvPr id="3" name="Group 2">
            <a:extLst>
              <a:ext uri="{FF2B5EF4-FFF2-40B4-BE49-F238E27FC236}">
                <a16:creationId xmlns:a16="http://schemas.microsoft.com/office/drawing/2014/main" id="{DF875E23-2A50-29B4-63F0-4286553ABAE8}"/>
              </a:ext>
            </a:extLst>
          </p:cNvPr>
          <p:cNvGrpSpPr/>
          <p:nvPr/>
        </p:nvGrpSpPr>
        <p:grpSpPr>
          <a:xfrm>
            <a:off x="3639416" y="2377440"/>
            <a:ext cx="4929767" cy="3144962"/>
            <a:chOff x="5583546" y="2048256"/>
            <a:chExt cx="4929767" cy="3144962"/>
          </a:xfrm>
        </p:grpSpPr>
        <p:cxnSp>
          <p:nvCxnSpPr>
            <p:cNvPr id="7" name="Straight Connector 6">
              <a:extLst>
                <a:ext uri="{FF2B5EF4-FFF2-40B4-BE49-F238E27FC236}">
                  <a16:creationId xmlns:a16="http://schemas.microsoft.com/office/drawing/2014/main" id="{9D4D2687-D94E-AA1F-A01B-98BC7A367BDF}"/>
                </a:ext>
              </a:extLst>
            </p:cNvPr>
            <p:cNvCxnSpPr>
              <a:cxnSpLocks/>
            </p:cNvCxnSpPr>
            <p:nvPr/>
          </p:nvCxnSpPr>
          <p:spPr bwMode="auto">
            <a:xfrm flipV="1">
              <a:off x="9466189" y="2048256"/>
              <a:ext cx="0" cy="3144962"/>
            </a:xfrm>
            <a:prstGeom prst="line">
              <a:avLst/>
            </a:prstGeom>
            <a:noFill/>
            <a:ln w="28575" cap="flat" cmpd="sng" algn="ctr">
              <a:solidFill>
                <a:schemeClr val="tx1">
                  <a:lumMod val="50000"/>
                </a:schemeClr>
              </a:solidFill>
              <a:prstDash val="sysDash"/>
              <a:round/>
              <a:headEnd type="none" w="med" len="med"/>
              <a:tailEnd type="none" w="med" len="med"/>
            </a:ln>
            <a:effectLst/>
          </p:spPr>
        </p:cxnSp>
        <p:cxnSp>
          <p:nvCxnSpPr>
            <p:cNvPr id="6" name="Straight Connector 5">
              <a:extLst>
                <a:ext uri="{FF2B5EF4-FFF2-40B4-BE49-F238E27FC236}">
                  <a16:creationId xmlns:a16="http://schemas.microsoft.com/office/drawing/2014/main" id="{10765DE8-C277-439E-8947-4639EC0A9B0D}"/>
                </a:ext>
              </a:extLst>
            </p:cNvPr>
            <p:cNvCxnSpPr/>
            <p:nvPr/>
          </p:nvCxnSpPr>
          <p:spPr bwMode="auto">
            <a:xfrm>
              <a:off x="5583546" y="3159048"/>
              <a:ext cx="4929767" cy="0"/>
            </a:xfrm>
            <a:prstGeom prst="line">
              <a:avLst/>
            </a:prstGeom>
            <a:noFill/>
            <a:ln w="28575" cap="flat" cmpd="sng" algn="ctr">
              <a:solidFill>
                <a:schemeClr val="tx1">
                  <a:lumMod val="50000"/>
                </a:schemeClr>
              </a:solidFill>
              <a:prstDash val="sysDash"/>
              <a:round/>
              <a:headEnd type="none" w="med" len="med"/>
              <a:tailEnd type="none" w="med" len="med"/>
            </a:ln>
            <a:effectLst/>
          </p:spPr>
        </p:cxnSp>
      </p:grpSp>
      <p:sp>
        <p:nvSpPr>
          <p:cNvPr id="9" name="Freeform 8">
            <a:extLst>
              <a:ext uri="{FF2B5EF4-FFF2-40B4-BE49-F238E27FC236}">
                <a16:creationId xmlns:a16="http://schemas.microsoft.com/office/drawing/2014/main" id="{C03914E5-F6C5-A33F-DA95-E078EDE02FE0}"/>
              </a:ext>
            </a:extLst>
          </p:cNvPr>
          <p:cNvSpPr/>
          <p:nvPr/>
        </p:nvSpPr>
        <p:spPr bwMode="auto">
          <a:xfrm>
            <a:off x="3628007" y="1727725"/>
            <a:ext cx="5045585" cy="3501409"/>
          </a:xfrm>
          <a:custGeom>
            <a:avLst/>
            <a:gdLst>
              <a:gd name="connsiteX0" fmla="*/ 0 w 4040372"/>
              <a:gd name="connsiteY0" fmla="*/ 0 h 2046768"/>
              <a:gd name="connsiteX1" fmla="*/ 0 w 4040372"/>
              <a:gd name="connsiteY1" fmla="*/ 2046768 h 2046768"/>
              <a:gd name="connsiteX2" fmla="*/ 4040372 w 4040372"/>
              <a:gd name="connsiteY2" fmla="*/ 2046768 h 2046768"/>
            </a:gdLst>
            <a:ahLst/>
            <a:cxnLst>
              <a:cxn ang="0">
                <a:pos x="connsiteX0" y="connsiteY0"/>
              </a:cxn>
              <a:cxn ang="0">
                <a:pos x="connsiteX1" y="connsiteY1"/>
              </a:cxn>
              <a:cxn ang="0">
                <a:pos x="connsiteX2" y="connsiteY2"/>
              </a:cxn>
            </a:cxnLst>
            <a:rect l="l" t="t" r="r" b="b"/>
            <a:pathLst>
              <a:path w="4040372" h="2046768">
                <a:moveTo>
                  <a:pt x="0" y="0"/>
                </a:moveTo>
                <a:lnTo>
                  <a:pt x="0" y="2046768"/>
                </a:lnTo>
                <a:lnTo>
                  <a:pt x="4040372" y="2046768"/>
                </a:lnTo>
              </a:path>
            </a:pathLst>
          </a:custGeom>
          <a:noFill/>
          <a:ln w="28575">
            <a:solidFill>
              <a:schemeClr val="bg1"/>
            </a:solidFill>
            <a:miter lim="800000"/>
            <a:headEnd/>
            <a:tailEnd/>
          </a:ln>
        </p:spPr>
        <p:txBody>
          <a:bodyPr rtlCol="0" anchor="ctr"/>
          <a:lstStyle/>
          <a:p>
            <a:pPr algn="ctr"/>
            <a:endParaRPr lang="en-US" dirty="0"/>
          </a:p>
        </p:txBody>
      </p:sp>
      <p:sp>
        <p:nvSpPr>
          <p:cNvPr id="10" name="TextBox 9">
            <a:extLst>
              <a:ext uri="{FF2B5EF4-FFF2-40B4-BE49-F238E27FC236}">
                <a16:creationId xmlns:a16="http://schemas.microsoft.com/office/drawing/2014/main" id="{18878D7D-B81C-2BBD-2437-64C443636FED}"/>
              </a:ext>
            </a:extLst>
          </p:cNvPr>
          <p:cNvSpPr txBox="1"/>
          <p:nvPr/>
        </p:nvSpPr>
        <p:spPr bwMode="auto">
          <a:xfrm>
            <a:off x="3622442" y="4920743"/>
            <a:ext cx="25202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HR: 0.64; 95% CI: 0.52-0.79; </a:t>
            </a:r>
            <a:r>
              <a:rPr lang="en-US" sz="1200" b="0" i="1" dirty="0">
                <a:solidFill>
                  <a:schemeClr val="bg1"/>
                </a:solidFill>
                <a:latin typeface="Calibri" panose="020F0502020204030204" pitchFamily="34" charset="0"/>
              </a:rPr>
              <a:t>P </a:t>
            </a:r>
            <a:r>
              <a:rPr lang="en-US" sz="1200" b="0" dirty="0">
                <a:solidFill>
                  <a:schemeClr val="bg1"/>
                </a:solidFill>
                <a:latin typeface="Calibri" panose="020F0502020204030204" pitchFamily="34" charset="0"/>
              </a:rPr>
              <a:t>&lt;.0001</a:t>
            </a:r>
          </a:p>
        </p:txBody>
      </p:sp>
      <p:grpSp>
        <p:nvGrpSpPr>
          <p:cNvPr id="11" name="Group 10">
            <a:extLst>
              <a:ext uri="{FF2B5EF4-FFF2-40B4-BE49-F238E27FC236}">
                <a16:creationId xmlns:a16="http://schemas.microsoft.com/office/drawing/2014/main" id="{7EFF19DB-8307-ADE7-0590-250DBE34B645}"/>
              </a:ext>
            </a:extLst>
          </p:cNvPr>
          <p:cNvGrpSpPr/>
          <p:nvPr/>
        </p:nvGrpSpPr>
        <p:grpSpPr>
          <a:xfrm>
            <a:off x="7728660" y="4392109"/>
            <a:ext cx="1976786" cy="461665"/>
            <a:chOff x="2275365" y="3373997"/>
            <a:chExt cx="1976786" cy="461665"/>
          </a:xfrm>
        </p:grpSpPr>
        <p:sp>
          <p:nvSpPr>
            <p:cNvPr id="12" name="TextBox 11">
              <a:extLst>
                <a:ext uri="{FF2B5EF4-FFF2-40B4-BE49-F238E27FC236}">
                  <a16:creationId xmlns:a16="http://schemas.microsoft.com/office/drawing/2014/main" id="{1A5524D4-4386-8815-74AB-16E0F09C75E4}"/>
                </a:ext>
              </a:extLst>
            </p:cNvPr>
            <p:cNvSpPr txBox="1"/>
            <p:nvPr/>
          </p:nvSpPr>
          <p:spPr bwMode="auto">
            <a:xfrm>
              <a:off x="2493336" y="3373997"/>
              <a:ext cx="175881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D-VMP, median: 82.7 mo</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VM, median: 53.6 mo</a:t>
              </a:r>
            </a:p>
          </p:txBody>
        </p:sp>
        <p:cxnSp>
          <p:nvCxnSpPr>
            <p:cNvPr id="13" name="Straight Connector 12">
              <a:extLst>
                <a:ext uri="{FF2B5EF4-FFF2-40B4-BE49-F238E27FC236}">
                  <a16:creationId xmlns:a16="http://schemas.microsoft.com/office/drawing/2014/main" id="{A332F65A-E6D7-5E39-5BEF-79CB0C52BC19}"/>
                </a:ext>
              </a:extLst>
            </p:cNvPr>
            <p:cNvCxnSpPr>
              <a:cxnSpLocks/>
            </p:cNvCxnSpPr>
            <p:nvPr/>
          </p:nvCxnSpPr>
          <p:spPr bwMode="auto">
            <a:xfrm>
              <a:off x="2275365" y="3503700"/>
              <a:ext cx="228600" cy="0"/>
            </a:xfrm>
            <a:prstGeom prst="line">
              <a:avLst/>
            </a:prstGeom>
            <a:noFill/>
            <a:ln w="28575" cap="flat" cmpd="sng" algn="ctr">
              <a:solidFill>
                <a:srgbClr val="015873"/>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AE5383E8-7535-5499-6AEB-ACE2589FCA27}"/>
                </a:ext>
              </a:extLst>
            </p:cNvPr>
            <p:cNvCxnSpPr>
              <a:cxnSpLocks/>
            </p:cNvCxnSpPr>
            <p:nvPr/>
          </p:nvCxnSpPr>
          <p:spPr bwMode="auto">
            <a:xfrm>
              <a:off x="2275365" y="3687998"/>
              <a:ext cx="228600" cy="0"/>
            </a:xfrm>
            <a:prstGeom prst="line">
              <a:avLst/>
            </a:prstGeom>
            <a:noFill/>
            <a:ln w="28575" cap="flat" cmpd="sng" algn="ctr">
              <a:solidFill>
                <a:srgbClr val="E1471D"/>
              </a:solidFill>
              <a:prstDash val="solid"/>
              <a:round/>
              <a:headEnd type="none" w="med" len="med"/>
              <a:tailEnd type="none" w="med" len="med"/>
            </a:ln>
            <a:effectLst/>
          </p:spPr>
        </p:cxnSp>
      </p:grpSp>
      <p:sp>
        <p:nvSpPr>
          <p:cNvPr id="16" name="TextBox 15">
            <a:extLst>
              <a:ext uri="{FF2B5EF4-FFF2-40B4-BE49-F238E27FC236}">
                <a16:creationId xmlns:a16="http://schemas.microsoft.com/office/drawing/2014/main" id="{F9D27AD7-E88F-5F1F-9AF1-1D3D6F4BCFCD}"/>
              </a:ext>
            </a:extLst>
          </p:cNvPr>
          <p:cNvSpPr txBox="1"/>
          <p:nvPr/>
        </p:nvSpPr>
        <p:spPr bwMode="auto">
          <a:xfrm rot="16200000">
            <a:off x="2259837" y="3301483"/>
            <a:ext cx="13422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 Surviving (%)</a:t>
            </a:r>
          </a:p>
        </p:txBody>
      </p:sp>
      <p:grpSp>
        <p:nvGrpSpPr>
          <p:cNvPr id="17" name="Group 16">
            <a:extLst>
              <a:ext uri="{FF2B5EF4-FFF2-40B4-BE49-F238E27FC236}">
                <a16:creationId xmlns:a16="http://schemas.microsoft.com/office/drawing/2014/main" id="{3A19F143-D432-2D5D-D18E-FBAC8C90D561}"/>
              </a:ext>
            </a:extLst>
          </p:cNvPr>
          <p:cNvGrpSpPr/>
          <p:nvPr/>
        </p:nvGrpSpPr>
        <p:grpSpPr>
          <a:xfrm>
            <a:off x="3562158" y="1769947"/>
            <a:ext cx="79907" cy="3465576"/>
            <a:chOff x="5369134" y="1711168"/>
            <a:chExt cx="79907" cy="3482050"/>
          </a:xfrm>
        </p:grpSpPr>
        <p:cxnSp>
          <p:nvCxnSpPr>
            <p:cNvPr id="18" name="Straight Connector 17">
              <a:extLst>
                <a:ext uri="{FF2B5EF4-FFF2-40B4-BE49-F238E27FC236}">
                  <a16:creationId xmlns:a16="http://schemas.microsoft.com/office/drawing/2014/main" id="{90B8026E-65D9-390C-6C21-641D74D31CC5}"/>
                </a:ext>
              </a:extLst>
            </p:cNvPr>
            <p:cNvCxnSpPr>
              <a:cxnSpLocks/>
            </p:cNvCxnSpPr>
            <p:nvPr/>
          </p:nvCxnSpPr>
          <p:spPr bwMode="auto">
            <a:xfrm>
              <a:off x="5369134" y="171116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38065EB5-2FB5-CD25-095A-AA2CD6FC18BD}"/>
                </a:ext>
              </a:extLst>
            </p:cNvPr>
            <p:cNvCxnSpPr>
              <a:cxnSpLocks/>
            </p:cNvCxnSpPr>
            <p:nvPr/>
          </p:nvCxnSpPr>
          <p:spPr bwMode="auto">
            <a:xfrm>
              <a:off x="5369134" y="240757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8B88837D-20C6-62DC-2E6D-75590EDC1010}"/>
                </a:ext>
              </a:extLst>
            </p:cNvPr>
            <p:cNvCxnSpPr>
              <a:cxnSpLocks/>
            </p:cNvCxnSpPr>
            <p:nvPr/>
          </p:nvCxnSpPr>
          <p:spPr bwMode="auto">
            <a:xfrm>
              <a:off x="5369134" y="310398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1633286F-AB71-0D92-B1D6-F69D135D08FC}"/>
                </a:ext>
              </a:extLst>
            </p:cNvPr>
            <p:cNvCxnSpPr>
              <a:cxnSpLocks/>
            </p:cNvCxnSpPr>
            <p:nvPr/>
          </p:nvCxnSpPr>
          <p:spPr bwMode="auto">
            <a:xfrm>
              <a:off x="5369134" y="380039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B820DEF0-3C40-2B05-9517-D5CA70961AB2}"/>
                </a:ext>
              </a:extLst>
            </p:cNvPr>
            <p:cNvCxnSpPr>
              <a:cxnSpLocks/>
            </p:cNvCxnSpPr>
            <p:nvPr/>
          </p:nvCxnSpPr>
          <p:spPr bwMode="auto">
            <a:xfrm>
              <a:off x="5369134" y="4496808"/>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C1F0E7CF-6A36-75BB-596B-9D9E02BAB0C4}"/>
                </a:ext>
              </a:extLst>
            </p:cNvPr>
            <p:cNvCxnSpPr>
              <a:cxnSpLocks/>
            </p:cNvCxnSpPr>
            <p:nvPr/>
          </p:nvCxnSpPr>
          <p:spPr bwMode="auto">
            <a:xfrm>
              <a:off x="5369134" y="5193218"/>
              <a:ext cx="799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BF768C13-FD2B-08F9-0B7E-AAD553CFBD01}"/>
              </a:ext>
            </a:extLst>
          </p:cNvPr>
          <p:cNvGrpSpPr/>
          <p:nvPr/>
        </p:nvGrpSpPr>
        <p:grpSpPr>
          <a:xfrm>
            <a:off x="3126549" y="1604264"/>
            <a:ext cx="458780" cy="3775964"/>
            <a:chOff x="2937172" y="1604264"/>
            <a:chExt cx="458780" cy="3775964"/>
          </a:xfrm>
        </p:grpSpPr>
        <p:sp>
          <p:nvSpPr>
            <p:cNvPr id="25" name="TextBox 24">
              <a:extLst>
                <a:ext uri="{FF2B5EF4-FFF2-40B4-BE49-F238E27FC236}">
                  <a16:creationId xmlns:a16="http://schemas.microsoft.com/office/drawing/2014/main" id="{8617ECFC-2757-4C66-113F-B52427C056EE}"/>
                </a:ext>
              </a:extLst>
            </p:cNvPr>
            <p:cNvSpPr txBox="1"/>
            <p:nvPr/>
          </p:nvSpPr>
          <p:spPr bwMode="auto">
            <a:xfrm>
              <a:off x="2937172" y="160426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6" name="TextBox 25">
              <a:extLst>
                <a:ext uri="{FF2B5EF4-FFF2-40B4-BE49-F238E27FC236}">
                  <a16:creationId xmlns:a16="http://schemas.microsoft.com/office/drawing/2014/main" id="{296EDF7C-91F9-F26E-DBC1-2212C1BC3EBE}"/>
                </a:ext>
              </a:extLst>
            </p:cNvPr>
            <p:cNvSpPr txBox="1"/>
            <p:nvPr/>
          </p:nvSpPr>
          <p:spPr bwMode="auto">
            <a:xfrm>
              <a:off x="3028544" y="229790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27" name="TextBox 26">
              <a:extLst>
                <a:ext uri="{FF2B5EF4-FFF2-40B4-BE49-F238E27FC236}">
                  <a16:creationId xmlns:a16="http://schemas.microsoft.com/office/drawing/2014/main" id="{8249E857-5034-A135-26C9-4E6FE3592579}"/>
                </a:ext>
              </a:extLst>
            </p:cNvPr>
            <p:cNvSpPr txBox="1"/>
            <p:nvPr/>
          </p:nvSpPr>
          <p:spPr bwMode="auto">
            <a:xfrm>
              <a:off x="3028544" y="299153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28" name="TextBox 27">
              <a:extLst>
                <a:ext uri="{FF2B5EF4-FFF2-40B4-BE49-F238E27FC236}">
                  <a16:creationId xmlns:a16="http://schemas.microsoft.com/office/drawing/2014/main" id="{06EDA95A-E28F-2066-29A9-8378F196D798}"/>
                </a:ext>
              </a:extLst>
            </p:cNvPr>
            <p:cNvSpPr txBox="1"/>
            <p:nvPr/>
          </p:nvSpPr>
          <p:spPr bwMode="auto">
            <a:xfrm>
              <a:off x="3028544" y="368517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29" name="TextBox 28">
              <a:extLst>
                <a:ext uri="{FF2B5EF4-FFF2-40B4-BE49-F238E27FC236}">
                  <a16:creationId xmlns:a16="http://schemas.microsoft.com/office/drawing/2014/main" id="{B24704BC-14D7-515E-B470-5C7E74E3C5B8}"/>
                </a:ext>
              </a:extLst>
            </p:cNvPr>
            <p:cNvSpPr txBox="1"/>
            <p:nvPr/>
          </p:nvSpPr>
          <p:spPr bwMode="auto">
            <a:xfrm>
              <a:off x="3028544" y="437881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0" name="TextBox 29">
              <a:extLst>
                <a:ext uri="{FF2B5EF4-FFF2-40B4-BE49-F238E27FC236}">
                  <a16:creationId xmlns:a16="http://schemas.microsoft.com/office/drawing/2014/main" id="{673C4E23-E1E9-77B9-696D-CF3058B5845D}"/>
                </a:ext>
              </a:extLst>
            </p:cNvPr>
            <p:cNvSpPr txBox="1"/>
            <p:nvPr/>
          </p:nvSpPr>
          <p:spPr bwMode="auto">
            <a:xfrm>
              <a:off x="3119914" y="507245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31" name="Group 30">
            <a:extLst>
              <a:ext uri="{FF2B5EF4-FFF2-40B4-BE49-F238E27FC236}">
                <a16:creationId xmlns:a16="http://schemas.microsoft.com/office/drawing/2014/main" id="{07D0EC05-0C22-C04F-645C-CBA3865176ED}"/>
              </a:ext>
            </a:extLst>
          </p:cNvPr>
          <p:cNvGrpSpPr/>
          <p:nvPr/>
        </p:nvGrpSpPr>
        <p:grpSpPr>
          <a:xfrm>
            <a:off x="3630378" y="5196295"/>
            <a:ext cx="4864608" cy="79907"/>
            <a:chOff x="5459176" y="5215888"/>
            <a:chExt cx="4951130" cy="79907"/>
          </a:xfrm>
        </p:grpSpPr>
        <p:cxnSp>
          <p:nvCxnSpPr>
            <p:cNvPr id="32" name="Straight Connector 31">
              <a:extLst>
                <a:ext uri="{FF2B5EF4-FFF2-40B4-BE49-F238E27FC236}">
                  <a16:creationId xmlns:a16="http://schemas.microsoft.com/office/drawing/2014/main" id="{AB5B468E-61A9-D79B-600D-94455C1EF4F3}"/>
                </a:ext>
              </a:extLst>
            </p:cNvPr>
            <p:cNvCxnSpPr>
              <a:cxnSpLocks/>
            </p:cNvCxnSpPr>
            <p:nvPr/>
          </p:nvCxnSpPr>
          <p:spPr bwMode="auto">
            <a:xfrm rot="5400000">
              <a:off x="805982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06905A31-32D4-BEDC-F511-1B96ECA032D5}"/>
                </a:ext>
              </a:extLst>
            </p:cNvPr>
            <p:cNvCxnSpPr>
              <a:cxnSpLocks/>
            </p:cNvCxnSpPr>
            <p:nvPr/>
          </p:nvCxnSpPr>
          <p:spPr bwMode="auto">
            <a:xfrm rot="5400000">
              <a:off x="739967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3EF181F4-BB61-474F-5F0E-081425F5B0A0}"/>
                </a:ext>
              </a:extLst>
            </p:cNvPr>
            <p:cNvCxnSpPr>
              <a:cxnSpLocks/>
            </p:cNvCxnSpPr>
            <p:nvPr/>
          </p:nvCxnSpPr>
          <p:spPr bwMode="auto">
            <a:xfrm rot="5400000">
              <a:off x="673952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6282AE24-71F4-E63E-9E49-520C6DB5CDB4}"/>
                </a:ext>
              </a:extLst>
            </p:cNvPr>
            <p:cNvCxnSpPr>
              <a:cxnSpLocks/>
            </p:cNvCxnSpPr>
            <p:nvPr/>
          </p:nvCxnSpPr>
          <p:spPr bwMode="auto">
            <a:xfrm rot="5400000">
              <a:off x="607937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B172D74A-866A-C411-6605-A4458B4C5F60}"/>
                </a:ext>
              </a:extLst>
            </p:cNvPr>
            <p:cNvCxnSpPr>
              <a:cxnSpLocks/>
            </p:cNvCxnSpPr>
            <p:nvPr/>
          </p:nvCxnSpPr>
          <p:spPr bwMode="auto">
            <a:xfrm rot="5400000">
              <a:off x="541922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8A61D0DA-2BD1-1550-8BE6-5A44C78A3542}"/>
                </a:ext>
              </a:extLst>
            </p:cNvPr>
            <p:cNvCxnSpPr>
              <a:cxnSpLocks/>
            </p:cNvCxnSpPr>
            <p:nvPr/>
          </p:nvCxnSpPr>
          <p:spPr bwMode="auto">
            <a:xfrm rot="5400000">
              <a:off x="938012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D4A19900-C863-E5A3-837C-BEA52A9902AA}"/>
                </a:ext>
              </a:extLst>
            </p:cNvPr>
            <p:cNvCxnSpPr>
              <a:cxnSpLocks/>
            </p:cNvCxnSpPr>
            <p:nvPr/>
          </p:nvCxnSpPr>
          <p:spPr bwMode="auto">
            <a:xfrm rot="5400000">
              <a:off x="871997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8F5704F7-F362-91AC-EA69-CC52F959E77E}"/>
                </a:ext>
              </a:extLst>
            </p:cNvPr>
            <p:cNvCxnSpPr>
              <a:cxnSpLocks/>
            </p:cNvCxnSpPr>
            <p:nvPr/>
          </p:nvCxnSpPr>
          <p:spPr bwMode="auto">
            <a:xfrm rot="5400000">
              <a:off x="838989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1ABFC06-128C-DD75-3A6E-EA64178FBB6A}"/>
                </a:ext>
              </a:extLst>
            </p:cNvPr>
            <p:cNvCxnSpPr>
              <a:cxnSpLocks/>
            </p:cNvCxnSpPr>
            <p:nvPr/>
          </p:nvCxnSpPr>
          <p:spPr bwMode="auto">
            <a:xfrm rot="5400000">
              <a:off x="772974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4B3647CF-58FA-D15F-17FB-5210FCEADFB8}"/>
                </a:ext>
              </a:extLst>
            </p:cNvPr>
            <p:cNvCxnSpPr>
              <a:cxnSpLocks/>
            </p:cNvCxnSpPr>
            <p:nvPr/>
          </p:nvCxnSpPr>
          <p:spPr bwMode="auto">
            <a:xfrm rot="5400000">
              <a:off x="706959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5F6451B3-B992-4B64-F4AF-89049EC210B4}"/>
                </a:ext>
              </a:extLst>
            </p:cNvPr>
            <p:cNvCxnSpPr>
              <a:cxnSpLocks/>
            </p:cNvCxnSpPr>
            <p:nvPr/>
          </p:nvCxnSpPr>
          <p:spPr bwMode="auto">
            <a:xfrm rot="5400000">
              <a:off x="640944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0B860769-779E-9ACE-1971-D8E8E663E878}"/>
                </a:ext>
              </a:extLst>
            </p:cNvPr>
            <p:cNvCxnSpPr>
              <a:cxnSpLocks/>
            </p:cNvCxnSpPr>
            <p:nvPr/>
          </p:nvCxnSpPr>
          <p:spPr bwMode="auto">
            <a:xfrm rot="5400000">
              <a:off x="574929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23593051-259B-3649-CF54-470AE2A4170A}"/>
                </a:ext>
              </a:extLst>
            </p:cNvPr>
            <p:cNvCxnSpPr>
              <a:cxnSpLocks/>
            </p:cNvCxnSpPr>
            <p:nvPr/>
          </p:nvCxnSpPr>
          <p:spPr bwMode="auto">
            <a:xfrm rot="5400000">
              <a:off x="971019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5FEDEE58-05FE-56D4-45AE-F5E08C3921F5}"/>
                </a:ext>
              </a:extLst>
            </p:cNvPr>
            <p:cNvCxnSpPr>
              <a:cxnSpLocks/>
            </p:cNvCxnSpPr>
            <p:nvPr/>
          </p:nvCxnSpPr>
          <p:spPr bwMode="auto">
            <a:xfrm rot="5400000">
              <a:off x="9050047"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FD91D20D-FE5B-250A-B467-7B54933155DF}"/>
                </a:ext>
              </a:extLst>
            </p:cNvPr>
            <p:cNvCxnSpPr>
              <a:cxnSpLocks/>
            </p:cNvCxnSpPr>
            <p:nvPr/>
          </p:nvCxnSpPr>
          <p:spPr bwMode="auto">
            <a:xfrm rot="5400000">
              <a:off x="10040272" y="5255842"/>
              <a:ext cx="79907"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F50CA294-AA26-86F7-BFE0-3E06939AA8CA}"/>
                </a:ext>
              </a:extLst>
            </p:cNvPr>
            <p:cNvCxnSpPr>
              <a:cxnSpLocks/>
            </p:cNvCxnSpPr>
            <p:nvPr/>
          </p:nvCxnSpPr>
          <p:spPr bwMode="auto">
            <a:xfrm rot="5400000">
              <a:off x="10370352" y="5255842"/>
              <a:ext cx="79907" cy="0"/>
            </a:xfrm>
            <a:prstGeom prst="line">
              <a:avLst/>
            </a:prstGeom>
            <a:noFill/>
            <a:ln w="28575" cap="flat" cmpd="sng" algn="ctr">
              <a:solidFill>
                <a:schemeClr val="bg1"/>
              </a:solidFill>
              <a:prstDash val="solid"/>
              <a:round/>
              <a:headEnd type="none" w="med" len="med"/>
              <a:tailEnd type="none" w="med" len="med"/>
            </a:ln>
            <a:effectLst/>
          </p:spPr>
        </p:cxnSp>
      </p:grpSp>
      <p:sp>
        <p:nvSpPr>
          <p:cNvPr id="49" name="TextBox 48">
            <a:extLst>
              <a:ext uri="{FF2B5EF4-FFF2-40B4-BE49-F238E27FC236}">
                <a16:creationId xmlns:a16="http://schemas.microsoft.com/office/drawing/2014/main" id="{12B95335-8F7A-A4EA-E00A-25815A7484C4}"/>
              </a:ext>
            </a:extLst>
          </p:cNvPr>
          <p:cNvSpPr txBox="1"/>
          <p:nvPr/>
        </p:nvSpPr>
        <p:spPr bwMode="auto">
          <a:xfrm>
            <a:off x="3498882" y="531367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50" name="TextBox 49">
            <a:extLst>
              <a:ext uri="{FF2B5EF4-FFF2-40B4-BE49-F238E27FC236}">
                <a16:creationId xmlns:a16="http://schemas.microsoft.com/office/drawing/2014/main" id="{331A41F6-C967-DF82-8858-B274A0A95FBB}"/>
              </a:ext>
            </a:extLst>
          </p:cNvPr>
          <p:cNvSpPr txBox="1"/>
          <p:nvPr/>
        </p:nvSpPr>
        <p:spPr bwMode="auto">
          <a:xfrm>
            <a:off x="4113113"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51" name="TextBox 50">
            <a:extLst>
              <a:ext uri="{FF2B5EF4-FFF2-40B4-BE49-F238E27FC236}">
                <a16:creationId xmlns:a16="http://schemas.microsoft.com/office/drawing/2014/main" id="{58A4B4F4-B6FB-D38B-DB28-2966F9874DF9}"/>
              </a:ext>
            </a:extLst>
          </p:cNvPr>
          <p:cNvSpPr txBox="1"/>
          <p:nvPr/>
        </p:nvSpPr>
        <p:spPr bwMode="auto">
          <a:xfrm>
            <a:off x="4764416"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52" name="TextBox 51">
            <a:extLst>
              <a:ext uri="{FF2B5EF4-FFF2-40B4-BE49-F238E27FC236}">
                <a16:creationId xmlns:a16="http://schemas.microsoft.com/office/drawing/2014/main" id="{4ED5C2A3-9453-15E7-7136-EF061D7B141B}"/>
              </a:ext>
            </a:extLst>
          </p:cNvPr>
          <p:cNvSpPr txBox="1"/>
          <p:nvPr/>
        </p:nvSpPr>
        <p:spPr bwMode="auto">
          <a:xfrm>
            <a:off x="5411007"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53" name="TextBox 52">
            <a:extLst>
              <a:ext uri="{FF2B5EF4-FFF2-40B4-BE49-F238E27FC236}">
                <a16:creationId xmlns:a16="http://schemas.microsoft.com/office/drawing/2014/main" id="{CD2EB918-80DC-03F5-3E3C-F65A2DAE56D9}"/>
              </a:ext>
            </a:extLst>
          </p:cNvPr>
          <p:cNvSpPr txBox="1"/>
          <p:nvPr/>
        </p:nvSpPr>
        <p:spPr bwMode="auto">
          <a:xfrm>
            <a:off x="6058413"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48</a:t>
            </a:r>
          </a:p>
        </p:txBody>
      </p:sp>
      <p:sp>
        <p:nvSpPr>
          <p:cNvPr id="54" name="TextBox 53">
            <a:extLst>
              <a:ext uri="{FF2B5EF4-FFF2-40B4-BE49-F238E27FC236}">
                <a16:creationId xmlns:a16="http://schemas.microsoft.com/office/drawing/2014/main" id="{1388D653-DBC9-7281-99E1-355933095A7A}"/>
              </a:ext>
            </a:extLst>
          </p:cNvPr>
          <p:cNvSpPr txBox="1"/>
          <p:nvPr/>
        </p:nvSpPr>
        <p:spPr bwMode="auto">
          <a:xfrm>
            <a:off x="6709768"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55" name="TextBox 54">
            <a:extLst>
              <a:ext uri="{FF2B5EF4-FFF2-40B4-BE49-F238E27FC236}">
                <a16:creationId xmlns:a16="http://schemas.microsoft.com/office/drawing/2014/main" id="{C15EF6F7-88E3-BDA2-A63F-0025179CB48F}"/>
              </a:ext>
            </a:extLst>
          </p:cNvPr>
          <p:cNvSpPr txBox="1"/>
          <p:nvPr/>
        </p:nvSpPr>
        <p:spPr bwMode="auto">
          <a:xfrm>
            <a:off x="7366918"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72</a:t>
            </a:r>
          </a:p>
        </p:txBody>
      </p:sp>
      <p:sp>
        <p:nvSpPr>
          <p:cNvPr id="56" name="TextBox 55">
            <a:extLst>
              <a:ext uri="{FF2B5EF4-FFF2-40B4-BE49-F238E27FC236}">
                <a16:creationId xmlns:a16="http://schemas.microsoft.com/office/drawing/2014/main" id="{A3419A78-2BB1-A74A-4E37-433147E1BAD7}"/>
              </a:ext>
            </a:extLst>
          </p:cNvPr>
          <p:cNvSpPr txBox="1"/>
          <p:nvPr/>
        </p:nvSpPr>
        <p:spPr bwMode="auto">
          <a:xfrm>
            <a:off x="3821481" y="531367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57" name="TextBox 56">
            <a:extLst>
              <a:ext uri="{FF2B5EF4-FFF2-40B4-BE49-F238E27FC236}">
                <a16:creationId xmlns:a16="http://schemas.microsoft.com/office/drawing/2014/main" id="{776CE1C2-CD47-76D1-B6E9-B12C10829A5A}"/>
              </a:ext>
            </a:extLst>
          </p:cNvPr>
          <p:cNvSpPr txBox="1"/>
          <p:nvPr/>
        </p:nvSpPr>
        <p:spPr bwMode="auto">
          <a:xfrm>
            <a:off x="4441499"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58" name="TextBox 57">
            <a:extLst>
              <a:ext uri="{FF2B5EF4-FFF2-40B4-BE49-F238E27FC236}">
                <a16:creationId xmlns:a16="http://schemas.microsoft.com/office/drawing/2014/main" id="{931553C6-D41C-65AA-CC31-A74B470DBAC7}"/>
              </a:ext>
            </a:extLst>
          </p:cNvPr>
          <p:cNvSpPr txBox="1"/>
          <p:nvPr/>
        </p:nvSpPr>
        <p:spPr bwMode="auto">
          <a:xfrm>
            <a:off x="5082170"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59" name="TextBox 58">
            <a:extLst>
              <a:ext uri="{FF2B5EF4-FFF2-40B4-BE49-F238E27FC236}">
                <a16:creationId xmlns:a16="http://schemas.microsoft.com/office/drawing/2014/main" id="{87700447-2FC8-2AFF-E058-9C25A5F91EBE}"/>
              </a:ext>
            </a:extLst>
          </p:cNvPr>
          <p:cNvSpPr txBox="1"/>
          <p:nvPr/>
        </p:nvSpPr>
        <p:spPr bwMode="auto">
          <a:xfrm>
            <a:off x="5731936"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p>
        </p:txBody>
      </p:sp>
      <p:sp>
        <p:nvSpPr>
          <p:cNvPr id="60" name="TextBox 59">
            <a:extLst>
              <a:ext uri="{FF2B5EF4-FFF2-40B4-BE49-F238E27FC236}">
                <a16:creationId xmlns:a16="http://schemas.microsoft.com/office/drawing/2014/main" id="{473ECFA7-2F3D-816C-794B-BE76B4536134}"/>
              </a:ext>
            </a:extLst>
          </p:cNvPr>
          <p:cNvSpPr txBox="1"/>
          <p:nvPr/>
        </p:nvSpPr>
        <p:spPr bwMode="auto">
          <a:xfrm>
            <a:off x="6381483"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54</a:t>
            </a:r>
          </a:p>
        </p:txBody>
      </p:sp>
      <p:sp>
        <p:nvSpPr>
          <p:cNvPr id="61" name="TextBox 60">
            <a:extLst>
              <a:ext uri="{FF2B5EF4-FFF2-40B4-BE49-F238E27FC236}">
                <a16:creationId xmlns:a16="http://schemas.microsoft.com/office/drawing/2014/main" id="{FA4C9FA6-8CC8-7812-3930-2B542E8E19E6}"/>
              </a:ext>
            </a:extLst>
          </p:cNvPr>
          <p:cNvSpPr txBox="1"/>
          <p:nvPr/>
        </p:nvSpPr>
        <p:spPr bwMode="auto">
          <a:xfrm>
            <a:off x="7030694"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66</a:t>
            </a:r>
          </a:p>
        </p:txBody>
      </p:sp>
      <p:sp>
        <p:nvSpPr>
          <p:cNvPr id="62" name="TextBox 61">
            <a:extLst>
              <a:ext uri="{FF2B5EF4-FFF2-40B4-BE49-F238E27FC236}">
                <a16:creationId xmlns:a16="http://schemas.microsoft.com/office/drawing/2014/main" id="{9C4BFED1-ACAA-8F1C-267B-F14B00CD4A69}"/>
              </a:ext>
            </a:extLst>
          </p:cNvPr>
          <p:cNvSpPr txBox="1"/>
          <p:nvPr/>
        </p:nvSpPr>
        <p:spPr bwMode="auto">
          <a:xfrm>
            <a:off x="7686813"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78</a:t>
            </a:r>
          </a:p>
        </p:txBody>
      </p:sp>
      <p:sp>
        <p:nvSpPr>
          <p:cNvPr id="63" name="TextBox 62">
            <a:extLst>
              <a:ext uri="{FF2B5EF4-FFF2-40B4-BE49-F238E27FC236}">
                <a16:creationId xmlns:a16="http://schemas.microsoft.com/office/drawing/2014/main" id="{DE124E20-CE68-D191-C203-2C3A87CC9448}"/>
              </a:ext>
            </a:extLst>
          </p:cNvPr>
          <p:cNvSpPr txBox="1"/>
          <p:nvPr/>
        </p:nvSpPr>
        <p:spPr bwMode="auto">
          <a:xfrm>
            <a:off x="8005595"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84</a:t>
            </a:r>
          </a:p>
        </p:txBody>
      </p:sp>
      <p:sp>
        <p:nvSpPr>
          <p:cNvPr id="64" name="TextBox 63">
            <a:extLst>
              <a:ext uri="{FF2B5EF4-FFF2-40B4-BE49-F238E27FC236}">
                <a16:creationId xmlns:a16="http://schemas.microsoft.com/office/drawing/2014/main" id="{B6B9653B-9761-D31F-63BB-858A8EE5E8FF}"/>
              </a:ext>
            </a:extLst>
          </p:cNvPr>
          <p:cNvSpPr txBox="1"/>
          <p:nvPr/>
        </p:nvSpPr>
        <p:spPr bwMode="auto">
          <a:xfrm>
            <a:off x="8326521" y="53136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90</a:t>
            </a:r>
          </a:p>
        </p:txBody>
      </p:sp>
      <p:sp>
        <p:nvSpPr>
          <p:cNvPr id="65" name="TextBox 64">
            <a:extLst>
              <a:ext uri="{FF2B5EF4-FFF2-40B4-BE49-F238E27FC236}">
                <a16:creationId xmlns:a16="http://schemas.microsoft.com/office/drawing/2014/main" id="{E5C4A5A2-1F88-D0EA-5D16-6DE422D449AB}"/>
              </a:ext>
            </a:extLst>
          </p:cNvPr>
          <p:cNvSpPr txBox="1"/>
          <p:nvPr/>
        </p:nvSpPr>
        <p:spPr bwMode="auto">
          <a:xfrm>
            <a:off x="5781104" y="5502248"/>
            <a:ext cx="4748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grpSp>
        <p:nvGrpSpPr>
          <p:cNvPr id="91" name="Group 90">
            <a:extLst>
              <a:ext uri="{FF2B5EF4-FFF2-40B4-BE49-F238E27FC236}">
                <a16:creationId xmlns:a16="http://schemas.microsoft.com/office/drawing/2014/main" id="{B0B7B2BE-EE31-B169-69BD-163190819BAC}"/>
              </a:ext>
            </a:extLst>
          </p:cNvPr>
          <p:cNvGrpSpPr/>
          <p:nvPr/>
        </p:nvGrpSpPr>
        <p:grpSpPr>
          <a:xfrm>
            <a:off x="2207904" y="5576312"/>
            <a:ext cx="6419430" cy="653774"/>
            <a:chOff x="2207904" y="5576312"/>
            <a:chExt cx="6419430" cy="653774"/>
          </a:xfrm>
        </p:grpSpPr>
        <p:sp>
          <p:nvSpPr>
            <p:cNvPr id="67" name="TextBox 66">
              <a:extLst>
                <a:ext uri="{FF2B5EF4-FFF2-40B4-BE49-F238E27FC236}">
                  <a16:creationId xmlns:a16="http://schemas.microsoft.com/office/drawing/2014/main" id="{70CCE5CF-BE71-0231-012A-984541A35FDB}"/>
                </a:ext>
              </a:extLst>
            </p:cNvPr>
            <p:cNvSpPr txBox="1"/>
            <p:nvPr/>
          </p:nvSpPr>
          <p:spPr bwMode="auto">
            <a:xfrm>
              <a:off x="3411547" y="5768421"/>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356</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350</a:t>
              </a:r>
              <a:endParaRPr lang="en-US" sz="1200" b="0" dirty="0">
                <a:solidFill>
                  <a:srgbClr val="00823B"/>
                </a:solidFill>
                <a:latin typeface="Calibri" panose="020F0502020204030204" pitchFamily="34" charset="0"/>
              </a:endParaRPr>
            </a:p>
          </p:txBody>
        </p:sp>
        <p:sp>
          <p:nvSpPr>
            <p:cNvPr id="68" name="TextBox 67">
              <a:extLst>
                <a:ext uri="{FF2B5EF4-FFF2-40B4-BE49-F238E27FC236}">
                  <a16:creationId xmlns:a16="http://schemas.microsoft.com/office/drawing/2014/main" id="{265A0622-DD58-24A0-998B-2BB1ECB6A37A}"/>
                </a:ext>
              </a:extLst>
            </p:cNvPr>
            <p:cNvSpPr txBox="1"/>
            <p:nvPr/>
          </p:nvSpPr>
          <p:spPr bwMode="auto">
            <a:xfrm>
              <a:off x="4061313" y="5768421"/>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311</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318</a:t>
              </a:r>
              <a:endParaRPr lang="en-US" sz="1200" b="0" dirty="0">
                <a:solidFill>
                  <a:srgbClr val="00823B"/>
                </a:solidFill>
                <a:latin typeface="Calibri" panose="020F0502020204030204" pitchFamily="34" charset="0"/>
              </a:endParaRPr>
            </a:p>
          </p:txBody>
        </p:sp>
        <p:sp>
          <p:nvSpPr>
            <p:cNvPr id="69" name="TextBox 68">
              <a:extLst>
                <a:ext uri="{FF2B5EF4-FFF2-40B4-BE49-F238E27FC236}">
                  <a16:creationId xmlns:a16="http://schemas.microsoft.com/office/drawing/2014/main" id="{DFE97104-BE2A-D9EB-70E8-97A37D4DC38B}"/>
                </a:ext>
              </a:extLst>
            </p:cNvPr>
            <p:cNvSpPr txBox="1"/>
            <p:nvPr/>
          </p:nvSpPr>
          <p:spPr bwMode="auto">
            <a:xfrm>
              <a:off x="4708459" y="5768421"/>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268</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288</a:t>
              </a:r>
              <a:endParaRPr lang="en-US" sz="1200" b="0" dirty="0">
                <a:solidFill>
                  <a:srgbClr val="00823B"/>
                </a:solidFill>
                <a:latin typeface="Calibri" panose="020F0502020204030204" pitchFamily="34" charset="0"/>
              </a:endParaRPr>
            </a:p>
          </p:txBody>
        </p:sp>
        <p:sp>
          <p:nvSpPr>
            <p:cNvPr id="70" name="TextBox 69">
              <a:extLst>
                <a:ext uri="{FF2B5EF4-FFF2-40B4-BE49-F238E27FC236}">
                  <a16:creationId xmlns:a16="http://schemas.microsoft.com/office/drawing/2014/main" id="{DE0A18C4-CEEB-4DF3-8A6B-51904207D38E}"/>
                </a:ext>
              </a:extLst>
            </p:cNvPr>
            <p:cNvSpPr txBox="1"/>
            <p:nvPr/>
          </p:nvSpPr>
          <p:spPr bwMode="auto">
            <a:xfrm>
              <a:off x="5362506" y="5768421"/>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216</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258</a:t>
              </a:r>
              <a:endParaRPr lang="en-US" sz="1200" b="0" dirty="0">
                <a:solidFill>
                  <a:srgbClr val="00823B"/>
                </a:solidFill>
                <a:latin typeface="Calibri" panose="020F0502020204030204" pitchFamily="34" charset="0"/>
              </a:endParaRPr>
            </a:p>
          </p:txBody>
        </p:sp>
        <p:sp>
          <p:nvSpPr>
            <p:cNvPr id="71" name="TextBox 70">
              <a:extLst>
                <a:ext uri="{FF2B5EF4-FFF2-40B4-BE49-F238E27FC236}">
                  <a16:creationId xmlns:a16="http://schemas.microsoft.com/office/drawing/2014/main" id="{A64F8A23-FDF4-7C2D-E732-64C55374B893}"/>
                </a:ext>
              </a:extLst>
            </p:cNvPr>
            <p:cNvSpPr txBox="1"/>
            <p:nvPr/>
          </p:nvSpPr>
          <p:spPr bwMode="auto">
            <a:xfrm>
              <a:off x="6014194" y="5768421"/>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167</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227</a:t>
              </a:r>
              <a:endParaRPr lang="en-US" sz="1200" b="0" dirty="0">
                <a:solidFill>
                  <a:srgbClr val="00823B"/>
                </a:solidFill>
                <a:latin typeface="Calibri" panose="020F0502020204030204" pitchFamily="34" charset="0"/>
              </a:endParaRPr>
            </a:p>
          </p:txBody>
        </p:sp>
        <p:sp>
          <p:nvSpPr>
            <p:cNvPr id="72" name="TextBox 71">
              <a:extLst>
                <a:ext uri="{FF2B5EF4-FFF2-40B4-BE49-F238E27FC236}">
                  <a16:creationId xmlns:a16="http://schemas.microsoft.com/office/drawing/2014/main" id="{DD3836C6-ABD7-3E86-8926-111491B247D8}"/>
                </a:ext>
              </a:extLst>
            </p:cNvPr>
            <p:cNvSpPr txBox="1"/>
            <p:nvPr/>
          </p:nvSpPr>
          <p:spPr bwMode="auto">
            <a:xfrm>
              <a:off x="6663481" y="5768421"/>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133</a:t>
              </a:r>
              <a:br>
                <a:rPr lang="en-US" sz="1200" b="0" dirty="0">
                  <a:solidFill>
                    <a:srgbClr val="015873"/>
                  </a:solidFill>
                  <a:latin typeface="Calibri" panose="020F0502020204030204" pitchFamily="34" charset="0"/>
                </a:rPr>
              </a:br>
              <a:r>
                <a:rPr lang="en-US" sz="1200" b="0" dirty="0">
                  <a:solidFill>
                    <a:srgbClr val="E1471D"/>
                  </a:solidFill>
                  <a:latin typeface="Calibri" panose="020F0502020204030204" pitchFamily="34" charset="0"/>
                </a:rPr>
                <a:t>183</a:t>
              </a:r>
              <a:endParaRPr lang="en-US" sz="1200" b="0" dirty="0">
                <a:solidFill>
                  <a:srgbClr val="00823B"/>
                </a:solidFill>
                <a:latin typeface="Calibri" panose="020F0502020204030204" pitchFamily="34" charset="0"/>
              </a:endParaRPr>
            </a:p>
          </p:txBody>
        </p:sp>
        <p:sp>
          <p:nvSpPr>
            <p:cNvPr id="73" name="TextBox 72">
              <a:extLst>
                <a:ext uri="{FF2B5EF4-FFF2-40B4-BE49-F238E27FC236}">
                  <a16:creationId xmlns:a16="http://schemas.microsoft.com/office/drawing/2014/main" id="{DD122FAF-D2EB-1B3D-1950-5617E174D551}"/>
                </a:ext>
              </a:extLst>
            </p:cNvPr>
            <p:cNvSpPr txBox="1"/>
            <p:nvPr/>
          </p:nvSpPr>
          <p:spPr bwMode="auto">
            <a:xfrm>
              <a:off x="7313248" y="5768421"/>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112</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162</a:t>
              </a:r>
              <a:endParaRPr lang="en-US" sz="1200" b="0" dirty="0">
                <a:solidFill>
                  <a:srgbClr val="00823B"/>
                </a:solidFill>
                <a:latin typeface="Calibri" panose="020F0502020204030204" pitchFamily="34" charset="0"/>
              </a:endParaRPr>
            </a:p>
          </p:txBody>
        </p:sp>
        <p:sp>
          <p:nvSpPr>
            <p:cNvPr id="74" name="TextBox 73">
              <a:extLst>
                <a:ext uri="{FF2B5EF4-FFF2-40B4-BE49-F238E27FC236}">
                  <a16:creationId xmlns:a16="http://schemas.microsoft.com/office/drawing/2014/main" id="{1D3AC623-06BC-25C7-24BE-DEC3061ADD02}"/>
                </a:ext>
              </a:extLst>
            </p:cNvPr>
            <p:cNvSpPr txBox="1"/>
            <p:nvPr/>
          </p:nvSpPr>
          <p:spPr bwMode="auto">
            <a:xfrm>
              <a:off x="2890264" y="5768421"/>
              <a:ext cx="6238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015873"/>
                  </a:solidFill>
                  <a:latin typeface="Calibri" panose="020F0502020204030204" pitchFamily="34" charset="0"/>
                </a:rPr>
                <a:t>VMP</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D-VMP</a:t>
              </a:r>
              <a:endParaRPr lang="en-US" sz="1200" b="0" dirty="0">
                <a:solidFill>
                  <a:srgbClr val="00823B"/>
                </a:solidFill>
                <a:latin typeface="Calibri" panose="020F0502020204030204" pitchFamily="34" charset="0"/>
              </a:endParaRPr>
            </a:p>
          </p:txBody>
        </p:sp>
        <p:sp>
          <p:nvSpPr>
            <p:cNvPr id="75" name="TextBox 74">
              <a:extLst>
                <a:ext uri="{FF2B5EF4-FFF2-40B4-BE49-F238E27FC236}">
                  <a16:creationId xmlns:a16="http://schemas.microsoft.com/office/drawing/2014/main" id="{9C465D1C-0143-48D9-9CEE-A3C14347BFF6}"/>
                </a:ext>
              </a:extLst>
            </p:cNvPr>
            <p:cNvSpPr txBox="1"/>
            <p:nvPr/>
          </p:nvSpPr>
          <p:spPr bwMode="auto">
            <a:xfrm>
              <a:off x="2207904" y="5576312"/>
              <a:ext cx="13171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 n</a:t>
              </a:r>
            </a:p>
          </p:txBody>
        </p:sp>
        <p:sp>
          <p:nvSpPr>
            <p:cNvPr id="76" name="TextBox 75">
              <a:extLst>
                <a:ext uri="{FF2B5EF4-FFF2-40B4-BE49-F238E27FC236}">
                  <a16:creationId xmlns:a16="http://schemas.microsoft.com/office/drawing/2014/main" id="{F4B6C303-57D7-F0DB-C9BA-7B177DF6ECB8}"/>
                </a:ext>
              </a:extLst>
            </p:cNvPr>
            <p:cNvSpPr txBox="1"/>
            <p:nvPr/>
          </p:nvSpPr>
          <p:spPr bwMode="auto">
            <a:xfrm>
              <a:off x="3736649" y="5768421"/>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324</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327</a:t>
              </a:r>
              <a:endParaRPr lang="en-US" sz="1200" b="0" dirty="0">
                <a:solidFill>
                  <a:srgbClr val="00823B"/>
                </a:solidFill>
                <a:latin typeface="Calibri" panose="020F0502020204030204" pitchFamily="34" charset="0"/>
              </a:endParaRPr>
            </a:p>
          </p:txBody>
        </p:sp>
        <p:sp>
          <p:nvSpPr>
            <p:cNvPr id="77" name="TextBox 76">
              <a:extLst>
                <a:ext uri="{FF2B5EF4-FFF2-40B4-BE49-F238E27FC236}">
                  <a16:creationId xmlns:a16="http://schemas.microsoft.com/office/drawing/2014/main" id="{CF6B9402-B34D-6F7B-2B10-8D0C5996F74E}"/>
                </a:ext>
              </a:extLst>
            </p:cNvPr>
            <p:cNvSpPr txBox="1"/>
            <p:nvPr/>
          </p:nvSpPr>
          <p:spPr bwMode="auto">
            <a:xfrm>
              <a:off x="4383795" y="5768421"/>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291</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301</a:t>
              </a:r>
              <a:endParaRPr lang="en-US" sz="1200" b="0" dirty="0">
                <a:solidFill>
                  <a:srgbClr val="00823B"/>
                </a:solidFill>
                <a:latin typeface="Calibri" panose="020F0502020204030204" pitchFamily="34" charset="0"/>
              </a:endParaRPr>
            </a:p>
          </p:txBody>
        </p:sp>
        <p:sp>
          <p:nvSpPr>
            <p:cNvPr id="78" name="TextBox 77">
              <a:extLst>
                <a:ext uri="{FF2B5EF4-FFF2-40B4-BE49-F238E27FC236}">
                  <a16:creationId xmlns:a16="http://schemas.microsoft.com/office/drawing/2014/main" id="{654C8260-B892-B375-CA9B-F941EC9A1F7A}"/>
                </a:ext>
              </a:extLst>
            </p:cNvPr>
            <p:cNvSpPr txBox="1"/>
            <p:nvPr/>
          </p:nvSpPr>
          <p:spPr bwMode="auto">
            <a:xfrm>
              <a:off x="5034667" y="5768421"/>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242</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275</a:t>
              </a:r>
              <a:endParaRPr lang="en-US" sz="1200" b="0" dirty="0">
                <a:solidFill>
                  <a:srgbClr val="00823B"/>
                </a:solidFill>
                <a:latin typeface="Calibri" panose="020F0502020204030204" pitchFamily="34" charset="0"/>
              </a:endParaRPr>
            </a:p>
          </p:txBody>
        </p:sp>
        <p:sp>
          <p:nvSpPr>
            <p:cNvPr id="79" name="TextBox 78">
              <a:extLst>
                <a:ext uri="{FF2B5EF4-FFF2-40B4-BE49-F238E27FC236}">
                  <a16:creationId xmlns:a16="http://schemas.microsoft.com/office/drawing/2014/main" id="{A50D07D3-561D-68C9-D6DF-DDD35A0C4BD4}"/>
                </a:ext>
              </a:extLst>
            </p:cNvPr>
            <p:cNvSpPr txBox="1"/>
            <p:nvPr/>
          </p:nvSpPr>
          <p:spPr bwMode="auto">
            <a:xfrm>
              <a:off x="5683180" y="5768421"/>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197</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244</a:t>
              </a:r>
              <a:endParaRPr lang="en-US" sz="1200" b="0" dirty="0">
                <a:solidFill>
                  <a:srgbClr val="00823B"/>
                </a:solidFill>
                <a:latin typeface="Calibri" panose="020F0502020204030204" pitchFamily="34" charset="0"/>
              </a:endParaRPr>
            </a:p>
          </p:txBody>
        </p:sp>
        <p:sp>
          <p:nvSpPr>
            <p:cNvPr id="80" name="TextBox 79">
              <a:extLst>
                <a:ext uri="{FF2B5EF4-FFF2-40B4-BE49-F238E27FC236}">
                  <a16:creationId xmlns:a16="http://schemas.microsoft.com/office/drawing/2014/main" id="{51B7961B-8375-4E7B-E8E1-8BAAEA0D435A}"/>
                </a:ext>
              </a:extLst>
            </p:cNvPr>
            <p:cNvSpPr txBox="1"/>
            <p:nvPr/>
          </p:nvSpPr>
          <p:spPr bwMode="auto">
            <a:xfrm>
              <a:off x="6335643" y="5768421"/>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148</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205</a:t>
              </a:r>
              <a:endParaRPr lang="en-US" sz="1200" b="0" dirty="0">
                <a:solidFill>
                  <a:srgbClr val="00823B"/>
                </a:solidFill>
                <a:latin typeface="Calibri" panose="020F0502020204030204" pitchFamily="34" charset="0"/>
              </a:endParaRPr>
            </a:p>
          </p:txBody>
        </p:sp>
        <p:sp>
          <p:nvSpPr>
            <p:cNvPr id="81" name="TextBox 80">
              <a:extLst>
                <a:ext uri="{FF2B5EF4-FFF2-40B4-BE49-F238E27FC236}">
                  <a16:creationId xmlns:a16="http://schemas.microsoft.com/office/drawing/2014/main" id="{07455EBC-E0D8-69C8-D9A9-AB770EF523CF}"/>
                </a:ext>
              </a:extLst>
            </p:cNvPr>
            <p:cNvSpPr txBox="1"/>
            <p:nvPr/>
          </p:nvSpPr>
          <p:spPr bwMode="auto">
            <a:xfrm>
              <a:off x="6998108" y="5768421"/>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124</a:t>
              </a:r>
              <a:br>
                <a:rPr lang="en-US" sz="1200" b="0" dirty="0">
                  <a:solidFill>
                    <a:srgbClr val="015873"/>
                  </a:solidFill>
                  <a:latin typeface="Calibri" panose="020F0502020204030204" pitchFamily="34" charset="0"/>
                </a:rPr>
              </a:br>
              <a:r>
                <a:rPr lang="en-US" sz="1200" b="0" dirty="0">
                  <a:solidFill>
                    <a:srgbClr val="E1471D"/>
                  </a:solidFill>
                  <a:latin typeface="Calibri" panose="020F0502020204030204" pitchFamily="34" charset="0"/>
                </a:rPr>
                <a:t>170</a:t>
              </a:r>
              <a:endParaRPr lang="en-US" sz="1200" b="0" dirty="0">
                <a:solidFill>
                  <a:srgbClr val="00823B"/>
                </a:solidFill>
                <a:latin typeface="Calibri" panose="020F0502020204030204" pitchFamily="34" charset="0"/>
              </a:endParaRPr>
            </a:p>
          </p:txBody>
        </p:sp>
        <p:sp>
          <p:nvSpPr>
            <p:cNvPr id="82" name="TextBox 81">
              <a:extLst>
                <a:ext uri="{FF2B5EF4-FFF2-40B4-BE49-F238E27FC236}">
                  <a16:creationId xmlns:a16="http://schemas.microsoft.com/office/drawing/2014/main" id="{B03E04FC-E9E9-77B9-0002-EA25501A6814}"/>
                </a:ext>
              </a:extLst>
            </p:cNvPr>
            <p:cNvSpPr txBox="1"/>
            <p:nvPr/>
          </p:nvSpPr>
          <p:spPr bwMode="auto">
            <a:xfrm>
              <a:off x="7999744" y="5768421"/>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15</a:t>
              </a:r>
              <a:br>
                <a:rPr lang="en-US" sz="1200" b="0" dirty="0">
                  <a:solidFill>
                    <a:srgbClr val="015873"/>
                  </a:solidFill>
                  <a:latin typeface="Calibri" panose="020F0502020204030204" pitchFamily="34" charset="0"/>
                </a:rPr>
              </a:br>
              <a:r>
                <a:rPr lang="en-US" sz="1200" b="0" dirty="0">
                  <a:solidFill>
                    <a:srgbClr val="E1471D"/>
                  </a:solidFill>
                  <a:latin typeface="Calibri" panose="020F0502020204030204" pitchFamily="34" charset="0"/>
                </a:rPr>
                <a:t>24</a:t>
              </a:r>
              <a:endParaRPr lang="en-US" sz="1200" b="0" dirty="0">
                <a:solidFill>
                  <a:srgbClr val="00823B"/>
                </a:solidFill>
                <a:latin typeface="Calibri" panose="020F0502020204030204" pitchFamily="34" charset="0"/>
              </a:endParaRPr>
            </a:p>
          </p:txBody>
        </p:sp>
        <p:sp>
          <p:nvSpPr>
            <p:cNvPr id="83" name="TextBox 82">
              <a:extLst>
                <a:ext uri="{FF2B5EF4-FFF2-40B4-BE49-F238E27FC236}">
                  <a16:creationId xmlns:a16="http://schemas.microsoft.com/office/drawing/2014/main" id="{C9B252F1-0015-ECF4-DF6D-DDE03D06FD06}"/>
                </a:ext>
              </a:extLst>
            </p:cNvPr>
            <p:cNvSpPr txBox="1"/>
            <p:nvPr/>
          </p:nvSpPr>
          <p:spPr bwMode="auto">
            <a:xfrm>
              <a:off x="7638982" y="5768421"/>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70</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112</a:t>
              </a:r>
              <a:endParaRPr lang="en-US" sz="1200" b="0" dirty="0">
                <a:solidFill>
                  <a:srgbClr val="00823B"/>
                </a:solidFill>
                <a:latin typeface="Calibri" panose="020F0502020204030204" pitchFamily="34" charset="0"/>
              </a:endParaRPr>
            </a:p>
          </p:txBody>
        </p:sp>
        <p:sp>
          <p:nvSpPr>
            <p:cNvPr id="84" name="TextBox 83">
              <a:extLst>
                <a:ext uri="{FF2B5EF4-FFF2-40B4-BE49-F238E27FC236}">
                  <a16:creationId xmlns:a16="http://schemas.microsoft.com/office/drawing/2014/main" id="{E54B2D02-1D32-D418-ADB2-09450BF8B448}"/>
                </a:ext>
              </a:extLst>
            </p:cNvPr>
            <p:cNvSpPr txBox="1"/>
            <p:nvPr/>
          </p:nvSpPr>
          <p:spPr bwMode="auto">
            <a:xfrm>
              <a:off x="8364120" y="5768421"/>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rgbClr val="015873"/>
                  </a:solidFill>
                  <a:latin typeface="Calibri" panose="020F0502020204030204" pitchFamily="34" charset="0"/>
                </a:rPr>
                <a:t>0</a:t>
              </a:r>
              <a:br>
                <a:rPr lang="en-US" sz="1200" b="0" dirty="0">
                  <a:solidFill>
                    <a:srgbClr val="E1471D"/>
                  </a:solidFill>
                  <a:latin typeface="Calibri" panose="020F0502020204030204" pitchFamily="34" charset="0"/>
                </a:rPr>
              </a:br>
              <a:r>
                <a:rPr lang="en-US" sz="1200" b="0" dirty="0">
                  <a:solidFill>
                    <a:srgbClr val="E1471D"/>
                  </a:solidFill>
                  <a:latin typeface="Calibri" panose="020F0502020204030204" pitchFamily="34" charset="0"/>
                </a:rPr>
                <a:t>0</a:t>
              </a:r>
              <a:endParaRPr lang="en-US" sz="1200" b="0" dirty="0">
                <a:solidFill>
                  <a:srgbClr val="00823B"/>
                </a:solidFill>
                <a:latin typeface="Calibri" panose="020F0502020204030204" pitchFamily="34" charset="0"/>
              </a:endParaRPr>
            </a:p>
          </p:txBody>
        </p:sp>
      </p:grpSp>
      <p:sp>
        <p:nvSpPr>
          <p:cNvPr id="85" name="TextBox 84">
            <a:extLst>
              <a:ext uri="{FF2B5EF4-FFF2-40B4-BE49-F238E27FC236}">
                <a16:creationId xmlns:a16="http://schemas.microsoft.com/office/drawing/2014/main" id="{7B36525A-7903-9DB1-34A9-5BB8F9E5E63F}"/>
              </a:ext>
            </a:extLst>
          </p:cNvPr>
          <p:cNvSpPr txBox="1"/>
          <p:nvPr/>
        </p:nvSpPr>
        <p:spPr bwMode="auto">
          <a:xfrm>
            <a:off x="7202126" y="1551388"/>
            <a:ext cx="6492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72-mo</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OS rate</a:t>
            </a:r>
          </a:p>
        </p:txBody>
      </p:sp>
      <p:sp>
        <p:nvSpPr>
          <p:cNvPr id="86" name="TextBox 85">
            <a:extLst>
              <a:ext uri="{FF2B5EF4-FFF2-40B4-BE49-F238E27FC236}">
                <a16:creationId xmlns:a16="http://schemas.microsoft.com/office/drawing/2014/main" id="{D00BEAA1-447B-A392-319A-16AF95E5E8BB}"/>
              </a:ext>
            </a:extLst>
          </p:cNvPr>
          <p:cNvSpPr txBox="1"/>
          <p:nvPr/>
        </p:nvSpPr>
        <p:spPr bwMode="auto">
          <a:xfrm>
            <a:off x="7505986" y="3589405"/>
            <a:ext cx="5693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39.7%</a:t>
            </a:r>
          </a:p>
        </p:txBody>
      </p:sp>
      <p:sp>
        <p:nvSpPr>
          <p:cNvPr id="87" name="TextBox 86">
            <a:extLst>
              <a:ext uri="{FF2B5EF4-FFF2-40B4-BE49-F238E27FC236}">
                <a16:creationId xmlns:a16="http://schemas.microsoft.com/office/drawing/2014/main" id="{3BAF8429-F016-DBCD-1315-5C654EA4996E}"/>
              </a:ext>
            </a:extLst>
          </p:cNvPr>
          <p:cNvSpPr txBox="1"/>
          <p:nvPr/>
        </p:nvSpPr>
        <p:spPr bwMode="auto">
          <a:xfrm>
            <a:off x="7499944" y="2997774"/>
            <a:ext cx="5693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55.7%</a:t>
            </a:r>
          </a:p>
        </p:txBody>
      </p:sp>
      <p:sp>
        <p:nvSpPr>
          <p:cNvPr id="262" name="Freeform 261">
            <a:extLst>
              <a:ext uri="{FF2B5EF4-FFF2-40B4-BE49-F238E27FC236}">
                <a16:creationId xmlns:a16="http://schemas.microsoft.com/office/drawing/2014/main" id="{2977E6A3-7B07-80E8-6DDB-88F0F36AA498}"/>
              </a:ext>
            </a:extLst>
          </p:cNvPr>
          <p:cNvSpPr/>
          <p:nvPr/>
        </p:nvSpPr>
        <p:spPr>
          <a:xfrm>
            <a:off x="3614865" y="1769226"/>
            <a:ext cx="4896422" cy="1958680"/>
          </a:xfrm>
          <a:custGeom>
            <a:avLst/>
            <a:gdLst>
              <a:gd name="connsiteX0" fmla="*/ 0 w 4303568"/>
              <a:gd name="connsiteY0" fmla="*/ 0 h 1706706"/>
              <a:gd name="connsiteX1" fmla="*/ 120361 w 4303568"/>
              <a:gd name="connsiteY1" fmla="*/ 120361 h 1706706"/>
              <a:gd name="connsiteX2" fmla="*/ 308264 w 4303568"/>
              <a:gd name="connsiteY2" fmla="*/ 120361 h 1706706"/>
              <a:gd name="connsiteX3" fmla="*/ 308264 w 4303568"/>
              <a:gd name="connsiteY3" fmla="*/ 169718 h 1706706"/>
              <a:gd name="connsiteX4" fmla="*/ 456334 w 4303568"/>
              <a:gd name="connsiteY4" fmla="*/ 169718 h 1706706"/>
              <a:gd name="connsiteX5" fmla="*/ 456334 w 4303568"/>
              <a:gd name="connsiteY5" fmla="*/ 205220 h 1706706"/>
              <a:gd name="connsiteX6" fmla="*/ 562841 w 4303568"/>
              <a:gd name="connsiteY6" fmla="*/ 205220 h 1706706"/>
              <a:gd name="connsiteX7" fmla="*/ 612198 w 4303568"/>
              <a:gd name="connsiteY7" fmla="*/ 205220 h 1706706"/>
              <a:gd name="connsiteX8" fmla="*/ 612198 w 4303568"/>
              <a:gd name="connsiteY8" fmla="*/ 258907 h 1706706"/>
              <a:gd name="connsiteX9" fmla="*/ 719571 w 4303568"/>
              <a:gd name="connsiteY9" fmla="*/ 258907 h 1706706"/>
              <a:gd name="connsiteX10" fmla="*/ 719571 w 4303568"/>
              <a:gd name="connsiteY10" fmla="*/ 308264 h 1706706"/>
              <a:gd name="connsiteX11" fmla="*/ 786246 w 4303568"/>
              <a:gd name="connsiteY11" fmla="*/ 308264 h 1706706"/>
              <a:gd name="connsiteX12" fmla="*/ 786246 w 4303568"/>
              <a:gd name="connsiteY12" fmla="*/ 343766 h 1706706"/>
              <a:gd name="connsiteX13" fmla="*/ 934316 w 4303568"/>
              <a:gd name="connsiteY13" fmla="*/ 343766 h 1706706"/>
              <a:gd name="connsiteX14" fmla="*/ 934316 w 4303568"/>
              <a:gd name="connsiteY14" fmla="*/ 401782 h 1706706"/>
              <a:gd name="connsiteX15" fmla="*/ 992332 w 4303568"/>
              <a:gd name="connsiteY15" fmla="*/ 401782 h 1706706"/>
              <a:gd name="connsiteX16" fmla="*/ 992332 w 4303568"/>
              <a:gd name="connsiteY16" fmla="*/ 446809 h 1706706"/>
              <a:gd name="connsiteX17" fmla="*/ 1157721 w 4303568"/>
              <a:gd name="connsiteY17" fmla="*/ 446809 h 1706706"/>
              <a:gd name="connsiteX18" fmla="*/ 1157721 w 4303568"/>
              <a:gd name="connsiteY18" fmla="*/ 490970 h 1706706"/>
              <a:gd name="connsiteX19" fmla="*/ 1269423 w 4303568"/>
              <a:gd name="connsiteY19" fmla="*/ 490970 h 1706706"/>
              <a:gd name="connsiteX20" fmla="*/ 1269423 w 4303568"/>
              <a:gd name="connsiteY20" fmla="*/ 522143 h 1706706"/>
              <a:gd name="connsiteX21" fmla="*/ 1362941 w 4303568"/>
              <a:gd name="connsiteY21" fmla="*/ 522143 h 1706706"/>
              <a:gd name="connsiteX22" fmla="*/ 1362941 w 4303568"/>
              <a:gd name="connsiteY22" fmla="*/ 558511 h 1706706"/>
              <a:gd name="connsiteX23" fmla="*/ 1416627 w 4303568"/>
              <a:gd name="connsiteY23" fmla="*/ 558511 h 1706706"/>
              <a:gd name="connsiteX24" fmla="*/ 1416627 w 4303568"/>
              <a:gd name="connsiteY24" fmla="*/ 589684 h 1706706"/>
              <a:gd name="connsiteX25" fmla="*/ 1586346 w 4303568"/>
              <a:gd name="connsiteY25" fmla="*/ 589684 h 1706706"/>
              <a:gd name="connsiteX26" fmla="*/ 1586346 w 4303568"/>
              <a:gd name="connsiteY26" fmla="*/ 633845 h 1706706"/>
              <a:gd name="connsiteX27" fmla="*/ 1689389 w 4303568"/>
              <a:gd name="connsiteY27" fmla="*/ 633845 h 1706706"/>
              <a:gd name="connsiteX28" fmla="*/ 1689389 w 4303568"/>
              <a:gd name="connsiteY28" fmla="*/ 674543 h 1706706"/>
              <a:gd name="connsiteX29" fmla="*/ 1765589 w 4303568"/>
              <a:gd name="connsiteY29" fmla="*/ 674543 h 1706706"/>
              <a:gd name="connsiteX30" fmla="*/ 1765589 w 4303568"/>
              <a:gd name="connsiteY30" fmla="*/ 718705 h 1706706"/>
              <a:gd name="connsiteX31" fmla="*/ 1854777 w 4303568"/>
              <a:gd name="connsiteY31" fmla="*/ 718705 h 1706706"/>
              <a:gd name="connsiteX32" fmla="*/ 1854777 w 4303568"/>
              <a:gd name="connsiteY32" fmla="*/ 755073 h 1706706"/>
              <a:gd name="connsiteX33" fmla="*/ 1953491 w 4303568"/>
              <a:gd name="connsiteY33" fmla="*/ 755073 h 1706706"/>
              <a:gd name="connsiteX34" fmla="*/ 1953491 w 4303568"/>
              <a:gd name="connsiteY34" fmla="*/ 790575 h 1706706"/>
              <a:gd name="connsiteX35" fmla="*/ 2069523 w 4303568"/>
              <a:gd name="connsiteY35" fmla="*/ 790575 h 1706706"/>
              <a:gd name="connsiteX36" fmla="*/ 2069523 w 4303568"/>
              <a:gd name="connsiteY36" fmla="*/ 831273 h 1706706"/>
              <a:gd name="connsiteX37" fmla="*/ 2140527 w 4303568"/>
              <a:gd name="connsiteY37" fmla="*/ 831273 h 1706706"/>
              <a:gd name="connsiteX38" fmla="*/ 2140527 w 4303568"/>
              <a:gd name="connsiteY38" fmla="*/ 875434 h 1706706"/>
              <a:gd name="connsiteX39" fmla="*/ 2315441 w 4303568"/>
              <a:gd name="connsiteY39" fmla="*/ 875434 h 1706706"/>
              <a:gd name="connsiteX40" fmla="*/ 2315441 w 4303568"/>
              <a:gd name="connsiteY40" fmla="*/ 924791 h 1706706"/>
              <a:gd name="connsiteX41" fmla="*/ 2377787 w 4303568"/>
              <a:gd name="connsiteY41" fmla="*/ 924791 h 1706706"/>
              <a:gd name="connsiteX42" fmla="*/ 2377787 w 4303568"/>
              <a:gd name="connsiteY42" fmla="*/ 964623 h 1706706"/>
              <a:gd name="connsiteX43" fmla="*/ 2413289 w 4303568"/>
              <a:gd name="connsiteY43" fmla="*/ 964623 h 1706706"/>
              <a:gd name="connsiteX44" fmla="*/ 2413289 w 4303568"/>
              <a:gd name="connsiteY44" fmla="*/ 995795 h 1706706"/>
              <a:gd name="connsiteX45" fmla="*/ 2489489 w 4303568"/>
              <a:gd name="connsiteY45" fmla="*/ 995795 h 1706706"/>
              <a:gd name="connsiteX46" fmla="*/ 2489489 w 4303568"/>
              <a:gd name="connsiteY46" fmla="*/ 1032164 h 1706706"/>
              <a:gd name="connsiteX47" fmla="*/ 2570018 w 4303568"/>
              <a:gd name="connsiteY47" fmla="*/ 1032164 h 1706706"/>
              <a:gd name="connsiteX48" fmla="*/ 2570018 w 4303568"/>
              <a:gd name="connsiteY48" fmla="*/ 1081520 h 1706706"/>
              <a:gd name="connsiteX49" fmla="*/ 2659207 w 4303568"/>
              <a:gd name="connsiteY49" fmla="*/ 1081520 h 1706706"/>
              <a:gd name="connsiteX50" fmla="*/ 2659207 w 4303568"/>
              <a:gd name="connsiteY50" fmla="*/ 1121352 h 1706706"/>
              <a:gd name="connsiteX51" fmla="*/ 2806412 w 4303568"/>
              <a:gd name="connsiteY51" fmla="*/ 1121352 h 1706706"/>
              <a:gd name="connsiteX52" fmla="*/ 2806412 w 4303568"/>
              <a:gd name="connsiteY52" fmla="*/ 1183698 h 1706706"/>
              <a:gd name="connsiteX53" fmla="*/ 2855768 w 4303568"/>
              <a:gd name="connsiteY53" fmla="*/ 1183698 h 1706706"/>
              <a:gd name="connsiteX54" fmla="*/ 2855768 w 4303568"/>
              <a:gd name="connsiteY54" fmla="*/ 1224395 h 1706706"/>
              <a:gd name="connsiteX55" fmla="*/ 3016828 w 4303568"/>
              <a:gd name="connsiteY55" fmla="*/ 1224395 h 1706706"/>
              <a:gd name="connsiteX56" fmla="*/ 3090430 w 4303568"/>
              <a:gd name="connsiteY56" fmla="*/ 1297998 h 1706706"/>
              <a:gd name="connsiteX57" fmla="*/ 3222048 w 4303568"/>
              <a:gd name="connsiteY57" fmla="*/ 1297998 h 1706706"/>
              <a:gd name="connsiteX58" fmla="*/ 3222048 w 4303568"/>
              <a:gd name="connsiteY58" fmla="*/ 1344757 h 1706706"/>
              <a:gd name="connsiteX59" fmla="*/ 3432464 w 4303568"/>
              <a:gd name="connsiteY59" fmla="*/ 1344757 h 1706706"/>
              <a:gd name="connsiteX60" fmla="*/ 3432464 w 4303568"/>
              <a:gd name="connsiteY60" fmla="*/ 1429616 h 1706706"/>
              <a:gd name="connsiteX61" fmla="*/ 3808269 w 4303568"/>
              <a:gd name="connsiteY61" fmla="*/ 1429616 h 1706706"/>
              <a:gd name="connsiteX62" fmla="*/ 3910446 w 4303568"/>
              <a:gd name="connsiteY62" fmla="*/ 1532659 h 1706706"/>
              <a:gd name="connsiteX63" fmla="*/ 4143376 w 4303568"/>
              <a:gd name="connsiteY63" fmla="*/ 1706707 h 1706706"/>
              <a:gd name="connsiteX64" fmla="*/ 4303569 w 4303568"/>
              <a:gd name="connsiteY64" fmla="*/ 1706707 h 1706706"/>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2332 w 4303569"/>
              <a:gd name="connsiteY16" fmla="*/ 446809 h 1706707"/>
              <a:gd name="connsiteX17" fmla="*/ 1157721 w 4303569"/>
              <a:gd name="connsiteY17" fmla="*/ 446809 h 1706707"/>
              <a:gd name="connsiteX18" fmla="*/ 1172372 w 4303569"/>
              <a:gd name="connsiteY18" fmla="*/ 490970 h 1706707"/>
              <a:gd name="connsiteX19" fmla="*/ 1269423 w 4303569"/>
              <a:gd name="connsiteY19" fmla="*/ 490970 h 1706707"/>
              <a:gd name="connsiteX20" fmla="*/ 1269423 w 4303569"/>
              <a:gd name="connsiteY20" fmla="*/ 522143 h 1706707"/>
              <a:gd name="connsiteX21" fmla="*/ 1362941 w 4303569"/>
              <a:gd name="connsiteY21" fmla="*/ 522143 h 1706707"/>
              <a:gd name="connsiteX22" fmla="*/ 1362941 w 4303569"/>
              <a:gd name="connsiteY22" fmla="*/ 558511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2332 w 4303569"/>
              <a:gd name="connsiteY16" fmla="*/ 446809 h 1706707"/>
              <a:gd name="connsiteX17" fmla="*/ 1176557 w 4303569"/>
              <a:gd name="connsiteY17" fmla="*/ 461334 h 1706707"/>
              <a:gd name="connsiteX18" fmla="*/ 1172372 w 4303569"/>
              <a:gd name="connsiteY18" fmla="*/ 490970 h 1706707"/>
              <a:gd name="connsiteX19" fmla="*/ 1269423 w 4303569"/>
              <a:gd name="connsiteY19" fmla="*/ 490970 h 1706707"/>
              <a:gd name="connsiteX20" fmla="*/ 1269423 w 4303569"/>
              <a:gd name="connsiteY20" fmla="*/ 522143 h 1706707"/>
              <a:gd name="connsiteX21" fmla="*/ 1362941 w 4303569"/>
              <a:gd name="connsiteY21" fmla="*/ 522143 h 1706707"/>
              <a:gd name="connsiteX22" fmla="*/ 1362941 w 4303569"/>
              <a:gd name="connsiteY22" fmla="*/ 558511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4425 w 4303569"/>
              <a:gd name="connsiteY16" fmla="*/ 467559 h 1706707"/>
              <a:gd name="connsiteX17" fmla="*/ 1176557 w 4303569"/>
              <a:gd name="connsiteY17" fmla="*/ 461334 h 1706707"/>
              <a:gd name="connsiteX18" fmla="*/ 1172372 w 4303569"/>
              <a:gd name="connsiteY18" fmla="*/ 490970 h 1706707"/>
              <a:gd name="connsiteX19" fmla="*/ 1269423 w 4303569"/>
              <a:gd name="connsiteY19" fmla="*/ 490970 h 1706707"/>
              <a:gd name="connsiteX20" fmla="*/ 1269423 w 4303569"/>
              <a:gd name="connsiteY20" fmla="*/ 522143 h 1706707"/>
              <a:gd name="connsiteX21" fmla="*/ 1362941 w 4303569"/>
              <a:gd name="connsiteY21" fmla="*/ 522143 h 1706707"/>
              <a:gd name="connsiteX22" fmla="*/ 1362941 w 4303569"/>
              <a:gd name="connsiteY22" fmla="*/ 558511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4425 w 4303569"/>
              <a:gd name="connsiteY16" fmla="*/ 467559 h 1706707"/>
              <a:gd name="connsiteX17" fmla="*/ 1170279 w 4303569"/>
              <a:gd name="connsiteY17" fmla="*/ 461334 h 1706707"/>
              <a:gd name="connsiteX18" fmla="*/ 1172372 w 4303569"/>
              <a:gd name="connsiteY18" fmla="*/ 490970 h 1706707"/>
              <a:gd name="connsiteX19" fmla="*/ 1269423 w 4303569"/>
              <a:gd name="connsiteY19" fmla="*/ 490970 h 1706707"/>
              <a:gd name="connsiteX20" fmla="*/ 1269423 w 4303569"/>
              <a:gd name="connsiteY20" fmla="*/ 522143 h 1706707"/>
              <a:gd name="connsiteX21" fmla="*/ 1362941 w 4303569"/>
              <a:gd name="connsiteY21" fmla="*/ 522143 h 1706707"/>
              <a:gd name="connsiteX22" fmla="*/ 1362941 w 4303569"/>
              <a:gd name="connsiteY22" fmla="*/ 558511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8611 w 4303569"/>
              <a:gd name="connsiteY16" fmla="*/ 461334 h 1706707"/>
              <a:gd name="connsiteX17" fmla="*/ 1170279 w 4303569"/>
              <a:gd name="connsiteY17" fmla="*/ 461334 h 1706707"/>
              <a:gd name="connsiteX18" fmla="*/ 1172372 w 4303569"/>
              <a:gd name="connsiteY18" fmla="*/ 490970 h 1706707"/>
              <a:gd name="connsiteX19" fmla="*/ 1269423 w 4303569"/>
              <a:gd name="connsiteY19" fmla="*/ 490970 h 1706707"/>
              <a:gd name="connsiteX20" fmla="*/ 1269423 w 4303569"/>
              <a:gd name="connsiteY20" fmla="*/ 522143 h 1706707"/>
              <a:gd name="connsiteX21" fmla="*/ 1362941 w 4303569"/>
              <a:gd name="connsiteY21" fmla="*/ 522143 h 1706707"/>
              <a:gd name="connsiteX22" fmla="*/ 1362941 w 4303569"/>
              <a:gd name="connsiteY22" fmla="*/ 558511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8611 w 4303569"/>
              <a:gd name="connsiteY16" fmla="*/ 467559 h 1706707"/>
              <a:gd name="connsiteX17" fmla="*/ 1170279 w 4303569"/>
              <a:gd name="connsiteY17" fmla="*/ 461334 h 1706707"/>
              <a:gd name="connsiteX18" fmla="*/ 1172372 w 4303569"/>
              <a:gd name="connsiteY18" fmla="*/ 490970 h 1706707"/>
              <a:gd name="connsiteX19" fmla="*/ 1269423 w 4303569"/>
              <a:gd name="connsiteY19" fmla="*/ 490970 h 1706707"/>
              <a:gd name="connsiteX20" fmla="*/ 1269423 w 4303569"/>
              <a:gd name="connsiteY20" fmla="*/ 522143 h 1706707"/>
              <a:gd name="connsiteX21" fmla="*/ 1362941 w 4303569"/>
              <a:gd name="connsiteY21" fmla="*/ 522143 h 1706707"/>
              <a:gd name="connsiteX22" fmla="*/ 1362941 w 4303569"/>
              <a:gd name="connsiteY22" fmla="*/ 558511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8611 w 4303569"/>
              <a:gd name="connsiteY16" fmla="*/ 467559 h 1706707"/>
              <a:gd name="connsiteX17" fmla="*/ 1170279 w 4303569"/>
              <a:gd name="connsiteY17" fmla="*/ 463409 h 1706707"/>
              <a:gd name="connsiteX18" fmla="*/ 1172372 w 4303569"/>
              <a:gd name="connsiteY18" fmla="*/ 490970 h 1706707"/>
              <a:gd name="connsiteX19" fmla="*/ 1269423 w 4303569"/>
              <a:gd name="connsiteY19" fmla="*/ 490970 h 1706707"/>
              <a:gd name="connsiteX20" fmla="*/ 1269423 w 4303569"/>
              <a:gd name="connsiteY20" fmla="*/ 522143 h 1706707"/>
              <a:gd name="connsiteX21" fmla="*/ 1362941 w 4303569"/>
              <a:gd name="connsiteY21" fmla="*/ 522143 h 1706707"/>
              <a:gd name="connsiteX22" fmla="*/ 1362941 w 4303569"/>
              <a:gd name="connsiteY22" fmla="*/ 558511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8611 w 4303569"/>
              <a:gd name="connsiteY16" fmla="*/ 467559 h 1706707"/>
              <a:gd name="connsiteX17" fmla="*/ 1170279 w 4303569"/>
              <a:gd name="connsiteY17" fmla="*/ 463409 h 1706707"/>
              <a:gd name="connsiteX18" fmla="*/ 1172372 w 4303569"/>
              <a:gd name="connsiteY18" fmla="*/ 490970 h 1706707"/>
              <a:gd name="connsiteX19" fmla="*/ 1275702 w 4303569"/>
              <a:gd name="connsiteY19" fmla="*/ 490970 h 1706707"/>
              <a:gd name="connsiteX20" fmla="*/ 1269423 w 4303569"/>
              <a:gd name="connsiteY20" fmla="*/ 522143 h 1706707"/>
              <a:gd name="connsiteX21" fmla="*/ 1362941 w 4303569"/>
              <a:gd name="connsiteY21" fmla="*/ 522143 h 1706707"/>
              <a:gd name="connsiteX22" fmla="*/ 1362941 w 4303569"/>
              <a:gd name="connsiteY22" fmla="*/ 558511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8611 w 4303569"/>
              <a:gd name="connsiteY16" fmla="*/ 467559 h 1706707"/>
              <a:gd name="connsiteX17" fmla="*/ 1170279 w 4303569"/>
              <a:gd name="connsiteY17" fmla="*/ 463409 h 1706707"/>
              <a:gd name="connsiteX18" fmla="*/ 1172372 w 4303569"/>
              <a:gd name="connsiteY18" fmla="*/ 490970 h 1706707"/>
              <a:gd name="connsiteX19" fmla="*/ 1275702 w 4303569"/>
              <a:gd name="connsiteY19" fmla="*/ 490970 h 1706707"/>
              <a:gd name="connsiteX20" fmla="*/ 1275702 w 4303569"/>
              <a:gd name="connsiteY20" fmla="*/ 522143 h 1706707"/>
              <a:gd name="connsiteX21" fmla="*/ 1362941 w 4303569"/>
              <a:gd name="connsiteY21" fmla="*/ 522143 h 1706707"/>
              <a:gd name="connsiteX22" fmla="*/ 1362941 w 4303569"/>
              <a:gd name="connsiteY22" fmla="*/ 558511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8611 w 4303569"/>
              <a:gd name="connsiteY16" fmla="*/ 467559 h 1706707"/>
              <a:gd name="connsiteX17" fmla="*/ 1170279 w 4303569"/>
              <a:gd name="connsiteY17" fmla="*/ 463409 h 1706707"/>
              <a:gd name="connsiteX18" fmla="*/ 1172372 w 4303569"/>
              <a:gd name="connsiteY18" fmla="*/ 490970 h 1706707"/>
              <a:gd name="connsiteX19" fmla="*/ 1275702 w 4303569"/>
              <a:gd name="connsiteY19" fmla="*/ 490970 h 1706707"/>
              <a:gd name="connsiteX20" fmla="*/ 1275702 w 4303569"/>
              <a:gd name="connsiteY20" fmla="*/ 522143 h 1706707"/>
              <a:gd name="connsiteX21" fmla="*/ 1362941 w 4303569"/>
              <a:gd name="connsiteY21" fmla="*/ 522143 h 1706707"/>
              <a:gd name="connsiteX22" fmla="*/ 1362941 w 4303569"/>
              <a:gd name="connsiteY22" fmla="*/ 570961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8611 w 4303569"/>
              <a:gd name="connsiteY16" fmla="*/ 467559 h 1706707"/>
              <a:gd name="connsiteX17" fmla="*/ 1170279 w 4303569"/>
              <a:gd name="connsiteY17" fmla="*/ 463409 h 1706707"/>
              <a:gd name="connsiteX18" fmla="*/ 1172372 w 4303569"/>
              <a:gd name="connsiteY18" fmla="*/ 490970 h 1706707"/>
              <a:gd name="connsiteX19" fmla="*/ 1275702 w 4303569"/>
              <a:gd name="connsiteY19" fmla="*/ 490970 h 1706707"/>
              <a:gd name="connsiteX20" fmla="*/ 1275702 w 4303569"/>
              <a:gd name="connsiteY20" fmla="*/ 522143 h 1706707"/>
              <a:gd name="connsiteX21" fmla="*/ 1362941 w 4303569"/>
              <a:gd name="connsiteY21" fmla="*/ 522143 h 1706707"/>
              <a:gd name="connsiteX22" fmla="*/ 1360848 w 4303569"/>
              <a:gd name="connsiteY22" fmla="*/ 560587 h 1706707"/>
              <a:gd name="connsiteX23" fmla="*/ 1416627 w 4303569"/>
              <a:gd name="connsiteY23" fmla="*/ 558511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8611 w 4303569"/>
              <a:gd name="connsiteY16" fmla="*/ 467559 h 1706707"/>
              <a:gd name="connsiteX17" fmla="*/ 1170279 w 4303569"/>
              <a:gd name="connsiteY17" fmla="*/ 463409 h 1706707"/>
              <a:gd name="connsiteX18" fmla="*/ 1172372 w 4303569"/>
              <a:gd name="connsiteY18" fmla="*/ 490970 h 1706707"/>
              <a:gd name="connsiteX19" fmla="*/ 1275702 w 4303569"/>
              <a:gd name="connsiteY19" fmla="*/ 490970 h 1706707"/>
              <a:gd name="connsiteX20" fmla="*/ 1275702 w 4303569"/>
              <a:gd name="connsiteY20" fmla="*/ 522143 h 1706707"/>
              <a:gd name="connsiteX21" fmla="*/ 1362941 w 4303569"/>
              <a:gd name="connsiteY21" fmla="*/ 522143 h 1706707"/>
              <a:gd name="connsiteX22" fmla="*/ 1360848 w 4303569"/>
              <a:gd name="connsiteY22" fmla="*/ 560587 h 1706707"/>
              <a:gd name="connsiteX23" fmla="*/ 1429185 w 4303569"/>
              <a:gd name="connsiteY23" fmla="*/ 570960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8611 w 4303569"/>
              <a:gd name="connsiteY16" fmla="*/ 467559 h 1706707"/>
              <a:gd name="connsiteX17" fmla="*/ 1170279 w 4303569"/>
              <a:gd name="connsiteY17" fmla="*/ 463409 h 1706707"/>
              <a:gd name="connsiteX18" fmla="*/ 1172372 w 4303569"/>
              <a:gd name="connsiteY18" fmla="*/ 490970 h 1706707"/>
              <a:gd name="connsiteX19" fmla="*/ 1275702 w 4303569"/>
              <a:gd name="connsiteY19" fmla="*/ 490970 h 1706707"/>
              <a:gd name="connsiteX20" fmla="*/ 1275702 w 4303569"/>
              <a:gd name="connsiteY20" fmla="*/ 522143 h 1706707"/>
              <a:gd name="connsiteX21" fmla="*/ 1362941 w 4303569"/>
              <a:gd name="connsiteY21" fmla="*/ 522143 h 1706707"/>
              <a:gd name="connsiteX22" fmla="*/ 1362941 w 4303569"/>
              <a:gd name="connsiteY22" fmla="*/ 568886 h 1706707"/>
              <a:gd name="connsiteX23" fmla="*/ 1429185 w 4303569"/>
              <a:gd name="connsiteY23" fmla="*/ 570960 h 1706707"/>
              <a:gd name="connsiteX24" fmla="*/ 1416627 w 4303569"/>
              <a:gd name="connsiteY24" fmla="*/ 589684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43766 h 1706707"/>
              <a:gd name="connsiteX14" fmla="*/ 934316 w 4303569"/>
              <a:gd name="connsiteY14" fmla="*/ 401782 h 1706707"/>
              <a:gd name="connsiteX15" fmla="*/ 992332 w 4303569"/>
              <a:gd name="connsiteY15" fmla="*/ 401782 h 1706707"/>
              <a:gd name="connsiteX16" fmla="*/ 998611 w 4303569"/>
              <a:gd name="connsiteY16" fmla="*/ 467559 h 1706707"/>
              <a:gd name="connsiteX17" fmla="*/ 1170279 w 4303569"/>
              <a:gd name="connsiteY17" fmla="*/ 463409 h 1706707"/>
              <a:gd name="connsiteX18" fmla="*/ 1172372 w 4303569"/>
              <a:gd name="connsiteY18" fmla="*/ 490970 h 1706707"/>
              <a:gd name="connsiteX19" fmla="*/ 1275702 w 4303569"/>
              <a:gd name="connsiteY19" fmla="*/ 490970 h 1706707"/>
              <a:gd name="connsiteX20" fmla="*/ 1275702 w 4303569"/>
              <a:gd name="connsiteY20" fmla="*/ 522143 h 1706707"/>
              <a:gd name="connsiteX21" fmla="*/ 1362941 w 4303569"/>
              <a:gd name="connsiteY21" fmla="*/ 522143 h 1706707"/>
              <a:gd name="connsiteX22" fmla="*/ 1362941 w 4303569"/>
              <a:gd name="connsiteY22" fmla="*/ 568886 h 1706707"/>
              <a:gd name="connsiteX23" fmla="*/ 1429185 w 4303569"/>
              <a:gd name="connsiteY23" fmla="*/ 570960 h 1706707"/>
              <a:gd name="connsiteX24" fmla="*/ 1431277 w 4303569"/>
              <a:gd name="connsiteY24" fmla="*/ 591759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934316 w 4303569"/>
              <a:gd name="connsiteY13" fmla="*/ 368665 h 1706707"/>
              <a:gd name="connsiteX14" fmla="*/ 934316 w 4303569"/>
              <a:gd name="connsiteY14" fmla="*/ 401782 h 1706707"/>
              <a:gd name="connsiteX15" fmla="*/ 992332 w 4303569"/>
              <a:gd name="connsiteY15" fmla="*/ 401782 h 1706707"/>
              <a:gd name="connsiteX16" fmla="*/ 998611 w 4303569"/>
              <a:gd name="connsiteY16" fmla="*/ 467559 h 1706707"/>
              <a:gd name="connsiteX17" fmla="*/ 1170279 w 4303569"/>
              <a:gd name="connsiteY17" fmla="*/ 463409 h 1706707"/>
              <a:gd name="connsiteX18" fmla="*/ 1172372 w 4303569"/>
              <a:gd name="connsiteY18" fmla="*/ 490970 h 1706707"/>
              <a:gd name="connsiteX19" fmla="*/ 1275702 w 4303569"/>
              <a:gd name="connsiteY19" fmla="*/ 490970 h 1706707"/>
              <a:gd name="connsiteX20" fmla="*/ 1275702 w 4303569"/>
              <a:gd name="connsiteY20" fmla="*/ 522143 h 1706707"/>
              <a:gd name="connsiteX21" fmla="*/ 1362941 w 4303569"/>
              <a:gd name="connsiteY21" fmla="*/ 522143 h 1706707"/>
              <a:gd name="connsiteX22" fmla="*/ 1362941 w 4303569"/>
              <a:gd name="connsiteY22" fmla="*/ 568886 h 1706707"/>
              <a:gd name="connsiteX23" fmla="*/ 1429185 w 4303569"/>
              <a:gd name="connsiteY23" fmla="*/ 570960 h 1706707"/>
              <a:gd name="connsiteX24" fmla="*/ 1431277 w 4303569"/>
              <a:gd name="connsiteY24" fmla="*/ 591759 h 1706707"/>
              <a:gd name="connsiteX25" fmla="*/ 1586346 w 4303569"/>
              <a:gd name="connsiteY25" fmla="*/ 589684 h 1706707"/>
              <a:gd name="connsiteX26" fmla="*/ 1586346 w 4303569"/>
              <a:gd name="connsiteY26" fmla="*/ 633845 h 1706707"/>
              <a:gd name="connsiteX27" fmla="*/ 1689389 w 4303569"/>
              <a:gd name="connsiteY27" fmla="*/ 633845 h 1706707"/>
              <a:gd name="connsiteX28" fmla="*/ 1689389 w 4303569"/>
              <a:gd name="connsiteY28" fmla="*/ 674543 h 1706707"/>
              <a:gd name="connsiteX29" fmla="*/ 1765589 w 4303569"/>
              <a:gd name="connsiteY29" fmla="*/ 674543 h 1706707"/>
              <a:gd name="connsiteX30" fmla="*/ 1765589 w 4303569"/>
              <a:gd name="connsiteY30" fmla="*/ 718705 h 1706707"/>
              <a:gd name="connsiteX31" fmla="*/ 1854777 w 4303569"/>
              <a:gd name="connsiteY31" fmla="*/ 718705 h 1706707"/>
              <a:gd name="connsiteX32" fmla="*/ 1854777 w 4303569"/>
              <a:gd name="connsiteY32" fmla="*/ 755073 h 1706707"/>
              <a:gd name="connsiteX33" fmla="*/ 1953491 w 4303569"/>
              <a:gd name="connsiteY33" fmla="*/ 755073 h 1706707"/>
              <a:gd name="connsiteX34" fmla="*/ 1953491 w 4303569"/>
              <a:gd name="connsiteY34" fmla="*/ 790575 h 1706707"/>
              <a:gd name="connsiteX35" fmla="*/ 2069523 w 4303569"/>
              <a:gd name="connsiteY35" fmla="*/ 790575 h 1706707"/>
              <a:gd name="connsiteX36" fmla="*/ 2069523 w 4303569"/>
              <a:gd name="connsiteY36" fmla="*/ 831273 h 1706707"/>
              <a:gd name="connsiteX37" fmla="*/ 2140527 w 4303569"/>
              <a:gd name="connsiteY37" fmla="*/ 831273 h 1706707"/>
              <a:gd name="connsiteX38" fmla="*/ 2140527 w 4303569"/>
              <a:gd name="connsiteY38" fmla="*/ 875434 h 1706707"/>
              <a:gd name="connsiteX39" fmla="*/ 2315441 w 4303569"/>
              <a:gd name="connsiteY39" fmla="*/ 875434 h 1706707"/>
              <a:gd name="connsiteX40" fmla="*/ 2315441 w 4303569"/>
              <a:gd name="connsiteY40" fmla="*/ 924791 h 1706707"/>
              <a:gd name="connsiteX41" fmla="*/ 2377787 w 4303569"/>
              <a:gd name="connsiteY41" fmla="*/ 924791 h 1706707"/>
              <a:gd name="connsiteX42" fmla="*/ 2377787 w 4303569"/>
              <a:gd name="connsiteY42" fmla="*/ 964623 h 1706707"/>
              <a:gd name="connsiteX43" fmla="*/ 2413289 w 4303569"/>
              <a:gd name="connsiteY43" fmla="*/ 964623 h 1706707"/>
              <a:gd name="connsiteX44" fmla="*/ 2413289 w 4303569"/>
              <a:gd name="connsiteY44" fmla="*/ 995795 h 1706707"/>
              <a:gd name="connsiteX45" fmla="*/ 2489489 w 4303569"/>
              <a:gd name="connsiteY45" fmla="*/ 995795 h 1706707"/>
              <a:gd name="connsiteX46" fmla="*/ 2489489 w 4303569"/>
              <a:gd name="connsiteY46" fmla="*/ 1032164 h 1706707"/>
              <a:gd name="connsiteX47" fmla="*/ 2570018 w 4303569"/>
              <a:gd name="connsiteY47" fmla="*/ 1032164 h 1706707"/>
              <a:gd name="connsiteX48" fmla="*/ 2570018 w 4303569"/>
              <a:gd name="connsiteY48" fmla="*/ 1081520 h 1706707"/>
              <a:gd name="connsiteX49" fmla="*/ 2659207 w 4303569"/>
              <a:gd name="connsiteY49" fmla="*/ 1081520 h 1706707"/>
              <a:gd name="connsiteX50" fmla="*/ 2659207 w 4303569"/>
              <a:gd name="connsiteY50" fmla="*/ 1121352 h 1706707"/>
              <a:gd name="connsiteX51" fmla="*/ 2806412 w 4303569"/>
              <a:gd name="connsiteY51" fmla="*/ 1121352 h 1706707"/>
              <a:gd name="connsiteX52" fmla="*/ 2806412 w 4303569"/>
              <a:gd name="connsiteY52" fmla="*/ 1183698 h 1706707"/>
              <a:gd name="connsiteX53" fmla="*/ 2855768 w 4303569"/>
              <a:gd name="connsiteY53" fmla="*/ 1183698 h 1706707"/>
              <a:gd name="connsiteX54" fmla="*/ 2855768 w 4303569"/>
              <a:gd name="connsiteY54" fmla="*/ 1224395 h 1706707"/>
              <a:gd name="connsiteX55" fmla="*/ 3016828 w 4303569"/>
              <a:gd name="connsiteY55" fmla="*/ 1224395 h 1706707"/>
              <a:gd name="connsiteX56" fmla="*/ 3090430 w 4303569"/>
              <a:gd name="connsiteY56" fmla="*/ 1297998 h 1706707"/>
              <a:gd name="connsiteX57" fmla="*/ 3222048 w 4303569"/>
              <a:gd name="connsiteY57" fmla="*/ 1297998 h 1706707"/>
              <a:gd name="connsiteX58" fmla="*/ 3222048 w 4303569"/>
              <a:gd name="connsiteY58" fmla="*/ 1344757 h 1706707"/>
              <a:gd name="connsiteX59" fmla="*/ 3432464 w 4303569"/>
              <a:gd name="connsiteY59" fmla="*/ 1344757 h 1706707"/>
              <a:gd name="connsiteX60" fmla="*/ 3432464 w 4303569"/>
              <a:gd name="connsiteY60" fmla="*/ 1429616 h 1706707"/>
              <a:gd name="connsiteX61" fmla="*/ 3808269 w 4303569"/>
              <a:gd name="connsiteY61" fmla="*/ 1429616 h 1706707"/>
              <a:gd name="connsiteX62" fmla="*/ 3910446 w 4303569"/>
              <a:gd name="connsiteY62" fmla="*/ 1532659 h 1706707"/>
              <a:gd name="connsiteX63" fmla="*/ 4143376 w 4303569"/>
              <a:gd name="connsiteY63" fmla="*/ 1706707 h 1706707"/>
              <a:gd name="connsiteX64" fmla="*/ 4303569 w 4303569"/>
              <a:gd name="connsiteY64"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62176 w 4303569"/>
              <a:gd name="connsiteY13" fmla="*/ 352773 h 1706707"/>
              <a:gd name="connsiteX14" fmla="*/ 934316 w 4303569"/>
              <a:gd name="connsiteY14" fmla="*/ 368665 h 1706707"/>
              <a:gd name="connsiteX15" fmla="*/ 934316 w 4303569"/>
              <a:gd name="connsiteY15" fmla="*/ 401782 h 1706707"/>
              <a:gd name="connsiteX16" fmla="*/ 992332 w 4303569"/>
              <a:gd name="connsiteY16" fmla="*/ 401782 h 1706707"/>
              <a:gd name="connsiteX17" fmla="*/ 998611 w 4303569"/>
              <a:gd name="connsiteY17" fmla="*/ 467559 h 1706707"/>
              <a:gd name="connsiteX18" fmla="*/ 1170279 w 4303569"/>
              <a:gd name="connsiteY18" fmla="*/ 463409 h 1706707"/>
              <a:gd name="connsiteX19" fmla="*/ 1172372 w 4303569"/>
              <a:gd name="connsiteY19" fmla="*/ 490970 h 1706707"/>
              <a:gd name="connsiteX20" fmla="*/ 1275702 w 4303569"/>
              <a:gd name="connsiteY20" fmla="*/ 490970 h 1706707"/>
              <a:gd name="connsiteX21" fmla="*/ 1275702 w 4303569"/>
              <a:gd name="connsiteY21" fmla="*/ 522143 h 1706707"/>
              <a:gd name="connsiteX22" fmla="*/ 1362941 w 4303569"/>
              <a:gd name="connsiteY22" fmla="*/ 522143 h 1706707"/>
              <a:gd name="connsiteX23" fmla="*/ 1362941 w 4303569"/>
              <a:gd name="connsiteY23" fmla="*/ 568886 h 1706707"/>
              <a:gd name="connsiteX24" fmla="*/ 1429185 w 4303569"/>
              <a:gd name="connsiteY24" fmla="*/ 570960 h 1706707"/>
              <a:gd name="connsiteX25" fmla="*/ 1431277 w 4303569"/>
              <a:gd name="connsiteY25" fmla="*/ 591759 h 1706707"/>
              <a:gd name="connsiteX26" fmla="*/ 1586346 w 4303569"/>
              <a:gd name="connsiteY26" fmla="*/ 589684 h 1706707"/>
              <a:gd name="connsiteX27" fmla="*/ 1586346 w 4303569"/>
              <a:gd name="connsiteY27" fmla="*/ 633845 h 1706707"/>
              <a:gd name="connsiteX28" fmla="*/ 1689389 w 4303569"/>
              <a:gd name="connsiteY28" fmla="*/ 633845 h 1706707"/>
              <a:gd name="connsiteX29" fmla="*/ 1689389 w 4303569"/>
              <a:gd name="connsiteY29" fmla="*/ 674543 h 1706707"/>
              <a:gd name="connsiteX30" fmla="*/ 1765589 w 4303569"/>
              <a:gd name="connsiteY30" fmla="*/ 674543 h 1706707"/>
              <a:gd name="connsiteX31" fmla="*/ 1765589 w 4303569"/>
              <a:gd name="connsiteY31" fmla="*/ 718705 h 1706707"/>
              <a:gd name="connsiteX32" fmla="*/ 1854777 w 4303569"/>
              <a:gd name="connsiteY32" fmla="*/ 718705 h 1706707"/>
              <a:gd name="connsiteX33" fmla="*/ 1854777 w 4303569"/>
              <a:gd name="connsiteY33" fmla="*/ 755073 h 1706707"/>
              <a:gd name="connsiteX34" fmla="*/ 1953491 w 4303569"/>
              <a:gd name="connsiteY34" fmla="*/ 755073 h 1706707"/>
              <a:gd name="connsiteX35" fmla="*/ 1953491 w 4303569"/>
              <a:gd name="connsiteY35" fmla="*/ 790575 h 1706707"/>
              <a:gd name="connsiteX36" fmla="*/ 2069523 w 4303569"/>
              <a:gd name="connsiteY36" fmla="*/ 790575 h 1706707"/>
              <a:gd name="connsiteX37" fmla="*/ 2069523 w 4303569"/>
              <a:gd name="connsiteY37" fmla="*/ 831273 h 1706707"/>
              <a:gd name="connsiteX38" fmla="*/ 2140527 w 4303569"/>
              <a:gd name="connsiteY38" fmla="*/ 831273 h 1706707"/>
              <a:gd name="connsiteX39" fmla="*/ 2140527 w 4303569"/>
              <a:gd name="connsiteY39" fmla="*/ 875434 h 1706707"/>
              <a:gd name="connsiteX40" fmla="*/ 2315441 w 4303569"/>
              <a:gd name="connsiteY40" fmla="*/ 875434 h 1706707"/>
              <a:gd name="connsiteX41" fmla="*/ 2315441 w 4303569"/>
              <a:gd name="connsiteY41" fmla="*/ 924791 h 1706707"/>
              <a:gd name="connsiteX42" fmla="*/ 2377787 w 4303569"/>
              <a:gd name="connsiteY42" fmla="*/ 924791 h 1706707"/>
              <a:gd name="connsiteX43" fmla="*/ 2377787 w 4303569"/>
              <a:gd name="connsiteY43" fmla="*/ 964623 h 1706707"/>
              <a:gd name="connsiteX44" fmla="*/ 2413289 w 4303569"/>
              <a:gd name="connsiteY44" fmla="*/ 964623 h 1706707"/>
              <a:gd name="connsiteX45" fmla="*/ 2413289 w 4303569"/>
              <a:gd name="connsiteY45" fmla="*/ 995795 h 1706707"/>
              <a:gd name="connsiteX46" fmla="*/ 2489489 w 4303569"/>
              <a:gd name="connsiteY46" fmla="*/ 995795 h 1706707"/>
              <a:gd name="connsiteX47" fmla="*/ 2489489 w 4303569"/>
              <a:gd name="connsiteY47" fmla="*/ 1032164 h 1706707"/>
              <a:gd name="connsiteX48" fmla="*/ 2570018 w 4303569"/>
              <a:gd name="connsiteY48" fmla="*/ 1032164 h 1706707"/>
              <a:gd name="connsiteX49" fmla="*/ 2570018 w 4303569"/>
              <a:gd name="connsiteY49" fmla="*/ 1081520 h 1706707"/>
              <a:gd name="connsiteX50" fmla="*/ 2659207 w 4303569"/>
              <a:gd name="connsiteY50" fmla="*/ 1081520 h 1706707"/>
              <a:gd name="connsiteX51" fmla="*/ 2659207 w 4303569"/>
              <a:gd name="connsiteY51" fmla="*/ 1121352 h 1706707"/>
              <a:gd name="connsiteX52" fmla="*/ 2806412 w 4303569"/>
              <a:gd name="connsiteY52" fmla="*/ 1121352 h 1706707"/>
              <a:gd name="connsiteX53" fmla="*/ 2806412 w 4303569"/>
              <a:gd name="connsiteY53" fmla="*/ 1183698 h 1706707"/>
              <a:gd name="connsiteX54" fmla="*/ 2855768 w 4303569"/>
              <a:gd name="connsiteY54" fmla="*/ 1183698 h 1706707"/>
              <a:gd name="connsiteX55" fmla="*/ 2855768 w 4303569"/>
              <a:gd name="connsiteY55" fmla="*/ 1224395 h 1706707"/>
              <a:gd name="connsiteX56" fmla="*/ 3016828 w 4303569"/>
              <a:gd name="connsiteY56" fmla="*/ 1224395 h 1706707"/>
              <a:gd name="connsiteX57" fmla="*/ 3090430 w 4303569"/>
              <a:gd name="connsiteY57" fmla="*/ 1297998 h 1706707"/>
              <a:gd name="connsiteX58" fmla="*/ 3222048 w 4303569"/>
              <a:gd name="connsiteY58" fmla="*/ 1297998 h 1706707"/>
              <a:gd name="connsiteX59" fmla="*/ 3222048 w 4303569"/>
              <a:gd name="connsiteY59" fmla="*/ 1344757 h 1706707"/>
              <a:gd name="connsiteX60" fmla="*/ 3432464 w 4303569"/>
              <a:gd name="connsiteY60" fmla="*/ 1344757 h 1706707"/>
              <a:gd name="connsiteX61" fmla="*/ 3432464 w 4303569"/>
              <a:gd name="connsiteY61" fmla="*/ 1429616 h 1706707"/>
              <a:gd name="connsiteX62" fmla="*/ 3808269 w 4303569"/>
              <a:gd name="connsiteY62" fmla="*/ 1429616 h 1706707"/>
              <a:gd name="connsiteX63" fmla="*/ 3910446 w 4303569"/>
              <a:gd name="connsiteY63" fmla="*/ 1532659 h 1706707"/>
              <a:gd name="connsiteX64" fmla="*/ 4143376 w 4303569"/>
              <a:gd name="connsiteY64" fmla="*/ 1706707 h 1706707"/>
              <a:gd name="connsiteX65" fmla="*/ 4303569 w 4303569"/>
              <a:gd name="connsiteY65"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66361 w 4303569"/>
              <a:gd name="connsiteY13" fmla="*/ 373522 h 1706707"/>
              <a:gd name="connsiteX14" fmla="*/ 934316 w 4303569"/>
              <a:gd name="connsiteY14" fmla="*/ 368665 h 1706707"/>
              <a:gd name="connsiteX15" fmla="*/ 934316 w 4303569"/>
              <a:gd name="connsiteY15" fmla="*/ 401782 h 1706707"/>
              <a:gd name="connsiteX16" fmla="*/ 992332 w 4303569"/>
              <a:gd name="connsiteY16" fmla="*/ 401782 h 1706707"/>
              <a:gd name="connsiteX17" fmla="*/ 998611 w 4303569"/>
              <a:gd name="connsiteY17" fmla="*/ 467559 h 1706707"/>
              <a:gd name="connsiteX18" fmla="*/ 1170279 w 4303569"/>
              <a:gd name="connsiteY18" fmla="*/ 463409 h 1706707"/>
              <a:gd name="connsiteX19" fmla="*/ 1172372 w 4303569"/>
              <a:gd name="connsiteY19" fmla="*/ 490970 h 1706707"/>
              <a:gd name="connsiteX20" fmla="*/ 1275702 w 4303569"/>
              <a:gd name="connsiteY20" fmla="*/ 490970 h 1706707"/>
              <a:gd name="connsiteX21" fmla="*/ 1275702 w 4303569"/>
              <a:gd name="connsiteY21" fmla="*/ 522143 h 1706707"/>
              <a:gd name="connsiteX22" fmla="*/ 1362941 w 4303569"/>
              <a:gd name="connsiteY22" fmla="*/ 522143 h 1706707"/>
              <a:gd name="connsiteX23" fmla="*/ 1362941 w 4303569"/>
              <a:gd name="connsiteY23" fmla="*/ 568886 h 1706707"/>
              <a:gd name="connsiteX24" fmla="*/ 1429185 w 4303569"/>
              <a:gd name="connsiteY24" fmla="*/ 570960 h 1706707"/>
              <a:gd name="connsiteX25" fmla="*/ 1431277 w 4303569"/>
              <a:gd name="connsiteY25" fmla="*/ 591759 h 1706707"/>
              <a:gd name="connsiteX26" fmla="*/ 1586346 w 4303569"/>
              <a:gd name="connsiteY26" fmla="*/ 589684 h 1706707"/>
              <a:gd name="connsiteX27" fmla="*/ 1586346 w 4303569"/>
              <a:gd name="connsiteY27" fmla="*/ 633845 h 1706707"/>
              <a:gd name="connsiteX28" fmla="*/ 1689389 w 4303569"/>
              <a:gd name="connsiteY28" fmla="*/ 633845 h 1706707"/>
              <a:gd name="connsiteX29" fmla="*/ 1689389 w 4303569"/>
              <a:gd name="connsiteY29" fmla="*/ 674543 h 1706707"/>
              <a:gd name="connsiteX30" fmla="*/ 1765589 w 4303569"/>
              <a:gd name="connsiteY30" fmla="*/ 674543 h 1706707"/>
              <a:gd name="connsiteX31" fmla="*/ 1765589 w 4303569"/>
              <a:gd name="connsiteY31" fmla="*/ 718705 h 1706707"/>
              <a:gd name="connsiteX32" fmla="*/ 1854777 w 4303569"/>
              <a:gd name="connsiteY32" fmla="*/ 718705 h 1706707"/>
              <a:gd name="connsiteX33" fmla="*/ 1854777 w 4303569"/>
              <a:gd name="connsiteY33" fmla="*/ 755073 h 1706707"/>
              <a:gd name="connsiteX34" fmla="*/ 1953491 w 4303569"/>
              <a:gd name="connsiteY34" fmla="*/ 755073 h 1706707"/>
              <a:gd name="connsiteX35" fmla="*/ 1953491 w 4303569"/>
              <a:gd name="connsiteY35" fmla="*/ 790575 h 1706707"/>
              <a:gd name="connsiteX36" fmla="*/ 2069523 w 4303569"/>
              <a:gd name="connsiteY36" fmla="*/ 790575 h 1706707"/>
              <a:gd name="connsiteX37" fmla="*/ 2069523 w 4303569"/>
              <a:gd name="connsiteY37" fmla="*/ 831273 h 1706707"/>
              <a:gd name="connsiteX38" fmla="*/ 2140527 w 4303569"/>
              <a:gd name="connsiteY38" fmla="*/ 831273 h 1706707"/>
              <a:gd name="connsiteX39" fmla="*/ 2140527 w 4303569"/>
              <a:gd name="connsiteY39" fmla="*/ 875434 h 1706707"/>
              <a:gd name="connsiteX40" fmla="*/ 2315441 w 4303569"/>
              <a:gd name="connsiteY40" fmla="*/ 875434 h 1706707"/>
              <a:gd name="connsiteX41" fmla="*/ 2315441 w 4303569"/>
              <a:gd name="connsiteY41" fmla="*/ 924791 h 1706707"/>
              <a:gd name="connsiteX42" fmla="*/ 2377787 w 4303569"/>
              <a:gd name="connsiteY42" fmla="*/ 924791 h 1706707"/>
              <a:gd name="connsiteX43" fmla="*/ 2377787 w 4303569"/>
              <a:gd name="connsiteY43" fmla="*/ 964623 h 1706707"/>
              <a:gd name="connsiteX44" fmla="*/ 2413289 w 4303569"/>
              <a:gd name="connsiteY44" fmla="*/ 964623 h 1706707"/>
              <a:gd name="connsiteX45" fmla="*/ 2413289 w 4303569"/>
              <a:gd name="connsiteY45" fmla="*/ 995795 h 1706707"/>
              <a:gd name="connsiteX46" fmla="*/ 2489489 w 4303569"/>
              <a:gd name="connsiteY46" fmla="*/ 995795 h 1706707"/>
              <a:gd name="connsiteX47" fmla="*/ 2489489 w 4303569"/>
              <a:gd name="connsiteY47" fmla="*/ 1032164 h 1706707"/>
              <a:gd name="connsiteX48" fmla="*/ 2570018 w 4303569"/>
              <a:gd name="connsiteY48" fmla="*/ 1032164 h 1706707"/>
              <a:gd name="connsiteX49" fmla="*/ 2570018 w 4303569"/>
              <a:gd name="connsiteY49" fmla="*/ 1081520 h 1706707"/>
              <a:gd name="connsiteX50" fmla="*/ 2659207 w 4303569"/>
              <a:gd name="connsiteY50" fmla="*/ 1081520 h 1706707"/>
              <a:gd name="connsiteX51" fmla="*/ 2659207 w 4303569"/>
              <a:gd name="connsiteY51" fmla="*/ 1121352 h 1706707"/>
              <a:gd name="connsiteX52" fmla="*/ 2806412 w 4303569"/>
              <a:gd name="connsiteY52" fmla="*/ 1121352 h 1706707"/>
              <a:gd name="connsiteX53" fmla="*/ 2806412 w 4303569"/>
              <a:gd name="connsiteY53" fmla="*/ 1183698 h 1706707"/>
              <a:gd name="connsiteX54" fmla="*/ 2855768 w 4303569"/>
              <a:gd name="connsiteY54" fmla="*/ 1183698 h 1706707"/>
              <a:gd name="connsiteX55" fmla="*/ 2855768 w 4303569"/>
              <a:gd name="connsiteY55" fmla="*/ 1224395 h 1706707"/>
              <a:gd name="connsiteX56" fmla="*/ 3016828 w 4303569"/>
              <a:gd name="connsiteY56" fmla="*/ 1224395 h 1706707"/>
              <a:gd name="connsiteX57" fmla="*/ 3090430 w 4303569"/>
              <a:gd name="connsiteY57" fmla="*/ 1297998 h 1706707"/>
              <a:gd name="connsiteX58" fmla="*/ 3222048 w 4303569"/>
              <a:gd name="connsiteY58" fmla="*/ 1297998 h 1706707"/>
              <a:gd name="connsiteX59" fmla="*/ 3222048 w 4303569"/>
              <a:gd name="connsiteY59" fmla="*/ 1344757 h 1706707"/>
              <a:gd name="connsiteX60" fmla="*/ 3432464 w 4303569"/>
              <a:gd name="connsiteY60" fmla="*/ 1344757 h 1706707"/>
              <a:gd name="connsiteX61" fmla="*/ 3432464 w 4303569"/>
              <a:gd name="connsiteY61" fmla="*/ 1429616 h 1706707"/>
              <a:gd name="connsiteX62" fmla="*/ 3808269 w 4303569"/>
              <a:gd name="connsiteY62" fmla="*/ 1429616 h 1706707"/>
              <a:gd name="connsiteX63" fmla="*/ 3910446 w 4303569"/>
              <a:gd name="connsiteY63" fmla="*/ 1532659 h 1706707"/>
              <a:gd name="connsiteX64" fmla="*/ 4143376 w 4303569"/>
              <a:gd name="connsiteY64" fmla="*/ 1706707 h 1706707"/>
              <a:gd name="connsiteX65" fmla="*/ 4303569 w 4303569"/>
              <a:gd name="connsiteY65"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66361 w 4303569"/>
              <a:gd name="connsiteY13" fmla="*/ 373522 h 1706707"/>
              <a:gd name="connsiteX14" fmla="*/ 934316 w 4303569"/>
              <a:gd name="connsiteY14" fmla="*/ 374890 h 1706707"/>
              <a:gd name="connsiteX15" fmla="*/ 934316 w 4303569"/>
              <a:gd name="connsiteY15" fmla="*/ 401782 h 1706707"/>
              <a:gd name="connsiteX16" fmla="*/ 992332 w 4303569"/>
              <a:gd name="connsiteY16" fmla="*/ 401782 h 1706707"/>
              <a:gd name="connsiteX17" fmla="*/ 998611 w 4303569"/>
              <a:gd name="connsiteY17" fmla="*/ 467559 h 1706707"/>
              <a:gd name="connsiteX18" fmla="*/ 1170279 w 4303569"/>
              <a:gd name="connsiteY18" fmla="*/ 463409 h 1706707"/>
              <a:gd name="connsiteX19" fmla="*/ 1172372 w 4303569"/>
              <a:gd name="connsiteY19" fmla="*/ 490970 h 1706707"/>
              <a:gd name="connsiteX20" fmla="*/ 1275702 w 4303569"/>
              <a:gd name="connsiteY20" fmla="*/ 490970 h 1706707"/>
              <a:gd name="connsiteX21" fmla="*/ 1275702 w 4303569"/>
              <a:gd name="connsiteY21" fmla="*/ 522143 h 1706707"/>
              <a:gd name="connsiteX22" fmla="*/ 1362941 w 4303569"/>
              <a:gd name="connsiteY22" fmla="*/ 522143 h 1706707"/>
              <a:gd name="connsiteX23" fmla="*/ 1362941 w 4303569"/>
              <a:gd name="connsiteY23" fmla="*/ 568886 h 1706707"/>
              <a:gd name="connsiteX24" fmla="*/ 1429185 w 4303569"/>
              <a:gd name="connsiteY24" fmla="*/ 570960 h 1706707"/>
              <a:gd name="connsiteX25" fmla="*/ 1431277 w 4303569"/>
              <a:gd name="connsiteY25" fmla="*/ 591759 h 1706707"/>
              <a:gd name="connsiteX26" fmla="*/ 1586346 w 4303569"/>
              <a:gd name="connsiteY26" fmla="*/ 589684 h 1706707"/>
              <a:gd name="connsiteX27" fmla="*/ 1586346 w 4303569"/>
              <a:gd name="connsiteY27" fmla="*/ 633845 h 1706707"/>
              <a:gd name="connsiteX28" fmla="*/ 1689389 w 4303569"/>
              <a:gd name="connsiteY28" fmla="*/ 633845 h 1706707"/>
              <a:gd name="connsiteX29" fmla="*/ 1689389 w 4303569"/>
              <a:gd name="connsiteY29" fmla="*/ 674543 h 1706707"/>
              <a:gd name="connsiteX30" fmla="*/ 1765589 w 4303569"/>
              <a:gd name="connsiteY30" fmla="*/ 674543 h 1706707"/>
              <a:gd name="connsiteX31" fmla="*/ 1765589 w 4303569"/>
              <a:gd name="connsiteY31" fmla="*/ 718705 h 1706707"/>
              <a:gd name="connsiteX32" fmla="*/ 1854777 w 4303569"/>
              <a:gd name="connsiteY32" fmla="*/ 718705 h 1706707"/>
              <a:gd name="connsiteX33" fmla="*/ 1854777 w 4303569"/>
              <a:gd name="connsiteY33" fmla="*/ 755073 h 1706707"/>
              <a:gd name="connsiteX34" fmla="*/ 1953491 w 4303569"/>
              <a:gd name="connsiteY34" fmla="*/ 755073 h 1706707"/>
              <a:gd name="connsiteX35" fmla="*/ 1953491 w 4303569"/>
              <a:gd name="connsiteY35" fmla="*/ 790575 h 1706707"/>
              <a:gd name="connsiteX36" fmla="*/ 2069523 w 4303569"/>
              <a:gd name="connsiteY36" fmla="*/ 790575 h 1706707"/>
              <a:gd name="connsiteX37" fmla="*/ 2069523 w 4303569"/>
              <a:gd name="connsiteY37" fmla="*/ 831273 h 1706707"/>
              <a:gd name="connsiteX38" fmla="*/ 2140527 w 4303569"/>
              <a:gd name="connsiteY38" fmla="*/ 831273 h 1706707"/>
              <a:gd name="connsiteX39" fmla="*/ 2140527 w 4303569"/>
              <a:gd name="connsiteY39" fmla="*/ 875434 h 1706707"/>
              <a:gd name="connsiteX40" fmla="*/ 2315441 w 4303569"/>
              <a:gd name="connsiteY40" fmla="*/ 875434 h 1706707"/>
              <a:gd name="connsiteX41" fmla="*/ 2315441 w 4303569"/>
              <a:gd name="connsiteY41" fmla="*/ 924791 h 1706707"/>
              <a:gd name="connsiteX42" fmla="*/ 2377787 w 4303569"/>
              <a:gd name="connsiteY42" fmla="*/ 924791 h 1706707"/>
              <a:gd name="connsiteX43" fmla="*/ 2377787 w 4303569"/>
              <a:gd name="connsiteY43" fmla="*/ 964623 h 1706707"/>
              <a:gd name="connsiteX44" fmla="*/ 2413289 w 4303569"/>
              <a:gd name="connsiteY44" fmla="*/ 964623 h 1706707"/>
              <a:gd name="connsiteX45" fmla="*/ 2413289 w 4303569"/>
              <a:gd name="connsiteY45" fmla="*/ 995795 h 1706707"/>
              <a:gd name="connsiteX46" fmla="*/ 2489489 w 4303569"/>
              <a:gd name="connsiteY46" fmla="*/ 995795 h 1706707"/>
              <a:gd name="connsiteX47" fmla="*/ 2489489 w 4303569"/>
              <a:gd name="connsiteY47" fmla="*/ 1032164 h 1706707"/>
              <a:gd name="connsiteX48" fmla="*/ 2570018 w 4303569"/>
              <a:gd name="connsiteY48" fmla="*/ 1032164 h 1706707"/>
              <a:gd name="connsiteX49" fmla="*/ 2570018 w 4303569"/>
              <a:gd name="connsiteY49" fmla="*/ 1081520 h 1706707"/>
              <a:gd name="connsiteX50" fmla="*/ 2659207 w 4303569"/>
              <a:gd name="connsiteY50" fmla="*/ 1081520 h 1706707"/>
              <a:gd name="connsiteX51" fmla="*/ 2659207 w 4303569"/>
              <a:gd name="connsiteY51" fmla="*/ 1121352 h 1706707"/>
              <a:gd name="connsiteX52" fmla="*/ 2806412 w 4303569"/>
              <a:gd name="connsiteY52" fmla="*/ 1121352 h 1706707"/>
              <a:gd name="connsiteX53" fmla="*/ 2806412 w 4303569"/>
              <a:gd name="connsiteY53" fmla="*/ 1183698 h 1706707"/>
              <a:gd name="connsiteX54" fmla="*/ 2855768 w 4303569"/>
              <a:gd name="connsiteY54" fmla="*/ 1183698 h 1706707"/>
              <a:gd name="connsiteX55" fmla="*/ 2855768 w 4303569"/>
              <a:gd name="connsiteY55" fmla="*/ 1224395 h 1706707"/>
              <a:gd name="connsiteX56" fmla="*/ 3016828 w 4303569"/>
              <a:gd name="connsiteY56" fmla="*/ 1224395 h 1706707"/>
              <a:gd name="connsiteX57" fmla="*/ 3090430 w 4303569"/>
              <a:gd name="connsiteY57" fmla="*/ 1297998 h 1706707"/>
              <a:gd name="connsiteX58" fmla="*/ 3222048 w 4303569"/>
              <a:gd name="connsiteY58" fmla="*/ 1297998 h 1706707"/>
              <a:gd name="connsiteX59" fmla="*/ 3222048 w 4303569"/>
              <a:gd name="connsiteY59" fmla="*/ 1344757 h 1706707"/>
              <a:gd name="connsiteX60" fmla="*/ 3432464 w 4303569"/>
              <a:gd name="connsiteY60" fmla="*/ 1344757 h 1706707"/>
              <a:gd name="connsiteX61" fmla="*/ 3432464 w 4303569"/>
              <a:gd name="connsiteY61" fmla="*/ 1429616 h 1706707"/>
              <a:gd name="connsiteX62" fmla="*/ 3808269 w 4303569"/>
              <a:gd name="connsiteY62" fmla="*/ 1429616 h 1706707"/>
              <a:gd name="connsiteX63" fmla="*/ 3910446 w 4303569"/>
              <a:gd name="connsiteY63" fmla="*/ 1532659 h 1706707"/>
              <a:gd name="connsiteX64" fmla="*/ 4143376 w 4303569"/>
              <a:gd name="connsiteY64" fmla="*/ 1706707 h 1706707"/>
              <a:gd name="connsiteX65" fmla="*/ 4303569 w 4303569"/>
              <a:gd name="connsiteY65"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20317 w 4303569"/>
              <a:gd name="connsiteY13" fmla="*/ 356923 h 1706707"/>
              <a:gd name="connsiteX14" fmla="*/ 866361 w 4303569"/>
              <a:gd name="connsiteY14" fmla="*/ 373522 h 1706707"/>
              <a:gd name="connsiteX15" fmla="*/ 934316 w 4303569"/>
              <a:gd name="connsiteY15" fmla="*/ 374890 h 1706707"/>
              <a:gd name="connsiteX16" fmla="*/ 934316 w 4303569"/>
              <a:gd name="connsiteY16" fmla="*/ 401782 h 1706707"/>
              <a:gd name="connsiteX17" fmla="*/ 992332 w 4303569"/>
              <a:gd name="connsiteY17" fmla="*/ 401782 h 1706707"/>
              <a:gd name="connsiteX18" fmla="*/ 998611 w 4303569"/>
              <a:gd name="connsiteY18" fmla="*/ 467559 h 1706707"/>
              <a:gd name="connsiteX19" fmla="*/ 1170279 w 4303569"/>
              <a:gd name="connsiteY19" fmla="*/ 463409 h 1706707"/>
              <a:gd name="connsiteX20" fmla="*/ 1172372 w 4303569"/>
              <a:gd name="connsiteY20" fmla="*/ 490970 h 1706707"/>
              <a:gd name="connsiteX21" fmla="*/ 1275702 w 4303569"/>
              <a:gd name="connsiteY21" fmla="*/ 490970 h 1706707"/>
              <a:gd name="connsiteX22" fmla="*/ 1275702 w 4303569"/>
              <a:gd name="connsiteY22" fmla="*/ 522143 h 1706707"/>
              <a:gd name="connsiteX23" fmla="*/ 1362941 w 4303569"/>
              <a:gd name="connsiteY23" fmla="*/ 522143 h 1706707"/>
              <a:gd name="connsiteX24" fmla="*/ 1362941 w 4303569"/>
              <a:gd name="connsiteY24" fmla="*/ 568886 h 1706707"/>
              <a:gd name="connsiteX25" fmla="*/ 1429185 w 4303569"/>
              <a:gd name="connsiteY25" fmla="*/ 570960 h 1706707"/>
              <a:gd name="connsiteX26" fmla="*/ 1431277 w 4303569"/>
              <a:gd name="connsiteY26" fmla="*/ 591759 h 1706707"/>
              <a:gd name="connsiteX27" fmla="*/ 1586346 w 4303569"/>
              <a:gd name="connsiteY27" fmla="*/ 589684 h 1706707"/>
              <a:gd name="connsiteX28" fmla="*/ 1586346 w 4303569"/>
              <a:gd name="connsiteY28" fmla="*/ 633845 h 1706707"/>
              <a:gd name="connsiteX29" fmla="*/ 1689389 w 4303569"/>
              <a:gd name="connsiteY29" fmla="*/ 633845 h 1706707"/>
              <a:gd name="connsiteX30" fmla="*/ 1689389 w 4303569"/>
              <a:gd name="connsiteY30" fmla="*/ 674543 h 1706707"/>
              <a:gd name="connsiteX31" fmla="*/ 1765589 w 4303569"/>
              <a:gd name="connsiteY31" fmla="*/ 674543 h 1706707"/>
              <a:gd name="connsiteX32" fmla="*/ 1765589 w 4303569"/>
              <a:gd name="connsiteY32" fmla="*/ 718705 h 1706707"/>
              <a:gd name="connsiteX33" fmla="*/ 1854777 w 4303569"/>
              <a:gd name="connsiteY33" fmla="*/ 718705 h 1706707"/>
              <a:gd name="connsiteX34" fmla="*/ 1854777 w 4303569"/>
              <a:gd name="connsiteY34" fmla="*/ 755073 h 1706707"/>
              <a:gd name="connsiteX35" fmla="*/ 1953491 w 4303569"/>
              <a:gd name="connsiteY35" fmla="*/ 755073 h 1706707"/>
              <a:gd name="connsiteX36" fmla="*/ 1953491 w 4303569"/>
              <a:gd name="connsiteY36" fmla="*/ 790575 h 1706707"/>
              <a:gd name="connsiteX37" fmla="*/ 2069523 w 4303569"/>
              <a:gd name="connsiteY37" fmla="*/ 790575 h 1706707"/>
              <a:gd name="connsiteX38" fmla="*/ 2069523 w 4303569"/>
              <a:gd name="connsiteY38" fmla="*/ 831273 h 1706707"/>
              <a:gd name="connsiteX39" fmla="*/ 2140527 w 4303569"/>
              <a:gd name="connsiteY39" fmla="*/ 831273 h 1706707"/>
              <a:gd name="connsiteX40" fmla="*/ 2140527 w 4303569"/>
              <a:gd name="connsiteY40" fmla="*/ 875434 h 1706707"/>
              <a:gd name="connsiteX41" fmla="*/ 2315441 w 4303569"/>
              <a:gd name="connsiteY41" fmla="*/ 875434 h 1706707"/>
              <a:gd name="connsiteX42" fmla="*/ 2315441 w 4303569"/>
              <a:gd name="connsiteY42" fmla="*/ 924791 h 1706707"/>
              <a:gd name="connsiteX43" fmla="*/ 2377787 w 4303569"/>
              <a:gd name="connsiteY43" fmla="*/ 924791 h 1706707"/>
              <a:gd name="connsiteX44" fmla="*/ 2377787 w 4303569"/>
              <a:gd name="connsiteY44" fmla="*/ 964623 h 1706707"/>
              <a:gd name="connsiteX45" fmla="*/ 2413289 w 4303569"/>
              <a:gd name="connsiteY45" fmla="*/ 964623 h 1706707"/>
              <a:gd name="connsiteX46" fmla="*/ 2413289 w 4303569"/>
              <a:gd name="connsiteY46" fmla="*/ 995795 h 1706707"/>
              <a:gd name="connsiteX47" fmla="*/ 2489489 w 4303569"/>
              <a:gd name="connsiteY47" fmla="*/ 995795 h 1706707"/>
              <a:gd name="connsiteX48" fmla="*/ 2489489 w 4303569"/>
              <a:gd name="connsiteY48" fmla="*/ 1032164 h 1706707"/>
              <a:gd name="connsiteX49" fmla="*/ 2570018 w 4303569"/>
              <a:gd name="connsiteY49" fmla="*/ 1032164 h 1706707"/>
              <a:gd name="connsiteX50" fmla="*/ 2570018 w 4303569"/>
              <a:gd name="connsiteY50" fmla="*/ 1081520 h 1706707"/>
              <a:gd name="connsiteX51" fmla="*/ 2659207 w 4303569"/>
              <a:gd name="connsiteY51" fmla="*/ 1081520 h 1706707"/>
              <a:gd name="connsiteX52" fmla="*/ 2659207 w 4303569"/>
              <a:gd name="connsiteY52" fmla="*/ 1121352 h 1706707"/>
              <a:gd name="connsiteX53" fmla="*/ 2806412 w 4303569"/>
              <a:gd name="connsiteY53" fmla="*/ 1121352 h 1706707"/>
              <a:gd name="connsiteX54" fmla="*/ 2806412 w 4303569"/>
              <a:gd name="connsiteY54" fmla="*/ 1183698 h 1706707"/>
              <a:gd name="connsiteX55" fmla="*/ 2855768 w 4303569"/>
              <a:gd name="connsiteY55" fmla="*/ 1183698 h 1706707"/>
              <a:gd name="connsiteX56" fmla="*/ 2855768 w 4303569"/>
              <a:gd name="connsiteY56" fmla="*/ 1224395 h 1706707"/>
              <a:gd name="connsiteX57" fmla="*/ 3016828 w 4303569"/>
              <a:gd name="connsiteY57" fmla="*/ 1224395 h 1706707"/>
              <a:gd name="connsiteX58" fmla="*/ 3090430 w 4303569"/>
              <a:gd name="connsiteY58" fmla="*/ 1297998 h 1706707"/>
              <a:gd name="connsiteX59" fmla="*/ 3222048 w 4303569"/>
              <a:gd name="connsiteY59" fmla="*/ 1297998 h 1706707"/>
              <a:gd name="connsiteX60" fmla="*/ 3222048 w 4303569"/>
              <a:gd name="connsiteY60" fmla="*/ 1344757 h 1706707"/>
              <a:gd name="connsiteX61" fmla="*/ 3432464 w 4303569"/>
              <a:gd name="connsiteY61" fmla="*/ 1344757 h 1706707"/>
              <a:gd name="connsiteX62" fmla="*/ 3432464 w 4303569"/>
              <a:gd name="connsiteY62" fmla="*/ 1429616 h 1706707"/>
              <a:gd name="connsiteX63" fmla="*/ 3808269 w 4303569"/>
              <a:gd name="connsiteY63" fmla="*/ 1429616 h 1706707"/>
              <a:gd name="connsiteX64" fmla="*/ 3910446 w 4303569"/>
              <a:gd name="connsiteY64" fmla="*/ 1532659 h 1706707"/>
              <a:gd name="connsiteX65" fmla="*/ 4143376 w 4303569"/>
              <a:gd name="connsiteY65" fmla="*/ 1706707 h 1706707"/>
              <a:gd name="connsiteX66" fmla="*/ 4303569 w 4303569"/>
              <a:gd name="connsiteY66"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53804 w 4303569"/>
              <a:gd name="connsiteY13" fmla="*/ 354848 h 1706707"/>
              <a:gd name="connsiteX14" fmla="*/ 866361 w 4303569"/>
              <a:gd name="connsiteY14" fmla="*/ 373522 h 1706707"/>
              <a:gd name="connsiteX15" fmla="*/ 934316 w 4303569"/>
              <a:gd name="connsiteY15" fmla="*/ 374890 h 1706707"/>
              <a:gd name="connsiteX16" fmla="*/ 934316 w 4303569"/>
              <a:gd name="connsiteY16" fmla="*/ 401782 h 1706707"/>
              <a:gd name="connsiteX17" fmla="*/ 992332 w 4303569"/>
              <a:gd name="connsiteY17" fmla="*/ 401782 h 1706707"/>
              <a:gd name="connsiteX18" fmla="*/ 998611 w 4303569"/>
              <a:gd name="connsiteY18" fmla="*/ 467559 h 1706707"/>
              <a:gd name="connsiteX19" fmla="*/ 1170279 w 4303569"/>
              <a:gd name="connsiteY19" fmla="*/ 463409 h 1706707"/>
              <a:gd name="connsiteX20" fmla="*/ 1172372 w 4303569"/>
              <a:gd name="connsiteY20" fmla="*/ 490970 h 1706707"/>
              <a:gd name="connsiteX21" fmla="*/ 1275702 w 4303569"/>
              <a:gd name="connsiteY21" fmla="*/ 490970 h 1706707"/>
              <a:gd name="connsiteX22" fmla="*/ 1275702 w 4303569"/>
              <a:gd name="connsiteY22" fmla="*/ 522143 h 1706707"/>
              <a:gd name="connsiteX23" fmla="*/ 1362941 w 4303569"/>
              <a:gd name="connsiteY23" fmla="*/ 522143 h 1706707"/>
              <a:gd name="connsiteX24" fmla="*/ 1362941 w 4303569"/>
              <a:gd name="connsiteY24" fmla="*/ 568886 h 1706707"/>
              <a:gd name="connsiteX25" fmla="*/ 1429185 w 4303569"/>
              <a:gd name="connsiteY25" fmla="*/ 570960 h 1706707"/>
              <a:gd name="connsiteX26" fmla="*/ 1431277 w 4303569"/>
              <a:gd name="connsiteY26" fmla="*/ 591759 h 1706707"/>
              <a:gd name="connsiteX27" fmla="*/ 1586346 w 4303569"/>
              <a:gd name="connsiteY27" fmla="*/ 589684 h 1706707"/>
              <a:gd name="connsiteX28" fmla="*/ 1586346 w 4303569"/>
              <a:gd name="connsiteY28" fmla="*/ 633845 h 1706707"/>
              <a:gd name="connsiteX29" fmla="*/ 1689389 w 4303569"/>
              <a:gd name="connsiteY29" fmla="*/ 633845 h 1706707"/>
              <a:gd name="connsiteX30" fmla="*/ 1689389 w 4303569"/>
              <a:gd name="connsiteY30" fmla="*/ 674543 h 1706707"/>
              <a:gd name="connsiteX31" fmla="*/ 1765589 w 4303569"/>
              <a:gd name="connsiteY31" fmla="*/ 674543 h 1706707"/>
              <a:gd name="connsiteX32" fmla="*/ 1765589 w 4303569"/>
              <a:gd name="connsiteY32" fmla="*/ 718705 h 1706707"/>
              <a:gd name="connsiteX33" fmla="*/ 1854777 w 4303569"/>
              <a:gd name="connsiteY33" fmla="*/ 718705 h 1706707"/>
              <a:gd name="connsiteX34" fmla="*/ 1854777 w 4303569"/>
              <a:gd name="connsiteY34" fmla="*/ 755073 h 1706707"/>
              <a:gd name="connsiteX35" fmla="*/ 1953491 w 4303569"/>
              <a:gd name="connsiteY35" fmla="*/ 755073 h 1706707"/>
              <a:gd name="connsiteX36" fmla="*/ 1953491 w 4303569"/>
              <a:gd name="connsiteY36" fmla="*/ 790575 h 1706707"/>
              <a:gd name="connsiteX37" fmla="*/ 2069523 w 4303569"/>
              <a:gd name="connsiteY37" fmla="*/ 790575 h 1706707"/>
              <a:gd name="connsiteX38" fmla="*/ 2069523 w 4303569"/>
              <a:gd name="connsiteY38" fmla="*/ 831273 h 1706707"/>
              <a:gd name="connsiteX39" fmla="*/ 2140527 w 4303569"/>
              <a:gd name="connsiteY39" fmla="*/ 831273 h 1706707"/>
              <a:gd name="connsiteX40" fmla="*/ 2140527 w 4303569"/>
              <a:gd name="connsiteY40" fmla="*/ 875434 h 1706707"/>
              <a:gd name="connsiteX41" fmla="*/ 2315441 w 4303569"/>
              <a:gd name="connsiteY41" fmla="*/ 875434 h 1706707"/>
              <a:gd name="connsiteX42" fmla="*/ 2315441 w 4303569"/>
              <a:gd name="connsiteY42" fmla="*/ 924791 h 1706707"/>
              <a:gd name="connsiteX43" fmla="*/ 2377787 w 4303569"/>
              <a:gd name="connsiteY43" fmla="*/ 924791 h 1706707"/>
              <a:gd name="connsiteX44" fmla="*/ 2377787 w 4303569"/>
              <a:gd name="connsiteY44" fmla="*/ 964623 h 1706707"/>
              <a:gd name="connsiteX45" fmla="*/ 2413289 w 4303569"/>
              <a:gd name="connsiteY45" fmla="*/ 964623 h 1706707"/>
              <a:gd name="connsiteX46" fmla="*/ 2413289 w 4303569"/>
              <a:gd name="connsiteY46" fmla="*/ 995795 h 1706707"/>
              <a:gd name="connsiteX47" fmla="*/ 2489489 w 4303569"/>
              <a:gd name="connsiteY47" fmla="*/ 995795 h 1706707"/>
              <a:gd name="connsiteX48" fmla="*/ 2489489 w 4303569"/>
              <a:gd name="connsiteY48" fmla="*/ 1032164 h 1706707"/>
              <a:gd name="connsiteX49" fmla="*/ 2570018 w 4303569"/>
              <a:gd name="connsiteY49" fmla="*/ 1032164 h 1706707"/>
              <a:gd name="connsiteX50" fmla="*/ 2570018 w 4303569"/>
              <a:gd name="connsiteY50" fmla="*/ 1081520 h 1706707"/>
              <a:gd name="connsiteX51" fmla="*/ 2659207 w 4303569"/>
              <a:gd name="connsiteY51" fmla="*/ 1081520 h 1706707"/>
              <a:gd name="connsiteX52" fmla="*/ 2659207 w 4303569"/>
              <a:gd name="connsiteY52" fmla="*/ 1121352 h 1706707"/>
              <a:gd name="connsiteX53" fmla="*/ 2806412 w 4303569"/>
              <a:gd name="connsiteY53" fmla="*/ 1121352 h 1706707"/>
              <a:gd name="connsiteX54" fmla="*/ 2806412 w 4303569"/>
              <a:gd name="connsiteY54" fmla="*/ 1183698 h 1706707"/>
              <a:gd name="connsiteX55" fmla="*/ 2855768 w 4303569"/>
              <a:gd name="connsiteY55" fmla="*/ 1183698 h 1706707"/>
              <a:gd name="connsiteX56" fmla="*/ 2855768 w 4303569"/>
              <a:gd name="connsiteY56" fmla="*/ 1224395 h 1706707"/>
              <a:gd name="connsiteX57" fmla="*/ 3016828 w 4303569"/>
              <a:gd name="connsiteY57" fmla="*/ 1224395 h 1706707"/>
              <a:gd name="connsiteX58" fmla="*/ 3090430 w 4303569"/>
              <a:gd name="connsiteY58" fmla="*/ 1297998 h 1706707"/>
              <a:gd name="connsiteX59" fmla="*/ 3222048 w 4303569"/>
              <a:gd name="connsiteY59" fmla="*/ 1297998 h 1706707"/>
              <a:gd name="connsiteX60" fmla="*/ 3222048 w 4303569"/>
              <a:gd name="connsiteY60" fmla="*/ 1344757 h 1706707"/>
              <a:gd name="connsiteX61" fmla="*/ 3432464 w 4303569"/>
              <a:gd name="connsiteY61" fmla="*/ 1344757 h 1706707"/>
              <a:gd name="connsiteX62" fmla="*/ 3432464 w 4303569"/>
              <a:gd name="connsiteY62" fmla="*/ 1429616 h 1706707"/>
              <a:gd name="connsiteX63" fmla="*/ 3808269 w 4303569"/>
              <a:gd name="connsiteY63" fmla="*/ 1429616 h 1706707"/>
              <a:gd name="connsiteX64" fmla="*/ 3910446 w 4303569"/>
              <a:gd name="connsiteY64" fmla="*/ 1532659 h 1706707"/>
              <a:gd name="connsiteX65" fmla="*/ 4143376 w 4303569"/>
              <a:gd name="connsiteY65" fmla="*/ 1706707 h 1706707"/>
              <a:gd name="connsiteX66" fmla="*/ 4303569 w 4303569"/>
              <a:gd name="connsiteY66"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64269 w 4303569"/>
              <a:gd name="connsiteY13" fmla="*/ 358998 h 1706707"/>
              <a:gd name="connsiteX14" fmla="*/ 866361 w 4303569"/>
              <a:gd name="connsiteY14" fmla="*/ 373522 h 1706707"/>
              <a:gd name="connsiteX15" fmla="*/ 934316 w 4303569"/>
              <a:gd name="connsiteY15" fmla="*/ 374890 h 1706707"/>
              <a:gd name="connsiteX16" fmla="*/ 934316 w 4303569"/>
              <a:gd name="connsiteY16" fmla="*/ 401782 h 1706707"/>
              <a:gd name="connsiteX17" fmla="*/ 992332 w 4303569"/>
              <a:gd name="connsiteY17" fmla="*/ 401782 h 1706707"/>
              <a:gd name="connsiteX18" fmla="*/ 998611 w 4303569"/>
              <a:gd name="connsiteY18" fmla="*/ 467559 h 1706707"/>
              <a:gd name="connsiteX19" fmla="*/ 1170279 w 4303569"/>
              <a:gd name="connsiteY19" fmla="*/ 463409 h 1706707"/>
              <a:gd name="connsiteX20" fmla="*/ 1172372 w 4303569"/>
              <a:gd name="connsiteY20" fmla="*/ 490970 h 1706707"/>
              <a:gd name="connsiteX21" fmla="*/ 1275702 w 4303569"/>
              <a:gd name="connsiteY21" fmla="*/ 490970 h 1706707"/>
              <a:gd name="connsiteX22" fmla="*/ 1275702 w 4303569"/>
              <a:gd name="connsiteY22" fmla="*/ 522143 h 1706707"/>
              <a:gd name="connsiteX23" fmla="*/ 1362941 w 4303569"/>
              <a:gd name="connsiteY23" fmla="*/ 522143 h 1706707"/>
              <a:gd name="connsiteX24" fmla="*/ 1362941 w 4303569"/>
              <a:gd name="connsiteY24" fmla="*/ 568886 h 1706707"/>
              <a:gd name="connsiteX25" fmla="*/ 1429185 w 4303569"/>
              <a:gd name="connsiteY25" fmla="*/ 570960 h 1706707"/>
              <a:gd name="connsiteX26" fmla="*/ 1431277 w 4303569"/>
              <a:gd name="connsiteY26" fmla="*/ 591759 h 1706707"/>
              <a:gd name="connsiteX27" fmla="*/ 1586346 w 4303569"/>
              <a:gd name="connsiteY27" fmla="*/ 589684 h 1706707"/>
              <a:gd name="connsiteX28" fmla="*/ 1586346 w 4303569"/>
              <a:gd name="connsiteY28" fmla="*/ 633845 h 1706707"/>
              <a:gd name="connsiteX29" fmla="*/ 1689389 w 4303569"/>
              <a:gd name="connsiteY29" fmla="*/ 633845 h 1706707"/>
              <a:gd name="connsiteX30" fmla="*/ 1689389 w 4303569"/>
              <a:gd name="connsiteY30" fmla="*/ 674543 h 1706707"/>
              <a:gd name="connsiteX31" fmla="*/ 1765589 w 4303569"/>
              <a:gd name="connsiteY31" fmla="*/ 674543 h 1706707"/>
              <a:gd name="connsiteX32" fmla="*/ 1765589 w 4303569"/>
              <a:gd name="connsiteY32" fmla="*/ 718705 h 1706707"/>
              <a:gd name="connsiteX33" fmla="*/ 1854777 w 4303569"/>
              <a:gd name="connsiteY33" fmla="*/ 718705 h 1706707"/>
              <a:gd name="connsiteX34" fmla="*/ 1854777 w 4303569"/>
              <a:gd name="connsiteY34" fmla="*/ 755073 h 1706707"/>
              <a:gd name="connsiteX35" fmla="*/ 1953491 w 4303569"/>
              <a:gd name="connsiteY35" fmla="*/ 755073 h 1706707"/>
              <a:gd name="connsiteX36" fmla="*/ 1953491 w 4303569"/>
              <a:gd name="connsiteY36" fmla="*/ 790575 h 1706707"/>
              <a:gd name="connsiteX37" fmla="*/ 2069523 w 4303569"/>
              <a:gd name="connsiteY37" fmla="*/ 790575 h 1706707"/>
              <a:gd name="connsiteX38" fmla="*/ 2069523 w 4303569"/>
              <a:gd name="connsiteY38" fmla="*/ 831273 h 1706707"/>
              <a:gd name="connsiteX39" fmla="*/ 2140527 w 4303569"/>
              <a:gd name="connsiteY39" fmla="*/ 831273 h 1706707"/>
              <a:gd name="connsiteX40" fmla="*/ 2140527 w 4303569"/>
              <a:gd name="connsiteY40" fmla="*/ 875434 h 1706707"/>
              <a:gd name="connsiteX41" fmla="*/ 2315441 w 4303569"/>
              <a:gd name="connsiteY41" fmla="*/ 875434 h 1706707"/>
              <a:gd name="connsiteX42" fmla="*/ 2315441 w 4303569"/>
              <a:gd name="connsiteY42" fmla="*/ 924791 h 1706707"/>
              <a:gd name="connsiteX43" fmla="*/ 2377787 w 4303569"/>
              <a:gd name="connsiteY43" fmla="*/ 924791 h 1706707"/>
              <a:gd name="connsiteX44" fmla="*/ 2377787 w 4303569"/>
              <a:gd name="connsiteY44" fmla="*/ 964623 h 1706707"/>
              <a:gd name="connsiteX45" fmla="*/ 2413289 w 4303569"/>
              <a:gd name="connsiteY45" fmla="*/ 964623 h 1706707"/>
              <a:gd name="connsiteX46" fmla="*/ 2413289 w 4303569"/>
              <a:gd name="connsiteY46" fmla="*/ 995795 h 1706707"/>
              <a:gd name="connsiteX47" fmla="*/ 2489489 w 4303569"/>
              <a:gd name="connsiteY47" fmla="*/ 995795 h 1706707"/>
              <a:gd name="connsiteX48" fmla="*/ 2489489 w 4303569"/>
              <a:gd name="connsiteY48" fmla="*/ 1032164 h 1706707"/>
              <a:gd name="connsiteX49" fmla="*/ 2570018 w 4303569"/>
              <a:gd name="connsiteY49" fmla="*/ 1032164 h 1706707"/>
              <a:gd name="connsiteX50" fmla="*/ 2570018 w 4303569"/>
              <a:gd name="connsiteY50" fmla="*/ 1081520 h 1706707"/>
              <a:gd name="connsiteX51" fmla="*/ 2659207 w 4303569"/>
              <a:gd name="connsiteY51" fmla="*/ 1081520 h 1706707"/>
              <a:gd name="connsiteX52" fmla="*/ 2659207 w 4303569"/>
              <a:gd name="connsiteY52" fmla="*/ 1121352 h 1706707"/>
              <a:gd name="connsiteX53" fmla="*/ 2806412 w 4303569"/>
              <a:gd name="connsiteY53" fmla="*/ 1121352 h 1706707"/>
              <a:gd name="connsiteX54" fmla="*/ 2806412 w 4303569"/>
              <a:gd name="connsiteY54" fmla="*/ 1183698 h 1706707"/>
              <a:gd name="connsiteX55" fmla="*/ 2855768 w 4303569"/>
              <a:gd name="connsiteY55" fmla="*/ 1183698 h 1706707"/>
              <a:gd name="connsiteX56" fmla="*/ 2855768 w 4303569"/>
              <a:gd name="connsiteY56" fmla="*/ 1224395 h 1706707"/>
              <a:gd name="connsiteX57" fmla="*/ 3016828 w 4303569"/>
              <a:gd name="connsiteY57" fmla="*/ 1224395 h 1706707"/>
              <a:gd name="connsiteX58" fmla="*/ 3090430 w 4303569"/>
              <a:gd name="connsiteY58" fmla="*/ 1297998 h 1706707"/>
              <a:gd name="connsiteX59" fmla="*/ 3222048 w 4303569"/>
              <a:gd name="connsiteY59" fmla="*/ 1297998 h 1706707"/>
              <a:gd name="connsiteX60" fmla="*/ 3222048 w 4303569"/>
              <a:gd name="connsiteY60" fmla="*/ 1344757 h 1706707"/>
              <a:gd name="connsiteX61" fmla="*/ 3432464 w 4303569"/>
              <a:gd name="connsiteY61" fmla="*/ 1344757 h 1706707"/>
              <a:gd name="connsiteX62" fmla="*/ 3432464 w 4303569"/>
              <a:gd name="connsiteY62" fmla="*/ 1429616 h 1706707"/>
              <a:gd name="connsiteX63" fmla="*/ 3808269 w 4303569"/>
              <a:gd name="connsiteY63" fmla="*/ 1429616 h 1706707"/>
              <a:gd name="connsiteX64" fmla="*/ 3910446 w 4303569"/>
              <a:gd name="connsiteY64" fmla="*/ 1532659 h 1706707"/>
              <a:gd name="connsiteX65" fmla="*/ 4143376 w 4303569"/>
              <a:gd name="connsiteY65" fmla="*/ 1706707 h 1706707"/>
              <a:gd name="connsiteX66" fmla="*/ 4303569 w 4303569"/>
              <a:gd name="connsiteY66"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20317 w 4303569"/>
              <a:gd name="connsiteY13" fmla="*/ 348623 h 1706707"/>
              <a:gd name="connsiteX14" fmla="*/ 864269 w 4303569"/>
              <a:gd name="connsiteY14" fmla="*/ 358998 h 1706707"/>
              <a:gd name="connsiteX15" fmla="*/ 866361 w 4303569"/>
              <a:gd name="connsiteY15" fmla="*/ 373522 h 1706707"/>
              <a:gd name="connsiteX16" fmla="*/ 934316 w 4303569"/>
              <a:gd name="connsiteY16" fmla="*/ 374890 h 1706707"/>
              <a:gd name="connsiteX17" fmla="*/ 934316 w 4303569"/>
              <a:gd name="connsiteY17" fmla="*/ 401782 h 1706707"/>
              <a:gd name="connsiteX18" fmla="*/ 992332 w 4303569"/>
              <a:gd name="connsiteY18" fmla="*/ 401782 h 1706707"/>
              <a:gd name="connsiteX19" fmla="*/ 998611 w 4303569"/>
              <a:gd name="connsiteY19" fmla="*/ 467559 h 1706707"/>
              <a:gd name="connsiteX20" fmla="*/ 1170279 w 4303569"/>
              <a:gd name="connsiteY20" fmla="*/ 463409 h 1706707"/>
              <a:gd name="connsiteX21" fmla="*/ 1172372 w 4303569"/>
              <a:gd name="connsiteY21" fmla="*/ 490970 h 1706707"/>
              <a:gd name="connsiteX22" fmla="*/ 1275702 w 4303569"/>
              <a:gd name="connsiteY22" fmla="*/ 490970 h 1706707"/>
              <a:gd name="connsiteX23" fmla="*/ 1275702 w 4303569"/>
              <a:gd name="connsiteY23" fmla="*/ 522143 h 1706707"/>
              <a:gd name="connsiteX24" fmla="*/ 1362941 w 4303569"/>
              <a:gd name="connsiteY24" fmla="*/ 522143 h 1706707"/>
              <a:gd name="connsiteX25" fmla="*/ 1362941 w 4303569"/>
              <a:gd name="connsiteY25" fmla="*/ 568886 h 1706707"/>
              <a:gd name="connsiteX26" fmla="*/ 1429185 w 4303569"/>
              <a:gd name="connsiteY26" fmla="*/ 570960 h 1706707"/>
              <a:gd name="connsiteX27" fmla="*/ 1431277 w 4303569"/>
              <a:gd name="connsiteY27" fmla="*/ 591759 h 1706707"/>
              <a:gd name="connsiteX28" fmla="*/ 1586346 w 4303569"/>
              <a:gd name="connsiteY28" fmla="*/ 589684 h 1706707"/>
              <a:gd name="connsiteX29" fmla="*/ 1586346 w 4303569"/>
              <a:gd name="connsiteY29" fmla="*/ 633845 h 1706707"/>
              <a:gd name="connsiteX30" fmla="*/ 1689389 w 4303569"/>
              <a:gd name="connsiteY30" fmla="*/ 633845 h 1706707"/>
              <a:gd name="connsiteX31" fmla="*/ 1689389 w 4303569"/>
              <a:gd name="connsiteY31" fmla="*/ 674543 h 1706707"/>
              <a:gd name="connsiteX32" fmla="*/ 1765589 w 4303569"/>
              <a:gd name="connsiteY32" fmla="*/ 674543 h 1706707"/>
              <a:gd name="connsiteX33" fmla="*/ 1765589 w 4303569"/>
              <a:gd name="connsiteY33" fmla="*/ 718705 h 1706707"/>
              <a:gd name="connsiteX34" fmla="*/ 1854777 w 4303569"/>
              <a:gd name="connsiteY34" fmla="*/ 718705 h 1706707"/>
              <a:gd name="connsiteX35" fmla="*/ 1854777 w 4303569"/>
              <a:gd name="connsiteY35" fmla="*/ 755073 h 1706707"/>
              <a:gd name="connsiteX36" fmla="*/ 1953491 w 4303569"/>
              <a:gd name="connsiteY36" fmla="*/ 755073 h 1706707"/>
              <a:gd name="connsiteX37" fmla="*/ 1953491 w 4303569"/>
              <a:gd name="connsiteY37" fmla="*/ 790575 h 1706707"/>
              <a:gd name="connsiteX38" fmla="*/ 2069523 w 4303569"/>
              <a:gd name="connsiteY38" fmla="*/ 790575 h 1706707"/>
              <a:gd name="connsiteX39" fmla="*/ 2069523 w 4303569"/>
              <a:gd name="connsiteY39" fmla="*/ 831273 h 1706707"/>
              <a:gd name="connsiteX40" fmla="*/ 2140527 w 4303569"/>
              <a:gd name="connsiteY40" fmla="*/ 831273 h 1706707"/>
              <a:gd name="connsiteX41" fmla="*/ 2140527 w 4303569"/>
              <a:gd name="connsiteY41" fmla="*/ 875434 h 1706707"/>
              <a:gd name="connsiteX42" fmla="*/ 2315441 w 4303569"/>
              <a:gd name="connsiteY42" fmla="*/ 875434 h 1706707"/>
              <a:gd name="connsiteX43" fmla="*/ 2315441 w 4303569"/>
              <a:gd name="connsiteY43" fmla="*/ 924791 h 1706707"/>
              <a:gd name="connsiteX44" fmla="*/ 2377787 w 4303569"/>
              <a:gd name="connsiteY44" fmla="*/ 924791 h 1706707"/>
              <a:gd name="connsiteX45" fmla="*/ 2377787 w 4303569"/>
              <a:gd name="connsiteY45" fmla="*/ 964623 h 1706707"/>
              <a:gd name="connsiteX46" fmla="*/ 2413289 w 4303569"/>
              <a:gd name="connsiteY46" fmla="*/ 964623 h 1706707"/>
              <a:gd name="connsiteX47" fmla="*/ 2413289 w 4303569"/>
              <a:gd name="connsiteY47" fmla="*/ 995795 h 1706707"/>
              <a:gd name="connsiteX48" fmla="*/ 2489489 w 4303569"/>
              <a:gd name="connsiteY48" fmla="*/ 995795 h 1706707"/>
              <a:gd name="connsiteX49" fmla="*/ 2489489 w 4303569"/>
              <a:gd name="connsiteY49" fmla="*/ 1032164 h 1706707"/>
              <a:gd name="connsiteX50" fmla="*/ 2570018 w 4303569"/>
              <a:gd name="connsiteY50" fmla="*/ 1032164 h 1706707"/>
              <a:gd name="connsiteX51" fmla="*/ 2570018 w 4303569"/>
              <a:gd name="connsiteY51" fmla="*/ 1081520 h 1706707"/>
              <a:gd name="connsiteX52" fmla="*/ 2659207 w 4303569"/>
              <a:gd name="connsiteY52" fmla="*/ 1081520 h 1706707"/>
              <a:gd name="connsiteX53" fmla="*/ 2659207 w 4303569"/>
              <a:gd name="connsiteY53" fmla="*/ 1121352 h 1706707"/>
              <a:gd name="connsiteX54" fmla="*/ 2806412 w 4303569"/>
              <a:gd name="connsiteY54" fmla="*/ 1121352 h 1706707"/>
              <a:gd name="connsiteX55" fmla="*/ 2806412 w 4303569"/>
              <a:gd name="connsiteY55" fmla="*/ 1183698 h 1706707"/>
              <a:gd name="connsiteX56" fmla="*/ 2855768 w 4303569"/>
              <a:gd name="connsiteY56" fmla="*/ 1183698 h 1706707"/>
              <a:gd name="connsiteX57" fmla="*/ 2855768 w 4303569"/>
              <a:gd name="connsiteY57" fmla="*/ 1224395 h 1706707"/>
              <a:gd name="connsiteX58" fmla="*/ 3016828 w 4303569"/>
              <a:gd name="connsiteY58" fmla="*/ 1224395 h 1706707"/>
              <a:gd name="connsiteX59" fmla="*/ 3090430 w 4303569"/>
              <a:gd name="connsiteY59" fmla="*/ 1297998 h 1706707"/>
              <a:gd name="connsiteX60" fmla="*/ 3222048 w 4303569"/>
              <a:gd name="connsiteY60" fmla="*/ 1297998 h 1706707"/>
              <a:gd name="connsiteX61" fmla="*/ 3222048 w 4303569"/>
              <a:gd name="connsiteY61" fmla="*/ 1344757 h 1706707"/>
              <a:gd name="connsiteX62" fmla="*/ 3432464 w 4303569"/>
              <a:gd name="connsiteY62" fmla="*/ 1344757 h 1706707"/>
              <a:gd name="connsiteX63" fmla="*/ 3432464 w 4303569"/>
              <a:gd name="connsiteY63" fmla="*/ 1429616 h 1706707"/>
              <a:gd name="connsiteX64" fmla="*/ 3808269 w 4303569"/>
              <a:gd name="connsiteY64" fmla="*/ 1429616 h 1706707"/>
              <a:gd name="connsiteX65" fmla="*/ 3910446 w 4303569"/>
              <a:gd name="connsiteY65" fmla="*/ 1532659 h 1706707"/>
              <a:gd name="connsiteX66" fmla="*/ 4143376 w 4303569"/>
              <a:gd name="connsiteY66" fmla="*/ 1706707 h 1706707"/>
              <a:gd name="connsiteX67" fmla="*/ 4303569 w 4303569"/>
              <a:gd name="connsiteY67"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28689 w 4303569"/>
              <a:gd name="connsiteY13" fmla="*/ 379747 h 1706707"/>
              <a:gd name="connsiteX14" fmla="*/ 864269 w 4303569"/>
              <a:gd name="connsiteY14" fmla="*/ 358998 h 1706707"/>
              <a:gd name="connsiteX15" fmla="*/ 866361 w 4303569"/>
              <a:gd name="connsiteY15" fmla="*/ 373522 h 1706707"/>
              <a:gd name="connsiteX16" fmla="*/ 934316 w 4303569"/>
              <a:gd name="connsiteY16" fmla="*/ 374890 h 1706707"/>
              <a:gd name="connsiteX17" fmla="*/ 934316 w 4303569"/>
              <a:gd name="connsiteY17" fmla="*/ 401782 h 1706707"/>
              <a:gd name="connsiteX18" fmla="*/ 992332 w 4303569"/>
              <a:gd name="connsiteY18" fmla="*/ 401782 h 1706707"/>
              <a:gd name="connsiteX19" fmla="*/ 998611 w 4303569"/>
              <a:gd name="connsiteY19" fmla="*/ 467559 h 1706707"/>
              <a:gd name="connsiteX20" fmla="*/ 1170279 w 4303569"/>
              <a:gd name="connsiteY20" fmla="*/ 463409 h 1706707"/>
              <a:gd name="connsiteX21" fmla="*/ 1172372 w 4303569"/>
              <a:gd name="connsiteY21" fmla="*/ 490970 h 1706707"/>
              <a:gd name="connsiteX22" fmla="*/ 1275702 w 4303569"/>
              <a:gd name="connsiteY22" fmla="*/ 490970 h 1706707"/>
              <a:gd name="connsiteX23" fmla="*/ 1275702 w 4303569"/>
              <a:gd name="connsiteY23" fmla="*/ 522143 h 1706707"/>
              <a:gd name="connsiteX24" fmla="*/ 1362941 w 4303569"/>
              <a:gd name="connsiteY24" fmla="*/ 522143 h 1706707"/>
              <a:gd name="connsiteX25" fmla="*/ 1362941 w 4303569"/>
              <a:gd name="connsiteY25" fmla="*/ 568886 h 1706707"/>
              <a:gd name="connsiteX26" fmla="*/ 1429185 w 4303569"/>
              <a:gd name="connsiteY26" fmla="*/ 570960 h 1706707"/>
              <a:gd name="connsiteX27" fmla="*/ 1431277 w 4303569"/>
              <a:gd name="connsiteY27" fmla="*/ 591759 h 1706707"/>
              <a:gd name="connsiteX28" fmla="*/ 1586346 w 4303569"/>
              <a:gd name="connsiteY28" fmla="*/ 589684 h 1706707"/>
              <a:gd name="connsiteX29" fmla="*/ 1586346 w 4303569"/>
              <a:gd name="connsiteY29" fmla="*/ 633845 h 1706707"/>
              <a:gd name="connsiteX30" fmla="*/ 1689389 w 4303569"/>
              <a:gd name="connsiteY30" fmla="*/ 633845 h 1706707"/>
              <a:gd name="connsiteX31" fmla="*/ 1689389 w 4303569"/>
              <a:gd name="connsiteY31" fmla="*/ 674543 h 1706707"/>
              <a:gd name="connsiteX32" fmla="*/ 1765589 w 4303569"/>
              <a:gd name="connsiteY32" fmla="*/ 674543 h 1706707"/>
              <a:gd name="connsiteX33" fmla="*/ 1765589 w 4303569"/>
              <a:gd name="connsiteY33" fmla="*/ 718705 h 1706707"/>
              <a:gd name="connsiteX34" fmla="*/ 1854777 w 4303569"/>
              <a:gd name="connsiteY34" fmla="*/ 718705 h 1706707"/>
              <a:gd name="connsiteX35" fmla="*/ 1854777 w 4303569"/>
              <a:gd name="connsiteY35" fmla="*/ 755073 h 1706707"/>
              <a:gd name="connsiteX36" fmla="*/ 1953491 w 4303569"/>
              <a:gd name="connsiteY36" fmla="*/ 755073 h 1706707"/>
              <a:gd name="connsiteX37" fmla="*/ 1953491 w 4303569"/>
              <a:gd name="connsiteY37" fmla="*/ 790575 h 1706707"/>
              <a:gd name="connsiteX38" fmla="*/ 2069523 w 4303569"/>
              <a:gd name="connsiteY38" fmla="*/ 790575 h 1706707"/>
              <a:gd name="connsiteX39" fmla="*/ 2069523 w 4303569"/>
              <a:gd name="connsiteY39" fmla="*/ 831273 h 1706707"/>
              <a:gd name="connsiteX40" fmla="*/ 2140527 w 4303569"/>
              <a:gd name="connsiteY40" fmla="*/ 831273 h 1706707"/>
              <a:gd name="connsiteX41" fmla="*/ 2140527 w 4303569"/>
              <a:gd name="connsiteY41" fmla="*/ 875434 h 1706707"/>
              <a:gd name="connsiteX42" fmla="*/ 2315441 w 4303569"/>
              <a:gd name="connsiteY42" fmla="*/ 875434 h 1706707"/>
              <a:gd name="connsiteX43" fmla="*/ 2315441 w 4303569"/>
              <a:gd name="connsiteY43" fmla="*/ 924791 h 1706707"/>
              <a:gd name="connsiteX44" fmla="*/ 2377787 w 4303569"/>
              <a:gd name="connsiteY44" fmla="*/ 924791 h 1706707"/>
              <a:gd name="connsiteX45" fmla="*/ 2377787 w 4303569"/>
              <a:gd name="connsiteY45" fmla="*/ 964623 h 1706707"/>
              <a:gd name="connsiteX46" fmla="*/ 2413289 w 4303569"/>
              <a:gd name="connsiteY46" fmla="*/ 964623 h 1706707"/>
              <a:gd name="connsiteX47" fmla="*/ 2413289 w 4303569"/>
              <a:gd name="connsiteY47" fmla="*/ 995795 h 1706707"/>
              <a:gd name="connsiteX48" fmla="*/ 2489489 w 4303569"/>
              <a:gd name="connsiteY48" fmla="*/ 995795 h 1706707"/>
              <a:gd name="connsiteX49" fmla="*/ 2489489 w 4303569"/>
              <a:gd name="connsiteY49" fmla="*/ 1032164 h 1706707"/>
              <a:gd name="connsiteX50" fmla="*/ 2570018 w 4303569"/>
              <a:gd name="connsiteY50" fmla="*/ 1032164 h 1706707"/>
              <a:gd name="connsiteX51" fmla="*/ 2570018 w 4303569"/>
              <a:gd name="connsiteY51" fmla="*/ 1081520 h 1706707"/>
              <a:gd name="connsiteX52" fmla="*/ 2659207 w 4303569"/>
              <a:gd name="connsiteY52" fmla="*/ 1081520 h 1706707"/>
              <a:gd name="connsiteX53" fmla="*/ 2659207 w 4303569"/>
              <a:gd name="connsiteY53" fmla="*/ 1121352 h 1706707"/>
              <a:gd name="connsiteX54" fmla="*/ 2806412 w 4303569"/>
              <a:gd name="connsiteY54" fmla="*/ 1121352 h 1706707"/>
              <a:gd name="connsiteX55" fmla="*/ 2806412 w 4303569"/>
              <a:gd name="connsiteY55" fmla="*/ 1183698 h 1706707"/>
              <a:gd name="connsiteX56" fmla="*/ 2855768 w 4303569"/>
              <a:gd name="connsiteY56" fmla="*/ 1183698 h 1706707"/>
              <a:gd name="connsiteX57" fmla="*/ 2855768 w 4303569"/>
              <a:gd name="connsiteY57" fmla="*/ 1224395 h 1706707"/>
              <a:gd name="connsiteX58" fmla="*/ 3016828 w 4303569"/>
              <a:gd name="connsiteY58" fmla="*/ 1224395 h 1706707"/>
              <a:gd name="connsiteX59" fmla="*/ 3090430 w 4303569"/>
              <a:gd name="connsiteY59" fmla="*/ 1297998 h 1706707"/>
              <a:gd name="connsiteX60" fmla="*/ 3222048 w 4303569"/>
              <a:gd name="connsiteY60" fmla="*/ 1297998 h 1706707"/>
              <a:gd name="connsiteX61" fmla="*/ 3222048 w 4303569"/>
              <a:gd name="connsiteY61" fmla="*/ 1344757 h 1706707"/>
              <a:gd name="connsiteX62" fmla="*/ 3432464 w 4303569"/>
              <a:gd name="connsiteY62" fmla="*/ 1344757 h 1706707"/>
              <a:gd name="connsiteX63" fmla="*/ 3432464 w 4303569"/>
              <a:gd name="connsiteY63" fmla="*/ 1429616 h 1706707"/>
              <a:gd name="connsiteX64" fmla="*/ 3808269 w 4303569"/>
              <a:gd name="connsiteY64" fmla="*/ 1429616 h 1706707"/>
              <a:gd name="connsiteX65" fmla="*/ 3910446 w 4303569"/>
              <a:gd name="connsiteY65" fmla="*/ 1532659 h 1706707"/>
              <a:gd name="connsiteX66" fmla="*/ 4143376 w 4303569"/>
              <a:gd name="connsiteY66" fmla="*/ 1706707 h 1706707"/>
              <a:gd name="connsiteX67" fmla="*/ 4303569 w 4303569"/>
              <a:gd name="connsiteY67"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30783 w 4303569"/>
              <a:gd name="connsiteY13" fmla="*/ 358998 h 1706707"/>
              <a:gd name="connsiteX14" fmla="*/ 864269 w 4303569"/>
              <a:gd name="connsiteY14" fmla="*/ 358998 h 1706707"/>
              <a:gd name="connsiteX15" fmla="*/ 866361 w 4303569"/>
              <a:gd name="connsiteY15" fmla="*/ 373522 h 1706707"/>
              <a:gd name="connsiteX16" fmla="*/ 934316 w 4303569"/>
              <a:gd name="connsiteY16" fmla="*/ 374890 h 1706707"/>
              <a:gd name="connsiteX17" fmla="*/ 934316 w 4303569"/>
              <a:gd name="connsiteY17" fmla="*/ 401782 h 1706707"/>
              <a:gd name="connsiteX18" fmla="*/ 992332 w 4303569"/>
              <a:gd name="connsiteY18" fmla="*/ 401782 h 1706707"/>
              <a:gd name="connsiteX19" fmla="*/ 998611 w 4303569"/>
              <a:gd name="connsiteY19" fmla="*/ 467559 h 1706707"/>
              <a:gd name="connsiteX20" fmla="*/ 1170279 w 4303569"/>
              <a:gd name="connsiteY20" fmla="*/ 463409 h 1706707"/>
              <a:gd name="connsiteX21" fmla="*/ 1172372 w 4303569"/>
              <a:gd name="connsiteY21" fmla="*/ 490970 h 1706707"/>
              <a:gd name="connsiteX22" fmla="*/ 1275702 w 4303569"/>
              <a:gd name="connsiteY22" fmla="*/ 490970 h 1706707"/>
              <a:gd name="connsiteX23" fmla="*/ 1275702 w 4303569"/>
              <a:gd name="connsiteY23" fmla="*/ 522143 h 1706707"/>
              <a:gd name="connsiteX24" fmla="*/ 1362941 w 4303569"/>
              <a:gd name="connsiteY24" fmla="*/ 522143 h 1706707"/>
              <a:gd name="connsiteX25" fmla="*/ 1362941 w 4303569"/>
              <a:gd name="connsiteY25" fmla="*/ 568886 h 1706707"/>
              <a:gd name="connsiteX26" fmla="*/ 1429185 w 4303569"/>
              <a:gd name="connsiteY26" fmla="*/ 570960 h 1706707"/>
              <a:gd name="connsiteX27" fmla="*/ 1431277 w 4303569"/>
              <a:gd name="connsiteY27" fmla="*/ 591759 h 1706707"/>
              <a:gd name="connsiteX28" fmla="*/ 1586346 w 4303569"/>
              <a:gd name="connsiteY28" fmla="*/ 589684 h 1706707"/>
              <a:gd name="connsiteX29" fmla="*/ 1586346 w 4303569"/>
              <a:gd name="connsiteY29" fmla="*/ 633845 h 1706707"/>
              <a:gd name="connsiteX30" fmla="*/ 1689389 w 4303569"/>
              <a:gd name="connsiteY30" fmla="*/ 633845 h 1706707"/>
              <a:gd name="connsiteX31" fmla="*/ 1689389 w 4303569"/>
              <a:gd name="connsiteY31" fmla="*/ 674543 h 1706707"/>
              <a:gd name="connsiteX32" fmla="*/ 1765589 w 4303569"/>
              <a:gd name="connsiteY32" fmla="*/ 674543 h 1706707"/>
              <a:gd name="connsiteX33" fmla="*/ 1765589 w 4303569"/>
              <a:gd name="connsiteY33" fmla="*/ 718705 h 1706707"/>
              <a:gd name="connsiteX34" fmla="*/ 1854777 w 4303569"/>
              <a:gd name="connsiteY34" fmla="*/ 718705 h 1706707"/>
              <a:gd name="connsiteX35" fmla="*/ 1854777 w 4303569"/>
              <a:gd name="connsiteY35" fmla="*/ 755073 h 1706707"/>
              <a:gd name="connsiteX36" fmla="*/ 1953491 w 4303569"/>
              <a:gd name="connsiteY36" fmla="*/ 755073 h 1706707"/>
              <a:gd name="connsiteX37" fmla="*/ 1953491 w 4303569"/>
              <a:gd name="connsiteY37" fmla="*/ 790575 h 1706707"/>
              <a:gd name="connsiteX38" fmla="*/ 2069523 w 4303569"/>
              <a:gd name="connsiteY38" fmla="*/ 790575 h 1706707"/>
              <a:gd name="connsiteX39" fmla="*/ 2069523 w 4303569"/>
              <a:gd name="connsiteY39" fmla="*/ 831273 h 1706707"/>
              <a:gd name="connsiteX40" fmla="*/ 2140527 w 4303569"/>
              <a:gd name="connsiteY40" fmla="*/ 831273 h 1706707"/>
              <a:gd name="connsiteX41" fmla="*/ 2140527 w 4303569"/>
              <a:gd name="connsiteY41" fmla="*/ 875434 h 1706707"/>
              <a:gd name="connsiteX42" fmla="*/ 2315441 w 4303569"/>
              <a:gd name="connsiteY42" fmla="*/ 875434 h 1706707"/>
              <a:gd name="connsiteX43" fmla="*/ 2315441 w 4303569"/>
              <a:gd name="connsiteY43" fmla="*/ 924791 h 1706707"/>
              <a:gd name="connsiteX44" fmla="*/ 2377787 w 4303569"/>
              <a:gd name="connsiteY44" fmla="*/ 924791 h 1706707"/>
              <a:gd name="connsiteX45" fmla="*/ 2377787 w 4303569"/>
              <a:gd name="connsiteY45" fmla="*/ 964623 h 1706707"/>
              <a:gd name="connsiteX46" fmla="*/ 2413289 w 4303569"/>
              <a:gd name="connsiteY46" fmla="*/ 964623 h 1706707"/>
              <a:gd name="connsiteX47" fmla="*/ 2413289 w 4303569"/>
              <a:gd name="connsiteY47" fmla="*/ 995795 h 1706707"/>
              <a:gd name="connsiteX48" fmla="*/ 2489489 w 4303569"/>
              <a:gd name="connsiteY48" fmla="*/ 995795 h 1706707"/>
              <a:gd name="connsiteX49" fmla="*/ 2489489 w 4303569"/>
              <a:gd name="connsiteY49" fmla="*/ 1032164 h 1706707"/>
              <a:gd name="connsiteX50" fmla="*/ 2570018 w 4303569"/>
              <a:gd name="connsiteY50" fmla="*/ 1032164 h 1706707"/>
              <a:gd name="connsiteX51" fmla="*/ 2570018 w 4303569"/>
              <a:gd name="connsiteY51" fmla="*/ 1081520 h 1706707"/>
              <a:gd name="connsiteX52" fmla="*/ 2659207 w 4303569"/>
              <a:gd name="connsiteY52" fmla="*/ 1081520 h 1706707"/>
              <a:gd name="connsiteX53" fmla="*/ 2659207 w 4303569"/>
              <a:gd name="connsiteY53" fmla="*/ 1121352 h 1706707"/>
              <a:gd name="connsiteX54" fmla="*/ 2806412 w 4303569"/>
              <a:gd name="connsiteY54" fmla="*/ 1121352 h 1706707"/>
              <a:gd name="connsiteX55" fmla="*/ 2806412 w 4303569"/>
              <a:gd name="connsiteY55" fmla="*/ 1183698 h 1706707"/>
              <a:gd name="connsiteX56" fmla="*/ 2855768 w 4303569"/>
              <a:gd name="connsiteY56" fmla="*/ 1183698 h 1706707"/>
              <a:gd name="connsiteX57" fmla="*/ 2855768 w 4303569"/>
              <a:gd name="connsiteY57" fmla="*/ 1224395 h 1706707"/>
              <a:gd name="connsiteX58" fmla="*/ 3016828 w 4303569"/>
              <a:gd name="connsiteY58" fmla="*/ 1224395 h 1706707"/>
              <a:gd name="connsiteX59" fmla="*/ 3090430 w 4303569"/>
              <a:gd name="connsiteY59" fmla="*/ 1297998 h 1706707"/>
              <a:gd name="connsiteX60" fmla="*/ 3222048 w 4303569"/>
              <a:gd name="connsiteY60" fmla="*/ 1297998 h 1706707"/>
              <a:gd name="connsiteX61" fmla="*/ 3222048 w 4303569"/>
              <a:gd name="connsiteY61" fmla="*/ 1344757 h 1706707"/>
              <a:gd name="connsiteX62" fmla="*/ 3432464 w 4303569"/>
              <a:gd name="connsiteY62" fmla="*/ 1344757 h 1706707"/>
              <a:gd name="connsiteX63" fmla="*/ 3432464 w 4303569"/>
              <a:gd name="connsiteY63" fmla="*/ 1429616 h 1706707"/>
              <a:gd name="connsiteX64" fmla="*/ 3808269 w 4303569"/>
              <a:gd name="connsiteY64" fmla="*/ 1429616 h 1706707"/>
              <a:gd name="connsiteX65" fmla="*/ 3910446 w 4303569"/>
              <a:gd name="connsiteY65" fmla="*/ 1532659 h 1706707"/>
              <a:gd name="connsiteX66" fmla="*/ 4143376 w 4303569"/>
              <a:gd name="connsiteY66" fmla="*/ 1706707 h 1706707"/>
              <a:gd name="connsiteX67" fmla="*/ 4303569 w 4303569"/>
              <a:gd name="connsiteY67"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30783 w 4303569"/>
              <a:gd name="connsiteY13" fmla="*/ 358998 h 1706707"/>
              <a:gd name="connsiteX14" fmla="*/ 803574 w 4303569"/>
              <a:gd name="connsiteY14" fmla="*/ 348623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30783 w 4303569"/>
              <a:gd name="connsiteY13" fmla="*/ 358998 h 1706707"/>
              <a:gd name="connsiteX14" fmla="*/ 828689 w 4303569"/>
              <a:gd name="connsiteY14" fmla="*/ 336173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14039 w 4303569"/>
              <a:gd name="connsiteY13" fmla="*/ 323724 h 1706707"/>
              <a:gd name="connsiteX14" fmla="*/ 828689 w 4303569"/>
              <a:gd name="connsiteY14" fmla="*/ 336173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14039 w 4303569"/>
              <a:gd name="connsiteY13" fmla="*/ 323724 h 1706707"/>
              <a:gd name="connsiteX14" fmla="*/ 837061 w 4303569"/>
              <a:gd name="connsiteY14" fmla="*/ 363147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14039 w 4303569"/>
              <a:gd name="connsiteY13" fmla="*/ 323724 h 1706707"/>
              <a:gd name="connsiteX14" fmla="*/ 832875 w 4303569"/>
              <a:gd name="connsiteY14" fmla="*/ 356922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14039 w 4303569"/>
              <a:gd name="connsiteY13" fmla="*/ 323724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14039 w 4303569"/>
              <a:gd name="connsiteY13" fmla="*/ 323724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14039 w 4303569"/>
              <a:gd name="connsiteY13" fmla="*/ 323724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26596 w 4303569"/>
              <a:gd name="connsiteY13" fmla="*/ 338248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86246 w 4303569"/>
              <a:gd name="connsiteY12" fmla="*/ 343766 h 1706707"/>
              <a:gd name="connsiteX13" fmla="*/ 830783 w 4303569"/>
              <a:gd name="connsiteY13" fmla="*/ 344473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86246 w 4303569"/>
              <a:gd name="connsiteY11" fmla="*/ 308264 h 1706707"/>
              <a:gd name="connsiteX12" fmla="*/ 798803 w 4303569"/>
              <a:gd name="connsiteY12" fmla="*/ 343766 h 1706707"/>
              <a:gd name="connsiteX13" fmla="*/ 830783 w 4303569"/>
              <a:gd name="connsiteY13" fmla="*/ 344473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79967 w 4303569"/>
              <a:gd name="connsiteY11" fmla="*/ 333163 h 1706707"/>
              <a:gd name="connsiteX12" fmla="*/ 798803 w 4303569"/>
              <a:gd name="connsiteY12" fmla="*/ 343766 h 1706707"/>
              <a:gd name="connsiteX13" fmla="*/ 830783 w 4303569"/>
              <a:gd name="connsiteY13" fmla="*/ 344473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43766 h 1706707"/>
              <a:gd name="connsiteX13" fmla="*/ 830783 w 4303569"/>
              <a:gd name="connsiteY13" fmla="*/ 344473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43766 h 1706707"/>
              <a:gd name="connsiteX13" fmla="*/ 830783 w 4303569"/>
              <a:gd name="connsiteY13" fmla="*/ 344473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43766 h 1706707"/>
              <a:gd name="connsiteX13" fmla="*/ 830783 w 4303569"/>
              <a:gd name="connsiteY13" fmla="*/ 334098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35467 h 1706707"/>
              <a:gd name="connsiteX13" fmla="*/ 830783 w 4303569"/>
              <a:gd name="connsiteY13" fmla="*/ 334098 h 1706707"/>
              <a:gd name="connsiteX14" fmla="*/ 832875 w 4303569"/>
              <a:gd name="connsiteY14" fmla="*/ 363146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35467 h 1706707"/>
              <a:gd name="connsiteX13" fmla="*/ 830783 w 4303569"/>
              <a:gd name="connsiteY13" fmla="*/ 334098 h 1706707"/>
              <a:gd name="connsiteX14" fmla="*/ 834968 w 4303569"/>
              <a:gd name="connsiteY14" fmla="*/ 356921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35467 h 1706707"/>
              <a:gd name="connsiteX13" fmla="*/ 830783 w 4303569"/>
              <a:gd name="connsiteY13" fmla="*/ 334098 h 1706707"/>
              <a:gd name="connsiteX14" fmla="*/ 832875 w 4303569"/>
              <a:gd name="connsiteY14" fmla="*/ 363145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35467 h 1706707"/>
              <a:gd name="connsiteX13" fmla="*/ 830783 w 4303569"/>
              <a:gd name="connsiteY13" fmla="*/ 334098 h 1706707"/>
              <a:gd name="connsiteX14" fmla="*/ 832875 w 4303569"/>
              <a:gd name="connsiteY14" fmla="*/ 356920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35467 h 1706707"/>
              <a:gd name="connsiteX13" fmla="*/ 830783 w 4303569"/>
              <a:gd name="connsiteY13" fmla="*/ 334098 h 1706707"/>
              <a:gd name="connsiteX14" fmla="*/ 832875 w 4303569"/>
              <a:gd name="connsiteY14" fmla="*/ 356920 h 1706707"/>
              <a:gd name="connsiteX15" fmla="*/ 864269 w 4303569"/>
              <a:gd name="connsiteY15" fmla="*/ 358998 h 1706707"/>
              <a:gd name="connsiteX16" fmla="*/ 866361 w 4303569"/>
              <a:gd name="connsiteY16" fmla="*/ 373522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35467 h 1706707"/>
              <a:gd name="connsiteX13" fmla="*/ 830783 w 4303569"/>
              <a:gd name="connsiteY13" fmla="*/ 334098 h 1706707"/>
              <a:gd name="connsiteX14" fmla="*/ 832875 w 4303569"/>
              <a:gd name="connsiteY14" fmla="*/ 356920 h 1706707"/>
              <a:gd name="connsiteX15" fmla="*/ 864269 w 4303569"/>
              <a:gd name="connsiteY15" fmla="*/ 358998 h 1706707"/>
              <a:gd name="connsiteX16" fmla="*/ 870547 w 4303569"/>
              <a:gd name="connsiteY16" fmla="*/ 419171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35467 h 1706707"/>
              <a:gd name="connsiteX13" fmla="*/ 830783 w 4303569"/>
              <a:gd name="connsiteY13" fmla="*/ 334098 h 1706707"/>
              <a:gd name="connsiteX14" fmla="*/ 832875 w 4303569"/>
              <a:gd name="connsiteY14" fmla="*/ 356920 h 1706707"/>
              <a:gd name="connsiteX15" fmla="*/ 864269 w 4303569"/>
              <a:gd name="connsiteY15" fmla="*/ 358998 h 1706707"/>
              <a:gd name="connsiteX16" fmla="*/ 864268 w 4303569"/>
              <a:gd name="connsiteY16" fmla="*/ 377673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19571 w 4303569"/>
              <a:gd name="connsiteY10" fmla="*/ 308264 h 1706707"/>
              <a:gd name="connsiteX11" fmla="*/ 796710 w 4303569"/>
              <a:gd name="connsiteY11" fmla="*/ 316564 h 1706707"/>
              <a:gd name="connsiteX12" fmla="*/ 798803 w 4303569"/>
              <a:gd name="connsiteY12" fmla="*/ 335467 h 1706707"/>
              <a:gd name="connsiteX13" fmla="*/ 830783 w 4303569"/>
              <a:gd name="connsiteY13" fmla="*/ 334098 h 1706707"/>
              <a:gd name="connsiteX14" fmla="*/ 832875 w 4303569"/>
              <a:gd name="connsiteY14" fmla="*/ 356920 h 1706707"/>
              <a:gd name="connsiteX15" fmla="*/ 864269 w 4303569"/>
              <a:gd name="connsiteY15" fmla="*/ 358998 h 1706707"/>
              <a:gd name="connsiteX16" fmla="*/ 868454 w 4303569"/>
              <a:gd name="connsiteY16" fmla="*/ 375599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48872 w 4303569"/>
              <a:gd name="connsiteY10" fmla="*/ 318638 h 1706707"/>
              <a:gd name="connsiteX11" fmla="*/ 796710 w 4303569"/>
              <a:gd name="connsiteY11" fmla="*/ 316564 h 1706707"/>
              <a:gd name="connsiteX12" fmla="*/ 798803 w 4303569"/>
              <a:gd name="connsiteY12" fmla="*/ 335467 h 1706707"/>
              <a:gd name="connsiteX13" fmla="*/ 830783 w 4303569"/>
              <a:gd name="connsiteY13" fmla="*/ 334098 h 1706707"/>
              <a:gd name="connsiteX14" fmla="*/ 832875 w 4303569"/>
              <a:gd name="connsiteY14" fmla="*/ 356920 h 1706707"/>
              <a:gd name="connsiteX15" fmla="*/ 864269 w 4303569"/>
              <a:gd name="connsiteY15" fmla="*/ 358998 h 1706707"/>
              <a:gd name="connsiteX16" fmla="*/ 868454 w 4303569"/>
              <a:gd name="connsiteY16" fmla="*/ 375599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61430 w 4303569"/>
              <a:gd name="connsiteY10" fmla="*/ 318638 h 1706707"/>
              <a:gd name="connsiteX11" fmla="*/ 796710 w 4303569"/>
              <a:gd name="connsiteY11" fmla="*/ 316564 h 1706707"/>
              <a:gd name="connsiteX12" fmla="*/ 798803 w 4303569"/>
              <a:gd name="connsiteY12" fmla="*/ 335467 h 1706707"/>
              <a:gd name="connsiteX13" fmla="*/ 830783 w 4303569"/>
              <a:gd name="connsiteY13" fmla="*/ 334098 h 1706707"/>
              <a:gd name="connsiteX14" fmla="*/ 832875 w 4303569"/>
              <a:gd name="connsiteY14" fmla="*/ 356920 h 1706707"/>
              <a:gd name="connsiteX15" fmla="*/ 864269 w 4303569"/>
              <a:gd name="connsiteY15" fmla="*/ 358998 h 1706707"/>
              <a:gd name="connsiteX16" fmla="*/ 868454 w 4303569"/>
              <a:gd name="connsiteY16" fmla="*/ 375599 h 1706707"/>
              <a:gd name="connsiteX17" fmla="*/ 934316 w 4303569"/>
              <a:gd name="connsiteY17" fmla="*/ 374890 h 1706707"/>
              <a:gd name="connsiteX18" fmla="*/ 934316 w 4303569"/>
              <a:gd name="connsiteY18" fmla="*/ 401782 h 1706707"/>
              <a:gd name="connsiteX19" fmla="*/ 992332 w 4303569"/>
              <a:gd name="connsiteY19" fmla="*/ 401782 h 1706707"/>
              <a:gd name="connsiteX20" fmla="*/ 998611 w 4303569"/>
              <a:gd name="connsiteY20" fmla="*/ 467559 h 1706707"/>
              <a:gd name="connsiteX21" fmla="*/ 1170279 w 4303569"/>
              <a:gd name="connsiteY21" fmla="*/ 463409 h 1706707"/>
              <a:gd name="connsiteX22" fmla="*/ 1172372 w 4303569"/>
              <a:gd name="connsiteY22" fmla="*/ 490970 h 1706707"/>
              <a:gd name="connsiteX23" fmla="*/ 1275702 w 4303569"/>
              <a:gd name="connsiteY23" fmla="*/ 490970 h 1706707"/>
              <a:gd name="connsiteX24" fmla="*/ 1275702 w 4303569"/>
              <a:gd name="connsiteY24" fmla="*/ 522143 h 1706707"/>
              <a:gd name="connsiteX25" fmla="*/ 1362941 w 4303569"/>
              <a:gd name="connsiteY25" fmla="*/ 522143 h 1706707"/>
              <a:gd name="connsiteX26" fmla="*/ 1362941 w 4303569"/>
              <a:gd name="connsiteY26" fmla="*/ 568886 h 1706707"/>
              <a:gd name="connsiteX27" fmla="*/ 1429185 w 4303569"/>
              <a:gd name="connsiteY27" fmla="*/ 570960 h 1706707"/>
              <a:gd name="connsiteX28" fmla="*/ 1431277 w 4303569"/>
              <a:gd name="connsiteY28" fmla="*/ 591759 h 1706707"/>
              <a:gd name="connsiteX29" fmla="*/ 1586346 w 4303569"/>
              <a:gd name="connsiteY29" fmla="*/ 589684 h 1706707"/>
              <a:gd name="connsiteX30" fmla="*/ 1586346 w 4303569"/>
              <a:gd name="connsiteY30" fmla="*/ 633845 h 1706707"/>
              <a:gd name="connsiteX31" fmla="*/ 1689389 w 4303569"/>
              <a:gd name="connsiteY31" fmla="*/ 633845 h 1706707"/>
              <a:gd name="connsiteX32" fmla="*/ 1689389 w 4303569"/>
              <a:gd name="connsiteY32" fmla="*/ 674543 h 1706707"/>
              <a:gd name="connsiteX33" fmla="*/ 1765589 w 4303569"/>
              <a:gd name="connsiteY33" fmla="*/ 674543 h 1706707"/>
              <a:gd name="connsiteX34" fmla="*/ 1765589 w 4303569"/>
              <a:gd name="connsiteY34" fmla="*/ 718705 h 1706707"/>
              <a:gd name="connsiteX35" fmla="*/ 1854777 w 4303569"/>
              <a:gd name="connsiteY35" fmla="*/ 718705 h 1706707"/>
              <a:gd name="connsiteX36" fmla="*/ 1854777 w 4303569"/>
              <a:gd name="connsiteY36" fmla="*/ 755073 h 1706707"/>
              <a:gd name="connsiteX37" fmla="*/ 1953491 w 4303569"/>
              <a:gd name="connsiteY37" fmla="*/ 755073 h 1706707"/>
              <a:gd name="connsiteX38" fmla="*/ 1953491 w 4303569"/>
              <a:gd name="connsiteY38" fmla="*/ 790575 h 1706707"/>
              <a:gd name="connsiteX39" fmla="*/ 2069523 w 4303569"/>
              <a:gd name="connsiteY39" fmla="*/ 790575 h 1706707"/>
              <a:gd name="connsiteX40" fmla="*/ 2069523 w 4303569"/>
              <a:gd name="connsiteY40" fmla="*/ 831273 h 1706707"/>
              <a:gd name="connsiteX41" fmla="*/ 2140527 w 4303569"/>
              <a:gd name="connsiteY41" fmla="*/ 831273 h 1706707"/>
              <a:gd name="connsiteX42" fmla="*/ 2140527 w 4303569"/>
              <a:gd name="connsiteY42" fmla="*/ 875434 h 1706707"/>
              <a:gd name="connsiteX43" fmla="*/ 2315441 w 4303569"/>
              <a:gd name="connsiteY43" fmla="*/ 875434 h 1706707"/>
              <a:gd name="connsiteX44" fmla="*/ 2315441 w 4303569"/>
              <a:gd name="connsiteY44" fmla="*/ 924791 h 1706707"/>
              <a:gd name="connsiteX45" fmla="*/ 2377787 w 4303569"/>
              <a:gd name="connsiteY45" fmla="*/ 924791 h 1706707"/>
              <a:gd name="connsiteX46" fmla="*/ 2377787 w 4303569"/>
              <a:gd name="connsiteY46" fmla="*/ 964623 h 1706707"/>
              <a:gd name="connsiteX47" fmla="*/ 2413289 w 4303569"/>
              <a:gd name="connsiteY47" fmla="*/ 964623 h 1706707"/>
              <a:gd name="connsiteX48" fmla="*/ 2413289 w 4303569"/>
              <a:gd name="connsiteY48" fmla="*/ 995795 h 1706707"/>
              <a:gd name="connsiteX49" fmla="*/ 2489489 w 4303569"/>
              <a:gd name="connsiteY49" fmla="*/ 995795 h 1706707"/>
              <a:gd name="connsiteX50" fmla="*/ 2489489 w 4303569"/>
              <a:gd name="connsiteY50" fmla="*/ 1032164 h 1706707"/>
              <a:gd name="connsiteX51" fmla="*/ 2570018 w 4303569"/>
              <a:gd name="connsiteY51" fmla="*/ 1032164 h 1706707"/>
              <a:gd name="connsiteX52" fmla="*/ 2570018 w 4303569"/>
              <a:gd name="connsiteY52" fmla="*/ 1081520 h 1706707"/>
              <a:gd name="connsiteX53" fmla="*/ 2659207 w 4303569"/>
              <a:gd name="connsiteY53" fmla="*/ 1081520 h 1706707"/>
              <a:gd name="connsiteX54" fmla="*/ 2659207 w 4303569"/>
              <a:gd name="connsiteY54" fmla="*/ 1121352 h 1706707"/>
              <a:gd name="connsiteX55" fmla="*/ 2806412 w 4303569"/>
              <a:gd name="connsiteY55" fmla="*/ 1121352 h 1706707"/>
              <a:gd name="connsiteX56" fmla="*/ 2806412 w 4303569"/>
              <a:gd name="connsiteY56" fmla="*/ 1183698 h 1706707"/>
              <a:gd name="connsiteX57" fmla="*/ 2855768 w 4303569"/>
              <a:gd name="connsiteY57" fmla="*/ 1183698 h 1706707"/>
              <a:gd name="connsiteX58" fmla="*/ 2855768 w 4303569"/>
              <a:gd name="connsiteY58" fmla="*/ 1224395 h 1706707"/>
              <a:gd name="connsiteX59" fmla="*/ 3016828 w 4303569"/>
              <a:gd name="connsiteY59" fmla="*/ 1224395 h 1706707"/>
              <a:gd name="connsiteX60" fmla="*/ 3090430 w 4303569"/>
              <a:gd name="connsiteY60" fmla="*/ 1297998 h 1706707"/>
              <a:gd name="connsiteX61" fmla="*/ 3222048 w 4303569"/>
              <a:gd name="connsiteY61" fmla="*/ 1297998 h 1706707"/>
              <a:gd name="connsiteX62" fmla="*/ 3222048 w 4303569"/>
              <a:gd name="connsiteY62" fmla="*/ 1344757 h 1706707"/>
              <a:gd name="connsiteX63" fmla="*/ 3432464 w 4303569"/>
              <a:gd name="connsiteY63" fmla="*/ 1344757 h 1706707"/>
              <a:gd name="connsiteX64" fmla="*/ 3432464 w 4303569"/>
              <a:gd name="connsiteY64" fmla="*/ 1429616 h 1706707"/>
              <a:gd name="connsiteX65" fmla="*/ 3808269 w 4303569"/>
              <a:gd name="connsiteY65" fmla="*/ 1429616 h 1706707"/>
              <a:gd name="connsiteX66" fmla="*/ 3910446 w 4303569"/>
              <a:gd name="connsiteY66" fmla="*/ 1532659 h 1706707"/>
              <a:gd name="connsiteX67" fmla="*/ 4143376 w 4303569"/>
              <a:gd name="connsiteY67" fmla="*/ 1706707 h 1706707"/>
              <a:gd name="connsiteX68" fmla="*/ 4303569 w 4303569"/>
              <a:gd name="connsiteY68"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34507 w 4303569"/>
              <a:gd name="connsiteY10" fmla="*/ 282226 h 1706707"/>
              <a:gd name="connsiteX11" fmla="*/ 761430 w 4303569"/>
              <a:gd name="connsiteY11" fmla="*/ 318638 h 1706707"/>
              <a:gd name="connsiteX12" fmla="*/ 796710 w 4303569"/>
              <a:gd name="connsiteY12" fmla="*/ 316564 h 1706707"/>
              <a:gd name="connsiteX13" fmla="*/ 798803 w 4303569"/>
              <a:gd name="connsiteY13" fmla="*/ 335467 h 1706707"/>
              <a:gd name="connsiteX14" fmla="*/ 830783 w 4303569"/>
              <a:gd name="connsiteY14" fmla="*/ 334098 h 1706707"/>
              <a:gd name="connsiteX15" fmla="*/ 832875 w 4303569"/>
              <a:gd name="connsiteY15" fmla="*/ 356920 h 1706707"/>
              <a:gd name="connsiteX16" fmla="*/ 864269 w 4303569"/>
              <a:gd name="connsiteY16" fmla="*/ 358998 h 1706707"/>
              <a:gd name="connsiteX17" fmla="*/ 868454 w 4303569"/>
              <a:gd name="connsiteY17" fmla="*/ 375599 h 1706707"/>
              <a:gd name="connsiteX18" fmla="*/ 934316 w 4303569"/>
              <a:gd name="connsiteY18" fmla="*/ 374890 h 1706707"/>
              <a:gd name="connsiteX19" fmla="*/ 934316 w 4303569"/>
              <a:gd name="connsiteY19" fmla="*/ 401782 h 1706707"/>
              <a:gd name="connsiteX20" fmla="*/ 992332 w 4303569"/>
              <a:gd name="connsiteY20" fmla="*/ 401782 h 1706707"/>
              <a:gd name="connsiteX21" fmla="*/ 998611 w 4303569"/>
              <a:gd name="connsiteY21" fmla="*/ 467559 h 1706707"/>
              <a:gd name="connsiteX22" fmla="*/ 1170279 w 4303569"/>
              <a:gd name="connsiteY22" fmla="*/ 463409 h 1706707"/>
              <a:gd name="connsiteX23" fmla="*/ 1172372 w 4303569"/>
              <a:gd name="connsiteY23" fmla="*/ 490970 h 1706707"/>
              <a:gd name="connsiteX24" fmla="*/ 1275702 w 4303569"/>
              <a:gd name="connsiteY24" fmla="*/ 490970 h 1706707"/>
              <a:gd name="connsiteX25" fmla="*/ 1275702 w 4303569"/>
              <a:gd name="connsiteY25" fmla="*/ 522143 h 1706707"/>
              <a:gd name="connsiteX26" fmla="*/ 1362941 w 4303569"/>
              <a:gd name="connsiteY26" fmla="*/ 522143 h 1706707"/>
              <a:gd name="connsiteX27" fmla="*/ 1362941 w 4303569"/>
              <a:gd name="connsiteY27" fmla="*/ 568886 h 1706707"/>
              <a:gd name="connsiteX28" fmla="*/ 1429185 w 4303569"/>
              <a:gd name="connsiteY28" fmla="*/ 570960 h 1706707"/>
              <a:gd name="connsiteX29" fmla="*/ 1431277 w 4303569"/>
              <a:gd name="connsiteY29" fmla="*/ 591759 h 1706707"/>
              <a:gd name="connsiteX30" fmla="*/ 1586346 w 4303569"/>
              <a:gd name="connsiteY30" fmla="*/ 589684 h 1706707"/>
              <a:gd name="connsiteX31" fmla="*/ 1586346 w 4303569"/>
              <a:gd name="connsiteY31" fmla="*/ 633845 h 1706707"/>
              <a:gd name="connsiteX32" fmla="*/ 1689389 w 4303569"/>
              <a:gd name="connsiteY32" fmla="*/ 633845 h 1706707"/>
              <a:gd name="connsiteX33" fmla="*/ 1689389 w 4303569"/>
              <a:gd name="connsiteY33" fmla="*/ 674543 h 1706707"/>
              <a:gd name="connsiteX34" fmla="*/ 1765589 w 4303569"/>
              <a:gd name="connsiteY34" fmla="*/ 674543 h 1706707"/>
              <a:gd name="connsiteX35" fmla="*/ 1765589 w 4303569"/>
              <a:gd name="connsiteY35" fmla="*/ 718705 h 1706707"/>
              <a:gd name="connsiteX36" fmla="*/ 1854777 w 4303569"/>
              <a:gd name="connsiteY36" fmla="*/ 718705 h 1706707"/>
              <a:gd name="connsiteX37" fmla="*/ 1854777 w 4303569"/>
              <a:gd name="connsiteY37" fmla="*/ 755073 h 1706707"/>
              <a:gd name="connsiteX38" fmla="*/ 1953491 w 4303569"/>
              <a:gd name="connsiteY38" fmla="*/ 755073 h 1706707"/>
              <a:gd name="connsiteX39" fmla="*/ 1953491 w 4303569"/>
              <a:gd name="connsiteY39" fmla="*/ 790575 h 1706707"/>
              <a:gd name="connsiteX40" fmla="*/ 2069523 w 4303569"/>
              <a:gd name="connsiteY40" fmla="*/ 790575 h 1706707"/>
              <a:gd name="connsiteX41" fmla="*/ 2069523 w 4303569"/>
              <a:gd name="connsiteY41" fmla="*/ 831273 h 1706707"/>
              <a:gd name="connsiteX42" fmla="*/ 2140527 w 4303569"/>
              <a:gd name="connsiteY42" fmla="*/ 831273 h 1706707"/>
              <a:gd name="connsiteX43" fmla="*/ 2140527 w 4303569"/>
              <a:gd name="connsiteY43" fmla="*/ 875434 h 1706707"/>
              <a:gd name="connsiteX44" fmla="*/ 2315441 w 4303569"/>
              <a:gd name="connsiteY44" fmla="*/ 875434 h 1706707"/>
              <a:gd name="connsiteX45" fmla="*/ 2315441 w 4303569"/>
              <a:gd name="connsiteY45" fmla="*/ 924791 h 1706707"/>
              <a:gd name="connsiteX46" fmla="*/ 2377787 w 4303569"/>
              <a:gd name="connsiteY46" fmla="*/ 924791 h 1706707"/>
              <a:gd name="connsiteX47" fmla="*/ 2377787 w 4303569"/>
              <a:gd name="connsiteY47" fmla="*/ 964623 h 1706707"/>
              <a:gd name="connsiteX48" fmla="*/ 2413289 w 4303569"/>
              <a:gd name="connsiteY48" fmla="*/ 964623 h 1706707"/>
              <a:gd name="connsiteX49" fmla="*/ 2413289 w 4303569"/>
              <a:gd name="connsiteY49" fmla="*/ 995795 h 1706707"/>
              <a:gd name="connsiteX50" fmla="*/ 2489489 w 4303569"/>
              <a:gd name="connsiteY50" fmla="*/ 995795 h 1706707"/>
              <a:gd name="connsiteX51" fmla="*/ 2489489 w 4303569"/>
              <a:gd name="connsiteY51" fmla="*/ 1032164 h 1706707"/>
              <a:gd name="connsiteX52" fmla="*/ 2570018 w 4303569"/>
              <a:gd name="connsiteY52" fmla="*/ 1032164 h 1706707"/>
              <a:gd name="connsiteX53" fmla="*/ 2570018 w 4303569"/>
              <a:gd name="connsiteY53" fmla="*/ 1081520 h 1706707"/>
              <a:gd name="connsiteX54" fmla="*/ 2659207 w 4303569"/>
              <a:gd name="connsiteY54" fmla="*/ 1081520 h 1706707"/>
              <a:gd name="connsiteX55" fmla="*/ 2659207 w 4303569"/>
              <a:gd name="connsiteY55" fmla="*/ 1121352 h 1706707"/>
              <a:gd name="connsiteX56" fmla="*/ 2806412 w 4303569"/>
              <a:gd name="connsiteY56" fmla="*/ 1121352 h 1706707"/>
              <a:gd name="connsiteX57" fmla="*/ 2806412 w 4303569"/>
              <a:gd name="connsiteY57" fmla="*/ 1183698 h 1706707"/>
              <a:gd name="connsiteX58" fmla="*/ 2855768 w 4303569"/>
              <a:gd name="connsiteY58" fmla="*/ 1183698 h 1706707"/>
              <a:gd name="connsiteX59" fmla="*/ 2855768 w 4303569"/>
              <a:gd name="connsiteY59" fmla="*/ 1224395 h 1706707"/>
              <a:gd name="connsiteX60" fmla="*/ 3016828 w 4303569"/>
              <a:gd name="connsiteY60" fmla="*/ 1224395 h 1706707"/>
              <a:gd name="connsiteX61" fmla="*/ 3090430 w 4303569"/>
              <a:gd name="connsiteY61" fmla="*/ 1297998 h 1706707"/>
              <a:gd name="connsiteX62" fmla="*/ 3222048 w 4303569"/>
              <a:gd name="connsiteY62" fmla="*/ 1297998 h 1706707"/>
              <a:gd name="connsiteX63" fmla="*/ 3222048 w 4303569"/>
              <a:gd name="connsiteY63" fmla="*/ 1344757 h 1706707"/>
              <a:gd name="connsiteX64" fmla="*/ 3432464 w 4303569"/>
              <a:gd name="connsiteY64" fmla="*/ 1344757 h 1706707"/>
              <a:gd name="connsiteX65" fmla="*/ 3432464 w 4303569"/>
              <a:gd name="connsiteY65" fmla="*/ 1429616 h 1706707"/>
              <a:gd name="connsiteX66" fmla="*/ 3808269 w 4303569"/>
              <a:gd name="connsiteY66" fmla="*/ 1429616 h 1706707"/>
              <a:gd name="connsiteX67" fmla="*/ 3910446 w 4303569"/>
              <a:gd name="connsiteY67" fmla="*/ 1532659 h 1706707"/>
              <a:gd name="connsiteX68" fmla="*/ 4143376 w 4303569"/>
              <a:gd name="connsiteY68" fmla="*/ 1706707 h 1706707"/>
              <a:gd name="connsiteX69" fmla="*/ 4303569 w 4303569"/>
              <a:gd name="connsiteY69"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63808 w 4303569"/>
              <a:gd name="connsiteY10" fmla="*/ 298825 h 1706707"/>
              <a:gd name="connsiteX11" fmla="*/ 761430 w 4303569"/>
              <a:gd name="connsiteY11" fmla="*/ 318638 h 1706707"/>
              <a:gd name="connsiteX12" fmla="*/ 796710 w 4303569"/>
              <a:gd name="connsiteY12" fmla="*/ 316564 h 1706707"/>
              <a:gd name="connsiteX13" fmla="*/ 798803 w 4303569"/>
              <a:gd name="connsiteY13" fmla="*/ 335467 h 1706707"/>
              <a:gd name="connsiteX14" fmla="*/ 830783 w 4303569"/>
              <a:gd name="connsiteY14" fmla="*/ 334098 h 1706707"/>
              <a:gd name="connsiteX15" fmla="*/ 832875 w 4303569"/>
              <a:gd name="connsiteY15" fmla="*/ 356920 h 1706707"/>
              <a:gd name="connsiteX16" fmla="*/ 864269 w 4303569"/>
              <a:gd name="connsiteY16" fmla="*/ 358998 h 1706707"/>
              <a:gd name="connsiteX17" fmla="*/ 868454 w 4303569"/>
              <a:gd name="connsiteY17" fmla="*/ 375599 h 1706707"/>
              <a:gd name="connsiteX18" fmla="*/ 934316 w 4303569"/>
              <a:gd name="connsiteY18" fmla="*/ 374890 h 1706707"/>
              <a:gd name="connsiteX19" fmla="*/ 934316 w 4303569"/>
              <a:gd name="connsiteY19" fmla="*/ 401782 h 1706707"/>
              <a:gd name="connsiteX20" fmla="*/ 992332 w 4303569"/>
              <a:gd name="connsiteY20" fmla="*/ 401782 h 1706707"/>
              <a:gd name="connsiteX21" fmla="*/ 998611 w 4303569"/>
              <a:gd name="connsiteY21" fmla="*/ 467559 h 1706707"/>
              <a:gd name="connsiteX22" fmla="*/ 1170279 w 4303569"/>
              <a:gd name="connsiteY22" fmla="*/ 463409 h 1706707"/>
              <a:gd name="connsiteX23" fmla="*/ 1172372 w 4303569"/>
              <a:gd name="connsiteY23" fmla="*/ 490970 h 1706707"/>
              <a:gd name="connsiteX24" fmla="*/ 1275702 w 4303569"/>
              <a:gd name="connsiteY24" fmla="*/ 490970 h 1706707"/>
              <a:gd name="connsiteX25" fmla="*/ 1275702 w 4303569"/>
              <a:gd name="connsiteY25" fmla="*/ 522143 h 1706707"/>
              <a:gd name="connsiteX26" fmla="*/ 1362941 w 4303569"/>
              <a:gd name="connsiteY26" fmla="*/ 522143 h 1706707"/>
              <a:gd name="connsiteX27" fmla="*/ 1362941 w 4303569"/>
              <a:gd name="connsiteY27" fmla="*/ 568886 h 1706707"/>
              <a:gd name="connsiteX28" fmla="*/ 1429185 w 4303569"/>
              <a:gd name="connsiteY28" fmla="*/ 570960 h 1706707"/>
              <a:gd name="connsiteX29" fmla="*/ 1431277 w 4303569"/>
              <a:gd name="connsiteY29" fmla="*/ 591759 h 1706707"/>
              <a:gd name="connsiteX30" fmla="*/ 1586346 w 4303569"/>
              <a:gd name="connsiteY30" fmla="*/ 589684 h 1706707"/>
              <a:gd name="connsiteX31" fmla="*/ 1586346 w 4303569"/>
              <a:gd name="connsiteY31" fmla="*/ 633845 h 1706707"/>
              <a:gd name="connsiteX32" fmla="*/ 1689389 w 4303569"/>
              <a:gd name="connsiteY32" fmla="*/ 633845 h 1706707"/>
              <a:gd name="connsiteX33" fmla="*/ 1689389 w 4303569"/>
              <a:gd name="connsiteY33" fmla="*/ 674543 h 1706707"/>
              <a:gd name="connsiteX34" fmla="*/ 1765589 w 4303569"/>
              <a:gd name="connsiteY34" fmla="*/ 674543 h 1706707"/>
              <a:gd name="connsiteX35" fmla="*/ 1765589 w 4303569"/>
              <a:gd name="connsiteY35" fmla="*/ 718705 h 1706707"/>
              <a:gd name="connsiteX36" fmla="*/ 1854777 w 4303569"/>
              <a:gd name="connsiteY36" fmla="*/ 718705 h 1706707"/>
              <a:gd name="connsiteX37" fmla="*/ 1854777 w 4303569"/>
              <a:gd name="connsiteY37" fmla="*/ 755073 h 1706707"/>
              <a:gd name="connsiteX38" fmla="*/ 1953491 w 4303569"/>
              <a:gd name="connsiteY38" fmla="*/ 755073 h 1706707"/>
              <a:gd name="connsiteX39" fmla="*/ 1953491 w 4303569"/>
              <a:gd name="connsiteY39" fmla="*/ 790575 h 1706707"/>
              <a:gd name="connsiteX40" fmla="*/ 2069523 w 4303569"/>
              <a:gd name="connsiteY40" fmla="*/ 790575 h 1706707"/>
              <a:gd name="connsiteX41" fmla="*/ 2069523 w 4303569"/>
              <a:gd name="connsiteY41" fmla="*/ 831273 h 1706707"/>
              <a:gd name="connsiteX42" fmla="*/ 2140527 w 4303569"/>
              <a:gd name="connsiteY42" fmla="*/ 831273 h 1706707"/>
              <a:gd name="connsiteX43" fmla="*/ 2140527 w 4303569"/>
              <a:gd name="connsiteY43" fmla="*/ 875434 h 1706707"/>
              <a:gd name="connsiteX44" fmla="*/ 2315441 w 4303569"/>
              <a:gd name="connsiteY44" fmla="*/ 875434 h 1706707"/>
              <a:gd name="connsiteX45" fmla="*/ 2315441 w 4303569"/>
              <a:gd name="connsiteY45" fmla="*/ 924791 h 1706707"/>
              <a:gd name="connsiteX46" fmla="*/ 2377787 w 4303569"/>
              <a:gd name="connsiteY46" fmla="*/ 924791 h 1706707"/>
              <a:gd name="connsiteX47" fmla="*/ 2377787 w 4303569"/>
              <a:gd name="connsiteY47" fmla="*/ 964623 h 1706707"/>
              <a:gd name="connsiteX48" fmla="*/ 2413289 w 4303569"/>
              <a:gd name="connsiteY48" fmla="*/ 964623 h 1706707"/>
              <a:gd name="connsiteX49" fmla="*/ 2413289 w 4303569"/>
              <a:gd name="connsiteY49" fmla="*/ 995795 h 1706707"/>
              <a:gd name="connsiteX50" fmla="*/ 2489489 w 4303569"/>
              <a:gd name="connsiteY50" fmla="*/ 995795 h 1706707"/>
              <a:gd name="connsiteX51" fmla="*/ 2489489 w 4303569"/>
              <a:gd name="connsiteY51" fmla="*/ 1032164 h 1706707"/>
              <a:gd name="connsiteX52" fmla="*/ 2570018 w 4303569"/>
              <a:gd name="connsiteY52" fmla="*/ 1032164 h 1706707"/>
              <a:gd name="connsiteX53" fmla="*/ 2570018 w 4303569"/>
              <a:gd name="connsiteY53" fmla="*/ 1081520 h 1706707"/>
              <a:gd name="connsiteX54" fmla="*/ 2659207 w 4303569"/>
              <a:gd name="connsiteY54" fmla="*/ 1081520 h 1706707"/>
              <a:gd name="connsiteX55" fmla="*/ 2659207 w 4303569"/>
              <a:gd name="connsiteY55" fmla="*/ 1121352 h 1706707"/>
              <a:gd name="connsiteX56" fmla="*/ 2806412 w 4303569"/>
              <a:gd name="connsiteY56" fmla="*/ 1121352 h 1706707"/>
              <a:gd name="connsiteX57" fmla="*/ 2806412 w 4303569"/>
              <a:gd name="connsiteY57" fmla="*/ 1183698 h 1706707"/>
              <a:gd name="connsiteX58" fmla="*/ 2855768 w 4303569"/>
              <a:gd name="connsiteY58" fmla="*/ 1183698 h 1706707"/>
              <a:gd name="connsiteX59" fmla="*/ 2855768 w 4303569"/>
              <a:gd name="connsiteY59" fmla="*/ 1224395 h 1706707"/>
              <a:gd name="connsiteX60" fmla="*/ 3016828 w 4303569"/>
              <a:gd name="connsiteY60" fmla="*/ 1224395 h 1706707"/>
              <a:gd name="connsiteX61" fmla="*/ 3090430 w 4303569"/>
              <a:gd name="connsiteY61" fmla="*/ 1297998 h 1706707"/>
              <a:gd name="connsiteX62" fmla="*/ 3222048 w 4303569"/>
              <a:gd name="connsiteY62" fmla="*/ 1297998 h 1706707"/>
              <a:gd name="connsiteX63" fmla="*/ 3222048 w 4303569"/>
              <a:gd name="connsiteY63" fmla="*/ 1344757 h 1706707"/>
              <a:gd name="connsiteX64" fmla="*/ 3432464 w 4303569"/>
              <a:gd name="connsiteY64" fmla="*/ 1344757 h 1706707"/>
              <a:gd name="connsiteX65" fmla="*/ 3432464 w 4303569"/>
              <a:gd name="connsiteY65" fmla="*/ 1429616 h 1706707"/>
              <a:gd name="connsiteX66" fmla="*/ 3808269 w 4303569"/>
              <a:gd name="connsiteY66" fmla="*/ 1429616 h 1706707"/>
              <a:gd name="connsiteX67" fmla="*/ 3910446 w 4303569"/>
              <a:gd name="connsiteY67" fmla="*/ 1532659 h 1706707"/>
              <a:gd name="connsiteX68" fmla="*/ 4143376 w 4303569"/>
              <a:gd name="connsiteY68" fmla="*/ 1706707 h 1706707"/>
              <a:gd name="connsiteX69" fmla="*/ 4303569 w 4303569"/>
              <a:gd name="connsiteY69"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19571 w 4303569"/>
              <a:gd name="connsiteY9" fmla="*/ 258907 h 1706707"/>
              <a:gd name="connsiteX10" fmla="*/ 763808 w 4303569"/>
              <a:gd name="connsiteY10" fmla="*/ 298825 h 1706707"/>
              <a:gd name="connsiteX11" fmla="*/ 765616 w 4303569"/>
              <a:gd name="connsiteY11" fmla="*/ 314488 h 1706707"/>
              <a:gd name="connsiteX12" fmla="*/ 796710 w 4303569"/>
              <a:gd name="connsiteY12" fmla="*/ 316564 h 1706707"/>
              <a:gd name="connsiteX13" fmla="*/ 798803 w 4303569"/>
              <a:gd name="connsiteY13" fmla="*/ 335467 h 1706707"/>
              <a:gd name="connsiteX14" fmla="*/ 830783 w 4303569"/>
              <a:gd name="connsiteY14" fmla="*/ 334098 h 1706707"/>
              <a:gd name="connsiteX15" fmla="*/ 832875 w 4303569"/>
              <a:gd name="connsiteY15" fmla="*/ 356920 h 1706707"/>
              <a:gd name="connsiteX16" fmla="*/ 864269 w 4303569"/>
              <a:gd name="connsiteY16" fmla="*/ 358998 h 1706707"/>
              <a:gd name="connsiteX17" fmla="*/ 868454 w 4303569"/>
              <a:gd name="connsiteY17" fmla="*/ 375599 h 1706707"/>
              <a:gd name="connsiteX18" fmla="*/ 934316 w 4303569"/>
              <a:gd name="connsiteY18" fmla="*/ 374890 h 1706707"/>
              <a:gd name="connsiteX19" fmla="*/ 934316 w 4303569"/>
              <a:gd name="connsiteY19" fmla="*/ 401782 h 1706707"/>
              <a:gd name="connsiteX20" fmla="*/ 992332 w 4303569"/>
              <a:gd name="connsiteY20" fmla="*/ 401782 h 1706707"/>
              <a:gd name="connsiteX21" fmla="*/ 998611 w 4303569"/>
              <a:gd name="connsiteY21" fmla="*/ 467559 h 1706707"/>
              <a:gd name="connsiteX22" fmla="*/ 1170279 w 4303569"/>
              <a:gd name="connsiteY22" fmla="*/ 463409 h 1706707"/>
              <a:gd name="connsiteX23" fmla="*/ 1172372 w 4303569"/>
              <a:gd name="connsiteY23" fmla="*/ 490970 h 1706707"/>
              <a:gd name="connsiteX24" fmla="*/ 1275702 w 4303569"/>
              <a:gd name="connsiteY24" fmla="*/ 490970 h 1706707"/>
              <a:gd name="connsiteX25" fmla="*/ 1275702 w 4303569"/>
              <a:gd name="connsiteY25" fmla="*/ 522143 h 1706707"/>
              <a:gd name="connsiteX26" fmla="*/ 1362941 w 4303569"/>
              <a:gd name="connsiteY26" fmla="*/ 522143 h 1706707"/>
              <a:gd name="connsiteX27" fmla="*/ 1362941 w 4303569"/>
              <a:gd name="connsiteY27" fmla="*/ 568886 h 1706707"/>
              <a:gd name="connsiteX28" fmla="*/ 1429185 w 4303569"/>
              <a:gd name="connsiteY28" fmla="*/ 570960 h 1706707"/>
              <a:gd name="connsiteX29" fmla="*/ 1431277 w 4303569"/>
              <a:gd name="connsiteY29" fmla="*/ 591759 h 1706707"/>
              <a:gd name="connsiteX30" fmla="*/ 1586346 w 4303569"/>
              <a:gd name="connsiteY30" fmla="*/ 589684 h 1706707"/>
              <a:gd name="connsiteX31" fmla="*/ 1586346 w 4303569"/>
              <a:gd name="connsiteY31" fmla="*/ 633845 h 1706707"/>
              <a:gd name="connsiteX32" fmla="*/ 1689389 w 4303569"/>
              <a:gd name="connsiteY32" fmla="*/ 633845 h 1706707"/>
              <a:gd name="connsiteX33" fmla="*/ 1689389 w 4303569"/>
              <a:gd name="connsiteY33" fmla="*/ 674543 h 1706707"/>
              <a:gd name="connsiteX34" fmla="*/ 1765589 w 4303569"/>
              <a:gd name="connsiteY34" fmla="*/ 674543 h 1706707"/>
              <a:gd name="connsiteX35" fmla="*/ 1765589 w 4303569"/>
              <a:gd name="connsiteY35" fmla="*/ 718705 h 1706707"/>
              <a:gd name="connsiteX36" fmla="*/ 1854777 w 4303569"/>
              <a:gd name="connsiteY36" fmla="*/ 718705 h 1706707"/>
              <a:gd name="connsiteX37" fmla="*/ 1854777 w 4303569"/>
              <a:gd name="connsiteY37" fmla="*/ 755073 h 1706707"/>
              <a:gd name="connsiteX38" fmla="*/ 1953491 w 4303569"/>
              <a:gd name="connsiteY38" fmla="*/ 755073 h 1706707"/>
              <a:gd name="connsiteX39" fmla="*/ 1953491 w 4303569"/>
              <a:gd name="connsiteY39" fmla="*/ 790575 h 1706707"/>
              <a:gd name="connsiteX40" fmla="*/ 2069523 w 4303569"/>
              <a:gd name="connsiteY40" fmla="*/ 790575 h 1706707"/>
              <a:gd name="connsiteX41" fmla="*/ 2069523 w 4303569"/>
              <a:gd name="connsiteY41" fmla="*/ 831273 h 1706707"/>
              <a:gd name="connsiteX42" fmla="*/ 2140527 w 4303569"/>
              <a:gd name="connsiteY42" fmla="*/ 831273 h 1706707"/>
              <a:gd name="connsiteX43" fmla="*/ 2140527 w 4303569"/>
              <a:gd name="connsiteY43" fmla="*/ 875434 h 1706707"/>
              <a:gd name="connsiteX44" fmla="*/ 2315441 w 4303569"/>
              <a:gd name="connsiteY44" fmla="*/ 875434 h 1706707"/>
              <a:gd name="connsiteX45" fmla="*/ 2315441 w 4303569"/>
              <a:gd name="connsiteY45" fmla="*/ 924791 h 1706707"/>
              <a:gd name="connsiteX46" fmla="*/ 2377787 w 4303569"/>
              <a:gd name="connsiteY46" fmla="*/ 924791 h 1706707"/>
              <a:gd name="connsiteX47" fmla="*/ 2377787 w 4303569"/>
              <a:gd name="connsiteY47" fmla="*/ 964623 h 1706707"/>
              <a:gd name="connsiteX48" fmla="*/ 2413289 w 4303569"/>
              <a:gd name="connsiteY48" fmla="*/ 964623 h 1706707"/>
              <a:gd name="connsiteX49" fmla="*/ 2413289 w 4303569"/>
              <a:gd name="connsiteY49" fmla="*/ 995795 h 1706707"/>
              <a:gd name="connsiteX50" fmla="*/ 2489489 w 4303569"/>
              <a:gd name="connsiteY50" fmla="*/ 995795 h 1706707"/>
              <a:gd name="connsiteX51" fmla="*/ 2489489 w 4303569"/>
              <a:gd name="connsiteY51" fmla="*/ 1032164 h 1706707"/>
              <a:gd name="connsiteX52" fmla="*/ 2570018 w 4303569"/>
              <a:gd name="connsiteY52" fmla="*/ 1032164 h 1706707"/>
              <a:gd name="connsiteX53" fmla="*/ 2570018 w 4303569"/>
              <a:gd name="connsiteY53" fmla="*/ 1081520 h 1706707"/>
              <a:gd name="connsiteX54" fmla="*/ 2659207 w 4303569"/>
              <a:gd name="connsiteY54" fmla="*/ 1081520 h 1706707"/>
              <a:gd name="connsiteX55" fmla="*/ 2659207 w 4303569"/>
              <a:gd name="connsiteY55" fmla="*/ 1121352 h 1706707"/>
              <a:gd name="connsiteX56" fmla="*/ 2806412 w 4303569"/>
              <a:gd name="connsiteY56" fmla="*/ 1121352 h 1706707"/>
              <a:gd name="connsiteX57" fmla="*/ 2806412 w 4303569"/>
              <a:gd name="connsiteY57" fmla="*/ 1183698 h 1706707"/>
              <a:gd name="connsiteX58" fmla="*/ 2855768 w 4303569"/>
              <a:gd name="connsiteY58" fmla="*/ 1183698 h 1706707"/>
              <a:gd name="connsiteX59" fmla="*/ 2855768 w 4303569"/>
              <a:gd name="connsiteY59" fmla="*/ 1224395 h 1706707"/>
              <a:gd name="connsiteX60" fmla="*/ 3016828 w 4303569"/>
              <a:gd name="connsiteY60" fmla="*/ 1224395 h 1706707"/>
              <a:gd name="connsiteX61" fmla="*/ 3090430 w 4303569"/>
              <a:gd name="connsiteY61" fmla="*/ 1297998 h 1706707"/>
              <a:gd name="connsiteX62" fmla="*/ 3222048 w 4303569"/>
              <a:gd name="connsiteY62" fmla="*/ 1297998 h 1706707"/>
              <a:gd name="connsiteX63" fmla="*/ 3222048 w 4303569"/>
              <a:gd name="connsiteY63" fmla="*/ 1344757 h 1706707"/>
              <a:gd name="connsiteX64" fmla="*/ 3432464 w 4303569"/>
              <a:gd name="connsiteY64" fmla="*/ 1344757 h 1706707"/>
              <a:gd name="connsiteX65" fmla="*/ 3432464 w 4303569"/>
              <a:gd name="connsiteY65" fmla="*/ 1429616 h 1706707"/>
              <a:gd name="connsiteX66" fmla="*/ 3808269 w 4303569"/>
              <a:gd name="connsiteY66" fmla="*/ 1429616 h 1706707"/>
              <a:gd name="connsiteX67" fmla="*/ 3910446 w 4303569"/>
              <a:gd name="connsiteY67" fmla="*/ 1532659 h 1706707"/>
              <a:gd name="connsiteX68" fmla="*/ 4143376 w 4303569"/>
              <a:gd name="connsiteY68" fmla="*/ 1706707 h 1706707"/>
              <a:gd name="connsiteX69" fmla="*/ 4303569 w 4303569"/>
              <a:gd name="connsiteY69"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38407 w 4303569"/>
              <a:gd name="connsiteY9" fmla="*/ 296256 h 1706707"/>
              <a:gd name="connsiteX10" fmla="*/ 763808 w 4303569"/>
              <a:gd name="connsiteY10" fmla="*/ 298825 h 1706707"/>
              <a:gd name="connsiteX11" fmla="*/ 765616 w 4303569"/>
              <a:gd name="connsiteY11" fmla="*/ 314488 h 1706707"/>
              <a:gd name="connsiteX12" fmla="*/ 796710 w 4303569"/>
              <a:gd name="connsiteY12" fmla="*/ 316564 h 1706707"/>
              <a:gd name="connsiteX13" fmla="*/ 798803 w 4303569"/>
              <a:gd name="connsiteY13" fmla="*/ 335467 h 1706707"/>
              <a:gd name="connsiteX14" fmla="*/ 830783 w 4303569"/>
              <a:gd name="connsiteY14" fmla="*/ 334098 h 1706707"/>
              <a:gd name="connsiteX15" fmla="*/ 832875 w 4303569"/>
              <a:gd name="connsiteY15" fmla="*/ 356920 h 1706707"/>
              <a:gd name="connsiteX16" fmla="*/ 864269 w 4303569"/>
              <a:gd name="connsiteY16" fmla="*/ 358998 h 1706707"/>
              <a:gd name="connsiteX17" fmla="*/ 868454 w 4303569"/>
              <a:gd name="connsiteY17" fmla="*/ 375599 h 1706707"/>
              <a:gd name="connsiteX18" fmla="*/ 934316 w 4303569"/>
              <a:gd name="connsiteY18" fmla="*/ 374890 h 1706707"/>
              <a:gd name="connsiteX19" fmla="*/ 934316 w 4303569"/>
              <a:gd name="connsiteY19" fmla="*/ 401782 h 1706707"/>
              <a:gd name="connsiteX20" fmla="*/ 992332 w 4303569"/>
              <a:gd name="connsiteY20" fmla="*/ 401782 h 1706707"/>
              <a:gd name="connsiteX21" fmla="*/ 998611 w 4303569"/>
              <a:gd name="connsiteY21" fmla="*/ 467559 h 1706707"/>
              <a:gd name="connsiteX22" fmla="*/ 1170279 w 4303569"/>
              <a:gd name="connsiteY22" fmla="*/ 463409 h 1706707"/>
              <a:gd name="connsiteX23" fmla="*/ 1172372 w 4303569"/>
              <a:gd name="connsiteY23" fmla="*/ 490970 h 1706707"/>
              <a:gd name="connsiteX24" fmla="*/ 1275702 w 4303569"/>
              <a:gd name="connsiteY24" fmla="*/ 490970 h 1706707"/>
              <a:gd name="connsiteX25" fmla="*/ 1275702 w 4303569"/>
              <a:gd name="connsiteY25" fmla="*/ 522143 h 1706707"/>
              <a:gd name="connsiteX26" fmla="*/ 1362941 w 4303569"/>
              <a:gd name="connsiteY26" fmla="*/ 522143 h 1706707"/>
              <a:gd name="connsiteX27" fmla="*/ 1362941 w 4303569"/>
              <a:gd name="connsiteY27" fmla="*/ 568886 h 1706707"/>
              <a:gd name="connsiteX28" fmla="*/ 1429185 w 4303569"/>
              <a:gd name="connsiteY28" fmla="*/ 570960 h 1706707"/>
              <a:gd name="connsiteX29" fmla="*/ 1431277 w 4303569"/>
              <a:gd name="connsiteY29" fmla="*/ 591759 h 1706707"/>
              <a:gd name="connsiteX30" fmla="*/ 1586346 w 4303569"/>
              <a:gd name="connsiteY30" fmla="*/ 589684 h 1706707"/>
              <a:gd name="connsiteX31" fmla="*/ 1586346 w 4303569"/>
              <a:gd name="connsiteY31" fmla="*/ 633845 h 1706707"/>
              <a:gd name="connsiteX32" fmla="*/ 1689389 w 4303569"/>
              <a:gd name="connsiteY32" fmla="*/ 633845 h 1706707"/>
              <a:gd name="connsiteX33" fmla="*/ 1689389 w 4303569"/>
              <a:gd name="connsiteY33" fmla="*/ 674543 h 1706707"/>
              <a:gd name="connsiteX34" fmla="*/ 1765589 w 4303569"/>
              <a:gd name="connsiteY34" fmla="*/ 674543 h 1706707"/>
              <a:gd name="connsiteX35" fmla="*/ 1765589 w 4303569"/>
              <a:gd name="connsiteY35" fmla="*/ 718705 h 1706707"/>
              <a:gd name="connsiteX36" fmla="*/ 1854777 w 4303569"/>
              <a:gd name="connsiteY36" fmla="*/ 718705 h 1706707"/>
              <a:gd name="connsiteX37" fmla="*/ 1854777 w 4303569"/>
              <a:gd name="connsiteY37" fmla="*/ 755073 h 1706707"/>
              <a:gd name="connsiteX38" fmla="*/ 1953491 w 4303569"/>
              <a:gd name="connsiteY38" fmla="*/ 755073 h 1706707"/>
              <a:gd name="connsiteX39" fmla="*/ 1953491 w 4303569"/>
              <a:gd name="connsiteY39" fmla="*/ 790575 h 1706707"/>
              <a:gd name="connsiteX40" fmla="*/ 2069523 w 4303569"/>
              <a:gd name="connsiteY40" fmla="*/ 790575 h 1706707"/>
              <a:gd name="connsiteX41" fmla="*/ 2069523 w 4303569"/>
              <a:gd name="connsiteY41" fmla="*/ 831273 h 1706707"/>
              <a:gd name="connsiteX42" fmla="*/ 2140527 w 4303569"/>
              <a:gd name="connsiteY42" fmla="*/ 831273 h 1706707"/>
              <a:gd name="connsiteX43" fmla="*/ 2140527 w 4303569"/>
              <a:gd name="connsiteY43" fmla="*/ 875434 h 1706707"/>
              <a:gd name="connsiteX44" fmla="*/ 2315441 w 4303569"/>
              <a:gd name="connsiteY44" fmla="*/ 875434 h 1706707"/>
              <a:gd name="connsiteX45" fmla="*/ 2315441 w 4303569"/>
              <a:gd name="connsiteY45" fmla="*/ 924791 h 1706707"/>
              <a:gd name="connsiteX46" fmla="*/ 2377787 w 4303569"/>
              <a:gd name="connsiteY46" fmla="*/ 924791 h 1706707"/>
              <a:gd name="connsiteX47" fmla="*/ 2377787 w 4303569"/>
              <a:gd name="connsiteY47" fmla="*/ 964623 h 1706707"/>
              <a:gd name="connsiteX48" fmla="*/ 2413289 w 4303569"/>
              <a:gd name="connsiteY48" fmla="*/ 964623 h 1706707"/>
              <a:gd name="connsiteX49" fmla="*/ 2413289 w 4303569"/>
              <a:gd name="connsiteY49" fmla="*/ 995795 h 1706707"/>
              <a:gd name="connsiteX50" fmla="*/ 2489489 w 4303569"/>
              <a:gd name="connsiteY50" fmla="*/ 995795 h 1706707"/>
              <a:gd name="connsiteX51" fmla="*/ 2489489 w 4303569"/>
              <a:gd name="connsiteY51" fmla="*/ 1032164 h 1706707"/>
              <a:gd name="connsiteX52" fmla="*/ 2570018 w 4303569"/>
              <a:gd name="connsiteY52" fmla="*/ 1032164 h 1706707"/>
              <a:gd name="connsiteX53" fmla="*/ 2570018 w 4303569"/>
              <a:gd name="connsiteY53" fmla="*/ 1081520 h 1706707"/>
              <a:gd name="connsiteX54" fmla="*/ 2659207 w 4303569"/>
              <a:gd name="connsiteY54" fmla="*/ 1081520 h 1706707"/>
              <a:gd name="connsiteX55" fmla="*/ 2659207 w 4303569"/>
              <a:gd name="connsiteY55" fmla="*/ 1121352 h 1706707"/>
              <a:gd name="connsiteX56" fmla="*/ 2806412 w 4303569"/>
              <a:gd name="connsiteY56" fmla="*/ 1121352 h 1706707"/>
              <a:gd name="connsiteX57" fmla="*/ 2806412 w 4303569"/>
              <a:gd name="connsiteY57" fmla="*/ 1183698 h 1706707"/>
              <a:gd name="connsiteX58" fmla="*/ 2855768 w 4303569"/>
              <a:gd name="connsiteY58" fmla="*/ 1183698 h 1706707"/>
              <a:gd name="connsiteX59" fmla="*/ 2855768 w 4303569"/>
              <a:gd name="connsiteY59" fmla="*/ 1224395 h 1706707"/>
              <a:gd name="connsiteX60" fmla="*/ 3016828 w 4303569"/>
              <a:gd name="connsiteY60" fmla="*/ 1224395 h 1706707"/>
              <a:gd name="connsiteX61" fmla="*/ 3090430 w 4303569"/>
              <a:gd name="connsiteY61" fmla="*/ 1297998 h 1706707"/>
              <a:gd name="connsiteX62" fmla="*/ 3222048 w 4303569"/>
              <a:gd name="connsiteY62" fmla="*/ 1297998 h 1706707"/>
              <a:gd name="connsiteX63" fmla="*/ 3222048 w 4303569"/>
              <a:gd name="connsiteY63" fmla="*/ 1344757 h 1706707"/>
              <a:gd name="connsiteX64" fmla="*/ 3432464 w 4303569"/>
              <a:gd name="connsiteY64" fmla="*/ 1344757 h 1706707"/>
              <a:gd name="connsiteX65" fmla="*/ 3432464 w 4303569"/>
              <a:gd name="connsiteY65" fmla="*/ 1429616 h 1706707"/>
              <a:gd name="connsiteX66" fmla="*/ 3808269 w 4303569"/>
              <a:gd name="connsiteY66" fmla="*/ 1429616 h 1706707"/>
              <a:gd name="connsiteX67" fmla="*/ 3910446 w 4303569"/>
              <a:gd name="connsiteY67" fmla="*/ 1532659 h 1706707"/>
              <a:gd name="connsiteX68" fmla="*/ 4143376 w 4303569"/>
              <a:gd name="connsiteY68" fmla="*/ 1706707 h 1706707"/>
              <a:gd name="connsiteX69" fmla="*/ 4303569 w 4303569"/>
              <a:gd name="connsiteY69"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38407 w 4303569"/>
              <a:gd name="connsiteY9" fmla="*/ 296256 h 1706707"/>
              <a:gd name="connsiteX10" fmla="*/ 709391 w 4303569"/>
              <a:gd name="connsiteY10" fmla="*/ 286375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4316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38407 w 4303569"/>
              <a:gd name="connsiteY9" fmla="*/ 296256 h 1706707"/>
              <a:gd name="connsiteX10" fmla="*/ 734507 w 4303569"/>
              <a:gd name="connsiteY10" fmla="*/ 251102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4316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07013 w 4303569"/>
              <a:gd name="connsiteY9" fmla="*/ 248532 h 1706707"/>
              <a:gd name="connsiteX10" fmla="*/ 734507 w 4303569"/>
              <a:gd name="connsiteY10" fmla="*/ 251102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4316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07013 w 4303569"/>
              <a:gd name="connsiteY9" fmla="*/ 248532 h 1706707"/>
              <a:gd name="connsiteX10" fmla="*/ 740786 w 4303569"/>
              <a:gd name="connsiteY10" fmla="*/ 288450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4316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07013 w 4303569"/>
              <a:gd name="connsiteY9" fmla="*/ 248532 h 1706707"/>
              <a:gd name="connsiteX10" fmla="*/ 742879 w 4303569"/>
              <a:gd name="connsiteY10" fmla="*/ 302975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4316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07013 w 4303569"/>
              <a:gd name="connsiteY9" fmla="*/ 248532 h 1706707"/>
              <a:gd name="connsiteX10" fmla="*/ 744972 w 4303569"/>
              <a:gd name="connsiteY10" fmla="*/ 294675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4316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07013 w 4303569"/>
              <a:gd name="connsiteY9" fmla="*/ 248532 h 1706707"/>
              <a:gd name="connsiteX10" fmla="*/ 744972 w 4303569"/>
              <a:gd name="connsiteY10" fmla="*/ 296751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4316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40500 w 4303569"/>
              <a:gd name="connsiteY9" fmla="*/ 283806 h 1706707"/>
              <a:gd name="connsiteX10" fmla="*/ 744972 w 4303569"/>
              <a:gd name="connsiteY10" fmla="*/ 296751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4316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40500 w 4303569"/>
              <a:gd name="connsiteY9" fmla="*/ 283806 h 1706707"/>
              <a:gd name="connsiteX10" fmla="*/ 744972 w 4303569"/>
              <a:gd name="connsiteY10" fmla="*/ 296751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4316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40500 w 4303569"/>
              <a:gd name="connsiteY9" fmla="*/ 283806 h 1706707"/>
              <a:gd name="connsiteX10" fmla="*/ 744972 w 4303569"/>
              <a:gd name="connsiteY10" fmla="*/ 296751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8502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40500 w 4303569"/>
              <a:gd name="connsiteY9" fmla="*/ 283806 h 1706707"/>
              <a:gd name="connsiteX10" fmla="*/ 744972 w 4303569"/>
              <a:gd name="connsiteY10" fmla="*/ 296751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4316 w 4303569"/>
              <a:gd name="connsiteY19" fmla="*/ 374890 h 1706707"/>
              <a:gd name="connsiteX20" fmla="*/ 938502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40500 w 4303569"/>
              <a:gd name="connsiteY9" fmla="*/ 283806 h 1706707"/>
              <a:gd name="connsiteX10" fmla="*/ 744972 w 4303569"/>
              <a:gd name="connsiteY10" fmla="*/ 296751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0131 w 4303569"/>
              <a:gd name="connsiteY19" fmla="*/ 370740 h 1706707"/>
              <a:gd name="connsiteX20" fmla="*/ 938502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12198 w 4303569"/>
              <a:gd name="connsiteY8" fmla="*/ 258907 h 1706707"/>
              <a:gd name="connsiteX9" fmla="*/ 740500 w 4303569"/>
              <a:gd name="connsiteY9" fmla="*/ 283806 h 1706707"/>
              <a:gd name="connsiteX10" fmla="*/ 744972 w 4303569"/>
              <a:gd name="connsiteY10" fmla="*/ 296751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8502 w 4303569"/>
              <a:gd name="connsiteY19" fmla="*/ 379040 h 1706707"/>
              <a:gd name="connsiteX20" fmla="*/ 938502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43592 w 4303569"/>
              <a:gd name="connsiteY8" fmla="*/ 273431 h 1706707"/>
              <a:gd name="connsiteX9" fmla="*/ 740500 w 4303569"/>
              <a:gd name="connsiteY9" fmla="*/ 283806 h 1706707"/>
              <a:gd name="connsiteX10" fmla="*/ 744972 w 4303569"/>
              <a:gd name="connsiteY10" fmla="*/ 296751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8502 w 4303569"/>
              <a:gd name="connsiteY19" fmla="*/ 379040 h 1706707"/>
              <a:gd name="connsiteX20" fmla="*/ 938502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2198 w 4303569"/>
              <a:gd name="connsiteY7" fmla="*/ 205220 h 1706707"/>
              <a:gd name="connsiteX8" fmla="*/ 660335 w 4303569"/>
              <a:gd name="connsiteY8" fmla="*/ 283807 h 1706707"/>
              <a:gd name="connsiteX9" fmla="*/ 740500 w 4303569"/>
              <a:gd name="connsiteY9" fmla="*/ 283806 h 1706707"/>
              <a:gd name="connsiteX10" fmla="*/ 744972 w 4303569"/>
              <a:gd name="connsiteY10" fmla="*/ 296751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8502 w 4303569"/>
              <a:gd name="connsiteY19" fmla="*/ 379040 h 1706707"/>
              <a:gd name="connsiteX20" fmla="*/ 938502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618477 w 4303569"/>
              <a:gd name="connsiteY7" fmla="*/ 240493 h 1706707"/>
              <a:gd name="connsiteX8" fmla="*/ 660335 w 4303569"/>
              <a:gd name="connsiteY8" fmla="*/ 283807 h 1706707"/>
              <a:gd name="connsiteX9" fmla="*/ 740500 w 4303569"/>
              <a:gd name="connsiteY9" fmla="*/ 283806 h 1706707"/>
              <a:gd name="connsiteX10" fmla="*/ 744972 w 4303569"/>
              <a:gd name="connsiteY10" fmla="*/ 296751 h 1706707"/>
              <a:gd name="connsiteX11" fmla="*/ 763808 w 4303569"/>
              <a:gd name="connsiteY11" fmla="*/ 298825 h 1706707"/>
              <a:gd name="connsiteX12" fmla="*/ 765616 w 4303569"/>
              <a:gd name="connsiteY12" fmla="*/ 314488 h 1706707"/>
              <a:gd name="connsiteX13" fmla="*/ 796710 w 4303569"/>
              <a:gd name="connsiteY13" fmla="*/ 316564 h 1706707"/>
              <a:gd name="connsiteX14" fmla="*/ 798803 w 4303569"/>
              <a:gd name="connsiteY14" fmla="*/ 335467 h 1706707"/>
              <a:gd name="connsiteX15" fmla="*/ 830783 w 4303569"/>
              <a:gd name="connsiteY15" fmla="*/ 334098 h 1706707"/>
              <a:gd name="connsiteX16" fmla="*/ 832875 w 4303569"/>
              <a:gd name="connsiteY16" fmla="*/ 356920 h 1706707"/>
              <a:gd name="connsiteX17" fmla="*/ 864269 w 4303569"/>
              <a:gd name="connsiteY17" fmla="*/ 358998 h 1706707"/>
              <a:gd name="connsiteX18" fmla="*/ 868454 w 4303569"/>
              <a:gd name="connsiteY18" fmla="*/ 375599 h 1706707"/>
              <a:gd name="connsiteX19" fmla="*/ 938502 w 4303569"/>
              <a:gd name="connsiteY19" fmla="*/ 379040 h 1706707"/>
              <a:gd name="connsiteX20" fmla="*/ 938502 w 4303569"/>
              <a:gd name="connsiteY20" fmla="*/ 401782 h 1706707"/>
              <a:gd name="connsiteX21" fmla="*/ 992332 w 4303569"/>
              <a:gd name="connsiteY21" fmla="*/ 401782 h 1706707"/>
              <a:gd name="connsiteX22" fmla="*/ 998611 w 4303569"/>
              <a:gd name="connsiteY22" fmla="*/ 467559 h 1706707"/>
              <a:gd name="connsiteX23" fmla="*/ 1170279 w 4303569"/>
              <a:gd name="connsiteY23" fmla="*/ 463409 h 1706707"/>
              <a:gd name="connsiteX24" fmla="*/ 1172372 w 4303569"/>
              <a:gd name="connsiteY24" fmla="*/ 490970 h 1706707"/>
              <a:gd name="connsiteX25" fmla="*/ 1275702 w 4303569"/>
              <a:gd name="connsiteY25" fmla="*/ 490970 h 1706707"/>
              <a:gd name="connsiteX26" fmla="*/ 1275702 w 4303569"/>
              <a:gd name="connsiteY26" fmla="*/ 522143 h 1706707"/>
              <a:gd name="connsiteX27" fmla="*/ 1362941 w 4303569"/>
              <a:gd name="connsiteY27" fmla="*/ 522143 h 1706707"/>
              <a:gd name="connsiteX28" fmla="*/ 1362941 w 4303569"/>
              <a:gd name="connsiteY28" fmla="*/ 568886 h 1706707"/>
              <a:gd name="connsiteX29" fmla="*/ 1429185 w 4303569"/>
              <a:gd name="connsiteY29" fmla="*/ 570960 h 1706707"/>
              <a:gd name="connsiteX30" fmla="*/ 1431277 w 4303569"/>
              <a:gd name="connsiteY30" fmla="*/ 591759 h 1706707"/>
              <a:gd name="connsiteX31" fmla="*/ 1586346 w 4303569"/>
              <a:gd name="connsiteY31" fmla="*/ 589684 h 1706707"/>
              <a:gd name="connsiteX32" fmla="*/ 1586346 w 4303569"/>
              <a:gd name="connsiteY32" fmla="*/ 633845 h 1706707"/>
              <a:gd name="connsiteX33" fmla="*/ 1689389 w 4303569"/>
              <a:gd name="connsiteY33" fmla="*/ 633845 h 1706707"/>
              <a:gd name="connsiteX34" fmla="*/ 1689389 w 4303569"/>
              <a:gd name="connsiteY34" fmla="*/ 674543 h 1706707"/>
              <a:gd name="connsiteX35" fmla="*/ 1765589 w 4303569"/>
              <a:gd name="connsiteY35" fmla="*/ 674543 h 1706707"/>
              <a:gd name="connsiteX36" fmla="*/ 1765589 w 4303569"/>
              <a:gd name="connsiteY36" fmla="*/ 718705 h 1706707"/>
              <a:gd name="connsiteX37" fmla="*/ 1854777 w 4303569"/>
              <a:gd name="connsiteY37" fmla="*/ 718705 h 1706707"/>
              <a:gd name="connsiteX38" fmla="*/ 1854777 w 4303569"/>
              <a:gd name="connsiteY38" fmla="*/ 755073 h 1706707"/>
              <a:gd name="connsiteX39" fmla="*/ 1953491 w 4303569"/>
              <a:gd name="connsiteY39" fmla="*/ 755073 h 1706707"/>
              <a:gd name="connsiteX40" fmla="*/ 1953491 w 4303569"/>
              <a:gd name="connsiteY40" fmla="*/ 790575 h 1706707"/>
              <a:gd name="connsiteX41" fmla="*/ 2069523 w 4303569"/>
              <a:gd name="connsiteY41" fmla="*/ 790575 h 1706707"/>
              <a:gd name="connsiteX42" fmla="*/ 2069523 w 4303569"/>
              <a:gd name="connsiteY42" fmla="*/ 831273 h 1706707"/>
              <a:gd name="connsiteX43" fmla="*/ 2140527 w 4303569"/>
              <a:gd name="connsiteY43" fmla="*/ 831273 h 1706707"/>
              <a:gd name="connsiteX44" fmla="*/ 2140527 w 4303569"/>
              <a:gd name="connsiteY44" fmla="*/ 875434 h 1706707"/>
              <a:gd name="connsiteX45" fmla="*/ 2315441 w 4303569"/>
              <a:gd name="connsiteY45" fmla="*/ 875434 h 1706707"/>
              <a:gd name="connsiteX46" fmla="*/ 2315441 w 4303569"/>
              <a:gd name="connsiteY46" fmla="*/ 924791 h 1706707"/>
              <a:gd name="connsiteX47" fmla="*/ 2377787 w 4303569"/>
              <a:gd name="connsiteY47" fmla="*/ 924791 h 1706707"/>
              <a:gd name="connsiteX48" fmla="*/ 2377787 w 4303569"/>
              <a:gd name="connsiteY48" fmla="*/ 964623 h 1706707"/>
              <a:gd name="connsiteX49" fmla="*/ 2413289 w 4303569"/>
              <a:gd name="connsiteY49" fmla="*/ 964623 h 1706707"/>
              <a:gd name="connsiteX50" fmla="*/ 2413289 w 4303569"/>
              <a:gd name="connsiteY50" fmla="*/ 995795 h 1706707"/>
              <a:gd name="connsiteX51" fmla="*/ 2489489 w 4303569"/>
              <a:gd name="connsiteY51" fmla="*/ 995795 h 1706707"/>
              <a:gd name="connsiteX52" fmla="*/ 2489489 w 4303569"/>
              <a:gd name="connsiteY52" fmla="*/ 1032164 h 1706707"/>
              <a:gd name="connsiteX53" fmla="*/ 2570018 w 4303569"/>
              <a:gd name="connsiteY53" fmla="*/ 1032164 h 1706707"/>
              <a:gd name="connsiteX54" fmla="*/ 2570018 w 4303569"/>
              <a:gd name="connsiteY54" fmla="*/ 1081520 h 1706707"/>
              <a:gd name="connsiteX55" fmla="*/ 2659207 w 4303569"/>
              <a:gd name="connsiteY55" fmla="*/ 1081520 h 1706707"/>
              <a:gd name="connsiteX56" fmla="*/ 2659207 w 4303569"/>
              <a:gd name="connsiteY56" fmla="*/ 1121352 h 1706707"/>
              <a:gd name="connsiteX57" fmla="*/ 2806412 w 4303569"/>
              <a:gd name="connsiteY57" fmla="*/ 1121352 h 1706707"/>
              <a:gd name="connsiteX58" fmla="*/ 2806412 w 4303569"/>
              <a:gd name="connsiteY58" fmla="*/ 1183698 h 1706707"/>
              <a:gd name="connsiteX59" fmla="*/ 2855768 w 4303569"/>
              <a:gd name="connsiteY59" fmla="*/ 1183698 h 1706707"/>
              <a:gd name="connsiteX60" fmla="*/ 2855768 w 4303569"/>
              <a:gd name="connsiteY60" fmla="*/ 1224395 h 1706707"/>
              <a:gd name="connsiteX61" fmla="*/ 3016828 w 4303569"/>
              <a:gd name="connsiteY61" fmla="*/ 1224395 h 1706707"/>
              <a:gd name="connsiteX62" fmla="*/ 3090430 w 4303569"/>
              <a:gd name="connsiteY62" fmla="*/ 1297998 h 1706707"/>
              <a:gd name="connsiteX63" fmla="*/ 3222048 w 4303569"/>
              <a:gd name="connsiteY63" fmla="*/ 1297998 h 1706707"/>
              <a:gd name="connsiteX64" fmla="*/ 3222048 w 4303569"/>
              <a:gd name="connsiteY64" fmla="*/ 1344757 h 1706707"/>
              <a:gd name="connsiteX65" fmla="*/ 3432464 w 4303569"/>
              <a:gd name="connsiteY65" fmla="*/ 1344757 h 1706707"/>
              <a:gd name="connsiteX66" fmla="*/ 3432464 w 4303569"/>
              <a:gd name="connsiteY66" fmla="*/ 1429616 h 1706707"/>
              <a:gd name="connsiteX67" fmla="*/ 3808269 w 4303569"/>
              <a:gd name="connsiteY67" fmla="*/ 1429616 h 1706707"/>
              <a:gd name="connsiteX68" fmla="*/ 3910446 w 4303569"/>
              <a:gd name="connsiteY68" fmla="*/ 1532659 h 1706707"/>
              <a:gd name="connsiteX69" fmla="*/ 4143376 w 4303569"/>
              <a:gd name="connsiteY69" fmla="*/ 1706707 h 1706707"/>
              <a:gd name="connsiteX70" fmla="*/ 4303569 w 4303569"/>
              <a:gd name="connsiteY70"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577537 w 4303569"/>
              <a:gd name="connsiteY7" fmla="*/ 219978 h 1706707"/>
              <a:gd name="connsiteX8" fmla="*/ 618477 w 4303569"/>
              <a:gd name="connsiteY8" fmla="*/ 24049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590095 w 4303569"/>
              <a:gd name="connsiteY7" fmla="*/ 236577 h 1706707"/>
              <a:gd name="connsiteX8" fmla="*/ 618477 w 4303569"/>
              <a:gd name="connsiteY8" fmla="*/ 24049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62841 w 4303569"/>
              <a:gd name="connsiteY6" fmla="*/ 205220 h 1706707"/>
              <a:gd name="connsiteX7" fmla="*/ 590095 w 4303569"/>
              <a:gd name="connsiteY7" fmla="*/ 236577 h 1706707"/>
              <a:gd name="connsiteX8" fmla="*/ 620569 w 4303569"/>
              <a:gd name="connsiteY8" fmla="*/ 24049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85863 w 4303569"/>
              <a:gd name="connsiteY6" fmla="*/ 201070 h 1706707"/>
              <a:gd name="connsiteX7" fmla="*/ 590095 w 4303569"/>
              <a:gd name="connsiteY7" fmla="*/ 236577 h 1706707"/>
              <a:gd name="connsiteX8" fmla="*/ 620569 w 4303569"/>
              <a:gd name="connsiteY8" fmla="*/ 24049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87956 w 4303569"/>
              <a:gd name="connsiteY6" fmla="*/ 211444 h 1706707"/>
              <a:gd name="connsiteX7" fmla="*/ 590095 w 4303569"/>
              <a:gd name="connsiteY7" fmla="*/ 236577 h 1706707"/>
              <a:gd name="connsiteX8" fmla="*/ 620569 w 4303569"/>
              <a:gd name="connsiteY8" fmla="*/ 24049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87956 w 4303569"/>
              <a:gd name="connsiteY6" fmla="*/ 209369 h 1706707"/>
              <a:gd name="connsiteX7" fmla="*/ 590095 w 4303569"/>
              <a:gd name="connsiteY7" fmla="*/ 236577 h 1706707"/>
              <a:gd name="connsiteX8" fmla="*/ 620569 w 4303569"/>
              <a:gd name="connsiteY8" fmla="*/ 24049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83771 w 4303569"/>
              <a:gd name="connsiteY6" fmla="*/ 203144 h 1706707"/>
              <a:gd name="connsiteX7" fmla="*/ 590095 w 4303569"/>
              <a:gd name="connsiteY7" fmla="*/ 236577 h 1706707"/>
              <a:gd name="connsiteX8" fmla="*/ 620569 w 4303569"/>
              <a:gd name="connsiteY8" fmla="*/ 24049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56334 w 4303569"/>
              <a:gd name="connsiteY5" fmla="*/ 205220 h 1706707"/>
              <a:gd name="connsiteX6" fmla="*/ 587957 w 4303569"/>
              <a:gd name="connsiteY6" fmla="*/ 207295 h 1706707"/>
              <a:gd name="connsiteX7" fmla="*/ 590095 w 4303569"/>
              <a:gd name="connsiteY7" fmla="*/ 236577 h 1706707"/>
              <a:gd name="connsiteX8" fmla="*/ 620569 w 4303569"/>
              <a:gd name="connsiteY8" fmla="*/ 24049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56334 w 4303569"/>
              <a:gd name="connsiteY4" fmla="*/ 169718 h 1706707"/>
              <a:gd name="connsiteX5" fmla="*/ 475171 w 4303569"/>
              <a:gd name="connsiteY5" fmla="*/ 211445 h 1706707"/>
              <a:gd name="connsiteX6" fmla="*/ 587957 w 4303569"/>
              <a:gd name="connsiteY6" fmla="*/ 207295 h 1706707"/>
              <a:gd name="connsiteX7" fmla="*/ 590095 w 4303569"/>
              <a:gd name="connsiteY7" fmla="*/ 236577 h 1706707"/>
              <a:gd name="connsiteX8" fmla="*/ 620569 w 4303569"/>
              <a:gd name="connsiteY8" fmla="*/ 24049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73078 w 4303569"/>
              <a:gd name="connsiteY4" fmla="*/ 186318 h 1706707"/>
              <a:gd name="connsiteX5" fmla="*/ 475171 w 4303569"/>
              <a:gd name="connsiteY5" fmla="*/ 211445 h 1706707"/>
              <a:gd name="connsiteX6" fmla="*/ 587957 w 4303569"/>
              <a:gd name="connsiteY6" fmla="*/ 207295 h 1706707"/>
              <a:gd name="connsiteX7" fmla="*/ 590095 w 4303569"/>
              <a:gd name="connsiteY7" fmla="*/ 236577 h 1706707"/>
              <a:gd name="connsiteX8" fmla="*/ 620569 w 4303569"/>
              <a:gd name="connsiteY8" fmla="*/ 24049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73078 w 4303569"/>
              <a:gd name="connsiteY4" fmla="*/ 186318 h 1706707"/>
              <a:gd name="connsiteX5" fmla="*/ 475171 w 4303569"/>
              <a:gd name="connsiteY5" fmla="*/ 211445 h 1706707"/>
              <a:gd name="connsiteX6" fmla="*/ 587957 w 4303569"/>
              <a:gd name="connsiteY6" fmla="*/ 207295 h 1706707"/>
              <a:gd name="connsiteX7" fmla="*/ 590095 w 4303569"/>
              <a:gd name="connsiteY7" fmla="*/ 236577 h 1706707"/>
              <a:gd name="connsiteX8" fmla="*/ 624756 w 4303569"/>
              <a:gd name="connsiteY8" fmla="*/ 23634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73078 w 4303569"/>
              <a:gd name="connsiteY4" fmla="*/ 186318 h 1706707"/>
              <a:gd name="connsiteX5" fmla="*/ 475171 w 4303569"/>
              <a:gd name="connsiteY5" fmla="*/ 207296 h 1706707"/>
              <a:gd name="connsiteX6" fmla="*/ 587957 w 4303569"/>
              <a:gd name="connsiteY6" fmla="*/ 207295 h 1706707"/>
              <a:gd name="connsiteX7" fmla="*/ 590095 w 4303569"/>
              <a:gd name="connsiteY7" fmla="*/ 236577 h 1706707"/>
              <a:gd name="connsiteX8" fmla="*/ 624756 w 4303569"/>
              <a:gd name="connsiteY8" fmla="*/ 23634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73078 w 4303569"/>
              <a:gd name="connsiteY4" fmla="*/ 186318 h 1706707"/>
              <a:gd name="connsiteX5" fmla="*/ 477265 w 4303569"/>
              <a:gd name="connsiteY5" fmla="*/ 211446 h 1706707"/>
              <a:gd name="connsiteX6" fmla="*/ 587957 w 4303569"/>
              <a:gd name="connsiteY6" fmla="*/ 207295 h 1706707"/>
              <a:gd name="connsiteX7" fmla="*/ 590095 w 4303569"/>
              <a:gd name="connsiteY7" fmla="*/ 236577 h 1706707"/>
              <a:gd name="connsiteX8" fmla="*/ 624756 w 4303569"/>
              <a:gd name="connsiteY8" fmla="*/ 23634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73078 w 4303569"/>
              <a:gd name="connsiteY4" fmla="*/ 186318 h 1706707"/>
              <a:gd name="connsiteX5" fmla="*/ 477265 w 4303569"/>
              <a:gd name="connsiteY5" fmla="*/ 211446 h 1706707"/>
              <a:gd name="connsiteX6" fmla="*/ 587957 w 4303569"/>
              <a:gd name="connsiteY6" fmla="*/ 207295 h 1706707"/>
              <a:gd name="connsiteX7" fmla="*/ 590095 w 4303569"/>
              <a:gd name="connsiteY7" fmla="*/ 236577 h 1706707"/>
              <a:gd name="connsiteX8" fmla="*/ 624756 w 4303569"/>
              <a:gd name="connsiteY8" fmla="*/ 23634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08264 w 4303569"/>
              <a:gd name="connsiteY3" fmla="*/ 169718 h 1706707"/>
              <a:gd name="connsiteX4" fmla="*/ 473078 w 4303569"/>
              <a:gd name="connsiteY4" fmla="*/ 186318 h 1706707"/>
              <a:gd name="connsiteX5" fmla="*/ 477265 w 4303569"/>
              <a:gd name="connsiteY5" fmla="*/ 211446 h 1706707"/>
              <a:gd name="connsiteX6" fmla="*/ 587957 w 4303569"/>
              <a:gd name="connsiteY6" fmla="*/ 211444 h 1706707"/>
              <a:gd name="connsiteX7" fmla="*/ 590095 w 4303569"/>
              <a:gd name="connsiteY7" fmla="*/ 236577 h 1706707"/>
              <a:gd name="connsiteX8" fmla="*/ 624756 w 4303569"/>
              <a:gd name="connsiteY8" fmla="*/ 23634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45937 w 4303569"/>
              <a:gd name="connsiteY3" fmla="*/ 184243 h 1706707"/>
              <a:gd name="connsiteX4" fmla="*/ 473078 w 4303569"/>
              <a:gd name="connsiteY4" fmla="*/ 186318 h 1706707"/>
              <a:gd name="connsiteX5" fmla="*/ 477265 w 4303569"/>
              <a:gd name="connsiteY5" fmla="*/ 211446 h 1706707"/>
              <a:gd name="connsiteX6" fmla="*/ 587957 w 4303569"/>
              <a:gd name="connsiteY6" fmla="*/ 211444 h 1706707"/>
              <a:gd name="connsiteX7" fmla="*/ 590095 w 4303569"/>
              <a:gd name="connsiteY7" fmla="*/ 236577 h 1706707"/>
              <a:gd name="connsiteX8" fmla="*/ 624756 w 4303569"/>
              <a:gd name="connsiteY8" fmla="*/ 23634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58495 w 4303569"/>
              <a:gd name="connsiteY3" fmla="*/ 184243 h 1706707"/>
              <a:gd name="connsiteX4" fmla="*/ 473078 w 4303569"/>
              <a:gd name="connsiteY4" fmla="*/ 186318 h 1706707"/>
              <a:gd name="connsiteX5" fmla="*/ 477265 w 4303569"/>
              <a:gd name="connsiteY5" fmla="*/ 211446 h 1706707"/>
              <a:gd name="connsiteX6" fmla="*/ 587957 w 4303569"/>
              <a:gd name="connsiteY6" fmla="*/ 211444 h 1706707"/>
              <a:gd name="connsiteX7" fmla="*/ 590095 w 4303569"/>
              <a:gd name="connsiteY7" fmla="*/ 236577 h 1706707"/>
              <a:gd name="connsiteX8" fmla="*/ 624756 w 4303569"/>
              <a:gd name="connsiteY8" fmla="*/ 236343 h 1706707"/>
              <a:gd name="connsiteX9" fmla="*/ 660335 w 4303569"/>
              <a:gd name="connsiteY9" fmla="*/ 283807 h 1706707"/>
              <a:gd name="connsiteX10" fmla="*/ 740500 w 4303569"/>
              <a:gd name="connsiteY10" fmla="*/ 283806 h 1706707"/>
              <a:gd name="connsiteX11" fmla="*/ 744972 w 4303569"/>
              <a:gd name="connsiteY11" fmla="*/ 296751 h 1706707"/>
              <a:gd name="connsiteX12" fmla="*/ 763808 w 4303569"/>
              <a:gd name="connsiteY12" fmla="*/ 298825 h 1706707"/>
              <a:gd name="connsiteX13" fmla="*/ 765616 w 4303569"/>
              <a:gd name="connsiteY13" fmla="*/ 314488 h 1706707"/>
              <a:gd name="connsiteX14" fmla="*/ 796710 w 4303569"/>
              <a:gd name="connsiteY14" fmla="*/ 316564 h 1706707"/>
              <a:gd name="connsiteX15" fmla="*/ 798803 w 4303569"/>
              <a:gd name="connsiteY15" fmla="*/ 335467 h 1706707"/>
              <a:gd name="connsiteX16" fmla="*/ 830783 w 4303569"/>
              <a:gd name="connsiteY16" fmla="*/ 334098 h 1706707"/>
              <a:gd name="connsiteX17" fmla="*/ 832875 w 4303569"/>
              <a:gd name="connsiteY17" fmla="*/ 356920 h 1706707"/>
              <a:gd name="connsiteX18" fmla="*/ 864269 w 4303569"/>
              <a:gd name="connsiteY18" fmla="*/ 358998 h 1706707"/>
              <a:gd name="connsiteX19" fmla="*/ 868454 w 4303569"/>
              <a:gd name="connsiteY19" fmla="*/ 375599 h 1706707"/>
              <a:gd name="connsiteX20" fmla="*/ 938502 w 4303569"/>
              <a:gd name="connsiteY20" fmla="*/ 379040 h 1706707"/>
              <a:gd name="connsiteX21" fmla="*/ 938502 w 4303569"/>
              <a:gd name="connsiteY21" fmla="*/ 401782 h 1706707"/>
              <a:gd name="connsiteX22" fmla="*/ 992332 w 4303569"/>
              <a:gd name="connsiteY22" fmla="*/ 401782 h 1706707"/>
              <a:gd name="connsiteX23" fmla="*/ 998611 w 4303569"/>
              <a:gd name="connsiteY23" fmla="*/ 467559 h 1706707"/>
              <a:gd name="connsiteX24" fmla="*/ 1170279 w 4303569"/>
              <a:gd name="connsiteY24" fmla="*/ 463409 h 1706707"/>
              <a:gd name="connsiteX25" fmla="*/ 1172372 w 4303569"/>
              <a:gd name="connsiteY25" fmla="*/ 490970 h 1706707"/>
              <a:gd name="connsiteX26" fmla="*/ 1275702 w 4303569"/>
              <a:gd name="connsiteY26" fmla="*/ 490970 h 1706707"/>
              <a:gd name="connsiteX27" fmla="*/ 1275702 w 4303569"/>
              <a:gd name="connsiteY27" fmla="*/ 522143 h 1706707"/>
              <a:gd name="connsiteX28" fmla="*/ 1362941 w 4303569"/>
              <a:gd name="connsiteY28" fmla="*/ 522143 h 1706707"/>
              <a:gd name="connsiteX29" fmla="*/ 1362941 w 4303569"/>
              <a:gd name="connsiteY29" fmla="*/ 568886 h 1706707"/>
              <a:gd name="connsiteX30" fmla="*/ 1429185 w 4303569"/>
              <a:gd name="connsiteY30" fmla="*/ 570960 h 1706707"/>
              <a:gd name="connsiteX31" fmla="*/ 1431277 w 4303569"/>
              <a:gd name="connsiteY31" fmla="*/ 591759 h 1706707"/>
              <a:gd name="connsiteX32" fmla="*/ 1586346 w 4303569"/>
              <a:gd name="connsiteY32" fmla="*/ 589684 h 1706707"/>
              <a:gd name="connsiteX33" fmla="*/ 1586346 w 4303569"/>
              <a:gd name="connsiteY33" fmla="*/ 633845 h 1706707"/>
              <a:gd name="connsiteX34" fmla="*/ 1689389 w 4303569"/>
              <a:gd name="connsiteY34" fmla="*/ 633845 h 1706707"/>
              <a:gd name="connsiteX35" fmla="*/ 1689389 w 4303569"/>
              <a:gd name="connsiteY35" fmla="*/ 674543 h 1706707"/>
              <a:gd name="connsiteX36" fmla="*/ 1765589 w 4303569"/>
              <a:gd name="connsiteY36" fmla="*/ 674543 h 1706707"/>
              <a:gd name="connsiteX37" fmla="*/ 1765589 w 4303569"/>
              <a:gd name="connsiteY37" fmla="*/ 718705 h 1706707"/>
              <a:gd name="connsiteX38" fmla="*/ 1854777 w 4303569"/>
              <a:gd name="connsiteY38" fmla="*/ 718705 h 1706707"/>
              <a:gd name="connsiteX39" fmla="*/ 1854777 w 4303569"/>
              <a:gd name="connsiteY39" fmla="*/ 755073 h 1706707"/>
              <a:gd name="connsiteX40" fmla="*/ 1953491 w 4303569"/>
              <a:gd name="connsiteY40" fmla="*/ 755073 h 1706707"/>
              <a:gd name="connsiteX41" fmla="*/ 1953491 w 4303569"/>
              <a:gd name="connsiteY41" fmla="*/ 790575 h 1706707"/>
              <a:gd name="connsiteX42" fmla="*/ 2069523 w 4303569"/>
              <a:gd name="connsiteY42" fmla="*/ 790575 h 1706707"/>
              <a:gd name="connsiteX43" fmla="*/ 2069523 w 4303569"/>
              <a:gd name="connsiteY43" fmla="*/ 831273 h 1706707"/>
              <a:gd name="connsiteX44" fmla="*/ 2140527 w 4303569"/>
              <a:gd name="connsiteY44" fmla="*/ 831273 h 1706707"/>
              <a:gd name="connsiteX45" fmla="*/ 2140527 w 4303569"/>
              <a:gd name="connsiteY45" fmla="*/ 875434 h 1706707"/>
              <a:gd name="connsiteX46" fmla="*/ 2315441 w 4303569"/>
              <a:gd name="connsiteY46" fmla="*/ 875434 h 1706707"/>
              <a:gd name="connsiteX47" fmla="*/ 2315441 w 4303569"/>
              <a:gd name="connsiteY47" fmla="*/ 924791 h 1706707"/>
              <a:gd name="connsiteX48" fmla="*/ 2377787 w 4303569"/>
              <a:gd name="connsiteY48" fmla="*/ 924791 h 1706707"/>
              <a:gd name="connsiteX49" fmla="*/ 2377787 w 4303569"/>
              <a:gd name="connsiteY49" fmla="*/ 964623 h 1706707"/>
              <a:gd name="connsiteX50" fmla="*/ 2413289 w 4303569"/>
              <a:gd name="connsiteY50" fmla="*/ 964623 h 1706707"/>
              <a:gd name="connsiteX51" fmla="*/ 2413289 w 4303569"/>
              <a:gd name="connsiteY51" fmla="*/ 995795 h 1706707"/>
              <a:gd name="connsiteX52" fmla="*/ 2489489 w 4303569"/>
              <a:gd name="connsiteY52" fmla="*/ 995795 h 1706707"/>
              <a:gd name="connsiteX53" fmla="*/ 2489489 w 4303569"/>
              <a:gd name="connsiteY53" fmla="*/ 1032164 h 1706707"/>
              <a:gd name="connsiteX54" fmla="*/ 2570018 w 4303569"/>
              <a:gd name="connsiteY54" fmla="*/ 1032164 h 1706707"/>
              <a:gd name="connsiteX55" fmla="*/ 2570018 w 4303569"/>
              <a:gd name="connsiteY55" fmla="*/ 1081520 h 1706707"/>
              <a:gd name="connsiteX56" fmla="*/ 2659207 w 4303569"/>
              <a:gd name="connsiteY56" fmla="*/ 1081520 h 1706707"/>
              <a:gd name="connsiteX57" fmla="*/ 2659207 w 4303569"/>
              <a:gd name="connsiteY57" fmla="*/ 1121352 h 1706707"/>
              <a:gd name="connsiteX58" fmla="*/ 2806412 w 4303569"/>
              <a:gd name="connsiteY58" fmla="*/ 1121352 h 1706707"/>
              <a:gd name="connsiteX59" fmla="*/ 2806412 w 4303569"/>
              <a:gd name="connsiteY59" fmla="*/ 1183698 h 1706707"/>
              <a:gd name="connsiteX60" fmla="*/ 2855768 w 4303569"/>
              <a:gd name="connsiteY60" fmla="*/ 1183698 h 1706707"/>
              <a:gd name="connsiteX61" fmla="*/ 2855768 w 4303569"/>
              <a:gd name="connsiteY61" fmla="*/ 1224395 h 1706707"/>
              <a:gd name="connsiteX62" fmla="*/ 3016828 w 4303569"/>
              <a:gd name="connsiteY62" fmla="*/ 1224395 h 1706707"/>
              <a:gd name="connsiteX63" fmla="*/ 3090430 w 4303569"/>
              <a:gd name="connsiteY63" fmla="*/ 1297998 h 1706707"/>
              <a:gd name="connsiteX64" fmla="*/ 3222048 w 4303569"/>
              <a:gd name="connsiteY64" fmla="*/ 1297998 h 1706707"/>
              <a:gd name="connsiteX65" fmla="*/ 3222048 w 4303569"/>
              <a:gd name="connsiteY65" fmla="*/ 1344757 h 1706707"/>
              <a:gd name="connsiteX66" fmla="*/ 3432464 w 4303569"/>
              <a:gd name="connsiteY66" fmla="*/ 1344757 h 1706707"/>
              <a:gd name="connsiteX67" fmla="*/ 3432464 w 4303569"/>
              <a:gd name="connsiteY67" fmla="*/ 1429616 h 1706707"/>
              <a:gd name="connsiteX68" fmla="*/ 3808269 w 4303569"/>
              <a:gd name="connsiteY68" fmla="*/ 1429616 h 1706707"/>
              <a:gd name="connsiteX69" fmla="*/ 3910446 w 4303569"/>
              <a:gd name="connsiteY69" fmla="*/ 1532659 h 1706707"/>
              <a:gd name="connsiteX70" fmla="*/ 4143376 w 4303569"/>
              <a:gd name="connsiteY70" fmla="*/ 1706707 h 1706707"/>
              <a:gd name="connsiteX71" fmla="*/ 4303569 w 4303569"/>
              <a:gd name="connsiteY71"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28478 w 4303569"/>
              <a:gd name="connsiteY3" fmla="*/ 143206 h 1706707"/>
              <a:gd name="connsiteX4" fmla="*/ 358495 w 4303569"/>
              <a:gd name="connsiteY4" fmla="*/ 184243 h 1706707"/>
              <a:gd name="connsiteX5" fmla="*/ 473078 w 4303569"/>
              <a:gd name="connsiteY5" fmla="*/ 186318 h 1706707"/>
              <a:gd name="connsiteX6" fmla="*/ 477265 w 4303569"/>
              <a:gd name="connsiteY6" fmla="*/ 211446 h 1706707"/>
              <a:gd name="connsiteX7" fmla="*/ 587957 w 4303569"/>
              <a:gd name="connsiteY7" fmla="*/ 211444 h 1706707"/>
              <a:gd name="connsiteX8" fmla="*/ 590095 w 4303569"/>
              <a:gd name="connsiteY8" fmla="*/ 236577 h 1706707"/>
              <a:gd name="connsiteX9" fmla="*/ 624756 w 4303569"/>
              <a:gd name="connsiteY9" fmla="*/ 236343 h 1706707"/>
              <a:gd name="connsiteX10" fmla="*/ 660335 w 4303569"/>
              <a:gd name="connsiteY10" fmla="*/ 283807 h 1706707"/>
              <a:gd name="connsiteX11" fmla="*/ 740500 w 4303569"/>
              <a:gd name="connsiteY11" fmla="*/ 283806 h 1706707"/>
              <a:gd name="connsiteX12" fmla="*/ 744972 w 4303569"/>
              <a:gd name="connsiteY12" fmla="*/ 296751 h 1706707"/>
              <a:gd name="connsiteX13" fmla="*/ 763808 w 4303569"/>
              <a:gd name="connsiteY13" fmla="*/ 298825 h 1706707"/>
              <a:gd name="connsiteX14" fmla="*/ 765616 w 4303569"/>
              <a:gd name="connsiteY14" fmla="*/ 314488 h 1706707"/>
              <a:gd name="connsiteX15" fmla="*/ 796710 w 4303569"/>
              <a:gd name="connsiteY15" fmla="*/ 316564 h 1706707"/>
              <a:gd name="connsiteX16" fmla="*/ 798803 w 4303569"/>
              <a:gd name="connsiteY16" fmla="*/ 335467 h 1706707"/>
              <a:gd name="connsiteX17" fmla="*/ 830783 w 4303569"/>
              <a:gd name="connsiteY17" fmla="*/ 334098 h 1706707"/>
              <a:gd name="connsiteX18" fmla="*/ 832875 w 4303569"/>
              <a:gd name="connsiteY18" fmla="*/ 356920 h 1706707"/>
              <a:gd name="connsiteX19" fmla="*/ 864269 w 4303569"/>
              <a:gd name="connsiteY19" fmla="*/ 358998 h 1706707"/>
              <a:gd name="connsiteX20" fmla="*/ 868454 w 4303569"/>
              <a:gd name="connsiteY20" fmla="*/ 375599 h 1706707"/>
              <a:gd name="connsiteX21" fmla="*/ 938502 w 4303569"/>
              <a:gd name="connsiteY21" fmla="*/ 379040 h 1706707"/>
              <a:gd name="connsiteX22" fmla="*/ 938502 w 4303569"/>
              <a:gd name="connsiteY22" fmla="*/ 401782 h 1706707"/>
              <a:gd name="connsiteX23" fmla="*/ 992332 w 4303569"/>
              <a:gd name="connsiteY23" fmla="*/ 401782 h 1706707"/>
              <a:gd name="connsiteX24" fmla="*/ 998611 w 4303569"/>
              <a:gd name="connsiteY24" fmla="*/ 467559 h 1706707"/>
              <a:gd name="connsiteX25" fmla="*/ 1170279 w 4303569"/>
              <a:gd name="connsiteY25" fmla="*/ 463409 h 1706707"/>
              <a:gd name="connsiteX26" fmla="*/ 1172372 w 4303569"/>
              <a:gd name="connsiteY26" fmla="*/ 490970 h 1706707"/>
              <a:gd name="connsiteX27" fmla="*/ 1275702 w 4303569"/>
              <a:gd name="connsiteY27" fmla="*/ 490970 h 1706707"/>
              <a:gd name="connsiteX28" fmla="*/ 1275702 w 4303569"/>
              <a:gd name="connsiteY28" fmla="*/ 522143 h 1706707"/>
              <a:gd name="connsiteX29" fmla="*/ 1362941 w 4303569"/>
              <a:gd name="connsiteY29" fmla="*/ 522143 h 1706707"/>
              <a:gd name="connsiteX30" fmla="*/ 1362941 w 4303569"/>
              <a:gd name="connsiteY30" fmla="*/ 568886 h 1706707"/>
              <a:gd name="connsiteX31" fmla="*/ 1429185 w 4303569"/>
              <a:gd name="connsiteY31" fmla="*/ 570960 h 1706707"/>
              <a:gd name="connsiteX32" fmla="*/ 1431277 w 4303569"/>
              <a:gd name="connsiteY32" fmla="*/ 591759 h 1706707"/>
              <a:gd name="connsiteX33" fmla="*/ 1586346 w 4303569"/>
              <a:gd name="connsiteY33" fmla="*/ 589684 h 1706707"/>
              <a:gd name="connsiteX34" fmla="*/ 1586346 w 4303569"/>
              <a:gd name="connsiteY34" fmla="*/ 633845 h 1706707"/>
              <a:gd name="connsiteX35" fmla="*/ 1689389 w 4303569"/>
              <a:gd name="connsiteY35" fmla="*/ 633845 h 1706707"/>
              <a:gd name="connsiteX36" fmla="*/ 1689389 w 4303569"/>
              <a:gd name="connsiteY36" fmla="*/ 674543 h 1706707"/>
              <a:gd name="connsiteX37" fmla="*/ 1765589 w 4303569"/>
              <a:gd name="connsiteY37" fmla="*/ 674543 h 1706707"/>
              <a:gd name="connsiteX38" fmla="*/ 1765589 w 4303569"/>
              <a:gd name="connsiteY38" fmla="*/ 718705 h 1706707"/>
              <a:gd name="connsiteX39" fmla="*/ 1854777 w 4303569"/>
              <a:gd name="connsiteY39" fmla="*/ 718705 h 1706707"/>
              <a:gd name="connsiteX40" fmla="*/ 1854777 w 4303569"/>
              <a:gd name="connsiteY40" fmla="*/ 755073 h 1706707"/>
              <a:gd name="connsiteX41" fmla="*/ 1953491 w 4303569"/>
              <a:gd name="connsiteY41" fmla="*/ 755073 h 1706707"/>
              <a:gd name="connsiteX42" fmla="*/ 1953491 w 4303569"/>
              <a:gd name="connsiteY42" fmla="*/ 790575 h 1706707"/>
              <a:gd name="connsiteX43" fmla="*/ 2069523 w 4303569"/>
              <a:gd name="connsiteY43" fmla="*/ 790575 h 1706707"/>
              <a:gd name="connsiteX44" fmla="*/ 2069523 w 4303569"/>
              <a:gd name="connsiteY44" fmla="*/ 831273 h 1706707"/>
              <a:gd name="connsiteX45" fmla="*/ 2140527 w 4303569"/>
              <a:gd name="connsiteY45" fmla="*/ 831273 h 1706707"/>
              <a:gd name="connsiteX46" fmla="*/ 2140527 w 4303569"/>
              <a:gd name="connsiteY46" fmla="*/ 875434 h 1706707"/>
              <a:gd name="connsiteX47" fmla="*/ 2315441 w 4303569"/>
              <a:gd name="connsiteY47" fmla="*/ 875434 h 1706707"/>
              <a:gd name="connsiteX48" fmla="*/ 2315441 w 4303569"/>
              <a:gd name="connsiteY48" fmla="*/ 924791 h 1706707"/>
              <a:gd name="connsiteX49" fmla="*/ 2377787 w 4303569"/>
              <a:gd name="connsiteY49" fmla="*/ 924791 h 1706707"/>
              <a:gd name="connsiteX50" fmla="*/ 2377787 w 4303569"/>
              <a:gd name="connsiteY50" fmla="*/ 964623 h 1706707"/>
              <a:gd name="connsiteX51" fmla="*/ 2413289 w 4303569"/>
              <a:gd name="connsiteY51" fmla="*/ 964623 h 1706707"/>
              <a:gd name="connsiteX52" fmla="*/ 2413289 w 4303569"/>
              <a:gd name="connsiteY52" fmla="*/ 995795 h 1706707"/>
              <a:gd name="connsiteX53" fmla="*/ 2489489 w 4303569"/>
              <a:gd name="connsiteY53" fmla="*/ 995795 h 1706707"/>
              <a:gd name="connsiteX54" fmla="*/ 2489489 w 4303569"/>
              <a:gd name="connsiteY54" fmla="*/ 1032164 h 1706707"/>
              <a:gd name="connsiteX55" fmla="*/ 2570018 w 4303569"/>
              <a:gd name="connsiteY55" fmla="*/ 1032164 h 1706707"/>
              <a:gd name="connsiteX56" fmla="*/ 2570018 w 4303569"/>
              <a:gd name="connsiteY56" fmla="*/ 1081520 h 1706707"/>
              <a:gd name="connsiteX57" fmla="*/ 2659207 w 4303569"/>
              <a:gd name="connsiteY57" fmla="*/ 1081520 h 1706707"/>
              <a:gd name="connsiteX58" fmla="*/ 2659207 w 4303569"/>
              <a:gd name="connsiteY58" fmla="*/ 1121352 h 1706707"/>
              <a:gd name="connsiteX59" fmla="*/ 2806412 w 4303569"/>
              <a:gd name="connsiteY59" fmla="*/ 1121352 h 1706707"/>
              <a:gd name="connsiteX60" fmla="*/ 2806412 w 4303569"/>
              <a:gd name="connsiteY60" fmla="*/ 1183698 h 1706707"/>
              <a:gd name="connsiteX61" fmla="*/ 2855768 w 4303569"/>
              <a:gd name="connsiteY61" fmla="*/ 1183698 h 1706707"/>
              <a:gd name="connsiteX62" fmla="*/ 2855768 w 4303569"/>
              <a:gd name="connsiteY62" fmla="*/ 1224395 h 1706707"/>
              <a:gd name="connsiteX63" fmla="*/ 3016828 w 4303569"/>
              <a:gd name="connsiteY63" fmla="*/ 1224395 h 1706707"/>
              <a:gd name="connsiteX64" fmla="*/ 3090430 w 4303569"/>
              <a:gd name="connsiteY64" fmla="*/ 1297998 h 1706707"/>
              <a:gd name="connsiteX65" fmla="*/ 3222048 w 4303569"/>
              <a:gd name="connsiteY65" fmla="*/ 1297998 h 1706707"/>
              <a:gd name="connsiteX66" fmla="*/ 3222048 w 4303569"/>
              <a:gd name="connsiteY66" fmla="*/ 1344757 h 1706707"/>
              <a:gd name="connsiteX67" fmla="*/ 3432464 w 4303569"/>
              <a:gd name="connsiteY67" fmla="*/ 1344757 h 1706707"/>
              <a:gd name="connsiteX68" fmla="*/ 3432464 w 4303569"/>
              <a:gd name="connsiteY68" fmla="*/ 1429616 h 1706707"/>
              <a:gd name="connsiteX69" fmla="*/ 3808269 w 4303569"/>
              <a:gd name="connsiteY69" fmla="*/ 1429616 h 1706707"/>
              <a:gd name="connsiteX70" fmla="*/ 3910446 w 4303569"/>
              <a:gd name="connsiteY70" fmla="*/ 1532659 h 1706707"/>
              <a:gd name="connsiteX71" fmla="*/ 4143376 w 4303569"/>
              <a:gd name="connsiteY71" fmla="*/ 1706707 h 1706707"/>
              <a:gd name="connsiteX72" fmla="*/ 4303569 w 4303569"/>
              <a:gd name="connsiteY72"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55686 w 4303569"/>
              <a:gd name="connsiteY3" fmla="*/ 161880 h 1706707"/>
              <a:gd name="connsiteX4" fmla="*/ 358495 w 4303569"/>
              <a:gd name="connsiteY4" fmla="*/ 184243 h 1706707"/>
              <a:gd name="connsiteX5" fmla="*/ 473078 w 4303569"/>
              <a:gd name="connsiteY5" fmla="*/ 186318 h 1706707"/>
              <a:gd name="connsiteX6" fmla="*/ 477265 w 4303569"/>
              <a:gd name="connsiteY6" fmla="*/ 211446 h 1706707"/>
              <a:gd name="connsiteX7" fmla="*/ 587957 w 4303569"/>
              <a:gd name="connsiteY7" fmla="*/ 211444 h 1706707"/>
              <a:gd name="connsiteX8" fmla="*/ 590095 w 4303569"/>
              <a:gd name="connsiteY8" fmla="*/ 236577 h 1706707"/>
              <a:gd name="connsiteX9" fmla="*/ 624756 w 4303569"/>
              <a:gd name="connsiteY9" fmla="*/ 236343 h 1706707"/>
              <a:gd name="connsiteX10" fmla="*/ 660335 w 4303569"/>
              <a:gd name="connsiteY10" fmla="*/ 283807 h 1706707"/>
              <a:gd name="connsiteX11" fmla="*/ 740500 w 4303569"/>
              <a:gd name="connsiteY11" fmla="*/ 283806 h 1706707"/>
              <a:gd name="connsiteX12" fmla="*/ 744972 w 4303569"/>
              <a:gd name="connsiteY12" fmla="*/ 296751 h 1706707"/>
              <a:gd name="connsiteX13" fmla="*/ 763808 w 4303569"/>
              <a:gd name="connsiteY13" fmla="*/ 298825 h 1706707"/>
              <a:gd name="connsiteX14" fmla="*/ 765616 w 4303569"/>
              <a:gd name="connsiteY14" fmla="*/ 314488 h 1706707"/>
              <a:gd name="connsiteX15" fmla="*/ 796710 w 4303569"/>
              <a:gd name="connsiteY15" fmla="*/ 316564 h 1706707"/>
              <a:gd name="connsiteX16" fmla="*/ 798803 w 4303569"/>
              <a:gd name="connsiteY16" fmla="*/ 335467 h 1706707"/>
              <a:gd name="connsiteX17" fmla="*/ 830783 w 4303569"/>
              <a:gd name="connsiteY17" fmla="*/ 334098 h 1706707"/>
              <a:gd name="connsiteX18" fmla="*/ 832875 w 4303569"/>
              <a:gd name="connsiteY18" fmla="*/ 356920 h 1706707"/>
              <a:gd name="connsiteX19" fmla="*/ 864269 w 4303569"/>
              <a:gd name="connsiteY19" fmla="*/ 358998 h 1706707"/>
              <a:gd name="connsiteX20" fmla="*/ 868454 w 4303569"/>
              <a:gd name="connsiteY20" fmla="*/ 375599 h 1706707"/>
              <a:gd name="connsiteX21" fmla="*/ 938502 w 4303569"/>
              <a:gd name="connsiteY21" fmla="*/ 379040 h 1706707"/>
              <a:gd name="connsiteX22" fmla="*/ 938502 w 4303569"/>
              <a:gd name="connsiteY22" fmla="*/ 401782 h 1706707"/>
              <a:gd name="connsiteX23" fmla="*/ 992332 w 4303569"/>
              <a:gd name="connsiteY23" fmla="*/ 401782 h 1706707"/>
              <a:gd name="connsiteX24" fmla="*/ 998611 w 4303569"/>
              <a:gd name="connsiteY24" fmla="*/ 467559 h 1706707"/>
              <a:gd name="connsiteX25" fmla="*/ 1170279 w 4303569"/>
              <a:gd name="connsiteY25" fmla="*/ 463409 h 1706707"/>
              <a:gd name="connsiteX26" fmla="*/ 1172372 w 4303569"/>
              <a:gd name="connsiteY26" fmla="*/ 490970 h 1706707"/>
              <a:gd name="connsiteX27" fmla="*/ 1275702 w 4303569"/>
              <a:gd name="connsiteY27" fmla="*/ 490970 h 1706707"/>
              <a:gd name="connsiteX28" fmla="*/ 1275702 w 4303569"/>
              <a:gd name="connsiteY28" fmla="*/ 522143 h 1706707"/>
              <a:gd name="connsiteX29" fmla="*/ 1362941 w 4303569"/>
              <a:gd name="connsiteY29" fmla="*/ 522143 h 1706707"/>
              <a:gd name="connsiteX30" fmla="*/ 1362941 w 4303569"/>
              <a:gd name="connsiteY30" fmla="*/ 568886 h 1706707"/>
              <a:gd name="connsiteX31" fmla="*/ 1429185 w 4303569"/>
              <a:gd name="connsiteY31" fmla="*/ 570960 h 1706707"/>
              <a:gd name="connsiteX32" fmla="*/ 1431277 w 4303569"/>
              <a:gd name="connsiteY32" fmla="*/ 591759 h 1706707"/>
              <a:gd name="connsiteX33" fmla="*/ 1586346 w 4303569"/>
              <a:gd name="connsiteY33" fmla="*/ 589684 h 1706707"/>
              <a:gd name="connsiteX34" fmla="*/ 1586346 w 4303569"/>
              <a:gd name="connsiteY34" fmla="*/ 633845 h 1706707"/>
              <a:gd name="connsiteX35" fmla="*/ 1689389 w 4303569"/>
              <a:gd name="connsiteY35" fmla="*/ 633845 h 1706707"/>
              <a:gd name="connsiteX36" fmla="*/ 1689389 w 4303569"/>
              <a:gd name="connsiteY36" fmla="*/ 674543 h 1706707"/>
              <a:gd name="connsiteX37" fmla="*/ 1765589 w 4303569"/>
              <a:gd name="connsiteY37" fmla="*/ 674543 h 1706707"/>
              <a:gd name="connsiteX38" fmla="*/ 1765589 w 4303569"/>
              <a:gd name="connsiteY38" fmla="*/ 718705 h 1706707"/>
              <a:gd name="connsiteX39" fmla="*/ 1854777 w 4303569"/>
              <a:gd name="connsiteY39" fmla="*/ 718705 h 1706707"/>
              <a:gd name="connsiteX40" fmla="*/ 1854777 w 4303569"/>
              <a:gd name="connsiteY40" fmla="*/ 755073 h 1706707"/>
              <a:gd name="connsiteX41" fmla="*/ 1953491 w 4303569"/>
              <a:gd name="connsiteY41" fmla="*/ 755073 h 1706707"/>
              <a:gd name="connsiteX42" fmla="*/ 1953491 w 4303569"/>
              <a:gd name="connsiteY42" fmla="*/ 790575 h 1706707"/>
              <a:gd name="connsiteX43" fmla="*/ 2069523 w 4303569"/>
              <a:gd name="connsiteY43" fmla="*/ 790575 h 1706707"/>
              <a:gd name="connsiteX44" fmla="*/ 2069523 w 4303569"/>
              <a:gd name="connsiteY44" fmla="*/ 831273 h 1706707"/>
              <a:gd name="connsiteX45" fmla="*/ 2140527 w 4303569"/>
              <a:gd name="connsiteY45" fmla="*/ 831273 h 1706707"/>
              <a:gd name="connsiteX46" fmla="*/ 2140527 w 4303569"/>
              <a:gd name="connsiteY46" fmla="*/ 875434 h 1706707"/>
              <a:gd name="connsiteX47" fmla="*/ 2315441 w 4303569"/>
              <a:gd name="connsiteY47" fmla="*/ 875434 h 1706707"/>
              <a:gd name="connsiteX48" fmla="*/ 2315441 w 4303569"/>
              <a:gd name="connsiteY48" fmla="*/ 924791 h 1706707"/>
              <a:gd name="connsiteX49" fmla="*/ 2377787 w 4303569"/>
              <a:gd name="connsiteY49" fmla="*/ 924791 h 1706707"/>
              <a:gd name="connsiteX50" fmla="*/ 2377787 w 4303569"/>
              <a:gd name="connsiteY50" fmla="*/ 964623 h 1706707"/>
              <a:gd name="connsiteX51" fmla="*/ 2413289 w 4303569"/>
              <a:gd name="connsiteY51" fmla="*/ 964623 h 1706707"/>
              <a:gd name="connsiteX52" fmla="*/ 2413289 w 4303569"/>
              <a:gd name="connsiteY52" fmla="*/ 995795 h 1706707"/>
              <a:gd name="connsiteX53" fmla="*/ 2489489 w 4303569"/>
              <a:gd name="connsiteY53" fmla="*/ 995795 h 1706707"/>
              <a:gd name="connsiteX54" fmla="*/ 2489489 w 4303569"/>
              <a:gd name="connsiteY54" fmla="*/ 1032164 h 1706707"/>
              <a:gd name="connsiteX55" fmla="*/ 2570018 w 4303569"/>
              <a:gd name="connsiteY55" fmla="*/ 1032164 h 1706707"/>
              <a:gd name="connsiteX56" fmla="*/ 2570018 w 4303569"/>
              <a:gd name="connsiteY56" fmla="*/ 1081520 h 1706707"/>
              <a:gd name="connsiteX57" fmla="*/ 2659207 w 4303569"/>
              <a:gd name="connsiteY57" fmla="*/ 1081520 h 1706707"/>
              <a:gd name="connsiteX58" fmla="*/ 2659207 w 4303569"/>
              <a:gd name="connsiteY58" fmla="*/ 1121352 h 1706707"/>
              <a:gd name="connsiteX59" fmla="*/ 2806412 w 4303569"/>
              <a:gd name="connsiteY59" fmla="*/ 1121352 h 1706707"/>
              <a:gd name="connsiteX60" fmla="*/ 2806412 w 4303569"/>
              <a:gd name="connsiteY60" fmla="*/ 1183698 h 1706707"/>
              <a:gd name="connsiteX61" fmla="*/ 2855768 w 4303569"/>
              <a:gd name="connsiteY61" fmla="*/ 1183698 h 1706707"/>
              <a:gd name="connsiteX62" fmla="*/ 2855768 w 4303569"/>
              <a:gd name="connsiteY62" fmla="*/ 1224395 h 1706707"/>
              <a:gd name="connsiteX63" fmla="*/ 3016828 w 4303569"/>
              <a:gd name="connsiteY63" fmla="*/ 1224395 h 1706707"/>
              <a:gd name="connsiteX64" fmla="*/ 3090430 w 4303569"/>
              <a:gd name="connsiteY64" fmla="*/ 1297998 h 1706707"/>
              <a:gd name="connsiteX65" fmla="*/ 3222048 w 4303569"/>
              <a:gd name="connsiteY65" fmla="*/ 1297998 h 1706707"/>
              <a:gd name="connsiteX66" fmla="*/ 3222048 w 4303569"/>
              <a:gd name="connsiteY66" fmla="*/ 1344757 h 1706707"/>
              <a:gd name="connsiteX67" fmla="*/ 3432464 w 4303569"/>
              <a:gd name="connsiteY67" fmla="*/ 1344757 h 1706707"/>
              <a:gd name="connsiteX68" fmla="*/ 3432464 w 4303569"/>
              <a:gd name="connsiteY68" fmla="*/ 1429616 h 1706707"/>
              <a:gd name="connsiteX69" fmla="*/ 3808269 w 4303569"/>
              <a:gd name="connsiteY69" fmla="*/ 1429616 h 1706707"/>
              <a:gd name="connsiteX70" fmla="*/ 3910446 w 4303569"/>
              <a:gd name="connsiteY70" fmla="*/ 1532659 h 1706707"/>
              <a:gd name="connsiteX71" fmla="*/ 4143376 w 4303569"/>
              <a:gd name="connsiteY71" fmla="*/ 1706707 h 1706707"/>
              <a:gd name="connsiteX72" fmla="*/ 4303569 w 4303569"/>
              <a:gd name="connsiteY72"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55686 w 4303569"/>
              <a:gd name="connsiteY3" fmla="*/ 161880 h 1706707"/>
              <a:gd name="connsiteX4" fmla="*/ 324292 w 4303569"/>
              <a:gd name="connsiteY4" fmla="*/ 134907 h 1706707"/>
              <a:gd name="connsiteX5" fmla="*/ 358495 w 4303569"/>
              <a:gd name="connsiteY5" fmla="*/ 184243 h 1706707"/>
              <a:gd name="connsiteX6" fmla="*/ 473078 w 4303569"/>
              <a:gd name="connsiteY6" fmla="*/ 186318 h 1706707"/>
              <a:gd name="connsiteX7" fmla="*/ 477265 w 4303569"/>
              <a:gd name="connsiteY7" fmla="*/ 211446 h 1706707"/>
              <a:gd name="connsiteX8" fmla="*/ 587957 w 4303569"/>
              <a:gd name="connsiteY8" fmla="*/ 211444 h 1706707"/>
              <a:gd name="connsiteX9" fmla="*/ 590095 w 4303569"/>
              <a:gd name="connsiteY9" fmla="*/ 236577 h 1706707"/>
              <a:gd name="connsiteX10" fmla="*/ 624756 w 4303569"/>
              <a:gd name="connsiteY10" fmla="*/ 236343 h 1706707"/>
              <a:gd name="connsiteX11" fmla="*/ 660335 w 4303569"/>
              <a:gd name="connsiteY11" fmla="*/ 283807 h 1706707"/>
              <a:gd name="connsiteX12" fmla="*/ 740500 w 4303569"/>
              <a:gd name="connsiteY12" fmla="*/ 283806 h 1706707"/>
              <a:gd name="connsiteX13" fmla="*/ 744972 w 4303569"/>
              <a:gd name="connsiteY13" fmla="*/ 296751 h 1706707"/>
              <a:gd name="connsiteX14" fmla="*/ 763808 w 4303569"/>
              <a:gd name="connsiteY14" fmla="*/ 298825 h 1706707"/>
              <a:gd name="connsiteX15" fmla="*/ 765616 w 4303569"/>
              <a:gd name="connsiteY15" fmla="*/ 314488 h 1706707"/>
              <a:gd name="connsiteX16" fmla="*/ 796710 w 4303569"/>
              <a:gd name="connsiteY16" fmla="*/ 316564 h 1706707"/>
              <a:gd name="connsiteX17" fmla="*/ 798803 w 4303569"/>
              <a:gd name="connsiteY17" fmla="*/ 335467 h 1706707"/>
              <a:gd name="connsiteX18" fmla="*/ 830783 w 4303569"/>
              <a:gd name="connsiteY18" fmla="*/ 334098 h 1706707"/>
              <a:gd name="connsiteX19" fmla="*/ 832875 w 4303569"/>
              <a:gd name="connsiteY19" fmla="*/ 356920 h 1706707"/>
              <a:gd name="connsiteX20" fmla="*/ 864269 w 4303569"/>
              <a:gd name="connsiteY20" fmla="*/ 358998 h 1706707"/>
              <a:gd name="connsiteX21" fmla="*/ 868454 w 4303569"/>
              <a:gd name="connsiteY21" fmla="*/ 375599 h 1706707"/>
              <a:gd name="connsiteX22" fmla="*/ 938502 w 4303569"/>
              <a:gd name="connsiteY22" fmla="*/ 379040 h 1706707"/>
              <a:gd name="connsiteX23" fmla="*/ 938502 w 4303569"/>
              <a:gd name="connsiteY23" fmla="*/ 401782 h 1706707"/>
              <a:gd name="connsiteX24" fmla="*/ 992332 w 4303569"/>
              <a:gd name="connsiteY24" fmla="*/ 401782 h 1706707"/>
              <a:gd name="connsiteX25" fmla="*/ 998611 w 4303569"/>
              <a:gd name="connsiteY25" fmla="*/ 467559 h 1706707"/>
              <a:gd name="connsiteX26" fmla="*/ 1170279 w 4303569"/>
              <a:gd name="connsiteY26" fmla="*/ 463409 h 1706707"/>
              <a:gd name="connsiteX27" fmla="*/ 1172372 w 4303569"/>
              <a:gd name="connsiteY27" fmla="*/ 490970 h 1706707"/>
              <a:gd name="connsiteX28" fmla="*/ 1275702 w 4303569"/>
              <a:gd name="connsiteY28" fmla="*/ 490970 h 1706707"/>
              <a:gd name="connsiteX29" fmla="*/ 1275702 w 4303569"/>
              <a:gd name="connsiteY29" fmla="*/ 522143 h 1706707"/>
              <a:gd name="connsiteX30" fmla="*/ 1362941 w 4303569"/>
              <a:gd name="connsiteY30" fmla="*/ 522143 h 1706707"/>
              <a:gd name="connsiteX31" fmla="*/ 1362941 w 4303569"/>
              <a:gd name="connsiteY31" fmla="*/ 568886 h 1706707"/>
              <a:gd name="connsiteX32" fmla="*/ 1429185 w 4303569"/>
              <a:gd name="connsiteY32" fmla="*/ 570960 h 1706707"/>
              <a:gd name="connsiteX33" fmla="*/ 1431277 w 4303569"/>
              <a:gd name="connsiteY33" fmla="*/ 591759 h 1706707"/>
              <a:gd name="connsiteX34" fmla="*/ 1586346 w 4303569"/>
              <a:gd name="connsiteY34" fmla="*/ 589684 h 1706707"/>
              <a:gd name="connsiteX35" fmla="*/ 1586346 w 4303569"/>
              <a:gd name="connsiteY35" fmla="*/ 633845 h 1706707"/>
              <a:gd name="connsiteX36" fmla="*/ 1689389 w 4303569"/>
              <a:gd name="connsiteY36" fmla="*/ 633845 h 1706707"/>
              <a:gd name="connsiteX37" fmla="*/ 1689389 w 4303569"/>
              <a:gd name="connsiteY37" fmla="*/ 674543 h 1706707"/>
              <a:gd name="connsiteX38" fmla="*/ 1765589 w 4303569"/>
              <a:gd name="connsiteY38" fmla="*/ 674543 h 1706707"/>
              <a:gd name="connsiteX39" fmla="*/ 1765589 w 4303569"/>
              <a:gd name="connsiteY39" fmla="*/ 718705 h 1706707"/>
              <a:gd name="connsiteX40" fmla="*/ 1854777 w 4303569"/>
              <a:gd name="connsiteY40" fmla="*/ 718705 h 1706707"/>
              <a:gd name="connsiteX41" fmla="*/ 1854777 w 4303569"/>
              <a:gd name="connsiteY41" fmla="*/ 755073 h 1706707"/>
              <a:gd name="connsiteX42" fmla="*/ 1953491 w 4303569"/>
              <a:gd name="connsiteY42" fmla="*/ 755073 h 1706707"/>
              <a:gd name="connsiteX43" fmla="*/ 1953491 w 4303569"/>
              <a:gd name="connsiteY43" fmla="*/ 790575 h 1706707"/>
              <a:gd name="connsiteX44" fmla="*/ 2069523 w 4303569"/>
              <a:gd name="connsiteY44" fmla="*/ 790575 h 1706707"/>
              <a:gd name="connsiteX45" fmla="*/ 2069523 w 4303569"/>
              <a:gd name="connsiteY45" fmla="*/ 831273 h 1706707"/>
              <a:gd name="connsiteX46" fmla="*/ 2140527 w 4303569"/>
              <a:gd name="connsiteY46" fmla="*/ 831273 h 1706707"/>
              <a:gd name="connsiteX47" fmla="*/ 2140527 w 4303569"/>
              <a:gd name="connsiteY47" fmla="*/ 875434 h 1706707"/>
              <a:gd name="connsiteX48" fmla="*/ 2315441 w 4303569"/>
              <a:gd name="connsiteY48" fmla="*/ 875434 h 1706707"/>
              <a:gd name="connsiteX49" fmla="*/ 2315441 w 4303569"/>
              <a:gd name="connsiteY49" fmla="*/ 924791 h 1706707"/>
              <a:gd name="connsiteX50" fmla="*/ 2377787 w 4303569"/>
              <a:gd name="connsiteY50" fmla="*/ 924791 h 1706707"/>
              <a:gd name="connsiteX51" fmla="*/ 2377787 w 4303569"/>
              <a:gd name="connsiteY51" fmla="*/ 964623 h 1706707"/>
              <a:gd name="connsiteX52" fmla="*/ 2413289 w 4303569"/>
              <a:gd name="connsiteY52" fmla="*/ 964623 h 1706707"/>
              <a:gd name="connsiteX53" fmla="*/ 2413289 w 4303569"/>
              <a:gd name="connsiteY53" fmla="*/ 995795 h 1706707"/>
              <a:gd name="connsiteX54" fmla="*/ 2489489 w 4303569"/>
              <a:gd name="connsiteY54" fmla="*/ 995795 h 1706707"/>
              <a:gd name="connsiteX55" fmla="*/ 2489489 w 4303569"/>
              <a:gd name="connsiteY55" fmla="*/ 1032164 h 1706707"/>
              <a:gd name="connsiteX56" fmla="*/ 2570018 w 4303569"/>
              <a:gd name="connsiteY56" fmla="*/ 1032164 h 1706707"/>
              <a:gd name="connsiteX57" fmla="*/ 2570018 w 4303569"/>
              <a:gd name="connsiteY57" fmla="*/ 1081520 h 1706707"/>
              <a:gd name="connsiteX58" fmla="*/ 2659207 w 4303569"/>
              <a:gd name="connsiteY58" fmla="*/ 1081520 h 1706707"/>
              <a:gd name="connsiteX59" fmla="*/ 2659207 w 4303569"/>
              <a:gd name="connsiteY59" fmla="*/ 1121352 h 1706707"/>
              <a:gd name="connsiteX60" fmla="*/ 2806412 w 4303569"/>
              <a:gd name="connsiteY60" fmla="*/ 1121352 h 1706707"/>
              <a:gd name="connsiteX61" fmla="*/ 2806412 w 4303569"/>
              <a:gd name="connsiteY61" fmla="*/ 1183698 h 1706707"/>
              <a:gd name="connsiteX62" fmla="*/ 2855768 w 4303569"/>
              <a:gd name="connsiteY62" fmla="*/ 1183698 h 1706707"/>
              <a:gd name="connsiteX63" fmla="*/ 2855768 w 4303569"/>
              <a:gd name="connsiteY63" fmla="*/ 1224395 h 1706707"/>
              <a:gd name="connsiteX64" fmla="*/ 3016828 w 4303569"/>
              <a:gd name="connsiteY64" fmla="*/ 1224395 h 1706707"/>
              <a:gd name="connsiteX65" fmla="*/ 3090430 w 4303569"/>
              <a:gd name="connsiteY65" fmla="*/ 1297998 h 1706707"/>
              <a:gd name="connsiteX66" fmla="*/ 3222048 w 4303569"/>
              <a:gd name="connsiteY66" fmla="*/ 1297998 h 1706707"/>
              <a:gd name="connsiteX67" fmla="*/ 3222048 w 4303569"/>
              <a:gd name="connsiteY67" fmla="*/ 1344757 h 1706707"/>
              <a:gd name="connsiteX68" fmla="*/ 3432464 w 4303569"/>
              <a:gd name="connsiteY68" fmla="*/ 1344757 h 1706707"/>
              <a:gd name="connsiteX69" fmla="*/ 3432464 w 4303569"/>
              <a:gd name="connsiteY69" fmla="*/ 1429616 h 1706707"/>
              <a:gd name="connsiteX70" fmla="*/ 3808269 w 4303569"/>
              <a:gd name="connsiteY70" fmla="*/ 1429616 h 1706707"/>
              <a:gd name="connsiteX71" fmla="*/ 3910446 w 4303569"/>
              <a:gd name="connsiteY71" fmla="*/ 1532659 h 1706707"/>
              <a:gd name="connsiteX72" fmla="*/ 4143376 w 4303569"/>
              <a:gd name="connsiteY72" fmla="*/ 1706707 h 1706707"/>
              <a:gd name="connsiteX73" fmla="*/ 4303569 w 4303569"/>
              <a:gd name="connsiteY73"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55686 w 4303569"/>
              <a:gd name="connsiteY3" fmla="*/ 161880 h 1706707"/>
              <a:gd name="connsiteX4" fmla="*/ 382894 w 4303569"/>
              <a:gd name="connsiteY4" fmla="*/ 136981 h 1706707"/>
              <a:gd name="connsiteX5" fmla="*/ 358495 w 4303569"/>
              <a:gd name="connsiteY5" fmla="*/ 184243 h 1706707"/>
              <a:gd name="connsiteX6" fmla="*/ 473078 w 4303569"/>
              <a:gd name="connsiteY6" fmla="*/ 186318 h 1706707"/>
              <a:gd name="connsiteX7" fmla="*/ 477265 w 4303569"/>
              <a:gd name="connsiteY7" fmla="*/ 211446 h 1706707"/>
              <a:gd name="connsiteX8" fmla="*/ 587957 w 4303569"/>
              <a:gd name="connsiteY8" fmla="*/ 211444 h 1706707"/>
              <a:gd name="connsiteX9" fmla="*/ 590095 w 4303569"/>
              <a:gd name="connsiteY9" fmla="*/ 236577 h 1706707"/>
              <a:gd name="connsiteX10" fmla="*/ 624756 w 4303569"/>
              <a:gd name="connsiteY10" fmla="*/ 236343 h 1706707"/>
              <a:gd name="connsiteX11" fmla="*/ 660335 w 4303569"/>
              <a:gd name="connsiteY11" fmla="*/ 283807 h 1706707"/>
              <a:gd name="connsiteX12" fmla="*/ 740500 w 4303569"/>
              <a:gd name="connsiteY12" fmla="*/ 283806 h 1706707"/>
              <a:gd name="connsiteX13" fmla="*/ 744972 w 4303569"/>
              <a:gd name="connsiteY13" fmla="*/ 296751 h 1706707"/>
              <a:gd name="connsiteX14" fmla="*/ 763808 w 4303569"/>
              <a:gd name="connsiteY14" fmla="*/ 298825 h 1706707"/>
              <a:gd name="connsiteX15" fmla="*/ 765616 w 4303569"/>
              <a:gd name="connsiteY15" fmla="*/ 314488 h 1706707"/>
              <a:gd name="connsiteX16" fmla="*/ 796710 w 4303569"/>
              <a:gd name="connsiteY16" fmla="*/ 316564 h 1706707"/>
              <a:gd name="connsiteX17" fmla="*/ 798803 w 4303569"/>
              <a:gd name="connsiteY17" fmla="*/ 335467 h 1706707"/>
              <a:gd name="connsiteX18" fmla="*/ 830783 w 4303569"/>
              <a:gd name="connsiteY18" fmla="*/ 334098 h 1706707"/>
              <a:gd name="connsiteX19" fmla="*/ 832875 w 4303569"/>
              <a:gd name="connsiteY19" fmla="*/ 356920 h 1706707"/>
              <a:gd name="connsiteX20" fmla="*/ 864269 w 4303569"/>
              <a:gd name="connsiteY20" fmla="*/ 358998 h 1706707"/>
              <a:gd name="connsiteX21" fmla="*/ 868454 w 4303569"/>
              <a:gd name="connsiteY21" fmla="*/ 375599 h 1706707"/>
              <a:gd name="connsiteX22" fmla="*/ 938502 w 4303569"/>
              <a:gd name="connsiteY22" fmla="*/ 379040 h 1706707"/>
              <a:gd name="connsiteX23" fmla="*/ 938502 w 4303569"/>
              <a:gd name="connsiteY23" fmla="*/ 401782 h 1706707"/>
              <a:gd name="connsiteX24" fmla="*/ 992332 w 4303569"/>
              <a:gd name="connsiteY24" fmla="*/ 401782 h 1706707"/>
              <a:gd name="connsiteX25" fmla="*/ 998611 w 4303569"/>
              <a:gd name="connsiteY25" fmla="*/ 467559 h 1706707"/>
              <a:gd name="connsiteX26" fmla="*/ 1170279 w 4303569"/>
              <a:gd name="connsiteY26" fmla="*/ 463409 h 1706707"/>
              <a:gd name="connsiteX27" fmla="*/ 1172372 w 4303569"/>
              <a:gd name="connsiteY27" fmla="*/ 490970 h 1706707"/>
              <a:gd name="connsiteX28" fmla="*/ 1275702 w 4303569"/>
              <a:gd name="connsiteY28" fmla="*/ 490970 h 1706707"/>
              <a:gd name="connsiteX29" fmla="*/ 1275702 w 4303569"/>
              <a:gd name="connsiteY29" fmla="*/ 522143 h 1706707"/>
              <a:gd name="connsiteX30" fmla="*/ 1362941 w 4303569"/>
              <a:gd name="connsiteY30" fmla="*/ 522143 h 1706707"/>
              <a:gd name="connsiteX31" fmla="*/ 1362941 w 4303569"/>
              <a:gd name="connsiteY31" fmla="*/ 568886 h 1706707"/>
              <a:gd name="connsiteX32" fmla="*/ 1429185 w 4303569"/>
              <a:gd name="connsiteY32" fmla="*/ 570960 h 1706707"/>
              <a:gd name="connsiteX33" fmla="*/ 1431277 w 4303569"/>
              <a:gd name="connsiteY33" fmla="*/ 591759 h 1706707"/>
              <a:gd name="connsiteX34" fmla="*/ 1586346 w 4303569"/>
              <a:gd name="connsiteY34" fmla="*/ 589684 h 1706707"/>
              <a:gd name="connsiteX35" fmla="*/ 1586346 w 4303569"/>
              <a:gd name="connsiteY35" fmla="*/ 633845 h 1706707"/>
              <a:gd name="connsiteX36" fmla="*/ 1689389 w 4303569"/>
              <a:gd name="connsiteY36" fmla="*/ 633845 h 1706707"/>
              <a:gd name="connsiteX37" fmla="*/ 1689389 w 4303569"/>
              <a:gd name="connsiteY37" fmla="*/ 674543 h 1706707"/>
              <a:gd name="connsiteX38" fmla="*/ 1765589 w 4303569"/>
              <a:gd name="connsiteY38" fmla="*/ 674543 h 1706707"/>
              <a:gd name="connsiteX39" fmla="*/ 1765589 w 4303569"/>
              <a:gd name="connsiteY39" fmla="*/ 718705 h 1706707"/>
              <a:gd name="connsiteX40" fmla="*/ 1854777 w 4303569"/>
              <a:gd name="connsiteY40" fmla="*/ 718705 h 1706707"/>
              <a:gd name="connsiteX41" fmla="*/ 1854777 w 4303569"/>
              <a:gd name="connsiteY41" fmla="*/ 755073 h 1706707"/>
              <a:gd name="connsiteX42" fmla="*/ 1953491 w 4303569"/>
              <a:gd name="connsiteY42" fmla="*/ 755073 h 1706707"/>
              <a:gd name="connsiteX43" fmla="*/ 1953491 w 4303569"/>
              <a:gd name="connsiteY43" fmla="*/ 790575 h 1706707"/>
              <a:gd name="connsiteX44" fmla="*/ 2069523 w 4303569"/>
              <a:gd name="connsiteY44" fmla="*/ 790575 h 1706707"/>
              <a:gd name="connsiteX45" fmla="*/ 2069523 w 4303569"/>
              <a:gd name="connsiteY45" fmla="*/ 831273 h 1706707"/>
              <a:gd name="connsiteX46" fmla="*/ 2140527 w 4303569"/>
              <a:gd name="connsiteY46" fmla="*/ 831273 h 1706707"/>
              <a:gd name="connsiteX47" fmla="*/ 2140527 w 4303569"/>
              <a:gd name="connsiteY47" fmla="*/ 875434 h 1706707"/>
              <a:gd name="connsiteX48" fmla="*/ 2315441 w 4303569"/>
              <a:gd name="connsiteY48" fmla="*/ 875434 h 1706707"/>
              <a:gd name="connsiteX49" fmla="*/ 2315441 w 4303569"/>
              <a:gd name="connsiteY49" fmla="*/ 924791 h 1706707"/>
              <a:gd name="connsiteX50" fmla="*/ 2377787 w 4303569"/>
              <a:gd name="connsiteY50" fmla="*/ 924791 h 1706707"/>
              <a:gd name="connsiteX51" fmla="*/ 2377787 w 4303569"/>
              <a:gd name="connsiteY51" fmla="*/ 964623 h 1706707"/>
              <a:gd name="connsiteX52" fmla="*/ 2413289 w 4303569"/>
              <a:gd name="connsiteY52" fmla="*/ 964623 h 1706707"/>
              <a:gd name="connsiteX53" fmla="*/ 2413289 w 4303569"/>
              <a:gd name="connsiteY53" fmla="*/ 995795 h 1706707"/>
              <a:gd name="connsiteX54" fmla="*/ 2489489 w 4303569"/>
              <a:gd name="connsiteY54" fmla="*/ 995795 h 1706707"/>
              <a:gd name="connsiteX55" fmla="*/ 2489489 w 4303569"/>
              <a:gd name="connsiteY55" fmla="*/ 1032164 h 1706707"/>
              <a:gd name="connsiteX56" fmla="*/ 2570018 w 4303569"/>
              <a:gd name="connsiteY56" fmla="*/ 1032164 h 1706707"/>
              <a:gd name="connsiteX57" fmla="*/ 2570018 w 4303569"/>
              <a:gd name="connsiteY57" fmla="*/ 1081520 h 1706707"/>
              <a:gd name="connsiteX58" fmla="*/ 2659207 w 4303569"/>
              <a:gd name="connsiteY58" fmla="*/ 1081520 h 1706707"/>
              <a:gd name="connsiteX59" fmla="*/ 2659207 w 4303569"/>
              <a:gd name="connsiteY59" fmla="*/ 1121352 h 1706707"/>
              <a:gd name="connsiteX60" fmla="*/ 2806412 w 4303569"/>
              <a:gd name="connsiteY60" fmla="*/ 1121352 h 1706707"/>
              <a:gd name="connsiteX61" fmla="*/ 2806412 w 4303569"/>
              <a:gd name="connsiteY61" fmla="*/ 1183698 h 1706707"/>
              <a:gd name="connsiteX62" fmla="*/ 2855768 w 4303569"/>
              <a:gd name="connsiteY62" fmla="*/ 1183698 h 1706707"/>
              <a:gd name="connsiteX63" fmla="*/ 2855768 w 4303569"/>
              <a:gd name="connsiteY63" fmla="*/ 1224395 h 1706707"/>
              <a:gd name="connsiteX64" fmla="*/ 3016828 w 4303569"/>
              <a:gd name="connsiteY64" fmla="*/ 1224395 h 1706707"/>
              <a:gd name="connsiteX65" fmla="*/ 3090430 w 4303569"/>
              <a:gd name="connsiteY65" fmla="*/ 1297998 h 1706707"/>
              <a:gd name="connsiteX66" fmla="*/ 3222048 w 4303569"/>
              <a:gd name="connsiteY66" fmla="*/ 1297998 h 1706707"/>
              <a:gd name="connsiteX67" fmla="*/ 3222048 w 4303569"/>
              <a:gd name="connsiteY67" fmla="*/ 1344757 h 1706707"/>
              <a:gd name="connsiteX68" fmla="*/ 3432464 w 4303569"/>
              <a:gd name="connsiteY68" fmla="*/ 1344757 h 1706707"/>
              <a:gd name="connsiteX69" fmla="*/ 3432464 w 4303569"/>
              <a:gd name="connsiteY69" fmla="*/ 1429616 h 1706707"/>
              <a:gd name="connsiteX70" fmla="*/ 3808269 w 4303569"/>
              <a:gd name="connsiteY70" fmla="*/ 1429616 h 1706707"/>
              <a:gd name="connsiteX71" fmla="*/ 3910446 w 4303569"/>
              <a:gd name="connsiteY71" fmla="*/ 1532659 h 1706707"/>
              <a:gd name="connsiteX72" fmla="*/ 4143376 w 4303569"/>
              <a:gd name="connsiteY72" fmla="*/ 1706707 h 1706707"/>
              <a:gd name="connsiteX73" fmla="*/ 4303569 w 4303569"/>
              <a:gd name="connsiteY73"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47314 w 4303569"/>
              <a:gd name="connsiteY3" fmla="*/ 89258 h 1706707"/>
              <a:gd name="connsiteX4" fmla="*/ 382894 w 4303569"/>
              <a:gd name="connsiteY4" fmla="*/ 136981 h 1706707"/>
              <a:gd name="connsiteX5" fmla="*/ 358495 w 4303569"/>
              <a:gd name="connsiteY5" fmla="*/ 184243 h 1706707"/>
              <a:gd name="connsiteX6" fmla="*/ 473078 w 4303569"/>
              <a:gd name="connsiteY6" fmla="*/ 186318 h 1706707"/>
              <a:gd name="connsiteX7" fmla="*/ 477265 w 4303569"/>
              <a:gd name="connsiteY7" fmla="*/ 211446 h 1706707"/>
              <a:gd name="connsiteX8" fmla="*/ 587957 w 4303569"/>
              <a:gd name="connsiteY8" fmla="*/ 211444 h 1706707"/>
              <a:gd name="connsiteX9" fmla="*/ 590095 w 4303569"/>
              <a:gd name="connsiteY9" fmla="*/ 236577 h 1706707"/>
              <a:gd name="connsiteX10" fmla="*/ 624756 w 4303569"/>
              <a:gd name="connsiteY10" fmla="*/ 236343 h 1706707"/>
              <a:gd name="connsiteX11" fmla="*/ 660335 w 4303569"/>
              <a:gd name="connsiteY11" fmla="*/ 283807 h 1706707"/>
              <a:gd name="connsiteX12" fmla="*/ 740500 w 4303569"/>
              <a:gd name="connsiteY12" fmla="*/ 283806 h 1706707"/>
              <a:gd name="connsiteX13" fmla="*/ 744972 w 4303569"/>
              <a:gd name="connsiteY13" fmla="*/ 296751 h 1706707"/>
              <a:gd name="connsiteX14" fmla="*/ 763808 w 4303569"/>
              <a:gd name="connsiteY14" fmla="*/ 298825 h 1706707"/>
              <a:gd name="connsiteX15" fmla="*/ 765616 w 4303569"/>
              <a:gd name="connsiteY15" fmla="*/ 314488 h 1706707"/>
              <a:gd name="connsiteX16" fmla="*/ 796710 w 4303569"/>
              <a:gd name="connsiteY16" fmla="*/ 316564 h 1706707"/>
              <a:gd name="connsiteX17" fmla="*/ 798803 w 4303569"/>
              <a:gd name="connsiteY17" fmla="*/ 335467 h 1706707"/>
              <a:gd name="connsiteX18" fmla="*/ 830783 w 4303569"/>
              <a:gd name="connsiteY18" fmla="*/ 334098 h 1706707"/>
              <a:gd name="connsiteX19" fmla="*/ 832875 w 4303569"/>
              <a:gd name="connsiteY19" fmla="*/ 356920 h 1706707"/>
              <a:gd name="connsiteX20" fmla="*/ 864269 w 4303569"/>
              <a:gd name="connsiteY20" fmla="*/ 358998 h 1706707"/>
              <a:gd name="connsiteX21" fmla="*/ 868454 w 4303569"/>
              <a:gd name="connsiteY21" fmla="*/ 375599 h 1706707"/>
              <a:gd name="connsiteX22" fmla="*/ 938502 w 4303569"/>
              <a:gd name="connsiteY22" fmla="*/ 379040 h 1706707"/>
              <a:gd name="connsiteX23" fmla="*/ 938502 w 4303569"/>
              <a:gd name="connsiteY23" fmla="*/ 401782 h 1706707"/>
              <a:gd name="connsiteX24" fmla="*/ 992332 w 4303569"/>
              <a:gd name="connsiteY24" fmla="*/ 401782 h 1706707"/>
              <a:gd name="connsiteX25" fmla="*/ 998611 w 4303569"/>
              <a:gd name="connsiteY25" fmla="*/ 467559 h 1706707"/>
              <a:gd name="connsiteX26" fmla="*/ 1170279 w 4303569"/>
              <a:gd name="connsiteY26" fmla="*/ 463409 h 1706707"/>
              <a:gd name="connsiteX27" fmla="*/ 1172372 w 4303569"/>
              <a:gd name="connsiteY27" fmla="*/ 490970 h 1706707"/>
              <a:gd name="connsiteX28" fmla="*/ 1275702 w 4303569"/>
              <a:gd name="connsiteY28" fmla="*/ 490970 h 1706707"/>
              <a:gd name="connsiteX29" fmla="*/ 1275702 w 4303569"/>
              <a:gd name="connsiteY29" fmla="*/ 522143 h 1706707"/>
              <a:gd name="connsiteX30" fmla="*/ 1362941 w 4303569"/>
              <a:gd name="connsiteY30" fmla="*/ 522143 h 1706707"/>
              <a:gd name="connsiteX31" fmla="*/ 1362941 w 4303569"/>
              <a:gd name="connsiteY31" fmla="*/ 568886 h 1706707"/>
              <a:gd name="connsiteX32" fmla="*/ 1429185 w 4303569"/>
              <a:gd name="connsiteY32" fmla="*/ 570960 h 1706707"/>
              <a:gd name="connsiteX33" fmla="*/ 1431277 w 4303569"/>
              <a:gd name="connsiteY33" fmla="*/ 591759 h 1706707"/>
              <a:gd name="connsiteX34" fmla="*/ 1586346 w 4303569"/>
              <a:gd name="connsiteY34" fmla="*/ 589684 h 1706707"/>
              <a:gd name="connsiteX35" fmla="*/ 1586346 w 4303569"/>
              <a:gd name="connsiteY35" fmla="*/ 633845 h 1706707"/>
              <a:gd name="connsiteX36" fmla="*/ 1689389 w 4303569"/>
              <a:gd name="connsiteY36" fmla="*/ 633845 h 1706707"/>
              <a:gd name="connsiteX37" fmla="*/ 1689389 w 4303569"/>
              <a:gd name="connsiteY37" fmla="*/ 674543 h 1706707"/>
              <a:gd name="connsiteX38" fmla="*/ 1765589 w 4303569"/>
              <a:gd name="connsiteY38" fmla="*/ 674543 h 1706707"/>
              <a:gd name="connsiteX39" fmla="*/ 1765589 w 4303569"/>
              <a:gd name="connsiteY39" fmla="*/ 718705 h 1706707"/>
              <a:gd name="connsiteX40" fmla="*/ 1854777 w 4303569"/>
              <a:gd name="connsiteY40" fmla="*/ 718705 h 1706707"/>
              <a:gd name="connsiteX41" fmla="*/ 1854777 w 4303569"/>
              <a:gd name="connsiteY41" fmla="*/ 755073 h 1706707"/>
              <a:gd name="connsiteX42" fmla="*/ 1953491 w 4303569"/>
              <a:gd name="connsiteY42" fmla="*/ 755073 h 1706707"/>
              <a:gd name="connsiteX43" fmla="*/ 1953491 w 4303569"/>
              <a:gd name="connsiteY43" fmla="*/ 790575 h 1706707"/>
              <a:gd name="connsiteX44" fmla="*/ 2069523 w 4303569"/>
              <a:gd name="connsiteY44" fmla="*/ 790575 h 1706707"/>
              <a:gd name="connsiteX45" fmla="*/ 2069523 w 4303569"/>
              <a:gd name="connsiteY45" fmla="*/ 831273 h 1706707"/>
              <a:gd name="connsiteX46" fmla="*/ 2140527 w 4303569"/>
              <a:gd name="connsiteY46" fmla="*/ 831273 h 1706707"/>
              <a:gd name="connsiteX47" fmla="*/ 2140527 w 4303569"/>
              <a:gd name="connsiteY47" fmla="*/ 875434 h 1706707"/>
              <a:gd name="connsiteX48" fmla="*/ 2315441 w 4303569"/>
              <a:gd name="connsiteY48" fmla="*/ 875434 h 1706707"/>
              <a:gd name="connsiteX49" fmla="*/ 2315441 w 4303569"/>
              <a:gd name="connsiteY49" fmla="*/ 924791 h 1706707"/>
              <a:gd name="connsiteX50" fmla="*/ 2377787 w 4303569"/>
              <a:gd name="connsiteY50" fmla="*/ 924791 h 1706707"/>
              <a:gd name="connsiteX51" fmla="*/ 2377787 w 4303569"/>
              <a:gd name="connsiteY51" fmla="*/ 964623 h 1706707"/>
              <a:gd name="connsiteX52" fmla="*/ 2413289 w 4303569"/>
              <a:gd name="connsiteY52" fmla="*/ 964623 h 1706707"/>
              <a:gd name="connsiteX53" fmla="*/ 2413289 w 4303569"/>
              <a:gd name="connsiteY53" fmla="*/ 995795 h 1706707"/>
              <a:gd name="connsiteX54" fmla="*/ 2489489 w 4303569"/>
              <a:gd name="connsiteY54" fmla="*/ 995795 h 1706707"/>
              <a:gd name="connsiteX55" fmla="*/ 2489489 w 4303569"/>
              <a:gd name="connsiteY55" fmla="*/ 1032164 h 1706707"/>
              <a:gd name="connsiteX56" fmla="*/ 2570018 w 4303569"/>
              <a:gd name="connsiteY56" fmla="*/ 1032164 h 1706707"/>
              <a:gd name="connsiteX57" fmla="*/ 2570018 w 4303569"/>
              <a:gd name="connsiteY57" fmla="*/ 1081520 h 1706707"/>
              <a:gd name="connsiteX58" fmla="*/ 2659207 w 4303569"/>
              <a:gd name="connsiteY58" fmla="*/ 1081520 h 1706707"/>
              <a:gd name="connsiteX59" fmla="*/ 2659207 w 4303569"/>
              <a:gd name="connsiteY59" fmla="*/ 1121352 h 1706707"/>
              <a:gd name="connsiteX60" fmla="*/ 2806412 w 4303569"/>
              <a:gd name="connsiteY60" fmla="*/ 1121352 h 1706707"/>
              <a:gd name="connsiteX61" fmla="*/ 2806412 w 4303569"/>
              <a:gd name="connsiteY61" fmla="*/ 1183698 h 1706707"/>
              <a:gd name="connsiteX62" fmla="*/ 2855768 w 4303569"/>
              <a:gd name="connsiteY62" fmla="*/ 1183698 h 1706707"/>
              <a:gd name="connsiteX63" fmla="*/ 2855768 w 4303569"/>
              <a:gd name="connsiteY63" fmla="*/ 1224395 h 1706707"/>
              <a:gd name="connsiteX64" fmla="*/ 3016828 w 4303569"/>
              <a:gd name="connsiteY64" fmla="*/ 1224395 h 1706707"/>
              <a:gd name="connsiteX65" fmla="*/ 3090430 w 4303569"/>
              <a:gd name="connsiteY65" fmla="*/ 1297998 h 1706707"/>
              <a:gd name="connsiteX66" fmla="*/ 3222048 w 4303569"/>
              <a:gd name="connsiteY66" fmla="*/ 1297998 h 1706707"/>
              <a:gd name="connsiteX67" fmla="*/ 3222048 w 4303569"/>
              <a:gd name="connsiteY67" fmla="*/ 1344757 h 1706707"/>
              <a:gd name="connsiteX68" fmla="*/ 3432464 w 4303569"/>
              <a:gd name="connsiteY68" fmla="*/ 1344757 h 1706707"/>
              <a:gd name="connsiteX69" fmla="*/ 3432464 w 4303569"/>
              <a:gd name="connsiteY69" fmla="*/ 1429616 h 1706707"/>
              <a:gd name="connsiteX70" fmla="*/ 3808269 w 4303569"/>
              <a:gd name="connsiteY70" fmla="*/ 1429616 h 1706707"/>
              <a:gd name="connsiteX71" fmla="*/ 3910446 w 4303569"/>
              <a:gd name="connsiteY71" fmla="*/ 1532659 h 1706707"/>
              <a:gd name="connsiteX72" fmla="*/ 4143376 w 4303569"/>
              <a:gd name="connsiteY72" fmla="*/ 1706707 h 1706707"/>
              <a:gd name="connsiteX73" fmla="*/ 4303569 w 4303569"/>
              <a:gd name="connsiteY73"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47314 w 4303569"/>
              <a:gd name="connsiteY3" fmla="*/ 89258 h 1706707"/>
              <a:gd name="connsiteX4" fmla="*/ 341035 w 4303569"/>
              <a:gd name="connsiteY4" fmla="*/ 163954 h 1706707"/>
              <a:gd name="connsiteX5" fmla="*/ 358495 w 4303569"/>
              <a:gd name="connsiteY5" fmla="*/ 184243 h 1706707"/>
              <a:gd name="connsiteX6" fmla="*/ 473078 w 4303569"/>
              <a:gd name="connsiteY6" fmla="*/ 186318 h 1706707"/>
              <a:gd name="connsiteX7" fmla="*/ 477265 w 4303569"/>
              <a:gd name="connsiteY7" fmla="*/ 211446 h 1706707"/>
              <a:gd name="connsiteX8" fmla="*/ 587957 w 4303569"/>
              <a:gd name="connsiteY8" fmla="*/ 211444 h 1706707"/>
              <a:gd name="connsiteX9" fmla="*/ 590095 w 4303569"/>
              <a:gd name="connsiteY9" fmla="*/ 236577 h 1706707"/>
              <a:gd name="connsiteX10" fmla="*/ 624756 w 4303569"/>
              <a:gd name="connsiteY10" fmla="*/ 236343 h 1706707"/>
              <a:gd name="connsiteX11" fmla="*/ 660335 w 4303569"/>
              <a:gd name="connsiteY11" fmla="*/ 283807 h 1706707"/>
              <a:gd name="connsiteX12" fmla="*/ 740500 w 4303569"/>
              <a:gd name="connsiteY12" fmla="*/ 283806 h 1706707"/>
              <a:gd name="connsiteX13" fmla="*/ 744972 w 4303569"/>
              <a:gd name="connsiteY13" fmla="*/ 296751 h 1706707"/>
              <a:gd name="connsiteX14" fmla="*/ 763808 w 4303569"/>
              <a:gd name="connsiteY14" fmla="*/ 298825 h 1706707"/>
              <a:gd name="connsiteX15" fmla="*/ 765616 w 4303569"/>
              <a:gd name="connsiteY15" fmla="*/ 314488 h 1706707"/>
              <a:gd name="connsiteX16" fmla="*/ 796710 w 4303569"/>
              <a:gd name="connsiteY16" fmla="*/ 316564 h 1706707"/>
              <a:gd name="connsiteX17" fmla="*/ 798803 w 4303569"/>
              <a:gd name="connsiteY17" fmla="*/ 335467 h 1706707"/>
              <a:gd name="connsiteX18" fmla="*/ 830783 w 4303569"/>
              <a:gd name="connsiteY18" fmla="*/ 334098 h 1706707"/>
              <a:gd name="connsiteX19" fmla="*/ 832875 w 4303569"/>
              <a:gd name="connsiteY19" fmla="*/ 356920 h 1706707"/>
              <a:gd name="connsiteX20" fmla="*/ 864269 w 4303569"/>
              <a:gd name="connsiteY20" fmla="*/ 358998 h 1706707"/>
              <a:gd name="connsiteX21" fmla="*/ 868454 w 4303569"/>
              <a:gd name="connsiteY21" fmla="*/ 375599 h 1706707"/>
              <a:gd name="connsiteX22" fmla="*/ 938502 w 4303569"/>
              <a:gd name="connsiteY22" fmla="*/ 379040 h 1706707"/>
              <a:gd name="connsiteX23" fmla="*/ 938502 w 4303569"/>
              <a:gd name="connsiteY23" fmla="*/ 401782 h 1706707"/>
              <a:gd name="connsiteX24" fmla="*/ 992332 w 4303569"/>
              <a:gd name="connsiteY24" fmla="*/ 401782 h 1706707"/>
              <a:gd name="connsiteX25" fmla="*/ 998611 w 4303569"/>
              <a:gd name="connsiteY25" fmla="*/ 467559 h 1706707"/>
              <a:gd name="connsiteX26" fmla="*/ 1170279 w 4303569"/>
              <a:gd name="connsiteY26" fmla="*/ 463409 h 1706707"/>
              <a:gd name="connsiteX27" fmla="*/ 1172372 w 4303569"/>
              <a:gd name="connsiteY27" fmla="*/ 490970 h 1706707"/>
              <a:gd name="connsiteX28" fmla="*/ 1275702 w 4303569"/>
              <a:gd name="connsiteY28" fmla="*/ 490970 h 1706707"/>
              <a:gd name="connsiteX29" fmla="*/ 1275702 w 4303569"/>
              <a:gd name="connsiteY29" fmla="*/ 522143 h 1706707"/>
              <a:gd name="connsiteX30" fmla="*/ 1362941 w 4303569"/>
              <a:gd name="connsiteY30" fmla="*/ 522143 h 1706707"/>
              <a:gd name="connsiteX31" fmla="*/ 1362941 w 4303569"/>
              <a:gd name="connsiteY31" fmla="*/ 568886 h 1706707"/>
              <a:gd name="connsiteX32" fmla="*/ 1429185 w 4303569"/>
              <a:gd name="connsiteY32" fmla="*/ 570960 h 1706707"/>
              <a:gd name="connsiteX33" fmla="*/ 1431277 w 4303569"/>
              <a:gd name="connsiteY33" fmla="*/ 591759 h 1706707"/>
              <a:gd name="connsiteX34" fmla="*/ 1586346 w 4303569"/>
              <a:gd name="connsiteY34" fmla="*/ 589684 h 1706707"/>
              <a:gd name="connsiteX35" fmla="*/ 1586346 w 4303569"/>
              <a:gd name="connsiteY35" fmla="*/ 633845 h 1706707"/>
              <a:gd name="connsiteX36" fmla="*/ 1689389 w 4303569"/>
              <a:gd name="connsiteY36" fmla="*/ 633845 h 1706707"/>
              <a:gd name="connsiteX37" fmla="*/ 1689389 w 4303569"/>
              <a:gd name="connsiteY37" fmla="*/ 674543 h 1706707"/>
              <a:gd name="connsiteX38" fmla="*/ 1765589 w 4303569"/>
              <a:gd name="connsiteY38" fmla="*/ 674543 h 1706707"/>
              <a:gd name="connsiteX39" fmla="*/ 1765589 w 4303569"/>
              <a:gd name="connsiteY39" fmla="*/ 718705 h 1706707"/>
              <a:gd name="connsiteX40" fmla="*/ 1854777 w 4303569"/>
              <a:gd name="connsiteY40" fmla="*/ 718705 h 1706707"/>
              <a:gd name="connsiteX41" fmla="*/ 1854777 w 4303569"/>
              <a:gd name="connsiteY41" fmla="*/ 755073 h 1706707"/>
              <a:gd name="connsiteX42" fmla="*/ 1953491 w 4303569"/>
              <a:gd name="connsiteY42" fmla="*/ 755073 h 1706707"/>
              <a:gd name="connsiteX43" fmla="*/ 1953491 w 4303569"/>
              <a:gd name="connsiteY43" fmla="*/ 790575 h 1706707"/>
              <a:gd name="connsiteX44" fmla="*/ 2069523 w 4303569"/>
              <a:gd name="connsiteY44" fmla="*/ 790575 h 1706707"/>
              <a:gd name="connsiteX45" fmla="*/ 2069523 w 4303569"/>
              <a:gd name="connsiteY45" fmla="*/ 831273 h 1706707"/>
              <a:gd name="connsiteX46" fmla="*/ 2140527 w 4303569"/>
              <a:gd name="connsiteY46" fmla="*/ 831273 h 1706707"/>
              <a:gd name="connsiteX47" fmla="*/ 2140527 w 4303569"/>
              <a:gd name="connsiteY47" fmla="*/ 875434 h 1706707"/>
              <a:gd name="connsiteX48" fmla="*/ 2315441 w 4303569"/>
              <a:gd name="connsiteY48" fmla="*/ 875434 h 1706707"/>
              <a:gd name="connsiteX49" fmla="*/ 2315441 w 4303569"/>
              <a:gd name="connsiteY49" fmla="*/ 924791 h 1706707"/>
              <a:gd name="connsiteX50" fmla="*/ 2377787 w 4303569"/>
              <a:gd name="connsiteY50" fmla="*/ 924791 h 1706707"/>
              <a:gd name="connsiteX51" fmla="*/ 2377787 w 4303569"/>
              <a:gd name="connsiteY51" fmla="*/ 964623 h 1706707"/>
              <a:gd name="connsiteX52" fmla="*/ 2413289 w 4303569"/>
              <a:gd name="connsiteY52" fmla="*/ 964623 h 1706707"/>
              <a:gd name="connsiteX53" fmla="*/ 2413289 w 4303569"/>
              <a:gd name="connsiteY53" fmla="*/ 995795 h 1706707"/>
              <a:gd name="connsiteX54" fmla="*/ 2489489 w 4303569"/>
              <a:gd name="connsiteY54" fmla="*/ 995795 h 1706707"/>
              <a:gd name="connsiteX55" fmla="*/ 2489489 w 4303569"/>
              <a:gd name="connsiteY55" fmla="*/ 1032164 h 1706707"/>
              <a:gd name="connsiteX56" fmla="*/ 2570018 w 4303569"/>
              <a:gd name="connsiteY56" fmla="*/ 1032164 h 1706707"/>
              <a:gd name="connsiteX57" fmla="*/ 2570018 w 4303569"/>
              <a:gd name="connsiteY57" fmla="*/ 1081520 h 1706707"/>
              <a:gd name="connsiteX58" fmla="*/ 2659207 w 4303569"/>
              <a:gd name="connsiteY58" fmla="*/ 1081520 h 1706707"/>
              <a:gd name="connsiteX59" fmla="*/ 2659207 w 4303569"/>
              <a:gd name="connsiteY59" fmla="*/ 1121352 h 1706707"/>
              <a:gd name="connsiteX60" fmla="*/ 2806412 w 4303569"/>
              <a:gd name="connsiteY60" fmla="*/ 1121352 h 1706707"/>
              <a:gd name="connsiteX61" fmla="*/ 2806412 w 4303569"/>
              <a:gd name="connsiteY61" fmla="*/ 1183698 h 1706707"/>
              <a:gd name="connsiteX62" fmla="*/ 2855768 w 4303569"/>
              <a:gd name="connsiteY62" fmla="*/ 1183698 h 1706707"/>
              <a:gd name="connsiteX63" fmla="*/ 2855768 w 4303569"/>
              <a:gd name="connsiteY63" fmla="*/ 1224395 h 1706707"/>
              <a:gd name="connsiteX64" fmla="*/ 3016828 w 4303569"/>
              <a:gd name="connsiteY64" fmla="*/ 1224395 h 1706707"/>
              <a:gd name="connsiteX65" fmla="*/ 3090430 w 4303569"/>
              <a:gd name="connsiteY65" fmla="*/ 1297998 h 1706707"/>
              <a:gd name="connsiteX66" fmla="*/ 3222048 w 4303569"/>
              <a:gd name="connsiteY66" fmla="*/ 1297998 h 1706707"/>
              <a:gd name="connsiteX67" fmla="*/ 3222048 w 4303569"/>
              <a:gd name="connsiteY67" fmla="*/ 1344757 h 1706707"/>
              <a:gd name="connsiteX68" fmla="*/ 3432464 w 4303569"/>
              <a:gd name="connsiteY68" fmla="*/ 1344757 h 1706707"/>
              <a:gd name="connsiteX69" fmla="*/ 3432464 w 4303569"/>
              <a:gd name="connsiteY69" fmla="*/ 1429616 h 1706707"/>
              <a:gd name="connsiteX70" fmla="*/ 3808269 w 4303569"/>
              <a:gd name="connsiteY70" fmla="*/ 1429616 h 1706707"/>
              <a:gd name="connsiteX71" fmla="*/ 3910446 w 4303569"/>
              <a:gd name="connsiteY71" fmla="*/ 1532659 h 1706707"/>
              <a:gd name="connsiteX72" fmla="*/ 4143376 w 4303569"/>
              <a:gd name="connsiteY72" fmla="*/ 1706707 h 1706707"/>
              <a:gd name="connsiteX73" fmla="*/ 4303569 w 4303569"/>
              <a:gd name="connsiteY73"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47314 w 4303569"/>
              <a:gd name="connsiteY3" fmla="*/ 89258 h 1706707"/>
              <a:gd name="connsiteX4" fmla="*/ 359871 w 4303569"/>
              <a:gd name="connsiteY4" fmla="*/ 163954 h 1706707"/>
              <a:gd name="connsiteX5" fmla="*/ 358495 w 4303569"/>
              <a:gd name="connsiteY5" fmla="*/ 184243 h 1706707"/>
              <a:gd name="connsiteX6" fmla="*/ 473078 w 4303569"/>
              <a:gd name="connsiteY6" fmla="*/ 186318 h 1706707"/>
              <a:gd name="connsiteX7" fmla="*/ 477265 w 4303569"/>
              <a:gd name="connsiteY7" fmla="*/ 211446 h 1706707"/>
              <a:gd name="connsiteX8" fmla="*/ 587957 w 4303569"/>
              <a:gd name="connsiteY8" fmla="*/ 211444 h 1706707"/>
              <a:gd name="connsiteX9" fmla="*/ 590095 w 4303569"/>
              <a:gd name="connsiteY9" fmla="*/ 236577 h 1706707"/>
              <a:gd name="connsiteX10" fmla="*/ 624756 w 4303569"/>
              <a:gd name="connsiteY10" fmla="*/ 236343 h 1706707"/>
              <a:gd name="connsiteX11" fmla="*/ 660335 w 4303569"/>
              <a:gd name="connsiteY11" fmla="*/ 283807 h 1706707"/>
              <a:gd name="connsiteX12" fmla="*/ 740500 w 4303569"/>
              <a:gd name="connsiteY12" fmla="*/ 283806 h 1706707"/>
              <a:gd name="connsiteX13" fmla="*/ 744972 w 4303569"/>
              <a:gd name="connsiteY13" fmla="*/ 296751 h 1706707"/>
              <a:gd name="connsiteX14" fmla="*/ 763808 w 4303569"/>
              <a:gd name="connsiteY14" fmla="*/ 298825 h 1706707"/>
              <a:gd name="connsiteX15" fmla="*/ 765616 w 4303569"/>
              <a:gd name="connsiteY15" fmla="*/ 314488 h 1706707"/>
              <a:gd name="connsiteX16" fmla="*/ 796710 w 4303569"/>
              <a:gd name="connsiteY16" fmla="*/ 316564 h 1706707"/>
              <a:gd name="connsiteX17" fmla="*/ 798803 w 4303569"/>
              <a:gd name="connsiteY17" fmla="*/ 335467 h 1706707"/>
              <a:gd name="connsiteX18" fmla="*/ 830783 w 4303569"/>
              <a:gd name="connsiteY18" fmla="*/ 334098 h 1706707"/>
              <a:gd name="connsiteX19" fmla="*/ 832875 w 4303569"/>
              <a:gd name="connsiteY19" fmla="*/ 356920 h 1706707"/>
              <a:gd name="connsiteX20" fmla="*/ 864269 w 4303569"/>
              <a:gd name="connsiteY20" fmla="*/ 358998 h 1706707"/>
              <a:gd name="connsiteX21" fmla="*/ 868454 w 4303569"/>
              <a:gd name="connsiteY21" fmla="*/ 375599 h 1706707"/>
              <a:gd name="connsiteX22" fmla="*/ 938502 w 4303569"/>
              <a:gd name="connsiteY22" fmla="*/ 379040 h 1706707"/>
              <a:gd name="connsiteX23" fmla="*/ 938502 w 4303569"/>
              <a:gd name="connsiteY23" fmla="*/ 401782 h 1706707"/>
              <a:gd name="connsiteX24" fmla="*/ 992332 w 4303569"/>
              <a:gd name="connsiteY24" fmla="*/ 401782 h 1706707"/>
              <a:gd name="connsiteX25" fmla="*/ 998611 w 4303569"/>
              <a:gd name="connsiteY25" fmla="*/ 467559 h 1706707"/>
              <a:gd name="connsiteX26" fmla="*/ 1170279 w 4303569"/>
              <a:gd name="connsiteY26" fmla="*/ 463409 h 1706707"/>
              <a:gd name="connsiteX27" fmla="*/ 1172372 w 4303569"/>
              <a:gd name="connsiteY27" fmla="*/ 490970 h 1706707"/>
              <a:gd name="connsiteX28" fmla="*/ 1275702 w 4303569"/>
              <a:gd name="connsiteY28" fmla="*/ 490970 h 1706707"/>
              <a:gd name="connsiteX29" fmla="*/ 1275702 w 4303569"/>
              <a:gd name="connsiteY29" fmla="*/ 522143 h 1706707"/>
              <a:gd name="connsiteX30" fmla="*/ 1362941 w 4303569"/>
              <a:gd name="connsiteY30" fmla="*/ 522143 h 1706707"/>
              <a:gd name="connsiteX31" fmla="*/ 1362941 w 4303569"/>
              <a:gd name="connsiteY31" fmla="*/ 568886 h 1706707"/>
              <a:gd name="connsiteX32" fmla="*/ 1429185 w 4303569"/>
              <a:gd name="connsiteY32" fmla="*/ 570960 h 1706707"/>
              <a:gd name="connsiteX33" fmla="*/ 1431277 w 4303569"/>
              <a:gd name="connsiteY33" fmla="*/ 591759 h 1706707"/>
              <a:gd name="connsiteX34" fmla="*/ 1586346 w 4303569"/>
              <a:gd name="connsiteY34" fmla="*/ 589684 h 1706707"/>
              <a:gd name="connsiteX35" fmla="*/ 1586346 w 4303569"/>
              <a:gd name="connsiteY35" fmla="*/ 633845 h 1706707"/>
              <a:gd name="connsiteX36" fmla="*/ 1689389 w 4303569"/>
              <a:gd name="connsiteY36" fmla="*/ 633845 h 1706707"/>
              <a:gd name="connsiteX37" fmla="*/ 1689389 w 4303569"/>
              <a:gd name="connsiteY37" fmla="*/ 674543 h 1706707"/>
              <a:gd name="connsiteX38" fmla="*/ 1765589 w 4303569"/>
              <a:gd name="connsiteY38" fmla="*/ 674543 h 1706707"/>
              <a:gd name="connsiteX39" fmla="*/ 1765589 w 4303569"/>
              <a:gd name="connsiteY39" fmla="*/ 718705 h 1706707"/>
              <a:gd name="connsiteX40" fmla="*/ 1854777 w 4303569"/>
              <a:gd name="connsiteY40" fmla="*/ 718705 h 1706707"/>
              <a:gd name="connsiteX41" fmla="*/ 1854777 w 4303569"/>
              <a:gd name="connsiteY41" fmla="*/ 755073 h 1706707"/>
              <a:gd name="connsiteX42" fmla="*/ 1953491 w 4303569"/>
              <a:gd name="connsiteY42" fmla="*/ 755073 h 1706707"/>
              <a:gd name="connsiteX43" fmla="*/ 1953491 w 4303569"/>
              <a:gd name="connsiteY43" fmla="*/ 790575 h 1706707"/>
              <a:gd name="connsiteX44" fmla="*/ 2069523 w 4303569"/>
              <a:gd name="connsiteY44" fmla="*/ 790575 h 1706707"/>
              <a:gd name="connsiteX45" fmla="*/ 2069523 w 4303569"/>
              <a:gd name="connsiteY45" fmla="*/ 831273 h 1706707"/>
              <a:gd name="connsiteX46" fmla="*/ 2140527 w 4303569"/>
              <a:gd name="connsiteY46" fmla="*/ 831273 h 1706707"/>
              <a:gd name="connsiteX47" fmla="*/ 2140527 w 4303569"/>
              <a:gd name="connsiteY47" fmla="*/ 875434 h 1706707"/>
              <a:gd name="connsiteX48" fmla="*/ 2315441 w 4303569"/>
              <a:gd name="connsiteY48" fmla="*/ 875434 h 1706707"/>
              <a:gd name="connsiteX49" fmla="*/ 2315441 w 4303569"/>
              <a:gd name="connsiteY49" fmla="*/ 924791 h 1706707"/>
              <a:gd name="connsiteX50" fmla="*/ 2377787 w 4303569"/>
              <a:gd name="connsiteY50" fmla="*/ 924791 h 1706707"/>
              <a:gd name="connsiteX51" fmla="*/ 2377787 w 4303569"/>
              <a:gd name="connsiteY51" fmla="*/ 964623 h 1706707"/>
              <a:gd name="connsiteX52" fmla="*/ 2413289 w 4303569"/>
              <a:gd name="connsiteY52" fmla="*/ 964623 h 1706707"/>
              <a:gd name="connsiteX53" fmla="*/ 2413289 w 4303569"/>
              <a:gd name="connsiteY53" fmla="*/ 995795 h 1706707"/>
              <a:gd name="connsiteX54" fmla="*/ 2489489 w 4303569"/>
              <a:gd name="connsiteY54" fmla="*/ 995795 h 1706707"/>
              <a:gd name="connsiteX55" fmla="*/ 2489489 w 4303569"/>
              <a:gd name="connsiteY55" fmla="*/ 1032164 h 1706707"/>
              <a:gd name="connsiteX56" fmla="*/ 2570018 w 4303569"/>
              <a:gd name="connsiteY56" fmla="*/ 1032164 h 1706707"/>
              <a:gd name="connsiteX57" fmla="*/ 2570018 w 4303569"/>
              <a:gd name="connsiteY57" fmla="*/ 1081520 h 1706707"/>
              <a:gd name="connsiteX58" fmla="*/ 2659207 w 4303569"/>
              <a:gd name="connsiteY58" fmla="*/ 1081520 h 1706707"/>
              <a:gd name="connsiteX59" fmla="*/ 2659207 w 4303569"/>
              <a:gd name="connsiteY59" fmla="*/ 1121352 h 1706707"/>
              <a:gd name="connsiteX60" fmla="*/ 2806412 w 4303569"/>
              <a:gd name="connsiteY60" fmla="*/ 1121352 h 1706707"/>
              <a:gd name="connsiteX61" fmla="*/ 2806412 w 4303569"/>
              <a:gd name="connsiteY61" fmla="*/ 1183698 h 1706707"/>
              <a:gd name="connsiteX62" fmla="*/ 2855768 w 4303569"/>
              <a:gd name="connsiteY62" fmla="*/ 1183698 h 1706707"/>
              <a:gd name="connsiteX63" fmla="*/ 2855768 w 4303569"/>
              <a:gd name="connsiteY63" fmla="*/ 1224395 h 1706707"/>
              <a:gd name="connsiteX64" fmla="*/ 3016828 w 4303569"/>
              <a:gd name="connsiteY64" fmla="*/ 1224395 h 1706707"/>
              <a:gd name="connsiteX65" fmla="*/ 3090430 w 4303569"/>
              <a:gd name="connsiteY65" fmla="*/ 1297998 h 1706707"/>
              <a:gd name="connsiteX66" fmla="*/ 3222048 w 4303569"/>
              <a:gd name="connsiteY66" fmla="*/ 1297998 h 1706707"/>
              <a:gd name="connsiteX67" fmla="*/ 3222048 w 4303569"/>
              <a:gd name="connsiteY67" fmla="*/ 1344757 h 1706707"/>
              <a:gd name="connsiteX68" fmla="*/ 3432464 w 4303569"/>
              <a:gd name="connsiteY68" fmla="*/ 1344757 h 1706707"/>
              <a:gd name="connsiteX69" fmla="*/ 3432464 w 4303569"/>
              <a:gd name="connsiteY69" fmla="*/ 1429616 h 1706707"/>
              <a:gd name="connsiteX70" fmla="*/ 3808269 w 4303569"/>
              <a:gd name="connsiteY70" fmla="*/ 1429616 h 1706707"/>
              <a:gd name="connsiteX71" fmla="*/ 3910446 w 4303569"/>
              <a:gd name="connsiteY71" fmla="*/ 1532659 h 1706707"/>
              <a:gd name="connsiteX72" fmla="*/ 4143376 w 4303569"/>
              <a:gd name="connsiteY72" fmla="*/ 1706707 h 1706707"/>
              <a:gd name="connsiteX73" fmla="*/ 4303569 w 4303569"/>
              <a:gd name="connsiteY73" fmla="*/ 1706707 h 1706707"/>
              <a:gd name="connsiteX0" fmla="*/ 0 w 4303569"/>
              <a:gd name="connsiteY0" fmla="*/ 0 h 1706707"/>
              <a:gd name="connsiteX1" fmla="*/ 120361 w 4303569"/>
              <a:gd name="connsiteY1" fmla="*/ 120361 h 1706707"/>
              <a:gd name="connsiteX2" fmla="*/ 308264 w 4303569"/>
              <a:gd name="connsiteY2" fmla="*/ 120361 h 1706707"/>
              <a:gd name="connsiteX3" fmla="*/ 336849 w 4303569"/>
              <a:gd name="connsiteY3" fmla="*/ 159805 h 1706707"/>
              <a:gd name="connsiteX4" fmla="*/ 359871 w 4303569"/>
              <a:gd name="connsiteY4" fmla="*/ 163954 h 1706707"/>
              <a:gd name="connsiteX5" fmla="*/ 358495 w 4303569"/>
              <a:gd name="connsiteY5" fmla="*/ 184243 h 1706707"/>
              <a:gd name="connsiteX6" fmla="*/ 473078 w 4303569"/>
              <a:gd name="connsiteY6" fmla="*/ 186318 h 1706707"/>
              <a:gd name="connsiteX7" fmla="*/ 477265 w 4303569"/>
              <a:gd name="connsiteY7" fmla="*/ 211446 h 1706707"/>
              <a:gd name="connsiteX8" fmla="*/ 587957 w 4303569"/>
              <a:gd name="connsiteY8" fmla="*/ 211444 h 1706707"/>
              <a:gd name="connsiteX9" fmla="*/ 590095 w 4303569"/>
              <a:gd name="connsiteY9" fmla="*/ 236577 h 1706707"/>
              <a:gd name="connsiteX10" fmla="*/ 624756 w 4303569"/>
              <a:gd name="connsiteY10" fmla="*/ 236343 h 1706707"/>
              <a:gd name="connsiteX11" fmla="*/ 660335 w 4303569"/>
              <a:gd name="connsiteY11" fmla="*/ 283807 h 1706707"/>
              <a:gd name="connsiteX12" fmla="*/ 740500 w 4303569"/>
              <a:gd name="connsiteY12" fmla="*/ 283806 h 1706707"/>
              <a:gd name="connsiteX13" fmla="*/ 744972 w 4303569"/>
              <a:gd name="connsiteY13" fmla="*/ 296751 h 1706707"/>
              <a:gd name="connsiteX14" fmla="*/ 763808 w 4303569"/>
              <a:gd name="connsiteY14" fmla="*/ 298825 h 1706707"/>
              <a:gd name="connsiteX15" fmla="*/ 765616 w 4303569"/>
              <a:gd name="connsiteY15" fmla="*/ 314488 h 1706707"/>
              <a:gd name="connsiteX16" fmla="*/ 796710 w 4303569"/>
              <a:gd name="connsiteY16" fmla="*/ 316564 h 1706707"/>
              <a:gd name="connsiteX17" fmla="*/ 798803 w 4303569"/>
              <a:gd name="connsiteY17" fmla="*/ 335467 h 1706707"/>
              <a:gd name="connsiteX18" fmla="*/ 830783 w 4303569"/>
              <a:gd name="connsiteY18" fmla="*/ 334098 h 1706707"/>
              <a:gd name="connsiteX19" fmla="*/ 832875 w 4303569"/>
              <a:gd name="connsiteY19" fmla="*/ 356920 h 1706707"/>
              <a:gd name="connsiteX20" fmla="*/ 864269 w 4303569"/>
              <a:gd name="connsiteY20" fmla="*/ 358998 h 1706707"/>
              <a:gd name="connsiteX21" fmla="*/ 868454 w 4303569"/>
              <a:gd name="connsiteY21" fmla="*/ 375599 h 1706707"/>
              <a:gd name="connsiteX22" fmla="*/ 938502 w 4303569"/>
              <a:gd name="connsiteY22" fmla="*/ 379040 h 1706707"/>
              <a:gd name="connsiteX23" fmla="*/ 938502 w 4303569"/>
              <a:gd name="connsiteY23" fmla="*/ 401782 h 1706707"/>
              <a:gd name="connsiteX24" fmla="*/ 992332 w 4303569"/>
              <a:gd name="connsiteY24" fmla="*/ 401782 h 1706707"/>
              <a:gd name="connsiteX25" fmla="*/ 998611 w 4303569"/>
              <a:gd name="connsiteY25" fmla="*/ 467559 h 1706707"/>
              <a:gd name="connsiteX26" fmla="*/ 1170279 w 4303569"/>
              <a:gd name="connsiteY26" fmla="*/ 463409 h 1706707"/>
              <a:gd name="connsiteX27" fmla="*/ 1172372 w 4303569"/>
              <a:gd name="connsiteY27" fmla="*/ 490970 h 1706707"/>
              <a:gd name="connsiteX28" fmla="*/ 1275702 w 4303569"/>
              <a:gd name="connsiteY28" fmla="*/ 490970 h 1706707"/>
              <a:gd name="connsiteX29" fmla="*/ 1275702 w 4303569"/>
              <a:gd name="connsiteY29" fmla="*/ 522143 h 1706707"/>
              <a:gd name="connsiteX30" fmla="*/ 1362941 w 4303569"/>
              <a:gd name="connsiteY30" fmla="*/ 522143 h 1706707"/>
              <a:gd name="connsiteX31" fmla="*/ 1362941 w 4303569"/>
              <a:gd name="connsiteY31" fmla="*/ 568886 h 1706707"/>
              <a:gd name="connsiteX32" fmla="*/ 1429185 w 4303569"/>
              <a:gd name="connsiteY32" fmla="*/ 570960 h 1706707"/>
              <a:gd name="connsiteX33" fmla="*/ 1431277 w 4303569"/>
              <a:gd name="connsiteY33" fmla="*/ 591759 h 1706707"/>
              <a:gd name="connsiteX34" fmla="*/ 1586346 w 4303569"/>
              <a:gd name="connsiteY34" fmla="*/ 589684 h 1706707"/>
              <a:gd name="connsiteX35" fmla="*/ 1586346 w 4303569"/>
              <a:gd name="connsiteY35" fmla="*/ 633845 h 1706707"/>
              <a:gd name="connsiteX36" fmla="*/ 1689389 w 4303569"/>
              <a:gd name="connsiteY36" fmla="*/ 633845 h 1706707"/>
              <a:gd name="connsiteX37" fmla="*/ 1689389 w 4303569"/>
              <a:gd name="connsiteY37" fmla="*/ 674543 h 1706707"/>
              <a:gd name="connsiteX38" fmla="*/ 1765589 w 4303569"/>
              <a:gd name="connsiteY38" fmla="*/ 674543 h 1706707"/>
              <a:gd name="connsiteX39" fmla="*/ 1765589 w 4303569"/>
              <a:gd name="connsiteY39" fmla="*/ 718705 h 1706707"/>
              <a:gd name="connsiteX40" fmla="*/ 1854777 w 4303569"/>
              <a:gd name="connsiteY40" fmla="*/ 718705 h 1706707"/>
              <a:gd name="connsiteX41" fmla="*/ 1854777 w 4303569"/>
              <a:gd name="connsiteY41" fmla="*/ 755073 h 1706707"/>
              <a:gd name="connsiteX42" fmla="*/ 1953491 w 4303569"/>
              <a:gd name="connsiteY42" fmla="*/ 755073 h 1706707"/>
              <a:gd name="connsiteX43" fmla="*/ 1953491 w 4303569"/>
              <a:gd name="connsiteY43" fmla="*/ 790575 h 1706707"/>
              <a:gd name="connsiteX44" fmla="*/ 2069523 w 4303569"/>
              <a:gd name="connsiteY44" fmla="*/ 790575 h 1706707"/>
              <a:gd name="connsiteX45" fmla="*/ 2069523 w 4303569"/>
              <a:gd name="connsiteY45" fmla="*/ 831273 h 1706707"/>
              <a:gd name="connsiteX46" fmla="*/ 2140527 w 4303569"/>
              <a:gd name="connsiteY46" fmla="*/ 831273 h 1706707"/>
              <a:gd name="connsiteX47" fmla="*/ 2140527 w 4303569"/>
              <a:gd name="connsiteY47" fmla="*/ 875434 h 1706707"/>
              <a:gd name="connsiteX48" fmla="*/ 2315441 w 4303569"/>
              <a:gd name="connsiteY48" fmla="*/ 875434 h 1706707"/>
              <a:gd name="connsiteX49" fmla="*/ 2315441 w 4303569"/>
              <a:gd name="connsiteY49" fmla="*/ 924791 h 1706707"/>
              <a:gd name="connsiteX50" fmla="*/ 2377787 w 4303569"/>
              <a:gd name="connsiteY50" fmla="*/ 924791 h 1706707"/>
              <a:gd name="connsiteX51" fmla="*/ 2377787 w 4303569"/>
              <a:gd name="connsiteY51" fmla="*/ 964623 h 1706707"/>
              <a:gd name="connsiteX52" fmla="*/ 2413289 w 4303569"/>
              <a:gd name="connsiteY52" fmla="*/ 964623 h 1706707"/>
              <a:gd name="connsiteX53" fmla="*/ 2413289 w 4303569"/>
              <a:gd name="connsiteY53" fmla="*/ 995795 h 1706707"/>
              <a:gd name="connsiteX54" fmla="*/ 2489489 w 4303569"/>
              <a:gd name="connsiteY54" fmla="*/ 995795 h 1706707"/>
              <a:gd name="connsiteX55" fmla="*/ 2489489 w 4303569"/>
              <a:gd name="connsiteY55" fmla="*/ 1032164 h 1706707"/>
              <a:gd name="connsiteX56" fmla="*/ 2570018 w 4303569"/>
              <a:gd name="connsiteY56" fmla="*/ 1032164 h 1706707"/>
              <a:gd name="connsiteX57" fmla="*/ 2570018 w 4303569"/>
              <a:gd name="connsiteY57" fmla="*/ 1081520 h 1706707"/>
              <a:gd name="connsiteX58" fmla="*/ 2659207 w 4303569"/>
              <a:gd name="connsiteY58" fmla="*/ 1081520 h 1706707"/>
              <a:gd name="connsiteX59" fmla="*/ 2659207 w 4303569"/>
              <a:gd name="connsiteY59" fmla="*/ 1121352 h 1706707"/>
              <a:gd name="connsiteX60" fmla="*/ 2806412 w 4303569"/>
              <a:gd name="connsiteY60" fmla="*/ 1121352 h 1706707"/>
              <a:gd name="connsiteX61" fmla="*/ 2806412 w 4303569"/>
              <a:gd name="connsiteY61" fmla="*/ 1183698 h 1706707"/>
              <a:gd name="connsiteX62" fmla="*/ 2855768 w 4303569"/>
              <a:gd name="connsiteY62" fmla="*/ 1183698 h 1706707"/>
              <a:gd name="connsiteX63" fmla="*/ 2855768 w 4303569"/>
              <a:gd name="connsiteY63" fmla="*/ 1224395 h 1706707"/>
              <a:gd name="connsiteX64" fmla="*/ 3016828 w 4303569"/>
              <a:gd name="connsiteY64" fmla="*/ 1224395 h 1706707"/>
              <a:gd name="connsiteX65" fmla="*/ 3090430 w 4303569"/>
              <a:gd name="connsiteY65" fmla="*/ 1297998 h 1706707"/>
              <a:gd name="connsiteX66" fmla="*/ 3222048 w 4303569"/>
              <a:gd name="connsiteY66" fmla="*/ 1297998 h 1706707"/>
              <a:gd name="connsiteX67" fmla="*/ 3222048 w 4303569"/>
              <a:gd name="connsiteY67" fmla="*/ 1344757 h 1706707"/>
              <a:gd name="connsiteX68" fmla="*/ 3432464 w 4303569"/>
              <a:gd name="connsiteY68" fmla="*/ 1344757 h 1706707"/>
              <a:gd name="connsiteX69" fmla="*/ 3432464 w 4303569"/>
              <a:gd name="connsiteY69" fmla="*/ 1429616 h 1706707"/>
              <a:gd name="connsiteX70" fmla="*/ 3808269 w 4303569"/>
              <a:gd name="connsiteY70" fmla="*/ 1429616 h 1706707"/>
              <a:gd name="connsiteX71" fmla="*/ 3910446 w 4303569"/>
              <a:gd name="connsiteY71" fmla="*/ 1532659 h 1706707"/>
              <a:gd name="connsiteX72" fmla="*/ 4143376 w 4303569"/>
              <a:gd name="connsiteY72" fmla="*/ 1706707 h 1706707"/>
              <a:gd name="connsiteX73" fmla="*/ 4303569 w 4303569"/>
              <a:gd name="connsiteY73" fmla="*/ 1706707 h 1706707"/>
              <a:gd name="connsiteX0" fmla="*/ 0 w 4303569"/>
              <a:gd name="connsiteY0" fmla="*/ 0 h 1706707"/>
              <a:gd name="connsiteX1" fmla="*/ 120361 w 4303569"/>
              <a:gd name="connsiteY1" fmla="*/ 120361 h 1706707"/>
              <a:gd name="connsiteX2" fmla="*/ 329193 w 4303569"/>
              <a:gd name="connsiteY2" fmla="*/ 136961 h 1706707"/>
              <a:gd name="connsiteX3" fmla="*/ 336849 w 4303569"/>
              <a:gd name="connsiteY3" fmla="*/ 159805 h 1706707"/>
              <a:gd name="connsiteX4" fmla="*/ 359871 w 4303569"/>
              <a:gd name="connsiteY4" fmla="*/ 163954 h 1706707"/>
              <a:gd name="connsiteX5" fmla="*/ 358495 w 4303569"/>
              <a:gd name="connsiteY5" fmla="*/ 184243 h 1706707"/>
              <a:gd name="connsiteX6" fmla="*/ 473078 w 4303569"/>
              <a:gd name="connsiteY6" fmla="*/ 186318 h 1706707"/>
              <a:gd name="connsiteX7" fmla="*/ 477265 w 4303569"/>
              <a:gd name="connsiteY7" fmla="*/ 211446 h 1706707"/>
              <a:gd name="connsiteX8" fmla="*/ 587957 w 4303569"/>
              <a:gd name="connsiteY8" fmla="*/ 211444 h 1706707"/>
              <a:gd name="connsiteX9" fmla="*/ 590095 w 4303569"/>
              <a:gd name="connsiteY9" fmla="*/ 236577 h 1706707"/>
              <a:gd name="connsiteX10" fmla="*/ 624756 w 4303569"/>
              <a:gd name="connsiteY10" fmla="*/ 236343 h 1706707"/>
              <a:gd name="connsiteX11" fmla="*/ 660335 w 4303569"/>
              <a:gd name="connsiteY11" fmla="*/ 283807 h 1706707"/>
              <a:gd name="connsiteX12" fmla="*/ 740500 w 4303569"/>
              <a:gd name="connsiteY12" fmla="*/ 283806 h 1706707"/>
              <a:gd name="connsiteX13" fmla="*/ 744972 w 4303569"/>
              <a:gd name="connsiteY13" fmla="*/ 296751 h 1706707"/>
              <a:gd name="connsiteX14" fmla="*/ 763808 w 4303569"/>
              <a:gd name="connsiteY14" fmla="*/ 298825 h 1706707"/>
              <a:gd name="connsiteX15" fmla="*/ 765616 w 4303569"/>
              <a:gd name="connsiteY15" fmla="*/ 314488 h 1706707"/>
              <a:gd name="connsiteX16" fmla="*/ 796710 w 4303569"/>
              <a:gd name="connsiteY16" fmla="*/ 316564 h 1706707"/>
              <a:gd name="connsiteX17" fmla="*/ 798803 w 4303569"/>
              <a:gd name="connsiteY17" fmla="*/ 335467 h 1706707"/>
              <a:gd name="connsiteX18" fmla="*/ 830783 w 4303569"/>
              <a:gd name="connsiteY18" fmla="*/ 334098 h 1706707"/>
              <a:gd name="connsiteX19" fmla="*/ 832875 w 4303569"/>
              <a:gd name="connsiteY19" fmla="*/ 356920 h 1706707"/>
              <a:gd name="connsiteX20" fmla="*/ 864269 w 4303569"/>
              <a:gd name="connsiteY20" fmla="*/ 358998 h 1706707"/>
              <a:gd name="connsiteX21" fmla="*/ 868454 w 4303569"/>
              <a:gd name="connsiteY21" fmla="*/ 375599 h 1706707"/>
              <a:gd name="connsiteX22" fmla="*/ 938502 w 4303569"/>
              <a:gd name="connsiteY22" fmla="*/ 379040 h 1706707"/>
              <a:gd name="connsiteX23" fmla="*/ 938502 w 4303569"/>
              <a:gd name="connsiteY23" fmla="*/ 401782 h 1706707"/>
              <a:gd name="connsiteX24" fmla="*/ 992332 w 4303569"/>
              <a:gd name="connsiteY24" fmla="*/ 401782 h 1706707"/>
              <a:gd name="connsiteX25" fmla="*/ 998611 w 4303569"/>
              <a:gd name="connsiteY25" fmla="*/ 467559 h 1706707"/>
              <a:gd name="connsiteX26" fmla="*/ 1170279 w 4303569"/>
              <a:gd name="connsiteY26" fmla="*/ 463409 h 1706707"/>
              <a:gd name="connsiteX27" fmla="*/ 1172372 w 4303569"/>
              <a:gd name="connsiteY27" fmla="*/ 490970 h 1706707"/>
              <a:gd name="connsiteX28" fmla="*/ 1275702 w 4303569"/>
              <a:gd name="connsiteY28" fmla="*/ 490970 h 1706707"/>
              <a:gd name="connsiteX29" fmla="*/ 1275702 w 4303569"/>
              <a:gd name="connsiteY29" fmla="*/ 522143 h 1706707"/>
              <a:gd name="connsiteX30" fmla="*/ 1362941 w 4303569"/>
              <a:gd name="connsiteY30" fmla="*/ 522143 h 1706707"/>
              <a:gd name="connsiteX31" fmla="*/ 1362941 w 4303569"/>
              <a:gd name="connsiteY31" fmla="*/ 568886 h 1706707"/>
              <a:gd name="connsiteX32" fmla="*/ 1429185 w 4303569"/>
              <a:gd name="connsiteY32" fmla="*/ 570960 h 1706707"/>
              <a:gd name="connsiteX33" fmla="*/ 1431277 w 4303569"/>
              <a:gd name="connsiteY33" fmla="*/ 591759 h 1706707"/>
              <a:gd name="connsiteX34" fmla="*/ 1586346 w 4303569"/>
              <a:gd name="connsiteY34" fmla="*/ 589684 h 1706707"/>
              <a:gd name="connsiteX35" fmla="*/ 1586346 w 4303569"/>
              <a:gd name="connsiteY35" fmla="*/ 633845 h 1706707"/>
              <a:gd name="connsiteX36" fmla="*/ 1689389 w 4303569"/>
              <a:gd name="connsiteY36" fmla="*/ 633845 h 1706707"/>
              <a:gd name="connsiteX37" fmla="*/ 1689389 w 4303569"/>
              <a:gd name="connsiteY37" fmla="*/ 674543 h 1706707"/>
              <a:gd name="connsiteX38" fmla="*/ 1765589 w 4303569"/>
              <a:gd name="connsiteY38" fmla="*/ 674543 h 1706707"/>
              <a:gd name="connsiteX39" fmla="*/ 1765589 w 4303569"/>
              <a:gd name="connsiteY39" fmla="*/ 718705 h 1706707"/>
              <a:gd name="connsiteX40" fmla="*/ 1854777 w 4303569"/>
              <a:gd name="connsiteY40" fmla="*/ 718705 h 1706707"/>
              <a:gd name="connsiteX41" fmla="*/ 1854777 w 4303569"/>
              <a:gd name="connsiteY41" fmla="*/ 755073 h 1706707"/>
              <a:gd name="connsiteX42" fmla="*/ 1953491 w 4303569"/>
              <a:gd name="connsiteY42" fmla="*/ 755073 h 1706707"/>
              <a:gd name="connsiteX43" fmla="*/ 1953491 w 4303569"/>
              <a:gd name="connsiteY43" fmla="*/ 790575 h 1706707"/>
              <a:gd name="connsiteX44" fmla="*/ 2069523 w 4303569"/>
              <a:gd name="connsiteY44" fmla="*/ 790575 h 1706707"/>
              <a:gd name="connsiteX45" fmla="*/ 2069523 w 4303569"/>
              <a:gd name="connsiteY45" fmla="*/ 831273 h 1706707"/>
              <a:gd name="connsiteX46" fmla="*/ 2140527 w 4303569"/>
              <a:gd name="connsiteY46" fmla="*/ 831273 h 1706707"/>
              <a:gd name="connsiteX47" fmla="*/ 2140527 w 4303569"/>
              <a:gd name="connsiteY47" fmla="*/ 875434 h 1706707"/>
              <a:gd name="connsiteX48" fmla="*/ 2315441 w 4303569"/>
              <a:gd name="connsiteY48" fmla="*/ 875434 h 1706707"/>
              <a:gd name="connsiteX49" fmla="*/ 2315441 w 4303569"/>
              <a:gd name="connsiteY49" fmla="*/ 924791 h 1706707"/>
              <a:gd name="connsiteX50" fmla="*/ 2377787 w 4303569"/>
              <a:gd name="connsiteY50" fmla="*/ 924791 h 1706707"/>
              <a:gd name="connsiteX51" fmla="*/ 2377787 w 4303569"/>
              <a:gd name="connsiteY51" fmla="*/ 964623 h 1706707"/>
              <a:gd name="connsiteX52" fmla="*/ 2413289 w 4303569"/>
              <a:gd name="connsiteY52" fmla="*/ 964623 h 1706707"/>
              <a:gd name="connsiteX53" fmla="*/ 2413289 w 4303569"/>
              <a:gd name="connsiteY53" fmla="*/ 995795 h 1706707"/>
              <a:gd name="connsiteX54" fmla="*/ 2489489 w 4303569"/>
              <a:gd name="connsiteY54" fmla="*/ 995795 h 1706707"/>
              <a:gd name="connsiteX55" fmla="*/ 2489489 w 4303569"/>
              <a:gd name="connsiteY55" fmla="*/ 1032164 h 1706707"/>
              <a:gd name="connsiteX56" fmla="*/ 2570018 w 4303569"/>
              <a:gd name="connsiteY56" fmla="*/ 1032164 h 1706707"/>
              <a:gd name="connsiteX57" fmla="*/ 2570018 w 4303569"/>
              <a:gd name="connsiteY57" fmla="*/ 1081520 h 1706707"/>
              <a:gd name="connsiteX58" fmla="*/ 2659207 w 4303569"/>
              <a:gd name="connsiteY58" fmla="*/ 1081520 h 1706707"/>
              <a:gd name="connsiteX59" fmla="*/ 2659207 w 4303569"/>
              <a:gd name="connsiteY59" fmla="*/ 1121352 h 1706707"/>
              <a:gd name="connsiteX60" fmla="*/ 2806412 w 4303569"/>
              <a:gd name="connsiteY60" fmla="*/ 1121352 h 1706707"/>
              <a:gd name="connsiteX61" fmla="*/ 2806412 w 4303569"/>
              <a:gd name="connsiteY61" fmla="*/ 1183698 h 1706707"/>
              <a:gd name="connsiteX62" fmla="*/ 2855768 w 4303569"/>
              <a:gd name="connsiteY62" fmla="*/ 1183698 h 1706707"/>
              <a:gd name="connsiteX63" fmla="*/ 2855768 w 4303569"/>
              <a:gd name="connsiteY63" fmla="*/ 1224395 h 1706707"/>
              <a:gd name="connsiteX64" fmla="*/ 3016828 w 4303569"/>
              <a:gd name="connsiteY64" fmla="*/ 1224395 h 1706707"/>
              <a:gd name="connsiteX65" fmla="*/ 3090430 w 4303569"/>
              <a:gd name="connsiteY65" fmla="*/ 1297998 h 1706707"/>
              <a:gd name="connsiteX66" fmla="*/ 3222048 w 4303569"/>
              <a:gd name="connsiteY66" fmla="*/ 1297998 h 1706707"/>
              <a:gd name="connsiteX67" fmla="*/ 3222048 w 4303569"/>
              <a:gd name="connsiteY67" fmla="*/ 1344757 h 1706707"/>
              <a:gd name="connsiteX68" fmla="*/ 3432464 w 4303569"/>
              <a:gd name="connsiteY68" fmla="*/ 1344757 h 1706707"/>
              <a:gd name="connsiteX69" fmla="*/ 3432464 w 4303569"/>
              <a:gd name="connsiteY69" fmla="*/ 1429616 h 1706707"/>
              <a:gd name="connsiteX70" fmla="*/ 3808269 w 4303569"/>
              <a:gd name="connsiteY70" fmla="*/ 1429616 h 1706707"/>
              <a:gd name="connsiteX71" fmla="*/ 3910446 w 4303569"/>
              <a:gd name="connsiteY71" fmla="*/ 1532659 h 1706707"/>
              <a:gd name="connsiteX72" fmla="*/ 4143376 w 4303569"/>
              <a:gd name="connsiteY72" fmla="*/ 1706707 h 1706707"/>
              <a:gd name="connsiteX73" fmla="*/ 4303569 w 4303569"/>
              <a:gd name="connsiteY73" fmla="*/ 1706707 h 1706707"/>
              <a:gd name="connsiteX0" fmla="*/ 0 w 4303569"/>
              <a:gd name="connsiteY0" fmla="*/ 0 h 1706707"/>
              <a:gd name="connsiteX1" fmla="*/ 120361 w 4303569"/>
              <a:gd name="connsiteY1" fmla="*/ 120361 h 1706707"/>
              <a:gd name="connsiteX2" fmla="*/ 232203 w 4303569"/>
              <a:gd name="connsiteY2" fmla="*/ 126607 h 1706707"/>
              <a:gd name="connsiteX3" fmla="*/ 329193 w 4303569"/>
              <a:gd name="connsiteY3" fmla="*/ 136961 h 1706707"/>
              <a:gd name="connsiteX4" fmla="*/ 336849 w 4303569"/>
              <a:gd name="connsiteY4" fmla="*/ 159805 h 1706707"/>
              <a:gd name="connsiteX5" fmla="*/ 359871 w 4303569"/>
              <a:gd name="connsiteY5" fmla="*/ 163954 h 1706707"/>
              <a:gd name="connsiteX6" fmla="*/ 358495 w 4303569"/>
              <a:gd name="connsiteY6" fmla="*/ 184243 h 1706707"/>
              <a:gd name="connsiteX7" fmla="*/ 473078 w 4303569"/>
              <a:gd name="connsiteY7" fmla="*/ 186318 h 1706707"/>
              <a:gd name="connsiteX8" fmla="*/ 477265 w 4303569"/>
              <a:gd name="connsiteY8" fmla="*/ 211446 h 1706707"/>
              <a:gd name="connsiteX9" fmla="*/ 587957 w 4303569"/>
              <a:gd name="connsiteY9" fmla="*/ 211444 h 1706707"/>
              <a:gd name="connsiteX10" fmla="*/ 590095 w 4303569"/>
              <a:gd name="connsiteY10" fmla="*/ 236577 h 1706707"/>
              <a:gd name="connsiteX11" fmla="*/ 624756 w 4303569"/>
              <a:gd name="connsiteY11" fmla="*/ 236343 h 1706707"/>
              <a:gd name="connsiteX12" fmla="*/ 660335 w 4303569"/>
              <a:gd name="connsiteY12" fmla="*/ 283807 h 1706707"/>
              <a:gd name="connsiteX13" fmla="*/ 740500 w 4303569"/>
              <a:gd name="connsiteY13" fmla="*/ 283806 h 1706707"/>
              <a:gd name="connsiteX14" fmla="*/ 744972 w 4303569"/>
              <a:gd name="connsiteY14" fmla="*/ 296751 h 1706707"/>
              <a:gd name="connsiteX15" fmla="*/ 763808 w 4303569"/>
              <a:gd name="connsiteY15" fmla="*/ 298825 h 1706707"/>
              <a:gd name="connsiteX16" fmla="*/ 765616 w 4303569"/>
              <a:gd name="connsiteY16" fmla="*/ 314488 h 1706707"/>
              <a:gd name="connsiteX17" fmla="*/ 796710 w 4303569"/>
              <a:gd name="connsiteY17" fmla="*/ 316564 h 1706707"/>
              <a:gd name="connsiteX18" fmla="*/ 798803 w 4303569"/>
              <a:gd name="connsiteY18" fmla="*/ 335467 h 1706707"/>
              <a:gd name="connsiteX19" fmla="*/ 830783 w 4303569"/>
              <a:gd name="connsiteY19" fmla="*/ 334098 h 1706707"/>
              <a:gd name="connsiteX20" fmla="*/ 832875 w 4303569"/>
              <a:gd name="connsiteY20" fmla="*/ 356920 h 1706707"/>
              <a:gd name="connsiteX21" fmla="*/ 864269 w 4303569"/>
              <a:gd name="connsiteY21" fmla="*/ 358998 h 1706707"/>
              <a:gd name="connsiteX22" fmla="*/ 868454 w 4303569"/>
              <a:gd name="connsiteY22" fmla="*/ 375599 h 1706707"/>
              <a:gd name="connsiteX23" fmla="*/ 938502 w 4303569"/>
              <a:gd name="connsiteY23" fmla="*/ 379040 h 1706707"/>
              <a:gd name="connsiteX24" fmla="*/ 938502 w 4303569"/>
              <a:gd name="connsiteY24" fmla="*/ 401782 h 1706707"/>
              <a:gd name="connsiteX25" fmla="*/ 992332 w 4303569"/>
              <a:gd name="connsiteY25" fmla="*/ 401782 h 1706707"/>
              <a:gd name="connsiteX26" fmla="*/ 998611 w 4303569"/>
              <a:gd name="connsiteY26" fmla="*/ 467559 h 1706707"/>
              <a:gd name="connsiteX27" fmla="*/ 1170279 w 4303569"/>
              <a:gd name="connsiteY27" fmla="*/ 463409 h 1706707"/>
              <a:gd name="connsiteX28" fmla="*/ 1172372 w 4303569"/>
              <a:gd name="connsiteY28" fmla="*/ 490970 h 1706707"/>
              <a:gd name="connsiteX29" fmla="*/ 1275702 w 4303569"/>
              <a:gd name="connsiteY29" fmla="*/ 490970 h 1706707"/>
              <a:gd name="connsiteX30" fmla="*/ 1275702 w 4303569"/>
              <a:gd name="connsiteY30" fmla="*/ 522143 h 1706707"/>
              <a:gd name="connsiteX31" fmla="*/ 1362941 w 4303569"/>
              <a:gd name="connsiteY31" fmla="*/ 522143 h 1706707"/>
              <a:gd name="connsiteX32" fmla="*/ 1362941 w 4303569"/>
              <a:gd name="connsiteY32" fmla="*/ 568886 h 1706707"/>
              <a:gd name="connsiteX33" fmla="*/ 1429185 w 4303569"/>
              <a:gd name="connsiteY33" fmla="*/ 570960 h 1706707"/>
              <a:gd name="connsiteX34" fmla="*/ 1431277 w 4303569"/>
              <a:gd name="connsiteY34" fmla="*/ 591759 h 1706707"/>
              <a:gd name="connsiteX35" fmla="*/ 1586346 w 4303569"/>
              <a:gd name="connsiteY35" fmla="*/ 589684 h 1706707"/>
              <a:gd name="connsiteX36" fmla="*/ 1586346 w 4303569"/>
              <a:gd name="connsiteY36" fmla="*/ 633845 h 1706707"/>
              <a:gd name="connsiteX37" fmla="*/ 1689389 w 4303569"/>
              <a:gd name="connsiteY37" fmla="*/ 633845 h 1706707"/>
              <a:gd name="connsiteX38" fmla="*/ 1689389 w 4303569"/>
              <a:gd name="connsiteY38" fmla="*/ 674543 h 1706707"/>
              <a:gd name="connsiteX39" fmla="*/ 1765589 w 4303569"/>
              <a:gd name="connsiteY39" fmla="*/ 674543 h 1706707"/>
              <a:gd name="connsiteX40" fmla="*/ 1765589 w 4303569"/>
              <a:gd name="connsiteY40" fmla="*/ 718705 h 1706707"/>
              <a:gd name="connsiteX41" fmla="*/ 1854777 w 4303569"/>
              <a:gd name="connsiteY41" fmla="*/ 718705 h 1706707"/>
              <a:gd name="connsiteX42" fmla="*/ 1854777 w 4303569"/>
              <a:gd name="connsiteY42" fmla="*/ 755073 h 1706707"/>
              <a:gd name="connsiteX43" fmla="*/ 1953491 w 4303569"/>
              <a:gd name="connsiteY43" fmla="*/ 755073 h 1706707"/>
              <a:gd name="connsiteX44" fmla="*/ 1953491 w 4303569"/>
              <a:gd name="connsiteY44" fmla="*/ 790575 h 1706707"/>
              <a:gd name="connsiteX45" fmla="*/ 2069523 w 4303569"/>
              <a:gd name="connsiteY45" fmla="*/ 790575 h 1706707"/>
              <a:gd name="connsiteX46" fmla="*/ 2069523 w 4303569"/>
              <a:gd name="connsiteY46" fmla="*/ 831273 h 1706707"/>
              <a:gd name="connsiteX47" fmla="*/ 2140527 w 4303569"/>
              <a:gd name="connsiteY47" fmla="*/ 831273 h 1706707"/>
              <a:gd name="connsiteX48" fmla="*/ 2140527 w 4303569"/>
              <a:gd name="connsiteY48" fmla="*/ 875434 h 1706707"/>
              <a:gd name="connsiteX49" fmla="*/ 2315441 w 4303569"/>
              <a:gd name="connsiteY49" fmla="*/ 875434 h 1706707"/>
              <a:gd name="connsiteX50" fmla="*/ 2315441 w 4303569"/>
              <a:gd name="connsiteY50" fmla="*/ 924791 h 1706707"/>
              <a:gd name="connsiteX51" fmla="*/ 2377787 w 4303569"/>
              <a:gd name="connsiteY51" fmla="*/ 924791 h 1706707"/>
              <a:gd name="connsiteX52" fmla="*/ 2377787 w 4303569"/>
              <a:gd name="connsiteY52" fmla="*/ 964623 h 1706707"/>
              <a:gd name="connsiteX53" fmla="*/ 2413289 w 4303569"/>
              <a:gd name="connsiteY53" fmla="*/ 964623 h 1706707"/>
              <a:gd name="connsiteX54" fmla="*/ 2413289 w 4303569"/>
              <a:gd name="connsiteY54" fmla="*/ 995795 h 1706707"/>
              <a:gd name="connsiteX55" fmla="*/ 2489489 w 4303569"/>
              <a:gd name="connsiteY55" fmla="*/ 995795 h 1706707"/>
              <a:gd name="connsiteX56" fmla="*/ 2489489 w 4303569"/>
              <a:gd name="connsiteY56" fmla="*/ 1032164 h 1706707"/>
              <a:gd name="connsiteX57" fmla="*/ 2570018 w 4303569"/>
              <a:gd name="connsiteY57" fmla="*/ 1032164 h 1706707"/>
              <a:gd name="connsiteX58" fmla="*/ 2570018 w 4303569"/>
              <a:gd name="connsiteY58" fmla="*/ 1081520 h 1706707"/>
              <a:gd name="connsiteX59" fmla="*/ 2659207 w 4303569"/>
              <a:gd name="connsiteY59" fmla="*/ 1081520 h 1706707"/>
              <a:gd name="connsiteX60" fmla="*/ 2659207 w 4303569"/>
              <a:gd name="connsiteY60" fmla="*/ 1121352 h 1706707"/>
              <a:gd name="connsiteX61" fmla="*/ 2806412 w 4303569"/>
              <a:gd name="connsiteY61" fmla="*/ 1121352 h 1706707"/>
              <a:gd name="connsiteX62" fmla="*/ 2806412 w 4303569"/>
              <a:gd name="connsiteY62" fmla="*/ 1183698 h 1706707"/>
              <a:gd name="connsiteX63" fmla="*/ 2855768 w 4303569"/>
              <a:gd name="connsiteY63" fmla="*/ 1183698 h 1706707"/>
              <a:gd name="connsiteX64" fmla="*/ 2855768 w 4303569"/>
              <a:gd name="connsiteY64" fmla="*/ 1224395 h 1706707"/>
              <a:gd name="connsiteX65" fmla="*/ 3016828 w 4303569"/>
              <a:gd name="connsiteY65" fmla="*/ 1224395 h 1706707"/>
              <a:gd name="connsiteX66" fmla="*/ 3090430 w 4303569"/>
              <a:gd name="connsiteY66" fmla="*/ 1297998 h 1706707"/>
              <a:gd name="connsiteX67" fmla="*/ 3222048 w 4303569"/>
              <a:gd name="connsiteY67" fmla="*/ 1297998 h 1706707"/>
              <a:gd name="connsiteX68" fmla="*/ 3222048 w 4303569"/>
              <a:gd name="connsiteY68" fmla="*/ 1344757 h 1706707"/>
              <a:gd name="connsiteX69" fmla="*/ 3432464 w 4303569"/>
              <a:gd name="connsiteY69" fmla="*/ 1344757 h 1706707"/>
              <a:gd name="connsiteX70" fmla="*/ 3432464 w 4303569"/>
              <a:gd name="connsiteY70" fmla="*/ 1429616 h 1706707"/>
              <a:gd name="connsiteX71" fmla="*/ 3808269 w 4303569"/>
              <a:gd name="connsiteY71" fmla="*/ 1429616 h 1706707"/>
              <a:gd name="connsiteX72" fmla="*/ 3910446 w 4303569"/>
              <a:gd name="connsiteY72" fmla="*/ 1532659 h 1706707"/>
              <a:gd name="connsiteX73" fmla="*/ 4143376 w 4303569"/>
              <a:gd name="connsiteY73" fmla="*/ 1706707 h 1706707"/>
              <a:gd name="connsiteX74" fmla="*/ 4303569 w 4303569"/>
              <a:gd name="connsiteY74" fmla="*/ 1706707 h 1706707"/>
              <a:gd name="connsiteX0" fmla="*/ 0 w 4303569"/>
              <a:gd name="connsiteY0" fmla="*/ 0 h 1706707"/>
              <a:gd name="connsiteX1" fmla="*/ 120361 w 4303569"/>
              <a:gd name="connsiteY1" fmla="*/ 120361 h 1706707"/>
              <a:gd name="connsiteX2" fmla="*/ 251039 w 4303569"/>
              <a:gd name="connsiteY2" fmla="*/ 141132 h 1706707"/>
              <a:gd name="connsiteX3" fmla="*/ 329193 w 4303569"/>
              <a:gd name="connsiteY3" fmla="*/ 136961 h 1706707"/>
              <a:gd name="connsiteX4" fmla="*/ 336849 w 4303569"/>
              <a:gd name="connsiteY4" fmla="*/ 159805 h 1706707"/>
              <a:gd name="connsiteX5" fmla="*/ 359871 w 4303569"/>
              <a:gd name="connsiteY5" fmla="*/ 163954 h 1706707"/>
              <a:gd name="connsiteX6" fmla="*/ 358495 w 4303569"/>
              <a:gd name="connsiteY6" fmla="*/ 184243 h 1706707"/>
              <a:gd name="connsiteX7" fmla="*/ 473078 w 4303569"/>
              <a:gd name="connsiteY7" fmla="*/ 186318 h 1706707"/>
              <a:gd name="connsiteX8" fmla="*/ 477265 w 4303569"/>
              <a:gd name="connsiteY8" fmla="*/ 211446 h 1706707"/>
              <a:gd name="connsiteX9" fmla="*/ 587957 w 4303569"/>
              <a:gd name="connsiteY9" fmla="*/ 211444 h 1706707"/>
              <a:gd name="connsiteX10" fmla="*/ 590095 w 4303569"/>
              <a:gd name="connsiteY10" fmla="*/ 236577 h 1706707"/>
              <a:gd name="connsiteX11" fmla="*/ 624756 w 4303569"/>
              <a:gd name="connsiteY11" fmla="*/ 236343 h 1706707"/>
              <a:gd name="connsiteX12" fmla="*/ 660335 w 4303569"/>
              <a:gd name="connsiteY12" fmla="*/ 283807 h 1706707"/>
              <a:gd name="connsiteX13" fmla="*/ 740500 w 4303569"/>
              <a:gd name="connsiteY13" fmla="*/ 283806 h 1706707"/>
              <a:gd name="connsiteX14" fmla="*/ 744972 w 4303569"/>
              <a:gd name="connsiteY14" fmla="*/ 296751 h 1706707"/>
              <a:gd name="connsiteX15" fmla="*/ 763808 w 4303569"/>
              <a:gd name="connsiteY15" fmla="*/ 298825 h 1706707"/>
              <a:gd name="connsiteX16" fmla="*/ 765616 w 4303569"/>
              <a:gd name="connsiteY16" fmla="*/ 314488 h 1706707"/>
              <a:gd name="connsiteX17" fmla="*/ 796710 w 4303569"/>
              <a:gd name="connsiteY17" fmla="*/ 316564 h 1706707"/>
              <a:gd name="connsiteX18" fmla="*/ 798803 w 4303569"/>
              <a:gd name="connsiteY18" fmla="*/ 335467 h 1706707"/>
              <a:gd name="connsiteX19" fmla="*/ 830783 w 4303569"/>
              <a:gd name="connsiteY19" fmla="*/ 334098 h 1706707"/>
              <a:gd name="connsiteX20" fmla="*/ 832875 w 4303569"/>
              <a:gd name="connsiteY20" fmla="*/ 356920 h 1706707"/>
              <a:gd name="connsiteX21" fmla="*/ 864269 w 4303569"/>
              <a:gd name="connsiteY21" fmla="*/ 358998 h 1706707"/>
              <a:gd name="connsiteX22" fmla="*/ 868454 w 4303569"/>
              <a:gd name="connsiteY22" fmla="*/ 375599 h 1706707"/>
              <a:gd name="connsiteX23" fmla="*/ 938502 w 4303569"/>
              <a:gd name="connsiteY23" fmla="*/ 379040 h 1706707"/>
              <a:gd name="connsiteX24" fmla="*/ 938502 w 4303569"/>
              <a:gd name="connsiteY24" fmla="*/ 401782 h 1706707"/>
              <a:gd name="connsiteX25" fmla="*/ 992332 w 4303569"/>
              <a:gd name="connsiteY25" fmla="*/ 401782 h 1706707"/>
              <a:gd name="connsiteX26" fmla="*/ 998611 w 4303569"/>
              <a:gd name="connsiteY26" fmla="*/ 467559 h 1706707"/>
              <a:gd name="connsiteX27" fmla="*/ 1170279 w 4303569"/>
              <a:gd name="connsiteY27" fmla="*/ 463409 h 1706707"/>
              <a:gd name="connsiteX28" fmla="*/ 1172372 w 4303569"/>
              <a:gd name="connsiteY28" fmla="*/ 490970 h 1706707"/>
              <a:gd name="connsiteX29" fmla="*/ 1275702 w 4303569"/>
              <a:gd name="connsiteY29" fmla="*/ 490970 h 1706707"/>
              <a:gd name="connsiteX30" fmla="*/ 1275702 w 4303569"/>
              <a:gd name="connsiteY30" fmla="*/ 522143 h 1706707"/>
              <a:gd name="connsiteX31" fmla="*/ 1362941 w 4303569"/>
              <a:gd name="connsiteY31" fmla="*/ 522143 h 1706707"/>
              <a:gd name="connsiteX32" fmla="*/ 1362941 w 4303569"/>
              <a:gd name="connsiteY32" fmla="*/ 568886 h 1706707"/>
              <a:gd name="connsiteX33" fmla="*/ 1429185 w 4303569"/>
              <a:gd name="connsiteY33" fmla="*/ 570960 h 1706707"/>
              <a:gd name="connsiteX34" fmla="*/ 1431277 w 4303569"/>
              <a:gd name="connsiteY34" fmla="*/ 591759 h 1706707"/>
              <a:gd name="connsiteX35" fmla="*/ 1586346 w 4303569"/>
              <a:gd name="connsiteY35" fmla="*/ 589684 h 1706707"/>
              <a:gd name="connsiteX36" fmla="*/ 1586346 w 4303569"/>
              <a:gd name="connsiteY36" fmla="*/ 633845 h 1706707"/>
              <a:gd name="connsiteX37" fmla="*/ 1689389 w 4303569"/>
              <a:gd name="connsiteY37" fmla="*/ 633845 h 1706707"/>
              <a:gd name="connsiteX38" fmla="*/ 1689389 w 4303569"/>
              <a:gd name="connsiteY38" fmla="*/ 674543 h 1706707"/>
              <a:gd name="connsiteX39" fmla="*/ 1765589 w 4303569"/>
              <a:gd name="connsiteY39" fmla="*/ 674543 h 1706707"/>
              <a:gd name="connsiteX40" fmla="*/ 1765589 w 4303569"/>
              <a:gd name="connsiteY40" fmla="*/ 718705 h 1706707"/>
              <a:gd name="connsiteX41" fmla="*/ 1854777 w 4303569"/>
              <a:gd name="connsiteY41" fmla="*/ 718705 h 1706707"/>
              <a:gd name="connsiteX42" fmla="*/ 1854777 w 4303569"/>
              <a:gd name="connsiteY42" fmla="*/ 755073 h 1706707"/>
              <a:gd name="connsiteX43" fmla="*/ 1953491 w 4303569"/>
              <a:gd name="connsiteY43" fmla="*/ 755073 h 1706707"/>
              <a:gd name="connsiteX44" fmla="*/ 1953491 w 4303569"/>
              <a:gd name="connsiteY44" fmla="*/ 790575 h 1706707"/>
              <a:gd name="connsiteX45" fmla="*/ 2069523 w 4303569"/>
              <a:gd name="connsiteY45" fmla="*/ 790575 h 1706707"/>
              <a:gd name="connsiteX46" fmla="*/ 2069523 w 4303569"/>
              <a:gd name="connsiteY46" fmla="*/ 831273 h 1706707"/>
              <a:gd name="connsiteX47" fmla="*/ 2140527 w 4303569"/>
              <a:gd name="connsiteY47" fmla="*/ 831273 h 1706707"/>
              <a:gd name="connsiteX48" fmla="*/ 2140527 w 4303569"/>
              <a:gd name="connsiteY48" fmla="*/ 875434 h 1706707"/>
              <a:gd name="connsiteX49" fmla="*/ 2315441 w 4303569"/>
              <a:gd name="connsiteY49" fmla="*/ 875434 h 1706707"/>
              <a:gd name="connsiteX50" fmla="*/ 2315441 w 4303569"/>
              <a:gd name="connsiteY50" fmla="*/ 924791 h 1706707"/>
              <a:gd name="connsiteX51" fmla="*/ 2377787 w 4303569"/>
              <a:gd name="connsiteY51" fmla="*/ 924791 h 1706707"/>
              <a:gd name="connsiteX52" fmla="*/ 2377787 w 4303569"/>
              <a:gd name="connsiteY52" fmla="*/ 964623 h 1706707"/>
              <a:gd name="connsiteX53" fmla="*/ 2413289 w 4303569"/>
              <a:gd name="connsiteY53" fmla="*/ 964623 h 1706707"/>
              <a:gd name="connsiteX54" fmla="*/ 2413289 w 4303569"/>
              <a:gd name="connsiteY54" fmla="*/ 995795 h 1706707"/>
              <a:gd name="connsiteX55" fmla="*/ 2489489 w 4303569"/>
              <a:gd name="connsiteY55" fmla="*/ 995795 h 1706707"/>
              <a:gd name="connsiteX56" fmla="*/ 2489489 w 4303569"/>
              <a:gd name="connsiteY56" fmla="*/ 1032164 h 1706707"/>
              <a:gd name="connsiteX57" fmla="*/ 2570018 w 4303569"/>
              <a:gd name="connsiteY57" fmla="*/ 1032164 h 1706707"/>
              <a:gd name="connsiteX58" fmla="*/ 2570018 w 4303569"/>
              <a:gd name="connsiteY58" fmla="*/ 1081520 h 1706707"/>
              <a:gd name="connsiteX59" fmla="*/ 2659207 w 4303569"/>
              <a:gd name="connsiteY59" fmla="*/ 1081520 h 1706707"/>
              <a:gd name="connsiteX60" fmla="*/ 2659207 w 4303569"/>
              <a:gd name="connsiteY60" fmla="*/ 1121352 h 1706707"/>
              <a:gd name="connsiteX61" fmla="*/ 2806412 w 4303569"/>
              <a:gd name="connsiteY61" fmla="*/ 1121352 h 1706707"/>
              <a:gd name="connsiteX62" fmla="*/ 2806412 w 4303569"/>
              <a:gd name="connsiteY62" fmla="*/ 1183698 h 1706707"/>
              <a:gd name="connsiteX63" fmla="*/ 2855768 w 4303569"/>
              <a:gd name="connsiteY63" fmla="*/ 1183698 h 1706707"/>
              <a:gd name="connsiteX64" fmla="*/ 2855768 w 4303569"/>
              <a:gd name="connsiteY64" fmla="*/ 1224395 h 1706707"/>
              <a:gd name="connsiteX65" fmla="*/ 3016828 w 4303569"/>
              <a:gd name="connsiteY65" fmla="*/ 1224395 h 1706707"/>
              <a:gd name="connsiteX66" fmla="*/ 3090430 w 4303569"/>
              <a:gd name="connsiteY66" fmla="*/ 1297998 h 1706707"/>
              <a:gd name="connsiteX67" fmla="*/ 3222048 w 4303569"/>
              <a:gd name="connsiteY67" fmla="*/ 1297998 h 1706707"/>
              <a:gd name="connsiteX68" fmla="*/ 3222048 w 4303569"/>
              <a:gd name="connsiteY68" fmla="*/ 1344757 h 1706707"/>
              <a:gd name="connsiteX69" fmla="*/ 3432464 w 4303569"/>
              <a:gd name="connsiteY69" fmla="*/ 1344757 h 1706707"/>
              <a:gd name="connsiteX70" fmla="*/ 3432464 w 4303569"/>
              <a:gd name="connsiteY70" fmla="*/ 1429616 h 1706707"/>
              <a:gd name="connsiteX71" fmla="*/ 3808269 w 4303569"/>
              <a:gd name="connsiteY71" fmla="*/ 1429616 h 1706707"/>
              <a:gd name="connsiteX72" fmla="*/ 3910446 w 4303569"/>
              <a:gd name="connsiteY72" fmla="*/ 1532659 h 1706707"/>
              <a:gd name="connsiteX73" fmla="*/ 4143376 w 4303569"/>
              <a:gd name="connsiteY73" fmla="*/ 1706707 h 1706707"/>
              <a:gd name="connsiteX74" fmla="*/ 4303569 w 4303569"/>
              <a:gd name="connsiteY74" fmla="*/ 1706707 h 1706707"/>
              <a:gd name="connsiteX0" fmla="*/ 0 w 4303569"/>
              <a:gd name="connsiteY0" fmla="*/ 0 h 1706707"/>
              <a:gd name="connsiteX1" fmla="*/ 120361 w 4303569"/>
              <a:gd name="connsiteY1" fmla="*/ 120361 h 1706707"/>
              <a:gd name="connsiteX2" fmla="*/ 217552 w 4303569"/>
              <a:gd name="connsiteY2" fmla="*/ 136981 h 1706707"/>
              <a:gd name="connsiteX3" fmla="*/ 329193 w 4303569"/>
              <a:gd name="connsiteY3" fmla="*/ 136961 h 1706707"/>
              <a:gd name="connsiteX4" fmla="*/ 336849 w 4303569"/>
              <a:gd name="connsiteY4" fmla="*/ 159805 h 1706707"/>
              <a:gd name="connsiteX5" fmla="*/ 359871 w 4303569"/>
              <a:gd name="connsiteY5" fmla="*/ 163954 h 1706707"/>
              <a:gd name="connsiteX6" fmla="*/ 358495 w 4303569"/>
              <a:gd name="connsiteY6" fmla="*/ 184243 h 1706707"/>
              <a:gd name="connsiteX7" fmla="*/ 473078 w 4303569"/>
              <a:gd name="connsiteY7" fmla="*/ 186318 h 1706707"/>
              <a:gd name="connsiteX8" fmla="*/ 477265 w 4303569"/>
              <a:gd name="connsiteY8" fmla="*/ 211446 h 1706707"/>
              <a:gd name="connsiteX9" fmla="*/ 587957 w 4303569"/>
              <a:gd name="connsiteY9" fmla="*/ 211444 h 1706707"/>
              <a:gd name="connsiteX10" fmla="*/ 590095 w 4303569"/>
              <a:gd name="connsiteY10" fmla="*/ 236577 h 1706707"/>
              <a:gd name="connsiteX11" fmla="*/ 624756 w 4303569"/>
              <a:gd name="connsiteY11" fmla="*/ 236343 h 1706707"/>
              <a:gd name="connsiteX12" fmla="*/ 660335 w 4303569"/>
              <a:gd name="connsiteY12" fmla="*/ 283807 h 1706707"/>
              <a:gd name="connsiteX13" fmla="*/ 740500 w 4303569"/>
              <a:gd name="connsiteY13" fmla="*/ 283806 h 1706707"/>
              <a:gd name="connsiteX14" fmla="*/ 744972 w 4303569"/>
              <a:gd name="connsiteY14" fmla="*/ 296751 h 1706707"/>
              <a:gd name="connsiteX15" fmla="*/ 763808 w 4303569"/>
              <a:gd name="connsiteY15" fmla="*/ 298825 h 1706707"/>
              <a:gd name="connsiteX16" fmla="*/ 765616 w 4303569"/>
              <a:gd name="connsiteY16" fmla="*/ 314488 h 1706707"/>
              <a:gd name="connsiteX17" fmla="*/ 796710 w 4303569"/>
              <a:gd name="connsiteY17" fmla="*/ 316564 h 1706707"/>
              <a:gd name="connsiteX18" fmla="*/ 798803 w 4303569"/>
              <a:gd name="connsiteY18" fmla="*/ 335467 h 1706707"/>
              <a:gd name="connsiteX19" fmla="*/ 830783 w 4303569"/>
              <a:gd name="connsiteY19" fmla="*/ 334098 h 1706707"/>
              <a:gd name="connsiteX20" fmla="*/ 832875 w 4303569"/>
              <a:gd name="connsiteY20" fmla="*/ 356920 h 1706707"/>
              <a:gd name="connsiteX21" fmla="*/ 864269 w 4303569"/>
              <a:gd name="connsiteY21" fmla="*/ 358998 h 1706707"/>
              <a:gd name="connsiteX22" fmla="*/ 868454 w 4303569"/>
              <a:gd name="connsiteY22" fmla="*/ 375599 h 1706707"/>
              <a:gd name="connsiteX23" fmla="*/ 938502 w 4303569"/>
              <a:gd name="connsiteY23" fmla="*/ 379040 h 1706707"/>
              <a:gd name="connsiteX24" fmla="*/ 938502 w 4303569"/>
              <a:gd name="connsiteY24" fmla="*/ 401782 h 1706707"/>
              <a:gd name="connsiteX25" fmla="*/ 992332 w 4303569"/>
              <a:gd name="connsiteY25" fmla="*/ 401782 h 1706707"/>
              <a:gd name="connsiteX26" fmla="*/ 998611 w 4303569"/>
              <a:gd name="connsiteY26" fmla="*/ 467559 h 1706707"/>
              <a:gd name="connsiteX27" fmla="*/ 1170279 w 4303569"/>
              <a:gd name="connsiteY27" fmla="*/ 463409 h 1706707"/>
              <a:gd name="connsiteX28" fmla="*/ 1172372 w 4303569"/>
              <a:gd name="connsiteY28" fmla="*/ 490970 h 1706707"/>
              <a:gd name="connsiteX29" fmla="*/ 1275702 w 4303569"/>
              <a:gd name="connsiteY29" fmla="*/ 490970 h 1706707"/>
              <a:gd name="connsiteX30" fmla="*/ 1275702 w 4303569"/>
              <a:gd name="connsiteY30" fmla="*/ 522143 h 1706707"/>
              <a:gd name="connsiteX31" fmla="*/ 1362941 w 4303569"/>
              <a:gd name="connsiteY31" fmla="*/ 522143 h 1706707"/>
              <a:gd name="connsiteX32" fmla="*/ 1362941 w 4303569"/>
              <a:gd name="connsiteY32" fmla="*/ 568886 h 1706707"/>
              <a:gd name="connsiteX33" fmla="*/ 1429185 w 4303569"/>
              <a:gd name="connsiteY33" fmla="*/ 570960 h 1706707"/>
              <a:gd name="connsiteX34" fmla="*/ 1431277 w 4303569"/>
              <a:gd name="connsiteY34" fmla="*/ 591759 h 1706707"/>
              <a:gd name="connsiteX35" fmla="*/ 1586346 w 4303569"/>
              <a:gd name="connsiteY35" fmla="*/ 589684 h 1706707"/>
              <a:gd name="connsiteX36" fmla="*/ 1586346 w 4303569"/>
              <a:gd name="connsiteY36" fmla="*/ 633845 h 1706707"/>
              <a:gd name="connsiteX37" fmla="*/ 1689389 w 4303569"/>
              <a:gd name="connsiteY37" fmla="*/ 633845 h 1706707"/>
              <a:gd name="connsiteX38" fmla="*/ 1689389 w 4303569"/>
              <a:gd name="connsiteY38" fmla="*/ 674543 h 1706707"/>
              <a:gd name="connsiteX39" fmla="*/ 1765589 w 4303569"/>
              <a:gd name="connsiteY39" fmla="*/ 674543 h 1706707"/>
              <a:gd name="connsiteX40" fmla="*/ 1765589 w 4303569"/>
              <a:gd name="connsiteY40" fmla="*/ 718705 h 1706707"/>
              <a:gd name="connsiteX41" fmla="*/ 1854777 w 4303569"/>
              <a:gd name="connsiteY41" fmla="*/ 718705 h 1706707"/>
              <a:gd name="connsiteX42" fmla="*/ 1854777 w 4303569"/>
              <a:gd name="connsiteY42" fmla="*/ 755073 h 1706707"/>
              <a:gd name="connsiteX43" fmla="*/ 1953491 w 4303569"/>
              <a:gd name="connsiteY43" fmla="*/ 755073 h 1706707"/>
              <a:gd name="connsiteX44" fmla="*/ 1953491 w 4303569"/>
              <a:gd name="connsiteY44" fmla="*/ 790575 h 1706707"/>
              <a:gd name="connsiteX45" fmla="*/ 2069523 w 4303569"/>
              <a:gd name="connsiteY45" fmla="*/ 790575 h 1706707"/>
              <a:gd name="connsiteX46" fmla="*/ 2069523 w 4303569"/>
              <a:gd name="connsiteY46" fmla="*/ 831273 h 1706707"/>
              <a:gd name="connsiteX47" fmla="*/ 2140527 w 4303569"/>
              <a:gd name="connsiteY47" fmla="*/ 831273 h 1706707"/>
              <a:gd name="connsiteX48" fmla="*/ 2140527 w 4303569"/>
              <a:gd name="connsiteY48" fmla="*/ 875434 h 1706707"/>
              <a:gd name="connsiteX49" fmla="*/ 2315441 w 4303569"/>
              <a:gd name="connsiteY49" fmla="*/ 875434 h 1706707"/>
              <a:gd name="connsiteX50" fmla="*/ 2315441 w 4303569"/>
              <a:gd name="connsiteY50" fmla="*/ 924791 h 1706707"/>
              <a:gd name="connsiteX51" fmla="*/ 2377787 w 4303569"/>
              <a:gd name="connsiteY51" fmla="*/ 924791 h 1706707"/>
              <a:gd name="connsiteX52" fmla="*/ 2377787 w 4303569"/>
              <a:gd name="connsiteY52" fmla="*/ 964623 h 1706707"/>
              <a:gd name="connsiteX53" fmla="*/ 2413289 w 4303569"/>
              <a:gd name="connsiteY53" fmla="*/ 964623 h 1706707"/>
              <a:gd name="connsiteX54" fmla="*/ 2413289 w 4303569"/>
              <a:gd name="connsiteY54" fmla="*/ 995795 h 1706707"/>
              <a:gd name="connsiteX55" fmla="*/ 2489489 w 4303569"/>
              <a:gd name="connsiteY55" fmla="*/ 995795 h 1706707"/>
              <a:gd name="connsiteX56" fmla="*/ 2489489 w 4303569"/>
              <a:gd name="connsiteY56" fmla="*/ 1032164 h 1706707"/>
              <a:gd name="connsiteX57" fmla="*/ 2570018 w 4303569"/>
              <a:gd name="connsiteY57" fmla="*/ 1032164 h 1706707"/>
              <a:gd name="connsiteX58" fmla="*/ 2570018 w 4303569"/>
              <a:gd name="connsiteY58" fmla="*/ 1081520 h 1706707"/>
              <a:gd name="connsiteX59" fmla="*/ 2659207 w 4303569"/>
              <a:gd name="connsiteY59" fmla="*/ 1081520 h 1706707"/>
              <a:gd name="connsiteX60" fmla="*/ 2659207 w 4303569"/>
              <a:gd name="connsiteY60" fmla="*/ 1121352 h 1706707"/>
              <a:gd name="connsiteX61" fmla="*/ 2806412 w 4303569"/>
              <a:gd name="connsiteY61" fmla="*/ 1121352 h 1706707"/>
              <a:gd name="connsiteX62" fmla="*/ 2806412 w 4303569"/>
              <a:gd name="connsiteY62" fmla="*/ 1183698 h 1706707"/>
              <a:gd name="connsiteX63" fmla="*/ 2855768 w 4303569"/>
              <a:gd name="connsiteY63" fmla="*/ 1183698 h 1706707"/>
              <a:gd name="connsiteX64" fmla="*/ 2855768 w 4303569"/>
              <a:gd name="connsiteY64" fmla="*/ 1224395 h 1706707"/>
              <a:gd name="connsiteX65" fmla="*/ 3016828 w 4303569"/>
              <a:gd name="connsiteY65" fmla="*/ 1224395 h 1706707"/>
              <a:gd name="connsiteX66" fmla="*/ 3090430 w 4303569"/>
              <a:gd name="connsiteY66" fmla="*/ 1297998 h 1706707"/>
              <a:gd name="connsiteX67" fmla="*/ 3222048 w 4303569"/>
              <a:gd name="connsiteY67" fmla="*/ 1297998 h 1706707"/>
              <a:gd name="connsiteX68" fmla="*/ 3222048 w 4303569"/>
              <a:gd name="connsiteY68" fmla="*/ 1344757 h 1706707"/>
              <a:gd name="connsiteX69" fmla="*/ 3432464 w 4303569"/>
              <a:gd name="connsiteY69" fmla="*/ 1344757 h 1706707"/>
              <a:gd name="connsiteX70" fmla="*/ 3432464 w 4303569"/>
              <a:gd name="connsiteY70" fmla="*/ 1429616 h 1706707"/>
              <a:gd name="connsiteX71" fmla="*/ 3808269 w 4303569"/>
              <a:gd name="connsiteY71" fmla="*/ 1429616 h 1706707"/>
              <a:gd name="connsiteX72" fmla="*/ 3910446 w 4303569"/>
              <a:gd name="connsiteY72" fmla="*/ 1532659 h 1706707"/>
              <a:gd name="connsiteX73" fmla="*/ 4143376 w 4303569"/>
              <a:gd name="connsiteY73" fmla="*/ 1706707 h 1706707"/>
              <a:gd name="connsiteX74" fmla="*/ 4303569 w 4303569"/>
              <a:gd name="connsiteY74" fmla="*/ 1706707 h 1706707"/>
              <a:gd name="connsiteX0" fmla="*/ 0 w 4303569"/>
              <a:gd name="connsiteY0" fmla="*/ 0 h 1706707"/>
              <a:gd name="connsiteX1" fmla="*/ 120361 w 4303569"/>
              <a:gd name="connsiteY1" fmla="*/ 120361 h 1706707"/>
              <a:gd name="connsiteX2" fmla="*/ 217552 w 4303569"/>
              <a:gd name="connsiteY2" fmla="*/ 136981 h 1706707"/>
              <a:gd name="connsiteX3" fmla="*/ 329193 w 4303569"/>
              <a:gd name="connsiteY3" fmla="*/ 136961 h 1706707"/>
              <a:gd name="connsiteX4" fmla="*/ 336849 w 4303569"/>
              <a:gd name="connsiteY4" fmla="*/ 159805 h 1706707"/>
              <a:gd name="connsiteX5" fmla="*/ 359871 w 4303569"/>
              <a:gd name="connsiteY5" fmla="*/ 157729 h 1706707"/>
              <a:gd name="connsiteX6" fmla="*/ 358495 w 4303569"/>
              <a:gd name="connsiteY6" fmla="*/ 184243 h 1706707"/>
              <a:gd name="connsiteX7" fmla="*/ 473078 w 4303569"/>
              <a:gd name="connsiteY7" fmla="*/ 186318 h 1706707"/>
              <a:gd name="connsiteX8" fmla="*/ 477265 w 4303569"/>
              <a:gd name="connsiteY8" fmla="*/ 211446 h 1706707"/>
              <a:gd name="connsiteX9" fmla="*/ 587957 w 4303569"/>
              <a:gd name="connsiteY9" fmla="*/ 211444 h 1706707"/>
              <a:gd name="connsiteX10" fmla="*/ 590095 w 4303569"/>
              <a:gd name="connsiteY10" fmla="*/ 236577 h 1706707"/>
              <a:gd name="connsiteX11" fmla="*/ 624756 w 4303569"/>
              <a:gd name="connsiteY11" fmla="*/ 236343 h 1706707"/>
              <a:gd name="connsiteX12" fmla="*/ 660335 w 4303569"/>
              <a:gd name="connsiteY12" fmla="*/ 283807 h 1706707"/>
              <a:gd name="connsiteX13" fmla="*/ 740500 w 4303569"/>
              <a:gd name="connsiteY13" fmla="*/ 283806 h 1706707"/>
              <a:gd name="connsiteX14" fmla="*/ 744972 w 4303569"/>
              <a:gd name="connsiteY14" fmla="*/ 296751 h 1706707"/>
              <a:gd name="connsiteX15" fmla="*/ 763808 w 4303569"/>
              <a:gd name="connsiteY15" fmla="*/ 298825 h 1706707"/>
              <a:gd name="connsiteX16" fmla="*/ 765616 w 4303569"/>
              <a:gd name="connsiteY16" fmla="*/ 314488 h 1706707"/>
              <a:gd name="connsiteX17" fmla="*/ 796710 w 4303569"/>
              <a:gd name="connsiteY17" fmla="*/ 316564 h 1706707"/>
              <a:gd name="connsiteX18" fmla="*/ 798803 w 4303569"/>
              <a:gd name="connsiteY18" fmla="*/ 335467 h 1706707"/>
              <a:gd name="connsiteX19" fmla="*/ 830783 w 4303569"/>
              <a:gd name="connsiteY19" fmla="*/ 334098 h 1706707"/>
              <a:gd name="connsiteX20" fmla="*/ 832875 w 4303569"/>
              <a:gd name="connsiteY20" fmla="*/ 356920 h 1706707"/>
              <a:gd name="connsiteX21" fmla="*/ 864269 w 4303569"/>
              <a:gd name="connsiteY21" fmla="*/ 358998 h 1706707"/>
              <a:gd name="connsiteX22" fmla="*/ 868454 w 4303569"/>
              <a:gd name="connsiteY22" fmla="*/ 375599 h 1706707"/>
              <a:gd name="connsiteX23" fmla="*/ 938502 w 4303569"/>
              <a:gd name="connsiteY23" fmla="*/ 379040 h 1706707"/>
              <a:gd name="connsiteX24" fmla="*/ 938502 w 4303569"/>
              <a:gd name="connsiteY24" fmla="*/ 401782 h 1706707"/>
              <a:gd name="connsiteX25" fmla="*/ 992332 w 4303569"/>
              <a:gd name="connsiteY25" fmla="*/ 401782 h 1706707"/>
              <a:gd name="connsiteX26" fmla="*/ 998611 w 4303569"/>
              <a:gd name="connsiteY26" fmla="*/ 467559 h 1706707"/>
              <a:gd name="connsiteX27" fmla="*/ 1170279 w 4303569"/>
              <a:gd name="connsiteY27" fmla="*/ 463409 h 1706707"/>
              <a:gd name="connsiteX28" fmla="*/ 1172372 w 4303569"/>
              <a:gd name="connsiteY28" fmla="*/ 490970 h 1706707"/>
              <a:gd name="connsiteX29" fmla="*/ 1275702 w 4303569"/>
              <a:gd name="connsiteY29" fmla="*/ 490970 h 1706707"/>
              <a:gd name="connsiteX30" fmla="*/ 1275702 w 4303569"/>
              <a:gd name="connsiteY30" fmla="*/ 522143 h 1706707"/>
              <a:gd name="connsiteX31" fmla="*/ 1362941 w 4303569"/>
              <a:gd name="connsiteY31" fmla="*/ 522143 h 1706707"/>
              <a:gd name="connsiteX32" fmla="*/ 1362941 w 4303569"/>
              <a:gd name="connsiteY32" fmla="*/ 568886 h 1706707"/>
              <a:gd name="connsiteX33" fmla="*/ 1429185 w 4303569"/>
              <a:gd name="connsiteY33" fmla="*/ 570960 h 1706707"/>
              <a:gd name="connsiteX34" fmla="*/ 1431277 w 4303569"/>
              <a:gd name="connsiteY34" fmla="*/ 591759 h 1706707"/>
              <a:gd name="connsiteX35" fmla="*/ 1586346 w 4303569"/>
              <a:gd name="connsiteY35" fmla="*/ 589684 h 1706707"/>
              <a:gd name="connsiteX36" fmla="*/ 1586346 w 4303569"/>
              <a:gd name="connsiteY36" fmla="*/ 633845 h 1706707"/>
              <a:gd name="connsiteX37" fmla="*/ 1689389 w 4303569"/>
              <a:gd name="connsiteY37" fmla="*/ 633845 h 1706707"/>
              <a:gd name="connsiteX38" fmla="*/ 1689389 w 4303569"/>
              <a:gd name="connsiteY38" fmla="*/ 674543 h 1706707"/>
              <a:gd name="connsiteX39" fmla="*/ 1765589 w 4303569"/>
              <a:gd name="connsiteY39" fmla="*/ 674543 h 1706707"/>
              <a:gd name="connsiteX40" fmla="*/ 1765589 w 4303569"/>
              <a:gd name="connsiteY40" fmla="*/ 718705 h 1706707"/>
              <a:gd name="connsiteX41" fmla="*/ 1854777 w 4303569"/>
              <a:gd name="connsiteY41" fmla="*/ 718705 h 1706707"/>
              <a:gd name="connsiteX42" fmla="*/ 1854777 w 4303569"/>
              <a:gd name="connsiteY42" fmla="*/ 755073 h 1706707"/>
              <a:gd name="connsiteX43" fmla="*/ 1953491 w 4303569"/>
              <a:gd name="connsiteY43" fmla="*/ 755073 h 1706707"/>
              <a:gd name="connsiteX44" fmla="*/ 1953491 w 4303569"/>
              <a:gd name="connsiteY44" fmla="*/ 790575 h 1706707"/>
              <a:gd name="connsiteX45" fmla="*/ 2069523 w 4303569"/>
              <a:gd name="connsiteY45" fmla="*/ 790575 h 1706707"/>
              <a:gd name="connsiteX46" fmla="*/ 2069523 w 4303569"/>
              <a:gd name="connsiteY46" fmla="*/ 831273 h 1706707"/>
              <a:gd name="connsiteX47" fmla="*/ 2140527 w 4303569"/>
              <a:gd name="connsiteY47" fmla="*/ 831273 h 1706707"/>
              <a:gd name="connsiteX48" fmla="*/ 2140527 w 4303569"/>
              <a:gd name="connsiteY48" fmla="*/ 875434 h 1706707"/>
              <a:gd name="connsiteX49" fmla="*/ 2315441 w 4303569"/>
              <a:gd name="connsiteY49" fmla="*/ 875434 h 1706707"/>
              <a:gd name="connsiteX50" fmla="*/ 2315441 w 4303569"/>
              <a:gd name="connsiteY50" fmla="*/ 924791 h 1706707"/>
              <a:gd name="connsiteX51" fmla="*/ 2377787 w 4303569"/>
              <a:gd name="connsiteY51" fmla="*/ 924791 h 1706707"/>
              <a:gd name="connsiteX52" fmla="*/ 2377787 w 4303569"/>
              <a:gd name="connsiteY52" fmla="*/ 964623 h 1706707"/>
              <a:gd name="connsiteX53" fmla="*/ 2413289 w 4303569"/>
              <a:gd name="connsiteY53" fmla="*/ 964623 h 1706707"/>
              <a:gd name="connsiteX54" fmla="*/ 2413289 w 4303569"/>
              <a:gd name="connsiteY54" fmla="*/ 995795 h 1706707"/>
              <a:gd name="connsiteX55" fmla="*/ 2489489 w 4303569"/>
              <a:gd name="connsiteY55" fmla="*/ 995795 h 1706707"/>
              <a:gd name="connsiteX56" fmla="*/ 2489489 w 4303569"/>
              <a:gd name="connsiteY56" fmla="*/ 1032164 h 1706707"/>
              <a:gd name="connsiteX57" fmla="*/ 2570018 w 4303569"/>
              <a:gd name="connsiteY57" fmla="*/ 1032164 h 1706707"/>
              <a:gd name="connsiteX58" fmla="*/ 2570018 w 4303569"/>
              <a:gd name="connsiteY58" fmla="*/ 1081520 h 1706707"/>
              <a:gd name="connsiteX59" fmla="*/ 2659207 w 4303569"/>
              <a:gd name="connsiteY59" fmla="*/ 1081520 h 1706707"/>
              <a:gd name="connsiteX60" fmla="*/ 2659207 w 4303569"/>
              <a:gd name="connsiteY60" fmla="*/ 1121352 h 1706707"/>
              <a:gd name="connsiteX61" fmla="*/ 2806412 w 4303569"/>
              <a:gd name="connsiteY61" fmla="*/ 1121352 h 1706707"/>
              <a:gd name="connsiteX62" fmla="*/ 2806412 w 4303569"/>
              <a:gd name="connsiteY62" fmla="*/ 1183698 h 1706707"/>
              <a:gd name="connsiteX63" fmla="*/ 2855768 w 4303569"/>
              <a:gd name="connsiteY63" fmla="*/ 1183698 h 1706707"/>
              <a:gd name="connsiteX64" fmla="*/ 2855768 w 4303569"/>
              <a:gd name="connsiteY64" fmla="*/ 1224395 h 1706707"/>
              <a:gd name="connsiteX65" fmla="*/ 3016828 w 4303569"/>
              <a:gd name="connsiteY65" fmla="*/ 1224395 h 1706707"/>
              <a:gd name="connsiteX66" fmla="*/ 3090430 w 4303569"/>
              <a:gd name="connsiteY66" fmla="*/ 1297998 h 1706707"/>
              <a:gd name="connsiteX67" fmla="*/ 3222048 w 4303569"/>
              <a:gd name="connsiteY67" fmla="*/ 1297998 h 1706707"/>
              <a:gd name="connsiteX68" fmla="*/ 3222048 w 4303569"/>
              <a:gd name="connsiteY68" fmla="*/ 1344757 h 1706707"/>
              <a:gd name="connsiteX69" fmla="*/ 3432464 w 4303569"/>
              <a:gd name="connsiteY69" fmla="*/ 1344757 h 1706707"/>
              <a:gd name="connsiteX70" fmla="*/ 3432464 w 4303569"/>
              <a:gd name="connsiteY70" fmla="*/ 1429616 h 1706707"/>
              <a:gd name="connsiteX71" fmla="*/ 3808269 w 4303569"/>
              <a:gd name="connsiteY71" fmla="*/ 1429616 h 1706707"/>
              <a:gd name="connsiteX72" fmla="*/ 3910446 w 4303569"/>
              <a:gd name="connsiteY72" fmla="*/ 1532659 h 1706707"/>
              <a:gd name="connsiteX73" fmla="*/ 4143376 w 4303569"/>
              <a:gd name="connsiteY73" fmla="*/ 1706707 h 1706707"/>
              <a:gd name="connsiteX74" fmla="*/ 4303569 w 4303569"/>
              <a:gd name="connsiteY74" fmla="*/ 1706707 h 1706707"/>
              <a:gd name="connsiteX0" fmla="*/ 0 w 4303569"/>
              <a:gd name="connsiteY0" fmla="*/ 0 h 1706707"/>
              <a:gd name="connsiteX1" fmla="*/ 120361 w 4303569"/>
              <a:gd name="connsiteY1" fmla="*/ 120361 h 1706707"/>
              <a:gd name="connsiteX2" fmla="*/ 217552 w 4303569"/>
              <a:gd name="connsiteY2" fmla="*/ 136981 h 1706707"/>
              <a:gd name="connsiteX3" fmla="*/ 329193 w 4303569"/>
              <a:gd name="connsiteY3" fmla="*/ 136961 h 1706707"/>
              <a:gd name="connsiteX4" fmla="*/ 328477 w 4303569"/>
              <a:gd name="connsiteY4" fmla="*/ 157730 h 1706707"/>
              <a:gd name="connsiteX5" fmla="*/ 359871 w 4303569"/>
              <a:gd name="connsiteY5" fmla="*/ 157729 h 1706707"/>
              <a:gd name="connsiteX6" fmla="*/ 358495 w 4303569"/>
              <a:gd name="connsiteY6" fmla="*/ 184243 h 1706707"/>
              <a:gd name="connsiteX7" fmla="*/ 473078 w 4303569"/>
              <a:gd name="connsiteY7" fmla="*/ 186318 h 1706707"/>
              <a:gd name="connsiteX8" fmla="*/ 477265 w 4303569"/>
              <a:gd name="connsiteY8" fmla="*/ 211446 h 1706707"/>
              <a:gd name="connsiteX9" fmla="*/ 587957 w 4303569"/>
              <a:gd name="connsiteY9" fmla="*/ 211444 h 1706707"/>
              <a:gd name="connsiteX10" fmla="*/ 590095 w 4303569"/>
              <a:gd name="connsiteY10" fmla="*/ 236577 h 1706707"/>
              <a:gd name="connsiteX11" fmla="*/ 624756 w 4303569"/>
              <a:gd name="connsiteY11" fmla="*/ 236343 h 1706707"/>
              <a:gd name="connsiteX12" fmla="*/ 660335 w 4303569"/>
              <a:gd name="connsiteY12" fmla="*/ 283807 h 1706707"/>
              <a:gd name="connsiteX13" fmla="*/ 740500 w 4303569"/>
              <a:gd name="connsiteY13" fmla="*/ 283806 h 1706707"/>
              <a:gd name="connsiteX14" fmla="*/ 744972 w 4303569"/>
              <a:gd name="connsiteY14" fmla="*/ 296751 h 1706707"/>
              <a:gd name="connsiteX15" fmla="*/ 763808 w 4303569"/>
              <a:gd name="connsiteY15" fmla="*/ 298825 h 1706707"/>
              <a:gd name="connsiteX16" fmla="*/ 765616 w 4303569"/>
              <a:gd name="connsiteY16" fmla="*/ 314488 h 1706707"/>
              <a:gd name="connsiteX17" fmla="*/ 796710 w 4303569"/>
              <a:gd name="connsiteY17" fmla="*/ 316564 h 1706707"/>
              <a:gd name="connsiteX18" fmla="*/ 798803 w 4303569"/>
              <a:gd name="connsiteY18" fmla="*/ 335467 h 1706707"/>
              <a:gd name="connsiteX19" fmla="*/ 830783 w 4303569"/>
              <a:gd name="connsiteY19" fmla="*/ 334098 h 1706707"/>
              <a:gd name="connsiteX20" fmla="*/ 832875 w 4303569"/>
              <a:gd name="connsiteY20" fmla="*/ 356920 h 1706707"/>
              <a:gd name="connsiteX21" fmla="*/ 864269 w 4303569"/>
              <a:gd name="connsiteY21" fmla="*/ 358998 h 1706707"/>
              <a:gd name="connsiteX22" fmla="*/ 868454 w 4303569"/>
              <a:gd name="connsiteY22" fmla="*/ 375599 h 1706707"/>
              <a:gd name="connsiteX23" fmla="*/ 938502 w 4303569"/>
              <a:gd name="connsiteY23" fmla="*/ 379040 h 1706707"/>
              <a:gd name="connsiteX24" fmla="*/ 938502 w 4303569"/>
              <a:gd name="connsiteY24" fmla="*/ 401782 h 1706707"/>
              <a:gd name="connsiteX25" fmla="*/ 992332 w 4303569"/>
              <a:gd name="connsiteY25" fmla="*/ 401782 h 1706707"/>
              <a:gd name="connsiteX26" fmla="*/ 998611 w 4303569"/>
              <a:gd name="connsiteY26" fmla="*/ 467559 h 1706707"/>
              <a:gd name="connsiteX27" fmla="*/ 1170279 w 4303569"/>
              <a:gd name="connsiteY27" fmla="*/ 463409 h 1706707"/>
              <a:gd name="connsiteX28" fmla="*/ 1172372 w 4303569"/>
              <a:gd name="connsiteY28" fmla="*/ 490970 h 1706707"/>
              <a:gd name="connsiteX29" fmla="*/ 1275702 w 4303569"/>
              <a:gd name="connsiteY29" fmla="*/ 490970 h 1706707"/>
              <a:gd name="connsiteX30" fmla="*/ 1275702 w 4303569"/>
              <a:gd name="connsiteY30" fmla="*/ 522143 h 1706707"/>
              <a:gd name="connsiteX31" fmla="*/ 1362941 w 4303569"/>
              <a:gd name="connsiteY31" fmla="*/ 522143 h 1706707"/>
              <a:gd name="connsiteX32" fmla="*/ 1362941 w 4303569"/>
              <a:gd name="connsiteY32" fmla="*/ 568886 h 1706707"/>
              <a:gd name="connsiteX33" fmla="*/ 1429185 w 4303569"/>
              <a:gd name="connsiteY33" fmla="*/ 570960 h 1706707"/>
              <a:gd name="connsiteX34" fmla="*/ 1431277 w 4303569"/>
              <a:gd name="connsiteY34" fmla="*/ 591759 h 1706707"/>
              <a:gd name="connsiteX35" fmla="*/ 1586346 w 4303569"/>
              <a:gd name="connsiteY35" fmla="*/ 589684 h 1706707"/>
              <a:gd name="connsiteX36" fmla="*/ 1586346 w 4303569"/>
              <a:gd name="connsiteY36" fmla="*/ 633845 h 1706707"/>
              <a:gd name="connsiteX37" fmla="*/ 1689389 w 4303569"/>
              <a:gd name="connsiteY37" fmla="*/ 633845 h 1706707"/>
              <a:gd name="connsiteX38" fmla="*/ 1689389 w 4303569"/>
              <a:gd name="connsiteY38" fmla="*/ 674543 h 1706707"/>
              <a:gd name="connsiteX39" fmla="*/ 1765589 w 4303569"/>
              <a:gd name="connsiteY39" fmla="*/ 674543 h 1706707"/>
              <a:gd name="connsiteX40" fmla="*/ 1765589 w 4303569"/>
              <a:gd name="connsiteY40" fmla="*/ 718705 h 1706707"/>
              <a:gd name="connsiteX41" fmla="*/ 1854777 w 4303569"/>
              <a:gd name="connsiteY41" fmla="*/ 718705 h 1706707"/>
              <a:gd name="connsiteX42" fmla="*/ 1854777 w 4303569"/>
              <a:gd name="connsiteY42" fmla="*/ 755073 h 1706707"/>
              <a:gd name="connsiteX43" fmla="*/ 1953491 w 4303569"/>
              <a:gd name="connsiteY43" fmla="*/ 755073 h 1706707"/>
              <a:gd name="connsiteX44" fmla="*/ 1953491 w 4303569"/>
              <a:gd name="connsiteY44" fmla="*/ 790575 h 1706707"/>
              <a:gd name="connsiteX45" fmla="*/ 2069523 w 4303569"/>
              <a:gd name="connsiteY45" fmla="*/ 790575 h 1706707"/>
              <a:gd name="connsiteX46" fmla="*/ 2069523 w 4303569"/>
              <a:gd name="connsiteY46" fmla="*/ 831273 h 1706707"/>
              <a:gd name="connsiteX47" fmla="*/ 2140527 w 4303569"/>
              <a:gd name="connsiteY47" fmla="*/ 831273 h 1706707"/>
              <a:gd name="connsiteX48" fmla="*/ 2140527 w 4303569"/>
              <a:gd name="connsiteY48" fmla="*/ 875434 h 1706707"/>
              <a:gd name="connsiteX49" fmla="*/ 2315441 w 4303569"/>
              <a:gd name="connsiteY49" fmla="*/ 875434 h 1706707"/>
              <a:gd name="connsiteX50" fmla="*/ 2315441 w 4303569"/>
              <a:gd name="connsiteY50" fmla="*/ 924791 h 1706707"/>
              <a:gd name="connsiteX51" fmla="*/ 2377787 w 4303569"/>
              <a:gd name="connsiteY51" fmla="*/ 924791 h 1706707"/>
              <a:gd name="connsiteX52" fmla="*/ 2377787 w 4303569"/>
              <a:gd name="connsiteY52" fmla="*/ 964623 h 1706707"/>
              <a:gd name="connsiteX53" fmla="*/ 2413289 w 4303569"/>
              <a:gd name="connsiteY53" fmla="*/ 964623 h 1706707"/>
              <a:gd name="connsiteX54" fmla="*/ 2413289 w 4303569"/>
              <a:gd name="connsiteY54" fmla="*/ 995795 h 1706707"/>
              <a:gd name="connsiteX55" fmla="*/ 2489489 w 4303569"/>
              <a:gd name="connsiteY55" fmla="*/ 995795 h 1706707"/>
              <a:gd name="connsiteX56" fmla="*/ 2489489 w 4303569"/>
              <a:gd name="connsiteY56" fmla="*/ 1032164 h 1706707"/>
              <a:gd name="connsiteX57" fmla="*/ 2570018 w 4303569"/>
              <a:gd name="connsiteY57" fmla="*/ 1032164 h 1706707"/>
              <a:gd name="connsiteX58" fmla="*/ 2570018 w 4303569"/>
              <a:gd name="connsiteY58" fmla="*/ 1081520 h 1706707"/>
              <a:gd name="connsiteX59" fmla="*/ 2659207 w 4303569"/>
              <a:gd name="connsiteY59" fmla="*/ 1081520 h 1706707"/>
              <a:gd name="connsiteX60" fmla="*/ 2659207 w 4303569"/>
              <a:gd name="connsiteY60" fmla="*/ 1121352 h 1706707"/>
              <a:gd name="connsiteX61" fmla="*/ 2806412 w 4303569"/>
              <a:gd name="connsiteY61" fmla="*/ 1121352 h 1706707"/>
              <a:gd name="connsiteX62" fmla="*/ 2806412 w 4303569"/>
              <a:gd name="connsiteY62" fmla="*/ 1183698 h 1706707"/>
              <a:gd name="connsiteX63" fmla="*/ 2855768 w 4303569"/>
              <a:gd name="connsiteY63" fmla="*/ 1183698 h 1706707"/>
              <a:gd name="connsiteX64" fmla="*/ 2855768 w 4303569"/>
              <a:gd name="connsiteY64" fmla="*/ 1224395 h 1706707"/>
              <a:gd name="connsiteX65" fmla="*/ 3016828 w 4303569"/>
              <a:gd name="connsiteY65" fmla="*/ 1224395 h 1706707"/>
              <a:gd name="connsiteX66" fmla="*/ 3090430 w 4303569"/>
              <a:gd name="connsiteY66" fmla="*/ 1297998 h 1706707"/>
              <a:gd name="connsiteX67" fmla="*/ 3222048 w 4303569"/>
              <a:gd name="connsiteY67" fmla="*/ 1297998 h 1706707"/>
              <a:gd name="connsiteX68" fmla="*/ 3222048 w 4303569"/>
              <a:gd name="connsiteY68" fmla="*/ 1344757 h 1706707"/>
              <a:gd name="connsiteX69" fmla="*/ 3432464 w 4303569"/>
              <a:gd name="connsiteY69" fmla="*/ 1344757 h 1706707"/>
              <a:gd name="connsiteX70" fmla="*/ 3432464 w 4303569"/>
              <a:gd name="connsiteY70" fmla="*/ 1429616 h 1706707"/>
              <a:gd name="connsiteX71" fmla="*/ 3808269 w 4303569"/>
              <a:gd name="connsiteY71" fmla="*/ 1429616 h 1706707"/>
              <a:gd name="connsiteX72" fmla="*/ 3910446 w 4303569"/>
              <a:gd name="connsiteY72" fmla="*/ 1532659 h 1706707"/>
              <a:gd name="connsiteX73" fmla="*/ 4143376 w 4303569"/>
              <a:gd name="connsiteY73" fmla="*/ 1706707 h 1706707"/>
              <a:gd name="connsiteX74" fmla="*/ 4303569 w 4303569"/>
              <a:gd name="connsiteY74" fmla="*/ 1706707 h 1706707"/>
              <a:gd name="connsiteX0" fmla="*/ 0 w 4303569"/>
              <a:gd name="connsiteY0" fmla="*/ 0 h 1706707"/>
              <a:gd name="connsiteX1" fmla="*/ 120361 w 4303569"/>
              <a:gd name="connsiteY1" fmla="*/ 120361 h 1706707"/>
              <a:gd name="connsiteX2" fmla="*/ 217552 w 4303569"/>
              <a:gd name="connsiteY2" fmla="*/ 136981 h 1706707"/>
              <a:gd name="connsiteX3" fmla="*/ 329193 w 4303569"/>
              <a:gd name="connsiteY3" fmla="*/ 136961 h 1706707"/>
              <a:gd name="connsiteX4" fmla="*/ 328477 w 4303569"/>
              <a:gd name="connsiteY4" fmla="*/ 157730 h 1706707"/>
              <a:gd name="connsiteX5" fmla="*/ 357777 w 4303569"/>
              <a:gd name="connsiteY5" fmla="*/ 157729 h 1706707"/>
              <a:gd name="connsiteX6" fmla="*/ 358495 w 4303569"/>
              <a:gd name="connsiteY6" fmla="*/ 184243 h 1706707"/>
              <a:gd name="connsiteX7" fmla="*/ 473078 w 4303569"/>
              <a:gd name="connsiteY7" fmla="*/ 186318 h 1706707"/>
              <a:gd name="connsiteX8" fmla="*/ 477265 w 4303569"/>
              <a:gd name="connsiteY8" fmla="*/ 211446 h 1706707"/>
              <a:gd name="connsiteX9" fmla="*/ 587957 w 4303569"/>
              <a:gd name="connsiteY9" fmla="*/ 211444 h 1706707"/>
              <a:gd name="connsiteX10" fmla="*/ 590095 w 4303569"/>
              <a:gd name="connsiteY10" fmla="*/ 236577 h 1706707"/>
              <a:gd name="connsiteX11" fmla="*/ 624756 w 4303569"/>
              <a:gd name="connsiteY11" fmla="*/ 236343 h 1706707"/>
              <a:gd name="connsiteX12" fmla="*/ 660335 w 4303569"/>
              <a:gd name="connsiteY12" fmla="*/ 283807 h 1706707"/>
              <a:gd name="connsiteX13" fmla="*/ 740500 w 4303569"/>
              <a:gd name="connsiteY13" fmla="*/ 283806 h 1706707"/>
              <a:gd name="connsiteX14" fmla="*/ 744972 w 4303569"/>
              <a:gd name="connsiteY14" fmla="*/ 296751 h 1706707"/>
              <a:gd name="connsiteX15" fmla="*/ 763808 w 4303569"/>
              <a:gd name="connsiteY15" fmla="*/ 298825 h 1706707"/>
              <a:gd name="connsiteX16" fmla="*/ 765616 w 4303569"/>
              <a:gd name="connsiteY16" fmla="*/ 314488 h 1706707"/>
              <a:gd name="connsiteX17" fmla="*/ 796710 w 4303569"/>
              <a:gd name="connsiteY17" fmla="*/ 316564 h 1706707"/>
              <a:gd name="connsiteX18" fmla="*/ 798803 w 4303569"/>
              <a:gd name="connsiteY18" fmla="*/ 335467 h 1706707"/>
              <a:gd name="connsiteX19" fmla="*/ 830783 w 4303569"/>
              <a:gd name="connsiteY19" fmla="*/ 334098 h 1706707"/>
              <a:gd name="connsiteX20" fmla="*/ 832875 w 4303569"/>
              <a:gd name="connsiteY20" fmla="*/ 356920 h 1706707"/>
              <a:gd name="connsiteX21" fmla="*/ 864269 w 4303569"/>
              <a:gd name="connsiteY21" fmla="*/ 358998 h 1706707"/>
              <a:gd name="connsiteX22" fmla="*/ 868454 w 4303569"/>
              <a:gd name="connsiteY22" fmla="*/ 375599 h 1706707"/>
              <a:gd name="connsiteX23" fmla="*/ 938502 w 4303569"/>
              <a:gd name="connsiteY23" fmla="*/ 379040 h 1706707"/>
              <a:gd name="connsiteX24" fmla="*/ 938502 w 4303569"/>
              <a:gd name="connsiteY24" fmla="*/ 401782 h 1706707"/>
              <a:gd name="connsiteX25" fmla="*/ 992332 w 4303569"/>
              <a:gd name="connsiteY25" fmla="*/ 401782 h 1706707"/>
              <a:gd name="connsiteX26" fmla="*/ 998611 w 4303569"/>
              <a:gd name="connsiteY26" fmla="*/ 467559 h 1706707"/>
              <a:gd name="connsiteX27" fmla="*/ 1170279 w 4303569"/>
              <a:gd name="connsiteY27" fmla="*/ 463409 h 1706707"/>
              <a:gd name="connsiteX28" fmla="*/ 1172372 w 4303569"/>
              <a:gd name="connsiteY28" fmla="*/ 490970 h 1706707"/>
              <a:gd name="connsiteX29" fmla="*/ 1275702 w 4303569"/>
              <a:gd name="connsiteY29" fmla="*/ 490970 h 1706707"/>
              <a:gd name="connsiteX30" fmla="*/ 1275702 w 4303569"/>
              <a:gd name="connsiteY30" fmla="*/ 522143 h 1706707"/>
              <a:gd name="connsiteX31" fmla="*/ 1362941 w 4303569"/>
              <a:gd name="connsiteY31" fmla="*/ 522143 h 1706707"/>
              <a:gd name="connsiteX32" fmla="*/ 1362941 w 4303569"/>
              <a:gd name="connsiteY32" fmla="*/ 568886 h 1706707"/>
              <a:gd name="connsiteX33" fmla="*/ 1429185 w 4303569"/>
              <a:gd name="connsiteY33" fmla="*/ 570960 h 1706707"/>
              <a:gd name="connsiteX34" fmla="*/ 1431277 w 4303569"/>
              <a:gd name="connsiteY34" fmla="*/ 591759 h 1706707"/>
              <a:gd name="connsiteX35" fmla="*/ 1586346 w 4303569"/>
              <a:gd name="connsiteY35" fmla="*/ 589684 h 1706707"/>
              <a:gd name="connsiteX36" fmla="*/ 1586346 w 4303569"/>
              <a:gd name="connsiteY36" fmla="*/ 633845 h 1706707"/>
              <a:gd name="connsiteX37" fmla="*/ 1689389 w 4303569"/>
              <a:gd name="connsiteY37" fmla="*/ 633845 h 1706707"/>
              <a:gd name="connsiteX38" fmla="*/ 1689389 w 4303569"/>
              <a:gd name="connsiteY38" fmla="*/ 674543 h 1706707"/>
              <a:gd name="connsiteX39" fmla="*/ 1765589 w 4303569"/>
              <a:gd name="connsiteY39" fmla="*/ 674543 h 1706707"/>
              <a:gd name="connsiteX40" fmla="*/ 1765589 w 4303569"/>
              <a:gd name="connsiteY40" fmla="*/ 718705 h 1706707"/>
              <a:gd name="connsiteX41" fmla="*/ 1854777 w 4303569"/>
              <a:gd name="connsiteY41" fmla="*/ 718705 h 1706707"/>
              <a:gd name="connsiteX42" fmla="*/ 1854777 w 4303569"/>
              <a:gd name="connsiteY42" fmla="*/ 755073 h 1706707"/>
              <a:gd name="connsiteX43" fmla="*/ 1953491 w 4303569"/>
              <a:gd name="connsiteY43" fmla="*/ 755073 h 1706707"/>
              <a:gd name="connsiteX44" fmla="*/ 1953491 w 4303569"/>
              <a:gd name="connsiteY44" fmla="*/ 790575 h 1706707"/>
              <a:gd name="connsiteX45" fmla="*/ 2069523 w 4303569"/>
              <a:gd name="connsiteY45" fmla="*/ 790575 h 1706707"/>
              <a:gd name="connsiteX46" fmla="*/ 2069523 w 4303569"/>
              <a:gd name="connsiteY46" fmla="*/ 831273 h 1706707"/>
              <a:gd name="connsiteX47" fmla="*/ 2140527 w 4303569"/>
              <a:gd name="connsiteY47" fmla="*/ 831273 h 1706707"/>
              <a:gd name="connsiteX48" fmla="*/ 2140527 w 4303569"/>
              <a:gd name="connsiteY48" fmla="*/ 875434 h 1706707"/>
              <a:gd name="connsiteX49" fmla="*/ 2315441 w 4303569"/>
              <a:gd name="connsiteY49" fmla="*/ 875434 h 1706707"/>
              <a:gd name="connsiteX50" fmla="*/ 2315441 w 4303569"/>
              <a:gd name="connsiteY50" fmla="*/ 924791 h 1706707"/>
              <a:gd name="connsiteX51" fmla="*/ 2377787 w 4303569"/>
              <a:gd name="connsiteY51" fmla="*/ 924791 h 1706707"/>
              <a:gd name="connsiteX52" fmla="*/ 2377787 w 4303569"/>
              <a:gd name="connsiteY52" fmla="*/ 964623 h 1706707"/>
              <a:gd name="connsiteX53" fmla="*/ 2413289 w 4303569"/>
              <a:gd name="connsiteY53" fmla="*/ 964623 h 1706707"/>
              <a:gd name="connsiteX54" fmla="*/ 2413289 w 4303569"/>
              <a:gd name="connsiteY54" fmla="*/ 995795 h 1706707"/>
              <a:gd name="connsiteX55" fmla="*/ 2489489 w 4303569"/>
              <a:gd name="connsiteY55" fmla="*/ 995795 h 1706707"/>
              <a:gd name="connsiteX56" fmla="*/ 2489489 w 4303569"/>
              <a:gd name="connsiteY56" fmla="*/ 1032164 h 1706707"/>
              <a:gd name="connsiteX57" fmla="*/ 2570018 w 4303569"/>
              <a:gd name="connsiteY57" fmla="*/ 1032164 h 1706707"/>
              <a:gd name="connsiteX58" fmla="*/ 2570018 w 4303569"/>
              <a:gd name="connsiteY58" fmla="*/ 1081520 h 1706707"/>
              <a:gd name="connsiteX59" fmla="*/ 2659207 w 4303569"/>
              <a:gd name="connsiteY59" fmla="*/ 1081520 h 1706707"/>
              <a:gd name="connsiteX60" fmla="*/ 2659207 w 4303569"/>
              <a:gd name="connsiteY60" fmla="*/ 1121352 h 1706707"/>
              <a:gd name="connsiteX61" fmla="*/ 2806412 w 4303569"/>
              <a:gd name="connsiteY61" fmla="*/ 1121352 h 1706707"/>
              <a:gd name="connsiteX62" fmla="*/ 2806412 w 4303569"/>
              <a:gd name="connsiteY62" fmla="*/ 1183698 h 1706707"/>
              <a:gd name="connsiteX63" fmla="*/ 2855768 w 4303569"/>
              <a:gd name="connsiteY63" fmla="*/ 1183698 h 1706707"/>
              <a:gd name="connsiteX64" fmla="*/ 2855768 w 4303569"/>
              <a:gd name="connsiteY64" fmla="*/ 1224395 h 1706707"/>
              <a:gd name="connsiteX65" fmla="*/ 3016828 w 4303569"/>
              <a:gd name="connsiteY65" fmla="*/ 1224395 h 1706707"/>
              <a:gd name="connsiteX66" fmla="*/ 3090430 w 4303569"/>
              <a:gd name="connsiteY66" fmla="*/ 1297998 h 1706707"/>
              <a:gd name="connsiteX67" fmla="*/ 3222048 w 4303569"/>
              <a:gd name="connsiteY67" fmla="*/ 1297998 h 1706707"/>
              <a:gd name="connsiteX68" fmla="*/ 3222048 w 4303569"/>
              <a:gd name="connsiteY68" fmla="*/ 1344757 h 1706707"/>
              <a:gd name="connsiteX69" fmla="*/ 3432464 w 4303569"/>
              <a:gd name="connsiteY69" fmla="*/ 1344757 h 1706707"/>
              <a:gd name="connsiteX70" fmla="*/ 3432464 w 4303569"/>
              <a:gd name="connsiteY70" fmla="*/ 1429616 h 1706707"/>
              <a:gd name="connsiteX71" fmla="*/ 3808269 w 4303569"/>
              <a:gd name="connsiteY71" fmla="*/ 1429616 h 1706707"/>
              <a:gd name="connsiteX72" fmla="*/ 3910446 w 4303569"/>
              <a:gd name="connsiteY72" fmla="*/ 1532659 h 1706707"/>
              <a:gd name="connsiteX73" fmla="*/ 4143376 w 4303569"/>
              <a:gd name="connsiteY73" fmla="*/ 1706707 h 1706707"/>
              <a:gd name="connsiteX74" fmla="*/ 4303569 w 4303569"/>
              <a:gd name="connsiteY74" fmla="*/ 1706707 h 1706707"/>
              <a:gd name="connsiteX0" fmla="*/ 0 w 4303569"/>
              <a:gd name="connsiteY0" fmla="*/ 0 h 1706707"/>
              <a:gd name="connsiteX1" fmla="*/ 120361 w 4303569"/>
              <a:gd name="connsiteY1" fmla="*/ 120361 h 1706707"/>
              <a:gd name="connsiteX2" fmla="*/ 217552 w 4303569"/>
              <a:gd name="connsiteY2" fmla="*/ 136981 h 1706707"/>
              <a:gd name="connsiteX3" fmla="*/ 329193 w 4303569"/>
              <a:gd name="connsiteY3" fmla="*/ 136961 h 1706707"/>
              <a:gd name="connsiteX4" fmla="*/ 328477 w 4303569"/>
              <a:gd name="connsiteY4" fmla="*/ 157730 h 1706707"/>
              <a:gd name="connsiteX5" fmla="*/ 357777 w 4303569"/>
              <a:gd name="connsiteY5" fmla="*/ 157729 h 1706707"/>
              <a:gd name="connsiteX6" fmla="*/ 358495 w 4303569"/>
              <a:gd name="connsiteY6" fmla="*/ 184243 h 1706707"/>
              <a:gd name="connsiteX7" fmla="*/ 473078 w 4303569"/>
              <a:gd name="connsiteY7" fmla="*/ 186318 h 1706707"/>
              <a:gd name="connsiteX8" fmla="*/ 477265 w 4303569"/>
              <a:gd name="connsiteY8" fmla="*/ 211446 h 1706707"/>
              <a:gd name="connsiteX9" fmla="*/ 587957 w 4303569"/>
              <a:gd name="connsiteY9" fmla="*/ 211444 h 1706707"/>
              <a:gd name="connsiteX10" fmla="*/ 590095 w 4303569"/>
              <a:gd name="connsiteY10" fmla="*/ 236577 h 1706707"/>
              <a:gd name="connsiteX11" fmla="*/ 624756 w 4303569"/>
              <a:gd name="connsiteY11" fmla="*/ 236343 h 1706707"/>
              <a:gd name="connsiteX12" fmla="*/ 660335 w 4303569"/>
              <a:gd name="connsiteY12" fmla="*/ 283807 h 1706707"/>
              <a:gd name="connsiteX13" fmla="*/ 740500 w 4303569"/>
              <a:gd name="connsiteY13" fmla="*/ 283806 h 1706707"/>
              <a:gd name="connsiteX14" fmla="*/ 744972 w 4303569"/>
              <a:gd name="connsiteY14" fmla="*/ 296751 h 1706707"/>
              <a:gd name="connsiteX15" fmla="*/ 763808 w 4303569"/>
              <a:gd name="connsiteY15" fmla="*/ 298825 h 1706707"/>
              <a:gd name="connsiteX16" fmla="*/ 765616 w 4303569"/>
              <a:gd name="connsiteY16" fmla="*/ 314488 h 1706707"/>
              <a:gd name="connsiteX17" fmla="*/ 796710 w 4303569"/>
              <a:gd name="connsiteY17" fmla="*/ 316564 h 1706707"/>
              <a:gd name="connsiteX18" fmla="*/ 798803 w 4303569"/>
              <a:gd name="connsiteY18" fmla="*/ 335467 h 1706707"/>
              <a:gd name="connsiteX19" fmla="*/ 830783 w 4303569"/>
              <a:gd name="connsiteY19" fmla="*/ 334098 h 1706707"/>
              <a:gd name="connsiteX20" fmla="*/ 832875 w 4303569"/>
              <a:gd name="connsiteY20" fmla="*/ 356920 h 1706707"/>
              <a:gd name="connsiteX21" fmla="*/ 864269 w 4303569"/>
              <a:gd name="connsiteY21" fmla="*/ 358998 h 1706707"/>
              <a:gd name="connsiteX22" fmla="*/ 868454 w 4303569"/>
              <a:gd name="connsiteY22" fmla="*/ 375599 h 1706707"/>
              <a:gd name="connsiteX23" fmla="*/ 938502 w 4303569"/>
              <a:gd name="connsiteY23" fmla="*/ 379040 h 1706707"/>
              <a:gd name="connsiteX24" fmla="*/ 938502 w 4303569"/>
              <a:gd name="connsiteY24" fmla="*/ 401782 h 1706707"/>
              <a:gd name="connsiteX25" fmla="*/ 992332 w 4303569"/>
              <a:gd name="connsiteY25" fmla="*/ 401782 h 1706707"/>
              <a:gd name="connsiteX26" fmla="*/ 998611 w 4303569"/>
              <a:gd name="connsiteY26" fmla="*/ 467559 h 1706707"/>
              <a:gd name="connsiteX27" fmla="*/ 1170279 w 4303569"/>
              <a:gd name="connsiteY27" fmla="*/ 463409 h 1706707"/>
              <a:gd name="connsiteX28" fmla="*/ 1172372 w 4303569"/>
              <a:gd name="connsiteY28" fmla="*/ 490970 h 1706707"/>
              <a:gd name="connsiteX29" fmla="*/ 1275702 w 4303569"/>
              <a:gd name="connsiteY29" fmla="*/ 490970 h 1706707"/>
              <a:gd name="connsiteX30" fmla="*/ 1275702 w 4303569"/>
              <a:gd name="connsiteY30" fmla="*/ 522143 h 1706707"/>
              <a:gd name="connsiteX31" fmla="*/ 1362941 w 4303569"/>
              <a:gd name="connsiteY31" fmla="*/ 522143 h 1706707"/>
              <a:gd name="connsiteX32" fmla="*/ 1362941 w 4303569"/>
              <a:gd name="connsiteY32" fmla="*/ 568886 h 1706707"/>
              <a:gd name="connsiteX33" fmla="*/ 1429185 w 4303569"/>
              <a:gd name="connsiteY33" fmla="*/ 570960 h 1706707"/>
              <a:gd name="connsiteX34" fmla="*/ 1431277 w 4303569"/>
              <a:gd name="connsiteY34" fmla="*/ 591759 h 1706707"/>
              <a:gd name="connsiteX35" fmla="*/ 1586346 w 4303569"/>
              <a:gd name="connsiteY35" fmla="*/ 589684 h 1706707"/>
              <a:gd name="connsiteX36" fmla="*/ 1586346 w 4303569"/>
              <a:gd name="connsiteY36" fmla="*/ 633845 h 1706707"/>
              <a:gd name="connsiteX37" fmla="*/ 1689389 w 4303569"/>
              <a:gd name="connsiteY37" fmla="*/ 633845 h 1706707"/>
              <a:gd name="connsiteX38" fmla="*/ 1689389 w 4303569"/>
              <a:gd name="connsiteY38" fmla="*/ 674543 h 1706707"/>
              <a:gd name="connsiteX39" fmla="*/ 1765589 w 4303569"/>
              <a:gd name="connsiteY39" fmla="*/ 674543 h 1706707"/>
              <a:gd name="connsiteX40" fmla="*/ 1765589 w 4303569"/>
              <a:gd name="connsiteY40" fmla="*/ 718705 h 1706707"/>
              <a:gd name="connsiteX41" fmla="*/ 1854777 w 4303569"/>
              <a:gd name="connsiteY41" fmla="*/ 718705 h 1706707"/>
              <a:gd name="connsiteX42" fmla="*/ 1854777 w 4303569"/>
              <a:gd name="connsiteY42" fmla="*/ 755073 h 1706707"/>
              <a:gd name="connsiteX43" fmla="*/ 1953491 w 4303569"/>
              <a:gd name="connsiteY43" fmla="*/ 755073 h 1706707"/>
              <a:gd name="connsiteX44" fmla="*/ 1953491 w 4303569"/>
              <a:gd name="connsiteY44" fmla="*/ 790575 h 1706707"/>
              <a:gd name="connsiteX45" fmla="*/ 2069523 w 4303569"/>
              <a:gd name="connsiteY45" fmla="*/ 790575 h 1706707"/>
              <a:gd name="connsiteX46" fmla="*/ 2069523 w 4303569"/>
              <a:gd name="connsiteY46" fmla="*/ 831273 h 1706707"/>
              <a:gd name="connsiteX47" fmla="*/ 2140527 w 4303569"/>
              <a:gd name="connsiteY47" fmla="*/ 831273 h 1706707"/>
              <a:gd name="connsiteX48" fmla="*/ 2140527 w 4303569"/>
              <a:gd name="connsiteY48" fmla="*/ 875434 h 1706707"/>
              <a:gd name="connsiteX49" fmla="*/ 2315441 w 4303569"/>
              <a:gd name="connsiteY49" fmla="*/ 875434 h 1706707"/>
              <a:gd name="connsiteX50" fmla="*/ 2315441 w 4303569"/>
              <a:gd name="connsiteY50" fmla="*/ 924791 h 1706707"/>
              <a:gd name="connsiteX51" fmla="*/ 2377787 w 4303569"/>
              <a:gd name="connsiteY51" fmla="*/ 924791 h 1706707"/>
              <a:gd name="connsiteX52" fmla="*/ 2377787 w 4303569"/>
              <a:gd name="connsiteY52" fmla="*/ 964623 h 1706707"/>
              <a:gd name="connsiteX53" fmla="*/ 2413289 w 4303569"/>
              <a:gd name="connsiteY53" fmla="*/ 964623 h 1706707"/>
              <a:gd name="connsiteX54" fmla="*/ 2413289 w 4303569"/>
              <a:gd name="connsiteY54" fmla="*/ 995795 h 1706707"/>
              <a:gd name="connsiteX55" fmla="*/ 2489489 w 4303569"/>
              <a:gd name="connsiteY55" fmla="*/ 995795 h 1706707"/>
              <a:gd name="connsiteX56" fmla="*/ 2489489 w 4303569"/>
              <a:gd name="connsiteY56" fmla="*/ 1032164 h 1706707"/>
              <a:gd name="connsiteX57" fmla="*/ 2570018 w 4303569"/>
              <a:gd name="connsiteY57" fmla="*/ 1032164 h 1706707"/>
              <a:gd name="connsiteX58" fmla="*/ 2570018 w 4303569"/>
              <a:gd name="connsiteY58" fmla="*/ 1081520 h 1706707"/>
              <a:gd name="connsiteX59" fmla="*/ 2659207 w 4303569"/>
              <a:gd name="connsiteY59" fmla="*/ 1081520 h 1706707"/>
              <a:gd name="connsiteX60" fmla="*/ 2659207 w 4303569"/>
              <a:gd name="connsiteY60" fmla="*/ 1121352 h 1706707"/>
              <a:gd name="connsiteX61" fmla="*/ 2806412 w 4303569"/>
              <a:gd name="connsiteY61" fmla="*/ 1121352 h 1706707"/>
              <a:gd name="connsiteX62" fmla="*/ 2806412 w 4303569"/>
              <a:gd name="connsiteY62" fmla="*/ 1183698 h 1706707"/>
              <a:gd name="connsiteX63" fmla="*/ 2855768 w 4303569"/>
              <a:gd name="connsiteY63" fmla="*/ 1183698 h 1706707"/>
              <a:gd name="connsiteX64" fmla="*/ 2855768 w 4303569"/>
              <a:gd name="connsiteY64" fmla="*/ 1224395 h 1706707"/>
              <a:gd name="connsiteX65" fmla="*/ 3016828 w 4303569"/>
              <a:gd name="connsiteY65" fmla="*/ 1224395 h 1706707"/>
              <a:gd name="connsiteX66" fmla="*/ 3090430 w 4303569"/>
              <a:gd name="connsiteY66" fmla="*/ 1297998 h 1706707"/>
              <a:gd name="connsiteX67" fmla="*/ 3222048 w 4303569"/>
              <a:gd name="connsiteY67" fmla="*/ 1297998 h 1706707"/>
              <a:gd name="connsiteX68" fmla="*/ 3222048 w 4303569"/>
              <a:gd name="connsiteY68" fmla="*/ 1344757 h 1706707"/>
              <a:gd name="connsiteX69" fmla="*/ 3432464 w 4303569"/>
              <a:gd name="connsiteY69" fmla="*/ 1344757 h 1706707"/>
              <a:gd name="connsiteX70" fmla="*/ 3432464 w 4303569"/>
              <a:gd name="connsiteY70" fmla="*/ 1429616 h 1706707"/>
              <a:gd name="connsiteX71" fmla="*/ 3808269 w 4303569"/>
              <a:gd name="connsiteY71" fmla="*/ 1429616 h 1706707"/>
              <a:gd name="connsiteX72" fmla="*/ 3910446 w 4303569"/>
              <a:gd name="connsiteY72" fmla="*/ 1532659 h 1706707"/>
              <a:gd name="connsiteX73" fmla="*/ 4143376 w 4303569"/>
              <a:gd name="connsiteY73" fmla="*/ 1706707 h 1706707"/>
              <a:gd name="connsiteX74" fmla="*/ 4303569 w 4303569"/>
              <a:gd name="connsiteY74" fmla="*/ 1706707 h 1706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303569" h="1706707">
                <a:moveTo>
                  <a:pt x="0" y="0"/>
                </a:moveTo>
                <a:lnTo>
                  <a:pt x="120361" y="120361"/>
                </a:lnTo>
                <a:lnTo>
                  <a:pt x="217552" y="136981"/>
                </a:lnTo>
                <a:lnTo>
                  <a:pt x="329193" y="136961"/>
                </a:lnTo>
                <a:cubicBezTo>
                  <a:pt x="328954" y="143884"/>
                  <a:pt x="328716" y="150807"/>
                  <a:pt x="328477" y="157730"/>
                </a:cubicBezTo>
                <a:lnTo>
                  <a:pt x="357777" y="157729"/>
                </a:lnTo>
                <a:cubicBezTo>
                  <a:pt x="357318" y="164492"/>
                  <a:pt x="358954" y="177480"/>
                  <a:pt x="358495" y="184243"/>
                </a:cubicBezTo>
                <a:lnTo>
                  <a:pt x="473078" y="186318"/>
                </a:lnTo>
                <a:lnTo>
                  <a:pt x="477265" y="211446"/>
                </a:lnTo>
                <a:lnTo>
                  <a:pt x="587957" y="211444"/>
                </a:lnTo>
                <a:lnTo>
                  <a:pt x="590095" y="236577"/>
                </a:lnTo>
                <a:lnTo>
                  <a:pt x="624756" y="236343"/>
                </a:lnTo>
                <a:lnTo>
                  <a:pt x="660335" y="283807"/>
                </a:lnTo>
                <a:lnTo>
                  <a:pt x="740500" y="283806"/>
                </a:lnTo>
                <a:lnTo>
                  <a:pt x="744972" y="296751"/>
                </a:lnTo>
                <a:lnTo>
                  <a:pt x="763808" y="298825"/>
                </a:lnTo>
                <a:lnTo>
                  <a:pt x="765616" y="314488"/>
                </a:lnTo>
                <a:lnTo>
                  <a:pt x="796710" y="316564"/>
                </a:lnTo>
                <a:lnTo>
                  <a:pt x="798803" y="335467"/>
                </a:lnTo>
                <a:lnTo>
                  <a:pt x="830783" y="334098"/>
                </a:lnTo>
                <a:lnTo>
                  <a:pt x="832875" y="356920"/>
                </a:lnTo>
                <a:lnTo>
                  <a:pt x="864269" y="358998"/>
                </a:lnTo>
                <a:cubicBezTo>
                  <a:pt x="864269" y="365223"/>
                  <a:pt x="868454" y="369374"/>
                  <a:pt x="868454" y="375599"/>
                </a:cubicBezTo>
                <a:lnTo>
                  <a:pt x="938502" y="379040"/>
                </a:lnTo>
                <a:lnTo>
                  <a:pt x="938502" y="401782"/>
                </a:lnTo>
                <a:lnTo>
                  <a:pt x="992332" y="401782"/>
                </a:lnTo>
                <a:cubicBezTo>
                  <a:pt x="993030" y="423708"/>
                  <a:pt x="997913" y="445633"/>
                  <a:pt x="998611" y="467559"/>
                </a:cubicBezTo>
                <a:lnTo>
                  <a:pt x="1170279" y="463409"/>
                </a:lnTo>
                <a:lnTo>
                  <a:pt x="1172372" y="490970"/>
                </a:lnTo>
                <a:lnTo>
                  <a:pt x="1275702" y="490970"/>
                </a:lnTo>
                <a:lnTo>
                  <a:pt x="1275702" y="522143"/>
                </a:lnTo>
                <a:lnTo>
                  <a:pt x="1362941" y="522143"/>
                </a:lnTo>
                <a:lnTo>
                  <a:pt x="1362941" y="568886"/>
                </a:lnTo>
                <a:lnTo>
                  <a:pt x="1429185" y="570960"/>
                </a:lnTo>
                <a:lnTo>
                  <a:pt x="1431277" y="591759"/>
                </a:lnTo>
                <a:lnTo>
                  <a:pt x="1586346" y="589684"/>
                </a:lnTo>
                <a:lnTo>
                  <a:pt x="1586346" y="633845"/>
                </a:lnTo>
                <a:lnTo>
                  <a:pt x="1689389" y="633845"/>
                </a:lnTo>
                <a:lnTo>
                  <a:pt x="1689389" y="674543"/>
                </a:lnTo>
                <a:lnTo>
                  <a:pt x="1765589" y="674543"/>
                </a:lnTo>
                <a:lnTo>
                  <a:pt x="1765589" y="718705"/>
                </a:lnTo>
                <a:lnTo>
                  <a:pt x="1854777" y="718705"/>
                </a:lnTo>
                <a:lnTo>
                  <a:pt x="1854777" y="755073"/>
                </a:lnTo>
                <a:lnTo>
                  <a:pt x="1953491" y="755073"/>
                </a:lnTo>
                <a:lnTo>
                  <a:pt x="1953491" y="790575"/>
                </a:lnTo>
                <a:lnTo>
                  <a:pt x="2069523" y="790575"/>
                </a:lnTo>
                <a:lnTo>
                  <a:pt x="2069523" y="831273"/>
                </a:lnTo>
                <a:lnTo>
                  <a:pt x="2140527" y="831273"/>
                </a:lnTo>
                <a:lnTo>
                  <a:pt x="2140527" y="875434"/>
                </a:lnTo>
                <a:lnTo>
                  <a:pt x="2315441" y="875434"/>
                </a:lnTo>
                <a:lnTo>
                  <a:pt x="2315441" y="924791"/>
                </a:lnTo>
                <a:lnTo>
                  <a:pt x="2377787" y="924791"/>
                </a:lnTo>
                <a:lnTo>
                  <a:pt x="2377787" y="964623"/>
                </a:lnTo>
                <a:lnTo>
                  <a:pt x="2413289" y="964623"/>
                </a:lnTo>
                <a:lnTo>
                  <a:pt x="2413289" y="995795"/>
                </a:lnTo>
                <a:lnTo>
                  <a:pt x="2489489" y="995795"/>
                </a:lnTo>
                <a:lnTo>
                  <a:pt x="2489489" y="1032164"/>
                </a:lnTo>
                <a:lnTo>
                  <a:pt x="2570018" y="1032164"/>
                </a:lnTo>
                <a:lnTo>
                  <a:pt x="2570018" y="1081520"/>
                </a:lnTo>
                <a:lnTo>
                  <a:pt x="2659207" y="1081520"/>
                </a:lnTo>
                <a:lnTo>
                  <a:pt x="2659207" y="1121352"/>
                </a:lnTo>
                <a:lnTo>
                  <a:pt x="2806412" y="1121352"/>
                </a:lnTo>
                <a:lnTo>
                  <a:pt x="2806412" y="1183698"/>
                </a:lnTo>
                <a:lnTo>
                  <a:pt x="2855768" y="1183698"/>
                </a:lnTo>
                <a:lnTo>
                  <a:pt x="2855768" y="1224395"/>
                </a:lnTo>
                <a:lnTo>
                  <a:pt x="3016828" y="1224395"/>
                </a:lnTo>
                <a:lnTo>
                  <a:pt x="3090430" y="1297998"/>
                </a:lnTo>
                <a:lnTo>
                  <a:pt x="3222048" y="1297998"/>
                </a:lnTo>
                <a:lnTo>
                  <a:pt x="3222048" y="1344757"/>
                </a:lnTo>
                <a:lnTo>
                  <a:pt x="3432464" y="1344757"/>
                </a:lnTo>
                <a:lnTo>
                  <a:pt x="3432464" y="1429616"/>
                </a:lnTo>
                <a:lnTo>
                  <a:pt x="3808269" y="1429616"/>
                </a:lnTo>
                <a:lnTo>
                  <a:pt x="3910446" y="1532659"/>
                </a:lnTo>
                <a:lnTo>
                  <a:pt x="4143376" y="1706707"/>
                </a:lnTo>
                <a:lnTo>
                  <a:pt x="4303569" y="1706707"/>
                </a:lnTo>
              </a:path>
            </a:pathLst>
          </a:custGeom>
          <a:noFill/>
          <a:ln w="28575" cap="flat">
            <a:solidFill>
              <a:srgbClr val="015873"/>
            </a:solidFill>
            <a:prstDash val="solid"/>
            <a:miter/>
          </a:ln>
        </p:spPr>
        <p:txBody>
          <a:bodyPr rtlCol="0" anchor="ctr"/>
          <a:lstStyle/>
          <a:p>
            <a:endParaRPr lang="en-US" dirty="0"/>
          </a:p>
        </p:txBody>
      </p:sp>
      <p:sp>
        <p:nvSpPr>
          <p:cNvPr id="263" name="Triangle 262">
            <a:extLst>
              <a:ext uri="{FF2B5EF4-FFF2-40B4-BE49-F238E27FC236}">
                <a16:creationId xmlns:a16="http://schemas.microsoft.com/office/drawing/2014/main" id="{2BFDE4A2-EDEA-1B73-7E96-8FBFEA121EEA}"/>
              </a:ext>
            </a:extLst>
          </p:cNvPr>
          <p:cNvSpPr/>
          <p:nvPr/>
        </p:nvSpPr>
        <p:spPr bwMode="auto">
          <a:xfrm>
            <a:off x="4295657" y="1994007"/>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4" name="Triangle 263">
            <a:extLst>
              <a:ext uri="{FF2B5EF4-FFF2-40B4-BE49-F238E27FC236}">
                <a16:creationId xmlns:a16="http://schemas.microsoft.com/office/drawing/2014/main" id="{6113CA54-56FD-5E0A-9238-69F3309A0CCE}"/>
              </a:ext>
            </a:extLst>
          </p:cNvPr>
          <p:cNvSpPr/>
          <p:nvPr/>
        </p:nvSpPr>
        <p:spPr bwMode="auto">
          <a:xfrm>
            <a:off x="4708459" y="2190239"/>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5" name="Triangle 264">
            <a:extLst>
              <a:ext uri="{FF2B5EF4-FFF2-40B4-BE49-F238E27FC236}">
                <a16:creationId xmlns:a16="http://schemas.microsoft.com/office/drawing/2014/main" id="{E2E7F50C-A498-5817-4B05-09BF3405158A}"/>
              </a:ext>
            </a:extLst>
          </p:cNvPr>
          <p:cNvSpPr/>
          <p:nvPr/>
        </p:nvSpPr>
        <p:spPr bwMode="auto">
          <a:xfrm>
            <a:off x="3682909" y="178715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6" name="Triangle 265">
            <a:extLst>
              <a:ext uri="{FF2B5EF4-FFF2-40B4-BE49-F238E27FC236}">
                <a16:creationId xmlns:a16="http://schemas.microsoft.com/office/drawing/2014/main" id="{15389E83-58A4-1CD2-C164-8D6ACBA58076}"/>
              </a:ext>
            </a:extLst>
          </p:cNvPr>
          <p:cNvSpPr/>
          <p:nvPr/>
        </p:nvSpPr>
        <p:spPr bwMode="auto">
          <a:xfrm>
            <a:off x="3753419" y="1814843"/>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7" name="Triangle 266">
            <a:extLst>
              <a:ext uri="{FF2B5EF4-FFF2-40B4-BE49-F238E27FC236}">
                <a16:creationId xmlns:a16="http://schemas.microsoft.com/office/drawing/2014/main" id="{977B1ECE-AEED-1420-0D4B-8A5FD10E8970}"/>
              </a:ext>
            </a:extLst>
          </p:cNvPr>
          <p:cNvSpPr/>
          <p:nvPr/>
        </p:nvSpPr>
        <p:spPr bwMode="auto">
          <a:xfrm>
            <a:off x="5411007" y="242119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8" name="Triangle 267">
            <a:extLst>
              <a:ext uri="{FF2B5EF4-FFF2-40B4-BE49-F238E27FC236}">
                <a16:creationId xmlns:a16="http://schemas.microsoft.com/office/drawing/2014/main" id="{C51BAE57-572A-35B4-B0D3-47B16A580034}"/>
              </a:ext>
            </a:extLst>
          </p:cNvPr>
          <p:cNvSpPr/>
          <p:nvPr/>
        </p:nvSpPr>
        <p:spPr bwMode="auto">
          <a:xfrm>
            <a:off x="5485588" y="246346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9" name="Triangle 268">
            <a:extLst>
              <a:ext uri="{FF2B5EF4-FFF2-40B4-BE49-F238E27FC236}">
                <a16:creationId xmlns:a16="http://schemas.microsoft.com/office/drawing/2014/main" id="{FC87EB72-21A7-A1B2-C04A-069836B0BDC3}"/>
              </a:ext>
            </a:extLst>
          </p:cNvPr>
          <p:cNvSpPr/>
          <p:nvPr/>
        </p:nvSpPr>
        <p:spPr bwMode="auto">
          <a:xfrm>
            <a:off x="5106176" y="232439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0" name="Triangle 269">
            <a:extLst>
              <a:ext uri="{FF2B5EF4-FFF2-40B4-BE49-F238E27FC236}">
                <a16:creationId xmlns:a16="http://schemas.microsoft.com/office/drawing/2014/main" id="{8F9B015B-EE7D-C8C4-7741-51AF41D412A6}"/>
              </a:ext>
            </a:extLst>
          </p:cNvPr>
          <p:cNvSpPr/>
          <p:nvPr/>
        </p:nvSpPr>
        <p:spPr bwMode="auto">
          <a:xfrm>
            <a:off x="5550270" y="2487993"/>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1" name="Triangle 270">
            <a:extLst>
              <a:ext uri="{FF2B5EF4-FFF2-40B4-BE49-F238E27FC236}">
                <a16:creationId xmlns:a16="http://schemas.microsoft.com/office/drawing/2014/main" id="{E4357005-3400-B1B4-6F20-7250DA8C926B}"/>
              </a:ext>
            </a:extLst>
          </p:cNvPr>
          <p:cNvSpPr/>
          <p:nvPr/>
        </p:nvSpPr>
        <p:spPr bwMode="auto">
          <a:xfrm>
            <a:off x="6018832" y="268299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2" name="Triangle 271">
            <a:extLst>
              <a:ext uri="{FF2B5EF4-FFF2-40B4-BE49-F238E27FC236}">
                <a16:creationId xmlns:a16="http://schemas.microsoft.com/office/drawing/2014/main" id="{3D32A3F3-B021-701E-27E4-D7C7F91924EF}"/>
              </a:ext>
            </a:extLst>
          </p:cNvPr>
          <p:cNvSpPr/>
          <p:nvPr/>
        </p:nvSpPr>
        <p:spPr bwMode="auto">
          <a:xfrm>
            <a:off x="5711451" y="254411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3" name="Triangle 272">
            <a:extLst>
              <a:ext uri="{FF2B5EF4-FFF2-40B4-BE49-F238E27FC236}">
                <a16:creationId xmlns:a16="http://schemas.microsoft.com/office/drawing/2014/main" id="{B3ED041C-CCDC-0D7A-742E-72DB1C758756}"/>
              </a:ext>
            </a:extLst>
          </p:cNvPr>
          <p:cNvSpPr/>
          <p:nvPr/>
        </p:nvSpPr>
        <p:spPr bwMode="auto">
          <a:xfrm>
            <a:off x="5867305" y="2605303"/>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4" name="Triangle 273">
            <a:extLst>
              <a:ext uri="{FF2B5EF4-FFF2-40B4-BE49-F238E27FC236}">
                <a16:creationId xmlns:a16="http://schemas.microsoft.com/office/drawing/2014/main" id="{53B5A410-020F-A66B-CCCE-E6647FFFAB5B}"/>
              </a:ext>
            </a:extLst>
          </p:cNvPr>
          <p:cNvSpPr/>
          <p:nvPr/>
        </p:nvSpPr>
        <p:spPr bwMode="auto">
          <a:xfrm>
            <a:off x="5449202" y="243684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5" name="Triangle 274">
            <a:extLst>
              <a:ext uri="{FF2B5EF4-FFF2-40B4-BE49-F238E27FC236}">
                <a16:creationId xmlns:a16="http://schemas.microsoft.com/office/drawing/2014/main" id="{81EDE38B-EA04-3333-0ED7-7C7B15DAAC41}"/>
              </a:ext>
            </a:extLst>
          </p:cNvPr>
          <p:cNvSpPr/>
          <p:nvPr/>
        </p:nvSpPr>
        <p:spPr bwMode="auto">
          <a:xfrm>
            <a:off x="7195315" y="320537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6" name="Triangle 275">
            <a:extLst>
              <a:ext uri="{FF2B5EF4-FFF2-40B4-BE49-F238E27FC236}">
                <a16:creationId xmlns:a16="http://schemas.microsoft.com/office/drawing/2014/main" id="{75252F05-EB71-62B5-7580-D027AEB5453D}"/>
              </a:ext>
            </a:extLst>
          </p:cNvPr>
          <p:cNvSpPr/>
          <p:nvPr/>
        </p:nvSpPr>
        <p:spPr bwMode="auto">
          <a:xfrm>
            <a:off x="6386839" y="285064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7" name="Triangle 276">
            <a:extLst>
              <a:ext uri="{FF2B5EF4-FFF2-40B4-BE49-F238E27FC236}">
                <a16:creationId xmlns:a16="http://schemas.microsoft.com/office/drawing/2014/main" id="{DCEEAD48-1FBC-3C69-70A9-7CF8B4D9681A}"/>
              </a:ext>
            </a:extLst>
          </p:cNvPr>
          <p:cNvSpPr/>
          <p:nvPr/>
        </p:nvSpPr>
        <p:spPr bwMode="auto">
          <a:xfrm>
            <a:off x="5624851" y="251751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8" name="Triangle 277">
            <a:extLst>
              <a:ext uri="{FF2B5EF4-FFF2-40B4-BE49-F238E27FC236}">
                <a16:creationId xmlns:a16="http://schemas.microsoft.com/office/drawing/2014/main" id="{751AA2F6-B60E-ECC6-EB60-4984F550506E}"/>
              </a:ext>
            </a:extLst>
          </p:cNvPr>
          <p:cNvSpPr/>
          <p:nvPr/>
        </p:nvSpPr>
        <p:spPr bwMode="auto">
          <a:xfrm>
            <a:off x="6060551" y="2682585"/>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9" name="Triangle 278">
            <a:extLst>
              <a:ext uri="{FF2B5EF4-FFF2-40B4-BE49-F238E27FC236}">
                <a16:creationId xmlns:a16="http://schemas.microsoft.com/office/drawing/2014/main" id="{99A3F45C-3E27-4FD8-BB6B-72C84370FEFC}"/>
              </a:ext>
            </a:extLst>
          </p:cNvPr>
          <p:cNvSpPr/>
          <p:nvPr/>
        </p:nvSpPr>
        <p:spPr bwMode="auto">
          <a:xfrm>
            <a:off x="6279847" y="2792313"/>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0" name="Triangle 279">
            <a:extLst>
              <a:ext uri="{FF2B5EF4-FFF2-40B4-BE49-F238E27FC236}">
                <a16:creationId xmlns:a16="http://schemas.microsoft.com/office/drawing/2014/main" id="{275267DD-5FE5-96A6-A9A5-9287376C2A97}"/>
              </a:ext>
            </a:extLst>
          </p:cNvPr>
          <p:cNvSpPr/>
          <p:nvPr/>
        </p:nvSpPr>
        <p:spPr bwMode="auto">
          <a:xfrm>
            <a:off x="6497195" y="289371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1" name="Triangle 280">
            <a:extLst>
              <a:ext uri="{FF2B5EF4-FFF2-40B4-BE49-F238E27FC236}">
                <a16:creationId xmlns:a16="http://schemas.microsoft.com/office/drawing/2014/main" id="{FF9D787E-94BB-9E52-4307-6FA806907D2E}"/>
              </a:ext>
            </a:extLst>
          </p:cNvPr>
          <p:cNvSpPr/>
          <p:nvPr/>
        </p:nvSpPr>
        <p:spPr bwMode="auto">
          <a:xfrm>
            <a:off x="6107219" y="270653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2" name="Triangle 281">
            <a:extLst>
              <a:ext uri="{FF2B5EF4-FFF2-40B4-BE49-F238E27FC236}">
                <a16:creationId xmlns:a16="http://schemas.microsoft.com/office/drawing/2014/main" id="{DB3B5819-02EC-6469-42ED-507DD569C1AB}"/>
              </a:ext>
            </a:extLst>
          </p:cNvPr>
          <p:cNvSpPr/>
          <p:nvPr/>
        </p:nvSpPr>
        <p:spPr bwMode="auto">
          <a:xfrm>
            <a:off x="5921288" y="262812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3" name="Triangle 282">
            <a:extLst>
              <a:ext uri="{FF2B5EF4-FFF2-40B4-BE49-F238E27FC236}">
                <a16:creationId xmlns:a16="http://schemas.microsoft.com/office/drawing/2014/main" id="{D6BADBFD-CA57-0A55-50F6-7811ABAA6148}"/>
              </a:ext>
            </a:extLst>
          </p:cNvPr>
          <p:cNvSpPr/>
          <p:nvPr/>
        </p:nvSpPr>
        <p:spPr bwMode="auto">
          <a:xfrm>
            <a:off x="6675855" y="2983009"/>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4" name="Triangle 283">
            <a:extLst>
              <a:ext uri="{FF2B5EF4-FFF2-40B4-BE49-F238E27FC236}">
                <a16:creationId xmlns:a16="http://schemas.microsoft.com/office/drawing/2014/main" id="{78E5F1D8-EC63-9430-9638-E374AC8C7544}"/>
              </a:ext>
            </a:extLst>
          </p:cNvPr>
          <p:cNvSpPr/>
          <p:nvPr/>
        </p:nvSpPr>
        <p:spPr bwMode="auto">
          <a:xfrm>
            <a:off x="8459455" y="365188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5" name="Triangle 284">
            <a:extLst>
              <a:ext uri="{FF2B5EF4-FFF2-40B4-BE49-F238E27FC236}">
                <a16:creationId xmlns:a16="http://schemas.microsoft.com/office/drawing/2014/main" id="{CC02A6B5-5A5F-37E2-BA04-7823E8FDF404}"/>
              </a:ext>
            </a:extLst>
          </p:cNvPr>
          <p:cNvSpPr/>
          <p:nvPr/>
        </p:nvSpPr>
        <p:spPr bwMode="auto">
          <a:xfrm>
            <a:off x="6449407" y="286633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6" name="Triangle 285">
            <a:extLst>
              <a:ext uri="{FF2B5EF4-FFF2-40B4-BE49-F238E27FC236}">
                <a16:creationId xmlns:a16="http://schemas.microsoft.com/office/drawing/2014/main" id="{D209E40F-FA8A-946D-9DE3-CB36ABCD6996}"/>
              </a:ext>
            </a:extLst>
          </p:cNvPr>
          <p:cNvSpPr/>
          <p:nvPr/>
        </p:nvSpPr>
        <p:spPr bwMode="auto">
          <a:xfrm>
            <a:off x="6238601" y="277322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7" name="Triangle 286">
            <a:extLst>
              <a:ext uri="{FF2B5EF4-FFF2-40B4-BE49-F238E27FC236}">
                <a16:creationId xmlns:a16="http://schemas.microsoft.com/office/drawing/2014/main" id="{FDB35063-F8EA-E913-5361-8B921B9D1104}"/>
              </a:ext>
            </a:extLst>
          </p:cNvPr>
          <p:cNvSpPr/>
          <p:nvPr/>
        </p:nvSpPr>
        <p:spPr bwMode="auto">
          <a:xfrm>
            <a:off x="6769677" y="304531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8" name="Triangle 287">
            <a:extLst>
              <a:ext uri="{FF2B5EF4-FFF2-40B4-BE49-F238E27FC236}">
                <a16:creationId xmlns:a16="http://schemas.microsoft.com/office/drawing/2014/main" id="{790786E7-8BF8-FB97-BE4B-BE4E6008934C}"/>
              </a:ext>
            </a:extLst>
          </p:cNvPr>
          <p:cNvSpPr/>
          <p:nvPr/>
        </p:nvSpPr>
        <p:spPr bwMode="auto">
          <a:xfrm>
            <a:off x="6997926" y="313750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9" name="Triangle 288">
            <a:extLst>
              <a:ext uri="{FF2B5EF4-FFF2-40B4-BE49-F238E27FC236}">
                <a16:creationId xmlns:a16="http://schemas.microsoft.com/office/drawing/2014/main" id="{15E3DFEB-D1B1-BBEC-A910-B2E543189530}"/>
              </a:ext>
            </a:extLst>
          </p:cNvPr>
          <p:cNvSpPr/>
          <p:nvPr/>
        </p:nvSpPr>
        <p:spPr bwMode="auto">
          <a:xfrm>
            <a:off x="6580474" y="295313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0" name="Triangle 289">
            <a:extLst>
              <a:ext uri="{FF2B5EF4-FFF2-40B4-BE49-F238E27FC236}">
                <a16:creationId xmlns:a16="http://schemas.microsoft.com/office/drawing/2014/main" id="{A5569F42-A03A-21CC-D1E6-F1B4704C877A}"/>
              </a:ext>
            </a:extLst>
          </p:cNvPr>
          <p:cNvSpPr/>
          <p:nvPr/>
        </p:nvSpPr>
        <p:spPr bwMode="auto">
          <a:xfrm>
            <a:off x="8272947" y="3641005"/>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1" name="Triangle 290">
            <a:extLst>
              <a:ext uri="{FF2B5EF4-FFF2-40B4-BE49-F238E27FC236}">
                <a16:creationId xmlns:a16="http://schemas.microsoft.com/office/drawing/2014/main" id="{9CA30955-D731-8D71-2291-43C01ABB924C}"/>
              </a:ext>
            </a:extLst>
          </p:cNvPr>
          <p:cNvSpPr/>
          <p:nvPr/>
        </p:nvSpPr>
        <p:spPr bwMode="auto">
          <a:xfrm>
            <a:off x="8086439" y="354665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2" name="Triangle 291">
            <a:extLst>
              <a:ext uri="{FF2B5EF4-FFF2-40B4-BE49-F238E27FC236}">
                <a16:creationId xmlns:a16="http://schemas.microsoft.com/office/drawing/2014/main" id="{0F7C0607-9669-841C-39A1-B7400758E493}"/>
              </a:ext>
            </a:extLst>
          </p:cNvPr>
          <p:cNvSpPr/>
          <p:nvPr/>
        </p:nvSpPr>
        <p:spPr bwMode="auto">
          <a:xfrm>
            <a:off x="8063548" y="344828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3" name="Triangle 292">
            <a:extLst>
              <a:ext uri="{FF2B5EF4-FFF2-40B4-BE49-F238E27FC236}">
                <a16:creationId xmlns:a16="http://schemas.microsoft.com/office/drawing/2014/main" id="{6A696313-7D33-C4C5-0793-BBC17335AB03}"/>
              </a:ext>
            </a:extLst>
          </p:cNvPr>
          <p:cNvSpPr/>
          <p:nvPr/>
        </p:nvSpPr>
        <p:spPr bwMode="auto">
          <a:xfrm>
            <a:off x="8212550" y="364854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4" name="Triangle 293">
            <a:extLst>
              <a:ext uri="{FF2B5EF4-FFF2-40B4-BE49-F238E27FC236}">
                <a16:creationId xmlns:a16="http://schemas.microsoft.com/office/drawing/2014/main" id="{ED8B84EA-CA01-CFE5-FCCF-66620E2322F0}"/>
              </a:ext>
            </a:extLst>
          </p:cNvPr>
          <p:cNvSpPr/>
          <p:nvPr/>
        </p:nvSpPr>
        <p:spPr bwMode="auto">
          <a:xfrm>
            <a:off x="8016575" y="339431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5" name="Triangle 294">
            <a:extLst>
              <a:ext uri="{FF2B5EF4-FFF2-40B4-BE49-F238E27FC236}">
                <a16:creationId xmlns:a16="http://schemas.microsoft.com/office/drawing/2014/main" id="{52E71A2C-4CE9-335F-A6C6-325DC154CE06}"/>
              </a:ext>
            </a:extLst>
          </p:cNvPr>
          <p:cNvSpPr/>
          <p:nvPr/>
        </p:nvSpPr>
        <p:spPr bwMode="auto">
          <a:xfrm>
            <a:off x="7766019" y="332693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6" name="Triangle 295">
            <a:extLst>
              <a:ext uri="{FF2B5EF4-FFF2-40B4-BE49-F238E27FC236}">
                <a16:creationId xmlns:a16="http://schemas.microsoft.com/office/drawing/2014/main" id="{4A739743-4826-3994-0F27-CCE683CFD1DC}"/>
              </a:ext>
            </a:extLst>
          </p:cNvPr>
          <p:cNvSpPr/>
          <p:nvPr/>
        </p:nvSpPr>
        <p:spPr bwMode="auto">
          <a:xfrm>
            <a:off x="8384763" y="364841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7" name="Triangle 296">
            <a:extLst>
              <a:ext uri="{FF2B5EF4-FFF2-40B4-BE49-F238E27FC236}">
                <a16:creationId xmlns:a16="http://schemas.microsoft.com/office/drawing/2014/main" id="{3D8BFC05-B969-C063-C2A6-5A949FEC29BF}"/>
              </a:ext>
            </a:extLst>
          </p:cNvPr>
          <p:cNvSpPr/>
          <p:nvPr/>
        </p:nvSpPr>
        <p:spPr bwMode="auto">
          <a:xfrm>
            <a:off x="7225949" y="320862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8" name="Triangle 297">
            <a:extLst>
              <a:ext uri="{FF2B5EF4-FFF2-40B4-BE49-F238E27FC236}">
                <a16:creationId xmlns:a16="http://schemas.microsoft.com/office/drawing/2014/main" id="{61E68063-93A1-0555-B7E6-933A292DC244}"/>
              </a:ext>
            </a:extLst>
          </p:cNvPr>
          <p:cNvSpPr/>
          <p:nvPr/>
        </p:nvSpPr>
        <p:spPr bwMode="auto">
          <a:xfrm>
            <a:off x="7684027" y="3309869"/>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9" name="Triangle 298">
            <a:extLst>
              <a:ext uri="{FF2B5EF4-FFF2-40B4-BE49-F238E27FC236}">
                <a16:creationId xmlns:a16="http://schemas.microsoft.com/office/drawing/2014/main" id="{3D664C32-12EC-72AC-F936-20506ADA27CA}"/>
              </a:ext>
            </a:extLst>
          </p:cNvPr>
          <p:cNvSpPr/>
          <p:nvPr/>
        </p:nvSpPr>
        <p:spPr bwMode="auto">
          <a:xfrm>
            <a:off x="7495640" y="328014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0" name="Triangle 299">
            <a:extLst>
              <a:ext uri="{FF2B5EF4-FFF2-40B4-BE49-F238E27FC236}">
                <a16:creationId xmlns:a16="http://schemas.microsoft.com/office/drawing/2014/main" id="{D5B0FA3B-14AD-8E3A-0193-86FD3A464494}"/>
              </a:ext>
            </a:extLst>
          </p:cNvPr>
          <p:cNvSpPr/>
          <p:nvPr/>
        </p:nvSpPr>
        <p:spPr bwMode="auto">
          <a:xfrm>
            <a:off x="8315390" y="364854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2" name="Triangle 301">
            <a:extLst>
              <a:ext uri="{FF2B5EF4-FFF2-40B4-BE49-F238E27FC236}">
                <a16:creationId xmlns:a16="http://schemas.microsoft.com/office/drawing/2014/main" id="{5C799256-699E-ADEF-FA6F-8C535B68C08F}"/>
              </a:ext>
            </a:extLst>
          </p:cNvPr>
          <p:cNvSpPr/>
          <p:nvPr/>
        </p:nvSpPr>
        <p:spPr bwMode="auto">
          <a:xfrm>
            <a:off x="7265573" y="3224167"/>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3" name="Triangle 302">
            <a:extLst>
              <a:ext uri="{FF2B5EF4-FFF2-40B4-BE49-F238E27FC236}">
                <a16:creationId xmlns:a16="http://schemas.microsoft.com/office/drawing/2014/main" id="{CA92DC91-2B46-0174-65F4-CF640694702B}"/>
              </a:ext>
            </a:extLst>
          </p:cNvPr>
          <p:cNvSpPr/>
          <p:nvPr/>
        </p:nvSpPr>
        <p:spPr bwMode="auto">
          <a:xfrm>
            <a:off x="7925628" y="3374685"/>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4" name="Triangle 303">
            <a:extLst>
              <a:ext uri="{FF2B5EF4-FFF2-40B4-BE49-F238E27FC236}">
                <a16:creationId xmlns:a16="http://schemas.microsoft.com/office/drawing/2014/main" id="{848FA382-4C0D-C64B-6EDC-F8B248919404}"/>
              </a:ext>
            </a:extLst>
          </p:cNvPr>
          <p:cNvSpPr/>
          <p:nvPr/>
        </p:nvSpPr>
        <p:spPr bwMode="auto">
          <a:xfrm>
            <a:off x="7836433" y="3335939"/>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5" name="Triangle 304">
            <a:extLst>
              <a:ext uri="{FF2B5EF4-FFF2-40B4-BE49-F238E27FC236}">
                <a16:creationId xmlns:a16="http://schemas.microsoft.com/office/drawing/2014/main" id="{76B0D966-A298-860A-6C65-303EBE509981}"/>
              </a:ext>
            </a:extLst>
          </p:cNvPr>
          <p:cNvSpPr/>
          <p:nvPr/>
        </p:nvSpPr>
        <p:spPr bwMode="auto">
          <a:xfrm>
            <a:off x="7618033" y="3313573"/>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6" name="Triangle 305">
            <a:extLst>
              <a:ext uri="{FF2B5EF4-FFF2-40B4-BE49-F238E27FC236}">
                <a16:creationId xmlns:a16="http://schemas.microsoft.com/office/drawing/2014/main" id="{7F5C5447-DC2C-99DF-25DE-6866A69C60FE}"/>
              </a:ext>
            </a:extLst>
          </p:cNvPr>
          <p:cNvSpPr/>
          <p:nvPr/>
        </p:nvSpPr>
        <p:spPr bwMode="auto">
          <a:xfrm>
            <a:off x="8185834" y="3546615"/>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8" name="Triangle 307">
            <a:extLst>
              <a:ext uri="{FF2B5EF4-FFF2-40B4-BE49-F238E27FC236}">
                <a16:creationId xmlns:a16="http://schemas.microsoft.com/office/drawing/2014/main" id="{F7A2271C-DD9A-764A-80DD-24A1F6ADA42A}"/>
              </a:ext>
            </a:extLst>
          </p:cNvPr>
          <p:cNvSpPr/>
          <p:nvPr/>
        </p:nvSpPr>
        <p:spPr bwMode="auto">
          <a:xfrm>
            <a:off x="8425333" y="3648284"/>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9" name="Triangle 308">
            <a:extLst>
              <a:ext uri="{FF2B5EF4-FFF2-40B4-BE49-F238E27FC236}">
                <a16:creationId xmlns:a16="http://schemas.microsoft.com/office/drawing/2014/main" id="{12E33F94-ED33-88BC-AC2A-86005A6CA921}"/>
              </a:ext>
            </a:extLst>
          </p:cNvPr>
          <p:cNvSpPr/>
          <p:nvPr/>
        </p:nvSpPr>
        <p:spPr bwMode="auto">
          <a:xfrm>
            <a:off x="8142919" y="3538688"/>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1" name="Triangle 310">
            <a:extLst>
              <a:ext uri="{FF2B5EF4-FFF2-40B4-BE49-F238E27FC236}">
                <a16:creationId xmlns:a16="http://schemas.microsoft.com/office/drawing/2014/main" id="{B1FC5F9F-B71D-5E40-2A50-82FF76B98E7A}"/>
              </a:ext>
            </a:extLst>
          </p:cNvPr>
          <p:cNvSpPr/>
          <p:nvPr/>
        </p:nvSpPr>
        <p:spPr bwMode="auto">
          <a:xfrm>
            <a:off x="7654246" y="3320332"/>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2" name="Triangle 311">
            <a:extLst>
              <a:ext uri="{FF2B5EF4-FFF2-40B4-BE49-F238E27FC236}">
                <a16:creationId xmlns:a16="http://schemas.microsoft.com/office/drawing/2014/main" id="{E232E4F5-00C9-7F6E-7B9B-5935B1F80490}"/>
              </a:ext>
            </a:extLst>
          </p:cNvPr>
          <p:cNvSpPr/>
          <p:nvPr/>
        </p:nvSpPr>
        <p:spPr bwMode="auto">
          <a:xfrm>
            <a:off x="7728615" y="3322261"/>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4" name="Triangle 313">
            <a:extLst>
              <a:ext uri="{FF2B5EF4-FFF2-40B4-BE49-F238E27FC236}">
                <a16:creationId xmlns:a16="http://schemas.microsoft.com/office/drawing/2014/main" id="{0BEC85CB-73FD-CF79-B7B3-E4F424EDB404}"/>
              </a:ext>
            </a:extLst>
          </p:cNvPr>
          <p:cNvSpPr/>
          <p:nvPr/>
        </p:nvSpPr>
        <p:spPr bwMode="auto">
          <a:xfrm>
            <a:off x="7886155" y="3365687"/>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6" name="Triangle 315">
            <a:extLst>
              <a:ext uri="{FF2B5EF4-FFF2-40B4-BE49-F238E27FC236}">
                <a16:creationId xmlns:a16="http://schemas.microsoft.com/office/drawing/2014/main" id="{028C3DC7-15C5-F452-910F-241B42B74163}"/>
              </a:ext>
            </a:extLst>
          </p:cNvPr>
          <p:cNvSpPr/>
          <p:nvPr/>
        </p:nvSpPr>
        <p:spPr bwMode="auto">
          <a:xfrm>
            <a:off x="7966935" y="3370146"/>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 name="Triangle 316">
            <a:extLst>
              <a:ext uri="{FF2B5EF4-FFF2-40B4-BE49-F238E27FC236}">
                <a16:creationId xmlns:a16="http://schemas.microsoft.com/office/drawing/2014/main" id="{E042EA97-8BDE-823C-9C15-91A3DD740747}"/>
              </a:ext>
            </a:extLst>
          </p:cNvPr>
          <p:cNvSpPr/>
          <p:nvPr/>
        </p:nvSpPr>
        <p:spPr bwMode="auto">
          <a:xfrm>
            <a:off x="7575511" y="3306165"/>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 name="Triangle 317">
            <a:extLst>
              <a:ext uri="{FF2B5EF4-FFF2-40B4-BE49-F238E27FC236}">
                <a16:creationId xmlns:a16="http://schemas.microsoft.com/office/drawing/2014/main" id="{28AF660F-3BB6-BF51-414D-953A63DE3474}"/>
              </a:ext>
            </a:extLst>
          </p:cNvPr>
          <p:cNvSpPr/>
          <p:nvPr/>
        </p:nvSpPr>
        <p:spPr bwMode="auto">
          <a:xfrm>
            <a:off x="7801513" y="3331480"/>
            <a:ext cx="109728" cy="109728"/>
          </a:xfrm>
          <a:prstGeom prst="triangl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2" name="Freeform 321">
            <a:extLst>
              <a:ext uri="{FF2B5EF4-FFF2-40B4-BE49-F238E27FC236}">
                <a16:creationId xmlns:a16="http://schemas.microsoft.com/office/drawing/2014/main" id="{738356F8-D616-F244-AD6D-59CCAD67CDC2}"/>
              </a:ext>
            </a:extLst>
          </p:cNvPr>
          <p:cNvSpPr/>
          <p:nvPr/>
        </p:nvSpPr>
        <p:spPr>
          <a:xfrm>
            <a:off x="3614235" y="1776977"/>
            <a:ext cx="4883457" cy="2420656"/>
          </a:xfrm>
          <a:custGeom>
            <a:avLst/>
            <a:gdLst>
              <a:gd name="connsiteX0" fmla="*/ 0 w 4312227"/>
              <a:gd name="connsiteY0" fmla="*/ 0 h 2150052"/>
              <a:gd name="connsiteX1" fmla="*/ 116032 w 4312227"/>
              <a:gd name="connsiteY1" fmla="*/ 125557 h 2150052"/>
              <a:gd name="connsiteX2" fmla="*/ 271895 w 4312227"/>
              <a:gd name="connsiteY2" fmla="*/ 165389 h 2150052"/>
              <a:gd name="connsiteX3" fmla="*/ 339436 w 4312227"/>
              <a:gd name="connsiteY3" fmla="*/ 206086 h 2150052"/>
              <a:gd name="connsiteX4" fmla="*/ 455468 w 4312227"/>
              <a:gd name="connsiteY4" fmla="*/ 206086 h 2150052"/>
              <a:gd name="connsiteX5" fmla="*/ 455468 w 4312227"/>
              <a:gd name="connsiteY5" fmla="*/ 281420 h 2150052"/>
              <a:gd name="connsiteX6" fmla="*/ 625186 w 4312227"/>
              <a:gd name="connsiteY6" fmla="*/ 281420 h 2150052"/>
              <a:gd name="connsiteX7" fmla="*/ 852921 w 4312227"/>
              <a:gd name="connsiteY7" fmla="*/ 433820 h 2150052"/>
              <a:gd name="connsiteX8" fmla="*/ 929121 w 4312227"/>
              <a:gd name="connsiteY8" fmla="*/ 433820 h 2150052"/>
              <a:gd name="connsiteX9" fmla="*/ 929121 w 4312227"/>
              <a:gd name="connsiteY9" fmla="*/ 487507 h 2150052"/>
              <a:gd name="connsiteX10" fmla="*/ 1085850 w 4312227"/>
              <a:gd name="connsiteY10" fmla="*/ 581025 h 2150052"/>
              <a:gd name="connsiteX11" fmla="*/ 1259898 w 4312227"/>
              <a:gd name="connsiteY11" fmla="*/ 643370 h 2150052"/>
              <a:gd name="connsiteX12" fmla="*/ 1331768 w 4312227"/>
              <a:gd name="connsiteY12" fmla="*/ 719570 h 2150052"/>
              <a:gd name="connsiteX13" fmla="*/ 1425287 w 4312227"/>
              <a:gd name="connsiteY13" fmla="*/ 719570 h 2150052"/>
              <a:gd name="connsiteX14" fmla="*/ 1433946 w 4312227"/>
              <a:gd name="connsiteY14" fmla="*/ 808759 h 2150052"/>
              <a:gd name="connsiteX15" fmla="*/ 1572491 w 4312227"/>
              <a:gd name="connsiteY15" fmla="*/ 925657 h 2150052"/>
              <a:gd name="connsiteX16" fmla="*/ 1702377 w 4312227"/>
              <a:gd name="connsiteY16" fmla="*/ 969818 h 2150052"/>
              <a:gd name="connsiteX17" fmla="*/ 1872096 w 4312227"/>
              <a:gd name="connsiteY17" fmla="*/ 1059007 h 2150052"/>
              <a:gd name="connsiteX18" fmla="*/ 1894609 w 4312227"/>
              <a:gd name="connsiteY18" fmla="*/ 1122218 h 2150052"/>
              <a:gd name="connsiteX19" fmla="*/ 1975139 w 4312227"/>
              <a:gd name="connsiteY19" fmla="*/ 1122218 h 2150052"/>
              <a:gd name="connsiteX20" fmla="*/ 2122343 w 4312227"/>
              <a:gd name="connsiteY20" fmla="*/ 1300596 h 2150052"/>
              <a:gd name="connsiteX21" fmla="*/ 2234046 w 4312227"/>
              <a:gd name="connsiteY21" fmla="*/ 1354282 h 2150052"/>
              <a:gd name="connsiteX22" fmla="*/ 2506807 w 4312227"/>
              <a:gd name="connsiteY22" fmla="*/ 1511011 h 2150052"/>
              <a:gd name="connsiteX23" fmla="*/ 2583007 w 4312227"/>
              <a:gd name="connsiteY23" fmla="*/ 1555173 h 2150052"/>
              <a:gd name="connsiteX24" fmla="*/ 2645353 w 4312227"/>
              <a:gd name="connsiteY24" fmla="*/ 1555173 h 2150052"/>
              <a:gd name="connsiteX25" fmla="*/ 2645353 w 4312227"/>
              <a:gd name="connsiteY25" fmla="*/ 1600200 h 2150052"/>
              <a:gd name="connsiteX26" fmla="*/ 2744066 w 4312227"/>
              <a:gd name="connsiteY26" fmla="*/ 1600200 h 2150052"/>
              <a:gd name="connsiteX27" fmla="*/ 2770910 w 4312227"/>
              <a:gd name="connsiteY27" fmla="*/ 1645227 h 2150052"/>
              <a:gd name="connsiteX28" fmla="*/ 2810741 w 4312227"/>
              <a:gd name="connsiteY28" fmla="*/ 1680730 h 2150052"/>
              <a:gd name="connsiteX29" fmla="*/ 2949287 w 4312227"/>
              <a:gd name="connsiteY29" fmla="*/ 1680730 h 2150052"/>
              <a:gd name="connsiteX30" fmla="*/ 2949287 w 4312227"/>
              <a:gd name="connsiteY30" fmla="*/ 1724891 h 2150052"/>
              <a:gd name="connsiteX31" fmla="*/ 3025487 w 4312227"/>
              <a:gd name="connsiteY31" fmla="*/ 1724891 h 2150052"/>
              <a:gd name="connsiteX32" fmla="*/ 3079173 w 4312227"/>
              <a:gd name="connsiteY32" fmla="*/ 1743075 h 2150052"/>
              <a:gd name="connsiteX33" fmla="*/ 3172691 w 4312227"/>
              <a:gd name="connsiteY33" fmla="*/ 1761259 h 2150052"/>
              <a:gd name="connsiteX34" fmla="*/ 3280064 w 4312227"/>
              <a:gd name="connsiteY34" fmla="*/ 1761259 h 2150052"/>
              <a:gd name="connsiteX35" fmla="*/ 3280064 w 4312227"/>
              <a:gd name="connsiteY35" fmla="*/ 1796761 h 2150052"/>
              <a:gd name="connsiteX36" fmla="*/ 3325091 w 4312227"/>
              <a:gd name="connsiteY36" fmla="*/ 1796761 h 2150052"/>
              <a:gd name="connsiteX37" fmla="*/ 3319896 w 4312227"/>
              <a:gd name="connsiteY37" fmla="*/ 1832264 h 2150052"/>
              <a:gd name="connsiteX38" fmla="*/ 3418609 w 4312227"/>
              <a:gd name="connsiteY38" fmla="*/ 1832264 h 2150052"/>
              <a:gd name="connsiteX39" fmla="*/ 3610841 w 4312227"/>
              <a:gd name="connsiteY39" fmla="*/ 1908464 h 2150052"/>
              <a:gd name="connsiteX40" fmla="*/ 3829916 w 4312227"/>
              <a:gd name="connsiteY40" fmla="*/ 1930977 h 2150052"/>
              <a:gd name="connsiteX41" fmla="*/ 3829916 w 4312227"/>
              <a:gd name="connsiteY41" fmla="*/ 2015837 h 2150052"/>
              <a:gd name="connsiteX42" fmla="*/ 4142509 w 4312227"/>
              <a:gd name="connsiteY42" fmla="*/ 2015837 h 2150052"/>
              <a:gd name="connsiteX43" fmla="*/ 4142509 w 4312227"/>
              <a:gd name="connsiteY43" fmla="*/ 2150052 h 2150052"/>
              <a:gd name="connsiteX44" fmla="*/ 4312228 w 4312227"/>
              <a:gd name="connsiteY44" fmla="*/ 2150052 h 2150052"/>
              <a:gd name="connsiteX0" fmla="*/ 0 w 4312228"/>
              <a:gd name="connsiteY0" fmla="*/ 0 h 2150052"/>
              <a:gd name="connsiteX1" fmla="*/ 116032 w 4312228"/>
              <a:gd name="connsiteY1" fmla="*/ 125557 h 2150052"/>
              <a:gd name="connsiteX2" fmla="*/ 242456 w 4312228"/>
              <a:gd name="connsiteY2" fmla="*/ 214036 h 2150052"/>
              <a:gd name="connsiteX3" fmla="*/ 339436 w 4312228"/>
              <a:gd name="connsiteY3" fmla="*/ 206086 h 2150052"/>
              <a:gd name="connsiteX4" fmla="*/ 455468 w 4312228"/>
              <a:gd name="connsiteY4" fmla="*/ 206086 h 2150052"/>
              <a:gd name="connsiteX5" fmla="*/ 455468 w 4312228"/>
              <a:gd name="connsiteY5" fmla="*/ 281420 h 2150052"/>
              <a:gd name="connsiteX6" fmla="*/ 625186 w 4312228"/>
              <a:gd name="connsiteY6" fmla="*/ 281420 h 2150052"/>
              <a:gd name="connsiteX7" fmla="*/ 852921 w 4312228"/>
              <a:gd name="connsiteY7" fmla="*/ 433820 h 2150052"/>
              <a:gd name="connsiteX8" fmla="*/ 929121 w 4312228"/>
              <a:gd name="connsiteY8" fmla="*/ 433820 h 2150052"/>
              <a:gd name="connsiteX9" fmla="*/ 929121 w 4312228"/>
              <a:gd name="connsiteY9" fmla="*/ 487507 h 2150052"/>
              <a:gd name="connsiteX10" fmla="*/ 1085850 w 4312228"/>
              <a:gd name="connsiteY10" fmla="*/ 581025 h 2150052"/>
              <a:gd name="connsiteX11" fmla="*/ 1259898 w 4312228"/>
              <a:gd name="connsiteY11" fmla="*/ 643370 h 2150052"/>
              <a:gd name="connsiteX12" fmla="*/ 1331768 w 4312228"/>
              <a:gd name="connsiteY12" fmla="*/ 719570 h 2150052"/>
              <a:gd name="connsiteX13" fmla="*/ 1425287 w 4312228"/>
              <a:gd name="connsiteY13" fmla="*/ 719570 h 2150052"/>
              <a:gd name="connsiteX14" fmla="*/ 1433946 w 4312228"/>
              <a:gd name="connsiteY14" fmla="*/ 808759 h 2150052"/>
              <a:gd name="connsiteX15" fmla="*/ 1572491 w 4312228"/>
              <a:gd name="connsiteY15" fmla="*/ 925657 h 2150052"/>
              <a:gd name="connsiteX16" fmla="*/ 1702377 w 4312228"/>
              <a:gd name="connsiteY16" fmla="*/ 969818 h 2150052"/>
              <a:gd name="connsiteX17" fmla="*/ 1872096 w 4312228"/>
              <a:gd name="connsiteY17" fmla="*/ 1059007 h 2150052"/>
              <a:gd name="connsiteX18" fmla="*/ 1894609 w 4312228"/>
              <a:gd name="connsiteY18" fmla="*/ 1122218 h 2150052"/>
              <a:gd name="connsiteX19" fmla="*/ 1975139 w 4312228"/>
              <a:gd name="connsiteY19" fmla="*/ 1122218 h 2150052"/>
              <a:gd name="connsiteX20" fmla="*/ 2122343 w 4312228"/>
              <a:gd name="connsiteY20" fmla="*/ 1300596 h 2150052"/>
              <a:gd name="connsiteX21" fmla="*/ 2234046 w 4312228"/>
              <a:gd name="connsiteY21" fmla="*/ 1354282 h 2150052"/>
              <a:gd name="connsiteX22" fmla="*/ 2506807 w 4312228"/>
              <a:gd name="connsiteY22" fmla="*/ 1511011 h 2150052"/>
              <a:gd name="connsiteX23" fmla="*/ 2583007 w 4312228"/>
              <a:gd name="connsiteY23" fmla="*/ 1555173 h 2150052"/>
              <a:gd name="connsiteX24" fmla="*/ 2645353 w 4312228"/>
              <a:gd name="connsiteY24" fmla="*/ 1555173 h 2150052"/>
              <a:gd name="connsiteX25" fmla="*/ 2645353 w 4312228"/>
              <a:gd name="connsiteY25" fmla="*/ 1600200 h 2150052"/>
              <a:gd name="connsiteX26" fmla="*/ 2744066 w 4312228"/>
              <a:gd name="connsiteY26" fmla="*/ 1600200 h 2150052"/>
              <a:gd name="connsiteX27" fmla="*/ 2770910 w 4312228"/>
              <a:gd name="connsiteY27" fmla="*/ 1645227 h 2150052"/>
              <a:gd name="connsiteX28" fmla="*/ 2810741 w 4312228"/>
              <a:gd name="connsiteY28" fmla="*/ 1680730 h 2150052"/>
              <a:gd name="connsiteX29" fmla="*/ 2949287 w 4312228"/>
              <a:gd name="connsiteY29" fmla="*/ 1680730 h 2150052"/>
              <a:gd name="connsiteX30" fmla="*/ 2949287 w 4312228"/>
              <a:gd name="connsiteY30" fmla="*/ 1724891 h 2150052"/>
              <a:gd name="connsiteX31" fmla="*/ 3025487 w 4312228"/>
              <a:gd name="connsiteY31" fmla="*/ 1724891 h 2150052"/>
              <a:gd name="connsiteX32" fmla="*/ 3079173 w 4312228"/>
              <a:gd name="connsiteY32" fmla="*/ 1743075 h 2150052"/>
              <a:gd name="connsiteX33" fmla="*/ 3172691 w 4312228"/>
              <a:gd name="connsiteY33" fmla="*/ 1761259 h 2150052"/>
              <a:gd name="connsiteX34" fmla="*/ 3280064 w 4312228"/>
              <a:gd name="connsiteY34" fmla="*/ 1761259 h 2150052"/>
              <a:gd name="connsiteX35" fmla="*/ 3280064 w 4312228"/>
              <a:gd name="connsiteY35" fmla="*/ 1796761 h 2150052"/>
              <a:gd name="connsiteX36" fmla="*/ 3325091 w 4312228"/>
              <a:gd name="connsiteY36" fmla="*/ 1796761 h 2150052"/>
              <a:gd name="connsiteX37" fmla="*/ 3319896 w 4312228"/>
              <a:gd name="connsiteY37" fmla="*/ 1832264 h 2150052"/>
              <a:gd name="connsiteX38" fmla="*/ 3418609 w 4312228"/>
              <a:gd name="connsiteY38" fmla="*/ 1832264 h 2150052"/>
              <a:gd name="connsiteX39" fmla="*/ 3610841 w 4312228"/>
              <a:gd name="connsiteY39" fmla="*/ 1908464 h 2150052"/>
              <a:gd name="connsiteX40" fmla="*/ 3829916 w 4312228"/>
              <a:gd name="connsiteY40" fmla="*/ 1930977 h 2150052"/>
              <a:gd name="connsiteX41" fmla="*/ 3829916 w 4312228"/>
              <a:gd name="connsiteY41" fmla="*/ 2015837 h 2150052"/>
              <a:gd name="connsiteX42" fmla="*/ 4142509 w 4312228"/>
              <a:gd name="connsiteY42" fmla="*/ 2015837 h 2150052"/>
              <a:gd name="connsiteX43" fmla="*/ 4142509 w 4312228"/>
              <a:gd name="connsiteY43" fmla="*/ 2150052 h 2150052"/>
              <a:gd name="connsiteX44" fmla="*/ 4312228 w 4312228"/>
              <a:gd name="connsiteY44" fmla="*/ 2150052 h 2150052"/>
              <a:gd name="connsiteX0" fmla="*/ 0 w 4312228"/>
              <a:gd name="connsiteY0" fmla="*/ 0 h 2150052"/>
              <a:gd name="connsiteX1" fmla="*/ 116032 w 4312228"/>
              <a:gd name="connsiteY1" fmla="*/ 125557 h 2150052"/>
              <a:gd name="connsiteX2" fmla="*/ 252970 w 4312228"/>
              <a:gd name="connsiteY2" fmla="*/ 173849 h 2150052"/>
              <a:gd name="connsiteX3" fmla="*/ 339436 w 4312228"/>
              <a:gd name="connsiteY3" fmla="*/ 206086 h 2150052"/>
              <a:gd name="connsiteX4" fmla="*/ 455468 w 4312228"/>
              <a:gd name="connsiteY4" fmla="*/ 206086 h 2150052"/>
              <a:gd name="connsiteX5" fmla="*/ 455468 w 4312228"/>
              <a:gd name="connsiteY5" fmla="*/ 281420 h 2150052"/>
              <a:gd name="connsiteX6" fmla="*/ 625186 w 4312228"/>
              <a:gd name="connsiteY6" fmla="*/ 281420 h 2150052"/>
              <a:gd name="connsiteX7" fmla="*/ 852921 w 4312228"/>
              <a:gd name="connsiteY7" fmla="*/ 433820 h 2150052"/>
              <a:gd name="connsiteX8" fmla="*/ 929121 w 4312228"/>
              <a:gd name="connsiteY8" fmla="*/ 433820 h 2150052"/>
              <a:gd name="connsiteX9" fmla="*/ 929121 w 4312228"/>
              <a:gd name="connsiteY9" fmla="*/ 487507 h 2150052"/>
              <a:gd name="connsiteX10" fmla="*/ 1085850 w 4312228"/>
              <a:gd name="connsiteY10" fmla="*/ 581025 h 2150052"/>
              <a:gd name="connsiteX11" fmla="*/ 1259898 w 4312228"/>
              <a:gd name="connsiteY11" fmla="*/ 643370 h 2150052"/>
              <a:gd name="connsiteX12" fmla="*/ 1331768 w 4312228"/>
              <a:gd name="connsiteY12" fmla="*/ 719570 h 2150052"/>
              <a:gd name="connsiteX13" fmla="*/ 1425287 w 4312228"/>
              <a:gd name="connsiteY13" fmla="*/ 719570 h 2150052"/>
              <a:gd name="connsiteX14" fmla="*/ 1433946 w 4312228"/>
              <a:gd name="connsiteY14" fmla="*/ 808759 h 2150052"/>
              <a:gd name="connsiteX15" fmla="*/ 1572491 w 4312228"/>
              <a:gd name="connsiteY15" fmla="*/ 925657 h 2150052"/>
              <a:gd name="connsiteX16" fmla="*/ 1702377 w 4312228"/>
              <a:gd name="connsiteY16" fmla="*/ 969818 h 2150052"/>
              <a:gd name="connsiteX17" fmla="*/ 1872096 w 4312228"/>
              <a:gd name="connsiteY17" fmla="*/ 1059007 h 2150052"/>
              <a:gd name="connsiteX18" fmla="*/ 1894609 w 4312228"/>
              <a:gd name="connsiteY18" fmla="*/ 1122218 h 2150052"/>
              <a:gd name="connsiteX19" fmla="*/ 1975139 w 4312228"/>
              <a:gd name="connsiteY19" fmla="*/ 1122218 h 2150052"/>
              <a:gd name="connsiteX20" fmla="*/ 2122343 w 4312228"/>
              <a:gd name="connsiteY20" fmla="*/ 1300596 h 2150052"/>
              <a:gd name="connsiteX21" fmla="*/ 2234046 w 4312228"/>
              <a:gd name="connsiteY21" fmla="*/ 1354282 h 2150052"/>
              <a:gd name="connsiteX22" fmla="*/ 2506807 w 4312228"/>
              <a:gd name="connsiteY22" fmla="*/ 1511011 h 2150052"/>
              <a:gd name="connsiteX23" fmla="*/ 2583007 w 4312228"/>
              <a:gd name="connsiteY23" fmla="*/ 1555173 h 2150052"/>
              <a:gd name="connsiteX24" fmla="*/ 2645353 w 4312228"/>
              <a:gd name="connsiteY24" fmla="*/ 1555173 h 2150052"/>
              <a:gd name="connsiteX25" fmla="*/ 2645353 w 4312228"/>
              <a:gd name="connsiteY25" fmla="*/ 1600200 h 2150052"/>
              <a:gd name="connsiteX26" fmla="*/ 2744066 w 4312228"/>
              <a:gd name="connsiteY26" fmla="*/ 1600200 h 2150052"/>
              <a:gd name="connsiteX27" fmla="*/ 2770910 w 4312228"/>
              <a:gd name="connsiteY27" fmla="*/ 1645227 h 2150052"/>
              <a:gd name="connsiteX28" fmla="*/ 2810741 w 4312228"/>
              <a:gd name="connsiteY28" fmla="*/ 1680730 h 2150052"/>
              <a:gd name="connsiteX29" fmla="*/ 2949287 w 4312228"/>
              <a:gd name="connsiteY29" fmla="*/ 1680730 h 2150052"/>
              <a:gd name="connsiteX30" fmla="*/ 2949287 w 4312228"/>
              <a:gd name="connsiteY30" fmla="*/ 1724891 h 2150052"/>
              <a:gd name="connsiteX31" fmla="*/ 3025487 w 4312228"/>
              <a:gd name="connsiteY31" fmla="*/ 1724891 h 2150052"/>
              <a:gd name="connsiteX32" fmla="*/ 3079173 w 4312228"/>
              <a:gd name="connsiteY32" fmla="*/ 1743075 h 2150052"/>
              <a:gd name="connsiteX33" fmla="*/ 3172691 w 4312228"/>
              <a:gd name="connsiteY33" fmla="*/ 1761259 h 2150052"/>
              <a:gd name="connsiteX34" fmla="*/ 3280064 w 4312228"/>
              <a:gd name="connsiteY34" fmla="*/ 1761259 h 2150052"/>
              <a:gd name="connsiteX35" fmla="*/ 3280064 w 4312228"/>
              <a:gd name="connsiteY35" fmla="*/ 1796761 h 2150052"/>
              <a:gd name="connsiteX36" fmla="*/ 3325091 w 4312228"/>
              <a:gd name="connsiteY36" fmla="*/ 1796761 h 2150052"/>
              <a:gd name="connsiteX37" fmla="*/ 3319896 w 4312228"/>
              <a:gd name="connsiteY37" fmla="*/ 1832264 h 2150052"/>
              <a:gd name="connsiteX38" fmla="*/ 3418609 w 4312228"/>
              <a:gd name="connsiteY38" fmla="*/ 1832264 h 2150052"/>
              <a:gd name="connsiteX39" fmla="*/ 3610841 w 4312228"/>
              <a:gd name="connsiteY39" fmla="*/ 1908464 h 2150052"/>
              <a:gd name="connsiteX40" fmla="*/ 3829916 w 4312228"/>
              <a:gd name="connsiteY40" fmla="*/ 1930977 h 2150052"/>
              <a:gd name="connsiteX41" fmla="*/ 3829916 w 4312228"/>
              <a:gd name="connsiteY41" fmla="*/ 2015837 h 2150052"/>
              <a:gd name="connsiteX42" fmla="*/ 4142509 w 4312228"/>
              <a:gd name="connsiteY42" fmla="*/ 2015837 h 2150052"/>
              <a:gd name="connsiteX43" fmla="*/ 4142509 w 4312228"/>
              <a:gd name="connsiteY43" fmla="*/ 2150052 h 2150052"/>
              <a:gd name="connsiteX44" fmla="*/ 4312228 w 4312228"/>
              <a:gd name="connsiteY44" fmla="*/ 2150052 h 2150052"/>
              <a:gd name="connsiteX0" fmla="*/ 0 w 4312228"/>
              <a:gd name="connsiteY0" fmla="*/ 0 h 2150052"/>
              <a:gd name="connsiteX1" fmla="*/ 116032 w 4312228"/>
              <a:gd name="connsiteY1" fmla="*/ 125557 h 2150052"/>
              <a:gd name="connsiteX2" fmla="*/ 252970 w 4312228"/>
              <a:gd name="connsiteY2" fmla="*/ 173849 h 2150052"/>
              <a:gd name="connsiteX3" fmla="*/ 305793 w 4312228"/>
              <a:gd name="connsiteY3" fmla="*/ 172245 h 2150052"/>
              <a:gd name="connsiteX4" fmla="*/ 455468 w 4312228"/>
              <a:gd name="connsiteY4" fmla="*/ 206086 h 2150052"/>
              <a:gd name="connsiteX5" fmla="*/ 455468 w 4312228"/>
              <a:gd name="connsiteY5" fmla="*/ 281420 h 2150052"/>
              <a:gd name="connsiteX6" fmla="*/ 625186 w 4312228"/>
              <a:gd name="connsiteY6" fmla="*/ 281420 h 2150052"/>
              <a:gd name="connsiteX7" fmla="*/ 852921 w 4312228"/>
              <a:gd name="connsiteY7" fmla="*/ 433820 h 2150052"/>
              <a:gd name="connsiteX8" fmla="*/ 929121 w 4312228"/>
              <a:gd name="connsiteY8" fmla="*/ 433820 h 2150052"/>
              <a:gd name="connsiteX9" fmla="*/ 929121 w 4312228"/>
              <a:gd name="connsiteY9" fmla="*/ 487507 h 2150052"/>
              <a:gd name="connsiteX10" fmla="*/ 1085850 w 4312228"/>
              <a:gd name="connsiteY10" fmla="*/ 581025 h 2150052"/>
              <a:gd name="connsiteX11" fmla="*/ 1259898 w 4312228"/>
              <a:gd name="connsiteY11" fmla="*/ 643370 h 2150052"/>
              <a:gd name="connsiteX12" fmla="*/ 1331768 w 4312228"/>
              <a:gd name="connsiteY12" fmla="*/ 719570 h 2150052"/>
              <a:gd name="connsiteX13" fmla="*/ 1425287 w 4312228"/>
              <a:gd name="connsiteY13" fmla="*/ 719570 h 2150052"/>
              <a:gd name="connsiteX14" fmla="*/ 1433946 w 4312228"/>
              <a:gd name="connsiteY14" fmla="*/ 808759 h 2150052"/>
              <a:gd name="connsiteX15" fmla="*/ 1572491 w 4312228"/>
              <a:gd name="connsiteY15" fmla="*/ 925657 h 2150052"/>
              <a:gd name="connsiteX16" fmla="*/ 1702377 w 4312228"/>
              <a:gd name="connsiteY16" fmla="*/ 969818 h 2150052"/>
              <a:gd name="connsiteX17" fmla="*/ 1872096 w 4312228"/>
              <a:gd name="connsiteY17" fmla="*/ 1059007 h 2150052"/>
              <a:gd name="connsiteX18" fmla="*/ 1894609 w 4312228"/>
              <a:gd name="connsiteY18" fmla="*/ 1122218 h 2150052"/>
              <a:gd name="connsiteX19" fmla="*/ 1975139 w 4312228"/>
              <a:gd name="connsiteY19" fmla="*/ 1122218 h 2150052"/>
              <a:gd name="connsiteX20" fmla="*/ 2122343 w 4312228"/>
              <a:gd name="connsiteY20" fmla="*/ 1300596 h 2150052"/>
              <a:gd name="connsiteX21" fmla="*/ 2234046 w 4312228"/>
              <a:gd name="connsiteY21" fmla="*/ 1354282 h 2150052"/>
              <a:gd name="connsiteX22" fmla="*/ 2506807 w 4312228"/>
              <a:gd name="connsiteY22" fmla="*/ 1511011 h 2150052"/>
              <a:gd name="connsiteX23" fmla="*/ 2583007 w 4312228"/>
              <a:gd name="connsiteY23" fmla="*/ 1555173 h 2150052"/>
              <a:gd name="connsiteX24" fmla="*/ 2645353 w 4312228"/>
              <a:gd name="connsiteY24" fmla="*/ 1555173 h 2150052"/>
              <a:gd name="connsiteX25" fmla="*/ 2645353 w 4312228"/>
              <a:gd name="connsiteY25" fmla="*/ 1600200 h 2150052"/>
              <a:gd name="connsiteX26" fmla="*/ 2744066 w 4312228"/>
              <a:gd name="connsiteY26" fmla="*/ 1600200 h 2150052"/>
              <a:gd name="connsiteX27" fmla="*/ 2770910 w 4312228"/>
              <a:gd name="connsiteY27" fmla="*/ 1645227 h 2150052"/>
              <a:gd name="connsiteX28" fmla="*/ 2810741 w 4312228"/>
              <a:gd name="connsiteY28" fmla="*/ 1680730 h 2150052"/>
              <a:gd name="connsiteX29" fmla="*/ 2949287 w 4312228"/>
              <a:gd name="connsiteY29" fmla="*/ 1680730 h 2150052"/>
              <a:gd name="connsiteX30" fmla="*/ 2949287 w 4312228"/>
              <a:gd name="connsiteY30" fmla="*/ 1724891 h 2150052"/>
              <a:gd name="connsiteX31" fmla="*/ 3025487 w 4312228"/>
              <a:gd name="connsiteY31" fmla="*/ 1724891 h 2150052"/>
              <a:gd name="connsiteX32" fmla="*/ 3079173 w 4312228"/>
              <a:gd name="connsiteY32" fmla="*/ 1743075 h 2150052"/>
              <a:gd name="connsiteX33" fmla="*/ 3172691 w 4312228"/>
              <a:gd name="connsiteY33" fmla="*/ 1761259 h 2150052"/>
              <a:gd name="connsiteX34" fmla="*/ 3280064 w 4312228"/>
              <a:gd name="connsiteY34" fmla="*/ 1761259 h 2150052"/>
              <a:gd name="connsiteX35" fmla="*/ 3280064 w 4312228"/>
              <a:gd name="connsiteY35" fmla="*/ 1796761 h 2150052"/>
              <a:gd name="connsiteX36" fmla="*/ 3325091 w 4312228"/>
              <a:gd name="connsiteY36" fmla="*/ 1796761 h 2150052"/>
              <a:gd name="connsiteX37" fmla="*/ 3319896 w 4312228"/>
              <a:gd name="connsiteY37" fmla="*/ 1832264 h 2150052"/>
              <a:gd name="connsiteX38" fmla="*/ 3418609 w 4312228"/>
              <a:gd name="connsiteY38" fmla="*/ 1832264 h 2150052"/>
              <a:gd name="connsiteX39" fmla="*/ 3610841 w 4312228"/>
              <a:gd name="connsiteY39" fmla="*/ 1908464 h 2150052"/>
              <a:gd name="connsiteX40" fmla="*/ 3829916 w 4312228"/>
              <a:gd name="connsiteY40" fmla="*/ 1930977 h 2150052"/>
              <a:gd name="connsiteX41" fmla="*/ 3829916 w 4312228"/>
              <a:gd name="connsiteY41" fmla="*/ 2015837 h 2150052"/>
              <a:gd name="connsiteX42" fmla="*/ 4142509 w 4312228"/>
              <a:gd name="connsiteY42" fmla="*/ 2015837 h 2150052"/>
              <a:gd name="connsiteX43" fmla="*/ 4142509 w 4312228"/>
              <a:gd name="connsiteY43" fmla="*/ 2150052 h 2150052"/>
              <a:gd name="connsiteX44" fmla="*/ 4312228 w 4312228"/>
              <a:gd name="connsiteY4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305793 w 4312228"/>
              <a:gd name="connsiteY3" fmla="*/ 172245 h 2150052"/>
              <a:gd name="connsiteX4" fmla="*/ 455468 w 4312228"/>
              <a:gd name="connsiteY4" fmla="*/ 206086 h 2150052"/>
              <a:gd name="connsiteX5" fmla="*/ 455468 w 4312228"/>
              <a:gd name="connsiteY5" fmla="*/ 281420 h 2150052"/>
              <a:gd name="connsiteX6" fmla="*/ 625186 w 4312228"/>
              <a:gd name="connsiteY6" fmla="*/ 281420 h 2150052"/>
              <a:gd name="connsiteX7" fmla="*/ 852921 w 4312228"/>
              <a:gd name="connsiteY7" fmla="*/ 433820 h 2150052"/>
              <a:gd name="connsiteX8" fmla="*/ 929121 w 4312228"/>
              <a:gd name="connsiteY8" fmla="*/ 433820 h 2150052"/>
              <a:gd name="connsiteX9" fmla="*/ 929121 w 4312228"/>
              <a:gd name="connsiteY9" fmla="*/ 487507 h 2150052"/>
              <a:gd name="connsiteX10" fmla="*/ 1085850 w 4312228"/>
              <a:gd name="connsiteY10" fmla="*/ 581025 h 2150052"/>
              <a:gd name="connsiteX11" fmla="*/ 1259898 w 4312228"/>
              <a:gd name="connsiteY11" fmla="*/ 643370 h 2150052"/>
              <a:gd name="connsiteX12" fmla="*/ 1331768 w 4312228"/>
              <a:gd name="connsiteY12" fmla="*/ 719570 h 2150052"/>
              <a:gd name="connsiteX13" fmla="*/ 1425287 w 4312228"/>
              <a:gd name="connsiteY13" fmla="*/ 719570 h 2150052"/>
              <a:gd name="connsiteX14" fmla="*/ 1433946 w 4312228"/>
              <a:gd name="connsiteY14" fmla="*/ 808759 h 2150052"/>
              <a:gd name="connsiteX15" fmla="*/ 1572491 w 4312228"/>
              <a:gd name="connsiteY15" fmla="*/ 925657 h 2150052"/>
              <a:gd name="connsiteX16" fmla="*/ 1702377 w 4312228"/>
              <a:gd name="connsiteY16" fmla="*/ 969818 h 2150052"/>
              <a:gd name="connsiteX17" fmla="*/ 1872096 w 4312228"/>
              <a:gd name="connsiteY17" fmla="*/ 1059007 h 2150052"/>
              <a:gd name="connsiteX18" fmla="*/ 1894609 w 4312228"/>
              <a:gd name="connsiteY18" fmla="*/ 1122218 h 2150052"/>
              <a:gd name="connsiteX19" fmla="*/ 1975139 w 4312228"/>
              <a:gd name="connsiteY19" fmla="*/ 1122218 h 2150052"/>
              <a:gd name="connsiteX20" fmla="*/ 2122343 w 4312228"/>
              <a:gd name="connsiteY20" fmla="*/ 1300596 h 2150052"/>
              <a:gd name="connsiteX21" fmla="*/ 2234046 w 4312228"/>
              <a:gd name="connsiteY21" fmla="*/ 1354282 h 2150052"/>
              <a:gd name="connsiteX22" fmla="*/ 2506807 w 4312228"/>
              <a:gd name="connsiteY22" fmla="*/ 1511011 h 2150052"/>
              <a:gd name="connsiteX23" fmla="*/ 2583007 w 4312228"/>
              <a:gd name="connsiteY23" fmla="*/ 1555173 h 2150052"/>
              <a:gd name="connsiteX24" fmla="*/ 2645353 w 4312228"/>
              <a:gd name="connsiteY24" fmla="*/ 1555173 h 2150052"/>
              <a:gd name="connsiteX25" fmla="*/ 2645353 w 4312228"/>
              <a:gd name="connsiteY25" fmla="*/ 1600200 h 2150052"/>
              <a:gd name="connsiteX26" fmla="*/ 2744066 w 4312228"/>
              <a:gd name="connsiteY26" fmla="*/ 1600200 h 2150052"/>
              <a:gd name="connsiteX27" fmla="*/ 2770910 w 4312228"/>
              <a:gd name="connsiteY27" fmla="*/ 1645227 h 2150052"/>
              <a:gd name="connsiteX28" fmla="*/ 2810741 w 4312228"/>
              <a:gd name="connsiteY28" fmla="*/ 1680730 h 2150052"/>
              <a:gd name="connsiteX29" fmla="*/ 2949287 w 4312228"/>
              <a:gd name="connsiteY29" fmla="*/ 1680730 h 2150052"/>
              <a:gd name="connsiteX30" fmla="*/ 2949287 w 4312228"/>
              <a:gd name="connsiteY30" fmla="*/ 1724891 h 2150052"/>
              <a:gd name="connsiteX31" fmla="*/ 3025487 w 4312228"/>
              <a:gd name="connsiteY31" fmla="*/ 1724891 h 2150052"/>
              <a:gd name="connsiteX32" fmla="*/ 3079173 w 4312228"/>
              <a:gd name="connsiteY32" fmla="*/ 1743075 h 2150052"/>
              <a:gd name="connsiteX33" fmla="*/ 3172691 w 4312228"/>
              <a:gd name="connsiteY33" fmla="*/ 1761259 h 2150052"/>
              <a:gd name="connsiteX34" fmla="*/ 3280064 w 4312228"/>
              <a:gd name="connsiteY34" fmla="*/ 1761259 h 2150052"/>
              <a:gd name="connsiteX35" fmla="*/ 3280064 w 4312228"/>
              <a:gd name="connsiteY35" fmla="*/ 1796761 h 2150052"/>
              <a:gd name="connsiteX36" fmla="*/ 3325091 w 4312228"/>
              <a:gd name="connsiteY36" fmla="*/ 1796761 h 2150052"/>
              <a:gd name="connsiteX37" fmla="*/ 3319896 w 4312228"/>
              <a:gd name="connsiteY37" fmla="*/ 1832264 h 2150052"/>
              <a:gd name="connsiteX38" fmla="*/ 3418609 w 4312228"/>
              <a:gd name="connsiteY38" fmla="*/ 1832264 h 2150052"/>
              <a:gd name="connsiteX39" fmla="*/ 3610841 w 4312228"/>
              <a:gd name="connsiteY39" fmla="*/ 1908464 h 2150052"/>
              <a:gd name="connsiteX40" fmla="*/ 3829916 w 4312228"/>
              <a:gd name="connsiteY40" fmla="*/ 1930977 h 2150052"/>
              <a:gd name="connsiteX41" fmla="*/ 3829916 w 4312228"/>
              <a:gd name="connsiteY41" fmla="*/ 2015837 h 2150052"/>
              <a:gd name="connsiteX42" fmla="*/ 4142509 w 4312228"/>
              <a:gd name="connsiteY42" fmla="*/ 2015837 h 2150052"/>
              <a:gd name="connsiteX43" fmla="*/ 4142509 w 4312228"/>
              <a:gd name="connsiteY43" fmla="*/ 2150052 h 2150052"/>
              <a:gd name="connsiteX44" fmla="*/ 4312228 w 4312228"/>
              <a:gd name="connsiteY4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65900 h 2150052"/>
              <a:gd name="connsiteX4" fmla="*/ 455468 w 4312228"/>
              <a:gd name="connsiteY4" fmla="*/ 206086 h 2150052"/>
              <a:gd name="connsiteX5" fmla="*/ 455468 w 4312228"/>
              <a:gd name="connsiteY5" fmla="*/ 281420 h 2150052"/>
              <a:gd name="connsiteX6" fmla="*/ 625186 w 4312228"/>
              <a:gd name="connsiteY6" fmla="*/ 281420 h 2150052"/>
              <a:gd name="connsiteX7" fmla="*/ 852921 w 4312228"/>
              <a:gd name="connsiteY7" fmla="*/ 433820 h 2150052"/>
              <a:gd name="connsiteX8" fmla="*/ 929121 w 4312228"/>
              <a:gd name="connsiteY8" fmla="*/ 433820 h 2150052"/>
              <a:gd name="connsiteX9" fmla="*/ 929121 w 4312228"/>
              <a:gd name="connsiteY9" fmla="*/ 487507 h 2150052"/>
              <a:gd name="connsiteX10" fmla="*/ 1085850 w 4312228"/>
              <a:gd name="connsiteY10" fmla="*/ 581025 h 2150052"/>
              <a:gd name="connsiteX11" fmla="*/ 1259898 w 4312228"/>
              <a:gd name="connsiteY11" fmla="*/ 643370 h 2150052"/>
              <a:gd name="connsiteX12" fmla="*/ 1331768 w 4312228"/>
              <a:gd name="connsiteY12" fmla="*/ 719570 h 2150052"/>
              <a:gd name="connsiteX13" fmla="*/ 1425287 w 4312228"/>
              <a:gd name="connsiteY13" fmla="*/ 719570 h 2150052"/>
              <a:gd name="connsiteX14" fmla="*/ 1433946 w 4312228"/>
              <a:gd name="connsiteY14" fmla="*/ 808759 h 2150052"/>
              <a:gd name="connsiteX15" fmla="*/ 1572491 w 4312228"/>
              <a:gd name="connsiteY15" fmla="*/ 925657 h 2150052"/>
              <a:gd name="connsiteX16" fmla="*/ 1702377 w 4312228"/>
              <a:gd name="connsiteY16" fmla="*/ 969818 h 2150052"/>
              <a:gd name="connsiteX17" fmla="*/ 1872096 w 4312228"/>
              <a:gd name="connsiteY17" fmla="*/ 1059007 h 2150052"/>
              <a:gd name="connsiteX18" fmla="*/ 1894609 w 4312228"/>
              <a:gd name="connsiteY18" fmla="*/ 1122218 h 2150052"/>
              <a:gd name="connsiteX19" fmla="*/ 1975139 w 4312228"/>
              <a:gd name="connsiteY19" fmla="*/ 1122218 h 2150052"/>
              <a:gd name="connsiteX20" fmla="*/ 2122343 w 4312228"/>
              <a:gd name="connsiteY20" fmla="*/ 1300596 h 2150052"/>
              <a:gd name="connsiteX21" fmla="*/ 2234046 w 4312228"/>
              <a:gd name="connsiteY21" fmla="*/ 1354282 h 2150052"/>
              <a:gd name="connsiteX22" fmla="*/ 2506807 w 4312228"/>
              <a:gd name="connsiteY22" fmla="*/ 1511011 h 2150052"/>
              <a:gd name="connsiteX23" fmla="*/ 2583007 w 4312228"/>
              <a:gd name="connsiteY23" fmla="*/ 1555173 h 2150052"/>
              <a:gd name="connsiteX24" fmla="*/ 2645353 w 4312228"/>
              <a:gd name="connsiteY24" fmla="*/ 1555173 h 2150052"/>
              <a:gd name="connsiteX25" fmla="*/ 2645353 w 4312228"/>
              <a:gd name="connsiteY25" fmla="*/ 1600200 h 2150052"/>
              <a:gd name="connsiteX26" fmla="*/ 2744066 w 4312228"/>
              <a:gd name="connsiteY26" fmla="*/ 1600200 h 2150052"/>
              <a:gd name="connsiteX27" fmla="*/ 2770910 w 4312228"/>
              <a:gd name="connsiteY27" fmla="*/ 1645227 h 2150052"/>
              <a:gd name="connsiteX28" fmla="*/ 2810741 w 4312228"/>
              <a:gd name="connsiteY28" fmla="*/ 1680730 h 2150052"/>
              <a:gd name="connsiteX29" fmla="*/ 2949287 w 4312228"/>
              <a:gd name="connsiteY29" fmla="*/ 1680730 h 2150052"/>
              <a:gd name="connsiteX30" fmla="*/ 2949287 w 4312228"/>
              <a:gd name="connsiteY30" fmla="*/ 1724891 h 2150052"/>
              <a:gd name="connsiteX31" fmla="*/ 3025487 w 4312228"/>
              <a:gd name="connsiteY31" fmla="*/ 1724891 h 2150052"/>
              <a:gd name="connsiteX32" fmla="*/ 3079173 w 4312228"/>
              <a:gd name="connsiteY32" fmla="*/ 1743075 h 2150052"/>
              <a:gd name="connsiteX33" fmla="*/ 3172691 w 4312228"/>
              <a:gd name="connsiteY33" fmla="*/ 1761259 h 2150052"/>
              <a:gd name="connsiteX34" fmla="*/ 3280064 w 4312228"/>
              <a:gd name="connsiteY34" fmla="*/ 1761259 h 2150052"/>
              <a:gd name="connsiteX35" fmla="*/ 3280064 w 4312228"/>
              <a:gd name="connsiteY35" fmla="*/ 1796761 h 2150052"/>
              <a:gd name="connsiteX36" fmla="*/ 3325091 w 4312228"/>
              <a:gd name="connsiteY36" fmla="*/ 1796761 h 2150052"/>
              <a:gd name="connsiteX37" fmla="*/ 3319896 w 4312228"/>
              <a:gd name="connsiteY37" fmla="*/ 1832264 h 2150052"/>
              <a:gd name="connsiteX38" fmla="*/ 3418609 w 4312228"/>
              <a:gd name="connsiteY38" fmla="*/ 1832264 h 2150052"/>
              <a:gd name="connsiteX39" fmla="*/ 3610841 w 4312228"/>
              <a:gd name="connsiteY39" fmla="*/ 1908464 h 2150052"/>
              <a:gd name="connsiteX40" fmla="*/ 3829916 w 4312228"/>
              <a:gd name="connsiteY40" fmla="*/ 1930977 h 2150052"/>
              <a:gd name="connsiteX41" fmla="*/ 3829916 w 4312228"/>
              <a:gd name="connsiteY41" fmla="*/ 2015837 h 2150052"/>
              <a:gd name="connsiteX42" fmla="*/ 4142509 w 4312228"/>
              <a:gd name="connsiteY42" fmla="*/ 2015837 h 2150052"/>
              <a:gd name="connsiteX43" fmla="*/ 4142509 w 4312228"/>
              <a:gd name="connsiteY43" fmla="*/ 2150052 h 2150052"/>
              <a:gd name="connsiteX44" fmla="*/ 4312228 w 4312228"/>
              <a:gd name="connsiteY4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455468 w 4312228"/>
              <a:gd name="connsiteY4" fmla="*/ 206086 h 2150052"/>
              <a:gd name="connsiteX5" fmla="*/ 455468 w 4312228"/>
              <a:gd name="connsiteY5" fmla="*/ 281420 h 2150052"/>
              <a:gd name="connsiteX6" fmla="*/ 625186 w 4312228"/>
              <a:gd name="connsiteY6" fmla="*/ 281420 h 2150052"/>
              <a:gd name="connsiteX7" fmla="*/ 852921 w 4312228"/>
              <a:gd name="connsiteY7" fmla="*/ 433820 h 2150052"/>
              <a:gd name="connsiteX8" fmla="*/ 929121 w 4312228"/>
              <a:gd name="connsiteY8" fmla="*/ 433820 h 2150052"/>
              <a:gd name="connsiteX9" fmla="*/ 929121 w 4312228"/>
              <a:gd name="connsiteY9" fmla="*/ 487507 h 2150052"/>
              <a:gd name="connsiteX10" fmla="*/ 1085850 w 4312228"/>
              <a:gd name="connsiteY10" fmla="*/ 581025 h 2150052"/>
              <a:gd name="connsiteX11" fmla="*/ 1259898 w 4312228"/>
              <a:gd name="connsiteY11" fmla="*/ 643370 h 2150052"/>
              <a:gd name="connsiteX12" fmla="*/ 1331768 w 4312228"/>
              <a:gd name="connsiteY12" fmla="*/ 719570 h 2150052"/>
              <a:gd name="connsiteX13" fmla="*/ 1425287 w 4312228"/>
              <a:gd name="connsiteY13" fmla="*/ 719570 h 2150052"/>
              <a:gd name="connsiteX14" fmla="*/ 1433946 w 4312228"/>
              <a:gd name="connsiteY14" fmla="*/ 808759 h 2150052"/>
              <a:gd name="connsiteX15" fmla="*/ 1572491 w 4312228"/>
              <a:gd name="connsiteY15" fmla="*/ 925657 h 2150052"/>
              <a:gd name="connsiteX16" fmla="*/ 1702377 w 4312228"/>
              <a:gd name="connsiteY16" fmla="*/ 969818 h 2150052"/>
              <a:gd name="connsiteX17" fmla="*/ 1872096 w 4312228"/>
              <a:gd name="connsiteY17" fmla="*/ 1059007 h 2150052"/>
              <a:gd name="connsiteX18" fmla="*/ 1894609 w 4312228"/>
              <a:gd name="connsiteY18" fmla="*/ 1122218 h 2150052"/>
              <a:gd name="connsiteX19" fmla="*/ 1975139 w 4312228"/>
              <a:gd name="connsiteY19" fmla="*/ 1122218 h 2150052"/>
              <a:gd name="connsiteX20" fmla="*/ 2122343 w 4312228"/>
              <a:gd name="connsiteY20" fmla="*/ 1300596 h 2150052"/>
              <a:gd name="connsiteX21" fmla="*/ 2234046 w 4312228"/>
              <a:gd name="connsiteY21" fmla="*/ 1354282 h 2150052"/>
              <a:gd name="connsiteX22" fmla="*/ 2506807 w 4312228"/>
              <a:gd name="connsiteY22" fmla="*/ 1511011 h 2150052"/>
              <a:gd name="connsiteX23" fmla="*/ 2583007 w 4312228"/>
              <a:gd name="connsiteY23" fmla="*/ 1555173 h 2150052"/>
              <a:gd name="connsiteX24" fmla="*/ 2645353 w 4312228"/>
              <a:gd name="connsiteY24" fmla="*/ 1555173 h 2150052"/>
              <a:gd name="connsiteX25" fmla="*/ 2645353 w 4312228"/>
              <a:gd name="connsiteY25" fmla="*/ 1600200 h 2150052"/>
              <a:gd name="connsiteX26" fmla="*/ 2744066 w 4312228"/>
              <a:gd name="connsiteY26" fmla="*/ 1600200 h 2150052"/>
              <a:gd name="connsiteX27" fmla="*/ 2770910 w 4312228"/>
              <a:gd name="connsiteY27" fmla="*/ 1645227 h 2150052"/>
              <a:gd name="connsiteX28" fmla="*/ 2810741 w 4312228"/>
              <a:gd name="connsiteY28" fmla="*/ 1680730 h 2150052"/>
              <a:gd name="connsiteX29" fmla="*/ 2949287 w 4312228"/>
              <a:gd name="connsiteY29" fmla="*/ 1680730 h 2150052"/>
              <a:gd name="connsiteX30" fmla="*/ 2949287 w 4312228"/>
              <a:gd name="connsiteY30" fmla="*/ 1724891 h 2150052"/>
              <a:gd name="connsiteX31" fmla="*/ 3025487 w 4312228"/>
              <a:gd name="connsiteY31" fmla="*/ 1724891 h 2150052"/>
              <a:gd name="connsiteX32" fmla="*/ 3079173 w 4312228"/>
              <a:gd name="connsiteY32" fmla="*/ 1743075 h 2150052"/>
              <a:gd name="connsiteX33" fmla="*/ 3172691 w 4312228"/>
              <a:gd name="connsiteY33" fmla="*/ 1761259 h 2150052"/>
              <a:gd name="connsiteX34" fmla="*/ 3280064 w 4312228"/>
              <a:gd name="connsiteY34" fmla="*/ 1761259 h 2150052"/>
              <a:gd name="connsiteX35" fmla="*/ 3280064 w 4312228"/>
              <a:gd name="connsiteY35" fmla="*/ 1796761 h 2150052"/>
              <a:gd name="connsiteX36" fmla="*/ 3325091 w 4312228"/>
              <a:gd name="connsiteY36" fmla="*/ 1796761 h 2150052"/>
              <a:gd name="connsiteX37" fmla="*/ 3319896 w 4312228"/>
              <a:gd name="connsiteY37" fmla="*/ 1832264 h 2150052"/>
              <a:gd name="connsiteX38" fmla="*/ 3418609 w 4312228"/>
              <a:gd name="connsiteY38" fmla="*/ 1832264 h 2150052"/>
              <a:gd name="connsiteX39" fmla="*/ 3610841 w 4312228"/>
              <a:gd name="connsiteY39" fmla="*/ 1908464 h 2150052"/>
              <a:gd name="connsiteX40" fmla="*/ 3829916 w 4312228"/>
              <a:gd name="connsiteY40" fmla="*/ 1930977 h 2150052"/>
              <a:gd name="connsiteX41" fmla="*/ 3829916 w 4312228"/>
              <a:gd name="connsiteY41" fmla="*/ 2015837 h 2150052"/>
              <a:gd name="connsiteX42" fmla="*/ 4142509 w 4312228"/>
              <a:gd name="connsiteY42" fmla="*/ 2015837 h 2150052"/>
              <a:gd name="connsiteX43" fmla="*/ 4142509 w 4312228"/>
              <a:gd name="connsiteY43" fmla="*/ 2150052 h 2150052"/>
              <a:gd name="connsiteX44" fmla="*/ 4312228 w 4312228"/>
              <a:gd name="connsiteY4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24261 w 4312228"/>
              <a:gd name="connsiteY4" fmla="*/ 179278 h 2150052"/>
              <a:gd name="connsiteX5" fmla="*/ 455468 w 4312228"/>
              <a:gd name="connsiteY5" fmla="*/ 206086 h 2150052"/>
              <a:gd name="connsiteX6" fmla="*/ 455468 w 4312228"/>
              <a:gd name="connsiteY6" fmla="*/ 281420 h 2150052"/>
              <a:gd name="connsiteX7" fmla="*/ 625186 w 4312228"/>
              <a:gd name="connsiteY7" fmla="*/ 281420 h 2150052"/>
              <a:gd name="connsiteX8" fmla="*/ 852921 w 4312228"/>
              <a:gd name="connsiteY8" fmla="*/ 433820 h 2150052"/>
              <a:gd name="connsiteX9" fmla="*/ 929121 w 4312228"/>
              <a:gd name="connsiteY9" fmla="*/ 433820 h 2150052"/>
              <a:gd name="connsiteX10" fmla="*/ 929121 w 4312228"/>
              <a:gd name="connsiteY10" fmla="*/ 487507 h 2150052"/>
              <a:gd name="connsiteX11" fmla="*/ 1085850 w 4312228"/>
              <a:gd name="connsiteY11" fmla="*/ 581025 h 2150052"/>
              <a:gd name="connsiteX12" fmla="*/ 1259898 w 4312228"/>
              <a:gd name="connsiteY12" fmla="*/ 643370 h 2150052"/>
              <a:gd name="connsiteX13" fmla="*/ 1331768 w 4312228"/>
              <a:gd name="connsiteY13" fmla="*/ 719570 h 2150052"/>
              <a:gd name="connsiteX14" fmla="*/ 1425287 w 4312228"/>
              <a:gd name="connsiteY14" fmla="*/ 719570 h 2150052"/>
              <a:gd name="connsiteX15" fmla="*/ 1433946 w 4312228"/>
              <a:gd name="connsiteY15" fmla="*/ 808759 h 2150052"/>
              <a:gd name="connsiteX16" fmla="*/ 1572491 w 4312228"/>
              <a:gd name="connsiteY16" fmla="*/ 925657 h 2150052"/>
              <a:gd name="connsiteX17" fmla="*/ 1702377 w 4312228"/>
              <a:gd name="connsiteY17" fmla="*/ 969818 h 2150052"/>
              <a:gd name="connsiteX18" fmla="*/ 1872096 w 4312228"/>
              <a:gd name="connsiteY18" fmla="*/ 1059007 h 2150052"/>
              <a:gd name="connsiteX19" fmla="*/ 1894609 w 4312228"/>
              <a:gd name="connsiteY19" fmla="*/ 1122218 h 2150052"/>
              <a:gd name="connsiteX20" fmla="*/ 1975139 w 4312228"/>
              <a:gd name="connsiteY20" fmla="*/ 1122218 h 2150052"/>
              <a:gd name="connsiteX21" fmla="*/ 2122343 w 4312228"/>
              <a:gd name="connsiteY21" fmla="*/ 1300596 h 2150052"/>
              <a:gd name="connsiteX22" fmla="*/ 2234046 w 4312228"/>
              <a:gd name="connsiteY22" fmla="*/ 1354282 h 2150052"/>
              <a:gd name="connsiteX23" fmla="*/ 2506807 w 4312228"/>
              <a:gd name="connsiteY23" fmla="*/ 1511011 h 2150052"/>
              <a:gd name="connsiteX24" fmla="*/ 2583007 w 4312228"/>
              <a:gd name="connsiteY24" fmla="*/ 1555173 h 2150052"/>
              <a:gd name="connsiteX25" fmla="*/ 2645353 w 4312228"/>
              <a:gd name="connsiteY25" fmla="*/ 1555173 h 2150052"/>
              <a:gd name="connsiteX26" fmla="*/ 2645353 w 4312228"/>
              <a:gd name="connsiteY26" fmla="*/ 1600200 h 2150052"/>
              <a:gd name="connsiteX27" fmla="*/ 2744066 w 4312228"/>
              <a:gd name="connsiteY27" fmla="*/ 1600200 h 2150052"/>
              <a:gd name="connsiteX28" fmla="*/ 2770910 w 4312228"/>
              <a:gd name="connsiteY28" fmla="*/ 1645227 h 2150052"/>
              <a:gd name="connsiteX29" fmla="*/ 2810741 w 4312228"/>
              <a:gd name="connsiteY29" fmla="*/ 1680730 h 2150052"/>
              <a:gd name="connsiteX30" fmla="*/ 2949287 w 4312228"/>
              <a:gd name="connsiteY30" fmla="*/ 1680730 h 2150052"/>
              <a:gd name="connsiteX31" fmla="*/ 2949287 w 4312228"/>
              <a:gd name="connsiteY31" fmla="*/ 1724891 h 2150052"/>
              <a:gd name="connsiteX32" fmla="*/ 3025487 w 4312228"/>
              <a:gd name="connsiteY32" fmla="*/ 1724891 h 2150052"/>
              <a:gd name="connsiteX33" fmla="*/ 3079173 w 4312228"/>
              <a:gd name="connsiteY33" fmla="*/ 1743075 h 2150052"/>
              <a:gd name="connsiteX34" fmla="*/ 3172691 w 4312228"/>
              <a:gd name="connsiteY34" fmla="*/ 1761259 h 2150052"/>
              <a:gd name="connsiteX35" fmla="*/ 3280064 w 4312228"/>
              <a:gd name="connsiteY35" fmla="*/ 1761259 h 2150052"/>
              <a:gd name="connsiteX36" fmla="*/ 3280064 w 4312228"/>
              <a:gd name="connsiteY36" fmla="*/ 1796761 h 2150052"/>
              <a:gd name="connsiteX37" fmla="*/ 3325091 w 4312228"/>
              <a:gd name="connsiteY37" fmla="*/ 1796761 h 2150052"/>
              <a:gd name="connsiteX38" fmla="*/ 3319896 w 4312228"/>
              <a:gd name="connsiteY38" fmla="*/ 1832264 h 2150052"/>
              <a:gd name="connsiteX39" fmla="*/ 3418609 w 4312228"/>
              <a:gd name="connsiteY39" fmla="*/ 1832264 h 2150052"/>
              <a:gd name="connsiteX40" fmla="*/ 3610841 w 4312228"/>
              <a:gd name="connsiteY40" fmla="*/ 1908464 h 2150052"/>
              <a:gd name="connsiteX41" fmla="*/ 3829916 w 4312228"/>
              <a:gd name="connsiteY41" fmla="*/ 1930977 h 2150052"/>
              <a:gd name="connsiteX42" fmla="*/ 3829916 w 4312228"/>
              <a:gd name="connsiteY42" fmla="*/ 2015837 h 2150052"/>
              <a:gd name="connsiteX43" fmla="*/ 4142509 w 4312228"/>
              <a:gd name="connsiteY43" fmla="*/ 2015837 h 2150052"/>
              <a:gd name="connsiteX44" fmla="*/ 4142509 w 4312228"/>
              <a:gd name="connsiteY44" fmla="*/ 2150052 h 2150052"/>
              <a:gd name="connsiteX45" fmla="*/ 4312228 w 4312228"/>
              <a:gd name="connsiteY45"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455468 w 4312228"/>
              <a:gd name="connsiteY5" fmla="*/ 206086 h 2150052"/>
              <a:gd name="connsiteX6" fmla="*/ 455468 w 4312228"/>
              <a:gd name="connsiteY6" fmla="*/ 281420 h 2150052"/>
              <a:gd name="connsiteX7" fmla="*/ 625186 w 4312228"/>
              <a:gd name="connsiteY7" fmla="*/ 281420 h 2150052"/>
              <a:gd name="connsiteX8" fmla="*/ 852921 w 4312228"/>
              <a:gd name="connsiteY8" fmla="*/ 433820 h 2150052"/>
              <a:gd name="connsiteX9" fmla="*/ 929121 w 4312228"/>
              <a:gd name="connsiteY9" fmla="*/ 433820 h 2150052"/>
              <a:gd name="connsiteX10" fmla="*/ 929121 w 4312228"/>
              <a:gd name="connsiteY10" fmla="*/ 487507 h 2150052"/>
              <a:gd name="connsiteX11" fmla="*/ 1085850 w 4312228"/>
              <a:gd name="connsiteY11" fmla="*/ 581025 h 2150052"/>
              <a:gd name="connsiteX12" fmla="*/ 1259898 w 4312228"/>
              <a:gd name="connsiteY12" fmla="*/ 643370 h 2150052"/>
              <a:gd name="connsiteX13" fmla="*/ 1331768 w 4312228"/>
              <a:gd name="connsiteY13" fmla="*/ 719570 h 2150052"/>
              <a:gd name="connsiteX14" fmla="*/ 1425287 w 4312228"/>
              <a:gd name="connsiteY14" fmla="*/ 719570 h 2150052"/>
              <a:gd name="connsiteX15" fmla="*/ 1433946 w 4312228"/>
              <a:gd name="connsiteY15" fmla="*/ 808759 h 2150052"/>
              <a:gd name="connsiteX16" fmla="*/ 1572491 w 4312228"/>
              <a:gd name="connsiteY16" fmla="*/ 925657 h 2150052"/>
              <a:gd name="connsiteX17" fmla="*/ 1702377 w 4312228"/>
              <a:gd name="connsiteY17" fmla="*/ 969818 h 2150052"/>
              <a:gd name="connsiteX18" fmla="*/ 1872096 w 4312228"/>
              <a:gd name="connsiteY18" fmla="*/ 1059007 h 2150052"/>
              <a:gd name="connsiteX19" fmla="*/ 1894609 w 4312228"/>
              <a:gd name="connsiteY19" fmla="*/ 1122218 h 2150052"/>
              <a:gd name="connsiteX20" fmla="*/ 1975139 w 4312228"/>
              <a:gd name="connsiteY20" fmla="*/ 1122218 h 2150052"/>
              <a:gd name="connsiteX21" fmla="*/ 2122343 w 4312228"/>
              <a:gd name="connsiteY21" fmla="*/ 1300596 h 2150052"/>
              <a:gd name="connsiteX22" fmla="*/ 2234046 w 4312228"/>
              <a:gd name="connsiteY22" fmla="*/ 1354282 h 2150052"/>
              <a:gd name="connsiteX23" fmla="*/ 2506807 w 4312228"/>
              <a:gd name="connsiteY23" fmla="*/ 1511011 h 2150052"/>
              <a:gd name="connsiteX24" fmla="*/ 2583007 w 4312228"/>
              <a:gd name="connsiteY24" fmla="*/ 1555173 h 2150052"/>
              <a:gd name="connsiteX25" fmla="*/ 2645353 w 4312228"/>
              <a:gd name="connsiteY25" fmla="*/ 1555173 h 2150052"/>
              <a:gd name="connsiteX26" fmla="*/ 2645353 w 4312228"/>
              <a:gd name="connsiteY26" fmla="*/ 1600200 h 2150052"/>
              <a:gd name="connsiteX27" fmla="*/ 2744066 w 4312228"/>
              <a:gd name="connsiteY27" fmla="*/ 1600200 h 2150052"/>
              <a:gd name="connsiteX28" fmla="*/ 2770910 w 4312228"/>
              <a:gd name="connsiteY28" fmla="*/ 1645227 h 2150052"/>
              <a:gd name="connsiteX29" fmla="*/ 2810741 w 4312228"/>
              <a:gd name="connsiteY29" fmla="*/ 1680730 h 2150052"/>
              <a:gd name="connsiteX30" fmla="*/ 2949287 w 4312228"/>
              <a:gd name="connsiteY30" fmla="*/ 1680730 h 2150052"/>
              <a:gd name="connsiteX31" fmla="*/ 2949287 w 4312228"/>
              <a:gd name="connsiteY31" fmla="*/ 1724891 h 2150052"/>
              <a:gd name="connsiteX32" fmla="*/ 3025487 w 4312228"/>
              <a:gd name="connsiteY32" fmla="*/ 1724891 h 2150052"/>
              <a:gd name="connsiteX33" fmla="*/ 3079173 w 4312228"/>
              <a:gd name="connsiteY33" fmla="*/ 1743075 h 2150052"/>
              <a:gd name="connsiteX34" fmla="*/ 3172691 w 4312228"/>
              <a:gd name="connsiteY34" fmla="*/ 1761259 h 2150052"/>
              <a:gd name="connsiteX35" fmla="*/ 3280064 w 4312228"/>
              <a:gd name="connsiteY35" fmla="*/ 1761259 h 2150052"/>
              <a:gd name="connsiteX36" fmla="*/ 3280064 w 4312228"/>
              <a:gd name="connsiteY36" fmla="*/ 1796761 h 2150052"/>
              <a:gd name="connsiteX37" fmla="*/ 3325091 w 4312228"/>
              <a:gd name="connsiteY37" fmla="*/ 1796761 h 2150052"/>
              <a:gd name="connsiteX38" fmla="*/ 3319896 w 4312228"/>
              <a:gd name="connsiteY38" fmla="*/ 1832264 h 2150052"/>
              <a:gd name="connsiteX39" fmla="*/ 3418609 w 4312228"/>
              <a:gd name="connsiteY39" fmla="*/ 1832264 h 2150052"/>
              <a:gd name="connsiteX40" fmla="*/ 3610841 w 4312228"/>
              <a:gd name="connsiteY40" fmla="*/ 1908464 h 2150052"/>
              <a:gd name="connsiteX41" fmla="*/ 3829916 w 4312228"/>
              <a:gd name="connsiteY41" fmla="*/ 1930977 h 2150052"/>
              <a:gd name="connsiteX42" fmla="*/ 3829916 w 4312228"/>
              <a:gd name="connsiteY42" fmla="*/ 2015837 h 2150052"/>
              <a:gd name="connsiteX43" fmla="*/ 4142509 w 4312228"/>
              <a:gd name="connsiteY43" fmla="*/ 2015837 h 2150052"/>
              <a:gd name="connsiteX44" fmla="*/ 4142509 w 4312228"/>
              <a:gd name="connsiteY44" fmla="*/ 2150052 h 2150052"/>
              <a:gd name="connsiteX45" fmla="*/ 4312228 w 4312228"/>
              <a:gd name="connsiteY45"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455468 w 4312228"/>
              <a:gd name="connsiteY5" fmla="*/ 206086 h 2150052"/>
              <a:gd name="connsiteX6" fmla="*/ 343185 w 4312228"/>
              <a:gd name="connsiteY6" fmla="*/ 194084 h 2150052"/>
              <a:gd name="connsiteX7" fmla="*/ 455468 w 4312228"/>
              <a:gd name="connsiteY7" fmla="*/ 281420 h 2150052"/>
              <a:gd name="connsiteX8" fmla="*/ 625186 w 4312228"/>
              <a:gd name="connsiteY8" fmla="*/ 281420 h 2150052"/>
              <a:gd name="connsiteX9" fmla="*/ 852921 w 4312228"/>
              <a:gd name="connsiteY9" fmla="*/ 433820 h 2150052"/>
              <a:gd name="connsiteX10" fmla="*/ 929121 w 4312228"/>
              <a:gd name="connsiteY10" fmla="*/ 433820 h 2150052"/>
              <a:gd name="connsiteX11" fmla="*/ 929121 w 4312228"/>
              <a:gd name="connsiteY11" fmla="*/ 487507 h 2150052"/>
              <a:gd name="connsiteX12" fmla="*/ 1085850 w 4312228"/>
              <a:gd name="connsiteY12" fmla="*/ 581025 h 2150052"/>
              <a:gd name="connsiteX13" fmla="*/ 1259898 w 4312228"/>
              <a:gd name="connsiteY13" fmla="*/ 643370 h 2150052"/>
              <a:gd name="connsiteX14" fmla="*/ 1331768 w 4312228"/>
              <a:gd name="connsiteY14" fmla="*/ 719570 h 2150052"/>
              <a:gd name="connsiteX15" fmla="*/ 1425287 w 4312228"/>
              <a:gd name="connsiteY15" fmla="*/ 719570 h 2150052"/>
              <a:gd name="connsiteX16" fmla="*/ 1433946 w 4312228"/>
              <a:gd name="connsiteY16" fmla="*/ 808759 h 2150052"/>
              <a:gd name="connsiteX17" fmla="*/ 1572491 w 4312228"/>
              <a:gd name="connsiteY17" fmla="*/ 925657 h 2150052"/>
              <a:gd name="connsiteX18" fmla="*/ 1702377 w 4312228"/>
              <a:gd name="connsiteY18" fmla="*/ 969818 h 2150052"/>
              <a:gd name="connsiteX19" fmla="*/ 1872096 w 4312228"/>
              <a:gd name="connsiteY19" fmla="*/ 1059007 h 2150052"/>
              <a:gd name="connsiteX20" fmla="*/ 1894609 w 4312228"/>
              <a:gd name="connsiteY20" fmla="*/ 1122218 h 2150052"/>
              <a:gd name="connsiteX21" fmla="*/ 1975139 w 4312228"/>
              <a:gd name="connsiteY21" fmla="*/ 1122218 h 2150052"/>
              <a:gd name="connsiteX22" fmla="*/ 2122343 w 4312228"/>
              <a:gd name="connsiteY22" fmla="*/ 1300596 h 2150052"/>
              <a:gd name="connsiteX23" fmla="*/ 2234046 w 4312228"/>
              <a:gd name="connsiteY23" fmla="*/ 1354282 h 2150052"/>
              <a:gd name="connsiteX24" fmla="*/ 2506807 w 4312228"/>
              <a:gd name="connsiteY24" fmla="*/ 1511011 h 2150052"/>
              <a:gd name="connsiteX25" fmla="*/ 2583007 w 4312228"/>
              <a:gd name="connsiteY25" fmla="*/ 1555173 h 2150052"/>
              <a:gd name="connsiteX26" fmla="*/ 2645353 w 4312228"/>
              <a:gd name="connsiteY26" fmla="*/ 1555173 h 2150052"/>
              <a:gd name="connsiteX27" fmla="*/ 2645353 w 4312228"/>
              <a:gd name="connsiteY27" fmla="*/ 1600200 h 2150052"/>
              <a:gd name="connsiteX28" fmla="*/ 2744066 w 4312228"/>
              <a:gd name="connsiteY28" fmla="*/ 1600200 h 2150052"/>
              <a:gd name="connsiteX29" fmla="*/ 2770910 w 4312228"/>
              <a:gd name="connsiteY29" fmla="*/ 1645227 h 2150052"/>
              <a:gd name="connsiteX30" fmla="*/ 2810741 w 4312228"/>
              <a:gd name="connsiteY30" fmla="*/ 1680730 h 2150052"/>
              <a:gd name="connsiteX31" fmla="*/ 2949287 w 4312228"/>
              <a:gd name="connsiteY31" fmla="*/ 1680730 h 2150052"/>
              <a:gd name="connsiteX32" fmla="*/ 2949287 w 4312228"/>
              <a:gd name="connsiteY32" fmla="*/ 1724891 h 2150052"/>
              <a:gd name="connsiteX33" fmla="*/ 3025487 w 4312228"/>
              <a:gd name="connsiteY33" fmla="*/ 1724891 h 2150052"/>
              <a:gd name="connsiteX34" fmla="*/ 3079173 w 4312228"/>
              <a:gd name="connsiteY34" fmla="*/ 1743075 h 2150052"/>
              <a:gd name="connsiteX35" fmla="*/ 3172691 w 4312228"/>
              <a:gd name="connsiteY35" fmla="*/ 1761259 h 2150052"/>
              <a:gd name="connsiteX36" fmla="*/ 3280064 w 4312228"/>
              <a:gd name="connsiteY36" fmla="*/ 1761259 h 2150052"/>
              <a:gd name="connsiteX37" fmla="*/ 3280064 w 4312228"/>
              <a:gd name="connsiteY37" fmla="*/ 1796761 h 2150052"/>
              <a:gd name="connsiteX38" fmla="*/ 3325091 w 4312228"/>
              <a:gd name="connsiteY38" fmla="*/ 1796761 h 2150052"/>
              <a:gd name="connsiteX39" fmla="*/ 3319896 w 4312228"/>
              <a:gd name="connsiteY39" fmla="*/ 1832264 h 2150052"/>
              <a:gd name="connsiteX40" fmla="*/ 3418609 w 4312228"/>
              <a:gd name="connsiteY40" fmla="*/ 1832264 h 2150052"/>
              <a:gd name="connsiteX41" fmla="*/ 3610841 w 4312228"/>
              <a:gd name="connsiteY41" fmla="*/ 1908464 h 2150052"/>
              <a:gd name="connsiteX42" fmla="*/ 3829916 w 4312228"/>
              <a:gd name="connsiteY42" fmla="*/ 1930977 h 2150052"/>
              <a:gd name="connsiteX43" fmla="*/ 3829916 w 4312228"/>
              <a:gd name="connsiteY43" fmla="*/ 2015837 h 2150052"/>
              <a:gd name="connsiteX44" fmla="*/ 4142509 w 4312228"/>
              <a:gd name="connsiteY44" fmla="*/ 2015837 h 2150052"/>
              <a:gd name="connsiteX45" fmla="*/ 4142509 w 4312228"/>
              <a:gd name="connsiteY45" fmla="*/ 2150052 h 2150052"/>
              <a:gd name="connsiteX46" fmla="*/ 4312228 w 4312228"/>
              <a:gd name="connsiteY46"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455468 w 4312228"/>
              <a:gd name="connsiteY5" fmla="*/ 206086 h 2150052"/>
              <a:gd name="connsiteX6" fmla="*/ 362109 w 4312228"/>
              <a:gd name="connsiteY6" fmla="*/ 274455 h 2150052"/>
              <a:gd name="connsiteX7" fmla="*/ 455468 w 4312228"/>
              <a:gd name="connsiteY7" fmla="*/ 281420 h 2150052"/>
              <a:gd name="connsiteX8" fmla="*/ 625186 w 4312228"/>
              <a:gd name="connsiteY8" fmla="*/ 281420 h 2150052"/>
              <a:gd name="connsiteX9" fmla="*/ 852921 w 4312228"/>
              <a:gd name="connsiteY9" fmla="*/ 433820 h 2150052"/>
              <a:gd name="connsiteX10" fmla="*/ 929121 w 4312228"/>
              <a:gd name="connsiteY10" fmla="*/ 433820 h 2150052"/>
              <a:gd name="connsiteX11" fmla="*/ 929121 w 4312228"/>
              <a:gd name="connsiteY11" fmla="*/ 487507 h 2150052"/>
              <a:gd name="connsiteX12" fmla="*/ 1085850 w 4312228"/>
              <a:gd name="connsiteY12" fmla="*/ 581025 h 2150052"/>
              <a:gd name="connsiteX13" fmla="*/ 1259898 w 4312228"/>
              <a:gd name="connsiteY13" fmla="*/ 643370 h 2150052"/>
              <a:gd name="connsiteX14" fmla="*/ 1331768 w 4312228"/>
              <a:gd name="connsiteY14" fmla="*/ 719570 h 2150052"/>
              <a:gd name="connsiteX15" fmla="*/ 1425287 w 4312228"/>
              <a:gd name="connsiteY15" fmla="*/ 719570 h 2150052"/>
              <a:gd name="connsiteX16" fmla="*/ 1433946 w 4312228"/>
              <a:gd name="connsiteY16" fmla="*/ 808759 h 2150052"/>
              <a:gd name="connsiteX17" fmla="*/ 1572491 w 4312228"/>
              <a:gd name="connsiteY17" fmla="*/ 925657 h 2150052"/>
              <a:gd name="connsiteX18" fmla="*/ 1702377 w 4312228"/>
              <a:gd name="connsiteY18" fmla="*/ 969818 h 2150052"/>
              <a:gd name="connsiteX19" fmla="*/ 1872096 w 4312228"/>
              <a:gd name="connsiteY19" fmla="*/ 1059007 h 2150052"/>
              <a:gd name="connsiteX20" fmla="*/ 1894609 w 4312228"/>
              <a:gd name="connsiteY20" fmla="*/ 1122218 h 2150052"/>
              <a:gd name="connsiteX21" fmla="*/ 1975139 w 4312228"/>
              <a:gd name="connsiteY21" fmla="*/ 1122218 h 2150052"/>
              <a:gd name="connsiteX22" fmla="*/ 2122343 w 4312228"/>
              <a:gd name="connsiteY22" fmla="*/ 1300596 h 2150052"/>
              <a:gd name="connsiteX23" fmla="*/ 2234046 w 4312228"/>
              <a:gd name="connsiteY23" fmla="*/ 1354282 h 2150052"/>
              <a:gd name="connsiteX24" fmla="*/ 2506807 w 4312228"/>
              <a:gd name="connsiteY24" fmla="*/ 1511011 h 2150052"/>
              <a:gd name="connsiteX25" fmla="*/ 2583007 w 4312228"/>
              <a:gd name="connsiteY25" fmla="*/ 1555173 h 2150052"/>
              <a:gd name="connsiteX26" fmla="*/ 2645353 w 4312228"/>
              <a:gd name="connsiteY26" fmla="*/ 1555173 h 2150052"/>
              <a:gd name="connsiteX27" fmla="*/ 2645353 w 4312228"/>
              <a:gd name="connsiteY27" fmla="*/ 1600200 h 2150052"/>
              <a:gd name="connsiteX28" fmla="*/ 2744066 w 4312228"/>
              <a:gd name="connsiteY28" fmla="*/ 1600200 h 2150052"/>
              <a:gd name="connsiteX29" fmla="*/ 2770910 w 4312228"/>
              <a:gd name="connsiteY29" fmla="*/ 1645227 h 2150052"/>
              <a:gd name="connsiteX30" fmla="*/ 2810741 w 4312228"/>
              <a:gd name="connsiteY30" fmla="*/ 1680730 h 2150052"/>
              <a:gd name="connsiteX31" fmla="*/ 2949287 w 4312228"/>
              <a:gd name="connsiteY31" fmla="*/ 1680730 h 2150052"/>
              <a:gd name="connsiteX32" fmla="*/ 2949287 w 4312228"/>
              <a:gd name="connsiteY32" fmla="*/ 1724891 h 2150052"/>
              <a:gd name="connsiteX33" fmla="*/ 3025487 w 4312228"/>
              <a:gd name="connsiteY33" fmla="*/ 1724891 h 2150052"/>
              <a:gd name="connsiteX34" fmla="*/ 3079173 w 4312228"/>
              <a:gd name="connsiteY34" fmla="*/ 1743075 h 2150052"/>
              <a:gd name="connsiteX35" fmla="*/ 3172691 w 4312228"/>
              <a:gd name="connsiteY35" fmla="*/ 1761259 h 2150052"/>
              <a:gd name="connsiteX36" fmla="*/ 3280064 w 4312228"/>
              <a:gd name="connsiteY36" fmla="*/ 1761259 h 2150052"/>
              <a:gd name="connsiteX37" fmla="*/ 3280064 w 4312228"/>
              <a:gd name="connsiteY37" fmla="*/ 1796761 h 2150052"/>
              <a:gd name="connsiteX38" fmla="*/ 3325091 w 4312228"/>
              <a:gd name="connsiteY38" fmla="*/ 1796761 h 2150052"/>
              <a:gd name="connsiteX39" fmla="*/ 3319896 w 4312228"/>
              <a:gd name="connsiteY39" fmla="*/ 1832264 h 2150052"/>
              <a:gd name="connsiteX40" fmla="*/ 3418609 w 4312228"/>
              <a:gd name="connsiteY40" fmla="*/ 1832264 h 2150052"/>
              <a:gd name="connsiteX41" fmla="*/ 3610841 w 4312228"/>
              <a:gd name="connsiteY41" fmla="*/ 1908464 h 2150052"/>
              <a:gd name="connsiteX42" fmla="*/ 3829916 w 4312228"/>
              <a:gd name="connsiteY42" fmla="*/ 1930977 h 2150052"/>
              <a:gd name="connsiteX43" fmla="*/ 3829916 w 4312228"/>
              <a:gd name="connsiteY43" fmla="*/ 2015837 h 2150052"/>
              <a:gd name="connsiteX44" fmla="*/ 4142509 w 4312228"/>
              <a:gd name="connsiteY44" fmla="*/ 2015837 h 2150052"/>
              <a:gd name="connsiteX45" fmla="*/ 4142509 w 4312228"/>
              <a:gd name="connsiteY45" fmla="*/ 2150052 h 2150052"/>
              <a:gd name="connsiteX46" fmla="*/ 4312228 w 4312228"/>
              <a:gd name="connsiteY46"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62109 w 4312228"/>
              <a:gd name="connsiteY6" fmla="*/ 274455 h 2150052"/>
              <a:gd name="connsiteX7" fmla="*/ 455468 w 4312228"/>
              <a:gd name="connsiteY7" fmla="*/ 281420 h 2150052"/>
              <a:gd name="connsiteX8" fmla="*/ 625186 w 4312228"/>
              <a:gd name="connsiteY8" fmla="*/ 281420 h 2150052"/>
              <a:gd name="connsiteX9" fmla="*/ 852921 w 4312228"/>
              <a:gd name="connsiteY9" fmla="*/ 433820 h 2150052"/>
              <a:gd name="connsiteX10" fmla="*/ 929121 w 4312228"/>
              <a:gd name="connsiteY10" fmla="*/ 433820 h 2150052"/>
              <a:gd name="connsiteX11" fmla="*/ 929121 w 4312228"/>
              <a:gd name="connsiteY11" fmla="*/ 487507 h 2150052"/>
              <a:gd name="connsiteX12" fmla="*/ 1085850 w 4312228"/>
              <a:gd name="connsiteY12" fmla="*/ 581025 h 2150052"/>
              <a:gd name="connsiteX13" fmla="*/ 1259898 w 4312228"/>
              <a:gd name="connsiteY13" fmla="*/ 643370 h 2150052"/>
              <a:gd name="connsiteX14" fmla="*/ 1331768 w 4312228"/>
              <a:gd name="connsiteY14" fmla="*/ 719570 h 2150052"/>
              <a:gd name="connsiteX15" fmla="*/ 1425287 w 4312228"/>
              <a:gd name="connsiteY15" fmla="*/ 719570 h 2150052"/>
              <a:gd name="connsiteX16" fmla="*/ 1433946 w 4312228"/>
              <a:gd name="connsiteY16" fmla="*/ 808759 h 2150052"/>
              <a:gd name="connsiteX17" fmla="*/ 1572491 w 4312228"/>
              <a:gd name="connsiteY17" fmla="*/ 925657 h 2150052"/>
              <a:gd name="connsiteX18" fmla="*/ 1702377 w 4312228"/>
              <a:gd name="connsiteY18" fmla="*/ 969818 h 2150052"/>
              <a:gd name="connsiteX19" fmla="*/ 1872096 w 4312228"/>
              <a:gd name="connsiteY19" fmla="*/ 1059007 h 2150052"/>
              <a:gd name="connsiteX20" fmla="*/ 1894609 w 4312228"/>
              <a:gd name="connsiteY20" fmla="*/ 1122218 h 2150052"/>
              <a:gd name="connsiteX21" fmla="*/ 1975139 w 4312228"/>
              <a:gd name="connsiteY21" fmla="*/ 1122218 h 2150052"/>
              <a:gd name="connsiteX22" fmla="*/ 2122343 w 4312228"/>
              <a:gd name="connsiteY22" fmla="*/ 1300596 h 2150052"/>
              <a:gd name="connsiteX23" fmla="*/ 2234046 w 4312228"/>
              <a:gd name="connsiteY23" fmla="*/ 1354282 h 2150052"/>
              <a:gd name="connsiteX24" fmla="*/ 2506807 w 4312228"/>
              <a:gd name="connsiteY24" fmla="*/ 1511011 h 2150052"/>
              <a:gd name="connsiteX25" fmla="*/ 2583007 w 4312228"/>
              <a:gd name="connsiteY25" fmla="*/ 1555173 h 2150052"/>
              <a:gd name="connsiteX26" fmla="*/ 2645353 w 4312228"/>
              <a:gd name="connsiteY26" fmla="*/ 1555173 h 2150052"/>
              <a:gd name="connsiteX27" fmla="*/ 2645353 w 4312228"/>
              <a:gd name="connsiteY27" fmla="*/ 1600200 h 2150052"/>
              <a:gd name="connsiteX28" fmla="*/ 2744066 w 4312228"/>
              <a:gd name="connsiteY28" fmla="*/ 1600200 h 2150052"/>
              <a:gd name="connsiteX29" fmla="*/ 2770910 w 4312228"/>
              <a:gd name="connsiteY29" fmla="*/ 1645227 h 2150052"/>
              <a:gd name="connsiteX30" fmla="*/ 2810741 w 4312228"/>
              <a:gd name="connsiteY30" fmla="*/ 1680730 h 2150052"/>
              <a:gd name="connsiteX31" fmla="*/ 2949287 w 4312228"/>
              <a:gd name="connsiteY31" fmla="*/ 1680730 h 2150052"/>
              <a:gd name="connsiteX32" fmla="*/ 2949287 w 4312228"/>
              <a:gd name="connsiteY32" fmla="*/ 1724891 h 2150052"/>
              <a:gd name="connsiteX33" fmla="*/ 3025487 w 4312228"/>
              <a:gd name="connsiteY33" fmla="*/ 1724891 h 2150052"/>
              <a:gd name="connsiteX34" fmla="*/ 3079173 w 4312228"/>
              <a:gd name="connsiteY34" fmla="*/ 1743075 h 2150052"/>
              <a:gd name="connsiteX35" fmla="*/ 3172691 w 4312228"/>
              <a:gd name="connsiteY35" fmla="*/ 1761259 h 2150052"/>
              <a:gd name="connsiteX36" fmla="*/ 3280064 w 4312228"/>
              <a:gd name="connsiteY36" fmla="*/ 1761259 h 2150052"/>
              <a:gd name="connsiteX37" fmla="*/ 3280064 w 4312228"/>
              <a:gd name="connsiteY37" fmla="*/ 1796761 h 2150052"/>
              <a:gd name="connsiteX38" fmla="*/ 3325091 w 4312228"/>
              <a:gd name="connsiteY38" fmla="*/ 1796761 h 2150052"/>
              <a:gd name="connsiteX39" fmla="*/ 3319896 w 4312228"/>
              <a:gd name="connsiteY39" fmla="*/ 1832264 h 2150052"/>
              <a:gd name="connsiteX40" fmla="*/ 3418609 w 4312228"/>
              <a:gd name="connsiteY40" fmla="*/ 1832264 h 2150052"/>
              <a:gd name="connsiteX41" fmla="*/ 3610841 w 4312228"/>
              <a:gd name="connsiteY41" fmla="*/ 1908464 h 2150052"/>
              <a:gd name="connsiteX42" fmla="*/ 3829916 w 4312228"/>
              <a:gd name="connsiteY42" fmla="*/ 1930977 h 2150052"/>
              <a:gd name="connsiteX43" fmla="*/ 3829916 w 4312228"/>
              <a:gd name="connsiteY43" fmla="*/ 2015837 h 2150052"/>
              <a:gd name="connsiteX44" fmla="*/ 4142509 w 4312228"/>
              <a:gd name="connsiteY44" fmla="*/ 2015837 h 2150052"/>
              <a:gd name="connsiteX45" fmla="*/ 4142509 w 4312228"/>
              <a:gd name="connsiteY45" fmla="*/ 2150052 h 2150052"/>
              <a:gd name="connsiteX46" fmla="*/ 4312228 w 4312228"/>
              <a:gd name="connsiteY46"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55801 w 4312228"/>
              <a:gd name="connsiteY6" fmla="*/ 217349 h 2150052"/>
              <a:gd name="connsiteX7" fmla="*/ 455468 w 4312228"/>
              <a:gd name="connsiteY7" fmla="*/ 281420 h 2150052"/>
              <a:gd name="connsiteX8" fmla="*/ 625186 w 4312228"/>
              <a:gd name="connsiteY8" fmla="*/ 281420 h 2150052"/>
              <a:gd name="connsiteX9" fmla="*/ 852921 w 4312228"/>
              <a:gd name="connsiteY9" fmla="*/ 433820 h 2150052"/>
              <a:gd name="connsiteX10" fmla="*/ 929121 w 4312228"/>
              <a:gd name="connsiteY10" fmla="*/ 433820 h 2150052"/>
              <a:gd name="connsiteX11" fmla="*/ 929121 w 4312228"/>
              <a:gd name="connsiteY11" fmla="*/ 487507 h 2150052"/>
              <a:gd name="connsiteX12" fmla="*/ 1085850 w 4312228"/>
              <a:gd name="connsiteY12" fmla="*/ 581025 h 2150052"/>
              <a:gd name="connsiteX13" fmla="*/ 1259898 w 4312228"/>
              <a:gd name="connsiteY13" fmla="*/ 643370 h 2150052"/>
              <a:gd name="connsiteX14" fmla="*/ 1331768 w 4312228"/>
              <a:gd name="connsiteY14" fmla="*/ 719570 h 2150052"/>
              <a:gd name="connsiteX15" fmla="*/ 1425287 w 4312228"/>
              <a:gd name="connsiteY15" fmla="*/ 719570 h 2150052"/>
              <a:gd name="connsiteX16" fmla="*/ 1433946 w 4312228"/>
              <a:gd name="connsiteY16" fmla="*/ 808759 h 2150052"/>
              <a:gd name="connsiteX17" fmla="*/ 1572491 w 4312228"/>
              <a:gd name="connsiteY17" fmla="*/ 925657 h 2150052"/>
              <a:gd name="connsiteX18" fmla="*/ 1702377 w 4312228"/>
              <a:gd name="connsiteY18" fmla="*/ 969818 h 2150052"/>
              <a:gd name="connsiteX19" fmla="*/ 1872096 w 4312228"/>
              <a:gd name="connsiteY19" fmla="*/ 1059007 h 2150052"/>
              <a:gd name="connsiteX20" fmla="*/ 1894609 w 4312228"/>
              <a:gd name="connsiteY20" fmla="*/ 1122218 h 2150052"/>
              <a:gd name="connsiteX21" fmla="*/ 1975139 w 4312228"/>
              <a:gd name="connsiteY21" fmla="*/ 1122218 h 2150052"/>
              <a:gd name="connsiteX22" fmla="*/ 2122343 w 4312228"/>
              <a:gd name="connsiteY22" fmla="*/ 1300596 h 2150052"/>
              <a:gd name="connsiteX23" fmla="*/ 2234046 w 4312228"/>
              <a:gd name="connsiteY23" fmla="*/ 1354282 h 2150052"/>
              <a:gd name="connsiteX24" fmla="*/ 2506807 w 4312228"/>
              <a:gd name="connsiteY24" fmla="*/ 1511011 h 2150052"/>
              <a:gd name="connsiteX25" fmla="*/ 2583007 w 4312228"/>
              <a:gd name="connsiteY25" fmla="*/ 1555173 h 2150052"/>
              <a:gd name="connsiteX26" fmla="*/ 2645353 w 4312228"/>
              <a:gd name="connsiteY26" fmla="*/ 1555173 h 2150052"/>
              <a:gd name="connsiteX27" fmla="*/ 2645353 w 4312228"/>
              <a:gd name="connsiteY27" fmla="*/ 1600200 h 2150052"/>
              <a:gd name="connsiteX28" fmla="*/ 2744066 w 4312228"/>
              <a:gd name="connsiteY28" fmla="*/ 1600200 h 2150052"/>
              <a:gd name="connsiteX29" fmla="*/ 2770910 w 4312228"/>
              <a:gd name="connsiteY29" fmla="*/ 1645227 h 2150052"/>
              <a:gd name="connsiteX30" fmla="*/ 2810741 w 4312228"/>
              <a:gd name="connsiteY30" fmla="*/ 1680730 h 2150052"/>
              <a:gd name="connsiteX31" fmla="*/ 2949287 w 4312228"/>
              <a:gd name="connsiteY31" fmla="*/ 1680730 h 2150052"/>
              <a:gd name="connsiteX32" fmla="*/ 2949287 w 4312228"/>
              <a:gd name="connsiteY32" fmla="*/ 1724891 h 2150052"/>
              <a:gd name="connsiteX33" fmla="*/ 3025487 w 4312228"/>
              <a:gd name="connsiteY33" fmla="*/ 1724891 h 2150052"/>
              <a:gd name="connsiteX34" fmla="*/ 3079173 w 4312228"/>
              <a:gd name="connsiteY34" fmla="*/ 1743075 h 2150052"/>
              <a:gd name="connsiteX35" fmla="*/ 3172691 w 4312228"/>
              <a:gd name="connsiteY35" fmla="*/ 1761259 h 2150052"/>
              <a:gd name="connsiteX36" fmla="*/ 3280064 w 4312228"/>
              <a:gd name="connsiteY36" fmla="*/ 1761259 h 2150052"/>
              <a:gd name="connsiteX37" fmla="*/ 3280064 w 4312228"/>
              <a:gd name="connsiteY37" fmla="*/ 1796761 h 2150052"/>
              <a:gd name="connsiteX38" fmla="*/ 3325091 w 4312228"/>
              <a:gd name="connsiteY38" fmla="*/ 1796761 h 2150052"/>
              <a:gd name="connsiteX39" fmla="*/ 3319896 w 4312228"/>
              <a:gd name="connsiteY39" fmla="*/ 1832264 h 2150052"/>
              <a:gd name="connsiteX40" fmla="*/ 3418609 w 4312228"/>
              <a:gd name="connsiteY40" fmla="*/ 1832264 h 2150052"/>
              <a:gd name="connsiteX41" fmla="*/ 3610841 w 4312228"/>
              <a:gd name="connsiteY41" fmla="*/ 1908464 h 2150052"/>
              <a:gd name="connsiteX42" fmla="*/ 3829916 w 4312228"/>
              <a:gd name="connsiteY42" fmla="*/ 1930977 h 2150052"/>
              <a:gd name="connsiteX43" fmla="*/ 3829916 w 4312228"/>
              <a:gd name="connsiteY43" fmla="*/ 2015837 h 2150052"/>
              <a:gd name="connsiteX44" fmla="*/ 4142509 w 4312228"/>
              <a:gd name="connsiteY44" fmla="*/ 2015837 h 2150052"/>
              <a:gd name="connsiteX45" fmla="*/ 4142509 w 4312228"/>
              <a:gd name="connsiteY45" fmla="*/ 2150052 h 2150052"/>
              <a:gd name="connsiteX46" fmla="*/ 4312228 w 4312228"/>
              <a:gd name="connsiteY46"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55801 w 4312228"/>
              <a:gd name="connsiteY6" fmla="*/ 217349 h 2150052"/>
              <a:gd name="connsiteX7" fmla="*/ 463879 w 4312228"/>
              <a:gd name="connsiteY7" fmla="*/ 215853 h 2150052"/>
              <a:gd name="connsiteX8" fmla="*/ 625186 w 4312228"/>
              <a:gd name="connsiteY8" fmla="*/ 281420 h 2150052"/>
              <a:gd name="connsiteX9" fmla="*/ 852921 w 4312228"/>
              <a:gd name="connsiteY9" fmla="*/ 433820 h 2150052"/>
              <a:gd name="connsiteX10" fmla="*/ 929121 w 4312228"/>
              <a:gd name="connsiteY10" fmla="*/ 433820 h 2150052"/>
              <a:gd name="connsiteX11" fmla="*/ 929121 w 4312228"/>
              <a:gd name="connsiteY11" fmla="*/ 487507 h 2150052"/>
              <a:gd name="connsiteX12" fmla="*/ 1085850 w 4312228"/>
              <a:gd name="connsiteY12" fmla="*/ 581025 h 2150052"/>
              <a:gd name="connsiteX13" fmla="*/ 1259898 w 4312228"/>
              <a:gd name="connsiteY13" fmla="*/ 643370 h 2150052"/>
              <a:gd name="connsiteX14" fmla="*/ 1331768 w 4312228"/>
              <a:gd name="connsiteY14" fmla="*/ 719570 h 2150052"/>
              <a:gd name="connsiteX15" fmla="*/ 1425287 w 4312228"/>
              <a:gd name="connsiteY15" fmla="*/ 719570 h 2150052"/>
              <a:gd name="connsiteX16" fmla="*/ 1433946 w 4312228"/>
              <a:gd name="connsiteY16" fmla="*/ 808759 h 2150052"/>
              <a:gd name="connsiteX17" fmla="*/ 1572491 w 4312228"/>
              <a:gd name="connsiteY17" fmla="*/ 925657 h 2150052"/>
              <a:gd name="connsiteX18" fmla="*/ 1702377 w 4312228"/>
              <a:gd name="connsiteY18" fmla="*/ 969818 h 2150052"/>
              <a:gd name="connsiteX19" fmla="*/ 1872096 w 4312228"/>
              <a:gd name="connsiteY19" fmla="*/ 1059007 h 2150052"/>
              <a:gd name="connsiteX20" fmla="*/ 1894609 w 4312228"/>
              <a:gd name="connsiteY20" fmla="*/ 1122218 h 2150052"/>
              <a:gd name="connsiteX21" fmla="*/ 1975139 w 4312228"/>
              <a:gd name="connsiteY21" fmla="*/ 1122218 h 2150052"/>
              <a:gd name="connsiteX22" fmla="*/ 2122343 w 4312228"/>
              <a:gd name="connsiteY22" fmla="*/ 1300596 h 2150052"/>
              <a:gd name="connsiteX23" fmla="*/ 2234046 w 4312228"/>
              <a:gd name="connsiteY23" fmla="*/ 1354282 h 2150052"/>
              <a:gd name="connsiteX24" fmla="*/ 2506807 w 4312228"/>
              <a:gd name="connsiteY24" fmla="*/ 1511011 h 2150052"/>
              <a:gd name="connsiteX25" fmla="*/ 2583007 w 4312228"/>
              <a:gd name="connsiteY25" fmla="*/ 1555173 h 2150052"/>
              <a:gd name="connsiteX26" fmla="*/ 2645353 w 4312228"/>
              <a:gd name="connsiteY26" fmla="*/ 1555173 h 2150052"/>
              <a:gd name="connsiteX27" fmla="*/ 2645353 w 4312228"/>
              <a:gd name="connsiteY27" fmla="*/ 1600200 h 2150052"/>
              <a:gd name="connsiteX28" fmla="*/ 2744066 w 4312228"/>
              <a:gd name="connsiteY28" fmla="*/ 1600200 h 2150052"/>
              <a:gd name="connsiteX29" fmla="*/ 2770910 w 4312228"/>
              <a:gd name="connsiteY29" fmla="*/ 1645227 h 2150052"/>
              <a:gd name="connsiteX30" fmla="*/ 2810741 w 4312228"/>
              <a:gd name="connsiteY30" fmla="*/ 1680730 h 2150052"/>
              <a:gd name="connsiteX31" fmla="*/ 2949287 w 4312228"/>
              <a:gd name="connsiteY31" fmla="*/ 1680730 h 2150052"/>
              <a:gd name="connsiteX32" fmla="*/ 2949287 w 4312228"/>
              <a:gd name="connsiteY32" fmla="*/ 1724891 h 2150052"/>
              <a:gd name="connsiteX33" fmla="*/ 3025487 w 4312228"/>
              <a:gd name="connsiteY33" fmla="*/ 1724891 h 2150052"/>
              <a:gd name="connsiteX34" fmla="*/ 3079173 w 4312228"/>
              <a:gd name="connsiteY34" fmla="*/ 1743075 h 2150052"/>
              <a:gd name="connsiteX35" fmla="*/ 3172691 w 4312228"/>
              <a:gd name="connsiteY35" fmla="*/ 1761259 h 2150052"/>
              <a:gd name="connsiteX36" fmla="*/ 3280064 w 4312228"/>
              <a:gd name="connsiteY36" fmla="*/ 1761259 h 2150052"/>
              <a:gd name="connsiteX37" fmla="*/ 3280064 w 4312228"/>
              <a:gd name="connsiteY37" fmla="*/ 1796761 h 2150052"/>
              <a:gd name="connsiteX38" fmla="*/ 3325091 w 4312228"/>
              <a:gd name="connsiteY38" fmla="*/ 1796761 h 2150052"/>
              <a:gd name="connsiteX39" fmla="*/ 3319896 w 4312228"/>
              <a:gd name="connsiteY39" fmla="*/ 1832264 h 2150052"/>
              <a:gd name="connsiteX40" fmla="*/ 3418609 w 4312228"/>
              <a:gd name="connsiteY40" fmla="*/ 1832264 h 2150052"/>
              <a:gd name="connsiteX41" fmla="*/ 3610841 w 4312228"/>
              <a:gd name="connsiteY41" fmla="*/ 1908464 h 2150052"/>
              <a:gd name="connsiteX42" fmla="*/ 3829916 w 4312228"/>
              <a:gd name="connsiteY42" fmla="*/ 1930977 h 2150052"/>
              <a:gd name="connsiteX43" fmla="*/ 3829916 w 4312228"/>
              <a:gd name="connsiteY43" fmla="*/ 2015837 h 2150052"/>
              <a:gd name="connsiteX44" fmla="*/ 4142509 w 4312228"/>
              <a:gd name="connsiteY44" fmla="*/ 2015837 h 2150052"/>
              <a:gd name="connsiteX45" fmla="*/ 4142509 w 4312228"/>
              <a:gd name="connsiteY45" fmla="*/ 2150052 h 2150052"/>
              <a:gd name="connsiteX46" fmla="*/ 4312228 w 4312228"/>
              <a:gd name="connsiteY46"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625186 w 4312228"/>
              <a:gd name="connsiteY8" fmla="*/ 281420 h 2150052"/>
              <a:gd name="connsiteX9" fmla="*/ 852921 w 4312228"/>
              <a:gd name="connsiteY9" fmla="*/ 433820 h 2150052"/>
              <a:gd name="connsiteX10" fmla="*/ 929121 w 4312228"/>
              <a:gd name="connsiteY10" fmla="*/ 433820 h 2150052"/>
              <a:gd name="connsiteX11" fmla="*/ 929121 w 4312228"/>
              <a:gd name="connsiteY11" fmla="*/ 487507 h 2150052"/>
              <a:gd name="connsiteX12" fmla="*/ 1085850 w 4312228"/>
              <a:gd name="connsiteY12" fmla="*/ 581025 h 2150052"/>
              <a:gd name="connsiteX13" fmla="*/ 1259898 w 4312228"/>
              <a:gd name="connsiteY13" fmla="*/ 643370 h 2150052"/>
              <a:gd name="connsiteX14" fmla="*/ 1331768 w 4312228"/>
              <a:gd name="connsiteY14" fmla="*/ 719570 h 2150052"/>
              <a:gd name="connsiteX15" fmla="*/ 1425287 w 4312228"/>
              <a:gd name="connsiteY15" fmla="*/ 719570 h 2150052"/>
              <a:gd name="connsiteX16" fmla="*/ 1433946 w 4312228"/>
              <a:gd name="connsiteY16" fmla="*/ 808759 h 2150052"/>
              <a:gd name="connsiteX17" fmla="*/ 1572491 w 4312228"/>
              <a:gd name="connsiteY17" fmla="*/ 925657 h 2150052"/>
              <a:gd name="connsiteX18" fmla="*/ 1702377 w 4312228"/>
              <a:gd name="connsiteY18" fmla="*/ 969818 h 2150052"/>
              <a:gd name="connsiteX19" fmla="*/ 1872096 w 4312228"/>
              <a:gd name="connsiteY19" fmla="*/ 1059007 h 2150052"/>
              <a:gd name="connsiteX20" fmla="*/ 1894609 w 4312228"/>
              <a:gd name="connsiteY20" fmla="*/ 1122218 h 2150052"/>
              <a:gd name="connsiteX21" fmla="*/ 1975139 w 4312228"/>
              <a:gd name="connsiteY21" fmla="*/ 1122218 h 2150052"/>
              <a:gd name="connsiteX22" fmla="*/ 2122343 w 4312228"/>
              <a:gd name="connsiteY22" fmla="*/ 1300596 h 2150052"/>
              <a:gd name="connsiteX23" fmla="*/ 2234046 w 4312228"/>
              <a:gd name="connsiteY23" fmla="*/ 1354282 h 2150052"/>
              <a:gd name="connsiteX24" fmla="*/ 2506807 w 4312228"/>
              <a:gd name="connsiteY24" fmla="*/ 1511011 h 2150052"/>
              <a:gd name="connsiteX25" fmla="*/ 2583007 w 4312228"/>
              <a:gd name="connsiteY25" fmla="*/ 1555173 h 2150052"/>
              <a:gd name="connsiteX26" fmla="*/ 2645353 w 4312228"/>
              <a:gd name="connsiteY26" fmla="*/ 1555173 h 2150052"/>
              <a:gd name="connsiteX27" fmla="*/ 2645353 w 4312228"/>
              <a:gd name="connsiteY27" fmla="*/ 1600200 h 2150052"/>
              <a:gd name="connsiteX28" fmla="*/ 2744066 w 4312228"/>
              <a:gd name="connsiteY28" fmla="*/ 1600200 h 2150052"/>
              <a:gd name="connsiteX29" fmla="*/ 2770910 w 4312228"/>
              <a:gd name="connsiteY29" fmla="*/ 1645227 h 2150052"/>
              <a:gd name="connsiteX30" fmla="*/ 2810741 w 4312228"/>
              <a:gd name="connsiteY30" fmla="*/ 1680730 h 2150052"/>
              <a:gd name="connsiteX31" fmla="*/ 2949287 w 4312228"/>
              <a:gd name="connsiteY31" fmla="*/ 1680730 h 2150052"/>
              <a:gd name="connsiteX32" fmla="*/ 2949287 w 4312228"/>
              <a:gd name="connsiteY32" fmla="*/ 1724891 h 2150052"/>
              <a:gd name="connsiteX33" fmla="*/ 3025487 w 4312228"/>
              <a:gd name="connsiteY33" fmla="*/ 1724891 h 2150052"/>
              <a:gd name="connsiteX34" fmla="*/ 3079173 w 4312228"/>
              <a:gd name="connsiteY34" fmla="*/ 1743075 h 2150052"/>
              <a:gd name="connsiteX35" fmla="*/ 3172691 w 4312228"/>
              <a:gd name="connsiteY35" fmla="*/ 1761259 h 2150052"/>
              <a:gd name="connsiteX36" fmla="*/ 3280064 w 4312228"/>
              <a:gd name="connsiteY36" fmla="*/ 1761259 h 2150052"/>
              <a:gd name="connsiteX37" fmla="*/ 3280064 w 4312228"/>
              <a:gd name="connsiteY37" fmla="*/ 1796761 h 2150052"/>
              <a:gd name="connsiteX38" fmla="*/ 3325091 w 4312228"/>
              <a:gd name="connsiteY38" fmla="*/ 1796761 h 2150052"/>
              <a:gd name="connsiteX39" fmla="*/ 3319896 w 4312228"/>
              <a:gd name="connsiteY39" fmla="*/ 1832264 h 2150052"/>
              <a:gd name="connsiteX40" fmla="*/ 3418609 w 4312228"/>
              <a:gd name="connsiteY40" fmla="*/ 1832264 h 2150052"/>
              <a:gd name="connsiteX41" fmla="*/ 3610841 w 4312228"/>
              <a:gd name="connsiteY41" fmla="*/ 1908464 h 2150052"/>
              <a:gd name="connsiteX42" fmla="*/ 3829916 w 4312228"/>
              <a:gd name="connsiteY42" fmla="*/ 1930977 h 2150052"/>
              <a:gd name="connsiteX43" fmla="*/ 3829916 w 4312228"/>
              <a:gd name="connsiteY43" fmla="*/ 2015837 h 2150052"/>
              <a:gd name="connsiteX44" fmla="*/ 4142509 w 4312228"/>
              <a:gd name="connsiteY44" fmla="*/ 2015837 h 2150052"/>
              <a:gd name="connsiteX45" fmla="*/ 4142509 w 4312228"/>
              <a:gd name="connsiteY45" fmla="*/ 2150052 h 2150052"/>
              <a:gd name="connsiteX46" fmla="*/ 4312228 w 4312228"/>
              <a:gd name="connsiteY46"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536635 w 4312228"/>
              <a:gd name="connsiteY8" fmla="*/ 242729 h 2150052"/>
              <a:gd name="connsiteX9" fmla="*/ 625186 w 4312228"/>
              <a:gd name="connsiteY9" fmla="*/ 281420 h 2150052"/>
              <a:gd name="connsiteX10" fmla="*/ 852921 w 4312228"/>
              <a:gd name="connsiteY10" fmla="*/ 433820 h 2150052"/>
              <a:gd name="connsiteX11" fmla="*/ 929121 w 4312228"/>
              <a:gd name="connsiteY11" fmla="*/ 433820 h 2150052"/>
              <a:gd name="connsiteX12" fmla="*/ 929121 w 4312228"/>
              <a:gd name="connsiteY12" fmla="*/ 487507 h 2150052"/>
              <a:gd name="connsiteX13" fmla="*/ 1085850 w 4312228"/>
              <a:gd name="connsiteY13" fmla="*/ 581025 h 2150052"/>
              <a:gd name="connsiteX14" fmla="*/ 1259898 w 4312228"/>
              <a:gd name="connsiteY14" fmla="*/ 643370 h 2150052"/>
              <a:gd name="connsiteX15" fmla="*/ 1331768 w 4312228"/>
              <a:gd name="connsiteY15" fmla="*/ 719570 h 2150052"/>
              <a:gd name="connsiteX16" fmla="*/ 1425287 w 4312228"/>
              <a:gd name="connsiteY16" fmla="*/ 719570 h 2150052"/>
              <a:gd name="connsiteX17" fmla="*/ 1433946 w 4312228"/>
              <a:gd name="connsiteY17" fmla="*/ 808759 h 2150052"/>
              <a:gd name="connsiteX18" fmla="*/ 1572491 w 4312228"/>
              <a:gd name="connsiteY18" fmla="*/ 925657 h 2150052"/>
              <a:gd name="connsiteX19" fmla="*/ 1702377 w 4312228"/>
              <a:gd name="connsiteY19" fmla="*/ 969818 h 2150052"/>
              <a:gd name="connsiteX20" fmla="*/ 1872096 w 4312228"/>
              <a:gd name="connsiteY20" fmla="*/ 1059007 h 2150052"/>
              <a:gd name="connsiteX21" fmla="*/ 1894609 w 4312228"/>
              <a:gd name="connsiteY21" fmla="*/ 1122218 h 2150052"/>
              <a:gd name="connsiteX22" fmla="*/ 1975139 w 4312228"/>
              <a:gd name="connsiteY22" fmla="*/ 1122218 h 2150052"/>
              <a:gd name="connsiteX23" fmla="*/ 2122343 w 4312228"/>
              <a:gd name="connsiteY23" fmla="*/ 1300596 h 2150052"/>
              <a:gd name="connsiteX24" fmla="*/ 2234046 w 4312228"/>
              <a:gd name="connsiteY24" fmla="*/ 1354282 h 2150052"/>
              <a:gd name="connsiteX25" fmla="*/ 2506807 w 4312228"/>
              <a:gd name="connsiteY25" fmla="*/ 1511011 h 2150052"/>
              <a:gd name="connsiteX26" fmla="*/ 2583007 w 4312228"/>
              <a:gd name="connsiteY26" fmla="*/ 1555173 h 2150052"/>
              <a:gd name="connsiteX27" fmla="*/ 2645353 w 4312228"/>
              <a:gd name="connsiteY27" fmla="*/ 1555173 h 2150052"/>
              <a:gd name="connsiteX28" fmla="*/ 2645353 w 4312228"/>
              <a:gd name="connsiteY28" fmla="*/ 1600200 h 2150052"/>
              <a:gd name="connsiteX29" fmla="*/ 2744066 w 4312228"/>
              <a:gd name="connsiteY29" fmla="*/ 1600200 h 2150052"/>
              <a:gd name="connsiteX30" fmla="*/ 2770910 w 4312228"/>
              <a:gd name="connsiteY30" fmla="*/ 1645227 h 2150052"/>
              <a:gd name="connsiteX31" fmla="*/ 2810741 w 4312228"/>
              <a:gd name="connsiteY31" fmla="*/ 1680730 h 2150052"/>
              <a:gd name="connsiteX32" fmla="*/ 2949287 w 4312228"/>
              <a:gd name="connsiteY32" fmla="*/ 1680730 h 2150052"/>
              <a:gd name="connsiteX33" fmla="*/ 2949287 w 4312228"/>
              <a:gd name="connsiteY33" fmla="*/ 1724891 h 2150052"/>
              <a:gd name="connsiteX34" fmla="*/ 3025487 w 4312228"/>
              <a:gd name="connsiteY34" fmla="*/ 1724891 h 2150052"/>
              <a:gd name="connsiteX35" fmla="*/ 3079173 w 4312228"/>
              <a:gd name="connsiteY35" fmla="*/ 1743075 h 2150052"/>
              <a:gd name="connsiteX36" fmla="*/ 3172691 w 4312228"/>
              <a:gd name="connsiteY36" fmla="*/ 1761259 h 2150052"/>
              <a:gd name="connsiteX37" fmla="*/ 3280064 w 4312228"/>
              <a:gd name="connsiteY37" fmla="*/ 1761259 h 2150052"/>
              <a:gd name="connsiteX38" fmla="*/ 3280064 w 4312228"/>
              <a:gd name="connsiteY38" fmla="*/ 1796761 h 2150052"/>
              <a:gd name="connsiteX39" fmla="*/ 3325091 w 4312228"/>
              <a:gd name="connsiteY39" fmla="*/ 1796761 h 2150052"/>
              <a:gd name="connsiteX40" fmla="*/ 3319896 w 4312228"/>
              <a:gd name="connsiteY40" fmla="*/ 1832264 h 2150052"/>
              <a:gd name="connsiteX41" fmla="*/ 3418609 w 4312228"/>
              <a:gd name="connsiteY41" fmla="*/ 1832264 h 2150052"/>
              <a:gd name="connsiteX42" fmla="*/ 3610841 w 4312228"/>
              <a:gd name="connsiteY42" fmla="*/ 1908464 h 2150052"/>
              <a:gd name="connsiteX43" fmla="*/ 3829916 w 4312228"/>
              <a:gd name="connsiteY43" fmla="*/ 1930977 h 2150052"/>
              <a:gd name="connsiteX44" fmla="*/ 3829916 w 4312228"/>
              <a:gd name="connsiteY44" fmla="*/ 2015837 h 2150052"/>
              <a:gd name="connsiteX45" fmla="*/ 4142509 w 4312228"/>
              <a:gd name="connsiteY45" fmla="*/ 2015837 h 2150052"/>
              <a:gd name="connsiteX46" fmla="*/ 4142509 w 4312228"/>
              <a:gd name="connsiteY46" fmla="*/ 2150052 h 2150052"/>
              <a:gd name="connsiteX47" fmla="*/ 4312228 w 4312228"/>
              <a:gd name="connsiteY4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1765 h 2150052"/>
              <a:gd name="connsiteX9" fmla="*/ 625186 w 4312228"/>
              <a:gd name="connsiteY9" fmla="*/ 281420 h 2150052"/>
              <a:gd name="connsiteX10" fmla="*/ 852921 w 4312228"/>
              <a:gd name="connsiteY10" fmla="*/ 433820 h 2150052"/>
              <a:gd name="connsiteX11" fmla="*/ 929121 w 4312228"/>
              <a:gd name="connsiteY11" fmla="*/ 433820 h 2150052"/>
              <a:gd name="connsiteX12" fmla="*/ 929121 w 4312228"/>
              <a:gd name="connsiteY12" fmla="*/ 487507 h 2150052"/>
              <a:gd name="connsiteX13" fmla="*/ 1085850 w 4312228"/>
              <a:gd name="connsiteY13" fmla="*/ 581025 h 2150052"/>
              <a:gd name="connsiteX14" fmla="*/ 1259898 w 4312228"/>
              <a:gd name="connsiteY14" fmla="*/ 643370 h 2150052"/>
              <a:gd name="connsiteX15" fmla="*/ 1331768 w 4312228"/>
              <a:gd name="connsiteY15" fmla="*/ 719570 h 2150052"/>
              <a:gd name="connsiteX16" fmla="*/ 1425287 w 4312228"/>
              <a:gd name="connsiteY16" fmla="*/ 719570 h 2150052"/>
              <a:gd name="connsiteX17" fmla="*/ 1433946 w 4312228"/>
              <a:gd name="connsiteY17" fmla="*/ 808759 h 2150052"/>
              <a:gd name="connsiteX18" fmla="*/ 1572491 w 4312228"/>
              <a:gd name="connsiteY18" fmla="*/ 925657 h 2150052"/>
              <a:gd name="connsiteX19" fmla="*/ 1702377 w 4312228"/>
              <a:gd name="connsiteY19" fmla="*/ 969818 h 2150052"/>
              <a:gd name="connsiteX20" fmla="*/ 1872096 w 4312228"/>
              <a:gd name="connsiteY20" fmla="*/ 1059007 h 2150052"/>
              <a:gd name="connsiteX21" fmla="*/ 1894609 w 4312228"/>
              <a:gd name="connsiteY21" fmla="*/ 1122218 h 2150052"/>
              <a:gd name="connsiteX22" fmla="*/ 1975139 w 4312228"/>
              <a:gd name="connsiteY22" fmla="*/ 1122218 h 2150052"/>
              <a:gd name="connsiteX23" fmla="*/ 2122343 w 4312228"/>
              <a:gd name="connsiteY23" fmla="*/ 1300596 h 2150052"/>
              <a:gd name="connsiteX24" fmla="*/ 2234046 w 4312228"/>
              <a:gd name="connsiteY24" fmla="*/ 1354282 h 2150052"/>
              <a:gd name="connsiteX25" fmla="*/ 2506807 w 4312228"/>
              <a:gd name="connsiteY25" fmla="*/ 1511011 h 2150052"/>
              <a:gd name="connsiteX26" fmla="*/ 2583007 w 4312228"/>
              <a:gd name="connsiteY26" fmla="*/ 1555173 h 2150052"/>
              <a:gd name="connsiteX27" fmla="*/ 2645353 w 4312228"/>
              <a:gd name="connsiteY27" fmla="*/ 1555173 h 2150052"/>
              <a:gd name="connsiteX28" fmla="*/ 2645353 w 4312228"/>
              <a:gd name="connsiteY28" fmla="*/ 1600200 h 2150052"/>
              <a:gd name="connsiteX29" fmla="*/ 2744066 w 4312228"/>
              <a:gd name="connsiteY29" fmla="*/ 1600200 h 2150052"/>
              <a:gd name="connsiteX30" fmla="*/ 2770910 w 4312228"/>
              <a:gd name="connsiteY30" fmla="*/ 1645227 h 2150052"/>
              <a:gd name="connsiteX31" fmla="*/ 2810741 w 4312228"/>
              <a:gd name="connsiteY31" fmla="*/ 1680730 h 2150052"/>
              <a:gd name="connsiteX32" fmla="*/ 2949287 w 4312228"/>
              <a:gd name="connsiteY32" fmla="*/ 1680730 h 2150052"/>
              <a:gd name="connsiteX33" fmla="*/ 2949287 w 4312228"/>
              <a:gd name="connsiteY33" fmla="*/ 1724891 h 2150052"/>
              <a:gd name="connsiteX34" fmla="*/ 3025487 w 4312228"/>
              <a:gd name="connsiteY34" fmla="*/ 1724891 h 2150052"/>
              <a:gd name="connsiteX35" fmla="*/ 3079173 w 4312228"/>
              <a:gd name="connsiteY35" fmla="*/ 1743075 h 2150052"/>
              <a:gd name="connsiteX36" fmla="*/ 3172691 w 4312228"/>
              <a:gd name="connsiteY36" fmla="*/ 1761259 h 2150052"/>
              <a:gd name="connsiteX37" fmla="*/ 3280064 w 4312228"/>
              <a:gd name="connsiteY37" fmla="*/ 1761259 h 2150052"/>
              <a:gd name="connsiteX38" fmla="*/ 3280064 w 4312228"/>
              <a:gd name="connsiteY38" fmla="*/ 1796761 h 2150052"/>
              <a:gd name="connsiteX39" fmla="*/ 3325091 w 4312228"/>
              <a:gd name="connsiteY39" fmla="*/ 1796761 h 2150052"/>
              <a:gd name="connsiteX40" fmla="*/ 3319896 w 4312228"/>
              <a:gd name="connsiteY40" fmla="*/ 1832264 h 2150052"/>
              <a:gd name="connsiteX41" fmla="*/ 3418609 w 4312228"/>
              <a:gd name="connsiteY41" fmla="*/ 1832264 h 2150052"/>
              <a:gd name="connsiteX42" fmla="*/ 3610841 w 4312228"/>
              <a:gd name="connsiteY42" fmla="*/ 1908464 h 2150052"/>
              <a:gd name="connsiteX43" fmla="*/ 3829916 w 4312228"/>
              <a:gd name="connsiteY43" fmla="*/ 1930977 h 2150052"/>
              <a:gd name="connsiteX44" fmla="*/ 3829916 w 4312228"/>
              <a:gd name="connsiteY44" fmla="*/ 2015837 h 2150052"/>
              <a:gd name="connsiteX45" fmla="*/ 4142509 w 4312228"/>
              <a:gd name="connsiteY45" fmla="*/ 2015837 h 2150052"/>
              <a:gd name="connsiteX46" fmla="*/ 4142509 w 4312228"/>
              <a:gd name="connsiteY46" fmla="*/ 2150052 h 2150052"/>
              <a:gd name="connsiteX47" fmla="*/ 4312228 w 4312228"/>
              <a:gd name="connsiteY4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625186 w 4312228"/>
              <a:gd name="connsiteY9" fmla="*/ 281420 h 2150052"/>
              <a:gd name="connsiteX10" fmla="*/ 852921 w 4312228"/>
              <a:gd name="connsiteY10" fmla="*/ 433820 h 2150052"/>
              <a:gd name="connsiteX11" fmla="*/ 929121 w 4312228"/>
              <a:gd name="connsiteY11" fmla="*/ 433820 h 2150052"/>
              <a:gd name="connsiteX12" fmla="*/ 929121 w 4312228"/>
              <a:gd name="connsiteY12" fmla="*/ 487507 h 2150052"/>
              <a:gd name="connsiteX13" fmla="*/ 1085850 w 4312228"/>
              <a:gd name="connsiteY13" fmla="*/ 581025 h 2150052"/>
              <a:gd name="connsiteX14" fmla="*/ 1259898 w 4312228"/>
              <a:gd name="connsiteY14" fmla="*/ 643370 h 2150052"/>
              <a:gd name="connsiteX15" fmla="*/ 1331768 w 4312228"/>
              <a:gd name="connsiteY15" fmla="*/ 719570 h 2150052"/>
              <a:gd name="connsiteX16" fmla="*/ 1425287 w 4312228"/>
              <a:gd name="connsiteY16" fmla="*/ 719570 h 2150052"/>
              <a:gd name="connsiteX17" fmla="*/ 1433946 w 4312228"/>
              <a:gd name="connsiteY17" fmla="*/ 808759 h 2150052"/>
              <a:gd name="connsiteX18" fmla="*/ 1572491 w 4312228"/>
              <a:gd name="connsiteY18" fmla="*/ 925657 h 2150052"/>
              <a:gd name="connsiteX19" fmla="*/ 1702377 w 4312228"/>
              <a:gd name="connsiteY19" fmla="*/ 969818 h 2150052"/>
              <a:gd name="connsiteX20" fmla="*/ 1872096 w 4312228"/>
              <a:gd name="connsiteY20" fmla="*/ 1059007 h 2150052"/>
              <a:gd name="connsiteX21" fmla="*/ 1894609 w 4312228"/>
              <a:gd name="connsiteY21" fmla="*/ 1122218 h 2150052"/>
              <a:gd name="connsiteX22" fmla="*/ 1975139 w 4312228"/>
              <a:gd name="connsiteY22" fmla="*/ 1122218 h 2150052"/>
              <a:gd name="connsiteX23" fmla="*/ 2122343 w 4312228"/>
              <a:gd name="connsiteY23" fmla="*/ 1300596 h 2150052"/>
              <a:gd name="connsiteX24" fmla="*/ 2234046 w 4312228"/>
              <a:gd name="connsiteY24" fmla="*/ 1354282 h 2150052"/>
              <a:gd name="connsiteX25" fmla="*/ 2506807 w 4312228"/>
              <a:gd name="connsiteY25" fmla="*/ 1511011 h 2150052"/>
              <a:gd name="connsiteX26" fmla="*/ 2583007 w 4312228"/>
              <a:gd name="connsiteY26" fmla="*/ 1555173 h 2150052"/>
              <a:gd name="connsiteX27" fmla="*/ 2645353 w 4312228"/>
              <a:gd name="connsiteY27" fmla="*/ 1555173 h 2150052"/>
              <a:gd name="connsiteX28" fmla="*/ 2645353 w 4312228"/>
              <a:gd name="connsiteY28" fmla="*/ 1600200 h 2150052"/>
              <a:gd name="connsiteX29" fmla="*/ 2744066 w 4312228"/>
              <a:gd name="connsiteY29" fmla="*/ 1600200 h 2150052"/>
              <a:gd name="connsiteX30" fmla="*/ 2770910 w 4312228"/>
              <a:gd name="connsiteY30" fmla="*/ 1645227 h 2150052"/>
              <a:gd name="connsiteX31" fmla="*/ 2810741 w 4312228"/>
              <a:gd name="connsiteY31" fmla="*/ 1680730 h 2150052"/>
              <a:gd name="connsiteX32" fmla="*/ 2949287 w 4312228"/>
              <a:gd name="connsiteY32" fmla="*/ 1680730 h 2150052"/>
              <a:gd name="connsiteX33" fmla="*/ 2949287 w 4312228"/>
              <a:gd name="connsiteY33" fmla="*/ 1724891 h 2150052"/>
              <a:gd name="connsiteX34" fmla="*/ 3025487 w 4312228"/>
              <a:gd name="connsiteY34" fmla="*/ 1724891 h 2150052"/>
              <a:gd name="connsiteX35" fmla="*/ 3079173 w 4312228"/>
              <a:gd name="connsiteY35" fmla="*/ 1743075 h 2150052"/>
              <a:gd name="connsiteX36" fmla="*/ 3172691 w 4312228"/>
              <a:gd name="connsiteY36" fmla="*/ 1761259 h 2150052"/>
              <a:gd name="connsiteX37" fmla="*/ 3280064 w 4312228"/>
              <a:gd name="connsiteY37" fmla="*/ 1761259 h 2150052"/>
              <a:gd name="connsiteX38" fmla="*/ 3280064 w 4312228"/>
              <a:gd name="connsiteY38" fmla="*/ 1796761 h 2150052"/>
              <a:gd name="connsiteX39" fmla="*/ 3325091 w 4312228"/>
              <a:gd name="connsiteY39" fmla="*/ 1796761 h 2150052"/>
              <a:gd name="connsiteX40" fmla="*/ 3319896 w 4312228"/>
              <a:gd name="connsiteY40" fmla="*/ 1832264 h 2150052"/>
              <a:gd name="connsiteX41" fmla="*/ 3418609 w 4312228"/>
              <a:gd name="connsiteY41" fmla="*/ 1832264 h 2150052"/>
              <a:gd name="connsiteX42" fmla="*/ 3610841 w 4312228"/>
              <a:gd name="connsiteY42" fmla="*/ 1908464 h 2150052"/>
              <a:gd name="connsiteX43" fmla="*/ 3829916 w 4312228"/>
              <a:gd name="connsiteY43" fmla="*/ 1930977 h 2150052"/>
              <a:gd name="connsiteX44" fmla="*/ 3829916 w 4312228"/>
              <a:gd name="connsiteY44" fmla="*/ 2015837 h 2150052"/>
              <a:gd name="connsiteX45" fmla="*/ 4142509 w 4312228"/>
              <a:gd name="connsiteY45" fmla="*/ 2015837 h 2150052"/>
              <a:gd name="connsiteX46" fmla="*/ 4142509 w 4312228"/>
              <a:gd name="connsiteY46" fmla="*/ 2150052 h 2150052"/>
              <a:gd name="connsiteX47" fmla="*/ 4312228 w 4312228"/>
              <a:gd name="connsiteY4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63970 w 4312228"/>
              <a:gd name="connsiteY9" fmla="*/ 272340 h 2150052"/>
              <a:gd name="connsiteX10" fmla="*/ 625186 w 4312228"/>
              <a:gd name="connsiteY10" fmla="*/ 281420 h 2150052"/>
              <a:gd name="connsiteX11" fmla="*/ 852921 w 4312228"/>
              <a:gd name="connsiteY11" fmla="*/ 433820 h 2150052"/>
              <a:gd name="connsiteX12" fmla="*/ 929121 w 4312228"/>
              <a:gd name="connsiteY12" fmla="*/ 433820 h 2150052"/>
              <a:gd name="connsiteX13" fmla="*/ 929121 w 4312228"/>
              <a:gd name="connsiteY13" fmla="*/ 487507 h 2150052"/>
              <a:gd name="connsiteX14" fmla="*/ 1085850 w 4312228"/>
              <a:gd name="connsiteY14" fmla="*/ 581025 h 2150052"/>
              <a:gd name="connsiteX15" fmla="*/ 1259898 w 4312228"/>
              <a:gd name="connsiteY15" fmla="*/ 643370 h 2150052"/>
              <a:gd name="connsiteX16" fmla="*/ 1331768 w 4312228"/>
              <a:gd name="connsiteY16" fmla="*/ 719570 h 2150052"/>
              <a:gd name="connsiteX17" fmla="*/ 1425287 w 4312228"/>
              <a:gd name="connsiteY17" fmla="*/ 719570 h 2150052"/>
              <a:gd name="connsiteX18" fmla="*/ 1433946 w 4312228"/>
              <a:gd name="connsiteY18" fmla="*/ 808759 h 2150052"/>
              <a:gd name="connsiteX19" fmla="*/ 1572491 w 4312228"/>
              <a:gd name="connsiteY19" fmla="*/ 925657 h 2150052"/>
              <a:gd name="connsiteX20" fmla="*/ 1702377 w 4312228"/>
              <a:gd name="connsiteY20" fmla="*/ 969818 h 2150052"/>
              <a:gd name="connsiteX21" fmla="*/ 1872096 w 4312228"/>
              <a:gd name="connsiteY21" fmla="*/ 1059007 h 2150052"/>
              <a:gd name="connsiteX22" fmla="*/ 1894609 w 4312228"/>
              <a:gd name="connsiteY22" fmla="*/ 1122218 h 2150052"/>
              <a:gd name="connsiteX23" fmla="*/ 1975139 w 4312228"/>
              <a:gd name="connsiteY23" fmla="*/ 1122218 h 2150052"/>
              <a:gd name="connsiteX24" fmla="*/ 2122343 w 4312228"/>
              <a:gd name="connsiteY24" fmla="*/ 1300596 h 2150052"/>
              <a:gd name="connsiteX25" fmla="*/ 2234046 w 4312228"/>
              <a:gd name="connsiteY25" fmla="*/ 1354282 h 2150052"/>
              <a:gd name="connsiteX26" fmla="*/ 2506807 w 4312228"/>
              <a:gd name="connsiteY26" fmla="*/ 1511011 h 2150052"/>
              <a:gd name="connsiteX27" fmla="*/ 2583007 w 4312228"/>
              <a:gd name="connsiteY27" fmla="*/ 1555173 h 2150052"/>
              <a:gd name="connsiteX28" fmla="*/ 2645353 w 4312228"/>
              <a:gd name="connsiteY28" fmla="*/ 1555173 h 2150052"/>
              <a:gd name="connsiteX29" fmla="*/ 2645353 w 4312228"/>
              <a:gd name="connsiteY29" fmla="*/ 1600200 h 2150052"/>
              <a:gd name="connsiteX30" fmla="*/ 2744066 w 4312228"/>
              <a:gd name="connsiteY30" fmla="*/ 1600200 h 2150052"/>
              <a:gd name="connsiteX31" fmla="*/ 2770910 w 4312228"/>
              <a:gd name="connsiteY31" fmla="*/ 1645227 h 2150052"/>
              <a:gd name="connsiteX32" fmla="*/ 2810741 w 4312228"/>
              <a:gd name="connsiteY32" fmla="*/ 1680730 h 2150052"/>
              <a:gd name="connsiteX33" fmla="*/ 2949287 w 4312228"/>
              <a:gd name="connsiteY33" fmla="*/ 1680730 h 2150052"/>
              <a:gd name="connsiteX34" fmla="*/ 2949287 w 4312228"/>
              <a:gd name="connsiteY34" fmla="*/ 1724891 h 2150052"/>
              <a:gd name="connsiteX35" fmla="*/ 3025487 w 4312228"/>
              <a:gd name="connsiteY35" fmla="*/ 1724891 h 2150052"/>
              <a:gd name="connsiteX36" fmla="*/ 3079173 w 4312228"/>
              <a:gd name="connsiteY36" fmla="*/ 1743075 h 2150052"/>
              <a:gd name="connsiteX37" fmla="*/ 3172691 w 4312228"/>
              <a:gd name="connsiteY37" fmla="*/ 1761259 h 2150052"/>
              <a:gd name="connsiteX38" fmla="*/ 3280064 w 4312228"/>
              <a:gd name="connsiteY38" fmla="*/ 1761259 h 2150052"/>
              <a:gd name="connsiteX39" fmla="*/ 3280064 w 4312228"/>
              <a:gd name="connsiteY39" fmla="*/ 1796761 h 2150052"/>
              <a:gd name="connsiteX40" fmla="*/ 3325091 w 4312228"/>
              <a:gd name="connsiteY40" fmla="*/ 1796761 h 2150052"/>
              <a:gd name="connsiteX41" fmla="*/ 3319896 w 4312228"/>
              <a:gd name="connsiteY41" fmla="*/ 1832264 h 2150052"/>
              <a:gd name="connsiteX42" fmla="*/ 3418609 w 4312228"/>
              <a:gd name="connsiteY42" fmla="*/ 1832264 h 2150052"/>
              <a:gd name="connsiteX43" fmla="*/ 3610841 w 4312228"/>
              <a:gd name="connsiteY43" fmla="*/ 1908464 h 2150052"/>
              <a:gd name="connsiteX44" fmla="*/ 3829916 w 4312228"/>
              <a:gd name="connsiteY44" fmla="*/ 1930977 h 2150052"/>
              <a:gd name="connsiteX45" fmla="*/ 3829916 w 4312228"/>
              <a:gd name="connsiteY45" fmla="*/ 2015837 h 2150052"/>
              <a:gd name="connsiteX46" fmla="*/ 4142509 w 4312228"/>
              <a:gd name="connsiteY46" fmla="*/ 2015837 h 2150052"/>
              <a:gd name="connsiteX47" fmla="*/ 4142509 w 4312228"/>
              <a:gd name="connsiteY47" fmla="*/ 2150052 h 2150052"/>
              <a:gd name="connsiteX48" fmla="*/ 4312228 w 4312228"/>
              <a:gd name="connsiteY4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85030 h 2150052"/>
              <a:gd name="connsiteX10" fmla="*/ 625186 w 4312228"/>
              <a:gd name="connsiteY10" fmla="*/ 281420 h 2150052"/>
              <a:gd name="connsiteX11" fmla="*/ 852921 w 4312228"/>
              <a:gd name="connsiteY11" fmla="*/ 433820 h 2150052"/>
              <a:gd name="connsiteX12" fmla="*/ 929121 w 4312228"/>
              <a:gd name="connsiteY12" fmla="*/ 433820 h 2150052"/>
              <a:gd name="connsiteX13" fmla="*/ 929121 w 4312228"/>
              <a:gd name="connsiteY13" fmla="*/ 487507 h 2150052"/>
              <a:gd name="connsiteX14" fmla="*/ 1085850 w 4312228"/>
              <a:gd name="connsiteY14" fmla="*/ 581025 h 2150052"/>
              <a:gd name="connsiteX15" fmla="*/ 1259898 w 4312228"/>
              <a:gd name="connsiteY15" fmla="*/ 643370 h 2150052"/>
              <a:gd name="connsiteX16" fmla="*/ 1331768 w 4312228"/>
              <a:gd name="connsiteY16" fmla="*/ 719570 h 2150052"/>
              <a:gd name="connsiteX17" fmla="*/ 1425287 w 4312228"/>
              <a:gd name="connsiteY17" fmla="*/ 719570 h 2150052"/>
              <a:gd name="connsiteX18" fmla="*/ 1433946 w 4312228"/>
              <a:gd name="connsiteY18" fmla="*/ 808759 h 2150052"/>
              <a:gd name="connsiteX19" fmla="*/ 1572491 w 4312228"/>
              <a:gd name="connsiteY19" fmla="*/ 925657 h 2150052"/>
              <a:gd name="connsiteX20" fmla="*/ 1702377 w 4312228"/>
              <a:gd name="connsiteY20" fmla="*/ 969818 h 2150052"/>
              <a:gd name="connsiteX21" fmla="*/ 1872096 w 4312228"/>
              <a:gd name="connsiteY21" fmla="*/ 1059007 h 2150052"/>
              <a:gd name="connsiteX22" fmla="*/ 1894609 w 4312228"/>
              <a:gd name="connsiteY22" fmla="*/ 1122218 h 2150052"/>
              <a:gd name="connsiteX23" fmla="*/ 1975139 w 4312228"/>
              <a:gd name="connsiteY23" fmla="*/ 1122218 h 2150052"/>
              <a:gd name="connsiteX24" fmla="*/ 2122343 w 4312228"/>
              <a:gd name="connsiteY24" fmla="*/ 1300596 h 2150052"/>
              <a:gd name="connsiteX25" fmla="*/ 2234046 w 4312228"/>
              <a:gd name="connsiteY25" fmla="*/ 1354282 h 2150052"/>
              <a:gd name="connsiteX26" fmla="*/ 2506807 w 4312228"/>
              <a:gd name="connsiteY26" fmla="*/ 1511011 h 2150052"/>
              <a:gd name="connsiteX27" fmla="*/ 2583007 w 4312228"/>
              <a:gd name="connsiteY27" fmla="*/ 1555173 h 2150052"/>
              <a:gd name="connsiteX28" fmla="*/ 2645353 w 4312228"/>
              <a:gd name="connsiteY28" fmla="*/ 1555173 h 2150052"/>
              <a:gd name="connsiteX29" fmla="*/ 2645353 w 4312228"/>
              <a:gd name="connsiteY29" fmla="*/ 1600200 h 2150052"/>
              <a:gd name="connsiteX30" fmla="*/ 2744066 w 4312228"/>
              <a:gd name="connsiteY30" fmla="*/ 1600200 h 2150052"/>
              <a:gd name="connsiteX31" fmla="*/ 2770910 w 4312228"/>
              <a:gd name="connsiteY31" fmla="*/ 1645227 h 2150052"/>
              <a:gd name="connsiteX32" fmla="*/ 2810741 w 4312228"/>
              <a:gd name="connsiteY32" fmla="*/ 1680730 h 2150052"/>
              <a:gd name="connsiteX33" fmla="*/ 2949287 w 4312228"/>
              <a:gd name="connsiteY33" fmla="*/ 1680730 h 2150052"/>
              <a:gd name="connsiteX34" fmla="*/ 2949287 w 4312228"/>
              <a:gd name="connsiteY34" fmla="*/ 1724891 h 2150052"/>
              <a:gd name="connsiteX35" fmla="*/ 3025487 w 4312228"/>
              <a:gd name="connsiteY35" fmla="*/ 1724891 h 2150052"/>
              <a:gd name="connsiteX36" fmla="*/ 3079173 w 4312228"/>
              <a:gd name="connsiteY36" fmla="*/ 1743075 h 2150052"/>
              <a:gd name="connsiteX37" fmla="*/ 3172691 w 4312228"/>
              <a:gd name="connsiteY37" fmla="*/ 1761259 h 2150052"/>
              <a:gd name="connsiteX38" fmla="*/ 3280064 w 4312228"/>
              <a:gd name="connsiteY38" fmla="*/ 1761259 h 2150052"/>
              <a:gd name="connsiteX39" fmla="*/ 3280064 w 4312228"/>
              <a:gd name="connsiteY39" fmla="*/ 1796761 h 2150052"/>
              <a:gd name="connsiteX40" fmla="*/ 3325091 w 4312228"/>
              <a:gd name="connsiteY40" fmla="*/ 1796761 h 2150052"/>
              <a:gd name="connsiteX41" fmla="*/ 3319896 w 4312228"/>
              <a:gd name="connsiteY41" fmla="*/ 1832264 h 2150052"/>
              <a:gd name="connsiteX42" fmla="*/ 3418609 w 4312228"/>
              <a:gd name="connsiteY42" fmla="*/ 1832264 h 2150052"/>
              <a:gd name="connsiteX43" fmla="*/ 3610841 w 4312228"/>
              <a:gd name="connsiteY43" fmla="*/ 1908464 h 2150052"/>
              <a:gd name="connsiteX44" fmla="*/ 3829916 w 4312228"/>
              <a:gd name="connsiteY44" fmla="*/ 1930977 h 2150052"/>
              <a:gd name="connsiteX45" fmla="*/ 3829916 w 4312228"/>
              <a:gd name="connsiteY45" fmla="*/ 2015837 h 2150052"/>
              <a:gd name="connsiteX46" fmla="*/ 4142509 w 4312228"/>
              <a:gd name="connsiteY46" fmla="*/ 2015837 h 2150052"/>
              <a:gd name="connsiteX47" fmla="*/ 4142509 w 4312228"/>
              <a:gd name="connsiteY47" fmla="*/ 2150052 h 2150052"/>
              <a:gd name="connsiteX48" fmla="*/ 4312228 w 4312228"/>
              <a:gd name="connsiteY4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625186 w 4312228"/>
              <a:gd name="connsiteY10" fmla="*/ 281420 h 2150052"/>
              <a:gd name="connsiteX11" fmla="*/ 852921 w 4312228"/>
              <a:gd name="connsiteY11" fmla="*/ 433820 h 2150052"/>
              <a:gd name="connsiteX12" fmla="*/ 929121 w 4312228"/>
              <a:gd name="connsiteY12" fmla="*/ 433820 h 2150052"/>
              <a:gd name="connsiteX13" fmla="*/ 929121 w 4312228"/>
              <a:gd name="connsiteY13" fmla="*/ 487507 h 2150052"/>
              <a:gd name="connsiteX14" fmla="*/ 1085850 w 4312228"/>
              <a:gd name="connsiteY14" fmla="*/ 581025 h 2150052"/>
              <a:gd name="connsiteX15" fmla="*/ 1259898 w 4312228"/>
              <a:gd name="connsiteY15" fmla="*/ 643370 h 2150052"/>
              <a:gd name="connsiteX16" fmla="*/ 1331768 w 4312228"/>
              <a:gd name="connsiteY16" fmla="*/ 719570 h 2150052"/>
              <a:gd name="connsiteX17" fmla="*/ 1425287 w 4312228"/>
              <a:gd name="connsiteY17" fmla="*/ 719570 h 2150052"/>
              <a:gd name="connsiteX18" fmla="*/ 1433946 w 4312228"/>
              <a:gd name="connsiteY18" fmla="*/ 808759 h 2150052"/>
              <a:gd name="connsiteX19" fmla="*/ 1572491 w 4312228"/>
              <a:gd name="connsiteY19" fmla="*/ 925657 h 2150052"/>
              <a:gd name="connsiteX20" fmla="*/ 1702377 w 4312228"/>
              <a:gd name="connsiteY20" fmla="*/ 969818 h 2150052"/>
              <a:gd name="connsiteX21" fmla="*/ 1872096 w 4312228"/>
              <a:gd name="connsiteY21" fmla="*/ 1059007 h 2150052"/>
              <a:gd name="connsiteX22" fmla="*/ 1894609 w 4312228"/>
              <a:gd name="connsiteY22" fmla="*/ 1122218 h 2150052"/>
              <a:gd name="connsiteX23" fmla="*/ 1975139 w 4312228"/>
              <a:gd name="connsiteY23" fmla="*/ 1122218 h 2150052"/>
              <a:gd name="connsiteX24" fmla="*/ 2122343 w 4312228"/>
              <a:gd name="connsiteY24" fmla="*/ 1300596 h 2150052"/>
              <a:gd name="connsiteX25" fmla="*/ 2234046 w 4312228"/>
              <a:gd name="connsiteY25" fmla="*/ 1354282 h 2150052"/>
              <a:gd name="connsiteX26" fmla="*/ 2506807 w 4312228"/>
              <a:gd name="connsiteY26" fmla="*/ 1511011 h 2150052"/>
              <a:gd name="connsiteX27" fmla="*/ 2583007 w 4312228"/>
              <a:gd name="connsiteY27" fmla="*/ 1555173 h 2150052"/>
              <a:gd name="connsiteX28" fmla="*/ 2645353 w 4312228"/>
              <a:gd name="connsiteY28" fmla="*/ 1555173 h 2150052"/>
              <a:gd name="connsiteX29" fmla="*/ 2645353 w 4312228"/>
              <a:gd name="connsiteY29" fmla="*/ 1600200 h 2150052"/>
              <a:gd name="connsiteX30" fmla="*/ 2744066 w 4312228"/>
              <a:gd name="connsiteY30" fmla="*/ 1600200 h 2150052"/>
              <a:gd name="connsiteX31" fmla="*/ 2770910 w 4312228"/>
              <a:gd name="connsiteY31" fmla="*/ 1645227 h 2150052"/>
              <a:gd name="connsiteX32" fmla="*/ 2810741 w 4312228"/>
              <a:gd name="connsiteY32" fmla="*/ 1680730 h 2150052"/>
              <a:gd name="connsiteX33" fmla="*/ 2949287 w 4312228"/>
              <a:gd name="connsiteY33" fmla="*/ 1680730 h 2150052"/>
              <a:gd name="connsiteX34" fmla="*/ 2949287 w 4312228"/>
              <a:gd name="connsiteY34" fmla="*/ 1724891 h 2150052"/>
              <a:gd name="connsiteX35" fmla="*/ 3025487 w 4312228"/>
              <a:gd name="connsiteY35" fmla="*/ 1724891 h 2150052"/>
              <a:gd name="connsiteX36" fmla="*/ 3079173 w 4312228"/>
              <a:gd name="connsiteY36" fmla="*/ 1743075 h 2150052"/>
              <a:gd name="connsiteX37" fmla="*/ 3172691 w 4312228"/>
              <a:gd name="connsiteY37" fmla="*/ 1761259 h 2150052"/>
              <a:gd name="connsiteX38" fmla="*/ 3280064 w 4312228"/>
              <a:gd name="connsiteY38" fmla="*/ 1761259 h 2150052"/>
              <a:gd name="connsiteX39" fmla="*/ 3280064 w 4312228"/>
              <a:gd name="connsiteY39" fmla="*/ 1796761 h 2150052"/>
              <a:gd name="connsiteX40" fmla="*/ 3325091 w 4312228"/>
              <a:gd name="connsiteY40" fmla="*/ 1796761 h 2150052"/>
              <a:gd name="connsiteX41" fmla="*/ 3319896 w 4312228"/>
              <a:gd name="connsiteY41" fmla="*/ 1832264 h 2150052"/>
              <a:gd name="connsiteX42" fmla="*/ 3418609 w 4312228"/>
              <a:gd name="connsiteY42" fmla="*/ 1832264 h 2150052"/>
              <a:gd name="connsiteX43" fmla="*/ 3610841 w 4312228"/>
              <a:gd name="connsiteY43" fmla="*/ 1908464 h 2150052"/>
              <a:gd name="connsiteX44" fmla="*/ 3829916 w 4312228"/>
              <a:gd name="connsiteY44" fmla="*/ 1930977 h 2150052"/>
              <a:gd name="connsiteX45" fmla="*/ 3829916 w 4312228"/>
              <a:gd name="connsiteY45" fmla="*/ 2015837 h 2150052"/>
              <a:gd name="connsiteX46" fmla="*/ 4142509 w 4312228"/>
              <a:gd name="connsiteY46" fmla="*/ 2015837 h 2150052"/>
              <a:gd name="connsiteX47" fmla="*/ 4142509 w 4312228"/>
              <a:gd name="connsiteY47" fmla="*/ 2150052 h 2150052"/>
              <a:gd name="connsiteX48" fmla="*/ 4312228 w 4312228"/>
              <a:gd name="connsiteY4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8414 w 4312228"/>
              <a:gd name="connsiteY10" fmla="*/ 281420 h 2150052"/>
              <a:gd name="connsiteX11" fmla="*/ 852921 w 4312228"/>
              <a:gd name="connsiteY11" fmla="*/ 433820 h 2150052"/>
              <a:gd name="connsiteX12" fmla="*/ 929121 w 4312228"/>
              <a:gd name="connsiteY12" fmla="*/ 433820 h 2150052"/>
              <a:gd name="connsiteX13" fmla="*/ 929121 w 4312228"/>
              <a:gd name="connsiteY13" fmla="*/ 487507 h 2150052"/>
              <a:gd name="connsiteX14" fmla="*/ 1085850 w 4312228"/>
              <a:gd name="connsiteY14" fmla="*/ 581025 h 2150052"/>
              <a:gd name="connsiteX15" fmla="*/ 1259898 w 4312228"/>
              <a:gd name="connsiteY15" fmla="*/ 643370 h 2150052"/>
              <a:gd name="connsiteX16" fmla="*/ 1331768 w 4312228"/>
              <a:gd name="connsiteY16" fmla="*/ 719570 h 2150052"/>
              <a:gd name="connsiteX17" fmla="*/ 1425287 w 4312228"/>
              <a:gd name="connsiteY17" fmla="*/ 719570 h 2150052"/>
              <a:gd name="connsiteX18" fmla="*/ 1433946 w 4312228"/>
              <a:gd name="connsiteY18" fmla="*/ 808759 h 2150052"/>
              <a:gd name="connsiteX19" fmla="*/ 1572491 w 4312228"/>
              <a:gd name="connsiteY19" fmla="*/ 925657 h 2150052"/>
              <a:gd name="connsiteX20" fmla="*/ 1702377 w 4312228"/>
              <a:gd name="connsiteY20" fmla="*/ 969818 h 2150052"/>
              <a:gd name="connsiteX21" fmla="*/ 1872096 w 4312228"/>
              <a:gd name="connsiteY21" fmla="*/ 1059007 h 2150052"/>
              <a:gd name="connsiteX22" fmla="*/ 1894609 w 4312228"/>
              <a:gd name="connsiteY22" fmla="*/ 1122218 h 2150052"/>
              <a:gd name="connsiteX23" fmla="*/ 1975139 w 4312228"/>
              <a:gd name="connsiteY23" fmla="*/ 1122218 h 2150052"/>
              <a:gd name="connsiteX24" fmla="*/ 2122343 w 4312228"/>
              <a:gd name="connsiteY24" fmla="*/ 1300596 h 2150052"/>
              <a:gd name="connsiteX25" fmla="*/ 2234046 w 4312228"/>
              <a:gd name="connsiteY25" fmla="*/ 1354282 h 2150052"/>
              <a:gd name="connsiteX26" fmla="*/ 2506807 w 4312228"/>
              <a:gd name="connsiteY26" fmla="*/ 1511011 h 2150052"/>
              <a:gd name="connsiteX27" fmla="*/ 2583007 w 4312228"/>
              <a:gd name="connsiteY27" fmla="*/ 1555173 h 2150052"/>
              <a:gd name="connsiteX28" fmla="*/ 2645353 w 4312228"/>
              <a:gd name="connsiteY28" fmla="*/ 1555173 h 2150052"/>
              <a:gd name="connsiteX29" fmla="*/ 2645353 w 4312228"/>
              <a:gd name="connsiteY29" fmla="*/ 1600200 h 2150052"/>
              <a:gd name="connsiteX30" fmla="*/ 2744066 w 4312228"/>
              <a:gd name="connsiteY30" fmla="*/ 1600200 h 2150052"/>
              <a:gd name="connsiteX31" fmla="*/ 2770910 w 4312228"/>
              <a:gd name="connsiteY31" fmla="*/ 1645227 h 2150052"/>
              <a:gd name="connsiteX32" fmla="*/ 2810741 w 4312228"/>
              <a:gd name="connsiteY32" fmla="*/ 1680730 h 2150052"/>
              <a:gd name="connsiteX33" fmla="*/ 2949287 w 4312228"/>
              <a:gd name="connsiteY33" fmla="*/ 1680730 h 2150052"/>
              <a:gd name="connsiteX34" fmla="*/ 2949287 w 4312228"/>
              <a:gd name="connsiteY34" fmla="*/ 1724891 h 2150052"/>
              <a:gd name="connsiteX35" fmla="*/ 3025487 w 4312228"/>
              <a:gd name="connsiteY35" fmla="*/ 1724891 h 2150052"/>
              <a:gd name="connsiteX36" fmla="*/ 3079173 w 4312228"/>
              <a:gd name="connsiteY36" fmla="*/ 1743075 h 2150052"/>
              <a:gd name="connsiteX37" fmla="*/ 3172691 w 4312228"/>
              <a:gd name="connsiteY37" fmla="*/ 1761259 h 2150052"/>
              <a:gd name="connsiteX38" fmla="*/ 3280064 w 4312228"/>
              <a:gd name="connsiteY38" fmla="*/ 1761259 h 2150052"/>
              <a:gd name="connsiteX39" fmla="*/ 3280064 w 4312228"/>
              <a:gd name="connsiteY39" fmla="*/ 1796761 h 2150052"/>
              <a:gd name="connsiteX40" fmla="*/ 3325091 w 4312228"/>
              <a:gd name="connsiteY40" fmla="*/ 1796761 h 2150052"/>
              <a:gd name="connsiteX41" fmla="*/ 3319896 w 4312228"/>
              <a:gd name="connsiteY41" fmla="*/ 1832264 h 2150052"/>
              <a:gd name="connsiteX42" fmla="*/ 3418609 w 4312228"/>
              <a:gd name="connsiteY42" fmla="*/ 1832264 h 2150052"/>
              <a:gd name="connsiteX43" fmla="*/ 3610841 w 4312228"/>
              <a:gd name="connsiteY43" fmla="*/ 1908464 h 2150052"/>
              <a:gd name="connsiteX44" fmla="*/ 3829916 w 4312228"/>
              <a:gd name="connsiteY44" fmla="*/ 1930977 h 2150052"/>
              <a:gd name="connsiteX45" fmla="*/ 3829916 w 4312228"/>
              <a:gd name="connsiteY45" fmla="*/ 2015837 h 2150052"/>
              <a:gd name="connsiteX46" fmla="*/ 4142509 w 4312228"/>
              <a:gd name="connsiteY46" fmla="*/ 2015837 h 2150052"/>
              <a:gd name="connsiteX47" fmla="*/ 4142509 w 4312228"/>
              <a:gd name="connsiteY47" fmla="*/ 2150052 h 2150052"/>
              <a:gd name="connsiteX48" fmla="*/ 4312228 w 4312228"/>
              <a:gd name="connsiteY4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8414 w 4312228"/>
              <a:gd name="connsiteY10" fmla="*/ 287765 h 2150052"/>
              <a:gd name="connsiteX11" fmla="*/ 852921 w 4312228"/>
              <a:gd name="connsiteY11" fmla="*/ 433820 h 2150052"/>
              <a:gd name="connsiteX12" fmla="*/ 929121 w 4312228"/>
              <a:gd name="connsiteY12" fmla="*/ 433820 h 2150052"/>
              <a:gd name="connsiteX13" fmla="*/ 929121 w 4312228"/>
              <a:gd name="connsiteY13" fmla="*/ 487507 h 2150052"/>
              <a:gd name="connsiteX14" fmla="*/ 1085850 w 4312228"/>
              <a:gd name="connsiteY14" fmla="*/ 581025 h 2150052"/>
              <a:gd name="connsiteX15" fmla="*/ 1259898 w 4312228"/>
              <a:gd name="connsiteY15" fmla="*/ 643370 h 2150052"/>
              <a:gd name="connsiteX16" fmla="*/ 1331768 w 4312228"/>
              <a:gd name="connsiteY16" fmla="*/ 719570 h 2150052"/>
              <a:gd name="connsiteX17" fmla="*/ 1425287 w 4312228"/>
              <a:gd name="connsiteY17" fmla="*/ 719570 h 2150052"/>
              <a:gd name="connsiteX18" fmla="*/ 1433946 w 4312228"/>
              <a:gd name="connsiteY18" fmla="*/ 808759 h 2150052"/>
              <a:gd name="connsiteX19" fmla="*/ 1572491 w 4312228"/>
              <a:gd name="connsiteY19" fmla="*/ 925657 h 2150052"/>
              <a:gd name="connsiteX20" fmla="*/ 1702377 w 4312228"/>
              <a:gd name="connsiteY20" fmla="*/ 969818 h 2150052"/>
              <a:gd name="connsiteX21" fmla="*/ 1872096 w 4312228"/>
              <a:gd name="connsiteY21" fmla="*/ 1059007 h 2150052"/>
              <a:gd name="connsiteX22" fmla="*/ 1894609 w 4312228"/>
              <a:gd name="connsiteY22" fmla="*/ 1122218 h 2150052"/>
              <a:gd name="connsiteX23" fmla="*/ 1975139 w 4312228"/>
              <a:gd name="connsiteY23" fmla="*/ 1122218 h 2150052"/>
              <a:gd name="connsiteX24" fmla="*/ 2122343 w 4312228"/>
              <a:gd name="connsiteY24" fmla="*/ 1300596 h 2150052"/>
              <a:gd name="connsiteX25" fmla="*/ 2234046 w 4312228"/>
              <a:gd name="connsiteY25" fmla="*/ 1354282 h 2150052"/>
              <a:gd name="connsiteX26" fmla="*/ 2506807 w 4312228"/>
              <a:gd name="connsiteY26" fmla="*/ 1511011 h 2150052"/>
              <a:gd name="connsiteX27" fmla="*/ 2583007 w 4312228"/>
              <a:gd name="connsiteY27" fmla="*/ 1555173 h 2150052"/>
              <a:gd name="connsiteX28" fmla="*/ 2645353 w 4312228"/>
              <a:gd name="connsiteY28" fmla="*/ 1555173 h 2150052"/>
              <a:gd name="connsiteX29" fmla="*/ 2645353 w 4312228"/>
              <a:gd name="connsiteY29" fmla="*/ 1600200 h 2150052"/>
              <a:gd name="connsiteX30" fmla="*/ 2744066 w 4312228"/>
              <a:gd name="connsiteY30" fmla="*/ 1600200 h 2150052"/>
              <a:gd name="connsiteX31" fmla="*/ 2770910 w 4312228"/>
              <a:gd name="connsiteY31" fmla="*/ 1645227 h 2150052"/>
              <a:gd name="connsiteX32" fmla="*/ 2810741 w 4312228"/>
              <a:gd name="connsiteY32" fmla="*/ 1680730 h 2150052"/>
              <a:gd name="connsiteX33" fmla="*/ 2949287 w 4312228"/>
              <a:gd name="connsiteY33" fmla="*/ 1680730 h 2150052"/>
              <a:gd name="connsiteX34" fmla="*/ 2949287 w 4312228"/>
              <a:gd name="connsiteY34" fmla="*/ 1724891 h 2150052"/>
              <a:gd name="connsiteX35" fmla="*/ 3025487 w 4312228"/>
              <a:gd name="connsiteY35" fmla="*/ 1724891 h 2150052"/>
              <a:gd name="connsiteX36" fmla="*/ 3079173 w 4312228"/>
              <a:gd name="connsiteY36" fmla="*/ 1743075 h 2150052"/>
              <a:gd name="connsiteX37" fmla="*/ 3172691 w 4312228"/>
              <a:gd name="connsiteY37" fmla="*/ 1761259 h 2150052"/>
              <a:gd name="connsiteX38" fmla="*/ 3280064 w 4312228"/>
              <a:gd name="connsiteY38" fmla="*/ 1761259 h 2150052"/>
              <a:gd name="connsiteX39" fmla="*/ 3280064 w 4312228"/>
              <a:gd name="connsiteY39" fmla="*/ 1796761 h 2150052"/>
              <a:gd name="connsiteX40" fmla="*/ 3325091 w 4312228"/>
              <a:gd name="connsiteY40" fmla="*/ 1796761 h 2150052"/>
              <a:gd name="connsiteX41" fmla="*/ 3319896 w 4312228"/>
              <a:gd name="connsiteY41" fmla="*/ 1832264 h 2150052"/>
              <a:gd name="connsiteX42" fmla="*/ 3418609 w 4312228"/>
              <a:gd name="connsiteY42" fmla="*/ 1832264 h 2150052"/>
              <a:gd name="connsiteX43" fmla="*/ 3610841 w 4312228"/>
              <a:gd name="connsiteY43" fmla="*/ 1908464 h 2150052"/>
              <a:gd name="connsiteX44" fmla="*/ 3829916 w 4312228"/>
              <a:gd name="connsiteY44" fmla="*/ 1930977 h 2150052"/>
              <a:gd name="connsiteX45" fmla="*/ 3829916 w 4312228"/>
              <a:gd name="connsiteY45" fmla="*/ 2015837 h 2150052"/>
              <a:gd name="connsiteX46" fmla="*/ 4142509 w 4312228"/>
              <a:gd name="connsiteY46" fmla="*/ 2015837 h 2150052"/>
              <a:gd name="connsiteX47" fmla="*/ 4142509 w 4312228"/>
              <a:gd name="connsiteY47" fmla="*/ 2150052 h 2150052"/>
              <a:gd name="connsiteX48" fmla="*/ 4312228 w 4312228"/>
              <a:gd name="connsiteY4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94110 h 2150052"/>
              <a:gd name="connsiteX11" fmla="*/ 852921 w 4312228"/>
              <a:gd name="connsiteY11" fmla="*/ 433820 h 2150052"/>
              <a:gd name="connsiteX12" fmla="*/ 929121 w 4312228"/>
              <a:gd name="connsiteY12" fmla="*/ 433820 h 2150052"/>
              <a:gd name="connsiteX13" fmla="*/ 929121 w 4312228"/>
              <a:gd name="connsiteY13" fmla="*/ 487507 h 2150052"/>
              <a:gd name="connsiteX14" fmla="*/ 1085850 w 4312228"/>
              <a:gd name="connsiteY14" fmla="*/ 581025 h 2150052"/>
              <a:gd name="connsiteX15" fmla="*/ 1259898 w 4312228"/>
              <a:gd name="connsiteY15" fmla="*/ 643370 h 2150052"/>
              <a:gd name="connsiteX16" fmla="*/ 1331768 w 4312228"/>
              <a:gd name="connsiteY16" fmla="*/ 719570 h 2150052"/>
              <a:gd name="connsiteX17" fmla="*/ 1425287 w 4312228"/>
              <a:gd name="connsiteY17" fmla="*/ 719570 h 2150052"/>
              <a:gd name="connsiteX18" fmla="*/ 1433946 w 4312228"/>
              <a:gd name="connsiteY18" fmla="*/ 808759 h 2150052"/>
              <a:gd name="connsiteX19" fmla="*/ 1572491 w 4312228"/>
              <a:gd name="connsiteY19" fmla="*/ 925657 h 2150052"/>
              <a:gd name="connsiteX20" fmla="*/ 1702377 w 4312228"/>
              <a:gd name="connsiteY20" fmla="*/ 969818 h 2150052"/>
              <a:gd name="connsiteX21" fmla="*/ 1872096 w 4312228"/>
              <a:gd name="connsiteY21" fmla="*/ 1059007 h 2150052"/>
              <a:gd name="connsiteX22" fmla="*/ 1894609 w 4312228"/>
              <a:gd name="connsiteY22" fmla="*/ 1122218 h 2150052"/>
              <a:gd name="connsiteX23" fmla="*/ 1975139 w 4312228"/>
              <a:gd name="connsiteY23" fmla="*/ 1122218 h 2150052"/>
              <a:gd name="connsiteX24" fmla="*/ 2122343 w 4312228"/>
              <a:gd name="connsiteY24" fmla="*/ 1300596 h 2150052"/>
              <a:gd name="connsiteX25" fmla="*/ 2234046 w 4312228"/>
              <a:gd name="connsiteY25" fmla="*/ 1354282 h 2150052"/>
              <a:gd name="connsiteX26" fmla="*/ 2506807 w 4312228"/>
              <a:gd name="connsiteY26" fmla="*/ 1511011 h 2150052"/>
              <a:gd name="connsiteX27" fmla="*/ 2583007 w 4312228"/>
              <a:gd name="connsiteY27" fmla="*/ 1555173 h 2150052"/>
              <a:gd name="connsiteX28" fmla="*/ 2645353 w 4312228"/>
              <a:gd name="connsiteY28" fmla="*/ 1555173 h 2150052"/>
              <a:gd name="connsiteX29" fmla="*/ 2645353 w 4312228"/>
              <a:gd name="connsiteY29" fmla="*/ 1600200 h 2150052"/>
              <a:gd name="connsiteX30" fmla="*/ 2744066 w 4312228"/>
              <a:gd name="connsiteY30" fmla="*/ 1600200 h 2150052"/>
              <a:gd name="connsiteX31" fmla="*/ 2770910 w 4312228"/>
              <a:gd name="connsiteY31" fmla="*/ 1645227 h 2150052"/>
              <a:gd name="connsiteX32" fmla="*/ 2810741 w 4312228"/>
              <a:gd name="connsiteY32" fmla="*/ 1680730 h 2150052"/>
              <a:gd name="connsiteX33" fmla="*/ 2949287 w 4312228"/>
              <a:gd name="connsiteY33" fmla="*/ 1680730 h 2150052"/>
              <a:gd name="connsiteX34" fmla="*/ 2949287 w 4312228"/>
              <a:gd name="connsiteY34" fmla="*/ 1724891 h 2150052"/>
              <a:gd name="connsiteX35" fmla="*/ 3025487 w 4312228"/>
              <a:gd name="connsiteY35" fmla="*/ 1724891 h 2150052"/>
              <a:gd name="connsiteX36" fmla="*/ 3079173 w 4312228"/>
              <a:gd name="connsiteY36" fmla="*/ 1743075 h 2150052"/>
              <a:gd name="connsiteX37" fmla="*/ 3172691 w 4312228"/>
              <a:gd name="connsiteY37" fmla="*/ 1761259 h 2150052"/>
              <a:gd name="connsiteX38" fmla="*/ 3280064 w 4312228"/>
              <a:gd name="connsiteY38" fmla="*/ 1761259 h 2150052"/>
              <a:gd name="connsiteX39" fmla="*/ 3280064 w 4312228"/>
              <a:gd name="connsiteY39" fmla="*/ 1796761 h 2150052"/>
              <a:gd name="connsiteX40" fmla="*/ 3325091 w 4312228"/>
              <a:gd name="connsiteY40" fmla="*/ 1796761 h 2150052"/>
              <a:gd name="connsiteX41" fmla="*/ 3319896 w 4312228"/>
              <a:gd name="connsiteY41" fmla="*/ 1832264 h 2150052"/>
              <a:gd name="connsiteX42" fmla="*/ 3418609 w 4312228"/>
              <a:gd name="connsiteY42" fmla="*/ 1832264 h 2150052"/>
              <a:gd name="connsiteX43" fmla="*/ 3610841 w 4312228"/>
              <a:gd name="connsiteY43" fmla="*/ 1908464 h 2150052"/>
              <a:gd name="connsiteX44" fmla="*/ 3829916 w 4312228"/>
              <a:gd name="connsiteY44" fmla="*/ 1930977 h 2150052"/>
              <a:gd name="connsiteX45" fmla="*/ 3829916 w 4312228"/>
              <a:gd name="connsiteY45" fmla="*/ 2015837 h 2150052"/>
              <a:gd name="connsiteX46" fmla="*/ 4142509 w 4312228"/>
              <a:gd name="connsiteY46" fmla="*/ 2015837 h 2150052"/>
              <a:gd name="connsiteX47" fmla="*/ 4142509 w 4312228"/>
              <a:gd name="connsiteY47" fmla="*/ 2150052 h 2150052"/>
              <a:gd name="connsiteX48" fmla="*/ 4312228 w 4312228"/>
              <a:gd name="connsiteY4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94110 h 2150052"/>
              <a:gd name="connsiteX11" fmla="*/ 584997 w 4312228"/>
              <a:gd name="connsiteY11" fmla="*/ 301951 h 2150052"/>
              <a:gd name="connsiteX12" fmla="*/ 852921 w 4312228"/>
              <a:gd name="connsiteY12" fmla="*/ 433820 h 2150052"/>
              <a:gd name="connsiteX13" fmla="*/ 929121 w 4312228"/>
              <a:gd name="connsiteY13" fmla="*/ 433820 h 2150052"/>
              <a:gd name="connsiteX14" fmla="*/ 929121 w 4312228"/>
              <a:gd name="connsiteY14" fmla="*/ 487507 h 2150052"/>
              <a:gd name="connsiteX15" fmla="*/ 1085850 w 4312228"/>
              <a:gd name="connsiteY15" fmla="*/ 581025 h 2150052"/>
              <a:gd name="connsiteX16" fmla="*/ 1259898 w 4312228"/>
              <a:gd name="connsiteY16" fmla="*/ 643370 h 2150052"/>
              <a:gd name="connsiteX17" fmla="*/ 1331768 w 4312228"/>
              <a:gd name="connsiteY17" fmla="*/ 719570 h 2150052"/>
              <a:gd name="connsiteX18" fmla="*/ 1425287 w 4312228"/>
              <a:gd name="connsiteY18" fmla="*/ 719570 h 2150052"/>
              <a:gd name="connsiteX19" fmla="*/ 1433946 w 4312228"/>
              <a:gd name="connsiteY19" fmla="*/ 808759 h 2150052"/>
              <a:gd name="connsiteX20" fmla="*/ 1572491 w 4312228"/>
              <a:gd name="connsiteY20" fmla="*/ 925657 h 2150052"/>
              <a:gd name="connsiteX21" fmla="*/ 1702377 w 4312228"/>
              <a:gd name="connsiteY21" fmla="*/ 969818 h 2150052"/>
              <a:gd name="connsiteX22" fmla="*/ 1872096 w 4312228"/>
              <a:gd name="connsiteY22" fmla="*/ 1059007 h 2150052"/>
              <a:gd name="connsiteX23" fmla="*/ 1894609 w 4312228"/>
              <a:gd name="connsiteY23" fmla="*/ 1122218 h 2150052"/>
              <a:gd name="connsiteX24" fmla="*/ 1975139 w 4312228"/>
              <a:gd name="connsiteY24" fmla="*/ 1122218 h 2150052"/>
              <a:gd name="connsiteX25" fmla="*/ 2122343 w 4312228"/>
              <a:gd name="connsiteY25" fmla="*/ 1300596 h 2150052"/>
              <a:gd name="connsiteX26" fmla="*/ 2234046 w 4312228"/>
              <a:gd name="connsiteY26" fmla="*/ 1354282 h 2150052"/>
              <a:gd name="connsiteX27" fmla="*/ 2506807 w 4312228"/>
              <a:gd name="connsiteY27" fmla="*/ 1511011 h 2150052"/>
              <a:gd name="connsiteX28" fmla="*/ 2583007 w 4312228"/>
              <a:gd name="connsiteY28" fmla="*/ 1555173 h 2150052"/>
              <a:gd name="connsiteX29" fmla="*/ 2645353 w 4312228"/>
              <a:gd name="connsiteY29" fmla="*/ 1555173 h 2150052"/>
              <a:gd name="connsiteX30" fmla="*/ 2645353 w 4312228"/>
              <a:gd name="connsiteY30" fmla="*/ 1600200 h 2150052"/>
              <a:gd name="connsiteX31" fmla="*/ 2744066 w 4312228"/>
              <a:gd name="connsiteY31" fmla="*/ 1600200 h 2150052"/>
              <a:gd name="connsiteX32" fmla="*/ 2770910 w 4312228"/>
              <a:gd name="connsiteY32" fmla="*/ 1645227 h 2150052"/>
              <a:gd name="connsiteX33" fmla="*/ 2810741 w 4312228"/>
              <a:gd name="connsiteY33" fmla="*/ 1680730 h 2150052"/>
              <a:gd name="connsiteX34" fmla="*/ 2949287 w 4312228"/>
              <a:gd name="connsiteY34" fmla="*/ 1680730 h 2150052"/>
              <a:gd name="connsiteX35" fmla="*/ 2949287 w 4312228"/>
              <a:gd name="connsiteY35" fmla="*/ 1724891 h 2150052"/>
              <a:gd name="connsiteX36" fmla="*/ 3025487 w 4312228"/>
              <a:gd name="connsiteY36" fmla="*/ 1724891 h 2150052"/>
              <a:gd name="connsiteX37" fmla="*/ 3079173 w 4312228"/>
              <a:gd name="connsiteY37" fmla="*/ 1743075 h 2150052"/>
              <a:gd name="connsiteX38" fmla="*/ 3172691 w 4312228"/>
              <a:gd name="connsiteY38" fmla="*/ 1761259 h 2150052"/>
              <a:gd name="connsiteX39" fmla="*/ 3280064 w 4312228"/>
              <a:gd name="connsiteY39" fmla="*/ 1761259 h 2150052"/>
              <a:gd name="connsiteX40" fmla="*/ 3280064 w 4312228"/>
              <a:gd name="connsiteY40" fmla="*/ 1796761 h 2150052"/>
              <a:gd name="connsiteX41" fmla="*/ 3325091 w 4312228"/>
              <a:gd name="connsiteY41" fmla="*/ 1796761 h 2150052"/>
              <a:gd name="connsiteX42" fmla="*/ 3319896 w 4312228"/>
              <a:gd name="connsiteY42" fmla="*/ 1832264 h 2150052"/>
              <a:gd name="connsiteX43" fmla="*/ 3418609 w 4312228"/>
              <a:gd name="connsiteY43" fmla="*/ 1832264 h 2150052"/>
              <a:gd name="connsiteX44" fmla="*/ 3610841 w 4312228"/>
              <a:gd name="connsiteY44" fmla="*/ 1908464 h 2150052"/>
              <a:gd name="connsiteX45" fmla="*/ 3829916 w 4312228"/>
              <a:gd name="connsiteY45" fmla="*/ 1930977 h 2150052"/>
              <a:gd name="connsiteX46" fmla="*/ 3829916 w 4312228"/>
              <a:gd name="connsiteY46" fmla="*/ 2015837 h 2150052"/>
              <a:gd name="connsiteX47" fmla="*/ 4142509 w 4312228"/>
              <a:gd name="connsiteY47" fmla="*/ 2015837 h 2150052"/>
              <a:gd name="connsiteX48" fmla="*/ 4142509 w 4312228"/>
              <a:gd name="connsiteY48" fmla="*/ 2150052 h 2150052"/>
              <a:gd name="connsiteX49" fmla="*/ 4312228 w 4312228"/>
              <a:gd name="connsiteY4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94110 h 2150052"/>
              <a:gd name="connsiteX11" fmla="*/ 601819 w 4312228"/>
              <a:gd name="connsiteY11" fmla="*/ 282915 h 2150052"/>
              <a:gd name="connsiteX12" fmla="*/ 852921 w 4312228"/>
              <a:gd name="connsiteY12" fmla="*/ 433820 h 2150052"/>
              <a:gd name="connsiteX13" fmla="*/ 929121 w 4312228"/>
              <a:gd name="connsiteY13" fmla="*/ 433820 h 2150052"/>
              <a:gd name="connsiteX14" fmla="*/ 929121 w 4312228"/>
              <a:gd name="connsiteY14" fmla="*/ 487507 h 2150052"/>
              <a:gd name="connsiteX15" fmla="*/ 1085850 w 4312228"/>
              <a:gd name="connsiteY15" fmla="*/ 581025 h 2150052"/>
              <a:gd name="connsiteX16" fmla="*/ 1259898 w 4312228"/>
              <a:gd name="connsiteY16" fmla="*/ 643370 h 2150052"/>
              <a:gd name="connsiteX17" fmla="*/ 1331768 w 4312228"/>
              <a:gd name="connsiteY17" fmla="*/ 719570 h 2150052"/>
              <a:gd name="connsiteX18" fmla="*/ 1425287 w 4312228"/>
              <a:gd name="connsiteY18" fmla="*/ 719570 h 2150052"/>
              <a:gd name="connsiteX19" fmla="*/ 1433946 w 4312228"/>
              <a:gd name="connsiteY19" fmla="*/ 808759 h 2150052"/>
              <a:gd name="connsiteX20" fmla="*/ 1572491 w 4312228"/>
              <a:gd name="connsiteY20" fmla="*/ 925657 h 2150052"/>
              <a:gd name="connsiteX21" fmla="*/ 1702377 w 4312228"/>
              <a:gd name="connsiteY21" fmla="*/ 969818 h 2150052"/>
              <a:gd name="connsiteX22" fmla="*/ 1872096 w 4312228"/>
              <a:gd name="connsiteY22" fmla="*/ 1059007 h 2150052"/>
              <a:gd name="connsiteX23" fmla="*/ 1894609 w 4312228"/>
              <a:gd name="connsiteY23" fmla="*/ 1122218 h 2150052"/>
              <a:gd name="connsiteX24" fmla="*/ 1975139 w 4312228"/>
              <a:gd name="connsiteY24" fmla="*/ 1122218 h 2150052"/>
              <a:gd name="connsiteX25" fmla="*/ 2122343 w 4312228"/>
              <a:gd name="connsiteY25" fmla="*/ 1300596 h 2150052"/>
              <a:gd name="connsiteX26" fmla="*/ 2234046 w 4312228"/>
              <a:gd name="connsiteY26" fmla="*/ 1354282 h 2150052"/>
              <a:gd name="connsiteX27" fmla="*/ 2506807 w 4312228"/>
              <a:gd name="connsiteY27" fmla="*/ 1511011 h 2150052"/>
              <a:gd name="connsiteX28" fmla="*/ 2583007 w 4312228"/>
              <a:gd name="connsiteY28" fmla="*/ 1555173 h 2150052"/>
              <a:gd name="connsiteX29" fmla="*/ 2645353 w 4312228"/>
              <a:gd name="connsiteY29" fmla="*/ 1555173 h 2150052"/>
              <a:gd name="connsiteX30" fmla="*/ 2645353 w 4312228"/>
              <a:gd name="connsiteY30" fmla="*/ 1600200 h 2150052"/>
              <a:gd name="connsiteX31" fmla="*/ 2744066 w 4312228"/>
              <a:gd name="connsiteY31" fmla="*/ 1600200 h 2150052"/>
              <a:gd name="connsiteX32" fmla="*/ 2770910 w 4312228"/>
              <a:gd name="connsiteY32" fmla="*/ 1645227 h 2150052"/>
              <a:gd name="connsiteX33" fmla="*/ 2810741 w 4312228"/>
              <a:gd name="connsiteY33" fmla="*/ 1680730 h 2150052"/>
              <a:gd name="connsiteX34" fmla="*/ 2949287 w 4312228"/>
              <a:gd name="connsiteY34" fmla="*/ 1680730 h 2150052"/>
              <a:gd name="connsiteX35" fmla="*/ 2949287 w 4312228"/>
              <a:gd name="connsiteY35" fmla="*/ 1724891 h 2150052"/>
              <a:gd name="connsiteX36" fmla="*/ 3025487 w 4312228"/>
              <a:gd name="connsiteY36" fmla="*/ 1724891 h 2150052"/>
              <a:gd name="connsiteX37" fmla="*/ 3079173 w 4312228"/>
              <a:gd name="connsiteY37" fmla="*/ 1743075 h 2150052"/>
              <a:gd name="connsiteX38" fmla="*/ 3172691 w 4312228"/>
              <a:gd name="connsiteY38" fmla="*/ 1761259 h 2150052"/>
              <a:gd name="connsiteX39" fmla="*/ 3280064 w 4312228"/>
              <a:gd name="connsiteY39" fmla="*/ 1761259 h 2150052"/>
              <a:gd name="connsiteX40" fmla="*/ 3280064 w 4312228"/>
              <a:gd name="connsiteY40" fmla="*/ 1796761 h 2150052"/>
              <a:gd name="connsiteX41" fmla="*/ 3325091 w 4312228"/>
              <a:gd name="connsiteY41" fmla="*/ 1796761 h 2150052"/>
              <a:gd name="connsiteX42" fmla="*/ 3319896 w 4312228"/>
              <a:gd name="connsiteY42" fmla="*/ 1832264 h 2150052"/>
              <a:gd name="connsiteX43" fmla="*/ 3418609 w 4312228"/>
              <a:gd name="connsiteY43" fmla="*/ 1832264 h 2150052"/>
              <a:gd name="connsiteX44" fmla="*/ 3610841 w 4312228"/>
              <a:gd name="connsiteY44" fmla="*/ 1908464 h 2150052"/>
              <a:gd name="connsiteX45" fmla="*/ 3829916 w 4312228"/>
              <a:gd name="connsiteY45" fmla="*/ 1930977 h 2150052"/>
              <a:gd name="connsiteX46" fmla="*/ 3829916 w 4312228"/>
              <a:gd name="connsiteY46" fmla="*/ 2015837 h 2150052"/>
              <a:gd name="connsiteX47" fmla="*/ 4142509 w 4312228"/>
              <a:gd name="connsiteY47" fmla="*/ 2015837 h 2150052"/>
              <a:gd name="connsiteX48" fmla="*/ 4142509 w 4312228"/>
              <a:gd name="connsiteY48" fmla="*/ 2150052 h 2150052"/>
              <a:gd name="connsiteX49" fmla="*/ 4312228 w 4312228"/>
              <a:gd name="connsiteY4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852921 w 4312228"/>
              <a:gd name="connsiteY12" fmla="*/ 433820 h 2150052"/>
              <a:gd name="connsiteX13" fmla="*/ 929121 w 4312228"/>
              <a:gd name="connsiteY13" fmla="*/ 433820 h 2150052"/>
              <a:gd name="connsiteX14" fmla="*/ 929121 w 4312228"/>
              <a:gd name="connsiteY14" fmla="*/ 487507 h 2150052"/>
              <a:gd name="connsiteX15" fmla="*/ 1085850 w 4312228"/>
              <a:gd name="connsiteY15" fmla="*/ 581025 h 2150052"/>
              <a:gd name="connsiteX16" fmla="*/ 1259898 w 4312228"/>
              <a:gd name="connsiteY16" fmla="*/ 643370 h 2150052"/>
              <a:gd name="connsiteX17" fmla="*/ 1331768 w 4312228"/>
              <a:gd name="connsiteY17" fmla="*/ 719570 h 2150052"/>
              <a:gd name="connsiteX18" fmla="*/ 1425287 w 4312228"/>
              <a:gd name="connsiteY18" fmla="*/ 719570 h 2150052"/>
              <a:gd name="connsiteX19" fmla="*/ 1433946 w 4312228"/>
              <a:gd name="connsiteY19" fmla="*/ 808759 h 2150052"/>
              <a:gd name="connsiteX20" fmla="*/ 1572491 w 4312228"/>
              <a:gd name="connsiteY20" fmla="*/ 925657 h 2150052"/>
              <a:gd name="connsiteX21" fmla="*/ 1702377 w 4312228"/>
              <a:gd name="connsiteY21" fmla="*/ 969818 h 2150052"/>
              <a:gd name="connsiteX22" fmla="*/ 1872096 w 4312228"/>
              <a:gd name="connsiteY22" fmla="*/ 1059007 h 2150052"/>
              <a:gd name="connsiteX23" fmla="*/ 1894609 w 4312228"/>
              <a:gd name="connsiteY23" fmla="*/ 1122218 h 2150052"/>
              <a:gd name="connsiteX24" fmla="*/ 1975139 w 4312228"/>
              <a:gd name="connsiteY24" fmla="*/ 1122218 h 2150052"/>
              <a:gd name="connsiteX25" fmla="*/ 2122343 w 4312228"/>
              <a:gd name="connsiteY25" fmla="*/ 1300596 h 2150052"/>
              <a:gd name="connsiteX26" fmla="*/ 2234046 w 4312228"/>
              <a:gd name="connsiteY26" fmla="*/ 1354282 h 2150052"/>
              <a:gd name="connsiteX27" fmla="*/ 2506807 w 4312228"/>
              <a:gd name="connsiteY27" fmla="*/ 1511011 h 2150052"/>
              <a:gd name="connsiteX28" fmla="*/ 2583007 w 4312228"/>
              <a:gd name="connsiteY28" fmla="*/ 1555173 h 2150052"/>
              <a:gd name="connsiteX29" fmla="*/ 2645353 w 4312228"/>
              <a:gd name="connsiteY29" fmla="*/ 1555173 h 2150052"/>
              <a:gd name="connsiteX30" fmla="*/ 2645353 w 4312228"/>
              <a:gd name="connsiteY30" fmla="*/ 1600200 h 2150052"/>
              <a:gd name="connsiteX31" fmla="*/ 2744066 w 4312228"/>
              <a:gd name="connsiteY31" fmla="*/ 1600200 h 2150052"/>
              <a:gd name="connsiteX32" fmla="*/ 2770910 w 4312228"/>
              <a:gd name="connsiteY32" fmla="*/ 1645227 h 2150052"/>
              <a:gd name="connsiteX33" fmla="*/ 2810741 w 4312228"/>
              <a:gd name="connsiteY33" fmla="*/ 1680730 h 2150052"/>
              <a:gd name="connsiteX34" fmla="*/ 2949287 w 4312228"/>
              <a:gd name="connsiteY34" fmla="*/ 1680730 h 2150052"/>
              <a:gd name="connsiteX35" fmla="*/ 2949287 w 4312228"/>
              <a:gd name="connsiteY35" fmla="*/ 1724891 h 2150052"/>
              <a:gd name="connsiteX36" fmla="*/ 3025487 w 4312228"/>
              <a:gd name="connsiteY36" fmla="*/ 1724891 h 2150052"/>
              <a:gd name="connsiteX37" fmla="*/ 3079173 w 4312228"/>
              <a:gd name="connsiteY37" fmla="*/ 1743075 h 2150052"/>
              <a:gd name="connsiteX38" fmla="*/ 3172691 w 4312228"/>
              <a:gd name="connsiteY38" fmla="*/ 1761259 h 2150052"/>
              <a:gd name="connsiteX39" fmla="*/ 3280064 w 4312228"/>
              <a:gd name="connsiteY39" fmla="*/ 1761259 h 2150052"/>
              <a:gd name="connsiteX40" fmla="*/ 3280064 w 4312228"/>
              <a:gd name="connsiteY40" fmla="*/ 1796761 h 2150052"/>
              <a:gd name="connsiteX41" fmla="*/ 3325091 w 4312228"/>
              <a:gd name="connsiteY41" fmla="*/ 1796761 h 2150052"/>
              <a:gd name="connsiteX42" fmla="*/ 3319896 w 4312228"/>
              <a:gd name="connsiteY42" fmla="*/ 1832264 h 2150052"/>
              <a:gd name="connsiteX43" fmla="*/ 3418609 w 4312228"/>
              <a:gd name="connsiteY43" fmla="*/ 1832264 h 2150052"/>
              <a:gd name="connsiteX44" fmla="*/ 3610841 w 4312228"/>
              <a:gd name="connsiteY44" fmla="*/ 1908464 h 2150052"/>
              <a:gd name="connsiteX45" fmla="*/ 3829916 w 4312228"/>
              <a:gd name="connsiteY45" fmla="*/ 1930977 h 2150052"/>
              <a:gd name="connsiteX46" fmla="*/ 3829916 w 4312228"/>
              <a:gd name="connsiteY46" fmla="*/ 2015837 h 2150052"/>
              <a:gd name="connsiteX47" fmla="*/ 4142509 w 4312228"/>
              <a:gd name="connsiteY47" fmla="*/ 2015837 h 2150052"/>
              <a:gd name="connsiteX48" fmla="*/ 4142509 w 4312228"/>
              <a:gd name="connsiteY48" fmla="*/ 2150052 h 2150052"/>
              <a:gd name="connsiteX49" fmla="*/ 4312228 w 4312228"/>
              <a:gd name="connsiteY4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51111 w 4312228"/>
              <a:gd name="connsiteY12" fmla="*/ 371748 h 2150052"/>
              <a:gd name="connsiteX13" fmla="*/ 852921 w 4312228"/>
              <a:gd name="connsiteY13" fmla="*/ 433820 h 2150052"/>
              <a:gd name="connsiteX14" fmla="*/ 929121 w 4312228"/>
              <a:gd name="connsiteY14" fmla="*/ 433820 h 2150052"/>
              <a:gd name="connsiteX15" fmla="*/ 929121 w 4312228"/>
              <a:gd name="connsiteY15" fmla="*/ 487507 h 2150052"/>
              <a:gd name="connsiteX16" fmla="*/ 1085850 w 4312228"/>
              <a:gd name="connsiteY16" fmla="*/ 581025 h 2150052"/>
              <a:gd name="connsiteX17" fmla="*/ 1259898 w 4312228"/>
              <a:gd name="connsiteY17" fmla="*/ 643370 h 2150052"/>
              <a:gd name="connsiteX18" fmla="*/ 1331768 w 4312228"/>
              <a:gd name="connsiteY18" fmla="*/ 719570 h 2150052"/>
              <a:gd name="connsiteX19" fmla="*/ 1425287 w 4312228"/>
              <a:gd name="connsiteY19" fmla="*/ 719570 h 2150052"/>
              <a:gd name="connsiteX20" fmla="*/ 1433946 w 4312228"/>
              <a:gd name="connsiteY20" fmla="*/ 808759 h 2150052"/>
              <a:gd name="connsiteX21" fmla="*/ 1572491 w 4312228"/>
              <a:gd name="connsiteY21" fmla="*/ 925657 h 2150052"/>
              <a:gd name="connsiteX22" fmla="*/ 1702377 w 4312228"/>
              <a:gd name="connsiteY22" fmla="*/ 969818 h 2150052"/>
              <a:gd name="connsiteX23" fmla="*/ 1872096 w 4312228"/>
              <a:gd name="connsiteY23" fmla="*/ 1059007 h 2150052"/>
              <a:gd name="connsiteX24" fmla="*/ 1894609 w 4312228"/>
              <a:gd name="connsiteY24" fmla="*/ 1122218 h 2150052"/>
              <a:gd name="connsiteX25" fmla="*/ 1975139 w 4312228"/>
              <a:gd name="connsiteY25" fmla="*/ 1122218 h 2150052"/>
              <a:gd name="connsiteX26" fmla="*/ 2122343 w 4312228"/>
              <a:gd name="connsiteY26" fmla="*/ 1300596 h 2150052"/>
              <a:gd name="connsiteX27" fmla="*/ 2234046 w 4312228"/>
              <a:gd name="connsiteY27" fmla="*/ 1354282 h 2150052"/>
              <a:gd name="connsiteX28" fmla="*/ 2506807 w 4312228"/>
              <a:gd name="connsiteY28" fmla="*/ 1511011 h 2150052"/>
              <a:gd name="connsiteX29" fmla="*/ 2583007 w 4312228"/>
              <a:gd name="connsiteY29" fmla="*/ 1555173 h 2150052"/>
              <a:gd name="connsiteX30" fmla="*/ 2645353 w 4312228"/>
              <a:gd name="connsiteY30" fmla="*/ 1555173 h 2150052"/>
              <a:gd name="connsiteX31" fmla="*/ 2645353 w 4312228"/>
              <a:gd name="connsiteY31" fmla="*/ 1600200 h 2150052"/>
              <a:gd name="connsiteX32" fmla="*/ 2744066 w 4312228"/>
              <a:gd name="connsiteY32" fmla="*/ 1600200 h 2150052"/>
              <a:gd name="connsiteX33" fmla="*/ 2770910 w 4312228"/>
              <a:gd name="connsiteY33" fmla="*/ 1645227 h 2150052"/>
              <a:gd name="connsiteX34" fmla="*/ 2810741 w 4312228"/>
              <a:gd name="connsiteY34" fmla="*/ 1680730 h 2150052"/>
              <a:gd name="connsiteX35" fmla="*/ 2949287 w 4312228"/>
              <a:gd name="connsiteY35" fmla="*/ 1680730 h 2150052"/>
              <a:gd name="connsiteX36" fmla="*/ 2949287 w 4312228"/>
              <a:gd name="connsiteY36" fmla="*/ 1724891 h 2150052"/>
              <a:gd name="connsiteX37" fmla="*/ 3025487 w 4312228"/>
              <a:gd name="connsiteY37" fmla="*/ 1724891 h 2150052"/>
              <a:gd name="connsiteX38" fmla="*/ 3079173 w 4312228"/>
              <a:gd name="connsiteY38" fmla="*/ 1743075 h 2150052"/>
              <a:gd name="connsiteX39" fmla="*/ 3172691 w 4312228"/>
              <a:gd name="connsiteY39" fmla="*/ 1761259 h 2150052"/>
              <a:gd name="connsiteX40" fmla="*/ 3280064 w 4312228"/>
              <a:gd name="connsiteY40" fmla="*/ 1761259 h 2150052"/>
              <a:gd name="connsiteX41" fmla="*/ 3280064 w 4312228"/>
              <a:gd name="connsiteY41" fmla="*/ 1796761 h 2150052"/>
              <a:gd name="connsiteX42" fmla="*/ 3325091 w 4312228"/>
              <a:gd name="connsiteY42" fmla="*/ 1796761 h 2150052"/>
              <a:gd name="connsiteX43" fmla="*/ 3319896 w 4312228"/>
              <a:gd name="connsiteY43" fmla="*/ 1832264 h 2150052"/>
              <a:gd name="connsiteX44" fmla="*/ 3418609 w 4312228"/>
              <a:gd name="connsiteY44" fmla="*/ 1832264 h 2150052"/>
              <a:gd name="connsiteX45" fmla="*/ 3610841 w 4312228"/>
              <a:gd name="connsiteY45" fmla="*/ 1908464 h 2150052"/>
              <a:gd name="connsiteX46" fmla="*/ 3829916 w 4312228"/>
              <a:gd name="connsiteY46" fmla="*/ 1930977 h 2150052"/>
              <a:gd name="connsiteX47" fmla="*/ 3829916 w 4312228"/>
              <a:gd name="connsiteY47" fmla="*/ 2015837 h 2150052"/>
              <a:gd name="connsiteX48" fmla="*/ 4142509 w 4312228"/>
              <a:gd name="connsiteY48" fmla="*/ 2015837 h 2150052"/>
              <a:gd name="connsiteX49" fmla="*/ 4142509 w 4312228"/>
              <a:gd name="connsiteY49" fmla="*/ 2150052 h 2150052"/>
              <a:gd name="connsiteX50" fmla="*/ 4312228 w 4312228"/>
              <a:gd name="connsiteY5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50598 h 2150052"/>
              <a:gd name="connsiteX13" fmla="*/ 852921 w 4312228"/>
              <a:gd name="connsiteY13" fmla="*/ 433820 h 2150052"/>
              <a:gd name="connsiteX14" fmla="*/ 929121 w 4312228"/>
              <a:gd name="connsiteY14" fmla="*/ 433820 h 2150052"/>
              <a:gd name="connsiteX15" fmla="*/ 929121 w 4312228"/>
              <a:gd name="connsiteY15" fmla="*/ 487507 h 2150052"/>
              <a:gd name="connsiteX16" fmla="*/ 1085850 w 4312228"/>
              <a:gd name="connsiteY16" fmla="*/ 581025 h 2150052"/>
              <a:gd name="connsiteX17" fmla="*/ 1259898 w 4312228"/>
              <a:gd name="connsiteY17" fmla="*/ 643370 h 2150052"/>
              <a:gd name="connsiteX18" fmla="*/ 1331768 w 4312228"/>
              <a:gd name="connsiteY18" fmla="*/ 719570 h 2150052"/>
              <a:gd name="connsiteX19" fmla="*/ 1425287 w 4312228"/>
              <a:gd name="connsiteY19" fmla="*/ 719570 h 2150052"/>
              <a:gd name="connsiteX20" fmla="*/ 1433946 w 4312228"/>
              <a:gd name="connsiteY20" fmla="*/ 808759 h 2150052"/>
              <a:gd name="connsiteX21" fmla="*/ 1572491 w 4312228"/>
              <a:gd name="connsiteY21" fmla="*/ 925657 h 2150052"/>
              <a:gd name="connsiteX22" fmla="*/ 1702377 w 4312228"/>
              <a:gd name="connsiteY22" fmla="*/ 969818 h 2150052"/>
              <a:gd name="connsiteX23" fmla="*/ 1872096 w 4312228"/>
              <a:gd name="connsiteY23" fmla="*/ 1059007 h 2150052"/>
              <a:gd name="connsiteX24" fmla="*/ 1894609 w 4312228"/>
              <a:gd name="connsiteY24" fmla="*/ 1122218 h 2150052"/>
              <a:gd name="connsiteX25" fmla="*/ 1975139 w 4312228"/>
              <a:gd name="connsiteY25" fmla="*/ 1122218 h 2150052"/>
              <a:gd name="connsiteX26" fmla="*/ 2122343 w 4312228"/>
              <a:gd name="connsiteY26" fmla="*/ 1300596 h 2150052"/>
              <a:gd name="connsiteX27" fmla="*/ 2234046 w 4312228"/>
              <a:gd name="connsiteY27" fmla="*/ 1354282 h 2150052"/>
              <a:gd name="connsiteX28" fmla="*/ 2506807 w 4312228"/>
              <a:gd name="connsiteY28" fmla="*/ 1511011 h 2150052"/>
              <a:gd name="connsiteX29" fmla="*/ 2583007 w 4312228"/>
              <a:gd name="connsiteY29" fmla="*/ 1555173 h 2150052"/>
              <a:gd name="connsiteX30" fmla="*/ 2645353 w 4312228"/>
              <a:gd name="connsiteY30" fmla="*/ 1555173 h 2150052"/>
              <a:gd name="connsiteX31" fmla="*/ 2645353 w 4312228"/>
              <a:gd name="connsiteY31" fmla="*/ 1600200 h 2150052"/>
              <a:gd name="connsiteX32" fmla="*/ 2744066 w 4312228"/>
              <a:gd name="connsiteY32" fmla="*/ 1600200 h 2150052"/>
              <a:gd name="connsiteX33" fmla="*/ 2770910 w 4312228"/>
              <a:gd name="connsiteY33" fmla="*/ 1645227 h 2150052"/>
              <a:gd name="connsiteX34" fmla="*/ 2810741 w 4312228"/>
              <a:gd name="connsiteY34" fmla="*/ 1680730 h 2150052"/>
              <a:gd name="connsiteX35" fmla="*/ 2949287 w 4312228"/>
              <a:gd name="connsiteY35" fmla="*/ 1680730 h 2150052"/>
              <a:gd name="connsiteX36" fmla="*/ 2949287 w 4312228"/>
              <a:gd name="connsiteY36" fmla="*/ 1724891 h 2150052"/>
              <a:gd name="connsiteX37" fmla="*/ 3025487 w 4312228"/>
              <a:gd name="connsiteY37" fmla="*/ 1724891 h 2150052"/>
              <a:gd name="connsiteX38" fmla="*/ 3079173 w 4312228"/>
              <a:gd name="connsiteY38" fmla="*/ 1743075 h 2150052"/>
              <a:gd name="connsiteX39" fmla="*/ 3172691 w 4312228"/>
              <a:gd name="connsiteY39" fmla="*/ 1761259 h 2150052"/>
              <a:gd name="connsiteX40" fmla="*/ 3280064 w 4312228"/>
              <a:gd name="connsiteY40" fmla="*/ 1761259 h 2150052"/>
              <a:gd name="connsiteX41" fmla="*/ 3280064 w 4312228"/>
              <a:gd name="connsiteY41" fmla="*/ 1796761 h 2150052"/>
              <a:gd name="connsiteX42" fmla="*/ 3325091 w 4312228"/>
              <a:gd name="connsiteY42" fmla="*/ 1796761 h 2150052"/>
              <a:gd name="connsiteX43" fmla="*/ 3319896 w 4312228"/>
              <a:gd name="connsiteY43" fmla="*/ 1832264 h 2150052"/>
              <a:gd name="connsiteX44" fmla="*/ 3418609 w 4312228"/>
              <a:gd name="connsiteY44" fmla="*/ 1832264 h 2150052"/>
              <a:gd name="connsiteX45" fmla="*/ 3610841 w 4312228"/>
              <a:gd name="connsiteY45" fmla="*/ 1908464 h 2150052"/>
              <a:gd name="connsiteX46" fmla="*/ 3829916 w 4312228"/>
              <a:gd name="connsiteY46" fmla="*/ 1930977 h 2150052"/>
              <a:gd name="connsiteX47" fmla="*/ 3829916 w 4312228"/>
              <a:gd name="connsiteY47" fmla="*/ 2015837 h 2150052"/>
              <a:gd name="connsiteX48" fmla="*/ 4142509 w 4312228"/>
              <a:gd name="connsiteY48" fmla="*/ 2015837 h 2150052"/>
              <a:gd name="connsiteX49" fmla="*/ 4142509 w 4312228"/>
              <a:gd name="connsiteY49" fmla="*/ 2150052 h 2150052"/>
              <a:gd name="connsiteX50" fmla="*/ 4312228 w 4312228"/>
              <a:gd name="connsiteY5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852921 w 4312228"/>
              <a:gd name="connsiteY13" fmla="*/ 433820 h 2150052"/>
              <a:gd name="connsiteX14" fmla="*/ 929121 w 4312228"/>
              <a:gd name="connsiteY14" fmla="*/ 433820 h 2150052"/>
              <a:gd name="connsiteX15" fmla="*/ 929121 w 4312228"/>
              <a:gd name="connsiteY15" fmla="*/ 487507 h 2150052"/>
              <a:gd name="connsiteX16" fmla="*/ 1085850 w 4312228"/>
              <a:gd name="connsiteY16" fmla="*/ 581025 h 2150052"/>
              <a:gd name="connsiteX17" fmla="*/ 1259898 w 4312228"/>
              <a:gd name="connsiteY17" fmla="*/ 643370 h 2150052"/>
              <a:gd name="connsiteX18" fmla="*/ 1331768 w 4312228"/>
              <a:gd name="connsiteY18" fmla="*/ 719570 h 2150052"/>
              <a:gd name="connsiteX19" fmla="*/ 1425287 w 4312228"/>
              <a:gd name="connsiteY19" fmla="*/ 719570 h 2150052"/>
              <a:gd name="connsiteX20" fmla="*/ 1433946 w 4312228"/>
              <a:gd name="connsiteY20" fmla="*/ 808759 h 2150052"/>
              <a:gd name="connsiteX21" fmla="*/ 1572491 w 4312228"/>
              <a:gd name="connsiteY21" fmla="*/ 925657 h 2150052"/>
              <a:gd name="connsiteX22" fmla="*/ 1702377 w 4312228"/>
              <a:gd name="connsiteY22" fmla="*/ 969818 h 2150052"/>
              <a:gd name="connsiteX23" fmla="*/ 1872096 w 4312228"/>
              <a:gd name="connsiteY23" fmla="*/ 1059007 h 2150052"/>
              <a:gd name="connsiteX24" fmla="*/ 1894609 w 4312228"/>
              <a:gd name="connsiteY24" fmla="*/ 1122218 h 2150052"/>
              <a:gd name="connsiteX25" fmla="*/ 1975139 w 4312228"/>
              <a:gd name="connsiteY25" fmla="*/ 1122218 h 2150052"/>
              <a:gd name="connsiteX26" fmla="*/ 2122343 w 4312228"/>
              <a:gd name="connsiteY26" fmla="*/ 1300596 h 2150052"/>
              <a:gd name="connsiteX27" fmla="*/ 2234046 w 4312228"/>
              <a:gd name="connsiteY27" fmla="*/ 1354282 h 2150052"/>
              <a:gd name="connsiteX28" fmla="*/ 2506807 w 4312228"/>
              <a:gd name="connsiteY28" fmla="*/ 1511011 h 2150052"/>
              <a:gd name="connsiteX29" fmla="*/ 2583007 w 4312228"/>
              <a:gd name="connsiteY29" fmla="*/ 1555173 h 2150052"/>
              <a:gd name="connsiteX30" fmla="*/ 2645353 w 4312228"/>
              <a:gd name="connsiteY30" fmla="*/ 1555173 h 2150052"/>
              <a:gd name="connsiteX31" fmla="*/ 2645353 w 4312228"/>
              <a:gd name="connsiteY31" fmla="*/ 1600200 h 2150052"/>
              <a:gd name="connsiteX32" fmla="*/ 2744066 w 4312228"/>
              <a:gd name="connsiteY32" fmla="*/ 1600200 h 2150052"/>
              <a:gd name="connsiteX33" fmla="*/ 2770910 w 4312228"/>
              <a:gd name="connsiteY33" fmla="*/ 1645227 h 2150052"/>
              <a:gd name="connsiteX34" fmla="*/ 2810741 w 4312228"/>
              <a:gd name="connsiteY34" fmla="*/ 1680730 h 2150052"/>
              <a:gd name="connsiteX35" fmla="*/ 2949287 w 4312228"/>
              <a:gd name="connsiteY35" fmla="*/ 1680730 h 2150052"/>
              <a:gd name="connsiteX36" fmla="*/ 2949287 w 4312228"/>
              <a:gd name="connsiteY36" fmla="*/ 1724891 h 2150052"/>
              <a:gd name="connsiteX37" fmla="*/ 3025487 w 4312228"/>
              <a:gd name="connsiteY37" fmla="*/ 1724891 h 2150052"/>
              <a:gd name="connsiteX38" fmla="*/ 3079173 w 4312228"/>
              <a:gd name="connsiteY38" fmla="*/ 1743075 h 2150052"/>
              <a:gd name="connsiteX39" fmla="*/ 3172691 w 4312228"/>
              <a:gd name="connsiteY39" fmla="*/ 1761259 h 2150052"/>
              <a:gd name="connsiteX40" fmla="*/ 3280064 w 4312228"/>
              <a:gd name="connsiteY40" fmla="*/ 1761259 h 2150052"/>
              <a:gd name="connsiteX41" fmla="*/ 3280064 w 4312228"/>
              <a:gd name="connsiteY41" fmla="*/ 1796761 h 2150052"/>
              <a:gd name="connsiteX42" fmla="*/ 3325091 w 4312228"/>
              <a:gd name="connsiteY42" fmla="*/ 1796761 h 2150052"/>
              <a:gd name="connsiteX43" fmla="*/ 3319896 w 4312228"/>
              <a:gd name="connsiteY43" fmla="*/ 1832264 h 2150052"/>
              <a:gd name="connsiteX44" fmla="*/ 3418609 w 4312228"/>
              <a:gd name="connsiteY44" fmla="*/ 1832264 h 2150052"/>
              <a:gd name="connsiteX45" fmla="*/ 3610841 w 4312228"/>
              <a:gd name="connsiteY45" fmla="*/ 1908464 h 2150052"/>
              <a:gd name="connsiteX46" fmla="*/ 3829916 w 4312228"/>
              <a:gd name="connsiteY46" fmla="*/ 1930977 h 2150052"/>
              <a:gd name="connsiteX47" fmla="*/ 3829916 w 4312228"/>
              <a:gd name="connsiteY47" fmla="*/ 2015837 h 2150052"/>
              <a:gd name="connsiteX48" fmla="*/ 4142509 w 4312228"/>
              <a:gd name="connsiteY48" fmla="*/ 2015837 h 2150052"/>
              <a:gd name="connsiteX49" fmla="*/ 4142509 w 4312228"/>
              <a:gd name="connsiteY49" fmla="*/ 2150052 h 2150052"/>
              <a:gd name="connsiteX50" fmla="*/ 4312228 w 4312228"/>
              <a:gd name="connsiteY5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929121 w 4312228"/>
              <a:gd name="connsiteY14" fmla="*/ 433820 h 2150052"/>
              <a:gd name="connsiteX15" fmla="*/ 929121 w 4312228"/>
              <a:gd name="connsiteY15" fmla="*/ 487507 h 2150052"/>
              <a:gd name="connsiteX16" fmla="*/ 1085850 w 4312228"/>
              <a:gd name="connsiteY16" fmla="*/ 581025 h 2150052"/>
              <a:gd name="connsiteX17" fmla="*/ 1259898 w 4312228"/>
              <a:gd name="connsiteY17" fmla="*/ 643370 h 2150052"/>
              <a:gd name="connsiteX18" fmla="*/ 1331768 w 4312228"/>
              <a:gd name="connsiteY18" fmla="*/ 719570 h 2150052"/>
              <a:gd name="connsiteX19" fmla="*/ 1425287 w 4312228"/>
              <a:gd name="connsiteY19" fmla="*/ 719570 h 2150052"/>
              <a:gd name="connsiteX20" fmla="*/ 1433946 w 4312228"/>
              <a:gd name="connsiteY20" fmla="*/ 808759 h 2150052"/>
              <a:gd name="connsiteX21" fmla="*/ 1572491 w 4312228"/>
              <a:gd name="connsiteY21" fmla="*/ 925657 h 2150052"/>
              <a:gd name="connsiteX22" fmla="*/ 1702377 w 4312228"/>
              <a:gd name="connsiteY22" fmla="*/ 969818 h 2150052"/>
              <a:gd name="connsiteX23" fmla="*/ 1872096 w 4312228"/>
              <a:gd name="connsiteY23" fmla="*/ 1059007 h 2150052"/>
              <a:gd name="connsiteX24" fmla="*/ 1894609 w 4312228"/>
              <a:gd name="connsiteY24" fmla="*/ 1122218 h 2150052"/>
              <a:gd name="connsiteX25" fmla="*/ 1975139 w 4312228"/>
              <a:gd name="connsiteY25" fmla="*/ 1122218 h 2150052"/>
              <a:gd name="connsiteX26" fmla="*/ 2122343 w 4312228"/>
              <a:gd name="connsiteY26" fmla="*/ 1300596 h 2150052"/>
              <a:gd name="connsiteX27" fmla="*/ 2234046 w 4312228"/>
              <a:gd name="connsiteY27" fmla="*/ 1354282 h 2150052"/>
              <a:gd name="connsiteX28" fmla="*/ 2506807 w 4312228"/>
              <a:gd name="connsiteY28" fmla="*/ 1511011 h 2150052"/>
              <a:gd name="connsiteX29" fmla="*/ 2583007 w 4312228"/>
              <a:gd name="connsiteY29" fmla="*/ 1555173 h 2150052"/>
              <a:gd name="connsiteX30" fmla="*/ 2645353 w 4312228"/>
              <a:gd name="connsiteY30" fmla="*/ 1555173 h 2150052"/>
              <a:gd name="connsiteX31" fmla="*/ 2645353 w 4312228"/>
              <a:gd name="connsiteY31" fmla="*/ 1600200 h 2150052"/>
              <a:gd name="connsiteX32" fmla="*/ 2744066 w 4312228"/>
              <a:gd name="connsiteY32" fmla="*/ 1600200 h 2150052"/>
              <a:gd name="connsiteX33" fmla="*/ 2770910 w 4312228"/>
              <a:gd name="connsiteY33" fmla="*/ 1645227 h 2150052"/>
              <a:gd name="connsiteX34" fmla="*/ 2810741 w 4312228"/>
              <a:gd name="connsiteY34" fmla="*/ 1680730 h 2150052"/>
              <a:gd name="connsiteX35" fmla="*/ 2949287 w 4312228"/>
              <a:gd name="connsiteY35" fmla="*/ 1680730 h 2150052"/>
              <a:gd name="connsiteX36" fmla="*/ 2949287 w 4312228"/>
              <a:gd name="connsiteY36" fmla="*/ 1724891 h 2150052"/>
              <a:gd name="connsiteX37" fmla="*/ 3025487 w 4312228"/>
              <a:gd name="connsiteY37" fmla="*/ 1724891 h 2150052"/>
              <a:gd name="connsiteX38" fmla="*/ 3079173 w 4312228"/>
              <a:gd name="connsiteY38" fmla="*/ 1743075 h 2150052"/>
              <a:gd name="connsiteX39" fmla="*/ 3172691 w 4312228"/>
              <a:gd name="connsiteY39" fmla="*/ 1761259 h 2150052"/>
              <a:gd name="connsiteX40" fmla="*/ 3280064 w 4312228"/>
              <a:gd name="connsiteY40" fmla="*/ 1761259 h 2150052"/>
              <a:gd name="connsiteX41" fmla="*/ 3280064 w 4312228"/>
              <a:gd name="connsiteY41" fmla="*/ 1796761 h 2150052"/>
              <a:gd name="connsiteX42" fmla="*/ 3325091 w 4312228"/>
              <a:gd name="connsiteY42" fmla="*/ 1796761 h 2150052"/>
              <a:gd name="connsiteX43" fmla="*/ 3319896 w 4312228"/>
              <a:gd name="connsiteY43" fmla="*/ 1832264 h 2150052"/>
              <a:gd name="connsiteX44" fmla="*/ 3418609 w 4312228"/>
              <a:gd name="connsiteY44" fmla="*/ 1832264 h 2150052"/>
              <a:gd name="connsiteX45" fmla="*/ 3610841 w 4312228"/>
              <a:gd name="connsiteY45" fmla="*/ 1908464 h 2150052"/>
              <a:gd name="connsiteX46" fmla="*/ 3829916 w 4312228"/>
              <a:gd name="connsiteY46" fmla="*/ 1930977 h 2150052"/>
              <a:gd name="connsiteX47" fmla="*/ 3829916 w 4312228"/>
              <a:gd name="connsiteY47" fmla="*/ 2015837 h 2150052"/>
              <a:gd name="connsiteX48" fmla="*/ 4142509 w 4312228"/>
              <a:gd name="connsiteY48" fmla="*/ 2015837 h 2150052"/>
              <a:gd name="connsiteX49" fmla="*/ 4142509 w 4312228"/>
              <a:gd name="connsiteY49" fmla="*/ 2150052 h 2150052"/>
              <a:gd name="connsiteX50" fmla="*/ 4312228 w 4312228"/>
              <a:gd name="connsiteY5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78446 w 4312228"/>
              <a:gd name="connsiteY14" fmla="*/ 375978 h 2150052"/>
              <a:gd name="connsiteX15" fmla="*/ 929121 w 4312228"/>
              <a:gd name="connsiteY15" fmla="*/ 433820 h 2150052"/>
              <a:gd name="connsiteX16" fmla="*/ 929121 w 4312228"/>
              <a:gd name="connsiteY16" fmla="*/ 487507 h 2150052"/>
              <a:gd name="connsiteX17" fmla="*/ 1085850 w 4312228"/>
              <a:gd name="connsiteY17" fmla="*/ 581025 h 2150052"/>
              <a:gd name="connsiteX18" fmla="*/ 1259898 w 4312228"/>
              <a:gd name="connsiteY18" fmla="*/ 643370 h 2150052"/>
              <a:gd name="connsiteX19" fmla="*/ 1331768 w 4312228"/>
              <a:gd name="connsiteY19" fmla="*/ 719570 h 2150052"/>
              <a:gd name="connsiteX20" fmla="*/ 1425287 w 4312228"/>
              <a:gd name="connsiteY20" fmla="*/ 719570 h 2150052"/>
              <a:gd name="connsiteX21" fmla="*/ 1433946 w 4312228"/>
              <a:gd name="connsiteY21" fmla="*/ 808759 h 2150052"/>
              <a:gd name="connsiteX22" fmla="*/ 1572491 w 4312228"/>
              <a:gd name="connsiteY22" fmla="*/ 925657 h 2150052"/>
              <a:gd name="connsiteX23" fmla="*/ 1702377 w 4312228"/>
              <a:gd name="connsiteY23" fmla="*/ 969818 h 2150052"/>
              <a:gd name="connsiteX24" fmla="*/ 1872096 w 4312228"/>
              <a:gd name="connsiteY24" fmla="*/ 1059007 h 2150052"/>
              <a:gd name="connsiteX25" fmla="*/ 1894609 w 4312228"/>
              <a:gd name="connsiteY25" fmla="*/ 1122218 h 2150052"/>
              <a:gd name="connsiteX26" fmla="*/ 1975139 w 4312228"/>
              <a:gd name="connsiteY26" fmla="*/ 1122218 h 2150052"/>
              <a:gd name="connsiteX27" fmla="*/ 2122343 w 4312228"/>
              <a:gd name="connsiteY27" fmla="*/ 1300596 h 2150052"/>
              <a:gd name="connsiteX28" fmla="*/ 2234046 w 4312228"/>
              <a:gd name="connsiteY28" fmla="*/ 1354282 h 2150052"/>
              <a:gd name="connsiteX29" fmla="*/ 2506807 w 4312228"/>
              <a:gd name="connsiteY29" fmla="*/ 1511011 h 2150052"/>
              <a:gd name="connsiteX30" fmla="*/ 2583007 w 4312228"/>
              <a:gd name="connsiteY30" fmla="*/ 1555173 h 2150052"/>
              <a:gd name="connsiteX31" fmla="*/ 2645353 w 4312228"/>
              <a:gd name="connsiteY31" fmla="*/ 1555173 h 2150052"/>
              <a:gd name="connsiteX32" fmla="*/ 2645353 w 4312228"/>
              <a:gd name="connsiteY32" fmla="*/ 1600200 h 2150052"/>
              <a:gd name="connsiteX33" fmla="*/ 2744066 w 4312228"/>
              <a:gd name="connsiteY33" fmla="*/ 1600200 h 2150052"/>
              <a:gd name="connsiteX34" fmla="*/ 2770910 w 4312228"/>
              <a:gd name="connsiteY34" fmla="*/ 1645227 h 2150052"/>
              <a:gd name="connsiteX35" fmla="*/ 2810741 w 4312228"/>
              <a:gd name="connsiteY35" fmla="*/ 1680730 h 2150052"/>
              <a:gd name="connsiteX36" fmla="*/ 2949287 w 4312228"/>
              <a:gd name="connsiteY36" fmla="*/ 1680730 h 2150052"/>
              <a:gd name="connsiteX37" fmla="*/ 2949287 w 4312228"/>
              <a:gd name="connsiteY37" fmla="*/ 1724891 h 2150052"/>
              <a:gd name="connsiteX38" fmla="*/ 3025487 w 4312228"/>
              <a:gd name="connsiteY38" fmla="*/ 1724891 h 2150052"/>
              <a:gd name="connsiteX39" fmla="*/ 3079173 w 4312228"/>
              <a:gd name="connsiteY39" fmla="*/ 1743075 h 2150052"/>
              <a:gd name="connsiteX40" fmla="*/ 3172691 w 4312228"/>
              <a:gd name="connsiteY40" fmla="*/ 1761259 h 2150052"/>
              <a:gd name="connsiteX41" fmla="*/ 3280064 w 4312228"/>
              <a:gd name="connsiteY41" fmla="*/ 1761259 h 2150052"/>
              <a:gd name="connsiteX42" fmla="*/ 3280064 w 4312228"/>
              <a:gd name="connsiteY42" fmla="*/ 1796761 h 2150052"/>
              <a:gd name="connsiteX43" fmla="*/ 3325091 w 4312228"/>
              <a:gd name="connsiteY43" fmla="*/ 1796761 h 2150052"/>
              <a:gd name="connsiteX44" fmla="*/ 3319896 w 4312228"/>
              <a:gd name="connsiteY44" fmla="*/ 1832264 h 2150052"/>
              <a:gd name="connsiteX45" fmla="*/ 3418609 w 4312228"/>
              <a:gd name="connsiteY45" fmla="*/ 1832264 h 2150052"/>
              <a:gd name="connsiteX46" fmla="*/ 3610841 w 4312228"/>
              <a:gd name="connsiteY46" fmla="*/ 1908464 h 2150052"/>
              <a:gd name="connsiteX47" fmla="*/ 3829916 w 4312228"/>
              <a:gd name="connsiteY47" fmla="*/ 1930977 h 2150052"/>
              <a:gd name="connsiteX48" fmla="*/ 3829916 w 4312228"/>
              <a:gd name="connsiteY48" fmla="*/ 2015837 h 2150052"/>
              <a:gd name="connsiteX49" fmla="*/ 4142509 w 4312228"/>
              <a:gd name="connsiteY49" fmla="*/ 2015837 h 2150052"/>
              <a:gd name="connsiteX50" fmla="*/ 4142509 w 4312228"/>
              <a:gd name="connsiteY50" fmla="*/ 2150052 h 2150052"/>
              <a:gd name="connsiteX51" fmla="*/ 4312228 w 4312228"/>
              <a:gd name="connsiteY5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7419 w 4312228"/>
              <a:gd name="connsiteY14" fmla="*/ 367518 h 2150052"/>
              <a:gd name="connsiteX15" fmla="*/ 929121 w 4312228"/>
              <a:gd name="connsiteY15" fmla="*/ 433820 h 2150052"/>
              <a:gd name="connsiteX16" fmla="*/ 929121 w 4312228"/>
              <a:gd name="connsiteY16" fmla="*/ 487507 h 2150052"/>
              <a:gd name="connsiteX17" fmla="*/ 1085850 w 4312228"/>
              <a:gd name="connsiteY17" fmla="*/ 581025 h 2150052"/>
              <a:gd name="connsiteX18" fmla="*/ 1259898 w 4312228"/>
              <a:gd name="connsiteY18" fmla="*/ 643370 h 2150052"/>
              <a:gd name="connsiteX19" fmla="*/ 1331768 w 4312228"/>
              <a:gd name="connsiteY19" fmla="*/ 719570 h 2150052"/>
              <a:gd name="connsiteX20" fmla="*/ 1425287 w 4312228"/>
              <a:gd name="connsiteY20" fmla="*/ 719570 h 2150052"/>
              <a:gd name="connsiteX21" fmla="*/ 1433946 w 4312228"/>
              <a:gd name="connsiteY21" fmla="*/ 808759 h 2150052"/>
              <a:gd name="connsiteX22" fmla="*/ 1572491 w 4312228"/>
              <a:gd name="connsiteY22" fmla="*/ 925657 h 2150052"/>
              <a:gd name="connsiteX23" fmla="*/ 1702377 w 4312228"/>
              <a:gd name="connsiteY23" fmla="*/ 969818 h 2150052"/>
              <a:gd name="connsiteX24" fmla="*/ 1872096 w 4312228"/>
              <a:gd name="connsiteY24" fmla="*/ 1059007 h 2150052"/>
              <a:gd name="connsiteX25" fmla="*/ 1894609 w 4312228"/>
              <a:gd name="connsiteY25" fmla="*/ 1122218 h 2150052"/>
              <a:gd name="connsiteX26" fmla="*/ 1975139 w 4312228"/>
              <a:gd name="connsiteY26" fmla="*/ 1122218 h 2150052"/>
              <a:gd name="connsiteX27" fmla="*/ 2122343 w 4312228"/>
              <a:gd name="connsiteY27" fmla="*/ 1300596 h 2150052"/>
              <a:gd name="connsiteX28" fmla="*/ 2234046 w 4312228"/>
              <a:gd name="connsiteY28" fmla="*/ 1354282 h 2150052"/>
              <a:gd name="connsiteX29" fmla="*/ 2506807 w 4312228"/>
              <a:gd name="connsiteY29" fmla="*/ 1511011 h 2150052"/>
              <a:gd name="connsiteX30" fmla="*/ 2583007 w 4312228"/>
              <a:gd name="connsiteY30" fmla="*/ 1555173 h 2150052"/>
              <a:gd name="connsiteX31" fmla="*/ 2645353 w 4312228"/>
              <a:gd name="connsiteY31" fmla="*/ 1555173 h 2150052"/>
              <a:gd name="connsiteX32" fmla="*/ 2645353 w 4312228"/>
              <a:gd name="connsiteY32" fmla="*/ 1600200 h 2150052"/>
              <a:gd name="connsiteX33" fmla="*/ 2744066 w 4312228"/>
              <a:gd name="connsiteY33" fmla="*/ 1600200 h 2150052"/>
              <a:gd name="connsiteX34" fmla="*/ 2770910 w 4312228"/>
              <a:gd name="connsiteY34" fmla="*/ 1645227 h 2150052"/>
              <a:gd name="connsiteX35" fmla="*/ 2810741 w 4312228"/>
              <a:gd name="connsiteY35" fmla="*/ 1680730 h 2150052"/>
              <a:gd name="connsiteX36" fmla="*/ 2949287 w 4312228"/>
              <a:gd name="connsiteY36" fmla="*/ 1680730 h 2150052"/>
              <a:gd name="connsiteX37" fmla="*/ 2949287 w 4312228"/>
              <a:gd name="connsiteY37" fmla="*/ 1724891 h 2150052"/>
              <a:gd name="connsiteX38" fmla="*/ 3025487 w 4312228"/>
              <a:gd name="connsiteY38" fmla="*/ 1724891 h 2150052"/>
              <a:gd name="connsiteX39" fmla="*/ 3079173 w 4312228"/>
              <a:gd name="connsiteY39" fmla="*/ 1743075 h 2150052"/>
              <a:gd name="connsiteX40" fmla="*/ 3172691 w 4312228"/>
              <a:gd name="connsiteY40" fmla="*/ 1761259 h 2150052"/>
              <a:gd name="connsiteX41" fmla="*/ 3280064 w 4312228"/>
              <a:gd name="connsiteY41" fmla="*/ 1761259 h 2150052"/>
              <a:gd name="connsiteX42" fmla="*/ 3280064 w 4312228"/>
              <a:gd name="connsiteY42" fmla="*/ 1796761 h 2150052"/>
              <a:gd name="connsiteX43" fmla="*/ 3325091 w 4312228"/>
              <a:gd name="connsiteY43" fmla="*/ 1796761 h 2150052"/>
              <a:gd name="connsiteX44" fmla="*/ 3319896 w 4312228"/>
              <a:gd name="connsiteY44" fmla="*/ 1832264 h 2150052"/>
              <a:gd name="connsiteX45" fmla="*/ 3418609 w 4312228"/>
              <a:gd name="connsiteY45" fmla="*/ 1832264 h 2150052"/>
              <a:gd name="connsiteX46" fmla="*/ 3610841 w 4312228"/>
              <a:gd name="connsiteY46" fmla="*/ 1908464 h 2150052"/>
              <a:gd name="connsiteX47" fmla="*/ 3829916 w 4312228"/>
              <a:gd name="connsiteY47" fmla="*/ 1930977 h 2150052"/>
              <a:gd name="connsiteX48" fmla="*/ 3829916 w 4312228"/>
              <a:gd name="connsiteY48" fmla="*/ 2015837 h 2150052"/>
              <a:gd name="connsiteX49" fmla="*/ 4142509 w 4312228"/>
              <a:gd name="connsiteY49" fmla="*/ 2015837 h 2150052"/>
              <a:gd name="connsiteX50" fmla="*/ 4142509 w 4312228"/>
              <a:gd name="connsiteY50" fmla="*/ 2150052 h 2150052"/>
              <a:gd name="connsiteX51" fmla="*/ 4312228 w 4312228"/>
              <a:gd name="connsiteY5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929121 w 4312228"/>
              <a:gd name="connsiteY15" fmla="*/ 433820 h 2150052"/>
              <a:gd name="connsiteX16" fmla="*/ 929121 w 4312228"/>
              <a:gd name="connsiteY16" fmla="*/ 487507 h 2150052"/>
              <a:gd name="connsiteX17" fmla="*/ 1085850 w 4312228"/>
              <a:gd name="connsiteY17" fmla="*/ 581025 h 2150052"/>
              <a:gd name="connsiteX18" fmla="*/ 1259898 w 4312228"/>
              <a:gd name="connsiteY18" fmla="*/ 643370 h 2150052"/>
              <a:gd name="connsiteX19" fmla="*/ 1331768 w 4312228"/>
              <a:gd name="connsiteY19" fmla="*/ 719570 h 2150052"/>
              <a:gd name="connsiteX20" fmla="*/ 1425287 w 4312228"/>
              <a:gd name="connsiteY20" fmla="*/ 719570 h 2150052"/>
              <a:gd name="connsiteX21" fmla="*/ 1433946 w 4312228"/>
              <a:gd name="connsiteY21" fmla="*/ 808759 h 2150052"/>
              <a:gd name="connsiteX22" fmla="*/ 1572491 w 4312228"/>
              <a:gd name="connsiteY22" fmla="*/ 925657 h 2150052"/>
              <a:gd name="connsiteX23" fmla="*/ 1702377 w 4312228"/>
              <a:gd name="connsiteY23" fmla="*/ 969818 h 2150052"/>
              <a:gd name="connsiteX24" fmla="*/ 1872096 w 4312228"/>
              <a:gd name="connsiteY24" fmla="*/ 1059007 h 2150052"/>
              <a:gd name="connsiteX25" fmla="*/ 1894609 w 4312228"/>
              <a:gd name="connsiteY25" fmla="*/ 1122218 h 2150052"/>
              <a:gd name="connsiteX26" fmla="*/ 1975139 w 4312228"/>
              <a:gd name="connsiteY26" fmla="*/ 1122218 h 2150052"/>
              <a:gd name="connsiteX27" fmla="*/ 2122343 w 4312228"/>
              <a:gd name="connsiteY27" fmla="*/ 1300596 h 2150052"/>
              <a:gd name="connsiteX28" fmla="*/ 2234046 w 4312228"/>
              <a:gd name="connsiteY28" fmla="*/ 1354282 h 2150052"/>
              <a:gd name="connsiteX29" fmla="*/ 2506807 w 4312228"/>
              <a:gd name="connsiteY29" fmla="*/ 1511011 h 2150052"/>
              <a:gd name="connsiteX30" fmla="*/ 2583007 w 4312228"/>
              <a:gd name="connsiteY30" fmla="*/ 1555173 h 2150052"/>
              <a:gd name="connsiteX31" fmla="*/ 2645353 w 4312228"/>
              <a:gd name="connsiteY31" fmla="*/ 1555173 h 2150052"/>
              <a:gd name="connsiteX32" fmla="*/ 2645353 w 4312228"/>
              <a:gd name="connsiteY32" fmla="*/ 1600200 h 2150052"/>
              <a:gd name="connsiteX33" fmla="*/ 2744066 w 4312228"/>
              <a:gd name="connsiteY33" fmla="*/ 1600200 h 2150052"/>
              <a:gd name="connsiteX34" fmla="*/ 2770910 w 4312228"/>
              <a:gd name="connsiteY34" fmla="*/ 1645227 h 2150052"/>
              <a:gd name="connsiteX35" fmla="*/ 2810741 w 4312228"/>
              <a:gd name="connsiteY35" fmla="*/ 1680730 h 2150052"/>
              <a:gd name="connsiteX36" fmla="*/ 2949287 w 4312228"/>
              <a:gd name="connsiteY36" fmla="*/ 1680730 h 2150052"/>
              <a:gd name="connsiteX37" fmla="*/ 2949287 w 4312228"/>
              <a:gd name="connsiteY37" fmla="*/ 1724891 h 2150052"/>
              <a:gd name="connsiteX38" fmla="*/ 3025487 w 4312228"/>
              <a:gd name="connsiteY38" fmla="*/ 1724891 h 2150052"/>
              <a:gd name="connsiteX39" fmla="*/ 3079173 w 4312228"/>
              <a:gd name="connsiteY39" fmla="*/ 1743075 h 2150052"/>
              <a:gd name="connsiteX40" fmla="*/ 3172691 w 4312228"/>
              <a:gd name="connsiteY40" fmla="*/ 1761259 h 2150052"/>
              <a:gd name="connsiteX41" fmla="*/ 3280064 w 4312228"/>
              <a:gd name="connsiteY41" fmla="*/ 1761259 h 2150052"/>
              <a:gd name="connsiteX42" fmla="*/ 3280064 w 4312228"/>
              <a:gd name="connsiteY42" fmla="*/ 1796761 h 2150052"/>
              <a:gd name="connsiteX43" fmla="*/ 3325091 w 4312228"/>
              <a:gd name="connsiteY43" fmla="*/ 1796761 h 2150052"/>
              <a:gd name="connsiteX44" fmla="*/ 3319896 w 4312228"/>
              <a:gd name="connsiteY44" fmla="*/ 1832264 h 2150052"/>
              <a:gd name="connsiteX45" fmla="*/ 3418609 w 4312228"/>
              <a:gd name="connsiteY45" fmla="*/ 1832264 h 2150052"/>
              <a:gd name="connsiteX46" fmla="*/ 3610841 w 4312228"/>
              <a:gd name="connsiteY46" fmla="*/ 1908464 h 2150052"/>
              <a:gd name="connsiteX47" fmla="*/ 3829916 w 4312228"/>
              <a:gd name="connsiteY47" fmla="*/ 1930977 h 2150052"/>
              <a:gd name="connsiteX48" fmla="*/ 3829916 w 4312228"/>
              <a:gd name="connsiteY48" fmla="*/ 2015837 h 2150052"/>
              <a:gd name="connsiteX49" fmla="*/ 4142509 w 4312228"/>
              <a:gd name="connsiteY49" fmla="*/ 2015837 h 2150052"/>
              <a:gd name="connsiteX50" fmla="*/ 4142509 w 4312228"/>
              <a:gd name="connsiteY50" fmla="*/ 2150052 h 2150052"/>
              <a:gd name="connsiteX51" fmla="*/ 4312228 w 4312228"/>
              <a:gd name="connsiteY5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91063 w 4312228"/>
              <a:gd name="connsiteY15" fmla="*/ 373863 h 2150052"/>
              <a:gd name="connsiteX16" fmla="*/ 929121 w 4312228"/>
              <a:gd name="connsiteY16" fmla="*/ 433820 h 2150052"/>
              <a:gd name="connsiteX17" fmla="*/ 929121 w 4312228"/>
              <a:gd name="connsiteY17" fmla="*/ 487507 h 2150052"/>
              <a:gd name="connsiteX18" fmla="*/ 1085850 w 4312228"/>
              <a:gd name="connsiteY18" fmla="*/ 581025 h 2150052"/>
              <a:gd name="connsiteX19" fmla="*/ 1259898 w 4312228"/>
              <a:gd name="connsiteY19" fmla="*/ 643370 h 2150052"/>
              <a:gd name="connsiteX20" fmla="*/ 1331768 w 4312228"/>
              <a:gd name="connsiteY20" fmla="*/ 719570 h 2150052"/>
              <a:gd name="connsiteX21" fmla="*/ 1425287 w 4312228"/>
              <a:gd name="connsiteY21" fmla="*/ 719570 h 2150052"/>
              <a:gd name="connsiteX22" fmla="*/ 1433946 w 4312228"/>
              <a:gd name="connsiteY22" fmla="*/ 808759 h 2150052"/>
              <a:gd name="connsiteX23" fmla="*/ 1572491 w 4312228"/>
              <a:gd name="connsiteY23" fmla="*/ 925657 h 2150052"/>
              <a:gd name="connsiteX24" fmla="*/ 1702377 w 4312228"/>
              <a:gd name="connsiteY24" fmla="*/ 969818 h 2150052"/>
              <a:gd name="connsiteX25" fmla="*/ 1872096 w 4312228"/>
              <a:gd name="connsiteY25" fmla="*/ 1059007 h 2150052"/>
              <a:gd name="connsiteX26" fmla="*/ 1894609 w 4312228"/>
              <a:gd name="connsiteY26" fmla="*/ 1122218 h 2150052"/>
              <a:gd name="connsiteX27" fmla="*/ 1975139 w 4312228"/>
              <a:gd name="connsiteY27" fmla="*/ 1122218 h 2150052"/>
              <a:gd name="connsiteX28" fmla="*/ 2122343 w 4312228"/>
              <a:gd name="connsiteY28" fmla="*/ 1300596 h 2150052"/>
              <a:gd name="connsiteX29" fmla="*/ 2234046 w 4312228"/>
              <a:gd name="connsiteY29" fmla="*/ 1354282 h 2150052"/>
              <a:gd name="connsiteX30" fmla="*/ 2506807 w 4312228"/>
              <a:gd name="connsiteY30" fmla="*/ 1511011 h 2150052"/>
              <a:gd name="connsiteX31" fmla="*/ 2583007 w 4312228"/>
              <a:gd name="connsiteY31" fmla="*/ 1555173 h 2150052"/>
              <a:gd name="connsiteX32" fmla="*/ 2645353 w 4312228"/>
              <a:gd name="connsiteY32" fmla="*/ 1555173 h 2150052"/>
              <a:gd name="connsiteX33" fmla="*/ 2645353 w 4312228"/>
              <a:gd name="connsiteY33" fmla="*/ 1600200 h 2150052"/>
              <a:gd name="connsiteX34" fmla="*/ 2744066 w 4312228"/>
              <a:gd name="connsiteY34" fmla="*/ 1600200 h 2150052"/>
              <a:gd name="connsiteX35" fmla="*/ 2770910 w 4312228"/>
              <a:gd name="connsiteY35" fmla="*/ 1645227 h 2150052"/>
              <a:gd name="connsiteX36" fmla="*/ 2810741 w 4312228"/>
              <a:gd name="connsiteY36" fmla="*/ 1680730 h 2150052"/>
              <a:gd name="connsiteX37" fmla="*/ 2949287 w 4312228"/>
              <a:gd name="connsiteY37" fmla="*/ 1680730 h 2150052"/>
              <a:gd name="connsiteX38" fmla="*/ 2949287 w 4312228"/>
              <a:gd name="connsiteY38" fmla="*/ 1724891 h 2150052"/>
              <a:gd name="connsiteX39" fmla="*/ 3025487 w 4312228"/>
              <a:gd name="connsiteY39" fmla="*/ 1724891 h 2150052"/>
              <a:gd name="connsiteX40" fmla="*/ 3079173 w 4312228"/>
              <a:gd name="connsiteY40" fmla="*/ 1743075 h 2150052"/>
              <a:gd name="connsiteX41" fmla="*/ 3172691 w 4312228"/>
              <a:gd name="connsiteY41" fmla="*/ 1761259 h 2150052"/>
              <a:gd name="connsiteX42" fmla="*/ 3280064 w 4312228"/>
              <a:gd name="connsiteY42" fmla="*/ 1761259 h 2150052"/>
              <a:gd name="connsiteX43" fmla="*/ 3280064 w 4312228"/>
              <a:gd name="connsiteY43" fmla="*/ 1796761 h 2150052"/>
              <a:gd name="connsiteX44" fmla="*/ 3325091 w 4312228"/>
              <a:gd name="connsiteY44" fmla="*/ 1796761 h 2150052"/>
              <a:gd name="connsiteX45" fmla="*/ 3319896 w 4312228"/>
              <a:gd name="connsiteY45" fmla="*/ 1832264 h 2150052"/>
              <a:gd name="connsiteX46" fmla="*/ 3418609 w 4312228"/>
              <a:gd name="connsiteY46" fmla="*/ 1832264 h 2150052"/>
              <a:gd name="connsiteX47" fmla="*/ 3610841 w 4312228"/>
              <a:gd name="connsiteY47" fmla="*/ 1908464 h 2150052"/>
              <a:gd name="connsiteX48" fmla="*/ 3829916 w 4312228"/>
              <a:gd name="connsiteY48" fmla="*/ 1930977 h 2150052"/>
              <a:gd name="connsiteX49" fmla="*/ 3829916 w 4312228"/>
              <a:gd name="connsiteY49" fmla="*/ 2015837 h 2150052"/>
              <a:gd name="connsiteX50" fmla="*/ 4142509 w 4312228"/>
              <a:gd name="connsiteY50" fmla="*/ 2015837 h 2150052"/>
              <a:gd name="connsiteX51" fmla="*/ 4142509 w 4312228"/>
              <a:gd name="connsiteY51" fmla="*/ 2150052 h 2150052"/>
              <a:gd name="connsiteX52" fmla="*/ 4312228 w 4312228"/>
              <a:gd name="connsiteY52"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929121 w 4312228"/>
              <a:gd name="connsiteY16" fmla="*/ 433820 h 2150052"/>
              <a:gd name="connsiteX17" fmla="*/ 929121 w 4312228"/>
              <a:gd name="connsiteY17" fmla="*/ 487507 h 2150052"/>
              <a:gd name="connsiteX18" fmla="*/ 1085850 w 4312228"/>
              <a:gd name="connsiteY18" fmla="*/ 581025 h 2150052"/>
              <a:gd name="connsiteX19" fmla="*/ 1259898 w 4312228"/>
              <a:gd name="connsiteY19" fmla="*/ 643370 h 2150052"/>
              <a:gd name="connsiteX20" fmla="*/ 1331768 w 4312228"/>
              <a:gd name="connsiteY20" fmla="*/ 719570 h 2150052"/>
              <a:gd name="connsiteX21" fmla="*/ 1425287 w 4312228"/>
              <a:gd name="connsiteY21" fmla="*/ 719570 h 2150052"/>
              <a:gd name="connsiteX22" fmla="*/ 1433946 w 4312228"/>
              <a:gd name="connsiteY22" fmla="*/ 808759 h 2150052"/>
              <a:gd name="connsiteX23" fmla="*/ 1572491 w 4312228"/>
              <a:gd name="connsiteY23" fmla="*/ 925657 h 2150052"/>
              <a:gd name="connsiteX24" fmla="*/ 1702377 w 4312228"/>
              <a:gd name="connsiteY24" fmla="*/ 969818 h 2150052"/>
              <a:gd name="connsiteX25" fmla="*/ 1872096 w 4312228"/>
              <a:gd name="connsiteY25" fmla="*/ 1059007 h 2150052"/>
              <a:gd name="connsiteX26" fmla="*/ 1894609 w 4312228"/>
              <a:gd name="connsiteY26" fmla="*/ 1122218 h 2150052"/>
              <a:gd name="connsiteX27" fmla="*/ 1975139 w 4312228"/>
              <a:gd name="connsiteY27" fmla="*/ 1122218 h 2150052"/>
              <a:gd name="connsiteX28" fmla="*/ 2122343 w 4312228"/>
              <a:gd name="connsiteY28" fmla="*/ 1300596 h 2150052"/>
              <a:gd name="connsiteX29" fmla="*/ 2234046 w 4312228"/>
              <a:gd name="connsiteY29" fmla="*/ 1354282 h 2150052"/>
              <a:gd name="connsiteX30" fmla="*/ 2506807 w 4312228"/>
              <a:gd name="connsiteY30" fmla="*/ 1511011 h 2150052"/>
              <a:gd name="connsiteX31" fmla="*/ 2583007 w 4312228"/>
              <a:gd name="connsiteY31" fmla="*/ 1555173 h 2150052"/>
              <a:gd name="connsiteX32" fmla="*/ 2645353 w 4312228"/>
              <a:gd name="connsiteY32" fmla="*/ 1555173 h 2150052"/>
              <a:gd name="connsiteX33" fmla="*/ 2645353 w 4312228"/>
              <a:gd name="connsiteY33" fmla="*/ 1600200 h 2150052"/>
              <a:gd name="connsiteX34" fmla="*/ 2744066 w 4312228"/>
              <a:gd name="connsiteY34" fmla="*/ 1600200 h 2150052"/>
              <a:gd name="connsiteX35" fmla="*/ 2770910 w 4312228"/>
              <a:gd name="connsiteY35" fmla="*/ 1645227 h 2150052"/>
              <a:gd name="connsiteX36" fmla="*/ 2810741 w 4312228"/>
              <a:gd name="connsiteY36" fmla="*/ 1680730 h 2150052"/>
              <a:gd name="connsiteX37" fmla="*/ 2949287 w 4312228"/>
              <a:gd name="connsiteY37" fmla="*/ 1680730 h 2150052"/>
              <a:gd name="connsiteX38" fmla="*/ 2949287 w 4312228"/>
              <a:gd name="connsiteY38" fmla="*/ 1724891 h 2150052"/>
              <a:gd name="connsiteX39" fmla="*/ 3025487 w 4312228"/>
              <a:gd name="connsiteY39" fmla="*/ 1724891 h 2150052"/>
              <a:gd name="connsiteX40" fmla="*/ 3079173 w 4312228"/>
              <a:gd name="connsiteY40" fmla="*/ 1743075 h 2150052"/>
              <a:gd name="connsiteX41" fmla="*/ 3172691 w 4312228"/>
              <a:gd name="connsiteY41" fmla="*/ 1761259 h 2150052"/>
              <a:gd name="connsiteX42" fmla="*/ 3280064 w 4312228"/>
              <a:gd name="connsiteY42" fmla="*/ 1761259 h 2150052"/>
              <a:gd name="connsiteX43" fmla="*/ 3280064 w 4312228"/>
              <a:gd name="connsiteY43" fmla="*/ 1796761 h 2150052"/>
              <a:gd name="connsiteX44" fmla="*/ 3325091 w 4312228"/>
              <a:gd name="connsiteY44" fmla="*/ 1796761 h 2150052"/>
              <a:gd name="connsiteX45" fmla="*/ 3319896 w 4312228"/>
              <a:gd name="connsiteY45" fmla="*/ 1832264 h 2150052"/>
              <a:gd name="connsiteX46" fmla="*/ 3418609 w 4312228"/>
              <a:gd name="connsiteY46" fmla="*/ 1832264 h 2150052"/>
              <a:gd name="connsiteX47" fmla="*/ 3610841 w 4312228"/>
              <a:gd name="connsiteY47" fmla="*/ 1908464 h 2150052"/>
              <a:gd name="connsiteX48" fmla="*/ 3829916 w 4312228"/>
              <a:gd name="connsiteY48" fmla="*/ 1930977 h 2150052"/>
              <a:gd name="connsiteX49" fmla="*/ 3829916 w 4312228"/>
              <a:gd name="connsiteY49" fmla="*/ 2015837 h 2150052"/>
              <a:gd name="connsiteX50" fmla="*/ 4142509 w 4312228"/>
              <a:gd name="connsiteY50" fmla="*/ 2015837 h 2150052"/>
              <a:gd name="connsiteX51" fmla="*/ 4142509 w 4312228"/>
              <a:gd name="connsiteY51" fmla="*/ 2150052 h 2150052"/>
              <a:gd name="connsiteX52" fmla="*/ 4312228 w 4312228"/>
              <a:gd name="connsiteY52"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788960 w 4312228"/>
              <a:gd name="connsiteY16" fmla="*/ 384438 h 2150052"/>
              <a:gd name="connsiteX17" fmla="*/ 929121 w 4312228"/>
              <a:gd name="connsiteY17" fmla="*/ 433820 h 2150052"/>
              <a:gd name="connsiteX18" fmla="*/ 929121 w 4312228"/>
              <a:gd name="connsiteY18" fmla="*/ 487507 h 2150052"/>
              <a:gd name="connsiteX19" fmla="*/ 1085850 w 4312228"/>
              <a:gd name="connsiteY19" fmla="*/ 581025 h 2150052"/>
              <a:gd name="connsiteX20" fmla="*/ 1259898 w 4312228"/>
              <a:gd name="connsiteY20" fmla="*/ 643370 h 2150052"/>
              <a:gd name="connsiteX21" fmla="*/ 1331768 w 4312228"/>
              <a:gd name="connsiteY21" fmla="*/ 719570 h 2150052"/>
              <a:gd name="connsiteX22" fmla="*/ 1425287 w 4312228"/>
              <a:gd name="connsiteY22" fmla="*/ 719570 h 2150052"/>
              <a:gd name="connsiteX23" fmla="*/ 1433946 w 4312228"/>
              <a:gd name="connsiteY23" fmla="*/ 808759 h 2150052"/>
              <a:gd name="connsiteX24" fmla="*/ 1572491 w 4312228"/>
              <a:gd name="connsiteY24" fmla="*/ 925657 h 2150052"/>
              <a:gd name="connsiteX25" fmla="*/ 1702377 w 4312228"/>
              <a:gd name="connsiteY25" fmla="*/ 969818 h 2150052"/>
              <a:gd name="connsiteX26" fmla="*/ 1872096 w 4312228"/>
              <a:gd name="connsiteY26" fmla="*/ 1059007 h 2150052"/>
              <a:gd name="connsiteX27" fmla="*/ 1894609 w 4312228"/>
              <a:gd name="connsiteY27" fmla="*/ 1122218 h 2150052"/>
              <a:gd name="connsiteX28" fmla="*/ 1975139 w 4312228"/>
              <a:gd name="connsiteY28" fmla="*/ 1122218 h 2150052"/>
              <a:gd name="connsiteX29" fmla="*/ 2122343 w 4312228"/>
              <a:gd name="connsiteY29" fmla="*/ 1300596 h 2150052"/>
              <a:gd name="connsiteX30" fmla="*/ 2234046 w 4312228"/>
              <a:gd name="connsiteY30" fmla="*/ 1354282 h 2150052"/>
              <a:gd name="connsiteX31" fmla="*/ 2506807 w 4312228"/>
              <a:gd name="connsiteY31" fmla="*/ 1511011 h 2150052"/>
              <a:gd name="connsiteX32" fmla="*/ 2583007 w 4312228"/>
              <a:gd name="connsiteY32" fmla="*/ 1555173 h 2150052"/>
              <a:gd name="connsiteX33" fmla="*/ 2645353 w 4312228"/>
              <a:gd name="connsiteY33" fmla="*/ 1555173 h 2150052"/>
              <a:gd name="connsiteX34" fmla="*/ 2645353 w 4312228"/>
              <a:gd name="connsiteY34" fmla="*/ 1600200 h 2150052"/>
              <a:gd name="connsiteX35" fmla="*/ 2744066 w 4312228"/>
              <a:gd name="connsiteY35" fmla="*/ 1600200 h 2150052"/>
              <a:gd name="connsiteX36" fmla="*/ 2770910 w 4312228"/>
              <a:gd name="connsiteY36" fmla="*/ 1645227 h 2150052"/>
              <a:gd name="connsiteX37" fmla="*/ 2810741 w 4312228"/>
              <a:gd name="connsiteY37" fmla="*/ 1680730 h 2150052"/>
              <a:gd name="connsiteX38" fmla="*/ 2949287 w 4312228"/>
              <a:gd name="connsiteY38" fmla="*/ 1680730 h 2150052"/>
              <a:gd name="connsiteX39" fmla="*/ 2949287 w 4312228"/>
              <a:gd name="connsiteY39" fmla="*/ 1724891 h 2150052"/>
              <a:gd name="connsiteX40" fmla="*/ 3025487 w 4312228"/>
              <a:gd name="connsiteY40" fmla="*/ 1724891 h 2150052"/>
              <a:gd name="connsiteX41" fmla="*/ 3079173 w 4312228"/>
              <a:gd name="connsiteY41" fmla="*/ 1743075 h 2150052"/>
              <a:gd name="connsiteX42" fmla="*/ 3172691 w 4312228"/>
              <a:gd name="connsiteY42" fmla="*/ 1761259 h 2150052"/>
              <a:gd name="connsiteX43" fmla="*/ 3280064 w 4312228"/>
              <a:gd name="connsiteY43" fmla="*/ 1761259 h 2150052"/>
              <a:gd name="connsiteX44" fmla="*/ 3280064 w 4312228"/>
              <a:gd name="connsiteY44" fmla="*/ 1796761 h 2150052"/>
              <a:gd name="connsiteX45" fmla="*/ 3325091 w 4312228"/>
              <a:gd name="connsiteY45" fmla="*/ 1796761 h 2150052"/>
              <a:gd name="connsiteX46" fmla="*/ 3319896 w 4312228"/>
              <a:gd name="connsiteY46" fmla="*/ 1832264 h 2150052"/>
              <a:gd name="connsiteX47" fmla="*/ 3418609 w 4312228"/>
              <a:gd name="connsiteY47" fmla="*/ 1832264 h 2150052"/>
              <a:gd name="connsiteX48" fmla="*/ 3610841 w 4312228"/>
              <a:gd name="connsiteY48" fmla="*/ 1908464 h 2150052"/>
              <a:gd name="connsiteX49" fmla="*/ 3829916 w 4312228"/>
              <a:gd name="connsiteY49" fmla="*/ 1930977 h 2150052"/>
              <a:gd name="connsiteX50" fmla="*/ 3829916 w 4312228"/>
              <a:gd name="connsiteY50" fmla="*/ 2015837 h 2150052"/>
              <a:gd name="connsiteX51" fmla="*/ 4142509 w 4312228"/>
              <a:gd name="connsiteY51" fmla="*/ 2015837 h 2150052"/>
              <a:gd name="connsiteX52" fmla="*/ 4142509 w 4312228"/>
              <a:gd name="connsiteY52" fmla="*/ 2150052 h 2150052"/>
              <a:gd name="connsiteX53" fmla="*/ 4312228 w 4312228"/>
              <a:gd name="connsiteY53"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29121 w 4312228"/>
              <a:gd name="connsiteY17" fmla="*/ 433820 h 2150052"/>
              <a:gd name="connsiteX18" fmla="*/ 929121 w 4312228"/>
              <a:gd name="connsiteY18" fmla="*/ 487507 h 2150052"/>
              <a:gd name="connsiteX19" fmla="*/ 1085850 w 4312228"/>
              <a:gd name="connsiteY19" fmla="*/ 581025 h 2150052"/>
              <a:gd name="connsiteX20" fmla="*/ 1259898 w 4312228"/>
              <a:gd name="connsiteY20" fmla="*/ 643370 h 2150052"/>
              <a:gd name="connsiteX21" fmla="*/ 1331768 w 4312228"/>
              <a:gd name="connsiteY21" fmla="*/ 719570 h 2150052"/>
              <a:gd name="connsiteX22" fmla="*/ 1425287 w 4312228"/>
              <a:gd name="connsiteY22" fmla="*/ 719570 h 2150052"/>
              <a:gd name="connsiteX23" fmla="*/ 1433946 w 4312228"/>
              <a:gd name="connsiteY23" fmla="*/ 808759 h 2150052"/>
              <a:gd name="connsiteX24" fmla="*/ 1572491 w 4312228"/>
              <a:gd name="connsiteY24" fmla="*/ 925657 h 2150052"/>
              <a:gd name="connsiteX25" fmla="*/ 1702377 w 4312228"/>
              <a:gd name="connsiteY25" fmla="*/ 969818 h 2150052"/>
              <a:gd name="connsiteX26" fmla="*/ 1872096 w 4312228"/>
              <a:gd name="connsiteY26" fmla="*/ 1059007 h 2150052"/>
              <a:gd name="connsiteX27" fmla="*/ 1894609 w 4312228"/>
              <a:gd name="connsiteY27" fmla="*/ 1122218 h 2150052"/>
              <a:gd name="connsiteX28" fmla="*/ 1975139 w 4312228"/>
              <a:gd name="connsiteY28" fmla="*/ 1122218 h 2150052"/>
              <a:gd name="connsiteX29" fmla="*/ 2122343 w 4312228"/>
              <a:gd name="connsiteY29" fmla="*/ 1300596 h 2150052"/>
              <a:gd name="connsiteX30" fmla="*/ 2234046 w 4312228"/>
              <a:gd name="connsiteY30" fmla="*/ 1354282 h 2150052"/>
              <a:gd name="connsiteX31" fmla="*/ 2506807 w 4312228"/>
              <a:gd name="connsiteY31" fmla="*/ 1511011 h 2150052"/>
              <a:gd name="connsiteX32" fmla="*/ 2583007 w 4312228"/>
              <a:gd name="connsiteY32" fmla="*/ 1555173 h 2150052"/>
              <a:gd name="connsiteX33" fmla="*/ 2645353 w 4312228"/>
              <a:gd name="connsiteY33" fmla="*/ 1555173 h 2150052"/>
              <a:gd name="connsiteX34" fmla="*/ 2645353 w 4312228"/>
              <a:gd name="connsiteY34" fmla="*/ 1600200 h 2150052"/>
              <a:gd name="connsiteX35" fmla="*/ 2744066 w 4312228"/>
              <a:gd name="connsiteY35" fmla="*/ 1600200 h 2150052"/>
              <a:gd name="connsiteX36" fmla="*/ 2770910 w 4312228"/>
              <a:gd name="connsiteY36" fmla="*/ 1645227 h 2150052"/>
              <a:gd name="connsiteX37" fmla="*/ 2810741 w 4312228"/>
              <a:gd name="connsiteY37" fmla="*/ 1680730 h 2150052"/>
              <a:gd name="connsiteX38" fmla="*/ 2949287 w 4312228"/>
              <a:gd name="connsiteY38" fmla="*/ 1680730 h 2150052"/>
              <a:gd name="connsiteX39" fmla="*/ 2949287 w 4312228"/>
              <a:gd name="connsiteY39" fmla="*/ 1724891 h 2150052"/>
              <a:gd name="connsiteX40" fmla="*/ 3025487 w 4312228"/>
              <a:gd name="connsiteY40" fmla="*/ 1724891 h 2150052"/>
              <a:gd name="connsiteX41" fmla="*/ 3079173 w 4312228"/>
              <a:gd name="connsiteY41" fmla="*/ 1743075 h 2150052"/>
              <a:gd name="connsiteX42" fmla="*/ 3172691 w 4312228"/>
              <a:gd name="connsiteY42" fmla="*/ 1761259 h 2150052"/>
              <a:gd name="connsiteX43" fmla="*/ 3280064 w 4312228"/>
              <a:gd name="connsiteY43" fmla="*/ 1761259 h 2150052"/>
              <a:gd name="connsiteX44" fmla="*/ 3280064 w 4312228"/>
              <a:gd name="connsiteY44" fmla="*/ 1796761 h 2150052"/>
              <a:gd name="connsiteX45" fmla="*/ 3325091 w 4312228"/>
              <a:gd name="connsiteY45" fmla="*/ 1796761 h 2150052"/>
              <a:gd name="connsiteX46" fmla="*/ 3319896 w 4312228"/>
              <a:gd name="connsiteY46" fmla="*/ 1832264 h 2150052"/>
              <a:gd name="connsiteX47" fmla="*/ 3418609 w 4312228"/>
              <a:gd name="connsiteY47" fmla="*/ 1832264 h 2150052"/>
              <a:gd name="connsiteX48" fmla="*/ 3610841 w 4312228"/>
              <a:gd name="connsiteY48" fmla="*/ 1908464 h 2150052"/>
              <a:gd name="connsiteX49" fmla="*/ 3829916 w 4312228"/>
              <a:gd name="connsiteY49" fmla="*/ 1930977 h 2150052"/>
              <a:gd name="connsiteX50" fmla="*/ 3829916 w 4312228"/>
              <a:gd name="connsiteY50" fmla="*/ 2015837 h 2150052"/>
              <a:gd name="connsiteX51" fmla="*/ 4142509 w 4312228"/>
              <a:gd name="connsiteY51" fmla="*/ 2015837 h 2150052"/>
              <a:gd name="connsiteX52" fmla="*/ 4142509 w 4312228"/>
              <a:gd name="connsiteY52" fmla="*/ 2150052 h 2150052"/>
              <a:gd name="connsiteX53" fmla="*/ 4312228 w 4312228"/>
              <a:gd name="connsiteY53"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85850 w 4312228"/>
              <a:gd name="connsiteY19" fmla="*/ 581025 h 2150052"/>
              <a:gd name="connsiteX20" fmla="*/ 1259898 w 4312228"/>
              <a:gd name="connsiteY20" fmla="*/ 643370 h 2150052"/>
              <a:gd name="connsiteX21" fmla="*/ 1331768 w 4312228"/>
              <a:gd name="connsiteY21" fmla="*/ 719570 h 2150052"/>
              <a:gd name="connsiteX22" fmla="*/ 1425287 w 4312228"/>
              <a:gd name="connsiteY22" fmla="*/ 719570 h 2150052"/>
              <a:gd name="connsiteX23" fmla="*/ 1433946 w 4312228"/>
              <a:gd name="connsiteY23" fmla="*/ 808759 h 2150052"/>
              <a:gd name="connsiteX24" fmla="*/ 1572491 w 4312228"/>
              <a:gd name="connsiteY24" fmla="*/ 925657 h 2150052"/>
              <a:gd name="connsiteX25" fmla="*/ 1702377 w 4312228"/>
              <a:gd name="connsiteY25" fmla="*/ 969818 h 2150052"/>
              <a:gd name="connsiteX26" fmla="*/ 1872096 w 4312228"/>
              <a:gd name="connsiteY26" fmla="*/ 1059007 h 2150052"/>
              <a:gd name="connsiteX27" fmla="*/ 1894609 w 4312228"/>
              <a:gd name="connsiteY27" fmla="*/ 1122218 h 2150052"/>
              <a:gd name="connsiteX28" fmla="*/ 1975139 w 4312228"/>
              <a:gd name="connsiteY28" fmla="*/ 1122218 h 2150052"/>
              <a:gd name="connsiteX29" fmla="*/ 2122343 w 4312228"/>
              <a:gd name="connsiteY29" fmla="*/ 1300596 h 2150052"/>
              <a:gd name="connsiteX30" fmla="*/ 2234046 w 4312228"/>
              <a:gd name="connsiteY30" fmla="*/ 1354282 h 2150052"/>
              <a:gd name="connsiteX31" fmla="*/ 2506807 w 4312228"/>
              <a:gd name="connsiteY31" fmla="*/ 1511011 h 2150052"/>
              <a:gd name="connsiteX32" fmla="*/ 2583007 w 4312228"/>
              <a:gd name="connsiteY32" fmla="*/ 1555173 h 2150052"/>
              <a:gd name="connsiteX33" fmla="*/ 2645353 w 4312228"/>
              <a:gd name="connsiteY33" fmla="*/ 1555173 h 2150052"/>
              <a:gd name="connsiteX34" fmla="*/ 2645353 w 4312228"/>
              <a:gd name="connsiteY34" fmla="*/ 1600200 h 2150052"/>
              <a:gd name="connsiteX35" fmla="*/ 2744066 w 4312228"/>
              <a:gd name="connsiteY35" fmla="*/ 1600200 h 2150052"/>
              <a:gd name="connsiteX36" fmla="*/ 2770910 w 4312228"/>
              <a:gd name="connsiteY36" fmla="*/ 1645227 h 2150052"/>
              <a:gd name="connsiteX37" fmla="*/ 2810741 w 4312228"/>
              <a:gd name="connsiteY37" fmla="*/ 1680730 h 2150052"/>
              <a:gd name="connsiteX38" fmla="*/ 2949287 w 4312228"/>
              <a:gd name="connsiteY38" fmla="*/ 1680730 h 2150052"/>
              <a:gd name="connsiteX39" fmla="*/ 2949287 w 4312228"/>
              <a:gd name="connsiteY39" fmla="*/ 1724891 h 2150052"/>
              <a:gd name="connsiteX40" fmla="*/ 3025487 w 4312228"/>
              <a:gd name="connsiteY40" fmla="*/ 1724891 h 2150052"/>
              <a:gd name="connsiteX41" fmla="*/ 3079173 w 4312228"/>
              <a:gd name="connsiteY41" fmla="*/ 1743075 h 2150052"/>
              <a:gd name="connsiteX42" fmla="*/ 3172691 w 4312228"/>
              <a:gd name="connsiteY42" fmla="*/ 1761259 h 2150052"/>
              <a:gd name="connsiteX43" fmla="*/ 3280064 w 4312228"/>
              <a:gd name="connsiteY43" fmla="*/ 1761259 h 2150052"/>
              <a:gd name="connsiteX44" fmla="*/ 3280064 w 4312228"/>
              <a:gd name="connsiteY44" fmla="*/ 1796761 h 2150052"/>
              <a:gd name="connsiteX45" fmla="*/ 3325091 w 4312228"/>
              <a:gd name="connsiteY45" fmla="*/ 1796761 h 2150052"/>
              <a:gd name="connsiteX46" fmla="*/ 3319896 w 4312228"/>
              <a:gd name="connsiteY46" fmla="*/ 1832264 h 2150052"/>
              <a:gd name="connsiteX47" fmla="*/ 3418609 w 4312228"/>
              <a:gd name="connsiteY47" fmla="*/ 1832264 h 2150052"/>
              <a:gd name="connsiteX48" fmla="*/ 3610841 w 4312228"/>
              <a:gd name="connsiteY48" fmla="*/ 1908464 h 2150052"/>
              <a:gd name="connsiteX49" fmla="*/ 3829916 w 4312228"/>
              <a:gd name="connsiteY49" fmla="*/ 1930977 h 2150052"/>
              <a:gd name="connsiteX50" fmla="*/ 3829916 w 4312228"/>
              <a:gd name="connsiteY50" fmla="*/ 2015837 h 2150052"/>
              <a:gd name="connsiteX51" fmla="*/ 4142509 w 4312228"/>
              <a:gd name="connsiteY51" fmla="*/ 2015837 h 2150052"/>
              <a:gd name="connsiteX52" fmla="*/ 4142509 w 4312228"/>
              <a:gd name="connsiteY52" fmla="*/ 2150052 h 2150052"/>
              <a:gd name="connsiteX53" fmla="*/ 4312228 w 4312228"/>
              <a:gd name="connsiteY53"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85850 w 4312228"/>
              <a:gd name="connsiteY19" fmla="*/ 523919 h 2150052"/>
              <a:gd name="connsiteX20" fmla="*/ 1259898 w 4312228"/>
              <a:gd name="connsiteY20" fmla="*/ 643370 h 2150052"/>
              <a:gd name="connsiteX21" fmla="*/ 1331768 w 4312228"/>
              <a:gd name="connsiteY21" fmla="*/ 719570 h 2150052"/>
              <a:gd name="connsiteX22" fmla="*/ 1425287 w 4312228"/>
              <a:gd name="connsiteY22" fmla="*/ 719570 h 2150052"/>
              <a:gd name="connsiteX23" fmla="*/ 1433946 w 4312228"/>
              <a:gd name="connsiteY23" fmla="*/ 808759 h 2150052"/>
              <a:gd name="connsiteX24" fmla="*/ 1572491 w 4312228"/>
              <a:gd name="connsiteY24" fmla="*/ 925657 h 2150052"/>
              <a:gd name="connsiteX25" fmla="*/ 1702377 w 4312228"/>
              <a:gd name="connsiteY25" fmla="*/ 969818 h 2150052"/>
              <a:gd name="connsiteX26" fmla="*/ 1872096 w 4312228"/>
              <a:gd name="connsiteY26" fmla="*/ 1059007 h 2150052"/>
              <a:gd name="connsiteX27" fmla="*/ 1894609 w 4312228"/>
              <a:gd name="connsiteY27" fmla="*/ 1122218 h 2150052"/>
              <a:gd name="connsiteX28" fmla="*/ 1975139 w 4312228"/>
              <a:gd name="connsiteY28" fmla="*/ 1122218 h 2150052"/>
              <a:gd name="connsiteX29" fmla="*/ 2122343 w 4312228"/>
              <a:gd name="connsiteY29" fmla="*/ 1300596 h 2150052"/>
              <a:gd name="connsiteX30" fmla="*/ 2234046 w 4312228"/>
              <a:gd name="connsiteY30" fmla="*/ 1354282 h 2150052"/>
              <a:gd name="connsiteX31" fmla="*/ 2506807 w 4312228"/>
              <a:gd name="connsiteY31" fmla="*/ 1511011 h 2150052"/>
              <a:gd name="connsiteX32" fmla="*/ 2583007 w 4312228"/>
              <a:gd name="connsiteY32" fmla="*/ 1555173 h 2150052"/>
              <a:gd name="connsiteX33" fmla="*/ 2645353 w 4312228"/>
              <a:gd name="connsiteY33" fmla="*/ 1555173 h 2150052"/>
              <a:gd name="connsiteX34" fmla="*/ 2645353 w 4312228"/>
              <a:gd name="connsiteY34" fmla="*/ 1600200 h 2150052"/>
              <a:gd name="connsiteX35" fmla="*/ 2744066 w 4312228"/>
              <a:gd name="connsiteY35" fmla="*/ 1600200 h 2150052"/>
              <a:gd name="connsiteX36" fmla="*/ 2770910 w 4312228"/>
              <a:gd name="connsiteY36" fmla="*/ 1645227 h 2150052"/>
              <a:gd name="connsiteX37" fmla="*/ 2810741 w 4312228"/>
              <a:gd name="connsiteY37" fmla="*/ 1680730 h 2150052"/>
              <a:gd name="connsiteX38" fmla="*/ 2949287 w 4312228"/>
              <a:gd name="connsiteY38" fmla="*/ 1680730 h 2150052"/>
              <a:gd name="connsiteX39" fmla="*/ 2949287 w 4312228"/>
              <a:gd name="connsiteY39" fmla="*/ 1724891 h 2150052"/>
              <a:gd name="connsiteX40" fmla="*/ 3025487 w 4312228"/>
              <a:gd name="connsiteY40" fmla="*/ 1724891 h 2150052"/>
              <a:gd name="connsiteX41" fmla="*/ 3079173 w 4312228"/>
              <a:gd name="connsiteY41" fmla="*/ 1743075 h 2150052"/>
              <a:gd name="connsiteX42" fmla="*/ 3172691 w 4312228"/>
              <a:gd name="connsiteY42" fmla="*/ 1761259 h 2150052"/>
              <a:gd name="connsiteX43" fmla="*/ 3280064 w 4312228"/>
              <a:gd name="connsiteY43" fmla="*/ 1761259 h 2150052"/>
              <a:gd name="connsiteX44" fmla="*/ 3280064 w 4312228"/>
              <a:gd name="connsiteY44" fmla="*/ 1796761 h 2150052"/>
              <a:gd name="connsiteX45" fmla="*/ 3325091 w 4312228"/>
              <a:gd name="connsiteY45" fmla="*/ 1796761 h 2150052"/>
              <a:gd name="connsiteX46" fmla="*/ 3319896 w 4312228"/>
              <a:gd name="connsiteY46" fmla="*/ 1832264 h 2150052"/>
              <a:gd name="connsiteX47" fmla="*/ 3418609 w 4312228"/>
              <a:gd name="connsiteY47" fmla="*/ 1832264 h 2150052"/>
              <a:gd name="connsiteX48" fmla="*/ 3610841 w 4312228"/>
              <a:gd name="connsiteY48" fmla="*/ 1908464 h 2150052"/>
              <a:gd name="connsiteX49" fmla="*/ 3829916 w 4312228"/>
              <a:gd name="connsiteY49" fmla="*/ 1930977 h 2150052"/>
              <a:gd name="connsiteX50" fmla="*/ 3829916 w 4312228"/>
              <a:gd name="connsiteY50" fmla="*/ 2015837 h 2150052"/>
              <a:gd name="connsiteX51" fmla="*/ 4142509 w 4312228"/>
              <a:gd name="connsiteY51" fmla="*/ 2015837 h 2150052"/>
              <a:gd name="connsiteX52" fmla="*/ 4142509 w 4312228"/>
              <a:gd name="connsiteY52" fmla="*/ 2150052 h 2150052"/>
              <a:gd name="connsiteX53" fmla="*/ 4312228 w 4312228"/>
              <a:gd name="connsiteY53"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5385 w 4312228"/>
              <a:gd name="connsiteY19" fmla="*/ 559875 h 2150052"/>
              <a:gd name="connsiteX20" fmla="*/ 1259898 w 4312228"/>
              <a:gd name="connsiteY20" fmla="*/ 643370 h 2150052"/>
              <a:gd name="connsiteX21" fmla="*/ 1331768 w 4312228"/>
              <a:gd name="connsiteY21" fmla="*/ 719570 h 2150052"/>
              <a:gd name="connsiteX22" fmla="*/ 1425287 w 4312228"/>
              <a:gd name="connsiteY22" fmla="*/ 719570 h 2150052"/>
              <a:gd name="connsiteX23" fmla="*/ 1433946 w 4312228"/>
              <a:gd name="connsiteY23" fmla="*/ 808759 h 2150052"/>
              <a:gd name="connsiteX24" fmla="*/ 1572491 w 4312228"/>
              <a:gd name="connsiteY24" fmla="*/ 925657 h 2150052"/>
              <a:gd name="connsiteX25" fmla="*/ 1702377 w 4312228"/>
              <a:gd name="connsiteY25" fmla="*/ 969818 h 2150052"/>
              <a:gd name="connsiteX26" fmla="*/ 1872096 w 4312228"/>
              <a:gd name="connsiteY26" fmla="*/ 1059007 h 2150052"/>
              <a:gd name="connsiteX27" fmla="*/ 1894609 w 4312228"/>
              <a:gd name="connsiteY27" fmla="*/ 1122218 h 2150052"/>
              <a:gd name="connsiteX28" fmla="*/ 1975139 w 4312228"/>
              <a:gd name="connsiteY28" fmla="*/ 1122218 h 2150052"/>
              <a:gd name="connsiteX29" fmla="*/ 2122343 w 4312228"/>
              <a:gd name="connsiteY29" fmla="*/ 1300596 h 2150052"/>
              <a:gd name="connsiteX30" fmla="*/ 2234046 w 4312228"/>
              <a:gd name="connsiteY30" fmla="*/ 1354282 h 2150052"/>
              <a:gd name="connsiteX31" fmla="*/ 2506807 w 4312228"/>
              <a:gd name="connsiteY31" fmla="*/ 1511011 h 2150052"/>
              <a:gd name="connsiteX32" fmla="*/ 2583007 w 4312228"/>
              <a:gd name="connsiteY32" fmla="*/ 1555173 h 2150052"/>
              <a:gd name="connsiteX33" fmla="*/ 2645353 w 4312228"/>
              <a:gd name="connsiteY33" fmla="*/ 1555173 h 2150052"/>
              <a:gd name="connsiteX34" fmla="*/ 2645353 w 4312228"/>
              <a:gd name="connsiteY34" fmla="*/ 1600200 h 2150052"/>
              <a:gd name="connsiteX35" fmla="*/ 2744066 w 4312228"/>
              <a:gd name="connsiteY35" fmla="*/ 1600200 h 2150052"/>
              <a:gd name="connsiteX36" fmla="*/ 2770910 w 4312228"/>
              <a:gd name="connsiteY36" fmla="*/ 1645227 h 2150052"/>
              <a:gd name="connsiteX37" fmla="*/ 2810741 w 4312228"/>
              <a:gd name="connsiteY37" fmla="*/ 1680730 h 2150052"/>
              <a:gd name="connsiteX38" fmla="*/ 2949287 w 4312228"/>
              <a:gd name="connsiteY38" fmla="*/ 1680730 h 2150052"/>
              <a:gd name="connsiteX39" fmla="*/ 2949287 w 4312228"/>
              <a:gd name="connsiteY39" fmla="*/ 1724891 h 2150052"/>
              <a:gd name="connsiteX40" fmla="*/ 3025487 w 4312228"/>
              <a:gd name="connsiteY40" fmla="*/ 1724891 h 2150052"/>
              <a:gd name="connsiteX41" fmla="*/ 3079173 w 4312228"/>
              <a:gd name="connsiteY41" fmla="*/ 1743075 h 2150052"/>
              <a:gd name="connsiteX42" fmla="*/ 3172691 w 4312228"/>
              <a:gd name="connsiteY42" fmla="*/ 1761259 h 2150052"/>
              <a:gd name="connsiteX43" fmla="*/ 3280064 w 4312228"/>
              <a:gd name="connsiteY43" fmla="*/ 1761259 h 2150052"/>
              <a:gd name="connsiteX44" fmla="*/ 3280064 w 4312228"/>
              <a:gd name="connsiteY44" fmla="*/ 1796761 h 2150052"/>
              <a:gd name="connsiteX45" fmla="*/ 3325091 w 4312228"/>
              <a:gd name="connsiteY45" fmla="*/ 1796761 h 2150052"/>
              <a:gd name="connsiteX46" fmla="*/ 3319896 w 4312228"/>
              <a:gd name="connsiteY46" fmla="*/ 1832264 h 2150052"/>
              <a:gd name="connsiteX47" fmla="*/ 3418609 w 4312228"/>
              <a:gd name="connsiteY47" fmla="*/ 1832264 h 2150052"/>
              <a:gd name="connsiteX48" fmla="*/ 3610841 w 4312228"/>
              <a:gd name="connsiteY48" fmla="*/ 1908464 h 2150052"/>
              <a:gd name="connsiteX49" fmla="*/ 3829916 w 4312228"/>
              <a:gd name="connsiteY49" fmla="*/ 1930977 h 2150052"/>
              <a:gd name="connsiteX50" fmla="*/ 3829916 w 4312228"/>
              <a:gd name="connsiteY50" fmla="*/ 2015837 h 2150052"/>
              <a:gd name="connsiteX51" fmla="*/ 4142509 w 4312228"/>
              <a:gd name="connsiteY51" fmla="*/ 2015837 h 2150052"/>
              <a:gd name="connsiteX52" fmla="*/ 4142509 w 4312228"/>
              <a:gd name="connsiteY52" fmla="*/ 2150052 h 2150052"/>
              <a:gd name="connsiteX53" fmla="*/ 4312228 w 4312228"/>
              <a:gd name="connsiteY53"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259898 w 4312228"/>
              <a:gd name="connsiteY20" fmla="*/ 643370 h 2150052"/>
              <a:gd name="connsiteX21" fmla="*/ 1331768 w 4312228"/>
              <a:gd name="connsiteY21" fmla="*/ 719570 h 2150052"/>
              <a:gd name="connsiteX22" fmla="*/ 1425287 w 4312228"/>
              <a:gd name="connsiteY22" fmla="*/ 719570 h 2150052"/>
              <a:gd name="connsiteX23" fmla="*/ 1433946 w 4312228"/>
              <a:gd name="connsiteY23" fmla="*/ 808759 h 2150052"/>
              <a:gd name="connsiteX24" fmla="*/ 1572491 w 4312228"/>
              <a:gd name="connsiteY24" fmla="*/ 925657 h 2150052"/>
              <a:gd name="connsiteX25" fmla="*/ 1702377 w 4312228"/>
              <a:gd name="connsiteY25" fmla="*/ 969818 h 2150052"/>
              <a:gd name="connsiteX26" fmla="*/ 1872096 w 4312228"/>
              <a:gd name="connsiteY26" fmla="*/ 1059007 h 2150052"/>
              <a:gd name="connsiteX27" fmla="*/ 1894609 w 4312228"/>
              <a:gd name="connsiteY27" fmla="*/ 1122218 h 2150052"/>
              <a:gd name="connsiteX28" fmla="*/ 1975139 w 4312228"/>
              <a:gd name="connsiteY28" fmla="*/ 1122218 h 2150052"/>
              <a:gd name="connsiteX29" fmla="*/ 2122343 w 4312228"/>
              <a:gd name="connsiteY29" fmla="*/ 1300596 h 2150052"/>
              <a:gd name="connsiteX30" fmla="*/ 2234046 w 4312228"/>
              <a:gd name="connsiteY30" fmla="*/ 1354282 h 2150052"/>
              <a:gd name="connsiteX31" fmla="*/ 2506807 w 4312228"/>
              <a:gd name="connsiteY31" fmla="*/ 1511011 h 2150052"/>
              <a:gd name="connsiteX32" fmla="*/ 2583007 w 4312228"/>
              <a:gd name="connsiteY32" fmla="*/ 1555173 h 2150052"/>
              <a:gd name="connsiteX33" fmla="*/ 2645353 w 4312228"/>
              <a:gd name="connsiteY33" fmla="*/ 1555173 h 2150052"/>
              <a:gd name="connsiteX34" fmla="*/ 2645353 w 4312228"/>
              <a:gd name="connsiteY34" fmla="*/ 1600200 h 2150052"/>
              <a:gd name="connsiteX35" fmla="*/ 2744066 w 4312228"/>
              <a:gd name="connsiteY35" fmla="*/ 1600200 h 2150052"/>
              <a:gd name="connsiteX36" fmla="*/ 2770910 w 4312228"/>
              <a:gd name="connsiteY36" fmla="*/ 1645227 h 2150052"/>
              <a:gd name="connsiteX37" fmla="*/ 2810741 w 4312228"/>
              <a:gd name="connsiteY37" fmla="*/ 1680730 h 2150052"/>
              <a:gd name="connsiteX38" fmla="*/ 2949287 w 4312228"/>
              <a:gd name="connsiteY38" fmla="*/ 1680730 h 2150052"/>
              <a:gd name="connsiteX39" fmla="*/ 2949287 w 4312228"/>
              <a:gd name="connsiteY39" fmla="*/ 1724891 h 2150052"/>
              <a:gd name="connsiteX40" fmla="*/ 3025487 w 4312228"/>
              <a:gd name="connsiteY40" fmla="*/ 1724891 h 2150052"/>
              <a:gd name="connsiteX41" fmla="*/ 3079173 w 4312228"/>
              <a:gd name="connsiteY41" fmla="*/ 1743075 h 2150052"/>
              <a:gd name="connsiteX42" fmla="*/ 3172691 w 4312228"/>
              <a:gd name="connsiteY42" fmla="*/ 1761259 h 2150052"/>
              <a:gd name="connsiteX43" fmla="*/ 3280064 w 4312228"/>
              <a:gd name="connsiteY43" fmla="*/ 1761259 h 2150052"/>
              <a:gd name="connsiteX44" fmla="*/ 3280064 w 4312228"/>
              <a:gd name="connsiteY44" fmla="*/ 1796761 h 2150052"/>
              <a:gd name="connsiteX45" fmla="*/ 3325091 w 4312228"/>
              <a:gd name="connsiteY45" fmla="*/ 1796761 h 2150052"/>
              <a:gd name="connsiteX46" fmla="*/ 3319896 w 4312228"/>
              <a:gd name="connsiteY46" fmla="*/ 1832264 h 2150052"/>
              <a:gd name="connsiteX47" fmla="*/ 3418609 w 4312228"/>
              <a:gd name="connsiteY47" fmla="*/ 1832264 h 2150052"/>
              <a:gd name="connsiteX48" fmla="*/ 3610841 w 4312228"/>
              <a:gd name="connsiteY48" fmla="*/ 1908464 h 2150052"/>
              <a:gd name="connsiteX49" fmla="*/ 3829916 w 4312228"/>
              <a:gd name="connsiteY49" fmla="*/ 1930977 h 2150052"/>
              <a:gd name="connsiteX50" fmla="*/ 3829916 w 4312228"/>
              <a:gd name="connsiteY50" fmla="*/ 2015837 h 2150052"/>
              <a:gd name="connsiteX51" fmla="*/ 4142509 w 4312228"/>
              <a:gd name="connsiteY51" fmla="*/ 2015837 h 2150052"/>
              <a:gd name="connsiteX52" fmla="*/ 4142509 w 4312228"/>
              <a:gd name="connsiteY52" fmla="*/ 2150052 h 2150052"/>
              <a:gd name="connsiteX53" fmla="*/ 4312228 w 4312228"/>
              <a:gd name="connsiteY53"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62102 h 2150052"/>
              <a:gd name="connsiteX21" fmla="*/ 1259898 w 4312228"/>
              <a:gd name="connsiteY21" fmla="*/ 643370 h 2150052"/>
              <a:gd name="connsiteX22" fmla="*/ 1331768 w 4312228"/>
              <a:gd name="connsiteY22" fmla="*/ 719570 h 2150052"/>
              <a:gd name="connsiteX23" fmla="*/ 1425287 w 4312228"/>
              <a:gd name="connsiteY23" fmla="*/ 719570 h 2150052"/>
              <a:gd name="connsiteX24" fmla="*/ 1433946 w 4312228"/>
              <a:gd name="connsiteY24" fmla="*/ 808759 h 2150052"/>
              <a:gd name="connsiteX25" fmla="*/ 1572491 w 4312228"/>
              <a:gd name="connsiteY25" fmla="*/ 925657 h 2150052"/>
              <a:gd name="connsiteX26" fmla="*/ 1702377 w 4312228"/>
              <a:gd name="connsiteY26" fmla="*/ 969818 h 2150052"/>
              <a:gd name="connsiteX27" fmla="*/ 1872096 w 4312228"/>
              <a:gd name="connsiteY27" fmla="*/ 1059007 h 2150052"/>
              <a:gd name="connsiteX28" fmla="*/ 1894609 w 4312228"/>
              <a:gd name="connsiteY28" fmla="*/ 1122218 h 2150052"/>
              <a:gd name="connsiteX29" fmla="*/ 1975139 w 4312228"/>
              <a:gd name="connsiteY29" fmla="*/ 1122218 h 2150052"/>
              <a:gd name="connsiteX30" fmla="*/ 2122343 w 4312228"/>
              <a:gd name="connsiteY30" fmla="*/ 1300596 h 2150052"/>
              <a:gd name="connsiteX31" fmla="*/ 2234046 w 4312228"/>
              <a:gd name="connsiteY31" fmla="*/ 1354282 h 2150052"/>
              <a:gd name="connsiteX32" fmla="*/ 2506807 w 4312228"/>
              <a:gd name="connsiteY32" fmla="*/ 1511011 h 2150052"/>
              <a:gd name="connsiteX33" fmla="*/ 2583007 w 4312228"/>
              <a:gd name="connsiteY33" fmla="*/ 1555173 h 2150052"/>
              <a:gd name="connsiteX34" fmla="*/ 2645353 w 4312228"/>
              <a:gd name="connsiteY34" fmla="*/ 1555173 h 2150052"/>
              <a:gd name="connsiteX35" fmla="*/ 2645353 w 4312228"/>
              <a:gd name="connsiteY35" fmla="*/ 1600200 h 2150052"/>
              <a:gd name="connsiteX36" fmla="*/ 2744066 w 4312228"/>
              <a:gd name="connsiteY36" fmla="*/ 1600200 h 2150052"/>
              <a:gd name="connsiteX37" fmla="*/ 2770910 w 4312228"/>
              <a:gd name="connsiteY37" fmla="*/ 1645227 h 2150052"/>
              <a:gd name="connsiteX38" fmla="*/ 2810741 w 4312228"/>
              <a:gd name="connsiteY38" fmla="*/ 1680730 h 2150052"/>
              <a:gd name="connsiteX39" fmla="*/ 2949287 w 4312228"/>
              <a:gd name="connsiteY39" fmla="*/ 1680730 h 2150052"/>
              <a:gd name="connsiteX40" fmla="*/ 2949287 w 4312228"/>
              <a:gd name="connsiteY40" fmla="*/ 1724891 h 2150052"/>
              <a:gd name="connsiteX41" fmla="*/ 3025487 w 4312228"/>
              <a:gd name="connsiteY41" fmla="*/ 1724891 h 2150052"/>
              <a:gd name="connsiteX42" fmla="*/ 3079173 w 4312228"/>
              <a:gd name="connsiteY42" fmla="*/ 1743075 h 2150052"/>
              <a:gd name="connsiteX43" fmla="*/ 3172691 w 4312228"/>
              <a:gd name="connsiteY43" fmla="*/ 1761259 h 2150052"/>
              <a:gd name="connsiteX44" fmla="*/ 3280064 w 4312228"/>
              <a:gd name="connsiteY44" fmla="*/ 1761259 h 2150052"/>
              <a:gd name="connsiteX45" fmla="*/ 3280064 w 4312228"/>
              <a:gd name="connsiteY45" fmla="*/ 1796761 h 2150052"/>
              <a:gd name="connsiteX46" fmla="*/ 3325091 w 4312228"/>
              <a:gd name="connsiteY46" fmla="*/ 1796761 h 2150052"/>
              <a:gd name="connsiteX47" fmla="*/ 3319896 w 4312228"/>
              <a:gd name="connsiteY47" fmla="*/ 1832264 h 2150052"/>
              <a:gd name="connsiteX48" fmla="*/ 3418609 w 4312228"/>
              <a:gd name="connsiteY48" fmla="*/ 1832264 h 2150052"/>
              <a:gd name="connsiteX49" fmla="*/ 3610841 w 4312228"/>
              <a:gd name="connsiteY49" fmla="*/ 1908464 h 2150052"/>
              <a:gd name="connsiteX50" fmla="*/ 3829916 w 4312228"/>
              <a:gd name="connsiteY50" fmla="*/ 1930977 h 2150052"/>
              <a:gd name="connsiteX51" fmla="*/ 3829916 w 4312228"/>
              <a:gd name="connsiteY51" fmla="*/ 2015837 h 2150052"/>
              <a:gd name="connsiteX52" fmla="*/ 4142509 w 4312228"/>
              <a:gd name="connsiteY52" fmla="*/ 2015837 h 2150052"/>
              <a:gd name="connsiteX53" fmla="*/ 4142509 w 4312228"/>
              <a:gd name="connsiteY53" fmla="*/ 2150052 h 2150052"/>
              <a:gd name="connsiteX54" fmla="*/ 4312228 w 4312228"/>
              <a:gd name="connsiteY5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259898 w 4312228"/>
              <a:gd name="connsiteY21" fmla="*/ 643370 h 2150052"/>
              <a:gd name="connsiteX22" fmla="*/ 1331768 w 4312228"/>
              <a:gd name="connsiteY22" fmla="*/ 719570 h 2150052"/>
              <a:gd name="connsiteX23" fmla="*/ 1425287 w 4312228"/>
              <a:gd name="connsiteY23" fmla="*/ 719570 h 2150052"/>
              <a:gd name="connsiteX24" fmla="*/ 1433946 w 4312228"/>
              <a:gd name="connsiteY24" fmla="*/ 808759 h 2150052"/>
              <a:gd name="connsiteX25" fmla="*/ 1572491 w 4312228"/>
              <a:gd name="connsiteY25" fmla="*/ 925657 h 2150052"/>
              <a:gd name="connsiteX26" fmla="*/ 1702377 w 4312228"/>
              <a:gd name="connsiteY26" fmla="*/ 969818 h 2150052"/>
              <a:gd name="connsiteX27" fmla="*/ 1872096 w 4312228"/>
              <a:gd name="connsiteY27" fmla="*/ 1059007 h 2150052"/>
              <a:gd name="connsiteX28" fmla="*/ 1894609 w 4312228"/>
              <a:gd name="connsiteY28" fmla="*/ 1122218 h 2150052"/>
              <a:gd name="connsiteX29" fmla="*/ 1975139 w 4312228"/>
              <a:gd name="connsiteY29" fmla="*/ 1122218 h 2150052"/>
              <a:gd name="connsiteX30" fmla="*/ 2122343 w 4312228"/>
              <a:gd name="connsiteY30" fmla="*/ 1300596 h 2150052"/>
              <a:gd name="connsiteX31" fmla="*/ 2234046 w 4312228"/>
              <a:gd name="connsiteY31" fmla="*/ 1354282 h 2150052"/>
              <a:gd name="connsiteX32" fmla="*/ 2506807 w 4312228"/>
              <a:gd name="connsiteY32" fmla="*/ 1511011 h 2150052"/>
              <a:gd name="connsiteX33" fmla="*/ 2583007 w 4312228"/>
              <a:gd name="connsiteY33" fmla="*/ 1555173 h 2150052"/>
              <a:gd name="connsiteX34" fmla="*/ 2645353 w 4312228"/>
              <a:gd name="connsiteY34" fmla="*/ 1555173 h 2150052"/>
              <a:gd name="connsiteX35" fmla="*/ 2645353 w 4312228"/>
              <a:gd name="connsiteY35" fmla="*/ 1600200 h 2150052"/>
              <a:gd name="connsiteX36" fmla="*/ 2744066 w 4312228"/>
              <a:gd name="connsiteY36" fmla="*/ 1600200 h 2150052"/>
              <a:gd name="connsiteX37" fmla="*/ 2770910 w 4312228"/>
              <a:gd name="connsiteY37" fmla="*/ 1645227 h 2150052"/>
              <a:gd name="connsiteX38" fmla="*/ 2810741 w 4312228"/>
              <a:gd name="connsiteY38" fmla="*/ 1680730 h 2150052"/>
              <a:gd name="connsiteX39" fmla="*/ 2949287 w 4312228"/>
              <a:gd name="connsiteY39" fmla="*/ 1680730 h 2150052"/>
              <a:gd name="connsiteX40" fmla="*/ 2949287 w 4312228"/>
              <a:gd name="connsiteY40" fmla="*/ 1724891 h 2150052"/>
              <a:gd name="connsiteX41" fmla="*/ 3025487 w 4312228"/>
              <a:gd name="connsiteY41" fmla="*/ 1724891 h 2150052"/>
              <a:gd name="connsiteX42" fmla="*/ 3079173 w 4312228"/>
              <a:gd name="connsiteY42" fmla="*/ 1743075 h 2150052"/>
              <a:gd name="connsiteX43" fmla="*/ 3172691 w 4312228"/>
              <a:gd name="connsiteY43" fmla="*/ 1761259 h 2150052"/>
              <a:gd name="connsiteX44" fmla="*/ 3280064 w 4312228"/>
              <a:gd name="connsiteY44" fmla="*/ 1761259 h 2150052"/>
              <a:gd name="connsiteX45" fmla="*/ 3280064 w 4312228"/>
              <a:gd name="connsiteY45" fmla="*/ 1796761 h 2150052"/>
              <a:gd name="connsiteX46" fmla="*/ 3325091 w 4312228"/>
              <a:gd name="connsiteY46" fmla="*/ 1796761 h 2150052"/>
              <a:gd name="connsiteX47" fmla="*/ 3319896 w 4312228"/>
              <a:gd name="connsiteY47" fmla="*/ 1832264 h 2150052"/>
              <a:gd name="connsiteX48" fmla="*/ 3418609 w 4312228"/>
              <a:gd name="connsiteY48" fmla="*/ 1832264 h 2150052"/>
              <a:gd name="connsiteX49" fmla="*/ 3610841 w 4312228"/>
              <a:gd name="connsiteY49" fmla="*/ 1908464 h 2150052"/>
              <a:gd name="connsiteX50" fmla="*/ 3829916 w 4312228"/>
              <a:gd name="connsiteY50" fmla="*/ 1930977 h 2150052"/>
              <a:gd name="connsiteX51" fmla="*/ 3829916 w 4312228"/>
              <a:gd name="connsiteY51" fmla="*/ 2015837 h 2150052"/>
              <a:gd name="connsiteX52" fmla="*/ 4142509 w 4312228"/>
              <a:gd name="connsiteY52" fmla="*/ 2015837 h 2150052"/>
              <a:gd name="connsiteX53" fmla="*/ 4142509 w 4312228"/>
              <a:gd name="connsiteY53" fmla="*/ 2150052 h 2150052"/>
              <a:gd name="connsiteX54" fmla="*/ 4312228 w 4312228"/>
              <a:gd name="connsiteY5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104367 w 4312228"/>
              <a:gd name="connsiteY21" fmla="*/ 574793 h 2150052"/>
              <a:gd name="connsiteX22" fmla="*/ 1259898 w 4312228"/>
              <a:gd name="connsiteY22" fmla="*/ 643370 h 2150052"/>
              <a:gd name="connsiteX23" fmla="*/ 1331768 w 4312228"/>
              <a:gd name="connsiteY23" fmla="*/ 719570 h 2150052"/>
              <a:gd name="connsiteX24" fmla="*/ 1425287 w 4312228"/>
              <a:gd name="connsiteY24" fmla="*/ 719570 h 2150052"/>
              <a:gd name="connsiteX25" fmla="*/ 1433946 w 4312228"/>
              <a:gd name="connsiteY25" fmla="*/ 808759 h 2150052"/>
              <a:gd name="connsiteX26" fmla="*/ 1572491 w 4312228"/>
              <a:gd name="connsiteY26" fmla="*/ 925657 h 2150052"/>
              <a:gd name="connsiteX27" fmla="*/ 1702377 w 4312228"/>
              <a:gd name="connsiteY27" fmla="*/ 969818 h 2150052"/>
              <a:gd name="connsiteX28" fmla="*/ 1872096 w 4312228"/>
              <a:gd name="connsiteY28" fmla="*/ 1059007 h 2150052"/>
              <a:gd name="connsiteX29" fmla="*/ 1894609 w 4312228"/>
              <a:gd name="connsiteY29" fmla="*/ 1122218 h 2150052"/>
              <a:gd name="connsiteX30" fmla="*/ 1975139 w 4312228"/>
              <a:gd name="connsiteY30" fmla="*/ 1122218 h 2150052"/>
              <a:gd name="connsiteX31" fmla="*/ 2122343 w 4312228"/>
              <a:gd name="connsiteY31" fmla="*/ 1300596 h 2150052"/>
              <a:gd name="connsiteX32" fmla="*/ 2234046 w 4312228"/>
              <a:gd name="connsiteY32" fmla="*/ 1354282 h 2150052"/>
              <a:gd name="connsiteX33" fmla="*/ 2506807 w 4312228"/>
              <a:gd name="connsiteY33" fmla="*/ 1511011 h 2150052"/>
              <a:gd name="connsiteX34" fmla="*/ 2583007 w 4312228"/>
              <a:gd name="connsiteY34" fmla="*/ 1555173 h 2150052"/>
              <a:gd name="connsiteX35" fmla="*/ 2645353 w 4312228"/>
              <a:gd name="connsiteY35" fmla="*/ 1555173 h 2150052"/>
              <a:gd name="connsiteX36" fmla="*/ 2645353 w 4312228"/>
              <a:gd name="connsiteY36" fmla="*/ 1600200 h 2150052"/>
              <a:gd name="connsiteX37" fmla="*/ 2744066 w 4312228"/>
              <a:gd name="connsiteY37" fmla="*/ 1600200 h 2150052"/>
              <a:gd name="connsiteX38" fmla="*/ 2770910 w 4312228"/>
              <a:gd name="connsiteY38" fmla="*/ 1645227 h 2150052"/>
              <a:gd name="connsiteX39" fmla="*/ 2810741 w 4312228"/>
              <a:gd name="connsiteY39" fmla="*/ 1680730 h 2150052"/>
              <a:gd name="connsiteX40" fmla="*/ 2949287 w 4312228"/>
              <a:gd name="connsiteY40" fmla="*/ 1680730 h 2150052"/>
              <a:gd name="connsiteX41" fmla="*/ 2949287 w 4312228"/>
              <a:gd name="connsiteY41" fmla="*/ 1724891 h 2150052"/>
              <a:gd name="connsiteX42" fmla="*/ 3025487 w 4312228"/>
              <a:gd name="connsiteY42" fmla="*/ 1724891 h 2150052"/>
              <a:gd name="connsiteX43" fmla="*/ 3079173 w 4312228"/>
              <a:gd name="connsiteY43" fmla="*/ 1743075 h 2150052"/>
              <a:gd name="connsiteX44" fmla="*/ 3172691 w 4312228"/>
              <a:gd name="connsiteY44" fmla="*/ 1761259 h 2150052"/>
              <a:gd name="connsiteX45" fmla="*/ 3280064 w 4312228"/>
              <a:gd name="connsiteY45" fmla="*/ 1761259 h 2150052"/>
              <a:gd name="connsiteX46" fmla="*/ 3280064 w 4312228"/>
              <a:gd name="connsiteY46" fmla="*/ 1796761 h 2150052"/>
              <a:gd name="connsiteX47" fmla="*/ 3325091 w 4312228"/>
              <a:gd name="connsiteY47" fmla="*/ 1796761 h 2150052"/>
              <a:gd name="connsiteX48" fmla="*/ 3319896 w 4312228"/>
              <a:gd name="connsiteY48" fmla="*/ 1832264 h 2150052"/>
              <a:gd name="connsiteX49" fmla="*/ 3418609 w 4312228"/>
              <a:gd name="connsiteY49" fmla="*/ 1832264 h 2150052"/>
              <a:gd name="connsiteX50" fmla="*/ 3610841 w 4312228"/>
              <a:gd name="connsiteY50" fmla="*/ 1908464 h 2150052"/>
              <a:gd name="connsiteX51" fmla="*/ 3829916 w 4312228"/>
              <a:gd name="connsiteY51" fmla="*/ 1930977 h 2150052"/>
              <a:gd name="connsiteX52" fmla="*/ 3829916 w 4312228"/>
              <a:gd name="connsiteY52" fmla="*/ 2015837 h 2150052"/>
              <a:gd name="connsiteX53" fmla="*/ 4142509 w 4312228"/>
              <a:gd name="connsiteY53" fmla="*/ 2015837 h 2150052"/>
              <a:gd name="connsiteX54" fmla="*/ 4142509 w 4312228"/>
              <a:gd name="connsiteY54" fmla="*/ 2150052 h 2150052"/>
              <a:gd name="connsiteX55" fmla="*/ 4312228 w 4312228"/>
              <a:gd name="connsiteY55"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31768 w 4312228"/>
              <a:gd name="connsiteY23" fmla="*/ 719570 h 2150052"/>
              <a:gd name="connsiteX24" fmla="*/ 1425287 w 4312228"/>
              <a:gd name="connsiteY24" fmla="*/ 719570 h 2150052"/>
              <a:gd name="connsiteX25" fmla="*/ 1433946 w 4312228"/>
              <a:gd name="connsiteY25" fmla="*/ 808759 h 2150052"/>
              <a:gd name="connsiteX26" fmla="*/ 1572491 w 4312228"/>
              <a:gd name="connsiteY26" fmla="*/ 925657 h 2150052"/>
              <a:gd name="connsiteX27" fmla="*/ 1702377 w 4312228"/>
              <a:gd name="connsiteY27" fmla="*/ 969818 h 2150052"/>
              <a:gd name="connsiteX28" fmla="*/ 1872096 w 4312228"/>
              <a:gd name="connsiteY28" fmla="*/ 1059007 h 2150052"/>
              <a:gd name="connsiteX29" fmla="*/ 1894609 w 4312228"/>
              <a:gd name="connsiteY29" fmla="*/ 1122218 h 2150052"/>
              <a:gd name="connsiteX30" fmla="*/ 1975139 w 4312228"/>
              <a:gd name="connsiteY30" fmla="*/ 1122218 h 2150052"/>
              <a:gd name="connsiteX31" fmla="*/ 2122343 w 4312228"/>
              <a:gd name="connsiteY31" fmla="*/ 1300596 h 2150052"/>
              <a:gd name="connsiteX32" fmla="*/ 2234046 w 4312228"/>
              <a:gd name="connsiteY32" fmla="*/ 1354282 h 2150052"/>
              <a:gd name="connsiteX33" fmla="*/ 2506807 w 4312228"/>
              <a:gd name="connsiteY33" fmla="*/ 1511011 h 2150052"/>
              <a:gd name="connsiteX34" fmla="*/ 2583007 w 4312228"/>
              <a:gd name="connsiteY34" fmla="*/ 1555173 h 2150052"/>
              <a:gd name="connsiteX35" fmla="*/ 2645353 w 4312228"/>
              <a:gd name="connsiteY35" fmla="*/ 1555173 h 2150052"/>
              <a:gd name="connsiteX36" fmla="*/ 2645353 w 4312228"/>
              <a:gd name="connsiteY36" fmla="*/ 1600200 h 2150052"/>
              <a:gd name="connsiteX37" fmla="*/ 2744066 w 4312228"/>
              <a:gd name="connsiteY37" fmla="*/ 1600200 h 2150052"/>
              <a:gd name="connsiteX38" fmla="*/ 2770910 w 4312228"/>
              <a:gd name="connsiteY38" fmla="*/ 1645227 h 2150052"/>
              <a:gd name="connsiteX39" fmla="*/ 2810741 w 4312228"/>
              <a:gd name="connsiteY39" fmla="*/ 1680730 h 2150052"/>
              <a:gd name="connsiteX40" fmla="*/ 2949287 w 4312228"/>
              <a:gd name="connsiteY40" fmla="*/ 1680730 h 2150052"/>
              <a:gd name="connsiteX41" fmla="*/ 2949287 w 4312228"/>
              <a:gd name="connsiteY41" fmla="*/ 1724891 h 2150052"/>
              <a:gd name="connsiteX42" fmla="*/ 3025487 w 4312228"/>
              <a:gd name="connsiteY42" fmla="*/ 1724891 h 2150052"/>
              <a:gd name="connsiteX43" fmla="*/ 3079173 w 4312228"/>
              <a:gd name="connsiteY43" fmla="*/ 1743075 h 2150052"/>
              <a:gd name="connsiteX44" fmla="*/ 3172691 w 4312228"/>
              <a:gd name="connsiteY44" fmla="*/ 1761259 h 2150052"/>
              <a:gd name="connsiteX45" fmla="*/ 3280064 w 4312228"/>
              <a:gd name="connsiteY45" fmla="*/ 1761259 h 2150052"/>
              <a:gd name="connsiteX46" fmla="*/ 3280064 w 4312228"/>
              <a:gd name="connsiteY46" fmla="*/ 1796761 h 2150052"/>
              <a:gd name="connsiteX47" fmla="*/ 3325091 w 4312228"/>
              <a:gd name="connsiteY47" fmla="*/ 1796761 h 2150052"/>
              <a:gd name="connsiteX48" fmla="*/ 3319896 w 4312228"/>
              <a:gd name="connsiteY48" fmla="*/ 1832264 h 2150052"/>
              <a:gd name="connsiteX49" fmla="*/ 3418609 w 4312228"/>
              <a:gd name="connsiteY49" fmla="*/ 1832264 h 2150052"/>
              <a:gd name="connsiteX50" fmla="*/ 3610841 w 4312228"/>
              <a:gd name="connsiteY50" fmla="*/ 1908464 h 2150052"/>
              <a:gd name="connsiteX51" fmla="*/ 3829916 w 4312228"/>
              <a:gd name="connsiteY51" fmla="*/ 1930977 h 2150052"/>
              <a:gd name="connsiteX52" fmla="*/ 3829916 w 4312228"/>
              <a:gd name="connsiteY52" fmla="*/ 2015837 h 2150052"/>
              <a:gd name="connsiteX53" fmla="*/ 4142509 w 4312228"/>
              <a:gd name="connsiteY53" fmla="*/ 2015837 h 2150052"/>
              <a:gd name="connsiteX54" fmla="*/ 4142509 w 4312228"/>
              <a:gd name="connsiteY54" fmla="*/ 2150052 h 2150052"/>
              <a:gd name="connsiteX55" fmla="*/ 4312228 w 4312228"/>
              <a:gd name="connsiteY55"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40179 w 4312228"/>
              <a:gd name="connsiteY23" fmla="*/ 736491 h 2150052"/>
              <a:gd name="connsiteX24" fmla="*/ 1425287 w 4312228"/>
              <a:gd name="connsiteY24" fmla="*/ 719570 h 2150052"/>
              <a:gd name="connsiteX25" fmla="*/ 1433946 w 4312228"/>
              <a:gd name="connsiteY25" fmla="*/ 808759 h 2150052"/>
              <a:gd name="connsiteX26" fmla="*/ 1572491 w 4312228"/>
              <a:gd name="connsiteY26" fmla="*/ 925657 h 2150052"/>
              <a:gd name="connsiteX27" fmla="*/ 1702377 w 4312228"/>
              <a:gd name="connsiteY27" fmla="*/ 969818 h 2150052"/>
              <a:gd name="connsiteX28" fmla="*/ 1872096 w 4312228"/>
              <a:gd name="connsiteY28" fmla="*/ 1059007 h 2150052"/>
              <a:gd name="connsiteX29" fmla="*/ 1894609 w 4312228"/>
              <a:gd name="connsiteY29" fmla="*/ 1122218 h 2150052"/>
              <a:gd name="connsiteX30" fmla="*/ 1975139 w 4312228"/>
              <a:gd name="connsiteY30" fmla="*/ 1122218 h 2150052"/>
              <a:gd name="connsiteX31" fmla="*/ 2122343 w 4312228"/>
              <a:gd name="connsiteY31" fmla="*/ 1300596 h 2150052"/>
              <a:gd name="connsiteX32" fmla="*/ 2234046 w 4312228"/>
              <a:gd name="connsiteY32" fmla="*/ 1354282 h 2150052"/>
              <a:gd name="connsiteX33" fmla="*/ 2506807 w 4312228"/>
              <a:gd name="connsiteY33" fmla="*/ 1511011 h 2150052"/>
              <a:gd name="connsiteX34" fmla="*/ 2583007 w 4312228"/>
              <a:gd name="connsiteY34" fmla="*/ 1555173 h 2150052"/>
              <a:gd name="connsiteX35" fmla="*/ 2645353 w 4312228"/>
              <a:gd name="connsiteY35" fmla="*/ 1555173 h 2150052"/>
              <a:gd name="connsiteX36" fmla="*/ 2645353 w 4312228"/>
              <a:gd name="connsiteY36" fmla="*/ 1600200 h 2150052"/>
              <a:gd name="connsiteX37" fmla="*/ 2744066 w 4312228"/>
              <a:gd name="connsiteY37" fmla="*/ 1600200 h 2150052"/>
              <a:gd name="connsiteX38" fmla="*/ 2770910 w 4312228"/>
              <a:gd name="connsiteY38" fmla="*/ 1645227 h 2150052"/>
              <a:gd name="connsiteX39" fmla="*/ 2810741 w 4312228"/>
              <a:gd name="connsiteY39" fmla="*/ 1680730 h 2150052"/>
              <a:gd name="connsiteX40" fmla="*/ 2949287 w 4312228"/>
              <a:gd name="connsiteY40" fmla="*/ 1680730 h 2150052"/>
              <a:gd name="connsiteX41" fmla="*/ 2949287 w 4312228"/>
              <a:gd name="connsiteY41" fmla="*/ 1724891 h 2150052"/>
              <a:gd name="connsiteX42" fmla="*/ 3025487 w 4312228"/>
              <a:gd name="connsiteY42" fmla="*/ 1724891 h 2150052"/>
              <a:gd name="connsiteX43" fmla="*/ 3079173 w 4312228"/>
              <a:gd name="connsiteY43" fmla="*/ 1743075 h 2150052"/>
              <a:gd name="connsiteX44" fmla="*/ 3172691 w 4312228"/>
              <a:gd name="connsiteY44" fmla="*/ 1761259 h 2150052"/>
              <a:gd name="connsiteX45" fmla="*/ 3280064 w 4312228"/>
              <a:gd name="connsiteY45" fmla="*/ 1761259 h 2150052"/>
              <a:gd name="connsiteX46" fmla="*/ 3280064 w 4312228"/>
              <a:gd name="connsiteY46" fmla="*/ 1796761 h 2150052"/>
              <a:gd name="connsiteX47" fmla="*/ 3325091 w 4312228"/>
              <a:gd name="connsiteY47" fmla="*/ 1796761 h 2150052"/>
              <a:gd name="connsiteX48" fmla="*/ 3319896 w 4312228"/>
              <a:gd name="connsiteY48" fmla="*/ 1832264 h 2150052"/>
              <a:gd name="connsiteX49" fmla="*/ 3418609 w 4312228"/>
              <a:gd name="connsiteY49" fmla="*/ 1832264 h 2150052"/>
              <a:gd name="connsiteX50" fmla="*/ 3610841 w 4312228"/>
              <a:gd name="connsiteY50" fmla="*/ 1908464 h 2150052"/>
              <a:gd name="connsiteX51" fmla="*/ 3829916 w 4312228"/>
              <a:gd name="connsiteY51" fmla="*/ 1930977 h 2150052"/>
              <a:gd name="connsiteX52" fmla="*/ 3829916 w 4312228"/>
              <a:gd name="connsiteY52" fmla="*/ 2015837 h 2150052"/>
              <a:gd name="connsiteX53" fmla="*/ 4142509 w 4312228"/>
              <a:gd name="connsiteY53" fmla="*/ 2015837 h 2150052"/>
              <a:gd name="connsiteX54" fmla="*/ 4142509 w 4312228"/>
              <a:gd name="connsiteY54" fmla="*/ 2150052 h 2150052"/>
              <a:gd name="connsiteX55" fmla="*/ 4312228 w 4312228"/>
              <a:gd name="connsiteY55"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40179 w 4312228"/>
              <a:gd name="connsiteY23" fmla="*/ 736491 h 2150052"/>
              <a:gd name="connsiteX24" fmla="*/ 1421082 w 4312228"/>
              <a:gd name="connsiteY24" fmla="*/ 742836 h 2150052"/>
              <a:gd name="connsiteX25" fmla="*/ 1433946 w 4312228"/>
              <a:gd name="connsiteY25" fmla="*/ 808759 h 2150052"/>
              <a:gd name="connsiteX26" fmla="*/ 1572491 w 4312228"/>
              <a:gd name="connsiteY26" fmla="*/ 925657 h 2150052"/>
              <a:gd name="connsiteX27" fmla="*/ 1702377 w 4312228"/>
              <a:gd name="connsiteY27" fmla="*/ 969818 h 2150052"/>
              <a:gd name="connsiteX28" fmla="*/ 1872096 w 4312228"/>
              <a:gd name="connsiteY28" fmla="*/ 1059007 h 2150052"/>
              <a:gd name="connsiteX29" fmla="*/ 1894609 w 4312228"/>
              <a:gd name="connsiteY29" fmla="*/ 1122218 h 2150052"/>
              <a:gd name="connsiteX30" fmla="*/ 1975139 w 4312228"/>
              <a:gd name="connsiteY30" fmla="*/ 1122218 h 2150052"/>
              <a:gd name="connsiteX31" fmla="*/ 2122343 w 4312228"/>
              <a:gd name="connsiteY31" fmla="*/ 1300596 h 2150052"/>
              <a:gd name="connsiteX32" fmla="*/ 2234046 w 4312228"/>
              <a:gd name="connsiteY32" fmla="*/ 1354282 h 2150052"/>
              <a:gd name="connsiteX33" fmla="*/ 2506807 w 4312228"/>
              <a:gd name="connsiteY33" fmla="*/ 1511011 h 2150052"/>
              <a:gd name="connsiteX34" fmla="*/ 2583007 w 4312228"/>
              <a:gd name="connsiteY34" fmla="*/ 1555173 h 2150052"/>
              <a:gd name="connsiteX35" fmla="*/ 2645353 w 4312228"/>
              <a:gd name="connsiteY35" fmla="*/ 1555173 h 2150052"/>
              <a:gd name="connsiteX36" fmla="*/ 2645353 w 4312228"/>
              <a:gd name="connsiteY36" fmla="*/ 1600200 h 2150052"/>
              <a:gd name="connsiteX37" fmla="*/ 2744066 w 4312228"/>
              <a:gd name="connsiteY37" fmla="*/ 1600200 h 2150052"/>
              <a:gd name="connsiteX38" fmla="*/ 2770910 w 4312228"/>
              <a:gd name="connsiteY38" fmla="*/ 1645227 h 2150052"/>
              <a:gd name="connsiteX39" fmla="*/ 2810741 w 4312228"/>
              <a:gd name="connsiteY39" fmla="*/ 1680730 h 2150052"/>
              <a:gd name="connsiteX40" fmla="*/ 2949287 w 4312228"/>
              <a:gd name="connsiteY40" fmla="*/ 1680730 h 2150052"/>
              <a:gd name="connsiteX41" fmla="*/ 2949287 w 4312228"/>
              <a:gd name="connsiteY41" fmla="*/ 1724891 h 2150052"/>
              <a:gd name="connsiteX42" fmla="*/ 3025487 w 4312228"/>
              <a:gd name="connsiteY42" fmla="*/ 1724891 h 2150052"/>
              <a:gd name="connsiteX43" fmla="*/ 3079173 w 4312228"/>
              <a:gd name="connsiteY43" fmla="*/ 1743075 h 2150052"/>
              <a:gd name="connsiteX44" fmla="*/ 3172691 w 4312228"/>
              <a:gd name="connsiteY44" fmla="*/ 1761259 h 2150052"/>
              <a:gd name="connsiteX45" fmla="*/ 3280064 w 4312228"/>
              <a:gd name="connsiteY45" fmla="*/ 1761259 h 2150052"/>
              <a:gd name="connsiteX46" fmla="*/ 3280064 w 4312228"/>
              <a:gd name="connsiteY46" fmla="*/ 1796761 h 2150052"/>
              <a:gd name="connsiteX47" fmla="*/ 3325091 w 4312228"/>
              <a:gd name="connsiteY47" fmla="*/ 1796761 h 2150052"/>
              <a:gd name="connsiteX48" fmla="*/ 3319896 w 4312228"/>
              <a:gd name="connsiteY48" fmla="*/ 1832264 h 2150052"/>
              <a:gd name="connsiteX49" fmla="*/ 3418609 w 4312228"/>
              <a:gd name="connsiteY49" fmla="*/ 1832264 h 2150052"/>
              <a:gd name="connsiteX50" fmla="*/ 3610841 w 4312228"/>
              <a:gd name="connsiteY50" fmla="*/ 1908464 h 2150052"/>
              <a:gd name="connsiteX51" fmla="*/ 3829916 w 4312228"/>
              <a:gd name="connsiteY51" fmla="*/ 1930977 h 2150052"/>
              <a:gd name="connsiteX52" fmla="*/ 3829916 w 4312228"/>
              <a:gd name="connsiteY52" fmla="*/ 2015837 h 2150052"/>
              <a:gd name="connsiteX53" fmla="*/ 4142509 w 4312228"/>
              <a:gd name="connsiteY53" fmla="*/ 2015837 h 2150052"/>
              <a:gd name="connsiteX54" fmla="*/ 4142509 w 4312228"/>
              <a:gd name="connsiteY54" fmla="*/ 2150052 h 2150052"/>
              <a:gd name="connsiteX55" fmla="*/ 4312228 w 4312228"/>
              <a:gd name="connsiteY55"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40179 w 4312228"/>
              <a:gd name="connsiteY23" fmla="*/ 736491 h 2150052"/>
              <a:gd name="connsiteX24" fmla="*/ 1418980 w 4312228"/>
              <a:gd name="connsiteY24" fmla="*/ 736491 h 2150052"/>
              <a:gd name="connsiteX25" fmla="*/ 1433946 w 4312228"/>
              <a:gd name="connsiteY25" fmla="*/ 808759 h 2150052"/>
              <a:gd name="connsiteX26" fmla="*/ 1572491 w 4312228"/>
              <a:gd name="connsiteY26" fmla="*/ 925657 h 2150052"/>
              <a:gd name="connsiteX27" fmla="*/ 1702377 w 4312228"/>
              <a:gd name="connsiteY27" fmla="*/ 969818 h 2150052"/>
              <a:gd name="connsiteX28" fmla="*/ 1872096 w 4312228"/>
              <a:gd name="connsiteY28" fmla="*/ 1059007 h 2150052"/>
              <a:gd name="connsiteX29" fmla="*/ 1894609 w 4312228"/>
              <a:gd name="connsiteY29" fmla="*/ 1122218 h 2150052"/>
              <a:gd name="connsiteX30" fmla="*/ 1975139 w 4312228"/>
              <a:gd name="connsiteY30" fmla="*/ 1122218 h 2150052"/>
              <a:gd name="connsiteX31" fmla="*/ 2122343 w 4312228"/>
              <a:gd name="connsiteY31" fmla="*/ 1300596 h 2150052"/>
              <a:gd name="connsiteX32" fmla="*/ 2234046 w 4312228"/>
              <a:gd name="connsiteY32" fmla="*/ 1354282 h 2150052"/>
              <a:gd name="connsiteX33" fmla="*/ 2506807 w 4312228"/>
              <a:gd name="connsiteY33" fmla="*/ 1511011 h 2150052"/>
              <a:gd name="connsiteX34" fmla="*/ 2583007 w 4312228"/>
              <a:gd name="connsiteY34" fmla="*/ 1555173 h 2150052"/>
              <a:gd name="connsiteX35" fmla="*/ 2645353 w 4312228"/>
              <a:gd name="connsiteY35" fmla="*/ 1555173 h 2150052"/>
              <a:gd name="connsiteX36" fmla="*/ 2645353 w 4312228"/>
              <a:gd name="connsiteY36" fmla="*/ 1600200 h 2150052"/>
              <a:gd name="connsiteX37" fmla="*/ 2744066 w 4312228"/>
              <a:gd name="connsiteY37" fmla="*/ 1600200 h 2150052"/>
              <a:gd name="connsiteX38" fmla="*/ 2770910 w 4312228"/>
              <a:gd name="connsiteY38" fmla="*/ 1645227 h 2150052"/>
              <a:gd name="connsiteX39" fmla="*/ 2810741 w 4312228"/>
              <a:gd name="connsiteY39" fmla="*/ 1680730 h 2150052"/>
              <a:gd name="connsiteX40" fmla="*/ 2949287 w 4312228"/>
              <a:gd name="connsiteY40" fmla="*/ 1680730 h 2150052"/>
              <a:gd name="connsiteX41" fmla="*/ 2949287 w 4312228"/>
              <a:gd name="connsiteY41" fmla="*/ 1724891 h 2150052"/>
              <a:gd name="connsiteX42" fmla="*/ 3025487 w 4312228"/>
              <a:gd name="connsiteY42" fmla="*/ 1724891 h 2150052"/>
              <a:gd name="connsiteX43" fmla="*/ 3079173 w 4312228"/>
              <a:gd name="connsiteY43" fmla="*/ 1743075 h 2150052"/>
              <a:gd name="connsiteX44" fmla="*/ 3172691 w 4312228"/>
              <a:gd name="connsiteY44" fmla="*/ 1761259 h 2150052"/>
              <a:gd name="connsiteX45" fmla="*/ 3280064 w 4312228"/>
              <a:gd name="connsiteY45" fmla="*/ 1761259 h 2150052"/>
              <a:gd name="connsiteX46" fmla="*/ 3280064 w 4312228"/>
              <a:gd name="connsiteY46" fmla="*/ 1796761 h 2150052"/>
              <a:gd name="connsiteX47" fmla="*/ 3325091 w 4312228"/>
              <a:gd name="connsiteY47" fmla="*/ 1796761 h 2150052"/>
              <a:gd name="connsiteX48" fmla="*/ 3319896 w 4312228"/>
              <a:gd name="connsiteY48" fmla="*/ 1832264 h 2150052"/>
              <a:gd name="connsiteX49" fmla="*/ 3418609 w 4312228"/>
              <a:gd name="connsiteY49" fmla="*/ 1832264 h 2150052"/>
              <a:gd name="connsiteX50" fmla="*/ 3610841 w 4312228"/>
              <a:gd name="connsiteY50" fmla="*/ 1908464 h 2150052"/>
              <a:gd name="connsiteX51" fmla="*/ 3829916 w 4312228"/>
              <a:gd name="connsiteY51" fmla="*/ 1930977 h 2150052"/>
              <a:gd name="connsiteX52" fmla="*/ 3829916 w 4312228"/>
              <a:gd name="connsiteY52" fmla="*/ 2015837 h 2150052"/>
              <a:gd name="connsiteX53" fmla="*/ 4142509 w 4312228"/>
              <a:gd name="connsiteY53" fmla="*/ 2015837 h 2150052"/>
              <a:gd name="connsiteX54" fmla="*/ 4142509 w 4312228"/>
              <a:gd name="connsiteY54" fmla="*/ 2150052 h 2150052"/>
              <a:gd name="connsiteX55" fmla="*/ 4312228 w 4312228"/>
              <a:gd name="connsiteY55"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10432 w 4312228"/>
              <a:gd name="connsiteY23" fmla="*/ 701696 h 2150052"/>
              <a:gd name="connsiteX24" fmla="*/ 1340179 w 4312228"/>
              <a:gd name="connsiteY24" fmla="*/ 736491 h 2150052"/>
              <a:gd name="connsiteX25" fmla="*/ 1418980 w 4312228"/>
              <a:gd name="connsiteY25" fmla="*/ 736491 h 2150052"/>
              <a:gd name="connsiteX26" fmla="*/ 1433946 w 4312228"/>
              <a:gd name="connsiteY26" fmla="*/ 808759 h 2150052"/>
              <a:gd name="connsiteX27" fmla="*/ 1572491 w 4312228"/>
              <a:gd name="connsiteY27" fmla="*/ 925657 h 2150052"/>
              <a:gd name="connsiteX28" fmla="*/ 1702377 w 4312228"/>
              <a:gd name="connsiteY28" fmla="*/ 969818 h 2150052"/>
              <a:gd name="connsiteX29" fmla="*/ 1872096 w 4312228"/>
              <a:gd name="connsiteY29" fmla="*/ 1059007 h 2150052"/>
              <a:gd name="connsiteX30" fmla="*/ 1894609 w 4312228"/>
              <a:gd name="connsiteY30" fmla="*/ 1122218 h 2150052"/>
              <a:gd name="connsiteX31" fmla="*/ 1975139 w 4312228"/>
              <a:gd name="connsiteY31" fmla="*/ 1122218 h 2150052"/>
              <a:gd name="connsiteX32" fmla="*/ 2122343 w 4312228"/>
              <a:gd name="connsiteY32" fmla="*/ 1300596 h 2150052"/>
              <a:gd name="connsiteX33" fmla="*/ 2234046 w 4312228"/>
              <a:gd name="connsiteY33" fmla="*/ 1354282 h 2150052"/>
              <a:gd name="connsiteX34" fmla="*/ 2506807 w 4312228"/>
              <a:gd name="connsiteY34" fmla="*/ 1511011 h 2150052"/>
              <a:gd name="connsiteX35" fmla="*/ 2583007 w 4312228"/>
              <a:gd name="connsiteY35" fmla="*/ 1555173 h 2150052"/>
              <a:gd name="connsiteX36" fmla="*/ 2645353 w 4312228"/>
              <a:gd name="connsiteY36" fmla="*/ 1555173 h 2150052"/>
              <a:gd name="connsiteX37" fmla="*/ 2645353 w 4312228"/>
              <a:gd name="connsiteY37" fmla="*/ 1600200 h 2150052"/>
              <a:gd name="connsiteX38" fmla="*/ 2744066 w 4312228"/>
              <a:gd name="connsiteY38" fmla="*/ 1600200 h 2150052"/>
              <a:gd name="connsiteX39" fmla="*/ 2770910 w 4312228"/>
              <a:gd name="connsiteY39" fmla="*/ 1645227 h 2150052"/>
              <a:gd name="connsiteX40" fmla="*/ 2810741 w 4312228"/>
              <a:gd name="connsiteY40" fmla="*/ 1680730 h 2150052"/>
              <a:gd name="connsiteX41" fmla="*/ 2949287 w 4312228"/>
              <a:gd name="connsiteY41" fmla="*/ 1680730 h 2150052"/>
              <a:gd name="connsiteX42" fmla="*/ 2949287 w 4312228"/>
              <a:gd name="connsiteY42" fmla="*/ 1724891 h 2150052"/>
              <a:gd name="connsiteX43" fmla="*/ 3025487 w 4312228"/>
              <a:gd name="connsiteY43" fmla="*/ 1724891 h 2150052"/>
              <a:gd name="connsiteX44" fmla="*/ 3079173 w 4312228"/>
              <a:gd name="connsiteY44" fmla="*/ 1743075 h 2150052"/>
              <a:gd name="connsiteX45" fmla="*/ 3172691 w 4312228"/>
              <a:gd name="connsiteY45" fmla="*/ 1761259 h 2150052"/>
              <a:gd name="connsiteX46" fmla="*/ 3280064 w 4312228"/>
              <a:gd name="connsiteY46" fmla="*/ 1761259 h 2150052"/>
              <a:gd name="connsiteX47" fmla="*/ 3280064 w 4312228"/>
              <a:gd name="connsiteY47" fmla="*/ 1796761 h 2150052"/>
              <a:gd name="connsiteX48" fmla="*/ 3325091 w 4312228"/>
              <a:gd name="connsiteY48" fmla="*/ 1796761 h 2150052"/>
              <a:gd name="connsiteX49" fmla="*/ 3319896 w 4312228"/>
              <a:gd name="connsiteY49" fmla="*/ 1832264 h 2150052"/>
              <a:gd name="connsiteX50" fmla="*/ 3418609 w 4312228"/>
              <a:gd name="connsiteY50" fmla="*/ 1832264 h 2150052"/>
              <a:gd name="connsiteX51" fmla="*/ 3610841 w 4312228"/>
              <a:gd name="connsiteY51" fmla="*/ 1908464 h 2150052"/>
              <a:gd name="connsiteX52" fmla="*/ 3829916 w 4312228"/>
              <a:gd name="connsiteY52" fmla="*/ 1930977 h 2150052"/>
              <a:gd name="connsiteX53" fmla="*/ 3829916 w 4312228"/>
              <a:gd name="connsiteY53" fmla="*/ 2015837 h 2150052"/>
              <a:gd name="connsiteX54" fmla="*/ 4142509 w 4312228"/>
              <a:gd name="connsiteY54" fmla="*/ 2015837 h 2150052"/>
              <a:gd name="connsiteX55" fmla="*/ 4142509 w 4312228"/>
              <a:gd name="connsiteY55" fmla="*/ 2150052 h 2150052"/>
              <a:gd name="connsiteX56" fmla="*/ 4312228 w 4312228"/>
              <a:gd name="connsiteY56"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31458 w 4312228"/>
              <a:gd name="connsiteY23" fmla="*/ 705927 h 2150052"/>
              <a:gd name="connsiteX24" fmla="*/ 1340179 w 4312228"/>
              <a:gd name="connsiteY24" fmla="*/ 736491 h 2150052"/>
              <a:gd name="connsiteX25" fmla="*/ 1418980 w 4312228"/>
              <a:gd name="connsiteY25" fmla="*/ 736491 h 2150052"/>
              <a:gd name="connsiteX26" fmla="*/ 1433946 w 4312228"/>
              <a:gd name="connsiteY26" fmla="*/ 808759 h 2150052"/>
              <a:gd name="connsiteX27" fmla="*/ 1572491 w 4312228"/>
              <a:gd name="connsiteY27" fmla="*/ 925657 h 2150052"/>
              <a:gd name="connsiteX28" fmla="*/ 1702377 w 4312228"/>
              <a:gd name="connsiteY28" fmla="*/ 969818 h 2150052"/>
              <a:gd name="connsiteX29" fmla="*/ 1872096 w 4312228"/>
              <a:gd name="connsiteY29" fmla="*/ 1059007 h 2150052"/>
              <a:gd name="connsiteX30" fmla="*/ 1894609 w 4312228"/>
              <a:gd name="connsiteY30" fmla="*/ 1122218 h 2150052"/>
              <a:gd name="connsiteX31" fmla="*/ 1975139 w 4312228"/>
              <a:gd name="connsiteY31" fmla="*/ 1122218 h 2150052"/>
              <a:gd name="connsiteX32" fmla="*/ 2122343 w 4312228"/>
              <a:gd name="connsiteY32" fmla="*/ 1300596 h 2150052"/>
              <a:gd name="connsiteX33" fmla="*/ 2234046 w 4312228"/>
              <a:gd name="connsiteY33" fmla="*/ 1354282 h 2150052"/>
              <a:gd name="connsiteX34" fmla="*/ 2506807 w 4312228"/>
              <a:gd name="connsiteY34" fmla="*/ 1511011 h 2150052"/>
              <a:gd name="connsiteX35" fmla="*/ 2583007 w 4312228"/>
              <a:gd name="connsiteY35" fmla="*/ 1555173 h 2150052"/>
              <a:gd name="connsiteX36" fmla="*/ 2645353 w 4312228"/>
              <a:gd name="connsiteY36" fmla="*/ 1555173 h 2150052"/>
              <a:gd name="connsiteX37" fmla="*/ 2645353 w 4312228"/>
              <a:gd name="connsiteY37" fmla="*/ 1600200 h 2150052"/>
              <a:gd name="connsiteX38" fmla="*/ 2744066 w 4312228"/>
              <a:gd name="connsiteY38" fmla="*/ 1600200 h 2150052"/>
              <a:gd name="connsiteX39" fmla="*/ 2770910 w 4312228"/>
              <a:gd name="connsiteY39" fmla="*/ 1645227 h 2150052"/>
              <a:gd name="connsiteX40" fmla="*/ 2810741 w 4312228"/>
              <a:gd name="connsiteY40" fmla="*/ 1680730 h 2150052"/>
              <a:gd name="connsiteX41" fmla="*/ 2949287 w 4312228"/>
              <a:gd name="connsiteY41" fmla="*/ 1680730 h 2150052"/>
              <a:gd name="connsiteX42" fmla="*/ 2949287 w 4312228"/>
              <a:gd name="connsiteY42" fmla="*/ 1724891 h 2150052"/>
              <a:gd name="connsiteX43" fmla="*/ 3025487 w 4312228"/>
              <a:gd name="connsiteY43" fmla="*/ 1724891 h 2150052"/>
              <a:gd name="connsiteX44" fmla="*/ 3079173 w 4312228"/>
              <a:gd name="connsiteY44" fmla="*/ 1743075 h 2150052"/>
              <a:gd name="connsiteX45" fmla="*/ 3172691 w 4312228"/>
              <a:gd name="connsiteY45" fmla="*/ 1761259 h 2150052"/>
              <a:gd name="connsiteX46" fmla="*/ 3280064 w 4312228"/>
              <a:gd name="connsiteY46" fmla="*/ 1761259 h 2150052"/>
              <a:gd name="connsiteX47" fmla="*/ 3280064 w 4312228"/>
              <a:gd name="connsiteY47" fmla="*/ 1796761 h 2150052"/>
              <a:gd name="connsiteX48" fmla="*/ 3325091 w 4312228"/>
              <a:gd name="connsiteY48" fmla="*/ 1796761 h 2150052"/>
              <a:gd name="connsiteX49" fmla="*/ 3319896 w 4312228"/>
              <a:gd name="connsiteY49" fmla="*/ 1832264 h 2150052"/>
              <a:gd name="connsiteX50" fmla="*/ 3418609 w 4312228"/>
              <a:gd name="connsiteY50" fmla="*/ 1832264 h 2150052"/>
              <a:gd name="connsiteX51" fmla="*/ 3610841 w 4312228"/>
              <a:gd name="connsiteY51" fmla="*/ 1908464 h 2150052"/>
              <a:gd name="connsiteX52" fmla="*/ 3829916 w 4312228"/>
              <a:gd name="connsiteY52" fmla="*/ 1930977 h 2150052"/>
              <a:gd name="connsiteX53" fmla="*/ 3829916 w 4312228"/>
              <a:gd name="connsiteY53" fmla="*/ 2015837 h 2150052"/>
              <a:gd name="connsiteX54" fmla="*/ 4142509 w 4312228"/>
              <a:gd name="connsiteY54" fmla="*/ 2015837 h 2150052"/>
              <a:gd name="connsiteX55" fmla="*/ 4142509 w 4312228"/>
              <a:gd name="connsiteY55" fmla="*/ 2150052 h 2150052"/>
              <a:gd name="connsiteX56" fmla="*/ 4312228 w 4312228"/>
              <a:gd name="connsiteY56"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31458 w 4312228"/>
              <a:gd name="connsiteY23" fmla="*/ 705927 h 2150052"/>
              <a:gd name="connsiteX24" fmla="*/ 1310432 w 4312228"/>
              <a:gd name="connsiteY24" fmla="*/ 680545 h 2150052"/>
              <a:gd name="connsiteX25" fmla="*/ 1340179 w 4312228"/>
              <a:gd name="connsiteY25" fmla="*/ 736491 h 2150052"/>
              <a:gd name="connsiteX26" fmla="*/ 1418980 w 4312228"/>
              <a:gd name="connsiteY26" fmla="*/ 736491 h 2150052"/>
              <a:gd name="connsiteX27" fmla="*/ 1433946 w 4312228"/>
              <a:gd name="connsiteY27" fmla="*/ 808759 h 2150052"/>
              <a:gd name="connsiteX28" fmla="*/ 1572491 w 4312228"/>
              <a:gd name="connsiteY28" fmla="*/ 925657 h 2150052"/>
              <a:gd name="connsiteX29" fmla="*/ 1702377 w 4312228"/>
              <a:gd name="connsiteY29" fmla="*/ 969818 h 2150052"/>
              <a:gd name="connsiteX30" fmla="*/ 1872096 w 4312228"/>
              <a:gd name="connsiteY30" fmla="*/ 1059007 h 2150052"/>
              <a:gd name="connsiteX31" fmla="*/ 1894609 w 4312228"/>
              <a:gd name="connsiteY31" fmla="*/ 1122218 h 2150052"/>
              <a:gd name="connsiteX32" fmla="*/ 1975139 w 4312228"/>
              <a:gd name="connsiteY32" fmla="*/ 1122218 h 2150052"/>
              <a:gd name="connsiteX33" fmla="*/ 2122343 w 4312228"/>
              <a:gd name="connsiteY33" fmla="*/ 1300596 h 2150052"/>
              <a:gd name="connsiteX34" fmla="*/ 2234046 w 4312228"/>
              <a:gd name="connsiteY34" fmla="*/ 1354282 h 2150052"/>
              <a:gd name="connsiteX35" fmla="*/ 2506807 w 4312228"/>
              <a:gd name="connsiteY35" fmla="*/ 1511011 h 2150052"/>
              <a:gd name="connsiteX36" fmla="*/ 2583007 w 4312228"/>
              <a:gd name="connsiteY36" fmla="*/ 1555173 h 2150052"/>
              <a:gd name="connsiteX37" fmla="*/ 2645353 w 4312228"/>
              <a:gd name="connsiteY37" fmla="*/ 1555173 h 2150052"/>
              <a:gd name="connsiteX38" fmla="*/ 2645353 w 4312228"/>
              <a:gd name="connsiteY38" fmla="*/ 1600200 h 2150052"/>
              <a:gd name="connsiteX39" fmla="*/ 2744066 w 4312228"/>
              <a:gd name="connsiteY39" fmla="*/ 1600200 h 2150052"/>
              <a:gd name="connsiteX40" fmla="*/ 2770910 w 4312228"/>
              <a:gd name="connsiteY40" fmla="*/ 1645227 h 2150052"/>
              <a:gd name="connsiteX41" fmla="*/ 2810741 w 4312228"/>
              <a:gd name="connsiteY41" fmla="*/ 1680730 h 2150052"/>
              <a:gd name="connsiteX42" fmla="*/ 2949287 w 4312228"/>
              <a:gd name="connsiteY42" fmla="*/ 1680730 h 2150052"/>
              <a:gd name="connsiteX43" fmla="*/ 2949287 w 4312228"/>
              <a:gd name="connsiteY43" fmla="*/ 1724891 h 2150052"/>
              <a:gd name="connsiteX44" fmla="*/ 3025487 w 4312228"/>
              <a:gd name="connsiteY44" fmla="*/ 1724891 h 2150052"/>
              <a:gd name="connsiteX45" fmla="*/ 3079173 w 4312228"/>
              <a:gd name="connsiteY45" fmla="*/ 1743075 h 2150052"/>
              <a:gd name="connsiteX46" fmla="*/ 3172691 w 4312228"/>
              <a:gd name="connsiteY46" fmla="*/ 1761259 h 2150052"/>
              <a:gd name="connsiteX47" fmla="*/ 3280064 w 4312228"/>
              <a:gd name="connsiteY47" fmla="*/ 1761259 h 2150052"/>
              <a:gd name="connsiteX48" fmla="*/ 3280064 w 4312228"/>
              <a:gd name="connsiteY48" fmla="*/ 1796761 h 2150052"/>
              <a:gd name="connsiteX49" fmla="*/ 3325091 w 4312228"/>
              <a:gd name="connsiteY49" fmla="*/ 1796761 h 2150052"/>
              <a:gd name="connsiteX50" fmla="*/ 3319896 w 4312228"/>
              <a:gd name="connsiteY50" fmla="*/ 1832264 h 2150052"/>
              <a:gd name="connsiteX51" fmla="*/ 3418609 w 4312228"/>
              <a:gd name="connsiteY51" fmla="*/ 1832264 h 2150052"/>
              <a:gd name="connsiteX52" fmla="*/ 3610841 w 4312228"/>
              <a:gd name="connsiteY52" fmla="*/ 1908464 h 2150052"/>
              <a:gd name="connsiteX53" fmla="*/ 3829916 w 4312228"/>
              <a:gd name="connsiteY53" fmla="*/ 1930977 h 2150052"/>
              <a:gd name="connsiteX54" fmla="*/ 3829916 w 4312228"/>
              <a:gd name="connsiteY54" fmla="*/ 2015837 h 2150052"/>
              <a:gd name="connsiteX55" fmla="*/ 4142509 w 4312228"/>
              <a:gd name="connsiteY55" fmla="*/ 2015837 h 2150052"/>
              <a:gd name="connsiteX56" fmla="*/ 4142509 w 4312228"/>
              <a:gd name="connsiteY56" fmla="*/ 2150052 h 2150052"/>
              <a:gd name="connsiteX57" fmla="*/ 4312228 w 4312228"/>
              <a:gd name="connsiteY5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31458 w 4312228"/>
              <a:gd name="connsiteY23" fmla="*/ 705927 h 2150052"/>
              <a:gd name="connsiteX24" fmla="*/ 1310432 w 4312228"/>
              <a:gd name="connsiteY24" fmla="*/ 699581 h 2150052"/>
              <a:gd name="connsiteX25" fmla="*/ 1340179 w 4312228"/>
              <a:gd name="connsiteY25" fmla="*/ 736491 h 2150052"/>
              <a:gd name="connsiteX26" fmla="*/ 1418980 w 4312228"/>
              <a:gd name="connsiteY26" fmla="*/ 736491 h 2150052"/>
              <a:gd name="connsiteX27" fmla="*/ 1433946 w 4312228"/>
              <a:gd name="connsiteY27" fmla="*/ 808759 h 2150052"/>
              <a:gd name="connsiteX28" fmla="*/ 1572491 w 4312228"/>
              <a:gd name="connsiteY28" fmla="*/ 925657 h 2150052"/>
              <a:gd name="connsiteX29" fmla="*/ 1702377 w 4312228"/>
              <a:gd name="connsiteY29" fmla="*/ 969818 h 2150052"/>
              <a:gd name="connsiteX30" fmla="*/ 1872096 w 4312228"/>
              <a:gd name="connsiteY30" fmla="*/ 1059007 h 2150052"/>
              <a:gd name="connsiteX31" fmla="*/ 1894609 w 4312228"/>
              <a:gd name="connsiteY31" fmla="*/ 1122218 h 2150052"/>
              <a:gd name="connsiteX32" fmla="*/ 1975139 w 4312228"/>
              <a:gd name="connsiteY32" fmla="*/ 1122218 h 2150052"/>
              <a:gd name="connsiteX33" fmla="*/ 2122343 w 4312228"/>
              <a:gd name="connsiteY33" fmla="*/ 1300596 h 2150052"/>
              <a:gd name="connsiteX34" fmla="*/ 2234046 w 4312228"/>
              <a:gd name="connsiteY34" fmla="*/ 1354282 h 2150052"/>
              <a:gd name="connsiteX35" fmla="*/ 2506807 w 4312228"/>
              <a:gd name="connsiteY35" fmla="*/ 1511011 h 2150052"/>
              <a:gd name="connsiteX36" fmla="*/ 2583007 w 4312228"/>
              <a:gd name="connsiteY36" fmla="*/ 1555173 h 2150052"/>
              <a:gd name="connsiteX37" fmla="*/ 2645353 w 4312228"/>
              <a:gd name="connsiteY37" fmla="*/ 1555173 h 2150052"/>
              <a:gd name="connsiteX38" fmla="*/ 2645353 w 4312228"/>
              <a:gd name="connsiteY38" fmla="*/ 1600200 h 2150052"/>
              <a:gd name="connsiteX39" fmla="*/ 2744066 w 4312228"/>
              <a:gd name="connsiteY39" fmla="*/ 1600200 h 2150052"/>
              <a:gd name="connsiteX40" fmla="*/ 2770910 w 4312228"/>
              <a:gd name="connsiteY40" fmla="*/ 1645227 h 2150052"/>
              <a:gd name="connsiteX41" fmla="*/ 2810741 w 4312228"/>
              <a:gd name="connsiteY41" fmla="*/ 1680730 h 2150052"/>
              <a:gd name="connsiteX42" fmla="*/ 2949287 w 4312228"/>
              <a:gd name="connsiteY42" fmla="*/ 1680730 h 2150052"/>
              <a:gd name="connsiteX43" fmla="*/ 2949287 w 4312228"/>
              <a:gd name="connsiteY43" fmla="*/ 1724891 h 2150052"/>
              <a:gd name="connsiteX44" fmla="*/ 3025487 w 4312228"/>
              <a:gd name="connsiteY44" fmla="*/ 1724891 h 2150052"/>
              <a:gd name="connsiteX45" fmla="*/ 3079173 w 4312228"/>
              <a:gd name="connsiteY45" fmla="*/ 1743075 h 2150052"/>
              <a:gd name="connsiteX46" fmla="*/ 3172691 w 4312228"/>
              <a:gd name="connsiteY46" fmla="*/ 1761259 h 2150052"/>
              <a:gd name="connsiteX47" fmla="*/ 3280064 w 4312228"/>
              <a:gd name="connsiteY47" fmla="*/ 1761259 h 2150052"/>
              <a:gd name="connsiteX48" fmla="*/ 3280064 w 4312228"/>
              <a:gd name="connsiteY48" fmla="*/ 1796761 h 2150052"/>
              <a:gd name="connsiteX49" fmla="*/ 3325091 w 4312228"/>
              <a:gd name="connsiteY49" fmla="*/ 1796761 h 2150052"/>
              <a:gd name="connsiteX50" fmla="*/ 3319896 w 4312228"/>
              <a:gd name="connsiteY50" fmla="*/ 1832264 h 2150052"/>
              <a:gd name="connsiteX51" fmla="*/ 3418609 w 4312228"/>
              <a:gd name="connsiteY51" fmla="*/ 1832264 h 2150052"/>
              <a:gd name="connsiteX52" fmla="*/ 3610841 w 4312228"/>
              <a:gd name="connsiteY52" fmla="*/ 1908464 h 2150052"/>
              <a:gd name="connsiteX53" fmla="*/ 3829916 w 4312228"/>
              <a:gd name="connsiteY53" fmla="*/ 1930977 h 2150052"/>
              <a:gd name="connsiteX54" fmla="*/ 3829916 w 4312228"/>
              <a:gd name="connsiteY54" fmla="*/ 2015837 h 2150052"/>
              <a:gd name="connsiteX55" fmla="*/ 4142509 w 4312228"/>
              <a:gd name="connsiteY55" fmla="*/ 2015837 h 2150052"/>
              <a:gd name="connsiteX56" fmla="*/ 4142509 w 4312228"/>
              <a:gd name="connsiteY56" fmla="*/ 2150052 h 2150052"/>
              <a:gd name="connsiteX57" fmla="*/ 4312228 w 4312228"/>
              <a:gd name="connsiteY5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31458 w 4312228"/>
              <a:gd name="connsiteY23" fmla="*/ 705927 h 2150052"/>
              <a:gd name="connsiteX24" fmla="*/ 1243145 w 4312228"/>
              <a:gd name="connsiteY24" fmla="*/ 697466 h 2150052"/>
              <a:gd name="connsiteX25" fmla="*/ 1340179 w 4312228"/>
              <a:gd name="connsiteY25" fmla="*/ 736491 h 2150052"/>
              <a:gd name="connsiteX26" fmla="*/ 1418980 w 4312228"/>
              <a:gd name="connsiteY26" fmla="*/ 736491 h 2150052"/>
              <a:gd name="connsiteX27" fmla="*/ 1433946 w 4312228"/>
              <a:gd name="connsiteY27" fmla="*/ 808759 h 2150052"/>
              <a:gd name="connsiteX28" fmla="*/ 1572491 w 4312228"/>
              <a:gd name="connsiteY28" fmla="*/ 925657 h 2150052"/>
              <a:gd name="connsiteX29" fmla="*/ 1702377 w 4312228"/>
              <a:gd name="connsiteY29" fmla="*/ 969818 h 2150052"/>
              <a:gd name="connsiteX30" fmla="*/ 1872096 w 4312228"/>
              <a:gd name="connsiteY30" fmla="*/ 1059007 h 2150052"/>
              <a:gd name="connsiteX31" fmla="*/ 1894609 w 4312228"/>
              <a:gd name="connsiteY31" fmla="*/ 1122218 h 2150052"/>
              <a:gd name="connsiteX32" fmla="*/ 1975139 w 4312228"/>
              <a:gd name="connsiteY32" fmla="*/ 1122218 h 2150052"/>
              <a:gd name="connsiteX33" fmla="*/ 2122343 w 4312228"/>
              <a:gd name="connsiteY33" fmla="*/ 1300596 h 2150052"/>
              <a:gd name="connsiteX34" fmla="*/ 2234046 w 4312228"/>
              <a:gd name="connsiteY34" fmla="*/ 1354282 h 2150052"/>
              <a:gd name="connsiteX35" fmla="*/ 2506807 w 4312228"/>
              <a:gd name="connsiteY35" fmla="*/ 1511011 h 2150052"/>
              <a:gd name="connsiteX36" fmla="*/ 2583007 w 4312228"/>
              <a:gd name="connsiteY36" fmla="*/ 1555173 h 2150052"/>
              <a:gd name="connsiteX37" fmla="*/ 2645353 w 4312228"/>
              <a:gd name="connsiteY37" fmla="*/ 1555173 h 2150052"/>
              <a:gd name="connsiteX38" fmla="*/ 2645353 w 4312228"/>
              <a:gd name="connsiteY38" fmla="*/ 1600200 h 2150052"/>
              <a:gd name="connsiteX39" fmla="*/ 2744066 w 4312228"/>
              <a:gd name="connsiteY39" fmla="*/ 1600200 h 2150052"/>
              <a:gd name="connsiteX40" fmla="*/ 2770910 w 4312228"/>
              <a:gd name="connsiteY40" fmla="*/ 1645227 h 2150052"/>
              <a:gd name="connsiteX41" fmla="*/ 2810741 w 4312228"/>
              <a:gd name="connsiteY41" fmla="*/ 1680730 h 2150052"/>
              <a:gd name="connsiteX42" fmla="*/ 2949287 w 4312228"/>
              <a:gd name="connsiteY42" fmla="*/ 1680730 h 2150052"/>
              <a:gd name="connsiteX43" fmla="*/ 2949287 w 4312228"/>
              <a:gd name="connsiteY43" fmla="*/ 1724891 h 2150052"/>
              <a:gd name="connsiteX44" fmla="*/ 3025487 w 4312228"/>
              <a:gd name="connsiteY44" fmla="*/ 1724891 h 2150052"/>
              <a:gd name="connsiteX45" fmla="*/ 3079173 w 4312228"/>
              <a:gd name="connsiteY45" fmla="*/ 1743075 h 2150052"/>
              <a:gd name="connsiteX46" fmla="*/ 3172691 w 4312228"/>
              <a:gd name="connsiteY46" fmla="*/ 1761259 h 2150052"/>
              <a:gd name="connsiteX47" fmla="*/ 3280064 w 4312228"/>
              <a:gd name="connsiteY47" fmla="*/ 1761259 h 2150052"/>
              <a:gd name="connsiteX48" fmla="*/ 3280064 w 4312228"/>
              <a:gd name="connsiteY48" fmla="*/ 1796761 h 2150052"/>
              <a:gd name="connsiteX49" fmla="*/ 3325091 w 4312228"/>
              <a:gd name="connsiteY49" fmla="*/ 1796761 h 2150052"/>
              <a:gd name="connsiteX50" fmla="*/ 3319896 w 4312228"/>
              <a:gd name="connsiteY50" fmla="*/ 1832264 h 2150052"/>
              <a:gd name="connsiteX51" fmla="*/ 3418609 w 4312228"/>
              <a:gd name="connsiteY51" fmla="*/ 1832264 h 2150052"/>
              <a:gd name="connsiteX52" fmla="*/ 3610841 w 4312228"/>
              <a:gd name="connsiteY52" fmla="*/ 1908464 h 2150052"/>
              <a:gd name="connsiteX53" fmla="*/ 3829916 w 4312228"/>
              <a:gd name="connsiteY53" fmla="*/ 1930977 h 2150052"/>
              <a:gd name="connsiteX54" fmla="*/ 3829916 w 4312228"/>
              <a:gd name="connsiteY54" fmla="*/ 2015837 h 2150052"/>
              <a:gd name="connsiteX55" fmla="*/ 4142509 w 4312228"/>
              <a:gd name="connsiteY55" fmla="*/ 2015837 h 2150052"/>
              <a:gd name="connsiteX56" fmla="*/ 4142509 w 4312228"/>
              <a:gd name="connsiteY56" fmla="*/ 2150052 h 2150052"/>
              <a:gd name="connsiteX57" fmla="*/ 4312228 w 4312228"/>
              <a:gd name="connsiteY5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33561 w 4312228"/>
              <a:gd name="connsiteY23" fmla="*/ 659396 h 2150052"/>
              <a:gd name="connsiteX24" fmla="*/ 1243145 w 4312228"/>
              <a:gd name="connsiteY24" fmla="*/ 697466 h 2150052"/>
              <a:gd name="connsiteX25" fmla="*/ 1340179 w 4312228"/>
              <a:gd name="connsiteY25" fmla="*/ 736491 h 2150052"/>
              <a:gd name="connsiteX26" fmla="*/ 1418980 w 4312228"/>
              <a:gd name="connsiteY26" fmla="*/ 736491 h 2150052"/>
              <a:gd name="connsiteX27" fmla="*/ 1433946 w 4312228"/>
              <a:gd name="connsiteY27" fmla="*/ 808759 h 2150052"/>
              <a:gd name="connsiteX28" fmla="*/ 1572491 w 4312228"/>
              <a:gd name="connsiteY28" fmla="*/ 925657 h 2150052"/>
              <a:gd name="connsiteX29" fmla="*/ 1702377 w 4312228"/>
              <a:gd name="connsiteY29" fmla="*/ 969818 h 2150052"/>
              <a:gd name="connsiteX30" fmla="*/ 1872096 w 4312228"/>
              <a:gd name="connsiteY30" fmla="*/ 1059007 h 2150052"/>
              <a:gd name="connsiteX31" fmla="*/ 1894609 w 4312228"/>
              <a:gd name="connsiteY31" fmla="*/ 1122218 h 2150052"/>
              <a:gd name="connsiteX32" fmla="*/ 1975139 w 4312228"/>
              <a:gd name="connsiteY32" fmla="*/ 1122218 h 2150052"/>
              <a:gd name="connsiteX33" fmla="*/ 2122343 w 4312228"/>
              <a:gd name="connsiteY33" fmla="*/ 1300596 h 2150052"/>
              <a:gd name="connsiteX34" fmla="*/ 2234046 w 4312228"/>
              <a:gd name="connsiteY34" fmla="*/ 1354282 h 2150052"/>
              <a:gd name="connsiteX35" fmla="*/ 2506807 w 4312228"/>
              <a:gd name="connsiteY35" fmla="*/ 1511011 h 2150052"/>
              <a:gd name="connsiteX36" fmla="*/ 2583007 w 4312228"/>
              <a:gd name="connsiteY36" fmla="*/ 1555173 h 2150052"/>
              <a:gd name="connsiteX37" fmla="*/ 2645353 w 4312228"/>
              <a:gd name="connsiteY37" fmla="*/ 1555173 h 2150052"/>
              <a:gd name="connsiteX38" fmla="*/ 2645353 w 4312228"/>
              <a:gd name="connsiteY38" fmla="*/ 1600200 h 2150052"/>
              <a:gd name="connsiteX39" fmla="*/ 2744066 w 4312228"/>
              <a:gd name="connsiteY39" fmla="*/ 1600200 h 2150052"/>
              <a:gd name="connsiteX40" fmla="*/ 2770910 w 4312228"/>
              <a:gd name="connsiteY40" fmla="*/ 1645227 h 2150052"/>
              <a:gd name="connsiteX41" fmla="*/ 2810741 w 4312228"/>
              <a:gd name="connsiteY41" fmla="*/ 1680730 h 2150052"/>
              <a:gd name="connsiteX42" fmla="*/ 2949287 w 4312228"/>
              <a:gd name="connsiteY42" fmla="*/ 1680730 h 2150052"/>
              <a:gd name="connsiteX43" fmla="*/ 2949287 w 4312228"/>
              <a:gd name="connsiteY43" fmla="*/ 1724891 h 2150052"/>
              <a:gd name="connsiteX44" fmla="*/ 3025487 w 4312228"/>
              <a:gd name="connsiteY44" fmla="*/ 1724891 h 2150052"/>
              <a:gd name="connsiteX45" fmla="*/ 3079173 w 4312228"/>
              <a:gd name="connsiteY45" fmla="*/ 1743075 h 2150052"/>
              <a:gd name="connsiteX46" fmla="*/ 3172691 w 4312228"/>
              <a:gd name="connsiteY46" fmla="*/ 1761259 h 2150052"/>
              <a:gd name="connsiteX47" fmla="*/ 3280064 w 4312228"/>
              <a:gd name="connsiteY47" fmla="*/ 1761259 h 2150052"/>
              <a:gd name="connsiteX48" fmla="*/ 3280064 w 4312228"/>
              <a:gd name="connsiteY48" fmla="*/ 1796761 h 2150052"/>
              <a:gd name="connsiteX49" fmla="*/ 3325091 w 4312228"/>
              <a:gd name="connsiteY49" fmla="*/ 1796761 h 2150052"/>
              <a:gd name="connsiteX50" fmla="*/ 3319896 w 4312228"/>
              <a:gd name="connsiteY50" fmla="*/ 1832264 h 2150052"/>
              <a:gd name="connsiteX51" fmla="*/ 3418609 w 4312228"/>
              <a:gd name="connsiteY51" fmla="*/ 1832264 h 2150052"/>
              <a:gd name="connsiteX52" fmla="*/ 3610841 w 4312228"/>
              <a:gd name="connsiteY52" fmla="*/ 1908464 h 2150052"/>
              <a:gd name="connsiteX53" fmla="*/ 3829916 w 4312228"/>
              <a:gd name="connsiteY53" fmla="*/ 1930977 h 2150052"/>
              <a:gd name="connsiteX54" fmla="*/ 3829916 w 4312228"/>
              <a:gd name="connsiteY54" fmla="*/ 2015837 h 2150052"/>
              <a:gd name="connsiteX55" fmla="*/ 4142509 w 4312228"/>
              <a:gd name="connsiteY55" fmla="*/ 2015837 h 2150052"/>
              <a:gd name="connsiteX56" fmla="*/ 4142509 w 4312228"/>
              <a:gd name="connsiteY56" fmla="*/ 2150052 h 2150052"/>
              <a:gd name="connsiteX57" fmla="*/ 4312228 w 4312228"/>
              <a:gd name="connsiteY5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33561 w 4312228"/>
              <a:gd name="connsiteY23" fmla="*/ 659396 h 2150052"/>
              <a:gd name="connsiteX24" fmla="*/ 1341973 w 4312228"/>
              <a:gd name="connsiteY24" fmla="*/ 716502 h 2150052"/>
              <a:gd name="connsiteX25" fmla="*/ 1340179 w 4312228"/>
              <a:gd name="connsiteY25" fmla="*/ 736491 h 2150052"/>
              <a:gd name="connsiteX26" fmla="*/ 1418980 w 4312228"/>
              <a:gd name="connsiteY26" fmla="*/ 736491 h 2150052"/>
              <a:gd name="connsiteX27" fmla="*/ 1433946 w 4312228"/>
              <a:gd name="connsiteY27" fmla="*/ 808759 h 2150052"/>
              <a:gd name="connsiteX28" fmla="*/ 1572491 w 4312228"/>
              <a:gd name="connsiteY28" fmla="*/ 925657 h 2150052"/>
              <a:gd name="connsiteX29" fmla="*/ 1702377 w 4312228"/>
              <a:gd name="connsiteY29" fmla="*/ 969818 h 2150052"/>
              <a:gd name="connsiteX30" fmla="*/ 1872096 w 4312228"/>
              <a:gd name="connsiteY30" fmla="*/ 1059007 h 2150052"/>
              <a:gd name="connsiteX31" fmla="*/ 1894609 w 4312228"/>
              <a:gd name="connsiteY31" fmla="*/ 1122218 h 2150052"/>
              <a:gd name="connsiteX32" fmla="*/ 1975139 w 4312228"/>
              <a:gd name="connsiteY32" fmla="*/ 1122218 h 2150052"/>
              <a:gd name="connsiteX33" fmla="*/ 2122343 w 4312228"/>
              <a:gd name="connsiteY33" fmla="*/ 1300596 h 2150052"/>
              <a:gd name="connsiteX34" fmla="*/ 2234046 w 4312228"/>
              <a:gd name="connsiteY34" fmla="*/ 1354282 h 2150052"/>
              <a:gd name="connsiteX35" fmla="*/ 2506807 w 4312228"/>
              <a:gd name="connsiteY35" fmla="*/ 1511011 h 2150052"/>
              <a:gd name="connsiteX36" fmla="*/ 2583007 w 4312228"/>
              <a:gd name="connsiteY36" fmla="*/ 1555173 h 2150052"/>
              <a:gd name="connsiteX37" fmla="*/ 2645353 w 4312228"/>
              <a:gd name="connsiteY37" fmla="*/ 1555173 h 2150052"/>
              <a:gd name="connsiteX38" fmla="*/ 2645353 w 4312228"/>
              <a:gd name="connsiteY38" fmla="*/ 1600200 h 2150052"/>
              <a:gd name="connsiteX39" fmla="*/ 2744066 w 4312228"/>
              <a:gd name="connsiteY39" fmla="*/ 1600200 h 2150052"/>
              <a:gd name="connsiteX40" fmla="*/ 2770910 w 4312228"/>
              <a:gd name="connsiteY40" fmla="*/ 1645227 h 2150052"/>
              <a:gd name="connsiteX41" fmla="*/ 2810741 w 4312228"/>
              <a:gd name="connsiteY41" fmla="*/ 1680730 h 2150052"/>
              <a:gd name="connsiteX42" fmla="*/ 2949287 w 4312228"/>
              <a:gd name="connsiteY42" fmla="*/ 1680730 h 2150052"/>
              <a:gd name="connsiteX43" fmla="*/ 2949287 w 4312228"/>
              <a:gd name="connsiteY43" fmla="*/ 1724891 h 2150052"/>
              <a:gd name="connsiteX44" fmla="*/ 3025487 w 4312228"/>
              <a:gd name="connsiteY44" fmla="*/ 1724891 h 2150052"/>
              <a:gd name="connsiteX45" fmla="*/ 3079173 w 4312228"/>
              <a:gd name="connsiteY45" fmla="*/ 1743075 h 2150052"/>
              <a:gd name="connsiteX46" fmla="*/ 3172691 w 4312228"/>
              <a:gd name="connsiteY46" fmla="*/ 1761259 h 2150052"/>
              <a:gd name="connsiteX47" fmla="*/ 3280064 w 4312228"/>
              <a:gd name="connsiteY47" fmla="*/ 1761259 h 2150052"/>
              <a:gd name="connsiteX48" fmla="*/ 3280064 w 4312228"/>
              <a:gd name="connsiteY48" fmla="*/ 1796761 h 2150052"/>
              <a:gd name="connsiteX49" fmla="*/ 3325091 w 4312228"/>
              <a:gd name="connsiteY49" fmla="*/ 1796761 h 2150052"/>
              <a:gd name="connsiteX50" fmla="*/ 3319896 w 4312228"/>
              <a:gd name="connsiteY50" fmla="*/ 1832264 h 2150052"/>
              <a:gd name="connsiteX51" fmla="*/ 3418609 w 4312228"/>
              <a:gd name="connsiteY51" fmla="*/ 1832264 h 2150052"/>
              <a:gd name="connsiteX52" fmla="*/ 3610841 w 4312228"/>
              <a:gd name="connsiteY52" fmla="*/ 1908464 h 2150052"/>
              <a:gd name="connsiteX53" fmla="*/ 3829916 w 4312228"/>
              <a:gd name="connsiteY53" fmla="*/ 1930977 h 2150052"/>
              <a:gd name="connsiteX54" fmla="*/ 3829916 w 4312228"/>
              <a:gd name="connsiteY54" fmla="*/ 2015837 h 2150052"/>
              <a:gd name="connsiteX55" fmla="*/ 4142509 w 4312228"/>
              <a:gd name="connsiteY55" fmla="*/ 2015837 h 2150052"/>
              <a:gd name="connsiteX56" fmla="*/ 4142509 w 4312228"/>
              <a:gd name="connsiteY56" fmla="*/ 2150052 h 2150052"/>
              <a:gd name="connsiteX57" fmla="*/ 4312228 w 4312228"/>
              <a:gd name="connsiteY5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23048 w 4312228"/>
              <a:gd name="connsiteY23" fmla="*/ 705927 h 2150052"/>
              <a:gd name="connsiteX24" fmla="*/ 1341973 w 4312228"/>
              <a:gd name="connsiteY24" fmla="*/ 716502 h 2150052"/>
              <a:gd name="connsiteX25" fmla="*/ 1340179 w 4312228"/>
              <a:gd name="connsiteY25" fmla="*/ 736491 h 2150052"/>
              <a:gd name="connsiteX26" fmla="*/ 1418980 w 4312228"/>
              <a:gd name="connsiteY26" fmla="*/ 736491 h 2150052"/>
              <a:gd name="connsiteX27" fmla="*/ 1433946 w 4312228"/>
              <a:gd name="connsiteY27" fmla="*/ 808759 h 2150052"/>
              <a:gd name="connsiteX28" fmla="*/ 1572491 w 4312228"/>
              <a:gd name="connsiteY28" fmla="*/ 925657 h 2150052"/>
              <a:gd name="connsiteX29" fmla="*/ 1702377 w 4312228"/>
              <a:gd name="connsiteY29" fmla="*/ 969818 h 2150052"/>
              <a:gd name="connsiteX30" fmla="*/ 1872096 w 4312228"/>
              <a:gd name="connsiteY30" fmla="*/ 1059007 h 2150052"/>
              <a:gd name="connsiteX31" fmla="*/ 1894609 w 4312228"/>
              <a:gd name="connsiteY31" fmla="*/ 1122218 h 2150052"/>
              <a:gd name="connsiteX32" fmla="*/ 1975139 w 4312228"/>
              <a:gd name="connsiteY32" fmla="*/ 1122218 h 2150052"/>
              <a:gd name="connsiteX33" fmla="*/ 2122343 w 4312228"/>
              <a:gd name="connsiteY33" fmla="*/ 1300596 h 2150052"/>
              <a:gd name="connsiteX34" fmla="*/ 2234046 w 4312228"/>
              <a:gd name="connsiteY34" fmla="*/ 1354282 h 2150052"/>
              <a:gd name="connsiteX35" fmla="*/ 2506807 w 4312228"/>
              <a:gd name="connsiteY35" fmla="*/ 1511011 h 2150052"/>
              <a:gd name="connsiteX36" fmla="*/ 2583007 w 4312228"/>
              <a:gd name="connsiteY36" fmla="*/ 1555173 h 2150052"/>
              <a:gd name="connsiteX37" fmla="*/ 2645353 w 4312228"/>
              <a:gd name="connsiteY37" fmla="*/ 1555173 h 2150052"/>
              <a:gd name="connsiteX38" fmla="*/ 2645353 w 4312228"/>
              <a:gd name="connsiteY38" fmla="*/ 1600200 h 2150052"/>
              <a:gd name="connsiteX39" fmla="*/ 2744066 w 4312228"/>
              <a:gd name="connsiteY39" fmla="*/ 1600200 h 2150052"/>
              <a:gd name="connsiteX40" fmla="*/ 2770910 w 4312228"/>
              <a:gd name="connsiteY40" fmla="*/ 1645227 h 2150052"/>
              <a:gd name="connsiteX41" fmla="*/ 2810741 w 4312228"/>
              <a:gd name="connsiteY41" fmla="*/ 1680730 h 2150052"/>
              <a:gd name="connsiteX42" fmla="*/ 2949287 w 4312228"/>
              <a:gd name="connsiteY42" fmla="*/ 1680730 h 2150052"/>
              <a:gd name="connsiteX43" fmla="*/ 2949287 w 4312228"/>
              <a:gd name="connsiteY43" fmla="*/ 1724891 h 2150052"/>
              <a:gd name="connsiteX44" fmla="*/ 3025487 w 4312228"/>
              <a:gd name="connsiteY44" fmla="*/ 1724891 h 2150052"/>
              <a:gd name="connsiteX45" fmla="*/ 3079173 w 4312228"/>
              <a:gd name="connsiteY45" fmla="*/ 1743075 h 2150052"/>
              <a:gd name="connsiteX46" fmla="*/ 3172691 w 4312228"/>
              <a:gd name="connsiteY46" fmla="*/ 1761259 h 2150052"/>
              <a:gd name="connsiteX47" fmla="*/ 3280064 w 4312228"/>
              <a:gd name="connsiteY47" fmla="*/ 1761259 h 2150052"/>
              <a:gd name="connsiteX48" fmla="*/ 3280064 w 4312228"/>
              <a:gd name="connsiteY48" fmla="*/ 1796761 h 2150052"/>
              <a:gd name="connsiteX49" fmla="*/ 3325091 w 4312228"/>
              <a:gd name="connsiteY49" fmla="*/ 1796761 h 2150052"/>
              <a:gd name="connsiteX50" fmla="*/ 3319896 w 4312228"/>
              <a:gd name="connsiteY50" fmla="*/ 1832264 h 2150052"/>
              <a:gd name="connsiteX51" fmla="*/ 3418609 w 4312228"/>
              <a:gd name="connsiteY51" fmla="*/ 1832264 h 2150052"/>
              <a:gd name="connsiteX52" fmla="*/ 3610841 w 4312228"/>
              <a:gd name="connsiteY52" fmla="*/ 1908464 h 2150052"/>
              <a:gd name="connsiteX53" fmla="*/ 3829916 w 4312228"/>
              <a:gd name="connsiteY53" fmla="*/ 1930977 h 2150052"/>
              <a:gd name="connsiteX54" fmla="*/ 3829916 w 4312228"/>
              <a:gd name="connsiteY54" fmla="*/ 2015837 h 2150052"/>
              <a:gd name="connsiteX55" fmla="*/ 4142509 w 4312228"/>
              <a:gd name="connsiteY55" fmla="*/ 2015837 h 2150052"/>
              <a:gd name="connsiteX56" fmla="*/ 4142509 w 4312228"/>
              <a:gd name="connsiteY56" fmla="*/ 2150052 h 2150052"/>
              <a:gd name="connsiteX57" fmla="*/ 4312228 w 4312228"/>
              <a:gd name="connsiteY5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23048 w 4312228"/>
              <a:gd name="connsiteY23" fmla="*/ 705927 h 2150052"/>
              <a:gd name="connsiteX24" fmla="*/ 1337768 w 4312228"/>
              <a:gd name="connsiteY24" fmla="*/ 710156 h 2150052"/>
              <a:gd name="connsiteX25" fmla="*/ 1340179 w 4312228"/>
              <a:gd name="connsiteY25" fmla="*/ 736491 h 2150052"/>
              <a:gd name="connsiteX26" fmla="*/ 1418980 w 4312228"/>
              <a:gd name="connsiteY26" fmla="*/ 736491 h 2150052"/>
              <a:gd name="connsiteX27" fmla="*/ 1433946 w 4312228"/>
              <a:gd name="connsiteY27" fmla="*/ 808759 h 2150052"/>
              <a:gd name="connsiteX28" fmla="*/ 1572491 w 4312228"/>
              <a:gd name="connsiteY28" fmla="*/ 925657 h 2150052"/>
              <a:gd name="connsiteX29" fmla="*/ 1702377 w 4312228"/>
              <a:gd name="connsiteY29" fmla="*/ 969818 h 2150052"/>
              <a:gd name="connsiteX30" fmla="*/ 1872096 w 4312228"/>
              <a:gd name="connsiteY30" fmla="*/ 1059007 h 2150052"/>
              <a:gd name="connsiteX31" fmla="*/ 1894609 w 4312228"/>
              <a:gd name="connsiteY31" fmla="*/ 1122218 h 2150052"/>
              <a:gd name="connsiteX32" fmla="*/ 1975139 w 4312228"/>
              <a:gd name="connsiteY32" fmla="*/ 1122218 h 2150052"/>
              <a:gd name="connsiteX33" fmla="*/ 2122343 w 4312228"/>
              <a:gd name="connsiteY33" fmla="*/ 1300596 h 2150052"/>
              <a:gd name="connsiteX34" fmla="*/ 2234046 w 4312228"/>
              <a:gd name="connsiteY34" fmla="*/ 1354282 h 2150052"/>
              <a:gd name="connsiteX35" fmla="*/ 2506807 w 4312228"/>
              <a:gd name="connsiteY35" fmla="*/ 1511011 h 2150052"/>
              <a:gd name="connsiteX36" fmla="*/ 2583007 w 4312228"/>
              <a:gd name="connsiteY36" fmla="*/ 1555173 h 2150052"/>
              <a:gd name="connsiteX37" fmla="*/ 2645353 w 4312228"/>
              <a:gd name="connsiteY37" fmla="*/ 1555173 h 2150052"/>
              <a:gd name="connsiteX38" fmla="*/ 2645353 w 4312228"/>
              <a:gd name="connsiteY38" fmla="*/ 1600200 h 2150052"/>
              <a:gd name="connsiteX39" fmla="*/ 2744066 w 4312228"/>
              <a:gd name="connsiteY39" fmla="*/ 1600200 h 2150052"/>
              <a:gd name="connsiteX40" fmla="*/ 2770910 w 4312228"/>
              <a:gd name="connsiteY40" fmla="*/ 1645227 h 2150052"/>
              <a:gd name="connsiteX41" fmla="*/ 2810741 w 4312228"/>
              <a:gd name="connsiteY41" fmla="*/ 1680730 h 2150052"/>
              <a:gd name="connsiteX42" fmla="*/ 2949287 w 4312228"/>
              <a:gd name="connsiteY42" fmla="*/ 1680730 h 2150052"/>
              <a:gd name="connsiteX43" fmla="*/ 2949287 w 4312228"/>
              <a:gd name="connsiteY43" fmla="*/ 1724891 h 2150052"/>
              <a:gd name="connsiteX44" fmla="*/ 3025487 w 4312228"/>
              <a:gd name="connsiteY44" fmla="*/ 1724891 h 2150052"/>
              <a:gd name="connsiteX45" fmla="*/ 3079173 w 4312228"/>
              <a:gd name="connsiteY45" fmla="*/ 1743075 h 2150052"/>
              <a:gd name="connsiteX46" fmla="*/ 3172691 w 4312228"/>
              <a:gd name="connsiteY46" fmla="*/ 1761259 h 2150052"/>
              <a:gd name="connsiteX47" fmla="*/ 3280064 w 4312228"/>
              <a:gd name="connsiteY47" fmla="*/ 1761259 h 2150052"/>
              <a:gd name="connsiteX48" fmla="*/ 3280064 w 4312228"/>
              <a:gd name="connsiteY48" fmla="*/ 1796761 h 2150052"/>
              <a:gd name="connsiteX49" fmla="*/ 3325091 w 4312228"/>
              <a:gd name="connsiteY49" fmla="*/ 1796761 h 2150052"/>
              <a:gd name="connsiteX50" fmla="*/ 3319896 w 4312228"/>
              <a:gd name="connsiteY50" fmla="*/ 1832264 h 2150052"/>
              <a:gd name="connsiteX51" fmla="*/ 3418609 w 4312228"/>
              <a:gd name="connsiteY51" fmla="*/ 1832264 h 2150052"/>
              <a:gd name="connsiteX52" fmla="*/ 3610841 w 4312228"/>
              <a:gd name="connsiteY52" fmla="*/ 1908464 h 2150052"/>
              <a:gd name="connsiteX53" fmla="*/ 3829916 w 4312228"/>
              <a:gd name="connsiteY53" fmla="*/ 1930977 h 2150052"/>
              <a:gd name="connsiteX54" fmla="*/ 3829916 w 4312228"/>
              <a:gd name="connsiteY54" fmla="*/ 2015837 h 2150052"/>
              <a:gd name="connsiteX55" fmla="*/ 4142509 w 4312228"/>
              <a:gd name="connsiteY55" fmla="*/ 2015837 h 2150052"/>
              <a:gd name="connsiteX56" fmla="*/ 4142509 w 4312228"/>
              <a:gd name="connsiteY56" fmla="*/ 2150052 h 2150052"/>
              <a:gd name="connsiteX57" fmla="*/ 4312228 w 4312228"/>
              <a:gd name="connsiteY5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93610 w 4312228"/>
              <a:gd name="connsiteY23" fmla="*/ 680545 h 2150052"/>
              <a:gd name="connsiteX24" fmla="*/ 1323048 w 4312228"/>
              <a:gd name="connsiteY24" fmla="*/ 705927 h 2150052"/>
              <a:gd name="connsiteX25" fmla="*/ 1337768 w 4312228"/>
              <a:gd name="connsiteY25" fmla="*/ 710156 h 2150052"/>
              <a:gd name="connsiteX26" fmla="*/ 1340179 w 4312228"/>
              <a:gd name="connsiteY26" fmla="*/ 736491 h 2150052"/>
              <a:gd name="connsiteX27" fmla="*/ 1418980 w 4312228"/>
              <a:gd name="connsiteY27" fmla="*/ 736491 h 2150052"/>
              <a:gd name="connsiteX28" fmla="*/ 1433946 w 4312228"/>
              <a:gd name="connsiteY28" fmla="*/ 808759 h 2150052"/>
              <a:gd name="connsiteX29" fmla="*/ 1572491 w 4312228"/>
              <a:gd name="connsiteY29" fmla="*/ 925657 h 2150052"/>
              <a:gd name="connsiteX30" fmla="*/ 1702377 w 4312228"/>
              <a:gd name="connsiteY30" fmla="*/ 969818 h 2150052"/>
              <a:gd name="connsiteX31" fmla="*/ 1872096 w 4312228"/>
              <a:gd name="connsiteY31" fmla="*/ 1059007 h 2150052"/>
              <a:gd name="connsiteX32" fmla="*/ 1894609 w 4312228"/>
              <a:gd name="connsiteY32" fmla="*/ 1122218 h 2150052"/>
              <a:gd name="connsiteX33" fmla="*/ 1975139 w 4312228"/>
              <a:gd name="connsiteY33" fmla="*/ 1122218 h 2150052"/>
              <a:gd name="connsiteX34" fmla="*/ 2122343 w 4312228"/>
              <a:gd name="connsiteY34" fmla="*/ 1300596 h 2150052"/>
              <a:gd name="connsiteX35" fmla="*/ 2234046 w 4312228"/>
              <a:gd name="connsiteY35" fmla="*/ 1354282 h 2150052"/>
              <a:gd name="connsiteX36" fmla="*/ 2506807 w 4312228"/>
              <a:gd name="connsiteY36" fmla="*/ 1511011 h 2150052"/>
              <a:gd name="connsiteX37" fmla="*/ 2583007 w 4312228"/>
              <a:gd name="connsiteY37" fmla="*/ 1555173 h 2150052"/>
              <a:gd name="connsiteX38" fmla="*/ 2645353 w 4312228"/>
              <a:gd name="connsiteY38" fmla="*/ 1555173 h 2150052"/>
              <a:gd name="connsiteX39" fmla="*/ 2645353 w 4312228"/>
              <a:gd name="connsiteY39" fmla="*/ 1600200 h 2150052"/>
              <a:gd name="connsiteX40" fmla="*/ 2744066 w 4312228"/>
              <a:gd name="connsiteY40" fmla="*/ 1600200 h 2150052"/>
              <a:gd name="connsiteX41" fmla="*/ 2770910 w 4312228"/>
              <a:gd name="connsiteY41" fmla="*/ 1645227 h 2150052"/>
              <a:gd name="connsiteX42" fmla="*/ 2810741 w 4312228"/>
              <a:gd name="connsiteY42" fmla="*/ 1680730 h 2150052"/>
              <a:gd name="connsiteX43" fmla="*/ 2949287 w 4312228"/>
              <a:gd name="connsiteY43" fmla="*/ 1680730 h 2150052"/>
              <a:gd name="connsiteX44" fmla="*/ 2949287 w 4312228"/>
              <a:gd name="connsiteY44" fmla="*/ 1724891 h 2150052"/>
              <a:gd name="connsiteX45" fmla="*/ 3025487 w 4312228"/>
              <a:gd name="connsiteY45" fmla="*/ 1724891 h 2150052"/>
              <a:gd name="connsiteX46" fmla="*/ 3079173 w 4312228"/>
              <a:gd name="connsiteY46" fmla="*/ 1743075 h 2150052"/>
              <a:gd name="connsiteX47" fmla="*/ 3172691 w 4312228"/>
              <a:gd name="connsiteY47" fmla="*/ 1761259 h 2150052"/>
              <a:gd name="connsiteX48" fmla="*/ 3280064 w 4312228"/>
              <a:gd name="connsiteY48" fmla="*/ 1761259 h 2150052"/>
              <a:gd name="connsiteX49" fmla="*/ 3280064 w 4312228"/>
              <a:gd name="connsiteY49" fmla="*/ 1796761 h 2150052"/>
              <a:gd name="connsiteX50" fmla="*/ 3325091 w 4312228"/>
              <a:gd name="connsiteY50" fmla="*/ 1796761 h 2150052"/>
              <a:gd name="connsiteX51" fmla="*/ 3319896 w 4312228"/>
              <a:gd name="connsiteY51" fmla="*/ 1832264 h 2150052"/>
              <a:gd name="connsiteX52" fmla="*/ 3418609 w 4312228"/>
              <a:gd name="connsiteY52" fmla="*/ 1832264 h 2150052"/>
              <a:gd name="connsiteX53" fmla="*/ 3610841 w 4312228"/>
              <a:gd name="connsiteY53" fmla="*/ 1908464 h 2150052"/>
              <a:gd name="connsiteX54" fmla="*/ 3829916 w 4312228"/>
              <a:gd name="connsiteY54" fmla="*/ 1930977 h 2150052"/>
              <a:gd name="connsiteX55" fmla="*/ 3829916 w 4312228"/>
              <a:gd name="connsiteY55" fmla="*/ 2015837 h 2150052"/>
              <a:gd name="connsiteX56" fmla="*/ 4142509 w 4312228"/>
              <a:gd name="connsiteY56" fmla="*/ 2015837 h 2150052"/>
              <a:gd name="connsiteX57" fmla="*/ 4142509 w 4312228"/>
              <a:gd name="connsiteY57" fmla="*/ 2150052 h 2150052"/>
              <a:gd name="connsiteX58" fmla="*/ 4312228 w 4312228"/>
              <a:gd name="connsiteY5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12534 w 4312228"/>
              <a:gd name="connsiteY23" fmla="*/ 684776 h 2150052"/>
              <a:gd name="connsiteX24" fmla="*/ 1323048 w 4312228"/>
              <a:gd name="connsiteY24" fmla="*/ 705927 h 2150052"/>
              <a:gd name="connsiteX25" fmla="*/ 1337768 w 4312228"/>
              <a:gd name="connsiteY25" fmla="*/ 710156 h 2150052"/>
              <a:gd name="connsiteX26" fmla="*/ 1340179 w 4312228"/>
              <a:gd name="connsiteY26" fmla="*/ 736491 h 2150052"/>
              <a:gd name="connsiteX27" fmla="*/ 1418980 w 4312228"/>
              <a:gd name="connsiteY27" fmla="*/ 736491 h 2150052"/>
              <a:gd name="connsiteX28" fmla="*/ 1433946 w 4312228"/>
              <a:gd name="connsiteY28" fmla="*/ 808759 h 2150052"/>
              <a:gd name="connsiteX29" fmla="*/ 1572491 w 4312228"/>
              <a:gd name="connsiteY29" fmla="*/ 925657 h 2150052"/>
              <a:gd name="connsiteX30" fmla="*/ 1702377 w 4312228"/>
              <a:gd name="connsiteY30" fmla="*/ 969818 h 2150052"/>
              <a:gd name="connsiteX31" fmla="*/ 1872096 w 4312228"/>
              <a:gd name="connsiteY31" fmla="*/ 1059007 h 2150052"/>
              <a:gd name="connsiteX32" fmla="*/ 1894609 w 4312228"/>
              <a:gd name="connsiteY32" fmla="*/ 1122218 h 2150052"/>
              <a:gd name="connsiteX33" fmla="*/ 1975139 w 4312228"/>
              <a:gd name="connsiteY33" fmla="*/ 1122218 h 2150052"/>
              <a:gd name="connsiteX34" fmla="*/ 2122343 w 4312228"/>
              <a:gd name="connsiteY34" fmla="*/ 1300596 h 2150052"/>
              <a:gd name="connsiteX35" fmla="*/ 2234046 w 4312228"/>
              <a:gd name="connsiteY35" fmla="*/ 1354282 h 2150052"/>
              <a:gd name="connsiteX36" fmla="*/ 2506807 w 4312228"/>
              <a:gd name="connsiteY36" fmla="*/ 1511011 h 2150052"/>
              <a:gd name="connsiteX37" fmla="*/ 2583007 w 4312228"/>
              <a:gd name="connsiteY37" fmla="*/ 1555173 h 2150052"/>
              <a:gd name="connsiteX38" fmla="*/ 2645353 w 4312228"/>
              <a:gd name="connsiteY38" fmla="*/ 1555173 h 2150052"/>
              <a:gd name="connsiteX39" fmla="*/ 2645353 w 4312228"/>
              <a:gd name="connsiteY39" fmla="*/ 1600200 h 2150052"/>
              <a:gd name="connsiteX40" fmla="*/ 2744066 w 4312228"/>
              <a:gd name="connsiteY40" fmla="*/ 1600200 h 2150052"/>
              <a:gd name="connsiteX41" fmla="*/ 2770910 w 4312228"/>
              <a:gd name="connsiteY41" fmla="*/ 1645227 h 2150052"/>
              <a:gd name="connsiteX42" fmla="*/ 2810741 w 4312228"/>
              <a:gd name="connsiteY42" fmla="*/ 1680730 h 2150052"/>
              <a:gd name="connsiteX43" fmla="*/ 2949287 w 4312228"/>
              <a:gd name="connsiteY43" fmla="*/ 1680730 h 2150052"/>
              <a:gd name="connsiteX44" fmla="*/ 2949287 w 4312228"/>
              <a:gd name="connsiteY44" fmla="*/ 1724891 h 2150052"/>
              <a:gd name="connsiteX45" fmla="*/ 3025487 w 4312228"/>
              <a:gd name="connsiteY45" fmla="*/ 1724891 h 2150052"/>
              <a:gd name="connsiteX46" fmla="*/ 3079173 w 4312228"/>
              <a:gd name="connsiteY46" fmla="*/ 1743075 h 2150052"/>
              <a:gd name="connsiteX47" fmla="*/ 3172691 w 4312228"/>
              <a:gd name="connsiteY47" fmla="*/ 1761259 h 2150052"/>
              <a:gd name="connsiteX48" fmla="*/ 3280064 w 4312228"/>
              <a:gd name="connsiteY48" fmla="*/ 1761259 h 2150052"/>
              <a:gd name="connsiteX49" fmla="*/ 3280064 w 4312228"/>
              <a:gd name="connsiteY49" fmla="*/ 1796761 h 2150052"/>
              <a:gd name="connsiteX50" fmla="*/ 3325091 w 4312228"/>
              <a:gd name="connsiteY50" fmla="*/ 1796761 h 2150052"/>
              <a:gd name="connsiteX51" fmla="*/ 3319896 w 4312228"/>
              <a:gd name="connsiteY51" fmla="*/ 1832264 h 2150052"/>
              <a:gd name="connsiteX52" fmla="*/ 3418609 w 4312228"/>
              <a:gd name="connsiteY52" fmla="*/ 1832264 h 2150052"/>
              <a:gd name="connsiteX53" fmla="*/ 3610841 w 4312228"/>
              <a:gd name="connsiteY53" fmla="*/ 1908464 h 2150052"/>
              <a:gd name="connsiteX54" fmla="*/ 3829916 w 4312228"/>
              <a:gd name="connsiteY54" fmla="*/ 1930977 h 2150052"/>
              <a:gd name="connsiteX55" fmla="*/ 3829916 w 4312228"/>
              <a:gd name="connsiteY55" fmla="*/ 2015837 h 2150052"/>
              <a:gd name="connsiteX56" fmla="*/ 4142509 w 4312228"/>
              <a:gd name="connsiteY56" fmla="*/ 2015837 h 2150052"/>
              <a:gd name="connsiteX57" fmla="*/ 4142509 w 4312228"/>
              <a:gd name="connsiteY57" fmla="*/ 2150052 h 2150052"/>
              <a:gd name="connsiteX58" fmla="*/ 4312228 w 4312228"/>
              <a:gd name="connsiteY5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12534 w 4312228"/>
              <a:gd name="connsiteY23" fmla="*/ 684776 h 2150052"/>
              <a:gd name="connsiteX24" fmla="*/ 1285199 w 4312228"/>
              <a:gd name="connsiteY24" fmla="*/ 657279 h 2150052"/>
              <a:gd name="connsiteX25" fmla="*/ 1323048 w 4312228"/>
              <a:gd name="connsiteY25" fmla="*/ 705927 h 2150052"/>
              <a:gd name="connsiteX26" fmla="*/ 1337768 w 4312228"/>
              <a:gd name="connsiteY26" fmla="*/ 710156 h 2150052"/>
              <a:gd name="connsiteX27" fmla="*/ 1340179 w 4312228"/>
              <a:gd name="connsiteY27" fmla="*/ 736491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12534 w 4312228"/>
              <a:gd name="connsiteY23" fmla="*/ 684776 h 2150052"/>
              <a:gd name="connsiteX24" fmla="*/ 1270480 w 4312228"/>
              <a:gd name="connsiteY24" fmla="*/ 684776 h 2150052"/>
              <a:gd name="connsiteX25" fmla="*/ 1323048 w 4312228"/>
              <a:gd name="connsiteY25" fmla="*/ 705927 h 2150052"/>
              <a:gd name="connsiteX26" fmla="*/ 1337768 w 4312228"/>
              <a:gd name="connsiteY26" fmla="*/ 710156 h 2150052"/>
              <a:gd name="connsiteX27" fmla="*/ 1340179 w 4312228"/>
              <a:gd name="connsiteY27" fmla="*/ 736491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312534 w 4312228"/>
              <a:gd name="connsiteY23" fmla="*/ 684776 h 2150052"/>
              <a:gd name="connsiteX24" fmla="*/ 1297815 w 4312228"/>
              <a:gd name="connsiteY24" fmla="*/ 746112 h 2150052"/>
              <a:gd name="connsiteX25" fmla="*/ 1323048 w 4312228"/>
              <a:gd name="connsiteY25" fmla="*/ 705927 h 2150052"/>
              <a:gd name="connsiteX26" fmla="*/ 1337768 w 4312228"/>
              <a:gd name="connsiteY26" fmla="*/ 710156 h 2150052"/>
              <a:gd name="connsiteX27" fmla="*/ 1340179 w 4312228"/>
              <a:gd name="connsiteY27" fmla="*/ 736491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297815 w 4312228"/>
              <a:gd name="connsiteY24" fmla="*/ 746112 h 2150052"/>
              <a:gd name="connsiteX25" fmla="*/ 1323048 w 4312228"/>
              <a:gd name="connsiteY25" fmla="*/ 705927 h 2150052"/>
              <a:gd name="connsiteX26" fmla="*/ 1337768 w 4312228"/>
              <a:gd name="connsiteY26" fmla="*/ 710156 h 2150052"/>
              <a:gd name="connsiteX27" fmla="*/ 1340179 w 4312228"/>
              <a:gd name="connsiteY27" fmla="*/ 736491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08328 w 4312228"/>
              <a:gd name="connsiteY24" fmla="*/ 680545 h 2150052"/>
              <a:gd name="connsiteX25" fmla="*/ 1323048 w 4312228"/>
              <a:gd name="connsiteY25" fmla="*/ 705927 h 2150052"/>
              <a:gd name="connsiteX26" fmla="*/ 1337768 w 4312228"/>
              <a:gd name="connsiteY26" fmla="*/ 710156 h 2150052"/>
              <a:gd name="connsiteX27" fmla="*/ 1340179 w 4312228"/>
              <a:gd name="connsiteY27" fmla="*/ 736491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08328 w 4312228"/>
              <a:gd name="connsiteY24" fmla="*/ 686890 h 2150052"/>
              <a:gd name="connsiteX25" fmla="*/ 1323048 w 4312228"/>
              <a:gd name="connsiteY25" fmla="*/ 705927 h 2150052"/>
              <a:gd name="connsiteX26" fmla="*/ 1337768 w 4312228"/>
              <a:gd name="connsiteY26" fmla="*/ 710156 h 2150052"/>
              <a:gd name="connsiteX27" fmla="*/ 1340179 w 4312228"/>
              <a:gd name="connsiteY27" fmla="*/ 736491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0431 w 4312228"/>
              <a:gd name="connsiteY24" fmla="*/ 680545 h 2150052"/>
              <a:gd name="connsiteX25" fmla="*/ 1323048 w 4312228"/>
              <a:gd name="connsiteY25" fmla="*/ 705927 h 2150052"/>
              <a:gd name="connsiteX26" fmla="*/ 1337768 w 4312228"/>
              <a:gd name="connsiteY26" fmla="*/ 710156 h 2150052"/>
              <a:gd name="connsiteX27" fmla="*/ 1340179 w 4312228"/>
              <a:gd name="connsiteY27" fmla="*/ 736491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0431 w 4312228"/>
              <a:gd name="connsiteY24" fmla="*/ 680545 h 2150052"/>
              <a:gd name="connsiteX25" fmla="*/ 1323048 w 4312228"/>
              <a:gd name="connsiteY25" fmla="*/ 705927 h 2150052"/>
              <a:gd name="connsiteX26" fmla="*/ 1337768 w 4312228"/>
              <a:gd name="connsiteY26" fmla="*/ 710156 h 2150052"/>
              <a:gd name="connsiteX27" fmla="*/ 1346487 w 4312228"/>
              <a:gd name="connsiteY27" fmla="*/ 740720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0431 w 4312228"/>
              <a:gd name="connsiteY24" fmla="*/ 680545 h 2150052"/>
              <a:gd name="connsiteX25" fmla="*/ 1323048 w 4312228"/>
              <a:gd name="connsiteY25" fmla="*/ 705927 h 2150052"/>
              <a:gd name="connsiteX26" fmla="*/ 1337768 w 4312228"/>
              <a:gd name="connsiteY26" fmla="*/ 710156 h 2150052"/>
              <a:gd name="connsiteX27" fmla="*/ 1338076 w 4312228"/>
              <a:gd name="connsiteY27" fmla="*/ 734375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0431 w 4312228"/>
              <a:gd name="connsiteY24" fmla="*/ 680545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72491 w 4312228"/>
              <a:gd name="connsiteY30" fmla="*/ 925657 h 2150052"/>
              <a:gd name="connsiteX31" fmla="*/ 1702377 w 4312228"/>
              <a:gd name="connsiteY31" fmla="*/ 969818 h 2150052"/>
              <a:gd name="connsiteX32" fmla="*/ 1872096 w 4312228"/>
              <a:gd name="connsiteY32" fmla="*/ 1059007 h 2150052"/>
              <a:gd name="connsiteX33" fmla="*/ 1894609 w 4312228"/>
              <a:gd name="connsiteY33" fmla="*/ 1122218 h 2150052"/>
              <a:gd name="connsiteX34" fmla="*/ 1975139 w 4312228"/>
              <a:gd name="connsiteY34" fmla="*/ 1122218 h 2150052"/>
              <a:gd name="connsiteX35" fmla="*/ 2122343 w 4312228"/>
              <a:gd name="connsiteY35" fmla="*/ 1300596 h 2150052"/>
              <a:gd name="connsiteX36" fmla="*/ 2234046 w 4312228"/>
              <a:gd name="connsiteY36" fmla="*/ 1354282 h 2150052"/>
              <a:gd name="connsiteX37" fmla="*/ 2506807 w 4312228"/>
              <a:gd name="connsiteY37" fmla="*/ 1511011 h 2150052"/>
              <a:gd name="connsiteX38" fmla="*/ 2583007 w 4312228"/>
              <a:gd name="connsiteY38" fmla="*/ 1555173 h 2150052"/>
              <a:gd name="connsiteX39" fmla="*/ 2645353 w 4312228"/>
              <a:gd name="connsiteY39" fmla="*/ 1555173 h 2150052"/>
              <a:gd name="connsiteX40" fmla="*/ 2645353 w 4312228"/>
              <a:gd name="connsiteY40" fmla="*/ 1600200 h 2150052"/>
              <a:gd name="connsiteX41" fmla="*/ 2744066 w 4312228"/>
              <a:gd name="connsiteY41" fmla="*/ 1600200 h 2150052"/>
              <a:gd name="connsiteX42" fmla="*/ 2770910 w 4312228"/>
              <a:gd name="connsiteY42" fmla="*/ 1645227 h 2150052"/>
              <a:gd name="connsiteX43" fmla="*/ 2810741 w 4312228"/>
              <a:gd name="connsiteY43" fmla="*/ 1680730 h 2150052"/>
              <a:gd name="connsiteX44" fmla="*/ 2949287 w 4312228"/>
              <a:gd name="connsiteY44" fmla="*/ 1680730 h 2150052"/>
              <a:gd name="connsiteX45" fmla="*/ 2949287 w 4312228"/>
              <a:gd name="connsiteY45" fmla="*/ 1724891 h 2150052"/>
              <a:gd name="connsiteX46" fmla="*/ 3025487 w 4312228"/>
              <a:gd name="connsiteY46" fmla="*/ 1724891 h 2150052"/>
              <a:gd name="connsiteX47" fmla="*/ 3079173 w 4312228"/>
              <a:gd name="connsiteY47" fmla="*/ 1743075 h 2150052"/>
              <a:gd name="connsiteX48" fmla="*/ 3172691 w 4312228"/>
              <a:gd name="connsiteY48" fmla="*/ 1761259 h 2150052"/>
              <a:gd name="connsiteX49" fmla="*/ 3280064 w 4312228"/>
              <a:gd name="connsiteY49" fmla="*/ 1761259 h 2150052"/>
              <a:gd name="connsiteX50" fmla="*/ 3280064 w 4312228"/>
              <a:gd name="connsiteY50" fmla="*/ 1796761 h 2150052"/>
              <a:gd name="connsiteX51" fmla="*/ 3325091 w 4312228"/>
              <a:gd name="connsiteY51" fmla="*/ 1796761 h 2150052"/>
              <a:gd name="connsiteX52" fmla="*/ 3319896 w 4312228"/>
              <a:gd name="connsiteY52" fmla="*/ 1832264 h 2150052"/>
              <a:gd name="connsiteX53" fmla="*/ 3418609 w 4312228"/>
              <a:gd name="connsiteY53" fmla="*/ 1832264 h 2150052"/>
              <a:gd name="connsiteX54" fmla="*/ 3610841 w 4312228"/>
              <a:gd name="connsiteY54" fmla="*/ 1908464 h 2150052"/>
              <a:gd name="connsiteX55" fmla="*/ 3829916 w 4312228"/>
              <a:gd name="connsiteY55" fmla="*/ 1930977 h 2150052"/>
              <a:gd name="connsiteX56" fmla="*/ 3829916 w 4312228"/>
              <a:gd name="connsiteY56" fmla="*/ 2015837 h 2150052"/>
              <a:gd name="connsiteX57" fmla="*/ 4142509 w 4312228"/>
              <a:gd name="connsiteY57" fmla="*/ 2015837 h 2150052"/>
              <a:gd name="connsiteX58" fmla="*/ 4142509 w 4312228"/>
              <a:gd name="connsiteY58" fmla="*/ 2150052 h 2150052"/>
              <a:gd name="connsiteX59" fmla="*/ 4312228 w 4312228"/>
              <a:gd name="connsiteY5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96281 h 2150052"/>
              <a:gd name="connsiteX31" fmla="*/ 1572491 w 4312228"/>
              <a:gd name="connsiteY31" fmla="*/ 925657 h 2150052"/>
              <a:gd name="connsiteX32" fmla="*/ 1702377 w 4312228"/>
              <a:gd name="connsiteY32" fmla="*/ 969818 h 2150052"/>
              <a:gd name="connsiteX33" fmla="*/ 1872096 w 4312228"/>
              <a:gd name="connsiteY33" fmla="*/ 1059007 h 2150052"/>
              <a:gd name="connsiteX34" fmla="*/ 1894609 w 4312228"/>
              <a:gd name="connsiteY34" fmla="*/ 1122218 h 2150052"/>
              <a:gd name="connsiteX35" fmla="*/ 1975139 w 4312228"/>
              <a:gd name="connsiteY35" fmla="*/ 1122218 h 2150052"/>
              <a:gd name="connsiteX36" fmla="*/ 2122343 w 4312228"/>
              <a:gd name="connsiteY36" fmla="*/ 1300596 h 2150052"/>
              <a:gd name="connsiteX37" fmla="*/ 2234046 w 4312228"/>
              <a:gd name="connsiteY37" fmla="*/ 1354282 h 2150052"/>
              <a:gd name="connsiteX38" fmla="*/ 2506807 w 4312228"/>
              <a:gd name="connsiteY38" fmla="*/ 1511011 h 2150052"/>
              <a:gd name="connsiteX39" fmla="*/ 2583007 w 4312228"/>
              <a:gd name="connsiteY39" fmla="*/ 1555173 h 2150052"/>
              <a:gd name="connsiteX40" fmla="*/ 2645353 w 4312228"/>
              <a:gd name="connsiteY40" fmla="*/ 1555173 h 2150052"/>
              <a:gd name="connsiteX41" fmla="*/ 2645353 w 4312228"/>
              <a:gd name="connsiteY41" fmla="*/ 1600200 h 2150052"/>
              <a:gd name="connsiteX42" fmla="*/ 2744066 w 4312228"/>
              <a:gd name="connsiteY42" fmla="*/ 1600200 h 2150052"/>
              <a:gd name="connsiteX43" fmla="*/ 2770910 w 4312228"/>
              <a:gd name="connsiteY43" fmla="*/ 1645227 h 2150052"/>
              <a:gd name="connsiteX44" fmla="*/ 2810741 w 4312228"/>
              <a:gd name="connsiteY44" fmla="*/ 1680730 h 2150052"/>
              <a:gd name="connsiteX45" fmla="*/ 2949287 w 4312228"/>
              <a:gd name="connsiteY45" fmla="*/ 1680730 h 2150052"/>
              <a:gd name="connsiteX46" fmla="*/ 2949287 w 4312228"/>
              <a:gd name="connsiteY46" fmla="*/ 1724891 h 2150052"/>
              <a:gd name="connsiteX47" fmla="*/ 3025487 w 4312228"/>
              <a:gd name="connsiteY47" fmla="*/ 1724891 h 2150052"/>
              <a:gd name="connsiteX48" fmla="*/ 3079173 w 4312228"/>
              <a:gd name="connsiteY48" fmla="*/ 1743075 h 2150052"/>
              <a:gd name="connsiteX49" fmla="*/ 3172691 w 4312228"/>
              <a:gd name="connsiteY49" fmla="*/ 1761259 h 2150052"/>
              <a:gd name="connsiteX50" fmla="*/ 3280064 w 4312228"/>
              <a:gd name="connsiteY50" fmla="*/ 1761259 h 2150052"/>
              <a:gd name="connsiteX51" fmla="*/ 3280064 w 4312228"/>
              <a:gd name="connsiteY51" fmla="*/ 1796761 h 2150052"/>
              <a:gd name="connsiteX52" fmla="*/ 3325091 w 4312228"/>
              <a:gd name="connsiteY52" fmla="*/ 1796761 h 2150052"/>
              <a:gd name="connsiteX53" fmla="*/ 3319896 w 4312228"/>
              <a:gd name="connsiteY53" fmla="*/ 1832264 h 2150052"/>
              <a:gd name="connsiteX54" fmla="*/ 3418609 w 4312228"/>
              <a:gd name="connsiteY54" fmla="*/ 1832264 h 2150052"/>
              <a:gd name="connsiteX55" fmla="*/ 3610841 w 4312228"/>
              <a:gd name="connsiteY55" fmla="*/ 1908464 h 2150052"/>
              <a:gd name="connsiteX56" fmla="*/ 3829916 w 4312228"/>
              <a:gd name="connsiteY56" fmla="*/ 1930977 h 2150052"/>
              <a:gd name="connsiteX57" fmla="*/ 3829916 w 4312228"/>
              <a:gd name="connsiteY57" fmla="*/ 2015837 h 2150052"/>
              <a:gd name="connsiteX58" fmla="*/ 4142509 w 4312228"/>
              <a:gd name="connsiteY58" fmla="*/ 2015837 h 2150052"/>
              <a:gd name="connsiteX59" fmla="*/ 4142509 w 4312228"/>
              <a:gd name="connsiteY59" fmla="*/ 2150052 h 2150052"/>
              <a:gd name="connsiteX60" fmla="*/ 4312228 w 4312228"/>
              <a:gd name="connsiteY6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72491 w 4312228"/>
              <a:gd name="connsiteY31" fmla="*/ 925657 h 2150052"/>
              <a:gd name="connsiteX32" fmla="*/ 1702377 w 4312228"/>
              <a:gd name="connsiteY32" fmla="*/ 969818 h 2150052"/>
              <a:gd name="connsiteX33" fmla="*/ 1872096 w 4312228"/>
              <a:gd name="connsiteY33" fmla="*/ 1059007 h 2150052"/>
              <a:gd name="connsiteX34" fmla="*/ 1894609 w 4312228"/>
              <a:gd name="connsiteY34" fmla="*/ 1122218 h 2150052"/>
              <a:gd name="connsiteX35" fmla="*/ 1975139 w 4312228"/>
              <a:gd name="connsiteY35" fmla="*/ 1122218 h 2150052"/>
              <a:gd name="connsiteX36" fmla="*/ 2122343 w 4312228"/>
              <a:gd name="connsiteY36" fmla="*/ 1300596 h 2150052"/>
              <a:gd name="connsiteX37" fmla="*/ 2234046 w 4312228"/>
              <a:gd name="connsiteY37" fmla="*/ 1354282 h 2150052"/>
              <a:gd name="connsiteX38" fmla="*/ 2506807 w 4312228"/>
              <a:gd name="connsiteY38" fmla="*/ 1511011 h 2150052"/>
              <a:gd name="connsiteX39" fmla="*/ 2583007 w 4312228"/>
              <a:gd name="connsiteY39" fmla="*/ 1555173 h 2150052"/>
              <a:gd name="connsiteX40" fmla="*/ 2645353 w 4312228"/>
              <a:gd name="connsiteY40" fmla="*/ 1555173 h 2150052"/>
              <a:gd name="connsiteX41" fmla="*/ 2645353 w 4312228"/>
              <a:gd name="connsiteY41" fmla="*/ 1600200 h 2150052"/>
              <a:gd name="connsiteX42" fmla="*/ 2744066 w 4312228"/>
              <a:gd name="connsiteY42" fmla="*/ 1600200 h 2150052"/>
              <a:gd name="connsiteX43" fmla="*/ 2770910 w 4312228"/>
              <a:gd name="connsiteY43" fmla="*/ 1645227 h 2150052"/>
              <a:gd name="connsiteX44" fmla="*/ 2810741 w 4312228"/>
              <a:gd name="connsiteY44" fmla="*/ 1680730 h 2150052"/>
              <a:gd name="connsiteX45" fmla="*/ 2949287 w 4312228"/>
              <a:gd name="connsiteY45" fmla="*/ 1680730 h 2150052"/>
              <a:gd name="connsiteX46" fmla="*/ 2949287 w 4312228"/>
              <a:gd name="connsiteY46" fmla="*/ 1724891 h 2150052"/>
              <a:gd name="connsiteX47" fmla="*/ 3025487 w 4312228"/>
              <a:gd name="connsiteY47" fmla="*/ 1724891 h 2150052"/>
              <a:gd name="connsiteX48" fmla="*/ 3079173 w 4312228"/>
              <a:gd name="connsiteY48" fmla="*/ 1743075 h 2150052"/>
              <a:gd name="connsiteX49" fmla="*/ 3172691 w 4312228"/>
              <a:gd name="connsiteY49" fmla="*/ 1761259 h 2150052"/>
              <a:gd name="connsiteX50" fmla="*/ 3280064 w 4312228"/>
              <a:gd name="connsiteY50" fmla="*/ 1761259 h 2150052"/>
              <a:gd name="connsiteX51" fmla="*/ 3280064 w 4312228"/>
              <a:gd name="connsiteY51" fmla="*/ 1796761 h 2150052"/>
              <a:gd name="connsiteX52" fmla="*/ 3325091 w 4312228"/>
              <a:gd name="connsiteY52" fmla="*/ 1796761 h 2150052"/>
              <a:gd name="connsiteX53" fmla="*/ 3319896 w 4312228"/>
              <a:gd name="connsiteY53" fmla="*/ 1832264 h 2150052"/>
              <a:gd name="connsiteX54" fmla="*/ 3418609 w 4312228"/>
              <a:gd name="connsiteY54" fmla="*/ 1832264 h 2150052"/>
              <a:gd name="connsiteX55" fmla="*/ 3610841 w 4312228"/>
              <a:gd name="connsiteY55" fmla="*/ 1908464 h 2150052"/>
              <a:gd name="connsiteX56" fmla="*/ 3829916 w 4312228"/>
              <a:gd name="connsiteY56" fmla="*/ 1930977 h 2150052"/>
              <a:gd name="connsiteX57" fmla="*/ 3829916 w 4312228"/>
              <a:gd name="connsiteY57" fmla="*/ 2015837 h 2150052"/>
              <a:gd name="connsiteX58" fmla="*/ 4142509 w 4312228"/>
              <a:gd name="connsiteY58" fmla="*/ 2015837 h 2150052"/>
              <a:gd name="connsiteX59" fmla="*/ 4142509 w 4312228"/>
              <a:gd name="connsiteY59" fmla="*/ 2150052 h 2150052"/>
              <a:gd name="connsiteX60" fmla="*/ 4312228 w 4312228"/>
              <a:gd name="connsiteY6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72096 w 4312228"/>
              <a:gd name="connsiteY33" fmla="*/ 1059007 h 2150052"/>
              <a:gd name="connsiteX34" fmla="*/ 1894609 w 4312228"/>
              <a:gd name="connsiteY34" fmla="*/ 1122218 h 2150052"/>
              <a:gd name="connsiteX35" fmla="*/ 1975139 w 4312228"/>
              <a:gd name="connsiteY35" fmla="*/ 1122218 h 2150052"/>
              <a:gd name="connsiteX36" fmla="*/ 2122343 w 4312228"/>
              <a:gd name="connsiteY36" fmla="*/ 1300596 h 2150052"/>
              <a:gd name="connsiteX37" fmla="*/ 2234046 w 4312228"/>
              <a:gd name="connsiteY37" fmla="*/ 1354282 h 2150052"/>
              <a:gd name="connsiteX38" fmla="*/ 2506807 w 4312228"/>
              <a:gd name="connsiteY38" fmla="*/ 1511011 h 2150052"/>
              <a:gd name="connsiteX39" fmla="*/ 2583007 w 4312228"/>
              <a:gd name="connsiteY39" fmla="*/ 1555173 h 2150052"/>
              <a:gd name="connsiteX40" fmla="*/ 2645353 w 4312228"/>
              <a:gd name="connsiteY40" fmla="*/ 1555173 h 2150052"/>
              <a:gd name="connsiteX41" fmla="*/ 2645353 w 4312228"/>
              <a:gd name="connsiteY41" fmla="*/ 1600200 h 2150052"/>
              <a:gd name="connsiteX42" fmla="*/ 2744066 w 4312228"/>
              <a:gd name="connsiteY42" fmla="*/ 1600200 h 2150052"/>
              <a:gd name="connsiteX43" fmla="*/ 2770910 w 4312228"/>
              <a:gd name="connsiteY43" fmla="*/ 1645227 h 2150052"/>
              <a:gd name="connsiteX44" fmla="*/ 2810741 w 4312228"/>
              <a:gd name="connsiteY44" fmla="*/ 1680730 h 2150052"/>
              <a:gd name="connsiteX45" fmla="*/ 2949287 w 4312228"/>
              <a:gd name="connsiteY45" fmla="*/ 1680730 h 2150052"/>
              <a:gd name="connsiteX46" fmla="*/ 2949287 w 4312228"/>
              <a:gd name="connsiteY46" fmla="*/ 1724891 h 2150052"/>
              <a:gd name="connsiteX47" fmla="*/ 3025487 w 4312228"/>
              <a:gd name="connsiteY47" fmla="*/ 1724891 h 2150052"/>
              <a:gd name="connsiteX48" fmla="*/ 3079173 w 4312228"/>
              <a:gd name="connsiteY48" fmla="*/ 1743075 h 2150052"/>
              <a:gd name="connsiteX49" fmla="*/ 3172691 w 4312228"/>
              <a:gd name="connsiteY49" fmla="*/ 1761259 h 2150052"/>
              <a:gd name="connsiteX50" fmla="*/ 3280064 w 4312228"/>
              <a:gd name="connsiteY50" fmla="*/ 1761259 h 2150052"/>
              <a:gd name="connsiteX51" fmla="*/ 3280064 w 4312228"/>
              <a:gd name="connsiteY51" fmla="*/ 1796761 h 2150052"/>
              <a:gd name="connsiteX52" fmla="*/ 3325091 w 4312228"/>
              <a:gd name="connsiteY52" fmla="*/ 1796761 h 2150052"/>
              <a:gd name="connsiteX53" fmla="*/ 3319896 w 4312228"/>
              <a:gd name="connsiteY53" fmla="*/ 1832264 h 2150052"/>
              <a:gd name="connsiteX54" fmla="*/ 3418609 w 4312228"/>
              <a:gd name="connsiteY54" fmla="*/ 1832264 h 2150052"/>
              <a:gd name="connsiteX55" fmla="*/ 3610841 w 4312228"/>
              <a:gd name="connsiteY55" fmla="*/ 1908464 h 2150052"/>
              <a:gd name="connsiteX56" fmla="*/ 3829916 w 4312228"/>
              <a:gd name="connsiteY56" fmla="*/ 1930977 h 2150052"/>
              <a:gd name="connsiteX57" fmla="*/ 3829916 w 4312228"/>
              <a:gd name="connsiteY57" fmla="*/ 2015837 h 2150052"/>
              <a:gd name="connsiteX58" fmla="*/ 4142509 w 4312228"/>
              <a:gd name="connsiteY58" fmla="*/ 2015837 h 2150052"/>
              <a:gd name="connsiteX59" fmla="*/ 4142509 w 4312228"/>
              <a:gd name="connsiteY59" fmla="*/ 2150052 h 2150052"/>
              <a:gd name="connsiteX60" fmla="*/ 4312228 w 4312228"/>
              <a:gd name="connsiteY6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94609 w 4312228"/>
              <a:gd name="connsiteY34" fmla="*/ 1122218 h 2150052"/>
              <a:gd name="connsiteX35" fmla="*/ 1975139 w 4312228"/>
              <a:gd name="connsiteY35" fmla="*/ 1122218 h 2150052"/>
              <a:gd name="connsiteX36" fmla="*/ 2122343 w 4312228"/>
              <a:gd name="connsiteY36" fmla="*/ 1300596 h 2150052"/>
              <a:gd name="connsiteX37" fmla="*/ 2234046 w 4312228"/>
              <a:gd name="connsiteY37" fmla="*/ 1354282 h 2150052"/>
              <a:gd name="connsiteX38" fmla="*/ 2506807 w 4312228"/>
              <a:gd name="connsiteY38" fmla="*/ 1511011 h 2150052"/>
              <a:gd name="connsiteX39" fmla="*/ 2583007 w 4312228"/>
              <a:gd name="connsiteY39" fmla="*/ 1555173 h 2150052"/>
              <a:gd name="connsiteX40" fmla="*/ 2645353 w 4312228"/>
              <a:gd name="connsiteY40" fmla="*/ 1555173 h 2150052"/>
              <a:gd name="connsiteX41" fmla="*/ 2645353 w 4312228"/>
              <a:gd name="connsiteY41" fmla="*/ 1600200 h 2150052"/>
              <a:gd name="connsiteX42" fmla="*/ 2744066 w 4312228"/>
              <a:gd name="connsiteY42" fmla="*/ 1600200 h 2150052"/>
              <a:gd name="connsiteX43" fmla="*/ 2770910 w 4312228"/>
              <a:gd name="connsiteY43" fmla="*/ 1645227 h 2150052"/>
              <a:gd name="connsiteX44" fmla="*/ 2810741 w 4312228"/>
              <a:gd name="connsiteY44" fmla="*/ 1680730 h 2150052"/>
              <a:gd name="connsiteX45" fmla="*/ 2949287 w 4312228"/>
              <a:gd name="connsiteY45" fmla="*/ 1680730 h 2150052"/>
              <a:gd name="connsiteX46" fmla="*/ 2949287 w 4312228"/>
              <a:gd name="connsiteY46" fmla="*/ 1724891 h 2150052"/>
              <a:gd name="connsiteX47" fmla="*/ 3025487 w 4312228"/>
              <a:gd name="connsiteY47" fmla="*/ 1724891 h 2150052"/>
              <a:gd name="connsiteX48" fmla="*/ 3079173 w 4312228"/>
              <a:gd name="connsiteY48" fmla="*/ 1743075 h 2150052"/>
              <a:gd name="connsiteX49" fmla="*/ 3172691 w 4312228"/>
              <a:gd name="connsiteY49" fmla="*/ 1761259 h 2150052"/>
              <a:gd name="connsiteX50" fmla="*/ 3280064 w 4312228"/>
              <a:gd name="connsiteY50" fmla="*/ 1761259 h 2150052"/>
              <a:gd name="connsiteX51" fmla="*/ 3280064 w 4312228"/>
              <a:gd name="connsiteY51" fmla="*/ 1796761 h 2150052"/>
              <a:gd name="connsiteX52" fmla="*/ 3325091 w 4312228"/>
              <a:gd name="connsiteY52" fmla="*/ 1796761 h 2150052"/>
              <a:gd name="connsiteX53" fmla="*/ 3319896 w 4312228"/>
              <a:gd name="connsiteY53" fmla="*/ 1832264 h 2150052"/>
              <a:gd name="connsiteX54" fmla="*/ 3418609 w 4312228"/>
              <a:gd name="connsiteY54" fmla="*/ 1832264 h 2150052"/>
              <a:gd name="connsiteX55" fmla="*/ 3610841 w 4312228"/>
              <a:gd name="connsiteY55" fmla="*/ 1908464 h 2150052"/>
              <a:gd name="connsiteX56" fmla="*/ 3829916 w 4312228"/>
              <a:gd name="connsiteY56" fmla="*/ 1930977 h 2150052"/>
              <a:gd name="connsiteX57" fmla="*/ 3829916 w 4312228"/>
              <a:gd name="connsiteY57" fmla="*/ 2015837 h 2150052"/>
              <a:gd name="connsiteX58" fmla="*/ 4142509 w 4312228"/>
              <a:gd name="connsiteY58" fmla="*/ 2015837 h 2150052"/>
              <a:gd name="connsiteX59" fmla="*/ 4142509 w 4312228"/>
              <a:gd name="connsiteY59" fmla="*/ 2150052 h 2150052"/>
              <a:gd name="connsiteX60" fmla="*/ 4312228 w 4312228"/>
              <a:gd name="connsiteY6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61342 w 4312228"/>
              <a:gd name="connsiteY34" fmla="*/ 1078175 h 2150052"/>
              <a:gd name="connsiteX35" fmla="*/ 1894609 w 4312228"/>
              <a:gd name="connsiteY35" fmla="*/ 1122218 h 2150052"/>
              <a:gd name="connsiteX36" fmla="*/ 1975139 w 4312228"/>
              <a:gd name="connsiteY36" fmla="*/ 1122218 h 2150052"/>
              <a:gd name="connsiteX37" fmla="*/ 2122343 w 4312228"/>
              <a:gd name="connsiteY37" fmla="*/ 1300596 h 2150052"/>
              <a:gd name="connsiteX38" fmla="*/ 2234046 w 4312228"/>
              <a:gd name="connsiteY38" fmla="*/ 1354282 h 2150052"/>
              <a:gd name="connsiteX39" fmla="*/ 2506807 w 4312228"/>
              <a:gd name="connsiteY39" fmla="*/ 1511011 h 2150052"/>
              <a:gd name="connsiteX40" fmla="*/ 2583007 w 4312228"/>
              <a:gd name="connsiteY40" fmla="*/ 1555173 h 2150052"/>
              <a:gd name="connsiteX41" fmla="*/ 2645353 w 4312228"/>
              <a:gd name="connsiteY41" fmla="*/ 1555173 h 2150052"/>
              <a:gd name="connsiteX42" fmla="*/ 2645353 w 4312228"/>
              <a:gd name="connsiteY42" fmla="*/ 1600200 h 2150052"/>
              <a:gd name="connsiteX43" fmla="*/ 2744066 w 4312228"/>
              <a:gd name="connsiteY43" fmla="*/ 1600200 h 2150052"/>
              <a:gd name="connsiteX44" fmla="*/ 2770910 w 4312228"/>
              <a:gd name="connsiteY44" fmla="*/ 1645227 h 2150052"/>
              <a:gd name="connsiteX45" fmla="*/ 2810741 w 4312228"/>
              <a:gd name="connsiteY45" fmla="*/ 1680730 h 2150052"/>
              <a:gd name="connsiteX46" fmla="*/ 2949287 w 4312228"/>
              <a:gd name="connsiteY46" fmla="*/ 1680730 h 2150052"/>
              <a:gd name="connsiteX47" fmla="*/ 2949287 w 4312228"/>
              <a:gd name="connsiteY47" fmla="*/ 1724891 h 2150052"/>
              <a:gd name="connsiteX48" fmla="*/ 3025487 w 4312228"/>
              <a:gd name="connsiteY48" fmla="*/ 1724891 h 2150052"/>
              <a:gd name="connsiteX49" fmla="*/ 3079173 w 4312228"/>
              <a:gd name="connsiteY49" fmla="*/ 1743075 h 2150052"/>
              <a:gd name="connsiteX50" fmla="*/ 3172691 w 4312228"/>
              <a:gd name="connsiteY50" fmla="*/ 1761259 h 2150052"/>
              <a:gd name="connsiteX51" fmla="*/ 3280064 w 4312228"/>
              <a:gd name="connsiteY51" fmla="*/ 1761259 h 2150052"/>
              <a:gd name="connsiteX52" fmla="*/ 3280064 w 4312228"/>
              <a:gd name="connsiteY52" fmla="*/ 1796761 h 2150052"/>
              <a:gd name="connsiteX53" fmla="*/ 3325091 w 4312228"/>
              <a:gd name="connsiteY53" fmla="*/ 1796761 h 2150052"/>
              <a:gd name="connsiteX54" fmla="*/ 3319896 w 4312228"/>
              <a:gd name="connsiteY54" fmla="*/ 1832264 h 2150052"/>
              <a:gd name="connsiteX55" fmla="*/ 3418609 w 4312228"/>
              <a:gd name="connsiteY55" fmla="*/ 1832264 h 2150052"/>
              <a:gd name="connsiteX56" fmla="*/ 3610841 w 4312228"/>
              <a:gd name="connsiteY56" fmla="*/ 1908464 h 2150052"/>
              <a:gd name="connsiteX57" fmla="*/ 3829916 w 4312228"/>
              <a:gd name="connsiteY57" fmla="*/ 1930977 h 2150052"/>
              <a:gd name="connsiteX58" fmla="*/ 3829916 w 4312228"/>
              <a:gd name="connsiteY58" fmla="*/ 2015837 h 2150052"/>
              <a:gd name="connsiteX59" fmla="*/ 4142509 w 4312228"/>
              <a:gd name="connsiteY59" fmla="*/ 2015837 h 2150052"/>
              <a:gd name="connsiteX60" fmla="*/ 4142509 w 4312228"/>
              <a:gd name="connsiteY60" fmla="*/ 2150052 h 2150052"/>
              <a:gd name="connsiteX61" fmla="*/ 4312228 w 4312228"/>
              <a:gd name="connsiteY6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19288 w 4312228"/>
              <a:gd name="connsiteY34" fmla="*/ 1050679 h 2150052"/>
              <a:gd name="connsiteX35" fmla="*/ 1894609 w 4312228"/>
              <a:gd name="connsiteY35" fmla="*/ 1122218 h 2150052"/>
              <a:gd name="connsiteX36" fmla="*/ 1975139 w 4312228"/>
              <a:gd name="connsiteY36" fmla="*/ 1122218 h 2150052"/>
              <a:gd name="connsiteX37" fmla="*/ 2122343 w 4312228"/>
              <a:gd name="connsiteY37" fmla="*/ 1300596 h 2150052"/>
              <a:gd name="connsiteX38" fmla="*/ 2234046 w 4312228"/>
              <a:gd name="connsiteY38" fmla="*/ 1354282 h 2150052"/>
              <a:gd name="connsiteX39" fmla="*/ 2506807 w 4312228"/>
              <a:gd name="connsiteY39" fmla="*/ 1511011 h 2150052"/>
              <a:gd name="connsiteX40" fmla="*/ 2583007 w 4312228"/>
              <a:gd name="connsiteY40" fmla="*/ 1555173 h 2150052"/>
              <a:gd name="connsiteX41" fmla="*/ 2645353 w 4312228"/>
              <a:gd name="connsiteY41" fmla="*/ 1555173 h 2150052"/>
              <a:gd name="connsiteX42" fmla="*/ 2645353 w 4312228"/>
              <a:gd name="connsiteY42" fmla="*/ 1600200 h 2150052"/>
              <a:gd name="connsiteX43" fmla="*/ 2744066 w 4312228"/>
              <a:gd name="connsiteY43" fmla="*/ 1600200 h 2150052"/>
              <a:gd name="connsiteX44" fmla="*/ 2770910 w 4312228"/>
              <a:gd name="connsiteY44" fmla="*/ 1645227 h 2150052"/>
              <a:gd name="connsiteX45" fmla="*/ 2810741 w 4312228"/>
              <a:gd name="connsiteY45" fmla="*/ 1680730 h 2150052"/>
              <a:gd name="connsiteX46" fmla="*/ 2949287 w 4312228"/>
              <a:gd name="connsiteY46" fmla="*/ 1680730 h 2150052"/>
              <a:gd name="connsiteX47" fmla="*/ 2949287 w 4312228"/>
              <a:gd name="connsiteY47" fmla="*/ 1724891 h 2150052"/>
              <a:gd name="connsiteX48" fmla="*/ 3025487 w 4312228"/>
              <a:gd name="connsiteY48" fmla="*/ 1724891 h 2150052"/>
              <a:gd name="connsiteX49" fmla="*/ 3079173 w 4312228"/>
              <a:gd name="connsiteY49" fmla="*/ 1743075 h 2150052"/>
              <a:gd name="connsiteX50" fmla="*/ 3172691 w 4312228"/>
              <a:gd name="connsiteY50" fmla="*/ 1761259 h 2150052"/>
              <a:gd name="connsiteX51" fmla="*/ 3280064 w 4312228"/>
              <a:gd name="connsiteY51" fmla="*/ 1761259 h 2150052"/>
              <a:gd name="connsiteX52" fmla="*/ 3280064 w 4312228"/>
              <a:gd name="connsiteY52" fmla="*/ 1796761 h 2150052"/>
              <a:gd name="connsiteX53" fmla="*/ 3325091 w 4312228"/>
              <a:gd name="connsiteY53" fmla="*/ 1796761 h 2150052"/>
              <a:gd name="connsiteX54" fmla="*/ 3319896 w 4312228"/>
              <a:gd name="connsiteY54" fmla="*/ 1832264 h 2150052"/>
              <a:gd name="connsiteX55" fmla="*/ 3418609 w 4312228"/>
              <a:gd name="connsiteY55" fmla="*/ 1832264 h 2150052"/>
              <a:gd name="connsiteX56" fmla="*/ 3610841 w 4312228"/>
              <a:gd name="connsiteY56" fmla="*/ 1908464 h 2150052"/>
              <a:gd name="connsiteX57" fmla="*/ 3829916 w 4312228"/>
              <a:gd name="connsiteY57" fmla="*/ 1930977 h 2150052"/>
              <a:gd name="connsiteX58" fmla="*/ 3829916 w 4312228"/>
              <a:gd name="connsiteY58" fmla="*/ 2015837 h 2150052"/>
              <a:gd name="connsiteX59" fmla="*/ 4142509 w 4312228"/>
              <a:gd name="connsiteY59" fmla="*/ 2015837 h 2150052"/>
              <a:gd name="connsiteX60" fmla="*/ 4142509 w 4312228"/>
              <a:gd name="connsiteY60" fmla="*/ 2150052 h 2150052"/>
              <a:gd name="connsiteX61" fmla="*/ 4312228 w 4312228"/>
              <a:gd name="connsiteY6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19288 w 4312228"/>
              <a:gd name="connsiteY34" fmla="*/ 1050679 h 2150052"/>
              <a:gd name="connsiteX35" fmla="*/ 1859240 w 4312228"/>
              <a:gd name="connsiteY35" fmla="*/ 1088750 h 2150052"/>
              <a:gd name="connsiteX36" fmla="*/ 1894609 w 4312228"/>
              <a:gd name="connsiteY36" fmla="*/ 1122218 h 2150052"/>
              <a:gd name="connsiteX37" fmla="*/ 1975139 w 4312228"/>
              <a:gd name="connsiteY37" fmla="*/ 1122218 h 2150052"/>
              <a:gd name="connsiteX38" fmla="*/ 2122343 w 4312228"/>
              <a:gd name="connsiteY38" fmla="*/ 1300596 h 2150052"/>
              <a:gd name="connsiteX39" fmla="*/ 2234046 w 4312228"/>
              <a:gd name="connsiteY39" fmla="*/ 1354282 h 2150052"/>
              <a:gd name="connsiteX40" fmla="*/ 2506807 w 4312228"/>
              <a:gd name="connsiteY40" fmla="*/ 1511011 h 2150052"/>
              <a:gd name="connsiteX41" fmla="*/ 2583007 w 4312228"/>
              <a:gd name="connsiteY41" fmla="*/ 1555173 h 2150052"/>
              <a:gd name="connsiteX42" fmla="*/ 2645353 w 4312228"/>
              <a:gd name="connsiteY42" fmla="*/ 1555173 h 2150052"/>
              <a:gd name="connsiteX43" fmla="*/ 2645353 w 4312228"/>
              <a:gd name="connsiteY43" fmla="*/ 1600200 h 2150052"/>
              <a:gd name="connsiteX44" fmla="*/ 2744066 w 4312228"/>
              <a:gd name="connsiteY44" fmla="*/ 1600200 h 2150052"/>
              <a:gd name="connsiteX45" fmla="*/ 2770910 w 4312228"/>
              <a:gd name="connsiteY45" fmla="*/ 1645227 h 2150052"/>
              <a:gd name="connsiteX46" fmla="*/ 2810741 w 4312228"/>
              <a:gd name="connsiteY46" fmla="*/ 1680730 h 2150052"/>
              <a:gd name="connsiteX47" fmla="*/ 2949287 w 4312228"/>
              <a:gd name="connsiteY47" fmla="*/ 1680730 h 2150052"/>
              <a:gd name="connsiteX48" fmla="*/ 2949287 w 4312228"/>
              <a:gd name="connsiteY48" fmla="*/ 1724891 h 2150052"/>
              <a:gd name="connsiteX49" fmla="*/ 3025487 w 4312228"/>
              <a:gd name="connsiteY49" fmla="*/ 1724891 h 2150052"/>
              <a:gd name="connsiteX50" fmla="*/ 3079173 w 4312228"/>
              <a:gd name="connsiteY50" fmla="*/ 1743075 h 2150052"/>
              <a:gd name="connsiteX51" fmla="*/ 3172691 w 4312228"/>
              <a:gd name="connsiteY51" fmla="*/ 1761259 h 2150052"/>
              <a:gd name="connsiteX52" fmla="*/ 3280064 w 4312228"/>
              <a:gd name="connsiteY52" fmla="*/ 1761259 h 2150052"/>
              <a:gd name="connsiteX53" fmla="*/ 3280064 w 4312228"/>
              <a:gd name="connsiteY53" fmla="*/ 1796761 h 2150052"/>
              <a:gd name="connsiteX54" fmla="*/ 3325091 w 4312228"/>
              <a:gd name="connsiteY54" fmla="*/ 1796761 h 2150052"/>
              <a:gd name="connsiteX55" fmla="*/ 3319896 w 4312228"/>
              <a:gd name="connsiteY55" fmla="*/ 1832264 h 2150052"/>
              <a:gd name="connsiteX56" fmla="*/ 3418609 w 4312228"/>
              <a:gd name="connsiteY56" fmla="*/ 1832264 h 2150052"/>
              <a:gd name="connsiteX57" fmla="*/ 3610841 w 4312228"/>
              <a:gd name="connsiteY57" fmla="*/ 1908464 h 2150052"/>
              <a:gd name="connsiteX58" fmla="*/ 3829916 w 4312228"/>
              <a:gd name="connsiteY58" fmla="*/ 1930977 h 2150052"/>
              <a:gd name="connsiteX59" fmla="*/ 3829916 w 4312228"/>
              <a:gd name="connsiteY59" fmla="*/ 2015837 h 2150052"/>
              <a:gd name="connsiteX60" fmla="*/ 4142509 w 4312228"/>
              <a:gd name="connsiteY60" fmla="*/ 2015837 h 2150052"/>
              <a:gd name="connsiteX61" fmla="*/ 4142509 w 4312228"/>
              <a:gd name="connsiteY61" fmla="*/ 2150052 h 2150052"/>
              <a:gd name="connsiteX62" fmla="*/ 4312228 w 4312228"/>
              <a:gd name="connsiteY62"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19288 w 4312228"/>
              <a:gd name="connsiteY34" fmla="*/ 1050679 h 2150052"/>
              <a:gd name="connsiteX35" fmla="*/ 1867651 w 4312228"/>
              <a:gd name="connsiteY35" fmla="*/ 1057024 h 2150052"/>
              <a:gd name="connsiteX36" fmla="*/ 1894609 w 4312228"/>
              <a:gd name="connsiteY36" fmla="*/ 1122218 h 2150052"/>
              <a:gd name="connsiteX37" fmla="*/ 1975139 w 4312228"/>
              <a:gd name="connsiteY37" fmla="*/ 1122218 h 2150052"/>
              <a:gd name="connsiteX38" fmla="*/ 2122343 w 4312228"/>
              <a:gd name="connsiteY38" fmla="*/ 1300596 h 2150052"/>
              <a:gd name="connsiteX39" fmla="*/ 2234046 w 4312228"/>
              <a:gd name="connsiteY39" fmla="*/ 1354282 h 2150052"/>
              <a:gd name="connsiteX40" fmla="*/ 2506807 w 4312228"/>
              <a:gd name="connsiteY40" fmla="*/ 1511011 h 2150052"/>
              <a:gd name="connsiteX41" fmla="*/ 2583007 w 4312228"/>
              <a:gd name="connsiteY41" fmla="*/ 1555173 h 2150052"/>
              <a:gd name="connsiteX42" fmla="*/ 2645353 w 4312228"/>
              <a:gd name="connsiteY42" fmla="*/ 1555173 h 2150052"/>
              <a:gd name="connsiteX43" fmla="*/ 2645353 w 4312228"/>
              <a:gd name="connsiteY43" fmla="*/ 1600200 h 2150052"/>
              <a:gd name="connsiteX44" fmla="*/ 2744066 w 4312228"/>
              <a:gd name="connsiteY44" fmla="*/ 1600200 h 2150052"/>
              <a:gd name="connsiteX45" fmla="*/ 2770910 w 4312228"/>
              <a:gd name="connsiteY45" fmla="*/ 1645227 h 2150052"/>
              <a:gd name="connsiteX46" fmla="*/ 2810741 w 4312228"/>
              <a:gd name="connsiteY46" fmla="*/ 1680730 h 2150052"/>
              <a:gd name="connsiteX47" fmla="*/ 2949287 w 4312228"/>
              <a:gd name="connsiteY47" fmla="*/ 1680730 h 2150052"/>
              <a:gd name="connsiteX48" fmla="*/ 2949287 w 4312228"/>
              <a:gd name="connsiteY48" fmla="*/ 1724891 h 2150052"/>
              <a:gd name="connsiteX49" fmla="*/ 3025487 w 4312228"/>
              <a:gd name="connsiteY49" fmla="*/ 1724891 h 2150052"/>
              <a:gd name="connsiteX50" fmla="*/ 3079173 w 4312228"/>
              <a:gd name="connsiteY50" fmla="*/ 1743075 h 2150052"/>
              <a:gd name="connsiteX51" fmla="*/ 3172691 w 4312228"/>
              <a:gd name="connsiteY51" fmla="*/ 1761259 h 2150052"/>
              <a:gd name="connsiteX52" fmla="*/ 3280064 w 4312228"/>
              <a:gd name="connsiteY52" fmla="*/ 1761259 h 2150052"/>
              <a:gd name="connsiteX53" fmla="*/ 3280064 w 4312228"/>
              <a:gd name="connsiteY53" fmla="*/ 1796761 h 2150052"/>
              <a:gd name="connsiteX54" fmla="*/ 3325091 w 4312228"/>
              <a:gd name="connsiteY54" fmla="*/ 1796761 h 2150052"/>
              <a:gd name="connsiteX55" fmla="*/ 3319896 w 4312228"/>
              <a:gd name="connsiteY55" fmla="*/ 1832264 h 2150052"/>
              <a:gd name="connsiteX56" fmla="*/ 3418609 w 4312228"/>
              <a:gd name="connsiteY56" fmla="*/ 1832264 h 2150052"/>
              <a:gd name="connsiteX57" fmla="*/ 3610841 w 4312228"/>
              <a:gd name="connsiteY57" fmla="*/ 1908464 h 2150052"/>
              <a:gd name="connsiteX58" fmla="*/ 3829916 w 4312228"/>
              <a:gd name="connsiteY58" fmla="*/ 1930977 h 2150052"/>
              <a:gd name="connsiteX59" fmla="*/ 3829916 w 4312228"/>
              <a:gd name="connsiteY59" fmla="*/ 2015837 h 2150052"/>
              <a:gd name="connsiteX60" fmla="*/ 4142509 w 4312228"/>
              <a:gd name="connsiteY60" fmla="*/ 2015837 h 2150052"/>
              <a:gd name="connsiteX61" fmla="*/ 4142509 w 4312228"/>
              <a:gd name="connsiteY61" fmla="*/ 2150052 h 2150052"/>
              <a:gd name="connsiteX62" fmla="*/ 4312228 w 4312228"/>
              <a:gd name="connsiteY62"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7651 w 4312228"/>
              <a:gd name="connsiteY35" fmla="*/ 1057024 h 2150052"/>
              <a:gd name="connsiteX36" fmla="*/ 1894609 w 4312228"/>
              <a:gd name="connsiteY36" fmla="*/ 1122218 h 2150052"/>
              <a:gd name="connsiteX37" fmla="*/ 1975139 w 4312228"/>
              <a:gd name="connsiteY37" fmla="*/ 1122218 h 2150052"/>
              <a:gd name="connsiteX38" fmla="*/ 2122343 w 4312228"/>
              <a:gd name="connsiteY38" fmla="*/ 1300596 h 2150052"/>
              <a:gd name="connsiteX39" fmla="*/ 2234046 w 4312228"/>
              <a:gd name="connsiteY39" fmla="*/ 1354282 h 2150052"/>
              <a:gd name="connsiteX40" fmla="*/ 2506807 w 4312228"/>
              <a:gd name="connsiteY40" fmla="*/ 1511011 h 2150052"/>
              <a:gd name="connsiteX41" fmla="*/ 2583007 w 4312228"/>
              <a:gd name="connsiteY41" fmla="*/ 1555173 h 2150052"/>
              <a:gd name="connsiteX42" fmla="*/ 2645353 w 4312228"/>
              <a:gd name="connsiteY42" fmla="*/ 1555173 h 2150052"/>
              <a:gd name="connsiteX43" fmla="*/ 2645353 w 4312228"/>
              <a:gd name="connsiteY43" fmla="*/ 1600200 h 2150052"/>
              <a:gd name="connsiteX44" fmla="*/ 2744066 w 4312228"/>
              <a:gd name="connsiteY44" fmla="*/ 1600200 h 2150052"/>
              <a:gd name="connsiteX45" fmla="*/ 2770910 w 4312228"/>
              <a:gd name="connsiteY45" fmla="*/ 1645227 h 2150052"/>
              <a:gd name="connsiteX46" fmla="*/ 2810741 w 4312228"/>
              <a:gd name="connsiteY46" fmla="*/ 1680730 h 2150052"/>
              <a:gd name="connsiteX47" fmla="*/ 2949287 w 4312228"/>
              <a:gd name="connsiteY47" fmla="*/ 1680730 h 2150052"/>
              <a:gd name="connsiteX48" fmla="*/ 2949287 w 4312228"/>
              <a:gd name="connsiteY48" fmla="*/ 1724891 h 2150052"/>
              <a:gd name="connsiteX49" fmla="*/ 3025487 w 4312228"/>
              <a:gd name="connsiteY49" fmla="*/ 1724891 h 2150052"/>
              <a:gd name="connsiteX50" fmla="*/ 3079173 w 4312228"/>
              <a:gd name="connsiteY50" fmla="*/ 1743075 h 2150052"/>
              <a:gd name="connsiteX51" fmla="*/ 3172691 w 4312228"/>
              <a:gd name="connsiteY51" fmla="*/ 1761259 h 2150052"/>
              <a:gd name="connsiteX52" fmla="*/ 3280064 w 4312228"/>
              <a:gd name="connsiteY52" fmla="*/ 1761259 h 2150052"/>
              <a:gd name="connsiteX53" fmla="*/ 3280064 w 4312228"/>
              <a:gd name="connsiteY53" fmla="*/ 1796761 h 2150052"/>
              <a:gd name="connsiteX54" fmla="*/ 3325091 w 4312228"/>
              <a:gd name="connsiteY54" fmla="*/ 1796761 h 2150052"/>
              <a:gd name="connsiteX55" fmla="*/ 3319896 w 4312228"/>
              <a:gd name="connsiteY55" fmla="*/ 1832264 h 2150052"/>
              <a:gd name="connsiteX56" fmla="*/ 3418609 w 4312228"/>
              <a:gd name="connsiteY56" fmla="*/ 1832264 h 2150052"/>
              <a:gd name="connsiteX57" fmla="*/ 3610841 w 4312228"/>
              <a:gd name="connsiteY57" fmla="*/ 1908464 h 2150052"/>
              <a:gd name="connsiteX58" fmla="*/ 3829916 w 4312228"/>
              <a:gd name="connsiteY58" fmla="*/ 1930977 h 2150052"/>
              <a:gd name="connsiteX59" fmla="*/ 3829916 w 4312228"/>
              <a:gd name="connsiteY59" fmla="*/ 2015837 h 2150052"/>
              <a:gd name="connsiteX60" fmla="*/ 4142509 w 4312228"/>
              <a:gd name="connsiteY60" fmla="*/ 2015837 h 2150052"/>
              <a:gd name="connsiteX61" fmla="*/ 4142509 w 4312228"/>
              <a:gd name="connsiteY61" fmla="*/ 2150052 h 2150052"/>
              <a:gd name="connsiteX62" fmla="*/ 4312228 w 4312228"/>
              <a:gd name="connsiteY62"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1343 w 4312228"/>
              <a:gd name="connsiteY35" fmla="*/ 1046449 h 2150052"/>
              <a:gd name="connsiteX36" fmla="*/ 1894609 w 4312228"/>
              <a:gd name="connsiteY36" fmla="*/ 1122218 h 2150052"/>
              <a:gd name="connsiteX37" fmla="*/ 1975139 w 4312228"/>
              <a:gd name="connsiteY37" fmla="*/ 1122218 h 2150052"/>
              <a:gd name="connsiteX38" fmla="*/ 2122343 w 4312228"/>
              <a:gd name="connsiteY38" fmla="*/ 1300596 h 2150052"/>
              <a:gd name="connsiteX39" fmla="*/ 2234046 w 4312228"/>
              <a:gd name="connsiteY39" fmla="*/ 1354282 h 2150052"/>
              <a:gd name="connsiteX40" fmla="*/ 2506807 w 4312228"/>
              <a:gd name="connsiteY40" fmla="*/ 1511011 h 2150052"/>
              <a:gd name="connsiteX41" fmla="*/ 2583007 w 4312228"/>
              <a:gd name="connsiteY41" fmla="*/ 1555173 h 2150052"/>
              <a:gd name="connsiteX42" fmla="*/ 2645353 w 4312228"/>
              <a:gd name="connsiteY42" fmla="*/ 1555173 h 2150052"/>
              <a:gd name="connsiteX43" fmla="*/ 2645353 w 4312228"/>
              <a:gd name="connsiteY43" fmla="*/ 1600200 h 2150052"/>
              <a:gd name="connsiteX44" fmla="*/ 2744066 w 4312228"/>
              <a:gd name="connsiteY44" fmla="*/ 1600200 h 2150052"/>
              <a:gd name="connsiteX45" fmla="*/ 2770910 w 4312228"/>
              <a:gd name="connsiteY45" fmla="*/ 1645227 h 2150052"/>
              <a:gd name="connsiteX46" fmla="*/ 2810741 w 4312228"/>
              <a:gd name="connsiteY46" fmla="*/ 1680730 h 2150052"/>
              <a:gd name="connsiteX47" fmla="*/ 2949287 w 4312228"/>
              <a:gd name="connsiteY47" fmla="*/ 1680730 h 2150052"/>
              <a:gd name="connsiteX48" fmla="*/ 2949287 w 4312228"/>
              <a:gd name="connsiteY48" fmla="*/ 1724891 h 2150052"/>
              <a:gd name="connsiteX49" fmla="*/ 3025487 w 4312228"/>
              <a:gd name="connsiteY49" fmla="*/ 1724891 h 2150052"/>
              <a:gd name="connsiteX50" fmla="*/ 3079173 w 4312228"/>
              <a:gd name="connsiteY50" fmla="*/ 1743075 h 2150052"/>
              <a:gd name="connsiteX51" fmla="*/ 3172691 w 4312228"/>
              <a:gd name="connsiteY51" fmla="*/ 1761259 h 2150052"/>
              <a:gd name="connsiteX52" fmla="*/ 3280064 w 4312228"/>
              <a:gd name="connsiteY52" fmla="*/ 1761259 h 2150052"/>
              <a:gd name="connsiteX53" fmla="*/ 3280064 w 4312228"/>
              <a:gd name="connsiteY53" fmla="*/ 1796761 h 2150052"/>
              <a:gd name="connsiteX54" fmla="*/ 3325091 w 4312228"/>
              <a:gd name="connsiteY54" fmla="*/ 1796761 h 2150052"/>
              <a:gd name="connsiteX55" fmla="*/ 3319896 w 4312228"/>
              <a:gd name="connsiteY55" fmla="*/ 1832264 h 2150052"/>
              <a:gd name="connsiteX56" fmla="*/ 3418609 w 4312228"/>
              <a:gd name="connsiteY56" fmla="*/ 1832264 h 2150052"/>
              <a:gd name="connsiteX57" fmla="*/ 3610841 w 4312228"/>
              <a:gd name="connsiteY57" fmla="*/ 1908464 h 2150052"/>
              <a:gd name="connsiteX58" fmla="*/ 3829916 w 4312228"/>
              <a:gd name="connsiteY58" fmla="*/ 1930977 h 2150052"/>
              <a:gd name="connsiteX59" fmla="*/ 3829916 w 4312228"/>
              <a:gd name="connsiteY59" fmla="*/ 2015837 h 2150052"/>
              <a:gd name="connsiteX60" fmla="*/ 4142509 w 4312228"/>
              <a:gd name="connsiteY60" fmla="*/ 2015837 h 2150052"/>
              <a:gd name="connsiteX61" fmla="*/ 4142509 w 4312228"/>
              <a:gd name="connsiteY61" fmla="*/ 2150052 h 2150052"/>
              <a:gd name="connsiteX62" fmla="*/ 4312228 w 4312228"/>
              <a:gd name="connsiteY62"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94609 w 4312228"/>
              <a:gd name="connsiteY36" fmla="*/ 1122218 h 2150052"/>
              <a:gd name="connsiteX37" fmla="*/ 1975139 w 4312228"/>
              <a:gd name="connsiteY37" fmla="*/ 1122218 h 2150052"/>
              <a:gd name="connsiteX38" fmla="*/ 2122343 w 4312228"/>
              <a:gd name="connsiteY38" fmla="*/ 1300596 h 2150052"/>
              <a:gd name="connsiteX39" fmla="*/ 2234046 w 4312228"/>
              <a:gd name="connsiteY39" fmla="*/ 1354282 h 2150052"/>
              <a:gd name="connsiteX40" fmla="*/ 2506807 w 4312228"/>
              <a:gd name="connsiteY40" fmla="*/ 1511011 h 2150052"/>
              <a:gd name="connsiteX41" fmla="*/ 2583007 w 4312228"/>
              <a:gd name="connsiteY41" fmla="*/ 1555173 h 2150052"/>
              <a:gd name="connsiteX42" fmla="*/ 2645353 w 4312228"/>
              <a:gd name="connsiteY42" fmla="*/ 1555173 h 2150052"/>
              <a:gd name="connsiteX43" fmla="*/ 2645353 w 4312228"/>
              <a:gd name="connsiteY43" fmla="*/ 1600200 h 2150052"/>
              <a:gd name="connsiteX44" fmla="*/ 2744066 w 4312228"/>
              <a:gd name="connsiteY44" fmla="*/ 1600200 h 2150052"/>
              <a:gd name="connsiteX45" fmla="*/ 2770910 w 4312228"/>
              <a:gd name="connsiteY45" fmla="*/ 1645227 h 2150052"/>
              <a:gd name="connsiteX46" fmla="*/ 2810741 w 4312228"/>
              <a:gd name="connsiteY46" fmla="*/ 1680730 h 2150052"/>
              <a:gd name="connsiteX47" fmla="*/ 2949287 w 4312228"/>
              <a:gd name="connsiteY47" fmla="*/ 1680730 h 2150052"/>
              <a:gd name="connsiteX48" fmla="*/ 2949287 w 4312228"/>
              <a:gd name="connsiteY48" fmla="*/ 1724891 h 2150052"/>
              <a:gd name="connsiteX49" fmla="*/ 3025487 w 4312228"/>
              <a:gd name="connsiteY49" fmla="*/ 1724891 h 2150052"/>
              <a:gd name="connsiteX50" fmla="*/ 3079173 w 4312228"/>
              <a:gd name="connsiteY50" fmla="*/ 1743075 h 2150052"/>
              <a:gd name="connsiteX51" fmla="*/ 3172691 w 4312228"/>
              <a:gd name="connsiteY51" fmla="*/ 1761259 h 2150052"/>
              <a:gd name="connsiteX52" fmla="*/ 3280064 w 4312228"/>
              <a:gd name="connsiteY52" fmla="*/ 1761259 h 2150052"/>
              <a:gd name="connsiteX53" fmla="*/ 3280064 w 4312228"/>
              <a:gd name="connsiteY53" fmla="*/ 1796761 h 2150052"/>
              <a:gd name="connsiteX54" fmla="*/ 3325091 w 4312228"/>
              <a:gd name="connsiteY54" fmla="*/ 1796761 h 2150052"/>
              <a:gd name="connsiteX55" fmla="*/ 3319896 w 4312228"/>
              <a:gd name="connsiteY55" fmla="*/ 1832264 h 2150052"/>
              <a:gd name="connsiteX56" fmla="*/ 3418609 w 4312228"/>
              <a:gd name="connsiteY56" fmla="*/ 1832264 h 2150052"/>
              <a:gd name="connsiteX57" fmla="*/ 3610841 w 4312228"/>
              <a:gd name="connsiteY57" fmla="*/ 1908464 h 2150052"/>
              <a:gd name="connsiteX58" fmla="*/ 3829916 w 4312228"/>
              <a:gd name="connsiteY58" fmla="*/ 1930977 h 2150052"/>
              <a:gd name="connsiteX59" fmla="*/ 3829916 w 4312228"/>
              <a:gd name="connsiteY59" fmla="*/ 2015837 h 2150052"/>
              <a:gd name="connsiteX60" fmla="*/ 4142509 w 4312228"/>
              <a:gd name="connsiteY60" fmla="*/ 2015837 h 2150052"/>
              <a:gd name="connsiteX61" fmla="*/ 4142509 w 4312228"/>
              <a:gd name="connsiteY61" fmla="*/ 2150052 h 2150052"/>
              <a:gd name="connsiteX62" fmla="*/ 4312228 w 4312228"/>
              <a:gd name="connsiteY62"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80266 w 4312228"/>
              <a:gd name="connsiteY36" fmla="*/ 1090865 h 2150052"/>
              <a:gd name="connsiteX37" fmla="*/ 1894609 w 4312228"/>
              <a:gd name="connsiteY37" fmla="*/ 1122218 h 2150052"/>
              <a:gd name="connsiteX38" fmla="*/ 1975139 w 4312228"/>
              <a:gd name="connsiteY38" fmla="*/ 1122218 h 2150052"/>
              <a:gd name="connsiteX39" fmla="*/ 2122343 w 4312228"/>
              <a:gd name="connsiteY39" fmla="*/ 1300596 h 2150052"/>
              <a:gd name="connsiteX40" fmla="*/ 2234046 w 4312228"/>
              <a:gd name="connsiteY40" fmla="*/ 1354282 h 2150052"/>
              <a:gd name="connsiteX41" fmla="*/ 2506807 w 4312228"/>
              <a:gd name="connsiteY41" fmla="*/ 1511011 h 2150052"/>
              <a:gd name="connsiteX42" fmla="*/ 2583007 w 4312228"/>
              <a:gd name="connsiteY42" fmla="*/ 1555173 h 2150052"/>
              <a:gd name="connsiteX43" fmla="*/ 2645353 w 4312228"/>
              <a:gd name="connsiteY43" fmla="*/ 1555173 h 2150052"/>
              <a:gd name="connsiteX44" fmla="*/ 2645353 w 4312228"/>
              <a:gd name="connsiteY44" fmla="*/ 1600200 h 2150052"/>
              <a:gd name="connsiteX45" fmla="*/ 2744066 w 4312228"/>
              <a:gd name="connsiteY45" fmla="*/ 1600200 h 2150052"/>
              <a:gd name="connsiteX46" fmla="*/ 2770910 w 4312228"/>
              <a:gd name="connsiteY46" fmla="*/ 1645227 h 2150052"/>
              <a:gd name="connsiteX47" fmla="*/ 2810741 w 4312228"/>
              <a:gd name="connsiteY47" fmla="*/ 1680730 h 2150052"/>
              <a:gd name="connsiteX48" fmla="*/ 2949287 w 4312228"/>
              <a:gd name="connsiteY48" fmla="*/ 1680730 h 2150052"/>
              <a:gd name="connsiteX49" fmla="*/ 2949287 w 4312228"/>
              <a:gd name="connsiteY49" fmla="*/ 1724891 h 2150052"/>
              <a:gd name="connsiteX50" fmla="*/ 3025487 w 4312228"/>
              <a:gd name="connsiteY50" fmla="*/ 1724891 h 2150052"/>
              <a:gd name="connsiteX51" fmla="*/ 3079173 w 4312228"/>
              <a:gd name="connsiteY51" fmla="*/ 1743075 h 2150052"/>
              <a:gd name="connsiteX52" fmla="*/ 3172691 w 4312228"/>
              <a:gd name="connsiteY52" fmla="*/ 1761259 h 2150052"/>
              <a:gd name="connsiteX53" fmla="*/ 3280064 w 4312228"/>
              <a:gd name="connsiteY53" fmla="*/ 1761259 h 2150052"/>
              <a:gd name="connsiteX54" fmla="*/ 3280064 w 4312228"/>
              <a:gd name="connsiteY54" fmla="*/ 1796761 h 2150052"/>
              <a:gd name="connsiteX55" fmla="*/ 3325091 w 4312228"/>
              <a:gd name="connsiteY55" fmla="*/ 1796761 h 2150052"/>
              <a:gd name="connsiteX56" fmla="*/ 3319896 w 4312228"/>
              <a:gd name="connsiteY56" fmla="*/ 1832264 h 2150052"/>
              <a:gd name="connsiteX57" fmla="*/ 3418609 w 4312228"/>
              <a:gd name="connsiteY57" fmla="*/ 1832264 h 2150052"/>
              <a:gd name="connsiteX58" fmla="*/ 3610841 w 4312228"/>
              <a:gd name="connsiteY58" fmla="*/ 1908464 h 2150052"/>
              <a:gd name="connsiteX59" fmla="*/ 3829916 w 4312228"/>
              <a:gd name="connsiteY59" fmla="*/ 1930977 h 2150052"/>
              <a:gd name="connsiteX60" fmla="*/ 3829916 w 4312228"/>
              <a:gd name="connsiteY60" fmla="*/ 2015837 h 2150052"/>
              <a:gd name="connsiteX61" fmla="*/ 4142509 w 4312228"/>
              <a:gd name="connsiteY61" fmla="*/ 2015837 h 2150052"/>
              <a:gd name="connsiteX62" fmla="*/ 4142509 w 4312228"/>
              <a:gd name="connsiteY62" fmla="*/ 2150052 h 2150052"/>
              <a:gd name="connsiteX63" fmla="*/ 4312228 w 4312228"/>
              <a:gd name="connsiteY63"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7650 w 4312228"/>
              <a:gd name="connsiteY36" fmla="*/ 1080290 h 2150052"/>
              <a:gd name="connsiteX37" fmla="*/ 1894609 w 4312228"/>
              <a:gd name="connsiteY37" fmla="*/ 1122218 h 2150052"/>
              <a:gd name="connsiteX38" fmla="*/ 1975139 w 4312228"/>
              <a:gd name="connsiteY38" fmla="*/ 1122218 h 2150052"/>
              <a:gd name="connsiteX39" fmla="*/ 2122343 w 4312228"/>
              <a:gd name="connsiteY39" fmla="*/ 1300596 h 2150052"/>
              <a:gd name="connsiteX40" fmla="*/ 2234046 w 4312228"/>
              <a:gd name="connsiteY40" fmla="*/ 1354282 h 2150052"/>
              <a:gd name="connsiteX41" fmla="*/ 2506807 w 4312228"/>
              <a:gd name="connsiteY41" fmla="*/ 1511011 h 2150052"/>
              <a:gd name="connsiteX42" fmla="*/ 2583007 w 4312228"/>
              <a:gd name="connsiteY42" fmla="*/ 1555173 h 2150052"/>
              <a:gd name="connsiteX43" fmla="*/ 2645353 w 4312228"/>
              <a:gd name="connsiteY43" fmla="*/ 1555173 h 2150052"/>
              <a:gd name="connsiteX44" fmla="*/ 2645353 w 4312228"/>
              <a:gd name="connsiteY44" fmla="*/ 1600200 h 2150052"/>
              <a:gd name="connsiteX45" fmla="*/ 2744066 w 4312228"/>
              <a:gd name="connsiteY45" fmla="*/ 1600200 h 2150052"/>
              <a:gd name="connsiteX46" fmla="*/ 2770910 w 4312228"/>
              <a:gd name="connsiteY46" fmla="*/ 1645227 h 2150052"/>
              <a:gd name="connsiteX47" fmla="*/ 2810741 w 4312228"/>
              <a:gd name="connsiteY47" fmla="*/ 1680730 h 2150052"/>
              <a:gd name="connsiteX48" fmla="*/ 2949287 w 4312228"/>
              <a:gd name="connsiteY48" fmla="*/ 1680730 h 2150052"/>
              <a:gd name="connsiteX49" fmla="*/ 2949287 w 4312228"/>
              <a:gd name="connsiteY49" fmla="*/ 1724891 h 2150052"/>
              <a:gd name="connsiteX50" fmla="*/ 3025487 w 4312228"/>
              <a:gd name="connsiteY50" fmla="*/ 1724891 h 2150052"/>
              <a:gd name="connsiteX51" fmla="*/ 3079173 w 4312228"/>
              <a:gd name="connsiteY51" fmla="*/ 1743075 h 2150052"/>
              <a:gd name="connsiteX52" fmla="*/ 3172691 w 4312228"/>
              <a:gd name="connsiteY52" fmla="*/ 1761259 h 2150052"/>
              <a:gd name="connsiteX53" fmla="*/ 3280064 w 4312228"/>
              <a:gd name="connsiteY53" fmla="*/ 1761259 h 2150052"/>
              <a:gd name="connsiteX54" fmla="*/ 3280064 w 4312228"/>
              <a:gd name="connsiteY54" fmla="*/ 1796761 h 2150052"/>
              <a:gd name="connsiteX55" fmla="*/ 3325091 w 4312228"/>
              <a:gd name="connsiteY55" fmla="*/ 1796761 h 2150052"/>
              <a:gd name="connsiteX56" fmla="*/ 3319896 w 4312228"/>
              <a:gd name="connsiteY56" fmla="*/ 1832264 h 2150052"/>
              <a:gd name="connsiteX57" fmla="*/ 3418609 w 4312228"/>
              <a:gd name="connsiteY57" fmla="*/ 1832264 h 2150052"/>
              <a:gd name="connsiteX58" fmla="*/ 3610841 w 4312228"/>
              <a:gd name="connsiteY58" fmla="*/ 1908464 h 2150052"/>
              <a:gd name="connsiteX59" fmla="*/ 3829916 w 4312228"/>
              <a:gd name="connsiteY59" fmla="*/ 1930977 h 2150052"/>
              <a:gd name="connsiteX60" fmla="*/ 3829916 w 4312228"/>
              <a:gd name="connsiteY60" fmla="*/ 2015837 h 2150052"/>
              <a:gd name="connsiteX61" fmla="*/ 4142509 w 4312228"/>
              <a:gd name="connsiteY61" fmla="*/ 2015837 h 2150052"/>
              <a:gd name="connsiteX62" fmla="*/ 4142509 w 4312228"/>
              <a:gd name="connsiteY62" fmla="*/ 2150052 h 2150052"/>
              <a:gd name="connsiteX63" fmla="*/ 4312228 w 4312228"/>
              <a:gd name="connsiteY63"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7650 w 4312228"/>
              <a:gd name="connsiteY36" fmla="*/ 1080290 h 2150052"/>
              <a:gd name="connsiteX37" fmla="*/ 1890404 w 4312228"/>
              <a:gd name="connsiteY37" fmla="*/ 1086263 h 2150052"/>
              <a:gd name="connsiteX38" fmla="*/ 1975139 w 4312228"/>
              <a:gd name="connsiteY38" fmla="*/ 1122218 h 2150052"/>
              <a:gd name="connsiteX39" fmla="*/ 2122343 w 4312228"/>
              <a:gd name="connsiteY39" fmla="*/ 1300596 h 2150052"/>
              <a:gd name="connsiteX40" fmla="*/ 2234046 w 4312228"/>
              <a:gd name="connsiteY40" fmla="*/ 1354282 h 2150052"/>
              <a:gd name="connsiteX41" fmla="*/ 2506807 w 4312228"/>
              <a:gd name="connsiteY41" fmla="*/ 1511011 h 2150052"/>
              <a:gd name="connsiteX42" fmla="*/ 2583007 w 4312228"/>
              <a:gd name="connsiteY42" fmla="*/ 1555173 h 2150052"/>
              <a:gd name="connsiteX43" fmla="*/ 2645353 w 4312228"/>
              <a:gd name="connsiteY43" fmla="*/ 1555173 h 2150052"/>
              <a:gd name="connsiteX44" fmla="*/ 2645353 w 4312228"/>
              <a:gd name="connsiteY44" fmla="*/ 1600200 h 2150052"/>
              <a:gd name="connsiteX45" fmla="*/ 2744066 w 4312228"/>
              <a:gd name="connsiteY45" fmla="*/ 1600200 h 2150052"/>
              <a:gd name="connsiteX46" fmla="*/ 2770910 w 4312228"/>
              <a:gd name="connsiteY46" fmla="*/ 1645227 h 2150052"/>
              <a:gd name="connsiteX47" fmla="*/ 2810741 w 4312228"/>
              <a:gd name="connsiteY47" fmla="*/ 1680730 h 2150052"/>
              <a:gd name="connsiteX48" fmla="*/ 2949287 w 4312228"/>
              <a:gd name="connsiteY48" fmla="*/ 1680730 h 2150052"/>
              <a:gd name="connsiteX49" fmla="*/ 2949287 w 4312228"/>
              <a:gd name="connsiteY49" fmla="*/ 1724891 h 2150052"/>
              <a:gd name="connsiteX50" fmla="*/ 3025487 w 4312228"/>
              <a:gd name="connsiteY50" fmla="*/ 1724891 h 2150052"/>
              <a:gd name="connsiteX51" fmla="*/ 3079173 w 4312228"/>
              <a:gd name="connsiteY51" fmla="*/ 1743075 h 2150052"/>
              <a:gd name="connsiteX52" fmla="*/ 3172691 w 4312228"/>
              <a:gd name="connsiteY52" fmla="*/ 1761259 h 2150052"/>
              <a:gd name="connsiteX53" fmla="*/ 3280064 w 4312228"/>
              <a:gd name="connsiteY53" fmla="*/ 1761259 h 2150052"/>
              <a:gd name="connsiteX54" fmla="*/ 3280064 w 4312228"/>
              <a:gd name="connsiteY54" fmla="*/ 1796761 h 2150052"/>
              <a:gd name="connsiteX55" fmla="*/ 3325091 w 4312228"/>
              <a:gd name="connsiteY55" fmla="*/ 1796761 h 2150052"/>
              <a:gd name="connsiteX56" fmla="*/ 3319896 w 4312228"/>
              <a:gd name="connsiteY56" fmla="*/ 1832264 h 2150052"/>
              <a:gd name="connsiteX57" fmla="*/ 3418609 w 4312228"/>
              <a:gd name="connsiteY57" fmla="*/ 1832264 h 2150052"/>
              <a:gd name="connsiteX58" fmla="*/ 3610841 w 4312228"/>
              <a:gd name="connsiteY58" fmla="*/ 1908464 h 2150052"/>
              <a:gd name="connsiteX59" fmla="*/ 3829916 w 4312228"/>
              <a:gd name="connsiteY59" fmla="*/ 1930977 h 2150052"/>
              <a:gd name="connsiteX60" fmla="*/ 3829916 w 4312228"/>
              <a:gd name="connsiteY60" fmla="*/ 2015837 h 2150052"/>
              <a:gd name="connsiteX61" fmla="*/ 4142509 w 4312228"/>
              <a:gd name="connsiteY61" fmla="*/ 2015837 h 2150052"/>
              <a:gd name="connsiteX62" fmla="*/ 4142509 w 4312228"/>
              <a:gd name="connsiteY62" fmla="*/ 2150052 h 2150052"/>
              <a:gd name="connsiteX63" fmla="*/ 4312228 w 4312228"/>
              <a:gd name="connsiteY63"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7650 w 4312228"/>
              <a:gd name="connsiteY36" fmla="*/ 1080290 h 2150052"/>
              <a:gd name="connsiteX37" fmla="*/ 1890404 w 4312228"/>
              <a:gd name="connsiteY37" fmla="*/ 1086263 h 2150052"/>
              <a:gd name="connsiteX38" fmla="*/ 1975139 w 4312228"/>
              <a:gd name="connsiteY38" fmla="*/ 1122218 h 2150052"/>
              <a:gd name="connsiteX39" fmla="*/ 1926526 w 4312228"/>
              <a:gd name="connsiteY39" fmla="*/ 1097210 h 2150052"/>
              <a:gd name="connsiteX40" fmla="*/ 2122343 w 4312228"/>
              <a:gd name="connsiteY40" fmla="*/ 1300596 h 2150052"/>
              <a:gd name="connsiteX41" fmla="*/ 2234046 w 4312228"/>
              <a:gd name="connsiteY41" fmla="*/ 1354282 h 2150052"/>
              <a:gd name="connsiteX42" fmla="*/ 2506807 w 4312228"/>
              <a:gd name="connsiteY42" fmla="*/ 1511011 h 2150052"/>
              <a:gd name="connsiteX43" fmla="*/ 2583007 w 4312228"/>
              <a:gd name="connsiteY43" fmla="*/ 1555173 h 2150052"/>
              <a:gd name="connsiteX44" fmla="*/ 2645353 w 4312228"/>
              <a:gd name="connsiteY44" fmla="*/ 1555173 h 2150052"/>
              <a:gd name="connsiteX45" fmla="*/ 2645353 w 4312228"/>
              <a:gd name="connsiteY45" fmla="*/ 1600200 h 2150052"/>
              <a:gd name="connsiteX46" fmla="*/ 2744066 w 4312228"/>
              <a:gd name="connsiteY46" fmla="*/ 1600200 h 2150052"/>
              <a:gd name="connsiteX47" fmla="*/ 2770910 w 4312228"/>
              <a:gd name="connsiteY47" fmla="*/ 1645227 h 2150052"/>
              <a:gd name="connsiteX48" fmla="*/ 2810741 w 4312228"/>
              <a:gd name="connsiteY48" fmla="*/ 1680730 h 2150052"/>
              <a:gd name="connsiteX49" fmla="*/ 2949287 w 4312228"/>
              <a:gd name="connsiteY49" fmla="*/ 1680730 h 2150052"/>
              <a:gd name="connsiteX50" fmla="*/ 2949287 w 4312228"/>
              <a:gd name="connsiteY50" fmla="*/ 1724891 h 2150052"/>
              <a:gd name="connsiteX51" fmla="*/ 3025487 w 4312228"/>
              <a:gd name="connsiteY51" fmla="*/ 1724891 h 2150052"/>
              <a:gd name="connsiteX52" fmla="*/ 3079173 w 4312228"/>
              <a:gd name="connsiteY52" fmla="*/ 1743075 h 2150052"/>
              <a:gd name="connsiteX53" fmla="*/ 3172691 w 4312228"/>
              <a:gd name="connsiteY53" fmla="*/ 1761259 h 2150052"/>
              <a:gd name="connsiteX54" fmla="*/ 3280064 w 4312228"/>
              <a:gd name="connsiteY54" fmla="*/ 1761259 h 2150052"/>
              <a:gd name="connsiteX55" fmla="*/ 3280064 w 4312228"/>
              <a:gd name="connsiteY55" fmla="*/ 1796761 h 2150052"/>
              <a:gd name="connsiteX56" fmla="*/ 3325091 w 4312228"/>
              <a:gd name="connsiteY56" fmla="*/ 1796761 h 2150052"/>
              <a:gd name="connsiteX57" fmla="*/ 3319896 w 4312228"/>
              <a:gd name="connsiteY57" fmla="*/ 1832264 h 2150052"/>
              <a:gd name="connsiteX58" fmla="*/ 3418609 w 4312228"/>
              <a:gd name="connsiteY58" fmla="*/ 1832264 h 2150052"/>
              <a:gd name="connsiteX59" fmla="*/ 3610841 w 4312228"/>
              <a:gd name="connsiteY59" fmla="*/ 1908464 h 2150052"/>
              <a:gd name="connsiteX60" fmla="*/ 3829916 w 4312228"/>
              <a:gd name="connsiteY60" fmla="*/ 1930977 h 2150052"/>
              <a:gd name="connsiteX61" fmla="*/ 3829916 w 4312228"/>
              <a:gd name="connsiteY61" fmla="*/ 2015837 h 2150052"/>
              <a:gd name="connsiteX62" fmla="*/ 4142509 w 4312228"/>
              <a:gd name="connsiteY62" fmla="*/ 2015837 h 2150052"/>
              <a:gd name="connsiteX63" fmla="*/ 4142509 w 4312228"/>
              <a:gd name="connsiteY63" fmla="*/ 2150052 h 2150052"/>
              <a:gd name="connsiteX64" fmla="*/ 4312228 w 4312228"/>
              <a:gd name="connsiteY6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7650 w 4312228"/>
              <a:gd name="connsiteY36" fmla="*/ 1080290 h 2150052"/>
              <a:gd name="connsiteX37" fmla="*/ 1890404 w 4312228"/>
              <a:gd name="connsiteY37" fmla="*/ 1086263 h 2150052"/>
              <a:gd name="connsiteX38" fmla="*/ 1975139 w 4312228"/>
              <a:gd name="connsiteY38" fmla="*/ 1122218 h 2150052"/>
              <a:gd name="connsiteX39" fmla="*/ 1861342 w 4312228"/>
              <a:gd name="connsiteY39" fmla="*/ 1143742 h 2150052"/>
              <a:gd name="connsiteX40" fmla="*/ 2122343 w 4312228"/>
              <a:gd name="connsiteY40" fmla="*/ 1300596 h 2150052"/>
              <a:gd name="connsiteX41" fmla="*/ 2234046 w 4312228"/>
              <a:gd name="connsiteY41" fmla="*/ 1354282 h 2150052"/>
              <a:gd name="connsiteX42" fmla="*/ 2506807 w 4312228"/>
              <a:gd name="connsiteY42" fmla="*/ 1511011 h 2150052"/>
              <a:gd name="connsiteX43" fmla="*/ 2583007 w 4312228"/>
              <a:gd name="connsiteY43" fmla="*/ 1555173 h 2150052"/>
              <a:gd name="connsiteX44" fmla="*/ 2645353 w 4312228"/>
              <a:gd name="connsiteY44" fmla="*/ 1555173 h 2150052"/>
              <a:gd name="connsiteX45" fmla="*/ 2645353 w 4312228"/>
              <a:gd name="connsiteY45" fmla="*/ 1600200 h 2150052"/>
              <a:gd name="connsiteX46" fmla="*/ 2744066 w 4312228"/>
              <a:gd name="connsiteY46" fmla="*/ 1600200 h 2150052"/>
              <a:gd name="connsiteX47" fmla="*/ 2770910 w 4312228"/>
              <a:gd name="connsiteY47" fmla="*/ 1645227 h 2150052"/>
              <a:gd name="connsiteX48" fmla="*/ 2810741 w 4312228"/>
              <a:gd name="connsiteY48" fmla="*/ 1680730 h 2150052"/>
              <a:gd name="connsiteX49" fmla="*/ 2949287 w 4312228"/>
              <a:gd name="connsiteY49" fmla="*/ 1680730 h 2150052"/>
              <a:gd name="connsiteX50" fmla="*/ 2949287 w 4312228"/>
              <a:gd name="connsiteY50" fmla="*/ 1724891 h 2150052"/>
              <a:gd name="connsiteX51" fmla="*/ 3025487 w 4312228"/>
              <a:gd name="connsiteY51" fmla="*/ 1724891 h 2150052"/>
              <a:gd name="connsiteX52" fmla="*/ 3079173 w 4312228"/>
              <a:gd name="connsiteY52" fmla="*/ 1743075 h 2150052"/>
              <a:gd name="connsiteX53" fmla="*/ 3172691 w 4312228"/>
              <a:gd name="connsiteY53" fmla="*/ 1761259 h 2150052"/>
              <a:gd name="connsiteX54" fmla="*/ 3280064 w 4312228"/>
              <a:gd name="connsiteY54" fmla="*/ 1761259 h 2150052"/>
              <a:gd name="connsiteX55" fmla="*/ 3280064 w 4312228"/>
              <a:gd name="connsiteY55" fmla="*/ 1796761 h 2150052"/>
              <a:gd name="connsiteX56" fmla="*/ 3325091 w 4312228"/>
              <a:gd name="connsiteY56" fmla="*/ 1796761 h 2150052"/>
              <a:gd name="connsiteX57" fmla="*/ 3319896 w 4312228"/>
              <a:gd name="connsiteY57" fmla="*/ 1832264 h 2150052"/>
              <a:gd name="connsiteX58" fmla="*/ 3418609 w 4312228"/>
              <a:gd name="connsiteY58" fmla="*/ 1832264 h 2150052"/>
              <a:gd name="connsiteX59" fmla="*/ 3610841 w 4312228"/>
              <a:gd name="connsiteY59" fmla="*/ 1908464 h 2150052"/>
              <a:gd name="connsiteX60" fmla="*/ 3829916 w 4312228"/>
              <a:gd name="connsiteY60" fmla="*/ 1930977 h 2150052"/>
              <a:gd name="connsiteX61" fmla="*/ 3829916 w 4312228"/>
              <a:gd name="connsiteY61" fmla="*/ 2015837 h 2150052"/>
              <a:gd name="connsiteX62" fmla="*/ 4142509 w 4312228"/>
              <a:gd name="connsiteY62" fmla="*/ 2015837 h 2150052"/>
              <a:gd name="connsiteX63" fmla="*/ 4142509 w 4312228"/>
              <a:gd name="connsiteY63" fmla="*/ 2150052 h 2150052"/>
              <a:gd name="connsiteX64" fmla="*/ 4312228 w 4312228"/>
              <a:gd name="connsiteY6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7650 w 4312228"/>
              <a:gd name="connsiteY36" fmla="*/ 1080290 h 2150052"/>
              <a:gd name="connsiteX37" fmla="*/ 1890404 w 4312228"/>
              <a:gd name="connsiteY37" fmla="*/ 1086263 h 2150052"/>
              <a:gd name="connsiteX38" fmla="*/ 1907852 w 4312228"/>
              <a:gd name="connsiteY38" fmla="*/ 1124333 h 2150052"/>
              <a:gd name="connsiteX39" fmla="*/ 1861342 w 4312228"/>
              <a:gd name="connsiteY39" fmla="*/ 1143742 h 2150052"/>
              <a:gd name="connsiteX40" fmla="*/ 2122343 w 4312228"/>
              <a:gd name="connsiteY40" fmla="*/ 1300596 h 2150052"/>
              <a:gd name="connsiteX41" fmla="*/ 2234046 w 4312228"/>
              <a:gd name="connsiteY41" fmla="*/ 1354282 h 2150052"/>
              <a:gd name="connsiteX42" fmla="*/ 2506807 w 4312228"/>
              <a:gd name="connsiteY42" fmla="*/ 1511011 h 2150052"/>
              <a:gd name="connsiteX43" fmla="*/ 2583007 w 4312228"/>
              <a:gd name="connsiteY43" fmla="*/ 1555173 h 2150052"/>
              <a:gd name="connsiteX44" fmla="*/ 2645353 w 4312228"/>
              <a:gd name="connsiteY44" fmla="*/ 1555173 h 2150052"/>
              <a:gd name="connsiteX45" fmla="*/ 2645353 w 4312228"/>
              <a:gd name="connsiteY45" fmla="*/ 1600200 h 2150052"/>
              <a:gd name="connsiteX46" fmla="*/ 2744066 w 4312228"/>
              <a:gd name="connsiteY46" fmla="*/ 1600200 h 2150052"/>
              <a:gd name="connsiteX47" fmla="*/ 2770910 w 4312228"/>
              <a:gd name="connsiteY47" fmla="*/ 1645227 h 2150052"/>
              <a:gd name="connsiteX48" fmla="*/ 2810741 w 4312228"/>
              <a:gd name="connsiteY48" fmla="*/ 1680730 h 2150052"/>
              <a:gd name="connsiteX49" fmla="*/ 2949287 w 4312228"/>
              <a:gd name="connsiteY49" fmla="*/ 1680730 h 2150052"/>
              <a:gd name="connsiteX50" fmla="*/ 2949287 w 4312228"/>
              <a:gd name="connsiteY50" fmla="*/ 1724891 h 2150052"/>
              <a:gd name="connsiteX51" fmla="*/ 3025487 w 4312228"/>
              <a:gd name="connsiteY51" fmla="*/ 1724891 h 2150052"/>
              <a:gd name="connsiteX52" fmla="*/ 3079173 w 4312228"/>
              <a:gd name="connsiteY52" fmla="*/ 1743075 h 2150052"/>
              <a:gd name="connsiteX53" fmla="*/ 3172691 w 4312228"/>
              <a:gd name="connsiteY53" fmla="*/ 1761259 h 2150052"/>
              <a:gd name="connsiteX54" fmla="*/ 3280064 w 4312228"/>
              <a:gd name="connsiteY54" fmla="*/ 1761259 h 2150052"/>
              <a:gd name="connsiteX55" fmla="*/ 3280064 w 4312228"/>
              <a:gd name="connsiteY55" fmla="*/ 1796761 h 2150052"/>
              <a:gd name="connsiteX56" fmla="*/ 3325091 w 4312228"/>
              <a:gd name="connsiteY56" fmla="*/ 1796761 h 2150052"/>
              <a:gd name="connsiteX57" fmla="*/ 3319896 w 4312228"/>
              <a:gd name="connsiteY57" fmla="*/ 1832264 h 2150052"/>
              <a:gd name="connsiteX58" fmla="*/ 3418609 w 4312228"/>
              <a:gd name="connsiteY58" fmla="*/ 1832264 h 2150052"/>
              <a:gd name="connsiteX59" fmla="*/ 3610841 w 4312228"/>
              <a:gd name="connsiteY59" fmla="*/ 1908464 h 2150052"/>
              <a:gd name="connsiteX60" fmla="*/ 3829916 w 4312228"/>
              <a:gd name="connsiteY60" fmla="*/ 1930977 h 2150052"/>
              <a:gd name="connsiteX61" fmla="*/ 3829916 w 4312228"/>
              <a:gd name="connsiteY61" fmla="*/ 2015837 h 2150052"/>
              <a:gd name="connsiteX62" fmla="*/ 4142509 w 4312228"/>
              <a:gd name="connsiteY62" fmla="*/ 2015837 h 2150052"/>
              <a:gd name="connsiteX63" fmla="*/ 4142509 w 4312228"/>
              <a:gd name="connsiteY63" fmla="*/ 2150052 h 2150052"/>
              <a:gd name="connsiteX64" fmla="*/ 4312228 w 4312228"/>
              <a:gd name="connsiteY6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7650 w 4312228"/>
              <a:gd name="connsiteY36" fmla="*/ 1080290 h 2150052"/>
              <a:gd name="connsiteX37" fmla="*/ 1890404 w 4312228"/>
              <a:gd name="connsiteY37" fmla="*/ 1086263 h 2150052"/>
              <a:gd name="connsiteX38" fmla="*/ 1907852 w 4312228"/>
              <a:gd name="connsiteY38" fmla="*/ 1124333 h 2150052"/>
              <a:gd name="connsiteX39" fmla="*/ 1953861 w 4312228"/>
              <a:gd name="connsiteY39" fmla="*/ 1122591 h 2150052"/>
              <a:gd name="connsiteX40" fmla="*/ 2122343 w 4312228"/>
              <a:gd name="connsiteY40" fmla="*/ 1300596 h 2150052"/>
              <a:gd name="connsiteX41" fmla="*/ 2234046 w 4312228"/>
              <a:gd name="connsiteY41" fmla="*/ 1354282 h 2150052"/>
              <a:gd name="connsiteX42" fmla="*/ 2506807 w 4312228"/>
              <a:gd name="connsiteY42" fmla="*/ 1511011 h 2150052"/>
              <a:gd name="connsiteX43" fmla="*/ 2583007 w 4312228"/>
              <a:gd name="connsiteY43" fmla="*/ 1555173 h 2150052"/>
              <a:gd name="connsiteX44" fmla="*/ 2645353 w 4312228"/>
              <a:gd name="connsiteY44" fmla="*/ 1555173 h 2150052"/>
              <a:gd name="connsiteX45" fmla="*/ 2645353 w 4312228"/>
              <a:gd name="connsiteY45" fmla="*/ 1600200 h 2150052"/>
              <a:gd name="connsiteX46" fmla="*/ 2744066 w 4312228"/>
              <a:gd name="connsiteY46" fmla="*/ 1600200 h 2150052"/>
              <a:gd name="connsiteX47" fmla="*/ 2770910 w 4312228"/>
              <a:gd name="connsiteY47" fmla="*/ 1645227 h 2150052"/>
              <a:gd name="connsiteX48" fmla="*/ 2810741 w 4312228"/>
              <a:gd name="connsiteY48" fmla="*/ 1680730 h 2150052"/>
              <a:gd name="connsiteX49" fmla="*/ 2949287 w 4312228"/>
              <a:gd name="connsiteY49" fmla="*/ 1680730 h 2150052"/>
              <a:gd name="connsiteX50" fmla="*/ 2949287 w 4312228"/>
              <a:gd name="connsiteY50" fmla="*/ 1724891 h 2150052"/>
              <a:gd name="connsiteX51" fmla="*/ 3025487 w 4312228"/>
              <a:gd name="connsiteY51" fmla="*/ 1724891 h 2150052"/>
              <a:gd name="connsiteX52" fmla="*/ 3079173 w 4312228"/>
              <a:gd name="connsiteY52" fmla="*/ 1743075 h 2150052"/>
              <a:gd name="connsiteX53" fmla="*/ 3172691 w 4312228"/>
              <a:gd name="connsiteY53" fmla="*/ 1761259 h 2150052"/>
              <a:gd name="connsiteX54" fmla="*/ 3280064 w 4312228"/>
              <a:gd name="connsiteY54" fmla="*/ 1761259 h 2150052"/>
              <a:gd name="connsiteX55" fmla="*/ 3280064 w 4312228"/>
              <a:gd name="connsiteY55" fmla="*/ 1796761 h 2150052"/>
              <a:gd name="connsiteX56" fmla="*/ 3325091 w 4312228"/>
              <a:gd name="connsiteY56" fmla="*/ 1796761 h 2150052"/>
              <a:gd name="connsiteX57" fmla="*/ 3319896 w 4312228"/>
              <a:gd name="connsiteY57" fmla="*/ 1832264 h 2150052"/>
              <a:gd name="connsiteX58" fmla="*/ 3418609 w 4312228"/>
              <a:gd name="connsiteY58" fmla="*/ 1832264 h 2150052"/>
              <a:gd name="connsiteX59" fmla="*/ 3610841 w 4312228"/>
              <a:gd name="connsiteY59" fmla="*/ 1908464 h 2150052"/>
              <a:gd name="connsiteX60" fmla="*/ 3829916 w 4312228"/>
              <a:gd name="connsiteY60" fmla="*/ 1930977 h 2150052"/>
              <a:gd name="connsiteX61" fmla="*/ 3829916 w 4312228"/>
              <a:gd name="connsiteY61" fmla="*/ 2015837 h 2150052"/>
              <a:gd name="connsiteX62" fmla="*/ 4142509 w 4312228"/>
              <a:gd name="connsiteY62" fmla="*/ 2015837 h 2150052"/>
              <a:gd name="connsiteX63" fmla="*/ 4142509 w 4312228"/>
              <a:gd name="connsiteY63" fmla="*/ 2150052 h 2150052"/>
              <a:gd name="connsiteX64" fmla="*/ 4312228 w 4312228"/>
              <a:gd name="connsiteY6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7650 w 4312228"/>
              <a:gd name="connsiteY36" fmla="*/ 1080290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122343 w 4312228"/>
              <a:gd name="connsiteY40" fmla="*/ 1300596 h 2150052"/>
              <a:gd name="connsiteX41" fmla="*/ 2234046 w 4312228"/>
              <a:gd name="connsiteY41" fmla="*/ 1354282 h 2150052"/>
              <a:gd name="connsiteX42" fmla="*/ 2506807 w 4312228"/>
              <a:gd name="connsiteY42" fmla="*/ 1511011 h 2150052"/>
              <a:gd name="connsiteX43" fmla="*/ 2583007 w 4312228"/>
              <a:gd name="connsiteY43" fmla="*/ 1555173 h 2150052"/>
              <a:gd name="connsiteX44" fmla="*/ 2645353 w 4312228"/>
              <a:gd name="connsiteY44" fmla="*/ 1555173 h 2150052"/>
              <a:gd name="connsiteX45" fmla="*/ 2645353 w 4312228"/>
              <a:gd name="connsiteY45" fmla="*/ 1600200 h 2150052"/>
              <a:gd name="connsiteX46" fmla="*/ 2744066 w 4312228"/>
              <a:gd name="connsiteY46" fmla="*/ 1600200 h 2150052"/>
              <a:gd name="connsiteX47" fmla="*/ 2770910 w 4312228"/>
              <a:gd name="connsiteY47" fmla="*/ 1645227 h 2150052"/>
              <a:gd name="connsiteX48" fmla="*/ 2810741 w 4312228"/>
              <a:gd name="connsiteY48" fmla="*/ 1680730 h 2150052"/>
              <a:gd name="connsiteX49" fmla="*/ 2949287 w 4312228"/>
              <a:gd name="connsiteY49" fmla="*/ 1680730 h 2150052"/>
              <a:gd name="connsiteX50" fmla="*/ 2949287 w 4312228"/>
              <a:gd name="connsiteY50" fmla="*/ 1724891 h 2150052"/>
              <a:gd name="connsiteX51" fmla="*/ 3025487 w 4312228"/>
              <a:gd name="connsiteY51" fmla="*/ 1724891 h 2150052"/>
              <a:gd name="connsiteX52" fmla="*/ 3079173 w 4312228"/>
              <a:gd name="connsiteY52" fmla="*/ 1743075 h 2150052"/>
              <a:gd name="connsiteX53" fmla="*/ 3172691 w 4312228"/>
              <a:gd name="connsiteY53" fmla="*/ 1761259 h 2150052"/>
              <a:gd name="connsiteX54" fmla="*/ 3280064 w 4312228"/>
              <a:gd name="connsiteY54" fmla="*/ 1761259 h 2150052"/>
              <a:gd name="connsiteX55" fmla="*/ 3280064 w 4312228"/>
              <a:gd name="connsiteY55" fmla="*/ 1796761 h 2150052"/>
              <a:gd name="connsiteX56" fmla="*/ 3325091 w 4312228"/>
              <a:gd name="connsiteY56" fmla="*/ 1796761 h 2150052"/>
              <a:gd name="connsiteX57" fmla="*/ 3319896 w 4312228"/>
              <a:gd name="connsiteY57" fmla="*/ 1832264 h 2150052"/>
              <a:gd name="connsiteX58" fmla="*/ 3418609 w 4312228"/>
              <a:gd name="connsiteY58" fmla="*/ 1832264 h 2150052"/>
              <a:gd name="connsiteX59" fmla="*/ 3610841 w 4312228"/>
              <a:gd name="connsiteY59" fmla="*/ 1908464 h 2150052"/>
              <a:gd name="connsiteX60" fmla="*/ 3829916 w 4312228"/>
              <a:gd name="connsiteY60" fmla="*/ 1930977 h 2150052"/>
              <a:gd name="connsiteX61" fmla="*/ 3829916 w 4312228"/>
              <a:gd name="connsiteY61" fmla="*/ 2015837 h 2150052"/>
              <a:gd name="connsiteX62" fmla="*/ 4142509 w 4312228"/>
              <a:gd name="connsiteY62" fmla="*/ 2015837 h 2150052"/>
              <a:gd name="connsiteX63" fmla="*/ 4142509 w 4312228"/>
              <a:gd name="connsiteY63" fmla="*/ 2150052 h 2150052"/>
              <a:gd name="connsiteX64" fmla="*/ 4312228 w 4312228"/>
              <a:gd name="connsiteY6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122343 w 4312228"/>
              <a:gd name="connsiteY40" fmla="*/ 1300596 h 2150052"/>
              <a:gd name="connsiteX41" fmla="*/ 2234046 w 4312228"/>
              <a:gd name="connsiteY41" fmla="*/ 1354282 h 2150052"/>
              <a:gd name="connsiteX42" fmla="*/ 2506807 w 4312228"/>
              <a:gd name="connsiteY42" fmla="*/ 1511011 h 2150052"/>
              <a:gd name="connsiteX43" fmla="*/ 2583007 w 4312228"/>
              <a:gd name="connsiteY43" fmla="*/ 1555173 h 2150052"/>
              <a:gd name="connsiteX44" fmla="*/ 2645353 w 4312228"/>
              <a:gd name="connsiteY44" fmla="*/ 1555173 h 2150052"/>
              <a:gd name="connsiteX45" fmla="*/ 2645353 w 4312228"/>
              <a:gd name="connsiteY45" fmla="*/ 1600200 h 2150052"/>
              <a:gd name="connsiteX46" fmla="*/ 2744066 w 4312228"/>
              <a:gd name="connsiteY46" fmla="*/ 1600200 h 2150052"/>
              <a:gd name="connsiteX47" fmla="*/ 2770910 w 4312228"/>
              <a:gd name="connsiteY47" fmla="*/ 1645227 h 2150052"/>
              <a:gd name="connsiteX48" fmla="*/ 2810741 w 4312228"/>
              <a:gd name="connsiteY48" fmla="*/ 1680730 h 2150052"/>
              <a:gd name="connsiteX49" fmla="*/ 2949287 w 4312228"/>
              <a:gd name="connsiteY49" fmla="*/ 1680730 h 2150052"/>
              <a:gd name="connsiteX50" fmla="*/ 2949287 w 4312228"/>
              <a:gd name="connsiteY50" fmla="*/ 1724891 h 2150052"/>
              <a:gd name="connsiteX51" fmla="*/ 3025487 w 4312228"/>
              <a:gd name="connsiteY51" fmla="*/ 1724891 h 2150052"/>
              <a:gd name="connsiteX52" fmla="*/ 3079173 w 4312228"/>
              <a:gd name="connsiteY52" fmla="*/ 1743075 h 2150052"/>
              <a:gd name="connsiteX53" fmla="*/ 3172691 w 4312228"/>
              <a:gd name="connsiteY53" fmla="*/ 1761259 h 2150052"/>
              <a:gd name="connsiteX54" fmla="*/ 3280064 w 4312228"/>
              <a:gd name="connsiteY54" fmla="*/ 1761259 h 2150052"/>
              <a:gd name="connsiteX55" fmla="*/ 3280064 w 4312228"/>
              <a:gd name="connsiteY55" fmla="*/ 1796761 h 2150052"/>
              <a:gd name="connsiteX56" fmla="*/ 3325091 w 4312228"/>
              <a:gd name="connsiteY56" fmla="*/ 1796761 h 2150052"/>
              <a:gd name="connsiteX57" fmla="*/ 3319896 w 4312228"/>
              <a:gd name="connsiteY57" fmla="*/ 1832264 h 2150052"/>
              <a:gd name="connsiteX58" fmla="*/ 3418609 w 4312228"/>
              <a:gd name="connsiteY58" fmla="*/ 1832264 h 2150052"/>
              <a:gd name="connsiteX59" fmla="*/ 3610841 w 4312228"/>
              <a:gd name="connsiteY59" fmla="*/ 1908464 h 2150052"/>
              <a:gd name="connsiteX60" fmla="*/ 3829916 w 4312228"/>
              <a:gd name="connsiteY60" fmla="*/ 1930977 h 2150052"/>
              <a:gd name="connsiteX61" fmla="*/ 3829916 w 4312228"/>
              <a:gd name="connsiteY61" fmla="*/ 2015837 h 2150052"/>
              <a:gd name="connsiteX62" fmla="*/ 4142509 w 4312228"/>
              <a:gd name="connsiteY62" fmla="*/ 2015837 h 2150052"/>
              <a:gd name="connsiteX63" fmla="*/ 4142509 w 4312228"/>
              <a:gd name="connsiteY63" fmla="*/ 2150052 h 2150052"/>
              <a:gd name="connsiteX64" fmla="*/ 4312228 w 4312228"/>
              <a:gd name="connsiteY64"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40072 w 4312228"/>
              <a:gd name="connsiteY40" fmla="*/ 1207193 h 2150052"/>
              <a:gd name="connsiteX41" fmla="*/ 2122343 w 4312228"/>
              <a:gd name="connsiteY41" fmla="*/ 1300596 h 2150052"/>
              <a:gd name="connsiteX42" fmla="*/ 2234046 w 4312228"/>
              <a:gd name="connsiteY42" fmla="*/ 1354282 h 2150052"/>
              <a:gd name="connsiteX43" fmla="*/ 2506807 w 4312228"/>
              <a:gd name="connsiteY43" fmla="*/ 1511011 h 2150052"/>
              <a:gd name="connsiteX44" fmla="*/ 2583007 w 4312228"/>
              <a:gd name="connsiteY44" fmla="*/ 1555173 h 2150052"/>
              <a:gd name="connsiteX45" fmla="*/ 2645353 w 4312228"/>
              <a:gd name="connsiteY45" fmla="*/ 1555173 h 2150052"/>
              <a:gd name="connsiteX46" fmla="*/ 2645353 w 4312228"/>
              <a:gd name="connsiteY46" fmla="*/ 1600200 h 2150052"/>
              <a:gd name="connsiteX47" fmla="*/ 2744066 w 4312228"/>
              <a:gd name="connsiteY47" fmla="*/ 1600200 h 2150052"/>
              <a:gd name="connsiteX48" fmla="*/ 2770910 w 4312228"/>
              <a:gd name="connsiteY48" fmla="*/ 1645227 h 2150052"/>
              <a:gd name="connsiteX49" fmla="*/ 2810741 w 4312228"/>
              <a:gd name="connsiteY49" fmla="*/ 1680730 h 2150052"/>
              <a:gd name="connsiteX50" fmla="*/ 2949287 w 4312228"/>
              <a:gd name="connsiteY50" fmla="*/ 1680730 h 2150052"/>
              <a:gd name="connsiteX51" fmla="*/ 2949287 w 4312228"/>
              <a:gd name="connsiteY51" fmla="*/ 1724891 h 2150052"/>
              <a:gd name="connsiteX52" fmla="*/ 3025487 w 4312228"/>
              <a:gd name="connsiteY52" fmla="*/ 1724891 h 2150052"/>
              <a:gd name="connsiteX53" fmla="*/ 3079173 w 4312228"/>
              <a:gd name="connsiteY53" fmla="*/ 1743075 h 2150052"/>
              <a:gd name="connsiteX54" fmla="*/ 3172691 w 4312228"/>
              <a:gd name="connsiteY54" fmla="*/ 1761259 h 2150052"/>
              <a:gd name="connsiteX55" fmla="*/ 3280064 w 4312228"/>
              <a:gd name="connsiteY55" fmla="*/ 1761259 h 2150052"/>
              <a:gd name="connsiteX56" fmla="*/ 3280064 w 4312228"/>
              <a:gd name="connsiteY56" fmla="*/ 1796761 h 2150052"/>
              <a:gd name="connsiteX57" fmla="*/ 3325091 w 4312228"/>
              <a:gd name="connsiteY57" fmla="*/ 1796761 h 2150052"/>
              <a:gd name="connsiteX58" fmla="*/ 3319896 w 4312228"/>
              <a:gd name="connsiteY58" fmla="*/ 1832264 h 2150052"/>
              <a:gd name="connsiteX59" fmla="*/ 3418609 w 4312228"/>
              <a:gd name="connsiteY59" fmla="*/ 1832264 h 2150052"/>
              <a:gd name="connsiteX60" fmla="*/ 3610841 w 4312228"/>
              <a:gd name="connsiteY60" fmla="*/ 1908464 h 2150052"/>
              <a:gd name="connsiteX61" fmla="*/ 3829916 w 4312228"/>
              <a:gd name="connsiteY61" fmla="*/ 1930977 h 2150052"/>
              <a:gd name="connsiteX62" fmla="*/ 3829916 w 4312228"/>
              <a:gd name="connsiteY62" fmla="*/ 2015837 h 2150052"/>
              <a:gd name="connsiteX63" fmla="*/ 4142509 w 4312228"/>
              <a:gd name="connsiteY63" fmla="*/ 2015837 h 2150052"/>
              <a:gd name="connsiteX64" fmla="*/ 4142509 w 4312228"/>
              <a:gd name="connsiteY64" fmla="*/ 2150052 h 2150052"/>
              <a:gd name="connsiteX65" fmla="*/ 4312228 w 4312228"/>
              <a:gd name="connsiteY65"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122343 w 4312228"/>
              <a:gd name="connsiteY41" fmla="*/ 1300596 h 2150052"/>
              <a:gd name="connsiteX42" fmla="*/ 2234046 w 4312228"/>
              <a:gd name="connsiteY42" fmla="*/ 1354282 h 2150052"/>
              <a:gd name="connsiteX43" fmla="*/ 2506807 w 4312228"/>
              <a:gd name="connsiteY43" fmla="*/ 1511011 h 2150052"/>
              <a:gd name="connsiteX44" fmla="*/ 2583007 w 4312228"/>
              <a:gd name="connsiteY44" fmla="*/ 1555173 h 2150052"/>
              <a:gd name="connsiteX45" fmla="*/ 2645353 w 4312228"/>
              <a:gd name="connsiteY45" fmla="*/ 1555173 h 2150052"/>
              <a:gd name="connsiteX46" fmla="*/ 2645353 w 4312228"/>
              <a:gd name="connsiteY46" fmla="*/ 1600200 h 2150052"/>
              <a:gd name="connsiteX47" fmla="*/ 2744066 w 4312228"/>
              <a:gd name="connsiteY47" fmla="*/ 1600200 h 2150052"/>
              <a:gd name="connsiteX48" fmla="*/ 2770910 w 4312228"/>
              <a:gd name="connsiteY48" fmla="*/ 1645227 h 2150052"/>
              <a:gd name="connsiteX49" fmla="*/ 2810741 w 4312228"/>
              <a:gd name="connsiteY49" fmla="*/ 1680730 h 2150052"/>
              <a:gd name="connsiteX50" fmla="*/ 2949287 w 4312228"/>
              <a:gd name="connsiteY50" fmla="*/ 1680730 h 2150052"/>
              <a:gd name="connsiteX51" fmla="*/ 2949287 w 4312228"/>
              <a:gd name="connsiteY51" fmla="*/ 1724891 h 2150052"/>
              <a:gd name="connsiteX52" fmla="*/ 3025487 w 4312228"/>
              <a:gd name="connsiteY52" fmla="*/ 1724891 h 2150052"/>
              <a:gd name="connsiteX53" fmla="*/ 3079173 w 4312228"/>
              <a:gd name="connsiteY53" fmla="*/ 1743075 h 2150052"/>
              <a:gd name="connsiteX54" fmla="*/ 3172691 w 4312228"/>
              <a:gd name="connsiteY54" fmla="*/ 1761259 h 2150052"/>
              <a:gd name="connsiteX55" fmla="*/ 3280064 w 4312228"/>
              <a:gd name="connsiteY55" fmla="*/ 1761259 h 2150052"/>
              <a:gd name="connsiteX56" fmla="*/ 3280064 w 4312228"/>
              <a:gd name="connsiteY56" fmla="*/ 1796761 h 2150052"/>
              <a:gd name="connsiteX57" fmla="*/ 3325091 w 4312228"/>
              <a:gd name="connsiteY57" fmla="*/ 1796761 h 2150052"/>
              <a:gd name="connsiteX58" fmla="*/ 3319896 w 4312228"/>
              <a:gd name="connsiteY58" fmla="*/ 1832264 h 2150052"/>
              <a:gd name="connsiteX59" fmla="*/ 3418609 w 4312228"/>
              <a:gd name="connsiteY59" fmla="*/ 1832264 h 2150052"/>
              <a:gd name="connsiteX60" fmla="*/ 3610841 w 4312228"/>
              <a:gd name="connsiteY60" fmla="*/ 1908464 h 2150052"/>
              <a:gd name="connsiteX61" fmla="*/ 3829916 w 4312228"/>
              <a:gd name="connsiteY61" fmla="*/ 1930977 h 2150052"/>
              <a:gd name="connsiteX62" fmla="*/ 3829916 w 4312228"/>
              <a:gd name="connsiteY62" fmla="*/ 2015837 h 2150052"/>
              <a:gd name="connsiteX63" fmla="*/ 4142509 w 4312228"/>
              <a:gd name="connsiteY63" fmla="*/ 2015837 h 2150052"/>
              <a:gd name="connsiteX64" fmla="*/ 4142509 w 4312228"/>
              <a:gd name="connsiteY64" fmla="*/ 2150052 h 2150052"/>
              <a:gd name="connsiteX65" fmla="*/ 4312228 w 4312228"/>
              <a:gd name="connsiteY65"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234046 w 4312228"/>
              <a:gd name="connsiteY42" fmla="*/ 1354282 h 2150052"/>
              <a:gd name="connsiteX43" fmla="*/ 2506807 w 4312228"/>
              <a:gd name="connsiteY43" fmla="*/ 1511011 h 2150052"/>
              <a:gd name="connsiteX44" fmla="*/ 2583007 w 4312228"/>
              <a:gd name="connsiteY44" fmla="*/ 1555173 h 2150052"/>
              <a:gd name="connsiteX45" fmla="*/ 2645353 w 4312228"/>
              <a:gd name="connsiteY45" fmla="*/ 1555173 h 2150052"/>
              <a:gd name="connsiteX46" fmla="*/ 2645353 w 4312228"/>
              <a:gd name="connsiteY46" fmla="*/ 1600200 h 2150052"/>
              <a:gd name="connsiteX47" fmla="*/ 2744066 w 4312228"/>
              <a:gd name="connsiteY47" fmla="*/ 1600200 h 2150052"/>
              <a:gd name="connsiteX48" fmla="*/ 2770910 w 4312228"/>
              <a:gd name="connsiteY48" fmla="*/ 1645227 h 2150052"/>
              <a:gd name="connsiteX49" fmla="*/ 2810741 w 4312228"/>
              <a:gd name="connsiteY49" fmla="*/ 1680730 h 2150052"/>
              <a:gd name="connsiteX50" fmla="*/ 2949287 w 4312228"/>
              <a:gd name="connsiteY50" fmla="*/ 1680730 h 2150052"/>
              <a:gd name="connsiteX51" fmla="*/ 2949287 w 4312228"/>
              <a:gd name="connsiteY51" fmla="*/ 1724891 h 2150052"/>
              <a:gd name="connsiteX52" fmla="*/ 3025487 w 4312228"/>
              <a:gd name="connsiteY52" fmla="*/ 1724891 h 2150052"/>
              <a:gd name="connsiteX53" fmla="*/ 3079173 w 4312228"/>
              <a:gd name="connsiteY53" fmla="*/ 1743075 h 2150052"/>
              <a:gd name="connsiteX54" fmla="*/ 3172691 w 4312228"/>
              <a:gd name="connsiteY54" fmla="*/ 1761259 h 2150052"/>
              <a:gd name="connsiteX55" fmla="*/ 3280064 w 4312228"/>
              <a:gd name="connsiteY55" fmla="*/ 1761259 h 2150052"/>
              <a:gd name="connsiteX56" fmla="*/ 3280064 w 4312228"/>
              <a:gd name="connsiteY56" fmla="*/ 1796761 h 2150052"/>
              <a:gd name="connsiteX57" fmla="*/ 3325091 w 4312228"/>
              <a:gd name="connsiteY57" fmla="*/ 1796761 h 2150052"/>
              <a:gd name="connsiteX58" fmla="*/ 3319896 w 4312228"/>
              <a:gd name="connsiteY58" fmla="*/ 1832264 h 2150052"/>
              <a:gd name="connsiteX59" fmla="*/ 3418609 w 4312228"/>
              <a:gd name="connsiteY59" fmla="*/ 1832264 h 2150052"/>
              <a:gd name="connsiteX60" fmla="*/ 3610841 w 4312228"/>
              <a:gd name="connsiteY60" fmla="*/ 1908464 h 2150052"/>
              <a:gd name="connsiteX61" fmla="*/ 3829916 w 4312228"/>
              <a:gd name="connsiteY61" fmla="*/ 1930977 h 2150052"/>
              <a:gd name="connsiteX62" fmla="*/ 3829916 w 4312228"/>
              <a:gd name="connsiteY62" fmla="*/ 2015837 h 2150052"/>
              <a:gd name="connsiteX63" fmla="*/ 4142509 w 4312228"/>
              <a:gd name="connsiteY63" fmla="*/ 2015837 h 2150052"/>
              <a:gd name="connsiteX64" fmla="*/ 4142509 w 4312228"/>
              <a:gd name="connsiteY64" fmla="*/ 2150052 h 2150052"/>
              <a:gd name="connsiteX65" fmla="*/ 4312228 w 4312228"/>
              <a:gd name="connsiteY65"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77921 w 4312228"/>
              <a:gd name="connsiteY42" fmla="*/ 1211423 h 2150052"/>
              <a:gd name="connsiteX43" fmla="*/ 2234046 w 4312228"/>
              <a:gd name="connsiteY43" fmla="*/ 1354282 h 2150052"/>
              <a:gd name="connsiteX44" fmla="*/ 2506807 w 4312228"/>
              <a:gd name="connsiteY44" fmla="*/ 1511011 h 2150052"/>
              <a:gd name="connsiteX45" fmla="*/ 2583007 w 4312228"/>
              <a:gd name="connsiteY45" fmla="*/ 1555173 h 2150052"/>
              <a:gd name="connsiteX46" fmla="*/ 2645353 w 4312228"/>
              <a:gd name="connsiteY46" fmla="*/ 1555173 h 2150052"/>
              <a:gd name="connsiteX47" fmla="*/ 2645353 w 4312228"/>
              <a:gd name="connsiteY47" fmla="*/ 1600200 h 2150052"/>
              <a:gd name="connsiteX48" fmla="*/ 2744066 w 4312228"/>
              <a:gd name="connsiteY48" fmla="*/ 1600200 h 2150052"/>
              <a:gd name="connsiteX49" fmla="*/ 2770910 w 4312228"/>
              <a:gd name="connsiteY49" fmla="*/ 1645227 h 2150052"/>
              <a:gd name="connsiteX50" fmla="*/ 2810741 w 4312228"/>
              <a:gd name="connsiteY50" fmla="*/ 1680730 h 2150052"/>
              <a:gd name="connsiteX51" fmla="*/ 2949287 w 4312228"/>
              <a:gd name="connsiteY51" fmla="*/ 1680730 h 2150052"/>
              <a:gd name="connsiteX52" fmla="*/ 2949287 w 4312228"/>
              <a:gd name="connsiteY52" fmla="*/ 1724891 h 2150052"/>
              <a:gd name="connsiteX53" fmla="*/ 3025487 w 4312228"/>
              <a:gd name="connsiteY53" fmla="*/ 1724891 h 2150052"/>
              <a:gd name="connsiteX54" fmla="*/ 3079173 w 4312228"/>
              <a:gd name="connsiteY54" fmla="*/ 1743075 h 2150052"/>
              <a:gd name="connsiteX55" fmla="*/ 3172691 w 4312228"/>
              <a:gd name="connsiteY55" fmla="*/ 1761259 h 2150052"/>
              <a:gd name="connsiteX56" fmla="*/ 3280064 w 4312228"/>
              <a:gd name="connsiteY56" fmla="*/ 1761259 h 2150052"/>
              <a:gd name="connsiteX57" fmla="*/ 3280064 w 4312228"/>
              <a:gd name="connsiteY57" fmla="*/ 1796761 h 2150052"/>
              <a:gd name="connsiteX58" fmla="*/ 3325091 w 4312228"/>
              <a:gd name="connsiteY58" fmla="*/ 1796761 h 2150052"/>
              <a:gd name="connsiteX59" fmla="*/ 3319896 w 4312228"/>
              <a:gd name="connsiteY59" fmla="*/ 1832264 h 2150052"/>
              <a:gd name="connsiteX60" fmla="*/ 3418609 w 4312228"/>
              <a:gd name="connsiteY60" fmla="*/ 1832264 h 2150052"/>
              <a:gd name="connsiteX61" fmla="*/ 3610841 w 4312228"/>
              <a:gd name="connsiteY61" fmla="*/ 1908464 h 2150052"/>
              <a:gd name="connsiteX62" fmla="*/ 3829916 w 4312228"/>
              <a:gd name="connsiteY62" fmla="*/ 1930977 h 2150052"/>
              <a:gd name="connsiteX63" fmla="*/ 3829916 w 4312228"/>
              <a:gd name="connsiteY63" fmla="*/ 2015837 h 2150052"/>
              <a:gd name="connsiteX64" fmla="*/ 4142509 w 4312228"/>
              <a:gd name="connsiteY64" fmla="*/ 2015837 h 2150052"/>
              <a:gd name="connsiteX65" fmla="*/ 4142509 w 4312228"/>
              <a:gd name="connsiteY65" fmla="*/ 2150052 h 2150052"/>
              <a:gd name="connsiteX66" fmla="*/ 4312228 w 4312228"/>
              <a:gd name="connsiteY66"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234046 w 4312228"/>
              <a:gd name="connsiteY43" fmla="*/ 1354282 h 2150052"/>
              <a:gd name="connsiteX44" fmla="*/ 2506807 w 4312228"/>
              <a:gd name="connsiteY44" fmla="*/ 1511011 h 2150052"/>
              <a:gd name="connsiteX45" fmla="*/ 2583007 w 4312228"/>
              <a:gd name="connsiteY45" fmla="*/ 1555173 h 2150052"/>
              <a:gd name="connsiteX46" fmla="*/ 2645353 w 4312228"/>
              <a:gd name="connsiteY46" fmla="*/ 1555173 h 2150052"/>
              <a:gd name="connsiteX47" fmla="*/ 2645353 w 4312228"/>
              <a:gd name="connsiteY47" fmla="*/ 1600200 h 2150052"/>
              <a:gd name="connsiteX48" fmla="*/ 2744066 w 4312228"/>
              <a:gd name="connsiteY48" fmla="*/ 1600200 h 2150052"/>
              <a:gd name="connsiteX49" fmla="*/ 2770910 w 4312228"/>
              <a:gd name="connsiteY49" fmla="*/ 1645227 h 2150052"/>
              <a:gd name="connsiteX50" fmla="*/ 2810741 w 4312228"/>
              <a:gd name="connsiteY50" fmla="*/ 1680730 h 2150052"/>
              <a:gd name="connsiteX51" fmla="*/ 2949287 w 4312228"/>
              <a:gd name="connsiteY51" fmla="*/ 1680730 h 2150052"/>
              <a:gd name="connsiteX52" fmla="*/ 2949287 w 4312228"/>
              <a:gd name="connsiteY52" fmla="*/ 1724891 h 2150052"/>
              <a:gd name="connsiteX53" fmla="*/ 3025487 w 4312228"/>
              <a:gd name="connsiteY53" fmla="*/ 1724891 h 2150052"/>
              <a:gd name="connsiteX54" fmla="*/ 3079173 w 4312228"/>
              <a:gd name="connsiteY54" fmla="*/ 1743075 h 2150052"/>
              <a:gd name="connsiteX55" fmla="*/ 3172691 w 4312228"/>
              <a:gd name="connsiteY55" fmla="*/ 1761259 h 2150052"/>
              <a:gd name="connsiteX56" fmla="*/ 3280064 w 4312228"/>
              <a:gd name="connsiteY56" fmla="*/ 1761259 h 2150052"/>
              <a:gd name="connsiteX57" fmla="*/ 3280064 w 4312228"/>
              <a:gd name="connsiteY57" fmla="*/ 1796761 h 2150052"/>
              <a:gd name="connsiteX58" fmla="*/ 3325091 w 4312228"/>
              <a:gd name="connsiteY58" fmla="*/ 1796761 h 2150052"/>
              <a:gd name="connsiteX59" fmla="*/ 3319896 w 4312228"/>
              <a:gd name="connsiteY59" fmla="*/ 1832264 h 2150052"/>
              <a:gd name="connsiteX60" fmla="*/ 3418609 w 4312228"/>
              <a:gd name="connsiteY60" fmla="*/ 1832264 h 2150052"/>
              <a:gd name="connsiteX61" fmla="*/ 3610841 w 4312228"/>
              <a:gd name="connsiteY61" fmla="*/ 1908464 h 2150052"/>
              <a:gd name="connsiteX62" fmla="*/ 3829916 w 4312228"/>
              <a:gd name="connsiteY62" fmla="*/ 1930977 h 2150052"/>
              <a:gd name="connsiteX63" fmla="*/ 3829916 w 4312228"/>
              <a:gd name="connsiteY63" fmla="*/ 2015837 h 2150052"/>
              <a:gd name="connsiteX64" fmla="*/ 4142509 w 4312228"/>
              <a:gd name="connsiteY64" fmla="*/ 2015837 h 2150052"/>
              <a:gd name="connsiteX65" fmla="*/ 4142509 w 4312228"/>
              <a:gd name="connsiteY65" fmla="*/ 2150052 h 2150052"/>
              <a:gd name="connsiteX66" fmla="*/ 4312228 w 4312228"/>
              <a:gd name="connsiteY66"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47379 h 2150052"/>
              <a:gd name="connsiteX44" fmla="*/ 2234046 w 4312228"/>
              <a:gd name="connsiteY44" fmla="*/ 1354282 h 2150052"/>
              <a:gd name="connsiteX45" fmla="*/ 2506807 w 4312228"/>
              <a:gd name="connsiteY45" fmla="*/ 1511011 h 2150052"/>
              <a:gd name="connsiteX46" fmla="*/ 2583007 w 4312228"/>
              <a:gd name="connsiteY46" fmla="*/ 1555173 h 2150052"/>
              <a:gd name="connsiteX47" fmla="*/ 2645353 w 4312228"/>
              <a:gd name="connsiteY47" fmla="*/ 1555173 h 2150052"/>
              <a:gd name="connsiteX48" fmla="*/ 2645353 w 4312228"/>
              <a:gd name="connsiteY48" fmla="*/ 1600200 h 2150052"/>
              <a:gd name="connsiteX49" fmla="*/ 2744066 w 4312228"/>
              <a:gd name="connsiteY49" fmla="*/ 1600200 h 2150052"/>
              <a:gd name="connsiteX50" fmla="*/ 2770910 w 4312228"/>
              <a:gd name="connsiteY50" fmla="*/ 1645227 h 2150052"/>
              <a:gd name="connsiteX51" fmla="*/ 2810741 w 4312228"/>
              <a:gd name="connsiteY51" fmla="*/ 1680730 h 2150052"/>
              <a:gd name="connsiteX52" fmla="*/ 2949287 w 4312228"/>
              <a:gd name="connsiteY52" fmla="*/ 1680730 h 2150052"/>
              <a:gd name="connsiteX53" fmla="*/ 2949287 w 4312228"/>
              <a:gd name="connsiteY53" fmla="*/ 1724891 h 2150052"/>
              <a:gd name="connsiteX54" fmla="*/ 3025487 w 4312228"/>
              <a:gd name="connsiteY54" fmla="*/ 1724891 h 2150052"/>
              <a:gd name="connsiteX55" fmla="*/ 3079173 w 4312228"/>
              <a:gd name="connsiteY55" fmla="*/ 1743075 h 2150052"/>
              <a:gd name="connsiteX56" fmla="*/ 3172691 w 4312228"/>
              <a:gd name="connsiteY56" fmla="*/ 1761259 h 2150052"/>
              <a:gd name="connsiteX57" fmla="*/ 3280064 w 4312228"/>
              <a:gd name="connsiteY57" fmla="*/ 1761259 h 2150052"/>
              <a:gd name="connsiteX58" fmla="*/ 3280064 w 4312228"/>
              <a:gd name="connsiteY58" fmla="*/ 1796761 h 2150052"/>
              <a:gd name="connsiteX59" fmla="*/ 3325091 w 4312228"/>
              <a:gd name="connsiteY59" fmla="*/ 1796761 h 2150052"/>
              <a:gd name="connsiteX60" fmla="*/ 3319896 w 4312228"/>
              <a:gd name="connsiteY60" fmla="*/ 1832264 h 2150052"/>
              <a:gd name="connsiteX61" fmla="*/ 3418609 w 4312228"/>
              <a:gd name="connsiteY61" fmla="*/ 1832264 h 2150052"/>
              <a:gd name="connsiteX62" fmla="*/ 3610841 w 4312228"/>
              <a:gd name="connsiteY62" fmla="*/ 1908464 h 2150052"/>
              <a:gd name="connsiteX63" fmla="*/ 3829916 w 4312228"/>
              <a:gd name="connsiteY63" fmla="*/ 1930977 h 2150052"/>
              <a:gd name="connsiteX64" fmla="*/ 3829916 w 4312228"/>
              <a:gd name="connsiteY64" fmla="*/ 2015837 h 2150052"/>
              <a:gd name="connsiteX65" fmla="*/ 4142509 w 4312228"/>
              <a:gd name="connsiteY65" fmla="*/ 2015837 h 2150052"/>
              <a:gd name="connsiteX66" fmla="*/ 4142509 w 4312228"/>
              <a:gd name="connsiteY66" fmla="*/ 2150052 h 2150052"/>
              <a:gd name="connsiteX67" fmla="*/ 4312228 w 4312228"/>
              <a:gd name="connsiteY6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41033 h 2150052"/>
              <a:gd name="connsiteX44" fmla="*/ 2234046 w 4312228"/>
              <a:gd name="connsiteY44" fmla="*/ 1354282 h 2150052"/>
              <a:gd name="connsiteX45" fmla="*/ 2506807 w 4312228"/>
              <a:gd name="connsiteY45" fmla="*/ 1511011 h 2150052"/>
              <a:gd name="connsiteX46" fmla="*/ 2583007 w 4312228"/>
              <a:gd name="connsiteY46" fmla="*/ 1555173 h 2150052"/>
              <a:gd name="connsiteX47" fmla="*/ 2645353 w 4312228"/>
              <a:gd name="connsiteY47" fmla="*/ 1555173 h 2150052"/>
              <a:gd name="connsiteX48" fmla="*/ 2645353 w 4312228"/>
              <a:gd name="connsiteY48" fmla="*/ 1600200 h 2150052"/>
              <a:gd name="connsiteX49" fmla="*/ 2744066 w 4312228"/>
              <a:gd name="connsiteY49" fmla="*/ 1600200 h 2150052"/>
              <a:gd name="connsiteX50" fmla="*/ 2770910 w 4312228"/>
              <a:gd name="connsiteY50" fmla="*/ 1645227 h 2150052"/>
              <a:gd name="connsiteX51" fmla="*/ 2810741 w 4312228"/>
              <a:gd name="connsiteY51" fmla="*/ 1680730 h 2150052"/>
              <a:gd name="connsiteX52" fmla="*/ 2949287 w 4312228"/>
              <a:gd name="connsiteY52" fmla="*/ 1680730 h 2150052"/>
              <a:gd name="connsiteX53" fmla="*/ 2949287 w 4312228"/>
              <a:gd name="connsiteY53" fmla="*/ 1724891 h 2150052"/>
              <a:gd name="connsiteX54" fmla="*/ 3025487 w 4312228"/>
              <a:gd name="connsiteY54" fmla="*/ 1724891 h 2150052"/>
              <a:gd name="connsiteX55" fmla="*/ 3079173 w 4312228"/>
              <a:gd name="connsiteY55" fmla="*/ 1743075 h 2150052"/>
              <a:gd name="connsiteX56" fmla="*/ 3172691 w 4312228"/>
              <a:gd name="connsiteY56" fmla="*/ 1761259 h 2150052"/>
              <a:gd name="connsiteX57" fmla="*/ 3280064 w 4312228"/>
              <a:gd name="connsiteY57" fmla="*/ 1761259 h 2150052"/>
              <a:gd name="connsiteX58" fmla="*/ 3280064 w 4312228"/>
              <a:gd name="connsiteY58" fmla="*/ 1796761 h 2150052"/>
              <a:gd name="connsiteX59" fmla="*/ 3325091 w 4312228"/>
              <a:gd name="connsiteY59" fmla="*/ 1796761 h 2150052"/>
              <a:gd name="connsiteX60" fmla="*/ 3319896 w 4312228"/>
              <a:gd name="connsiteY60" fmla="*/ 1832264 h 2150052"/>
              <a:gd name="connsiteX61" fmla="*/ 3418609 w 4312228"/>
              <a:gd name="connsiteY61" fmla="*/ 1832264 h 2150052"/>
              <a:gd name="connsiteX62" fmla="*/ 3610841 w 4312228"/>
              <a:gd name="connsiteY62" fmla="*/ 1908464 h 2150052"/>
              <a:gd name="connsiteX63" fmla="*/ 3829916 w 4312228"/>
              <a:gd name="connsiteY63" fmla="*/ 1930977 h 2150052"/>
              <a:gd name="connsiteX64" fmla="*/ 3829916 w 4312228"/>
              <a:gd name="connsiteY64" fmla="*/ 2015837 h 2150052"/>
              <a:gd name="connsiteX65" fmla="*/ 4142509 w 4312228"/>
              <a:gd name="connsiteY65" fmla="*/ 2015837 h 2150052"/>
              <a:gd name="connsiteX66" fmla="*/ 4142509 w 4312228"/>
              <a:gd name="connsiteY66" fmla="*/ 2150052 h 2150052"/>
              <a:gd name="connsiteX67" fmla="*/ 4312228 w 4312228"/>
              <a:gd name="connsiteY6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234046 w 4312228"/>
              <a:gd name="connsiteY44" fmla="*/ 1354282 h 2150052"/>
              <a:gd name="connsiteX45" fmla="*/ 2506807 w 4312228"/>
              <a:gd name="connsiteY45" fmla="*/ 1511011 h 2150052"/>
              <a:gd name="connsiteX46" fmla="*/ 2583007 w 4312228"/>
              <a:gd name="connsiteY46" fmla="*/ 1555173 h 2150052"/>
              <a:gd name="connsiteX47" fmla="*/ 2645353 w 4312228"/>
              <a:gd name="connsiteY47" fmla="*/ 1555173 h 2150052"/>
              <a:gd name="connsiteX48" fmla="*/ 2645353 w 4312228"/>
              <a:gd name="connsiteY48" fmla="*/ 1600200 h 2150052"/>
              <a:gd name="connsiteX49" fmla="*/ 2744066 w 4312228"/>
              <a:gd name="connsiteY49" fmla="*/ 1600200 h 2150052"/>
              <a:gd name="connsiteX50" fmla="*/ 2770910 w 4312228"/>
              <a:gd name="connsiteY50" fmla="*/ 1645227 h 2150052"/>
              <a:gd name="connsiteX51" fmla="*/ 2810741 w 4312228"/>
              <a:gd name="connsiteY51" fmla="*/ 1680730 h 2150052"/>
              <a:gd name="connsiteX52" fmla="*/ 2949287 w 4312228"/>
              <a:gd name="connsiteY52" fmla="*/ 1680730 h 2150052"/>
              <a:gd name="connsiteX53" fmla="*/ 2949287 w 4312228"/>
              <a:gd name="connsiteY53" fmla="*/ 1724891 h 2150052"/>
              <a:gd name="connsiteX54" fmla="*/ 3025487 w 4312228"/>
              <a:gd name="connsiteY54" fmla="*/ 1724891 h 2150052"/>
              <a:gd name="connsiteX55" fmla="*/ 3079173 w 4312228"/>
              <a:gd name="connsiteY55" fmla="*/ 1743075 h 2150052"/>
              <a:gd name="connsiteX56" fmla="*/ 3172691 w 4312228"/>
              <a:gd name="connsiteY56" fmla="*/ 1761259 h 2150052"/>
              <a:gd name="connsiteX57" fmla="*/ 3280064 w 4312228"/>
              <a:gd name="connsiteY57" fmla="*/ 1761259 h 2150052"/>
              <a:gd name="connsiteX58" fmla="*/ 3280064 w 4312228"/>
              <a:gd name="connsiteY58" fmla="*/ 1796761 h 2150052"/>
              <a:gd name="connsiteX59" fmla="*/ 3325091 w 4312228"/>
              <a:gd name="connsiteY59" fmla="*/ 1796761 h 2150052"/>
              <a:gd name="connsiteX60" fmla="*/ 3319896 w 4312228"/>
              <a:gd name="connsiteY60" fmla="*/ 1832264 h 2150052"/>
              <a:gd name="connsiteX61" fmla="*/ 3418609 w 4312228"/>
              <a:gd name="connsiteY61" fmla="*/ 1832264 h 2150052"/>
              <a:gd name="connsiteX62" fmla="*/ 3610841 w 4312228"/>
              <a:gd name="connsiteY62" fmla="*/ 1908464 h 2150052"/>
              <a:gd name="connsiteX63" fmla="*/ 3829916 w 4312228"/>
              <a:gd name="connsiteY63" fmla="*/ 1930977 h 2150052"/>
              <a:gd name="connsiteX64" fmla="*/ 3829916 w 4312228"/>
              <a:gd name="connsiteY64" fmla="*/ 2015837 h 2150052"/>
              <a:gd name="connsiteX65" fmla="*/ 4142509 w 4312228"/>
              <a:gd name="connsiteY65" fmla="*/ 2015837 h 2150052"/>
              <a:gd name="connsiteX66" fmla="*/ 4142509 w 4312228"/>
              <a:gd name="connsiteY66" fmla="*/ 2150052 h 2150052"/>
              <a:gd name="connsiteX67" fmla="*/ 4312228 w 4312228"/>
              <a:gd name="connsiteY67"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111565 w 4312228"/>
              <a:gd name="connsiteY44" fmla="*/ 1251609 h 2150052"/>
              <a:gd name="connsiteX45" fmla="*/ 2234046 w 4312228"/>
              <a:gd name="connsiteY45" fmla="*/ 1354282 h 2150052"/>
              <a:gd name="connsiteX46" fmla="*/ 2506807 w 4312228"/>
              <a:gd name="connsiteY46" fmla="*/ 1511011 h 2150052"/>
              <a:gd name="connsiteX47" fmla="*/ 2583007 w 4312228"/>
              <a:gd name="connsiteY47" fmla="*/ 1555173 h 2150052"/>
              <a:gd name="connsiteX48" fmla="*/ 2645353 w 4312228"/>
              <a:gd name="connsiteY48" fmla="*/ 155517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06807 w 4312228"/>
              <a:gd name="connsiteY46" fmla="*/ 1511011 h 2150052"/>
              <a:gd name="connsiteX47" fmla="*/ 2583007 w 4312228"/>
              <a:gd name="connsiteY47" fmla="*/ 1555173 h 2150052"/>
              <a:gd name="connsiteX48" fmla="*/ 2645353 w 4312228"/>
              <a:gd name="connsiteY48" fmla="*/ 155517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06807 w 4312228"/>
              <a:gd name="connsiteY46" fmla="*/ 1511011 h 2150052"/>
              <a:gd name="connsiteX47" fmla="*/ 2536747 w 4312228"/>
              <a:gd name="connsiteY47" fmla="*/ 1540367 h 2150052"/>
              <a:gd name="connsiteX48" fmla="*/ 2645353 w 4312228"/>
              <a:gd name="connsiteY48" fmla="*/ 155517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06807 w 4312228"/>
              <a:gd name="connsiteY46" fmla="*/ 1511011 h 2150052"/>
              <a:gd name="connsiteX47" fmla="*/ 2538850 w 4312228"/>
              <a:gd name="connsiteY47" fmla="*/ 1517102 h 2150052"/>
              <a:gd name="connsiteX48" fmla="*/ 2645353 w 4312228"/>
              <a:gd name="connsiteY48" fmla="*/ 155517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06807 w 4312228"/>
              <a:gd name="connsiteY46" fmla="*/ 1511011 h 2150052"/>
              <a:gd name="connsiteX47" fmla="*/ 2538850 w 4312228"/>
              <a:gd name="connsiteY47" fmla="*/ 1538252 h 2150052"/>
              <a:gd name="connsiteX48" fmla="*/ 2645353 w 4312228"/>
              <a:gd name="connsiteY48" fmla="*/ 155517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25731 w 4312228"/>
              <a:gd name="connsiteY46" fmla="*/ 1513126 h 2150052"/>
              <a:gd name="connsiteX47" fmla="*/ 2538850 w 4312228"/>
              <a:gd name="connsiteY47" fmla="*/ 1538252 h 2150052"/>
              <a:gd name="connsiteX48" fmla="*/ 2645353 w 4312228"/>
              <a:gd name="connsiteY48" fmla="*/ 155517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25731 w 4312228"/>
              <a:gd name="connsiteY46" fmla="*/ 1513126 h 2150052"/>
              <a:gd name="connsiteX47" fmla="*/ 2522029 w 4312228"/>
              <a:gd name="connsiteY47" fmla="*/ 1534021 h 2150052"/>
              <a:gd name="connsiteX48" fmla="*/ 2645353 w 4312228"/>
              <a:gd name="connsiteY48" fmla="*/ 155517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7320 w 4312228"/>
              <a:gd name="connsiteY46" fmla="*/ 1506781 h 2150052"/>
              <a:gd name="connsiteX47" fmla="*/ 2522029 w 4312228"/>
              <a:gd name="connsiteY47" fmla="*/ 1534021 h 2150052"/>
              <a:gd name="connsiteX48" fmla="*/ 2645353 w 4312228"/>
              <a:gd name="connsiteY48" fmla="*/ 155517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645353 w 4312228"/>
              <a:gd name="connsiteY48" fmla="*/ 155517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88580 w 4312228"/>
              <a:gd name="connsiteY48" fmla="*/ 1519217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86477 w 4312228"/>
              <a:gd name="connsiteY48" fmla="*/ 153402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645353 w 4312228"/>
              <a:gd name="connsiteY49" fmla="*/ 1600200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82272 w 4312228"/>
              <a:gd name="connsiteY49" fmla="*/ 1564243 h 2150052"/>
              <a:gd name="connsiteX50" fmla="*/ 2744066 w 4312228"/>
              <a:gd name="connsiteY50" fmla="*/ 1600200 h 2150052"/>
              <a:gd name="connsiteX51" fmla="*/ 2770910 w 4312228"/>
              <a:gd name="connsiteY51" fmla="*/ 1645227 h 2150052"/>
              <a:gd name="connsiteX52" fmla="*/ 2810741 w 4312228"/>
              <a:gd name="connsiteY52" fmla="*/ 1680730 h 2150052"/>
              <a:gd name="connsiteX53" fmla="*/ 2949287 w 4312228"/>
              <a:gd name="connsiteY53" fmla="*/ 1680730 h 2150052"/>
              <a:gd name="connsiteX54" fmla="*/ 2949287 w 4312228"/>
              <a:gd name="connsiteY54" fmla="*/ 1724891 h 2150052"/>
              <a:gd name="connsiteX55" fmla="*/ 3025487 w 4312228"/>
              <a:gd name="connsiteY55" fmla="*/ 1724891 h 2150052"/>
              <a:gd name="connsiteX56" fmla="*/ 3079173 w 4312228"/>
              <a:gd name="connsiteY56" fmla="*/ 1743075 h 2150052"/>
              <a:gd name="connsiteX57" fmla="*/ 3172691 w 4312228"/>
              <a:gd name="connsiteY57" fmla="*/ 1761259 h 2150052"/>
              <a:gd name="connsiteX58" fmla="*/ 3280064 w 4312228"/>
              <a:gd name="connsiteY58" fmla="*/ 1761259 h 2150052"/>
              <a:gd name="connsiteX59" fmla="*/ 3280064 w 4312228"/>
              <a:gd name="connsiteY59" fmla="*/ 1796761 h 2150052"/>
              <a:gd name="connsiteX60" fmla="*/ 3325091 w 4312228"/>
              <a:gd name="connsiteY60" fmla="*/ 1796761 h 2150052"/>
              <a:gd name="connsiteX61" fmla="*/ 3319896 w 4312228"/>
              <a:gd name="connsiteY61" fmla="*/ 1832264 h 2150052"/>
              <a:gd name="connsiteX62" fmla="*/ 3418609 w 4312228"/>
              <a:gd name="connsiteY62" fmla="*/ 1832264 h 2150052"/>
              <a:gd name="connsiteX63" fmla="*/ 3610841 w 4312228"/>
              <a:gd name="connsiteY63" fmla="*/ 1908464 h 2150052"/>
              <a:gd name="connsiteX64" fmla="*/ 3829916 w 4312228"/>
              <a:gd name="connsiteY64" fmla="*/ 1930977 h 2150052"/>
              <a:gd name="connsiteX65" fmla="*/ 3829916 w 4312228"/>
              <a:gd name="connsiteY65" fmla="*/ 2015837 h 2150052"/>
              <a:gd name="connsiteX66" fmla="*/ 4142509 w 4312228"/>
              <a:gd name="connsiteY66" fmla="*/ 2015837 h 2150052"/>
              <a:gd name="connsiteX67" fmla="*/ 4142509 w 4312228"/>
              <a:gd name="connsiteY67" fmla="*/ 2150052 h 2150052"/>
              <a:gd name="connsiteX68" fmla="*/ 4312228 w 4312228"/>
              <a:gd name="connsiteY68"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82272 w 4312228"/>
              <a:gd name="connsiteY49" fmla="*/ 1564243 h 2150052"/>
              <a:gd name="connsiteX50" fmla="*/ 2654063 w 4312228"/>
              <a:gd name="connsiteY50" fmla="*/ 1579442 h 2150052"/>
              <a:gd name="connsiteX51" fmla="*/ 2744066 w 4312228"/>
              <a:gd name="connsiteY51" fmla="*/ 1600200 h 2150052"/>
              <a:gd name="connsiteX52" fmla="*/ 2770910 w 4312228"/>
              <a:gd name="connsiteY52" fmla="*/ 1645227 h 2150052"/>
              <a:gd name="connsiteX53" fmla="*/ 2810741 w 4312228"/>
              <a:gd name="connsiteY53" fmla="*/ 1680730 h 2150052"/>
              <a:gd name="connsiteX54" fmla="*/ 2949287 w 4312228"/>
              <a:gd name="connsiteY54" fmla="*/ 1680730 h 2150052"/>
              <a:gd name="connsiteX55" fmla="*/ 2949287 w 4312228"/>
              <a:gd name="connsiteY55" fmla="*/ 1724891 h 2150052"/>
              <a:gd name="connsiteX56" fmla="*/ 3025487 w 4312228"/>
              <a:gd name="connsiteY56" fmla="*/ 1724891 h 2150052"/>
              <a:gd name="connsiteX57" fmla="*/ 3079173 w 4312228"/>
              <a:gd name="connsiteY57" fmla="*/ 1743075 h 2150052"/>
              <a:gd name="connsiteX58" fmla="*/ 3172691 w 4312228"/>
              <a:gd name="connsiteY58" fmla="*/ 1761259 h 2150052"/>
              <a:gd name="connsiteX59" fmla="*/ 3280064 w 4312228"/>
              <a:gd name="connsiteY59" fmla="*/ 1761259 h 2150052"/>
              <a:gd name="connsiteX60" fmla="*/ 3280064 w 4312228"/>
              <a:gd name="connsiteY60" fmla="*/ 1796761 h 2150052"/>
              <a:gd name="connsiteX61" fmla="*/ 3325091 w 4312228"/>
              <a:gd name="connsiteY61" fmla="*/ 1796761 h 2150052"/>
              <a:gd name="connsiteX62" fmla="*/ 3319896 w 4312228"/>
              <a:gd name="connsiteY62" fmla="*/ 1832264 h 2150052"/>
              <a:gd name="connsiteX63" fmla="*/ 3418609 w 4312228"/>
              <a:gd name="connsiteY63" fmla="*/ 1832264 h 2150052"/>
              <a:gd name="connsiteX64" fmla="*/ 3610841 w 4312228"/>
              <a:gd name="connsiteY64" fmla="*/ 1908464 h 2150052"/>
              <a:gd name="connsiteX65" fmla="*/ 3829916 w 4312228"/>
              <a:gd name="connsiteY65" fmla="*/ 1930977 h 2150052"/>
              <a:gd name="connsiteX66" fmla="*/ 3829916 w 4312228"/>
              <a:gd name="connsiteY66" fmla="*/ 2015837 h 2150052"/>
              <a:gd name="connsiteX67" fmla="*/ 4142509 w 4312228"/>
              <a:gd name="connsiteY67" fmla="*/ 2015837 h 2150052"/>
              <a:gd name="connsiteX68" fmla="*/ 4142509 w 4312228"/>
              <a:gd name="connsiteY68" fmla="*/ 2150052 h 2150052"/>
              <a:gd name="connsiteX69" fmla="*/ 4312228 w 4312228"/>
              <a:gd name="connsiteY6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82272 w 4312228"/>
              <a:gd name="connsiteY49" fmla="*/ 1564243 h 2150052"/>
              <a:gd name="connsiteX50" fmla="*/ 2607803 w 4312228"/>
              <a:gd name="connsiteY50" fmla="*/ 1573096 h 2150052"/>
              <a:gd name="connsiteX51" fmla="*/ 2744066 w 4312228"/>
              <a:gd name="connsiteY51" fmla="*/ 1600200 h 2150052"/>
              <a:gd name="connsiteX52" fmla="*/ 2770910 w 4312228"/>
              <a:gd name="connsiteY52" fmla="*/ 1645227 h 2150052"/>
              <a:gd name="connsiteX53" fmla="*/ 2810741 w 4312228"/>
              <a:gd name="connsiteY53" fmla="*/ 1680730 h 2150052"/>
              <a:gd name="connsiteX54" fmla="*/ 2949287 w 4312228"/>
              <a:gd name="connsiteY54" fmla="*/ 1680730 h 2150052"/>
              <a:gd name="connsiteX55" fmla="*/ 2949287 w 4312228"/>
              <a:gd name="connsiteY55" fmla="*/ 1724891 h 2150052"/>
              <a:gd name="connsiteX56" fmla="*/ 3025487 w 4312228"/>
              <a:gd name="connsiteY56" fmla="*/ 1724891 h 2150052"/>
              <a:gd name="connsiteX57" fmla="*/ 3079173 w 4312228"/>
              <a:gd name="connsiteY57" fmla="*/ 1743075 h 2150052"/>
              <a:gd name="connsiteX58" fmla="*/ 3172691 w 4312228"/>
              <a:gd name="connsiteY58" fmla="*/ 1761259 h 2150052"/>
              <a:gd name="connsiteX59" fmla="*/ 3280064 w 4312228"/>
              <a:gd name="connsiteY59" fmla="*/ 1761259 h 2150052"/>
              <a:gd name="connsiteX60" fmla="*/ 3280064 w 4312228"/>
              <a:gd name="connsiteY60" fmla="*/ 1796761 h 2150052"/>
              <a:gd name="connsiteX61" fmla="*/ 3325091 w 4312228"/>
              <a:gd name="connsiteY61" fmla="*/ 1796761 h 2150052"/>
              <a:gd name="connsiteX62" fmla="*/ 3319896 w 4312228"/>
              <a:gd name="connsiteY62" fmla="*/ 1832264 h 2150052"/>
              <a:gd name="connsiteX63" fmla="*/ 3418609 w 4312228"/>
              <a:gd name="connsiteY63" fmla="*/ 1832264 h 2150052"/>
              <a:gd name="connsiteX64" fmla="*/ 3610841 w 4312228"/>
              <a:gd name="connsiteY64" fmla="*/ 1908464 h 2150052"/>
              <a:gd name="connsiteX65" fmla="*/ 3829916 w 4312228"/>
              <a:gd name="connsiteY65" fmla="*/ 1930977 h 2150052"/>
              <a:gd name="connsiteX66" fmla="*/ 3829916 w 4312228"/>
              <a:gd name="connsiteY66" fmla="*/ 2015837 h 2150052"/>
              <a:gd name="connsiteX67" fmla="*/ 4142509 w 4312228"/>
              <a:gd name="connsiteY67" fmla="*/ 2015837 h 2150052"/>
              <a:gd name="connsiteX68" fmla="*/ 4142509 w 4312228"/>
              <a:gd name="connsiteY68" fmla="*/ 2150052 h 2150052"/>
              <a:gd name="connsiteX69" fmla="*/ 4312228 w 4312228"/>
              <a:gd name="connsiteY6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07803 w 4312228"/>
              <a:gd name="connsiteY50" fmla="*/ 1573096 h 2150052"/>
              <a:gd name="connsiteX51" fmla="*/ 2744066 w 4312228"/>
              <a:gd name="connsiteY51" fmla="*/ 1600200 h 2150052"/>
              <a:gd name="connsiteX52" fmla="*/ 2770910 w 4312228"/>
              <a:gd name="connsiteY52" fmla="*/ 1645227 h 2150052"/>
              <a:gd name="connsiteX53" fmla="*/ 2810741 w 4312228"/>
              <a:gd name="connsiteY53" fmla="*/ 1680730 h 2150052"/>
              <a:gd name="connsiteX54" fmla="*/ 2949287 w 4312228"/>
              <a:gd name="connsiteY54" fmla="*/ 1680730 h 2150052"/>
              <a:gd name="connsiteX55" fmla="*/ 2949287 w 4312228"/>
              <a:gd name="connsiteY55" fmla="*/ 1724891 h 2150052"/>
              <a:gd name="connsiteX56" fmla="*/ 3025487 w 4312228"/>
              <a:gd name="connsiteY56" fmla="*/ 1724891 h 2150052"/>
              <a:gd name="connsiteX57" fmla="*/ 3079173 w 4312228"/>
              <a:gd name="connsiteY57" fmla="*/ 1743075 h 2150052"/>
              <a:gd name="connsiteX58" fmla="*/ 3172691 w 4312228"/>
              <a:gd name="connsiteY58" fmla="*/ 1761259 h 2150052"/>
              <a:gd name="connsiteX59" fmla="*/ 3280064 w 4312228"/>
              <a:gd name="connsiteY59" fmla="*/ 1761259 h 2150052"/>
              <a:gd name="connsiteX60" fmla="*/ 3280064 w 4312228"/>
              <a:gd name="connsiteY60" fmla="*/ 1796761 h 2150052"/>
              <a:gd name="connsiteX61" fmla="*/ 3325091 w 4312228"/>
              <a:gd name="connsiteY61" fmla="*/ 1796761 h 2150052"/>
              <a:gd name="connsiteX62" fmla="*/ 3319896 w 4312228"/>
              <a:gd name="connsiteY62" fmla="*/ 1832264 h 2150052"/>
              <a:gd name="connsiteX63" fmla="*/ 3418609 w 4312228"/>
              <a:gd name="connsiteY63" fmla="*/ 1832264 h 2150052"/>
              <a:gd name="connsiteX64" fmla="*/ 3610841 w 4312228"/>
              <a:gd name="connsiteY64" fmla="*/ 1908464 h 2150052"/>
              <a:gd name="connsiteX65" fmla="*/ 3829916 w 4312228"/>
              <a:gd name="connsiteY65" fmla="*/ 1930977 h 2150052"/>
              <a:gd name="connsiteX66" fmla="*/ 3829916 w 4312228"/>
              <a:gd name="connsiteY66" fmla="*/ 2015837 h 2150052"/>
              <a:gd name="connsiteX67" fmla="*/ 4142509 w 4312228"/>
              <a:gd name="connsiteY67" fmla="*/ 2015837 h 2150052"/>
              <a:gd name="connsiteX68" fmla="*/ 4142509 w 4312228"/>
              <a:gd name="connsiteY68" fmla="*/ 2150052 h 2150052"/>
              <a:gd name="connsiteX69" fmla="*/ 4312228 w 4312228"/>
              <a:gd name="connsiteY6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07803 w 4312228"/>
              <a:gd name="connsiteY50" fmla="*/ 1573096 h 2150052"/>
              <a:gd name="connsiteX51" fmla="*/ 2641033 w 4312228"/>
              <a:gd name="connsiteY51" fmla="*/ 1598084 h 2150052"/>
              <a:gd name="connsiteX52" fmla="*/ 2770910 w 4312228"/>
              <a:gd name="connsiteY52" fmla="*/ 1645227 h 2150052"/>
              <a:gd name="connsiteX53" fmla="*/ 2810741 w 4312228"/>
              <a:gd name="connsiteY53" fmla="*/ 1680730 h 2150052"/>
              <a:gd name="connsiteX54" fmla="*/ 2949287 w 4312228"/>
              <a:gd name="connsiteY54" fmla="*/ 1680730 h 2150052"/>
              <a:gd name="connsiteX55" fmla="*/ 2949287 w 4312228"/>
              <a:gd name="connsiteY55" fmla="*/ 1724891 h 2150052"/>
              <a:gd name="connsiteX56" fmla="*/ 3025487 w 4312228"/>
              <a:gd name="connsiteY56" fmla="*/ 1724891 h 2150052"/>
              <a:gd name="connsiteX57" fmla="*/ 3079173 w 4312228"/>
              <a:gd name="connsiteY57" fmla="*/ 1743075 h 2150052"/>
              <a:gd name="connsiteX58" fmla="*/ 3172691 w 4312228"/>
              <a:gd name="connsiteY58" fmla="*/ 1761259 h 2150052"/>
              <a:gd name="connsiteX59" fmla="*/ 3280064 w 4312228"/>
              <a:gd name="connsiteY59" fmla="*/ 1761259 h 2150052"/>
              <a:gd name="connsiteX60" fmla="*/ 3280064 w 4312228"/>
              <a:gd name="connsiteY60" fmla="*/ 1796761 h 2150052"/>
              <a:gd name="connsiteX61" fmla="*/ 3325091 w 4312228"/>
              <a:gd name="connsiteY61" fmla="*/ 1796761 h 2150052"/>
              <a:gd name="connsiteX62" fmla="*/ 3319896 w 4312228"/>
              <a:gd name="connsiteY62" fmla="*/ 1832264 h 2150052"/>
              <a:gd name="connsiteX63" fmla="*/ 3418609 w 4312228"/>
              <a:gd name="connsiteY63" fmla="*/ 1832264 h 2150052"/>
              <a:gd name="connsiteX64" fmla="*/ 3610841 w 4312228"/>
              <a:gd name="connsiteY64" fmla="*/ 1908464 h 2150052"/>
              <a:gd name="connsiteX65" fmla="*/ 3829916 w 4312228"/>
              <a:gd name="connsiteY65" fmla="*/ 1930977 h 2150052"/>
              <a:gd name="connsiteX66" fmla="*/ 3829916 w 4312228"/>
              <a:gd name="connsiteY66" fmla="*/ 2015837 h 2150052"/>
              <a:gd name="connsiteX67" fmla="*/ 4142509 w 4312228"/>
              <a:gd name="connsiteY67" fmla="*/ 2015837 h 2150052"/>
              <a:gd name="connsiteX68" fmla="*/ 4142509 w 4312228"/>
              <a:gd name="connsiteY68" fmla="*/ 2150052 h 2150052"/>
              <a:gd name="connsiteX69" fmla="*/ 4312228 w 4312228"/>
              <a:gd name="connsiteY6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770910 w 4312228"/>
              <a:gd name="connsiteY52" fmla="*/ 1645227 h 2150052"/>
              <a:gd name="connsiteX53" fmla="*/ 2810741 w 4312228"/>
              <a:gd name="connsiteY53" fmla="*/ 1680730 h 2150052"/>
              <a:gd name="connsiteX54" fmla="*/ 2949287 w 4312228"/>
              <a:gd name="connsiteY54" fmla="*/ 1680730 h 2150052"/>
              <a:gd name="connsiteX55" fmla="*/ 2949287 w 4312228"/>
              <a:gd name="connsiteY55" fmla="*/ 1724891 h 2150052"/>
              <a:gd name="connsiteX56" fmla="*/ 3025487 w 4312228"/>
              <a:gd name="connsiteY56" fmla="*/ 1724891 h 2150052"/>
              <a:gd name="connsiteX57" fmla="*/ 3079173 w 4312228"/>
              <a:gd name="connsiteY57" fmla="*/ 1743075 h 2150052"/>
              <a:gd name="connsiteX58" fmla="*/ 3172691 w 4312228"/>
              <a:gd name="connsiteY58" fmla="*/ 1761259 h 2150052"/>
              <a:gd name="connsiteX59" fmla="*/ 3280064 w 4312228"/>
              <a:gd name="connsiteY59" fmla="*/ 1761259 h 2150052"/>
              <a:gd name="connsiteX60" fmla="*/ 3280064 w 4312228"/>
              <a:gd name="connsiteY60" fmla="*/ 1796761 h 2150052"/>
              <a:gd name="connsiteX61" fmla="*/ 3325091 w 4312228"/>
              <a:gd name="connsiteY61" fmla="*/ 1796761 h 2150052"/>
              <a:gd name="connsiteX62" fmla="*/ 3319896 w 4312228"/>
              <a:gd name="connsiteY62" fmla="*/ 1832264 h 2150052"/>
              <a:gd name="connsiteX63" fmla="*/ 3418609 w 4312228"/>
              <a:gd name="connsiteY63" fmla="*/ 1832264 h 2150052"/>
              <a:gd name="connsiteX64" fmla="*/ 3610841 w 4312228"/>
              <a:gd name="connsiteY64" fmla="*/ 1908464 h 2150052"/>
              <a:gd name="connsiteX65" fmla="*/ 3829916 w 4312228"/>
              <a:gd name="connsiteY65" fmla="*/ 1930977 h 2150052"/>
              <a:gd name="connsiteX66" fmla="*/ 3829916 w 4312228"/>
              <a:gd name="connsiteY66" fmla="*/ 2015837 h 2150052"/>
              <a:gd name="connsiteX67" fmla="*/ 4142509 w 4312228"/>
              <a:gd name="connsiteY67" fmla="*/ 2015837 h 2150052"/>
              <a:gd name="connsiteX68" fmla="*/ 4142509 w 4312228"/>
              <a:gd name="connsiteY68" fmla="*/ 2150052 h 2150052"/>
              <a:gd name="connsiteX69" fmla="*/ 4312228 w 4312228"/>
              <a:gd name="connsiteY69"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9296 w 4312228"/>
              <a:gd name="connsiteY52" fmla="*/ 1613282 h 2150052"/>
              <a:gd name="connsiteX53" fmla="*/ 2770910 w 4312228"/>
              <a:gd name="connsiteY53" fmla="*/ 1645227 h 2150052"/>
              <a:gd name="connsiteX54" fmla="*/ 2810741 w 4312228"/>
              <a:gd name="connsiteY54" fmla="*/ 1680730 h 2150052"/>
              <a:gd name="connsiteX55" fmla="*/ 2949287 w 4312228"/>
              <a:gd name="connsiteY55" fmla="*/ 1680730 h 2150052"/>
              <a:gd name="connsiteX56" fmla="*/ 2949287 w 4312228"/>
              <a:gd name="connsiteY56" fmla="*/ 1724891 h 2150052"/>
              <a:gd name="connsiteX57" fmla="*/ 3025487 w 4312228"/>
              <a:gd name="connsiteY57" fmla="*/ 1724891 h 2150052"/>
              <a:gd name="connsiteX58" fmla="*/ 3079173 w 4312228"/>
              <a:gd name="connsiteY58" fmla="*/ 1743075 h 2150052"/>
              <a:gd name="connsiteX59" fmla="*/ 3172691 w 4312228"/>
              <a:gd name="connsiteY59" fmla="*/ 1761259 h 2150052"/>
              <a:gd name="connsiteX60" fmla="*/ 3280064 w 4312228"/>
              <a:gd name="connsiteY60" fmla="*/ 1761259 h 2150052"/>
              <a:gd name="connsiteX61" fmla="*/ 3280064 w 4312228"/>
              <a:gd name="connsiteY61" fmla="*/ 1796761 h 2150052"/>
              <a:gd name="connsiteX62" fmla="*/ 3325091 w 4312228"/>
              <a:gd name="connsiteY62" fmla="*/ 1796761 h 2150052"/>
              <a:gd name="connsiteX63" fmla="*/ 3319896 w 4312228"/>
              <a:gd name="connsiteY63" fmla="*/ 1832264 h 2150052"/>
              <a:gd name="connsiteX64" fmla="*/ 3418609 w 4312228"/>
              <a:gd name="connsiteY64" fmla="*/ 1832264 h 2150052"/>
              <a:gd name="connsiteX65" fmla="*/ 3610841 w 4312228"/>
              <a:gd name="connsiteY65" fmla="*/ 1908464 h 2150052"/>
              <a:gd name="connsiteX66" fmla="*/ 3829916 w 4312228"/>
              <a:gd name="connsiteY66" fmla="*/ 1930977 h 2150052"/>
              <a:gd name="connsiteX67" fmla="*/ 3829916 w 4312228"/>
              <a:gd name="connsiteY67" fmla="*/ 2015837 h 2150052"/>
              <a:gd name="connsiteX68" fmla="*/ 4142509 w 4312228"/>
              <a:gd name="connsiteY68" fmla="*/ 2015837 h 2150052"/>
              <a:gd name="connsiteX69" fmla="*/ 4142509 w 4312228"/>
              <a:gd name="connsiteY69" fmla="*/ 2150052 h 2150052"/>
              <a:gd name="connsiteX70" fmla="*/ 4312228 w 4312228"/>
              <a:gd name="connsiteY7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770910 w 4312228"/>
              <a:gd name="connsiteY53" fmla="*/ 1645227 h 2150052"/>
              <a:gd name="connsiteX54" fmla="*/ 2810741 w 4312228"/>
              <a:gd name="connsiteY54" fmla="*/ 1680730 h 2150052"/>
              <a:gd name="connsiteX55" fmla="*/ 2949287 w 4312228"/>
              <a:gd name="connsiteY55" fmla="*/ 1680730 h 2150052"/>
              <a:gd name="connsiteX56" fmla="*/ 2949287 w 4312228"/>
              <a:gd name="connsiteY56" fmla="*/ 1724891 h 2150052"/>
              <a:gd name="connsiteX57" fmla="*/ 3025487 w 4312228"/>
              <a:gd name="connsiteY57" fmla="*/ 1724891 h 2150052"/>
              <a:gd name="connsiteX58" fmla="*/ 3079173 w 4312228"/>
              <a:gd name="connsiteY58" fmla="*/ 1743075 h 2150052"/>
              <a:gd name="connsiteX59" fmla="*/ 3172691 w 4312228"/>
              <a:gd name="connsiteY59" fmla="*/ 1761259 h 2150052"/>
              <a:gd name="connsiteX60" fmla="*/ 3280064 w 4312228"/>
              <a:gd name="connsiteY60" fmla="*/ 1761259 h 2150052"/>
              <a:gd name="connsiteX61" fmla="*/ 3280064 w 4312228"/>
              <a:gd name="connsiteY61" fmla="*/ 1796761 h 2150052"/>
              <a:gd name="connsiteX62" fmla="*/ 3325091 w 4312228"/>
              <a:gd name="connsiteY62" fmla="*/ 1796761 h 2150052"/>
              <a:gd name="connsiteX63" fmla="*/ 3319896 w 4312228"/>
              <a:gd name="connsiteY63" fmla="*/ 1832264 h 2150052"/>
              <a:gd name="connsiteX64" fmla="*/ 3418609 w 4312228"/>
              <a:gd name="connsiteY64" fmla="*/ 1832264 h 2150052"/>
              <a:gd name="connsiteX65" fmla="*/ 3610841 w 4312228"/>
              <a:gd name="connsiteY65" fmla="*/ 1908464 h 2150052"/>
              <a:gd name="connsiteX66" fmla="*/ 3829916 w 4312228"/>
              <a:gd name="connsiteY66" fmla="*/ 1930977 h 2150052"/>
              <a:gd name="connsiteX67" fmla="*/ 3829916 w 4312228"/>
              <a:gd name="connsiteY67" fmla="*/ 2015837 h 2150052"/>
              <a:gd name="connsiteX68" fmla="*/ 4142509 w 4312228"/>
              <a:gd name="connsiteY68" fmla="*/ 2015837 h 2150052"/>
              <a:gd name="connsiteX69" fmla="*/ 4142509 w 4312228"/>
              <a:gd name="connsiteY69" fmla="*/ 2150052 h 2150052"/>
              <a:gd name="connsiteX70" fmla="*/ 4312228 w 4312228"/>
              <a:gd name="connsiteY7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9418 w 4312228"/>
              <a:gd name="connsiteY53" fmla="*/ 1628307 h 2150052"/>
              <a:gd name="connsiteX54" fmla="*/ 2810741 w 4312228"/>
              <a:gd name="connsiteY54" fmla="*/ 1680730 h 2150052"/>
              <a:gd name="connsiteX55" fmla="*/ 2949287 w 4312228"/>
              <a:gd name="connsiteY55" fmla="*/ 1680730 h 2150052"/>
              <a:gd name="connsiteX56" fmla="*/ 2949287 w 4312228"/>
              <a:gd name="connsiteY56" fmla="*/ 1724891 h 2150052"/>
              <a:gd name="connsiteX57" fmla="*/ 3025487 w 4312228"/>
              <a:gd name="connsiteY57" fmla="*/ 1724891 h 2150052"/>
              <a:gd name="connsiteX58" fmla="*/ 3079173 w 4312228"/>
              <a:gd name="connsiteY58" fmla="*/ 1743075 h 2150052"/>
              <a:gd name="connsiteX59" fmla="*/ 3172691 w 4312228"/>
              <a:gd name="connsiteY59" fmla="*/ 1761259 h 2150052"/>
              <a:gd name="connsiteX60" fmla="*/ 3280064 w 4312228"/>
              <a:gd name="connsiteY60" fmla="*/ 1761259 h 2150052"/>
              <a:gd name="connsiteX61" fmla="*/ 3280064 w 4312228"/>
              <a:gd name="connsiteY61" fmla="*/ 1796761 h 2150052"/>
              <a:gd name="connsiteX62" fmla="*/ 3325091 w 4312228"/>
              <a:gd name="connsiteY62" fmla="*/ 1796761 h 2150052"/>
              <a:gd name="connsiteX63" fmla="*/ 3319896 w 4312228"/>
              <a:gd name="connsiteY63" fmla="*/ 1832264 h 2150052"/>
              <a:gd name="connsiteX64" fmla="*/ 3418609 w 4312228"/>
              <a:gd name="connsiteY64" fmla="*/ 1832264 h 2150052"/>
              <a:gd name="connsiteX65" fmla="*/ 3610841 w 4312228"/>
              <a:gd name="connsiteY65" fmla="*/ 1908464 h 2150052"/>
              <a:gd name="connsiteX66" fmla="*/ 3829916 w 4312228"/>
              <a:gd name="connsiteY66" fmla="*/ 1930977 h 2150052"/>
              <a:gd name="connsiteX67" fmla="*/ 3829916 w 4312228"/>
              <a:gd name="connsiteY67" fmla="*/ 2015837 h 2150052"/>
              <a:gd name="connsiteX68" fmla="*/ 4142509 w 4312228"/>
              <a:gd name="connsiteY68" fmla="*/ 2015837 h 2150052"/>
              <a:gd name="connsiteX69" fmla="*/ 4142509 w 4312228"/>
              <a:gd name="connsiteY69" fmla="*/ 2150052 h 2150052"/>
              <a:gd name="connsiteX70" fmla="*/ 4312228 w 4312228"/>
              <a:gd name="connsiteY7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810741 w 4312228"/>
              <a:gd name="connsiteY54" fmla="*/ 1680730 h 2150052"/>
              <a:gd name="connsiteX55" fmla="*/ 2949287 w 4312228"/>
              <a:gd name="connsiteY55" fmla="*/ 1680730 h 2150052"/>
              <a:gd name="connsiteX56" fmla="*/ 2949287 w 4312228"/>
              <a:gd name="connsiteY56" fmla="*/ 1724891 h 2150052"/>
              <a:gd name="connsiteX57" fmla="*/ 3025487 w 4312228"/>
              <a:gd name="connsiteY57" fmla="*/ 1724891 h 2150052"/>
              <a:gd name="connsiteX58" fmla="*/ 3079173 w 4312228"/>
              <a:gd name="connsiteY58" fmla="*/ 1743075 h 2150052"/>
              <a:gd name="connsiteX59" fmla="*/ 3172691 w 4312228"/>
              <a:gd name="connsiteY59" fmla="*/ 1761259 h 2150052"/>
              <a:gd name="connsiteX60" fmla="*/ 3280064 w 4312228"/>
              <a:gd name="connsiteY60" fmla="*/ 1761259 h 2150052"/>
              <a:gd name="connsiteX61" fmla="*/ 3280064 w 4312228"/>
              <a:gd name="connsiteY61" fmla="*/ 1796761 h 2150052"/>
              <a:gd name="connsiteX62" fmla="*/ 3325091 w 4312228"/>
              <a:gd name="connsiteY62" fmla="*/ 1796761 h 2150052"/>
              <a:gd name="connsiteX63" fmla="*/ 3319896 w 4312228"/>
              <a:gd name="connsiteY63" fmla="*/ 1832264 h 2150052"/>
              <a:gd name="connsiteX64" fmla="*/ 3418609 w 4312228"/>
              <a:gd name="connsiteY64" fmla="*/ 1832264 h 2150052"/>
              <a:gd name="connsiteX65" fmla="*/ 3610841 w 4312228"/>
              <a:gd name="connsiteY65" fmla="*/ 1908464 h 2150052"/>
              <a:gd name="connsiteX66" fmla="*/ 3829916 w 4312228"/>
              <a:gd name="connsiteY66" fmla="*/ 1930977 h 2150052"/>
              <a:gd name="connsiteX67" fmla="*/ 3829916 w 4312228"/>
              <a:gd name="connsiteY67" fmla="*/ 2015837 h 2150052"/>
              <a:gd name="connsiteX68" fmla="*/ 4142509 w 4312228"/>
              <a:gd name="connsiteY68" fmla="*/ 2015837 h 2150052"/>
              <a:gd name="connsiteX69" fmla="*/ 4142509 w 4312228"/>
              <a:gd name="connsiteY69" fmla="*/ 2150052 h 2150052"/>
              <a:gd name="connsiteX70" fmla="*/ 4312228 w 4312228"/>
              <a:gd name="connsiteY7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93919 w 4312228"/>
              <a:gd name="connsiteY54" fmla="*/ 1672270 h 2150052"/>
              <a:gd name="connsiteX55" fmla="*/ 2949287 w 4312228"/>
              <a:gd name="connsiteY55" fmla="*/ 1680730 h 2150052"/>
              <a:gd name="connsiteX56" fmla="*/ 2949287 w 4312228"/>
              <a:gd name="connsiteY56" fmla="*/ 1724891 h 2150052"/>
              <a:gd name="connsiteX57" fmla="*/ 3025487 w 4312228"/>
              <a:gd name="connsiteY57" fmla="*/ 1724891 h 2150052"/>
              <a:gd name="connsiteX58" fmla="*/ 3079173 w 4312228"/>
              <a:gd name="connsiteY58" fmla="*/ 1743075 h 2150052"/>
              <a:gd name="connsiteX59" fmla="*/ 3172691 w 4312228"/>
              <a:gd name="connsiteY59" fmla="*/ 1761259 h 2150052"/>
              <a:gd name="connsiteX60" fmla="*/ 3280064 w 4312228"/>
              <a:gd name="connsiteY60" fmla="*/ 1761259 h 2150052"/>
              <a:gd name="connsiteX61" fmla="*/ 3280064 w 4312228"/>
              <a:gd name="connsiteY61" fmla="*/ 1796761 h 2150052"/>
              <a:gd name="connsiteX62" fmla="*/ 3325091 w 4312228"/>
              <a:gd name="connsiteY62" fmla="*/ 1796761 h 2150052"/>
              <a:gd name="connsiteX63" fmla="*/ 3319896 w 4312228"/>
              <a:gd name="connsiteY63" fmla="*/ 1832264 h 2150052"/>
              <a:gd name="connsiteX64" fmla="*/ 3418609 w 4312228"/>
              <a:gd name="connsiteY64" fmla="*/ 1832264 h 2150052"/>
              <a:gd name="connsiteX65" fmla="*/ 3610841 w 4312228"/>
              <a:gd name="connsiteY65" fmla="*/ 1908464 h 2150052"/>
              <a:gd name="connsiteX66" fmla="*/ 3829916 w 4312228"/>
              <a:gd name="connsiteY66" fmla="*/ 1930977 h 2150052"/>
              <a:gd name="connsiteX67" fmla="*/ 3829916 w 4312228"/>
              <a:gd name="connsiteY67" fmla="*/ 2015837 h 2150052"/>
              <a:gd name="connsiteX68" fmla="*/ 4142509 w 4312228"/>
              <a:gd name="connsiteY68" fmla="*/ 2015837 h 2150052"/>
              <a:gd name="connsiteX69" fmla="*/ 4142509 w 4312228"/>
              <a:gd name="connsiteY69" fmla="*/ 2150052 h 2150052"/>
              <a:gd name="connsiteX70" fmla="*/ 4312228 w 4312228"/>
              <a:gd name="connsiteY7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89714 w 4312228"/>
              <a:gd name="connsiteY54" fmla="*/ 1691306 h 2150052"/>
              <a:gd name="connsiteX55" fmla="*/ 2949287 w 4312228"/>
              <a:gd name="connsiteY55" fmla="*/ 1680730 h 2150052"/>
              <a:gd name="connsiteX56" fmla="*/ 2949287 w 4312228"/>
              <a:gd name="connsiteY56" fmla="*/ 1724891 h 2150052"/>
              <a:gd name="connsiteX57" fmla="*/ 3025487 w 4312228"/>
              <a:gd name="connsiteY57" fmla="*/ 1724891 h 2150052"/>
              <a:gd name="connsiteX58" fmla="*/ 3079173 w 4312228"/>
              <a:gd name="connsiteY58" fmla="*/ 1743075 h 2150052"/>
              <a:gd name="connsiteX59" fmla="*/ 3172691 w 4312228"/>
              <a:gd name="connsiteY59" fmla="*/ 1761259 h 2150052"/>
              <a:gd name="connsiteX60" fmla="*/ 3280064 w 4312228"/>
              <a:gd name="connsiteY60" fmla="*/ 1761259 h 2150052"/>
              <a:gd name="connsiteX61" fmla="*/ 3280064 w 4312228"/>
              <a:gd name="connsiteY61" fmla="*/ 1796761 h 2150052"/>
              <a:gd name="connsiteX62" fmla="*/ 3325091 w 4312228"/>
              <a:gd name="connsiteY62" fmla="*/ 1796761 h 2150052"/>
              <a:gd name="connsiteX63" fmla="*/ 3319896 w 4312228"/>
              <a:gd name="connsiteY63" fmla="*/ 1832264 h 2150052"/>
              <a:gd name="connsiteX64" fmla="*/ 3418609 w 4312228"/>
              <a:gd name="connsiteY64" fmla="*/ 1832264 h 2150052"/>
              <a:gd name="connsiteX65" fmla="*/ 3610841 w 4312228"/>
              <a:gd name="connsiteY65" fmla="*/ 1908464 h 2150052"/>
              <a:gd name="connsiteX66" fmla="*/ 3829916 w 4312228"/>
              <a:gd name="connsiteY66" fmla="*/ 1930977 h 2150052"/>
              <a:gd name="connsiteX67" fmla="*/ 3829916 w 4312228"/>
              <a:gd name="connsiteY67" fmla="*/ 2015837 h 2150052"/>
              <a:gd name="connsiteX68" fmla="*/ 4142509 w 4312228"/>
              <a:gd name="connsiteY68" fmla="*/ 2015837 h 2150052"/>
              <a:gd name="connsiteX69" fmla="*/ 4142509 w 4312228"/>
              <a:gd name="connsiteY69" fmla="*/ 2150052 h 2150052"/>
              <a:gd name="connsiteX70" fmla="*/ 4312228 w 4312228"/>
              <a:gd name="connsiteY70"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25556 w 4312228"/>
              <a:gd name="connsiteY54" fmla="*/ 1640779 h 2150052"/>
              <a:gd name="connsiteX55" fmla="*/ 2789714 w 4312228"/>
              <a:gd name="connsiteY55" fmla="*/ 1691306 h 2150052"/>
              <a:gd name="connsiteX56" fmla="*/ 2949287 w 4312228"/>
              <a:gd name="connsiteY56" fmla="*/ 1680730 h 2150052"/>
              <a:gd name="connsiteX57" fmla="*/ 2949287 w 4312228"/>
              <a:gd name="connsiteY57" fmla="*/ 1724891 h 2150052"/>
              <a:gd name="connsiteX58" fmla="*/ 3025487 w 4312228"/>
              <a:gd name="connsiteY58" fmla="*/ 1724891 h 2150052"/>
              <a:gd name="connsiteX59" fmla="*/ 3079173 w 4312228"/>
              <a:gd name="connsiteY59" fmla="*/ 1743075 h 2150052"/>
              <a:gd name="connsiteX60" fmla="*/ 3172691 w 4312228"/>
              <a:gd name="connsiteY60" fmla="*/ 1761259 h 2150052"/>
              <a:gd name="connsiteX61" fmla="*/ 3280064 w 4312228"/>
              <a:gd name="connsiteY61" fmla="*/ 1761259 h 2150052"/>
              <a:gd name="connsiteX62" fmla="*/ 3280064 w 4312228"/>
              <a:gd name="connsiteY62" fmla="*/ 1796761 h 2150052"/>
              <a:gd name="connsiteX63" fmla="*/ 3325091 w 4312228"/>
              <a:gd name="connsiteY63" fmla="*/ 1796761 h 2150052"/>
              <a:gd name="connsiteX64" fmla="*/ 3319896 w 4312228"/>
              <a:gd name="connsiteY64" fmla="*/ 1832264 h 2150052"/>
              <a:gd name="connsiteX65" fmla="*/ 3418609 w 4312228"/>
              <a:gd name="connsiteY65" fmla="*/ 1832264 h 2150052"/>
              <a:gd name="connsiteX66" fmla="*/ 3610841 w 4312228"/>
              <a:gd name="connsiteY66" fmla="*/ 1908464 h 2150052"/>
              <a:gd name="connsiteX67" fmla="*/ 3829916 w 4312228"/>
              <a:gd name="connsiteY67" fmla="*/ 1930977 h 2150052"/>
              <a:gd name="connsiteX68" fmla="*/ 3829916 w 4312228"/>
              <a:gd name="connsiteY68" fmla="*/ 2015837 h 2150052"/>
              <a:gd name="connsiteX69" fmla="*/ 4142509 w 4312228"/>
              <a:gd name="connsiteY69" fmla="*/ 2015837 h 2150052"/>
              <a:gd name="connsiteX70" fmla="*/ 4142509 w 4312228"/>
              <a:gd name="connsiteY70" fmla="*/ 2150052 h 2150052"/>
              <a:gd name="connsiteX71" fmla="*/ 4312228 w 4312228"/>
              <a:gd name="connsiteY7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36069 w 4312228"/>
              <a:gd name="connsiteY54" fmla="*/ 1630204 h 2150052"/>
              <a:gd name="connsiteX55" fmla="*/ 2789714 w 4312228"/>
              <a:gd name="connsiteY55" fmla="*/ 1691306 h 2150052"/>
              <a:gd name="connsiteX56" fmla="*/ 2949287 w 4312228"/>
              <a:gd name="connsiteY56" fmla="*/ 1680730 h 2150052"/>
              <a:gd name="connsiteX57" fmla="*/ 2949287 w 4312228"/>
              <a:gd name="connsiteY57" fmla="*/ 1724891 h 2150052"/>
              <a:gd name="connsiteX58" fmla="*/ 3025487 w 4312228"/>
              <a:gd name="connsiteY58" fmla="*/ 1724891 h 2150052"/>
              <a:gd name="connsiteX59" fmla="*/ 3079173 w 4312228"/>
              <a:gd name="connsiteY59" fmla="*/ 1743075 h 2150052"/>
              <a:gd name="connsiteX60" fmla="*/ 3172691 w 4312228"/>
              <a:gd name="connsiteY60" fmla="*/ 1761259 h 2150052"/>
              <a:gd name="connsiteX61" fmla="*/ 3280064 w 4312228"/>
              <a:gd name="connsiteY61" fmla="*/ 1761259 h 2150052"/>
              <a:gd name="connsiteX62" fmla="*/ 3280064 w 4312228"/>
              <a:gd name="connsiteY62" fmla="*/ 1796761 h 2150052"/>
              <a:gd name="connsiteX63" fmla="*/ 3325091 w 4312228"/>
              <a:gd name="connsiteY63" fmla="*/ 1796761 h 2150052"/>
              <a:gd name="connsiteX64" fmla="*/ 3319896 w 4312228"/>
              <a:gd name="connsiteY64" fmla="*/ 1832264 h 2150052"/>
              <a:gd name="connsiteX65" fmla="*/ 3418609 w 4312228"/>
              <a:gd name="connsiteY65" fmla="*/ 1832264 h 2150052"/>
              <a:gd name="connsiteX66" fmla="*/ 3610841 w 4312228"/>
              <a:gd name="connsiteY66" fmla="*/ 1908464 h 2150052"/>
              <a:gd name="connsiteX67" fmla="*/ 3829916 w 4312228"/>
              <a:gd name="connsiteY67" fmla="*/ 1930977 h 2150052"/>
              <a:gd name="connsiteX68" fmla="*/ 3829916 w 4312228"/>
              <a:gd name="connsiteY68" fmla="*/ 2015837 h 2150052"/>
              <a:gd name="connsiteX69" fmla="*/ 4142509 w 4312228"/>
              <a:gd name="connsiteY69" fmla="*/ 2015837 h 2150052"/>
              <a:gd name="connsiteX70" fmla="*/ 4142509 w 4312228"/>
              <a:gd name="connsiteY70" fmla="*/ 2150052 h 2150052"/>
              <a:gd name="connsiteX71" fmla="*/ 4312228 w 4312228"/>
              <a:gd name="connsiteY7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36069 w 4312228"/>
              <a:gd name="connsiteY54" fmla="*/ 1630204 h 2150052"/>
              <a:gd name="connsiteX55" fmla="*/ 2789714 w 4312228"/>
              <a:gd name="connsiteY55" fmla="*/ 1691306 h 2150052"/>
              <a:gd name="connsiteX56" fmla="*/ 2949287 w 4312228"/>
              <a:gd name="connsiteY56" fmla="*/ 1680730 h 2150052"/>
              <a:gd name="connsiteX57" fmla="*/ 2949287 w 4312228"/>
              <a:gd name="connsiteY57" fmla="*/ 1724891 h 2150052"/>
              <a:gd name="connsiteX58" fmla="*/ 3025487 w 4312228"/>
              <a:gd name="connsiteY58" fmla="*/ 1724891 h 2150052"/>
              <a:gd name="connsiteX59" fmla="*/ 3079173 w 4312228"/>
              <a:gd name="connsiteY59" fmla="*/ 1743075 h 2150052"/>
              <a:gd name="connsiteX60" fmla="*/ 3172691 w 4312228"/>
              <a:gd name="connsiteY60" fmla="*/ 1773950 h 2150052"/>
              <a:gd name="connsiteX61" fmla="*/ 3280064 w 4312228"/>
              <a:gd name="connsiteY61" fmla="*/ 1761259 h 2150052"/>
              <a:gd name="connsiteX62" fmla="*/ 3280064 w 4312228"/>
              <a:gd name="connsiteY62" fmla="*/ 1796761 h 2150052"/>
              <a:gd name="connsiteX63" fmla="*/ 3325091 w 4312228"/>
              <a:gd name="connsiteY63" fmla="*/ 1796761 h 2150052"/>
              <a:gd name="connsiteX64" fmla="*/ 3319896 w 4312228"/>
              <a:gd name="connsiteY64" fmla="*/ 1832264 h 2150052"/>
              <a:gd name="connsiteX65" fmla="*/ 3418609 w 4312228"/>
              <a:gd name="connsiteY65" fmla="*/ 1832264 h 2150052"/>
              <a:gd name="connsiteX66" fmla="*/ 3610841 w 4312228"/>
              <a:gd name="connsiteY66" fmla="*/ 1908464 h 2150052"/>
              <a:gd name="connsiteX67" fmla="*/ 3829916 w 4312228"/>
              <a:gd name="connsiteY67" fmla="*/ 1930977 h 2150052"/>
              <a:gd name="connsiteX68" fmla="*/ 3829916 w 4312228"/>
              <a:gd name="connsiteY68" fmla="*/ 2015837 h 2150052"/>
              <a:gd name="connsiteX69" fmla="*/ 4142509 w 4312228"/>
              <a:gd name="connsiteY69" fmla="*/ 2015837 h 2150052"/>
              <a:gd name="connsiteX70" fmla="*/ 4142509 w 4312228"/>
              <a:gd name="connsiteY70" fmla="*/ 2150052 h 2150052"/>
              <a:gd name="connsiteX71" fmla="*/ 4312228 w 4312228"/>
              <a:gd name="connsiteY7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36069 w 4312228"/>
              <a:gd name="connsiteY54" fmla="*/ 1630204 h 2150052"/>
              <a:gd name="connsiteX55" fmla="*/ 2789714 w 4312228"/>
              <a:gd name="connsiteY55" fmla="*/ 1691306 h 2150052"/>
              <a:gd name="connsiteX56" fmla="*/ 2949287 w 4312228"/>
              <a:gd name="connsiteY56" fmla="*/ 1680730 h 2150052"/>
              <a:gd name="connsiteX57" fmla="*/ 2949287 w 4312228"/>
              <a:gd name="connsiteY57" fmla="*/ 1724891 h 2150052"/>
              <a:gd name="connsiteX58" fmla="*/ 3025487 w 4312228"/>
              <a:gd name="connsiteY58" fmla="*/ 1724891 h 2150052"/>
              <a:gd name="connsiteX59" fmla="*/ 3079173 w 4312228"/>
              <a:gd name="connsiteY59" fmla="*/ 1743075 h 2150052"/>
              <a:gd name="connsiteX60" fmla="*/ 3172691 w 4312228"/>
              <a:gd name="connsiteY60" fmla="*/ 1773950 h 2150052"/>
              <a:gd name="connsiteX61" fmla="*/ 3275858 w 4312228"/>
              <a:gd name="connsiteY61" fmla="*/ 1776065 h 2150052"/>
              <a:gd name="connsiteX62" fmla="*/ 3280064 w 4312228"/>
              <a:gd name="connsiteY62" fmla="*/ 1796761 h 2150052"/>
              <a:gd name="connsiteX63" fmla="*/ 3325091 w 4312228"/>
              <a:gd name="connsiteY63" fmla="*/ 1796761 h 2150052"/>
              <a:gd name="connsiteX64" fmla="*/ 3319896 w 4312228"/>
              <a:gd name="connsiteY64" fmla="*/ 1832264 h 2150052"/>
              <a:gd name="connsiteX65" fmla="*/ 3418609 w 4312228"/>
              <a:gd name="connsiteY65" fmla="*/ 1832264 h 2150052"/>
              <a:gd name="connsiteX66" fmla="*/ 3610841 w 4312228"/>
              <a:gd name="connsiteY66" fmla="*/ 1908464 h 2150052"/>
              <a:gd name="connsiteX67" fmla="*/ 3829916 w 4312228"/>
              <a:gd name="connsiteY67" fmla="*/ 1930977 h 2150052"/>
              <a:gd name="connsiteX68" fmla="*/ 3829916 w 4312228"/>
              <a:gd name="connsiteY68" fmla="*/ 2015837 h 2150052"/>
              <a:gd name="connsiteX69" fmla="*/ 4142509 w 4312228"/>
              <a:gd name="connsiteY69" fmla="*/ 2015837 h 2150052"/>
              <a:gd name="connsiteX70" fmla="*/ 4142509 w 4312228"/>
              <a:gd name="connsiteY70" fmla="*/ 2150052 h 2150052"/>
              <a:gd name="connsiteX71" fmla="*/ 4312228 w 4312228"/>
              <a:gd name="connsiteY7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36069 w 4312228"/>
              <a:gd name="connsiteY54" fmla="*/ 1630204 h 2150052"/>
              <a:gd name="connsiteX55" fmla="*/ 2789714 w 4312228"/>
              <a:gd name="connsiteY55" fmla="*/ 1691306 h 2150052"/>
              <a:gd name="connsiteX56" fmla="*/ 2949287 w 4312228"/>
              <a:gd name="connsiteY56" fmla="*/ 1680730 h 2150052"/>
              <a:gd name="connsiteX57" fmla="*/ 2949287 w 4312228"/>
              <a:gd name="connsiteY57" fmla="*/ 1724891 h 2150052"/>
              <a:gd name="connsiteX58" fmla="*/ 3025487 w 4312228"/>
              <a:gd name="connsiteY58" fmla="*/ 1724891 h 2150052"/>
              <a:gd name="connsiteX59" fmla="*/ 3079173 w 4312228"/>
              <a:gd name="connsiteY59" fmla="*/ 1743075 h 2150052"/>
              <a:gd name="connsiteX60" fmla="*/ 3172691 w 4312228"/>
              <a:gd name="connsiteY60" fmla="*/ 1773950 h 2150052"/>
              <a:gd name="connsiteX61" fmla="*/ 3275858 w 4312228"/>
              <a:gd name="connsiteY61" fmla="*/ 1776065 h 2150052"/>
              <a:gd name="connsiteX62" fmla="*/ 3273756 w 4312228"/>
              <a:gd name="connsiteY62" fmla="*/ 1796761 h 2150052"/>
              <a:gd name="connsiteX63" fmla="*/ 3325091 w 4312228"/>
              <a:gd name="connsiteY63" fmla="*/ 1796761 h 2150052"/>
              <a:gd name="connsiteX64" fmla="*/ 3319896 w 4312228"/>
              <a:gd name="connsiteY64" fmla="*/ 1832264 h 2150052"/>
              <a:gd name="connsiteX65" fmla="*/ 3418609 w 4312228"/>
              <a:gd name="connsiteY65" fmla="*/ 1832264 h 2150052"/>
              <a:gd name="connsiteX66" fmla="*/ 3610841 w 4312228"/>
              <a:gd name="connsiteY66" fmla="*/ 1908464 h 2150052"/>
              <a:gd name="connsiteX67" fmla="*/ 3829916 w 4312228"/>
              <a:gd name="connsiteY67" fmla="*/ 1930977 h 2150052"/>
              <a:gd name="connsiteX68" fmla="*/ 3829916 w 4312228"/>
              <a:gd name="connsiteY68" fmla="*/ 2015837 h 2150052"/>
              <a:gd name="connsiteX69" fmla="*/ 4142509 w 4312228"/>
              <a:gd name="connsiteY69" fmla="*/ 2015837 h 2150052"/>
              <a:gd name="connsiteX70" fmla="*/ 4142509 w 4312228"/>
              <a:gd name="connsiteY70" fmla="*/ 2150052 h 2150052"/>
              <a:gd name="connsiteX71" fmla="*/ 4312228 w 4312228"/>
              <a:gd name="connsiteY7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36069 w 4312228"/>
              <a:gd name="connsiteY54" fmla="*/ 1630204 h 2150052"/>
              <a:gd name="connsiteX55" fmla="*/ 2789714 w 4312228"/>
              <a:gd name="connsiteY55" fmla="*/ 1691306 h 2150052"/>
              <a:gd name="connsiteX56" fmla="*/ 2949287 w 4312228"/>
              <a:gd name="connsiteY56" fmla="*/ 1680730 h 2150052"/>
              <a:gd name="connsiteX57" fmla="*/ 2949287 w 4312228"/>
              <a:gd name="connsiteY57" fmla="*/ 1724891 h 2150052"/>
              <a:gd name="connsiteX58" fmla="*/ 3025487 w 4312228"/>
              <a:gd name="connsiteY58" fmla="*/ 1724891 h 2150052"/>
              <a:gd name="connsiteX59" fmla="*/ 3079173 w 4312228"/>
              <a:gd name="connsiteY59" fmla="*/ 1743075 h 2150052"/>
              <a:gd name="connsiteX60" fmla="*/ 3172691 w 4312228"/>
              <a:gd name="connsiteY60" fmla="*/ 1773950 h 2150052"/>
              <a:gd name="connsiteX61" fmla="*/ 3275858 w 4312228"/>
              <a:gd name="connsiteY61" fmla="*/ 1776065 h 2150052"/>
              <a:gd name="connsiteX62" fmla="*/ 3280065 w 4312228"/>
              <a:gd name="connsiteY62" fmla="*/ 1796761 h 2150052"/>
              <a:gd name="connsiteX63" fmla="*/ 3325091 w 4312228"/>
              <a:gd name="connsiteY63" fmla="*/ 1796761 h 2150052"/>
              <a:gd name="connsiteX64" fmla="*/ 3319896 w 4312228"/>
              <a:gd name="connsiteY64" fmla="*/ 1832264 h 2150052"/>
              <a:gd name="connsiteX65" fmla="*/ 3418609 w 4312228"/>
              <a:gd name="connsiteY65" fmla="*/ 1832264 h 2150052"/>
              <a:gd name="connsiteX66" fmla="*/ 3610841 w 4312228"/>
              <a:gd name="connsiteY66" fmla="*/ 1908464 h 2150052"/>
              <a:gd name="connsiteX67" fmla="*/ 3829916 w 4312228"/>
              <a:gd name="connsiteY67" fmla="*/ 1930977 h 2150052"/>
              <a:gd name="connsiteX68" fmla="*/ 3829916 w 4312228"/>
              <a:gd name="connsiteY68" fmla="*/ 2015837 h 2150052"/>
              <a:gd name="connsiteX69" fmla="*/ 4142509 w 4312228"/>
              <a:gd name="connsiteY69" fmla="*/ 2015837 h 2150052"/>
              <a:gd name="connsiteX70" fmla="*/ 4142509 w 4312228"/>
              <a:gd name="connsiteY70" fmla="*/ 2150052 h 2150052"/>
              <a:gd name="connsiteX71" fmla="*/ 4312228 w 4312228"/>
              <a:gd name="connsiteY7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36069 w 4312228"/>
              <a:gd name="connsiteY54" fmla="*/ 1630204 h 2150052"/>
              <a:gd name="connsiteX55" fmla="*/ 2789714 w 4312228"/>
              <a:gd name="connsiteY55" fmla="*/ 1691306 h 2150052"/>
              <a:gd name="connsiteX56" fmla="*/ 2949287 w 4312228"/>
              <a:gd name="connsiteY56" fmla="*/ 1680730 h 2150052"/>
              <a:gd name="connsiteX57" fmla="*/ 2949287 w 4312228"/>
              <a:gd name="connsiteY57" fmla="*/ 1724891 h 2150052"/>
              <a:gd name="connsiteX58" fmla="*/ 3025487 w 4312228"/>
              <a:gd name="connsiteY58" fmla="*/ 1724891 h 2150052"/>
              <a:gd name="connsiteX59" fmla="*/ 3079173 w 4312228"/>
              <a:gd name="connsiteY59" fmla="*/ 1743075 h 2150052"/>
              <a:gd name="connsiteX60" fmla="*/ 3172691 w 4312228"/>
              <a:gd name="connsiteY60" fmla="*/ 1773950 h 2150052"/>
              <a:gd name="connsiteX61" fmla="*/ 3275858 w 4312228"/>
              <a:gd name="connsiteY61" fmla="*/ 1776065 h 2150052"/>
              <a:gd name="connsiteX62" fmla="*/ 3280065 w 4312228"/>
              <a:gd name="connsiteY62" fmla="*/ 1796761 h 2150052"/>
              <a:gd name="connsiteX63" fmla="*/ 3325091 w 4312228"/>
              <a:gd name="connsiteY63" fmla="*/ 1796761 h 2150052"/>
              <a:gd name="connsiteX64" fmla="*/ 3326205 w 4312228"/>
              <a:gd name="connsiteY64" fmla="*/ 1830148 h 2150052"/>
              <a:gd name="connsiteX65" fmla="*/ 3418609 w 4312228"/>
              <a:gd name="connsiteY65" fmla="*/ 1832264 h 2150052"/>
              <a:gd name="connsiteX66" fmla="*/ 3610841 w 4312228"/>
              <a:gd name="connsiteY66" fmla="*/ 1908464 h 2150052"/>
              <a:gd name="connsiteX67" fmla="*/ 3829916 w 4312228"/>
              <a:gd name="connsiteY67" fmla="*/ 1930977 h 2150052"/>
              <a:gd name="connsiteX68" fmla="*/ 3829916 w 4312228"/>
              <a:gd name="connsiteY68" fmla="*/ 2015837 h 2150052"/>
              <a:gd name="connsiteX69" fmla="*/ 4142509 w 4312228"/>
              <a:gd name="connsiteY69" fmla="*/ 2015837 h 2150052"/>
              <a:gd name="connsiteX70" fmla="*/ 4142509 w 4312228"/>
              <a:gd name="connsiteY70" fmla="*/ 2150052 h 2150052"/>
              <a:gd name="connsiteX71" fmla="*/ 4312228 w 4312228"/>
              <a:gd name="connsiteY7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36069 w 4312228"/>
              <a:gd name="connsiteY54" fmla="*/ 1630204 h 2150052"/>
              <a:gd name="connsiteX55" fmla="*/ 2789714 w 4312228"/>
              <a:gd name="connsiteY55" fmla="*/ 1691306 h 2150052"/>
              <a:gd name="connsiteX56" fmla="*/ 2949287 w 4312228"/>
              <a:gd name="connsiteY56" fmla="*/ 1680730 h 2150052"/>
              <a:gd name="connsiteX57" fmla="*/ 2949287 w 4312228"/>
              <a:gd name="connsiteY57" fmla="*/ 1724891 h 2150052"/>
              <a:gd name="connsiteX58" fmla="*/ 3025487 w 4312228"/>
              <a:gd name="connsiteY58" fmla="*/ 1724891 h 2150052"/>
              <a:gd name="connsiteX59" fmla="*/ 3079173 w 4312228"/>
              <a:gd name="connsiteY59" fmla="*/ 1743075 h 2150052"/>
              <a:gd name="connsiteX60" fmla="*/ 3172691 w 4312228"/>
              <a:gd name="connsiteY60" fmla="*/ 1773950 h 2150052"/>
              <a:gd name="connsiteX61" fmla="*/ 3275858 w 4312228"/>
              <a:gd name="connsiteY61" fmla="*/ 1776065 h 2150052"/>
              <a:gd name="connsiteX62" fmla="*/ 3273756 w 4312228"/>
              <a:gd name="connsiteY62" fmla="*/ 1794645 h 2150052"/>
              <a:gd name="connsiteX63" fmla="*/ 3325091 w 4312228"/>
              <a:gd name="connsiteY63" fmla="*/ 1796761 h 2150052"/>
              <a:gd name="connsiteX64" fmla="*/ 3326205 w 4312228"/>
              <a:gd name="connsiteY64" fmla="*/ 1830148 h 2150052"/>
              <a:gd name="connsiteX65" fmla="*/ 3418609 w 4312228"/>
              <a:gd name="connsiteY65" fmla="*/ 1832264 h 2150052"/>
              <a:gd name="connsiteX66" fmla="*/ 3610841 w 4312228"/>
              <a:gd name="connsiteY66" fmla="*/ 1908464 h 2150052"/>
              <a:gd name="connsiteX67" fmla="*/ 3829916 w 4312228"/>
              <a:gd name="connsiteY67" fmla="*/ 1930977 h 2150052"/>
              <a:gd name="connsiteX68" fmla="*/ 3829916 w 4312228"/>
              <a:gd name="connsiteY68" fmla="*/ 2015837 h 2150052"/>
              <a:gd name="connsiteX69" fmla="*/ 4142509 w 4312228"/>
              <a:gd name="connsiteY69" fmla="*/ 2015837 h 2150052"/>
              <a:gd name="connsiteX70" fmla="*/ 4142509 w 4312228"/>
              <a:gd name="connsiteY70" fmla="*/ 2150052 h 2150052"/>
              <a:gd name="connsiteX71" fmla="*/ 4312228 w 4312228"/>
              <a:gd name="connsiteY71" fmla="*/ 2150052 h 2150052"/>
              <a:gd name="connsiteX0" fmla="*/ 0 w 4312228"/>
              <a:gd name="connsiteY0" fmla="*/ 0 h 2150052"/>
              <a:gd name="connsiteX1" fmla="*/ 116032 w 4312228"/>
              <a:gd name="connsiteY1" fmla="*/ 125557 h 2150052"/>
              <a:gd name="connsiteX2" fmla="*/ 248764 w 4312228"/>
              <a:gd name="connsiteY2" fmla="*/ 169620 h 2150052"/>
              <a:gd name="connsiteX3" fmla="*/ 297383 w 4312228"/>
              <a:gd name="connsiteY3" fmla="*/ 170130 h 2150052"/>
              <a:gd name="connsiteX4" fmla="*/ 307439 w 4312228"/>
              <a:gd name="connsiteY4" fmla="*/ 191969 h 2150052"/>
              <a:gd name="connsiteX5" fmla="*/ 339819 w 4312228"/>
              <a:gd name="connsiteY5" fmla="*/ 191281 h 2150052"/>
              <a:gd name="connsiteX6" fmla="*/ 349493 w 4312228"/>
              <a:gd name="connsiteY6" fmla="*/ 215234 h 2150052"/>
              <a:gd name="connsiteX7" fmla="*/ 463879 w 4312228"/>
              <a:gd name="connsiteY7" fmla="*/ 215853 h 2150052"/>
              <a:gd name="connsiteX8" fmla="*/ 473554 w 4312228"/>
              <a:gd name="connsiteY8" fmla="*/ 268110 h 2150052"/>
              <a:gd name="connsiteX9" fmla="*/ 559765 w 4312228"/>
              <a:gd name="connsiteY9" fmla="*/ 265995 h 2150052"/>
              <a:gd name="connsiteX10" fmla="*/ 564208 w 4312228"/>
              <a:gd name="connsiteY10" fmla="*/ 283535 h 2150052"/>
              <a:gd name="connsiteX11" fmla="*/ 601819 w 4312228"/>
              <a:gd name="connsiteY11" fmla="*/ 282915 h 2150052"/>
              <a:gd name="connsiteX12" fmla="*/ 734290 w 4312228"/>
              <a:gd name="connsiteY12" fmla="*/ 344253 h 2150052"/>
              <a:gd name="connsiteX13" fmla="*/ 735169 w 4312228"/>
              <a:gd name="connsiteY13" fmla="*/ 364023 h 2150052"/>
              <a:gd name="connsiteX14" fmla="*/ 759521 w 4312228"/>
              <a:gd name="connsiteY14" fmla="*/ 363288 h 2150052"/>
              <a:gd name="connsiteX15" fmla="*/ 770036 w 4312228"/>
              <a:gd name="connsiteY15" fmla="*/ 382323 h 2150052"/>
              <a:gd name="connsiteX16" fmla="*/ 805781 w 4312228"/>
              <a:gd name="connsiteY16" fmla="*/ 382322 h 2150052"/>
              <a:gd name="connsiteX17" fmla="*/ 933327 w 4312228"/>
              <a:gd name="connsiteY17" fmla="*/ 448625 h 2150052"/>
              <a:gd name="connsiteX18" fmla="*/ 929121 w 4312228"/>
              <a:gd name="connsiteY18" fmla="*/ 487507 h 2150052"/>
              <a:gd name="connsiteX19" fmla="*/ 1039590 w 4312228"/>
              <a:gd name="connsiteY19" fmla="*/ 553529 h 2150052"/>
              <a:gd name="connsiteX20" fmla="*/ 1064415 w 4312228"/>
              <a:gd name="connsiteY20" fmla="*/ 555757 h 2150052"/>
              <a:gd name="connsiteX21" fmla="*/ 1072827 w 4312228"/>
              <a:gd name="connsiteY21" fmla="*/ 574793 h 2150052"/>
              <a:gd name="connsiteX22" fmla="*/ 1259898 w 4312228"/>
              <a:gd name="connsiteY22" fmla="*/ 643370 h 2150052"/>
              <a:gd name="connsiteX23" fmla="*/ 1287302 w 4312228"/>
              <a:gd name="connsiteY23" fmla="*/ 682661 h 2150052"/>
              <a:gd name="connsiteX24" fmla="*/ 1314636 w 4312228"/>
              <a:gd name="connsiteY24" fmla="*/ 682660 h 2150052"/>
              <a:gd name="connsiteX25" fmla="*/ 1323048 w 4312228"/>
              <a:gd name="connsiteY25" fmla="*/ 705927 h 2150052"/>
              <a:gd name="connsiteX26" fmla="*/ 1337768 w 4312228"/>
              <a:gd name="connsiteY26" fmla="*/ 710156 h 2150052"/>
              <a:gd name="connsiteX27" fmla="*/ 1342281 w 4312228"/>
              <a:gd name="connsiteY27" fmla="*/ 734375 h 2150052"/>
              <a:gd name="connsiteX28" fmla="*/ 1418980 w 4312228"/>
              <a:gd name="connsiteY28" fmla="*/ 736491 h 2150052"/>
              <a:gd name="connsiteX29" fmla="*/ 1433946 w 4312228"/>
              <a:gd name="connsiteY29" fmla="*/ 808759 h 2150052"/>
              <a:gd name="connsiteX30" fmla="*/ 1539628 w 4312228"/>
              <a:gd name="connsiteY30" fmla="*/ 875130 h 2150052"/>
              <a:gd name="connsiteX31" fmla="*/ 1540951 w 4312228"/>
              <a:gd name="connsiteY31" fmla="*/ 906622 h 2150052"/>
              <a:gd name="connsiteX32" fmla="*/ 1702377 w 4312228"/>
              <a:gd name="connsiteY32" fmla="*/ 969818 h 2150052"/>
              <a:gd name="connsiteX33" fmla="*/ 1821631 w 4312228"/>
              <a:gd name="connsiteY33" fmla="*/ 1027281 h 2150052"/>
              <a:gd name="connsiteX34" fmla="*/ 1827699 w 4312228"/>
              <a:gd name="connsiteY34" fmla="*/ 1048564 h 2150052"/>
              <a:gd name="connsiteX35" fmla="*/ 1863445 w 4312228"/>
              <a:gd name="connsiteY35" fmla="*/ 1052793 h 2150052"/>
              <a:gd name="connsiteX36" fmla="*/ 1865548 w 4312228"/>
              <a:gd name="connsiteY36" fmla="*/ 1082406 h 2150052"/>
              <a:gd name="connsiteX37" fmla="*/ 1903020 w 4312228"/>
              <a:gd name="connsiteY37" fmla="*/ 1084148 h 2150052"/>
              <a:gd name="connsiteX38" fmla="*/ 1907852 w 4312228"/>
              <a:gd name="connsiteY38" fmla="*/ 1124333 h 2150052"/>
              <a:gd name="connsiteX39" fmla="*/ 1953861 w 4312228"/>
              <a:gd name="connsiteY39" fmla="*/ 1122591 h 2150052"/>
              <a:gd name="connsiteX40" fmla="*/ 2031661 w 4312228"/>
              <a:gd name="connsiteY40" fmla="*/ 1192388 h 2150052"/>
              <a:gd name="connsiteX41" fmla="*/ 2061365 w 4312228"/>
              <a:gd name="connsiteY41" fmla="*/ 1199073 h 2150052"/>
              <a:gd name="connsiteX42" fmla="*/ 2067408 w 4312228"/>
              <a:gd name="connsiteY42" fmla="*/ 1232573 h 2150052"/>
              <a:gd name="connsiteX43" fmla="*/ 2090537 w 4312228"/>
              <a:gd name="connsiteY43" fmla="*/ 1238918 h 2150052"/>
              <a:gd name="connsiteX44" fmla="*/ 2098949 w 4312228"/>
              <a:gd name="connsiteY44" fmla="*/ 1266415 h 2150052"/>
              <a:gd name="connsiteX45" fmla="*/ 2234046 w 4312228"/>
              <a:gd name="connsiteY45" fmla="*/ 1354282 h 2150052"/>
              <a:gd name="connsiteX46" fmla="*/ 2519423 w 4312228"/>
              <a:gd name="connsiteY46" fmla="*/ 1504666 h 2150052"/>
              <a:gd name="connsiteX47" fmla="*/ 2522029 w 4312228"/>
              <a:gd name="connsiteY47" fmla="*/ 1534021 h 2150052"/>
              <a:gd name="connsiteX48" fmla="*/ 2573861 w 4312228"/>
              <a:gd name="connsiteY48" fmla="*/ 1534023 h 2150052"/>
              <a:gd name="connsiteX49" fmla="*/ 2575964 w 4312228"/>
              <a:gd name="connsiteY49" fmla="*/ 1564243 h 2150052"/>
              <a:gd name="connsiteX50" fmla="*/ 2639344 w 4312228"/>
              <a:gd name="connsiteY50" fmla="*/ 1570981 h 2150052"/>
              <a:gd name="connsiteX51" fmla="*/ 2641033 w 4312228"/>
              <a:gd name="connsiteY51" fmla="*/ 1598084 h 2150052"/>
              <a:gd name="connsiteX52" fmla="*/ 2675091 w 4312228"/>
              <a:gd name="connsiteY52" fmla="*/ 1602707 h 2150052"/>
              <a:gd name="connsiteX53" fmla="*/ 2697316 w 4312228"/>
              <a:gd name="connsiteY53" fmla="*/ 1621963 h 2150052"/>
              <a:gd name="connsiteX54" fmla="*/ 2736069 w 4312228"/>
              <a:gd name="connsiteY54" fmla="*/ 1630204 h 2150052"/>
              <a:gd name="connsiteX55" fmla="*/ 2789714 w 4312228"/>
              <a:gd name="connsiteY55" fmla="*/ 1691306 h 2150052"/>
              <a:gd name="connsiteX56" fmla="*/ 2949287 w 4312228"/>
              <a:gd name="connsiteY56" fmla="*/ 1680730 h 2150052"/>
              <a:gd name="connsiteX57" fmla="*/ 2949287 w 4312228"/>
              <a:gd name="connsiteY57" fmla="*/ 1724891 h 2150052"/>
              <a:gd name="connsiteX58" fmla="*/ 3025487 w 4312228"/>
              <a:gd name="connsiteY58" fmla="*/ 1724891 h 2150052"/>
              <a:gd name="connsiteX59" fmla="*/ 3079173 w 4312228"/>
              <a:gd name="connsiteY59" fmla="*/ 1743075 h 2150052"/>
              <a:gd name="connsiteX60" fmla="*/ 3172691 w 4312228"/>
              <a:gd name="connsiteY60" fmla="*/ 1773950 h 2150052"/>
              <a:gd name="connsiteX61" fmla="*/ 3275858 w 4312228"/>
              <a:gd name="connsiteY61" fmla="*/ 1776065 h 2150052"/>
              <a:gd name="connsiteX62" fmla="*/ 3275859 w 4312228"/>
              <a:gd name="connsiteY62" fmla="*/ 1798875 h 2150052"/>
              <a:gd name="connsiteX63" fmla="*/ 3325091 w 4312228"/>
              <a:gd name="connsiteY63" fmla="*/ 1796761 h 2150052"/>
              <a:gd name="connsiteX64" fmla="*/ 3326205 w 4312228"/>
              <a:gd name="connsiteY64" fmla="*/ 1830148 h 2150052"/>
              <a:gd name="connsiteX65" fmla="*/ 3418609 w 4312228"/>
              <a:gd name="connsiteY65" fmla="*/ 1832264 h 2150052"/>
              <a:gd name="connsiteX66" fmla="*/ 3610841 w 4312228"/>
              <a:gd name="connsiteY66" fmla="*/ 1908464 h 2150052"/>
              <a:gd name="connsiteX67" fmla="*/ 3829916 w 4312228"/>
              <a:gd name="connsiteY67" fmla="*/ 1930977 h 2150052"/>
              <a:gd name="connsiteX68" fmla="*/ 3829916 w 4312228"/>
              <a:gd name="connsiteY68" fmla="*/ 2015837 h 2150052"/>
              <a:gd name="connsiteX69" fmla="*/ 4142509 w 4312228"/>
              <a:gd name="connsiteY69" fmla="*/ 2015837 h 2150052"/>
              <a:gd name="connsiteX70" fmla="*/ 4142509 w 4312228"/>
              <a:gd name="connsiteY70" fmla="*/ 2150052 h 2150052"/>
              <a:gd name="connsiteX71" fmla="*/ 4312228 w 4312228"/>
              <a:gd name="connsiteY71" fmla="*/ 2150052 h 2150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312228" h="2150052">
                <a:moveTo>
                  <a:pt x="0" y="0"/>
                </a:moveTo>
                <a:lnTo>
                  <a:pt x="116032" y="125557"/>
                </a:lnTo>
                <a:lnTo>
                  <a:pt x="248764" y="169620"/>
                </a:lnTo>
                <a:lnTo>
                  <a:pt x="297383" y="170130"/>
                </a:lnTo>
                <a:lnTo>
                  <a:pt x="307439" y="191969"/>
                </a:lnTo>
                <a:lnTo>
                  <a:pt x="339819" y="191281"/>
                </a:lnTo>
                <a:lnTo>
                  <a:pt x="349493" y="215234"/>
                </a:lnTo>
                <a:lnTo>
                  <a:pt x="463879" y="215853"/>
                </a:lnTo>
                <a:lnTo>
                  <a:pt x="473554" y="268110"/>
                </a:lnTo>
                <a:lnTo>
                  <a:pt x="559765" y="265995"/>
                </a:lnTo>
                <a:lnTo>
                  <a:pt x="564208" y="283535"/>
                </a:lnTo>
                <a:lnTo>
                  <a:pt x="601819" y="282915"/>
                </a:lnTo>
                <a:lnTo>
                  <a:pt x="734290" y="344253"/>
                </a:lnTo>
                <a:lnTo>
                  <a:pt x="735169" y="364023"/>
                </a:lnTo>
                <a:lnTo>
                  <a:pt x="759521" y="363288"/>
                </a:lnTo>
                <a:lnTo>
                  <a:pt x="770036" y="382323"/>
                </a:lnTo>
                <a:lnTo>
                  <a:pt x="805781" y="382322"/>
                </a:lnTo>
                <a:lnTo>
                  <a:pt x="933327" y="448625"/>
                </a:lnTo>
                <a:lnTo>
                  <a:pt x="929121" y="487507"/>
                </a:lnTo>
                <a:lnTo>
                  <a:pt x="1039590" y="553529"/>
                </a:lnTo>
                <a:lnTo>
                  <a:pt x="1064415" y="555757"/>
                </a:lnTo>
                <a:lnTo>
                  <a:pt x="1072827" y="574793"/>
                </a:lnTo>
                <a:lnTo>
                  <a:pt x="1259898" y="643370"/>
                </a:lnTo>
                <a:lnTo>
                  <a:pt x="1287302" y="682661"/>
                </a:lnTo>
                <a:lnTo>
                  <a:pt x="1314636" y="682660"/>
                </a:lnTo>
                <a:lnTo>
                  <a:pt x="1323048" y="705927"/>
                </a:lnTo>
                <a:lnTo>
                  <a:pt x="1337768" y="710156"/>
                </a:lnTo>
                <a:cubicBezTo>
                  <a:pt x="1337871" y="718229"/>
                  <a:pt x="1342178" y="726302"/>
                  <a:pt x="1342281" y="734375"/>
                </a:cubicBezTo>
                <a:lnTo>
                  <a:pt x="1418980" y="736491"/>
                </a:lnTo>
                <a:lnTo>
                  <a:pt x="1433946" y="808759"/>
                </a:lnTo>
                <a:lnTo>
                  <a:pt x="1539628" y="875130"/>
                </a:lnTo>
                <a:lnTo>
                  <a:pt x="1540951" y="906622"/>
                </a:lnTo>
                <a:lnTo>
                  <a:pt x="1702377" y="969818"/>
                </a:lnTo>
                <a:lnTo>
                  <a:pt x="1821631" y="1027281"/>
                </a:lnTo>
                <a:lnTo>
                  <a:pt x="1827699" y="1048564"/>
                </a:lnTo>
                <a:lnTo>
                  <a:pt x="1863445" y="1052793"/>
                </a:lnTo>
                <a:lnTo>
                  <a:pt x="1865548" y="1082406"/>
                </a:lnTo>
                <a:lnTo>
                  <a:pt x="1903020" y="1084148"/>
                </a:lnTo>
                <a:lnTo>
                  <a:pt x="1907852" y="1124333"/>
                </a:lnTo>
                <a:lnTo>
                  <a:pt x="1953861" y="1122591"/>
                </a:lnTo>
                <a:lnTo>
                  <a:pt x="2031661" y="1192388"/>
                </a:lnTo>
                <a:lnTo>
                  <a:pt x="2061365" y="1199073"/>
                </a:lnTo>
                <a:lnTo>
                  <a:pt x="2067408" y="1232573"/>
                </a:lnTo>
                <a:lnTo>
                  <a:pt x="2090537" y="1238918"/>
                </a:lnTo>
                <a:lnTo>
                  <a:pt x="2098949" y="1266415"/>
                </a:lnTo>
                <a:lnTo>
                  <a:pt x="2234046" y="1354282"/>
                </a:lnTo>
                <a:lnTo>
                  <a:pt x="2519423" y="1504666"/>
                </a:lnTo>
                <a:lnTo>
                  <a:pt x="2522029" y="1534021"/>
                </a:lnTo>
                <a:lnTo>
                  <a:pt x="2573861" y="1534023"/>
                </a:lnTo>
                <a:lnTo>
                  <a:pt x="2575964" y="1564243"/>
                </a:lnTo>
                <a:lnTo>
                  <a:pt x="2639344" y="1570981"/>
                </a:lnTo>
                <a:lnTo>
                  <a:pt x="2641033" y="1598084"/>
                </a:lnTo>
                <a:lnTo>
                  <a:pt x="2675091" y="1602707"/>
                </a:lnTo>
                <a:lnTo>
                  <a:pt x="2697316" y="1621963"/>
                </a:lnTo>
                <a:lnTo>
                  <a:pt x="2736069" y="1630204"/>
                </a:lnTo>
                <a:lnTo>
                  <a:pt x="2789714" y="1691306"/>
                </a:lnTo>
                <a:lnTo>
                  <a:pt x="2949287" y="1680730"/>
                </a:lnTo>
                <a:lnTo>
                  <a:pt x="2949287" y="1724891"/>
                </a:lnTo>
                <a:lnTo>
                  <a:pt x="3025487" y="1724891"/>
                </a:lnTo>
                <a:lnTo>
                  <a:pt x="3079173" y="1743075"/>
                </a:lnTo>
                <a:lnTo>
                  <a:pt x="3172691" y="1773950"/>
                </a:lnTo>
                <a:lnTo>
                  <a:pt x="3275858" y="1776065"/>
                </a:lnTo>
                <a:cubicBezTo>
                  <a:pt x="3275858" y="1783668"/>
                  <a:pt x="3275859" y="1791272"/>
                  <a:pt x="3275859" y="1798875"/>
                </a:cubicBezTo>
                <a:lnTo>
                  <a:pt x="3325091" y="1796761"/>
                </a:lnTo>
                <a:cubicBezTo>
                  <a:pt x="3325462" y="1807890"/>
                  <a:pt x="3325834" y="1819019"/>
                  <a:pt x="3326205" y="1830148"/>
                </a:cubicBezTo>
                <a:lnTo>
                  <a:pt x="3418609" y="1832264"/>
                </a:lnTo>
                <a:lnTo>
                  <a:pt x="3610841" y="1908464"/>
                </a:lnTo>
                <a:lnTo>
                  <a:pt x="3829916" y="1930977"/>
                </a:lnTo>
                <a:lnTo>
                  <a:pt x="3829916" y="2015837"/>
                </a:lnTo>
                <a:lnTo>
                  <a:pt x="4142509" y="2015837"/>
                </a:lnTo>
                <a:lnTo>
                  <a:pt x="4142509" y="2150052"/>
                </a:lnTo>
                <a:lnTo>
                  <a:pt x="4312228" y="2150052"/>
                </a:lnTo>
              </a:path>
            </a:pathLst>
          </a:custGeom>
          <a:noFill/>
          <a:ln w="28575" cap="flat">
            <a:solidFill>
              <a:srgbClr val="E1471D"/>
            </a:solidFill>
            <a:prstDash val="solid"/>
            <a:miter/>
          </a:ln>
        </p:spPr>
        <p:txBody>
          <a:bodyPr rtlCol="0" anchor="ctr"/>
          <a:lstStyle/>
          <a:p>
            <a:endParaRPr lang="en-US" dirty="0"/>
          </a:p>
        </p:txBody>
      </p:sp>
      <p:sp>
        <p:nvSpPr>
          <p:cNvPr id="323" name="Oval 322">
            <a:extLst>
              <a:ext uri="{FF2B5EF4-FFF2-40B4-BE49-F238E27FC236}">
                <a16:creationId xmlns:a16="http://schemas.microsoft.com/office/drawing/2014/main" id="{5CB47351-DA2E-57ED-2575-BBF9610CE6D2}"/>
              </a:ext>
            </a:extLst>
          </p:cNvPr>
          <p:cNvSpPr/>
          <p:nvPr/>
        </p:nvSpPr>
        <p:spPr bwMode="auto">
          <a:xfrm>
            <a:off x="4116170" y="2030170"/>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4" name="Oval 323">
            <a:extLst>
              <a:ext uri="{FF2B5EF4-FFF2-40B4-BE49-F238E27FC236}">
                <a16:creationId xmlns:a16="http://schemas.microsoft.com/office/drawing/2014/main" id="{6285C6BF-0EA1-063C-142F-889960D7916C}"/>
              </a:ext>
            </a:extLst>
          </p:cNvPr>
          <p:cNvSpPr/>
          <p:nvPr/>
        </p:nvSpPr>
        <p:spPr bwMode="auto">
          <a:xfrm>
            <a:off x="3579274" y="173138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5" name="Oval 324">
            <a:extLst>
              <a:ext uri="{FF2B5EF4-FFF2-40B4-BE49-F238E27FC236}">
                <a16:creationId xmlns:a16="http://schemas.microsoft.com/office/drawing/2014/main" id="{F4C51564-ED1B-6904-14FB-F4AE264B7C8D}"/>
              </a:ext>
            </a:extLst>
          </p:cNvPr>
          <p:cNvSpPr/>
          <p:nvPr/>
        </p:nvSpPr>
        <p:spPr bwMode="auto">
          <a:xfrm>
            <a:off x="3620422" y="1778571"/>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6" name="Oval 325">
            <a:extLst>
              <a:ext uri="{FF2B5EF4-FFF2-40B4-BE49-F238E27FC236}">
                <a16:creationId xmlns:a16="http://schemas.microsoft.com/office/drawing/2014/main" id="{D462C3C9-D1A0-3542-726A-B54FCF3D4274}"/>
              </a:ext>
            </a:extLst>
          </p:cNvPr>
          <p:cNvSpPr/>
          <p:nvPr/>
        </p:nvSpPr>
        <p:spPr bwMode="auto">
          <a:xfrm>
            <a:off x="4157288" y="2043612"/>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7" name="Oval 326">
            <a:extLst>
              <a:ext uri="{FF2B5EF4-FFF2-40B4-BE49-F238E27FC236}">
                <a16:creationId xmlns:a16="http://schemas.microsoft.com/office/drawing/2014/main" id="{DAE78489-B2D4-8314-F296-C1F0BC98B70D}"/>
              </a:ext>
            </a:extLst>
          </p:cNvPr>
          <p:cNvSpPr/>
          <p:nvPr/>
        </p:nvSpPr>
        <p:spPr bwMode="auto">
          <a:xfrm>
            <a:off x="3809800" y="1919187"/>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8" name="Oval 327">
            <a:extLst>
              <a:ext uri="{FF2B5EF4-FFF2-40B4-BE49-F238E27FC236}">
                <a16:creationId xmlns:a16="http://schemas.microsoft.com/office/drawing/2014/main" id="{5C8EBF40-5DA0-08F4-A099-849582FEC8C7}"/>
              </a:ext>
            </a:extLst>
          </p:cNvPr>
          <p:cNvSpPr/>
          <p:nvPr/>
        </p:nvSpPr>
        <p:spPr bwMode="auto">
          <a:xfrm>
            <a:off x="4537825" y="221193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9" name="Oval 328">
            <a:extLst>
              <a:ext uri="{FF2B5EF4-FFF2-40B4-BE49-F238E27FC236}">
                <a16:creationId xmlns:a16="http://schemas.microsoft.com/office/drawing/2014/main" id="{4912C710-DEC4-E96F-18CD-8554EC932C9A}"/>
              </a:ext>
            </a:extLst>
          </p:cNvPr>
          <p:cNvSpPr/>
          <p:nvPr/>
        </p:nvSpPr>
        <p:spPr bwMode="auto">
          <a:xfrm>
            <a:off x="3706165" y="186741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0" name="Oval 329">
            <a:extLst>
              <a:ext uri="{FF2B5EF4-FFF2-40B4-BE49-F238E27FC236}">
                <a16:creationId xmlns:a16="http://schemas.microsoft.com/office/drawing/2014/main" id="{E146A42E-7B5E-411D-DA9F-369E46B889C4}"/>
              </a:ext>
            </a:extLst>
          </p:cNvPr>
          <p:cNvSpPr/>
          <p:nvPr/>
        </p:nvSpPr>
        <p:spPr bwMode="auto">
          <a:xfrm>
            <a:off x="3655677" y="1837727"/>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1" name="Oval 330">
            <a:extLst>
              <a:ext uri="{FF2B5EF4-FFF2-40B4-BE49-F238E27FC236}">
                <a16:creationId xmlns:a16="http://schemas.microsoft.com/office/drawing/2014/main" id="{642A1669-8E36-4E82-4A29-E24D41DE737E}"/>
              </a:ext>
            </a:extLst>
          </p:cNvPr>
          <p:cNvSpPr/>
          <p:nvPr/>
        </p:nvSpPr>
        <p:spPr bwMode="auto">
          <a:xfrm>
            <a:off x="4505952" y="219736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2" name="Oval 331">
            <a:extLst>
              <a:ext uri="{FF2B5EF4-FFF2-40B4-BE49-F238E27FC236}">
                <a16:creationId xmlns:a16="http://schemas.microsoft.com/office/drawing/2014/main" id="{C736488D-339A-A080-4E36-141A3086B205}"/>
              </a:ext>
            </a:extLst>
          </p:cNvPr>
          <p:cNvSpPr/>
          <p:nvPr/>
        </p:nvSpPr>
        <p:spPr bwMode="auto">
          <a:xfrm>
            <a:off x="4369751" y="2114918"/>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3" name="Oval 332">
            <a:extLst>
              <a:ext uri="{FF2B5EF4-FFF2-40B4-BE49-F238E27FC236}">
                <a16:creationId xmlns:a16="http://schemas.microsoft.com/office/drawing/2014/main" id="{AD00E4CE-B877-4F34-4443-9BB6DC237445}"/>
              </a:ext>
            </a:extLst>
          </p:cNvPr>
          <p:cNvSpPr/>
          <p:nvPr/>
        </p:nvSpPr>
        <p:spPr bwMode="auto">
          <a:xfrm>
            <a:off x="4716603" y="231967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4" name="Oval 333">
            <a:extLst>
              <a:ext uri="{FF2B5EF4-FFF2-40B4-BE49-F238E27FC236}">
                <a16:creationId xmlns:a16="http://schemas.microsoft.com/office/drawing/2014/main" id="{93EA5892-4B7A-0B3E-35F2-34560362A672}"/>
              </a:ext>
            </a:extLst>
          </p:cNvPr>
          <p:cNvSpPr/>
          <p:nvPr/>
        </p:nvSpPr>
        <p:spPr bwMode="auto">
          <a:xfrm>
            <a:off x="4328654" y="2099440"/>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5" name="Oval 334">
            <a:extLst>
              <a:ext uri="{FF2B5EF4-FFF2-40B4-BE49-F238E27FC236}">
                <a16:creationId xmlns:a16="http://schemas.microsoft.com/office/drawing/2014/main" id="{99F9EF13-A99D-8EE0-5E6C-751EEBCDEDF4}"/>
              </a:ext>
            </a:extLst>
          </p:cNvPr>
          <p:cNvSpPr/>
          <p:nvPr/>
        </p:nvSpPr>
        <p:spPr bwMode="auto">
          <a:xfrm>
            <a:off x="3750931" y="1882552"/>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6" name="Oval 335">
            <a:extLst>
              <a:ext uri="{FF2B5EF4-FFF2-40B4-BE49-F238E27FC236}">
                <a16:creationId xmlns:a16="http://schemas.microsoft.com/office/drawing/2014/main" id="{ED9A2191-DF92-B23B-D29B-B23988439619}"/>
              </a:ext>
            </a:extLst>
          </p:cNvPr>
          <p:cNvSpPr/>
          <p:nvPr/>
        </p:nvSpPr>
        <p:spPr bwMode="auto">
          <a:xfrm>
            <a:off x="4666588" y="227224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7" name="Oval 336">
            <a:extLst>
              <a:ext uri="{FF2B5EF4-FFF2-40B4-BE49-F238E27FC236}">
                <a16:creationId xmlns:a16="http://schemas.microsoft.com/office/drawing/2014/main" id="{D9DF7E6E-D95C-FA01-6D0D-37D40021D953}"/>
              </a:ext>
            </a:extLst>
          </p:cNvPr>
          <p:cNvSpPr/>
          <p:nvPr/>
        </p:nvSpPr>
        <p:spPr bwMode="auto">
          <a:xfrm>
            <a:off x="4898650" y="2399108"/>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8" name="Oval 337">
            <a:extLst>
              <a:ext uri="{FF2B5EF4-FFF2-40B4-BE49-F238E27FC236}">
                <a16:creationId xmlns:a16="http://schemas.microsoft.com/office/drawing/2014/main" id="{17062EA0-5246-FEBE-9A55-1F9B39D2B570}"/>
              </a:ext>
            </a:extLst>
          </p:cNvPr>
          <p:cNvSpPr/>
          <p:nvPr/>
        </p:nvSpPr>
        <p:spPr bwMode="auto">
          <a:xfrm>
            <a:off x="5210763" y="2642782"/>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9" name="Oval 338">
            <a:extLst>
              <a:ext uri="{FF2B5EF4-FFF2-40B4-BE49-F238E27FC236}">
                <a16:creationId xmlns:a16="http://schemas.microsoft.com/office/drawing/2014/main" id="{DEC82C0F-1903-7285-6F17-0A94215154D2}"/>
              </a:ext>
            </a:extLst>
          </p:cNvPr>
          <p:cNvSpPr/>
          <p:nvPr/>
        </p:nvSpPr>
        <p:spPr bwMode="auto">
          <a:xfrm>
            <a:off x="5001621" y="2464278"/>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0" name="Oval 339">
            <a:extLst>
              <a:ext uri="{FF2B5EF4-FFF2-40B4-BE49-F238E27FC236}">
                <a16:creationId xmlns:a16="http://schemas.microsoft.com/office/drawing/2014/main" id="{80E9F73C-8BBC-29A7-F76A-242F7512D8BA}"/>
              </a:ext>
            </a:extLst>
          </p:cNvPr>
          <p:cNvSpPr/>
          <p:nvPr/>
        </p:nvSpPr>
        <p:spPr bwMode="auto">
          <a:xfrm>
            <a:off x="4278991" y="2077707"/>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1" name="Oval 340">
            <a:extLst>
              <a:ext uri="{FF2B5EF4-FFF2-40B4-BE49-F238E27FC236}">
                <a16:creationId xmlns:a16="http://schemas.microsoft.com/office/drawing/2014/main" id="{B3D8793D-58BD-6187-959D-B67B71440509}"/>
              </a:ext>
            </a:extLst>
          </p:cNvPr>
          <p:cNvSpPr/>
          <p:nvPr/>
        </p:nvSpPr>
        <p:spPr bwMode="auto">
          <a:xfrm>
            <a:off x="5174883" y="2573521"/>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2" name="Oval 341">
            <a:extLst>
              <a:ext uri="{FF2B5EF4-FFF2-40B4-BE49-F238E27FC236}">
                <a16:creationId xmlns:a16="http://schemas.microsoft.com/office/drawing/2014/main" id="{93E8F9A9-E525-CC25-2411-658FC1A8D5A5}"/>
              </a:ext>
            </a:extLst>
          </p:cNvPr>
          <p:cNvSpPr/>
          <p:nvPr/>
        </p:nvSpPr>
        <p:spPr bwMode="auto">
          <a:xfrm>
            <a:off x="4828777" y="238167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3" name="Oval 342">
            <a:extLst>
              <a:ext uri="{FF2B5EF4-FFF2-40B4-BE49-F238E27FC236}">
                <a16:creationId xmlns:a16="http://schemas.microsoft.com/office/drawing/2014/main" id="{29510DD6-3121-1281-6934-68A4C7DC2DA7}"/>
              </a:ext>
            </a:extLst>
          </p:cNvPr>
          <p:cNvSpPr/>
          <p:nvPr/>
        </p:nvSpPr>
        <p:spPr bwMode="auto">
          <a:xfrm>
            <a:off x="5804022" y="302123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4" name="Oval 343">
            <a:extLst>
              <a:ext uri="{FF2B5EF4-FFF2-40B4-BE49-F238E27FC236}">
                <a16:creationId xmlns:a16="http://schemas.microsoft.com/office/drawing/2014/main" id="{E95EB00F-6A7F-9353-83BC-5C31794F7AE1}"/>
              </a:ext>
            </a:extLst>
          </p:cNvPr>
          <p:cNvSpPr/>
          <p:nvPr/>
        </p:nvSpPr>
        <p:spPr bwMode="auto">
          <a:xfrm>
            <a:off x="5278490" y="2687360"/>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5" name="Oval 344">
            <a:extLst>
              <a:ext uri="{FF2B5EF4-FFF2-40B4-BE49-F238E27FC236}">
                <a16:creationId xmlns:a16="http://schemas.microsoft.com/office/drawing/2014/main" id="{CDCFA7A2-AB5C-90A3-A7D6-50B002245861}"/>
              </a:ext>
            </a:extLst>
          </p:cNvPr>
          <p:cNvSpPr/>
          <p:nvPr/>
        </p:nvSpPr>
        <p:spPr bwMode="auto">
          <a:xfrm>
            <a:off x="5377949" y="277506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6" name="Oval 345">
            <a:extLst>
              <a:ext uri="{FF2B5EF4-FFF2-40B4-BE49-F238E27FC236}">
                <a16:creationId xmlns:a16="http://schemas.microsoft.com/office/drawing/2014/main" id="{9DEB206C-A2FA-13A6-06A5-39F5F4A0BE62}"/>
              </a:ext>
            </a:extLst>
          </p:cNvPr>
          <p:cNvSpPr/>
          <p:nvPr/>
        </p:nvSpPr>
        <p:spPr bwMode="auto">
          <a:xfrm>
            <a:off x="5549630" y="287943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7" name="Oval 346">
            <a:extLst>
              <a:ext uri="{FF2B5EF4-FFF2-40B4-BE49-F238E27FC236}">
                <a16:creationId xmlns:a16="http://schemas.microsoft.com/office/drawing/2014/main" id="{F0398A06-F9CF-9261-A514-7F6653BE65B4}"/>
              </a:ext>
            </a:extLst>
          </p:cNvPr>
          <p:cNvSpPr/>
          <p:nvPr/>
        </p:nvSpPr>
        <p:spPr bwMode="auto">
          <a:xfrm>
            <a:off x="5584551" y="286208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8" name="Oval 347">
            <a:extLst>
              <a:ext uri="{FF2B5EF4-FFF2-40B4-BE49-F238E27FC236}">
                <a16:creationId xmlns:a16="http://schemas.microsoft.com/office/drawing/2014/main" id="{CD7EBCF7-D1A0-B6CD-0F3D-090498A444BE}"/>
              </a:ext>
            </a:extLst>
          </p:cNvPr>
          <p:cNvSpPr/>
          <p:nvPr/>
        </p:nvSpPr>
        <p:spPr bwMode="auto">
          <a:xfrm>
            <a:off x="7652096" y="3881433"/>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9" name="Oval 348">
            <a:extLst>
              <a:ext uri="{FF2B5EF4-FFF2-40B4-BE49-F238E27FC236}">
                <a16:creationId xmlns:a16="http://schemas.microsoft.com/office/drawing/2014/main" id="{ACF69CC6-87EB-5157-4D3A-DE794F6F7C05}"/>
              </a:ext>
            </a:extLst>
          </p:cNvPr>
          <p:cNvSpPr/>
          <p:nvPr/>
        </p:nvSpPr>
        <p:spPr bwMode="auto">
          <a:xfrm>
            <a:off x="5513980" y="2839255"/>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0" name="Oval 349">
            <a:extLst>
              <a:ext uri="{FF2B5EF4-FFF2-40B4-BE49-F238E27FC236}">
                <a16:creationId xmlns:a16="http://schemas.microsoft.com/office/drawing/2014/main" id="{A7514F1E-419F-3960-0F63-1C48D6362E96}"/>
              </a:ext>
            </a:extLst>
          </p:cNvPr>
          <p:cNvSpPr/>
          <p:nvPr/>
        </p:nvSpPr>
        <p:spPr bwMode="auto">
          <a:xfrm>
            <a:off x="5477651" y="2805581"/>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1" name="Oval 350">
            <a:extLst>
              <a:ext uri="{FF2B5EF4-FFF2-40B4-BE49-F238E27FC236}">
                <a16:creationId xmlns:a16="http://schemas.microsoft.com/office/drawing/2014/main" id="{A3721356-402B-A3C7-B6FD-BB620C253BB5}"/>
              </a:ext>
            </a:extLst>
          </p:cNvPr>
          <p:cNvSpPr/>
          <p:nvPr/>
        </p:nvSpPr>
        <p:spPr bwMode="auto">
          <a:xfrm>
            <a:off x="6081219" y="325013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2" name="Oval 351">
            <a:extLst>
              <a:ext uri="{FF2B5EF4-FFF2-40B4-BE49-F238E27FC236}">
                <a16:creationId xmlns:a16="http://schemas.microsoft.com/office/drawing/2014/main" id="{CFFD3367-C021-D87F-AF39-C5A8325C7767}"/>
              </a:ext>
            </a:extLst>
          </p:cNvPr>
          <p:cNvSpPr/>
          <p:nvPr/>
        </p:nvSpPr>
        <p:spPr bwMode="auto">
          <a:xfrm>
            <a:off x="8149634" y="400947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3" name="Oval 352">
            <a:extLst>
              <a:ext uri="{FF2B5EF4-FFF2-40B4-BE49-F238E27FC236}">
                <a16:creationId xmlns:a16="http://schemas.microsoft.com/office/drawing/2014/main" id="{435AE95E-6130-491A-5C49-15F14A5F8CC0}"/>
              </a:ext>
            </a:extLst>
          </p:cNvPr>
          <p:cNvSpPr/>
          <p:nvPr/>
        </p:nvSpPr>
        <p:spPr bwMode="auto">
          <a:xfrm>
            <a:off x="6217922" y="333523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4" name="Oval 353">
            <a:extLst>
              <a:ext uri="{FF2B5EF4-FFF2-40B4-BE49-F238E27FC236}">
                <a16:creationId xmlns:a16="http://schemas.microsoft.com/office/drawing/2014/main" id="{AA63495F-9CBE-94FB-EA93-791876EDCC00}"/>
              </a:ext>
            </a:extLst>
          </p:cNvPr>
          <p:cNvSpPr/>
          <p:nvPr/>
        </p:nvSpPr>
        <p:spPr bwMode="auto">
          <a:xfrm>
            <a:off x="8020591" y="400828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5" name="Oval 354">
            <a:extLst>
              <a:ext uri="{FF2B5EF4-FFF2-40B4-BE49-F238E27FC236}">
                <a16:creationId xmlns:a16="http://schemas.microsoft.com/office/drawing/2014/main" id="{52E3FD8B-AADB-4D6A-B96D-64707307A35E}"/>
              </a:ext>
            </a:extLst>
          </p:cNvPr>
          <p:cNvSpPr/>
          <p:nvPr/>
        </p:nvSpPr>
        <p:spPr bwMode="auto">
          <a:xfrm>
            <a:off x="5978413" y="3185157"/>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6" name="Oval 355">
            <a:extLst>
              <a:ext uri="{FF2B5EF4-FFF2-40B4-BE49-F238E27FC236}">
                <a16:creationId xmlns:a16="http://schemas.microsoft.com/office/drawing/2014/main" id="{76C422DE-FB95-E2B0-2C40-163DE09288EF}"/>
              </a:ext>
            </a:extLst>
          </p:cNvPr>
          <p:cNvSpPr/>
          <p:nvPr/>
        </p:nvSpPr>
        <p:spPr bwMode="auto">
          <a:xfrm>
            <a:off x="6288123" y="338907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9" name="Oval 358">
            <a:extLst>
              <a:ext uri="{FF2B5EF4-FFF2-40B4-BE49-F238E27FC236}">
                <a16:creationId xmlns:a16="http://schemas.microsoft.com/office/drawing/2014/main" id="{18C9A81B-0BF3-D0E1-C909-FB4224EF0B47}"/>
              </a:ext>
            </a:extLst>
          </p:cNvPr>
          <p:cNvSpPr/>
          <p:nvPr/>
        </p:nvSpPr>
        <p:spPr bwMode="auto">
          <a:xfrm>
            <a:off x="5865893" y="3026730"/>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1" name="Oval 360">
            <a:extLst>
              <a:ext uri="{FF2B5EF4-FFF2-40B4-BE49-F238E27FC236}">
                <a16:creationId xmlns:a16="http://schemas.microsoft.com/office/drawing/2014/main" id="{02E9B7ED-3FA0-A32B-BD28-AA683019A968}"/>
              </a:ext>
            </a:extLst>
          </p:cNvPr>
          <p:cNvSpPr/>
          <p:nvPr/>
        </p:nvSpPr>
        <p:spPr bwMode="auto">
          <a:xfrm>
            <a:off x="6376244" y="340593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2" name="Oval 361">
            <a:extLst>
              <a:ext uri="{FF2B5EF4-FFF2-40B4-BE49-F238E27FC236}">
                <a16:creationId xmlns:a16="http://schemas.microsoft.com/office/drawing/2014/main" id="{E7BEBD39-D442-5FCF-4628-ABFF186498BD}"/>
              </a:ext>
            </a:extLst>
          </p:cNvPr>
          <p:cNvSpPr/>
          <p:nvPr/>
        </p:nvSpPr>
        <p:spPr bwMode="auto">
          <a:xfrm>
            <a:off x="6108327" y="318927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5" name="Oval 364">
            <a:extLst>
              <a:ext uri="{FF2B5EF4-FFF2-40B4-BE49-F238E27FC236}">
                <a16:creationId xmlns:a16="http://schemas.microsoft.com/office/drawing/2014/main" id="{89DF7D19-344E-43B2-5C6E-8A539143AAA1}"/>
              </a:ext>
            </a:extLst>
          </p:cNvPr>
          <p:cNvSpPr/>
          <p:nvPr/>
        </p:nvSpPr>
        <p:spPr bwMode="auto">
          <a:xfrm>
            <a:off x="8469315" y="4162391"/>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6" name="Oval 365">
            <a:extLst>
              <a:ext uri="{FF2B5EF4-FFF2-40B4-BE49-F238E27FC236}">
                <a16:creationId xmlns:a16="http://schemas.microsoft.com/office/drawing/2014/main" id="{3A701F73-ED9A-69CA-F36C-448BEF07B0DB}"/>
              </a:ext>
            </a:extLst>
          </p:cNvPr>
          <p:cNvSpPr/>
          <p:nvPr/>
        </p:nvSpPr>
        <p:spPr bwMode="auto">
          <a:xfrm>
            <a:off x="7059027" y="370166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7" name="Oval 366">
            <a:extLst>
              <a:ext uri="{FF2B5EF4-FFF2-40B4-BE49-F238E27FC236}">
                <a16:creationId xmlns:a16="http://schemas.microsoft.com/office/drawing/2014/main" id="{6D62E7A4-46AE-5BB2-B1DB-BF1EA36FD4A1}"/>
              </a:ext>
            </a:extLst>
          </p:cNvPr>
          <p:cNvSpPr/>
          <p:nvPr/>
        </p:nvSpPr>
        <p:spPr bwMode="auto">
          <a:xfrm>
            <a:off x="6260727" y="334167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8" name="Oval 367">
            <a:extLst>
              <a:ext uri="{FF2B5EF4-FFF2-40B4-BE49-F238E27FC236}">
                <a16:creationId xmlns:a16="http://schemas.microsoft.com/office/drawing/2014/main" id="{9F8E9879-E102-FD6E-90F6-872E35EBCB16}"/>
              </a:ext>
            </a:extLst>
          </p:cNvPr>
          <p:cNvSpPr/>
          <p:nvPr/>
        </p:nvSpPr>
        <p:spPr bwMode="auto">
          <a:xfrm>
            <a:off x="6694095" y="358318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9" name="Oval 368">
            <a:extLst>
              <a:ext uri="{FF2B5EF4-FFF2-40B4-BE49-F238E27FC236}">
                <a16:creationId xmlns:a16="http://schemas.microsoft.com/office/drawing/2014/main" id="{20A5F0E8-EB5E-0320-FADA-E4EC445CC5C6}"/>
              </a:ext>
            </a:extLst>
          </p:cNvPr>
          <p:cNvSpPr/>
          <p:nvPr/>
        </p:nvSpPr>
        <p:spPr bwMode="auto">
          <a:xfrm>
            <a:off x="6182601" y="3306278"/>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0" name="Oval 369">
            <a:extLst>
              <a:ext uri="{FF2B5EF4-FFF2-40B4-BE49-F238E27FC236}">
                <a16:creationId xmlns:a16="http://schemas.microsoft.com/office/drawing/2014/main" id="{92898E6A-27BC-0E9E-58F7-D7CA5A2A8A6B}"/>
              </a:ext>
            </a:extLst>
          </p:cNvPr>
          <p:cNvSpPr/>
          <p:nvPr/>
        </p:nvSpPr>
        <p:spPr bwMode="auto">
          <a:xfrm>
            <a:off x="6110989" y="3270608"/>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1" name="Oval 370">
            <a:extLst>
              <a:ext uri="{FF2B5EF4-FFF2-40B4-BE49-F238E27FC236}">
                <a16:creationId xmlns:a16="http://schemas.microsoft.com/office/drawing/2014/main" id="{796B5E49-E9D0-012E-5DFD-C71454E4EB5E}"/>
              </a:ext>
            </a:extLst>
          </p:cNvPr>
          <p:cNvSpPr/>
          <p:nvPr/>
        </p:nvSpPr>
        <p:spPr bwMode="auto">
          <a:xfrm>
            <a:off x="6760615" y="3618501"/>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2" name="Oval 371">
            <a:extLst>
              <a:ext uri="{FF2B5EF4-FFF2-40B4-BE49-F238E27FC236}">
                <a16:creationId xmlns:a16="http://schemas.microsoft.com/office/drawing/2014/main" id="{8BD18607-0D6C-3D2D-BBBE-F3809D990A19}"/>
              </a:ext>
            </a:extLst>
          </p:cNvPr>
          <p:cNvSpPr/>
          <p:nvPr/>
        </p:nvSpPr>
        <p:spPr bwMode="auto">
          <a:xfrm>
            <a:off x="7020935" y="3700545"/>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3" name="Oval 372">
            <a:extLst>
              <a:ext uri="{FF2B5EF4-FFF2-40B4-BE49-F238E27FC236}">
                <a16:creationId xmlns:a16="http://schemas.microsoft.com/office/drawing/2014/main" id="{F1173ED5-361F-7670-1845-1CC9EC8B0835}"/>
              </a:ext>
            </a:extLst>
          </p:cNvPr>
          <p:cNvSpPr/>
          <p:nvPr/>
        </p:nvSpPr>
        <p:spPr bwMode="auto">
          <a:xfrm>
            <a:off x="7921827" y="3913481"/>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4" name="Oval 373">
            <a:extLst>
              <a:ext uri="{FF2B5EF4-FFF2-40B4-BE49-F238E27FC236}">
                <a16:creationId xmlns:a16="http://schemas.microsoft.com/office/drawing/2014/main" id="{2646D816-31EC-E53B-EEE4-977424764DB5}"/>
              </a:ext>
            </a:extLst>
          </p:cNvPr>
          <p:cNvSpPr/>
          <p:nvPr/>
        </p:nvSpPr>
        <p:spPr bwMode="auto">
          <a:xfrm>
            <a:off x="6872364" y="3644445"/>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5" name="Oval 374">
            <a:extLst>
              <a:ext uri="{FF2B5EF4-FFF2-40B4-BE49-F238E27FC236}">
                <a16:creationId xmlns:a16="http://schemas.microsoft.com/office/drawing/2014/main" id="{08C95F3A-F4A4-594D-00AE-D59E3AFA9E32}"/>
              </a:ext>
            </a:extLst>
          </p:cNvPr>
          <p:cNvSpPr/>
          <p:nvPr/>
        </p:nvSpPr>
        <p:spPr bwMode="auto">
          <a:xfrm>
            <a:off x="7171819" y="371802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6" name="Oval 375">
            <a:extLst>
              <a:ext uri="{FF2B5EF4-FFF2-40B4-BE49-F238E27FC236}">
                <a16:creationId xmlns:a16="http://schemas.microsoft.com/office/drawing/2014/main" id="{FE37622B-43E7-AF3C-5B2E-B556832A60E8}"/>
              </a:ext>
            </a:extLst>
          </p:cNvPr>
          <p:cNvSpPr/>
          <p:nvPr/>
        </p:nvSpPr>
        <p:spPr bwMode="auto">
          <a:xfrm>
            <a:off x="8063360" y="4010837"/>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7" name="Oval 376">
            <a:extLst>
              <a:ext uri="{FF2B5EF4-FFF2-40B4-BE49-F238E27FC236}">
                <a16:creationId xmlns:a16="http://schemas.microsoft.com/office/drawing/2014/main" id="{959ACA5B-FFF3-AAC6-FE6F-6974198B7223}"/>
              </a:ext>
            </a:extLst>
          </p:cNvPr>
          <p:cNvSpPr/>
          <p:nvPr/>
        </p:nvSpPr>
        <p:spPr bwMode="auto">
          <a:xfrm>
            <a:off x="7511565" y="384054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8" name="Oval 377">
            <a:extLst>
              <a:ext uri="{FF2B5EF4-FFF2-40B4-BE49-F238E27FC236}">
                <a16:creationId xmlns:a16="http://schemas.microsoft.com/office/drawing/2014/main" id="{A7C81D83-51AB-FB8D-F26F-6273A7419E07}"/>
              </a:ext>
            </a:extLst>
          </p:cNvPr>
          <p:cNvSpPr/>
          <p:nvPr/>
        </p:nvSpPr>
        <p:spPr bwMode="auto">
          <a:xfrm>
            <a:off x="8097223" y="4012552"/>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9" name="Oval 378">
            <a:extLst>
              <a:ext uri="{FF2B5EF4-FFF2-40B4-BE49-F238E27FC236}">
                <a16:creationId xmlns:a16="http://schemas.microsoft.com/office/drawing/2014/main" id="{5BA95B85-A282-765C-C402-EDA4D42A24B5}"/>
              </a:ext>
            </a:extLst>
          </p:cNvPr>
          <p:cNvSpPr/>
          <p:nvPr/>
        </p:nvSpPr>
        <p:spPr bwMode="auto">
          <a:xfrm>
            <a:off x="8358113" y="4162059"/>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0" name="Oval 379">
            <a:extLst>
              <a:ext uri="{FF2B5EF4-FFF2-40B4-BE49-F238E27FC236}">
                <a16:creationId xmlns:a16="http://schemas.microsoft.com/office/drawing/2014/main" id="{8E2ECF2D-49E0-28CC-6ED0-F6AE15A8ED98}"/>
              </a:ext>
            </a:extLst>
          </p:cNvPr>
          <p:cNvSpPr/>
          <p:nvPr/>
        </p:nvSpPr>
        <p:spPr bwMode="auto">
          <a:xfrm>
            <a:off x="7454151" y="381101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1" name="Oval 380">
            <a:extLst>
              <a:ext uri="{FF2B5EF4-FFF2-40B4-BE49-F238E27FC236}">
                <a16:creationId xmlns:a16="http://schemas.microsoft.com/office/drawing/2014/main" id="{512D7785-A37B-4852-D61D-A9DA3A721CE1}"/>
              </a:ext>
            </a:extLst>
          </p:cNvPr>
          <p:cNvSpPr/>
          <p:nvPr/>
        </p:nvSpPr>
        <p:spPr bwMode="auto">
          <a:xfrm>
            <a:off x="7931983" y="4009633"/>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2" name="Oval 381">
            <a:extLst>
              <a:ext uri="{FF2B5EF4-FFF2-40B4-BE49-F238E27FC236}">
                <a16:creationId xmlns:a16="http://schemas.microsoft.com/office/drawing/2014/main" id="{DF1AE719-87BD-BEDB-1704-7B5AAB6141F9}"/>
              </a:ext>
            </a:extLst>
          </p:cNvPr>
          <p:cNvSpPr/>
          <p:nvPr/>
        </p:nvSpPr>
        <p:spPr bwMode="auto">
          <a:xfrm>
            <a:off x="7708844" y="3897831"/>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3" name="Oval 382">
            <a:extLst>
              <a:ext uri="{FF2B5EF4-FFF2-40B4-BE49-F238E27FC236}">
                <a16:creationId xmlns:a16="http://schemas.microsoft.com/office/drawing/2014/main" id="{3E1D747A-7A6C-011D-0AF9-1035E7A9FDDD}"/>
              </a:ext>
            </a:extLst>
          </p:cNvPr>
          <p:cNvSpPr/>
          <p:nvPr/>
        </p:nvSpPr>
        <p:spPr bwMode="auto">
          <a:xfrm>
            <a:off x="8226266" y="4003672"/>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4" name="Oval 383">
            <a:extLst>
              <a:ext uri="{FF2B5EF4-FFF2-40B4-BE49-F238E27FC236}">
                <a16:creationId xmlns:a16="http://schemas.microsoft.com/office/drawing/2014/main" id="{AB920DA1-27B9-25F3-0EFA-15BF4401ED4B}"/>
              </a:ext>
            </a:extLst>
          </p:cNvPr>
          <p:cNvSpPr/>
          <p:nvPr/>
        </p:nvSpPr>
        <p:spPr bwMode="auto">
          <a:xfrm>
            <a:off x="7799970" y="3898975"/>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5" name="Oval 384">
            <a:extLst>
              <a:ext uri="{FF2B5EF4-FFF2-40B4-BE49-F238E27FC236}">
                <a16:creationId xmlns:a16="http://schemas.microsoft.com/office/drawing/2014/main" id="{A83123BF-5529-9AE4-95AC-E4FAB161AD9A}"/>
              </a:ext>
            </a:extLst>
          </p:cNvPr>
          <p:cNvSpPr/>
          <p:nvPr/>
        </p:nvSpPr>
        <p:spPr bwMode="auto">
          <a:xfrm>
            <a:off x="7877469" y="3921113"/>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6" name="Oval 385">
            <a:extLst>
              <a:ext uri="{FF2B5EF4-FFF2-40B4-BE49-F238E27FC236}">
                <a16:creationId xmlns:a16="http://schemas.microsoft.com/office/drawing/2014/main" id="{A1131D28-2265-0A48-DDC1-B05CF9D9FD9F}"/>
              </a:ext>
            </a:extLst>
          </p:cNvPr>
          <p:cNvSpPr/>
          <p:nvPr/>
        </p:nvSpPr>
        <p:spPr bwMode="auto">
          <a:xfrm>
            <a:off x="8267414" y="4003774"/>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7" name="Oval 386">
            <a:extLst>
              <a:ext uri="{FF2B5EF4-FFF2-40B4-BE49-F238E27FC236}">
                <a16:creationId xmlns:a16="http://schemas.microsoft.com/office/drawing/2014/main" id="{FB4EDF67-5110-B028-56C5-7D184364FCB2}"/>
              </a:ext>
            </a:extLst>
          </p:cNvPr>
          <p:cNvSpPr/>
          <p:nvPr/>
        </p:nvSpPr>
        <p:spPr bwMode="auto">
          <a:xfrm>
            <a:off x="7835458" y="3920991"/>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8" name="Oval 387">
            <a:extLst>
              <a:ext uri="{FF2B5EF4-FFF2-40B4-BE49-F238E27FC236}">
                <a16:creationId xmlns:a16="http://schemas.microsoft.com/office/drawing/2014/main" id="{904FF453-C3DC-A852-D787-D5BC298DF7B3}"/>
              </a:ext>
            </a:extLst>
          </p:cNvPr>
          <p:cNvSpPr/>
          <p:nvPr/>
        </p:nvSpPr>
        <p:spPr bwMode="auto">
          <a:xfrm>
            <a:off x="8284884" y="4165573"/>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9" name="Oval 388">
            <a:extLst>
              <a:ext uri="{FF2B5EF4-FFF2-40B4-BE49-F238E27FC236}">
                <a16:creationId xmlns:a16="http://schemas.microsoft.com/office/drawing/2014/main" id="{66C966B4-E8F4-000D-4DB4-8A43E0DAE95D}"/>
              </a:ext>
            </a:extLst>
          </p:cNvPr>
          <p:cNvSpPr/>
          <p:nvPr/>
        </p:nvSpPr>
        <p:spPr bwMode="auto">
          <a:xfrm>
            <a:off x="7754090" y="3901607"/>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0" name="Oval 389">
            <a:extLst>
              <a:ext uri="{FF2B5EF4-FFF2-40B4-BE49-F238E27FC236}">
                <a16:creationId xmlns:a16="http://schemas.microsoft.com/office/drawing/2014/main" id="{6F36D9C3-AD58-D4A4-6B03-08546444E589}"/>
              </a:ext>
            </a:extLst>
          </p:cNvPr>
          <p:cNvSpPr/>
          <p:nvPr/>
        </p:nvSpPr>
        <p:spPr bwMode="auto">
          <a:xfrm>
            <a:off x="7601889" y="3860050"/>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1" name="Oval 390">
            <a:extLst>
              <a:ext uri="{FF2B5EF4-FFF2-40B4-BE49-F238E27FC236}">
                <a16:creationId xmlns:a16="http://schemas.microsoft.com/office/drawing/2014/main" id="{5530303F-F319-D606-4653-DFC80449BD82}"/>
              </a:ext>
            </a:extLst>
          </p:cNvPr>
          <p:cNvSpPr/>
          <p:nvPr/>
        </p:nvSpPr>
        <p:spPr bwMode="auto">
          <a:xfrm>
            <a:off x="8386425" y="4165656"/>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2" name="Oval 391">
            <a:extLst>
              <a:ext uri="{FF2B5EF4-FFF2-40B4-BE49-F238E27FC236}">
                <a16:creationId xmlns:a16="http://schemas.microsoft.com/office/drawing/2014/main" id="{C1DBDED5-B11C-786A-DC10-BF7476476DD4}"/>
              </a:ext>
            </a:extLst>
          </p:cNvPr>
          <p:cNvSpPr/>
          <p:nvPr/>
        </p:nvSpPr>
        <p:spPr bwMode="auto">
          <a:xfrm>
            <a:off x="7980112" y="4012552"/>
            <a:ext cx="82296" cy="82296"/>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319476657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TOURMALINE-MM2: Study Design</a:t>
            </a:r>
          </a:p>
        </p:txBody>
      </p:sp>
      <p:sp>
        <p:nvSpPr>
          <p:cNvPr id="3" name="Content Placeholder 2">
            <a:extLst>
              <a:ext uri="{FF2B5EF4-FFF2-40B4-BE49-F238E27FC236}">
                <a16:creationId xmlns:a16="http://schemas.microsoft.com/office/drawing/2014/main" id="{19A2A031-9DAB-41D3-BA55-0E35CA968060}"/>
              </a:ext>
            </a:extLst>
          </p:cNvPr>
          <p:cNvSpPr>
            <a:spLocks noGrp="1"/>
          </p:cNvSpPr>
          <p:nvPr>
            <p:ph idx="1"/>
          </p:nvPr>
        </p:nvSpPr>
        <p:spPr/>
        <p:txBody>
          <a:bodyPr/>
          <a:lstStyle/>
          <a:p>
            <a:r>
              <a:rPr lang="en-US" sz="2400" dirty="0"/>
              <a:t>Multicenter, randomized, double-blind, placebo-controlled phase III trial</a:t>
            </a:r>
          </a:p>
        </p:txBody>
      </p:sp>
      <p:sp>
        <p:nvSpPr>
          <p:cNvPr id="8" name="Content Placeholder 2">
            <a:extLst>
              <a:ext uri="{FF2B5EF4-FFF2-40B4-BE49-F238E27FC236}">
                <a16:creationId xmlns:a16="http://schemas.microsoft.com/office/drawing/2014/main" id="{6445BAEB-D10A-F94E-ABF6-58BDFF575846}"/>
              </a:ext>
            </a:extLst>
          </p:cNvPr>
          <p:cNvSpPr txBox="1">
            <a:spLocks/>
          </p:cNvSpPr>
          <p:nvPr/>
        </p:nvSpPr>
        <p:spPr bwMode="auto">
          <a:xfrm>
            <a:off x="598128" y="5693850"/>
            <a:ext cx="4196896" cy="696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4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a:t>
            </a: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PFS</a:t>
            </a:r>
          </a:p>
        </p:txBody>
      </p:sp>
      <p:sp>
        <p:nvSpPr>
          <p:cNvPr id="9" name="Text Box 45">
            <a:extLst>
              <a:ext uri="{FF2B5EF4-FFF2-40B4-BE49-F238E27FC236}">
                <a16:creationId xmlns:a16="http://schemas.microsoft.com/office/drawing/2014/main" id="{7DE56378-35D1-1F45-9C73-03044463FD75}"/>
              </a:ext>
            </a:extLst>
          </p:cNvPr>
          <p:cNvSpPr txBox="1">
            <a:spLocks noChangeArrowheads="1"/>
          </p:cNvSpPr>
          <p:nvPr/>
        </p:nvSpPr>
        <p:spPr bwMode="auto">
          <a:xfrm>
            <a:off x="164801" y="3284856"/>
            <a:ext cx="2640157"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Adult patients with newly diagnosed MM ineligible for ASCT; ECOG PS ≤2, and CrCl ≥30 mL/min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(N = 705)</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 name="Rectangle 49">
            <a:extLst>
              <a:ext uri="{FF2B5EF4-FFF2-40B4-BE49-F238E27FC236}">
                <a16:creationId xmlns:a16="http://schemas.microsoft.com/office/drawing/2014/main" id="{E4F580A4-DC45-CC44-9D55-F64FD5B29809}"/>
              </a:ext>
            </a:extLst>
          </p:cNvPr>
          <p:cNvSpPr>
            <a:spLocks noChangeArrowheads="1"/>
          </p:cNvSpPr>
          <p:nvPr/>
        </p:nvSpPr>
        <p:spPr bwMode="auto">
          <a:xfrm>
            <a:off x="3454808" y="2880991"/>
            <a:ext cx="4156456" cy="1087658"/>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Ixazomib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4 mg on Days 1, 8, 15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Lenalidomide</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25 mg on Days 1-21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Dexamethasone</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40 mg on Days 1, 8, 15, 22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351)</a:t>
            </a:r>
          </a:p>
        </p:txBody>
      </p:sp>
      <p:sp>
        <p:nvSpPr>
          <p:cNvPr id="11" name="Rectangle 50">
            <a:extLst>
              <a:ext uri="{FF2B5EF4-FFF2-40B4-BE49-F238E27FC236}">
                <a16:creationId xmlns:a16="http://schemas.microsoft.com/office/drawing/2014/main" id="{3CCA8690-180B-DC4F-A979-3F4F4E25073A}"/>
              </a:ext>
            </a:extLst>
          </p:cNvPr>
          <p:cNvSpPr>
            <a:spLocks noChangeArrowheads="1"/>
          </p:cNvSpPr>
          <p:nvPr/>
        </p:nvSpPr>
        <p:spPr bwMode="auto">
          <a:xfrm>
            <a:off x="3454808" y="4023520"/>
            <a:ext cx="4156456" cy="1090199"/>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Placebo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on Days 1, 8, 15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Lenalidomide</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25 mg on Days 1-21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Dexamethasone</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40 mg on Days 1, 8, 15, 22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354)</a:t>
            </a:r>
          </a:p>
        </p:txBody>
      </p:sp>
      <p:sp>
        <p:nvSpPr>
          <p:cNvPr id="12" name="Line 53">
            <a:extLst>
              <a:ext uri="{FF2B5EF4-FFF2-40B4-BE49-F238E27FC236}">
                <a16:creationId xmlns:a16="http://schemas.microsoft.com/office/drawing/2014/main" id="{630871B7-FE27-CA4A-99C5-8F87EC300283}"/>
              </a:ext>
            </a:extLst>
          </p:cNvPr>
          <p:cNvSpPr>
            <a:spLocks noChangeShapeType="1"/>
          </p:cNvSpPr>
          <p:nvPr/>
        </p:nvSpPr>
        <p:spPr bwMode="auto">
          <a:xfrm>
            <a:off x="2804958" y="4087742"/>
            <a:ext cx="612868" cy="466965"/>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Line 54">
            <a:extLst>
              <a:ext uri="{FF2B5EF4-FFF2-40B4-BE49-F238E27FC236}">
                <a16:creationId xmlns:a16="http://schemas.microsoft.com/office/drawing/2014/main" id="{EDC22078-58B5-DF4A-B8A6-FC0E1DE8B1E9}"/>
              </a:ext>
            </a:extLst>
          </p:cNvPr>
          <p:cNvSpPr>
            <a:spLocks noChangeShapeType="1"/>
          </p:cNvSpPr>
          <p:nvPr/>
        </p:nvSpPr>
        <p:spPr bwMode="auto">
          <a:xfrm flipV="1">
            <a:off x="2804958" y="3397293"/>
            <a:ext cx="587042" cy="52322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15" name="Straight Arrow Connector 14">
            <a:extLst>
              <a:ext uri="{FF2B5EF4-FFF2-40B4-BE49-F238E27FC236}">
                <a16:creationId xmlns:a16="http://schemas.microsoft.com/office/drawing/2014/main" id="{C20D005F-BF79-C84F-84A6-2B44DB31350F}"/>
              </a:ext>
            </a:extLst>
          </p:cNvPr>
          <p:cNvCxnSpPr>
            <a:cxnSpLocks/>
          </p:cNvCxnSpPr>
          <p:nvPr/>
        </p:nvCxnSpPr>
        <p:spPr bwMode="auto">
          <a:xfrm>
            <a:off x="2963582" y="2415158"/>
            <a:ext cx="0" cy="690450"/>
          </a:xfrm>
          <a:prstGeom prst="straightConnector1">
            <a:avLst/>
          </a:prstGeom>
          <a:noFill/>
          <a:ln w="28575" cap="flat" cmpd="sng" algn="ctr">
            <a:solidFill>
              <a:schemeClr val="bg1"/>
            </a:solidFill>
            <a:prstDash val="solid"/>
            <a:round/>
            <a:headEnd type="none" w="med" len="med"/>
            <a:tailEnd type="triangle"/>
          </a:ln>
          <a:effectLst/>
        </p:spPr>
      </p:cxnSp>
      <p:sp>
        <p:nvSpPr>
          <p:cNvPr id="16" name="TextBox 15">
            <a:extLst>
              <a:ext uri="{FF2B5EF4-FFF2-40B4-BE49-F238E27FC236}">
                <a16:creationId xmlns:a16="http://schemas.microsoft.com/office/drawing/2014/main" id="{A164D081-3F72-7E4E-BAE2-7F7035ED8D76}"/>
              </a:ext>
            </a:extLst>
          </p:cNvPr>
          <p:cNvSpPr txBox="1"/>
          <p:nvPr/>
        </p:nvSpPr>
        <p:spPr>
          <a:xfrm>
            <a:off x="3409457" y="2329218"/>
            <a:ext cx="4303679" cy="590931"/>
          </a:xfrm>
          <a:prstGeom prst="rect">
            <a:avLst/>
          </a:prstGeom>
          <a:noFill/>
        </p:spPr>
        <p:txBody>
          <a:bodyPr wrap="none" rtlCol="0">
            <a:spAutoFit/>
          </a:body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18 cycles or Until PD/Unacceptable Toxicity</a:t>
            </a:r>
          </a:p>
          <a:p>
            <a:pPr marL="0" marR="0" lvl="0" indent="0" algn="ctr" defTabSz="914400" rtl="0" eaLnBrk="0" fontAlgn="base" latinLnBrk="0" hangingPunct="0">
              <a:lnSpc>
                <a:spcPct val="90000"/>
              </a:lnSpc>
              <a:spcBef>
                <a:spcPct val="0"/>
              </a:spcBef>
              <a:spcAft>
                <a:spcPct val="0"/>
              </a:spcAft>
              <a:buClrTx/>
              <a:buSzTx/>
              <a:buFontTx/>
              <a:buNone/>
              <a:tabLst/>
              <a:defRPr/>
            </a:pPr>
            <a:r>
              <a:rPr lang="en-US" dirty="0">
                <a:solidFill>
                  <a:srgbClr val="000000"/>
                </a:solidFill>
                <a:latin typeface="Calibri" panose="020F0502020204030204" pitchFamily="34" charset="0"/>
                <a:cs typeface="Calibri" panose="020F0502020204030204" pitchFamily="34" charset="0"/>
              </a:rPr>
              <a:t>(Whichever Occurred First)</a:t>
            </a:r>
            <a:endParaRPr kumimoji="0" lang="en-US"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7" name="Rectangle 46">
            <a:extLst>
              <a:ext uri="{FF2B5EF4-FFF2-40B4-BE49-F238E27FC236}">
                <a16:creationId xmlns:a16="http://schemas.microsoft.com/office/drawing/2014/main" id="{A83040F9-76AD-7B43-9030-E7B83F1B7DB5}"/>
              </a:ext>
            </a:extLst>
          </p:cNvPr>
          <p:cNvSpPr>
            <a:spLocks noChangeArrowheads="1"/>
          </p:cNvSpPr>
          <p:nvPr/>
        </p:nvSpPr>
        <p:spPr bwMode="auto">
          <a:xfrm>
            <a:off x="471007" y="1891938"/>
            <a:ext cx="49837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age (&lt;75 vs ≥75 yr), ISS disease stage (I or II vs III), </a:t>
            </a:r>
            <a:b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and BPI-SF worst pain score (&lt;4 vs ≥4)</a:t>
            </a:r>
          </a:p>
        </p:txBody>
      </p:sp>
      <p:sp>
        <p:nvSpPr>
          <p:cNvPr id="18" name="Rectangle 46">
            <a:extLst>
              <a:ext uri="{FF2B5EF4-FFF2-40B4-BE49-F238E27FC236}">
                <a16:creationId xmlns:a16="http://schemas.microsoft.com/office/drawing/2014/main" id="{9613BBAF-9125-984A-A888-0BB2EB514789}"/>
              </a:ext>
            </a:extLst>
          </p:cNvPr>
          <p:cNvSpPr>
            <a:spLocks noChangeArrowheads="1"/>
          </p:cNvSpPr>
          <p:nvPr/>
        </p:nvSpPr>
        <p:spPr bwMode="auto">
          <a:xfrm>
            <a:off x="3454807" y="5085161"/>
            <a:ext cx="837571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Initial lenalidomide dose reduced to 10 mg for patients with renal impairment; initial dexamethasone dose reduced to 20 mg for patients aged &gt;75 yr.</a:t>
            </a:r>
          </a:p>
        </p:txBody>
      </p:sp>
      <p:sp>
        <p:nvSpPr>
          <p:cNvPr id="19" name="Content Placeholder 2">
            <a:extLst>
              <a:ext uri="{FF2B5EF4-FFF2-40B4-BE49-F238E27FC236}">
                <a16:creationId xmlns:a16="http://schemas.microsoft.com/office/drawing/2014/main" id="{458581A5-6CC5-6B4A-806E-7E6AE7768A09}"/>
              </a:ext>
            </a:extLst>
          </p:cNvPr>
          <p:cNvSpPr txBox="1">
            <a:spLocks/>
          </p:cNvSpPr>
          <p:nvPr/>
        </p:nvSpPr>
        <p:spPr bwMode="auto">
          <a:xfrm>
            <a:off x="4569354" y="5693850"/>
            <a:ext cx="6644606" cy="593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4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a:t>
            </a: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OS, CR, pain response rate</a:t>
            </a:r>
          </a:p>
        </p:txBody>
      </p:sp>
      <p:sp>
        <p:nvSpPr>
          <p:cNvPr id="21" name="Rectangle 49">
            <a:extLst>
              <a:ext uri="{FF2B5EF4-FFF2-40B4-BE49-F238E27FC236}">
                <a16:creationId xmlns:a16="http://schemas.microsoft.com/office/drawing/2014/main" id="{641980BE-FB93-B541-8E6F-CE249F93E1D5}"/>
              </a:ext>
            </a:extLst>
          </p:cNvPr>
          <p:cNvSpPr>
            <a:spLocks noChangeArrowheads="1"/>
          </p:cNvSpPr>
          <p:nvPr/>
        </p:nvSpPr>
        <p:spPr bwMode="auto">
          <a:xfrm>
            <a:off x="7674070" y="2889850"/>
            <a:ext cx="4156456" cy="1087658"/>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Ixazomib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 mg on Days 1, 8, 15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Lenalidomide</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10 mg on Days 1-21</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800" b="0" dirty="0">
                <a:solidFill>
                  <a:srgbClr val="FFFFFF"/>
                </a:solidFill>
                <a:latin typeface="Calibri" panose="020F0502020204030204" pitchFamily="34" charset="0"/>
              </a:rPr>
              <a:t>(until PD or unacceptable toxicity)</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 name="Rectangle 50">
            <a:extLst>
              <a:ext uri="{FF2B5EF4-FFF2-40B4-BE49-F238E27FC236}">
                <a16:creationId xmlns:a16="http://schemas.microsoft.com/office/drawing/2014/main" id="{E9B43911-D668-1446-A471-31AF647302E3}"/>
              </a:ext>
            </a:extLst>
          </p:cNvPr>
          <p:cNvSpPr>
            <a:spLocks noChangeArrowheads="1"/>
          </p:cNvSpPr>
          <p:nvPr/>
        </p:nvSpPr>
        <p:spPr bwMode="auto">
          <a:xfrm>
            <a:off x="7674070" y="4032379"/>
            <a:ext cx="4156456" cy="1090199"/>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Placebo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on Days 1, 8, 15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Lenalidomide</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10 mg on Days 1-21</a:t>
            </a:r>
          </a:p>
        </p:txBody>
      </p:sp>
      <p:sp>
        <p:nvSpPr>
          <p:cNvPr id="23" name="TextBox 22">
            <a:extLst>
              <a:ext uri="{FF2B5EF4-FFF2-40B4-BE49-F238E27FC236}">
                <a16:creationId xmlns:a16="http://schemas.microsoft.com/office/drawing/2014/main" id="{BD1191B9-F6E6-644B-88B2-51262574D6D9}"/>
              </a:ext>
            </a:extLst>
          </p:cNvPr>
          <p:cNvSpPr txBox="1"/>
          <p:nvPr/>
        </p:nvSpPr>
        <p:spPr>
          <a:xfrm>
            <a:off x="9127040" y="2538626"/>
            <a:ext cx="1173976"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Cycles &gt;18</a:t>
            </a:r>
          </a:p>
        </p:txBody>
      </p:sp>
      <p:sp>
        <p:nvSpPr>
          <p:cNvPr id="14" name="Text Box 15">
            <a:extLst>
              <a:ext uri="{FF2B5EF4-FFF2-40B4-BE49-F238E27FC236}">
                <a16:creationId xmlns:a16="http://schemas.microsoft.com/office/drawing/2014/main" id="{C68B2172-CD6E-6C6F-B900-D66109868AF7}"/>
              </a:ext>
            </a:extLst>
          </p:cNvPr>
          <p:cNvSpPr txBox="1">
            <a:spLocks noChangeArrowheads="1"/>
          </p:cNvSpPr>
          <p:nvPr/>
        </p:nvSpPr>
        <p:spPr bwMode="auto">
          <a:xfrm>
            <a:off x="450459"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Facon. Blood. 2021;137:3616.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93231349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9B2A16-DB60-F3D4-0A77-A6A155463179}"/>
              </a:ext>
            </a:extLst>
          </p:cNvPr>
          <p:cNvSpPr>
            <a:spLocks noGrp="1"/>
          </p:cNvSpPr>
          <p:nvPr>
            <p:ph type="title"/>
          </p:nvPr>
        </p:nvSpPr>
        <p:spPr/>
        <p:txBody>
          <a:bodyPr/>
          <a:lstStyle/>
          <a:p>
            <a:r>
              <a:rPr lang="en-US" dirty="0"/>
              <a:t>TOURMALINE-MM2: PFS</a:t>
            </a:r>
          </a:p>
        </p:txBody>
      </p:sp>
      <p:sp>
        <p:nvSpPr>
          <p:cNvPr id="6" name="Text Box 15">
            <a:extLst>
              <a:ext uri="{FF2B5EF4-FFF2-40B4-BE49-F238E27FC236}">
                <a16:creationId xmlns:a16="http://schemas.microsoft.com/office/drawing/2014/main" id="{3BDFDACF-8FF0-3ED3-10F2-7A57C8D37463}"/>
              </a:ext>
            </a:extLst>
          </p:cNvPr>
          <p:cNvSpPr txBox="1">
            <a:spLocks noChangeArrowheads="1"/>
          </p:cNvSpPr>
          <p:nvPr/>
        </p:nvSpPr>
        <p:spPr bwMode="auto">
          <a:xfrm>
            <a:off x="450459"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Facon. Blood. 2021;137:3616.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65F8C4D9-2289-5FDE-E9E6-776EEAC21F3C}"/>
              </a:ext>
            </a:extLst>
          </p:cNvPr>
          <p:cNvSpPr txBox="1"/>
          <p:nvPr/>
        </p:nvSpPr>
        <p:spPr bwMode="auto">
          <a:xfrm rot="16200000">
            <a:off x="1337237" y="3205414"/>
            <a:ext cx="1985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altLang="ja-JP"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 of PFS</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4" name="TextBox 3">
            <a:extLst>
              <a:ext uri="{FF2B5EF4-FFF2-40B4-BE49-F238E27FC236}">
                <a16:creationId xmlns:a16="http://schemas.microsoft.com/office/drawing/2014/main" id="{172176B0-F170-65DB-2B90-85D1BEAC3EEF}"/>
              </a:ext>
            </a:extLst>
          </p:cNvPr>
          <p:cNvSpPr txBox="1"/>
          <p:nvPr/>
        </p:nvSpPr>
        <p:spPr bwMode="auto">
          <a:xfrm>
            <a:off x="4666702" y="5861111"/>
            <a:ext cx="37160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altLang="ja-JP"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7" name="Freeform: Shape 6">
            <a:extLst>
              <a:ext uri="{FF2B5EF4-FFF2-40B4-BE49-F238E27FC236}">
                <a16:creationId xmlns:a16="http://schemas.microsoft.com/office/drawing/2014/main" id="{C8F03C0F-1A75-2C6D-04E2-D7BCD9356B9E}"/>
              </a:ext>
            </a:extLst>
          </p:cNvPr>
          <p:cNvSpPr/>
          <p:nvPr/>
        </p:nvSpPr>
        <p:spPr bwMode="auto">
          <a:xfrm>
            <a:off x="3100855" y="1633785"/>
            <a:ext cx="6326423" cy="3968234"/>
          </a:xfrm>
          <a:custGeom>
            <a:avLst/>
            <a:gdLst>
              <a:gd name="connsiteX0" fmla="*/ 0 w 6326423"/>
              <a:gd name="connsiteY0" fmla="*/ 0 h 3968234"/>
              <a:gd name="connsiteX1" fmla="*/ 0 w 6326423"/>
              <a:gd name="connsiteY1" fmla="*/ 3968234 h 3968234"/>
              <a:gd name="connsiteX2" fmla="*/ 6326423 w 6326423"/>
              <a:gd name="connsiteY2" fmla="*/ 3968234 h 3968234"/>
            </a:gdLst>
            <a:ahLst/>
            <a:cxnLst>
              <a:cxn ang="0">
                <a:pos x="connsiteX0" y="connsiteY0"/>
              </a:cxn>
              <a:cxn ang="0">
                <a:pos x="connsiteX1" y="connsiteY1"/>
              </a:cxn>
              <a:cxn ang="0">
                <a:pos x="connsiteX2" y="connsiteY2"/>
              </a:cxn>
            </a:cxnLst>
            <a:rect l="l" t="t" r="r" b="b"/>
            <a:pathLst>
              <a:path w="6326423" h="3968234">
                <a:moveTo>
                  <a:pt x="0" y="0"/>
                </a:moveTo>
                <a:lnTo>
                  <a:pt x="0" y="3968234"/>
                </a:lnTo>
                <a:lnTo>
                  <a:pt x="6326423" y="3968234"/>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16" name="Group 15">
            <a:extLst>
              <a:ext uri="{FF2B5EF4-FFF2-40B4-BE49-F238E27FC236}">
                <a16:creationId xmlns:a16="http://schemas.microsoft.com/office/drawing/2014/main" id="{12054B6F-49E3-92BB-329B-31B356985151}"/>
              </a:ext>
            </a:extLst>
          </p:cNvPr>
          <p:cNvGrpSpPr/>
          <p:nvPr/>
        </p:nvGrpSpPr>
        <p:grpSpPr>
          <a:xfrm>
            <a:off x="3011714" y="1668143"/>
            <a:ext cx="79584" cy="3933787"/>
            <a:chOff x="2892490" y="1668143"/>
            <a:chExt cx="198808" cy="3933787"/>
          </a:xfrm>
        </p:grpSpPr>
        <p:cxnSp>
          <p:nvCxnSpPr>
            <p:cNvPr id="9" name="Straight Connector 8">
              <a:extLst>
                <a:ext uri="{FF2B5EF4-FFF2-40B4-BE49-F238E27FC236}">
                  <a16:creationId xmlns:a16="http://schemas.microsoft.com/office/drawing/2014/main" id="{878C963A-0F67-9BE6-0A16-9498741BDAB2}"/>
                </a:ext>
              </a:extLst>
            </p:cNvPr>
            <p:cNvCxnSpPr>
              <a:cxnSpLocks/>
            </p:cNvCxnSpPr>
            <p:nvPr/>
          </p:nvCxnSpPr>
          <p:spPr bwMode="auto">
            <a:xfrm>
              <a:off x="2892490" y="1668143"/>
              <a:ext cx="198808"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ADFF9B33-E51D-8736-1972-2391A56E753F}"/>
                </a:ext>
              </a:extLst>
            </p:cNvPr>
            <p:cNvCxnSpPr>
              <a:cxnSpLocks/>
            </p:cNvCxnSpPr>
            <p:nvPr/>
          </p:nvCxnSpPr>
          <p:spPr bwMode="auto">
            <a:xfrm>
              <a:off x="2892490" y="2454900"/>
              <a:ext cx="198808"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F13FC969-0A47-247A-A5C6-FA834FC12352}"/>
                </a:ext>
              </a:extLst>
            </p:cNvPr>
            <p:cNvCxnSpPr>
              <a:cxnSpLocks/>
            </p:cNvCxnSpPr>
            <p:nvPr/>
          </p:nvCxnSpPr>
          <p:spPr bwMode="auto">
            <a:xfrm>
              <a:off x="2892490" y="3241657"/>
              <a:ext cx="19880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276EA170-EC9A-2C13-1FC4-EBA0E59528A5}"/>
                </a:ext>
              </a:extLst>
            </p:cNvPr>
            <p:cNvCxnSpPr>
              <a:cxnSpLocks/>
            </p:cNvCxnSpPr>
            <p:nvPr/>
          </p:nvCxnSpPr>
          <p:spPr bwMode="auto">
            <a:xfrm>
              <a:off x="2892490" y="4028414"/>
              <a:ext cx="1988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505064E6-0C4D-EB1D-44DE-79207DECA986}"/>
                </a:ext>
              </a:extLst>
            </p:cNvPr>
            <p:cNvCxnSpPr>
              <a:cxnSpLocks/>
            </p:cNvCxnSpPr>
            <p:nvPr/>
          </p:nvCxnSpPr>
          <p:spPr bwMode="auto">
            <a:xfrm>
              <a:off x="2892490" y="4815171"/>
              <a:ext cx="1988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05641FDB-C09F-435C-C8C3-67FD0FE17F95}"/>
                </a:ext>
              </a:extLst>
            </p:cNvPr>
            <p:cNvCxnSpPr>
              <a:cxnSpLocks/>
            </p:cNvCxnSpPr>
            <p:nvPr/>
          </p:nvCxnSpPr>
          <p:spPr bwMode="auto">
            <a:xfrm>
              <a:off x="2892490" y="5601930"/>
              <a:ext cx="198808" cy="0"/>
            </a:xfrm>
            <a:prstGeom prst="line">
              <a:avLst/>
            </a:prstGeom>
            <a:noFill/>
            <a:ln w="28575" cap="flat" cmpd="sng" algn="ctr">
              <a:solidFill>
                <a:schemeClr val="bg1"/>
              </a:solidFill>
              <a:prstDash val="solid"/>
              <a:round/>
              <a:headEnd type="none" w="med" len="med"/>
              <a:tailEnd type="none" w="med" len="med"/>
            </a:ln>
            <a:effectLst/>
          </p:spPr>
        </p:cxnSp>
      </p:grpSp>
      <p:grpSp>
        <p:nvGrpSpPr>
          <p:cNvPr id="33" name="Group 32">
            <a:extLst>
              <a:ext uri="{FF2B5EF4-FFF2-40B4-BE49-F238E27FC236}">
                <a16:creationId xmlns:a16="http://schemas.microsoft.com/office/drawing/2014/main" id="{758EBCA0-94A1-48FF-E6AB-49A3CF9434BC}"/>
              </a:ext>
            </a:extLst>
          </p:cNvPr>
          <p:cNvGrpSpPr/>
          <p:nvPr/>
        </p:nvGrpSpPr>
        <p:grpSpPr>
          <a:xfrm>
            <a:off x="3101008" y="5605669"/>
            <a:ext cx="6041462" cy="74909"/>
            <a:chOff x="3101008" y="5605669"/>
            <a:chExt cx="6041462" cy="256888"/>
          </a:xfrm>
        </p:grpSpPr>
        <p:cxnSp>
          <p:nvCxnSpPr>
            <p:cNvPr id="18" name="Straight Connector 17">
              <a:extLst>
                <a:ext uri="{FF2B5EF4-FFF2-40B4-BE49-F238E27FC236}">
                  <a16:creationId xmlns:a16="http://schemas.microsoft.com/office/drawing/2014/main" id="{7CC769D5-2D6F-4075-8CCC-5701BFF095D1}"/>
                </a:ext>
              </a:extLst>
            </p:cNvPr>
            <p:cNvCxnSpPr>
              <a:cxnSpLocks/>
            </p:cNvCxnSpPr>
            <p:nvPr/>
          </p:nvCxnSpPr>
          <p:spPr bwMode="auto">
            <a:xfrm>
              <a:off x="3101008"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7C3F36D3-B15C-CED6-5FC4-EF3AA46F1B12}"/>
                </a:ext>
              </a:extLst>
            </p:cNvPr>
            <p:cNvCxnSpPr>
              <a:cxnSpLocks/>
            </p:cNvCxnSpPr>
            <p:nvPr/>
          </p:nvCxnSpPr>
          <p:spPr bwMode="auto">
            <a:xfrm>
              <a:off x="3583720"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DDC5B211-772A-E477-028C-03A2BDC04283}"/>
                </a:ext>
              </a:extLst>
            </p:cNvPr>
            <p:cNvCxnSpPr>
              <a:cxnSpLocks/>
            </p:cNvCxnSpPr>
            <p:nvPr/>
          </p:nvCxnSpPr>
          <p:spPr bwMode="auto">
            <a:xfrm>
              <a:off x="4102731"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4BEE2115-6CC7-1738-3D90-9F1CFDDC6DE8}"/>
                </a:ext>
              </a:extLst>
            </p:cNvPr>
            <p:cNvCxnSpPr>
              <a:cxnSpLocks/>
            </p:cNvCxnSpPr>
            <p:nvPr/>
          </p:nvCxnSpPr>
          <p:spPr bwMode="auto">
            <a:xfrm>
              <a:off x="4607915"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B43A43F0-55AB-2D11-6E0E-79AFF9A760BB}"/>
                </a:ext>
              </a:extLst>
            </p:cNvPr>
            <p:cNvCxnSpPr>
              <a:cxnSpLocks/>
            </p:cNvCxnSpPr>
            <p:nvPr/>
          </p:nvCxnSpPr>
          <p:spPr bwMode="auto">
            <a:xfrm>
              <a:off x="5109641"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A58C6660-7D0F-BBFA-8937-0B33F8498E12}"/>
                </a:ext>
              </a:extLst>
            </p:cNvPr>
            <p:cNvCxnSpPr>
              <a:cxnSpLocks/>
            </p:cNvCxnSpPr>
            <p:nvPr/>
          </p:nvCxnSpPr>
          <p:spPr bwMode="auto">
            <a:xfrm>
              <a:off x="5609638"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543CD27-3DDF-FE03-8FEA-F11DE479DC6E}"/>
                </a:ext>
              </a:extLst>
            </p:cNvPr>
            <p:cNvCxnSpPr>
              <a:cxnSpLocks/>
            </p:cNvCxnSpPr>
            <p:nvPr/>
          </p:nvCxnSpPr>
          <p:spPr bwMode="auto">
            <a:xfrm>
              <a:off x="6109635"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172472D8-E896-1477-7C99-FC4E6A5AB318}"/>
                </a:ext>
              </a:extLst>
            </p:cNvPr>
            <p:cNvCxnSpPr>
              <a:cxnSpLocks/>
            </p:cNvCxnSpPr>
            <p:nvPr/>
          </p:nvCxnSpPr>
          <p:spPr bwMode="auto">
            <a:xfrm>
              <a:off x="6611361"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16DEBBD-98D8-ED3B-66B6-F23A416BF0E5}"/>
                </a:ext>
              </a:extLst>
            </p:cNvPr>
            <p:cNvCxnSpPr>
              <a:cxnSpLocks/>
            </p:cNvCxnSpPr>
            <p:nvPr/>
          </p:nvCxnSpPr>
          <p:spPr bwMode="auto">
            <a:xfrm>
              <a:off x="7118274"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0D90CAAA-04B7-F3A6-8F0D-26AAA434E436}"/>
                </a:ext>
              </a:extLst>
            </p:cNvPr>
            <p:cNvCxnSpPr>
              <a:cxnSpLocks/>
            </p:cNvCxnSpPr>
            <p:nvPr/>
          </p:nvCxnSpPr>
          <p:spPr bwMode="auto">
            <a:xfrm>
              <a:off x="7635561"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C522242C-64CD-DB24-9DF5-5FA3981875E7}"/>
                </a:ext>
              </a:extLst>
            </p:cNvPr>
            <p:cNvCxnSpPr>
              <a:cxnSpLocks/>
            </p:cNvCxnSpPr>
            <p:nvPr/>
          </p:nvCxnSpPr>
          <p:spPr bwMode="auto">
            <a:xfrm>
              <a:off x="8137287"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FC4209B1-30B0-01F6-7F16-B420370C92FF}"/>
                </a:ext>
              </a:extLst>
            </p:cNvPr>
            <p:cNvCxnSpPr>
              <a:cxnSpLocks/>
            </p:cNvCxnSpPr>
            <p:nvPr/>
          </p:nvCxnSpPr>
          <p:spPr bwMode="auto">
            <a:xfrm>
              <a:off x="8639013" y="5605669"/>
              <a:ext cx="0" cy="256888"/>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B5D45D9D-BC4A-B9A1-CE13-5C6760DE6EDB}"/>
                </a:ext>
              </a:extLst>
            </p:cNvPr>
            <p:cNvCxnSpPr>
              <a:cxnSpLocks/>
            </p:cNvCxnSpPr>
            <p:nvPr/>
          </p:nvCxnSpPr>
          <p:spPr bwMode="auto">
            <a:xfrm>
              <a:off x="9142470" y="5605669"/>
              <a:ext cx="0" cy="256888"/>
            </a:xfrm>
            <a:prstGeom prst="line">
              <a:avLst/>
            </a:prstGeom>
            <a:noFill/>
            <a:ln w="28575" cap="flat" cmpd="sng" algn="ctr">
              <a:solidFill>
                <a:schemeClr val="bg1"/>
              </a:solidFill>
              <a:prstDash val="solid"/>
              <a:round/>
              <a:headEnd type="none" w="med" len="med"/>
              <a:tailEnd type="none" w="med" len="med"/>
            </a:ln>
            <a:effectLst/>
          </p:spPr>
        </p:cxnSp>
      </p:grpSp>
      <p:sp>
        <p:nvSpPr>
          <p:cNvPr id="34" name="TextBox 33">
            <a:extLst>
              <a:ext uri="{FF2B5EF4-FFF2-40B4-BE49-F238E27FC236}">
                <a16:creationId xmlns:a16="http://schemas.microsoft.com/office/drawing/2014/main" id="{7D22A578-D395-A4DA-C708-E7D683896BD1}"/>
              </a:ext>
            </a:extLst>
          </p:cNvPr>
          <p:cNvSpPr txBox="1"/>
          <p:nvPr/>
        </p:nvSpPr>
        <p:spPr bwMode="auto">
          <a:xfrm>
            <a:off x="2774975" y="5405198"/>
            <a:ext cx="2753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5" name="TextBox 34">
            <a:extLst>
              <a:ext uri="{FF2B5EF4-FFF2-40B4-BE49-F238E27FC236}">
                <a16:creationId xmlns:a16="http://schemas.microsoft.com/office/drawing/2014/main" id="{AC12E641-2D45-6ECB-18FA-FBE5E157CB2B}"/>
              </a:ext>
            </a:extLst>
          </p:cNvPr>
          <p:cNvSpPr txBox="1"/>
          <p:nvPr/>
        </p:nvSpPr>
        <p:spPr bwMode="auto">
          <a:xfrm>
            <a:off x="2952418" y="5609829"/>
            <a:ext cx="2753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6" name="TextBox 35">
            <a:extLst>
              <a:ext uri="{FF2B5EF4-FFF2-40B4-BE49-F238E27FC236}">
                <a16:creationId xmlns:a16="http://schemas.microsoft.com/office/drawing/2014/main" id="{D6EC4DAA-6B84-5B87-02FB-5A81EABF019E}"/>
              </a:ext>
            </a:extLst>
          </p:cNvPr>
          <p:cNvSpPr txBox="1"/>
          <p:nvPr/>
        </p:nvSpPr>
        <p:spPr bwMode="auto">
          <a:xfrm>
            <a:off x="3444677" y="5609829"/>
            <a:ext cx="2753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37" name="TextBox 36">
            <a:extLst>
              <a:ext uri="{FF2B5EF4-FFF2-40B4-BE49-F238E27FC236}">
                <a16:creationId xmlns:a16="http://schemas.microsoft.com/office/drawing/2014/main" id="{8DE5002D-0C58-4F8C-C8DE-4303BF189692}"/>
              </a:ext>
            </a:extLst>
          </p:cNvPr>
          <p:cNvSpPr txBox="1"/>
          <p:nvPr/>
        </p:nvSpPr>
        <p:spPr bwMode="auto">
          <a:xfrm>
            <a:off x="3902592"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38" name="TextBox 37">
            <a:extLst>
              <a:ext uri="{FF2B5EF4-FFF2-40B4-BE49-F238E27FC236}">
                <a16:creationId xmlns:a16="http://schemas.microsoft.com/office/drawing/2014/main" id="{49507450-BD8E-B74C-6763-A5166A36BC01}"/>
              </a:ext>
            </a:extLst>
          </p:cNvPr>
          <p:cNvSpPr txBox="1"/>
          <p:nvPr/>
        </p:nvSpPr>
        <p:spPr bwMode="auto">
          <a:xfrm>
            <a:off x="4402006"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39" name="TextBox 38">
            <a:extLst>
              <a:ext uri="{FF2B5EF4-FFF2-40B4-BE49-F238E27FC236}">
                <a16:creationId xmlns:a16="http://schemas.microsoft.com/office/drawing/2014/main" id="{851AC17C-52A4-9E14-3881-C0288E71965B}"/>
              </a:ext>
            </a:extLst>
          </p:cNvPr>
          <p:cNvSpPr txBox="1"/>
          <p:nvPr/>
        </p:nvSpPr>
        <p:spPr bwMode="auto">
          <a:xfrm>
            <a:off x="4898558"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40" name="TextBox 39">
            <a:extLst>
              <a:ext uri="{FF2B5EF4-FFF2-40B4-BE49-F238E27FC236}">
                <a16:creationId xmlns:a16="http://schemas.microsoft.com/office/drawing/2014/main" id="{EA98A320-CAAE-FE5D-2BCD-FAFC1706DA03}"/>
              </a:ext>
            </a:extLst>
          </p:cNvPr>
          <p:cNvSpPr txBox="1"/>
          <p:nvPr/>
        </p:nvSpPr>
        <p:spPr bwMode="auto">
          <a:xfrm>
            <a:off x="5410852"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41" name="TextBox 40">
            <a:extLst>
              <a:ext uri="{FF2B5EF4-FFF2-40B4-BE49-F238E27FC236}">
                <a16:creationId xmlns:a16="http://schemas.microsoft.com/office/drawing/2014/main" id="{B4C68531-725F-E60E-A64D-0C53DBCC46AF}"/>
              </a:ext>
            </a:extLst>
          </p:cNvPr>
          <p:cNvSpPr txBox="1"/>
          <p:nvPr/>
        </p:nvSpPr>
        <p:spPr bwMode="auto">
          <a:xfrm>
            <a:off x="5923145"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42" name="TextBox 41">
            <a:extLst>
              <a:ext uri="{FF2B5EF4-FFF2-40B4-BE49-F238E27FC236}">
                <a16:creationId xmlns:a16="http://schemas.microsoft.com/office/drawing/2014/main" id="{B8EFE989-AEEA-7859-EE60-7947BDE31955}"/>
              </a:ext>
            </a:extLst>
          </p:cNvPr>
          <p:cNvSpPr txBox="1"/>
          <p:nvPr/>
        </p:nvSpPr>
        <p:spPr bwMode="auto">
          <a:xfrm>
            <a:off x="6409681"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43" name="TextBox 42">
            <a:extLst>
              <a:ext uri="{FF2B5EF4-FFF2-40B4-BE49-F238E27FC236}">
                <a16:creationId xmlns:a16="http://schemas.microsoft.com/office/drawing/2014/main" id="{3F91BDE4-8199-A8B7-E58E-4C589F0A6935}"/>
              </a:ext>
            </a:extLst>
          </p:cNvPr>
          <p:cNvSpPr txBox="1"/>
          <p:nvPr/>
        </p:nvSpPr>
        <p:spPr bwMode="auto">
          <a:xfrm>
            <a:off x="6929128"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44" name="TextBox 43">
            <a:extLst>
              <a:ext uri="{FF2B5EF4-FFF2-40B4-BE49-F238E27FC236}">
                <a16:creationId xmlns:a16="http://schemas.microsoft.com/office/drawing/2014/main" id="{B66F9ADC-E4A9-E7F3-4792-15A49D9642DE}"/>
              </a:ext>
            </a:extLst>
          </p:cNvPr>
          <p:cNvSpPr txBox="1"/>
          <p:nvPr/>
        </p:nvSpPr>
        <p:spPr bwMode="auto">
          <a:xfrm>
            <a:off x="7412801"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a:t>
            </a:r>
          </a:p>
        </p:txBody>
      </p:sp>
      <p:sp>
        <p:nvSpPr>
          <p:cNvPr id="45" name="TextBox 44">
            <a:extLst>
              <a:ext uri="{FF2B5EF4-FFF2-40B4-BE49-F238E27FC236}">
                <a16:creationId xmlns:a16="http://schemas.microsoft.com/office/drawing/2014/main" id="{26C37E27-000F-4163-3288-386DE910010C}"/>
              </a:ext>
            </a:extLst>
          </p:cNvPr>
          <p:cNvSpPr txBox="1"/>
          <p:nvPr/>
        </p:nvSpPr>
        <p:spPr bwMode="auto">
          <a:xfrm>
            <a:off x="7930818"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46" name="TextBox 45">
            <a:extLst>
              <a:ext uri="{FF2B5EF4-FFF2-40B4-BE49-F238E27FC236}">
                <a16:creationId xmlns:a16="http://schemas.microsoft.com/office/drawing/2014/main" id="{EBD64249-8B77-39E7-8B94-9CB1DC0BD76D}"/>
              </a:ext>
            </a:extLst>
          </p:cNvPr>
          <p:cNvSpPr txBox="1"/>
          <p:nvPr/>
        </p:nvSpPr>
        <p:spPr bwMode="auto">
          <a:xfrm>
            <a:off x="8435956"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p:txBody>
      </p:sp>
      <p:sp>
        <p:nvSpPr>
          <p:cNvPr id="47" name="TextBox 46">
            <a:extLst>
              <a:ext uri="{FF2B5EF4-FFF2-40B4-BE49-F238E27FC236}">
                <a16:creationId xmlns:a16="http://schemas.microsoft.com/office/drawing/2014/main" id="{16B147BA-691C-E0A6-E0CC-7F5CE87DB75C}"/>
              </a:ext>
            </a:extLst>
          </p:cNvPr>
          <p:cNvSpPr txBox="1"/>
          <p:nvPr/>
        </p:nvSpPr>
        <p:spPr bwMode="auto">
          <a:xfrm>
            <a:off x="8939664" y="5609829"/>
            <a:ext cx="4318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sp>
        <p:nvSpPr>
          <p:cNvPr id="48" name="TextBox 47">
            <a:extLst>
              <a:ext uri="{FF2B5EF4-FFF2-40B4-BE49-F238E27FC236}">
                <a16:creationId xmlns:a16="http://schemas.microsoft.com/office/drawing/2014/main" id="{47DD6834-7D75-F5AB-AF04-917D93BD667D}"/>
              </a:ext>
            </a:extLst>
          </p:cNvPr>
          <p:cNvSpPr txBox="1"/>
          <p:nvPr/>
        </p:nvSpPr>
        <p:spPr bwMode="auto">
          <a:xfrm>
            <a:off x="2610118" y="4619586"/>
            <a:ext cx="4946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49" name="TextBox 48">
            <a:extLst>
              <a:ext uri="{FF2B5EF4-FFF2-40B4-BE49-F238E27FC236}">
                <a16:creationId xmlns:a16="http://schemas.microsoft.com/office/drawing/2014/main" id="{40A852C3-7571-AE42-12B9-85C39EBA72DC}"/>
              </a:ext>
            </a:extLst>
          </p:cNvPr>
          <p:cNvSpPr txBox="1"/>
          <p:nvPr/>
        </p:nvSpPr>
        <p:spPr bwMode="auto">
          <a:xfrm>
            <a:off x="2610118" y="3836837"/>
            <a:ext cx="4946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50" name="TextBox 49">
            <a:extLst>
              <a:ext uri="{FF2B5EF4-FFF2-40B4-BE49-F238E27FC236}">
                <a16:creationId xmlns:a16="http://schemas.microsoft.com/office/drawing/2014/main" id="{EE69A35B-B1B7-B94D-6DB1-E078F59A016A}"/>
              </a:ext>
            </a:extLst>
          </p:cNvPr>
          <p:cNvSpPr txBox="1"/>
          <p:nvPr/>
        </p:nvSpPr>
        <p:spPr bwMode="auto">
          <a:xfrm>
            <a:off x="2610118" y="3038347"/>
            <a:ext cx="4946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51" name="TextBox 50">
            <a:extLst>
              <a:ext uri="{FF2B5EF4-FFF2-40B4-BE49-F238E27FC236}">
                <a16:creationId xmlns:a16="http://schemas.microsoft.com/office/drawing/2014/main" id="{E9C8E65D-C2F2-8246-B389-D8D81F1FBBE8}"/>
              </a:ext>
            </a:extLst>
          </p:cNvPr>
          <p:cNvSpPr txBox="1"/>
          <p:nvPr/>
        </p:nvSpPr>
        <p:spPr bwMode="auto">
          <a:xfrm>
            <a:off x="2610118" y="2259891"/>
            <a:ext cx="4946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52" name="TextBox 51">
            <a:extLst>
              <a:ext uri="{FF2B5EF4-FFF2-40B4-BE49-F238E27FC236}">
                <a16:creationId xmlns:a16="http://schemas.microsoft.com/office/drawing/2014/main" id="{A65D6C17-6E29-646C-C963-101A810C7904}"/>
              </a:ext>
            </a:extLst>
          </p:cNvPr>
          <p:cNvSpPr txBox="1"/>
          <p:nvPr/>
        </p:nvSpPr>
        <p:spPr bwMode="auto">
          <a:xfrm>
            <a:off x="2746062" y="1465694"/>
            <a:ext cx="2704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cxnSp>
        <p:nvCxnSpPr>
          <p:cNvPr id="54" name="Straight Connector 53">
            <a:extLst>
              <a:ext uri="{FF2B5EF4-FFF2-40B4-BE49-F238E27FC236}">
                <a16:creationId xmlns:a16="http://schemas.microsoft.com/office/drawing/2014/main" id="{F946EBBE-37FC-669E-4DFA-85E49B67F7CF}"/>
              </a:ext>
            </a:extLst>
          </p:cNvPr>
          <p:cNvCxnSpPr>
            <a:cxnSpLocks/>
          </p:cNvCxnSpPr>
          <p:nvPr/>
        </p:nvCxnSpPr>
        <p:spPr bwMode="auto">
          <a:xfrm>
            <a:off x="3109599" y="3625739"/>
            <a:ext cx="6333891" cy="0"/>
          </a:xfrm>
          <a:prstGeom prst="line">
            <a:avLst/>
          </a:prstGeom>
          <a:noFill/>
          <a:ln w="28575" cap="flat" cmpd="sng" algn="ctr">
            <a:solidFill>
              <a:schemeClr val="bg1"/>
            </a:solidFill>
            <a:prstDash val="dash"/>
            <a:round/>
            <a:headEnd type="none" w="med" len="med"/>
            <a:tailEnd type="none" w="med" len="med"/>
          </a:ln>
          <a:effectLst/>
        </p:spPr>
      </p:cxnSp>
      <p:graphicFrame>
        <p:nvGraphicFramePr>
          <p:cNvPr id="56" name="Table 56">
            <a:extLst>
              <a:ext uri="{FF2B5EF4-FFF2-40B4-BE49-F238E27FC236}">
                <a16:creationId xmlns:a16="http://schemas.microsoft.com/office/drawing/2014/main" id="{4B948E04-FB03-6F84-160E-2488C81B3BE4}"/>
              </a:ext>
            </a:extLst>
          </p:cNvPr>
          <p:cNvGraphicFramePr>
            <a:graphicFrameLocks noGrp="1"/>
          </p:cNvGraphicFramePr>
          <p:nvPr/>
        </p:nvGraphicFramePr>
        <p:xfrm>
          <a:off x="5220505" y="1617343"/>
          <a:ext cx="4216103" cy="1249680"/>
        </p:xfrm>
        <a:graphic>
          <a:graphicData uri="http://schemas.openxmlformats.org/drawingml/2006/table">
            <a:tbl>
              <a:tblPr firstRow="1" bandRow="1">
                <a:tableStyleId>{5C22544A-7EE6-4342-B048-85BDC9FD1C3A}</a:tableStyleId>
              </a:tblPr>
              <a:tblGrid>
                <a:gridCol w="2085551">
                  <a:extLst>
                    <a:ext uri="{9D8B030D-6E8A-4147-A177-3AD203B41FA5}">
                      <a16:colId xmlns:a16="http://schemas.microsoft.com/office/drawing/2014/main" val="3757805219"/>
                    </a:ext>
                  </a:extLst>
                </a:gridCol>
                <a:gridCol w="978408">
                  <a:extLst>
                    <a:ext uri="{9D8B030D-6E8A-4147-A177-3AD203B41FA5}">
                      <a16:colId xmlns:a16="http://schemas.microsoft.com/office/drawing/2014/main" val="3978484831"/>
                    </a:ext>
                  </a:extLst>
                </a:gridCol>
                <a:gridCol w="1152144">
                  <a:extLst>
                    <a:ext uri="{9D8B030D-6E8A-4147-A177-3AD203B41FA5}">
                      <a16:colId xmlns:a16="http://schemas.microsoft.com/office/drawing/2014/main" val="2837474430"/>
                    </a:ext>
                  </a:extLst>
                </a:gridCol>
              </a:tblGrid>
              <a:tr h="260078">
                <a:tc>
                  <a:txBody>
                    <a:bodyPr/>
                    <a:lstStyle/>
                    <a:p>
                      <a:r>
                        <a:rPr lang="en-US" sz="1600" dirty="0">
                          <a:solidFill>
                            <a:schemeClr val="bg1"/>
                          </a:solidFill>
                        </a:rPr>
                        <a:t> </a:t>
                      </a:r>
                    </a:p>
                  </a:txBody>
                  <a:tcPr>
                    <a:solidFill>
                      <a:schemeClr val="tx1"/>
                    </a:solidFill>
                  </a:tcPr>
                </a:tc>
                <a:tc>
                  <a:txBody>
                    <a:bodyPr/>
                    <a:lstStyle/>
                    <a:p>
                      <a:pPr algn="ctr"/>
                      <a:r>
                        <a:rPr lang="en-US" sz="1600" dirty="0">
                          <a:solidFill>
                            <a:schemeClr val="bg1"/>
                          </a:solidFill>
                        </a:rPr>
                        <a:t>Events, n</a:t>
                      </a:r>
                    </a:p>
                  </a:txBody>
                  <a:tcPr anchor="b">
                    <a:solidFill>
                      <a:schemeClr val="tx1"/>
                    </a:solidFill>
                  </a:tcPr>
                </a:tc>
                <a:tc>
                  <a:txBody>
                    <a:bodyPr/>
                    <a:lstStyle/>
                    <a:p>
                      <a:pPr algn="ctr"/>
                      <a:r>
                        <a:rPr lang="en-US" sz="1600" dirty="0">
                          <a:solidFill>
                            <a:schemeClr val="bg1"/>
                          </a:solidFill>
                        </a:rPr>
                        <a:t>Median PFS, Mo</a:t>
                      </a:r>
                    </a:p>
                  </a:txBody>
                  <a:tcPr>
                    <a:solidFill>
                      <a:schemeClr val="tx1"/>
                    </a:solidFill>
                  </a:tcPr>
                </a:tc>
                <a:extLst>
                  <a:ext uri="{0D108BD9-81ED-4DB2-BD59-A6C34878D82A}">
                    <a16:rowId xmlns:a16="http://schemas.microsoft.com/office/drawing/2014/main" val="1081285768"/>
                  </a:ext>
                </a:extLst>
              </a:tr>
              <a:tr h="219478">
                <a:tc>
                  <a:txBody>
                    <a:bodyPr/>
                    <a:lstStyle/>
                    <a:p>
                      <a:r>
                        <a:rPr lang="en-US" sz="1600" dirty="0">
                          <a:solidFill>
                            <a:schemeClr val="accent1"/>
                          </a:solidFill>
                        </a:rPr>
                        <a:t>Ixazomib-Rd (n = 351)</a:t>
                      </a:r>
                    </a:p>
                  </a:txBody>
                  <a:tcPr>
                    <a:solidFill>
                      <a:schemeClr val="tx1"/>
                    </a:solidFill>
                  </a:tcPr>
                </a:tc>
                <a:tc>
                  <a:txBody>
                    <a:bodyPr/>
                    <a:lstStyle/>
                    <a:p>
                      <a:pPr algn="ctr"/>
                      <a:r>
                        <a:rPr lang="en-US" sz="1600" dirty="0">
                          <a:solidFill>
                            <a:schemeClr val="bg1"/>
                          </a:solidFill>
                        </a:rPr>
                        <a:t>169</a:t>
                      </a:r>
                    </a:p>
                  </a:txBody>
                  <a:tcPr>
                    <a:solidFill>
                      <a:schemeClr val="tx1"/>
                    </a:solidFill>
                  </a:tcPr>
                </a:tc>
                <a:tc>
                  <a:txBody>
                    <a:bodyPr/>
                    <a:lstStyle/>
                    <a:p>
                      <a:pPr algn="ctr"/>
                      <a:r>
                        <a:rPr lang="en-US" sz="1600" dirty="0">
                          <a:solidFill>
                            <a:schemeClr val="bg1"/>
                          </a:solidFill>
                        </a:rPr>
                        <a:t>35.3</a:t>
                      </a:r>
                    </a:p>
                  </a:txBody>
                  <a:tcPr>
                    <a:solidFill>
                      <a:schemeClr val="tx1"/>
                    </a:solidFill>
                  </a:tcPr>
                </a:tc>
                <a:extLst>
                  <a:ext uri="{0D108BD9-81ED-4DB2-BD59-A6C34878D82A}">
                    <a16:rowId xmlns:a16="http://schemas.microsoft.com/office/drawing/2014/main" val="2738620808"/>
                  </a:ext>
                </a:extLst>
              </a:tr>
              <a:tr h="219478">
                <a:tc>
                  <a:txBody>
                    <a:bodyPr/>
                    <a:lstStyle/>
                    <a:p>
                      <a:r>
                        <a:rPr lang="en-US" sz="1600" dirty="0">
                          <a:solidFill>
                            <a:schemeClr val="accent3"/>
                          </a:solidFill>
                        </a:rPr>
                        <a:t>Placebo-Rd (n = 354)</a:t>
                      </a:r>
                    </a:p>
                  </a:txBody>
                  <a:tcPr>
                    <a:solidFill>
                      <a:schemeClr val="tx1"/>
                    </a:solidFill>
                  </a:tcPr>
                </a:tc>
                <a:tc>
                  <a:txBody>
                    <a:bodyPr/>
                    <a:lstStyle/>
                    <a:p>
                      <a:pPr algn="ctr"/>
                      <a:r>
                        <a:rPr lang="en-US" sz="1600" dirty="0">
                          <a:solidFill>
                            <a:schemeClr val="bg1"/>
                          </a:solidFill>
                        </a:rPr>
                        <a:t>209</a:t>
                      </a:r>
                    </a:p>
                  </a:txBody>
                  <a:tcPr>
                    <a:solidFill>
                      <a:schemeClr val="tx1"/>
                    </a:solidFill>
                  </a:tcPr>
                </a:tc>
                <a:tc>
                  <a:txBody>
                    <a:bodyPr/>
                    <a:lstStyle/>
                    <a:p>
                      <a:pPr algn="ctr"/>
                      <a:r>
                        <a:rPr lang="en-US" sz="1600" dirty="0">
                          <a:solidFill>
                            <a:schemeClr val="bg1"/>
                          </a:solidFill>
                        </a:rPr>
                        <a:t>21.8</a:t>
                      </a:r>
                    </a:p>
                  </a:txBody>
                  <a:tcPr>
                    <a:solidFill>
                      <a:schemeClr val="tx1"/>
                    </a:solidFill>
                  </a:tcPr>
                </a:tc>
                <a:extLst>
                  <a:ext uri="{0D108BD9-81ED-4DB2-BD59-A6C34878D82A}">
                    <a16:rowId xmlns:a16="http://schemas.microsoft.com/office/drawing/2014/main" val="1353415207"/>
                  </a:ext>
                </a:extLst>
              </a:tr>
            </a:tbl>
          </a:graphicData>
        </a:graphic>
      </p:graphicFrame>
      <p:sp>
        <p:nvSpPr>
          <p:cNvPr id="57" name="TextBox 56">
            <a:extLst>
              <a:ext uri="{FF2B5EF4-FFF2-40B4-BE49-F238E27FC236}">
                <a16:creationId xmlns:a16="http://schemas.microsoft.com/office/drawing/2014/main" id="{F2E64CA6-7085-3A72-A173-E90D02B56485}"/>
              </a:ext>
            </a:extLst>
          </p:cNvPr>
          <p:cNvSpPr txBox="1"/>
          <p:nvPr/>
        </p:nvSpPr>
        <p:spPr bwMode="auto">
          <a:xfrm>
            <a:off x="6249121" y="2851540"/>
            <a:ext cx="300322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HR: 0.830 (95% CI: 0.676-1.018;</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Log-rank</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P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.073)</a:t>
            </a:r>
            <a:endPar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58" name="TextBox 57">
            <a:extLst>
              <a:ext uri="{FF2B5EF4-FFF2-40B4-BE49-F238E27FC236}">
                <a16:creationId xmlns:a16="http://schemas.microsoft.com/office/drawing/2014/main" id="{C28C229F-F006-F63F-C342-6E4294303C6C}"/>
              </a:ext>
            </a:extLst>
          </p:cNvPr>
          <p:cNvSpPr txBox="1"/>
          <p:nvPr/>
        </p:nvSpPr>
        <p:spPr bwMode="auto">
          <a:xfrm>
            <a:off x="3575370" y="4960127"/>
            <a:ext cx="120713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Ixazomib-Rd</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Placebo-Rd</a:t>
            </a:r>
          </a:p>
        </p:txBody>
      </p:sp>
      <p:sp>
        <p:nvSpPr>
          <p:cNvPr id="59" name="Freeform: Shape 58">
            <a:extLst>
              <a:ext uri="{FF2B5EF4-FFF2-40B4-BE49-F238E27FC236}">
                <a16:creationId xmlns:a16="http://schemas.microsoft.com/office/drawing/2014/main" id="{8716C05E-D52E-A82A-1474-52C653B2B465}"/>
              </a:ext>
            </a:extLst>
          </p:cNvPr>
          <p:cNvSpPr/>
          <p:nvPr/>
        </p:nvSpPr>
        <p:spPr bwMode="auto">
          <a:xfrm>
            <a:off x="3111795" y="1695539"/>
            <a:ext cx="6132860" cy="2706340"/>
          </a:xfrm>
          <a:custGeom>
            <a:avLst/>
            <a:gdLst>
              <a:gd name="connsiteX0" fmla="*/ 6132860 w 6132860"/>
              <a:gd name="connsiteY0" fmla="*/ 2706340 h 2706340"/>
              <a:gd name="connsiteX1" fmla="*/ 5510501 w 6132860"/>
              <a:gd name="connsiteY1" fmla="*/ 2706340 h 2706340"/>
              <a:gd name="connsiteX2" fmla="*/ 5510501 w 6132860"/>
              <a:gd name="connsiteY2" fmla="*/ 2568826 h 2706340"/>
              <a:gd name="connsiteX3" fmla="*/ 4737868 w 6132860"/>
              <a:gd name="connsiteY3" fmla="*/ 2568826 h 2706340"/>
              <a:gd name="connsiteX4" fmla="*/ 4737868 w 6132860"/>
              <a:gd name="connsiteY4" fmla="*/ 2472424 h 2706340"/>
              <a:gd name="connsiteX5" fmla="*/ 4620201 w 6132860"/>
              <a:gd name="connsiteY5" fmla="*/ 2472424 h 2706340"/>
              <a:gd name="connsiteX6" fmla="*/ 4620201 w 6132860"/>
              <a:gd name="connsiteY6" fmla="*/ 2452576 h 2706340"/>
              <a:gd name="connsiteX7" fmla="*/ 4545065 w 6132860"/>
              <a:gd name="connsiteY7" fmla="*/ 2452576 h 2706340"/>
              <a:gd name="connsiteX8" fmla="*/ 4545065 w 6132860"/>
              <a:gd name="connsiteY8" fmla="*/ 2421388 h 2706340"/>
              <a:gd name="connsiteX9" fmla="*/ 4452916 w 6132860"/>
              <a:gd name="connsiteY9" fmla="*/ 2421388 h 2706340"/>
              <a:gd name="connsiteX10" fmla="*/ 4452916 w 6132860"/>
              <a:gd name="connsiteY10" fmla="*/ 2387363 h 2706340"/>
              <a:gd name="connsiteX11" fmla="*/ 4224670 w 6132860"/>
              <a:gd name="connsiteY11" fmla="*/ 2387363 h 2706340"/>
              <a:gd name="connsiteX12" fmla="*/ 4224670 w 6132860"/>
              <a:gd name="connsiteY12" fmla="*/ 2336327 h 2706340"/>
              <a:gd name="connsiteX13" fmla="*/ 4112674 w 6132860"/>
              <a:gd name="connsiteY13" fmla="*/ 2336327 h 2706340"/>
              <a:gd name="connsiteX14" fmla="*/ 4112674 w 6132860"/>
              <a:gd name="connsiteY14" fmla="*/ 2283873 h 2706340"/>
              <a:gd name="connsiteX15" fmla="*/ 3936882 w 6132860"/>
              <a:gd name="connsiteY15" fmla="*/ 2283873 h 2706340"/>
              <a:gd name="connsiteX16" fmla="*/ 3936882 w 6132860"/>
              <a:gd name="connsiteY16" fmla="*/ 2268279 h 2706340"/>
              <a:gd name="connsiteX17" fmla="*/ 3776685 w 6132860"/>
              <a:gd name="connsiteY17" fmla="*/ 2268279 h 2706340"/>
              <a:gd name="connsiteX18" fmla="*/ 3776685 w 6132860"/>
              <a:gd name="connsiteY18" fmla="*/ 2232837 h 2706340"/>
              <a:gd name="connsiteX19" fmla="*/ 3676030 w 6132860"/>
              <a:gd name="connsiteY19" fmla="*/ 2232837 h 2706340"/>
              <a:gd name="connsiteX20" fmla="*/ 3676030 w 6132860"/>
              <a:gd name="connsiteY20" fmla="*/ 2210154 h 2706340"/>
              <a:gd name="connsiteX21" fmla="*/ 3651930 w 6132860"/>
              <a:gd name="connsiteY21" fmla="*/ 2210154 h 2706340"/>
              <a:gd name="connsiteX22" fmla="*/ 3651930 w 6132860"/>
              <a:gd name="connsiteY22" fmla="*/ 2147776 h 2706340"/>
              <a:gd name="connsiteX23" fmla="*/ 3558363 w 6132860"/>
              <a:gd name="connsiteY23" fmla="*/ 2147776 h 2706340"/>
              <a:gd name="connsiteX24" fmla="*/ 3558363 w 6132860"/>
              <a:gd name="connsiteY24" fmla="*/ 2119423 h 2706340"/>
              <a:gd name="connsiteX25" fmla="*/ 3490315 w 6132860"/>
              <a:gd name="connsiteY25" fmla="*/ 2119423 h 2706340"/>
              <a:gd name="connsiteX26" fmla="*/ 3490315 w 6132860"/>
              <a:gd name="connsiteY26" fmla="*/ 2079728 h 2706340"/>
              <a:gd name="connsiteX27" fmla="*/ 3347130 w 6132860"/>
              <a:gd name="connsiteY27" fmla="*/ 2079728 h 2706340"/>
              <a:gd name="connsiteX28" fmla="*/ 3347130 w 6132860"/>
              <a:gd name="connsiteY28" fmla="*/ 2045704 h 2706340"/>
              <a:gd name="connsiteX29" fmla="*/ 3212451 w 6132860"/>
              <a:gd name="connsiteY29" fmla="*/ 2045704 h 2706340"/>
              <a:gd name="connsiteX30" fmla="*/ 3212451 w 6132860"/>
              <a:gd name="connsiteY30" fmla="*/ 2024439 h 2706340"/>
              <a:gd name="connsiteX31" fmla="*/ 3106125 w 6132860"/>
              <a:gd name="connsiteY31" fmla="*/ 2024439 h 2706340"/>
              <a:gd name="connsiteX32" fmla="*/ 3106125 w 6132860"/>
              <a:gd name="connsiteY32" fmla="*/ 1980491 h 2706340"/>
              <a:gd name="connsiteX33" fmla="*/ 2988458 w 6132860"/>
              <a:gd name="connsiteY33" fmla="*/ 1980491 h 2706340"/>
              <a:gd name="connsiteX34" fmla="*/ 2988458 w 6132860"/>
              <a:gd name="connsiteY34" fmla="*/ 1960643 h 2706340"/>
              <a:gd name="connsiteX35" fmla="*/ 2721935 w 6132860"/>
              <a:gd name="connsiteY35" fmla="*/ 1960643 h 2706340"/>
              <a:gd name="connsiteX36" fmla="*/ 2721935 w 6132860"/>
              <a:gd name="connsiteY36" fmla="*/ 1949302 h 2706340"/>
              <a:gd name="connsiteX37" fmla="*/ 2690746 w 6132860"/>
              <a:gd name="connsiteY37" fmla="*/ 1949302 h 2706340"/>
              <a:gd name="connsiteX38" fmla="*/ 2690746 w 6132860"/>
              <a:gd name="connsiteY38" fmla="*/ 1926619 h 2706340"/>
              <a:gd name="connsiteX39" fmla="*/ 2631204 w 6132860"/>
              <a:gd name="connsiteY39" fmla="*/ 1926619 h 2706340"/>
              <a:gd name="connsiteX40" fmla="*/ 2631204 w 6132860"/>
              <a:gd name="connsiteY40" fmla="*/ 1891177 h 2706340"/>
              <a:gd name="connsiteX41" fmla="*/ 2458248 w 6132860"/>
              <a:gd name="connsiteY41" fmla="*/ 1891177 h 2706340"/>
              <a:gd name="connsiteX42" fmla="*/ 2458248 w 6132860"/>
              <a:gd name="connsiteY42" fmla="*/ 1847229 h 2706340"/>
              <a:gd name="connsiteX43" fmla="*/ 2401541 w 6132860"/>
              <a:gd name="connsiteY43" fmla="*/ 1847229 h 2706340"/>
              <a:gd name="connsiteX44" fmla="*/ 2401541 w 6132860"/>
              <a:gd name="connsiteY44" fmla="*/ 1823129 h 2706340"/>
              <a:gd name="connsiteX45" fmla="*/ 2336328 w 6132860"/>
              <a:gd name="connsiteY45" fmla="*/ 1823129 h 2706340"/>
              <a:gd name="connsiteX46" fmla="*/ 2336328 w 6132860"/>
              <a:gd name="connsiteY46" fmla="*/ 1750828 h 2706340"/>
              <a:gd name="connsiteX47" fmla="*/ 2247014 w 6132860"/>
              <a:gd name="connsiteY47" fmla="*/ 1750828 h 2706340"/>
              <a:gd name="connsiteX48" fmla="*/ 2247014 w 6132860"/>
              <a:gd name="connsiteY48" fmla="*/ 1704044 h 2706340"/>
              <a:gd name="connsiteX49" fmla="*/ 2161954 w 6132860"/>
              <a:gd name="connsiteY49" fmla="*/ 1704044 h 2706340"/>
              <a:gd name="connsiteX50" fmla="*/ 2161954 w 6132860"/>
              <a:gd name="connsiteY50" fmla="*/ 1665767 h 2706340"/>
              <a:gd name="connsiteX51" fmla="*/ 2088235 w 6132860"/>
              <a:gd name="connsiteY51" fmla="*/ 1665767 h 2706340"/>
              <a:gd name="connsiteX52" fmla="*/ 2088235 w 6132860"/>
              <a:gd name="connsiteY52" fmla="*/ 1643084 h 2706340"/>
              <a:gd name="connsiteX53" fmla="*/ 2052793 w 6132860"/>
              <a:gd name="connsiteY53" fmla="*/ 1643084 h 2706340"/>
              <a:gd name="connsiteX54" fmla="*/ 2052793 w 6132860"/>
              <a:gd name="connsiteY54" fmla="*/ 1618984 h 2706340"/>
              <a:gd name="connsiteX55" fmla="*/ 2020186 w 6132860"/>
              <a:gd name="connsiteY55" fmla="*/ 1618984 h 2706340"/>
              <a:gd name="connsiteX56" fmla="*/ 2020186 w 6132860"/>
              <a:gd name="connsiteY56" fmla="*/ 1559441 h 2706340"/>
              <a:gd name="connsiteX57" fmla="*/ 1878419 w 6132860"/>
              <a:gd name="connsiteY57" fmla="*/ 1559441 h 2706340"/>
              <a:gd name="connsiteX58" fmla="*/ 1878419 w 6132860"/>
              <a:gd name="connsiteY58" fmla="*/ 1512658 h 2706340"/>
              <a:gd name="connsiteX59" fmla="*/ 1831636 w 6132860"/>
              <a:gd name="connsiteY59" fmla="*/ 1512658 h 2706340"/>
              <a:gd name="connsiteX60" fmla="*/ 1831636 w 6132860"/>
              <a:gd name="connsiteY60" fmla="*/ 1497064 h 2706340"/>
              <a:gd name="connsiteX61" fmla="*/ 1817459 w 6132860"/>
              <a:gd name="connsiteY61" fmla="*/ 1497064 h 2706340"/>
              <a:gd name="connsiteX62" fmla="*/ 1817459 w 6132860"/>
              <a:gd name="connsiteY62" fmla="*/ 1458787 h 2706340"/>
              <a:gd name="connsiteX63" fmla="*/ 1755081 w 6132860"/>
              <a:gd name="connsiteY63" fmla="*/ 1458787 h 2706340"/>
              <a:gd name="connsiteX64" fmla="*/ 1755081 w 6132860"/>
              <a:gd name="connsiteY64" fmla="*/ 1423345 h 2706340"/>
              <a:gd name="connsiteX65" fmla="*/ 1688451 w 6132860"/>
              <a:gd name="connsiteY65" fmla="*/ 1423345 h 2706340"/>
              <a:gd name="connsiteX66" fmla="*/ 1688451 w 6132860"/>
              <a:gd name="connsiteY66" fmla="*/ 1352461 h 2706340"/>
              <a:gd name="connsiteX67" fmla="*/ 1643085 w 6132860"/>
              <a:gd name="connsiteY67" fmla="*/ 1352461 h 2706340"/>
              <a:gd name="connsiteX68" fmla="*/ 1643085 w 6132860"/>
              <a:gd name="connsiteY68" fmla="*/ 1312766 h 2706340"/>
              <a:gd name="connsiteX69" fmla="*/ 1594884 w 6132860"/>
              <a:gd name="connsiteY69" fmla="*/ 1312766 h 2706340"/>
              <a:gd name="connsiteX70" fmla="*/ 1594884 w 6132860"/>
              <a:gd name="connsiteY70" fmla="*/ 1274489 h 2706340"/>
              <a:gd name="connsiteX71" fmla="*/ 1565113 w 6132860"/>
              <a:gd name="connsiteY71" fmla="*/ 1274489 h 2706340"/>
              <a:gd name="connsiteX72" fmla="*/ 1565113 w 6132860"/>
              <a:gd name="connsiteY72" fmla="*/ 1248971 h 2706340"/>
              <a:gd name="connsiteX73" fmla="*/ 1535342 w 6132860"/>
              <a:gd name="connsiteY73" fmla="*/ 1248971 h 2706340"/>
              <a:gd name="connsiteX74" fmla="*/ 1535342 w 6132860"/>
              <a:gd name="connsiteY74" fmla="*/ 1234794 h 2706340"/>
              <a:gd name="connsiteX75" fmla="*/ 1516912 w 6132860"/>
              <a:gd name="connsiteY75" fmla="*/ 1234794 h 2706340"/>
              <a:gd name="connsiteX76" fmla="*/ 1516912 w 6132860"/>
              <a:gd name="connsiteY76" fmla="*/ 1175252 h 2706340"/>
              <a:gd name="connsiteX77" fmla="*/ 1489976 w 6132860"/>
              <a:gd name="connsiteY77" fmla="*/ 1175252 h 2706340"/>
              <a:gd name="connsiteX78" fmla="*/ 1489976 w 6132860"/>
              <a:gd name="connsiteY78" fmla="*/ 1146898 h 2706340"/>
              <a:gd name="connsiteX79" fmla="*/ 1453117 w 6132860"/>
              <a:gd name="connsiteY79" fmla="*/ 1146898 h 2706340"/>
              <a:gd name="connsiteX80" fmla="*/ 1453117 w 6132860"/>
              <a:gd name="connsiteY80" fmla="*/ 1087356 h 2706340"/>
              <a:gd name="connsiteX81" fmla="*/ 1434687 w 6132860"/>
              <a:gd name="connsiteY81" fmla="*/ 1087356 h 2706340"/>
              <a:gd name="connsiteX82" fmla="*/ 1434687 w 6132860"/>
              <a:gd name="connsiteY82" fmla="*/ 1070344 h 2706340"/>
              <a:gd name="connsiteX83" fmla="*/ 1402080 w 6132860"/>
              <a:gd name="connsiteY83" fmla="*/ 1070344 h 2706340"/>
              <a:gd name="connsiteX84" fmla="*/ 1402080 w 6132860"/>
              <a:gd name="connsiteY84" fmla="*/ 1034902 h 2706340"/>
              <a:gd name="connsiteX85" fmla="*/ 1372309 w 6132860"/>
              <a:gd name="connsiteY85" fmla="*/ 1034902 h 2706340"/>
              <a:gd name="connsiteX86" fmla="*/ 1372309 w 6132860"/>
              <a:gd name="connsiteY86" fmla="*/ 1003713 h 2706340"/>
              <a:gd name="connsiteX87" fmla="*/ 1338285 w 6132860"/>
              <a:gd name="connsiteY87" fmla="*/ 1003713 h 2706340"/>
              <a:gd name="connsiteX88" fmla="*/ 1338285 w 6132860"/>
              <a:gd name="connsiteY88" fmla="*/ 983866 h 2706340"/>
              <a:gd name="connsiteX89" fmla="*/ 1244718 w 6132860"/>
              <a:gd name="connsiteY89" fmla="*/ 983866 h 2706340"/>
              <a:gd name="connsiteX90" fmla="*/ 1244718 w 6132860"/>
              <a:gd name="connsiteY90" fmla="*/ 910147 h 2706340"/>
              <a:gd name="connsiteX91" fmla="*/ 1151152 w 6132860"/>
              <a:gd name="connsiteY91" fmla="*/ 910147 h 2706340"/>
              <a:gd name="connsiteX92" fmla="*/ 1151152 w 6132860"/>
              <a:gd name="connsiteY92" fmla="*/ 886046 h 2706340"/>
              <a:gd name="connsiteX93" fmla="*/ 1016473 w 6132860"/>
              <a:gd name="connsiteY93" fmla="*/ 886046 h 2706340"/>
              <a:gd name="connsiteX94" fmla="*/ 1016473 w 6132860"/>
              <a:gd name="connsiteY94" fmla="*/ 792480 h 2706340"/>
              <a:gd name="connsiteX95" fmla="*/ 968272 w 6132860"/>
              <a:gd name="connsiteY95" fmla="*/ 792480 h 2706340"/>
              <a:gd name="connsiteX96" fmla="*/ 968272 w 6132860"/>
              <a:gd name="connsiteY96" fmla="*/ 772632 h 2706340"/>
              <a:gd name="connsiteX97" fmla="*/ 901641 w 6132860"/>
              <a:gd name="connsiteY97" fmla="*/ 772632 h 2706340"/>
              <a:gd name="connsiteX98" fmla="*/ 901641 w 6132860"/>
              <a:gd name="connsiteY98" fmla="*/ 754202 h 2706340"/>
              <a:gd name="connsiteX99" fmla="*/ 839264 w 6132860"/>
              <a:gd name="connsiteY99" fmla="*/ 754202 h 2706340"/>
              <a:gd name="connsiteX100" fmla="*/ 839264 w 6132860"/>
              <a:gd name="connsiteY100" fmla="*/ 663471 h 2706340"/>
              <a:gd name="connsiteX101" fmla="*/ 779721 w 6132860"/>
              <a:gd name="connsiteY101" fmla="*/ 663471 h 2706340"/>
              <a:gd name="connsiteX102" fmla="*/ 779721 w 6132860"/>
              <a:gd name="connsiteY102" fmla="*/ 650712 h 2706340"/>
              <a:gd name="connsiteX103" fmla="*/ 701749 w 6132860"/>
              <a:gd name="connsiteY103" fmla="*/ 650712 h 2706340"/>
              <a:gd name="connsiteX104" fmla="*/ 701749 w 6132860"/>
              <a:gd name="connsiteY104" fmla="*/ 603929 h 2706340"/>
              <a:gd name="connsiteX105" fmla="*/ 578412 w 6132860"/>
              <a:gd name="connsiteY105" fmla="*/ 603929 h 2706340"/>
              <a:gd name="connsiteX106" fmla="*/ 578412 w 6132860"/>
              <a:gd name="connsiteY106" fmla="*/ 545804 h 2706340"/>
              <a:gd name="connsiteX107" fmla="*/ 533046 w 6132860"/>
              <a:gd name="connsiteY107" fmla="*/ 545804 h 2706340"/>
              <a:gd name="connsiteX108" fmla="*/ 533046 w 6132860"/>
              <a:gd name="connsiteY108" fmla="*/ 517451 h 2706340"/>
              <a:gd name="connsiteX109" fmla="*/ 508945 w 6132860"/>
              <a:gd name="connsiteY109" fmla="*/ 517451 h 2706340"/>
              <a:gd name="connsiteX110" fmla="*/ 508945 w 6132860"/>
              <a:gd name="connsiteY110" fmla="*/ 500439 h 2706340"/>
              <a:gd name="connsiteX111" fmla="*/ 484845 w 6132860"/>
              <a:gd name="connsiteY111" fmla="*/ 500439 h 2706340"/>
              <a:gd name="connsiteX112" fmla="*/ 484845 w 6132860"/>
              <a:gd name="connsiteY112" fmla="*/ 472085 h 2706340"/>
              <a:gd name="connsiteX113" fmla="*/ 467833 w 6132860"/>
              <a:gd name="connsiteY113" fmla="*/ 472085 h 2706340"/>
              <a:gd name="connsiteX114" fmla="*/ 467833 w 6132860"/>
              <a:gd name="connsiteY114" fmla="*/ 446567 h 2706340"/>
              <a:gd name="connsiteX115" fmla="*/ 428138 w 6132860"/>
              <a:gd name="connsiteY115" fmla="*/ 446567 h 2706340"/>
              <a:gd name="connsiteX116" fmla="*/ 428138 w 6132860"/>
              <a:gd name="connsiteY116" fmla="*/ 422467 h 2706340"/>
              <a:gd name="connsiteX117" fmla="*/ 388443 w 6132860"/>
              <a:gd name="connsiteY117" fmla="*/ 422467 h 2706340"/>
              <a:gd name="connsiteX118" fmla="*/ 388443 w 6132860"/>
              <a:gd name="connsiteY118" fmla="*/ 398366 h 2706340"/>
              <a:gd name="connsiteX119" fmla="*/ 362925 w 6132860"/>
              <a:gd name="connsiteY119" fmla="*/ 398366 h 2706340"/>
              <a:gd name="connsiteX120" fmla="*/ 362925 w 6132860"/>
              <a:gd name="connsiteY120" fmla="*/ 355836 h 2706340"/>
              <a:gd name="connsiteX121" fmla="*/ 354419 w 6132860"/>
              <a:gd name="connsiteY121" fmla="*/ 355836 h 2706340"/>
              <a:gd name="connsiteX122" fmla="*/ 354419 w 6132860"/>
              <a:gd name="connsiteY122" fmla="*/ 340241 h 2706340"/>
              <a:gd name="connsiteX123" fmla="*/ 316142 w 6132860"/>
              <a:gd name="connsiteY123" fmla="*/ 340241 h 2706340"/>
              <a:gd name="connsiteX124" fmla="*/ 316142 w 6132860"/>
              <a:gd name="connsiteY124" fmla="*/ 297711 h 2706340"/>
              <a:gd name="connsiteX125" fmla="*/ 267941 w 6132860"/>
              <a:gd name="connsiteY125" fmla="*/ 297711 h 2706340"/>
              <a:gd name="connsiteX126" fmla="*/ 267941 w 6132860"/>
              <a:gd name="connsiteY126" fmla="*/ 255181 h 2706340"/>
              <a:gd name="connsiteX127" fmla="*/ 231081 w 6132860"/>
              <a:gd name="connsiteY127" fmla="*/ 255181 h 2706340"/>
              <a:gd name="connsiteX128" fmla="*/ 231081 w 6132860"/>
              <a:gd name="connsiteY128" fmla="*/ 188550 h 2706340"/>
              <a:gd name="connsiteX129" fmla="*/ 205563 w 6132860"/>
              <a:gd name="connsiteY129" fmla="*/ 188550 h 2706340"/>
              <a:gd name="connsiteX130" fmla="*/ 205563 w 6132860"/>
              <a:gd name="connsiteY130" fmla="*/ 144602 h 2706340"/>
              <a:gd name="connsiteX131" fmla="*/ 175792 w 6132860"/>
              <a:gd name="connsiteY131" fmla="*/ 144602 h 2706340"/>
              <a:gd name="connsiteX132" fmla="*/ 175792 w 6132860"/>
              <a:gd name="connsiteY132" fmla="*/ 100654 h 2706340"/>
              <a:gd name="connsiteX133" fmla="*/ 150274 w 6132860"/>
              <a:gd name="connsiteY133" fmla="*/ 100654 h 2706340"/>
              <a:gd name="connsiteX134" fmla="*/ 150274 w 6132860"/>
              <a:gd name="connsiteY134" fmla="*/ 76554 h 2706340"/>
              <a:gd name="connsiteX135" fmla="*/ 121920 w 6132860"/>
              <a:gd name="connsiteY135" fmla="*/ 76554 h 2706340"/>
              <a:gd name="connsiteX136" fmla="*/ 121920 w 6132860"/>
              <a:gd name="connsiteY136" fmla="*/ 58124 h 2706340"/>
              <a:gd name="connsiteX137" fmla="*/ 93567 w 6132860"/>
              <a:gd name="connsiteY137" fmla="*/ 58124 h 2706340"/>
              <a:gd name="connsiteX138" fmla="*/ 93567 w 6132860"/>
              <a:gd name="connsiteY138" fmla="*/ 26935 h 2706340"/>
              <a:gd name="connsiteX139" fmla="*/ 65213 w 6132860"/>
              <a:gd name="connsiteY139" fmla="*/ 26935 h 2706340"/>
              <a:gd name="connsiteX140" fmla="*/ 65213 w 6132860"/>
              <a:gd name="connsiteY140" fmla="*/ 0 h 2706340"/>
              <a:gd name="connsiteX141" fmla="*/ 0 w 6132860"/>
              <a:gd name="connsiteY141" fmla="*/ 0 h 270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132860" h="2706340">
                <a:moveTo>
                  <a:pt x="6132860" y="2706340"/>
                </a:moveTo>
                <a:lnTo>
                  <a:pt x="5510501" y="2706340"/>
                </a:lnTo>
                <a:lnTo>
                  <a:pt x="5510501" y="2568826"/>
                </a:lnTo>
                <a:lnTo>
                  <a:pt x="4737868" y="2568826"/>
                </a:lnTo>
                <a:lnTo>
                  <a:pt x="4737868" y="2472424"/>
                </a:lnTo>
                <a:lnTo>
                  <a:pt x="4620201" y="2472424"/>
                </a:lnTo>
                <a:lnTo>
                  <a:pt x="4620201" y="2452576"/>
                </a:lnTo>
                <a:lnTo>
                  <a:pt x="4545065" y="2452576"/>
                </a:lnTo>
                <a:lnTo>
                  <a:pt x="4545065" y="2421388"/>
                </a:lnTo>
                <a:lnTo>
                  <a:pt x="4452916" y="2421388"/>
                </a:lnTo>
                <a:lnTo>
                  <a:pt x="4452916" y="2387363"/>
                </a:lnTo>
                <a:lnTo>
                  <a:pt x="4224670" y="2387363"/>
                </a:lnTo>
                <a:lnTo>
                  <a:pt x="4224670" y="2336327"/>
                </a:lnTo>
                <a:lnTo>
                  <a:pt x="4112674" y="2336327"/>
                </a:lnTo>
                <a:lnTo>
                  <a:pt x="4112674" y="2283873"/>
                </a:lnTo>
                <a:lnTo>
                  <a:pt x="3936882" y="2283873"/>
                </a:lnTo>
                <a:lnTo>
                  <a:pt x="3936882" y="2268279"/>
                </a:lnTo>
                <a:lnTo>
                  <a:pt x="3776685" y="2268279"/>
                </a:lnTo>
                <a:lnTo>
                  <a:pt x="3776685" y="2232837"/>
                </a:lnTo>
                <a:lnTo>
                  <a:pt x="3676030" y="2232837"/>
                </a:lnTo>
                <a:lnTo>
                  <a:pt x="3676030" y="2210154"/>
                </a:lnTo>
                <a:lnTo>
                  <a:pt x="3651930" y="2210154"/>
                </a:lnTo>
                <a:lnTo>
                  <a:pt x="3651930" y="2147776"/>
                </a:lnTo>
                <a:lnTo>
                  <a:pt x="3558363" y="2147776"/>
                </a:lnTo>
                <a:lnTo>
                  <a:pt x="3558363" y="2119423"/>
                </a:lnTo>
                <a:lnTo>
                  <a:pt x="3490315" y="2119423"/>
                </a:lnTo>
                <a:lnTo>
                  <a:pt x="3490315" y="2079728"/>
                </a:lnTo>
                <a:lnTo>
                  <a:pt x="3347130" y="2079728"/>
                </a:lnTo>
                <a:lnTo>
                  <a:pt x="3347130" y="2045704"/>
                </a:lnTo>
                <a:lnTo>
                  <a:pt x="3212451" y="2045704"/>
                </a:lnTo>
                <a:lnTo>
                  <a:pt x="3212451" y="2024439"/>
                </a:lnTo>
                <a:lnTo>
                  <a:pt x="3106125" y="2024439"/>
                </a:lnTo>
                <a:lnTo>
                  <a:pt x="3106125" y="1980491"/>
                </a:lnTo>
                <a:lnTo>
                  <a:pt x="2988458" y="1980491"/>
                </a:lnTo>
                <a:lnTo>
                  <a:pt x="2988458" y="1960643"/>
                </a:lnTo>
                <a:lnTo>
                  <a:pt x="2721935" y="1960643"/>
                </a:lnTo>
                <a:lnTo>
                  <a:pt x="2721935" y="1949302"/>
                </a:lnTo>
                <a:lnTo>
                  <a:pt x="2690746" y="1949302"/>
                </a:lnTo>
                <a:lnTo>
                  <a:pt x="2690746" y="1926619"/>
                </a:lnTo>
                <a:lnTo>
                  <a:pt x="2631204" y="1926619"/>
                </a:lnTo>
                <a:lnTo>
                  <a:pt x="2631204" y="1891177"/>
                </a:lnTo>
                <a:lnTo>
                  <a:pt x="2458248" y="1891177"/>
                </a:lnTo>
                <a:lnTo>
                  <a:pt x="2458248" y="1847229"/>
                </a:lnTo>
                <a:lnTo>
                  <a:pt x="2401541" y="1847229"/>
                </a:lnTo>
                <a:lnTo>
                  <a:pt x="2401541" y="1823129"/>
                </a:lnTo>
                <a:lnTo>
                  <a:pt x="2336328" y="1823129"/>
                </a:lnTo>
                <a:lnTo>
                  <a:pt x="2336328" y="1750828"/>
                </a:lnTo>
                <a:lnTo>
                  <a:pt x="2247014" y="1750828"/>
                </a:lnTo>
                <a:lnTo>
                  <a:pt x="2247014" y="1704044"/>
                </a:lnTo>
                <a:lnTo>
                  <a:pt x="2161954" y="1704044"/>
                </a:lnTo>
                <a:lnTo>
                  <a:pt x="2161954" y="1665767"/>
                </a:lnTo>
                <a:lnTo>
                  <a:pt x="2088235" y="1665767"/>
                </a:lnTo>
                <a:lnTo>
                  <a:pt x="2088235" y="1643084"/>
                </a:lnTo>
                <a:lnTo>
                  <a:pt x="2052793" y="1643084"/>
                </a:lnTo>
                <a:lnTo>
                  <a:pt x="2052793" y="1618984"/>
                </a:lnTo>
                <a:lnTo>
                  <a:pt x="2020186" y="1618984"/>
                </a:lnTo>
                <a:lnTo>
                  <a:pt x="2020186" y="1559441"/>
                </a:lnTo>
                <a:lnTo>
                  <a:pt x="1878419" y="1559441"/>
                </a:lnTo>
                <a:lnTo>
                  <a:pt x="1878419" y="1512658"/>
                </a:lnTo>
                <a:lnTo>
                  <a:pt x="1831636" y="1512658"/>
                </a:lnTo>
                <a:lnTo>
                  <a:pt x="1831636" y="1497064"/>
                </a:lnTo>
                <a:lnTo>
                  <a:pt x="1817459" y="1497064"/>
                </a:lnTo>
                <a:lnTo>
                  <a:pt x="1817459" y="1458787"/>
                </a:lnTo>
                <a:lnTo>
                  <a:pt x="1755081" y="1458787"/>
                </a:lnTo>
                <a:lnTo>
                  <a:pt x="1755081" y="1423345"/>
                </a:lnTo>
                <a:lnTo>
                  <a:pt x="1688451" y="1423345"/>
                </a:lnTo>
                <a:lnTo>
                  <a:pt x="1688451" y="1352461"/>
                </a:lnTo>
                <a:lnTo>
                  <a:pt x="1643085" y="1352461"/>
                </a:lnTo>
                <a:lnTo>
                  <a:pt x="1643085" y="1312766"/>
                </a:lnTo>
                <a:lnTo>
                  <a:pt x="1594884" y="1312766"/>
                </a:lnTo>
                <a:lnTo>
                  <a:pt x="1594884" y="1274489"/>
                </a:lnTo>
                <a:lnTo>
                  <a:pt x="1565113" y="1274489"/>
                </a:lnTo>
                <a:lnTo>
                  <a:pt x="1565113" y="1248971"/>
                </a:lnTo>
                <a:lnTo>
                  <a:pt x="1535342" y="1248971"/>
                </a:lnTo>
                <a:lnTo>
                  <a:pt x="1535342" y="1234794"/>
                </a:lnTo>
                <a:lnTo>
                  <a:pt x="1516912" y="1234794"/>
                </a:lnTo>
                <a:lnTo>
                  <a:pt x="1516912" y="1175252"/>
                </a:lnTo>
                <a:lnTo>
                  <a:pt x="1489976" y="1175252"/>
                </a:lnTo>
                <a:lnTo>
                  <a:pt x="1489976" y="1146898"/>
                </a:lnTo>
                <a:lnTo>
                  <a:pt x="1453117" y="1146898"/>
                </a:lnTo>
                <a:lnTo>
                  <a:pt x="1453117" y="1087356"/>
                </a:lnTo>
                <a:lnTo>
                  <a:pt x="1434687" y="1087356"/>
                </a:lnTo>
                <a:lnTo>
                  <a:pt x="1434687" y="1070344"/>
                </a:lnTo>
                <a:lnTo>
                  <a:pt x="1402080" y="1070344"/>
                </a:lnTo>
                <a:lnTo>
                  <a:pt x="1402080" y="1034902"/>
                </a:lnTo>
                <a:lnTo>
                  <a:pt x="1372309" y="1034902"/>
                </a:lnTo>
                <a:lnTo>
                  <a:pt x="1372309" y="1003713"/>
                </a:lnTo>
                <a:lnTo>
                  <a:pt x="1338285" y="1003713"/>
                </a:lnTo>
                <a:lnTo>
                  <a:pt x="1338285" y="983866"/>
                </a:lnTo>
                <a:lnTo>
                  <a:pt x="1244718" y="983866"/>
                </a:lnTo>
                <a:lnTo>
                  <a:pt x="1244718" y="910147"/>
                </a:lnTo>
                <a:lnTo>
                  <a:pt x="1151152" y="910147"/>
                </a:lnTo>
                <a:lnTo>
                  <a:pt x="1151152" y="886046"/>
                </a:lnTo>
                <a:lnTo>
                  <a:pt x="1016473" y="886046"/>
                </a:lnTo>
                <a:lnTo>
                  <a:pt x="1016473" y="792480"/>
                </a:lnTo>
                <a:lnTo>
                  <a:pt x="968272" y="792480"/>
                </a:lnTo>
                <a:lnTo>
                  <a:pt x="968272" y="772632"/>
                </a:lnTo>
                <a:lnTo>
                  <a:pt x="901641" y="772632"/>
                </a:lnTo>
                <a:lnTo>
                  <a:pt x="901641" y="754202"/>
                </a:lnTo>
                <a:lnTo>
                  <a:pt x="839264" y="754202"/>
                </a:lnTo>
                <a:lnTo>
                  <a:pt x="839264" y="663471"/>
                </a:lnTo>
                <a:lnTo>
                  <a:pt x="779721" y="663471"/>
                </a:lnTo>
                <a:lnTo>
                  <a:pt x="779721" y="650712"/>
                </a:lnTo>
                <a:lnTo>
                  <a:pt x="701749" y="650712"/>
                </a:lnTo>
                <a:lnTo>
                  <a:pt x="701749" y="603929"/>
                </a:lnTo>
                <a:lnTo>
                  <a:pt x="578412" y="603929"/>
                </a:lnTo>
                <a:lnTo>
                  <a:pt x="578412" y="545804"/>
                </a:lnTo>
                <a:lnTo>
                  <a:pt x="533046" y="545804"/>
                </a:lnTo>
                <a:lnTo>
                  <a:pt x="533046" y="517451"/>
                </a:lnTo>
                <a:lnTo>
                  <a:pt x="508945" y="517451"/>
                </a:lnTo>
                <a:lnTo>
                  <a:pt x="508945" y="500439"/>
                </a:lnTo>
                <a:lnTo>
                  <a:pt x="484845" y="500439"/>
                </a:lnTo>
                <a:lnTo>
                  <a:pt x="484845" y="472085"/>
                </a:lnTo>
                <a:lnTo>
                  <a:pt x="467833" y="472085"/>
                </a:lnTo>
                <a:lnTo>
                  <a:pt x="467833" y="446567"/>
                </a:lnTo>
                <a:lnTo>
                  <a:pt x="428138" y="446567"/>
                </a:lnTo>
                <a:lnTo>
                  <a:pt x="428138" y="422467"/>
                </a:lnTo>
                <a:lnTo>
                  <a:pt x="388443" y="422467"/>
                </a:lnTo>
                <a:lnTo>
                  <a:pt x="388443" y="398366"/>
                </a:lnTo>
                <a:lnTo>
                  <a:pt x="362925" y="398366"/>
                </a:lnTo>
                <a:lnTo>
                  <a:pt x="362925" y="355836"/>
                </a:lnTo>
                <a:lnTo>
                  <a:pt x="354419" y="355836"/>
                </a:lnTo>
                <a:lnTo>
                  <a:pt x="354419" y="340241"/>
                </a:lnTo>
                <a:lnTo>
                  <a:pt x="316142" y="340241"/>
                </a:lnTo>
                <a:lnTo>
                  <a:pt x="316142" y="297711"/>
                </a:lnTo>
                <a:lnTo>
                  <a:pt x="267941" y="297711"/>
                </a:lnTo>
                <a:lnTo>
                  <a:pt x="267941" y="255181"/>
                </a:lnTo>
                <a:lnTo>
                  <a:pt x="231081" y="255181"/>
                </a:lnTo>
                <a:lnTo>
                  <a:pt x="231081" y="188550"/>
                </a:lnTo>
                <a:lnTo>
                  <a:pt x="205563" y="188550"/>
                </a:lnTo>
                <a:lnTo>
                  <a:pt x="205563" y="144602"/>
                </a:lnTo>
                <a:lnTo>
                  <a:pt x="175792" y="144602"/>
                </a:lnTo>
                <a:lnTo>
                  <a:pt x="175792" y="100654"/>
                </a:lnTo>
                <a:lnTo>
                  <a:pt x="150274" y="100654"/>
                </a:lnTo>
                <a:lnTo>
                  <a:pt x="150274" y="76554"/>
                </a:lnTo>
                <a:lnTo>
                  <a:pt x="121920" y="76554"/>
                </a:lnTo>
                <a:lnTo>
                  <a:pt x="121920" y="58124"/>
                </a:lnTo>
                <a:lnTo>
                  <a:pt x="93567" y="58124"/>
                </a:lnTo>
                <a:lnTo>
                  <a:pt x="93567" y="26935"/>
                </a:lnTo>
                <a:lnTo>
                  <a:pt x="65213" y="26935"/>
                </a:lnTo>
                <a:lnTo>
                  <a:pt x="65213"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60" name="Freeform: Shape 59">
            <a:extLst>
              <a:ext uri="{FF2B5EF4-FFF2-40B4-BE49-F238E27FC236}">
                <a16:creationId xmlns:a16="http://schemas.microsoft.com/office/drawing/2014/main" id="{1BF316A2-93FE-CA7F-ECD8-68D6C6E206F5}"/>
              </a:ext>
            </a:extLst>
          </p:cNvPr>
          <p:cNvSpPr/>
          <p:nvPr/>
        </p:nvSpPr>
        <p:spPr bwMode="auto">
          <a:xfrm>
            <a:off x="3118884" y="1685615"/>
            <a:ext cx="6246273" cy="3303181"/>
          </a:xfrm>
          <a:custGeom>
            <a:avLst/>
            <a:gdLst>
              <a:gd name="connsiteX0" fmla="*/ 6246273 w 6246273"/>
              <a:gd name="connsiteY0" fmla="*/ 3303181 h 3303181"/>
              <a:gd name="connsiteX1" fmla="*/ 5845071 w 6246273"/>
              <a:gd name="connsiteY1" fmla="*/ 3303181 h 3303181"/>
              <a:gd name="connsiteX2" fmla="*/ 5845071 w 6246273"/>
              <a:gd name="connsiteY2" fmla="*/ 3147237 h 3303181"/>
              <a:gd name="connsiteX3" fmla="*/ 5710392 w 6246273"/>
              <a:gd name="connsiteY3" fmla="*/ 3147237 h 3303181"/>
              <a:gd name="connsiteX4" fmla="*/ 5710392 w 6246273"/>
              <a:gd name="connsiteY4" fmla="*/ 3030988 h 3303181"/>
              <a:gd name="connsiteX5" fmla="*/ 5513336 w 6246273"/>
              <a:gd name="connsiteY5" fmla="*/ 3030988 h 3303181"/>
              <a:gd name="connsiteX6" fmla="*/ 5513336 w 6246273"/>
              <a:gd name="connsiteY6" fmla="*/ 2971445 h 3303181"/>
              <a:gd name="connsiteX7" fmla="*/ 5445287 w 6246273"/>
              <a:gd name="connsiteY7" fmla="*/ 2971445 h 3303181"/>
              <a:gd name="connsiteX8" fmla="*/ 5445287 w 6246273"/>
              <a:gd name="connsiteY8" fmla="*/ 2931751 h 3303181"/>
              <a:gd name="connsiteX9" fmla="*/ 5395669 w 6246273"/>
              <a:gd name="connsiteY9" fmla="*/ 2931751 h 3303181"/>
              <a:gd name="connsiteX10" fmla="*/ 5395669 w 6246273"/>
              <a:gd name="connsiteY10" fmla="*/ 2867955 h 3303181"/>
              <a:gd name="connsiteX11" fmla="*/ 5314861 w 6246273"/>
              <a:gd name="connsiteY11" fmla="*/ 2867955 h 3303181"/>
              <a:gd name="connsiteX12" fmla="*/ 5314861 w 6246273"/>
              <a:gd name="connsiteY12" fmla="*/ 2811248 h 3303181"/>
              <a:gd name="connsiteX13" fmla="*/ 5249648 w 6246273"/>
              <a:gd name="connsiteY13" fmla="*/ 2811248 h 3303181"/>
              <a:gd name="connsiteX14" fmla="*/ 5249648 w 6246273"/>
              <a:gd name="connsiteY14" fmla="*/ 2765883 h 3303181"/>
              <a:gd name="connsiteX15" fmla="*/ 4763386 w 6246273"/>
              <a:gd name="connsiteY15" fmla="*/ 2765883 h 3303181"/>
              <a:gd name="connsiteX16" fmla="*/ 4763386 w 6246273"/>
              <a:gd name="connsiteY16" fmla="*/ 2712011 h 3303181"/>
              <a:gd name="connsiteX17" fmla="*/ 4692502 w 6246273"/>
              <a:gd name="connsiteY17" fmla="*/ 2712011 h 3303181"/>
              <a:gd name="connsiteX18" fmla="*/ 4642883 w 6246273"/>
              <a:gd name="connsiteY18" fmla="*/ 2712011 h 3303181"/>
              <a:gd name="connsiteX19" fmla="*/ 4642883 w 6246273"/>
              <a:gd name="connsiteY19" fmla="*/ 2697834 h 3303181"/>
              <a:gd name="connsiteX20" fmla="*/ 4594683 w 6246273"/>
              <a:gd name="connsiteY20" fmla="*/ 2697834 h 3303181"/>
              <a:gd name="connsiteX21" fmla="*/ 4594683 w 6246273"/>
              <a:gd name="connsiteY21" fmla="*/ 2673734 h 3303181"/>
              <a:gd name="connsiteX22" fmla="*/ 4350843 w 6246273"/>
              <a:gd name="connsiteY22" fmla="*/ 2673734 h 3303181"/>
              <a:gd name="connsiteX23" fmla="*/ 4350843 w 6246273"/>
              <a:gd name="connsiteY23" fmla="*/ 2660975 h 3303181"/>
              <a:gd name="connsiteX24" fmla="*/ 4302642 w 6246273"/>
              <a:gd name="connsiteY24" fmla="*/ 2660975 h 3303181"/>
              <a:gd name="connsiteX25" fmla="*/ 4302642 w 6246273"/>
              <a:gd name="connsiteY25" fmla="*/ 2636874 h 3303181"/>
              <a:gd name="connsiteX26" fmla="*/ 4159456 w 6246273"/>
              <a:gd name="connsiteY26" fmla="*/ 2636874 h 3303181"/>
              <a:gd name="connsiteX27" fmla="*/ 4159456 w 6246273"/>
              <a:gd name="connsiteY27" fmla="*/ 2621280 h 3303181"/>
              <a:gd name="connsiteX28" fmla="*/ 4128268 w 6246273"/>
              <a:gd name="connsiteY28" fmla="*/ 2621280 h 3303181"/>
              <a:gd name="connsiteX29" fmla="*/ 4128268 w 6246273"/>
              <a:gd name="connsiteY29" fmla="*/ 2578750 h 3303181"/>
              <a:gd name="connsiteX30" fmla="*/ 4010601 w 6246273"/>
              <a:gd name="connsiteY30" fmla="*/ 2578750 h 3303181"/>
              <a:gd name="connsiteX31" fmla="*/ 4010601 w 6246273"/>
              <a:gd name="connsiteY31" fmla="*/ 2563155 h 3303181"/>
              <a:gd name="connsiteX32" fmla="*/ 3919869 w 6246273"/>
              <a:gd name="connsiteY32" fmla="*/ 2563155 h 3303181"/>
              <a:gd name="connsiteX33" fmla="*/ 3919869 w 6246273"/>
              <a:gd name="connsiteY33" fmla="*/ 2543308 h 3303181"/>
              <a:gd name="connsiteX34" fmla="*/ 3890098 w 6246273"/>
              <a:gd name="connsiteY34" fmla="*/ 2543308 h 3303181"/>
              <a:gd name="connsiteX35" fmla="*/ 3890098 w 6246273"/>
              <a:gd name="connsiteY35" fmla="*/ 2505031 h 3303181"/>
              <a:gd name="connsiteX36" fmla="*/ 3758255 w 6246273"/>
              <a:gd name="connsiteY36" fmla="*/ 2505031 h 3303181"/>
              <a:gd name="connsiteX37" fmla="*/ 3758255 w 6246273"/>
              <a:gd name="connsiteY37" fmla="*/ 2478095 h 3303181"/>
              <a:gd name="connsiteX38" fmla="*/ 3714307 w 6246273"/>
              <a:gd name="connsiteY38" fmla="*/ 2478095 h 3303181"/>
              <a:gd name="connsiteX39" fmla="*/ 3714307 w 6246273"/>
              <a:gd name="connsiteY39" fmla="*/ 2451159 h 3303181"/>
              <a:gd name="connsiteX40" fmla="*/ 3671776 w 6246273"/>
              <a:gd name="connsiteY40" fmla="*/ 2451159 h 3303181"/>
              <a:gd name="connsiteX41" fmla="*/ 3671776 w 6246273"/>
              <a:gd name="connsiteY41" fmla="*/ 2431312 h 3303181"/>
              <a:gd name="connsiteX42" fmla="*/ 3622158 w 6246273"/>
              <a:gd name="connsiteY42" fmla="*/ 2431312 h 3303181"/>
              <a:gd name="connsiteX43" fmla="*/ 3622158 w 6246273"/>
              <a:gd name="connsiteY43" fmla="*/ 2395870 h 3303181"/>
              <a:gd name="connsiteX44" fmla="*/ 3467631 w 6246273"/>
              <a:gd name="connsiteY44" fmla="*/ 2395870 h 3303181"/>
              <a:gd name="connsiteX45" fmla="*/ 3467631 w 6246273"/>
              <a:gd name="connsiteY45" fmla="*/ 2370352 h 3303181"/>
              <a:gd name="connsiteX46" fmla="*/ 3325864 w 6246273"/>
              <a:gd name="connsiteY46" fmla="*/ 2370352 h 3303181"/>
              <a:gd name="connsiteX47" fmla="*/ 3325864 w 6246273"/>
              <a:gd name="connsiteY47" fmla="*/ 2354757 h 3303181"/>
              <a:gd name="connsiteX48" fmla="*/ 3168502 w 6246273"/>
              <a:gd name="connsiteY48" fmla="*/ 2354757 h 3303181"/>
              <a:gd name="connsiteX49" fmla="*/ 3168502 w 6246273"/>
              <a:gd name="connsiteY49" fmla="*/ 2320733 h 3303181"/>
              <a:gd name="connsiteX50" fmla="*/ 3052253 w 6246273"/>
              <a:gd name="connsiteY50" fmla="*/ 2320733 h 3303181"/>
              <a:gd name="connsiteX51" fmla="*/ 3052253 w 6246273"/>
              <a:gd name="connsiteY51" fmla="*/ 2305138 h 3303181"/>
              <a:gd name="connsiteX52" fmla="*/ 3030988 w 6246273"/>
              <a:gd name="connsiteY52" fmla="*/ 2305138 h 3303181"/>
              <a:gd name="connsiteX53" fmla="*/ 3030988 w 6246273"/>
              <a:gd name="connsiteY53" fmla="*/ 2278203 h 3303181"/>
              <a:gd name="connsiteX54" fmla="*/ 2805577 w 6246273"/>
              <a:gd name="connsiteY54" fmla="*/ 2278203 h 3303181"/>
              <a:gd name="connsiteX55" fmla="*/ 2805577 w 6246273"/>
              <a:gd name="connsiteY55" fmla="*/ 2258355 h 3303181"/>
              <a:gd name="connsiteX56" fmla="*/ 2787148 w 6246273"/>
              <a:gd name="connsiteY56" fmla="*/ 2258355 h 3303181"/>
              <a:gd name="connsiteX57" fmla="*/ 2787148 w 6246273"/>
              <a:gd name="connsiteY57" fmla="*/ 2225749 h 3303181"/>
              <a:gd name="connsiteX58" fmla="*/ 2590091 w 6246273"/>
              <a:gd name="connsiteY58" fmla="*/ 2225749 h 3303181"/>
              <a:gd name="connsiteX59" fmla="*/ 2590091 w 6246273"/>
              <a:gd name="connsiteY59" fmla="*/ 2177548 h 3303181"/>
              <a:gd name="connsiteX60" fmla="*/ 2446906 w 6246273"/>
              <a:gd name="connsiteY60" fmla="*/ 2177548 h 3303181"/>
              <a:gd name="connsiteX61" fmla="*/ 2446906 w 6246273"/>
              <a:gd name="connsiteY61" fmla="*/ 2146359 h 3303181"/>
              <a:gd name="connsiteX62" fmla="*/ 2295215 w 6246273"/>
              <a:gd name="connsiteY62" fmla="*/ 2146359 h 3303181"/>
              <a:gd name="connsiteX63" fmla="*/ 2295215 w 6246273"/>
              <a:gd name="connsiteY63" fmla="*/ 2125094 h 3303181"/>
              <a:gd name="connsiteX64" fmla="*/ 2244178 w 6246273"/>
              <a:gd name="connsiteY64" fmla="*/ 2125094 h 3303181"/>
              <a:gd name="connsiteX65" fmla="*/ 2244178 w 6246273"/>
              <a:gd name="connsiteY65" fmla="*/ 2098158 h 3303181"/>
              <a:gd name="connsiteX66" fmla="*/ 2173295 w 6246273"/>
              <a:gd name="connsiteY66" fmla="*/ 2098158 h 3303181"/>
              <a:gd name="connsiteX67" fmla="*/ 2173295 w 6246273"/>
              <a:gd name="connsiteY67" fmla="*/ 2072640 h 3303181"/>
              <a:gd name="connsiteX68" fmla="*/ 2045704 w 6246273"/>
              <a:gd name="connsiteY68" fmla="*/ 2072640 h 3303181"/>
              <a:gd name="connsiteX69" fmla="*/ 2045704 w 6246273"/>
              <a:gd name="connsiteY69" fmla="*/ 2059881 h 3303181"/>
              <a:gd name="connsiteX70" fmla="*/ 1994668 w 6246273"/>
              <a:gd name="connsiteY70" fmla="*/ 2059881 h 3303181"/>
              <a:gd name="connsiteX71" fmla="*/ 1994668 w 6246273"/>
              <a:gd name="connsiteY71" fmla="*/ 2017351 h 3303181"/>
              <a:gd name="connsiteX72" fmla="*/ 1967732 w 6246273"/>
              <a:gd name="connsiteY72" fmla="*/ 2017351 h 3303181"/>
              <a:gd name="connsiteX73" fmla="*/ 1967732 w 6246273"/>
              <a:gd name="connsiteY73" fmla="*/ 1984744 h 3303181"/>
              <a:gd name="connsiteX74" fmla="*/ 1820294 w 6246273"/>
              <a:gd name="connsiteY74" fmla="*/ 1984744 h 3303181"/>
              <a:gd name="connsiteX75" fmla="*/ 1820294 w 6246273"/>
              <a:gd name="connsiteY75" fmla="*/ 1952138 h 3303181"/>
              <a:gd name="connsiteX76" fmla="*/ 1782016 w 6246273"/>
              <a:gd name="connsiteY76" fmla="*/ 1952138 h 3303181"/>
              <a:gd name="connsiteX77" fmla="*/ 1782016 w 6246273"/>
              <a:gd name="connsiteY77" fmla="*/ 1912443 h 3303181"/>
              <a:gd name="connsiteX78" fmla="*/ 1769257 w 6246273"/>
              <a:gd name="connsiteY78" fmla="*/ 1912443 h 3303181"/>
              <a:gd name="connsiteX79" fmla="*/ 1769257 w 6246273"/>
              <a:gd name="connsiteY79" fmla="*/ 1848647 h 3303181"/>
              <a:gd name="connsiteX80" fmla="*/ 1701209 w 6246273"/>
              <a:gd name="connsiteY80" fmla="*/ 1848647 h 3303181"/>
              <a:gd name="connsiteX81" fmla="*/ 1701209 w 6246273"/>
              <a:gd name="connsiteY81" fmla="*/ 1810370 h 3303181"/>
              <a:gd name="connsiteX82" fmla="*/ 1670020 w 6246273"/>
              <a:gd name="connsiteY82" fmla="*/ 1810370 h 3303181"/>
              <a:gd name="connsiteX83" fmla="*/ 1670020 w 6246273"/>
              <a:gd name="connsiteY83" fmla="*/ 1770675 h 3303181"/>
              <a:gd name="connsiteX84" fmla="*/ 1651590 w 6246273"/>
              <a:gd name="connsiteY84" fmla="*/ 1770675 h 3303181"/>
              <a:gd name="connsiteX85" fmla="*/ 1651590 w 6246273"/>
              <a:gd name="connsiteY85" fmla="*/ 1742322 h 3303181"/>
              <a:gd name="connsiteX86" fmla="*/ 1630325 w 6246273"/>
              <a:gd name="connsiteY86" fmla="*/ 1742322 h 3303181"/>
              <a:gd name="connsiteX87" fmla="*/ 1630325 w 6246273"/>
              <a:gd name="connsiteY87" fmla="*/ 1692703 h 3303181"/>
              <a:gd name="connsiteX88" fmla="*/ 1603389 w 6246273"/>
              <a:gd name="connsiteY88" fmla="*/ 1692703 h 3303181"/>
              <a:gd name="connsiteX89" fmla="*/ 1603389 w 6246273"/>
              <a:gd name="connsiteY89" fmla="*/ 1653008 h 3303181"/>
              <a:gd name="connsiteX90" fmla="*/ 1593466 w 6246273"/>
              <a:gd name="connsiteY90" fmla="*/ 1653008 h 3303181"/>
              <a:gd name="connsiteX91" fmla="*/ 1593466 w 6246273"/>
              <a:gd name="connsiteY91" fmla="*/ 1621819 h 3303181"/>
              <a:gd name="connsiteX92" fmla="*/ 1570783 w 6246273"/>
              <a:gd name="connsiteY92" fmla="*/ 1621819 h 3303181"/>
              <a:gd name="connsiteX93" fmla="*/ 1570783 w 6246273"/>
              <a:gd name="connsiteY93" fmla="*/ 1613313 h 3303181"/>
              <a:gd name="connsiteX94" fmla="*/ 1531088 w 6246273"/>
              <a:gd name="connsiteY94" fmla="*/ 1613313 h 3303181"/>
              <a:gd name="connsiteX95" fmla="*/ 1531088 w 6246273"/>
              <a:gd name="connsiteY95" fmla="*/ 1558024 h 3303181"/>
              <a:gd name="connsiteX96" fmla="*/ 1506988 w 6246273"/>
              <a:gd name="connsiteY96" fmla="*/ 1558024 h 3303181"/>
              <a:gd name="connsiteX97" fmla="*/ 1506988 w 6246273"/>
              <a:gd name="connsiteY97" fmla="*/ 1497064 h 3303181"/>
              <a:gd name="connsiteX98" fmla="*/ 1471546 w 6246273"/>
              <a:gd name="connsiteY98" fmla="*/ 1497064 h 3303181"/>
              <a:gd name="connsiteX99" fmla="*/ 1471546 w 6246273"/>
              <a:gd name="connsiteY99" fmla="*/ 1433269 h 3303181"/>
              <a:gd name="connsiteX100" fmla="*/ 1443192 w 6246273"/>
              <a:gd name="connsiteY100" fmla="*/ 1433269 h 3303181"/>
              <a:gd name="connsiteX101" fmla="*/ 1443192 w 6246273"/>
              <a:gd name="connsiteY101" fmla="*/ 1389321 h 3303181"/>
              <a:gd name="connsiteX102" fmla="*/ 1396409 w 6246273"/>
              <a:gd name="connsiteY102" fmla="*/ 1389321 h 3303181"/>
              <a:gd name="connsiteX103" fmla="*/ 1385068 w 6246273"/>
              <a:gd name="connsiteY103" fmla="*/ 1389321 h 3303181"/>
              <a:gd name="connsiteX104" fmla="*/ 1385068 w 6246273"/>
              <a:gd name="connsiteY104" fmla="*/ 1315602 h 3303181"/>
              <a:gd name="connsiteX105" fmla="*/ 1339702 w 6246273"/>
              <a:gd name="connsiteY105" fmla="*/ 1315602 h 3303181"/>
              <a:gd name="connsiteX106" fmla="*/ 1339702 w 6246273"/>
              <a:gd name="connsiteY106" fmla="*/ 1288666 h 3303181"/>
              <a:gd name="connsiteX107" fmla="*/ 1314184 w 6246273"/>
              <a:gd name="connsiteY107" fmla="*/ 1288666 h 3303181"/>
              <a:gd name="connsiteX108" fmla="*/ 1314184 w 6246273"/>
              <a:gd name="connsiteY108" fmla="*/ 1253224 h 3303181"/>
              <a:gd name="connsiteX109" fmla="*/ 1300007 w 6246273"/>
              <a:gd name="connsiteY109" fmla="*/ 1253224 h 3303181"/>
              <a:gd name="connsiteX110" fmla="*/ 1300007 w 6246273"/>
              <a:gd name="connsiteY110" fmla="*/ 1231959 h 3303181"/>
              <a:gd name="connsiteX111" fmla="*/ 1260312 w 6246273"/>
              <a:gd name="connsiteY111" fmla="*/ 1231959 h 3303181"/>
              <a:gd name="connsiteX112" fmla="*/ 1260312 w 6246273"/>
              <a:gd name="connsiteY112" fmla="*/ 1213529 h 3303181"/>
              <a:gd name="connsiteX113" fmla="*/ 1200770 w 6246273"/>
              <a:gd name="connsiteY113" fmla="*/ 1213529 h 3303181"/>
              <a:gd name="connsiteX114" fmla="*/ 1200770 w 6246273"/>
              <a:gd name="connsiteY114" fmla="*/ 1185176 h 3303181"/>
              <a:gd name="connsiteX115" fmla="*/ 1161075 w 6246273"/>
              <a:gd name="connsiteY115" fmla="*/ 1185176 h 3303181"/>
              <a:gd name="connsiteX116" fmla="*/ 1161075 w 6246273"/>
              <a:gd name="connsiteY116" fmla="*/ 1156822 h 3303181"/>
              <a:gd name="connsiteX117" fmla="*/ 1101533 w 6246273"/>
              <a:gd name="connsiteY117" fmla="*/ 1156822 h 3303181"/>
              <a:gd name="connsiteX118" fmla="*/ 1101533 w 6246273"/>
              <a:gd name="connsiteY118" fmla="*/ 1128469 h 3303181"/>
              <a:gd name="connsiteX119" fmla="*/ 1068926 w 6246273"/>
              <a:gd name="connsiteY119" fmla="*/ 1128469 h 3303181"/>
              <a:gd name="connsiteX120" fmla="*/ 1068926 w 6246273"/>
              <a:gd name="connsiteY120" fmla="*/ 1102951 h 3303181"/>
              <a:gd name="connsiteX121" fmla="*/ 1037737 w 6246273"/>
              <a:gd name="connsiteY121" fmla="*/ 1102951 h 3303181"/>
              <a:gd name="connsiteX122" fmla="*/ 1037737 w 6246273"/>
              <a:gd name="connsiteY122" fmla="*/ 1064673 h 3303181"/>
              <a:gd name="connsiteX123" fmla="*/ 995207 w 6246273"/>
              <a:gd name="connsiteY123" fmla="*/ 1064673 h 3303181"/>
              <a:gd name="connsiteX124" fmla="*/ 995207 w 6246273"/>
              <a:gd name="connsiteY124" fmla="*/ 1005131 h 3303181"/>
              <a:gd name="connsiteX125" fmla="*/ 922906 w 6246273"/>
              <a:gd name="connsiteY125" fmla="*/ 1005131 h 3303181"/>
              <a:gd name="connsiteX126" fmla="*/ 922906 w 6246273"/>
              <a:gd name="connsiteY126" fmla="*/ 979613 h 3303181"/>
              <a:gd name="connsiteX127" fmla="*/ 888882 w 6246273"/>
              <a:gd name="connsiteY127" fmla="*/ 979613 h 3303181"/>
              <a:gd name="connsiteX128" fmla="*/ 888882 w 6246273"/>
              <a:gd name="connsiteY128" fmla="*/ 937083 h 3303181"/>
              <a:gd name="connsiteX129" fmla="*/ 877540 w 6246273"/>
              <a:gd name="connsiteY129" fmla="*/ 937083 h 3303181"/>
              <a:gd name="connsiteX130" fmla="*/ 877540 w 6246273"/>
              <a:gd name="connsiteY130" fmla="*/ 917235 h 3303181"/>
              <a:gd name="connsiteX131" fmla="*/ 850604 w 6246273"/>
              <a:gd name="connsiteY131" fmla="*/ 917235 h 3303181"/>
              <a:gd name="connsiteX132" fmla="*/ 850604 w 6246273"/>
              <a:gd name="connsiteY132" fmla="*/ 894552 h 3303181"/>
              <a:gd name="connsiteX133" fmla="*/ 830757 w 6246273"/>
              <a:gd name="connsiteY133" fmla="*/ 894552 h 3303181"/>
              <a:gd name="connsiteX134" fmla="*/ 830757 w 6246273"/>
              <a:gd name="connsiteY134" fmla="*/ 856275 h 3303181"/>
              <a:gd name="connsiteX135" fmla="*/ 799568 w 6246273"/>
              <a:gd name="connsiteY135" fmla="*/ 856275 h 3303181"/>
              <a:gd name="connsiteX136" fmla="*/ 799568 w 6246273"/>
              <a:gd name="connsiteY136" fmla="*/ 816580 h 3303181"/>
              <a:gd name="connsiteX137" fmla="*/ 759873 w 6246273"/>
              <a:gd name="connsiteY137" fmla="*/ 816580 h 3303181"/>
              <a:gd name="connsiteX138" fmla="*/ 759873 w 6246273"/>
              <a:gd name="connsiteY138" fmla="*/ 793898 h 3303181"/>
              <a:gd name="connsiteX139" fmla="*/ 728684 w 6246273"/>
              <a:gd name="connsiteY139" fmla="*/ 793898 h 3303181"/>
              <a:gd name="connsiteX140" fmla="*/ 728684 w 6246273"/>
              <a:gd name="connsiteY140" fmla="*/ 768379 h 3303181"/>
              <a:gd name="connsiteX141" fmla="*/ 700331 w 6246273"/>
              <a:gd name="connsiteY141" fmla="*/ 768379 h 3303181"/>
              <a:gd name="connsiteX142" fmla="*/ 700331 w 6246273"/>
              <a:gd name="connsiteY142" fmla="*/ 751367 h 3303181"/>
              <a:gd name="connsiteX143" fmla="*/ 676230 w 6246273"/>
              <a:gd name="connsiteY143" fmla="*/ 751367 h 3303181"/>
              <a:gd name="connsiteX144" fmla="*/ 676230 w 6246273"/>
              <a:gd name="connsiteY144" fmla="*/ 717343 h 3303181"/>
              <a:gd name="connsiteX145" fmla="*/ 606764 w 6246273"/>
              <a:gd name="connsiteY145" fmla="*/ 717343 h 3303181"/>
              <a:gd name="connsiteX146" fmla="*/ 606764 w 6246273"/>
              <a:gd name="connsiteY146" fmla="*/ 673395 h 3303181"/>
              <a:gd name="connsiteX147" fmla="*/ 595423 w 6246273"/>
              <a:gd name="connsiteY147" fmla="*/ 673395 h 3303181"/>
              <a:gd name="connsiteX148" fmla="*/ 595423 w 6246273"/>
              <a:gd name="connsiteY148" fmla="*/ 656383 h 3303181"/>
              <a:gd name="connsiteX149" fmla="*/ 575576 w 6246273"/>
              <a:gd name="connsiteY149" fmla="*/ 656383 h 3303181"/>
              <a:gd name="connsiteX150" fmla="*/ 575576 w 6246273"/>
              <a:gd name="connsiteY150" fmla="*/ 562817 h 3303181"/>
              <a:gd name="connsiteX151" fmla="*/ 537298 w 6246273"/>
              <a:gd name="connsiteY151" fmla="*/ 562817 h 3303181"/>
              <a:gd name="connsiteX152" fmla="*/ 537298 w 6246273"/>
              <a:gd name="connsiteY152" fmla="*/ 545805 h 3303181"/>
              <a:gd name="connsiteX153" fmla="*/ 483427 w 6246273"/>
              <a:gd name="connsiteY153" fmla="*/ 545805 h 3303181"/>
              <a:gd name="connsiteX154" fmla="*/ 483427 w 6246273"/>
              <a:gd name="connsiteY154" fmla="*/ 518869 h 3303181"/>
              <a:gd name="connsiteX155" fmla="*/ 459326 w 6246273"/>
              <a:gd name="connsiteY155" fmla="*/ 518869 h 3303181"/>
              <a:gd name="connsiteX156" fmla="*/ 459326 w 6246273"/>
              <a:gd name="connsiteY156" fmla="*/ 491933 h 3303181"/>
              <a:gd name="connsiteX157" fmla="*/ 430973 w 6246273"/>
              <a:gd name="connsiteY157" fmla="*/ 491933 h 3303181"/>
              <a:gd name="connsiteX158" fmla="*/ 430973 w 6246273"/>
              <a:gd name="connsiteY158" fmla="*/ 463579 h 3303181"/>
              <a:gd name="connsiteX159" fmla="*/ 406872 w 6246273"/>
              <a:gd name="connsiteY159" fmla="*/ 463579 h 3303181"/>
              <a:gd name="connsiteX160" fmla="*/ 406872 w 6246273"/>
              <a:gd name="connsiteY160" fmla="*/ 439479 h 3303181"/>
              <a:gd name="connsiteX161" fmla="*/ 338824 w 6246273"/>
              <a:gd name="connsiteY161" fmla="*/ 439479 h 3303181"/>
              <a:gd name="connsiteX162" fmla="*/ 338824 w 6246273"/>
              <a:gd name="connsiteY162" fmla="*/ 409708 h 3303181"/>
              <a:gd name="connsiteX163" fmla="*/ 313306 w 6246273"/>
              <a:gd name="connsiteY163" fmla="*/ 409708 h 3303181"/>
              <a:gd name="connsiteX164" fmla="*/ 313306 w 6246273"/>
              <a:gd name="connsiteY164" fmla="*/ 367178 h 3303181"/>
              <a:gd name="connsiteX165" fmla="*/ 292041 w 6246273"/>
              <a:gd name="connsiteY165" fmla="*/ 367178 h 3303181"/>
              <a:gd name="connsiteX166" fmla="*/ 292041 w 6246273"/>
              <a:gd name="connsiteY166" fmla="*/ 327483 h 3303181"/>
              <a:gd name="connsiteX167" fmla="*/ 275029 w 6246273"/>
              <a:gd name="connsiteY167" fmla="*/ 327483 h 3303181"/>
              <a:gd name="connsiteX168" fmla="*/ 275029 w 6246273"/>
              <a:gd name="connsiteY168" fmla="*/ 266523 h 3303181"/>
              <a:gd name="connsiteX169" fmla="*/ 231081 w 6246273"/>
              <a:gd name="connsiteY169" fmla="*/ 266523 h 3303181"/>
              <a:gd name="connsiteX170" fmla="*/ 231081 w 6246273"/>
              <a:gd name="connsiteY170" fmla="*/ 214069 h 3303181"/>
              <a:gd name="connsiteX171" fmla="*/ 222575 w 6246273"/>
              <a:gd name="connsiteY171" fmla="*/ 214069 h 3303181"/>
              <a:gd name="connsiteX172" fmla="*/ 222575 w 6246273"/>
              <a:gd name="connsiteY172" fmla="*/ 178627 h 3303181"/>
              <a:gd name="connsiteX173" fmla="*/ 199892 w 6246273"/>
              <a:gd name="connsiteY173" fmla="*/ 178627 h 3303181"/>
              <a:gd name="connsiteX174" fmla="*/ 199892 w 6246273"/>
              <a:gd name="connsiteY174" fmla="*/ 148856 h 3303181"/>
              <a:gd name="connsiteX175" fmla="*/ 181462 w 6246273"/>
              <a:gd name="connsiteY175" fmla="*/ 148856 h 3303181"/>
              <a:gd name="connsiteX176" fmla="*/ 181462 w 6246273"/>
              <a:gd name="connsiteY176" fmla="*/ 114832 h 3303181"/>
              <a:gd name="connsiteX177" fmla="*/ 157362 w 6246273"/>
              <a:gd name="connsiteY177" fmla="*/ 114832 h 3303181"/>
              <a:gd name="connsiteX178" fmla="*/ 157362 w 6246273"/>
              <a:gd name="connsiteY178" fmla="*/ 72301 h 3303181"/>
              <a:gd name="connsiteX179" fmla="*/ 134679 w 6246273"/>
              <a:gd name="connsiteY179" fmla="*/ 72301 h 3303181"/>
              <a:gd name="connsiteX180" fmla="*/ 134679 w 6246273"/>
              <a:gd name="connsiteY180" fmla="*/ 51036 h 3303181"/>
              <a:gd name="connsiteX181" fmla="*/ 96402 w 6246273"/>
              <a:gd name="connsiteY181" fmla="*/ 51036 h 3303181"/>
              <a:gd name="connsiteX182" fmla="*/ 96402 w 6246273"/>
              <a:gd name="connsiteY182" fmla="*/ 32606 h 3303181"/>
              <a:gd name="connsiteX183" fmla="*/ 65213 w 6246273"/>
              <a:gd name="connsiteY183" fmla="*/ 32606 h 3303181"/>
              <a:gd name="connsiteX184" fmla="*/ 65213 w 6246273"/>
              <a:gd name="connsiteY184" fmla="*/ 0 h 3303181"/>
              <a:gd name="connsiteX185" fmla="*/ 0 w 6246273"/>
              <a:gd name="connsiteY185" fmla="*/ 0 h 3303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6246273" h="3303181">
                <a:moveTo>
                  <a:pt x="6246273" y="3303181"/>
                </a:moveTo>
                <a:lnTo>
                  <a:pt x="5845071" y="3303181"/>
                </a:lnTo>
                <a:lnTo>
                  <a:pt x="5845071" y="3147237"/>
                </a:lnTo>
                <a:lnTo>
                  <a:pt x="5710392" y="3147237"/>
                </a:lnTo>
                <a:lnTo>
                  <a:pt x="5710392" y="3030988"/>
                </a:lnTo>
                <a:lnTo>
                  <a:pt x="5513336" y="3030988"/>
                </a:lnTo>
                <a:lnTo>
                  <a:pt x="5513336" y="2971445"/>
                </a:lnTo>
                <a:lnTo>
                  <a:pt x="5445287" y="2971445"/>
                </a:lnTo>
                <a:lnTo>
                  <a:pt x="5445287" y="2931751"/>
                </a:lnTo>
                <a:lnTo>
                  <a:pt x="5395669" y="2931751"/>
                </a:lnTo>
                <a:lnTo>
                  <a:pt x="5395669" y="2867955"/>
                </a:lnTo>
                <a:lnTo>
                  <a:pt x="5314861" y="2867955"/>
                </a:lnTo>
                <a:lnTo>
                  <a:pt x="5314861" y="2811248"/>
                </a:lnTo>
                <a:lnTo>
                  <a:pt x="5249648" y="2811248"/>
                </a:lnTo>
                <a:lnTo>
                  <a:pt x="5249648" y="2765883"/>
                </a:lnTo>
                <a:lnTo>
                  <a:pt x="4763386" y="2765883"/>
                </a:lnTo>
                <a:lnTo>
                  <a:pt x="4763386" y="2712011"/>
                </a:lnTo>
                <a:lnTo>
                  <a:pt x="4692502" y="2712011"/>
                </a:lnTo>
                <a:lnTo>
                  <a:pt x="4642883" y="2712011"/>
                </a:lnTo>
                <a:lnTo>
                  <a:pt x="4642883" y="2697834"/>
                </a:lnTo>
                <a:lnTo>
                  <a:pt x="4594683" y="2697834"/>
                </a:lnTo>
                <a:lnTo>
                  <a:pt x="4594683" y="2673734"/>
                </a:lnTo>
                <a:lnTo>
                  <a:pt x="4350843" y="2673734"/>
                </a:lnTo>
                <a:lnTo>
                  <a:pt x="4350843" y="2660975"/>
                </a:lnTo>
                <a:lnTo>
                  <a:pt x="4302642" y="2660975"/>
                </a:lnTo>
                <a:lnTo>
                  <a:pt x="4302642" y="2636874"/>
                </a:lnTo>
                <a:lnTo>
                  <a:pt x="4159456" y="2636874"/>
                </a:lnTo>
                <a:lnTo>
                  <a:pt x="4159456" y="2621280"/>
                </a:lnTo>
                <a:lnTo>
                  <a:pt x="4128268" y="2621280"/>
                </a:lnTo>
                <a:lnTo>
                  <a:pt x="4128268" y="2578750"/>
                </a:lnTo>
                <a:lnTo>
                  <a:pt x="4010601" y="2578750"/>
                </a:lnTo>
                <a:lnTo>
                  <a:pt x="4010601" y="2563155"/>
                </a:lnTo>
                <a:lnTo>
                  <a:pt x="3919869" y="2563155"/>
                </a:lnTo>
                <a:lnTo>
                  <a:pt x="3919869" y="2543308"/>
                </a:lnTo>
                <a:lnTo>
                  <a:pt x="3890098" y="2543308"/>
                </a:lnTo>
                <a:lnTo>
                  <a:pt x="3890098" y="2505031"/>
                </a:lnTo>
                <a:lnTo>
                  <a:pt x="3758255" y="2505031"/>
                </a:lnTo>
                <a:lnTo>
                  <a:pt x="3758255" y="2478095"/>
                </a:lnTo>
                <a:lnTo>
                  <a:pt x="3714307" y="2478095"/>
                </a:lnTo>
                <a:lnTo>
                  <a:pt x="3714307" y="2451159"/>
                </a:lnTo>
                <a:lnTo>
                  <a:pt x="3671776" y="2451159"/>
                </a:lnTo>
                <a:lnTo>
                  <a:pt x="3671776" y="2431312"/>
                </a:lnTo>
                <a:lnTo>
                  <a:pt x="3622158" y="2431312"/>
                </a:lnTo>
                <a:lnTo>
                  <a:pt x="3622158" y="2395870"/>
                </a:lnTo>
                <a:lnTo>
                  <a:pt x="3467631" y="2395870"/>
                </a:lnTo>
                <a:lnTo>
                  <a:pt x="3467631" y="2370352"/>
                </a:lnTo>
                <a:lnTo>
                  <a:pt x="3325864" y="2370352"/>
                </a:lnTo>
                <a:lnTo>
                  <a:pt x="3325864" y="2354757"/>
                </a:lnTo>
                <a:lnTo>
                  <a:pt x="3168502" y="2354757"/>
                </a:lnTo>
                <a:lnTo>
                  <a:pt x="3168502" y="2320733"/>
                </a:lnTo>
                <a:lnTo>
                  <a:pt x="3052253" y="2320733"/>
                </a:lnTo>
                <a:lnTo>
                  <a:pt x="3052253" y="2305138"/>
                </a:lnTo>
                <a:lnTo>
                  <a:pt x="3030988" y="2305138"/>
                </a:lnTo>
                <a:lnTo>
                  <a:pt x="3030988" y="2278203"/>
                </a:lnTo>
                <a:lnTo>
                  <a:pt x="2805577" y="2278203"/>
                </a:lnTo>
                <a:lnTo>
                  <a:pt x="2805577" y="2258355"/>
                </a:lnTo>
                <a:lnTo>
                  <a:pt x="2787148" y="2258355"/>
                </a:lnTo>
                <a:lnTo>
                  <a:pt x="2787148" y="2225749"/>
                </a:lnTo>
                <a:lnTo>
                  <a:pt x="2590091" y="2225749"/>
                </a:lnTo>
                <a:lnTo>
                  <a:pt x="2590091" y="2177548"/>
                </a:lnTo>
                <a:lnTo>
                  <a:pt x="2446906" y="2177548"/>
                </a:lnTo>
                <a:lnTo>
                  <a:pt x="2446906" y="2146359"/>
                </a:lnTo>
                <a:lnTo>
                  <a:pt x="2295215" y="2146359"/>
                </a:lnTo>
                <a:lnTo>
                  <a:pt x="2295215" y="2125094"/>
                </a:lnTo>
                <a:lnTo>
                  <a:pt x="2244178" y="2125094"/>
                </a:lnTo>
                <a:lnTo>
                  <a:pt x="2244178" y="2098158"/>
                </a:lnTo>
                <a:lnTo>
                  <a:pt x="2173295" y="2098158"/>
                </a:lnTo>
                <a:lnTo>
                  <a:pt x="2173295" y="2072640"/>
                </a:lnTo>
                <a:lnTo>
                  <a:pt x="2045704" y="2072640"/>
                </a:lnTo>
                <a:lnTo>
                  <a:pt x="2045704" y="2059881"/>
                </a:lnTo>
                <a:lnTo>
                  <a:pt x="1994668" y="2059881"/>
                </a:lnTo>
                <a:lnTo>
                  <a:pt x="1994668" y="2017351"/>
                </a:lnTo>
                <a:lnTo>
                  <a:pt x="1967732" y="2017351"/>
                </a:lnTo>
                <a:lnTo>
                  <a:pt x="1967732" y="1984744"/>
                </a:lnTo>
                <a:lnTo>
                  <a:pt x="1820294" y="1984744"/>
                </a:lnTo>
                <a:lnTo>
                  <a:pt x="1820294" y="1952138"/>
                </a:lnTo>
                <a:lnTo>
                  <a:pt x="1782016" y="1952138"/>
                </a:lnTo>
                <a:lnTo>
                  <a:pt x="1782016" y="1912443"/>
                </a:lnTo>
                <a:lnTo>
                  <a:pt x="1769257" y="1912443"/>
                </a:lnTo>
                <a:lnTo>
                  <a:pt x="1769257" y="1848647"/>
                </a:lnTo>
                <a:lnTo>
                  <a:pt x="1701209" y="1848647"/>
                </a:lnTo>
                <a:lnTo>
                  <a:pt x="1701209" y="1810370"/>
                </a:lnTo>
                <a:lnTo>
                  <a:pt x="1670020" y="1810370"/>
                </a:lnTo>
                <a:lnTo>
                  <a:pt x="1670020" y="1770675"/>
                </a:lnTo>
                <a:lnTo>
                  <a:pt x="1651590" y="1770675"/>
                </a:lnTo>
                <a:lnTo>
                  <a:pt x="1651590" y="1742322"/>
                </a:lnTo>
                <a:lnTo>
                  <a:pt x="1630325" y="1742322"/>
                </a:lnTo>
                <a:lnTo>
                  <a:pt x="1630325" y="1692703"/>
                </a:lnTo>
                <a:lnTo>
                  <a:pt x="1603389" y="1692703"/>
                </a:lnTo>
                <a:lnTo>
                  <a:pt x="1603389" y="1653008"/>
                </a:lnTo>
                <a:lnTo>
                  <a:pt x="1593466" y="1653008"/>
                </a:lnTo>
                <a:lnTo>
                  <a:pt x="1593466" y="1621819"/>
                </a:lnTo>
                <a:lnTo>
                  <a:pt x="1570783" y="1621819"/>
                </a:lnTo>
                <a:lnTo>
                  <a:pt x="1570783" y="1613313"/>
                </a:lnTo>
                <a:lnTo>
                  <a:pt x="1531088" y="1613313"/>
                </a:lnTo>
                <a:lnTo>
                  <a:pt x="1531088" y="1558024"/>
                </a:lnTo>
                <a:lnTo>
                  <a:pt x="1506988" y="1558024"/>
                </a:lnTo>
                <a:lnTo>
                  <a:pt x="1506988" y="1497064"/>
                </a:lnTo>
                <a:lnTo>
                  <a:pt x="1471546" y="1497064"/>
                </a:lnTo>
                <a:lnTo>
                  <a:pt x="1471546" y="1433269"/>
                </a:lnTo>
                <a:lnTo>
                  <a:pt x="1443192" y="1433269"/>
                </a:lnTo>
                <a:lnTo>
                  <a:pt x="1443192" y="1389321"/>
                </a:lnTo>
                <a:lnTo>
                  <a:pt x="1396409" y="1389321"/>
                </a:lnTo>
                <a:lnTo>
                  <a:pt x="1385068" y="1389321"/>
                </a:lnTo>
                <a:lnTo>
                  <a:pt x="1385068" y="1315602"/>
                </a:lnTo>
                <a:lnTo>
                  <a:pt x="1339702" y="1315602"/>
                </a:lnTo>
                <a:lnTo>
                  <a:pt x="1339702" y="1288666"/>
                </a:lnTo>
                <a:lnTo>
                  <a:pt x="1314184" y="1288666"/>
                </a:lnTo>
                <a:lnTo>
                  <a:pt x="1314184" y="1253224"/>
                </a:lnTo>
                <a:lnTo>
                  <a:pt x="1300007" y="1253224"/>
                </a:lnTo>
                <a:lnTo>
                  <a:pt x="1300007" y="1231959"/>
                </a:lnTo>
                <a:lnTo>
                  <a:pt x="1260312" y="1231959"/>
                </a:lnTo>
                <a:lnTo>
                  <a:pt x="1260312" y="1213529"/>
                </a:lnTo>
                <a:lnTo>
                  <a:pt x="1200770" y="1213529"/>
                </a:lnTo>
                <a:lnTo>
                  <a:pt x="1200770" y="1185176"/>
                </a:lnTo>
                <a:lnTo>
                  <a:pt x="1161075" y="1185176"/>
                </a:lnTo>
                <a:lnTo>
                  <a:pt x="1161075" y="1156822"/>
                </a:lnTo>
                <a:lnTo>
                  <a:pt x="1101533" y="1156822"/>
                </a:lnTo>
                <a:lnTo>
                  <a:pt x="1101533" y="1128469"/>
                </a:lnTo>
                <a:lnTo>
                  <a:pt x="1068926" y="1128469"/>
                </a:lnTo>
                <a:lnTo>
                  <a:pt x="1068926" y="1102951"/>
                </a:lnTo>
                <a:lnTo>
                  <a:pt x="1037737" y="1102951"/>
                </a:lnTo>
                <a:lnTo>
                  <a:pt x="1037737" y="1064673"/>
                </a:lnTo>
                <a:lnTo>
                  <a:pt x="995207" y="1064673"/>
                </a:lnTo>
                <a:lnTo>
                  <a:pt x="995207" y="1005131"/>
                </a:lnTo>
                <a:lnTo>
                  <a:pt x="922906" y="1005131"/>
                </a:lnTo>
                <a:lnTo>
                  <a:pt x="922906" y="979613"/>
                </a:lnTo>
                <a:lnTo>
                  <a:pt x="888882" y="979613"/>
                </a:lnTo>
                <a:lnTo>
                  <a:pt x="888882" y="937083"/>
                </a:lnTo>
                <a:lnTo>
                  <a:pt x="877540" y="937083"/>
                </a:lnTo>
                <a:lnTo>
                  <a:pt x="877540" y="917235"/>
                </a:lnTo>
                <a:lnTo>
                  <a:pt x="850604" y="917235"/>
                </a:lnTo>
                <a:lnTo>
                  <a:pt x="850604" y="894552"/>
                </a:lnTo>
                <a:lnTo>
                  <a:pt x="830757" y="894552"/>
                </a:lnTo>
                <a:lnTo>
                  <a:pt x="830757" y="856275"/>
                </a:lnTo>
                <a:lnTo>
                  <a:pt x="799568" y="856275"/>
                </a:lnTo>
                <a:lnTo>
                  <a:pt x="799568" y="816580"/>
                </a:lnTo>
                <a:lnTo>
                  <a:pt x="759873" y="816580"/>
                </a:lnTo>
                <a:lnTo>
                  <a:pt x="759873" y="793898"/>
                </a:lnTo>
                <a:lnTo>
                  <a:pt x="728684" y="793898"/>
                </a:lnTo>
                <a:lnTo>
                  <a:pt x="728684" y="768379"/>
                </a:lnTo>
                <a:lnTo>
                  <a:pt x="700331" y="768379"/>
                </a:lnTo>
                <a:lnTo>
                  <a:pt x="700331" y="751367"/>
                </a:lnTo>
                <a:lnTo>
                  <a:pt x="676230" y="751367"/>
                </a:lnTo>
                <a:lnTo>
                  <a:pt x="676230" y="717343"/>
                </a:lnTo>
                <a:lnTo>
                  <a:pt x="606764" y="717343"/>
                </a:lnTo>
                <a:lnTo>
                  <a:pt x="606764" y="673395"/>
                </a:lnTo>
                <a:lnTo>
                  <a:pt x="595423" y="673395"/>
                </a:lnTo>
                <a:lnTo>
                  <a:pt x="595423" y="656383"/>
                </a:lnTo>
                <a:lnTo>
                  <a:pt x="575576" y="656383"/>
                </a:lnTo>
                <a:lnTo>
                  <a:pt x="575576" y="562817"/>
                </a:lnTo>
                <a:lnTo>
                  <a:pt x="537298" y="562817"/>
                </a:lnTo>
                <a:lnTo>
                  <a:pt x="537298" y="545805"/>
                </a:lnTo>
                <a:lnTo>
                  <a:pt x="483427" y="545805"/>
                </a:lnTo>
                <a:lnTo>
                  <a:pt x="483427" y="518869"/>
                </a:lnTo>
                <a:lnTo>
                  <a:pt x="459326" y="518869"/>
                </a:lnTo>
                <a:lnTo>
                  <a:pt x="459326" y="491933"/>
                </a:lnTo>
                <a:lnTo>
                  <a:pt x="430973" y="491933"/>
                </a:lnTo>
                <a:lnTo>
                  <a:pt x="430973" y="463579"/>
                </a:lnTo>
                <a:lnTo>
                  <a:pt x="406872" y="463579"/>
                </a:lnTo>
                <a:lnTo>
                  <a:pt x="406872" y="439479"/>
                </a:lnTo>
                <a:lnTo>
                  <a:pt x="338824" y="439479"/>
                </a:lnTo>
                <a:lnTo>
                  <a:pt x="338824" y="409708"/>
                </a:lnTo>
                <a:lnTo>
                  <a:pt x="313306" y="409708"/>
                </a:lnTo>
                <a:lnTo>
                  <a:pt x="313306" y="367178"/>
                </a:lnTo>
                <a:lnTo>
                  <a:pt x="292041" y="367178"/>
                </a:lnTo>
                <a:lnTo>
                  <a:pt x="292041" y="327483"/>
                </a:lnTo>
                <a:lnTo>
                  <a:pt x="275029" y="327483"/>
                </a:lnTo>
                <a:lnTo>
                  <a:pt x="275029" y="266523"/>
                </a:lnTo>
                <a:lnTo>
                  <a:pt x="231081" y="266523"/>
                </a:lnTo>
                <a:lnTo>
                  <a:pt x="231081" y="214069"/>
                </a:lnTo>
                <a:lnTo>
                  <a:pt x="222575" y="214069"/>
                </a:lnTo>
                <a:lnTo>
                  <a:pt x="222575" y="178627"/>
                </a:lnTo>
                <a:lnTo>
                  <a:pt x="199892" y="178627"/>
                </a:lnTo>
                <a:lnTo>
                  <a:pt x="199892" y="148856"/>
                </a:lnTo>
                <a:lnTo>
                  <a:pt x="181462" y="148856"/>
                </a:lnTo>
                <a:lnTo>
                  <a:pt x="181462" y="114832"/>
                </a:lnTo>
                <a:lnTo>
                  <a:pt x="157362" y="114832"/>
                </a:lnTo>
                <a:lnTo>
                  <a:pt x="157362" y="72301"/>
                </a:lnTo>
                <a:lnTo>
                  <a:pt x="134679" y="72301"/>
                </a:lnTo>
                <a:lnTo>
                  <a:pt x="134679" y="51036"/>
                </a:lnTo>
                <a:lnTo>
                  <a:pt x="96402" y="51036"/>
                </a:lnTo>
                <a:lnTo>
                  <a:pt x="96402" y="32606"/>
                </a:lnTo>
                <a:lnTo>
                  <a:pt x="65213" y="32606"/>
                </a:lnTo>
                <a:lnTo>
                  <a:pt x="65213"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cxnSp>
        <p:nvCxnSpPr>
          <p:cNvPr id="62" name="Straight Connector 61">
            <a:extLst>
              <a:ext uri="{FF2B5EF4-FFF2-40B4-BE49-F238E27FC236}">
                <a16:creationId xmlns:a16="http://schemas.microsoft.com/office/drawing/2014/main" id="{EBC198D8-28F8-65A1-5633-556A8DD97A94}"/>
              </a:ext>
            </a:extLst>
          </p:cNvPr>
          <p:cNvCxnSpPr>
            <a:cxnSpLocks/>
          </p:cNvCxnSpPr>
          <p:nvPr/>
        </p:nvCxnSpPr>
        <p:spPr bwMode="auto">
          <a:xfrm>
            <a:off x="3231080" y="5141941"/>
            <a:ext cx="383119" cy="0"/>
          </a:xfrm>
          <a:prstGeom prst="line">
            <a:avLst/>
          </a:prstGeom>
          <a:noFill/>
          <a:ln w="28575"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6C093ED8-BCAD-9A80-1829-EEA8661F1EF7}"/>
              </a:ext>
            </a:extLst>
          </p:cNvPr>
          <p:cNvCxnSpPr>
            <a:cxnSpLocks/>
          </p:cNvCxnSpPr>
          <p:nvPr/>
        </p:nvCxnSpPr>
        <p:spPr bwMode="auto">
          <a:xfrm>
            <a:off x="3231080" y="5378398"/>
            <a:ext cx="383119" cy="0"/>
          </a:xfrm>
          <a:prstGeom prst="line">
            <a:avLst/>
          </a:prstGeom>
          <a:noFill/>
          <a:ln w="28575" cap="flat" cmpd="sng" algn="ctr">
            <a:solidFill>
              <a:schemeClr val="accent3"/>
            </a:solidFill>
            <a:prstDash val="solid"/>
            <a:round/>
            <a:headEnd type="none" w="med" len="med"/>
            <a:tailEnd type="none" w="med" len="med"/>
          </a:ln>
          <a:effectLst/>
        </p:spPr>
      </p:cxnSp>
    </p:spTree>
    <p:extLst>
      <p:ext uri="{BB962C8B-B14F-4D97-AF65-F5344CB8AC3E}">
        <p14:creationId xmlns:p14="http://schemas.microsoft.com/office/powerpoint/2010/main" val="262466835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4349BF-9D04-8575-BC17-2C4C8AFB1DA8}"/>
              </a:ext>
            </a:extLst>
          </p:cNvPr>
          <p:cNvSpPr>
            <a:spLocks noGrp="1"/>
          </p:cNvSpPr>
          <p:nvPr>
            <p:ph type="title"/>
          </p:nvPr>
        </p:nvSpPr>
        <p:spPr/>
        <p:txBody>
          <a:bodyPr/>
          <a:lstStyle/>
          <a:p>
            <a:r>
              <a:rPr lang="en-US" dirty="0"/>
              <a:t>Dexamethasone Discontinuation</a:t>
            </a:r>
          </a:p>
        </p:txBody>
      </p:sp>
      <p:sp>
        <p:nvSpPr>
          <p:cNvPr id="4" name="Content Placeholder 3">
            <a:extLst>
              <a:ext uri="{FF2B5EF4-FFF2-40B4-BE49-F238E27FC236}">
                <a16:creationId xmlns:a16="http://schemas.microsoft.com/office/drawing/2014/main" id="{3F7486E9-14E2-D6F3-4821-D64CE74E07F2}"/>
              </a:ext>
            </a:extLst>
          </p:cNvPr>
          <p:cNvSpPr>
            <a:spLocks noGrp="1"/>
          </p:cNvSpPr>
          <p:nvPr>
            <p:ph idx="1"/>
          </p:nvPr>
        </p:nvSpPr>
        <p:spPr/>
        <p:txBody>
          <a:bodyPr/>
          <a:lstStyle/>
          <a:p>
            <a:r>
              <a:rPr lang="en-US" dirty="0"/>
              <a:t>Randomized phase III study of Rd followed by R maintenance at </a:t>
            </a:r>
            <a:br>
              <a:rPr lang="en-US" dirty="0"/>
            </a:br>
            <a:r>
              <a:rPr lang="en-US" dirty="0"/>
              <a:t>10 mg/day without dexamethasone (Rd-R) vs continuous Rd</a:t>
            </a:r>
          </a:p>
        </p:txBody>
      </p:sp>
      <p:sp>
        <p:nvSpPr>
          <p:cNvPr id="3" name="Text Box 15">
            <a:extLst>
              <a:ext uri="{FF2B5EF4-FFF2-40B4-BE49-F238E27FC236}">
                <a16:creationId xmlns:a16="http://schemas.microsoft.com/office/drawing/2014/main" id="{556275C3-E3B8-3DCB-DECE-872371205FB1}"/>
              </a:ext>
            </a:extLst>
          </p:cNvPr>
          <p:cNvSpPr txBox="1">
            <a:spLocks noChangeArrowheads="1"/>
          </p:cNvSpPr>
          <p:nvPr/>
        </p:nvSpPr>
        <p:spPr bwMode="auto">
          <a:xfrm>
            <a:off x="450459" y="639834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Larocca. Blood. 2021;137:3027.</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BADDC39E-45E0-FC24-59AD-39C9D7572EAF}"/>
              </a:ext>
            </a:extLst>
          </p:cNvPr>
          <p:cNvSpPr txBox="1"/>
          <p:nvPr/>
        </p:nvSpPr>
        <p:spPr bwMode="auto">
          <a:xfrm rot="16200000">
            <a:off x="-364655" y="3709999"/>
            <a:ext cx="20084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Probability of EFS</a:t>
            </a:r>
          </a:p>
        </p:txBody>
      </p:sp>
      <p:sp>
        <p:nvSpPr>
          <p:cNvPr id="8" name="TextBox 7">
            <a:extLst>
              <a:ext uri="{FF2B5EF4-FFF2-40B4-BE49-F238E27FC236}">
                <a16:creationId xmlns:a16="http://schemas.microsoft.com/office/drawing/2014/main" id="{EB694168-6B2D-E854-96BF-9AF2BB5B0985}"/>
              </a:ext>
            </a:extLst>
          </p:cNvPr>
          <p:cNvSpPr txBox="1"/>
          <p:nvPr/>
        </p:nvSpPr>
        <p:spPr bwMode="auto">
          <a:xfrm>
            <a:off x="3028119" y="5763854"/>
            <a:ext cx="10991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sp>
        <p:nvSpPr>
          <p:cNvPr id="9" name="TextBox 8">
            <a:extLst>
              <a:ext uri="{FF2B5EF4-FFF2-40B4-BE49-F238E27FC236}">
                <a16:creationId xmlns:a16="http://schemas.microsoft.com/office/drawing/2014/main" id="{92BA5865-F432-7064-3AE0-3D85453A8F42}"/>
              </a:ext>
            </a:extLst>
          </p:cNvPr>
          <p:cNvSpPr txBox="1"/>
          <p:nvPr/>
        </p:nvSpPr>
        <p:spPr bwMode="auto">
          <a:xfrm rot="16200000">
            <a:off x="5032489" y="3768248"/>
            <a:ext cx="21770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Probability of OS</a:t>
            </a:r>
          </a:p>
        </p:txBody>
      </p:sp>
      <p:grpSp>
        <p:nvGrpSpPr>
          <p:cNvPr id="18" name="Group 17">
            <a:extLst>
              <a:ext uri="{FF2B5EF4-FFF2-40B4-BE49-F238E27FC236}">
                <a16:creationId xmlns:a16="http://schemas.microsoft.com/office/drawing/2014/main" id="{D0339F1F-05DB-52EB-F9BE-53B50FC43C7D}"/>
              </a:ext>
            </a:extLst>
          </p:cNvPr>
          <p:cNvGrpSpPr/>
          <p:nvPr/>
        </p:nvGrpSpPr>
        <p:grpSpPr>
          <a:xfrm>
            <a:off x="1335668" y="2717210"/>
            <a:ext cx="74341" cy="2802672"/>
            <a:chOff x="1196898" y="2844800"/>
            <a:chExt cx="213111" cy="2802672"/>
          </a:xfrm>
        </p:grpSpPr>
        <p:cxnSp>
          <p:nvCxnSpPr>
            <p:cNvPr id="12" name="Straight Connector 11">
              <a:extLst>
                <a:ext uri="{FF2B5EF4-FFF2-40B4-BE49-F238E27FC236}">
                  <a16:creationId xmlns:a16="http://schemas.microsoft.com/office/drawing/2014/main" id="{17321C2F-6228-27E3-D437-CEBA24CF4A3A}"/>
                </a:ext>
              </a:extLst>
            </p:cNvPr>
            <p:cNvCxnSpPr>
              <a:cxnSpLocks/>
            </p:cNvCxnSpPr>
            <p:nvPr/>
          </p:nvCxnSpPr>
          <p:spPr bwMode="auto">
            <a:xfrm>
              <a:off x="1196898" y="2844800"/>
              <a:ext cx="213111"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03FFC5D2-287C-C5FC-3AF9-4121485633BF}"/>
                </a:ext>
              </a:extLst>
            </p:cNvPr>
            <p:cNvCxnSpPr>
              <a:cxnSpLocks/>
            </p:cNvCxnSpPr>
            <p:nvPr/>
          </p:nvCxnSpPr>
          <p:spPr bwMode="auto">
            <a:xfrm>
              <a:off x="1196898" y="3545468"/>
              <a:ext cx="213111"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9E26CC52-7D80-70FD-5F66-2703F79EAFA9}"/>
                </a:ext>
              </a:extLst>
            </p:cNvPr>
            <p:cNvCxnSpPr>
              <a:cxnSpLocks/>
            </p:cNvCxnSpPr>
            <p:nvPr/>
          </p:nvCxnSpPr>
          <p:spPr bwMode="auto">
            <a:xfrm>
              <a:off x="1196898" y="4246136"/>
              <a:ext cx="213111"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F7525BFA-E7B4-BF18-000E-E30D8A625A52}"/>
                </a:ext>
              </a:extLst>
            </p:cNvPr>
            <p:cNvCxnSpPr>
              <a:cxnSpLocks/>
            </p:cNvCxnSpPr>
            <p:nvPr/>
          </p:nvCxnSpPr>
          <p:spPr bwMode="auto">
            <a:xfrm>
              <a:off x="1196898" y="4946804"/>
              <a:ext cx="213111"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6C011D45-6501-001D-2BC4-93180FF38101}"/>
                </a:ext>
              </a:extLst>
            </p:cNvPr>
            <p:cNvCxnSpPr>
              <a:cxnSpLocks/>
            </p:cNvCxnSpPr>
            <p:nvPr/>
          </p:nvCxnSpPr>
          <p:spPr bwMode="auto">
            <a:xfrm>
              <a:off x="1196898" y="5647472"/>
              <a:ext cx="213111" cy="0"/>
            </a:xfrm>
            <a:prstGeom prst="line">
              <a:avLst/>
            </a:prstGeom>
            <a:noFill/>
            <a:ln w="28575" cap="flat" cmpd="sng" algn="ctr">
              <a:solidFill>
                <a:schemeClr val="bg1"/>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07E97889-16F4-60D7-A95D-37AAA006F7CD}"/>
              </a:ext>
            </a:extLst>
          </p:cNvPr>
          <p:cNvGrpSpPr/>
          <p:nvPr/>
        </p:nvGrpSpPr>
        <p:grpSpPr>
          <a:xfrm>
            <a:off x="1417444" y="5529796"/>
            <a:ext cx="4165600" cy="81776"/>
            <a:chOff x="1417444" y="5657385"/>
            <a:chExt cx="4165600" cy="225503"/>
          </a:xfrm>
        </p:grpSpPr>
        <p:cxnSp>
          <p:nvCxnSpPr>
            <p:cNvPr id="20" name="Straight Connector 19">
              <a:extLst>
                <a:ext uri="{FF2B5EF4-FFF2-40B4-BE49-F238E27FC236}">
                  <a16:creationId xmlns:a16="http://schemas.microsoft.com/office/drawing/2014/main" id="{CF358599-4EA2-F6A2-22E4-7CC62D94587E}"/>
                </a:ext>
              </a:extLst>
            </p:cNvPr>
            <p:cNvCxnSpPr>
              <a:cxnSpLocks/>
            </p:cNvCxnSpPr>
            <p:nvPr/>
          </p:nvCxnSpPr>
          <p:spPr bwMode="auto">
            <a:xfrm>
              <a:off x="1417444" y="5657385"/>
              <a:ext cx="0" cy="225503"/>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0189C184-F126-D745-D972-EB4EAD0ACF57}"/>
                </a:ext>
              </a:extLst>
            </p:cNvPr>
            <p:cNvCxnSpPr>
              <a:cxnSpLocks/>
            </p:cNvCxnSpPr>
            <p:nvPr/>
          </p:nvCxnSpPr>
          <p:spPr bwMode="auto">
            <a:xfrm>
              <a:off x="2458844" y="5657385"/>
              <a:ext cx="0" cy="225503"/>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F105B59F-7FAA-7289-C02D-C946F4E025EB}"/>
                </a:ext>
              </a:extLst>
            </p:cNvPr>
            <p:cNvCxnSpPr>
              <a:cxnSpLocks/>
            </p:cNvCxnSpPr>
            <p:nvPr/>
          </p:nvCxnSpPr>
          <p:spPr bwMode="auto">
            <a:xfrm>
              <a:off x="3500244" y="5657385"/>
              <a:ext cx="0" cy="225503"/>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A6191A13-C95C-D3DA-6A22-F33E088C0A1D}"/>
                </a:ext>
              </a:extLst>
            </p:cNvPr>
            <p:cNvCxnSpPr>
              <a:cxnSpLocks/>
            </p:cNvCxnSpPr>
            <p:nvPr/>
          </p:nvCxnSpPr>
          <p:spPr bwMode="auto">
            <a:xfrm>
              <a:off x="4541644" y="5657385"/>
              <a:ext cx="0" cy="225503"/>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22AFF7CD-4F02-3733-960F-2DB204D7E634}"/>
                </a:ext>
              </a:extLst>
            </p:cNvPr>
            <p:cNvCxnSpPr>
              <a:cxnSpLocks/>
            </p:cNvCxnSpPr>
            <p:nvPr/>
          </p:nvCxnSpPr>
          <p:spPr bwMode="auto">
            <a:xfrm>
              <a:off x="5583044" y="5657385"/>
              <a:ext cx="0" cy="225503"/>
            </a:xfrm>
            <a:prstGeom prst="line">
              <a:avLst/>
            </a:prstGeom>
            <a:noFill/>
            <a:ln w="28575" cap="flat" cmpd="sng" algn="ctr">
              <a:solidFill>
                <a:schemeClr val="bg1"/>
              </a:solidFill>
              <a:prstDash val="solid"/>
              <a:round/>
              <a:headEnd type="none" w="med" len="med"/>
              <a:tailEnd type="none" w="med" len="med"/>
            </a:ln>
            <a:effectLst/>
          </p:spPr>
        </p:cxnSp>
      </p:grpSp>
      <p:sp>
        <p:nvSpPr>
          <p:cNvPr id="27" name="TextBox 26">
            <a:extLst>
              <a:ext uri="{FF2B5EF4-FFF2-40B4-BE49-F238E27FC236}">
                <a16:creationId xmlns:a16="http://schemas.microsoft.com/office/drawing/2014/main" id="{A9EB5D88-DB88-38D3-C181-BF91A98D7750}"/>
              </a:ext>
            </a:extLst>
          </p:cNvPr>
          <p:cNvSpPr txBox="1"/>
          <p:nvPr/>
        </p:nvSpPr>
        <p:spPr bwMode="auto">
          <a:xfrm>
            <a:off x="1060605" y="5321639"/>
            <a:ext cx="2924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28" name="TextBox 27">
            <a:extLst>
              <a:ext uri="{FF2B5EF4-FFF2-40B4-BE49-F238E27FC236}">
                <a16:creationId xmlns:a16="http://schemas.microsoft.com/office/drawing/2014/main" id="{52B1E54B-1BD7-A120-BA11-618138883C1F}"/>
              </a:ext>
            </a:extLst>
          </p:cNvPr>
          <p:cNvSpPr txBox="1"/>
          <p:nvPr/>
        </p:nvSpPr>
        <p:spPr bwMode="auto">
          <a:xfrm>
            <a:off x="1276196" y="5539707"/>
            <a:ext cx="2924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29" name="TextBox 28">
            <a:extLst>
              <a:ext uri="{FF2B5EF4-FFF2-40B4-BE49-F238E27FC236}">
                <a16:creationId xmlns:a16="http://schemas.microsoft.com/office/drawing/2014/main" id="{560F05DC-4DC1-4E73-D54D-B2040DC71272}"/>
              </a:ext>
            </a:extLst>
          </p:cNvPr>
          <p:cNvSpPr txBox="1"/>
          <p:nvPr/>
        </p:nvSpPr>
        <p:spPr bwMode="auto">
          <a:xfrm>
            <a:off x="2252547" y="5539707"/>
            <a:ext cx="4683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30" name="TextBox 29">
            <a:extLst>
              <a:ext uri="{FF2B5EF4-FFF2-40B4-BE49-F238E27FC236}">
                <a16:creationId xmlns:a16="http://schemas.microsoft.com/office/drawing/2014/main" id="{28BEEDE5-ECC8-9B30-E7EC-B6A03548950E}"/>
              </a:ext>
            </a:extLst>
          </p:cNvPr>
          <p:cNvSpPr txBox="1"/>
          <p:nvPr/>
        </p:nvSpPr>
        <p:spPr bwMode="auto">
          <a:xfrm>
            <a:off x="3295805" y="5539707"/>
            <a:ext cx="4683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31" name="TextBox 30">
            <a:extLst>
              <a:ext uri="{FF2B5EF4-FFF2-40B4-BE49-F238E27FC236}">
                <a16:creationId xmlns:a16="http://schemas.microsoft.com/office/drawing/2014/main" id="{547946C3-F7B0-575D-C980-421E3E1900F0}"/>
              </a:ext>
            </a:extLst>
          </p:cNvPr>
          <p:cNvSpPr txBox="1"/>
          <p:nvPr/>
        </p:nvSpPr>
        <p:spPr bwMode="auto">
          <a:xfrm>
            <a:off x="4334107" y="5539707"/>
            <a:ext cx="4683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32" name="TextBox 31">
            <a:extLst>
              <a:ext uri="{FF2B5EF4-FFF2-40B4-BE49-F238E27FC236}">
                <a16:creationId xmlns:a16="http://schemas.microsoft.com/office/drawing/2014/main" id="{F9A877B7-C33B-B3DB-726E-1AEACBC3D997}"/>
              </a:ext>
            </a:extLst>
          </p:cNvPr>
          <p:cNvSpPr txBox="1"/>
          <p:nvPr/>
        </p:nvSpPr>
        <p:spPr bwMode="auto">
          <a:xfrm>
            <a:off x="5384800" y="5539707"/>
            <a:ext cx="4683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33" name="TextBox 32">
            <a:extLst>
              <a:ext uri="{FF2B5EF4-FFF2-40B4-BE49-F238E27FC236}">
                <a16:creationId xmlns:a16="http://schemas.microsoft.com/office/drawing/2014/main" id="{FF1BF044-AD7C-BF7E-C16B-7AB7197EB2E4}"/>
              </a:ext>
            </a:extLst>
          </p:cNvPr>
          <p:cNvSpPr txBox="1"/>
          <p:nvPr/>
        </p:nvSpPr>
        <p:spPr bwMode="auto">
          <a:xfrm>
            <a:off x="783064" y="4617872"/>
            <a:ext cx="6195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0.25</a:t>
            </a:r>
          </a:p>
        </p:txBody>
      </p:sp>
      <p:sp>
        <p:nvSpPr>
          <p:cNvPr id="34" name="TextBox 33">
            <a:extLst>
              <a:ext uri="{FF2B5EF4-FFF2-40B4-BE49-F238E27FC236}">
                <a16:creationId xmlns:a16="http://schemas.microsoft.com/office/drawing/2014/main" id="{BE3F7E7F-13D2-3085-F791-90EE2D3926F5}"/>
              </a:ext>
            </a:extLst>
          </p:cNvPr>
          <p:cNvSpPr txBox="1"/>
          <p:nvPr/>
        </p:nvSpPr>
        <p:spPr bwMode="auto">
          <a:xfrm>
            <a:off x="783064" y="3916584"/>
            <a:ext cx="6195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0.50</a:t>
            </a:r>
          </a:p>
        </p:txBody>
      </p:sp>
      <p:sp>
        <p:nvSpPr>
          <p:cNvPr id="35" name="TextBox 34">
            <a:extLst>
              <a:ext uri="{FF2B5EF4-FFF2-40B4-BE49-F238E27FC236}">
                <a16:creationId xmlns:a16="http://schemas.microsoft.com/office/drawing/2014/main" id="{E9DD313A-1515-8EF8-9A8D-BC80633996B4}"/>
              </a:ext>
            </a:extLst>
          </p:cNvPr>
          <p:cNvSpPr txBox="1"/>
          <p:nvPr/>
        </p:nvSpPr>
        <p:spPr bwMode="auto">
          <a:xfrm>
            <a:off x="783064" y="3220252"/>
            <a:ext cx="6195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0.75</a:t>
            </a:r>
          </a:p>
        </p:txBody>
      </p:sp>
      <p:sp>
        <p:nvSpPr>
          <p:cNvPr id="36" name="TextBox 35">
            <a:extLst>
              <a:ext uri="{FF2B5EF4-FFF2-40B4-BE49-F238E27FC236}">
                <a16:creationId xmlns:a16="http://schemas.microsoft.com/office/drawing/2014/main" id="{C5CE6598-8C27-442D-9937-7783D728F8FC}"/>
              </a:ext>
            </a:extLst>
          </p:cNvPr>
          <p:cNvSpPr txBox="1"/>
          <p:nvPr/>
        </p:nvSpPr>
        <p:spPr bwMode="auto">
          <a:xfrm>
            <a:off x="1077952" y="2511530"/>
            <a:ext cx="31471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37" name="Freeform: Shape 36">
            <a:extLst>
              <a:ext uri="{FF2B5EF4-FFF2-40B4-BE49-F238E27FC236}">
                <a16:creationId xmlns:a16="http://schemas.microsoft.com/office/drawing/2014/main" id="{0D948CD0-B6A1-B009-BABF-57887E8FF2D0}"/>
              </a:ext>
            </a:extLst>
          </p:cNvPr>
          <p:cNvSpPr/>
          <p:nvPr/>
        </p:nvSpPr>
        <p:spPr bwMode="auto">
          <a:xfrm>
            <a:off x="1424044" y="2717808"/>
            <a:ext cx="4191448" cy="2584524"/>
          </a:xfrm>
          <a:custGeom>
            <a:avLst/>
            <a:gdLst>
              <a:gd name="connsiteX0" fmla="*/ 4191448 w 4191448"/>
              <a:gd name="connsiteY0" fmla="*/ 2584524 h 2584524"/>
              <a:gd name="connsiteX1" fmla="*/ 3900991 w 4191448"/>
              <a:gd name="connsiteY1" fmla="*/ 2584524 h 2584524"/>
              <a:gd name="connsiteX2" fmla="*/ 3900991 w 4191448"/>
              <a:gd name="connsiteY2" fmla="*/ 2522668 h 2584524"/>
              <a:gd name="connsiteX3" fmla="*/ 3876787 w 4191448"/>
              <a:gd name="connsiteY3" fmla="*/ 2522668 h 2584524"/>
              <a:gd name="connsiteX4" fmla="*/ 3876787 w 4191448"/>
              <a:gd name="connsiteY4" fmla="*/ 2463501 h 2584524"/>
              <a:gd name="connsiteX5" fmla="*/ 3391348 w 4191448"/>
              <a:gd name="connsiteY5" fmla="*/ 2463501 h 2584524"/>
              <a:gd name="connsiteX6" fmla="*/ 3391348 w 4191448"/>
              <a:gd name="connsiteY6" fmla="*/ 2436607 h 2584524"/>
              <a:gd name="connsiteX7" fmla="*/ 2552251 w 4191448"/>
              <a:gd name="connsiteY7" fmla="*/ 2436607 h 2584524"/>
              <a:gd name="connsiteX8" fmla="*/ 2552251 w 4191448"/>
              <a:gd name="connsiteY8" fmla="*/ 2362648 h 2584524"/>
              <a:gd name="connsiteX9" fmla="*/ 2329030 w 4191448"/>
              <a:gd name="connsiteY9" fmla="*/ 2362648 h 2584524"/>
              <a:gd name="connsiteX10" fmla="*/ 2329030 w 4191448"/>
              <a:gd name="connsiteY10" fmla="*/ 2335754 h 2584524"/>
              <a:gd name="connsiteX11" fmla="*/ 2281965 w 4191448"/>
              <a:gd name="connsiteY11" fmla="*/ 2335754 h 2584524"/>
              <a:gd name="connsiteX12" fmla="*/ 2281965 w 4191448"/>
              <a:gd name="connsiteY12" fmla="*/ 2306170 h 2584524"/>
              <a:gd name="connsiteX13" fmla="*/ 2042608 w 4191448"/>
              <a:gd name="connsiteY13" fmla="*/ 2306170 h 2584524"/>
              <a:gd name="connsiteX14" fmla="*/ 2042608 w 4191448"/>
              <a:gd name="connsiteY14" fmla="*/ 2273897 h 2584524"/>
              <a:gd name="connsiteX15" fmla="*/ 2029161 w 4191448"/>
              <a:gd name="connsiteY15" fmla="*/ 2273897 h 2584524"/>
              <a:gd name="connsiteX16" fmla="*/ 2029161 w 4191448"/>
              <a:gd name="connsiteY16" fmla="*/ 2232211 h 2584524"/>
              <a:gd name="connsiteX17" fmla="*/ 2014369 w 4191448"/>
              <a:gd name="connsiteY17" fmla="*/ 2232211 h 2584524"/>
              <a:gd name="connsiteX18" fmla="*/ 2014369 w 4191448"/>
              <a:gd name="connsiteY18" fmla="*/ 2150184 h 2584524"/>
              <a:gd name="connsiteX19" fmla="*/ 1996888 w 4191448"/>
              <a:gd name="connsiteY19" fmla="*/ 2150184 h 2584524"/>
              <a:gd name="connsiteX20" fmla="*/ 1996888 w 4191448"/>
              <a:gd name="connsiteY20" fmla="*/ 2127324 h 2584524"/>
              <a:gd name="connsiteX21" fmla="*/ 1909482 w 4191448"/>
              <a:gd name="connsiteY21" fmla="*/ 2127324 h 2584524"/>
              <a:gd name="connsiteX22" fmla="*/ 1909482 w 4191448"/>
              <a:gd name="connsiteY22" fmla="*/ 2099086 h 2584524"/>
              <a:gd name="connsiteX23" fmla="*/ 1893345 w 4191448"/>
              <a:gd name="connsiteY23" fmla="*/ 2099086 h 2584524"/>
              <a:gd name="connsiteX24" fmla="*/ 1893345 w 4191448"/>
              <a:gd name="connsiteY24" fmla="*/ 2064123 h 2584524"/>
              <a:gd name="connsiteX25" fmla="*/ 1766943 w 4191448"/>
              <a:gd name="connsiteY25" fmla="*/ 2064123 h 2584524"/>
              <a:gd name="connsiteX26" fmla="*/ 1766943 w 4191448"/>
              <a:gd name="connsiteY26" fmla="*/ 2034540 h 2584524"/>
              <a:gd name="connsiteX27" fmla="*/ 1608268 w 4191448"/>
              <a:gd name="connsiteY27" fmla="*/ 2034540 h 2584524"/>
              <a:gd name="connsiteX28" fmla="*/ 1608268 w 4191448"/>
              <a:gd name="connsiteY28" fmla="*/ 2003611 h 2584524"/>
              <a:gd name="connsiteX29" fmla="*/ 1586752 w 4191448"/>
              <a:gd name="connsiteY29" fmla="*/ 2003611 h 2584524"/>
              <a:gd name="connsiteX30" fmla="*/ 1586752 w 4191448"/>
              <a:gd name="connsiteY30" fmla="*/ 1975373 h 2584524"/>
              <a:gd name="connsiteX31" fmla="*/ 1530275 w 4191448"/>
              <a:gd name="connsiteY31" fmla="*/ 1975373 h 2584524"/>
              <a:gd name="connsiteX32" fmla="*/ 1530275 w 4191448"/>
              <a:gd name="connsiteY32" fmla="*/ 1948478 h 2584524"/>
              <a:gd name="connsiteX33" fmla="*/ 1469763 w 4191448"/>
              <a:gd name="connsiteY33" fmla="*/ 1948478 h 2584524"/>
              <a:gd name="connsiteX34" fmla="*/ 1469763 w 4191448"/>
              <a:gd name="connsiteY34" fmla="*/ 1914861 h 2584524"/>
              <a:gd name="connsiteX35" fmla="*/ 1460350 w 4191448"/>
              <a:gd name="connsiteY35" fmla="*/ 1914861 h 2584524"/>
              <a:gd name="connsiteX36" fmla="*/ 1460350 w 4191448"/>
              <a:gd name="connsiteY36" fmla="*/ 1896035 h 2584524"/>
              <a:gd name="connsiteX37" fmla="*/ 1444214 w 4191448"/>
              <a:gd name="connsiteY37" fmla="*/ 1896035 h 2584524"/>
              <a:gd name="connsiteX38" fmla="*/ 1444214 w 4191448"/>
              <a:gd name="connsiteY38" fmla="*/ 1854349 h 2584524"/>
              <a:gd name="connsiteX39" fmla="*/ 1382357 w 4191448"/>
              <a:gd name="connsiteY39" fmla="*/ 1854349 h 2584524"/>
              <a:gd name="connsiteX40" fmla="*/ 1382357 w 4191448"/>
              <a:gd name="connsiteY40" fmla="*/ 1830144 h 2584524"/>
              <a:gd name="connsiteX41" fmla="*/ 1360842 w 4191448"/>
              <a:gd name="connsiteY41" fmla="*/ 1830144 h 2584524"/>
              <a:gd name="connsiteX42" fmla="*/ 1360842 w 4191448"/>
              <a:gd name="connsiteY42" fmla="*/ 1797871 h 2584524"/>
              <a:gd name="connsiteX43" fmla="*/ 1294951 w 4191448"/>
              <a:gd name="connsiteY43" fmla="*/ 1797871 h 2584524"/>
              <a:gd name="connsiteX44" fmla="*/ 1294951 w 4191448"/>
              <a:gd name="connsiteY44" fmla="*/ 1772322 h 2584524"/>
              <a:gd name="connsiteX45" fmla="*/ 1284194 w 4191448"/>
              <a:gd name="connsiteY45" fmla="*/ 1772322 h 2584524"/>
              <a:gd name="connsiteX46" fmla="*/ 1284194 w 4191448"/>
              <a:gd name="connsiteY46" fmla="*/ 1744083 h 2584524"/>
              <a:gd name="connsiteX47" fmla="*/ 1265368 w 4191448"/>
              <a:gd name="connsiteY47" fmla="*/ 1744083 h 2584524"/>
              <a:gd name="connsiteX48" fmla="*/ 1265368 w 4191448"/>
              <a:gd name="connsiteY48" fmla="*/ 1709121 h 2584524"/>
              <a:gd name="connsiteX49" fmla="*/ 1200822 w 4191448"/>
              <a:gd name="connsiteY49" fmla="*/ 1709121 h 2584524"/>
              <a:gd name="connsiteX50" fmla="*/ 1200822 w 4191448"/>
              <a:gd name="connsiteY50" fmla="*/ 1686261 h 2584524"/>
              <a:gd name="connsiteX51" fmla="*/ 1141655 w 4191448"/>
              <a:gd name="connsiteY51" fmla="*/ 1686261 h 2584524"/>
              <a:gd name="connsiteX52" fmla="*/ 1141655 w 4191448"/>
              <a:gd name="connsiteY52" fmla="*/ 1625749 h 2584524"/>
              <a:gd name="connsiteX53" fmla="*/ 1058283 w 4191448"/>
              <a:gd name="connsiteY53" fmla="*/ 1625749 h 2584524"/>
              <a:gd name="connsiteX54" fmla="*/ 1058283 w 4191448"/>
              <a:gd name="connsiteY54" fmla="*/ 1605578 h 2584524"/>
              <a:gd name="connsiteX55" fmla="*/ 852543 w 4191448"/>
              <a:gd name="connsiteY55" fmla="*/ 1605578 h 2584524"/>
              <a:gd name="connsiteX56" fmla="*/ 852543 w 4191448"/>
              <a:gd name="connsiteY56" fmla="*/ 1571961 h 2584524"/>
              <a:gd name="connsiteX57" fmla="*/ 841785 w 4191448"/>
              <a:gd name="connsiteY57" fmla="*/ 1571961 h 2584524"/>
              <a:gd name="connsiteX58" fmla="*/ 841785 w 4191448"/>
              <a:gd name="connsiteY58" fmla="*/ 1539688 h 2584524"/>
              <a:gd name="connsiteX59" fmla="*/ 822960 w 4191448"/>
              <a:gd name="connsiteY59" fmla="*/ 1539688 h 2584524"/>
              <a:gd name="connsiteX60" fmla="*/ 822960 w 4191448"/>
              <a:gd name="connsiteY60" fmla="*/ 1518173 h 2584524"/>
              <a:gd name="connsiteX61" fmla="*/ 798755 w 4191448"/>
              <a:gd name="connsiteY61" fmla="*/ 1518173 h 2584524"/>
              <a:gd name="connsiteX62" fmla="*/ 798755 w 4191448"/>
              <a:gd name="connsiteY62" fmla="*/ 1481866 h 2584524"/>
              <a:gd name="connsiteX63" fmla="*/ 781274 w 4191448"/>
              <a:gd name="connsiteY63" fmla="*/ 1481866 h 2584524"/>
              <a:gd name="connsiteX64" fmla="*/ 781274 w 4191448"/>
              <a:gd name="connsiteY64" fmla="*/ 1456316 h 2584524"/>
              <a:gd name="connsiteX65" fmla="*/ 738243 w 4191448"/>
              <a:gd name="connsiteY65" fmla="*/ 1456316 h 2584524"/>
              <a:gd name="connsiteX66" fmla="*/ 738243 w 4191448"/>
              <a:gd name="connsiteY66" fmla="*/ 1421354 h 2584524"/>
              <a:gd name="connsiteX67" fmla="*/ 720762 w 4191448"/>
              <a:gd name="connsiteY67" fmla="*/ 1421354 h 2584524"/>
              <a:gd name="connsiteX68" fmla="*/ 720762 w 4191448"/>
              <a:gd name="connsiteY68" fmla="*/ 1372944 h 2584524"/>
              <a:gd name="connsiteX69" fmla="*/ 703281 w 4191448"/>
              <a:gd name="connsiteY69" fmla="*/ 1372944 h 2584524"/>
              <a:gd name="connsiteX70" fmla="*/ 703281 w 4191448"/>
              <a:gd name="connsiteY70" fmla="*/ 1339327 h 2584524"/>
              <a:gd name="connsiteX71" fmla="*/ 689834 w 4191448"/>
              <a:gd name="connsiteY71" fmla="*/ 1339327 h 2584524"/>
              <a:gd name="connsiteX72" fmla="*/ 689834 w 4191448"/>
              <a:gd name="connsiteY72" fmla="*/ 1319156 h 2584524"/>
              <a:gd name="connsiteX73" fmla="*/ 685800 w 4191448"/>
              <a:gd name="connsiteY73" fmla="*/ 1315122 h 2584524"/>
              <a:gd name="connsiteX74" fmla="*/ 685800 w 4191448"/>
              <a:gd name="connsiteY74" fmla="*/ 1289573 h 2584524"/>
              <a:gd name="connsiteX75" fmla="*/ 644114 w 4191448"/>
              <a:gd name="connsiteY75" fmla="*/ 1289573 h 2584524"/>
              <a:gd name="connsiteX76" fmla="*/ 644114 w 4191448"/>
              <a:gd name="connsiteY76" fmla="*/ 1264023 h 2584524"/>
              <a:gd name="connsiteX77" fmla="*/ 630667 w 4191448"/>
              <a:gd name="connsiteY77" fmla="*/ 1264023 h 2584524"/>
              <a:gd name="connsiteX78" fmla="*/ 630667 w 4191448"/>
              <a:gd name="connsiteY78" fmla="*/ 1172583 h 2584524"/>
              <a:gd name="connsiteX79" fmla="*/ 540571 w 4191448"/>
              <a:gd name="connsiteY79" fmla="*/ 1172583 h 2584524"/>
              <a:gd name="connsiteX80" fmla="*/ 540571 w 4191448"/>
              <a:gd name="connsiteY80" fmla="*/ 1141655 h 2584524"/>
              <a:gd name="connsiteX81" fmla="*/ 480060 w 4191448"/>
              <a:gd name="connsiteY81" fmla="*/ 1141655 h 2584524"/>
              <a:gd name="connsiteX82" fmla="*/ 480060 w 4191448"/>
              <a:gd name="connsiteY82" fmla="*/ 1109382 h 2584524"/>
              <a:gd name="connsiteX83" fmla="*/ 467957 w 4191448"/>
              <a:gd name="connsiteY83" fmla="*/ 1109382 h 2584524"/>
              <a:gd name="connsiteX84" fmla="*/ 467957 w 4191448"/>
              <a:gd name="connsiteY84" fmla="*/ 1082488 h 2584524"/>
              <a:gd name="connsiteX85" fmla="*/ 453165 w 4191448"/>
              <a:gd name="connsiteY85" fmla="*/ 1082488 h 2584524"/>
              <a:gd name="connsiteX86" fmla="*/ 453165 w 4191448"/>
              <a:gd name="connsiteY86" fmla="*/ 1054249 h 2584524"/>
              <a:gd name="connsiteX87" fmla="*/ 438374 w 4191448"/>
              <a:gd name="connsiteY87" fmla="*/ 1054249 h 2584524"/>
              <a:gd name="connsiteX88" fmla="*/ 438374 w 4191448"/>
              <a:gd name="connsiteY88" fmla="*/ 996427 h 2584524"/>
              <a:gd name="connsiteX89" fmla="*/ 369794 w 4191448"/>
              <a:gd name="connsiteY89" fmla="*/ 996427 h 2584524"/>
              <a:gd name="connsiteX90" fmla="*/ 369794 w 4191448"/>
              <a:gd name="connsiteY90" fmla="*/ 972222 h 2584524"/>
              <a:gd name="connsiteX91" fmla="*/ 346934 w 4191448"/>
              <a:gd name="connsiteY91" fmla="*/ 972222 h 2584524"/>
              <a:gd name="connsiteX92" fmla="*/ 346934 w 4191448"/>
              <a:gd name="connsiteY92" fmla="*/ 907676 h 2584524"/>
              <a:gd name="connsiteX93" fmla="*/ 318695 w 4191448"/>
              <a:gd name="connsiteY93" fmla="*/ 907676 h 2584524"/>
              <a:gd name="connsiteX94" fmla="*/ 318695 w 4191448"/>
              <a:gd name="connsiteY94" fmla="*/ 890195 h 2584524"/>
              <a:gd name="connsiteX95" fmla="*/ 299869 w 4191448"/>
              <a:gd name="connsiteY95" fmla="*/ 890195 h 2584524"/>
              <a:gd name="connsiteX96" fmla="*/ 299869 w 4191448"/>
              <a:gd name="connsiteY96" fmla="*/ 859267 h 2584524"/>
              <a:gd name="connsiteX97" fmla="*/ 286422 w 4191448"/>
              <a:gd name="connsiteY97" fmla="*/ 859267 h 2584524"/>
              <a:gd name="connsiteX98" fmla="*/ 286422 w 4191448"/>
              <a:gd name="connsiteY98" fmla="*/ 800100 h 2584524"/>
              <a:gd name="connsiteX99" fmla="*/ 263562 w 4191448"/>
              <a:gd name="connsiteY99" fmla="*/ 800100 h 2584524"/>
              <a:gd name="connsiteX100" fmla="*/ 263562 w 4191448"/>
              <a:gd name="connsiteY100" fmla="*/ 747656 h 2584524"/>
              <a:gd name="connsiteX101" fmla="*/ 256838 w 4191448"/>
              <a:gd name="connsiteY101" fmla="*/ 747656 h 2584524"/>
              <a:gd name="connsiteX102" fmla="*/ 256838 w 4191448"/>
              <a:gd name="connsiteY102" fmla="*/ 722107 h 2584524"/>
              <a:gd name="connsiteX103" fmla="*/ 239357 w 4191448"/>
              <a:gd name="connsiteY103" fmla="*/ 722107 h 2584524"/>
              <a:gd name="connsiteX104" fmla="*/ 239357 w 4191448"/>
              <a:gd name="connsiteY104" fmla="*/ 669663 h 2584524"/>
              <a:gd name="connsiteX105" fmla="*/ 233978 w 4191448"/>
              <a:gd name="connsiteY105" fmla="*/ 664284 h 2584524"/>
              <a:gd name="connsiteX106" fmla="*/ 233978 w 4191448"/>
              <a:gd name="connsiteY106" fmla="*/ 637390 h 2584524"/>
              <a:gd name="connsiteX107" fmla="*/ 213808 w 4191448"/>
              <a:gd name="connsiteY107" fmla="*/ 637390 h 2584524"/>
              <a:gd name="connsiteX108" fmla="*/ 213808 w 4191448"/>
              <a:gd name="connsiteY108" fmla="*/ 607807 h 2584524"/>
              <a:gd name="connsiteX109" fmla="*/ 207084 w 4191448"/>
              <a:gd name="connsiteY109" fmla="*/ 607807 h 2584524"/>
              <a:gd name="connsiteX110" fmla="*/ 207084 w 4191448"/>
              <a:gd name="connsiteY110" fmla="*/ 548640 h 2584524"/>
              <a:gd name="connsiteX111" fmla="*/ 176156 w 4191448"/>
              <a:gd name="connsiteY111" fmla="*/ 548640 h 2584524"/>
              <a:gd name="connsiteX112" fmla="*/ 176156 w 4191448"/>
              <a:gd name="connsiteY112" fmla="*/ 466613 h 2584524"/>
              <a:gd name="connsiteX113" fmla="*/ 151951 w 4191448"/>
              <a:gd name="connsiteY113" fmla="*/ 466613 h 2584524"/>
              <a:gd name="connsiteX114" fmla="*/ 151951 w 4191448"/>
              <a:gd name="connsiteY114" fmla="*/ 438374 h 2584524"/>
              <a:gd name="connsiteX115" fmla="*/ 126402 w 4191448"/>
              <a:gd name="connsiteY115" fmla="*/ 438374 h 2584524"/>
              <a:gd name="connsiteX116" fmla="*/ 126402 w 4191448"/>
              <a:gd name="connsiteY116" fmla="*/ 334831 h 2584524"/>
              <a:gd name="connsiteX117" fmla="*/ 103542 w 4191448"/>
              <a:gd name="connsiteY117" fmla="*/ 334831 h 2584524"/>
              <a:gd name="connsiteX118" fmla="*/ 103542 w 4191448"/>
              <a:gd name="connsiteY118" fmla="*/ 283733 h 2584524"/>
              <a:gd name="connsiteX119" fmla="*/ 95474 w 4191448"/>
              <a:gd name="connsiteY119" fmla="*/ 283733 h 2584524"/>
              <a:gd name="connsiteX120" fmla="*/ 95474 w 4191448"/>
              <a:gd name="connsiteY120" fmla="*/ 264907 h 2584524"/>
              <a:gd name="connsiteX121" fmla="*/ 84716 w 4191448"/>
              <a:gd name="connsiteY121" fmla="*/ 264907 h 2584524"/>
              <a:gd name="connsiteX122" fmla="*/ 84716 w 4191448"/>
              <a:gd name="connsiteY122" fmla="*/ 225910 h 2584524"/>
              <a:gd name="connsiteX123" fmla="*/ 79337 w 4191448"/>
              <a:gd name="connsiteY123" fmla="*/ 225910 h 2584524"/>
              <a:gd name="connsiteX124" fmla="*/ 79337 w 4191448"/>
              <a:gd name="connsiteY124" fmla="*/ 170777 h 2584524"/>
              <a:gd name="connsiteX125" fmla="*/ 65890 w 4191448"/>
              <a:gd name="connsiteY125" fmla="*/ 170777 h 2584524"/>
              <a:gd name="connsiteX126" fmla="*/ 65890 w 4191448"/>
              <a:gd name="connsiteY126" fmla="*/ 138504 h 2584524"/>
              <a:gd name="connsiteX127" fmla="*/ 49754 w 4191448"/>
              <a:gd name="connsiteY127" fmla="*/ 138504 h 2584524"/>
              <a:gd name="connsiteX128" fmla="*/ 49754 w 4191448"/>
              <a:gd name="connsiteY128" fmla="*/ 80682 h 2584524"/>
              <a:gd name="connsiteX129" fmla="*/ 40341 w 4191448"/>
              <a:gd name="connsiteY129" fmla="*/ 80682 h 2584524"/>
              <a:gd name="connsiteX130" fmla="*/ 40341 w 4191448"/>
              <a:gd name="connsiteY130" fmla="*/ 61856 h 2584524"/>
              <a:gd name="connsiteX131" fmla="*/ 22860 w 4191448"/>
              <a:gd name="connsiteY131" fmla="*/ 61856 h 2584524"/>
              <a:gd name="connsiteX132" fmla="*/ 22860 w 4191448"/>
              <a:gd name="connsiteY132" fmla="*/ 0 h 2584524"/>
              <a:gd name="connsiteX133" fmla="*/ 0 w 4191448"/>
              <a:gd name="connsiteY133" fmla="*/ 0 h 258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191448" h="2584524">
                <a:moveTo>
                  <a:pt x="4191448" y="2584524"/>
                </a:moveTo>
                <a:lnTo>
                  <a:pt x="3900991" y="2584524"/>
                </a:lnTo>
                <a:lnTo>
                  <a:pt x="3900991" y="2522668"/>
                </a:lnTo>
                <a:lnTo>
                  <a:pt x="3876787" y="2522668"/>
                </a:lnTo>
                <a:lnTo>
                  <a:pt x="3876787" y="2463501"/>
                </a:lnTo>
                <a:lnTo>
                  <a:pt x="3391348" y="2463501"/>
                </a:lnTo>
                <a:lnTo>
                  <a:pt x="3391348" y="2436607"/>
                </a:lnTo>
                <a:lnTo>
                  <a:pt x="2552251" y="2436607"/>
                </a:lnTo>
                <a:lnTo>
                  <a:pt x="2552251" y="2362648"/>
                </a:lnTo>
                <a:lnTo>
                  <a:pt x="2329030" y="2362648"/>
                </a:lnTo>
                <a:lnTo>
                  <a:pt x="2329030" y="2335754"/>
                </a:lnTo>
                <a:lnTo>
                  <a:pt x="2281965" y="2335754"/>
                </a:lnTo>
                <a:lnTo>
                  <a:pt x="2281965" y="2306170"/>
                </a:lnTo>
                <a:lnTo>
                  <a:pt x="2042608" y="2306170"/>
                </a:lnTo>
                <a:lnTo>
                  <a:pt x="2042608" y="2273897"/>
                </a:lnTo>
                <a:lnTo>
                  <a:pt x="2029161" y="2273897"/>
                </a:lnTo>
                <a:lnTo>
                  <a:pt x="2029161" y="2232211"/>
                </a:lnTo>
                <a:lnTo>
                  <a:pt x="2014369" y="2232211"/>
                </a:lnTo>
                <a:lnTo>
                  <a:pt x="2014369" y="2150184"/>
                </a:lnTo>
                <a:lnTo>
                  <a:pt x="1996888" y="2150184"/>
                </a:lnTo>
                <a:lnTo>
                  <a:pt x="1996888" y="2127324"/>
                </a:lnTo>
                <a:lnTo>
                  <a:pt x="1909482" y="2127324"/>
                </a:lnTo>
                <a:lnTo>
                  <a:pt x="1909482" y="2099086"/>
                </a:lnTo>
                <a:lnTo>
                  <a:pt x="1893345" y="2099086"/>
                </a:lnTo>
                <a:lnTo>
                  <a:pt x="1893345" y="2064123"/>
                </a:lnTo>
                <a:lnTo>
                  <a:pt x="1766943" y="2064123"/>
                </a:lnTo>
                <a:lnTo>
                  <a:pt x="1766943" y="2034540"/>
                </a:lnTo>
                <a:lnTo>
                  <a:pt x="1608268" y="2034540"/>
                </a:lnTo>
                <a:lnTo>
                  <a:pt x="1608268" y="2003611"/>
                </a:lnTo>
                <a:lnTo>
                  <a:pt x="1586752" y="2003611"/>
                </a:lnTo>
                <a:lnTo>
                  <a:pt x="1586752" y="1975373"/>
                </a:lnTo>
                <a:lnTo>
                  <a:pt x="1530275" y="1975373"/>
                </a:lnTo>
                <a:lnTo>
                  <a:pt x="1530275" y="1948478"/>
                </a:lnTo>
                <a:lnTo>
                  <a:pt x="1469763" y="1948478"/>
                </a:lnTo>
                <a:lnTo>
                  <a:pt x="1469763" y="1914861"/>
                </a:lnTo>
                <a:lnTo>
                  <a:pt x="1460350" y="1914861"/>
                </a:lnTo>
                <a:lnTo>
                  <a:pt x="1460350" y="1896035"/>
                </a:lnTo>
                <a:lnTo>
                  <a:pt x="1444214" y="1896035"/>
                </a:lnTo>
                <a:lnTo>
                  <a:pt x="1444214" y="1854349"/>
                </a:lnTo>
                <a:lnTo>
                  <a:pt x="1382357" y="1854349"/>
                </a:lnTo>
                <a:lnTo>
                  <a:pt x="1382357" y="1830144"/>
                </a:lnTo>
                <a:lnTo>
                  <a:pt x="1360842" y="1830144"/>
                </a:lnTo>
                <a:lnTo>
                  <a:pt x="1360842" y="1797871"/>
                </a:lnTo>
                <a:lnTo>
                  <a:pt x="1294951" y="1797871"/>
                </a:lnTo>
                <a:lnTo>
                  <a:pt x="1294951" y="1772322"/>
                </a:lnTo>
                <a:lnTo>
                  <a:pt x="1284194" y="1772322"/>
                </a:lnTo>
                <a:lnTo>
                  <a:pt x="1284194" y="1744083"/>
                </a:lnTo>
                <a:lnTo>
                  <a:pt x="1265368" y="1744083"/>
                </a:lnTo>
                <a:lnTo>
                  <a:pt x="1265368" y="1709121"/>
                </a:lnTo>
                <a:lnTo>
                  <a:pt x="1200822" y="1709121"/>
                </a:lnTo>
                <a:lnTo>
                  <a:pt x="1200822" y="1686261"/>
                </a:lnTo>
                <a:lnTo>
                  <a:pt x="1141655" y="1686261"/>
                </a:lnTo>
                <a:lnTo>
                  <a:pt x="1141655" y="1625749"/>
                </a:lnTo>
                <a:lnTo>
                  <a:pt x="1058283" y="1625749"/>
                </a:lnTo>
                <a:lnTo>
                  <a:pt x="1058283" y="1605578"/>
                </a:lnTo>
                <a:lnTo>
                  <a:pt x="852543" y="1605578"/>
                </a:lnTo>
                <a:lnTo>
                  <a:pt x="852543" y="1571961"/>
                </a:lnTo>
                <a:lnTo>
                  <a:pt x="841785" y="1571961"/>
                </a:lnTo>
                <a:lnTo>
                  <a:pt x="841785" y="1539688"/>
                </a:lnTo>
                <a:lnTo>
                  <a:pt x="822960" y="1539688"/>
                </a:lnTo>
                <a:lnTo>
                  <a:pt x="822960" y="1518173"/>
                </a:lnTo>
                <a:lnTo>
                  <a:pt x="798755" y="1518173"/>
                </a:lnTo>
                <a:lnTo>
                  <a:pt x="798755" y="1481866"/>
                </a:lnTo>
                <a:lnTo>
                  <a:pt x="781274" y="1481866"/>
                </a:lnTo>
                <a:lnTo>
                  <a:pt x="781274" y="1456316"/>
                </a:lnTo>
                <a:lnTo>
                  <a:pt x="738243" y="1456316"/>
                </a:lnTo>
                <a:lnTo>
                  <a:pt x="738243" y="1421354"/>
                </a:lnTo>
                <a:lnTo>
                  <a:pt x="720762" y="1421354"/>
                </a:lnTo>
                <a:lnTo>
                  <a:pt x="720762" y="1372944"/>
                </a:lnTo>
                <a:lnTo>
                  <a:pt x="703281" y="1372944"/>
                </a:lnTo>
                <a:lnTo>
                  <a:pt x="703281" y="1339327"/>
                </a:lnTo>
                <a:lnTo>
                  <a:pt x="689834" y="1339327"/>
                </a:lnTo>
                <a:lnTo>
                  <a:pt x="689834" y="1319156"/>
                </a:lnTo>
                <a:lnTo>
                  <a:pt x="685800" y="1315122"/>
                </a:lnTo>
                <a:lnTo>
                  <a:pt x="685800" y="1289573"/>
                </a:lnTo>
                <a:lnTo>
                  <a:pt x="644114" y="1289573"/>
                </a:lnTo>
                <a:lnTo>
                  <a:pt x="644114" y="1264023"/>
                </a:lnTo>
                <a:lnTo>
                  <a:pt x="630667" y="1264023"/>
                </a:lnTo>
                <a:lnTo>
                  <a:pt x="630667" y="1172583"/>
                </a:lnTo>
                <a:lnTo>
                  <a:pt x="540571" y="1172583"/>
                </a:lnTo>
                <a:lnTo>
                  <a:pt x="540571" y="1141655"/>
                </a:lnTo>
                <a:lnTo>
                  <a:pt x="480060" y="1141655"/>
                </a:lnTo>
                <a:lnTo>
                  <a:pt x="480060" y="1109382"/>
                </a:lnTo>
                <a:lnTo>
                  <a:pt x="467957" y="1109382"/>
                </a:lnTo>
                <a:lnTo>
                  <a:pt x="467957" y="1082488"/>
                </a:lnTo>
                <a:lnTo>
                  <a:pt x="453165" y="1082488"/>
                </a:lnTo>
                <a:lnTo>
                  <a:pt x="453165" y="1054249"/>
                </a:lnTo>
                <a:lnTo>
                  <a:pt x="438374" y="1054249"/>
                </a:lnTo>
                <a:lnTo>
                  <a:pt x="438374" y="996427"/>
                </a:lnTo>
                <a:lnTo>
                  <a:pt x="369794" y="996427"/>
                </a:lnTo>
                <a:lnTo>
                  <a:pt x="369794" y="972222"/>
                </a:lnTo>
                <a:lnTo>
                  <a:pt x="346934" y="972222"/>
                </a:lnTo>
                <a:lnTo>
                  <a:pt x="346934" y="907676"/>
                </a:lnTo>
                <a:lnTo>
                  <a:pt x="318695" y="907676"/>
                </a:lnTo>
                <a:lnTo>
                  <a:pt x="318695" y="890195"/>
                </a:lnTo>
                <a:lnTo>
                  <a:pt x="299869" y="890195"/>
                </a:lnTo>
                <a:lnTo>
                  <a:pt x="299869" y="859267"/>
                </a:lnTo>
                <a:lnTo>
                  <a:pt x="286422" y="859267"/>
                </a:lnTo>
                <a:lnTo>
                  <a:pt x="286422" y="800100"/>
                </a:lnTo>
                <a:lnTo>
                  <a:pt x="263562" y="800100"/>
                </a:lnTo>
                <a:lnTo>
                  <a:pt x="263562" y="747656"/>
                </a:lnTo>
                <a:lnTo>
                  <a:pt x="256838" y="747656"/>
                </a:lnTo>
                <a:lnTo>
                  <a:pt x="256838" y="722107"/>
                </a:lnTo>
                <a:lnTo>
                  <a:pt x="239357" y="722107"/>
                </a:lnTo>
                <a:lnTo>
                  <a:pt x="239357" y="669663"/>
                </a:lnTo>
                <a:lnTo>
                  <a:pt x="233978" y="664284"/>
                </a:lnTo>
                <a:lnTo>
                  <a:pt x="233978" y="637390"/>
                </a:lnTo>
                <a:lnTo>
                  <a:pt x="213808" y="637390"/>
                </a:lnTo>
                <a:lnTo>
                  <a:pt x="213808" y="607807"/>
                </a:lnTo>
                <a:lnTo>
                  <a:pt x="207084" y="607807"/>
                </a:lnTo>
                <a:lnTo>
                  <a:pt x="207084" y="548640"/>
                </a:lnTo>
                <a:lnTo>
                  <a:pt x="176156" y="548640"/>
                </a:lnTo>
                <a:lnTo>
                  <a:pt x="176156" y="466613"/>
                </a:lnTo>
                <a:lnTo>
                  <a:pt x="151951" y="466613"/>
                </a:lnTo>
                <a:lnTo>
                  <a:pt x="151951" y="438374"/>
                </a:lnTo>
                <a:lnTo>
                  <a:pt x="126402" y="438374"/>
                </a:lnTo>
                <a:lnTo>
                  <a:pt x="126402" y="334831"/>
                </a:lnTo>
                <a:lnTo>
                  <a:pt x="103542" y="334831"/>
                </a:lnTo>
                <a:lnTo>
                  <a:pt x="103542" y="283733"/>
                </a:lnTo>
                <a:lnTo>
                  <a:pt x="95474" y="283733"/>
                </a:lnTo>
                <a:lnTo>
                  <a:pt x="95474" y="264907"/>
                </a:lnTo>
                <a:lnTo>
                  <a:pt x="84716" y="264907"/>
                </a:lnTo>
                <a:lnTo>
                  <a:pt x="84716" y="225910"/>
                </a:lnTo>
                <a:lnTo>
                  <a:pt x="79337" y="225910"/>
                </a:lnTo>
                <a:lnTo>
                  <a:pt x="79337" y="170777"/>
                </a:lnTo>
                <a:lnTo>
                  <a:pt x="65890" y="170777"/>
                </a:lnTo>
                <a:lnTo>
                  <a:pt x="65890" y="138504"/>
                </a:lnTo>
                <a:lnTo>
                  <a:pt x="49754" y="138504"/>
                </a:lnTo>
                <a:lnTo>
                  <a:pt x="49754" y="80682"/>
                </a:lnTo>
                <a:lnTo>
                  <a:pt x="40341" y="80682"/>
                </a:lnTo>
                <a:lnTo>
                  <a:pt x="40341" y="61856"/>
                </a:lnTo>
                <a:lnTo>
                  <a:pt x="22860" y="61856"/>
                </a:lnTo>
                <a:lnTo>
                  <a:pt x="22860"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38" name="Freeform: Shape 37">
            <a:extLst>
              <a:ext uri="{FF2B5EF4-FFF2-40B4-BE49-F238E27FC236}">
                <a16:creationId xmlns:a16="http://schemas.microsoft.com/office/drawing/2014/main" id="{4077BB33-9E1B-32F1-C491-A16F685D86AC}"/>
              </a:ext>
            </a:extLst>
          </p:cNvPr>
          <p:cNvSpPr/>
          <p:nvPr/>
        </p:nvSpPr>
        <p:spPr bwMode="auto">
          <a:xfrm>
            <a:off x="1426733" y="2707050"/>
            <a:ext cx="4192793" cy="2343822"/>
          </a:xfrm>
          <a:custGeom>
            <a:avLst/>
            <a:gdLst>
              <a:gd name="connsiteX0" fmla="*/ 4192793 w 4192793"/>
              <a:gd name="connsiteY0" fmla="*/ 2343822 h 2343822"/>
              <a:gd name="connsiteX1" fmla="*/ 3978985 w 4192793"/>
              <a:gd name="connsiteY1" fmla="*/ 2343822 h 2343822"/>
              <a:gd name="connsiteX2" fmla="*/ 3978985 w 4192793"/>
              <a:gd name="connsiteY2" fmla="*/ 2311549 h 2343822"/>
              <a:gd name="connsiteX3" fmla="*/ 3749040 w 4192793"/>
              <a:gd name="connsiteY3" fmla="*/ 2311549 h 2343822"/>
              <a:gd name="connsiteX4" fmla="*/ 3749040 w 4192793"/>
              <a:gd name="connsiteY4" fmla="*/ 2268519 h 2343822"/>
              <a:gd name="connsiteX5" fmla="*/ 3700631 w 4192793"/>
              <a:gd name="connsiteY5" fmla="*/ 2268519 h 2343822"/>
              <a:gd name="connsiteX6" fmla="*/ 3700631 w 4192793"/>
              <a:gd name="connsiteY6" fmla="*/ 2240280 h 2343822"/>
              <a:gd name="connsiteX7" fmla="*/ 3420932 w 4192793"/>
              <a:gd name="connsiteY7" fmla="*/ 2240280 h 2343822"/>
              <a:gd name="connsiteX8" fmla="*/ 3420932 w 4192793"/>
              <a:gd name="connsiteY8" fmla="*/ 2189181 h 2343822"/>
              <a:gd name="connsiteX9" fmla="*/ 3355041 w 4192793"/>
              <a:gd name="connsiteY9" fmla="*/ 2189181 h 2343822"/>
              <a:gd name="connsiteX10" fmla="*/ 3355041 w 4192793"/>
              <a:gd name="connsiteY10" fmla="*/ 2170355 h 2343822"/>
              <a:gd name="connsiteX11" fmla="*/ 3195021 w 4192793"/>
              <a:gd name="connsiteY11" fmla="*/ 2170355 h 2343822"/>
              <a:gd name="connsiteX12" fmla="*/ 3195021 w 4192793"/>
              <a:gd name="connsiteY12" fmla="*/ 2140772 h 2343822"/>
              <a:gd name="connsiteX13" fmla="*/ 3017520 w 4192793"/>
              <a:gd name="connsiteY13" fmla="*/ 2140772 h 2343822"/>
              <a:gd name="connsiteX14" fmla="*/ 3017520 w 4192793"/>
              <a:gd name="connsiteY14" fmla="*/ 2108499 h 2343822"/>
              <a:gd name="connsiteX15" fmla="*/ 2922046 w 4192793"/>
              <a:gd name="connsiteY15" fmla="*/ 2108499 h 2343822"/>
              <a:gd name="connsiteX16" fmla="*/ 2922046 w 4192793"/>
              <a:gd name="connsiteY16" fmla="*/ 2073536 h 2343822"/>
              <a:gd name="connsiteX17" fmla="*/ 2858845 w 4192793"/>
              <a:gd name="connsiteY17" fmla="*/ 2073536 h 2343822"/>
              <a:gd name="connsiteX18" fmla="*/ 2858845 w 4192793"/>
              <a:gd name="connsiteY18" fmla="*/ 2042608 h 2343822"/>
              <a:gd name="connsiteX19" fmla="*/ 2717651 w 4192793"/>
              <a:gd name="connsiteY19" fmla="*/ 2042608 h 2343822"/>
              <a:gd name="connsiteX20" fmla="*/ 2717651 w 4192793"/>
              <a:gd name="connsiteY20" fmla="*/ 2015714 h 2343822"/>
              <a:gd name="connsiteX21" fmla="*/ 2581835 w 4192793"/>
              <a:gd name="connsiteY21" fmla="*/ 2015714 h 2343822"/>
              <a:gd name="connsiteX22" fmla="*/ 2581835 w 4192793"/>
              <a:gd name="connsiteY22" fmla="*/ 1982096 h 2343822"/>
              <a:gd name="connsiteX23" fmla="*/ 2350546 w 4192793"/>
              <a:gd name="connsiteY23" fmla="*/ 1982096 h 2343822"/>
              <a:gd name="connsiteX24" fmla="*/ 2350546 w 4192793"/>
              <a:gd name="connsiteY24" fmla="*/ 1957892 h 2343822"/>
              <a:gd name="connsiteX25" fmla="*/ 2277932 w 4192793"/>
              <a:gd name="connsiteY25" fmla="*/ 1957892 h 2343822"/>
              <a:gd name="connsiteX26" fmla="*/ 2277932 w 4192793"/>
              <a:gd name="connsiteY26" fmla="*/ 1922929 h 2343822"/>
              <a:gd name="connsiteX27" fmla="*/ 2247003 w 4192793"/>
              <a:gd name="connsiteY27" fmla="*/ 1922929 h 2343822"/>
              <a:gd name="connsiteX28" fmla="*/ 2247003 w 4192793"/>
              <a:gd name="connsiteY28" fmla="*/ 1893346 h 2343822"/>
              <a:gd name="connsiteX29" fmla="*/ 1972683 w 4192793"/>
              <a:gd name="connsiteY29" fmla="*/ 1893346 h 2343822"/>
              <a:gd name="connsiteX30" fmla="*/ 1972683 w 4192793"/>
              <a:gd name="connsiteY30" fmla="*/ 1867796 h 2343822"/>
              <a:gd name="connsiteX31" fmla="*/ 1913516 w 4192793"/>
              <a:gd name="connsiteY31" fmla="*/ 1867796 h 2343822"/>
              <a:gd name="connsiteX32" fmla="*/ 1913516 w 4192793"/>
              <a:gd name="connsiteY32" fmla="*/ 1828800 h 2343822"/>
              <a:gd name="connsiteX33" fmla="*/ 1892001 w 4192793"/>
              <a:gd name="connsiteY33" fmla="*/ 1828800 h 2343822"/>
              <a:gd name="connsiteX34" fmla="*/ 1892001 w 4192793"/>
              <a:gd name="connsiteY34" fmla="*/ 1801906 h 2343822"/>
              <a:gd name="connsiteX35" fmla="*/ 1867796 w 4192793"/>
              <a:gd name="connsiteY35" fmla="*/ 1801906 h 2343822"/>
              <a:gd name="connsiteX36" fmla="*/ 1867796 w 4192793"/>
              <a:gd name="connsiteY36" fmla="*/ 1776356 h 2343822"/>
              <a:gd name="connsiteX37" fmla="*/ 1795182 w 4192793"/>
              <a:gd name="connsiteY37" fmla="*/ 1776356 h 2343822"/>
              <a:gd name="connsiteX38" fmla="*/ 1795182 w 4192793"/>
              <a:gd name="connsiteY38" fmla="*/ 1746773 h 2343822"/>
              <a:gd name="connsiteX39" fmla="*/ 1772322 w 4192793"/>
              <a:gd name="connsiteY39" fmla="*/ 1746773 h 2343822"/>
              <a:gd name="connsiteX40" fmla="*/ 1772322 w 4192793"/>
              <a:gd name="connsiteY40" fmla="*/ 1717189 h 2343822"/>
              <a:gd name="connsiteX41" fmla="*/ 1502036 w 4192793"/>
              <a:gd name="connsiteY41" fmla="*/ 1717189 h 2343822"/>
              <a:gd name="connsiteX42" fmla="*/ 1502036 w 4192793"/>
              <a:gd name="connsiteY42" fmla="*/ 1682227 h 2343822"/>
              <a:gd name="connsiteX43" fmla="*/ 1465729 w 4192793"/>
              <a:gd name="connsiteY43" fmla="*/ 1682227 h 2343822"/>
              <a:gd name="connsiteX44" fmla="*/ 1465729 w 4192793"/>
              <a:gd name="connsiteY44" fmla="*/ 1659367 h 2343822"/>
              <a:gd name="connsiteX45" fmla="*/ 1359498 w 4192793"/>
              <a:gd name="connsiteY45" fmla="*/ 1659367 h 2343822"/>
              <a:gd name="connsiteX46" fmla="*/ 1359498 w 4192793"/>
              <a:gd name="connsiteY46" fmla="*/ 1633818 h 2343822"/>
              <a:gd name="connsiteX47" fmla="*/ 1316467 w 4192793"/>
              <a:gd name="connsiteY47" fmla="*/ 1633818 h 2343822"/>
              <a:gd name="connsiteX48" fmla="*/ 1316467 w 4192793"/>
              <a:gd name="connsiteY48" fmla="*/ 1609613 h 2343822"/>
              <a:gd name="connsiteX49" fmla="*/ 1245198 w 4192793"/>
              <a:gd name="connsiteY49" fmla="*/ 1609613 h 2343822"/>
              <a:gd name="connsiteX50" fmla="*/ 1245198 w 4192793"/>
              <a:gd name="connsiteY50" fmla="*/ 1573306 h 2343822"/>
              <a:gd name="connsiteX51" fmla="*/ 1230406 w 4192793"/>
              <a:gd name="connsiteY51" fmla="*/ 1573306 h 2343822"/>
              <a:gd name="connsiteX52" fmla="*/ 1230406 w 4192793"/>
              <a:gd name="connsiteY52" fmla="*/ 1515484 h 2343822"/>
              <a:gd name="connsiteX53" fmla="*/ 1199478 w 4192793"/>
              <a:gd name="connsiteY53" fmla="*/ 1515484 h 2343822"/>
              <a:gd name="connsiteX54" fmla="*/ 1199478 w 4192793"/>
              <a:gd name="connsiteY54" fmla="*/ 1485900 h 2343822"/>
              <a:gd name="connsiteX55" fmla="*/ 1157792 w 4192793"/>
              <a:gd name="connsiteY55" fmla="*/ 1485900 h 2343822"/>
              <a:gd name="connsiteX56" fmla="*/ 1157792 w 4192793"/>
              <a:gd name="connsiteY56" fmla="*/ 1457661 h 2343822"/>
              <a:gd name="connsiteX57" fmla="*/ 1099969 w 4192793"/>
              <a:gd name="connsiteY57" fmla="*/ 1457661 h 2343822"/>
              <a:gd name="connsiteX58" fmla="*/ 1099969 w 4192793"/>
              <a:gd name="connsiteY58" fmla="*/ 1441525 h 2343822"/>
              <a:gd name="connsiteX59" fmla="*/ 1081143 w 4192793"/>
              <a:gd name="connsiteY59" fmla="*/ 1441525 h 2343822"/>
              <a:gd name="connsiteX60" fmla="*/ 1081143 w 4192793"/>
              <a:gd name="connsiteY60" fmla="*/ 1398494 h 2343822"/>
              <a:gd name="connsiteX61" fmla="*/ 1031389 w 4192793"/>
              <a:gd name="connsiteY61" fmla="*/ 1398494 h 2343822"/>
              <a:gd name="connsiteX62" fmla="*/ 1031389 w 4192793"/>
              <a:gd name="connsiteY62" fmla="*/ 1379668 h 2343822"/>
              <a:gd name="connsiteX63" fmla="*/ 915745 w 4192793"/>
              <a:gd name="connsiteY63" fmla="*/ 1379668 h 2343822"/>
              <a:gd name="connsiteX64" fmla="*/ 915745 w 4192793"/>
              <a:gd name="connsiteY64" fmla="*/ 1347395 h 2343822"/>
              <a:gd name="connsiteX65" fmla="*/ 904987 w 4192793"/>
              <a:gd name="connsiteY65" fmla="*/ 1347395 h 2343822"/>
              <a:gd name="connsiteX66" fmla="*/ 904987 w 4192793"/>
              <a:gd name="connsiteY66" fmla="*/ 1317812 h 2343822"/>
              <a:gd name="connsiteX67" fmla="*/ 840441 w 4192793"/>
              <a:gd name="connsiteY67" fmla="*/ 1317812 h 2343822"/>
              <a:gd name="connsiteX68" fmla="*/ 840441 w 4192793"/>
              <a:gd name="connsiteY68" fmla="*/ 1286884 h 2343822"/>
              <a:gd name="connsiteX69" fmla="*/ 742278 w 4192793"/>
              <a:gd name="connsiteY69" fmla="*/ 1286884 h 2343822"/>
              <a:gd name="connsiteX70" fmla="*/ 742278 w 4192793"/>
              <a:gd name="connsiteY70" fmla="*/ 1262679 h 2343822"/>
              <a:gd name="connsiteX71" fmla="*/ 727486 w 4192793"/>
              <a:gd name="connsiteY71" fmla="*/ 1262679 h 2343822"/>
              <a:gd name="connsiteX72" fmla="*/ 727486 w 4192793"/>
              <a:gd name="connsiteY72" fmla="*/ 1226372 h 2343822"/>
              <a:gd name="connsiteX73" fmla="*/ 683111 w 4192793"/>
              <a:gd name="connsiteY73" fmla="*/ 1226372 h 2343822"/>
              <a:gd name="connsiteX74" fmla="*/ 683111 w 4192793"/>
              <a:gd name="connsiteY74" fmla="*/ 1206201 h 2343822"/>
              <a:gd name="connsiteX75" fmla="*/ 662940 w 4192793"/>
              <a:gd name="connsiteY75" fmla="*/ 1206201 h 2343822"/>
              <a:gd name="connsiteX76" fmla="*/ 662940 w 4192793"/>
              <a:gd name="connsiteY76" fmla="*/ 1177962 h 2343822"/>
              <a:gd name="connsiteX77" fmla="*/ 640080 w 4192793"/>
              <a:gd name="connsiteY77" fmla="*/ 1177962 h 2343822"/>
              <a:gd name="connsiteX78" fmla="*/ 640080 w 4192793"/>
              <a:gd name="connsiteY78" fmla="*/ 1148379 h 2343822"/>
              <a:gd name="connsiteX79" fmla="*/ 618565 w 4192793"/>
              <a:gd name="connsiteY79" fmla="*/ 1148379 h 2343822"/>
              <a:gd name="connsiteX80" fmla="*/ 618565 w 4192793"/>
              <a:gd name="connsiteY80" fmla="*/ 1121485 h 2343822"/>
              <a:gd name="connsiteX81" fmla="*/ 575534 w 4192793"/>
              <a:gd name="connsiteY81" fmla="*/ 1121485 h 2343822"/>
              <a:gd name="connsiteX82" fmla="*/ 575534 w 4192793"/>
              <a:gd name="connsiteY82" fmla="*/ 1082488 h 2343822"/>
              <a:gd name="connsiteX83" fmla="*/ 549985 w 4192793"/>
              <a:gd name="connsiteY83" fmla="*/ 1082488 h 2343822"/>
              <a:gd name="connsiteX84" fmla="*/ 549985 w 4192793"/>
              <a:gd name="connsiteY84" fmla="*/ 1004495 h 2343822"/>
              <a:gd name="connsiteX85" fmla="*/ 492162 w 4192793"/>
              <a:gd name="connsiteY85" fmla="*/ 1004495 h 2343822"/>
              <a:gd name="connsiteX86" fmla="*/ 492162 w 4192793"/>
              <a:gd name="connsiteY86" fmla="*/ 970878 h 2343822"/>
              <a:gd name="connsiteX87" fmla="*/ 471992 w 4192793"/>
              <a:gd name="connsiteY87" fmla="*/ 970878 h 2343822"/>
              <a:gd name="connsiteX88" fmla="*/ 471992 w 4192793"/>
              <a:gd name="connsiteY88" fmla="*/ 949362 h 2343822"/>
              <a:gd name="connsiteX89" fmla="*/ 458545 w 4192793"/>
              <a:gd name="connsiteY89" fmla="*/ 949362 h 2343822"/>
              <a:gd name="connsiteX90" fmla="*/ 458545 w 4192793"/>
              <a:gd name="connsiteY90" fmla="*/ 887506 h 2343822"/>
              <a:gd name="connsiteX91" fmla="*/ 449132 w 4192793"/>
              <a:gd name="connsiteY91" fmla="*/ 887506 h 2343822"/>
              <a:gd name="connsiteX92" fmla="*/ 449132 w 4192793"/>
              <a:gd name="connsiteY92" fmla="*/ 871369 h 2343822"/>
              <a:gd name="connsiteX93" fmla="*/ 396688 w 4192793"/>
              <a:gd name="connsiteY93" fmla="*/ 871369 h 2343822"/>
              <a:gd name="connsiteX94" fmla="*/ 396688 w 4192793"/>
              <a:gd name="connsiteY94" fmla="*/ 837752 h 2343822"/>
              <a:gd name="connsiteX95" fmla="*/ 372483 w 4192793"/>
              <a:gd name="connsiteY95" fmla="*/ 837752 h 2343822"/>
              <a:gd name="connsiteX96" fmla="*/ 372483 w 4192793"/>
              <a:gd name="connsiteY96" fmla="*/ 820271 h 2343822"/>
              <a:gd name="connsiteX97" fmla="*/ 334832 w 4192793"/>
              <a:gd name="connsiteY97" fmla="*/ 820271 h 2343822"/>
              <a:gd name="connsiteX98" fmla="*/ 334832 w 4192793"/>
              <a:gd name="connsiteY98" fmla="*/ 785308 h 2343822"/>
              <a:gd name="connsiteX99" fmla="*/ 316006 w 4192793"/>
              <a:gd name="connsiteY99" fmla="*/ 785308 h 2343822"/>
              <a:gd name="connsiteX100" fmla="*/ 316006 w 4192793"/>
              <a:gd name="connsiteY100" fmla="*/ 755725 h 2343822"/>
              <a:gd name="connsiteX101" fmla="*/ 291801 w 4192793"/>
              <a:gd name="connsiteY101" fmla="*/ 755725 h 2343822"/>
              <a:gd name="connsiteX102" fmla="*/ 291801 w 4192793"/>
              <a:gd name="connsiteY102" fmla="*/ 731520 h 2343822"/>
              <a:gd name="connsiteX103" fmla="*/ 233979 w 4192793"/>
              <a:gd name="connsiteY103" fmla="*/ 731520 h 2343822"/>
              <a:gd name="connsiteX104" fmla="*/ 233979 w 4192793"/>
              <a:gd name="connsiteY104" fmla="*/ 677732 h 2343822"/>
              <a:gd name="connsiteX105" fmla="*/ 220532 w 4192793"/>
              <a:gd name="connsiteY105" fmla="*/ 677732 h 2343822"/>
              <a:gd name="connsiteX106" fmla="*/ 220532 w 4192793"/>
              <a:gd name="connsiteY106" fmla="*/ 630667 h 2343822"/>
              <a:gd name="connsiteX107" fmla="*/ 199016 w 4192793"/>
              <a:gd name="connsiteY107" fmla="*/ 630667 h 2343822"/>
              <a:gd name="connsiteX108" fmla="*/ 199016 w 4192793"/>
              <a:gd name="connsiteY108" fmla="*/ 560742 h 2343822"/>
              <a:gd name="connsiteX109" fmla="*/ 192293 w 4192793"/>
              <a:gd name="connsiteY109" fmla="*/ 560742 h 2343822"/>
              <a:gd name="connsiteX110" fmla="*/ 192293 w 4192793"/>
              <a:gd name="connsiteY110" fmla="*/ 536538 h 2343822"/>
              <a:gd name="connsiteX111" fmla="*/ 176156 w 4192793"/>
              <a:gd name="connsiteY111" fmla="*/ 536538 h 2343822"/>
              <a:gd name="connsiteX112" fmla="*/ 176156 w 4192793"/>
              <a:gd name="connsiteY112" fmla="*/ 490818 h 2343822"/>
              <a:gd name="connsiteX113" fmla="*/ 164054 w 4192793"/>
              <a:gd name="connsiteY113" fmla="*/ 490818 h 2343822"/>
              <a:gd name="connsiteX114" fmla="*/ 164054 w 4192793"/>
              <a:gd name="connsiteY114" fmla="*/ 457200 h 2343822"/>
              <a:gd name="connsiteX115" fmla="*/ 153296 w 4192793"/>
              <a:gd name="connsiteY115" fmla="*/ 457200 h 2343822"/>
              <a:gd name="connsiteX116" fmla="*/ 153296 w 4192793"/>
              <a:gd name="connsiteY116" fmla="*/ 423582 h 2343822"/>
              <a:gd name="connsiteX117" fmla="*/ 86061 w 4192793"/>
              <a:gd name="connsiteY117" fmla="*/ 423582 h 2343822"/>
              <a:gd name="connsiteX118" fmla="*/ 86061 w 4192793"/>
              <a:gd name="connsiteY118" fmla="*/ 369794 h 2343822"/>
              <a:gd name="connsiteX119" fmla="*/ 73959 w 4192793"/>
              <a:gd name="connsiteY119" fmla="*/ 369794 h 2343822"/>
              <a:gd name="connsiteX120" fmla="*/ 73959 w 4192793"/>
              <a:gd name="connsiteY120" fmla="*/ 309282 h 2343822"/>
              <a:gd name="connsiteX121" fmla="*/ 61856 w 4192793"/>
              <a:gd name="connsiteY121" fmla="*/ 309282 h 2343822"/>
              <a:gd name="connsiteX122" fmla="*/ 61856 w 4192793"/>
              <a:gd name="connsiteY122" fmla="*/ 221876 h 2343822"/>
              <a:gd name="connsiteX123" fmla="*/ 48409 w 4192793"/>
              <a:gd name="connsiteY123" fmla="*/ 221876 h 2343822"/>
              <a:gd name="connsiteX124" fmla="*/ 48409 w 4192793"/>
              <a:gd name="connsiteY124" fmla="*/ 84716 h 2343822"/>
              <a:gd name="connsiteX125" fmla="*/ 34962 w 4192793"/>
              <a:gd name="connsiteY125" fmla="*/ 84716 h 2343822"/>
              <a:gd name="connsiteX126" fmla="*/ 34962 w 4192793"/>
              <a:gd name="connsiteY126" fmla="*/ 32273 h 2343822"/>
              <a:gd name="connsiteX127" fmla="*/ 18826 w 4192793"/>
              <a:gd name="connsiteY127" fmla="*/ 32273 h 2343822"/>
              <a:gd name="connsiteX128" fmla="*/ 18826 w 4192793"/>
              <a:gd name="connsiteY128" fmla="*/ 0 h 2343822"/>
              <a:gd name="connsiteX129" fmla="*/ 0 w 4192793"/>
              <a:gd name="connsiteY129" fmla="*/ 0 h 23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192793" h="2343822">
                <a:moveTo>
                  <a:pt x="4192793" y="2343822"/>
                </a:moveTo>
                <a:lnTo>
                  <a:pt x="3978985" y="2343822"/>
                </a:lnTo>
                <a:lnTo>
                  <a:pt x="3978985" y="2311549"/>
                </a:lnTo>
                <a:lnTo>
                  <a:pt x="3749040" y="2311549"/>
                </a:lnTo>
                <a:lnTo>
                  <a:pt x="3749040" y="2268519"/>
                </a:lnTo>
                <a:lnTo>
                  <a:pt x="3700631" y="2268519"/>
                </a:lnTo>
                <a:lnTo>
                  <a:pt x="3700631" y="2240280"/>
                </a:lnTo>
                <a:lnTo>
                  <a:pt x="3420932" y="2240280"/>
                </a:lnTo>
                <a:lnTo>
                  <a:pt x="3420932" y="2189181"/>
                </a:lnTo>
                <a:lnTo>
                  <a:pt x="3355041" y="2189181"/>
                </a:lnTo>
                <a:lnTo>
                  <a:pt x="3355041" y="2170355"/>
                </a:lnTo>
                <a:lnTo>
                  <a:pt x="3195021" y="2170355"/>
                </a:lnTo>
                <a:lnTo>
                  <a:pt x="3195021" y="2140772"/>
                </a:lnTo>
                <a:lnTo>
                  <a:pt x="3017520" y="2140772"/>
                </a:lnTo>
                <a:lnTo>
                  <a:pt x="3017520" y="2108499"/>
                </a:lnTo>
                <a:lnTo>
                  <a:pt x="2922046" y="2108499"/>
                </a:lnTo>
                <a:lnTo>
                  <a:pt x="2922046" y="2073536"/>
                </a:lnTo>
                <a:lnTo>
                  <a:pt x="2858845" y="2073536"/>
                </a:lnTo>
                <a:lnTo>
                  <a:pt x="2858845" y="2042608"/>
                </a:lnTo>
                <a:lnTo>
                  <a:pt x="2717651" y="2042608"/>
                </a:lnTo>
                <a:lnTo>
                  <a:pt x="2717651" y="2015714"/>
                </a:lnTo>
                <a:lnTo>
                  <a:pt x="2581835" y="2015714"/>
                </a:lnTo>
                <a:lnTo>
                  <a:pt x="2581835" y="1982096"/>
                </a:lnTo>
                <a:lnTo>
                  <a:pt x="2350546" y="1982096"/>
                </a:lnTo>
                <a:lnTo>
                  <a:pt x="2350546" y="1957892"/>
                </a:lnTo>
                <a:lnTo>
                  <a:pt x="2277932" y="1957892"/>
                </a:lnTo>
                <a:lnTo>
                  <a:pt x="2277932" y="1922929"/>
                </a:lnTo>
                <a:lnTo>
                  <a:pt x="2247003" y="1922929"/>
                </a:lnTo>
                <a:lnTo>
                  <a:pt x="2247003" y="1893346"/>
                </a:lnTo>
                <a:lnTo>
                  <a:pt x="1972683" y="1893346"/>
                </a:lnTo>
                <a:lnTo>
                  <a:pt x="1972683" y="1867796"/>
                </a:lnTo>
                <a:lnTo>
                  <a:pt x="1913516" y="1867796"/>
                </a:lnTo>
                <a:lnTo>
                  <a:pt x="1913516" y="1828800"/>
                </a:lnTo>
                <a:lnTo>
                  <a:pt x="1892001" y="1828800"/>
                </a:lnTo>
                <a:lnTo>
                  <a:pt x="1892001" y="1801906"/>
                </a:lnTo>
                <a:lnTo>
                  <a:pt x="1867796" y="1801906"/>
                </a:lnTo>
                <a:lnTo>
                  <a:pt x="1867796" y="1776356"/>
                </a:lnTo>
                <a:lnTo>
                  <a:pt x="1795182" y="1776356"/>
                </a:lnTo>
                <a:lnTo>
                  <a:pt x="1795182" y="1746773"/>
                </a:lnTo>
                <a:lnTo>
                  <a:pt x="1772322" y="1746773"/>
                </a:lnTo>
                <a:lnTo>
                  <a:pt x="1772322" y="1717189"/>
                </a:lnTo>
                <a:lnTo>
                  <a:pt x="1502036" y="1717189"/>
                </a:lnTo>
                <a:lnTo>
                  <a:pt x="1502036" y="1682227"/>
                </a:lnTo>
                <a:lnTo>
                  <a:pt x="1465729" y="1682227"/>
                </a:lnTo>
                <a:lnTo>
                  <a:pt x="1465729" y="1659367"/>
                </a:lnTo>
                <a:lnTo>
                  <a:pt x="1359498" y="1659367"/>
                </a:lnTo>
                <a:lnTo>
                  <a:pt x="1359498" y="1633818"/>
                </a:lnTo>
                <a:lnTo>
                  <a:pt x="1316467" y="1633818"/>
                </a:lnTo>
                <a:lnTo>
                  <a:pt x="1316467" y="1609613"/>
                </a:lnTo>
                <a:lnTo>
                  <a:pt x="1245198" y="1609613"/>
                </a:lnTo>
                <a:lnTo>
                  <a:pt x="1245198" y="1573306"/>
                </a:lnTo>
                <a:lnTo>
                  <a:pt x="1230406" y="1573306"/>
                </a:lnTo>
                <a:lnTo>
                  <a:pt x="1230406" y="1515484"/>
                </a:lnTo>
                <a:lnTo>
                  <a:pt x="1199478" y="1515484"/>
                </a:lnTo>
                <a:lnTo>
                  <a:pt x="1199478" y="1485900"/>
                </a:lnTo>
                <a:lnTo>
                  <a:pt x="1157792" y="1485900"/>
                </a:lnTo>
                <a:lnTo>
                  <a:pt x="1157792" y="1457661"/>
                </a:lnTo>
                <a:lnTo>
                  <a:pt x="1099969" y="1457661"/>
                </a:lnTo>
                <a:lnTo>
                  <a:pt x="1099969" y="1441525"/>
                </a:lnTo>
                <a:lnTo>
                  <a:pt x="1081143" y="1441525"/>
                </a:lnTo>
                <a:lnTo>
                  <a:pt x="1081143" y="1398494"/>
                </a:lnTo>
                <a:lnTo>
                  <a:pt x="1031389" y="1398494"/>
                </a:lnTo>
                <a:lnTo>
                  <a:pt x="1031389" y="1379668"/>
                </a:lnTo>
                <a:lnTo>
                  <a:pt x="915745" y="1379668"/>
                </a:lnTo>
                <a:lnTo>
                  <a:pt x="915745" y="1347395"/>
                </a:lnTo>
                <a:lnTo>
                  <a:pt x="904987" y="1347395"/>
                </a:lnTo>
                <a:lnTo>
                  <a:pt x="904987" y="1317812"/>
                </a:lnTo>
                <a:lnTo>
                  <a:pt x="840441" y="1317812"/>
                </a:lnTo>
                <a:lnTo>
                  <a:pt x="840441" y="1286884"/>
                </a:lnTo>
                <a:lnTo>
                  <a:pt x="742278" y="1286884"/>
                </a:lnTo>
                <a:lnTo>
                  <a:pt x="742278" y="1262679"/>
                </a:lnTo>
                <a:lnTo>
                  <a:pt x="727486" y="1262679"/>
                </a:lnTo>
                <a:lnTo>
                  <a:pt x="727486" y="1226372"/>
                </a:lnTo>
                <a:lnTo>
                  <a:pt x="683111" y="1226372"/>
                </a:lnTo>
                <a:lnTo>
                  <a:pt x="683111" y="1206201"/>
                </a:lnTo>
                <a:lnTo>
                  <a:pt x="662940" y="1206201"/>
                </a:lnTo>
                <a:lnTo>
                  <a:pt x="662940" y="1177962"/>
                </a:lnTo>
                <a:lnTo>
                  <a:pt x="640080" y="1177962"/>
                </a:lnTo>
                <a:lnTo>
                  <a:pt x="640080" y="1148379"/>
                </a:lnTo>
                <a:lnTo>
                  <a:pt x="618565" y="1148379"/>
                </a:lnTo>
                <a:lnTo>
                  <a:pt x="618565" y="1121485"/>
                </a:lnTo>
                <a:lnTo>
                  <a:pt x="575534" y="1121485"/>
                </a:lnTo>
                <a:lnTo>
                  <a:pt x="575534" y="1082488"/>
                </a:lnTo>
                <a:lnTo>
                  <a:pt x="549985" y="1082488"/>
                </a:lnTo>
                <a:lnTo>
                  <a:pt x="549985" y="1004495"/>
                </a:lnTo>
                <a:lnTo>
                  <a:pt x="492162" y="1004495"/>
                </a:lnTo>
                <a:lnTo>
                  <a:pt x="492162" y="970878"/>
                </a:lnTo>
                <a:lnTo>
                  <a:pt x="471992" y="970878"/>
                </a:lnTo>
                <a:lnTo>
                  <a:pt x="471992" y="949362"/>
                </a:lnTo>
                <a:lnTo>
                  <a:pt x="458545" y="949362"/>
                </a:lnTo>
                <a:lnTo>
                  <a:pt x="458545" y="887506"/>
                </a:lnTo>
                <a:lnTo>
                  <a:pt x="449132" y="887506"/>
                </a:lnTo>
                <a:lnTo>
                  <a:pt x="449132" y="871369"/>
                </a:lnTo>
                <a:lnTo>
                  <a:pt x="396688" y="871369"/>
                </a:lnTo>
                <a:lnTo>
                  <a:pt x="396688" y="837752"/>
                </a:lnTo>
                <a:lnTo>
                  <a:pt x="372483" y="837752"/>
                </a:lnTo>
                <a:lnTo>
                  <a:pt x="372483" y="820271"/>
                </a:lnTo>
                <a:lnTo>
                  <a:pt x="334832" y="820271"/>
                </a:lnTo>
                <a:lnTo>
                  <a:pt x="334832" y="785308"/>
                </a:lnTo>
                <a:lnTo>
                  <a:pt x="316006" y="785308"/>
                </a:lnTo>
                <a:lnTo>
                  <a:pt x="316006" y="755725"/>
                </a:lnTo>
                <a:lnTo>
                  <a:pt x="291801" y="755725"/>
                </a:lnTo>
                <a:lnTo>
                  <a:pt x="291801" y="731520"/>
                </a:lnTo>
                <a:lnTo>
                  <a:pt x="233979" y="731520"/>
                </a:lnTo>
                <a:lnTo>
                  <a:pt x="233979" y="677732"/>
                </a:lnTo>
                <a:lnTo>
                  <a:pt x="220532" y="677732"/>
                </a:lnTo>
                <a:lnTo>
                  <a:pt x="220532" y="630667"/>
                </a:lnTo>
                <a:lnTo>
                  <a:pt x="199016" y="630667"/>
                </a:lnTo>
                <a:lnTo>
                  <a:pt x="199016" y="560742"/>
                </a:lnTo>
                <a:lnTo>
                  <a:pt x="192293" y="560742"/>
                </a:lnTo>
                <a:lnTo>
                  <a:pt x="192293" y="536538"/>
                </a:lnTo>
                <a:lnTo>
                  <a:pt x="176156" y="536538"/>
                </a:lnTo>
                <a:lnTo>
                  <a:pt x="176156" y="490818"/>
                </a:lnTo>
                <a:lnTo>
                  <a:pt x="164054" y="490818"/>
                </a:lnTo>
                <a:lnTo>
                  <a:pt x="164054" y="457200"/>
                </a:lnTo>
                <a:lnTo>
                  <a:pt x="153296" y="457200"/>
                </a:lnTo>
                <a:lnTo>
                  <a:pt x="153296" y="423582"/>
                </a:lnTo>
                <a:lnTo>
                  <a:pt x="86061" y="423582"/>
                </a:lnTo>
                <a:lnTo>
                  <a:pt x="86061" y="369794"/>
                </a:lnTo>
                <a:lnTo>
                  <a:pt x="73959" y="369794"/>
                </a:lnTo>
                <a:lnTo>
                  <a:pt x="73959" y="309282"/>
                </a:lnTo>
                <a:lnTo>
                  <a:pt x="61856" y="309282"/>
                </a:lnTo>
                <a:lnTo>
                  <a:pt x="61856" y="221876"/>
                </a:lnTo>
                <a:lnTo>
                  <a:pt x="48409" y="221876"/>
                </a:lnTo>
                <a:lnTo>
                  <a:pt x="48409" y="84716"/>
                </a:lnTo>
                <a:lnTo>
                  <a:pt x="34962" y="84716"/>
                </a:lnTo>
                <a:lnTo>
                  <a:pt x="34962" y="32273"/>
                </a:lnTo>
                <a:lnTo>
                  <a:pt x="18826" y="32273"/>
                </a:lnTo>
                <a:lnTo>
                  <a:pt x="18826"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BF86BCFF-8D4E-9C3A-7040-4DC08E3A6982}"/>
              </a:ext>
            </a:extLst>
          </p:cNvPr>
          <p:cNvSpPr txBox="1"/>
          <p:nvPr/>
        </p:nvSpPr>
        <p:spPr bwMode="auto">
          <a:xfrm>
            <a:off x="1359849" y="5226442"/>
            <a:ext cx="4847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Rd-R vs Rd: HR: 0.70 (95% Cl: 0.51-0.95;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.02)</a:t>
            </a:r>
          </a:p>
        </p:txBody>
      </p:sp>
      <p:sp>
        <p:nvSpPr>
          <p:cNvPr id="40" name="TextBox 39">
            <a:extLst>
              <a:ext uri="{FF2B5EF4-FFF2-40B4-BE49-F238E27FC236}">
                <a16:creationId xmlns:a16="http://schemas.microsoft.com/office/drawing/2014/main" id="{471C3808-2E26-1939-8B4F-AF7078B1D617}"/>
              </a:ext>
            </a:extLst>
          </p:cNvPr>
          <p:cNvSpPr txBox="1"/>
          <p:nvPr/>
        </p:nvSpPr>
        <p:spPr bwMode="auto">
          <a:xfrm>
            <a:off x="1861931" y="4718288"/>
            <a:ext cx="85255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Rd-R</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a:t>
            </a:r>
          </a:p>
        </p:txBody>
      </p:sp>
      <p:cxnSp>
        <p:nvCxnSpPr>
          <p:cNvPr id="42" name="Straight Connector 41">
            <a:extLst>
              <a:ext uri="{FF2B5EF4-FFF2-40B4-BE49-F238E27FC236}">
                <a16:creationId xmlns:a16="http://schemas.microsoft.com/office/drawing/2014/main" id="{F267044E-E441-DD7C-B3D4-62A639282CC6}"/>
              </a:ext>
            </a:extLst>
          </p:cNvPr>
          <p:cNvCxnSpPr/>
          <p:nvPr/>
        </p:nvCxnSpPr>
        <p:spPr bwMode="auto">
          <a:xfrm>
            <a:off x="1548296" y="4917071"/>
            <a:ext cx="337930" cy="0"/>
          </a:xfrm>
          <a:prstGeom prst="line">
            <a:avLst/>
          </a:prstGeom>
          <a:noFill/>
          <a:ln w="28575" cap="flat" cmpd="sng" algn="ctr">
            <a:solidFill>
              <a:schemeClr val="accent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2B0BB278-8319-26B8-9B0A-EF55D5B1E5AE}"/>
              </a:ext>
            </a:extLst>
          </p:cNvPr>
          <p:cNvCxnSpPr/>
          <p:nvPr/>
        </p:nvCxnSpPr>
        <p:spPr bwMode="auto">
          <a:xfrm>
            <a:off x="1548296" y="5173280"/>
            <a:ext cx="337930" cy="0"/>
          </a:xfrm>
          <a:prstGeom prst="line">
            <a:avLst/>
          </a:prstGeom>
          <a:noFill/>
          <a:ln w="28575" cap="flat" cmpd="sng" algn="ctr">
            <a:solidFill>
              <a:schemeClr val="accent3"/>
            </a:solidFill>
            <a:prstDash val="solid"/>
            <a:round/>
            <a:headEnd type="none" w="med" len="med"/>
            <a:tailEnd type="none" w="med" len="med"/>
          </a:ln>
          <a:effectLst/>
        </p:spPr>
      </p:cxnSp>
      <p:grpSp>
        <p:nvGrpSpPr>
          <p:cNvPr id="52" name="Group 51">
            <a:extLst>
              <a:ext uri="{FF2B5EF4-FFF2-40B4-BE49-F238E27FC236}">
                <a16:creationId xmlns:a16="http://schemas.microsoft.com/office/drawing/2014/main" id="{67383BFA-B998-398F-78F3-FCCFC15A1657}"/>
              </a:ext>
            </a:extLst>
          </p:cNvPr>
          <p:cNvGrpSpPr/>
          <p:nvPr/>
        </p:nvGrpSpPr>
        <p:grpSpPr>
          <a:xfrm>
            <a:off x="6742275" y="2909495"/>
            <a:ext cx="97951" cy="2619513"/>
            <a:chOff x="6844747" y="2840383"/>
            <a:chExt cx="335722" cy="2619513"/>
          </a:xfrm>
        </p:grpSpPr>
        <p:cxnSp>
          <p:nvCxnSpPr>
            <p:cNvPr id="46" name="Straight Connector 45">
              <a:extLst>
                <a:ext uri="{FF2B5EF4-FFF2-40B4-BE49-F238E27FC236}">
                  <a16:creationId xmlns:a16="http://schemas.microsoft.com/office/drawing/2014/main" id="{FBDF1DCC-56A1-0FC3-C306-ECDD9F209379}"/>
                </a:ext>
              </a:extLst>
            </p:cNvPr>
            <p:cNvCxnSpPr>
              <a:cxnSpLocks/>
            </p:cNvCxnSpPr>
            <p:nvPr/>
          </p:nvCxnSpPr>
          <p:spPr bwMode="auto">
            <a:xfrm>
              <a:off x="6844747" y="2840383"/>
              <a:ext cx="335722"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7E587750-F7F8-752A-792B-AACCF1C6DA4D}"/>
                </a:ext>
              </a:extLst>
            </p:cNvPr>
            <p:cNvCxnSpPr>
              <a:cxnSpLocks/>
            </p:cNvCxnSpPr>
            <p:nvPr/>
          </p:nvCxnSpPr>
          <p:spPr bwMode="auto">
            <a:xfrm>
              <a:off x="6844747" y="3495261"/>
              <a:ext cx="335722"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AB851179-065F-2799-4A41-DB03F62AE801}"/>
                </a:ext>
              </a:extLst>
            </p:cNvPr>
            <p:cNvCxnSpPr>
              <a:cxnSpLocks/>
            </p:cNvCxnSpPr>
            <p:nvPr/>
          </p:nvCxnSpPr>
          <p:spPr bwMode="auto">
            <a:xfrm>
              <a:off x="6844747" y="4150139"/>
              <a:ext cx="335722"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35D8BE2C-7244-4B12-1425-3F664B93353E}"/>
                </a:ext>
              </a:extLst>
            </p:cNvPr>
            <p:cNvCxnSpPr>
              <a:cxnSpLocks/>
            </p:cNvCxnSpPr>
            <p:nvPr/>
          </p:nvCxnSpPr>
          <p:spPr bwMode="auto">
            <a:xfrm>
              <a:off x="6844747" y="4805017"/>
              <a:ext cx="335722"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6E8D3DE8-0BB6-03F8-5F69-B5868F7CD680}"/>
                </a:ext>
              </a:extLst>
            </p:cNvPr>
            <p:cNvCxnSpPr>
              <a:cxnSpLocks/>
            </p:cNvCxnSpPr>
            <p:nvPr/>
          </p:nvCxnSpPr>
          <p:spPr bwMode="auto">
            <a:xfrm>
              <a:off x="6844747" y="5459896"/>
              <a:ext cx="3357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60" name="Group 59">
            <a:extLst>
              <a:ext uri="{FF2B5EF4-FFF2-40B4-BE49-F238E27FC236}">
                <a16:creationId xmlns:a16="http://schemas.microsoft.com/office/drawing/2014/main" id="{103CF17B-3027-4A8F-6B29-7BAAF8F5340D}"/>
              </a:ext>
            </a:extLst>
          </p:cNvPr>
          <p:cNvGrpSpPr/>
          <p:nvPr/>
        </p:nvGrpSpPr>
        <p:grpSpPr>
          <a:xfrm>
            <a:off x="6832012" y="5526015"/>
            <a:ext cx="4208962" cy="90760"/>
            <a:chOff x="7172254" y="5456903"/>
            <a:chExt cx="4208962" cy="226898"/>
          </a:xfrm>
        </p:grpSpPr>
        <p:cxnSp>
          <p:nvCxnSpPr>
            <p:cNvPr id="54" name="Straight Connector 53">
              <a:extLst>
                <a:ext uri="{FF2B5EF4-FFF2-40B4-BE49-F238E27FC236}">
                  <a16:creationId xmlns:a16="http://schemas.microsoft.com/office/drawing/2014/main" id="{4C7FA8AB-5C64-CE55-F2CF-773F3BE6B1F3}"/>
                </a:ext>
              </a:extLst>
            </p:cNvPr>
            <p:cNvCxnSpPr>
              <a:cxnSpLocks/>
            </p:cNvCxnSpPr>
            <p:nvPr/>
          </p:nvCxnSpPr>
          <p:spPr bwMode="auto">
            <a:xfrm>
              <a:off x="7172254" y="5456903"/>
              <a:ext cx="0" cy="226898"/>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8FD38BEE-9FD3-630D-F649-863ECEE40D45}"/>
                </a:ext>
              </a:extLst>
            </p:cNvPr>
            <p:cNvCxnSpPr>
              <a:cxnSpLocks/>
            </p:cNvCxnSpPr>
            <p:nvPr/>
          </p:nvCxnSpPr>
          <p:spPr bwMode="auto">
            <a:xfrm>
              <a:off x="8224494" y="5456903"/>
              <a:ext cx="0" cy="226898"/>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0B7208D2-D841-733E-5324-282A43463527}"/>
                </a:ext>
              </a:extLst>
            </p:cNvPr>
            <p:cNvCxnSpPr>
              <a:cxnSpLocks/>
            </p:cNvCxnSpPr>
            <p:nvPr/>
          </p:nvCxnSpPr>
          <p:spPr bwMode="auto">
            <a:xfrm>
              <a:off x="9276735" y="5456903"/>
              <a:ext cx="0" cy="226898"/>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42D1CC32-5B54-082C-FD55-EC0A4A0F9640}"/>
                </a:ext>
              </a:extLst>
            </p:cNvPr>
            <p:cNvCxnSpPr>
              <a:cxnSpLocks/>
            </p:cNvCxnSpPr>
            <p:nvPr/>
          </p:nvCxnSpPr>
          <p:spPr bwMode="auto">
            <a:xfrm>
              <a:off x="10328975" y="5456903"/>
              <a:ext cx="0" cy="226898"/>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7F102C88-5636-0AF3-AC5A-94F648F3F935}"/>
                </a:ext>
              </a:extLst>
            </p:cNvPr>
            <p:cNvCxnSpPr>
              <a:cxnSpLocks/>
            </p:cNvCxnSpPr>
            <p:nvPr/>
          </p:nvCxnSpPr>
          <p:spPr bwMode="auto">
            <a:xfrm>
              <a:off x="11381216" y="5456903"/>
              <a:ext cx="0" cy="226898"/>
            </a:xfrm>
            <a:prstGeom prst="line">
              <a:avLst/>
            </a:prstGeom>
            <a:noFill/>
            <a:ln w="28575" cap="flat" cmpd="sng" algn="ctr">
              <a:solidFill>
                <a:schemeClr val="bg1"/>
              </a:solidFill>
              <a:prstDash val="solid"/>
              <a:round/>
              <a:headEnd type="none" w="med" len="med"/>
              <a:tailEnd type="none" w="med" len="med"/>
            </a:ln>
            <a:effectLst/>
          </p:spPr>
        </p:cxnSp>
      </p:grpSp>
      <p:sp>
        <p:nvSpPr>
          <p:cNvPr id="61" name="TextBox 60">
            <a:extLst>
              <a:ext uri="{FF2B5EF4-FFF2-40B4-BE49-F238E27FC236}">
                <a16:creationId xmlns:a16="http://schemas.microsoft.com/office/drawing/2014/main" id="{C06D9FBF-D7F8-95E0-4B63-CDB54CC4BBE5}"/>
              </a:ext>
            </a:extLst>
          </p:cNvPr>
          <p:cNvSpPr txBox="1"/>
          <p:nvPr/>
        </p:nvSpPr>
        <p:spPr bwMode="auto">
          <a:xfrm>
            <a:off x="6493935" y="5333152"/>
            <a:ext cx="2949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62" name="TextBox 61">
            <a:extLst>
              <a:ext uri="{FF2B5EF4-FFF2-40B4-BE49-F238E27FC236}">
                <a16:creationId xmlns:a16="http://schemas.microsoft.com/office/drawing/2014/main" id="{F99D7363-DE42-4340-E16B-257A71B90E30}"/>
              </a:ext>
            </a:extLst>
          </p:cNvPr>
          <p:cNvSpPr txBox="1"/>
          <p:nvPr/>
        </p:nvSpPr>
        <p:spPr bwMode="auto">
          <a:xfrm>
            <a:off x="6679991" y="5553243"/>
            <a:ext cx="2949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63" name="TextBox 62">
            <a:extLst>
              <a:ext uri="{FF2B5EF4-FFF2-40B4-BE49-F238E27FC236}">
                <a16:creationId xmlns:a16="http://schemas.microsoft.com/office/drawing/2014/main" id="{3BF44370-3B68-C719-5680-55F42FE3E11E}"/>
              </a:ext>
            </a:extLst>
          </p:cNvPr>
          <p:cNvSpPr txBox="1"/>
          <p:nvPr/>
        </p:nvSpPr>
        <p:spPr bwMode="auto">
          <a:xfrm>
            <a:off x="7664729" y="5553243"/>
            <a:ext cx="4515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64" name="TextBox 63">
            <a:extLst>
              <a:ext uri="{FF2B5EF4-FFF2-40B4-BE49-F238E27FC236}">
                <a16:creationId xmlns:a16="http://schemas.microsoft.com/office/drawing/2014/main" id="{C63F2180-E4CF-C861-8B6E-BA9115FDD816}"/>
              </a:ext>
            </a:extLst>
          </p:cNvPr>
          <p:cNvSpPr txBox="1"/>
          <p:nvPr/>
        </p:nvSpPr>
        <p:spPr bwMode="auto">
          <a:xfrm>
            <a:off x="8740227" y="5553243"/>
            <a:ext cx="4515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65" name="TextBox 64">
            <a:extLst>
              <a:ext uri="{FF2B5EF4-FFF2-40B4-BE49-F238E27FC236}">
                <a16:creationId xmlns:a16="http://schemas.microsoft.com/office/drawing/2014/main" id="{8B18977F-736A-AFB5-384D-5D2C80443F8B}"/>
              </a:ext>
            </a:extLst>
          </p:cNvPr>
          <p:cNvSpPr txBox="1"/>
          <p:nvPr/>
        </p:nvSpPr>
        <p:spPr bwMode="auto">
          <a:xfrm>
            <a:off x="9781690" y="5553243"/>
            <a:ext cx="4515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66" name="TextBox 65">
            <a:extLst>
              <a:ext uri="{FF2B5EF4-FFF2-40B4-BE49-F238E27FC236}">
                <a16:creationId xmlns:a16="http://schemas.microsoft.com/office/drawing/2014/main" id="{587FE0EF-0FB4-368E-F5AC-B3C9EF9F2069}"/>
              </a:ext>
            </a:extLst>
          </p:cNvPr>
          <p:cNvSpPr txBox="1"/>
          <p:nvPr/>
        </p:nvSpPr>
        <p:spPr bwMode="auto">
          <a:xfrm>
            <a:off x="10841305" y="5553243"/>
            <a:ext cx="4515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67" name="TextBox 66">
            <a:extLst>
              <a:ext uri="{FF2B5EF4-FFF2-40B4-BE49-F238E27FC236}">
                <a16:creationId xmlns:a16="http://schemas.microsoft.com/office/drawing/2014/main" id="{73D8B1A5-375D-CFCB-7DAF-A0F851730487}"/>
              </a:ext>
            </a:extLst>
          </p:cNvPr>
          <p:cNvSpPr txBox="1"/>
          <p:nvPr/>
        </p:nvSpPr>
        <p:spPr bwMode="auto">
          <a:xfrm>
            <a:off x="6183083" y="4672878"/>
            <a:ext cx="6670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0.25</a:t>
            </a:r>
          </a:p>
        </p:txBody>
      </p:sp>
      <p:sp>
        <p:nvSpPr>
          <p:cNvPr id="68" name="TextBox 67">
            <a:extLst>
              <a:ext uri="{FF2B5EF4-FFF2-40B4-BE49-F238E27FC236}">
                <a16:creationId xmlns:a16="http://schemas.microsoft.com/office/drawing/2014/main" id="{BFBC371E-CDCB-9437-FD4D-043C290EAC48}"/>
              </a:ext>
            </a:extLst>
          </p:cNvPr>
          <p:cNvSpPr txBox="1"/>
          <p:nvPr/>
        </p:nvSpPr>
        <p:spPr bwMode="auto">
          <a:xfrm>
            <a:off x="6183083" y="4003529"/>
            <a:ext cx="6670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0.50</a:t>
            </a:r>
          </a:p>
        </p:txBody>
      </p:sp>
      <p:sp>
        <p:nvSpPr>
          <p:cNvPr id="69" name="TextBox 68">
            <a:extLst>
              <a:ext uri="{FF2B5EF4-FFF2-40B4-BE49-F238E27FC236}">
                <a16:creationId xmlns:a16="http://schemas.microsoft.com/office/drawing/2014/main" id="{1CA17CBA-38E1-656D-5065-D78C4E583780}"/>
              </a:ext>
            </a:extLst>
          </p:cNvPr>
          <p:cNvSpPr txBox="1"/>
          <p:nvPr/>
        </p:nvSpPr>
        <p:spPr bwMode="auto">
          <a:xfrm>
            <a:off x="6183083" y="3354600"/>
            <a:ext cx="6670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0.75</a:t>
            </a:r>
          </a:p>
        </p:txBody>
      </p:sp>
      <p:sp>
        <p:nvSpPr>
          <p:cNvPr id="70" name="TextBox 69">
            <a:extLst>
              <a:ext uri="{FF2B5EF4-FFF2-40B4-BE49-F238E27FC236}">
                <a16:creationId xmlns:a16="http://schemas.microsoft.com/office/drawing/2014/main" id="{FDDC38D4-8C96-6E51-897F-3631F987DD36}"/>
              </a:ext>
            </a:extLst>
          </p:cNvPr>
          <p:cNvSpPr txBox="1"/>
          <p:nvPr/>
        </p:nvSpPr>
        <p:spPr bwMode="auto">
          <a:xfrm>
            <a:off x="6459900" y="2705671"/>
            <a:ext cx="2768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71" name="Freeform: Shape 70">
            <a:extLst>
              <a:ext uri="{FF2B5EF4-FFF2-40B4-BE49-F238E27FC236}">
                <a16:creationId xmlns:a16="http://schemas.microsoft.com/office/drawing/2014/main" id="{32B6EA37-B3F1-5263-EDF4-8198FA3F2FC3}"/>
              </a:ext>
            </a:extLst>
          </p:cNvPr>
          <p:cNvSpPr/>
          <p:nvPr/>
        </p:nvSpPr>
        <p:spPr bwMode="auto">
          <a:xfrm>
            <a:off x="6822817" y="2907012"/>
            <a:ext cx="4623231" cy="1015310"/>
          </a:xfrm>
          <a:custGeom>
            <a:avLst/>
            <a:gdLst>
              <a:gd name="connsiteX0" fmla="*/ 4623231 w 4623231"/>
              <a:gd name="connsiteY0" fmla="*/ 1015310 h 1015310"/>
              <a:gd name="connsiteX1" fmla="*/ 4491272 w 4623231"/>
              <a:gd name="connsiteY1" fmla="*/ 1015310 h 1015310"/>
              <a:gd name="connsiteX2" fmla="*/ 4491272 w 4623231"/>
              <a:gd name="connsiteY2" fmla="*/ 968736 h 1015310"/>
              <a:gd name="connsiteX3" fmla="*/ 4398124 w 4623231"/>
              <a:gd name="connsiteY3" fmla="*/ 968736 h 1015310"/>
              <a:gd name="connsiteX4" fmla="*/ 4398124 w 4623231"/>
              <a:gd name="connsiteY4" fmla="*/ 914400 h 1015310"/>
              <a:gd name="connsiteX5" fmla="*/ 4376390 w 4623231"/>
              <a:gd name="connsiteY5" fmla="*/ 914400 h 1015310"/>
              <a:gd name="connsiteX6" fmla="*/ 4376390 w 4623231"/>
              <a:gd name="connsiteY6" fmla="*/ 870931 h 1015310"/>
              <a:gd name="connsiteX7" fmla="*/ 4242878 w 4623231"/>
              <a:gd name="connsiteY7" fmla="*/ 870931 h 1015310"/>
              <a:gd name="connsiteX8" fmla="*/ 4242878 w 4623231"/>
              <a:gd name="connsiteY8" fmla="*/ 815043 h 1015310"/>
              <a:gd name="connsiteX9" fmla="*/ 4163702 w 4623231"/>
              <a:gd name="connsiteY9" fmla="*/ 815043 h 1015310"/>
              <a:gd name="connsiteX10" fmla="*/ 4163702 w 4623231"/>
              <a:gd name="connsiteY10" fmla="*/ 763811 h 1015310"/>
              <a:gd name="connsiteX11" fmla="*/ 4062792 w 4623231"/>
              <a:gd name="connsiteY11" fmla="*/ 763811 h 1015310"/>
              <a:gd name="connsiteX12" fmla="*/ 4062792 w 4623231"/>
              <a:gd name="connsiteY12" fmla="*/ 734315 h 1015310"/>
              <a:gd name="connsiteX13" fmla="*/ 3860972 w 4623231"/>
              <a:gd name="connsiteY13" fmla="*/ 734315 h 1015310"/>
              <a:gd name="connsiteX14" fmla="*/ 3860972 w 4623231"/>
              <a:gd name="connsiteY14" fmla="*/ 690846 h 1015310"/>
              <a:gd name="connsiteX15" fmla="*/ 3337793 w 4623231"/>
              <a:gd name="connsiteY15" fmla="*/ 690846 h 1015310"/>
              <a:gd name="connsiteX16" fmla="*/ 3337793 w 4623231"/>
              <a:gd name="connsiteY16" fmla="*/ 644272 h 1015310"/>
              <a:gd name="connsiteX17" fmla="*/ 3222910 w 4623231"/>
              <a:gd name="connsiteY17" fmla="*/ 644272 h 1015310"/>
              <a:gd name="connsiteX18" fmla="*/ 3222910 w 4623231"/>
              <a:gd name="connsiteY18" fmla="*/ 622537 h 1015310"/>
              <a:gd name="connsiteX19" fmla="*/ 3128210 w 4623231"/>
              <a:gd name="connsiteY19" fmla="*/ 622537 h 1015310"/>
              <a:gd name="connsiteX20" fmla="*/ 3128210 w 4623231"/>
              <a:gd name="connsiteY20" fmla="*/ 582173 h 1015310"/>
              <a:gd name="connsiteX21" fmla="*/ 2986936 w 4623231"/>
              <a:gd name="connsiteY21" fmla="*/ 582173 h 1015310"/>
              <a:gd name="connsiteX22" fmla="*/ 2986936 w 4623231"/>
              <a:gd name="connsiteY22" fmla="*/ 552677 h 1015310"/>
              <a:gd name="connsiteX23" fmla="*/ 2698178 w 4623231"/>
              <a:gd name="connsiteY23" fmla="*/ 552677 h 1015310"/>
              <a:gd name="connsiteX24" fmla="*/ 2698178 w 4623231"/>
              <a:gd name="connsiteY24" fmla="*/ 529390 h 1015310"/>
              <a:gd name="connsiteX25" fmla="*/ 2625213 w 4623231"/>
              <a:gd name="connsiteY25" fmla="*/ 529390 h 1015310"/>
              <a:gd name="connsiteX26" fmla="*/ 2625213 w 4623231"/>
              <a:gd name="connsiteY26" fmla="*/ 492131 h 1015310"/>
              <a:gd name="connsiteX27" fmla="*/ 2524303 w 4623231"/>
              <a:gd name="connsiteY27" fmla="*/ 492131 h 1015310"/>
              <a:gd name="connsiteX28" fmla="*/ 2524303 w 4623231"/>
              <a:gd name="connsiteY28" fmla="*/ 457976 h 1015310"/>
              <a:gd name="connsiteX29" fmla="*/ 2102033 w 4623231"/>
              <a:gd name="connsiteY29" fmla="*/ 457976 h 1015310"/>
              <a:gd name="connsiteX30" fmla="*/ 2102033 w 4623231"/>
              <a:gd name="connsiteY30" fmla="*/ 430032 h 1015310"/>
              <a:gd name="connsiteX31" fmla="*/ 1906423 w 4623231"/>
              <a:gd name="connsiteY31" fmla="*/ 430032 h 1015310"/>
              <a:gd name="connsiteX32" fmla="*/ 1906423 w 4623231"/>
              <a:gd name="connsiteY32" fmla="*/ 398983 h 1015310"/>
              <a:gd name="connsiteX33" fmla="*/ 1850534 w 4623231"/>
              <a:gd name="connsiteY33" fmla="*/ 398983 h 1015310"/>
              <a:gd name="connsiteX34" fmla="*/ 1850534 w 4623231"/>
              <a:gd name="connsiteY34" fmla="*/ 378801 h 1015310"/>
              <a:gd name="connsiteX35" fmla="*/ 1648714 w 4623231"/>
              <a:gd name="connsiteY35" fmla="*/ 378801 h 1015310"/>
              <a:gd name="connsiteX36" fmla="*/ 1648714 w 4623231"/>
              <a:gd name="connsiteY36" fmla="*/ 353961 h 1015310"/>
              <a:gd name="connsiteX37" fmla="*/ 1451552 w 4623231"/>
              <a:gd name="connsiteY37" fmla="*/ 353961 h 1015310"/>
              <a:gd name="connsiteX38" fmla="*/ 1451552 w 4623231"/>
              <a:gd name="connsiteY38" fmla="*/ 315150 h 1015310"/>
              <a:gd name="connsiteX39" fmla="*/ 1232654 w 4623231"/>
              <a:gd name="connsiteY39" fmla="*/ 315150 h 1015310"/>
              <a:gd name="connsiteX40" fmla="*/ 1232654 w 4623231"/>
              <a:gd name="connsiteY40" fmla="*/ 298073 h 1015310"/>
              <a:gd name="connsiteX41" fmla="*/ 929924 w 4623231"/>
              <a:gd name="connsiteY41" fmla="*/ 298073 h 1015310"/>
              <a:gd name="connsiteX42" fmla="*/ 929924 w 4623231"/>
              <a:gd name="connsiteY42" fmla="*/ 271681 h 1015310"/>
              <a:gd name="connsiteX43" fmla="*/ 852301 w 4623231"/>
              <a:gd name="connsiteY43" fmla="*/ 271681 h 1015310"/>
              <a:gd name="connsiteX44" fmla="*/ 852301 w 4623231"/>
              <a:gd name="connsiteY44" fmla="*/ 235974 h 1015310"/>
              <a:gd name="connsiteX45" fmla="*/ 751391 w 4623231"/>
              <a:gd name="connsiteY45" fmla="*/ 235974 h 1015310"/>
              <a:gd name="connsiteX46" fmla="*/ 751391 w 4623231"/>
              <a:gd name="connsiteY46" fmla="*/ 214240 h 1015310"/>
              <a:gd name="connsiteX47" fmla="*/ 711027 w 4623231"/>
              <a:gd name="connsiteY47" fmla="*/ 214240 h 1015310"/>
              <a:gd name="connsiteX48" fmla="*/ 711027 w 4623231"/>
              <a:gd name="connsiteY48" fmla="*/ 187848 h 1015310"/>
              <a:gd name="connsiteX49" fmla="*/ 622537 w 4623231"/>
              <a:gd name="connsiteY49" fmla="*/ 187848 h 1015310"/>
              <a:gd name="connsiteX50" fmla="*/ 622537 w 4623231"/>
              <a:gd name="connsiteY50" fmla="*/ 164561 h 1015310"/>
              <a:gd name="connsiteX51" fmla="*/ 582173 w 4623231"/>
              <a:gd name="connsiteY51" fmla="*/ 164561 h 1015310"/>
              <a:gd name="connsiteX52" fmla="*/ 582173 w 4623231"/>
              <a:gd name="connsiteY52" fmla="*/ 131959 h 1015310"/>
              <a:gd name="connsiteX53" fmla="*/ 524732 w 4623231"/>
              <a:gd name="connsiteY53" fmla="*/ 131959 h 1015310"/>
              <a:gd name="connsiteX54" fmla="*/ 524732 w 4623231"/>
              <a:gd name="connsiteY54" fmla="*/ 114882 h 1015310"/>
              <a:gd name="connsiteX55" fmla="*/ 405192 w 4623231"/>
              <a:gd name="connsiteY55" fmla="*/ 114882 h 1015310"/>
              <a:gd name="connsiteX56" fmla="*/ 405192 w 4623231"/>
              <a:gd name="connsiteY56" fmla="*/ 85386 h 1015310"/>
              <a:gd name="connsiteX57" fmla="*/ 322912 w 4623231"/>
              <a:gd name="connsiteY57" fmla="*/ 85386 h 1015310"/>
              <a:gd name="connsiteX58" fmla="*/ 322912 w 4623231"/>
              <a:gd name="connsiteY58" fmla="*/ 54336 h 1015310"/>
              <a:gd name="connsiteX59" fmla="*/ 186295 w 4623231"/>
              <a:gd name="connsiteY59" fmla="*/ 54336 h 1015310"/>
              <a:gd name="connsiteX60" fmla="*/ 186295 w 4623231"/>
              <a:gd name="connsiteY60" fmla="*/ 35707 h 1015310"/>
              <a:gd name="connsiteX61" fmla="*/ 69861 w 4623231"/>
              <a:gd name="connsiteY61" fmla="*/ 35707 h 1015310"/>
              <a:gd name="connsiteX62" fmla="*/ 69861 w 4623231"/>
              <a:gd name="connsiteY62" fmla="*/ 0 h 1015310"/>
              <a:gd name="connsiteX63" fmla="*/ 0 w 4623231"/>
              <a:gd name="connsiteY63" fmla="*/ 0 h 1015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23231" h="1015310">
                <a:moveTo>
                  <a:pt x="4623231" y="1015310"/>
                </a:moveTo>
                <a:lnTo>
                  <a:pt x="4491272" y="1015310"/>
                </a:lnTo>
                <a:lnTo>
                  <a:pt x="4491272" y="968736"/>
                </a:lnTo>
                <a:lnTo>
                  <a:pt x="4398124" y="968736"/>
                </a:lnTo>
                <a:lnTo>
                  <a:pt x="4398124" y="914400"/>
                </a:lnTo>
                <a:lnTo>
                  <a:pt x="4376390" y="914400"/>
                </a:lnTo>
                <a:lnTo>
                  <a:pt x="4376390" y="870931"/>
                </a:lnTo>
                <a:lnTo>
                  <a:pt x="4242878" y="870931"/>
                </a:lnTo>
                <a:lnTo>
                  <a:pt x="4242878" y="815043"/>
                </a:lnTo>
                <a:lnTo>
                  <a:pt x="4163702" y="815043"/>
                </a:lnTo>
                <a:lnTo>
                  <a:pt x="4163702" y="763811"/>
                </a:lnTo>
                <a:lnTo>
                  <a:pt x="4062792" y="763811"/>
                </a:lnTo>
                <a:lnTo>
                  <a:pt x="4062792" y="734315"/>
                </a:lnTo>
                <a:lnTo>
                  <a:pt x="3860972" y="734315"/>
                </a:lnTo>
                <a:lnTo>
                  <a:pt x="3860972" y="690846"/>
                </a:lnTo>
                <a:lnTo>
                  <a:pt x="3337793" y="690846"/>
                </a:lnTo>
                <a:lnTo>
                  <a:pt x="3337793" y="644272"/>
                </a:lnTo>
                <a:lnTo>
                  <a:pt x="3222910" y="644272"/>
                </a:lnTo>
                <a:lnTo>
                  <a:pt x="3222910" y="622537"/>
                </a:lnTo>
                <a:lnTo>
                  <a:pt x="3128210" y="622537"/>
                </a:lnTo>
                <a:lnTo>
                  <a:pt x="3128210" y="582173"/>
                </a:lnTo>
                <a:lnTo>
                  <a:pt x="2986936" y="582173"/>
                </a:lnTo>
                <a:lnTo>
                  <a:pt x="2986936" y="552677"/>
                </a:lnTo>
                <a:lnTo>
                  <a:pt x="2698178" y="552677"/>
                </a:lnTo>
                <a:lnTo>
                  <a:pt x="2698178" y="529390"/>
                </a:lnTo>
                <a:lnTo>
                  <a:pt x="2625213" y="529390"/>
                </a:lnTo>
                <a:lnTo>
                  <a:pt x="2625213" y="492131"/>
                </a:lnTo>
                <a:lnTo>
                  <a:pt x="2524303" y="492131"/>
                </a:lnTo>
                <a:lnTo>
                  <a:pt x="2524303" y="457976"/>
                </a:lnTo>
                <a:lnTo>
                  <a:pt x="2102033" y="457976"/>
                </a:lnTo>
                <a:lnTo>
                  <a:pt x="2102033" y="430032"/>
                </a:lnTo>
                <a:lnTo>
                  <a:pt x="1906423" y="430032"/>
                </a:lnTo>
                <a:lnTo>
                  <a:pt x="1906423" y="398983"/>
                </a:lnTo>
                <a:lnTo>
                  <a:pt x="1850534" y="398983"/>
                </a:lnTo>
                <a:lnTo>
                  <a:pt x="1850534" y="378801"/>
                </a:lnTo>
                <a:lnTo>
                  <a:pt x="1648714" y="378801"/>
                </a:lnTo>
                <a:lnTo>
                  <a:pt x="1648714" y="353961"/>
                </a:lnTo>
                <a:lnTo>
                  <a:pt x="1451552" y="353961"/>
                </a:lnTo>
                <a:lnTo>
                  <a:pt x="1451552" y="315150"/>
                </a:lnTo>
                <a:lnTo>
                  <a:pt x="1232654" y="315150"/>
                </a:lnTo>
                <a:lnTo>
                  <a:pt x="1232654" y="298073"/>
                </a:lnTo>
                <a:lnTo>
                  <a:pt x="929924" y="298073"/>
                </a:lnTo>
                <a:lnTo>
                  <a:pt x="929924" y="271681"/>
                </a:lnTo>
                <a:lnTo>
                  <a:pt x="852301" y="271681"/>
                </a:lnTo>
                <a:lnTo>
                  <a:pt x="852301" y="235974"/>
                </a:lnTo>
                <a:lnTo>
                  <a:pt x="751391" y="235974"/>
                </a:lnTo>
                <a:lnTo>
                  <a:pt x="751391" y="214240"/>
                </a:lnTo>
                <a:lnTo>
                  <a:pt x="711027" y="214240"/>
                </a:lnTo>
                <a:lnTo>
                  <a:pt x="711027" y="187848"/>
                </a:lnTo>
                <a:lnTo>
                  <a:pt x="622537" y="187848"/>
                </a:lnTo>
                <a:lnTo>
                  <a:pt x="622537" y="164561"/>
                </a:lnTo>
                <a:lnTo>
                  <a:pt x="582173" y="164561"/>
                </a:lnTo>
                <a:lnTo>
                  <a:pt x="582173" y="131959"/>
                </a:lnTo>
                <a:lnTo>
                  <a:pt x="524732" y="131959"/>
                </a:lnTo>
                <a:lnTo>
                  <a:pt x="524732" y="114882"/>
                </a:lnTo>
                <a:lnTo>
                  <a:pt x="405192" y="114882"/>
                </a:lnTo>
                <a:lnTo>
                  <a:pt x="405192" y="85386"/>
                </a:lnTo>
                <a:lnTo>
                  <a:pt x="322912" y="85386"/>
                </a:lnTo>
                <a:lnTo>
                  <a:pt x="322912" y="54336"/>
                </a:lnTo>
                <a:lnTo>
                  <a:pt x="186295" y="54336"/>
                </a:lnTo>
                <a:lnTo>
                  <a:pt x="186295" y="35707"/>
                </a:lnTo>
                <a:lnTo>
                  <a:pt x="69861" y="35707"/>
                </a:lnTo>
                <a:lnTo>
                  <a:pt x="69861"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0" name="Freeform: Shape 9">
            <a:extLst>
              <a:ext uri="{FF2B5EF4-FFF2-40B4-BE49-F238E27FC236}">
                <a16:creationId xmlns:a16="http://schemas.microsoft.com/office/drawing/2014/main" id="{F482F46E-259F-4DB1-CA76-72BD464F77FB}"/>
              </a:ext>
            </a:extLst>
          </p:cNvPr>
          <p:cNvSpPr/>
          <p:nvPr/>
        </p:nvSpPr>
        <p:spPr bwMode="auto">
          <a:xfrm>
            <a:off x="1417444" y="2635434"/>
            <a:ext cx="4239941" cy="2884449"/>
          </a:xfrm>
          <a:custGeom>
            <a:avLst/>
            <a:gdLst>
              <a:gd name="connsiteX0" fmla="*/ 0 w 4239941"/>
              <a:gd name="connsiteY0" fmla="*/ 0 h 2884449"/>
              <a:gd name="connsiteX1" fmla="*/ 0 w 4239941"/>
              <a:gd name="connsiteY1" fmla="*/ 2884449 h 2884449"/>
              <a:gd name="connsiteX2" fmla="*/ 4239941 w 4239941"/>
              <a:gd name="connsiteY2" fmla="*/ 2884449 h 2884449"/>
            </a:gdLst>
            <a:ahLst/>
            <a:cxnLst>
              <a:cxn ang="0">
                <a:pos x="connsiteX0" y="connsiteY0"/>
              </a:cxn>
              <a:cxn ang="0">
                <a:pos x="connsiteX1" y="connsiteY1"/>
              </a:cxn>
              <a:cxn ang="0">
                <a:pos x="connsiteX2" y="connsiteY2"/>
              </a:cxn>
            </a:cxnLst>
            <a:rect l="l" t="t" r="r" b="b"/>
            <a:pathLst>
              <a:path w="4239941" h="2884449">
                <a:moveTo>
                  <a:pt x="0" y="0"/>
                </a:moveTo>
                <a:lnTo>
                  <a:pt x="0" y="2884449"/>
                </a:lnTo>
                <a:lnTo>
                  <a:pt x="4239941" y="2884449"/>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72" name="Freeform: Shape 71">
            <a:extLst>
              <a:ext uri="{FF2B5EF4-FFF2-40B4-BE49-F238E27FC236}">
                <a16:creationId xmlns:a16="http://schemas.microsoft.com/office/drawing/2014/main" id="{2E51E3A3-C8AD-C97E-8927-C6405AE616C5}"/>
              </a:ext>
            </a:extLst>
          </p:cNvPr>
          <p:cNvSpPr/>
          <p:nvPr/>
        </p:nvSpPr>
        <p:spPr bwMode="auto">
          <a:xfrm>
            <a:off x="6838433" y="2905975"/>
            <a:ext cx="4605338" cy="1206500"/>
          </a:xfrm>
          <a:custGeom>
            <a:avLst/>
            <a:gdLst>
              <a:gd name="connsiteX0" fmla="*/ 4605338 w 4605338"/>
              <a:gd name="connsiteY0" fmla="*/ 1206500 h 1206500"/>
              <a:gd name="connsiteX1" fmla="*/ 4538663 w 4605338"/>
              <a:gd name="connsiteY1" fmla="*/ 1206500 h 1206500"/>
              <a:gd name="connsiteX2" fmla="*/ 4538663 w 4605338"/>
              <a:gd name="connsiteY2" fmla="*/ 1117600 h 1206500"/>
              <a:gd name="connsiteX3" fmla="*/ 4525963 w 4605338"/>
              <a:gd name="connsiteY3" fmla="*/ 1117600 h 1206500"/>
              <a:gd name="connsiteX4" fmla="*/ 4525963 w 4605338"/>
              <a:gd name="connsiteY4" fmla="*/ 1033462 h 1206500"/>
              <a:gd name="connsiteX5" fmla="*/ 3908425 w 4605338"/>
              <a:gd name="connsiteY5" fmla="*/ 1033462 h 1206500"/>
              <a:gd name="connsiteX6" fmla="*/ 3908425 w 4605338"/>
              <a:gd name="connsiteY6" fmla="*/ 984250 h 1206500"/>
              <a:gd name="connsiteX7" fmla="*/ 3444875 w 4605338"/>
              <a:gd name="connsiteY7" fmla="*/ 984250 h 1206500"/>
              <a:gd name="connsiteX8" fmla="*/ 3444875 w 4605338"/>
              <a:gd name="connsiteY8" fmla="*/ 944562 h 1206500"/>
              <a:gd name="connsiteX9" fmla="*/ 3381375 w 4605338"/>
              <a:gd name="connsiteY9" fmla="*/ 944562 h 1206500"/>
              <a:gd name="connsiteX10" fmla="*/ 3381375 w 4605338"/>
              <a:gd name="connsiteY10" fmla="*/ 914400 h 1206500"/>
              <a:gd name="connsiteX11" fmla="*/ 3240088 w 4605338"/>
              <a:gd name="connsiteY11" fmla="*/ 914400 h 1206500"/>
              <a:gd name="connsiteX12" fmla="*/ 3240088 w 4605338"/>
              <a:gd name="connsiteY12" fmla="*/ 871537 h 1206500"/>
              <a:gd name="connsiteX13" fmla="*/ 3189288 w 4605338"/>
              <a:gd name="connsiteY13" fmla="*/ 871537 h 1206500"/>
              <a:gd name="connsiteX14" fmla="*/ 3189288 w 4605338"/>
              <a:gd name="connsiteY14" fmla="*/ 827087 h 1206500"/>
              <a:gd name="connsiteX15" fmla="*/ 3065463 w 4605338"/>
              <a:gd name="connsiteY15" fmla="*/ 827087 h 1206500"/>
              <a:gd name="connsiteX16" fmla="*/ 3065463 w 4605338"/>
              <a:gd name="connsiteY16" fmla="*/ 798512 h 1206500"/>
              <a:gd name="connsiteX17" fmla="*/ 3021013 w 4605338"/>
              <a:gd name="connsiteY17" fmla="*/ 798512 h 1206500"/>
              <a:gd name="connsiteX18" fmla="*/ 3021013 w 4605338"/>
              <a:gd name="connsiteY18" fmla="*/ 758825 h 1206500"/>
              <a:gd name="connsiteX19" fmla="*/ 2984500 w 4605338"/>
              <a:gd name="connsiteY19" fmla="*/ 758825 h 1206500"/>
              <a:gd name="connsiteX20" fmla="*/ 2984500 w 4605338"/>
              <a:gd name="connsiteY20" fmla="*/ 717550 h 1206500"/>
              <a:gd name="connsiteX21" fmla="*/ 2705100 w 4605338"/>
              <a:gd name="connsiteY21" fmla="*/ 717550 h 1206500"/>
              <a:gd name="connsiteX22" fmla="*/ 2705100 w 4605338"/>
              <a:gd name="connsiteY22" fmla="*/ 650875 h 1206500"/>
              <a:gd name="connsiteX23" fmla="*/ 2633663 w 4605338"/>
              <a:gd name="connsiteY23" fmla="*/ 650875 h 1206500"/>
              <a:gd name="connsiteX24" fmla="*/ 2633663 w 4605338"/>
              <a:gd name="connsiteY24" fmla="*/ 628650 h 1206500"/>
              <a:gd name="connsiteX25" fmla="*/ 2352675 w 4605338"/>
              <a:gd name="connsiteY25" fmla="*/ 628650 h 1206500"/>
              <a:gd name="connsiteX26" fmla="*/ 2352675 w 4605338"/>
              <a:gd name="connsiteY26" fmla="*/ 585787 h 1206500"/>
              <a:gd name="connsiteX27" fmla="*/ 2339975 w 4605338"/>
              <a:gd name="connsiteY27" fmla="*/ 585787 h 1206500"/>
              <a:gd name="connsiteX28" fmla="*/ 2339975 w 4605338"/>
              <a:gd name="connsiteY28" fmla="*/ 555625 h 1206500"/>
              <a:gd name="connsiteX29" fmla="*/ 2263775 w 4605338"/>
              <a:gd name="connsiteY29" fmla="*/ 555625 h 1206500"/>
              <a:gd name="connsiteX30" fmla="*/ 2263775 w 4605338"/>
              <a:gd name="connsiteY30" fmla="*/ 525462 h 1206500"/>
              <a:gd name="connsiteX31" fmla="*/ 1909763 w 4605338"/>
              <a:gd name="connsiteY31" fmla="*/ 525462 h 1206500"/>
              <a:gd name="connsiteX32" fmla="*/ 1909763 w 4605338"/>
              <a:gd name="connsiteY32" fmla="*/ 498475 h 1206500"/>
              <a:gd name="connsiteX33" fmla="*/ 1790700 w 4605338"/>
              <a:gd name="connsiteY33" fmla="*/ 498475 h 1206500"/>
              <a:gd name="connsiteX34" fmla="*/ 1790700 w 4605338"/>
              <a:gd name="connsiteY34" fmla="*/ 474662 h 1206500"/>
              <a:gd name="connsiteX35" fmla="*/ 1716088 w 4605338"/>
              <a:gd name="connsiteY35" fmla="*/ 474662 h 1206500"/>
              <a:gd name="connsiteX36" fmla="*/ 1716088 w 4605338"/>
              <a:gd name="connsiteY36" fmla="*/ 438150 h 1206500"/>
              <a:gd name="connsiteX37" fmla="*/ 1697038 w 4605338"/>
              <a:gd name="connsiteY37" fmla="*/ 438150 h 1206500"/>
              <a:gd name="connsiteX38" fmla="*/ 1697038 w 4605338"/>
              <a:gd name="connsiteY38" fmla="*/ 406400 h 1206500"/>
              <a:gd name="connsiteX39" fmla="*/ 1392238 w 4605338"/>
              <a:gd name="connsiteY39" fmla="*/ 406400 h 1206500"/>
              <a:gd name="connsiteX40" fmla="*/ 1392238 w 4605338"/>
              <a:gd name="connsiteY40" fmla="*/ 374650 h 1206500"/>
              <a:gd name="connsiteX41" fmla="*/ 1312863 w 4605338"/>
              <a:gd name="connsiteY41" fmla="*/ 374650 h 1206500"/>
              <a:gd name="connsiteX42" fmla="*/ 1312863 w 4605338"/>
              <a:gd name="connsiteY42" fmla="*/ 357187 h 1206500"/>
              <a:gd name="connsiteX43" fmla="*/ 1235075 w 4605338"/>
              <a:gd name="connsiteY43" fmla="*/ 357187 h 1206500"/>
              <a:gd name="connsiteX44" fmla="*/ 1235075 w 4605338"/>
              <a:gd name="connsiteY44" fmla="*/ 328612 h 1206500"/>
              <a:gd name="connsiteX45" fmla="*/ 1235075 w 4605338"/>
              <a:gd name="connsiteY45" fmla="*/ 328612 h 1206500"/>
              <a:gd name="connsiteX46" fmla="*/ 1235075 w 4605338"/>
              <a:gd name="connsiteY46" fmla="*/ 288925 h 1206500"/>
              <a:gd name="connsiteX47" fmla="*/ 1193800 w 4605338"/>
              <a:gd name="connsiteY47" fmla="*/ 288925 h 1206500"/>
              <a:gd name="connsiteX48" fmla="*/ 1193800 w 4605338"/>
              <a:gd name="connsiteY48" fmla="*/ 273050 h 1206500"/>
              <a:gd name="connsiteX49" fmla="*/ 735013 w 4605338"/>
              <a:gd name="connsiteY49" fmla="*/ 273050 h 1206500"/>
              <a:gd name="connsiteX50" fmla="*/ 735013 w 4605338"/>
              <a:gd name="connsiteY50" fmla="*/ 250825 h 1206500"/>
              <a:gd name="connsiteX51" fmla="*/ 698500 w 4605338"/>
              <a:gd name="connsiteY51" fmla="*/ 250825 h 1206500"/>
              <a:gd name="connsiteX52" fmla="*/ 698500 w 4605338"/>
              <a:gd name="connsiteY52" fmla="*/ 215900 h 1206500"/>
              <a:gd name="connsiteX53" fmla="*/ 433388 w 4605338"/>
              <a:gd name="connsiteY53" fmla="*/ 215900 h 1206500"/>
              <a:gd name="connsiteX54" fmla="*/ 433388 w 4605338"/>
              <a:gd name="connsiteY54" fmla="*/ 201612 h 1206500"/>
              <a:gd name="connsiteX55" fmla="*/ 328613 w 4605338"/>
              <a:gd name="connsiteY55" fmla="*/ 201612 h 1206500"/>
              <a:gd name="connsiteX56" fmla="*/ 328613 w 4605338"/>
              <a:gd name="connsiteY56" fmla="*/ 168275 h 1206500"/>
              <a:gd name="connsiteX57" fmla="*/ 311150 w 4605338"/>
              <a:gd name="connsiteY57" fmla="*/ 168275 h 1206500"/>
              <a:gd name="connsiteX58" fmla="*/ 311150 w 4605338"/>
              <a:gd name="connsiteY58" fmla="*/ 133350 h 1206500"/>
              <a:gd name="connsiteX59" fmla="*/ 219075 w 4605338"/>
              <a:gd name="connsiteY59" fmla="*/ 133350 h 1206500"/>
              <a:gd name="connsiteX60" fmla="*/ 219075 w 4605338"/>
              <a:gd name="connsiteY60" fmla="*/ 111125 h 1206500"/>
              <a:gd name="connsiteX61" fmla="*/ 169863 w 4605338"/>
              <a:gd name="connsiteY61" fmla="*/ 111125 h 1206500"/>
              <a:gd name="connsiteX62" fmla="*/ 169863 w 4605338"/>
              <a:gd name="connsiteY62" fmla="*/ 66675 h 1206500"/>
              <a:gd name="connsiteX63" fmla="*/ 153988 w 4605338"/>
              <a:gd name="connsiteY63" fmla="*/ 66675 h 1206500"/>
              <a:gd name="connsiteX64" fmla="*/ 153988 w 4605338"/>
              <a:gd name="connsiteY64" fmla="*/ 33337 h 1206500"/>
              <a:gd name="connsiteX65" fmla="*/ 111125 w 4605338"/>
              <a:gd name="connsiteY65" fmla="*/ 33337 h 1206500"/>
              <a:gd name="connsiteX66" fmla="*/ 111125 w 4605338"/>
              <a:gd name="connsiteY66" fmla="*/ 0 h 1206500"/>
              <a:gd name="connsiteX67" fmla="*/ 0 w 4605338"/>
              <a:gd name="connsiteY67" fmla="*/ 0 h 12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605338" h="1206500">
                <a:moveTo>
                  <a:pt x="4605338" y="1206500"/>
                </a:moveTo>
                <a:lnTo>
                  <a:pt x="4538663" y="1206500"/>
                </a:lnTo>
                <a:lnTo>
                  <a:pt x="4538663" y="1117600"/>
                </a:lnTo>
                <a:lnTo>
                  <a:pt x="4525963" y="1117600"/>
                </a:lnTo>
                <a:lnTo>
                  <a:pt x="4525963" y="1033462"/>
                </a:lnTo>
                <a:lnTo>
                  <a:pt x="3908425" y="1033462"/>
                </a:lnTo>
                <a:lnTo>
                  <a:pt x="3908425" y="984250"/>
                </a:lnTo>
                <a:lnTo>
                  <a:pt x="3444875" y="984250"/>
                </a:lnTo>
                <a:lnTo>
                  <a:pt x="3444875" y="944562"/>
                </a:lnTo>
                <a:lnTo>
                  <a:pt x="3381375" y="944562"/>
                </a:lnTo>
                <a:lnTo>
                  <a:pt x="3381375" y="914400"/>
                </a:lnTo>
                <a:lnTo>
                  <a:pt x="3240088" y="914400"/>
                </a:lnTo>
                <a:lnTo>
                  <a:pt x="3240088" y="871537"/>
                </a:lnTo>
                <a:lnTo>
                  <a:pt x="3189288" y="871537"/>
                </a:lnTo>
                <a:lnTo>
                  <a:pt x="3189288" y="827087"/>
                </a:lnTo>
                <a:lnTo>
                  <a:pt x="3065463" y="827087"/>
                </a:lnTo>
                <a:lnTo>
                  <a:pt x="3065463" y="798512"/>
                </a:lnTo>
                <a:lnTo>
                  <a:pt x="3021013" y="798512"/>
                </a:lnTo>
                <a:lnTo>
                  <a:pt x="3021013" y="758825"/>
                </a:lnTo>
                <a:lnTo>
                  <a:pt x="2984500" y="758825"/>
                </a:lnTo>
                <a:lnTo>
                  <a:pt x="2984500" y="717550"/>
                </a:lnTo>
                <a:lnTo>
                  <a:pt x="2705100" y="717550"/>
                </a:lnTo>
                <a:lnTo>
                  <a:pt x="2705100" y="650875"/>
                </a:lnTo>
                <a:lnTo>
                  <a:pt x="2633663" y="650875"/>
                </a:lnTo>
                <a:lnTo>
                  <a:pt x="2633663" y="628650"/>
                </a:lnTo>
                <a:lnTo>
                  <a:pt x="2352675" y="628650"/>
                </a:lnTo>
                <a:lnTo>
                  <a:pt x="2352675" y="585787"/>
                </a:lnTo>
                <a:lnTo>
                  <a:pt x="2339975" y="585787"/>
                </a:lnTo>
                <a:lnTo>
                  <a:pt x="2339975" y="555625"/>
                </a:lnTo>
                <a:lnTo>
                  <a:pt x="2263775" y="555625"/>
                </a:lnTo>
                <a:lnTo>
                  <a:pt x="2263775" y="525462"/>
                </a:lnTo>
                <a:lnTo>
                  <a:pt x="1909763" y="525462"/>
                </a:lnTo>
                <a:lnTo>
                  <a:pt x="1909763" y="498475"/>
                </a:lnTo>
                <a:lnTo>
                  <a:pt x="1790700" y="498475"/>
                </a:lnTo>
                <a:lnTo>
                  <a:pt x="1790700" y="474662"/>
                </a:lnTo>
                <a:lnTo>
                  <a:pt x="1716088" y="474662"/>
                </a:lnTo>
                <a:lnTo>
                  <a:pt x="1716088" y="438150"/>
                </a:lnTo>
                <a:lnTo>
                  <a:pt x="1697038" y="438150"/>
                </a:lnTo>
                <a:lnTo>
                  <a:pt x="1697038" y="406400"/>
                </a:lnTo>
                <a:lnTo>
                  <a:pt x="1392238" y="406400"/>
                </a:lnTo>
                <a:lnTo>
                  <a:pt x="1392238" y="374650"/>
                </a:lnTo>
                <a:lnTo>
                  <a:pt x="1312863" y="374650"/>
                </a:lnTo>
                <a:lnTo>
                  <a:pt x="1312863" y="357187"/>
                </a:lnTo>
                <a:lnTo>
                  <a:pt x="1235075" y="357187"/>
                </a:lnTo>
                <a:lnTo>
                  <a:pt x="1235075" y="328612"/>
                </a:lnTo>
                <a:lnTo>
                  <a:pt x="1235075" y="328612"/>
                </a:lnTo>
                <a:lnTo>
                  <a:pt x="1235075" y="288925"/>
                </a:lnTo>
                <a:lnTo>
                  <a:pt x="1193800" y="288925"/>
                </a:lnTo>
                <a:lnTo>
                  <a:pt x="1193800" y="273050"/>
                </a:lnTo>
                <a:lnTo>
                  <a:pt x="735013" y="273050"/>
                </a:lnTo>
                <a:lnTo>
                  <a:pt x="735013" y="250825"/>
                </a:lnTo>
                <a:lnTo>
                  <a:pt x="698500" y="250825"/>
                </a:lnTo>
                <a:lnTo>
                  <a:pt x="698500" y="215900"/>
                </a:lnTo>
                <a:lnTo>
                  <a:pt x="433388" y="215900"/>
                </a:lnTo>
                <a:lnTo>
                  <a:pt x="433388" y="201612"/>
                </a:lnTo>
                <a:lnTo>
                  <a:pt x="328613" y="201612"/>
                </a:lnTo>
                <a:lnTo>
                  <a:pt x="328613" y="168275"/>
                </a:lnTo>
                <a:lnTo>
                  <a:pt x="311150" y="168275"/>
                </a:lnTo>
                <a:lnTo>
                  <a:pt x="311150" y="133350"/>
                </a:lnTo>
                <a:lnTo>
                  <a:pt x="219075" y="133350"/>
                </a:lnTo>
                <a:lnTo>
                  <a:pt x="219075" y="111125"/>
                </a:lnTo>
                <a:lnTo>
                  <a:pt x="169863" y="111125"/>
                </a:lnTo>
                <a:lnTo>
                  <a:pt x="169863" y="66675"/>
                </a:lnTo>
                <a:lnTo>
                  <a:pt x="153988" y="66675"/>
                </a:lnTo>
                <a:lnTo>
                  <a:pt x="153988" y="33337"/>
                </a:lnTo>
                <a:lnTo>
                  <a:pt x="111125" y="33337"/>
                </a:lnTo>
                <a:lnTo>
                  <a:pt x="111125"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44" name="Freeform: Shape 43">
            <a:extLst>
              <a:ext uri="{FF2B5EF4-FFF2-40B4-BE49-F238E27FC236}">
                <a16:creationId xmlns:a16="http://schemas.microsoft.com/office/drawing/2014/main" id="{330B668D-C776-90C8-9FAB-162B62589A7D}"/>
              </a:ext>
            </a:extLst>
          </p:cNvPr>
          <p:cNvSpPr/>
          <p:nvPr/>
        </p:nvSpPr>
        <p:spPr bwMode="auto">
          <a:xfrm>
            <a:off x="6831392" y="2825565"/>
            <a:ext cx="4527826" cy="2703443"/>
          </a:xfrm>
          <a:custGeom>
            <a:avLst/>
            <a:gdLst>
              <a:gd name="connsiteX0" fmla="*/ 0 w 4527826"/>
              <a:gd name="connsiteY0" fmla="*/ 0 h 2703443"/>
              <a:gd name="connsiteX1" fmla="*/ 0 w 4527826"/>
              <a:gd name="connsiteY1" fmla="*/ 2703443 h 2703443"/>
              <a:gd name="connsiteX2" fmla="*/ 4527826 w 4527826"/>
              <a:gd name="connsiteY2" fmla="*/ 2703443 h 2703443"/>
            </a:gdLst>
            <a:ahLst/>
            <a:cxnLst>
              <a:cxn ang="0">
                <a:pos x="connsiteX0" y="connsiteY0"/>
              </a:cxn>
              <a:cxn ang="0">
                <a:pos x="connsiteX1" y="connsiteY1"/>
              </a:cxn>
              <a:cxn ang="0">
                <a:pos x="connsiteX2" y="connsiteY2"/>
              </a:cxn>
            </a:cxnLst>
            <a:rect l="l" t="t" r="r" b="b"/>
            <a:pathLst>
              <a:path w="4527826" h="2703443">
                <a:moveTo>
                  <a:pt x="0" y="0"/>
                </a:moveTo>
                <a:lnTo>
                  <a:pt x="0" y="2703443"/>
                </a:lnTo>
                <a:lnTo>
                  <a:pt x="4527826" y="2703443"/>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73" name="TextBox 72">
            <a:extLst>
              <a:ext uri="{FF2B5EF4-FFF2-40B4-BE49-F238E27FC236}">
                <a16:creationId xmlns:a16="http://schemas.microsoft.com/office/drawing/2014/main" id="{FDECE0E6-0447-6354-E245-33F7D8E6CF44}"/>
              </a:ext>
            </a:extLst>
          </p:cNvPr>
          <p:cNvSpPr txBox="1"/>
          <p:nvPr/>
        </p:nvSpPr>
        <p:spPr bwMode="auto">
          <a:xfrm>
            <a:off x="7303652" y="4656187"/>
            <a:ext cx="85255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Rd-R</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a:t>
            </a:r>
          </a:p>
        </p:txBody>
      </p:sp>
      <p:cxnSp>
        <p:nvCxnSpPr>
          <p:cNvPr id="74" name="Straight Connector 73">
            <a:extLst>
              <a:ext uri="{FF2B5EF4-FFF2-40B4-BE49-F238E27FC236}">
                <a16:creationId xmlns:a16="http://schemas.microsoft.com/office/drawing/2014/main" id="{0B60E2C8-5413-FF4D-FFD7-5940F5B948B0}"/>
              </a:ext>
            </a:extLst>
          </p:cNvPr>
          <p:cNvCxnSpPr/>
          <p:nvPr/>
        </p:nvCxnSpPr>
        <p:spPr bwMode="auto">
          <a:xfrm>
            <a:off x="6990017" y="4854970"/>
            <a:ext cx="337930" cy="0"/>
          </a:xfrm>
          <a:prstGeom prst="line">
            <a:avLst/>
          </a:prstGeom>
          <a:noFill/>
          <a:ln w="28575"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5CEA3E9E-46EF-16BA-7A6B-D455468CADD8}"/>
              </a:ext>
            </a:extLst>
          </p:cNvPr>
          <p:cNvCxnSpPr/>
          <p:nvPr/>
        </p:nvCxnSpPr>
        <p:spPr bwMode="auto">
          <a:xfrm>
            <a:off x="6990017" y="5111179"/>
            <a:ext cx="337930" cy="0"/>
          </a:xfrm>
          <a:prstGeom prst="line">
            <a:avLst/>
          </a:prstGeom>
          <a:noFill/>
          <a:ln w="28575" cap="flat" cmpd="sng" algn="ctr">
            <a:solidFill>
              <a:schemeClr val="accent3"/>
            </a:solidFill>
            <a:prstDash val="solid"/>
            <a:round/>
            <a:headEnd type="none" w="med" len="med"/>
            <a:tailEnd type="none" w="med" len="med"/>
          </a:ln>
          <a:effectLst/>
        </p:spPr>
      </p:cxnSp>
      <p:sp>
        <p:nvSpPr>
          <p:cNvPr id="76" name="TextBox 75">
            <a:extLst>
              <a:ext uri="{FF2B5EF4-FFF2-40B4-BE49-F238E27FC236}">
                <a16:creationId xmlns:a16="http://schemas.microsoft.com/office/drawing/2014/main" id="{E611DB27-55E0-FA8E-955B-98D8135BDF52}"/>
              </a:ext>
            </a:extLst>
          </p:cNvPr>
          <p:cNvSpPr txBox="1"/>
          <p:nvPr/>
        </p:nvSpPr>
        <p:spPr bwMode="auto">
          <a:xfrm>
            <a:off x="6857140" y="5230782"/>
            <a:ext cx="46894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Rd-R vs Rd: HR: 0.62 (95% Cl: 0.37-1.03;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 .06)</a:t>
            </a:r>
          </a:p>
        </p:txBody>
      </p:sp>
      <p:sp>
        <p:nvSpPr>
          <p:cNvPr id="77" name="TextBox 76">
            <a:extLst>
              <a:ext uri="{FF2B5EF4-FFF2-40B4-BE49-F238E27FC236}">
                <a16:creationId xmlns:a16="http://schemas.microsoft.com/office/drawing/2014/main" id="{31E3C2E8-F16D-7959-9F8E-22DAFCCAE1B9}"/>
              </a:ext>
            </a:extLst>
          </p:cNvPr>
          <p:cNvSpPr txBox="1"/>
          <p:nvPr/>
        </p:nvSpPr>
        <p:spPr bwMode="auto">
          <a:xfrm>
            <a:off x="8828180" y="5822333"/>
            <a:ext cx="10991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sp>
        <p:nvSpPr>
          <p:cNvPr id="11" name="TextBox 10">
            <a:extLst>
              <a:ext uri="{FF2B5EF4-FFF2-40B4-BE49-F238E27FC236}">
                <a16:creationId xmlns:a16="http://schemas.microsoft.com/office/drawing/2014/main" id="{E0D05AE6-CEE4-9EB5-8B78-B7B95520BF46}"/>
              </a:ext>
            </a:extLst>
          </p:cNvPr>
          <p:cNvSpPr txBox="1"/>
          <p:nvPr/>
        </p:nvSpPr>
        <p:spPr bwMode="auto">
          <a:xfrm>
            <a:off x="2950657" y="2554768"/>
            <a:ext cx="10991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EFS</a:t>
            </a:r>
          </a:p>
        </p:txBody>
      </p:sp>
      <p:sp>
        <p:nvSpPr>
          <p:cNvPr id="13" name="TextBox 12">
            <a:extLst>
              <a:ext uri="{FF2B5EF4-FFF2-40B4-BE49-F238E27FC236}">
                <a16:creationId xmlns:a16="http://schemas.microsoft.com/office/drawing/2014/main" id="{04ACAD68-0E6D-5B3B-3277-DE12E7BD04CB}"/>
              </a:ext>
            </a:extLst>
          </p:cNvPr>
          <p:cNvSpPr txBox="1"/>
          <p:nvPr/>
        </p:nvSpPr>
        <p:spPr bwMode="auto">
          <a:xfrm>
            <a:off x="8856140" y="2532974"/>
            <a:ext cx="10991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a:t>
            </a:r>
          </a:p>
        </p:txBody>
      </p:sp>
    </p:spTree>
    <p:extLst>
      <p:ext uri="{BB962C8B-B14F-4D97-AF65-F5344CB8AC3E}">
        <p14:creationId xmlns:p14="http://schemas.microsoft.com/office/powerpoint/2010/main" val="157923880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Phase III IFM 2017-03 Trial: Dexamethasone Sparing-Regimen in Frail </a:t>
            </a:r>
            <a:r>
              <a:rPr lang="en-US" altLang="en-US" dirty="0"/>
              <a:t>Patients</a:t>
            </a:r>
            <a:r>
              <a:rPr lang="en-US" dirty="0"/>
              <a:t> With Newly Diagnosed MM</a:t>
            </a:r>
          </a:p>
        </p:txBody>
      </p:sp>
      <p:sp>
        <p:nvSpPr>
          <p:cNvPr id="5" name="Content Placeholder 4">
            <a:extLst>
              <a:ext uri="{FF2B5EF4-FFF2-40B4-BE49-F238E27FC236}">
                <a16:creationId xmlns:a16="http://schemas.microsoft.com/office/drawing/2014/main" id="{567E8696-95E9-E102-F9EF-A995BA2D8583}"/>
              </a:ext>
            </a:extLst>
          </p:cNvPr>
          <p:cNvSpPr>
            <a:spLocks noGrp="1"/>
          </p:cNvSpPr>
          <p:nvPr>
            <p:ph idx="1"/>
          </p:nvPr>
        </p:nvSpPr>
        <p:spPr>
          <a:xfrm>
            <a:off x="604676" y="1513047"/>
            <a:ext cx="10872444" cy="4650686"/>
          </a:xfrm>
        </p:spPr>
        <p:txBody>
          <a:bodyPr/>
          <a:lstStyle/>
          <a:p>
            <a:pPr>
              <a:spcBef>
                <a:spcPts val="600"/>
              </a:spcBef>
              <a:spcAft>
                <a:spcPts val="600"/>
              </a:spcAft>
            </a:pPr>
            <a:r>
              <a:rPr lang="en-US" sz="2000" dirty="0"/>
              <a:t>Newly diagnosed patients aged ≥65 yr with frailty score ≥2 randomized 1:2 to lenalidomide + lo-dex (dex 20 mg Days 1, 8, 15, 22/28) vs lenalidomide + SC daratumumab (included low-dose dexamethasone 20 mg/</a:t>
            </a:r>
            <a:r>
              <a:rPr lang="en-US" sz="2000" dirty="0" err="1"/>
              <a:t>wk</a:t>
            </a:r>
            <a:r>
              <a:rPr lang="en-US" sz="2000" dirty="0"/>
              <a:t> during cycles 1 and 2, along with SC daratumumab dosing) </a:t>
            </a:r>
          </a:p>
          <a:p>
            <a:pPr lvl="1">
              <a:spcBef>
                <a:spcPts val="600"/>
              </a:spcBef>
              <a:spcAft>
                <a:spcPts val="600"/>
              </a:spcAft>
            </a:pPr>
            <a:r>
              <a:rPr lang="en-US" sz="1800" dirty="0"/>
              <a:t>Primary endpoint: PFS </a:t>
            </a:r>
          </a:p>
        </p:txBody>
      </p:sp>
      <p:sp>
        <p:nvSpPr>
          <p:cNvPr id="11" name="TextBox 3"/>
          <p:cNvSpPr txBox="1">
            <a:spLocks noChangeArrowheads="1"/>
          </p:cNvSpPr>
          <p:nvPr/>
        </p:nvSpPr>
        <p:spPr bwMode="auto">
          <a:xfrm>
            <a:off x="432251" y="6374922"/>
            <a:ext cx="852328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lang="en-US" altLang="en-US" sz="1200" b="0" dirty="0">
                <a:solidFill>
                  <a:srgbClr val="455560"/>
                </a:solidFill>
                <a:latin typeface="Calibri" panose="020F0502020204030204" pitchFamily="34" charset="0"/>
                <a:cs typeface="+mn-cs"/>
              </a:rPr>
              <a:t>Manier</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 ASH 2022. Abstr 569. </a:t>
            </a:r>
          </a:p>
        </p:txBody>
      </p:sp>
      <p:graphicFrame>
        <p:nvGraphicFramePr>
          <p:cNvPr id="10" name="Table 9">
            <a:extLst>
              <a:ext uri="{FF2B5EF4-FFF2-40B4-BE49-F238E27FC236}">
                <a16:creationId xmlns:a16="http://schemas.microsoft.com/office/drawing/2014/main" id="{045C4CFD-093D-2097-A879-16882C5E5FF7}"/>
              </a:ext>
            </a:extLst>
          </p:cNvPr>
          <p:cNvGraphicFramePr>
            <a:graphicFrameLocks noGrp="1"/>
          </p:cNvGraphicFramePr>
          <p:nvPr>
            <p:extLst>
              <p:ext uri="{D42A27DB-BD31-4B8C-83A1-F6EECF244321}">
                <p14:modId xmlns:p14="http://schemas.microsoft.com/office/powerpoint/2010/main" val="375620676"/>
              </p:ext>
            </p:extLst>
          </p:nvPr>
        </p:nvGraphicFramePr>
        <p:xfrm>
          <a:off x="5346444" y="2919894"/>
          <a:ext cx="6159755" cy="3108960"/>
        </p:xfrm>
        <a:graphic>
          <a:graphicData uri="http://schemas.openxmlformats.org/drawingml/2006/table">
            <a:tbl>
              <a:tblPr firstRow="1" bandRow="1">
                <a:tableStyleId>{5C22544A-7EE6-4342-B048-85BDC9FD1C3A}</a:tableStyleId>
              </a:tblPr>
              <a:tblGrid>
                <a:gridCol w="1960775">
                  <a:extLst>
                    <a:ext uri="{9D8B030D-6E8A-4147-A177-3AD203B41FA5}">
                      <a16:colId xmlns:a16="http://schemas.microsoft.com/office/drawing/2014/main" val="1162592099"/>
                    </a:ext>
                  </a:extLst>
                </a:gridCol>
                <a:gridCol w="1399660">
                  <a:extLst>
                    <a:ext uri="{9D8B030D-6E8A-4147-A177-3AD203B41FA5}">
                      <a16:colId xmlns:a16="http://schemas.microsoft.com/office/drawing/2014/main" val="2188374464"/>
                    </a:ext>
                  </a:extLst>
                </a:gridCol>
                <a:gridCol w="1399660">
                  <a:extLst>
                    <a:ext uri="{9D8B030D-6E8A-4147-A177-3AD203B41FA5}">
                      <a16:colId xmlns:a16="http://schemas.microsoft.com/office/drawing/2014/main" val="782650463"/>
                    </a:ext>
                  </a:extLst>
                </a:gridCol>
                <a:gridCol w="1399660">
                  <a:extLst>
                    <a:ext uri="{9D8B030D-6E8A-4147-A177-3AD203B41FA5}">
                      <a16:colId xmlns:a16="http://schemas.microsoft.com/office/drawing/2014/main" val="125119966"/>
                    </a:ext>
                  </a:extLst>
                </a:gridCol>
              </a:tblGrid>
              <a:tr h="284800">
                <a:tc>
                  <a:txBody>
                    <a:bodyPr/>
                    <a:lstStyle/>
                    <a:p>
                      <a:r>
                        <a:rPr lang="en-US" sz="1400" dirty="0">
                          <a:latin typeface="Calibri" panose="020F0502020204030204" pitchFamily="34" charset="0"/>
                          <a:cs typeface="Calibri" panose="020F0502020204030204" pitchFamily="34" charset="0"/>
                        </a:rPr>
                        <a:t>% (n)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400" dirty="0">
                          <a:latin typeface="Calibri" panose="020F0502020204030204" pitchFamily="34" charset="0"/>
                          <a:cs typeface="Calibri" panose="020F0502020204030204" pitchFamily="34" charset="0"/>
                        </a:rPr>
                        <a:t>DR (n = 199)</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400" dirty="0">
                          <a:latin typeface="Calibri" panose="020F0502020204030204" pitchFamily="34" charset="0"/>
                          <a:cs typeface="Calibri" panose="020F0502020204030204" pitchFamily="34" charset="0"/>
                        </a:rPr>
                        <a:t>Rd (n = 94)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400" i="1" dirty="0">
                          <a:latin typeface="Calibri" panose="020F0502020204030204" pitchFamily="34" charset="0"/>
                          <a:cs typeface="Calibri" panose="020F0502020204030204" pitchFamily="34" charset="0"/>
                        </a:rPr>
                        <a:t>P </a:t>
                      </a:r>
                      <a:r>
                        <a:rPr lang="en-US" sz="1400" i="0" dirty="0">
                          <a:latin typeface="Calibri" panose="020F0502020204030204" pitchFamily="34" charset="0"/>
                          <a:cs typeface="Calibri" panose="020F0502020204030204" pitchFamily="34" charset="0"/>
                        </a:rPr>
                        <a:t>V</a:t>
                      </a:r>
                      <a:r>
                        <a:rPr lang="en-US" sz="1400" dirty="0">
                          <a:latin typeface="Calibri" panose="020F0502020204030204" pitchFamily="34" charset="0"/>
                          <a:cs typeface="Calibri" panose="020F0502020204030204" pitchFamily="34" charset="0"/>
                        </a:rPr>
                        <a:t>alue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44486313"/>
                  </a:ext>
                </a:extLst>
              </a:tr>
              <a:tr h="284800">
                <a:tc>
                  <a:txBody>
                    <a:bodyPr/>
                    <a:lstStyle/>
                    <a:p>
                      <a:r>
                        <a:rPr lang="en-US" sz="1400" b="0" dirty="0">
                          <a:solidFill>
                            <a:schemeClr val="bg1"/>
                          </a:solidFill>
                          <a:latin typeface="Calibri" panose="020F0502020204030204" pitchFamily="34" charset="0"/>
                          <a:cs typeface="Calibri" panose="020F0502020204030204" pitchFamily="34" charset="0"/>
                        </a:rPr>
                        <a:t>Grade ≥3 AEs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82 (164)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68 (64)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111125" marR="0" lvl="0" indent="0" algn="ctr" defTabSz="914400" rtl="0" eaLnBrk="1" fontAlgn="auto" latinLnBrk="0" hangingPunct="1">
                        <a:lnSpc>
                          <a:spcPct val="100000"/>
                        </a:lnSpc>
                        <a:spcBef>
                          <a:spcPts val="0"/>
                        </a:spcBef>
                        <a:spcAft>
                          <a:spcPts val="0"/>
                        </a:spcAft>
                        <a:buClrTx/>
                        <a:buSzTx/>
                        <a:buFont typeface="Wingdings" pitchFamily="2" charset="2"/>
                        <a:buNone/>
                        <a:tabLst/>
                        <a:defRPr/>
                      </a:pPr>
                      <a:r>
                        <a:rPr lang="en-US" sz="1400" dirty="0">
                          <a:solidFill>
                            <a:schemeClr val="bg1"/>
                          </a:solidFill>
                          <a:latin typeface="Calibri" panose="020F0502020204030204" pitchFamily="34" charset="0"/>
                          <a:cs typeface="Calibri" panose="020F0502020204030204" pitchFamily="34" charset="0"/>
                        </a:rPr>
                        <a:t>.010</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56966801"/>
                  </a:ext>
                </a:extLst>
              </a:tr>
              <a:tr h="284800">
                <a:tc>
                  <a:txBody>
                    <a:bodyPr/>
                    <a:lstStyle/>
                    <a:p>
                      <a:r>
                        <a:rPr lang="en-US" sz="1400" b="0" dirty="0">
                          <a:solidFill>
                            <a:schemeClr val="bg1"/>
                          </a:solidFill>
                          <a:latin typeface="Calibri" panose="020F0502020204030204" pitchFamily="34" charset="0"/>
                          <a:cs typeface="Calibri" panose="020F0502020204030204" pitchFamily="34" charset="0"/>
                        </a:rPr>
                        <a:t>SAE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55 (109)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63 (59)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.21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38504539"/>
                  </a:ext>
                </a:extLst>
              </a:tr>
              <a:tr h="882879">
                <a:tc>
                  <a:txBody>
                    <a:bodyPr/>
                    <a:lstStyle/>
                    <a:p>
                      <a:r>
                        <a:rPr lang="en-US" sz="1400" b="0" dirty="0">
                          <a:solidFill>
                            <a:schemeClr val="bg1"/>
                          </a:solidFill>
                          <a:latin typeface="Calibri" panose="020F0502020204030204" pitchFamily="34" charset="0"/>
                          <a:cs typeface="Calibri" panose="020F0502020204030204" pitchFamily="34" charset="0"/>
                        </a:rPr>
                        <a:t>Hematologic</a:t>
                      </a:r>
                    </a:p>
                    <a:p>
                      <a:r>
                        <a:rPr lang="en-US" sz="1400" b="0" dirty="0">
                          <a:solidFill>
                            <a:schemeClr val="bg1"/>
                          </a:solidFill>
                          <a:latin typeface="Calibri" panose="020F0502020204030204" pitchFamily="34" charset="0"/>
                          <a:cs typeface="Calibri" panose="020F0502020204030204" pitchFamily="34" charset="0"/>
                        </a:rPr>
                        <a:t>     Anemia</a:t>
                      </a:r>
                    </a:p>
                    <a:p>
                      <a:r>
                        <a:rPr lang="en-US" sz="1400" b="0" dirty="0">
                          <a:solidFill>
                            <a:schemeClr val="bg1"/>
                          </a:solidFill>
                          <a:latin typeface="Calibri" panose="020F0502020204030204" pitchFamily="34" charset="0"/>
                          <a:cs typeface="Calibri" panose="020F0502020204030204" pitchFamily="34" charset="0"/>
                        </a:rPr>
                        <a:t>     Neutropenia</a:t>
                      </a:r>
                    </a:p>
                    <a:p>
                      <a:r>
                        <a:rPr lang="en-US" sz="1400" b="0" dirty="0">
                          <a:solidFill>
                            <a:schemeClr val="bg1"/>
                          </a:solidFill>
                          <a:latin typeface="Calibri" panose="020F0502020204030204" pitchFamily="34" charset="0"/>
                          <a:cs typeface="Calibri" panose="020F0502020204030204" pitchFamily="34" charset="0"/>
                        </a:rPr>
                        <a:t>     Thrombocytopenia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55 (109)</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11 (21)</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46 (91)</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9 (18)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26 (24)</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2 (2)</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18 (17)</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3 (3)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&lt;.0001</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.010</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&lt;.0001</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.089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88598917"/>
                  </a:ext>
                </a:extLst>
              </a:tr>
              <a:tr h="882879">
                <a:tc>
                  <a:txBody>
                    <a:bodyPr/>
                    <a:lstStyle/>
                    <a:p>
                      <a:r>
                        <a:rPr lang="en-US" sz="1400" b="0" dirty="0">
                          <a:solidFill>
                            <a:schemeClr val="bg1"/>
                          </a:solidFill>
                          <a:latin typeface="Calibri" panose="020F0502020204030204" pitchFamily="34" charset="0"/>
                          <a:cs typeface="Calibri" panose="020F0502020204030204" pitchFamily="34" charset="0"/>
                        </a:rPr>
                        <a:t>Infection</a:t>
                      </a:r>
                    </a:p>
                    <a:p>
                      <a:r>
                        <a:rPr lang="en-US" sz="1400" b="0" dirty="0">
                          <a:solidFill>
                            <a:schemeClr val="bg1"/>
                          </a:solidFill>
                          <a:latin typeface="Calibri" panose="020F0502020204030204" pitchFamily="34" charset="0"/>
                          <a:cs typeface="Calibri" panose="020F0502020204030204" pitchFamily="34" charset="0"/>
                        </a:rPr>
                        <a:t>     Non-COVID infections</a:t>
                      </a:r>
                    </a:p>
                    <a:p>
                      <a:r>
                        <a:rPr lang="en-US" sz="1400" b="0" dirty="0">
                          <a:solidFill>
                            <a:schemeClr val="bg1"/>
                          </a:solidFill>
                          <a:latin typeface="Calibri" panose="020F0502020204030204" pitchFamily="34" charset="0"/>
                          <a:cs typeface="Calibri" panose="020F0502020204030204" pitchFamily="34" charset="0"/>
                        </a:rPr>
                        <a:t>     Pneumonia </a:t>
                      </a:r>
                    </a:p>
                    <a:p>
                      <a:r>
                        <a:rPr lang="en-US" sz="1400" b="0" dirty="0">
                          <a:solidFill>
                            <a:schemeClr val="bg1"/>
                          </a:solidFill>
                          <a:latin typeface="Calibri" panose="020F0502020204030204" pitchFamily="34" charset="0"/>
                          <a:cs typeface="Calibri" panose="020F0502020204030204" pitchFamily="34" charset="0"/>
                        </a:rPr>
                        <a:t>     COVID</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13 (26)</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9 (17)</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3 (5)</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5 (9)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18 (17)</a:t>
                      </a:r>
                    </a:p>
                    <a:p>
                      <a:pPr algn="ctr"/>
                      <a:r>
                        <a:rPr lang="en-US" sz="1400" dirty="0">
                          <a:solidFill>
                            <a:schemeClr val="bg1"/>
                          </a:solidFill>
                          <a:latin typeface="Calibri" panose="020F0502020204030204" pitchFamily="34" charset="0"/>
                          <a:cs typeface="Calibri" panose="020F0502020204030204" pitchFamily="34" charset="0"/>
                        </a:rPr>
                        <a:t>14 (13)</a:t>
                      </a:r>
                    </a:p>
                    <a:p>
                      <a:pPr algn="ctr"/>
                      <a:r>
                        <a:rPr lang="en-US" sz="1400" dirty="0">
                          <a:solidFill>
                            <a:schemeClr val="bg1"/>
                          </a:solidFill>
                          <a:latin typeface="Calibri" panose="020F0502020204030204" pitchFamily="34" charset="0"/>
                          <a:cs typeface="Calibri" panose="020F0502020204030204" pitchFamily="34" charset="0"/>
                        </a:rPr>
                        <a:t>7 (7)</a:t>
                      </a:r>
                    </a:p>
                    <a:p>
                      <a:pPr algn="ctr"/>
                      <a:r>
                        <a:rPr lang="en-US" sz="1400" dirty="0">
                          <a:solidFill>
                            <a:schemeClr val="bg1"/>
                          </a:solidFill>
                          <a:latin typeface="Calibri" panose="020F0502020204030204" pitchFamily="34" charset="0"/>
                          <a:cs typeface="Calibri" panose="020F0502020204030204" pitchFamily="34" charset="0"/>
                        </a:rPr>
                        <a:t>4 (4)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.29</a:t>
                      </a:r>
                    </a:p>
                    <a:p>
                      <a:pPr algn="ctr"/>
                      <a:r>
                        <a:rPr lang="en-US" sz="1400" dirty="0">
                          <a:solidFill>
                            <a:schemeClr val="bg1"/>
                          </a:solidFill>
                          <a:latin typeface="Calibri" panose="020F0502020204030204" pitchFamily="34" charset="0"/>
                          <a:cs typeface="Calibri" panose="020F0502020204030204" pitchFamily="34" charset="0"/>
                        </a:rPr>
                        <a:t>.21</a:t>
                      </a:r>
                    </a:p>
                    <a:p>
                      <a:pPr algn="ctr"/>
                      <a:r>
                        <a:rPr lang="en-US" sz="1400" dirty="0">
                          <a:solidFill>
                            <a:schemeClr val="bg1"/>
                          </a:solidFill>
                          <a:latin typeface="Calibri" panose="020F0502020204030204" pitchFamily="34" charset="0"/>
                          <a:cs typeface="Calibri" panose="020F0502020204030204" pitchFamily="34" charset="0"/>
                        </a:rPr>
                        <a:t>.060</a:t>
                      </a:r>
                    </a:p>
                    <a:p>
                      <a:pPr algn="ctr"/>
                      <a:r>
                        <a:rPr lang="en-US" sz="1400" dirty="0">
                          <a:solidFill>
                            <a:schemeClr val="bg1"/>
                          </a:solidFill>
                          <a:latin typeface="Calibri" panose="020F0502020204030204" pitchFamily="34" charset="0"/>
                          <a:cs typeface="Calibri" panose="020F0502020204030204" pitchFamily="34" charset="0"/>
                        </a:rPr>
                        <a:t>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277528518"/>
                  </a:ext>
                </a:extLst>
              </a:tr>
              <a:tr h="284800">
                <a:tc>
                  <a:txBody>
                    <a:bodyPr/>
                    <a:lstStyle/>
                    <a:p>
                      <a:r>
                        <a:rPr lang="en-US" sz="1400" b="0" dirty="0">
                          <a:solidFill>
                            <a:schemeClr val="bg1"/>
                          </a:solidFill>
                          <a:latin typeface="Calibri" panose="020F0502020204030204" pitchFamily="34" charset="0"/>
                          <a:cs typeface="Calibri" panose="020F0502020204030204" pitchFamily="34" charset="0"/>
                        </a:rPr>
                        <a:t>Treatment d/c for AE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1"/>
                          </a:solidFill>
                          <a:latin typeface="Calibri" panose="020F0502020204030204" pitchFamily="34" charset="0"/>
                          <a:cs typeface="Calibri" panose="020F0502020204030204" pitchFamily="34" charset="0"/>
                        </a:rPr>
                        <a:t>14 (27)</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16 (15)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.65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24071783"/>
                  </a:ext>
                </a:extLst>
              </a:tr>
            </a:tbl>
          </a:graphicData>
        </a:graphic>
      </p:graphicFrame>
      <p:sp>
        <p:nvSpPr>
          <p:cNvPr id="13" name="TextBox 12">
            <a:extLst>
              <a:ext uri="{FF2B5EF4-FFF2-40B4-BE49-F238E27FC236}">
                <a16:creationId xmlns:a16="http://schemas.microsoft.com/office/drawing/2014/main" id="{F927AEFA-E36A-D4E6-652A-3A18E68CBC31}"/>
              </a:ext>
            </a:extLst>
          </p:cNvPr>
          <p:cNvSpPr txBox="1"/>
          <p:nvPr/>
        </p:nvSpPr>
        <p:spPr bwMode="auto">
          <a:xfrm>
            <a:off x="5306909" y="2568342"/>
            <a:ext cx="33650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Most Common Grade ≥3 AEs</a:t>
            </a:r>
          </a:p>
        </p:txBody>
      </p:sp>
      <p:sp>
        <p:nvSpPr>
          <p:cNvPr id="17" name="TextBox 16">
            <a:extLst>
              <a:ext uri="{FF2B5EF4-FFF2-40B4-BE49-F238E27FC236}">
                <a16:creationId xmlns:a16="http://schemas.microsoft.com/office/drawing/2014/main" id="{5B8C088E-9D23-2467-0868-C8A1BCB0CD68}"/>
              </a:ext>
            </a:extLst>
          </p:cNvPr>
          <p:cNvSpPr txBox="1"/>
          <p:nvPr/>
        </p:nvSpPr>
        <p:spPr bwMode="auto">
          <a:xfrm>
            <a:off x="2406206" y="2709018"/>
            <a:ext cx="10991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Response</a:t>
            </a:r>
          </a:p>
        </p:txBody>
      </p:sp>
      <p:sp>
        <p:nvSpPr>
          <p:cNvPr id="2" name="TextBox 1">
            <a:extLst>
              <a:ext uri="{FF2B5EF4-FFF2-40B4-BE49-F238E27FC236}">
                <a16:creationId xmlns:a16="http://schemas.microsoft.com/office/drawing/2014/main" id="{6DCB507C-8C8F-B36A-71DB-6E2658BB8CB2}"/>
              </a:ext>
            </a:extLst>
          </p:cNvPr>
          <p:cNvSpPr txBox="1"/>
          <p:nvPr/>
        </p:nvSpPr>
        <p:spPr bwMode="auto">
          <a:xfrm>
            <a:off x="1593850" y="6100410"/>
            <a:ext cx="4603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DR</a:t>
            </a:r>
          </a:p>
        </p:txBody>
      </p:sp>
      <p:sp>
        <p:nvSpPr>
          <p:cNvPr id="3" name="TextBox 2">
            <a:extLst>
              <a:ext uri="{FF2B5EF4-FFF2-40B4-BE49-F238E27FC236}">
                <a16:creationId xmlns:a16="http://schemas.microsoft.com/office/drawing/2014/main" id="{FA1DCE54-FA09-86EA-E653-8BC74E331AA6}"/>
              </a:ext>
            </a:extLst>
          </p:cNvPr>
          <p:cNvSpPr txBox="1"/>
          <p:nvPr/>
        </p:nvSpPr>
        <p:spPr bwMode="auto">
          <a:xfrm>
            <a:off x="3223521" y="6100410"/>
            <a:ext cx="437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Rd</a:t>
            </a:r>
          </a:p>
        </p:txBody>
      </p:sp>
      <p:sp>
        <p:nvSpPr>
          <p:cNvPr id="6" name="TextBox 5">
            <a:extLst>
              <a:ext uri="{FF2B5EF4-FFF2-40B4-BE49-F238E27FC236}">
                <a16:creationId xmlns:a16="http://schemas.microsoft.com/office/drawing/2014/main" id="{36A940A1-1AC0-3D8F-EA15-7BCD56C762FF}"/>
              </a:ext>
            </a:extLst>
          </p:cNvPr>
          <p:cNvSpPr txBox="1"/>
          <p:nvPr/>
        </p:nvSpPr>
        <p:spPr bwMode="auto">
          <a:xfrm rot="16200000">
            <a:off x="374786" y="4680793"/>
            <a:ext cx="13252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dirty="0">
                <a:solidFill>
                  <a:schemeClr val="bg1"/>
                </a:solidFill>
                <a:latin typeface="Calibri" panose="020F0502020204030204" pitchFamily="34" charset="0"/>
              </a:rPr>
              <a:t>Patients (%)</a:t>
            </a:r>
          </a:p>
        </p:txBody>
      </p:sp>
      <p:grpSp>
        <p:nvGrpSpPr>
          <p:cNvPr id="26" name="Group 25">
            <a:extLst>
              <a:ext uri="{FF2B5EF4-FFF2-40B4-BE49-F238E27FC236}">
                <a16:creationId xmlns:a16="http://schemas.microsoft.com/office/drawing/2014/main" id="{5AE37ED2-3E41-15F4-972F-74A1794B69F0}"/>
              </a:ext>
            </a:extLst>
          </p:cNvPr>
          <p:cNvGrpSpPr/>
          <p:nvPr/>
        </p:nvGrpSpPr>
        <p:grpSpPr>
          <a:xfrm>
            <a:off x="683715" y="3390821"/>
            <a:ext cx="535724" cy="2887347"/>
            <a:chOff x="723470" y="3250145"/>
            <a:chExt cx="535724" cy="2887347"/>
          </a:xfrm>
        </p:grpSpPr>
        <p:sp>
          <p:nvSpPr>
            <p:cNvPr id="7" name="TextBox 6">
              <a:extLst>
                <a:ext uri="{FF2B5EF4-FFF2-40B4-BE49-F238E27FC236}">
                  <a16:creationId xmlns:a16="http://schemas.microsoft.com/office/drawing/2014/main" id="{C7265D32-4528-C403-49DA-FFEC37EAEE72}"/>
                </a:ext>
              </a:extLst>
            </p:cNvPr>
            <p:cNvSpPr txBox="1"/>
            <p:nvPr/>
          </p:nvSpPr>
          <p:spPr bwMode="auto">
            <a:xfrm>
              <a:off x="723470" y="3250145"/>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9" name="TextBox 8">
              <a:extLst>
                <a:ext uri="{FF2B5EF4-FFF2-40B4-BE49-F238E27FC236}">
                  <a16:creationId xmlns:a16="http://schemas.microsoft.com/office/drawing/2014/main" id="{C2E0B9FA-31BA-46D5-B18A-A8D39716D5BE}"/>
                </a:ext>
              </a:extLst>
            </p:cNvPr>
            <p:cNvSpPr txBox="1"/>
            <p:nvPr/>
          </p:nvSpPr>
          <p:spPr bwMode="auto">
            <a:xfrm>
              <a:off x="957509" y="5768160"/>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sp>
        <p:nvSpPr>
          <p:cNvPr id="14" name="TextBox 13">
            <a:extLst>
              <a:ext uri="{FF2B5EF4-FFF2-40B4-BE49-F238E27FC236}">
                <a16:creationId xmlns:a16="http://schemas.microsoft.com/office/drawing/2014/main" id="{194A2B60-B411-6332-1F53-2EAE2882F678}"/>
              </a:ext>
            </a:extLst>
          </p:cNvPr>
          <p:cNvSpPr txBox="1"/>
          <p:nvPr/>
        </p:nvSpPr>
        <p:spPr bwMode="auto">
          <a:xfrm>
            <a:off x="1283388" y="3172464"/>
            <a:ext cx="11192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96%</a:t>
            </a:r>
          </a:p>
        </p:txBody>
      </p:sp>
      <p:sp>
        <p:nvSpPr>
          <p:cNvPr id="15" name="TextBox 14">
            <a:extLst>
              <a:ext uri="{FF2B5EF4-FFF2-40B4-BE49-F238E27FC236}">
                <a16:creationId xmlns:a16="http://schemas.microsoft.com/office/drawing/2014/main" id="{11AD2FF7-EA20-5BEE-E391-A04E5AEDF88C}"/>
              </a:ext>
            </a:extLst>
          </p:cNvPr>
          <p:cNvSpPr txBox="1"/>
          <p:nvPr/>
        </p:nvSpPr>
        <p:spPr bwMode="auto">
          <a:xfrm>
            <a:off x="2882882" y="3419459"/>
            <a:ext cx="11192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85%</a:t>
            </a:r>
          </a:p>
        </p:txBody>
      </p:sp>
      <p:sp>
        <p:nvSpPr>
          <p:cNvPr id="16" name="TextBox 15">
            <a:extLst>
              <a:ext uri="{FF2B5EF4-FFF2-40B4-BE49-F238E27FC236}">
                <a16:creationId xmlns:a16="http://schemas.microsoft.com/office/drawing/2014/main" id="{BF94DB8E-7861-5F16-85D0-773F4DCAB54D}"/>
              </a:ext>
            </a:extLst>
          </p:cNvPr>
          <p:cNvSpPr txBox="1"/>
          <p:nvPr/>
        </p:nvSpPr>
        <p:spPr bwMode="auto">
          <a:xfrm>
            <a:off x="2318909" y="4178996"/>
            <a:ext cx="7354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dirty="0">
                <a:solidFill>
                  <a:schemeClr val="bg1"/>
                </a:solidFill>
                <a:latin typeface="+mn-lt"/>
              </a:rPr>
              <a:t>≥VGPR: 64%</a:t>
            </a:r>
          </a:p>
        </p:txBody>
      </p:sp>
      <p:sp>
        <p:nvSpPr>
          <p:cNvPr id="18" name="TextBox 17">
            <a:extLst>
              <a:ext uri="{FF2B5EF4-FFF2-40B4-BE49-F238E27FC236}">
                <a16:creationId xmlns:a16="http://schemas.microsoft.com/office/drawing/2014/main" id="{6207242A-5F16-441E-ACDC-0AEC7D41FAA2}"/>
              </a:ext>
            </a:extLst>
          </p:cNvPr>
          <p:cNvSpPr txBox="1"/>
          <p:nvPr/>
        </p:nvSpPr>
        <p:spPr bwMode="auto">
          <a:xfrm>
            <a:off x="3946889" y="4159770"/>
            <a:ext cx="7354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dirty="0">
                <a:solidFill>
                  <a:schemeClr val="bg1"/>
                </a:solidFill>
                <a:latin typeface="+mn-lt"/>
              </a:rPr>
              <a:t>≥VGPR: 43%</a:t>
            </a:r>
          </a:p>
        </p:txBody>
      </p:sp>
      <p:sp>
        <p:nvSpPr>
          <p:cNvPr id="19" name="TextBox 18">
            <a:extLst>
              <a:ext uri="{FF2B5EF4-FFF2-40B4-BE49-F238E27FC236}">
                <a16:creationId xmlns:a16="http://schemas.microsoft.com/office/drawing/2014/main" id="{06FDCE57-BE28-E1AD-AC3A-9667A72AF9A0}"/>
              </a:ext>
            </a:extLst>
          </p:cNvPr>
          <p:cNvSpPr txBox="1"/>
          <p:nvPr/>
        </p:nvSpPr>
        <p:spPr bwMode="auto">
          <a:xfrm>
            <a:off x="2584141" y="2992898"/>
            <a:ext cx="7665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 .001</a:t>
            </a:r>
          </a:p>
        </p:txBody>
      </p:sp>
      <p:grpSp>
        <p:nvGrpSpPr>
          <p:cNvPr id="25" name="Group 24">
            <a:extLst>
              <a:ext uri="{FF2B5EF4-FFF2-40B4-BE49-F238E27FC236}">
                <a16:creationId xmlns:a16="http://schemas.microsoft.com/office/drawing/2014/main" id="{E267E4E1-9A56-0E63-F6AF-1EA367B57009}"/>
              </a:ext>
            </a:extLst>
          </p:cNvPr>
          <p:cNvGrpSpPr/>
          <p:nvPr/>
        </p:nvGrpSpPr>
        <p:grpSpPr>
          <a:xfrm>
            <a:off x="1155490" y="3541796"/>
            <a:ext cx="111656" cy="2567061"/>
            <a:chOff x="991332" y="3401120"/>
            <a:chExt cx="852769" cy="2567061"/>
          </a:xfrm>
        </p:grpSpPr>
        <p:cxnSp>
          <p:nvCxnSpPr>
            <p:cNvPr id="23" name="Straight Connector 22">
              <a:extLst>
                <a:ext uri="{FF2B5EF4-FFF2-40B4-BE49-F238E27FC236}">
                  <a16:creationId xmlns:a16="http://schemas.microsoft.com/office/drawing/2014/main" id="{878999DC-D5E6-2906-24E8-198DAE63190E}"/>
                </a:ext>
              </a:extLst>
            </p:cNvPr>
            <p:cNvCxnSpPr>
              <a:cxnSpLocks/>
            </p:cNvCxnSpPr>
            <p:nvPr/>
          </p:nvCxnSpPr>
          <p:spPr bwMode="auto">
            <a:xfrm>
              <a:off x="991332" y="3401120"/>
              <a:ext cx="852769"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22A4AB46-1126-B80D-2686-0F43C74DE8D4}"/>
                </a:ext>
              </a:extLst>
            </p:cNvPr>
            <p:cNvCxnSpPr>
              <a:cxnSpLocks/>
            </p:cNvCxnSpPr>
            <p:nvPr/>
          </p:nvCxnSpPr>
          <p:spPr bwMode="auto">
            <a:xfrm>
              <a:off x="991332" y="5968181"/>
              <a:ext cx="852769" cy="0"/>
            </a:xfrm>
            <a:prstGeom prst="line">
              <a:avLst/>
            </a:prstGeom>
            <a:noFill/>
            <a:ln w="28575" cap="flat" cmpd="sng" algn="ctr">
              <a:solidFill>
                <a:schemeClr val="bg1"/>
              </a:solidFill>
              <a:prstDash val="solid"/>
              <a:round/>
              <a:headEnd type="none" w="med" len="med"/>
              <a:tailEnd type="none" w="med" len="med"/>
            </a:ln>
            <a:effectLst/>
          </p:spPr>
        </p:cxnSp>
      </p:grpSp>
      <p:sp>
        <p:nvSpPr>
          <p:cNvPr id="27" name="Right Brace 26">
            <a:extLst>
              <a:ext uri="{FF2B5EF4-FFF2-40B4-BE49-F238E27FC236}">
                <a16:creationId xmlns:a16="http://schemas.microsoft.com/office/drawing/2014/main" id="{4C0F0488-48E0-B832-ED98-AA8142FCD153}"/>
              </a:ext>
            </a:extLst>
          </p:cNvPr>
          <p:cNvSpPr/>
          <p:nvPr/>
        </p:nvSpPr>
        <p:spPr bwMode="auto">
          <a:xfrm>
            <a:off x="2245097" y="3599492"/>
            <a:ext cx="205592" cy="1681200"/>
          </a:xfrm>
          <a:prstGeom prst="rightBrace">
            <a:avLst>
              <a:gd name="adj1" fmla="val 36657"/>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grpSp>
        <p:nvGrpSpPr>
          <p:cNvPr id="38" name="Group 37">
            <a:extLst>
              <a:ext uri="{FF2B5EF4-FFF2-40B4-BE49-F238E27FC236}">
                <a16:creationId xmlns:a16="http://schemas.microsoft.com/office/drawing/2014/main" id="{2EB46E44-8B44-1314-D141-798EE3D903A0}"/>
              </a:ext>
            </a:extLst>
          </p:cNvPr>
          <p:cNvGrpSpPr/>
          <p:nvPr/>
        </p:nvGrpSpPr>
        <p:grpSpPr>
          <a:xfrm>
            <a:off x="4300311" y="2954525"/>
            <a:ext cx="688407" cy="738664"/>
            <a:chOff x="4300311" y="2813849"/>
            <a:chExt cx="688407" cy="738664"/>
          </a:xfrm>
        </p:grpSpPr>
        <p:sp>
          <p:nvSpPr>
            <p:cNvPr id="12" name="TextBox 11">
              <a:extLst>
                <a:ext uri="{FF2B5EF4-FFF2-40B4-BE49-F238E27FC236}">
                  <a16:creationId xmlns:a16="http://schemas.microsoft.com/office/drawing/2014/main" id="{22726655-5E0F-CC4A-B1D3-2742CAEAFDD1}"/>
                </a:ext>
              </a:extLst>
            </p:cNvPr>
            <p:cNvSpPr txBox="1"/>
            <p:nvPr/>
          </p:nvSpPr>
          <p:spPr bwMode="auto">
            <a:xfrm>
              <a:off x="4399069" y="2813849"/>
              <a:ext cx="589649"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CR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VGPR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PR</a:t>
              </a:r>
            </a:p>
          </p:txBody>
        </p:sp>
        <p:sp>
          <p:nvSpPr>
            <p:cNvPr id="28" name="Rectangle 27">
              <a:extLst>
                <a:ext uri="{FF2B5EF4-FFF2-40B4-BE49-F238E27FC236}">
                  <a16:creationId xmlns:a16="http://schemas.microsoft.com/office/drawing/2014/main" id="{43BB3DA1-D9B0-CAAB-C473-3BC6C57B3B4C}"/>
                </a:ext>
              </a:extLst>
            </p:cNvPr>
            <p:cNvSpPr/>
            <p:nvPr/>
          </p:nvSpPr>
          <p:spPr bwMode="auto">
            <a:xfrm>
              <a:off x="4300311" y="2892431"/>
              <a:ext cx="139357" cy="139357"/>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 name="Rectangle 28">
              <a:extLst>
                <a:ext uri="{FF2B5EF4-FFF2-40B4-BE49-F238E27FC236}">
                  <a16:creationId xmlns:a16="http://schemas.microsoft.com/office/drawing/2014/main" id="{6CDDE727-F19B-4352-5BD0-30E12A11FD70}"/>
                </a:ext>
              </a:extLst>
            </p:cNvPr>
            <p:cNvSpPr/>
            <p:nvPr/>
          </p:nvSpPr>
          <p:spPr bwMode="auto">
            <a:xfrm>
              <a:off x="4300311" y="3111571"/>
              <a:ext cx="139357" cy="139357"/>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 name="Rectangle 29">
              <a:extLst>
                <a:ext uri="{FF2B5EF4-FFF2-40B4-BE49-F238E27FC236}">
                  <a16:creationId xmlns:a16="http://schemas.microsoft.com/office/drawing/2014/main" id="{4317D84F-A1AA-F9BD-0557-899721A5F96E}"/>
                </a:ext>
              </a:extLst>
            </p:cNvPr>
            <p:cNvSpPr/>
            <p:nvPr/>
          </p:nvSpPr>
          <p:spPr bwMode="auto">
            <a:xfrm>
              <a:off x="4300311" y="3326824"/>
              <a:ext cx="139357" cy="139357"/>
            </a:xfrm>
            <a:prstGeom prst="rect">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1" name="Rectangle 30">
            <a:extLst>
              <a:ext uri="{FF2B5EF4-FFF2-40B4-BE49-F238E27FC236}">
                <a16:creationId xmlns:a16="http://schemas.microsoft.com/office/drawing/2014/main" id="{385ECF74-6B2A-3E61-6CD8-7B3B965B8434}"/>
              </a:ext>
            </a:extLst>
          </p:cNvPr>
          <p:cNvSpPr/>
          <p:nvPr/>
        </p:nvSpPr>
        <p:spPr bwMode="auto">
          <a:xfrm>
            <a:off x="1399430" y="3599493"/>
            <a:ext cx="845667" cy="440083"/>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17%</a:t>
            </a:r>
          </a:p>
        </p:txBody>
      </p:sp>
      <p:sp>
        <p:nvSpPr>
          <p:cNvPr id="32" name="Rectangle 31">
            <a:extLst>
              <a:ext uri="{FF2B5EF4-FFF2-40B4-BE49-F238E27FC236}">
                <a16:creationId xmlns:a16="http://schemas.microsoft.com/office/drawing/2014/main" id="{965B288E-45F0-EEA9-9AE1-E3CA3CDA45B6}"/>
              </a:ext>
            </a:extLst>
          </p:cNvPr>
          <p:cNvSpPr/>
          <p:nvPr/>
        </p:nvSpPr>
        <p:spPr bwMode="auto">
          <a:xfrm>
            <a:off x="1399430" y="4039576"/>
            <a:ext cx="845667" cy="1200150"/>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47%</a:t>
            </a:r>
          </a:p>
        </p:txBody>
      </p:sp>
      <p:sp>
        <p:nvSpPr>
          <p:cNvPr id="33" name="Rectangle 32">
            <a:extLst>
              <a:ext uri="{FF2B5EF4-FFF2-40B4-BE49-F238E27FC236}">
                <a16:creationId xmlns:a16="http://schemas.microsoft.com/office/drawing/2014/main" id="{E1DE305C-533A-36AD-E506-643689CACE56}"/>
              </a:ext>
            </a:extLst>
          </p:cNvPr>
          <p:cNvSpPr/>
          <p:nvPr/>
        </p:nvSpPr>
        <p:spPr bwMode="auto">
          <a:xfrm>
            <a:off x="1399430" y="5233376"/>
            <a:ext cx="845667" cy="838199"/>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32%</a:t>
            </a:r>
          </a:p>
        </p:txBody>
      </p:sp>
      <p:sp>
        <p:nvSpPr>
          <p:cNvPr id="34" name="Rectangle 33">
            <a:extLst>
              <a:ext uri="{FF2B5EF4-FFF2-40B4-BE49-F238E27FC236}">
                <a16:creationId xmlns:a16="http://schemas.microsoft.com/office/drawing/2014/main" id="{155E581D-F30E-9B67-6CCF-D74E330920D0}"/>
              </a:ext>
            </a:extLst>
          </p:cNvPr>
          <p:cNvSpPr/>
          <p:nvPr/>
        </p:nvSpPr>
        <p:spPr bwMode="auto">
          <a:xfrm>
            <a:off x="3010005" y="3868126"/>
            <a:ext cx="845667" cy="263037"/>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10%</a:t>
            </a:r>
          </a:p>
        </p:txBody>
      </p:sp>
      <p:sp>
        <p:nvSpPr>
          <p:cNvPr id="35" name="Rectangle 34">
            <a:extLst>
              <a:ext uri="{FF2B5EF4-FFF2-40B4-BE49-F238E27FC236}">
                <a16:creationId xmlns:a16="http://schemas.microsoft.com/office/drawing/2014/main" id="{F5060A77-EED1-27D6-2137-652C10DBCEC2}"/>
              </a:ext>
            </a:extLst>
          </p:cNvPr>
          <p:cNvSpPr/>
          <p:nvPr/>
        </p:nvSpPr>
        <p:spPr bwMode="auto">
          <a:xfrm>
            <a:off x="3010005" y="4128476"/>
            <a:ext cx="845667" cy="876301"/>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33%</a:t>
            </a:r>
          </a:p>
        </p:txBody>
      </p:sp>
      <p:sp>
        <p:nvSpPr>
          <p:cNvPr id="36" name="Rectangle 35">
            <a:extLst>
              <a:ext uri="{FF2B5EF4-FFF2-40B4-BE49-F238E27FC236}">
                <a16:creationId xmlns:a16="http://schemas.microsoft.com/office/drawing/2014/main" id="{3250321A-608F-08C7-65DC-296770F6BC6A}"/>
              </a:ext>
            </a:extLst>
          </p:cNvPr>
          <p:cNvSpPr/>
          <p:nvPr/>
        </p:nvSpPr>
        <p:spPr bwMode="auto">
          <a:xfrm>
            <a:off x="3010005" y="4998427"/>
            <a:ext cx="845667" cy="1073150"/>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42%</a:t>
            </a:r>
          </a:p>
        </p:txBody>
      </p:sp>
      <p:sp>
        <p:nvSpPr>
          <p:cNvPr id="37" name="Right Brace 36">
            <a:extLst>
              <a:ext uri="{FF2B5EF4-FFF2-40B4-BE49-F238E27FC236}">
                <a16:creationId xmlns:a16="http://schemas.microsoft.com/office/drawing/2014/main" id="{355DDB08-E02A-68C0-EA44-6367EF80C2B3}"/>
              </a:ext>
            </a:extLst>
          </p:cNvPr>
          <p:cNvSpPr/>
          <p:nvPr/>
        </p:nvSpPr>
        <p:spPr bwMode="auto">
          <a:xfrm>
            <a:off x="3865197" y="3907575"/>
            <a:ext cx="205592" cy="1082794"/>
          </a:xfrm>
          <a:prstGeom prst="rightBrace">
            <a:avLst>
              <a:gd name="adj1" fmla="val 36657"/>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21" name="Freeform: Shape 20">
            <a:extLst>
              <a:ext uri="{FF2B5EF4-FFF2-40B4-BE49-F238E27FC236}">
                <a16:creationId xmlns:a16="http://schemas.microsoft.com/office/drawing/2014/main" id="{ADEF9F45-C571-429B-D48A-6A571AA79868}"/>
              </a:ext>
            </a:extLst>
          </p:cNvPr>
          <p:cNvSpPr/>
          <p:nvPr/>
        </p:nvSpPr>
        <p:spPr bwMode="auto">
          <a:xfrm>
            <a:off x="1248697" y="3552470"/>
            <a:ext cx="2910348" cy="2556387"/>
          </a:xfrm>
          <a:custGeom>
            <a:avLst/>
            <a:gdLst>
              <a:gd name="connsiteX0" fmla="*/ 0 w 2910348"/>
              <a:gd name="connsiteY0" fmla="*/ 0 h 2556387"/>
              <a:gd name="connsiteX1" fmla="*/ 0 w 2910348"/>
              <a:gd name="connsiteY1" fmla="*/ 2556387 h 2556387"/>
              <a:gd name="connsiteX2" fmla="*/ 2910348 w 2910348"/>
              <a:gd name="connsiteY2" fmla="*/ 2556387 h 2556387"/>
            </a:gdLst>
            <a:ahLst/>
            <a:cxnLst>
              <a:cxn ang="0">
                <a:pos x="connsiteX0" y="connsiteY0"/>
              </a:cxn>
              <a:cxn ang="0">
                <a:pos x="connsiteX1" y="connsiteY1"/>
              </a:cxn>
              <a:cxn ang="0">
                <a:pos x="connsiteX2" y="connsiteY2"/>
              </a:cxn>
            </a:cxnLst>
            <a:rect l="l" t="t" r="r" b="b"/>
            <a:pathLst>
              <a:path w="2910348" h="2556387">
                <a:moveTo>
                  <a:pt x="0" y="0"/>
                </a:moveTo>
                <a:lnTo>
                  <a:pt x="0" y="2556387"/>
                </a:lnTo>
                <a:lnTo>
                  <a:pt x="2910348" y="2556387"/>
                </a:lnTo>
              </a:path>
            </a:pathLst>
          </a:custGeom>
          <a:noFill/>
          <a:ln w="28575">
            <a:solidFill>
              <a:schemeClr val="bg1"/>
            </a:solidFill>
            <a:miter lim="800000"/>
            <a:headEnd/>
            <a:tailEnd/>
          </a:ln>
        </p:spPr>
        <p:txBody>
          <a:bodyPr rtlCol="0" anchor="ctr"/>
          <a:lstStyle/>
          <a:p>
            <a:pPr algn="ctr"/>
            <a:endParaRPr lang="en-US" dirty="0"/>
          </a:p>
        </p:txBody>
      </p:sp>
      <p:grpSp>
        <p:nvGrpSpPr>
          <p:cNvPr id="39" name="Group 38">
            <a:extLst>
              <a:ext uri="{FF2B5EF4-FFF2-40B4-BE49-F238E27FC236}">
                <a16:creationId xmlns:a16="http://schemas.microsoft.com/office/drawing/2014/main" id="{838FF7DA-1ED2-26F0-4289-6A0E60A8F168}"/>
              </a:ext>
            </a:extLst>
          </p:cNvPr>
          <p:cNvGrpSpPr/>
          <p:nvPr/>
        </p:nvGrpSpPr>
        <p:grpSpPr>
          <a:xfrm rot="5400000">
            <a:off x="2640474" y="4711758"/>
            <a:ext cx="120650" cy="2903787"/>
            <a:chOff x="991332" y="566560"/>
            <a:chExt cx="852770" cy="5401621"/>
          </a:xfrm>
        </p:grpSpPr>
        <p:cxnSp>
          <p:nvCxnSpPr>
            <p:cNvPr id="40" name="Straight Connector 39">
              <a:extLst>
                <a:ext uri="{FF2B5EF4-FFF2-40B4-BE49-F238E27FC236}">
                  <a16:creationId xmlns:a16="http://schemas.microsoft.com/office/drawing/2014/main" id="{2F541962-FFCA-B3D6-8745-6D4F8AD52B82}"/>
                </a:ext>
              </a:extLst>
            </p:cNvPr>
            <p:cNvCxnSpPr>
              <a:cxnSpLocks/>
            </p:cNvCxnSpPr>
            <p:nvPr/>
          </p:nvCxnSpPr>
          <p:spPr bwMode="auto">
            <a:xfrm>
              <a:off x="991332" y="3401120"/>
              <a:ext cx="852769"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DA022D23-29E3-DF1C-5DF8-156B947C8668}"/>
                </a:ext>
              </a:extLst>
            </p:cNvPr>
            <p:cNvCxnSpPr>
              <a:cxnSpLocks/>
            </p:cNvCxnSpPr>
            <p:nvPr/>
          </p:nvCxnSpPr>
          <p:spPr bwMode="auto">
            <a:xfrm>
              <a:off x="991332" y="5968181"/>
              <a:ext cx="852769"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6CD86974-24E6-2115-C841-098CED85931B}"/>
                </a:ext>
              </a:extLst>
            </p:cNvPr>
            <p:cNvCxnSpPr>
              <a:cxnSpLocks/>
            </p:cNvCxnSpPr>
            <p:nvPr/>
          </p:nvCxnSpPr>
          <p:spPr bwMode="auto">
            <a:xfrm>
              <a:off x="991333" y="566560"/>
              <a:ext cx="852769" cy="0"/>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74494570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8097AB-FBE0-694B-F258-39B0506067B4}"/>
              </a:ext>
            </a:extLst>
          </p:cNvPr>
          <p:cNvSpPr>
            <a:spLocks noGrp="1"/>
          </p:cNvSpPr>
          <p:nvPr>
            <p:ph type="title"/>
          </p:nvPr>
        </p:nvSpPr>
        <p:spPr/>
        <p:txBody>
          <a:bodyPr/>
          <a:lstStyle/>
          <a:p>
            <a:r>
              <a:rPr lang="en-US" dirty="0"/>
              <a:t>Summary of Newly Diagnosed </a:t>
            </a:r>
            <a:br>
              <a:rPr lang="en-US" dirty="0"/>
            </a:br>
            <a:r>
              <a:rPr lang="en-US" dirty="0"/>
              <a:t>Transplant-Ineligible Myeloma</a:t>
            </a:r>
          </a:p>
        </p:txBody>
      </p:sp>
      <p:sp>
        <p:nvSpPr>
          <p:cNvPr id="4" name="Content Placeholder 3">
            <a:extLst>
              <a:ext uri="{FF2B5EF4-FFF2-40B4-BE49-F238E27FC236}">
                <a16:creationId xmlns:a16="http://schemas.microsoft.com/office/drawing/2014/main" id="{125020D5-1073-BB90-85F9-9D85E98AC4F6}"/>
              </a:ext>
            </a:extLst>
          </p:cNvPr>
          <p:cNvSpPr>
            <a:spLocks noGrp="1"/>
          </p:cNvSpPr>
          <p:nvPr>
            <p:ph idx="1"/>
          </p:nvPr>
        </p:nvSpPr>
        <p:spPr/>
        <p:txBody>
          <a:bodyPr/>
          <a:lstStyle/>
          <a:p>
            <a:r>
              <a:rPr lang="en-US" dirty="0"/>
              <a:t>Important to adapt therapy to functional status and disease risk</a:t>
            </a:r>
          </a:p>
          <a:p>
            <a:r>
              <a:rPr lang="en-US" dirty="0"/>
              <a:t>Start at a lower dose or with doublet therapy in patients with </a:t>
            </a:r>
            <a:br>
              <a:rPr lang="en-US" dirty="0"/>
            </a:br>
            <a:r>
              <a:rPr lang="en-US" dirty="0"/>
              <a:t>poor functional status and escalate as tolerated</a:t>
            </a:r>
          </a:p>
          <a:p>
            <a:r>
              <a:rPr lang="en-US" dirty="0"/>
              <a:t>Ideal duration is unclear for standard-risk disease</a:t>
            </a:r>
          </a:p>
          <a:p>
            <a:r>
              <a:rPr lang="en-US" dirty="0"/>
              <a:t>Treat until disease progression for high-risk disease</a:t>
            </a:r>
          </a:p>
        </p:txBody>
      </p:sp>
    </p:spTree>
    <p:extLst>
      <p:ext uri="{BB962C8B-B14F-4D97-AF65-F5344CB8AC3E}">
        <p14:creationId xmlns:p14="http://schemas.microsoft.com/office/powerpoint/2010/main" val="131246952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81AD3BF-8B61-4CAA-9187-F55DE4508222}"/>
              </a:ext>
            </a:extLst>
          </p:cNvPr>
          <p:cNvSpPr>
            <a:spLocks noGrp="1"/>
          </p:cNvSpPr>
          <p:nvPr>
            <p:ph type="title"/>
          </p:nvPr>
        </p:nvSpPr>
        <p:spPr/>
        <p:txBody>
          <a:bodyPr/>
          <a:lstStyle/>
          <a:p>
            <a:r>
              <a:rPr lang="en-US" dirty="0"/>
              <a:t>Consideration for Supportive Care for Patients With MM</a:t>
            </a:r>
          </a:p>
        </p:txBody>
      </p:sp>
      <p:sp>
        <p:nvSpPr>
          <p:cNvPr id="7" name="Rectangle 6">
            <a:extLst>
              <a:ext uri="{FF2B5EF4-FFF2-40B4-BE49-F238E27FC236}">
                <a16:creationId xmlns:a16="http://schemas.microsoft.com/office/drawing/2014/main" id="{215BD2B8-07C5-49D9-B8BD-315586609536}"/>
              </a:ext>
            </a:extLst>
          </p:cNvPr>
          <p:cNvSpPr/>
          <p:nvPr/>
        </p:nvSpPr>
        <p:spPr bwMode="auto">
          <a:xfrm>
            <a:off x="4197912" y="1565823"/>
            <a:ext cx="3657600" cy="4108978"/>
          </a:xfrm>
          <a:prstGeom prst="rect">
            <a:avLst/>
          </a:prstGeom>
          <a:solidFill>
            <a:schemeClr val="accent3">
              <a:alpha val="25098"/>
            </a:schemeClr>
          </a:solidFill>
          <a:ln w="28575">
            <a:solidFill>
              <a:schemeClr val="accent3"/>
            </a:solidFill>
            <a:miter lim="800000"/>
            <a:headEnd/>
            <a:tailEnd/>
          </a:ln>
        </p:spPr>
        <p:txBody>
          <a:bodyPr rtlCol="0" anchor="t"/>
          <a:lstStyle/>
          <a:p>
            <a:pPr marL="0" marR="0" lvl="0" indent="0" algn="ctr" defTabSz="457200" rtl="0" eaLnBrk="1" fontAlgn="auto" latinLnBrk="0" hangingPunct="1">
              <a:lnSpc>
                <a:spcPct val="100000"/>
              </a:lnSpc>
              <a:spcBef>
                <a:spcPct val="35000"/>
              </a:spcBef>
              <a:spcAft>
                <a:spcPct val="25000"/>
              </a:spcAft>
              <a:buClr>
                <a:srgbClr val="015873"/>
              </a:buClr>
              <a:buSzTx/>
              <a:buFontTx/>
              <a:buNone/>
              <a:tabLst/>
              <a:defRPr/>
            </a:pPr>
            <a:endParaRPr kumimoji="0" lang="en-US" sz="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Stay current on appropriate vaccinations, including COVID-19 and annual flu vaccine</a:t>
            </a: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Herpes prophylaxis when receiving PIs or mAbs, and consider PJP prophylaxis if using high-dose Dex</a:t>
            </a: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Antibacterial and antifungal prophylaxis while neutropenic after CAR T-cell therapy </a:t>
            </a: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Consider IVIG for recurrent, </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life-threatening infections</a:t>
            </a:r>
          </a:p>
          <a:p>
            <a:pPr marL="285750" marR="0" lvl="0" indent="-285750" algn="l" defTabSz="457200" rtl="0" eaLnBrk="1" fontAlgn="auto" latinLnBrk="0" hangingPunct="1">
              <a:lnSpc>
                <a:spcPct val="100000"/>
              </a:lnSpc>
              <a:spcBef>
                <a:spcPct val="35000"/>
              </a:spcBef>
              <a:spcAft>
                <a:spcPct val="25000"/>
              </a:spcAft>
              <a:buClr>
                <a:srgbClr val="015873"/>
              </a:buClr>
              <a:buSzTx/>
              <a:buFont typeface="Arial" panose="020B0604020202020204" pitchFamily="34" charset="0"/>
              <a:buChar char="•"/>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 name="Rectangle 7">
            <a:extLst>
              <a:ext uri="{FF2B5EF4-FFF2-40B4-BE49-F238E27FC236}">
                <a16:creationId xmlns:a16="http://schemas.microsoft.com/office/drawing/2014/main" id="{0974FA0C-BF74-4E1A-93B8-78BA856C7AC0}"/>
              </a:ext>
            </a:extLst>
          </p:cNvPr>
          <p:cNvSpPr/>
          <p:nvPr/>
        </p:nvSpPr>
        <p:spPr bwMode="auto">
          <a:xfrm>
            <a:off x="533400" y="1525713"/>
            <a:ext cx="3565474" cy="4148394"/>
          </a:xfrm>
          <a:prstGeom prst="rect">
            <a:avLst/>
          </a:prstGeom>
          <a:solidFill>
            <a:schemeClr val="accent2">
              <a:alpha val="25098"/>
            </a:schemeClr>
          </a:solidFill>
          <a:ln w="28575">
            <a:solidFill>
              <a:schemeClr val="accent1"/>
            </a:solidFill>
            <a:miter lim="800000"/>
            <a:headEnd/>
            <a:tailEnd/>
          </a:ln>
        </p:spPr>
        <p:txBody>
          <a:bodyPr rtlCol="0" anchor="t"/>
          <a:lstStyle/>
          <a:p>
            <a:pPr marL="0" marR="0" lvl="0" indent="0" algn="ctr" defTabSz="457200" rtl="0" eaLnBrk="1" fontAlgn="auto" latinLnBrk="0" hangingPunct="1">
              <a:lnSpc>
                <a:spcPct val="100000"/>
              </a:lnSpc>
              <a:spcBef>
                <a:spcPct val="35000"/>
              </a:spcBef>
              <a:spcAft>
                <a:spcPct val="25000"/>
              </a:spcAft>
              <a:buClr>
                <a:srgbClr val="015873"/>
              </a:buClr>
              <a:buSzTx/>
              <a:buFontTx/>
              <a:buNone/>
              <a:tabLst/>
              <a:defRPr/>
            </a:pPr>
            <a:endParaRPr kumimoji="0" lang="en-US" sz="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May occur when receiving IMiDs:</a:t>
            </a:r>
          </a:p>
          <a:p>
            <a:pPr marL="742950" marR="0" lvl="2" indent="-285750" algn="l" defTabSz="457200" rtl="0" eaLnBrk="1" fontAlgn="auto" latinLnBrk="0" hangingPunct="1">
              <a:lnSpc>
                <a:spcPct val="100000"/>
              </a:lnSpc>
              <a:spcBef>
                <a:spcPct val="35000"/>
              </a:spcBef>
              <a:spcAft>
                <a:spcPct val="25000"/>
              </a:spcAft>
              <a:buClr>
                <a:srgbClr val="000000"/>
              </a:buClr>
              <a:buSzTx/>
              <a:buFont typeface="Calibri" panose="020F0502020204030204" pitchFamily="34" charset="0"/>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Low risk (&lt;2 risk factors*): low-dose aspirin (81 mg)</a:t>
            </a:r>
          </a:p>
          <a:p>
            <a:pPr marL="742950" marR="0" lvl="2" indent="-285750" algn="l" defTabSz="457200" rtl="0" eaLnBrk="1" fontAlgn="auto" latinLnBrk="0" hangingPunct="1">
              <a:lnSpc>
                <a:spcPct val="100000"/>
              </a:lnSpc>
              <a:spcBef>
                <a:spcPct val="35000"/>
              </a:spcBef>
              <a:spcAft>
                <a:spcPct val="25000"/>
              </a:spcAft>
              <a:buClr>
                <a:srgbClr val="000000"/>
              </a:buClr>
              <a:buSzTx/>
              <a:buFont typeface="Calibri" panose="020F0502020204030204" pitchFamily="34" charset="0"/>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High risk (≥2 risk factors*) or IMiD + high-dose Dex: LMWH or </a:t>
            </a:r>
            <a:r>
              <a:rPr lang="en-US" dirty="0">
                <a:solidFill>
                  <a:srgbClr val="000000"/>
                </a:solidFill>
                <a:latin typeface="Calibri" panose="020F0502020204030204" pitchFamily="34" charset="0"/>
              </a:rPr>
              <a:t>therapeutic</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warfarin (target INR 2-3)</a:t>
            </a: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Educate patients on preventive strategies and early detection</a:t>
            </a: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Can consider DOACs, but not well studied in this population</a:t>
            </a:r>
          </a:p>
        </p:txBody>
      </p:sp>
      <p:sp>
        <p:nvSpPr>
          <p:cNvPr id="9" name="Rectangle 8">
            <a:extLst>
              <a:ext uri="{FF2B5EF4-FFF2-40B4-BE49-F238E27FC236}">
                <a16:creationId xmlns:a16="http://schemas.microsoft.com/office/drawing/2014/main" id="{7AEECF47-B4EE-4827-AE6F-2365CA38B8EC}"/>
              </a:ext>
            </a:extLst>
          </p:cNvPr>
          <p:cNvSpPr/>
          <p:nvPr/>
        </p:nvSpPr>
        <p:spPr bwMode="auto">
          <a:xfrm>
            <a:off x="7954550" y="1527322"/>
            <a:ext cx="3780250" cy="4148394"/>
          </a:xfrm>
          <a:prstGeom prst="rect">
            <a:avLst/>
          </a:prstGeom>
          <a:solidFill>
            <a:srgbClr val="00823B">
              <a:alpha val="25098"/>
            </a:srgbClr>
          </a:solidFill>
          <a:ln w="28575">
            <a:solidFill>
              <a:schemeClr val="accent4"/>
            </a:solidFill>
            <a:miter lim="800000"/>
            <a:headEnd/>
            <a:tailEnd/>
          </a:ln>
        </p:spPr>
        <p:txBody>
          <a:bodyPr rtlCol="0" anchor="t"/>
          <a:lstStyle/>
          <a:p>
            <a:pPr marL="0" marR="0" lvl="0" indent="0" algn="ctr" defTabSz="457200" rtl="0" eaLnBrk="1" fontAlgn="auto" latinLnBrk="0" hangingPunct="1">
              <a:lnSpc>
                <a:spcPct val="100000"/>
              </a:lnSpc>
              <a:spcBef>
                <a:spcPct val="35000"/>
              </a:spcBef>
              <a:spcAft>
                <a:spcPct val="25000"/>
              </a:spcAft>
              <a:buClr>
                <a:srgbClr val="015873"/>
              </a:buClr>
              <a:buSzTx/>
              <a:buFontTx/>
              <a:buNone/>
              <a:tabLst/>
              <a:defRPr/>
            </a:pPr>
            <a:endParaRPr kumimoji="0" lang="en-US" sz="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All patients should receive bisphosphonates or denosumab</a:t>
            </a: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Bisphosphonates: pamidronate </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and zoledronic acid (greater risk for ONJ with zoledronic acid; monitor for renal impairment on bisphosphonates) </a:t>
            </a: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SC denosumab preferred when renal disease is present</a:t>
            </a:r>
          </a:p>
          <a:p>
            <a:pPr marL="285750" marR="0" lvl="0" indent="-285750" algn="l" defTabSz="457200" rtl="0" eaLnBrk="1" fontAlgn="auto" latinLnBrk="0" hangingPunct="1">
              <a:lnSpc>
                <a:spcPct val="100000"/>
              </a:lnSpc>
              <a:spcBef>
                <a:spcPct val="35000"/>
              </a:spcBef>
              <a:spcAft>
                <a:spcPct val="2500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Baseline dental exam and ONJ monitoring while using bone-modifying therapy</a:t>
            </a:r>
          </a:p>
        </p:txBody>
      </p:sp>
      <p:sp>
        <p:nvSpPr>
          <p:cNvPr id="10" name="Rectangle: Rounded Corners 9">
            <a:extLst>
              <a:ext uri="{FF2B5EF4-FFF2-40B4-BE49-F238E27FC236}">
                <a16:creationId xmlns:a16="http://schemas.microsoft.com/office/drawing/2014/main" id="{E2F2C742-EE9D-457F-A06A-C81400E98FAD}"/>
              </a:ext>
            </a:extLst>
          </p:cNvPr>
          <p:cNvSpPr/>
          <p:nvPr/>
        </p:nvSpPr>
        <p:spPr bwMode="auto">
          <a:xfrm>
            <a:off x="532714" y="1284652"/>
            <a:ext cx="3566160" cy="365760"/>
          </a:xfrm>
          <a:prstGeom prst="roundRect">
            <a:avLst/>
          </a:prstGeom>
          <a:solidFill>
            <a:schemeClr val="accent1"/>
          </a:solidFill>
          <a:ln w="28575">
            <a:solidFill>
              <a:schemeClr val="accent1"/>
            </a:solidFill>
            <a:miter lim="800000"/>
            <a:headEnd/>
            <a:tailEnd/>
          </a:ln>
        </p:spPr>
        <p:txBody>
          <a:bodyPr rtlCol="0" anchor="ctr"/>
          <a:lstStyle/>
          <a:p>
            <a:pPr marL="0" marR="0" lvl="0" indent="0" algn="ctr" defTabSz="457200" rtl="0" eaLnBrk="1" fontAlgn="auto" latinLnBrk="0" hangingPunct="1">
              <a:lnSpc>
                <a:spcPct val="100000"/>
              </a:lnSpc>
              <a:spcBef>
                <a:spcPct val="35000"/>
              </a:spcBef>
              <a:spcAft>
                <a:spcPct val="25000"/>
              </a:spcAft>
              <a:buClr>
                <a:srgbClr val="015873"/>
              </a:buClr>
              <a:buSzTx/>
              <a:buFontTx/>
              <a:buNone/>
              <a:tabLst/>
              <a:defRPr/>
            </a:pPr>
            <a:r>
              <a:rPr kumimoji="0" lang="en-US" sz="20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Thromboembolic Events </a:t>
            </a:r>
          </a:p>
        </p:txBody>
      </p:sp>
      <p:sp>
        <p:nvSpPr>
          <p:cNvPr id="11" name="Rectangle: Rounded Corners 10">
            <a:extLst>
              <a:ext uri="{FF2B5EF4-FFF2-40B4-BE49-F238E27FC236}">
                <a16:creationId xmlns:a16="http://schemas.microsoft.com/office/drawing/2014/main" id="{28DE90AF-A46E-4788-82A3-330B1FC79F02}"/>
              </a:ext>
            </a:extLst>
          </p:cNvPr>
          <p:cNvSpPr/>
          <p:nvPr/>
        </p:nvSpPr>
        <p:spPr bwMode="auto">
          <a:xfrm>
            <a:off x="4197912" y="1284652"/>
            <a:ext cx="3657600" cy="365760"/>
          </a:xfrm>
          <a:prstGeom prst="roundRect">
            <a:avLst/>
          </a:prstGeom>
          <a:solidFill>
            <a:schemeClr val="accent3"/>
          </a:solidFill>
          <a:ln w="28575">
            <a:solidFill>
              <a:schemeClr val="accent3"/>
            </a:solidFill>
            <a:miter lim="800000"/>
            <a:headEnd/>
            <a:tailEnd/>
          </a:ln>
        </p:spPr>
        <p:txBody>
          <a:bodyPr rtlCol="0" anchor="ctr"/>
          <a:lstStyle/>
          <a:p>
            <a:pPr marL="0" marR="0" lvl="0" indent="0" algn="ctr" defTabSz="457200" rtl="0" eaLnBrk="1" fontAlgn="auto" latinLnBrk="0" hangingPunct="1">
              <a:lnSpc>
                <a:spcPct val="100000"/>
              </a:lnSpc>
              <a:spcBef>
                <a:spcPct val="35000"/>
              </a:spcBef>
              <a:spcAft>
                <a:spcPct val="25000"/>
              </a:spcAft>
              <a:buClr>
                <a:srgbClr val="015873"/>
              </a:buClr>
              <a:buSzTx/>
              <a:buFontTx/>
              <a:buNone/>
              <a:tabLst/>
              <a:defRPr/>
            </a:pPr>
            <a:r>
              <a:rPr kumimoji="0" lang="en-US" sz="20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Infection</a:t>
            </a:r>
          </a:p>
        </p:txBody>
      </p:sp>
      <p:sp>
        <p:nvSpPr>
          <p:cNvPr id="12" name="Rectangle: Rounded Corners 11">
            <a:extLst>
              <a:ext uri="{FF2B5EF4-FFF2-40B4-BE49-F238E27FC236}">
                <a16:creationId xmlns:a16="http://schemas.microsoft.com/office/drawing/2014/main" id="{0875491C-2B61-42A0-933D-C066CB4F7E3A}"/>
              </a:ext>
            </a:extLst>
          </p:cNvPr>
          <p:cNvSpPr/>
          <p:nvPr/>
        </p:nvSpPr>
        <p:spPr bwMode="auto">
          <a:xfrm>
            <a:off x="7963923" y="1284652"/>
            <a:ext cx="3777463" cy="365760"/>
          </a:xfrm>
          <a:prstGeom prst="roundRect">
            <a:avLst/>
          </a:prstGeom>
          <a:solidFill>
            <a:schemeClr val="accent4"/>
          </a:solidFill>
          <a:ln w="38100">
            <a:solidFill>
              <a:schemeClr val="accent4"/>
            </a:solidFill>
            <a:miter lim="800000"/>
            <a:headEnd/>
            <a:tailEnd/>
          </a:ln>
        </p:spPr>
        <p:txBody>
          <a:bodyPr rtlCol="0" anchor="ctr"/>
          <a:lstStyle/>
          <a:p>
            <a:pPr marL="0" marR="0" lvl="0" indent="0" algn="ctr" defTabSz="457200" rtl="0" eaLnBrk="1" fontAlgn="auto" latinLnBrk="0" hangingPunct="1">
              <a:lnSpc>
                <a:spcPct val="100000"/>
              </a:lnSpc>
              <a:spcBef>
                <a:spcPct val="35000"/>
              </a:spcBef>
              <a:spcAft>
                <a:spcPct val="25000"/>
              </a:spcAft>
              <a:buClr>
                <a:srgbClr val="015873"/>
              </a:buClr>
              <a:buSzTx/>
              <a:buFontTx/>
              <a:buNone/>
              <a:tabLst/>
              <a:defRPr/>
            </a:pPr>
            <a:r>
              <a:rPr kumimoji="0" lang="en-US" sz="20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Bone Health</a:t>
            </a:r>
          </a:p>
        </p:txBody>
      </p:sp>
      <p:sp>
        <p:nvSpPr>
          <p:cNvPr id="16" name="Text Box 15">
            <a:extLst>
              <a:ext uri="{FF2B5EF4-FFF2-40B4-BE49-F238E27FC236}">
                <a16:creationId xmlns:a16="http://schemas.microsoft.com/office/drawing/2014/main" id="{49C90AA0-A652-4993-BA58-DB2F32175D4E}"/>
              </a:ext>
            </a:extLst>
          </p:cNvPr>
          <p:cNvSpPr txBox="1">
            <a:spLocks noChangeArrowheads="1"/>
          </p:cNvSpPr>
          <p:nvPr/>
        </p:nvSpPr>
        <p:spPr bwMode="auto">
          <a:xfrm>
            <a:off x="441653" y="6204701"/>
            <a:ext cx="7853362" cy="461665"/>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Delforge. Blood. 2017;129:2359. Noonan. Clin J Oncol Nurs. 2017;21:37. </a:t>
            </a:r>
            <a:b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b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NCCN. Clinical practice guidelines in oncology: multiple myeloma</a:t>
            </a:r>
            <a:r>
              <a:rPr lang="es-ES" altLang="en-US" sz="1200" b="0" spc="-10" dirty="0">
                <a:solidFill>
                  <a:srgbClr val="455560"/>
                </a:solidFill>
                <a:latin typeface="Calibri" panose="020F0502020204030204" pitchFamily="34" charset="0"/>
                <a:cs typeface="Arial" panose="020B0604020202020204" pitchFamily="34" charset="0"/>
              </a:rPr>
              <a:t>. </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v.</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rPr>
              <a:t>3</a:t>
            </a:r>
            <a:r>
              <a:rPr lang="es-ES" altLang="en-US" sz="1200" b="0" spc="-10" dirty="0">
                <a:solidFill>
                  <a:srgbClr val="455560"/>
                </a:solidFill>
                <a:latin typeface="Calibri" panose="020F0502020204030204" pitchFamily="34" charset="0"/>
                <a:cs typeface="Arial" panose="020B0604020202020204" pitchFamily="34" charset="0"/>
              </a:rPr>
              <a:t>.2023</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nccn.org. Kambhampati. Blood Adv. 2022;6:2045.</a:t>
            </a:r>
          </a:p>
        </p:txBody>
      </p:sp>
      <p:sp>
        <p:nvSpPr>
          <p:cNvPr id="2" name="Footer Placeholder 3">
            <a:extLst>
              <a:ext uri="{FF2B5EF4-FFF2-40B4-BE49-F238E27FC236}">
                <a16:creationId xmlns:a16="http://schemas.microsoft.com/office/drawing/2014/main" id="{5945DAA6-DE7B-464F-8C82-CA9970FD7C03}"/>
              </a:ext>
            </a:extLst>
          </p:cNvPr>
          <p:cNvSpPr txBox="1">
            <a:spLocks/>
          </p:cNvSpPr>
          <p:nvPr/>
        </p:nvSpPr>
        <p:spPr>
          <a:xfrm>
            <a:off x="532714" y="5721269"/>
            <a:ext cx="9936910" cy="387798"/>
          </a:xfrm>
          <a:prstGeom prst="rect">
            <a:avLst/>
          </a:prstGeom>
        </p:spPr>
        <p:txBody>
          <a:bodyPr wrap="square" lIns="0" tIns="0" rIns="0" bIns="0" anchor="b"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*Risk factors include: older age, history of thrombotic event, BMI ≥30 kg/m</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2</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prior central venous catheter or pacemaker, immobilization, CV/renal disease, diabetes, trauma, blood clotting disorders, hyperviscosity, acute infection.</a:t>
            </a:r>
          </a:p>
        </p:txBody>
      </p:sp>
    </p:spTree>
    <p:extLst>
      <p:ext uri="{BB962C8B-B14F-4D97-AF65-F5344CB8AC3E}">
        <p14:creationId xmlns:p14="http://schemas.microsoft.com/office/powerpoint/2010/main" val="330822510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5CA431-894A-4172-A84C-C30CDB882D92}"/>
              </a:ext>
            </a:extLst>
          </p:cNvPr>
          <p:cNvSpPr>
            <a:spLocks noGrp="1"/>
          </p:cNvSpPr>
          <p:nvPr>
            <p:ph type="title"/>
          </p:nvPr>
        </p:nvSpPr>
        <p:spPr/>
        <p:txBody>
          <a:bodyPr/>
          <a:lstStyle/>
          <a:p>
            <a:r>
              <a:rPr lang="en-US" dirty="0"/>
              <a:t>Select Adverse Events and Prophylaxis by Drug Class</a:t>
            </a:r>
          </a:p>
        </p:txBody>
      </p:sp>
      <p:graphicFrame>
        <p:nvGraphicFramePr>
          <p:cNvPr id="3" name="Table 5">
            <a:extLst>
              <a:ext uri="{FF2B5EF4-FFF2-40B4-BE49-F238E27FC236}">
                <a16:creationId xmlns:a16="http://schemas.microsoft.com/office/drawing/2014/main" id="{C63082ED-304B-4A26-926F-EF51E491DBB5}"/>
              </a:ext>
            </a:extLst>
          </p:cNvPr>
          <p:cNvGraphicFramePr>
            <a:graphicFrameLocks/>
          </p:cNvGraphicFramePr>
          <p:nvPr>
            <p:extLst>
              <p:ext uri="{D42A27DB-BD31-4B8C-83A1-F6EECF244321}">
                <p14:modId xmlns:p14="http://schemas.microsoft.com/office/powerpoint/2010/main" val="359370758"/>
              </p:ext>
            </p:extLst>
          </p:nvPr>
        </p:nvGraphicFramePr>
        <p:xfrm>
          <a:off x="501624" y="1600201"/>
          <a:ext cx="11247120" cy="4273497"/>
        </p:xfrm>
        <a:graphic>
          <a:graphicData uri="http://schemas.openxmlformats.org/drawingml/2006/table">
            <a:tbl>
              <a:tblPr firstRow="1" bandRow="1">
                <a:tableStyleId>{2A488322-F2BA-4B5B-9748-0D474271808F}</a:tableStyleId>
              </a:tblPr>
              <a:tblGrid>
                <a:gridCol w="2811780">
                  <a:extLst>
                    <a:ext uri="{9D8B030D-6E8A-4147-A177-3AD203B41FA5}">
                      <a16:colId xmlns:a16="http://schemas.microsoft.com/office/drawing/2014/main" val="2029333964"/>
                    </a:ext>
                  </a:extLst>
                </a:gridCol>
                <a:gridCol w="2811780">
                  <a:extLst>
                    <a:ext uri="{9D8B030D-6E8A-4147-A177-3AD203B41FA5}">
                      <a16:colId xmlns:a16="http://schemas.microsoft.com/office/drawing/2014/main" val="2416783345"/>
                    </a:ext>
                  </a:extLst>
                </a:gridCol>
                <a:gridCol w="2811780">
                  <a:extLst>
                    <a:ext uri="{9D8B030D-6E8A-4147-A177-3AD203B41FA5}">
                      <a16:colId xmlns:a16="http://schemas.microsoft.com/office/drawing/2014/main" val="1571796534"/>
                    </a:ext>
                  </a:extLst>
                </a:gridCol>
                <a:gridCol w="2811780">
                  <a:extLst>
                    <a:ext uri="{9D8B030D-6E8A-4147-A177-3AD203B41FA5}">
                      <a16:colId xmlns:a16="http://schemas.microsoft.com/office/drawing/2014/main" val="140412052"/>
                    </a:ext>
                  </a:extLst>
                </a:gridCol>
              </a:tblGrid>
              <a:tr h="8124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dirty="0">
                          <a:solidFill>
                            <a:prstClr val="white"/>
                          </a:solidFill>
                          <a:latin typeface="Calibri" panose="020F0502020204030204" pitchFamily="34" charset="0"/>
                          <a:ea typeface="Arial" charset="0"/>
                          <a:cs typeface="Calibri" panose="020F0502020204030204" pitchFamily="34" charset="0"/>
                        </a:rPr>
                        <a:t>Proteasome Inhibitors</a:t>
                      </a:r>
                    </a:p>
                  </a:txBody>
                  <a:tcPr anchor="ctr">
                    <a:lnL w="76200" cap="flat" cmpd="sng" algn="ctr">
                      <a:solidFill>
                        <a:schemeClr val="tx1"/>
                      </a:solidFill>
                      <a:prstDash val="solid"/>
                      <a:round/>
                      <a:headEnd type="none" w="med" len="med"/>
                      <a:tailEnd type="none" w="med" len="med"/>
                    </a:lnL>
                    <a:lnR w="76200" cap="flat" cmpd="sng" algn="ctr">
                      <a:solidFill>
                        <a:schemeClr val="tx1"/>
                      </a:solidFill>
                      <a:prstDash val="solid"/>
                      <a:round/>
                      <a:headEnd type="none" w="med" len="med"/>
                      <a:tailEnd type="none" w="med" len="med"/>
                    </a:lnR>
                    <a:lnT w="76200" cap="flat" cmpd="sng" algn="ctr">
                      <a:noFill/>
                      <a:prstDash val="solid"/>
                      <a:round/>
                      <a:headEnd type="none" w="med" len="med"/>
                      <a:tailEnd type="none" w="med" len="med"/>
                    </a:lnT>
                    <a:lnB w="25400" cmpd="sng">
                      <a:noFill/>
                    </a:lnB>
                    <a:lnTlToBr w="12700" cmpd="sng">
                      <a:noFill/>
                      <a:prstDash val="solid"/>
                    </a:lnTlToBr>
                    <a:lnBlToTr w="12700" cmpd="sng">
                      <a:noFill/>
                      <a:prstDash val="solid"/>
                    </a:lnBlToTr>
                  </a:tcPr>
                </a:tc>
                <a:tc>
                  <a:txBody>
                    <a:bodyPr/>
                    <a:lstStyle/>
                    <a:p>
                      <a:pPr algn="ctr"/>
                      <a:r>
                        <a:rPr lang="en-US" sz="2000" dirty="0">
                          <a:latin typeface="Calibri" panose="020F0502020204030204" pitchFamily="34" charset="0"/>
                          <a:cs typeface="Calibri" panose="020F0502020204030204" pitchFamily="34" charset="0"/>
                        </a:rPr>
                        <a:t>Immunomodulatory Agents</a:t>
                      </a:r>
                    </a:p>
                  </a:txBody>
                  <a:tcPr anchor="ctr">
                    <a:lnL w="76200" cap="flat" cmpd="sng" algn="ctr">
                      <a:solidFill>
                        <a:schemeClr val="tx1"/>
                      </a:solidFill>
                      <a:prstDash val="solid"/>
                      <a:round/>
                      <a:headEnd type="none" w="med" len="med"/>
                      <a:tailEnd type="none" w="med" len="med"/>
                    </a:lnL>
                    <a:lnR w="76200" cap="flat" cmpd="sng" algn="ctr">
                      <a:solidFill>
                        <a:schemeClr val="tx1"/>
                      </a:solidFill>
                      <a:prstDash val="solid"/>
                      <a:round/>
                      <a:headEnd type="none" w="med" len="med"/>
                      <a:tailEnd type="none" w="med" len="med"/>
                    </a:lnR>
                    <a:lnT w="76200" cap="flat" cmpd="sng" algn="ctr">
                      <a:noFill/>
                      <a:prstDash val="solid"/>
                      <a:round/>
                      <a:headEnd type="none" w="med" len="med"/>
                      <a:tailEnd type="none" w="med" len="med"/>
                    </a:lnT>
                    <a:lnB w="25400" cmpd="sng">
                      <a:noFill/>
                    </a:lnB>
                    <a:lnTlToBr w="12700" cmpd="sng">
                      <a:noFill/>
                      <a:prstDash val="solid"/>
                    </a:lnTlToBr>
                    <a:lnBlToTr w="12700" cmpd="sng">
                      <a:noFill/>
                      <a:prstDash val="solid"/>
                    </a:lnBlToTr>
                    <a:solidFill>
                      <a:schemeClr val="accent1"/>
                    </a:solidFill>
                  </a:tcPr>
                </a:tc>
                <a:tc>
                  <a:txBody>
                    <a:bodyPr/>
                    <a:lstStyle/>
                    <a:p>
                      <a:pPr algn="ctr"/>
                      <a:r>
                        <a:rPr lang="en-US" sz="2000" dirty="0">
                          <a:latin typeface="Calibri" panose="020F0502020204030204" pitchFamily="34" charset="0"/>
                          <a:cs typeface="Calibri" panose="020F0502020204030204" pitchFamily="34" charset="0"/>
                        </a:rPr>
                        <a:t>Monoclonal Antibodies</a:t>
                      </a:r>
                    </a:p>
                  </a:txBody>
                  <a:tcPr anchor="ctr">
                    <a:lnL w="76200" cap="flat" cmpd="sng" algn="ctr">
                      <a:solidFill>
                        <a:schemeClr val="tx1"/>
                      </a:solidFill>
                      <a:prstDash val="solid"/>
                      <a:round/>
                      <a:headEnd type="none" w="med" len="med"/>
                      <a:tailEnd type="none" w="med" len="med"/>
                    </a:lnL>
                    <a:lnR w="76200" cap="flat" cmpd="sng" algn="ctr">
                      <a:solidFill>
                        <a:schemeClr val="tx1"/>
                      </a:solidFill>
                      <a:prstDash val="solid"/>
                      <a:round/>
                      <a:headEnd type="none" w="med" len="med"/>
                      <a:tailEnd type="none" w="med" len="med"/>
                    </a:lnR>
                    <a:lnT w="76200" cap="flat" cmpd="sng" algn="ctr">
                      <a:noFill/>
                      <a:prstDash val="solid"/>
                      <a:round/>
                      <a:headEnd type="none" w="med" len="med"/>
                      <a:tailEnd type="none" w="med" len="med"/>
                    </a:lnT>
                    <a:lnB w="25400" cmpd="sng">
                      <a:noFill/>
                    </a:lnB>
                    <a:lnTlToBr w="12700" cmpd="sng">
                      <a:noFill/>
                      <a:prstDash val="solid"/>
                    </a:lnTlToBr>
                    <a:lnBlToTr w="12700" cmpd="sng">
                      <a:noFill/>
                      <a:prstDash val="solid"/>
                    </a:lnBlToTr>
                    <a:solidFill>
                      <a:schemeClr val="accent4"/>
                    </a:solidFill>
                  </a:tcPr>
                </a:tc>
                <a:tc>
                  <a:txBody>
                    <a:bodyPr/>
                    <a:lstStyle/>
                    <a:p>
                      <a:pPr algn="ctr"/>
                      <a:r>
                        <a:rPr lang="en-US" sz="2000" dirty="0">
                          <a:latin typeface="Calibri" panose="020F0502020204030204" pitchFamily="34" charset="0"/>
                          <a:cs typeface="Calibri" panose="020F0502020204030204" pitchFamily="34" charset="0"/>
                        </a:rPr>
                        <a:t>Steroids</a:t>
                      </a:r>
                    </a:p>
                  </a:txBody>
                  <a:tcPr anchor="ctr">
                    <a:lnL w="76200" cap="flat" cmpd="sng" algn="ctr">
                      <a:solidFill>
                        <a:schemeClr val="tx1"/>
                      </a:solidFill>
                      <a:prstDash val="solid"/>
                      <a:round/>
                      <a:headEnd type="none" w="med" len="med"/>
                      <a:tailEnd type="none" w="med" len="med"/>
                    </a:lnL>
                    <a:lnR w="76200" cap="flat" cmpd="sng" algn="ctr">
                      <a:solidFill>
                        <a:schemeClr val="tx1"/>
                      </a:solidFill>
                      <a:prstDash val="solid"/>
                      <a:round/>
                      <a:headEnd type="none" w="med" len="med"/>
                      <a:tailEnd type="none" w="med" len="med"/>
                    </a:lnR>
                    <a:lnT w="76200" cap="flat" cmpd="sng" algn="ctr">
                      <a:noFill/>
                      <a:prstDash val="solid"/>
                      <a:round/>
                      <a:headEnd type="none" w="med" len="med"/>
                      <a:tailEnd type="none" w="med" len="med"/>
                    </a:lnT>
                    <a:lnB w="254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010107369"/>
                  </a:ext>
                </a:extLst>
              </a:tr>
              <a:tr h="3107174">
                <a:tc>
                  <a:txBody>
                    <a:bodyPr/>
                    <a:lstStyle/>
                    <a:p>
                      <a:pPr marL="426085" lvl="1" indent="-285750" defTabSz="711200">
                        <a:lnSpc>
                          <a:spcPct val="90000"/>
                        </a:lnSpc>
                        <a:spcBef>
                          <a:spcPct val="0"/>
                        </a:spcBef>
                        <a:spcAft>
                          <a:spcPct val="15000"/>
                        </a:spcAft>
                        <a:buClrTx/>
                        <a:buFont typeface="Wingdings" panose="05000000000000000000" pitchFamily="2" charset="2"/>
                        <a:buChar char="§"/>
                      </a:pPr>
                      <a:r>
                        <a:rPr lang="en-US" sz="18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Herpes zoster prophylaxis</a:t>
                      </a:r>
                    </a:p>
                    <a:p>
                      <a:pPr marL="426085" lvl="1" indent="-285750" defTabSz="711200">
                        <a:lnSpc>
                          <a:spcPct val="90000"/>
                        </a:lnSpc>
                        <a:spcBef>
                          <a:spcPct val="0"/>
                        </a:spcBef>
                        <a:spcAft>
                          <a:spcPct val="15000"/>
                        </a:spcAft>
                        <a:buClrTx/>
                        <a:buFont typeface="Wingdings" panose="05000000000000000000" pitchFamily="2" charset="2"/>
                        <a:buChar char="§"/>
                      </a:pPr>
                      <a:r>
                        <a:rPr lang="en-US" sz="18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Peripheral neuropathy (bortezomib)</a:t>
                      </a:r>
                    </a:p>
                    <a:p>
                      <a:pPr marL="426085" lvl="1" indent="-285750" defTabSz="711200">
                        <a:lnSpc>
                          <a:spcPct val="90000"/>
                        </a:lnSpc>
                        <a:spcBef>
                          <a:spcPct val="0"/>
                        </a:spcBef>
                        <a:spcAft>
                          <a:spcPct val="15000"/>
                        </a:spcAft>
                        <a:buClrTx/>
                        <a:buFont typeface="Wingdings" panose="05000000000000000000" pitchFamily="2" charset="2"/>
                        <a:buChar char="§"/>
                      </a:pPr>
                      <a:r>
                        <a:rPr lang="en-US" sz="18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Monitor/manage cardiac conditions carefully (carfilzomib)</a:t>
                      </a:r>
                    </a:p>
                    <a:p>
                      <a:pPr marL="426085" lvl="1" indent="-285750" defTabSz="711200">
                        <a:lnSpc>
                          <a:spcPct val="90000"/>
                        </a:lnSpc>
                        <a:spcBef>
                          <a:spcPct val="0"/>
                        </a:spcBef>
                        <a:spcAft>
                          <a:spcPct val="15000"/>
                        </a:spcAft>
                        <a:buClrTx/>
                        <a:buFont typeface="Wingdings" panose="05000000000000000000" pitchFamily="2" charset="2"/>
                        <a:buChar char="§"/>
                      </a:pPr>
                      <a:r>
                        <a:rPr lang="en-US" sz="18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Thromboprophylaxis (carfilzomib) </a:t>
                      </a:r>
                    </a:p>
                  </a:txBody>
                  <a:tcPr marB="0">
                    <a:lnL w="76200" cap="flat" cmpd="sng" algn="ctr">
                      <a:solidFill>
                        <a:schemeClr val="tx1"/>
                      </a:solidFill>
                      <a:prstDash val="solid"/>
                      <a:round/>
                      <a:headEnd type="none" w="med" len="med"/>
                      <a:tailEnd type="none" w="med" len="med"/>
                    </a:lnL>
                    <a:lnR w="76200" cap="flat" cmpd="sng" algn="ctr">
                      <a:solidFill>
                        <a:schemeClr val="tx1"/>
                      </a:solidFill>
                      <a:prstDash val="solid"/>
                      <a:round/>
                      <a:headEnd type="none" w="med" len="med"/>
                      <a:tailEnd type="none" w="med" len="med"/>
                    </a:lnR>
                    <a:lnT w="25400" cmpd="sng">
                      <a:noFill/>
                    </a:lnT>
                    <a:lnB w="762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Prophylactic anticoagulation </a:t>
                      </a:r>
                    </a:p>
                    <a:p>
                      <a:pPr marL="801688" lvl="2" indent="-339725" algn="l" defTabSz="711200" rtl="0" eaLnBrk="1" latinLnBrk="0" hangingPunct="1">
                        <a:lnSpc>
                          <a:spcPct val="90000"/>
                        </a:lnSpc>
                        <a:spcBef>
                          <a:spcPct val="0"/>
                        </a:spcBef>
                        <a:spcAft>
                          <a:spcPct val="15000"/>
                        </a:spcAft>
                        <a:buClrTx/>
                        <a:buFont typeface="Calibri" panose="020F0502020204030204" pitchFamily="34" charset="0"/>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81-mg aspirin for patients with no risk factors</a:t>
                      </a:r>
                    </a:p>
                    <a:p>
                      <a:pPr marL="801688" lvl="2" indent="-339725" algn="l" defTabSz="711200" rtl="0" eaLnBrk="1" latinLnBrk="0" hangingPunct="1">
                        <a:lnSpc>
                          <a:spcPct val="90000"/>
                        </a:lnSpc>
                        <a:spcBef>
                          <a:spcPct val="0"/>
                        </a:spcBef>
                        <a:spcAft>
                          <a:spcPct val="15000"/>
                        </a:spcAft>
                        <a:buClrTx/>
                        <a:buFont typeface="Calibri" panose="020F0502020204030204" pitchFamily="34" charset="0"/>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Warfarin or LMWH for higher-risk individuals</a:t>
                      </a:r>
                    </a:p>
                    <a:p>
                      <a:pPr marL="801688" lvl="2" indent="-339725" algn="l" defTabSz="711200" rtl="0" eaLnBrk="1" latinLnBrk="0" hangingPunct="1">
                        <a:lnSpc>
                          <a:spcPct val="90000"/>
                        </a:lnSpc>
                        <a:spcBef>
                          <a:spcPct val="0"/>
                        </a:spcBef>
                        <a:spcAft>
                          <a:spcPct val="15000"/>
                        </a:spcAft>
                        <a:buClrTx/>
                        <a:buFont typeface="Calibri" panose="020F0502020204030204" pitchFamily="34" charset="0"/>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Possible role for DOACs</a:t>
                      </a:r>
                    </a:p>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2 birth control methods required</a:t>
                      </a:r>
                    </a:p>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Cytopenias </a:t>
                      </a:r>
                    </a:p>
                  </a:txBody>
                  <a:tcPr marB="0">
                    <a:lnL w="76200" cap="flat" cmpd="sng" algn="ctr">
                      <a:solidFill>
                        <a:schemeClr val="tx1"/>
                      </a:solidFill>
                      <a:prstDash val="solid"/>
                      <a:round/>
                      <a:headEnd type="none" w="med" len="med"/>
                      <a:tailEnd type="none" w="med" len="med"/>
                    </a:lnL>
                    <a:lnR w="76200" cap="flat" cmpd="sng" algn="ctr">
                      <a:solidFill>
                        <a:schemeClr val="tx1"/>
                      </a:solidFill>
                      <a:prstDash val="solid"/>
                      <a:round/>
                      <a:headEnd type="none" w="med" len="med"/>
                      <a:tailEnd type="none" w="med" len="med"/>
                    </a:lnR>
                    <a:lnT w="25400" cmpd="sng">
                      <a:noFill/>
                    </a:lnT>
                    <a:lnB w="762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Premedicate with corticosteroids, antipyretics, and antihistamines prior to daratumumab</a:t>
                      </a:r>
                    </a:p>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Herpes zoster prophylaxis</a:t>
                      </a:r>
                    </a:p>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Interference with </a:t>
                      </a:r>
                      <a:b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b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blood typing and response monitoring</a:t>
                      </a:r>
                    </a:p>
                    <a:p>
                      <a:pPr marL="365760" lvl="1" indent="-225425" algn="l" defTabSz="711200" rtl="0" eaLnBrk="1" latinLnBrk="0" hangingPunct="1">
                        <a:lnSpc>
                          <a:spcPct val="90000"/>
                        </a:lnSpc>
                        <a:spcBef>
                          <a:spcPct val="0"/>
                        </a:spcBef>
                        <a:spcAft>
                          <a:spcPct val="15000"/>
                        </a:spcAft>
                        <a:buClr>
                          <a:srgbClr val="0A6FA7"/>
                        </a:buClr>
                        <a:buFont typeface="Arial" panose="020B0604020202020204" pitchFamily="34" charset="0"/>
                        <a:buChar char="•"/>
                      </a:pPr>
                      <a:endPar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endParaRPr>
                    </a:p>
                  </a:txBody>
                  <a:tcPr marB="0">
                    <a:lnL w="76200" cap="flat" cmpd="sng" algn="ctr">
                      <a:solidFill>
                        <a:schemeClr val="tx1"/>
                      </a:solidFill>
                      <a:prstDash val="solid"/>
                      <a:round/>
                      <a:headEnd type="none" w="med" len="med"/>
                      <a:tailEnd type="none" w="med" len="med"/>
                    </a:lnL>
                    <a:lnR w="76200" cap="flat" cmpd="sng" algn="ctr">
                      <a:solidFill>
                        <a:schemeClr val="tx1"/>
                      </a:solidFill>
                      <a:prstDash val="solid"/>
                      <a:round/>
                      <a:headEnd type="none" w="med" len="med"/>
                      <a:tailEnd type="none" w="med" len="med"/>
                    </a:lnR>
                    <a:lnT w="25400" cmpd="sng">
                      <a:noFill/>
                    </a:lnT>
                    <a:lnB w="762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Hyperglycemia</a:t>
                      </a:r>
                    </a:p>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Fatigue</a:t>
                      </a:r>
                    </a:p>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Hyperactivity</a:t>
                      </a:r>
                    </a:p>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Infection risk</a:t>
                      </a:r>
                    </a:p>
                    <a:p>
                      <a:pPr marL="426085" lvl="1" indent="-285750" algn="l" defTabSz="711200" rtl="0" eaLnBrk="1" latinLnBrk="0" hangingPunct="1">
                        <a:lnSpc>
                          <a:spcPct val="90000"/>
                        </a:lnSpc>
                        <a:spcBef>
                          <a:spcPct val="0"/>
                        </a:spcBef>
                        <a:spcAft>
                          <a:spcPct val="15000"/>
                        </a:spcAft>
                        <a:buClrTx/>
                        <a:buFont typeface="Wingdings" panose="05000000000000000000" pitchFamily="2" charset="2"/>
                        <a:buChar char="§"/>
                      </a:pPr>
                      <a:r>
                        <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rPr>
                        <a:t>Muscle wasting</a:t>
                      </a:r>
                    </a:p>
                    <a:p>
                      <a:pPr marL="801688" lvl="2" indent="-339725" algn="l" defTabSz="711200" rtl="0" eaLnBrk="1" latinLnBrk="0" hangingPunct="1">
                        <a:lnSpc>
                          <a:spcPct val="90000"/>
                        </a:lnSpc>
                        <a:spcBef>
                          <a:spcPct val="0"/>
                        </a:spcBef>
                        <a:spcAft>
                          <a:spcPct val="15000"/>
                        </a:spcAft>
                        <a:buClr>
                          <a:srgbClr val="0A6FA7"/>
                        </a:buClr>
                        <a:buFont typeface="Calibri" panose="020F0502020204030204" pitchFamily="34" charset="0"/>
                        <a:buChar char="–"/>
                      </a:pPr>
                      <a:endParaRPr lang="en-US" sz="1800" kern="1200" dirty="0">
                        <a:solidFill>
                          <a:prstClr val="black">
                            <a:hueOff val="0"/>
                            <a:satOff val="0"/>
                            <a:lumOff val="0"/>
                            <a:alphaOff val="0"/>
                          </a:prstClr>
                        </a:solidFill>
                        <a:latin typeface="Calibri" panose="020F0502020204030204" pitchFamily="34" charset="0"/>
                        <a:ea typeface="Arial" charset="0"/>
                        <a:cs typeface="Calibri" panose="020F0502020204030204" pitchFamily="34" charset="0"/>
                      </a:endParaRPr>
                    </a:p>
                  </a:txBody>
                  <a:tcPr marB="0">
                    <a:lnL w="76200" cap="flat" cmpd="sng" algn="ctr">
                      <a:solidFill>
                        <a:schemeClr val="tx1"/>
                      </a:solidFill>
                      <a:prstDash val="solid"/>
                      <a:round/>
                      <a:headEnd type="none" w="med" len="med"/>
                      <a:tailEnd type="none" w="med" len="med"/>
                    </a:lnL>
                    <a:lnR w="76200" cap="flat" cmpd="sng" algn="ctr">
                      <a:solidFill>
                        <a:schemeClr val="tx1"/>
                      </a:solidFill>
                      <a:prstDash val="solid"/>
                      <a:round/>
                      <a:headEnd type="none" w="med" len="med"/>
                      <a:tailEnd type="none" w="med" len="med"/>
                    </a:lnR>
                    <a:lnT w="25400" cmpd="sng">
                      <a:noFill/>
                    </a:lnT>
                    <a:lnB w="762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2862013"/>
                  </a:ext>
                </a:extLst>
              </a:tr>
            </a:tbl>
          </a:graphicData>
        </a:graphic>
      </p:graphicFrame>
      <p:sp>
        <p:nvSpPr>
          <p:cNvPr id="7" name="Text Box 15">
            <a:extLst>
              <a:ext uri="{FF2B5EF4-FFF2-40B4-BE49-F238E27FC236}">
                <a16:creationId xmlns:a16="http://schemas.microsoft.com/office/drawing/2014/main" id="{9283E441-00DC-4742-962C-CC45FB9E5DCD}"/>
              </a:ext>
            </a:extLst>
          </p:cNvPr>
          <p:cNvSpPr txBox="1">
            <a:spLocks noChangeArrowheads="1"/>
          </p:cNvSpPr>
          <p:nvPr/>
        </p:nvSpPr>
        <p:spPr bwMode="auto">
          <a:xfrm>
            <a:off x="422799" y="6204701"/>
            <a:ext cx="7853362" cy="461665"/>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Kurtin. J Adv Pract Oncol. 2013;4:307. Raje. J Natl Compr Canc Netw. 2014;12:502. </a:t>
            </a:r>
            <a:b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b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NCCN. Clinical practice guidelines in oncology: multiple myeloma</a:t>
            </a:r>
            <a:r>
              <a:rPr lang="es-ES" altLang="en-US" sz="1200" b="0" spc="-10" dirty="0">
                <a:solidFill>
                  <a:srgbClr val="455560"/>
                </a:solidFill>
                <a:latin typeface="Calibri" panose="020F0502020204030204" pitchFamily="34" charset="0"/>
                <a:cs typeface="Arial" panose="020B0604020202020204" pitchFamily="34" charset="0"/>
              </a:rPr>
              <a:t>. </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v.</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rPr>
              <a:t>2</a:t>
            </a:r>
            <a:r>
              <a:rPr lang="es-ES" altLang="en-US" sz="1200" b="0" spc="-10" dirty="0">
                <a:solidFill>
                  <a:srgbClr val="455560"/>
                </a:solidFill>
                <a:latin typeface="Calibri" panose="020F0502020204030204" pitchFamily="34" charset="0"/>
                <a:cs typeface="Arial" panose="020B0604020202020204" pitchFamily="34" charset="0"/>
              </a:rPr>
              <a:t>.2023</a:t>
            </a:r>
            <a:r>
              <a:rPr kumimoji="0" lang="es-E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nccn.org. Daratumumab PI.</a:t>
            </a:r>
          </a:p>
        </p:txBody>
      </p:sp>
    </p:spTree>
    <p:extLst>
      <p:ext uri="{BB962C8B-B14F-4D97-AF65-F5344CB8AC3E}">
        <p14:creationId xmlns:p14="http://schemas.microsoft.com/office/powerpoint/2010/main" val="142039229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2">
            <a:extLst>
              <a:ext uri="{FF2B5EF4-FFF2-40B4-BE49-F238E27FC236}">
                <a16:creationId xmlns:a16="http://schemas.microsoft.com/office/drawing/2014/main" id="{67970A3E-CAAC-4220-8DA6-611A0CD201C9}"/>
              </a:ext>
            </a:extLst>
          </p:cNvPr>
          <p:cNvSpPr>
            <a:spLocks noGrp="1"/>
          </p:cNvSpPr>
          <p:nvPr>
            <p:ph type="title"/>
          </p:nvPr>
        </p:nvSpPr>
        <p:spPr/>
        <p:txBody>
          <a:bodyPr/>
          <a:lstStyle/>
          <a:p>
            <a:pPr marL="0" marR="0">
              <a:lnSpc>
                <a:spcPct val="107000"/>
              </a:lnSpc>
              <a:spcBef>
                <a:spcPts val="0"/>
              </a:spcBef>
              <a:spcAft>
                <a:spcPts val="0"/>
              </a:spcAft>
            </a:pPr>
            <a:r>
              <a:rPr lang="en-US" b="1" dirty="0">
                <a:effectLst/>
                <a:latin typeface="Calibri" panose="020F0502020204030204" pitchFamily="34" charset="0"/>
                <a:ea typeface="MS Mincho" panose="02020609040205080304" pitchFamily="49" charset="-128"/>
                <a:cs typeface="Calibri" panose="020F0502020204030204" pitchFamily="34" charset="0"/>
              </a:rPr>
              <a:t>Relapsed Multiple Myeloma </a:t>
            </a:r>
            <a:br>
              <a:rPr lang="en-US" b="1" dirty="0">
                <a:effectLst/>
                <a:latin typeface="Calibri" panose="020F0502020204030204" pitchFamily="34" charset="0"/>
                <a:ea typeface="MS Mincho" panose="02020609040205080304" pitchFamily="49" charset="-128"/>
                <a:cs typeface="Calibri" panose="020F0502020204030204" pitchFamily="34" charset="0"/>
              </a:rPr>
            </a:br>
            <a:r>
              <a:rPr lang="en-US" b="1" dirty="0">
                <a:effectLst/>
                <a:latin typeface="Calibri" panose="020F0502020204030204" pitchFamily="34" charset="0"/>
                <a:ea typeface="MS Mincho" panose="02020609040205080304" pitchFamily="49" charset="-128"/>
                <a:cs typeface="Calibri" panose="020F0502020204030204" pitchFamily="34" charset="0"/>
              </a:rPr>
              <a:t>After 1-3 Lines of Therapy</a:t>
            </a:r>
            <a:endParaRPr lang="en-US" dirty="0">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34115010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CD4A7C-C6CE-45FC-B326-8831236AB530}"/>
              </a:ext>
            </a:extLst>
          </p:cNvPr>
          <p:cNvSpPr>
            <a:spLocks noGrp="1"/>
          </p:cNvSpPr>
          <p:nvPr>
            <p:ph type="title"/>
          </p:nvPr>
        </p:nvSpPr>
        <p:spPr/>
        <p:txBody>
          <a:bodyPr>
            <a:noAutofit/>
          </a:bodyPr>
          <a:lstStyle/>
          <a:p>
            <a:r>
              <a:rPr lang="en-US" dirty="0"/>
              <a:t>Disease and Patient Factors Influence </a:t>
            </a:r>
            <a:br>
              <a:rPr lang="en-US" dirty="0"/>
            </a:br>
            <a:r>
              <a:rPr lang="en-US" dirty="0"/>
              <a:t>Treatment Choices in Relapsed/Refractory Myeloma</a:t>
            </a:r>
          </a:p>
        </p:txBody>
      </p:sp>
      <p:grpSp>
        <p:nvGrpSpPr>
          <p:cNvPr id="4" name="Group 3">
            <a:extLst>
              <a:ext uri="{FF2B5EF4-FFF2-40B4-BE49-F238E27FC236}">
                <a16:creationId xmlns:a16="http://schemas.microsoft.com/office/drawing/2014/main" id="{E4C6AC80-BBFC-4690-9531-176119DC77D4}"/>
              </a:ext>
            </a:extLst>
          </p:cNvPr>
          <p:cNvGrpSpPr/>
          <p:nvPr/>
        </p:nvGrpSpPr>
        <p:grpSpPr>
          <a:xfrm>
            <a:off x="762267" y="1600200"/>
            <a:ext cx="10996347" cy="4342735"/>
            <a:chOff x="857583" y="1067299"/>
            <a:chExt cx="7623177" cy="3010585"/>
          </a:xfrm>
        </p:grpSpPr>
        <p:grpSp>
          <p:nvGrpSpPr>
            <p:cNvPr id="5" name="Grupo 46">
              <a:extLst>
                <a:ext uri="{FF2B5EF4-FFF2-40B4-BE49-F238E27FC236}">
                  <a16:creationId xmlns:a16="http://schemas.microsoft.com/office/drawing/2014/main" id="{C6B9AE83-96A0-4B7A-8185-AD7B604725A5}"/>
                </a:ext>
              </a:extLst>
            </p:cNvPr>
            <p:cNvGrpSpPr/>
            <p:nvPr/>
          </p:nvGrpSpPr>
          <p:grpSpPr>
            <a:xfrm>
              <a:off x="857583" y="1067299"/>
              <a:ext cx="7448192" cy="2944611"/>
              <a:chOff x="1554770" y="1885051"/>
              <a:chExt cx="7279857" cy="3249338"/>
            </a:xfrm>
          </p:grpSpPr>
          <p:cxnSp>
            <p:nvCxnSpPr>
              <p:cNvPr id="7" name="Straight Connector 44">
                <a:extLst>
                  <a:ext uri="{FF2B5EF4-FFF2-40B4-BE49-F238E27FC236}">
                    <a16:creationId xmlns:a16="http://schemas.microsoft.com/office/drawing/2014/main" id="{04BF4377-86BA-4EFC-BAC5-E96684C7C3D0}"/>
                  </a:ext>
                </a:extLst>
              </p:cNvPr>
              <p:cNvCxnSpPr/>
              <p:nvPr/>
            </p:nvCxnSpPr>
            <p:spPr>
              <a:xfrm flipH="1">
                <a:off x="1656626" y="2885998"/>
                <a:ext cx="324018" cy="0"/>
              </a:xfrm>
              <a:prstGeom prst="line">
                <a:avLst/>
              </a:prstGeom>
              <a:noFill/>
              <a:ln w="28575" cap="flat" cmpd="sng" algn="ctr">
                <a:solidFill>
                  <a:schemeClr val="bg1"/>
                </a:solidFill>
                <a:prstDash val="solid"/>
              </a:ln>
              <a:effectLst/>
            </p:spPr>
          </p:cxnSp>
          <p:cxnSp>
            <p:nvCxnSpPr>
              <p:cNvPr id="8" name="Straight Arrow Connector 10">
                <a:extLst>
                  <a:ext uri="{FF2B5EF4-FFF2-40B4-BE49-F238E27FC236}">
                    <a16:creationId xmlns:a16="http://schemas.microsoft.com/office/drawing/2014/main" id="{C212EDBB-FCC4-4CA7-88F2-3057887B65AA}"/>
                  </a:ext>
                </a:extLst>
              </p:cNvPr>
              <p:cNvCxnSpPr>
                <a:cxnSpLocks/>
              </p:cNvCxnSpPr>
              <p:nvPr/>
            </p:nvCxnSpPr>
            <p:spPr>
              <a:xfrm>
                <a:off x="4522535" y="4345458"/>
                <a:ext cx="1569136" cy="218196"/>
              </a:xfrm>
              <a:prstGeom prst="straightConnector1">
                <a:avLst/>
              </a:prstGeom>
              <a:noFill/>
              <a:ln w="28575" cap="flat" cmpd="sng" algn="ctr">
                <a:solidFill>
                  <a:schemeClr val="bg1"/>
                </a:solidFill>
                <a:prstDash val="sysDot"/>
                <a:tailEnd type="triangle"/>
              </a:ln>
              <a:effectLst/>
            </p:spPr>
          </p:cxnSp>
          <p:cxnSp>
            <p:nvCxnSpPr>
              <p:cNvPr id="9" name="Straight Arrow Connector 13">
                <a:extLst>
                  <a:ext uri="{FF2B5EF4-FFF2-40B4-BE49-F238E27FC236}">
                    <a16:creationId xmlns:a16="http://schemas.microsoft.com/office/drawing/2014/main" id="{CCE99744-C262-4E18-B2D8-4CA73CBC99E8}"/>
                  </a:ext>
                </a:extLst>
              </p:cNvPr>
              <p:cNvCxnSpPr>
                <a:cxnSpLocks/>
              </p:cNvCxnSpPr>
              <p:nvPr/>
            </p:nvCxnSpPr>
            <p:spPr>
              <a:xfrm>
                <a:off x="5754148" y="3945032"/>
                <a:ext cx="1440293" cy="500534"/>
              </a:xfrm>
              <a:prstGeom prst="straightConnector1">
                <a:avLst/>
              </a:prstGeom>
              <a:noFill/>
              <a:ln w="28575" cap="flat" cmpd="sng" algn="ctr">
                <a:solidFill>
                  <a:schemeClr val="bg1"/>
                </a:solidFill>
                <a:prstDash val="sysDot"/>
                <a:tailEnd type="triangle"/>
              </a:ln>
              <a:effectLst/>
            </p:spPr>
          </p:cxnSp>
          <p:cxnSp>
            <p:nvCxnSpPr>
              <p:cNvPr id="10" name="Straight Arrow Connector 16">
                <a:extLst>
                  <a:ext uri="{FF2B5EF4-FFF2-40B4-BE49-F238E27FC236}">
                    <a16:creationId xmlns:a16="http://schemas.microsoft.com/office/drawing/2014/main" id="{BDBF97EF-1946-41D0-8AF0-C68B60142056}"/>
                  </a:ext>
                </a:extLst>
              </p:cNvPr>
              <p:cNvCxnSpPr>
                <a:cxnSpLocks/>
              </p:cNvCxnSpPr>
              <p:nvPr/>
            </p:nvCxnSpPr>
            <p:spPr>
              <a:xfrm>
                <a:off x="6867476" y="3412517"/>
                <a:ext cx="787558" cy="965032"/>
              </a:xfrm>
              <a:prstGeom prst="straightConnector1">
                <a:avLst/>
              </a:prstGeom>
              <a:noFill/>
              <a:ln w="28575" cap="flat" cmpd="sng" algn="ctr">
                <a:solidFill>
                  <a:schemeClr val="bg1"/>
                </a:solidFill>
                <a:prstDash val="sysDot"/>
                <a:tailEnd type="triangle"/>
              </a:ln>
              <a:effectLst/>
            </p:spPr>
          </p:cxnSp>
          <p:cxnSp>
            <p:nvCxnSpPr>
              <p:cNvPr id="11" name="Straight Arrow Connector 19">
                <a:extLst>
                  <a:ext uri="{FF2B5EF4-FFF2-40B4-BE49-F238E27FC236}">
                    <a16:creationId xmlns:a16="http://schemas.microsoft.com/office/drawing/2014/main" id="{B7A676BE-21BE-40B6-B30B-64DDB23BD4B1}"/>
                  </a:ext>
                </a:extLst>
              </p:cNvPr>
              <p:cNvCxnSpPr>
                <a:cxnSpLocks/>
              </p:cNvCxnSpPr>
              <p:nvPr/>
            </p:nvCxnSpPr>
            <p:spPr>
              <a:xfrm>
                <a:off x="8222400" y="3932957"/>
                <a:ext cx="4526" cy="497856"/>
              </a:xfrm>
              <a:prstGeom prst="straightConnector1">
                <a:avLst/>
              </a:prstGeom>
              <a:noFill/>
              <a:ln w="28575" cap="flat" cmpd="sng" algn="ctr">
                <a:solidFill>
                  <a:schemeClr val="bg1"/>
                </a:solidFill>
                <a:prstDash val="sysDot"/>
                <a:tailEnd type="triangle"/>
              </a:ln>
              <a:effectLst/>
            </p:spPr>
          </p:cxnSp>
          <p:cxnSp>
            <p:nvCxnSpPr>
              <p:cNvPr id="12" name="Straight Arrow Connector 24">
                <a:extLst>
                  <a:ext uri="{FF2B5EF4-FFF2-40B4-BE49-F238E27FC236}">
                    <a16:creationId xmlns:a16="http://schemas.microsoft.com/office/drawing/2014/main" id="{731A8B43-A87E-4AEB-B589-9F699D21DBC5}"/>
                  </a:ext>
                </a:extLst>
              </p:cNvPr>
              <p:cNvCxnSpPr>
                <a:cxnSpLocks/>
              </p:cNvCxnSpPr>
              <p:nvPr/>
            </p:nvCxnSpPr>
            <p:spPr>
              <a:xfrm>
                <a:off x="3208602" y="4977591"/>
                <a:ext cx="2896621" cy="4892"/>
              </a:xfrm>
              <a:prstGeom prst="straightConnector1">
                <a:avLst/>
              </a:prstGeom>
              <a:noFill/>
              <a:ln w="28575" cap="flat" cmpd="sng" algn="ctr">
                <a:solidFill>
                  <a:schemeClr val="bg1"/>
                </a:solidFill>
                <a:prstDash val="sysDot"/>
                <a:tailEnd type="triangle"/>
              </a:ln>
              <a:effectLst/>
            </p:spPr>
          </p:cxnSp>
          <p:cxnSp>
            <p:nvCxnSpPr>
              <p:cNvPr id="13" name="Straight Connector 43">
                <a:extLst>
                  <a:ext uri="{FF2B5EF4-FFF2-40B4-BE49-F238E27FC236}">
                    <a16:creationId xmlns:a16="http://schemas.microsoft.com/office/drawing/2014/main" id="{296ED98B-FA48-4B81-A754-BECB608F0114}"/>
                  </a:ext>
                </a:extLst>
              </p:cNvPr>
              <p:cNvCxnSpPr/>
              <p:nvPr/>
            </p:nvCxnSpPr>
            <p:spPr>
              <a:xfrm>
                <a:off x="1656626" y="2402976"/>
                <a:ext cx="0" cy="2488414"/>
              </a:xfrm>
              <a:prstGeom prst="line">
                <a:avLst/>
              </a:prstGeom>
              <a:noFill/>
              <a:ln w="28575" cap="flat" cmpd="sng" algn="ctr">
                <a:solidFill>
                  <a:schemeClr val="bg1"/>
                </a:solidFill>
                <a:prstDash val="solid"/>
              </a:ln>
              <a:effectLst/>
            </p:spPr>
          </p:cxnSp>
          <p:cxnSp>
            <p:nvCxnSpPr>
              <p:cNvPr id="14" name="Straight Connector 48">
                <a:extLst>
                  <a:ext uri="{FF2B5EF4-FFF2-40B4-BE49-F238E27FC236}">
                    <a16:creationId xmlns:a16="http://schemas.microsoft.com/office/drawing/2014/main" id="{B165C4E6-FF83-4F46-811B-5F77091A3121}"/>
                  </a:ext>
                </a:extLst>
              </p:cNvPr>
              <p:cNvCxnSpPr/>
              <p:nvPr/>
            </p:nvCxnSpPr>
            <p:spPr>
              <a:xfrm flipH="1">
                <a:off x="1656626" y="3584190"/>
                <a:ext cx="324018" cy="0"/>
              </a:xfrm>
              <a:prstGeom prst="line">
                <a:avLst/>
              </a:prstGeom>
              <a:noFill/>
              <a:ln w="28575" cap="flat" cmpd="sng" algn="ctr">
                <a:solidFill>
                  <a:schemeClr val="bg1"/>
                </a:solidFill>
                <a:prstDash val="solid"/>
              </a:ln>
              <a:effectLst/>
            </p:spPr>
          </p:cxnSp>
          <p:cxnSp>
            <p:nvCxnSpPr>
              <p:cNvPr id="15" name="Straight Connector 49">
                <a:extLst>
                  <a:ext uri="{FF2B5EF4-FFF2-40B4-BE49-F238E27FC236}">
                    <a16:creationId xmlns:a16="http://schemas.microsoft.com/office/drawing/2014/main" id="{AA19CBE4-6D61-4E41-B518-2370036C355A}"/>
                  </a:ext>
                </a:extLst>
              </p:cNvPr>
              <p:cNvCxnSpPr/>
              <p:nvPr/>
            </p:nvCxnSpPr>
            <p:spPr>
              <a:xfrm flipH="1">
                <a:off x="1656626" y="4231262"/>
                <a:ext cx="324018" cy="0"/>
              </a:xfrm>
              <a:prstGeom prst="line">
                <a:avLst/>
              </a:prstGeom>
              <a:noFill/>
              <a:ln w="28575" cap="flat" cmpd="sng" algn="ctr">
                <a:solidFill>
                  <a:schemeClr val="bg1"/>
                </a:solidFill>
                <a:prstDash val="solid"/>
              </a:ln>
              <a:effectLst/>
            </p:spPr>
          </p:cxnSp>
          <p:cxnSp>
            <p:nvCxnSpPr>
              <p:cNvPr id="16" name="Straight Connector 50">
                <a:extLst>
                  <a:ext uri="{FF2B5EF4-FFF2-40B4-BE49-F238E27FC236}">
                    <a16:creationId xmlns:a16="http://schemas.microsoft.com/office/drawing/2014/main" id="{EE78457F-1191-491F-BDBA-C4269C085ABA}"/>
                  </a:ext>
                </a:extLst>
              </p:cNvPr>
              <p:cNvCxnSpPr/>
              <p:nvPr/>
            </p:nvCxnSpPr>
            <p:spPr>
              <a:xfrm flipH="1">
                <a:off x="1656626" y="4886227"/>
                <a:ext cx="324018" cy="0"/>
              </a:xfrm>
              <a:prstGeom prst="line">
                <a:avLst/>
              </a:prstGeom>
              <a:noFill/>
              <a:ln w="28575" cap="flat" cmpd="sng" algn="ctr">
                <a:solidFill>
                  <a:schemeClr val="bg1"/>
                </a:solidFill>
                <a:prstDash val="solid"/>
              </a:ln>
              <a:effectLst/>
            </p:spPr>
          </p:cxnSp>
          <p:cxnSp>
            <p:nvCxnSpPr>
              <p:cNvPr id="17" name="Straight Connector 51">
                <a:extLst>
                  <a:ext uri="{FF2B5EF4-FFF2-40B4-BE49-F238E27FC236}">
                    <a16:creationId xmlns:a16="http://schemas.microsoft.com/office/drawing/2014/main" id="{CC6C264E-1B63-4B4C-A181-EB9A9166D448}"/>
                  </a:ext>
                </a:extLst>
              </p:cNvPr>
              <p:cNvCxnSpPr/>
              <p:nvPr/>
            </p:nvCxnSpPr>
            <p:spPr>
              <a:xfrm flipH="1">
                <a:off x="3130570" y="2885998"/>
                <a:ext cx="324018" cy="0"/>
              </a:xfrm>
              <a:prstGeom prst="line">
                <a:avLst/>
              </a:prstGeom>
              <a:noFill/>
              <a:ln w="28575" cap="flat" cmpd="sng" algn="ctr">
                <a:solidFill>
                  <a:schemeClr val="bg1"/>
                </a:solidFill>
                <a:prstDash val="solid"/>
              </a:ln>
              <a:effectLst/>
            </p:spPr>
          </p:cxnSp>
          <p:cxnSp>
            <p:nvCxnSpPr>
              <p:cNvPr id="18" name="Straight Connector 52">
                <a:extLst>
                  <a:ext uri="{FF2B5EF4-FFF2-40B4-BE49-F238E27FC236}">
                    <a16:creationId xmlns:a16="http://schemas.microsoft.com/office/drawing/2014/main" id="{757ED49E-E987-4DB6-B13D-C8FFF83625D9}"/>
                  </a:ext>
                </a:extLst>
              </p:cNvPr>
              <p:cNvCxnSpPr/>
              <p:nvPr/>
            </p:nvCxnSpPr>
            <p:spPr>
              <a:xfrm>
                <a:off x="3130570" y="2402976"/>
                <a:ext cx="0" cy="1828286"/>
              </a:xfrm>
              <a:prstGeom prst="line">
                <a:avLst/>
              </a:prstGeom>
              <a:noFill/>
              <a:ln w="28575" cap="flat" cmpd="sng" algn="ctr">
                <a:solidFill>
                  <a:schemeClr val="bg1"/>
                </a:solidFill>
                <a:prstDash val="solid"/>
              </a:ln>
              <a:effectLst/>
            </p:spPr>
          </p:cxnSp>
          <p:cxnSp>
            <p:nvCxnSpPr>
              <p:cNvPr id="19" name="Straight Connector 53">
                <a:extLst>
                  <a:ext uri="{FF2B5EF4-FFF2-40B4-BE49-F238E27FC236}">
                    <a16:creationId xmlns:a16="http://schemas.microsoft.com/office/drawing/2014/main" id="{F83CF4D3-424D-4DB4-8C66-76B98DD71397}"/>
                  </a:ext>
                </a:extLst>
              </p:cNvPr>
              <p:cNvCxnSpPr/>
              <p:nvPr/>
            </p:nvCxnSpPr>
            <p:spPr>
              <a:xfrm flipH="1">
                <a:off x="3130570" y="3584190"/>
                <a:ext cx="324018" cy="0"/>
              </a:xfrm>
              <a:prstGeom prst="line">
                <a:avLst/>
              </a:prstGeom>
              <a:noFill/>
              <a:ln w="28575" cap="flat" cmpd="sng" algn="ctr">
                <a:solidFill>
                  <a:schemeClr val="bg1"/>
                </a:solidFill>
                <a:prstDash val="solid"/>
              </a:ln>
              <a:effectLst/>
            </p:spPr>
          </p:cxnSp>
          <p:cxnSp>
            <p:nvCxnSpPr>
              <p:cNvPr id="20" name="Straight Connector 54">
                <a:extLst>
                  <a:ext uri="{FF2B5EF4-FFF2-40B4-BE49-F238E27FC236}">
                    <a16:creationId xmlns:a16="http://schemas.microsoft.com/office/drawing/2014/main" id="{E52D6BD1-A91E-494E-A072-09C75684984D}"/>
                  </a:ext>
                </a:extLst>
              </p:cNvPr>
              <p:cNvCxnSpPr/>
              <p:nvPr/>
            </p:nvCxnSpPr>
            <p:spPr>
              <a:xfrm flipH="1">
                <a:off x="3130570" y="4231262"/>
                <a:ext cx="324018" cy="0"/>
              </a:xfrm>
              <a:prstGeom prst="line">
                <a:avLst/>
              </a:prstGeom>
              <a:noFill/>
              <a:ln w="28575" cap="flat" cmpd="sng" algn="ctr">
                <a:solidFill>
                  <a:schemeClr val="bg1"/>
                </a:solidFill>
                <a:prstDash val="solid"/>
              </a:ln>
              <a:effectLst/>
            </p:spPr>
          </p:cxnSp>
          <p:cxnSp>
            <p:nvCxnSpPr>
              <p:cNvPr id="21" name="Straight Connector 55">
                <a:extLst>
                  <a:ext uri="{FF2B5EF4-FFF2-40B4-BE49-F238E27FC236}">
                    <a16:creationId xmlns:a16="http://schemas.microsoft.com/office/drawing/2014/main" id="{0CBC1718-C2CB-4FAD-AF50-124AFC75FE53}"/>
                  </a:ext>
                </a:extLst>
              </p:cNvPr>
              <p:cNvCxnSpPr/>
              <p:nvPr/>
            </p:nvCxnSpPr>
            <p:spPr>
              <a:xfrm flipH="1">
                <a:off x="4646950" y="2885998"/>
                <a:ext cx="324018" cy="0"/>
              </a:xfrm>
              <a:prstGeom prst="line">
                <a:avLst/>
              </a:prstGeom>
              <a:noFill/>
              <a:ln w="28575" cap="flat" cmpd="sng" algn="ctr">
                <a:solidFill>
                  <a:schemeClr val="bg1"/>
                </a:solidFill>
                <a:prstDash val="solid"/>
              </a:ln>
              <a:effectLst/>
            </p:spPr>
          </p:cxnSp>
          <p:cxnSp>
            <p:nvCxnSpPr>
              <p:cNvPr id="22" name="Straight Connector 56">
                <a:extLst>
                  <a:ext uri="{FF2B5EF4-FFF2-40B4-BE49-F238E27FC236}">
                    <a16:creationId xmlns:a16="http://schemas.microsoft.com/office/drawing/2014/main" id="{FE89F1B6-4F63-4F2E-80F9-4F9746A37706}"/>
                  </a:ext>
                </a:extLst>
              </p:cNvPr>
              <p:cNvCxnSpPr/>
              <p:nvPr/>
            </p:nvCxnSpPr>
            <p:spPr>
              <a:xfrm>
                <a:off x="4646950" y="2402977"/>
                <a:ext cx="0" cy="1181215"/>
              </a:xfrm>
              <a:prstGeom prst="line">
                <a:avLst/>
              </a:prstGeom>
              <a:noFill/>
              <a:ln w="28575" cap="flat" cmpd="sng" algn="ctr">
                <a:solidFill>
                  <a:schemeClr val="bg1"/>
                </a:solidFill>
                <a:prstDash val="solid"/>
              </a:ln>
              <a:effectLst/>
            </p:spPr>
          </p:cxnSp>
          <p:cxnSp>
            <p:nvCxnSpPr>
              <p:cNvPr id="23" name="Straight Connector 57">
                <a:extLst>
                  <a:ext uri="{FF2B5EF4-FFF2-40B4-BE49-F238E27FC236}">
                    <a16:creationId xmlns:a16="http://schemas.microsoft.com/office/drawing/2014/main" id="{96E321A1-77CE-4FD2-93E8-948F5B94CC0C}"/>
                  </a:ext>
                </a:extLst>
              </p:cNvPr>
              <p:cNvCxnSpPr/>
              <p:nvPr/>
            </p:nvCxnSpPr>
            <p:spPr>
              <a:xfrm flipH="1">
                <a:off x="4646950" y="3584190"/>
                <a:ext cx="324018" cy="0"/>
              </a:xfrm>
              <a:prstGeom prst="line">
                <a:avLst/>
              </a:prstGeom>
              <a:noFill/>
              <a:ln w="28575" cap="flat" cmpd="sng" algn="ctr">
                <a:solidFill>
                  <a:schemeClr val="bg1"/>
                </a:solidFill>
                <a:prstDash val="solid"/>
              </a:ln>
              <a:effectLst/>
            </p:spPr>
          </p:cxnSp>
          <p:cxnSp>
            <p:nvCxnSpPr>
              <p:cNvPr id="24" name="Straight Connector 58">
                <a:extLst>
                  <a:ext uri="{FF2B5EF4-FFF2-40B4-BE49-F238E27FC236}">
                    <a16:creationId xmlns:a16="http://schemas.microsoft.com/office/drawing/2014/main" id="{826C5397-DD99-4331-BF35-55167008242E}"/>
                  </a:ext>
                </a:extLst>
              </p:cNvPr>
              <p:cNvCxnSpPr/>
              <p:nvPr/>
            </p:nvCxnSpPr>
            <p:spPr>
              <a:xfrm flipH="1">
                <a:off x="7710190" y="2885998"/>
                <a:ext cx="324018" cy="0"/>
              </a:xfrm>
              <a:prstGeom prst="line">
                <a:avLst/>
              </a:prstGeom>
              <a:noFill/>
              <a:ln w="28575" cap="flat" cmpd="sng" algn="ctr">
                <a:solidFill>
                  <a:schemeClr val="bg1"/>
                </a:solidFill>
                <a:prstDash val="solid"/>
              </a:ln>
              <a:effectLst/>
            </p:spPr>
          </p:cxnSp>
          <p:cxnSp>
            <p:nvCxnSpPr>
              <p:cNvPr id="25" name="Straight Connector 59">
                <a:extLst>
                  <a:ext uri="{FF2B5EF4-FFF2-40B4-BE49-F238E27FC236}">
                    <a16:creationId xmlns:a16="http://schemas.microsoft.com/office/drawing/2014/main" id="{986EB163-E154-48AB-9C3B-F70F571A113E}"/>
                  </a:ext>
                </a:extLst>
              </p:cNvPr>
              <p:cNvCxnSpPr/>
              <p:nvPr/>
            </p:nvCxnSpPr>
            <p:spPr>
              <a:xfrm>
                <a:off x="7710190" y="2402977"/>
                <a:ext cx="0" cy="1181215"/>
              </a:xfrm>
              <a:prstGeom prst="line">
                <a:avLst/>
              </a:prstGeom>
              <a:noFill/>
              <a:ln w="28575" cap="flat" cmpd="sng" algn="ctr">
                <a:solidFill>
                  <a:schemeClr val="bg1"/>
                </a:solidFill>
                <a:prstDash val="solid"/>
              </a:ln>
              <a:effectLst/>
            </p:spPr>
          </p:cxnSp>
          <p:cxnSp>
            <p:nvCxnSpPr>
              <p:cNvPr id="26" name="Straight Connector 60">
                <a:extLst>
                  <a:ext uri="{FF2B5EF4-FFF2-40B4-BE49-F238E27FC236}">
                    <a16:creationId xmlns:a16="http://schemas.microsoft.com/office/drawing/2014/main" id="{44B9C2CE-6A95-4738-A0D1-B01C448F812E}"/>
                  </a:ext>
                </a:extLst>
              </p:cNvPr>
              <p:cNvCxnSpPr/>
              <p:nvPr/>
            </p:nvCxnSpPr>
            <p:spPr>
              <a:xfrm flipH="1">
                <a:off x="7710190" y="3584190"/>
                <a:ext cx="324018" cy="0"/>
              </a:xfrm>
              <a:prstGeom prst="line">
                <a:avLst/>
              </a:prstGeom>
              <a:noFill/>
              <a:ln w="28575" cap="flat" cmpd="sng" algn="ctr">
                <a:solidFill>
                  <a:schemeClr val="bg1"/>
                </a:solidFill>
                <a:prstDash val="solid"/>
              </a:ln>
              <a:effectLst/>
            </p:spPr>
          </p:cxnSp>
          <p:cxnSp>
            <p:nvCxnSpPr>
              <p:cNvPr id="27" name="Straight Connector 61">
                <a:extLst>
                  <a:ext uri="{FF2B5EF4-FFF2-40B4-BE49-F238E27FC236}">
                    <a16:creationId xmlns:a16="http://schemas.microsoft.com/office/drawing/2014/main" id="{F631CAF1-46FE-4CC9-B7FB-B8F999ED431B}"/>
                  </a:ext>
                </a:extLst>
              </p:cNvPr>
              <p:cNvCxnSpPr/>
              <p:nvPr/>
            </p:nvCxnSpPr>
            <p:spPr>
              <a:xfrm flipH="1">
                <a:off x="6172586" y="2885998"/>
                <a:ext cx="324018" cy="0"/>
              </a:xfrm>
              <a:prstGeom prst="line">
                <a:avLst/>
              </a:prstGeom>
              <a:noFill/>
              <a:ln w="28575" cap="flat" cmpd="sng" algn="ctr">
                <a:solidFill>
                  <a:schemeClr val="bg1"/>
                </a:solidFill>
                <a:prstDash val="solid"/>
              </a:ln>
              <a:effectLst/>
            </p:spPr>
          </p:cxnSp>
          <p:cxnSp>
            <p:nvCxnSpPr>
              <p:cNvPr id="28" name="Straight Connector 62">
                <a:extLst>
                  <a:ext uri="{FF2B5EF4-FFF2-40B4-BE49-F238E27FC236}">
                    <a16:creationId xmlns:a16="http://schemas.microsoft.com/office/drawing/2014/main" id="{E0A5D3A6-9B8C-40D9-AAFB-C7C4F107C82E}"/>
                  </a:ext>
                </a:extLst>
              </p:cNvPr>
              <p:cNvCxnSpPr/>
              <p:nvPr/>
            </p:nvCxnSpPr>
            <p:spPr>
              <a:xfrm>
                <a:off x="6172586" y="2402976"/>
                <a:ext cx="0" cy="483023"/>
              </a:xfrm>
              <a:prstGeom prst="line">
                <a:avLst/>
              </a:prstGeom>
              <a:noFill/>
              <a:ln w="28575" cap="flat" cmpd="sng" algn="ctr">
                <a:solidFill>
                  <a:schemeClr val="bg1"/>
                </a:solidFill>
                <a:prstDash val="solid"/>
              </a:ln>
              <a:effectLst/>
            </p:spPr>
          </p:cxnSp>
          <p:sp>
            <p:nvSpPr>
              <p:cNvPr id="29" name="Freeform 8">
                <a:extLst>
                  <a:ext uri="{FF2B5EF4-FFF2-40B4-BE49-F238E27FC236}">
                    <a16:creationId xmlns:a16="http://schemas.microsoft.com/office/drawing/2014/main" id="{900AB0CB-3EF4-4CE2-9902-79CEF8645B38}"/>
                  </a:ext>
                </a:extLst>
              </p:cNvPr>
              <p:cNvSpPr/>
              <p:nvPr/>
            </p:nvSpPr>
            <p:spPr>
              <a:xfrm>
                <a:off x="1796410" y="2640176"/>
                <a:ext cx="966560"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Age</a:t>
                </a:r>
              </a:p>
            </p:txBody>
          </p:sp>
          <p:sp>
            <p:nvSpPr>
              <p:cNvPr id="30" name="Freeform 11">
                <a:extLst>
                  <a:ext uri="{FF2B5EF4-FFF2-40B4-BE49-F238E27FC236}">
                    <a16:creationId xmlns:a16="http://schemas.microsoft.com/office/drawing/2014/main" id="{21010F22-62A1-41B2-8D20-D9F1E3F06302}"/>
                  </a:ext>
                </a:extLst>
              </p:cNvPr>
              <p:cNvSpPr/>
              <p:nvPr/>
            </p:nvSpPr>
            <p:spPr>
              <a:xfrm>
                <a:off x="1737773" y="3309580"/>
                <a:ext cx="1025197"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Performance status</a:t>
                </a:r>
              </a:p>
            </p:txBody>
          </p:sp>
          <p:sp>
            <p:nvSpPr>
              <p:cNvPr id="31" name="Freeform 14">
                <a:extLst>
                  <a:ext uri="{FF2B5EF4-FFF2-40B4-BE49-F238E27FC236}">
                    <a16:creationId xmlns:a16="http://schemas.microsoft.com/office/drawing/2014/main" id="{86C9C6C2-2E9B-4C77-8CEA-DB47ED1EB056}"/>
                  </a:ext>
                </a:extLst>
              </p:cNvPr>
              <p:cNvSpPr/>
              <p:nvPr/>
            </p:nvSpPr>
            <p:spPr>
              <a:xfrm>
                <a:off x="1796410" y="3978984"/>
                <a:ext cx="966560"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Disability</a:t>
                </a:r>
              </a:p>
            </p:txBody>
          </p:sp>
          <p:sp>
            <p:nvSpPr>
              <p:cNvPr id="32" name="Freeform 17">
                <a:extLst>
                  <a:ext uri="{FF2B5EF4-FFF2-40B4-BE49-F238E27FC236}">
                    <a16:creationId xmlns:a16="http://schemas.microsoft.com/office/drawing/2014/main" id="{3B995E14-3B4C-4D2D-9E85-08F4DB05CAD8}"/>
                  </a:ext>
                </a:extLst>
              </p:cNvPr>
              <p:cNvSpPr/>
              <p:nvPr/>
            </p:nvSpPr>
            <p:spPr>
              <a:xfrm>
                <a:off x="1737767" y="4648389"/>
                <a:ext cx="1025203"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Comorbidities</a:t>
                </a:r>
              </a:p>
            </p:txBody>
          </p:sp>
          <p:sp>
            <p:nvSpPr>
              <p:cNvPr id="33" name="Freeform 21">
                <a:extLst>
                  <a:ext uri="{FF2B5EF4-FFF2-40B4-BE49-F238E27FC236}">
                    <a16:creationId xmlns:a16="http://schemas.microsoft.com/office/drawing/2014/main" id="{A64830EC-3D55-465D-8991-06B1081EC2DF}"/>
                  </a:ext>
                </a:extLst>
              </p:cNvPr>
              <p:cNvSpPr/>
              <p:nvPr/>
            </p:nvSpPr>
            <p:spPr>
              <a:xfrm>
                <a:off x="3277339" y="2640176"/>
                <a:ext cx="966560"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Refractory disease</a:t>
                </a:r>
              </a:p>
            </p:txBody>
          </p:sp>
          <p:sp>
            <p:nvSpPr>
              <p:cNvPr id="34" name="Freeform 23">
                <a:extLst>
                  <a:ext uri="{FF2B5EF4-FFF2-40B4-BE49-F238E27FC236}">
                    <a16:creationId xmlns:a16="http://schemas.microsoft.com/office/drawing/2014/main" id="{6D639935-B882-46E8-8326-7591232B73D7}"/>
                  </a:ext>
                </a:extLst>
              </p:cNvPr>
              <p:cNvSpPr/>
              <p:nvPr/>
            </p:nvSpPr>
            <p:spPr>
              <a:xfrm>
                <a:off x="3277339" y="3309580"/>
                <a:ext cx="966560"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Renal impairment</a:t>
                </a:r>
              </a:p>
            </p:txBody>
          </p:sp>
          <p:sp>
            <p:nvSpPr>
              <p:cNvPr id="35" name="Freeform 26">
                <a:extLst>
                  <a:ext uri="{FF2B5EF4-FFF2-40B4-BE49-F238E27FC236}">
                    <a16:creationId xmlns:a16="http://schemas.microsoft.com/office/drawing/2014/main" id="{4D334711-592E-4FF4-917C-371FEA2C3572}"/>
                  </a:ext>
                </a:extLst>
              </p:cNvPr>
              <p:cNvSpPr/>
              <p:nvPr/>
            </p:nvSpPr>
            <p:spPr>
              <a:xfrm>
                <a:off x="3277339" y="3978984"/>
                <a:ext cx="966560"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Bone disease</a:t>
                </a:r>
              </a:p>
            </p:txBody>
          </p:sp>
          <p:sp>
            <p:nvSpPr>
              <p:cNvPr id="36" name="Freeform 29">
                <a:extLst>
                  <a:ext uri="{FF2B5EF4-FFF2-40B4-BE49-F238E27FC236}">
                    <a16:creationId xmlns:a16="http://schemas.microsoft.com/office/drawing/2014/main" id="{251CC5EB-C1B8-44EC-8785-B38E273F6EF5}"/>
                  </a:ext>
                </a:extLst>
              </p:cNvPr>
              <p:cNvSpPr/>
              <p:nvPr/>
            </p:nvSpPr>
            <p:spPr>
              <a:xfrm>
                <a:off x="4787588" y="2640176"/>
                <a:ext cx="966560"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ISS</a:t>
                </a:r>
              </a:p>
            </p:txBody>
          </p:sp>
          <p:sp>
            <p:nvSpPr>
              <p:cNvPr id="37" name="Freeform 31">
                <a:extLst>
                  <a:ext uri="{FF2B5EF4-FFF2-40B4-BE49-F238E27FC236}">
                    <a16:creationId xmlns:a16="http://schemas.microsoft.com/office/drawing/2014/main" id="{9CE84B05-A7FC-452C-9BC4-A7E32851F45E}"/>
                  </a:ext>
                </a:extLst>
              </p:cNvPr>
              <p:cNvSpPr/>
              <p:nvPr/>
            </p:nvSpPr>
            <p:spPr>
              <a:xfrm>
                <a:off x="4787588" y="3309580"/>
                <a:ext cx="966560"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Cytogenetics</a:t>
                </a:r>
              </a:p>
            </p:txBody>
          </p:sp>
          <p:sp>
            <p:nvSpPr>
              <p:cNvPr id="38" name="Freeform 34">
                <a:extLst>
                  <a:ext uri="{FF2B5EF4-FFF2-40B4-BE49-F238E27FC236}">
                    <a16:creationId xmlns:a16="http://schemas.microsoft.com/office/drawing/2014/main" id="{700FD17E-A736-42C9-960D-CB31CB312C28}"/>
                  </a:ext>
                </a:extLst>
              </p:cNvPr>
              <p:cNvSpPr/>
              <p:nvPr/>
            </p:nvSpPr>
            <p:spPr>
              <a:xfrm>
                <a:off x="6297839" y="2640176"/>
                <a:ext cx="966560"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Previous therapies</a:t>
                </a:r>
              </a:p>
            </p:txBody>
          </p:sp>
          <p:sp>
            <p:nvSpPr>
              <p:cNvPr id="39" name="Freeform 37">
                <a:extLst>
                  <a:ext uri="{FF2B5EF4-FFF2-40B4-BE49-F238E27FC236}">
                    <a16:creationId xmlns:a16="http://schemas.microsoft.com/office/drawing/2014/main" id="{57A45D7A-3B72-4AD2-AC86-15F8AA84ED29}"/>
                  </a:ext>
                </a:extLst>
              </p:cNvPr>
              <p:cNvSpPr/>
              <p:nvPr/>
            </p:nvSpPr>
            <p:spPr>
              <a:xfrm>
                <a:off x="7792635" y="2640176"/>
                <a:ext cx="1041992"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Patient preference</a:t>
                </a:r>
              </a:p>
            </p:txBody>
          </p:sp>
          <p:sp>
            <p:nvSpPr>
              <p:cNvPr id="40" name="Freeform 39">
                <a:extLst>
                  <a:ext uri="{FF2B5EF4-FFF2-40B4-BE49-F238E27FC236}">
                    <a16:creationId xmlns:a16="http://schemas.microsoft.com/office/drawing/2014/main" id="{EDF97022-AD3A-4BC5-874D-2F9D884C5DBB}"/>
                  </a:ext>
                </a:extLst>
              </p:cNvPr>
              <p:cNvSpPr/>
              <p:nvPr/>
            </p:nvSpPr>
            <p:spPr>
              <a:xfrm>
                <a:off x="7792634" y="3309580"/>
                <a:ext cx="1041993" cy="486000"/>
              </a:xfrm>
              <a:custGeom>
                <a:avLst/>
                <a:gdLst>
                  <a:gd name="connsiteX0" fmla="*/ 0 w 1288746"/>
                  <a:gd name="connsiteY0" fmla="*/ 80547 h 805466"/>
                  <a:gd name="connsiteX1" fmla="*/ 80547 w 1288746"/>
                  <a:gd name="connsiteY1" fmla="*/ 0 h 805466"/>
                  <a:gd name="connsiteX2" fmla="*/ 1208199 w 1288746"/>
                  <a:gd name="connsiteY2" fmla="*/ 0 h 805466"/>
                  <a:gd name="connsiteX3" fmla="*/ 1288746 w 1288746"/>
                  <a:gd name="connsiteY3" fmla="*/ 80547 h 805466"/>
                  <a:gd name="connsiteX4" fmla="*/ 1288746 w 1288746"/>
                  <a:gd name="connsiteY4" fmla="*/ 724919 h 805466"/>
                  <a:gd name="connsiteX5" fmla="*/ 1208199 w 1288746"/>
                  <a:gd name="connsiteY5" fmla="*/ 805466 h 805466"/>
                  <a:gd name="connsiteX6" fmla="*/ 80547 w 1288746"/>
                  <a:gd name="connsiteY6" fmla="*/ 805466 h 805466"/>
                  <a:gd name="connsiteX7" fmla="*/ 0 w 1288746"/>
                  <a:gd name="connsiteY7" fmla="*/ 724919 h 805466"/>
                  <a:gd name="connsiteX8" fmla="*/ 0 w 1288746"/>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8746" h="805466">
                    <a:moveTo>
                      <a:pt x="0" y="80547"/>
                    </a:moveTo>
                    <a:cubicBezTo>
                      <a:pt x="0" y="36062"/>
                      <a:pt x="36062" y="0"/>
                      <a:pt x="80547" y="0"/>
                    </a:cubicBezTo>
                    <a:lnTo>
                      <a:pt x="1208199" y="0"/>
                    </a:lnTo>
                    <a:cubicBezTo>
                      <a:pt x="1252684" y="0"/>
                      <a:pt x="1288746" y="36062"/>
                      <a:pt x="1288746" y="80547"/>
                    </a:cubicBezTo>
                    <a:lnTo>
                      <a:pt x="1288746" y="724919"/>
                    </a:lnTo>
                    <a:cubicBezTo>
                      <a:pt x="1288746" y="769404"/>
                      <a:pt x="1252684" y="805466"/>
                      <a:pt x="1208199" y="805466"/>
                    </a:cubicBezTo>
                    <a:lnTo>
                      <a:pt x="80547" y="805466"/>
                    </a:lnTo>
                    <a:cubicBezTo>
                      <a:pt x="36062" y="805466"/>
                      <a:pt x="0" y="769404"/>
                      <a:pt x="0" y="724919"/>
                    </a:cubicBezTo>
                    <a:lnTo>
                      <a:pt x="0" y="80547"/>
                    </a:lnTo>
                    <a:close/>
                  </a:path>
                </a:pathLst>
              </a:custGeom>
              <a:solidFill>
                <a:schemeClr val="tx2"/>
              </a:solidFill>
              <a:ln w="28575" cap="flat" cmpd="sng" algn="ctr">
                <a:solidFill>
                  <a:schemeClr val="tx1"/>
                </a:solidFill>
                <a:prstDash val="solid"/>
              </a:ln>
              <a:effectLst/>
            </p:spPr>
            <p:txBody>
              <a:bodyPr spcFirstLastPara="0" vert="horz" wrap="square" lIns="54071" tIns="43911" rIns="54071" bIns="43911" numCol="1" spcCol="1270" anchor="ctr" anchorCtr="0">
                <a:noAutofit/>
              </a:bodyPr>
              <a:lstStyle/>
              <a:p>
                <a:pPr marL="0" marR="0" lvl="0" indent="0" algn="ctr" defTabSz="711182" rtl="0" eaLnBrk="1" fontAlgn="auto" latinLnBrk="0" hangingPunct="1">
                  <a:lnSpc>
                    <a:spcPct val="90000"/>
                  </a:lnSpc>
                  <a:spcBef>
                    <a:spcPts val="0"/>
                  </a:spcBef>
                  <a:spcAft>
                    <a:spcPct val="35000"/>
                  </a:spcAft>
                  <a:buClrTx/>
                  <a:buSzTx/>
                  <a:buFontTx/>
                  <a:buNone/>
                  <a:tabLst/>
                  <a:defRPr/>
                </a:pPr>
                <a:r>
                  <a:rPr kumimoji="0" lang="en-US"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Helvetica Light"/>
                  </a:rPr>
                  <a:t>Travel/ infusion time</a:t>
                </a:r>
              </a:p>
            </p:txBody>
          </p:sp>
          <p:sp>
            <p:nvSpPr>
              <p:cNvPr id="41" name="Freeform 6">
                <a:extLst>
                  <a:ext uri="{FF2B5EF4-FFF2-40B4-BE49-F238E27FC236}">
                    <a16:creationId xmlns:a16="http://schemas.microsoft.com/office/drawing/2014/main" id="{ABA1348E-8D78-4527-8A94-FA5A3799981B}"/>
                  </a:ext>
                </a:extLst>
              </p:cNvPr>
              <p:cNvSpPr/>
              <p:nvPr/>
            </p:nvSpPr>
            <p:spPr>
              <a:xfrm>
                <a:off x="1554770" y="1885051"/>
                <a:ext cx="1208200" cy="604100"/>
              </a:xfrm>
              <a:custGeom>
                <a:avLst/>
                <a:gdLst>
                  <a:gd name="connsiteX0" fmla="*/ 0 w 1610933"/>
                  <a:gd name="connsiteY0" fmla="*/ 80547 h 805466"/>
                  <a:gd name="connsiteX1" fmla="*/ 80547 w 1610933"/>
                  <a:gd name="connsiteY1" fmla="*/ 0 h 805466"/>
                  <a:gd name="connsiteX2" fmla="*/ 1530386 w 1610933"/>
                  <a:gd name="connsiteY2" fmla="*/ 0 h 805466"/>
                  <a:gd name="connsiteX3" fmla="*/ 1610933 w 1610933"/>
                  <a:gd name="connsiteY3" fmla="*/ 80547 h 805466"/>
                  <a:gd name="connsiteX4" fmla="*/ 1610933 w 1610933"/>
                  <a:gd name="connsiteY4" fmla="*/ 724919 h 805466"/>
                  <a:gd name="connsiteX5" fmla="*/ 1530386 w 1610933"/>
                  <a:gd name="connsiteY5" fmla="*/ 805466 h 805466"/>
                  <a:gd name="connsiteX6" fmla="*/ 80547 w 1610933"/>
                  <a:gd name="connsiteY6" fmla="*/ 805466 h 805466"/>
                  <a:gd name="connsiteX7" fmla="*/ 0 w 1610933"/>
                  <a:gd name="connsiteY7" fmla="*/ 724919 h 805466"/>
                  <a:gd name="connsiteX8" fmla="*/ 0 w 1610933"/>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0933" h="805466">
                    <a:moveTo>
                      <a:pt x="0" y="80547"/>
                    </a:moveTo>
                    <a:cubicBezTo>
                      <a:pt x="0" y="36062"/>
                      <a:pt x="36062" y="0"/>
                      <a:pt x="80547" y="0"/>
                    </a:cubicBezTo>
                    <a:lnTo>
                      <a:pt x="1530386" y="0"/>
                    </a:lnTo>
                    <a:cubicBezTo>
                      <a:pt x="1574871" y="0"/>
                      <a:pt x="1610933" y="36062"/>
                      <a:pt x="1610933" y="80547"/>
                    </a:cubicBezTo>
                    <a:lnTo>
                      <a:pt x="1610933" y="724919"/>
                    </a:lnTo>
                    <a:cubicBezTo>
                      <a:pt x="1610933" y="769404"/>
                      <a:pt x="1574871" y="805466"/>
                      <a:pt x="1530386" y="805466"/>
                    </a:cubicBezTo>
                    <a:lnTo>
                      <a:pt x="80547" y="805466"/>
                    </a:lnTo>
                    <a:cubicBezTo>
                      <a:pt x="36062" y="805466"/>
                      <a:pt x="0" y="769404"/>
                      <a:pt x="0" y="724919"/>
                    </a:cubicBezTo>
                    <a:lnTo>
                      <a:pt x="0" y="80547"/>
                    </a:lnTo>
                    <a:close/>
                  </a:path>
                </a:pathLst>
              </a:custGeom>
              <a:solidFill>
                <a:schemeClr val="accent1"/>
              </a:solidFill>
              <a:ln w="28575" cap="flat" cmpd="sng" algn="ctr">
                <a:solidFill>
                  <a:schemeClr val="tx1"/>
                </a:solidFill>
                <a:prstDash val="solid"/>
              </a:ln>
              <a:effectLst/>
            </p:spPr>
            <p:txBody>
              <a:bodyPr spcFirstLastPara="0" vert="horz" wrap="square" lIns="57881" tIns="46451" rIns="57881" bIns="46451" numCol="1" spcCol="1270" anchor="ctr" anchorCtr="0">
                <a:noAutofit/>
              </a:bodyPr>
              <a:lstStyle/>
              <a:p>
                <a:pPr marL="0" marR="0" lvl="0" indent="0" algn="ctr" defTabSz="800080" rtl="0" eaLnBrk="1" fontAlgn="auto" latinLnBrk="0" hangingPunct="1">
                  <a:lnSpc>
                    <a:spcPct val="90000"/>
                  </a:lnSpc>
                  <a:spcBef>
                    <a:spcPts val="0"/>
                  </a:spcBef>
                  <a:spcAft>
                    <a:spcPct val="35000"/>
                  </a:spcAft>
                  <a:buClrTx/>
                  <a:buSzTx/>
                  <a:buFontTx/>
                  <a:buNone/>
                  <a:tabLst/>
                  <a:defRPr/>
                </a:pPr>
                <a:r>
                  <a:rPr kumimoji="0" lang="en-US" b="1" i="0" u="none" strike="noStrike" kern="0" cap="none" spc="0" normalizeH="0" baseline="0" noProof="0" dirty="0">
                    <a:ln>
                      <a:noFill/>
                    </a:ln>
                    <a:effectLst/>
                    <a:uLnTx/>
                    <a:uFillTx/>
                    <a:latin typeface="Calibri" panose="020F0502020204030204" pitchFamily="34" charset="0"/>
                    <a:cs typeface="Calibri" panose="020F0502020204030204" pitchFamily="34" charset="0"/>
                    <a:sym typeface="Helvetica Light"/>
                  </a:rPr>
                  <a:t>Frailty</a:t>
                </a:r>
              </a:p>
            </p:txBody>
          </p:sp>
          <p:sp>
            <p:nvSpPr>
              <p:cNvPr id="42" name="Freeform 18">
                <a:extLst>
                  <a:ext uri="{FF2B5EF4-FFF2-40B4-BE49-F238E27FC236}">
                    <a16:creationId xmlns:a16="http://schemas.microsoft.com/office/drawing/2014/main" id="{C9354275-C03E-4135-BCCF-10018DD6E9D3}"/>
                  </a:ext>
                </a:extLst>
              </p:cNvPr>
              <p:cNvSpPr/>
              <p:nvPr/>
            </p:nvSpPr>
            <p:spPr>
              <a:xfrm>
                <a:off x="3035699" y="1885051"/>
                <a:ext cx="1208200" cy="604100"/>
              </a:xfrm>
              <a:custGeom>
                <a:avLst/>
                <a:gdLst>
                  <a:gd name="connsiteX0" fmla="*/ 0 w 1610933"/>
                  <a:gd name="connsiteY0" fmla="*/ 80547 h 805466"/>
                  <a:gd name="connsiteX1" fmla="*/ 80547 w 1610933"/>
                  <a:gd name="connsiteY1" fmla="*/ 0 h 805466"/>
                  <a:gd name="connsiteX2" fmla="*/ 1530386 w 1610933"/>
                  <a:gd name="connsiteY2" fmla="*/ 0 h 805466"/>
                  <a:gd name="connsiteX3" fmla="*/ 1610933 w 1610933"/>
                  <a:gd name="connsiteY3" fmla="*/ 80547 h 805466"/>
                  <a:gd name="connsiteX4" fmla="*/ 1610933 w 1610933"/>
                  <a:gd name="connsiteY4" fmla="*/ 724919 h 805466"/>
                  <a:gd name="connsiteX5" fmla="*/ 1530386 w 1610933"/>
                  <a:gd name="connsiteY5" fmla="*/ 805466 h 805466"/>
                  <a:gd name="connsiteX6" fmla="*/ 80547 w 1610933"/>
                  <a:gd name="connsiteY6" fmla="*/ 805466 h 805466"/>
                  <a:gd name="connsiteX7" fmla="*/ 0 w 1610933"/>
                  <a:gd name="connsiteY7" fmla="*/ 724919 h 805466"/>
                  <a:gd name="connsiteX8" fmla="*/ 0 w 1610933"/>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0933" h="805466">
                    <a:moveTo>
                      <a:pt x="0" y="80547"/>
                    </a:moveTo>
                    <a:cubicBezTo>
                      <a:pt x="0" y="36062"/>
                      <a:pt x="36062" y="0"/>
                      <a:pt x="80547" y="0"/>
                    </a:cubicBezTo>
                    <a:lnTo>
                      <a:pt x="1530386" y="0"/>
                    </a:lnTo>
                    <a:cubicBezTo>
                      <a:pt x="1574871" y="0"/>
                      <a:pt x="1610933" y="36062"/>
                      <a:pt x="1610933" y="80547"/>
                    </a:cubicBezTo>
                    <a:lnTo>
                      <a:pt x="1610933" y="724919"/>
                    </a:lnTo>
                    <a:cubicBezTo>
                      <a:pt x="1610933" y="769404"/>
                      <a:pt x="1574871" y="805466"/>
                      <a:pt x="1530386" y="805466"/>
                    </a:cubicBezTo>
                    <a:lnTo>
                      <a:pt x="80547" y="805466"/>
                    </a:lnTo>
                    <a:cubicBezTo>
                      <a:pt x="36062" y="805466"/>
                      <a:pt x="0" y="769404"/>
                      <a:pt x="0" y="724919"/>
                    </a:cubicBezTo>
                    <a:lnTo>
                      <a:pt x="0" y="80547"/>
                    </a:lnTo>
                    <a:close/>
                  </a:path>
                </a:pathLst>
              </a:custGeom>
              <a:solidFill>
                <a:schemeClr val="accent1"/>
              </a:solidFill>
              <a:ln w="28575" cap="flat" cmpd="sng" algn="ctr">
                <a:solidFill>
                  <a:schemeClr val="tx1"/>
                </a:solidFill>
                <a:prstDash val="solid"/>
              </a:ln>
              <a:effectLst/>
            </p:spPr>
            <p:txBody>
              <a:bodyPr spcFirstLastPara="0" vert="horz" wrap="square" lIns="57881" tIns="46451" rIns="57881" bIns="46451" numCol="1" spcCol="1270" anchor="ctr" anchorCtr="0">
                <a:noAutofit/>
              </a:bodyPr>
              <a:lstStyle/>
              <a:p>
                <a:pPr marL="0" marR="0" lvl="0" indent="0" algn="ctr" defTabSz="800080" rtl="0" eaLnBrk="1" fontAlgn="auto" latinLnBrk="0" hangingPunct="1">
                  <a:lnSpc>
                    <a:spcPct val="90000"/>
                  </a:lnSpc>
                  <a:spcBef>
                    <a:spcPts val="0"/>
                  </a:spcBef>
                  <a:spcAft>
                    <a:spcPct val="35000"/>
                  </a:spcAft>
                  <a:buClrTx/>
                  <a:buSzTx/>
                  <a:buFontTx/>
                  <a:buNone/>
                  <a:tabLst/>
                  <a:defRPr/>
                </a:pPr>
                <a:r>
                  <a:rPr kumimoji="0" lang="en-US" b="1" i="0" u="none" strike="noStrike" kern="0" cap="none" spc="0" normalizeH="0" baseline="0" noProof="0" dirty="0">
                    <a:ln>
                      <a:noFill/>
                    </a:ln>
                    <a:effectLst/>
                    <a:uLnTx/>
                    <a:uFillTx/>
                    <a:latin typeface="Calibri" panose="020F0502020204030204" pitchFamily="34" charset="0"/>
                    <a:cs typeface="Calibri" panose="020F0502020204030204" pitchFamily="34" charset="0"/>
                    <a:sym typeface="Helvetica Light"/>
                  </a:rPr>
                  <a:t>Disease Morbidity</a:t>
                </a:r>
                <a:endParaRPr kumimoji="0" lang="en-US" b="1" i="0" u="none" strike="noStrike" kern="0" cap="none" spc="0" normalizeH="0" baseline="30000" noProof="0" dirty="0">
                  <a:ln>
                    <a:noFill/>
                  </a:ln>
                  <a:effectLst/>
                  <a:uLnTx/>
                  <a:uFillTx/>
                  <a:latin typeface="Calibri" panose="020F0502020204030204" pitchFamily="34" charset="0"/>
                  <a:cs typeface="Calibri" panose="020F0502020204030204" pitchFamily="34" charset="0"/>
                  <a:sym typeface="Helvetica Light"/>
                </a:endParaRPr>
              </a:p>
            </p:txBody>
          </p:sp>
          <p:sp>
            <p:nvSpPr>
              <p:cNvPr id="43" name="Freeform 27">
                <a:extLst>
                  <a:ext uri="{FF2B5EF4-FFF2-40B4-BE49-F238E27FC236}">
                    <a16:creationId xmlns:a16="http://schemas.microsoft.com/office/drawing/2014/main" id="{51578C25-D7ED-488D-88C8-FC5521E04B1D}"/>
                  </a:ext>
                </a:extLst>
              </p:cNvPr>
              <p:cNvSpPr/>
              <p:nvPr/>
            </p:nvSpPr>
            <p:spPr>
              <a:xfrm>
                <a:off x="4545948" y="1885051"/>
                <a:ext cx="1208200" cy="604100"/>
              </a:xfrm>
              <a:custGeom>
                <a:avLst/>
                <a:gdLst>
                  <a:gd name="connsiteX0" fmla="*/ 0 w 1610933"/>
                  <a:gd name="connsiteY0" fmla="*/ 80547 h 805466"/>
                  <a:gd name="connsiteX1" fmla="*/ 80547 w 1610933"/>
                  <a:gd name="connsiteY1" fmla="*/ 0 h 805466"/>
                  <a:gd name="connsiteX2" fmla="*/ 1530386 w 1610933"/>
                  <a:gd name="connsiteY2" fmla="*/ 0 h 805466"/>
                  <a:gd name="connsiteX3" fmla="*/ 1610933 w 1610933"/>
                  <a:gd name="connsiteY3" fmla="*/ 80547 h 805466"/>
                  <a:gd name="connsiteX4" fmla="*/ 1610933 w 1610933"/>
                  <a:gd name="connsiteY4" fmla="*/ 724919 h 805466"/>
                  <a:gd name="connsiteX5" fmla="*/ 1530386 w 1610933"/>
                  <a:gd name="connsiteY5" fmla="*/ 805466 h 805466"/>
                  <a:gd name="connsiteX6" fmla="*/ 80547 w 1610933"/>
                  <a:gd name="connsiteY6" fmla="*/ 805466 h 805466"/>
                  <a:gd name="connsiteX7" fmla="*/ 0 w 1610933"/>
                  <a:gd name="connsiteY7" fmla="*/ 724919 h 805466"/>
                  <a:gd name="connsiteX8" fmla="*/ 0 w 1610933"/>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0933" h="805466">
                    <a:moveTo>
                      <a:pt x="0" y="80547"/>
                    </a:moveTo>
                    <a:cubicBezTo>
                      <a:pt x="0" y="36062"/>
                      <a:pt x="36062" y="0"/>
                      <a:pt x="80547" y="0"/>
                    </a:cubicBezTo>
                    <a:lnTo>
                      <a:pt x="1530386" y="0"/>
                    </a:lnTo>
                    <a:cubicBezTo>
                      <a:pt x="1574871" y="0"/>
                      <a:pt x="1610933" y="36062"/>
                      <a:pt x="1610933" y="80547"/>
                    </a:cubicBezTo>
                    <a:lnTo>
                      <a:pt x="1610933" y="724919"/>
                    </a:lnTo>
                    <a:cubicBezTo>
                      <a:pt x="1610933" y="769404"/>
                      <a:pt x="1574871" y="805466"/>
                      <a:pt x="1530386" y="805466"/>
                    </a:cubicBezTo>
                    <a:lnTo>
                      <a:pt x="80547" y="805466"/>
                    </a:lnTo>
                    <a:cubicBezTo>
                      <a:pt x="36062" y="805466"/>
                      <a:pt x="0" y="769404"/>
                      <a:pt x="0" y="724919"/>
                    </a:cubicBezTo>
                    <a:lnTo>
                      <a:pt x="0" y="80547"/>
                    </a:lnTo>
                    <a:close/>
                  </a:path>
                </a:pathLst>
              </a:custGeom>
              <a:solidFill>
                <a:schemeClr val="accent1"/>
              </a:solidFill>
              <a:ln w="28575" cap="flat" cmpd="sng" algn="ctr">
                <a:solidFill>
                  <a:schemeClr val="tx1"/>
                </a:solidFill>
                <a:prstDash val="solid"/>
              </a:ln>
              <a:effectLst/>
            </p:spPr>
            <p:txBody>
              <a:bodyPr spcFirstLastPara="0" vert="horz" wrap="square" lIns="57881" tIns="46451" rIns="57881" bIns="46451" numCol="1" spcCol="1270" anchor="ctr" anchorCtr="0">
                <a:noAutofit/>
              </a:bodyPr>
              <a:lstStyle/>
              <a:p>
                <a:pPr marL="0" marR="0" lvl="0" indent="0" algn="ctr" defTabSz="800080" rtl="0" eaLnBrk="1" fontAlgn="auto" latinLnBrk="0" hangingPunct="1">
                  <a:lnSpc>
                    <a:spcPct val="90000"/>
                  </a:lnSpc>
                  <a:spcBef>
                    <a:spcPts val="0"/>
                  </a:spcBef>
                  <a:spcAft>
                    <a:spcPct val="35000"/>
                  </a:spcAft>
                  <a:buClrTx/>
                  <a:buSzTx/>
                  <a:buFontTx/>
                  <a:buNone/>
                  <a:tabLst/>
                  <a:defRPr/>
                </a:pPr>
                <a:r>
                  <a:rPr kumimoji="0" lang="en-US" b="1" i="0" u="none" strike="noStrike" kern="0" cap="none" spc="0" normalizeH="0" baseline="0" noProof="0" dirty="0">
                    <a:ln>
                      <a:noFill/>
                    </a:ln>
                    <a:effectLst/>
                    <a:uLnTx/>
                    <a:uFillTx/>
                    <a:latin typeface="Calibri" panose="020F0502020204030204" pitchFamily="34" charset="0"/>
                    <a:cs typeface="Calibri" panose="020F0502020204030204" pitchFamily="34" charset="0"/>
                    <a:sym typeface="Helvetica Light"/>
                  </a:rPr>
                  <a:t>Risk Assessment</a:t>
                </a:r>
                <a:endParaRPr kumimoji="0" lang="en-US" b="1" i="0" u="none" strike="noStrike" kern="0" cap="none" spc="0" normalizeH="0" baseline="30000" noProof="0" dirty="0">
                  <a:ln>
                    <a:noFill/>
                  </a:ln>
                  <a:effectLst/>
                  <a:uLnTx/>
                  <a:uFillTx/>
                  <a:latin typeface="Calibri" panose="020F0502020204030204" pitchFamily="34" charset="0"/>
                  <a:cs typeface="Calibri" panose="020F0502020204030204" pitchFamily="34" charset="0"/>
                  <a:sym typeface="Helvetica Light"/>
                </a:endParaRPr>
              </a:p>
            </p:txBody>
          </p:sp>
          <p:sp>
            <p:nvSpPr>
              <p:cNvPr id="44" name="Freeform 32">
                <a:extLst>
                  <a:ext uri="{FF2B5EF4-FFF2-40B4-BE49-F238E27FC236}">
                    <a16:creationId xmlns:a16="http://schemas.microsoft.com/office/drawing/2014/main" id="{8A5D7B16-7798-4E9A-972C-01AEAF8568CB}"/>
                  </a:ext>
                </a:extLst>
              </p:cNvPr>
              <p:cNvSpPr/>
              <p:nvPr/>
            </p:nvSpPr>
            <p:spPr>
              <a:xfrm>
                <a:off x="6056199" y="1885051"/>
                <a:ext cx="1208200" cy="604100"/>
              </a:xfrm>
              <a:custGeom>
                <a:avLst/>
                <a:gdLst>
                  <a:gd name="connsiteX0" fmla="*/ 0 w 1610933"/>
                  <a:gd name="connsiteY0" fmla="*/ 80547 h 805466"/>
                  <a:gd name="connsiteX1" fmla="*/ 80547 w 1610933"/>
                  <a:gd name="connsiteY1" fmla="*/ 0 h 805466"/>
                  <a:gd name="connsiteX2" fmla="*/ 1530386 w 1610933"/>
                  <a:gd name="connsiteY2" fmla="*/ 0 h 805466"/>
                  <a:gd name="connsiteX3" fmla="*/ 1610933 w 1610933"/>
                  <a:gd name="connsiteY3" fmla="*/ 80547 h 805466"/>
                  <a:gd name="connsiteX4" fmla="*/ 1610933 w 1610933"/>
                  <a:gd name="connsiteY4" fmla="*/ 724919 h 805466"/>
                  <a:gd name="connsiteX5" fmla="*/ 1530386 w 1610933"/>
                  <a:gd name="connsiteY5" fmla="*/ 805466 h 805466"/>
                  <a:gd name="connsiteX6" fmla="*/ 80547 w 1610933"/>
                  <a:gd name="connsiteY6" fmla="*/ 805466 h 805466"/>
                  <a:gd name="connsiteX7" fmla="*/ 0 w 1610933"/>
                  <a:gd name="connsiteY7" fmla="*/ 724919 h 805466"/>
                  <a:gd name="connsiteX8" fmla="*/ 0 w 1610933"/>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0933" h="805466">
                    <a:moveTo>
                      <a:pt x="0" y="80547"/>
                    </a:moveTo>
                    <a:cubicBezTo>
                      <a:pt x="0" y="36062"/>
                      <a:pt x="36062" y="0"/>
                      <a:pt x="80547" y="0"/>
                    </a:cubicBezTo>
                    <a:lnTo>
                      <a:pt x="1530386" y="0"/>
                    </a:lnTo>
                    <a:cubicBezTo>
                      <a:pt x="1574871" y="0"/>
                      <a:pt x="1610933" y="36062"/>
                      <a:pt x="1610933" y="80547"/>
                    </a:cubicBezTo>
                    <a:lnTo>
                      <a:pt x="1610933" y="724919"/>
                    </a:lnTo>
                    <a:cubicBezTo>
                      <a:pt x="1610933" y="769404"/>
                      <a:pt x="1574871" y="805466"/>
                      <a:pt x="1530386" y="805466"/>
                    </a:cubicBezTo>
                    <a:lnTo>
                      <a:pt x="80547" y="805466"/>
                    </a:lnTo>
                    <a:cubicBezTo>
                      <a:pt x="36062" y="805466"/>
                      <a:pt x="0" y="769404"/>
                      <a:pt x="0" y="724919"/>
                    </a:cubicBezTo>
                    <a:lnTo>
                      <a:pt x="0" y="80547"/>
                    </a:lnTo>
                    <a:close/>
                  </a:path>
                </a:pathLst>
              </a:custGeom>
              <a:solidFill>
                <a:schemeClr val="accent1"/>
              </a:solidFill>
              <a:ln w="28575" cap="flat" cmpd="sng" algn="ctr">
                <a:solidFill>
                  <a:schemeClr val="tx1"/>
                </a:solidFill>
                <a:prstDash val="solid"/>
              </a:ln>
              <a:effectLst/>
            </p:spPr>
            <p:txBody>
              <a:bodyPr spcFirstLastPara="0" vert="horz" wrap="square" lIns="57881" tIns="46451" rIns="57881" bIns="46451" numCol="1" spcCol="1270" anchor="ctr" anchorCtr="0">
                <a:noAutofit/>
              </a:bodyPr>
              <a:lstStyle/>
              <a:p>
                <a:pPr marL="0" marR="0" lvl="0" indent="0" algn="ctr" defTabSz="800080" rtl="0" eaLnBrk="1" fontAlgn="auto" latinLnBrk="0" hangingPunct="1">
                  <a:lnSpc>
                    <a:spcPct val="90000"/>
                  </a:lnSpc>
                  <a:spcBef>
                    <a:spcPts val="0"/>
                  </a:spcBef>
                  <a:spcAft>
                    <a:spcPct val="35000"/>
                  </a:spcAft>
                  <a:buClrTx/>
                  <a:buSzTx/>
                  <a:buFontTx/>
                  <a:buNone/>
                  <a:tabLst/>
                  <a:defRPr/>
                </a:pPr>
                <a:r>
                  <a:rPr kumimoji="0" lang="en-US" b="1" i="0" u="none" strike="noStrike" kern="0" cap="none" spc="0" normalizeH="0" baseline="0" noProof="0" dirty="0">
                    <a:ln>
                      <a:noFill/>
                    </a:ln>
                    <a:effectLst/>
                    <a:uLnTx/>
                    <a:uFillTx/>
                    <a:latin typeface="Calibri" panose="020F0502020204030204" pitchFamily="34" charset="0"/>
                    <a:cs typeface="Calibri" panose="020F0502020204030204" pitchFamily="34" charset="0"/>
                    <a:sym typeface="Helvetica Light"/>
                  </a:rPr>
                  <a:t>Treatment History</a:t>
                </a:r>
              </a:p>
            </p:txBody>
          </p:sp>
          <p:sp>
            <p:nvSpPr>
              <p:cNvPr id="45" name="Freeform 35">
                <a:extLst>
                  <a:ext uri="{FF2B5EF4-FFF2-40B4-BE49-F238E27FC236}">
                    <a16:creationId xmlns:a16="http://schemas.microsoft.com/office/drawing/2014/main" id="{B31A7515-8796-45D9-B797-B14BCC45F3C3}"/>
                  </a:ext>
                </a:extLst>
              </p:cNvPr>
              <p:cNvSpPr/>
              <p:nvPr/>
            </p:nvSpPr>
            <p:spPr>
              <a:xfrm>
                <a:off x="7626427" y="1885051"/>
                <a:ext cx="1208200" cy="604100"/>
              </a:xfrm>
              <a:custGeom>
                <a:avLst/>
                <a:gdLst>
                  <a:gd name="connsiteX0" fmla="*/ 0 w 1610933"/>
                  <a:gd name="connsiteY0" fmla="*/ 80547 h 805466"/>
                  <a:gd name="connsiteX1" fmla="*/ 80547 w 1610933"/>
                  <a:gd name="connsiteY1" fmla="*/ 0 h 805466"/>
                  <a:gd name="connsiteX2" fmla="*/ 1530386 w 1610933"/>
                  <a:gd name="connsiteY2" fmla="*/ 0 h 805466"/>
                  <a:gd name="connsiteX3" fmla="*/ 1610933 w 1610933"/>
                  <a:gd name="connsiteY3" fmla="*/ 80547 h 805466"/>
                  <a:gd name="connsiteX4" fmla="*/ 1610933 w 1610933"/>
                  <a:gd name="connsiteY4" fmla="*/ 724919 h 805466"/>
                  <a:gd name="connsiteX5" fmla="*/ 1530386 w 1610933"/>
                  <a:gd name="connsiteY5" fmla="*/ 805466 h 805466"/>
                  <a:gd name="connsiteX6" fmla="*/ 80547 w 1610933"/>
                  <a:gd name="connsiteY6" fmla="*/ 805466 h 805466"/>
                  <a:gd name="connsiteX7" fmla="*/ 0 w 1610933"/>
                  <a:gd name="connsiteY7" fmla="*/ 724919 h 805466"/>
                  <a:gd name="connsiteX8" fmla="*/ 0 w 1610933"/>
                  <a:gd name="connsiteY8" fmla="*/ 80547 h 80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0933" h="805466">
                    <a:moveTo>
                      <a:pt x="0" y="80547"/>
                    </a:moveTo>
                    <a:cubicBezTo>
                      <a:pt x="0" y="36062"/>
                      <a:pt x="36062" y="0"/>
                      <a:pt x="80547" y="0"/>
                    </a:cubicBezTo>
                    <a:lnTo>
                      <a:pt x="1530386" y="0"/>
                    </a:lnTo>
                    <a:cubicBezTo>
                      <a:pt x="1574871" y="0"/>
                      <a:pt x="1610933" y="36062"/>
                      <a:pt x="1610933" y="80547"/>
                    </a:cubicBezTo>
                    <a:lnTo>
                      <a:pt x="1610933" y="724919"/>
                    </a:lnTo>
                    <a:cubicBezTo>
                      <a:pt x="1610933" y="769404"/>
                      <a:pt x="1574871" y="805466"/>
                      <a:pt x="1530386" y="805466"/>
                    </a:cubicBezTo>
                    <a:lnTo>
                      <a:pt x="80547" y="805466"/>
                    </a:lnTo>
                    <a:cubicBezTo>
                      <a:pt x="36062" y="805466"/>
                      <a:pt x="0" y="769404"/>
                      <a:pt x="0" y="724919"/>
                    </a:cubicBezTo>
                    <a:lnTo>
                      <a:pt x="0" y="80547"/>
                    </a:lnTo>
                    <a:close/>
                  </a:path>
                </a:pathLst>
              </a:custGeom>
              <a:solidFill>
                <a:schemeClr val="accent1"/>
              </a:solidFill>
              <a:ln w="28575" cap="flat" cmpd="sng" algn="ctr">
                <a:solidFill>
                  <a:schemeClr val="tx1"/>
                </a:solidFill>
                <a:prstDash val="solid"/>
              </a:ln>
              <a:effectLst/>
            </p:spPr>
            <p:txBody>
              <a:bodyPr spcFirstLastPara="0" vert="horz" wrap="square" lIns="57881" tIns="46451" rIns="57881" bIns="46451" numCol="1" spcCol="1270" anchor="ctr" anchorCtr="0">
                <a:noAutofit/>
              </a:bodyPr>
              <a:lstStyle/>
              <a:p>
                <a:pPr marL="0" marR="0" lvl="0" indent="0" algn="ctr" defTabSz="800080" rtl="0" eaLnBrk="1" fontAlgn="auto" latinLnBrk="0" hangingPunct="1">
                  <a:lnSpc>
                    <a:spcPct val="90000"/>
                  </a:lnSpc>
                  <a:spcBef>
                    <a:spcPts val="0"/>
                  </a:spcBef>
                  <a:spcAft>
                    <a:spcPct val="35000"/>
                  </a:spcAft>
                  <a:buClrTx/>
                  <a:buSzTx/>
                  <a:buFontTx/>
                  <a:buNone/>
                  <a:tabLst/>
                  <a:defRPr/>
                </a:pPr>
                <a:r>
                  <a:rPr kumimoji="0" lang="en-US" b="1" i="0" u="none" strike="noStrike" kern="0" cap="none" spc="0" normalizeH="0" baseline="0" noProof="0" dirty="0">
                    <a:ln>
                      <a:noFill/>
                    </a:ln>
                    <a:effectLst/>
                    <a:uLnTx/>
                    <a:uFillTx/>
                    <a:latin typeface="Calibri" panose="020F0502020204030204" pitchFamily="34" charset="0"/>
                    <a:cs typeface="Calibri" panose="020F0502020204030204" pitchFamily="34" charset="0"/>
                    <a:sym typeface="Helvetica Light"/>
                  </a:rPr>
                  <a:t>Lifestyle</a:t>
                </a:r>
              </a:p>
            </p:txBody>
          </p:sp>
        </p:grpSp>
        <p:sp>
          <p:nvSpPr>
            <p:cNvPr id="6" name="Rectangle: Rounded Corners 2">
              <a:extLst>
                <a:ext uri="{FF2B5EF4-FFF2-40B4-BE49-F238E27FC236}">
                  <a16:creationId xmlns:a16="http://schemas.microsoft.com/office/drawing/2014/main" id="{D1322F23-6E81-4CE1-9D8F-2C7DAA4DA340}"/>
                </a:ext>
              </a:extLst>
            </p:cNvPr>
            <p:cNvSpPr/>
            <p:nvPr/>
          </p:nvSpPr>
          <p:spPr>
            <a:xfrm>
              <a:off x="5573038" y="3435846"/>
              <a:ext cx="2907722" cy="642038"/>
            </a:xfrm>
            <a:prstGeom prst="round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50285" rtl="0" eaLnBrk="1" fontAlgn="auto" latinLnBrk="0" hangingPunct="1">
                <a:lnSpc>
                  <a:spcPct val="100000"/>
                </a:lnSpc>
                <a:spcBef>
                  <a:spcPts val="0"/>
                </a:spcBef>
                <a:spcAft>
                  <a:spcPts val="0"/>
                </a:spcAft>
                <a:buClrTx/>
                <a:buSzTx/>
                <a:buFontTx/>
                <a:buNone/>
                <a:tabLst/>
                <a:defRPr/>
              </a:pPr>
              <a:r>
                <a:rPr kumimoji="0" lang="en-GB" sz="20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Helvetica Light"/>
                </a:rPr>
                <a:t>Most effective regimen, safe, </a:t>
              </a:r>
              <a:br>
                <a:rPr kumimoji="0" lang="en-GB" sz="20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Helvetica Light"/>
                </a:rPr>
              </a:br>
              <a:r>
                <a:rPr kumimoji="0" lang="en-GB" sz="20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Helvetica Light"/>
                </a:rPr>
                <a:t>and maintains QoL</a:t>
              </a:r>
            </a:p>
          </p:txBody>
        </p:sp>
      </p:grpSp>
      <p:sp>
        <p:nvSpPr>
          <p:cNvPr id="46" name="Text Box 15">
            <a:extLst>
              <a:ext uri="{FF2B5EF4-FFF2-40B4-BE49-F238E27FC236}">
                <a16:creationId xmlns:a16="http://schemas.microsoft.com/office/drawing/2014/main" id="{F8360807-AB87-F55C-53B8-35E3532719FD}"/>
              </a:ext>
            </a:extLst>
          </p:cNvPr>
          <p:cNvSpPr txBox="1">
            <a:spLocks noChangeArrowheads="1"/>
          </p:cNvSpPr>
          <p:nvPr/>
        </p:nvSpPr>
        <p:spPr bwMode="auto">
          <a:xfrm>
            <a:off x="422799" y="638936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spcBef>
                <a:spcPct val="50000"/>
              </a:spcBef>
            </a:pPr>
            <a:r>
              <a:rPr lang="en-US" sz="1200" b="0" dirty="0">
                <a:solidFill>
                  <a:schemeClr val="bg2"/>
                </a:solidFill>
                <a:latin typeface="Calibri" panose="020F0502020204030204" pitchFamily="34" charset="0"/>
                <a:cs typeface="Calibri" panose="020F0502020204030204" pitchFamily="34" charset="0"/>
              </a:rPr>
              <a:t>Slide courtesy of Sagar Lonial, MD, FACP. </a:t>
            </a:r>
          </a:p>
        </p:txBody>
      </p:sp>
    </p:spTree>
    <p:extLst>
      <p:ext uri="{BB962C8B-B14F-4D97-AF65-F5344CB8AC3E}">
        <p14:creationId xmlns:p14="http://schemas.microsoft.com/office/powerpoint/2010/main" val="1046353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7">
            <a:extLst>
              <a:ext uri="{FF2B5EF4-FFF2-40B4-BE49-F238E27FC236}">
                <a16:creationId xmlns:a16="http://schemas.microsoft.com/office/drawing/2014/main" id="{EB6CE635-93C3-424A-9E17-4A0E03C691F8}"/>
              </a:ext>
            </a:extLst>
          </p:cNvPr>
          <p:cNvGraphicFramePr>
            <a:graphicFrameLocks/>
          </p:cNvGraphicFramePr>
          <p:nvPr>
            <p:extLst>
              <p:ext uri="{D42A27DB-BD31-4B8C-83A1-F6EECF244321}">
                <p14:modId xmlns:p14="http://schemas.microsoft.com/office/powerpoint/2010/main" val="4134378643"/>
              </p:ext>
            </p:extLst>
          </p:nvPr>
        </p:nvGraphicFramePr>
        <p:xfrm>
          <a:off x="719138" y="1848879"/>
          <a:ext cx="10787062" cy="4061894"/>
        </p:xfrm>
        <a:graphic>
          <a:graphicData uri="http://schemas.openxmlformats.org/drawingml/2006/table">
            <a:tbl>
              <a:tblPr firstRow="1" bandRow="1">
                <a:tableStyleId>{2D5ABB26-0587-4C30-8999-92F81FD0307C}</a:tableStyleId>
              </a:tblPr>
              <a:tblGrid>
                <a:gridCol w="2026435">
                  <a:extLst>
                    <a:ext uri="{9D8B030D-6E8A-4147-A177-3AD203B41FA5}">
                      <a16:colId xmlns:a16="http://schemas.microsoft.com/office/drawing/2014/main" val="1427973297"/>
                    </a:ext>
                  </a:extLst>
                </a:gridCol>
                <a:gridCol w="877627">
                  <a:extLst>
                    <a:ext uri="{9D8B030D-6E8A-4147-A177-3AD203B41FA5}">
                      <a16:colId xmlns:a16="http://schemas.microsoft.com/office/drawing/2014/main" val="2521815982"/>
                    </a:ext>
                  </a:extLst>
                </a:gridCol>
                <a:gridCol w="1280991">
                  <a:extLst>
                    <a:ext uri="{9D8B030D-6E8A-4147-A177-3AD203B41FA5}">
                      <a16:colId xmlns:a16="http://schemas.microsoft.com/office/drawing/2014/main" val="3290015225"/>
                    </a:ext>
                  </a:extLst>
                </a:gridCol>
                <a:gridCol w="1083911">
                  <a:extLst>
                    <a:ext uri="{9D8B030D-6E8A-4147-A177-3AD203B41FA5}">
                      <a16:colId xmlns:a16="http://schemas.microsoft.com/office/drawing/2014/main" val="1208886594"/>
                    </a:ext>
                  </a:extLst>
                </a:gridCol>
                <a:gridCol w="1083911">
                  <a:extLst>
                    <a:ext uri="{9D8B030D-6E8A-4147-A177-3AD203B41FA5}">
                      <a16:colId xmlns:a16="http://schemas.microsoft.com/office/drawing/2014/main" val="2947123845"/>
                    </a:ext>
                  </a:extLst>
                </a:gridCol>
                <a:gridCol w="985374">
                  <a:extLst>
                    <a:ext uri="{9D8B030D-6E8A-4147-A177-3AD203B41FA5}">
                      <a16:colId xmlns:a16="http://schemas.microsoft.com/office/drawing/2014/main" val="3879430791"/>
                    </a:ext>
                  </a:extLst>
                </a:gridCol>
                <a:gridCol w="1280991">
                  <a:extLst>
                    <a:ext uri="{9D8B030D-6E8A-4147-A177-3AD203B41FA5}">
                      <a16:colId xmlns:a16="http://schemas.microsoft.com/office/drawing/2014/main" val="1477863034"/>
                    </a:ext>
                  </a:extLst>
                </a:gridCol>
                <a:gridCol w="1083911">
                  <a:extLst>
                    <a:ext uri="{9D8B030D-6E8A-4147-A177-3AD203B41FA5}">
                      <a16:colId xmlns:a16="http://schemas.microsoft.com/office/drawing/2014/main" val="2496478729"/>
                    </a:ext>
                  </a:extLst>
                </a:gridCol>
                <a:gridCol w="1083911">
                  <a:extLst>
                    <a:ext uri="{9D8B030D-6E8A-4147-A177-3AD203B41FA5}">
                      <a16:colId xmlns:a16="http://schemas.microsoft.com/office/drawing/2014/main" val="213246789"/>
                    </a:ext>
                  </a:extLst>
                </a:gridCol>
              </a:tblGrid>
              <a:tr h="883070">
                <a:tc>
                  <a:txBody>
                    <a:bodyPr/>
                    <a:lstStyle/>
                    <a:p>
                      <a:pPr algn="l">
                        <a:lnSpc>
                          <a:spcPct val="100000"/>
                        </a:lnSpc>
                      </a:pPr>
                      <a:endParaRPr lang="en-US" sz="1600" b="1" i="0" dirty="0">
                        <a:ln>
                          <a:noFill/>
                        </a:ln>
                        <a:solidFill>
                          <a:schemeClr val="tx1"/>
                        </a:solidFill>
                        <a:latin typeface="+mn-lt"/>
                      </a:endParaRPr>
                    </a:p>
                  </a:txBody>
                  <a:tcPr marL="106001" marR="106001" marT="53000" marB="53000" anchor="b">
                    <a:lnL>
                      <a:noFill/>
                    </a:lnL>
                    <a:lnR>
                      <a:noFill/>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lnSpc>
                          <a:spcPct val="100000"/>
                        </a:lnSpc>
                      </a:pPr>
                      <a:r>
                        <a:rPr lang="en-US" sz="1600" b="1" i="0" dirty="0">
                          <a:ln>
                            <a:noFill/>
                          </a:ln>
                          <a:solidFill>
                            <a:schemeClr val="tx1"/>
                          </a:solidFill>
                          <a:latin typeface="+mn-lt"/>
                        </a:rPr>
                        <a:t>Ixazomib</a:t>
                      </a:r>
                    </a:p>
                    <a:p>
                      <a:pPr algn="ctr">
                        <a:lnSpc>
                          <a:spcPct val="100000"/>
                        </a:lnSpc>
                      </a:pPr>
                      <a:r>
                        <a:rPr lang="en-US" sz="1600" b="1" i="0" dirty="0">
                          <a:ln>
                            <a:noFill/>
                          </a:ln>
                          <a:solidFill>
                            <a:schemeClr val="tx1"/>
                          </a:solidFill>
                          <a:latin typeface="+mn-lt"/>
                        </a:rPr>
                        <a:t>IRd vs Rd</a:t>
                      </a:r>
                    </a:p>
                    <a:p>
                      <a:pPr algn="ctr">
                        <a:lnSpc>
                          <a:spcPct val="100000"/>
                        </a:lnSpc>
                      </a:pPr>
                      <a:r>
                        <a:rPr lang="en-US" sz="1600" b="1" i="0" dirty="0">
                          <a:ln>
                            <a:noFill/>
                          </a:ln>
                          <a:solidFill>
                            <a:schemeClr val="tx1"/>
                          </a:solidFill>
                          <a:latin typeface="+mn-lt"/>
                        </a:rPr>
                        <a:t>(N = 722)</a:t>
                      </a:r>
                    </a:p>
                  </a:txBody>
                  <a:tcPr marL="86952" marR="86952" marT="46681" marB="46681" anchor="b">
                    <a:lnL>
                      <a:noFill/>
                    </a:lnL>
                    <a:lnR>
                      <a:noFill/>
                    </a:lnR>
                    <a:lnT w="2857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ts val="1400"/>
                        </a:lnSpc>
                      </a:pPr>
                      <a:endParaRPr lang="en-US" sz="2000" b="1">
                        <a:ln>
                          <a:noFill/>
                        </a:ln>
                        <a:solidFill>
                          <a:srgbClr val="003854"/>
                        </a:solidFill>
                        <a:latin typeface="Franklin Gothic Book" panose="020B0503020102020204" pitchFamily="34" charset="0"/>
                      </a:endParaRPr>
                    </a:p>
                  </a:txBody>
                  <a:tcPr marL="85162" marR="85162" anchor="b">
                    <a:lnT w="28575" cap="flat" cmpd="sng" algn="ctr">
                      <a:solidFill>
                        <a:srgbClr val="8E1400"/>
                      </a:solidFill>
                      <a:prstDash val="solid"/>
                      <a:round/>
                      <a:headEnd type="none" w="med" len="med"/>
                      <a:tailEnd type="none" w="med" len="med"/>
                    </a:lnT>
                    <a:lnB w="28575" cap="flat" cmpd="sng" algn="ctr">
                      <a:solidFill>
                        <a:srgbClr val="8E1400"/>
                      </a:solidFill>
                      <a:prstDash val="solid"/>
                      <a:round/>
                      <a:headEnd type="none" w="med" len="med"/>
                      <a:tailEnd type="none" w="med" len="med"/>
                    </a:lnB>
                  </a:tcPr>
                </a:tc>
                <a:tc gridSpan="2">
                  <a:txBody>
                    <a:bodyPr/>
                    <a:lstStyle/>
                    <a:p>
                      <a:pPr algn="ctr">
                        <a:lnSpc>
                          <a:spcPct val="100000"/>
                        </a:lnSpc>
                      </a:pPr>
                      <a:r>
                        <a:rPr lang="en-US" sz="1600" b="1" i="0" dirty="0">
                          <a:ln>
                            <a:noFill/>
                          </a:ln>
                          <a:solidFill>
                            <a:schemeClr val="tx1"/>
                          </a:solidFill>
                          <a:latin typeface="+mn-lt"/>
                        </a:rPr>
                        <a:t>Elotuzumab*</a:t>
                      </a:r>
                    </a:p>
                    <a:p>
                      <a:pPr algn="ctr">
                        <a:lnSpc>
                          <a:spcPct val="100000"/>
                        </a:lnSpc>
                      </a:pPr>
                      <a:r>
                        <a:rPr lang="en-US" sz="1600" b="1" i="0" dirty="0">
                          <a:ln>
                            <a:noFill/>
                          </a:ln>
                          <a:solidFill>
                            <a:schemeClr val="tx1"/>
                          </a:solidFill>
                          <a:latin typeface="+mn-lt"/>
                        </a:rPr>
                        <a:t>ERd vs Rd</a:t>
                      </a:r>
                    </a:p>
                    <a:p>
                      <a:pPr algn="ctr">
                        <a:lnSpc>
                          <a:spcPct val="100000"/>
                        </a:lnSpc>
                      </a:pPr>
                      <a:r>
                        <a:rPr lang="en-US" sz="1600" b="1" i="0" dirty="0">
                          <a:ln>
                            <a:noFill/>
                          </a:ln>
                          <a:solidFill>
                            <a:schemeClr val="tx1"/>
                          </a:solidFill>
                          <a:latin typeface="+mn-lt"/>
                        </a:rPr>
                        <a:t>(N = 646)</a:t>
                      </a:r>
                    </a:p>
                  </a:txBody>
                  <a:tcPr marL="86952" marR="86952" marT="46681" marB="46681" anchor="b">
                    <a:lnL>
                      <a:noFill/>
                    </a:lnL>
                    <a:lnR>
                      <a:noFill/>
                    </a:lnR>
                    <a:lnT w="2857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ct val="100000"/>
                        </a:lnSpc>
                      </a:pPr>
                      <a:endParaRPr lang="en-US" sz="1200" b="0" i="0">
                        <a:ln>
                          <a:noFill/>
                        </a:ln>
                        <a:solidFill>
                          <a:schemeClr val="bg1"/>
                        </a:solidFill>
                        <a:latin typeface="Franklin Gothic Book" panose="020B0503020102020204" pitchFamily="34" charset="0"/>
                      </a:endParaRPr>
                    </a:p>
                  </a:txBody>
                  <a:tcPr marL="65214" marR="65214" marT="35011" marB="35011" anchor="b">
                    <a:lnL>
                      <a:noFill/>
                    </a:lnL>
                    <a:lnR>
                      <a:noFill/>
                    </a:lnR>
                    <a:lnT w="28575"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E1400"/>
                    </a:solidFill>
                  </a:tcPr>
                </a:tc>
                <a:tc gridSpan="2">
                  <a:txBody>
                    <a:bodyPr/>
                    <a:lstStyle/>
                    <a:p>
                      <a:pPr algn="ctr">
                        <a:lnSpc>
                          <a:spcPct val="100000"/>
                        </a:lnSpc>
                      </a:pPr>
                      <a:r>
                        <a:rPr lang="en-US" sz="1600" b="1" i="0" dirty="0">
                          <a:ln>
                            <a:noFill/>
                          </a:ln>
                          <a:solidFill>
                            <a:schemeClr val="tx1"/>
                          </a:solidFill>
                          <a:latin typeface="+mn-lt"/>
                        </a:rPr>
                        <a:t>Carfilzomib</a:t>
                      </a:r>
                    </a:p>
                    <a:p>
                      <a:pPr algn="ctr">
                        <a:lnSpc>
                          <a:spcPct val="100000"/>
                        </a:lnSpc>
                      </a:pPr>
                      <a:r>
                        <a:rPr lang="en-US" sz="1600" b="1" i="0" dirty="0">
                          <a:ln>
                            <a:noFill/>
                          </a:ln>
                          <a:solidFill>
                            <a:schemeClr val="tx1"/>
                          </a:solidFill>
                          <a:latin typeface="+mn-lt"/>
                        </a:rPr>
                        <a:t>KRd vs Rd</a:t>
                      </a:r>
                    </a:p>
                    <a:p>
                      <a:pPr algn="ctr">
                        <a:lnSpc>
                          <a:spcPct val="100000"/>
                        </a:lnSpc>
                      </a:pPr>
                      <a:r>
                        <a:rPr lang="en-US" sz="1600" b="1" i="0" dirty="0">
                          <a:ln>
                            <a:noFill/>
                          </a:ln>
                          <a:solidFill>
                            <a:schemeClr val="tx1"/>
                          </a:solidFill>
                          <a:latin typeface="+mn-lt"/>
                        </a:rPr>
                        <a:t>(N = 792)</a:t>
                      </a:r>
                    </a:p>
                  </a:txBody>
                  <a:tcPr marL="86952" marR="86952" marT="46681" marB="46681" anchor="b">
                    <a:lnL>
                      <a:noFill/>
                    </a:lnL>
                    <a:lnR>
                      <a:noFill/>
                    </a:lnR>
                    <a:lnT w="2857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ct val="100000"/>
                        </a:lnSpc>
                      </a:pPr>
                      <a:endParaRPr lang="en-US" sz="1200" b="0" i="0">
                        <a:ln>
                          <a:noFill/>
                        </a:ln>
                        <a:solidFill>
                          <a:schemeClr val="bg1"/>
                        </a:solidFill>
                        <a:latin typeface="Franklin Gothic Book" panose="020B0503020102020204" pitchFamily="34" charset="0"/>
                      </a:endParaRPr>
                    </a:p>
                  </a:txBody>
                  <a:tcPr marL="65214" marR="65214" marT="35011" marB="35011" anchor="b">
                    <a:lnL>
                      <a:noFill/>
                    </a:lnL>
                    <a:lnR>
                      <a:noFill/>
                    </a:lnR>
                    <a:lnT w="28575"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E1400"/>
                    </a:solidFill>
                  </a:tcPr>
                </a:tc>
                <a:tc gridSpan="2">
                  <a:txBody>
                    <a:bodyPr/>
                    <a:lstStyle/>
                    <a:p>
                      <a:pPr algn="ctr">
                        <a:lnSpc>
                          <a:spcPct val="100000"/>
                        </a:lnSpc>
                      </a:pPr>
                      <a:r>
                        <a:rPr lang="en-US" sz="1600" b="1" i="0" dirty="0">
                          <a:ln>
                            <a:noFill/>
                          </a:ln>
                          <a:solidFill>
                            <a:schemeClr val="tx1"/>
                          </a:solidFill>
                          <a:latin typeface="+mn-lt"/>
                        </a:rPr>
                        <a:t>Daratumumab*</a:t>
                      </a:r>
                    </a:p>
                    <a:p>
                      <a:pPr algn="ctr">
                        <a:lnSpc>
                          <a:spcPct val="100000"/>
                        </a:lnSpc>
                      </a:pPr>
                      <a:r>
                        <a:rPr lang="en-US" sz="1600" b="1" i="0" dirty="0">
                          <a:ln>
                            <a:noFill/>
                          </a:ln>
                          <a:solidFill>
                            <a:schemeClr val="tx1"/>
                          </a:solidFill>
                          <a:latin typeface="+mn-lt"/>
                        </a:rPr>
                        <a:t>DRd vs Rd</a:t>
                      </a:r>
                    </a:p>
                    <a:p>
                      <a:pPr algn="ctr">
                        <a:lnSpc>
                          <a:spcPct val="100000"/>
                        </a:lnSpc>
                      </a:pPr>
                      <a:r>
                        <a:rPr lang="en-US" sz="1600" b="1" i="0" dirty="0">
                          <a:ln>
                            <a:noFill/>
                          </a:ln>
                          <a:solidFill>
                            <a:schemeClr val="tx1"/>
                          </a:solidFill>
                          <a:latin typeface="+mn-lt"/>
                        </a:rPr>
                        <a:t>(N = 569)</a:t>
                      </a:r>
                    </a:p>
                  </a:txBody>
                  <a:tcPr marL="86952" marR="86952" marT="46681" marB="46681" anchor="b">
                    <a:lnL>
                      <a:noFill/>
                    </a:lnL>
                    <a:lnR>
                      <a:noFill/>
                    </a:lnR>
                    <a:lnT w="2857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ct val="100000"/>
                        </a:lnSpc>
                      </a:pPr>
                      <a:endParaRPr lang="en-US" sz="1200" b="0" i="0">
                        <a:ln>
                          <a:noFill/>
                        </a:ln>
                        <a:solidFill>
                          <a:schemeClr val="bg1"/>
                        </a:solidFill>
                        <a:latin typeface="Franklin Gothic Book" panose="020B0503020102020204" pitchFamily="34" charset="0"/>
                      </a:endParaRPr>
                    </a:p>
                  </a:txBody>
                  <a:tcPr marL="65214" marR="65214" marT="35011" marB="35011" anchor="b">
                    <a:lnL>
                      <a:noFill/>
                    </a:lnL>
                    <a:lnR>
                      <a:noFill/>
                    </a:lnR>
                    <a:lnT w="28575"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E1400"/>
                    </a:solidFill>
                  </a:tcPr>
                </a:tc>
                <a:extLst>
                  <a:ext uri="{0D108BD9-81ED-4DB2-BD59-A6C34878D82A}">
                    <a16:rowId xmlns:a16="http://schemas.microsoft.com/office/drawing/2014/main" val="10000"/>
                  </a:ext>
                </a:extLst>
              </a:tr>
              <a:tr h="397353">
                <a:tc>
                  <a:txBody>
                    <a:bodyPr/>
                    <a:lstStyle/>
                    <a:p>
                      <a:pPr algn="l">
                        <a:lnSpc>
                          <a:spcPct val="100000"/>
                        </a:lnSpc>
                      </a:pPr>
                      <a:r>
                        <a:rPr lang="en-US" sz="1600" b="1" i="0" dirty="0">
                          <a:ln>
                            <a:noFill/>
                          </a:ln>
                          <a:solidFill>
                            <a:schemeClr val="tx1"/>
                          </a:solidFill>
                          <a:latin typeface="+mn-lt"/>
                        </a:rPr>
                        <a:t>Efficacy</a:t>
                      </a:r>
                    </a:p>
                  </a:txBody>
                  <a:tcPr marL="106001" marR="106001" marT="53000" marB="53000" anchor="b">
                    <a:lnL>
                      <a:noFill/>
                    </a:lnL>
                    <a:lnR>
                      <a:noFill/>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Tx</a:t>
                      </a:r>
                    </a:p>
                  </a:txBody>
                  <a:tcPr marL="106001" marR="106001" marT="53000" marB="53000"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Control</a:t>
                      </a:r>
                    </a:p>
                  </a:txBody>
                  <a:tcPr marL="106001" marR="106001" marT="53000" marB="53000"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Tx</a:t>
                      </a:r>
                    </a:p>
                  </a:txBody>
                  <a:tcPr marL="106001" marR="106001" marT="53000" marB="53000"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Control</a:t>
                      </a:r>
                    </a:p>
                  </a:txBody>
                  <a:tcPr marL="106001" marR="106001" marT="53000" marB="53000"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Tx</a:t>
                      </a:r>
                    </a:p>
                  </a:txBody>
                  <a:tcPr marL="106001" marR="106001" marT="53000" marB="53000"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Control</a:t>
                      </a:r>
                    </a:p>
                  </a:txBody>
                  <a:tcPr marL="106001" marR="106001" marT="53000" marB="53000"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Tx</a:t>
                      </a:r>
                    </a:p>
                  </a:txBody>
                  <a:tcPr marL="106001" marR="106001" marT="53000" marB="53000"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Control</a:t>
                      </a:r>
                    </a:p>
                  </a:txBody>
                  <a:tcPr marL="106001" marR="106001" marT="53000" marB="53000"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99393274"/>
                  </a:ext>
                </a:extLst>
              </a:tr>
              <a:tr h="397353">
                <a:tc>
                  <a:txBody>
                    <a:bodyPr/>
                    <a:lstStyle/>
                    <a:p>
                      <a:r>
                        <a:rPr lang="en-US" sz="1600" b="0" i="0" dirty="0">
                          <a:ln>
                            <a:noFill/>
                          </a:ln>
                          <a:solidFill>
                            <a:schemeClr val="bg1"/>
                          </a:solidFill>
                          <a:latin typeface="+mn-lt"/>
                        </a:rPr>
                        <a:t>Median FU,</a:t>
                      </a:r>
                      <a:r>
                        <a:rPr lang="en-US" sz="1600" b="0" i="0" baseline="0" dirty="0">
                          <a:ln>
                            <a:noFill/>
                          </a:ln>
                          <a:solidFill>
                            <a:schemeClr val="bg1"/>
                          </a:solidFill>
                          <a:latin typeface="+mn-lt"/>
                        </a:rPr>
                        <a:t> mo</a:t>
                      </a:r>
                      <a:endParaRPr lang="en-US" sz="1600" b="0" i="0" dirty="0">
                        <a:ln>
                          <a:noFill/>
                        </a:ln>
                        <a:solidFill>
                          <a:schemeClr val="bg1"/>
                        </a:solidFill>
                        <a:latin typeface="+mn-lt"/>
                      </a:endParaRPr>
                    </a:p>
                  </a:txBody>
                  <a:tcPr marL="106001" marR="106001" marT="53000" marB="53000" anchor="ctr">
                    <a:lnL>
                      <a:noFill/>
                    </a:lnL>
                    <a:lnR>
                      <a:noFill/>
                    </a:lnR>
                    <a:lnT w="28575"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2"/>
                    </a:solidFill>
                  </a:tcPr>
                </a:tc>
                <a:tc gridSpan="2">
                  <a:txBody>
                    <a:bodyPr/>
                    <a:lstStyle/>
                    <a:p>
                      <a:pPr algn="ctr"/>
                      <a:r>
                        <a:rPr lang="en-US" sz="1600" b="0" i="0" dirty="0">
                          <a:ln>
                            <a:noFill/>
                          </a:ln>
                          <a:solidFill>
                            <a:schemeClr val="bg1"/>
                          </a:solidFill>
                          <a:latin typeface="+mn-lt"/>
                        </a:rPr>
                        <a:t>14.7 (PFS); ~23 (OS)</a:t>
                      </a:r>
                    </a:p>
                  </a:txBody>
                  <a:tcPr marL="106001" marR="106001" marT="53000" marB="53000" anchor="ctr">
                    <a:lnL>
                      <a:noFill/>
                    </a:lnL>
                    <a:lnR>
                      <a:noFill/>
                    </a:lnR>
                    <a:lnT w="28575"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10000"/>
                        <a:lumOff val="90000"/>
                      </a:schemeClr>
                    </a:solidFill>
                  </a:tcPr>
                </a:tc>
                <a:tc gridSpan="2">
                  <a:txBody>
                    <a:bodyPr/>
                    <a:lstStyle/>
                    <a:p>
                      <a:pPr algn="ctr"/>
                      <a:r>
                        <a:rPr lang="en-US" sz="1600" b="0" i="0" dirty="0">
                          <a:ln>
                            <a:noFill/>
                          </a:ln>
                          <a:solidFill>
                            <a:schemeClr val="bg1"/>
                          </a:solidFill>
                          <a:latin typeface="+mn-lt"/>
                        </a:rPr>
                        <a:t>Min 48</a:t>
                      </a:r>
                    </a:p>
                  </a:txBody>
                  <a:tcPr marL="106001" marR="106001" marT="53000" marB="53000" anchor="ctr">
                    <a:lnL>
                      <a:noFill/>
                    </a:lnL>
                    <a:lnR>
                      <a:noFill/>
                    </a:lnR>
                    <a:lnT w="28575"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10000"/>
                        <a:lumOff val="90000"/>
                      </a:schemeClr>
                    </a:solidFill>
                  </a:tcPr>
                </a:tc>
                <a:tc gridSpan="2">
                  <a:txBody>
                    <a:bodyPr/>
                    <a:lstStyle/>
                    <a:p>
                      <a:pPr algn="ctr"/>
                      <a:r>
                        <a:rPr lang="en-US" sz="1600" b="0" i="0" dirty="0">
                          <a:ln>
                            <a:noFill/>
                          </a:ln>
                          <a:solidFill>
                            <a:schemeClr val="bg1"/>
                          </a:solidFill>
                          <a:latin typeface="+mn-lt"/>
                        </a:rPr>
                        <a:t>~48 (PFS); 67.1 (OS)</a:t>
                      </a:r>
                    </a:p>
                  </a:txBody>
                  <a:tcPr marL="106001" marR="106001" marT="53000" marB="53000" anchor="ctr">
                    <a:lnL>
                      <a:noFill/>
                    </a:lnL>
                    <a:lnR>
                      <a:noFill/>
                    </a:lnR>
                    <a:lnT w="28575"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10000"/>
                        <a:lumOff val="90000"/>
                      </a:schemeClr>
                    </a:solidFill>
                  </a:tcPr>
                </a:tc>
                <a:tc gridSpan="2">
                  <a:txBody>
                    <a:bodyPr/>
                    <a:lstStyle/>
                    <a:p>
                      <a:pPr algn="ctr"/>
                      <a:r>
                        <a:rPr lang="en-US" sz="1600" b="0" i="0" dirty="0">
                          <a:ln>
                            <a:noFill/>
                          </a:ln>
                          <a:solidFill>
                            <a:schemeClr val="bg1"/>
                          </a:solidFill>
                          <a:latin typeface="+mn-lt"/>
                        </a:rPr>
                        <a:t>44.3 (PFS); 79.7 (OS)</a:t>
                      </a:r>
                    </a:p>
                  </a:txBody>
                  <a:tcPr marL="106001" marR="106001" marT="53000" marB="53000" anchor="ctr">
                    <a:lnL>
                      <a:noFill/>
                    </a:lnL>
                    <a:lnR>
                      <a:noFill/>
                    </a:lnR>
                    <a:lnT w="28575" cap="flat" cmpd="sng" algn="ctr">
                      <a:noFill/>
                      <a:prstDash val="solid"/>
                      <a:round/>
                      <a:headEnd type="none" w="med" len="med"/>
                      <a:tailEnd type="none" w="med" len="med"/>
                    </a:lnT>
                    <a:lnB>
                      <a:noFill/>
                    </a:lnB>
                    <a:lnTlToBr w="12700" cmpd="sng">
                      <a:noFill/>
                      <a:prstDash val="solid"/>
                    </a:lnTlToBr>
                    <a:lnBlToTr w="12700" cmpd="sng">
                      <a:noFill/>
                      <a:prstDash val="solid"/>
                    </a:lnBlToTr>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10000"/>
                        <a:lumOff val="90000"/>
                      </a:schemeClr>
                    </a:solidFill>
                  </a:tcPr>
                </a:tc>
                <a:extLst>
                  <a:ext uri="{0D108BD9-81ED-4DB2-BD59-A6C34878D82A}">
                    <a16:rowId xmlns:a16="http://schemas.microsoft.com/office/drawing/2014/main" val="237077313"/>
                  </a:ext>
                </a:extLst>
              </a:tr>
              <a:tr h="397353">
                <a:tc>
                  <a:txBody>
                    <a:bodyPr/>
                    <a:lstStyle/>
                    <a:p>
                      <a:r>
                        <a:rPr lang="en-US" sz="1600" b="0" i="0" dirty="0">
                          <a:ln>
                            <a:noFill/>
                          </a:ln>
                          <a:solidFill>
                            <a:schemeClr val="bg1"/>
                          </a:solidFill>
                          <a:latin typeface="+mn-lt"/>
                        </a:rPr>
                        <a:t>ORR, %</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78</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72</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79</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66</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87.1</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66.7</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93</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76</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26868684"/>
                  </a:ext>
                </a:extLst>
              </a:tr>
              <a:tr h="397353">
                <a:tc>
                  <a:txBody>
                    <a:bodyPr/>
                    <a:lstStyle/>
                    <a:p>
                      <a:r>
                        <a:rPr lang="en-US" sz="1600" b="0" i="0" dirty="0">
                          <a:ln>
                            <a:noFill/>
                          </a:ln>
                          <a:solidFill>
                            <a:schemeClr val="bg1"/>
                          </a:solidFill>
                          <a:latin typeface="+mn-lt"/>
                        </a:rPr>
                        <a:t>CR, %</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600" b="0" i="0" dirty="0">
                          <a:ln>
                            <a:noFill/>
                          </a:ln>
                          <a:solidFill>
                            <a:schemeClr val="bg1"/>
                          </a:solidFill>
                          <a:latin typeface="+mn-lt"/>
                        </a:rPr>
                        <a:t>12</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600" b="0" i="0" dirty="0">
                          <a:ln>
                            <a:noFill/>
                          </a:ln>
                          <a:solidFill>
                            <a:schemeClr val="bg1"/>
                          </a:solidFill>
                          <a:latin typeface="+mn-lt"/>
                        </a:rPr>
                        <a:t>7</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600" b="0" i="0" dirty="0">
                          <a:ln>
                            <a:noFill/>
                          </a:ln>
                          <a:solidFill>
                            <a:schemeClr val="bg1"/>
                          </a:solidFill>
                          <a:latin typeface="+mn-lt"/>
                        </a:rPr>
                        <a:t>5</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600" b="0" i="0" dirty="0">
                          <a:ln>
                            <a:noFill/>
                          </a:ln>
                          <a:solidFill>
                            <a:schemeClr val="bg1"/>
                          </a:solidFill>
                          <a:latin typeface="+mn-lt"/>
                        </a:rPr>
                        <a:t>9</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600" b="0" i="0" dirty="0">
                          <a:ln>
                            <a:noFill/>
                          </a:ln>
                          <a:solidFill>
                            <a:schemeClr val="bg1"/>
                          </a:solidFill>
                          <a:latin typeface="+mn-lt"/>
                        </a:rPr>
                        <a:t>31.8</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600" b="0" i="0" dirty="0">
                          <a:ln>
                            <a:noFill/>
                          </a:ln>
                          <a:solidFill>
                            <a:schemeClr val="bg1"/>
                          </a:solidFill>
                          <a:latin typeface="+mn-lt"/>
                        </a:rPr>
                        <a:t>9.3</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600" b="0" i="0" dirty="0">
                          <a:ln>
                            <a:noFill/>
                          </a:ln>
                          <a:solidFill>
                            <a:schemeClr val="bg1"/>
                          </a:solidFill>
                          <a:latin typeface="+mn-lt"/>
                        </a:rPr>
                        <a:t>57</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600" b="0" i="0" dirty="0">
                          <a:ln>
                            <a:noFill/>
                          </a:ln>
                          <a:solidFill>
                            <a:schemeClr val="bg1"/>
                          </a:solidFill>
                          <a:latin typeface="+mn-lt"/>
                        </a:rPr>
                        <a:t>23</a:t>
                      </a:r>
                    </a:p>
                  </a:txBody>
                  <a:tcPr marL="106001" marR="106001" marT="53000" marB="53000" anchor="ctr">
                    <a:lnL>
                      <a:noFill/>
                    </a:lnL>
                    <a:lnR>
                      <a:noFill/>
                    </a:lnR>
                    <a:lnT>
                      <a:noFill/>
                    </a:lnT>
                    <a:lnB>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603061249"/>
                  </a:ext>
                </a:extLst>
              </a:tr>
              <a:tr h="397353">
                <a:tc>
                  <a:txBody>
                    <a:bodyPr/>
                    <a:lstStyle/>
                    <a:p>
                      <a:r>
                        <a:rPr lang="en-US" sz="1600" b="0" i="0" dirty="0">
                          <a:ln>
                            <a:noFill/>
                          </a:ln>
                          <a:solidFill>
                            <a:schemeClr val="bg1"/>
                          </a:solidFill>
                          <a:latin typeface="+mn-lt"/>
                        </a:rPr>
                        <a:t>Median PFS, mo</a:t>
                      </a:r>
                    </a:p>
                  </a:txBody>
                  <a:tcPr marL="106001" marR="106001" marT="53000" marB="53000" anchor="ctr">
                    <a:lnL>
                      <a:noFill/>
                    </a:lnL>
                    <a:lnR>
                      <a:noFill/>
                    </a:lnR>
                    <a:lnT>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20.6</a:t>
                      </a:r>
                    </a:p>
                  </a:txBody>
                  <a:tcPr marL="106001" marR="106001" marT="53000" marB="53000" anchor="ctr">
                    <a:lnL>
                      <a:noFill/>
                    </a:lnL>
                    <a:lnR>
                      <a:noFill/>
                    </a:lnR>
                    <a:lnT>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1" i="0" dirty="0">
                          <a:ln>
                            <a:noFill/>
                          </a:ln>
                          <a:solidFill>
                            <a:schemeClr val="bg1"/>
                          </a:solidFill>
                          <a:latin typeface="+mn-lt"/>
                        </a:rPr>
                        <a:t>14.7</a:t>
                      </a:r>
                    </a:p>
                  </a:txBody>
                  <a:tcPr marL="106001" marR="106001" marT="53000" marB="53000" anchor="ctr">
                    <a:lnL>
                      <a:noFill/>
                    </a:lnL>
                    <a:lnR>
                      <a:noFill/>
                    </a:lnR>
                    <a:lnT>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19.4</a:t>
                      </a:r>
                    </a:p>
                  </a:txBody>
                  <a:tcPr marL="106001" marR="106001" marT="53000" marB="53000" anchor="ctr">
                    <a:lnL>
                      <a:noFill/>
                    </a:lnL>
                    <a:lnR>
                      <a:noFill/>
                    </a:lnR>
                    <a:lnT>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1" i="0" dirty="0">
                          <a:ln>
                            <a:noFill/>
                          </a:ln>
                          <a:solidFill>
                            <a:schemeClr val="bg1"/>
                          </a:solidFill>
                          <a:latin typeface="+mn-lt"/>
                        </a:rPr>
                        <a:t>14.9</a:t>
                      </a:r>
                    </a:p>
                  </a:txBody>
                  <a:tcPr marL="106001" marR="106001" marT="53000" marB="53000" anchor="ctr">
                    <a:lnL>
                      <a:noFill/>
                    </a:lnL>
                    <a:lnR>
                      <a:noFill/>
                    </a:lnR>
                    <a:lnT>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26.1</a:t>
                      </a:r>
                    </a:p>
                  </a:txBody>
                  <a:tcPr marL="106001" marR="106001" marT="53000" marB="53000" anchor="ctr">
                    <a:lnL>
                      <a:noFill/>
                    </a:lnL>
                    <a:lnR>
                      <a:noFill/>
                    </a:lnR>
                    <a:lnT>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1" i="0" dirty="0">
                          <a:ln>
                            <a:noFill/>
                          </a:ln>
                          <a:solidFill>
                            <a:schemeClr val="bg1"/>
                          </a:solidFill>
                          <a:latin typeface="+mn-lt"/>
                        </a:rPr>
                        <a:t>16.6</a:t>
                      </a:r>
                    </a:p>
                  </a:txBody>
                  <a:tcPr marL="106001" marR="106001" marT="53000" marB="53000" anchor="ctr">
                    <a:lnL>
                      <a:noFill/>
                    </a:lnL>
                    <a:lnR>
                      <a:noFill/>
                    </a:lnR>
                    <a:lnT>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44.5</a:t>
                      </a:r>
                    </a:p>
                  </a:txBody>
                  <a:tcPr marL="106001" marR="106001" marT="53000" marB="53000" anchor="ctr">
                    <a:lnL>
                      <a:noFill/>
                    </a:lnL>
                    <a:lnR>
                      <a:noFill/>
                    </a:lnR>
                    <a:lnT>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1" i="0" dirty="0">
                          <a:ln>
                            <a:noFill/>
                          </a:ln>
                          <a:solidFill>
                            <a:schemeClr val="bg1"/>
                          </a:solidFill>
                          <a:latin typeface="+mn-lt"/>
                        </a:rPr>
                        <a:t>17.5</a:t>
                      </a:r>
                    </a:p>
                  </a:txBody>
                  <a:tcPr marL="106001" marR="106001" marT="53000" marB="53000" anchor="ctr">
                    <a:lnL>
                      <a:noFill/>
                    </a:lnL>
                    <a:lnR>
                      <a:noFill/>
                    </a:lnR>
                    <a:lnT>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0470828"/>
                  </a:ext>
                </a:extLst>
              </a:tr>
              <a:tr h="397353">
                <a:tc>
                  <a:txBody>
                    <a:bodyPr/>
                    <a:lstStyle/>
                    <a:p>
                      <a:r>
                        <a:rPr lang="en-US" sz="1600" b="0" i="0" dirty="0">
                          <a:ln>
                            <a:noFill/>
                          </a:ln>
                          <a:solidFill>
                            <a:schemeClr val="bg1"/>
                          </a:solidFill>
                          <a:latin typeface="+mn-lt"/>
                        </a:rPr>
                        <a:t>PFS HR (95%</a:t>
                      </a:r>
                      <a:r>
                        <a:rPr lang="en-US" sz="1600" b="0" i="0" baseline="0" dirty="0">
                          <a:ln>
                            <a:noFill/>
                          </a:ln>
                          <a:solidFill>
                            <a:schemeClr val="bg1"/>
                          </a:solidFill>
                          <a:latin typeface="+mn-lt"/>
                        </a:rPr>
                        <a:t> CI)</a:t>
                      </a:r>
                      <a:endParaRPr lang="en-US" sz="1600" b="0" i="0" dirty="0">
                        <a:ln>
                          <a:noFill/>
                        </a:ln>
                        <a:solidFill>
                          <a:schemeClr val="bg1"/>
                        </a:solidFill>
                        <a:latin typeface="+mn-lt"/>
                      </a:endParaRPr>
                    </a:p>
                  </a:txBody>
                  <a:tcPr marL="106001" marR="106001" marT="53000" marB="53000" anchor="ctr">
                    <a:lnL w="28575" cap="flat" cmpd="sng" algn="ctr">
                      <a:solidFill>
                        <a:schemeClr val="accent3"/>
                      </a:solidFill>
                      <a:prstDash val="solid"/>
                      <a:round/>
                      <a:headEnd type="none" w="med" len="med"/>
                      <a:tailEnd type="none" w="med" len="med"/>
                    </a:lnL>
                    <a:lnR>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gridSpan="2">
                  <a:txBody>
                    <a:bodyPr/>
                    <a:lstStyle/>
                    <a:p>
                      <a:pPr algn="ctr"/>
                      <a:r>
                        <a:rPr lang="en-US" sz="1600" b="0" i="0" dirty="0">
                          <a:ln>
                            <a:noFill/>
                          </a:ln>
                          <a:solidFill>
                            <a:schemeClr val="bg1"/>
                          </a:solidFill>
                          <a:latin typeface="+mn-lt"/>
                        </a:rPr>
                        <a:t>0.74 (0.59-0.94)</a:t>
                      </a: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solidFill>
                      <a:schemeClr val="tx1">
                        <a:lumMod val="10000"/>
                        <a:lumOff val="90000"/>
                      </a:schemeClr>
                    </a:solidFill>
                  </a:tcPr>
                </a:tc>
                <a:tc gridSpan="2">
                  <a:txBody>
                    <a:bodyPr/>
                    <a:lstStyle/>
                    <a:p>
                      <a:pPr algn="ctr"/>
                      <a:r>
                        <a:rPr lang="en-US" sz="1600" b="0" i="0" dirty="0">
                          <a:ln>
                            <a:noFill/>
                          </a:ln>
                          <a:solidFill>
                            <a:schemeClr val="bg1"/>
                          </a:solidFill>
                          <a:latin typeface="+mn-lt"/>
                        </a:rPr>
                        <a:t>0.71 (0.59-0.86)</a:t>
                      </a: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solidFill>
                      <a:schemeClr val="tx1">
                        <a:lumMod val="10000"/>
                        <a:lumOff val="90000"/>
                      </a:schemeClr>
                    </a:solidFill>
                  </a:tcPr>
                </a:tc>
                <a:tc gridSpan="2">
                  <a:txBody>
                    <a:bodyPr/>
                    <a:lstStyle/>
                    <a:p>
                      <a:pPr algn="ctr"/>
                      <a:r>
                        <a:rPr lang="en-US" sz="1600" b="0" i="0" dirty="0">
                          <a:ln>
                            <a:noFill/>
                          </a:ln>
                          <a:solidFill>
                            <a:schemeClr val="bg1"/>
                          </a:solidFill>
                          <a:latin typeface="+mn-lt"/>
                        </a:rPr>
                        <a:t>0.66 (0.55-0.78)</a:t>
                      </a: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solidFill>
                      <a:schemeClr val="tx1">
                        <a:lumMod val="10000"/>
                        <a:lumOff val="90000"/>
                      </a:schemeClr>
                    </a:solidFill>
                  </a:tcPr>
                </a:tc>
                <a:tc gridSpan="2">
                  <a:txBody>
                    <a:bodyPr/>
                    <a:lstStyle/>
                    <a:p>
                      <a:pPr algn="ctr"/>
                      <a:r>
                        <a:rPr lang="en-US" sz="1600" b="0" i="0" dirty="0">
                          <a:ln>
                            <a:noFill/>
                          </a:ln>
                          <a:solidFill>
                            <a:schemeClr val="bg1"/>
                          </a:solidFill>
                          <a:latin typeface="+mn-lt"/>
                        </a:rPr>
                        <a:t>0.44 (0.35-0.55)</a:t>
                      </a:r>
                    </a:p>
                  </a:txBody>
                  <a:tcPr marL="106001" marR="106001" marT="53000" marB="53000" anchor="ctr">
                    <a:lnL>
                      <a:noFill/>
                    </a:lnL>
                    <a:lnR w="28575" cap="flat" cmpd="sng" algn="ctr">
                      <a:solidFill>
                        <a:schemeClr val="accent3"/>
                      </a:solid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solidFill>
                      <a:schemeClr val="tx1">
                        <a:lumMod val="10000"/>
                        <a:lumOff val="90000"/>
                      </a:schemeClr>
                    </a:solidFill>
                  </a:tcPr>
                </a:tc>
                <a:extLst>
                  <a:ext uri="{0D108BD9-81ED-4DB2-BD59-A6C34878D82A}">
                    <a16:rowId xmlns:a16="http://schemas.microsoft.com/office/drawing/2014/main" val="3803588267"/>
                  </a:ext>
                </a:extLst>
              </a:tr>
              <a:tr h="397353">
                <a:tc>
                  <a:txBody>
                    <a:bodyPr/>
                    <a:lstStyle/>
                    <a:p>
                      <a:pPr marL="0" algn="l" defTabSz="914400" rtl="0" eaLnBrk="1" latinLnBrk="0" hangingPunct="1"/>
                      <a:r>
                        <a:rPr lang="en-US" sz="1600" b="0" i="0" kern="1200" dirty="0">
                          <a:ln>
                            <a:noFill/>
                          </a:ln>
                          <a:solidFill>
                            <a:schemeClr val="bg1"/>
                          </a:solidFill>
                          <a:latin typeface="+mn-lt"/>
                        </a:rPr>
                        <a:t>Median OS, mo</a:t>
                      </a:r>
                      <a:endParaRPr lang="en-US" sz="1600" b="0" i="0" kern="1200" dirty="0">
                        <a:ln>
                          <a:noFill/>
                        </a:ln>
                        <a:solidFill>
                          <a:schemeClr val="bg1"/>
                        </a:solidFill>
                        <a:latin typeface="+mn-lt"/>
                        <a:ea typeface="+mn-ea"/>
                        <a:cs typeface="+mn-cs"/>
                      </a:endParaRP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600" b="0" i="0" kern="1200" dirty="0">
                          <a:ln>
                            <a:noFill/>
                          </a:ln>
                          <a:solidFill>
                            <a:schemeClr val="bg1"/>
                          </a:solidFill>
                          <a:latin typeface="+mn-lt"/>
                        </a:rPr>
                        <a:t>NR</a:t>
                      </a:r>
                      <a:endParaRPr lang="en-US" sz="1600" b="0" i="0" kern="1200" dirty="0">
                        <a:ln>
                          <a:noFill/>
                        </a:ln>
                        <a:solidFill>
                          <a:schemeClr val="bg1"/>
                        </a:solidFill>
                        <a:latin typeface="+mn-lt"/>
                        <a:ea typeface="+mn-ea"/>
                        <a:cs typeface="+mn-cs"/>
                      </a:endParaRP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NR</a:t>
                      </a: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48</a:t>
                      </a: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40</a:t>
                      </a: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48.3</a:t>
                      </a: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40.4</a:t>
                      </a: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67.6</a:t>
                      </a: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51.8</a:t>
                      </a:r>
                    </a:p>
                  </a:txBody>
                  <a:tcPr marL="106001" marR="106001" marT="53000" marB="53000" anchor="ctr">
                    <a:lnL>
                      <a:noFill/>
                    </a:lnL>
                    <a:lnR>
                      <a:noFill/>
                    </a:lnR>
                    <a:lnT w="28575" cap="flat" cmpd="sng" algn="ctr">
                      <a:solidFill>
                        <a:schemeClr val="accent3"/>
                      </a:solidFill>
                      <a:prstDash val="solid"/>
                      <a:round/>
                      <a:headEnd type="none" w="med" len="med"/>
                      <a:tailEnd type="none" w="med" len="med"/>
                    </a:lnT>
                    <a:lnB>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37209165"/>
                  </a:ext>
                </a:extLst>
              </a:tr>
              <a:tr h="397353">
                <a:tc>
                  <a:txBody>
                    <a:bodyPr/>
                    <a:lstStyle/>
                    <a:p>
                      <a:pPr marL="0" algn="l" defTabSz="914400" rtl="0" eaLnBrk="1" latinLnBrk="0" hangingPunct="1"/>
                      <a:r>
                        <a:rPr lang="en-US" sz="1600" b="0" i="0" kern="1200" dirty="0">
                          <a:ln>
                            <a:noFill/>
                          </a:ln>
                          <a:solidFill>
                            <a:schemeClr val="bg1"/>
                          </a:solidFill>
                          <a:latin typeface="+mn-lt"/>
                        </a:rPr>
                        <a:t>OS HR (95%</a:t>
                      </a:r>
                      <a:r>
                        <a:rPr lang="en-US" sz="1600" b="0" i="0" kern="1200" baseline="0" dirty="0">
                          <a:ln>
                            <a:noFill/>
                          </a:ln>
                          <a:solidFill>
                            <a:schemeClr val="bg1"/>
                          </a:solidFill>
                          <a:latin typeface="+mn-lt"/>
                        </a:rPr>
                        <a:t> CI)</a:t>
                      </a:r>
                      <a:endParaRPr lang="en-US" sz="1600" b="0" i="0" kern="1200" dirty="0">
                        <a:ln>
                          <a:noFill/>
                        </a:ln>
                        <a:solidFill>
                          <a:schemeClr val="bg1"/>
                        </a:solidFill>
                        <a:latin typeface="+mn-lt"/>
                        <a:ea typeface="+mn-ea"/>
                        <a:cs typeface="+mn-cs"/>
                      </a:endParaRPr>
                    </a:p>
                  </a:txBody>
                  <a:tcPr marL="106001" marR="106001" marT="53000" marB="53000"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gridSpan="2">
                  <a:txBody>
                    <a:bodyPr/>
                    <a:lstStyle/>
                    <a:p>
                      <a:pPr marL="0" algn="ctr" defTabSz="914400" rtl="0" eaLnBrk="1" latinLnBrk="0" hangingPunct="1"/>
                      <a:r>
                        <a:rPr lang="en-US" sz="1600" b="0" i="0" kern="1200" dirty="0">
                          <a:ln>
                            <a:noFill/>
                          </a:ln>
                          <a:solidFill>
                            <a:schemeClr val="bg1"/>
                          </a:solidFill>
                          <a:latin typeface="+mn-lt"/>
                          <a:ea typeface="+mn-ea"/>
                          <a:cs typeface="+mn-cs"/>
                        </a:rPr>
                        <a:t>NR</a:t>
                      </a:r>
                    </a:p>
                  </a:txBody>
                  <a:tcPr marL="106001" marR="106001" marT="53000" marB="53000"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marL="0" algn="ctr" defTabSz="914400" rtl="0" eaLnBrk="1" latinLnBrk="0" hangingPunct="1"/>
                      <a:endParaRPr lang="en-US" sz="1200" b="0" i="0" kern="1200">
                        <a:ln>
                          <a:noFill/>
                        </a:ln>
                        <a:solidFill>
                          <a:schemeClr val="tx1"/>
                        </a:solidFill>
                        <a:latin typeface="Franklin Gothic Book" panose="020B0503020102020204" pitchFamily="34" charset="0"/>
                        <a:ea typeface="+mn-ea"/>
                        <a:cs typeface="+mn-cs"/>
                      </a:endParaRPr>
                    </a:p>
                  </a:txBody>
                  <a:tcPr marL="79501" marR="79501" marT="39750" marB="39750" anchor="ctr">
                    <a:lnB w="28575" cap="flat" cmpd="sng" algn="ctr">
                      <a:noFill/>
                      <a:prstDash val="solid"/>
                      <a:round/>
                      <a:headEnd type="none" w="med" len="med"/>
                      <a:tailEnd type="none" w="med" len="med"/>
                    </a:lnB>
                    <a:solidFill>
                      <a:schemeClr val="tx1">
                        <a:lumMod val="10000"/>
                        <a:lumOff val="90000"/>
                      </a:schemeClr>
                    </a:solidFill>
                  </a:tcPr>
                </a:tc>
                <a:tc gridSpan="2">
                  <a:txBody>
                    <a:bodyPr/>
                    <a:lstStyle/>
                    <a:p>
                      <a:pPr marL="0" algn="ctr" defTabSz="914400" rtl="0" eaLnBrk="1" latinLnBrk="0" hangingPunct="1"/>
                      <a:r>
                        <a:rPr lang="en-US" sz="1600" b="0" i="0" kern="1200" dirty="0">
                          <a:ln>
                            <a:noFill/>
                          </a:ln>
                          <a:solidFill>
                            <a:schemeClr val="bg1"/>
                          </a:solidFill>
                          <a:latin typeface="+mn-lt"/>
                          <a:ea typeface="+mn-ea"/>
                          <a:cs typeface="+mn-cs"/>
                        </a:rPr>
                        <a:t>0.78 (0.63-0.96)</a:t>
                      </a:r>
                    </a:p>
                  </a:txBody>
                  <a:tcPr marL="106001" marR="106001" marT="53000" marB="53000"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marL="0" algn="ctr" defTabSz="914400" rtl="0" eaLnBrk="1" latinLnBrk="0" hangingPunct="1"/>
                      <a:endParaRPr lang="en-US" sz="1200" b="0" i="0" kern="1200">
                        <a:ln>
                          <a:noFill/>
                        </a:ln>
                        <a:solidFill>
                          <a:schemeClr val="tx1"/>
                        </a:solidFill>
                        <a:latin typeface="Franklin Gothic Book" panose="020B0503020102020204" pitchFamily="34" charset="0"/>
                        <a:ea typeface="+mn-ea"/>
                        <a:cs typeface="+mn-cs"/>
                      </a:endParaRPr>
                    </a:p>
                  </a:txBody>
                  <a:tcPr marL="79501" marR="79501" marT="39750" marB="39750" anchor="ctr">
                    <a:lnB w="28575" cap="flat" cmpd="sng" algn="ctr">
                      <a:noFill/>
                      <a:prstDash val="solid"/>
                      <a:round/>
                      <a:headEnd type="none" w="med" len="med"/>
                      <a:tailEnd type="none" w="med" len="med"/>
                    </a:lnB>
                    <a:solidFill>
                      <a:schemeClr val="tx1">
                        <a:lumMod val="10000"/>
                        <a:lumOff val="90000"/>
                      </a:schemeClr>
                    </a:solidFill>
                  </a:tcPr>
                </a:tc>
                <a:tc gridSpan="2">
                  <a:txBody>
                    <a:bodyPr/>
                    <a:lstStyle/>
                    <a:p>
                      <a:pPr marL="0" algn="ctr" defTabSz="914400" rtl="0" eaLnBrk="1" latinLnBrk="0" hangingPunct="1"/>
                      <a:r>
                        <a:rPr lang="en-US" sz="1600" b="0" i="0" kern="1200" dirty="0">
                          <a:ln>
                            <a:noFill/>
                          </a:ln>
                          <a:solidFill>
                            <a:schemeClr val="bg1"/>
                          </a:solidFill>
                          <a:latin typeface="+mn-lt"/>
                          <a:ea typeface="+mn-ea"/>
                          <a:cs typeface="+mn-cs"/>
                        </a:rPr>
                        <a:t>0.79 (0.67-0.95)</a:t>
                      </a:r>
                    </a:p>
                  </a:txBody>
                  <a:tcPr marL="106001" marR="106001" marT="53000" marB="53000"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marL="0" algn="ctr" defTabSz="914400" rtl="0" eaLnBrk="1" latinLnBrk="0" hangingPunct="1"/>
                      <a:endParaRPr lang="en-US" sz="1200" b="0" i="0" kern="1200">
                        <a:ln>
                          <a:noFill/>
                        </a:ln>
                        <a:solidFill>
                          <a:schemeClr val="tx1"/>
                        </a:solidFill>
                        <a:latin typeface="Franklin Gothic Book" panose="020B0503020102020204" pitchFamily="34" charset="0"/>
                        <a:ea typeface="+mn-ea"/>
                        <a:cs typeface="+mn-cs"/>
                      </a:endParaRPr>
                    </a:p>
                  </a:txBody>
                  <a:tcPr marL="79501" marR="79501" marT="39750" marB="39750" anchor="ctr">
                    <a:lnB w="28575" cap="flat" cmpd="sng" algn="ctr">
                      <a:noFill/>
                      <a:prstDash val="solid"/>
                      <a:round/>
                      <a:headEnd type="none" w="med" len="med"/>
                      <a:tailEnd type="none" w="med" len="med"/>
                    </a:lnB>
                    <a:solidFill>
                      <a:schemeClr val="tx1">
                        <a:lumMod val="10000"/>
                        <a:lumOff val="90000"/>
                      </a:schemeClr>
                    </a:solidFill>
                  </a:tcPr>
                </a:tc>
                <a:tc gridSpan="2">
                  <a:txBody>
                    <a:bodyPr/>
                    <a:lstStyle/>
                    <a:p>
                      <a:pPr marL="0" algn="ctr" defTabSz="914400" rtl="0" eaLnBrk="1" latinLnBrk="0" hangingPunct="1"/>
                      <a:r>
                        <a:rPr lang="en-US" sz="1600" b="0" i="0" kern="1200" dirty="0">
                          <a:ln>
                            <a:noFill/>
                          </a:ln>
                          <a:solidFill>
                            <a:schemeClr val="bg1"/>
                          </a:solidFill>
                          <a:latin typeface="+mn-lt"/>
                          <a:ea typeface="+mn-ea"/>
                          <a:cs typeface="+mn-cs"/>
                        </a:rPr>
                        <a:t>0.73 (0.58-0.91)</a:t>
                      </a:r>
                    </a:p>
                  </a:txBody>
                  <a:tcPr marL="106001" marR="106001" marT="53000" marB="53000"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marL="0" algn="ctr" defTabSz="914400" rtl="0" eaLnBrk="1" latinLnBrk="0" hangingPunct="1"/>
                      <a:endParaRPr lang="en-US" sz="1200" b="0" i="0" kern="1200">
                        <a:ln>
                          <a:noFill/>
                        </a:ln>
                        <a:solidFill>
                          <a:schemeClr val="tx1"/>
                        </a:solidFill>
                        <a:latin typeface="Franklin Gothic Book" panose="020B0503020102020204" pitchFamily="34" charset="0"/>
                        <a:ea typeface="+mn-ea"/>
                        <a:cs typeface="+mn-cs"/>
                      </a:endParaRPr>
                    </a:p>
                  </a:txBody>
                  <a:tcPr marL="79501" marR="79501" marT="39750" marB="39750" anchor="ctr">
                    <a:lnB w="28575" cap="flat" cmpd="sng" algn="ctr">
                      <a:noFill/>
                      <a:prstDash val="solid"/>
                      <a:round/>
                      <a:headEnd type="none" w="med" len="med"/>
                      <a:tailEnd type="none" w="med" len="med"/>
                    </a:lnB>
                    <a:solidFill>
                      <a:schemeClr val="tx1">
                        <a:lumMod val="10000"/>
                        <a:lumOff val="90000"/>
                      </a:schemeClr>
                    </a:solidFill>
                  </a:tcPr>
                </a:tc>
                <a:extLst>
                  <a:ext uri="{0D108BD9-81ED-4DB2-BD59-A6C34878D82A}">
                    <a16:rowId xmlns:a16="http://schemas.microsoft.com/office/drawing/2014/main" val="275793188"/>
                  </a:ext>
                </a:extLst>
              </a:tr>
            </a:tbl>
          </a:graphicData>
        </a:graphic>
      </p:graphicFrame>
      <p:sp>
        <p:nvSpPr>
          <p:cNvPr id="2" name="Title 1">
            <a:extLst>
              <a:ext uri="{FF2B5EF4-FFF2-40B4-BE49-F238E27FC236}">
                <a16:creationId xmlns:a16="http://schemas.microsoft.com/office/drawing/2014/main" id="{96B6289B-FB3C-4922-9B36-D64FC0748492}"/>
              </a:ext>
            </a:extLst>
          </p:cNvPr>
          <p:cNvSpPr>
            <a:spLocks noGrp="1"/>
          </p:cNvSpPr>
          <p:nvPr>
            <p:ph type="title"/>
          </p:nvPr>
        </p:nvSpPr>
        <p:spPr/>
        <p:txBody>
          <a:bodyPr/>
          <a:lstStyle/>
          <a:p>
            <a:r>
              <a:rPr lang="en-US" dirty="0"/>
              <a:t>Randomized Studies in R/R Myeloma With </a:t>
            </a:r>
            <a:br>
              <a:rPr lang="en-US" dirty="0"/>
            </a:br>
            <a:r>
              <a:rPr lang="en-US" dirty="0"/>
              <a:t>Lenalidomide/Dexamethasone Control Arms</a:t>
            </a:r>
          </a:p>
        </p:txBody>
      </p:sp>
      <p:sp>
        <p:nvSpPr>
          <p:cNvPr id="4" name="Rectangle 3">
            <a:extLst>
              <a:ext uri="{FF2B5EF4-FFF2-40B4-BE49-F238E27FC236}">
                <a16:creationId xmlns:a16="http://schemas.microsoft.com/office/drawing/2014/main" id="{4EDA7CAE-38B1-4D93-B4FB-E89A18C2ED04}"/>
              </a:ext>
            </a:extLst>
          </p:cNvPr>
          <p:cNvSpPr/>
          <p:nvPr/>
        </p:nvSpPr>
        <p:spPr>
          <a:xfrm>
            <a:off x="719138" y="5946412"/>
            <a:ext cx="10787062" cy="303481"/>
          </a:xfrm>
          <a:prstGeom prst="rect">
            <a:avLst/>
          </a:prstGeom>
        </p:spPr>
        <p:txBody>
          <a:bodyPr wrap="square">
            <a:spAutoFit/>
          </a:bodyPr>
          <a:lstStyle/>
          <a:p>
            <a:pPr algn="ctr" defTabSz="914354" fontAlgn="base">
              <a:lnSpc>
                <a:spcPct val="85000"/>
              </a:lnSpc>
              <a:spcBef>
                <a:spcPct val="0"/>
              </a:spcBef>
              <a:spcAft>
                <a:spcPct val="0"/>
              </a:spcAft>
              <a:defRPr/>
            </a:pPr>
            <a:r>
              <a:rPr lang="en-US" sz="1600" b="1" dirty="0">
                <a:solidFill>
                  <a:schemeClr val="accent1"/>
                </a:solidFill>
                <a:latin typeface="+mn-lt"/>
                <a:cs typeface="Arial" panose="020B0604020202020204" pitchFamily="34" charset="0"/>
              </a:rPr>
              <a:t>*Daratumumab-refractory patients not included in POLLUX or ELOQUENT trials.</a:t>
            </a:r>
            <a:endParaRPr lang="en-US" sz="1600" b="1" dirty="0">
              <a:solidFill>
                <a:schemeClr val="accent1"/>
              </a:solidFill>
              <a:latin typeface="+mn-lt"/>
              <a:ea typeface="ＭＳ Ｐゴシック"/>
              <a:cs typeface="Arial" pitchFamily="34" charset="0"/>
            </a:endParaRPr>
          </a:p>
        </p:txBody>
      </p:sp>
      <p:sp>
        <p:nvSpPr>
          <p:cNvPr id="8" name="TextBox 7">
            <a:extLst>
              <a:ext uri="{FF2B5EF4-FFF2-40B4-BE49-F238E27FC236}">
                <a16:creationId xmlns:a16="http://schemas.microsoft.com/office/drawing/2014/main" id="{6E75727D-3BF1-4A49-BFA4-51311AC2D2F3}"/>
              </a:ext>
            </a:extLst>
          </p:cNvPr>
          <p:cNvSpPr txBox="1"/>
          <p:nvPr/>
        </p:nvSpPr>
        <p:spPr>
          <a:xfrm>
            <a:off x="719138" y="1499906"/>
            <a:ext cx="10787062" cy="369332"/>
          </a:xfrm>
          <a:prstGeom prst="rect">
            <a:avLst/>
          </a:prstGeom>
          <a:noFill/>
        </p:spPr>
        <p:txBody>
          <a:bodyPr wrap="square" rtlCol="0">
            <a:spAutoFit/>
          </a:bodyPr>
          <a:lstStyle/>
          <a:p>
            <a:pPr algn="ctr"/>
            <a:r>
              <a:rPr lang="en-US" b="1" dirty="0">
                <a:solidFill>
                  <a:schemeClr val="bg1"/>
                </a:solidFill>
                <a:latin typeface="+mn-lt"/>
              </a:rPr>
              <a:t>Is this relevant for modern MM practice?</a:t>
            </a:r>
          </a:p>
        </p:txBody>
      </p:sp>
      <p:sp>
        <p:nvSpPr>
          <p:cNvPr id="3" name="Text Box 15">
            <a:extLst>
              <a:ext uri="{FF2B5EF4-FFF2-40B4-BE49-F238E27FC236}">
                <a16:creationId xmlns:a16="http://schemas.microsoft.com/office/drawing/2014/main" id="{EBE587CA-1E81-B4C4-2586-BDEED87469E2}"/>
              </a:ext>
            </a:extLst>
          </p:cNvPr>
          <p:cNvSpPr txBox="1">
            <a:spLocks noChangeArrowheads="1"/>
          </p:cNvSpPr>
          <p:nvPr/>
        </p:nvSpPr>
        <p:spPr bwMode="auto">
          <a:xfrm>
            <a:off x="422799" y="6184153"/>
            <a:ext cx="7853362" cy="461665"/>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spcBef>
                <a:spcPct val="50000"/>
              </a:spcBef>
            </a:pPr>
            <a:r>
              <a:rPr lang="en-US" sz="1200" b="0" dirty="0">
                <a:solidFill>
                  <a:schemeClr val="bg2"/>
                </a:solidFill>
                <a:latin typeface="Calibri" panose="020F0502020204030204" pitchFamily="34" charset="0"/>
                <a:cs typeface="Calibri" panose="020F0502020204030204" pitchFamily="34" charset="0"/>
              </a:rPr>
              <a:t>Moreau. NEJM. 2016;374:1621. Dimopoulos. Cancer. 2018;124:4032. </a:t>
            </a:r>
            <a:br>
              <a:rPr lang="en-US" sz="1200" b="0" dirty="0">
                <a:solidFill>
                  <a:schemeClr val="bg2"/>
                </a:solidFill>
                <a:latin typeface="Calibri" panose="020F0502020204030204" pitchFamily="34" charset="0"/>
                <a:cs typeface="Calibri" panose="020F0502020204030204" pitchFamily="34" charset="0"/>
              </a:rPr>
            </a:br>
            <a:r>
              <a:rPr lang="en-US" sz="1200" b="0" dirty="0">
                <a:solidFill>
                  <a:schemeClr val="bg2"/>
                </a:solidFill>
                <a:latin typeface="Calibri" panose="020F0502020204030204" pitchFamily="34" charset="0"/>
                <a:cs typeface="Calibri" panose="020F0502020204030204" pitchFamily="34" charset="0"/>
              </a:rPr>
              <a:t>Siegel. JCO. 2018;36:728. Bahlis. Leukemia. 2020;34:1875. </a:t>
            </a:r>
            <a:r>
              <a:rPr lang="en-US" sz="1200" b="0" dirty="0" err="1">
                <a:solidFill>
                  <a:schemeClr val="bg2"/>
                </a:solidFill>
                <a:latin typeface="Calibri" panose="020F0502020204030204" pitchFamily="34" charset="0"/>
                <a:cs typeface="Calibri" panose="020F0502020204030204" pitchFamily="34" charset="0"/>
              </a:rPr>
              <a:t>Dimopoulos</a:t>
            </a:r>
            <a:r>
              <a:rPr lang="en-US" sz="1200" b="0" dirty="0">
                <a:solidFill>
                  <a:schemeClr val="bg2"/>
                </a:solidFill>
                <a:latin typeface="Calibri" panose="020F0502020204030204" pitchFamily="34" charset="0"/>
                <a:cs typeface="Calibri" panose="020F0502020204030204" pitchFamily="34" charset="0"/>
              </a:rPr>
              <a:t>. JCO. 2023;[</a:t>
            </a:r>
            <a:r>
              <a:rPr lang="en-US" sz="1200" b="0" dirty="0" err="1">
                <a:solidFill>
                  <a:schemeClr val="bg2"/>
                </a:solidFill>
                <a:latin typeface="Calibri" panose="020F0502020204030204" pitchFamily="34" charset="0"/>
                <a:cs typeface="Calibri" panose="020F0502020204030204" pitchFamily="34" charset="0"/>
              </a:rPr>
              <a:t>Epub</a:t>
            </a:r>
            <a:r>
              <a:rPr lang="en-US" sz="1200" b="0" dirty="0">
                <a:solidFill>
                  <a:schemeClr val="bg2"/>
                </a:solidFill>
                <a:latin typeface="Calibri" panose="020F0502020204030204" pitchFamily="34" charset="0"/>
                <a:cs typeface="Calibri" panose="020F0502020204030204" pitchFamily="34" charset="0"/>
              </a:rPr>
              <a:t>]. </a:t>
            </a:r>
          </a:p>
        </p:txBody>
      </p:sp>
    </p:spTree>
    <p:extLst>
      <p:ext uri="{BB962C8B-B14F-4D97-AF65-F5344CB8AC3E}">
        <p14:creationId xmlns:p14="http://schemas.microsoft.com/office/powerpoint/2010/main" val="261121197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57D59E-3640-4C08-8854-5BDEB726557B}"/>
              </a:ext>
            </a:extLst>
          </p:cNvPr>
          <p:cNvSpPr>
            <a:spLocks noGrp="1"/>
          </p:cNvSpPr>
          <p:nvPr>
            <p:ph type="title"/>
          </p:nvPr>
        </p:nvSpPr>
        <p:spPr/>
        <p:txBody>
          <a:bodyPr/>
          <a:lstStyle/>
          <a:p>
            <a:r>
              <a:rPr lang="en-US" dirty="0"/>
              <a:t>Randomized Studies in R/R MM With Bortezomib/Dex Control Arms (Including Lenalidomide Refractory) </a:t>
            </a:r>
          </a:p>
        </p:txBody>
      </p:sp>
      <p:sp>
        <p:nvSpPr>
          <p:cNvPr id="3" name="Text Placeholder 2">
            <a:extLst>
              <a:ext uri="{FF2B5EF4-FFF2-40B4-BE49-F238E27FC236}">
                <a16:creationId xmlns:a16="http://schemas.microsoft.com/office/drawing/2014/main" id="{96CE5A06-A423-44F4-BD75-921912906980}"/>
              </a:ext>
            </a:extLst>
          </p:cNvPr>
          <p:cNvSpPr>
            <a:spLocks noGrp="1"/>
          </p:cNvSpPr>
          <p:nvPr>
            <p:ph type="body" sz="quarter" idx="4294967295"/>
          </p:nvPr>
        </p:nvSpPr>
        <p:spPr>
          <a:xfrm>
            <a:off x="433137" y="6054290"/>
            <a:ext cx="9071810" cy="575909"/>
          </a:xfrm>
        </p:spPr>
        <p:txBody>
          <a:bodyPr anchor="b" anchorCtr="0"/>
          <a:lstStyle/>
          <a:p>
            <a:pPr marL="0" indent="0">
              <a:spcAft>
                <a:spcPts val="0"/>
              </a:spcAft>
              <a:buNone/>
            </a:pPr>
            <a:r>
              <a:rPr lang="en-US" sz="1200" dirty="0">
                <a:solidFill>
                  <a:schemeClr val="bg2"/>
                </a:solidFill>
                <a:cs typeface="Calibri" panose="020F0502020204030204" pitchFamily="34" charset="0"/>
              </a:rPr>
              <a:t>Richardson. Lancet Oncol. 2019;20:781. Spencer. Haematologica. 2018;103:2079. Dimopoulos. Lancet Oncol. 2016;17:27. </a:t>
            </a:r>
            <a:br>
              <a:rPr lang="en-US" sz="1200" dirty="0">
                <a:solidFill>
                  <a:schemeClr val="bg2"/>
                </a:solidFill>
                <a:cs typeface="Calibri" panose="020F0502020204030204" pitchFamily="34" charset="0"/>
              </a:rPr>
            </a:br>
            <a:r>
              <a:rPr lang="en-US" sz="1200" dirty="0">
                <a:solidFill>
                  <a:schemeClr val="bg2"/>
                </a:solidFill>
                <a:cs typeface="Calibri" panose="020F0502020204030204" pitchFamily="34" charset="0"/>
              </a:rPr>
              <a:t>Dimopoulos. Lancet Oncol. 2017;18:1327. Grosicki. Lancet. 2020;396:1563. Kumar. EHA 2020. Abstr EP939. </a:t>
            </a:r>
          </a:p>
        </p:txBody>
      </p:sp>
      <p:sp>
        <p:nvSpPr>
          <p:cNvPr id="9" name="Rectangle 8">
            <a:extLst>
              <a:ext uri="{FF2B5EF4-FFF2-40B4-BE49-F238E27FC236}">
                <a16:creationId xmlns:a16="http://schemas.microsoft.com/office/drawing/2014/main" id="{25999E31-8C29-438B-B718-75FAA18D4811}"/>
              </a:ext>
            </a:extLst>
          </p:cNvPr>
          <p:cNvSpPr/>
          <p:nvPr/>
        </p:nvSpPr>
        <p:spPr>
          <a:xfrm>
            <a:off x="10118557" y="5336183"/>
            <a:ext cx="1341922" cy="830997"/>
          </a:xfrm>
          <a:prstGeom prst="rect">
            <a:avLst/>
          </a:prstGeom>
          <a:solidFill>
            <a:schemeClr val="accent2">
              <a:lumMod val="20000"/>
              <a:lumOff val="80000"/>
            </a:schemeClr>
          </a:solidFill>
        </p:spPr>
        <p:txBody>
          <a:bodyPr wrap="square">
            <a:spAutoFit/>
          </a:bodyPr>
          <a:lstStyle/>
          <a:p>
            <a:pPr algn="ctr" defTabSz="914354">
              <a:defRPr/>
            </a:pPr>
            <a:r>
              <a:rPr lang="en-US" sz="1600" b="1" dirty="0">
                <a:solidFill>
                  <a:schemeClr val="accent1"/>
                </a:solidFill>
                <a:latin typeface="Calibri" panose="020F0502020204030204" pitchFamily="34" charset="0"/>
                <a:ea typeface="ＭＳ Ｐゴシック"/>
                <a:cs typeface="Calibri" panose="020F0502020204030204" pitchFamily="34" charset="0"/>
              </a:rPr>
              <a:t>t(11;14)</a:t>
            </a:r>
            <a:r>
              <a:rPr lang="en-US" sz="1600" dirty="0">
                <a:solidFill>
                  <a:schemeClr val="accent1"/>
                </a:solidFill>
                <a:latin typeface="Calibri" panose="020F0502020204030204" pitchFamily="34" charset="0"/>
                <a:ea typeface="ＭＳ Ｐゴシック"/>
                <a:cs typeface="Calibri" panose="020F0502020204030204" pitchFamily="34" charset="0"/>
              </a:rPr>
              <a:t> </a:t>
            </a:r>
          </a:p>
          <a:p>
            <a:pPr algn="ctr" defTabSz="914354">
              <a:defRPr/>
            </a:pPr>
            <a:r>
              <a:rPr lang="en-US" sz="1600" dirty="0">
                <a:solidFill>
                  <a:schemeClr val="accent1"/>
                </a:solidFill>
                <a:latin typeface="Calibri" panose="020F0502020204030204" pitchFamily="34" charset="0"/>
                <a:ea typeface="ＭＳ Ｐゴシック"/>
                <a:cs typeface="Calibri" panose="020F0502020204030204" pitchFamily="34" charset="0"/>
              </a:rPr>
              <a:t>PFS HR: 0.18</a:t>
            </a:r>
          </a:p>
          <a:p>
            <a:pPr algn="ctr" defTabSz="914354">
              <a:defRPr/>
            </a:pPr>
            <a:r>
              <a:rPr lang="en-US" sz="1600" dirty="0">
                <a:solidFill>
                  <a:schemeClr val="accent1"/>
                </a:solidFill>
                <a:latin typeface="Calibri" panose="020F0502020204030204" pitchFamily="34" charset="0"/>
                <a:ea typeface="ＭＳ Ｐゴシック"/>
                <a:cs typeface="Calibri" panose="020F0502020204030204" pitchFamily="34" charset="0"/>
              </a:rPr>
              <a:t>OS HR: 0.72</a:t>
            </a:r>
          </a:p>
        </p:txBody>
      </p:sp>
      <p:sp>
        <p:nvSpPr>
          <p:cNvPr id="11" name="TextBox 10">
            <a:extLst>
              <a:ext uri="{FF2B5EF4-FFF2-40B4-BE49-F238E27FC236}">
                <a16:creationId xmlns:a16="http://schemas.microsoft.com/office/drawing/2014/main" id="{ED158029-107F-4AA4-A056-399A8BC59242}"/>
              </a:ext>
            </a:extLst>
          </p:cNvPr>
          <p:cNvSpPr txBox="1"/>
          <p:nvPr/>
        </p:nvSpPr>
        <p:spPr>
          <a:xfrm>
            <a:off x="87650" y="5331439"/>
            <a:ext cx="10787062" cy="369332"/>
          </a:xfrm>
          <a:prstGeom prst="rect">
            <a:avLst/>
          </a:prstGeom>
          <a:noFill/>
        </p:spPr>
        <p:txBody>
          <a:bodyPr wrap="square" rtlCol="0">
            <a:spAutoFit/>
          </a:bodyPr>
          <a:lstStyle/>
          <a:p>
            <a:pPr algn="ctr"/>
            <a:r>
              <a:rPr lang="en-US" b="1" dirty="0">
                <a:solidFill>
                  <a:schemeClr val="accent1"/>
                </a:solidFill>
                <a:latin typeface="Calibri" panose="020F0502020204030204" pitchFamily="34" charset="0"/>
                <a:cs typeface="Calibri" panose="020F0502020204030204" pitchFamily="34" charset="0"/>
              </a:rPr>
              <a:t>Daratumumab-refractory patients excluded in CASTOR, not represented in others</a:t>
            </a:r>
          </a:p>
        </p:txBody>
      </p:sp>
      <p:graphicFrame>
        <p:nvGraphicFramePr>
          <p:cNvPr id="13" name="Content Placeholder 7">
            <a:extLst>
              <a:ext uri="{FF2B5EF4-FFF2-40B4-BE49-F238E27FC236}">
                <a16:creationId xmlns:a16="http://schemas.microsoft.com/office/drawing/2014/main" id="{5C748E97-E36A-42D8-AA85-D353E169D24E}"/>
              </a:ext>
            </a:extLst>
          </p:cNvPr>
          <p:cNvGraphicFramePr>
            <a:graphicFrameLocks/>
          </p:cNvGraphicFramePr>
          <p:nvPr>
            <p:extLst>
              <p:ext uri="{D42A27DB-BD31-4B8C-83A1-F6EECF244321}">
                <p14:modId xmlns:p14="http://schemas.microsoft.com/office/powerpoint/2010/main" val="3305751539"/>
              </p:ext>
            </p:extLst>
          </p:nvPr>
        </p:nvGraphicFramePr>
        <p:xfrm>
          <a:off x="707772" y="1405485"/>
          <a:ext cx="10776456" cy="3937578"/>
        </p:xfrm>
        <a:graphic>
          <a:graphicData uri="http://schemas.openxmlformats.org/drawingml/2006/table">
            <a:tbl>
              <a:tblPr firstRow="1" bandRow="1">
                <a:tableStyleId>{2D5ABB26-0587-4C30-8999-92F81FD0307C}</a:tableStyleId>
              </a:tblPr>
              <a:tblGrid>
                <a:gridCol w="1685680">
                  <a:extLst>
                    <a:ext uri="{9D8B030D-6E8A-4147-A177-3AD203B41FA5}">
                      <a16:colId xmlns:a16="http://schemas.microsoft.com/office/drawing/2014/main" val="1427973297"/>
                    </a:ext>
                  </a:extLst>
                </a:gridCol>
                <a:gridCol w="730049">
                  <a:extLst>
                    <a:ext uri="{9D8B030D-6E8A-4147-A177-3AD203B41FA5}">
                      <a16:colId xmlns:a16="http://schemas.microsoft.com/office/drawing/2014/main" val="2521815982"/>
                    </a:ext>
                  </a:extLst>
                </a:gridCol>
                <a:gridCol w="1065587">
                  <a:extLst>
                    <a:ext uri="{9D8B030D-6E8A-4147-A177-3AD203B41FA5}">
                      <a16:colId xmlns:a16="http://schemas.microsoft.com/office/drawing/2014/main" val="3290015225"/>
                    </a:ext>
                  </a:extLst>
                </a:gridCol>
                <a:gridCol w="901646">
                  <a:extLst>
                    <a:ext uri="{9D8B030D-6E8A-4147-A177-3AD203B41FA5}">
                      <a16:colId xmlns:a16="http://schemas.microsoft.com/office/drawing/2014/main" val="1208886594"/>
                    </a:ext>
                  </a:extLst>
                </a:gridCol>
                <a:gridCol w="901646">
                  <a:extLst>
                    <a:ext uri="{9D8B030D-6E8A-4147-A177-3AD203B41FA5}">
                      <a16:colId xmlns:a16="http://schemas.microsoft.com/office/drawing/2014/main" val="2947123845"/>
                    </a:ext>
                  </a:extLst>
                </a:gridCol>
                <a:gridCol w="819678">
                  <a:extLst>
                    <a:ext uri="{9D8B030D-6E8A-4147-A177-3AD203B41FA5}">
                      <a16:colId xmlns:a16="http://schemas.microsoft.com/office/drawing/2014/main" val="3879430791"/>
                    </a:ext>
                  </a:extLst>
                </a:gridCol>
                <a:gridCol w="1065586">
                  <a:extLst>
                    <a:ext uri="{9D8B030D-6E8A-4147-A177-3AD203B41FA5}">
                      <a16:colId xmlns:a16="http://schemas.microsoft.com/office/drawing/2014/main" val="1477863034"/>
                    </a:ext>
                  </a:extLst>
                </a:gridCol>
                <a:gridCol w="901646">
                  <a:extLst>
                    <a:ext uri="{9D8B030D-6E8A-4147-A177-3AD203B41FA5}">
                      <a16:colId xmlns:a16="http://schemas.microsoft.com/office/drawing/2014/main" val="2496478729"/>
                    </a:ext>
                  </a:extLst>
                </a:gridCol>
                <a:gridCol w="901646">
                  <a:extLst>
                    <a:ext uri="{9D8B030D-6E8A-4147-A177-3AD203B41FA5}">
                      <a16:colId xmlns:a16="http://schemas.microsoft.com/office/drawing/2014/main" val="213246789"/>
                    </a:ext>
                  </a:extLst>
                </a:gridCol>
                <a:gridCol w="901646">
                  <a:extLst>
                    <a:ext uri="{9D8B030D-6E8A-4147-A177-3AD203B41FA5}">
                      <a16:colId xmlns:a16="http://schemas.microsoft.com/office/drawing/2014/main" val="2404566760"/>
                    </a:ext>
                  </a:extLst>
                </a:gridCol>
                <a:gridCol w="901646">
                  <a:extLst>
                    <a:ext uri="{9D8B030D-6E8A-4147-A177-3AD203B41FA5}">
                      <a16:colId xmlns:a16="http://schemas.microsoft.com/office/drawing/2014/main" val="2279867425"/>
                    </a:ext>
                  </a:extLst>
                </a:gridCol>
              </a:tblGrid>
              <a:tr h="787373">
                <a:tc rowSpan="2">
                  <a:txBody>
                    <a:bodyPr/>
                    <a:lstStyle/>
                    <a:p>
                      <a:pPr algn="l">
                        <a:lnSpc>
                          <a:spcPct val="100000"/>
                        </a:lnSpc>
                      </a:pPr>
                      <a:r>
                        <a:rPr lang="en-US" sz="1600" b="1" i="0" dirty="0">
                          <a:ln>
                            <a:noFill/>
                          </a:ln>
                          <a:solidFill>
                            <a:schemeClr val="tx1"/>
                          </a:solidFill>
                          <a:latin typeface="+mn-lt"/>
                        </a:rPr>
                        <a:t>Efficacy</a:t>
                      </a:r>
                    </a:p>
                  </a:txBody>
                  <a:tcPr marL="77693" marR="77693" marT="38846" marB="38846" anchor="b">
                    <a:lnR>
                      <a:noFill/>
                    </a:lnR>
                    <a:lnT w="28575" cap="flat" cmpd="sng" algn="ctr">
                      <a:noFill/>
                      <a:prstDash val="solid"/>
                      <a:round/>
                      <a:headEnd type="none" w="med" len="med"/>
                      <a:tailEnd type="none" w="med" len="med"/>
                    </a:lnT>
                    <a:lnB w="28575" cap="flat" cmpd="sng" algn="ctr">
                      <a:noFill/>
                      <a:prstDash val="solid"/>
                      <a:round/>
                      <a:headEnd type="none" w="med" len="med"/>
                      <a:tailEnd type="none" w="med" len="med"/>
                    </a:lnB>
                    <a:solidFill>
                      <a:schemeClr val="accent3"/>
                    </a:solidFill>
                  </a:tcPr>
                </a:tc>
                <a:tc gridSpan="2">
                  <a:txBody>
                    <a:bodyPr/>
                    <a:lstStyle/>
                    <a:p>
                      <a:pPr algn="ctr">
                        <a:lnSpc>
                          <a:spcPct val="100000"/>
                        </a:lnSpc>
                      </a:pPr>
                      <a:r>
                        <a:rPr lang="en-US" sz="1600" b="1" i="0" dirty="0">
                          <a:ln>
                            <a:noFill/>
                          </a:ln>
                          <a:solidFill>
                            <a:schemeClr val="tx1"/>
                          </a:solidFill>
                          <a:latin typeface="+mn-lt"/>
                        </a:rPr>
                        <a:t>Pomalidomide</a:t>
                      </a:r>
                    </a:p>
                    <a:p>
                      <a:pPr algn="ctr">
                        <a:lnSpc>
                          <a:spcPct val="100000"/>
                        </a:lnSpc>
                      </a:pPr>
                      <a:r>
                        <a:rPr lang="en-US" sz="1600" b="1" i="0" dirty="0">
                          <a:ln>
                            <a:noFill/>
                          </a:ln>
                          <a:solidFill>
                            <a:schemeClr val="tx1"/>
                          </a:solidFill>
                          <a:latin typeface="+mn-lt"/>
                        </a:rPr>
                        <a:t>PVd vs Vd</a:t>
                      </a:r>
                    </a:p>
                    <a:p>
                      <a:pPr algn="ctr">
                        <a:lnSpc>
                          <a:spcPct val="100000"/>
                        </a:lnSpc>
                      </a:pPr>
                      <a:r>
                        <a:rPr lang="en-US" sz="1600" b="1" i="0" dirty="0">
                          <a:ln>
                            <a:noFill/>
                          </a:ln>
                          <a:solidFill>
                            <a:schemeClr val="tx1"/>
                          </a:solidFill>
                          <a:latin typeface="+mn-lt"/>
                        </a:rPr>
                        <a:t>(N = 281 vs 278)</a:t>
                      </a:r>
                    </a:p>
                  </a:txBody>
                  <a:tcPr marL="63731" marR="63731" marT="34215" marB="34215" anchor="b">
                    <a:lnL>
                      <a:noFill/>
                    </a:lnL>
                    <a:lnR>
                      <a:noFill/>
                    </a:lnR>
                    <a:lnT w="2857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ts val="1400"/>
                        </a:lnSpc>
                      </a:pPr>
                      <a:endParaRPr lang="en-US" sz="2000" b="1">
                        <a:ln>
                          <a:noFill/>
                        </a:ln>
                        <a:solidFill>
                          <a:srgbClr val="003854"/>
                        </a:solidFill>
                        <a:latin typeface="Franklin Gothic Book" panose="020B0503020102020204" pitchFamily="34" charset="0"/>
                      </a:endParaRPr>
                    </a:p>
                  </a:txBody>
                  <a:tcPr marL="85162" marR="85162" anchor="b">
                    <a:lnT w="28575" cap="flat" cmpd="sng" algn="ctr">
                      <a:solidFill>
                        <a:srgbClr val="8E1400"/>
                      </a:solidFill>
                      <a:prstDash val="solid"/>
                      <a:round/>
                      <a:headEnd type="none" w="med" len="med"/>
                      <a:tailEnd type="none" w="med" len="med"/>
                    </a:lnT>
                    <a:lnB w="28575" cap="flat" cmpd="sng" algn="ctr">
                      <a:solidFill>
                        <a:srgbClr val="8E1400"/>
                      </a:solidFill>
                      <a:prstDash val="solid"/>
                      <a:round/>
                      <a:headEnd type="none" w="med" len="med"/>
                      <a:tailEnd type="none" w="med" len="med"/>
                    </a:lnB>
                  </a:tcPr>
                </a:tc>
                <a:tc gridSpan="2">
                  <a:txBody>
                    <a:bodyPr/>
                    <a:lstStyle/>
                    <a:p>
                      <a:pPr algn="ctr">
                        <a:lnSpc>
                          <a:spcPct val="100000"/>
                        </a:lnSpc>
                      </a:pPr>
                      <a:r>
                        <a:rPr lang="en-US" sz="1600" b="1" i="0" dirty="0">
                          <a:ln>
                            <a:noFill/>
                          </a:ln>
                          <a:solidFill>
                            <a:schemeClr val="tx1"/>
                          </a:solidFill>
                          <a:latin typeface="+mn-lt"/>
                        </a:rPr>
                        <a:t>Daratumumab*</a:t>
                      </a:r>
                    </a:p>
                    <a:p>
                      <a:pPr algn="ctr">
                        <a:lnSpc>
                          <a:spcPct val="100000"/>
                        </a:lnSpc>
                      </a:pPr>
                      <a:r>
                        <a:rPr lang="en-US" sz="1600" b="1" i="0" dirty="0">
                          <a:ln>
                            <a:noFill/>
                          </a:ln>
                          <a:solidFill>
                            <a:schemeClr val="tx1"/>
                          </a:solidFill>
                          <a:latin typeface="+mn-lt"/>
                        </a:rPr>
                        <a:t>DVd vs Vd</a:t>
                      </a:r>
                    </a:p>
                    <a:p>
                      <a:pPr algn="ctr">
                        <a:lnSpc>
                          <a:spcPct val="100000"/>
                        </a:lnSpc>
                      </a:pPr>
                      <a:r>
                        <a:rPr lang="en-US" sz="1600" b="1" i="0" dirty="0">
                          <a:ln>
                            <a:noFill/>
                          </a:ln>
                          <a:solidFill>
                            <a:schemeClr val="tx1"/>
                          </a:solidFill>
                          <a:latin typeface="+mn-lt"/>
                        </a:rPr>
                        <a:t>(N = 251 vs 247)</a:t>
                      </a:r>
                    </a:p>
                  </a:txBody>
                  <a:tcPr marL="63731" marR="63731" marT="34215" marB="34215" anchor="b">
                    <a:lnL>
                      <a:noFill/>
                    </a:lnL>
                    <a:lnR>
                      <a:noFill/>
                    </a:lnR>
                    <a:lnT w="2857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ct val="100000"/>
                        </a:lnSpc>
                      </a:pPr>
                      <a:endParaRPr lang="en-US" sz="1200" b="0" i="0">
                        <a:ln>
                          <a:noFill/>
                        </a:ln>
                        <a:solidFill>
                          <a:schemeClr val="bg1"/>
                        </a:solidFill>
                        <a:latin typeface="Franklin Gothic Book" panose="020B0503020102020204" pitchFamily="34" charset="0"/>
                      </a:endParaRPr>
                    </a:p>
                  </a:txBody>
                  <a:tcPr marL="65214" marR="65214" marT="35011" marB="35011" anchor="b">
                    <a:lnL>
                      <a:noFill/>
                    </a:lnL>
                    <a:lnR>
                      <a:noFill/>
                    </a:lnR>
                    <a:lnT w="28575"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E1400"/>
                    </a:solidFill>
                  </a:tcPr>
                </a:tc>
                <a:tc gridSpan="2">
                  <a:txBody>
                    <a:bodyPr/>
                    <a:lstStyle/>
                    <a:p>
                      <a:pPr algn="ctr">
                        <a:lnSpc>
                          <a:spcPct val="100000"/>
                        </a:lnSpc>
                      </a:pPr>
                      <a:r>
                        <a:rPr lang="en-US" sz="1600" b="1" i="0" dirty="0">
                          <a:ln>
                            <a:noFill/>
                          </a:ln>
                          <a:solidFill>
                            <a:schemeClr val="tx1"/>
                          </a:solidFill>
                          <a:latin typeface="+mn-lt"/>
                        </a:rPr>
                        <a:t>Carfilzomib</a:t>
                      </a:r>
                    </a:p>
                    <a:p>
                      <a:pPr algn="ctr">
                        <a:lnSpc>
                          <a:spcPct val="100000"/>
                        </a:lnSpc>
                      </a:pPr>
                      <a:r>
                        <a:rPr lang="en-US" sz="1600" b="1" i="0" dirty="0">
                          <a:ln>
                            <a:noFill/>
                          </a:ln>
                          <a:solidFill>
                            <a:schemeClr val="tx1"/>
                          </a:solidFill>
                          <a:latin typeface="+mn-lt"/>
                        </a:rPr>
                        <a:t>Kd vs Vd</a:t>
                      </a:r>
                    </a:p>
                    <a:p>
                      <a:pPr algn="ctr">
                        <a:lnSpc>
                          <a:spcPct val="100000"/>
                        </a:lnSpc>
                      </a:pPr>
                      <a:r>
                        <a:rPr lang="en-US" sz="1600" b="1" i="0" dirty="0">
                          <a:ln>
                            <a:noFill/>
                          </a:ln>
                          <a:solidFill>
                            <a:schemeClr val="tx1"/>
                          </a:solidFill>
                          <a:latin typeface="+mn-lt"/>
                        </a:rPr>
                        <a:t>(N = 464 vs 465)</a:t>
                      </a:r>
                    </a:p>
                  </a:txBody>
                  <a:tcPr marL="63731" marR="63731" marT="34215" marB="34215" anchor="b">
                    <a:lnL>
                      <a:noFill/>
                    </a:lnL>
                    <a:lnR>
                      <a:noFill/>
                    </a:lnR>
                    <a:lnT w="2857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ct val="100000"/>
                        </a:lnSpc>
                      </a:pPr>
                      <a:endParaRPr lang="en-US" sz="1200" b="0" i="0">
                        <a:ln>
                          <a:noFill/>
                        </a:ln>
                        <a:solidFill>
                          <a:schemeClr val="bg1"/>
                        </a:solidFill>
                        <a:latin typeface="Franklin Gothic Book" panose="020B0503020102020204" pitchFamily="34" charset="0"/>
                      </a:endParaRPr>
                    </a:p>
                  </a:txBody>
                  <a:tcPr marL="65214" marR="65214" marT="35011" marB="35011" anchor="b">
                    <a:lnL>
                      <a:noFill/>
                    </a:lnL>
                    <a:lnR>
                      <a:noFill/>
                    </a:lnR>
                    <a:lnT w="28575"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E1400"/>
                    </a:solidFill>
                  </a:tcPr>
                </a:tc>
                <a:tc gridSpan="2">
                  <a:txBody>
                    <a:bodyPr/>
                    <a:lstStyle/>
                    <a:p>
                      <a:pPr algn="ctr">
                        <a:lnSpc>
                          <a:spcPct val="100000"/>
                        </a:lnSpc>
                      </a:pPr>
                      <a:r>
                        <a:rPr lang="en-US" sz="1600" b="1" i="0" dirty="0">
                          <a:ln>
                            <a:noFill/>
                          </a:ln>
                          <a:solidFill>
                            <a:schemeClr val="tx1"/>
                          </a:solidFill>
                          <a:latin typeface="+mn-lt"/>
                        </a:rPr>
                        <a:t>Selinexor</a:t>
                      </a:r>
                    </a:p>
                    <a:p>
                      <a:pPr algn="ctr">
                        <a:lnSpc>
                          <a:spcPct val="100000"/>
                        </a:lnSpc>
                      </a:pPr>
                      <a:r>
                        <a:rPr lang="en-US" sz="1600" b="1" i="0" dirty="0">
                          <a:ln>
                            <a:noFill/>
                          </a:ln>
                          <a:solidFill>
                            <a:schemeClr val="tx1"/>
                          </a:solidFill>
                          <a:latin typeface="+mn-lt"/>
                        </a:rPr>
                        <a:t>SVd vs Vd</a:t>
                      </a:r>
                    </a:p>
                    <a:p>
                      <a:pPr algn="ctr">
                        <a:lnSpc>
                          <a:spcPct val="100000"/>
                        </a:lnSpc>
                      </a:pPr>
                      <a:r>
                        <a:rPr lang="en-US" sz="1600" b="1" i="0" dirty="0">
                          <a:ln>
                            <a:noFill/>
                          </a:ln>
                          <a:solidFill>
                            <a:schemeClr val="tx1"/>
                          </a:solidFill>
                          <a:latin typeface="+mn-lt"/>
                        </a:rPr>
                        <a:t>(n = 195 vs 207)</a:t>
                      </a:r>
                    </a:p>
                  </a:txBody>
                  <a:tcPr marL="63731" marR="63731" marT="34215" marB="34215" anchor="b">
                    <a:lnL>
                      <a:noFill/>
                    </a:lnL>
                    <a:lnR>
                      <a:noFill/>
                    </a:lnR>
                    <a:lnT w="2857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ct val="100000"/>
                        </a:lnSpc>
                      </a:pPr>
                      <a:endParaRPr lang="en-US" sz="1200" b="0" i="0">
                        <a:ln>
                          <a:noFill/>
                        </a:ln>
                        <a:solidFill>
                          <a:schemeClr val="bg1"/>
                        </a:solidFill>
                        <a:latin typeface="Franklin Gothic Book" panose="020B0503020102020204" pitchFamily="34" charset="0"/>
                      </a:endParaRPr>
                    </a:p>
                  </a:txBody>
                  <a:tcPr marL="65214" marR="65214" marT="35011" marB="35011" anchor="b">
                    <a:lnL>
                      <a:noFill/>
                    </a:lnL>
                    <a:lnR>
                      <a:noFill/>
                    </a:lnR>
                    <a:lnT w="28575"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E1400"/>
                    </a:solidFill>
                  </a:tcPr>
                </a:tc>
                <a:tc gridSpan="2">
                  <a:txBody>
                    <a:bodyPr/>
                    <a:lstStyle/>
                    <a:p>
                      <a:pPr algn="ctr">
                        <a:lnSpc>
                          <a:spcPct val="100000"/>
                        </a:lnSpc>
                      </a:pPr>
                      <a:r>
                        <a:rPr lang="en-US" sz="1600" b="1" i="0" dirty="0">
                          <a:ln>
                            <a:noFill/>
                          </a:ln>
                          <a:solidFill>
                            <a:schemeClr val="tx1"/>
                          </a:solidFill>
                          <a:latin typeface="+mn-lt"/>
                        </a:rPr>
                        <a:t>Venetoclax</a:t>
                      </a:r>
                    </a:p>
                    <a:p>
                      <a:pPr algn="ctr">
                        <a:lnSpc>
                          <a:spcPct val="100000"/>
                        </a:lnSpc>
                      </a:pPr>
                      <a:r>
                        <a:rPr lang="en-US" sz="1600" b="1" i="0" dirty="0">
                          <a:ln>
                            <a:noFill/>
                          </a:ln>
                          <a:solidFill>
                            <a:schemeClr val="tx1"/>
                          </a:solidFill>
                          <a:latin typeface="+mn-lt"/>
                        </a:rPr>
                        <a:t>Ven-Vd vs Vd</a:t>
                      </a:r>
                    </a:p>
                    <a:p>
                      <a:pPr algn="ctr">
                        <a:lnSpc>
                          <a:spcPct val="100000"/>
                        </a:lnSpc>
                      </a:pPr>
                      <a:r>
                        <a:rPr lang="en-US" sz="1600" b="1" i="0" dirty="0">
                          <a:ln>
                            <a:noFill/>
                          </a:ln>
                          <a:solidFill>
                            <a:schemeClr val="tx1"/>
                          </a:solidFill>
                          <a:latin typeface="+mn-lt"/>
                        </a:rPr>
                        <a:t>(n = 194 vs 97)</a:t>
                      </a:r>
                    </a:p>
                  </a:txBody>
                  <a:tcPr marL="63731" marR="63731" marT="34215" marB="34215" anchor="b">
                    <a:lnL>
                      <a:noFill/>
                    </a:lnL>
                    <a:lnR>
                      <a:noFill/>
                    </a:lnR>
                    <a:lnT w="2857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ct val="100000"/>
                        </a:lnSpc>
                      </a:pPr>
                      <a:endParaRPr lang="en-US" sz="1200" b="0" i="0">
                        <a:ln>
                          <a:noFill/>
                        </a:ln>
                        <a:solidFill>
                          <a:schemeClr val="bg1"/>
                        </a:solidFill>
                        <a:latin typeface="Franklin Gothic Book" panose="020B0503020102020204" pitchFamily="34" charset="0"/>
                      </a:endParaRPr>
                    </a:p>
                  </a:txBody>
                  <a:tcPr marL="65214" marR="65214" marT="35011" marB="35011" anchor="b">
                    <a:lnL>
                      <a:noFill/>
                    </a:lnL>
                    <a:lnR>
                      <a:noFill/>
                    </a:lnR>
                    <a:lnT w="28575"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E1400"/>
                    </a:solidFill>
                  </a:tcPr>
                </a:tc>
                <a:extLst>
                  <a:ext uri="{0D108BD9-81ED-4DB2-BD59-A6C34878D82A}">
                    <a16:rowId xmlns:a16="http://schemas.microsoft.com/office/drawing/2014/main" val="10000"/>
                  </a:ext>
                </a:extLst>
              </a:tr>
              <a:tr h="316477">
                <a:tc vMerge="1">
                  <a:txBody>
                    <a:bodyPr/>
                    <a:lstStyle/>
                    <a:p>
                      <a:pPr algn="l">
                        <a:lnSpc>
                          <a:spcPct val="100000"/>
                        </a:lnSpc>
                      </a:pPr>
                      <a:endParaRPr lang="en-US" sz="1200" b="1" i="0">
                        <a:ln>
                          <a:noFill/>
                        </a:ln>
                        <a:solidFill>
                          <a:schemeClr val="bg1"/>
                        </a:solidFill>
                        <a:latin typeface="Franklin Gothic Book" panose="020B0503020102020204" pitchFamily="34" charset="0"/>
                      </a:endParaRPr>
                    </a:p>
                  </a:txBody>
                  <a:tcPr marL="79501" marR="79501" marT="39750" marB="39750" anchor="b">
                    <a:lnL>
                      <a:noFill/>
                    </a:lnL>
                    <a:lnR>
                      <a:noFill/>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8E1400"/>
                    </a:solidFill>
                  </a:tcPr>
                </a:tc>
                <a:tc>
                  <a:txBody>
                    <a:bodyPr/>
                    <a:lstStyle/>
                    <a:p>
                      <a:pPr algn="ctr">
                        <a:lnSpc>
                          <a:spcPct val="100000"/>
                        </a:lnSpc>
                      </a:pPr>
                      <a:r>
                        <a:rPr lang="en-US" sz="1600" b="1" i="0" dirty="0">
                          <a:ln>
                            <a:noFill/>
                          </a:ln>
                          <a:solidFill>
                            <a:schemeClr val="tx1"/>
                          </a:solidFill>
                          <a:latin typeface="+mn-lt"/>
                        </a:rPr>
                        <a:t>Tx</a:t>
                      </a:r>
                    </a:p>
                  </a:txBody>
                  <a:tcPr marL="77693" marR="77693" marT="38846" marB="38846"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Control</a:t>
                      </a:r>
                    </a:p>
                  </a:txBody>
                  <a:tcPr marL="77693" marR="77693" marT="38846" marB="38846"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Tx</a:t>
                      </a:r>
                    </a:p>
                  </a:txBody>
                  <a:tcPr marL="77693" marR="77693" marT="38846" marB="38846"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Control</a:t>
                      </a:r>
                    </a:p>
                  </a:txBody>
                  <a:tcPr marL="77693" marR="77693" marT="38846" marB="38846"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Tx</a:t>
                      </a:r>
                    </a:p>
                  </a:txBody>
                  <a:tcPr marL="77693" marR="77693" marT="38846" marB="38846"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Control</a:t>
                      </a:r>
                    </a:p>
                  </a:txBody>
                  <a:tcPr marL="77693" marR="77693" marT="38846" marB="38846"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Tx</a:t>
                      </a:r>
                    </a:p>
                  </a:txBody>
                  <a:tcPr marL="77693" marR="77693" marT="38846" marB="38846"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Control</a:t>
                      </a:r>
                    </a:p>
                  </a:txBody>
                  <a:tcPr marL="77693" marR="77693" marT="38846" marB="38846"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Tx</a:t>
                      </a:r>
                    </a:p>
                  </a:txBody>
                  <a:tcPr marL="77693" marR="77693" marT="38846" marB="38846"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pPr>
                      <a:r>
                        <a:rPr lang="en-US" sz="1600" b="1" i="0" dirty="0">
                          <a:ln>
                            <a:noFill/>
                          </a:ln>
                          <a:solidFill>
                            <a:schemeClr val="tx1"/>
                          </a:solidFill>
                          <a:latin typeface="+mn-lt"/>
                        </a:rPr>
                        <a:t>Control</a:t>
                      </a:r>
                    </a:p>
                  </a:txBody>
                  <a:tcPr marL="77693" marR="77693" marT="38846" marB="38846" anchor="b">
                    <a:lnL>
                      <a:noFill/>
                    </a:lnL>
                    <a:lnR>
                      <a:noFill/>
                    </a:lnR>
                    <a:lnT w="952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99393274"/>
                  </a:ext>
                </a:extLst>
              </a:tr>
              <a:tr h="545043">
                <a:tc>
                  <a:txBody>
                    <a:bodyPr/>
                    <a:lstStyle/>
                    <a:p>
                      <a:r>
                        <a:rPr lang="en-US" sz="1600" b="0" i="0" dirty="0">
                          <a:ln>
                            <a:noFill/>
                          </a:ln>
                          <a:solidFill>
                            <a:schemeClr val="bg1"/>
                          </a:solidFill>
                          <a:latin typeface="+mn-lt"/>
                        </a:rPr>
                        <a:t>Median FU,</a:t>
                      </a:r>
                      <a:r>
                        <a:rPr lang="en-US" sz="1600" b="0" i="0" baseline="0" dirty="0">
                          <a:ln>
                            <a:noFill/>
                          </a:ln>
                          <a:solidFill>
                            <a:schemeClr val="bg1"/>
                          </a:solidFill>
                          <a:latin typeface="+mn-lt"/>
                        </a:rPr>
                        <a:t> mo</a:t>
                      </a:r>
                      <a:endParaRPr lang="en-US" sz="1600" b="0" i="0" dirty="0">
                        <a:ln>
                          <a:noFill/>
                        </a:ln>
                        <a:solidFill>
                          <a:schemeClr val="bg1"/>
                        </a:solidFill>
                        <a:latin typeface="+mn-lt"/>
                      </a:endParaRPr>
                    </a:p>
                  </a:txBody>
                  <a:tcPr marL="77693" marR="77693" marT="38846" marB="38846" anchor="ctr">
                    <a:lnT w="28575" cap="flat" cmpd="sng" algn="ctr">
                      <a:noFill/>
                      <a:prstDash val="solid"/>
                      <a:round/>
                      <a:headEnd type="none" w="med" len="med"/>
                      <a:tailEnd type="none" w="med" len="med"/>
                    </a:lnT>
                    <a:solidFill>
                      <a:schemeClr val="tx2"/>
                    </a:solidFill>
                  </a:tcPr>
                </a:tc>
                <a:tc gridSpan="2">
                  <a:txBody>
                    <a:bodyPr/>
                    <a:lstStyle/>
                    <a:p>
                      <a:pPr algn="ctr"/>
                      <a:r>
                        <a:rPr lang="en-US" sz="1600" b="0" i="0" dirty="0">
                          <a:ln>
                            <a:noFill/>
                          </a:ln>
                          <a:solidFill>
                            <a:schemeClr val="bg1"/>
                          </a:solidFill>
                          <a:latin typeface="+mn-lt"/>
                        </a:rPr>
                        <a:t>15.9</a:t>
                      </a:r>
                    </a:p>
                  </a:txBody>
                  <a:tcPr marL="77693" marR="77693" marT="38846" marB="38846" anchor="ctr">
                    <a:lnT w="28575" cap="flat" cmpd="sng" algn="ctr">
                      <a:noFill/>
                      <a:prstDash val="solid"/>
                      <a:round/>
                      <a:headEnd type="none" w="med" len="med"/>
                      <a:tailEnd type="none" w="med" len="med"/>
                    </a:lnT>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10000"/>
                        <a:lumOff val="90000"/>
                      </a:schemeClr>
                    </a:solidFill>
                  </a:tcPr>
                </a:tc>
                <a:tc gridSpan="2">
                  <a:txBody>
                    <a:bodyPr/>
                    <a:lstStyle/>
                    <a:p>
                      <a:pPr algn="ctr"/>
                      <a:r>
                        <a:rPr lang="en-US" sz="1600" b="0" i="0" dirty="0">
                          <a:ln>
                            <a:noFill/>
                          </a:ln>
                          <a:solidFill>
                            <a:schemeClr val="bg1"/>
                          </a:solidFill>
                          <a:latin typeface="+mn-lt"/>
                        </a:rPr>
                        <a:t>19.4</a:t>
                      </a:r>
                    </a:p>
                  </a:txBody>
                  <a:tcPr marL="77693" marR="77693" marT="38846" marB="38846" anchor="ctr">
                    <a:lnT w="28575" cap="flat" cmpd="sng" algn="ctr">
                      <a:noFill/>
                      <a:prstDash val="solid"/>
                      <a:round/>
                      <a:headEnd type="none" w="med" len="med"/>
                      <a:tailEnd type="none" w="med" len="med"/>
                    </a:lnT>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10000"/>
                        <a:lumOff val="90000"/>
                      </a:schemeClr>
                    </a:solidFill>
                  </a:tcPr>
                </a:tc>
                <a:tc gridSpan="2">
                  <a:txBody>
                    <a:bodyPr/>
                    <a:lstStyle/>
                    <a:p>
                      <a:pPr algn="ctr"/>
                      <a:r>
                        <a:rPr lang="en-US" sz="1600" b="0" i="0" dirty="0">
                          <a:ln>
                            <a:noFill/>
                          </a:ln>
                          <a:solidFill>
                            <a:schemeClr val="bg1"/>
                          </a:solidFill>
                          <a:latin typeface="+mn-lt"/>
                        </a:rPr>
                        <a:t>37.5</a:t>
                      </a:r>
                    </a:p>
                  </a:txBody>
                  <a:tcPr marL="77693" marR="77693" marT="38846" marB="38846" anchor="ctr">
                    <a:lnT w="28575" cap="flat" cmpd="sng" algn="ctr">
                      <a:noFill/>
                      <a:prstDash val="solid"/>
                      <a:round/>
                      <a:headEnd type="none" w="med" len="med"/>
                      <a:tailEnd type="none" w="med" len="med"/>
                    </a:lnT>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10000"/>
                        <a:lumOff val="90000"/>
                      </a:schemeClr>
                    </a:solidFill>
                  </a:tcPr>
                </a:tc>
                <a:tc gridSpan="2">
                  <a:txBody>
                    <a:bodyPr/>
                    <a:lstStyle/>
                    <a:p>
                      <a:pPr algn="ctr"/>
                      <a:r>
                        <a:rPr lang="en-US" sz="1600" b="0" i="0" dirty="0">
                          <a:ln>
                            <a:noFill/>
                          </a:ln>
                          <a:solidFill>
                            <a:schemeClr val="bg1"/>
                          </a:solidFill>
                          <a:latin typeface="+mn-lt"/>
                        </a:rPr>
                        <a:t>13.2 (SVD)</a:t>
                      </a:r>
                      <a:br>
                        <a:rPr lang="en-US" sz="1600" b="0" i="0" dirty="0">
                          <a:ln>
                            <a:noFill/>
                          </a:ln>
                          <a:solidFill>
                            <a:schemeClr val="bg1"/>
                          </a:solidFill>
                          <a:latin typeface="+mn-lt"/>
                        </a:rPr>
                      </a:br>
                      <a:r>
                        <a:rPr lang="en-US" sz="1600" b="0" i="0" dirty="0">
                          <a:ln>
                            <a:noFill/>
                          </a:ln>
                          <a:solidFill>
                            <a:schemeClr val="bg1"/>
                          </a:solidFill>
                          <a:latin typeface="+mn-lt"/>
                        </a:rPr>
                        <a:t>16.5 (Vd)</a:t>
                      </a:r>
                    </a:p>
                  </a:txBody>
                  <a:tcPr marL="77693" marR="77693" marT="38846" marB="38846" anchor="ctr">
                    <a:lnT w="28575" cap="flat" cmpd="sng" algn="ctr">
                      <a:noFill/>
                      <a:prstDash val="solid"/>
                      <a:round/>
                      <a:headEnd type="none" w="med" len="med"/>
                      <a:tailEnd type="none" w="med" len="med"/>
                    </a:lnT>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10000"/>
                        <a:lumOff val="90000"/>
                      </a:schemeClr>
                    </a:solidFill>
                  </a:tcPr>
                </a:tc>
                <a:tc gridSpan="2">
                  <a:txBody>
                    <a:bodyPr/>
                    <a:lstStyle/>
                    <a:p>
                      <a:pPr algn="ctr"/>
                      <a:r>
                        <a:rPr lang="en-US" sz="1600" b="0" i="0" dirty="0">
                          <a:ln>
                            <a:noFill/>
                          </a:ln>
                          <a:solidFill>
                            <a:schemeClr val="bg1"/>
                          </a:solidFill>
                          <a:latin typeface="+mn-lt"/>
                        </a:rPr>
                        <a:t>28.6</a:t>
                      </a:r>
                    </a:p>
                  </a:txBody>
                  <a:tcPr marL="77693" marR="77693" marT="38846" marB="38846" anchor="ctr">
                    <a:lnT w="28575" cap="flat" cmpd="sng" algn="ctr">
                      <a:noFill/>
                      <a:prstDash val="solid"/>
                      <a:round/>
                      <a:headEnd type="none" w="med" len="med"/>
                      <a:tailEnd type="none" w="med" len="med"/>
                    </a:lnT>
                    <a:solidFill>
                      <a:schemeClr val="tx2"/>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10000"/>
                        <a:lumOff val="90000"/>
                      </a:schemeClr>
                    </a:solidFill>
                  </a:tcPr>
                </a:tc>
                <a:extLst>
                  <a:ext uri="{0D108BD9-81ED-4DB2-BD59-A6C34878D82A}">
                    <a16:rowId xmlns:a16="http://schemas.microsoft.com/office/drawing/2014/main" val="237077313"/>
                  </a:ext>
                </a:extLst>
              </a:tr>
              <a:tr h="316477">
                <a:tc>
                  <a:txBody>
                    <a:bodyPr/>
                    <a:lstStyle/>
                    <a:p>
                      <a:r>
                        <a:rPr lang="en-US" sz="1600" b="0" i="0" dirty="0">
                          <a:ln>
                            <a:noFill/>
                          </a:ln>
                          <a:solidFill>
                            <a:schemeClr val="bg1"/>
                          </a:solidFill>
                          <a:latin typeface="+mn-lt"/>
                        </a:rPr>
                        <a:t>ORR, %</a:t>
                      </a:r>
                    </a:p>
                  </a:txBody>
                  <a:tcPr marL="77693" marR="77693" marT="38846" marB="38846" anchor="ctr">
                    <a:solidFill>
                      <a:schemeClr val="tx1">
                        <a:lumMod val="95000"/>
                      </a:schemeClr>
                    </a:solidFill>
                  </a:tcPr>
                </a:tc>
                <a:tc>
                  <a:txBody>
                    <a:bodyPr/>
                    <a:lstStyle/>
                    <a:p>
                      <a:pPr algn="ctr"/>
                      <a:r>
                        <a:rPr lang="en-US" sz="1600" b="0" i="0" dirty="0">
                          <a:ln>
                            <a:noFill/>
                          </a:ln>
                          <a:solidFill>
                            <a:schemeClr val="bg1"/>
                          </a:solidFill>
                          <a:latin typeface="+mn-lt"/>
                        </a:rPr>
                        <a:t>82</a:t>
                      </a:r>
                    </a:p>
                  </a:txBody>
                  <a:tcPr marL="77693" marR="77693" marT="38846" marB="38846" anchor="ctr">
                    <a:solidFill>
                      <a:schemeClr val="tx1">
                        <a:lumMod val="95000"/>
                      </a:schemeClr>
                    </a:solidFill>
                  </a:tcPr>
                </a:tc>
                <a:tc>
                  <a:txBody>
                    <a:bodyPr/>
                    <a:lstStyle/>
                    <a:p>
                      <a:pPr algn="ctr"/>
                      <a:r>
                        <a:rPr lang="en-US" sz="1600" b="0" i="0" dirty="0">
                          <a:ln>
                            <a:noFill/>
                          </a:ln>
                          <a:solidFill>
                            <a:schemeClr val="bg1"/>
                          </a:solidFill>
                          <a:latin typeface="+mn-lt"/>
                        </a:rPr>
                        <a:t>50</a:t>
                      </a:r>
                    </a:p>
                  </a:txBody>
                  <a:tcPr marL="77693" marR="77693" marT="38846" marB="38846" anchor="ctr">
                    <a:solidFill>
                      <a:schemeClr val="tx1">
                        <a:lumMod val="95000"/>
                      </a:schemeClr>
                    </a:solidFill>
                  </a:tcPr>
                </a:tc>
                <a:tc>
                  <a:txBody>
                    <a:bodyPr/>
                    <a:lstStyle/>
                    <a:p>
                      <a:pPr algn="ctr"/>
                      <a:r>
                        <a:rPr lang="en-US" sz="1600" b="0" i="0" dirty="0">
                          <a:ln>
                            <a:noFill/>
                          </a:ln>
                          <a:solidFill>
                            <a:schemeClr val="bg1"/>
                          </a:solidFill>
                          <a:latin typeface="+mn-lt"/>
                        </a:rPr>
                        <a:t>84</a:t>
                      </a:r>
                    </a:p>
                  </a:txBody>
                  <a:tcPr marL="77693" marR="77693" marT="38846" marB="38846" anchor="ctr">
                    <a:solidFill>
                      <a:schemeClr val="tx1">
                        <a:lumMod val="95000"/>
                      </a:schemeClr>
                    </a:solidFill>
                  </a:tcPr>
                </a:tc>
                <a:tc>
                  <a:txBody>
                    <a:bodyPr/>
                    <a:lstStyle/>
                    <a:p>
                      <a:pPr algn="ctr"/>
                      <a:r>
                        <a:rPr lang="en-US" sz="1600" b="0" i="0" dirty="0">
                          <a:ln>
                            <a:noFill/>
                          </a:ln>
                          <a:solidFill>
                            <a:schemeClr val="bg1"/>
                          </a:solidFill>
                          <a:latin typeface="+mn-lt"/>
                        </a:rPr>
                        <a:t>63</a:t>
                      </a:r>
                    </a:p>
                  </a:txBody>
                  <a:tcPr marL="77693" marR="77693" marT="38846" marB="38846" anchor="ctr">
                    <a:solidFill>
                      <a:schemeClr val="tx1">
                        <a:lumMod val="95000"/>
                      </a:schemeClr>
                    </a:solidFill>
                  </a:tcPr>
                </a:tc>
                <a:tc>
                  <a:txBody>
                    <a:bodyPr/>
                    <a:lstStyle/>
                    <a:p>
                      <a:pPr algn="ctr"/>
                      <a:r>
                        <a:rPr lang="en-US" sz="1600" b="0" i="0" dirty="0">
                          <a:ln>
                            <a:noFill/>
                          </a:ln>
                          <a:solidFill>
                            <a:schemeClr val="bg1"/>
                          </a:solidFill>
                          <a:latin typeface="+mn-lt"/>
                        </a:rPr>
                        <a:t>77</a:t>
                      </a:r>
                    </a:p>
                  </a:txBody>
                  <a:tcPr marL="77693" marR="77693" marT="38846" marB="38846" anchor="ctr">
                    <a:solidFill>
                      <a:schemeClr val="tx1">
                        <a:lumMod val="95000"/>
                      </a:schemeClr>
                    </a:solidFill>
                  </a:tcPr>
                </a:tc>
                <a:tc>
                  <a:txBody>
                    <a:bodyPr/>
                    <a:lstStyle/>
                    <a:p>
                      <a:pPr algn="ctr"/>
                      <a:r>
                        <a:rPr lang="en-US" sz="1600" b="0" i="0" dirty="0">
                          <a:ln>
                            <a:noFill/>
                          </a:ln>
                          <a:solidFill>
                            <a:schemeClr val="bg1"/>
                          </a:solidFill>
                          <a:latin typeface="+mn-lt"/>
                        </a:rPr>
                        <a:t>63</a:t>
                      </a:r>
                    </a:p>
                  </a:txBody>
                  <a:tcPr marL="77693" marR="77693" marT="38846" marB="38846" anchor="ctr">
                    <a:solidFill>
                      <a:schemeClr val="tx1">
                        <a:lumMod val="95000"/>
                      </a:schemeClr>
                    </a:solidFill>
                  </a:tcPr>
                </a:tc>
                <a:tc>
                  <a:txBody>
                    <a:bodyPr/>
                    <a:lstStyle/>
                    <a:p>
                      <a:pPr algn="ctr"/>
                      <a:r>
                        <a:rPr lang="en-US" sz="1600" b="0" i="0" dirty="0">
                          <a:ln>
                            <a:noFill/>
                          </a:ln>
                          <a:solidFill>
                            <a:schemeClr val="bg1"/>
                          </a:solidFill>
                          <a:latin typeface="+mn-lt"/>
                        </a:rPr>
                        <a:t>76</a:t>
                      </a:r>
                    </a:p>
                  </a:txBody>
                  <a:tcPr marL="77693" marR="77693" marT="38846" marB="38846" anchor="ctr">
                    <a:solidFill>
                      <a:schemeClr val="tx1">
                        <a:lumMod val="95000"/>
                      </a:schemeClr>
                    </a:solidFill>
                  </a:tcPr>
                </a:tc>
                <a:tc>
                  <a:txBody>
                    <a:bodyPr/>
                    <a:lstStyle/>
                    <a:p>
                      <a:pPr algn="ctr"/>
                      <a:r>
                        <a:rPr lang="en-US" sz="1600" b="0" i="0" dirty="0">
                          <a:ln>
                            <a:noFill/>
                          </a:ln>
                          <a:solidFill>
                            <a:schemeClr val="bg1"/>
                          </a:solidFill>
                          <a:latin typeface="+mn-lt"/>
                        </a:rPr>
                        <a:t>62</a:t>
                      </a:r>
                    </a:p>
                  </a:txBody>
                  <a:tcPr marL="77693" marR="77693" marT="38846" marB="38846" anchor="ctr">
                    <a:solidFill>
                      <a:schemeClr val="tx1">
                        <a:lumMod val="95000"/>
                      </a:schemeClr>
                    </a:solidFill>
                  </a:tcPr>
                </a:tc>
                <a:tc>
                  <a:txBody>
                    <a:bodyPr/>
                    <a:lstStyle/>
                    <a:p>
                      <a:pPr algn="ctr"/>
                      <a:r>
                        <a:rPr lang="en-US" sz="1600" b="0" i="0" dirty="0">
                          <a:ln>
                            <a:noFill/>
                          </a:ln>
                          <a:solidFill>
                            <a:schemeClr val="bg1"/>
                          </a:solidFill>
                          <a:latin typeface="+mn-lt"/>
                        </a:rPr>
                        <a:t>84</a:t>
                      </a:r>
                    </a:p>
                  </a:txBody>
                  <a:tcPr marL="77693" marR="77693" marT="38846" marB="38846" anchor="ctr">
                    <a:solidFill>
                      <a:schemeClr val="tx1">
                        <a:lumMod val="95000"/>
                      </a:schemeClr>
                    </a:solidFill>
                  </a:tcPr>
                </a:tc>
                <a:tc>
                  <a:txBody>
                    <a:bodyPr/>
                    <a:lstStyle/>
                    <a:p>
                      <a:pPr algn="ctr"/>
                      <a:r>
                        <a:rPr lang="en-US" sz="1600" b="0" i="0" dirty="0">
                          <a:ln>
                            <a:noFill/>
                          </a:ln>
                          <a:solidFill>
                            <a:schemeClr val="bg1"/>
                          </a:solidFill>
                          <a:latin typeface="+mn-lt"/>
                        </a:rPr>
                        <a:t>70</a:t>
                      </a:r>
                    </a:p>
                  </a:txBody>
                  <a:tcPr marL="77693" marR="77693" marT="38846" marB="38846" anchor="ctr">
                    <a:solidFill>
                      <a:schemeClr val="tx1">
                        <a:lumMod val="95000"/>
                      </a:schemeClr>
                    </a:solidFill>
                  </a:tcPr>
                </a:tc>
                <a:extLst>
                  <a:ext uri="{0D108BD9-81ED-4DB2-BD59-A6C34878D82A}">
                    <a16:rowId xmlns:a16="http://schemas.microsoft.com/office/drawing/2014/main" val="1226868684"/>
                  </a:ext>
                </a:extLst>
              </a:tr>
              <a:tr h="316477">
                <a:tc>
                  <a:txBody>
                    <a:bodyPr/>
                    <a:lstStyle/>
                    <a:p>
                      <a:r>
                        <a:rPr lang="en-US" sz="1600" b="0" i="0" dirty="0">
                          <a:ln>
                            <a:noFill/>
                          </a:ln>
                          <a:solidFill>
                            <a:schemeClr val="bg1"/>
                          </a:solidFill>
                          <a:latin typeface="+mn-lt"/>
                        </a:rPr>
                        <a:t>CR, %</a:t>
                      </a:r>
                    </a:p>
                  </a:txBody>
                  <a:tcPr marL="77693" marR="77693" marT="38846" marB="38846" anchor="ctr">
                    <a:lnB>
                      <a:noFill/>
                    </a:lnB>
                    <a:solidFill>
                      <a:schemeClr val="tx2"/>
                    </a:solidFill>
                  </a:tcPr>
                </a:tc>
                <a:tc>
                  <a:txBody>
                    <a:bodyPr/>
                    <a:lstStyle/>
                    <a:p>
                      <a:pPr algn="ctr"/>
                      <a:r>
                        <a:rPr lang="en-US" sz="1600" b="0" i="0" dirty="0">
                          <a:ln>
                            <a:noFill/>
                          </a:ln>
                          <a:solidFill>
                            <a:schemeClr val="bg1"/>
                          </a:solidFill>
                          <a:latin typeface="+mn-lt"/>
                        </a:rPr>
                        <a:t>13</a:t>
                      </a:r>
                    </a:p>
                  </a:txBody>
                  <a:tcPr marL="77693" marR="77693" marT="38846" marB="38846" anchor="ctr">
                    <a:lnB>
                      <a:noFill/>
                    </a:lnB>
                    <a:solidFill>
                      <a:schemeClr val="tx2"/>
                    </a:solidFill>
                  </a:tcPr>
                </a:tc>
                <a:tc>
                  <a:txBody>
                    <a:bodyPr/>
                    <a:lstStyle/>
                    <a:p>
                      <a:pPr algn="ctr"/>
                      <a:r>
                        <a:rPr lang="en-US" sz="1600" b="0" i="0" dirty="0">
                          <a:ln>
                            <a:noFill/>
                          </a:ln>
                          <a:solidFill>
                            <a:schemeClr val="bg1"/>
                          </a:solidFill>
                          <a:latin typeface="+mn-lt"/>
                        </a:rPr>
                        <a:t>3</a:t>
                      </a:r>
                    </a:p>
                  </a:txBody>
                  <a:tcPr marL="77693" marR="77693" marT="38846" marB="38846" anchor="ctr">
                    <a:lnB>
                      <a:noFill/>
                    </a:lnB>
                    <a:solidFill>
                      <a:schemeClr val="tx2"/>
                    </a:solidFill>
                  </a:tcPr>
                </a:tc>
                <a:tc>
                  <a:txBody>
                    <a:bodyPr/>
                    <a:lstStyle/>
                    <a:p>
                      <a:pPr algn="ctr"/>
                      <a:r>
                        <a:rPr lang="en-US" sz="1600" b="0" i="0" dirty="0">
                          <a:ln>
                            <a:noFill/>
                          </a:ln>
                          <a:solidFill>
                            <a:schemeClr val="bg1"/>
                          </a:solidFill>
                          <a:latin typeface="+mn-lt"/>
                        </a:rPr>
                        <a:t>20</a:t>
                      </a:r>
                    </a:p>
                  </a:txBody>
                  <a:tcPr marL="77693" marR="77693" marT="38846" marB="38846" anchor="ctr">
                    <a:lnB>
                      <a:noFill/>
                    </a:lnB>
                    <a:solidFill>
                      <a:schemeClr val="tx2"/>
                    </a:solidFill>
                  </a:tcPr>
                </a:tc>
                <a:tc>
                  <a:txBody>
                    <a:bodyPr/>
                    <a:lstStyle/>
                    <a:p>
                      <a:pPr algn="ctr"/>
                      <a:r>
                        <a:rPr lang="en-US" sz="1600" b="0" i="0" dirty="0">
                          <a:ln>
                            <a:noFill/>
                          </a:ln>
                          <a:solidFill>
                            <a:schemeClr val="bg1"/>
                          </a:solidFill>
                          <a:latin typeface="+mn-lt"/>
                        </a:rPr>
                        <a:t>7</a:t>
                      </a:r>
                    </a:p>
                  </a:txBody>
                  <a:tcPr marL="77693" marR="77693" marT="38846" marB="38846" anchor="ctr">
                    <a:lnB>
                      <a:noFill/>
                    </a:lnB>
                    <a:solidFill>
                      <a:schemeClr val="tx2"/>
                    </a:solidFill>
                  </a:tcPr>
                </a:tc>
                <a:tc>
                  <a:txBody>
                    <a:bodyPr/>
                    <a:lstStyle/>
                    <a:p>
                      <a:pPr algn="ctr"/>
                      <a:r>
                        <a:rPr lang="en-US" sz="1600" b="0" i="0" dirty="0">
                          <a:ln>
                            <a:noFill/>
                          </a:ln>
                          <a:solidFill>
                            <a:schemeClr val="bg1"/>
                          </a:solidFill>
                          <a:latin typeface="+mn-lt"/>
                        </a:rPr>
                        <a:t>11</a:t>
                      </a:r>
                    </a:p>
                  </a:txBody>
                  <a:tcPr marL="77693" marR="77693" marT="38846" marB="38846" anchor="ctr">
                    <a:lnB>
                      <a:noFill/>
                    </a:lnB>
                    <a:solidFill>
                      <a:schemeClr val="tx2"/>
                    </a:solidFill>
                  </a:tcPr>
                </a:tc>
                <a:tc>
                  <a:txBody>
                    <a:bodyPr/>
                    <a:lstStyle/>
                    <a:p>
                      <a:pPr algn="ctr"/>
                      <a:r>
                        <a:rPr lang="en-US" sz="1600" b="0" i="0" dirty="0">
                          <a:ln>
                            <a:noFill/>
                          </a:ln>
                          <a:solidFill>
                            <a:schemeClr val="bg1"/>
                          </a:solidFill>
                          <a:latin typeface="+mn-lt"/>
                        </a:rPr>
                        <a:t>4</a:t>
                      </a:r>
                    </a:p>
                  </a:txBody>
                  <a:tcPr marL="77693" marR="77693" marT="38846" marB="38846" anchor="ctr">
                    <a:lnB>
                      <a:noFill/>
                    </a:lnB>
                    <a:solidFill>
                      <a:schemeClr val="tx2"/>
                    </a:solidFill>
                  </a:tcPr>
                </a:tc>
                <a:tc>
                  <a:txBody>
                    <a:bodyPr/>
                    <a:lstStyle/>
                    <a:p>
                      <a:pPr algn="ctr"/>
                      <a:r>
                        <a:rPr lang="en-US" sz="1600" b="0" i="0" dirty="0">
                          <a:ln>
                            <a:noFill/>
                          </a:ln>
                          <a:solidFill>
                            <a:schemeClr val="bg1"/>
                          </a:solidFill>
                          <a:latin typeface="+mn-lt"/>
                        </a:rPr>
                        <a:t>7</a:t>
                      </a:r>
                    </a:p>
                  </a:txBody>
                  <a:tcPr marL="77693" marR="77693" marT="38846" marB="38846" anchor="ctr">
                    <a:lnB>
                      <a:noFill/>
                    </a:lnB>
                    <a:solidFill>
                      <a:schemeClr val="tx2"/>
                    </a:solidFill>
                  </a:tcPr>
                </a:tc>
                <a:tc>
                  <a:txBody>
                    <a:bodyPr/>
                    <a:lstStyle/>
                    <a:p>
                      <a:pPr algn="ctr"/>
                      <a:r>
                        <a:rPr lang="en-US" sz="1600" b="0" i="0" dirty="0">
                          <a:ln>
                            <a:noFill/>
                          </a:ln>
                          <a:solidFill>
                            <a:schemeClr val="bg1"/>
                          </a:solidFill>
                          <a:latin typeface="+mn-lt"/>
                        </a:rPr>
                        <a:t>4</a:t>
                      </a:r>
                    </a:p>
                  </a:txBody>
                  <a:tcPr marL="77693" marR="77693" marT="38846" marB="38846" anchor="ctr">
                    <a:lnB>
                      <a:noFill/>
                    </a:lnB>
                    <a:solidFill>
                      <a:schemeClr val="tx2"/>
                    </a:solidFill>
                  </a:tcPr>
                </a:tc>
                <a:tc>
                  <a:txBody>
                    <a:bodyPr/>
                    <a:lstStyle/>
                    <a:p>
                      <a:pPr algn="ctr"/>
                      <a:r>
                        <a:rPr lang="en-US" sz="1600" b="0" i="0" dirty="0">
                          <a:ln>
                            <a:noFill/>
                          </a:ln>
                          <a:solidFill>
                            <a:schemeClr val="bg1"/>
                          </a:solidFill>
                          <a:latin typeface="+mn-lt"/>
                        </a:rPr>
                        <a:t>NA</a:t>
                      </a:r>
                    </a:p>
                  </a:txBody>
                  <a:tcPr marL="77693" marR="77693" marT="38846" marB="38846" anchor="ctr">
                    <a:lnB>
                      <a:noFill/>
                    </a:lnB>
                    <a:solidFill>
                      <a:schemeClr val="tx2"/>
                    </a:solidFill>
                  </a:tcPr>
                </a:tc>
                <a:tc>
                  <a:txBody>
                    <a:bodyPr/>
                    <a:lstStyle/>
                    <a:p>
                      <a:pPr algn="ctr"/>
                      <a:r>
                        <a:rPr lang="en-US" sz="1600" b="0" i="0" dirty="0">
                          <a:ln>
                            <a:noFill/>
                          </a:ln>
                          <a:solidFill>
                            <a:schemeClr val="bg1"/>
                          </a:solidFill>
                          <a:latin typeface="+mn-lt"/>
                        </a:rPr>
                        <a:t>NA</a:t>
                      </a:r>
                    </a:p>
                  </a:txBody>
                  <a:tcPr marL="77693" marR="77693" marT="38846" marB="38846" anchor="ctr">
                    <a:lnB>
                      <a:noFill/>
                    </a:lnB>
                    <a:solidFill>
                      <a:schemeClr val="tx2"/>
                    </a:solidFill>
                  </a:tcPr>
                </a:tc>
                <a:extLst>
                  <a:ext uri="{0D108BD9-81ED-4DB2-BD59-A6C34878D82A}">
                    <a16:rowId xmlns:a16="http://schemas.microsoft.com/office/drawing/2014/main" val="2603061249"/>
                  </a:ext>
                </a:extLst>
              </a:tr>
              <a:tr h="316477">
                <a:tc>
                  <a:txBody>
                    <a:bodyPr/>
                    <a:lstStyle/>
                    <a:p>
                      <a:r>
                        <a:rPr lang="en-US" sz="1600" b="0" i="0" dirty="0">
                          <a:ln>
                            <a:noFill/>
                          </a:ln>
                          <a:solidFill>
                            <a:schemeClr val="bg1"/>
                          </a:solidFill>
                          <a:latin typeface="+mn-lt"/>
                        </a:rPr>
                        <a:t>CR or better, %</a:t>
                      </a:r>
                    </a:p>
                  </a:txBody>
                  <a:tcPr marL="77693" marR="77693" marT="38846" marB="38846"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16</a:t>
                      </a:r>
                    </a:p>
                  </a:txBody>
                  <a:tcPr marL="77693" marR="77693" marT="38846" marB="38846"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4</a:t>
                      </a:r>
                    </a:p>
                  </a:txBody>
                  <a:tcPr marL="77693" marR="77693" marT="38846" marB="38846" anchor="ctr">
                    <a:lnL>
                      <a:noFill/>
                    </a:lnL>
                    <a:lnR>
                      <a:noFill/>
                    </a:lnR>
                    <a:lnT>
                      <a:noFill/>
                    </a:lnT>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29</a:t>
                      </a:r>
                    </a:p>
                  </a:txBody>
                  <a:tcPr marL="77693" marR="77693" marT="38846" marB="38846"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10</a:t>
                      </a:r>
                    </a:p>
                  </a:txBody>
                  <a:tcPr marL="77693" marR="77693" marT="38846" marB="38846"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13</a:t>
                      </a:r>
                    </a:p>
                  </a:txBody>
                  <a:tcPr marL="77693" marR="77693" marT="38846" marB="38846"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6</a:t>
                      </a:r>
                    </a:p>
                  </a:txBody>
                  <a:tcPr marL="77693" marR="77693" marT="38846" marB="38846" anchor="ctr">
                    <a:lnL>
                      <a:noFill/>
                    </a:lnL>
                    <a:lnR>
                      <a:noFill/>
                    </a:lnR>
                    <a:lnT>
                      <a:noFill/>
                    </a:lnT>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17</a:t>
                      </a:r>
                    </a:p>
                  </a:txBody>
                  <a:tcPr marL="77693" marR="77693" marT="38846" marB="38846"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11</a:t>
                      </a:r>
                    </a:p>
                  </a:txBody>
                  <a:tcPr marL="77693" marR="77693" marT="38846" marB="38846"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31</a:t>
                      </a:r>
                    </a:p>
                  </a:txBody>
                  <a:tcPr marL="77693" marR="77693" marT="38846" marB="38846"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dirty="0">
                          <a:ln>
                            <a:noFill/>
                          </a:ln>
                          <a:solidFill>
                            <a:schemeClr val="bg1"/>
                          </a:solidFill>
                          <a:latin typeface="+mn-lt"/>
                        </a:rPr>
                        <a:t>7</a:t>
                      </a:r>
                    </a:p>
                  </a:txBody>
                  <a:tcPr marL="77693" marR="77693" marT="38846" marB="38846"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0470828"/>
                  </a:ext>
                </a:extLst>
              </a:tr>
              <a:tr h="316477">
                <a:tc>
                  <a:txBody>
                    <a:bodyPr/>
                    <a:lstStyle/>
                    <a:p>
                      <a:r>
                        <a:rPr lang="en-US" sz="1600" b="0" i="0" dirty="0">
                          <a:ln>
                            <a:noFill/>
                          </a:ln>
                          <a:solidFill>
                            <a:schemeClr val="bg1"/>
                          </a:solidFill>
                          <a:latin typeface="+mn-lt"/>
                        </a:rPr>
                        <a:t>Median PFS, mo</a:t>
                      </a:r>
                    </a:p>
                  </a:txBody>
                  <a:tcPr marL="77693" marR="77693" marT="38846" marB="38846" anchor="ctr">
                    <a:lnL w="28575" cap="flat" cmpd="sng" algn="ctr">
                      <a:noFill/>
                      <a:prstDash val="solid"/>
                      <a:round/>
                      <a:headEnd type="none" w="med" len="med"/>
                      <a:tailEnd type="none" w="med" len="med"/>
                    </a:lnL>
                    <a:lnR>
                      <a:noFill/>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r>
                        <a:rPr lang="en-US" sz="1600" b="0" i="0" dirty="0">
                          <a:ln>
                            <a:noFill/>
                          </a:ln>
                          <a:solidFill>
                            <a:schemeClr val="bg1"/>
                          </a:solidFill>
                          <a:latin typeface="+mn-lt"/>
                        </a:rPr>
                        <a:t>11.2</a:t>
                      </a:r>
                    </a:p>
                  </a:txBody>
                  <a:tcPr marL="77693" marR="77693" marT="38846" marB="38846" anchor="ctr">
                    <a:lnL>
                      <a:noFill/>
                    </a:lnL>
                    <a:lnR>
                      <a:noFill/>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r>
                        <a:rPr lang="en-US" sz="1600" b="1" i="0" dirty="0">
                          <a:ln>
                            <a:noFill/>
                          </a:ln>
                          <a:solidFill>
                            <a:schemeClr val="bg1"/>
                          </a:solidFill>
                          <a:latin typeface="+mn-lt"/>
                        </a:rPr>
                        <a:t>7.1</a:t>
                      </a:r>
                    </a:p>
                  </a:txBody>
                  <a:tcPr marL="77693" marR="77693" marT="38846" marB="38846" anchor="ctr">
                    <a:lnL>
                      <a:noFill/>
                    </a:lnL>
                    <a:lnB w="12700" cap="flat" cmpd="sng" algn="ctr">
                      <a:noFill/>
                      <a:prstDash val="solid"/>
                      <a:round/>
                      <a:headEnd type="none" w="med" len="med"/>
                      <a:tailEnd type="none" w="med" len="med"/>
                    </a:lnB>
                    <a:solidFill>
                      <a:srgbClr val="CDCDCF"/>
                    </a:solidFill>
                  </a:tcPr>
                </a:tc>
                <a:tc>
                  <a:txBody>
                    <a:bodyPr/>
                    <a:lstStyle/>
                    <a:p>
                      <a:pPr algn="ctr"/>
                      <a:r>
                        <a:rPr lang="en-US" sz="1600" b="0" i="0" dirty="0">
                          <a:ln>
                            <a:noFill/>
                          </a:ln>
                          <a:solidFill>
                            <a:schemeClr val="bg1"/>
                          </a:solidFill>
                          <a:latin typeface="+mn-lt"/>
                        </a:rPr>
                        <a:t>16.7</a:t>
                      </a:r>
                    </a:p>
                  </a:txBody>
                  <a:tcPr marL="77693" marR="77693" marT="38846" marB="38846" anchor="ctr">
                    <a:lnR>
                      <a:noFill/>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r>
                        <a:rPr lang="en-US" sz="1600" b="1" i="0" dirty="0">
                          <a:ln>
                            <a:noFill/>
                          </a:ln>
                          <a:solidFill>
                            <a:schemeClr val="bg1"/>
                          </a:solidFill>
                          <a:latin typeface="+mn-lt"/>
                        </a:rPr>
                        <a:t>7.1</a:t>
                      </a:r>
                    </a:p>
                  </a:txBody>
                  <a:tcPr marL="77693" marR="77693" marT="38846" marB="38846" anchor="ctr">
                    <a:lnL>
                      <a:noFill/>
                    </a:lnL>
                    <a:lnR>
                      <a:noFill/>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r>
                        <a:rPr lang="en-US" sz="1600" b="0" i="0" dirty="0">
                          <a:ln>
                            <a:noFill/>
                          </a:ln>
                          <a:solidFill>
                            <a:schemeClr val="bg1"/>
                          </a:solidFill>
                          <a:latin typeface="+mn-lt"/>
                        </a:rPr>
                        <a:t>18.7</a:t>
                      </a:r>
                    </a:p>
                  </a:txBody>
                  <a:tcPr marL="77693" marR="77693" marT="38846" marB="38846" anchor="ctr">
                    <a:lnL>
                      <a:noFill/>
                    </a:lnL>
                    <a:lnR>
                      <a:noFill/>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r>
                        <a:rPr lang="en-US" sz="1600" b="1" i="0" dirty="0">
                          <a:ln>
                            <a:noFill/>
                          </a:ln>
                          <a:solidFill>
                            <a:schemeClr val="bg1"/>
                          </a:solidFill>
                          <a:latin typeface="+mn-lt"/>
                        </a:rPr>
                        <a:t>9.4</a:t>
                      </a:r>
                    </a:p>
                  </a:txBody>
                  <a:tcPr marL="77693" marR="77693" marT="38846" marB="38846" anchor="ctr">
                    <a:lnL>
                      <a:noFill/>
                    </a:lnL>
                    <a:lnB w="12700" cap="flat" cmpd="sng" algn="ctr">
                      <a:noFill/>
                      <a:prstDash val="solid"/>
                      <a:round/>
                      <a:headEnd type="none" w="med" len="med"/>
                      <a:tailEnd type="none" w="med" len="med"/>
                    </a:lnB>
                    <a:solidFill>
                      <a:srgbClr val="CDCDCF"/>
                    </a:solidFill>
                  </a:tcPr>
                </a:tc>
                <a:tc>
                  <a:txBody>
                    <a:bodyPr/>
                    <a:lstStyle/>
                    <a:p>
                      <a:pPr algn="ctr"/>
                      <a:r>
                        <a:rPr lang="en-US" sz="1600" b="0" i="0" dirty="0">
                          <a:ln>
                            <a:noFill/>
                          </a:ln>
                          <a:solidFill>
                            <a:schemeClr val="bg1"/>
                          </a:solidFill>
                          <a:latin typeface="+mn-lt"/>
                        </a:rPr>
                        <a:t>13.93</a:t>
                      </a:r>
                    </a:p>
                  </a:txBody>
                  <a:tcPr marL="77693" marR="77693" marT="38846" marB="38846" anchor="ctr">
                    <a:lnR>
                      <a:noFill/>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r>
                        <a:rPr lang="en-US" sz="1600" b="1" i="0" dirty="0">
                          <a:ln>
                            <a:noFill/>
                          </a:ln>
                          <a:solidFill>
                            <a:schemeClr val="bg1"/>
                          </a:solidFill>
                          <a:latin typeface="+mn-lt"/>
                        </a:rPr>
                        <a:t>9.46</a:t>
                      </a:r>
                    </a:p>
                  </a:txBody>
                  <a:tcPr marL="77693" marR="77693" marT="38846" marB="38846" anchor="ctr">
                    <a:lnL>
                      <a:noFill/>
                    </a:lnL>
                    <a:lnR>
                      <a:noFill/>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r>
                        <a:rPr lang="en-US" sz="1600" b="0" i="0" dirty="0">
                          <a:ln>
                            <a:noFill/>
                          </a:ln>
                          <a:solidFill>
                            <a:schemeClr val="bg1"/>
                          </a:solidFill>
                          <a:latin typeface="+mn-lt"/>
                        </a:rPr>
                        <a:t>23.2</a:t>
                      </a:r>
                    </a:p>
                  </a:txBody>
                  <a:tcPr marL="77693" marR="77693" marT="38846" marB="38846" anchor="ctr">
                    <a:lnL>
                      <a:noFill/>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r>
                        <a:rPr lang="en-US" sz="1600" b="1" i="0" dirty="0">
                          <a:ln>
                            <a:noFill/>
                          </a:ln>
                          <a:solidFill>
                            <a:schemeClr val="bg1"/>
                          </a:solidFill>
                          <a:latin typeface="+mn-lt"/>
                        </a:rPr>
                        <a:t>11.4</a:t>
                      </a:r>
                    </a:p>
                  </a:txBody>
                  <a:tcPr marL="77693" marR="77693" marT="38846" marB="38846" anchor="ctr">
                    <a:lnL>
                      <a:noFill/>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3803588267"/>
                  </a:ext>
                </a:extLst>
              </a:tr>
              <a:tr h="316477">
                <a:tc>
                  <a:txBody>
                    <a:bodyPr/>
                    <a:lstStyle/>
                    <a:p>
                      <a:r>
                        <a:rPr lang="en-US" sz="1600" b="0" i="0" dirty="0">
                          <a:ln>
                            <a:noFill/>
                          </a:ln>
                          <a:solidFill>
                            <a:schemeClr val="bg1"/>
                          </a:solidFill>
                          <a:latin typeface="+mn-lt"/>
                        </a:rPr>
                        <a:t>PFS HR (95%</a:t>
                      </a:r>
                      <a:r>
                        <a:rPr lang="en-US" sz="1600" b="0" i="0" baseline="0" dirty="0">
                          <a:ln>
                            <a:noFill/>
                          </a:ln>
                          <a:solidFill>
                            <a:schemeClr val="bg1"/>
                          </a:solidFill>
                          <a:latin typeface="+mn-lt"/>
                        </a:rPr>
                        <a:t> CI)</a:t>
                      </a:r>
                      <a:endParaRPr lang="en-US" sz="1600" b="0" i="0" dirty="0">
                        <a:ln>
                          <a:noFill/>
                        </a:ln>
                        <a:solidFill>
                          <a:schemeClr val="bg1"/>
                        </a:solidFill>
                        <a:latin typeface="+mn-lt"/>
                      </a:endParaRPr>
                    </a:p>
                  </a:txBody>
                  <a:tcPr marL="77693" marR="77693" marT="38846" marB="38846"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tx1">
                        <a:lumMod val="95000"/>
                      </a:schemeClr>
                    </a:solidFill>
                  </a:tcPr>
                </a:tc>
                <a:tc gridSpan="2">
                  <a:txBody>
                    <a:bodyPr/>
                    <a:lstStyle/>
                    <a:p>
                      <a:pPr algn="ctr"/>
                      <a:r>
                        <a:rPr lang="en-US" sz="1600" b="0" i="0" dirty="0">
                          <a:ln>
                            <a:noFill/>
                          </a:ln>
                          <a:solidFill>
                            <a:schemeClr val="bg1"/>
                          </a:solidFill>
                          <a:latin typeface="+mn-lt"/>
                        </a:rPr>
                        <a:t>0.61 (0.49-0.77)</a:t>
                      </a:r>
                    </a:p>
                  </a:txBody>
                  <a:tcPr marL="77693" marR="77693" marT="38846" marB="38846" anchor="ct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tx1">
                        <a:lumMod val="95000"/>
                      </a:schemeClr>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95000"/>
                      </a:schemeClr>
                    </a:solidFill>
                  </a:tcPr>
                </a:tc>
                <a:tc gridSpan="2">
                  <a:txBody>
                    <a:bodyPr/>
                    <a:lstStyle/>
                    <a:p>
                      <a:pPr algn="ctr"/>
                      <a:r>
                        <a:rPr lang="en-US" sz="1600" b="0" i="0" dirty="0">
                          <a:ln>
                            <a:noFill/>
                          </a:ln>
                          <a:solidFill>
                            <a:schemeClr val="bg1"/>
                          </a:solidFill>
                          <a:latin typeface="+mn-lt"/>
                        </a:rPr>
                        <a:t>0.31 (0.24-0.39)</a:t>
                      </a:r>
                    </a:p>
                  </a:txBody>
                  <a:tcPr marL="77693" marR="77693" marT="38846" marB="38846" anchor="ct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tx1">
                        <a:lumMod val="95000"/>
                      </a:schemeClr>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95000"/>
                      </a:schemeClr>
                    </a:solidFill>
                  </a:tcPr>
                </a:tc>
                <a:tc gridSpan="2">
                  <a:txBody>
                    <a:bodyPr/>
                    <a:lstStyle/>
                    <a:p>
                      <a:pPr algn="ctr"/>
                      <a:r>
                        <a:rPr lang="en-US" sz="1600" b="0" i="0" dirty="0">
                          <a:ln>
                            <a:noFill/>
                          </a:ln>
                          <a:solidFill>
                            <a:schemeClr val="bg1"/>
                          </a:solidFill>
                          <a:latin typeface="+mn-lt"/>
                        </a:rPr>
                        <a:t>0.53 (0.44-0.65)</a:t>
                      </a:r>
                    </a:p>
                  </a:txBody>
                  <a:tcPr marL="77693" marR="77693" marT="38846" marB="38846" anchor="ct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tx1">
                        <a:lumMod val="95000"/>
                      </a:schemeClr>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95000"/>
                      </a:schemeClr>
                    </a:solidFill>
                  </a:tcPr>
                </a:tc>
                <a:tc gridSpan="2">
                  <a:txBody>
                    <a:bodyPr/>
                    <a:lstStyle/>
                    <a:p>
                      <a:pPr algn="ctr"/>
                      <a:r>
                        <a:rPr lang="en-US" sz="1600" b="0" i="0" dirty="0">
                          <a:ln>
                            <a:noFill/>
                          </a:ln>
                          <a:solidFill>
                            <a:schemeClr val="bg1"/>
                          </a:solidFill>
                          <a:latin typeface="+mn-lt"/>
                        </a:rPr>
                        <a:t>0.70 (0.53-0.93)</a:t>
                      </a:r>
                    </a:p>
                  </a:txBody>
                  <a:tcPr marL="77693" marR="77693" marT="38846" marB="38846" anchor="ct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tx1">
                        <a:lumMod val="95000"/>
                      </a:schemeClr>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95000"/>
                      </a:schemeClr>
                    </a:solidFill>
                  </a:tcPr>
                </a:tc>
                <a:tc gridSpan="2">
                  <a:txBody>
                    <a:bodyPr/>
                    <a:lstStyle/>
                    <a:p>
                      <a:pPr algn="ctr"/>
                      <a:r>
                        <a:rPr lang="en-US" sz="1600" b="0" i="0" dirty="0">
                          <a:ln>
                            <a:noFill/>
                          </a:ln>
                          <a:solidFill>
                            <a:schemeClr val="bg1"/>
                          </a:solidFill>
                          <a:latin typeface="+mn-lt"/>
                        </a:rPr>
                        <a:t>0.60</a:t>
                      </a:r>
                      <a:r>
                        <a:rPr lang="en-US" sz="1600" b="0" i="0" baseline="0" dirty="0">
                          <a:ln>
                            <a:noFill/>
                          </a:ln>
                          <a:solidFill>
                            <a:schemeClr val="bg1"/>
                          </a:solidFill>
                          <a:latin typeface="+mn-lt"/>
                        </a:rPr>
                        <a:t> (0.43-0.82)</a:t>
                      </a:r>
                      <a:endParaRPr lang="en-US" sz="1600" b="0" i="0" dirty="0">
                        <a:ln>
                          <a:noFill/>
                        </a:ln>
                        <a:solidFill>
                          <a:schemeClr val="bg1"/>
                        </a:solidFill>
                        <a:latin typeface="+mn-lt"/>
                      </a:endParaRPr>
                    </a:p>
                  </a:txBody>
                  <a:tcPr marL="77693" marR="77693" marT="38846" marB="38846"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tx1">
                        <a:lumMod val="95000"/>
                      </a:schemeClr>
                    </a:solidFill>
                  </a:tcPr>
                </a:tc>
                <a:tc hMerge="1">
                  <a:txBody>
                    <a:bodyPr/>
                    <a:lstStyle/>
                    <a:p>
                      <a:pPr algn="ctr"/>
                      <a:endParaRPr lang="en-US" sz="1200" b="0" i="0">
                        <a:ln>
                          <a:noFill/>
                        </a:ln>
                        <a:solidFill>
                          <a:srgbClr val="003853"/>
                        </a:solidFill>
                        <a:latin typeface="Franklin Gothic Book" panose="020B0503020102020204" pitchFamily="34" charset="0"/>
                      </a:endParaRPr>
                    </a:p>
                  </a:txBody>
                  <a:tcPr marL="79501" marR="79501" marT="39750" marB="39750" anchor="ctr">
                    <a:lnT w="28575" cap="flat" cmpd="sng" algn="ctr">
                      <a:noFill/>
                      <a:prstDash val="solid"/>
                      <a:round/>
                      <a:headEnd type="none" w="med" len="med"/>
                      <a:tailEnd type="none" w="med" len="med"/>
                    </a:lnT>
                    <a:solidFill>
                      <a:schemeClr val="tx1">
                        <a:lumMod val="95000"/>
                      </a:schemeClr>
                    </a:solidFill>
                  </a:tcPr>
                </a:tc>
                <a:extLst>
                  <a:ext uri="{0D108BD9-81ED-4DB2-BD59-A6C34878D82A}">
                    <a16:rowId xmlns:a16="http://schemas.microsoft.com/office/drawing/2014/main" val="2037209165"/>
                  </a:ext>
                </a:extLst>
              </a:tr>
              <a:tr h="316477">
                <a:tc>
                  <a:txBody>
                    <a:bodyPr/>
                    <a:lstStyle/>
                    <a:p>
                      <a:pPr marL="0" algn="l" defTabSz="914400" rtl="0" eaLnBrk="1" latinLnBrk="0" hangingPunct="1"/>
                      <a:r>
                        <a:rPr lang="en-US" sz="1600" b="0" i="0" kern="1200" dirty="0">
                          <a:ln>
                            <a:noFill/>
                          </a:ln>
                          <a:solidFill>
                            <a:schemeClr val="bg1"/>
                          </a:solidFill>
                          <a:latin typeface="+mn-lt"/>
                        </a:rPr>
                        <a:t>Median OS, mo</a:t>
                      </a:r>
                      <a:endParaRPr lang="en-US" sz="1600" b="0" i="0" kern="1200" dirty="0">
                        <a:ln>
                          <a:noFill/>
                        </a:ln>
                        <a:solidFill>
                          <a:schemeClr val="bg1"/>
                        </a:solidFill>
                        <a:latin typeface="+mn-lt"/>
                        <a:ea typeface="+mn-ea"/>
                        <a:cs typeface="+mn-cs"/>
                      </a:endParaRPr>
                    </a:p>
                  </a:txBody>
                  <a:tcPr marL="77693" marR="77693" marT="38846" marB="38846" anchor="ctr">
                    <a:lnT w="12700" cap="flat" cmpd="sng" algn="ctr">
                      <a:noFill/>
                      <a:prstDash val="solid"/>
                      <a:round/>
                      <a:headEnd type="none" w="med" len="med"/>
                      <a:tailEnd type="none" w="med" len="med"/>
                    </a:lnT>
                    <a:solidFill>
                      <a:srgbClr val="C2C3C6"/>
                    </a:solidFill>
                  </a:tcPr>
                </a:tc>
                <a:tc>
                  <a:txBody>
                    <a:bodyPr/>
                    <a:lstStyle/>
                    <a:p>
                      <a:pPr marL="0" algn="ctr" defTabSz="914400" rtl="0" eaLnBrk="1" latinLnBrk="0" hangingPunct="1"/>
                      <a:r>
                        <a:rPr lang="en-US" sz="1600" b="0" i="0" kern="1200" dirty="0">
                          <a:ln>
                            <a:noFill/>
                          </a:ln>
                          <a:solidFill>
                            <a:schemeClr val="bg1"/>
                          </a:solidFill>
                          <a:latin typeface="+mn-lt"/>
                        </a:rPr>
                        <a:t>NR</a:t>
                      </a:r>
                      <a:endParaRPr lang="en-US" sz="1600" b="0" i="0" kern="1200" dirty="0">
                        <a:ln>
                          <a:noFill/>
                        </a:ln>
                        <a:solidFill>
                          <a:schemeClr val="bg1"/>
                        </a:solidFill>
                        <a:latin typeface="+mn-lt"/>
                        <a:ea typeface="+mn-ea"/>
                        <a:cs typeface="+mn-cs"/>
                      </a:endParaRPr>
                    </a:p>
                  </a:txBody>
                  <a:tcPr marL="77693" marR="77693" marT="38846" marB="38846" anchor="ctr">
                    <a:lnT w="12700" cap="flat" cmpd="sng" algn="ctr">
                      <a:noFill/>
                      <a:prstDash val="solid"/>
                      <a:round/>
                      <a:headEnd type="none" w="med" len="med"/>
                      <a:tailEnd type="none" w="med" len="med"/>
                    </a:lnT>
                    <a:solidFill>
                      <a:srgbClr val="C2C3C6"/>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NR</a:t>
                      </a:r>
                    </a:p>
                  </a:txBody>
                  <a:tcPr marL="77693" marR="77693" marT="38846" marB="38846" anchor="ctr">
                    <a:lnT w="12700" cap="flat" cmpd="sng" algn="ctr">
                      <a:noFill/>
                      <a:prstDash val="solid"/>
                      <a:round/>
                      <a:headEnd type="none" w="med" len="med"/>
                      <a:tailEnd type="none" w="med" len="med"/>
                    </a:lnT>
                    <a:lnB w="28575" cap="flat" cmpd="sng" algn="ctr">
                      <a:noFill/>
                      <a:prstDash val="solid"/>
                      <a:round/>
                      <a:headEnd type="none" w="med" len="med"/>
                      <a:tailEnd type="none" w="med" len="med"/>
                    </a:lnB>
                    <a:solidFill>
                      <a:srgbClr val="C2C3C6"/>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NR</a:t>
                      </a:r>
                    </a:p>
                  </a:txBody>
                  <a:tcPr marL="77693" marR="77693" marT="38846" marB="38846" anchor="ctr">
                    <a:lnT w="12700" cap="flat" cmpd="sng" algn="ctr">
                      <a:noFill/>
                      <a:prstDash val="solid"/>
                      <a:round/>
                      <a:headEnd type="none" w="med" len="med"/>
                      <a:tailEnd type="none" w="med" len="med"/>
                    </a:lnT>
                    <a:solidFill>
                      <a:srgbClr val="C2C3C6"/>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NR</a:t>
                      </a:r>
                    </a:p>
                  </a:txBody>
                  <a:tcPr marL="77693" marR="77693" marT="38846" marB="38846" anchor="ctr">
                    <a:lnT w="12700" cap="flat" cmpd="sng" algn="ctr">
                      <a:noFill/>
                      <a:prstDash val="solid"/>
                      <a:round/>
                      <a:headEnd type="none" w="med" len="med"/>
                      <a:tailEnd type="none" w="med" len="med"/>
                    </a:lnT>
                    <a:lnB w="28575" cap="flat" cmpd="sng" algn="ctr">
                      <a:noFill/>
                      <a:prstDash val="solid"/>
                      <a:round/>
                      <a:headEnd type="none" w="med" len="med"/>
                      <a:tailEnd type="none" w="med" len="med"/>
                    </a:lnB>
                    <a:solidFill>
                      <a:srgbClr val="C2C3C6"/>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47.6</a:t>
                      </a:r>
                    </a:p>
                  </a:txBody>
                  <a:tcPr marL="77693" marR="77693" marT="38846" marB="38846" anchor="ctr">
                    <a:lnT w="12700" cap="flat" cmpd="sng" algn="ctr">
                      <a:noFill/>
                      <a:prstDash val="solid"/>
                      <a:round/>
                      <a:headEnd type="none" w="med" len="med"/>
                      <a:tailEnd type="none" w="med" len="med"/>
                    </a:lnT>
                    <a:solidFill>
                      <a:srgbClr val="C2C3C6"/>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40.0</a:t>
                      </a:r>
                    </a:p>
                  </a:txBody>
                  <a:tcPr marL="77693" marR="77693" marT="38846" marB="38846" anchor="ctr">
                    <a:lnT w="12700" cap="flat" cmpd="sng" algn="ctr">
                      <a:noFill/>
                      <a:prstDash val="solid"/>
                      <a:round/>
                      <a:headEnd type="none" w="med" len="med"/>
                      <a:tailEnd type="none" w="med" len="med"/>
                    </a:lnT>
                    <a:lnB w="28575" cap="flat" cmpd="sng" algn="ctr">
                      <a:noFill/>
                      <a:prstDash val="solid"/>
                      <a:round/>
                      <a:headEnd type="none" w="med" len="med"/>
                      <a:tailEnd type="none" w="med" len="med"/>
                    </a:lnB>
                    <a:solidFill>
                      <a:srgbClr val="C2C3C6"/>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NR</a:t>
                      </a:r>
                    </a:p>
                  </a:txBody>
                  <a:tcPr marL="77693" marR="77693" marT="38846" marB="38846" anchor="ctr">
                    <a:lnT w="12700" cap="flat" cmpd="sng" algn="ctr">
                      <a:noFill/>
                      <a:prstDash val="solid"/>
                      <a:round/>
                      <a:headEnd type="none" w="med" len="med"/>
                      <a:tailEnd type="none" w="med" len="med"/>
                    </a:lnT>
                    <a:solidFill>
                      <a:srgbClr val="C2C3C6"/>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25</a:t>
                      </a:r>
                    </a:p>
                  </a:txBody>
                  <a:tcPr marL="77693" marR="77693" marT="38846" marB="38846" anchor="ctr">
                    <a:lnT w="12700" cap="flat" cmpd="sng" algn="ctr">
                      <a:noFill/>
                      <a:prstDash val="solid"/>
                      <a:round/>
                      <a:headEnd type="none" w="med" len="med"/>
                      <a:tailEnd type="none" w="med" len="med"/>
                    </a:lnT>
                    <a:lnB w="28575" cap="flat" cmpd="sng" algn="ctr">
                      <a:noFill/>
                      <a:prstDash val="solid"/>
                      <a:round/>
                      <a:headEnd type="none" w="med" len="med"/>
                      <a:tailEnd type="none" w="med" len="med"/>
                    </a:lnB>
                    <a:solidFill>
                      <a:srgbClr val="C2C3C6"/>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33.5</a:t>
                      </a:r>
                    </a:p>
                  </a:txBody>
                  <a:tcPr marL="77693" marR="77693" marT="38846" marB="38846" anchor="ctr">
                    <a:lnT w="12700" cap="flat" cmpd="sng" algn="ctr">
                      <a:noFill/>
                      <a:prstDash val="solid"/>
                      <a:round/>
                      <a:headEnd type="none" w="med" len="med"/>
                      <a:tailEnd type="none" w="med" len="med"/>
                    </a:lnT>
                    <a:solidFill>
                      <a:srgbClr val="C2C3C6"/>
                    </a:solidFill>
                  </a:tcPr>
                </a:tc>
                <a:tc>
                  <a:txBody>
                    <a:bodyPr/>
                    <a:lstStyle/>
                    <a:p>
                      <a:pPr marL="0" algn="ctr" defTabSz="914400" rtl="0" eaLnBrk="1" latinLnBrk="0" hangingPunct="1"/>
                      <a:r>
                        <a:rPr lang="en-US" sz="1600" b="0" i="0" kern="1200" dirty="0">
                          <a:ln>
                            <a:noFill/>
                          </a:ln>
                          <a:solidFill>
                            <a:schemeClr val="bg1"/>
                          </a:solidFill>
                          <a:latin typeface="+mn-lt"/>
                          <a:ea typeface="+mn-ea"/>
                          <a:cs typeface="+mn-cs"/>
                        </a:rPr>
                        <a:t>NR</a:t>
                      </a:r>
                    </a:p>
                  </a:txBody>
                  <a:tcPr marL="77693" marR="77693" marT="38846" marB="38846" anchor="ctr">
                    <a:lnT w="12700" cap="flat" cmpd="sng" algn="ctr">
                      <a:noFill/>
                      <a:prstDash val="solid"/>
                      <a:round/>
                      <a:headEnd type="none" w="med" len="med"/>
                      <a:tailEnd type="none" w="med" len="med"/>
                    </a:lnT>
                    <a:lnB w="28575" cap="flat" cmpd="sng" algn="ctr">
                      <a:noFill/>
                      <a:prstDash val="solid"/>
                      <a:round/>
                      <a:headEnd type="none" w="med" len="med"/>
                      <a:tailEnd type="none" w="med" len="med"/>
                    </a:lnB>
                    <a:solidFill>
                      <a:srgbClr val="C2C3C6"/>
                    </a:solidFill>
                  </a:tcPr>
                </a:tc>
                <a:extLst>
                  <a:ext uri="{0D108BD9-81ED-4DB2-BD59-A6C34878D82A}">
                    <a16:rowId xmlns:a16="http://schemas.microsoft.com/office/drawing/2014/main" val="275793188"/>
                  </a:ext>
                </a:extLst>
              </a:tr>
              <a:tr h="316477">
                <a:tc>
                  <a:txBody>
                    <a:bodyPr/>
                    <a:lstStyle/>
                    <a:p>
                      <a:pPr marL="0" algn="l" defTabSz="914400" rtl="0" eaLnBrk="1" latinLnBrk="0" hangingPunct="1"/>
                      <a:r>
                        <a:rPr lang="en-US" sz="1600" b="0" i="0" kern="1200" dirty="0">
                          <a:ln>
                            <a:noFill/>
                          </a:ln>
                          <a:solidFill>
                            <a:schemeClr val="bg1"/>
                          </a:solidFill>
                          <a:latin typeface="+mn-lt"/>
                        </a:rPr>
                        <a:t>OS HR (95%</a:t>
                      </a:r>
                      <a:r>
                        <a:rPr lang="en-US" sz="1600" b="0" i="0" kern="1200" baseline="0" dirty="0">
                          <a:ln>
                            <a:noFill/>
                          </a:ln>
                          <a:solidFill>
                            <a:schemeClr val="bg1"/>
                          </a:solidFill>
                          <a:latin typeface="+mn-lt"/>
                        </a:rPr>
                        <a:t> CI)</a:t>
                      </a:r>
                      <a:endParaRPr lang="en-US" sz="1600" b="0" i="0" kern="1200" dirty="0">
                        <a:ln>
                          <a:noFill/>
                        </a:ln>
                        <a:solidFill>
                          <a:schemeClr val="bg1"/>
                        </a:solidFill>
                        <a:latin typeface="+mn-lt"/>
                        <a:ea typeface="+mn-ea"/>
                        <a:cs typeface="+mn-cs"/>
                      </a:endParaRPr>
                    </a:p>
                  </a:txBody>
                  <a:tcPr marL="77693" marR="77693" marT="38846" marB="38846" anchor="ctr">
                    <a:lnB w="28575" cap="flat" cmpd="sng" algn="ctr">
                      <a:noFill/>
                      <a:prstDash val="solid"/>
                      <a:round/>
                      <a:headEnd type="none" w="med" len="med"/>
                      <a:tailEnd type="none" w="med" len="med"/>
                    </a:lnB>
                    <a:solidFill>
                      <a:srgbClr val="E6E6E6"/>
                    </a:solidFill>
                  </a:tcPr>
                </a:tc>
                <a:tc gridSpan="2">
                  <a:txBody>
                    <a:bodyPr/>
                    <a:lstStyle/>
                    <a:p>
                      <a:pPr marL="0" algn="ctr" defTabSz="914400" rtl="0" eaLnBrk="1" latinLnBrk="0" hangingPunct="1"/>
                      <a:r>
                        <a:rPr lang="en-US" sz="1600" b="0" i="0" kern="1200" dirty="0">
                          <a:ln>
                            <a:noFill/>
                          </a:ln>
                          <a:solidFill>
                            <a:schemeClr val="bg1"/>
                          </a:solidFill>
                          <a:latin typeface="+mn-lt"/>
                          <a:ea typeface="+mn-ea"/>
                          <a:cs typeface="+mn-cs"/>
                        </a:rPr>
                        <a:t>NR</a:t>
                      </a:r>
                    </a:p>
                  </a:txBody>
                  <a:tcPr marL="77693" marR="77693" marT="38846" marB="38846" anchor="ctr">
                    <a:lnB w="28575" cap="flat" cmpd="sng" algn="ctr">
                      <a:noFill/>
                      <a:prstDash val="solid"/>
                      <a:round/>
                      <a:headEnd type="none" w="med" len="med"/>
                      <a:tailEnd type="none" w="med" len="med"/>
                    </a:lnB>
                    <a:solidFill>
                      <a:srgbClr val="E6E6E6"/>
                    </a:solidFill>
                  </a:tcPr>
                </a:tc>
                <a:tc hMerge="1">
                  <a:txBody>
                    <a:bodyPr/>
                    <a:lstStyle/>
                    <a:p>
                      <a:pPr marL="0" algn="ctr" defTabSz="914400" rtl="0" eaLnBrk="1" latinLnBrk="0" hangingPunct="1"/>
                      <a:endParaRPr lang="en-US" sz="1200" b="0" i="0" kern="1200">
                        <a:ln>
                          <a:noFill/>
                        </a:ln>
                        <a:solidFill>
                          <a:schemeClr val="tx1"/>
                        </a:solidFill>
                        <a:latin typeface="Franklin Gothic Book" panose="020B0503020102020204" pitchFamily="34" charset="0"/>
                        <a:ea typeface="+mn-ea"/>
                        <a:cs typeface="+mn-cs"/>
                      </a:endParaRPr>
                    </a:p>
                  </a:txBody>
                  <a:tcPr marL="79501" marR="79501" marT="39750" marB="39750" anchor="ctr"/>
                </a:tc>
                <a:tc gridSpan="2">
                  <a:txBody>
                    <a:bodyPr/>
                    <a:lstStyle/>
                    <a:p>
                      <a:pPr marL="0" algn="ctr" defTabSz="914400" rtl="0" eaLnBrk="1" latinLnBrk="0" hangingPunct="1"/>
                      <a:r>
                        <a:rPr lang="en-US" sz="1600" b="0" i="0" kern="1200" dirty="0">
                          <a:ln>
                            <a:noFill/>
                          </a:ln>
                          <a:solidFill>
                            <a:schemeClr val="bg1"/>
                          </a:solidFill>
                          <a:latin typeface="+mn-lt"/>
                          <a:ea typeface="+mn-ea"/>
                          <a:cs typeface="+mn-cs"/>
                        </a:rPr>
                        <a:t>NR</a:t>
                      </a:r>
                    </a:p>
                  </a:txBody>
                  <a:tcPr marL="77693" marR="77693" marT="38846" marB="38846" anchor="ctr">
                    <a:lnB w="28575" cap="flat" cmpd="sng" algn="ctr">
                      <a:noFill/>
                      <a:prstDash val="solid"/>
                      <a:round/>
                      <a:headEnd type="none" w="med" len="med"/>
                      <a:tailEnd type="none" w="med" len="med"/>
                    </a:lnB>
                    <a:solidFill>
                      <a:srgbClr val="E6E6E6"/>
                    </a:solidFill>
                  </a:tcPr>
                </a:tc>
                <a:tc hMerge="1">
                  <a:txBody>
                    <a:bodyPr/>
                    <a:lstStyle/>
                    <a:p>
                      <a:pPr marL="0" algn="ctr" defTabSz="914400" rtl="0" eaLnBrk="1" latinLnBrk="0" hangingPunct="1"/>
                      <a:endParaRPr lang="en-US" sz="1200" b="0" i="0" kern="1200">
                        <a:ln>
                          <a:noFill/>
                        </a:ln>
                        <a:solidFill>
                          <a:schemeClr val="tx1"/>
                        </a:solidFill>
                        <a:latin typeface="Franklin Gothic Book" panose="020B0503020102020204" pitchFamily="34" charset="0"/>
                        <a:ea typeface="+mn-ea"/>
                        <a:cs typeface="+mn-cs"/>
                      </a:endParaRPr>
                    </a:p>
                  </a:txBody>
                  <a:tcPr marL="79501" marR="79501" marT="39750" marB="39750" anchor="ctr"/>
                </a:tc>
                <a:tc gridSpan="2">
                  <a:txBody>
                    <a:bodyPr/>
                    <a:lstStyle/>
                    <a:p>
                      <a:pPr marL="0" algn="ctr" defTabSz="914400" rtl="0" eaLnBrk="1" latinLnBrk="0" hangingPunct="1"/>
                      <a:r>
                        <a:rPr lang="en-US" sz="1600" b="1" i="0" kern="1200" dirty="0">
                          <a:ln>
                            <a:noFill/>
                          </a:ln>
                          <a:solidFill>
                            <a:schemeClr val="accent1"/>
                          </a:solidFill>
                          <a:latin typeface="+mn-lt"/>
                          <a:ea typeface="+mn-ea"/>
                          <a:cs typeface="+mn-cs"/>
                        </a:rPr>
                        <a:t>0.79 (0.65-0.96)</a:t>
                      </a:r>
                    </a:p>
                  </a:txBody>
                  <a:tcPr marL="77693" marR="77693" marT="38846" marB="38846" anchor="ctr">
                    <a:lnB w="28575" cap="flat" cmpd="sng" algn="ctr">
                      <a:noFill/>
                      <a:prstDash val="solid"/>
                      <a:round/>
                      <a:headEnd type="none" w="med" len="med"/>
                      <a:tailEnd type="none" w="med" len="med"/>
                    </a:lnB>
                    <a:solidFill>
                      <a:srgbClr val="E6E6E6"/>
                    </a:solidFill>
                  </a:tcPr>
                </a:tc>
                <a:tc hMerge="1">
                  <a:txBody>
                    <a:bodyPr/>
                    <a:lstStyle/>
                    <a:p>
                      <a:pPr marL="0" algn="ctr" defTabSz="914400" rtl="0" eaLnBrk="1" latinLnBrk="0" hangingPunct="1"/>
                      <a:endParaRPr lang="en-US" sz="1200" b="0" i="0" kern="1200">
                        <a:ln>
                          <a:noFill/>
                        </a:ln>
                        <a:solidFill>
                          <a:schemeClr val="tx1"/>
                        </a:solidFill>
                        <a:latin typeface="Franklin Gothic Book" panose="020B0503020102020204" pitchFamily="34" charset="0"/>
                        <a:ea typeface="+mn-ea"/>
                        <a:cs typeface="+mn-cs"/>
                      </a:endParaRPr>
                    </a:p>
                  </a:txBody>
                  <a:tcPr marL="79501" marR="79501" marT="39750" marB="39750" anchor="ctr"/>
                </a:tc>
                <a:tc gridSpan="2">
                  <a:txBody>
                    <a:bodyPr/>
                    <a:lstStyle/>
                    <a:p>
                      <a:pPr marL="0" algn="ctr" defTabSz="914400" rtl="0" eaLnBrk="1" latinLnBrk="0" hangingPunct="1"/>
                      <a:r>
                        <a:rPr lang="en-US" sz="1600" b="1" i="0" kern="1200" dirty="0">
                          <a:ln>
                            <a:noFill/>
                          </a:ln>
                          <a:solidFill>
                            <a:schemeClr val="accent1"/>
                          </a:solidFill>
                          <a:latin typeface="+mn-lt"/>
                          <a:ea typeface="+mn-ea"/>
                          <a:cs typeface="+mn-cs"/>
                        </a:rPr>
                        <a:t>0.84 (0.57-1.23)</a:t>
                      </a:r>
                    </a:p>
                  </a:txBody>
                  <a:tcPr marL="77693" marR="77693" marT="38846" marB="38846" anchor="ctr">
                    <a:lnB w="28575" cap="flat" cmpd="sng" algn="ctr">
                      <a:noFill/>
                      <a:prstDash val="solid"/>
                      <a:round/>
                      <a:headEnd type="none" w="med" len="med"/>
                      <a:tailEnd type="none" w="med" len="med"/>
                    </a:lnB>
                    <a:solidFill>
                      <a:srgbClr val="E6E6E6"/>
                    </a:solidFill>
                  </a:tcPr>
                </a:tc>
                <a:tc hMerge="1">
                  <a:txBody>
                    <a:bodyPr/>
                    <a:lstStyle/>
                    <a:p>
                      <a:pPr marL="0" algn="ctr" defTabSz="914400" rtl="0" eaLnBrk="1" latinLnBrk="0" hangingPunct="1"/>
                      <a:endParaRPr lang="en-US" sz="1200" b="0" i="0" kern="1200">
                        <a:ln>
                          <a:noFill/>
                        </a:ln>
                        <a:solidFill>
                          <a:schemeClr val="tx1"/>
                        </a:solidFill>
                        <a:latin typeface="Franklin Gothic Book" panose="020B0503020102020204" pitchFamily="34" charset="0"/>
                        <a:ea typeface="+mn-ea"/>
                        <a:cs typeface="+mn-cs"/>
                      </a:endParaRPr>
                    </a:p>
                  </a:txBody>
                  <a:tcPr marL="79501" marR="79501" marT="39750" marB="39750" anchor="ctr"/>
                </a:tc>
                <a:tc gridSpan="2">
                  <a:txBody>
                    <a:bodyPr/>
                    <a:lstStyle/>
                    <a:p>
                      <a:pPr marL="0" algn="ctr" defTabSz="914400" rtl="0" eaLnBrk="1" latinLnBrk="0" hangingPunct="1"/>
                      <a:r>
                        <a:rPr lang="en-US" sz="1600" b="1" i="0" kern="1200" dirty="0">
                          <a:ln>
                            <a:noFill/>
                          </a:ln>
                          <a:solidFill>
                            <a:schemeClr val="accent1"/>
                          </a:solidFill>
                          <a:latin typeface="+mn-lt"/>
                          <a:ea typeface="+mn-ea"/>
                          <a:cs typeface="+mn-cs"/>
                        </a:rPr>
                        <a:t>1.46 (0.91</a:t>
                      </a:r>
                      <a:r>
                        <a:rPr lang="en-US" sz="1600" b="1" i="0" kern="1200" baseline="0" dirty="0">
                          <a:ln>
                            <a:noFill/>
                          </a:ln>
                          <a:solidFill>
                            <a:schemeClr val="accent1"/>
                          </a:solidFill>
                          <a:latin typeface="+mn-lt"/>
                          <a:ea typeface="+mn-ea"/>
                          <a:cs typeface="+mn-cs"/>
                        </a:rPr>
                        <a:t>-2.34)</a:t>
                      </a:r>
                      <a:endParaRPr lang="en-US" sz="1600" b="1" i="0" kern="1200" dirty="0">
                        <a:ln>
                          <a:noFill/>
                        </a:ln>
                        <a:solidFill>
                          <a:schemeClr val="accent1"/>
                        </a:solidFill>
                        <a:latin typeface="+mn-lt"/>
                        <a:ea typeface="+mn-ea"/>
                        <a:cs typeface="+mn-cs"/>
                      </a:endParaRPr>
                    </a:p>
                  </a:txBody>
                  <a:tcPr marL="77693" marR="77693" marT="38846" marB="38846" anchor="ctr">
                    <a:lnB w="28575" cap="flat" cmpd="sng" algn="ctr">
                      <a:noFill/>
                      <a:prstDash val="solid"/>
                      <a:round/>
                      <a:headEnd type="none" w="med" len="med"/>
                      <a:tailEnd type="none" w="med" len="med"/>
                    </a:lnB>
                    <a:solidFill>
                      <a:srgbClr val="E6E6E6"/>
                    </a:solidFill>
                  </a:tcPr>
                </a:tc>
                <a:tc hMerge="1">
                  <a:txBody>
                    <a:bodyPr/>
                    <a:lstStyle/>
                    <a:p>
                      <a:pPr marL="0" algn="ctr" defTabSz="914400" rtl="0" eaLnBrk="1" latinLnBrk="0" hangingPunct="1"/>
                      <a:endParaRPr lang="en-US" sz="1200" b="0" i="0" kern="1200">
                        <a:ln>
                          <a:noFill/>
                        </a:ln>
                        <a:solidFill>
                          <a:schemeClr val="tx1"/>
                        </a:solidFill>
                        <a:latin typeface="Franklin Gothic Book" panose="020B0503020102020204" pitchFamily="34" charset="0"/>
                        <a:ea typeface="+mn-ea"/>
                        <a:cs typeface="+mn-cs"/>
                      </a:endParaRPr>
                    </a:p>
                  </a:txBody>
                  <a:tcPr marL="79501" marR="79501" marT="39750" marB="39750" anchor="ctr"/>
                </a:tc>
                <a:extLst>
                  <a:ext uri="{0D108BD9-81ED-4DB2-BD59-A6C34878D82A}">
                    <a16:rowId xmlns:a16="http://schemas.microsoft.com/office/drawing/2014/main" val="1333704013"/>
                  </a:ext>
                </a:extLst>
              </a:tr>
            </a:tbl>
          </a:graphicData>
        </a:graphic>
      </p:graphicFrame>
      <p:sp>
        <p:nvSpPr>
          <p:cNvPr id="5" name="TextBox 4">
            <a:extLst>
              <a:ext uri="{FF2B5EF4-FFF2-40B4-BE49-F238E27FC236}">
                <a16:creationId xmlns:a16="http://schemas.microsoft.com/office/drawing/2014/main" id="{F65DB9DC-5D40-000B-2303-C11DAF4C8700}"/>
              </a:ext>
            </a:extLst>
          </p:cNvPr>
          <p:cNvSpPr txBox="1"/>
          <p:nvPr/>
        </p:nvSpPr>
        <p:spPr bwMode="auto">
          <a:xfrm>
            <a:off x="731521" y="5684788"/>
            <a:ext cx="2264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cs typeface="Calibri" panose="020F0502020204030204" pitchFamily="34" charset="0"/>
              </a:rPr>
              <a:t>*Vd = eight 21-day cycles.</a:t>
            </a:r>
          </a:p>
        </p:txBody>
      </p:sp>
      <p:sp>
        <p:nvSpPr>
          <p:cNvPr id="4" name="Rectangle 3">
            <a:extLst>
              <a:ext uri="{FF2B5EF4-FFF2-40B4-BE49-F238E27FC236}">
                <a16:creationId xmlns:a16="http://schemas.microsoft.com/office/drawing/2014/main" id="{B9DFC3E1-CE1C-39F0-1F1D-2A9D14C50205}"/>
              </a:ext>
            </a:extLst>
          </p:cNvPr>
          <p:cNvSpPr/>
          <p:nvPr/>
        </p:nvSpPr>
        <p:spPr bwMode="auto">
          <a:xfrm>
            <a:off x="684023" y="4360932"/>
            <a:ext cx="10776456" cy="369332"/>
          </a:xfrm>
          <a:prstGeom prst="rect">
            <a:avLst/>
          </a:prstGeom>
          <a:noFill/>
          <a:ln w="28575">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100449135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54BA34-B886-452A-B395-A220A09C9C71}"/>
              </a:ext>
            </a:extLst>
          </p:cNvPr>
          <p:cNvSpPr>
            <a:spLocks noGrp="1"/>
          </p:cNvSpPr>
          <p:nvPr>
            <p:ph type="title"/>
          </p:nvPr>
        </p:nvSpPr>
        <p:spPr/>
        <p:txBody>
          <a:bodyPr/>
          <a:lstStyle/>
          <a:p>
            <a:r>
              <a:rPr lang="en-US" dirty="0"/>
              <a:t>Pomalidomide-Based Salvage Therapy for R/R Myeloma</a:t>
            </a:r>
          </a:p>
        </p:txBody>
      </p:sp>
      <p:sp>
        <p:nvSpPr>
          <p:cNvPr id="3" name="Text Placeholder 2">
            <a:extLst>
              <a:ext uri="{FF2B5EF4-FFF2-40B4-BE49-F238E27FC236}">
                <a16:creationId xmlns:a16="http://schemas.microsoft.com/office/drawing/2014/main" id="{6F30C91C-3E6A-408B-848B-DD4ACA1D476E}"/>
              </a:ext>
            </a:extLst>
          </p:cNvPr>
          <p:cNvSpPr>
            <a:spLocks noGrp="1"/>
          </p:cNvSpPr>
          <p:nvPr>
            <p:ph type="body" sz="quarter" idx="4294967295"/>
          </p:nvPr>
        </p:nvSpPr>
        <p:spPr>
          <a:xfrm>
            <a:off x="433137" y="6210300"/>
            <a:ext cx="8903368" cy="460007"/>
          </a:xfrm>
        </p:spPr>
        <p:txBody>
          <a:bodyPr/>
          <a:lstStyle/>
          <a:p>
            <a:pPr marL="0" indent="0">
              <a:buNone/>
            </a:pPr>
            <a:r>
              <a:rPr lang="en-US" sz="1200" dirty="0">
                <a:solidFill>
                  <a:schemeClr val="bg2"/>
                </a:solidFill>
                <a:latin typeface="Calibri" panose="020F0502020204030204" pitchFamily="34" charset="0"/>
                <a:cs typeface="Calibri" panose="020F0502020204030204" pitchFamily="34" charset="0"/>
              </a:rPr>
              <a:t>Miguel. Lancet Oncol. 2013;14:1055. Richardson. Lancet Oncol. 2019;20:781. Bringhen. Leukemia. 2018;32:1803. Chari. Blood. 2017;130:974. Krishnan. Leukemia. 2018;32:1567. Dimopoulos. NEJM. 2018;379:1811. Attal. Lancet. 2019;394:2096.</a:t>
            </a:r>
          </a:p>
        </p:txBody>
      </p:sp>
      <p:graphicFrame>
        <p:nvGraphicFramePr>
          <p:cNvPr id="5" name="Table 4">
            <a:extLst>
              <a:ext uri="{FF2B5EF4-FFF2-40B4-BE49-F238E27FC236}">
                <a16:creationId xmlns:a16="http://schemas.microsoft.com/office/drawing/2014/main" id="{618483FC-E654-46CA-8914-0C00F618893D}"/>
              </a:ext>
            </a:extLst>
          </p:cNvPr>
          <p:cNvGraphicFramePr>
            <a:graphicFrameLocks noGrp="1"/>
          </p:cNvGraphicFramePr>
          <p:nvPr>
            <p:extLst>
              <p:ext uri="{D42A27DB-BD31-4B8C-83A1-F6EECF244321}">
                <p14:modId xmlns:p14="http://schemas.microsoft.com/office/powerpoint/2010/main" val="20329989"/>
              </p:ext>
            </p:extLst>
          </p:nvPr>
        </p:nvGraphicFramePr>
        <p:xfrm>
          <a:off x="719138" y="1600200"/>
          <a:ext cx="10787062" cy="4145296"/>
        </p:xfrm>
        <a:graphic>
          <a:graphicData uri="http://schemas.openxmlformats.org/drawingml/2006/table">
            <a:tbl>
              <a:tblPr firstRow="1" bandRow="1">
                <a:tableStyleId>{8EC20E35-A176-4012-BC5E-935CFFF8708E}</a:tableStyleId>
              </a:tblPr>
              <a:tblGrid>
                <a:gridCol w="2211373">
                  <a:extLst>
                    <a:ext uri="{9D8B030D-6E8A-4147-A177-3AD203B41FA5}">
                      <a16:colId xmlns:a16="http://schemas.microsoft.com/office/drawing/2014/main" val="1409164629"/>
                    </a:ext>
                  </a:extLst>
                </a:gridCol>
                <a:gridCol w="2945823">
                  <a:extLst>
                    <a:ext uri="{9D8B030D-6E8A-4147-A177-3AD203B41FA5}">
                      <a16:colId xmlns:a16="http://schemas.microsoft.com/office/drawing/2014/main" val="3470336838"/>
                    </a:ext>
                  </a:extLst>
                </a:gridCol>
                <a:gridCol w="1132609">
                  <a:extLst>
                    <a:ext uri="{9D8B030D-6E8A-4147-A177-3AD203B41FA5}">
                      <a16:colId xmlns:a16="http://schemas.microsoft.com/office/drawing/2014/main" val="1117899898"/>
                    </a:ext>
                  </a:extLst>
                </a:gridCol>
                <a:gridCol w="1097934">
                  <a:extLst>
                    <a:ext uri="{9D8B030D-6E8A-4147-A177-3AD203B41FA5}">
                      <a16:colId xmlns:a16="http://schemas.microsoft.com/office/drawing/2014/main" val="3161999248"/>
                    </a:ext>
                  </a:extLst>
                </a:gridCol>
                <a:gridCol w="1024038">
                  <a:extLst>
                    <a:ext uri="{9D8B030D-6E8A-4147-A177-3AD203B41FA5}">
                      <a16:colId xmlns:a16="http://schemas.microsoft.com/office/drawing/2014/main" val="20000"/>
                    </a:ext>
                  </a:extLst>
                </a:gridCol>
                <a:gridCol w="1231629">
                  <a:extLst>
                    <a:ext uri="{9D8B030D-6E8A-4147-A177-3AD203B41FA5}">
                      <a16:colId xmlns:a16="http://schemas.microsoft.com/office/drawing/2014/main" val="20001"/>
                    </a:ext>
                  </a:extLst>
                </a:gridCol>
                <a:gridCol w="1143656">
                  <a:extLst>
                    <a:ext uri="{9D8B030D-6E8A-4147-A177-3AD203B41FA5}">
                      <a16:colId xmlns:a16="http://schemas.microsoft.com/office/drawing/2014/main" val="20002"/>
                    </a:ext>
                  </a:extLst>
                </a:gridCol>
              </a:tblGrid>
              <a:tr h="416716">
                <a:tc>
                  <a:txBody>
                    <a:bodyPr/>
                    <a:lstStyle/>
                    <a:p>
                      <a:pPr algn="l"/>
                      <a:r>
                        <a:rPr lang="en-US" sz="1400" kern="1200" dirty="0">
                          <a:latin typeface="Calibri" panose="020F0502020204030204" pitchFamily="34" charset="0"/>
                          <a:cs typeface="Calibri" panose="020F0502020204030204" pitchFamily="34" charset="0"/>
                        </a:rPr>
                        <a:t>Trial</a:t>
                      </a:r>
                      <a:endParaRPr lang="en-US" sz="1400" b="1" kern="1200" dirty="0">
                        <a:solidFill>
                          <a:schemeClr val="lt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tc>
                  <a:txBody>
                    <a:bodyPr/>
                    <a:lstStyle/>
                    <a:p>
                      <a:pPr algn="ctr"/>
                      <a:r>
                        <a:rPr lang="en-US" sz="1400" kern="1200" dirty="0">
                          <a:latin typeface="Calibri" panose="020F0502020204030204" pitchFamily="34" charset="0"/>
                          <a:cs typeface="Calibri" panose="020F0502020204030204" pitchFamily="34" charset="0"/>
                        </a:rPr>
                        <a:t>Patient Population</a:t>
                      </a:r>
                      <a:endParaRPr lang="en-US" sz="1400" b="1" kern="1200" dirty="0">
                        <a:solidFill>
                          <a:schemeClr val="lt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tc>
                  <a:txBody>
                    <a:bodyPr/>
                    <a:lstStyle/>
                    <a:p>
                      <a:pPr algn="ctr"/>
                      <a:r>
                        <a:rPr lang="en-US" sz="1400" kern="1200" dirty="0">
                          <a:latin typeface="Calibri" panose="020F0502020204030204" pitchFamily="34" charset="0"/>
                          <a:cs typeface="Calibri" panose="020F0502020204030204" pitchFamily="34" charset="0"/>
                        </a:rPr>
                        <a:t>Primary </a:t>
                      </a:r>
                    </a:p>
                    <a:p>
                      <a:pPr algn="ctr"/>
                      <a:r>
                        <a:rPr lang="en-US" sz="1400" kern="1200" dirty="0">
                          <a:latin typeface="Calibri" panose="020F0502020204030204" pitchFamily="34" charset="0"/>
                          <a:cs typeface="Calibri" panose="020F0502020204030204" pitchFamily="34" charset="0"/>
                        </a:rPr>
                        <a:t>Endpoint</a:t>
                      </a:r>
                      <a:endParaRPr lang="en-US" sz="1400" b="1" kern="1200" dirty="0">
                        <a:solidFill>
                          <a:schemeClr val="lt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tc>
                  <a:txBody>
                    <a:bodyPr/>
                    <a:lstStyle/>
                    <a:p>
                      <a:pPr algn="ctr"/>
                      <a:r>
                        <a:rPr lang="en-US" sz="1400" dirty="0">
                          <a:latin typeface="Calibri" panose="020F0502020204030204" pitchFamily="34" charset="0"/>
                          <a:cs typeface="Calibri" panose="020F0502020204030204" pitchFamily="34" charset="0"/>
                        </a:rPr>
                        <a:t>ORR, %</a:t>
                      </a:r>
                      <a:endParaRPr lang="en-US" sz="1400" baseline="30000" dirty="0">
                        <a:latin typeface="Calibri" panose="020F0502020204030204" pitchFamily="34" charset="0"/>
                        <a:cs typeface="Calibri" panose="020F0502020204030204" pitchFamily="34" charset="0"/>
                      </a:endParaRPr>
                    </a:p>
                  </a:txBody>
                  <a:tcPr marL="91445" marR="91445" marT="45721" marB="45721" anchor="ctr">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tc>
                  <a:txBody>
                    <a:bodyPr/>
                    <a:lstStyle/>
                    <a:p>
                      <a:pPr marL="0" algn="ctr" defTabSz="685983" rtl="0" eaLnBrk="1" latinLnBrk="0" hangingPunct="1"/>
                      <a:r>
                        <a:rPr lang="en-US" sz="1400" kern="1200" dirty="0">
                          <a:latin typeface="Calibri" panose="020F0502020204030204" pitchFamily="34" charset="0"/>
                          <a:cs typeface="Calibri" panose="020F0502020204030204" pitchFamily="34" charset="0"/>
                        </a:rPr>
                        <a:t>≥VGPR, %</a:t>
                      </a:r>
                      <a:endParaRPr lang="en-US" sz="1400" b="1" kern="1200" dirty="0">
                        <a:solidFill>
                          <a:schemeClr val="lt1"/>
                        </a:solidFill>
                        <a:latin typeface="Calibri" panose="020F0502020204030204" pitchFamily="34" charset="0"/>
                        <a:ea typeface="+mn-ea"/>
                        <a:cs typeface="Calibri" panose="020F0502020204030204" pitchFamily="34" charset="0"/>
                      </a:endParaRPr>
                    </a:p>
                  </a:txBody>
                  <a:tcPr marL="91448" marR="91448" marT="45713" marB="45713" anchor="ctr">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tc>
                  <a:txBody>
                    <a:bodyPr/>
                    <a:lstStyle/>
                    <a:p>
                      <a:pPr marL="0" algn="ctr" defTabSz="685983" rtl="0" eaLnBrk="1" latinLnBrk="0" hangingPunct="1"/>
                      <a:r>
                        <a:rPr lang="en-US" sz="1400" kern="1200" dirty="0">
                          <a:latin typeface="Calibri" panose="020F0502020204030204" pitchFamily="34" charset="0"/>
                          <a:cs typeface="Calibri" panose="020F0502020204030204" pitchFamily="34" charset="0"/>
                        </a:rPr>
                        <a:t>Median </a:t>
                      </a:r>
                      <a:br>
                        <a:rPr lang="en-US" sz="1400" kern="1200" dirty="0">
                          <a:latin typeface="Calibri" panose="020F0502020204030204" pitchFamily="34" charset="0"/>
                          <a:cs typeface="Calibri" panose="020F0502020204030204" pitchFamily="34" charset="0"/>
                        </a:rPr>
                      </a:br>
                      <a:r>
                        <a:rPr lang="en-US" sz="1400" kern="1200" dirty="0">
                          <a:latin typeface="Calibri" panose="020F0502020204030204" pitchFamily="34" charset="0"/>
                          <a:cs typeface="Calibri" panose="020F0502020204030204" pitchFamily="34" charset="0"/>
                        </a:rPr>
                        <a:t>PFS, Mo</a:t>
                      </a:r>
                      <a:endParaRPr lang="en-US" sz="1400" b="1" kern="1200" dirty="0">
                        <a:solidFill>
                          <a:schemeClr val="lt1"/>
                        </a:solidFill>
                        <a:latin typeface="Calibri" panose="020F0502020204030204" pitchFamily="34" charset="0"/>
                        <a:ea typeface="+mn-ea"/>
                        <a:cs typeface="Calibri" panose="020F0502020204030204" pitchFamily="34" charset="0"/>
                      </a:endParaRPr>
                    </a:p>
                  </a:txBody>
                  <a:tcPr marL="91448" marR="91448" marT="45713" marB="45713" anchor="ctr">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tc>
                  <a:txBody>
                    <a:bodyPr/>
                    <a:lstStyle/>
                    <a:p>
                      <a:pPr marL="0" algn="ctr" defTabSz="685983" rtl="0" eaLnBrk="1" latinLnBrk="0" hangingPunct="1"/>
                      <a:r>
                        <a:rPr lang="en-US" sz="1400" kern="1200" dirty="0">
                          <a:latin typeface="Calibri" panose="020F0502020204030204" pitchFamily="34" charset="0"/>
                          <a:cs typeface="Calibri" panose="020F0502020204030204" pitchFamily="34" charset="0"/>
                        </a:rPr>
                        <a:t>Median </a:t>
                      </a:r>
                    </a:p>
                    <a:p>
                      <a:pPr marL="0" algn="ctr" defTabSz="685983" rtl="0" eaLnBrk="1" latinLnBrk="0" hangingPunct="1"/>
                      <a:r>
                        <a:rPr lang="en-US" sz="1400" kern="1200" dirty="0">
                          <a:latin typeface="Calibri" panose="020F0502020204030204" pitchFamily="34" charset="0"/>
                          <a:cs typeface="Calibri" panose="020F0502020204030204" pitchFamily="34" charset="0"/>
                        </a:rPr>
                        <a:t>OS, Mo</a:t>
                      </a:r>
                      <a:endParaRPr lang="en-US" sz="1400" b="1" kern="1200" dirty="0">
                        <a:solidFill>
                          <a:schemeClr val="lt1"/>
                        </a:solidFill>
                        <a:latin typeface="Calibri" panose="020F0502020204030204" pitchFamily="34" charset="0"/>
                        <a:ea typeface="+mn-ea"/>
                        <a:cs typeface="Calibri" panose="020F0502020204030204" pitchFamily="34" charset="0"/>
                      </a:endParaRPr>
                    </a:p>
                  </a:txBody>
                  <a:tcPr marL="91448" marR="91448" marT="45713" marB="45713" anchor="ctr">
                    <a:lnL>
                      <a:noFill/>
                    </a:lnL>
                    <a:lnR>
                      <a:noFill/>
                    </a:lnR>
                    <a:lnT w="25400" cmpd="sng">
                      <a:noFill/>
                    </a:lnT>
                    <a:lnB w="254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416716">
                <a:tc>
                  <a:txBody>
                    <a:bodyPr/>
                    <a:lstStyle/>
                    <a:p>
                      <a:pPr marL="0" marR="0" lvl="0" indent="0" algn="l" defTabSz="685983" rtl="0" eaLnBrk="1" fontAlgn="auto" latinLnBrk="0" hangingPunct="1">
                        <a:lnSpc>
                          <a:spcPct val="100000"/>
                        </a:lnSpc>
                        <a:spcBef>
                          <a:spcPts val="0"/>
                        </a:spcBef>
                        <a:spcAft>
                          <a:spcPts val="0"/>
                        </a:spcAft>
                        <a:buClrTx/>
                        <a:buSzTx/>
                        <a:buFontTx/>
                        <a:buNone/>
                        <a:tabLst/>
                        <a:defRPr/>
                      </a:pPr>
                      <a:r>
                        <a:rPr lang="en-US" sz="1400" kern="1200" baseline="0" dirty="0">
                          <a:solidFill>
                            <a:schemeClr val="bg1"/>
                          </a:solidFill>
                          <a:latin typeface="Calibri" panose="020F0502020204030204" pitchFamily="34" charset="0"/>
                          <a:cs typeface="Calibri" panose="020F0502020204030204" pitchFamily="34" charset="0"/>
                        </a:rPr>
                        <a:t>Pd (N = 302)</a:t>
                      </a:r>
                      <a:endParaRPr lang="en-US" sz="1400" kern="1200" baseline="30000" dirty="0">
                        <a:solidFill>
                          <a:schemeClr val="bg1"/>
                        </a:solidFill>
                        <a:latin typeface="Calibri" panose="020F0502020204030204" pitchFamily="34" charset="0"/>
                        <a:cs typeface="Calibri" panose="020F0502020204030204" pitchFamily="34" charset="0"/>
                      </a:endParaRPr>
                    </a:p>
                    <a:p>
                      <a:pPr marL="0" marR="0" lvl="0" indent="0" algn="l" defTabSz="685983" rtl="0" eaLnBrk="1" fontAlgn="auto" latinLnBrk="0" hangingPunct="1">
                        <a:lnSpc>
                          <a:spcPct val="100000"/>
                        </a:lnSpc>
                        <a:spcBef>
                          <a:spcPts val="0"/>
                        </a:spcBef>
                        <a:spcAft>
                          <a:spcPts val="0"/>
                        </a:spcAft>
                        <a:buClrTx/>
                        <a:buSzTx/>
                        <a:buFontTx/>
                        <a:buNone/>
                        <a:tabLst/>
                        <a:defRPr/>
                      </a:pPr>
                      <a:r>
                        <a:rPr lang="en-US" sz="1400" kern="1200" baseline="0" dirty="0">
                          <a:solidFill>
                            <a:schemeClr val="bg1"/>
                          </a:solidFill>
                          <a:latin typeface="Calibri" panose="020F0502020204030204" pitchFamily="34" charset="0"/>
                          <a:cs typeface="Calibri" panose="020F0502020204030204" pitchFamily="34" charset="0"/>
                        </a:rPr>
                        <a:t>Phase III; vs HD Dex</a:t>
                      </a:r>
                      <a:endParaRPr lang="en-US" sz="1400" b="0" kern="1200" baseline="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w="25400" cmpd="sng">
                      <a:noFill/>
                    </a:lnT>
                    <a:lnB>
                      <a:noFill/>
                    </a:lnB>
                    <a:lnTlToBr w="12700" cmpd="sng">
                      <a:noFill/>
                      <a:prstDash val="solid"/>
                    </a:lnTlToBr>
                    <a:lnBlToTr w="12700" cmpd="sng">
                      <a:noFill/>
                      <a:prstDash val="solid"/>
                    </a:lnBlToTr>
                    <a:solidFill>
                      <a:schemeClr val="tx2"/>
                    </a:solidFill>
                  </a:tcPr>
                </a:tc>
                <a:tc>
                  <a:txBody>
                    <a:bodyPr/>
                    <a:lstStyle/>
                    <a:p>
                      <a:pPr marL="0" marR="0" lvl="0" indent="0" algn="ctr" defTabSz="685983" rtl="0" eaLnBrk="1" fontAlgn="auto" latinLnBrk="0" hangingPunct="1">
                        <a:lnSpc>
                          <a:spcPct val="100000"/>
                        </a:lnSpc>
                        <a:spcBef>
                          <a:spcPts val="0"/>
                        </a:spcBef>
                        <a:spcAft>
                          <a:spcPts val="0"/>
                        </a:spcAft>
                        <a:buClrTx/>
                        <a:buSzTx/>
                        <a:buFontTx/>
                        <a:buNone/>
                        <a:tabLst/>
                        <a:defRPr/>
                      </a:pPr>
                      <a:r>
                        <a:rPr lang="en-US" sz="1400" kern="1200" dirty="0">
                          <a:solidFill>
                            <a:schemeClr val="bg1"/>
                          </a:solidFill>
                          <a:latin typeface="Calibri" panose="020F0502020204030204" pitchFamily="34" charset="0"/>
                          <a:cs typeface="Calibri" panose="020F0502020204030204" pitchFamily="34" charset="0"/>
                        </a:rPr>
                        <a:t>Failed ≥2 lines of tx, including lenalidomide and bortezomib</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w="25400" cmpd="sng">
                      <a:noFill/>
                    </a:lnT>
                    <a:lnB>
                      <a:noFill/>
                    </a:lnB>
                    <a:lnTlToBr w="12700" cmpd="sng">
                      <a:noFill/>
                      <a:prstDash val="solid"/>
                    </a:lnTlToBr>
                    <a:lnBlToTr w="12700" cmpd="sng">
                      <a:noFill/>
                      <a:prstDash val="solid"/>
                    </a:lnBlToTr>
                    <a:solidFill>
                      <a:schemeClr val="tx2"/>
                    </a:solidFill>
                  </a:tcPr>
                </a:tc>
                <a:tc>
                  <a:txBody>
                    <a:bodyPr/>
                    <a:lstStyle/>
                    <a:p>
                      <a:pPr marL="0" algn="ctr"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PFS</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w="25400" cmpd="sng">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31 vs 10</a:t>
                      </a:r>
                      <a:endParaRPr lang="en-US" sz="1400" b="0" dirty="0">
                        <a:solidFill>
                          <a:schemeClr val="bg1"/>
                        </a:solidFill>
                        <a:latin typeface="Calibri" panose="020F0502020204030204" pitchFamily="34" charset="0"/>
                        <a:cs typeface="Calibri" panose="020F0502020204030204" pitchFamily="34" charset="0"/>
                      </a:endParaRPr>
                    </a:p>
                  </a:txBody>
                  <a:tcPr marL="91445" marR="91445" marT="45721" marB="45721" anchor="ctr">
                    <a:lnL>
                      <a:noFill/>
                    </a:lnL>
                    <a:lnR>
                      <a:noFill/>
                    </a:lnR>
                    <a:lnT w="25400" cmpd="sng">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6 vs &lt;1</a:t>
                      </a:r>
                    </a:p>
                  </a:txBody>
                  <a:tcPr marL="91448" marR="91448" marT="45713" marB="45713" anchor="ctr">
                    <a:lnL>
                      <a:noFill/>
                    </a:lnL>
                    <a:lnR>
                      <a:noFill/>
                    </a:lnR>
                    <a:lnT w="25400" cmpd="sng">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4.0 vs 1.9</a:t>
                      </a:r>
                    </a:p>
                  </a:txBody>
                  <a:tcPr marL="91448" marR="91448" marT="45713" marB="45713" anchor="ctr">
                    <a:lnL>
                      <a:noFill/>
                    </a:lnL>
                    <a:lnR>
                      <a:noFill/>
                    </a:lnR>
                    <a:lnT w="25400" cmpd="sng">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12.7 vs 8.1</a:t>
                      </a:r>
                    </a:p>
                  </a:txBody>
                  <a:tcPr marL="91448" marR="91448" marT="45713" marB="45713" anchor="ctr">
                    <a:lnL>
                      <a:noFill/>
                    </a:lnL>
                    <a:lnR>
                      <a:noFill/>
                    </a:lnR>
                    <a:lnT w="25400" cmpd="sng">
                      <a:noFill/>
                    </a:lnT>
                    <a:lnB>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19536926"/>
                  </a:ext>
                </a:extLst>
              </a:tr>
              <a:tr h="416716">
                <a:tc>
                  <a:txBody>
                    <a:bodyPr/>
                    <a:lstStyle/>
                    <a:p>
                      <a:pPr marL="0" algn="l"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VPd </a:t>
                      </a:r>
                      <a:r>
                        <a:rPr lang="en-US" sz="1400" kern="1200" baseline="0" dirty="0">
                          <a:solidFill>
                            <a:schemeClr val="bg1"/>
                          </a:solidFill>
                          <a:latin typeface="Calibri" panose="020F0502020204030204" pitchFamily="34" charset="0"/>
                          <a:cs typeface="Calibri" panose="020F0502020204030204" pitchFamily="34" charset="0"/>
                        </a:rPr>
                        <a:t>(N = 559)</a:t>
                      </a:r>
                    </a:p>
                    <a:p>
                      <a:pPr marL="0" marR="0" lvl="0" indent="0" algn="l" defTabSz="685983" rtl="0" eaLnBrk="1" fontAlgn="auto" latinLnBrk="0" hangingPunct="1">
                        <a:lnSpc>
                          <a:spcPct val="100000"/>
                        </a:lnSpc>
                        <a:spcBef>
                          <a:spcPts val="0"/>
                        </a:spcBef>
                        <a:spcAft>
                          <a:spcPts val="0"/>
                        </a:spcAft>
                        <a:buClrTx/>
                        <a:buSzTx/>
                        <a:buFontTx/>
                        <a:buNone/>
                        <a:tabLst/>
                        <a:defRPr/>
                      </a:pPr>
                      <a:r>
                        <a:rPr lang="en-US" sz="1400" kern="1200" baseline="0" dirty="0">
                          <a:solidFill>
                            <a:schemeClr val="bg1"/>
                          </a:solidFill>
                          <a:latin typeface="Calibri" panose="020F0502020204030204" pitchFamily="34" charset="0"/>
                          <a:cs typeface="Calibri" panose="020F0502020204030204" pitchFamily="34" charset="0"/>
                        </a:rPr>
                        <a:t>Phase III; vs Vd</a:t>
                      </a:r>
                      <a:endParaRPr lang="en-US" sz="1400" b="0" kern="1200" baseline="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1-3 lines of tx with lenalidomide exposure; prior PI ok</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PFS</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82 vs 50</a:t>
                      </a:r>
                      <a:endParaRPr lang="en-US" sz="1400" b="0" dirty="0">
                        <a:solidFill>
                          <a:schemeClr val="bg1"/>
                        </a:solidFill>
                        <a:latin typeface="Calibri" panose="020F0502020204030204" pitchFamily="34" charset="0"/>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53 vs 18</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11.2 vs 7.1</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NR</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1"/>
                  </a:ext>
                </a:extLst>
              </a:tr>
              <a:tr h="416716">
                <a:tc>
                  <a:txBody>
                    <a:bodyPr/>
                    <a:lstStyle/>
                    <a:p>
                      <a:pPr marL="0" algn="l"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KPd </a:t>
                      </a:r>
                      <a:r>
                        <a:rPr lang="en-US" sz="1400" kern="1200" baseline="0" dirty="0">
                          <a:solidFill>
                            <a:schemeClr val="bg1"/>
                          </a:solidFill>
                          <a:latin typeface="Calibri" panose="020F0502020204030204" pitchFamily="34" charset="0"/>
                          <a:cs typeface="Calibri" panose="020F0502020204030204" pitchFamily="34" charset="0"/>
                        </a:rPr>
                        <a:t>(N = 57)</a:t>
                      </a:r>
                      <a:endParaRPr lang="en-US" sz="1400" b="0" kern="1200" baseline="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marL="0" marR="0" lvl="0" indent="0" algn="ctr" defTabSz="685983" rtl="0" eaLnBrk="1" fontAlgn="auto" latinLnBrk="0" hangingPunct="1">
                        <a:lnSpc>
                          <a:spcPct val="100000"/>
                        </a:lnSpc>
                        <a:spcBef>
                          <a:spcPts val="0"/>
                        </a:spcBef>
                        <a:spcAft>
                          <a:spcPts val="0"/>
                        </a:spcAft>
                        <a:buClrTx/>
                        <a:buSzTx/>
                        <a:buFontTx/>
                        <a:buNone/>
                        <a:tabLst/>
                        <a:defRPr/>
                      </a:pPr>
                      <a:r>
                        <a:rPr lang="en-US" sz="1400" kern="1200" dirty="0">
                          <a:solidFill>
                            <a:schemeClr val="bg1"/>
                          </a:solidFill>
                          <a:latin typeface="Calibri" panose="020F0502020204030204" pitchFamily="34" charset="0"/>
                          <a:cs typeface="Calibri" panose="020F0502020204030204" pitchFamily="34" charset="0"/>
                        </a:rPr>
                        <a:t>R/R to most recent tx; 1-3 lines of tx; lenalidomide refractory </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marL="0" algn="ctr"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MTD, </a:t>
                      </a:r>
                      <a:br>
                        <a:rPr lang="en-US" sz="1400" kern="1200" dirty="0">
                          <a:solidFill>
                            <a:schemeClr val="bg1"/>
                          </a:solidFill>
                          <a:latin typeface="Calibri" panose="020F0502020204030204" pitchFamily="34" charset="0"/>
                          <a:cs typeface="Calibri" panose="020F0502020204030204" pitchFamily="34" charset="0"/>
                        </a:rPr>
                      </a:br>
                      <a:r>
                        <a:rPr lang="en-US" sz="1400" kern="1200" dirty="0">
                          <a:solidFill>
                            <a:schemeClr val="bg1"/>
                          </a:solidFill>
                          <a:latin typeface="Calibri" panose="020F0502020204030204" pitchFamily="34" charset="0"/>
                          <a:cs typeface="Calibri" panose="020F0502020204030204" pitchFamily="34" charset="0"/>
                        </a:rPr>
                        <a:t>PR rate</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62</a:t>
                      </a:r>
                      <a:endParaRPr lang="en-US" sz="1400" b="0" dirty="0">
                        <a:solidFill>
                          <a:schemeClr val="bg1"/>
                        </a:solidFill>
                        <a:latin typeface="Calibri" panose="020F0502020204030204" pitchFamily="34" charset="0"/>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23</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10.3</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NR </a:t>
                      </a:r>
                      <a:br>
                        <a:rPr lang="en-US" sz="1400" dirty="0">
                          <a:solidFill>
                            <a:schemeClr val="bg1"/>
                          </a:solidFill>
                          <a:latin typeface="Calibri" panose="020F0502020204030204" pitchFamily="34" charset="0"/>
                          <a:cs typeface="Calibri" panose="020F0502020204030204" pitchFamily="34" charset="0"/>
                        </a:rPr>
                      </a:br>
                      <a:r>
                        <a:rPr lang="en-US" sz="1400" dirty="0">
                          <a:solidFill>
                            <a:schemeClr val="bg1"/>
                          </a:solidFill>
                          <a:latin typeface="Calibri" panose="020F0502020204030204" pitchFamily="34" charset="0"/>
                          <a:cs typeface="Calibri" panose="020F0502020204030204" pitchFamily="34" charset="0"/>
                        </a:rPr>
                        <a:t>(1 yr: 67%)</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2"/>
                  </a:ext>
                </a:extLst>
              </a:tr>
              <a:tr h="416716">
                <a:tc>
                  <a:txBody>
                    <a:bodyPr/>
                    <a:lstStyle/>
                    <a:p>
                      <a:pPr marL="0" algn="l"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DPd </a:t>
                      </a:r>
                      <a:r>
                        <a:rPr lang="en-US" sz="1400" kern="1200" baseline="0" dirty="0">
                          <a:solidFill>
                            <a:schemeClr val="bg1"/>
                          </a:solidFill>
                          <a:latin typeface="Calibri" panose="020F0502020204030204" pitchFamily="34" charset="0"/>
                          <a:cs typeface="Calibri" panose="020F0502020204030204" pitchFamily="34" charset="0"/>
                        </a:rPr>
                        <a:t>(N = 103)</a:t>
                      </a:r>
                      <a:endParaRPr lang="en-US" sz="1400" b="0" kern="1200" baseline="300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≥2 lines of tx, including lenalidomide and bortezomib</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MTD</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60</a:t>
                      </a:r>
                      <a:endParaRPr lang="en-US" sz="1400" b="0" dirty="0">
                        <a:solidFill>
                          <a:schemeClr val="bg1"/>
                        </a:solidFill>
                        <a:latin typeface="Calibri" panose="020F0502020204030204" pitchFamily="34" charset="0"/>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42</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8.8</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17.5</a:t>
                      </a:r>
                    </a:p>
                    <a:p>
                      <a:pPr algn="ctr"/>
                      <a:r>
                        <a:rPr lang="en-US" sz="1400" dirty="0">
                          <a:solidFill>
                            <a:schemeClr val="bg1"/>
                          </a:solidFill>
                          <a:latin typeface="Calibri" panose="020F0502020204030204" pitchFamily="34" charset="0"/>
                          <a:cs typeface="Calibri" panose="020F0502020204030204" pitchFamily="34" charset="0"/>
                        </a:rPr>
                        <a:t>(1 yr: 66%)</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3"/>
                  </a:ext>
                </a:extLst>
              </a:tr>
              <a:tr h="416716">
                <a:tc>
                  <a:txBody>
                    <a:bodyPr/>
                    <a:lstStyle/>
                    <a:p>
                      <a:pPr algn="l"/>
                      <a:r>
                        <a:rPr lang="en-US" sz="1400" kern="1200" dirty="0">
                          <a:solidFill>
                            <a:schemeClr val="bg1"/>
                          </a:solidFill>
                          <a:latin typeface="Calibri" panose="020F0502020204030204" pitchFamily="34" charset="0"/>
                          <a:cs typeface="Calibri" panose="020F0502020204030204" pitchFamily="34" charset="0"/>
                        </a:rPr>
                        <a:t>IPd (N = 32)</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marL="0" marR="0" lvl="0" indent="0" algn="ctr" defTabSz="685983" rtl="0" eaLnBrk="1" fontAlgn="auto" latinLnBrk="0" hangingPunct="1">
                        <a:lnSpc>
                          <a:spcPct val="100000"/>
                        </a:lnSpc>
                        <a:spcBef>
                          <a:spcPts val="0"/>
                        </a:spcBef>
                        <a:spcAft>
                          <a:spcPts val="0"/>
                        </a:spcAft>
                        <a:buClrTx/>
                        <a:buSzTx/>
                        <a:buFontTx/>
                        <a:buNone/>
                        <a:tabLst/>
                        <a:defRPr/>
                      </a:pPr>
                      <a:r>
                        <a:rPr lang="en-US" sz="1400" kern="1200" dirty="0">
                          <a:solidFill>
                            <a:schemeClr val="bg1"/>
                          </a:solidFill>
                          <a:latin typeface="Calibri" panose="020F0502020204030204" pitchFamily="34" charset="0"/>
                          <a:cs typeface="Calibri" panose="020F0502020204030204" pitchFamily="34" charset="0"/>
                        </a:rPr>
                        <a:t>1-5 lines of tx, including lenalidomide and PI; lenalidomide refractory</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marL="0" algn="ctr"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MTD</a:t>
                      </a:r>
                    </a:p>
                    <a:p>
                      <a:pPr marL="0" algn="ctr"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activity</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48; </a:t>
                      </a:r>
                    </a:p>
                    <a:p>
                      <a:pPr algn="ctr"/>
                      <a:r>
                        <a:rPr lang="en-US" sz="1400" dirty="0">
                          <a:solidFill>
                            <a:schemeClr val="bg1"/>
                          </a:solidFill>
                          <a:latin typeface="Calibri" panose="020F0502020204030204" pitchFamily="34" charset="0"/>
                          <a:cs typeface="Calibri" panose="020F0502020204030204" pitchFamily="34" charset="0"/>
                        </a:rPr>
                        <a:t>high risk: 58</a:t>
                      </a:r>
                      <a:endParaRPr lang="en-US" sz="1400" b="0" dirty="0">
                        <a:solidFill>
                          <a:schemeClr val="bg1"/>
                        </a:solidFill>
                        <a:latin typeface="Calibri" panose="020F0502020204030204" pitchFamily="34" charset="0"/>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20</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8.6</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NR </a:t>
                      </a:r>
                      <a:br>
                        <a:rPr lang="en-US" sz="1400" dirty="0">
                          <a:solidFill>
                            <a:schemeClr val="bg1"/>
                          </a:solidFill>
                          <a:latin typeface="Calibri" panose="020F0502020204030204" pitchFamily="34" charset="0"/>
                          <a:cs typeface="Calibri" panose="020F0502020204030204" pitchFamily="34" charset="0"/>
                        </a:rPr>
                      </a:br>
                      <a:r>
                        <a:rPr lang="en-US" sz="1400" dirty="0">
                          <a:solidFill>
                            <a:schemeClr val="bg1"/>
                          </a:solidFill>
                          <a:latin typeface="Calibri" panose="020F0502020204030204" pitchFamily="34" charset="0"/>
                          <a:cs typeface="Calibri" panose="020F0502020204030204" pitchFamily="34" charset="0"/>
                        </a:rPr>
                        <a:t>(1 yr: 82%)</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4"/>
                  </a:ext>
                </a:extLst>
              </a:tr>
              <a:tr h="416716">
                <a:tc>
                  <a:txBody>
                    <a:bodyPr/>
                    <a:lstStyle/>
                    <a:p>
                      <a:pPr algn="l"/>
                      <a:r>
                        <a:rPr lang="en-US" sz="1400" kern="1200" dirty="0">
                          <a:solidFill>
                            <a:schemeClr val="bg1"/>
                          </a:solidFill>
                          <a:latin typeface="Calibri" panose="020F0502020204030204" pitchFamily="34" charset="0"/>
                          <a:cs typeface="Calibri" panose="020F0502020204030204" pitchFamily="34" charset="0"/>
                        </a:rPr>
                        <a:t>EPd (N = 60)</a:t>
                      </a:r>
                      <a:endParaRPr lang="en-US" sz="1400" kern="1200" baseline="30000" dirty="0">
                        <a:solidFill>
                          <a:schemeClr val="bg1"/>
                        </a:solidFill>
                        <a:latin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kern="1200" baseline="0" dirty="0">
                          <a:solidFill>
                            <a:schemeClr val="bg1"/>
                          </a:solidFill>
                          <a:latin typeface="Calibri" panose="020F0502020204030204" pitchFamily="34" charset="0"/>
                          <a:cs typeface="Calibri" panose="020F0502020204030204" pitchFamily="34" charset="0"/>
                        </a:rPr>
                        <a:t>Phase II; vs Pd</a:t>
                      </a:r>
                      <a:endParaRPr lang="en-US" sz="1400" b="0" kern="1200" baseline="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685983" rtl="0" eaLnBrk="1" fontAlgn="auto" latinLnBrk="0" hangingPunct="1">
                        <a:lnSpc>
                          <a:spcPct val="100000"/>
                        </a:lnSpc>
                        <a:spcBef>
                          <a:spcPts val="0"/>
                        </a:spcBef>
                        <a:spcAft>
                          <a:spcPts val="0"/>
                        </a:spcAft>
                        <a:buClrTx/>
                        <a:buSzTx/>
                        <a:buFontTx/>
                        <a:buNone/>
                        <a:tabLst/>
                        <a:defRPr/>
                      </a:pPr>
                      <a:r>
                        <a:rPr lang="en-US" sz="1400" kern="1200" dirty="0">
                          <a:solidFill>
                            <a:schemeClr val="bg1"/>
                          </a:solidFill>
                          <a:latin typeface="Calibri" panose="020F0502020204030204" pitchFamily="34" charset="0"/>
                          <a:cs typeface="Calibri" panose="020F0502020204030204" pitchFamily="34" charset="0"/>
                        </a:rPr>
                        <a:t>≥2 lines of tx, including IMiD and PI; refractory to last tx</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marL="0" algn="ctr"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PFS</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53 vs 26</a:t>
                      </a:r>
                      <a:endParaRPr lang="en-US" sz="1400" b="0" dirty="0">
                        <a:solidFill>
                          <a:schemeClr val="bg1"/>
                        </a:solidFill>
                        <a:latin typeface="Calibri" panose="020F0502020204030204" pitchFamily="34" charset="0"/>
                        <a:cs typeface="Calibri" panose="020F0502020204030204" pitchFamily="34" charset="0"/>
                      </a:endParaRPr>
                    </a:p>
                  </a:txBody>
                  <a:tcPr marL="91445" marR="91445" marT="45721" marB="45721"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20</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10.3 vs 4.7</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a:t>
                      </a:r>
                    </a:p>
                  </a:txBody>
                  <a:tcPr marL="91448" marR="91448" marT="45713" marB="45713" anchor="ctr">
                    <a:lnL>
                      <a:noFill/>
                    </a:lnL>
                    <a:lnR>
                      <a:noFill/>
                    </a:lnR>
                    <a:lnT>
                      <a:noFill/>
                    </a:lnT>
                    <a:lnB>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40568052"/>
                  </a:ext>
                </a:extLst>
              </a:tr>
              <a:tr h="41671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kern="1200" baseline="0" dirty="0">
                          <a:solidFill>
                            <a:schemeClr val="bg1"/>
                          </a:solidFill>
                          <a:latin typeface="Calibri" panose="020F0502020204030204" pitchFamily="34" charset="0"/>
                          <a:cs typeface="Calibri" panose="020F0502020204030204" pitchFamily="34" charset="0"/>
                        </a:rPr>
                        <a:t>Isa-Pd (N = 154)</a:t>
                      </a:r>
                      <a:endParaRPr lang="en-US" sz="1400" kern="1200" baseline="30000" dirty="0">
                        <a:solidFill>
                          <a:schemeClr val="bg1"/>
                        </a:solidFill>
                        <a:latin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kern="1200" baseline="0" dirty="0">
                          <a:solidFill>
                            <a:schemeClr val="bg1"/>
                          </a:solidFill>
                          <a:latin typeface="Calibri" panose="020F0502020204030204" pitchFamily="34" charset="0"/>
                          <a:cs typeface="Calibri" panose="020F0502020204030204" pitchFamily="34" charset="0"/>
                        </a:rPr>
                        <a:t>Phase III ICARIA-MM; vs Pd </a:t>
                      </a:r>
                      <a:endParaRPr lang="en-US" sz="1400" b="0" kern="1200" baseline="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w="25400" cmpd="sng">
                      <a:noFill/>
                    </a:lnB>
                    <a:lnTlToBr w="12700" cmpd="sng">
                      <a:noFill/>
                      <a:prstDash val="solid"/>
                    </a:lnTlToBr>
                    <a:lnBlToTr w="12700" cmpd="sng">
                      <a:noFill/>
                      <a:prstDash val="solid"/>
                    </a:lnBlToTr>
                    <a:solidFill>
                      <a:schemeClr val="tx2"/>
                    </a:solidFill>
                  </a:tcPr>
                </a:tc>
                <a:tc>
                  <a:txBody>
                    <a:bodyPr/>
                    <a:lstStyle/>
                    <a:p>
                      <a:pPr marL="0" marR="0" lvl="0" indent="0" algn="ctr" defTabSz="685983" rtl="0" eaLnBrk="1" fontAlgn="auto" latinLnBrk="0" hangingPunct="1">
                        <a:lnSpc>
                          <a:spcPct val="100000"/>
                        </a:lnSpc>
                        <a:spcBef>
                          <a:spcPts val="0"/>
                        </a:spcBef>
                        <a:spcAft>
                          <a:spcPts val="0"/>
                        </a:spcAft>
                        <a:buClrTx/>
                        <a:buSzTx/>
                        <a:buFontTx/>
                        <a:buNone/>
                        <a:tabLst/>
                        <a:defRPr/>
                      </a:pPr>
                      <a:r>
                        <a:rPr lang="en-US" sz="1400" kern="1200" dirty="0">
                          <a:solidFill>
                            <a:schemeClr val="bg1"/>
                          </a:solidFill>
                          <a:latin typeface="Calibri" panose="020F0502020204030204" pitchFamily="34" charset="0"/>
                          <a:cs typeface="Calibri" panose="020F0502020204030204" pitchFamily="34" charset="0"/>
                        </a:rPr>
                        <a:t>≥2 lines of tx, including lenalidomide and PI; not refractory to anti-CD38</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w="25400" cmpd="sng">
                      <a:noFill/>
                    </a:lnB>
                    <a:lnTlToBr w="12700" cmpd="sng">
                      <a:noFill/>
                      <a:prstDash val="solid"/>
                    </a:lnTlToBr>
                    <a:lnBlToTr w="12700" cmpd="sng">
                      <a:noFill/>
                      <a:prstDash val="solid"/>
                    </a:lnBlToTr>
                    <a:solidFill>
                      <a:schemeClr val="tx2"/>
                    </a:solidFill>
                  </a:tcPr>
                </a:tc>
                <a:tc>
                  <a:txBody>
                    <a:bodyPr/>
                    <a:lstStyle/>
                    <a:p>
                      <a:pPr marL="0" algn="ctr" defTabSz="685983" rtl="0" eaLnBrk="1" latinLnBrk="0" hangingPunct="1"/>
                      <a:r>
                        <a:rPr lang="en-US" sz="1400" kern="1200" dirty="0">
                          <a:solidFill>
                            <a:schemeClr val="bg1"/>
                          </a:solidFill>
                          <a:latin typeface="Calibri" panose="020F0502020204030204" pitchFamily="34" charset="0"/>
                          <a:cs typeface="Calibri" panose="020F0502020204030204" pitchFamily="34" charset="0"/>
                        </a:rPr>
                        <a:t>PFS</a:t>
                      </a:r>
                      <a:endParaRPr lang="en-US" sz="1400" b="0" kern="1200" dirty="0">
                        <a:solidFill>
                          <a:schemeClr val="bg1"/>
                        </a:solidFill>
                        <a:latin typeface="Calibri" panose="020F0502020204030204" pitchFamily="34" charset="0"/>
                        <a:ea typeface="+mn-ea"/>
                        <a:cs typeface="Calibri" panose="020F0502020204030204" pitchFamily="34" charset="0"/>
                      </a:endParaRPr>
                    </a:p>
                  </a:txBody>
                  <a:tcPr marL="91445" marR="91445" marT="45721" marB="45721" anchor="ctr">
                    <a:lnL>
                      <a:noFill/>
                    </a:lnL>
                    <a:lnR>
                      <a:noFill/>
                    </a:lnR>
                    <a:lnT>
                      <a:noFill/>
                    </a:lnT>
                    <a:lnB w="254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60 vs 35</a:t>
                      </a:r>
                      <a:endParaRPr lang="en-US" sz="1400" b="0" dirty="0">
                        <a:solidFill>
                          <a:schemeClr val="bg1"/>
                        </a:solidFill>
                        <a:latin typeface="Calibri" panose="020F0502020204030204" pitchFamily="34" charset="0"/>
                        <a:cs typeface="Calibri" panose="020F0502020204030204" pitchFamily="34" charset="0"/>
                      </a:endParaRPr>
                    </a:p>
                  </a:txBody>
                  <a:tcPr marL="91445" marR="91445" marT="45721" marB="45721" anchor="ctr">
                    <a:lnL>
                      <a:noFill/>
                    </a:lnL>
                    <a:lnR>
                      <a:noFill/>
                    </a:lnR>
                    <a:lnT>
                      <a:noFill/>
                    </a:lnT>
                    <a:lnB w="254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32 vs 9</a:t>
                      </a:r>
                    </a:p>
                  </a:txBody>
                  <a:tcPr marL="91448" marR="91448" marT="45713" marB="45713" anchor="ctr">
                    <a:lnL>
                      <a:noFill/>
                    </a:lnL>
                    <a:lnR>
                      <a:noFill/>
                    </a:lnR>
                    <a:lnT>
                      <a:noFill/>
                    </a:lnT>
                    <a:lnB w="254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11.5 vs 6.5</a:t>
                      </a:r>
                    </a:p>
                  </a:txBody>
                  <a:tcPr marL="91448" marR="91448" marT="45713" marB="45713" anchor="ctr">
                    <a:lnL>
                      <a:noFill/>
                    </a:lnL>
                    <a:lnR>
                      <a:noFill/>
                    </a:lnR>
                    <a:lnT>
                      <a:noFill/>
                    </a:lnT>
                    <a:lnB w="254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a:t>
                      </a:r>
                    </a:p>
                  </a:txBody>
                  <a:tcPr marL="91448" marR="91448" marT="45713" marB="45713" anchor="ctr">
                    <a:lnL>
                      <a:noFill/>
                    </a:lnL>
                    <a:lnR>
                      <a:noFill/>
                    </a:lnR>
                    <a:lnT>
                      <a:noFill/>
                    </a:lnT>
                    <a:lnB w="254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66661806"/>
                  </a:ext>
                </a:extLst>
              </a:tr>
            </a:tbl>
          </a:graphicData>
        </a:graphic>
      </p:graphicFrame>
    </p:spTree>
    <p:extLst>
      <p:ext uri="{BB962C8B-B14F-4D97-AF65-F5344CB8AC3E}">
        <p14:creationId xmlns:p14="http://schemas.microsoft.com/office/powerpoint/2010/main" val="146832878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C2779751-B344-3399-CA57-FE80569DFBA9}"/>
              </a:ext>
            </a:extLst>
          </p:cNvPr>
          <p:cNvGrpSpPr/>
          <p:nvPr/>
        </p:nvGrpSpPr>
        <p:grpSpPr>
          <a:xfrm>
            <a:off x="923055" y="1809847"/>
            <a:ext cx="508862" cy="2576190"/>
            <a:chOff x="755748" y="2666393"/>
            <a:chExt cx="555974" cy="3174675"/>
          </a:xfrm>
        </p:grpSpPr>
        <p:sp>
          <p:nvSpPr>
            <p:cNvPr id="4" name="TextBox 3">
              <a:extLst>
                <a:ext uri="{FF2B5EF4-FFF2-40B4-BE49-F238E27FC236}">
                  <a16:creationId xmlns:a16="http://schemas.microsoft.com/office/drawing/2014/main" id="{0B9E9B53-CA29-F644-E201-AA0E589AA8D1}"/>
                </a:ext>
              </a:extLst>
            </p:cNvPr>
            <p:cNvSpPr txBox="1"/>
            <p:nvPr/>
          </p:nvSpPr>
          <p:spPr bwMode="auto">
            <a:xfrm>
              <a:off x="755748" y="2666393"/>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5" name="TextBox 4">
              <a:extLst>
                <a:ext uri="{FF2B5EF4-FFF2-40B4-BE49-F238E27FC236}">
                  <a16:creationId xmlns:a16="http://schemas.microsoft.com/office/drawing/2014/main" id="{0640230F-4EF6-208C-C0B2-A21CB6A01DD4}"/>
                </a:ext>
              </a:extLst>
            </p:cNvPr>
            <p:cNvSpPr txBox="1"/>
            <p:nvPr/>
          </p:nvSpPr>
          <p:spPr bwMode="auto">
            <a:xfrm>
              <a:off x="755748" y="3233617"/>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7" name="TextBox 6">
              <a:extLst>
                <a:ext uri="{FF2B5EF4-FFF2-40B4-BE49-F238E27FC236}">
                  <a16:creationId xmlns:a16="http://schemas.microsoft.com/office/drawing/2014/main" id="{FF6921EA-2A07-515B-85AF-A77B8C0E487E}"/>
                </a:ext>
              </a:extLst>
            </p:cNvPr>
            <p:cNvSpPr txBox="1"/>
            <p:nvPr/>
          </p:nvSpPr>
          <p:spPr bwMode="auto">
            <a:xfrm>
              <a:off x="755748" y="3800842"/>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10" name="TextBox 9">
              <a:extLst>
                <a:ext uri="{FF2B5EF4-FFF2-40B4-BE49-F238E27FC236}">
                  <a16:creationId xmlns:a16="http://schemas.microsoft.com/office/drawing/2014/main" id="{995F7EF8-2284-D4D8-114C-FC7EE3218DDD}"/>
                </a:ext>
              </a:extLst>
            </p:cNvPr>
            <p:cNvSpPr txBox="1"/>
            <p:nvPr/>
          </p:nvSpPr>
          <p:spPr bwMode="auto">
            <a:xfrm>
              <a:off x="755748" y="4368066"/>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1" name="TextBox 10">
              <a:extLst>
                <a:ext uri="{FF2B5EF4-FFF2-40B4-BE49-F238E27FC236}">
                  <a16:creationId xmlns:a16="http://schemas.microsoft.com/office/drawing/2014/main" id="{A81D2D2F-6AE1-867C-9703-82222D22CE43}"/>
                </a:ext>
              </a:extLst>
            </p:cNvPr>
            <p:cNvSpPr txBox="1"/>
            <p:nvPr/>
          </p:nvSpPr>
          <p:spPr bwMode="auto">
            <a:xfrm>
              <a:off x="755748" y="4935290"/>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2" name="TextBox 11">
              <a:extLst>
                <a:ext uri="{FF2B5EF4-FFF2-40B4-BE49-F238E27FC236}">
                  <a16:creationId xmlns:a16="http://schemas.microsoft.com/office/drawing/2014/main" id="{93E98507-D5AD-6D4F-864E-7F76BB22D5F2}"/>
                </a:ext>
              </a:extLst>
            </p:cNvPr>
            <p:cNvSpPr txBox="1"/>
            <p:nvPr/>
          </p:nvSpPr>
          <p:spPr bwMode="auto">
            <a:xfrm>
              <a:off x="755748" y="5502514"/>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2" name="Title 1">
            <a:extLst>
              <a:ext uri="{FF2B5EF4-FFF2-40B4-BE49-F238E27FC236}">
                <a16:creationId xmlns:a16="http://schemas.microsoft.com/office/drawing/2014/main" id="{18E5E467-EDF2-4A7E-A9ED-65852D0CF7F1}"/>
              </a:ext>
            </a:extLst>
          </p:cNvPr>
          <p:cNvSpPr>
            <a:spLocks noGrp="1"/>
          </p:cNvSpPr>
          <p:nvPr>
            <p:ph type="title"/>
          </p:nvPr>
        </p:nvSpPr>
        <p:spPr/>
        <p:txBody>
          <a:bodyPr/>
          <a:lstStyle/>
          <a:p>
            <a:r>
              <a:rPr lang="en-US" dirty="0"/>
              <a:t>Phase III APOLLO: Responses and PFS With </a:t>
            </a:r>
            <a:br>
              <a:rPr lang="en-US" dirty="0"/>
            </a:br>
            <a:r>
              <a:rPr lang="en-US" dirty="0"/>
              <a:t>SC Daratumumab + Pd vs Pd in R/R Myeloma</a:t>
            </a:r>
          </a:p>
        </p:txBody>
      </p:sp>
      <p:sp>
        <p:nvSpPr>
          <p:cNvPr id="9" name="Slide Number Placeholder 3">
            <a:extLst>
              <a:ext uri="{FF2B5EF4-FFF2-40B4-BE49-F238E27FC236}">
                <a16:creationId xmlns:a16="http://schemas.microsoft.com/office/drawing/2014/main" id="{AEC6AB89-0780-4F34-BA33-EA9963F430BC}"/>
              </a:ext>
            </a:extLst>
          </p:cNvPr>
          <p:cNvSpPr>
            <a:spLocks noGrp="1"/>
          </p:cNvSpPr>
          <p:nvPr>
            <p:ph type="sldNum" sz="quarter" idx="4294967295"/>
          </p:nvPr>
        </p:nvSpPr>
        <p:spPr>
          <a:xfrm>
            <a:off x="0" y="0"/>
            <a:ext cx="0" cy="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6B3F0F6-E8D7-9C4B-A56C-71997626A099}" type="slidenum">
              <a:rPr kumimoji="0" lang="en-US" sz="1800" b="0" i="0" u="none" strike="noStrike" kern="1200" cap="none" spc="0" normalizeH="0" baseline="0" noProof="0" smtClean="0">
                <a:ln>
                  <a:noFill/>
                </a:ln>
                <a:solidFill>
                  <a:srgbClr val="FFFFFF"/>
                </a:solidFill>
                <a:effectLst/>
                <a:uLnTx/>
                <a:uFillTx/>
                <a:latin typeface="Arial"/>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81</a:t>
            </a:fld>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67" name="Text Box 11">
            <a:extLst>
              <a:ext uri="{FF2B5EF4-FFF2-40B4-BE49-F238E27FC236}">
                <a16:creationId xmlns:a16="http://schemas.microsoft.com/office/drawing/2014/main" id="{E624EA91-D625-4C7B-AA1E-8183D6539968}"/>
              </a:ext>
            </a:extLst>
          </p:cNvPr>
          <p:cNvSpPr txBox="1">
            <a:spLocks noChangeArrowheads="1"/>
          </p:cNvSpPr>
          <p:nvPr/>
        </p:nvSpPr>
        <p:spPr bwMode="auto">
          <a:xfrm>
            <a:off x="423964" y="6364586"/>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457200" eaLnBrk="1" fontAlgn="auto" hangingPunct="1">
              <a:lnSpc>
                <a:spcPct val="100000"/>
              </a:lnSpc>
              <a:spcBef>
                <a:spcPct val="0"/>
              </a:spcBef>
              <a:spcAft>
                <a:spcPct val="0"/>
              </a:spcAft>
              <a:buClrTx/>
              <a:buNone/>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Dimopoulos. Lancet Oncol. 2021;22:801.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Dimopoulos. ASH 2022. Abstr 3236.</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 </a:t>
            </a:r>
          </a:p>
        </p:txBody>
      </p:sp>
      <p:sp>
        <p:nvSpPr>
          <p:cNvPr id="24" name="TextBox 23">
            <a:extLst>
              <a:ext uri="{FF2B5EF4-FFF2-40B4-BE49-F238E27FC236}">
                <a16:creationId xmlns:a16="http://schemas.microsoft.com/office/drawing/2014/main" id="{AC4B8C35-DE5D-161F-25AC-A76BD84AB8A9}"/>
              </a:ext>
            </a:extLst>
          </p:cNvPr>
          <p:cNvSpPr txBox="1"/>
          <p:nvPr/>
        </p:nvSpPr>
        <p:spPr bwMode="auto">
          <a:xfrm>
            <a:off x="7346532" y="1490842"/>
            <a:ext cx="38958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OS</a:t>
            </a:r>
          </a:p>
        </p:txBody>
      </p:sp>
      <p:sp>
        <p:nvSpPr>
          <p:cNvPr id="599" name="Freeform: Shape 598">
            <a:extLst>
              <a:ext uri="{FF2B5EF4-FFF2-40B4-BE49-F238E27FC236}">
                <a16:creationId xmlns:a16="http://schemas.microsoft.com/office/drawing/2014/main" id="{1CDD60B3-0E4F-C6D4-1122-55C471A67D70}"/>
              </a:ext>
            </a:extLst>
          </p:cNvPr>
          <p:cNvSpPr/>
          <p:nvPr/>
        </p:nvSpPr>
        <p:spPr bwMode="auto">
          <a:xfrm>
            <a:off x="1419249" y="1991206"/>
            <a:ext cx="3959151" cy="1437794"/>
          </a:xfrm>
          <a:custGeom>
            <a:avLst/>
            <a:gdLst>
              <a:gd name="connsiteX0" fmla="*/ 0 w 4325697"/>
              <a:gd name="connsiteY0" fmla="*/ 0 h 1437794"/>
              <a:gd name="connsiteX1" fmla="*/ 55418 w 4325697"/>
              <a:gd name="connsiteY1" fmla="*/ 0 h 1437794"/>
              <a:gd name="connsiteX2" fmla="*/ 55418 w 4325697"/>
              <a:gd name="connsiteY2" fmla="*/ 27709 h 1437794"/>
              <a:gd name="connsiteX3" fmla="*/ 101600 w 4325697"/>
              <a:gd name="connsiteY3" fmla="*/ 27709 h 1437794"/>
              <a:gd name="connsiteX4" fmla="*/ 101600 w 4325697"/>
              <a:gd name="connsiteY4" fmla="*/ 61575 h 1437794"/>
              <a:gd name="connsiteX5" fmla="*/ 126230 w 4325697"/>
              <a:gd name="connsiteY5" fmla="*/ 61575 h 1437794"/>
              <a:gd name="connsiteX6" fmla="*/ 126230 w 4325697"/>
              <a:gd name="connsiteY6" fmla="*/ 104678 h 1437794"/>
              <a:gd name="connsiteX7" fmla="*/ 160097 w 4325697"/>
              <a:gd name="connsiteY7" fmla="*/ 104678 h 1437794"/>
              <a:gd name="connsiteX8" fmla="*/ 160097 w 4325697"/>
              <a:gd name="connsiteY8" fmla="*/ 135466 h 1437794"/>
              <a:gd name="connsiteX9" fmla="*/ 209358 w 4325697"/>
              <a:gd name="connsiteY9" fmla="*/ 135466 h 1437794"/>
              <a:gd name="connsiteX10" fmla="*/ 209358 w 4325697"/>
              <a:gd name="connsiteY10" fmla="*/ 190884 h 1437794"/>
              <a:gd name="connsiteX11" fmla="*/ 252461 w 4325697"/>
              <a:gd name="connsiteY11" fmla="*/ 190884 h 1437794"/>
              <a:gd name="connsiteX12" fmla="*/ 252461 w 4325697"/>
              <a:gd name="connsiteY12" fmla="*/ 209357 h 1437794"/>
              <a:gd name="connsiteX13" fmla="*/ 292485 w 4325697"/>
              <a:gd name="connsiteY13" fmla="*/ 209357 h 1437794"/>
              <a:gd name="connsiteX14" fmla="*/ 292485 w 4325697"/>
              <a:gd name="connsiteY14" fmla="*/ 230909 h 1437794"/>
              <a:gd name="connsiteX15" fmla="*/ 338667 w 4325697"/>
              <a:gd name="connsiteY15" fmla="*/ 230909 h 1437794"/>
              <a:gd name="connsiteX16" fmla="*/ 338667 w 4325697"/>
              <a:gd name="connsiteY16" fmla="*/ 323272 h 1437794"/>
              <a:gd name="connsiteX17" fmla="*/ 354061 w 4325697"/>
              <a:gd name="connsiteY17" fmla="*/ 323272 h 1437794"/>
              <a:gd name="connsiteX18" fmla="*/ 354061 w 4325697"/>
              <a:gd name="connsiteY18" fmla="*/ 363297 h 1437794"/>
              <a:gd name="connsiteX19" fmla="*/ 378691 w 4325697"/>
              <a:gd name="connsiteY19" fmla="*/ 363297 h 1437794"/>
              <a:gd name="connsiteX20" fmla="*/ 378691 w 4325697"/>
              <a:gd name="connsiteY20" fmla="*/ 403321 h 1437794"/>
              <a:gd name="connsiteX21" fmla="*/ 403321 w 4325697"/>
              <a:gd name="connsiteY21" fmla="*/ 403321 h 1437794"/>
              <a:gd name="connsiteX22" fmla="*/ 403321 w 4325697"/>
              <a:gd name="connsiteY22" fmla="*/ 464897 h 1437794"/>
              <a:gd name="connsiteX23" fmla="*/ 446424 w 4325697"/>
              <a:gd name="connsiteY23" fmla="*/ 464897 h 1437794"/>
              <a:gd name="connsiteX24" fmla="*/ 446424 w 4325697"/>
              <a:gd name="connsiteY24" fmla="*/ 508000 h 1437794"/>
              <a:gd name="connsiteX25" fmla="*/ 471055 w 4325697"/>
              <a:gd name="connsiteY25" fmla="*/ 508000 h 1437794"/>
              <a:gd name="connsiteX26" fmla="*/ 471055 w 4325697"/>
              <a:gd name="connsiteY26" fmla="*/ 532630 h 1437794"/>
              <a:gd name="connsiteX27" fmla="*/ 551103 w 4325697"/>
              <a:gd name="connsiteY27" fmla="*/ 532630 h 1437794"/>
              <a:gd name="connsiteX28" fmla="*/ 551103 w 4325697"/>
              <a:gd name="connsiteY28" fmla="*/ 584969 h 1437794"/>
              <a:gd name="connsiteX29" fmla="*/ 569576 w 4325697"/>
              <a:gd name="connsiteY29" fmla="*/ 584969 h 1437794"/>
              <a:gd name="connsiteX30" fmla="*/ 569576 w 4325697"/>
              <a:gd name="connsiteY30" fmla="*/ 597284 h 1437794"/>
              <a:gd name="connsiteX31" fmla="*/ 597285 w 4325697"/>
              <a:gd name="connsiteY31" fmla="*/ 597284 h 1437794"/>
              <a:gd name="connsiteX32" fmla="*/ 597285 w 4325697"/>
              <a:gd name="connsiteY32" fmla="*/ 621915 h 1437794"/>
              <a:gd name="connsiteX33" fmla="*/ 671176 w 4325697"/>
              <a:gd name="connsiteY33" fmla="*/ 621915 h 1437794"/>
              <a:gd name="connsiteX34" fmla="*/ 671176 w 4325697"/>
              <a:gd name="connsiteY34" fmla="*/ 640387 h 1437794"/>
              <a:gd name="connsiteX35" fmla="*/ 701964 w 4325697"/>
              <a:gd name="connsiteY35" fmla="*/ 640387 h 1437794"/>
              <a:gd name="connsiteX36" fmla="*/ 701964 w 4325697"/>
              <a:gd name="connsiteY36" fmla="*/ 655781 h 1437794"/>
              <a:gd name="connsiteX37" fmla="*/ 723515 w 4325697"/>
              <a:gd name="connsiteY37" fmla="*/ 655781 h 1437794"/>
              <a:gd name="connsiteX38" fmla="*/ 723515 w 4325697"/>
              <a:gd name="connsiteY38" fmla="*/ 692727 h 1437794"/>
              <a:gd name="connsiteX39" fmla="*/ 738909 w 4325697"/>
              <a:gd name="connsiteY39" fmla="*/ 692727 h 1437794"/>
              <a:gd name="connsiteX40" fmla="*/ 738909 w 4325697"/>
              <a:gd name="connsiteY40" fmla="*/ 726594 h 1437794"/>
              <a:gd name="connsiteX41" fmla="*/ 769697 w 4325697"/>
              <a:gd name="connsiteY41" fmla="*/ 726594 h 1437794"/>
              <a:gd name="connsiteX42" fmla="*/ 769697 w 4325697"/>
              <a:gd name="connsiteY42" fmla="*/ 738909 h 1437794"/>
              <a:gd name="connsiteX43" fmla="*/ 803564 w 4325697"/>
              <a:gd name="connsiteY43" fmla="*/ 738909 h 1437794"/>
              <a:gd name="connsiteX44" fmla="*/ 803564 w 4325697"/>
              <a:gd name="connsiteY44" fmla="*/ 809721 h 1437794"/>
              <a:gd name="connsiteX45" fmla="*/ 815879 w 4325697"/>
              <a:gd name="connsiteY45" fmla="*/ 809721 h 1437794"/>
              <a:gd name="connsiteX46" fmla="*/ 815879 w 4325697"/>
              <a:gd name="connsiteY46" fmla="*/ 822036 h 1437794"/>
              <a:gd name="connsiteX47" fmla="*/ 889770 w 4325697"/>
              <a:gd name="connsiteY47" fmla="*/ 822036 h 1437794"/>
              <a:gd name="connsiteX48" fmla="*/ 889770 w 4325697"/>
              <a:gd name="connsiteY48" fmla="*/ 852824 h 1437794"/>
              <a:gd name="connsiteX49" fmla="*/ 914400 w 4325697"/>
              <a:gd name="connsiteY49" fmla="*/ 852824 h 1437794"/>
              <a:gd name="connsiteX50" fmla="*/ 914400 w 4325697"/>
              <a:gd name="connsiteY50" fmla="*/ 880533 h 1437794"/>
              <a:gd name="connsiteX51" fmla="*/ 945188 w 4325697"/>
              <a:gd name="connsiteY51" fmla="*/ 880533 h 1437794"/>
              <a:gd name="connsiteX52" fmla="*/ 945188 w 4325697"/>
              <a:gd name="connsiteY52" fmla="*/ 908242 h 1437794"/>
              <a:gd name="connsiteX53" fmla="*/ 982133 w 4325697"/>
              <a:gd name="connsiteY53" fmla="*/ 908242 h 1437794"/>
              <a:gd name="connsiteX54" fmla="*/ 982133 w 4325697"/>
              <a:gd name="connsiteY54" fmla="*/ 926715 h 1437794"/>
              <a:gd name="connsiteX55" fmla="*/ 994449 w 4325697"/>
              <a:gd name="connsiteY55" fmla="*/ 926715 h 1437794"/>
              <a:gd name="connsiteX56" fmla="*/ 994449 w 4325697"/>
              <a:gd name="connsiteY56" fmla="*/ 966739 h 1437794"/>
              <a:gd name="connsiteX57" fmla="*/ 1025236 w 4325697"/>
              <a:gd name="connsiteY57" fmla="*/ 966739 h 1437794"/>
              <a:gd name="connsiteX58" fmla="*/ 1025236 w 4325697"/>
              <a:gd name="connsiteY58" fmla="*/ 975975 h 1437794"/>
              <a:gd name="connsiteX59" fmla="*/ 1111443 w 4325697"/>
              <a:gd name="connsiteY59" fmla="*/ 975975 h 1437794"/>
              <a:gd name="connsiteX60" fmla="*/ 1111443 w 4325697"/>
              <a:gd name="connsiteY60" fmla="*/ 1003684 h 1437794"/>
              <a:gd name="connsiteX61" fmla="*/ 1191491 w 4325697"/>
              <a:gd name="connsiteY61" fmla="*/ 1003684 h 1437794"/>
              <a:gd name="connsiteX62" fmla="*/ 1191491 w 4325697"/>
              <a:gd name="connsiteY62" fmla="*/ 1016000 h 1437794"/>
              <a:gd name="connsiteX63" fmla="*/ 1234594 w 4325697"/>
              <a:gd name="connsiteY63" fmla="*/ 1016000 h 1437794"/>
              <a:gd name="connsiteX64" fmla="*/ 1234594 w 4325697"/>
              <a:gd name="connsiteY64" fmla="*/ 1046787 h 1437794"/>
              <a:gd name="connsiteX65" fmla="*/ 1293091 w 4325697"/>
              <a:gd name="connsiteY65" fmla="*/ 1046787 h 1437794"/>
              <a:gd name="connsiteX66" fmla="*/ 1293091 w 4325697"/>
              <a:gd name="connsiteY66" fmla="*/ 1080654 h 1437794"/>
              <a:gd name="connsiteX67" fmla="*/ 1320800 w 4325697"/>
              <a:gd name="connsiteY67" fmla="*/ 1080654 h 1437794"/>
              <a:gd name="connsiteX68" fmla="*/ 1320800 w 4325697"/>
              <a:gd name="connsiteY68" fmla="*/ 1099127 h 1437794"/>
              <a:gd name="connsiteX69" fmla="*/ 1363903 w 4325697"/>
              <a:gd name="connsiteY69" fmla="*/ 1099127 h 1437794"/>
              <a:gd name="connsiteX70" fmla="*/ 1363903 w 4325697"/>
              <a:gd name="connsiteY70" fmla="*/ 1114521 h 1437794"/>
              <a:gd name="connsiteX71" fmla="*/ 1450109 w 4325697"/>
              <a:gd name="connsiteY71" fmla="*/ 1114521 h 1437794"/>
              <a:gd name="connsiteX72" fmla="*/ 1450109 w 4325697"/>
              <a:gd name="connsiteY72" fmla="*/ 1139151 h 1437794"/>
              <a:gd name="connsiteX73" fmla="*/ 1490133 w 4325697"/>
              <a:gd name="connsiteY73" fmla="*/ 1139151 h 1437794"/>
              <a:gd name="connsiteX74" fmla="*/ 1490133 w 4325697"/>
              <a:gd name="connsiteY74" fmla="*/ 1163781 h 1437794"/>
              <a:gd name="connsiteX75" fmla="*/ 1517843 w 4325697"/>
              <a:gd name="connsiteY75" fmla="*/ 1163781 h 1437794"/>
              <a:gd name="connsiteX76" fmla="*/ 1517843 w 4325697"/>
              <a:gd name="connsiteY76" fmla="*/ 1182254 h 1437794"/>
              <a:gd name="connsiteX77" fmla="*/ 1554788 w 4325697"/>
              <a:gd name="connsiteY77" fmla="*/ 1182254 h 1437794"/>
              <a:gd name="connsiteX78" fmla="*/ 1554788 w 4325697"/>
              <a:gd name="connsiteY78" fmla="*/ 1197648 h 1437794"/>
              <a:gd name="connsiteX79" fmla="*/ 1582497 w 4325697"/>
              <a:gd name="connsiteY79" fmla="*/ 1197648 h 1437794"/>
              <a:gd name="connsiteX80" fmla="*/ 1582497 w 4325697"/>
              <a:gd name="connsiteY80" fmla="*/ 1216121 h 1437794"/>
              <a:gd name="connsiteX81" fmla="*/ 1693333 w 4325697"/>
              <a:gd name="connsiteY81" fmla="*/ 1216121 h 1437794"/>
              <a:gd name="connsiteX82" fmla="*/ 1693333 w 4325697"/>
              <a:gd name="connsiteY82" fmla="*/ 1237672 h 1437794"/>
              <a:gd name="connsiteX83" fmla="*/ 1798012 w 4325697"/>
              <a:gd name="connsiteY83" fmla="*/ 1237672 h 1437794"/>
              <a:gd name="connsiteX84" fmla="*/ 1798012 w 4325697"/>
              <a:gd name="connsiteY84" fmla="*/ 1274618 h 1437794"/>
              <a:gd name="connsiteX85" fmla="*/ 1838036 w 4325697"/>
              <a:gd name="connsiteY85" fmla="*/ 1274618 h 1437794"/>
              <a:gd name="connsiteX86" fmla="*/ 1838036 w 4325697"/>
              <a:gd name="connsiteY86" fmla="*/ 1296169 h 1437794"/>
              <a:gd name="connsiteX87" fmla="*/ 1955030 w 4325697"/>
              <a:gd name="connsiteY87" fmla="*/ 1296169 h 1437794"/>
              <a:gd name="connsiteX88" fmla="*/ 1955030 w 4325697"/>
              <a:gd name="connsiteY88" fmla="*/ 1317721 h 1437794"/>
              <a:gd name="connsiteX89" fmla="*/ 2081261 w 4325697"/>
              <a:gd name="connsiteY89" fmla="*/ 1317721 h 1437794"/>
              <a:gd name="connsiteX90" fmla="*/ 2081261 w 4325697"/>
              <a:gd name="connsiteY90" fmla="*/ 1342351 h 1437794"/>
              <a:gd name="connsiteX91" fmla="*/ 2327564 w 4325697"/>
              <a:gd name="connsiteY91" fmla="*/ 1342351 h 1437794"/>
              <a:gd name="connsiteX92" fmla="*/ 2327564 w 4325697"/>
              <a:gd name="connsiteY92" fmla="*/ 1370060 h 1437794"/>
              <a:gd name="connsiteX93" fmla="*/ 2518449 w 4325697"/>
              <a:gd name="connsiteY93" fmla="*/ 1370060 h 1437794"/>
              <a:gd name="connsiteX94" fmla="*/ 2518449 w 4325697"/>
              <a:gd name="connsiteY94" fmla="*/ 1437794 h 1437794"/>
              <a:gd name="connsiteX95" fmla="*/ 4325697 w 4325697"/>
              <a:gd name="connsiteY95" fmla="*/ 1437794 h 1437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4325697" h="1437794">
                <a:moveTo>
                  <a:pt x="0" y="0"/>
                </a:moveTo>
                <a:lnTo>
                  <a:pt x="55418" y="0"/>
                </a:lnTo>
                <a:lnTo>
                  <a:pt x="55418" y="27709"/>
                </a:lnTo>
                <a:lnTo>
                  <a:pt x="101600" y="27709"/>
                </a:lnTo>
                <a:lnTo>
                  <a:pt x="101600" y="61575"/>
                </a:lnTo>
                <a:lnTo>
                  <a:pt x="126230" y="61575"/>
                </a:lnTo>
                <a:lnTo>
                  <a:pt x="126230" y="104678"/>
                </a:lnTo>
                <a:lnTo>
                  <a:pt x="160097" y="104678"/>
                </a:lnTo>
                <a:lnTo>
                  <a:pt x="160097" y="135466"/>
                </a:lnTo>
                <a:lnTo>
                  <a:pt x="209358" y="135466"/>
                </a:lnTo>
                <a:lnTo>
                  <a:pt x="209358" y="190884"/>
                </a:lnTo>
                <a:lnTo>
                  <a:pt x="252461" y="190884"/>
                </a:lnTo>
                <a:lnTo>
                  <a:pt x="252461" y="209357"/>
                </a:lnTo>
                <a:lnTo>
                  <a:pt x="292485" y="209357"/>
                </a:lnTo>
                <a:lnTo>
                  <a:pt x="292485" y="230909"/>
                </a:lnTo>
                <a:lnTo>
                  <a:pt x="338667" y="230909"/>
                </a:lnTo>
                <a:lnTo>
                  <a:pt x="338667" y="323272"/>
                </a:lnTo>
                <a:lnTo>
                  <a:pt x="354061" y="323272"/>
                </a:lnTo>
                <a:lnTo>
                  <a:pt x="354061" y="363297"/>
                </a:lnTo>
                <a:lnTo>
                  <a:pt x="378691" y="363297"/>
                </a:lnTo>
                <a:lnTo>
                  <a:pt x="378691" y="403321"/>
                </a:lnTo>
                <a:lnTo>
                  <a:pt x="403321" y="403321"/>
                </a:lnTo>
                <a:lnTo>
                  <a:pt x="403321" y="464897"/>
                </a:lnTo>
                <a:lnTo>
                  <a:pt x="446424" y="464897"/>
                </a:lnTo>
                <a:lnTo>
                  <a:pt x="446424" y="508000"/>
                </a:lnTo>
                <a:lnTo>
                  <a:pt x="471055" y="508000"/>
                </a:lnTo>
                <a:lnTo>
                  <a:pt x="471055" y="532630"/>
                </a:lnTo>
                <a:lnTo>
                  <a:pt x="551103" y="532630"/>
                </a:lnTo>
                <a:lnTo>
                  <a:pt x="551103" y="584969"/>
                </a:lnTo>
                <a:lnTo>
                  <a:pt x="569576" y="584969"/>
                </a:lnTo>
                <a:lnTo>
                  <a:pt x="569576" y="597284"/>
                </a:lnTo>
                <a:lnTo>
                  <a:pt x="597285" y="597284"/>
                </a:lnTo>
                <a:lnTo>
                  <a:pt x="597285" y="621915"/>
                </a:lnTo>
                <a:lnTo>
                  <a:pt x="671176" y="621915"/>
                </a:lnTo>
                <a:lnTo>
                  <a:pt x="671176" y="640387"/>
                </a:lnTo>
                <a:lnTo>
                  <a:pt x="701964" y="640387"/>
                </a:lnTo>
                <a:lnTo>
                  <a:pt x="701964" y="655781"/>
                </a:lnTo>
                <a:lnTo>
                  <a:pt x="723515" y="655781"/>
                </a:lnTo>
                <a:lnTo>
                  <a:pt x="723515" y="692727"/>
                </a:lnTo>
                <a:lnTo>
                  <a:pt x="738909" y="692727"/>
                </a:lnTo>
                <a:lnTo>
                  <a:pt x="738909" y="726594"/>
                </a:lnTo>
                <a:lnTo>
                  <a:pt x="769697" y="726594"/>
                </a:lnTo>
                <a:lnTo>
                  <a:pt x="769697" y="738909"/>
                </a:lnTo>
                <a:lnTo>
                  <a:pt x="803564" y="738909"/>
                </a:lnTo>
                <a:lnTo>
                  <a:pt x="803564" y="809721"/>
                </a:lnTo>
                <a:lnTo>
                  <a:pt x="815879" y="809721"/>
                </a:lnTo>
                <a:lnTo>
                  <a:pt x="815879" y="822036"/>
                </a:lnTo>
                <a:lnTo>
                  <a:pt x="889770" y="822036"/>
                </a:lnTo>
                <a:lnTo>
                  <a:pt x="889770" y="852824"/>
                </a:lnTo>
                <a:lnTo>
                  <a:pt x="914400" y="852824"/>
                </a:lnTo>
                <a:lnTo>
                  <a:pt x="914400" y="880533"/>
                </a:lnTo>
                <a:lnTo>
                  <a:pt x="945188" y="880533"/>
                </a:lnTo>
                <a:lnTo>
                  <a:pt x="945188" y="908242"/>
                </a:lnTo>
                <a:lnTo>
                  <a:pt x="982133" y="908242"/>
                </a:lnTo>
                <a:lnTo>
                  <a:pt x="982133" y="926715"/>
                </a:lnTo>
                <a:lnTo>
                  <a:pt x="994449" y="926715"/>
                </a:lnTo>
                <a:lnTo>
                  <a:pt x="994449" y="966739"/>
                </a:lnTo>
                <a:lnTo>
                  <a:pt x="1025236" y="966739"/>
                </a:lnTo>
                <a:lnTo>
                  <a:pt x="1025236" y="975975"/>
                </a:lnTo>
                <a:lnTo>
                  <a:pt x="1111443" y="975975"/>
                </a:lnTo>
                <a:lnTo>
                  <a:pt x="1111443" y="1003684"/>
                </a:lnTo>
                <a:lnTo>
                  <a:pt x="1191491" y="1003684"/>
                </a:lnTo>
                <a:lnTo>
                  <a:pt x="1191491" y="1016000"/>
                </a:lnTo>
                <a:lnTo>
                  <a:pt x="1234594" y="1016000"/>
                </a:lnTo>
                <a:lnTo>
                  <a:pt x="1234594" y="1046787"/>
                </a:lnTo>
                <a:lnTo>
                  <a:pt x="1293091" y="1046787"/>
                </a:lnTo>
                <a:lnTo>
                  <a:pt x="1293091" y="1080654"/>
                </a:lnTo>
                <a:lnTo>
                  <a:pt x="1320800" y="1080654"/>
                </a:lnTo>
                <a:lnTo>
                  <a:pt x="1320800" y="1099127"/>
                </a:lnTo>
                <a:lnTo>
                  <a:pt x="1363903" y="1099127"/>
                </a:lnTo>
                <a:lnTo>
                  <a:pt x="1363903" y="1114521"/>
                </a:lnTo>
                <a:lnTo>
                  <a:pt x="1450109" y="1114521"/>
                </a:lnTo>
                <a:lnTo>
                  <a:pt x="1450109" y="1139151"/>
                </a:lnTo>
                <a:lnTo>
                  <a:pt x="1490133" y="1139151"/>
                </a:lnTo>
                <a:lnTo>
                  <a:pt x="1490133" y="1163781"/>
                </a:lnTo>
                <a:lnTo>
                  <a:pt x="1517843" y="1163781"/>
                </a:lnTo>
                <a:lnTo>
                  <a:pt x="1517843" y="1182254"/>
                </a:lnTo>
                <a:lnTo>
                  <a:pt x="1554788" y="1182254"/>
                </a:lnTo>
                <a:lnTo>
                  <a:pt x="1554788" y="1197648"/>
                </a:lnTo>
                <a:lnTo>
                  <a:pt x="1582497" y="1197648"/>
                </a:lnTo>
                <a:lnTo>
                  <a:pt x="1582497" y="1216121"/>
                </a:lnTo>
                <a:lnTo>
                  <a:pt x="1693333" y="1216121"/>
                </a:lnTo>
                <a:lnTo>
                  <a:pt x="1693333" y="1237672"/>
                </a:lnTo>
                <a:lnTo>
                  <a:pt x="1798012" y="1237672"/>
                </a:lnTo>
                <a:lnTo>
                  <a:pt x="1798012" y="1274618"/>
                </a:lnTo>
                <a:lnTo>
                  <a:pt x="1838036" y="1274618"/>
                </a:lnTo>
                <a:lnTo>
                  <a:pt x="1838036" y="1296169"/>
                </a:lnTo>
                <a:lnTo>
                  <a:pt x="1955030" y="1296169"/>
                </a:lnTo>
                <a:lnTo>
                  <a:pt x="1955030" y="1317721"/>
                </a:lnTo>
                <a:lnTo>
                  <a:pt x="2081261" y="1317721"/>
                </a:lnTo>
                <a:lnTo>
                  <a:pt x="2081261" y="1342351"/>
                </a:lnTo>
                <a:lnTo>
                  <a:pt x="2327564" y="1342351"/>
                </a:lnTo>
                <a:lnTo>
                  <a:pt x="2327564" y="1370060"/>
                </a:lnTo>
                <a:lnTo>
                  <a:pt x="2518449" y="1370060"/>
                </a:lnTo>
                <a:lnTo>
                  <a:pt x="2518449" y="1437794"/>
                </a:lnTo>
                <a:lnTo>
                  <a:pt x="4325697" y="1437794"/>
                </a:lnTo>
              </a:path>
            </a:pathLst>
          </a:custGeom>
          <a:noFill/>
          <a:ln w="28575">
            <a:solidFill>
              <a:schemeClr val="accent1"/>
            </a:solidFill>
            <a:miter lim="800000"/>
            <a:headEnd/>
            <a:tailEnd/>
          </a:ln>
        </p:spPr>
        <p:txBody>
          <a:bodyPr rtlCol="0" anchor="ctr"/>
          <a:lstStyle/>
          <a:p>
            <a:pPr algn="ctr"/>
            <a:endParaRPr lang="en-US" dirty="0"/>
          </a:p>
        </p:txBody>
      </p:sp>
      <p:sp>
        <p:nvSpPr>
          <p:cNvPr id="600" name="Freeform: Shape 599">
            <a:extLst>
              <a:ext uri="{FF2B5EF4-FFF2-40B4-BE49-F238E27FC236}">
                <a16:creationId xmlns:a16="http://schemas.microsoft.com/office/drawing/2014/main" id="{1C7C2AA3-2BFC-4E07-0D18-55EDC7C1DCD0}"/>
              </a:ext>
            </a:extLst>
          </p:cNvPr>
          <p:cNvSpPr/>
          <p:nvPr/>
        </p:nvSpPr>
        <p:spPr bwMode="auto">
          <a:xfrm>
            <a:off x="1430520" y="2000442"/>
            <a:ext cx="2924981" cy="2281382"/>
          </a:xfrm>
          <a:custGeom>
            <a:avLst/>
            <a:gdLst>
              <a:gd name="connsiteX0" fmla="*/ 0 w 3195782"/>
              <a:gd name="connsiteY0" fmla="*/ 0 h 2281382"/>
              <a:gd name="connsiteX1" fmla="*/ 55418 w 3195782"/>
              <a:gd name="connsiteY1" fmla="*/ 0 h 2281382"/>
              <a:gd name="connsiteX2" fmla="*/ 55418 w 3195782"/>
              <a:gd name="connsiteY2" fmla="*/ 40024 h 2281382"/>
              <a:gd name="connsiteX3" fmla="*/ 101600 w 3195782"/>
              <a:gd name="connsiteY3" fmla="*/ 40024 h 2281382"/>
              <a:gd name="connsiteX4" fmla="*/ 101600 w 3195782"/>
              <a:gd name="connsiteY4" fmla="*/ 104679 h 2281382"/>
              <a:gd name="connsiteX5" fmla="*/ 129309 w 3195782"/>
              <a:gd name="connsiteY5" fmla="*/ 104679 h 2281382"/>
              <a:gd name="connsiteX6" fmla="*/ 129309 w 3195782"/>
              <a:gd name="connsiteY6" fmla="*/ 178570 h 2281382"/>
              <a:gd name="connsiteX7" fmla="*/ 163176 w 3195782"/>
              <a:gd name="connsiteY7" fmla="*/ 178570 h 2281382"/>
              <a:gd name="connsiteX8" fmla="*/ 163176 w 3195782"/>
              <a:gd name="connsiteY8" fmla="*/ 221673 h 2281382"/>
              <a:gd name="connsiteX9" fmla="*/ 175491 w 3195782"/>
              <a:gd name="connsiteY9" fmla="*/ 221673 h 2281382"/>
              <a:gd name="connsiteX10" fmla="*/ 175491 w 3195782"/>
              <a:gd name="connsiteY10" fmla="*/ 249382 h 2281382"/>
              <a:gd name="connsiteX11" fmla="*/ 203200 w 3195782"/>
              <a:gd name="connsiteY11" fmla="*/ 249382 h 2281382"/>
              <a:gd name="connsiteX12" fmla="*/ 203200 w 3195782"/>
              <a:gd name="connsiteY12" fmla="*/ 286327 h 2281382"/>
              <a:gd name="connsiteX13" fmla="*/ 227831 w 3195782"/>
              <a:gd name="connsiteY13" fmla="*/ 286327 h 2281382"/>
              <a:gd name="connsiteX14" fmla="*/ 227831 w 3195782"/>
              <a:gd name="connsiteY14" fmla="*/ 369455 h 2281382"/>
              <a:gd name="connsiteX15" fmla="*/ 255540 w 3195782"/>
              <a:gd name="connsiteY15" fmla="*/ 369455 h 2281382"/>
              <a:gd name="connsiteX16" fmla="*/ 255540 w 3195782"/>
              <a:gd name="connsiteY16" fmla="*/ 403321 h 2281382"/>
              <a:gd name="connsiteX17" fmla="*/ 274012 w 3195782"/>
              <a:gd name="connsiteY17" fmla="*/ 403321 h 2281382"/>
              <a:gd name="connsiteX18" fmla="*/ 274012 w 3195782"/>
              <a:gd name="connsiteY18" fmla="*/ 424873 h 2281382"/>
              <a:gd name="connsiteX19" fmla="*/ 298643 w 3195782"/>
              <a:gd name="connsiteY19" fmla="*/ 424873 h 2281382"/>
              <a:gd name="connsiteX20" fmla="*/ 298643 w 3195782"/>
              <a:gd name="connsiteY20" fmla="*/ 461818 h 2281382"/>
              <a:gd name="connsiteX21" fmla="*/ 323273 w 3195782"/>
              <a:gd name="connsiteY21" fmla="*/ 461818 h 2281382"/>
              <a:gd name="connsiteX22" fmla="*/ 323273 w 3195782"/>
              <a:gd name="connsiteY22" fmla="*/ 514158 h 2281382"/>
              <a:gd name="connsiteX23" fmla="*/ 347903 w 3195782"/>
              <a:gd name="connsiteY23" fmla="*/ 514158 h 2281382"/>
              <a:gd name="connsiteX24" fmla="*/ 347903 w 3195782"/>
              <a:gd name="connsiteY24" fmla="*/ 554182 h 2281382"/>
              <a:gd name="connsiteX25" fmla="*/ 357140 w 3195782"/>
              <a:gd name="connsiteY25" fmla="*/ 554182 h 2281382"/>
              <a:gd name="connsiteX26" fmla="*/ 357140 w 3195782"/>
              <a:gd name="connsiteY26" fmla="*/ 600364 h 2281382"/>
              <a:gd name="connsiteX27" fmla="*/ 403321 w 3195782"/>
              <a:gd name="connsiteY27" fmla="*/ 600364 h 2281382"/>
              <a:gd name="connsiteX28" fmla="*/ 403321 w 3195782"/>
              <a:gd name="connsiteY28" fmla="*/ 661939 h 2281382"/>
              <a:gd name="connsiteX29" fmla="*/ 431031 w 3195782"/>
              <a:gd name="connsiteY29" fmla="*/ 661939 h 2281382"/>
              <a:gd name="connsiteX30" fmla="*/ 431031 w 3195782"/>
              <a:gd name="connsiteY30" fmla="*/ 680412 h 2281382"/>
              <a:gd name="connsiteX31" fmla="*/ 449503 w 3195782"/>
              <a:gd name="connsiteY31" fmla="*/ 680412 h 2281382"/>
              <a:gd name="connsiteX32" fmla="*/ 449503 w 3195782"/>
              <a:gd name="connsiteY32" fmla="*/ 708121 h 2281382"/>
              <a:gd name="connsiteX33" fmla="*/ 477212 w 3195782"/>
              <a:gd name="connsiteY33" fmla="*/ 708121 h 2281382"/>
              <a:gd name="connsiteX34" fmla="*/ 477212 w 3195782"/>
              <a:gd name="connsiteY34" fmla="*/ 772776 h 2281382"/>
              <a:gd name="connsiteX35" fmla="*/ 501843 w 3195782"/>
              <a:gd name="connsiteY35" fmla="*/ 772776 h 2281382"/>
              <a:gd name="connsiteX36" fmla="*/ 501843 w 3195782"/>
              <a:gd name="connsiteY36" fmla="*/ 791248 h 2281382"/>
              <a:gd name="connsiteX37" fmla="*/ 532631 w 3195782"/>
              <a:gd name="connsiteY37" fmla="*/ 791248 h 2281382"/>
              <a:gd name="connsiteX38" fmla="*/ 532631 w 3195782"/>
              <a:gd name="connsiteY38" fmla="*/ 822036 h 2281382"/>
              <a:gd name="connsiteX39" fmla="*/ 560340 w 3195782"/>
              <a:gd name="connsiteY39" fmla="*/ 822036 h 2281382"/>
              <a:gd name="connsiteX40" fmla="*/ 560340 w 3195782"/>
              <a:gd name="connsiteY40" fmla="*/ 862061 h 2281382"/>
              <a:gd name="connsiteX41" fmla="*/ 591128 w 3195782"/>
              <a:gd name="connsiteY41" fmla="*/ 862061 h 2281382"/>
              <a:gd name="connsiteX42" fmla="*/ 591128 w 3195782"/>
              <a:gd name="connsiteY42" fmla="*/ 895927 h 2281382"/>
              <a:gd name="connsiteX43" fmla="*/ 618837 w 3195782"/>
              <a:gd name="connsiteY43" fmla="*/ 895927 h 2281382"/>
              <a:gd name="connsiteX44" fmla="*/ 618837 w 3195782"/>
              <a:gd name="connsiteY44" fmla="*/ 926715 h 2281382"/>
              <a:gd name="connsiteX45" fmla="*/ 649625 w 3195782"/>
              <a:gd name="connsiteY45" fmla="*/ 926715 h 2281382"/>
              <a:gd name="connsiteX46" fmla="*/ 649625 w 3195782"/>
              <a:gd name="connsiteY46" fmla="*/ 954424 h 2281382"/>
              <a:gd name="connsiteX47" fmla="*/ 680412 w 3195782"/>
              <a:gd name="connsiteY47" fmla="*/ 954424 h 2281382"/>
              <a:gd name="connsiteX48" fmla="*/ 680412 w 3195782"/>
              <a:gd name="connsiteY48" fmla="*/ 982133 h 2281382"/>
              <a:gd name="connsiteX49" fmla="*/ 708121 w 3195782"/>
              <a:gd name="connsiteY49" fmla="*/ 982133 h 2281382"/>
              <a:gd name="connsiteX50" fmla="*/ 708121 w 3195782"/>
              <a:gd name="connsiteY50" fmla="*/ 1006764 h 2281382"/>
              <a:gd name="connsiteX51" fmla="*/ 729673 w 3195782"/>
              <a:gd name="connsiteY51" fmla="*/ 1006764 h 2281382"/>
              <a:gd name="connsiteX52" fmla="*/ 729673 w 3195782"/>
              <a:gd name="connsiteY52" fmla="*/ 1022158 h 2281382"/>
              <a:gd name="connsiteX53" fmla="*/ 754303 w 3195782"/>
              <a:gd name="connsiteY53" fmla="*/ 1022158 h 2281382"/>
              <a:gd name="connsiteX54" fmla="*/ 754303 w 3195782"/>
              <a:gd name="connsiteY54" fmla="*/ 1037551 h 2281382"/>
              <a:gd name="connsiteX55" fmla="*/ 772776 w 3195782"/>
              <a:gd name="connsiteY55" fmla="*/ 1037551 h 2281382"/>
              <a:gd name="connsiteX56" fmla="*/ 772776 w 3195782"/>
              <a:gd name="connsiteY56" fmla="*/ 1083733 h 2281382"/>
              <a:gd name="connsiteX57" fmla="*/ 788170 w 3195782"/>
              <a:gd name="connsiteY57" fmla="*/ 1083733 h 2281382"/>
              <a:gd name="connsiteX58" fmla="*/ 788170 w 3195782"/>
              <a:gd name="connsiteY58" fmla="*/ 1142230 h 2281382"/>
              <a:gd name="connsiteX59" fmla="*/ 852825 w 3195782"/>
              <a:gd name="connsiteY59" fmla="*/ 1142230 h 2281382"/>
              <a:gd name="connsiteX60" fmla="*/ 852825 w 3195782"/>
              <a:gd name="connsiteY60" fmla="*/ 1182255 h 2281382"/>
              <a:gd name="connsiteX61" fmla="*/ 877455 w 3195782"/>
              <a:gd name="connsiteY61" fmla="*/ 1182255 h 2281382"/>
              <a:gd name="connsiteX62" fmla="*/ 877455 w 3195782"/>
              <a:gd name="connsiteY62" fmla="*/ 1216121 h 2281382"/>
              <a:gd name="connsiteX63" fmla="*/ 911321 w 3195782"/>
              <a:gd name="connsiteY63" fmla="*/ 1216121 h 2281382"/>
              <a:gd name="connsiteX64" fmla="*/ 911321 w 3195782"/>
              <a:gd name="connsiteY64" fmla="*/ 1237673 h 2281382"/>
              <a:gd name="connsiteX65" fmla="*/ 979055 w 3195782"/>
              <a:gd name="connsiteY65" fmla="*/ 1237673 h 2281382"/>
              <a:gd name="connsiteX66" fmla="*/ 979055 w 3195782"/>
              <a:gd name="connsiteY66" fmla="*/ 1253067 h 2281382"/>
              <a:gd name="connsiteX67" fmla="*/ 1016000 w 3195782"/>
              <a:gd name="connsiteY67" fmla="*/ 1253067 h 2281382"/>
              <a:gd name="connsiteX68" fmla="*/ 1016000 w 3195782"/>
              <a:gd name="connsiteY68" fmla="*/ 1283855 h 2281382"/>
              <a:gd name="connsiteX69" fmla="*/ 1046788 w 3195782"/>
              <a:gd name="connsiteY69" fmla="*/ 1283855 h 2281382"/>
              <a:gd name="connsiteX70" fmla="*/ 1046788 w 3195782"/>
              <a:gd name="connsiteY70" fmla="*/ 1299248 h 2281382"/>
              <a:gd name="connsiteX71" fmla="*/ 1077576 w 3195782"/>
              <a:gd name="connsiteY71" fmla="*/ 1299248 h 2281382"/>
              <a:gd name="connsiteX72" fmla="*/ 1077576 w 3195782"/>
              <a:gd name="connsiteY72" fmla="*/ 1320800 h 2281382"/>
              <a:gd name="connsiteX73" fmla="*/ 1102206 w 3195782"/>
              <a:gd name="connsiteY73" fmla="*/ 1320800 h 2281382"/>
              <a:gd name="connsiteX74" fmla="*/ 1102206 w 3195782"/>
              <a:gd name="connsiteY74" fmla="*/ 1360824 h 2281382"/>
              <a:gd name="connsiteX75" fmla="*/ 1126837 w 3195782"/>
              <a:gd name="connsiteY75" fmla="*/ 1360824 h 2281382"/>
              <a:gd name="connsiteX76" fmla="*/ 1126837 w 3195782"/>
              <a:gd name="connsiteY76" fmla="*/ 1382376 h 2281382"/>
              <a:gd name="connsiteX77" fmla="*/ 1176097 w 3195782"/>
              <a:gd name="connsiteY77" fmla="*/ 1382376 h 2281382"/>
              <a:gd name="connsiteX78" fmla="*/ 1176097 w 3195782"/>
              <a:gd name="connsiteY78" fmla="*/ 1397770 h 2281382"/>
              <a:gd name="connsiteX79" fmla="*/ 1213043 w 3195782"/>
              <a:gd name="connsiteY79" fmla="*/ 1397770 h 2281382"/>
              <a:gd name="connsiteX80" fmla="*/ 1213043 w 3195782"/>
              <a:gd name="connsiteY80" fmla="*/ 1456267 h 2281382"/>
              <a:gd name="connsiteX81" fmla="*/ 1262303 w 3195782"/>
              <a:gd name="connsiteY81" fmla="*/ 1456267 h 2281382"/>
              <a:gd name="connsiteX82" fmla="*/ 1262303 w 3195782"/>
              <a:gd name="connsiteY82" fmla="*/ 1477818 h 2281382"/>
              <a:gd name="connsiteX83" fmla="*/ 1339273 w 3195782"/>
              <a:gd name="connsiteY83" fmla="*/ 1477818 h 2281382"/>
              <a:gd name="connsiteX84" fmla="*/ 1339273 w 3195782"/>
              <a:gd name="connsiteY84" fmla="*/ 1490133 h 2281382"/>
              <a:gd name="connsiteX85" fmla="*/ 1370061 w 3195782"/>
              <a:gd name="connsiteY85" fmla="*/ 1490133 h 2281382"/>
              <a:gd name="connsiteX86" fmla="*/ 1370061 w 3195782"/>
              <a:gd name="connsiteY86" fmla="*/ 1508606 h 2281382"/>
              <a:gd name="connsiteX87" fmla="*/ 1499370 w 3195782"/>
              <a:gd name="connsiteY87" fmla="*/ 1508606 h 2281382"/>
              <a:gd name="connsiteX88" fmla="*/ 1499370 w 3195782"/>
              <a:gd name="connsiteY88" fmla="*/ 1542473 h 2281382"/>
              <a:gd name="connsiteX89" fmla="*/ 1579418 w 3195782"/>
              <a:gd name="connsiteY89" fmla="*/ 1542473 h 2281382"/>
              <a:gd name="connsiteX90" fmla="*/ 1579418 w 3195782"/>
              <a:gd name="connsiteY90" fmla="*/ 1576339 h 2281382"/>
              <a:gd name="connsiteX91" fmla="*/ 1662546 w 3195782"/>
              <a:gd name="connsiteY91" fmla="*/ 1576339 h 2281382"/>
              <a:gd name="connsiteX92" fmla="*/ 1668703 w 3195782"/>
              <a:gd name="connsiteY92" fmla="*/ 1576339 h 2281382"/>
              <a:gd name="connsiteX93" fmla="*/ 1668703 w 3195782"/>
              <a:gd name="connsiteY93" fmla="*/ 1607127 h 2281382"/>
              <a:gd name="connsiteX94" fmla="*/ 1930400 w 3195782"/>
              <a:gd name="connsiteY94" fmla="*/ 1607127 h 2281382"/>
              <a:gd name="connsiteX95" fmla="*/ 1930400 w 3195782"/>
              <a:gd name="connsiteY95" fmla="*/ 1668703 h 2281382"/>
              <a:gd name="connsiteX96" fmla="*/ 1976582 w 3195782"/>
              <a:gd name="connsiteY96" fmla="*/ 1668703 h 2281382"/>
              <a:gd name="connsiteX97" fmla="*/ 1976582 w 3195782"/>
              <a:gd name="connsiteY97" fmla="*/ 1677939 h 2281382"/>
              <a:gd name="connsiteX98" fmla="*/ 2035079 w 3195782"/>
              <a:gd name="connsiteY98" fmla="*/ 1677939 h 2281382"/>
              <a:gd name="connsiteX99" fmla="*/ 2035079 w 3195782"/>
              <a:gd name="connsiteY99" fmla="*/ 1708727 h 2281382"/>
              <a:gd name="connsiteX100" fmla="*/ 2275225 w 3195782"/>
              <a:gd name="connsiteY100" fmla="*/ 1708727 h 2281382"/>
              <a:gd name="connsiteX101" fmla="*/ 2275225 w 3195782"/>
              <a:gd name="connsiteY101" fmla="*/ 1761067 h 2281382"/>
              <a:gd name="connsiteX102" fmla="*/ 2327564 w 3195782"/>
              <a:gd name="connsiteY102" fmla="*/ 1761067 h 2281382"/>
              <a:gd name="connsiteX103" fmla="*/ 2327564 w 3195782"/>
              <a:gd name="connsiteY103" fmla="*/ 1788776 h 2281382"/>
              <a:gd name="connsiteX104" fmla="*/ 2416849 w 3195782"/>
              <a:gd name="connsiteY104" fmla="*/ 1788776 h 2281382"/>
              <a:gd name="connsiteX105" fmla="*/ 2416849 w 3195782"/>
              <a:gd name="connsiteY105" fmla="*/ 1838036 h 2281382"/>
              <a:gd name="connsiteX106" fmla="*/ 3195782 w 3195782"/>
              <a:gd name="connsiteY106" fmla="*/ 1838036 h 2281382"/>
              <a:gd name="connsiteX107" fmla="*/ 3195782 w 3195782"/>
              <a:gd name="connsiteY107" fmla="*/ 2281382 h 228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195782" h="2281382">
                <a:moveTo>
                  <a:pt x="0" y="0"/>
                </a:moveTo>
                <a:lnTo>
                  <a:pt x="55418" y="0"/>
                </a:lnTo>
                <a:lnTo>
                  <a:pt x="55418" y="40024"/>
                </a:lnTo>
                <a:lnTo>
                  <a:pt x="101600" y="40024"/>
                </a:lnTo>
                <a:lnTo>
                  <a:pt x="101600" y="104679"/>
                </a:lnTo>
                <a:lnTo>
                  <a:pt x="129309" y="104679"/>
                </a:lnTo>
                <a:lnTo>
                  <a:pt x="129309" y="178570"/>
                </a:lnTo>
                <a:lnTo>
                  <a:pt x="163176" y="178570"/>
                </a:lnTo>
                <a:lnTo>
                  <a:pt x="163176" y="221673"/>
                </a:lnTo>
                <a:lnTo>
                  <a:pt x="175491" y="221673"/>
                </a:lnTo>
                <a:lnTo>
                  <a:pt x="175491" y="249382"/>
                </a:lnTo>
                <a:lnTo>
                  <a:pt x="203200" y="249382"/>
                </a:lnTo>
                <a:lnTo>
                  <a:pt x="203200" y="286327"/>
                </a:lnTo>
                <a:lnTo>
                  <a:pt x="227831" y="286327"/>
                </a:lnTo>
                <a:lnTo>
                  <a:pt x="227831" y="369455"/>
                </a:lnTo>
                <a:lnTo>
                  <a:pt x="255540" y="369455"/>
                </a:lnTo>
                <a:lnTo>
                  <a:pt x="255540" y="403321"/>
                </a:lnTo>
                <a:lnTo>
                  <a:pt x="274012" y="403321"/>
                </a:lnTo>
                <a:lnTo>
                  <a:pt x="274012" y="424873"/>
                </a:lnTo>
                <a:lnTo>
                  <a:pt x="298643" y="424873"/>
                </a:lnTo>
                <a:lnTo>
                  <a:pt x="298643" y="461818"/>
                </a:lnTo>
                <a:lnTo>
                  <a:pt x="323273" y="461818"/>
                </a:lnTo>
                <a:lnTo>
                  <a:pt x="323273" y="514158"/>
                </a:lnTo>
                <a:lnTo>
                  <a:pt x="347903" y="514158"/>
                </a:lnTo>
                <a:lnTo>
                  <a:pt x="347903" y="554182"/>
                </a:lnTo>
                <a:lnTo>
                  <a:pt x="357140" y="554182"/>
                </a:lnTo>
                <a:lnTo>
                  <a:pt x="357140" y="600364"/>
                </a:lnTo>
                <a:lnTo>
                  <a:pt x="403321" y="600364"/>
                </a:lnTo>
                <a:lnTo>
                  <a:pt x="403321" y="661939"/>
                </a:lnTo>
                <a:lnTo>
                  <a:pt x="431031" y="661939"/>
                </a:lnTo>
                <a:lnTo>
                  <a:pt x="431031" y="680412"/>
                </a:lnTo>
                <a:lnTo>
                  <a:pt x="449503" y="680412"/>
                </a:lnTo>
                <a:lnTo>
                  <a:pt x="449503" y="708121"/>
                </a:lnTo>
                <a:lnTo>
                  <a:pt x="477212" y="708121"/>
                </a:lnTo>
                <a:lnTo>
                  <a:pt x="477212" y="772776"/>
                </a:lnTo>
                <a:lnTo>
                  <a:pt x="501843" y="772776"/>
                </a:lnTo>
                <a:lnTo>
                  <a:pt x="501843" y="791248"/>
                </a:lnTo>
                <a:lnTo>
                  <a:pt x="532631" y="791248"/>
                </a:lnTo>
                <a:lnTo>
                  <a:pt x="532631" y="822036"/>
                </a:lnTo>
                <a:lnTo>
                  <a:pt x="560340" y="822036"/>
                </a:lnTo>
                <a:lnTo>
                  <a:pt x="560340" y="862061"/>
                </a:lnTo>
                <a:lnTo>
                  <a:pt x="591128" y="862061"/>
                </a:lnTo>
                <a:lnTo>
                  <a:pt x="591128" y="895927"/>
                </a:lnTo>
                <a:lnTo>
                  <a:pt x="618837" y="895927"/>
                </a:lnTo>
                <a:lnTo>
                  <a:pt x="618837" y="926715"/>
                </a:lnTo>
                <a:lnTo>
                  <a:pt x="649625" y="926715"/>
                </a:lnTo>
                <a:lnTo>
                  <a:pt x="649625" y="954424"/>
                </a:lnTo>
                <a:lnTo>
                  <a:pt x="680412" y="954424"/>
                </a:lnTo>
                <a:lnTo>
                  <a:pt x="680412" y="982133"/>
                </a:lnTo>
                <a:lnTo>
                  <a:pt x="708121" y="982133"/>
                </a:lnTo>
                <a:lnTo>
                  <a:pt x="708121" y="1006764"/>
                </a:lnTo>
                <a:lnTo>
                  <a:pt x="729673" y="1006764"/>
                </a:lnTo>
                <a:lnTo>
                  <a:pt x="729673" y="1022158"/>
                </a:lnTo>
                <a:lnTo>
                  <a:pt x="754303" y="1022158"/>
                </a:lnTo>
                <a:lnTo>
                  <a:pt x="754303" y="1037551"/>
                </a:lnTo>
                <a:lnTo>
                  <a:pt x="772776" y="1037551"/>
                </a:lnTo>
                <a:lnTo>
                  <a:pt x="772776" y="1083733"/>
                </a:lnTo>
                <a:lnTo>
                  <a:pt x="788170" y="1083733"/>
                </a:lnTo>
                <a:lnTo>
                  <a:pt x="788170" y="1142230"/>
                </a:lnTo>
                <a:lnTo>
                  <a:pt x="852825" y="1142230"/>
                </a:lnTo>
                <a:lnTo>
                  <a:pt x="852825" y="1182255"/>
                </a:lnTo>
                <a:lnTo>
                  <a:pt x="877455" y="1182255"/>
                </a:lnTo>
                <a:lnTo>
                  <a:pt x="877455" y="1216121"/>
                </a:lnTo>
                <a:lnTo>
                  <a:pt x="911321" y="1216121"/>
                </a:lnTo>
                <a:lnTo>
                  <a:pt x="911321" y="1237673"/>
                </a:lnTo>
                <a:lnTo>
                  <a:pt x="979055" y="1237673"/>
                </a:lnTo>
                <a:lnTo>
                  <a:pt x="979055" y="1253067"/>
                </a:lnTo>
                <a:lnTo>
                  <a:pt x="1016000" y="1253067"/>
                </a:lnTo>
                <a:lnTo>
                  <a:pt x="1016000" y="1283855"/>
                </a:lnTo>
                <a:lnTo>
                  <a:pt x="1046788" y="1283855"/>
                </a:lnTo>
                <a:lnTo>
                  <a:pt x="1046788" y="1299248"/>
                </a:lnTo>
                <a:lnTo>
                  <a:pt x="1077576" y="1299248"/>
                </a:lnTo>
                <a:lnTo>
                  <a:pt x="1077576" y="1320800"/>
                </a:lnTo>
                <a:lnTo>
                  <a:pt x="1102206" y="1320800"/>
                </a:lnTo>
                <a:lnTo>
                  <a:pt x="1102206" y="1360824"/>
                </a:lnTo>
                <a:lnTo>
                  <a:pt x="1126837" y="1360824"/>
                </a:lnTo>
                <a:lnTo>
                  <a:pt x="1126837" y="1382376"/>
                </a:lnTo>
                <a:lnTo>
                  <a:pt x="1176097" y="1382376"/>
                </a:lnTo>
                <a:lnTo>
                  <a:pt x="1176097" y="1397770"/>
                </a:lnTo>
                <a:lnTo>
                  <a:pt x="1213043" y="1397770"/>
                </a:lnTo>
                <a:lnTo>
                  <a:pt x="1213043" y="1456267"/>
                </a:lnTo>
                <a:lnTo>
                  <a:pt x="1262303" y="1456267"/>
                </a:lnTo>
                <a:lnTo>
                  <a:pt x="1262303" y="1477818"/>
                </a:lnTo>
                <a:lnTo>
                  <a:pt x="1339273" y="1477818"/>
                </a:lnTo>
                <a:lnTo>
                  <a:pt x="1339273" y="1490133"/>
                </a:lnTo>
                <a:lnTo>
                  <a:pt x="1370061" y="1490133"/>
                </a:lnTo>
                <a:lnTo>
                  <a:pt x="1370061" y="1508606"/>
                </a:lnTo>
                <a:lnTo>
                  <a:pt x="1499370" y="1508606"/>
                </a:lnTo>
                <a:lnTo>
                  <a:pt x="1499370" y="1542473"/>
                </a:lnTo>
                <a:lnTo>
                  <a:pt x="1579418" y="1542473"/>
                </a:lnTo>
                <a:lnTo>
                  <a:pt x="1579418" y="1576339"/>
                </a:lnTo>
                <a:lnTo>
                  <a:pt x="1662546" y="1576339"/>
                </a:lnTo>
                <a:lnTo>
                  <a:pt x="1668703" y="1576339"/>
                </a:lnTo>
                <a:lnTo>
                  <a:pt x="1668703" y="1607127"/>
                </a:lnTo>
                <a:lnTo>
                  <a:pt x="1930400" y="1607127"/>
                </a:lnTo>
                <a:lnTo>
                  <a:pt x="1930400" y="1668703"/>
                </a:lnTo>
                <a:lnTo>
                  <a:pt x="1976582" y="1668703"/>
                </a:lnTo>
                <a:lnTo>
                  <a:pt x="1976582" y="1677939"/>
                </a:lnTo>
                <a:lnTo>
                  <a:pt x="2035079" y="1677939"/>
                </a:lnTo>
                <a:lnTo>
                  <a:pt x="2035079" y="1708727"/>
                </a:lnTo>
                <a:lnTo>
                  <a:pt x="2275225" y="1708727"/>
                </a:lnTo>
                <a:lnTo>
                  <a:pt x="2275225" y="1761067"/>
                </a:lnTo>
                <a:lnTo>
                  <a:pt x="2327564" y="1761067"/>
                </a:lnTo>
                <a:lnTo>
                  <a:pt x="2327564" y="1788776"/>
                </a:lnTo>
                <a:lnTo>
                  <a:pt x="2416849" y="1788776"/>
                </a:lnTo>
                <a:lnTo>
                  <a:pt x="2416849" y="1838036"/>
                </a:lnTo>
                <a:lnTo>
                  <a:pt x="3195782" y="1838036"/>
                </a:lnTo>
                <a:lnTo>
                  <a:pt x="3195782" y="2281382"/>
                </a:lnTo>
              </a:path>
            </a:pathLst>
          </a:custGeom>
          <a:noFill/>
          <a:ln w="28575">
            <a:solidFill>
              <a:schemeClr val="accent3"/>
            </a:solidFill>
            <a:miter lim="800000"/>
            <a:headEnd/>
            <a:tailEnd/>
          </a:ln>
        </p:spPr>
        <p:txBody>
          <a:bodyPr rtlCol="0" anchor="ctr"/>
          <a:lstStyle/>
          <a:p>
            <a:pPr algn="ctr"/>
            <a:endParaRPr lang="en-US" dirty="0"/>
          </a:p>
        </p:txBody>
      </p:sp>
      <p:sp>
        <p:nvSpPr>
          <p:cNvPr id="13" name="TextBox 12">
            <a:extLst>
              <a:ext uri="{FF2B5EF4-FFF2-40B4-BE49-F238E27FC236}">
                <a16:creationId xmlns:a16="http://schemas.microsoft.com/office/drawing/2014/main" id="{9C6C93A6-8EF7-97F7-23DD-C9989778C992}"/>
              </a:ext>
            </a:extLst>
          </p:cNvPr>
          <p:cNvSpPr txBox="1"/>
          <p:nvPr/>
        </p:nvSpPr>
        <p:spPr bwMode="auto">
          <a:xfrm rot="16200000">
            <a:off x="-497077" y="2937118"/>
            <a:ext cx="26795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grpSp>
        <p:nvGrpSpPr>
          <p:cNvPr id="56" name="Group 55">
            <a:extLst>
              <a:ext uri="{FF2B5EF4-FFF2-40B4-BE49-F238E27FC236}">
                <a16:creationId xmlns:a16="http://schemas.microsoft.com/office/drawing/2014/main" id="{B653B1C7-8754-7A3D-DAFF-B199ADD7C6DD}"/>
              </a:ext>
            </a:extLst>
          </p:cNvPr>
          <p:cNvGrpSpPr/>
          <p:nvPr/>
        </p:nvGrpSpPr>
        <p:grpSpPr>
          <a:xfrm>
            <a:off x="1370862" y="1994657"/>
            <a:ext cx="57708" cy="2291975"/>
            <a:chOff x="6626737" y="1314728"/>
            <a:chExt cx="58378" cy="2829772"/>
          </a:xfrm>
        </p:grpSpPr>
        <p:cxnSp>
          <p:nvCxnSpPr>
            <p:cNvPr id="14" name="Straight Connector 13">
              <a:extLst>
                <a:ext uri="{FF2B5EF4-FFF2-40B4-BE49-F238E27FC236}">
                  <a16:creationId xmlns:a16="http://schemas.microsoft.com/office/drawing/2014/main" id="{2E1257C3-1670-64B6-666D-04BB5198C061}"/>
                </a:ext>
              </a:extLst>
            </p:cNvPr>
            <p:cNvCxnSpPr/>
            <p:nvPr/>
          </p:nvCxnSpPr>
          <p:spPr bwMode="auto">
            <a:xfrm flipH="1">
              <a:off x="6626737" y="1314728"/>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084FBAF0-9DCF-3FEA-D31A-6AF79579DA57}"/>
                </a:ext>
              </a:extLst>
            </p:cNvPr>
            <p:cNvCxnSpPr/>
            <p:nvPr/>
          </p:nvCxnSpPr>
          <p:spPr bwMode="auto">
            <a:xfrm flipH="1">
              <a:off x="6626737" y="1880682"/>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D72EFA5A-1898-3A1B-D167-24503DE5BBDB}"/>
                </a:ext>
              </a:extLst>
            </p:cNvPr>
            <p:cNvCxnSpPr/>
            <p:nvPr/>
          </p:nvCxnSpPr>
          <p:spPr bwMode="auto">
            <a:xfrm flipH="1">
              <a:off x="6626737" y="2446636"/>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E5970484-B025-C4F5-2E36-783AB12CAD7B}"/>
                </a:ext>
              </a:extLst>
            </p:cNvPr>
            <p:cNvCxnSpPr/>
            <p:nvPr/>
          </p:nvCxnSpPr>
          <p:spPr bwMode="auto">
            <a:xfrm flipH="1">
              <a:off x="6626737" y="3012590"/>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B59AEAFB-9893-E0A7-4470-E54A221629E2}"/>
                </a:ext>
              </a:extLst>
            </p:cNvPr>
            <p:cNvCxnSpPr/>
            <p:nvPr/>
          </p:nvCxnSpPr>
          <p:spPr bwMode="auto">
            <a:xfrm flipH="1">
              <a:off x="6626737" y="3578544"/>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B737DA37-53B7-699E-B67A-139D0A66D497}"/>
                </a:ext>
              </a:extLst>
            </p:cNvPr>
            <p:cNvCxnSpPr/>
            <p:nvPr/>
          </p:nvCxnSpPr>
          <p:spPr bwMode="auto">
            <a:xfrm flipH="1">
              <a:off x="6626737" y="4144500"/>
              <a:ext cx="58378" cy="0"/>
            </a:xfrm>
            <a:prstGeom prst="line">
              <a:avLst/>
            </a:prstGeom>
            <a:noFill/>
            <a:ln w="28575" cap="flat" cmpd="sng" algn="ctr">
              <a:solidFill>
                <a:schemeClr val="bg1"/>
              </a:solidFill>
              <a:prstDash val="solid"/>
              <a:round/>
              <a:headEnd type="none" w="med" len="med"/>
              <a:tailEnd type="none" w="med" len="med"/>
            </a:ln>
            <a:effectLst/>
          </p:spPr>
        </p:cxnSp>
      </p:grpSp>
      <p:grpSp>
        <p:nvGrpSpPr>
          <p:cNvPr id="57" name="Group 56">
            <a:extLst>
              <a:ext uri="{FF2B5EF4-FFF2-40B4-BE49-F238E27FC236}">
                <a16:creationId xmlns:a16="http://schemas.microsoft.com/office/drawing/2014/main" id="{0D4575B6-FE54-1199-E333-77C1AC17E4E8}"/>
              </a:ext>
            </a:extLst>
          </p:cNvPr>
          <p:cNvGrpSpPr/>
          <p:nvPr/>
        </p:nvGrpSpPr>
        <p:grpSpPr>
          <a:xfrm>
            <a:off x="1428568" y="4280799"/>
            <a:ext cx="4390712" cy="69080"/>
            <a:chOff x="6691633" y="4148844"/>
            <a:chExt cx="3975030" cy="60299"/>
          </a:xfrm>
        </p:grpSpPr>
        <p:cxnSp>
          <p:nvCxnSpPr>
            <p:cNvPr id="20" name="Straight Connector 19">
              <a:extLst>
                <a:ext uri="{FF2B5EF4-FFF2-40B4-BE49-F238E27FC236}">
                  <a16:creationId xmlns:a16="http://schemas.microsoft.com/office/drawing/2014/main" id="{4B1CFBE5-EBC3-0119-52B8-8EFD20B5CE72}"/>
                </a:ext>
              </a:extLst>
            </p:cNvPr>
            <p:cNvCxnSpPr/>
            <p:nvPr/>
          </p:nvCxnSpPr>
          <p:spPr bwMode="auto">
            <a:xfrm>
              <a:off x="6691633" y="4148844"/>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1A4A7E3F-F140-F730-B6DA-B9C383E6760B}"/>
                </a:ext>
              </a:extLst>
            </p:cNvPr>
            <p:cNvCxnSpPr/>
            <p:nvPr/>
          </p:nvCxnSpPr>
          <p:spPr bwMode="auto">
            <a:xfrm>
              <a:off x="9474154" y="4148844"/>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4AE65A42-EC83-E15A-8295-E138182CBE34}"/>
                </a:ext>
              </a:extLst>
            </p:cNvPr>
            <p:cNvCxnSpPr/>
            <p:nvPr/>
          </p:nvCxnSpPr>
          <p:spPr bwMode="auto">
            <a:xfrm>
              <a:off x="10269160" y="4148844"/>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CBDA3421-4FC0-7CA7-8574-F1595A5DE3EF}"/>
                </a:ext>
              </a:extLst>
            </p:cNvPr>
            <p:cNvCxnSpPr/>
            <p:nvPr/>
          </p:nvCxnSpPr>
          <p:spPr bwMode="auto">
            <a:xfrm>
              <a:off x="10666663" y="4148844"/>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C33BA082-6D15-EA64-DF13-965A6685FB0D}"/>
                </a:ext>
              </a:extLst>
            </p:cNvPr>
            <p:cNvCxnSpPr/>
            <p:nvPr/>
          </p:nvCxnSpPr>
          <p:spPr bwMode="auto">
            <a:xfrm>
              <a:off x="7486639" y="4148844"/>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FA31BC11-88CD-C910-37A0-D9A855F4B44C}"/>
                </a:ext>
              </a:extLst>
            </p:cNvPr>
            <p:cNvCxnSpPr/>
            <p:nvPr/>
          </p:nvCxnSpPr>
          <p:spPr bwMode="auto">
            <a:xfrm>
              <a:off x="7089136" y="4148844"/>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BF7C4800-5E53-42B6-BC24-262D9F76B86A}"/>
                </a:ext>
              </a:extLst>
            </p:cNvPr>
            <p:cNvCxnSpPr/>
            <p:nvPr/>
          </p:nvCxnSpPr>
          <p:spPr bwMode="auto">
            <a:xfrm>
              <a:off x="7884142" y="4148844"/>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899E6C37-9783-A8DE-F40C-A685674485C9}"/>
                </a:ext>
              </a:extLst>
            </p:cNvPr>
            <p:cNvCxnSpPr/>
            <p:nvPr/>
          </p:nvCxnSpPr>
          <p:spPr bwMode="auto">
            <a:xfrm>
              <a:off x="8281645" y="4148844"/>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3D35579C-3083-912E-80E5-8C4468DEBB15}"/>
                </a:ext>
              </a:extLst>
            </p:cNvPr>
            <p:cNvCxnSpPr/>
            <p:nvPr/>
          </p:nvCxnSpPr>
          <p:spPr bwMode="auto">
            <a:xfrm>
              <a:off x="8679148" y="4148844"/>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535EB23-8940-5A7F-993A-EB7E87817150}"/>
                </a:ext>
              </a:extLst>
            </p:cNvPr>
            <p:cNvCxnSpPr/>
            <p:nvPr/>
          </p:nvCxnSpPr>
          <p:spPr bwMode="auto">
            <a:xfrm>
              <a:off x="9076651" y="4148844"/>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41C42BDF-A43E-2481-6189-A5FACEF2B894}"/>
                </a:ext>
              </a:extLst>
            </p:cNvPr>
            <p:cNvCxnSpPr/>
            <p:nvPr/>
          </p:nvCxnSpPr>
          <p:spPr bwMode="auto">
            <a:xfrm>
              <a:off x="9871657" y="4148844"/>
              <a:ext cx="0" cy="60299"/>
            </a:xfrm>
            <a:prstGeom prst="line">
              <a:avLst/>
            </a:prstGeom>
            <a:noFill/>
            <a:ln w="28575" cap="flat" cmpd="sng" algn="ctr">
              <a:solidFill>
                <a:schemeClr val="bg1"/>
              </a:solidFill>
              <a:prstDash val="solid"/>
              <a:round/>
              <a:headEnd type="none" w="med" len="med"/>
              <a:tailEnd type="none" w="med" len="med"/>
            </a:ln>
            <a:effectLst/>
          </p:spPr>
        </p:cxnSp>
      </p:grpSp>
      <p:sp>
        <p:nvSpPr>
          <p:cNvPr id="55" name="Freeform: Shape 54">
            <a:extLst>
              <a:ext uri="{FF2B5EF4-FFF2-40B4-BE49-F238E27FC236}">
                <a16:creationId xmlns:a16="http://schemas.microsoft.com/office/drawing/2014/main" id="{DCF4E915-8484-D225-A843-C1B96AA5B001}"/>
              </a:ext>
            </a:extLst>
          </p:cNvPr>
          <p:cNvSpPr/>
          <p:nvPr/>
        </p:nvSpPr>
        <p:spPr bwMode="auto">
          <a:xfrm>
            <a:off x="1428588" y="1985146"/>
            <a:ext cx="4388392" cy="2307321"/>
          </a:xfrm>
          <a:custGeom>
            <a:avLst/>
            <a:gdLst>
              <a:gd name="connsiteX0" fmla="*/ 0 w 4794678"/>
              <a:gd name="connsiteY0" fmla="*/ 0 h 2307321"/>
              <a:gd name="connsiteX1" fmla="*/ 0 w 4794678"/>
              <a:gd name="connsiteY1" fmla="*/ 2307321 h 2307321"/>
              <a:gd name="connsiteX2" fmla="*/ 4794678 w 4794678"/>
              <a:gd name="connsiteY2" fmla="*/ 2307321 h 2307321"/>
            </a:gdLst>
            <a:ahLst/>
            <a:cxnLst>
              <a:cxn ang="0">
                <a:pos x="connsiteX0" y="connsiteY0"/>
              </a:cxn>
              <a:cxn ang="0">
                <a:pos x="connsiteX1" y="connsiteY1"/>
              </a:cxn>
              <a:cxn ang="0">
                <a:pos x="connsiteX2" y="connsiteY2"/>
              </a:cxn>
            </a:cxnLst>
            <a:rect l="l" t="t" r="r" b="b"/>
            <a:pathLst>
              <a:path w="4794678" h="2307321">
                <a:moveTo>
                  <a:pt x="0" y="0"/>
                </a:moveTo>
                <a:lnTo>
                  <a:pt x="0" y="2307321"/>
                </a:lnTo>
                <a:lnTo>
                  <a:pt x="4794678" y="2307321"/>
                </a:lnTo>
              </a:path>
            </a:pathLst>
          </a:custGeom>
          <a:noFill/>
          <a:ln w="28575">
            <a:solidFill>
              <a:schemeClr val="bg1"/>
            </a:solidFill>
            <a:miter lim="800000"/>
            <a:headEnd/>
            <a:tailEnd/>
          </a:ln>
        </p:spPr>
        <p:txBody>
          <a:bodyPr rtlCol="0" anchor="ctr"/>
          <a:lstStyle/>
          <a:p>
            <a:pPr algn="ctr"/>
            <a:endParaRPr lang="en-US" dirty="0"/>
          </a:p>
        </p:txBody>
      </p:sp>
      <p:sp>
        <p:nvSpPr>
          <p:cNvPr id="58" name="TextBox 57">
            <a:extLst>
              <a:ext uri="{FF2B5EF4-FFF2-40B4-BE49-F238E27FC236}">
                <a16:creationId xmlns:a16="http://schemas.microsoft.com/office/drawing/2014/main" id="{5BCE060B-1DF4-785C-9EAA-3E0BA747E7DB}"/>
              </a:ext>
            </a:extLst>
          </p:cNvPr>
          <p:cNvSpPr txBox="1"/>
          <p:nvPr/>
        </p:nvSpPr>
        <p:spPr bwMode="auto">
          <a:xfrm>
            <a:off x="1169800" y="4300411"/>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9" name="TextBox 58">
            <a:extLst>
              <a:ext uri="{FF2B5EF4-FFF2-40B4-BE49-F238E27FC236}">
                <a16:creationId xmlns:a16="http://schemas.microsoft.com/office/drawing/2014/main" id="{C2092995-43DB-113B-DAE2-046191F25BC0}"/>
              </a:ext>
            </a:extLst>
          </p:cNvPr>
          <p:cNvSpPr txBox="1"/>
          <p:nvPr/>
        </p:nvSpPr>
        <p:spPr bwMode="auto">
          <a:xfrm>
            <a:off x="1602145" y="4304954"/>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60" name="TextBox 59">
            <a:extLst>
              <a:ext uri="{FF2B5EF4-FFF2-40B4-BE49-F238E27FC236}">
                <a16:creationId xmlns:a16="http://schemas.microsoft.com/office/drawing/2014/main" id="{243D57A0-D2D1-B28D-18FB-8DB1AFE0C49B}"/>
              </a:ext>
            </a:extLst>
          </p:cNvPr>
          <p:cNvSpPr txBox="1"/>
          <p:nvPr/>
        </p:nvSpPr>
        <p:spPr bwMode="auto">
          <a:xfrm>
            <a:off x="2048743" y="4296608"/>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61" name="TextBox 60">
            <a:extLst>
              <a:ext uri="{FF2B5EF4-FFF2-40B4-BE49-F238E27FC236}">
                <a16:creationId xmlns:a16="http://schemas.microsoft.com/office/drawing/2014/main" id="{46B09F2C-2DFB-07F1-379C-32C1F49C1316}"/>
              </a:ext>
            </a:extLst>
          </p:cNvPr>
          <p:cNvSpPr txBox="1"/>
          <p:nvPr/>
        </p:nvSpPr>
        <p:spPr bwMode="auto">
          <a:xfrm>
            <a:off x="2481088" y="4301151"/>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62" name="TextBox 61">
            <a:extLst>
              <a:ext uri="{FF2B5EF4-FFF2-40B4-BE49-F238E27FC236}">
                <a16:creationId xmlns:a16="http://schemas.microsoft.com/office/drawing/2014/main" id="{1AB93663-CCC3-E9D6-51B5-B0706F50E880}"/>
              </a:ext>
            </a:extLst>
          </p:cNvPr>
          <p:cNvSpPr txBox="1"/>
          <p:nvPr/>
        </p:nvSpPr>
        <p:spPr bwMode="auto">
          <a:xfrm>
            <a:off x="2927686" y="4295868"/>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63" name="TextBox 62">
            <a:extLst>
              <a:ext uri="{FF2B5EF4-FFF2-40B4-BE49-F238E27FC236}">
                <a16:creationId xmlns:a16="http://schemas.microsoft.com/office/drawing/2014/main" id="{46D2AA35-B44C-9F7C-3311-B3BF8B3F21CD}"/>
              </a:ext>
            </a:extLst>
          </p:cNvPr>
          <p:cNvSpPr txBox="1"/>
          <p:nvPr/>
        </p:nvSpPr>
        <p:spPr bwMode="auto">
          <a:xfrm>
            <a:off x="3360030" y="4300411"/>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576" name="TextBox 575">
            <a:extLst>
              <a:ext uri="{FF2B5EF4-FFF2-40B4-BE49-F238E27FC236}">
                <a16:creationId xmlns:a16="http://schemas.microsoft.com/office/drawing/2014/main" id="{B39EBCB0-6EE8-435A-E363-CB1781F1C951}"/>
              </a:ext>
            </a:extLst>
          </p:cNvPr>
          <p:cNvSpPr txBox="1"/>
          <p:nvPr/>
        </p:nvSpPr>
        <p:spPr bwMode="auto">
          <a:xfrm>
            <a:off x="3806628" y="4292065"/>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577" name="TextBox 576">
            <a:extLst>
              <a:ext uri="{FF2B5EF4-FFF2-40B4-BE49-F238E27FC236}">
                <a16:creationId xmlns:a16="http://schemas.microsoft.com/office/drawing/2014/main" id="{7BD79089-6FEE-BFE9-7729-9194E248CFE9}"/>
              </a:ext>
            </a:extLst>
          </p:cNvPr>
          <p:cNvSpPr txBox="1"/>
          <p:nvPr/>
        </p:nvSpPr>
        <p:spPr bwMode="auto">
          <a:xfrm>
            <a:off x="4238973" y="4296608"/>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578" name="TextBox 577">
            <a:extLst>
              <a:ext uri="{FF2B5EF4-FFF2-40B4-BE49-F238E27FC236}">
                <a16:creationId xmlns:a16="http://schemas.microsoft.com/office/drawing/2014/main" id="{79D0929D-B28A-649E-37E1-6F8C6AC9D5F8}"/>
              </a:ext>
            </a:extLst>
          </p:cNvPr>
          <p:cNvSpPr txBox="1"/>
          <p:nvPr/>
        </p:nvSpPr>
        <p:spPr bwMode="auto">
          <a:xfrm>
            <a:off x="4684459" y="4291439"/>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p:txBody>
      </p:sp>
      <p:sp>
        <p:nvSpPr>
          <p:cNvPr id="579" name="TextBox 578">
            <a:extLst>
              <a:ext uri="{FF2B5EF4-FFF2-40B4-BE49-F238E27FC236}">
                <a16:creationId xmlns:a16="http://schemas.microsoft.com/office/drawing/2014/main" id="{B3EF095C-32DA-B88B-8EEB-C203C5EB9995}"/>
              </a:ext>
            </a:extLst>
          </p:cNvPr>
          <p:cNvSpPr txBox="1"/>
          <p:nvPr/>
        </p:nvSpPr>
        <p:spPr bwMode="auto">
          <a:xfrm>
            <a:off x="5131057" y="4283093"/>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580" name="TextBox 579">
            <a:extLst>
              <a:ext uri="{FF2B5EF4-FFF2-40B4-BE49-F238E27FC236}">
                <a16:creationId xmlns:a16="http://schemas.microsoft.com/office/drawing/2014/main" id="{C534B079-97C3-4D2F-03F4-0C64E089ECB5}"/>
              </a:ext>
            </a:extLst>
          </p:cNvPr>
          <p:cNvSpPr txBox="1"/>
          <p:nvPr/>
        </p:nvSpPr>
        <p:spPr bwMode="auto">
          <a:xfrm>
            <a:off x="5563402" y="4287636"/>
            <a:ext cx="50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581" name="TextBox 580">
            <a:extLst>
              <a:ext uri="{FF2B5EF4-FFF2-40B4-BE49-F238E27FC236}">
                <a16:creationId xmlns:a16="http://schemas.microsoft.com/office/drawing/2014/main" id="{9427B27F-DAE0-C9A8-E95B-12307D28B396}"/>
              </a:ext>
            </a:extLst>
          </p:cNvPr>
          <p:cNvSpPr txBox="1"/>
          <p:nvPr/>
        </p:nvSpPr>
        <p:spPr bwMode="auto">
          <a:xfrm>
            <a:off x="2309932" y="4543977"/>
            <a:ext cx="26886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582" name="TextBox 581">
            <a:extLst>
              <a:ext uri="{FF2B5EF4-FFF2-40B4-BE49-F238E27FC236}">
                <a16:creationId xmlns:a16="http://schemas.microsoft.com/office/drawing/2014/main" id="{148A370F-2A43-1E73-437B-441E9E03A94B}"/>
              </a:ext>
            </a:extLst>
          </p:cNvPr>
          <p:cNvSpPr txBox="1"/>
          <p:nvPr/>
        </p:nvSpPr>
        <p:spPr bwMode="auto">
          <a:xfrm>
            <a:off x="1169800" y="4796972"/>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151</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153</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83" name="TextBox 582">
            <a:extLst>
              <a:ext uri="{FF2B5EF4-FFF2-40B4-BE49-F238E27FC236}">
                <a16:creationId xmlns:a16="http://schemas.microsoft.com/office/drawing/2014/main" id="{228507E7-5BC9-8CCD-D949-5F0F342ABA1B}"/>
              </a:ext>
            </a:extLst>
          </p:cNvPr>
          <p:cNvSpPr txBox="1"/>
          <p:nvPr/>
        </p:nvSpPr>
        <p:spPr bwMode="auto">
          <a:xfrm>
            <a:off x="1602145" y="4801515"/>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111</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93</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(11)</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84" name="TextBox 583">
            <a:extLst>
              <a:ext uri="{FF2B5EF4-FFF2-40B4-BE49-F238E27FC236}">
                <a16:creationId xmlns:a16="http://schemas.microsoft.com/office/drawing/2014/main" id="{FED1D007-2B39-61A0-17B8-4DDDB82C88A0}"/>
              </a:ext>
            </a:extLst>
          </p:cNvPr>
          <p:cNvSpPr txBox="1"/>
          <p:nvPr/>
        </p:nvSpPr>
        <p:spPr bwMode="auto">
          <a:xfrm>
            <a:off x="2048743" y="4793169"/>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87</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61</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(15)</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85" name="TextBox 584">
            <a:extLst>
              <a:ext uri="{FF2B5EF4-FFF2-40B4-BE49-F238E27FC236}">
                <a16:creationId xmlns:a16="http://schemas.microsoft.com/office/drawing/2014/main" id="{EF1EFABD-E18E-308F-9CEE-45D23D4D5808}"/>
              </a:ext>
            </a:extLst>
          </p:cNvPr>
          <p:cNvSpPr txBox="1"/>
          <p:nvPr/>
        </p:nvSpPr>
        <p:spPr bwMode="auto">
          <a:xfrm>
            <a:off x="2481088" y="4797712"/>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74</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46</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(15)</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86" name="TextBox 585">
            <a:extLst>
              <a:ext uri="{FF2B5EF4-FFF2-40B4-BE49-F238E27FC236}">
                <a16:creationId xmlns:a16="http://schemas.microsoft.com/office/drawing/2014/main" id="{51398314-2EE3-2FAE-03CD-0F46B1E3EA1E}"/>
              </a:ext>
            </a:extLst>
          </p:cNvPr>
          <p:cNvSpPr txBox="1"/>
          <p:nvPr/>
        </p:nvSpPr>
        <p:spPr bwMode="auto">
          <a:xfrm>
            <a:off x="2927686" y="4792429"/>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(24)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(27)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87" name="TextBox 586">
            <a:extLst>
              <a:ext uri="{FF2B5EF4-FFF2-40B4-BE49-F238E27FC236}">
                <a16:creationId xmlns:a16="http://schemas.microsoft.com/office/drawing/2014/main" id="{7E6A97A1-4CA8-4A7A-DB37-3802B2EF7E84}"/>
              </a:ext>
            </a:extLst>
          </p:cNvPr>
          <p:cNvSpPr txBox="1"/>
          <p:nvPr/>
        </p:nvSpPr>
        <p:spPr bwMode="auto">
          <a:xfrm>
            <a:off x="3360030" y="4796972"/>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(48)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(37)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88" name="TextBox 587">
            <a:extLst>
              <a:ext uri="{FF2B5EF4-FFF2-40B4-BE49-F238E27FC236}">
                <a16:creationId xmlns:a16="http://schemas.microsoft.com/office/drawing/2014/main" id="{169BC737-C811-A5D2-6E09-EFD11CDC86F1}"/>
              </a:ext>
            </a:extLst>
          </p:cNvPr>
          <p:cNvSpPr txBox="1"/>
          <p:nvPr/>
        </p:nvSpPr>
        <p:spPr bwMode="auto">
          <a:xfrm>
            <a:off x="3806628" y="4788626"/>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(59)</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(43)</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89" name="TextBox 588">
            <a:extLst>
              <a:ext uri="{FF2B5EF4-FFF2-40B4-BE49-F238E27FC236}">
                <a16:creationId xmlns:a16="http://schemas.microsoft.com/office/drawing/2014/main" id="{4AAA2EF9-4023-260A-380B-F05A4069B3F0}"/>
              </a:ext>
            </a:extLst>
          </p:cNvPr>
          <p:cNvSpPr txBox="1"/>
          <p:nvPr/>
        </p:nvSpPr>
        <p:spPr bwMode="auto">
          <a:xfrm>
            <a:off x="4238973" y="4793169"/>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(64)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(47)</a:t>
            </a:r>
          </a:p>
        </p:txBody>
      </p:sp>
      <p:sp>
        <p:nvSpPr>
          <p:cNvPr id="590" name="TextBox 589">
            <a:extLst>
              <a:ext uri="{FF2B5EF4-FFF2-40B4-BE49-F238E27FC236}">
                <a16:creationId xmlns:a16="http://schemas.microsoft.com/office/drawing/2014/main" id="{30A01E30-2F7F-2D8D-038D-166BA2599549}"/>
              </a:ext>
            </a:extLst>
          </p:cNvPr>
          <p:cNvSpPr txBox="1"/>
          <p:nvPr/>
        </p:nvSpPr>
        <p:spPr bwMode="auto">
          <a:xfrm>
            <a:off x="4684459" y="4788000"/>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91" name="TextBox 590">
            <a:extLst>
              <a:ext uri="{FF2B5EF4-FFF2-40B4-BE49-F238E27FC236}">
                <a16:creationId xmlns:a16="http://schemas.microsoft.com/office/drawing/2014/main" id="{55542B6D-5A70-9636-E375-3853E50CA40C}"/>
              </a:ext>
            </a:extLst>
          </p:cNvPr>
          <p:cNvSpPr txBox="1"/>
          <p:nvPr/>
        </p:nvSpPr>
        <p:spPr bwMode="auto">
          <a:xfrm>
            <a:off x="5131057" y="4779654"/>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(66)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92" name="TextBox 591">
            <a:extLst>
              <a:ext uri="{FF2B5EF4-FFF2-40B4-BE49-F238E27FC236}">
                <a16:creationId xmlns:a16="http://schemas.microsoft.com/office/drawing/2014/main" id="{559C75D2-48A2-65F6-0802-16DCFA413192}"/>
              </a:ext>
            </a:extLst>
          </p:cNvPr>
          <p:cNvSpPr txBox="1"/>
          <p:nvPr/>
        </p:nvSpPr>
        <p:spPr bwMode="auto">
          <a:xfrm>
            <a:off x="5563402" y="4784197"/>
            <a:ext cx="5088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(67)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93" name="TextBox 592">
            <a:extLst>
              <a:ext uri="{FF2B5EF4-FFF2-40B4-BE49-F238E27FC236}">
                <a16:creationId xmlns:a16="http://schemas.microsoft.com/office/drawing/2014/main" id="{4D769B12-DB6D-C984-8E13-973BBCD47E58}"/>
              </a:ext>
            </a:extLst>
          </p:cNvPr>
          <p:cNvSpPr txBox="1"/>
          <p:nvPr/>
        </p:nvSpPr>
        <p:spPr bwMode="auto">
          <a:xfrm>
            <a:off x="-263520" y="4361735"/>
            <a:ext cx="157743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a:r>
            <a:b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Risk, n</a:t>
            </a:r>
            <a:b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Dara </a:t>
            </a:r>
            <a:r>
              <a:rPr lang="en-US" sz="1400" b="0" dirty="0">
                <a:solidFill>
                  <a:schemeClr val="accent1"/>
                </a:solidFill>
                <a:latin typeface="Calibri" panose="020F0502020204030204" pitchFamily="34" charset="0"/>
              </a:rPr>
              <a:t>+ </a:t>
            </a:r>
            <a:br>
              <a:rPr lang="en-US" sz="1400" b="0" dirty="0">
                <a:solidFill>
                  <a:schemeClr val="accent1"/>
                </a:solidFill>
                <a:latin typeface="Calibri" panose="020F0502020204030204" pitchFamily="34" charset="0"/>
              </a:rPr>
            </a:br>
            <a:r>
              <a:rPr lang="en-US" sz="1400" b="0" dirty="0">
                <a:solidFill>
                  <a:schemeClr val="accent1"/>
                </a:solidFill>
                <a:latin typeface="Calibri" panose="020F0502020204030204" pitchFamily="34" charset="0"/>
              </a:rPr>
              <a:t>pom/dex</a:t>
            </a:r>
          </a:p>
        </p:txBody>
      </p:sp>
      <p:grpSp>
        <p:nvGrpSpPr>
          <p:cNvPr id="8" name="Group 7">
            <a:extLst>
              <a:ext uri="{FF2B5EF4-FFF2-40B4-BE49-F238E27FC236}">
                <a16:creationId xmlns:a16="http://schemas.microsoft.com/office/drawing/2014/main" id="{3142BF04-C60C-785E-95B5-789FCE350F67}"/>
              </a:ext>
            </a:extLst>
          </p:cNvPr>
          <p:cNvGrpSpPr/>
          <p:nvPr/>
        </p:nvGrpSpPr>
        <p:grpSpPr>
          <a:xfrm>
            <a:off x="2763565" y="1809847"/>
            <a:ext cx="2006819" cy="523220"/>
            <a:chOff x="3027085" y="1809847"/>
            <a:chExt cx="2006819" cy="523220"/>
          </a:xfrm>
        </p:grpSpPr>
        <p:sp>
          <p:nvSpPr>
            <p:cNvPr id="594" name="TextBox 593">
              <a:extLst>
                <a:ext uri="{FF2B5EF4-FFF2-40B4-BE49-F238E27FC236}">
                  <a16:creationId xmlns:a16="http://schemas.microsoft.com/office/drawing/2014/main" id="{6A433E25-DBA3-7C96-1EEE-26B3923F3958}"/>
                </a:ext>
              </a:extLst>
            </p:cNvPr>
            <p:cNvSpPr txBox="1"/>
            <p:nvPr/>
          </p:nvSpPr>
          <p:spPr bwMode="auto">
            <a:xfrm>
              <a:off x="3195591" y="1809847"/>
              <a:ext cx="18383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Dara </a:t>
              </a:r>
              <a:r>
                <a:rPr lang="en-US" sz="1400" b="0" dirty="0">
                  <a:solidFill>
                    <a:srgbClr val="000000"/>
                  </a:solidFill>
                  <a:latin typeface="Calibri" panose="020F0502020204030204" pitchFamily="34" charset="0"/>
                </a:rPr>
                <a:t>+ pom/dex</a:t>
              </a:r>
            </a:p>
            <a:p>
              <a:pPr marL="0" marR="0" lvl="0" indent="0"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Pom/dex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596" name="Straight Connector 595">
              <a:extLst>
                <a:ext uri="{FF2B5EF4-FFF2-40B4-BE49-F238E27FC236}">
                  <a16:creationId xmlns:a16="http://schemas.microsoft.com/office/drawing/2014/main" id="{B66D0B05-807C-A93E-BDB5-2DF69D55B7A2}"/>
                </a:ext>
              </a:extLst>
            </p:cNvPr>
            <p:cNvCxnSpPr>
              <a:cxnSpLocks/>
            </p:cNvCxnSpPr>
            <p:nvPr/>
          </p:nvCxnSpPr>
          <p:spPr bwMode="auto">
            <a:xfrm>
              <a:off x="3027085" y="1962596"/>
              <a:ext cx="203809" cy="0"/>
            </a:xfrm>
            <a:prstGeom prst="line">
              <a:avLst/>
            </a:prstGeom>
            <a:noFill/>
            <a:ln w="28575" cap="flat" cmpd="sng" algn="ctr">
              <a:solidFill>
                <a:schemeClr val="accent1"/>
              </a:solidFill>
              <a:prstDash val="solid"/>
              <a:round/>
              <a:headEnd type="none" w="med" len="med"/>
              <a:tailEnd type="none" w="med" len="med"/>
            </a:ln>
            <a:effectLst/>
          </p:spPr>
        </p:cxnSp>
        <p:cxnSp>
          <p:nvCxnSpPr>
            <p:cNvPr id="597" name="Straight Connector 596">
              <a:extLst>
                <a:ext uri="{FF2B5EF4-FFF2-40B4-BE49-F238E27FC236}">
                  <a16:creationId xmlns:a16="http://schemas.microsoft.com/office/drawing/2014/main" id="{591F3C22-B060-D932-FF65-C46387DCCB78}"/>
                </a:ext>
              </a:extLst>
            </p:cNvPr>
            <p:cNvCxnSpPr>
              <a:cxnSpLocks/>
            </p:cNvCxnSpPr>
            <p:nvPr/>
          </p:nvCxnSpPr>
          <p:spPr bwMode="auto">
            <a:xfrm>
              <a:off x="3027085" y="2179179"/>
              <a:ext cx="203809" cy="0"/>
            </a:xfrm>
            <a:prstGeom prst="line">
              <a:avLst/>
            </a:prstGeom>
            <a:noFill/>
            <a:ln w="28575" cap="flat" cmpd="sng" algn="ctr">
              <a:solidFill>
                <a:schemeClr val="accent3"/>
              </a:solidFill>
              <a:prstDash val="solid"/>
              <a:round/>
              <a:headEnd type="none" w="med" len="med"/>
              <a:tailEnd type="none" w="med" len="med"/>
            </a:ln>
            <a:effectLst/>
          </p:spPr>
        </p:cxnSp>
      </p:grpSp>
      <p:sp>
        <p:nvSpPr>
          <p:cNvPr id="598" name="TextBox 597">
            <a:extLst>
              <a:ext uri="{FF2B5EF4-FFF2-40B4-BE49-F238E27FC236}">
                <a16:creationId xmlns:a16="http://schemas.microsoft.com/office/drawing/2014/main" id="{AEC89A7B-C422-2205-3D6B-92ECD3726567}"/>
              </a:ext>
            </a:extLst>
          </p:cNvPr>
          <p:cNvSpPr txBox="1"/>
          <p:nvPr/>
        </p:nvSpPr>
        <p:spPr bwMode="auto">
          <a:xfrm>
            <a:off x="2932072" y="2563804"/>
            <a:ext cx="22612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0.63 (95% CI: 0.47-0.85; 2-sided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.0018)</a:t>
            </a:r>
          </a:p>
        </p:txBody>
      </p:sp>
      <p:grpSp>
        <p:nvGrpSpPr>
          <p:cNvPr id="305" name="Group 304">
            <a:extLst>
              <a:ext uri="{FF2B5EF4-FFF2-40B4-BE49-F238E27FC236}">
                <a16:creationId xmlns:a16="http://schemas.microsoft.com/office/drawing/2014/main" id="{38E73480-1CF7-5D76-B8F1-354193BCC920}"/>
              </a:ext>
            </a:extLst>
          </p:cNvPr>
          <p:cNvGrpSpPr/>
          <p:nvPr/>
        </p:nvGrpSpPr>
        <p:grpSpPr>
          <a:xfrm>
            <a:off x="1433985" y="1947742"/>
            <a:ext cx="2796534" cy="1949570"/>
            <a:chOff x="6690912" y="1732997"/>
            <a:chExt cx="3055443" cy="1949570"/>
          </a:xfrm>
        </p:grpSpPr>
        <p:grpSp>
          <p:nvGrpSpPr>
            <p:cNvPr id="630" name="Group 629">
              <a:extLst>
                <a:ext uri="{FF2B5EF4-FFF2-40B4-BE49-F238E27FC236}">
                  <a16:creationId xmlns:a16="http://schemas.microsoft.com/office/drawing/2014/main" id="{B9BD890D-E23B-39C7-CD11-209B27D1EDAD}"/>
                </a:ext>
              </a:extLst>
            </p:cNvPr>
            <p:cNvGrpSpPr/>
            <p:nvPr/>
          </p:nvGrpSpPr>
          <p:grpSpPr>
            <a:xfrm>
              <a:off x="6825673" y="1908083"/>
              <a:ext cx="2920682" cy="1774484"/>
              <a:chOff x="6825673" y="1908083"/>
              <a:chExt cx="2920682" cy="1774484"/>
            </a:xfrm>
          </p:grpSpPr>
          <p:cxnSp>
            <p:nvCxnSpPr>
              <p:cNvPr id="603" name="Straight Connector 602">
                <a:extLst>
                  <a:ext uri="{FF2B5EF4-FFF2-40B4-BE49-F238E27FC236}">
                    <a16:creationId xmlns:a16="http://schemas.microsoft.com/office/drawing/2014/main" id="{0ADC046C-FD1A-DE27-A13B-B2E6B5843AB2}"/>
                  </a:ext>
                </a:extLst>
              </p:cNvPr>
              <p:cNvCxnSpPr/>
              <p:nvPr/>
            </p:nvCxnSpPr>
            <p:spPr bwMode="auto">
              <a:xfrm>
                <a:off x="6825673" y="1908083"/>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04" name="Straight Connector 603">
                <a:extLst>
                  <a:ext uri="{FF2B5EF4-FFF2-40B4-BE49-F238E27FC236}">
                    <a16:creationId xmlns:a16="http://schemas.microsoft.com/office/drawing/2014/main" id="{85CEB092-8AEB-2E1A-4365-A4BC348D89DA}"/>
                  </a:ext>
                </a:extLst>
              </p:cNvPr>
              <p:cNvCxnSpPr/>
              <p:nvPr/>
            </p:nvCxnSpPr>
            <p:spPr bwMode="auto">
              <a:xfrm>
                <a:off x="7021177" y="2238307"/>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05" name="Straight Connector 604">
                <a:extLst>
                  <a:ext uri="{FF2B5EF4-FFF2-40B4-BE49-F238E27FC236}">
                    <a16:creationId xmlns:a16="http://schemas.microsoft.com/office/drawing/2014/main" id="{3A83E152-9D0D-6559-3C1D-E5305FD1CA4E}"/>
                  </a:ext>
                </a:extLst>
              </p:cNvPr>
              <p:cNvCxnSpPr/>
              <p:nvPr/>
            </p:nvCxnSpPr>
            <p:spPr bwMode="auto">
              <a:xfrm>
                <a:off x="7309043" y="2656836"/>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06" name="Straight Connector 605">
                <a:extLst>
                  <a:ext uri="{FF2B5EF4-FFF2-40B4-BE49-F238E27FC236}">
                    <a16:creationId xmlns:a16="http://schemas.microsoft.com/office/drawing/2014/main" id="{AB995866-FCF7-C7E6-B57C-D80C9172CAF7}"/>
                  </a:ext>
                </a:extLst>
              </p:cNvPr>
              <p:cNvCxnSpPr/>
              <p:nvPr/>
            </p:nvCxnSpPr>
            <p:spPr bwMode="auto">
              <a:xfrm>
                <a:off x="7529176" y="2909525"/>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07" name="Straight Connector 606">
                <a:extLst>
                  <a:ext uri="{FF2B5EF4-FFF2-40B4-BE49-F238E27FC236}">
                    <a16:creationId xmlns:a16="http://schemas.microsoft.com/office/drawing/2014/main" id="{0DA7AE1A-8942-379C-3194-AEF1DD0FCD53}"/>
                  </a:ext>
                </a:extLst>
              </p:cNvPr>
              <p:cNvCxnSpPr/>
              <p:nvPr/>
            </p:nvCxnSpPr>
            <p:spPr bwMode="auto">
              <a:xfrm>
                <a:off x="7632121" y="2975978"/>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08" name="Straight Connector 607">
                <a:extLst>
                  <a:ext uri="{FF2B5EF4-FFF2-40B4-BE49-F238E27FC236}">
                    <a16:creationId xmlns:a16="http://schemas.microsoft.com/office/drawing/2014/main" id="{DB546E1C-B1D4-AC39-AC1A-0D380D4CEEC6}"/>
                  </a:ext>
                </a:extLst>
              </p:cNvPr>
              <p:cNvCxnSpPr/>
              <p:nvPr/>
            </p:nvCxnSpPr>
            <p:spPr bwMode="auto">
              <a:xfrm>
                <a:off x="8231140" y="3276604"/>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09" name="Straight Connector 608">
                <a:extLst>
                  <a:ext uri="{FF2B5EF4-FFF2-40B4-BE49-F238E27FC236}">
                    <a16:creationId xmlns:a16="http://schemas.microsoft.com/office/drawing/2014/main" id="{043589EC-3D50-844C-D5BA-2E1B91CDF528}"/>
                  </a:ext>
                </a:extLst>
              </p:cNvPr>
              <p:cNvCxnSpPr/>
              <p:nvPr/>
            </p:nvCxnSpPr>
            <p:spPr bwMode="auto">
              <a:xfrm>
                <a:off x="8240377" y="3276604"/>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10" name="Straight Connector 609">
                <a:extLst>
                  <a:ext uri="{FF2B5EF4-FFF2-40B4-BE49-F238E27FC236}">
                    <a16:creationId xmlns:a16="http://schemas.microsoft.com/office/drawing/2014/main" id="{39987E9C-1C07-6591-718E-C5B8E26593E2}"/>
                  </a:ext>
                </a:extLst>
              </p:cNvPr>
              <p:cNvCxnSpPr/>
              <p:nvPr/>
            </p:nvCxnSpPr>
            <p:spPr bwMode="auto">
              <a:xfrm>
                <a:off x="8285019" y="3312427"/>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11" name="Straight Connector 610">
                <a:extLst>
                  <a:ext uri="{FF2B5EF4-FFF2-40B4-BE49-F238E27FC236}">
                    <a16:creationId xmlns:a16="http://schemas.microsoft.com/office/drawing/2014/main" id="{B3ADEA7A-41AF-E2D8-8967-04932E069201}"/>
                  </a:ext>
                </a:extLst>
              </p:cNvPr>
              <p:cNvCxnSpPr/>
              <p:nvPr/>
            </p:nvCxnSpPr>
            <p:spPr bwMode="auto">
              <a:xfrm>
                <a:off x="8377043" y="3351329"/>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12" name="Straight Connector 611">
                <a:extLst>
                  <a:ext uri="{FF2B5EF4-FFF2-40B4-BE49-F238E27FC236}">
                    <a16:creationId xmlns:a16="http://schemas.microsoft.com/office/drawing/2014/main" id="{1D10A562-EBA0-81D5-269A-74434B46D404}"/>
                  </a:ext>
                </a:extLst>
              </p:cNvPr>
              <p:cNvCxnSpPr/>
              <p:nvPr/>
            </p:nvCxnSpPr>
            <p:spPr bwMode="auto">
              <a:xfrm>
                <a:off x="8446805" y="3351329"/>
                <a:ext cx="0" cy="96279"/>
              </a:xfrm>
              <a:prstGeom prst="line">
                <a:avLst/>
              </a:prstGeom>
              <a:noFill/>
              <a:ln w="38100" cap="flat" cmpd="sng" algn="ctr">
                <a:solidFill>
                  <a:schemeClr val="accent3"/>
                </a:solidFill>
                <a:prstDash val="solid"/>
                <a:round/>
                <a:headEnd type="none" w="med" len="med"/>
                <a:tailEnd type="none" w="med" len="med"/>
              </a:ln>
              <a:effectLst/>
            </p:spPr>
          </p:cxnSp>
          <p:cxnSp>
            <p:nvCxnSpPr>
              <p:cNvPr id="613" name="Straight Connector 612">
                <a:extLst>
                  <a:ext uri="{FF2B5EF4-FFF2-40B4-BE49-F238E27FC236}">
                    <a16:creationId xmlns:a16="http://schemas.microsoft.com/office/drawing/2014/main" id="{4C7D3FCA-E101-E7A1-3652-4776B13F117C}"/>
                  </a:ext>
                </a:extLst>
              </p:cNvPr>
              <p:cNvCxnSpPr/>
              <p:nvPr/>
            </p:nvCxnSpPr>
            <p:spPr bwMode="auto">
              <a:xfrm>
                <a:off x="8480523" y="3351329"/>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14" name="Straight Connector 613">
                <a:extLst>
                  <a:ext uri="{FF2B5EF4-FFF2-40B4-BE49-F238E27FC236}">
                    <a16:creationId xmlns:a16="http://schemas.microsoft.com/office/drawing/2014/main" id="{A2B0F24F-5430-B93F-AA13-6E1A33D3E425}"/>
                  </a:ext>
                </a:extLst>
              </p:cNvPr>
              <p:cNvCxnSpPr/>
              <p:nvPr/>
            </p:nvCxnSpPr>
            <p:spPr bwMode="auto">
              <a:xfrm>
                <a:off x="8531323" y="3351329"/>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15" name="Straight Connector 614">
                <a:extLst>
                  <a:ext uri="{FF2B5EF4-FFF2-40B4-BE49-F238E27FC236}">
                    <a16:creationId xmlns:a16="http://schemas.microsoft.com/office/drawing/2014/main" id="{AF51DB51-BC4C-DC6E-C97A-668AC920DD08}"/>
                  </a:ext>
                </a:extLst>
              </p:cNvPr>
              <p:cNvCxnSpPr/>
              <p:nvPr/>
            </p:nvCxnSpPr>
            <p:spPr bwMode="auto">
              <a:xfrm>
                <a:off x="8575965" y="3354408"/>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16" name="Straight Connector 615">
                <a:extLst>
                  <a:ext uri="{FF2B5EF4-FFF2-40B4-BE49-F238E27FC236}">
                    <a16:creationId xmlns:a16="http://schemas.microsoft.com/office/drawing/2014/main" id="{07EAA0C5-3C3D-EE45-A188-A1DF2DD4BD8E}"/>
                  </a:ext>
                </a:extLst>
              </p:cNvPr>
              <p:cNvCxnSpPr/>
              <p:nvPr/>
            </p:nvCxnSpPr>
            <p:spPr bwMode="auto">
              <a:xfrm>
                <a:off x="8703735" y="3425921"/>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17" name="Straight Connector 616">
                <a:extLst>
                  <a:ext uri="{FF2B5EF4-FFF2-40B4-BE49-F238E27FC236}">
                    <a16:creationId xmlns:a16="http://schemas.microsoft.com/office/drawing/2014/main" id="{A4213207-94A7-A629-6EB0-A611B06EAF13}"/>
                  </a:ext>
                </a:extLst>
              </p:cNvPr>
              <p:cNvCxnSpPr/>
              <p:nvPr/>
            </p:nvCxnSpPr>
            <p:spPr bwMode="auto">
              <a:xfrm>
                <a:off x="8751457" y="3453766"/>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18" name="Straight Connector 617">
                <a:extLst>
                  <a:ext uri="{FF2B5EF4-FFF2-40B4-BE49-F238E27FC236}">
                    <a16:creationId xmlns:a16="http://schemas.microsoft.com/office/drawing/2014/main" id="{77C9982E-0684-375F-CE2C-D6815900B6D6}"/>
                  </a:ext>
                </a:extLst>
              </p:cNvPr>
              <p:cNvCxnSpPr/>
              <p:nvPr/>
            </p:nvCxnSpPr>
            <p:spPr bwMode="auto">
              <a:xfrm>
                <a:off x="8789117" y="3453766"/>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19" name="Straight Connector 618">
                <a:extLst>
                  <a:ext uri="{FF2B5EF4-FFF2-40B4-BE49-F238E27FC236}">
                    <a16:creationId xmlns:a16="http://schemas.microsoft.com/office/drawing/2014/main" id="{C7971D36-B9A9-A4B4-FBBF-C568D29CC0AF}"/>
                  </a:ext>
                </a:extLst>
              </p:cNvPr>
              <p:cNvCxnSpPr/>
              <p:nvPr/>
            </p:nvCxnSpPr>
            <p:spPr bwMode="auto">
              <a:xfrm>
                <a:off x="8822268" y="3454535"/>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20" name="Straight Connector 619">
                <a:extLst>
                  <a:ext uri="{FF2B5EF4-FFF2-40B4-BE49-F238E27FC236}">
                    <a16:creationId xmlns:a16="http://schemas.microsoft.com/office/drawing/2014/main" id="{139C90C2-49C4-9DAB-C31E-DB3FA4ED95A2}"/>
                  </a:ext>
                </a:extLst>
              </p:cNvPr>
              <p:cNvCxnSpPr/>
              <p:nvPr/>
            </p:nvCxnSpPr>
            <p:spPr bwMode="auto">
              <a:xfrm>
                <a:off x="8922328" y="3453062"/>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21" name="Straight Connector 620">
                <a:extLst>
                  <a:ext uri="{FF2B5EF4-FFF2-40B4-BE49-F238E27FC236}">
                    <a16:creationId xmlns:a16="http://schemas.microsoft.com/office/drawing/2014/main" id="{909D37EF-58DF-A5A2-63A0-CF055D6BAA49}"/>
                  </a:ext>
                </a:extLst>
              </p:cNvPr>
              <p:cNvCxnSpPr/>
              <p:nvPr/>
            </p:nvCxnSpPr>
            <p:spPr bwMode="auto">
              <a:xfrm>
                <a:off x="8957735" y="3454535"/>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22" name="Straight Connector 621">
                <a:extLst>
                  <a:ext uri="{FF2B5EF4-FFF2-40B4-BE49-F238E27FC236}">
                    <a16:creationId xmlns:a16="http://schemas.microsoft.com/office/drawing/2014/main" id="{4A5E88AD-1BD8-03A4-18E2-4D589C18E5A4}"/>
                  </a:ext>
                </a:extLst>
              </p:cNvPr>
              <p:cNvCxnSpPr/>
              <p:nvPr/>
            </p:nvCxnSpPr>
            <p:spPr bwMode="auto">
              <a:xfrm>
                <a:off x="8996219" y="3493088"/>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23" name="Straight Connector 622">
                <a:extLst>
                  <a:ext uri="{FF2B5EF4-FFF2-40B4-BE49-F238E27FC236}">
                    <a16:creationId xmlns:a16="http://schemas.microsoft.com/office/drawing/2014/main" id="{14D5561D-12F7-8ED2-5771-F455B7F3DF04}"/>
                  </a:ext>
                </a:extLst>
              </p:cNvPr>
              <p:cNvCxnSpPr/>
              <p:nvPr/>
            </p:nvCxnSpPr>
            <p:spPr bwMode="auto">
              <a:xfrm>
                <a:off x="9083601" y="3534516"/>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24" name="Straight Connector 623">
                <a:extLst>
                  <a:ext uri="{FF2B5EF4-FFF2-40B4-BE49-F238E27FC236}">
                    <a16:creationId xmlns:a16="http://schemas.microsoft.com/office/drawing/2014/main" id="{AB6B58CD-779A-FF53-5BF0-F73B252D0804}"/>
                  </a:ext>
                </a:extLst>
              </p:cNvPr>
              <p:cNvCxnSpPr/>
              <p:nvPr/>
            </p:nvCxnSpPr>
            <p:spPr bwMode="auto">
              <a:xfrm>
                <a:off x="9119007" y="3582655"/>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25" name="Straight Connector 624">
                <a:extLst>
                  <a:ext uri="{FF2B5EF4-FFF2-40B4-BE49-F238E27FC236}">
                    <a16:creationId xmlns:a16="http://schemas.microsoft.com/office/drawing/2014/main" id="{E386D45C-EE85-35F9-2814-88128C352B83}"/>
                  </a:ext>
                </a:extLst>
              </p:cNvPr>
              <p:cNvCxnSpPr/>
              <p:nvPr/>
            </p:nvCxnSpPr>
            <p:spPr bwMode="auto">
              <a:xfrm>
                <a:off x="9188280" y="3585734"/>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26" name="Straight Connector 625">
                <a:extLst>
                  <a:ext uri="{FF2B5EF4-FFF2-40B4-BE49-F238E27FC236}">
                    <a16:creationId xmlns:a16="http://schemas.microsoft.com/office/drawing/2014/main" id="{6954352F-6014-1C84-33DE-2DA7EB0D01D9}"/>
                  </a:ext>
                </a:extLst>
              </p:cNvPr>
              <p:cNvCxnSpPr/>
              <p:nvPr/>
            </p:nvCxnSpPr>
            <p:spPr bwMode="auto">
              <a:xfrm>
                <a:off x="9245238" y="3586288"/>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27" name="Straight Connector 626">
                <a:extLst>
                  <a:ext uri="{FF2B5EF4-FFF2-40B4-BE49-F238E27FC236}">
                    <a16:creationId xmlns:a16="http://schemas.microsoft.com/office/drawing/2014/main" id="{C7F2FE70-27AD-DF9B-1D48-EAD2401EF1C7}"/>
                  </a:ext>
                </a:extLst>
              </p:cNvPr>
              <p:cNvCxnSpPr/>
              <p:nvPr/>
            </p:nvCxnSpPr>
            <p:spPr bwMode="auto">
              <a:xfrm>
                <a:off x="9588522" y="3582655"/>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28" name="Straight Connector 627">
                <a:extLst>
                  <a:ext uri="{FF2B5EF4-FFF2-40B4-BE49-F238E27FC236}">
                    <a16:creationId xmlns:a16="http://schemas.microsoft.com/office/drawing/2014/main" id="{4D3AC8F9-C140-6E73-C67F-08BB8D99760C}"/>
                  </a:ext>
                </a:extLst>
              </p:cNvPr>
              <p:cNvCxnSpPr/>
              <p:nvPr/>
            </p:nvCxnSpPr>
            <p:spPr bwMode="auto">
              <a:xfrm>
                <a:off x="9746355" y="3583209"/>
                <a:ext cx="0" cy="96279"/>
              </a:xfrm>
              <a:prstGeom prst="line">
                <a:avLst/>
              </a:prstGeom>
              <a:noFill/>
              <a:ln w="28575" cap="flat" cmpd="sng" algn="ctr">
                <a:solidFill>
                  <a:schemeClr val="accent3"/>
                </a:solidFill>
                <a:prstDash val="solid"/>
                <a:round/>
                <a:headEnd type="none" w="med" len="med"/>
                <a:tailEnd type="none" w="med" len="med"/>
              </a:ln>
              <a:effectLst/>
            </p:spPr>
          </p:cxnSp>
          <p:cxnSp>
            <p:nvCxnSpPr>
              <p:cNvPr id="629" name="Straight Connector 628">
                <a:extLst>
                  <a:ext uri="{FF2B5EF4-FFF2-40B4-BE49-F238E27FC236}">
                    <a16:creationId xmlns:a16="http://schemas.microsoft.com/office/drawing/2014/main" id="{962B18B0-5CE5-BC16-279E-3C1916C786D9}"/>
                  </a:ext>
                </a:extLst>
              </p:cNvPr>
              <p:cNvCxnSpPr/>
              <p:nvPr/>
            </p:nvCxnSpPr>
            <p:spPr bwMode="auto">
              <a:xfrm>
                <a:off x="9713727" y="3585734"/>
                <a:ext cx="0" cy="96279"/>
              </a:xfrm>
              <a:prstGeom prst="line">
                <a:avLst/>
              </a:prstGeom>
              <a:noFill/>
              <a:ln w="38100" cap="flat" cmpd="sng" algn="ctr">
                <a:solidFill>
                  <a:schemeClr val="accent3"/>
                </a:solidFill>
                <a:prstDash val="solid"/>
                <a:round/>
                <a:headEnd type="none" w="med" len="med"/>
                <a:tailEnd type="none" w="med" len="med"/>
              </a:ln>
              <a:effectLst/>
            </p:spPr>
          </p:cxnSp>
        </p:grpSp>
        <p:cxnSp>
          <p:nvCxnSpPr>
            <p:cNvPr id="304" name="Straight Connector 303">
              <a:extLst>
                <a:ext uri="{FF2B5EF4-FFF2-40B4-BE49-F238E27FC236}">
                  <a16:creationId xmlns:a16="http://schemas.microsoft.com/office/drawing/2014/main" id="{C1A9298F-ACD6-C8EF-C177-53DA7221A940}"/>
                </a:ext>
              </a:extLst>
            </p:cNvPr>
            <p:cNvCxnSpPr/>
            <p:nvPr/>
          </p:nvCxnSpPr>
          <p:spPr bwMode="auto">
            <a:xfrm>
              <a:off x="6690912" y="1732997"/>
              <a:ext cx="0" cy="96279"/>
            </a:xfrm>
            <a:prstGeom prst="line">
              <a:avLst/>
            </a:prstGeom>
            <a:noFill/>
            <a:ln w="28575" cap="flat" cmpd="sng" algn="ctr">
              <a:solidFill>
                <a:schemeClr val="accent3"/>
              </a:solidFill>
              <a:prstDash val="solid"/>
              <a:round/>
              <a:headEnd type="none" w="med" len="med"/>
              <a:tailEnd type="none" w="med" len="med"/>
            </a:ln>
            <a:effectLst/>
          </p:spPr>
        </p:cxnSp>
      </p:grpSp>
      <p:cxnSp>
        <p:nvCxnSpPr>
          <p:cNvPr id="632" name="Straight Connector 631">
            <a:extLst>
              <a:ext uri="{FF2B5EF4-FFF2-40B4-BE49-F238E27FC236}">
                <a16:creationId xmlns:a16="http://schemas.microsoft.com/office/drawing/2014/main" id="{3A3A4638-897D-7C63-5BBA-95F73989C921}"/>
              </a:ext>
            </a:extLst>
          </p:cNvPr>
          <p:cNvCxnSpPr/>
          <p:nvPr/>
        </p:nvCxnSpPr>
        <p:spPr bwMode="auto">
          <a:xfrm>
            <a:off x="1562743" y="2065811"/>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633" name="Straight Connector 632">
            <a:extLst>
              <a:ext uri="{FF2B5EF4-FFF2-40B4-BE49-F238E27FC236}">
                <a16:creationId xmlns:a16="http://schemas.microsoft.com/office/drawing/2014/main" id="{83BE7AE2-FA81-1721-137D-BFECD23EF5A4}"/>
              </a:ext>
            </a:extLst>
          </p:cNvPr>
          <p:cNvCxnSpPr/>
          <p:nvPr/>
        </p:nvCxnSpPr>
        <p:spPr bwMode="auto">
          <a:xfrm>
            <a:off x="1596728" y="2082900"/>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634" name="Straight Connector 633">
            <a:extLst>
              <a:ext uri="{FF2B5EF4-FFF2-40B4-BE49-F238E27FC236}">
                <a16:creationId xmlns:a16="http://schemas.microsoft.com/office/drawing/2014/main" id="{7A70ACE8-A3B3-12DE-FE22-683AA77C13E2}"/>
              </a:ext>
            </a:extLst>
          </p:cNvPr>
          <p:cNvCxnSpPr/>
          <p:nvPr/>
        </p:nvCxnSpPr>
        <p:spPr bwMode="auto">
          <a:xfrm>
            <a:off x="1633048" y="2128080"/>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635" name="Straight Connector 634">
            <a:extLst>
              <a:ext uri="{FF2B5EF4-FFF2-40B4-BE49-F238E27FC236}">
                <a16:creationId xmlns:a16="http://schemas.microsoft.com/office/drawing/2014/main" id="{82A1D763-24DF-6338-A486-F7B8DB969032}"/>
              </a:ext>
            </a:extLst>
          </p:cNvPr>
          <p:cNvCxnSpPr/>
          <p:nvPr/>
        </p:nvCxnSpPr>
        <p:spPr bwMode="auto">
          <a:xfrm>
            <a:off x="1738972" y="2305307"/>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636" name="Straight Connector 635">
            <a:extLst>
              <a:ext uri="{FF2B5EF4-FFF2-40B4-BE49-F238E27FC236}">
                <a16:creationId xmlns:a16="http://schemas.microsoft.com/office/drawing/2014/main" id="{E66F6EF9-0809-89CA-7B9F-8CAACB32C457}"/>
              </a:ext>
            </a:extLst>
          </p:cNvPr>
          <p:cNvCxnSpPr/>
          <p:nvPr/>
        </p:nvCxnSpPr>
        <p:spPr bwMode="auto">
          <a:xfrm>
            <a:off x="1814994" y="2416748"/>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638" name="Straight Connector 637">
            <a:extLst>
              <a:ext uri="{FF2B5EF4-FFF2-40B4-BE49-F238E27FC236}">
                <a16:creationId xmlns:a16="http://schemas.microsoft.com/office/drawing/2014/main" id="{778137E9-AE98-2AB3-5490-1CCD4DD8065B}"/>
              </a:ext>
            </a:extLst>
          </p:cNvPr>
          <p:cNvCxnSpPr/>
          <p:nvPr/>
        </p:nvCxnSpPr>
        <p:spPr bwMode="auto">
          <a:xfrm>
            <a:off x="1899063" y="2475987"/>
            <a:ext cx="0" cy="96279"/>
          </a:xfrm>
          <a:prstGeom prst="line">
            <a:avLst/>
          </a:prstGeom>
          <a:noFill/>
          <a:ln w="28575" cap="flat" cmpd="sng" algn="ctr">
            <a:solidFill>
              <a:schemeClr val="accent1"/>
            </a:solidFill>
            <a:prstDash val="solid"/>
            <a:round/>
            <a:headEnd type="none" w="med" len="med"/>
            <a:tailEnd type="none" w="med" len="med"/>
          </a:ln>
          <a:effectLst/>
        </p:spPr>
      </p:cxnSp>
      <p:grpSp>
        <p:nvGrpSpPr>
          <p:cNvPr id="318" name="Group 317">
            <a:extLst>
              <a:ext uri="{FF2B5EF4-FFF2-40B4-BE49-F238E27FC236}">
                <a16:creationId xmlns:a16="http://schemas.microsoft.com/office/drawing/2014/main" id="{2E028D30-C2CC-F3B8-E36A-A533DCAAD800}"/>
              </a:ext>
            </a:extLst>
          </p:cNvPr>
          <p:cNvGrpSpPr/>
          <p:nvPr/>
        </p:nvGrpSpPr>
        <p:grpSpPr>
          <a:xfrm>
            <a:off x="2909625" y="3157672"/>
            <a:ext cx="2475863" cy="327214"/>
            <a:chOff x="8303170" y="2942927"/>
            <a:chExt cx="2705084" cy="327214"/>
          </a:xfrm>
        </p:grpSpPr>
        <p:cxnSp>
          <p:nvCxnSpPr>
            <p:cNvPr id="637" name="Straight Connector 636">
              <a:extLst>
                <a:ext uri="{FF2B5EF4-FFF2-40B4-BE49-F238E27FC236}">
                  <a16:creationId xmlns:a16="http://schemas.microsoft.com/office/drawing/2014/main" id="{0F8575D0-A9F9-4459-CCFD-D6F3797E17E4}"/>
                </a:ext>
              </a:extLst>
            </p:cNvPr>
            <p:cNvCxnSpPr/>
            <p:nvPr/>
          </p:nvCxnSpPr>
          <p:spPr bwMode="auto">
            <a:xfrm>
              <a:off x="8303170" y="2942928"/>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639" name="Straight Connector 638">
              <a:extLst>
                <a:ext uri="{FF2B5EF4-FFF2-40B4-BE49-F238E27FC236}">
                  <a16:creationId xmlns:a16="http://schemas.microsoft.com/office/drawing/2014/main" id="{BD859F17-545B-F9DF-1E0E-BFFE8A8567BB}"/>
                </a:ext>
              </a:extLst>
            </p:cNvPr>
            <p:cNvCxnSpPr/>
            <p:nvPr/>
          </p:nvCxnSpPr>
          <p:spPr bwMode="auto">
            <a:xfrm>
              <a:off x="8334739" y="2942927"/>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F2557B54-6AC4-DDB7-7673-585D3589B2E4}"/>
                </a:ext>
              </a:extLst>
            </p:cNvPr>
            <p:cNvCxnSpPr/>
            <p:nvPr/>
          </p:nvCxnSpPr>
          <p:spPr bwMode="auto">
            <a:xfrm>
              <a:off x="8377043" y="2943305"/>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51886DBA-BC3D-A0A9-712C-AC7A345D9A75}"/>
                </a:ext>
              </a:extLst>
            </p:cNvPr>
            <p:cNvCxnSpPr/>
            <p:nvPr/>
          </p:nvCxnSpPr>
          <p:spPr bwMode="auto">
            <a:xfrm>
              <a:off x="8396890" y="2957856"/>
              <a:ext cx="0" cy="96279"/>
            </a:xfrm>
            <a:prstGeom prst="line">
              <a:avLst/>
            </a:prstGeom>
            <a:noFill/>
            <a:ln w="38100"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FF80EC22-CE6B-633A-7321-B251BF0BE3B0}"/>
                </a:ext>
              </a:extLst>
            </p:cNvPr>
            <p:cNvCxnSpPr/>
            <p:nvPr/>
          </p:nvCxnSpPr>
          <p:spPr bwMode="auto">
            <a:xfrm>
              <a:off x="8445051" y="296052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17558D52-9E40-C97D-A172-20CFE2675D68}"/>
                </a:ext>
              </a:extLst>
            </p:cNvPr>
            <p:cNvCxnSpPr/>
            <p:nvPr/>
          </p:nvCxnSpPr>
          <p:spPr bwMode="auto">
            <a:xfrm>
              <a:off x="8521186" y="3020023"/>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84397DCD-E2E1-1DA8-DB72-55D87DB8E0CF}"/>
                </a:ext>
              </a:extLst>
            </p:cNvPr>
            <p:cNvCxnSpPr/>
            <p:nvPr/>
          </p:nvCxnSpPr>
          <p:spPr bwMode="auto">
            <a:xfrm>
              <a:off x="8600890" y="3020023"/>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25CE1622-46BF-ECB4-762E-BFCE7FDAFFFD}"/>
                </a:ext>
              </a:extLst>
            </p:cNvPr>
            <p:cNvCxnSpPr/>
            <p:nvPr/>
          </p:nvCxnSpPr>
          <p:spPr bwMode="auto">
            <a:xfrm>
              <a:off x="8643408" y="3041483"/>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A90B5F42-EEB0-E15F-519E-45934E529C9B}"/>
                </a:ext>
              </a:extLst>
            </p:cNvPr>
            <p:cNvCxnSpPr/>
            <p:nvPr/>
          </p:nvCxnSpPr>
          <p:spPr bwMode="auto">
            <a:xfrm>
              <a:off x="8736662" y="3041483"/>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A90BD94F-CC56-806F-0FA3-DF3B21DDDD6A}"/>
                </a:ext>
              </a:extLst>
            </p:cNvPr>
            <p:cNvCxnSpPr/>
            <p:nvPr/>
          </p:nvCxnSpPr>
          <p:spPr bwMode="auto">
            <a:xfrm>
              <a:off x="9054545" y="3112847"/>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97F19147-3DD1-A85A-22D4-C0A4E213D56C}"/>
                </a:ext>
              </a:extLst>
            </p:cNvPr>
            <p:cNvCxnSpPr/>
            <p:nvPr/>
          </p:nvCxnSpPr>
          <p:spPr bwMode="auto">
            <a:xfrm>
              <a:off x="9158653" y="3112847"/>
              <a:ext cx="0" cy="96279"/>
            </a:xfrm>
            <a:prstGeom prst="line">
              <a:avLst/>
            </a:prstGeom>
            <a:noFill/>
            <a:ln w="38100"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D90821A4-4950-6079-34D7-0DB244919473}"/>
                </a:ext>
              </a:extLst>
            </p:cNvPr>
            <p:cNvCxnSpPr/>
            <p:nvPr/>
          </p:nvCxnSpPr>
          <p:spPr bwMode="auto">
            <a:xfrm>
              <a:off x="8691899" y="3041483"/>
              <a:ext cx="0" cy="96279"/>
            </a:xfrm>
            <a:prstGeom prst="line">
              <a:avLst/>
            </a:prstGeom>
            <a:noFill/>
            <a:ln w="38100" cap="flat" cmpd="sng" algn="ctr">
              <a:solidFill>
                <a:schemeClr val="accent1"/>
              </a:solidFill>
              <a:prstDash val="solid"/>
              <a:round/>
              <a:headEnd type="none" w="med" len="med"/>
              <a:tailEnd type="none" w="med" len="med"/>
            </a:ln>
            <a:effectLst/>
          </p:spPr>
        </p:cxnSp>
        <p:grpSp>
          <p:nvGrpSpPr>
            <p:cNvPr id="317" name="Group 316">
              <a:extLst>
                <a:ext uri="{FF2B5EF4-FFF2-40B4-BE49-F238E27FC236}">
                  <a16:creationId xmlns:a16="http://schemas.microsoft.com/office/drawing/2014/main" id="{79C389FD-EE88-BDEB-E6ED-103B18C7989A}"/>
                </a:ext>
              </a:extLst>
            </p:cNvPr>
            <p:cNvGrpSpPr/>
            <p:nvPr/>
          </p:nvGrpSpPr>
          <p:grpSpPr>
            <a:xfrm>
              <a:off x="8786648" y="3073568"/>
              <a:ext cx="199806" cy="96279"/>
              <a:chOff x="8786648" y="3073568"/>
              <a:chExt cx="199806" cy="96279"/>
            </a:xfrm>
          </p:grpSpPr>
          <p:cxnSp>
            <p:nvCxnSpPr>
              <p:cNvPr id="263" name="Straight Connector 262">
                <a:extLst>
                  <a:ext uri="{FF2B5EF4-FFF2-40B4-BE49-F238E27FC236}">
                    <a16:creationId xmlns:a16="http://schemas.microsoft.com/office/drawing/2014/main" id="{3BDDFF90-DAB3-48B4-2C83-EE89D3B9A76C}"/>
                  </a:ext>
                </a:extLst>
              </p:cNvPr>
              <p:cNvCxnSpPr>
                <a:cxnSpLocks/>
              </p:cNvCxnSpPr>
              <p:nvPr/>
            </p:nvCxnSpPr>
            <p:spPr bwMode="auto">
              <a:xfrm>
                <a:off x="8853900" y="3073568"/>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6ABCFEE4-04E6-5C68-1CFB-E39C4D96B695}"/>
                  </a:ext>
                </a:extLst>
              </p:cNvPr>
              <p:cNvCxnSpPr>
                <a:cxnSpLocks/>
              </p:cNvCxnSpPr>
              <p:nvPr/>
            </p:nvCxnSpPr>
            <p:spPr bwMode="auto">
              <a:xfrm>
                <a:off x="8786648" y="3073568"/>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0C816AA2-9364-FA47-FACD-EED1DE9B3477}"/>
                  </a:ext>
                </a:extLst>
              </p:cNvPr>
              <p:cNvCxnSpPr>
                <a:cxnSpLocks/>
              </p:cNvCxnSpPr>
              <p:nvPr/>
            </p:nvCxnSpPr>
            <p:spPr bwMode="auto">
              <a:xfrm>
                <a:off x="8986454" y="3073568"/>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8A56D71E-94E8-8DF0-61E1-6CDF8FB9D688}"/>
                  </a:ext>
                </a:extLst>
              </p:cNvPr>
              <p:cNvCxnSpPr>
                <a:cxnSpLocks/>
              </p:cNvCxnSpPr>
              <p:nvPr/>
            </p:nvCxnSpPr>
            <p:spPr bwMode="auto">
              <a:xfrm>
                <a:off x="8942949" y="3073568"/>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BB8E6D32-CA04-80D8-FD67-AF2D118A3ED9}"/>
                  </a:ext>
                </a:extLst>
              </p:cNvPr>
              <p:cNvCxnSpPr>
                <a:cxnSpLocks/>
              </p:cNvCxnSpPr>
              <p:nvPr/>
            </p:nvCxnSpPr>
            <p:spPr bwMode="auto">
              <a:xfrm>
                <a:off x="8806053" y="3073568"/>
                <a:ext cx="0" cy="96279"/>
              </a:xfrm>
              <a:prstGeom prst="line">
                <a:avLst/>
              </a:prstGeom>
              <a:noFill/>
              <a:ln w="38100"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84EBF96F-69B9-0445-3C62-8DBEA17E4FE9}"/>
                  </a:ext>
                </a:extLst>
              </p:cNvPr>
              <p:cNvCxnSpPr>
                <a:cxnSpLocks/>
              </p:cNvCxnSpPr>
              <p:nvPr/>
            </p:nvCxnSpPr>
            <p:spPr bwMode="auto">
              <a:xfrm>
                <a:off x="8902497" y="3073568"/>
                <a:ext cx="0" cy="96279"/>
              </a:xfrm>
              <a:prstGeom prst="line">
                <a:avLst/>
              </a:prstGeom>
              <a:noFill/>
              <a:ln w="38100" cap="flat" cmpd="sng" algn="ctr">
                <a:solidFill>
                  <a:schemeClr val="accent1"/>
                </a:solidFill>
                <a:prstDash val="solid"/>
                <a:round/>
                <a:headEnd type="none" w="med" len="med"/>
                <a:tailEnd type="none" w="med" len="med"/>
              </a:ln>
              <a:effectLst/>
            </p:spPr>
          </p:cxnSp>
        </p:grpSp>
        <p:grpSp>
          <p:nvGrpSpPr>
            <p:cNvPr id="316" name="Group 315">
              <a:extLst>
                <a:ext uri="{FF2B5EF4-FFF2-40B4-BE49-F238E27FC236}">
                  <a16:creationId xmlns:a16="http://schemas.microsoft.com/office/drawing/2014/main" id="{2CCCD9A1-3DD9-0AD2-3CAD-38D172363D7A}"/>
                </a:ext>
              </a:extLst>
            </p:cNvPr>
            <p:cNvGrpSpPr/>
            <p:nvPr/>
          </p:nvGrpSpPr>
          <p:grpSpPr>
            <a:xfrm>
              <a:off x="9251156" y="3173862"/>
              <a:ext cx="1757098" cy="96279"/>
              <a:chOff x="9251156" y="3173862"/>
              <a:chExt cx="1757098" cy="96279"/>
            </a:xfrm>
          </p:grpSpPr>
          <p:cxnSp>
            <p:nvCxnSpPr>
              <p:cNvPr id="269" name="Straight Connector 268">
                <a:extLst>
                  <a:ext uri="{FF2B5EF4-FFF2-40B4-BE49-F238E27FC236}">
                    <a16:creationId xmlns:a16="http://schemas.microsoft.com/office/drawing/2014/main" id="{AC2C1190-69EA-7400-BBC5-2C49D182EB7D}"/>
                  </a:ext>
                </a:extLst>
              </p:cNvPr>
              <p:cNvCxnSpPr>
                <a:cxnSpLocks/>
              </p:cNvCxnSpPr>
              <p:nvPr/>
            </p:nvCxnSpPr>
            <p:spPr bwMode="auto">
              <a:xfrm>
                <a:off x="9251156" y="317386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E8A56108-9822-01E0-AD7D-16AAEE39430E}"/>
                  </a:ext>
                </a:extLst>
              </p:cNvPr>
              <p:cNvCxnSpPr>
                <a:cxnSpLocks/>
              </p:cNvCxnSpPr>
              <p:nvPr/>
            </p:nvCxnSpPr>
            <p:spPr bwMode="auto">
              <a:xfrm>
                <a:off x="9326325" y="317386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D9BD268D-8FBD-7EB0-7657-9582441178C1}"/>
                  </a:ext>
                </a:extLst>
              </p:cNvPr>
              <p:cNvCxnSpPr>
                <a:cxnSpLocks/>
              </p:cNvCxnSpPr>
              <p:nvPr/>
            </p:nvCxnSpPr>
            <p:spPr bwMode="auto">
              <a:xfrm>
                <a:off x="9365424" y="317386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6AD98BFC-3887-0073-7EEE-E345839B5D03}"/>
                  </a:ext>
                </a:extLst>
              </p:cNvPr>
              <p:cNvCxnSpPr>
                <a:cxnSpLocks/>
              </p:cNvCxnSpPr>
              <p:nvPr/>
            </p:nvCxnSpPr>
            <p:spPr bwMode="auto">
              <a:xfrm>
                <a:off x="9474929" y="317386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1D5C42C4-4F62-2A1B-BCF7-1807369B1E04}"/>
                  </a:ext>
                </a:extLst>
              </p:cNvPr>
              <p:cNvCxnSpPr>
                <a:cxnSpLocks/>
              </p:cNvCxnSpPr>
              <p:nvPr/>
            </p:nvCxnSpPr>
            <p:spPr bwMode="auto">
              <a:xfrm>
                <a:off x="9514392" y="317386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F2C68E9C-111D-6735-646D-5E42852EC9B5}"/>
                  </a:ext>
                </a:extLst>
              </p:cNvPr>
              <p:cNvCxnSpPr>
                <a:cxnSpLocks/>
              </p:cNvCxnSpPr>
              <p:nvPr/>
            </p:nvCxnSpPr>
            <p:spPr bwMode="auto">
              <a:xfrm>
                <a:off x="9594440" y="317386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BC548930-70F6-92FA-E1F8-D490ECA28532}"/>
                  </a:ext>
                </a:extLst>
              </p:cNvPr>
              <p:cNvCxnSpPr>
                <a:cxnSpLocks/>
              </p:cNvCxnSpPr>
              <p:nvPr/>
            </p:nvCxnSpPr>
            <p:spPr bwMode="auto">
              <a:xfrm>
                <a:off x="9680108" y="3173862"/>
                <a:ext cx="0" cy="96279"/>
              </a:xfrm>
              <a:prstGeom prst="line">
                <a:avLst/>
              </a:prstGeom>
              <a:noFill/>
              <a:ln w="3810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4904FD68-BD15-92E5-E3A1-2819FF52FF86}"/>
                  </a:ext>
                </a:extLst>
              </p:cNvPr>
              <p:cNvCxnSpPr>
                <a:cxnSpLocks/>
              </p:cNvCxnSpPr>
              <p:nvPr/>
            </p:nvCxnSpPr>
            <p:spPr bwMode="auto">
              <a:xfrm>
                <a:off x="9912408" y="317386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C47BC247-7695-834B-E368-A84DA995F1C1}"/>
                  </a:ext>
                </a:extLst>
              </p:cNvPr>
              <p:cNvCxnSpPr>
                <a:cxnSpLocks/>
              </p:cNvCxnSpPr>
              <p:nvPr/>
            </p:nvCxnSpPr>
            <p:spPr bwMode="auto">
              <a:xfrm>
                <a:off x="9998559" y="317386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8193C847-760F-4327-D883-1E2C66D7B0DE}"/>
                  </a:ext>
                </a:extLst>
              </p:cNvPr>
              <p:cNvCxnSpPr>
                <a:cxnSpLocks/>
              </p:cNvCxnSpPr>
              <p:nvPr/>
            </p:nvCxnSpPr>
            <p:spPr bwMode="auto">
              <a:xfrm>
                <a:off x="10242322" y="317386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DEC9DD6C-E346-7DA1-026E-1D6FC5281C6F}"/>
                  </a:ext>
                </a:extLst>
              </p:cNvPr>
              <p:cNvCxnSpPr>
                <a:cxnSpLocks/>
              </p:cNvCxnSpPr>
              <p:nvPr/>
            </p:nvCxnSpPr>
            <p:spPr bwMode="auto">
              <a:xfrm>
                <a:off x="10933674" y="3173862"/>
                <a:ext cx="0" cy="96279"/>
              </a:xfrm>
              <a:prstGeom prst="line">
                <a:avLst/>
              </a:prstGeom>
              <a:noFill/>
              <a:ln w="28575"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7772687A-5BD8-0CDC-942C-52563BFE7B1D}"/>
                  </a:ext>
                </a:extLst>
              </p:cNvPr>
              <p:cNvCxnSpPr>
                <a:cxnSpLocks/>
              </p:cNvCxnSpPr>
              <p:nvPr/>
            </p:nvCxnSpPr>
            <p:spPr bwMode="auto">
              <a:xfrm>
                <a:off x="11008254" y="3173862"/>
                <a:ext cx="0" cy="96279"/>
              </a:xfrm>
              <a:prstGeom prst="line">
                <a:avLst/>
              </a:prstGeom>
              <a:noFill/>
              <a:ln w="28575" cap="flat" cmpd="sng" algn="ctr">
                <a:solidFill>
                  <a:schemeClr val="accent1"/>
                </a:solidFill>
                <a:prstDash val="solid"/>
                <a:round/>
                <a:headEnd type="none" w="med" len="med"/>
                <a:tailEnd type="none" w="med" len="med"/>
              </a:ln>
              <a:effectLst/>
            </p:spPr>
          </p:cxnSp>
        </p:grpSp>
      </p:grpSp>
      <p:sp>
        <p:nvSpPr>
          <p:cNvPr id="26" name="TextBox 25">
            <a:extLst>
              <a:ext uri="{FF2B5EF4-FFF2-40B4-BE49-F238E27FC236}">
                <a16:creationId xmlns:a16="http://schemas.microsoft.com/office/drawing/2014/main" id="{76036B77-125D-6272-D9C0-2D10B20D0B25}"/>
              </a:ext>
            </a:extLst>
          </p:cNvPr>
          <p:cNvSpPr txBox="1"/>
          <p:nvPr/>
        </p:nvSpPr>
        <p:spPr bwMode="auto">
          <a:xfrm>
            <a:off x="1520273" y="1490842"/>
            <a:ext cx="35657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a:t>
            </a:r>
          </a:p>
        </p:txBody>
      </p:sp>
      <p:grpSp>
        <p:nvGrpSpPr>
          <p:cNvPr id="27" name="Group 26">
            <a:extLst>
              <a:ext uri="{FF2B5EF4-FFF2-40B4-BE49-F238E27FC236}">
                <a16:creationId xmlns:a16="http://schemas.microsoft.com/office/drawing/2014/main" id="{4B5E7B30-C23E-422E-03AE-4E806D8F3C5B}"/>
              </a:ext>
            </a:extLst>
          </p:cNvPr>
          <p:cNvGrpSpPr/>
          <p:nvPr/>
        </p:nvGrpSpPr>
        <p:grpSpPr>
          <a:xfrm>
            <a:off x="6422787" y="1809847"/>
            <a:ext cx="508862" cy="2576190"/>
            <a:chOff x="755748" y="2666393"/>
            <a:chExt cx="555974" cy="3174675"/>
          </a:xfrm>
        </p:grpSpPr>
        <p:sp>
          <p:nvSpPr>
            <p:cNvPr id="29" name="TextBox 28">
              <a:extLst>
                <a:ext uri="{FF2B5EF4-FFF2-40B4-BE49-F238E27FC236}">
                  <a16:creationId xmlns:a16="http://schemas.microsoft.com/office/drawing/2014/main" id="{C7826E5D-3D03-E2A9-809B-A652A1571D34}"/>
                </a:ext>
              </a:extLst>
            </p:cNvPr>
            <p:cNvSpPr txBox="1"/>
            <p:nvPr/>
          </p:nvSpPr>
          <p:spPr bwMode="auto">
            <a:xfrm>
              <a:off x="755748" y="2666393"/>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0" name="TextBox 29">
              <a:extLst>
                <a:ext uri="{FF2B5EF4-FFF2-40B4-BE49-F238E27FC236}">
                  <a16:creationId xmlns:a16="http://schemas.microsoft.com/office/drawing/2014/main" id="{9FC629C7-E295-886E-9316-377B9FE51E35}"/>
                </a:ext>
              </a:extLst>
            </p:cNvPr>
            <p:cNvSpPr txBox="1"/>
            <p:nvPr/>
          </p:nvSpPr>
          <p:spPr bwMode="auto">
            <a:xfrm>
              <a:off x="755748" y="3233617"/>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 name="TextBox 30">
              <a:extLst>
                <a:ext uri="{FF2B5EF4-FFF2-40B4-BE49-F238E27FC236}">
                  <a16:creationId xmlns:a16="http://schemas.microsoft.com/office/drawing/2014/main" id="{3797F560-EA95-926A-2109-5E1487726040}"/>
                </a:ext>
              </a:extLst>
            </p:cNvPr>
            <p:cNvSpPr txBox="1"/>
            <p:nvPr/>
          </p:nvSpPr>
          <p:spPr bwMode="auto">
            <a:xfrm>
              <a:off x="755748" y="3800842"/>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3" name="TextBox 32">
              <a:extLst>
                <a:ext uri="{FF2B5EF4-FFF2-40B4-BE49-F238E27FC236}">
                  <a16:creationId xmlns:a16="http://schemas.microsoft.com/office/drawing/2014/main" id="{77EB38F8-B315-D216-5A6C-0180563CD99E}"/>
                </a:ext>
              </a:extLst>
            </p:cNvPr>
            <p:cNvSpPr txBox="1"/>
            <p:nvPr/>
          </p:nvSpPr>
          <p:spPr bwMode="auto">
            <a:xfrm>
              <a:off x="755748" y="4368066"/>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4" name="TextBox 33">
              <a:extLst>
                <a:ext uri="{FF2B5EF4-FFF2-40B4-BE49-F238E27FC236}">
                  <a16:creationId xmlns:a16="http://schemas.microsoft.com/office/drawing/2014/main" id="{6B6BBB7A-2EC2-8FEA-D6F0-FA1FF91A03DF}"/>
                </a:ext>
              </a:extLst>
            </p:cNvPr>
            <p:cNvSpPr txBox="1"/>
            <p:nvPr/>
          </p:nvSpPr>
          <p:spPr bwMode="auto">
            <a:xfrm>
              <a:off x="755748" y="4935290"/>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7" name="TextBox 36">
              <a:extLst>
                <a:ext uri="{FF2B5EF4-FFF2-40B4-BE49-F238E27FC236}">
                  <a16:creationId xmlns:a16="http://schemas.microsoft.com/office/drawing/2014/main" id="{92235C82-B3FD-6B22-68B7-58C848FC999C}"/>
                </a:ext>
              </a:extLst>
            </p:cNvPr>
            <p:cNvSpPr txBox="1"/>
            <p:nvPr/>
          </p:nvSpPr>
          <p:spPr bwMode="auto">
            <a:xfrm>
              <a:off x="755748" y="5502514"/>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40" name="TextBox 39">
            <a:extLst>
              <a:ext uri="{FF2B5EF4-FFF2-40B4-BE49-F238E27FC236}">
                <a16:creationId xmlns:a16="http://schemas.microsoft.com/office/drawing/2014/main" id="{ABE9B781-402F-9538-BE8C-C705CD2EAF41}"/>
              </a:ext>
            </a:extLst>
          </p:cNvPr>
          <p:cNvSpPr txBox="1"/>
          <p:nvPr/>
        </p:nvSpPr>
        <p:spPr bwMode="auto">
          <a:xfrm rot="16200000">
            <a:off x="5326797" y="2971229"/>
            <a:ext cx="231072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lang="en-US" sz="1600" dirty="0">
                <a:solidFill>
                  <a:srgbClr val="000000"/>
                </a:solidFill>
                <a:latin typeface="Calibri" panose="020F0502020204030204" pitchFamily="34" charset="0"/>
              </a:rPr>
              <a:t>OS</a:t>
            </a: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p>
        </p:txBody>
      </p:sp>
      <p:grpSp>
        <p:nvGrpSpPr>
          <p:cNvPr id="41" name="Group 40">
            <a:extLst>
              <a:ext uri="{FF2B5EF4-FFF2-40B4-BE49-F238E27FC236}">
                <a16:creationId xmlns:a16="http://schemas.microsoft.com/office/drawing/2014/main" id="{3F78792E-2396-F5AC-BE16-91875DEA1030}"/>
              </a:ext>
            </a:extLst>
          </p:cNvPr>
          <p:cNvGrpSpPr/>
          <p:nvPr/>
        </p:nvGrpSpPr>
        <p:grpSpPr>
          <a:xfrm>
            <a:off x="6870594" y="1994657"/>
            <a:ext cx="57708" cy="2291975"/>
            <a:chOff x="6626737" y="1314728"/>
            <a:chExt cx="58378" cy="2829772"/>
          </a:xfrm>
        </p:grpSpPr>
        <p:cxnSp>
          <p:nvCxnSpPr>
            <p:cNvPr id="43" name="Straight Connector 42">
              <a:extLst>
                <a:ext uri="{FF2B5EF4-FFF2-40B4-BE49-F238E27FC236}">
                  <a16:creationId xmlns:a16="http://schemas.microsoft.com/office/drawing/2014/main" id="{43C96660-1FD2-704F-7A91-F8FFA6ADC491}"/>
                </a:ext>
              </a:extLst>
            </p:cNvPr>
            <p:cNvCxnSpPr/>
            <p:nvPr/>
          </p:nvCxnSpPr>
          <p:spPr bwMode="auto">
            <a:xfrm flipH="1">
              <a:off x="6626737" y="1314728"/>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F5000B4B-C7F0-FE0B-1A69-8BF60EEB75DB}"/>
                </a:ext>
              </a:extLst>
            </p:cNvPr>
            <p:cNvCxnSpPr/>
            <p:nvPr/>
          </p:nvCxnSpPr>
          <p:spPr bwMode="auto">
            <a:xfrm flipH="1">
              <a:off x="6626737" y="1880682"/>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6F6E4E3E-CEB9-487E-E57D-236541C9663E}"/>
                </a:ext>
              </a:extLst>
            </p:cNvPr>
            <p:cNvCxnSpPr/>
            <p:nvPr/>
          </p:nvCxnSpPr>
          <p:spPr bwMode="auto">
            <a:xfrm flipH="1">
              <a:off x="6626737" y="2446636"/>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4549C51A-864A-CC56-902A-5FFD29429CB8}"/>
                </a:ext>
              </a:extLst>
            </p:cNvPr>
            <p:cNvCxnSpPr/>
            <p:nvPr/>
          </p:nvCxnSpPr>
          <p:spPr bwMode="auto">
            <a:xfrm flipH="1">
              <a:off x="6626737" y="3012590"/>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6D8498D1-D517-CF7E-E21C-938DAE0CF527}"/>
                </a:ext>
              </a:extLst>
            </p:cNvPr>
            <p:cNvCxnSpPr/>
            <p:nvPr/>
          </p:nvCxnSpPr>
          <p:spPr bwMode="auto">
            <a:xfrm flipH="1">
              <a:off x="6626737" y="3578544"/>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B609C33D-6C21-5F82-DF0F-DCCF9BB121A0}"/>
                </a:ext>
              </a:extLst>
            </p:cNvPr>
            <p:cNvCxnSpPr/>
            <p:nvPr/>
          </p:nvCxnSpPr>
          <p:spPr bwMode="auto">
            <a:xfrm flipH="1">
              <a:off x="6626737" y="4144500"/>
              <a:ext cx="58378" cy="0"/>
            </a:xfrm>
            <a:prstGeom prst="line">
              <a:avLst/>
            </a:prstGeom>
            <a:noFill/>
            <a:ln w="28575" cap="flat" cmpd="sng" algn="ctr">
              <a:solidFill>
                <a:schemeClr val="bg1"/>
              </a:solidFill>
              <a:prstDash val="solid"/>
              <a:round/>
              <a:headEnd type="none" w="med" len="med"/>
              <a:tailEnd type="none" w="med" len="med"/>
            </a:ln>
            <a:effectLst/>
          </p:spPr>
        </p:cxnSp>
      </p:grpSp>
      <p:sp>
        <p:nvSpPr>
          <p:cNvPr id="49" name="Freeform: Shape 48">
            <a:extLst>
              <a:ext uri="{FF2B5EF4-FFF2-40B4-BE49-F238E27FC236}">
                <a16:creationId xmlns:a16="http://schemas.microsoft.com/office/drawing/2014/main" id="{DC5DB557-BCD1-B9FE-ED9A-68FCF6A75FE8}"/>
              </a:ext>
            </a:extLst>
          </p:cNvPr>
          <p:cNvSpPr/>
          <p:nvPr/>
        </p:nvSpPr>
        <p:spPr bwMode="auto">
          <a:xfrm>
            <a:off x="6933792" y="1985146"/>
            <a:ext cx="4708555" cy="2307321"/>
          </a:xfrm>
          <a:custGeom>
            <a:avLst/>
            <a:gdLst>
              <a:gd name="connsiteX0" fmla="*/ 0 w 4794678"/>
              <a:gd name="connsiteY0" fmla="*/ 0 h 2307321"/>
              <a:gd name="connsiteX1" fmla="*/ 0 w 4794678"/>
              <a:gd name="connsiteY1" fmla="*/ 2307321 h 2307321"/>
              <a:gd name="connsiteX2" fmla="*/ 4794678 w 4794678"/>
              <a:gd name="connsiteY2" fmla="*/ 2307321 h 2307321"/>
            </a:gdLst>
            <a:ahLst/>
            <a:cxnLst>
              <a:cxn ang="0">
                <a:pos x="connsiteX0" y="connsiteY0"/>
              </a:cxn>
              <a:cxn ang="0">
                <a:pos x="connsiteX1" y="connsiteY1"/>
              </a:cxn>
              <a:cxn ang="0">
                <a:pos x="connsiteX2" y="connsiteY2"/>
              </a:cxn>
            </a:cxnLst>
            <a:rect l="l" t="t" r="r" b="b"/>
            <a:pathLst>
              <a:path w="4794678" h="2307321">
                <a:moveTo>
                  <a:pt x="0" y="0"/>
                </a:moveTo>
                <a:lnTo>
                  <a:pt x="0" y="2307321"/>
                </a:lnTo>
                <a:lnTo>
                  <a:pt x="4794678" y="2307321"/>
                </a:lnTo>
              </a:path>
            </a:pathLst>
          </a:custGeom>
          <a:noFill/>
          <a:ln w="28575">
            <a:solidFill>
              <a:schemeClr val="bg1"/>
            </a:solidFill>
            <a:miter lim="800000"/>
            <a:headEnd/>
            <a:tailEnd/>
          </a:ln>
        </p:spPr>
        <p:txBody>
          <a:bodyPr rtlCol="0" anchor="ctr"/>
          <a:lstStyle/>
          <a:p>
            <a:pPr algn="ctr"/>
            <a:endParaRPr lang="en-US" dirty="0"/>
          </a:p>
        </p:txBody>
      </p:sp>
      <p:grpSp>
        <p:nvGrpSpPr>
          <p:cNvPr id="676" name="Group 675">
            <a:extLst>
              <a:ext uri="{FF2B5EF4-FFF2-40B4-BE49-F238E27FC236}">
                <a16:creationId xmlns:a16="http://schemas.microsoft.com/office/drawing/2014/main" id="{76C893F9-CA8B-6E20-7FF5-EC83B220707A}"/>
              </a:ext>
            </a:extLst>
          </p:cNvPr>
          <p:cNvGrpSpPr/>
          <p:nvPr/>
        </p:nvGrpSpPr>
        <p:grpSpPr>
          <a:xfrm>
            <a:off x="6665536" y="4306024"/>
            <a:ext cx="5200650" cy="307777"/>
            <a:chOff x="6963703" y="4267924"/>
            <a:chExt cx="4842535" cy="307777"/>
          </a:xfrm>
        </p:grpSpPr>
        <p:sp>
          <p:nvSpPr>
            <p:cNvPr id="50" name="TextBox 49">
              <a:extLst>
                <a:ext uri="{FF2B5EF4-FFF2-40B4-BE49-F238E27FC236}">
                  <a16:creationId xmlns:a16="http://schemas.microsoft.com/office/drawing/2014/main" id="{07378D98-EBF6-7B9B-F3B0-139FDC7978FF}"/>
                </a:ext>
              </a:extLst>
            </p:cNvPr>
            <p:cNvSpPr txBox="1"/>
            <p:nvPr/>
          </p:nvSpPr>
          <p:spPr bwMode="auto">
            <a:xfrm>
              <a:off x="6963703" y="4267924"/>
              <a:ext cx="5088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289" name="Group 288">
              <a:extLst>
                <a:ext uri="{FF2B5EF4-FFF2-40B4-BE49-F238E27FC236}">
                  <a16:creationId xmlns:a16="http://schemas.microsoft.com/office/drawing/2014/main" id="{2B43416B-D99C-5E8F-0335-A43DE53032BE}"/>
                </a:ext>
              </a:extLst>
            </p:cNvPr>
            <p:cNvGrpSpPr/>
            <p:nvPr/>
          </p:nvGrpSpPr>
          <p:grpSpPr>
            <a:xfrm>
              <a:off x="7160733" y="4267924"/>
              <a:ext cx="4645505" cy="307777"/>
              <a:chOff x="7160733" y="4267924"/>
              <a:chExt cx="4203567" cy="307777"/>
            </a:xfrm>
          </p:grpSpPr>
          <p:sp>
            <p:nvSpPr>
              <p:cNvPr id="51" name="TextBox 50">
                <a:extLst>
                  <a:ext uri="{FF2B5EF4-FFF2-40B4-BE49-F238E27FC236}">
                    <a16:creationId xmlns:a16="http://schemas.microsoft.com/office/drawing/2014/main" id="{832D3F7D-2798-472E-1876-695B088EAC91}"/>
                  </a:ext>
                </a:extLst>
              </p:cNvPr>
              <p:cNvSpPr txBox="1"/>
              <p:nvPr/>
            </p:nvSpPr>
            <p:spPr bwMode="auto">
              <a:xfrm>
                <a:off x="7160733" y="4267924"/>
                <a:ext cx="5088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52" name="TextBox 51">
                <a:extLst>
                  <a:ext uri="{FF2B5EF4-FFF2-40B4-BE49-F238E27FC236}">
                    <a16:creationId xmlns:a16="http://schemas.microsoft.com/office/drawing/2014/main" id="{D848648C-D8DD-7A27-DC1F-05C243A5CFC8}"/>
                  </a:ext>
                </a:extLst>
              </p:cNvPr>
              <p:cNvSpPr txBox="1"/>
              <p:nvPr/>
            </p:nvSpPr>
            <p:spPr bwMode="auto">
              <a:xfrm>
                <a:off x="7359196" y="4267924"/>
                <a:ext cx="5088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53" name="TextBox 52">
                <a:extLst>
                  <a:ext uri="{FF2B5EF4-FFF2-40B4-BE49-F238E27FC236}">
                    <a16:creationId xmlns:a16="http://schemas.microsoft.com/office/drawing/2014/main" id="{72D0C59B-C664-CEBD-F76A-8B53E7BF7CBA}"/>
                  </a:ext>
                </a:extLst>
              </p:cNvPr>
              <p:cNvSpPr txBox="1"/>
              <p:nvPr/>
            </p:nvSpPr>
            <p:spPr bwMode="auto">
              <a:xfrm>
                <a:off x="7556226" y="4267924"/>
                <a:ext cx="5088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54" name="TextBox 53">
                <a:extLst>
                  <a:ext uri="{FF2B5EF4-FFF2-40B4-BE49-F238E27FC236}">
                    <a16:creationId xmlns:a16="http://schemas.microsoft.com/office/drawing/2014/main" id="{F93FDC44-1617-5C57-2A25-169CB308A724}"/>
                  </a:ext>
                </a:extLst>
              </p:cNvPr>
              <p:cNvSpPr txBox="1"/>
              <p:nvPr/>
            </p:nvSpPr>
            <p:spPr bwMode="auto">
              <a:xfrm>
                <a:off x="7755239" y="4267924"/>
                <a:ext cx="5088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595" name="TextBox 594">
                <a:extLst>
                  <a:ext uri="{FF2B5EF4-FFF2-40B4-BE49-F238E27FC236}">
                    <a16:creationId xmlns:a16="http://schemas.microsoft.com/office/drawing/2014/main" id="{0DCF8624-FB35-6A1C-8B0F-263E60455D9D}"/>
                  </a:ext>
                </a:extLst>
              </p:cNvPr>
              <p:cNvSpPr txBox="1"/>
              <p:nvPr/>
            </p:nvSpPr>
            <p:spPr bwMode="auto">
              <a:xfrm>
                <a:off x="7952269" y="4267924"/>
                <a:ext cx="5088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601" name="TextBox 600">
                <a:extLst>
                  <a:ext uri="{FF2B5EF4-FFF2-40B4-BE49-F238E27FC236}">
                    <a16:creationId xmlns:a16="http://schemas.microsoft.com/office/drawing/2014/main" id="{351D6D10-7740-F35F-B83A-B31DA3579C8F}"/>
                  </a:ext>
                </a:extLst>
              </p:cNvPr>
              <p:cNvSpPr txBox="1"/>
              <p:nvPr/>
            </p:nvSpPr>
            <p:spPr bwMode="auto">
              <a:xfrm>
                <a:off x="8150732" y="4267924"/>
                <a:ext cx="5088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602" name="TextBox 601">
                <a:extLst>
                  <a:ext uri="{FF2B5EF4-FFF2-40B4-BE49-F238E27FC236}">
                    <a16:creationId xmlns:a16="http://schemas.microsoft.com/office/drawing/2014/main" id="{E7573D9A-ACE2-5AAB-8AD1-CAAD308CA02C}"/>
                  </a:ext>
                </a:extLst>
              </p:cNvPr>
              <p:cNvSpPr txBox="1"/>
              <p:nvPr/>
            </p:nvSpPr>
            <p:spPr bwMode="auto">
              <a:xfrm>
                <a:off x="8415281" y="4267924"/>
                <a:ext cx="3665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631" name="TextBox 630">
                <a:extLst>
                  <a:ext uri="{FF2B5EF4-FFF2-40B4-BE49-F238E27FC236}">
                    <a16:creationId xmlns:a16="http://schemas.microsoft.com/office/drawing/2014/main" id="{92C1CFCD-D137-8CB4-0C98-D9AE178A47A3}"/>
                  </a:ext>
                </a:extLst>
              </p:cNvPr>
              <p:cNvSpPr txBox="1"/>
              <p:nvPr/>
            </p:nvSpPr>
            <p:spPr bwMode="auto">
              <a:xfrm>
                <a:off x="8615291" y="4267924"/>
                <a:ext cx="3665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76" name="TextBox 275">
                <a:extLst>
                  <a:ext uri="{FF2B5EF4-FFF2-40B4-BE49-F238E27FC236}">
                    <a16:creationId xmlns:a16="http://schemas.microsoft.com/office/drawing/2014/main" id="{924F7AD9-432E-F9CB-F28C-4122B0F58BEF}"/>
                  </a:ext>
                </a:extLst>
              </p:cNvPr>
              <p:cNvSpPr txBox="1"/>
              <p:nvPr/>
            </p:nvSpPr>
            <p:spPr bwMode="auto">
              <a:xfrm>
                <a:off x="8802649" y="4267924"/>
                <a:ext cx="3762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277" name="TextBox 276">
                <a:extLst>
                  <a:ext uri="{FF2B5EF4-FFF2-40B4-BE49-F238E27FC236}">
                    <a16:creationId xmlns:a16="http://schemas.microsoft.com/office/drawing/2014/main" id="{A537EF21-F441-9524-C43E-E06A12376E93}"/>
                  </a:ext>
                </a:extLst>
              </p:cNvPr>
              <p:cNvSpPr txBox="1"/>
              <p:nvPr/>
            </p:nvSpPr>
            <p:spPr bwMode="auto">
              <a:xfrm>
                <a:off x="8996652" y="4267924"/>
                <a:ext cx="384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278" name="TextBox 277">
                <a:extLst>
                  <a:ext uri="{FF2B5EF4-FFF2-40B4-BE49-F238E27FC236}">
                    <a16:creationId xmlns:a16="http://schemas.microsoft.com/office/drawing/2014/main" id="{7E595673-3789-8F62-FC13-3AEDD7E01B28}"/>
                  </a:ext>
                </a:extLst>
              </p:cNvPr>
              <p:cNvSpPr txBox="1"/>
              <p:nvPr/>
            </p:nvSpPr>
            <p:spPr bwMode="auto">
              <a:xfrm>
                <a:off x="9205640" y="4267924"/>
                <a:ext cx="384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279" name="TextBox 278">
                <a:extLst>
                  <a:ext uri="{FF2B5EF4-FFF2-40B4-BE49-F238E27FC236}">
                    <a16:creationId xmlns:a16="http://schemas.microsoft.com/office/drawing/2014/main" id="{C645C06D-AD01-821C-D25B-4B1377D3589A}"/>
                  </a:ext>
                </a:extLst>
              </p:cNvPr>
              <p:cNvSpPr txBox="1"/>
              <p:nvPr/>
            </p:nvSpPr>
            <p:spPr bwMode="auto">
              <a:xfrm>
                <a:off x="9408882" y="4267924"/>
                <a:ext cx="3665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80" name="TextBox 279">
                <a:extLst>
                  <a:ext uri="{FF2B5EF4-FFF2-40B4-BE49-F238E27FC236}">
                    <a16:creationId xmlns:a16="http://schemas.microsoft.com/office/drawing/2014/main" id="{4E893F41-AB8E-82A3-F640-4AB8502686BB}"/>
                  </a:ext>
                </a:extLst>
              </p:cNvPr>
              <p:cNvSpPr txBox="1"/>
              <p:nvPr/>
            </p:nvSpPr>
            <p:spPr bwMode="auto">
              <a:xfrm>
                <a:off x="9608892" y="4267924"/>
                <a:ext cx="3665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281" name="TextBox 280">
                <a:extLst>
                  <a:ext uri="{FF2B5EF4-FFF2-40B4-BE49-F238E27FC236}">
                    <a16:creationId xmlns:a16="http://schemas.microsoft.com/office/drawing/2014/main" id="{61F570F7-698D-4745-801D-AB96F07BD561}"/>
                  </a:ext>
                </a:extLst>
              </p:cNvPr>
              <p:cNvSpPr txBox="1"/>
              <p:nvPr/>
            </p:nvSpPr>
            <p:spPr bwMode="auto">
              <a:xfrm>
                <a:off x="9796250" y="4267924"/>
                <a:ext cx="3762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282" name="TextBox 281">
                <a:extLst>
                  <a:ext uri="{FF2B5EF4-FFF2-40B4-BE49-F238E27FC236}">
                    <a16:creationId xmlns:a16="http://schemas.microsoft.com/office/drawing/2014/main" id="{05ED4744-D391-51B2-168F-93DF6914FC44}"/>
                  </a:ext>
                </a:extLst>
              </p:cNvPr>
              <p:cNvSpPr txBox="1"/>
              <p:nvPr/>
            </p:nvSpPr>
            <p:spPr bwMode="auto">
              <a:xfrm>
                <a:off x="9990253" y="4267924"/>
                <a:ext cx="384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283" name="TextBox 282">
                <a:extLst>
                  <a:ext uri="{FF2B5EF4-FFF2-40B4-BE49-F238E27FC236}">
                    <a16:creationId xmlns:a16="http://schemas.microsoft.com/office/drawing/2014/main" id="{322246D0-5F55-C81F-31D8-4ED8D4193E40}"/>
                  </a:ext>
                </a:extLst>
              </p:cNvPr>
              <p:cNvSpPr txBox="1"/>
              <p:nvPr/>
            </p:nvSpPr>
            <p:spPr bwMode="auto">
              <a:xfrm>
                <a:off x="10199241" y="4267924"/>
                <a:ext cx="384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284" name="TextBox 283">
                <a:extLst>
                  <a:ext uri="{FF2B5EF4-FFF2-40B4-BE49-F238E27FC236}">
                    <a16:creationId xmlns:a16="http://schemas.microsoft.com/office/drawing/2014/main" id="{2EE2CCEF-2295-E8A4-D99F-78A579D58F5F}"/>
                  </a:ext>
                </a:extLst>
              </p:cNvPr>
              <p:cNvSpPr txBox="1"/>
              <p:nvPr/>
            </p:nvSpPr>
            <p:spPr bwMode="auto">
              <a:xfrm>
                <a:off x="10401829" y="4267924"/>
                <a:ext cx="3665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a:t>
                </a:r>
              </a:p>
            </p:txBody>
          </p:sp>
          <p:sp>
            <p:nvSpPr>
              <p:cNvPr id="285" name="TextBox 284">
                <a:extLst>
                  <a:ext uri="{FF2B5EF4-FFF2-40B4-BE49-F238E27FC236}">
                    <a16:creationId xmlns:a16="http://schemas.microsoft.com/office/drawing/2014/main" id="{B5189F00-8BD7-4914-52FE-3D9F60AA00C6}"/>
                  </a:ext>
                </a:extLst>
              </p:cNvPr>
              <p:cNvSpPr txBox="1"/>
              <p:nvPr/>
            </p:nvSpPr>
            <p:spPr bwMode="auto">
              <a:xfrm>
                <a:off x="10589187" y="4267924"/>
                <a:ext cx="3762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286" name="TextBox 285">
                <a:extLst>
                  <a:ext uri="{FF2B5EF4-FFF2-40B4-BE49-F238E27FC236}">
                    <a16:creationId xmlns:a16="http://schemas.microsoft.com/office/drawing/2014/main" id="{0D599B49-A131-FDE2-182B-1BA9333FA27E}"/>
                  </a:ext>
                </a:extLst>
              </p:cNvPr>
              <p:cNvSpPr txBox="1"/>
              <p:nvPr/>
            </p:nvSpPr>
            <p:spPr bwMode="auto">
              <a:xfrm>
                <a:off x="10783190" y="4267924"/>
                <a:ext cx="384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57</a:t>
                </a:r>
              </a:p>
            </p:txBody>
          </p:sp>
          <p:sp>
            <p:nvSpPr>
              <p:cNvPr id="287" name="TextBox 286">
                <a:extLst>
                  <a:ext uri="{FF2B5EF4-FFF2-40B4-BE49-F238E27FC236}">
                    <a16:creationId xmlns:a16="http://schemas.microsoft.com/office/drawing/2014/main" id="{C5AB2369-7854-8158-5626-37DF9A24BB12}"/>
                  </a:ext>
                </a:extLst>
              </p:cNvPr>
              <p:cNvSpPr txBox="1"/>
              <p:nvPr/>
            </p:nvSpPr>
            <p:spPr bwMode="auto">
              <a:xfrm>
                <a:off x="10979478" y="4267924"/>
                <a:ext cx="3848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grpSp>
      <p:sp>
        <p:nvSpPr>
          <p:cNvPr id="290" name="TextBox 289">
            <a:extLst>
              <a:ext uri="{FF2B5EF4-FFF2-40B4-BE49-F238E27FC236}">
                <a16:creationId xmlns:a16="http://schemas.microsoft.com/office/drawing/2014/main" id="{97E992B2-22FA-D01E-DA12-273EE28B16FA}"/>
              </a:ext>
            </a:extLst>
          </p:cNvPr>
          <p:cNvSpPr txBox="1"/>
          <p:nvPr/>
        </p:nvSpPr>
        <p:spPr bwMode="auto">
          <a:xfrm>
            <a:off x="8974236" y="4503600"/>
            <a:ext cx="6510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nvGrpSpPr>
          <p:cNvPr id="677" name="Group 676">
            <a:extLst>
              <a:ext uri="{FF2B5EF4-FFF2-40B4-BE49-F238E27FC236}">
                <a16:creationId xmlns:a16="http://schemas.microsoft.com/office/drawing/2014/main" id="{2F8C0AFA-573C-A559-4FBA-E6DD947C9DC3}"/>
              </a:ext>
            </a:extLst>
          </p:cNvPr>
          <p:cNvGrpSpPr/>
          <p:nvPr/>
        </p:nvGrpSpPr>
        <p:grpSpPr>
          <a:xfrm>
            <a:off x="6930648" y="4291014"/>
            <a:ext cx="4692650" cy="68262"/>
            <a:chOff x="7205251" y="4291013"/>
            <a:chExt cx="3982512" cy="66675"/>
          </a:xfrm>
        </p:grpSpPr>
        <p:grpSp>
          <p:nvGrpSpPr>
            <p:cNvPr id="660" name="Group 659">
              <a:extLst>
                <a:ext uri="{FF2B5EF4-FFF2-40B4-BE49-F238E27FC236}">
                  <a16:creationId xmlns:a16="http://schemas.microsoft.com/office/drawing/2014/main" id="{5DD93452-3D8A-FD4A-CF03-731CC79732FC}"/>
                </a:ext>
              </a:extLst>
            </p:cNvPr>
            <p:cNvGrpSpPr/>
            <p:nvPr/>
          </p:nvGrpSpPr>
          <p:grpSpPr>
            <a:xfrm>
              <a:off x="7205251" y="4291013"/>
              <a:ext cx="2203622" cy="66675"/>
              <a:chOff x="7205251" y="4291013"/>
              <a:chExt cx="2203622" cy="66675"/>
            </a:xfrm>
          </p:grpSpPr>
          <p:grpSp>
            <p:nvGrpSpPr>
              <p:cNvPr id="646" name="Group 645">
                <a:extLst>
                  <a:ext uri="{FF2B5EF4-FFF2-40B4-BE49-F238E27FC236}">
                    <a16:creationId xmlns:a16="http://schemas.microsoft.com/office/drawing/2014/main" id="{CD7569C0-E501-6CB5-52F8-995195CDC743}"/>
                  </a:ext>
                </a:extLst>
              </p:cNvPr>
              <p:cNvGrpSpPr/>
              <p:nvPr/>
            </p:nvGrpSpPr>
            <p:grpSpPr>
              <a:xfrm rot="5400000">
                <a:off x="7674561" y="3821703"/>
                <a:ext cx="66675" cy="1005295"/>
                <a:chOff x="6626737" y="1314728"/>
                <a:chExt cx="58378" cy="2829772"/>
              </a:xfrm>
            </p:grpSpPr>
            <p:cxnSp>
              <p:nvCxnSpPr>
                <p:cNvPr id="647" name="Straight Connector 646">
                  <a:extLst>
                    <a:ext uri="{FF2B5EF4-FFF2-40B4-BE49-F238E27FC236}">
                      <a16:creationId xmlns:a16="http://schemas.microsoft.com/office/drawing/2014/main" id="{BB7DA1E2-9FF0-3269-E015-D03C6391D91A}"/>
                    </a:ext>
                  </a:extLst>
                </p:cNvPr>
                <p:cNvCxnSpPr/>
                <p:nvPr/>
              </p:nvCxnSpPr>
              <p:spPr bwMode="auto">
                <a:xfrm flipH="1">
                  <a:off x="6626737" y="1314728"/>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48" name="Straight Connector 647">
                  <a:extLst>
                    <a:ext uri="{FF2B5EF4-FFF2-40B4-BE49-F238E27FC236}">
                      <a16:creationId xmlns:a16="http://schemas.microsoft.com/office/drawing/2014/main" id="{AD25D685-0A98-615A-1A9C-58516560D838}"/>
                    </a:ext>
                  </a:extLst>
                </p:cNvPr>
                <p:cNvCxnSpPr/>
                <p:nvPr/>
              </p:nvCxnSpPr>
              <p:spPr bwMode="auto">
                <a:xfrm flipH="1">
                  <a:off x="6626737" y="1880682"/>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49" name="Straight Connector 648">
                  <a:extLst>
                    <a:ext uri="{FF2B5EF4-FFF2-40B4-BE49-F238E27FC236}">
                      <a16:creationId xmlns:a16="http://schemas.microsoft.com/office/drawing/2014/main" id="{91501366-46E4-8D6A-D3D4-4F2189E21D63}"/>
                    </a:ext>
                  </a:extLst>
                </p:cNvPr>
                <p:cNvCxnSpPr/>
                <p:nvPr/>
              </p:nvCxnSpPr>
              <p:spPr bwMode="auto">
                <a:xfrm flipH="1">
                  <a:off x="6626737" y="2446636"/>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50" name="Straight Connector 649">
                  <a:extLst>
                    <a:ext uri="{FF2B5EF4-FFF2-40B4-BE49-F238E27FC236}">
                      <a16:creationId xmlns:a16="http://schemas.microsoft.com/office/drawing/2014/main" id="{859CE800-E92D-BDB3-440D-B6AA6BB95573}"/>
                    </a:ext>
                  </a:extLst>
                </p:cNvPr>
                <p:cNvCxnSpPr/>
                <p:nvPr/>
              </p:nvCxnSpPr>
              <p:spPr bwMode="auto">
                <a:xfrm flipH="1">
                  <a:off x="6626737" y="3012590"/>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51" name="Straight Connector 650">
                  <a:extLst>
                    <a:ext uri="{FF2B5EF4-FFF2-40B4-BE49-F238E27FC236}">
                      <a16:creationId xmlns:a16="http://schemas.microsoft.com/office/drawing/2014/main" id="{CE84DA67-067C-2951-C2C6-610460743913}"/>
                    </a:ext>
                  </a:extLst>
                </p:cNvPr>
                <p:cNvCxnSpPr/>
                <p:nvPr/>
              </p:nvCxnSpPr>
              <p:spPr bwMode="auto">
                <a:xfrm flipH="1">
                  <a:off x="6626737" y="3578544"/>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52" name="Straight Connector 651">
                  <a:extLst>
                    <a:ext uri="{FF2B5EF4-FFF2-40B4-BE49-F238E27FC236}">
                      <a16:creationId xmlns:a16="http://schemas.microsoft.com/office/drawing/2014/main" id="{19C59F9D-5D7C-30B2-7E5E-DA5A305B827B}"/>
                    </a:ext>
                  </a:extLst>
                </p:cNvPr>
                <p:cNvCxnSpPr/>
                <p:nvPr/>
              </p:nvCxnSpPr>
              <p:spPr bwMode="auto">
                <a:xfrm flipH="1">
                  <a:off x="6626737" y="4144500"/>
                  <a:ext cx="58378" cy="0"/>
                </a:xfrm>
                <a:prstGeom prst="line">
                  <a:avLst/>
                </a:prstGeom>
                <a:noFill/>
                <a:ln w="28575" cap="flat" cmpd="sng" algn="ctr">
                  <a:solidFill>
                    <a:schemeClr val="bg1"/>
                  </a:solidFill>
                  <a:prstDash val="solid"/>
                  <a:round/>
                  <a:headEnd type="none" w="med" len="med"/>
                  <a:tailEnd type="none" w="med" len="med"/>
                </a:ln>
                <a:effectLst/>
              </p:spPr>
            </p:cxnSp>
          </p:grpSp>
          <p:grpSp>
            <p:nvGrpSpPr>
              <p:cNvPr id="653" name="Group 652">
                <a:extLst>
                  <a:ext uri="{FF2B5EF4-FFF2-40B4-BE49-F238E27FC236}">
                    <a16:creationId xmlns:a16="http://schemas.microsoft.com/office/drawing/2014/main" id="{B06D5F12-8B44-7789-44E1-C8C43A223E40}"/>
                  </a:ext>
                </a:extLst>
              </p:cNvPr>
              <p:cNvGrpSpPr/>
              <p:nvPr/>
            </p:nvGrpSpPr>
            <p:grpSpPr>
              <a:xfrm rot="5400000">
                <a:off x="8872888" y="3821703"/>
                <a:ext cx="66675" cy="1005295"/>
                <a:chOff x="6626737" y="1314728"/>
                <a:chExt cx="58378" cy="2829772"/>
              </a:xfrm>
            </p:grpSpPr>
            <p:cxnSp>
              <p:nvCxnSpPr>
                <p:cNvPr id="654" name="Straight Connector 653">
                  <a:extLst>
                    <a:ext uri="{FF2B5EF4-FFF2-40B4-BE49-F238E27FC236}">
                      <a16:creationId xmlns:a16="http://schemas.microsoft.com/office/drawing/2014/main" id="{473FEF87-205D-8642-2564-FAD3D6EE8AFA}"/>
                    </a:ext>
                  </a:extLst>
                </p:cNvPr>
                <p:cNvCxnSpPr/>
                <p:nvPr/>
              </p:nvCxnSpPr>
              <p:spPr bwMode="auto">
                <a:xfrm flipH="1">
                  <a:off x="6626737" y="1314728"/>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55" name="Straight Connector 654">
                  <a:extLst>
                    <a:ext uri="{FF2B5EF4-FFF2-40B4-BE49-F238E27FC236}">
                      <a16:creationId xmlns:a16="http://schemas.microsoft.com/office/drawing/2014/main" id="{65D7241A-8B23-61B1-3966-ACEF98896455}"/>
                    </a:ext>
                  </a:extLst>
                </p:cNvPr>
                <p:cNvCxnSpPr/>
                <p:nvPr/>
              </p:nvCxnSpPr>
              <p:spPr bwMode="auto">
                <a:xfrm flipH="1">
                  <a:off x="6626737" y="1880682"/>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56" name="Straight Connector 655">
                  <a:extLst>
                    <a:ext uri="{FF2B5EF4-FFF2-40B4-BE49-F238E27FC236}">
                      <a16:creationId xmlns:a16="http://schemas.microsoft.com/office/drawing/2014/main" id="{8A46B018-3140-5352-99C7-4EE1296606A4}"/>
                    </a:ext>
                  </a:extLst>
                </p:cNvPr>
                <p:cNvCxnSpPr/>
                <p:nvPr/>
              </p:nvCxnSpPr>
              <p:spPr bwMode="auto">
                <a:xfrm flipH="1">
                  <a:off x="6626737" y="2446636"/>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57" name="Straight Connector 656">
                  <a:extLst>
                    <a:ext uri="{FF2B5EF4-FFF2-40B4-BE49-F238E27FC236}">
                      <a16:creationId xmlns:a16="http://schemas.microsoft.com/office/drawing/2014/main" id="{8B6EF3E1-280E-27FF-BCCE-174E9D6B8173}"/>
                    </a:ext>
                  </a:extLst>
                </p:cNvPr>
                <p:cNvCxnSpPr/>
                <p:nvPr/>
              </p:nvCxnSpPr>
              <p:spPr bwMode="auto">
                <a:xfrm flipH="1">
                  <a:off x="6626737" y="3012590"/>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58" name="Straight Connector 657">
                  <a:extLst>
                    <a:ext uri="{FF2B5EF4-FFF2-40B4-BE49-F238E27FC236}">
                      <a16:creationId xmlns:a16="http://schemas.microsoft.com/office/drawing/2014/main" id="{0D71B135-B88E-46A1-2FA4-887FECD67825}"/>
                    </a:ext>
                  </a:extLst>
                </p:cNvPr>
                <p:cNvCxnSpPr/>
                <p:nvPr/>
              </p:nvCxnSpPr>
              <p:spPr bwMode="auto">
                <a:xfrm flipH="1">
                  <a:off x="6626737" y="3578544"/>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59" name="Straight Connector 658">
                  <a:extLst>
                    <a:ext uri="{FF2B5EF4-FFF2-40B4-BE49-F238E27FC236}">
                      <a16:creationId xmlns:a16="http://schemas.microsoft.com/office/drawing/2014/main" id="{912AA9EE-0F3B-CF29-C952-4F03F1B4AE3F}"/>
                    </a:ext>
                  </a:extLst>
                </p:cNvPr>
                <p:cNvCxnSpPr/>
                <p:nvPr/>
              </p:nvCxnSpPr>
              <p:spPr bwMode="auto">
                <a:xfrm flipH="1">
                  <a:off x="6626737" y="4144500"/>
                  <a:ext cx="58378"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661" name="Group 660">
              <a:extLst>
                <a:ext uri="{FF2B5EF4-FFF2-40B4-BE49-F238E27FC236}">
                  <a16:creationId xmlns:a16="http://schemas.microsoft.com/office/drawing/2014/main" id="{FEA13218-E6BE-39C2-2034-C514881B18AB}"/>
                </a:ext>
              </a:extLst>
            </p:cNvPr>
            <p:cNvGrpSpPr/>
            <p:nvPr/>
          </p:nvGrpSpPr>
          <p:grpSpPr>
            <a:xfrm>
              <a:off x="9587316" y="4291013"/>
              <a:ext cx="1600447" cy="66675"/>
              <a:chOff x="7205251" y="4291013"/>
              <a:chExt cx="1600447" cy="66675"/>
            </a:xfrm>
          </p:grpSpPr>
          <p:grpSp>
            <p:nvGrpSpPr>
              <p:cNvPr id="662" name="Group 661">
                <a:extLst>
                  <a:ext uri="{FF2B5EF4-FFF2-40B4-BE49-F238E27FC236}">
                    <a16:creationId xmlns:a16="http://schemas.microsoft.com/office/drawing/2014/main" id="{6AE40066-A7B1-B24F-2943-C164741A07E6}"/>
                  </a:ext>
                </a:extLst>
              </p:cNvPr>
              <p:cNvGrpSpPr/>
              <p:nvPr/>
            </p:nvGrpSpPr>
            <p:grpSpPr>
              <a:xfrm rot="5400000">
                <a:off x="7674561" y="3821703"/>
                <a:ext cx="66675" cy="1005295"/>
                <a:chOff x="6626737" y="1314728"/>
                <a:chExt cx="58378" cy="2829772"/>
              </a:xfrm>
            </p:grpSpPr>
            <p:cxnSp>
              <p:nvCxnSpPr>
                <p:cNvPr id="670" name="Straight Connector 669">
                  <a:extLst>
                    <a:ext uri="{FF2B5EF4-FFF2-40B4-BE49-F238E27FC236}">
                      <a16:creationId xmlns:a16="http://schemas.microsoft.com/office/drawing/2014/main" id="{69069A93-C172-1ADA-9646-D8A08913AA7C}"/>
                    </a:ext>
                  </a:extLst>
                </p:cNvPr>
                <p:cNvCxnSpPr/>
                <p:nvPr/>
              </p:nvCxnSpPr>
              <p:spPr bwMode="auto">
                <a:xfrm flipH="1">
                  <a:off x="6626737" y="1314728"/>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71" name="Straight Connector 670">
                  <a:extLst>
                    <a:ext uri="{FF2B5EF4-FFF2-40B4-BE49-F238E27FC236}">
                      <a16:creationId xmlns:a16="http://schemas.microsoft.com/office/drawing/2014/main" id="{0FCB387A-BD6F-B4CC-F4C6-59EE9B4E9B3C}"/>
                    </a:ext>
                  </a:extLst>
                </p:cNvPr>
                <p:cNvCxnSpPr/>
                <p:nvPr/>
              </p:nvCxnSpPr>
              <p:spPr bwMode="auto">
                <a:xfrm flipH="1">
                  <a:off x="6626737" y="1880682"/>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72" name="Straight Connector 671">
                  <a:extLst>
                    <a:ext uri="{FF2B5EF4-FFF2-40B4-BE49-F238E27FC236}">
                      <a16:creationId xmlns:a16="http://schemas.microsoft.com/office/drawing/2014/main" id="{FDE57606-0F14-383A-4540-23D0DDD238E5}"/>
                    </a:ext>
                  </a:extLst>
                </p:cNvPr>
                <p:cNvCxnSpPr/>
                <p:nvPr/>
              </p:nvCxnSpPr>
              <p:spPr bwMode="auto">
                <a:xfrm flipH="1">
                  <a:off x="6626737" y="2446636"/>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73" name="Straight Connector 672">
                  <a:extLst>
                    <a:ext uri="{FF2B5EF4-FFF2-40B4-BE49-F238E27FC236}">
                      <a16:creationId xmlns:a16="http://schemas.microsoft.com/office/drawing/2014/main" id="{C08375C0-31D5-3D6E-A80A-E0143F0843AF}"/>
                    </a:ext>
                  </a:extLst>
                </p:cNvPr>
                <p:cNvCxnSpPr/>
                <p:nvPr/>
              </p:nvCxnSpPr>
              <p:spPr bwMode="auto">
                <a:xfrm flipH="1">
                  <a:off x="6626737" y="3012590"/>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74" name="Straight Connector 673">
                  <a:extLst>
                    <a:ext uri="{FF2B5EF4-FFF2-40B4-BE49-F238E27FC236}">
                      <a16:creationId xmlns:a16="http://schemas.microsoft.com/office/drawing/2014/main" id="{B218CD4F-189D-2DB1-69C7-E78C2841318F}"/>
                    </a:ext>
                  </a:extLst>
                </p:cNvPr>
                <p:cNvCxnSpPr/>
                <p:nvPr/>
              </p:nvCxnSpPr>
              <p:spPr bwMode="auto">
                <a:xfrm flipH="1">
                  <a:off x="6626737" y="3578544"/>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75" name="Straight Connector 674">
                  <a:extLst>
                    <a:ext uri="{FF2B5EF4-FFF2-40B4-BE49-F238E27FC236}">
                      <a16:creationId xmlns:a16="http://schemas.microsoft.com/office/drawing/2014/main" id="{5536CB52-6317-D5C9-548F-A30E04E2E683}"/>
                    </a:ext>
                  </a:extLst>
                </p:cNvPr>
                <p:cNvCxnSpPr/>
                <p:nvPr/>
              </p:nvCxnSpPr>
              <p:spPr bwMode="auto">
                <a:xfrm flipH="1">
                  <a:off x="6626737" y="4144500"/>
                  <a:ext cx="58378" cy="0"/>
                </a:xfrm>
                <a:prstGeom prst="line">
                  <a:avLst/>
                </a:prstGeom>
                <a:noFill/>
                <a:ln w="28575" cap="flat" cmpd="sng" algn="ctr">
                  <a:solidFill>
                    <a:schemeClr val="bg1"/>
                  </a:solidFill>
                  <a:prstDash val="solid"/>
                  <a:round/>
                  <a:headEnd type="none" w="med" len="med"/>
                  <a:tailEnd type="none" w="med" len="med"/>
                </a:ln>
                <a:effectLst/>
              </p:spPr>
            </p:cxnSp>
          </p:grpSp>
          <p:grpSp>
            <p:nvGrpSpPr>
              <p:cNvPr id="663" name="Group 662">
                <a:extLst>
                  <a:ext uri="{FF2B5EF4-FFF2-40B4-BE49-F238E27FC236}">
                    <a16:creationId xmlns:a16="http://schemas.microsoft.com/office/drawing/2014/main" id="{1899ADE4-3AB0-6A26-3F7E-5E9DECDC274F}"/>
                  </a:ext>
                </a:extLst>
              </p:cNvPr>
              <p:cNvGrpSpPr/>
              <p:nvPr/>
            </p:nvGrpSpPr>
            <p:grpSpPr>
              <a:xfrm rot="5400000">
                <a:off x="8571301" y="4123292"/>
                <a:ext cx="66675" cy="402118"/>
                <a:chOff x="6626737" y="3012590"/>
                <a:chExt cx="58378" cy="1131910"/>
              </a:xfrm>
            </p:grpSpPr>
            <p:cxnSp>
              <p:nvCxnSpPr>
                <p:cNvPr id="667" name="Straight Connector 666">
                  <a:extLst>
                    <a:ext uri="{FF2B5EF4-FFF2-40B4-BE49-F238E27FC236}">
                      <a16:creationId xmlns:a16="http://schemas.microsoft.com/office/drawing/2014/main" id="{4E17291B-8924-4D48-2191-E8DA29820AD0}"/>
                    </a:ext>
                  </a:extLst>
                </p:cNvPr>
                <p:cNvCxnSpPr/>
                <p:nvPr/>
              </p:nvCxnSpPr>
              <p:spPr bwMode="auto">
                <a:xfrm flipH="1">
                  <a:off x="6626737" y="3012590"/>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68" name="Straight Connector 667">
                  <a:extLst>
                    <a:ext uri="{FF2B5EF4-FFF2-40B4-BE49-F238E27FC236}">
                      <a16:creationId xmlns:a16="http://schemas.microsoft.com/office/drawing/2014/main" id="{19D1AE25-C8DD-EFA2-4A05-318B4491FAED}"/>
                    </a:ext>
                  </a:extLst>
                </p:cNvPr>
                <p:cNvCxnSpPr/>
                <p:nvPr/>
              </p:nvCxnSpPr>
              <p:spPr bwMode="auto">
                <a:xfrm flipH="1">
                  <a:off x="6626737" y="3578544"/>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669" name="Straight Connector 668">
                  <a:extLst>
                    <a:ext uri="{FF2B5EF4-FFF2-40B4-BE49-F238E27FC236}">
                      <a16:creationId xmlns:a16="http://schemas.microsoft.com/office/drawing/2014/main" id="{9C4AC80E-DE1A-FD54-3CF5-F3D83E464432}"/>
                    </a:ext>
                  </a:extLst>
                </p:cNvPr>
                <p:cNvCxnSpPr/>
                <p:nvPr/>
              </p:nvCxnSpPr>
              <p:spPr bwMode="auto">
                <a:xfrm flipH="1">
                  <a:off x="6626737" y="4144500"/>
                  <a:ext cx="58378"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704" name="Group 703">
            <a:extLst>
              <a:ext uri="{FF2B5EF4-FFF2-40B4-BE49-F238E27FC236}">
                <a16:creationId xmlns:a16="http://schemas.microsoft.com/office/drawing/2014/main" id="{64B861B2-BA08-34FE-577F-9853072EFF76}"/>
              </a:ext>
            </a:extLst>
          </p:cNvPr>
          <p:cNvGrpSpPr/>
          <p:nvPr/>
        </p:nvGrpSpPr>
        <p:grpSpPr>
          <a:xfrm>
            <a:off x="6665542" y="4808012"/>
            <a:ext cx="4967682" cy="276999"/>
            <a:chOff x="6963703" y="4267924"/>
            <a:chExt cx="4625609" cy="276999"/>
          </a:xfrm>
        </p:grpSpPr>
        <p:sp>
          <p:nvSpPr>
            <p:cNvPr id="705" name="TextBox 704">
              <a:extLst>
                <a:ext uri="{FF2B5EF4-FFF2-40B4-BE49-F238E27FC236}">
                  <a16:creationId xmlns:a16="http://schemas.microsoft.com/office/drawing/2014/main" id="{7BFB1EE1-6B31-3EF7-6B63-A6FB37B3BC8C}"/>
                </a:ext>
              </a:extLst>
            </p:cNvPr>
            <p:cNvSpPr txBox="1"/>
            <p:nvPr/>
          </p:nvSpPr>
          <p:spPr bwMode="auto">
            <a:xfrm>
              <a:off x="6963703"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151</a:t>
              </a:r>
            </a:p>
          </p:txBody>
        </p:sp>
        <p:grpSp>
          <p:nvGrpSpPr>
            <p:cNvPr id="706" name="Group 705">
              <a:extLst>
                <a:ext uri="{FF2B5EF4-FFF2-40B4-BE49-F238E27FC236}">
                  <a16:creationId xmlns:a16="http://schemas.microsoft.com/office/drawing/2014/main" id="{EBCB1803-76FD-B5DD-2C44-F79EDC6EF55C}"/>
                </a:ext>
              </a:extLst>
            </p:cNvPr>
            <p:cNvGrpSpPr/>
            <p:nvPr/>
          </p:nvGrpSpPr>
          <p:grpSpPr>
            <a:xfrm>
              <a:off x="7160732" y="4267924"/>
              <a:ext cx="4428580" cy="276999"/>
              <a:chOff x="7160733" y="4267924"/>
              <a:chExt cx="4007279" cy="276999"/>
            </a:xfrm>
          </p:grpSpPr>
          <p:sp>
            <p:nvSpPr>
              <p:cNvPr id="707" name="TextBox 706">
                <a:extLst>
                  <a:ext uri="{FF2B5EF4-FFF2-40B4-BE49-F238E27FC236}">
                    <a16:creationId xmlns:a16="http://schemas.microsoft.com/office/drawing/2014/main" id="{1E5BE350-4BF1-3A3F-A313-DF2B20CA6F88}"/>
                  </a:ext>
                </a:extLst>
              </p:cNvPr>
              <p:cNvSpPr txBox="1"/>
              <p:nvPr/>
            </p:nvSpPr>
            <p:spPr bwMode="auto">
              <a:xfrm>
                <a:off x="7160733"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rPr>
                  <a:t>140</a:t>
                </a:r>
              </a:p>
            </p:txBody>
          </p:sp>
          <p:sp>
            <p:nvSpPr>
              <p:cNvPr id="708" name="TextBox 707">
                <a:extLst>
                  <a:ext uri="{FF2B5EF4-FFF2-40B4-BE49-F238E27FC236}">
                    <a16:creationId xmlns:a16="http://schemas.microsoft.com/office/drawing/2014/main" id="{81206C4F-5C4D-634F-1BE8-A460E7398F1D}"/>
                  </a:ext>
                </a:extLst>
              </p:cNvPr>
              <p:cNvSpPr txBox="1"/>
              <p:nvPr/>
            </p:nvSpPr>
            <p:spPr bwMode="auto">
              <a:xfrm>
                <a:off x="7359196"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129</a:t>
                </a:r>
              </a:p>
            </p:txBody>
          </p:sp>
          <p:sp>
            <p:nvSpPr>
              <p:cNvPr id="709" name="TextBox 708">
                <a:extLst>
                  <a:ext uri="{FF2B5EF4-FFF2-40B4-BE49-F238E27FC236}">
                    <a16:creationId xmlns:a16="http://schemas.microsoft.com/office/drawing/2014/main" id="{48D4D1D7-9E72-1347-716D-F95DEC776A5E}"/>
                  </a:ext>
                </a:extLst>
              </p:cNvPr>
              <p:cNvSpPr txBox="1"/>
              <p:nvPr/>
            </p:nvSpPr>
            <p:spPr bwMode="auto">
              <a:xfrm>
                <a:off x="7530783" y="4267924"/>
                <a:ext cx="5597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119</a:t>
                </a:r>
              </a:p>
            </p:txBody>
          </p:sp>
          <p:sp>
            <p:nvSpPr>
              <p:cNvPr id="710" name="TextBox 709">
                <a:extLst>
                  <a:ext uri="{FF2B5EF4-FFF2-40B4-BE49-F238E27FC236}">
                    <a16:creationId xmlns:a16="http://schemas.microsoft.com/office/drawing/2014/main" id="{6C1A6E82-FC31-B471-A8AD-C8B833E4080E}"/>
                  </a:ext>
                </a:extLst>
              </p:cNvPr>
              <p:cNvSpPr txBox="1"/>
              <p:nvPr/>
            </p:nvSpPr>
            <p:spPr bwMode="auto">
              <a:xfrm>
                <a:off x="7755239"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111</a:t>
                </a:r>
              </a:p>
            </p:txBody>
          </p:sp>
          <p:sp>
            <p:nvSpPr>
              <p:cNvPr id="711" name="TextBox 710">
                <a:extLst>
                  <a:ext uri="{FF2B5EF4-FFF2-40B4-BE49-F238E27FC236}">
                    <a16:creationId xmlns:a16="http://schemas.microsoft.com/office/drawing/2014/main" id="{334128DB-02A7-83D4-43CA-4D25C5C88F6A}"/>
                  </a:ext>
                </a:extLst>
              </p:cNvPr>
              <p:cNvSpPr txBox="1"/>
              <p:nvPr/>
            </p:nvSpPr>
            <p:spPr bwMode="auto">
              <a:xfrm>
                <a:off x="7952269"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103</a:t>
                </a:r>
              </a:p>
            </p:txBody>
          </p:sp>
          <p:sp>
            <p:nvSpPr>
              <p:cNvPr id="712" name="TextBox 711">
                <a:extLst>
                  <a:ext uri="{FF2B5EF4-FFF2-40B4-BE49-F238E27FC236}">
                    <a16:creationId xmlns:a16="http://schemas.microsoft.com/office/drawing/2014/main" id="{05A8D0D7-E036-B3E6-900D-4FC913D02B31}"/>
                  </a:ext>
                </a:extLst>
              </p:cNvPr>
              <p:cNvSpPr txBox="1"/>
              <p:nvPr/>
            </p:nvSpPr>
            <p:spPr bwMode="auto">
              <a:xfrm>
                <a:off x="8150732"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97</a:t>
                </a:r>
              </a:p>
            </p:txBody>
          </p:sp>
          <p:sp>
            <p:nvSpPr>
              <p:cNvPr id="713" name="TextBox 712">
                <a:extLst>
                  <a:ext uri="{FF2B5EF4-FFF2-40B4-BE49-F238E27FC236}">
                    <a16:creationId xmlns:a16="http://schemas.microsoft.com/office/drawing/2014/main" id="{34FF0FDE-DCB1-1AED-CB2F-CEB65F38FE59}"/>
                  </a:ext>
                </a:extLst>
              </p:cNvPr>
              <p:cNvSpPr txBox="1"/>
              <p:nvPr/>
            </p:nvSpPr>
            <p:spPr bwMode="auto">
              <a:xfrm>
                <a:off x="8415281" y="4267924"/>
                <a:ext cx="3665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714" name="TextBox 713">
                <a:extLst>
                  <a:ext uri="{FF2B5EF4-FFF2-40B4-BE49-F238E27FC236}">
                    <a16:creationId xmlns:a16="http://schemas.microsoft.com/office/drawing/2014/main" id="{BB12BA73-CE15-5583-F578-64FF82BBA4AB}"/>
                  </a:ext>
                </a:extLst>
              </p:cNvPr>
              <p:cNvSpPr txBox="1"/>
              <p:nvPr/>
            </p:nvSpPr>
            <p:spPr bwMode="auto">
              <a:xfrm>
                <a:off x="8615291" y="4267924"/>
                <a:ext cx="3665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82</a:t>
                </a:r>
              </a:p>
            </p:txBody>
          </p:sp>
          <p:sp>
            <p:nvSpPr>
              <p:cNvPr id="715" name="TextBox 714">
                <a:extLst>
                  <a:ext uri="{FF2B5EF4-FFF2-40B4-BE49-F238E27FC236}">
                    <a16:creationId xmlns:a16="http://schemas.microsoft.com/office/drawing/2014/main" id="{BDB983B8-F7B6-F93A-8A6C-E32681CEC2B8}"/>
                  </a:ext>
                </a:extLst>
              </p:cNvPr>
              <p:cNvSpPr txBox="1"/>
              <p:nvPr/>
            </p:nvSpPr>
            <p:spPr bwMode="auto">
              <a:xfrm>
                <a:off x="8802649" y="4267924"/>
                <a:ext cx="3762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77</a:t>
                </a:r>
              </a:p>
            </p:txBody>
          </p:sp>
          <p:sp>
            <p:nvSpPr>
              <p:cNvPr id="716" name="TextBox 715">
                <a:extLst>
                  <a:ext uri="{FF2B5EF4-FFF2-40B4-BE49-F238E27FC236}">
                    <a16:creationId xmlns:a16="http://schemas.microsoft.com/office/drawing/2014/main" id="{8A1B2DD9-B433-2270-AB06-5B1207B92A69}"/>
                  </a:ext>
                </a:extLst>
              </p:cNvPr>
              <p:cNvSpPr txBox="1"/>
              <p:nvPr/>
            </p:nvSpPr>
            <p:spPr bwMode="auto">
              <a:xfrm>
                <a:off x="8996652" y="4267924"/>
                <a:ext cx="3848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76</a:t>
                </a:r>
              </a:p>
            </p:txBody>
          </p:sp>
          <p:sp>
            <p:nvSpPr>
              <p:cNvPr id="717" name="TextBox 716">
                <a:extLst>
                  <a:ext uri="{FF2B5EF4-FFF2-40B4-BE49-F238E27FC236}">
                    <a16:creationId xmlns:a16="http://schemas.microsoft.com/office/drawing/2014/main" id="{1FBAD4E4-227B-A36A-9793-F511AE809025}"/>
                  </a:ext>
                </a:extLst>
              </p:cNvPr>
              <p:cNvSpPr txBox="1"/>
              <p:nvPr/>
            </p:nvSpPr>
            <p:spPr bwMode="auto">
              <a:xfrm>
                <a:off x="9205640" y="4267924"/>
                <a:ext cx="3848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718" name="TextBox 717">
                <a:extLst>
                  <a:ext uri="{FF2B5EF4-FFF2-40B4-BE49-F238E27FC236}">
                    <a16:creationId xmlns:a16="http://schemas.microsoft.com/office/drawing/2014/main" id="{8C8ED83C-27C3-3FFC-0517-CD3C964569A0}"/>
                  </a:ext>
                </a:extLst>
              </p:cNvPr>
              <p:cNvSpPr txBox="1"/>
              <p:nvPr/>
            </p:nvSpPr>
            <p:spPr bwMode="auto">
              <a:xfrm>
                <a:off x="9323151" y="4267924"/>
                <a:ext cx="4522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  62</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19" name="TextBox 718">
                <a:extLst>
                  <a:ext uri="{FF2B5EF4-FFF2-40B4-BE49-F238E27FC236}">
                    <a16:creationId xmlns:a16="http://schemas.microsoft.com/office/drawing/2014/main" id="{F17C6093-6D16-6E80-9C69-7F6327156953}"/>
                  </a:ext>
                </a:extLst>
              </p:cNvPr>
              <p:cNvSpPr txBox="1"/>
              <p:nvPr/>
            </p:nvSpPr>
            <p:spPr bwMode="auto">
              <a:xfrm>
                <a:off x="9608892" y="4267924"/>
                <a:ext cx="3665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720" name="TextBox 719">
                <a:extLst>
                  <a:ext uri="{FF2B5EF4-FFF2-40B4-BE49-F238E27FC236}">
                    <a16:creationId xmlns:a16="http://schemas.microsoft.com/office/drawing/2014/main" id="{6026ADA5-F64D-9CF3-CC53-670B1D198475}"/>
                  </a:ext>
                </a:extLst>
              </p:cNvPr>
              <p:cNvSpPr txBox="1"/>
              <p:nvPr/>
            </p:nvSpPr>
            <p:spPr bwMode="auto">
              <a:xfrm>
                <a:off x="9796250" y="4267924"/>
                <a:ext cx="3762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sp>
            <p:nvSpPr>
              <p:cNvPr id="721" name="TextBox 720">
                <a:extLst>
                  <a:ext uri="{FF2B5EF4-FFF2-40B4-BE49-F238E27FC236}">
                    <a16:creationId xmlns:a16="http://schemas.microsoft.com/office/drawing/2014/main" id="{2C48018A-79F0-3874-CAD4-4EA6229046E7}"/>
                  </a:ext>
                </a:extLst>
              </p:cNvPr>
              <p:cNvSpPr txBox="1"/>
              <p:nvPr/>
            </p:nvSpPr>
            <p:spPr bwMode="auto">
              <a:xfrm>
                <a:off x="9990253" y="4267924"/>
                <a:ext cx="3848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722" name="TextBox 721">
                <a:extLst>
                  <a:ext uri="{FF2B5EF4-FFF2-40B4-BE49-F238E27FC236}">
                    <a16:creationId xmlns:a16="http://schemas.microsoft.com/office/drawing/2014/main" id="{53F7FDF3-C2FD-6280-6600-0E5781B3C5BA}"/>
                  </a:ext>
                </a:extLst>
              </p:cNvPr>
              <p:cNvSpPr txBox="1"/>
              <p:nvPr/>
            </p:nvSpPr>
            <p:spPr bwMode="auto">
              <a:xfrm>
                <a:off x="10199241" y="4267924"/>
                <a:ext cx="3848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6</a:t>
                </a:r>
              </a:p>
            </p:txBody>
          </p:sp>
          <p:sp>
            <p:nvSpPr>
              <p:cNvPr id="723" name="TextBox 722">
                <a:extLst>
                  <a:ext uri="{FF2B5EF4-FFF2-40B4-BE49-F238E27FC236}">
                    <a16:creationId xmlns:a16="http://schemas.microsoft.com/office/drawing/2014/main" id="{CBE5FF15-D3C0-513A-163D-5BFE8F7B66F1}"/>
                  </a:ext>
                </a:extLst>
              </p:cNvPr>
              <p:cNvSpPr txBox="1"/>
              <p:nvPr/>
            </p:nvSpPr>
            <p:spPr bwMode="auto">
              <a:xfrm>
                <a:off x="10401829" y="4267924"/>
                <a:ext cx="3665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724" name="TextBox 723">
                <a:extLst>
                  <a:ext uri="{FF2B5EF4-FFF2-40B4-BE49-F238E27FC236}">
                    <a16:creationId xmlns:a16="http://schemas.microsoft.com/office/drawing/2014/main" id="{5B2BA13D-2C26-4DA3-CB91-4631A93313D6}"/>
                  </a:ext>
                </a:extLst>
              </p:cNvPr>
              <p:cNvSpPr txBox="1"/>
              <p:nvPr/>
            </p:nvSpPr>
            <p:spPr bwMode="auto">
              <a:xfrm>
                <a:off x="10589187" y="4267924"/>
                <a:ext cx="3762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2</a:t>
                </a:r>
              </a:p>
            </p:txBody>
          </p:sp>
          <p:sp>
            <p:nvSpPr>
              <p:cNvPr id="725" name="TextBox 724">
                <a:extLst>
                  <a:ext uri="{FF2B5EF4-FFF2-40B4-BE49-F238E27FC236}">
                    <a16:creationId xmlns:a16="http://schemas.microsoft.com/office/drawing/2014/main" id="{2045399D-1969-A338-1258-5C09F66733BC}"/>
                  </a:ext>
                </a:extLst>
              </p:cNvPr>
              <p:cNvSpPr txBox="1"/>
              <p:nvPr/>
            </p:nvSpPr>
            <p:spPr bwMode="auto">
              <a:xfrm>
                <a:off x="10783190" y="4267924"/>
                <a:ext cx="3848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grpSp>
        <p:nvGrpSpPr>
          <p:cNvPr id="727" name="Group 726">
            <a:extLst>
              <a:ext uri="{FF2B5EF4-FFF2-40B4-BE49-F238E27FC236}">
                <a16:creationId xmlns:a16="http://schemas.microsoft.com/office/drawing/2014/main" id="{EFB8E2F6-F8CA-0EAD-6622-EF1DCAEEA99E}"/>
              </a:ext>
            </a:extLst>
          </p:cNvPr>
          <p:cNvGrpSpPr/>
          <p:nvPr/>
        </p:nvGrpSpPr>
        <p:grpSpPr>
          <a:xfrm>
            <a:off x="6643318" y="5224113"/>
            <a:ext cx="4989906" cy="276999"/>
            <a:chOff x="6943011" y="4267924"/>
            <a:chExt cx="4646300" cy="276999"/>
          </a:xfrm>
        </p:grpSpPr>
        <p:sp>
          <p:nvSpPr>
            <p:cNvPr id="728" name="TextBox 727">
              <a:extLst>
                <a:ext uri="{FF2B5EF4-FFF2-40B4-BE49-F238E27FC236}">
                  <a16:creationId xmlns:a16="http://schemas.microsoft.com/office/drawing/2014/main" id="{A6BDE3B8-8B61-6660-EEAF-A1D9070BE50A}"/>
                </a:ext>
              </a:extLst>
            </p:cNvPr>
            <p:cNvSpPr txBox="1"/>
            <p:nvPr/>
          </p:nvSpPr>
          <p:spPr bwMode="auto">
            <a:xfrm>
              <a:off x="6943011"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rPr>
                <a:t>153</a:t>
              </a:r>
            </a:p>
          </p:txBody>
        </p:sp>
        <p:grpSp>
          <p:nvGrpSpPr>
            <p:cNvPr id="729" name="Group 728">
              <a:extLst>
                <a:ext uri="{FF2B5EF4-FFF2-40B4-BE49-F238E27FC236}">
                  <a16:creationId xmlns:a16="http://schemas.microsoft.com/office/drawing/2014/main" id="{FFAB06F4-8EE8-5C7B-7D4B-E346EF7E68E1}"/>
                </a:ext>
              </a:extLst>
            </p:cNvPr>
            <p:cNvGrpSpPr/>
            <p:nvPr/>
          </p:nvGrpSpPr>
          <p:grpSpPr>
            <a:xfrm>
              <a:off x="7157775" y="4267924"/>
              <a:ext cx="4431536" cy="276999"/>
              <a:chOff x="7158058" y="4267924"/>
              <a:chExt cx="4009954" cy="276999"/>
            </a:xfrm>
          </p:grpSpPr>
          <p:sp>
            <p:nvSpPr>
              <p:cNvPr id="730" name="TextBox 729">
                <a:extLst>
                  <a:ext uri="{FF2B5EF4-FFF2-40B4-BE49-F238E27FC236}">
                    <a16:creationId xmlns:a16="http://schemas.microsoft.com/office/drawing/2014/main" id="{54117979-C951-EA6E-3114-DAA03A2041C4}"/>
                  </a:ext>
                </a:extLst>
              </p:cNvPr>
              <p:cNvSpPr txBox="1"/>
              <p:nvPr/>
            </p:nvSpPr>
            <p:spPr bwMode="auto">
              <a:xfrm>
                <a:off x="7158058"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137</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ndParaRPr>
              </a:p>
            </p:txBody>
          </p:sp>
          <p:sp>
            <p:nvSpPr>
              <p:cNvPr id="731" name="TextBox 730">
                <a:extLst>
                  <a:ext uri="{FF2B5EF4-FFF2-40B4-BE49-F238E27FC236}">
                    <a16:creationId xmlns:a16="http://schemas.microsoft.com/office/drawing/2014/main" id="{F23DB75A-35C4-2F2A-DD15-5B0C1C37FA11}"/>
                  </a:ext>
                </a:extLst>
              </p:cNvPr>
              <p:cNvSpPr txBox="1"/>
              <p:nvPr/>
            </p:nvSpPr>
            <p:spPr bwMode="auto">
              <a:xfrm>
                <a:off x="7359196"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128</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32" name="TextBox 731">
                <a:extLst>
                  <a:ext uri="{FF2B5EF4-FFF2-40B4-BE49-F238E27FC236}">
                    <a16:creationId xmlns:a16="http://schemas.microsoft.com/office/drawing/2014/main" id="{63CDFCE3-6CBE-7324-7CF9-F8709B0D5E2D}"/>
                  </a:ext>
                </a:extLst>
              </p:cNvPr>
              <p:cNvSpPr txBox="1"/>
              <p:nvPr/>
            </p:nvSpPr>
            <p:spPr bwMode="auto">
              <a:xfrm>
                <a:off x="7530783" y="4267924"/>
                <a:ext cx="5597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117</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33" name="TextBox 732">
                <a:extLst>
                  <a:ext uri="{FF2B5EF4-FFF2-40B4-BE49-F238E27FC236}">
                    <a16:creationId xmlns:a16="http://schemas.microsoft.com/office/drawing/2014/main" id="{FC3D1B6B-20AA-5D94-6168-404D7B994D8C}"/>
                  </a:ext>
                </a:extLst>
              </p:cNvPr>
              <p:cNvSpPr txBox="1"/>
              <p:nvPr/>
            </p:nvSpPr>
            <p:spPr bwMode="auto">
              <a:xfrm>
                <a:off x="7755239"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104</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34" name="TextBox 733">
                <a:extLst>
                  <a:ext uri="{FF2B5EF4-FFF2-40B4-BE49-F238E27FC236}">
                    <a16:creationId xmlns:a16="http://schemas.microsoft.com/office/drawing/2014/main" id="{52B6368A-A571-1946-9D27-6FD5028EC251}"/>
                  </a:ext>
                </a:extLst>
              </p:cNvPr>
              <p:cNvSpPr txBox="1"/>
              <p:nvPr/>
            </p:nvSpPr>
            <p:spPr bwMode="auto">
              <a:xfrm>
                <a:off x="7952269"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94</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35" name="TextBox 734">
                <a:extLst>
                  <a:ext uri="{FF2B5EF4-FFF2-40B4-BE49-F238E27FC236}">
                    <a16:creationId xmlns:a16="http://schemas.microsoft.com/office/drawing/2014/main" id="{117AB5BA-90FD-713C-E6B0-14B28DAB3B00}"/>
                  </a:ext>
                </a:extLst>
              </p:cNvPr>
              <p:cNvSpPr txBox="1"/>
              <p:nvPr/>
            </p:nvSpPr>
            <p:spPr bwMode="auto">
              <a:xfrm>
                <a:off x="8150732" y="4267924"/>
                <a:ext cx="5088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85</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36" name="TextBox 735">
                <a:extLst>
                  <a:ext uri="{FF2B5EF4-FFF2-40B4-BE49-F238E27FC236}">
                    <a16:creationId xmlns:a16="http://schemas.microsoft.com/office/drawing/2014/main" id="{888C1549-676A-639A-E48A-1A938221BB04}"/>
                  </a:ext>
                </a:extLst>
              </p:cNvPr>
              <p:cNvSpPr txBox="1"/>
              <p:nvPr/>
            </p:nvSpPr>
            <p:spPr bwMode="auto">
              <a:xfrm>
                <a:off x="8415281" y="4267924"/>
                <a:ext cx="3665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77</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37" name="TextBox 736">
                <a:extLst>
                  <a:ext uri="{FF2B5EF4-FFF2-40B4-BE49-F238E27FC236}">
                    <a16:creationId xmlns:a16="http://schemas.microsoft.com/office/drawing/2014/main" id="{50EA4477-708C-8438-1125-9722ABB86704}"/>
                  </a:ext>
                </a:extLst>
              </p:cNvPr>
              <p:cNvSpPr txBox="1"/>
              <p:nvPr/>
            </p:nvSpPr>
            <p:spPr bwMode="auto">
              <a:xfrm>
                <a:off x="8615291" y="4267924"/>
                <a:ext cx="3665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65</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38" name="TextBox 737">
                <a:extLst>
                  <a:ext uri="{FF2B5EF4-FFF2-40B4-BE49-F238E27FC236}">
                    <a16:creationId xmlns:a16="http://schemas.microsoft.com/office/drawing/2014/main" id="{397DA992-3C9B-DBEA-BFC1-C142DAB55B54}"/>
                  </a:ext>
                </a:extLst>
              </p:cNvPr>
              <p:cNvSpPr txBox="1"/>
              <p:nvPr/>
            </p:nvSpPr>
            <p:spPr bwMode="auto">
              <a:xfrm>
                <a:off x="8802649" y="4267924"/>
                <a:ext cx="3762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61</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39" name="TextBox 738">
                <a:extLst>
                  <a:ext uri="{FF2B5EF4-FFF2-40B4-BE49-F238E27FC236}">
                    <a16:creationId xmlns:a16="http://schemas.microsoft.com/office/drawing/2014/main" id="{E9648E24-AA8B-C0A6-6222-32814B746C2B}"/>
                  </a:ext>
                </a:extLst>
              </p:cNvPr>
              <p:cNvSpPr txBox="1"/>
              <p:nvPr/>
            </p:nvSpPr>
            <p:spPr bwMode="auto">
              <a:xfrm>
                <a:off x="8996652" y="4267924"/>
                <a:ext cx="3848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56</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40" name="TextBox 739">
                <a:extLst>
                  <a:ext uri="{FF2B5EF4-FFF2-40B4-BE49-F238E27FC236}">
                    <a16:creationId xmlns:a16="http://schemas.microsoft.com/office/drawing/2014/main" id="{87742CC6-465D-DA60-2953-A596FEEB0E4D}"/>
                  </a:ext>
                </a:extLst>
              </p:cNvPr>
              <p:cNvSpPr txBox="1"/>
              <p:nvPr/>
            </p:nvSpPr>
            <p:spPr bwMode="auto">
              <a:xfrm>
                <a:off x="9205640" y="4267924"/>
                <a:ext cx="3848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53</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41" name="TextBox 740">
                <a:extLst>
                  <a:ext uri="{FF2B5EF4-FFF2-40B4-BE49-F238E27FC236}">
                    <a16:creationId xmlns:a16="http://schemas.microsoft.com/office/drawing/2014/main" id="{E92A56F9-7DE0-9C0E-6C38-E7FF38F80B76}"/>
                  </a:ext>
                </a:extLst>
              </p:cNvPr>
              <p:cNvSpPr txBox="1"/>
              <p:nvPr/>
            </p:nvSpPr>
            <p:spPr bwMode="auto">
              <a:xfrm>
                <a:off x="9408882" y="4267924"/>
                <a:ext cx="3665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742" name="TextBox 741">
                <a:extLst>
                  <a:ext uri="{FF2B5EF4-FFF2-40B4-BE49-F238E27FC236}">
                    <a16:creationId xmlns:a16="http://schemas.microsoft.com/office/drawing/2014/main" id="{6F6515B6-A8DE-CD6B-A5B4-BAB940E70532}"/>
                  </a:ext>
                </a:extLst>
              </p:cNvPr>
              <p:cNvSpPr txBox="1"/>
              <p:nvPr/>
            </p:nvSpPr>
            <p:spPr bwMode="auto">
              <a:xfrm>
                <a:off x="9608892" y="4267924"/>
                <a:ext cx="3665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29</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43" name="TextBox 742">
                <a:extLst>
                  <a:ext uri="{FF2B5EF4-FFF2-40B4-BE49-F238E27FC236}">
                    <a16:creationId xmlns:a16="http://schemas.microsoft.com/office/drawing/2014/main" id="{E7F33A81-E697-6AC5-CD6C-F3C64AAE210B}"/>
                  </a:ext>
                </a:extLst>
              </p:cNvPr>
              <p:cNvSpPr txBox="1"/>
              <p:nvPr/>
            </p:nvSpPr>
            <p:spPr bwMode="auto">
              <a:xfrm>
                <a:off x="9796250" y="4267924"/>
                <a:ext cx="3762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18</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44" name="TextBox 743">
                <a:extLst>
                  <a:ext uri="{FF2B5EF4-FFF2-40B4-BE49-F238E27FC236}">
                    <a16:creationId xmlns:a16="http://schemas.microsoft.com/office/drawing/2014/main" id="{3EC473AD-970C-7E8B-62ED-A8D0ECEAB286}"/>
                  </a:ext>
                </a:extLst>
              </p:cNvPr>
              <p:cNvSpPr txBox="1"/>
              <p:nvPr/>
            </p:nvSpPr>
            <p:spPr bwMode="auto">
              <a:xfrm>
                <a:off x="9990253" y="4267924"/>
                <a:ext cx="3848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12</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45" name="TextBox 744">
                <a:extLst>
                  <a:ext uri="{FF2B5EF4-FFF2-40B4-BE49-F238E27FC236}">
                    <a16:creationId xmlns:a16="http://schemas.microsoft.com/office/drawing/2014/main" id="{12C78A7F-8C23-2733-06CE-A333D0C6DCAA}"/>
                  </a:ext>
                </a:extLst>
              </p:cNvPr>
              <p:cNvSpPr txBox="1"/>
              <p:nvPr/>
            </p:nvSpPr>
            <p:spPr bwMode="auto">
              <a:xfrm>
                <a:off x="10199241" y="4267924"/>
                <a:ext cx="3848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746" name="TextBox 745">
                <a:extLst>
                  <a:ext uri="{FF2B5EF4-FFF2-40B4-BE49-F238E27FC236}">
                    <a16:creationId xmlns:a16="http://schemas.microsoft.com/office/drawing/2014/main" id="{0DC27047-6CA5-291D-6268-1B09396859E4}"/>
                  </a:ext>
                </a:extLst>
              </p:cNvPr>
              <p:cNvSpPr txBox="1"/>
              <p:nvPr/>
            </p:nvSpPr>
            <p:spPr bwMode="auto">
              <a:xfrm>
                <a:off x="10401829" y="4267924"/>
                <a:ext cx="3665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1</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47" name="TextBox 746">
                <a:extLst>
                  <a:ext uri="{FF2B5EF4-FFF2-40B4-BE49-F238E27FC236}">
                    <a16:creationId xmlns:a16="http://schemas.microsoft.com/office/drawing/2014/main" id="{DE21DCFF-9F08-82BC-1333-746AF4DF5FCF}"/>
                  </a:ext>
                </a:extLst>
              </p:cNvPr>
              <p:cNvSpPr txBox="1"/>
              <p:nvPr/>
            </p:nvSpPr>
            <p:spPr bwMode="auto">
              <a:xfrm>
                <a:off x="10589187" y="4267924"/>
                <a:ext cx="3762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748" name="TextBox 747">
                <a:extLst>
                  <a:ext uri="{FF2B5EF4-FFF2-40B4-BE49-F238E27FC236}">
                    <a16:creationId xmlns:a16="http://schemas.microsoft.com/office/drawing/2014/main" id="{7AE435EB-B211-185F-3F3F-1AA439168F06}"/>
                  </a:ext>
                </a:extLst>
              </p:cNvPr>
              <p:cNvSpPr txBox="1"/>
              <p:nvPr/>
            </p:nvSpPr>
            <p:spPr bwMode="auto">
              <a:xfrm>
                <a:off x="10783190" y="4267924"/>
                <a:ext cx="3848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lang="en-US" sz="1200" b="0" dirty="0">
                    <a:solidFill>
                      <a:srgbClr val="000000"/>
                    </a:solidFill>
                    <a:latin typeface="Calibri" panose="020F0502020204030204" pitchFamily="34" charset="0"/>
                  </a:rPr>
                  <a:t>0</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grpSp>
      <p:sp>
        <p:nvSpPr>
          <p:cNvPr id="749" name="TextBox 748">
            <a:extLst>
              <a:ext uri="{FF2B5EF4-FFF2-40B4-BE49-F238E27FC236}">
                <a16:creationId xmlns:a16="http://schemas.microsoft.com/office/drawing/2014/main" id="{79FA0280-12AA-0B18-0B27-4EA801368938}"/>
              </a:ext>
            </a:extLst>
          </p:cNvPr>
          <p:cNvSpPr txBox="1"/>
          <p:nvPr/>
        </p:nvSpPr>
        <p:spPr bwMode="auto">
          <a:xfrm>
            <a:off x="6954142" y="3898195"/>
            <a:ext cx="30805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lvl="0">
              <a:spcBef>
                <a:spcPts val="0"/>
              </a:spcBef>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0.82 (95% CI: 0.61-1.11</a:t>
            </a:r>
            <a:r>
              <a:rPr lang="en-US" sz="1400" b="0" dirty="0">
                <a:solidFill>
                  <a:srgbClr val="000000"/>
                </a:solidFill>
                <a:latin typeface="Calibri" panose="020F0502020204030204" pitchFamily="34" charset="0"/>
              </a:rPr>
              <a:t>;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lang="en-US" sz="1400" b="0" dirty="0">
                <a:solidFill>
                  <a:srgbClr val="000000"/>
                </a:solidFill>
                <a:latin typeface="Calibri" panose="020F0502020204030204" pitchFamily="34" charset="0"/>
              </a:rPr>
              <a:t>1989</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grpSp>
        <p:nvGrpSpPr>
          <p:cNvPr id="750" name="Group 749">
            <a:extLst>
              <a:ext uri="{FF2B5EF4-FFF2-40B4-BE49-F238E27FC236}">
                <a16:creationId xmlns:a16="http://schemas.microsoft.com/office/drawing/2014/main" id="{EC4070E8-D9D4-4F32-A902-5474799F24EB}"/>
              </a:ext>
            </a:extLst>
          </p:cNvPr>
          <p:cNvGrpSpPr/>
          <p:nvPr/>
        </p:nvGrpSpPr>
        <p:grpSpPr>
          <a:xfrm>
            <a:off x="9688703" y="1809847"/>
            <a:ext cx="2006819" cy="523220"/>
            <a:chOff x="3027085" y="1809847"/>
            <a:chExt cx="2006819" cy="523220"/>
          </a:xfrm>
        </p:grpSpPr>
        <p:sp>
          <p:nvSpPr>
            <p:cNvPr id="751" name="TextBox 750">
              <a:extLst>
                <a:ext uri="{FF2B5EF4-FFF2-40B4-BE49-F238E27FC236}">
                  <a16:creationId xmlns:a16="http://schemas.microsoft.com/office/drawing/2014/main" id="{593C8672-A003-7881-DD0E-00EF44FDFB6A}"/>
                </a:ext>
              </a:extLst>
            </p:cNvPr>
            <p:cNvSpPr txBox="1"/>
            <p:nvPr/>
          </p:nvSpPr>
          <p:spPr bwMode="auto">
            <a:xfrm>
              <a:off x="3195591" y="1809847"/>
              <a:ext cx="18383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Dara </a:t>
              </a:r>
              <a:r>
                <a:rPr lang="en-US" sz="1400" b="0" dirty="0">
                  <a:solidFill>
                    <a:srgbClr val="000000"/>
                  </a:solidFill>
                  <a:latin typeface="Calibri" panose="020F0502020204030204" pitchFamily="34" charset="0"/>
                </a:rPr>
                <a:t>+ pom/dex</a:t>
              </a:r>
            </a:p>
            <a:p>
              <a:pPr marL="0" marR="0" lvl="0" indent="0"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Pom/dex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752" name="Straight Connector 751">
              <a:extLst>
                <a:ext uri="{FF2B5EF4-FFF2-40B4-BE49-F238E27FC236}">
                  <a16:creationId xmlns:a16="http://schemas.microsoft.com/office/drawing/2014/main" id="{437B9892-0B14-8E7C-A810-EFDE5D77C686}"/>
                </a:ext>
              </a:extLst>
            </p:cNvPr>
            <p:cNvCxnSpPr>
              <a:cxnSpLocks/>
            </p:cNvCxnSpPr>
            <p:nvPr/>
          </p:nvCxnSpPr>
          <p:spPr bwMode="auto">
            <a:xfrm>
              <a:off x="3027085" y="1962596"/>
              <a:ext cx="203809" cy="0"/>
            </a:xfrm>
            <a:prstGeom prst="line">
              <a:avLst/>
            </a:prstGeom>
            <a:noFill/>
            <a:ln w="28575" cap="flat" cmpd="sng" algn="ctr">
              <a:solidFill>
                <a:schemeClr val="accent1"/>
              </a:solidFill>
              <a:prstDash val="solid"/>
              <a:round/>
              <a:headEnd type="none" w="med" len="med"/>
              <a:tailEnd type="none" w="med" len="med"/>
            </a:ln>
            <a:effectLst/>
          </p:spPr>
        </p:cxnSp>
        <p:cxnSp>
          <p:nvCxnSpPr>
            <p:cNvPr id="753" name="Straight Connector 752">
              <a:extLst>
                <a:ext uri="{FF2B5EF4-FFF2-40B4-BE49-F238E27FC236}">
                  <a16:creationId xmlns:a16="http://schemas.microsoft.com/office/drawing/2014/main" id="{293BFA6E-8A72-A562-2ED2-4466A7662919}"/>
                </a:ext>
              </a:extLst>
            </p:cNvPr>
            <p:cNvCxnSpPr>
              <a:cxnSpLocks/>
            </p:cNvCxnSpPr>
            <p:nvPr/>
          </p:nvCxnSpPr>
          <p:spPr bwMode="auto">
            <a:xfrm>
              <a:off x="3027085" y="2179179"/>
              <a:ext cx="203809" cy="0"/>
            </a:xfrm>
            <a:prstGeom prst="line">
              <a:avLst/>
            </a:prstGeom>
            <a:noFill/>
            <a:ln w="28575" cap="flat" cmpd="sng" algn="ctr">
              <a:solidFill>
                <a:schemeClr val="accent3"/>
              </a:solidFill>
              <a:prstDash val="solid"/>
              <a:round/>
              <a:headEnd type="none" w="med" len="med"/>
              <a:tailEnd type="none" w="med" len="med"/>
            </a:ln>
            <a:effectLst/>
          </p:spPr>
        </p:cxnSp>
      </p:grpSp>
      <p:sp>
        <p:nvSpPr>
          <p:cNvPr id="754" name="TextBox 753">
            <a:extLst>
              <a:ext uri="{FF2B5EF4-FFF2-40B4-BE49-F238E27FC236}">
                <a16:creationId xmlns:a16="http://schemas.microsoft.com/office/drawing/2014/main" id="{0CBAFD5F-8A00-8FEE-D18D-0E1DC29E6D25}"/>
              </a:ext>
            </a:extLst>
          </p:cNvPr>
          <p:cNvSpPr txBox="1"/>
          <p:nvPr/>
        </p:nvSpPr>
        <p:spPr bwMode="auto">
          <a:xfrm>
            <a:off x="10334116" y="3116094"/>
            <a:ext cx="16307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lvl="0">
              <a:spcBef>
                <a:spcPts val="0"/>
              </a:spcBef>
              <a:defRPr/>
            </a:pPr>
            <a:r>
              <a:rPr lang="en-US" sz="1400" dirty="0">
                <a:solidFill>
                  <a:schemeClr val="accent1"/>
                </a:solidFill>
                <a:latin typeface="Calibri" panose="020F0502020204030204" pitchFamily="34" charset="0"/>
              </a:rPr>
              <a:t>Median 34.4 mo</a:t>
            </a:r>
            <a:endParaRPr kumimoji="0" lang="en-US" sz="1400" i="0" u="none" strike="noStrike" kern="1200" cap="none" spc="0" normalizeH="0" baseline="0" noProof="0" dirty="0">
              <a:ln>
                <a:noFill/>
              </a:ln>
              <a:solidFill>
                <a:schemeClr val="accent1"/>
              </a:solidFill>
              <a:effectLst/>
              <a:uLnTx/>
              <a:uFillTx/>
              <a:latin typeface="Calibri" panose="020F0502020204030204" pitchFamily="34" charset="0"/>
            </a:endParaRPr>
          </a:p>
        </p:txBody>
      </p:sp>
      <p:sp>
        <p:nvSpPr>
          <p:cNvPr id="755" name="TextBox 754">
            <a:extLst>
              <a:ext uri="{FF2B5EF4-FFF2-40B4-BE49-F238E27FC236}">
                <a16:creationId xmlns:a16="http://schemas.microsoft.com/office/drawing/2014/main" id="{2B62E011-FE1E-4352-B3F2-94EB592730BF}"/>
              </a:ext>
            </a:extLst>
          </p:cNvPr>
          <p:cNvSpPr txBox="1"/>
          <p:nvPr/>
        </p:nvSpPr>
        <p:spPr bwMode="auto">
          <a:xfrm>
            <a:off x="10334116" y="3688805"/>
            <a:ext cx="16307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lvl="0">
              <a:spcBef>
                <a:spcPts val="0"/>
              </a:spcBef>
              <a:defRPr/>
            </a:pPr>
            <a:r>
              <a:rPr lang="en-US" sz="1400" dirty="0">
                <a:solidFill>
                  <a:schemeClr val="accent3"/>
                </a:solidFill>
                <a:latin typeface="Calibri" panose="020F0502020204030204" pitchFamily="34" charset="0"/>
              </a:rPr>
              <a:t>Median 23.7 mo</a:t>
            </a:r>
            <a:endParaRPr kumimoji="0" lang="en-US" sz="1400" i="0" u="none" strike="noStrike" kern="1200" cap="none" spc="0" normalizeH="0" baseline="0" noProof="0" dirty="0">
              <a:ln>
                <a:noFill/>
              </a:ln>
              <a:solidFill>
                <a:schemeClr val="accent3"/>
              </a:solidFill>
              <a:effectLst/>
              <a:uLnTx/>
              <a:uFillTx/>
              <a:latin typeface="Calibri" panose="020F0502020204030204" pitchFamily="34" charset="0"/>
            </a:endParaRPr>
          </a:p>
        </p:txBody>
      </p:sp>
      <p:sp>
        <p:nvSpPr>
          <p:cNvPr id="756" name="Freeform: Shape 755">
            <a:extLst>
              <a:ext uri="{FF2B5EF4-FFF2-40B4-BE49-F238E27FC236}">
                <a16:creationId xmlns:a16="http://schemas.microsoft.com/office/drawing/2014/main" id="{30E265BF-4F10-4220-AA94-06619C11C1A8}"/>
              </a:ext>
            </a:extLst>
          </p:cNvPr>
          <p:cNvSpPr/>
          <p:nvPr/>
        </p:nvSpPr>
        <p:spPr bwMode="auto">
          <a:xfrm>
            <a:off x="6917947" y="2003425"/>
            <a:ext cx="4451350" cy="1419225"/>
          </a:xfrm>
          <a:custGeom>
            <a:avLst/>
            <a:gdLst>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2425 w 4451350"/>
              <a:gd name="connsiteY69" fmla="*/ 825500 h 1419225"/>
              <a:gd name="connsiteX70" fmla="*/ 1730375 w 4451350"/>
              <a:gd name="connsiteY70" fmla="*/ 825500 h 1419225"/>
              <a:gd name="connsiteX71" fmla="*/ 1730375 w 4451350"/>
              <a:gd name="connsiteY71" fmla="*/ 84772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796925 h 1419225"/>
              <a:gd name="connsiteX70" fmla="*/ 1730375 w 4451350"/>
              <a:gd name="connsiteY70" fmla="*/ 825500 h 1419225"/>
              <a:gd name="connsiteX71" fmla="*/ 1730375 w 4451350"/>
              <a:gd name="connsiteY71" fmla="*/ 84772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19250 w 4451350"/>
              <a:gd name="connsiteY69" fmla="*/ 841375 h 1419225"/>
              <a:gd name="connsiteX70" fmla="*/ 1730375 w 4451350"/>
              <a:gd name="connsiteY70" fmla="*/ 825500 h 1419225"/>
              <a:gd name="connsiteX71" fmla="*/ 1730375 w 4451350"/>
              <a:gd name="connsiteY71" fmla="*/ 84772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730375 w 4451350"/>
              <a:gd name="connsiteY70" fmla="*/ 825500 h 1419225"/>
              <a:gd name="connsiteX71" fmla="*/ 1730375 w 4451350"/>
              <a:gd name="connsiteY71" fmla="*/ 84772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730375 w 4451350"/>
              <a:gd name="connsiteY70" fmla="*/ 825500 h 1419225"/>
              <a:gd name="connsiteX71" fmla="*/ 1660525 w 4451350"/>
              <a:gd name="connsiteY71" fmla="*/ 809625 h 1419225"/>
              <a:gd name="connsiteX72" fmla="*/ 1730375 w 4451350"/>
              <a:gd name="connsiteY72" fmla="*/ 847725 h 1419225"/>
              <a:gd name="connsiteX73" fmla="*/ 1752600 w 4451350"/>
              <a:gd name="connsiteY73" fmla="*/ 847725 h 1419225"/>
              <a:gd name="connsiteX74" fmla="*/ 1752600 w 4451350"/>
              <a:gd name="connsiteY74" fmla="*/ 869950 h 1419225"/>
              <a:gd name="connsiteX75" fmla="*/ 1787525 w 4451350"/>
              <a:gd name="connsiteY75" fmla="*/ 869950 h 1419225"/>
              <a:gd name="connsiteX76" fmla="*/ 1787525 w 4451350"/>
              <a:gd name="connsiteY76" fmla="*/ 892175 h 1419225"/>
              <a:gd name="connsiteX77" fmla="*/ 1787525 w 4451350"/>
              <a:gd name="connsiteY77" fmla="*/ 892175 h 1419225"/>
              <a:gd name="connsiteX78" fmla="*/ 1806575 w 4451350"/>
              <a:gd name="connsiteY78" fmla="*/ 911225 h 1419225"/>
              <a:gd name="connsiteX79" fmla="*/ 1828800 w 4451350"/>
              <a:gd name="connsiteY79" fmla="*/ 911225 h 1419225"/>
              <a:gd name="connsiteX80" fmla="*/ 1828800 w 4451350"/>
              <a:gd name="connsiteY80" fmla="*/ 927100 h 1419225"/>
              <a:gd name="connsiteX81" fmla="*/ 1873250 w 4451350"/>
              <a:gd name="connsiteY81" fmla="*/ 927100 h 1419225"/>
              <a:gd name="connsiteX82" fmla="*/ 1873250 w 4451350"/>
              <a:gd name="connsiteY82" fmla="*/ 946150 h 1419225"/>
              <a:gd name="connsiteX83" fmla="*/ 1895475 w 4451350"/>
              <a:gd name="connsiteY83" fmla="*/ 946150 h 1419225"/>
              <a:gd name="connsiteX84" fmla="*/ 1895475 w 4451350"/>
              <a:gd name="connsiteY84" fmla="*/ 955675 h 1419225"/>
              <a:gd name="connsiteX85" fmla="*/ 1927225 w 4451350"/>
              <a:gd name="connsiteY85" fmla="*/ 955675 h 1419225"/>
              <a:gd name="connsiteX86" fmla="*/ 1927225 w 4451350"/>
              <a:gd name="connsiteY86" fmla="*/ 981075 h 1419225"/>
              <a:gd name="connsiteX87" fmla="*/ 1990725 w 4451350"/>
              <a:gd name="connsiteY87" fmla="*/ 981075 h 1419225"/>
              <a:gd name="connsiteX88" fmla="*/ 1990725 w 4451350"/>
              <a:gd name="connsiteY88" fmla="*/ 1006475 h 1419225"/>
              <a:gd name="connsiteX89" fmla="*/ 2016125 w 4451350"/>
              <a:gd name="connsiteY89" fmla="*/ 1006475 h 1419225"/>
              <a:gd name="connsiteX90" fmla="*/ 2016125 w 4451350"/>
              <a:gd name="connsiteY90" fmla="*/ 1025525 h 1419225"/>
              <a:gd name="connsiteX91" fmla="*/ 2044700 w 4451350"/>
              <a:gd name="connsiteY91" fmla="*/ 1025525 h 1419225"/>
              <a:gd name="connsiteX92" fmla="*/ 2044700 w 4451350"/>
              <a:gd name="connsiteY92" fmla="*/ 1050925 h 1419225"/>
              <a:gd name="connsiteX93" fmla="*/ 2184400 w 4451350"/>
              <a:gd name="connsiteY93" fmla="*/ 1050925 h 1419225"/>
              <a:gd name="connsiteX94" fmla="*/ 2190750 w 4451350"/>
              <a:gd name="connsiteY94" fmla="*/ 1057275 h 1419225"/>
              <a:gd name="connsiteX95" fmla="*/ 2447925 w 4451350"/>
              <a:gd name="connsiteY95" fmla="*/ 1057275 h 1419225"/>
              <a:gd name="connsiteX96" fmla="*/ 2447925 w 4451350"/>
              <a:gd name="connsiteY96" fmla="*/ 1069975 h 1419225"/>
              <a:gd name="connsiteX97" fmla="*/ 2470150 w 4451350"/>
              <a:gd name="connsiteY97" fmla="*/ 1069975 h 1419225"/>
              <a:gd name="connsiteX98" fmla="*/ 2470150 w 4451350"/>
              <a:gd name="connsiteY98" fmla="*/ 1085850 h 1419225"/>
              <a:gd name="connsiteX99" fmla="*/ 2552700 w 4451350"/>
              <a:gd name="connsiteY99" fmla="*/ 1085850 h 1419225"/>
              <a:gd name="connsiteX100" fmla="*/ 2552700 w 4451350"/>
              <a:gd name="connsiteY100" fmla="*/ 1101725 h 1419225"/>
              <a:gd name="connsiteX101" fmla="*/ 2597150 w 4451350"/>
              <a:gd name="connsiteY101" fmla="*/ 1101725 h 1419225"/>
              <a:gd name="connsiteX102" fmla="*/ 2597150 w 4451350"/>
              <a:gd name="connsiteY102" fmla="*/ 1130300 h 1419225"/>
              <a:gd name="connsiteX103" fmla="*/ 2762250 w 4451350"/>
              <a:gd name="connsiteY103" fmla="*/ 1130300 h 1419225"/>
              <a:gd name="connsiteX104" fmla="*/ 2762250 w 4451350"/>
              <a:gd name="connsiteY104" fmla="*/ 1158875 h 1419225"/>
              <a:gd name="connsiteX105" fmla="*/ 2781300 w 4451350"/>
              <a:gd name="connsiteY105" fmla="*/ 1158875 h 1419225"/>
              <a:gd name="connsiteX106" fmla="*/ 2781300 w 4451350"/>
              <a:gd name="connsiteY106" fmla="*/ 1206500 h 1419225"/>
              <a:gd name="connsiteX107" fmla="*/ 2870200 w 4451350"/>
              <a:gd name="connsiteY107" fmla="*/ 1206500 h 1419225"/>
              <a:gd name="connsiteX108" fmla="*/ 2870200 w 4451350"/>
              <a:gd name="connsiteY108" fmla="*/ 1222375 h 1419225"/>
              <a:gd name="connsiteX109" fmla="*/ 2946400 w 4451350"/>
              <a:gd name="connsiteY109" fmla="*/ 1222375 h 1419225"/>
              <a:gd name="connsiteX110" fmla="*/ 2946400 w 4451350"/>
              <a:gd name="connsiteY110" fmla="*/ 1270000 h 1419225"/>
              <a:gd name="connsiteX111" fmla="*/ 3082925 w 4451350"/>
              <a:gd name="connsiteY111" fmla="*/ 1270000 h 1419225"/>
              <a:gd name="connsiteX112" fmla="*/ 3082925 w 4451350"/>
              <a:gd name="connsiteY112" fmla="*/ 1301750 h 1419225"/>
              <a:gd name="connsiteX113" fmla="*/ 3117850 w 4451350"/>
              <a:gd name="connsiteY113" fmla="*/ 1301750 h 1419225"/>
              <a:gd name="connsiteX114" fmla="*/ 3117850 w 4451350"/>
              <a:gd name="connsiteY114" fmla="*/ 1323975 h 1419225"/>
              <a:gd name="connsiteX115" fmla="*/ 3152775 w 4451350"/>
              <a:gd name="connsiteY115" fmla="*/ 1323975 h 1419225"/>
              <a:gd name="connsiteX116" fmla="*/ 3152775 w 4451350"/>
              <a:gd name="connsiteY116" fmla="*/ 1365250 h 1419225"/>
              <a:gd name="connsiteX117" fmla="*/ 3438525 w 4451350"/>
              <a:gd name="connsiteY117" fmla="*/ 1365250 h 1419225"/>
              <a:gd name="connsiteX118" fmla="*/ 3438525 w 4451350"/>
              <a:gd name="connsiteY118" fmla="*/ 1419225 h 1419225"/>
              <a:gd name="connsiteX119" fmla="*/ 4451350 w 4451350"/>
              <a:gd name="connsiteY119"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730375 w 4451350"/>
              <a:gd name="connsiteY70" fmla="*/ 825500 h 1419225"/>
              <a:gd name="connsiteX71" fmla="*/ 1616075 w 4451350"/>
              <a:gd name="connsiteY71" fmla="*/ 841375 h 1419225"/>
              <a:gd name="connsiteX72" fmla="*/ 1730375 w 4451350"/>
              <a:gd name="connsiteY72" fmla="*/ 847725 h 1419225"/>
              <a:gd name="connsiteX73" fmla="*/ 1752600 w 4451350"/>
              <a:gd name="connsiteY73" fmla="*/ 847725 h 1419225"/>
              <a:gd name="connsiteX74" fmla="*/ 1752600 w 4451350"/>
              <a:gd name="connsiteY74" fmla="*/ 869950 h 1419225"/>
              <a:gd name="connsiteX75" fmla="*/ 1787525 w 4451350"/>
              <a:gd name="connsiteY75" fmla="*/ 869950 h 1419225"/>
              <a:gd name="connsiteX76" fmla="*/ 1787525 w 4451350"/>
              <a:gd name="connsiteY76" fmla="*/ 892175 h 1419225"/>
              <a:gd name="connsiteX77" fmla="*/ 1787525 w 4451350"/>
              <a:gd name="connsiteY77" fmla="*/ 892175 h 1419225"/>
              <a:gd name="connsiteX78" fmla="*/ 1806575 w 4451350"/>
              <a:gd name="connsiteY78" fmla="*/ 911225 h 1419225"/>
              <a:gd name="connsiteX79" fmla="*/ 1828800 w 4451350"/>
              <a:gd name="connsiteY79" fmla="*/ 911225 h 1419225"/>
              <a:gd name="connsiteX80" fmla="*/ 1828800 w 4451350"/>
              <a:gd name="connsiteY80" fmla="*/ 927100 h 1419225"/>
              <a:gd name="connsiteX81" fmla="*/ 1873250 w 4451350"/>
              <a:gd name="connsiteY81" fmla="*/ 927100 h 1419225"/>
              <a:gd name="connsiteX82" fmla="*/ 1873250 w 4451350"/>
              <a:gd name="connsiteY82" fmla="*/ 946150 h 1419225"/>
              <a:gd name="connsiteX83" fmla="*/ 1895475 w 4451350"/>
              <a:gd name="connsiteY83" fmla="*/ 946150 h 1419225"/>
              <a:gd name="connsiteX84" fmla="*/ 1895475 w 4451350"/>
              <a:gd name="connsiteY84" fmla="*/ 955675 h 1419225"/>
              <a:gd name="connsiteX85" fmla="*/ 1927225 w 4451350"/>
              <a:gd name="connsiteY85" fmla="*/ 955675 h 1419225"/>
              <a:gd name="connsiteX86" fmla="*/ 1927225 w 4451350"/>
              <a:gd name="connsiteY86" fmla="*/ 981075 h 1419225"/>
              <a:gd name="connsiteX87" fmla="*/ 1990725 w 4451350"/>
              <a:gd name="connsiteY87" fmla="*/ 981075 h 1419225"/>
              <a:gd name="connsiteX88" fmla="*/ 1990725 w 4451350"/>
              <a:gd name="connsiteY88" fmla="*/ 1006475 h 1419225"/>
              <a:gd name="connsiteX89" fmla="*/ 2016125 w 4451350"/>
              <a:gd name="connsiteY89" fmla="*/ 1006475 h 1419225"/>
              <a:gd name="connsiteX90" fmla="*/ 2016125 w 4451350"/>
              <a:gd name="connsiteY90" fmla="*/ 1025525 h 1419225"/>
              <a:gd name="connsiteX91" fmla="*/ 2044700 w 4451350"/>
              <a:gd name="connsiteY91" fmla="*/ 1025525 h 1419225"/>
              <a:gd name="connsiteX92" fmla="*/ 2044700 w 4451350"/>
              <a:gd name="connsiteY92" fmla="*/ 1050925 h 1419225"/>
              <a:gd name="connsiteX93" fmla="*/ 2184400 w 4451350"/>
              <a:gd name="connsiteY93" fmla="*/ 1050925 h 1419225"/>
              <a:gd name="connsiteX94" fmla="*/ 2190750 w 4451350"/>
              <a:gd name="connsiteY94" fmla="*/ 1057275 h 1419225"/>
              <a:gd name="connsiteX95" fmla="*/ 2447925 w 4451350"/>
              <a:gd name="connsiteY95" fmla="*/ 1057275 h 1419225"/>
              <a:gd name="connsiteX96" fmla="*/ 2447925 w 4451350"/>
              <a:gd name="connsiteY96" fmla="*/ 1069975 h 1419225"/>
              <a:gd name="connsiteX97" fmla="*/ 2470150 w 4451350"/>
              <a:gd name="connsiteY97" fmla="*/ 1069975 h 1419225"/>
              <a:gd name="connsiteX98" fmla="*/ 2470150 w 4451350"/>
              <a:gd name="connsiteY98" fmla="*/ 1085850 h 1419225"/>
              <a:gd name="connsiteX99" fmla="*/ 2552700 w 4451350"/>
              <a:gd name="connsiteY99" fmla="*/ 1085850 h 1419225"/>
              <a:gd name="connsiteX100" fmla="*/ 2552700 w 4451350"/>
              <a:gd name="connsiteY100" fmla="*/ 1101725 h 1419225"/>
              <a:gd name="connsiteX101" fmla="*/ 2597150 w 4451350"/>
              <a:gd name="connsiteY101" fmla="*/ 1101725 h 1419225"/>
              <a:gd name="connsiteX102" fmla="*/ 2597150 w 4451350"/>
              <a:gd name="connsiteY102" fmla="*/ 1130300 h 1419225"/>
              <a:gd name="connsiteX103" fmla="*/ 2762250 w 4451350"/>
              <a:gd name="connsiteY103" fmla="*/ 1130300 h 1419225"/>
              <a:gd name="connsiteX104" fmla="*/ 2762250 w 4451350"/>
              <a:gd name="connsiteY104" fmla="*/ 1158875 h 1419225"/>
              <a:gd name="connsiteX105" fmla="*/ 2781300 w 4451350"/>
              <a:gd name="connsiteY105" fmla="*/ 1158875 h 1419225"/>
              <a:gd name="connsiteX106" fmla="*/ 2781300 w 4451350"/>
              <a:gd name="connsiteY106" fmla="*/ 1206500 h 1419225"/>
              <a:gd name="connsiteX107" fmla="*/ 2870200 w 4451350"/>
              <a:gd name="connsiteY107" fmla="*/ 1206500 h 1419225"/>
              <a:gd name="connsiteX108" fmla="*/ 2870200 w 4451350"/>
              <a:gd name="connsiteY108" fmla="*/ 1222375 h 1419225"/>
              <a:gd name="connsiteX109" fmla="*/ 2946400 w 4451350"/>
              <a:gd name="connsiteY109" fmla="*/ 1222375 h 1419225"/>
              <a:gd name="connsiteX110" fmla="*/ 2946400 w 4451350"/>
              <a:gd name="connsiteY110" fmla="*/ 1270000 h 1419225"/>
              <a:gd name="connsiteX111" fmla="*/ 3082925 w 4451350"/>
              <a:gd name="connsiteY111" fmla="*/ 1270000 h 1419225"/>
              <a:gd name="connsiteX112" fmla="*/ 3082925 w 4451350"/>
              <a:gd name="connsiteY112" fmla="*/ 1301750 h 1419225"/>
              <a:gd name="connsiteX113" fmla="*/ 3117850 w 4451350"/>
              <a:gd name="connsiteY113" fmla="*/ 1301750 h 1419225"/>
              <a:gd name="connsiteX114" fmla="*/ 3117850 w 4451350"/>
              <a:gd name="connsiteY114" fmla="*/ 1323975 h 1419225"/>
              <a:gd name="connsiteX115" fmla="*/ 3152775 w 4451350"/>
              <a:gd name="connsiteY115" fmla="*/ 1323975 h 1419225"/>
              <a:gd name="connsiteX116" fmla="*/ 3152775 w 4451350"/>
              <a:gd name="connsiteY116" fmla="*/ 1365250 h 1419225"/>
              <a:gd name="connsiteX117" fmla="*/ 3438525 w 4451350"/>
              <a:gd name="connsiteY117" fmla="*/ 1365250 h 1419225"/>
              <a:gd name="connsiteX118" fmla="*/ 3438525 w 4451350"/>
              <a:gd name="connsiteY118" fmla="*/ 1419225 h 1419225"/>
              <a:gd name="connsiteX119" fmla="*/ 4451350 w 4451350"/>
              <a:gd name="connsiteY119"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730375 w 4451350"/>
              <a:gd name="connsiteY70" fmla="*/ 781050 h 1419225"/>
              <a:gd name="connsiteX71" fmla="*/ 1616075 w 4451350"/>
              <a:gd name="connsiteY71" fmla="*/ 841375 h 1419225"/>
              <a:gd name="connsiteX72" fmla="*/ 1730375 w 4451350"/>
              <a:gd name="connsiteY72" fmla="*/ 847725 h 1419225"/>
              <a:gd name="connsiteX73" fmla="*/ 1752600 w 4451350"/>
              <a:gd name="connsiteY73" fmla="*/ 847725 h 1419225"/>
              <a:gd name="connsiteX74" fmla="*/ 1752600 w 4451350"/>
              <a:gd name="connsiteY74" fmla="*/ 869950 h 1419225"/>
              <a:gd name="connsiteX75" fmla="*/ 1787525 w 4451350"/>
              <a:gd name="connsiteY75" fmla="*/ 869950 h 1419225"/>
              <a:gd name="connsiteX76" fmla="*/ 1787525 w 4451350"/>
              <a:gd name="connsiteY76" fmla="*/ 892175 h 1419225"/>
              <a:gd name="connsiteX77" fmla="*/ 1787525 w 4451350"/>
              <a:gd name="connsiteY77" fmla="*/ 892175 h 1419225"/>
              <a:gd name="connsiteX78" fmla="*/ 1806575 w 4451350"/>
              <a:gd name="connsiteY78" fmla="*/ 911225 h 1419225"/>
              <a:gd name="connsiteX79" fmla="*/ 1828800 w 4451350"/>
              <a:gd name="connsiteY79" fmla="*/ 911225 h 1419225"/>
              <a:gd name="connsiteX80" fmla="*/ 1828800 w 4451350"/>
              <a:gd name="connsiteY80" fmla="*/ 927100 h 1419225"/>
              <a:gd name="connsiteX81" fmla="*/ 1873250 w 4451350"/>
              <a:gd name="connsiteY81" fmla="*/ 927100 h 1419225"/>
              <a:gd name="connsiteX82" fmla="*/ 1873250 w 4451350"/>
              <a:gd name="connsiteY82" fmla="*/ 946150 h 1419225"/>
              <a:gd name="connsiteX83" fmla="*/ 1895475 w 4451350"/>
              <a:gd name="connsiteY83" fmla="*/ 946150 h 1419225"/>
              <a:gd name="connsiteX84" fmla="*/ 1895475 w 4451350"/>
              <a:gd name="connsiteY84" fmla="*/ 955675 h 1419225"/>
              <a:gd name="connsiteX85" fmla="*/ 1927225 w 4451350"/>
              <a:gd name="connsiteY85" fmla="*/ 955675 h 1419225"/>
              <a:gd name="connsiteX86" fmla="*/ 1927225 w 4451350"/>
              <a:gd name="connsiteY86" fmla="*/ 981075 h 1419225"/>
              <a:gd name="connsiteX87" fmla="*/ 1990725 w 4451350"/>
              <a:gd name="connsiteY87" fmla="*/ 981075 h 1419225"/>
              <a:gd name="connsiteX88" fmla="*/ 1990725 w 4451350"/>
              <a:gd name="connsiteY88" fmla="*/ 1006475 h 1419225"/>
              <a:gd name="connsiteX89" fmla="*/ 2016125 w 4451350"/>
              <a:gd name="connsiteY89" fmla="*/ 1006475 h 1419225"/>
              <a:gd name="connsiteX90" fmla="*/ 2016125 w 4451350"/>
              <a:gd name="connsiteY90" fmla="*/ 1025525 h 1419225"/>
              <a:gd name="connsiteX91" fmla="*/ 2044700 w 4451350"/>
              <a:gd name="connsiteY91" fmla="*/ 1025525 h 1419225"/>
              <a:gd name="connsiteX92" fmla="*/ 2044700 w 4451350"/>
              <a:gd name="connsiteY92" fmla="*/ 1050925 h 1419225"/>
              <a:gd name="connsiteX93" fmla="*/ 2184400 w 4451350"/>
              <a:gd name="connsiteY93" fmla="*/ 1050925 h 1419225"/>
              <a:gd name="connsiteX94" fmla="*/ 2190750 w 4451350"/>
              <a:gd name="connsiteY94" fmla="*/ 1057275 h 1419225"/>
              <a:gd name="connsiteX95" fmla="*/ 2447925 w 4451350"/>
              <a:gd name="connsiteY95" fmla="*/ 1057275 h 1419225"/>
              <a:gd name="connsiteX96" fmla="*/ 2447925 w 4451350"/>
              <a:gd name="connsiteY96" fmla="*/ 1069975 h 1419225"/>
              <a:gd name="connsiteX97" fmla="*/ 2470150 w 4451350"/>
              <a:gd name="connsiteY97" fmla="*/ 1069975 h 1419225"/>
              <a:gd name="connsiteX98" fmla="*/ 2470150 w 4451350"/>
              <a:gd name="connsiteY98" fmla="*/ 1085850 h 1419225"/>
              <a:gd name="connsiteX99" fmla="*/ 2552700 w 4451350"/>
              <a:gd name="connsiteY99" fmla="*/ 1085850 h 1419225"/>
              <a:gd name="connsiteX100" fmla="*/ 2552700 w 4451350"/>
              <a:gd name="connsiteY100" fmla="*/ 1101725 h 1419225"/>
              <a:gd name="connsiteX101" fmla="*/ 2597150 w 4451350"/>
              <a:gd name="connsiteY101" fmla="*/ 1101725 h 1419225"/>
              <a:gd name="connsiteX102" fmla="*/ 2597150 w 4451350"/>
              <a:gd name="connsiteY102" fmla="*/ 1130300 h 1419225"/>
              <a:gd name="connsiteX103" fmla="*/ 2762250 w 4451350"/>
              <a:gd name="connsiteY103" fmla="*/ 1130300 h 1419225"/>
              <a:gd name="connsiteX104" fmla="*/ 2762250 w 4451350"/>
              <a:gd name="connsiteY104" fmla="*/ 1158875 h 1419225"/>
              <a:gd name="connsiteX105" fmla="*/ 2781300 w 4451350"/>
              <a:gd name="connsiteY105" fmla="*/ 1158875 h 1419225"/>
              <a:gd name="connsiteX106" fmla="*/ 2781300 w 4451350"/>
              <a:gd name="connsiteY106" fmla="*/ 1206500 h 1419225"/>
              <a:gd name="connsiteX107" fmla="*/ 2870200 w 4451350"/>
              <a:gd name="connsiteY107" fmla="*/ 1206500 h 1419225"/>
              <a:gd name="connsiteX108" fmla="*/ 2870200 w 4451350"/>
              <a:gd name="connsiteY108" fmla="*/ 1222375 h 1419225"/>
              <a:gd name="connsiteX109" fmla="*/ 2946400 w 4451350"/>
              <a:gd name="connsiteY109" fmla="*/ 1222375 h 1419225"/>
              <a:gd name="connsiteX110" fmla="*/ 2946400 w 4451350"/>
              <a:gd name="connsiteY110" fmla="*/ 1270000 h 1419225"/>
              <a:gd name="connsiteX111" fmla="*/ 3082925 w 4451350"/>
              <a:gd name="connsiteY111" fmla="*/ 1270000 h 1419225"/>
              <a:gd name="connsiteX112" fmla="*/ 3082925 w 4451350"/>
              <a:gd name="connsiteY112" fmla="*/ 1301750 h 1419225"/>
              <a:gd name="connsiteX113" fmla="*/ 3117850 w 4451350"/>
              <a:gd name="connsiteY113" fmla="*/ 1301750 h 1419225"/>
              <a:gd name="connsiteX114" fmla="*/ 3117850 w 4451350"/>
              <a:gd name="connsiteY114" fmla="*/ 1323975 h 1419225"/>
              <a:gd name="connsiteX115" fmla="*/ 3152775 w 4451350"/>
              <a:gd name="connsiteY115" fmla="*/ 1323975 h 1419225"/>
              <a:gd name="connsiteX116" fmla="*/ 3152775 w 4451350"/>
              <a:gd name="connsiteY116" fmla="*/ 1365250 h 1419225"/>
              <a:gd name="connsiteX117" fmla="*/ 3438525 w 4451350"/>
              <a:gd name="connsiteY117" fmla="*/ 1365250 h 1419225"/>
              <a:gd name="connsiteX118" fmla="*/ 3438525 w 4451350"/>
              <a:gd name="connsiteY118" fmla="*/ 1419225 h 1419225"/>
              <a:gd name="connsiteX119" fmla="*/ 4451350 w 4451350"/>
              <a:gd name="connsiteY119"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730375 w 4451350"/>
              <a:gd name="connsiteY70" fmla="*/ 781050 h 1419225"/>
              <a:gd name="connsiteX71" fmla="*/ 1730375 w 4451350"/>
              <a:gd name="connsiteY71" fmla="*/ 84772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717675 w 4451350"/>
              <a:gd name="connsiteY70" fmla="*/ 781050 h 1419225"/>
              <a:gd name="connsiteX71" fmla="*/ 1730375 w 4451350"/>
              <a:gd name="connsiteY71" fmla="*/ 84772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19250 w 4451350"/>
              <a:gd name="connsiteY70" fmla="*/ 847725 h 1419225"/>
              <a:gd name="connsiteX71" fmla="*/ 1730375 w 4451350"/>
              <a:gd name="connsiteY71" fmla="*/ 84772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2425 w 4451350"/>
              <a:gd name="connsiteY70" fmla="*/ 838200 h 1419225"/>
              <a:gd name="connsiteX71" fmla="*/ 1730375 w 4451350"/>
              <a:gd name="connsiteY71" fmla="*/ 84772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2425 w 4451350"/>
              <a:gd name="connsiteY70" fmla="*/ 838200 h 1419225"/>
              <a:gd name="connsiteX71" fmla="*/ 1733550 w 4451350"/>
              <a:gd name="connsiteY71" fmla="*/ 82867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2425 w 4451350"/>
              <a:gd name="connsiteY70" fmla="*/ 838200 h 1419225"/>
              <a:gd name="connsiteX71" fmla="*/ 1733550 w 4451350"/>
              <a:gd name="connsiteY71" fmla="*/ 82867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2425 w 4451350"/>
              <a:gd name="connsiteY70" fmla="*/ 838200 h 1419225"/>
              <a:gd name="connsiteX71" fmla="*/ 1733550 w 4451350"/>
              <a:gd name="connsiteY71" fmla="*/ 82867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8775 w 4451350"/>
              <a:gd name="connsiteY70" fmla="*/ 835025 h 1419225"/>
              <a:gd name="connsiteX71" fmla="*/ 1733550 w 4451350"/>
              <a:gd name="connsiteY71" fmla="*/ 828675 h 1419225"/>
              <a:gd name="connsiteX72" fmla="*/ 175260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8775 w 4451350"/>
              <a:gd name="connsiteY70" fmla="*/ 835025 h 1419225"/>
              <a:gd name="connsiteX71" fmla="*/ 1733550 w 4451350"/>
              <a:gd name="connsiteY71" fmla="*/ 828675 h 1419225"/>
              <a:gd name="connsiteX72" fmla="*/ 1733550 w 4451350"/>
              <a:gd name="connsiteY72" fmla="*/ 847725 h 1419225"/>
              <a:gd name="connsiteX73" fmla="*/ 1752600 w 4451350"/>
              <a:gd name="connsiteY73" fmla="*/ 869950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8775 w 4451350"/>
              <a:gd name="connsiteY70" fmla="*/ 835025 h 1419225"/>
              <a:gd name="connsiteX71" fmla="*/ 1733550 w 4451350"/>
              <a:gd name="connsiteY71" fmla="*/ 828675 h 1419225"/>
              <a:gd name="connsiteX72" fmla="*/ 1733550 w 4451350"/>
              <a:gd name="connsiteY72" fmla="*/ 847725 h 1419225"/>
              <a:gd name="connsiteX73" fmla="*/ 1757363 w 4451350"/>
              <a:gd name="connsiteY73" fmla="*/ 853281 h 1419225"/>
              <a:gd name="connsiteX74" fmla="*/ 1787525 w 4451350"/>
              <a:gd name="connsiteY74" fmla="*/ 869950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8775 w 4451350"/>
              <a:gd name="connsiteY70" fmla="*/ 835025 h 1419225"/>
              <a:gd name="connsiteX71" fmla="*/ 1733550 w 4451350"/>
              <a:gd name="connsiteY71" fmla="*/ 828675 h 1419225"/>
              <a:gd name="connsiteX72" fmla="*/ 1733550 w 4451350"/>
              <a:gd name="connsiteY72" fmla="*/ 847725 h 1419225"/>
              <a:gd name="connsiteX73" fmla="*/ 1757363 w 4451350"/>
              <a:gd name="connsiteY73" fmla="*/ 853281 h 1419225"/>
              <a:gd name="connsiteX74" fmla="*/ 1756568 w 4451350"/>
              <a:gd name="connsiteY74" fmla="*/ 879475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8775 w 4451350"/>
              <a:gd name="connsiteY70" fmla="*/ 835025 h 1419225"/>
              <a:gd name="connsiteX71" fmla="*/ 1733550 w 4451350"/>
              <a:gd name="connsiteY71" fmla="*/ 828675 h 1419225"/>
              <a:gd name="connsiteX72" fmla="*/ 1733550 w 4451350"/>
              <a:gd name="connsiteY72" fmla="*/ 847725 h 1419225"/>
              <a:gd name="connsiteX73" fmla="*/ 1757363 w 4451350"/>
              <a:gd name="connsiteY73" fmla="*/ 853281 h 1419225"/>
              <a:gd name="connsiteX74" fmla="*/ 1761330 w 4451350"/>
              <a:gd name="connsiteY74" fmla="*/ 879475 h 1419225"/>
              <a:gd name="connsiteX75" fmla="*/ 1787525 w 4451350"/>
              <a:gd name="connsiteY75" fmla="*/ 892175 h 1419225"/>
              <a:gd name="connsiteX76" fmla="*/ 1787525 w 4451350"/>
              <a:gd name="connsiteY76" fmla="*/ 892175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8775 w 4451350"/>
              <a:gd name="connsiteY70" fmla="*/ 835025 h 1419225"/>
              <a:gd name="connsiteX71" fmla="*/ 1733550 w 4451350"/>
              <a:gd name="connsiteY71" fmla="*/ 828675 h 1419225"/>
              <a:gd name="connsiteX72" fmla="*/ 1733550 w 4451350"/>
              <a:gd name="connsiteY72" fmla="*/ 847725 h 1419225"/>
              <a:gd name="connsiteX73" fmla="*/ 1757363 w 4451350"/>
              <a:gd name="connsiteY73" fmla="*/ 853281 h 1419225"/>
              <a:gd name="connsiteX74" fmla="*/ 1761330 w 4451350"/>
              <a:gd name="connsiteY74" fmla="*/ 879475 h 1419225"/>
              <a:gd name="connsiteX75" fmla="*/ 1787525 w 4451350"/>
              <a:gd name="connsiteY75" fmla="*/ 892175 h 1419225"/>
              <a:gd name="connsiteX76" fmla="*/ 1789906 w 4451350"/>
              <a:gd name="connsiteY76" fmla="*/ 875506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8775 w 4451350"/>
              <a:gd name="connsiteY70" fmla="*/ 835025 h 1419225"/>
              <a:gd name="connsiteX71" fmla="*/ 1733550 w 4451350"/>
              <a:gd name="connsiteY71" fmla="*/ 828675 h 1419225"/>
              <a:gd name="connsiteX72" fmla="*/ 1733550 w 4451350"/>
              <a:gd name="connsiteY72" fmla="*/ 847725 h 1419225"/>
              <a:gd name="connsiteX73" fmla="*/ 1757363 w 4451350"/>
              <a:gd name="connsiteY73" fmla="*/ 853281 h 1419225"/>
              <a:gd name="connsiteX74" fmla="*/ 1761330 w 4451350"/>
              <a:gd name="connsiteY74" fmla="*/ 879475 h 1419225"/>
              <a:gd name="connsiteX75" fmla="*/ 1787525 w 4451350"/>
              <a:gd name="connsiteY75" fmla="*/ 892175 h 1419225"/>
              <a:gd name="connsiteX76" fmla="*/ 1825625 w 4451350"/>
              <a:gd name="connsiteY76" fmla="*/ 882650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8775 w 4451350"/>
              <a:gd name="connsiteY70" fmla="*/ 835025 h 1419225"/>
              <a:gd name="connsiteX71" fmla="*/ 1733550 w 4451350"/>
              <a:gd name="connsiteY71" fmla="*/ 828675 h 1419225"/>
              <a:gd name="connsiteX72" fmla="*/ 1733550 w 4451350"/>
              <a:gd name="connsiteY72" fmla="*/ 847725 h 1419225"/>
              <a:gd name="connsiteX73" fmla="*/ 1757363 w 4451350"/>
              <a:gd name="connsiteY73" fmla="*/ 853281 h 1419225"/>
              <a:gd name="connsiteX74" fmla="*/ 1761330 w 4451350"/>
              <a:gd name="connsiteY74" fmla="*/ 879475 h 1419225"/>
              <a:gd name="connsiteX75" fmla="*/ 1797050 w 4451350"/>
              <a:gd name="connsiteY75" fmla="*/ 877887 h 1419225"/>
              <a:gd name="connsiteX76" fmla="*/ 1825625 w 4451350"/>
              <a:gd name="connsiteY76" fmla="*/ 882650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8775 w 4451350"/>
              <a:gd name="connsiteY70" fmla="*/ 835025 h 1419225"/>
              <a:gd name="connsiteX71" fmla="*/ 1733550 w 4451350"/>
              <a:gd name="connsiteY71" fmla="*/ 828675 h 1419225"/>
              <a:gd name="connsiteX72" fmla="*/ 1733550 w 4451350"/>
              <a:gd name="connsiteY72" fmla="*/ 847725 h 1419225"/>
              <a:gd name="connsiteX73" fmla="*/ 1757363 w 4451350"/>
              <a:gd name="connsiteY73" fmla="*/ 853281 h 1419225"/>
              <a:gd name="connsiteX74" fmla="*/ 1761330 w 4451350"/>
              <a:gd name="connsiteY74" fmla="*/ 879475 h 1419225"/>
              <a:gd name="connsiteX75" fmla="*/ 1797050 w 4451350"/>
              <a:gd name="connsiteY75" fmla="*/ 877887 h 1419225"/>
              <a:gd name="connsiteX76" fmla="*/ 1789907 w 4451350"/>
              <a:gd name="connsiteY76" fmla="*/ 894556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 name="connsiteX0" fmla="*/ 0 w 4451350"/>
              <a:gd name="connsiteY0" fmla="*/ 0 h 1419225"/>
              <a:gd name="connsiteX1" fmla="*/ 63500 w 4451350"/>
              <a:gd name="connsiteY1" fmla="*/ 0 h 1419225"/>
              <a:gd name="connsiteX2" fmla="*/ 63500 w 4451350"/>
              <a:gd name="connsiteY2" fmla="*/ 41275 h 1419225"/>
              <a:gd name="connsiteX3" fmla="*/ 111125 w 4451350"/>
              <a:gd name="connsiteY3" fmla="*/ 41275 h 1419225"/>
              <a:gd name="connsiteX4" fmla="*/ 111125 w 4451350"/>
              <a:gd name="connsiteY4" fmla="*/ 69850 h 1419225"/>
              <a:gd name="connsiteX5" fmla="*/ 193675 w 4451350"/>
              <a:gd name="connsiteY5" fmla="*/ 69850 h 1419225"/>
              <a:gd name="connsiteX6" fmla="*/ 193675 w 4451350"/>
              <a:gd name="connsiteY6" fmla="*/ 107950 h 1419225"/>
              <a:gd name="connsiteX7" fmla="*/ 282575 w 4451350"/>
              <a:gd name="connsiteY7" fmla="*/ 107950 h 1419225"/>
              <a:gd name="connsiteX8" fmla="*/ 282575 w 4451350"/>
              <a:gd name="connsiteY8" fmla="*/ 136525 h 1419225"/>
              <a:gd name="connsiteX9" fmla="*/ 307975 w 4451350"/>
              <a:gd name="connsiteY9" fmla="*/ 136525 h 1419225"/>
              <a:gd name="connsiteX10" fmla="*/ 307975 w 4451350"/>
              <a:gd name="connsiteY10" fmla="*/ 149225 h 1419225"/>
              <a:gd name="connsiteX11" fmla="*/ 339725 w 4451350"/>
              <a:gd name="connsiteY11" fmla="*/ 149225 h 1419225"/>
              <a:gd name="connsiteX12" fmla="*/ 339725 w 4451350"/>
              <a:gd name="connsiteY12" fmla="*/ 168275 h 1419225"/>
              <a:gd name="connsiteX13" fmla="*/ 361950 w 4451350"/>
              <a:gd name="connsiteY13" fmla="*/ 168275 h 1419225"/>
              <a:gd name="connsiteX14" fmla="*/ 361950 w 4451350"/>
              <a:gd name="connsiteY14" fmla="*/ 187325 h 1419225"/>
              <a:gd name="connsiteX15" fmla="*/ 403225 w 4451350"/>
              <a:gd name="connsiteY15" fmla="*/ 187325 h 1419225"/>
              <a:gd name="connsiteX16" fmla="*/ 403225 w 4451350"/>
              <a:gd name="connsiteY16" fmla="*/ 209550 h 1419225"/>
              <a:gd name="connsiteX17" fmla="*/ 441325 w 4451350"/>
              <a:gd name="connsiteY17" fmla="*/ 209550 h 1419225"/>
              <a:gd name="connsiteX18" fmla="*/ 441325 w 4451350"/>
              <a:gd name="connsiteY18" fmla="*/ 228600 h 1419225"/>
              <a:gd name="connsiteX19" fmla="*/ 482600 w 4451350"/>
              <a:gd name="connsiteY19" fmla="*/ 228600 h 1419225"/>
              <a:gd name="connsiteX20" fmla="*/ 482600 w 4451350"/>
              <a:gd name="connsiteY20" fmla="*/ 250825 h 1419225"/>
              <a:gd name="connsiteX21" fmla="*/ 517525 w 4451350"/>
              <a:gd name="connsiteY21" fmla="*/ 250825 h 1419225"/>
              <a:gd name="connsiteX22" fmla="*/ 517525 w 4451350"/>
              <a:gd name="connsiteY22" fmla="*/ 269875 h 1419225"/>
              <a:gd name="connsiteX23" fmla="*/ 561975 w 4451350"/>
              <a:gd name="connsiteY23" fmla="*/ 269875 h 1419225"/>
              <a:gd name="connsiteX24" fmla="*/ 561975 w 4451350"/>
              <a:gd name="connsiteY24" fmla="*/ 288925 h 1419225"/>
              <a:gd name="connsiteX25" fmla="*/ 606425 w 4451350"/>
              <a:gd name="connsiteY25" fmla="*/ 288925 h 1419225"/>
              <a:gd name="connsiteX26" fmla="*/ 606425 w 4451350"/>
              <a:gd name="connsiteY26" fmla="*/ 307975 h 1419225"/>
              <a:gd name="connsiteX27" fmla="*/ 631825 w 4451350"/>
              <a:gd name="connsiteY27" fmla="*/ 307975 h 1419225"/>
              <a:gd name="connsiteX28" fmla="*/ 631825 w 4451350"/>
              <a:gd name="connsiteY28" fmla="*/ 323850 h 1419225"/>
              <a:gd name="connsiteX29" fmla="*/ 676275 w 4451350"/>
              <a:gd name="connsiteY29" fmla="*/ 323850 h 1419225"/>
              <a:gd name="connsiteX30" fmla="*/ 676275 w 4451350"/>
              <a:gd name="connsiteY30" fmla="*/ 342900 h 1419225"/>
              <a:gd name="connsiteX31" fmla="*/ 695325 w 4451350"/>
              <a:gd name="connsiteY31" fmla="*/ 342900 h 1419225"/>
              <a:gd name="connsiteX32" fmla="*/ 695325 w 4451350"/>
              <a:gd name="connsiteY32" fmla="*/ 390525 h 1419225"/>
              <a:gd name="connsiteX33" fmla="*/ 796925 w 4451350"/>
              <a:gd name="connsiteY33" fmla="*/ 390525 h 1419225"/>
              <a:gd name="connsiteX34" fmla="*/ 796925 w 4451350"/>
              <a:gd name="connsiteY34" fmla="*/ 454025 h 1419225"/>
              <a:gd name="connsiteX35" fmla="*/ 863600 w 4451350"/>
              <a:gd name="connsiteY35" fmla="*/ 454025 h 1419225"/>
              <a:gd name="connsiteX36" fmla="*/ 863600 w 4451350"/>
              <a:gd name="connsiteY36" fmla="*/ 473075 h 1419225"/>
              <a:gd name="connsiteX37" fmla="*/ 892175 w 4451350"/>
              <a:gd name="connsiteY37" fmla="*/ 473075 h 1419225"/>
              <a:gd name="connsiteX38" fmla="*/ 892175 w 4451350"/>
              <a:gd name="connsiteY38" fmla="*/ 498475 h 1419225"/>
              <a:gd name="connsiteX39" fmla="*/ 923925 w 4451350"/>
              <a:gd name="connsiteY39" fmla="*/ 498475 h 1419225"/>
              <a:gd name="connsiteX40" fmla="*/ 933450 w 4451350"/>
              <a:gd name="connsiteY40" fmla="*/ 508000 h 1419225"/>
              <a:gd name="connsiteX41" fmla="*/ 962025 w 4451350"/>
              <a:gd name="connsiteY41" fmla="*/ 508000 h 1419225"/>
              <a:gd name="connsiteX42" fmla="*/ 962025 w 4451350"/>
              <a:gd name="connsiteY42" fmla="*/ 536575 h 1419225"/>
              <a:gd name="connsiteX43" fmla="*/ 1003300 w 4451350"/>
              <a:gd name="connsiteY43" fmla="*/ 536575 h 1419225"/>
              <a:gd name="connsiteX44" fmla="*/ 1003300 w 4451350"/>
              <a:gd name="connsiteY44" fmla="*/ 558800 h 1419225"/>
              <a:gd name="connsiteX45" fmla="*/ 1047750 w 4451350"/>
              <a:gd name="connsiteY45" fmla="*/ 558800 h 1419225"/>
              <a:gd name="connsiteX46" fmla="*/ 1047750 w 4451350"/>
              <a:gd name="connsiteY46" fmla="*/ 581025 h 1419225"/>
              <a:gd name="connsiteX47" fmla="*/ 1117600 w 4451350"/>
              <a:gd name="connsiteY47" fmla="*/ 581025 h 1419225"/>
              <a:gd name="connsiteX48" fmla="*/ 1117600 w 4451350"/>
              <a:gd name="connsiteY48" fmla="*/ 606425 h 1419225"/>
              <a:gd name="connsiteX49" fmla="*/ 1155700 w 4451350"/>
              <a:gd name="connsiteY49" fmla="*/ 606425 h 1419225"/>
              <a:gd name="connsiteX50" fmla="*/ 1155700 w 4451350"/>
              <a:gd name="connsiteY50" fmla="*/ 622300 h 1419225"/>
              <a:gd name="connsiteX51" fmla="*/ 1260475 w 4451350"/>
              <a:gd name="connsiteY51" fmla="*/ 622300 h 1419225"/>
              <a:gd name="connsiteX52" fmla="*/ 1260475 w 4451350"/>
              <a:gd name="connsiteY52" fmla="*/ 635000 h 1419225"/>
              <a:gd name="connsiteX53" fmla="*/ 1308100 w 4451350"/>
              <a:gd name="connsiteY53" fmla="*/ 635000 h 1419225"/>
              <a:gd name="connsiteX54" fmla="*/ 1308100 w 4451350"/>
              <a:gd name="connsiteY54" fmla="*/ 657225 h 1419225"/>
              <a:gd name="connsiteX55" fmla="*/ 1330325 w 4451350"/>
              <a:gd name="connsiteY55" fmla="*/ 657225 h 1419225"/>
              <a:gd name="connsiteX56" fmla="*/ 1330325 w 4451350"/>
              <a:gd name="connsiteY56" fmla="*/ 669925 h 1419225"/>
              <a:gd name="connsiteX57" fmla="*/ 1349375 w 4451350"/>
              <a:gd name="connsiteY57" fmla="*/ 688975 h 1419225"/>
              <a:gd name="connsiteX58" fmla="*/ 1362075 w 4451350"/>
              <a:gd name="connsiteY58" fmla="*/ 688975 h 1419225"/>
              <a:gd name="connsiteX59" fmla="*/ 1362075 w 4451350"/>
              <a:gd name="connsiteY59" fmla="*/ 695325 h 1419225"/>
              <a:gd name="connsiteX60" fmla="*/ 1368425 w 4451350"/>
              <a:gd name="connsiteY60" fmla="*/ 695325 h 1419225"/>
              <a:gd name="connsiteX61" fmla="*/ 1368425 w 4451350"/>
              <a:gd name="connsiteY61" fmla="*/ 717550 h 1419225"/>
              <a:gd name="connsiteX62" fmla="*/ 1444625 w 4451350"/>
              <a:gd name="connsiteY62" fmla="*/ 717550 h 1419225"/>
              <a:gd name="connsiteX63" fmla="*/ 1444625 w 4451350"/>
              <a:gd name="connsiteY63" fmla="*/ 733425 h 1419225"/>
              <a:gd name="connsiteX64" fmla="*/ 1482725 w 4451350"/>
              <a:gd name="connsiteY64" fmla="*/ 733425 h 1419225"/>
              <a:gd name="connsiteX65" fmla="*/ 1482725 w 4451350"/>
              <a:gd name="connsiteY65" fmla="*/ 746125 h 1419225"/>
              <a:gd name="connsiteX66" fmla="*/ 1597025 w 4451350"/>
              <a:gd name="connsiteY66" fmla="*/ 746125 h 1419225"/>
              <a:gd name="connsiteX67" fmla="*/ 1597025 w 4451350"/>
              <a:gd name="connsiteY67" fmla="*/ 800100 h 1419225"/>
              <a:gd name="connsiteX68" fmla="*/ 1597025 w 4451350"/>
              <a:gd name="connsiteY68" fmla="*/ 800100 h 1419225"/>
              <a:gd name="connsiteX69" fmla="*/ 1628775 w 4451350"/>
              <a:gd name="connsiteY69" fmla="*/ 809625 h 1419225"/>
              <a:gd name="connsiteX70" fmla="*/ 1628775 w 4451350"/>
              <a:gd name="connsiteY70" fmla="*/ 835025 h 1419225"/>
              <a:gd name="connsiteX71" fmla="*/ 1733550 w 4451350"/>
              <a:gd name="connsiteY71" fmla="*/ 828675 h 1419225"/>
              <a:gd name="connsiteX72" fmla="*/ 1733550 w 4451350"/>
              <a:gd name="connsiteY72" fmla="*/ 847725 h 1419225"/>
              <a:gd name="connsiteX73" fmla="*/ 1757363 w 4451350"/>
              <a:gd name="connsiteY73" fmla="*/ 853281 h 1419225"/>
              <a:gd name="connsiteX74" fmla="*/ 1761330 w 4451350"/>
              <a:gd name="connsiteY74" fmla="*/ 879475 h 1419225"/>
              <a:gd name="connsiteX75" fmla="*/ 1789906 w 4451350"/>
              <a:gd name="connsiteY75" fmla="*/ 880268 h 1419225"/>
              <a:gd name="connsiteX76" fmla="*/ 1789907 w 4451350"/>
              <a:gd name="connsiteY76" fmla="*/ 894556 h 1419225"/>
              <a:gd name="connsiteX77" fmla="*/ 1806575 w 4451350"/>
              <a:gd name="connsiteY77" fmla="*/ 911225 h 1419225"/>
              <a:gd name="connsiteX78" fmla="*/ 1828800 w 4451350"/>
              <a:gd name="connsiteY78" fmla="*/ 911225 h 1419225"/>
              <a:gd name="connsiteX79" fmla="*/ 1828800 w 4451350"/>
              <a:gd name="connsiteY79" fmla="*/ 927100 h 1419225"/>
              <a:gd name="connsiteX80" fmla="*/ 1873250 w 4451350"/>
              <a:gd name="connsiteY80" fmla="*/ 927100 h 1419225"/>
              <a:gd name="connsiteX81" fmla="*/ 1873250 w 4451350"/>
              <a:gd name="connsiteY81" fmla="*/ 946150 h 1419225"/>
              <a:gd name="connsiteX82" fmla="*/ 1895475 w 4451350"/>
              <a:gd name="connsiteY82" fmla="*/ 946150 h 1419225"/>
              <a:gd name="connsiteX83" fmla="*/ 1895475 w 4451350"/>
              <a:gd name="connsiteY83" fmla="*/ 955675 h 1419225"/>
              <a:gd name="connsiteX84" fmla="*/ 1927225 w 4451350"/>
              <a:gd name="connsiteY84" fmla="*/ 955675 h 1419225"/>
              <a:gd name="connsiteX85" fmla="*/ 1927225 w 4451350"/>
              <a:gd name="connsiteY85" fmla="*/ 981075 h 1419225"/>
              <a:gd name="connsiteX86" fmla="*/ 1990725 w 4451350"/>
              <a:gd name="connsiteY86" fmla="*/ 981075 h 1419225"/>
              <a:gd name="connsiteX87" fmla="*/ 1990725 w 4451350"/>
              <a:gd name="connsiteY87" fmla="*/ 1006475 h 1419225"/>
              <a:gd name="connsiteX88" fmla="*/ 2016125 w 4451350"/>
              <a:gd name="connsiteY88" fmla="*/ 1006475 h 1419225"/>
              <a:gd name="connsiteX89" fmla="*/ 2016125 w 4451350"/>
              <a:gd name="connsiteY89" fmla="*/ 1025525 h 1419225"/>
              <a:gd name="connsiteX90" fmla="*/ 2044700 w 4451350"/>
              <a:gd name="connsiteY90" fmla="*/ 1025525 h 1419225"/>
              <a:gd name="connsiteX91" fmla="*/ 2044700 w 4451350"/>
              <a:gd name="connsiteY91" fmla="*/ 1050925 h 1419225"/>
              <a:gd name="connsiteX92" fmla="*/ 2184400 w 4451350"/>
              <a:gd name="connsiteY92" fmla="*/ 1050925 h 1419225"/>
              <a:gd name="connsiteX93" fmla="*/ 2190750 w 4451350"/>
              <a:gd name="connsiteY93" fmla="*/ 1057275 h 1419225"/>
              <a:gd name="connsiteX94" fmla="*/ 2447925 w 4451350"/>
              <a:gd name="connsiteY94" fmla="*/ 1057275 h 1419225"/>
              <a:gd name="connsiteX95" fmla="*/ 2447925 w 4451350"/>
              <a:gd name="connsiteY95" fmla="*/ 1069975 h 1419225"/>
              <a:gd name="connsiteX96" fmla="*/ 2470150 w 4451350"/>
              <a:gd name="connsiteY96" fmla="*/ 1069975 h 1419225"/>
              <a:gd name="connsiteX97" fmla="*/ 2470150 w 4451350"/>
              <a:gd name="connsiteY97" fmla="*/ 1085850 h 1419225"/>
              <a:gd name="connsiteX98" fmla="*/ 2552700 w 4451350"/>
              <a:gd name="connsiteY98" fmla="*/ 1085850 h 1419225"/>
              <a:gd name="connsiteX99" fmla="*/ 2552700 w 4451350"/>
              <a:gd name="connsiteY99" fmla="*/ 1101725 h 1419225"/>
              <a:gd name="connsiteX100" fmla="*/ 2597150 w 4451350"/>
              <a:gd name="connsiteY100" fmla="*/ 1101725 h 1419225"/>
              <a:gd name="connsiteX101" fmla="*/ 2597150 w 4451350"/>
              <a:gd name="connsiteY101" fmla="*/ 1130300 h 1419225"/>
              <a:gd name="connsiteX102" fmla="*/ 2762250 w 4451350"/>
              <a:gd name="connsiteY102" fmla="*/ 1130300 h 1419225"/>
              <a:gd name="connsiteX103" fmla="*/ 2762250 w 4451350"/>
              <a:gd name="connsiteY103" fmla="*/ 1158875 h 1419225"/>
              <a:gd name="connsiteX104" fmla="*/ 2781300 w 4451350"/>
              <a:gd name="connsiteY104" fmla="*/ 1158875 h 1419225"/>
              <a:gd name="connsiteX105" fmla="*/ 2781300 w 4451350"/>
              <a:gd name="connsiteY105" fmla="*/ 1206500 h 1419225"/>
              <a:gd name="connsiteX106" fmla="*/ 2870200 w 4451350"/>
              <a:gd name="connsiteY106" fmla="*/ 1206500 h 1419225"/>
              <a:gd name="connsiteX107" fmla="*/ 2870200 w 4451350"/>
              <a:gd name="connsiteY107" fmla="*/ 1222375 h 1419225"/>
              <a:gd name="connsiteX108" fmla="*/ 2946400 w 4451350"/>
              <a:gd name="connsiteY108" fmla="*/ 1222375 h 1419225"/>
              <a:gd name="connsiteX109" fmla="*/ 2946400 w 4451350"/>
              <a:gd name="connsiteY109" fmla="*/ 1270000 h 1419225"/>
              <a:gd name="connsiteX110" fmla="*/ 3082925 w 4451350"/>
              <a:gd name="connsiteY110" fmla="*/ 1270000 h 1419225"/>
              <a:gd name="connsiteX111" fmla="*/ 3082925 w 4451350"/>
              <a:gd name="connsiteY111" fmla="*/ 1301750 h 1419225"/>
              <a:gd name="connsiteX112" fmla="*/ 3117850 w 4451350"/>
              <a:gd name="connsiteY112" fmla="*/ 1301750 h 1419225"/>
              <a:gd name="connsiteX113" fmla="*/ 3117850 w 4451350"/>
              <a:gd name="connsiteY113" fmla="*/ 1323975 h 1419225"/>
              <a:gd name="connsiteX114" fmla="*/ 3152775 w 4451350"/>
              <a:gd name="connsiteY114" fmla="*/ 1323975 h 1419225"/>
              <a:gd name="connsiteX115" fmla="*/ 3152775 w 4451350"/>
              <a:gd name="connsiteY115" fmla="*/ 1365250 h 1419225"/>
              <a:gd name="connsiteX116" fmla="*/ 3438525 w 4451350"/>
              <a:gd name="connsiteY116" fmla="*/ 1365250 h 1419225"/>
              <a:gd name="connsiteX117" fmla="*/ 3438525 w 4451350"/>
              <a:gd name="connsiteY117" fmla="*/ 1419225 h 1419225"/>
              <a:gd name="connsiteX118" fmla="*/ 4451350 w 4451350"/>
              <a:gd name="connsiteY118" fmla="*/ 1419225 h 141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4451350" h="1419225">
                <a:moveTo>
                  <a:pt x="0" y="0"/>
                </a:moveTo>
                <a:lnTo>
                  <a:pt x="63500" y="0"/>
                </a:lnTo>
                <a:lnTo>
                  <a:pt x="63500" y="41275"/>
                </a:lnTo>
                <a:lnTo>
                  <a:pt x="111125" y="41275"/>
                </a:lnTo>
                <a:lnTo>
                  <a:pt x="111125" y="69850"/>
                </a:lnTo>
                <a:lnTo>
                  <a:pt x="193675" y="69850"/>
                </a:lnTo>
                <a:lnTo>
                  <a:pt x="193675" y="107950"/>
                </a:lnTo>
                <a:lnTo>
                  <a:pt x="282575" y="107950"/>
                </a:lnTo>
                <a:lnTo>
                  <a:pt x="282575" y="136525"/>
                </a:lnTo>
                <a:lnTo>
                  <a:pt x="307975" y="136525"/>
                </a:lnTo>
                <a:lnTo>
                  <a:pt x="307975" y="149225"/>
                </a:lnTo>
                <a:lnTo>
                  <a:pt x="339725" y="149225"/>
                </a:lnTo>
                <a:lnTo>
                  <a:pt x="339725" y="168275"/>
                </a:lnTo>
                <a:lnTo>
                  <a:pt x="361950" y="168275"/>
                </a:lnTo>
                <a:lnTo>
                  <a:pt x="361950" y="187325"/>
                </a:lnTo>
                <a:lnTo>
                  <a:pt x="403225" y="187325"/>
                </a:lnTo>
                <a:lnTo>
                  <a:pt x="403225" y="209550"/>
                </a:lnTo>
                <a:lnTo>
                  <a:pt x="441325" y="209550"/>
                </a:lnTo>
                <a:lnTo>
                  <a:pt x="441325" y="228600"/>
                </a:lnTo>
                <a:lnTo>
                  <a:pt x="482600" y="228600"/>
                </a:lnTo>
                <a:lnTo>
                  <a:pt x="482600" y="250825"/>
                </a:lnTo>
                <a:lnTo>
                  <a:pt x="517525" y="250825"/>
                </a:lnTo>
                <a:lnTo>
                  <a:pt x="517525" y="269875"/>
                </a:lnTo>
                <a:lnTo>
                  <a:pt x="561975" y="269875"/>
                </a:lnTo>
                <a:lnTo>
                  <a:pt x="561975" y="288925"/>
                </a:lnTo>
                <a:lnTo>
                  <a:pt x="606425" y="288925"/>
                </a:lnTo>
                <a:lnTo>
                  <a:pt x="606425" y="307975"/>
                </a:lnTo>
                <a:lnTo>
                  <a:pt x="631825" y="307975"/>
                </a:lnTo>
                <a:lnTo>
                  <a:pt x="631825" y="323850"/>
                </a:lnTo>
                <a:lnTo>
                  <a:pt x="676275" y="323850"/>
                </a:lnTo>
                <a:lnTo>
                  <a:pt x="676275" y="342900"/>
                </a:lnTo>
                <a:lnTo>
                  <a:pt x="695325" y="342900"/>
                </a:lnTo>
                <a:lnTo>
                  <a:pt x="695325" y="390525"/>
                </a:lnTo>
                <a:lnTo>
                  <a:pt x="796925" y="390525"/>
                </a:lnTo>
                <a:lnTo>
                  <a:pt x="796925" y="454025"/>
                </a:lnTo>
                <a:lnTo>
                  <a:pt x="863600" y="454025"/>
                </a:lnTo>
                <a:lnTo>
                  <a:pt x="863600" y="473075"/>
                </a:lnTo>
                <a:lnTo>
                  <a:pt x="892175" y="473075"/>
                </a:lnTo>
                <a:lnTo>
                  <a:pt x="892175" y="498475"/>
                </a:lnTo>
                <a:lnTo>
                  <a:pt x="923925" y="498475"/>
                </a:lnTo>
                <a:lnTo>
                  <a:pt x="933450" y="508000"/>
                </a:lnTo>
                <a:lnTo>
                  <a:pt x="962025" y="508000"/>
                </a:lnTo>
                <a:lnTo>
                  <a:pt x="962025" y="536575"/>
                </a:lnTo>
                <a:lnTo>
                  <a:pt x="1003300" y="536575"/>
                </a:lnTo>
                <a:lnTo>
                  <a:pt x="1003300" y="558800"/>
                </a:lnTo>
                <a:lnTo>
                  <a:pt x="1047750" y="558800"/>
                </a:lnTo>
                <a:lnTo>
                  <a:pt x="1047750" y="581025"/>
                </a:lnTo>
                <a:lnTo>
                  <a:pt x="1117600" y="581025"/>
                </a:lnTo>
                <a:lnTo>
                  <a:pt x="1117600" y="606425"/>
                </a:lnTo>
                <a:lnTo>
                  <a:pt x="1155700" y="606425"/>
                </a:lnTo>
                <a:lnTo>
                  <a:pt x="1155700" y="622300"/>
                </a:lnTo>
                <a:lnTo>
                  <a:pt x="1260475" y="622300"/>
                </a:lnTo>
                <a:lnTo>
                  <a:pt x="1260475" y="635000"/>
                </a:lnTo>
                <a:lnTo>
                  <a:pt x="1308100" y="635000"/>
                </a:lnTo>
                <a:lnTo>
                  <a:pt x="1308100" y="657225"/>
                </a:lnTo>
                <a:lnTo>
                  <a:pt x="1330325" y="657225"/>
                </a:lnTo>
                <a:lnTo>
                  <a:pt x="1330325" y="669925"/>
                </a:lnTo>
                <a:lnTo>
                  <a:pt x="1349375" y="688975"/>
                </a:lnTo>
                <a:lnTo>
                  <a:pt x="1362075" y="688975"/>
                </a:lnTo>
                <a:lnTo>
                  <a:pt x="1362075" y="695325"/>
                </a:lnTo>
                <a:lnTo>
                  <a:pt x="1368425" y="695325"/>
                </a:lnTo>
                <a:lnTo>
                  <a:pt x="1368425" y="717550"/>
                </a:lnTo>
                <a:lnTo>
                  <a:pt x="1444625" y="717550"/>
                </a:lnTo>
                <a:lnTo>
                  <a:pt x="1444625" y="733425"/>
                </a:lnTo>
                <a:lnTo>
                  <a:pt x="1482725" y="733425"/>
                </a:lnTo>
                <a:lnTo>
                  <a:pt x="1482725" y="746125"/>
                </a:lnTo>
                <a:lnTo>
                  <a:pt x="1597025" y="746125"/>
                </a:lnTo>
                <a:lnTo>
                  <a:pt x="1597025" y="800100"/>
                </a:lnTo>
                <a:lnTo>
                  <a:pt x="1597025" y="800100"/>
                </a:lnTo>
                <a:lnTo>
                  <a:pt x="1628775" y="809625"/>
                </a:lnTo>
                <a:lnTo>
                  <a:pt x="1628775" y="835025"/>
                </a:lnTo>
                <a:lnTo>
                  <a:pt x="1733550" y="828675"/>
                </a:lnTo>
                <a:lnTo>
                  <a:pt x="1733550" y="847725"/>
                </a:lnTo>
                <a:lnTo>
                  <a:pt x="1757363" y="853281"/>
                </a:lnTo>
                <a:lnTo>
                  <a:pt x="1761330" y="879475"/>
                </a:lnTo>
                <a:lnTo>
                  <a:pt x="1789906" y="880268"/>
                </a:lnTo>
                <a:cubicBezTo>
                  <a:pt x="1789906" y="885031"/>
                  <a:pt x="1789907" y="889793"/>
                  <a:pt x="1789907" y="894556"/>
                </a:cubicBezTo>
                <a:lnTo>
                  <a:pt x="1806575" y="911225"/>
                </a:lnTo>
                <a:lnTo>
                  <a:pt x="1828800" y="911225"/>
                </a:lnTo>
                <a:lnTo>
                  <a:pt x="1828800" y="927100"/>
                </a:lnTo>
                <a:lnTo>
                  <a:pt x="1873250" y="927100"/>
                </a:lnTo>
                <a:lnTo>
                  <a:pt x="1873250" y="946150"/>
                </a:lnTo>
                <a:lnTo>
                  <a:pt x="1895475" y="946150"/>
                </a:lnTo>
                <a:lnTo>
                  <a:pt x="1895475" y="955675"/>
                </a:lnTo>
                <a:lnTo>
                  <a:pt x="1927225" y="955675"/>
                </a:lnTo>
                <a:lnTo>
                  <a:pt x="1927225" y="981075"/>
                </a:lnTo>
                <a:lnTo>
                  <a:pt x="1990725" y="981075"/>
                </a:lnTo>
                <a:lnTo>
                  <a:pt x="1990725" y="1006475"/>
                </a:lnTo>
                <a:lnTo>
                  <a:pt x="2016125" y="1006475"/>
                </a:lnTo>
                <a:lnTo>
                  <a:pt x="2016125" y="1025525"/>
                </a:lnTo>
                <a:lnTo>
                  <a:pt x="2044700" y="1025525"/>
                </a:lnTo>
                <a:lnTo>
                  <a:pt x="2044700" y="1050925"/>
                </a:lnTo>
                <a:lnTo>
                  <a:pt x="2184400" y="1050925"/>
                </a:lnTo>
                <a:lnTo>
                  <a:pt x="2190750" y="1057275"/>
                </a:lnTo>
                <a:lnTo>
                  <a:pt x="2447925" y="1057275"/>
                </a:lnTo>
                <a:lnTo>
                  <a:pt x="2447925" y="1069975"/>
                </a:lnTo>
                <a:lnTo>
                  <a:pt x="2470150" y="1069975"/>
                </a:lnTo>
                <a:lnTo>
                  <a:pt x="2470150" y="1085850"/>
                </a:lnTo>
                <a:lnTo>
                  <a:pt x="2552700" y="1085850"/>
                </a:lnTo>
                <a:lnTo>
                  <a:pt x="2552700" y="1101725"/>
                </a:lnTo>
                <a:lnTo>
                  <a:pt x="2597150" y="1101725"/>
                </a:lnTo>
                <a:lnTo>
                  <a:pt x="2597150" y="1130300"/>
                </a:lnTo>
                <a:lnTo>
                  <a:pt x="2762250" y="1130300"/>
                </a:lnTo>
                <a:lnTo>
                  <a:pt x="2762250" y="1158875"/>
                </a:lnTo>
                <a:lnTo>
                  <a:pt x="2781300" y="1158875"/>
                </a:lnTo>
                <a:lnTo>
                  <a:pt x="2781300" y="1206500"/>
                </a:lnTo>
                <a:lnTo>
                  <a:pt x="2870200" y="1206500"/>
                </a:lnTo>
                <a:lnTo>
                  <a:pt x="2870200" y="1222375"/>
                </a:lnTo>
                <a:lnTo>
                  <a:pt x="2946400" y="1222375"/>
                </a:lnTo>
                <a:lnTo>
                  <a:pt x="2946400" y="1270000"/>
                </a:lnTo>
                <a:lnTo>
                  <a:pt x="3082925" y="1270000"/>
                </a:lnTo>
                <a:lnTo>
                  <a:pt x="3082925" y="1301750"/>
                </a:lnTo>
                <a:lnTo>
                  <a:pt x="3117850" y="1301750"/>
                </a:lnTo>
                <a:lnTo>
                  <a:pt x="3117850" y="1323975"/>
                </a:lnTo>
                <a:lnTo>
                  <a:pt x="3152775" y="1323975"/>
                </a:lnTo>
                <a:lnTo>
                  <a:pt x="3152775" y="1365250"/>
                </a:lnTo>
                <a:lnTo>
                  <a:pt x="3438525" y="1365250"/>
                </a:lnTo>
                <a:lnTo>
                  <a:pt x="3438525" y="1419225"/>
                </a:lnTo>
                <a:lnTo>
                  <a:pt x="4451350" y="1419225"/>
                </a:lnTo>
              </a:path>
            </a:pathLst>
          </a:custGeom>
          <a:noFill/>
          <a:ln w="28575">
            <a:solidFill>
              <a:schemeClr val="accent1"/>
            </a:solidFill>
            <a:miter lim="800000"/>
            <a:headEnd/>
            <a:tailEnd/>
          </a:ln>
        </p:spPr>
        <p:txBody>
          <a:bodyPr rtlCol="0" anchor="ctr"/>
          <a:lstStyle/>
          <a:p>
            <a:pPr algn="ctr"/>
            <a:endParaRPr lang="en-US" dirty="0"/>
          </a:p>
        </p:txBody>
      </p:sp>
      <p:sp>
        <p:nvSpPr>
          <p:cNvPr id="758" name="Freeform: Shape 757">
            <a:extLst>
              <a:ext uri="{FF2B5EF4-FFF2-40B4-BE49-F238E27FC236}">
                <a16:creationId xmlns:a16="http://schemas.microsoft.com/office/drawing/2014/main" id="{560DBA48-050D-358F-5863-617EE33ADCAA}"/>
              </a:ext>
            </a:extLst>
          </p:cNvPr>
          <p:cNvSpPr/>
          <p:nvPr/>
        </p:nvSpPr>
        <p:spPr bwMode="auto">
          <a:xfrm>
            <a:off x="6943347" y="2016125"/>
            <a:ext cx="4419600" cy="1644650"/>
          </a:xfrm>
          <a:custGeom>
            <a:avLst/>
            <a:gdLst>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3075 w 4419600"/>
              <a:gd name="connsiteY43" fmla="*/ 1054100 h 1644650"/>
              <a:gd name="connsiteX44" fmla="*/ 1743075 w 4419600"/>
              <a:gd name="connsiteY44" fmla="*/ 1022350 h 1644650"/>
              <a:gd name="connsiteX45" fmla="*/ 1730375 w 4419600"/>
              <a:gd name="connsiteY45" fmla="*/ 1035050 h 1644650"/>
              <a:gd name="connsiteX46" fmla="*/ 1730375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9700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9057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3075 w 4419600"/>
              <a:gd name="connsiteY43" fmla="*/ 1054100 h 1644650"/>
              <a:gd name="connsiteX44" fmla="*/ 1743075 w 4419600"/>
              <a:gd name="connsiteY44" fmla="*/ 1022350 h 1644650"/>
              <a:gd name="connsiteX45" fmla="*/ 1730375 w 4419600"/>
              <a:gd name="connsiteY45" fmla="*/ 1035050 h 1644650"/>
              <a:gd name="connsiteX46" fmla="*/ 1730375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9700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3075 w 4419600"/>
              <a:gd name="connsiteY43" fmla="*/ 1054100 h 1644650"/>
              <a:gd name="connsiteX44" fmla="*/ 1743075 w 4419600"/>
              <a:gd name="connsiteY44" fmla="*/ 1022350 h 1644650"/>
              <a:gd name="connsiteX45" fmla="*/ 1733550 w 4419600"/>
              <a:gd name="connsiteY45" fmla="*/ 1028700 h 1644650"/>
              <a:gd name="connsiteX46" fmla="*/ 1730375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9700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3075 w 4419600"/>
              <a:gd name="connsiteY43" fmla="*/ 1054100 h 1644650"/>
              <a:gd name="connsiteX44" fmla="*/ 1743075 w 4419600"/>
              <a:gd name="connsiteY44" fmla="*/ 1022350 h 1644650"/>
              <a:gd name="connsiteX45" fmla="*/ 1733550 w 4419600"/>
              <a:gd name="connsiteY45" fmla="*/ 1028700 h 1644650"/>
              <a:gd name="connsiteX46" fmla="*/ 1730375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87475 w 4419600"/>
              <a:gd name="connsiteY60" fmla="*/ 81280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3075 w 4419600"/>
              <a:gd name="connsiteY43" fmla="*/ 1054100 h 1644650"/>
              <a:gd name="connsiteX44" fmla="*/ 1743075 w 4419600"/>
              <a:gd name="connsiteY44" fmla="*/ 1022350 h 1644650"/>
              <a:gd name="connsiteX45" fmla="*/ 1733550 w 4419600"/>
              <a:gd name="connsiteY45" fmla="*/ 1028700 h 1644650"/>
              <a:gd name="connsiteX46" fmla="*/ 1730375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3075 w 4419600"/>
              <a:gd name="connsiteY43" fmla="*/ 1054100 h 1644650"/>
              <a:gd name="connsiteX44" fmla="*/ 1743075 w 4419600"/>
              <a:gd name="connsiteY44" fmla="*/ 1022350 h 1644650"/>
              <a:gd name="connsiteX45" fmla="*/ 1733550 w 4419600"/>
              <a:gd name="connsiteY45" fmla="*/ 1028700 h 1644650"/>
              <a:gd name="connsiteX46" fmla="*/ 1713706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3075 w 4419600"/>
              <a:gd name="connsiteY43" fmla="*/ 1054100 h 1644650"/>
              <a:gd name="connsiteX44" fmla="*/ 1743075 w 4419600"/>
              <a:gd name="connsiteY44" fmla="*/ 1022350 h 1644650"/>
              <a:gd name="connsiteX45" fmla="*/ 1721644 w 4419600"/>
              <a:gd name="connsiteY45" fmla="*/ 1021556 h 1644650"/>
              <a:gd name="connsiteX46" fmla="*/ 1713706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3075 w 4419600"/>
              <a:gd name="connsiteY43" fmla="*/ 1054100 h 1644650"/>
              <a:gd name="connsiteX44" fmla="*/ 1743075 w 4419600"/>
              <a:gd name="connsiteY44" fmla="*/ 1022350 h 1644650"/>
              <a:gd name="connsiteX45" fmla="*/ 1721644 w 4419600"/>
              <a:gd name="connsiteY45" fmla="*/ 1021556 h 1644650"/>
              <a:gd name="connsiteX46" fmla="*/ 1713706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3075 w 4419600"/>
              <a:gd name="connsiteY43" fmla="*/ 1054100 h 1644650"/>
              <a:gd name="connsiteX44" fmla="*/ 1747837 w 4419600"/>
              <a:gd name="connsiteY44" fmla="*/ 1029493 h 1644650"/>
              <a:gd name="connsiteX45" fmla="*/ 1721644 w 4419600"/>
              <a:gd name="connsiteY45" fmla="*/ 1021556 h 1644650"/>
              <a:gd name="connsiteX46" fmla="*/ 1713706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52600 w 4419600"/>
              <a:gd name="connsiteY43" fmla="*/ 1051718 h 1644650"/>
              <a:gd name="connsiteX44" fmla="*/ 1747837 w 4419600"/>
              <a:gd name="connsiteY44" fmla="*/ 1029493 h 1644650"/>
              <a:gd name="connsiteX45" fmla="*/ 1721644 w 4419600"/>
              <a:gd name="connsiteY45" fmla="*/ 1021556 h 1644650"/>
              <a:gd name="connsiteX46" fmla="*/ 1713706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7838 w 4419600"/>
              <a:gd name="connsiteY43" fmla="*/ 1061243 h 1644650"/>
              <a:gd name="connsiteX44" fmla="*/ 1747837 w 4419600"/>
              <a:gd name="connsiteY44" fmla="*/ 1029493 h 1644650"/>
              <a:gd name="connsiteX45" fmla="*/ 1721644 w 4419600"/>
              <a:gd name="connsiteY45" fmla="*/ 1021556 h 1644650"/>
              <a:gd name="connsiteX46" fmla="*/ 1713706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7838 w 4419600"/>
              <a:gd name="connsiteY43" fmla="*/ 1061243 h 1644650"/>
              <a:gd name="connsiteX44" fmla="*/ 1747837 w 4419600"/>
              <a:gd name="connsiteY44" fmla="*/ 1029493 h 1644650"/>
              <a:gd name="connsiteX45" fmla="*/ 1721644 w 4419600"/>
              <a:gd name="connsiteY45" fmla="*/ 1021556 h 1644650"/>
              <a:gd name="connsiteX46" fmla="*/ 1713706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0695 w 4419600"/>
              <a:gd name="connsiteY43" fmla="*/ 1056480 h 1644650"/>
              <a:gd name="connsiteX44" fmla="*/ 1747837 w 4419600"/>
              <a:gd name="connsiteY44" fmla="*/ 1029493 h 1644650"/>
              <a:gd name="connsiteX45" fmla="*/ 1721644 w 4419600"/>
              <a:gd name="connsiteY45" fmla="*/ 1021556 h 1644650"/>
              <a:gd name="connsiteX46" fmla="*/ 1713706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5457 w 4419600"/>
              <a:gd name="connsiteY43" fmla="*/ 1054099 h 1644650"/>
              <a:gd name="connsiteX44" fmla="*/ 1747837 w 4419600"/>
              <a:gd name="connsiteY44" fmla="*/ 1029493 h 1644650"/>
              <a:gd name="connsiteX45" fmla="*/ 1721644 w 4419600"/>
              <a:gd name="connsiteY45" fmla="*/ 1021556 h 1644650"/>
              <a:gd name="connsiteX46" fmla="*/ 1713706 w 4419600"/>
              <a:gd name="connsiteY46" fmla="*/ 1009650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5457 w 4419600"/>
              <a:gd name="connsiteY43" fmla="*/ 1054099 h 1644650"/>
              <a:gd name="connsiteX44" fmla="*/ 1747837 w 4419600"/>
              <a:gd name="connsiteY44" fmla="*/ 1029493 h 1644650"/>
              <a:gd name="connsiteX45" fmla="*/ 1721644 w 4419600"/>
              <a:gd name="connsiteY45" fmla="*/ 1021556 h 1644650"/>
              <a:gd name="connsiteX46" fmla="*/ 1716087 w 4419600"/>
              <a:gd name="connsiteY46" fmla="*/ 1007269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 name="connsiteX0" fmla="*/ 4419600 w 4419600"/>
              <a:gd name="connsiteY0" fmla="*/ 1644650 h 1644650"/>
              <a:gd name="connsiteX1" fmla="*/ 3740150 w 4419600"/>
              <a:gd name="connsiteY1" fmla="*/ 1644650 h 1644650"/>
              <a:gd name="connsiteX2" fmla="*/ 3740150 w 4419600"/>
              <a:gd name="connsiteY2" fmla="*/ 1489075 h 1644650"/>
              <a:gd name="connsiteX3" fmla="*/ 3086100 w 4419600"/>
              <a:gd name="connsiteY3" fmla="*/ 1489075 h 1644650"/>
              <a:gd name="connsiteX4" fmla="*/ 3086100 w 4419600"/>
              <a:gd name="connsiteY4" fmla="*/ 1450975 h 1644650"/>
              <a:gd name="connsiteX5" fmla="*/ 2886075 w 4419600"/>
              <a:gd name="connsiteY5" fmla="*/ 1450975 h 1644650"/>
              <a:gd name="connsiteX6" fmla="*/ 2886075 w 4419600"/>
              <a:gd name="connsiteY6" fmla="*/ 1435100 h 1644650"/>
              <a:gd name="connsiteX7" fmla="*/ 2682875 w 4419600"/>
              <a:gd name="connsiteY7" fmla="*/ 1435100 h 1644650"/>
              <a:gd name="connsiteX8" fmla="*/ 2682875 w 4419600"/>
              <a:gd name="connsiteY8" fmla="*/ 1406525 h 1644650"/>
              <a:gd name="connsiteX9" fmla="*/ 2632075 w 4419600"/>
              <a:gd name="connsiteY9" fmla="*/ 1406525 h 1644650"/>
              <a:gd name="connsiteX10" fmla="*/ 2632075 w 4419600"/>
              <a:gd name="connsiteY10" fmla="*/ 1397000 h 1644650"/>
              <a:gd name="connsiteX11" fmla="*/ 2584450 w 4419600"/>
              <a:gd name="connsiteY11" fmla="*/ 1397000 h 1644650"/>
              <a:gd name="connsiteX12" fmla="*/ 2584450 w 4419600"/>
              <a:gd name="connsiteY12" fmla="*/ 1371600 h 1644650"/>
              <a:gd name="connsiteX13" fmla="*/ 2492375 w 4419600"/>
              <a:gd name="connsiteY13" fmla="*/ 1371600 h 1644650"/>
              <a:gd name="connsiteX14" fmla="*/ 2492375 w 4419600"/>
              <a:gd name="connsiteY14" fmla="*/ 1346200 h 1644650"/>
              <a:gd name="connsiteX15" fmla="*/ 2463800 w 4419600"/>
              <a:gd name="connsiteY15" fmla="*/ 1346200 h 1644650"/>
              <a:gd name="connsiteX16" fmla="*/ 2463800 w 4419600"/>
              <a:gd name="connsiteY16" fmla="*/ 1336675 h 1644650"/>
              <a:gd name="connsiteX17" fmla="*/ 2397125 w 4419600"/>
              <a:gd name="connsiteY17" fmla="*/ 1336675 h 1644650"/>
              <a:gd name="connsiteX18" fmla="*/ 2397125 w 4419600"/>
              <a:gd name="connsiteY18" fmla="*/ 1317625 h 1644650"/>
              <a:gd name="connsiteX19" fmla="*/ 2286000 w 4419600"/>
              <a:gd name="connsiteY19" fmla="*/ 1317625 h 1644650"/>
              <a:gd name="connsiteX20" fmla="*/ 2286000 w 4419600"/>
              <a:gd name="connsiteY20" fmla="*/ 1311275 h 1644650"/>
              <a:gd name="connsiteX21" fmla="*/ 2244725 w 4419600"/>
              <a:gd name="connsiteY21" fmla="*/ 1311275 h 1644650"/>
              <a:gd name="connsiteX22" fmla="*/ 2244725 w 4419600"/>
              <a:gd name="connsiteY22" fmla="*/ 1311275 h 1644650"/>
              <a:gd name="connsiteX23" fmla="*/ 2244725 w 4419600"/>
              <a:gd name="connsiteY23" fmla="*/ 1311275 h 1644650"/>
              <a:gd name="connsiteX24" fmla="*/ 2244725 w 4419600"/>
              <a:gd name="connsiteY24" fmla="*/ 1295400 h 1644650"/>
              <a:gd name="connsiteX25" fmla="*/ 2174875 w 4419600"/>
              <a:gd name="connsiteY25" fmla="*/ 1295400 h 1644650"/>
              <a:gd name="connsiteX26" fmla="*/ 2174875 w 4419600"/>
              <a:gd name="connsiteY26" fmla="*/ 1270000 h 1644650"/>
              <a:gd name="connsiteX27" fmla="*/ 2117725 w 4419600"/>
              <a:gd name="connsiteY27" fmla="*/ 1270000 h 1644650"/>
              <a:gd name="connsiteX28" fmla="*/ 2117725 w 4419600"/>
              <a:gd name="connsiteY28" fmla="*/ 1241425 h 1644650"/>
              <a:gd name="connsiteX29" fmla="*/ 2054225 w 4419600"/>
              <a:gd name="connsiteY29" fmla="*/ 1241425 h 1644650"/>
              <a:gd name="connsiteX30" fmla="*/ 2054225 w 4419600"/>
              <a:gd name="connsiteY30" fmla="*/ 1228725 h 1644650"/>
              <a:gd name="connsiteX31" fmla="*/ 1952625 w 4419600"/>
              <a:gd name="connsiteY31" fmla="*/ 1228725 h 1644650"/>
              <a:gd name="connsiteX32" fmla="*/ 1952625 w 4419600"/>
              <a:gd name="connsiteY32" fmla="*/ 1203325 h 1644650"/>
              <a:gd name="connsiteX33" fmla="*/ 1920875 w 4419600"/>
              <a:gd name="connsiteY33" fmla="*/ 1203325 h 1644650"/>
              <a:gd name="connsiteX34" fmla="*/ 1920875 w 4419600"/>
              <a:gd name="connsiteY34" fmla="*/ 1190625 h 1644650"/>
              <a:gd name="connsiteX35" fmla="*/ 1889125 w 4419600"/>
              <a:gd name="connsiteY35" fmla="*/ 1190625 h 1644650"/>
              <a:gd name="connsiteX36" fmla="*/ 1889125 w 4419600"/>
              <a:gd name="connsiteY36" fmla="*/ 1168400 h 1644650"/>
              <a:gd name="connsiteX37" fmla="*/ 1854200 w 4419600"/>
              <a:gd name="connsiteY37" fmla="*/ 1168400 h 1644650"/>
              <a:gd name="connsiteX38" fmla="*/ 1854200 w 4419600"/>
              <a:gd name="connsiteY38" fmla="*/ 1114425 h 1644650"/>
              <a:gd name="connsiteX39" fmla="*/ 1822450 w 4419600"/>
              <a:gd name="connsiteY39" fmla="*/ 1114425 h 1644650"/>
              <a:gd name="connsiteX40" fmla="*/ 1828800 w 4419600"/>
              <a:gd name="connsiteY40" fmla="*/ 1108075 h 1644650"/>
              <a:gd name="connsiteX41" fmla="*/ 1768475 w 4419600"/>
              <a:gd name="connsiteY41" fmla="*/ 1108075 h 1644650"/>
              <a:gd name="connsiteX42" fmla="*/ 1768475 w 4419600"/>
              <a:gd name="connsiteY42" fmla="*/ 1054100 h 1644650"/>
              <a:gd name="connsiteX43" fmla="*/ 1745457 w 4419600"/>
              <a:gd name="connsiteY43" fmla="*/ 1054099 h 1644650"/>
              <a:gd name="connsiteX44" fmla="*/ 1747837 w 4419600"/>
              <a:gd name="connsiteY44" fmla="*/ 1029493 h 1644650"/>
              <a:gd name="connsiteX45" fmla="*/ 1721644 w 4419600"/>
              <a:gd name="connsiteY45" fmla="*/ 1021556 h 1644650"/>
              <a:gd name="connsiteX46" fmla="*/ 1720850 w 4419600"/>
              <a:gd name="connsiteY46" fmla="*/ 1007269 h 1644650"/>
              <a:gd name="connsiteX47" fmla="*/ 1654175 w 4419600"/>
              <a:gd name="connsiteY47" fmla="*/ 1009650 h 1644650"/>
              <a:gd name="connsiteX48" fmla="*/ 1654175 w 4419600"/>
              <a:gd name="connsiteY48" fmla="*/ 965200 h 1644650"/>
              <a:gd name="connsiteX49" fmla="*/ 1577975 w 4419600"/>
              <a:gd name="connsiteY49" fmla="*/ 965200 h 1644650"/>
              <a:gd name="connsiteX50" fmla="*/ 1577975 w 4419600"/>
              <a:gd name="connsiteY50" fmla="*/ 930275 h 1644650"/>
              <a:gd name="connsiteX51" fmla="*/ 1520825 w 4419600"/>
              <a:gd name="connsiteY51" fmla="*/ 930275 h 1644650"/>
              <a:gd name="connsiteX52" fmla="*/ 1520825 w 4419600"/>
              <a:gd name="connsiteY52" fmla="*/ 911225 h 1644650"/>
              <a:gd name="connsiteX53" fmla="*/ 1498600 w 4419600"/>
              <a:gd name="connsiteY53" fmla="*/ 911225 h 1644650"/>
              <a:gd name="connsiteX54" fmla="*/ 1498600 w 4419600"/>
              <a:gd name="connsiteY54" fmla="*/ 889000 h 1644650"/>
              <a:gd name="connsiteX55" fmla="*/ 1444625 w 4419600"/>
              <a:gd name="connsiteY55" fmla="*/ 889000 h 1644650"/>
              <a:gd name="connsiteX56" fmla="*/ 1444625 w 4419600"/>
              <a:gd name="connsiteY56" fmla="*/ 869950 h 1644650"/>
              <a:gd name="connsiteX57" fmla="*/ 1412875 w 4419600"/>
              <a:gd name="connsiteY57" fmla="*/ 869950 h 1644650"/>
              <a:gd name="connsiteX58" fmla="*/ 1412875 w 4419600"/>
              <a:gd name="connsiteY58" fmla="*/ 835025 h 1644650"/>
              <a:gd name="connsiteX59" fmla="*/ 1381125 w 4419600"/>
              <a:gd name="connsiteY59" fmla="*/ 835025 h 1644650"/>
              <a:gd name="connsiteX60" fmla="*/ 1377950 w 4419600"/>
              <a:gd name="connsiteY60" fmla="*/ 819150 h 1644650"/>
              <a:gd name="connsiteX61" fmla="*/ 1339850 w 4419600"/>
              <a:gd name="connsiteY61" fmla="*/ 819150 h 1644650"/>
              <a:gd name="connsiteX62" fmla="*/ 1339850 w 4419600"/>
              <a:gd name="connsiteY62" fmla="*/ 793750 h 1644650"/>
              <a:gd name="connsiteX63" fmla="*/ 1301750 w 4419600"/>
              <a:gd name="connsiteY63" fmla="*/ 793750 h 1644650"/>
              <a:gd name="connsiteX64" fmla="*/ 1301750 w 4419600"/>
              <a:gd name="connsiteY64" fmla="*/ 771525 h 1644650"/>
              <a:gd name="connsiteX65" fmla="*/ 1276350 w 4419600"/>
              <a:gd name="connsiteY65" fmla="*/ 771525 h 1644650"/>
              <a:gd name="connsiteX66" fmla="*/ 1276350 w 4419600"/>
              <a:gd name="connsiteY66" fmla="*/ 730250 h 1644650"/>
              <a:gd name="connsiteX67" fmla="*/ 1222375 w 4419600"/>
              <a:gd name="connsiteY67" fmla="*/ 730250 h 1644650"/>
              <a:gd name="connsiteX68" fmla="*/ 1222375 w 4419600"/>
              <a:gd name="connsiteY68" fmla="*/ 708025 h 1644650"/>
              <a:gd name="connsiteX69" fmla="*/ 1206500 w 4419600"/>
              <a:gd name="connsiteY69" fmla="*/ 708025 h 1644650"/>
              <a:gd name="connsiteX70" fmla="*/ 1206500 w 4419600"/>
              <a:gd name="connsiteY70" fmla="*/ 708025 h 1644650"/>
              <a:gd name="connsiteX71" fmla="*/ 1206500 w 4419600"/>
              <a:gd name="connsiteY71" fmla="*/ 679450 h 1644650"/>
              <a:gd name="connsiteX72" fmla="*/ 1158875 w 4419600"/>
              <a:gd name="connsiteY72" fmla="*/ 679450 h 1644650"/>
              <a:gd name="connsiteX73" fmla="*/ 1158875 w 4419600"/>
              <a:gd name="connsiteY73" fmla="*/ 647700 h 1644650"/>
              <a:gd name="connsiteX74" fmla="*/ 1117600 w 4419600"/>
              <a:gd name="connsiteY74" fmla="*/ 647700 h 1644650"/>
              <a:gd name="connsiteX75" fmla="*/ 1117600 w 4419600"/>
              <a:gd name="connsiteY75" fmla="*/ 593725 h 1644650"/>
              <a:gd name="connsiteX76" fmla="*/ 1082675 w 4419600"/>
              <a:gd name="connsiteY76" fmla="*/ 593725 h 1644650"/>
              <a:gd name="connsiteX77" fmla="*/ 1082675 w 4419600"/>
              <a:gd name="connsiteY77" fmla="*/ 577850 h 1644650"/>
              <a:gd name="connsiteX78" fmla="*/ 1003300 w 4419600"/>
              <a:gd name="connsiteY78" fmla="*/ 577850 h 1644650"/>
              <a:gd name="connsiteX79" fmla="*/ 1003300 w 4419600"/>
              <a:gd name="connsiteY79" fmla="*/ 542925 h 1644650"/>
              <a:gd name="connsiteX80" fmla="*/ 974725 w 4419600"/>
              <a:gd name="connsiteY80" fmla="*/ 542925 h 1644650"/>
              <a:gd name="connsiteX81" fmla="*/ 974725 w 4419600"/>
              <a:gd name="connsiteY81" fmla="*/ 542925 h 1644650"/>
              <a:gd name="connsiteX82" fmla="*/ 974725 w 4419600"/>
              <a:gd name="connsiteY82" fmla="*/ 523875 h 1644650"/>
              <a:gd name="connsiteX83" fmla="*/ 946150 w 4419600"/>
              <a:gd name="connsiteY83" fmla="*/ 523875 h 1644650"/>
              <a:gd name="connsiteX84" fmla="*/ 946150 w 4419600"/>
              <a:gd name="connsiteY84" fmla="*/ 501650 h 1644650"/>
              <a:gd name="connsiteX85" fmla="*/ 796925 w 4419600"/>
              <a:gd name="connsiteY85" fmla="*/ 501650 h 1644650"/>
              <a:gd name="connsiteX86" fmla="*/ 796925 w 4419600"/>
              <a:gd name="connsiteY86" fmla="*/ 441325 h 1644650"/>
              <a:gd name="connsiteX87" fmla="*/ 768350 w 4419600"/>
              <a:gd name="connsiteY87" fmla="*/ 441325 h 1644650"/>
              <a:gd name="connsiteX88" fmla="*/ 771525 w 4419600"/>
              <a:gd name="connsiteY88" fmla="*/ 419100 h 1644650"/>
              <a:gd name="connsiteX89" fmla="*/ 746125 w 4419600"/>
              <a:gd name="connsiteY89" fmla="*/ 419100 h 1644650"/>
              <a:gd name="connsiteX90" fmla="*/ 746125 w 4419600"/>
              <a:gd name="connsiteY90" fmla="*/ 381000 h 1644650"/>
              <a:gd name="connsiteX91" fmla="*/ 676275 w 4419600"/>
              <a:gd name="connsiteY91" fmla="*/ 381000 h 1644650"/>
              <a:gd name="connsiteX92" fmla="*/ 676275 w 4419600"/>
              <a:gd name="connsiteY92" fmla="*/ 346075 h 1644650"/>
              <a:gd name="connsiteX93" fmla="*/ 615950 w 4419600"/>
              <a:gd name="connsiteY93" fmla="*/ 346075 h 1644650"/>
              <a:gd name="connsiteX94" fmla="*/ 615950 w 4419600"/>
              <a:gd name="connsiteY94" fmla="*/ 295275 h 1644650"/>
              <a:gd name="connsiteX95" fmla="*/ 552450 w 4419600"/>
              <a:gd name="connsiteY95" fmla="*/ 295275 h 1644650"/>
              <a:gd name="connsiteX96" fmla="*/ 552450 w 4419600"/>
              <a:gd name="connsiteY96" fmla="*/ 295275 h 1644650"/>
              <a:gd name="connsiteX97" fmla="*/ 504825 w 4419600"/>
              <a:gd name="connsiteY97" fmla="*/ 295275 h 1644650"/>
              <a:gd name="connsiteX98" fmla="*/ 504825 w 4419600"/>
              <a:gd name="connsiteY98" fmla="*/ 266700 h 1644650"/>
              <a:gd name="connsiteX99" fmla="*/ 466725 w 4419600"/>
              <a:gd name="connsiteY99" fmla="*/ 266700 h 1644650"/>
              <a:gd name="connsiteX100" fmla="*/ 466725 w 4419600"/>
              <a:gd name="connsiteY100" fmla="*/ 225425 h 1644650"/>
              <a:gd name="connsiteX101" fmla="*/ 415925 w 4419600"/>
              <a:gd name="connsiteY101" fmla="*/ 225425 h 1644650"/>
              <a:gd name="connsiteX102" fmla="*/ 415925 w 4419600"/>
              <a:gd name="connsiteY102" fmla="*/ 200025 h 1644650"/>
              <a:gd name="connsiteX103" fmla="*/ 346075 w 4419600"/>
              <a:gd name="connsiteY103" fmla="*/ 200025 h 1644650"/>
              <a:gd name="connsiteX104" fmla="*/ 346075 w 4419600"/>
              <a:gd name="connsiteY104" fmla="*/ 168275 h 1644650"/>
              <a:gd name="connsiteX105" fmla="*/ 225425 w 4419600"/>
              <a:gd name="connsiteY105" fmla="*/ 168275 h 1644650"/>
              <a:gd name="connsiteX106" fmla="*/ 225425 w 4419600"/>
              <a:gd name="connsiteY106" fmla="*/ 139700 h 1644650"/>
              <a:gd name="connsiteX107" fmla="*/ 180975 w 4419600"/>
              <a:gd name="connsiteY107" fmla="*/ 139700 h 1644650"/>
              <a:gd name="connsiteX108" fmla="*/ 180975 w 4419600"/>
              <a:gd name="connsiteY108" fmla="*/ 114300 h 1644650"/>
              <a:gd name="connsiteX109" fmla="*/ 123825 w 4419600"/>
              <a:gd name="connsiteY109" fmla="*/ 114300 h 1644650"/>
              <a:gd name="connsiteX110" fmla="*/ 123825 w 4419600"/>
              <a:gd name="connsiteY110" fmla="*/ 73025 h 1644650"/>
              <a:gd name="connsiteX111" fmla="*/ 101600 w 4419600"/>
              <a:gd name="connsiteY111" fmla="*/ 73025 h 1644650"/>
              <a:gd name="connsiteX112" fmla="*/ 101600 w 4419600"/>
              <a:gd name="connsiteY112" fmla="*/ 38100 h 1644650"/>
              <a:gd name="connsiteX113" fmla="*/ 76200 w 4419600"/>
              <a:gd name="connsiteY113" fmla="*/ 38100 h 1644650"/>
              <a:gd name="connsiteX114" fmla="*/ 76200 w 4419600"/>
              <a:gd name="connsiteY114" fmla="*/ 28575 h 1644650"/>
              <a:gd name="connsiteX115" fmla="*/ 34925 w 4419600"/>
              <a:gd name="connsiteY115" fmla="*/ 28575 h 1644650"/>
              <a:gd name="connsiteX116" fmla="*/ 34925 w 4419600"/>
              <a:gd name="connsiteY116" fmla="*/ 0 h 1644650"/>
              <a:gd name="connsiteX117" fmla="*/ 0 w 4419600"/>
              <a:gd name="connsiteY117" fmla="*/ 0 h 164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419600" h="1644650">
                <a:moveTo>
                  <a:pt x="4419600" y="1644650"/>
                </a:moveTo>
                <a:lnTo>
                  <a:pt x="3740150" y="1644650"/>
                </a:lnTo>
                <a:lnTo>
                  <a:pt x="3740150" y="1489075"/>
                </a:lnTo>
                <a:lnTo>
                  <a:pt x="3086100" y="1489075"/>
                </a:lnTo>
                <a:lnTo>
                  <a:pt x="3086100" y="1450975"/>
                </a:lnTo>
                <a:lnTo>
                  <a:pt x="2886075" y="1450975"/>
                </a:lnTo>
                <a:lnTo>
                  <a:pt x="2886075" y="1435100"/>
                </a:lnTo>
                <a:lnTo>
                  <a:pt x="2682875" y="1435100"/>
                </a:lnTo>
                <a:lnTo>
                  <a:pt x="2682875" y="1406525"/>
                </a:lnTo>
                <a:lnTo>
                  <a:pt x="2632075" y="1406525"/>
                </a:lnTo>
                <a:lnTo>
                  <a:pt x="2632075" y="1397000"/>
                </a:lnTo>
                <a:lnTo>
                  <a:pt x="2584450" y="1397000"/>
                </a:lnTo>
                <a:lnTo>
                  <a:pt x="2584450" y="1371600"/>
                </a:lnTo>
                <a:lnTo>
                  <a:pt x="2492375" y="1371600"/>
                </a:lnTo>
                <a:lnTo>
                  <a:pt x="2492375" y="1346200"/>
                </a:lnTo>
                <a:lnTo>
                  <a:pt x="2463800" y="1346200"/>
                </a:lnTo>
                <a:lnTo>
                  <a:pt x="2463800" y="1336675"/>
                </a:lnTo>
                <a:lnTo>
                  <a:pt x="2397125" y="1336675"/>
                </a:lnTo>
                <a:lnTo>
                  <a:pt x="2397125" y="1317625"/>
                </a:lnTo>
                <a:lnTo>
                  <a:pt x="2286000" y="1317625"/>
                </a:lnTo>
                <a:lnTo>
                  <a:pt x="2286000" y="1311275"/>
                </a:lnTo>
                <a:lnTo>
                  <a:pt x="2244725" y="1311275"/>
                </a:lnTo>
                <a:lnTo>
                  <a:pt x="2244725" y="1311275"/>
                </a:lnTo>
                <a:lnTo>
                  <a:pt x="2244725" y="1311275"/>
                </a:lnTo>
                <a:lnTo>
                  <a:pt x="2244725" y="1295400"/>
                </a:lnTo>
                <a:lnTo>
                  <a:pt x="2174875" y="1295400"/>
                </a:lnTo>
                <a:lnTo>
                  <a:pt x="2174875" y="1270000"/>
                </a:lnTo>
                <a:lnTo>
                  <a:pt x="2117725" y="1270000"/>
                </a:lnTo>
                <a:lnTo>
                  <a:pt x="2117725" y="1241425"/>
                </a:lnTo>
                <a:lnTo>
                  <a:pt x="2054225" y="1241425"/>
                </a:lnTo>
                <a:lnTo>
                  <a:pt x="2054225" y="1228725"/>
                </a:lnTo>
                <a:lnTo>
                  <a:pt x="1952625" y="1228725"/>
                </a:lnTo>
                <a:lnTo>
                  <a:pt x="1952625" y="1203325"/>
                </a:lnTo>
                <a:lnTo>
                  <a:pt x="1920875" y="1203325"/>
                </a:lnTo>
                <a:lnTo>
                  <a:pt x="1920875" y="1190625"/>
                </a:lnTo>
                <a:lnTo>
                  <a:pt x="1889125" y="1190625"/>
                </a:lnTo>
                <a:lnTo>
                  <a:pt x="1889125" y="1168400"/>
                </a:lnTo>
                <a:lnTo>
                  <a:pt x="1854200" y="1168400"/>
                </a:lnTo>
                <a:lnTo>
                  <a:pt x="1854200" y="1114425"/>
                </a:lnTo>
                <a:lnTo>
                  <a:pt x="1822450" y="1114425"/>
                </a:lnTo>
                <a:lnTo>
                  <a:pt x="1828800" y="1108075"/>
                </a:lnTo>
                <a:lnTo>
                  <a:pt x="1768475" y="1108075"/>
                </a:lnTo>
                <a:lnTo>
                  <a:pt x="1768475" y="1054100"/>
                </a:lnTo>
                <a:lnTo>
                  <a:pt x="1745457" y="1054099"/>
                </a:lnTo>
                <a:cubicBezTo>
                  <a:pt x="1745457" y="1043516"/>
                  <a:pt x="1747837" y="1040076"/>
                  <a:pt x="1747837" y="1029493"/>
                </a:cubicBezTo>
                <a:lnTo>
                  <a:pt x="1721644" y="1021556"/>
                </a:lnTo>
                <a:cubicBezTo>
                  <a:pt x="1721379" y="1016794"/>
                  <a:pt x="1721115" y="1012031"/>
                  <a:pt x="1720850" y="1007269"/>
                </a:cubicBezTo>
                <a:lnTo>
                  <a:pt x="1654175" y="1009650"/>
                </a:lnTo>
                <a:lnTo>
                  <a:pt x="1654175" y="965200"/>
                </a:lnTo>
                <a:lnTo>
                  <a:pt x="1577975" y="965200"/>
                </a:lnTo>
                <a:lnTo>
                  <a:pt x="1577975" y="930275"/>
                </a:lnTo>
                <a:lnTo>
                  <a:pt x="1520825" y="930275"/>
                </a:lnTo>
                <a:lnTo>
                  <a:pt x="1520825" y="911225"/>
                </a:lnTo>
                <a:lnTo>
                  <a:pt x="1498600" y="911225"/>
                </a:lnTo>
                <a:lnTo>
                  <a:pt x="1498600" y="889000"/>
                </a:lnTo>
                <a:lnTo>
                  <a:pt x="1444625" y="889000"/>
                </a:lnTo>
                <a:lnTo>
                  <a:pt x="1444625" y="869950"/>
                </a:lnTo>
                <a:lnTo>
                  <a:pt x="1412875" y="869950"/>
                </a:lnTo>
                <a:lnTo>
                  <a:pt x="1412875" y="835025"/>
                </a:lnTo>
                <a:lnTo>
                  <a:pt x="1381125" y="835025"/>
                </a:lnTo>
                <a:lnTo>
                  <a:pt x="1377950" y="819150"/>
                </a:lnTo>
                <a:lnTo>
                  <a:pt x="1339850" y="819150"/>
                </a:lnTo>
                <a:lnTo>
                  <a:pt x="1339850" y="793750"/>
                </a:lnTo>
                <a:lnTo>
                  <a:pt x="1301750" y="793750"/>
                </a:lnTo>
                <a:lnTo>
                  <a:pt x="1301750" y="771525"/>
                </a:lnTo>
                <a:lnTo>
                  <a:pt x="1276350" y="771525"/>
                </a:lnTo>
                <a:lnTo>
                  <a:pt x="1276350" y="730250"/>
                </a:lnTo>
                <a:lnTo>
                  <a:pt x="1222375" y="730250"/>
                </a:lnTo>
                <a:lnTo>
                  <a:pt x="1222375" y="708025"/>
                </a:lnTo>
                <a:lnTo>
                  <a:pt x="1206500" y="708025"/>
                </a:lnTo>
                <a:lnTo>
                  <a:pt x="1206500" y="708025"/>
                </a:lnTo>
                <a:lnTo>
                  <a:pt x="1206500" y="679450"/>
                </a:lnTo>
                <a:lnTo>
                  <a:pt x="1158875" y="679450"/>
                </a:lnTo>
                <a:lnTo>
                  <a:pt x="1158875" y="647700"/>
                </a:lnTo>
                <a:lnTo>
                  <a:pt x="1117600" y="647700"/>
                </a:lnTo>
                <a:lnTo>
                  <a:pt x="1117600" y="593725"/>
                </a:lnTo>
                <a:lnTo>
                  <a:pt x="1082675" y="593725"/>
                </a:lnTo>
                <a:lnTo>
                  <a:pt x="1082675" y="577850"/>
                </a:lnTo>
                <a:lnTo>
                  <a:pt x="1003300" y="577850"/>
                </a:lnTo>
                <a:lnTo>
                  <a:pt x="1003300" y="542925"/>
                </a:lnTo>
                <a:lnTo>
                  <a:pt x="974725" y="542925"/>
                </a:lnTo>
                <a:lnTo>
                  <a:pt x="974725" y="542925"/>
                </a:lnTo>
                <a:lnTo>
                  <a:pt x="974725" y="523875"/>
                </a:lnTo>
                <a:lnTo>
                  <a:pt x="946150" y="523875"/>
                </a:lnTo>
                <a:lnTo>
                  <a:pt x="946150" y="501650"/>
                </a:lnTo>
                <a:lnTo>
                  <a:pt x="796925" y="501650"/>
                </a:lnTo>
                <a:lnTo>
                  <a:pt x="796925" y="441325"/>
                </a:lnTo>
                <a:lnTo>
                  <a:pt x="768350" y="441325"/>
                </a:lnTo>
                <a:lnTo>
                  <a:pt x="771525" y="419100"/>
                </a:lnTo>
                <a:lnTo>
                  <a:pt x="746125" y="419100"/>
                </a:lnTo>
                <a:lnTo>
                  <a:pt x="746125" y="381000"/>
                </a:lnTo>
                <a:lnTo>
                  <a:pt x="676275" y="381000"/>
                </a:lnTo>
                <a:lnTo>
                  <a:pt x="676275" y="346075"/>
                </a:lnTo>
                <a:lnTo>
                  <a:pt x="615950" y="346075"/>
                </a:lnTo>
                <a:lnTo>
                  <a:pt x="615950" y="295275"/>
                </a:lnTo>
                <a:lnTo>
                  <a:pt x="552450" y="295275"/>
                </a:lnTo>
                <a:lnTo>
                  <a:pt x="552450" y="295275"/>
                </a:lnTo>
                <a:lnTo>
                  <a:pt x="504825" y="295275"/>
                </a:lnTo>
                <a:lnTo>
                  <a:pt x="504825" y="266700"/>
                </a:lnTo>
                <a:lnTo>
                  <a:pt x="466725" y="266700"/>
                </a:lnTo>
                <a:lnTo>
                  <a:pt x="466725" y="225425"/>
                </a:lnTo>
                <a:lnTo>
                  <a:pt x="415925" y="225425"/>
                </a:lnTo>
                <a:lnTo>
                  <a:pt x="415925" y="200025"/>
                </a:lnTo>
                <a:lnTo>
                  <a:pt x="346075" y="200025"/>
                </a:lnTo>
                <a:lnTo>
                  <a:pt x="346075" y="168275"/>
                </a:lnTo>
                <a:lnTo>
                  <a:pt x="225425" y="168275"/>
                </a:lnTo>
                <a:lnTo>
                  <a:pt x="225425" y="139700"/>
                </a:lnTo>
                <a:lnTo>
                  <a:pt x="180975" y="139700"/>
                </a:lnTo>
                <a:lnTo>
                  <a:pt x="180975" y="114300"/>
                </a:lnTo>
                <a:lnTo>
                  <a:pt x="123825" y="114300"/>
                </a:lnTo>
                <a:lnTo>
                  <a:pt x="123825" y="73025"/>
                </a:lnTo>
                <a:lnTo>
                  <a:pt x="101600" y="73025"/>
                </a:lnTo>
                <a:lnTo>
                  <a:pt x="101600" y="38100"/>
                </a:lnTo>
                <a:lnTo>
                  <a:pt x="76200" y="38100"/>
                </a:lnTo>
                <a:lnTo>
                  <a:pt x="76200" y="28575"/>
                </a:lnTo>
                <a:lnTo>
                  <a:pt x="34925" y="28575"/>
                </a:lnTo>
                <a:lnTo>
                  <a:pt x="34925"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796" name="Group 795">
            <a:extLst>
              <a:ext uri="{FF2B5EF4-FFF2-40B4-BE49-F238E27FC236}">
                <a16:creationId xmlns:a16="http://schemas.microsoft.com/office/drawing/2014/main" id="{AA41856F-31E8-034F-C698-B404E9313CDC}"/>
              </a:ext>
            </a:extLst>
          </p:cNvPr>
          <p:cNvGrpSpPr/>
          <p:nvPr/>
        </p:nvGrpSpPr>
        <p:grpSpPr>
          <a:xfrm>
            <a:off x="6902650" y="1946221"/>
            <a:ext cx="4757359" cy="1520808"/>
            <a:chOff x="6842703" y="1946221"/>
            <a:chExt cx="4757359" cy="1520808"/>
          </a:xfrm>
        </p:grpSpPr>
        <p:cxnSp>
          <p:nvCxnSpPr>
            <p:cNvPr id="679" name="Straight Connector 678">
              <a:extLst>
                <a:ext uri="{FF2B5EF4-FFF2-40B4-BE49-F238E27FC236}">
                  <a16:creationId xmlns:a16="http://schemas.microsoft.com/office/drawing/2014/main" id="{3D996235-D351-DBDD-0442-04D7288F38D8}"/>
                </a:ext>
              </a:extLst>
            </p:cNvPr>
            <p:cNvCxnSpPr>
              <a:cxnSpLocks/>
            </p:cNvCxnSpPr>
            <p:nvPr/>
          </p:nvCxnSpPr>
          <p:spPr bwMode="auto">
            <a:xfrm>
              <a:off x="6878835" y="3138559"/>
              <a:ext cx="4721227" cy="0"/>
            </a:xfrm>
            <a:prstGeom prst="line">
              <a:avLst/>
            </a:prstGeom>
            <a:noFill/>
            <a:ln w="28575" cap="flat" cmpd="sng" algn="ctr">
              <a:solidFill>
                <a:schemeClr val="bg1"/>
              </a:solidFill>
              <a:prstDash val="sysDash"/>
              <a:round/>
              <a:headEnd type="none" w="med" len="med"/>
              <a:tailEnd type="none" w="med" len="med"/>
            </a:ln>
            <a:effectLst/>
          </p:spPr>
        </p:cxnSp>
        <p:sp>
          <p:nvSpPr>
            <p:cNvPr id="759" name="Isosceles Triangle 758">
              <a:extLst>
                <a:ext uri="{FF2B5EF4-FFF2-40B4-BE49-F238E27FC236}">
                  <a16:creationId xmlns:a16="http://schemas.microsoft.com/office/drawing/2014/main" id="{83D22DBE-3E8D-3A34-CEC6-E801B6532DEA}"/>
                </a:ext>
              </a:extLst>
            </p:cNvPr>
            <p:cNvSpPr/>
            <p:nvPr/>
          </p:nvSpPr>
          <p:spPr bwMode="auto">
            <a:xfrm>
              <a:off x="7907701" y="2528161"/>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0" name="Isosceles Triangle 759">
              <a:extLst>
                <a:ext uri="{FF2B5EF4-FFF2-40B4-BE49-F238E27FC236}">
                  <a16:creationId xmlns:a16="http://schemas.microsoft.com/office/drawing/2014/main" id="{9C8E1B3F-4206-78AB-C595-A427B3857094}"/>
                </a:ext>
              </a:extLst>
            </p:cNvPr>
            <p:cNvSpPr/>
            <p:nvPr/>
          </p:nvSpPr>
          <p:spPr bwMode="auto">
            <a:xfrm>
              <a:off x="7544401" y="2333067"/>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1" name="Isosceles Triangle 760">
              <a:extLst>
                <a:ext uri="{FF2B5EF4-FFF2-40B4-BE49-F238E27FC236}">
                  <a16:creationId xmlns:a16="http://schemas.microsoft.com/office/drawing/2014/main" id="{7C92DBF9-C3B4-F6B7-DA2D-421DC5F80A25}"/>
                </a:ext>
              </a:extLst>
            </p:cNvPr>
            <p:cNvSpPr/>
            <p:nvPr/>
          </p:nvSpPr>
          <p:spPr bwMode="auto">
            <a:xfrm>
              <a:off x="7051795" y="2057603"/>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2" name="Isosceles Triangle 761">
              <a:extLst>
                <a:ext uri="{FF2B5EF4-FFF2-40B4-BE49-F238E27FC236}">
                  <a16:creationId xmlns:a16="http://schemas.microsoft.com/office/drawing/2014/main" id="{ED4F296F-2A64-88C3-E227-0AD169413390}"/>
                </a:ext>
              </a:extLst>
            </p:cNvPr>
            <p:cNvSpPr/>
            <p:nvPr/>
          </p:nvSpPr>
          <p:spPr bwMode="auto">
            <a:xfrm>
              <a:off x="6985509" y="2016482"/>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3" name="Isosceles Triangle 762">
              <a:extLst>
                <a:ext uri="{FF2B5EF4-FFF2-40B4-BE49-F238E27FC236}">
                  <a16:creationId xmlns:a16="http://schemas.microsoft.com/office/drawing/2014/main" id="{E726DB14-EB87-238C-6663-6626B725CF8A}"/>
                </a:ext>
              </a:extLst>
            </p:cNvPr>
            <p:cNvSpPr/>
            <p:nvPr/>
          </p:nvSpPr>
          <p:spPr bwMode="auto">
            <a:xfrm>
              <a:off x="6842703" y="1946221"/>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4" name="Isosceles Triangle 763">
              <a:extLst>
                <a:ext uri="{FF2B5EF4-FFF2-40B4-BE49-F238E27FC236}">
                  <a16:creationId xmlns:a16="http://schemas.microsoft.com/office/drawing/2014/main" id="{06AE0370-B188-16EB-77F0-254DFA4B1C35}"/>
                </a:ext>
              </a:extLst>
            </p:cNvPr>
            <p:cNvSpPr/>
            <p:nvPr/>
          </p:nvSpPr>
          <p:spPr bwMode="auto">
            <a:xfrm>
              <a:off x="9186704" y="3026158"/>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5" name="Isosceles Triangle 764">
              <a:extLst>
                <a:ext uri="{FF2B5EF4-FFF2-40B4-BE49-F238E27FC236}">
                  <a16:creationId xmlns:a16="http://schemas.microsoft.com/office/drawing/2014/main" id="{09EA18C9-7184-A145-9D87-462874CC4242}"/>
                </a:ext>
              </a:extLst>
            </p:cNvPr>
            <p:cNvSpPr/>
            <p:nvPr/>
          </p:nvSpPr>
          <p:spPr bwMode="auto">
            <a:xfrm>
              <a:off x="9452900" y="308702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6" name="Isosceles Triangle 765">
              <a:extLst>
                <a:ext uri="{FF2B5EF4-FFF2-40B4-BE49-F238E27FC236}">
                  <a16:creationId xmlns:a16="http://schemas.microsoft.com/office/drawing/2014/main" id="{63C82A3F-3B9A-0ED2-EA02-5E7ABAD170C4}"/>
                </a:ext>
              </a:extLst>
            </p:cNvPr>
            <p:cNvSpPr/>
            <p:nvPr/>
          </p:nvSpPr>
          <p:spPr bwMode="auto">
            <a:xfrm>
              <a:off x="9512673" y="308702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7" name="Isosceles Triangle 766">
              <a:extLst>
                <a:ext uri="{FF2B5EF4-FFF2-40B4-BE49-F238E27FC236}">
                  <a16:creationId xmlns:a16="http://schemas.microsoft.com/office/drawing/2014/main" id="{16DC9882-6B31-8AE9-0EF0-74D38444619B}"/>
                </a:ext>
              </a:extLst>
            </p:cNvPr>
            <p:cNvSpPr/>
            <p:nvPr/>
          </p:nvSpPr>
          <p:spPr bwMode="auto">
            <a:xfrm>
              <a:off x="9583217" y="3131403"/>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8" name="Isosceles Triangle 767">
              <a:extLst>
                <a:ext uri="{FF2B5EF4-FFF2-40B4-BE49-F238E27FC236}">
                  <a16:creationId xmlns:a16="http://schemas.microsoft.com/office/drawing/2014/main" id="{AA1491F7-B413-C01D-FBE0-9512A489DFA8}"/>
                </a:ext>
              </a:extLst>
            </p:cNvPr>
            <p:cNvSpPr/>
            <p:nvPr/>
          </p:nvSpPr>
          <p:spPr bwMode="auto">
            <a:xfrm>
              <a:off x="9653761" y="3185417"/>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9" name="Isosceles Triangle 768">
              <a:extLst>
                <a:ext uri="{FF2B5EF4-FFF2-40B4-BE49-F238E27FC236}">
                  <a16:creationId xmlns:a16="http://schemas.microsoft.com/office/drawing/2014/main" id="{64CF3318-B274-5E7A-668F-5F519AD23853}"/>
                </a:ext>
              </a:extLst>
            </p:cNvPr>
            <p:cNvSpPr/>
            <p:nvPr/>
          </p:nvSpPr>
          <p:spPr bwMode="auto">
            <a:xfrm>
              <a:off x="9690198" y="3185417"/>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0" name="Isosceles Triangle 769">
              <a:extLst>
                <a:ext uri="{FF2B5EF4-FFF2-40B4-BE49-F238E27FC236}">
                  <a16:creationId xmlns:a16="http://schemas.microsoft.com/office/drawing/2014/main" id="{061AA769-8DAE-A438-8E4C-1BB3F8D6E2FB}"/>
                </a:ext>
              </a:extLst>
            </p:cNvPr>
            <p:cNvSpPr/>
            <p:nvPr/>
          </p:nvSpPr>
          <p:spPr bwMode="auto">
            <a:xfrm>
              <a:off x="9721518" y="3185417"/>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1" name="Isosceles Triangle 770">
              <a:extLst>
                <a:ext uri="{FF2B5EF4-FFF2-40B4-BE49-F238E27FC236}">
                  <a16:creationId xmlns:a16="http://schemas.microsoft.com/office/drawing/2014/main" id="{68EEC800-352B-2FBC-0C71-84C8124795F7}"/>
                </a:ext>
              </a:extLst>
            </p:cNvPr>
            <p:cNvSpPr/>
            <p:nvPr/>
          </p:nvSpPr>
          <p:spPr bwMode="auto">
            <a:xfrm>
              <a:off x="9762524" y="3185417"/>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2" name="Isosceles Triangle 771">
              <a:extLst>
                <a:ext uri="{FF2B5EF4-FFF2-40B4-BE49-F238E27FC236}">
                  <a16:creationId xmlns:a16="http://schemas.microsoft.com/office/drawing/2014/main" id="{FE79358D-CC86-C505-4260-2EA6E381A10C}"/>
                </a:ext>
              </a:extLst>
            </p:cNvPr>
            <p:cNvSpPr/>
            <p:nvPr/>
          </p:nvSpPr>
          <p:spPr bwMode="auto">
            <a:xfrm>
              <a:off x="9759348" y="3236389"/>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3" name="Isosceles Triangle 772">
              <a:extLst>
                <a:ext uri="{FF2B5EF4-FFF2-40B4-BE49-F238E27FC236}">
                  <a16:creationId xmlns:a16="http://schemas.microsoft.com/office/drawing/2014/main" id="{7393E9F6-A5C3-5A47-7BA5-623995DE5DD5}"/>
                </a:ext>
              </a:extLst>
            </p:cNvPr>
            <p:cNvSpPr/>
            <p:nvPr/>
          </p:nvSpPr>
          <p:spPr bwMode="auto">
            <a:xfrm>
              <a:off x="9860903" y="3236389"/>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4" name="Isosceles Triangle 773">
              <a:extLst>
                <a:ext uri="{FF2B5EF4-FFF2-40B4-BE49-F238E27FC236}">
                  <a16:creationId xmlns:a16="http://schemas.microsoft.com/office/drawing/2014/main" id="{A1A65C00-B587-6601-4BD4-523C4199493E}"/>
                </a:ext>
              </a:extLst>
            </p:cNvPr>
            <p:cNvSpPr/>
            <p:nvPr/>
          </p:nvSpPr>
          <p:spPr bwMode="auto">
            <a:xfrm>
              <a:off x="9897366" y="3236389"/>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5" name="Isosceles Triangle 774">
              <a:extLst>
                <a:ext uri="{FF2B5EF4-FFF2-40B4-BE49-F238E27FC236}">
                  <a16:creationId xmlns:a16="http://schemas.microsoft.com/office/drawing/2014/main" id="{51A88F89-D791-6DD6-ACE1-48D939B53E58}"/>
                </a:ext>
              </a:extLst>
            </p:cNvPr>
            <p:cNvSpPr/>
            <p:nvPr/>
          </p:nvSpPr>
          <p:spPr bwMode="auto">
            <a:xfrm>
              <a:off x="9894119" y="3258938"/>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6" name="Isosceles Triangle 775">
              <a:extLst>
                <a:ext uri="{FF2B5EF4-FFF2-40B4-BE49-F238E27FC236}">
                  <a16:creationId xmlns:a16="http://schemas.microsoft.com/office/drawing/2014/main" id="{BBB467DD-7D79-554D-7921-534B1D244F93}"/>
                </a:ext>
              </a:extLst>
            </p:cNvPr>
            <p:cNvSpPr/>
            <p:nvPr/>
          </p:nvSpPr>
          <p:spPr bwMode="auto">
            <a:xfrm>
              <a:off x="9907351" y="3296906"/>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7" name="Isosceles Triangle 776">
              <a:extLst>
                <a:ext uri="{FF2B5EF4-FFF2-40B4-BE49-F238E27FC236}">
                  <a16:creationId xmlns:a16="http://schemas.microsoft.com/office/drawing/2014/main" id="{D998EEDA-F642-9B58-3BFB-30E93CB42073}"/>
                </a:ext>
              </a:extLst>
            </p:cNvPr>
            <p:cNvSpPr/>
            <p:nvPr/>
          </p:nvSpPr>
          <p:spPr bwMode="auto">
            <a:xfrm>
              <a:off x="9976274" y="3293593"/>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8" name="Isosceles Triangle 777">
              <a:extLst>
                <a:ext uri="{FF2B5EF4-FFF2-40B4-BE49-F238E27FC236}">
                  <a16:creationId xmlns:a16="http://schemas.microsoft.com/office/drawing/2014/main" id="{C949DA1A-C1FE-F9DF-AD9B-EAC33DE45460}"/>
                </a:ext>
              </a:extLst>
            </p:cNvPr>
            <p:cNvSpPr/>
            <p:nvPr/>
          </p:nvSpPr>
          <p:spPr bwMode="auto">
            <a:xfrm>
              <a:off x="9973707" y="3337972"/>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9" name="Isosceles Triangle 778">
              <a:extLst>
                <a:ext uri="{FF2B5EF4-FFF2-40B4-BE49-F238E27FC236}">
                  <a16:creationId xmlns:a16="http://schemas.microsoft.com/office/drawing/2014/main" id="{D33FC90A-2A14-3A5C-CA82-95B2C58C4EC9}"/>
                </a:ext>
              </a:extLst>
            </p:cNvPr>
            <p:cNvSpPr/>
            <p:nvPr/>
          </p:nvSpPr>
          <p:spPr bwMode="auto">
            <a:xfrm>
              <a:off x="10023874" y="3337972"/>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0" name="Isosceles Triangle 779">
              <a:extLst>
                <a:ext uri="{FF2B5EF4-FFF2-40B4-BE49-F238E27FC236}">
                  <a16:creationId xmlns:a16="http://schemas.microsoft.com/office/drawing/2014/main" id="{022FE9E9-46E3-E221-8C17-8988F45B2F47}"/>
                </a:ext>
              </a:extLst>
            </p:cNvPr>
            <p:cNvSpPr/>
            <p:nvPr/>
          </p:nvSpPr>
          <p:spPr bwMode="auto">
            <a:xfrm>
              <a:off x="10087444" y="3337972"/>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1" name="Isosceles Triangle 780">
              <a:extLst>
                <a:ext uri="{FF2B5EF4-FFF2-40B4-BE49-F238E27FC236}">
                  <a16:creationId xmlns:a16="http://schemas.microsoft.com/office/drawing/2014/main" id="{C776BEF9-F01D-A0B4-1393-6A0F918E5699}"/>
                </a:ext>
              </a:extLst>
            </p:cNvPr>
            <p:cNvSpPr/>
            <p:nvPr/>
          </p:nvSpPr>
          <p:spPr bwMode="auto">
            <a:xfrm>
              <a:off x="10133612" y="3337972"/>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2" name="Isosceles Triangle 781">
              <a:extLst>
                <a:ext uri="{FF2B5EF4-FFF2-40B4-BE49-F238E27FC236}">
                  <a16:creationId xmlns:a16="http://schemas.microsoft.com/office/drawing/2014/main" id="{5961F43D-62A4-7659-2DCF-D2FC42BDC5FC}"/>
                </a:ext>
              </a:extLst>
            </p:cNvPr>
            <p:cNvSpPr/>
            <p:nvPr/>
          </p:nvSpPr>
          <p:spPr bwMode="auto">
            <a:xfrm>
              <a:off x="10180846" y="3337972"/>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3" name="Isosceles Triangle 782">
              <a:extLst>
                <a:ext uri="{FF2B5EF4-FFF2-40B4-BE49-F238E27FC236}">
                  <a16:creationId xmlns:a16="http://schemas.microsoft.com/office/drawing/2014/main" id="{9E6F429E-1BCD-C5AD-B10B-F09D8361792D}"/>
                </a:ext>
              </a:extLst>
            </p:cNvPr>
            <p:cNvSpPr/>
            <p:nvPr/>
          </p:nvSpPr>
          <p:spPr bwMode="auto">
            <a:xfrm>
              <a:off x="10214249" y="3337972"/>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4" name="Isosceles Triangle 783">
              <a:extLst>
                <a:ext uri="{FF2B5EF4-FFF2-40B4-BE49-F238E27FC236}">
                  <a16:creationId xmlns:a16="http://schemas.microsoft.com/office/drawing/2014/main" id="{D1710892-1998-9A8B-7FFE-4A1FD9239BBC}"/>
                </a:ext>
              </a:extLst>
            </p:cNvPr>
            <p:cNvSpPr/>
            <p:nvPr/>
          </p:nvSpPr>
          <p:spPr bwMode="auto">
            <a:xfrm>
              <a:off x="10252145" y="3337972"/>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5" name="Isosceles Triangle 784">
              <a:extLst>
                <a:ext uri="{FF2B5EF4-FFF2-40B4-BE49-F238E27FC236}">
                  <a16:creationId xmlns:a16="http://schemas.microsoft.com/office/drawing/2014/main" id="{714CC859-E6AD-8A5E-813A-FFFB19D26E96}"/>
                </a:ext>
              </a:extLst>
            </p:cNvPr>
            <p:cNvSpPr/>
            <p:nvPr/>
          </p:nvSpPr>
          <p:spPr bwMode="auto">
            <a:xfrm>
              <a:off x="10252145"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6" name="Isosceles Triangle 785">
              <a:extLst>
                <a:ext uri="{FF2B5EF4-FFF2-40B4-BE49-F238E27FC236}">
                  <a16:creationId xmlns:a16="http://schemas.microsoft.com/office/drawing/2014/main" id="{C4838CAC-0933-8FDE-8FEB-2AADF40D000D}"/>
                </a:ext>
              </a:extLst>
            </p:cNvPr>
            <p:cNvSpPr/>
            <p:nvPr/>
          </p:nvSpPr>
          <p:spPr bwMode="auto">
            <a:xfrm>
              <a:off x="10302312"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7" name="Isosceles Triangle 786">
              <a:extLst>
                <a:ext uri="{FF2B5EF4-FFF2-40B4-BE49-F238E27FC236}">
                  <a16:creationId xmlns:a16="http://schemas.microsoft.com/office/drawing/2014/main" id="{3A869352-3D7E-8723-590D-5504141745D9}"/>
                </a:ext>
              </a:extLst>
            </p:cNvPr>
            <p:cNvSpPr/>
            <p:nvPr/>
          </p:nvSpPr>
          <p:spPr bwMode="auto">
            <a:xfrm>
              <a:off x="10353892"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8" name="Isosceles Triangle 787">
              <a:extLst>
                <a:ext uri="{FF2B5EF4-FFF2-40B4-BE49-F238E27FC236}">
                  <a16:creationId xmlns:a16="http://schemas.microsoft.com/office/drawing/2014/main" id="{23124D08-E3CB-5670-92C2-65680DCD7234}"/>
                </a:ext>
              </a:extLst>
            </p:cNvPr>
            <p:cNvSpPr/>
            <p:nvPr/>
          </p:nvSpPr>
          <p:spPr bwMode="auto">
            <a:xfrm>
              <a:off x="10415266"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9" name="Isosceles Triangle 788">
              <a:extLst>
                <a:ext uri="{FF2B5EF4-FFF2-40B4-BE49-F238E27FC236}">
                  <a16:creationId xmlns:a16="http://schemas.microsoft.com/office/drawing/2014/main" id="{209710CA-A3C2-BA6C-4C68-C426239BE84D}"/>
                </a:ext>
              </a:extLst>
            </p:cNvPr>
            <p:cNvSpPr/>
            <p:nvPr/>
          </p:nvSpPr>
          <p:spPr bwMode="auto">
            <a:xfrm>
              <a:off x="10523230"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0" name="Isosceles Triangle 789">
              <a:extLst>
                <a:ext uri="{FF2B5EF4-FFF2-40B4-BE49-F238E27FC236}">
                  <a16:creationId xmlns:a16="http://schemas.microsoft.com/office/drawing/2014/main" id="{C70DF22C-DB56-BE36-73AA-F2B6CF6E236E}"/>
                </a:ext>
              </a:extLst>
            </p:cNvPr>
            <p:cNvSpPr/>
            <p:nvPr/>
          </p:nvSpPr>
          <p:spPr bwMode="auto">
            <a:xfrm>
              <a:off x="10561126"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1" name="Isosceles Triangle 790">
              <a:extLst>
                <a:ext uri="{FF2B5EF4-FFF2-40B4-BE49-F238E27FC236}">
                  <a16:creationId xmlns:a16="http://schemas.microsoft.com/office/drawing/2014/main" id="{57D248FB-7677-9672-648A-94D3F87E60AA}"/>
                </a:ext>
              </a:extLst>
            </p:cNvPr>
            <p:cNvSpPr/>
            <p:nvPr/>
          </p:nvSpPr>
          <p:spPr bwMode="auto">
            <a:xfrm>
              <a:off x="10649163"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2" name="Isosceles Triangle 791">
              <a:extLst>
                <a:ext uri="{FF2B5EF4-FFF2-40B4-BE49-F238E27FC236}">
                  <a16:creationId xmlns:a16="http://schemas.microsoft.com/office/drawing/2014/main" id="{5698D0C1-F36C-1BB2-F78A-0663783DE911}"/>
                </a:ext>
              </a:extLst>
            </p:cNvPr>
            <p:cNvSpPr/>
            <p:nvPr/>
          </p:nvSpPr>
          <p:spPr bwMode="auto">
            <a:xfrm>
              <a:off x="10740174"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3" name="Isosceles Triangle 792">
              <a:extLst>
                <a:ext uri="{FF2B5EF4-FFF2-40B4-BE49-F238E27FC236}">
                  <a16:creationId xmlns:a16="http://schemas.microsoft.com/office/drawing/2014/main" id="{5B80BE48-00FF-D4F7-41A1-0A7FD310637C}"/>
                </a:ext>
              </a:extLst>
            </p:cNvPr>
            <p:cNvSpPr/>
            <p:nvPr/>
          </p:nvSpPr>
          <p:spPr bwMode="auto">
            <a:xfrm>
              <a:off x="10777572"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4" name="Isosceles Triangle 793">
              <a:extLst>
                <a:ext uri="{FF2B5EF4-FFF2-40B4-BE49-F238E27FC236}">
                  <a16:creationId xmlns:a16="http://schemas.microsoft.com/office/drawing/2014/main" id="{66A08FAB-D5F3-35E5-E7DA-89E825C7E0D5}"/>
                </a:ext>
              </a:extLst>
            </p:cNvPr>
            <p:cNvSpPr/>
            <p:nvPr/>
          </p:nvSpPr>
          <p:spPr bwMode="auto">
            <a:xfrm>
              <a:off x="11233689"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5" name="Isosceles Triangle 794">
              <a:extLst>
                <a:ext uri="{FF2B5EF4-FFF2-40B4-BE49-F238E27FC236}">
                  <a16:creationId xmlns:a16="http://schemas.microsoft.com/office/drawing/2014/main" id="{8ED316C2-24DF-0A7F-C8AD-CCF8F8DF9A28}"/>
                </a:ext>
              </a:extLst>
            </p:cNvPr>
            <p:cNvSpPr/>
            <p:nvPr/>
          </p:nvSpPr>
          <p:spPr bwMode="auto">
            <a:xfrm>
              <a:off x="11284217" y="3401804"/>
              <a:ext cx="75661" cy="65225"/>
            </a:xfrm>
            <a:prstGeom prst="triangl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850" name="Group 849">
            <a:extLst>
              <a:ext uri="{FF2B5EF4-FFF2-40B4-BE49-F238E27FC236}">
                <a16:creationId xmlns:a16="http://schemas.microsoft.com/office/drawing/2014/main" id="{A77476DF-7747-7CB7-6070-412C61F21E0D}"/>
              </a:ext>
            </a:extLst>
          </p:cNvPr>
          <p:cNvGrpSpPr/>
          <p:nvPr/>
        </p:nvGrpSpPr>
        <p:grpSpPr>
          <a:xfrm>
            <a:off x="6964769" y="2002824"/>
            <a:ext cx="4424766" cy="1677662"/>
            <a:chOff x="6904822" y="2002824"/>
            <a:chExt cx="4424766" cy="1677662"/>
          </a:xfrm>
        </p:grpSpPr>
        <p:sp>
          <p:nvSpPr>
            <p:cNvPr id="797" name="Oval 796">
              <a:extLst>
                <a:ext uri="{FF2B5EF4-FFF2-40B4-BE49-F238E27FC236}">
                  <a16:creationId xmlns:a16="http://schemas.microsoft.com/office/drawing/2014/main" id="{46379415-FF10-371A-9972-B0F6D6AEA194}"/>
                </a:ext>
              </a:extLst>
            </p:cNvPr>
            <p:cNvSpPr/>
            <p:nvPr/>
          </p:nvSpPr>
          <p:spPr bwMode="auto">
            <a:xfrm>
              <a:off x="7602884" y="2428595"/>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8" name="Oval 797">
              <a:extLst>
                <a:ext uri="{FF2B5EF4-FFF2-40B4-BE49-F238E27FC236}">
                  <a16:creationId xmlns:a16="http://schemas.microsoft.com/office/drawing/2014/main" id="{3E373D66-4A05-E35E-1594-CD34A52701E7}"/>
                </a:ext>
              </a:extLst>
            </p:cNvPr>
            <p:cNvSpPr/>
            <p:nvPr/>
          </p:nvSpPr>
          <p:spPr bwMode="auto">
            <a:xfrm>
              <a:off x="7578735" y="2383415"/>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9" name="Oval 798">
              <a:extLst>
                <a:ext uri="{FF2B5EF4-FFF2-40B4-BE49-F238E27FC236}">
                  <a16:creationId xmlns:a16="http://schemas.microsoft.com/office/drawing/2014/main" id="{16025ABE-E7B8-7D01-D319-A25B0CCBB4B2}"/>
                </a:ext>
              </a:extLst>
            </p:cNvPr>
            <p:cNvSpPr/>
            <p:nvPr/>
          </p:nvSpPr>
          <p:spPr bwMode="auto">
            <a:xfrm>
              <a:off x="7559894" y="2363248"/>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0" name="Oval 799">
              <a:extLst>
                <a:ext uri="{FF2B5EF4-FFF2-40B4-BE49-F238E27FC236}">
                  <a16:creationId xmlns:a16="http://schemas.microsoft.com/office/drawing/2014/main" id="{97883511-D300-3FA6-FCB1-7FA17C2D1B4B}"/>
                </a:ext>
              </a:extLst>
            </p:cNvPr>
            <p:cNvSpPr/>
            <p:nvPr/>
          </p:nvSpPr>
          <p:spPr bwMode="auto">
            <a:xfrm>
              <a:off x="7476347" y="2347256"/>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1" name="Oval 800">
              <a:extLst>
                <a:ext uri="{FF2B5EF4-FFF2-40B4-BE49-F238E27FC236}">
                  <a16:creationId xmlns:a16="http://schemas.microsoft.com/office/drawing/2014/main" id="{4E113355-2868-B516-8D58-22CEBBF491A6}"/>
                </a:ext>
              </a:extLst>
            </p:cNvPr>
            <p:cNvSpPr/>
            <p:nvPr/>
          </p:nvSpPr>
          <p:spPr bwMode="auto">
            <a:xfrm>
              <a:off x="7449446" y="2320355"/>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2" name="Oval 801">
              <a:extLst>
                <a:ext uri="{FF2B5EF4-FFF2-40B4-BE49-F238E27FC236}">
                  <a16:creationId xmlns:a16="http://schemas.microsoft.com/office/drawing/2014/main" id="{C8FBF2A2-F169-F803-63DD-CC3C9CDF7C75}"/>
                </a:ext>
              </a:extLst>
            </p:cNvPr>
            <p:cNvSpPr/>
            <p:nvPr/>
          </p:nvSpPr>
          <p:spPr bwMode="auto">
            <a:xfrm>
              <a:off x="7406893" y="2291886"/>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3" name="Oval 802">
              <a:extLst>
                <a:ext uri="{FF2B5EF4-FFF2-40B4-BE49-F238E27FC236}">
                  <a16:creationId xmlns:a16="http://schemas.microsoft.com/office/drawing/2014/main" id="{ABD89D67-8E9C-7F7C-1B07-B7072C1F3207}"/>
                </a:ext>
              </a:extLst>
            </p:cNvPr>
            <p:cNvSpPr/>
            <p:nvPr/>
          </p:nvSpPr>
          <p:spPr bwMode="auto">
            <a:xfrm>
              <a:off x="7301017" y="2202108"/>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4" name="Oval 803">
              <a:extLst>
                <a:ext uri="{FF2B5EF4-FFF2-40B4-BE49-F238E27FC236}">
                  <a16:creationId xmlns:a16="http://schemas.microsoft.com/office/drawing/2014/main" id="{C0E09D1E-D2F4-C612-E375-251EBA91A4DD}"/>
                </a:ext>
              </a:extLst>
            </p:cNvPr>
            <p:cNvSpPr/>
            <p:nvPr/>
          </p:nvSpPr>
          <p:spPr bwMode="auto">
            <a:xfrm>
              <a:off x="7239293" y="2202108"/>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5" name="Oval 804">
              <a:extLst>
                <a:ext uri="{FF2B5EF4-FFF2-40B4-BE49-F238E27FC236}">
                  <a16:creationId xmlns:a16="http://schemas.microsoft.com/office/drawing/2014/main" id="{DDC05B63-1824-F6EC-CB9E-4370F1B38EFF}"/>
                </a:ext>
              </a:extLst>
            </p:cNvPr>
            <p:cNvSpPr/>
            <p:nvPr/>
          </p:nvSpPr>
          <p:spPr bwMode="auto">
            <a:xfrm>
              <a:off x="7202588" y="2202108"/>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6" name="Oval 805">
              <a:extLst>
                <a:ext uri="{FF2B5EF4-FFF2-40B4-BE49-F238E27FC236}">
                  <a16:creationId xmlns:a16="http://schemas.microsoft.com/office/drawing/2014/main" id="{4D520BE6-B16D-E804-8E9E-8538A0D4BEC0}"/>
                </a:ext>
              </a:extLst>
            </p:cNvPr>
            <p:cNvSpPr/>
            <p:nvPr/>
          </p:nvSpPr>
          <p:spPr bwMode="auto">
            <a:xfrm>
              <a:off x="7167765" y="2179830"/>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7" name="Oval 806">
              <a:extLst>
                <a:ext uri="{FF2B5EF4-FFF2-40B4-BE49-F238E27FC236}">
                  <a16:creationId xmlns:a16="http://schemas.microsoft.com/office/drawing/2014/main" id="{BEFA66DD-06A6-09DA-F391-BF778090D1F4}"/>
                </a:ext>
              </a:extLst>
            </p:cNvPr>
            <p:cNvSpPr/>
            <p:nvPr/>
          </p:nvSpPr>
          <p:spPr bwMode="auto">
            <a:xfrm>
              <a:off x="7116570" y="2156116"/>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8" name="Oval 807">
              <a:extLst>
                <a:ext uri="{FF2B5EF4-FFF2-40B4-BE49-F238E27FC236}">
                  <a16:creationId xmlns:a16="http://schemas.microsoft.com/office/drawing/2014/main" id="{E149719D-60E9-6EE4-4ACE-097D563B7EDF}"/>
                </a:ext>
              </a:extLst>
            </p:cNvPr>
            <p:cNvSpPr/>
            <p:nvPr/>
          </p:nvSpPr>
          <p:spPr bwMode="auto">
            <a:xfrm>
              <a:off x="7067639" y="2156116"/>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9" name="Oval 808">
              <a:extLst>
                <a:ext uri="{FF2B5EF4-FFF2-40B4-BE49-F238E27FC236}">
                  <a16:creationId xmlns:a16="http://schemas.microsoft.com/office/drawing/2014/main" id="{C5F8D55C-C210-3CEA-B243-23BF1D77C56B}"/>
                </a:ext>
              </a:extLst>
            </p:cNvPr>
            <p:cNvSpPr/>
            <p:nvPr/>
          </p:nvSpPr>
          <p:spPr bwMode="auto">
            <a:xfrm>
              <a:off x="7067639" y="212799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0" name="Oval 809">
              <a:extLst>
                <a:ext uri="{FF2B5EF4-FFF2-40B4-BE49-F238E27FC236}">
                  <a16:creationId xmlns:a16="http://schemas.microsoft.com/office/drawing/2014/main" id="{34339C21-94CB-21FC-1C7D-0746A7BA0C1A}"/>
                </a:ext>
              </a:extLst>
            </p:cNvPr>
            <p:cNvSpPr/>
            <p:nvPr/>
          </p:nvSpPr>
          <p:spPr bwMode="auto">
            <a:xfrm>
              <a:off x="6937170" y="2024433"/>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1" name="Oval 810">
              <a:extLst>
                <a:ext uri="{FF2B5EF4-FFF2-40B4-BE49-F238E27FC236}">
                  <a16:creationId xmlns:a16="http://schemas.microsoft.com/office/drawing/2014/main" id="{900DA492-7B9D-9126-557B-99DD5228B7FD}"/>
                </a:ext>
              </a:extLst>
            </p:cNvPr>
            <p:cNvSpPr/>
            <p:nvPr/>
          </p:nvSpPr>
          <p:spPr bwMode="auto">
            <a:xfrm>
              <a:off x="6904822" y="200282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3" name="Oval 812">
              <a:extLst>
                <a:ext uri="{FF2B5EF4-FFF2-40B4-BE49-F238E27FC236}">
                  <a16:creationId xmlns:a16="http://schemas.microsoft.com/office/drawing/2014/main" id="{48457420-67F0-BEAC-B7D3-9D324CF04134}"/>
                </a:ext>
              </a:extLst>
            </p:cNvPr>
            <p:cNvSpPr/>
            <p:nvPr/>
          </p:nvSpPr>
          <p:spPr bwMode="auto">
            <a:xfrm>
              <a:off x="7031231" y="2114358"/>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4" name="Oval 813">
              <a:extLst>
                <a:ext uri="{FF2B5EF4-FFF2-40B4-BE49-F238E27FC236}">
                  <a16:creationId xmlns:a16="http://schemas.microsoft.com/office/drawing/2014/main" id="{63D78532-C757-A623-DCB0-93113EA9CB1C}"/>
                </a:ext>
              </a:extLst>
            </p:cNvPr>
            <p:cNvSpPr/>
            <p:nvPr/>
          </p:nvSpPr>
          <p:spPr bwMode="auto">
            <a:xfrm>
              <a:off x="7715487" y="2496289"/>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5" name="Oval 814">
              <a:extLst>
                <a:ext uri="{FF2B5EF4-FFF2-40B4-BE49-F238E27FC236}">
                  <a16:creationId xmlns:a16="http://schemas.microsoft.com/office/drawing/2014/main" id="{F6B7FF44-0F69-D473-1248-8FDAEE2BD0F7}"/>
                </a:ext>
              </a:extLst>
            </p:cNvPr>
            <p:cNvSpPr/>
            <p:nvPr/>
          </p:nvSpPr>
          <p:spPr bwMode="auto">
            <a:xfrm>
              <a:off x="9599959" y="3427500"/>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6" name="Oval 815">
              <a:extLst>
                <a:ext uri="{FF2B5EF4-FFF2-40B4-BE49-F238E27FC236}">
                  <a16:creationId xmlns:a16="http://schemas.microsoft.com/office/drawing/2014/main" id="{574846B6-C2C2-79DA-A4AD-1EEE7B6CD6BD}"/>
                </a:ext>
              </a:extLst>
            </p:cNvPr>
            <p:cNvSpPr/>
            <p:nvPr/>
          </p:nvSpPr>
          <p:spPr bwMode="auto">
            <a:xfrm>
              <a:off x="9625026" y="3427500"/>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7" name="Oval 816">
              <a:extLst>
                <a:ext uri="{FF2B5EF4-FFF2-40B4-BE49-F238E27FC236}">
                  <a16:creationId xmlns:a16="http://schemas.microsoft.com/office/drawing/2014/main" id="{FCA5F4B7-6E00-848A-B9AE-DACF2D0691CA}"/>
                </a:ext>
              </a:extLst>
            </p:cNvPr>
            <p:cNvSpPr/>
            <p:nvPr/>
          </p:nvSpPr>
          <p:spPr bwMode="auto">
            <a:xfrm>
              <a:off x="9657329" y="3427500"/>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8" name="Oval 817">
              <a:extLst>
                <a:ext uri="{FF2B5EF4-FFF2-40B4-BE49-F238E27FC236}">
                  <a16:creationId xmlns:a16="http://schemas.microsoft.com/office/drawing/2014/main" id="{E68C89FD-A083-EDEC-78EB-E8D32FE51A1B}"/>
                </a:ext>
              </a:extLst>
            </p:cNvPr>
            <p:cNvSpPr/>
            <p:nvPr/>
          </p:nvSpPr>
          <p:spPr bwMode="auto">
            <a:xfrm>
              <a:off x="9683415" y="3427500"/>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9" name="Oval 818">
              <a:extLst>
                <a:ext uri="{FF2B5EF4-FFF2-40B4-BE49-F238E27FC236}">
                  <a16:creationId xmlns:a16="http://schemas.microsoft.com/office/drawing/2014/main" id="{8B1D60D2-E499-348E-3CBC-B3CA5FC5A53F}"/>
                </a:ext>
              </a:extLst>
            </p:cNvPr>
            <p:cNvSpPr/>
            <p:nvPr/>
          </p:nvSpPr>
          <p:spPr bwMode="auto">
            <a:xfrm>
              <a:off x="9716724" y="3427500"/>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0" name="Oval 819">
              <a:extLst>
                <a:ext uri="{FF2B5EF4-FFF2-40B4-BE49-F238E27FC236}">
                  <a16:creationId xmlns:a16="http://schemas.microsoft.com/office/drawing/2014/main" id="{61CC7F38-3DD2-CF02-0776-A355CFF6820F}"/>
                </a:ext>
              </a:extLst>
            </p:cNvPr>
            <p:cNvSpPr/>
            <p:nvPr/>
          </p:nvSpPr>
          <p:spPr bwMode="auto">
            <a:xfrm>
              <a:off x="9749813" y="3427500"/>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1" name="Oval 820">
              <a:extLst>
                <a:ext uri="{FF2B5EF4-FFF2-40B4-BE49-F238E27FC236}">
                  <a16:creationId xmlns:a16="http://schemas.microsoft.com/office/drawing/2014/main" id="{C19A12ED-7248-AD29-5C77-D67D488123A5}"/>
                </a:ext>
              </a:extLst>
            </p:cNvPr>
            <p:cNvSpPr/>
            <p:nvPr/>
          </p:nvSpPr>
          <p:spPr bwMode="auto">
            <a:xfrm>
              <a:off x="9752737" y="3441653"/>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2" name="Oval 821">
              <a:extLst>
                <a:ext uri="{FF2B5EF4-FFF2-40B4-BE49-F238E27FC236}">
                  <a16:creationId xmlns:a16="http://schemas.microsoft.com/office/drawing/2014/main" id="{5258BC5E-27A8-6FD1-A76A-F0F07560AB00}"/>
                </a:ext>
              </a:extLst>
            </p:cNvPr>
            <p:cNvSpPr/>
            <p:nvPr/>
          </p:nvSpPr>
          <p:spPr bwMode="auto">
            <a:xfrm>
              <a:off x="9782391" y="3441653"/>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3" name="Oval 822">
              <a:extLst>
                <a:ext uri="{FF2B5EF4-FFF2-40B4-BE49-F238E27FC236}">
                  <a16:creationId xmlns:a16="http://schemas.microsoft.com/office/drawing/2014/main" id="{B35EF18B-E4C3-CD5D-3CBF-1A0048920E79}"/>
                </a:ext>
              </a:extLst>
            </p:cNvPr>
            <p:cNvSpPr/>
            <p:nvPr/>
          </p:nvSpPr>
          <p:spPr bwMode="auto">
            <a:xfrm>
              <a:off x="9811401" y="3441653"/>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4" name="Oval 823">
              <a:extLst>
                <a:ext uri="{FF2B5EF4-FFF2-40B4-BE49-F238E27FC236}">
                  <a16:creationId xmlns:a16="http://schemas.microsoft.com/office/drawing/2014/main" id="{F42F9BDC-A45E-7A61-2EE2-C8F07A9E62C2}"/>
                </a:ext>
              </a:extLst>
            </p:cNvPr>
            <p:cNvSpPr/>
            <p:nvPr/>
          </p:nvSpPr>
          <p:spPr bwMode="auto">
            <a:xfrm>
              <a:off x="9839381" y="3441653"/>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5" name="Oval 824">
              <a:extLst>
                <a:ext uri="{FF2B5EF4-FFF2-40B4-BE49-F238E27FC236}">
                  <a16:creationId xmlns:a16="http://schemas.microsoft.com/office/drawing/2014/main" id="{62998709-BD92-83D4-C935-5DCE5A39764B}"/>
                </a:ext>
              </a:extLst>
            </p:cNvPr>
            <p:cNvSpPr/>
            <p:nvPr/>
          </p:nvSpPr>
          <p:spPr bwMode="auto">
            <a:xfrm>
              <a:off x="9867820" y="3441653"/>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6" name="Oval 825">
              <a:extLst>
                <a:ext uri="{FF2B5EF4-FFF2-40B4-BE49-F238E27FC236}">
                  <a16:creationId xmlns:a16="http://schemas.microsoft.com/office/drawing/2014/main" id="{8238F283-0547-FE36-0767-94EAE5117998}"/>
                </a:ext>
              </a:extLst>
            </p:cNvPr>
            <p:cNvSpPr/>
            <p:nvPr/>
          </p:nvSpPr>
          <p:spPr bwMode="auto">
            <a:xfrm>
              <a:off x="9894721" y="3441653"/>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7" name="Oval 826">
              <a:extLst>
                <a:ext uri="{FF2B5EF4-FFF2-40B4-BE49-F238E27FC236}">
                  <a16:creationId xmlns:a16="http://schemas.microsoft.com/office/drawing/2014/main" id="{CD335197-F325-2020-3523-37449ECEF783}"/>
                </a:ext>
              </a:extLst>
            </p:cNvPr>
            <p:cNvSpPr/>
            <p:nvPr/>
          </p:nvSpPr>
          <p:spPr bwMode="auto">
            <a:xfrm>
              <a:off x="9923194" y="3441653"/>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8" name="Oval 827">
              <a:extLst>
                <a:ext uri="{FF2B5EF4-FFF2-40B4-BE49-F238E27FC236}">
                  <a16:creationId xmlns:a16="http://schemas.microsoft.com/office/drawing/2014/main" id="{1BFD28D4-9F0E-7C47-7503-6619E79DCD7F}"/>
                </a:ext>
              </a:extLst>
            </p:cNvPr>
            <p:cNvSpPr/>
            <p:nvPr/>
          </p:nvSpPr>
          <p:spPr bwMode="auto">
            <a:xfrm>
              <a:off x="9949373" y="3441653"/>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9" name="Oval 828">
              <a:extLst>
                <a:ext uri="{FF2B5EF4-FFF2-40B4-BE49-F238E27FC236}">
                  <a16:creationId xmlns:a16="http://schemas.microsoft.com/office/drawing/2014/main" id="{913E890D-87F7-22DA-CB6A-2EE4B66CDAE8}"/>
                </a:ext>
              </a:extLst>
            </p:cNvPr>
            <p:cNvSpPr/>
            <p:nvPr/>
          </p:nvSpPr>
          <p:spPr bwMode="auto">
            <a:xfrm>
              <a:off x="9967958"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0" name="Oval 829">
              <a:extLst>
                <a:ext uri="{FF2B5EF4-FFF2-40B4-BE49-F238E27FC236}">
                  <a16:creationId xmlns:a16="http://schemas.microsoft.com/office/drawing/2014/main" id="{BDB2774E-C286-9A49-657B-0C251C4533BD}"/>
                </a:ext>
              </a:extLst>
            </p:cNvPr>
            <p:cNvSpPr/>
            <p:nvPr/>
          </p:nvSpPr>
          <p:spPr bwMode="auto">
            <a:xfrm>
              <a:off x="10004868"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1" name="Oval 830">
              <a:extLst>
                <a:ext uri="{FF2B5EF4-FFF2-40B4-BE49-F238E27FC236}">
                  <a16:creationId xmlns:a16="http://schemas.microsoft.com/office/drawing/2014/main" id="{234602A4-807E-6362-42BD-6D9C0C3FE60E}"/>
                </a:ext>
              </a:extLst>
            </p:cNvPr>
            <p:cNvSpPr/>
            <p:nvPr/>
          </p:nvSpPr>
          <p:spPr bwMode="auto">
            <a:xfrm>
              <a:off x="10035993"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2" name="Oval 831">
              <a:extLst>
                <a:ext uri="{FF2B5EF4-FFF2-40B4-BE49-F238E27FC236}">
                  <a16:creationId xmlns:a16="http://schemas.microsoft.com/office/drawing/2014/main" id="{26A3AF26-EE39-5633-FB73-5EE88F56A101}"/>
                </a:ext>
              </a:extLst>
            </p:cNvPr>
            <p:cNvSpPr/>
            <p:nvPr/>
          </p:nvSpPr>
          <p:spPr bwMode="auto">
            <a:xfrm>
              <a:off x="10069535"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3" name="Oval 832">
              <a:extLst>
                <a:ext uri="{FF2B5EF4-FFF2-40B4-BE49-F238E27FC236}">
                  <a16:creationId xmlns:a16="http://schemas.microsoft.com/office/drawing/2014/main" id="{0151D8CB-7058-2385-6D15-1A0A7D529B1D}"/>
                </a:ext>
              </a:extLst>
            </p:cNvPr>
            <p:cNvSpPr/>
            <p:nvPr/>
          </p:nvSpPr>
          <p:spPr bwMode="auto">
            <a:xfrm>
              <a:off x="10106991"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4" name="Oval 833">
              <a:extLst>
                <a:ext uri="{FF2B5EF4-FFF2-40B4-BE49-F238E27FC236}">
                  <a16:creationId xmlns:a16="http://schemas.microsoft.com/office/drawing/2014/main" id="{47E4C220-E328-E62A-664D-B699157F8312}"/>
                </a:ext>
              </a:extLst>
            </p:cNvPr>
            <p:cNvSpPr/>
            <p:nvPr/>
          </p:nvSpPr>
          <p:spPr bwMode="auto">
            <a:xfrm>
              <a:off x="10138383"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5" name="Oval 834">
              <a:extLst>
                <a:ext uri="{FF2B5EF4-FFF2-40B4-BE49-F238E27FC236}">
                  <a16:creationId xmlns:a16="http://schemas.microsoft.com/office/drawing/2014/main" id="{7444AD7B-B6E5-BDC3-5E36-C5CC011EDF23}"/>
                </a:ext>
              </a:extLst>
            </p:cNvPr>
            <p:cNvSpPr/>
            <p:nvPr/>
          </p:nvSpPr>
          <p:spPr bwMode="auto">
            <a:xfrm>
              <a:off x="10170337"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6" name="Oval 835">
              <a:extLst>
                <a:ext uri="{FF2B5EF4-FFF2-40B4-BE49-F238E27FC236}">
                  <a16:creationId xmlns:a16="http://schemas.microsoft.com/office/drawing/2014/main" id="{F80FAC95-F2D7-CF68-AC95-103D9F88DF3A}"/>
                </a:ext>
              </a:extLst>
            </p:cNvPr>
            <p:cNvSpPr/>
            <p:nvPr/>
          </p:nvSpPr>
          <p:spPr bwMode="auto">
            <a:xfrm>
              <a:off x="10213382"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7" name="Oval 836">
              <a:extLst>
                <a:ext uri="{FF2B5EF4-FFF2-40B4-BE49-F238E27FC236}">
                  <a16:creationId xmlns:a16="http://schemas.microsoft.com/office/drawing/2014/main" id="{CC38BE1E-4CB3-8B7D-9CEA-E98688C294DB}"/>
                </a:ext>
              </a:extLst>
            </p:cNvPr>
            <p:cNvSpPr/>
            <p:nvPr/>
          </p:nvSpPr>
          <p:spPr bwMode="auto">
            <a:xfrm>
              <a:off x="10265547"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8" name="Oval 837">
              <a:extLst>
                <a:ext uri="{FF2B5EF4-FFF2-40B4-BE49-F238E27FC236}">
                  <a16:creationId xmlns:a16="http://schemas.microsoft.com/office/drawing/2014/main" id="{A5D885DE-5787-C948-7FCF-7F8DCE33B6F1}"/>
                </a:ext>
              </a:extLst>
            </p:cNvPr>
            <p:cNvSpPr/>
            <p:nvPr/>
          </p:nvSpPr>
          <p:spPr bwMode="auto">
            <a:xfrm>
              <a:off x="10301744"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9" name="Oval 838">
              <a:extLst>
                <a:ext uri="{FF2B5EF4-FFF2-40B4-BE49-F238E27FC236}">
                  <a16:creationId xmlns:a16="http://schemas.microsoft.com/office/drawing/2014/main" id="{AAE36C1C-6203-50A5-9CD1-5F2F4726D26B}"/>
                </a:ext>
              </a:extLst>
            </p:cNvPr>
            <p:cNvSpPr/>
            <p:nvPr/>
          </p:nvSpPr>
          <p:spPr bwMode="auto">
            <a:xfrm>
              <a:off x="10335607"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0" name="Oval 839">
              <a:extLst>
                <a:ext uri="{FF2B5EF4-FFF2-40B4-BE49-F238E27FC236}">
                  <a16:creationId xmlns:a16="http://schemas.microsoft.com/office/drawing/2014/main" id="{A4A1BDE6-B47F-413A-B1A2-C904968A49EA}"/>
                </a:ext>
              </a:extLst>
            </p:cNvPr>
            <p:cNvSpPr/>
            <p:nvPr/>
          </p:nvSpPr>
          <p:spPr bwMode="auto">
            <a:xfrm>
              <a:off x="10383683"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1" name="Oval 840">
              <a:extLst>
                <a:ext uri="{FF2B5EF4-FFF2-40B4-BE49-F238E27FC236}">
                  <a16:creationId xmlns:a16="http://schemas.microsoft.com/office/drawing/2014/main" id="{C03BE0AC-71C0-9BE0-E727-E024CA7E8601}"/>
                </a:ext>
              </a:extLst>
            </p:cNvPr>
            <p:cNvSpPr/>
            <p:nvPr/>
          </p:nvSpPr>
          <p:spPr bwMode="auto">
            <a:xfrm>
              <a:off x="10432148"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2" name="Oval 841">
              <a:extLst>
                <a:ext uri="{FF2B5EF4-FFF2-40B4-BE49-F238E27FC236}">
                  <a16:creationId xmlns:a16="http://schemas.microsoft.com/office/drawing/2014/main" id="{5247DDE9-6BE3-23E1-D7EB-97FC348E842C}"/>
                </a:ext>
              </a:extLst>
            </p:cNvPr>
            <p:cNvSpPr/>
            <p:nvPr/>
          </p:nvSpPr>
          <p:spPr bwMode="auto">
            <a:xfrm>
              <a:off x="10451674"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3" name="Oval 842">
              <a:extLst>
                <a:ext uri="{FF2B5EF4-FFF2-40B4-BE49-F238E27FC236}">
                  <a16:creationId xmlns:a16="http://schemas.microsoft.com/office/drawing/2014/main" id="{55FE177D-A2E1-E6CC-D781-862FEC0D8972}"/>
                </a:ext>
              </a:extLst>
            </p:cNvPr>
            <p:cNvSpPr/>
            <p:nvPr/>
          </p:nvSpPr>
          <p:spPr bwMode="auto">
            <a:xfrm>
              <a:off x="10515574"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4" name="Oval 843">
              <a:extLst>
                <a:ext uri="{FF2B5EF4-FFF2-40B4-BE49-F238E27FC236}">
                  <a16:creationId xmlns:a16="http://schemas.microsoft.com/office/drawing/2014/main" id="{529A7084-7B5E-2824-9EC3-5E55147AAF32}"/>
                </a:ext>
              </a:extLst>
            </p:cNvPr>
            <p:cNvSpPr/>
            <p:nvPr/>
          </p:nvSpPr>
          <p:spPr bwMode="auto">
            <a:xfrm>
              <a:off x="10540786"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5" name="Oval 844">
              <a:extLst>
                <a:ext uri="{FF2B5EF4-FFF2-40B4-BE49-F238E27FC236}">
                  <a16:creationId xmlns:a16="http://schemas.microsoft.com/office/drawing/2014/main" id="{2F67C0CE-CF02-5BCB-869D-E80FAABEBF2F}"/>
                </a:ext>
              </a:extLst>
            </p:cNvPr>
            <p:cNvSpPr/>
            <p:nvPr/>
          </p:nvSpPr>
          <p:spPr bwMode="auto">
            <a:xfrm>
              <a:off x="10573836"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6" name="Oval 845">
              <a:extLst>
                <a:ext uri="{FF2B5EF4-FFF2-40B4-BE49-F238E27FC236}">
                  <a16:creationId xmlns:a16="http://schemas.microsoft.com/office/drawing/2014/main" id="{86DB7D12-C7EA-8FD5-E23C-852A8B82A05E}"/>
                </a:ext>
              </a:extLst>
            </p:cNvPr>
            <p:cNvSpPr/>
            <p:nvPr/>
          </p:nvSpPr>
          <p:spPr bwMode="auto">
            <a:xfrm>
              <a:off x="10600007" y="347584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7" name="Oval 846">
              <a:extLst>
                <a:ext uri="{FF2B5EF4-FFF2-40B4-BE49-F238E27FC236}">
                  <a16:creationId xmlns:a16="http://schemas.microsoft.com/office/drawing/2014/main" id="{5A229180-5A15-7902-95AF-F24FC0282104}"/>
                </a:ext>
              </a:extLst>
            </p:cNvPr>
            <p:cNvSpPr/>
            <p:nvPr/>
          </p:nvSpPr>
          <p:spPr bwMode="auto">
            <a:xfrm>
              <a:off x="10600007" y="362668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8" name="Oval 847">
              <a:extLst>
                <a:ext uri="{FF2B5EF4-FFF2-40B4-BE49-F238E27FC236}">
                  <a16:creationId xmlns:a16="http://schemas.microsoft.com/office/drawing/2014/main" id="{2E4CDC4F-5FE7-3D61-12A0-9C3063C37240}"/>
                </a:ext>
              </a:extLst>
            </p:cNvPr>
            <p:cNvSpPr/>
            <p:nvPr/>
          </p:nvSpPr>
          <p:spPr bwMode="auto">
            <a:xfrm>
              <a:off x="10723770" y="362668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9" name="Oval 848">
              <a:extLst>
                <a:ext uri="{FF2B5EF4-FFF2-40B4-BE49-F238E27FC236}">
                  <a16:creationId xmlns:a16="http://schemas.microsoft.com/office/drawing/2014/main" id="{7645816E-36DC-183D-CBE7-0DFECE766269}"/>
                </a:ext>
              </a:extLst>
            </p:cNvPr>
            <p:cNvSpPr/>
            <p:nvPr/>
          </p:nvSpPr>
          <p:spPr bwMode="auto">
            <a:xfrm>
              <a:off x="11275786" y="3626684"/>
              <a:ext cx="53802" cy="53802"/>
            </a:xfrm>
            <a:prstGeom prst="ellips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6" name="TextBox 5">
            <a:extLst>
              <a:ext uri="{FF2B5EF4-FFF2-40B4-BE49-F238E27FC236}">
                <a16:creationId xmlns:a16="http://schemas.microsoft.com/office/drawing/2014/main" id="{2F8E6B84-CF79-E139-CCDF-8C21FAA6D2ED}"/>
              </a:ext>
            </a:extLst>
          </p:cNvPr>
          <p:cNvSpPr txBox="1"/>
          <p:nvPr/>
        </p:nvSpPr>
        <p:spPr bwMode="auto">
          <a:xfrm>
            <a:off x="5894752" y="4447130"/>
            <a:ext cx="100651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rPr>
              <a:t>Patients </a:t>
            </a:r>
            <a:br>
              <a:rPr kumimoji="0" lang="en-US" sz="1200" i="0" u="none" strike="noStrike" kern="1200" cap="none" spc="0" normalizeH="0" baseline="0" noProof="0" dirty="0">
                <a:ln>
                  <a:noFill/>
                </a:ln>
                <a:solidFill>
                  <a:srgbClr val="000000"/>
                </a:solidFill>
                <a:effectLst/>
                <a:uLnTx/>
                <a:uFillTx/>
                <a:latin typeface="Calibri" panose="020F0502020204030204" pitchFamily="34" charset="0"/>
              </a:rPr>
            </a:br>
            <a:r>
              <a:rPr kumimoji="0" lang="en-US" sz="1200" i="0" u="none" strike="noStrike" kern="1200" cap="none" spc="0" normalizeH="0" baseline="0" noProof="0" dirty="0">
                <a:ln>
                  <a:noFill/>
                </a:ln>
                <a:solidFill>
                  <a:srgbClr val="000000"/>
                </a:solidFill>
                <a:effectLst/>
                <a:uLnTx/>
                <a:uFillTx/>
                <a:latin typeface="Calibri" panose="020F0502020204030204" pitchFamily="34" charset="0"/>
              </a:rPr>
              <a:t>at Risk, n</a:t>
            </a:r>
            <a:br>
              <a:rPr kumimoji="0" lang="en-US" sz="1200" i="0" u="none" strike="noStrike" kern="1200" cap="none" spc="0" normalizeH="0" baseline="0" noProof="0" dirty="0">
                <a:ln>
                  <a:noFill/>
                </a:ln>
                <a:solidFill>
                  <a:srgbClr val="000000"/>
                </a:solidFill>
                <a:effectLst/>
                <a:uLnTx/>
                <a:uFillTx/>
                <a:latin typeface="Calibri" panose="020F0502020204030204" pitchFamily="34" charset="0"/>
              </a:rPr>
            </a:br>
            <a:r>
              <a:rPr kumimoji="0" lang="en-US" sz="1200" b="0" i="0" u="none" strike="noStrike" kern="1200" cap="none" spc="0" normalizeH="0" baseline="0" noProof="0" dirty="0">
                <a:ln>
                  <a:noFill/>
                </a:ln>
                <a:solidFill>
                  <a:schemeClr val="accent1"/>
                </a:solidFill>
                <a:effectLst/>
                <a:uLnTx/>
                <a:uFillTx/>
                <a:latin typeface="Calibri" panose="020F0502020204030204" pitchFamily="34" charset="0"/>
              </a:rPr>
              <a:t>Dara </a:t>
            </a:r>
            <a:r>
              <a:rPr lang="en-US" sz="1200" b="0" dirty="0">
                <a:solidFill>
                  <a:schemeClr val="accent1"/>
                </a:solidFill>
                <a:latin typeface="Calibri" panose="020F0502020204030204" pitchFamily="34" charset="0"/>
              </a:rPr>
              <a:t>+ </a:t>
            </a:r>
            <a:br>
              <a:rPr lang="en-US" sz="1200" b="0" dirty="0">
                <a:solidFill>
                  <a:schemeClr val="accent1"/>
                </a:solidFill>
                <a:latin typeface="Calibri" panose="020F0502020204030204" pitchFamily="34" charset="0"/>
              </a:rPr>
            </a:br>
            <a:r>
              <a:rPr lang="en-US" sz="1200" b="0" dirty="0">
                <a:solidFill>
                  <a:schemeClr val="accent1"/>
                </a:solidFill>
                <a:latin typeface="Calibri" panose="020F0502020204030204" pitchFamily="34" charset="0"/>
              </a:rPr>
              <a:t>pom/dex</a:t>
            </a:r>
            <a:endParaRPr lang="en-US" sz="1200" b="0" dirty="0">
              <a:solidFill>
                <a:srgbClr val="000000"/>
              </a:solidFill>
              <a:latin typeface="Calibri" panose="020F0502020204030204" pitchFamily="34" charset="0"/>
            </a:endParaRPr>
          </a:p>
        </p:txBody>
      </p:sp>
      <p:sp>
        <p:nvSpPr>
          <p:cNvPr id="642" name="TextBox 641">
            <a:extLst>
              <a:ext uri="{FF2B5EF4-FFF2-40B4-BE49-F238E27FC236}">
                <a16:creationId xmlns:a16="http://schemas.microsoft.com/office/drawing/2014/main" id="{D9D4AABE-D51E-B29A-1B5B-551B332ACBAB}"/>
              </a:ext>
            </a:extLst>
          </p:cNvPr>
          <p:cNvSpPr txBox="1"/>
          <p:nvPr/>
        </p:nvSpPr>
        <p:spPr bwMode="auto">
          <a:xfrm>
            <a:off x="462106" y="5208723"/>
            <a:ext cx="8804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400" b="0" dirty="0">
                <a:solidFill>
                  <a:schemeClr val="accent3"/>
                </a:solidFill>
                <a:latin typeface="Calibri" panose="020F0502020204030204" pitchFamily="34" charset="0"/>
              </a:rPr>
              <a:t>Pom/dex </a:t>
            </a:r>
            <a:endPar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ndParaRPr>
          </a:p>
        </p:txBody>
      </p:sp>
      <p:sp>
        <p:nvSpPr>
          <p:cNvPr id="643" name="TextBox 642">
            <a:extLst>
              <a:ext uri="{FF2B5EF4-FFF2-40B4-BE49-F238E27FC236}">
                <a16:creationId xmlns:a16="http://schemas.microsoft.com/office/drawing/2014/main" id="{9B98722C-CDA6-0FBE-4630-6157CE59EB17}"/>
              </a:ext>
            </a:extLst>
          </p:cNvPr>
          <p:cNvSpPr txBox="1"/>
          <p:nvPr/>
        </p:nvSpPr>
        <p:spPr bwMode="auto">
          <a:xfrm>
            <a:off x="6127719" y="5208723"/>
            <a:ext cx="7836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200" b="0" dirty="0">
                <a:solidFill>
                  <a:schemeClr val="accent3"/>
                </a:solidFill>
                <a:latin typeface="Calibri" panose="020F0502020204030204" pitchFamily="34" charset="0"/>
              </a:rPr>
              <a:t>Pom/dex </a:t>
            </a:r>
            <a:endParaRPr kumimoji="0" lang="en-US" sz="1200" b="0" i="0" u="none" strike="noStrike" kern="1200" cap="none" spc="0" normalizeH="0" baseline="0" noProof="0" dirty="0">
              <a:ln>
                <a:noFill/>
              </a:ln>
              <a:solidFill>
                <a:schemeClr val="accent3"/>
              </a:solidFill>
              <a:effectLst/>
              <a:uLnTx/>
              <a:uFillTx/>
              <a:latin typeface="Calibri" panose="020F0502020204030204" pitchFamily="34" charset="0"/>
            </a:endParaRPr>
          </a:p>
        </p:txBody>
      </p:sp>
    </p:spTree>
    <p:extLst>
      <p:ext uri="{BB962C8B-B14F-4D97-AF65-F5344CB8AC3E}">
        <p14:creationId xmlns:p14="http://schemas.microsoft.com/office/powerpoint/2010/main" val="129744113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E5E467-EDF2-4A7E-A9ED-65852D0CF7F1}"/>
              </a:ext>
            </a:extLst>
          </p:cNvPr>
          <p:cNvSpPr>
            <a:spLocks noGrp="1"/>
          </p:cNvSpPr>
          <p:nvPr>
            <p:ph type="title"/>
          </p:nvPr>
        </p:nvSpPr>
        <p:spPr/>
        <p:txBody>
          <a:bodyPr/>
          <a:lstStyle/>
          <a:p>
            <a:r>
              <a:rPr lang="en-US" dirty="0"/>
              <a:t>Phase III CANDOR: Responses and </a:t>
            </a:r>
            <a:br>
              <a:rPr lang="en-US" dirty="0"/>
            </a:br>
            <a:r>
              <a:rPr lang="en-US" dirty="0"/>
              <a:t>PFS With Dara-Kd vs Kd in R/R MM</a:t>
            </a:r>
          </a:p>
        </p:txBody>
      </p:sp>
      <p:sp>
        <p:nvSpPr>
          <p:cNvPr id="22" name="Content Placeholder 21">
            <a:extLst>
              <a:ext uri="{FF2B5EF4-FFF2-40B4-BE49-F238E27FC236}">
                <a16:creationId xmlns:a16="http://schemas.microsoft.com/office/drawing/2014/main" id="{BAEC9E07-DBE2-6CAA-80AE-66209403C2A5}"/>
              </a:ext>
            </a:extLst>
          </p:cNvPr>
          <p:cNvSpPr>
            <a:spLocks noGrp="1"/>
          </p:cNvSpPr>
          <p:nvPr>
            <p:ph idx="1"/>
          </p:nvPr>
        </p:nvSpPr>
        <p:spPr>
          <a:xfrm>
            <a:off x="604674" y="5247671"/>
            <a:ext cx="10877529" cy="1058228"/>
          </a:xfrm>
        </p:spPr>
        <p:txBody>
          <a:bodyPr/>
          <a:lstStyle/>
          <a:p>
            <a:pPr lvl="0">
              <a:spcAft>
                <a:spcPts val="0"/>
              </a:spcAft>
            </a:pPr>
            <a:r>
              <a:rPr lang="en-US" sz="1600" noProof="0" dirty="0">
                <a:sym typeface="Times New Roman"/>
              </a:rPr>
              <a:t>Prior carfilzomib allowed if at least prior PR, no relapse within 60 days, and </a:t>
            </a:r>
            <a:r>
              <a:rPr lang="en-US" sz="1600" noProof="0" dirty="0">
                <a:cs typeface="Calibri" panose="020F0502020204030204" pitchFamily="34" charset="0"/>
                <a:sym typeface="Times New Roman"/>
              </a:rPr>
              <a:t>≥</a:t>
            </a:r>
            <a:r>
              <a:rPr lang="en-US" sz="1600" noProof="0" dirty="0">
                <a:sym typeface="Times New Roman"/>
              </a:rPr>
              <a:t>6-mo carfilzomib treatment-free interval, </a:t>
            </a:r>
            <a:br>
              <a:rPr lang="en-US" sz="1600" noProof="0" dirty="0">
                <a:sym typeface="Times New Roman"/>
              </a:rPr>
            </a:br>
            <a:r>
              <a:rPr lang="en-US" sz="1600" noProof="0" dirty="0">
                <a:sym typeface="Times New Roman"/>
              </a:rPr>
              <a:t>and not removed for toxicity</a:t>
            </a:r>
          </a:p>
          <a:p>
            <a:pPr lvl="0">
              <a:spcAft>
                <a:spcPts val="0"/>
              </a:spcAft>
            </a:pPr>
            <a:r>
              <a:rPr lang="en-US" sz="1600" noProof="0" dirty="0">
                <a:sym typeface="Times New Roman"/>
              </a:rPr>
              <a:t>Prior CD38 Ab therapy allowed if at least prior PR, not removed for toxicity, no relapse within 60 days of at least </a:t>
            </a:r>
            <a:br>
              <a:rPr lang="en-US" sz="1600" noProof="0" dirty="0">
                <a:sym typeface="Times New Roman"/>
              </a:rPr>
            </a:br>
            <a:r>
              <a:rPr lang="en-US" sz="1600" noProof="0" dirty="0">
                <a:sym typeface="Times New Roman"/>
              </a:rPr>
              <a:t>every other wk of CD38 Ab therapy, and </a:t>
            </a:r>
            <a:r>
              <a:rPr lang="en-US" sz="1600" noProof="0" dirty="0">
                <a:cs typeface="Calibri" panose="020F0502020204030204" pitchFamily="34" charset="0"/>
                <a:sym typeface="Times New Roman"/>
              </a:rPr>
              <a:t>≥</a:t>
            </a:r>
            <a:r>
              <a:rPr lang="en-US" sz="1600" noProof="0" dirty="0">
                <a:sym typeface="Times New Roman"/>
              </a:rPr>
              <a:t>6-mo CD38 Ab treatment-free interval</a:t>
            </a:r>
          </a:p>
        </p:txBody>
      </p:sp>
      <p:sp>
        <p:nvSpPr>
          <p:cNvPr id="9" name="Slide Number Placeholder 3">
            <a:extLst>
              <a:ext uri="{FF2B5EF4-FFF2-40B4-BE49-F238E27FC236}">
                <a16:creationId xmlns:a16="http://schemas.microsoft.com/office/drawing/2014/main" id="{AEC6AB89-0780-4F34-BA33-EA9963F430BC}"/>
              </a:ext>
            </a:extLst>
          </p:cNvPr>
          <p:cNvSpPr>
            <a:spLocks noGrp="1"/>
          </p:cNvSpPr>
          <p:nvPr>
            <p:ph type="sldNum" sz="quarter" idx="4294967295"/>
          </p:nvPr>
        </p:nvSpPr>
        <p:spPr>
          <a:xfrm>
            <a:off x="0" y="0"/>
            <a:ext cx="0" cy="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6B3F0F6-E8D7-9C4B-A56C-71997626A099}" type="slidenum">
              <a:rPr kumimoji="0" lang="en-US" sz="1800" b="0" i="0" u="none" strike="noStrike" kern="1200" cap="none" spc="0" normalizeH="0" baseline="0" noProof="0" smtClean="0">
                <a:ln>
                  <a:noFill/>
                </a:ln>
                <a:solidFill>
                  <a:srgbClr val="FFFFFF"/>
                </a:solidFill>
                <a:effectLst/>
                <a:uLnTx/>
                <a:uFillTx/>
                <a:latin typeface="Arial"/>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82</a:t>
            </a:fld>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6" name="Text Placeholder 5">
            <a:extLst>
              <a:ext uri="{FF2B5EF4-FFF2-40B4-BE49-F238E27FC236}">
                <a16:creationId xmlns:a16="http://schemas.microsoft.com/office/drawing/2014/main" id="{BEF13A4D-2745-F04A-8C5A-AE368B8BADEA}"/>
              </a:ext>
            </a:extLst>
          </p:cNvPr>
          <p:cNvSpPr>
            <a:spLocks noGrp="1"/>
          </p:cNvSpPr>
          <p:nvPr>
            <p:ph type="body" sz="quarter" idx="4294967295"/>
          </p:nvPr>
        </p:nvSpPr>
        <p:spPr>
          <a:xfrm>
            <a:off x="522288" y="4664686"/>
            <a:ext cx="4203716" cy="282575"/>
          </a:xfrm>
        </p:spPr>
        <p:txBody>
          <a:bodyPr/>
          <a:lstStyle/>
          <a:p>
            <a:pPr marL="0" indent="0">
              <a:buNone/>
            </a:pPr>
            <a:r>
              <a:rPr lang="en-US" altLang="en-US" sz="1200" dirty="0"/>
              <a:t>*</a:t>
            </a:r>
            <a:r>
              <a:rPr lang="en-US" altLang="en-US" sz="1200" i="1" dirty="0"/>
              <a:t>P </a:t>
            </a:r>
            <a:r>
              <a:rPr lang="en-US" altLang="en-US" sz="1200" dirty="0"/>
              <a:t>&lt;.0001</a:t>
            </a:r>
          </a:p>
        </p:txBody>
      </p:sp>
      <p:sp>
        <p:nvSpPr>
          <p:cNvPr id="267" name="Text Box 11">
            <a:extLst>
              <a:ext uri="{FF2B5EF4-FFF2-40B4-BE49-F238E27FC236}">
                <a16:creationId xmlns:a16="http://schemas.microsoft.com/office/drawing/2014/main" id="{E624EA91-D625-4C7B-AA1E-8183D6539968}"/>
              </a:ext>
            </a:extLst>
          </p:cNvPr>
          <p:cNvSpPr txBox="1">
            <a:spLocks noChangeArrowheads="1"/>
          </p:cNvSpPr>
          <p:nvPr/>
        </p:nvSpPr>
        <p:spPr bwMode="auto">
          <a:xfrm>
            <a:off x="425225" y="6396626"/>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2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Dimopoulos. Lancet. 2020;396:186. Usmani. Lancet Oncol. 2022;23:65.</a:t>
            </a:r>
          </a:p>
        </p:txBody>
      </p:sp>
      <p:grpSp>
        <p:nvGrpSpPr>
          <p:cNvPr id="3" name="Group 2">
            <a:extLst>
              <a:ext uri="{FF2B5EF4-FFF2-40B4-BE49-F238E27FC236}">
                <a16:creationId xmlns:a16="http://schemas.microsoft.com/office/drawing/2014/main" id="{97844355-209D-563A-84AE-E2FD5E0D1B6F}"/>
              </a:ext>
            </a:extLst>
          </p:cNvPr>
          <p:cNvGrpSpPr/>
          <p:nvPr/>
        </p:nvGrpSpPr>
        <p:grpSpPr>
          <a:xfrm>
            <a:off x="5216175" y="1652207"/>
            <a:ext cx="502839" cy="2815603"/>
            <a:chOff x="5216175" y="2729893"/>
            <a:chExt cx="502839" cy="2815603"/>
          </a:xfrm>
        </p:grpSpPr>
        <p:sp>
          <p:nvSpPr>
            <p:cNvPr id="7" name="TextBox 6">
              <a:extLst>
                <a:ext uri="{FF2B5EF4-FFF2-40B4-BE49-F238E27FC236}">
                  <a16:creationId xmlns:a16="http://schemas.microsoft.com/office/drawing/2014/main" id="{1C1275FB-E660-C1A5-EAEB-A019C9F7921D}"/>
                </a:ext>
              </a:extLst>
            </p:cNvPr>
            <p:cNvSpPr txBox="1"/>
            <p:nvPr/>
          </p:nvSpPr>
          <p:spPr bwMode="auto">
            <a:xfrm>
              <a:off x="5216175" y="2729893"/>
              <a:ext cx="49725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100</a:t>
              </a:r>
            </a:p>
          </p:txBody>
        </p:sp>
        <p:sp>
          <p:nvSpPr>
            <p:cNvPr id="8" name="TextBox 7">
              <a:extLst>
                <a:ext uri="{FF2B5EF4-FFF2-40B4-BE49-F238E27FC236}">
                  <a16:creationId xmlns:a16="http://schemas.microsoft.com/office/drawing/2014/main" id="{ED71B777-90B3-99FC-564A-A04FF48465CC}"/>
                </a:ext>
              </a:extLst>
            </p:cNvPr>
            <p:cNvSpPr txBox="1"/>
            <p:nvPr/>
          </p:nvSpPr>
          <p:spPr bwMode="auto">
            <a:xfrm>
              <a:off x="5320371" y="322314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80</a:t>
              </a:r>
            </a:p>
          </p:txBody>
        </p:sp>
        <p:sp>
          <p:nvSpPr>
            <p:cNvPr id="10" name="TextBox 9">
              <a:extLst>
                <a:ext uri="{FF2B5EF4-FFF2-40B4-BE49-F238E27FC236}">
                  <a16:creationId xmlns:a16="http://schemas.microsoft.com/office/drawing/2014/main" id="{C9C6CB4E-4C87-6ED2-AF0B-E990C749F3C5}"/>
                </a:ext>
              </a:extLst>
            </p:cNvPr>
            <p:cNvSpPr txBox="1"/>
            <p:nvPr/>
          </p:nvSpPr>
          <p:spPr bwMode="auto">
            <a:xfrm>
              <a:off x="5325958" y="372245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60</a:t>
              </a:r>
            </a:p>
          </p:txBody>
        </p:sp>
        <p:sp>
          <p:nvSpPr>
            <p:cNvPr id="11" name="TextBox 10">
              <a:extLst>
                <a:ext uri="{FF2B5EF4-FFF2-40B4-BE49-F238E27FC236}">
                  <a16:creationId xmlns:a16="http://schemas.microsoft.com/office/drawing/2014/main" id="{8CA38549-0B55-61EC-3ACB-835D18F19FF0}"/>
                </a:ext>
              </a:extLst>
            </p:cNvPr>
            <p:cNvSpPr txBox="1"/>
            <p:nvPr/>
          </p:nvSpPr>
          <p:spPr bwMode="auto">
            <a:xfrm>
              <a:off x="5325958" y="421570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40</a:t>
              </a:r>
            </a:p>
          </p:txBody>
        </p:sp>
        <p:sp>
          <p:nvSpPr>
            <p:cNvPr id="12" name="TextBox 11">
              <a:extLst>
                <a:ext uri="{FF2B5EF4-FFF2-40B4-BE49-F238E27FC236}">
                  <a16:creationId xmlns:a16="http://schemas.microsoft.com/office/drawing/2014/main" id="{CCA50797-7324-5890-DBFF-15022FC57F28}"/>
                </a:ext>
              </a:extLst>
            </p:cNvPr>
            <p:cNvSpPr txBox="1"/>
            <p:nvPr/>
          </p:nvSpPr>
          <p:spPr bwMode="auto">
            <a:xfrm>
              <a:off x="5320371" y="471369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a:t>
              </a:r>
            </a:p>
          </p:txBody>
        </p:sp>
        <p:sp>
          <p:nvSpPr>
            <p:cNvPr id="13" name="TextBox 12">
              <a:extLst>
                <a:ext uri="{FF2B5EF4-FFF2-40B4-BE49-F238E27FC236}">
                  <a16:creationId xmlns:a16="http://schemas.microsoft.com/office/drawing/2014/main" id="{E88658AE-A1E3-0E61-368C-38CAA61425C7}"/>
                </a:ext>
              </a:extLst>
            </p:cNvPr>
            <p:cNvSpPr txBox="1"/>
            <p:nvPr/>
          </p:nvSpPr>
          <p:spPr bwMode="auto">
            <a:xfrm>
              <a:off x="5424566" y="5206942"/>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p>
          </p:txBody>
        </p:sp>
      </p:grpSp>
      <p:sp>
        <p:nvSpPr>
          <p:cNvPr id="34" name="Freeform: Shape 33">
            <a:extLst>
              <a:ext uri="{FF2B5EF4-FFF2-40B4-BE49-F238E27FC236}">
                <a16:creationId xmlns:a16="http://schemas.microsoft.com/office/drawing/2014/main" id="{94F718C7-31AC-D4F2-3AAA-F6209B74435B}"/>
              </a:ext>
            </a:extLst>
          </p:cNvPr>
          <p:cNvSpPr/>
          <p:nvPr/>
        </p:nvSpPr>
        <p:spPr bwMode="auto">
          <a:xfrm>
            <a:off x="5719909" y="1784666"/>
            <a:ext cx="5456091" cy="2503803"/>
          </a:xfrm>
          <a:custGeom>
            <a:avLst/>
            <a:gdLst>
              <a:gd name="connsiteX0" fmla="*/ 0 w 7321923"/>
              <a:gd name="connsiteY0" fmla="*/ 0 h 3375212"/>
              <a:gd name="connsiteX1" fmla="*/ 0 w 7321923"/>
              <a:gd name="connsiteY1" fmla="*/ 3375212 h 3375212"/>
              <a:gd name="connsiteX2" fmla="*/ 7321923 w 7321923"/>
              <a:gd name="connsiteY2" fmla="*/ 3375212 h 3375212"/>
              <a:gd name="connsiteX3" fmla="*/ 7321923 w 7321923"/>
              <a:gd name="connsiteY3" fmla="*/ 3328147 h 3375212"/>
              <a:gd name="connsiteX4" fmla="*/ 7321923 w 7321923"/>
              <a:gd name="connsiteY4" fmla="*/ 3328147 h 3375212"/>
              <a:gd name="connsiteX0" fmla="*/ 0 w 7321923"/>
              <a:gd name="connsiteY0" fmla="*/ 0 h 3375212"/>
              <a:gd name="connsiteX1" fmla="*/ 0 w 7321923"/>
              <a:gd name="connsiteY1" fmla="*/ 3375212 h 3375212"/>
              <a:gd name="connsiteX2" fmla="*/ 7321923 w 7321923"/>
              <a:gd name="connsiteY2" fmla="*/ 3375212 h 3375212"/>
              <a:gd name="connsiteX3" fmla="*/ 7321923 w 7321923"/>
              <a:gd name="connsiteY3" fmla="*/ 3328147 h 3375212"/>
              <a:gd name="connsiteX0" fmla="*/ 0 w 7321923"/>
              <a:gd name="connsiteY0" fmla="*/ 0 h 3375212"/>
              <a:gd name="connsiteX1" fmla="*/ 0 w 7321923"/>
              <a:gd name="connsiteY1" fmla="*/ 3375212 h 3375212"/>
              <a:gd name="connsiteX2" fmla="*/ 7321923 w 7321923"/>
              <a:gd name="connsiteY2" fmla="*/ 3375212 h 3375212"/>
            </a:gdLst>
            <a:ahLst/>
            <a:cxnLst>
              <a:cxn ang="0">
                <a:pos x="connsiteX0" y="connsiteY0"/>
              </a:cxn>
              <a:cxn ang="0">
                <a:pos x="connsiteX1" y="connsiteY1"/>
              </a:cxn>
              <a:cxn ang="0">
                <a:pos x="connsiteX2" y="connsiteY2"/>
              </a:cxn>
            </a:cxnLst>
            <a:rect l="l" t="t" r="r" b="b"/>
            <a:pathLst>
              <a:path w="7321923" h="3375212">
                <a:moveTo>
                  <a:pt x="0" y="0"/>
                </a:moveTo>
                <a:lnTo>
                  <a:pt x="0" y="3375212"/>
                </a:lnTo>
                <a:lnTo>
                  <a:pt x="7321923" y="3375212"/>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nvGrpSpPr>
          <p:cNvPr id="35" name="Group 34">
            <a:extLst>
              <a:ext uri="{FF2B5EF4-FFF2-40B4-BE49-F238E27FC236}">
                <a16:creationId xmlns:a16="http://schemas.microsoft.com/office/drawing/2014/main" id="{56174733-34D6-D71D-79DA-B32BC0BA1450}"/>
              </a:ext>
            </a:extLst>
          </p:cNvPr>
          <p:cNvGrpSpPr/>
          <p:nvPr/>
        </p:nvGrpSpPr>
        <p:grpSpPr>
          <a:xfrm>
            <a:off x="5657688" y="1804617"/>
            <a:ext cx="62221" cy="2480528"/>
            <a:chOff x="1751648" y="1808629"/>
            <a:chExt cx="83876" cy="3343836"/>
          </a:xfrm>
        </p:grpSpPr>
        <p:cxnSp>
          <p:nvCxnSpPr>
            <p:cNvPr id="36" name="Straight Connector 35">
              <a:extLst>
                <a:ext uri="{FF2B5EF4-FFF2-40B4-BE49-F238E27FC236}">
                  <a16:creationId xmlns:a16="http://schemas.microsoft.com/office/drawing/2014/main" id="{FE228998-B4CA-40AF-7492-F7966C345202}"/>
                </a:ext>
              </a:extLst>
            </p:cNvPr>
            <p:cNvCxnSpPr>
              <a:cxnSpLocks/>
            </p:cNvCxnSpPr>
            <p:nvPr/>
          </p:nvCxnSpPr>
          <p:spPr bwMode="auto">
            <a:xfrm>
              <a:off x="1751648" y="1808629"/>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26AABD9-CA22-B6A6-C7BF-7D0937BCDFE0}"/>
                </a:ext>
              </a:extLst>
            </p:cNvPr>
            <p:cNvCxnSpPr>
              <a:cxnSpLocks/>
            </p:cNvCxnSpPr>
            <p:nvPr/>
          </p:nvCxnSpPr>
          <p:spPr bwMode="auto">
            <a:xfrm>
              <a:off x="1751648" y="2477396"/>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3751AD2-80AC-C945-C2B1-6C9DCE7A5591}"/>
                </a:ext>
              </a:extLst>
            </p:cNvPr>
            <p:cNvCxnSpPr>
              <a:cxnSpLocks/>
            </p:cNvCxnSpPr>
            <p:nvPr/>
          </p:nvCxnSpPr>
          <p:spPr bwMode="auto">
            <a:xfrm>
              <a:off x="1751648" y="3146163"/>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0FBE9CDF-BC92-44E0-E99D-0A497C90A597}"/>
                </a:ext>
              </a:extLst>
            </p:cNvPr>
            <p:cNvCxnSpPr>
              <a:cxnSpLocks/>
            </p:cNvCxnSpPr>
            <p:nvPr/>
          </p:nvCxnSpPr>
          <p:spPr bwMode="auto">
            <a:xfrm>
              <a:off x="1751648" y="3814930"/>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E58E54D3-BBC5-233B-9C3B-E375F6FDE959}"/>
                </a:ext>
              </a:extLst>
            </p:cNvPr>
            <p:cNvCxnSpPr>
              <a:cxnSpLocks/>
            </p:cNvCxnSpPr>
            <p:nvPr/>
          </p:nvCxnSpPr>
          <p:spPr bwMode="auto">
            <a:xfrm>
              <a:off x="1751648" y="4483697"/>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453C9E4E-B04D-F215-24FE-1E2DFD90C41B}"/>
                </a:ext>
              </a:extLst>
            </p:cNvPr>
            <p:cNvCxnSpPr>
              <a:cxnSpLocks/>
            </p:cNvCxnSpPr>
            <p:nvPr/>
          </p:nvCxnSpPr>
          <p:spPr bwMode="auto">
            <a:xfrm>
              <a:off x="1751648" y="5152465"/>
              <a:ext cx="83876" cy="0"/>
            </a:xfrm>
            <a:prstGeom prst="line">
              <a:avLst/>
            </a:prstGeom>
            <a:noFill/>
            <a:ln w="28575" cap="flat" cmpd="sng" algn="ctr">
              <a:solidFill>
                <a:schemeClr val="bg1"/>
              </a:solidFill>
              <a:prstDash val="solid"/>
              <a:round/>
              <a:headEnd type="none" w="med" len="med"/>
              <a:tailEnd type="none" w="med" len="med"/>
            </a:ln>
            <a:effectLst/>
          </p:spPr>
        </p:cxnSp>
      </p:grpSp>
      <p:sp>
        <p:nvSpPr>
          <p:cNvPr id="257" name="TextBox 256">
            <a:extLst>
              <a:ext uri="{FF2B5EF4-FFF2-40B4-BE49-F238E27FC236}">
                <a16:creationId xmlns:a16="http://schemas.microsoft.com/office/drawing/2014/main" id="{8BD05DC2-96A5-4172-A1D2-75370181DD2B}"/>
              </a:ext>
            </a:extLst>
          </p:cNvPr>
          <p:cNvSpPr txBox="1"/>
          <p:nvPr/>
        </p:nvSpPr>
        <p:spPr bwMode="auto">
          <a:xfrm rot="16200000">
            <a:off x="3900152" y="2901922"/>
            <a:ext cx="2460171" cy="338554"/>
          </a:xfrm>
          <a:prstGeom prst="rect">
            <a:avLst/>
          </a:prstGeom>
          <a:solidFill>
            <a:schemeClr val="tx1"/>
          </a:solid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PFS (%)</a:t>
            </a:r>
          </a:p>
        </p:txBody>
      </p:sp>
      <p:sp>
        <p:nvSpPr>
          <p:cNvPr id="259" name="TextBox 258">
            <a:extLst>
              <a:ext uri="{FF2B5EF4-FFF2-40B4-BE49-F238E27FC236}">
                <a16:creationId xmlns:a16="http://schemas.microsoft.com/office/drawing/2014/main" id="{30D89FBA-AC3E-96AC-C23F-B166BF1476C5}"/>
              </a:ext>
            </a:extLst>
          </p:cNvPr>
          <p:cNvSpPr txBox="1"/>
          <p:nvPr/>
        </p:nvSpPr>
        <p:spPr bwMode="auto">
          <a:xfrm>
            <a:off x="5736771" y="4524346"/>
            <a:ext cx="53884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a:t>
            </a:r>
          </a:p>
        </p:txBody>
      </p:sp>
      <p:grpSp>
        <p:nvGrpSpPr>
          <p:cNvPr id="260" name="Group 259">
            <a:extLst>
              <a:ext uri="{FF2B5EF4-FFF2-40B4-BE49-F238E27FC236}">
                <a16:creationId xmlns:a16="http://schemas.microsoft.com/office/drawing/2014/main" id="{C95A980D-F56F-386C-CD20-6B3860B146D7}"/>
              </a:ext>
            </a:extLst>
          </p:cNvPr>
          <p:cNvGrpSpPr/>
          <p:nvPr/>
        </p:nvGrpSpPr>
        <p:grpSpPr>
          <a:xfrm>
            <a:off x="5603240" y="4303088"/>
            <a:ext cx="6131560" cy="307777"/>
            <a:chOff x="853858" y="5434625"/>
            <a:chExt cx="3102278" cy="307777"/>
          </a:xfrm>
        </p:grpSpPr>
        <p:sp>
          <p:nvSpPr>
            <p:cNvPr id="262" name="TextBox 261">
              <a:extLst>
                <a:ext uri="{FF2B5EF4-FFF2-40B4-BE49-F238E27FC236}">
                  <a16:creationId xmlns:a16="http://schemas.microsoft.com/office/drawing/2014/main" id="{DB35BCB1-F6C2-948F-D010-87DAB3EBC5B7}"/>
                </a:ext>
              </a:extLst>
            </p:cNvPr>
            <p:cNvSpPr txBox="1"/>
            <p:nvPr/>
          </p:nvSpPr>
          <p:spPr bwMode="auto">
            <a:xfrm>
              <a:off x="853858"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263" name="TextBox 262">
              <a:extLst>
                <a:ext uri="{FF2B5EF4-FFF2-40B4-BE49-F238E27FC236}">
                  <a16:creationId xmlns:a16="http://schemas.microsoft.com/office/drawing/2014/main" id="{4E944FC4-199E-93E2-F312-E8E6C5248BD5}"/>
                </a:ext>
              </a:extLst>
            </p:cNvPr>
            <p:cNvSpPr txBox="1"/>
            <p:nvPr/>
          </p:nvSpPr>
          <p:spPr bwMode="auto">
            <a:xfrm>
              <a:off x="1075151"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264" name="TextBox 263">
              <a:extLst>
                <a:ext uri="{FF2B5EF4-FFF2-40B4-BE49-F238E27FC236}">
                  <a16:creationId xmlns:a16="http://schemas.microsoft.com/office/drawing/2014/main" id="{6D0D43DC-A7FD-61FE-A08B-3DD08604DEF6}"/>
                </a:ext>
              </a:extLst>
            </p:cNvPr>
            <p:cNvSpPr txBox="1"/>
            <p:nvPr/>
          </p:nvSpPr>
          <p:spPr bwMode="auto">
            <a:xfrm>
              <a:off x="1306883"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265" name="TextBox 264">
              <a:extLst>
                <a:ext uri="{FF2B5EF4-FFF2-40B4-BE49-F238E27FC236}">
                  <a16:creationId xmlns:a16="http://schemas.microsoft.com/office/drawing/2014/main" id="{A52DE964-9C2A-F67B-27BD-79926DB78EC1}"/>
                </a:ext>
              </a:extLst>
            </p:cNvPr>
            <p:cNvSpPr txBox="1"/>
            <p:nvPr/>
          </p:nvSpPr>
          <p:spPr bwMode="auto">
            <a:xfrm>
              <a:off x="1549053"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266" name="TextBox 265">
              <a:extLst>
                <a:ext uri="{FF2B5EF4-FFF2-40B4-BE49-F238E27FC236}">
                  <a16:creationId xmlns:a16="http://schemas.microsoft.com/office/drawing/2014/main" id="{6CF62975-B19F-2C63-EB44-B4F7EE0C199E}"/>
                </a:ext>
              </a:extLst>
            </p:cNvPr>
            <p:cNvSpPr txBox="1"/>
            <p:nvPr/>
          </p:nvSpPr>
          <p:spPr bwMode="auto">
            <a:xfrm>
              <a:off x="1744665"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268" name="TextBox 267">
              <a:extLst>
                <a:ext uri="{FF2B5EF4-FFF2-40B4-BE49-F238E27FC236}">
                  <a16:creationId xmlns:a16="http://schemas.microsoft.com/office/drawing/2014/main" id="{3743F7FA-73B6-36F7-F250-21CA30D3DD82}"/>
                </a:ext>
              </a:extLst>
            </p:cNvPr>
            <p:cNvSpPr txBox="1"/>
            <p:nvPr/>
          </p:nvSpPr>
          <p:spPr bwMode="auto">
            <a:xfrm>
              <a:off x="196658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269" name="TextBox 268">
              <a:extLst>
                <a:ext uri="{FF2B5EF4-FFF2-40B4-BE49-F238E27FC236}">
                  <a16:creationId xmlns:a16="http://schemas.microsoft.com/office/drawing/2014/main" id="{8A865109-C736-7917-53D8-0D7472E449A3}"/>
                </a:ext>
              </a:extLst>
            </p:cNvPr>
            <p:cNvSpPr txBox="1"/>
            <p:nvPr/>
          </p:nvSpPr>
          <p:spPr bwMode="auto">
            <a:xfrm>
              <a:off x="2198642"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270" name="TextBox 269">
              <a:extLst>
                <a:ext uri="{FF2B5EF4-FFF2-40B4-BE49-F238E27FC236}">
                  <a16:creationId xmlns:a16="http://schemas.microsoft.com/office/drawing/2014/main" id="{77A515BB-A093-7230-84B6-2150906764B0}"/>
                </a:ext>
              </a:extLst>
            </p:cNvPr>
            <p:cNvSpPr txBox="1"/>
            <p:nvPr/>
          </p:nvSpPr>
          <p:spPr bwMode="auto">
            <a:xfrm>
              <a:off x="2428286"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277" name="TextBox 276">
              <a:extLst>
                <a:ext uri="{FF2B5EF4-FFF2-40B4-BE49-F238E27FC236}">
                  <a16:creationId xmlns:a16="http://schemas.microsoft.com/office/drawing/2014/main" id="{5D3D73E9-80F1-8DA5-C2AA-B88B48E730C2}"/>
                </a:ext>
              </a:extLst>
            </p:cNvPr>
            <p:cNvSpPr txBox="1"/>
            <p:nvPr/>
          </p:nvSpPr>
          <p:spPr bwMode="auto">
            <a:xfrm>
              <a:off x="265393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280" name="TextBox 279">
              <a:extLst>
                <a:ext uri="{FF2B5EF4-FFF2-40B4-BE49-F238E27FC236}">
                  <a16:creationId xmlns:a16="http://schemas.microsoft.com/office/drawing/2014/main" id="{869789AA-7F71-F23E-E36E-3C575CED9E8B}"/>
                </a:ext>
              </a:extLst>
            </p:cNvPr>
            <p:cNvSpPr txBox="1"/>
            <p:nvPr/>
          </p:nvSpPr>
          <p:spPr bwMode="auto">
            <a:xfrm>
              <a:off x="2877179"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281" name="TextBox 280">
              <a:extLst>
                <a:ext uri="{FF2B5EF4-FFF2-40B4-BE49-F238E27FC236}">
                  <a16:creationId xmlns:a16="http://schemas.microsoft.com/office/drawing/2014/main" id="{372F4F54-8AA3-8841-0473-AEF0926CA1A9}"/>
                </a:ext>
              </a:extLst>
            </p:cNvPr>
            <p:cNvSpPr txBox="1"/>
            <p:nvPr/>
          </p:nvSpPr>
          <p:spPr bwMode="auto">
            <a:xfrm>
              <a:off x="3110631"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282" name="TextBox 281">
              <a:extLst>
                <a:ext uri="{FF2B5EF4-FFF2-40B4-BE49-F238E27FC236}">
                  <a16:creationId xmlns:a16="http://schemas.microsoft.com/office/drawing/2014/main" id="{B203E448-611A-A5CD-13EE-160C70ED882E}"/>
                </a:ext>
              </a:extLst>
            </p:cNvPr>
            <p:cNvSpPr txBox="1"/>
            <p:nvPr/>
          </p:nvSpPr>
          <p:spPr bwMode="auto">
            <a:xfrm>
              <a:off x="332983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sp>
          <p:nvSpPr>
            <p:cNvPr id="283" name="TextBox 282">
              <a:extLst>
                <a:ext uri="{FF2B5EF4-FFF2-40B4-BE49-F238E27FC236}">
                  <a16:creationId xmlns:a16="http://schemas.microsoft.com/office/drawing/2014/main" id="{DD2639AC-A1C1-E728-A5DB-38BB726AF8DA}"/>
                </a:ext>
              </a:extLst>
            </p:cNvPr>
            <p:cNvSpPr txBox="1"/>
            <p:nvPr/>
          </p:nvSpPr>
          <p:spPr bwMode="auto">
            <a:xfrm>
              <a:off x="3576181"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grpSp>
      <p:grpSp>
        <p:nvGrpSpPr>
          <p:cNvPr id="288" name="Group 287">
            <a:extLst>
              <a:ext uri="{FF2B5EF4-FFF2-40B4-BE49-F238E27FC236}">
                <a16:creationId xmlns:a16="http://schemas.microsoft.com/office/drawing/2014/main" id="{CA030998-98F3-83BB-0B99-3D1B8A7324FF}"/>
              </a:ext>
            </a:extLst>
          </p:cNvPr>
          <p:cNvGrpSpPr/>
          <p:nvPr/>
        </p:nvGrpSpPr>
        <p:grpSpPr>
          <a:xfrm>
            <a:off x="5738084" y="4288470"/>
            <a:ext cx="5422889" cy="65878"/>
            <a:chOff x="989556" y="5436713"/>
            <a:chExt cx="2763552" cy="89770"/>
          </a:xfrm>
        </p:grpSpPr>
        <p:cxnSp>
          <p:nvCxnSpPr>
            <p:cNvPr id="289" name="Straight Connector 288">
              <a:extLst>
                <a:ext uri="{FF2B5EF4-FFF2-40B4-BE49-F238E27FC236}">
                  <a16:creationId xmlns:a16="http://schemas.microsoft.com/office/drawing/2014/main" id="{9DD4802E-FAA1-7600-0114-E50D0B9811B8}"/>
                </a:ext>
              </a:extLst>
            </p:cNvPr>
            <p:cNvCxnSpPr>
              <a:cxnSpLocks/>
            </p:cNvCxnSpPr>
            <p:nvPr/>
          </p:nvCxnSpPr>
          <p:spPr bwMode="auto">
            <a:xfrm>
              <a:off x="98955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938C39F8-E2DB-4015-B250-45E443DFBAD0}"/>
                </a:ext>
              </a:extLst>
            </p:cNvPr>
            <p:cNvCxnSpPr>
              <a:cxnSpLocks/>
            </p:cNvCxnSpPr>
            <p:nvPr/>
          </p:nvCxnSpPr>
          <p:spPr bwMode="auto">
            <a:xfrm>
              <a:off x="121985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0194AF76-BD68-8407-6E2E-D8A838D28137}"/>
                </a:ext>
              </a:extLst>
            </p:cNvPr>
            <p:cNvCxnSpPr>
              <a:cxnSpLocks/>
            </p:cNvCxnSpPr>
            <p:nvPr/>
          </p:nvCxnSpPr>
          <p:spPr bwMode="auto">
            <a:xfrm>
              <a:off x="1450148"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5EFD67B7-2313-30B3-87AD-F276689F0BED}"/>
                </a:ext>
              </a:extLst>
            </p:cNvPr>
            <p:cNvCxnSpPr>
              <a:cxnSpLocks/>
            </p:cNvCxnSpPr>
            <p:nvPr/>
          </p:nvCxnSpPr>
          <p:spPr bwMode="auto">
            <a:xfrm>
              <a:off x="1680444"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F9FEDAA1-2AB0-E371-28C5-65317909DF22}"/>
                </a:ext>
              </a:extLst>
            </p:cNvPr>
            <p:cNvCxnSpPr>
              <a:cxnSpLocks/>
            </p:cNvCxnSpPr>
            <p:nvPr/>
          </p:nvCxnSpPr>
          <p:spPr bwMode="auto">
            <a:xfrm>
              <a:off x="1910740"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A5DE0287-00BE-6B1B-4243-6B69E8B80ADC}"/>
                </a:ext>
              </a:extLst>
            </p:cNvPr>
            <p:cNvCxnSpPr>
              <a:cxnSpLocks/>
            </p:cNvCxnSpPr>
            <p:nvPr/>
          </p:nvCxnSpPr>
          <p:spPr bwMode="auto">
            <a:xfrm>
              <a:off x="214103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316CEEE0-A227-3179-963B-9B272C3F11A2}"/>
                </a:ext>
              </a:extLst>
            </p:cNvPr>
            <p:cNvCxnSpPr>
              <a:cxnSpLocks/>
            </p:cNvCxnSpPr>
            <p:nvPr/>
          </p:nvCxnSpPr>
          <p:spPr bwMode="auto">
            <a:xfrm>
              <a:off x="237133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8C25031C-722F-F59E-65DE-0016F4A1E5E7}"/>
                </a:ext>
              </a:extLst>
            </p:cNvPr>
            <p:cNvCxnSpPr>
              <a:cxnSpLocks/>
            </p:cNvCxnSpPr>
            <p:nvPr/>
          </p:nvCxnSpPr>
          <p:spPr bwMode="auto">
            <a:xfrm>
              <a:off x="2601628"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C8D1DD21-5193-1778-298E-292B747D30FD}"/>
                </a:ext>
              </a:extLst>
            </p:cNvPr>
            <p:cNvCxnSpPr>
              <a:cxnSpLocks/>
            </p:cNvCxnSpPr>
            <p:nvPr/>
          </p:nvCxnSpPr>
          <p:spPr bwMode="auto">
            <a:xfrm>
              <a:off x="2831924"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6422AD1B-9D9C-C6C5-4249-95C6116DC1B2}"/>
                </a:ext>
              </a:extLst>
            </p:cNvPr>
            <p:cNvCxnSpPr>
              <a:cxnSpLocks/>
            </p:cNvCxnSpPr>
            <p:nvPr/>
          </p:nvCxnSpPr>
          <p:spPr bwMode="auto">
            <a:xfrm>
              <a:off x="3062220"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5444C226-A22C-1491-C809-A8A13D771AB1}"/>
                </a:ext>
              </a:extLst>
            </p:cNvPr>
            <p:cNvCxnSpPr>
              <a:cxnSpLocks/>
            </p:cNvCxnSpPr>
            <p:nvPr/>
          </p:nvCxnSpPr>
          <p:spPr bwMode="auto">
            <a:xfrm>
              <a:off x="329251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DD0D2930-A435-FDD0-3924-FF3FAB1AC326}"/>
                </a:ext>
              </a:extLst>
            </p:cNvPr>
            <p:cNvCxnSpPr>
              <a:cxnSpLocks/>
            </p:cNvCxnSpPr>
            <p:nvPr/>
          </p:nvCxnSpPr>
          <p:spPr bwMode="auto">
            <a:xfrm>
              <a:off x="352281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2FF79730-9798-2CCF-87C0-76098438B79D}"/>
                </a:ext>
              </a:extLst>
            </p:cNvPr>
            <p:cNvCxnSpPr>
              <a:cxnSpLocks/>
            </p:cNvCxnSpPr>
            <p:nvPr/>
          </p:nvCxnSpPr>
          <p:spPr bwMode="auto">
            <a:xfrm>
              <a:off x="3753108" y="5436713"/>
              <a:ext cx="0" cy="89770"/>
            </a:xfrm>
            <a:prstGeom prst="line">
              <a:avLst/>
            </a:prstGeom>
            <a:noFill/>
            <a:ln w="28575" cap="flat" cmpd="sng" algn="ctr">
              <a:solidFill>
                <a:schemeClr val="bg1"/>
              </a:solidFill>
              <a:prstDash val="solid"/>
              <a:round/>
              <a:headEnd type="none" w="med" len="med"/>
              <a:tailEnd type="none" w="med" len="med"/>
            </a:ln>
            <a:effectLst/>
          </p:spPr>
        </p:cxnSp>
      </p:grpSp>
      <p:sp>
        <p:nvSpPr>
          <p:cNvPr id="306" name="TextBox 305">
            <a:extLst>
              <a:ext uri="{FF2B5EF4-FFF2-40B4-BE49-F238E27FC236}">
                <a16:creationId xmlns:a16="http://schemas.microsoft.com/office/drawing/2014/main" id="{333DFEBC-8742-182B-5272-B8CBEFB4096F}"/>
              </a:ext>
            </a:extLst>
          </p:cNvPr>
          <p:cNvSpPr txBox="1"/>
          <p:nvPr/>
        </p:nvSpPr>
        <p:spPr bwMode="auto">
          <a:xfrm>
            <a:off x="4343400" y="4649373"/>
            <a:ext cx="1263461" cy="553998"/>
          </a:xfrm>
          <a:prstGeom prst="rect">
            <a:avLst/>
          </a:prstGeom>
          <a:noFill/>
          <a:ln>
            <a:noFill/>
          </a:ln>
        </p:spPr>
        <p:txBody>
          <a:bodyPr wrap="square" rtlCol="0" anchor="b" anchorCtr="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at Risk, n</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000" b="0" i="0" u="none" strike="noStrike" kern="1200" cap="none" spc="0" normalizeH="0" baseline="0" noProof="0" dirty="0">
                <a:ln>
                  <a:noFill/>
                </a:ln>
                <a:solidFill>
                  <a:schemeClr val="accent1"/>
                </a:solidFill>
                <a:effectLst/>
                <a:uLnTx/>
                <a:uFillTx/>
                <a:latin typeface="Calibri" panose="020F0502020204030204" pitchFamily="34" charset="0"/>
                <a:ea typeface="+mn-ea"/>
                <a:cs typeface="Calibri" panose="020F0502020204030204" pitchFamily="34" charset="0"/>
              </a:rPr>
              <a:t>DKd</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000" b="0" i="0" u="none" strike="noStrike" kern="1200" cap="none" spc="0" normalizeH="0" baseline="0" noProof="0" dirty="0">
                <a:ln>
                  <a:noFill/>
                </a:ln>
                <a:solidFill>
                  <a:schemeClr val="accent3"/>
                </a:solidFill>
                <a:effectLst/>
                <a:uLnTx/>
                <a:uFillTx/>
                <a:latin typeface="Calibri" panose="020F0502020204030204" pitchFamily="34" charset="0"/>
                <a:ea typeface="+mn-ea"/>
                <a:cs typeface="Calibri" panose="020F0502020204030204" pitchFamily="34" charset="0"/>
              </a:rPr>
              <a:t>Kd</a:t>
            </a:r>
          </a:p>
        </p:txBody>
      </p:sp>
      <p:sp>
        <p:nvSpPr>
          <p:cNvPr id="308" name="TextBox 307">
            <a:extLst>
              <a:ext uri="{FF2B5EF4-FFF2-40B4-BE49-F238E27FC236}">
                <a16:creationId xmlns:a16="http://schemas.microsoft.com/office/drawing/2014/main" id="{7493F3B9-FD87-487C-0DCE-C9B746926559}"/>
              </a:ext>
            </a:extLst>
          </p:cNvPr>
          <p:cNvSpPr txBox="1"/>
          <p:nvPr/>
        </p:nvSpPr>
        <p:spPr bwMode="auto">
          <a:xfrm>
            <a:off x="5455873" y="4834039"/>
            <a:ext cx="5834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312</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154</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09" name="TextBox 308">
            <a:extLst>
              <a:ext uri="{FF2B5EF4-FFF2-40B4-BE49-F238E27FC236}">
                <a16:creationId xmlns:a16="http://schemas.microsoft.com/office/drawing/2014/main" id="{21D0CE50-732F-949D-9DA2-DDC436A005F0}"/>
              </a:ext>
            </a:extLst>
          </p:cNvPr>
          <p:cNvSpPr txBox="1"/>
          <p:nvPr/>
        </p:nvSpPr>
        <p:spPr bwMode="auto">
          <a:xfrm>
            <a:off x="5862699" y="4834039"/>
            <a:ext cx="6453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279</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120</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310" name="TextBox 309">
            <a:extLst>
              <a:ext uri="{FF2B5EF4-FFF2-40B4-BE49-F238E27FC236}">
                <a16:creationId xmlns:a16="http://schemas.microsoft.com/office/drawing/2014/main" id="{E72AFB4A-2CD3-13EC-009C-A58403B6D370}"/>
              </a:ext>
            </a:extLst>
          </p:cNvPr>
          <p:cNvSpPr txBox="1"/>
          <p:nvPr/>
        </p:nvSpPr>
        <p:spPr bwMode="auto">
          <a:xfrm>
            <a:off x="6309695" y="4834039"/>
            <a:ext cx="6327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235</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99</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311" name="TextBox 310">
            <a:extLst>
              <a:ext uri="{FF2B5EF4-FFF2-40B4-BE49-F238E27FC236}">
                <a16:creationId xmlns:a16="http://schemas.microsoft.com/office/drawing/2014/main" id="{962F1666-917F-7FCC-EE51-E35B7FE5D1E5}"/>
              </a:ext>
            </a:extLst>
          </p:cNvPr>
          <p:cNvSpPr txBox="1"/>
          <p:nvPr/>
        </p:nvSpPr>
        <p:spPr bwMode="auto">
          <a:xfrm>
            <a:off x="6776730" y="4834039"/>
            <a:ext cx="6297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210</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83</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p:txBody>
      </p:sp>
      <p:sp>
        <p:nvSpPr>
          <p:cNvPr id="312" name="TextBox 311">
            <a:extLst>
              <a:ext uri="{FF2B5EF4-FFF2-40B4-BE49-F238E27FC236}">
                <a16:creationId xmlns:a16="http://schemas.microsoft.com/office/drawing/2014/main" id="{FA5846FC-ED37-9CF7-9431-7DC0B55A1CC7}"/>
              </a:ext>
            </a:extLst>
          </p:cNvPr>
          <p:cNvSpPr txBox="1"/>
          <p:nvPr/>
        </p:nvSpPr>
        <p:spPr bwMode="auto">
          <a:xfrm>
            <a:off x="7153664" y="4834039"/>
            <a:ext cx="7675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18</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9(31)</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6</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9(26)</a:t>
            </a:r>
          </a:p>
        </p:txBody>
      </p:sp>
      <p:sp>
        <p:nvSpPr>
          <p:cNvPr id="313" name="TextBox 312">
            <a:extLst>
              <a:ext uri="{FF2B5EF4-FFF2-40B4-BE49-F238E27FC236}">
                <a16:creationId xmlns:a16="http://schemas.microsoft.com/office/drawing/2014/main" id="{14799224-24CC-BECF-C297-EA0250C2B17B}"/>
              </a:ext>
            </a:extLst>
          </p:cNvPr>
          <p:cNvSpPr txBox="1"/>
          <p:nvPr/>
        </p:nvSpPr>
        <p:spPr bwMode="auto">
          <a:xfrm>
            <a:off x="7570486" y="4834039"/>
            <a:ext cx="7675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178</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57</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314" name="TextBox 313">
            <a:extLst>
              <a:ext uri="{FF2B5EF4-FFF2-40B4-BE49-F238E27FC236}">
                <a16:creationId xmlns:a16="http://schemas.microsoft.com/office/drawing/2014/main" id="{77D572A7-1EC5-8D8E-0FA0-BCCC2717B4AB}"/>
              </a:ext>
            </a:extLst>
          </p:cNvPr>
          <p:cNvSpPr txBox="1"/>
          <p:nvPr/>
        </p:nvSpPr>
        <p:spPr bwMode="auto">
          <a:xfrm>
            <a:off x="8041736" y="4834039"/>
            <a:ext cx="7675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159</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47</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p>
        </p:txBody>
      </p:sp>
      <p:sp>
        <p:nvSpPr>
          <p:cNvPr id="315" name="TextBox 314">
            <a:extLst>
              <a:ext uri="{FF2B5EF4-FFF2-40B4-BE49-F238E27FC236}">
                <a16:creationId xmlns:a16="http://schemas.microsoft.com/office/drawing/2014/main" id="{A695A5BE-8667-3CF6-C8A1-2CD8A7B157D4}"/>
              </a:ext>
            </a:extLst>
          </p:cNvPr>
          <p:cNvSpPr txBox="1"/>
          <p:nvPr/>
        </p:nvSpPr>
        <p:spPr bwMode="auto">
          <a:xfrm>
            <a:off x="8491216" y="4834039"/>
            <a:ext cx="7675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146</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(44)</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44</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p>
        </p:txBody>
      </p:sp>
      <p:sp>
        <p:nvSpPr>
          <p:cNvPr id="316" name="TextBox 315">
            <a:extLst>
              <a:ext uri="{FF2B5EF4-FFF2-40B4-BE49-F238E27FC236}">
                <a16:creationId xmlns:a16="http://schemas.microsoft.com/office/drawing/2014/main" id="{C7D369BC-44E8-50E1-A61F-356497A40DB8}"/>
              </a:ext>
            </a:extLst>
          </p:cNvPr>
          <p:cNvSpPr txBox="1"/>
          <p:nvPr/>
        </p:nvSpPr>
        <p:spPr bwMode="auto">
          <a:xfrm>
            <a:off x="8962465" y="4834039"/>
            <a:ext cx="7675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136</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39</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sp>
        <p:nvSpPr>
          <p:cNvPr id="317" name="TextBox 316">
            <a:extLst>
              <a:ext uri="{FF2B5EF4-FFF2-40B4-BE49-F238E27FC236}">
                <a16:creationId xmlns:a16="http://schemas.microsoft.com/office/drawing/2014/main" id="{ED06F830-E2B0-C537-37CF-2BA972C4E002}"/>
              </a:ext>
            </a:extLst>
          </p:cNvPr>
          <p:cNvSpPr txBox="1"/>
          <p:nvPr/>
        </p:nvSpPr>
        <p:spPr bwMode="auto">
          <a:xfrm>
            <a:off x="9411946" y="4834039"/>
            <a:ext cx="7675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105</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(70)</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28</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(43)</a:t>
            </a:r>
          </a:p>
        </p:txBody>
      </p:sp>
      <p:sp>
        <p:nvSpPr>
          <p:cNvPr id="318" name="TextBox 317">
            <a:extLst>
              <a:ext uri="{FF2B5EF4-FFF2-40B4-BE49-F238E27FC236}">
                <a16:creationId xmlns:a16="http://schemas.microsoft.com/office/drawing/2014/main" id="{E99E6E69-D681-306C-B8EE-35BF85A65932}"/>
              </a:ext>
            </a:extLst>
          </p:cNvPr>
          <p:cNvSpPr txBox="1"/>
          <p:nvPr/>
        </p:nvSpPr>
        <p:spPr bwMode="auto">
          <a:xfrm>
            <a:off x="9861426" y="4834039"/>
            <a:ext cx="7675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30(143</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4</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p:txBody>
      </p:sp>
      <p:sp>
        <p:nvSpPr>
          <p:cNvPr id="319" name="TextBox 318">
            <a:extLst>
              <a:ext uri="{FF2B5EF4-FFF2-40B4-BE49-F238E27FC236}">
                <a16:creationId xmlns:a16="http://schemas.microsoft.com/office/drawing/2014/main" id="{FE90E877-A1A6-1308-42EC-553727D08E3D}"/>
              </a:ext>
            </a:extLst>
          </p:cNvPr>
          <p:cNvSpPr txBox="1"/>
          <p:nvPr/>
        </p:nvSpPr>
        <p:spPr bwMode="auto">
          <a:xfrm>
            <a:off x="10310904" y="4834039"/>
            <a:ext cx="7675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6</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(166)</a:t>
            </a:r>
          </a:p>
          <a:p>
            <a:pPr marL="0" marR="0" lvl="0" indent="0" algn="ctr" defTabSz="914400" rtl="0" eaLnBrk="1" fontAlgn="auto" latinLnBrk="0" hangingPunct="1">
              <a:lnSpc>
                <a:spcPct val="90000"/>
              </a:lnSpc>
              <a:spcBef>
                <a:spcPts val="0"/>
              </a:spcBef>
              <a:spcAft>
                <a:spcPct val="0"/>
              </a:spcAft>
              <a:buClrTx/>
              <a:buSzTx/>
              <a:buFontTx/>
              <a:buNone/>
              <a:tabLst/>
              <a:defRPr/>
            </a:pPr>
            <a:r>
              <a:rPr lang="en-US" sz="1000" b="0" dirty="0">
                <a:solidFill>
                  <a:srgbClr val="000000"/>
                </a:solidFill>
                <a:latin typeface="Calibri" panose="020F0502020204030204" pitchFamily="34" charset="0"/>
                <a:cs typeface="+mn-cs"/>
              </a:rPr>
              <a:t>1</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(69)</a:t>
            </a:r>
          </a:p>
        </p:txBody>
      </p:sp>
      <p:sp>
        <p:nvSpPr>
          <p:cNvPr id="320" name="TextBox 319">
            <a:extLst>
              <a:ext uri="{FF2B5EF4-FFF2-40B4-BE49-F238E27FC236}">
                <a16:creationId xmlns:a16="http://schemas.microsoft.com/office/drawing/2014/main" id="{CA852CA9-39C2-505C-33C9-CF49DF8A706A}"/>
              </a:ext>
            </a:extLst>
          </p:cNvPr>
          <p:cNvSpPr txBox="1"/>
          <p:nvPr/>
        </p:nvSpPr>
        <p:spPr bwMode="auto">
          <a:xfrm>
            <a:off x="10793040" y="4834039"/>
            <a:ext cx="7675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0(172)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0(69)</a:t>
            </a:r>
          </a:p>
        </p:txBody>
      </p:sp>
      <p:sp>
        <p:nvSpPr>
          <p:cNvPr id="321" name="TextBox 320">
            <a:extLst>
              <a:ext uri="{FF2B5EF4-FFF2-40B4-BE49-F238E27FC236}">
                <a16:creationId xmlns:a16="http://schemas.microsoft.com/office/drawing/2014/main" id="{F32975DF-F478-2154-5F62-DA91924D5386}"/>
              </a:ext>
            </a:extLst>
          </p:cNvPr>
          <p:cNvSpPr txBox="1"/>
          <p:nvPr/>
        </p:nvSpPr>
        <p:spPr bwMode="auto">
          <a:xfrm>
            <a:off x="8196602" y="2016035"/>
            <a:ext cx="1167627" cy="523220"/>
          </a:xfrm>
          <a:prstGeom prst="rect">
            <a:avLst/>
          </a:prstGeom>
          <a:noFill/>
          <a:ln>
            <a:noFill/>
          </a:ln>
        </p:spPr>
        <p:txBody>
          <a:bodyPr wrap="none" rtlCol="0" anchor="b" anchorCtr="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DKd (n = 312)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Kd (n = 154)</a:t>
            </a:r>
          </a:p>
        </p:txBody>
      </p:sp>
      <p:sp>
        <p:nvSpPr>
          <p:cNvPr id="4" name="TextBox 3">
            <a:extLst>
              <a:ext uri="{FF2B5EF4-FFF2-40B4-BE49-F238E27FC236}">
                <a16:creationId xmlns:a16="http://schemas.microsoft.com/office/drawing/2014/main" id="{F02ABF1B-509D-3E45-8C05-599B39AE23C7}"/>
              </a:ext>
            </a:extLst>
          </p:cNvPr>
          <p:cNvSpPr txBox="1"/>
          <p:nvPr/>
        </p:nvSpPr>
        <p:spPr bwMode="auto">
          <a:xfrm>
            <a:off x="5725886" y="1518555"/>
            <a:ext cx="53339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PFS (ITT Population)</a:t>
            </a:r>
          </a:p>
        </p:txBody>
      </p:sp>
      <p:cxnSp>
        <p:nvCxnSpPr>
          <p:cNvPr id="324" name="Straight Connector 323">
            <a:extLst>
              <a:ext uri="{FF2B5EF4-FFF2-40B4-BE49-F238E27FC236}">
                <a16:creationId xmlns:a16="http://schemas.microsoft.com/office/drawing/2014/main" id="{E4E94EF7-B205-F04F-61C9-CC72BBE002DF}"/>
              </a:ext>
            </a:extLst>
          </p:cNvPr>
          <p:cNvCxnSpPr>
            <a:cxnSpLocks/>
          </p:cNvCxnSpPr>
          <p:nvPr/>
        </p:nvCxnSpPr>
        <p:spPr bwMode="auto">
          <a:xfrm>
            <a:off x="7981627" y="2184120"/>
            <a:ext cx="248131" cy="0"/>
          </a:xfrm>
          <a:prstGeom prst="line">
            <a:avLst/>
          </a:prstGeom>
          <a:noFill/>
          <a:ln w="28575"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ADC2E60F-9FA9-ECD5-38D3-863209E1A797}"/>
              </a:ext>
            </a:extLst>
          </p:cNvPr>
          <p:cNvCxnSpPr>
            <a:cxnSpLocks/>
          </p:cNvCxnSpPr>
          <p:nvPr/>
        </p:nvCxnSpPr>
        <p:spPr bwMode="auto">
          <a:xfrm>
            <a:off x="7981627" y="2375877"/>
            <a:ext cx="248131" cy="0"/>
          </a:xfrm>
          <a:prstGeom prst="line">
            <a:avLst/>
          </a:prstGeom>
          <a:noFill/>
          <a:ln w="28575" cap="flat" cmpd="sng" algn="ctr">
            <a:solidFill>
              <a:schemeClr val="accent3"/>
            </a:solidFill>
            <a:prstDash val="solid"/>
            <a:round/>
            <a:headEnd type="none" w="med" len="med"/>
            <a:tailEnd type="none" w="med" len="med"/>
          </a:ln>
          <a:effectLst/>
        </p:spPr>
      </p:cxnSp>
      <p:sp>
        <p:nvSpPr>
          <p:cNvPr id="328" name="Freeform: Shape 327">
            <a:extLst>
              <a:ext uri="{FF2B5EF4-FFF2-40B4-BE49-F238E27FC236}">
                <a16:creationId xmlns:a16="http://schemas.microsoft.com/office/drawing/2014/main" id="{F7005C08-6DF3-F0AF-0610-98928A5B33C2}"/>
              </a:ext>
            </a:extLst>
          </p:cNvPr>
          <p:cNvSpPr/>
          <p:nvPr/>
        </p:nvSpPr>
        <p:spPr bwMode="auto">
          <a:xfrm>
            <a:off x="5757333" y="1822147"/>
            <a:ext cx="5160434" cy="1248834"/>
          </a:xfrm>
          <a:custGeom>
            <a:avLst/>
            <a:gdLst>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485900 w 5160434"/>
              <a:gd name="connsiteY74" fmla="*/ 702734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24467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11200 w 5160434"/>
              <a:gd name="connsiteY104" fmla="*/ 419100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67734 h 1248834"/>
              <a:gd name="connsiteX138" fmla="*/ 127000 w 5160434"/>
              <a:gd name="connsiteY138" fmla="*/ 42334 h 1248834"/>
              <a:gd name="connsiteX139" fmla="*/ 114300 w 5160434"/>
              <a:gd name="connsiteY139" fmla="*/ 55034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485900 w 5160434"/>
              <a:gd name="connsiteY74" fmla="*/ 702734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24467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11200 w 5160434"/>
              <a:gd name="connsiteY104" fmla="*/ 419100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67734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485900 w 5160434"/>
              <a:gd name="connsiteY74" fmla="*/ 702734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24467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11200 w 5160434"/>
              <a:gd name="connsiteY104" fmla="*/ 419100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485900 w 5160434"/>
              <a:gd name="connsiteY74" fmla="*/ 702734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24467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485900 w 5160434"/>
              <a:gd name="connsiteY74" fmla="*/ 702734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32405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498600 w 5160434"/>
              <a:gd name="connsiteY74" fmla="*/ 702734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32405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498600 w 5160434"/>
              <a:gd name="connsiteY74" fmla="*/ 702734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32405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508125 w 5160434"/>
              <a:gd name="connsiteY74" fmla="*/ 699559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32405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508125 w 5160434"/>
              <a:gd name="connsiteY74" fmla="*/ 705909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32405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509712 w 5160434"/>
              <a:gd name="connsiteY74" fmla="*/ 701146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32405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509712 w 5160434"/>
              <a:gd name="connsiteY74" fmla="*/ 705909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32405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780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511299 w 5160434"/>
              <a:gd name="connsiteY74" fmla="*/ 704321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32405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511299 w 5160434"/>
              <a:gd name="connsiteY74" fmla="*/ 704321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32405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59996 w 5160434"/>
              <a:gd name="connsiteY68" fmla="*/ 740834 h 1248834"/>
              <a:gd name="connsiteX69" fmla="*/ 1680634 w 5160434"/>
              <a:gd name="connsiteY69" fmla="*/ 711200 h 1248834"/>
              <a:gd name="connsiteX70" fmla="*/ 1604434 w 5160434"/>
              <a:gd name="connsiteY70" fmla="*/ 711200 h 1248834"/>
              <a:gd name="connsiteX71" fmla="*/ 1604434 w 5160434"/>
              <a:gd name="connsiteY71" fmla="*/ 702734 h 1248834"/>
              <a:gd name="connsiteX72" fmla="*/ 1540934 w 5160434"/>
              <a:gd name="connsiteY72" fmla="*/ 702734 h 1248834"/>
              <a:gd name="connsiteX73" fmla="*/ 1540934 w 5160434"/>
              <a:gd name="connsiteY73" fmla="*/ 702734 h 1248834"/>
              <a:gd name="connsiteX74" fmla="*/ 1511299 w 5160434"/>
              <a:gd name="connsiteY74" fmla="*/ 704321 h 1248834"/>
              <a:gd name="connsiteX75" fmla="*/ 15113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77334 h 1248834"/>
              <a:gd name="connsiteX80" fmla="*/ 1460500 w 5160434"/>
              <a:gd name="connsiteY80" fmla="*/ 647700 h 1248834"/>
              <a:gd name="connsiteX81" fmla="*/ 1363134 w 5160434"/>
              <a:gd name="connsiteY81" fmla="*/ 647700 h 1248834"/>
              <a:gd name="connsiteX82" fmla="*/ 1363134 w 5160434"/>
              <a:gd name="connsiteY82" fmla="*/ 635000 h 1248834"/>
              <a:gd name="connsiteX83" fmla="*/ 1320800 w 5160434"/>
              <a:gd name="connsiteY83" fmla="*/ 635000 h 1248834"/>
              <a:gd name="connsiteX84" fmla="*/ 1303867 w 5160434"/>
              <a:gd name="connsiteY84" fmla="*/ 618067 h 1248834"/>
              <a:gd name="connsiteX85" fmla="*/ 1303867 w 5160434"/>
              <a:gd name="connsiteY85" fmla="*/ 605367 h 1248834"/>
              <a:gd name="connsiteX86" fmla="*/ 1227667 w 5160434"/>
              <a:gd name="connsiteY86" fmla="*/ 605367 h 1248834"/>
              <a:gd name="connsiteX87" fmla="*/ 1227667 w 5160434"/>
              <a:gd name="connsiteY87" fmla="*/ 601134 h 1248834"/>
              <a:gd name="connsiteX88" fmla="*/ 1198034 w 5160434"/>
              <a:gd name="connsiteY88" fmla="*/ 601134 h 1248834"/>
              <a:gd name="connsiteX89" fmla="*/ 1198034 w 5160434"/>
              <a:gd name="connsiteY89" fmla="*/ 592667 h 1248834"/>
              <a:gd name="connsiteX90" fmla="*/ 1126067 w 5160434"/>
              <a:gd name="connsiteY90" fmla="*/ 592667 h 1248834"/>
              <a:gd name="connsiteX91" fmla="*/ 1126067 w 5160434"/>
              <a:gd name="connsiteY91" fmla="*/ 571500 h 1248834"/>
              <a:gd name="connsiteX92" fmla="*/ 1079500 w 5160434"/>
              <a:gd name="connsiteY92" fmla="*/ 571500 h 1248834"/>
              <a:gd name="connsiteX93" fmla="*/ 1079500 w 5160434"/>
              <a:gd name="connsiteY93" fmla="*/ 563034 h 1248834"/>
              <a:gd name="connsiteX94" fmla="*/ 1032405 w 5160434"/>
              <a:gd name="connsiteY94" fmla="*/ 563034 h 1248834"/>
              <a:gd name="connsiteX95" fmla="*/ 1032934 w 5160434"/>
              <a:gd name="connsiteY95" fmla="*/ 554567 h 1248834"/>
              <a:gd name="connsiteX96" fmla="*/ 969434 w 5160434"/>
              <a:gd name="connsiteY96" fmla="*/ 554567 h 1248834"/>
              <a:gd name="connsiteX97" fmla="*/ 969434 w 5160434"/>
              <a:gd name="connsiteY97" fmla="*/ 520700 h 1248834"/>
              <a:gd name="connsiteX98" fmla="*/ 952500 w 5160434"/>
              <a:gd name="connsiteY98" fmla="*/ 520700 h 1248834"/>
              <a:gd name="connsiteX99" fmla="*/ 952500 w 5160434"/>
              <a:gd name="connsiteY99" fmla="*/ 491067 h 1248834"/>
              <a:gd name="connsiteX100" fmla="*/ 812800 w 5160434"/>
              <a:gd name="connsiteY100" fmla="*/ 491067 h 1248834"/>
              <a:gd name="connsiteX101" fmla="*/ 812800 w 5160434"/>
              <a:gd name="connsiteY101" fmla="*/ 440267 h 1248834"/>
              <a:gd name="connsiteX102" fmla="*/ 740834 w 5160434"/>
              <a:gd name="connsiteY102" fmla="*/ 440267 h 1248834"/>
              <a:gd name="connsiteX103" fmla="*/ 740834 w 5160434"/>
              <a:gd name="connsiteY103" fmla="*/ 419100 h 1248834"/>
              <a:gd name="connsiteX104" fmla="*/ 720725 w 5160434"/>
              <a:gd name="connsiteY104" fmla="*/ 415925 h 1248834"/>
              <a:gd name="connsiteX105" fmla="*/ 719666 w 5160434"/>
              <a:gd name="connsiteY105" fmla="*/ 410634 h 1248834"/>
              <a:gd name="connsiteX106" fmla="*/ 677334 w 5160434"/>
              <a:gd name="connsiteY106" fmla="*/ 410634 h 1248834"/>
              <a:gd name="connsiteX107" fmla="*/ 677334 w 5160434"/>
              <a:gd name="connsiteY107" fmla="*/ 385234 h 1248834"/>
              <a:gd name="connsiteX108" fmla="*/ 668867 w 5160434"/>
              <a:gd name="connsiteY108" fmla="*/ 385234 h 1248834"/>
              <a:gd name="connsiteX109" fmla="*/ 668867 w 5160434"/>
              <a:gd name="connsiteY109" fmla="*/ 351367 h 1248834"/>
              <a:gd name="connsiteX110" fmla="*/ 605367 w 5160434"/>
              <a:gd name="connsiteY110" fmla="*/ 351367 h 1248834"/>
              <a:gd name="connsiteX111" fmla="*/ 605367 w 5160434"/>
              <a:gd name="connsiteY111" fmla="*/ 330200 h 1248834"/>
              <a:gd name="connsiteX112" fmla="*/ 571500 w 5160434"/>
              <a:gd name="connsiteY112" fmla="*/ 330200 h 1248834"/>
              <a:gd name="connsiteX113" fmla="*/ 579967 w 5160434"/>
              <a:gd name="connsiteY113" fmla="*/ 321733 h 1248834"/>
              <a:gd name="connsiteX114" fmla="*/ 579967 w 5160434"/>
              <a:gd name="connsiteY114" fmla="*/ 321733 h 1248834"/>
              <a:gd name="connsiteX115" fmla="*/ 541867 w 5160434"/>
              <a:gd name="connsiteY115" fmla="*/ 321733 h 1248834"/>
              <a:gd name="connsiteX116" fmla="*/ 541867 w 5160434"/>
              <a:gd name="connsiteY116" fmla="*/ 266700 h 1248834"/>
              <a:gd name="connsiteX117" fmla="*/ 524934 w 5160434"/>
              <a:gd name="connsiteY117" fmla="*/ 266700 h 1248834"/>
              <a:gd name="connsiteX118" fmla="*/ 524934 w 5160434"/>
              <a:gd name="connsiteY118" fmla="*/ 254000 h 1248834"/>
              <a:gd name="connsiteX119" fmla="*/ 512234 w 5160434"/>
              <a:gd name="connsiteY119" fmla="*/ 254000 h 1248834"/>
              <a:gd name="connsiteX120" fmla="*/ 512234 w 5160434"/>
              <a:gd name="connsiteY120" fmla="*/ 232834 h 1248834"/>
              <a:gd name="connsiteX121" fmla="*/ 512234 w 5160434"/>
              <a:gd name="connsiteY121" fmla="*/ 232834 h 1248834"/>
              <a:gd name="connsiteX122" fmla="*/ 499534 w 5160434"/>
              <a:gd name="connsiteY122" fmla="*/ 220134 h 1248834"/>
              <a:gd name="connsiteX123" fmla="*/ 381000 w 5160434"/>
              <a:gd name="connsiteY123" fmla="*/ 220134 h 1248834"/>
              <a:gd name="connsiteX124" fmla="*/ 381000 w 5160434"/>
              <a:gd name="connsiteY124" fmla="*/ 203200 h 1248834"/>
              <a:gd name="connsiteX125" fmla="*/ 292100 w 5160434"/>
              <a:gd name="connsiteY125" fmla="*/ 203200 h 1248834"/>
              <a:gd name="connsiteX126" fmla="*/ 292100 w 5160434"/>
              <a:gd name="connsiteY126" fmla="*/ 182034 h 1248834"/>
              <a:gd name="connsiteX127" fmla="*/ 258234 w 5160434"/>
              <a:gd name="connsiteY127" fmla="*/ 182034 h 1248834"/>
              <a:gd name="connsiteX128" fmla="*/ 258234 w 5160434"/>
              <a:gd name="connsiteY128" fmla="*/ 135467 h 1248834"/>
              <a:gd name="connsiteX129" fmla="*/ 228600 w 5160434"/>
              <a:gd name="connsiteY129" fmla="*/ 135467 h 1248834"/>
              <a:gd name="connsiteX130" fmla="*/ 228600 w 5160434"/>
              <a:gd name="connsiteY130" fmla="*/ 118534 h 1248834"/>
              <a:gd name="connsiteX131" fmla="*/ 211667 w 5160434"/>
              <a:gd name="connsiteY131" fmla="*/ 118534 h 1248834"/>
              <a:gd name="connsiteX132" fmla="*/ 211667 w 5160434"/>
              <a:gd name="connsiteY132" fmla="*/ 101600 h 1248834"/>
              <a:gd name="connsiteX133" fmla="*/ 173567 w 5160434"/>
              <a:gd name="connsiteY133" fmla="*/ 101600 h 1248834"/>
              <a:gd name="connsiteX134" fmla="*/ 173567 w 5160434"/>
              <a:gd name="connsiteY134" fmla="*/ 76200 h 1248834"/>
              <a:gd name="connsiteX135" fmla="*/ 152400 w 5160434"/>
              <a:gd name="connsiteY135" fmla="*/ 76200 h 1248834"/>
              <a:gd name="connsiteX136" fmla="*/ 135467 w 5160434"/>
              <a:gd name="connsiteY136" fmla="*/ 59267 h 1248834"/>
              <a:gd name="connsiteX137" fmla="*/ 127000 w 5160434"/>
              <a:gd name="connsiteY137" fmla="*/ 59796 h 1248834"/>
              <a:gd name="connsiteX138" fmla="*/ 127000 w 5160434"/>
              <a:gd name="connsiteY138" fmla="*/ 42334 h 1248834"/>
              <a:gd name="connsiteX139" fmla="*/ 115887 w 5160434"/>
              <a:gd name="connsiteY139" fmla="*/ 47096 h 1248834"/>
              <a:gd name="connsiteX140" fmla="*/ 114300 w 5160434"/>
              <a:gd name="connsiteY140" fmla="*/ 38100 h 1248834"/>
              <a:gd name="connsiteX141" fmla="*/ 55034 w 5160434"/>
              <a:gd name="connsiteY141" fmla="*/ 38100 h 1248834"/>
              <a:gd name="connsiteX142" fmla="*/ 55034 w 5160434"/>
              <a:gd name="connsiteY142" fmla="*/ 25400 h 1248834"/>
              <a:gd name="connsiteX143" fmla="*/ 16934 w 5160434"/>
              <a:gd name="connsiteY143" fmla="*/ 25400 h 1248834"/>
              <a:gd name="connsiteX144" fmla="*/ 16934 w 5160434"/>
              <a:gd name="connsiteY144" fmla="*/ 12700 h 1248834"/>
              <a:gd name="connsiteX145" fmla="*/ 0 w 5160434"/>
              <a:gd name="connsiteY145" fmla="*/ 12700 h 1248834"/>
              <a:gd name="connsiteX146" fmla="*/ 0 w 5160434"/>
              <a:gd name="connsiteY146"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63234 w 5160434"/>
              <a:gd name="connsiteY51" fmla="*/ 855133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59000 w 5160434"/>
              <a:gd name="connsiteY50" fmla="*/ 859367 h 1248834"/>
              <a:gd name="connsiteX51" fmla="*/ 2172759 w 5160434"/>
              <a:gd name="connsiteY51" fmla="*/ 853546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70112 w 5160434"/>
              <a:gd name="connsiteY50" fmla="*/ 872067 h 1248834"/>
              <a:gd name="connsiteX51" fmla="*/ 2172759 w 5160434"/>
              <a:gd name="connsiteY51" fmla="*/ 853546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73287 w 5160434"/>
              <a:gd name="connsiteY50" fmla="*/ 860954 h 1248834"/>
              <a:gd name="connsiteX51" fmla="*/ 2172759 w 5160434"/>
              <a:gd name="connsiteY51" fmla="*/ 853546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6963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73287 w 5160434"/>
              <a:gd name="connsiteY50" fmla="*/ 860954 h 1248834"/>
              <a:gd name="connsiteX51" fmla="*/ 2172759 w 5160434"/>
              <a:gd name="connsiteY51" fmla="*/ 853546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83922 w 5160434"/>
              <a:gd name="connsiteY41" fmla="*/ 953559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73287 w 5160434"/>
              <a:gd name="connsiteY50" fmla="*/ 860954 h 1248834"/>
              <a:gd name="connsiteX51" fmla="*/ 2172759 w 5160434"/>
              <a:gd name="connsiteY51" fmla="*/ 853546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83922 w 5160434"/>
              <a:gd name="connsiteY41" fmla="*/ 959909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73287 w 5160434"/>
              <a:gd name="connsiteY50" fmla="*/ 860954 h 1248834"/>
              <a:gd name="connsiteX51" fmla="*/ 2172759 w 5160434"/>
              <a:gd name="connsiteY51" fmla="*/ 853546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83922 w 5160434"/>
              <a:gd name="connsiteY41" fmla="*/ 953559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73287 w 5160434"/>
              <a:gd name="connsiteY50" fmla="*/ 860954 h 1248834"/>
              <a:gd name="connsiteX51" fmla="*/ 2172759 w 5160434"/>
              <a:gd name="connsiteY51" fmla="*/ 853546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85510 w 5160434"/>
              <a:gd name="connsiteY41" fmla="*/ 959909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73287 w 5160434"/>
              <a:gd name="connsiteY50" fmla="*/ 860954 h 1248834"/>
              <a:gd name="connsiteX51" fmla="*/ 2172759 w 5160434"/>
              <a:gd name="connsiteY51" fmla="*/ 853546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87097 w 5160434"/>
              <a:gd name="connsiteY41" fmla="*/ 951972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73287 w 5160434"/>
              <a:gd name="connsiteY50" fmla="*/ 860954 h 1248834"/>
              <a:gd name="connsiteX51" fmla="*/ 2172759 w 5160434"/>
              <a:gd name="connsiteY51" fmla="*/ 853546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79500 h 1248834"/>
              <a:gd name="connsiteX22" fmla="*/ 3369734 w 5160434"/>
              <a:gd name="connsiteY22" fmla="*/ 1049867 h 1248834"/>
              <a:gd name="connsiteX23" fmla="*/ 3238500 w 5160434"/>
              <a:gd name="connsiteY23" fmla="*/ 1049867 h 1248834"/>
              <a:gd name="connsiteX24" fmla="*/ 3238500 w 5160434"/>
              <a:gd name="connsiteY24" fmla="*/ 1045634 h 1248834"/>
              <a:gd name="connsiteX25" fmla="*/ 3048000 w 5160434"/>
              <a:gd name="connsiteY25" fmla="*/ 1045634 h 1248834"/>
              <a:gd name="connsiteX26" fmla="*/ 3048000 w 5160434"/>
              <a:gd name="connsiteY26" fmla="*/ 1028700 h 1248834"/>
              <a:gd name="connsiteX27" fmla="*/ 3022600 w 5160434"/>
              <a:gd name="connsiteY27" fmla="*/ 1028700 h 1248834"/>
              <a:gd name="connsiteX28" fmla="*/ 3022600 w 5160434"/>
              <a:gd name="connsiteY28" fmla="*/ 1024467 h 1248834"/>
              <a:gd name="connsiteX29" fmla="*/ 2870200 w 5160434"/>
              <a:gd name="connsiteY29" fmla="*/ 1024467 h 1248834"/>
              <a:gd name="connsiteX30" fmla="*/ 2870200 w 5160434"/>
              <a:gd name="connsiteY30" fmla="*/ 1011767 h 1248834"/>
              <a:gd name="connsiteX31" fmla="*/ 2777067 w 5160434"/>
              <a:gd name="connsiteY31" fmla="*/ 1011767 h 1248834"/>
              <a:gd name="connsiteX32" fmla="*/ 2777067 w 5160434"/>
              <a:gd name="connsiteY32" fmla="*/ 1011767 h 1248834"/>
              <a:gd name="connsiteX33" fmla="*/ 2764367 w 5160434"/>
              <a:gd name="connsiteY33" fmla="*/ 999067 h 1248834"/>
              <a:gd name="connsiteX34" fmla="*/ 2764367 w 5160434"/>
              <a:gd name="connsiteY34" fmla="*/ 990600 h 1248834"/>
              <a:gd name="connsiteX35" fmla="*/ 2751667 w 5160434"/>
              <a:gd name="connsiteY35" fmla="*/ 990600 h 1248834"/>
              <a:gd name="connsiteX36" fmla="*/ 2751667 w 5160434"/>
              <a:gd name="connsiteY36" fmla="*/ 977900 h 1248834"/>
              <a:gd name="connsiteX37" fmla="*/ 2683934 w 5160434"/>
              <a:gd name="connsiteY37" fmla="*/ 977900 h 1248834"/>
              <a:gd name="connsiteX38" fmla="*/ 2683934 w 5160434"/>
              <a:gd name="connsiteY38" fmla="*/ 977900 h 1248834"/>
              <a:gd name="connsiteX39" fmla="*/ 2590800 w 5160434"/>
              <a:gd name="connsiteY39" fmla="*/ 977900 h 1248834"/>
              <a:gd name="connsiteX40" fmla="*/ 2590800 w 5160434"/>
              <a:gd name="connsiteY40" fmla="*/ 977900 h 1248834"/>
              <a:gd name="connsiteX41" fmla="*/ 2588684 w 5160434"/>
              <a:gd name="connsiteY41" fmla="*/ 956734 h 1248834"/>
              <a:gd name="connsiteX42" fmla="*/ 2523067 w 5160434"/>
              <a:gd name="connsiteY42" fmla="*/ 956734 h 1248834"/>
              <a:gd name="connsiteX43" fmla="*/ 2523067 w 5160434"/>
              <a:gd name="connsiteY43" fmla="*/ 935567 h 1248834"/>
              <a:gd name="connsiteX44" fmla="*/ 2455334 w 5160434"/>
              <a:gd name="connsiteY44" fmla="*/ 935567 h 1248834"/>
              <a:gd name="connsiteX45" fmla="*/ 2455334 w 5160434"/>
              <a:gd name="connsiteY45" fmla="*/ 927100 h 1248834"/>
              <a:gd name="connsiteX46" fmla="*/ 2379134 w 5160434"/>
              <a:gd name="connsiteY46" fmla="*/ 927100 h 1248834"/>
              <a:gd name="connsiteX47" fmla="*/ 2379134 w 5160434"/>
              <a:gd name="connsiteY47" fmla="*/ 901700 h 1248834"/>
              <a:gd name="connsiteX48" fmla="*/ 2324100 w 5160434"/>
              <a:gd name="connsiteY48" fmla="*/ 901700 h 1248834"/>
              <a:gd name="connsiteX49" fmla="*/ 2324100 w 5160434"/>
              <a:gd name="connsiteY49" fmla="*/ 859367 h 1248834"/>
              <a:gd name="connsiteX50" fmla="*/ 2173287 w 5160434"/>
              <a:gd name="connsiteY50" fmla="*/ 860954 h 1248834"/>
              <a:gd name="connsiteX51" fmla="*/ 2172759 w 5160434"/>
              <a:gd name="connsiteY51" fmla="*/ 853546 h 1248834"/>
              <a:gd name="connsiteX52" fmla="*/ 2103967 w 5160434"/>
              <a:gd name="connsiteY52" fmla="*/ 855133 h 1248834"/>
              <a:gd name="connsiteX53" fmla="*/ 2103967 w 5160434"/>
              <a:gd name="connsiteY53" fmla="*/ 833967 h 1248834"/>
              <a:gd name="connsiteX54" fmla="*/ 1955800 w 5160434"/>
              <a:gd name="connsiteY54" fmla="*/ 833967 h 1248834"/>
              <a:gd name="connsiteX55" fmla="*/ 1951567 w 5160434"/>
              <a:gd name="connsiteY55" fmla="*/ 829734 h 1248834"/>
              <a:gd name="connsiteX56" fmla="*/ 1926167 w 5160434"/>
              <a:gd name="connsiteY56" fmla="*/ 829734 h 1248834"/>
              <a:gd name="connsiteX57" fmla="*/ 1926167 w 5160434"/>
              <a:gd name="connsiteY57" fmla="*/ 817034 h 1248834"/>
              <a:gd name="connsiteX58" fmla="*/ 1807634 w 5160434"/>
              <a:gd name="connsiteY58" fmla="*/ 817034 h 1248834"/>
              <a:gd name="connsiteX59" fmla="*/ 1807634 w 5160434"/>
              <a:gd name="connsiteY59" fmla="*/ 791634 h 1248834"/>
              <a:gd name="connsiteX60" fmla="*/ 1786467 w 5160434"/>
              <a:gd name="connsiteY60" fmla="*/ 791634 h 1248834"/>
              <a:gd name="connsiteX61" fmla="*/ 1786467 w 5160434"/>
              <a:gd name="connsiteY61" fmla="*/ 770467 h 1248834"/>
              <a:gd name="connsiteX62" fmla="*/ 1765300 w 5160434"/>
              <a:gd name="connsiteY62" fmla="*/ 770467 h 1248834"/>
              <a:gd name="connsiteX63" fmla="*/ 1765300 w 5160434"/>
              <a:gd name="connsiteY63" fmla="*/ 770467 h 1248834"/>
              <a:gd name="connsiteX64" fmla="*/ 1765300 w 5160434"/>
              <a:gd name="connsiteY64" fmla="*/ 757767 h 1248834"/>
              <a:gd name="connsiteX65" fmla="*/ 1748367 w 5160434"/>
              <a:gd name="connsiteY65" fmla="*/ 757767 h 1248834"/>
              <a:gd name="connsiteX66" fmla="*/ 1748367 w 5160434"/>
              <a:gd name="connsiteY66" fmla="*/ 740834 h 1248834"/>
              <a:gd name="connsiteX67" fmla="*/ 1680634 w 5160434"/>
              <a:gd name="connsiteY67" fmla="*/ 740834 h 1248834"/>
              <a:gd name="connsiteX68" fmla="*/ 1680634 w 5160434"/>
              <a:gd name="connsiteY68" fmla="*/ 711200 h 1248834"/>
              <a:gd name="connsiteX69" fmla="*/ 1604434 w 5160434"/>
              <a:gd name="connsiteY69" fmla="*/ 711200 h 1248834"/>
              <a:gd name="connsiteX70" fmla="*/ 1604434 w 5160434"/>
              <a:gd name="connsiteY70" fmla="*/ 702734 h 1248834"/>
              <a:gd name="connsiteX71" fmla="*/ 1540934 w 5160434"/>
              <a:gd name="connsiteY71" fmla="*/ 702734 h 1248834"/>
              <a:gd name="connsiteX72" fmla="*/ 1540934 w 5160434"/>
              <a:gd name="connsiteY72" fmla="*/ 702734 h 1248834"/>
              <a:gd name="connsiteX73" fmla="*/ 1511299 w 5160434"/>
              <a:gd name="connsiteY73" fmla="*/ 704321 h 1248834"/>
              <a:gd name="connsiteX74" fmla="*/ 15113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77334 h 1248834"/>
              <a:gd name="connsiteX79" fmla="*/ 1460500 w 5160434"/>
              <a:gd name="connsiteY79" fmla="*/ 647700 h 1248834"/>
              <a:gd name="connsiteX80" fmla="*/ 1363134 w 5160434"/>
              <a:gd name="connsiteY80" fmla="*/ 647700 h 1248834"/>
              <a:gd name="connsiteX81" fmla="*/ 1363134 w 5160434"/>
              <a:gd name="connsiteY81" fmla="*/ 635000 h 1248834"/>
              <a:gd name="connsiteX82" fmla="*/ 1320800 w 5160434"/>
              <a:gd name="connsiteY82" fmla="*/ 635000 h 1248834"/>
              <a:gd name="connsiteX83" fmla="*/ 1303867 w 5160434"/>
              <a:gd name="connsiteY83" fmla="*/ 618067 h 1248834"/>
              <a:gd name="connsiteX84" fmla="*/ 1303867 w 5160434"/>
              <a:gd name="connsiteY84" fmla="*/ 605367 h 1248834"/>
              <a:gd name="connsiteX85" fmla="*/ 1227667 w 5160434"/>
              <a:gd name="connsiteY85" fmla="*/ 605367 h 1248834"/>
              <a:gd name="connsiteX86" fmla="*/ 1227667 w 5160434"/>
              <a:gd name="connsiteY86" fmla="*/ 601134 h 1248834"/>
              <a:gd name="connsiteX87" fmla="*/ 1198034 w 5160434"/>
              <a:gd name="connsiteY87" fmla="*/ 601134 h 1248834"/>
              <a:gd name="connsiteX88" fmla="*/ 1198034 w 5160434"/>
              <a:gd name="connsiteY88" fmla="*/ 592667 h 1248834"/>
              <a:gd name="connsiteX89" fmla="*/ 1126067 w 5160434"/>
              <a:gd name="connsiteY89" fmla="*/ 592667 h 1248834"/>
              <a:gd name="connsiteX90" fmla="*/ 1126067 w 5160434"/>
              <a:gd name="connsiteY90" fmla="*/ 571500 h 1248834"/>
              <a:gd name="connsiteX91" fmla="*/ 1079500 w 5160434"/>
              <a:gd name="connsiteY91" fmla="*/ 571500 h 1248834"/>
              <a:gd name="connsiteX92" fmla="*/ 1079500 w 5160434"/>
              <a:gd name="connsiteY92" fmla="*/ 563034 h 1248834"/>
              <a:gd name="connsiteX93" fmla="*/ 1032405 w 5160434"/>
              <a:gd name="connsiteY93" fmla="*/ 563034 h 1248834"/>
              <a:gd name="connsiteX94" fmla="*/ 1032934 w 5160434"/>
              <a:gd name="connsiteY94" fmla="*/ 554567 h 1248834"/>
              <a:gd name="connsiteX95" fmla="*/ 969434 w 5160434"/>
              <a:gd name="connsiteY95" fmla="*/ 554567 h 1248834"/>
              <a:gd name="connsiteX96" fmla="*/ 969434 w 5160434"/>
              <a:gd name="connsiteY96" fmla="*/ 520700 h 1248834"/>
              <a:gd name="connsiteX97" fmla="*/ 952500 w 5160434"/>
              <a:gd name="connsiteY97" fmla="*/ 520700 h 1248834"/>
              <a:gd name="connsiteX98" fmla="*/ 952500 w 5160434"/>
              <a:gd name="connsiteY98" fmla="*/ 491067 h 1248834"/>
              <a:gd name="connsiteX99" fmla="*/ 812800 w 5160434"/>
              <a:gd name="connsiteY99" fmla="*/ 491067 h 1248834"/>
              <a:gd name="connsiteX100" fmla="*/ 812800 w 5160434"/>
              <a:gd name="connsiteY100" fmla="*/ 440267 h 1248834"/>
              <a:gd name="connsiteX101" fmla="*/ 740834 w 5160434"/>
              <a:gd name="connsiteY101" fmla="*/ 440267 h 1248834"/>
              <a:gd name="connsiteX102" fmla="*/ 740834 w 5160434"/>
              <a:gd name="connsiteY102" fmla="*/ 419100 h 1248834"/>
              <a:gd name="connsiteX103" fmla="*/ 720725 w 5160434"/>
              <a:gd name="connsiteY103" fmla="*/ 415925 h 1248834"/>
              <a:gd name="connsiteX104" fmla="*/ 719666 w 5160434"/>
              <a:gd name="connsiteY104" fmla="*/ 410634 h 1248834"/>
              <a:gd name="connsiteX105" fmla="*/ 677334 w 5160434"/>
              <a:gd name="connsiteY105" fmla="*/ 410634 h 1248834"/>
              <a:gd name="connsiteX106" fmla="*/ 677334 w 5160434"/>
              <a:gd name="connsiteY106" fmla="*/ 385234 h 1248834"/>
              <a:gd name="connsiteX107" fmla="*/ 668867 w 5160434"/>
              <a:gd name="connsiteY107" fmla="*/ 385234 h 1248834"/>
              <a:gd name="connsiteX108" fmla="*/ 668867 w 5160434"/>
              <a:gd name="connsiteY108" fmla="*/ 351367 h 1248834"/>
              <a:gd name="connsiteX109" fmla="*/ 605367 w 5160434"/>
              <a:gd name="connsiteY109" fmla="*/ 351367 h 1248834"/>
              <a:gd name="connsiteX110" fmla="*/ 605367 w 5160434"/>
              <a:gd name="connsiteY110" fmla="*/ 330200 h 1248834"/>
              <a:gd name="connsiteX111" fmla="*/ 571500 w 5160434"/>
              <a:gd name="connsiteY111" fmla="*/ 330200 h 1248834"/>
              <a:gd name="connsiteX112" fmla="*/ 579967 w 5160434"/>
              <a:gd name="connsiteY112" fmla="*/ 321733 h 1248834"/>
              <a:gd name="connsiteX113" fmla="*/ 579967 w 5160434"/>
              <a:gd name="connsiteY113" fmla="*/ 321733 h 1248834"/>
              <a:gd name="connsiteX114" fmla="*/ 541867 w 5160434"/>
              <a:gd name="connsiteY114" fmla="*/ 321733 h 1248834"/>
              <a:gd name="connsiteX115" fmla="*/ 541867 w 5160434"/>
              <a:gd name="connsiteY115" fmla="*/ 266700 h 1248834"/>
              <a:gd name="connsiteX116" fmla="*/ 524934 w 5160434"/>
              <a:gd name="connsiteY116" fmla="*/ 266700 h 1248834"/>
              <a:gd name="connsiteX117" fmla="*/ 524934 w 5160434"/>
              <a:gd name="connsiteY117" fmla="*/ 254000 h 1248834"/>
              <a:gd name="connsiteX118" fmla="*/ 512234 w 5160434"/>
              <a:gd name="connsiteY118" fmla="*/ 254000 h 1248834"/>
              <a:gd name="connsiteX119" fmla="*/ 512234 w 5160434"/>
              <a:gd name="connsiteY119" fmla="*/ 232834 h 1248834"/>
              <a:gd name="connsiteX120" fmla="*/ 512234 w 5160434"/>
              <a:gd name="connsiteY120" fmla="*/ 232834 h 1248834"/>
              <a:gd name="connsiteX121" fmla="*/ 499534 w 5160434"/>
              <a:gd name="connsiteY121" fmla="*/ 220134 h 1248834"/>
              <a:gd name="connsiteX122" fmla="*/ 381000 w 5160434"/>
              <a:gd name="connsiteY122" fmla="*/ 220134 h 1248834"/>
              <a:gd name="connsiteX123" fmla="*/ 381000 w 5160434"/>
              <a:gd name="connsiteY123" fmla="*/ 203200 h 1248834"/>
              <a:gd name="connsiteX124" fmla="*/ 292100 w 5160434"/>
              <a:gd name="connsiteY124" fmla="*/ 203200 h 1248834"/>
              <a:gd name="connsiteX125" fmla="*/ 292100 w 5160434"/>
              <a:gd name="connsiteY125" fmla="*/ 182034 h 1248834"/>
              <a:gd name="connsiteX126" fmla="*/ 258234 w 5160434"/>
              <a:gd name="connsiteY126" fmla="*/ 182034 h 1248834"/>
              <a:gd name="connsiteX127" fmla="*/ 258234 w 5160434"/>
              <a:gd name="connsiteY127" fmla="*/ 135467 h 1248834"/>
              <a:gd name="connsiteX128" fmla="*/ 228600 w 5160434"/>
              <a:gd name="connsiteY128" fmla="*/ 135467 h 1248834"/>
              <a:gd name="connsiteX129" fmla="*/ 228600 w 5160434"/>
              <a:gd name="connsiteY129" fmla="*/ 118534 h 1248834"/>
              <a:gd name="connsiteX130" fmla="*/ 211667 w 5160434"/>
              <a:gd name="connsiteY130" fmla="*/ 118534 h 1248834"/>
              <a:gd name="connsiteX131" fmla="*/ 211667 w 5160434"/>
              <a:gd name="connsiteY131" fmla="*/ 101600 h 1248834"/>
              <a:gd name="connsiteX132" fmla="*/ 173567 w 5160434"/>
              <a:gd name="connsiteY132" fmla="*/ 101600 h 1248834"/>
              <a:gd name="connsiteX133" fmla="*/ 173567 w 5160434"/>
              <a:gd name="connsiteY133" fmla="*/ 76200 h 1248834"/>
              <a:gd name="connsiteX134" fmla="*/ 152400 w 5160434"/>
              <a:gd name="connsiteY134" fmla="*/ 76200 h 1248834"/>
              <a:gd name="connsiteX135" fmla="*/ 135467 w 5160434"/>
              <a:gd name="connsiteY135" fmla="*/ 59267 h 1248834"/>
              <a:gd name="connsiteX136" fmla="*/ 127000 w 5160434"/>
              <a:gd name="connsiteY136" fmla="*/ 59796 h 1248834"/>
              <a:gd name="connsiteX137" fmla="*/ 127000 w 5160434"/>
              <a:gd name="connsiteY137" fmla="*/ 42334 h 1248834"/>
              <a:gd name="connsiteX138" fmla="*/ 115887 w 5160434"/>
              <a:gd name="connsiteY138" fmla="*/ 47096 h 1248834"/>
              <a:gd name="connsiteX139" fmla="*/ 114300 w 5160434"/>
              <a:gd name="connsiteY139" fmla="*/ 38100 h 1248834"/>
              <a:gd name="connsiteX140" fmla="*/ 55034 w 5160434"/>
              <a:gd name="connsiteY140" fmla="*/ 38100 h 1248834"/>
              <a:gd name="connsiteX141" fmla="*/ 55034 w 5160434"/>
              <a:gd name="connsiteY141" fmla="*/ 25400 h 1248834"/>
              <a:gd name="connsiteX142" fmla="*/ 16934 w 5160434"/>
              <a:gd name="connsiteY142" fmla="*/ 25400 h 1248834"/>
              <a:gd name="connsiteX143" fmla="*/ 16934 w 5160434"/>
              <a:gd name="connsiteY143" fmla="*/ 12700 h 1248834"/>
              <a:gd name="connsiteX144" fmla="*/ 0 w 5160434"/>
              <a:gd name="connsiteY144" fmla="*/ 12700 h 1248834"/>
              <a:gd name="connsiteX145" fmla="*/ 0 w 5160434"/>
              <a:gd name="connsiteY145"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73967 w 5160434"/>
              <a:gd name="connsiteY20" fmla="*/ 1075267 h 1248834"/>
              <a:gd name="connsiteX21" fmla="*/ 3369734 w 5160434"/>
              <a:gd name="connsiteY21" fmla="*/ 1049867 h 1248834"/>
              <a:gd name="connsiteX22" fmla="*/ 3238500 w 5160434"/>
              <a:gd name="connsiteY22" fmla="*/ 1049867 h 1248834"/>
              <a:gd name="connsiteX23" fmla="*/ 3238500 w 5160434"/>
              <a:gd name="connsiteY23" fmla="*/ 1045634 h 1248834"/>
              <a:gd name="connsiteX24" fmla="*/ 3048000 w 5160434"/>
              <a:gd name="connsiteY24" fmla="*/ 1045634 h 1248834"/>
              <a:gd name="connsiteX25" fmla="*/ 3048000 w 5160434"/>
              <a:gd name="connsiteY25" fmla="*/ 1028700 h 1248834"/>
              <a:gd name="connsiteX26" fmla="*/ 3022600 w 5160434"/>
              <a:gd name="connsiteY26" fmla="*/ 1028700 h 1248834"/>
              <a:gd name="connsiteX27" fmla="*/ 3022600 w 5160434"/>
              <a:gd name="connsiteY27" fmla="*/ 1024467 h 1248834"/>
              <a:gd name="connsiteX28" fmla="*/ 2870200 w 5160434"/>
              <a:gd name="connsiteY28" fmla="*/ 1024467 h 1248834"/>
              <a:gd name="connsiteX29" fmla="*/ 2870200 w 5160434"/>
              <a:gd name="connsiteY29" fmla="*/ 1011767 h 1248834"/>
              <a:gd name="connsiteX30" fmla="*/ 2777067 w 5160434"/>
              <a:gd name="connsiteY30" fmla="*/ 1011767 h 1248834"/>
              <a:gd name="connsiteX31" fmla="*/ 2777067 w 5160434"/>
              <a:gd name="connsiteY31" fmla="*/ 1011767 h 1248834"/>
              <a:gd name="connsiteX32" fmla="*/ 2764367 w 5160434"/>
              <a:gd name="connsiteY32" fmla="*/ 999067 h 1248834"/>
              <a:gd name="connsiteX33" fmla="*/ 2764367 w 5160434"/>
              <a:gd name="connsiteY33" fmla="*/ 990600 h 1248834"/>
              <a:gd name="connsiteX34" fmla="*/ 2751667 w 5160434"/>
              <a:gd name="connsiteY34" fmla="*/ 990600 h 1248834"/>
              <a:gd name="connsiteX35" fmla="*/ 2751667 w 5160434"/>
              <a:gd name="connsiteY35" fmla="*/ 977900 h 1248834"/>
              <a:gd name="connsiteX36" fmla="*/ 2683934 w 5160434"/>
              <a:gd name="connsiteY36" fmla="*/ 977900 h 1248834"/>
              <a:gd name="connsiteX37" fmla="*/ 2683934 w 5160434"/>
              <a:gd name="connsiteY37" fmla="*/ 977900 h 1248834"/>
              <a:gd name="connsiteX38" fmla="*/ 2590800 w 5160434"/>
              <a:gd name="connsiteY38" fmla="*/ 977900 h 1248834"/>
              <a:gd name="connsiteX39" fmla="*/ 2590800 w 5160434"/>
              <a:gd name="connsiteY39" fmla="*/ 977900 h 1248834"/>
              <a:gd name="connsiteX40" fmla="*/ 2588684 w 5160434"/>
              <a:gd name="connsiteY40" fmla="*/ 956734 h 1248834"/>
              <a:gd name="connsiteX41" fmla="*/ 2523067 w 5160434"/>
              <a:gd name="connsiteY41" fmla="*/ 956734 h 1248834"/>
              <a:gd name="connsiteX42" fmla="*/ 2523067 w 5160434"/>
              <a:gd name="connsiteY42" fmla="*/ 935567 h 1248834"/>
              <a:gd name="connsiteX43" fmla="*/ 2455334 w 5160434"/>
              <a:gd name="connsiteY43" fmla="*/ 935567 h 1248834"/>
              <a:gd name="connsiteX44" fmla="*/ 2455334 w 5160434"/>
              <a:gd name="connsiteY44" fmla="*/ 927100 h 1248834"/>
              <a:gd name="connsiteX45" fmla="*/ 2379134 w 5160434"/>
              <a:gd name="connsiteY45" fmla="*/ 927100 h 1248834"/>
              <a:gd name="connsiteX46" fmla="*/ 2379134 w 5160434"/>
              <a:gd name="connsiteY46" fmla="*/ 901700 h 1248834"/>
              <a:gd name="connsiteX47" fmla="*/ 2324100 w 5160434"/>
              <a:gd name="connsiteY47" fmla="*/ 901700 h 1248834"/>
              <a:gd name="connsiteX48" fmla="*/ 2324100 w 5160434"/>
              <a:gd name="connsiteY48" fmla="*/ 859367 h 1248834"/>
              <a:gd name="connsiteX49" fmla="*/ 2173287 w 5160434"/>
              <a:gd name="connsiteY49" fmla="*/ 860954 h 1248834"/>
              <a:gd name="connsiteX50" fmla="*/ 2172759 w 5160434"/>
              <a:gd name="connsiteY50" fmla="*/ 853546 h 1248834"/>
              <a:gd name="connsiteX51" fmla="*/ 2103967 w 5160434"/>
              <a:gd name="connsiteY51" fmla="*/ 855133 h 1248834"/>
              <a:gd name="connsiteX52" fmla="*/ 2103967 w 5160434"/>
              <a:gd name="connsiteY52" fmla="*/ 833967 h 1248834"/>
              <a:gd name="connsiteX53" fmla="*/ 1955800 w 5160434"/>
              <a:gd name="connsiteY53" fmla="*/ 833967 h 1248834"/>
              <a:gd name="connsiteX54" fmla="*/ 1951567 w 5160434"/>
              <a:gd name="connsiteY54" fmla="*/ 829734 h 1248834"/>
              <a:gd name="connsiteX55" fmla="*/ 1926167 w 5160434"/>
              <a:gd name="connsiteY55" fmla="*/ 829734 h 1248834"/>
              <a:gd name="connsiteX56" fmla="*/ 1926167 w 5160434"/>
              <a:gd name="connsiteY56" fmla="*/ 817034 h 1248834"/>
              <a:gd name="connsiteX57" fmla="*/ 1807634 w 5160434"/>
              <a:gd name="connsiteY57" fmla="*/ 817034 h 1248834"/>
              <a:gd name="connsiteX58" fmla="*/ 1807634 w 5160434"/>
              <a:gd name="connsiteY58" fmla="*/ 791634 h 1248834"/>
              <a:gd name="connsiteX59" fmla="*/ 1786467 w 5160434"/>
              <a:gd name="connsiteY59" fmla="*/ 791634 h 1248834"/>
              <a:gd name="connsiteX60" fmla="*/ 1786467 w 5160434"/>
              <a:gd name="connsiteY60" fmla="*/ 770467 h 1248834"/>
              <a:gd name="connsiteX61" fmla="*/ 1765300 w 5160434"/>
              <a:gd name="connsiteY61" fmla="*/ 770467 h 1248834"/>
              <a:gd name="connsiteX62" fmla="*/ 1765300 w 5160434"/>
              <a:gd name="connsiteY62" fmla="*/ 770467 h 1248834"/>
              <a:gd name="connsiteX63" fmla="*/ 1765300 w 5160434"/>
              <a:gd name="connsiteY63" fmla="*/ 757767 h 1248834"/>
              <a:gd name="connsiteX64" fmla="*/ 1748367 w 5160434"/>
              <a:gd name="connsiteY64" fmla="*/ 757767 h 1248834"/>
              <a:gd name="connsiteX65" fmla="*/ 1748367 w 5160434"/>
              <a:gd name="connsiteY65" fmla="*/ 740834 h 1248834"/>
              <a:gd name="connsiteX66" fmla="*/ 1680634 w 5160434"/>
              <a:gd name="connsiteY66" fmla="*/ 740834 h 1248834"/>
              <a:gd name="connsiteX67" fmla="*/ 1680634 w 5160434"/>
              <a:gd name="connsiteY67" fmla="*/ 711200 h 1248834"/>
              <a:gd name="connsiteX68" fmla="*/ 1604434 w 5160434"/>
              <a:gd name="connsiteY68" fmla="*/ 711200 h 1248834"/>
              <a:gd name="connsiteX69" fmla="*/ 1604434 w 5160434"/>
              <a:gd name="connsiteY69" fmla="*/ 702734 h 1248834"/>
              <a:gd name="connsiteX70" fmla="*/ 1540934 w 5160434"/>
              <a:gd name="connsiteY70" fmla="*/ 702734 h 1248834"/>
              <a:gd name="connsiteX71" fmla="*/ 1540934 w 5160434"/>
              <a:gd name="connsiteY71" fmla="*/ 702734 h 1248834"/>
              <a:gd name="connsiteX72" fmla="*/ 1511299 w 5160434"/>
              <a:gd name="connsiteY72" fmla="*/ 704321 h 1248834"/>
              <a:gd name="connsiteX73" fmla="*/ 1511300 w 5160434"/>
              <a:gd name="connsiteY73" fmla="*/ 677334 h 1248834"/>
              <a:gd name="connsiteX74" fmla="*/ 14605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47700 h 1248834"/>
              <a:gd name="connsiteX79" fmla="*/ 1363134 w 5160434"/>
              <a:gd name="connsiteY79" fmla="*/ 647700 h 1248834"/>
              <a:gd name="connsiteX80" fmla="*/ 1363134 w 5160434"/>
              <a:gd name="connsiteY80" fmla="*/ 635000 h 1248834"/>
              <a:gd name="connsiteX81" fmla="*/ 1320800 w 5160434"/>
              <a:gd name="connsiteY81" fmla="*/ 635000 h 1248834"/>
              <a:gd name="connsiteX82" fmla="*/ 1303867 w 5160434"/>
              <a:gd name="connsiteY82" fmla="*/ 618067 h 1248834"/>
              <a:gd name="connsiteX83" fmla="*/ 1303867 w 5160434"/>
              <a:gd name="connsiteY83" fmla="*/ 605367 h 1248834"/>
              <a:gd name="connsiteX84" fmla="*/ 1227667 w 5160434"/>
              <a:gd name="connsiteY84" fmla="*/ 605367 h 1248834"/>
              <a:gd name="connsiteX85" fmla="*/ 1227667 w 5160434"/>
              <a:gd name="connsiteY85" fmla="*/ 601134 h 1248834"/>
              <a:gd name="connsiteX86" fmla="*/ 1198034 w 5160434"/>
              <a:gd name="connsiteY86" fmla="*/ 601134 h 1248834"/>
              <a:gd name="connsiteX87" fmla="*/ 1198034 w 5160434"/>
              <a:gd name="connsiteY87" fmla="*/ 592667 h 1248834"/>
              <a:gd name="connsiteX88" fmla="*/ 1126067 w 5160434"/>
              <a:gd name="connsiteY88" fmla="*/ 592667 h 1248834"/>
              <a:gd name="connsiteX89" fmla="*/ 1126067 w 5160434"/>
              <a:gd name="connsiteY89" fmla="*/ 571500 h 1248834"/>
              <a:gd name="connsiteX90" fmla="*/ 1079500 w 5160434"/>
              <a:gd name="connsiteY90" fmla="*/ 571500 h 1248834"/>
              <a:gd name="connsiteX91" fmla="*/ 1079500 w 5160434"/>
              <a:gd name="connsiteY91" fmla="*/ 563034 h 1248834"/>
              <a:gd name="connsiteX92" fmla="*/ 1032405 w 5160434"/>
              <a:gd name="connsiteY92" fmla="*/ 563034 h 1248834"/>
              <a:gd name="connsiteX93" fmla="*/ 1032934 w 5160434"/>
              <a:gd name="connsiteY93" fmla="*/ 554567 h 1248834"/>
              <a:gd name="connsiteX94" fmla="*/ 969434 w 5160434"/>
              <a:gd name="connsiteY94" fmla="*/ 554567 h 1248834"/>
              <a:gd name="connsiteX95" fmla="*/ 969434 w 5160434"/>
              <a:gd name="connsiteY95" fmla="*/ 520700 h 1248834"/>
              <a:gd name="connsiteX96" fmla="*/ 952500 w 5160434"/>
              <a:gd name="connsiteY96" fmla="*/ 520700 h 1248834"/>
              <a:gd name="connsiteX97" fmla="*/ 952500 w 5160434"/>
              <a:gd name="connsiteY97" fmla="*/ 491067 h 1248834"/>
              <a:gd name="connsiteX98" fmla="*/ 812800 w 5160434"/>
              <a:gd name="connsiteY98" fmla="*/ 491067 h 1248834"/>
              <a:gd name="connsiteX99" fmla="*/ 812800 w 5160434"/>
              <a:gd name="connsiteY99" fmla="*/ 440267 h 1248834"/>
              <a:gd name="connsiteX100" fmla="*/ 740834 w 5160434"/>
              <a:gd name="connsiteY100" fmla="*/ 440267 h 1248834"/>
              <a:gd name="connsiteX101" fmla="*/ 740834 w 5160434"/>
              <a:gd name="connsiteY101" fmla="*/ 419100 h 1248834"/>
              <a:gd name="connsiteX102" fmla="*/ 720725 w 5160434"/>
              <a:gd name="connsiteY102" fmla="*/ 415925 h 1248834"/>
              <a:gd name="connsiteX103" fmla="*/ 719666 w 5160434"/>
              <a:gd name="connsiteY103" fmla="*/ 410634 h 1248834"/>
              <a:gd name="connsiteX104" fmla="*/ 677334 w 5160434"/>
              <a:gd name="connsiteY104" fmla="*/ 410634 h 1248834"/>
              <a:gd name="connsiteX105" fmla="*/ 677334 w 5160434"/>
              <a:gd name="connsiteY105" fmla="*/ 385234 h 1248834"/>
              <a:gd name="connsiteX106" fmla="*/ 668867 w 5160434"/>
              <a:gd name="connsiteY106" fmla="*/ 385234 h 1248834"/>
              <a:gd name="connsiteX107" fmla="*/ 668867 w 5160434"/>
              <a:gd name="connsiteY107" fmla="*/ 351367 h 1248834"/>
              <a:gd name="connsiteX108" fmla="*/ 605367 w 5160434"/>
              <a:gd name="connsiteY108" fmla="*/ 351367 h 1248834"/>
              <a:gd name="connsiteX109" fmla="*/ 605367 w 5160434"/>
              <a:gd name="connsiteY109" fmla="*/ 330200 h 1248834"/>
              <a:gd name="connsiteX110" fmla="*/ 571500 w 5160434"/>
              <a:gd name="connsiteY110" fmla="*/ 330200 h 1248834"/>
              <a:gd name="connsiteX111" fmla="*/ 579967 w 5160434"/>
              <a:gd name="connsiteY111" fmla="*/ 321733 h 1248834"/>
              <a:gd name="connsiteX112" fmla="*/ 579967 w 5160434"/>
              <a:gd name="connsiteY112" fmla="*/ 321733 h 1248834"/>
              <a:gd name="connsiteX113" fmla="*/ 541867 w 5160434"/>
              <a:gd name="connsiteY113" fmla="*/ 321733 h 1248834"/>
              <a:gd name="connsiteX114" fmla="*/ 541867 w 5160434"/>
              <a:gd name="connsiteY114" fmla="*/ 266700 h 1248834"/>
              <a:gd name="connsiteX115" fmla="*/ 524934 w 5160434"/>
              <a:gd name="connsiteY115" fmla="*/ 266700 h 1248834"/>
              <a:gd name="connsiteX116" fmla="*/ 524934 w 5160434"/>
              <a:gd name="connsiteY116" fmla="*/ 254000 h 1248834"/>
              <a:gd name="connsiteX117" fmla="*/ 512234 w 5160434"/>
              <a:gd name="connsiteY117" fmla="*/ 254000 h 1248834"/>
              <a:gd name="connsiteX118" fmla="*/ 512234 w 5160434"/>
              <a:gd name="connsiteY118" fmla="*/ 232834 h 1248834"/>
              <a:gd name="connsiteX119" fmla="*/ 512234 w 5160434"/>
              <a:gd name="connsiteY119" fmla="*/ 232834 h 1248834"/>
              <a:gd name="connsiteX120" fmla="*/ 499534 w 5160434"/>
              <a:gd name="connsiteY120" fmla="*/ 220134 h 1248834"/>
              <a:gd name="connsiteX121" fmla="*/ 381000 w 5160434"/>
              <a:gd name="connsiteY121" fmla="*/ 220134 h 1248834"/>
              <a:gd name="connsiteX122" fmla="*/ 381000 w 5160434"/>
              <a:gd name="connsiteY122" fmla="*/ 203200 h 1248834"/>
              <a:gd name="connsiteX123" fmla="*/ 292100 w 5160434"/>
              <a:gd name="connsiteY123" fmla="*/ 203200 h 1248834"/>
              <a:gd name="connsiteX124" fmla="*/ 292100 w 5160434"/>
              <a:gd name="connsiteY124" fmla="*/ 182034 h 1248834"/>
              <a:gd name="connsiteX125" fmla="*/ 258234 w 5160434"/>
              <a:gd name="connsiteY125" fmla="*/ 182034 h 1248834"/>
              <a:gd name="connsiteX126" fmla="*/ 258234 w 5160434"/>
              <a:gd name="connsiteY126" fmla="*/ 135467 h 1248834"/>
              <a:gd name="connsiteX127" fmla="*/ 228600 w 5160434"/>
              <a:gd name="connsiteY127" fmla="*/ 135467 h 1248834"/>
              <a:gd name="connsiteX128" fmla="*/ 228600 w 5160434"/>
              <a:gd name="connsiteY128" fmla="*/ 118534 h 1248834"/>
              <a:gd name="connsiteX129" fmla="*/ 211667 w 5160434"/>
              <a:gd name="connsiteY129" fmla="*/ 118534 h 1248834"/>
              <a:gd name="connsiteX130" fmla="*/ 211667 w 5160434"/>
              <a:gd name="connsiteY130" fmla="*/ 101600 h 1248834"/>
              <a:gd name="connsiteX131" fmla="*/ 173567 w 5160434"/>
              <a:gd name="connsiteY131" fmla="*/ 101600 h 1248834"/>
              <a:gd name="connsiteX132" fmla="*/ 173567 w 5160434"/>
              <a:gd name="connsiteY132" fmla="*/ 76200 h 1248834"/>
              <a:gd name="connsiteX133" fmla="*/ 152400 w 5160434"/>
              <a:gd name="connsiteY133" fmla="*/ 76200 h 1248834"/>
              <a:gd name="connsiteX134" fmla="*/ 135467 w 5160434"/>
              <a:gd name="connsiteY134" fmla="*/ 59267 h 1248834"/>
              <a:gd name="connsiteX135" fmla="*/ 127000 w 5160434"/>
              <a:gd name="connsiteY135" fmla="*/ 59796 h 1248834"/>
              <a:gd name="connsiteX136" fmla="*/ 127000 w 5160434"/>
              <a:gd name="connsiteY136" fmla="*/ 42334 h 1248834"/>
              <a:gd name="connsiteX137" fmla="*/ 115887 w 5160434"/>
              <a:gd name="connsiteY137" fmla="*/ 47096 h 1248834"/>
              <a:gd name="connsiteX138" fmla="*/ 114300 w 5160434"/>
              <a:gd name="connsiteY138" fmla="*/ 38100 h 1248834"/>
              <a:gd name="connsiteX139" fmla="*/ 55034 w 5160434"/>
              <a:gd name="connsiteY139" fmla="*/ 38100 h 1248834"/>
              <a:gd name="connsiteX140" fmla="*/ 55034 w 5160434"/>
              <a:gd name="connsiteY140" fmla="*/ 25400 h 1248834"/>
              <a:gd name="connsiteX141" fmla="*/ 16934 w 5160434"/>
              <a:gd name="connsiteY141" fmla="*/ 25400 h 1248834"/>
              <a:gd name="connsiteX142" fmla="*/ 16934 w 5160434"/>
              <a:gd name="connsiteY142" fmla="*/ 12700 h 1248834"/>
              <a:gd name="connsiteX143" fmla="*/ 0 w 5160434"/>
              <a:gd name="connsiteY143" fmla="*/ 12700 h 1248834"/>
              <a:gd name="connsiteX144" fmla="*/ 0 w 5160434"/>
              <a:gd name="connsiteY144"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69204 w 5160434"/>
              <a:gd name="connsiteY20" fmla="*/ 1075267 h 1248834"/>
              <a:gd name="connsiteX21" fmla="*/ 3369734 w 5160434"/>
              <a:gd name="connsiteY21" fmla="*/ 1049867 h 1248834"/>
              <a:gd name="connsiteX22" fmla="*/ 3238500 w 5160434"/>
              <a:gd name="connsiteY22" fmla="*/ 1049867 h 1248834"/>
              <a:gd name="connsiteX23" fmla="*/ 3238500 w 5160434"/>
              <a:gd name="connsiteY23" fmla="*/ 1045634 h 1248834"/>
              <a:gd name="connsiteX24" fmla="*/ 3048000 w 5160434"/>
              <a:gd name="connsiteY24" fmla="*/ 1045634 h 1248834"/>
              <a:gd name="connsiteX25" fmla="*/ 3048000 w 5160434"/>
              <a:gd name="connsiteY25" fmla="*/ 1028700 h 1248834"/>
              <a:gd name="connsiteX26" fmla="*/ 3022600 w 5160434"/>
              <a:gd name="connsiteY26" fmla="*/ 1028700 h 1248834"/>
              <a:gd name="connsiteX27" fmla="*/ 3022600 w 5160434"/>
              <a:gd name="connsiteY27" fmla="*/ 1024467 h 1248834"/>
              <a:gd name="connsiteX28" fmla="*/ 2870200 w 5160434"/>
              <a:gd name="connsiteY28" fmla="*/ 1024467 h 1248834"/>
              <a:gd name="connsiteX29" fmla="*/ 2870200 w 5160434"/>
              <a:gd name="connsiteY29" fmla="*/ 1011767 h 1248834"/>
              <a:gd name="connsiteX30" fmla="*/ 2777067 w 5160434"/>
              <a:gd name="connsiteY30" fmla="*/ 1011767 h 1248834"/>
              <a:gd name="connsiteX31" fmla="*/ 2777067 w 5160434"/>
              <a:gd name="connsiteY31" fmla="*/ 1011767 h 1248834"/>
              <a:gd name="connsiteX32" fmla="*/ 2764367 w 5160434"/>
              <a:gd name="connsiteY32" fmla="*/ 999067 h 1248834"/>
              <a:gd name="connsiteX33" fmla="*/ 2764367 w 5160434"/>
              <a:gd name="connsiteY33" fmla="*/ 990600 h 1248834"/>
              <a:gd name="connsiteX34" fmla="*/ 2751667 w 5160434"/>
              <a:gd name="connsiteY34" fmla="*/ 990600 h 1248834"/>
              <a:gd name="connsiteX35" fmla="*/ 2751667 w 5160434"/>
              <a:gd name="connsiteY35" fmla="*/ 977900 h 1248834"/>
              <a:gd name="connsiteX36" fmla="*/ 2683934 w 5160434"/>
              <a:gd name="connsiteY36" fmla="*/ 977900 h 1248834"/>
              <a:gd name="connsiteX37" fmla="*/ 2683934 w 5160434"/>
              <a:gd name="connsiteY37" fmla="*/ 977900 h 1248834"/>
              <a:gd name="connsiteX38" fmla="*/ 2590800 w 5160434"/>
              <a:gd name="connsiteY38" fmla="*/ 977900 h 1248834"/>
              <a:gd name="connsiteX39" fmla="*/ 2590800 w 5160434"/>
              <a:gd name="connsiteY39" fmla="*/ 977900 h 1248834"/>
              <a:gd name="connsiteX40" fmla="*/ 2588684 w 5160434"/>
              <a:gd name="connsiteY40" fmla="*/ 956734 h 1248834"/>
              <a:gd name="connsiteX41" fmla="*/ 2523067 w 5160434"/>
              <a:gd name="connsiteY41" fmla="*/ 956734 h 1248834"/>
              <a:gd name="connsiteX42" fmla="*/ 2523067 w 5160434"/>
              <a:gd name="connsiteY42" fmla="*/ 935567 h 1248834"/>
              <a:gd name="connsiteX43" fmla="*/ 2455334 w 5160434"/>
              <a:gd name="connsiteY43" fmla="*/ 935567 h 1248834"/>
              <a:gd name="connsiteX44" fmla="*/ 2455334 w 5160434"/>
              <a:gd name="connsiteY44" fmla="*/ 927100 h 1248834"/>
              <a:gd name="connsiteX45" fmla="*/ 2379134 w 5160434"/>
              <a:gd name="connsiteY45" fmla="*/ 927100 h 1248834"/>
              <a:gd name="connsiteX46" fmla="*/ 2379134 w 5160434"/>
              <a:gd name="connsiteY46" fmla="*/ 901700 h 1248834"/>
              <a:gd name="connsiteX47" fmla="*/ 2324100 w 5160434"/>
              <a:gd name="connsiteY47" fmla="*/ 901700 h 1248834"/>
              <a:gd name="connsiteX48" fmla="*/ 2324100 w 5160434"/>
              <a:gd name="connsiteY48" fmla="*/ 859367 h 1248834"/>
              <a:gd name="connsiteX49" fmla="*/ 2173287 w 5160434"/>
              <a:gd name="connsiteY49" fmla="*/ 860954 h 1248834"/>
              <a:gd name="connsiteX50" fmla="*/ 2172759 w 5160434"/>
              <a:gd name="connsiteY50" fmla="*/ 853546 h 1248834"/>
              <a:gd name="connsiteX51" fmla="*/ 2103967 w 5160434"/>
              <a:gd name="connsiteY51" fmla="*/ 855133 h 1248834"/>
              <a:gd name="connsiteX52" fmla="*/ 2103967 w 5160434"/>
              <a:gd name="connsiteY52" fmla="*/ 833967 h 1248834"/>
              <a:gd name="connsiteX53" fmla="*/ 1955800 w 5160434"/>
              <a:gd name="connsiteY53" fmla="*/ 833967 h 1248834"/>
              <a:gd name="connsiteX54" fmla="*/ 1951567 w 5160434"/>
              <a:gd name="connsiteY54" fmla="*/ 829734 h 1248834"/>
              <a:gd name="connsiteX55" fmla="*/ 1926167 w 5160434"/>
              <a:gd name="connsiteY55" fmla="*/ 829734 h 1248834"/>
              <a:gd name="connsiteX56" fmla="*/ 1926167 w 5160434"/>
              <a:gd name="connsiteY56" fmla="*/ 817034 h 1248834"/>
              <a:gd name="connsiteX57" fmla="*/ 1807634 w 5160434"/>
              <a:gd name="connsiteY57" fmla="*/ 817034 h 1248834"/>
              <a:gd name="connsiteX58" fmla="*/ 1807634 w 5160434"/>
              <a:gd name="connsiteY58" fmla="*/ 791634 h 1248834"/>
              <a:gd name="connsiteX59" fmla="*/ 1786467 w 5160434"/>
              <a:gd name="connsiteY59" fmla="*/ 791634 h 1248834"/>
              <a:gd name="connsiteX60" fmla="*/ 1786467 w 5160434"/>
              <a:gd name="connsiteY60" fmla="*/ 770467 h 1248834"/>
              <a:gd name="connsiteX61" fmla="*/ 1765300 w 5160434"/>
              <a:gd name="connsiteY61" fmla="*/ 770467 h 1248834"/>
              <a:gd name="connsiteX62" fmla="*/ 1765300 w 5160434"/>
              <a:gd name="connsiteY62" fmla="*/ 770467 h 1248834"/>
              <a:gd name="connsiteX63" fmla="*/ 1765300 w 5160434"/>
              <a:gd name="connsiteY63" fmla="*/ 757767 h 1248834"/>
              <a:gd name="connsiteX64" fmla="*/ 1748367 w 5160434"/>
              <a:gd name="connsiteY64" fmla="*/ 757767 h 1248834"/>
              <a:gd name="connsiteX65" fmla="*/ 1748367 w 5160434"/>
              <a:gd name="connsiteY65" fmla="*/ 740834 h 1248834"/>
              <a:gd name="connsiteX66" fmla="*/ 1680634 w 5160434"/>
              <a:gd name="connsiteY66" fmla="*/ 740834 h 1248834"/>
              <a:gd name="connsiteX67" fmla="*/ 1680634 w 5160434"/>
              <a:gd name="connsiteY67" fmla="*/ 711200 h 1248834"/>
              <a:gd name="connsiteX68" fmla="*/ 1604434 w 5160434"/>
              <a:gd name="connsiteY68" fmla="*/ 711200 h 1248834"/>
              <a:gd name="connsiteX69" fmla="*/ 1604434 w 5160434"/>
              <a:gd name="connsiteY69" fmla="*/ 702734 h 1248834"/>
              <a:gd name="connsiteX70" fmla="*/ 1540934 w 5160434"/>
              <a:gd name="connsiteY70" fmla="*/ 702734 h 1248834"/>
              <a:gd name="connsiteX71" fmla="*/ 1540934 w 5160434"/>
              <a:gd name="connsiteY71" fmla="*/ 702734 h 1248834"/>
              <a:gd name="connsiteX72" fmla="*/ 1511299 w 5160434"/>
              <a:gd name="connsiteY72" fmla="*/ 704321 h 1248834"/>
              <a:gd name="connsiteX73" fmla="*/ 1511300 w 5160434"/>
              <a:gd name="connsiteY73" fmla="*/ 677334 h 1248834"/>
              <a:gd name="connsiteX74" fmla="*/ 14605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77334 h 1248834"/>
              <a:gd name="connsiteX78" fmla="*/ 1460500 w 5160434"/>
              <a:gd name="connsiteY78" fmla="*/ 647700 h 1248834"/>
              <a:gd name="connsiteX79" fmla="*/ 1363134 w 5160434"/>
              <a:gd name="connsiteY79" fmla="*/ 647700 h 1248834"/>
              <a:gd name="connsiteX80" fmla="*/ 1363134 w 5160434"/>
              <a:gd name="connsiteY80" fmla="*/ 635000 h 1248834"/>
              <a:gd name="connsiteX81" fmla="*/ 1320800 w 5160434"/>
              <a:gd name="connsiteY81" fmla="*/ 635000 h 1248834"/>
              <a:gd name="connsiteX82" fmla="*/ 1303867 w 5160434"/>
              <a:gd name="connsiteY82" fmla="*/ 618067 h 1248834"/>
              <a:gd name="connsiteX83" fmla="*/ 1303867 w 5160434"/>
              <a:gd name="connsiteY83" fmla="*/ 605367 h 1248834"/>
              <a:gd name="connsiteX84" fmla="*/ 1227667 w 5160434"/>
              <a:gd name="connsiteY84" fmla="*/ 605367 h 1248834"/>
              <a:gd name="connsiteX85" fmla="*/ 1227667 w 5160434"/>
              <a:gd name="connsiteY85" fmla="*/ 601134 h 1248834"/>
              <a:gd name="connsiteX86" fmla="*/ 1198034 w 5160434"/>
              <a:gd name="connsiteY86" fmla="*/ 601134 h 1248834"/>
              <a:gd name="connsiteX87" fmla="*/ 1198034 w 5160434"/>
              <a:gd name="connsiteY87" fmla="*/ 592667 h 1248834"/>
              <a:gd name="connsiteX88" fmla="*/ 1126067 w 5160434"/>
              <a:gd name="connsiteY88" fmla="*/ 592667 h 1248834"/>
              <a:gd name="connsiteX89" fmla="*/ 1126067 w 5160434"/>
              <a:gd name="connsiteY89" fmla="*/ 571500 h 1248834"/>
              <a:gd name="connsiteX90" fmla="*/ 1079500 w 5160434"/>
              <a:gd name="connsiteY90" fmla="*/ 571500 h 1248834"/>
              <a:gd name="connsiteX91" fmla="*/ 1079500 w 5160434"/>
              <a:gd name="connsiteY91" fmla="*/ 563034 h 1248834"/>
              <a:gd name="connsiteX92" fmla="*/ 1032405 w 5160434"/>
              <a:gd name="connsiteY92" fmla="*/ 563034 h 1248834"/>
              <a:gd name="connsiteX93" fmla="*/ 1032934 w 5160434"/>
              <a:gd name="connsiteY93" fmla="*/ 554567 h 1248834"/>
              <a:gd name="connsiteX94" fmla="*/ 969434 w 5160434"/>
              <a:gd name="connsiteY94" fmla="*/ 554567 h 1248834"/>
              <a:gd name="connsiteX95" fmla="*/ 969434 w 5160434"/>
              <a:gd name="connsiteY95" fmla="*/ 520700 h 1248834"/>
              <a:gd name="connsiteX96" fmla="*/ 952500 w 5160434"/>
              <a:gd name="connsiteY96" fmla="*/ 520700 h 1248834"/>
              <a:gd name="connsiteX97" fmla="*/ 952500 w 5160434"/>
              <a:gd name="connsiteY97" fmla="*/ 491067 h 1248834"/>
              <a:gd name="connsiteX98" fmla="*/ 812800 w 5160434"/>
              <a:gd name="connsiteY98" fmla="*/ 491067 h 1248834"/>
              <a:gd name="connsiteX99" fmla="*/ 812800 w 5160434"/>
              <a:gd name="connsiteY99" fmla="*/ 440267 h 1248834"/>
              <a:gd name="connsiteX100" fmla="*/ 740834 w 5160434"/>
              <a:gd name="connsiteY100" fmla="*/ 440267 h 1248834"/>
              <a:gd name="connsiteX101" fmla="*/ 740834 w 5160434"/>
              <a:gd name="connsiteY101" fmla="*/ 419100 h 1248834"/>
              <a:gd name="connsiteX102" fmla="*/ 720725 w 5160434"/>
              <a:gd name="connsiteY102" fmla="*/ 415925 h 1248834"/>
              <a:gd name="connsiteX103" fmla="*/ 719666 w 5160434"/>
              <a:gd name="connsiteY103" fmla="*/ 410634 h 1248834"/>
              <a:gd name="connsiteX104" fmla="*/ 677334 w 5160434"/>
              <a:gd name="connsiteY104" fmla="*/ 410634 h 1248834"/>
              <a:gd name="connsiteX105" fmla="*/ 677334 w 5160434"/>
              <a:gd name="connsiteY105" fmla="*/ 385234 h 1248834"/>
              <a:gd name="connsiteX106" fmla="*/ 668867 w 5160434"/>
              <a:gd name="connsiteY106" fmla="*/ 385234 h 1248834"/>
              <a:gd name="connsiteX107" fmla="*/ 668867 w 5160434"/>
              <a:gd name="connsiteY107" fmla="*/ 351367 h 1248834"/>
              <a:gd name="connsiteX108" fmla="*/ 605367 w 5160434"/>
              <a:gd name="connsiteY108" fmla="*/ 351367 h 1248834"/>
              <a:gd name="connsiteX109" fmla="*/ 605367 w 5160434"/>
              <a:gd name="connsiteY109" fmla="*/ 330200 h 1248834"/>
              <a:gd name="connsiteX110" fmla="*/ 571500 w 5160434"/>
              <a:gd name="connsiteY110" fmla="*/ 330200 h 1248834"/>
              <a:gd name="connsiteX111" fmla="*/ 579967 w 5160434"/>
              <a:gd name="connsiteY111" fmla="*/ 321733 h 1248834"/>
              <a:gd name="connsiteX112" fmla="*/ 579967 w 5160434"/>
              <a:gd name="connsiteY112" fmla="*/ 321733 h 1248834"/>
              <a:gd name="connsiteX113" fmla="*/ 541867 w 5160434"/>
              <a:gd name="connsiteY113" fmla="*/ 321733 h 1248834"/>
              <a:gd name="connsiteX114" fmla="*/ 541867 w 5160434"/>
              <a:gd name="connsiteY114" fmla="*/ 266700 h 1248834"/>
              <a:gd name="connsiteX115" fmla="*/ 524934 w 5160434"/>
              <a:gd name="connsiteY115" fmla="*/ 266700 h 1248834"/>
              <a:gd name="connsiteX116" fmla="*/ 524934 w 5160434"/>
              <a:gd name="connsiteY116" fmla="*/ 254000 h 1248834"/>
              <a:gd name="connsiteX117" fmla="*/ 512234 w 5160434"/>
              <a:gd name="connsiteY117" fmla="*/ 254000 h 1248834"/>
              <a:gd name="connsiteX118" fmla="*/ 512234 w 5160434"/>
              <a:gd name="connsiteY118" fmla="*/ 232834 h 1248834"/>
              <a:gd name="connsiteX119" fmla="*/ 512234 w 5160434"/>
              <a:gd name="connsiteY119" fmla="*/ 232834 h 1248834"/>
              <a:gd name="connsiteX120" fmla="*/ 499534 w 5160434"/>
              <a:gd name="connsiteY120" fmla="*/ 220134 h 1248834"/>
              <a:gd name="connsiteX121" fmla="*/ 381000 w 5160434"/>
              <a:gd name="connsiteY121" fmla="*/ 220134 h 1248834"/>
              <a:gd name="connsiteX122" fmla="*/ 381000 w 5160434"/>
              <a:gd name="connsiteY122" fmla="*/ 203200 h 1248834"/>
              <a:gd name="connsiteX123" fmla="*/ 292100 w 5160434"/>
              <a:gd name="connsiteY123" fmla="*/ 203200 h 1248834"/>
              <a:gd name="connsiteX124" fmla="*/ 292100 w 5160434"/>
              <a:gd name="connsiteY124" fmla="*/ 182034 h 1248834"/>
              <a:gd name="connsiteX125" fmla="*/ 258234 w 5160434"/>
              <a:gd name="connsiteY125" fmla="*/ 182034 h 1248834"/>
              <a:gd name="connsiteX126" fmla="*/ 258234 w 5160434"/>
              <a:gd name="connsiteY126" fmla="*/ 135467 h 1248834"/>
              <a:gd name="connsiteX127" fmla="*/ 228600 w 5160434"/>
              <a:gd name="connsiteY127" fmla="*/ 135467 h 1248834"/>
              <a:gd name="connsiteX128" fmla="*/ 228600 w 5160434"/>
              <a:gd name="connsiteY128" fmla="*/ 118534 h 1248834"/>
              <a:gd name="connsiteX129" fmla="*/ 211667 w 5160434"/>
              <a:gd name="connsiteY129" fmla="*/ 118534 h 1248834"/>
              <a:gd name="connsiteX130" fmla="*/ 211667 w 5160434"/>
              <a:gd name="connsiteY130" fmla="*/ 101600 h 1248834"/>
              <a:gd name="connsiteX131" fmla="*/ 173567 w 5160434"/>
              <a:gd name="connsiteY131" fmla="*/ 101600 h 1248834"/>
              <a:gd name="connsiteX132" fmla="*/ 173567 w 5160434"/>
              <a:gd name="connsiteY132" fmla="*/ 76200 h 1248834"/>
              <a:gd name="connsiteX133" fmla="*/ 152400 w 5160434"/>
              <a:gd name="connsiteY133" fmla="*/ 76200 h 1248834"/>
              <a:gd name="connsiteX134" fmla="*/ 135467 w 5160434"/>
              <a:gd name="connsiteY134" fmla="*/ 59267 h 1248834"/>
              <a:gd name="connsiteX135" fmla="*/ 127000 w 5160434"/>
              <a:gd name="connsiteY135" fmla="*/ 59796 h 1248834"/>
              <a:gd name="connsiteX136" fmla="*/ 127000 w 5160434"/>
              <a:gd name="connsiteY136" fmla="*/ 42334 h 1248834"/>
              <a:gd name="connsiteX137" fmla="*/ 115887 w 5160434"/>
              <a:gd name="connsiteY137" fmla="*/ 47096 h 1248834"/>
              <a:gd name="connsiteX138" fmla="*/ 114300 w 5160434"/>
              <a:gd name="connsiteY138" fmla="*/ 38100 h 1248834"/>
              <a:gd name="connsiteX139" fmla="*/ 55034 w 5160434"/>
              <a:gd name="connsiteY139" fmla="*/ 38100 h 1248834"/>
              <a:gd name="connsiteX140" fmla="*/ 55034 w 5160434"/>
              <a:gd name="connsiteY140" fmla="*/ 25400 h 1248834"/>
              <a:gd name="connsiteX141" fmla="*/ 16934 w 5160434"/>
              <a:gd name="connsiteY141" fmla="*/ 25400 h 1248834"/>
              <a:gd name="connsiteX142" fmla="*/ 16934 w 5160434"/>
              <a:gd name="connsiteY142" fmla="*/ 12700 h 1248834"/>
              <a:gd name="connsiteX143" fmla="*/ 0 w 5160434"/>
              <a:gd name="connsiteY143" fmla="*/ 12700 h 1248834"/>
              <a:gd name="connsiteX144" fmla="*/ 0 w 5160434"/>
              <a:gd name="connsiteY144"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69734 w 5160434"/>
              <a:gd name="connsiteY20" fmla="*/ 1049867 h 1248834"/>
              <a:gd name="connsiteX21" fmla="*/ 3238500 w 5160434"/>
              <a:gd name="connsiteY21" fmla="*/ 1049867 h 1248834"/>
              <a:gd name="connsiteX22" fmla="*/ 3238500 w 5160434"/>
              <a:gd name="connsiteY22" fmla="*/ 1045634 h 1248834"/>
              <a:gd name="connsiteX23" fmla="*/ 3048000 w 5160434"/>
              <a:gd name="connsiteY23" fmla="*/ 1045634 h 1248834"/>
              <a:gd name="connsiteX24" fmla="*/ 3048000 w 5160434"/>
              <a:gd name="connsiteY24" fmla="*/ 1028700 h 1248834"/>
              <a:gd name="connsiteX25" fmla="*/ 3022600 w 5160434"/>
              <a:gd name="connsiteY25" fmla="*/ 1028700 h 1248834"/>
              <a:gd name="connsiteX26" fmla="*/ 3022600 w 5160434"/>
              <a:gd name="connsiteY26" fmla="*/ 1024467 h 1248834"/>
              <a:gd name="connsiteX27" fmla="*/ 2870200 w 5160434"/>
              <a:gd name="connsiteY27" fmla="*/ 1024467 h 1248834"/>
              <a:gd name="connsiteX28" fmla="*/ 2870200 w 5160434"/>
              <a:gd name="connsiteY28" fmla="*/ 1011767 h 1248834"/>
              <a:gd name="connsiteX29" fmla="*/ 2777067 w 5160434"/>
              <a:gd name="connsiteY29" fmla="*/ 1011767 h 1248834"/>
              <a:gd name="connsiteX30" fmla="*/ 2777067 w 5160434"/>
              <a:gd name="connsiteY30" fmla="*/ 1011767 h 1248834"/>
              <a:gd name="connsiteX31" fmla="*/ 2764367 w 5160434"/>
              <a:gd name="connsiteY31" fmla="*/ 999067 h 1248834"/>
              <a:gd name="connsiteX32" fmla="*/ 2764367 w 5160434"/>
              <a:gd name="connsiteY32" fmla="*/ 990600 h 1248834"/>
              <a:gd name="connsiteX33" fmla="*/ 2751667 w 5160434"/>
              <a:gd name="connsiteY33" fmla="*/ 990600 h 1248834"/>
              <a:gd name="connsiteX34" fmla="*/ 2751667 w 5160434"/>
              <a:gd name="connsiteY34" fmla="*/ 977900 h 1248834"/>
              <a:gd name="connsiteX35" fmla="*/ 2683934 w 5160434"/>
              <a:gd name="connsiteY35" fmla="*/ 977900 h 1248834"/>
              <a:gd name="connsiteX36" fmla="*/ 2683934 w 5160434"/>
              <a:gd name="connsiteY36" fmla="*/ 977900 h 1248834"/>
              <a:gd name="connsiteX37" fmla="*/ 2590800 w 5160434"/>
              <a:gd name="connsiteY37" fmla="*/ 977900 h 1248834"/>
              <a:gd name="connsiteX38" fmla="*/ 2590800 w 5160434"/>
              <a:gd name="connsiteY38" fmla="*/ 977900 h 1248834"/>
              <a:gd name="connsiteX39" fmla="*/ 2588684 w 5160434"/>
              <a:gd name="connsiteY39" fmla="*/ 956734 h 1248834"/>
              <a:gd name="connsiteX40" fmla="*/ 2523067 w 5160434"/>
              <a:gd name="connsiteY40" fmla="*/ 956734 h 1248834"/>
              <a:gd name="connsiteX41" fmla="*/ 2523067 w 5160434"/>
              <a:gd name="connsiteY41" fmla="*/ 935567 h 1248834"/>
              <a:gd name="connsiteX42" fmla="*/ 2455334 w 5160434"/>
              <a:gd name="connsiteY42" fmla="*/ 935567 h 1248834"/>
              <a:gd name="connsiteX43" fmla="*/ 2455334 w 5160434"/>
              <a:gd name="connsiteY43" fmla="*/ 927100 h 1248834"/>
              <a:gd name="connsiteX44" fmla="*/ 2379134 w 5160434"/>
              <a:gd name="connsiteY44" fmla="*/ 927100 h 1248834"/>
              <a:gd name="connsiteX45" fmla="*/ 2379134 w 5160434"/>
              <a:gd name="connsiteY45" fmla="*/ 901700 h 1248834"/>
              <a:gd name="connsiteX46" fmla="*/ 2324100 w 5160434"/>
              <a:gd name="connsiteY46" fmla="*/ 901700 h 1248834"/>
              <a:gd name="connsiteX47" fmla="*/ 2324100 w 5160434"/>
              <a:gd name="connsiteY47" fmla="*/ 859367 h 1248834"/>
              <a:gd name="connsiteX48" fmla="*/ 2173287 w 5160434"/>
              <a:gd name="connsiteY48" fmla="*/ 860954 h 1248834"/>
              <a:gd name="connsiteX49" fmla="*/ 2172759 w 5160434"/>
              <a:gd name="connsiteY49" fmla="*/ 853546 h 1248834"/>
              <a:gd name="connsiteX50" fmla="*/ 2103967 w 5160434"/>
              <a:gd name="connsiteY50" fmla="*/ 855133 h 1248834"/>
              <a:gd name="connsiteX51" fmla="*/ 2103967 w 5160434"/>
              <a:gd name="connsiteY51" fmla="*/ 833967 h 1248834"/>
              <a:gd name="connsiteX52" fmla="*/ 1955800 w 5160434"/>
              <a:gd name="connsiteY52" fmla="*/ 833967 h 1248834"/>
              <a:gd name="connsiteX53" fmla="*/ 1951567 w 5160434"/>
              <a:gd name="connsiteY53" fmla="*/ 829734 h 1248834"/>
              <a:gd name="connsiteX54" fmla="*/ 1926167 w 5160434"/>
              <a:gd name="connsiteY54" fmla="*/ 829734 h 1248834"/>
              <a:gd name="connsiteX55" fmla="*/ 1926167 w 5160434"/>
              <a:gd name="connsiteY55" fmla="*/ 817034 h 1248834"/>
              <a:gd name="connsiteX56" fmla="*/ 1807634 w 5160434"/>
              <a:gd name="connsiteY56" fmla="*/ 817034 h 1248834"/>
              <a:gd name="connsiteX57" fmla="*/ 1807634 w 5160434"/>
              <a:gd name="connsiteY57" fmla="*/ 791634 h 1248834"/>
              <a:gd name="connsiteX58" fmla="*/ 1786467 w 5160434"/>
              <a:gd name="connsiteY58" fmla="*/ 791634 h 1248834"/>
              <a:gd name="connsiteX59" fmla="*/ 1786467 w 5160434"/>
              <a:gd name="connsiteY59" fmla="*/ 770467 h 1248834"/>
              <a:gd name="connsiteX60" fmla="*/ 1765300 w 5160434"/>
              <a:gd name="connsiteY60" fmla="*/ 770467 h 1248834"/>
              <a:gd name="connsiteX61" fmla="*/ 1765300 w 5160434"/>
              <a:gd name="connsiteY61" fmla="*/ 770467 h 1248834"/>
              <a:gd name="connsiteX62" fmla="*/ 1765300 w 5160434"/>
              <a:gd name="connsiteY62" fmla="*/ 757767 h 1248834"/>
              <a:gd name="connsiteX63" fmla="*/ 1748367 w 5160434"/>
              <a:gd name="connsiteY63" fmla="*/ 757767 h 1248834"/>
              <a:gd name="connsiteX64" fmla="*/ 1748367 w 5160434"/>
              <a:gd name="connsiteY64" fmla="*/ 740834 h 1248834"/>
              <a:gd name="connsiteX65" fmla="*/ 1680634 w 5160434"/>
              <a:gd name="connsiteY65" fmla="*/ 740834 h 1248834"/>
              <a:gd name="connsiteX66" fmla="*/ 1680634 w 5160434"/>
              <a:gd name="connsiteY66" fmla="*/ 711200 h 1248834"/>
              <a:gd name="connsiteX67" fmla="*/ 1604434 w 5160434"/>
              <a:gd name="connsiteY67" fmla="*/ 711200 h 1248834"/>
              <a:gd name="connsiteX68" fmla="*/ 1604434 w 5160434"/>
              <a:gd name="connsiteY68" fmla="*/ 702734 h 1248834"/>
              <a:gd name="connsiteX69" fmla="*/ 1540934 w 5160434"/>
              <a:gd name="connsiteY69" fmla="*/ 702734 h 1248834"/>
              <a:gd name="connsiteX70" fmla="*/ 1540934 w 5160434"/>
              <a:gd name="connsiteY70" fmla="*/ 702734 h 1248834"/>
              <a:gd name="connsiteX71" fmla="*/ 1511299 w 5160434"/>
              <a:gd name="connsiteY71" fmla="*/ 704321 h 1248834"/>
              <a:gd name="connsiteX72" fmla="*/ 1511300 w 5160434"/>
              <a:gd name="connsiteY72" fmla="*/ 677334 h 1248834"/>
              <a:gd name="connsiteX73" fmla="*/ 1460500 w 5160434"/>
              <a:gd name="connsiteY73" fmla="*/ 677334 h 1248834"/>
              <a:gd name="connsiteX74" fmla="*/ 14605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47700 h 1248834"/>
              <a:gd name="connsiteX78" fmla="*/ 1363134 w 5160434"/>
              <a:gd name="connsiteY78" fmla="*/ 647700 h 1248834"/>
              <a:gd name="connsiteX79" fmla="*/ 1363134 w 5160434"/>
              <a:gd name="connsiteY79" fmla="*/ 635000 h 1248834"/>
              <a:gd name="connsiteX80" fmla="*/ 1320800 w 5160434"/>
              <a:gd name="connsiteY80" fmla="*/ 635000 h 1248834"/>
              <a:gd name="connsiteX81" fmla="*/ 1303867 w 5160434"/>
              <a:gd name="connsiteY81" fmla="*/ 618067 h 1248834"/>
              <a:gd name="connsiteX82" fmla="*/ 1303867 w 5160434"/>
              <a:gd name="connsiteY82" fmla="*/ 605367 h 1248834"/>
              <a:gd name="connsiteX83" fmla="*/ 1227667 w 5160434"/>
              <a:gd name="connsiteY83" fmla="*/ 605367 h 1248834"/>
              <a:gd name="connsiteX84" fmla="*/ 1227667 w 5160434"/>
              <a:gd name="connsiteY84" fmla="*/ 601134 h 1248834"/>
              <a:gd name="connsiteX85" fmla="*/ 1198034 w 5160434"/>
              <a:gd name="connsiteY85" fmla="*/ 601134 h 1248834"/>
              <a:gd name="connsiteX86" fmla="*/ 1198034 w 5160434"/>
              <a:gd name="connsiteY86" fmla="*/ 592667 h 1248834"/>
              <a:gd name="connsiteX87" fmla="*/ 1126067 w 5160434"/>
              <a:gd name="connsiteY87" fmla="*/ 592667 h 1248834"/>
              <a:gd name="connsiteX88" fmla="*/ 1126067 w 5160434"/>
              <a:gd name="connsiteY88" fmla="*/ 571500 h 1248834"/>
              <a:gd name="connsiteX89" fmla="*/ 1079500 w 5160434"/>
              <a:gd name="connsiteY89" fmla="*/ 571500 h 1248834"/>
              <a:gd name="connsiteX90" fmla="*/ 1079500 w 5160434"/>
              <a:gd name="connsiteY90" fmla="*/ 563034 h 1248834"/>
              <a:gd name="connsiteX91" fmla="*/ 1032405 w 5160434"/>
              <a:gd name="connsiteY91" fmla="*/ 563034 h 1248834"/>
              <a:gd name="connsiteX92" fmla="*/ 1032934 w 5160434"/>
              <a:gd name="connsiteY92" fmla="*/ 554567 h 1248834"/>
              <a:gd name="connsiteX93" fmla="*/ 969434 w 5160434"/>
              <a:gd name="connsiteY93" fmla="*/ 554567 h 1248834"/>
              <a:gd name="connsiteX94" fmla="*/ 969434 w 5160434"/>
              <a:gd name="connsiteY94" fmla="*/ 520700 h 1248834"/>
              <a:gd name="connsiteX95" fmla="*/ 952500 w 5160434"/>
              <a:gd name="connsiteY95" fmla="*/ 520700 h 1248834"/>
              <a:gd name="connsiteX96" fmla="*/ 952500 w 5160434"/>
              <a:gd name="connsiteY96" fmla="*/ 491067 h 1248834"/>
              <a:gd name="connsiteX97" fmla="*/ 812800 w 5160434"/>
              <a:gd name="connsiteY97" fmla="*/ 491067 h 1248834"/>
              <a:gd name="connsiteX98" fmla="*/ 812800 w 5160434"/>
              <a:gd name="connsiteY98" fmla="*/ 440267 h 1248834"/>
              <a:gd name="connsiteX99" fmla="*/ 740834 w 5160434"/>
              <a:gd name="connsiteY99" fmla="*/ 440267 h 1248834"/>
              <a:gd name="connsiteX100" fmla="*/ 740834 w 5160434"/>
              <a:gd name="connsiteY100" fmla="*/ 419100 h 1248834"/>
              <a:gd name="connsiteX101" fmla="*/ 720725 w 5160434"/>
              <a:gd name="connsiteY101" fmla="*/ 415925 h 1248834"/>
              <a:gd name="connsiteX102" fmla="*/ 719666 w 5160434"/>
              <a:gd name="connsiteY102" fmla="*/ 410634 h 1248834"/>
              <a:gd name="connsiteX103" fmla="*/ 677334 w 5160434"/>
              <a:gd name="connsiteY103" fmla="*/ 410634 h 1248834"/>
              <a:gd name="connsiteX104" fmla="*/ 677334 w 5160434"/>
              <a:gd name="connsiteY104" fmla="*/ 385234 h 1248834"/>
              <a:gd name="connsiteX105" fmla="*/ 668867 w 5160434"/>
              <a:gd name="connsiteY105" fmla="*/ 385234 h 1248834"/>
              <a:gd name="connsiteX106" fmla="*/ 668867 w 5160434"/>
              <a:gd name="connsiteY106" fmla="*/ 351367 h 1248834"/>
              <a:gd name="connsiteX107" fmla="*/ 605367 w 5160434"/>
              <a:gd name="connsiteY107" fmla="*/ 351367 h 1248834"/>
              <a:gd name="connsiteX108" fmla="*/ 605367 w 5160434"/>
              <a:gd name="connsiteY108" fmla="*/ 330200 h 1248834"/>
              <a:gd name="connsiteX109" fmla="*/ 571500 w 5160434"/>
              <a:gd name="connsiteY109" fmla="*/ 330200 h 1248834"/>
              <a:gd name="connsiteX110" fmla="*/ 579967 w 5160434"/>
              <a:gd name="connsiteY110" fmla="*/ 321733 h 1248834"/>
              <a:gd name="connsiteX111" fmla="*/ 579967 w 5160434"/>
              <a:gd name="connsiteY111" fmla="*/ 321733 h 1248834"/>
              <a:gd name="connsiteX112" fmla="*/ 541867 w 5160434"/>
              <a:gd name="connsiteY112" fmla="*/ 321733 h 1248834"/>
              <a:gd name="connsiteX113" fmla="*/ 541867 w 5160434"/>
              <a:gd name="connsiteY113" fmla="*/ 266700 h 1248834"/>
              <a:gd name="connsiteX114" fmla="*/ 524934 w 5160434"/>
              <a:gd name="connsiteY114" fmla="*/ 266700 h 1248834"/>
              <a:gd name="connsiteX115" fmla="*/ 524934 w 5160434"/>
              <a:gd name="connsiteY115" fmla="*/ 254000 h 1248834"/>
              <a:gd name="connsiteX116" fmla="*/ 512234 w 5160434"/>
              <a:gd name="connsiteY116" fmla="*/ 254000 h 1248834"/>
              <a:gd name="connsiteX117" fmla="*/ 512234 w 5160434"/>
              <a:gd name="connsiteY117" fmla="*/ 232834 h 1248834"/>
              <a:gd name="connsiteX118" fmla="*/ 512234 w 5160434"/>
              <a:gd name="connsiteY118" fmla="*/ 232834 h 1248834"/>
              <a:gd name="connsiteX119" fmla="*/ 499534 w 5160434"/>
              <a:gd name="connsiteY119" fmla="*/ 220134 h 1248834"/>
              <a:gd name="connsiteX120" fmla="*/ 381000 w 5160434"/>
              <a:gd name="connsiteY120" fmla="*/ 220134 h 1248834"/>
              <a:gd name="connsiteX121" fmla="*/ 381000 w 5160434"/>
              <a:gd name="connsiteY121" fmla="*/ 203200 h 1248834"/>
              <a:gd name="connsiteX122" fmla="*/ 292100 w 5160434"/>
              <a:gd name="connsiteY122" fmla="*/ 203200 h 1248834"/>
              <a:gd name="connsiteX123" fmla="*/ 292100 w 5160434"/>
              <a:gd name="connsiteY123" fmla="*/ 182034 h 1248834"/>
              <a:gd name="connsiteX124" fmla="*/ 258234 w 5160434"/>
              <a:gd name="connsiteY124" fmla="*/ 182034 h 1248834"/>
              <a:gd name="connsiteX125" fmla="*/ 258234 w 5160434"/>
              <a:gd name="connsiteY125" fmla="*/ 135467 h 1248834"/>
              <a:gd name="connsiteX126" fmla="*/ 228600 w 5160434"/>
              <a:gd name="connsiteY126" fmla="*/ 135467 h 1248834"/>
              <a:gd name="connsiteX127" fmla="*/ 228600 w 5160434"/>
              <a:gd name="connsiteY127" fmla="*/ 118534 h 1248834"/>
              <a:gd name="connsiteX128" fmla="*/ 211667 w 5160434"/>
              <a:gd name="connsiteY128" fmla="*/ 118534 h 1248834"/>
              <a:gd name="connsiteX129" fmla="*/ 211667 w 5160434"/>
              <a:gd name="connsiteY129" fmla="*/ 101600 h 1248834"/>
              <a:gd name="connsiteX130" fmla="*/ 173567 w 5160434"/>
              <a:gd name="connsiteY130" fmla="*/ 101600 h 1248834"/>
              <a:gd name="connsiteX131" fmla="*/ 173567 w 5160434"/>
              <a:gd name="connsiteY131" fmla="*/ 76200 h 1248834"/>
              <a:gd name="connsiteX132" fmla="*/ 152400 w 5160434"/>
              <a:gd name="connsiteY132" fmla="*/ 76200 h 1248834"/>
              <a:gd name="connsiteX133" fmla="*/ 135467 w 5160434"/>
              <a:gd name="connsiteY133" fmla="*/ 59267 h 1248834"/>
              <a:gd name="connsiteX134" fmla="*/ 127000 w 5160434"/>
              <a:gd name="connsiteY134" fmla="*/ 59796 h 1248834"/>
              <a:gd name="connsiteX135" fmla="*/ 127000 w 5160434"/>
              <a:gd name="connsiteY135" fmla="*/ 42334 h 1248834"/>
              <a:gd name="connsiteX136" fmla="*/ 115887 w 5160434"/>
              <a:gd name="connsiteY136" fmla="*/ 47096 h 1248834"/>
              <a:gd name="connsiteX137" fmla="*/ 114300 w 5160434"/>
              <a:gd name="connsiteY137" fmla="*/ 38100 h 1248834"/>
              <a:gd name="connsiteX138" fmla="*/ 55034 w 5160434"/>
              <a:gd name="connsiteY138" fmla="*/ 38100 h 1248834"/>
              <a:gd name="connsiteX139" fmla="*/ 55034 w 5160434"/>
              <a:gd name="connsiteY139" fmla="*/ 25400 h 1248834"/>
              <a:gd name="connsiteX140" fmla="*/ 16934 w 5160434"/>
              <a:gd name="connsiteY140" fmla="*/ 25400 h 1248834"/>
              <a:gd name="connsiteX141" fmla="*/ 16934 w 5160434"/>
              <a:gd name="connsiteY141" fmla="*/ 12700 h 1248834"/>
              <a:gd name="connsiteX142" fmla="*/ 0 w 5160434"/>
              <a:gd name="connsiteY142" fmla="*/ 12700 h 1248834"/>
              <a:gd name="connsiteX143" fmla="*/ 0 w 5160434"/>
              <a:gd name="connsiteY143"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69734 w 5160434"/>
              <a:gd name="connsiteY20" fmla="*/ 1049867 h 1248834"/>
              <a:gd name="connsiteX21" fmla="*/ 3238500 w 5160434"/>
              <a:gd name="connsiteY21" fmla="*/ 1049867 h 1248834"/>
              <a:gd name="connsiteX22" fmla="*/ 3238500 w 5160434"/>
              <a:gd name="connsiteY22" fmla="*/ 1045634 h 1248834"/>
              <a:gd name="connsiteX23" fmla="*/ 3048000 w 5160434"/>
              <a:gd name="connsiteY23" fmla="*/ 1045634 h 1248834"/>
              <a:gd name="connsiteX24" fmla="*/ 3048000 w 5160434"/>
              <a:gd name="connsiteY24" fmla="*/ 1028700 h 1248834"/>
              <a:gd name="connsiteX25" fmla="*/ 3022600 w 5160434"/>
              <a:gd name="connsiteY25" fmla="*/ 1028700 h 1248834"/>
              <a:gd name="connsiteX26" fmla="*/ 3022600 w 5160434"/>
              <a:gd name="connsiteY26" fmla="*/ 1024467 h 1248834"/>
              <a:gd name="connsiteX27" fmla="*/ 2870200 w 5160434"/>
              <a:gd name="connsiteY27" fmla="*/ 1024467 h 1248834"/>
              <a:gd name="connsiteX28" fmla="*/ 2870200 w 5160434"/>
              <a:gd name="connsiteY28" fmla="*/ 1011767 h 1248834"/>
              <a:gd name="connsiteX29" fmla="*/ 2777067 w 5160434"/>
              <a:gd name="connsiteY29" fmla="*/ 1011767 h 1248834"/>
              <a:gd name="connsiteX30" fmla="*/ 2777067 w 5160434"/>
              <a:gd name="connsiteY30" fmla="*/ 1011767 h 1248834"/>
              <a:gd name="connsiteX31" fmla="*/ 2773892 w 5160434"/>
              <a:gd name="connsiteY31" fmla="*/ 995892 h 1248834"/>
              <a:gd name="connsiteX32" fmla="*/ 2764367 w 5160434"/>
              <a:gd name="connsiteY32" fmla="*/ 990600 h 1248834"/>
              <a:gd name="connsiteX33" fmla="*/ 2751667 w 5160434"/>
              <a:gd name="connsiteY33" fmla="*/ 990600 h 1248834"/>
              <a:gd name="connsiteX34" fmla="*/ 2751667 w 5160434"/>
              <a:gd name="connsiteY34" fmla="*/ 977900 h 1248834"/>
              <a:gd name="connsiteX35" fmla="*/ 2683934 w 5160434"/>
              <a:gd name="connsiteY35" fmla="*/ 977900 h 1248834"/>
              <a:gd name="connsiteX36" fmla="*/ 2683934 w 5160434"/>
              <a:gd name="connsiteY36" fmla="*/ 977900 h 1248834"/>
              <a:gd name="connsiteX37" fmla="*/ 2590800 w 5160434"/>
              <a:gd name="connsiteY37" fmla="*/ 977900 h 1248834"/>
              <a:gd name="connsiteX38" fmla="*/ 2590800 w 5160434"/>
              <a:gd name="connsiteY38" fmla="*/ 977900 h 1248834"/>
              <a:gd name="connsiteX39" fmla="*/ 2588684 w 5160434"/>
              <a:gd name="connsiteY39" fmla="*/ 956734 h 1248834"/>
              <a:gd name="connsiteX40" fmla="*/ 2523067 w 5160434"/>
              <a:gd name="connsiteY40" fmla="*/ 956734 h 1248834"/>
              <a:gd name="connsiteX41" fmla="*/ 2523067 w 5160434"/>
              <a:gd name="connsiteY41" fmla="*/ 935567 h 1248834"/>
              <a:gd name="connsiteX42" fmla="*/ 2455334 w 5160434"/>
              <a:gd name="connsiteY42" fmla="*/ 935567 h 1248834"/>
              <a:gd name="connsiteX43" fmla="*/ 2455334 w 5160434"/>
              <a:gd name="connsiteY43" fmla="*/ 927100 h 1248834"/>
              <a:gd name="connsiteX44" fmla="*/ 2379134 w 5160434"/>
              <a:gd name="connsiteY44" fmla="*/ 927100 h 1248834"/>
              <a:gd name="connsiteX45" fmla="*/ 2379134 w 5160434"/>
              <a:gd name="connsiteY45" fmla="*/ 901700 h 1248834"/>
              <a:gd name="connsiteX46" fmla="*/ 2324100 w 5160434"/>
              <a:gd name="connsiteY46" fmla="*/ 901700 h 1248834"/>
              <a:gd name="connsiteX47" fmla="*/ 2324100 w 5160434"/>
              <a:gd name="connsiteY47" fmla="*/ 859367 h 1248834"/>
              <a:gd name="connsiteX48" fmla="*/ 2173287 w 5160434"/>
              <a:gd name="connsiteY48" fmla="*/ 860954 h 1248834"/>
              <a:gd name="connsiteX49" fmla="*/ 2172759 w 5160434"/>
              <a:gd name="connsiteY49" fmla="*/ 853546 h 1248834"/>
              <a:gd name="connsiteX50" fmla="*/ 2103967 w 5160434"/>
              <a:gd name="connsiteY50" fmla="*/ 855133 h 1248834"/>
              <a:gd name="connsiteX51" fmla="*/ 2103967 w 5160434"/>
              <a:gd name="connsiteY51" fmla="*/ 833967 h 1248834"/>
              <a:gd name="connsiteX52" fmla="*/ 1955800 w 5160434"/>
              <a:gd name="connsiteY52" fmla="*/ 833967 h 1248834"/>
              <a:gd name="connsiteX53" fmla="*/ 1951567 w 5160434"/>
              <a:gd name="connsiteY53" fmla="*/ 829734 h 1248834"/>
              <a:gd name="connsiteX54" fmla="*/ 1926167 w 5160434"/>
              <a:gd name="connsiteY54" fmla="*/ 829734 h 1248834"/>
              <a:gd name="connsiteX55" fmla="*/ 1926167 w 5160434"/>
              <a:gd name="connsiteY55" fmla="*/ 817034 h 1248834"/>
              <a:gd name="connsiteX56" fmla="*/ 1807634 w 5160434"/>
              <a:gd name="connsiteY56" fmla="*/ 817034 h 1248834"/>
              <a:gd name="connsiteX57" fmla="*/ 1807634 w 5160434"/>
              <a:gd name="connsiteY57" fmla="*/ 791634 h 1248834"/>
              <a:gd name="connsiteX58" fmla="*/ 1786467 w 5160434"/>
              <a:gd name="connsiteY58" fmla="*/ 791634 h 1248834"/>
              <a:gd name="connsiteX59" fmla="*/ 1786467 w 5160434"/>
              <a:gd name="connsiteY59" fmla="*/ 770467 h 1248834"/>
              <a:gd name="connsiteX60" fmla="*/ 1765300 w 5160434"/>
              <a:gd name="connsiteY60" fmla="*/ 770467 h 1248834"/>
              <a:gd name="connsiteX61" fmla="*/ 1765300 w 5160434"/>
              <a:gd name="connsiteY61" fmla="*/ 770467 h 1248834"/>
              <a:gd name="connsiteX62" fmla="*/ 1765300 w 5160434"/>
              <a:gd name="connsiteY62" fmla="*/ 757767 h 1248834"/>
              <a:gd name="connsiteX63" fmla="*/ 1748367 w 5160434"/>
              <a:gd name="connsiteY63" fmla="*/ 757767 h 1248834"/>
              <a:gd name="connsiteX64" fmla="*/ 1748367 w 5160434"/>
              <a:gd name="connsiteY64" fmla="*/ 740834 h 1248834"/>
              <a:gd name="connsiteX65" fmla="*/ 1680634 w 5160434"/>
              <a:gd name="connsiteY65" fmla="*/ 740834 h 1248834"/>
              <a:gd name="connsiteX66" fmla="*/ 1680634 w 5160434"/>
              <a:gd name="connsiteY66" fmla="*/ 711200 h 1248834"/>
              <a:gd name="connsiteX67" fmla="*/ 1604434 w 5160434"/>
              <a:gd name="connsiteY67" fmla="*/ 711200 h 1248834"/>
              <a:gd name="connsiteX68" fmla="*/ 1604434 w 5160434"/>
              <a:gd name="connsiteY68" fmla="*/ 702734 h 1248834"/>
              <a:gd name="connsiteX69" fmla="*/ 1540934 w 5160434"/>
              <a:gd name="connsiteY69" fmla="*/ 702734 h 1248834"/>
              <a:gd name="connsiteX70" fmla="*/ 1540934 w 5160434"/>
              <a:gd name="connsiteY70" fmla="*/ 702734 h 1248834"/>
              <a:gd name="connsiteX71" fmla="*/ 1511299 w 5160434"/>
              <a:gd name="connsiteY71" fmla="*/ 704321 h 1248834"/>
              <a:gd name="connsiteX72" fmla="*/ 1511300 w 5160434"/>
              <a:gd name="connsiteY72" fmla="*/ 677334 h 1248834"/>
              <a:gd name="connsiteX73" fmla="*/ 1460500 w 5160434"/>
              <a:gd name="connsiteY73" fmla="*/ 677334 h 1248834"/>
              <a:gd name="connsiteX74" fmla="*/ 14605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47700 h 1248834"/>
              <a:gd name="connsiteX78" fmla="*/ 1363134 w 5160434"/>
              <a:gd name="connsiteY78" fmla="*/ 647700 h 1248834"/>
              <a:gd name="connsiteX79" fmla="*/ 1363134 w 5160434"/>
              <a:gd name="connsiteY79" fmla="*/ 635000 h 1248834"/>
              <a:gd name="connsiteX80" fmla="*/ 1320800 w 5160434"/>
              <a:gd name="connsiteY80" fmla="*/ 635000 h 1248834"/>
              <a:gd name="connsiteX81" fmla="*/ 1303867 w 5160434"/>
              <a:gd name="connsiteY81" fmla="*/ 618067 h 1248834"/>
              <a:gd name="connsiteX82" fmla="*/ 1303867 w 5160434"/>
              <a:gd name="connsiteY82" fmla="*/ 605367 h 1248834"/>
              <a:gd name="connsiteX83" fmla="*/ 1227667 w 5160434"/>
              <a:gd name="connsiteY83" fmla="*/ 605367 h 1248834"/>
              <a:gd name="connsiteX84" fmla="*/ 1227667 w 5160434"/>
              <a:gd name="connsiteY84" fmla="*/ 601134 h 1248834"/>
              <a:gd name="connsiteX85" fmla="*/ 1198034 w 5160434"/>
              <a:gd name="connsiteY85" fmla="*/ 601134 h 1248834"/>
              <a:gd name="connsiteX86" fmla="*/ 1198034 w 5160434"/>
              <a:gd name="connsiteY86" fmla="*/ 592667 h 1248834"/>
              <a:gd name="connsiteX87" fmla="*/ 1126067 w 5160434"/>
              <a:gd name="connsiteY87" fmla="*/ 592667 h 1248834"/>
              <a:gd name="connsiteX88" fmla="*/ 1126067 w 5160434"/>
              <a:gd name="connsiteY88" fmla="*/ 571500 h 1248834"/>
              <a:gd name="connsiteX89" fmla="*/ 1079500 w 5160434"/>
              <a:gd name="connsiteY89" fmla="*/ 571500 h 1248834"/>
              <a:gd name="connsiteX90" fmla="*/ 1079500 w 5160434"/>
              <a:gd name="connsiteY90" fmla="*/ 563034 h 1248834"/>
              <a:gd name="connsiteX91" fmla="*/ 1032405 w 5160434"/>
              <a:gd name="connsiteY91" fmla="*/ 563034 h 1248834"/>
              <a:gd name="connsiteX92" fmla="*/ 1032934 w 5160434"/>
              <a:gd name="connsiteY92" fmla="*/ 554567 h 1248834"/>
              <a:gd name="connsiteX93" fmla="*/ 969434 w 5160434"/>
              <a:gd name="connsiteY93" fmla="*/ 554567 h 1248834"/>
              <a:gd name="connsiteX94" fmla="*/ 969434 w 5160434"/>
              <a:gd name="connsiteY94" fmla="*/ 520700 h 1248834"/>
              <a:gd name="connsiteX95" fmla="*/ 952500 w 5160434"/>
              <a:gd name="connsiteY95" fmla="*/ 520700 h 1248834"/>
              <a:gd name="connsiteX96" fmla="*/ 952500 w 5160434"/>
              <a:gd name="connsiteY96" fmla="*/ 491067 h 1248834"/>
              <a:gd name="connsiteX97" fmla="*/ 812800 w 5160434"/>
              <a:gd name="connsiteY97" fmla="*/ 491067 h 1248834"/>
              <a:gd name="connsiteX98" fmla="*/ 812800 w 5160434"/>
              <a:gd name="connsiteY98" fmla="*/ 440267 h 1248834"/>
              <a:gd name="connsiteX99" fmla="*/ 740834 w 5160434"/>
              <a:gd name="connsiteY99" fmla="*/ 440267 h 1248834"/>
              <a:gd name="connsiteX100" fmla="*/ 740834 w 5160434"/>
              <a:gd name="connsiteY100" fmla="*/ 419100 h 1248834"/>
              <a:gd name="connsiteX101" fmla="*/ 720725 w 5160434"/>
              <a:gd name="connsiteY101" fmla="*/ 415925 h 1248834"/>
              <a:gd name="connsiteX102" fmla="*/ 719666 w 5160434"/>
              <a:gd name="connsiteY102" fmla="*/ 410634 h 1248834"/>
              <a:gd name="connsiteX103" fmla="*/ 677334 w 5160434"/>
              <a:gd name="connsiteY103" fmla="*/ 410634 h 1248834"/>
              <a:gd name="connsiteX104" fmla="*/ 677334 w 5160434"/>
              <a:gd name="connsiteY104" fmla="*/ 385234 h 1248834"/>
              <a:gd name="connsiteX105" fmla="*/ 668867 w 5160434"/>
              <a:gd name="connsiteY105" fmla="*/ 385234 h 1248834"/>
              <a:gd name="connsiteX106" fmla="*/ 668867 w 5160434"/>
              <a:gd name="connsiteY106" fmla="*/ 351367 h 1248834"/>
              <a:gd name="connsiteX107" fmla="*/ 605367 w 5160434"/>
              <a:gd name="connsiteY107" fmla="*/ 351367 h 1248834"/>
              <a:gd name="connsiteX108" fmla="*/ 605367 w 5160434"/>
              <a:gd name="connsiteY108" fmla="*/ 330200 h 1248834"/>
              <a:gd name="connsiteX109" fmla="*/ 571500 w 5160434"/>
              <a:gd name="connsiteY109" fmla="*/ 330200 h 1248834"/>
              <a:gd name="connsiteX110" fmla="*/ 579967 w 5160434"/>
              <a:gd name="connsiteY110" fmla="*/ 321733 h 1248834"/>
              <a:gd name="connsiteX111" fmla="*/ 579967 w 5160434"/>
              <a:gd name="connsiteY111" fmla="*/ 321733 h 1248834"/>
              <a:gd name="connsiteX112" fmla="*/ 541867 w 5160434"/>
              <a:gd name="connsiteY112" fmla="*/ 321733 h 1248834"/>
              <a:gd name="connsiteX113" fmla="*/ 541867 w 5160434"/>
              <a:gd name="connsiteY113" fmla="*/ 266700 h 1248834"/>
              <a:gd name="connsiteX114" fmla="*/ 524934 w 5160434"/>
              <a:gd name="connsiteY114" fmla="*/ 266700 h 1248834"/>
              <a:gd name="connsiteX115" fmla="*/ 524934 w 5160434"/>
              <a:gd name="connsiteY115" fmla="*/ 254000 h 1248834"/>
              <a:gd name="connsiteX116" fmla="*/ 512234 w 5160434"/>
              <a:gd name="connsiteY116" fmla="*/ 254000 h 1248834"/>
              <a:gd name="connsiteX117" fmla="*/ 512234 w 5160434"/>
              <a:gd name="connsiteY117" fmla="*/ 232834 h 1248834"/>
              <a:gd name="connsiteX118" fmla="*/ 512234 w 5160434"/>
              <a:gd name="connsiteY118" fmla="*/ 232834 h 1248834"/>
              <a:gd name="connsiteX119" fmla="*/ 499534 w 5160434"/>
              <a:gd name="connsiteY119" fmla="*/ 220134 h 1248834"/>
              <a:gd name="connsiteX120" fmla="*/ 381000 w 5160434"/>
              <a:gd name="connsiteY120" fmla="*/ 220134 h 1248834"/>
              <a:gd name="connsiteX121" fmla="*/ 381000 w 5160434"/>
              <a:gd name="connsiteY121" fmla="*/ 203200 h 1248834"/>
              <a:gd name="connsiteX122" fmla="*/ 292100 w 5160434"/>
              <a:gd name="connsiteY122" fmla="*/ 203200 h 1248834"/>
              <a:gd name="connsiteX123" fmla="*/ 292100 w 5160434"/>
              <a:gd name="connsiteY123" fmla="*/ 182034 h 1248834"/>
              <a:gd name="connsiteX124" fmla="*/ 258234 w 5160434"/>
              <a:gd name="connsiteY124" fmla="*/ 182034 h 1248834"/>
              <a:gd name="connsiteX125" fmla="*/ 258234 w 5160434"/>
              <a:gd name="connsiteY125" fmla="*/ 135467 h 1248834"/>
              <a:gd name="connsiteX126" fmla="*/ 228600 w 5160434"/>
              <a:gd name="connsiteY126" fmla="*/ 135467 h 1248834"/>
              <a:gd name="connsiteX127" fmla="*/ 228600 w 5160434"/>
              <a:gd name="connsiteY127" fmla="*/ 118534 h 1248834"/>
              <a:gd name="connsiteX128" fmla="*/ 211667 w 5160434"/>
              <a:gd name="connsiteY128" fmla="*/ 118534 h 1248834"/>
              <a:gd name="connsiteX129" fmla="*/ 211667 w 5160434"/>
              <a:gd name="connsiteY129" fmla="*/ 101600 h 1248834"/>
              <a:gd name="connsiteX130" fmla="*/ 173567 w 5160434"/>
              <a:gd name="connsiteY130" fmla="*/ 101600 h 1248834"/>
              <a:gd name="connsiteX131" fmla="*/ 173567 w 5160434"/>
              <a:gd name="connsiteY131" fmla="*/ 76200 h 1248834"/>
              <a:gd name="connsiteX132" fmla="*/ 152400 w 5160434"/>
              <a:gd name="connsiteY132" fmla="*/ 76200 h 1248834"/>
              <a:gd name="connsiteX133" fmla="*/ 135467 w 5160434"/>
              <a:gd name="connsiteY133" fmla="*/ 59267 h 1248834"/>
              <a:gd name="connsiteX134" fmla="*/ 127000 w 5160434"/>
              <a:gd name="connsiteY134" fmla="*/ 59796 h 1248834"/>
              <a:gd name="connsiteX135" fmla="*/ 127000 w 5160434"/>
              <a:gd name="connsiteY135" fmla="*/ 42334 h 1248834"/>
              <a:gd name="connsiteX136" fmla="*/ 115887 w 5160434"/>
              <a:gd name="connsiteY136" fmla="*/ 47096 h 1248834"/>
              <a:gd name="connsiteX137" fmla="*/ 114300 w 5160434"/>
              <a:gd name="connsiteY137" fmla="*/ 38100 h 1248834"/>
              <a:gd name="connsiteX138" fmla="*/ 55034 w 5160434"/>
              <a:gd name="connsiteY138" fmla="*/ 38100 h 1248834"/>
              <a:gd name="connsiteX139" fmla="*/ 55034 w 5160434"/>
              <a:gd name="connsiteY139" fmla="*/ 25400 h 1248834"/>
              <a:gd name="connsiteX140" fmla="*/ 16934 w 5160434"/>
              <a:gd name="connsiteY140" fmla="*/ 25400 h 1248834"/>
              <a:gd name="connsiteX141" fmla="*/ 16934 w 5160434"/>
              <a:gd name="connsiteY141" fmla="*/ 12700 h 1248834"/>
              <a:gd name="connsiteX142" fmla="*/ 0 w 5160434"/>
              <a:gd name="connsiteY142" fmla="*/ 12700 h 1248834"/>
              <a:gd name="connsiteX143" fmla="*/ 0 w 5160434"/>
              <a:gd name="connsiteY143" fmla="*/ 0 h 1248834"/>
              <a:gd name="connsiteX0" fmla="*/ 5160434 w 5160434"/>
              <a:gd name="connsiteY0" fmla="*/ 1248834 h 1248834"/>
              <a:gd name="connsiteX1" fmla="*/ 4258734 w 5160434"/>
              <a:gd name="connsiteY1" fmla="*/ 1248834 h 1248834"/>
              <a:gd name="connsiteX2" fmla="*/ 4258734 w 5160434"/>
              <a:gd name="connsiteY2" fmla="*/ 1223434 h 1248834"/>
              <a:gd name="connsiteX3" fmla="*/ 4114800 w 5160434"/>
              <a:gd name="connsiteY3" fmla="*/ 1223434 h 1248834"/>
              <a:gd name="connsiteX4" fmla="*/ 4114800 w 5160434"/>
              <a:gd name="connsiteY4" fmla="*/ 1202267 h 1248834"/>
              <a:gd name="connsiteX5" fmla="*/ 3937000 w 5160434"/>
              <a:gd name="connsiteY5" fmla="*/ 1202267 h 1248834"/>
              <a:gd name="connsiteX6" fmla="*/ 3937000 w 5160434"/>
              <a:gd name="connsiteY6" fmla="*/ 1185334 h 1248834"/>
              <a:gd name="connsiteX7" fmla="*/ 3894667 w 5160434"/>
              <a:gd name="connsiteY7" fmla="*/ 1185334 h 1248834"/>
              <a:gd name="connsiteX8" fmla="*/ 3894667 w 5160434"/>
              <a:gd name="connsiteY8" fmla="*/ 1164167 h 1248834"/>
              <a:gd name="connsiteX9" fmla="*/ 3856567 w 5160434"/>
              <a:gd name="connsiteY9" fmla="*/ 1164167 h 1248834"/>
              <a:gd name="connsiteX10" fmla="*/ 3856567 w 5160434"/>
              <a:gd name="connsiteY10" fmla="*/ 1155700 h 1248834"/>
              <a:gd name="connsiteX11" fmla="*/ 3733800 w 5160434"/>
              <a:gd name="connsiteY11" fmla="*/ 1155700 h 1248834"/>
              <a:gd name="connsiteX12" fmla="*/ 3733800 w 5160434"/>
              <a:gd name="connsiteY12" fmla="*/ 1143000 h 1248834"/>
              <a:gd name="connsiteX13" fmla="*/ 3649134 w 5160434"/>
              <a:gd name="connsiteY13" fmla="*/ 1143000 h 1248834"/>
              <a:gd name="connsiteX14" fmla="*/ 3649134 w 5160434"/>
              <a:gd name="connsiteY14" fmla="*/ 1130300 h 1248834"/>
              <a:gd name="connsiteX15" fmla="*/ 3627967 w 5160434"/>
              <a:gd name="connsiteY15" fmla="*/ 1130300 h 1248834"/>
              <a:gd name="connsiteX16" fmla="*/ 3627967 w 5160434"/>
              <a:gd name="connsiteY16" fmla="*/ 1096434 h 1248834"/>
              <a:gd name="connsiteX17" fmla="*/ 3509434 w 5160434"/>
              <a:gd name="connsiteY17" fmla="*/ 1096434 h 1248834"/>
              <a:gd name="connsiteX18" fmla="*/ 3509434 w 5160434"/>
              <a:gd name="connsiteY18" fmla="*/ 1092200 h 1248834"/>
              <a:gd name="connsiteX19" fmla="*/ 3373967 w 5160434"/>
              <a:gd name="connsiteY19" fmla="*/ 1092200 h 1248834"/>
              <a:gd name="connsiteX20" fmla="*/ 3369734 w 5160434"/>
              <a:gd name="connsiteY20" fmla="*/ 1049867 h 1248834"/>
              <a:gd name="connsiteX21" fmla="*/ 3238500 w 5160434"/>
              <a:gd name="connsiteY21" fmla="*/ 1049867 h 1248834"/>
              <a:gd name="connsiteX22" fmla="*/ 3238500 w 5160434"/>
              <a:gd name="connsiteY22" fmla="*/ 1045634 h 1248834"/>
              <a:gd name="connsiteX23" fmla="*/ 3048000 w 5160434"/>
              <a:gd name="connsiteY23" fmla="*/ 1045634 h 1248834"/>
              <a:gd name="connsiteX24" fmla="*/ 3048000 w 5160434"/>
              <a:gd name="connsiteY24" fmla="*/ 1028700 h 1248834"/>
              <a:gd name="connsiteX25" fmla="*/ 3022600 w 5160434"/>
              <a:gd name="connsiteY25" fmla="*/ 1028700 h 1248834"/>
              <a:gd name="connsiteX26" fmla="*/ 3022600 w 5160434"/>
              <a:gd name="connsiteY26" fmla="*/ 1024467 h 1248834"/>
              <a:gd name="connsiteX27" fmla="*/ 2870200 w 5160434"/>
              <a:gd name="connsiteY27" fmla="*/ 1024467 h 1248834"/>
              <a:gd name="connsiteX28" fmla="*/ 2870200 w 5160434"/>
              <a:gd name="connsiteY28" fmla="*/ 1011767 h 1248834"/>
              <a:gd name="connsiteX29" fmla="*/ 2777067 w 5160434"/>
              <a:gd name="connsiteY29" fmla="*/ 1011767 h 1248834"/>
              <a:gd name="connsiteX30" fmla="*/ 2777067 w 5160434"/>
              <a:gd name="connsiteY30" fmla="*/ 1011767 h 1248834"/>
              <a:gd name="connsiteX31" fmla="*/ 2773892 w 5160434"/>
              <a:gd name="connsiteY31" fmla="*/ 995892 h 1248834"/>
              <a:gd name="connsiteX32" fmla="*/ 2764367 w 5160434"/>
              <a:gd name="connsiteY32" fmla="*/ 990600 h 1248834"/>
              <a:gd name="connsiteX33" fmla="*/ 2751667 w 5160434"/>
              <a:gd name="connsiteY33" fmla="*/ 990600 h 1248834"/>
              <a:gd name="connsiteX34" fmla="*/ 2751667 w 5160434"/>
              <a:gd name="connsiteY34" fmla="*/ 977900 h 1248834"/>
              <a:gd name="connsiteX35" fmla="*/ 2683934 w 5160434"/>
              <a:gd name="connsiteY35" fmla="*/ 977900 h 1248834"/>
              <a:gd name="connsiteX36" fmla="*/ 2683934 w 5160434"/>
              <a:gd name="connsiteY36" fmla="*/ 977900 h 1248834"/>
              <a:gd name="connsiteX37" fmla="*/ 2590800 w 5160434"/>
              <a:gd name="connsiteY37" fmla="*/ 977900 h 1248834"/>
              <a:gd name="connsiteX38" fmla="*/ 2590800 w 5160434"/>
              <a:gd name="connsiteY38" fmla="*/ 977900 h 1248834"/>
              <a:gd name="connsiteX39" fmla="*/ 2588684 w 5160434"/>
              <a:gd name="connsiteY39" fmla="*/ 956734 h 1248834"/>
              <a:gd name="connsiteX40" fmla="*/ 2523067 w 5160434"/>
              <a:gd name="connsiteY40" fmla="*/ 956734 h 1248834"/>
              <a:gd name="connsiteX41" fmla="*/ 2523067 w 5160434"/>
              <a:gd name="connsiteY41" fmla="*/ 935567 h 1248834"/>
              <a:gd name="connsiteX42" fmla="*/ 2455334 w 5160434"/>
              <a:gd name="connsiteY42" fmla="*/ 935567 h 1248834"/>
              <a:gd name="connsiteX43" fmla="*/ 2455334 w 5160434"/>
              <a:gd name="connsiteY43" fmla="*/ 927100 h 1248834"/>
              <a:gd name="connsiteX44" fmla="*/ 2379134 w 5160434"/>
              <a:gd name="connsiteY44" fmla="*/ 927100 h 1248834"/>
              <a:gd name="connsiteX45" fmla="*/ 2379134 w 5160434"/>
              <a:gd name="connsiteY45" fmla="*/ 901700 h 1248834"/>
              <a:gd name="connsiteX46" fmla="*/ 2324100 w 5160434"/>
              <a:gd name="connsiteY46" fmla="*/ 901700 h 1248834"/>
              <a:gd name="connsiteX47" fmla="*/ 2324100 w 5160434"/>
              <a:gd name="connsiteY47" fmla="*/ 859367 h 1248834"/>
              <a:gd name="connsiteX48" fmla="*/ 2173287 w 5160434"/>
              <a:gd name="connsiteY48" fmla="*/ 860954 h 1248834"/>
              <a:gd name="connsiteX49" fmla="*/ 2172759 w 5160434"/>
              <a:gd name="connsiteY49" fmla="*/ 853546 h 1248834"/>
              <a:gd name="connsiteX50" fmla="*/ 2103967 w 5160434"/>
              <a:gd name="connsiteY50" fmla="*/ 855133 h 1248834"/>
              <a:gd name="connsiteX51" fmla="*/ 2103967 w 5160434"/>
              <a:gd name="connsiteY51" fmla="*/ 833967 h 1248834"/>
              <a:gd name="connsiteX52" fmla="*/ 1955800 w 5160434"/>
              <a:gd name="connsiteY52" fmla="*/ 833967 h 1248834"/>
              <a:gd name="connsiteX53" fmla="*/ 1951567 w 5160434"/>
              <a:gd name="connsiteY53" fmla="*/ 829734 h 1248834"/>
              <a:gd name="connsiteX54" fmla="*/ 1926167 w 5160434"/>
              <a:gd name="connsiteY54" fmla="*/ 829734 h 1248834"/>
              <a:gd name="connsiteX55" fmla="*/ 1926167 w 5160434"/>
              <a:gd name="connsiteY55" fmla="*/ 817034 h 1248834"/>
              <a:gd name="connsiteX56" fmla="*/ 1807634 w 5160434"/>
              <a:gd name="connsiteY56" fmla="*/ 817034 h 1248834"/>
              <a:gd name="connsiteX57" fmla="*/ 1807634 w 5160434"/>
              <a:gd name="connsiteY57" fmla="*/ 791634 h 1248834"/>
              <a:gd name="connsiteX58" fmla="*/ 1786467 w 5160434"/>
              <a:gd name="connsiteY58" fmla="*/ 791634 h 1248834"/>
              <a:gd name="connsiteX59" fmla="*/ 1786467 w 5160434"/>
              <a:gd name="connsiteY59" fmla="*/ 770467 h 1248834"/>
              <a:gd name="connsiteX60" fmla="*/ 1765300 w 5160434"/>
              <a:gd name="connsiteY60" fmla="*/ 770467 h 1248834"/>
              <a:gd name="connsiteX61" fmla="*/ 1765300 w 5160434"/>
              <a:gd name="connsiteY61" fmla="*/ 770467 h 1248834"/>
              <a:gd name="connsiteX62" fmla="*/ 1765300 w 5160434"/>
              <a:gd name="connsiteY62" fmla="*/ 757767 h 1248834"/>
              <a:gd name="connsiteX63" fmla="*/ 1748367 w 5160434"/>
              <a:gd name="connsiteY63" fmla="*/ 757767 h 1248834"/>
              <a:gd name="connsiteX64" fmla="*/ 1748367 w 5160434"/>
              <a:gd name="connsiteY64" fmla="*/ 740834 h 1248834"/>
              <a:gd name="connsiteX65" fmla="*/ 1680634 w 5160434"/>
              <a:gd name="connsiteY65" fmla="*/ 740834 h 1248834"/>
              <a:gd name="connsiteX66" fmla="*/ 1680634 w 5160434"/>
              <a:gd name="connsiteY66" fmla="*/ 711200 h 1248834"/>
              <a:gd name="connsiteX67" fmla="*/ 1604434 w 5160434"/>
              <a:gd name="connsiteY67" fmla="*/ 711200 h 1248834"/>
              <a:gd name="connsiteX68" fmla="*/ 1604434 w 5160434"/>
              <a:gd name="connsiteY68" fmla="*/ 702734 h 1248834"/>
              <a:gd name="connsiteX69" fmla="*/ 1540934 w 5160434"/>
              <a:gd name="connsiteY69" fmla="*/ 702734 h 1248834"/>
              <a:gd name="connsiteX70" fmla="*/ 1540934 w 5160434"/>
              <a:gd name="connsiteY70" fmla="*/ 702734 h 1248834"/>
              <a:gd name="connsiteX71" fmla="*/ 1511299 w 5160434"/>
              <a:gd name="connsiteY71" fmla="*/ 704321 h 1248834"/>
              <a:gd name="connsiteX72" fmla="*/ 1511300 w 5160434"/>
              <a:gd name="connsiteY72" fmla="*/ 677334 h 1248834"/>
              <a:gd name="connsiteX73" fmla="*/ 1460500 w 5160434"/>
              <a:gd name="connsiteY73" fmla="*/ 677334 h 1248834"/>
              <a:gd name="connsiteX74" fmla="*/ 1460500 w 5160434"/>
              <a:gd name="connsiteY74" fmla="*/ 677334 h 1248834"/>
              <a:gd name="connsiteX75" fmla="*/ 1460500 w 5160434"/>
              <a:gd name="connsiteY75" fmla="*/ 677334 h 1248834"/>
              <a:gd name="connsiteX76" fmla="*/ 1460500 w 5160434"/>
              <a:gd name="connsiteY76" fmla="*/ 677334 h 1248834"/>
              <a:gd name="connsiteX77" fmla="*/ 1460500 w 5160434"/>
              <a:gd name="connsiteY77" fmla="*/ 647700 h 1248834"/>
              <a:gd name="connsiteX78" fmla="*/ 1363134 w 5160434"/>
              <a:gd name="connsiteY78" fmla="*/ 647700 h 1248834"/>
              <a:gd name="connsiteX79" fmla="*/ 1363134 w 5160434"/>
              <a:gd name="connsiteY79" fmla="*/ 635000 h 1248834"/>
              <a:gd name="connsiteX80" fmla="*/ 1320800 w 5160434"/>
              <a:gd name="connsiteY80" fmla="*/ 635000 h 1248834"/>
              <a:gd name="connsiteX81" fmla="*/ 1303867 w 5160434"/>
              <a:gd name="connsiteY81" fmla="*/ 618067 h 1248834"/>
              <a:gd name="connsiteX82" fmla="*/ 1303867 w 5160434"/>
              <a:gd name="connsiteY82" fmla="*/ 605367 h 1248834"/>
              <a:gd name="connsiteX83" fmla="*/ 1227667 w 5160434"/>
              <a:gd name="connsiteY83" fmla="*/ 605367 h 1248834"/>
              <a:gd name="connsiteX84" fmla="*/ 1227667 w 5160434"/>
              <a:gd name="connsiteY84" fmla="*/ 601134 h 1248834"/>
              <a:gd name="connsiteX85" fmla="*/ 1198034 w 5160434"/>
              <a:gd name="connsiteY85" fmla="*/ 601134 h 1248834"/>
              <a:gd name="connsiteX86" fmla="*/ 1198034 w 5160434"/>
              <a:gd name="connsiteY86" fmla="*/ 592667 h 1248834"/>
              <a:gd name="connsiteX87" fmla="*/ 1126067 w 5160434"/>
              <a:gd name="connsiteY87" fmla="*/ 592667 h 1248834"/>
              <a:gd name="connsiteX88" fmla="*/ 1126067 w 5160434"/>
              <a:gd name="connsiteY88" fmla="*/ 571500 h 1248834"/>
              <a:gd name="connsiteX89" fmla="*/ 1079500 w 5160434"/>
              <a:gd name="connsiteY89" fmla="*/ 571500 h 1248834"/>
              <a:gd name="connsiteX90" fmla="*/ 1079500 w 5160434"/>
              <a:gd name="connsiteY90" fmla="*/ 563034 h 1248834"/>
              <a:gd name="connsiteX91" fmla="*/ 1032405 w 5160434"/>
              <a:gd name="connsiteY91" fmla="*/ 563034 h 1248834"/>
              <a:gd name="connsiteX92" fmla="*/ 1032934 w 5160434"/>
              <a:gd name="connsiteY92" fmla="*/ 554567 h 1248834"/>
              <a:gd name="connsiteX93" fmla="*/ 969434 w 5160434"/>
              <a:gd name="connsiteY93" fmla="*/ 554567 h 1248834"/>
              <a:gd name="connsiteX94" fmla="*/ 969434 w 5160434"/>
              <a:gd name="connsiteY94" fmla="*/ 520700 h 1248834"/>
              <a:gd name="connsiteX95" fmla="*/ 952500 w 5160434"/>
              <a:gd name="connsiteY95" fmla="*/ 520700 h 1248834"/>
              <a:gd name="connsiteX96" fmla="*/ 952500 w 5160434"/>
              <a:gd name="connsiteY96" fmla="*/ 491067 h 1248834"/>
              <a:gd name="connsiteX97" fmla="*/ 812800 w 5160434"/>
              <a:gd name="connsiteY97" fmla="*/ 491067 h 1248834"/>
              <a:gd name="connsiteX98" fmla="*/ 812800 w 5160434"/>
              <a:gd name="connsiteY98" fmla="*/ 440267 h 1248834"/>
              <a:gd name="connsiteX99" fmla="*/ 740834 w 5160434"/>
              <a:gd name="connsiteY99" fmla="*/ 440267 h 1248834"/>
              <a:gd name="connsiteX100" fmla="*/ 740834 w 5160434"/>
              <a:gd name="connsiteY100" fmla="*/ 419100 h 1248834"/>
              <a:gd name="connsiteX101" fmla="*/ 720725 w 5160434"/>
              <a:gd name="connsiteY101" fmla="*/ 415925 h 1248834"/>
              <a:gd name="connsiteX102" fmla="*/ 719666 w 5160434"/>
              <a:gd name="connsiteY102" fmla="*/ 410634 h 1248834"/>
              <a:gd name="connsiteX103" fmla="*/ 677334 w 5160434"/>
              <a:gd name="connsiteY103" fmla="*/ 410634 h 1248834"/>
              <a:gd name="connsiteX104" fmla="*/ 677334 w 5160434"/>
              <a:gd name="connsiteY104" fmla="*/ 385234 h 1248834"/>
              <a:gd name="connsiteX105" fmla="*/ 668867 w 5160434"/>
              <a:gd name="connsiteY105" fmla="*/ 385234 h 1248834"/>
              <a:gd name="connsiteX106" fmla="*/ 668867 w 5160434"/>
              <a:gd name="connsiteY106" fmla="*/ 351367 h 1248834"/>
              <a:gd name="connsiteX107" fmla="*/ 605367 w 5160434"/>
              <a:gd name="connsiteY107" fmla="*/ 351367 h 1248834"/>
              <a:gd name="connsiteX108" fmla="*/ 605367 w 5160434"/>
              <a:gd name="connsiteY108" fmla="*/ 330200 h 1248834"/>
              <a:gd name="connsiteX109" fmla="*/ 571500 w 5160434"/>
              <a:gd name="connsiteY109" fmla="*/ 330200 h 1248834"/>
              <a:gd name="connsiteX110" fmla="*/ 579967 w 5160434"/>
              <a:gd name="connsiteY110" fmla="*/ 321733 h 1248834"/>
              <a:gd name="connsiteX111" fmla="*/ 579967 w 5160434"/>
              <a:gd name="connsiteY111" fmla="*/ 321733 h 1248834"/>
              <a:gd name="connsiteX112" fmla="*/ 541867 w 5160434"/>
              <a:gd name="connsiteY112" fmla="*/ 321733 h 1248834"/>
              <a:gd name="connsiteX113" fmla="*/ 541867 w 5160434"/>
              <a:gd name="connsiteY113" fmla="*/ 266700 h 1248834"/>
              <a:gd name="connsiteX114" fmla="*/ 524934 w 5160434"/>
              <a:gd name="connsiteY114" fmla="*/ 266700 h 1248834"/>
              <a:gd name="connsiteX115" fmla="*/ 524934 w 5160434"/>
              <a:gd name="connsiteY115" fmla="*/ 254000 h 1248834"/>
              <a:gd name="connsiteX116" fmla="*/ 512234 w 5160434"/>
              <a:gd name="connsiteY116" fmla="*/ 254000 h 1248834"/>
              <a:gd name="connsiteX117" fmla="*/ 512234 w 5160434"/>
              <a:gd name="connsiteY117" fmla="*/ 232834 h 1248834"/>
              <a:gd name="connsiteX118" fmla="*/ 512234 w 5160434"/>
              <a:gd name="connsiteY118" fmla="*/ 232834 h 1248834"/>
              <a:gd name="connsiteX119" fmla="*/ 499534 w 5160434"/>
              <a:gd name="connsiteY119" fmla="*/ 220134 h 1248834"/>
              <a:gd name="connsiteX120" fmla="*/ 381000 w 5160434"/>
              <a:gd name="connsiteY120" fmla="*/ 220134 h 1248834"/>
              <a:gd name="connsiteX121" fmla="*/ 381000 w 5160434"/>
              <a:gd name="connsiteY121" fmla="*/ 203200 h 1248834"/>
              <a:gd name="connsiteX122" fmla="*/ 292100 w 5160434"/>
              <a:gd name="connsiteY122" fmla="*/ 203200 h 1248834"/>
              <a:gd name="connsiteX123" fmla="*/ 292100 w 5160434"/>
              <a:gd name="connsiteY123" fmla="*/ 182034 h 1248834"/>
              <a:gd name="connsiteX124" fmla="*/ 258234 w 5160434"/>
              <a:gd name="connsiteY124" fmla="*/ 182034 h 1248834"/>
              <a:gd name="connsiteX125" fmla="*/ 258234 w 5160434"/>
              <a:gd name="connsiteY125" fmla="*/ 135467 h 1248834"/>
              <a:gd name="connsiteX126" fmla="*/ 228600 w 5160434"/>
              <a:gd name="connsiteY126" fmla="*/ 135467 h 1248834"/>
              <a:gd name="connsiteX127" fmla="*/ 228600 w 5160434"/>
              <a:gd name="connsiteY127" fmla="*/ 118534 h 1248834"/>
              <a:gd name="connsiteX128" fmla="*/ 211667 w 5160434"/>
              <a:gd name="connsiteY128" fmla="*/ 118534 h 1248834"/>
              <a:gd name="connsiteX129" fmla="*/ 211667 w 5160434"/>
              <a:gd name="connsiteY129" fmla="*/ 101600 h 1248834"/>
              <a:gd name="connsiteX130" fmla="*/ 173567 w 5160434"/>
              <a:gd name="connsiteY130" fmla="*/ 101600 h 1248834"/>
              <a:gd name="connsiteX131" fmla="*/ 173567 w 5160434"/>
              <a:gd name="connsiteY131" fmla="*/ 76200 h 1248834"/>
              <a:gd name="connsiteX132" fmla="*/ 152400 w 5160434"/>
              <a:gd name="connsiteY132" fmla="*/ 76200 h 1248834"/>
              <a:gd name="connsiteX133" fmla="*/ 135467 w 5160434"/>
              <a:gd name="connsiteY133" fmla="*/ 59267 h 1248834"/>
              <a:gd name="connsiteX134" fmla="*/ 127000 w 5160434"/>
              <a:gd name="connsiteY134" fmla="*/ 59796 h 1248834"/>
              <a:gd name="connsiteX135" fmla="*/ 127000 w 5160434"/>
              <a:gd name="connsiteY135" fmla="*/ 42334 h 1248834"/>
              <a:gd name="connsiteX136" fmla="*/ 115887 w 5160434"/>
              <a:gd name="connsiteY136" fmla="*/ 47096 h 1248834"/>
              <a:gd name="connsiteX137" fmla="*/ 114300 w 5160434"/>
              <a:gd name="connsiteY137" fmla="*/ 38100 h 1248834"/>
              <a:gd name="connsiteX138" fmla="*/ 55034 w 5160434"/>
              <a:gd name="connsiteY138" fmla="*/ 38100 h 1248834"/>
              <a:gd name="connsiteX139" fmla="*/ 55034 w 5160434"/>
              <a:gd name="connsiteY139" fmla="*/ 25400 h 1248834"/>
              <a:gd name="connsiteX140" fmla="*/ 16934 w 5160434"/>
              <a:gd name="connsiteY140" fmla="*/ 25400 h 1248834"/>
              <a:gd name="connsiteX141" fmla="*/ 16934 w 5160434"/>
              <a:gd name="connsiteY141" fmla="*/ 12700 h 1248834"/>
              <a:gd name="connsiteX142" fmla="*/ 0 w 5160434"/>
              <a:gd name="connsiteY142" fmla="*/ 12700 h 1248834"/>
              <a:gd name="connsiteX143" fmla="*/ 0 w 5160434"/>
              <a:gd name="connsiteY143" fmla="*/ 0 h 124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160434" h="1248834">
                <a:moveTo>
                  <a:pt x="5160434" y="1248834"/>
                </a:moveTo>
                <a:lnTo>
                  <a:pt x="4258734" y="1248834"/>
                </a:lnTo>
                <a:lnTo>
                  <a:pt x="4258734" y="1223434"/>
                </a:lnTo>
                <a:lnTo>
                  <a:pt x="4114800" y="1223434"/>
                </a:lnTo>
                <a:lnTo>
                  <a:pt x="4114800" y="1202267"/>
                </a:lnTo>
                <a:lnTo>
                  <a:pt x="3937000" y="1202267"/>
                </a:lnTo>
                <a:lnTo>
                  <a:pt x="3937000" y="1185334"/>
                </a:lnTo>
                <a:lnTo>
                  <a:pt x="3894667" y="1185334"/>
                </a:lnTo>
                <a:lnTo>
                  <a:pt x="3894667" y="1164167"/>
                </a:lnTo>
                <a:lnTo>
                  <a:pt x="3856567" y="1164167"/>
                </a:lnTo>
                <a:lnTo>
                  <a:pt x="3856567" y="1155700"/>
                </a:lnTo>
                <a:lnTo>
                  <a:pt x="3733800" y="1155700"/>
                </a:lnTo>
                <a:lnTo>
                  <a:pt x="3733800" y="1143000"/>
                </a:lnTo>
                <a:lnTo>
                  <a:pt x="3649134" y="1143000"/>
                </a:lnTo>
                <a:lnTo>
                  <a:pt x="3649134" y="1130300"/>
                </a:lnTo>
                <a:lnTo>
                  <a:pt x="3627967" y="1130300"/>
                </a:lnTo>
                <a:lnTo>
                  <a:pt x="3627967" y="1096434"/>
                </a:lnTo>
                <a:lnTo>
                  <a:pt x="3509434" y="1096434"/>
                </a:lnTo>
                <a:lnTo>
                  <a:pt x="3509434" y="1092200"/>
                </a:lnTo>
                <a:lnTo>
                  <a:pt x="3373967" y="1092200"/>
                </a:lnTo>
                <a:lnTo>
                  <a:pt x="3369734" y="1049867"/>
                </a:lnTo>
                <a:lnTo>
                  <a:pt x="3238500" y="1049867"/>
                </a:lnTo>
                <a:lnTo>
                  <a:pt x="3238500" y="1045634"/>
                </a:lnTo>
                <a:lnTo>
                  <a:pt x="3048000" y="1045634"/>
                </a:lnTo>
                <a:lnTo>
                  <a:pt x="3048000" y="1028700"/>
                </a:lnTo>
                <a:lnTo>
                  <a:pt x="3022600" y="1028700"/>
                </a:lnTo>
                <a:lnTo>
                  <a:pt x="3022600" y="1024467"/>
                </a:lnTo>
                <a:lnTo>
                  <a:pt x="2870200" y="1024467"/>
                </a:lnTo>
                <a:lnTo>
                  <a:pt x="2870200" y="1011767"/>
                </a:lnTo>
                <a:lnTo>
                  <a:pt x="2777067" y="1011767"/>
                </a:lnTo>
                <a:lnTo>
                  <a:pt x="2777067" y="1011767"/>
                </a:lnTo>
                <a:lnTo>
                  <a:pt x="2773892" y="995892"/>
                </a:lnTo>
                <a:lnTo>
                  <a:pt x="2764367" y="990600"/>
                </a:lnTo>
                <a:lnTo>
                  <a:pt x="2751667" y="990600"/>
                </a:lnTo>
                <a:lnTo>
                  <a:pt x="2751667" y="977900"/>
                </a:lnTo>
                <a:lnTo>
                  <a:pt x="2683934" y="977900"/>
                </a:lnTo>
                <a:lnTo>
                  <a:pt x="2683934" y="977900"/>
                </a:lnTo>
                <a:lnTo>
                  <a:pt x="2590800" y="977900"/>
                </a:lnTo>
                <a:lnTo>
                  <a:pt x="2590800" y="977900"/>
                </a:lnTo>
                <a:lnTo>
                  <a:pt x="2588684" y="956734"/>
                </a:lnTo>
                <a:lnTo>
                  <a:pt x="2523067" y="956734"/>
                </a:lnTo>
                <a:lnTo>
                  <a:pt x="2523067" y="935567"/>
                </a:lnTo>
                <a:lnTo>
                  <a:pt x="2455334" y="935567"/>
                </a:lnTo>
                <a:lnTo>
                  <a:pt x="2455334" y="927100"/>
                </a:lnTo>
                <a:lnTo>
                  <a:pt x="2379134" y="927100"/>
                </a:lnTo>
                <a:lnTo>
                  <a:pt x="2379134" y="901700"/>
                </a:lnTo>
                <a:lnTo>
                  <a:pt x="2324100" y="901700"/>
                </a:lnTo>
                <a:lnTo>
                  <a:pt x="2324100" y="859367"/>
                </a:lnTo>
                <a:lnTo>
                  <a:pt x="2173287" y="860954"/>
                </a:lnTo>
                <a:lnTo>
                  <a:pt x="2172759" y="853546"/>
                </a:lnTo>
                <a:lnTo>
                  <a:pt x="2103967" y="855133"/>
                </a:lnTo>
                <a:lnTo>
                  <a:pt x="2103967" y="833967"/>
                </a:lnTo>
                <a:lnTo>
                  <a:pt x="1955800" y="833967"/>
                </a:lnTo>
                <a:lnTo>
                  <a:pt x="1951567" y="829734"/>
                </a:lnTo>
                <a:lnTo>
                  <a:pt x="1926167" y="829734"/>
                </a:lnTo>
                <a:lnTo>
                  <a:pt x="1926167" y="817034"/>
                </a:lnTo>
                <a:lnTo>
                  <a:pt x="1807634" y="817034"/>
                </a:lnTo>
                <a:lnTo>
                  <a:pt x="1807634" y="791634"/>
                </a:lnTo>
                <a:lnTo>
                  <a:pt x="1786467" y="791634"/>
                </a:lnTo>
                <a:lnTo>
                  <a:pt x="1786467" y="770467"/>
                </a:lnTo>
                <a:lnTo>
                  <a:pt x="1765300" y="770467"/>
                </a:lnTo>
                <a:lnTo>
                  <a:pt x="1765300" y="770467"/>
                </a:lnTo>
                <a:lnTo>
                  <a:pt x="1765300" y="757767"/>
                </a:lnTo>
                <a:lnTo>
                  <a:pt x="1748367" y="757767"/>
                </a:lnTo>
                <a:lnTo>
                  <a:pt x="1748367" y="740834"/>
                </a:lnTo>
                <a:lnTo>
                  <a:pt x="1680634" y="740834"/>
                </a:lnTo>
                <a:lnTo>
                  <a:pt x="1680634" y="711200"/>
                </a:lnTo>
                <a:lnTo>
                  <a:pt x="1604434" y="711200"/>
                </a:lnTo>
                <a:lnTo>
                  <a:pt x="1604434" y="702734"/>
                </a:lnTo>
                <a:lnTo>
                  <a:pt x="1540934" y="702734"/>
                </a:lnTo>
                <a:lnTo>
                  <a:pt x="1540934" y="702734"/>
                </a:lnTo>
                <a:lnTo>
                  <a:pt x="1511299" y="704321"/>
                </a:lnTo>
                <a:cubicBezTo>
                  <a:pt x="1511828" y="694796"/>
                  <a:pt x="1510771" y="686859"/>
                  <a:pt x="1511300" y="677334"/>
                </a:cubicBezTo>
                <a:lnTo>
                  <a:pt x="1460500" y="677334"/>
                </a:lnTo>
                <a:lnTo>
                  <a:pt x="1460500" y="677334"/>
                </a:lnTo>
                <a:lnTo>
                  <a:pt x="1460500" y="677334"/>
                </a:lnTo>
                <a:lnTo>
                  <a:pt x="1460500" y="677334"/>
                </a:lnTo>
                <a:lnTo>
                  <a:pt x="1460500" y="647700"/>
                </a:lnTo>
                <a:lnTo>
                  <a:pt x="1363134" y="647700"/>
                </a:lnTo>
                <a:lnTo>
                  <a:pt x="1363134" y="635000"/>
                </a:lnTo>
                <a:lnTo>
                  <a:pt x="1320800" y="635000"/>
                </a:lnTo>
                <a:lnTo>
                  <a:pt x="1303867" y="618067"/>
                </a:lnTo>
                <a:lnTo>
                  <a:pt x="1303867" y="605367"/>
                </a:lnTo>
                <a:lnTo>
                  <a:pt x="1227667" y="605367"/>
                </a:lnTo>
                <a:lnTo>
                  <a:pt x="1227667" y="601134"/>
                </a:lnTo>
                <a:lnTo>
                  <a:pt x="1198034" y="601134"/>
                </a:lnTo>
                <a:lnTo>
                  <a:pt x="1198034" y="592667"/>
                </a:lnTo>
                <a:lnTo>
                  <a:pt x="1126067" y="592667"/>
                </a:lnTo>
                <a:lnTo>
                  <a:pt x="1126067" y="571500"/>
                </a:lnTo>
                <a:lnTo>
                  <a:pt x="1079500" y="571500"/>
                </a:lnTo>
                <a:lnTo>
                  <a:pt x="1079500" y="563034"/>
                </a:lnTo>
                <a:lnTo>
                  <a:pt x="1032405" y="563034"/>
                </a:lnTo>
                <a:cubicBezTo>
                  <a:pt x="1032581" y="560212"/>
                  <a:pt x="1032758" y="557389"/>
                  <a:pt x="1032934" y="554567"/>
                </a:cubicBezTo>
                <a:lnTo>
                  <a:pt x="969434" y="554567"/>
                </a:lnTo>
                <a:lnTo>
                  <a:pt x="969434" y="520700"/>
                </a:lnTo>
                <a:lnTo>
                  <a:pt x="952500" y="520700"/>
                </a:lnTo>
                <a:lnTo>
                  <a:pt x="952500" y="491067"/>
                </a:lnTo>
                <a:lnTo>
                  <a:pt x="812800" y="491067"/>
                </a:lnTo>
                <a:lnTo>
                  <a:pt x="812800" y="440267"/>
                </a:lnTo>
                <a:lnTo>
                  <a:pt x="740834" y="440267"/>
                </a:lnTo>
                <a:lnTo>
                  <a:pt x="740834" y="419100"/>
                </a:lnTo>
                <a:lnTo>
                  <a:pt x="720725" y="415925"/>
                </a:lnTo>
                <a:lnTo>
                  <a:pt x="719666" y="410634"/>
                </a:lnTo>
                <a:lnTo>
                  <a:pt x="677334" y="410634"/>
                </a:lnTo>
                <a:lnTo>
                  <a:pt x="677334" y="385234"/>
                </a:lnTo>
                <a:lnTo>
                  <a:pt x="668867" y="385234"/>
                </a:lnTo>
                <a:lnTo>
                  <a:pt x="668867" y="351367"/>
                </a:lnTo>
                <a:lnTo>
                  <a:pt x="605367" y="351367"/>
                </a:lnTo>
                <a:lnTo>
                  <a:pt x="605367" y="330200"/>
                </a:lnTo>
                <a:lnTo>
                  <a:pt x="571500" y="330200"/>
                </a:lnTo>
                <a:lnTo>
                  <a:pt x="579967" y="321733"/>
                </a:lnTo>
                <a:lnTo>
                  <a:pt x="579967" y="321733"/>
                </a:lnTo>
                <a:lnTo>
                  <a:pt x="541867" y="321733"/>
                </a:lnTo>
                <a:lnTo>
                  <a:pt x="541867" y="266700"/>
                </a:lnTo>
                <a:lnTo>
                  <a:pt x="524934" y="266700"/>
                </a:lnTo>
                <a:lnTo>
                  <a:pt x="524934" y="254000"/>
                </a:lnTo>
                <a:lnTo>
                  <a:pt x="512234" y="254000"/>
                </a:lnTo>
                <a:lnTo>
                  <a:pt x="512234" y="232834"/>
                </a:lnTo>
                <a:lnTo>
                  <a:pt x="512234" y="232834"/>
                </a:lnTo>
                <a:lnTo>
                  <a:pt x="499534" y="220134"/>
                </a:lnTo>
                <a:lnTo>
                  <a:pt x="381000" y="220134"/>
                </a:lnTo>
                <a:lnTo>
                  <a:pt x="381000" y="203200"/>
                </a:lnTo>
                <a:lnTo>
                  <a:pt x="292100" y="203200"/>
                </a:lnTo>
                <a:lnTo>
                  <a:pt x="292100" y="182034"/>
                </a:lnTo>
                <a:lnTo>
                  <a:pt x="258234" y="182034"/>
                </a:lnTo>
                <a:lnTo>
                  <a:pt x="258234" y="135467"/>
                </a:lnTo>
                <a:lnTo>
                  <a:pt x="228600" y="135467"/>
                </a:lnTo>
                <a:lnTo>
                  <a:pt x="228600" y="118534"/>
                </a:lnTo>
                <a:lnTo>
                  <a:pt x="211667" y="118534"/>
                </a:lnTo>
                <a:lnTo>
                  <a:pt x="211667" y="101600"/>
                </a:lnTo>
                <a:lnTo>
                  <a:pt x="173567" y="101600"/>
                </a:lnTo>
                <a:lnTo>
                  <a:pt x="173567" y="76200"/>
                </a:lnTo>
                <a:lnTo>
                  <a:pt x="152400" y="76200"/>
                </a:lnTo>
                <a:lnTo>
                  <a:pt x="135467" y="59267"/>
                </a:lnTo>
                <a:lnTo>
                  <a:pt x="127000" y="59796"/>
                </a:lnTo>
                <a:lnTo>
                  <a:pt x="127000" y="42334"/>
                </a:lnTo>
                <a:lnTo>
                  <a:pt x="115887" y="47096"/>
                </a:lnTo>
                <a:lnTo>
                  <a:pt x="114300" y="38100"/>
                </a:lnTo>
                <a:lnTo>
                  <a:pt x="55034" y="38100"/>
                </a:lnTo>
                <a:lnTo>
                  <a:pt x="55034" y="25400"/>
                </a:lnTo>
                <a:lnTo>
                  <a:pt x="16934" y="25400"/>
                </a:lnTo>
                <a:lnTo>
                  <a:pt x="16934" y="12700"/>
                </a:lnTo>
                <a:lnTo>
                  <a:pt x="0" y="1270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546" name="Group 545">
            <a:extLst>
              <a:ext uri="{FF2B5EF4-FFF2-40B4-BE49-F238E27FC236}">
                <a16:creationId xmlns:a16="http://schemas.microsoft.com/office/drawing/2014/main" id="{BBC54AC9-9502-B329-8830-9CA9E5ECC3A7}"/>
              </a:ext>
            </a:extLst>
          </p:cNvPr>
          <p:cNvGrpSpPr/>
          <p:nvPr/>
        </p:nvGrpSpPr>
        <p:grpSpPr>
          <a:xfrm>
            <a:off x="5831600" y="1828566"/>
            <a:ext cx="5136939" cy="1296757"/>
            <a:chOff x="5831600" y="2906252"/>
            <a:chExt cx="5136939" cy="1296757"/>
          </a:xfrm>
        </p:grpSpPr>
        <p:grpSp>
          <p:nvGrpSpPr>
            <p:cNvPr id="332" name="Group 331">
              <a:extLst>
                <a:ext uri="{FF2B5EF4-FFF2-40B4-BE49-F238E27FC236}">
                  <a16:creationId xmlns:a16="http://schemas.microsoft.com/office/drawing/2014/main" id="{235547D6-FDAF-DD35-2325-CA88955B07B0}"/>
                </a:ext>
              </a:extLst>
            </p:cNvPr>
            <p:cNvGrpSpPr/>
            <p:nvPr/>
          </p:nvGrpSpPr>
          <p:grpSpPr>
            <a:xfrm>
              <a:off x="7601648" y="3658371"/>
              <a:ext cx="113602" cy="113602"/>
              <a:chOff x="7487348" y="3207604"/>
              <a:chExt cx="106174" cy="106174"/>
            </a:xfrm>
          </p:grpSpPr>
          <p:cxnSp>
            <p:nvCxnSpPr>
              <p:cNvPr id="330" name="Straight Connector 329">
                <a:extLst>
                  <a:ext uri="{FF2B5EF4-FFF2-40B4-BE49-F238E27FC236}">
                    <a16:creationId xmlns:a16="http://schemas.microsoft.com/office/drawing/2014/main" id="{4ECADDCD-1BF6-3CF8-A53D-D43645B9C068}"/>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4B401CB3-BB73-AC6F-4A76-7551CA0CCAD9}"/>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3" name="Group 332">
              <a:extLst>
                <a:ext uri="{FF2B5EF4-FFF2-40B4-BE49-F238E27FC236}">
                  <a16:creationId xmlns:a16="http://schemas.microsoft.com/office/drawing/2014/main" id="{CE0858B6-F06B-A315-CECE-64F5ED062F86}"/>
                </a:ext>
              </a:extLst>
            </p:cNvPr>
            <p:cNvGrpSpPr/>
            <p:nvPr/>
          </p:nvGrpSpPr>
          <p:grpSpPr>
            <a:xfrm>
              <a:off x="7385143" y="3573792"/>
              <a:ext cx="113602" cy="113602"/>
              <a:chOff x="7487348" y="3207604"/>
              <a:chExt cx="106174" cy="106174"/>
            </a:xfrm>
          </p:grpSpPr>
          <p:cxnSp>
            <p:nvCxnSpPr>
              <p:cNvPr id="334" name="Straight Connector 333">
                <a:extLst>
                  <a:ext uri="{FF2B5EF4-FFF2-40B4-BE49-F238E27FC236}">
                    <a16:creationId xmlns:a16="http://schemas.microsoft.com/office/drawing/2014/main" id="{CA6B5B11-AF6A-38ED-A97E-E7B1AEAFE407}"/>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CCF02DBA-B66A-E1DF-F6C8-77BC21AAFA6A}"/>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6" name="Group 335">
              <a:extLst>
                <a:ext uri="{FF2B5EF4-FFF2-40B4-BE49-F238E27FC236}">
                  <a16:creationId xmlns:a16="http://schemas.microsoft.com/office/drawing/2014/main" id="{37DE6588-8474-5762-7900-07D71D3D88B7}"/>
                </a:ext>
              </a:extLst>
            </p:cNvPr>
            <p:cNvGrpSpPr/>
            <p:nvPr/>
          </p:nvGrpSpPr>
          <p:grpSpPr>
            <a:xfrm>
              <a:off x="7207343" y="3523969"/>
              <a:ext cx="113602" cy="113602"/>
              <a:chOff x="7487348" y="3207604"/>
              <a:chExt cx="106174" cy="106174"/>
            </a:xfrm>
          </p:grpSpPr>
          <p:cxnSp>
            <p:nvCxnSpPr>
              <p:cNvPr id="337" name="Straight Connector 336">
                <a:extLst>
                  <a:ext uri="{FF2B5EF4-FFF2-40B4-BE49-F238E27FC236}">
                    <a16:creationId xmlns:a16="http://schemas.microsoft.com/office/drawing/2014/main" id="{A4DE3882-DAF8-05B6-480A-8C19FF5EB170}"/>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967680FC-E069-D526-40FC-2CCBF80C5B7C}"/>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9" name="Group 338">
              <a:extLst>
                <a:ext uri="{FF2B5EF4-FFF2-40B4-BE49-F238E27FC236}">
                  <a16:creationId xmlns:a16="http://schemas.microsoft.com/office/drawing/2014/main" id="{DB89EB53-1012-CE2B-2F4D-39ECCF1A6B05}"/>
                </a:ext>
              </a:extLst>
            </p:cNvPr>
            <p:cNvGrpSpPr/>
            <p:nvPr/>
          </p:nvGrpSpPr>
          <p:grpSpPr>
            <a:xfrm>
              <a:off x="7148303" y="3496039"/>
              <a:ext cx="113602" cy="113602"/>
              <a:chOff x="7487348" y="3207604"/>
              <a:chExt cx="106174" cy="106174"/>
            </a:xfrm>
          </p:grpSpPr>
          <p:cxnSp>
            <p:nvCxnSpPr>
              <p:cNvPr id="340" name="Straight Connector 339">
                <a:extLst>
                  <a:ext uri="{FF2B5EF4-FFF2-40B4-BE49-F238E27FC236}">
                    <a16:creationId xmlns:a16="http://schemas.microsoft.com/office/drawing/2014/main" id="{055422C9-9BFA-DA8D-48D4-540D0DC45819}"/>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FE104316-B685-EB96-FED9-AEFE21265258}"/>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2" name="Group 341">
              <a:extLst>
                <a:ext uri="{FF2B5EF4-FFF2-40B4-BE49-F238E27FC236}">
                  <a16:creationId xmlns:a16="http://schemas.microsoft.com/office/drawing/2014/main" id="{891A263F-989B-63C5-8F1B-E80C9F22802D}"/>
                </a:ext>
              </a:extLst>
            </p:cNvPr>
            <p:cNvGrpSpPr/>
            <p:nvPr/>
          </p:nvGrpSpPr>
          <p:grpSpPr>
            <a:xfrm>
              <a:off x="7085967" y="3492287"/>
              <a:ext cx="113602" cy="113602"/>
              <a:chOff x="7487348" y="3207604"/>
              <a:chExt cx="106174" cy="106174"/>
            </a:xfrm>
          </p:grpSpPr>
          <p:cxnSp>
            <p:nvCxnSpPr>
              <p:cNvPr id="343" name="Straight Connector 342">
                <a:extLst>
                  <a:ext uri="{FF2B5EF4-FFF2-40B4-BE49-F238E27FC236}">
                    <a16:creationId xmlns:a16="http://schemas.microsoft.com/office/drawing/2014/main" id="{EE65108F-EF9D-A815-FC8A-513585265D37}"/>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69C86F03-5319-2FA1-E804-8578888080A6}"/>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5" name="Group 344">
              <a:extLst>
                <a:ext uri="{FF2B5EF4-FFF2-40B4-BE49-F238E27FC236}">
                  <a16:creationId xmlns:a16="http://schemas.microsoft.com/office/drawing/2014/main" id="{C6A8D009-DAD4-BF04-7B55-FADCD0140853}"/>
                </a:ext>
              </a:extLst>
            </p:cNvPr>
            <p:cNvGrpSpPr/>
            <p:nvPr/>
          </p:nvGrpSpPr>
          <p:grpSpPr>
            <a:xfrm>
              <a:off x="7046343" y="3467168"/>
              <a:ext cx="113602" cy="113602"/>
              <a:chOff x="7487348" y="3207604"/>
              <a:chExt cx="106174" cy="106174"/>
            </a:xfrm>
          </p:grpSpPr>
          <p:cxnSp>
            <p:nvCxnSpPr>
              <p:cNvPr id="346" name="Straight Connector 345">
                <a:extLst>
                  <a:ext uri="{FF2B5EF4-FFF2-40B4-BE49-F238E27FC236}">
                    <a16:creationId xmlns:a16="http://schemas.microsoft.com/office/drawing/2014/main" id="{731CD186-BA08-6F92-7940-FF921786C12F}"/>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4622BFDF-A05C-28C6-14AD-DB320682DB4E}"/>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8" name="Group 347">
              <a:extLst>
                <a:ext uri="{FF2B5EF4-FFF2-40B4-BE49-F238E27FC236}">
                  <a16:creationId xmlns:a16="http://schemas.microsoft.com/office/drawing/2014/main" id="{DE525C08-1DAF-5736-2D9E-45B8D861002B}"/>
                </a:ext>
              </a:extLst>
            </p:cNvPr>
            <p:cNvGrpSpPr/>
            <p:nvPr/>
          </p:nvGrpSpPr>
          <p:grpSpPr>
            <a:xfrm>
              <a:off x="7000921" y="3458979"/>
              <a:ext cx="113602" cy="113602"/>
              <a:chOff x="7487348" y="3207604"/>
              <a:chExt cx="106174" cy="106174"/>
            </a:xfrm>
          </p:grpSpPr>
          <p:cxnSp>
            <p:nvCxnSpPr>
              <p:cNvPr id="349" name="Straight Connector 348">
                <a:extLst>
                  <a:ext uri="{FF2B5EF4-FFF2-40B4-BE49-F238E27FC236}">
                    <a16:creationId xmlns:a16="http://schemas.microsoft.com/office/drawing/2014/main" id="{65041228-9708-CC84-CB50-F15D54E9058E}"/>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C2F0B464-AEF4-9563-D407-46B89DF2859C}"/>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1" name="Group 350">
              <a:extLst>
                <a:ext uri="{FF2B5EF4-FFF2-40B4-BE49-F238E27FC236}">
                  <a16:creationId xmlns:a16="http://schemas.microsoft.com/office/drawing/2014/main" id="{CF5A031E-062B-440A-8173-4DBA8742C3D8}"/>
                </a:ext>
              </a:extLst>
            </p:cNvPr>
            <p:cNvGrpSpPr/>
            <p:nvPr/>
          </p:nvGrpSpPr>
          <p:grpSpPr>
            <a:xfrm>
              <a:off x="6865234" y="3429201"/>
              <a:ext cx="113602" cy="113602"/>
              <a:chOff x="7487348" y="3207604"/>
              <a:chExt cx="106174" cy="106174"/>
            </a:xfrm>
          </p:grpSpPr>
          <p:cxnSp>
            <p:nvCxnSpPr>
              <p:cNvPr id="352" name="Straight Connector 351">
                <a:extLst>
                  <a:ext uri="{FF2B5EF4-FFF2-40B4-BE49-F238E27FC236}">
                    <a16:creationId xmlns:a16="http://schemas.microsoft.com/office/drawing/2014/main" id="{E6B65FB8-8298-B96B-F8DB-5A3D79B10B28}"/>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C9D6F741-4A07-50BE-FA89-FE838000E14D}"/>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4" name="Group 353">
              <a:extLst>
                <a:ext uri="{FF2B5EF4-FFF2-40B4-BE49-F238E27FC236}">
                  <a16:creationId xmlns:a16="http://schemas.microsoft.com/office/drawing/2014/main" id="{F11DA1F4-513A-4444-E504-FBADA95B02A7}"/>
                </a:ext>
              </a:extLst>
            </p:cNvPr>
            <p:cNvGrpSpPr/>
            <p:nvPr/>
          </p:nvGrpSpPr>
          <p:grpSpPr>
            <a:xfrm>
              <a:off x="6797675" y="3408315"/>
              <a:ext cx="113602" cy="113602"/>
              <a:chOff x="7487348" y="3207604"/>
              <a:chExt cx="106174" cy="106174"/>
            </a:xfrm>
          </p:grpSpPr>
          <p:cxnSp>
            <p:nvCxnSpPr>
              <p:cNvPr id="355" name="Straight Connector 354">
                <a:extLst>
                  <a:ext uri="{FF2B5EF4-FFF2-40B4-BE49-F238E27FC236}">
                    <a16:creationId xmlns:a16="http://schemas.microsoft.com/office/drawing/2014/main" id="{D6EE985E-88A0-177E-5DCB-63F25C2532DF}"/>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DF6A1DA9-EE85-814C-472D-B8FAF49688C7}"/>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7" name="Group 356">
              <a:extLst>
                <a:ext uri="{FF2B5EF4-FFF2-40B4-BE49-F238E27FC236}">
                  <a16:creationId xmlns:a16="http://schemas.microsoft.com/office/drawing/2014/main" id="{25904BCA-BC91-6832-CED5-142A697CFDFC}"/>
                </a:ext>
              </a:extLst>
            </p:cNvPr>
            <p:cNvGrpSpPr/>
            <p:nvPr/>
          </p:nvGrpSpPr>
          <p:grpSpPr>
            <a:xfrm>
              <a:off x="6749029" y="3393650"/>
              <a:ext cx="113602" cy="113602"/>
              <a:chOff x="7487348" y="3207604"/>
              <a:chExt cx="106174" cy="106174"/>
            </a:xfrm>
          </p:grpSpPr>
          <p:cxnSp>
            <p:nvCxnSpPr>
              <p:cNvPr id="358" name="Straight Connector 357">
                <a:extLst>
                  <a:ext uri="{FF2B5EF4-FFF2-40B4-BE49-F238E27FC236}">
                    <a16:creationId xmlns:a16="http://schemas.microsoft.com/office/drawing/2014/main" id="{4A1F70AD-0D95-EA18-B096-1E5F1A19E9B7}"/>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690F318C-AA7D-77D1-9B0C-8E4AFAD8223B}"/>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0" name="Group 359">
              <a:extLst>
                <a:ext uri="{FF2B5EF4-FFF2-40B4-BE49-F238E27FC236}">
                  <a16:creationId xmlns:a16="http://schemas.microsoft.com/office/drawing/2014/main" id="{ED478CF9-53D5-66EA-B4FA-1011AD828697}"/>
                </a:ext>
              </a:extLst>
            </p:cNvPr>
            <p:cNvGrpSpPr/>
            <p:nvPr/>
          </p:nvGrpSpPr>
          <p:grpSpPr>
            <a:xfrm>
              <a:off x="6699050" y="3382437"/>
              <a:ext cx="113602" cy="113602"/>
              <a:chOff x="7487348" y="3207604"/>
              <a:chExt cx="106174" cy="106174"/>
            </a:xfrm>
          </p:grpSpPr>
          <p:cxnSp>
            <p:nvCxnSpPr>
              <p:cNvPr id="361" name="Straight Connector 360">
                <a:extLst>
                  <a:ext uri="{FF2B5EF4-FFF2-40B4-BE49-F238E27FC236}">
                    <a16:creationId xmlns:a16="http://schemas.microsoft.com/office/drawing/2014/main" id="{C1F1DE0B-AB6D-D728-ADCA-B8193EEB42DF}"/>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07B31746-7F7B-15E5-CEFD-57A80D72B8F5}"/>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3" name="Group 362">
              <a:extLst>
                <a:ext uri="{FF2B5EF4-FFF2-40B4-BE49-F238E27FC236}">
                  <a16:creationId xmlns:a16="http://schemas.microsoft.com/office/drawing/2014/main" id="{6C9C0210-0196-E718-23FF-0BA0C39404D8}"/>
                </a:ext>
              </a:extLst>
            </p:cNvPr>
            <p:cNvGrpSpPr/>
            <p:nvPr/>
          </p:nvGrpSpPr>
          <p:grpSpPr>
            <a:xfrm>
              <a:off x="6599803" y="3334035"/>
              <a:ext cx="113602" cy="113602"/>
              <a:chOff x="7487348" y="3207604"/>
              <a:chExt cx="106174" cy="106174"/>
            </a:xfrm>
          </p:grpSpPr>
          <p:cxnSp>
            <p:nvCxnSpPr>
              <p:cNvPr id="364" name="Straight Connector 363">
                <a:extLst>
                  <a:ext uri="{FF2B5EF4-FFF2-40B4-BE49-F238E27FC236}">
                    <a16:creationId xmlns:a16="http://schemas.microsoft.com/office/drawing/2014/main" id="{2A956590-0F35-E2D9-71B6-8F2E2E75C95E}"/>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6D1A0417-4523-50C0-48BC-99141FA4FFE4}"/>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6" name="Group 365">
              <a:extLst>
                <a:ext uri="{FF2B5EF4-FFF2-40B4-BE49-F238E27FC236}">
                  <a16:creationId xmlns:a16="http://schemas.microsoft.com/office/drawing/2014/main" id="{A482D187-DBBE-9799-2226-17D4F9B697CF}"/>
                </a:ext>
              </a:extLst>
            </p:cNvPr>
            <p:cNvGrpSpPr/>
            <p:nvPr/>
          </p:nvGrpSpPr>
          <p:grpSpPr>
            <a:xfrm>
              <a:off x="6542554" y="3321607"/>
              <a:ext cx="113602" cy="113602"/>
              <a:chOff x="7487348" y="3207604"/>
              <a:chExt cx="106174" cy="106174"/>
            </a:xfrm>
          </p:grpSpPr>
          <p:cxnSp>
            <p:nvCxnSpPr>
              <p:cNvPr id="367" name="Straight Connector 366">
                <a:extLst>
                  <a:ext uri="{FF2B5EF4-FFF2-40B4-BE49-F238E27FC236}">
                    <a16:creationId xmlns:a16="http://schemas.microsoft.com/office/drawing/2014/main" id="{F8D83F7B-B8E6-D97A-96B1-3EE9A1C72A78}"/>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6B3F78F5-26C1-2633-C987-EAFFA35A4C0A}"/>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9" name="Group 368">
              <a:extLst>
                <a:ext uri="{FF2B5EF4-FFF2-40B4-BE49-F238E27FC236}">
                  <a16:creationId xmlns:a16="http://schemas.microsoft.com/office/drawing/2014/main" id="{968915ED-7E9E-1D0D-C7B0-F457EB897399}"/>
                </a:ext>
              </a:extLst>
            </p:cNvPr>
            <p:cNvGrpSpPr/>
            <p:nvPr/>
          </p:nvGrpSpPr>
          <p:grpSpPr>
            <a:xfrm>
              <a:off x="6527894" y="3292703"/>
              <a:ext cx="113602" cy="113602"/>
              <a:chOff x="7487348" y="3207604"/>
              <a:chExt cx="106174" cy="106174"/>
            </a:xfrm>
          </p:grpSpPr>
          <p:cxnSp>
            <p:nvCxnSpPr>
              <p:cNvPr id="370" name="Straight Connector 369">
                <a:extLst>
                  <a:ext uri="{FF2B5EF4-FFF2-40B4-BE49-F238E27FC236}">
                    <a16:creationId xmlns:a16="http://schemas.microsoft.com/office/drawing/2014/main" id="{E8682900-47EE-2FB8-A0BD-4074FDF9BDC9}"/>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0080C935-027B-4DE5-DD0F-5DE9B476ED7C}"/>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2" name="Group 371">
              <a:extLst>
                <a:ext uri="{FF2B5EF4-FFF2-40B4-BE49-F238E27FC236}">
                  <a16:creationId xmlns:a16="http://schemas.microsoft.com/office/drawing/2014/main" id="{0275B40F-F51F-689E-4AF5-96C0CD2C0581}"/>
                </a:ext>
              </a:extLst>
            </p:cNvPr>
            <p:cNvGrpSpPr/>
            <p:nvPr/>
          </p:nvGrpSpPr>
          <p:grpSpPr>
            <a:xfrm>
              <a:off x="6462210" y="3280261"/>
              <a:ext cx="113602" cy="113602"/>
              <a:chOff x="7487348" y="3207604"/>
              <a:chExt cx="106174" cy="106174"/>
            </a:xfrm>
          </p:grpSpPr>
          <p:cxnSp>
            <p:nvCxnSpPr>
              <p:cNvPr id="373" name="Straight Connector 372">
                <a:extLst>
                  <a:ext uri="{FF2B5EF4-FFF2-40B4-BE49-F238E27FC236}">
                    <a16:creationId xmlns:a16="http://schemas.microsoft.com/office/drawing/2014/main" id="{2111C1FC-0B1C-13FF-B706-782CAE2A8A02}"/>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C2FB12DC-2503-51FD-39A9-2FB1B10973AE}"/>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5" name="Group 374">
              <a:extLst>
                <a:ext uri="{FF2B5EF4-FFF2-40B4-BE49-F238E27FC236}">
                  <a16:creationId xmlns:a16="http://schemas.microsoft.com/office/drawing/2014/main" id="{F206F8A6-B992-9F80-8F39-ADC6E77893E6}"/>
                </a:ext>
              </a:extLst>
            </p:cNvPr>
            <p:cNvGrpSpPr/>
            <p:nvPr/>
          </p:nvGrpSpPr>
          <p:grpSpPr>
            <a:xfrm>
              <a:off x="6385668" y="3253884"/>
              <a:ext cx="113602" cy="113602"/>
              <a:chOff x="7487348" y="3207604"/>
              <a:chExt cx="106174" cy="106174"/>
            </a:xfrm>
          </p:grpSpPr>
          <p:cxnSp>
            <p:nvCxnSpPr>
              <p:cNvPr id="376" name="Straight Connector 375">
                <a:extLst>
                  <a:ext uri="{FF2B5EF4-FFF2-40B4-BE49-F238E27FC236}">
                    <a16:creationId xmlns:a16="http://schemas.microsoft.com/office/drawing/2014/main" id="{C1677513-B754-513E-5F69-B9C030573FD3}"/>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88990E75-68DC-157B-CF4A-2746BC8A7EBA}"/>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8" name="Group 377">
              <a:extLst>
                <a:ext uri="{FF2B5EF4-FFF2-40B4-BE49-F238E27FC236}">
                  <a16:creationId xmlns:a16="http://schemas.microsoft.com/office/drawing/2014/main" id="{B1BBC6B2-2D02-38E5-F7AB-A978AC9ED415}"/>
                </a:ext>
              </a:extLst>
            </p:cNvPr>
            <p:cNvGrpSpPr/>
            <p:nvPr/>
          </p:nvGrpSpPr>
          <p:grpSpPr>
            <a:xfrm>
              <a:off x="6291054" y="3174861"/>
              <a:ext cx="113602" cy="113602"/>
              <a:chOff x="7487348" y="3207604"/>
              <a:chExt cx="106174" cy="106174"/>
            </a:xfrm>
          </p:grpSpPr>
          <p:cxnSp>
            <p:nvCxnSpPr>
              <p:cNvPr id="379" name="Straight Connector 378">
                <a:extLst>
                  <a:ext uri="{FF2B5EF4-FFF2-40B4-BE49-F238E27FC236}">
                    <a16:creationId xmlns:a16="http://schemas.microsoft.com/office/drawing/2014/main" id="{7EA9085D-B834-3034-8697-8AA6C24CE42C}"/>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5F9E5A53-6473-E611-1259-2B26DFCF8CF6}"/>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1" name="Group 380">
              <a:extLst>
                <a:ext uri="{FF2B5EF4-FFF2-40B4-BE49-F238E27FC236}">
                  <a16:creationId xmlns:a16="http://schemas.microsoft.com/office/drawing/2014/main" id="{7305484B-B65E-7F25-938E-8AB8BB7227A6}"/>
                </a:ext>
              </a:extLst>
            </p:cNvPr>
            <p:cNvGrpSpPr/>
            <p:nvPr/>
          </p:nvGrpSpPr>
          <p:grpSpPr>
            <a:xfrm>
              <a:off x="6256958" y="3151330"/>
              <a:ext cx="113602" cy="113602"/>
              <a:chOff x="7487348" y="3207604"/>
              <a:chExt cx="106174" cy="106174"/>
            </a:xfrm>
          </p:grpSpPr>
          <p:cxnSp>
            <p:nvCxnSpPr>
              <p:cNvPr id="382" name="Straight Connector 381">
                <a:extLst>
                  <a:ext uri="{FF2B5EF4-FFF2-40B4-BE49-F238E27FC236}">
                    <a16:creationId xmlns:a16="http://schemas.microsoft.com/office/drawing/2014/main" id="{2AD8D724-0C96-E4FE-DD9A-0F68D2667D7C}"/>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96AA4D12-41A5-2275-61A8-CAB108679175}"/>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4" name="Group 383">
              <a:extLst>
                <a:ext uri="{FF2B5EF4-FFF2-40B4-BE49-F238E27FC236}">
                  <a16:creationId xmlns:a16="http://schemas.microsoft.com/office/drawing/2014/main" id="{0679A5C0-0A79-3ECB-41C9-BFA0AC60B051}"/>
                </a:ext>
              </a:extLst>
            </p:cNvPr>
            <p:cNvGrpSpPr/>
            <p:nvPr/>
          </p:nvGrpSpPr>
          <p:grpSpPr>
            <a:xfrm>
              <a:off x="6095365" y="3052119"/>
              <a:ext cx="113602" cy="113602"/>
              <a:chOff x="7487348" y="3207604"/>
              <a:chExt cx="106174" cy="106174"/>
            </a:xfrm>
          </p:grpSpPr>
          <p:cxnSp>
            <p:nvCxnSpPr>
              <p:cNvPr id="385" name="Straight Connector 384">
                <a:extLst>
                  <a:ext uri="{FF2B5EF4-FFF2-40B4-BE49-F238E27FC236}">
                    <a16:creationId xmlns:a16="http://schemas.microsoft.com/office/drawing/2014/main" id="{E4261C70-A60F-6990-81E8-420C9976579D}"/>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B1E9E328-CA8C-7109-74E2-BC80EDA12A82}"/>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7" name="Group 386">
              <a:extLst>
                <a:ext uri="{FF2B5EF4-FFF2-40B4-BE49-F238E27FC236}">
                  <a16:creationId xmlns:a16="http://schemas.microsoft.com/office/drawing/2014/main" id="{EB10295B-F213-7CAC-0219-89B447B78EF3}"/>
                </a:ext>
              </a:extLst>
            </p:cNvPr>
            <p:cNvGrpSpPr/>
            <p:nvPr/>
          </p:nvGrpSpPr>
          <p:grpSpPr>
            <a:xfrm>
              <a:off x="5854154" y="2921850"/>
              <a:ext cx="113602" cy="113602"/>
              <a:chOff x="7487348" y="3207604"/>
              <a:chExt cx="106174" cy="106174"/>
            </a:xfrm>
          </p:grpSpPr>
          <p:cxnSp>
            <p:nvCxnSpPr>
              <p:cNvPr id="388" name="Straight Connector 387">
                <a:extLst>
                  <a:ext uri="{FF2B5EF4-FFF2-40B4-BE49-F238E27FC236}">
                    <a16:creationId xmlns:a16="http://schemas.microsoft.com/office/drawing/2014/main" id="{47EDB2BA-876B-93A3-4BD3-9EDA6F1BC0C3}"/>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3621E8EC-64F3-D9EB-F511-1D74E966BE5C}"/>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90" name="Group 389">
              <a:extLst>
                <a:ext uri="{FF2B5EF4-FFF2-40B4-BE49-F238E27FC236}">
                  <a16:creationId xmlns:a16="http://schemas.microsoft.com/office/drawing/2014/main" id="{1A29B8CA-5E40-BC8D-6C11-7B1132E05DB9}"/>
                </a:ext>
              </a:extLst>
            </p:cNvPr>
            <p:cNvGrpSpPr/>
            <p:nvPr/>
          </p:nvGrpSpPr>
          <p:grpSpPr>
            <a:xfrm>
              <a:off x="5831600" y="2906252"/>
              <a:ext cx="113602" cy="113602"/>
              <a:chOff x="7487348" y="3207604"/>
              <a:chExt cx="106174" cy="106174"/>
            </a:xfrm>
          </p:grpSpPr>
          <p:cxnSp>
            <p:nvCxnSpPr>
              <p:cNvPr id="391" name="Straight Connector 390">
                <a:extLst>
                  <a:ext uri="{FF2B5EF4-FFF2-40B4-BE49-F238E27FC236}">
                    <a16:creationId xmlns:a16="http://schemas.microsoft.com/office/drawing/2014/main" id="{6494C2A0-BAF4-B361-D989-E31EE9F216E1}"/>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8837EA03-52CB-1DC3-050D-14C1EE66FEBC}"/>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93" name="Group 392">
              <a:extLst>
                <a:ext uri="{FF2B5EF4-FFF2-40B4-BE49-F238E27FC236}">
                  <a16:creationId xmlns:a16="http://schemas.microsoft.com/office/drawing/2014/main" id="{85051C64-0608-E6AF-1EC8-C8EE94070069}"/>
                </a:ext>
              </a:extLst>
            </p:cNvPr>
            <p:cNvGrpSpPr/>
            <p:nvPr/>
          </p:nvGrpSpPr>
          <p:grpSpPr>
            <a:xfrm>
              <a:off x="7952397" y="3699112"/>
              <a:ext cx="113602" cy="113602"/>
              <a:chOff x="7487348" y="3207604"/>
              <a:chExt cx="106174" cy="106174"/>
            </a:xfrm>
          </p:grpSpPr>
          <p:cxnSp>
            <p:nvCxnSpPr>
              <p:cNvPr id="394" name="Straight Connector 393">
                <a:extLst>
                  <a:ext uri="{FF2B5EF4-FFF2-40B4-BE49-F238E27FC236}">
                    <a16:creationId xmlns:a16="http://schemas.microsoft.com/office/drawing/2014/main" id="{E78255CA-2FAD-178D-5527-8D9B21D39B91}"/>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BF6FFE90-D3B1-D734-6D95-BAE4B99AEA1F}"/>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96" name="Group 395">
              <a:extLst>
                <a:ext uri="{FF2B5EF4-FFF2-40B4-BE49-F238E27FC236}">
                  <a16:creationId xmlns:a16="http://schemas.microsoft.com/office/drawing/2014/main" id="{C9066818-74CF-8AAD-9785-0A68830DBB59}"/>
                </a:ext>
              </a:extLst>
            </p:cNvPr>
            <p:cNvGrpSpPr/>
            <p:nvPr/>
          </p:nvGrpSpPr>
          <p:grpSpPr>
            <a:xfrm>
              <a:off x="7986767" y="3699112"/>
              <a:ext cx="113602" cy="113602"/>
              <a:chOff x="7487348" y="3207604"/>
              <a:chExt cx="106174" cy="106174"/>
            </a:xfrm>
          </p:grpSpPr>
          <p:cxnSp>
            <p:nvCxnSpPr>
              <p:cNvPr id="397" name="Straight Connector 396">
                <a:extLst>
                  <a:ext uri="{FF2B5EF4-FFF2-40B4-BE49-F238E27FC236}">
                    <a16:creationId xmlns:a16="http://schemas.microsoft.com/office/drawing/2014/main" id="{FC0B400C-92B1-B6FE-6354-BF3ACD7A8B6E}"/>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295588CA-E2F5-BBD8-90A3-E41610D2BFC0}"/>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99" name="Group 398">
              <a:extLst>
                <a:ext uri="{FF2B5EF4-FFF2-40B4-BE49-F238E27FC236}">
                  <a16:creationId xmlns:a16="http://schemas.microsoft.com/office/drawing/2014/main" id="{081B5CA6-751E-3691-A46E-7E1EC41901E3}"/>
                </a:ext>
              </a:extLst>
            </p:cNvPr>
            <p:cNvGrpSpPr/>
            <p:nvPr/>
          </p:nvGrpSpPr>
          <p:grpSpPr>
            <a:xfrm>
              <a:off x="8196080" y="3771973"/>
              <a:ext cx="113602" cy="113602"/>
              <a:chOff x="7487348" y="3207604"/>
              <a:chExt cx="106174" cy="106174"/>
            </a:xfrm>
          </p:grpSpPr>
          <p:cxnSp>
            <p:nvCxnSpPr>
              <p:cNvPr id="400" name="Straight Connector 399">
                <a:extLst>
                  <a:ext uri="{FF2B5EF4-FFF2-40B4-BE49-F238E27FC236}">
                    <a16:creationId xmlns:a16="http://schemas.microsoft.com/office/drawing/2014/main" id="{A56107FF-4363-EA14-530B-A09EEE575AAF}"/>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7415B228-3B8C-8A4F-111C-91D7F7EB7EFD}"/>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02" name="Group 401">
              <a:extLst>
                <a:ext uri="{FF2B5EF4-FFF2-40B4-BE49-F238E27FC236}">
                  <a16:creationId xmlns:a16="http://schemas.microsoft.com/office/drawing/2014/main" id="{0D70441F-7238-2070-5446-E132B30528E0}"/>
                </a:ext>
              </a:extLst>
            </p:cNvPr>
            <p:cNvGrpSpPr/>
            <p:nvPr/>
          </p:nvGrpSpPr>
          <p:grpSpPr>
            <a:xfrm>
              <a:off x="8227718" y="3777055"/>
              <a:ext cx="113602" cy="113602"/>
              <a:chOff x="7487348" y="3207604"/>
              <a:chExt cx="106174" cy="106174"/>
            </a:xfrm>
          </p:grpSpPr>
          <p:cxnSp>
            <p:nvCxnSpPr>
              <p:cNvPr id="403" name="Straight Connector 402">
                <a:extLst>
                  <a:ext uri="{FF2B5EF4-FFF2-40B4-BE49-F238E27FC236}">
                    <a16:creationId xmlns:a16="http://schemas.microsoft.com/office/drawing/2014/main" id="{846B3F1D-9E18-C077-E925-5D2D1C517A3A}"/>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D4C953B8-BB12-1BC4-9B21-8260AA0EEE4D}"/>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05" name="Group 404">
              <a:extLst>
                <a:ext uri="{FF2B5EF4-FFF2-40B4-BE49-F238E27FC236}">
                  <a16:creationId xmlns:a16="http://schemas.microsoft.com/office/drawing/2014/main" id="{99400EFE-4C3D-36B2-11A0-32FFD11BC6C6}"/>
                </a:ext>
              </a:extLst>
            </p:cNvPr>
            <p:cNvGrpSpPr/>
            <p:nvPr/>
          </p:nvGrpSpPr>
          <p:grpSpPr>
            <a:xfrm>
              <a:off x="8254967" y="3789019"/>
              <a:ext cx="113602" cy="113602"/>
              <a:chOff x="7487348" y="3207604"/>
              <a:chExt cx="106174" cy="106174"/>
            </a:xfrm>
          </p:grpSpPr>
          <p:cxnSp>
            <p:nvCxnSpPr>
              <p:cNvPr id="406" name="Straight Connector 405">
                <a:extLst>
                  <a:ext uri="{FF2B5EF4-FFF2-40B4-BE49-F238E27FC236}">
                    <a16:creationId xmlns:a16="http://schemas.microsoft.com/office/drawing/2014/main" id="{F9CE5A6A-6DF3-613A-6BA5-392C3C5FECB0}"/>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1FEF66E9-6092-6FF5-4CFB-D2DF96964F0B}"/>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08" name="Group 407">
              <a:extLst>
                <a:ext uri="{FF2B5EF4-FFF2-40B4-BE49-F238E27FC236}">
                  <a16:creationId xmlns:a16="http://schemas.microsoft.com/office/drawing/2014/main" id="{C83C7CD8-0F75-17BA-4663-371EB9B69C89}"/>
                </a:ext>
              </a:extLst>
            </p:cNvPr>
            <p:cNvGrpSpPr/>
            <p:nvPr/>
          </p:nvGrpSpPr>
          <p:grpSpPr>
            <a:xfrm>
              <a:off x="8359782" y="3811053"/>
              <a:ext cx="113602" cy="113602"/>
              <a:chOff x="7487348" y="3207604"/>
              <a:chExt cx="106174" cy="106174"/>
            </a:xfrm>
          </p:grpSpPr>
          <p:cxnSp>
            <p:nvCxnSpPr>
              <p:cNvPr id="409" name="Straight Connector 408">
                <a:extLst>
                  <a:ext uri="{FF2B5EF4-FFF2-40B4-BE49-F238E27FC236}">
                    <a16:creationId xmlns:a16="http://schemas.microsoft.com/office/drawing/2014/main" id="{1571BA37-17C3-CB81-A33A-EE980799CF67}"/>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FD6855C0-846B-7CF5-00E3-10D9FC076D35}"/>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11" name="Group 410">
              <a:extLst>
                <a:ext uri="{FF2B5EF4-FFF2-40B4-BE49-F238E27FC236}">
                  <a16:creationId xmlns:a16="http://schemas.microsoft.com/office/drawing/2014/main" id="{F4744CBC-FE71-056C-1122-5DB8772BF0EE}"/>
                </a:ext>
              </a:extLst>
            </p:cNvPr>
            <p:cNvGrpSpPr/>
            <p:nvPr/>
          </p:nvGrpSpPr>
          <p:grpSpPr>
            <a:xfrm>
              <a:off x="8432588" y="3811053"/>
              <a:ext cx="113602" cy="113602"/>
              <a:chOff x="7487348" y="3207604"/>
              <a:chExt cx="106174" cy="106174"/>
            </a:xfrm>
          </p:grpSpPr>
          <p:cxnSp>
            <p:nvCxnSpPr>
              <p:cNvPr id="412" name="Straight Connector 411">
                <a:extLst>
                  <a:ext uri="{FF2B5EF4-FFF2-40B4-BE49-F238E27FC236}">
                    <a16:creationId xmlns:a16="http://schemas.microsoft.com/office/drawing/2014/main" id="{FE8053F5-828C-25AA-6291-AFDE16DD882F}"/>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82FE6375-736E-C0A0-8F0B-0CB028D7B6E7}"/>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14" name="Group 413">
              <a:extLst>
                <a:ext uri="{FF2B5EF4-FFF2-40B4-BE49-F238E27FC236}">
                  <a16:creationId xmlns:a16="http://schemas.microsoft.com/office/drawing/2014/main" id="{C0983391-18E3-6A2E-4905-66B63736B53C}"/>
                </a:ext>
              </a:extLst>
            </p:cNvPr>
            <p:cNvGrpSpPr/>
            <p:nvPr/>
          </p:nvGrpSpPr>
          <p:grpSpPr>
            <a:xfrm>
              <a:off x="8603465" y="3864635"/>
              <a:ext cx="113602" cy="113602"/>
              <a:chOff x="7487348" y="3207604"/>
              <a:chExt cx="106174" cy="106174"/>
            </a:xfrm>
          </p:grpSpPr>
          <p:cxnSp>
            <p:nvCxnSpPr>
              <p:cNvPr id="415" name="Straight Connector 414">
                <a:extLst>
                  <a:ext uri="{FF2B5EF4-FFF2-40B4-BE49-F238E27FC236}">
                    <a16:creationId xmlns:a16="http://schemas.microsoft.com/office/drawing/2014/main" id="{8DC48B57-3A89-C196-81FD-980F6967ACE9}"/>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16" name="Straight Connector 415">
                <a:extLst>
                  <a:ext uri="{FF2B5EF4-FFF2-40B4-BE49-F238E27FC236}">
                    <a16:creationId xmlns:a16="http://schemas.microsoft.com/office/drawing/2014/main" id="{02706BAB-F071-0A1D-BF2B-F3C45AC1C3A5}"/>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17" name="Group 416">
              <a:extLst>
                <a:ext uri="{FF2B5EF4-FFF2-40B4-BE49-F238E27FC236}">
                  <a16:creationId xmlns:a16="http://schemas.microsoft.com/office/drawing/2014/main" id="{6DBD452B-BE40-F1C4-98F2-F24F3A1395FA}"/>
                </a:ext>
              </a:extLst>
            </p:cNvPr>
            <p:cNvGrpSpPr/>
            <p:nvPr/>
          </p:nvGrpSpPr>
          <p:grpSpPr>
            <a:xfrm>
              <a:off x="8822736" y="3885575"/>
              <a:ext cx="113602" cy="113602"/>
              <a:chOff x="7487348" y="3207604"/>
              <a:chExt cx="106174" cy="106174"/>
            </a:xfrm>
          </p:grpSpPr>
          <p:cxnSp>
            <p:nvCxnSpPr>
              <p:cNvPr id="418" name="Straight Connector 417">
                <a:extLst>
                  <a:ext uri="{FF2B5EF4-FFF2-40B4-BE49-F238E27FC236}">
                    <a16:creationId xmlns:a16="http://schemas.microsoft.com/office/drawing/2014/main" id="{DE5F0382-48A2-4CA5-1766-4CE628D5CF83}"/>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F0297C62-48DB-01D4-D427-D6FB5D0673D9}"/>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20" name="Group 419">
              <a:extLst>
                <a:ext uri="{FF2B5EF4-FFF2-40B4-BE49-F238E27FC236}">
                  <a16:creationId xmlns:a16="http://schemas.microsoft.com/office/drawing/2014/main" id="{9120AE41-D401-4748-D6A8-C172AA470FDB}"/>
                </a:ext>
              </a:extLst>
            </p:cNvPr>
            <p:cNvGrpSpPr/>
            <p:nvPr/>
          </p:nvGrpSpPr>
          <p:grpSpPr>
            <a:xfrm>
              <a:off x="8875645" y="3885575"/>
              <a:ext cx="113602" cy="113602"/>
              <a:chOff x="7487348" y="3207604"/>
              <a:chExt cx="106174" cy="106174"/>
            </a:xfrm>
          </p:grpSpPr>
          <p:cxnSp>
            <p:nvCxnSpPr>
              <p:cNvPr id="421" name="Straight Connector 420">
                <a:extLst>
                  <a:ext uri="{FF2B5EF4-FFF2-40B4-BE49-F238E27FC236}">
                    <a16:creationId xmlns:a16="http://schemas.microsoft.com/office/drawing/2014/main" id="{472265CC-9191-CCFD-8076-05DADC2F266E}"/>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A7ACB7B3-929E-8B8E-367C-FF54619A1849}"/>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23" name="Group 422">
              <a:extLst>
                <a:ext uri="{FF2B5EF4-FFF2-40B4-BE49-F238E27FC236}">
                  <a16:creationId xmlns:a16="http://schemas.microsoft.com/office/drawing/2014/main" id="{8D9B293D-29DE-84AC-6536-AC1DE7D18FAC}"/>
                </a:ext>
              </a:extLst>
            </p:cNvPr>
            <p:cNvGrpSpPr/>
            <p:nvPr/>
          </p:nvGrpSpPr>
          <p:grpSpPr>
            <a:xfrm>
              <a:off x="8974588" y="3885575"/>
              <a:ext cx="113602" cy="113602"/>
              <a:chOff x="7487348" y="3207604"/>
              <a:chExt cx="106174" cy="106174"/>
            </a:xfrm>
          </p:grpSpPr>
          <p:cxnSp>
            <p:nvCxnSpPr>
              <p:cNvPr id="424" name="Straight Connector 423">
                <a:extLst>
                  <a:ext uri="{FF2B5EF4-FFF2-40B4-BE49-F238E27FC236}">
                    <a16:creationId xmlns:a16="http://schemas.microsoft.com/office/drawing/2014/main" id="{9AE26C86-AE4B-80FB-D479-9CF7EB9CCA0D}"/>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736D9890-B7B8-C8F4-F426-E1B11C41DABF}"/>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26" name="Group 425">
              <a:extLst>
                <a:ext uri="{FF2B5EF4-FFF2-40B4-BE49-F238E27FC236}">
                  <a16:creationId xmlns:a16="http://schemas.microsoft.com/office/drawing/2014/main" id="{EA9E7611-4792-5A46-90B4-C8031366B423}"/>
                </a:ext>
              </a:extLst>
            </p:cNvPr>
            <p:cNvGrpSpPr/>
            <p:nvPr/>
          </p:nvGrpSpPr>
          <p:grpSpPr>
            <a:xfrm>
              <a:off x="9161042" y="3938142"/>
              <a:ext cx="113602" cy="113602"/>
              <a:chOff x="7487348" y="3207604"/>
              <a:chExt cx="106174" cy="106174"/>
            </a:xfrm>
          </p:grpSpPr>
          <p:cxnSp>
            <p:nvCxnSpPr>
              <p:cNvPr id="427" name="Straight Connector 426">
                <a:extLst>
                  <a:ext uri="{FF2B5EF4-FFF2-40B4-BE49-F238E27FC236}">
                    <a16:creationId xmlns:a16="http://schemas.microsoft.com/office/drawing/2014/main" id="{D762CF94-9872-F5DA-F63B-CCE9A3A61125}"/>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5ED80863-CDF8-3094-F55C-CC6DBF4651E1}"/>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29" name="Group 428">
              <a:extLst>
                <a:ext uri="{FF2B5EF4-FFF2-40B4-BE49-F238E27FC236}">
                  <a16:creationId xmlns:a16="http://schemas.microsoft.com/office/drawing/2014/main" id="{D7477C4D-ED44-C38B-8E08-3002851DC8E7}"/>
                </a:ext>
              </a:extLst>
            </p:cNvPr>
            <p:cNvGrpSpPr/>
            <p:nvPr/>
          </p:nvGrpSpPr>
          <p:grpSpPr>
            <a:xfrm>
              <a:off x="9295938" y="3942376"/>
              <a:ext cx="113602" cy="113602"/>
              <a:chOff x="7487348" y="3207604"/>
              <a:chExt cx="106174" cy="106174"/>
            </a:xfrm>
          </p:grpSpPr>
          <p:cxnSp>
            <p:nvCxnSpPr>
              <p:cNvPr id="430" name="Straight Connector 429">
                <a:extLst>
                  <a:ext uri="{FF2B5EF4-FFF2-40B4-BE49-F238E27FC236}">
                    <a16:creationId xmlns:a16="http://schemas.microsoft.com/office/drawing/2014/main" id="{FB616702-78F6-39F4-CB1D-E00F43B13C4E}"/>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35E87859-DD98-51B2-B0CA-32D87BD13F79}"/>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32" name="Group 431">
              <a:extLst>
                <a:ext uri="{FF2B5EF4-FFF2-40B4-BE49-F238E27FC236}">
                  <a16:creationId xmlns:a16="http://schemas.microsoft.com/office/drawing/2014/main" id="{AEA20A2D-6978-27AF-0A61-FB61BAFBBE0E}"/>
                </a:ext>
              </a:extLst>
            </p:cNvPr>
            <p:cNvGrpSpPr/>
            <p:nvPr/>
          </p:nvGrpSpPr>
          <p:grpSpPr>
            <a:xfrm>
              <a:off x="9433052" y="3980007"/>
              <a:ext cx="113602" cy="113602"/>
              <a:chOff x="7487348" y="3207604"/>
              <a:chExt cx="106174" cy="106174"/>
            </a:xfrm>
          </p:grpSpPr>
          <p:cxnSp>
            <p:nvCxnSpPr>
              <p:cNvPr id="433" name="Straight Connector 432">
                <a:extLst>
                  <a:ext uri="{FF2B5EF4-FFF2-40B4-BE49-F238E27FC236}">
                    <a16:creationId xmlns:a16="http://schemas.microsoft.com/office/drawing/2014/main" id="{C5F8B834-3CDE-A720-AF97-248C063513D2}"/>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C2E04FD7-D4C2-0590-E6AD-4320A4B54EFC}"/>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35" name="Group 434">
              <a:extLst>
                <a:ext uri="{FF2B5EF4-FFF2-40B4-BE49-F238E27FC236}">
                  <a16:creationId xmlns:a16="http://schemas.microsoft.com/office/drawing/2014/main" id="{2372613B-E8D0-CFD3-0A25-A59EEDFDA963}"/>
                </a:ext>
              </a:extLst>
            </p:cNvPr>
            <p:cNvGrpSpPr/>
            <p:nvPr/>
          </p:nvGrpSpPr>
          <p:grpSpPr>
            <a:xfrm>
              <a:off x="9470913" y="4001737"/>
              <a:ext cx="113602" cy="113602"/>
              <a:chOff x="7487348" y="3207604"/>
              <a:chExt cx="106174" cy="106174"/>
            </a:xfrm>
          </p:grpSpPr>
          <p:cxnSp>
            <p:nvCxnSpPr>
              <p:cNvPr id="436" name="Straight Connector 435">
                <a:extLst>
                  <a:ext uri="{FF2B5EF4-FFF2-40B4-BE49-F238E27FC236}">
                    <a16:creationId xmlns:a16="http://schemas.microsoft.com/office/drawing/2014/main" id="{99D0981D-E186-6BD7-460B-7FAB957F9291}"/>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C618E487-FECC-254C-AC1B-C1DC546F5E4F}"/>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38" name="Group 437">
              <a:extLst>
                <a:ext uri="{FF2B5EF4-FFF2-40B4-BE49-F238E27FC236}">
                  <a16:creationId xmlns:a16="http://schemas.microsoft.com/office/drawing/2014/main" id="{233F36BA-2F1C-9C03-B811-93F3C9A24DB1}"/>
                </a:ext>
              </a:extLst>
            </p:cNvPr>
            <p:cNvGrpSpPr/>
            <p:nvPr/>
          </p:nvGrpSpPr>
          <p:grpSpPr>
            <a:xfrm>
              <a:off x="9527942" y="3995579"/>
              <a:ext cx="113602" cy="113602"/>
              <a:chOff x="7487348" y="3207604"/>
              <a:chExt cx="106174" cy="106174"/>
            </a:xfrm>
          </p:grpSpPr>
          <p:cxnSp>
            <p:nvCxnSpPr>
              <p:cNvPr id="439" name="Straight Connector 438">
                <a:extLst>
                  <a:ext uri="{FF2B5EF4-FFF2-40B4-BE49-F238E27FC236}">
                    <a16:creationId xmlns:a16="http://schemas.microsoft.com/office/drawing/2014/main" id="{CCDFA221-164C-599C-B684-990FC48AB8B6}"/>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EB5B6131-39D4-E761-54DE-99E0EBEFF791}"/>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41" name="Group 440">
              <a:extLst>
                <a:ext uri="{FF2B5EF4-FFF2-40B4-BE49-F238E27FC236}">
                  <a16:creationId xmlns:a16="http://schemas.microsoft.com/office/drawing/2014/main" id="{BFE34446-26F6-952E-89CC-7CA3C24ED599}"/>
                </a:ext>
              </a:extLst>
            </p:cNvPr>
            <p:cNvGrpSpPr/>
            <p:nvPr/>
          </p:nvGrpSpPr>
          <p:grpSpPr>
            <a:xfrm>
              <a:off x="9567947" y="3995579"/>
              <a:ext cx="113602" cy="113602"/>
              <a:chOff x="7487348" y="3207604"/>
              <a:chExt cx="106174" cy="106174"/>
            </a:xfrm>
          </p:grpSpPr>
          <p:cxnSp>
            <p:nvCxnSpPr>
              <p:cNvPr id="442" name="Straight Connector 441">
                <a:extLst>
                  <a:ext uri="{FF2B5EF4-FFF2-40B4-BE49-F238E27FC236}">
                    <a16:creationId xmlns:a16="http://schemas.microsoft.com/office/drawing/2014/main" id="{52E7FBEE-DC71-6E0B-59C8-2085C60E7C47}"/>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6A731CC2-6A7A-83CE-B408-6384E1E1EBE5}"/>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44" name="Group 443">
              <a:extLst>
                <a:ext uri="{FF2B5EF4-FFF2-40B4-BE49-F238E27FC236}">
                  <a16:creationId xmlns:a16="http://schemas.microsoft.com/office/drawing/2014/main" id="{7B881503-C84A-F818-992A-BB1D0A1B548C}"/>
                </a:ext>
              </a:extLst>
            </p:cNvPr>
            <p:cNvGrpSpPr/>
            <p:nvPr/>
          </p:nvGrpSpPr>
          <p:grpSpPr>
            <a:xfrm>
              <a:off x="9602629" y="4015097"/>
              <a:ext cx="113602" cy="113602"/>
              <a:chOff x="7487348" y="3207604"/>
              <a:chExt cx="106174" cy="106174"/>
            </a:xfrm>
          </p:grpSpPr>
          <p:cxnSp>
            <p:nvCxnSpPr>
              <p:cNvPr id="445" name="Straight Connector 444">
                <a:extLst>
                  <a:ext uri="{FF2B5EF4-FFF2-40B4-BE49-F238E27FC236}">
                    <a16:creationId xmlns:a16="http://schemas.microsoft.com/office/drawing/2014/main" id="{955CAA62-E3C0-210E-8888-E4CC4400DA16}"/>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BECCDE66-8C9B-16D1-3AE8-CF7E37009CBD}"/>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47" name="Group 446">
              <a:extLst>
                <a:ext uri="{FF2B5EF4-FFF2-40B4-BE49-F238E27FC236}">
                  <a16:creationId xmlns:a16="http://schemas.microsoft.com/office/drawing/2014/main" id="{7A89392C-9A31-8921-F611-7950BB095A44}"/>
                </a:ext>
              </a:extLst>
            </p:cNvPr>
            <p:cNvGrpSpPr/>
            <p:nvPr/>
          </p:nvGrpSpPr>
          <p:grpSpPr>
            <a:xfrm>
              <a:off x="9689433" y="4043846"/>
              <a:ext cx="113602" cy="113602"/>
              <a:chOff x="7487348" y="3207604"/>
              <a:chExt cx="106174" cy="106174"/>
            </a:xfrm>
          </p:grpSpPr>
          <p:cxnSp>
            <p:nvCxnSpPr>
              <p:cNvPr id="448" name="Straight Connector 447">
                <a:extLst>
                  <a:ext uri="{FF2B5EF4-FFF2-40B4-BE49-F238E27FC236}">
                    <a16:creationId xmlns:a16="http://schemas.microsoft.com/office/drawing/2014/main" id="{F931700A-E607-DB8A-1FE5-26B8B2DB2907}"/>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4551B864-DC73-EBC3-CD6F-026777352D67}"/>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50" name="Group 449">
              <a:extLst>
                <a:ext uri="{FF2B5EF4-FFF2-40B4-BE49-F238E27FC236}">
                  <a16:creationId xmlns:a16="http://schemas.microsoft.com/office/drawing/2014/main" id="{2BC5FCE3-64FF-FA1F-ADEF-F3DF960C0C73}"/>
                </a:ext>
              </a:extLst>
            </p:cNvPr>
            <p:cNvGrpSpPr/>
            <p:nvPr/>
          </p:nvGrpSpPr>
          <p:grpSpPr>
            <a:xfrm>
              <a:off x="9721553" y="4043846"/>
              <a:ext cx="113602" cy="113602"/>
              <a:chOff x="7487348" y="3207604"/>
              <a:chExt cx="106174" cy="106174"/>
            </a:xfrm>
          </p:grpSpPr>
          <p:cxnSp>
            <p:nvCxnSpPr>
              <p:cNvPr id="451" name="Straight Connector 450">
                <a:extLst>
                  <a:ext uri="{FF2B5EF4-FFF2-40B4-BE49-F238E27FC236}">
                    <a16:creationId xmlns:a16="http://schemas.microsoft.com/office/drawing/2014/main" id="{D69CA982-DC71-038E-96AC-17F08BEAD710}"/>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F977864E-D399-C253-AE81-AED85DE9D7B1}"/>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53" name="Group 452">
              <a:extLst>
                <a:ext uri="{FF2B5EF4-FFF2-40B4-BE49-F238E27FC236}">
                  <a16:creationId xmlns:a16="http://schemas.microsoft.com/office/drawing/2014/main" id="{0E9137A0-3008-E891-FDAC-9766AD9641CB}"/>
                </a:ext>
              </a:extLst>
            </p:cNvPr>
            <p:cNvGrpSpPr/>
            <p:nvPr/>
          </p:nvGrpSpPr>
          <p:grpSpPr>
            <a:xfrm>
              <a:off x="9749381" y="4043846"/>
              <a:ext cx="113602" cy="113602"/>
              <a:chOff x="7487348" y="3207604"/>
              <a:chExt cx="106174" cy="106174"/>
            </a:xfrm>
          </p:grpSpPr>
          <p:cxnSp>
            <p:nvCxnSpPr>
              <p:cNvPr id="454" name="Straight Connector 453">
                <a:extLst>
                  <a:ext uri="{FF2B5EF4-FFF2-40B4-BE49-F238E27FC236}">
                    <a16:creationId xmlns:a16="http://schemas.microsoft.com/office/drawing/2014/main" id="{A35BAC6E-07B1-7DA1-80E7-BE121EC0F7AB}"/>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D14ED62F-EA6A-493C-95FD-7CAE8A51E589}"/>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56" name="Group 455">
              <a:extLst>
                <a:ext uri="{FF2B5EF4-FFF2-40B4-BE49-F238E27FC236}">
                  <a16:creationId xmlns:a16="http://schemas.microsoft.com/office/drawing/2014/main" id="{F5C0E6B4-39B6-CA35-7A98-242CFFDD3B1C}"/>
                </a:ext>
              </a:extLst>
            </p:cNvPr>
            <p:cNvGrpSpPr/>
            <p:nvPr/>
          </p:nvGrpSpPr>
          <p:grpSpPr>
            <a:xfrm>
              <a:off x="9785383" y="4043846"/>
              <a:ext cx="113602" cy="113602"/>
              <a:chOff x="7487348" y="3207604"/>
              <a:chExt cx="106174" cy="106174"/>
            </a:xfrm>
          </p:grpSpPr>
          <p:cxnSp>
            <p:nvCxnSpPr>
              <p:cNvPr id="457" name="Straight Connector 456">
                <a:extLst>
                  <a:ext uri="{FF2B5EF4-FFF2-40B4-BE49-F238E27FC236}">
                    <a16:creationId xmlns:a16="http://schemas.microsoft.com/office/drawing/2014/main" id="{E7AB045C-AFCD-C60E-9E38-321CCB220DC4}"/>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F82B5903-76F5-D3DB-CA29-D2D1F868DF9A}"/>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59" name="Group 458">
              <a:extLst>
                <a:ext uri="{FF2B5EF4-FFF2-40B4-BE49-F238E27FC236}">
                  <a16:creationId xmlns:a16="http://schemas.microsoft.com/office/drawing/2014/main" id="{B356941E-42FB-D0A6-F0A2-0742F0F4B6C6}"/>
                </a:ext>
              </a:extLst>
            </p:cNvPr>
            <p:cNvGrpSpPr/>
            <p:nvPr/>
          </p:nvGrpSpPr>
          <p:grpSpPr>
            <a:xfrm>
              <a:off x="9818198" y="4043846"/>
              <a:ext cx="113602" cy="113602"/>
              <a:chOff x="7487348" y="3207604"/>
              <a:chExt cx="106174" cy="106174"/>
            </a:xfrm>
          </p:grpSpPr>
          <p:cxnSp>
            <p:nvCxnSpPr>
              <p:cNvPr id="460" name="Straight Connector 459">
                <a:extLst>
                  <a:ext uri="{FF2B5EF4-FFF2-40B4-BE49-F238E27FC236}">
                    <a16:creationId xmlns:a16="http://schemas.microsoft.com/office/drawing/2014/main" id="{B0C7DC8A-02F8-38C6-E962-5EC333F17675}"/>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B80140BA-1772-7D4D-9D0F-C8377BAA216A}"/>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62" name="Group 461">
              <a:extLst>
                <a:ext uri="{FF2B5EF4-FFF2-40B4-BE49-F238E27FC236}">
                  <a16:creationId xmlns:a16="http://schemas.microsoft.com/office/drawing/2014/main" id="{6511F584-CE58-DDFC-8203-A059208F11D0}"/>
                </a:ext>
              </a:extLst>
            </p:cNvPr>
            <p:cNvGrpSpPr/>
            <p:nvPr/>
          </p:nvGrpSpPr>
          <p:grpSpPr>
            <a:xfrm>
              <a:off x="9850773" y="4043846"/>
              <a:ext cx="113602" cy="113602"/>
              <a:chOff x="7487348" y="3207604"/>
              <a:chExt cx="106174" cy="106174"/>
            </a:xfrm>
          </p:grpSpPr>
          <p:cxnSp>
            <p:nvCxnSpPr>
              <p:cNvPr id="463" name="Straight Connector 462">
                <a:extLst>
                  <a:ext uri="{FF2B5EF4-FFF2-40B4-BE49-F238E27FC236}">
                    <a16:creationId xmlns:a16="http://schemas.microsoft.com/office/drawing/2014/main" id="{8D944F0B-791E-1DB9-BDDD-ABC3B4E30BC4}"/>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40711B89-132F-54FC-8C89-2269A4DE48CD}"/>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68" name="Group 467">
              <a:extLst>
                <a:ext uri="{FF2B5EF4-FFF2-40B4-BE49-F238E27FC236}">
                  <a16:creationId xmlns:a16="http://schemas.microsoft.com/office/drawing/2014/main" id="{133A1389-8E16-6135-435B-35FBFE835936}"/>
                </a:ext>
              </a:extLst>
            </p:cNvPr>
            <p:cNvGrpSpPr/>
            <p:nvPr/>
          </p:nvGrpSpPr>
          <p:grpSpPr>
            <a:xfrm>
              <a:off x="9882097" y="4043846"/>
              <a:ext cx="113602" cy="113602"/>
              <a:chOff x="7487348" y="3207604"/>
              <a:chExt cx="106174" cy="106174"/>
            </a:xfrm>
          </p:grpSpPr>
          <p:cxnSp>
            <p:nvCxnSpPr>
              <p:cNvPr id="469" name="Straight Connector 468">
                <a:extLst>
                  <a:ext uri="{FF2B5EF4-FFF2-40B4-BE49-F238E27FC236}">
                    <a16:creationId xmlns:a16="http://schemas.microsoft.com/office/drawing/2014/main" id="{0F863F3D-27AD-D086-D7F7-E0E5A319CBFC}"/>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9859951A-D6C4-2AED-13CB-437227D3585F}"/>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71" name="Group 470">
              <a:extLst>
                <a:ext uri="{FF2B5EF4-FFF2-40B4-BE49-F238E27FC236}">
                  <a16:creationId xmlns:a16="http://schemas.microsoft.com/office/drawing/2014/main" id="{AE937D8C-18BF-6778-50C7-17FEF6E24564}"/>
                </a:ext>
              </a:extLst>
            </p:cNvPr>
            <p:cNvGrpSpPr/>
            <p:nvPr/>
          </p:nvGrpSpPr>
          <p:grpSpPr>
            <a:xfrm>
              <a:off x="9922116" y="4064948"/>
              <a:ext cx="113602" cy="113602"/>
              <a:chOff x="7487348" y="3207604"/>
              <a:chExt cx="106174" cy="106174"/>
            </a:xfrm>
          </p:grpSpPr>
          <p:cxnSp>
            <p:nvCxnSpPr>
              <p:cNvPr id="472" name="Straight Connector 471">
                <a:extLst>
                  <a:ext uri="{FF2B5EF4-FFF2-40B4-BE49-F238E27FC236}">
                    <a16:creationId xmlns:a16="http://schemas.microsoft.com/office/drawing/2014/main" id="{94C689B5-2115-7006-EBDB-E0044CC4C84D}"/>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EDB70C9E-3F65-E820-68AD-FFA7187EB18D}"/>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74" name="Group 473">
              <a:extLst>
                <a:ext uri="{FF2B5EF4-FFF2-40B4-BE49-F238E27FC236}">
                  <a16:creationId xmlns:a16="http://schemas.microsoft.com/office/drawing/2014/main" id="{C4153E92-00B2-A40F-53D0-E843FC25A372}"/>
                </a:ext>
              </a:extLst>
            </p:cNvPr>
            <p:cNvGrpSpPr/>
            <p:nvPr/>
          </p:nvGrpSpPr>
          <p:grpSpPr>
            <a:xfrm>
              <a:off x="9943411" y="4064948"/>
              <a:ext cx="113602" cy="113602"/>
              <a:chOff x="7487348" y="3207604"/>
              <a:chExt cx="106174" cy="106174"/>
            </a:xfrm>
          </p:grpSpPr>
          <p:cxnSp>
            <p:nvCxnSpPr>
              <p:cNvPr id="475" name="Straight Connector 474">
                <a:extLst>
                  <a:ext uri="{FF2B5EF4-FFF2-40B4-BE49-F238E27FC236}">
                    <a16:creationId xmlns:a16="http://schemas.microsoft.com/office/drawing/2014/main" id="{5C28B098-CA42-B343-9C2E-36E378F25AF5}"/>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76" name="Straight Connector 475">
                <a:extLst>
                  <a:ext uri="{FF2B5EF4-FFF2-40B4-BE49-F238E27FC236}">
                    <a16:creationId xmlns:a16="http://schemas.microsoft.com/office/drawing/2014/main" id="{72C5E30A-02E4-E550-9D2D-F93C807C987E}"/>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77" name="Group 476">
              <a:extLst>
                <a:ext uri="{FF2B5EF4-FFF2-40B4-BE49-F238E27FC236}">
                  <a16:creationId xmlns:a16="http://schemas.microsoft.com/office/drawing/2014/main" id="{0E5AFA04-387E-F93A-1E27-07C1D366E93C}"/>
                </a:ext>
              </a:extLst>
            </p:cNvPr>
            <p:cNvGrpSpPr/>
            <p:nvPr/>
          </p:nvGrpSpPr>
          <p:grpSpPr>
            <a:xfrm>
              <a:off x="9967901" y="4064948"/>
              <a:ext cx="113602" cy="113602"/>
              <a:chOff x="7487348" y="3207604"/>
              <a:chExt cx="106174" cy="106174"/>
            </a:xfrm>
          </p:grpSpPr>
          <p:cxnSp>
            <p:nvCxnSpPr>
              <p:cNvPr id="478" name="Straight Connector 477">
                <a:extLst>
                  <a:ext uri="{FF2B5EF4-FFF2-40B4-BE49-F238E27FC236}">
                    <a16:creationId xmlns:a16="http://schemas.microsoft.com/office/drawing/2014/main" id="{DDDF1435-DFEF-5EBB-456D-04224CA4815E}"/>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79" name="Straight Connector 478">
                <a:extLst>
                  <a:ext uri="{FF2B5EF4-FFF2-40B4-BE49-F238E27FC236}">
                    <a16:creationId xmlns:a16="http://schemas.microsoft.com/office/drawing/2014/main" id="{EE6C79E6-4007-8AB0-F82D-8CC1397BE964}"/>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80" name="Group 479">
              <a:extLst>
                <a:ext uri="{FF2B5EF4-FFF2-40B4-BE49-F238E27FC236}">
                  <a16:creationId xmlns:a16="http://schemas.microsoft.com/office/drawing/2014/main" id="{148FB5AC-0B0F-6DC9-E2FF-105E8A7168DD}"/>
                </a:ext>
              </a:extLst>
            </p:cNvPr>
            <p:cNvGrpSpPr/>
            <p:nvPr/>
          </p:nvGrpSpPr>
          <p:grpSpPr>
            <a:xfrm>
              <a:off x="9983752" y="4089407"/>
              <a:ext cx="113602" cy="113602"/>
              <a:chOff x="7487348" y="3207604"/>
              <a:chExt cx="106174" cy="106174"/>
            </a:xfrm>
          </p:grpSpPr>
          <p:cxnSp>
            <p:nvCxnSpPr>
              <p:cNvPr id="481" name="Straight Connector 480">
                <a:extLst>
                  <a:ext uri="{FF2B5EF4-FFF2-40B4-BE49-F238E27FC236}">
                    <a16:creationId xmlns:a16="http://schemas.microsoft.com/office/drawing/2014/main" id="{2FE3F003-97A1-C3FB-1FFB-D328802BB4A2}"/>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911BE0C7-8886-F0D0-B3B2-C20302F51604}"/>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83" name="Group 482">
              <a:extLst>
                <a:ext uri="{FF2B5EF4-FFF2-40B4-BE49-F238E27FC236}">
                  <a16:creationId xmlns:a16="http://schemas.microsoft.com/office/drawing/2014/main" id="{1A7BAFDD-BD1D-EFE4-57C3-D393292A2014}"/>
                </a:ext>
              </a:extLst>
            </p:cNvPr>
            <p:cNvGrpSpPr/>
            <p:nvPr/>
          </p:nvGrpSpPr>
          <p:grpSpPr>
            <a:xfrm>
              <a:off x="10014999" y="4089407"/>
              <a:ext cx="113602" cy="113602"/>
              <a:chOff x="7487348" y="3207604"/>
              <a:chExt cx="106174" cy="106174"/>
            </a:xfrm>
          </p:grpSpPr>
          <p:cxnSp>
            <p:nvCxnSpPr>
              <p:cNvPr id="484" name="Straight Connector 483">
                <a:extLst>
                  <a:ext uri="{FF2B5EF4-FFF2-40B4-BE49-F238E27FC236}">
                    <a16:creationId xmlns:a16="http://schemas.microsoft.com/office/drawing/2014/main" id="{433C1A1F-9EAC-E01A-E84E-87C571EBE4D2}"/>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0474C265-B700-4A2E-DB73-D7A69481FB63}"/>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86" name="Group 485">
              <a:extLst>
                <a:ext uri="{FF2B5EF4-FFF2-40B4-BE49-F238E27FC236}">
                  <a16:creationId xmlns:a16="http://schemas.microsoft.com/office/drawing/2014/main" id="{B25441E7-0830-38EF-47BC-6C4945675946}"/>
                </a:ext>
              </a:extLst>
            </p:cNvPr>
            <p:cNvGrpSpPr/>
            <p:nvPr/>
          </p:nvGrpSpPr>
          <p:grpSpPr>
            <a:xfrm>
              <a:off x="10060207" y="4089407"/>
              <a:ext cx="113602" cy="113602"/>
              <a:chOff x="7487348" y="3207604"/>
              <a:chExt cx="106174" cy="106174"/>
            </a:xfrm>
          </p:grpSpPr>
          <p:cxnSp>
            <p:nvCxnSpPr>
              <p:cNvPr id="487" name="Straight Connector 486">
                <a:extLst>
                  <a:ext uri="{FF2B5EF4-FFF2-40B4-BE49-F238E27FC236}">
                    <a16:creationId xmlns:a16="http://schemas.microsoft.com/office/drawing/2014/main" id="{A855264F-CF46-8369-080E-CB0DD7CC092A}"/>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D2438776-7429-1652-1585-F648E809ECBC}"/>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89" name="Group 488">
              <a:extLst>
                <a:ext uri="{FF2B5EF4-FFF2-40B4-BE49-F238E27FC236}">
                  <a16:creationId xmlns:a16="http://schemas.microsoft.com/office/drawing/2014/main" id="{CDBE37FA-9A37-9B0E-3135-BA68B6ED282C}"/>
                </a:ext>
              </a:extLst>
            </p:cNvPr>
            <p:cNvGrpSpPr/>
            <p:nvPr/>
          </p:nvGrpSpPr>
          <p:grpSpPr>
            <a:xfrm>
              <a:off x="10095324" y="4089407"/>
              <a:ext cx="113602" cy="113602"/>
              <a:chOff x="7487348" y="3207604"/>
              <a:chExt cx="106174" cy="106174"/>
            </a:xfrm>
          </p:grpSpPr>
          <p:cxnSp>
            <p:nvCxnSpPr>
              <p:cNvPr id="490" name="Straight Connector 489">
                <a:extLst>
                  <a:ext uri="{FF2B5EF4-FFF2-40B4-BE49-F238E27FC236}">
                    <a16:creationId xmlns:a16="http://schemas.microsoft.com/office/drawing/2014/main" id="{4E9DAF81-8D08-ECC6-1421-1BE477EC8717}"/>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C0B3ABB4-0107-331D-D4CA-46CCB21A6CBE}"/>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92" name="Group 491">
              <a:extLst>
                <a:ext uri="{FF2B5EF4-FFF2-40B4-BE49-F238E27FC236}">
                  <a16:creationId xmlns:a16="http://schemas.microsoft.com/office/drawing/2014/main" id="{20AFB09E-27DD-FF03-3359-A18CCF46B49F}"/>
                </a:ext>
              </a:extLst>
            </p:cNvPr>
            <p:cNvGrpSpPr/>
            <p:nvPr/>
          </p:nvGrpSpPr>
          <p:grpSpPr>
            <a:xfrm>
              <a:off x="10112092" y="4089407"/>
              <a:ext cx="113602" cy="113602"/>
              <a:chOff x="7487348" y="3207604"/>
              <a:chExt cx="106174" cy="106174"/>
            </a:xfrm>
          </p:grpSpPr>
          <p:cxnSp>
            <p:nvCxnSpPr>
              <p:cNvPr id="493" name="Straight Connector 492">
                <a:extLst>
                  <a:ext uri="{FF2B5EF4-FFF2-40B4-BE49-F238E27FC236}">
                    <a16:creationId xmlns:a16="http://schemas.microsoft.com/office/drawing/2014/main" id="{EED146A3-F440-4B59-2AD8-93925118D615}"/>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84BAEE56-1874-1C82-73F3-C46AF03315F3}"/>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95" name="Group 494">
              <a:extLst>
                <a:ext uri="{FF2B5EF4-FFF2-40B4-BE49-F238E27FC236}">
                  <a16:creationId xmlns:a16="http://schemas.microsoft.com/office/drawing/2014/main" id="{0AC48BE0-2A2A-CDA0-C3EF-ADD145C56BD2}"/>
                </a:ext>
              </a:extLst>
            </p:cNvPr>
            <p:cNvGrpSpPr/>
            <p:nvPr/>
          </p:nvGrpSpPr>
          <p:grpSpPr>
            <a:xfrm>
              <a:off x="10152513" y="4089407"/>
              <a:ext cx="113602" cy="113602"/>
              <a:chOff x="7487348" y="3207604"/>
              <a:chExt cx="106174" cy="106174"/>
            </a:xfrm>
          </p:grpSpPr>
          <p:cxnSp>
            <p:nvCxnSpPr>
              <p:cNvPr id="496" name="Straight Connector 495">
                <a:extLst>
                  <a:ext uri="{FF2B5EF4-FFF2-40B4-BE49-F238E27FC236}">
                    <a16:creationId xmlns:a16="http://schemas.microsoft.com/office/drawing/2014/main" id="{BCA53597-80CD-A68A-BBDF-684CD9C00BFA}"/>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801E28D2-A7A2-CA23-DE90-5CE0B543E08E}"/>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98" name="Group 497">
              <a:extLst>
                <a:ext uri="{FF2B5EF4-FFF2-40B4-BE49-F238E27FC236}">
                  <a16:creationId xmlns:a16="http://schemas.microsoft.com/office/drawing/2014/main" id="{CD5730D6-468B-CBF0-472D-6C5E84993C33}"/>
                </a:ext>
              </a:extLst>
            </p:cNvPr>
            <p:cNvGrpSpPr/>
            <p:nvPr/>
          </p:nvGrpSpPr>
          <p:grpSpPr>
            <a:xfrm>
              <a:off x="10182014" y="4089407"/>
              <a:ext cx="113602" cy="113602"/>
              <a:chOff x="7487348" y="3207604"/>
              <a:chExt cx="106174" cy="106174"/>
            </a:xfrm>
          </p:grpSpPr>
          <p:cxnSp>
            <p:nvCxnSpPr>
              <p:cNvPr id="499" name="Straight Connector 498">
                <a:extLst>
                  <a:ext uri="{FF2B5EF4-FFF2-40B4-BE49-F238E27FC236}">
                    <a16:creationId xmlns:a16="http://schemas.microsoft.com/office/drawing/2014/main" id="{F9D669CA-FDEE-D575-AFE3-FC01D45A5D18}"/>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00" name="Straight Connector 499">
                <a:extLst>
                  <a:ext uri="{FF2B5EF4-FFF2-40B4-BE49-F238E27FC236}">
                    <a16:creationId xmlns:a16="http://schemas.microsoft.com/office/drawing/2014/main" id="{E98F2D50-D2BC-2395-CFB1-2D65C013D1BB}"/>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01" name="Group 500">
              <a:extLst>
                <a:ext uri="{FF2B5EF4-FFF2-40B4-BE49-F238E27FC236}">
                  <a16:creationId xmlns:a16="http://schemas.microsoft.com/office/drawing/2014/main" id="{80315100-4062-CE98-96C5-84C4311FBE34}"/>
                </a:ext>
              </a:extLst>
            </p:cNvPr>
            <p:cNvGrpSpPr/>
            <p:nvPr/>
          </p:nvGrpSpPr>
          <p:grpSpPr>
            <a:xfrm>
              <a:off x="10200100" y="4089407"/>
              <a:ext cx="113602" cy="113602"/>
              <a:chOff x="7487348" y="3207604"/>
              <a:chExt cx="106174" cy="106174"/>
            </a:xfrm>
          </p:grpSpPr>
          <p:cxnSp>
            <p:nvCxnSpPr>
              <p:cNvPr id="502" name="Straight Connector 501">
                <a:extLst>
                  <a:ext uri="{FF2B5EF4-FFF2-40B4-BE49-F238E27FC236}">
                    <a16:creationId xmlns:a16="http://schemas.microsoft.com/office/drawing/2014/main" id="{C9142B8F-80EA-32BF-5FA0-835ABA39BA98}"/>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40F2890B-43EE-E77C-9F24-9F904CE1BC41}"/>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04" name="Group 503">
              <a:extLst>
                <a:ext uri="{FF2B5EF4-FFF2-40B4-BE49-F238E27FC236}">
                  <a16:creationId xmlns:a16="http://schemas.microsoft.com/office/drawing/2014/main" id="{F8A0D688-E3A5-A6AF-E603-BB8042DAC84F}"/>
                </a:ext>
              </a:extLst>
            </p:cNvPr>
            <p:cNvGrpSpPr/>
            <p:nvPr/>
          </p:nvGrpSpPr>
          <p:grpSpPr>
            <a:xfrm>
              <a:off x="10227114" y="4089407"/>
              <a:ext cx="113602" cy="113602"/>
              <a:chOff x="7487348" y="3207604"/>
              <a:chExt cx="106174" cy="106174"/>
            </a:xfrm>
          </p:grpSpPr>
          <p:cxnSp>
            <p:nvCxnSpPr>
              <p:cNvPr id="505" name="Straight Connector 504">
                <a:extLst>
                  <a:ext uri="{FF2B5EF4-FFF2-40B4-BE49-F238E27FC236}">
                    <a16:creationId xmlns:a16="http://schemas.microsoft.com/office/drawing/2014/main" id="{36DF2690-CE60-A7E8-9F67-63A17A4B718F}"/>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06" name="Straight Connector 505">
                <a:extLst>
                  <a:ext uri="{FF2B5EF4-FFF2-40B4-BE49-F238E27FC236}">
                    <a16:creationId xmlns:a16="http://schemas.microsoft.com/office/drawing/2014/main" id="{219273A4-93CD-79BC-8271-9C38529CCE94}"/>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07" name="Group 506">
              <a:extLst>
                <a:ext uri="{FF2B5EF4-FFF2-40B4-BE49-F238E27FC236}">
                  <a16:creationId xmlns:a16="http://schemas.microsoft.com/office/drawing/2014/main" id="{61D83211-2223-E32A-B1C3-14A2DBDE9BBB}"/>
                </a:ext>
              </a:extLst>
            </p:cNvPr>
            <p:cNvGrpSpPr/>
            <p:nvPr/>
          </p:nvGrpSpPr>
          <p:grpSpPr>
            <a:xfrm>
              <a:off x="10256901" y="4089407"/>
              <a:ext cx="113602" cy="113602"/>
              <a:chOff x="7487348" y="3207604"/>
              <a:chExt cx="106174" cy="106174"/>
            </a:xfrm>
          </p:grpSpPr>
          <p:cxnSp>
            <p:nvCxnSpPr>
              <p:cNvPr id="508" name="Straight Connector 507">
                <a:extLst>
                  <a:ext uri="{FF2B5EF4-FFF2-40B4-BE49-F238E27FC236}">
                    <a16:creationId xmlns:a16="http://schemas.microsoft.com/office/drawing/2014/main" id="{9B186A53-E116-D567-CA8C-B55FC41C0E79}"/>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7F0FFD14-A702-EB0F-1BAC-DF9F3D5C8B97}"/>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10" name="Group 509">
              <a:extLst>
                <a:ext uri="{FF2B5EF4-FFF2-40B4-BE49-F238E27FC236}">
                  <a16:creationId xmlns:a16="http://schemas.microsoft.com/office/drawing/2014/main" id="{863565A4-78A1-64C8-774C-7C0AB9D4648D}"/>
                </a:ext>
              </a:extLst>
            </p:cNvPr>
            <p:cNvGrpSpPr/>
            <p:nvPr/>
          </p:nvGrpSpPr>
          <p:grpSpPr>
            <a:xfrm>
              <a:off x="10293600" y="4089407"/>
              <a:ext cx="113602" cy="113602"/>
              <a:chOff x="7487348" y="3207604"/>
              <a:chExt cx="106174" cy="106174"/>
            </a:xfrm>
          </p:grpSpPr>
          <p:cxnSp>
            <p:nvCxnSpPr>
              <p:cNvPr id="511" name="Straight Connector 510">
                <a:extLst>
                  <a:ext uri="{FF2B5EF4-FFF2-40B4-BE49-F238E27FC236}">
                    <a16:creationId xmlns:a16="http://schemas.microsoft.com/office/drawing/2014/main" id="{3E7C71CE-075F-E961-AE86-CD4EA7E847EA}"/>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928D5759-E337-291B-A3E3-50B34786F18E}"/>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13" name="Group 512">
              <a:extLst>
                <a:ext uri="{FF2B5EF4-FFF2-40B4-BE49-F238E27FC236}">
                  <a16:creationId xmlns:a16="http://schemas.microsoft.com/office/drawing/2014/main" id="{4CDB12A7-7B2A-A545-16E2-2AE21758F138}"/>
                </a:ext>
              </a:extLst>
            </p:cNvPr>
            <p:cNvGrpSpPr/>
            <p:nvPr/>
          </p:nvGrpSpPr>
          <p:grpSpPr>
            <a:xfrm>
              <a:off x="10310626" y="4089407"/>
              <a:ext cx="113602" cy="113602"/>
              <a:chOff x="7487348" y="3207604"/>
              <a:chExt cx="106174" cy="106174"/>
            </a:xfrm>
          </p:grpSpPr>
          <p:cxnSp>
            <p:nvCxnSpPr>
              <p:cNvPr id="514" name="Straight Connector 513">
                <a:extLst>
                  <a:ext uri="{FF2B5EF4-FFF2-40B4-BE49-F238E27FC236}">
                    <a16:creationId xmlns:a16="http://schemas.microsoft.com/office/drawing/2014/main" id="{6A99CBF3-7CC3-F6BB-9FF3-5EE04FC10A81}"/>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15" name="Straight Connector 514">
                <a:extLst>
                  <a:ext uri="{FF2B5EF4-FFF2-40B4-BE49-F238E27FC236}">
                    <a16:creationId xmlns:a16="http://schemas.microsoft.com/office/drawing/2014/main" id="{346949AE-5ADB-2E40-9431-21E9C1FE415C}"/>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16" name="Group 515">
              <a:extLst>
                <a:ext uri="{FF2B5EF4-FFF2-40B4-BE49-F238E27FC236}">
                  <a16:creationId xmlns:a16="http://schemas.microsoft.com/office/drawing/2014/main" id="{3F1832CC-8308-A077-7DE5-9E3F9BE24F4E}"/>
                </a:ext>
              </a:extLst>
            </p:cNvPr>
            <p:cNvGrpSpPr/>
            <p:nvPr/>
          </p:nvGrpSpPr>
          <p:grpSpPr>
            <a:xfrm>
              <a:off x="10342029" y="4089407"/>
              <a:ext cx="113602" cy="113602"/>
              <a:chOff x="7487348" y="3207604"/>
              <a:chExt cx="106174" cy="106174"/>
            </a:xfrm>
          </p:grpSpPr>
          <p:cxnSp>
            <p:nvCxnSpPr>
              <p:cNvPr id="517" name="Straight Connector 516">
                <a:extLst>
                  <a:ext uri="{FF2B5EF4-FFF2-40B4-BE49-F238E27FC236}">
                    <a16:creationId xmlns:a16="http://schemas.microsoft.com/office/drawing/2014/main" id="{F88D7071-B732-0C19-8008-1920F36BB75F}"/>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18" name="Straight Connector 517">
                <a:extLst>
                  <a:ext uri="{FF2B5EF4-FFF2-40B4-BE49-F238E27FC236}">
                    <a16:creationId xmlns:a16="http://schemas.microsoft.com/office/drawing/2014/main" id="{345BE71F-5F25-D5BF-F5B5-704B7CAD0282}"/>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19" name="Group 518">
              <a:extLst>
                <a:ext uri="{FF2B5EF4-FFF2-40B4-BE49-F238E27FC236}">
                  <a16:creationId xmlns:a16="http://schemas.microsoft.com/office/drawing/2014/main" id="{2BE96C94-DC3F-AD8C-535A-F484C4A3DDD8}"/>
                </a:ext>
              </a:extLst>
            </p:cNvPr>
            <p:cNvGrpSpPr/>
            <p:nvPr/>
          </p:nvGrpSpPr>
          <p:grpSpPr>
            <a:xfrm>
              <a:off x="10437194" y="4089407"/>
              <a:ext cx="113602" cy="113602"/>
              <a:chOff x="7487348" y="3207604"/>
              <a:chExt cx="106174" cy="106174"/>
            </a:xfrm>
          </p:grpSpPr>
          <p:cxnSp>
            <p:nvCxnSpPr>
              <p:cNvPr id="520" name="Straight Connector 519">
                <a:extLst>
                  <a:ext uri="{FF2B5EF4-FFF2-40B4-BE49-F238E27FC236}">
                    <a16:creationId xmlns:a16="http://schemas.microsoft.com/office/drawing/2014/main" id="{27982ED8-3FCA-3A1C-8B15-A2942DC233A3}"/>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7E03A50B-1BD8-E55D-1A9F-6A248AE28A57}"/>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22" name="Group 521">
              <a:extLst>
                <a:ext uri="{FF2B5EF4-FFF2-40B4-BE49-F238E27FC236}">
                  <a16:creationId xmlns:a16="http://schemas.microsoft.com/office/drawing/2014/main" id="{87117DD5-E771-A8BE-39EC-4B71932E238E}"/>
                </a:ext>
              </a:extLst>
            </p:cNvPr>
            <p:cNvGrpSpPr/>
            <p:nvPr/>
          </p:nvGrpSpPr>
          <p:grpSpPr>
            <a:xfrm>
              <a:off x="10531884" y="4089407"/>
              <a:ext cx="113602" cy="113602"/>
              <a:chOff x="7487348" y="3207604"/>
              <a:chExt cx="106174" cy="106174"/>
            </a:xfrm>
          </p:grpSpPr>
          <p:cxnSp>
            <p:nvCxnSpPr>
              <p:cNvPr id="523" name="Straight Connector 522">
                <a:extLst>
                  <a:ext uri="{FF2B5EF4-FFF2-40B4-BE49-F238E27FC236}">
                    <a16:creationId xmlns:a16="http://schemas.microsoft.com/office/drawing/2014/main" id="{B8DC0168-B25E-5DFE-9072-CA65545C1CBF}"/>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24" name="Straight Connector 523">
                <a:extLst>
                  <a:ext uri="{FF2B5EF4-FFF2-40B4-BE49-F238E27FC236}">
                    <a16:creationId xmlns:a16="http://schemas.microsoft.com/office/drawing/2014/main" id="{C89B39DA-BD26-AB71-3973-3D174DC8599B}"/>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25" name="Group 524">
              <a:extLst>
                <a:ext uri="{FF2B5EF4-FFF2-40B4-BE49-F238E27FC236}">
                  <a16:creationId xmlns:a16="http://schemas.microsoft.com/office/drawing/2014/main" id="{3F81B3DB-1C9E-F260-4FAC-D0DF1020D5DA}"/>
                </a:ext>
              </a:extLst>
            </p:cNvPr>
            <p:cNvGrpSpPr/>
            <p:nvPr/>
          </p:nvGrpSpPr>
          <p:grpSpPr>
            <a:xfrm>
              <a:off x="10570450" y="4089407"/>
              <a:ext cx="113602" cy="113602"/>
              <a:chOff x="7487348" y="3207604"/>
              <a:chExt cx="106174" cy="106174"/>
            </a:xfrm>
          </p:grpSpPr>
          <p:cxnSp>
            <p:nvCxnSpPr>
              <p:cNvPr id="526" name="Straight Connector 525">
                <a:extLst>
                  <a:ext uri="{FF2B5EF4-FFF2-40B4-BE49-F238E27FC236}">
                    <a16:creationId xmlns:a16="http://schemas.microsoft.com/office/drawing/2014/main" id="{44C32E97-1776-13D6-137E-80E7A30DAAC2}"/>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24B8D5D1-E6A9-6D84-00AB-7B449D584203}"/>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28" name="Group 527">
              <a:extLst>
                <a:ext uri="{FF2B5EF4-FFF2-40B4-BE49-F238E27FC236}">
                  <a16:creationId xmlns:a16="http://schemas.microsoft.com/office/drawing/2014/main" id="{0018843C-6ED0-E3AC-1958-1516139500F1}"/>
                </a:ext>
              </a:extLst>
            </p:cNvPr>
            <p:cNvGrpSpPr/>
            <p:nvPr/>
          </p:nvGrpSpPr>
          <p:grpSpPr>
            <a:xfrm>
              <a:off x="10588245" y="4089407"/>
              <a:ext cx="113602" cy="113602"/>
              <a:chOff x="7487348" y="3207604"/>
              <a:chExt cx="106174" cy="106174"/>
            </a:xfrm>
          </p:grpSpPr>
          <p:cxnSp>
            <p:nvCxnSpPr>
              <p:cNvPr id="529" name="Straight Connector 528">
                <a:extLst>
                  <a:ext uri="{FF2B5EF4-FFF2-40B4-BE49-F238E27FC236}">
                    <a16:creationId xmlns:a16="http://schemas.microsoft.com/office/drawing/2014/main" id="{0355BE3C-F276-A79E-2858-D66703D6E0D1}"/>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545D21DC-6E5E-72D8-9C7E-4861EF70ABCD}"/>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31" name="Group 530">
              <a:extLst>
                <a:ext uri="{FF2B5EF4-FFF2-40B4-BE49-F238E27FC236}">
                  <a16:creationId xmlns:a16="http://schemas.microsoft.com/office/drawing/2014/main" id="{D0064884-04C3-8162-E5EF-B064735B5619}"/>
                </a:ext>
              </a:extLst>
            </p:cNvPr>
            <p:cNvGrpSpPr/>
            <p:nvPr/>
          </p:nvGrpSpPr>
          <p:grpSpPr>
            <a:xfrm>
              <a:off x="10604200" y="4089407"/>
              <a:ext cx="113602" cy="113602"/>
              <a:chOff x="7487348" y="3207604"/>
              <a:chExt cx="106174" cy="106174"/>
            </a:xfrm>
          </p:grpSpPr>
          <p:cxnSp>
            <p:nvCxnSpPr>
              <p:cNvPr id="532" name="Straight Connector 531">
                <a:extLst>
                  <a:ext uri="{FF2B5EF4-FFF2-40B4-BE49-F238E27FC236}">
                    <a16:creationId xmlns:a16="http://schemas.microsoft.com/office/drawing/2014/main" id="{2B474CB2-2CE6-7C9D-ADB5-130621A7320F}"/>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33" name="Straight Connector 532">
                <a:extLst>
                  <a:ext uri="{FF2B5EF4-FFF2-40B4-BE49-F238E27FC236}">
                    <a16:creationId xmlns:a16="http://schemas.microsoft.com/office/drawing/2014/main" id="{8953A1B3-0404-643A-B6C2-BF0B1A817DC7}"/>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34" name="Group 533">
              <a:extLst>
                <a:ext uri="{FF2B5EF4-FFF2-40B4-BE49-F238E27FC236}">
                  <a16:creationId xmlns:a16="http://schemas.microsoft.com/office/drawing/2014/main" id="{18100C81-131C-9DA4-DA62-EAFEF3C88332}"/>
                </a:ext>
              </a:extLst>
            </p:cNvPr>
            <p:cNvGrpSpPr/>
            <p:nvPr/>
          </p:nvGrpSpPr>
          <p:grpSpPr>
            <a:xfrm>
              <a:off x="10674876" y="4089407"/>
              <a:ext cx="113602" cy="113602"/>
              <a:chOff x="7487348" y="3207604"/>
              <a:chExt cx="106174" cy="106174"/>
            </a:xfrm>
          </p:grpSpPr>
          <p:cxnSp>
            <p:nvCxnSpPr>
              <p:cNvPr id="535" name="Straight Connector 534">
                <a:extLst>
                  <a:ext uri="{FF2B5EF4-FFF2-40B4-BE49-F238E27FC236}">
                    <a16:creationId xmlns:a16="http://schemas.microsoft.com/office/drawing/2014/main" id="{9DCC88B4-45C0-EEBF-9281-BFE1BB2C7EB2}"/>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691EDECC-860C-FB56-B30A-AEC769D83343}"/>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37" name="Group 536">
              <a:extLst>
                <a:ext uri="{FF2B5EF4-FFF2-40B4-BE49-F238E27FC236}">
                  <a16:creationId xmlns:a16="http://schemas.microsoft.com/office/drawing/2014/main" id="{FFE48F4F-F96D-0B53-D429-05BB0DA6648F}"/>
                </a:ext>
              </a:extLst>
            </p:cNvPr>
            <p:cNvGrpSpPr/>
            <p:nvPr/>
          </p:nvGrpSpPr>
          <p:grpSpPr>
            <a:xfrm>
              <a:off x="10710561" y="4089407"/>
              <a:ext cx="113602" cy="113602"/>
              <a:chOff x="7487348" y="3207604"/>
              <a:chExt cx="106174" cy="106174"/>
            </a:xfrm>
          </p:grpSpPr>
          <p:cxnSp>
            <p:nvCxnSpPr>
              <p:cNvPr id="538" name="Straight Connector 537">
                <a:extLst>
                  <a:ext uri="{FF2B5EF4-FFF2-40B4-BE49-F238E27FC236}">
                    <a16:creationId xmlns:a16="http://schemas.microsoft.com/office/drawing/2014/main" id="{A8662469-27C1-7127-5598-8E0051A9131A}"/>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65DDC508-D2E5-5E75-3E9F-99F024DAAAF6}"/>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40" name="Group 539">
              <a:extLst>
                <a:ext uri="{FF2B5EF4-FFF2-40B4-BE49-F238E27FC236}">
                  <a16:creationId xmlns:a16="http://schemas.microsoft.com/office/drawing/2014/main" id="{51D42719-27FD-E3FB-CF85-3323394F3C56}"/>
                </a:ext>
              </a:extLst>
            </p:cNvPr>
            <p:cNvGrpSpPr/>
            <p:nvPr/>
          </p:nvGrpSpPr>
          <p:grpSpPr>
            <a:xfrm>
              <a:off x="10761410" y="4089407"/>
              <a:ext cx="113602" cy="113602"/>
              <a:chOff x="7487348" y="3207604"/>
              <a:chExt cx="106174" cy="106174"/>
            </a:xfrm>
          </p:grpSpPr>
          <p:cxnSp>
            <p:nvCxnSpPr>
              <p:cNvPr id="541" name="Straight Connector 540">
                <a:extLst>
                  <a:ext uri="{FF2B5EF4-FFF2-40B4-BE49-F238E27FC236}">
                    <a16:creationId xmlns:a16="http://schemas.microsoft.com/office/drawing/2014/main" id="{FA5F6FC8-5115-F6EF-5CA8-1B7E1A5EA5E2}"/>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F4C0EDD1-2192-00CB-6089-7C26B9A128BC}"/>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543" name="Group 542">
              <a:extLst>
                <a:ext uri="{FF2B5EF4-FFF2-40B4-BE49-F238E27FC236}">
                  <a16:creationId xmlns:a16="http://schemas.microsoft.com/office/drawing/2014/main" id="{9C475979-4D3D-6A99-F169-AC8185282C1F}"/>
                </a:ext>
              </a:extLst>
            </p:cNvPr>
            <p:cNvGrpSpPr/>
            <p:nvPr/>
          </p:nvGrpSpPr>
          <p:grpSpPr>
            <a:xfrm>
              <a:off x="10854937" y="4089407"/>
              <a:ext cx="113602" cy="113602"/>
              <a:chOff x="7487348" y="3207604"/>
              <a:chExt cx="106174" cy="106174"/>
            </a:xfrm>
          </p:grpSpPr>
          <p:cxnSp>
            <p:nvCxnSpPr>
              <p:cNvPr id="544" name="Straight Connector 543">
                <a:extLst>
                  <a:ext uri="{FF2B5EF4-FFF2-40B4-BE49-F238E27FC236}">
                    <a16:creationId xmlns:a16="http://schemas.microsoft.com/office/drawing/2014/main" id="{4F124D7F-FF23-AA3D-5114-E22FA138767F}"/>
                  </a:ext>
                </a:extLst>
              </p:cNvPr>
              <p:cNvCxnSpPr>
                <a:cxnSpLocks/>
              </p:cNvCxnSpPr>
              <p:nvPr/>
            </p:nvCxnSpPr>
            <p:spPr bwMode="auto">
              <a:xfrm>
                <a:off x="7540435" y="3207604"/>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545" name="Straight Connector 544">
                <a:extLst>
                  <a:ext uri="{FF2B5EF4-FFF2-40B4-BE49-F238E27FC236}">
                    <a16:creationId xmlns:a16="http://schemas.microsoft.com/office/drawing/2014/main" id="{B38A82C7-CADE-D275-4C79-95E7F5041764}"/>
                  </a:ext>
                </a:extLst>
              </p:cNvPr>
              <p:cNvCxnSpPr>
                <a:cxnSpLocks/>
              </p:cNvCxnSpPr>
              <p:nvPr/>
            </p:nvCxnSpPr>
            <p:spPr bwMode="auto">
              <a:xfrm rot="16200000">
                <a:off x="7540435" y="3207605"/>
                <a:ext cx="0" cy="106174"/>
              </a:xfrm>
              <a:prstGeom prst="line">
                <a:avLst/>
              </a:prstGeom>
              <a:noFill/>
              <a:ln w="28575" cap="flat" cmpd="sng" algn="ctr">
                <a:solidFill>
                  <a:schemeClr val="accent1"/>
                </a:solidFill>
                <a:prstDash val="solid"/>
                <a:round/>
                <a:headEnd type="none" w="med" len="med"/>
                <a:tailEnd type="none" w="med" len="med"/>
              </a:ln>
              <a:effectLst/>
            </p:spPr>
          </p:cxnSp>
        </p:grpSp>
      </p:grpSp>
      <p:sp>
        <p:nvSpPr>
          <p:cNvPr id="547" name="Freeform: Shape 546">
            <a:extLst>
              <a:ext uri="{FF2B5EF4-FFF2-40B4-BE49-F238E27FC236}">
                <a16:creationId xmlns:a16="http://schemas.microsoft.com/office/drawing/2014/main" id="{2F17BE70-F6B7-65AF-F989-9FD68363B095}"/>
              </a:ext>
            </a:extLst>
          </p:cNvPr>
          <p:cNvSpPr/>
          <p:nvPr/>
        </p:nvSpPr>
        <p:spPr bwMode="auto">
          <a:xfrm>
            <a:off x="5723467" y="1813681"/>
            <a:ext cx="4999909" cy="2457449"/>
          </a:xfrm>
          <a:custGeom>
            <a:avLst/>
            <a:gdLst>
              <a:gd name="connsiteX0" fmla="*/ 0 w 4995333"/>
              <a:gd name="connsiteY0" fmla="*/ 0 h 2438400"/>
              <a:gd name="connsiteX1" fmla="*/ 76200 w 4995333"/>
              <a:gd name="connsiteY1" fmla="*/ 0 h 2438400"/>
              <a:gd name="connsiteX2" fmla="*/ 76200 w 4995333"/>
              <a:gd name="connsiteY2" fmla="*/ 38100 h 2438400"/>
              <a:gd name="connsiteX3" fmla="*/ 105833 w 4995333"/>
              <a:gd name="connsiteY3" fmla="*/ 38100 h 2438400"/>
              <a:gd name="connsiteX4" fmla="*/ 105833 w 4995333"/>
              <a:gd name="connsiteY4" fmla="*/ 55033 h 2438400"/>
              <a:gd name="connsiteX5" fmla="*/ 131233 w 4995333"/>
              <a:gd name="connsiteY5" fmla="*/ 55033 h 2438400"/>
              <a:gd name="connsiteX6" fmla="*/ 131233 w 4995333"/>
              <a:gd name="connsiteY6" fmla="*/ 71966 h 2438400"/>
              <a:gd name="connsiteX7" fmla="*/ 152400 w 4995333"/>
              <a:gd name="connsiteY7" fmla="*/ 71966 h 2438400"/>
              <a:gd name="connsiteX8" fmla="*/ 152400 w 4995333"/>
              <a:gd name="connsiteY8" fmla="*/ 101600 h 2438400"/>
              <a:gd name="connsiteX9" fmla="*/ 165100 w 4995333"/>
              <a:gd name="connsiteY9" fmla="*/ 101600 h 2438400"/>
              <a:gd name="connsiteX10" fmla="*/ 165100 w 4995333"/>
              <a:gd name="connsiteY10" fmla="*/ 152400 h 2438400"/>
              <a:gd name="connsiteX11" fmla="*/ 275166 w 4995333"/>
              <a:gd name="connsiteY11" fmla="*/ 152400 h 2438400"/>
              <a:gd name="connsiteX12" fmla="*/ 275166 w 4995333"/>
              <a:gd name="connsiteY12" fmla="*/ 177800 h 2438400"/>
              <a:gd name="connsiteX13" fmla="*/ 292100 w 4995333"/>
              <a:gd name="connsiteY13" fmla="*/ 177800 h 2438400"/>
              <a:gd name="connsiteX14" fmla="*/ 292100 w 4995333"/>
              <a:gd name="connsiteY14" fmla="*/ 194733 h 2438400"/>
              <a:gd name="connsiteX15" fmla="*/ 300566 w 4995333"/>
              <a:gd name="connsiteY15" fmla="*/ 194733 h 2438400"/>
              <a:gd name="connsiteX16" fmla="*/ 300566 w 4995333"/>
              <a:gd name="connsiteY16" fmla="*/ 275166 h 2438400"/>
              <a:gd name="connsiteX17" fmla="*/ 313266 w 4995333"/>
              <a:gd name="connsiteY17" fmla="*/ 275166 h 2438400"/>
              <a:gd name="connsiteX18" fmla="*/ 313266 w 4995333"/>
              <a:gd name="connsiteY18" fmla="*/ 300566 h 2438400"/>
              <a:gd name="connsiteX19" fmla="*/ 325966 w 4995333"/>
              <a:gd name="connsiteY19" fmla="*/ 287866 h 2438400"/>
              <a:gd name="connsiteX20" fmla="*/ 325966 w 4995333"/>
              <a:gd name="connsiteY20" fmla="*/ 304800 h 2438400"/>
              <a:gd name="connsiteX21" fmla="*/ 436033 w 4995333"/>
              <a:gd name="connsiteY21" fmla="*/ 304800 h 2438400"/>
              <a:gd name="connsiteX22" fmla="*/ 436033 w 4995333"/>
              <a:gd name="connsiteY22" fmla="*/ 355600 h 2438400"/>
              <a:gd name="connsiteX23" fmla="*/ 465666 w 4995333"/>
              <a:gd name="connsiteY23" fmla="*/ 355600 h 2438400"/>
              <a:gd name="connsiteX24" fmla="*/ 465666 w 4995333"/>
              <a:gd name="connsiteY24" fmla="*/ 381000 h 2438400"/>
              <a:gd name="connsiteX25" fmla="*/ 486833 w 4995333"/>
              <a:gd name="connsiteY25" fmla="*/ 381000 h 2438400"/>
              <a:gd name="connsiteX26" fmla="*/ 486833 w 4995333"/>
              <a:gd name="connsiteY26" fmla="*/ 393700 h 2438400"/>
              <a:gd name="connsiteX27" fmla="*/ 491066 w 4995333"/>
              <a:gd name="connsiteY27" fmla="*/ 393700 h 2438400"/>
              <a:gd name="connsiteX28" fmla="*/ 508000 w 4995333"/>
              <a:gd name="connsiteY28" fmla="*/ 393700 h 2438400"/>
              <a:gd name="connsiteX29" fmla="*/ 508000 w 4995333"/>
              <a:gd name="connsiteY29" fmla="*/ 440266 h 2438400"/>
              <a:gd name="connsiteX30" fmla="*/ 579966 w 4995333"/>
              <a:gd name="connsiteY30" fmla="*/ 440266 h 2438400"/>
              <a:gd name="connsiteX31" fmla="*/ 579966 w 4995333"/>
              <a:gd name="connsiteY31" fmla="*/ 465666 h 2438400"/>
              <a:gd name="connsiteX32" fmla="*/ 596900 w 4995333"/>
              <a:gd name="connsiteY32" fmla="*/ 465666 h 2438400"/>
              <a:gd name="connsiteX33" fmla="*/ 596900 w 4995333"/>
              <a:gd name="connsiteY33" fmla="*/ 491066 h 2438400"/>
              <a:gd name="connsiteX34" fmla="*/ 596900 w 4995333"/>
              <a:gd name="connsiteY34" fmla="*/ 491066 h 2438400"/>
              <a:gd name="connsiteX35" fmla="*/ 613833 w 4995333"/>
              <a:gd name="connsiteY35" fmla="*/ 507999 h 2438400"/>
              <a:gd name="connsiteX36" fmla="*/ 690033 w 4995333"/>
              <a:gd name="connsiteY36" fmla="*/ 507999 h 2438400"/>
              <a:gd name="connsiteX37" fmla="*/ 690033 w 4995333"/>
              <a:gd name="connsiteY37" fmla="*/ 529166 h 2438400"/>
              <a:gd name="connsiteX38" fmla="*/ 698500 w 4995333"/>
              <a:gd name="connsiteY38" fmla="*/ 537633 h 2438400"/>
              <a:gd name="connsiteX39" fmla="*/ 698500 w 4995333"/>
              <a:gd name="connsiteY39" fmla="*/ 563033 h 2438400"/>
              <a:gd name="connsiteX40" fmla="*/ 698500 w 4995333"/>
              <a:gd name="connsiteY40" fmla="*/ 563033 h 2438400"/>
              <a:gd name="connsiteX41" fmla="*/ 715433 w 4995333"/>
              <a:gd name="connsiteY41" fmla="*/ 579966 h 2438400"/>
              <a:gd name="connsiteX42" fmla="*/ 842433 w 4995333"/>
              <a:gd name="connsiteY42" fmla="*/ 579966 h 2438400"/>
              <a:gd name="connsiteX43" fmla="*/ 842433 w 4995333"/>
              <a:gd name="connsiteY43" fmla="*/ 588433 h 2438400"/>
              <a:gd name="connsiteX44" fmla="*/ 859366 w 4995333"/>
              <a:gd name="connsiteY44" fmla="*/ 588433 h 2438400"/>
              <a:gd name="connsiteX45" fmla="*/ 859366 w 4995333"/>
              <a:gd name="connsiteY45" fmla="*/ 613833 h 2438400"/>
              <a:gd name="connsiteX46" fmla="*/ 872066 w 4995333"/>
              <a:gd name="connsiteY46" fmla="*/ 613833 h 2438400"/>
              <a:gd name="connsiteX47" fmla="*/ 872066 w 4995333"/>
              <a:gd name="connsiteY47" fmla="*/ 613833 h 2438400"/>
              <a:gd name="connsiteX48" fmla="*/ 872066 w 4995333"/>
              <a:gd name="connsiteY48" fmla="*/ 639233 h 2438400"/>
              <a:gd name="connsiteX49" fmla="*/ 990600 w 4995333"/>
              <a:gd name="connsiteY49" fmla="*/ 639233 h 2438400"/>
              <a:gd name="connsiteX50" fmla="*/ 990600 w 4995333"/>
              <a:gd name="connsiteY50" fmla="*/ 673100 h 2438400"/>
              <a:gd name="connsiteX51" fmla="*/ 1117600 w 4995333"/>
              <a:gd name="connsiteY51" fmla="*/ 673100 h 2438400"/>
              <a:gd name="connsiteX52" fmla="*/ 1117600 w 4995333"/>
              <a:gd name="connsiteY52" fmla="*/ 702733 h 2438400"/>
              <a:gd name="connsiteX53" fmla="*/ 1130300 w 4995333"/>
              <a:gd name="connsiteY53" fmla="*/ 702733 h 2438400"/>
              <a:gd name="connsiteX54" fmla="*/ 1130300 w 4995333"/>
              <a:gd name="connsiteY54" fmla="*/ 740833 h 2438400"/>
              <a:gd name="connsiteX55" fmla="*/ 1155700 w 4995333"/>
              <a:gd name="connsiteY55" fmla="*/ 740833 h 2438400"/>
              <a:gd name="connsiteX56" fmla="*/ 1155700 w 4995333"/>
              <a:gd name="connsiteY56" fmla="*/ 787400 h 2438400"/>
              <a:gd name="connsiteX57" fmla="*/ 1176866 w 4995333"/>
              <a:gd name="connsiteY57" fmla="*/ 787400 h 2438400"/>
              <a:gd name="connsiteX58" fmla="*/ 1176866 w 4995333"/>
              <a:gd name="connsiteY58" fmla="*/ 804333 h 2438400"/>
              <a:gd name="connsiteX59" fmla="*/ 1270000 w 4995333"/>
              <a:gd name="connsiteY59" fmla="*/ 804333 h 2438400"/>
              <a:gd name="connsiteX60" fmla="*/ 1270000 w 4995333"/>
              <a:gd name="connsiteY60" fmla="*/ 842433 h 2438400"/>
              <a:gd name="connsiteX61" fmla="*/ 1270000 w 4995333"/>
              <a:gd name="connsiteY61" fmla="*/ 842433 h 2438400"/>
              <a:gd name="connsiteX62" fmla="*/ 1320800 w 4995333"/>
              <a:gd name="connsiteY62" fmla="*/ 842433 h 2438400"/>
              <a:gd name="connsiteX63" fmla="*/ 1320800 w 4995333"/>
              <a:gd name="connsiteY63" fmla="*/ 863600 h 2438400"/>
              <a:gd name="connsiteX64" fmla="*/ 1409700 w 4995333"/>
              <a:gd name="connsiteY64" fmla="*/ 863600 h 2438400"/>
              <a:gd name="connsiteX65" fmla="*/ 1409700 w 4995333"/>
              <a:gd name="connsiteY65" fmla="*/ 931333 h 2438400"/>
              <a:gd name="connsiteX66" fmla="*/ 1439333 w 4995333"/>
              <a:gd name="connsiteY66" fmla="*/ 931333 h 2438400"/>
              <a:gd name="connsiteX67" fmla="*/ 1439333 w 4995333"/>
              <a:gd name="connsiteY67" fmla="*/ 948266 h 2438400"/>
              <a:gd name="connsiteX68" fmla="*/ 1494366 w 4995333"/>
              <a:gd name="connsiteY68" fmla="*/ 948266 h 2438400"/>
              <a:gd name="connsiteX69" fmla="*/ 1494366 w 4995333"/>
              <a:gd name="connsiteY69" fmla="*/ 948266 h 2438400"/>
              <a:gd name="connsiteX70" fmla="*/ 1494366 w 4995333"/>
              <a:gd name="connsiteY70" fmla="*/ 965200 h 2438400"/>
              <a:gd name="connsiteX71" fmla="*/ 1608666 w 4995333"/>
              <a:gd name="connsiteY71" fmla="*/ 965200 h 2438400"/>
              <a:gd name="connsiteX72" fmla="*/ 1608666 w 4995333"/>
              <a:gd name="connsiteY72" fmla="*/ 990600 h 2438400"/>
              <a:gd name="connsiteX73" fmla="*/ 1672166 w 4995333"/>
              <a:gd name="connsiteY73" fmla="*/ 990600 h 2438400"/>
              <a:gd name="connsiteX74" fmla="*/ 1672166 w 4995333"/>
              <a:gd name="connsiteY74" fmla="*/ 1016000 h 2438400"/>
              <a:gd name="connsiteX75" fmla="*/ 1693333 w 4995333"/>
              <a:gd name="connsiteY75" fmla="*/ 1016000 h 2438400"/>
              <a:gd name="connsiteX76" fmla="*/ 1693333 w 4995333"/>
              <a:gd name="connsiteY76" fmla="*/ 1049866 h 2438400"/>
              <a:gd name="connsiteX77" fmla="*/ 1816100 w 4995333"/>
              <a:gd name="connsiteY77" fmla="*/ 1049866 h 2438400"/>
              <a:gd name="connsiteX78" fmla="*/ 1816100 w 4995333"/>
              <a:gd name="connsiteY78" fmla="*/ 1092200 h 2438400"/>
              <a:gd name="connsiteX79" fmla="*/ 1828800 w 4995333"/>
              <a:gd name="connsiteY79" fmla="*/ 1104900 h 2438400"/>
              <a:gd name="connsiteX80" fmla="*/ 1866900 w 4995333"/>
              <a:gd name="connsiteY80" fmla="*/ 1104900 h 2438400"/>
              <a:gd name="connsiteX81" fmla="*/ 1866900 w 4995333"/>
              <a:gd name="connsiteY81" fmla="*/ 1121833 h 2438400"/>
              <a:gd name="connsiteX82" fmla="*/ 1866900 w 4995333"/>
              <a:gd name="connsiteY82" fmla="*/ 1121833 h 2438400"/>
              <a:gd name="connsiteX83" fmla="*/ 1866900 w 4995333"/>
              <a:gd name="connsiteY83" fmla="*/ 1151466 h 2438400"/>
              <a:gd name="connsiteX84" fmla="*/ 1989666 w 4995333"/>
              <a:gd name="connsiteY84" fmla="*/ 1151466 h 2438400"/>
              <a:gd name="connsiteX85" fmla="*/ 1989666 w 4995333"/>
              <a:gd name="connsiteY85" fmla="*/ 1168400 h 2438400"/>
              <a:gd name="connsiteX86" fmla="*/ 2087033 w 4995333"/>
              <a:gd name="connsiteY86" fmla="*/ 1168400 h 2438400"/>
              <a:gd name="connsiteX87" fmla="*/ 2087033 w 4995333"/>
              <a:gd name="connsiteY87" fmla="*/ 1193800 h 2438400"/>
              <a:gd name="connsiteX88" fmla="*/ 2205566 w 4995333"/>
              <a:gd name="connsiteY88" fmla="*/ 1193800 h 2438400"/>
              <a:gd name="connsiteX89" fmla="*/ 2205566 w 4995333"/>
              <a:gd name="connsiteY89" fmla="*/ 1219200 h 2438400"/>
              <a:gd name="connsiteX90" fmla="*/ 2256366 w 4995333"/>
              <a:gd name="connsiteY90" fmla="*/ 1219200 h 2438400"/>
              <a:gd name="connsiteX91" fmla="*/ 2256366 w 4995333"/>
              <a:gd name="connsiteY91" fmla="*/ 1244600 h 2438400"/>
              <a:gd name="connsiteX92" fmla="*/ 2302933 w 4995333"/>
              <a:gd name="connsiteY92" fmla="*/ 1244600 h 2438400"/>
              <a:gd name="connsiteX93" fmla="*/ 2302933 w 4995333"/>
              <a:gd name="connsiteY93" fmla="*/ 1270000 h 2438400"/>
              <a:gd name="connsiteX94" fmla="*/ 2315633 w 4995333"/>
              <a:gd name="connsiteY94" fmla="*/ 1270000 h 2438400"/>
              <a:gd name="connsiteX95" fmla="*/ 2315633 w 4995333"/>
              <a:gd name="connsiteY95" fmla="*/ 1299633 h 2438400"/>
              <a:gd name="connsiteX96" fmla="*/ 2374900 w 4995333"/>
              <a:gd name="connsiteY96" fmla="*/ 1299633 h 2438400"/>
              <a:gd name="connsiteX97" fmla="*/ 2374900 w 4995333"/>
              <a:gd name="connsiteY97" fmla="*/ 1346200 h 2438400"/>
              <a:gd name="connsiteX98" fmla="*/ 2497666 w 4995333"/>
              <a:gd name="connsiteY98" fmla="*/ 1346200 h 2438400"/>
              <a:gd name="connsiteX99" fmla="*/ 2497666 w 4995333"/>
              <a:gd name="connsiteY99" fmla="*/ 1371600 h 2438400"/>
              <a:gd name="connsiteX100" fmla="*/ 2641600 w 4995333"/>
              <a:gd name="connsiteY100" fmla="*/ 1371600 h 2438400"/>
              <a:gd name="connsiteX101" fmla="*/ 2641600 w 4995333"/>
              <a:gd name="connsiteY101" fmla="*/ 1388533 h 2438400"/>
              <a:gd name="connsiteX102" fmla="*/ 2671233 w 4995333"/>
              <a:gd name="connsiteY102" fmla="*/ 1388533 h 2438400"/>
              <a:gd name="connsiteX103" fmla="*/ 2671233 w 4995333"/>
              <a:gd name="connsiteY103" fmla="*/ 1418166 h 2438400"/>
              <a:gd name="connsiteX104" fmla="*/ 2899833 w 4995333"/>
              <a:gd name="connsiteY104" fmla="*/ 1418166 h 2438400"/>
              <a:gd name="connsiteX105" fmla="*/ 2899833 w 4995333"/>
              <a:gd name="connsiteY105" fmla="*/ 1439333 h 2438400"/>
              <a:gd name="connsiteX106" fmla="*/ 2988733 w 4995333"/>
              <a:gd name="connsiteY106" fmla="*/ 1439333 h 2438400"/>
              <a:gd name="connsiteX107" fmla="*/ 2988733 w 4995333"/>
              <a:gd name="connsiteY107" fmla="*/ 1460500 h 2438400"/>
              <a:gd name="connsiteX108" fmla="*/ 3064933 w 4995333"/>
              <a:gd name="connsiteY108" fmla="*/ 1460500 h 2438400"/>
              <a:gd name="connsiteX109" fmla="*/ 3064933 w 4995333"/>
              <a:gd name="connsiteY109" fmla="*/ 1481666 h 2438400"/>
              <a:gd name="connsiteX110" fmla="*/ 3204633 w 4995333"/>
              <a:gd name="connsiteY110" fmla="*/ 1481666 h 2438400"/>
              <a:gd name="connsiteX111" fmla="*/ 3204633 w 4995333"/>
              <a:gd name="connsiteY111" fmla="*/ 1494366 h 2438400"/>
              <a:gd name="connsiteX112" fmla="*/ 3268133 w 4995333"/>
              <a:gd name="connsiteY112" fmla="*/ 1494366 h 2438400"/>
              <a:gd name="connsiteX113" fmla="*/ 3268133 w 4995333"/>
              <a:gd name="connsiteY113" fmla="*/ 1528233 h 2438400"/>
              <a:gd name="connsiteX114" fmla="*/ 3369733 w 4995333"/>
              <a:gd name="connsiteY114" fmla="*/ 1528233 h 2438400"/>
              <a:gd name="connsiteX115" fmla="*/ 3369733 w 4995333"/>
              <a:gd name="connsiteY115" fmla="*/ 1553633 h 2438400"/>
              <a:gd name="connsiteX116" fmla="*/ 3636433 w 4995333"/>
              <a:gd name="connsiteY116" fmla="*/ 1553633 h 2438400"/>
              <a:gd name="connsiteX117" fmla="*/ 3636433 w 4995333"/>
              <a:gd name="connsiteY117" fmla="*/ 1579033 h 2438400"/>
              <a:gd name="connsiteX118" fmla="*/ 3750733 w 4995333"/>
              <a:gd name="connsiteY118" fmla="*/ 1579033 h 2438400"/>
              <a:gd name="connsiteX119" fmla="*/ 3750733 w 4995333"/>
              <a:gd name="connsiteY119" fmla="*/ 1595966 h 2438400"/>
              <a:gd name="connsiteX120" fmla="*/ 4207933 w 4995333"/>
              <a:gd name="connsiteY120" fmla="*/ 1595966 h 2438400"/>
              <a:gd name="connsiteX121" fmla="*/ 4207933 w 4995333"/>
              <a:gd name="connsiteY121" fmla="*/ 1642533 h 2438400"/>
              <a:gd name="connsiteX122" fmla="*/ 4995333 w 4995333"/>
              <a:gd name="connsiteY122" fmla="*/ 1642533 h 2438400"/>
              <a:gd name="connsiteX123" fmla="*/ 4995333 w 4995333"/>
              <a:gd name="connsiteY123" fmla="*/ 2438400 h 2438400"/>
              <a:gd name="connsiteX0" fmla="*/ 0 w 4995333"/>
              <a:gd name="connsiteY0" fmla="*/ 0 h 2438400"/>
              <a:gd name="connsiteX1" fmla="*/ 76200 w 4995333"/>
              <a:gd name="connsiteY1" fmla="*/ 0 h 2438400"/>
              <a:gd name="connsiteX2" fmla="*/ 76200 w 4995333"/>
              <a:gd name="connsiteY2" fmla="*/ 38100 h 2438400"/>
              <a:gd name="connsiteX3" fmla="*/ 105833 w 4995333"/>
              <a:gd name="connsiteY3" fmla="*/ 38100 h 2438400"/>
              <a:gd name="connsiteX4" fmla="*/ 105833 w 4995333"/>
              <a:gd name="connsiteY4" fmla="*/ 55033 h 2438400"/>
              <a:gd name="connsiteX5" fmla="*/ 131233 w 4995333"/>
              <a:gd name="connsiteY5" fmla="*/ 55033 h 2438400"/>
              <a:gd name="connsiteX6" fmla="*/ 131233 w 4995333"/>
              <a:gd name="connsiteY6" fmla="*/ 71966 h 2438400"/>
              <a:gd name="connsiteX7" fmla="*/ 152400 w 4995333"/>
              <a:gd name="connsiteY7" fmla="*/ 71966 h 2438400"/>
              <a:gd name="connsiteX8" fmla="*/ 152400 w 4995333"/>
              <a:gd name="connsiteY8" fmla="*/ 101600 h 2438400"/>
              <a:gd name="connsiteX9" fmla="*/ 165100 w 4995333"/>
              <a:gd name="connsiteY9" fmla="*/ 101600 h 2438400"/>
              <a:gd name="connsiteX10" fmla="*/ 165100 w 4995333"/>
              <a:gd name="connsiteY10" fmla="*/ 152400 h 2438400"/>
              <a:gd name="connsiteX11" fmla="*/ 275166 w 4995333"/>
              <a:gd name="connsiteY11" fmla="*/ 152400 h 2438400"/>
              <a:gd name="connsiteX12" fmla="*/ 275166 w 4995333"/>
              <a:gd name="connsiteY12" fmla="*/ 177800 h 2438400"/>
              <a:gd name="connsiteX13" fmla="*/ 292100 w 4995333"/>
              <a:gd name="connsiteY13" fmla="*/ 177800 h 2438400"/>
              <a:gd name="connsiteX14" fmla="*/ 292100 w 4995333"/>
              <a:gd name="connsiteY14" fmla="*/ 194733 h 2438400"/>
              <a:gd name="connsiteX15" fmla="*/ 300566 w 4995333"/>
              <a:gd name="connsiteY15" fmla="*/ 194733 h 2438400"/>
              <a:gd name="connsiteX16" fmla="*/ 300566 w 4995333"/>
              <a:gd name="connsiteY16" fmla="*/ 275166 h 2438400"/>
              <a:gd name="connsiteX17" fmla="*/ 313266 w 4995333"/>
              <a:gd name="connsiteY17" fmla="*/ 275166 h 2438400"/>
              <a:gd name="connsiteX18" fmla="*/ 313266 w 4995333"/>
              <a:gd name="connsiteY18" fmla="*/ 300566 h 2438400"/>
              <a:gd name="connsiteX19" fmla="*/ 325966 w 4995333"/>
              <a:gd name="connsiteY19" fmla="*/ 287866 h 2438400"/>
              <a:gd name="connsiteX20" fmla="*/ 325966 w 4995333"/>
              <a:gd name="connsiteY20" fmla="*/ 304800 h 2438400"/>
              <a:gd name="connsiteX21" fmla="*/ 436033 w 4995333"/>
              <a:gd name="connsiteY21" fmla="*/ 304800 h 2438400"/>
              <a:gd name="connsiteX22" fmla="*/ 436033 w 4995333"/>
              <a:gd name="connsiteY22" fmla="*/ 355600 h 2438400"/>
              <a:gd name="connsiteX23" fmla="*/ 465666 w 4995333"/>
              <a:gd name="connsiteY23" fmla="*/ 355600 h 2438400"/>
              <a:gd name="connsiteX24" fmla="*/ 465666 w 4995333"/>
              <a:gd name="connsiteY24" fmla="*/ 381000 h 2438400"/>
              <a:gd name="connsiteX25" fmla="*/ 486833 w 4995333"/>
              <a:gd name="connsiteY25" fmla="*/ 381000 h 2438400"/>
              <a:gd name="connsiteX26" fmla="*/ 486833 w 4995333"/>
              <a:gd name="connsiteY26" fmla="*/ 393700 h 2438400"/>
              <a:gd name="connsiteX27" fmla="*/ 491066 w 4995333"/>
              <a:gd name="connsiteY27" fmla="*/ 393700 h 2438400"/>
              <a:gd name="connsiteX28" fmla="*/ 508000 w 4995333"/>
              <a:gd name="connsiteY28" fmla="*/ 393700 h 2438400"/>
              <a:gd name="connsiteX29" fmla="*/ 508000 w 4995333"/>
              <a:gd name="connsiteY29" fmla="*/ 440266 h 2438400"/>
              <a:gd name="connsiteX30" fmla="*/ 579966 w 4995333"/>
              <a:gd name="connsiteY30" fmla="*/ 440266 h 2438400"/>
              <a:gd name="connsiteX31" fmla="*/ 579966 w 4995333"/>
              <a:gd name="connsiteY31" fmla="*/ 465666 h 2438400"/>
              <a:gd name="connsiteX32" fmla="*/ 596900 w 4995333"/>
              <a:gd name="connsiteY32" fmla="*/ 465666 h 2438400"/>
              <a:gd name="connsiteX33" fmla="*/ 596900 w 4995333"/>
              <a:gd name="connsiteY33" fmla="*/ 491066 h 2438400"/>
              <a:gd name="connsiteX34" fmla="*/ 596900 w 4995333"/>
              <a:gd name="connsiteY34" fmla="*/ 491066 h 2438400"/>
              <a:gd name="connsiteX35" fmla="*/ 613833 w 4995333"/>
              <a:gd name="connsiteY35" fmla="*/ 507999 h 2438400"/>
              <a:gd name="connsiteX36" fmla="*/ 690033 w 4995333"/>
              <a:gd name="connsiteY36" fmla="*/ 507999 h 2438400"/>
              <a:gd name="connsiteX37" fmla="*/ 690033 w 4995333"/>
              <a:gd name="connsiteY37" fmla="*/ 529166 h 2438400"/>
              <a:gd name="connsiteX38" fmla="*/ 698500 w 4995333"/>
              <a:gd name="connsiteY38" fmla="*/ 537633 h 2438400"/>
              <a:gd name="connsiteX39" fmla="*/ 698500 w 4995333"/>
              <a:gd name="connsiteY39" fmla="*/ 563033 h 2438400"/>
              <a:gd name="connsiteX40" fmla="*/ 719667 w 4995333"/>
              <a:gd name="connsiteY40" fmla="*/ 546100 h 2438400"/>
              <a:gd name="connsiteX41" fmla="*/ 715433 w 4995333"/>
              <a:gd name="connsiteY41" fmla="*/ 579966 h 2438400"/>
              <a:gd name="connsiteX42" fmla="*/ 842433 w 4995333"/>
              <a:gd name="connsiteY42" fmla="*/ 579966 h 2438400"/>
              <a:gd name="connsiteX43" fmla="*/ 842433 w 4995333"/>
              <a:gd name="connsiteY43" fmla="*/ 588433 h 2438400"/>
              <a:gd name="connsiteX44" fmla="*/ 859366 w 4995333"/>
              <a:gd name="connsiteY44" fmla="*/ 588433 h 2438400"/>
              <a:gd name="connsiteX45" fmla="*/ 859366 w 4995333"/>
              <a:gd name="connsiteY45" fmla="*/ 613833 h 2438400"/>
              <a:gd name="connsiteX46" fmla="*/ 872066 w 4995333"/>
              <a:gd name="connsiteY46" fmla="*/ 613833 h 2438400"/>
              <a:gd name="connsiteX47" fmla="*/ 872066 w 4995333"/>
              <a:gd name="connsiteY47" fmla="*/ 613833 h 2438400"/>
              <a:gd name="connsiteX48" fmla="*/ 872066 w 4995333"/>
              <a:gd name="connsiteY48" fmla="*/ 639233 h 2438400"/>
              <a:gd name="connsiteX49" fmla="*/ 990600 w 4995333"/>
              <a:gd name="connsiteY49" fmla="*/ 639233 h 2438400"/>
              <a:gd name="connsiteX50" fmla="*/ 990600 w 4995333"/>
              <a:gd name="connsiteY50" fmla="*/ 673100 h 2438400"/>
              <a:gd name="connsiteX51" fmla="*/ 1117600 w 4995333"/>
              <a:gd name="connsiteY51" fmla="*/ 673100 h 2438400"/>
              <a:gd name="connsiteX52" fmla="*/ 1117600 w 4995333"/>
              <a:gd name="connsiteY52" fmla="*/ 702733 h 2438400"/>
              <a:gd name="connsiteX53" fmla="*/ 1130300 w 4995333"/>
              <a:gd name="connsiteY53" fmla="*/ 702733 h 2438400"/>
              <a:gd name="connsiteX54" fmla="*/ 1130300 w 4995333"/>
              <a:gd name="connsiteY54" fmla="*/ 740833 h 2438400"/>
              <a:gd name="connsiteX55" fmla="*/ 1155700 w 4995333"/>
              <a:gd name="connsiteY55" fmla="*/ 740833 h 2438400"/>
              <a:gd name="connsiteX56" fmla="*/ 1155700 w 4995333"/>
              <a:gd name="connsiteY56" fmla="*/ 787400 h 2438400"/>
              <a:gd name="connsiteX57" fmla="*/ 1176866 w 4995333"/>
              <a:gd name="connsiteY57" fmla="*/ 787400 h 2438400"/>
              <a:gd name="connsiteX58" fmla="*/ 1176866 w 4995333"/>
              <a:gd name="connsiteY58" fmla="*/ 804333 h 2438400"/>
              <a:gd name="connsiteX59" fmla="*/ 1270000 w 4995333"/>
              <a:gd name="connsiteY59" fmla="*/ 804333 h 2438400"/>
              <a:gd name="connsiteX60" fmla="*/ 1270000 w 4995333"/>
              <a:gd name="connsiteY60" fmla="*/ 842433 h 2438400"/>
              <a:gd name="connsiteX61" fmla="*/ 1270000 w 4995333"/>
              <a:gd name="connsiteY61" fmla="*/ 842433 h 2438400"/>
              <a:gd name="connsiteX62" fmla="*/ 1320800 w 4995333"/>
              <a:gd name="connsiteY62" fmla="*/ 842433 h 2438400"/>
              <a:gd name="connsiteX63" fmla="*/ 1320800 w 4995333"/>
              <a:gd name="connsiteY63" fmla="*/ 863600 h 2438400"/>
              <a:gd name="connsiteX64" fmla="*/ 1409700 w 4995333"/>
              <a:gd name="connsiteY64" fmla="*/ 863600 h 2438400"/>
              <a:gd name="connsiteX65" fmla="*/ 1409700 w 4995333"/>
              <a:gd name="connsiteY65" fmla="*/ 931333 h 2438400"/>
              <a:gd name="connsiteX66" fmla="*/ 1439333 w 4995333"/>
              <a:gd name="connsiteY66" fmla="*/ 931333 h 2438400"/>
              <a:gd name="connsiteX67" fmla="*/ 1439333 w 4995333"/>
              <a:gd name="connsiteY67" fmla="*/ 948266 h 2438400"/>
              <a:gd name="connsiteX68" fmla="*/ 1494366 w 4995333"/>
              <a:gd name="connsiteY68" fmla="*/ 948266 h 2438400"/>
              <a:gd name="connsiteX69" fmla="*/ 1494366 w 4995333"/>
              <a:gd name="connsiteY69" fmla="*/ 948266 h 2438400"/>
              <a:gd name="connsiteX70" fmla="*/ 1494366 w 4995333"/>
              <a:gd name="connsiteY70" fmla="*/ 965200 h 2438400"/>
              <a:gd name="connsiteX71" fmla="*/ 1608666 w 4995333"/>
              <a:gd name="connsiteY71" fmla="*/ 965200 h 2438400"/>
              <a:gd name="connsiteX72" fmla="*/ 1608666 w 4995333"/>
              <a:gd name="connsiteY72" fmla="*/ 990600 h 2438400"/>
              <a:gd name="connsiteX73" fmla="*/ 1672166 w 4995333"/>
              <a:gd name="connsiteY73" fmla="*/ 990600 h 2438400"/>
              <a:gd name="connsiteX74" fmla="*/ 1672166 w 4995333"/>
              <a:gd name="connsiteY74" fmla="*/ 1016000 h 2438400"/>
              <a:gd name="connsiteX75" fmla="*/ 1693333 w 4995333"/>
              <a:gd name="connsiteY75" fmla="*/ 1016000 h 2438400"/>
              <a:gd name="connsiteX76" fmla="*/ 1693333 w 4995333"/>
              <a:gd name="connsiteY76" fmla="*/ 1049866 h 2438400"/>
              <a:gd name="connsiteX77" fmla="*/ 1816100 w 4995333"/>
              <a:gd name="connsiteY77" fmla="*/ 1049866 h 2438400"/>
              <a:gd name="connsiteX78" fmla="*/ 1816100 w 4995333"/>
              <a:gd name="connsiteY78" fmla="*/ 1092200 h 2438400"/>
              <a:gd name="connsiteX79" fmla="*/ 1828800 w 4995333"/>
              <a:gd name="connsiteY79" fmla="*/ 1104900 h 2438400"/>
              <a:gd name="connsiteX80" fmla="*/ 1866900 w 4995333"/>
              <a:gd name="connsiteY80" fmla="*/ 1104900 h 2438400"/>
              <a:gd name="connsiteX81" fmla="*/ 1866900 w 4995333"/>
              <a:gd name="connsiteY81" fmla="*/ 1121833 h 2438400"/>
              <a:gd name="connsiteX82" fmla="*/ 1866900 w 4995333"/>
              <a:gd name="connsiteY82" fmla="*/ 1121833 h 2438400"/>
              <a:gd name="connsiteX83" fmla="*/ 1866900 w 4995333"/>
              <a:gd name="connsiteY83" fmla="*/ 1151466 h 2438400"/>
              <a:gd name="connsiteX84" fmla="*/ 1989666 w 4995333"/>
              <a:gd name="connsiteY84" fmla="*/ 1151466 h 2438400"/>
              <a:gd name="connsiteX85" fmla="*/ 1989666 w 4995333"/>
              <a:gd name="connsiteY85" fmla="*/ 1168400 h 2438400"/>
              <a:gd name="connsiteX86" fmla="*/ 2087033 w 4995333"/>
              <a:gd name="connsiteY86" fmla="*/ 1168400 h 2438400"/>
              <a:gd name="connsiteX87" fmla="*/ 2087033 w 4995333"/>
              <a:gd name="connsiteY87" fmla="*/ 1193800 h 2438400"/>
              <a:gd name="connsiteX88" fmla="*/ 2205566 w 4995333"/>
              <a:gd name="connsiteY88" fmla="*/ 1193800 h 2438400"/>
              <a:gd name="connsiteX89" fmla="*/ 2205566 w 4995333"/>
              <a:gd name="connsiteY89" fmla="*/ 1219200 h 2438400"/>
              <a:gd name="connsiteX90" fmla="*/ 2256366 w 4995333"/>
              <a:gd name="connsiteY90" fmla="*/ 1219200 h 2438400"/>
              <a:gd name="connsiteX91" fmla="*/ 2256366 w 4995333"/>
              <a:gd name="connsiteY91" fmla="*/ 1244600 h 2438400"/>
              <a:gd name="connsiteX92" fmla="*/ 2302933 w 4995333"/>
              <a:gd name="connsiteY92" fmla="*/ 1244600 h 2438400"/>
              <a:gd name="connsiteX93" fmla="*/ 2302933 w 4995333"/>
              <a:gd name="connsiteY93" fmla="*/ 1270000 h 2438400"/>
              <a:gd name="connsiteX94" fmla="*/ 2315633 w 4995333"/>
              <a:gd name="connsiteY94" fmla="*/ 1270000 h 2438400"/>
              <a:gd name="connsiteX95" fmla="*/ 2315633 w 4995333"/>
              <a:gd name="connsiteY95" fmla="*/ 1299633 h 2438400"/>
              <a:gd name="connsiteX96" fmla="*/ 2374900 w 4995333"/>
              <a:gd name="connsiteY96" fmla="*/ 1299633 h 2438400"/>
              <a:gd name="connsiteX97" fmla="*/ 2374900 w 4995333"/>
              <a:gd name="connsiteY97" fmla="*/ 1346200 h 2438400"/>
              <a:gd name="connsiteX98" fmla="*/ 2497666 w 4995333"/>
              <a:gd name="connsiteY98" fmla="*/ 1346200 h 2438400"/>
              <a:gd name="connsiteX99" fmla="*/ 2497666 w 4995333"/>
              <a:gd name="connsiteY99" fmla="*/ 1371600 h 2438400"/>
              <a:gd name="connsiteX100" fmla="*/ 2641600 w 4995333"/>
              <a:gd name="connsiteY100" fmla="*/ 1371600 h 2438400"/>
              <a:gd name="connsiteX101" fmla="*/ 2641600 w 4995333"/>
              <a:gd name="connsiteY101" fmla="*/ 1388533 h 2438400"/>
              <a:gd name="connsiteX102" fmla="*/ 2671233 w 4995333"/>
              <a:gd name="connsiteY102" fmla="*/ 1388533 h 2438400"/>
              <a:gd name="connsiteX103" fmla="*/ 2671233 w 4995333"/>
              <a:gd name="connsiteY103" fmla="*/ 1418166 h 2438400"/>
              <a:gd name="connsiteX104" fmla="*/ 2899833 w 4995333"/>
              <a:gd name="connsiteY104" fmla="*/ 1418166 h 2438400"/>
              <a:gd name="connsiteX105" fmla="*/ 2899833 w 4995333"/>
              <a:gd name="connsiteY105" fmla="*/ 1439333 h 2438400"/>
              <a:gd name="connsiteX106" fmla="*/ 2988733 w 4995333"/>
              <a:gd name="connsiteY106" fmla="*/ 1439333 h 2438400"/>
              <a:gd name="connsiteX107" fmla="*/ 2988733 w 4995333"/>
              <a:gd name="connsiteY107" fmla="*/ 1460500 h 2438400"/>
              <a:gd name="connsiteX108" fmla="*/ 3064933 w 4995333"/>
              <a:gd name="connsiteY108" fmla="*/ 1460500 h 2438400"/>
              <a:gd name="connsiteX109" fmla="*/ 3064933 w 4995333"/>
              <a:gd name="connsiteY109" fmla="*/ 1481666 h 2438400"/>
              <a:gd name="connsiteX110" fmla="*/ 3204633 w 4995333"/>
              <a:gd name="connsiteY110" fmla="*/ 1481666 h 2438400"/>
              <a:gd name="connsiteX111" fmla="*/ 3204633 w 4995333"/>
              <a:gd name="connsiteY111" fmla="*/ 1494366 h 2438400"/>
              <a:gd name="connsiteX112" fmla="*/ 3268133 w 4995333"/>
              <a:gd name="connsiteY112" fmla="*/ 1494366 h 2438400"/>
              <a:gd name="connsiteX113" fmla="*/ 3268133 w 4995333"/>
              <a:gd name="connsiteY113" fmla="*/ 1528233 h 2438400"/>
              <a:gd name="connsiteX114" fmla="*/ 3369733 w 4995333"/>
              <a:gd name="connsiteY114" fmla="*/ 1528233 h 2438400"/>
              <a:gd name="connsiteX115" fmla="*/ 3369733 w 4995333"/>
              <a:gd name="connsiteY115" fmla="*/ 1553633 h 2438400"/>
              <a:gd name="connsiteX116" fmla="*/ 3636433 w 4995333"/>
              <a:gd name="connsiteY116" fmla="*/ 1553633 h 2438400"/>
              <a:gd name="connsiteX117" fmla="*/ 3636433 w 4995333"/>
              <a:gd name="connsiteY117" fmla="*/ 1579033 h 2438400"/>
              <a:gd name="connsiteX118" fmla="*/ 3750733 w 4995333"/>
              <a:gd name="connsiteY118" fmla="*/ 1579033 h 2438400"/>
              <a:gd name="connsiteX119" fmla="*/ 3750733 w 4995333"/>
              <a:gd name="connsiteY119" fmla="*/ 1595966 h 2438400"/>
              <a:gd name="connsiteX120" fmla="*/ 4207933 w 4995333"/>
              <a:gd name="connsiteY120" fmla="*/ 1595966 h 2438400"/>
              <a:gd name="connsiteX121" fmla="*/ 4207933 w 4995333"/>
              <a:gd name="connsiteY121" fmla="*/ 1642533 h 2438400"/>
              <a:gd name="connsiteX122" fmla="*/ 4995333 w 4995333"/>
              <a:gd name="connsiteY122" fmla="*/ 1642533 h 2438400"/>
              <a:gd name="connsiteX123" fmla="*/ 4995333 w 4995333"/>
              <a:gd name="connsiteY123" fmla="*/ 2438400 h 2438400"/>
              <a:gd name="connsiteX0" fmla="*/ 0 w 4995333"/>
              <a:gd name="connsiteY0" fmla="*/ 0 h 2438400"/>
              <a:gd name="connsiteX1" fmla="*/ 76200 w 4995333"/>
              <a:gd name="connsiteY1" fmla="*/ 0 h 2438400"/>
              <a:gd name="connsiteX2" fmla="*/ 76200 w 4995333"/>
              <a:gd name="connsiteY2" fmla="*/ 38100 h 2438400"/>
              <a:gd name="connsiteX3" fmla="*/ 105833 w 4995333"/>
              <a:gd name="connsiteY3" fmla="*/ 38100 h 2438400"/>
              <a:gd name="connsiteX4" fmla="*/ 105833 w 4995333"/>
              <a:gd name="connsiteY4" fmla="*/ 55033 h 2438400"/>
              <a:gd name="connsiteX5" fmla="*/ 131233 w 4995333"/>
              <a:gd name="connsiteY5" fmla="*/ 55033 h 2438400"/>
              <a:gd name="connsiteX6" fmla="*/ 131233 w 4995333"/>
              <a:gd name="connsiteY6" fmla="*/ 71966 h 2438400"/>
              <a:gd name="connsiteX7" fmla="*/ 152400 w 4995333"/>
              <a:gd name="connsiteY7" fmla="*/ 71966 h 2438400"/>
              <a:gd name="connsiteX8" fmla="*/ 152400 w 4995333"/>
              <a:gd name="connsiteY8" fmla="*/ 101600 h 2438400"/>
              <a:gd name="connsiteX9" fmla="*/ 165100 w 4995333"/>
              <a:gd name="connsiteY9" fmla="*/ 101600 h 2438400"/>
              <a:gd name="connsiteX10" fmla="*/ 165100 w 4995333"/>
              <a:gd name="connsiteY10" fmla="*/ 152400 h 2438400"/>
              <a:gd name="connsiteX11" fmla="*/ 275166 w 4995333"/>
              <a:gd name="connsiteY11" fmla="*/ 152400 h 2438400"/>
              <a:gd name="connsiteX12" fmla="*/ 275166 w 4995333"/>
              <a:gd name="connsiteY12" fmla="*/ 177800 h 2438400"/>
              <a:gd name="connsiteX13" fmla="*/ 292100 w 4995333"/>
              <a:gd name="connsiteY13" fmla="*/ 177800 h 2438400"/>
              <a:gd name="connsiteX14" fmla="*/ 292100 w 4995333"/>
              <a:gd name="connsiteY14" fmla="*/ 194733 h 2438400"/>
              <a:gd name="connsiteX15" fmla="*/ 300566 w 4995333"/>
              <a:gd name="connsiteY15" fmla="*/ 194733 h 2438400"/>
              <a:gd name="connsiteX16" fmla="*/ 300566 w 4995333"/>
              <a:gd name="connsiteY16" fmla="*/ 275166 h 2438400"/>
              <a:gd name="connsiteX17" fmla="*/ 313266 w 4995333"/>
              <a:gd name="connsiteY17" fmla="*/ 275166 h 2438400"/>
              <a:gd name="connsiteX18" fmla="*/ 313266 w 4995333"/>
              <a:gd name="connsiteY18" fmla="*/ 300566 h 2438400"/>
              <a:gd name="connsiteX19" fmla="*/ 325966 w 4995333"/>
              <a:gd name="connsiteY19" fmla="*/ 287866 h 2438400"/>
              <a:gd name="connsiteX20" fmla="*/ 325966 w 4995333"/>
              <a:gd name="connsiteY20" fmla="*/ 304800 h 2438400"/>
              <a:gd name="connsiteX21" fmla="*/ 436033 w 4995333"/>
              <a:gd name="connsiteY21" fmla="*/ 304800 h 2438400"/>
              <a:gd name="connsiteX22" fmla="*/ 436033 w 4995333"/>
              <a:gd name="connsiteY22" fmla="*/ 355600 h 2438400"/>
              <a:gd name="connsiteX23" fmla="*/ 465666 w 4995333"/>
              <a:gd name="connsiteY23" fmla="*/ 355600 h 2438400"/>
              <a:gd name="connsiteX24" fmla="*/ 465666 w 4995333"/>
              <a:gd name="connsiteY24" fmla="*/ 381000 h 2438400"/>
              <a:gd name="connsiteX25" fmla="*/ 486833 w 4995333"/>
              <a:gd name="connsiteY25" fmla="*/ 381000 h 2438400"/>
              <a:gd name="connsiteX26" fmla="*/ 486833 w 4995333"/>
              <a:gd name="connsiteY26" fmla="*/ 393700 h 2438400"/>
              <a:gd name="connsiteX27" fmla="*/ 491066 w 4995333"/>
              <a:gd name="connsiteY27" fmla="*/ 393700 h 2438400"/>
              <a:gd name="connsiteX28" fmla="*/ 508000 w 4995333"/>
              <a:gd name="connsiteY28" fmla="*/ 393700 h 2438400"/>
              <a:gd name="connsiteX29" fmla="*/ 508000 w 4995333"/>
              <a:gd name="connsiteY29" fmla="*/ 440266 h 2438400"/>
              <a:gd name="connsiteX30" fmla="*/ 579966 w 4995333"/>
              <a:gd name="connsiteY30" fmla="*/ 440266 h 2438400"/>
              <a:gd name="connsiteX31" fmla="*/ 579966 w 4995333"/>
              <a:gd name="connsiteY31" fmla="*/ 465666 h 2438400"/>
              <a:gd name="connsiteX32" fmla="*/ 596900 w 4995333"/>
              <a:gd name="connsiteY32" fmla="*/ 465666 h 2438400"/>
              <a:gd name="connsiteX33" fmla="*/ 596900 w 4995333"/>
              <a:gd name="connsiteY33" fmla="*/ 491066 h 2438400"/>
              <a:gd name="connsiteX34" fmla="*/ 596900 w 4995333"/>
              <a:gd name="connsiteY34" fmla="*/ 491066 h 2438400"/>
              <a:gd name="connsiteX35" fmla="*/ 613833 w 4995333"/>
              <a:gd name="connsiteY35" fmla="*/ 507999 h 2438400"/>
              <a:gd name="connsiteX36" fmla="*/ 690033 w 4995333"/>
              <a:gd name="connsiteY36" fmla="*/ 507999 h 2438400"/>
              <a:gd name="connsiteX37" fmla="*/ 690033 w 4995333"/>
              <a:gd name="connsiteY37" fmla="*/ 529166 h 2438400"/>
              <a:gd name="connsiteX38" fmla="*/ 698500 w 4995333"/>
              <a:gd name="connsiteY38" fmla="*/ 537633 h 2438400"/>
              <a:gd name="connsiteX39" fmla="*/ 698500 w 4995333"/>
              <a:gd name="connsiteY39" fmla="*/ 563033 h 2438400"/>
              <a:gd name="connsiteX40" fmla="*/ 719667 w 4995333"/>
              <a:gd name="connsiteY40" fmla="*/ 552450 h 2438400"/>
              <a:gd name="connsiteX41" fmla="*/ 715433 w 4995333"/>
              <a:gd name="connsiteY41" fmla="*/ 579966 h 2438400"/>
              <a:gd name="connsiteX42" fmla="*/ 842433 w 4995333"/>
              <a:gd name="connsiteY42" fmla="*/ 579966 h 2438400"/>
              <a:gd name="connsiteX43" fmla="*/ 842433 w 4995333"/>
              <a:gd name="connsiteY43" fmla="*/ 588433 h 2438400"/>
              <a:gd name="connsiteX44" fmla="*/ 859366 w 4995333"/>
              <a:gd name="connsiteY44" fmla="*/ 588433 h 2438400"/>
              <a:gd name="connsiteX45" fmla="*/ 859366 w 4995333"/>
              <a:gd name="connsiteY45" fmla="*/ 613833 h 2438400"/>
              <a:gd name="connsiteX46" fmla="*/ 872066 w 4995333"/>
              <a:gd name="connsiteY46" fmla="*/ 613833 h 2438400"/>
              <a:gd name="connsiteX47" fmla="*/ 872066 w 4995333"/>
              <a:gd name="connsiteY47" fmla="*/ 613833 h 2438400"/>
              <a:gd name="connsiteX48" fmla="*/ 872066 w 4995333"/>
              <a:gd name="connsiteY48" fmla="*/ 639233 h 2438400"/>
              <a:gd name="connsiteX49" fmla="*/ 990600 w 4995333"/>
              <a:gd name="connsiteY49" fmla="*/ 639233 h 2438400"/>
              <a:gd name="connsiteX50" fmla="*/ 990600 w 4995333"/>
              <a:gd name="connsiteY50" fmla="*/ 673100 h 2438400"/>
              <a:gd name="connsiteX51" fmla="*/ 1117600 w 4995333"/>
              <a:gd name="connsiteY51" fmla="*/ 673100 h 2438400"/>
              <a:gd name="connsiteX52" fmla="*/ 1117600 w 4995333"/>
              <a:gd name="connsiteY52" fmla="*/ 702733 h 2438400"/>
              <a:gd name="connsiteX53" fmla="*/ 1130300 w 4995333"/>
              <a:gd name="connsiteY53" fmla="*/ 702733 h 2438400"/>
              <a:gd name="connsiteX54" fmla="*/ 1130300 w 4995333"/>
              <a:gd name="connsiteY54" fmla="*/ 740833 h 2438400"/>
              <a:gd name="connsiteX55" fmla="*/ 1155700 w 4995333"/>
              <a:gd name="connsiteY55" fmla="*/ 740833 h 2438400"/>
              <a:gd name="connsiteX56" fmla="*/ 1155700 w 4995333"/>
              <a:gd name="connsiteY56" fmla="*/ 787400 h 2438400"/>
              <a:gd name="connsiteX57" fmla="*/ 1176866 w 4995333"/>
              <a:gd name="connsiteY57" fmla="*/ 787400 h 2438400"/>
              <a:gd name="connsiteX58" fmla="*/ 1176866 w 4995333"/>
              <a:gd name="connsiteY58" fmla="*/ 804333 h 2438400"/>
              <a:gd name="connsiteX59" fmla="*/ 1270000 w 4995333"/>
              <a:gd name="connsiteY59" fmla="*/ 804333 h 2438400"/>
              <a:gd name="connsiteX60" fmla="*/ 1270000 w 4995333"/>
              <a:gd name="connsiteY60" fmla="*/ 842433 h 2438400"/>
              <a:gd name="connsiteX61" fmla="*/ 1270000 w 4995333"/>
              <a:gd name="connsiteY61" fmla="*/ 842433 h 2438400"/>
              <a:gd name="connsiteX62" fmla="*/ 1320800 w 4995333"/>
              <a:gd name="connsiteY62" fmla="*/ 842433 h 2438400"/>
              <a:gd name="connsiteX63" fmla="*/ 1320800 w 4995333"/>
              <a:gd name="connsiteY63" fmla="*/ 863600 h 2438400"/>
              <a:gd name="connsiteX64" fmla="*/ 1409700 w 4995333"/>
              <a:gd name="connsiteY64" fmla="*/ 863600 h 2438400"/>
              <a:gd name="connsiteX65" fmla="*/ 1409700 w 4995333"/>
              <a:gd name="connsiteY65" fmla="*/ 931333 h 2438400"/>
              <a:gd name="connsiteX66" fmla="*/ 1439333 w 4995333"/>
              <a:gd name="connsiteY66" fmla="*/ 931333 h 2438400"/>
              <a:gd name="connsiteX67" fmla="*/ 1439333 w 4995333"/>
              <a:gd name="connsiteY67" fmla="*/ 948266 h 2438400"/>
              <a:gd name="connsiteX68" fmla="*/ 1494366 w 4995333"/>
              <a:gd name="connsiteY68" fmla="*/ 948266 h 2438400"/>
              <a:gd name="connsiteX69" fmla="*/ 1494366 w 4995333"/>
              <a:gd name="connsiteY69" fmla="*/ 948266 h 2438400"/>
              <a:gd name="connsiteX70" fmla="*/ 1494366 w 4995333"/>
              <a:gd name="connsiteY70" fmla="*/ 965200 h 2438400"/>
              <a:gd name="connsiteX71" fmla="*/ 1608666 w 4995333"/>
              <a:gd name="connsiteY71" fmla="*/ 965200 h 2438400"/>
              <a:gd name="connsiteX72" fmla="*/ 1608666 w 4995333"/>
              <a:gd name="connsiteY72" fmla="*/ 990600 h 2438400"/>
              <a:gd name="connsiteX73" fmla="*/ 1672166 w 4995333"/>
              <a:gd name="connsiteY73" fmla="*/ 990600 h 2438400"/>
              <a:gd name="connsiteX74" fmla="*/ 1672166 w 4995333"/>
              <a:gd name="connsiteY74" fmla="*/ 1016000 h 2438400"/>
              <a:gd name="connsiteX75" fmla="*/ 1693333 w 4995333"/>
              <a:gd name="connsiteY75" fmla="*/ 1016000 h 2438400"/>
              <a:gd name="connsiteX76" fmla="*/ 1693333 w 4995333"/>
              <a:gd name="connsiteY76" fmla="*/ 1049866 h 2438400"/>
              <a:gd name="connsiteX77" fmla="*/ 1816100 w 4995333"/>
              <a:gd name="connsiteY77" fmla="*/ 1049866 h 2438400"/>
              <a:gd name="connsiteX78" fmla="*/ 1816100 w 4995333"/>
              <a:gd name="connsiteY78" fmla="*/ 1092200 h 2438400"/>
              <a:gd name="connsiteX79" fmla="*/ 1828800 w 4995333"/>
              <a:gd name="connsiteY79" fmla="*/ 1104900 h 2438400"/>
              <a:gd name="connsiteX80" fmla="*/ 1866900 w 4995333"/>
              <a:gd name="connsiteY80" fmla="*/ 1104900 h 2438400"/>
              <a:gd name="connsiteX81" fmla="*/ 1866900 w 4995333"/>
              <a:gd name="connsiteY81" fmla="*/ 1121833 h 2438400"/>
              <a:gd name="connsiteX82" fmla="*/ 1866900 w 4995333"/>
              <a:gd name="connsiteY82" fmla="*/ 1121833 h 2438400"/>
              <a:gd name="connsiteX83" fmla="*/ 1866900 w 4995333"/>
              <a:gd name="connsiteY83" fmla="*/ 1151466 h 2438400"/>
              <a:gd name="connsiteX84" fmla="*/ 1989666 w 4995333"/>
              <a:gd name="connsiteY84" fmla="*/ 1151466 h 2438400"/>
              <a:gd name="connsiteX85" fmla="*/ 1989666 w 4995333"/>
              <a:gd name="connsiteY85" fmla="*/ 1168400 h 2438400"/>
              <a:gd name="connsiteX86" fmla="*/ 2087033 w 4995333"/>
              <a:gd name="connsiteY86" fmla="*/ 1168400 h 2438400"/>
              <a:gd name="connsiteX87" fmla="*/ 2087033 w 4995333"/>
              <a:gd name="connsiteY87" fmla="*/ 1193800 h 2438400"/>
              <a:gd name="connsiteX88" fmla="*/ 2205566 w 4995333"/>
              <a:gd name="connsiteY88" fmla="*/ 1193800 h 2438400"/>
              <a:gd name="connsiteX89" fmla="*/ 2205566 w 4995333"/>
              <a:gd name="connsiteY89" fmla="*/ 1219200 h 2438400"/>
              <a:gd name="connsiteX90" fmla="*/ 2256366 w 4995333"/>
              <a:gd name="connsiteY90" fmla="*/ 1219200 h 2438400"/>
              <a:gd name="connsiteX91" fmla="*/ 2256366 w 4995333"/>
              <a:gd name="connsiteY91" fmla="*/ 1244600 h 2438400"/>
              <a:gd name="connsiteX92" fmla="*/ 2302933 w 4995333"/>
              <a:gd name="connsiteY92" fmla="*/ 1244600 h 2438400"/>
              <a:gd name="connsiteX93" fmla="*/ 2302933 w 4995333"/>
              <a:gd name="connsiteY93" fmla="*/ 1270000 h 2438400"/>
              <a:gd name="connsiteX94" fmla="*/ 2315633 w 4995333"/>
              <a:gd name="connsiteY94" fmla="*/ 1270000 h 2438400"/>
              <a:gd name="connsiteX95" fmla="*/ 2315633 w 4995333"/>
              <a:gd name="connsiteY95" fmla="*/ 1299633 h 2438400"/>
              <a:gd name="connsiteX96" fmla="*/ 2374900 w 4995333"/>
              <a:gd name="connsiteY96" fmla="*/ 1299633 h 2438400"/>
              <a:gd name="connsiteX97" fmla="*/ 2374900 w 4995333"/>
              <a:gd name="connsiteY97" fmla="*/ 1346200 h 2438400"/>
              <a:gd name="connsiteX98" fmla="*/ 2497666 w 4995333"/>
              <a:gd name="connsiteY98" fmla="*/ 1346200 h 2438400"/>
              <a:gd name="connsiteX99" fmla="*/ 2497666 w 4995333"/>
              <a:gd name="connsiteY99" fmla="*/ 1371600 h 2438400"/>
              <a:gd name="connsiteX100" fmla="*/ 2641600 w 4995333"/>
              <a:gd name="connsiteY100" fmla="*/ 1371600 h 2438400"/>
              <a:gd name="connsiteX101" fmla="*/ 2641600 w 4995333"/>
              <a:gd name="connsiteY101" fmla="*/ 1388533 h 2438400"/>
              <a:gd name="connsiteX102" fmla="*/ 2671233 w 4995333"/>
              <a:gd name="connsiteY102" fmla="*/ 1388533 h 2438400"/>
              <a:gd name="connsiteX103" fmla="*/ 2671233 w 4995333"/>
              <a:gd name="connsiteY103" fmla="*/ 1418166 h 2438400"/>
              <a:gd name="connsiteX104" fmla="*/ 2899833 w 4995333"/>
              <a:gd name="connsiteY104" fmla="*/ 1418166 h 2438400"/>
              <a:gd name="connsiteX105" fmla="*/ 2899833 w 4995333"/>
              <a:gd name="connsiteY105" fmla="*/ 1439333 h 2438400"/>
              <a:gd name="connsiteX106" fmla="*/ 2988733 w 4995333"/>
              <a:gd name="connsiteY106" fmla="*/ 1439333 h 2438400"/>
              <a:gd name="connsiteX107" fmla="*/ 2988733 w 4995333"/>
              <a:gd name="connsiteY107" fmla="*/ 1460500 h 2438400"/>
              <a:gd name="connsiteX108" fmla="*/ 3064933 w 4995333"/>
              <a:gd name="connsiteY108" fmla="*/ 1460500 h 2438400"/>
              <a:gd name="connsiteX109" fmla="*/ 3064933 w 4995333"/>
              <a:gd name="connsiteY109" fmla="*/ 1481666 h 2438400"/>
              <a:gd name="connsiteX110" fmla="*/ 3204633 w 4995333"/>
              <a:gd name="connsiteY110" fmla="*/ 1481666 h 2438400"/>
              <a:gd name="connsiteX111" fmla="*/ 3204633 w 4995333"/>
              <a:gd name="connsiteY111" fmla="*/ 1494366 h 2438400"/>
              <a:gd name="connsiteX112" fmla="*/ 3268133 w 4995333"/>
              <a:gd name="connsiteY112" fmla="*/ 1494366 h 2438400"/>
              <a:gd name="connsiteX113" fmla="*/ 3268133 w 4995333"/>
              <a:gd name="connsiteY113" fmla="*/ 1528233 h 2438400"/>
              <a:gd name="connsiteX114" fmla="*/ 3369733 w 4995333"/>
              <a:gd name="connsiteY114" fmla="*/ 1528233 h 2438400"/>
              <a:gd name="connsiteX115" fmla="*/ 3369733 w 4995333"/>
              <a:gd name="connsiteY115" fmla="*/ 1553633 h 2438400"/>
              <a:gd name="connsiteX116" fmla="*/ 3636433 w 4995333"/>
              <a:gd name="connsiteY116" fmla="*/ 1553633 h 2438400"/>
              <a:gd name="connsiteX117" fmla="*/ 3636433 w 4995333"/>
              <a:gd name="connsiteY117" fmla="*/ 1579033 h 2438400"/>
              <a:gd name="connsiteX118" fmla="*/ 3750733 w 4995333"/>
              <a:gd name="connsiteY118" fmla="*/ 1579033 h 2438400"/>
              <a:gd name="connsiteX119" fmla="*/ 3750733 w 4995333"/>
              <a:gd name="connsiteY119" fmla="*/ 1595966 h 2438400"/>
              <a:gd name="connsiteX120" fmla="*/ 4207933 w 4995333"/>
              <a:gd name="connsiteY120" fmla="*/ 1595966 h 2438400"/>
              <a:gd name="connsiteX121" fmla="*/ 4207933 w 4995333"/>
              <a:gd name="connsiteY121" fmla="*/ 1642533 h 2438400"/>
              <a:gd name="connsiteX122" fmla="*/ 4995333 w 4995333"/>
              <a:gd name="connsiteY122" fmla="*/ 1642533 h 2438400"/>
              <a:gd name="connsiteX123" fmla="*/ 4995333 w 4995333"/>
              <a:gd name="connsiteY123" fmla="*/ 2438400 h 2438400"/>
              <a:gd name="connsiteX0" fmla="*/ 0 w 4995333"/>
              <a:gd name="connsiteY0" fmla="*/ 0 h 2438400"/>
              <a:gd name="connsiteX1" fmla="*/ 76200 w 4995333"/>
              <a:gd name="connsiteY1" fmla="*/ 0 h 2438400"/>
              <a:gd name="connsiteX2" fmla="*/ 76200 w 4995333"/>
              <a:gd name="connsiteY2" fmla="*/ 38100 h 2438400"/>
              <a:gd name="connsiteX3" fmla="*/ 105833 w 4995333"/>
              <a:gd name="connsiteY3" fmla="*/ 38100 h 2438400"/>
              <a:gd name="connsiteX4" fmla="*/ 105833 w 4995333"/>
              <a:gd name="connsiteY4" fmla="*/ 55033 h 2438400"/>
              <a:gd name="connsiteX5" fmla="*/ 131233 w 4995333"/>
              <a:gd name="connsiteY5" fmla="*/ 55033 h 2438400"/>
              <a:gd name="connsiteX6" fmla="*/ 131233 w 4995333"/>
              <a:gd name="connsiteY6" fmla="*/ 71966 h 2438400"/>
              <a:gd name="connsiteX7" fmla="*/ 152400 w 4995333"/>
              <a:gd name="connsiteY7" fmla="*/ 71966 h 2438400"/>
              <a:gd name="connsiteX8" fmla="*/ 152400 w 4995333"/>
              <a:gd name="connsiteY8" fmla="*/ 101600 h 2438400"/>
              <a:gd name="connsiteX9" fmla="*/ 165100 w 4995333"/>
              <a:gd name="connsiteY9" fmla="*/ 101600 h 2438400"/>
              <a:gd name="connsiteX10" fmla="*/ 165100 w 4995333"/>
              <a:gd name="connsiteY10" fmla="*/ 152400 h 2438400"/>
              <a:gd name="connsiteX11" fmla="*/ 275166 w 4995333"/>
              <a:gd name="connsiteY11" fmla="*/ 152400 h 2438400"/>
              <a:gd name="connsiteX12" fmla="*/ 275166 w 4995333"/>
              <a:gd name="connsiteY12" fmla="*/ 177800 h 2438400"/>
              <a:gd name="connsiteX13" fmla="*/ 292100 w 4995333"/>
              <a:gd name="connsiteY13" fmla="*/ 177800 h 2438400"/>
              <a:gd name="connsiteX14" fmla="*/ 292100 w 4995333"/>
              <a:gd name="connsiteY14" fmla="*/ 194733 h 2438400"/>
              <a:gd name="connsiteX15" fmla="*/ 300566 w 4995333"/>
              <a:gd name="connsiteY15" fmla="*/ 194733 h 2438400"/>
              <a:gd name="connsiteX16" fmla="*/ 300566 w 4995333"/>
              <a:gd name="connsiteY16" fmla="*/ 275166 h 2438400"/>
              <a:gd name="connsiteX17" fmla="*/ 313266 w 4995333"/>
              <a:gd name="connsiteY17" fmla="*/ 275166 h 2438400"/>
              <a:gd name="connsiteX18" fmla="*/ 313266 w 4995333"/>
              <a:gd name="connsiteY18" fmla="*/ 300566 h 2438400"/>
              <a:gd name="connsiteX19" fmla="*/ 325966 w 4995333"/>
              <a:gd name="connsiteY19" fmla="*/ 287866 h 2438400"/>
              <a:gd name="connsiteX20" fmla="*/ 325966 w 4995333"/>
              <a:gd name="connsiteY20" fmla="*/ 304800 h 2438400"/>
              <a:gd name="connsiteX21" fmla="*/ 436033 w 4995333"/>
              <a:gd name="connsiteY21" fmla="*/ 304800 h 2438400"/>
              <a:gd name="connsiteX22" fmla="*/ 436033 w 4995333"/>
              <a:gd name="connsiteY22" fmla="*/ 355600 h 2438400"/>
              <a:gd name="connsiteX23" fmla="*/ 465666 w 4995333"/>
              <a:gd name="connsiteY23" fmla="*/ 355600 h 2438400"/>
              <a:gd name="connsiteX24" fmla="*/ 465666 w 4995333"/>
              <a:gd name="connsiteY24" fmla="*/ 381000 h 2438400"/>
              <a:gd name="connsiteX25" fmla="*/ 486833 w 4995333"/>
              <a:gd name="connsiteY25" fmla="*/ 381000 h 2438400"/>
              <a:gd name="connsiteX26" fmla="*/ 486833 w 4995333"/>
              <a:gd name="connsiteY26" fmla="*/ 393700 h 2438400"/>
              <a:gd name="connsiteX27" fmla="*/ 491066 w 4995333"/>
              <a:gd name="connsiteY27" fmla="*/ 393700 h 2438400"/>
              <a:gd name="connsiteX28" fmla="*/ 508000 w 4995333"/>
              <a:gd name="connsiteY28" fmla="*/ 393700 h 2438400"/>
              <a:gd name="connsiteX29" fmla="*/ 508000 w 4995333"/>
              <a:gd name="connsiteY29" fmla="*/ 440266 h 2438400"/>
              <a:gd name="connsiteX30" fmla="*/ 579966 w 4995333"/>
              <a:gd name="connsiteY30" fmla="*/ 440266 h 2438400"/>
              <a:gd name="connsiteX31" fmla="*/ 579966 w 4995333"/>
              <a:gd name="connsiteY31" fmla="*/ 465666 h 2438400"/>
              <a:gd name="connsiteX32" fmla="*/ 596900 w 4995333"/>
              <a:gd name="connsiteY32" fmla="*/ 465666 h 2438400"/>
              <a:gd name="connsiteX33" fmla="*/ 596900 w 4995333"/>
              <a:gd name="connsiteY33" fmla="*/ 491066 h 2438400"/>
              <a:gd name="connsiteX34" fmla="*/ 596900 w 4995333"/>
              <a:gd name="connsiteY34" fmla="*/ 491066 h 2438400"/>
              <a:gd name="connsiteX35" fmla="*/ 613833 w 4995333"/>
              <a:gd name="connsiteY35" fmla="*/ 507999 h 2438400"/>
              <a:gd name="connsiteX36" fmla="*/ 690033 w 4995333"/>
              <a:gd name="connsiteY36" fmla="*/ 507999 h 2438400"/>
              <a:gd name="connsiteX37" fmla="*/ 690033 w 4995333"/>
              <a:gd name="connsiteY37" fmla="*/ 529166 h 2438400"/>
              <a:gd name="connsiteX38" fmla="*/ 698500 w 4995333"/>
              <a:gd name="connsiteY38" fmla="*/ 537633 h 2438400"/>
              <a:gd name="connsiteX39" fmla="*/ 698500 w 4995333"/>
              <a:gd name="connsiteY39" fmla="*/ 563033 h 2438400"/>
              <a:gd name="connsiteX40" fmla="*/ 719667 w 4995333"/>
              <a:gd name="connsiteY40" fmla="*/ 552450 h 2438400"/>
              <a:gd name="connsiteX41" fmla="*/ 715433 w 4995333"/>
              <a:gd name="connsiteY41" fmla="*/ 579966 h 2438400"/>
              <a:gd name="connsiteX42" fmla="*/ 842433 w 4995333"/>
              <a:gd name="connsiteY42" fmla="*/ 579966 h 2438400"/>
              <a:gd name="connsiteX43" fmla="*/ 842433 w 4995333"/>
              <a:gd name="connsiteY43" fmla="*/ 588433 h 2438400"/>
              <a:gd name="connsiteX44" fmla="*/ 859366 w 4995333"/>
              <a:gd name="connsiteY44" fmla="*/ 588433 h 2438400"/>
              <a:gd name="connsiteX45" fmla="*/ 859366 w 4995333"/>
              <a:gd name="connsiteY45" fmla="*/ 613833 h 2438400"/>
              <a:gd name="connsiteX46" fmla="*/ 872066 w 4995333"/>
              <a:gd name="connsiteY46" fmla="*/ 613833 h 2438400"/>
              <a:gd name="connsiteX47" fmla="*/ 872066 w 4995333"/>
              <a:gd name="connsiteY47" fmla="*/ 613833 h 2438400"/>
              <a:gd name="connsiteX48" fmla="*/ 872066 w 4995333"/>
              <a:gd name="connsiteY48" fmla="*/ 639233 h 2438400"/>
              <a:gd name="connsiteX49" fmla="*/ 990600 w 4995333"/>
              <a:gd name="connsiteY49" fmla="*/ 639233 h 2438400"/>
              <a:gd name="connsiteX50" fmla="*/ 990600 w 4995333"/>
              <a:gd name="connsiteY50" fmla="*/ 673100 h 2438400"/>
              <a:gd name="connsiteX51" fmla="*/ 1117600 w 4995333"/>
              <a:gd name="connsiteY51" fmla="*/ 673100 h 2438400"/>
              <a:gd name="connsiteX52" fmla="*/ 1117600 w 4995333"/>
              <a:gd name="connsiteY52" fmla="*/ 702733 h 2438400"/>
              <a:gd name="connsiteX53" fmla="*/ 1130300 w 4995333"/>
              <a:gd name="connsiteY53" fmla="*/ 702733 h 2438400"/>
              <a:gd name="connsiteX54" fmla="*/ 1130300 w 4995333"/>
              <a:gd name="connsiteY54" fmla="*/ 740833 h 2438400"/>
              <a:gd name="connsiteX55" fmla="*/ 1155700 w 4995333"/>
              <a:gd name="connsiteY55" fmla="*/ 740833 h 2438400"/>
              <a:gd name="connsiteX56" fmla="*/ 1155700 w 4995333"/>
              <a:gd name="connsiteY56" fmla="*/ 787400 h 2438400"/>
              <a:gd name="connsiteX57" fmla="*/ 1176866 w 4995333"/>
              <a:gd name="connsiteY57" fmla="*/ 787400 h 2438400"/>
              <a:gd name="connsiteX58" fmla="*/ 1176866 w 4995333"/>
              <a:gd name="connsiteY58" fmla="*/ 804333 h 2438400"/>
              <a:gd name="connsiteX59" fmla="*/ 1270000 w 4995333"/>
              <a:gd name="connsiteY59" fmla="*/ 804333 h 2438400"/>
              <a:gd name="connsiteX60" fmla="*/ 1270000 w 4995333"/>
              <a:gd name="connsiteY60" fmla="*/ 842433 h 2438400"/>
              <a:gd name="connsiteX61" fmla="*/ 1270000 w 4995333"/>
              <a:gd name="connsiteY61" fmla="*/ 842433 h 2438400"/>
              <a:gd name="connsiteX62" fmla="*/ 1320800 w 4995333"/>
              <a:gd name="connsiteY62" fmla="*/ 842433 h 2438400"/>
              <a:gd name="connsiteX63" fmla="*/ 1320800 w 4995333"/>
              <a:gd name="connsiteY63" fmla="*/ 863600 h 2438400"/>
              <a:gd name="connsiteX64" fmla="*/ 1409700 w 4995333"/>
              <a:gd name="connsiteY64" fmla="*/ 863600 h 2438400"/>
              <a:gd name="connsiteX65" fmla="*/ 1409700 w 4995333"/>
              <a:gd name="connsiteY65" fmla="*/ 931333 h 2438400"/>
              <a:gd name="connsiteX66" fmla="*/ 1439333 w 4995333"/>
              <a:gd name="connsiteY66" fmla="*/ 931333 h 2438400"/>
              <a:gd name="connsiteX67" fmla="*/ 1439333 w 4995333"/>
              <a:gd name="connsiteY67" fmla="*/ 948266 h 2438400"/>
              <a:gd name="connsiteX68" fmla="*/ 1494366 w 4995333"/>
              <a:gd name="connsiteY68" fmla="*/ 948266 h 2438400"/>
              <a:gd name="connsiteX69" fmla="*/ 1494366 w 4995333"/>
              <a:gd name="connsiteY69" fmla="*/ 948266 h 2438400"/>
              <a:gd name="connsiteX70" fmla="*/ 1494366 w 4995333"/>
              <a:gd name="connsiteY70" fmla="*/ 965200 h 2438400"/>
              <a:gd name="connsiteX71" fmla="*/ 1608666 w 4995333"/>
              <a:gd name="connsiteY71" fmla="*/ 965200 h 2438400"/>
              <a:gd name="connsiteX72" fmla="*/ 1608666 w 4995333"/>
              <a:gd name="connsiteY72" fmla="*/ 990600 h 2438400"/>
              <a:gd name="connsiteX73" fmla="*/ 1672166 w 4995333"/>
              <a:gd name="connsiteY73" fmla="*/ 990600 h 2438400"/>
              <a:gd name="connsiteX74" fmla="*/ 1672166 w 4995333"/>
              <a:gd name="connsiteY74" fmla="*/ 1016000 h 2438400"/>
              <a:gd name="connsiteX75" fmla="*/ 1693333 w 4995333"/>
              <a:gd name="connsiteY75" fmla="*/ 1016000 h 2438400"/>
              <a:gd name="connsiteX76" fmla="*/ 1693333 w 4995333"/>
              <a:gd name="connsiteY76" fmla="*/ 1049866 h 2438400"/>
              <a:gd name="connsiteX77" fmla="*/ 1816100 w 4995333"/>
              <a:gd name="connsiteY77" fmla="*/ 1049866 h 2438400"/>
              <a:gd name="connsiteX78" fmla="*/ 1816100 w 4995333"/>
              <a:gd name="connsiteY78" fmla="*/ 1092200 h 2438400"/>
              <a:gd name="connsiteX79" fmla="*/ 1828800 w 4995333"/>
              <a:gd name="connsiteY79" fmla="*/ 1104900 h 2438400"/>
              <a:gd name="connsiteX80" fmla="*/ 1866900 w 4995333"/>
              <a:gd name="connsiteY80" fmla="*/ 1104900 h 2438400"/>
              <a:gd name="connsiteX81" fmla="*/ 1866900 w 4995333"/>
              <a:gd name="connsiteY81" fmla="*/ 1121833 h 2438400"/>
              <a:gd name="connsiteX82" fmla="*/ 1866900 w 4995333"/>
              <a:gd name="connsiteY82" fmla="*/ 1121833 h 2438400"/>
              <a:gd name="connsiteX83" fmla="*/ 1866900 w 4995333"/>
              <a:gd name="connsiteY83" fmla="*/ 1151466 h 2438400"/>
              <a:gd name="connsiteX84" fmla="*/ 1989666 w 4995333"/>
              <a:gd name="connsiteY84" fmla="*/ 1151466 h 2438400"/>
              <a:gd name="connsiteX85" fmla="*/ 1989666 w 4995333"/>
              <a:gd name="connsiteY85" fmla="*/ 1168400 h 2438400"/>
              <a:gd name="connsiteX86" fmla="*/ 2087033 w 4995333"/>
              <a:gd name="connsiteY86" fmla="*/ 1168400 h 2438400"/>
              <a:gd name="connsiteX87" fmla="*/ 2087033 w 4995333"/>
              <a:gd name="connsiteY87" fmla="*/ 1193800 h 2438400"/>
              <a:gd name="connsiteX88" fmla="*/ 2205566 w 4995333"/>
              <a:gd name="connsiteY88" fmla="*/ 1193800 h 2438400"/>
              <a:gd name="connsiteX89" fmla="*/ 2205566 w 4995333"/>
              <a:gd name="connsiteY89" fmla="*/ 1219200 h 2438400"/>
              <a:gd name="connsiteX90" fmla="*/ 2256366 w 4995333"/>
              <a:gd name="connsiteY90" fmla="*/ 1219200 h 2438400"/>
              <a:gd name="connsiteX91" fmla="*/ 2256366 w 4995333"/>
              <a:gd name="connsiteY91" fmla="*/ 1244600 h 2438400"/>
              <a:gd name="connsiteX92" fmla="*/ 2302933 w 4995333"/>
              <a:gd name="connsiteY92" fmla="*/ 1244600 h 2438400"/>
              <a:gd name="connsiteX93" fmla="*/ 2302933 w 4995333"/>
              <a:gd name="connsiteY93" fmla="*/ 1270000 h 2438400"/>
              <a:gd name="connsiteX94" fmla="*/ 2315633 w 4995333"/>
              <a:gd name="connsiteY94" fmla="*/ 1270000 h 2438400"/>
              <a:gd name="connsiteX95" fmla="*/ 2315633 w 4995333"/>
              <a:gd name="connsiteY95" fmla="*/ 1299633 h 2438400"/>
              <a:gd name="connsiteX96" fmla="*/ 2374900 w 4995333"/>
              <a:gd name="connsiteY96" fmla="*/ 1299633 h 2438400"/>
              <a:gd name="connsiteX97" fmla="*/ 2374900 w 4995333"/>
              <a:gd name="connsiteY97" fmla="*/ 1346200 h 2438400"/>
              <a:gd name="connsiteX98" fmla="*/ 2497666 w 4995333"/>
              <a:gd name="connsiteY98" fmla="*/ 1346200 h 2438400"/>
              <a:gd name="connsiteX99" fmla="*/ 2497666 w 4995333"/>
              <a:gd name="connsiteY99" fmla="*/ 1371600 h 2438400"/>
              <a:gd name="connsiteX100" fmla="*/ 2641600 w 4995333"/>
              <a:gd name="connsiteY100" fmla="*/ 1371600 h 2438400"/>
              <a:gd name="connsiteX101" fmla="*/ 2641600 w 4995333"/>
              <a:gd name="connsiteY101" fmla="*/ 1388533 h 2438400"/>
              <a:gd name="connsiteX102" fmla="*/ 2671233 w 4995333"/>
              <a:gd name="connsiteY102" fmla="*/ 1388533 h 2438400"/>
              <a:gd name="connsiteX103" fmla="*/ 2671233 w 4995333"/>
              <a:gd name="connsiteY103" fmla="*/ 1418166 h 2438400"/>
              <a:gd name="connsiteX104" fmla="*/ 2899833 w 4995333"/>
              <a:gd name="connsiteY104" fmla="*/ 1418166 h 2438400"/>
              <a:gd name="connsiteX105" fmla="*/ 2899833 w 4995333"/>
              <a:gd name="connsiteY105" fmla="*/ 1439333 h 2438400"/>
              <a:gd name="connsiteX106" fmla="*/ 2988733 w 4995333"/>
              <a:gd name="connsiteY106" fmla="*/ 1439333 h 2438400"/>
              <a:gd name="connsiteX107" fmla="*/ 2988733 w 4995333"/>
              <a:gd name="connsiteY107" fmla="*/ 1460500 h 2438400"/>
              <a:gd name="connsiteX108" fmla="*/ 3064933 w 4995333"/>
              <a:gd name="connsiteY108" fmla="*/ 1460500 h 2438400"/>
              <a:gd name="connsiteX109" fmla="*/ 3064933 w 4995333"/>
              <a:gd name="connsiteY109" fmla="*/ 1481666 h 2438400"/>
              <a:gd name="connsiteX110" fmla="*/ 3204633 w 4995333"/>
              <a:gd name="connsiteY110" fmla="*/ 1481666 h 2438400"/>
              <a:gd name="connsiteX111" fmla="*/ 3204633 w 4995333"/>
              <a:gd name="connsiteY111" fmla="*/ 1494366 h 2438400"/>
              <a:gd name="connsiteX112" fmla="*/ 3268133 w 4995333"/>
              <a:gd name="connsiteY112" fmla="*/ 1494366 h 2438400"/>
              <a:gd name="connsiteX113" fmla="*/ 3268133 w 4995333"/>
              <a:gd name="connsiteY113" fmla="*/ 1528233 h 2438400"/>
              <a:gd name="connsiteX114" fmla="*/ 3369733 w 4995333"/>
              <a:gd name="connsiteY114" fmla="*/ 1528233 h 2438400"/>
              <a:gd name="connsiteX115" fmla="*/ 3369733 w 4995333"/>
              <a:gd name="connsiteY115" fmla="*/ 1553633 h 2438400"/>
              <a:gd name="connsiteX116" fmla="*/ 3636433 w 4995333"/>
              <a:gd name="connsiteY116" fmla="*/ 1553633 h 2438400"/>
              <a:gd name="connsiteX117" fmla="*/ 3636433 w 4995333"/>
              <a:gd name="connsiteY117" fmla="*/ 1579033 h 2438400"/>
              <a:gd name="connsiteX118" fmla="*/ 3750733 w 4995333"/>
              <a:gd name="connsiteY118" fmla="*/ 1579033 h 2438400"/>
              <a:gd name="connsiteX119" fmla="*/ 3750733 w 4995333"/>
              <a:gd name="connsiteY119" fmla="*/ 1595966 h 2438400"/>
              <a:gd name="connsiteX120" fmla="*/ 4207933 w 4995333"/>
              <a:gd name="connsiteY120" fmla="*/ 1595966 h 2438400"/>
              <a:gd name="connsiteX121" fmla="*/ 4207933 w 4995333"/>
              <a:gd name="connsiteY121" fmla="*/ 1642533 h 2438400"/>
              <a:gd name="connsiteX122" fmla="*/ 4995333 w 4995333"/>
              <a:gd name="connsiteY122" fmla="*/ 1642533 h 2438400"/>
              <a:gd name="connsiteX123" fmla="*/ 4995333 w 4995333"/>
              <a:gd name="connsiteY123" fmla="*/ 2438400 h 2438400"/>
              <a:gd name="connsiteX0" fmla="*/ 0 w 4995333"/>
              <a:gd name="connsiteY0" fmla="*/ 0 h 2438400"/>
              <a:gd name="connsiteX1" fmla="*/ 76200 w 4995333"/>
              <a:gd name="connsiteY1" fmla="*/ 0 h 2438400"/>
              <a:gd name="connsiteX2" fmla="*/ 76200 w 4995333"/>
              <a:gd name="connsiteY2" fmla="*/ 38100 h 2438400"/>
              <a:gd name="connsiteX3" fmla="*/ 105833 w 4995333"/>
              <a:gd name="connsiteY3" fmla="*/ 38100 h 2438400"/>
              <a:gd name="connsiteX4" fmla="*/ 105833 w 4995333"/>
              <a:gd name="connsiteY4" fmla="*/ 55033 h 2438400"/>
              <a:gd name="connsiteX5" fmla="*/ 131233 w 4995333"/>
              <a:gd name="connsiteY5" fmla="*/ 55033 h 2438400"/>
              <a:gd name="connsiteX6" fmla="*/ 131233 w 4995333"/>
              <a:gd name="connsiteY6" fmla="*/ 71966 h 2438400"/>
              <a:gd name="connsiteX7" fmla="*/ 152400 w 4995333"/>
              <a:gd name="connsiteY7" fmla="*/ 71966 h 2438400"/>
              <a:gd name="connsiteX8" fmla="*/ 152400 w 4995333"/>
              <a:gd name="connsiteY8" fmla="*/ 101600 h 2438400"/>
              <a:gd name="connsiteX9" fmla="*/ 165100 w 4995333"/>
              <a:gd name="connsiteY9" fmla="*/ 101600 h 2438400"/>
              <a:gd name="connsiteX10" fmla="*/ 165100 w 4995333"/>
              <a:gd name="connsiteY10" fmla="*/ 152400 h 2438400"/>
              <a:gd name="connsiteX11" fmla="*/ 275166 w 4995333"/>
              <a:gd name="connsiteY11" fmla="*/ 152400 h 2438400"/>
              <a:gd name="connsiteX12" fmla="*/ 275166 w 4995333"/>
              <a:gd name="connsiteY12" fmla="*/ 177800 h 2438400"/>
              <a:gd name="connsiteX13" fmla="*/ 292100 w 4995333"/>
              <a:gd name="connsiteY13" fmla="*/ 177800 h 2438400"/>
              <a:gd name="connsiteX14" fmla="*/ 292100 w 4995333"/>
              <a:gd name="connsiteY14" fmla="*/ 194733 h 2438400"/>
              <a:gd name="connsiteX15" fmla="*/ 300566 w 4995333"/>
              <a:gd name="connsiteY15" fmla="*/ 194733 h 2438400"/>
              <a:gd name="connsiteX16" fmla="*/ 300566 w 4995333"/>
              <a:gd name="connsiteY16" fmla="*/ 275166 h 2438400"/>
              <a:gd name="connsiteX17" fmla="*/ 313266 w 4995333"/>
              <a:gd name="connsiteY17" fmla="*/ 275166 h 2438400"/>
              <a:gd name="connsiteX18" fmla="*/ 313266 w 4995333"/>
              <a:gd name="connsiteY18" fmla="*/ 300566 h 2438400"/>
              <a:gd name="connsiteX19" fmla="*/ 325966 w 4995333"/>
              <a:gd name="connsiteY19" fmla="*/ 287866 h 2438400"/>
              <a:gd name="connsiteX20" fmla="*/ 325966 w 4995333"/>
              <a:gd name="connsiteY20" fmla="*/ 304800 h 2438400"/>
              <a:gd name="connsiteX21" fmla="*/ 436033 w 4995333"/>
              <a:gd name="connsiteY21" fmla="*/ 304800 h 2438400"/>
              <a:gd name="connsiteX22" fmla="*/ 436033 w 4995333"/>
              <a:gd name="connsiteY22" fmla="*/ 355600 h 2438400"/>
              <a:gd name="connsiteX23" fmla="*/ 465666 w 4995333"/>
              <a:gd name="connsiteY23" fmla="*/ 355600 h 2438400"/>
              <a:gd name="connsiteX24" fmla="*/ 465666 w 4995333"/>
              <a:gd name="connsiteY24" fmla="*/ 381000 h 2438400"/>
              <a:gd name="connsiteX25" fmla="*/ 486833 w 4995333"/>
              <a:gd name="connsiteY25" fmla="*/ 381000 h 2438400"/>
              <a:gd name="connsiteX26" fmla="*/ 486833 w 4995333"/>
              <a:gd name="connsiteY26" fmla="*/ 393700 h 2438400"/>
              <a:gd name="connsiteX27" fmla="*/ 491066 w 4995333"/>
              <a:gd name="connsiteY27" fmla="*/ 393700 h 2438400"/>
              <a:gd name="connsiteX28" fmla="*/ 508000 w 4995333"/>
              <a:gd name="connsiteY28" fmla="*/ 393700 h 2438400"/>
              <a:gd name="connsiteX29" fmla="*/ 508000 w 4995333"/>
              <a:gd name="connsiteY29" fmla="*/ 440266 h 2438400"/>
              <a:gd name="connsiteX30" fmla="*/ 579966 w 4995333"/>
              <a:gd name="connsiteY30" fmla="*/ 440266 h 2438400"/>
              <a:gd name="connsiteX31" fmla="*/ 579966 w 4995333"/>
              <a:gd name="connsiteY31" fmla="*/ 465666 h 2438400"/>
              <a:gd name="connsiteX32" fmla="*/ 596900 w 4995333"/>
              <a:gd name="connsiteY32" fmla="*/ 465666 h 2438400"/>
              <a:gd name="connsiteX33" fmla="*/ 596900 w 4995333"/>
              <a:gd name="connsiteY33" fmla="*/ 491066 h 2438400"/>
              <a:gd name="connsiteX34" fmla="*/ 596900 w 4995333"/>
              <a:gd name="connsiteY34" fmla="*/ 491066 h 2438400"/>
              <a:gd name="connsiteX35" fmla="*/ 613833 w 4995333"/>
              <a:gd name="connsiteY35" fmla="*/ 507999 h 2438400"/>
              <a:gd name="connsiteX36" fmla="*/ 690033 w 4995333"/>
              <a:gd name="connsiteY36" fmla="*/ 507999 h 2438400"/>
              <a:gd name="connsiteX37" fmla="*/ 690033 w 4995333"/>
              <a:gd name="connsiteY37" fmla="*/ 529166 h 2438400"/>
              <a:gd name="connsiteX38" fmla="*/ 698500 w 4995333"/>
              <a:gd name="connsiteY38" fmla="*/ 537633 h 2438400"/>
              <a:gd name="connsiteX39" fmla="*/ 698500 w 4995333"/>
              <a:gd name="connsiteY39" fmla="*/ 563033 h 2438400"/>
              <a:gd name="connsiteX40" fmla="*/ 719667 w 4995333"/>
              <a:gd name="connsiteY40" fmla="*/ 556683 h 2438400"/>
              <a:gd name="connsiteX41" fmla="*/ 715433 w 4995333"/>
              <a:gd name="connsiteY41" fmla="*/ 579966 h 2438400"/>
              <a:gd name="connsiteX42" fmla="*/ 842433 w 4995333"/>
              <a:gd name="connsiteY42" fmla="*/ 579966 h 2438400"/>
              <a:gd name="connsiteX43" fmla="*/ 842433 w 4995333"/>
              <a:gd name="connsiteY43" fmla="*/ 588433 h 2438400"/>
              <a:gd name="connsiteX44" fmla="*/ 859366 w 4995333"/>
              <a:gd name="connsiteY44" fmla="*/ 588433 h 2438400"/>
              <a:gd name="connsiteX45" fmla="*/ 859366 w 4995333"/>
              <a:gd name="connsiteY45" fmla="*/ 613833 h 2438400"/>
              <a:gd name="connsiteX46" fmla="*/ 872066 w 4995333"/>
              <a:gd name="connsiteY46" fmla="*/ 613833 h 2438400"/>
              <a:gd name="connsiteX47" fmla="*/ 872066 w 4995333"/>
              <a:gd name="connsiteY47" fmla="*/ 613833 h 2438400"/>
              <a:gd name="connsiteX48" fmla="*/ 872066 w 4995333"/>
              <a:gd name="connsiteY48" fmla="*/ 639233 h 2438400"/>
              <a:gd name="connsiteX49" fmla="*/ 990600 w 4995333"/>
              <a:gd name="connsiteY49" fmla="*/ 639233 h 2438400"/>
              <a:gd name="connsiteX50" fmla="*/ 990600 w 4995333"/>
              <a:gd name="connsiteY50" fmla="*/ 673100 h 2438400"/>
              <a:gd name="connsiteX51" fmla="*/ 1117600 w 4995333"/>
              <a:gd name="connsiteY51" fmla="*/ 673100 h 2438400"/>
              <a:gd name="connsiteX52" fmla="*/ 1117600 w 4995333"/>
              <a:gd name="connsiteY52" fmla="*/ 702733 h 2438400"/>
              <a:gd name="connsiteX53" fmla="*/ 1130300 w 4995333"/>
              <a:gd name="connsiteY53" fmla="*/ 702733 h 2438400"/>
              <a:gd name="connsiteX54" fmla="*/ 1130300 w 4995333"/>
              <a:gd name="connsiteY54" fmla="*/ 740833 h 2438400"/>
              <a:gd name="connsiteX55" fmla="*/ 1155700 w 4995333"/>
              <a:gd name="connsiteY55" fmla="*/ 740833 h 2438400"/>
              <a:gd name="connsiteX56" fmla="*/ 1155700 w 4995333"/>
              <a:gd name="connsiteY56" fmla="*/ 787400 h 2438400"/>
              <a:gd name="connsiteX57" fmla="*/ 1176866 w 4995333"/>
              <a:gd name="connsiteY57" fmla="*/ 787400 h 2438400"/>
              <a:gd name="connsiteX58" fmla="*/ 1176866 w 4995333"/>
              <a:gd name="connsiteY58" fmla="*/ 804333 h 2438400"/>
              <a:gd name="connsiteX59" fmla="*/ 1270000 w 4995333"/>
              <a:gd name="connsiteY59" fmla="*/ 804333 h 2438400"/>
              <a:gd name="connsiteX60" fmla="*/ 1270000 w 4995333"/>
              <a:gd name="connsiteY60" fmla="*/ 842433 h 2438400"/>
              <a:gd name="connsiteX61" fmla="*/ 1270000 w 4995333"/>
              <a:gd name="connsiteY61" fmla="*/ 842433 h 2438400"/>
              <a:gd name="connsiteX62" fmla="*/ 1320800 w 4995333"/>
              <a:gd name="connsiteY62" fmla="*/ 842433 h 2438400"/>
              <a:gd name="connsiteX63" fmla="*/ 1320800 w 4995333"/>
              <a:gd name="connsiteY63" fmla="*/ 863600 h 2438400"/>
              <a:gd name="connsiteX64" fmla="*/ 1409700 w 4995333"/>
              <a:gd name="connsiteY64" fmla="*/ 863600 h 2438400"/>
              <a:gd name="connsiteX65" fmla="*/ 1409700 w 4995333"/>
              <a:gd name="connsiteY65" fmla="*/ 931333 h 2438400"/>
              <a:gd name="connsiteX66" fmla="*/ 1439333 w 4995333"/>
              <a:gd name="connsiteY66" fmla="*/ 931333 h 2438400"/>
              <a:gd name="connsiteX67" fmla="*/ 1439333 w 4995333"/>
              <a:gd name="connsiteY67" fmla="*/ 948266 h 2438400"/>
              <a:gd name="connsiteX68" fmla="*/ 1494366 w 4995333"/>
              <a:gd name="connsiteY68" fmla="*/ 948266 h 2438400"/>
              <a:gd name="connsiteX69" fmla="*/ 1494366 w 4995333"/>
              <a:gd name="connsiteY69" fmla="*/ 948266 h 2438400"/>
              <a:gd name="connsiteX70" fmla="*/ 1494366 w 4995333"/>
              <a:gd name="connsiteY70" fmla="*/ 965200 h 2438400"/>
              <a:gd name="connsiteX71" fmla="*/ 1608666 w 4995333"/>
              <a:gd name="connsiteY71" fmla="*/ 965200 h 2438400"/>
              <a:gd name="connsiteX72" fmla="*/ 1608666 w 4995333"/>
              <a:gd name="connsiteY72" fmla="*/ 990600 h 2438400"/>
              <a:gd name="connsiteX73" fmla="*/ 1672166 w 4995333"/>
              <a:gd name="connsiteY73" fmla="*/ 990600 h 2438400"/>
              <a:gd name="connsiteX74" fmla="*/ 1672166 w 4995333"/>
              <a:gd name="connsiteY74" fmla="*/ 1016000 h 2438400"/>
              <a:gd name="connsiteX75" fmla="*/ 1693333 w 4995333"/>
              <a:gd name="connsiteY75" fmla="*/ 1016000 h 2438400"/>
              <a:gd name="connsiteX76" fmla="*/ 1693333 w 4995333"/>
              <a:gd name="connsiteY76" fmla="*/ 1049866 h 2438400"/>
              <a:gd name="connsiteX77" fmla="*/ 1816100 w 4995333"/>
              <a:gd name="connsiteY77" fmla="*/ 1049866 h 2438400"/>
              <a:gd name="connsiteX78" fmla="*/ 1816100 w 4995333"/>
              <a:gd name="connsiteY78" fmla="*/ 1092200 h 2438400"/>
              <a:gd name="connsiteX79" fmla="*/ 1828800 w 4995333"/>
              <a:gd name="connsiteY79" fmla="*/ 1104900 h 2438400"/>
              <a:gd name="connsiteX80" fmla="*/ 1866900 w 4995333"/>
              <a:gd name="connsiteY80" fmla="*/ 1104900 h 2438400"/>
              <a:gd name="connsiteX81" fmla="*/ 1866900 w 4995333"/>
              <a:gd name="connsiteY81" fmla="*/ 1121833 h 2438400"/>
              <a:gd name="connsiteX82" fmla="*/ 1866900 w 4995333"/>
              <a:gd name="connsiteY82" fmla="*/ 1121833 h 2438400"/>
              <a:gd name="connsiteX83" fmla="*/ 1866900 w 4995333"/>
              <a:gd name="connsiteY83" fmla="*/ 1151466 h 2438400"/>
              <a:gd name="connsiteX84" fmla="*/ 1989666 w 4995333"/>
              <a:gd name="connsiteY84" fmla="*/ 1151466 h 2438400"/>
              <a:gd name="connsiteX85" fmla="*/ 1989666 w 4995333"/>
              <a:gd name="connsiteY85" fmla="*/ 1168400 h 2438400"/>
              <a:gd name="connsiteX86" fmla="*/ 2087033 w 4995333"/>
              <a:gd name="connsiteY86" fmla="*/ 1168400 h 2438400"/>
              <a:gd name="connsiteX87" fmla="*/ 2087033 w 4995333"/>
              <a:gd name="connsiteY87" fmla="*/ 1193800 h 2438400"/>
              <a:gd name="connsiteX88" fmla="*/ 2205566 w 4995333"/>
              <a:gd name="connsiteY88" fmla="*/ 1193800 h 2438400"/>
              <a:gd name="connsiteX89" fmla="*/ 2205566 w 4995333"/>
              <a:gd name="connsiteY89" fmla="*/ 1219200 h 2438400"/>
              <a:gd name="connsiteX90" fmla="*/ 2256366 w 4995333"/>
              <a:gd name="connsiteY90" fmla="*/ 1219200 h 2438400"/>
              <a:gd name="connsiteX91" fmla="*/ 2256366 w 4995333"/>
              <a:gd name="connsiteY91" fmla="*/ 1244600 h 2438400"/>
              <a:gd name="connsiteX92" fmla="*/ 2302933 w 4995333"/>
              <a:gd name="connsiteY92" fmla="*/ 1244600 h 2438400"/>
              <a:gd name="connsiteX93" fmla="*/ 2302933 w 4995333"/>
              <a:gd name="connsiteY93" fmla="*/ 1270000 h 2438400"/>
              <a:gd name="connsiteX94" fmla="*/ 2315633 w 4995333"/>
              <a:gd name="connsiteY94" fmla="*/ 1270000 h 2438400"/>
              <a:gd name="connsiteX95" fmla="*/ 2315633 w 4995333"/>
              <a:gd name="connsiteY95" fmla="*/ 1299633 h 2438400"/>
              <a:gd name="connsiteX96" fmla="*/ 2374900 w 4995333"/>
              <a:gd name="connsiteY96" fmla="*/ 1299633 h 2438400"/>
              <a:gd name="connsiteX97" fmla="*/ 2374900 w 4995333"/>
              <a:gd name="connsiteY97" fmla="*/ 1346200 h 2438400"/>
              <a:gd name="connsiteX98" fmla="*/ 2497666 w 4995333"/>
              <a:gd name="connsiteY98" fmla="*/ 1346200 h 2438400"/>
              <a:gd name="connsiteX99" fmla="*/ 2497666 w 4995333"/>
              <a:gd name="connsiteY99" fmla="*/ 1371600 h 2438400"/>
              <a:gd name="connsiteX100" fmla="*/ 2641600 w 4995333"/>
              <a:gd name="connsiteY100" fmla="*/ 1371600 h 2438400"/>
              <a:gd name="connsiteX101" fmla="*/ 2641600 w 4995333"/>
              <a:gd name="connsiteY101" fmla="*/ 1388533 h 2438400"/>
              <a:gd name="connsiteX102" fmla="*/ 2671233 w 4995333"/>
              <a:gd name="connsiteY102" fmla="*/ 1388533 h 2438400"/>
              <a:gd name="connsiteX103" fmla="*/ 2671233 w 4995333"/>
              <a:gd name="connsiteY103" fmla="*/ 1418166 h 2438400"/>
              <a:gd name="connsiteX104" fmla="*/ 2899833 w 4995333"/>
              <a:gd name="connsiteY104" fmla="*/ 1418166 h 2438400"/>
              <a:gd name="connsiteX105" fmla="*/ 2899833 w 4995333"/>
              <a:gd name="connsiteY105" fmla="*/ 1439333 h 2438400"/>
              <a:gd name="connsiteX106" fmla="*/ 2988733 w 4995333"/>
              <a:gd name="connsiteY106" fmla="*/ 1439333 h 2438400"/>
              <a:gd name="connsiteX107" fmla="*/ 2988733 w 4995333"/>
              <a:gd name="connsiteY107" fmla="*/ 1460500 h 2438400"/>
              <a:gd name="connsiteX108" fmla="*/ 3064933 w 4995333"/>
              <a:gd name="connsiteY108" fmla="*/ 1460500 h 2438400"/>
              <a:gd name="connsiteX109" fmla="*/ 3064933 w 4995333"/>
              <a:gd name="connsiteY109" fmla="*/ 1481666 h 2438400"/>
              <a:gd name="connsiteX110" fmla="*/ 3204633 w 4995333"/>
              <a:gd name="connsiteY110" fmla="*/ 1481666 h 2438400"/>
              <a:gd name="connsiteX111" fmla="*/ 3204633 w 4995333"/>
              <a:gd name="connsiteY111" fmla="*/ 1494366 h 2438400"/>
              <a:gd name="connsiteX112" fmla="*/ 3268133 w 4995333"/>
              <a:gd name="connsiteY112" fmla="*/ 1494366 h 2438400"/>
              <a:gd name="connsiteX113" fmla="*/ 3268133 w 4995333"/>
              <a:gd name="connsiteY113" fmla="*/ 1528233 h 2438400"/>
              <a:gd name="connsiteX114" fmla="*/ 3369733 w 4995333"/>
              <a:gd name="connsiteY114" fmla="*/ 1528233 h 2438400"/>
              <a:gd name="connsiteX115" fmla="*/ 3369733 w 4995333"/>
              <a:gd name="connsiteY115" fmla="*/ 1553633 h 2438400"/>
              <a:gd name="connsiteX116" fmla="*/ 3636433 w 4995333"/>
              <a:gd name="connsiteY116" fmla="*/ 1553633 h 2438400"/>
              <a:gd name="connsiteX117" fmla="*/ 3636433 w 4995333"/>
              <a:gd name="connsiteY117" fmla="*/ 1579033 h 2438400"/>
              <a:gd name="connsiteX118" fmla="*/ 3750733 w 4995333"/>
              <a:gd name="connsiteY118" fmla="*/ 1579033 h 2438400"/>
              <a:gd name="connsiteX119" fmla="*/ 3750733 w 4995333"/>
              <a:gd name="connsiteY119" fmla="*/ 1595966 h 2438400"/>
              <a:gd name="connsiteX120" fmla="*/ 4207933 w 4995333"/>
              <a:gd name="connsiteY120" fmla="*/ 1595966 h 2438400"/>
              <a:gd name="connsiteX121" fmla="*/ 4207933 w 4995333"/>
              <a:gd name="connsiteY121" fmla="*/ 1642533 h 2438400"/>
              <a:gd name="connsiteX122" fmla="*/ 4995333 w 4995333"/>
              <a:gd name="connsiteY122" fmla="*/ 1642533 h 2438400"/>
              <a:gd name="connsiteX123" fmla="*/ 4995333 w 4995333"/>
              <a:gd name="connsiteY123" fmla="*/ 2438400 h 2438400"/>
              <a:gd name="connsiteX0" fmla="*/ 0 w 4995333"/>
              <a:gd name="connsiteY0" fmla="*/ 0 h 2438400"/>
              <a:gd name="connsiteX1" fmla="*/ 76200 w 4995333"/>
              <a:gd name="connsiteY1" fmla="*/ 0 h 2438400"/>
              <a:gd name="connsiteX2" fmla="*/ 76200 w 4995333"/>
              <a:gd name="connsiteY2" fmla="*/ 38100 h 2438400"/>
              <a:gd name="connsiteX3" fmla="*/ 105833 w 4995333"/>
              <a:gd name="connsiteY3" fmla="*/ 38100 h 2438400"/>
              <a:gd name="connsiteX4" fmla="*/ 105833 w 4995333"/>
              <a:gd name="connsiteY4" fmla="*/ 55033 h 2438400"/>
              <a:gd name="connsiteX5" fmla="*/ 131233 w 4995333"/>
              <a:gd name="connsiteY5" fmla="*/ 55033 h 2438400"/>
              <a:gd name="connsiteX6" fmla="*/ 131233 w 4995333"/>
              <a:gd name="connsiteY6" fmla="*/ 71966 h 2438400"/>
              <a:gd name="connsiteX7" fmla="*/ 152400 w 4995333"/>
              <a:gd name="connsiteY7" fmla="*/ 71966 h 2438400"/>
              <a:gd name="connsiteX8" fmla="*/ 152400 w 4995333"/>
              <a:gd name="connsiteY8" fmla="*/ 101600 h 2438400"/>
              <a:gd name="connsiteX9" fmla="*/ 165100 w 4995333"/>
              <a:gd name="connsiteY9" fmla="*/ 101600 h 2438400"/>
              <a:gd name="connsiteX10" fmla="*/ 165100 w 4995333"/>
              <a:gd name="connsiteY10" fmla="*/ 152400 h 2438400"/>
              <a:gd name="connsiteX11" fmla="*/ 275166 w 4995333"/>
              <a:gd name="connsiteY11" fmla="*/ 152400 h 2438400"/>
              <a:gd name="connsiteX12" fmla="*/ 275166 w 4995333"/>
              <a:gd name="connsiteY12" fmla="*/ 177800 h 2438400"/>
              <a:gd name="connsiteX13" fmla="*/ 292100 w 4995333"/>
              <a:gd name="connsiteY13" fmla="*/ 177800 h 2438400"/>
              <a:gd name="connsiteX14" fmla="*/ 292100 w 4995333"/>
              <a:gd name="connsiteY14" fmla="*/ 194733 h 2438400"/>
              <a:gd name="connsiteX15" fmla="*/ 300566 w 4995333"/>
              <a:gd name="connsiteY15" fmla="*/ 194733 h 2438400"/>
              <a:gd name="connsiteX16" fmla="*/ 300566 w 4995333"/>
              <a:gd name="connsiteY16" fmla="*/ 275166 h 2438400"/>
              <a:gd name="connsiteX17" fmla="*/ 313266 w 4995333"/>
              <a:gd name="connsiteY17" fmla="*/ 275166 h 2438400"/>
              <a:gd name="connsiteX18" fmla="*/ 313266 w 4995333"/>
              <a:gd name="connsiteY18" fmla="*/ 300566 h 2438400"/>
              <a:gd name="connsiteX19" fmla="*/ 325966 w 4995333"/>
              <a:gd name="connsiteY19" fmla="*/ 287866 h 2438400"/>
              <a:gd name="connsiteX20" fmla="*/ 325966 w 4995333"/>
              <a:gd name="connsiteY20" fmla="*/ 304800 h 2438400"/>
              <a:gd name="connsiteX21" fmla="*/ 436033 w 4995333"/>
              <a:gd name="connsiteY21" fmla="*/ 304800 h 2438400"/>
              <a:gd name="connsiteX22" fmla="*/ 436033 w 4995333"/>
              <a:gd name="connsiteY22" fmla="*/ 355600 h 2438400"/>
              <a:gd name="connsiteX23" fmla="*/ 465666 w 4995333"/>
              <a:gd name="connsiteY23" fmla="*/ 355600 h 2438400"/>
              <a:gd name="connsiteX24" fmla="*/ 465666 w 4995333"/>
              <a:gd name="connsiteY24" fmla="*/ 381000 h 2438400"/>
              <a:gd name="connsiteX25" fmla="*/ 486833 w 4995333"/>
              <a:gd name="connsiteY25" fmla="*/ 381000 h 2438400"/>
              <a:gd name="connsiteX26" fmla="*/ 486833 w 4995333"/>
              <a:gd name="connsiteY26" fmla="*/ 393700 h 2438400"/>
              <a:gd name="connsiteX27" fmla="*/ 491066 w 4995333"/>
              <a:gd name="connsiteY27" fmla="*/ 393700 h 2438400"/>
              <a:gd name="connsiteX28" fmla="*/ 508000 w 4995333"/>
              <a:gd name="connsiteY28" fmla="*/ 393700 h 2438400"/>
              <a:gd name="connsiteX29" fmla="*/ 508000 w 4995333"/>
              <a:gd name="connsiteY29" fmla="*/ 440266 h 2438400"/>
              <a:gd name="connsiteX30" fmla="*/ 579966 w 4995333"/>
              <a:gd name="connsiteY30" fmla="*/ 440266 h 2438400"/>
              <a:gd name="connsiteX31" fmla="*/ 579966 w 4995333"/>
              <a:gd name="connsiteY31" fmla="*/ 465666 h 2438400"/>
              <a:gd name="connsiteX32" fmla="*/ 596900 w 4995333"/>
              <a:gd name="connsiteY32" fmla="*/ 465666 h 2438400"/>
              <a:gd name="connsiteX33" fmla="*/ 596900 w 4995333"/>
              <a:gd name="connsiteY33" fmla="*/ 491066 h 2438400"/>
              <a:gd name="connsiteX34" fmla="*/ 596900 w 4995333"/>
              <a:gd name="connsiteY34" fmla="*/ 491066 h 2438400"/>
              <a:gd name="connsiteX35" fmla="*/ 613833 w 4995333"/>
              <a:gd name="connsiteY35" fmla="*/ 507999 h 2438400"/>
              <a:gd name="connsiteX36" fmla="*/ 690033 w 4995333"/>
              <a:gd name="connsiteY36" fmla="*/ 507999 h 2438400"/>
              <a:gd name="connsiteX37" fmla="*/ 690033 w 4995333"/>
              <a:gd name="connsiteY37" fmla="*/ 529166 h 2438400"/>
              <a:gd name="connsiteX38" fmla="*/ 698500 w 4995333"/>
              <a:gd name="connsiteY38" fmla="*/ 537633 h 2438400"/>
              <a:gd name="connsiteX39" fmla="*/ 698500 w 4995333"/>
              <a:gd name="connsiteY39" fmla="*/ 563033 h 2438400"/>
              <a:gd name="connsiteX40" fmla="*/ 713317 w 4995333"/>
              <a:gd name="connsiteY40" fmla="*/ 556683 h 2438400"/>
              <a:gd name="connsiteX41" fmla="*/ 715433 w 4995333"/>
              <a:gd name="connsiteY41" fmla="*/ 579966 h 2438400"/>
              <a:gd name="connsiteX42" fmla="*/ 842433 w 4995333"/>
              <a:gd name="connsiteY42" fmla="*/ 579966 h 2438400"/>
              <a:gd name="connsiteX43" fmla="*/ 842433 w 4995333"/>
              <a:gd name="connsiteY43" fmla="*/ 588433 h 2438400"/>
              <a:gd name="connsiteX44" fmla="*/ 859366 w 4995333"/>
              <a:gd name="connsiteY44" fmla="*/ 588433 h 2438400"/>
              <a:gd name="connsiteX45" fmla="*/ 859366 w 4995333"/>
              <a:gd name="connsiteY45" fmla="*/ 613833 h 2438400"/>
              <a:gd name="connsiteX46" fmla="*/ 872066 w 4995333"/>
              <a:gd name="connsiteY46" fmla="*/ 613833 h 2438400"/>
              <a:gd name="connsiteX47" fmla="*/ 872066 w 4995333"/>
              <a:gd name="connsiteY47" fmla="*/ 613833 h 2438400"/>
              <a:gd name="connsiteX48" fmla="*/ 872066 w 4995333"/>
              <a:gd name="connsiteY48" fmla="*/ 639233 h 2438400"/>
              <a:gd name="connsiteX49" fmla="*/ 990600 w 4995333"/>
              <a:gd name="connsiteY49" fmla="*/ 639233 h 2438400"/>
              <a:gd name="connsiteX50" fmla="*/ 990600 w 4995333"/>
              <a:gd name="connsiteY50" fmla="*/ 673100 h 2438400"/>
              <a:gd name="connsiteX51" fmla="*/ 1117600 w 4995333"/>
              <a:gd name="connsiteY51" fmla="*/ 673100 h 2438400"/>
              <a:gd name="connsiteX52" fmla="*/ 1117600 w 4995333"/>
              <a:gd name="connsiteY52" fmla="*/ 702733 h 2438400"/>
              <a:gd name="connsiteX53" fmla="*/ 1130300 w 4995333"/>
              <a:gd name="connsiteY53" fmla="*/ 702733 h 2438400"/>
              <a:gd name="connsiteX54" fmla="*/ 1130300 w 4995333"/>
              <a:gd name="connsiteY54" fmla="*/ 740833 h 2438400"/>
              <a:gd name="connsiteX55" fmla="*/ 1155700 w 4995333"/>
              <a:gd name="connsiteY55" fmla="*/ 740833 h 2438400"/>
              <a:gd name="connsiteX56" fmla="*/ 1155700 w 4995333"/>
              <a:gd name="connsiteY56" fmla="*/ 787400 h 2438400"/>
              <a:gd name="connsiteX57" fmla="*/ 1176866 w 4995333"/>
              <a:gd name="connsiteY57" fmla="*/ 787400 h 2438400"/>
              <a:gd name="connsiteX58" fmla="*/ 1176866 w 4995333"/>
              <a:gd name="connsiteY58" fmla="*/ 804333 h 2438400"/>
              <a:gd name="connsiteX59" fmla="*/ 1270000 w 4995333"/>
              <a:gd name="connsiteY59" fmla="*/ 804333 h 2438400"/>
              <a:gd name="connsiteX60" fmla="*/ 1270000 w 4995333"/>
              <a:gd name="connsiteY60" fmla="*/ 842433 h 2438400"/>
              <a:gd name="connsiteX61" fmla="*/ 1270000 w 4995333"/>
              <a:gd name="connsiteY61" fmla="*/ 842433 h 2438400"/>
              <a:gd name="connsiteX62" fmla="*/ 1320800 w 4995333"/>
              <a:gd name="connsiteY62" fmla="*/ 842433 h 2438400"/>
              <a:gd name="connsiteX63" fmla="*/ 1320800 w 4995333"/>
              <a:gd name="connsiteY63" fmla="*/ 863600 h 2438400"/>
              <a:gd name="connsiteX64" fmla="*/ 1409700 w 4995333"/>
              <a:gd name="connsiteY64" fmla="*/ 863600 h 2438400"/>
              <a:gd name="connsiteX65" fmla="*/ 1409700 w 4995333"/>
              <a:gd name="connsiteY65" fmla="*/ 931333 h 2438400"/>
              <a:gd name="connsiteX66" fmla="*/ 1439333 w 4995333"/>
              <a:gd name="connsiteY66" fmla="*/ 931333 h 2438400"/>
              <a:gd name="connsiteX67" fmla="*/ 1439333 w 4995333"/>
              <a:gd name="connsiteY67" fmla="*/ 948266 h 2438400"/>
              <a:gd name="connsiteX68" fmla="*/ 1494366 w 4995333"/>
              <a:gd name="connsiteY68" fmla="*/ 948266 h 2438400"/>
              <a:gd name="connsiteX69" fmla="*/ 1494366 w 4995333"/>
              <a:gd name="connsiteY69" fmla="*/ 948266 h 2438400"/>
              <a:gd name="connsiteX70" fmla="*/ 1494366 w 4995333"/>
              <a:gd name="connsiteY70" fmla="*/ 965200 h 2438400"/>
              <a:gd name="connsiteX71" fmla="*/ 1608666 w 4995333"/>
              <a:gd name="connsiteY71" fmla="*/ 965200 h 2438400"/>
              <a:gd name="connsiteX72" fmla="*/ 1608666 w 4995333"/>
              <a:gd name="connsiteY72" fmla="*/ 990600 h 2438400"/>
              <a:gd name="connsiteX73" fmla="*/ 1672166 w 4995333"/>
              <a:gd name="connsiteY73" fmla="*/ 990600 h 2438400"/>
              <a:gd name="connsiteX74" fmla="*/ 1672166 w 4995333"/>
              <a:gd name="connsiteY74" fmla="*/ 1016000 h 2438400"/>
              <a:gd name="connsiteX75" fmla="*/ 1693333 w 4995333"/>
              <a:gd name="connsiteY75" fmla="*/ 1016000 h 2438400"/>
              <a:gd name="connsiteX76" fmla="*/ 1693333 w 4995333"/>
              <a:gd name="connsiteY76" fmla="*/ 1049866 h 2438400"/>
              <a:gd name="connsiteX77" fmla="*/ 1816100 w 4995333"/>
              <a:gd name="connsiteY77" fmla="*/ 1049866 h 2438400"/>
              <a:gd name="connsiteX78" fmla="*/ 1816100 w 4995333"/>
              <a:gd name="connsiteY78" fmla="*/ 1092200 h 2438400"/>
              <a:gd name="connsiteX79" fmla="*/ 1828800 w 4995333"/>
              <a:gd name="connsiteY79" fmla="*/ 1104900 h 2438400"/>
              <a:gd name="connsiteX80" fmla="*/ 1866900 w 4995333"/>
              <a:gd name="connsiteY80" fmla="*/ 1104900 h 2438400"/>
              <a:gd name="connsiteX81" fmla="*/ 1866900 w 4995333"/>
              <a:gd name="connsiteY81" fmla="*/ 1121833 h 2438400"/>
              <a:gd name="connsiteX82" fmla="*/ 1866900 w 4995333"/>
              <a:gd name="connsiteY82" fmla="*/ 1121833 h 2438400"/>
              <a:gd name="connsiteX83" fmla="*/ 1866900 w 4995333"/>
              <a:gd name="connsiteY83" fmla="*/ 1151466 h 2438400"/>
              <a:gd name="connsiteX84" fmla="*/ 1989666 w 4995333"/>
              <a:gd name="connsiteY84" fmla="*/ 1151466 h 2438400"/>
              <a:gd name="connsiteX85" fmla="*/ 1989666 w 4995333"/>
              <a:gd name="connsiteY85" fmla="*/ 1168400 h 2438400"/>
              <a:gd name="connsiteX86" fmla="*/ 2087033 w 4995333"/>
              <a:gd name="connsiteY86" fmla="*/ 1168400 h 2438400"/>
              <a:gd name="connsiteX87" fmla="*/ 2087033 w 4995333"/>
              <a:gd name="connsiteY87" fmla="*/ 1193800 h 2438400"/>
              <a:gd name="connsiteX88" fmla="*/ 2205566 w 4995333"/>
              <a:gd name="connsiteY88" fmla="*/ 1193800 h 2438400"/>
              <a:gd name="connsiteX89" fmla="*/ 2205566 w 4995333"/>
              <a:gd name="connsiteY89" fmla="*/ 1219200 h 2438400"/>
              <a:gd name="connsiteX90" fmla="*/ 2256366 w 4995333"/>
              <a:gd name="connsiteY90" fmla="*/ 1219200 h 2438400"/>
              <a:gd name="connsiteX91" fmla="*/ 2256366 w 4995333"/>
              <a:gd name="connsiteY91" fmla="*/ 1244600 h 2438400"/>
              <a:gd name="connsiteX92" fmla="*/ 2302933 w 4995333"/>
              <a:gd name="connsiteY92" fmla="*/ 1244600 h 2438400"/>
              <a:gd name="connsiteX93" fmla="*/ 2302933 w 4995333"/>
              <a:gd name="connsiteY93" fmla="*/ 1270000 h 2438400"/>
              <a:gd name="connsiteX94" fmla="*/ 2315633 w 4995333"/>
              <a:gd name="connsiteY94" fmla="*/ 1270000 h 2438400"/>
              <a:gd name="connsiteX95" fmla="*/ 2315633 w 4995333"/>
              <a:gd name="connsiteY95" fmla="*/ 1299633 h 2438400"/>
              <a:gd name="connsiteX96" fmla="*/ 2374900 w 4995333"/>
              <a:gd name="connsiteY96" fmla="*/ 1299633 h 2438400"/>
              <a:gd name="connsiteX97" fmla="*/ 2374900 w 4995333"/>
              <a:gd name="connsiteY97" fmla="*/ 1346200 h 2438400"/>
              <a:gd name="connsiteX98" fmla="*/ 2497666 w 4995333"/>
              <a:gd name="connsiteY98" fmla="*/ 1346200 h 2438400"/>
              <a:gd name="connsiteX99" fmla="*/ 2497666 w 4995333"/>
              <a:gd name="connsiteY99" fmla="*/ 1371600 h 2438400"/>
              <a:gd name="connsiteX100" fmla="*/ 2641600 w 4995333"/>
              <a:gd name="connsiteY100" fmla="*/ 1371600 h 2438400"/>
              <a:gd name="connsiteX101" fmla="*/ 2641600 w 4995333"/>
              <a:gd name="connsiteY101" fmla="*/ 1388533 h 2438400"/>
              <a:gd name="connsiteX102" fmla="*/ 2671233 w 4995333"/>
              <a:gd name="connsiteY102" fmla="*/ 1388533 h 2438400"/>
              <a:gd name="connsiteX103" fmla="*/ 2671233 w 4995333"/>
              <a:gd name="connsiteY103" fmla="*/ 1418166 h 2438400"/>
              <a:gd name="connsiteX104" fmla="*/ 2899833 w 4995333"/>
              <a:gd name="connsiteY104" fmla="*/ 1418166 h 2438400"/>
              <a:gd name="connsiteX105" fmla="*/ 2899833 w 4995333"/>
              <a:gd name="connsiteY105" fmla="*/ 1439333 h 2438400"/>
              <a:gd name="connsiteX106" fmla="*/ 2988733 w 4995333"/>
              <a:gd name="connsiteY106" fmla="*/ 1439333 h 2438400"/>
              <a:gd name="connsiteX107" fmla="*/ 2988733 w 4995333"/>
              <a:gd name="connsiteY107" fmla="*/ 1460500 h 2438400"/>
              <a:gd name="connsiteX108" fmla="*/ 3064933 w 4995333"/>
              <a:gd name="connsiteY108" fmla="*/ 1460500 h 2438400"/>
              <a:gd name="connsiteX109" fmla="*/ 3064933 w 4995333"/>
              <a:gd name="connsiteY109" fmla="*/ 1481666 h 2438400"/>
              <a:gd name="connsiteX110" fmla="*/ 3204633 w 4995333"/>
              <a:gd name="connsiteY110" fmla="*/ 1481666 h 2438400"/>
              <a:gd name="connsiteX111" fmla="*/ 3204633 w 4995333"/>
              <a:gd name="connsiteY111" fmla="*/ 1494366 h 2438400"/>
              <a:gd name="connsiteX112" fmla="*/ 3268133 w 4995333"/>
              <a:gd name="connsiteY112" fmla="*/ 1494366 h 2438400"/>
              <a:gd name="connsiteX113" fmla="*/ 3268133 w 4995333"/>
              <a:gd name="connsiteY113" fmla="*/ 1528233 h 2438400"/>
              <a:gd name="connsiteX114" fmla="*/ 3369733 w 4995333"/>
              <a:gd name="connsiteY114" fmla="*/ 1528233 h 2438400"/>
              <a:gd name="connsiteX115" fmla="*/ 3369733 w 4995333"/>
              <a:gd name="connsiteY115" fmla="*/ 1553633 h 2438400"/>
              <a:gd name="connsiteX116" fmla="*/ 3636433 w 4995333"/>
              <a:gd name="connsiteY116" fmla="*/ 1553633 h 2438400"/>
              <a:gd name="connsiteX117" fmla="*/ 3636433 w 4995333"/>
              <a:gd name="connsiteY117" fmla="*/ 1579033 h 2438400"/>
              <a:gd name="connsiteX118" fmla="*/ 3750733 w 4995333"/>
              <a:gd name="connsiteY118" fmla="*/ 1579033 h 2438400"/>
              <a:gd name="connsiteX119" fmla="*/ 3750733 w 4995333"/>
              <a:gd name="connsiteY119" fmla="*/ 1595966 h 2438400"/>
              <a:gd name="connsiteX120" fmla="*/ 4207933 w 4995333"/>
              <a:gd name="connsiteY120" fmla="*/ 1595966 h 2438400"/>
              <a:gd name="connsiteX121" fmla="*/ 4207933 w 4995333"/>
              <a:gd name="connsiteY121" fmla="*/ 1642533 h 2438400"/>
              <a:gd name="connsiteX122" fmla="*/ 4995333 w 4995333"/>
              <a:gd name="connsiteY122" fmla="*/ 1642533 h 2438400"/>
              <a:gd name="connsiteX123" fmla="*/ 4995333 w 4995333"/>
              <a:gd name="connsiteY123" fmla="*/ 2438400 h 2438400"/>
              <a:gd name="connsiteX0" fmla="*/ 0 w 4995333"/>
              <a:gd name="connsiteY0" fmla="*/ 0 h 2438400"/>
              <a:gd name="connsiteX1" fmla="*/ 76200 w 4995333"/>
              <a:gd name="connsiteY1" fmla="*/ 0 h 2438400"/>
              <a:gd name="connsiteX2" fmla="*/ 76200 w 4995333"/>
              <a:gd name="connsiteY2" fmla="*/ 38100 h 2438400"/>
              <a:gd name="connsiteX3" fmla="*/ 105833 w 4995333"/>
              <a:gd name="connsiteY3" fmla="*/ 38100 h 2438400"/>
              <a:gd name="connsiteX4" fmla="*/ 105833 w 4995333"/>
              <a:gd name="connsiteY4" fmla="*/ 55033 h 2438400"/>
              <a:gd name="connsiteX5" fmla="*/ 131233 w 4995333"/>
              <a:gd name="connsiteY5" fmla="*/ 55033 h 2438400"/>
              <a:gd name="connsiteX6" fmla="*/ 131233 w 4995333"/>
              <a:gd name="connsiteY6" fmla="*/ 71966 h 2438400"/>
              <a:gd name="connsiteX7" fmla="*/ 152400 w 4995333"/>
              <a:gd name="connsiteY7" fmla="*/ 71966 h 2438400"/>
              <a:gd name="connsiteX8" fmla="*/ 152400 w 4995333"/>
              <a:gd name="connsiteY8" fmla="*/ 101600 h 2438400"/>
              <a:gd name="connsiteX9" fmla="*/ 165100 w 4995333"/>
              <a:gd name="connsiteY9" fmla="*/ 101600 h 2438400"/>
              <a:gd name="connsiteX10" fmla="*/ 165100 w 4995333"/>
              <a:gd name="connsiteY10" fmla="*/ 152400 h 2438400"/>
              <a:gd name="connsiteX11" fmla="*/ 275166 w 4995333"/>
              <a:gd name="connsiteY11" fmla="*/ 152400 h 2438400"/>
              <a:gd name="connsiteX12" fmla="*/ 275166 w 4995333"/>
              <a:gd name="connsiteY12" fmla="*/ 177800 h 2438400"/>
              <a:gd name="connsiteX13" fmla="*/ 292100 w 4995333"/>
              <a:gd name="connsiteY13" fmla="*/ 177800 h 2438400"/>
              <a:gd name="connsiteX14" fmla="*/ 292100 w 4995333"/>
              <a:gd name="connsiteY14" fmla="*/ 194733 h 2438400"/>
              <a:gd name="connsiteX15" fmla="*/ 300566 w 4995333"/>
              <a:gd name="connsiteY15" fmla="*/ 194733 h 2438400"/>
              <a:gd name="connsiteX16" fmla="*/ 300566 w 4995333"/>
              <a:gd name="connsiteY16" fmla="*/ 275166 h 2438400"/>
              <a:gd name="connsiteX17" fmla="*/ 313266 w 4995333"/>
              <a:gd name="connsiteY17" fmla="*/ 275166 h 2438400"/>
              <a:gd name="connsiteX18" fmla="*/ 313266 w 4995333"/>
              <a:gd name="connsiteY18" fmla="*/ 300566 h 2438400"/>
              <a:gd name="connsiteX19" fmla="*/ 325966 w 4995333"/>
              <a:gd name="connsiteY19" fmla="*/ 287866 h 2438400"/>
              <a:gd name="connsiteX20" fmla="*/ 325966 w 4995333"/>
              <a:gd name="connsiteY20" fmla="*/ 304800 h 2438400"/>
              <a:gd name="connsiteX21" fmla="*/ 436033 w 4995333"/>
              <a:gd name="connsiteY21" fmla="*/ 304800 h 2438400"/>
              <a:gd name="connsiteX22" fmla="*/ 436033 w 4995333"/>
              <a:gd name="connsiteY22" fmla="*/ 355600 h 2438400"/>
              <a:gd name="connsiteX23" fmla="*/ 465666 w 4995333"/>
              <a:gd name="connsiteY23" fmla="*/ 355600 h 2438400"/>
              <a:gd name="connsiteX24" fmla="*/ 465666 w 4995333"/>
              <a:gd name="connsiteY24" fmla="*/ 381000 h 2438400"/>
              <a:gd name="connsiteX25" fmla="*/ 486833 w 4995333"/>
              <a:gd name="connsiteY25" fmla="*/ 381000 h 2438400"/>
              <a:gd name="connsiteX26" fmla="*/ 486833 w 4995333"/>
              <a:gd name="connsiteY26" fmla="*/ 393700 h 2438400"/>
              <a:gd name="connsiteX27" fmla="*/ 491066 w 4995333"/>
              <a:gd name="connsiteY27" fmla="*/ 393700 h 2438400"/>
              <a:gd name="connsiteX28" fmla="*/ 508000 w 4995333"/>
              <a:gd name="connsiteY28" fmla="*/ 393700 h 2438400"/>
              <a:gd name="connsiteX29" fmla="*/ 508000 w 4995333"/>
              <a:gd name="connsiteY29" fmla="*/ 440266 h 2438400"/>
              <a:gd name="connsiteX30" fmla="*/ 579966 w 4995333"/>
              <a:gd name="connsiteY30" fmla="*/ 440266 h 2438400"/>
              <a:gd name="connsiteX31" fmla="*/ 579966 w 4995333"/>
              <a:gd name="connsiteY31" fmla="*/ 465666 h 2438400"/>
              <a:gd name="connsiteX32" fmla="*/ 596900 w 4995333"/>
              <a:gd name="connsiteY32" fmla="*/ 465666 h 2438400"/>
              <a:gd name="connsiteX33" fmla="*/ 596900 w 4995333"/>
              <a:gd name="connsiteY33" fmla="*/ 491066 h 2438400"/>
              <a:gd name="connsiteX34" fmla="*/ 596900 w 4995333"/>
              <a:gd name="connsiteY34" fmla="*/ 491066 h 2438400"/>
              <a:gd name="connsiteX35" fmla="*/ 613833 w 4995333"/>
              <a:gd name="connsiteY35" fmla="*/ 507999 h 2438400"/>
              <a:gd name="connsiteX36" fmla="*/ 690033 w 4995333"/>
              <a:gd name="connsiteY36" fmla="*/ 507999 h 2438400"/>
              <a:gd name="connsiteX37" fmla="*/ 690033 w 4995333"/>
              <a:gd name="connsiteY37" fmla="*/ 529166 h 2438400"/>
              <a:gd name="connsiteX38" fmla="*/ 698500 w 4995333"/>
              <a:gd name="connsiteY38" fmla="*/ 537633 h 2438400"/>
              <a:gd name="connsiteX39" fmla="*/ 698500 w 4995333"/>
              <a:gd name="connsiteY39" fmla="*/ 563033 h 2438400"/>
              <a:gd name="connsiteX40" fmla="*/ 717551 w 4995333"/>
              <a:gd name="connsiteY40" fmla="*/ 556683 h 2438400"/>
              <a:gd name="connsiteX41" fmla="*/ 715433 w 4995333"/>
              <a:gd name="connsiteY41" fmla="*/ 579966 h 2438400"/>
              <a:gd name="connsiteX42" fmla="*/ 842433 w 4995333"/>
              <a:gd name="connsiteY42" fmla="*/ 579966 h 2438400"/>
              <a:gd name="connsiteX43" fmla="*/ 842433 w 4995333"/>
              <a:gd name="connsiteY43" fmla="*/ 588433 h 2438400"/>
              <a:gd name="connsiteX44" fmla="*/ 859366 w 4995333"/>
              <a:gd name="connsiteY44" fmla="*/ 588433 h 2438400"/>
              <a:gd name="connsiteX45" fmla="*/ 859366 w 4995333"/>
              <a:gd name="connsiteY45" fmla="*/ 613833 h 2438400"/>
              <a:gd name="connsiteX46" fmla="*/ 872066 w 4995333"/>
              <a:gd name="connsiteY46" fmla="*/ 613833 h 2438400"/>
              <a:gd name="connsiteX47" fmla="*/ 872066 w 4995333"/>
              <a:gd name="connsiteY47" fmla="*/ 613833 h 2438400"/>
              <a:gd name="connsiteX48" fmla="*/ 872066 w 4995333"/>
              <a:gd name="connsiteY48" fmla="*/ 639233 h 2438400"/>
              <a:gd name="connsiteX49" fmla="*/ 990600 w 4995333"/>
              <a:gd name="connsiteY49" fmla="*/ 639233 h 2438400"/>
              <a:gd name="connsiteX50" fmla="*/ 990600 w 4995333"/>
              <a:gd name="connsiteY50" fmla="*/ 673100 h 2438400"/>
              <a:gd name="connsiteX51" fmla="*/ 1117600 w 4995333"/>
              <a:gd name="connsiteY51" fmla="*/ 673100 h 2438400"/>
              <a:gd name="connsiteX52" fmla="*/ 1117600 w 4995333"/>
              <a:gd name="connsiteY52" fmla="*/ 702733 h 2438400"/>
              <a:gd name="connsiteX53" fmla="*/ 1130300 w 4995333"/>
              <a:gd name="connsiteY53" fmla="*/ 702733 h 2438400"/>
              <a:gd name="connsiteX54" fmla="*/ 1130300 w 4995333"/>
              <a:gd name="connsiteY54" fmla="*/ 740833 h 2438400"/>
              <a:gd name="connsiteX55" fmla="*/ 1155700 w 4995333"/>
              <a:gd name="connsiteY55" fmla="*/ 740833 h 2438400"/>
              <a:gd name="connsiteX56" fmla="*/ 1155700 w 4995333"/>
              <a:gd name="connsiteY56" fmla="*/ 787400 h 2438400"/>
              <a:gd name="connsiteX57" fmla="*/ 1176866 w 4995333"/>
              <a:gd name="connsiteY57" fmla="*/ 787400 h 2438400"/>
              <a:gd name="connsiteX58" fmla="*/ 1176866 w 4995333"/>
              <a:gd name="connsiteY58" fmla="*/ 804333 h 2438400"/>
              <a:gd name="connsiteX59" fmla="*/ 1270000 w 4995333"/>
              <a:gd name="connsiteY59" fmla="*/ 804333 h 2438400"/>
              <a:gd name="connsiteX60" fmla="*/ 1270000 w 4995333"/>
              <a:gd name="connsiteY60" fmla="*/ 842433 h 2438400"/>
              <a:gd name="connsiteX61" fmla="*/ 1270000 w 4995333"/>
              <a:gd name="connsiteY61" fmla="*/ 842433 h 2438400"/>
              <a:gd name="connsiteX62" fmla="*/ 1320800 w 4995333"/>
              <a:gd name="connsiteY62" fmla="*/ 842433 h 2438400"/>
              <a:gd name="connsiteX63" fmla="*/ 1320800 w 4995333"/>
              <a:gd name="connsiteY63" fmla="*/ 863600 h 2438400"/>
              <a:gd name="connsiteX64" fmla="*/ 1409700 w 4995333"/>
              <a:gd name="connsiteY64" fmla="*/ 863600 h 2438400"/>
              <a:gd name="connsiteX65" fmla="*/ 1409700 w 4995333"/>
              <a:gd name="connsiteY65" fmla="*/ 931333 h 2438400"/>
              <a:gd name="connsiteX66" fmla="*/ 1439333 w 4995333"/>
              <a:gd name="connsiteY66" fmla="*/ 931333 h 2438400"/>
              <a:gd name="connsiteX67" fmla="*/ 1439333 w 4995333"/>
              <a:gd name="connsiteY67" fmla="*/ 948266 h 2438400"/>
              <a:gd name="connsiteX68" fmla="*/ 1494366 w 4995333"/>
              <a:gd name="connsiteY68" fmla="*/ 948266 h 2438400"/>
              <a:gd name="connsiteX69" fmla="*/ 1494366 w 4995333"/>
              <a:gd name="connsiteY69" fmla="*/ 948266 h 2438400"/>
              <a:gd name="connsiteX70" fmla="*/ 1494366 w 4995333"/>
              <a:gd name="connsiteY70" fmla="*/ 965200 h 2438400"/>
              <a:gd name="connsiteX71" fmla="*/ 1608666 w 4995333"/>
              <a:gd name="connsiteY71" fmla="*/ 965200 h 2438400"/>
              <a:gd name="connsiteX72" fmla="*/ 1608666 w 4995333"/>
              <a:gd name="connsiteY72" fmla="*/ 990600 h 2438400"/>
              <a:gd name="connsiteX73" fmla="*/ 1672166 w 4995333"/>
              <a:gd name="connsiteY73" fmla="*/ 990600 h 2438400"/>
              <a:gd name="connsiteX74" fmla="*/ 1672166 w 4995333"/>
              <a:gd name="connsiteY74" fmla="*/ 1016000 h 2438400"/>
              <a:gd name="connsiteX75" fmla="*/ 1693333 w 4995333"/>
              <a:gd name="connsiteY75" fmla="*/ 1016000 h 2438400"/>
              <a:gd name="connsiteX76" fmla="*/ 1693333 w 4995333"/>
              <a:gd name="connsiteY76" fmla="*/ 1049866 h 2438400"/>
              <a:gd name="connsiteX77" fmla="*/ 1816100 w 4995333"/>
              <a:gd name="connsiteY77" fmla="*/ 1049866 h 2438400"/>
              <a:gd name="connsiteX78" fmla="*/ 1816100 w 4995333"/>
              <a:gd name="connsiteY78" fmla="*/ 1092200 h 2438400"/>
              <a:gd name="connsiteX79" fmla="*/ 1828800 w 4995333"/>
              <a:gd name="connsiteY79" fmla="*/ 1104900 h 2438400"/>
              <a:gd name="connsiteX80" fmla="*/ 1866900 w 4995333"/>
              <a:gd name="connsiteY80" fmla="*/ 1104900 h 2438400"/>
              <a:gd name="connsiteX81" fmla="*/ 1866900 w 4995333"/>
              <a:gd name="connsiteY81" fmla="*/ 1121833 h 2438400"/>
              <a:gd name="connsiteX82" fmla="*/ 1866900 w 4995333"/>
              <a:gd name="connsiteY82" fmla="*/ 1121833 h 2438400"/>
              <a:gd name="connsiteX83" fmla="*/ 1866900 w 4995333"/>
              <a:gd name="connsiteY83" fmla="*/ 1151466 h 2438400"/>
              <a:gd name="connsiteX84" fmla="*/ 1989666 w 4995333"/>
              <a:gd name="connsiteY84" fmla="*/ 1151466 h 2438400"/>
              <a:gd name="connsiteX85" fmla="*/ 1989666 w 4995333"/>
              <a:gd name="connsiteY85" fmla="*/ 1168400 h 2438400"/>
              <a:gd name="connsiteX86" fmla="*/ 2087033 w 4995333"/>
              <a:gd name="connsiteY86" fmla="*/ 1168400 h 2438400"/>
              <a:gd name="connsiteX87" fmla="*/ 2087033 w 4995333"/>
              <a:gd name="connsiteY87" fmla="*/ 1193800 h 2438400"/>
              <a:gd name="connsiteX88" fmla="*/ 2205566 w 4995333"/>
              <a:gd name="connsiteY88" fmla="*/ 1193800 h 2438400"/>
              <a:gd name="connsiteX89" fmla="*/ 2205566 w 4995333"/>
              <a:gd name="connsiteY89" fmla="*/ 1219200 h 2438400"/>
              <a:gd name="connsiteX90" fmla="*/ 2256366 w 4995333"/>
              <a:gd name="connsiteY90" fmla="*/ 1219200 h 2438400"/>
              <a:gd name="connsiteX91" fmla="*/ 2256366 w 4995333"/>
              <a:gd name="connsiteY91" fmla="*/ 1244600 h 2438400"/>
              <a:gd name="connsiteX92" fmla="*/ 2302933 w 4995333"/>
              <a:gd name="connsiteY92" fmla="*/ 1244600 h 2438400"/>
              <a:gd name="connsiteX93" fmla="*/ 2302933 w 4995333"/>
              <a:gd name="connsiteY93" fmla="*/ 1270000 h 2438400"/>
              <a:gd name="connsiteX94" fmla="*/ 2315633 w 4995333"/>
              <a:gd name="connsiteY94" fmla="*/ 1270000 h 2438400"/>
              <a:gd name="connsiteX95" fmla="*/ 2315633 w 4995333"/>
              <a:gd name="connsiteY95" fmla="*/ 1299633 h 2438400"/>
              <a:gd name="connsiteX96" fmla="*/ 2374900 w 4995333"/>
              <a:gd name="connsiteY96" fmla="*/ 1299633 h 2438400"/>
              <a:gd name="connsiteX97" fmla="*/ 2374900 w 4995333"/>
              <a:gd name="connsiteY97" fmla="*/ 1346200 h 2438400"/>
              <a:gd name="connsiteX98" fmla="*/ 2497666 w 4995333"/>
              <a:gd name="connsiteY98" fmla="*/ 1346200 h 2438400"/>
              <a:gd name="connsiteX99" fmla="*/ 2497666 w 4995333"/>
              <a:gd name="connsiteY99" fmla="*/ 1371600 h 2438400"/>
              <a:gd name="connsiteX100" fmla="*/ 2641600 w 4995333"/>
              <a:gd name="connsiteY100" fmla="*/ 1371600 h 2438400"/>
              <a:gd name="connsiteX101" fmla="*/ 2641600 w 4995333"/>
              <a:gd name="connsiteY101" fmla="*/ 1388533 h 2438400"/>
              <a:gd name="connsiteX102" fmla="*/ 2671233 w 4995333"/>
              <a:gd name="connsiteY102" fmla="*/ 1388533 h 2438400"/>
              <a:gd name="connsiteX103" fmla="*/ 2671233 w 4995333"/>
              <a:gd name="connsiteY103" fmla="*/ 1418166 h 2438400"/>
              <a:gd name="connsiteX104" fmla="*/ 2899833 w 4995333"/>
              <a:gd name="connsiteY104" fmla="*/ 1418166 h 2438400"/>
              <a:gd name="connsiteX105" fmla="*/ 2899833 w 4995333"/>
              <a:gd name="connsiteY105" fmla="*/ 1439333 h 2438400"/>
              <a:gd name="connsiteX106" fmla="*/ 2988733 w 4995333"/>
              <a:gd name="connsiteY106" fmla="*/ 1439333 h 2438400"/>
              <a:gd name="connsiteX107" fmla="*/ 2988733 w 4995333"/>
              <a:gd name="connsiteY107" fmla="*/ 1460500 h 2438400"/>
              <a:gd name="connsiteX108" fmla="*/ 3064933 w 4995333"/>
              <a:gd name="connsiteY108" fmla="*/ 1460500 h 2438400"/>
              <a:gd name="connsiteX109" fmla="*/ 3064933 w 4995333"/>
              <a:gd name="connsiteY109" fmla="*/ 1481666 h 2438400"/>
              <a:gd name="connsiteX110" fmla="*/ 3204633 w 4995333"/>
              <a:gd name="connsiteY110" fmla="*/ 1481666 h 2438400"/>
              <a:gd name="connsiteX111" fmla="*/ 3204633 w 4995333"/>
              <a:gd name="connsiteY111" fmla="*/ 1494366 h 2438400"/>
              <a:gd name="connsiteX112" fmla="*/ 3268133 w 4995333"/>
              <a:gd name="connsiteY112" fmla="*/ 1494366 h 2438400"/>
              <a:gd name="connsiteX113" fmla="*/ 3268133 w 4995333"/>
              <a:gd name="connsiteY113" fmla="*/ 1528233 h 2438400"/>
              <a:gd name="connsiteX114" fmla="*/ 3369733 w 4995333"/>
              <a:gd name="connsiteY114" fmla="*/ 1528233 h 2438400"/>
              <a:gd name="connsiteX115" fmla="*/ 3369733 w 4995333"/>
              <a:gd name="connsiteY115" fmla="*/ 1553633 h 2438400"/>
              <a:gd name="connsiteX116" fmla="*/ 3636433 w 4995333"/>
              <a:gd name="connsiteY116" fmla="*/ 1553633 h 2438400"/>
              <a:gd name="connsiteX117" fmla="*/ 3636433 w 4995333"/>
              <a:gd name="connsiteY117" fmla="*/ 1579033 h 2438400"/>
              <a:gd name="connsiteX118" fmla="*/ 3750733 w 4995333"/>
              <a:gd name="connsiteY118" fmla="*/ 1579033 h 2438400"/>
              <a:gd name="connsiteX119" fmla="*/ 3750733 w 4995333"/>
              <a:gd name="connsiteY119" fmla="*/ 1595966 h 2438400"/>
              <a:gd name="connsiteX120" fmla="*/ 4207933 w 4995333"/>
              <a:gd name="connsiteY120" fmla="*/ 1595966 h 2438400"/>
              <a:gd name="connsiteX121" fmla="*/ 4207933 w 4995333"/>
              <a:gd name="connsiteY121" fmla="*/ 1642533 h 2438400"/>
              <a:gd name="connsiteX122" fmla="*/ 4995333 w 4995333"/>
              <a:gd name="connsiteY122" fmla="*/ 1642533 h 2438400"/>
              <a:gd name="connsiteX123" fmla="*/ 4995333 w 4995333"/>
              <a:gd name="connsiteY123" fmla="*/ 2438400 h 2438400"/>
              <a:gd name="connsiteX0" fmla="*/ 0 w 4995333"/>
              <a:gd name="connsiteY0" fmla="*/ 0 h 2438400"/>
              <a:gd name="connsiteX1" fmla="*/ 76200 w 4995333"/>
              <a:gd name="connsiteY1" fmla="*/ 0 h 2438400"/>
              <a:gd name="connsiteX2" fmla="*/ 76200 w 4995333"/>
              <a:gd name="connsiteY2" fmla="*/ 38100 h 2438400"/>
              <a:gd name="connsiteX3" fmla="*/ 105833 w 4995333"/>
              <a:gd name="connsiteY3" fmla="*/ 38100 h 2438400"/>
              <a:gd name="connsiteX4" fmla="*/ 105833 w 4995333"/>
              <a:gd name="connsiteY4" fmla="*/ 55033 h 2438400"/>
              <a:gd name="connsiteX5" fmla="*/ 131233 w 4995333"/>
              <a:gd name="connsiteY5" fmla="*/ 55033 h 2438400"/>
              <a:gd name="connsiteX6" fmla="*/ 131233 w 4995333"/>
              <a:gd name="connsiteY6" fmla="*/ 71966 h 2438400"/>
              <a:gd name="connsiteX7" fmla="*/ 152400 w 4995333"/>
              <a:gd name="connsiteY7" fmla="*/ 71966 h 2438400"/>
              <a:gd name="connsiteX8" fmla="*/ 152400 w 4995333"/>
              <a:gd name="connsiteY8" fmla="*/ 101600 h 2438400"/>
              <a:gd name="connsiteX9" fmla="*/ 165100 w 4995333"/>
              <a:gd name="connsiteY9" fmla="*/ 101600 h 2438400"/>
              <a:gd name="connsiteX10" fmla="*/ 165100 w 4995333"/>
              <a:gd name="connsiteY10" fmla="*/ 152400 h 2438400"/>
              <a:gd name="connsiteX11" fmla="*/ 275166 w 4995333"/>
              <a:gd name="connsiteY11" fmla="*/ 152400 h 2438400"/>
              <a:gd name="connsiteX12" fmla="*/ 275166 w 4995333"/>
              <a:gd name="connsiteY12" fmla="*/ 177800 h 2438400"/>
              <a:gd name="connsiteX13" fmla="*/ 292100 w 4995333"/>
              <a:gd name="connsiteY13" fmla="*/ 177800 h 2438400"/>
              <a:gd name="connsiteX14" fmla="*/ 292100 w 4995333"/>
              <a:gd name="connsiteY14" fmla="*/ 194733 h 2438400"/>
              <a:gd name="connsiteX15" fmla="*/ 300566 w 4995333"/>
              <a:gd name="connsiteY15" fmla="*/ 194733 h 2438400"/>
              <a:gd name="connsiteX16" fmla="*/ 300566 w 4995333"/>
              <a:gd name="connsiteY16" fmla="*/ 275166 h 2438400"/>
              <a:gd name="connsiteX17" fmla="*/ 313266 w 4995333"/>
              <a:gd name="connsiteY17" fmla="*/ 275166 h 2438400"/>
              <a:gd name="connsiteX18" fmla="*/ 313266 w 4995333"/>
              <a:gd name="connsiteY18" fmla="*/ 300566 h 2438400"/>
              <a:gd name="connsiteX19" fmla="*/ 325966 w 4995333"/>
              <a:gd name="connsiteY19" fmla="*/ 287866 h 2438400"/>
              <a:gd name="connsiteX20" fmla="*/ 325966 w 4995333"/>
              <a:gd name="connsiteY20" fmla="*/ 304800 h 2438400"/>
              <a:gd name="connsiteX21" fmla="*/ 436033 w 4995333"/>
              <a:gd name="connsiteY21" fmla="*/ 304800 h 2438400"/>
              <a:gd name="connsiteX22" fmla="*/ 436033 w 4995333"/>
              <a:gd name="connsiteY22" fmla="*/ 355600 h 2438400"/>
              <a:gd name="connsiteX23" fmla="*/ 465666 w 4995333"/>
              <a:gd name="connsiteY23" fmla="*/ 355600 h 2438400"/>
              <a:gd name="connsiteX24" fmla="*/ 465666 w 4995333"/>
              <a:gd name="connsiteY24" fmla="*/ 381000 h 2438400"/>
              <a:gd name="connsiteX25" fmla="*/ 486833 w 4995333"/>
              <a:gd name="connsiteY25" fmla="*/ 381000 h 2438400"/>
              <a:gd name="connsiteX26" fmla="*/ 486833 w 4995333"/>
              <a:gd name="connsiteY26" fmla="*/ 393700 h 2438400"/>
              <a:gd name="connsiteX27" fmla="*/ 491066 w 4995333"/>
              <a:gd name="connsiteY27" fmla="*/ 393700 h 2438400"/>
              <a:gd name="connsiteX28" fmla="*/ 508000 w 4995333"/>
              <a:gd name="connsiteY28" fmla="*/ 393700 h 2438400"/>
              <a:gd name="connsiteX29" fmla="*/ 508000 w 4995333"/>
              <a:gd name="connsiteY29" fmla="*/ 440266 h 2438400"/>
              <a:gd name="connsiteX30" fmla="*/ 579966 w 4995333"/>
              <a:gd name="connsiteY30" fmla="*/ 440266 h 2438400"/>
              <a:gd name="connsiteX31" fmla="*/ 579966 w 4995333"/>
              <a:gd name="connsiteY31" fmla="*/ 465666 h 2438400"/>
              <a:gd name="connsiteX32" fmla="*/ 596900 w 4995333"/>
              <a:gd name="connsiteY32" fmla="*/ 465666 h 2438400"/>
              <a:gd name="connsiteX33" fmla="*/ 596900 w 4995333"/>
              <a:gd name="connsiteY33" fmla="*/ 491066 h 2438400"/>
              <a:gd name="connsiteX34" fmla="*/ 596900 w 4995333"/>
              <a:gd name="connsiteY34" fmla="*/ 491066 h 2438400"/>
              <a:gd name="connsiteX35" fmla="*/ 613833 w 4995333"/>
              <a:gd name="connsiteY35" fmla="*/ 507999 h 2438400"/>
              <a:gd name="connsiteX36" fmla="*/ 690033 w 4995333"/>
              <a:gd name="connsiteY36" fmla="*/ 507999 h 2438400"/>
              <a:gd name="connsiteX37" fmla="*/ 690033 w 4995333"/>
              <a:gd name="connsiteY37" fmla="*/ 529166 h 2438400"/>
              <a:gd name="connsiteX38" fmla="*/ 698500 w 4995333"/>
              <a:gd name="connsiteY38" fmla="*/ 537633 h 2438400"/>
              <a:gd name="connsiteX39" fmla="*/ 698500 w 4995333"/>
              <a:gd name="connsiteY39" fmla="*/ 563033 h 2438400"/>
              <a:gd name="connsiteX40" fmla="*/ 717551 w 4995333"/>
              <a:gd name="connsiteY40" fmla="*/ 567266 h 2438400"/>
              <a:gd name="connsiteX41" fmla="*/ 715433 w 4995333"/>
              <a:gd name="connsiteY41" fmla="*/ 579966 h 2438400"/>
              <a:gd name="connsiteX42" fmla="*/ 842433 w 4995333"/>
              <a:gd name="connsiteY42" fmla="*/ 579966 h 2438400"/>
              <a:gd name="connsiteX43" fmla="*/ 842433 w 4995333"/>
              <a:gd name="connsiteY43" fmla="*/ 588433 h 2438400"/>
              <a:gd name="connsiteX44" fmla="*/ 859366 w 4995333"/>
              <a:gd name="connsiteY44" fmla="*/ 588433 h 2438400"/>
              <a:gd name="connsiteX45" fmla="*/ 859366 w 4995333"/>
              <a:gd name="connsiteY45" fmla="*/ 613833 h 2438400"/>
              <a:gd name="connsiteX46" fmla="*/ 872066 w 4995333"/>
              <a:gd name="connsiteY46" fmla="*/ 613833 h 2438400"/>
              <a:gd name="connsiteX47" fmla="*/ 872066 w 4995333"/>
              <a:gd name="connsiteY47" fmla="*/ 613833 h 2438400"/>
              <a:gd name="connsiteX48" fmla="*/ 872066 w 4995333"/>
              <a:gd name="connsiteY48" fmla="*/ 639233 h 2438400"/>
              <a:gd name="connsiteX49" fmla="*/ 990600 w 4995333"/>
              <a:gd name="connsiteY49" fmla="*/ 639233 h 2438400"/>
              <a:gd name="connsiteX50" fmla="*/ 990600 w 4995333"/>
              <a:gd name="connsiteY50" fmla="*/ 673100 h 2438400"/>
              <a:gd name="connsiteX51" fmla="*/ 1117600 w 4995333"/>
              <a:gd name="connsiteY51" fmla="*/ 673100 h 2438400"/>
              <a:gd name="connsiteX52" fmla="*/ 1117600 w 4995333"/>
              <a:gd name="connsiteY52" fmla="*/ 702733 h 2438400"/>
              <a:gd name="connsiteX53" fmla="*/ 1130300 w 4995333"/>
              <a:gd name="connsiteY53" fmla="*/ 702733 h 2438400"/>
              <a:gd name="connsiteX54" fmla="*/ 1130300 w 4995333"/>
              <a:gd name="connsiteY54" fmla="*/ 740833 h 2438400"/>
              <a:gd name="connsiteX55" fmla="*/ 1155700 w 4995333"/>
              <a:gd name="connsiteY55" fmla="*/ 740833 h 2438400"/>
              <a:gd name="connsiteX56" fmla="*/ 1155700 w 4995333"/>
              <a:gd name="connsiteY56" fmla="*/ 787400 h 2438400"/>
              <a:gd name="connsiteX57" fmla="*/ 1176866 w 4995333"/>
              <a:gd name="connsiteY57" fmla="*/ 787400 h 2438400"/>
              <a:gd name="connsiteX58" fmla="*/ 1176866 w 4995333"/>
              <a:gd name="connsiteY58" fmla="*/ 804333 h 2438400"/>
              <a:gd name="connsiteX59" fmla="*/ 1270000 w 4995333"/>
              <a:gd name="connsiteY59" fmla="*/ 804333 h 2438400"/>
              <a:gd name="connsiteX60" fmla="*/ 1270000 w 4995333"/>
              <a:gd name="connsiteY60" fmla="*/ 842433 h 2438400"/>
              <a:gd name="connsiteX61" fmla="*/ 1270000 w 4995333"/>
              <a:gd name="connsiteY61" fmla="*/ 842433 h 2438400"/>
              <a:gd name="connsiteX62" fmla="*/ 1320800 w 4995333"/>
              <a:gd name="connsiteY62" fmla="*/ 842433 h 2438400"/>
              <a:gd name="connsiteX63" fmla="*/ 1320800 w 4995333"/>
              <a:gd name="connsiteY63" fmla="*/ 863600 h 2438400"/>
              <a:gd name="connsiteX64" fmla="*/ 1409700 w 4995333"/>
              <a:gd name="connsiteY64" fmla="*/ 863600 h 2438400"/>
              <a:gd name="connsiteX65" fmla="*/ 1409700 w 4995333"/>
              <a:gd name="connsiteY65" fmla="*/ 931333 h 2438400"/>
              <a:gd name="connsiteX66" fmla="*/ 1439333 w 4995333"/>
              <a:gd name="connsiteY66" fmla="*/ 931333 h 2438400"/>
              <a:gd name="connsiteX67" fmla="*/ 1439333 w 4995333"/>
              <a:gd name="connsiteY67" fmla="*/ 948266 h 2438400"/>
              <a:gd name="connsiteX68" fmla="*/ 1494366 w 4995333"/>
              <a:gd name="connsiteY68" fmla="*/ 948266 h 2438400"/>
              <a:gd name="connsiteX69" fmla="*/ 1494366 w 4995333"/>
              <a:gd name="connsiteY69" fmla="*/ 948266 h 2438400"/>
              <a:gd name="connsiteX70" fmla="*/ 1494366 w 4995333"/>
              <a:gd name="connsiteY70" fmla="*/ 965200 h 2438400"/>
              <a:gd name="connsiteX71" fmla="*/ 1608666 w 4995333"/>
              <a:gd name="connsiteY71" fmla="*/ 965200 h 2438400"/>
              <a:gd name="connsiteX72" fmla="*/ 1608666 w 4995333"/>
              <a:gd name="connsiteY72" fmla="*/ 990600 h 2438400"/>
              <a:gd name="connsiteX73" fmla="*/ 1672166 w 4995333"/>
              <a:gd name="connsiteY73" fmla="*/ 990600 h 2438400"/>
              <a:gd name="connsiteX74" fmla="*/ 1672166 w 4995333"/>
              <a:gd name="connsiteY74" fmla="*/ 1016000 h 2438400"/>
              <a:gd name="connsiteX75" fmla="*/ 1693333 w 4995333"/>
              <a:gd name="connsiteY75" fmla="*/ 1016000 h 2438400"/>
              <a:gd name="connsiteX76" fmla="*/ 1693333 w 4995333"/>
              <a:gd name="connsiteY76" fmla="*/ 1049866 h 2438400"/>
              <a:gd name="connsiteX77" fmla="*/ 1816100 w 4995333"/>
              <a:gd name="connsiteY77" fmla="*/ 1049866 h 2438400"/>
              <a:gd name="connsiteX78" fmla="*/ 1816100 w 4995333"/>
              <a:gd name="connsiteY78" fmla="*/ 1092200 h 2438400"/>
              <a:gd name="connsiteX79" fmla="*/ 1828800 w 4995333"/>
              <a:gd name="connsiteY79" fmla="*/ 1104900 h 2438400"/>
              <a:gd name="connsiteX80" fmla="*/ 1866900 w 4995333"/>
              <a:gd name="connsiteY80" fmla="*/ 1104900 h 2438400"/>
              <a:gd name="connsiteX81" fmla="*/ 1866900 w 4995333"/>
              <a:gd name="connsiteY81" fmla="*/ 1121833 h 2438400"/>
              <a:gd name="connsiteX82" fmla="*/ 1866900 w 4995333"/>
              <a:gd name="connsiteY82" fmla="*/ 1121833 h 2438400"/>
              <a:gd name="connsiteX83" fmla="*/ 1866900 w 4995333"/>
              <a:gd name="connsiteY83" fmla="*/ 1151466 h 2438400"/>
              <a:gd name="connsiteX84" fmla="*/ 1989666 w 4995333"/>
              <a:gd name="connsiteY84" fmla="*/ 1151466 h 2438400"/>
              <a:gd name="connsiteX85" fmla="*/ 1989666 w 4995333"/>
              <a:gd name="connsiteY85" fmla="*/ 1168400 h 2438400"/>
              <a:gd name="connsiteX86" fmla="*/ 2087033 w 4995333"/>
              <a:gd name="connsiteY86" fmla="*/ 1168400 h 2438400"/>
              <a:gd name="connsiteX87" fmla="*/ 2087033 w 4995333"/>
              <a:gd name="connsiteY87" fmla="*/ 1193800 h 2438400"/>
              <a:gd name="connsiteX88" fmla="*/ 2205566 w 4995333"/>
              <a:gd name="connsiteY88" fmla="*/ 1193800 h 2438400"/>
              <a:gd name="connsiteX89" fmla="*/ 2205566 w 4995333"/>
              <a:gd name="connsiteY89" fmla="*/ 1219200 h 2438400"/>
              <a:gd name="connsiteX90" fmla="*/ 2256366 w 4995333"/>
              <a:gd name="connsiteY90" fmla="*/ 1219200 h 2438400"/>
              <a:gd name="connsiteX91" fmla="*/ 2256366 w 4995333"/>
              <a:gd name="connsiteY91" fmla="*/ 1244600 h 2438400"/>
              <a:gd name="connsiteX92" fmla="*/ 2302933 w 4995333"/>
              <a:gd name="connsiteY92" fmla="*/ 1244600 h 2438400"/>
              <a:gd name="connsiteX93" fmla="*/ 2302933 w 4995333"/>
              <a:gd name="connsiteY93" fmla="*/ 1270000 h 2438400"/>
              <a:gd name="connsiteX94" fmla="*/ 2315633 w 4995333"/>
              <a:gd name="connsiteY94" fmla="*/ 1270000 h 2438400"/>
              <a:gd name="connsiteX95" fmla="*/ 2315633 w 4995333"/>
              <a:gd name="connsiteY95" fmla="*/ 1299633 h 2438400"/>
              <a:gd name="connsiteX96" fmla="*/ 2374900 w 4995333"/>
              <a:gd name="connsiteY96" fmla="*/ 1299633 h 2438400"/>
              <a:gd name="connsiteX97" fmla="*/ 2374900 w 4995333"/>
              <a:gd name="connsiteY97" fmla="*/ 1346200 h 2438400"/>
              <a:gd name="connsiteX98" fmla="*/ 2497666 w 4995333"/>
              <a:gd name="connsiteY98" fmla="*/ 1346200 h 2438400"/>
              <a:gd name="connsiteX99" fmla="*/ 2497666 w 4995333"/>
              <a:gd name="connsiteY99" fmla="*/ 1371600 h 2438400"/>
              <a:gd name="connsiteX100" fmla="*/ 2641600 w 4995333"/>
              <a:gd name="connsiteY100" fmla="*/ 1371600 h 2438400"/>
              <a:gd name="connsiteX101" fmla="*/ 2641600 w 4995333"/>
              <a:gd name="connsiteY101" fmla="*/ 1388533 h 2438400"/>
              <a:gd name="connsiteX102" fmla="*/ 2671233 w 4995333"/>
              <a:gd name="connsiteY102" fmla="*/ 1388533 h 2438400"/>
              <a:gd name="connsiteX103" fmla="*/ 2671233 w 4995333"/>
              <a:gd name="connsiteY103" fmla="*/ 1418166 h 2438400"/>
              <a:gd name="connsiteX104" fmla="*/ 2899833 w 4995333"/>
              <a:gd name="connsiteY104" fmla="*/ 1418166 h 2438400"/>
              <a:gd name="connsiteX105" fmla="*/ 2899833 w 4995333"/>
              <a:gd name="connsiteY105" fmla="*/ 1439333 h 2438400"/>
              <a:gd name="connsiteX106" fmla="*/ 2988733 w 4995333"/>
              <a:gd name="connsiteY106" fmla="*/ 1439333 h 2438400"/>
              <a:gd name="connsiteX107" fmla="*/ 2988733 w 4995333"/>
              <a:gd name="connsiteY107" fmla="*/ 1460500 h 2438400"/>
              <a:gd name="connsiteX108" fmla="*/ 3064933 w 4995333"/>
              <a:gd name="connsiteY108" fmla="*/ 1460500 h 2438400"/>
              <a:gd name="connsiteX109" fmla="*/ 3064933 w 4995333"/>
              <a:gd name="connsiteY109" fmla="*/ 1481666 h 2438400"/>
              <a:gd name="connsiteX110" fmla="*/ 3204633 w 4995333"/>
              <a:gd name="connsiteY110" fmla="*/ 1481666 h 2438400"/>
              <a:gd name="connsiteX111" fmla="*/ 3204633 w 4995333"/>
              <a:gd name="connsiteY111" fmla="*/ 1494366 h 2438400"/>
              <a:gd name="connsiteX112" fmla="*/ 3268133 w 4995333"/>
              <a:gd name="connsiteY112" fmla="*/ 1494366 h 2438400"/>
              <a:gd name="connsiteX113" fmla="*/ 3268133 w 4995333"/>
              <a:gd name="connsiteY113" fmla="*/ 1528233 h 2438400"/>
              <a:gd name="connsiteX114" fmla="*/ 3369733 w 4995333"/>
              <a:gd name="connsiteY114" fmla="*/ 1528233 h 2438400"/>
              <a:gd name="connsiteX115" fmla="*/ 3369733 w 4995333"/>
              <a:gd name="connsiteY115" fmla="*/ 1553633 h 2438400"/>
              <a:gd name="connsiteX116" fmla="*/ 3636433 w 4995333"/>
              <a:gd name="connsiteY116" fmla="*/ 1553633 h 2438400"/>
              <a:gd name="connsiteX117" fmla="*/ 3636433 w 4995333"/>
              <a:gd name="connsiteY117" fmla="*/ 1579033 h 2438400"/>
              <a:gd name="connsiteX118" fmla="*/ 3750733 w 4995333"/>
              <a:gd name="connsiteY118" fmla="*/ 1579033 h 2438400"/>
              <a:gd name="connsiteX119" fmla="*/ 3750733 w 4995333"/>
              <a:gd name="connsiteY119" fmla="*/ 1595966 h 2438400"/>
              <a:gd name="connsiteX120" fmla="*/ 4207933 w 4995333"/>
              <a:gd name="connsiteY120" fmla="*/ 1595966 h 2438400"/>
              <a:gd name="connsiteX121" fmla="*/ 4207933 w 4995333"/>
              <a:gd name="connsiteY121" fmla="*/ 1642533 h 2438400"/>
              <a:gd name="connsiteX122" fmla="*/ 4995333 w 4995333"/>
              <a:gd name="connsiteY122" fmla="*/ 1642533 h 2438400"/>
              <a:gd name="connsiteX123" fmla="*/ 4995333 w 4995333"/>
              <a:gd name="connsiteY123" fmla="*/ 2438400 h 2438400"/>
              <a:gd name="connsiteX0" fmla="*/ 0 w 4995333"/>
              <a:gd name="connsiteY0" fmla="*/ 0 h 2438400"/>
              <a:gd name="connsiteX1" fmla="*/ 76200 w 4995333"/>
              <a:gd name="connsiteY1" fmla="*/ 0 h 2438400"/>
              <a:gd name="connsiteX2" fmla="*/ 76200 w 4995333"/>
              <a:gd name="connsiteY2" fmla="*/ 38100 h 2438400"/>
              <a:gd name="connsiteX3" fmla="*/ 105833 w 4995333"/>
              <a:gd name="connsiteY3" fmla="*/ 38100 h 2438400"/>
              <a:gd name="connsiteX4" fmla="*/ 105833 w 4995333"/>
              <a:gd name="connsiteY4" fmla="*/ 55033 h 2438400"/>
              <a:gd name="connsiteX5" fmla="*/ 131233 w 4995333"/>
              <a:gd name="connsiteY5" fmla="*/ 55033 h 2438400"/>
              <a:gd name="connsiteX6" fmla="*/ 131233 w 4995333"/>
              <a:gd name="connsiteY6" fmla="*/ 71966 h 2438400"/>
              <a:gd name="connsiteX7" fmla="*/ 152400 w 4995333"/>
              <a:gd name="connsiteY7" fmla="*/ 71966 h 2438400"/>
              <a:gd name="connsiteX8" fmla="*/ 152400 w 4995333"/>
              <a:gd name="connsiteY8" fmla="*/ 101600 h 2438400"/>
              <a:gd name="connsiteX9" fmla="*/ 165100 w 4995333"/>
              <a:gd name="connsiteY9" fmla="*/ 101600 h 2438400"/>
              <a:gd name="connsiteX10" fmla="*/ 165100 w 4995333"/>
              <a:gd name="connsiteY10" fmla="*/ 152400 h 2438400"/>
              <a:gd name="connsiteX11" fmla="*/ 275166 w 4995333"/>
              <a:gd name="connsiteY11" fmla="*/ 152400 h 2438400"/>
              <a:gd name="connsiteX12" fmla="*/ 275166 w 4995333"/>
              <a:gd name="connsiteY12" fmla="*/ 177800 h 2438400"/>
              <a:gd name="connsiteX13" fmla="*/ 292100 w 4995333"/>
              <a:gd name="connsiteY13" fmla="*/ 177800 h 2438400"/>
              <a:gd name="connsiteX14" fmla="*/ 292100 w 4995333"/>
              <a:gd name="connsiteY14" fmla="*/ 194733 h 2438400"/>
              <a:gd name="connsiteX15" fmla="*/ 300566 w 4995333"/>
              <a:gd name="connsiteY15" fmla="*/ 194733 h 2438400"/>
              <a:gd name="connsiteX16" fmla="*/ 300566 w 4995333"/>
              <a:gd name="connsiteY16" fmla="*/ 275166 h 2438400"/>
              <a:gd name="connsiteX17" fmla="*/ 313266 w 4995333"/>
              <a:gd name="connsiteY17" fmla="*/ 275166 h 2438400"/>
              <a:gd name="connsiteX18" fmla="*/ 325966 w 4995333"/>
              <a:gd name="connsiteY18" fmla="*/ 287866 h 2438400"/>
              <a:gd name="connsiteX19" fmla="*/ 325966 w 4995333"/>
              <a:gd name="connsiteY19" fmla="*/ 304800 h 2438400"/>
              <a:gd name="connsiteX20" fmla="*/ 436033 w 4995333"/>
              <a:gd name="connsiteY20" fmla="*/ 304800 h 2438400"/>
              <a:gd name="connsiteX21" fmla="*/ 436033 w 4995333"/>
              <a:gd name="connsiteY21" fmla="*/ 355600 h 2438400"/>
              <a:gd name="connsiteX22" fmla="*/ 465666 w 4995333"/>
              <a:gd name="connsiteY22" fmla="*/ 355600 h 2438400"/>
              <a:gd name="connsiteX23" fmla="*/ 465666 w 4995333"/>
              <a:gd name="connsiteY23" fmla="*/ 381000 h 2438400"/>
              <a:gd name="connsiteX24" fmla="*/ 486833 w 4995333"/>
              <a:gd name="connsiteY24" fmla="*/ 381000 h 2438400"/>
              <a:gd name="connsiteX25" fmla="*/ 486833 w 4995333"/>
              <a:gd name="connsiteY25" fmla="*/ 393700 h 2438400"/>
              <a:gd name="connsiteX26" fmla="*/ 491066 w 4995333"/>
              <a:gd name="connsiteY26" fmla="*/ 393700 h 2438400"/>
              <a:gd name="connsiteX27" fmla="*/ 508000 w 4995333"/>
              <a:gd name="connsiteY27" fmla="*/ 393700 h 2438400"/>
              <a:gd name="connsiteX28" fmla="*/ 508000 w 4995333"/>
              <a:gd name="connsiteY28" fmla="*/ 440266 h 2438400"/>
              <a:gd name="connsiteX29" fmla="*/ 579966 w 4995333"/>
              <a:gd name="connsiteY29" fmla="*/ 440266 h 2438400"/>
              <a:gd name="connsiteX30" fmla="*/ 579966 w 4995333"/>
              <a:gd name="connsiteY30" fmla="*/ 465666 h 2438400"/>
              <a:gd name="connsiteX31" fmla="*/ 596900 w 4995333"/>
              <a:gd name="connsiteY31" fmla="*/ 465666 h 2438400"/>
              <a:gd name="connsiteX32" fmla="*/ 596900 w 4995333"/>
              <a:gd name="connsiteY32" fmla="*/ 491066 h 2438400"/>
              <a:gd name="connsiteX33" fmla="*/ 596900 w 4995333"/>
              <a:gd name="connsiteY33" fmla="*/ 491066 h 2438400"/>
              <a:gd name="connsiteX34" fmla="*/ 613833 w 4995333"/>
              <a:gd name="connsiteY34" fmla="*/ 507999 h 2438400"/>
              <a:gd name="connsiteX35" fmla="*/ 690033 w 4995333"/>
              <a:gd name="connsiteY35" fmla="*/ 507999 h 2438400"/>
              <a:gd name="connsiteX36" fmla="*/ 690033 w 4995333"/>
              <a:gd name="connsiteY36" fmla="*/ 529166 h 2438400"/>
              <a:gd name="connsiteX37" fmla="*/ 698500 w 4995333"/>
              <a:gd name="connsiteY37" fmla="*/ 537633 h 2438400"/>
              <a:gd name="connsiteX38" fmla="*/ 698500 w 4995333"/>
              <a:gd name="connsiteY38" fmla="*/ 563033 h 2438400"/>
              <a:gd name="connsiteX39" fmla="*/ 717551 w 4995333"/>
              <a:gd name="connsiteY39" fmla="*/ 567266 h 2438400"/>
              <a:gd name="connsiteX40" fmla="*/ 715433 w 4995333"/>
              <a:gd name="connsiteY40" fmla="*/ 579966 h 2438400"/>
              <a:gd name="connsiteX41" fmla="*/ 842433 w 4995333"/>
              <a:gd name="connsiteY41" fmla="*/ 579966 h 2438400"/>
              <a:gd name="connsiteX42" fmla="*/ 842433 w 4995333"/>
              <a:gd name="connsiteY42" fmla="*/ 588433 h 2438400"/>
              <a:gd name="connsiteX43" fmla="*/ 859366 w 4995333"/>
              <a:gd name="connsiteY43" fmla="*/ 588433 h 2438400"/>
              <a:gd name="connsiteX44" fmla="*/ 859366 w 4995333"/>
              <a:gd name="connsiteY44" fmla="*/ 613833 h 2438400"/>
              <a:gd name="connsiteX45" fmla="*/ 872066 w 4995333"/>
              <a:gd name="connsiteY45" fmla="*/ 613833 h 2438400"/>
              <a:gd name="connsiteX46" fmla="*/ 872066 w 4995333"/>
              <a:gd name="connsiteY46" fmla="*/ 613833 h 2438400"/>
              <a:gd name="connsiteX47" fmla="*/ 872066 w 4995333"/>
              <a:gd name="connsiteY47" fmla="*/ 639233 h 2438400"/>
              <a:gd name="connsiteX48" fmla="*/ 990600 w 4995333"/>
              <a:gd name="connsiteY48" fmla="*/ 639233 h 2438400"/>
              <a:gd name="connsiteX49" fmla="*/ 990600 w 4995333"/>
              <a:gd name="connsiteY49" fmla="*/ 673100 h 2438400"/>
              <a:gd name="connsiteX50" fmla="*/ 1117600 w 4995333"/>
              <a:gd name="connsiteY50" fmla="*/ 673100 h 2438400"/>
              <a:gd name="connsiteX51" fmla="*/ 1117600 w 4995333"/>
              <a:gd name="connsiteY51" fmla="*/ 702733 h 2438400"/>
              <a:gd name="connsiteX52" fmla="*/ 1130300 w 4995333"/>
              <a:gd name="connsiteY52" fmla="*/ 702733 h 2438400"/>
              <a:gd name="connsiteX53" fmla="*/ 1130300 w 4995333"/>
              <a:gd name="connsiteY53" fmla="*/ 740833 h 2438400"/>
              <a:gd name="connsiteX54" fmla="*/ 1155700 w 4995333"/>
              <a:gd name="connsiteY54" fmla="*/ 740833 h 2438400"/>
              <a:gd name="connsiteX55" fmla="*/ 1155700 w 4995333"/>
              <a:gd name="connsiteY55" fmla="*/ 787400 h 2438400"/>
              <a:gd name="connsiteX56" fmla="*/ 1176866 w 4995333"/>
              <a:gd name="connsiteY56" fmla="*/ 787400 h 2438400"/>
              <a:gd name="connsiteX57" fmla="*/ 1176866 w 4995333"/>
              <a:gd name="connsiteY57" fmla="*/ 804333 h 2438400"/>
              <a:gd name="connsiteX58" fmla="*/ 1270000 w 4995333"/>
              <a:gd name="connsiteY58" fmla="*/ 804333 h 2438400"/>
              <a:gd name="connsiteX59" fmla="*/ 1270000 w 4995333"/>
              <a:gd name="connsiteY59" fmla="*/ 842433 h 2438400"/>
              <a:gd name="connsiteX60" fmla="*/ 1270000 w 4995333"/>
              <a:gd name="connsiteY60" fmla="*/ 842433 h 2438400"/>
              <a:gd name="connsiteX61" fmla="*/ 1320800 w 4995333"/>
              <a:gd name="connsiteY61" fmla="*/ 842433 h 2438400"/>
              <a:gd name="connsiteX62" fmla="*/ 1320800 w 4995333"/>
              <a:gd name="connsiteY62" fmla="*/ 863600 h 2438400"/>
              <a:gd name="connsiteX63" fmla="*/ 1409700 w 4995333"/>
              <a:gd name="connsiteY63" fmla="*/ 863600 h 2438400"/>
              <a:gd name="connsiteX64" fmla="*/ 1409700 w 4995333"/>
              <a:gd name="connsiteY64" fmla="*/ 931333 h 2438400"/>
              <a:gd name="connsiteX65" fmla="*/ 1439333 w 4995333"/>
              <a:gd name="connsiteY65" fmla="*/ 931333 h 2438400"/>
              <a:gd name="connsiteX66" fmla="*/ 1439333 w 4995333"/>
              <a:gd name="connsiteY66" fmla="*/ 948266 h 2438400"/>
              <a:gd name="connsiteX67" fmla="*/ 1494366 w 4995333"/>
              <a:gd name="connsiteY67" fmla="*/ 948266 h 2438400"/>
              <a:gd name="connsiteX68" fmla="*/ 1494366 w 4995333"/>
              <a:gd name="connsiteY68" fmla="*/ 948266 h 2438400"/>
              <a:gd name="connsiteX69" fmla="*/ 1494366 w 4995333"/>
              <a:gd name="connsiteY69" fmla="*/ 965200 h 2438400"/>
              <a:gd name="connsiteX70" fmla="*/ 1608666 w 4995333"/>
              <a:gd name="connsiteY70" fmla="*/ 965200 h 2438400"/>
              <a:gd name="connsiteX71" fmla="*/ 1608666 w 4995333"/>
              <a:gd name="connsiteY71" fmla="*/ 990600 h 2438400"/>
              <a:gd name="connsiteX72" fmla="*/ 1672166 w 4995333"/>
              <a:gd name="connsiteY72" fmla="*/ 990600 h 2438400"/>
              <a:gd name="connsiteX73" fmla="*/ 1672166 w 4995333"/>
              <a:gd name="connsiteY73" fmla="*/ 1016000 h 2438400"/>
              <a:gd name="connsiteX74" fmla="*/ 1693333 w 4995333"/>
              <a:gd name="connsiteY74" fmla="*/ 1016000 h 2438400"/>
              <a:gd name="connsiteX75" fmla="*/ 1693333 w 4995333"/>
              <a:gd name="connsiteY75" fmla="*/ 1049866 h 2438400"/>
              <a:gd name="connsiteX76" fmla="*/ 1816100 w 4995333"/>
              <a:gd name="connsiteY76" fmla="*/ 1049866 h 2438400"/>
              <a:gd name="connsiteX77" fmla="*/ 1816100 w 4995333"/>
              <a:gd name="connsiteY77" fmla="*/ 1092200 h 2438400"/>
              <a:gd name="connsiteX78" fmla="*/ 1828800 w 4995333"/>
              <a:gd name="connsiteY78" fmla="*/ 1104900 h 2438400"/>
              <a:gd name="connsiteX79" fmla="*/ 1866900 w 4995333"/>
              <a:gd name="connsiteY79" fmla="*/ 1104900 h 2438400"/>
              <a:gd name="connsiteX80" fmla="*/ 1866900 w 4995333"/>
              <a:gd name="connsiteY80" fmla="*/ 1121833 h 2438400"/>
              <a:gd name="connsiteX81" fmla="*/ 1866900 w 4995333"/>
              <a:gd name="connsiteY81" fmla="*/ 1121833 h 2438400"/>
              <a:gd name="connsiteX82" fmla="*/ 1866900 w 4995333"/>
              <a:gd name="connsiteY82" fmla="*/ 1151466 h 2438400"/>
              <a:gd name="connsiteX83" fmla="*/ 1989666 w 4995333"/>
              <a:gd name="connsiteY83" fmla="*/ 1151466 h 2438400"/>
              <a:gd name="connsiteX84" fmla="*/ 1989666 w 4995333"/>
              <a:gd name="connsiteY84" fmla="*/ 1168400 h 2438400"/>
              <a:gd name="connsiteX85" fmla="*/ 2087033 w 4995333"/>
              <a:gd name="connsiteY85" fmla="*/ 1168400 h 2438400"/>
              <a:gd name="connsiteX86" fmla="*/ 2087033 w 4995333"/>
              <a:gd name="connsiteY86" fmla="*/ 1193800 h 2438400"/>
              <a:gd name="connsiteX87" fmla="*/ 2205566 w 4995333"/>
              <a:gd name="connsiteY87" fmla="*/ 1193800 h 2438400"/>
              <a:gd name="connsiteX88" fmla="*/ 2205566 w 4995333"/>
              <a:gd name="connsiteY88" fmla="*/ 1219200 h 2438400"/>
              <a:gd name="connsiteX89" fmla="*/ 2256366 w 4995333"/>
              <a:gd name="connsiteY89" fmla="*/ 1219200 h 2438400"/>
              <a:gd name="connsiteX90" fmla="*/ 2256366 w 4995333"/>
              <a:gd name="connsiteY90" fmla="*/ 1244600 h 2438400"/>
              <a:gd name="connsiteX91" fmla="*/ 2302933 w 4995333"/>
              <a:gd name="connsiteY91" fmla="*/ 1244600 h 2438400"/>
              <a:gd name="connsiteX92" fmla="*/ 2302933 w 4995333"/>
              <a:gd name="connsiteY92" fmla="*/ 1270000 h 2438400"/>
              <a:gd name="connsiteX93" fmla="*/ 2315633 w 4995333"/>
              <a:gd name="connsiteY93" fmla="*/ 1270000 h 2438400"/>
              <a:gd name="connsiteX94" fmla="*/ 2315633 w 4995333"/>
              <a:gd name="connsiteY94" fmla="*/ 1299633 h 2438400"/>
              <a:gd name="connsiteX95" fmla="*/ 2374900 w 4995333"/>
              <a:gd name="connsiteY95" fmla="*/ 1299633 h 2438400"/>
              <a:gd name="connsiteX96" fmla="*/ 2374900 w 4995333"/>
              <a:gd name="connsiteY96" fmla="*/ 1346200 h 2438400"/>
              <a:gd name="connsiteX97" fmla="*/ 2497666 w 4995333"/>
              <a:gd name="connsiteY97" fmla="*/ 1346200 h 2438400"/>
              <a:gd name="connsiteX98" fmla="*/ 2497666 w 4995333"/>
              <a:gd name="connsiteY98" fmla="*/ 1371600 h 2438400"/>
              <a:gd name="connsiteX99" fmla="*/ 2641600 w 4995333"/>
              <a:gd name="connsiteY99" fmla="*/ 1371600 h 2438400"/>
              <a:gd name="connsiteX100" fmla="*/ 2641600 w 4995333"/>
              <a:gd name="connsiteY100" fmla="*/ 1388533 h 2438400"/>
              <a:gd name="connsiteX101" fmla="*/ 2671233 w 4995333"/>
              <a:gd name="connsiteY101" fmla="*/ 1388533 h 2438400"/>
              <a:gd name="connsiteX102" fmla="*/ 2671233 w 4995333"/>
              <a:gd name="connsiteY102" fmla="*/ 1418166 h 2438400"/>
              <a:gd name="connsiteX103" fmla="*/ 2899833 w 4995333"/>
              <a:gd name="connsiteY103" fmla="*/ 1418166 h 2438400"/>
              <a:gd name="connsiteX104" fmla="*/ 2899833 w 4995333"/>
              <a:gd name="connsiteY104" fmla="*/ 1439333 h 2438400"/>
              <a:gd name="connsiteX105" fmla="*/ 2988733 w 4995333"/>
              <a:gd name="connsiteY105" fmla="*/ 1439333 h 2438400"/>
              <a:gd name="connsiteX106" fmla="*/ 2988733 w 4995333"/>
              <a:gd name="connsiteY106" fmla="*/ 1460500 h 2438400"/>
              <a:gd name="connsiteX107" fmla="*/ 3064933 w 4995333"/>
              <a:gd name="connsiteY107" fmla="*/ 1460500 h 2438400"/>
              <a:gd name="connsiteX108" fmla="*/ 3064933 w 4995333"/>
              <a:gd name="connsiteY108" fmla="*/ 1481666 h 2438400"/>
              <a:gd name="connsiteX109" fmla="*/ 3204633 w 4995333"/>
              <a:gd name="connsiteY109" fmla="*/ 1481666 h 2438400"/>
              <a:gd name="connsiteX110" fmla="*/ 3204633 w 4995333"/>
              <a:gd name="connsiteY110" fmla="*/ 1494366 h 2438400"/>
              <a:gd name="connsiteX111" fmla="*/ 3268133 w 4995333"/>
              <a:gd name="connsiteY111" fmla="*/ 1494366 h 2438400"/>
              <a:gd name="connsiteX112" fmla="*/ 3268133 w 4995333"/>
              <a:gd name="connsiteY112" fmla="*/ 1528233 h 2438400"/>
              <a:gd name="connsiteX113" fmla="*/ 3369733 w 4995333"/>
              <a:gd name="connsiteY113" fmla="*/ 1528233 h 2438400"/>
              <a:gd name="connsiteX114" fmla="*/ 3369733 w 4995333"/>
              <a:gd name="connsiteY114" fmla="*/ 1553633 h 2438400"/>
              <a:gd name="connsiteX115" fmla="*/ 3636433 w 4995333"/>
              <a:gd name="connsiteY115" fmla="*/ 1553633 h 2438400"/>
              <a:gd name="connsiteX116" fmla="*/ 3636433 w 4995333"/>
              <a:gd name="connsiteY116" fmla="*/ 1579033 h 2438400"/>
              <a:gd name="connsiteX117" fmla="*/ 3750733 w 4995333"/>
              <a:gd name="connsiteY117" fmla="*/ 1579033 h 2438400"/>
              <a:gd name="connsiteX118" fmla="*/ 3750733 w 4995333"/>
              <a:gd name="connsiteY118" fmla="*/ 1595966 h 2438400"/>
              <a:gd name="connsiteX119" fmla="*/ 4207933 w 4995333"/>
              <a:gd name="connsiteY119" fmla="*/ 1595966 h 2438400"/>
              <a:gd name="connsiteX120" fmla="*/ 4207933 w 4995333"/>
              <a:gd name="connsiteY120" fmla="*/ 1642533 h 2438400"/>
              <a:gd name="connsiteX121" fmla="*/ 4995333 w 4995333"/>
              <a:gd name="connsiteY121" fmla="*/ 1642533 h 2438400"/>
              <a:gd name="connsiteX122" fmla="*/ 4995333 w 4995333"/>
              <a:gd name="connsiteY122" fmla="*/ 2438400 h 2438400"/>
              <a:gd name="connsiteX0" fmla="*/ 0 w 4995333"/>
              <a:gd name="connsiteY0" fmla="*/ 0 h 2455333"/>
              <a:gd name="connsiteX1" fmla="*/ 76200 w 4995333"/>
              <a:gd name="connsiteY1" fmla="*/ 0 h 2455333"/>
              <a:gd name="connsiteX2" fmla="*/ 76200 w 4995333"/>
              <a:gd name="connsiteY2" fmla="*/ 38100 h 2455333"/>
              <a:gd name="connsiteX3" fmla="*/ 105833 w 4995333"/>
              <a:gd name="connsiteY3" fmla="*/ 38100 h 2455333"/>
              <a:gd name="connsiteX4" fmla="*/ 105833 w 4995333"/>
              <a:gd name="connsiteY4" fmla="*/ 55033 h 2455333"/>
              <a:gd name="connsiteX5" fmla="*/ 131233 w 4995333"/>
              <a:gd name="connsiteY5" fmla="*/ 55033 h 2455333"/>
              <a:gd name="connsiteX6" fmla="*/ 131233 w 4995333"/>
              <a:gd name="connsiteY6" fmla="*/ 71966 h 2455333"/>
              <a:gd name="connsiteX7" fmla="*/ 152400 w 4995333"/>
              <a:gd name="connsiteY7" fmla="*/ 71966 h 2455333"/>
              <a:gd name="connsiteX8" fmla="*/ 152400 w 4995333"/>
              <a:gd name="connsiteY8" fmla="*/ 101600 h 2455333"/>
              <a:gd name="connsiteX9" fmla="*/ 165100 w 4995333"/>
              <a:gd name="connsiteY9" fmla="*/ 101600 h 2455333"/>
              <a:gd name="connsiteX10" fmla="*/ 165100 w 4995333"/>
              <a:gd name="connsiteY10" fmla="*/ 152400 h 2455333"/>
              <a:gd name="connsiteX11" fmla="*/ 275166 w 4995333"/>
              <a:gd name="connsiteY11" fmla="*/ 152400 h 2455333"/>
              <a:gd name="connsiteX12" fmla="*/ 275166 w 4995333"/>
              <a:gd name="connsiteY12" fmla="*/ 177800 h 2455333"/>
              <a:gd name="connsiteX13" fmla="*/ 292100 w 4995333"/>
              <a:gd name="connsiteY13" fmla="*/ 177800 h 2455333"/>
              <a:gd name="connsiteX14" fmla="*/ 292100 w 4995333"/>
              <a:gd name="connsiteY14" fmla="*/ 194733 h 2455333"/>
              <a:gd name="connsiteX15" fmla="*/ 300566 w 4995333"/>
              <a:gd name="connsiteY15" fmla="*/ 194733 h 2455333"/>
              <a:gd name="connsiteX16" fmla="*/ 300566 w 4995333"/>
              <a:gd name="connsiteY16" fmla="*/ 275166 h 2455333"/>
              <a:gd name="connsiteX17" fmla="*/ 313266 w 4995333"/>
              <a:gd name="connsiteY17" fmla="*/ 275166 h 2455333"/>
              <a:gd name="connsiteX18" fmla="*/ 325966 w 4995333"/>
              <a:gd name="connsiteY18" fmla="*/ 287866 h 2455333"/>
              <a:gd name="connsiteX19" fmla="*/ 325966 w 4995333"/>
              <a:gd name="connsiteY19" fmla="*/ 304800 h 2455333"/>
              <a:gd name="connsiteX20" fmla="*/ 436033 w 4995333"/>
              <a:gd name="connsiteY20" fmla="*/ 304800 h 2455333"/>
              <a:gd name="connsiteX21" fmla="*/ 436033 w 4995333"/>
              <a:gd name="connsiteY21" fmla="*/ 355600 h 2455333"/>
              <a:gd name="connsiteX22" fmla="*/ 465666 w 4995333"/>
              <a:gd name="connsiteY22" fmla="*/ 355600 h 2455333"/>
              <a:gd name="connsiteX23" fmla="*/ 465666 w 4995333"/>
              <a:gd name="connsiteY23" fmla="*/ 381000 h 2455333"/>
              <a:gd name="connsiteX24" fmla="*/ 486833 w 4995333"/>
              <a:gd name="connsiteY24" fmla="*/ 381000 h 2455333"/>
              <a:gd name="connsiteX25" fmla="*/ 486833 w 4995333"/>
              <a:gd name="connsiteY25" fmla="*/ 393700 h 2455333"/>
              <a:gd name="connsiteX26" fmla="*/ 491066 w 4995333"/>
              <a:gd name="connsiteY26" fmla="*/ 393700 h 2455333"/>
              <a:gd name="connsiteX27" fmla="*/ 508000 w 4995333"/>
              <a:gd name="connsiteY27" fmla="*/ 393700 h 2455333"/>
              <a:gd name="connsiteX28" fmla="*/ 508000 w 4995333"/>
              <a:gd name="connsiteY28" fmla="*/ 440266 h 2455333"/>
              <a:gd name="connsiteX29" fmla="*/ 579966 w 4995333"/>
              <a:gd name="connsiteY29" fmla="*/ 440266 h 2455333"/>
              <a:gd name="connsiteX30" fmla="*/ 579966 w 4995333"/>
              <a:gd name="connsiteY30" fmla="*/ 465666 h 2455333"/>
              <a:gd name="connsiteX31" fmla="*/ 596900 w 4995333"/>
              <a:gd name="connsiteY31" fmla="*/ 465666 h 2455333"/>
              <a:gd name="connsiteX32" fmla="*/ 596900 w 4995333"/>
              <a:gd name="connsiteY32" fmla="*/ 491066 h 2455333"/>
              <a:gd name="connsiteX33" fmla="*/ 596900 w 4995333"/>
              <a:gd name="connsiteY33" fmla="*/ 491066 h 2455333"/>
              <a:gd name="connsiteX34" fmla="*/ 613833 w 4995333"/>
              <a:gd name="connsiteY34" fmla="*/ 507999 h 2455333"/>
              <a:gd name="connsiteX35" fmla="*/ 690033 w 4995333"/>
              <a:gd name="connsiteY35" fmla="*/ 507999 h 2455333"/>
              <a:gd name="connsiteX36" fmla="*/ 690033 w 4995333"/>
              <a:gd name="connsiteY36" fmla="*/ 529166 h 2455333"/>
              <a:gd name="connsiteX37" fmla="*/ 698500 w 4995333"/>
              <a:gd name="connsiteY37" fmla="*/ 537633 h 2455333"/>
              <a:gd name="connsiteX38" fmla="*/ 698500 w 4995333"/>
              <a:gd name="connsiteY38" fmla="*/ 563033 h 2455333"/>
              <a:gd name="connsiteX39" fmla="*/ 717551 w 4995333"/>
              <a:gd name="connsiteY39" fmla="*/ 567266 h 2455333"/>
              <a:gd name="connsiteX40" fmla="*/ 715433 w 4995333"/>
              <a:gd name="connsiteY40" fmla="*/ 579966 h 2455333"/>
              <a:gd name="connsiteX41" fmla="*/ 842433 w 4995333"/>
              <a:gd name="connsiteY41" fmla="*/ 579966 h 2455333"/>
              <a:gd name="connsiteX42" fmla="*/ 842433 w 4995333"/>
              <a:gd name="connsiteY42" fmla="*/ 588433 h 2455333"/>
              <a:gd name="connsiteX43" fmla="*/ 859366 w 4995333"/>
              <a:gd name="connsiteY43" fmla="*/ 588433 h 2455333"/>
              <a:gd name="connsiteX44" fmla="*/ 859366 w 4995333"/>
              <a:gd name="connsiteY44" fmla="*/ 613833 h 2455333"/>
              <a:gd name="connsiteX45" fmla="*/ 872066 w 4995333"/>
              <a:gd name="connsiteY45" fmla="*/ 613833 h 2455333"/>
              <a:gd name="connsiteX46" fmla="*/ 872066 w 4995333"/>
              <a:gd name="connsiteY46" fmla="*/ 613833 h 2455333"/>
              <a:gd name="connsiteX47" fmla="*/ 872066 w 4995333"/>
              <a:gd name="connsiteY47" fmla="*/ 639233 h 2455333"/>
              <a:gd name="connsiteX48" fmla="*/ 990600 w 4995333"/>
              <a:gd name="connsiteY48" fmla="*/ 639233 h 2455333"/>
              <a:gd name="connsiteX49" fmla="*/ 990600 w 4995333"/>
              <a:gd name="connsiteY49" fmla="*/ 673100 h 2455333"/>
              <a:gd name="connsiteX50" fmla="*/ 1117600 w 4995333"/>
              <a:gd name="connsiteY50" fmla="*/ 673100 h 2455333"/>
              <a:gd name="connsiteX51" fmla="*/ 1117600 w 4995333"/>
              <a:gd name="connsiteY51" fmla="*/ 702733 h 2455333"/>
              <a:gd name="connsiteX52" fmla="*/ 1130300 w 4995333"/>
              <a:gd name="connsiteY52" fmla="*/ 702733 h 2455333"/>
              <a:gd name="connsiteX53" fmla="*/ 1130300 w 4995333"/>
              <a:gd name="connsiteY53" fmla="*/ 740833 h 2455333"/>
              <a:gd name="connsiteX54" fmla="*/ 1155700 w 4995333"/>
              <a:gd name="connsiteY54" fmla="*/ 740833 h 2455333"/>
              <a:gd name="connsiteX55" fmla="*/ 1155700 w 4995333"/>
              <a:gd name="connsiteY55" fmla="*/ 787400 h 2455333"/>
              <a:gd name="connsiteX56" fmla="*/ 1176866 w 4995333"/>
              <a:gd name="connsiteY56" fmla="*/ 787400 h 2455333"/>
              <a:gd name="connsiteX57" fmla="*/ 1176866 w 4995333"/>
              <a:gd name="connsiteY57" fmla="*/ 804333 h 2455333"/>
              <a:gd name="connsiteX58" fmla="*/ 1270000 w 4995333"/>
              <a:gd name="connsiteY58" fmla="*/ 804333 h 2455333"/>
              <a:gd name="connsiteX59" fmla="*/ 1270000 w 4995333"/>
              <a:gd name="connsiteY59" fmla="*/ 842433 h 2455333"/>
              <a:gd name="connsiteX60" fmla="*/ 1270000 w 4995333"/>
              <a:gd name="connsiteY60" fmla="*/ 842433 h 2455333"/>
              <a:gd name="connsiteX61" fmla="*/ 1320800 w 4995333"/>
              <a:gd name="connsiteY61" fmla="*/ 842433 h 2455333"/>
              <a:gd name="connsiteX62" fmla="*/ 1320800 w 4995333"/>
              <a:gd name="connsiteY62" fmla="*/ 863600 h 2455333"/>
              <a:gd name="connsiteX63" fmla="*/ 1409700 w 4995333"/>
              <a:gd name="connsiteY63" fmla="*/ 863600 h 2455333"/>
              <a:gd name="connsiteX64" fmla="*/ 1409700 w 4995333"/>
              <a:gd name="connsiteY64" fmla="*/ 931333 h 2455333"/>
              <a:gd name="connsiteX65" fmla="*/ 1439333 w 4995333"/>
              <a:gd name="connsiteY65" fmla="*/ 931333 h 2455333"/>
              <a:gd name="connsiteX66" fmla="*/ 1439333 w 4995333"/>
              <a:gd name="connsiteY66" fmla="*/ 948266 h 2455333"/>
              <a:gd name="connsiteX67" fmla="*/ 1494366 w 4995333"/>
              <a:gd name="connsiteY67" fmla="*/ 948266 h 2455333"/>
              <a:gd name="connsiteX68" fmla="*/ 1494366 w 4995333"/>
              <a:gd name="connsiteY68" fmla="*/ 948266 h 2455333"/>
              <a:gd name="connsiteX69" fmla="*/ 1494366 w 4995333"/>
              <a:gd name="connsiteY69" fmla="*/ 965200 h 2455333"/>
              <a:gd name="connsiteX70" fmla="*/ 1608666 w 4995333"/>
              <a:gd name="connsiteY70" fmla="*/ 965200 h 2455333"/>
              <a:gd name="connsiteX71" fmla="*/ 1608666 w 4995333"/>
              <a:gd name="connsiteY71" fmla="*/ 990600 h 2455333"/>
              <a:gd name="connsiteX72" fmla="*/ 1672166 w 4995333"/>
              <a:gd name="connsiteY72" fmla="*/ 990600 h 2455333"/>
              <a:gd name="connsiteX73" fmla="*/ 1672166 w 4995333"/>
              <a:gd name="connsiteY73" fmla="*/ 1016000 h 2455333"/>
              <a:gd name="connsiteX74" fmla="*/ 1693333 w 4995333"/>
              <a:gd name="connsiteY74" fmla="*/ 1016000 h 2455333"/>
              <a:gd name="connsiteX75" fmla="*/ 1693333 w 4995333"/>
              <a:gd name="connsiteY75" fmla="*/ 1049866 h 2455333"/>
              <a:gd name="connsiteX76" fmla="*/ 1816100 w 4995333"/>
              <a:gd name="connsiteY76" fmla="*/ 1049866 h 2455333"/>
              <a:gd name="connsiteX77" fmla="*/ 1816100 w 4995333"/>
              <a:gd name="connsiteY77" fmla="*/ 1092200 h 2455333"/>
              <a:gd name="connsiteX78" fmla="*/ 1828800 w 4995333"/>
              <a:gd name="connsiteY78" fmla="*/ 1104900 h 2455333"/>
              <a:gd name="connsiteX79" fmla="*/ 1866900 w 4995333"/>
              <a:gd name="connsiteY79" fmla="*/ 1104900 h 2455333"/>
              <a:gd name="connsiteX80" fmla="*/ 1866900 w 4995333"/>
              <a:gd name="connsiteY80" fmla="*/ 1121833 h 2455333"/>
              <a:gd name="connsiteX81" fmla="*/ 1866900 w 4995333"/>
              <a:gd name="connsiteY81" fmla="*/ 1121833 h 2455333"/>
              <a:gd name="connsiteX82" fmla="*/ 1866900 w 4995333"/>
              <a:gd name="connsiteY82" fmla="*/ 1151466 h 2455333"/>
              <a:gd name="connsiteX83" fmla="*/ 1989666 w 4995333"/>
              <a:gd name="connsiteY83" fmla="*/ 1151466 h 2455333"/>
              <a:gd name="connsiteX84" fmla="*/ 1989666 w 4995333"/>
              <a:gd name="connsiteY84" fmla="*/ 1168400 h 2455333"/>
              <a:gd name="connsiteX85" fmla="*/ 2087033 w 4995333"/>
              <a:gd name="connsiteY85" fmla="*/ 1168400 h 2455333"/>
              <a:gd name="connsiteX86" fmla="*/ 2087033 w 4995333"/>
              <a:gd name="connsiteY86" fmla="*/ 1193800 h 2455333"/>
              <a:gd name="connsiteX87" fmla="*/ 2205566 w 4995333"/>
              <a:gd name="connsiteY87" fmla="*/ 1193800 h 2455333"/>
              <a:gd name="connsiteX88" fmla="*/ 2205566 w 4995333"/>
              <a:gd name="connsiteY88" fmla="*/ 1219200 h 2455333"/>
              <a:gd name="connsiteX89" fmla="*/ 2256366 w 4995333"/>
              <a:gd name="connsiteY89" fmla="*/ 1219200 h 2455333"/>
              <a:gd name="connsiteX90" fmla="*/ 2256366 w 4995333"/>
              <a:gd name="connsiteY90" fmla="*/ 1244600 h 2455333"/>
              <a:gd name="connsiteX91" fmla="*/ 2302933 w 4995333"/>
              <a:gd name="connsiteY91" fmla="*/ 1244600 h 2455333"/>
              <a:gd name="connsiteX92" fmla="*/ 2302933 w 4995333"/>
              <a:gd name="connsiteY92" fmla="*/ 1270000 h 2455333"/>
              <a:gd name="connsiteX93" fmla="*/ 2315633 w 4995333"/>
              <a:gd name="connsiteY93" fmla="*/ 1270000 h 2455333"/>
              <a:gd name="connsiteX94" fmla="*/ 2315633 w 4995333"/>
              <a:gd name="connsiteY94" fmla="*/ 1299633 h 2455333"/>
              <a:gd name="connsiteX95" fmla="*/ 2374900 w 4995333"/>
              <a:gd name="connsiteY95" fmla="*/ 1299633 h 2455333"/>
              <a:gd name="connsiteX96" fmla="*/ 2374900 w 4995333"/>
              <a:gd name="connsiteY96" fmla="*/ 1346200 h 2455333"/>
              <a:gd name="connsiteX97" fmla="*/ 2497666 w 4995333"/>
              <a:gd name="connsiteY97" fmla="*/ 1346200 h 2455333"/>
              <a:gd name="connsiteX98" fmla="*/ 2497666 w 4995333"/>
              <a:gd name="connsiteY98" fmla="*/ 1371600 h 2455333"/>
              <a:gd name="connsiteX99" fmla="*/ 2641600 w 4995333"/>
              <a:gd name="connsiteY99" fmla="*/ 1371600 h 2455333"/>
              <a:gd name="connsiteX100" fmla="*/ 2641600 w 4995333"/>
              <a:gd name="connsiteY100" fmla="*/ 1388533 h 2455333"/>
              <a:gd name="connsiteX101" fmla="*/ 2671233 w 4995333"/>
              <a:gd name="connsiteY101" fmla="*/ 1388533 h 2455333"/>
              <a:gd name="connsiteX102" fmla="*/ 2671233 w 4995333"/>
              <a:gd name="connsiteY102" fmla="*/ 1418166 h 2455333"/>
              <a:gd name="connsiteX103" fmla="*/ 2899833 w 4995333"/>
              <a:gd name="connsiteY103" fmla="*/ 1418166 h 2455333"/>
              <a:gd name="connsiteX104" fmla="*/ 2899833 w 4995333"/>
              <a:gd name="connsiteY104" fmla="*/ 1439333 h 2455333"/>
              <a:gd name="connsiteX105" fmla="*/ 2988733 w 4995333"/>
              <a:gd name="connsiteY105" fmla="*/ 1439333 h 2455333"/>
              <a:gd name="connsiteX106" fmla="*/ 2988733 w 4995333"/>
              <a:gd name="connsiteY106" fmla="*/ 1460500 h 2455333"/>
              <a:gd name="connsiteX107" fmla="*/ 3064933 w 4995333"/>
              <a:gd name="connsiteY107" fmla="*/ 1460500 h 2455333"/>
              <a:gd name="connsiteX108" fmla="*/ 3064933 w 4995333"/>
              <a:gd name="connsiteY108" fmla="*/ 1481666 h 2455333"/>
              <a:gd name="connsiteX109" fmla="*/ 3204633 w 4995333"/>
              <a:gd name="connsiteY109" fmla="*/ 1481666 h 2455333"/>
              <a:gd name="connsiteX110" fmla="*/ 3204633 w 4995333"/>
              <a:gd name="connsiteY110" fmla="*/ 1494366 h 2455333"/>
              <a:gd name="connsiteX111" fmla="*/ 3268133 w 4995333"/>
              <a:gd name="connsiteY111" fmla="*/ 1494366 h 2455333"/>
              <a:gd name="connsiteX112" fmla="*/ 3268133 w 4995333"/>
              <a:gd name="connsiteY112" fmla="*/ 1528233 h 2455333"/>
              <a:gd name="connsiteX113" fmla="*/ 3369733 w 4995333"/>
              <a:gd name="connsiteY113" fmla="*/ 1528233 h 2455333"/>
              <a:gd name="connsiteX114" fmla="*/ 3369733 w 4995333"/>
              <a:gd name="connsiteY114" fmla="*/ 1553633 h 2455333"/>
              <a:gd name="connsiteX115" fmla="*/ 3636433 w 4995333"/>
              <a:gd name="connsiteY115" fmla="*/ 1553633 h 2455333"/>
              <a:gd name="connsiteX116" fmla="*/ 3636433 w 4995333"/>
              <a:gd name="connsiteY116" fmla="*/ 1579033 h 2455333"/>
              <a:gd name="connsiteX117" fmla="*/ 3750733 w 4995333"/>
              <a:gd name="connsiteY117" fmla="*/ 1579033 h 2455333"/>
              <a:gd name="connsiteX118" fmla="*/ 3750733 w 4995333"/>
              <a:gd name="connsiteY118" fmla="*/ 1595966 h 2455333"/>
              <a:gd name="connsiteX119" fmla="*/ 4207933 w 4995333"/>
              <a:gd name="connsiteY119" fmla="*/ 1595966 h 2455333"/>
              <a:gd name="connsiteX120" fmla="*/ 4207933 w 4995333"/>
              <a:gd name="connsiteY120" fmla="*/ 1642533 h 2455333"/>
              <a:gd name="connsiteX121" fmla="*/ 4995333 w 4995333"/>
              <a:gd name="connsiteY121" fmla="*/ 1642533 h 2455333"/>
              <a:gd name="connsiteX122" fmla="*/ 4988983 w 4995333"/>
              <a:gd name="connsiteY122" fmla="*/ 2455333 h 2455333"/>
              <a:gd name="connsiteX0" fmla="*/ 0 w 4999909"/>
              <a:gd name="connsiteY0" fmla="*/ 0 h 2457449"/>
              <a:gd name="connsiteX1" fmla="*/ 76200 w 4999909"/>
              <a:gd name="connsiteY1" fmla="*/ 0 h 2457449"/>
              <a:gd name="connsiteX2" fmla="*/ 76200 w 4999909"/>
              <a:gd name="connsiteY2" fmla="*/ 38100 h 2457449"/>
              <a:gd name="connsiteX3" fmla="*/ 105833 w 4999909"/>
              <a:gd name="connsiteY3" fmla="*/ 38100 h 2457449"/>
              <a:gd name="connsiteX4" fmla="*/ 105833 w 4999909"/>
              <a:gd name="connsiteY4" fmla="*/ 55033 h 2457449"/>
              <a:gd name="connsiteX5" fmla="*/ 131233 w 4999909"/>
              <a:gd name="connsiteY5" fmla="*/ 55033 h 2457449"/>
              <a:gd name="connsiteX6" fmla="*/ 131233 w 4999909"/>
              <a:gd name="connsiteY6" fmla="*/ 71966 h 2457449"/>
              <a:gd name="connsiteX7" fmla="*/ 152400 w 4999909"/>
              <a:gd name="connsiteY7" fmla="*/ 71966 h 2457449"/>
              <a:gd name="connsiteX8" fmla="*/ 152400 w 4999909"/>
              <a:gd name="connsiteY8" fmla="*/ 101600 h 2457449"/>
              <a:gd name="connsiteX9" fmla="*/ 165100 w 4999909"/>
              <a:gd name="connsiteY9" fmla="*/ 101600 h 2457449"/>
              <a:gd name="connsiteX10" fmla="*/ 165100 w 4999909"/>
              <a:gd name="connsiteY10" fmla="*/ 152400 h 2457449"/>
              <a:gd name="connsiteX11" fmla="*/ 275166 w 4999909"/>
              <a:gd name="connsiteY11" fmla="*/ 152400 h 2457449"/>
              <a:gd name="connsiteX12" fmla="*/ 275166 w 4999909"/>
              <a:gd name="connsiteY12" fmla="*/ 177800 h 2457449"/>
              <a:gd name="connsiteX13" fmla="*/ 292100 w 4999909"/>
              <a:gd name="connsiteY13" fmla="*/ 177800 h 2457449"/>
              <a:gd name="connsiteX14" fmla="*/ 292100 w 4999909"/>
              <a:gd name="connsiteY14" fmla="*/ 194733 h 2457449"/>
              <a:gd name="connsiteX15" fmla="*/ 300566 w 4999909"/>
              <a:gd name="connsiteY15" fmla="*/ 194733 h 2457449"/>
              <a:gd name="connsiteX16" fmla="*/ 300566 w 4999909"/>
              <a:gd name="connsiteY16" fmla="*/ 275166 h 2457449"/>
              <a:gd name="connsiteX17" fmla="*/ 313266 w 4999909"/>
              <a:gd name="connsiteY17" fmla="*/ 275166 h 2457449"/>
              <a:gd name="connsiteX18" fmla="*/ 325966 w 4999909"/>
              <a:gd name="connsiteY18" fmla="*/ 287866 h 2457449"/>
              <a:gd name="connsiteX19" fmla="*/ 325966 w 4999909"/>
              <a:gd name="connsiteY19" fmla="*/ 304800 h 2457449"/>
              <a:gd name="connsiteX20" fmla="*/ 436033 w 4999909"/>
              <a:gd name="connsiteY20" fmla="*/ 304800 h 2457449"/>
              <a:gd name="connsiteX21" fmla="*/ 436033 w 4999909"/>
              <a:gd name="connsiteY21" fmla="*/ 355600 h 2457449"/>
              <a:gd name="connsiteX22" fmla="*/ 465666 w 4999909"/>
              <a:gd name="connsiteY22" fmla="*/ 355600 h 2457449"/>
              <a:gd name="connsiteX23" fmla="*/ 465666 w 4999909"/>
              <a:gd name="connsiteY23" fmla="*/ 381000 h 2457449"/>
              <a:gd name="connsiteX24" fmla="*/ 486833 w 4999909"/>
              <a:gd name="connsiteY24" fmla="*/ 381000 h 2457449"/>
              <a:gd name="connsiteX25" fmla="*/ 486833 w 4999909"/>
              <a:gd name="connsiteY25" fmla="*/ 393700 h 2457449"/>
              <a:gd name="connsiteX26" fmla="*/ 491066 w 4999909"/>
              <a:gd name="connsiteY26" fmla="*/ 393700 h 2457449"/>
              <a:gd name="connsiteX27" fmla="*/ 508000 w 4999909"/>
              <a:gd name="connsiteY27" fmla="*/ 393700 h 2457449"/>
              <a:gd name="connsiteX28" fmla="*/ 508000 w 4999909"/>
              <a:gd name="connsiteY28" fmla="*/ 440266 h 2457449"/>
              <a:gd name="connsiteX29" fmla="*/ 579966 w 4999909"/>
              <a:gd name="connsiteY29" fmla="*/ 440266 h 2457449"/>
              <a:gd name="connsiteX30" fmla="*/ 579966 w 4999909"/>
              <a:gd name="connsiteY30" fmla="*/ 465666 h 2457449"/>
              <a:gd name="connsiteX31" fmla="*/ 596900 w 4999909"/>
              <a:gd name="connsiteY31" fmla="*/ 465666 h 2457449"/>
              <a:gd name="connsiteX32" fmla="*/ 596900 w 4999909"/>
              <a:gd name="connsiteY32" fmla="*/ 491066 h 2457449"/>
              <a:gd name="connsiteX33" fmla="*/ 596900 w 4999909"/>
              <a:gd name="connsiteY33" fmla="*/ 491066 h 2457449"/>
              <a:gd name="connsiteX34" fmla="*/ 613833 w 4999909"/>
              <a:gd name="connsiteY34" fmla="*/ 507999 h 2457449"/>
              <a:gd name="connsiteX35" fmla="*/ 690033 w 4999909"/>
              <a:gd name="connsiteY35" fmla="*/ 507999 h 2457449"/>
              <a:gd name="connsiteX36" fmla="*/ 690033 w 4999909"/>
              <a:gd name="connsiteY36" fmla="*/ 529166 h 2457449"/>
              <a:gd name="connsiteX37" fmla="*/ 698500 w 4999909"/>
              <a:gd name="connsiteY37" fmla="*/ 537633 h 2457449"/>
              <a:gd name="connsiteX38" fmla="*/ 698500 w 4999909"/>
              <a:gd name="connsiteY38" fmla="*/ 563033 h 2457449"/>
              <a:gd name="connsiteX39" fmla="*/ 717551 w 4999909"/>
              <a:gd name="connsiteY39" fmla="*/ 567266 h 2457449"/>
              <a:gd name="connsiteX40" fmla="*/ 715433 w 4999909"/>
              <a:gd name="connsiteY40" fmla="*/ 579966 h 2457449"/>
              <a:gd name="connsiteX41" fmla="*/ 842433 w 4999909"/>
              <a:gd name="connsiteY41" fmla="*/ 579966 h 2457449"/>
              <a:gd name="connsiteX42" fmla="*/ 842433 w 4999909"/>
              <a:gd name="connsiteY42" fmla="*/ 588433 h 2457449"/>
              <a:gd name="connsiteX43" fmla="*/ 859366 w 4999909"/>
              <a:gd name="connsiteY43" fmla="*/ 588433 h 2457449"/>
              <a:gd name="connsiteX44" fmla="*/ 859366 w 4999909"/>
              <a:gd name="connsiteY44" fmla="*/ 613833 h 2457449"/>
              <a:gd name="connsiteX45" fmla="*/ 872066 w 4999909"/>
              <a:gd name="connsiteY45" fmla="*/ 613833 h 2457449"/>
              <a:gd name="connsiteX46" fmla="*/ 872066 w 4999909"/>
              <a:gd name="connsiteY46" fmla="*/ 613833 h 2457449"/>
              <a:gd name="connsiteX47" fmla="*/ 872066 w 4999909"/>
              <a:gd name="connsiteY47" fmla="*/ 639233 h 2457449"/>
              <a:gd name="connsiteX48" fmla="*/ 990600 w 4999909"/>
              <a:gd name="connsiteY48" fmla="*/ 639233 h 2457449"/>
              <a:gd name="connsiteX49" fmla="*/ 990600 w 4999909"/>
              <a:gd name="connsiteY49" fmla="*/ 673100 h 2457449"/>
              <a:gd name="connsiteX50" fmla="*/ 1117600 w 4999909"/>
              <a:gd name="connsiteY50" fmla="*/ 673100 h 2457449"/>
              <a:gd name="connsiteX51" fmla="*/ 1117600 w 4999909"/>
              <a:gd name="connsiteY51" fmla="*/ 702733 h 2457449"/>
              <a:gd name="connsiteX52" fmla="*/ 1130300 w 4999909"/>
              <a:gd name="connsiteY52" fmla="*/ 702733 h 2457449"/>
              <a:gd name="connsiteX53" fmla="*/ 1130300 w 4999909"/>
              <a:gd name="connsiteY53" fmla="*/ 740833 h 2457449"/>
              <a:gd name="connsiteX54" fmla="*/ 1155700 w 4999909"/>
              <a:gd name="connsiteY54" fmla="*/ 740833 h 2457449"/>
              <a:gd name="connsiteX55" fmla="*/ 1155700 w 4999909"/>
              <a:gd name="connsiteY55" fmla="*/ 787400 h 2457449"/>
              <a:gd name="connsiteX56" fmla="*/ 1176866 w 4999909"/>
              <a:gd name="connsiteY56" fmla="*/ 787400 h 2457449"/>
              <a:gd name="connsiteX57" fmla="*/ 1176866 w 4999909"/>
              <a:gd name="connsiteY57" fmla="*/ 804333 h 2457449"/>
              <a:gd name="connsiteX58" fmla="*/ 1270000 w 4999909"/>
              <a:gd name="connsiteY58" fmla="*/ 804333 h 2457449"/>
              <a:gd name="connsiteX59" fmla="*/ 1270000 w 4999909"/>
              <a:gd name="connsiteY59" fmla="*/ 842433 h 2457449"/>
              <a:gd name="connsiteX60" fmla="*/ 1270000 w 4999909"/>
              <a:gd name="connsiteY60" fmla="*/ 842433 h 2457449"/>
              <a:gd name="connsiteX61" fmla="*/ 1320800 w 4999909"/>
              <a:gd name="connsiteY61" fmla="*/ 842433 h 2457449"/>
              <a:gd name="connsiteX62" fmla="*/ 1320800 w 4999909"/>
              <a:gd name="connsiteY62" fmla="*/ 863600 h 2457449"/>
              <a:gd name="connsiteX63" fmla="*/ 1409700 w 4999909"/>
              <a:gd name="connsiteY63" fmla="*/ 863600 h 2457449"/>
              <a:gd name="connsiteX64" fmla="*/ 1409700 w 4999909"/>
              <a:gd name="connsiteY64" fmla="*/ 931333 h 2457449"/>
              <a:gd name="connsiteX65" fmla="*/ 1439333 w 4999909"/>
              <a:gd name="connsiteY65" fmla="*/ 931333 h 2457449"/>
              <a:gd name="connsiteX66" fmla="*/ 1439333 w 4999909"/>
              <a:gd name="connsiteY66" fmla="*/ 948266 h 2457449"/>
              <a:gd name="connsiteX67" fmla="*/ 1494366 w 4999909"/>
              <a:gd name="connsiteY67" fmla="*/ 948266 h 2457449"/>
              <a:gd name="connsiteX68" fmla="*/ 1494366 w 4999909"/>
              <a:gd name="connsiteY68" fmla="*/ 948266 h 2457449"/>
              <a:gd name="connsiteX69" fmla="*/ 1494366 w 4999909"/>
              <a:gd name="connsiteY69" fmla="*/ 965200 h 2457449"/>
              <a:gd name="connsiteX70" fmla="*/ 1608666 w 4999909"/>
              <a:gd name="connsiteY70" fmla="*/ 965200 h 2457449"/>
              <a:gd name="connsiteX71" fmla="*/ 1608666 w 4999909"/>
              <a:gd name="connsiteY71" fmla="*/ 990600 h 2457449"/>
              <a:gd name="connsiteX72" fmla="*/ 1672166 w 4999909"/>
              <a:gd name="connsiteY72" fmla="*/ 990600 h 2457449"/>
              <a:gd name="connsiteX73" fmla="*/ 1672166 w 4999909"/>
              <a:gd name="connsiteY73" fmla="*/ 1016000 h 2457449"/>
              <a:gd name="connsiteX74" fmla="*/ 1693333 w 4999909"/>
              <a:gd name="connsiteY74" fmla="*/ 1016000 h 2457449"/>
              <a:gd name="connsiteX75" fmla="*/ 1693333 w 4999909"/>
              <a:gd name="connsiteY75" fmla="*/ 1049866 h 2457449"/>
              <a:gd name="connsiteX76" fmla="*/ 1816100 w 4999909"/>
              <a:gd name="connsiteY76" fmla="*/ 1049866 h 2457449"/>
              <a:gd name="connsiteX77" fmla="*/ 1816100 w 4999909"/>
              <a:gd name="connsiteY77" fmla="*/ 1092200 h 2457449"/>
              <a:gd name="connsiteX78" fmla="*/ 1828800 w 4999909"/>
              <a:gd name="connsiteY78" fmla="*/ 1104900 h 2457449"/>
              <a:gd name="connsiteX79" fmla="*/ 1866900 w 4999909"/>
              <a:gd name="connsiteY79" fmla="*/ 1104900 h 2457449"/>
              <a:gd name="connsiteX80" fmla="*/ 1866900 w 4999909"/>
              <a:gd name="connsiteY80" fmla="*/ 1121833 h 2457449"/>
              <a:gd name="connsiteX81" fmla="*/ 1866900 w 4999909"/>
              <a:gd name="connsiteY81" fmla="*/ 1121833 h 2457449"/>
              <a:gd name="connsiteX82" fmla="*/ 1866900 w 4999909"/>
              <a:gd name="connsiteY82" fmla="*/ 1151466 h 2457449"/>
              <a:gd name="connsiteX83" fmla="*/ 1989666 w 4999909"/>
              <a:gd name="connsiteY83" fmla="*/ 1151466 h 2457449"/>
              <a:gd name="connsiteX84" fmla="*/ 1989666 w 4999909"/>
              <a:gd name="connsiteY84" fmla="*/ 1168400 h 2457449"/>
              <a:gd name="connsiteX85" fmla="*/ 2087033 w 4999909"/>
              <a:gd name="connsiteY85" fmla="*/ 1168400 h 2457449"/>
              <a:gd name="connsiteX86" fmla="*/ 2087033 w 4999909"/>
              <a:gd name="connsiteY86" fmla="*/ 1193800 h 2457449"/>
              <a:gd name="connsiteX87" fmla="*/ 2205566 w 4999909"/>
              <a:gd name="connsiteY87" fmla="*/ 1193800 h 2457449"/>
              <a:gd name="connsiteX88" fmla="*/ 2205566 w 4999909"/>
              <a:gd name="connsiteY88" fmla="*/ 1219200 h 2457449"/>
              <a:gd name="connsiteX89" fmla="*/ 2256366 w 4999909"/>
              <a:gd name="connsiteY89" fmla="*/ 1219200 h 2457449"/>
              <a:gd name="connsiteX90" fmla="*/ 2256366 w 4999909"/>
              <a:gd name="connsiteY90" fmla="*/ 1244600 h 2457449"/>
              <a:gd name="connsiteX91" fmla="*/ 2302933 w 4999909"/>
              <a:gd name="connsiteY91" fmla="*/ 1244600 h 2457449"/>
              <a:gd name="connsiteX92" fmla="*/ 2302933 w 4999909"/>
              <a:gd name="connsiteY92" fmla="*/ 1270000 h 2457449"/>
              <a:gd name="connsiteX93" fmla="*/ 2315633 w 4999909"/>
              <a:gd name="connsiteY93" fmla="*/ 1270000 h 2457449"/>
              <a:gd name="connsiteX94" fmla="*/ 2315633 w 4999909"/>
              <a:gd name="connsiteY94" fmla="*/ 1299633 h 2457449"/>
              <a:gd name="connsiteX95" fmla="*/ 2374900 w 4999909"/>
              <a:gd name="connsiteY95" fmla="*/ 1299633 h 2457449"/>
              <a:gd name="connsiteX96" fmla="*/ 2374900 w 4999909"/>
              <a:gd name="connsiteY96" fmla="*/ 1346200 h 2457449"/>
              <a:gd name="connsiteX97" fmla="*/ 2497666 w 4999909"/>
              <a:gd name="connsiteY97" fmla="*/ 1346200 h 2457449"/>
              <a:gd name="connsiteX98" fmla="*/ 2497666 w 4999909"/>
              <a:gd name="connsiteY98" fmla="*/ 1371600 h 2457449"/>
              <a:gd name="connsiteX99" fmla="*/ 2641600 w 4999909"/>
              <a:gd name="connsiteY99" fmla="*/ 1371600 h 2457449"/>
              <a:gd name="connsiteX100" fmla="*/ 2641600 w 4999909"/>
              <a:gd name="connsiteY100" fmla="*/ 1388533 h 2457449"/>
              <a:gd name="connsiteX101" fmla="*/ 2671233 w 4999909"/>
              <a:gd name="connsiteY101" fmla="*/ 1388533 h 2457449"/>
              <a:gd name="connsiteX102" fmla="*/ 2671233 w 4999909"/>
              <a:gd name="connsiteY102" fmla="*/ 1418166 h 2457449"/>
              <a:gd name="connsiteX103" fmla="*/ 2899833 w 4999909"/>
              <a:gd name="connsiteY103" fmla="*/ 1418166 h 2457449"/>
              <a:gd name="connsiteX104" fmla="*/ 2899833 w 4999909"/>
              <a:gd name="connsiteY104" fmla="*/ 1439333 h 2457449"/>
              <a:gd name="connsiteX105" fmla="*/ 2988733 w 4999909"/>
              <a:gd name="connsiteY105" fmla="*/ 1439333 h 2457449"/>
              <a:gd name="connsiteX106" fmla="*/ 2988733 w 4999909"/>
              <a:gd name="connsiteY106" fmla="*/ 1460500 h 2457449"/>
              <a:gd name="connsiteX107" fmla="*/ 3064933 w 4999909"/>
              <a:gd name="connsiteY107" fmla="*/ 1460500 h 2457449"/>
              <a:gd name="connsiteX108" fmla="*/ 3064933 w 4999909"/>
              <a:gd name="connsiteY108" fmla="*/ 1481666 h 2457449"/>
              <a:gd name="connsiteX109" fmla="*/ 3204633 w 4999909"/>
              <a:gd name="connsiteY109" fmla="*/ 1481666 h 2457449"/>
              <a:gd name="connsiteX110" fmla="*/ 3204633 w 4999909"/>
              <a:gd name="connsiteY110" fmla="*/ 1494366 h 2457449"/>
              <a:gd name="connsiteX111" fmla="*/ 3268133 w 4999909"/>
              <a:gd name="connsiteY111" fmla="*/ 1494366 h 2457449"/>
              <a:gd name="connsiteX112" fmla="*/ 3268133 w 4999909"/>
              <a:gd name="connsiteY112" fmla="*/ 1528233 h 2457449"/>
              <a:gd name="connsiteX113" fmla="*/ 3369733 w 4999909"/>
              <a:gd name="connsiteY113" fmla="*/ 1528233 h 2457449"/>
              <a:gd name="connsiteX114" fmla="*/ 3369733 w 4999909"/>
              <a:gd name="connsiteY114" fmla="*/ 1553633 h 2457449"/>
              <a:gd name="connsiteX115" fmla="*/ 3636433 w 4999909"/>
              <a:gd name="connsiteY115" fmla="*/ 1553633 h 2457449"/>
              <a:gd name="connsiteX116" fmla="*/ 3636433 w 4999909"/>
              <a:gd name="connsiteY116" fmla="*/ 1579033 h 2457449"/>
              <a:gd name="connsiteX117" fmla="*/ 3750733 w 4999909"/>
              <a:gd name="connsiteY117" fmla="*/ 1579033 h 2457449"/>
              <a:gd name="connsiteX118" fmla="*/ 3750733 w 4999909"/>
              <a:gd name="connsiteY118" fmla="*/ 1595966 h 2457449"/>
              <a:gd name="connsiteX119" fmla="*/ 4207933 w 4999909"/>
              <a:gd name="connsiteY119" fmla="*/ 1595966 h 2457449"/>
              <a:gd name="connsiteX120" fmla="*/ 4207933 w 4999909"/>
              <a:gd name="connsiteY120" fmla="*/ 1642533 h 2457449"/>
              <a:gd name="connsiteX121" fmla="*/ 4995333 w 4999909"/>
              <a:gd name="connsiteY121" fmla="*/ 1642533 h 2457449"/>
              <a:gd name="connsiteX122" fmla="*/ 4999567 w 4999909"/>
              <a:gd name="connsiteY122" fmla="*/ 2457449 h 2457449"/>
              <a:gd name="connsiteX0" fmla="*/ 0 w 4999909"/>
              <a:gd name="connsiteY0" fmla="*/ 0 h 2457449"/>
              <a:gd name="connsiteX1" fmla="*/ 76200 w 4999909"/>
              <a:gd name="connsiteY1" fmla="*/ 0 h 2457449"/>
              <a:gd name="connsiteX2" fmla="*/ 76200 w 4999909"/>
              <a:gd name="connsiteY2" fmla="*/ 38100 h 2457449"/>
              <a:gd name="connsiteX3" fmla="*/ 105833 w 4999909"/>
              <a:gd name="connsiteY3" fmla="*/ 38100 h 2457449"/>
              <a:gd name="connsiteX4" fmla="*/ 105833 w 4999909"/>
              <a:gd name="connsiteY4" fmla="*/ 55033 h 2457449"/>
              <a:gd name="connsiteX5" fmla="*/ 131233 w 4999909"/>
              <a:gd name="connsiteY5" fmla="*/ 55033 h 2457449"/>
              <a:gd name="connsiteX6" fmla="*/ 131233 w 4999909"/>
              <a:gd name="connsiteY6" fmla="*/ 71966 h 2457449"/>
              <a:gd name="connsiteX7" fmla="*/ 152400 w 4999909"/>
              <a:gd name="connsiteY7" fmla="*/ 71966 h 2457449"/>
              <a:gd name="connsiteX8" fmla="*/ 152400 w 4999909"/>
              <a:gd name="connsiteY8" fmla="*/ 101600 h 2457449"/>
              <a:gd name="connsiteX9" fmla="*/ 165100 w 4999909"/>
              <a:gd name="connsiteY9" fmla="*/ 101600 h 2457449"/>
              <a:gd name="connsiteX10" fmla="*/ 165100 w 4999909"/>
              <a:gd name="connsiteY10" fmla="*/ 152400 h 2457449"/>
              <a:gd name="connsiteX11" fmla="*/ 275166 w 4999909"/>
              <a:gd name="connsiteY11" fmla="*/ 152400 h 2457449"/>
              <a:gd name="connsiteX12" fmla="*/ 275166 w 4999909"/>
              <a:gd name="connsiteY12" fmla="*/ 177800 h 2457449"/>
              <a:gd name="connsiteX13" fmla="*/ 292100 w 4999909"/>
              <a:gd name="connsiteY13" fmla="*/ 177800 h 2457449"/>
              <a:gd name="connsiteX14" fmla="*/ 292100 w 4999909"/>
              <a:gd name="connsiteY14" fmla="*/ 194733 h 2457449"/>
              <a:gd name="connsiteX15" fmla="*/ 300566 w 4999909"/>
              <a:gd name="connsiteY15" fmla="*/ 194733 h 2457449"/>
              <a:gd name="connsiteX16" fmla="*/ 300566 w 4999909"/>
              <a:gd name="connsiteY16" fmla="*/ 275166 h 2457449"/>
              <a:gd name="connsiteX17" fmla="*/ 313266 w 4999909"/>
              <a:gd name="connsiteY17" fmla="*/ 275166 h 2457449"/>
              <a:gd name="connsiteX18" fmla="*/ 325966 w 4999909"/>
              <a:gd name="connsiteY18" fmla="*/ 287866 h 2457449"/>
              <a:gd name="connsiteX19" fmla="*/ 325966 w 4999909"/>
              <a:gd name="connsiteY19" fmla="*/ 304800 h 2457449"/>
              <a:gd name="connsiteX20" fmla="*/ 436033 w 4999909"/>
              <a:gd name="connsiteY20" fmla="*/ 304800 h 2457449"/>
              <a:gd name="connsiteX21" fmla="*/ 436033 w 4999909"/>
              <a:gd name="connsiteY21" fmla="*/ 355600 h 2457449"/>
              <a:gd name="connsiteX22" fmla="*/ 465666 w 4999909"/>
              <a:gd name="connsiteY22" fmla="*/ 355600 h 2457449"/>
              <a:gd name="connsiteX23" fmla="*/ 465666 w 4999909"/>
              <a:gd name="connsiteY23" fmla="*/ 381000 h 2457449"/>
              <a:gd name="connsiteX24" fmla="*/ 486833 w 4999909"/>
              <a:gd name="connsiteY24" fmla="*/ 381000 h 2457449"/>
              <a:gd name="connsiteX25" fmla="*/ 486833 w 4999909"/>
              <a:gd name="connsiteY25" fmla="*/ 393700 h 2457449"/>
              <a:gd name="connsiteX26" fmla="*/ 491066 w 4999909"/>
              <a:gd name="connsiteY26" fmla="*/ 393700 h 2457449"/>
              <a:gd name="connsiteX27" fmla="*/ 508000 w 4999909"/>
              <a:gd name="connsiteY27" fmla="*/ 393700 h 2457449"/>
              <a:gd name="connsiteX28" fmla="*/ 508000 w 4999909"/>
              <a:gd name="connsiteY28" fmla="*/ 440266 h 2457449"/>
              <a:gd name="connsiteX29" fmla="*/ 579966 w 4999909"/>
              <a:gd name="connsiteY29" fmla="*/ 440266 h 2457449"/>
              <a:gd name="connsiteX30" fmla="*/ 579966 w 4999909"/>
              <a:gd name="connsiteY30" fmla="*/ 465666 h 2457449"/>
              <a:gd name="connsiteX31" fmla="*/ 596900 w 4999909"/>
              <a:gd name="connsiteY31" fmla="*/ 465666 h 2457449"/>
              <a:gd name="connsiteX32" fmla="*/ 596900 w 4999909"/>
              <a:gd name="connsiteY32" fmla="*/ 491066 h 2457449"/>
              <a:gd name="connsiteX33" fmla="*/ 596900 w 4999909"/>
              <a:gd name="connsiteY33" fmla="*/ 491066 h 2457449"/>
              <a:gd name="connsiteX34" fmla="*/ 613833 w 4999909"/>
              <a:gd name="connsiteY34" fmla="*/ 507999 h 2457449"/>
              <a:gd name="connsiteX35" fmla="*/ 690033 w 4999909"/>
              <a:gd name="connsiteY35" fmla="*/ 507999 h 2457449"/>
              <a:gd name="connsiteX36" fmla="*/ 690033 w 4999909"/>
              <a:gd name="connsiteY36" fmla="*/ 529166 h 2457449"/>
              <a:gd name="connsiteX37" fmla="*/ 698500 w 4999909"/>
              <a:gd name="connsiteY37" fmla="*/ 537633 h 2457449"/>
              <a:gd name="connsiteX38" fmla="*/ 698500 w 4999909"/>
              <a:gd name="connsiteY38" fmla="*/ 563033 h 2457449"/>
              <a:gd name="connsiteX39" fmla="*/ 717551 w 4999909"/>
              <a:gd name="connsiteY39" fmla="*/ 567266 h 2457449"/>
              <a:gd name="connsiteX40" fmla="*/ 715433 w 4999909"/>
              <a:gd name="connsiteY40" fmla="*/ 579966 h 2457449"/>
              <a:gd name="connsiteX41" fmla="*/ 842433 w 4999909"/>
              <a:gd name="connsiteY41" fmla="*/ 579966 h 2457449"/>
              <a:gd name="connsiteX42" fmla="*/ 842433 w 4999909"/>
              <a:gd name="connsiteY42" fmla="*/ 588433 h 2457449"/>
              <a:gd name="connsiteX43" fmla="*/ 859366 w 4999909"/>
              <a:gd name="connsiteY43" fmla="*/ 588433 h 2457449"/>
              <a:gd name="connsiteX44" fmla="*/ 859366 w 4999909"/>
              <a:gd name="connsiteY44" fmla="*/ 613833 h 2457449"/>
              <a:gd name="connsiteX45" fmla="*/ 872066 w 4999909"/>
              <a:gd name="connsiteY45" fmla="*/ 613833 h 2457449"/>
              <a:gd name="connsiteX46" fmla="*/ 872066 w 4999909"/>
              <a:gd name="connsiteY46" fmla="*/ 613833 h 2457449"/>
              <a:gd name="connsiteX47" fmla="*/ 872066 w 4999909"/>
              <a:gd name="connsiteY47" fmla="*/ 639233 h 2457449"/>
              <a:gd name="connsiteX48" fmla="*/ 990600 w 4999909"/>
              <a:gd name="connsiteY48" fmla="*/ 639233 h 2457449"/>
              <a:gd name="connsiteX49" fmla="*/ 990600 w 4999909"/>
              <a:gd name="connsiteY49" fmla="*/ 673100 h 2457449"/>
              <a:gd name="connsiteX50" fmla="*/ 1117600 w 4999909"/>
              <a:gd name="connsiteY50" fmla="*/ 673100 h 2457449"/>
              <a:gd name="connsiteX51" fmla="*/ 1117600 w 4999909"/>
              <a:gd name="connsiteY51" fmla="*/ 702733 h 2457449"/>
              <a:gd name="connsiteX52" fmla="*/ 1130300 w 4999909"/>
              <a:gd name="connsiteY52" fmla="*/ 702733 h 2457449"/>
              <a:gd name="connsiteX53" fmla="*/ 1130300 w 4999909"/>
              <a:gd name="connsiteY53" fmla="*/ 740833 h 2457449"/>
              <a:gd name="connsiteX54" fmla="*/ 1155700 w 4999909"/>
              <a:gd name="connsiteY54" fmla="*/ 740833 h 2457449"/>
              <a:gd name="connsiteX55" fmla="*/ 1155700 w 4999909"/>
              <a:gd name="connsiteY55" fmla="*/ 787400 h 2457449"/>
              <a:gd name="connsiteX56" fmla="*/ 1176866 w 4999909"/>
              <a:gd name="connsiteY56" fmla="*/ 787400 h 2457449"/>
              <a:gd name="connsiteX57" fmla="*/ 1176866 w 4999909"/>
              <a:gd name="connsiteY57" fmla="*/ 804333 h 2457449"/>
              <a:gd name="connsiteX58" fmla="*/ 1270000 w 4999909"/>
              <a:gd name="connsiteY58" fmla="*/ 804333 h 2457449"/>
              <a:gd name="connsiteX59" fmla="*/ 1270000 w 4999909"/>
              <a:gd name="connsiteY59" fmla="*/ 842433 h 2457449"/>
              <a:gd name="connsiteX60" fmla="*/ 1270000 w 4999909"/>
              <a:gd name="connsiteY60" fmla="*/ 842433 h 2457449"/>
              <a:gd name="connsiteX61" fmla="*/ 1320800 w 4999909"/>
              <a:gd name="connsiteY61" fmla="*/ 842433 h 2457449"/>
              <a:gd name="connsiteX62" fmla="*/ 1320800 w 4999909"/>
              <a:gd name="connsiteY62" fmla="*/ 863600 h 2457449"/>
              <a:gd name="connsiteX63" fmla="*/ 1409700 w 4999909"/>
              <a:gd name="connsiteY63" fmla="*/ 863600 h 2457449"/>
              <a:gd name="connsiteX64" fmla="*/ 1409700 w 4999909"/>
              <a:gd name="connsiteY64" fmla="*/ 931333 h 2457449"/>
              <a:gd name="connsiteX65" fmla="*/ 1439333 w 4999909"/>
              <a:gd name="connsiteY65" fmla="*/ 931333 h 2457449"/>
              <a:gd name="connsiteX66" fmla="*/ 1439333 w 4999909"/>
              <a:gd name="connsiteY66" fmla="*/ 948266 h 2457449"/>
              <a:gd name="connsiteX67" fmla="*/ 1494366 w 4999909"/>
              <a:gd name="connsiteY67" fmla="*/ 948266 h 2457449"/>
              <a:gd name="connsiteX68" fmla="*/ 1494366 w 4999909"/>
              <a:gd name="connsiteY68" fmla="*/ 948266 h 2457449"/>
              <a:gd name="connsiteX69" fmla="*/ 1494366 w 4999909"/>
              <a:gd name="connsiteY69" fmla="*/ 965200 h 2457449"/>
              <a:gd name="connsiteX70" fmla="*/ 1608666 w 4999909"/>
              <a:gd name="connsiteY70" fmla="*/ 965200 h 2457449"/>
              <a:gd name="connsiteX71" fmla="*/ 1608666 w 4999909"/>
              <a:gd name="connsiteY71" fmla="*/ 990600 h 2457449"/>
              <a:gd name="connsiteX72" fmla="*/ 1672166 w 4999909"/>
              <a:gd name="connsiteY72" fmla="*/ 990600 h 2457449"/>
              <a:gd name="connsiteX73" fmla="*/ 1672166 w 4999909"/>
              <a:gd name="connsiteY73" fmla="*/ 1016000 h 2457449"/>
              <a:gd name="connsiteX74" fmla="*/ 1693333 w 4999909"/>
              <a:gd name="connsiteY74" fmla="*/ 1016000 h 2457449"/>
              <a:gd name="connsiteX75" fmla="*/ 1693333 w 4999909"/>
              <a:gd name="connsiteY75" fmla="*/ 1049866 h 2457449"/>
              <a:gd name="connsiteX76" fmla="*/ 1816100 w 4999909"/>
              <a:gd name="connsiteY76" fmla="*/ 1049866 h 2457449"/>
              <a:gd name="connsiteX77" fmla="*/ 1816100 w 4999909"/>
              <a:gd name="connsiteY77" fmla="*/ 1092200 h 2457449"/>
              <a:gd name="connsiteX78" fmla="*/ 1866900 w 4999909"/>
              <a:gd name="connsiteY78" fmla="*/ 1104900 h 2457449"/>
              <a:gd name="connsiteX79" fmla="*/ 1866900 w 4999909"/>
              <a:gd name="connsiteY79" fmla="*/ 1121833 h 2457449"/>
              <a:gd name="connsiteX80" fmla="*/ 1866900 w 4999909"/>
              <a:gd name="connsiteY80" fmla="*/ 1121833 h 2457449"/>
              <a:gd name="connsiteX81" fmla="*/ 1866900 w 4999909"/>
              <a:gd name="connsiteY81" fmla="*/ 1151466 h 2457449"/>
              <a:gd name="connsiteX82" fmla="*/ 1989666 w 4999909"/>
              <a:gd name="connsiteY82" fmla="*/ 1151466 h 2457449"/>
              <a:gd name="connsiteX83" fmla="*/ 1989666 w 4999909"/>
              <a:gd name="connsiteY83" fmla="*/ 1168400 h 2457449"/>
              <a:gd name="connsiteX84" fmla="*/ 2087033 w 4999909"/>
              <a:gd name="connsiteY84" fmla="*/ 1168400 h 2457449"/>
              <a:gd name="connsiteX85" fmla="*/ 2087033 w 4999909"/>
              <a:gd name="connsiteY85" fmla="*/ 1193800 h 2457449"/>
              <a:gd name="connsiteX86" fmla="*/ 2205566 w 4999909"/>
              <a:gd name="connsiteY86" fmla="*/ 1193800 h 2457449"/>
              <a:gd name="connsiteX87" fmla="*/ 2205566 w 4999909"/>
              <a:gd name="connsiteY87" fmla="*/ 1219200 h 2457449"/>
              <a:gd name="connsiteX88" fmla="*/ 2256366 w 4999909"/>
              <a:gd name="connsiteY88" fmla="*/ 1219200 h 2457449"/>
              <a:gd name="connsiteX89" fmla="*/ 2256366 w 4999909"/>
              <a:gd name="connsiteY89" fmla="*/ 1244600 h 2457449"/>
              <a:gd name="connsiteX90" fmla="*/ 2302933 w 4999909"/>
              <a:gd name="connsiteY90" fmla="*/ 1244600 h 2457449"/>
              <a:gd name="connsiteX91" fmla="*/ 2302933 w 4999909"/>
              <a:gd name="connsiteY91" fmla="*/ 1270000 h 2457449"/>
              <a:gd name="connsiteX92" fmla="*/ 2315633 w 4999909"/>
              <a:gd name="connsiteY92" fmla="*/ 1270000 h 2457449"/>
              <a:gd name="connsiteX93" fmla="*/ 2315633 w 4999909"/>
              <a:gd name="connsiteY93" fmla="*/ 1299633 h 2457449"/>
              <a:gd name="connsiteX94" fmla="*/ 2374900 w 4999909"/>
              <a:gd name="connsiteY94" fmla="*/ 1299633 h 2457449"/>
              <a:gd name="connsiteX95" fmla="*/ 2374900 w 4999909"/>
              <a:gd name="connsiteY95" fmla="*/ 1346200 h 2457449"/>
              <a:gd name="connsiteX96" fmla="*/ 2497666 w 4999909"/>
              <a:gd name="connsiteY96" fmla="*/ 1346200 h 2457449"/>
              <a:gd name="connsiteX97" fmla="*/ 2497666 w 4999909"/>
              <a:gd name="connsiteY97" fmla="*/ 1371600 h 2457449"/>
              <a:gd name="connsiteX98" fmla="*/ 2641600 w 4999909"/>
              <a:gd name="connsiteY98" fmla="*/ 1371600 h 2457449"/>
              <a:gd name="connsiteX99" fmla="*/ 2641600 w 4999909"/>
              <a:gd name="connsiteY99" fmla="*/ 1388533 h 2457449"/>
              <a:gd name="connsiteX100" fmla="*/ 2671233 w 4999909"/>
              <a:gd name="connsiteY100" fmla="*/ 1388533 h 2457449"/>
              <a:gd name="connsiteX101" fmla="*/ 2671233 w 4999909"/>
              <a:gd name="connsiteY101" fmla="*/ 1418166 h 2457449"/>
              <a:gd name="connsiteX102" fmla="*/ 2899833 w 4999909"/>
              <a:gd name="connsiteY102" fmla="*/ 1418166 h 2457449"/>
              <a:gd name="connsiteX103" fmla="*/ 2899833 w 4999909"/>
              <a:gd name="connsiteY103" fmla="*/ 1439333 h 2457449"/>
              <a:gd name="connsiteX104" fmla="*/ 2988733 w 4999909"/>
              <a:gd name="connsiteY104" fmla="*/ 1439333 h 2457449"/>
              <a:gd name="connsiteX105" fmla="*/ 2988733 w 4999909"/>
              <a:gd name="connsiteY105" fmla="*/ 1460500 h 2457449"/>
              <a:gd name="connsiteX106" fmla="*/ 3064933 w 4999909"/>
              <a:gd name="connsiteY106" fmla="*/ 1460500 h 2457449"/>
              <a:gd name="connsiteX107" fmla="*/ 3064933 w 4999909"/>
              <a:gd name="connsiteY107" fmla="*/ 1481666 h 2457449"/>
              <a:gd name="connsiteX108" fmla="*/ 3204633 w 4999909"/>
              <a:gd name="connsiteY108" fmla="*/ 1481666 h 2457449"/>
              <a:gd name="connsiteX109" fmla="*/ 3204633 w 4999909"/>
              <a:gd name="connsiteY109" fmla="*/ 1494366 h 2457449"/>
              <a:gd name="connsiteX110" fmla="*/ 3268133 w 4999909"/>
              <a:gd name="connsiteY110" fmla="*/ 1494366 h 2457449"/>
              <a:gd name="connsiteX111" fmla="*/ 3268133 w 4999909"/>
              <a:gd name="connsiteY111" fmla="*/ 1528233 h 2457449"/>
              <a:gd name="connsiteX112" fmla="*/ 3369733 w 4999909"/>
              <a:gd name="connsiteY112" fmla="*/ 1528233 h 2457449"/>
              <a:gd name="connsiteX113" fmla="*/ 3369733 w 4999909"/>
              <a:gd name="connsiteY113" fmla="*/ 1553633 h 2457449"/>
              <a:gd name="connsiteX114" fmla="*/ 3636433 w 4999909"/>
              <a:gd name="connsiteY114" fmla="*/ 1553633 h 2457449"/>
              <a:gd name="connsiteX115" fmla="*/ 3636433 w 4999909"/>
              <a:gd name="connsiteY115" fmla="*/ 1579033 h 2457449"/>
              <a:gd name="connsiteX116" fmla="*/ 3750733 w 4999909"/>
              <a:gd name="connsiteY116" fmla="*/ 1579033 h 2457449"/>
              <a:gd name="connsiteX117" fmla="*/ 3750733 w 4999909"/>
              <a:gd name="connsiteY117" fmla="*/ 1595966 h 2457449"/>
              <a:gd name="connsiteX118" fmla="*/ 4207933 w 4999909"/>
              <a:gd name="connsiteY118" fmla="*/ 1595966 h 2457449"/>
              <a:gd name="connsiteX119" fmla="*/ 4207933 w 4999909"/>
              <a:gd name="connsiteY119" fmla="*/ 1642533 h 2457449"/>
              <a:gd name="connsiteX120" fmla="*/ 4995333 w 4999909"/>
              <a:gd name="connsiteY120" fmla="*/ 1642533 h 2457449"/>
              <a:gd name="connsiteX121" fmla="*/ 4999567 w 4999909"/>
              <a:gd name="connsiteY121" fmla="*/ 2457449 h 2457449"/>
              <a:gd name="connsiteX0" fmla="*/ 0 w 4999909"/>
              <a:gd name="connsiteY0" fmla="*/ 0 h 2457449"/>
              <a:gd name="connsiteX1" fmla="*/ 76200 w 4999909"/>
              <a:gd name="connsiteY1" fmla="*/ 0 h 2457449"/>
              <a:gd name="connsiteX2" fmla="*/ 76200 w 4999909"/>
              <a:gd name="connsiteY2" fmla="*/ 38100 h 2457449"/>
              <a:gd name="connsiteX3" fmla="*/ 105833 w 4999909"/>
              <a:gd name="connsiteY3" fmla="*/ 38100 h 2457449"/>
              <a:gd name="connsiteX4" fmla="*/ 105833 w 4999909"/>
              <a:gd name="connsiteY4" fmla="*/ 55033 h 2457449"/>
              <a:gd name="connsiteX5" fmla="*/ 131233 w 4999909"/>
              <a:gd name="connsiteY5" fmla="*/ 55033 h 2457449"/>
              <a:gd name="connsiteX6" fmla="*/ 131233 w 4999909"/>
              <a:gd name="connsiteY6" fmla="*/ 71966 h 2457449"/>
              <a:gd name="connsiteX7" fmla="*/ 152400 w 4999909"/>
              <a:gd name="connsiteY7" fmla="*/ 71966 h 2457449"/>
              <a:gd name="connsiteX8" fmla="*/ 152400 w 4999909"/>
              <a:gd name="connsiteY8" fmla="*/ 101600 h 2457449"/>
              <a:gd name="connsiteX9" fmla="*/ 165100 w 4999909"/>
              <a:gd name="connsiteY9" fmla="*/ 101600 h 2457449"/>
              <a:gd name="connsiteX10" fmla="*/ 165100 w 4999909"/>
              <a:gd name="connsiteY10" fmla="*/ 152400 h 2457449"/>
              <a:gd name="connsiteX11" fmla="*/ 275166 w 4999909"/>
              <a:gd name="connsiteY11" fmla="*/ 152400 h 2457449"/>
              <a:gd name="connsiteX12" fmla="*/ 275166 w 4999909"/>
              <a:gd name="connsiteY12" fmla="*/ 177800 h 2457449"/>
              <a:gd name="connsiteX13" fmla="*/ 292100 w 4999909"/>
              <a:gd name="connsiteY13" fmla="*/ 177800 h 2457449"/>
              <a:gd name="connsiteX14" fmla="*/ 292100 w 4999909"/>
              <a:gd name="connsiteY14" fmla="*/ 194733 h 2457449"/>
              <a:gd name="connsiteX15" fmla="*/ 300566 w 4999909"/>
              <a:gd name="connsiteY15" fmla="*/ 194733 h 2457449"/>
              <a:gd name="connsiteX16" fmla="*/ 300566 w 4999909"/>
              <a:gd name="connsiteY16" fmla="*/ 275166 h 2457449"/>
              <a:gd name="connsiteX17" fmla="*/ 313266 w 4999909"/>
              <a:gd name="connsiteY17" fmla="*/ 275166 h 2457449"/>
              <a:gd name="connsiteX18" fmla="*/ 325966 w 4999909"/>
              <a:gd name="connsiteY18" fmla="*/ 287866 h 2457449"/>
              <a:gd name="connsiteX19" fmla="*/ 325966 w 4999909"/>
              <a:gd name="connsiteY19" fmla="*/ 304800 h 2457449"/>
              <a:gd name="connsiteX20" fmla="*/ 436033 w 4999909"/>
              <a:gd name="connsiteY20" fmla="*/ 304800 h 2457449"/>
              <a:gd name="connsiteX21" fmla="*/ 436033 w 4999909"/>
              <a:gd name="connsiteY21" fmla="*/ 355600 h 2457449"/>
              <a:gd name="connsiteX22" fmla="*/ 465666 w 4999909"/>
              <a:gd name="connsiteY22" fmla="*/ 355600 h 2457449"/>
              <a:gd name="connsiteX23" fmla="*/ 465666 w 4999909"/>
              <a:gd name="connsiteY23" fmla="*/ 381000 h 2457449"/>
              <a:gd name="connsiteX24" fmla="*/ 486833 w 4999909"/>
              <a:gd name="connsiteY24" fmla="*/ 381000 h 2457449"/>
              <a:gd name="connsiteX25" fmla="*/ 486833 w 4999909"/>
              <a:gd name="connsiteY25" fmla="*/ 393700 h 2457449"/>
              <a:gd name="connsiteX26" fmla="*/ 491066 w 4999909"/>
              <a:gd name="connsiteY26" fmla="*/ 393700 h 2457449"/>
              <a:gd name="connsiteX27" fmla="*/ 508000 w 4999909"/>
              <a:gd name="connsiteY27" fmla="*/ 393700 h 2457449"/>
              <a:gd name="connsiteX28" fmla="*/ 508000 w 4999909"/>
              <a:gd name="connsiteY28" fmla="*/ 440266 h 2457449"/>
              <a:gd name="connsiteX29" fmla="*/ 579966 w 4999909"/>
              <a:gd name="connsiteY29" fmla="*/ 440266 h 2457449"/>
              <a:gd name="connsiteX30" fmla="*/ 579966 w 4999909"/>
              <a:gd name="connsiteY30" fmla="*/ 465666 h 2457449"/>
              <a:gd name="connsiteX31" fmla="*/ 596900 w 4999909"/>
              <a:gd name="connsiteY31" fmla="*/ 465666 h 2457449"/>
              <a:gd name="connsiteX32" fmla="*/ 596900 w 4999909"/>
              <a:gd name="connsiteY32" fmla="*/ 491066 h 2457449"/>
              <a:gd name="connsiteX33" fmla="*/ 596900 w 4999909"/>
              <a:gd name="connsiteY33" fmla="*/ 491066 h 2457449"/>
              <a:gd name="connsiteX34" fmla="*/ 613833 w 4999909"/>
              <a:gd name="connsiteY34" fmla="*/ 507999 h 2457449"/>
              <a:gd name="connsiteX35" fmla="*/ 690033 w 4999909"/>
              <a:gd name="connsiteY35" fmla="*/ 507999 h 2457449"/>
              <a:gd name="connsiteX36" fmla="*/ 690033 w 4999909"/>
              <a:gd name="connsiteY36" fmla="*/ 529166 h 2457449"/>
              <a:gd name="connsiteX37" fmla="*/ 698500 w 4999909"/>
              <a:gd name="connsiteY37" fmla="*/ 537633 h 2457449"/>
              <a:gd name="connsiteX38" fmla="*/ 698500 w 4999909"/>
              <a:gd name="connsiteY38" fmla="*/ 563033 h 2457449"/>
              <a:gd name="connsiteX39" fmla="*/ 717551 w 4999909"/>
              <a:gd name="connsiteY39" fmla="*/ 567266 h 2457449"/>
              <a:gd name="connsiteX40" fmla="*/ 715433 w 4999909"/>
              <a:gd name="connsiteY40" fmla="*/ 579966 h 2457449"/>
              <a:gd name="connsiteX41" fmla="*/ 842433 w 4999909"/>
              <a:gd name="connsiteY41" fmla="*/ 579966 h 2457449"/>
              <a:gd name="connsiteX42" fmla="*/ 842433 w 4999909"/>
              <a:gd name="connsiteY42" fmla="*/ 588433 h 2457449"/>
              <a:gd name="connsiteX43" fmla="*/ 859366 w 4999909"/>
              <a:gd name="connsiteY43" fmla="*/ 588433 h 2457449"/>
              <a:gd name="connsiteX44" fmla="*/ 859366 w 4999909"/>
              <a:gd name="connsiteY44" fmla="*/ 613833 h 2457449"/>
              <a:gd name="connsiteX45" fmla="*/ 872066 w 4999909"/>
              <a:gd name="connsiteY45" fmla="*/ 613833 h 2457449"/>
              <a:gd name="connsiteX46" fmla="*/ 872066 w 4999909"/>
              <a:gd name="connsiteY46" fmla="*/ 613833 h 2457449"/>
              <a:gd name="connsiteX47" fmla="*/ 872066 w 4999909"/>
              <a:gd name="connsiteY47" fmla="*/ 639233 h 2457449"/>
              <a:gd name="connsiteX48" fmla="*/ 990600 w 4999909"/>
              <a:gd name="connsiteY48" fmla="*/ 639233 h 2457449"/>
              <a:gd name="connsiteX49" fmla="*/ 990600 w 4999909"/>
              <a:gd name="connsiteY49" fmla="*/ 673100 h 2457449"/>
              <a:gd name="connsiteX50" fmla="*/ 1117600 w 4999909"/>
              <a:gd name="connsiteY50" fmla="*/ 673100 h 2457449"/>
              <a:gd name="connsiteX51" fmla="*/ 1117600 w 4999909"/>
              <a:gd name="connsiteY51" fmla="*/ 702733 h 2457449"/>
              <a:gd name="connsiteX52" fmla="*/ 1130300 w 4999909"/>
              <a:gd name="connsiteY52" fmla="*/ 702733 h 2457449"/>
              <a:gd name="connsiteX53" fmla="*/ 1130300 w 4999909"/>
              <a:gd name="connsiteY53" fmla="*/ 740833 h 2457449"/>
              <a:gd name="connsiteX54" fmla="*/ 1155700 w 4999909"/>
              <a:gd name="connsiteY54" fmla="*/ 740833 h 2457449"/>
              <a:gd name="connsiteX55" fmla="*/ 1155700 w 4999909"/>
              <a:gd name="connsiteY55" fmla="*/ 787400 h 2457449"/>
              <a:gd name="connsiteX56" fmla="*/ 1176866 w 4999909"/>
              <a:gd name="connsiteY56" fmla="*/ 787400 h 2457449"/>
              <a:gd name="connsiteX57" fmla="*/ 1176866 w 4999909"/>
              <a:gd name="connsiteY57" fmla="*/ 804333 h 2457449"/>
              <a:gd name="connsiteX58" fmla="*/ 1270000 w 4999909"/>
              <a:gd name="connsiteY58" fmla="*/ 804333 h 2457449"/>
              <a:gd name="connsiteX59" fmla="*/ 1270000 w 4999909"/>
              <a:gd name="connsiteY59" fmla="*/ 842433 h 2457449"/>
              <a:gd name="connsiteX60" fmla="*/ 1270000 w 4999909"/>
              <a:gd name="connsiteY60" fmla="*/ 842433 h 2457449"/>
              <a:gd name="connsiteX61" fmla="*/ 1320800 w 4999909"/>
              <a:gd name="connsiteY61" fmla="*/ 842433 h 2457449"/>
              <a:gd name="connsiteX62" fmla="*/ 1320800 w 4999909"/>
              <a:gd name="connsiteY62" fmla="*/ 863600 h 2457449"/>
              <a:gd name="connsiteX63" fmla="*/ 1409700 w 4999909"/>
              <a:gd name="connsiteY63" fmla="*/ 863600 h 2457449"/>
              <a:gd name="connsiteX64" fmla="*/ 1409700 w 4999909"/>
              <a:gd name="connsiteY64" fmla="*/ 931333 h 2457449"/>
              <a:gd name="connsiteX65" fmla="*/ 1439333 w 4999909"/>
              <a:gd name="connsiteY65" fmla="*/ 931333 h 2457449"/>
              <a:gd name="connsiteX66" fmla="*/ 1439333 w 4999909"/>
              <a:gd name="connsiteY66" fmla="*/ 948266 h 2457449"/>
              <a:gd name="connsiteX67" fmla="*/ 1494366 w 4999909"/>
              <a:gd name="connsiteY67" fmla="*/ 948266 h 2457449"/>
              <a:gd name="connsiteX68" fmla="*/ 1494366 w 4999909"/>
              <a:gd name="connsiteY68" fmla="*/ 948266 h 2457449"/>
              <a:gd name="connsiteX69" fmla="*/ 1494366 w 4999909"/>
              <a:gd name="connsiteY69" fmla="*/ 965200 h 2457449"/>
              <a:gd name="connsiteX70" fmla="*/ 1608666 w 4999909"/>
              <a:gd name="connsiteY70" fmla="*/ 965200 h 2457449"/>
              <a:gd name="connsiteX71" fmla="*/ 1608666 w 4999909"/>
              <a:gd name="connsiteY71" fmla="*/ 990600 h 2457449"/>
              <a:gd name="connsiteX72" fmla="*/ 1672166 w 4999909"/>
              <a:gd name="connsiteY72" fmla="*/ 990600 h 2457449"/>
              <a:gd name="connsiteX73" fmla="*/ 1672166 w 4999909"/>
              <a:gd name="connsiteY73" fmla="*/ 1016000 h 2457449"/>
              <a:gd name="connsiteX74" fmla="*/ 1693333 w 4999909"/>
              <a:gd name="connsiteY74" fmla="*/ 1016000 h 2457449"/>
              <a:gd name="connsiteX75" fmla="*/ 1693333 w 4999909"/>
              <a:gd name="connsiteY75" fmla="*/ 1049866 h 2457449"/>
              <a:gd name="connsiteX76" fmla="*/ 1816100 w 4999909"/>
              <a:gd name="connsiteY76" fmla="*/ 1049866 h 2457449"/>
              <a:gd name="connsiteX77" fmla="*/ 1816100 w 4999909"/>
              <a:gd name="connsiteY77" fmla="*/ 1092200 h 2457449"/>
              <a:gd name="connsiteX78" fmla="*/ 1866900 w 4999909"/>
              <a:gd name="connsiteY78" fmla="*/ 1104900 h 2457449"/>
              <a:gd name="connsiteX79" fmla="*/ 1866900 w 4999909"/>
              <a:gd name="connsiteY79" fmla="*/ 1121833 h 2457449"/>
              <a:gd name="connsiteX80" fmla="*/ 1866900 w 4999909"/>
              <a:gd name="connsiteY80" fmla="*/ 1121833 h 2457449"/>
              <a:gd name="connsiteX81" fmla="*/ 1866900 w 4999909"/>
              <a:gd name="connsiteY81" fmla="*/ 1151466 h 2457449"/>
              <a:gd name="connsiteX82" fmla="*/ 1989666 w 4999909"/>
              <a:gd name="connsiteY82" fmla="*/ 1151466 h 2457449"/>
              <a:gd name="connsiteX83" fmla="*/ 1989666 w 4999909"/>
              <a:gd name="connsiteY83" fmla="*/ 1168400 h 2457449"/>
              <a:gd name="connsiteX84" fmla="*/ 2087033 w 4999909"/>
              <a:gd name="connsiteY84" fmla="*/ 1168400 h 2457449"/>
              <a:gd name="connsiteX85" fmla="*/ 2087033 w 4999909"/>
              <a:gd name="connsiteY85" fmla="*/ 1193800 h 2457449"/>
              <a:gd name="connsiteX86" fmla="*/ 2205566 w 4999909"/>
              <a:gd name="connsiteY86" fmla="*/ 1193800 h 2457449"/>
              <a:gd name="connsiteX87" fmla="*/ 2205566 w 4999909"/>
              <a:gd name="connsiteY87" fmla="*/ 1219200 h 2457449"/>
              <a:gd name="connsiteX88" fmla="*/ 2256366 w 4999909"/>
              <a:gd name="connsiteY88" fmla="*/ 1219200 h 2457449"/>
              <a:gd name="connsiteX89" fmla="*/ 2256366 w 4999909"/>
              <a:gd name="connsiteY89" fmla="*/ 1244600 h 2457449"/>
              <a:gd name="connsiteX90" fmla="*/ 2302933 w 4999909"/>
              <a:gd name="connsiteY90" fmla="*/ 1244600 h 2457449"/>
              <a:gd name="connsiteX91" fmla="*/ 2302933 w 4999909"/>
              <a:gd name="connsiteY91" fmla="*/ 1270000 h 2457449"/>
              <a:gd name="connsiteX92" fmla="*/ 2315633 w 4999909"/>
              <a:gd name="connsiteY92" fmla="*/ 1270000 h 2457449"/>
              <a:gd name="connsiteX93" fmla="*/ 2315633 w 4999909"/>
              <a:gd name="connsiteY93" fmla="*/ 1299633 h 2457449"/>
              <a:gd name="connsiteX94" fmla="*/ 2374900 w 4999909"/>
              <a:gd name="connsiteY94" fmla="*/ 1299633 h 2457449"/>
              <a:gd name="connsiteX95" fmla="*/ 2374900 w 4999909"/>
              <a:gd name="connsiteY95" fmla="*/ 1346200 h 2457449"/>
              <a:gd name="connsiteX96" fmla="*/ 2497666 w 4999909"/>
              <a:gd name="connsiteY96" fmla="*/ 1346200 h 2457449"/>
              <a:gd name="connsiteX97" fmla="*/ 2497666 w 4999909"/>
              <a:gd name="connsiteY97" fmla="*/ 1371600 h 2457449"/>
              <a:gd name="connsiteX98" fmla="*/ 2641600 w 4999909"/>
              <a:gd name="connsiteY98" fmla="*/ 1371600 h 2457449"/>
              <a:gd name="connsiteX99" fmla="*/ 2641600 w 4999909"/>
              <a:gd name="connsiteY99" fmla="*/ 1388533 h 2457449"/>
              <a:gd name="connsiteX100" fmla="*/ 2671233 w 4999909"/>
              <a:gd name="connsiteY100" fmla="*/ 1388533 h 2457449"/>
              <a:gd name="connsiteX101" fmla="*/ 2671233 w 4999909"/>
              <a:gd name="connsiteY101" fmla="*/ 1418166 h 2457449"/>
              <a:gd name="connsiteX102" fmla="*/ 2899833 w 4999909"/>
              <a:gd name="connsiteY102" fmla="*/ 1418166 h 2457449"/>
              <a:gd name="connsiteX103" fmla="*/ 2899833 w 4999909"/>
              <a:gd name="connsiteY103" fmla="*/ 1439333 h 2457449"/>
              <a:gd name="connsiteX104" fmla="*/ 2988733 w 4999909"/>
              <a:gd name="connsiteY104" fmla="*/ 1439333 h 2457449"/>
              <a:gd name="connsiteX105" fmla="*/ 2988733 w 4999909"/>
              <a:gd name="connsiteY105" fmla="*/ 1460500 h 2457449"/>
              <a:gd name="connsiteX106" fmla="*/ 3064933 w 4999909"/>
              <a:gd name="connsiteY106" fmla="*/ 1460500 h 2457449"/>
              <a:gd name="connsiteX107" fmla="*/ 3064933 w 4999909"/>
              <a:gd name="connsiteY107" fmla="*/ 1481666 h 2457449"/>
              <a:gd name="connsiteX108" fmla="*/ 3204633 w 4999909"/>
              <a:gd name="connsiteY108" fmla="*/ 1481666 h 2457449"/>
              <a:gd name="connsiteX109" fmla="*/ 3204633 w 4999909"/>
              <a:gd name="connsiteY109" fmla="*/ 1494366 h 2457449"/>
              <a:gd name="connsiteX110" fmla="*/ 3268133 w 4999909"/>
              <a:gd name="connsiteY110" fmla="*/ 1494366 h 2457449"/>
              <a:gd name="connsiteX111" fmla="*/ 3268133 w 4999909"/>
              <a:gd name="connsiteY111" fmla="*/ 1528233 h 2457449"/>
              <a:gd name="connsiteX112" fmla="*/ 3369733 w 4999909"/>
              <a:gd name="connsiteY112" fmla="*/ 1528233 h 2457449"/>
              <a:gd name="connsiteX113" fmla="*/ 3369733 w 4999909"/>
              <a:gd name="connsiteY113" fmla="*/ 1553633 h 2457449"/>
              <a:gd name="connsiteX114" fmla="*/ 3636433 w 4999909"/>
              <a:gd name="connsiteY114" fmla="*/ 1553633 h 2457449"/>
              <a:gd name="connsiteX115" fmla="*/ 3636433 w 4999909"/>
              <a:gd name="connsiteY115" fmla="*/ 1579033 h 2457449"/>
              <a:gd name="connsiteX116" fmla="*/ 3750733 w 4999909"/>
              <a:gd name="connsiteY116" fmla="*/ 1579033 h 2457449"/>
              <a:gd name="connsiteX117" fmla="*/ 3750733 w 4999909"/>
              <a:gd name="connsiteY117" fmla="*/ 1595966 h 2457449"/>
              <a:gd name="connsiteX118" fmla="*/ 4207933 w 4999909"/>
              <a:gd name="connsiteY118" fmla="*/ 1595966 h 2457449"/>
              <a:gd name="connsiteX119" fmla="*/ 4207933 w 4999909"/>
              <a:gd name="connsiteY119" fmla="*/ 1642533 h 2457449"/>
              <a:gd name="connsiteX120" fmla="*/ 4995333 w 4999909"/>
              <a:gd name="connsiteY120" fmla="*/ 1642533 h 2457449"/>
              <a:gd name="connsiteX121" fmla="*/ 4999567 w 4999909"/>
              <a:gd name="connsiteY121" fmla="*/ 2457449 h 2457449"/>
              <a:gd name="connsiteX0" fmla="*/ 0 w 4999909"/>
              <a:gd name="connsiteY0" fmla="*/ 0 h 2457449"/>
              <a:gd name="connsiteX1" fmla="*/ 76200 w 4999909"/>
              <a:gd name="connsiteY1" fmla="*/ 0 h 2457449"/>
              <a:gd name="connsiteX2" fmla="*/ 76200 w 4999909"/>
              <a:gd name="connsiteY2" fmla="*/ 38100 h 2457449"/>
              <a:gd name="connsiteX3" fmla="*/ 105833 w 4999909"/>
              <a:gd name="connsiteY3" fmla="*/ 38100 h 2457449"/>
              <a:gd name="connsiteX4" fmla="*/ 105833 w 4999909"/>
              <a:gd name="connsiteY4" fmla="*/ 55033 h 2457449"/>
              <a:gd name="connsiteX5" fmla="*/ 131233 w 4999909"/>
              <a:gd name="connsiteY5" fmla="*/ 55033 h 2457449"/>
              <a:gd name="connsiteX6" fmla="*/ 131233 w 4999909"/>
              <a:gd name="connsiteY6" fmla="*/ 71966 h 2457449"/>
              <a:gd name="connsiteX7" fmla="*/ 152400 w 4999909"/>
              <a:gd name="connsiteY7" fmla="*/ 71966 h 2457449"/>
              <a:gd name="connsiteX8" fmla="*/ 152400 w 4999909"/>
              <a:gd name="connsiteY8" fmla="*/ 101600 h 2457449"/>
              <a:gd name="connsiteX9" fmla="*/ 165100 w 4999909"/>
              <a:gd name="connsiteY9" fmla="*/ 101600 h 2457449"/>
              <a:gd name="connsiteX10" fmla="*/ 165100 w 4999909"/>
              <a:gd name="connsiteY10" fmla="*/ 152400 h 2457449"/>
              <a:gd name="connsiteX11" fmla="*/ 275166 w 4999909"/>
              <a:gd name="connsiteY11" fmla="*/ 152400 h 2457449"/>
              <a:gd name="connsiteX12" fmla="*/ 275166 w 4999909"/>
              <a:gd name="connsiteY12" fmla="*/ 177800 h 2457449"/>
              <a:gd name="connsiteX13" fmla="*/ 292100 w 4999909"/>
              <a:gd name="connsiteY13" fmla="*/ 177800 h 2457449"/>
              <a:gd name="connsiteX14" fmla="*/ 292100 w 4999909"/>
              <a:gd name="connsiteY14" fmla="*/ 194733 h 2457449"/>
              <a:gd name="connsiteX15" fmla="*/ 300566 w 4999909"/>
              <a:gd name="connsiteY15" fmla="*/ 194733 h 2457449"/>
              <a:gd name="connsiteX16" fmla="*/ 300566 w 4999909"/>
              <a:gd name="connsiteY16" fmla="*/ 275166 h 2457449"/>
              <a:gd name="connsiteX17" fmla="*/ 313266 w 4999909"/>
              <a:gd name="connsiteY17" fmla="*/ 275166 h 2457449"/>
              <a:gd name="connsiteX18" fmla="*/ 325966 w 4999909"/>
              <a:gd name="connsiteY18" fmla="*/ 287866 h 2457449"/>
              <a:gd name="connsiteX19" fmla="*/ 325966 w 4999909"/>
              <a:gd name="connsiteY19" fmla="*/ 304800 h 2457449"/>
              <a:gd name="connsiteX20" fmla="*/ 436033 w 4999909"/>
              <a:gd name="connsiteY20" fmla="*/ 304800 h 2457449"/>
              <a:gd name="connsiteX21" fmla="*/ 436033 w 4999909"/>
              <a:gd name="connsiteY21" fmla="*/ 355600 h 2457449"/>
              <a:gd name="connsiteX22" fmla="*/ 465666 w 4999909"/>
              <a:gd name="connsiteY22" fmla="*/ 355600 h 2457449"/>
              <a:gd name="connsiteX23" fmla="*/ 465666 w 4999909"/>
              <a:gd name="connsiteY23" fmla="*/ 381000 h 2457449"/>
              <a:gd name="connsiteX24" fmla="*/ 486833 w 4999909"/>
              <a:gd name="connsiteY24" fmla="*/ 381000 h 2457449"/>
              <a:gd name="connsiteX25" fmla="*/ 486833 w 4999909"/>
              <a:gd name="connsiteY25" fmla="*/ 393700 h 2457449"/>
              <a:gd name="connsiteX26" fmla="*/ 491066 w 4999909"/>
              <a:gd name="connsiteY26" fmla="*/ 393700 h 2457449"/>
              <a:gd name="connsiteX27" fmla="*/ 508000 w 4999909"/>
              <a:gd name="connsiteY27" fmla="*/ 393700 h 2457449"/>
              <a:gd name="connsiteX28" fmla="*/ 508000 w 4999909"/>
              <a:gd name="connsiteY28" fmla="*/ 440266 h 2457449"/>
              <a:gd name="connsiteX29" fmla="*/ 579966 w 4999909"/>
              <a:gd name="connsiteY29" fmla="*/ 440266 h 2457449"/>
              <a:gd name="connsiteX30" fmla="*/ 579966 w 4999909"/>
              <a:gd name="connsiteY30" fmla="*/ 465666 h 2457449"/>
              <a:gd name="connsiteX31" fmla="*/ 596900 w 4999909"/>
              <a:gd name="connsiteY31" fmla="*/ 465666 h 2457449"/>
              <a:gd name="connsiteX32" fmla="*/ 596900 w 4999909"/>
              <a:gd name="connsiteY32" fmla="*/ 491066 h 2457449"/>
              <a:gd name="connsiteX33" fmla="*/ 596900 w 4999909"/>
              <a:gd name="connsiteY33" fmla="*/ 491066 h 2457449"/>
              <a:gd name="connsiteX34" fmla="*/ 613833 w 4999909"/>
              <a:gd name="connsiteY34" fmla="*/ 507999 h 2457449"/>
              <a:gd name="connsiteX35" fmla="*/ 690033 w 4999909"/>
              <a:gd name="connsiteY35" fmla="*/ 507999 h 2457449"/>
              <a:gd name="connsiteX36" fmla="*/ 690033 w 4999909"/>
              <a:gd name="connsiteY36" fmla="*/ 529166 h 2457449"/>
              <a:gd name="connsiteX37" fmla="*/ 698500 w 4999909"/>
              <a:gd name="connsiteY37" fmla="*/ 537633 h 2457449"/>
              <a:gd name="connsiteX38" fmla="*/ 698500 w 4999909"/>
              <a:gd name="connsiteY38" fmla="*/ 563033 h 2457449"/>
              <a:gd name="connsiteX39" fmla="*/ 717551 w 4999909"/>
              <a:gd name="connsiteY39" fmla="*/ 567266 h 2457449"/>
              <a:gd name="connsiteX40" fmla="*/ 715433 w 4999909"/>
              <a:gd name="connsiteY40" fmla="*/ 579966 h 2457449"/>
              <a:gd name="connsiteX41" fmla="*/ 842433 w 4999909"/>
              <a:gd name="connsiteY41" fmla="*/ 579966 h 2457449"/>
              <a:gd name="connsiteX42" fmla="*/ 842433 w 4999909"/>
              <a:gd name="connsiteY42" fmla="*/ 588433 h 2457449"/>
              <a:gd name="connsiteX43" fmla="*/ 859366 w 4999909"/>
              <a:gd name="connsiteY43" fmla="*/ 588433 h 2457449"/>
              <a:gd name="connsiteX44" fmla="*/ 859366 w 4999909"/>
              <a:gd name="connsiteY44" fmla="*/ 613833 h 2457449"/>
              <a:gd name="connsiteX45" fmla="*/ 872066 w 4999909"/>
              <a:gd name="connsiteY45" fmla="*/ 613833 h 2457449"/>
              <a:gd name="connsiteX46" fmla="*/ 872066 w 4999909"/>
              <a:gd name="connsiteY46" fmla="*/ 613833 h 2457449"/>
              <a:gd name="connsiteX47" fmla="*/ 872066 w 4999909"/>
              <a:gd name="connsiteY47" fmla="*/ 639233 h 2457449"/>
              <a:gd name="connsiteX48" fmla="*/ 990600 w 4999909"/>
              <a:gd name="connsiteY48" fmla="*/ 639233 h 2457449"/>
              <a:gd name="connsiteX49" fmla="*/ 990600 w 4999909"/>
              <a:gd name="connsiteY49" fmla="*/ 673100 h 2457449"/>
              <a:gd name="connsiteX50" fmla="*/ 1117600 w 4999909"/>
              <a:gd name="connsiteY50" fmla="*/ 673100 h 2457449"/>
              <a:gd name="connsiteX51" fmla="*/ 1117600 w 4999909"/>
              <a:gd name="connsiteY51" fmla="*/ 702733 h 2457449"/>
              <a:gd name="connsiteX52" fmla="*/ 1130300 w 4999909"/>
              <a:gd name="connsiteY52" fmla="*/ 702733 h 2457449"/>
              <a:gd name="connsiteX53" fmla="*/ 1130300 w 4999909"/>
              <a:gd name="connsiteY53" fmla="*/ 740833 h 2457449"/>
              <a:gd name="connsiteX54" fmla="*/ 1155700 w 4999909"/>
              <a:gd name="connsiteY54" fmla="*/ 740833 h 2457449"/>
              <a:gd name="connsiteX55" fmla="*/ 1155700 w 4999909"/>
              <a:gd name="connsiteY55" fmla="*/ 787400 h 2457449"/>
              <a:gd name="connsiteX56" fmla="*/ 1176866 w 4999909"/>
              <a:gd name="connsiteY56" fmla="*/ 787400 h 2457449"/>
              <a:gd name="connsiteX57" fmla="*/ 1176866 w 4999909"/>
              <a:gd name="connsiteY57" fmla="*/ 804333 h 2457449"/>
              <a:gd name="connsiteX58" fmla="*/ 1270000 w 4999909"/>
              <a:gd name="connsiteY58" fmla="*/ 804333 h 2457449"/>
              <a:gd name="connsiteX59" fmla="*/ 1270000 w 4999909"/>
              <a:gd name="connsiteY59" fmla="*/ 842433 h 2457449"/>
              <a:gd name="connsiteX60" fmla="*/ 1270000 w 4999909"/>
              <a:gd name="connsiteY60" fmla="*/ 842433 h 2457449"/>
              <a:gd name="connsiteX61" fmla="*/ 1320800 w 4999909"/>
              <a:gd name="connsiteY61" fmla="*/ 842433 h 2457449"/>
              <a:gd name="connsiteX62" fmla="*/ 1320800 w 4999909"/>
              <a:gd name="connsiteY62" fmla="*/ 863600 h 2457449"/>
              <a:gd name="connsiteX63" fmla="*/ 1409700 w 4999909"/>
              <a:gd name="connsiteY63" fmla="*/ 863600 h 2457449"/>
              <a:gd name="connsiteX64" fmla="*/ 1409700 w 4999909"/>
              <a:gd name="connsiteY64" fmla="*/ 931333 h 2457449"/>
              <a:gd name="connsiteX65" fmla="*/ 1439333 w 4999909"/>
              <a:gd name="connsiteY65" fmla="*/ 931333 h 2457449"/>
              <a:gd name="connsiteX66" fmla="*/ 1439333 w 4999909"/>
              <a:gd name="connsiteY66" fmla="*/ 948266 h 2457449"/>
              <a:gd name="connsiteX67" fmla="*/ 1494366 w 4999909"/>
              <a:gd name="connsiteY67" fmla="*/ 948266 h 2457449"/>
              <a:gd name="connsiteX68" fmla="*/ 1494366 w 4999909"/>
              <a:gd name="connsiteY68" fmla="*/ 948266 h 2457449"/>
              <a:gd name="connsiteX69" fmla="*/ 1494366 w 4999909"/>
              <a:gd name="connsiteY69" fmla="*/ 965200 h 2457449"/>
              <a:gd name="connsiteX70" fmla="*/ 1608666 w 4999909"/>
              <a:gd name="connsiteY70" fmla="*/ 965200 h 2457449"/>
              <a:gd name="connsiteX71" fmla="*/ 1608666 w 4999909"/>
              <a:gd name="connsiteY71" fmla="*/ 990600 h 2457449"/>
              <a:gd name="connsiteX72" fmla="*/ 1672166 w 4999909"/>
              <a:gd name="connsiteY72" fmla="*/ 990600 h 2457449"/>
              <a:gd name="connsiteX73" fmla="*/ 1672166 w 4999909"/>
              <a:gd name="connsiteY73" fmla="*/ 1016000 h 2457449"/>
              <a:gd name="connsiteX74" fmla="*/ 1693333 w 4999909"/>
              <a:gd name="connsiteY74" fmla="*/ 1016000 h 2457449"/>
              <a:gd name="connsiteX75" fmla="*/ 1693333 w 4999909"/>
              <a:gd name="connsiteY75" fmla="*/ 1049866 h 2457449"/>
              <a:gd name="connsiteX76" fmla="*/ 1816100 w 4999909"/>
              <a:gd name="connsiteY76" fmla="*/ 1049866 h 2457449"/>
              <a:gd name="connsiteX77" fmla="*/ 1816100 w 4999909"/>
              <a:gd name="connsiteY77" fmla="*/ 1092200 h 2457449"/>
              <a:gd name="connsiteX78" fmla="*/ 1862137 w 4999909"/>
              <a:gd name="connsiteY78" fmla="*/ 1089025 h 2457449"/>
              <a:gd name="connsiteX79" fmla="*/ 1866900 w 4999909"/>
              <a:gd name="connsiteY79" fmla="*/ 1121833 h 2457449"/>
              <a:gd name="connsiteX80" fmla="*/ 1866900 w 4999909"/>
              <a:gd name="connsiteY80" fmla="*/ 1121833 h 2457449"/>
              <a:gd name="connsiteX81" fmla="*/ 1866900 w 4999909"/>
              <a:gd name="connsiteY81" fmla="*/ 1151466 h 2457449"/>
              <a:gd name="connsiteX82" fmla="*/ 1989666 w 4999909"/>
              <a:gd name="connsiteY82" fmla="*/ 1151466 h 2457449"/>
              <a:gd name="connsiteX83" fmla="*/ 1989666 w 4999909"/>
              <a:gd name="connsiteY83" fmla="*/ 1168400 h 2457449"/>
              <a:gd name="connsiteX84" fmla="*/ 2087033 w 4999909"/>
              <a:gd name="connsiteY84" fmla="*/ 1168400 h 2457449"/>
              <a:gd name="connsiteX85" fmla="*/ 2087033 w 4999909"/>
              <a:gd name="connsiteY85" fmla="*/ 1193800 h 2457449"/>
              <a:gd name="connsiteX86" fmla="*/ 2205566 w 4999909"/>
              <a:gd name="connsiteY86" fmla="*/ 1193800 h 2457449"/>
              <a:gd name="connsiteX87" fmla="*/ 2205566 w 4999909"/>
              <a:gd name="connsiteY87" fmla="*/ 1219200 h 2457449"/>
              <a:gd name="connsiteX88" fmla="*/ 2256366 w 4999909"/>
              <a:gd name="connsiteY88" fmla="*/ 1219200 h 2457449"/>
              <a:gd name="connsiteX89" fmla="*/ 2256366 w 4999909"/>
              <a:gd name="connsiteY89" fmla="*/ 1244600 h 2457449"/>
              <a:gd name="connsiteX90" fmla="*/ 2302933 w 4999909"/>
              <a:gd name="connsiteY90" fmla="*/ 1244600 h 2457449"/>
              <a:gd name="connsiteX91" fmla="*/ 2302933 w 4999909"/>
              <a:gd name="connsiteY91" fmla="*/ 1270000 h 2457449"/>
              <a:gd name="connsiteX92" fmla="*/ 2315633 w 4999909"/>
              <a:gd name="connsiteY92" fmla="*/ 1270000 h 2457449"/>
              <a:gd name="connsiteX93" fmla="*/ 2315633 w 4999909"/>
              <a:gd name="connsiteY93" fmla="*/ 1299633 h 2457449"/>
              <a:gd name="connsiteX94" fmla="*/ 2374900 w 4999909"/>
              <a:gd name="connsiteY94" fmla="*/ 1299633 h 2457449"/>
              <a:gd name="connsiteX95" fmla="*/ 2374900 w 4999909"/>
              <a:gd name="connsiteY95" fmla="*/ 1346200 h 2457449"/>
              <a:gd name="connsiteX96" fmla="*/ 2497666 w 4999909"/>
              <a:gd name="connsiteY96" fmla="*/ 1346200 h 2457449"/>
              <a:gd name="connsiteX97" fmla="*/ 2497666 w 4999909"/>
              <a:gd name="connsiteY97" fmla="*/ 1371600 h 2457449"/>
              <a:gd name="connsiteX98" fmla="*/ 2641600 w 4999909"/>
              <a:gd name="connsiteY98" fmla="*/ 1371600 h 2457449"/>
              <a:gd name="connsiteX99" fmla="*/ 2641600 w 4999909"/>
              <a:gd name="connsiteY99" fmla="*/ 1388533 h 2457449"/>
              <a:gd name="connsiteX100" fmla="*/ 2671233 w 4999909"/>
              <a:gd name="connsiteY100" fmla="*/ 1388533 h 2457449"/>
              <a:gd name="connsiteX101" fmla="*/ 2671233 w 4999909"/>
              <a:gd name="connsiteY101" fmla="*/ 1418166 h 2457449"/>
              <a:gd name="connsiteX102" fmla="*/ 2899833 w 4999909"/>
              <a:gd name="connsiteY102" fmla="*/ 1418166 h 2457449"/>
              <a:gd name="connsiteX103" fmla="*/ 2899833 w 4999909"/>
              <a:gd name="connsiteY103" fmla="*/ 1439333 h 2457449"/>
              <a:gd name="connsiteX104" fmla="*/ 2988733 w 4999909"/>
              <a:gd name="connsiteY104" fmla="*/ 1439333 h 2457449"/>
              <a:gd name="connsiteX105" fmla="*/ 2988733 w 4999909"/>
              <a:gd name="connsiteY105" fmla="*/ 1460500 h 2457449"/>
              <a:gd name="connsiteX106" fmla="*/ 3064933 w 4999909"/>
              <a:gd name="connsiteY106" fmla="*/ 1460500 h 2457449"/>
              <a:gd name="connsiteX107" fmla="*/ 3064933 w 4999909"/>
              <a:gd name="connsiteY107" fmla="*/ 1481666 h 2457449"/>
              <a:gd name="connsiteX108" fmla="*/ 3204633 w 4999909"/>
              <a:gd name="connsiteY108" fmla="*/ 1481666 h 2457449"/>
              <a:gd name="connsiteX109" fmla="*/ 3204633 w 4999909"/>
              <a:gd name="connsiteY109" fmla="*/ 1494366 h 2457449"/>
              <a:gd name="connsiteX110" fmla="*/ 3268133 w 4999909"/>
              <a:gd name="connsiteY110" fmla="*/ 1494366 h 2457449"/>
              <a:gd name="connsiteX111" fmla="*/ 3268133 w 4999909"/>
              <a:gd name="connsiteY111" fmla="*/ 1528233 h 2457449"/>
              <a:gd name="connsiteX112" fmla="*/ 3369733 w 4999909"/>
              <a:gd name="connsiteY112" fmla="*/ 1528233 h 2457449"/>
              <a:gd name="connsiteX113" fmla="*/ 3369733 w 4999909"/>
              <a:gd name="connsiteY113" fmla="*/ 1553633 h 2457449"/>
              <a:gd name="connsiteX114" fmla="*/ 3636433 w 4999909"/>
              <a:gd name="connsiteY114" fmla="*/ 1553633 h 2457449"/>
              <a:gd name="connsiteX115" fmla="*/ 3636433 w 4999909"/>
              <a:gd name="connsiteY115" fmla="*/ 1579033 h 2457449"/>
              <a:gd name="connsiteX116" fmla="*/ 3750733 w 4999909"/>
              <a:gd name="connsiteY116" fmla="*/ 1579033 h 2457449"/>
              <a:gd name="connsiteX117" fmla="*/ 3750733 w 4999909"/>
              <a:gd name="connsiteY117" fmla="*/ 1595966 h 2457449"/>
              <a:gd name="connsiteX118" fmla="*/ 4207933 w 4999909"/>
              <a:gd name="connsiteY118" fmla="*/ 1595966 h 2457449"/>
              <a:gd name="connsiteX119" fmla="*/ 4207933 w 4999909"/>
              <a:gd name="connsiteY119" fmla="*/ 1642533 h 2457449"/>
              <a:gd name="connsiteX120" fmla="*/ 4995333 w 4999909"/>
              <a:gd name="connsiteY120" fmla="*/ 1642533 h 2457449"/>
              <a:gd name="connsiteX121" fmla="*/ 4999567 w 4999909"/>
              <a:gd name="connsiteY121" fmla="*/ 2457449 h 2457449"/>
              <a:gd name="connsiteX0" fmla="*/ 0 w 4999909"/>
              <a:gd name="connsiteY0" fmla="*/ 0 h 2457449"/>
              <a:gd name="connsiteX1" fmla="*/ 76200 w 4999909"/>
              <a:gd name="connsiteY1" fmla="*/ 0 h 2457449"/>
              <a:gd name="connsiteX2" fmla="*/ 76200 w 4999909"/>
              <a:gd name="connsiteY2" fmla="*/ 38100 h 2457449"/>
              <a:gd name="connsiteX3" fmla="*/ 105833 w 4999909"/>
              <a:gd name="connsiteY3" fmla="*/ 38100 h 2457449"/>
              <a:gd name="connsiteX4" fmla="*/ 105833 w 4999909"/>
              <a:gd name="connsiteY4" fmla="*/ 55033 h 2457449"/>
              <a:gd name="connsiteX5" fmla="*/ 131233 w 4999909"/>
              <a:gd name="connsiteY5" fmla="*/ 55033 h 2457449"/>
              <a:gd name="connsiteX6" fmla="*/ 131233 w 4999909"/>
              <a:gd name="connsiteY6" fmla="*/ 71966 h 2457449"/>
              <a:gd name="connsiteX7" fmla="*/ 152400 w 4999909"/>
              <a:gd name="connsiteY7" fmla="*/ 71966 h 2457449"/>
              <a:gd name="connsiteX8" fmla="*/ 152400 w 4999909"/>
              <a:gd name="connsiteY8" fmla="*/ 101600 h 2457449"/>
              <a:gd name="connsiteX9" fmla="*/ 165100 w 4999909"/>
              <a:gd name="connsiteY9" fmla="*/ 101600 h 2457449"/>
              <a:gd name="connsiteX10" fmla="*/ 165100 w 4999909"/>
              <a:gd name="connsiteY10" fmla="*/ 152400 h 2457449"/>
              <a:gd name="connsiteX11" fmla="*/ 275166 w 4999909"/>
              <a:gd name="connsiteY11" fmla="*/ 152400 h 2457449"/>
              <a:gd name="connsiteX12" fmla="*/ 275166 w 4999909"/>
              <a:gd name="connsiteY12" fmla="*/ 177800 h 2457449"/>
              <a:gd name="connsiteX13" fmla="*/ 292100 w 4999909"/>
              <a:gd name="connsiteY13" fmla="*/ 177800 h 2457449"/>
              <a:gd name="connsiteX14" fmla="*/ 292100 w 4999909"/>
              <a:gd name="connsiteY14" fmla="*/ 194733 h 2457449"/>
              <a:gd name="connsiteX15" fmla="*/ 300566 w 4999909"/>
              <a:gd name="connsiteY15" fmla="*/ 194733 h 2457449"/>
              <a:gd name="connsiteX16" fmla="*/ 300566 w 4999909"/>
              <a:gd name="connsiteY16" fmla="*/ 275166 h 2457449"/>
              <a:gd name="connsiteX17" fmla="*/ 313266 w 4999909"/>
              <a:gd name="connsiteY17" fmla="*/ 275166 h 2457449"/>
              <a:gd name="connsiteX18" fmla="*/ 325966 w 4999909"/>
              <a:gd name="connsiteY18" fmla="*/ 287866 h 2457449"/>
              <a:gd name="connsiteX19" fmla="*/ 325966 w 4999909"/>
              <a:gd name="connsiteY19" fmla="*/ 304800 h 2457449"/>
              <a:gd name="connsiteX20" fmla="*/ 436033 w 4999909"/>
              <a:gd name="connsiteY20" fmla="*/ 304800 h 2457449"/>
              <a:gd name="connsiteX21" fmla="*/ 436033 w 4999909"/>
              <a:gd name="connsiteY21" fmla="*/ 355600 h 2457449"/>
              <a:gd name="connsiteX22" fmla="*/ 465666 w 4999909"/>
              <a:gd name="connsiteY22" fmla="*/ 355600 h 2457449"/>
              <a:gd name="connsiteX23" fmla="*/ 465666 w 4999909"/>
              <a:gd name="connsiteY23" fmla="*/ 381000 h 2457449"/>
              <a:gd name="connsiteX24" fmla="*/ 486833 w 4999909"/>
              <a:gd name="connsiteY24" fmla="*/ 381000 h 2457449"/>
              <a:gd name="connsiteX25" fmla="*/ 486833 w 4999909"/>
              <a:gd name="connsiteY25" fmla="*/ 393700 h 2457449"/>
              <a:gd name="connsiteX26" fmla="*/ 491066 w 4999909"/>
              <a:gd name="connsiteY26" fmla="*/ 393700 h 2457449"/>
              <a:gd name="connsiteX27" fmla="*/ 508000 w 4999909"/>
              <a:gd name="connsiteY27" fmla="*/ 393700 h 2457449"/>
              <a:gd name="connsiteX28" fmla="*/ 508000 w 4999909"/>
              <a:gd name="connsiteY28" fmla="*/ 440266 h 2457449"/>
              <a:gd name="connsiteX29" fmla="*/ 579966 w 4999909"/>
              <a:gd name="connsiteY29" fmla="*/ 440266 h 2457449"/>
              <a:gd name="connsiteX30" fmla="*/ 579966 w 4999909"/>
              <a:gd name="connsiteY30" fmla="*/ 465666 h 2457449"/>
              <a:gd name="connsiteX31" fmla="*/ 596900 w 4999909"/>
              <a:gd name="connsiteY31" fmla="*/ 465666 h 2457449"/>
              <a:gd name="connsiteX32" fmla="*/ 596900 w 4999909"/>
              <a:gd name="connsiteY32" fmla="*/ 491066 h 2457449"/>
              <a:gd name="connsiteX33" fmla="*/ 596900 w 4999909"/>
              <a:gd name="connsiteY33" fmla="*/ 491066 h 2457449"/>
              <a:gd name="connsiteX34" fmla="*/ 613833 w 4999909"/>
              <a:gd name="connsiteY34" fmla="*/ 507999 h 2457449"/>
              <a:gd name="connsiteX35" fmla="*/ 690033 w 4999909"/>
              <a:gd name="connsiteY35" fmla="*/ 507999 h 2457449"/>
              <a:gd name="connsiteX36" fmla="*/ 690033 w 4999909"/>
              <a:gd name="connsiteY36" fmla="*/ 529166 h 2457449"/>
              <a:gd name="connsiteX37" fmla="*/ 698500 w 4999909"/>
              <a:gd name="connsiteY37" fmla="*/ 537633 h 2457449"/>
              <a:gd name="connsiteX38" fmla="*/ 698500 w 4999909"/>
              <a:gd name="connsiteY38" fmla="*/ 563033 h 2457449"/>
              <a:gd name="connsiteX39" fmla="*/ 717551 w 4999909"/>
              <a:gd name="connsiteY39" fmla="*/ 567266 h 2457449"/>
              <a:gd name="connsiteX40" fmla="*/ 715433 w 4999909"/>
              <a:gd name="connsiteY40" fmla="*/ 579966 h 2457449"/>
              <a:gd name="connsiteX41" fmla="*/ 842433 w 4999909"/>
              <a:gd name="connsiteY41" fmla="*/ 579966 h 2457449"/>
              <a:gd name="connsiteX42" fmla="*/ 842433 w 4999909"/>
              <a:gd name="connsiteY42" fmla="*/ 588433 h 2457449"/>
              <a:gd name="connsiteX43" fmla="*/ 859366 w 4999909"/>
              <a:gd name="connsiteY43" fmla="*/ 588433 h 2457449"/>
              <a:gd name="connsiteX44" fmla="*/ 859366 w 4999909"/>
              <a:gd name="connsiteY44" fmla="*/ 613833 h 2457449"/>
              <a:gd name="connsiteX45" fmla="*/ 872066 w 4999909"/>
              <a:gd name="connsiteY45" fmla="*/ 613833 h 2457449"/>
              <a:gd name="connsiteX46" fmla="*/ 872066 w 4999909"/>
              <a:gd name="connsiteY46" fmla="*/ 613833 h 2457449"/>
              <a:gd name="connsiteX47" fmla="*/ 872066 w 4999909"/>
              <a:gd name="connsiteY47" fmla="*/ 639233 h 2457449"/>
              <a:gd name="connsiteX48" fmla="*/ 990600 w 4999909"/>
              <a:gd name="connsiteY48" fmla="*/ 639233 h 2457449"/>
              <a:gd name="connsiteX49" fmla="*/ 990600 w 4999909"/>
              <a:gd name="connsiteY49" fmla="*/ 673100 h 2457449"/>
              <a:gd name="connsiteX50" fmla="*/ 1117600 w 4999909"/>
              <a:gd name="connsiteY50" fmla="*/ 673100 h 2457449"/>
              <a:gd name="connsiteX51" fmla="*/ 1117600 w 4999909"/>
              <a:gd name="connsiteY51" fmla="*/ 702733 h 2457449"/>
              <a:gd name="connsiteX52" fmla="*/ 1130300 w 4999909"/>
              <a:gd name="connsiteY52" fmla="*/ 702733 h 2457449"/>
              <a:gd name="connsiteX53" fmla="*/ 1130300 w 4999909"/>
              <a:gd name="connsiteY53" fmla="*/ 740833 h 2457449"/>
              <a:gd name="connsiteX54" fmla="*/ 1155700 w 4999909"/>
              <a:gd name="connsiteY54" fmla="*/ 740833 h 2457449"/>
              <a:gd name="connsiteX55" fmla="*/ 1155700 w 4999909"/>
              <a:gd name="connsiteY55" fmla="*/ 787400 h 2457449"/>
              <a:gd name="connsiteX56" fmla="*/ 1176866 w 4999909"/>
              <a:gd name="connsiteY56" fmla="*/ 787400 h 2457449"/>
              <a:gd name="connsiteX57" fmla="*/ 1176866 w 4999909"/>
              <a:gd name="connsiteY57" fmla="*/ 804333 h 2457449"/>
              <a:gd name="connsiteX58" fmla="*/ 1270000 w 4999909"/>
              <a:gd name="connsiteY58" fmla="*/ 804333 h 2457449"/>
              <a:gd name="connsiteX59" fmla="*/ 1270000 w 4999909"/>
              <a:gd name="connsiteY59" fmla="*/ 842433 h 2457449"/>
              <a:gd name="connsiteX60" fmla="*/ 1270000 w 4999909"/>
              <a:gd name="connsiteY60" fmla="*/ 842433 h 2457449"/>
              <a:gd name="connsiteX61" fmla="*/ 1320800 w 4999909"/>
              <a:gd name="connsiteY61" fmla="*/ 842433 h 2457449"/>
              <a:gd name="connsiteX62" fmla="*/ 1320800 w 4999909"/>
              <a:gd name="connsiteY62" fmla="*/ 863600 h 2457449"/>
              <a:gd name="connsiteX63" fmla="*/ 1409700 w 4999909"/>
              <a:gd name="connsiteY63" fmla="*/ 863600 h 2457449"/>
              <a:gd name="connsiteX64" fmla="*/ 1409700 w 4999909"/>
              <a:gd name="connsiteY64" fmla="*/ 931333 h 2457449"/>
              <a:gd name="connsiteX65" fmla="*/ 1439333 w 4999909"/>
              <a:gd name="connsiteY65" fmla="*/ 931333 h 2457449"/>
              <a:gd name="connsiteX66" fmla="*/ 1439333 w 4999909"/>
              <a:gd name="connsiteY66" fmla="*/ 948266 h 2457449"/>
              <a:gd name="connsiteX67" fmla="*/ 1494366 w 4999909"/>
              <a:gd name="connsiteY67" fmla="*/ 948266 h 2457449"/>
              <a:gd name="connsiteX68" fmla="*/ 1494366 w 4999909"/>
              <a:gd name="connsiteY68" fmla="*/ 948266 h 2457449"/>
              <a:gd name="connsiteX69" fmla="*/ 1494366 w 4999909"/>
              <a:gd name="connsiteY69" fmla="*/ 965200 h 2457449"/>
              <a:gd name="connsiteX70" fmla="*/ 1608666 w 4999909"/>
              <a:gd name="connsiteY70" fmla="*/ 965200 h 2457449"/>
              <a:gd name="connsiteX71" fmla="*/ 1608666 w 4999909"/>
              <a:gd name="connsiteY71" fmla="*/ 990600 h 2457449"/>
              <a:gd name="connsiteX72" fmla="*/ 1672166 w 4999909"/>
              <a:gd name="connsiteY72" fmla="*/ 990600 h 2457449"/>
              <a:gd name="connsiteX73" fmla="*/ 1672166 w 4999909"/>
              <a:gd name="connsiteY73" fmla="*/ 1016000 h 2457449"/>
              <a:gd name="connsiteX74" fmla="*/ 1693333 w 4999909"/>
              <a:gd name="connsiteY74" fmla="*/ 1016000 h 2457449"/>
              <a:gd name="connsiteX75" fmla="*/ 1693333 w 4999909"/>
              <a:gd name="connsiteY75" fmla="*/ 1049866 h 2457449"/>
              <a:gd name="connsiteX76" fmla="*/ 1816100 w 4999909"/>
              <a:gd name="connsiteY76" fmla="*/ 1049866 h 2457449"/>
              <a:gd name="connsiteX77" fmla="*/ 1816100 w 4999909"/>
              <a:gd name="connsiteY77" fmla="*/ 1092200 h 2457449"/>
              <a:gd name="connsiteX78" fmla="*/ 1866900 w 4999909"/>
              <a:gd name="connsiteY78" fmla="*/ 1092200 h 2457449"/>
              <a:gd name="connsiteX79" fmla="*/ 1866900 w 4999909"/>
              <a:gd name="connsiteY79" fmla="*/ 1121833 h 2457449"/>
              <a:gd name="connsiteX80" fmla="*/ 1866900 w 4999909"/>
              <a:gd name="connsiteY80" fmla="*/ 1121833 h 2457449"/>
              <a:gd name="connsiteX81" fmla="*/ 1866900 w 4999909"/>
              <a:gd name="connsiteY81" fmla="*/ 1151466 h 2457449"/>
              <a:gd name="connsiteX82" fmla="*/ 1989666 w 4999909"/>
              <a:gd name="connsiteY82" fmla="*/ 1151466 h 2457449"/>
              <a:gd name="connsiteX83" fmla="*/ 1989666 w 4999909"/>
              <a:gd name="connsiteY83" fmla="*/ 1168400 h 2457449"/>
              <a:gd name="connsiteX84" fmla="*/ 2087033 w 4999909"/>
              <a:gd name="connsiteY84" fmla="*/ 1168400 h 2457449"/>
              <a:gd name="connsiteX85" fmla="*/ 2087033 w 4999909"/>
              <a:gd name="connsiteY85" fmla="*/ 1193800 h 2457449"/>
              <a:gd name="connsiteX86" fmla="*/ 2205566 w 4999909"/>
              <a:gd name="connsiteY86" fmla="*/ 1193800 h 2457449"/>
              <a:gd name="connsiteX87" fmla="*/ 2205566 w 4999909"/>
              <a:gd name="connsiteY87" fmla="*/ 1219200 h 2457449"/>
              <a:gd name="connsiteX88" fmla="*/ 2256366 w 4999909"/>
              <a:gd name="connsiteY88" fmla="*/ 1219200 h 2457449"/>
              <a:gd name="connsiteX89" fmla="*/ 2256366 w 4999909"/>
              <a:gd name="connsiteY89" fmla="*/ 1244600 h 2457449"/>
              <a:gd name="connsiteX90" fmla="*/ 2302933 w 4999909"/>
              <a:gd name="connsiteY90" fmla="*/ 1244600 h 2457449"/>
              <a:gd name="connsiteX91" fmla="*/ 2302933 w 4999909"/>
              <a:gd name="connsiteY91" fmla="*/ 1270000 h 2457449"/>
              <a:gd name="connsiteX92" fmla="*/ 2315633 w 4999909"/>
              <a:gd name="connsiteY92" fmla="*/ 1270000 h 2457449"/>
              <a:gd name="connsiteX93" fmla="*/ 2315633 w 4999909"/>
              <a:gd name="connsiteY93" fmla="*/ 1299633 h 2457449"/>
              <a:gd name="connsiteX94" fmla="*/ 2374900 w 4999909"/>
              <a:gd name="connsiteY94" fmla="*/ 1299633 h 2457449"/>
              <a:gd name="connsiteX95" fmla="*/ 2374900 w 4999909"/>
              <a:gd name="connsiteY95" fmla="*/ 1346200 h 2457449"/>
              <a:gd name="connsiteX96" fmla="*/ 2497666 w 4999909"/>
              <a:gd name="connsiteY96" fmla="*/ 1346200 h 2457449"/>
              <a:gd name="connsiteX97" fmla="*/ 2497666 w 4999909"/>
              <a:gd name="connsiteY97" fmla="*/ 1371600 h 2457449"/>
              <a:gd name="connsiteX98" fmla="*/ 2641600 w 4999909"/>
              <a:gd name="connsiteY98" fmla="*/ 1371600 h 2457449"/>
              <a:gd name="connsiteX99" fmla="*/ 2641600 w 4999909"/>
              <a:gd name="connsiteY99" fmla="*/ 1388533 h 2457449"/>
              <a:gd name="connsiteX100" fmla="*/ 2671233 w 4999909"/>
              <a:gd name="connsiteY100" fmla="*/ 1388533 h 2457449"/>
              <a:gd name="connsiteX101" fmla="*/ 2671233 w 4999909"/>
              <a:gd name="connsiteY101" fmla="*/ 1418166 h 2457449"/>
              <a:gd name="connsiteX102" fmla="*/ 2899833 w 4999909"/>
              <a:gd name="connsiteY102" fmla="*/ 1418166 h 2457449"/>
              <a:gd name="connsiteX103" fmla="*/ 2899833 w 4999909"/>
              <a:gd name="connsiteY103" fmla="*/ 1439333 h 2457449"/>
              <a:gd name="connsiteX104" fmla="*/ 2988733 w 4999909"/>
              <a:gd name="connsiteY104" fmla="*/ 1439333 h 2457449"/>
              <a:gd name="connsiteX105" fmla="*/ 2988733 w 4999909"/>
              <a:gd name="connsiteY105" fmla="*/ 1460500 h 2457449"/>
              <a:gd name="connsiteX106" fmla="*/ 3064933 w 4999909"/>
              <a:gd name="connsiteY106" fmla="*/ 1460500 h 2457449"/>
              <a:gd name="connsiteX107" fmla="*/ 3064933 w 4999909"/>
              <a:gd name="connsiteY107" fmla="*/ 1481666 h 2457449"/>
              <a:gd name="connsiteX108" fmla="*/ 3204633 w 4999909"/>
              <a:gd name="connsiteY108" fmla="*/ 1481666 h 2457449"/>
              <a:gd name="connsiteX109" fmla="*/ 3204633 w 4999909"/>
              <a:gd name="connsiteY109" fmla="*/ 1494366 h 2457449"/>
              <a:gd name="connsiteX110" fmla="*/ 3268133 w 4999909"/>
              <a:gd name="connsiteY110" fmla="*/ 1494366 h 2457449"/>
              <a:gd name="connsiteX111" fmla="*/ 3268133 w 4999909"/>
              <a:gd name="connsiteY111" fmla="*/ 1528233 h 2457449"/>
              <a:gd name="connsiteX112" fmla="*/ 3369733 w 4999909"/>
              <a:gd name="connsiteY112" fmla="*/ 1528233 h 2457449"/>
              <a:gd name="connsiteX113" fmla="*/ 3369733 w 4999909"/>
              <a:gd name="connsiteY113" fmla="*/ 1553633 h 2457449"/>
              <a:gd name="connsiteX114" fmla="*/ 3636433 w 4999909"/>
              <a:gd name="connsiteY114" fmla="*/ 1553633 h 2457449"/>
              <a:gd name="connsiteX115" fmla="*/ 3636433 w 4999909"/>
              <a:gd name="connsiteY115" fmla="*/ 1579033 h 2457449"/>
              <a:gd name="connsiteX116" fmla="*/ 3750733 w 4999909"/>
              <a:gd name="connsiteY116" fmla="*/ 1579033 h 2457449"/>
              <a:gd name="connsiteX117" fmla="*/ 3750733 w 4999909"/>
              <a:gd name="connsiteY117" fmla="*/ 1595966 h 2457449"/>
              <a:gd name="connsiteX118" fmla="*/ 4207933 w 4999909"/>
              <a:gd name="connsiteY118" fmla="*/ 1595966 h 2457449"/>
              <a:gd name="connsiteX119" fmla="*/ 4207933 w 4999909"/>
              <a:gd name="connsiteY119" fmla="*/ 1642533 h 2457449"/>
              <a:gd name="connsiteX120" fmla="*/ 4995333 w 4999909"/>
              <a:gd name="connsiteY120" fmla="*/ 1642533 h 2457449"/>
              <a:gd name="connsiteX121" fmla="*/ 4999567 w 4999909"/>
              <a:gd name="connsiteY121" fmla="*/ 2457449 h 2457449"/>
              <a:gd name="connsiteX0" fmla="*/ 0 w 4999909"/>
              <a:gd name="connsiteY0" fmla="*/ 0 h 2457449"/>
              <a:gd name="connsiteX1" fmla="*/ 76200 w 4999909"/>
              <a:gd name="connsiteY1" fmla="*/ 0 h 2457449"/>
              <a:gd name="connsiteX2" fmla="*/ 76200 w 4999909"/>
              <a:gd name="connsiteY2" fmla="*/ 38100 h 2457449"/>
              <a:gd name="connsiteX3" fmla="*/ 105833 w 4999909"/>
              <a:gd name="connsiteY3" fmla="*/ 38100 h 2457449"/>
              <a:gd name="connsiteX4" fmla="*/ 105833 w 4999909"/>
              <a:gd name="connsiteY4" fmla="*/ 55033 h 2457449"/>
              <a:gd name="connsiteX5" fmla="*/ 131233 w 4999909"/>
              <a:gd name="connsiteY5" fmla="*/ 55033 h 2457449"/>
              <a:gd name="connsiteX6" fmla="*/ 131233 w 4999909"/>
              <a:gd name="connsiteY6" fmla="*/ 71966 h 2457449"/>
              <a:gd name="connsiteX7" fmla="*/ 152400 w 4999909"/>
              <a:gd name="connsiteY7" fmla="*/ 71966 h 2457449"/>
              <a:gd name="connsiteX8" fmla="*/ 152400 w 4999909"/>
              <a:gd name="connsiteY8" fmla="*/ 101600 h 2457449"/>
              <a:gd name="connsiteX9" fmla="*/ 165100 w 4999909"/>
              <a:gd name="connsiteY9" fmla="*/ 101600 h 2457449"/>
              <a:gd name="connsiteX10" fmla="*/ 165100 w 4999909"/>
              <a:gd name="connsiteY10" fmla="*/ 152400 h 2457449"/>
              <a:gd name="connsiteX11" fmla="*/ 275166 w 4999909"/>
              <a:gd name="connsiteY11" fmla="*/ 152400 h 2457449"/>
              <a:gd name="connsiteX12" fmla="*/ 275166 w 4999909"/>
              <a:gd name="connsiteY12" fmla="*/ 177800 h 2457449"/>
              <a:gd name="connsiteX13" fmla="*/ 292100 w 4999909"/>
              <a:gd name="connsiteY13" fmla="*/ 177800 h 2457449"/>
              <a:gd name="connsiteX14" fmla="*/ 292100 w 4999909"/>
              <a:gd name="connsiteY14" fmla="*/ 194733 h 2457449"/>
              <a:gd name="connsiteX15" fmla="*/ 300566 w 4999909"/>
              <a:gd name="connsiteY15" fmla="*/ 194733 h 2457449"/>
              <a:gd name="connsiteX16" fmla="*/ 300566 w 4999909"/>
              <a:gd name="connsiteY16" fmla="*/ 275166 h 2457449"/>
              <a:gd name="connsiteX17" fmla="*/ 313266 w 4999909"/>
              <a:gd name="connsiteY17" fmla="*/ 275166 h 2457449"/>
              <a:gd name="connsiteX18" fmla="*/ 325966 w 4999909"/>
              <a:gd name="connsiteY18" fmla="*/ 287866 h 2457449"/>
              <a:gd name="connsiteX19" fmla="*/ 325966 w 4999909"/>
              <a:gd name="connsiteY19" fmla="*/ 304800 h 2457449"/>
              <a:gd name="connsiteX20" fmla="*/ 436033 w 4999909"/>
              <a:gd name="connsiteY20" fmla="*/ 304800 h 2457449"/>
              <a:gd name="connsiteX21" fmla="*/ 436033 w 4999909"/>
              <a:gd name="connsiteY21" fmla="*/ 355600 h 2457449"/>
              <a:gd name="connsiteX22" fmla="*/ 465666 w 4999909"/>
              <a:gd name="connsiteY22" fmla="*/ 355600 h 2457449"/>
              <a:gd name="connsiteX23" fmla="*/ 465666 w 4999909"/>
              <a:gd name="connsiteY23" fmla="*/ 381000 h 2457449"/>
              <a:gd name="connsiteX24" fmla="*/ 486833 w 4999909"/>
              <a:gd name="connsiteY24" fmla="*/ 381000 h 2457449"/>
              <a:gd name="connsiteX25" fmla="*/ 486833 w 4999909"/>
              <a:gd name="connsiteY25" fmla="*/ 393700 h 2457449"/>
              <a:gd name="connsiteX26" fmla="*/ 491066 w 4999909"/>
              <a:gd name="connsiteY26" fmla="*/ 393700 h 2457449"/>
              <a:gd name="connsiteX27" fmla="*/ 508000 w 4999909"/>
              <a:gd name="connsiteY27" fmla="*/ 393700 h 2457449"/>
              <a:gd name="connsiteX28" fmla="*/ 508000 w 4999909"/>
              <a:gd name="connsiteY28" fmla="*/ 440266 h 2457449"/>
              <a:gd name="connsiteX29" fmla="*/ 579966 w 4999909"/>
              <a:gd name="connsiteY29" fmla="*/ 440266 h 2457449"/>
              <a:gd name="connsiteX30" fmla="*/ 579966 w 4999909"/>
              <a:gd name="connsiteY30" fmla="*/ 465666 h 2457449"/>
              <a:gd name="connsiteX31" fmla="*/ 596900 w 4999909"/>
              <a:gd name="connsiteY31" fmla="*/ 465666 h 2457449"/>
              <a:gd name="connsiteX32" fmla="*/ 596900 w 4999909"/>
              <a:gd name="connsiteY32" fmla="*/ 491066 h 2457449"/>
              <a:gd name="connsiteX33" fmla="*/ 596900 w 4999909"/>
              <a:gd name="connsiteY33" fmla="*/ 491066 h 2457449"/>
              <a:gd name="connsiteX34" fmla="*/ 613833 w 4999909"/>
              <a:gd name="connsiteY34" fmla="*/ 507999 h 2457449"/>
              <a:gd name="connsiteX35" fmla="*/ 690033 w 4999909"/>
              <a:gd name="connsiteY35" fmla="*/ 507999 h 2457449"/>
              <a:gd name="connsiteX36" fmla="*/ 690033 w 4999909"/>
              <a:gd name="connsiteY36" fmla="*/ 529166 h 2457449"/>
              <a:gd name="connsiteX37" fmla="*/ 698500 w 4999909"/>
              <a:gd name="connsiteY37" fmla="*/ 537633 h 2457449"/>
              <a:gd name="connsiteX38" fmla="*/ 698500 w 4999909"/>
              <a:gd name="connsiteY38" fmla="*/ 563033 h 2457449"/>
              <a:gd name="connsiteX39" fmla="*/ 717551 w 4999909"/>
              <a:gd name="connsiteY39" fmla="*/ 567266 h 2457449"/>
              <a:gd name="connsiteX40" fmla="*/ 715433 w 4999909"/>
              <a:gd name="connsiteY40" fmla="*/ 579966 h 2457449"/>
              <a:gd name="connsiteX41" fmla="*/ 842433 w 4999909"/>
              <a:gd name="connsiteY41" fmla="*/ 579966 h 2457449"/>
              <a:gd name="connsiteX42" fmla="*/ 842433 w 4999909"/>
              <a:gd name="connsiteY42" fmla="*/ 588433 h 2457449"/>
              <a:gd name="connsiteX43" fmla="*/ 859366 w 4999909"/>
              <a:gd name="connsiteY43" fmla="*/ 588433 h 2457449"/>
              <a:gd name="connsiteX44" fmla="*/ 859366 w 4999909"/>
              <a:gd name="connsiteY44" fmla="*/ 613833 h 2457449"/>
              <a:gd name="connsiteX45" fmla="*/ 872066 w 4999909"/>
              <a:gd name="connsiteY45" fmla="*/ 613833 h 2457449"/>
              <a:gd name="connsiteX46" fmla="*/ 872066 w 4999909"/>
              <a:gd name="connsiteY46" fmla="*/ 613833 h 2457449"/>
              <a:gd name="connsiteX47" fmla="*/ 872066 w 4999909"/>
              <a:gd name="connsiteY47" fmla="*/ 639233 h 2457449"/>
              <a:gd name="connsiteX48" fmla="*/ 990600 w 4999909"/>
              <a:gd name="connsiteY48" fmla="*/ 639233 h 2457449"/>
              <a:gd name="connsiteX49" fmla="*/ 990600 w 4999909"/>
              <a:gd name="connsiteY49" fmla="*/ 673100 h 2457449"/>
              <a:gd name="connsiteX50" fmla="*/ 1117600 w 4999909"/>
              <a:gd name="connsiteY50" fmla="*/ 673100 h 2457449"/>
              <a:gd name="connsiteX51" fmla="*/ 1117600 w 4999909"/>
              <a:gd name="connsiteY51" fmla="*/ 702733 h 2457449"/>
              <a:gd name="connsiteX52" fmla="*/ 1130300 w 4999909"/>
              <a:gd name="connsiteY52" fmla="*/ 702733 h 2457449"/>
              <a:gd name="connsiteX53" fmla="*/ 1130300 w 4999909"/>
              <a:gd name="connsiteY53" fmla="*/ 740833 h 2457449"/>
              <a:gd name="connsiteX54" fmla="*/ 1155700 w 4999909"/>
              <a:gd name="connsiteY54" fmla="*/ 740833 h 2457449"/>
              <a:gd name="connsiteX55" fmla="*/ 1155700 w 4999909"/>
              <a:gd name="connsiteY55" fmla="*/ 787400 h 2457449"/>
              <a:gd name="connsiteX56" fmla="*/ 1176866 w 4999909"/>
              <a:gd name="connsiteY56" fmla="*/ 787400 h 2457449"/>
              <a:gd name="connsiteX57" fmla="*/ 1176866 w 4999909"/>
              <a:gd name="connsiteY57" fmla="*/ 804333 h 2457449"/>
              <a:gd name="connsiteX58" fmla="*/ 1270000 w 4999909"/>
              <a:gd name="connsiteY58" fmla="*/ 804333 h 2457449"/>
              <a:gd name="connsiteX59" fmla="*/ 1270000 w 4999909"/>
              <a:gd name="connsiteY59" fmla="*/ 842433 h 2457449"/>
              <a:gd name="connsiteX60" fmla="*/ 1270000 w 4999909"/>
              <a:gd name="connsiteY60" fmla="*/ 842433 h 2457449"/>
              <a:gd name="connsiteX61" fmla="*/ 1320800 w 4999909"/>
              <a:gd name="connsiteY61" fmla="*/ 842433 h 2457449"/>
              <a:gd name="connsiteX62" fmla="*/ 1320800 w 4999909"/>
              <a:gd name="connsiteY62" fmla="*/ 863600 h 2457449"/>
              <a:gd name="connsiteX63" fmla="*/ 1409700 w 4999909"/>
              <a:gd name="connsiteY63" fmla="*/ 863600 h 2457449"/>
              <a:gd name="connsiteX64" fmla="*/ 1409700 w 4999909"/>
              <a:gd name="connsiteY64" fmla="*/ 931333 h 2457449"/>
              <a:gd name="connsiteX65" fmla="*/ 1439333 w 4999909"/>
              <a:gd name="connsiteY65" fmla="*/ 931333 h 2457449"/>
              <a:gd name="connsiteX66" fmla="*/ 1439333 w 4999909"/>
              <a:gd name="connsiteY66" fmla="*/ 948266 h 2457449"/>
              <a:gd name="connsiteX67" fmla="*/ 1494366 w 4999909"/>
              <a:gd name="connsiteY67" fmla="*/ 948266 h 2457449"/>
              <a:gd name="connsiteX68" fmla="*/ 1494366 w 4999909"/>
              <a:gd name="connsiteY68" fmla="*/ 948266 h 2457449"/>
              <a:gd name="connsiteX69" fmla="*/ 1494366 w 4999909"/>
              <a:gd name="connsiteY69" fmla="*/ 965200 h 2457449"/>
              <a:gd name="connsiteX70" fmla="*/ 1608666 w 4999909"/>
              <a:gd name="connsiteY70" fmla="*/ 965200 h 2457449"/>
              <a:gd name="connsiteX71" fmla="*/ 1608666 w 4999909"/>
              <a:gd name="connsiteY71" fmla="*/ 990600 h 2457449"/>
              <a:gd name="connsiteX72" fmla="*/ 1672166 w 4999909"/>
              <a:gd name="connsiteY72" fmla="*/ 990600 h 2457449"/>
              <a:gd name="connsiteX73" fmla="*/ 1672166 w 4999909"/>
              <a:gd name="connsiteY73" fmla="*/ 1016000 h 2457449"/>
              <a:gd name="connsiteX74" fmla="*/ 1693333 w 4999909"/>
              <a:gd name="connsiteY74" fmla="*/ 1016000 h 2457449"/>
              <a:gd name="connsiteX75" fmla="*/ 1693333 w 4999909"/>
              <a:gd name="connsiteY75" fmla="*/ 1049866 h 2457449"/>
              <a:gd name="connsiteX76" fmla="*/ 1816100 w 4999909"/>
              <a:gd name="connsiteY76" fmla="*/ 1049866 h 2457449"/>
              <a:gd name="connsiteX77" fmla="*/ 1816100 w 4999909"/>
              <a:gd name="connsiteY77" fmla="*/ 1092200 h 2457449"/>
              <a:gd name="connsiteX78" fmla="*/ 1863725 w 4999909"/>
              <a:gd name="connsiteY78" fmla="*/ 1087437 h 2457449"/>
              <a:gd name="connsiteX79" fmla="*/ 1866900 w 4999909"/>
              <a:gd name="connsiteY79" fmla="*/ 1121833 h 2457449"/>
              <a:gd name="connsiteX80" fmla="*/ 1866900 w 4999909"/>
              <a:gd name="connsiteY80" fmla="*/ 1121833 h 2457449"/>
              <a:gd name="connsiteX81" fmla="*/ 1866900 w 4999909"/>
              <a:gd name="connsiteY81" fmla="*/ 1151466 h 2457449"/>
              <a:gd name="connsiteX82" fmla="*/ 1989666 w 4999909"/>
              <a:gd name="connsiteY82" fmla="*/ 1151466 h 2457449"/>
              <a:gd name="connsiteX83" fmla="*/ 1989666 w 4999909"/>
              <a:gd name="connsiteY83" fmla="*/ 1168400 h 2457449"/>
              <a:gd name="connsiteX84" fmla="*/ 2087033 w 4999909"/>
              <a:gd name="connsiteY84" fmla="*/ 1168400 h 2457449"/>
              <a:gd name="connsiteX85" fmla="*/ 2087033 w 4999909"/>
              <a:gd name="connsiteY85" fmla="*/ 1193800 h 2457449"/>
              <a:gd name="connsiteX86" fmla="*/ 2205566 w 4999909"/>
              <a:gd name="connsiteY86" fmla="*/ 1193800 h 2457449"/>
              <a:gd name="connsiteX87" fmla="*/ 2205566 w 4999909"/>
              <a:gd name="connsiteY87" fmla="*/ 1219200 h 2457449"/>
              <a:gd name="connsiteX88" fmla="*/ 2256366 w 4999909"/>
              <a:gd name="connsiteY88" fmla="*/ 1219200 h 2457449"/>
              <a:gd name="connsiteX89" fmla="*/ 2256366 w 4999909"/>
              <a:gd name="connsiteY89" fmla="*/ 1244600 h 2457449"/>
              <a:gd name="connsiteX90" fmla="*/ 2302933 w 4999909"/>
              <a:gd name="connsiteY90" fmla="*/ 1244600 h 2457449"/>
              <a:gd name="connsiteX91" fmla="*/ 2302933 w 4999909"/>
              <a:gd name="connsiteY91" fmla="*/ 1270000 h 2457449"/>
              <a:gd name="connsiteX92" fmla="*/ 2315633 w 4999909"/>
              <a:gd name="connsiteY92" fmla="*/ 1270000 h 2457449"/>
              <a:gd name="connsiteX93" fmla="*/ 2315633 w 4999909"/>
              <a:gd name="connsiteY93" fmla="*/ 1299633 h 2457449"/>
              <a:gd name="connsiteX94" fmla="*/ 2374900 w 4999909"/>
              <a:gd name="connsiteY94" fmla="*/ 1299633 h 2457449"/>
              <a:gd name="connsiteX95" fmla="*/ 2374900 w 4999909"/>
              <a:gd name="connsiteY95" fmla="*/ 1346200 h 2457449"/>
              <a:gd name="connsiteX96" fmla="*/ 2497666 w 4999909"/>
              <a:gd name="connsiteY96" fmla="*/ 1346200 h 2457449"/>
              <a:gd name="connsiteX97" fmla="*/ 2497666 w 4999909"/>
              <a:gd name="connsiteY97" fmla="*/ 1371600 h 2457449"/>
              <a:gd name="connsiteX98" fmla="*/ 2641600 w 4999909"/>
              <a:gd name="connsiteY98" fmla="*/ 1371600 h 2457449"/>
              <a:gd name="connsiteX99" fmla="*/ 2641600 w 4999909"/>
              <a:gd name="connsiteY99" fmla="*/ 1388533 h 2457449"/>
              <a:gd name="connsiteX100" fmla="*/ 2671233 w 4999909"/>
              <a:gd name="connsiteY100" fmla="*/ 1388533 h 2457449"/>
              <a:gd name="connsiteX101" fmla="*/ 2671233 w 4999909"/>
              <a:gd name="connsiteY101" fmla="*/ 1418166 h 2457449"/>
              <a:gd name="connsiteX102" fmla="*/ 2899833 w 4999909"/>
              <a:gd name="connsiteY102" fmla="*/ 1418166 h 2457449"/>
              <a:gd name="connsiteX103" fmla="*/ 2899833 w 4999909"/>
              <a:gd name="connsiteY103" fmla="*/ 1439333 h 2457449"/>
              <a:gd name="connsiteX104" fmla="*/ 2988733 w 4999909"/>
              <a:gd name="connsiteY104" fmla="*/ 1439333 h 2457449"/>
              <a:gd name="connsiteX105" fmla="*/ 2988733 w 4999909"/>
              <a:gd name="connsiteY105" fmla="*/ 1460500 h 2457449"/>
              <a:gd name="connsiteX106" fmla="*/ 3064933 w 4999909"/>
              <a:gd name="connsiteY106" fmla="*/ 1460500 h 2457449"/>
              <a:gd name="connsiteX107" fmla="*/ 3064933 w 4999909"/>
              <a:gd name="connsiteY107" fmla="*/ 1481666 h 2457449"/>
              <a:gd name="connsiteX108" fmla="*/ 3204633 w 4999909"/>
              <a:gd name="connsiteY108" fmla="*/ 1481666 h 2457449"/>
              <a:gd name="connsiteX109" fmla="*/ 3204633 w 4999909"/>
              <a:gd name="connsiteY109" fmla="*/ 1494366 h 2457449"/>
              <a:gd name="connsiteX110" fmla="*/ 3268133 w 4999909"/>
              <a:gd name="connsiteY110" fmla="*/ 1494366 h 2457449"/>
              <a:gd name="connsiteX111" fmla="*/ 3268133 w 4999909"/>
              <a:gd name="connsiteY111" fmla="*/ 1528233 h 2457449"/>
              <a:gd name="connsiteX112" fmla="*/ 3369733 w 4999909"/>
              <a:gd name="connsiteY112" fmla="*/ 1528233 h 2457449"/>
              <a:gd name="connsiteX113" fmla="*/ 3369733 w 4999909"/>
              <a:gd name="connsiteY113" fmla="*/ 1553633 h 2457449"/>
              <a:gd name="connsiteX114" fmla="*/ 3636433 w 4999909"/>
              <a:gd name="connsiteY114" fmla="*/ 1553633 h 2457449"/>
              <a:gd name="connsiteX115" fmla="*/ 3636433 w 4999909"/>
              <a:gd name="connsiteY115" fmla="*/ 1579033 h 2457449"/>
              <a:gd name="connsiteX116" fmla="*/ 3750733 w 4999909"/>
              <a:gd name="connsiteY116" fmla="*/ 1579033 h 2457449"/>
              <a:gd name="connsiteX117" fmla="*/ 3750733 w 4999909"/>
              <a:gd name="connsiteY117" fmla="*/ 1595966 h 2457449"/>
              <a:gd name="connsiteX118" fmla="*/ 4207933 w 4999909"/>
              <a:gd name="connsiteY118" fmla="*/ 1595966 h 2457449"/>
              <a:gd name="connsiteX119" fmla="*/ 4207933 w 4999909"/>
              <a:gd name="connsiteY119" fmla="*/ 1642533 h 2457449"/>
              <a:gd name="connsiteX120" fmla="*/ 4995333 w 4999909"/>
              <a:gd name="connsiteY120" fmla="*/ 1642533 h 2457449"/>
              <a:gd name="connsiteX121" fmla="*/ 4999567 w 4999909"/>
              <a:gd name="connsiteY121" fmla="*/ 2457449 h 2457449"/>
              <a:gd name="connsiteX0" fmla="*/ 0 w 4999909"/>
              <a:gd name="connsiteY0" fmla="*/ 0 h 2457449"/>
              <a:gd name="connsiteX1" fmla="*/ 76200 w 4999909"/>
              <a:gd name="connsiteY1" fmla="*/ 0 h 2457449"/>
              <a:gd name="connsiteX2" fmla="*/ 76200 w 4999909"/>
              <a:gd name="connsiteY2" fmla="*/ 38100 h 2457449"/>
              <a:gd name="connsiteX3" fmla="*/ 105833 w 4999909"/>
              <a:gd name="connsiteY3" fmla="*/ 38100 h 2457449"/>
              <a:gd name="connsiteX4" fmla="*/ 105833 w 4999909"/>
              <a:gd name="connsiteY4" fmla="*/ 55033 h 2457449"/>
              <a:gd name="connsiteX5" fmla="*/ 131233 w 4999909"/>
              <a:gd name="connsiteY5" fmla="*/ 55033 h 2457449"/>
              <a:gd name="connsiteX6" fmla="*/ 131233 w 4999909"/>
              <a:gd name="connsiteY6" fmla="*/ 71966 h 2457449"/>
              <a:gd name="connsiteX7" fmla="*/ 152400 w 4999909"/>
              <a:gd name="connsiteY7" fmla="*/ 71966 h 2457449"/>
              <a:gd name="connsiteX8" fmla="*/ 152400 w 4999909"/>
              <a:gd name="connsiteY8" fmla="*/ 101600 h 2457449"/>
              <a:gd name="connsiteX9" fmla="*/ 165100 w 4999909"/>
              <a:gd name="connsiteY9" fmla="*/ 101600 h 2457449"/>
              <a:gd name="connsiteX10" fmla="*/ 165100 w 4999909"/>
              <a:gd name="connsiteY10" fmla="*/ 152400 h 2457449"/>
              <a:gd name="connsiteX11" fmla="*/ 275166 w 4999909"/>
              <a:gd name="connsiteY11" fmla="*/ 152400 h 2457449"/>
              <a:gd name="connsiteX12" fmla="*/ 275166 w 4999909"/>
              <a:gd name="connsiteY12" fmla="*/ 177800 h 2457449"/>
              <a:gd name="connsiteX13" fmla="*/ 292100 w 4999909"/>
              <a:gd name="connsiteY13" fmla="*/ 177800 h 2457449"/>
              <a:gd name="connsiteX14" fmla="*/ 292100 w 4999909"/>
              <a:gd name="connsiteY14" fmla="*/ 194733 h 2457449"/>
              <a:gd name="connsiteX15" fmla="*/ 300566 w 4999909"/>
              <a:gd name="connsiteY15" fmla="*/ 194733 h 2457449"/>
              <a:gd name="connsiteX16" fmla="*/ 300566 w 4999909"/>
              <a:gd name="connsiteY16" fmla="*/ 275166 h 2457449"/>
              <a:gd name="connsiteX17" fmla="*/ 313266 w 4999909"/>
              <a:gd name="connsiteY17" fmla="*/ 275166 h 2457449"/>
              <a:gd name="connsiteX18" fmla="*/ 325966 w 4999909"/>
              <a:gd name="connsiteY18" fmla="*/ 287866 h 2457449"/>
              <a:gd name="connsiteX19" fmla="*/ 325966 w 4999909"/>
              <a:gd name="connsiteY19" fmla="*/ 304800 h 2457449"/>
              <a:gd name="connsiteX20" fmla="*/ 436033 w 4999909"/>
              <a:gd name="connsiteY20" fmla="*/ 304800 h 2457449"/>
              <a:gd name="connsiteX21" fmla="*/ 436033 w 4999909"/>
              <a:gd name="connsiteY21" fmla="*/ 355600 h 2457449"/>
              <a:gd name="connsiteX22" fmla="*/ 465666 w 4999909"/>
              <a:gd name="connsiteY22" fmla="*/ 355600 h 2457449"/>
              <a:gd name="connsiteX23" fmla="*/ 465666 w 4999909"/>
              <a:gd name="connsiteY23" fmla="*/ 381000 h 2457449"/>
              <a:gd name="connsiteX24" fmla="*/ 486833 w 4999909"/>
              <a:gd name="connsiteY24" fmla="*/ 381000 h 2457449"/>
              <a:gd name="connsiteX25" fmla="*/ 486833 w 4999909"/>
              <a:gd name="connsiteY25" fmla="*/ 393700 h 2457449"/>
              <a:gd name="connsiteX26" fmla="*/ 491066 w 4999909"/>
              <a:gd name="connsiteY26" fmla="*/ 393700 h 2457449"/>
              <a:gd name="connsiteX27" fmla="*/ 508000 w 4999909"/>
              <a:gd name="connsiteY27" fmla="*/ 393700 h 2457449"/>
              <a:gd name="connsiteX28" fmla="*/ 508000 w 4999909"/>
              <a:gd name="connsiteY28" fmla="*/ 440266 h 2457449"/>
              <a:gd name="connsiteX29" fmla="*/ 579966 w 4999909"/>
              <a:gd name="connsiteY29" fmla="*/ 440266 h 2457449"/>
              <a:gd name="connsiteX30" fmla="*/ 579966 w 4999909"/>
              <a:gd name="connsiteY30" fmla="*/ 465666 h 2457449"/>
              <a:gd name="connsiteX31" fmla="*/ 596900 w 4999909"/>
              <a:gd name="connsiteY31" fmla="*/ 465666 h 2457449"/>
              <a:gd name="connsiteX32" fmla="*/ 596900 w 4999909"/>
              <a:gd name="connsiteY32" fmla="*/ 491066 h 2457449"/>
              <a:gd name="connsiteX33" fmla="*/ 596900 w 4999909"/>
              <a:gd name="connsiteY33" fmla="*/ 491066 h 2457449"/>
              <a:gd name="connsiteX34" fmla="*/ 613833 w 4999909"/>
              <a:gd name="connsiteY34" fmla="*/ 507999 h 2457449"/>
              <a:gd name="connsiteX35" fmla="*/ 690033 w 4999909"/>
              <a:gd name="connsiteY35" fmla="*/ 507999 h 2457449"/>
              <a:gd name="connsiteX36" fmla="*/ 690033 w 4999909"/>
              <a:gd name="connsiteY36" fmla="*/ 529166 h 2457449"/>
              <a:gd name="connsiteX37" fmla="*/ 698500 w 4999909"/>
              <a:gd name="connsiteY37" fmla="*/ 537633 h 2457449"/>
              <a:gd name="connsiteX38" fmla="*/ 698500 w 4999909"/>
              <a:gd name="connsiteY38" fmla="*/ 563033 h 2457449"/>
              <a:gd name="connsiteX39" fmla="*/ 717551 w 4999909"/>
              <a:gd name="connsiteY39" fmla="*/ 567266 h 2457449"/>
              <a:gd name="connsiteX40" fmla="*/ 715433 w 4999909"/>
              <a:gd name="connsiteY40" fmla="*/ 579966 h 2457449"/>
              <a:gd name="connsiteX41" fmla="*/ 842433 w 4999909"/>
              <a:gd name="connsiteY41" fmla="*/ 579966 h 2457449"/>
              <a:gd name="connsiteX42" fmla="*/ 842433 w 4999909"/>
              <a:gd name="connsiteY42" fmla="*/ 588433 h 2457449"/>
              <a:gd name="connsiteX43" fmla="*/ 859366 w 4999909"/>
              <a:gd name="connsiteY43" fmla="*/ 588433 h 2457449"/>
              <a:gd name="connsiteX44" fmla="*/ 859366 w 4999909"/>
              <a:gd name="connsiteY44" fmla="*/ 613833 h 2457449"/>
              <a:gd name="connsiteX45" fmla="*/ 872066 w 4999909"/>
              <a:gd name="connsiteY45" fmla="*/ 613833 h 2457449"/>
              <a:gd name="connsiteX46" fmla="*/ 872066 w 4999909"/>
              <a:gd name="connsiteY46" fmla="*/ 613833 h 2457449"/>
              <a:gd name="connsiteX47" fmla="*/ 872066 w 4999909"/>
              <a:gd name="connsiteY47" fmla="*/ 639233 h 2457449"/>
              <a:gd name="connsiteX48" fmla="*/ 990600 w 4999909"/>
              <a:gd name="connsiteY48" fmla="*/ 639233 h 2457449"/>
              <a:gd name="connsiteX49" fmla="*/ 990600 w 4999909"/>
              <a:gd name="connsiteY49" fmla="*/ 673100 h 2457449"/>
              <a:gd name="connsiteX50" fmla="*/ 1117600 w 4999909"/>
              <a:gd name="connsiteY50" fmla="*/ 673100 h 2457449"/>
              <a:gd name="connsiteX51" fmla="*/ 1117600 w 4999909"/>
              <a:gd name="connsiteY51" fmla="*/ 702733 h 2457449"/>
              <a:gd name="connsiteX52" fmla="*/ 1130300 w 4999909"/>
              <a:gd name="connsiteY52" fmla="*/ 702733 h 2457449"/>
              <a:gd name="connsiteX53" fmla="*/ 1130300 w 4999909"/>
              <a:gd name="connsiteY53" fmla="*/ 740833 h 2457449"/>
              <a:gd name="connsiteX54" fmla="*/ 1155700 w 4999909"/>
              <a:gd name="connsiteY54" fmla="*/ 740833 h 2457449"/>
              <a:gd name="connsiteX55" fmla="*/ 1155700 w 4999909"/>
              <a:gd name="connsiteY55" fmla="*/ 787400 h 2457449"/>
              <a:gd name="connsiteX56" fmla="*/ 1176866 w 4999909"/>
              <a:gd name="connsiteY56" fmla="*/ 787400 h 2457449"/>
              <a:gd name="connsiteX57" fmla="*/ 1176866 w 4999909"/>
              <a:gd name="connsiteY57" fmla="*/ 804333 h 2457449"/>
              <a:gd name="connsiteX58" fmla="*/ 1270000 w 4999909"/>
              <a:gd name="connsiteY58" fmla="*/ 804333 h 2457449"/>
              <a:gd name="connsiteX59" fmla="*/ 1270000 w 4999909"/>
              <a:gd name="connsiteY59" fmla="*/ 842433 h 2457449"/>
              <a:gd name="connsiteX60" fmla="*/ 1270000 w 4999909"/>
              <a:gd name="connsiteY60" fmla="*/ 842433 h 2457449"/>
              <a:gd name="connsiteX61" fmla="*/ 1320800 w 4999909"/>
              <a:gd name="connsiteY61" fmla="*/ 842433 h 2457449"/>
              <a:gd name="connsiteX62" fmla="*/ 1320800 w 4999909"/>
              <a:gd name="connsiteY62" fmla="*/ 863600 h 2457449"/>
              <a:gd name="connsiteX63" fmla="*/ 1409700 w 4999909"/>
              <a:gd name="connsiteY63" fmla="*/ 863600 h 2457449"/>
              <a:gd name="connsiteX64" fmla="*/ 1409700 w 4999909"/>
              <a:gd name="connsiteY64" fmla="*/ 931333 h 2457449"/>
              <a:gd name="connsiteX65" fmla="*/ 1439333 w 4999909"/>
              <a:gd name="connsiteY65" fmla="*/ 931333 h 2457449"/>
              <a:gd name="connsiteX66" fmla="*/ 1439333 w 4999909"/>
              <a:gd name="connsiteY66" fmla="*/ 948266 h 2457449"/>
              <a:gd name="connsiteX67" fmla="*/ 1494366 w 4999909"/>
              <a:gd name="connsiteY67" fmla="*/ 948266 h 2457449"/>
              <a:gd name="connsiteX68" fmla="*/ 1494366 w 4999909"/>
              <a:gd name="connsiteY68" fmla="*/ 948266 h 2457449"/>
              <a:gd name="connsiteX69" fmla="*/ 1494366 w 4999909"/>
              <a:gd name="connsiteY69" fmla="*/ 965200 h 2457449"/>
              <a:gd name="connsiteX70" fmla="*/ 1608666 w 4999909"/>
              <a:gd name="connsiteY70" fmla="*/ 965200 h 2457449"/>
              <a:gd name="connsiteX71" fmla="*/ 1608666 w 4999909"/>
              <a:gd name="connsiteY71" fmla="*/ 990600 h 2457449"/>
              <a:gd name="connsiteX72" fmla="*/ 1672166 w 4999909"/>
              <a:gd name="connsiteY72" fmla="*/ 990600 h 2457449"/>
              <a:gd name="connsiteX73" fmla="*/ 1672166 w 4999909"/>
              <a:gd name="connsiteY73" fmla="*/ 1016000 h 2457449"/>
              <a:gd name="connsiteX74" fmla="*/ 1693333 w 4999909"/>
              <a:gd name="connsiteY74" fmla="*/ 1016000 h 2457449"/>
              <a:gd name="connsiteX75" fmla="*/ 1693333 w 4999909"/>
              <a:gd name="connsiteY75" fmla="*/ 1049866 h 2457449"/>
              <a:gd name="connsiteX76" fmla="*/ 1816100 w 4999909"/>
              <a:gd name="connsiteY76" fmla="*/ 1049866 h 2457449"/>
              <a:gd name="connsiteX77" fmla="*/ 1816100 w 4999909"/>
              <a:gd name="connsiteY77" fmla="*/ 1092200 h 2457449"/>
              <a:gd name="connsiteX78" fmla="*/ 1863725 w 4999909"/>
              <a:gd name="connsiteY78" fmla="*/ 1087437 h 2457449"/>
              <a:gd name="connsiteX79" fmla="*/ 1866900 w 4999909"/>
              <a:gd name="connsiteY79" fmla="*/ 1121833 h 2457449"/>
              <a:gd name="connsiteX80" fmla="*/ 1866900 w 4999909"/>
              <a:gd name="connsiteY80" fmla="*/ 1121833 h 2457449"/>
              <a:gd name="connsiteX81" fmla="*/ 1866900 w 4999909"/>
              <a:gd name="connsiteY81" fmla="*/ 1151466 h 2457449"/>
              <a:gd name="connsiteX82" fmla="*/ 1989666 w 4999909"/>
              <a:gd name="connsiteY82" fmla="*/ 1151466 h 2457449"/>
              <a:gd name="connsiteX83" fmla="*/ 1989666 w 4999909"/>
              <a:gd name="connsiteY83" fmla="*/ 1168400 h 2457449"/>
              <a:gd name="connsiteX84" fmla="*/ 2087033 w 4999909"/>
              <a:gd name="connsiteY84" fmla="*/ 1168400 h 2457449"/>
              <a:gd name="connsiteX85" fmla="*/ 2087033 w 4999909"/>
              <a:gd name="connsiteY85" fmla="*/ 1193800 h 2457449"/>
              <a:gd name="connsiteX86" fmla="*/ 2205566 w 4999909"/>
              <a:gd name="connsiteY86" fmla="*/ 1193800 h 2457449"/>
              <a:gd name="connsiteX87" fmla="*/ 2205566 w 4999909"/>
              <a:gd name="connsiteY87" fmla="*/ 1219200 h 2457449"/>
              <a:gd name="connsiteX88" fmla="*/ 2256366 w 4999909"/>
              <a:gd name="connsiteY88" fmla="*/ 1219200 h 2457449"/>
              <a:gd name="connsiteX89" fmla="*/ 2256366 w 4999909"/>
              <a:gd name="connsiteY89" fmla="*/ 1244600 h 2457449"/>
              <a:gd name="connsiteX90" fmla="*/ 2302933 w 4999909"/>
              <a:gd name="connsiteY90" fmla="*/ 1244600 h 2457449"/>
              <a:gd name="connsiteX91" fmla="*/ 2302933 w 4999909"/>
              <a:gd name="connsiteY91" fmla="*/ 1270000 h 2457449"/>
              <a:gd name="connsiteX92" fmla="*/ 2315633 w 4999909"/>
              <a:gd name="connsiteY92" fmla="*/ 1270000 h 2457449"/>
              <a:gd name="connsiteX93" fmla="*/ 2315633 w 4999909"/>
              <a:gd name="connsiteY93" fmla="*/ 1299633 h 2457449"/>
              <a:gd name="connsiteX94" fmla="*/ 2374900 w 4999909"/>
              <a:gd name="connsiteY94" fmla="*/ 1299633 h 2457449"/>
              <a:gd name="connsiteX95" fmla="*/ 2374900 w 4999909"/>
              <a:gd name="connsiteY95" fmla="*/ 1346200 h 2457449"/>
              <a:gd name="connsiteX96" fmla="*/ 2497666 w 4999909"/>
              <a:gd name="connsiteY96" fmla="*/ 1346200 h 2457449"/>
              <a:gd name="connsiteX97" fmla="*/ 2497666 w 4999909"/>
              <a:gd name="connsiteY97" fmla="*/ 1371600 h 2457449"/>
              <a:gd name="connsiteX98" fmla="*/ 2641600 w 4999909"/>
              <a:gd name="connsiteY98" fmla="*/ 1371600 h 2457449"/>
              <a:gd name="connsiteX99" fmla="*/ 2641600 w 4999909"/>
              <a:gd name="connsiteY99" fmla="*/ 1388533 h 2457449"/>
              <a:gd name="connsiteX100" fmla="*/ 2671233 w 4999909"/>
              <a:gd name="connsiteY100" fmla="*/ 1388533 h 2457449"/>
              <a:gd name="connsiteX101" fmla="*/ 2671233 w 4999909"/>
              <a:gd name="connsiteY101" fmla="*/ 1418166 h 2457449"/>
              <a:gd name="connsiteX102" fmla="*/ 2899833 w 4999909"/>
              <a:gd name="connsiteY102" fmla="*/ 1418166 h 2457449"/>
              <a:gd name="connsiteX103" fmla="*/ 2899833 w 4999909"/>
              <a:gd name="connsiteY103" fmla="*/ 1439333 h 2457449"/>
              <a:gd name="connsiteX104" fmla="*/ 2988733 w 4999909"/>
              <a:gd name="connsiteY104" fmla="*/ 1439333 h 2457449"/>
              <a:gd name="connsiteX105" fmla="*/ 2988733 w 4999909"/>
              <a:gd name="connsiteY105" fmla="*/ 1460500 h 2457449"/>
              <a:gd name="connsiteX106" fmla="*/ 3064933 w 4999909"/>
              <a:gd name="connsiteY106" fmla="*/ 1460500 h 2457449"/>
              <a:gd name="connsiteX107" fmla="*/ 3064933 w 4999909"/>
              <a:gd name="connsiteY107" fmla="*/ 1481666 h 2457449"/>
              <a:gd name="connsiteX108" fmla="*/ 3204633 w 4999909"/>
              <a:gd name="connsiteY108" fmla="*/ 1481666 h 2457449"/>
              <a:gd name="connsiteX109" fmla="*/ 3204633 w 4999909"/>
              <a:gd name="connsiteY109" fmla="*/ 1494366 h 2457449"/>
              <a:gd name="connsiteX110" fmla="*/ 3268133 w 4999909"/>
              <a:gd name="connsiteY110" fmla="*/ 1494366 h 2457449"/>
              <a:gd name="connsiteX111" fmla="*/ 3268133 w 4999909"/>
              <a:gd name="connsiteY111" fmla="*/ 1528233 h 2457449"/>
              <a:gd name="connsiteX112" fmla="*/ 3369733 w 4999909"/>
              <a:gd name="connsiteY112" fmla="*/ 1528233 h 2457449"/>
              <a:gd name="connsiteX113" fmla="*/ 3369733 w 4999909"/>
              <a:gd name="connsiteY113" fmla="*/ 1553633 h 2457449"/>
              <a:gd name="connsiteX114" fmla="*/ 3636433 w 4999909"/>
              <a:gd name="connsiteY114" fmla="*/ 1553633 h 2457449"/>
              <a:gd name="connsiteX115" fmla="*/ 3636433 w 4999909"/>
              <a:gd name="connsiteY115" fmla="*/ 1579033 h 2457449"/>
              <a:gd name="connsiteX116" fmla="*/ 3750733 w 4999909"/>
              <a:gd name="connsiteY116" fmla="*/ 1579033 h 2457449"/>
              <a:gd name="connsiteX117" fmla="*/ 3750733 w 4999909"/>
              <a:gd name="connsiteY117" fmla="*/ 1595966 h 2457449"/>
              <a:gd name="connsiteX118" fmla="*/ 4207933 w 4999909"/>
              <a:gd name="connsiteY118" fmla="*/ 1595966 h 2457449"/>
              <a:gd name="connsiteX119" fmla="*/ 4207933 w 4999909"/>
              <a:gd name="connsiteY119" fmla="*/ 1642533 h 2457449"/>
              <a:gd name="connsiteX120" fmla="*/ 4995333 w 4999909"/>
              <a:gd name="connsiteY120" fmla="*/ 1642533 h 2457449"/>
              <a:gd name="connsiteX121" fmla="*/ 4999567 w 4999909"/>
              <a:gd name="connsiteY121" fmla="*/ 2457449 h 2457449"/>
              <a:gd name="connsiteX0" fmla="*/ 0 w 4999909"/>
              <a:gd name="connsiteY0" fmla="*/ 0 h 2457449"/>
              <a:gd name="connsiteX1" fmla="*/ 76200 w 4999909"/>
              <a:gd name="connsiteY1" fmla="*/ 0 h 2457449"/>
              <a:gd name="connsiteX2" fmla="*/ 76200 w 4999909"/>
              <a:gd name="connsiteY2" fmla="*/ 38100 h 2457449"/>
              <a:gd name="connsiteX3" fmla="*/ 105833 w 4999909"/>
              <a:gd name="connsiteY3" fmla="*/ 38100 h 2457449"/>
              <a:gd name="connsiteX4" fmla="*/ 105833 w 4999909"/>
              <a:gd name="connsiteY4" fmla="*/ 55033 h 2457449"/>
              <a:gd name="connsiteX5" fmla="*/ 131233 w 4999909"/>
              <a:gd name="connsiteY5" fmla="*/ 55033 h 2457449"/>
              <a:gd name="connsiteX6" fmla="*/ 131233 w 4999909"/>
              <a:gd name="connsiteY6" fmla="*/ 71966 h 2457449"/>
              <a:gd name="connsiteX7" fmla="*/ 152400 w 4999909"/>
              <a:gd name="connsiteY7" fmla="*/ 71966 h 2457449"/>
              <a:gd name="connsiteX8" fmla="*/ 152400 w 4999909"/>
              <a:gd name="connsiteY8" fmla="*/ 101600 h 2457449"/>
              <a:gd name="connsiteX9" fmla="*/ 165100 w 4999909"/>
              <a:gd name="connsiteY9" fmla="*/ 101600 h 2457449"/>
              <a:gd name="connsiteX10" fmla="*/ 165100 w 4999909"/>
              <a:gd name="connsiteY10" fmla="*/ 152400 h 2457449"/>
              <a:gd name="connsiteX11" fmla="*/ 275166 w 4999909"/>
              <a:gd name="connsiteY11" fmla="*/ 152400 h 2457449"/>
              <a:gd name="connsiteX12" fmla="*/ 275166 w 4999909"/>
              <a:gd name="connsiteY12" fmla="*/ 177800 h 2457449"/>
              <a:gd name="connsiteX13" fmla="*/ 292100 w 4999909"/>
              <a:gd name="connsiteY13" fmla="*/ 177800 h 2457449"/>
              <a:gd name="connsiteX14" fmla="*/ 292100 w 4999909"/>
              <a:gd name="connsiteY14" fmla="*/ 194733 h 2457449"/>
              <a:gd name="connsiteX15" fmla="*/ 300566 w 4999909"/>
              <a:gd name="connsiteY15" fmla="*/ 194733 h 2457449"/>
              <a:gd name="connsiteX16" fmla="*/ 300566 w 4999909"/>
              <a:gd name="connsiteY16" fmla="*/ 275166 h 2457449"/>
              <a:gd name="connsiteX17" fmla="*/ 313266 w 4999909"/>
              <a:gd name="connsiteY17" fmla="*/ 275166 h 2457449"/>
              <a:gd name="connsiteX18" fmla="*/ 325966 w 4999909"/>
              <a:gd name="connsiteY18" fmla="*/ 287866 h 2457449"/>
              <a:gd name="connsiteX19" fmla="*/ 325966 w 4999909"/>
              <a:gd name="connsiteY19" fmla="*/ 304800 h 2457449"/>
              <a:gd name="connsiteX20" fmla="*/ 436033 w 4999909"/>
              <a:gd name="connsiteY20" fmla="*/ 304800 h 2457449"/>
              <a:gd name="connsiteX21" fmla="*/ 436033 w 4999909"/>
              <a:gd name="connsiteY21" fmla="*/ 355600 h 2457449"/>
              <a:gd name="connsiteX22" fmla="*/ 465666 w 4999909"/>
              <a:gd name="connsiteY22" fmla="*/ 355600 h 2457449"/>
              <a:gd name="connsiteX23" fmla="*/ 465666 w 4999909"/>
              <a:gd name="connsiteY23" fmla="*/ 381000 h 2457449"/>
              <a:gd name="connsiteX24" fmla="*/ 486833 w 4999909"/>
              <a:gd name="connsiteY24" fmla="*/ 381000 h 2457449"/>
              <a:gd name="connsiteX25" fmla="*/ 486833 w 4999909"/>
              <a:gd name="connsiteY25" fmla="*/ 393700 h 2457449"/>
              <a:gd name="connsiteX26" fmla="*/ 491066 w 4999909"/>
              <a:gd name="connsiteY26" fmla="*/ 393700 h 2457449"/>
              <a:gd name="connsiteX27" fmla="*/ 508000 w 4999909"/>
              <a:gd name="connsiteY27" fmla="*/ 393700 h 2457449"/>
              <a:gd name="connsiteX28" fmla="*/ 508000 w 4999909"/>
              <a:gd name="connsiteY28" fmla="*/ 440266 h 2457449"/>
              <a:gd name="connsiteX29" fmla="*/ 579966 w 4999909"/>
              <a:gd name="connsiteY29" fmla="*/ 440266 h 2457449"/>
              <a:gd name="connsiteX30" fmla="*/ 579966 w 4999909"/>
              <a:gd name="connsiteY30" fmla="*/ 465666 h 2457449"/>
              <a:gd name="connsiteX31" fmla="*/ 596900 w 4999909"/>
              <a:gd name="connsiteY31" fmla="*/ 465666 h 2457449"/>
              <a:gd name="connsiteX32" fmla="*/ 596900 w 4999909"/>
              <a:gd name="connsiteY32" fmla="*/ 491066 h 2457449"/>
              <a:gd name="connsiteX33" fmla="*/ 596900 w 4999909"/>
              <a:gd name="connsiteY33" fmla="*/ 491066 h 2457449"/>
              <a:gd name="connsiteX34" fmla="*/ 613833 w 4999909"/>
              <a:gd name="connsiteY34" fmla="*/ 507999 h 2457449"/>
              <a:gd name="connsiteX35" fmla="*/ 690033 w 4999909"/>
              <a:gd name="connsiteY35" fmla="*/ 507999 h 2457449"/>
              <a:gd name="connsiteX36" fmla="*/ 690033 w 4999909"/>
              <a:gd name="connsiteY36" fmla="*/ 529166 h 2457449"/>
              <a:gd name="connsiteX37" fmla="*/ 698500 w 4999909"/>
              <a:gd name="connsiteY37" fmla="*/ 537633 h 2457449"/>
              <a:gd name="connsiteX38" fmla="*/ 698500 w 4999909"/>
              <a:gd name="connsiteY38" fmla="*/ 563033 h 2457449"/>
              <a:gd name="connsiteX39" fmla="*/ 717551 w 4999909"/>
              <a:gd name="connsiteY39" fmla="*/ 567266 h 2457449"/>
              <a:gd name="connsiteX40" fmla="*/ 715433 w 4999909"/>
              <a:gd name="connsiteY40" fmla="*/ 579966 h 2457449"/>
              <a:gd name="connsiteX41" fmla="*/ 842433 w 4999909"/>
              <a:gd name="connsiteY41" fmla="*/ 579966 h 2457449"/>
              <a:gd name="connsiteX42" fmla="*/ 842433 w 4999909"/>
              <a:gd name="connsiteY42" fmla="*/ 588433 h 2457449"/>
              <a:gd name="connsiteX43" fmla="*/ 859366 w 4999909"/>
              <a:gd name="connsiteY43" fmla="*/ 588433 h 2457449"/>
              <a:gd name="connsiteX44" fmla="*/ 859366 w 4999909"/>
              <a:gd name="connsiteY44" fmla="*/ 613833 h 2457449"/>
              <a:gd name="connsiteX45" fmla="*/ 872066 w 4999909"/>
              <a:gd name="connsiteY45" fmla="*/ 613833 h 2457449"/>
              <a:gd name="connsiteX46" fmla="*/ 872066 w 4999909"/>
              <a:gd name="connsiteY46" fmla="*/ 613833 h 2457449"/>
              <a:gd name="connsiteX47" fmla="*/ 872066 w 4999909"/>
              <a:gd name="connsiteY47" fmla="*/ 639233 h 2457449"/>
              <a:gd name="connsiteX48" fmla="*/ 990600 w 4999909"/>
              <a:gd name="connsiteY48" fmla="*/ 639233 h 2457449"/>
              <a:gd name="connsiteX49" fmla="*/ 990600 w 4999909"/>
              <a:gd name="connsiteY49" fmla="*/ 673100 h 2457449"/>
              <a:gd name="connsiteX50" fmla="*/ 1117600 w 4999909"/>
              <a:gd name="connsiteY50" fmla="*/ 673100 h 2457449"/>
              <a:gd name="connsiteX51" fmla="*/ 1117600 w 4999909"/>
              <a:gd name="connsiteY51" fmla="*/ 702733 h 2457449"/>
              <a:gd name="connsiteX52" fmla="*/ 1130300 w 4999909"/>
              <a:gd name="connsiteY52" fmla="*/ 702733 h 2457449"/>
              <a:gd name="connsiteX53" fmla="*/ 1130300 w 4999909"/>
              <a:gd name="connsiteY53" fmla="*/ 740833 h 2457449"/>
              <a:gd name="connsiteX54" fmla="*/ 1155700 w 4999909"/>
              <a:gd name="connsiteY54" fmla="*/ 740833 h 2457449"/>
              <a:gd name="connsiteX55" fmla="*/ 1155700 w 4999909"/>
              <a:gd name="connsiteY55" fmla="*/ 787400 h 2457449"/>
              <a:gd name="connsiteX56" fmla="*/ 1176866 w 4999909"/>
              <a:gd name="connsiteY56" fmla="*/ 787400 h 2457449"/>
              <a:gd name="connsiteX57" fmla="*/ 1176866 w 4999909"/>
              <a:gd name="connsiteY57" fmla="*/ 804333 h 2457449"/>
              <a:gd name="connsiteX58" fmla="*/ 1270000 w 4999909"/>
              <a:gd name="connsiteY58" fmla="*/ 804333 h 2457449"/>
              <a:gd name="connsiteX59" fmla="*/ 1270000 w 4999909"/>
              <a:gd name="connsiteY59" fmla="*/ 842433 h 2457449"/>
              <a:gd name="connsiteX60" fmla="*/ 1270000 w 4999909"/>
              <a:gd name="connsiteY60" fmla="*/ 842433 h 2457449"/>
              <a:gd name="connsiteX61" fmla="*/ 1320800 w 4999909"/>
              <a:gd name="connsiteY61" fmla="*/ 842433 h 2457449"/>
              <a:gd name="connsiteX62" fmla="*/ 1320800 w 4999909"/>
              <a:gd name="connsiteY62" fmla="*/ 863600 h 2457449"/>
              <a:gd name="connsiteX63" fmla="*/ 1409700 w 4999909"/>
              <a:gd name="connsiteY63" fmla="*/ 863600 h 2457449"/>
              <a:gd name="connsiteX64" fmla="*/ 1409700 w 4999909"/>
              <a:gd name="connsiteY64" fmla="*/ 931333 h 2457449"/>
              <a:gd name="connsiteX65" fmla="*/ 1439333 w 4999909"/>
              <a:gd name="connsiteY65" fmla="*/ 931333 h 2457449"/>
              <a:gd name="connsiteX66" fmla="*/ 1439333 w 4999909"/>
              <a:gd name="connsiteY66" fmla="*/ 948266 h 2457449"/>
              <a:gd name="connsiteX67" fmla="*/ 1494366 w 4999909"/>
              <a:gd name="connsiteY67" fmla="*/ 948266 h 2457449"/>
              <a:gd name="connsiteX68" fmla="*/ 1494366 w 4999909"/>
              <a:gd name="connsiteY68" fmla="*/ 948266 h 2457449"/>
              <a:gd name="connsiteX69" fmla="*/ 1494366 w 4999909"/>
              <a:gd name="connsiteY69" fmla="*/ 965200 h 2457449"/>
              <a:gd name="connsiteX70" fmla="*/ 1608666 w 4999909"/>
              <a:gd name="connsiteY70" fmla="*/ 965200 h 2457449"/>
              <a:gd name="connsiteX71" fmla="*/ 1608666 w 4999909"/>
              <a:gd name="connsiteY71" fmla="*/ 990600 h 2457449"/>
              <a:gd name="connsiteX72" fmla="*/ 1672166 w 4999909"/>
              <a:gd name="connsiteY72" fmla="*/ 990600 h 2457449"/>
              <a:gd name="connsiteX73" fmla="*/ 1672166 w 4999909"/>
              <a:gd name="connsiteY73" fmla="*/ 1016000 h 2457449"/>
              <a:gd name="connsiteX74" fmla="*/ 1693333 w 4999909"/>
              <a:gd name="connsiteY74" fmla="*/ 1016000 h 2457449"/>
              <a:gd name="connsiteX75" fmla="*/ 1693333 w 4999909"/>
              <a:gd name="connsiteY75" fmla="*/ 1049866 h 2457449"/>
              <a:gd name="connsiteX76" fmla="*/ 1816100 w 4999909"/>
              <a:gd name="connsiteY76" fmla="*/ 1049866 h 2457449"/>
              <a:gd name="connsiteX77" fmla="*/ 1816100 w 4999909"/>
              <a:gd name="connsiteY77" fmla="*/ 1092200 h 2457449"/>
              <a:gd name="connsiteX78" fmla="*/ 1863725 w 4999909"/>
              <a:gd name="connsiteY78" fmla="*/ 1093787 h 2457449"/>
              <a:gd name="connsiteX79" fmla="*/ 1866900 w 4999909"/>
              <a:gd name="connsiteY79" fmla="*/ 1121833 h 2457449"/>
              <a:gd name="connsiteX80" fmla="*/ 1866900 w 4999909"/>
              <a:gd name="connsiteY80" fmla="*/ 1121833 h 2457449"/>
              <a:gd name="connsiteX81" fmla="*/ 1866900 w 4999909"/>
              <a:gd name="connsiteY81" fmla="*/ 1151466 h 2457449"/>
              <a:gd name="connsiteX82" fmla="*/ 1989666 w 4999909"/>
              <a:gd name="connsiteY82" fmla="*/ 1151466 h 2457449"/>
              <a:gd name="connsiteX83" fmla="*/ 1989666 w 4999909"/>
              <a:gd name="connsiteY83" fmla="*/ 1168400 h 2457449"/>
              <a:gd name="connsiteX84" fmla="*/ 2087033 w 4999909"/>
              <a:gd name="connsiteY84" fmla="*/ 1168400 h 2457449"/>
              <a:gd name="connsiteX85" fmla="*/ 2087033 w 4999909"/>
              <a:gd name="connsiteY85" fmla="*/ 1193800 h 2457449"/>
              <a:gd name="connsiteX86" fmla="*/ 2205566 w 4999909"/>
              <a:gd name="connsiteY86" fmla="*/ 1193800 h 2457449"/>
              <a:gd name="connsiteX87" fmla="*/ 2205566 w 4999909"/>
              <a:gd name="connsiteY87" fmla="*/ 1219200 h 2457449"/>
              <a:gd name="connsiteX88" fmla="*/ 2256366 w 4999909"/>
              <a:gd name="connsiteY88" fmla="*/ 1219200 h 2457449"/>
              <a:gd name="connsiteX89" fmla="*/ 2256366 w 4999909"/>
              <a:gd name="connsiteY89" fmla="*/ 1244600 h 2457449"/>
              <a:gd name="connsiteX90" fmla="*/ 2302933 w 4999909"/>
              <a:gd name="connsiteY90" fmla="*/ 1244600 h 2457449"/>
              <a:gd name="connsiteX91" fmla="*/ 2302933 w 4999909"/>
              <a:gd name="connsiteY91" fmla="*/ 1270000 h 2457449"/>
              <a:gd name="connsiteX92" fmla="*/ 2315633 w 4999909"/>
              <a:gd name="connsiteY92" fmla="*/ 1270000 h 2457449"/>
              <a:gd name="connsiteX93" fmla="*/ 2315633 w 4999909"/>
              <a:gd name="connsiteY93" fmla="*/ 1299633 h 2457449"/>
              <a:gd name="connsiteX94" fmla="*/ 2374900 w 4999909"/>
              <a:gd name="connsiteY94" fmla="*/ 1299633 h 2457449"/>
              <a:gd name="connsiteX95" fmla="*/ 2374900 w 4999909"/>
              <a:gd name="connsiteY95" fmla="*/ 1346200 h 2457449"/>
              <a:gd name="connsiteX96" fmla="*/ 2497666 w 4999909"/>
              <a:gd name="connsiteY96" fmla="*/ 1346200 h 2457449"/>
              <a:gd name="connsiteX97" fmla="*/ 2497666 w 4999909"/>
              <a:gd name="connsiteY97" fmla="*/ 1371600 h 2457449"/>
              <a:gd name="connsiteX98" fmla="*/ 2641600 w 4999909"/>
              <a:gd name="connsiteY98" fmla="*/ 1371600 h 2457449"/>
              <a:gd name="connsiteX99" fmla="*/ 2641600 w 4999909"/>
              <a:gd name="connsiteY99" fmla="*/ 1388533 h 2457449"/>
              <a:gd name="connsiteX100" fmla="*/ 2671233 w 4999909"/>
              <a:gd name="connsiteY100" fmla="*/ 1388533 h 2457449"/>
              <a:gd name="connsiteX101" fmla="*/ 2671233 w 4999909"/>
              <a:gd name="connsiteY101" fmla="*/ 1418166 h 2457449"/>
              <a:gd name="connsiteX102" fmla="*/ 2899833 w 4999909"/>
              <a:gd name="connsiteY102" fmla="*/ 1418166 h 2457449"/>
              <a:gd name="connsiteX103" fmla="*/ 2899833 w 4999909"/>
              <a:gd name="connsiteY103" fmla="*/ 1439333 h 2457449"/>
              <a:gd name="connsiteX104" fmla="*/ 2988733 w 4999909"/>
              <a:gd name="connsiteY104" fmla="*/ 1439333 h 2457449"/>
              <a:gd name="connsiteX105" fmla="*/ 2988733 w 4999909"/>
              <a:gd name="connsiteY105" fmla="*/ 1460500 h 2457449"/>
              <a:gd name="connsiteX106" fmla="*/ 3064933 w 4999909"/>
              <a:gd name="connsiteY106" fmla="*/ 1460500 h 2457449"/>
              <a:gd name="connsiteX107" fmla="*/ 3064933 w 4999909"/>
              <a:gd name="connsiteY107" fmla="*/ 1481666 h 2457449"/>
              <a:gd name="connsiteX108" fmla="*/ 3204633 w 4999909"/>
              <a:gd name="connsiteY108" fmla="*/ 1481666 h 2457449"/>
              <a:gd name="connsiteX109" fmla="*/ 3204633 w 4999909"/>
              <a:gd name="connsiteY109" fmla="*/ 1494366 h 2457449"/>
              <a:gd name="connsiteX110" fmla="*/ 3268133 w 4999909"/>
              <a:gd name="connsiteY110" fmla="*/ 1494366 h 2457449"/>
              <a:gd name="connsiteX111" fmla="*/ 3268133 w 4999909"/>
              <a:gd name="connsiteY111" fmla="*/ 1528233 h 2457449"/>
              <a:gd name="connsiteX112" fmla="*/ 3369733 w 4999909"/>
              <a:gd name="connsiteY112" fmla="*/ 1528233 h 2457449"/>
              <a:gd name="connsiteX113" fmla="*/ 3369733 w 4999909"/>
              <a:gd name="connsiteY113" fmla="*/ 1553633 h 2457449"/>
              <a:gd name="connsiteX114" fmla="*/ 3636433 w 4999909"/>
              <a:gd name="connsiteY114" fmla="*/ 1553633 h 2457449"/>
              <a:gd name="connsiteX115" fmla="*/ 3636433 w 4999909"/>
              <a:gd name="connsiteY115" fmla="*/ 1579033 h 2457449"/>
              <a:gd name="connsiteX116" fmla="*/ 3750733 w 4999909"/>
              <a:gd name="connsiteY116" fmla="*/ 1579033 h 2457449"/>
              <a:gd name="connsiteX117" fmla="*/ 3750733 w 4999909"/>
              <a:gd name="connsiteY117" fmla="*/ 1595966 h 2457449"/>
              <a:gd name="connsiteX118" fmla="*/ 4207933 w 4999909"/>
              <a:gd name="connsiteY118" fmla="*/ 1595966 h 2457449"/>
              <a:gd name="connsiteX119" fmla="*/ 4207933 w 4999909"/>
              <a:gd name="connsiteY119" fmla="*/ 1642533 h 2457449"/>
              <a:gd name="connsiteX120" fmla="*/ 4995333 w 4999909"/>
              <a:gd name="connsiteY120" fmla="*/ 1642533 h 2457449"/>
              <a:gd name="connsiteX121" fmla="*/ 4999567 w 4999909"/>
              <a:gd name="connsiteY121" fmla="*/ 2457449 h 2457449"/>
              <a:gd name="connsiteX0" fmla="*/ 0 w 4999909"/>
              <a:gd name="connsiteY0" fmla="*/ 0 h 2457449"/>
              <a:gd name="connsiteX1" fmla="*/ 76200 w 4999909"/>
              <a:gd name="connsiteY1" fmla="*/ 0 h 2457449"/>
              <a:gd name="connsiteX2" fmla="*/ 76200 w 4999909"/>
              <a:gd name="connsiteY2" fmla="*/ 38100 h 2457449"/>
              <a:gd name="connsiteX3" fmla="*/ 105833 w 4999909"/>
              <a:gd name="connsiteY3" fmla="*/ 38100 h 2457449"/>
              <a:gd name="connsiteX4" fmla="*/ 105833 w 4999909"/>
              <a:gd name="connsiteY4" fmla="*/ 55033 h 2457449"/>
              <a:gd name="connsiteX5" fmla="*/ 131233 w 4999909"/>
              <a:gd name="connsiteY5" fmla="*/ 55033 h 2457449"/>
              <a:gd name="connsiteX6" fmla="*/ 131233 w 4999909"/>
              <a:gd name="connsiteY6" fmla="*/ 71966 h 2457449"/>
              <a:gd name="connsiteX7" fmla="*/ 152400 w 4999909"/>
              <a:gd name="connsiteY7" fmla="*/ 71966 h 2457449"/>
              <a:gd name="connsiteX8" fmla="*/ 152400 w 4999909"/>
              <a:gd name="connsiteY8" fmla="*/ 101600 h 2457449"/>
              <a:gd name="connsiteX9" fmla="*/ 165100 w 4999909"/>
              <a:gd name="connsiteY9" fmla="*/ 101600 h 2457449"/>
              <a:gd name="connsiteX10" fmla="*/ 165100 w 4999909"/>
              <a:gd name="connsiteY10" fmla="*/ 152400 h 2457449"/>
              <a:gd name="connsiteX11" fmla="*/ 275166 w 4999909"/>
              <a:gd name="connsiteY11" fmla="*/ 152400 h 2457449"/>
              <a:gd name="connsiteX12" fmla="*/ 275166 w 4999909"/>
              <a:gd name="connsiteY12" fmla="*/ 177800 h 2457449"/>
              <a:gd name="connsiteX13" fmla="*/ 292100 w 4999909"/>
              <a:gd name="connsiteY13" fmla="*/ 177800 h 2457449"/>
              <a:gd name="connsiteX14" fmla="*/ 292100 w 4999909"/>
              <a:gd name="connsiteY14" fmla="*/ 194733 h 2457449"/>
              <a:gd name="connsiteX15" fmla="*/ 300566 w 4999909"/>
              <a:gd name="connsiteY15" fmla="*/ 194733 h 2457449"/>
              <a:gd name="connsiteX16" fmla="*/ 300566 w 4999909"/>
              <a:gd name="connsiteY16" fmla="*/ 275166 h 2457449"/>
              <a:gd name="connsiteX17" fmla="*/ 313266 w 4999909"/>
              <a:gd name="connsiteY17" fmla="*/ 275166 h 2457449"/>
              <a:gd name="connsiteX18" fmla="*/ 325966 w 4999909"/>
              <a:gd name="connsiteY18" fmla="*/ 287866 h 2457449"/>
              <a:gd name="connsiteX19" fmla="*/ 325966 w 4999909"/>
              <a:gd name="connsiteY19" fmla="*/ 304800 h 2457449"/>
              <a:gd name="connsiteX20" fmla="*/ 436033 w 4999909"/>
              <a:gd name="connsiteY20" fmla="*/ 304800 h 2457449"/>
              <a:gd name="connsiteX21" fmla="*/ 436033 w 4999909"/>
              <a:gd name="connsiteY21" fmla="*/ 355600 h 2457449"/>
              <a:gd name="connsiteX22" fmla="*/ 465666 w 4999909"/>
              <a:gd name="connsiteY22" fmla="*/ 355600 h 2457449"/>
              <a:gd name="connsiteX23" fmla="*/ 465666 w 4999909"/>
              <a:gd name="connsiteY23" fmla="*/ 381000 h 2457449"/>
              <a:gd name="connsiteX24" fmla="*/ 486833 w 4999909"/>
              <a:gd name="connsiteY24" fmla="*/ 381000 h 2457449"/>
              <a:gd name="connsiteX25" fmla="*/ 486833 w 4999909"/>
              <a:gd name="connsiteY25" fmla="*/ 393700 h 2457449"/>
              <a:gd name="connsiteX26" fmla="*/ 491066 w 4999909"/>
              <a:gd name="connsiteY26" fmla="*/ 393700 h 2457449"/>
              <a:gd name="connsiteX27" fmla="*/ 508000 w 4999909"/>
              <a:gd name="connsiteY27" fmla="*/ 393700 h 2457449"/>
              <a:gd name="connsiteX28" fmla="*/ 508000 w 4999909"/>
              <a:gd name="connsiteY28" fmla="*/ 440266 h 2457449"/>
              <a:gd name="connsiteX29" fmla="*/ 579966 w 4999909"/>
              <a:gd name="connsiteY29" fmla="*/ 440266 h 2457449"/>
              <a:gd name="connsiteX30" fmla="*/ 579966 w 4999909"/>
              <a:gd name="connsiteY30" fmla="*/ 465666 h 2457449"/>
              <a:gd name="connsiteX31" fmla="*/ 596900 w 4999909"/>
              <a:gd name="connsiteY31" fmla="*/ 465666 h 2457449"/>
              <a:gd name="connsiteX32" fmla="*/ 596900 w 4999909"/>
              <a:gd name="connsiteY32" fmla="*/ 491066 h 2457449"/>
              <a:gd name="connsiteX33" fmla="*/ 596900 w 4999909"/>
              <a:gd name="connsiteY33" fmla="*/ 491066 h 2457449"/>
              <a:gd name="connsiteX34" fmla="*/ 613833 w 4999909"/>
              <a:gd name="connsiteY34" fmla="*/ 507999 h 2457449"/>
              <a:gd name="connsiteX35" fmla="*/ 690033 w 4999909"/>
              <a:gd name="connsiteY35" fmla="*/ 507999 h 2457449"/>
              <a:gd name="connsiteX36" fmla="*/ 690033 w 4999909"/>
              <a:gd name="connsiteY36" fmla="*/ 529166 h 2457449"/>
              <a:gd name="connsiteX37" fmla="*/ 698500 w 4999909"/>
              <a:gd name="connsiteY37" fmla="*/ 537633 h 2457449"/>
              <a:gd name="connsiteX38" fmla="*/ 698500 w 4999909"/>
              <a:gd name="connsiteY38" fmla="*/ 563033 h 2457449"/>
              <a:gd name="connsiteX39" fmla="*/ 717551 w 4999909"/>
              <a:gd name="connsiteY39" fmla="*/ 567266 h 2457449"/>
              <a:gd name="connsiteX40" fmla="*/ 715433 w 4999909"/>
              <a:gd name="connsiteY40" fmla="*/ 579966 h 2457449"/>
              <a:gd name="connsiteX41" fmla="*/ 842433 w 4999909"/>
              <a:gd name="connsiteY41" fmla="*/ 579966 h 2457449"/>
              <a:gd name="connsiteX42" fmla="*/ 842433 w 4999909"/>
              <a:gd name="connsiteY42" fmla="*/ 588433 h 2457449"/>
              <a:gd name="connsiteX43" fmla="*/ 859366 w 4999909"/>
              <a:gd name="connsiteY43" fmla="*/ 588433 h 2457449"/>
              <a:gd name="connsiteX44" fmla="*/ 859366 w 4999909"/>
              <a:gd name="connsiteY44" fmla="*/ 613833 h 2457449"/>
              <a:gd name="connsiteX45" fmla="*/ 872066 w 4999909"/>
              <a:gd name="connsiteY45" fmla="*/ 613833 h 2457449"/>
              <a:gd name="connsiteX46" fmla="*/ 872066 w 4999909"/>
              <a:gd name="connsiteY46" fmla="*/ 613833 h 2457449"/>
              <a:gd name="connsiteX47" fmla="*/ 872066 w 4999909"/>
              <a:gd name="connsiteY47" fmla="*/ 639233 h 2457449"/>
              <a:gd name="connsiteX48" fmla="*/ 990600 w 4999909"/>
              <a:gd name="connsiteY48" fmla="*/ 639233 h 2457449"/>
              <a:gd name="connsiteX49" fmla="*/ 990600 w 4999909"/>
              <a:gd name="connsiteY49" fmla="*/ 673100 h 2457449"/>
              <a:gd name="connsiteX50" fmla="*/ 1117600 w 4999909"/>
              <a:gd name="connsiteY50" fmla="*/ 673100 h 2457449"/>
              <a:gd name="connsiteX51" fmla="*/ 1117600 w 4999909"/>
              <a:gd name="connsiteY51" fmla="*/ 702733 h 2457449"/>
              <a:gd name="connsiteX52" fmla="*/ 1130300 w 4999909"/>
              <a:gd name="connsiteY52" fmla="*/ 702733 h 2457449"/>
              <a:gd name="connsiteX53" fmla="*/ 1130300 w 4999909"/>
              <a:gd name="connsiteY53" fmla="*/ 740833 h 2457449"/>
              <a:gd name="connsiteX54" fmla="*/ 1155700 w 4999909"/>
              <a:gd name="connsiteY54" fmla="*/ 740833 h 2457449"/>
              <a:gd name="connsiteX55" fmla="*/ 1155700 w 4999909"/>
              <a:gd name="connsiteY55" fmla="*/ 787400 h 2457449"/>
              <a:gd name="connsiteX56" fmla="*/ 1176866 w 4999909"/>
              <a:gd name="connsiteY56" fmla="*/ 787400 h 2457449"/>
              <a:gd name="connsiteX57" fmla="*/ 1176866 w 4999909"/>
              <a:gd name="connsiteY57" fmla="*/ 804333 h 2457449"/>
              <a:gd name="connsiteX58" fmla="*/ 1270000 w 4999909"/>
              <a:gd name="connsiteY58" fmla="*/ 804333 h 2457449"/>
              <a:gd name="connsiteX59" fmla="*/ 1270000 w 4999909"/>
              <a:gd name="connsiteY59" fmla="*/ 842433 h 2457449"/>
              <a:gd name="connsiteX60" fmla="*/ 1270000 w 4999909"/>
              <a:gd name="connsiteY60" fmla="*/ 842433 h 2457449"/>
              <a:gd name="connsiteX61" fmla="*/ 1320800 w 4999909"/>
              <a:gd name="connsiteY61" fmla="*/ 842433 h 2457449"/>
              <a:gd name="connsiteX62" fmla="*/ 1320800 w 4999909"/>
              <a:gd name="connsiteY62" fmla="*/ 863600 h 2457449"/>
              <a:gd name="connsiteX63" fmla="*/ 1409700 w 4999909"/>
              <a:gd name="connsiteY63" fmla="*/ 863600 h 2457449"/>
              <a:gd name="connsiteX64" fmla="*/ 1409700 w 4999909"/>
              <a:gd name="connsiteY64" fmla="*/ 931333 h 2457449"/>
              <a:gd name="connsiteX65" fmla="*/ 1439333 w 4999909"/>
              <a:gd name="connsiteY65" fmla="*/ 931333 h 2457449"/>
              <a:gd name="connsiteX66" fmla="*/ 1439333 w 4999909"/>
              <a:gd name="connsiteY66" fmla="*/ 948266 h 2457449"/>
              <a:gd name="connsiteX67" fmla="*/ 1494366 w 4999909"/>
              <a:gd name="connsiteY67" fmla="*/ 948266 h 2457449"/>
              <a:gd name="connsiteX68" fmla="*/ 1494366 w 4999909"/>
              <a:gd name="connsiteY68" fmla="*/ 948266 h 2457449"/>
              <a:gd name="connsiteX69" fmla="*/ 1494366 w 4999909"/>
              <a:gd name="connsiteY69" fmla="*/ 965200 h 2457449"/>
              <a:gd name="connsiteX70" fmla="*/ 1608666 w 4999909"/>
              <a:gd name="connsiteY70" fmla="*/ 965200 h 2457449"/>
              <a:gd name="connsiteX71" fmla="*/ 1608666 w 4999909"/>
              <a:gd name="connsiteY71" fmla="*/ 990600 h 2457449"/>
              <a:gd name="connsiteX72" fmla="*/ 1672166 w 4999909"/>
              <a:gd name="connsiteY72" fmla="*/ 990600 h 2457449"/>
              <a:gd name="connsiteX73" fmla="*/ 1672166 w 4999909"/>
              <a:gd name="connsiteY73" fmla="*/ 1016000 h 2457449"/>
              <a:gd name="connsiteX74" fmla="*/ 1693333 w 4999909"/>
              <a:gd name="connsiteY74" fmla="*/ 1016000 h 2457449"/>
              <a:gd name="connsiteX75" fmla="*/ 1693333 w 4999909"/>
              <a:gd name="connsiteY75" fmla="*/ 1049866 h 2457449"/>
              <a:gd name="connsiteX76" fmla="*/ 1816100 w 4999909"/>
              <a:gd name="connsiteY76" fmla="*/ 1049866 h 2457449"/>
              <a:gd name="connsiteX77" fmla="*/ 1816100 w 4999909"/>
              <a:gd name="connsiteY77" fmla="*/ 1092200 h 2457449"/>
              <a:gd name="connsiteX78" fmla="*/ 1865313 w 4999909"/>
              <a:gd name="connsiteY78" fmla="*/ 1090612 h 2457449"/>
              <a:gd name="connsiteX79" fmla="*/ 1866900 w 4999909"/>
              <a:gd name="connsiteY79" fmla="*/ 1121833 h 2457449"/>
              <a:gd name="connsiteX80" fmla="*/ 1866900 w 4999909"/>
              <a:gd name="connsiteY80" fmla="*/ 1121833 h 2457449"/>
              <a:gd name="connsiteX81" fmla="*/ 1866900 w 4999909"/>
              <a:gd name="connsiteY81" fmla="*/ 1151466 h 2457449"/>
              <a:gd name="connsiteX82" fmla="*/ 1989666 w 4999909"/>
              <a:gd name="connsiteY82" fmla="*/ 1151466 h 2457449"/>
              <a:gd name="connsiteX83" fmla="*/ 1989666 w 4999909"/>
              <a:gd name="connsiteY83" fmla="*/ 1168400 h 2457449"/>
              <a:gd name="connsiteX84" fmla="*/ 2087033 w 4999909"/>
              <a:gd name="connsiteY84" fmla="*/ 1168400 h 2457449"/>
              <a:gd name="connsiteX85" fmla="*/ 2087033 w 4999909"/>
              <a:gd name="connsiteY85" fmla="*/ 1193800 h 2457449"/>
              <a:gd name="connsiteX86" fmla="*/ 2205566 w 4999909"/>
              <a:gd name="connsiteY86" fmla="*/ 1193800 h 2457449"/>
              <a:gd name="connsiteX87" fmla="*/ 2205566 w 4999909"/>
              <a:gd name="connsiteY87" fmla="*/ 1219200 h 2457449"/>
              <a:gd name="connsiteX88" fmla="*/ 2256366 w 4999909"/>
              <a:gd name="connsiteY88" fmla="*/ 1219200 h 2457449"/>
              <a:gd name="connsiteX89" fmla="*/ 2256366 w 4999909"/>
              <a:gd name="connsiteY89" fmla="*/ 1244600 h 2457449"/>
              <a:gd name="connsiteX90" fmla="*/ 2302933 w 4999909"/>
              <a:gd name="connsiteY90" fmla="*/ 1244600 h 2457449"/>
              <a:gd name="connsiteX91" fmla="*/ 2302933 w 4999909"/>
              <a:gd name="connsiteY91" fmla="*/ 1270000 h 2457449"/>
              <a:gd name="connsiteX92" fmla="*/ 2315633 w 4999909"/>
              <a:gd name="connsiteY92" fmla="*/ 1270000 h 2457449"/>
              <a:gd name="connsiteX93" fmla="*/ 2315633 w 4999909"/>
              <a:gd name="connsiteY93" fmla="*/ 1299633 h 2457449"/>
              <a:gd name="connsiteX94" fmla="*/ 2374900 w 4999909"/>
              <a:gd name="connsiteY94" fmla="*/ 1299633 h 2457449"/>
              <a:gd name="connsiteX95" fmla="*/ 2374900 w 4999909"/>
              <a:gd name="connsiteY95" fmla="*/ 1346200 h 2457449"/>
              <a:gd name="connsiteX96" fmla="*/ 2497666 w 4999909"/>
              <a:gd name="connsiteY96" fmla="*/ 1346200 h 2457449"/>
              <a:gd name="connsiteX97" fmla="*/ 2497666 w 4999909"/>
              <a:gd name="connsiteY97" fmla="*/ 1371600 h 2457449"/>
              <a:gd name="connsiteX98" fmla="*/ 2641600 w 4999909"/>
              <a:gd name="connsiteY98" fmla="*/ 1371600 h 2457449"/>
              <a:gd name="connsiteX99" fmla="*/ 2641600 w 4999909"/>
              <a:gd name="connsiteY99" fmla="*/ 1388533 h 2457449"/>
              <a:gd name="connsiteX100" fmla="*/ 2671233 w 4999909"/>
              <a:gd name="connsiteY100" fmla="*/ 1388533 h 2457449"/>
              <a:gd name="connsiteX101" fmla="*/ 2671233 w 4999909"/>
              <a:gd name="connsiteY101" fmla="*/ 1418166 h 2457449"/>
              <a:gd name="connsiteX102" fmla="*/ 2899833 w 4999909"/>
              <a:gd name="connsiteY102" fmla="*/ 1418166 h 2457449"/>
              <a:gd name="connsiteX103" fmla="*/ 2899833 w 4999909"/>
              <a:gd name="connsiteY103" fmla="*/ 1439333 h 2457449"/>
              <a:gd name="connsiteX104" fmla="*/ 2988733 w 4999909"/>
              <a:gd name="connsiteY104" fmla="*/ 1439333 h 2457449"/>
              <a:gd name="connsiteX105" fmla="*/ 2988733 w 4999909"/>
              <a:gd name="connsiteY105" fmla="*/ 1460500 h 2457449"/>
              <a:gd name="connsiteX106" fmla="*/ 3064933 w 4999909"/>
              <a:gd name="connsiteY106" fmla="*/ 1460500 h 2457449"/>
              <a:gd name="connsiteX107" fmla="*/ 3064933 w 4999909"/>
              <a:gd name="connsiteY107" fmla="*/ 1481666 h 2457449"/>
              <a:gd name="connsiteX108" fmla="*/ 3204633 w 4999909"/>
              <a:gd name="connsiteY108" fmla="*/ 1481666 h 2457449"/>
              <a:gd name="connsiteX109" fmla="*/ 3204633 w 4999909"/>
              <a:gd name="connsiteY109" fmla="*/ 1494366 h 2457449"/>
              <a:gd name="connsiteX110" fmla="*/ 3268133 w 4999909"/>
              <a:gd name="connsiteY110" fmla="*/ 1494366 h 2457449"/>
              <a:gd name="connsiteX111" fmla="*/ 3268133 w 4999909"/>
              <a:gd name="connsiteY111" fmla="*/ 1528233 h 2457449"/>
              <a:gd name="connsiteX112" fmla="*/ 3369733 w 4999909"/>
              <a:gd name="connsiteY112" fmla="*/ 1528233 h 2457449"/>
              <a:gd name="connsiteX113" fmla="*/ 3369733 w 4999909"/>
              <a:gd name="connsiteY113" fmla="*/ 1553633 h 2457449"/>
              <a:gd name="connsiteX114" fmla="*/ 3636433 w 4999909"/>
              <a:gd name="connsiteY114" fmla="*/ 1553633 h 2457449"/>
              <a:gd name="connsiteX115" fmla="*/ 3636433 w 4999909"/>
              <a:gd name="connsiteY115" fmla="*/ 1579033 h 2457449"/>
              <a:gd name="connsiteX116" fmla="*/ 3750733 w 4999909"/>
              <a:gd name="connsiteY116" fmla="*/ 1579033 h 2457449"/>
              <a:gd name="connsiteX117" fmla="*/ 3750733 w 4999909"/>
              <a:gd name="connsiteY117" fmla="*/ 1595966 h 2457449"/>
              <a:gd name="connsiteX118" fmla="*/ 4207933 w 4999909"/>
              <a:gd name="connsiteY118" fmla="*/ 1595966 h 2457449"/>
              <a:gd name="connsiteX119" fmla="*/ 4207933 w 4999909"/>
              <a:gd name="connsiteY119" fmla="*/ 1642533 h 2457449"/>
              <a:gd name="connsiteX120" fmla="*/ 4995333 w 4999909"/>
              <a:gd name="connsiteY120" fmla="*/ 1642533 h 2457449"/>
              <a:gd name="connsiteX121" fmla="*/ 4999567 w 4999909"/>
              <a:gd name="connsiteY121" fmla="*/ 2457449 h 245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4999909" h="2457449">
                <a:moveTo>
                  <a:pt x="0" y="0"/>
                </a:moveTo>
                <a:lnTo>
                  <a:pt x="76200" y="0"/>
                </a:lnTo>
                <a:lnTo>
                  <a:pt x="76200" y="38100"/>
                </a:lnTo>
                <a:lnTo>
                  <a:pt x="105833" y="38100"/>
                </a:lnTo>
                <a:lnTo>
                  <a:pt x="105833" y="55033"/>
                </a:lnTo>
                <a:lnTo>
                  <a:pt x="131233" y="55033"/>
                </a:lnTo>
                <a:lnTo>
                  <a:pt x="131233" y="71966"/>
                </a:lnTo>
                <a:lnTo>
                  <a:pt x="152400" y="71966"/>
                </a:lnTo>
                <a:lnTo>
                  <a:pt x="152400" y="101600"/>
                </a:lnTo>
                <a:lnTo>
                  <a:pt x="165100" y="101600"/>
                </a:lnTo>
                <a:lnTo>
                  <a:pt x="165100" y="152400"/>
                </a:lnTo>
                <a:lnTo>
                  <a:pt x="275166" y="152400"/>
                </a:lnTo>
                <a:lnTo>
                  <a:pt x="275166" y="177800"/>
                </a:lnTo>
                <a:lnTo>
                  <a:pt x="292100" y="177800"/>
                </a:lnTo>
                <a:lnTo>
                  <a:pt x="292100" y="194733"/>
                </a:lnTo>
                <a:lnTo>
                  <a:pt x="300566" y="194733"/>
                </a:lnTo>
                <a:lnTo>
                  <a:pt x="300566" y="275166"/>
                </a:lnTo>
                <a:lnTo>
                  <a:pt x="313266" y="275166"/>
                </a:lnTo>
                <a:lnTo>
                  <a:pt x="325966" y="287866"/>
                </a:lnTo>
                <a:lnTo>
                  <a:pt x="325966" y="304800"/>
                </a:lnTo>
                <a:lnTo>
                  <a:pt x="436033" y="304800"/>
                </a:lnTo>
                <a:lnTo>
                  <a:pt x="436033" y="355600"/>
                </a:lnTo>
                <a:lnTo>
                  <a:pt x="465666" y="355600"/>
                </a:lnTo>
                <a:lnTo>
                  <a:pt x="465666" y="381000"/>
                </a:lnTo>
                <a:lnTo>
                  <a:pt x="486833" y="381000"/>
                </a:lnTo>
                <a:lnTo>
                  <a:pt x="486833" y="393700"/>
                </a:lnTo>
                <a:lnTo>
                  <a:pt x="491066" y="393700"/>
                </a:lnTo>
                <a:lnTo>
                  <a:pt x="508000" y="393700"/>
                </a:lnTo>
                <a:lnTo>
                  <a:pt x="508000" y="440266"/>
                </a:lnTo>
                <a:lnTo>
                  <a:pt x="579966" y="440266"/>
                </a:lnTo>
                <a:lnTo>
                  <a:pt x="579966" y="465666"/>
                </a:lnTo>
                <a:lnTo>
                  <a:pt x="596900" y="465666"/>
                </a:lnTo>
                <a:lnTo>
                  <a:pt x="596900" y="491066"/>
                </a:lnTo>
                <a:lnTo>
                  <a:pt x="596900" y="491066"/>
                </a:lnTo>
                <a:lnTo>
                  <a:pt x="613833" y="507999"/>
                </a:lnTo>
                <a:lnTo>
                  <a:pt x="690033" y="507999"/>
                </a:lnTo>
                <a:lnTo>
                  <a:pt x="690033" y="529166"/>
                </a:lnTo>
                <a:lnTo>
                  <a:pt x="698500" y="537633"/>
                </a:lnTo>
                <a:lnTo>
                  <a:pt x="698500" y="563033"/>
                </a:lnTo>
                <a:lnTo>
                  <a:pt x="717551" y="567266"/>
                </a:lnTo>
                <a:lnTo>
                  <a:pt x="715433" y="579966"/>
                </a:lnTo>
                <a:lnTo>
                  <a:pt x="842433" y="579966"/>
                </a:lnTo>
                <a:lnTo>
                  <a:pt x="842433" y="588433"/>
                </a:lnTo>
                <a:lnTo>
                  <a:pt x="859366" y="588433"/>
                </a:lnTo>
                <a:lnTo>
                  <a:pt x="859366" y="613833"/>
                </a:lnTo>
                <a:lnTo>
                  <a:pt x="872066" y="613833"/>
                </a:lnTo>
                <a:lnTo>
                  <a:pt x="872066" y="613833"/>
                </a:lnTo>
                <a:lnTo>
                  <a:pt x="872066" y="639233"/>
                </a:lnTo>
                <a:lnTo>
                  <a:pt x="990600" y="639233"/>
                </a:lnTo>
                <a:lnTo>
                  <a:pt x="990600" y="673100"/>
                </a:lnTo>
                <a:lnTo>
                  <a:pt x="1117600" y="673100"/>
                </a:lnTo>
                <a:lnTo>
                  <a:pt x="1117600" y="702733"/>
                </a:lnTo>
                <a:lnTo>
                  <a:pt x="1130300" y="702733"/>
                </a:lnTo>
                <a:lnTo>
                  <a:pt x="1130300" y="740833"/>
                </a:lnTo>
                <a:lnTo>
                  <a:pt x="1155700" y="740833"/>
                </a:lnTo>
                <a:lnTo>
                  <a:pt x="1155700" y="787400"/>
                </a:lnTo>
                <a:lnTo>
                  <a:pt x="1176866" y="787400"/>
                </a:lnTo>
                <a:lnTo>
                  <a:pt x="1176866" y="804333"/>
                </a:lnTo>
                <a:lnTo>
                  <a:pt x="1270000" y="804333"/>
                </a:lnTo>
                <a:lnTo>
                  <a:pt x="1270000" y="842433"/>
                </a:lnTo>
                <a:lnTo>
                  <a:pt x="1270000" y="842433"/>
                </a:lnTo>
                <a:lnTo>
                  <a:pt x="1320800" y="842433"/>
                </a:lnTo>
                <a:lnTo>
                  <a:pt x="1320800" y="863600"/>
                </a:lnTo>
                <a:lnTo>
                  <a:pt x="1409700" y="863600"/>
                </a:lnTo>
                <a:lnTo>
                  <a:pt x="1409700" y="931333"/>
                </a:lnTo>
                <a:lnTo>
                  <a:pt x="1439333" y="931333"/>
                </a:lnTo>
                <a:lnTo>
                  <a:pt x="1439333" y="948266"/>
                </a:lnTo>
                <a:lnTo>
                  <a:pt x="1494366" y="948266"/>
                </a:lnTo>
                <a:lnTo>
                  <a:pt x="1494366" y="948266"/>
                </a:lnTo>
                <a:lnTo>
                  <a:pt x="1494366" y="965200"/>
                </a:lnTo>
                <a:lnTo>
                  <a:pt x="1608666" y="965200"/>
                </a:lnTo>
                <a:lnTo>
                  <a:pt x="1608666" y="990600"/>
                </a:lnTo>
                <a:lnTo>
                  <a:pt x="1672166" y="990600"/>
                </a:lnTo>
                <a:lnTo>
                  <a:pt x="1672166" y="1016000"/>
                </a:lnTo>
                <a:lnTo>
                  <a:pt x="1693333" y="1016000"/>
                </a:lnTo>
                <a:lnTo>
                  <a:pt x="1693333" y="1049866"/>
                </a:lnTo>
                <a:lnTo>
                  <a:pt x="1816100" y="1049866"/>
                </a:lnTo>
                <a:lnTo>
                  <a:pt x="1816100" y="1092200"/>
                </a:lnTo>
                <a:lnTo>
                  <a:pt x="1865313" y="1090612"/>
                </a:lnTo>
                <a:lnTo>
                  <a:pt x="1866900" y="1121833"/>
                </a:lnTo>
                <a:lnTo>
                  <a:pt x="1866900" y="1121833"/>
                </a:lnTo>
                <a:lnTo>
                  <a:pt x="1866900" y="1151466"/>
                </a:lnTo>
                <a:lnTo>
                  <a:pt x="1989666" y="1151466"/>
                </a:lnTo>
                <a:lnTo>
                  <a:pt x="1989666" y="1168400"/>
                </a:lnTo>
                <a:lnTo>
                  <a:pt x="2087033" y="1168400"/>
                </a:lnTo>
                <a:lnTo>
                  <a:pt x="2087033" y="1193800"/>
                </a:lnTo>
                <a:lnTo>
                  <a:pt x="2205566" y="1193800"/>
                </a:lnTo>
                <a:lnTo>
                  <a:pt x="2205566" y="1219200"/>
                </a:lnTo>
                <a:lnTo>
                  <a:pt x="2256366" y="1219200"/>
                </a:lnTo>
                <a:lnTo>
                  <a:pt x="2256366" y="1244600"/>
                </a:lnTo>
                <a:lnTo>
                  <a:pt x="2302933" y="1244600"/>
                </a:lnTo>
                <a:lnTo>
                  <a:pt x="2302933" y="1270000"/>
                </a:lnTo>
                <a:lnTo>
                  <a:pt x="2315633" y="1270000"/>
                </a:lnTo>
                <a:lnTo>
                  <a:pt x="2315633" y="1299633"/>
                </a:lnTo>
                <a:lnTo>
                  <a:pt x="2374900" y="1299633"/>
                </a:lnTo>
                <a:lnTo>
                  <a:pt x="2374900" y="1346200"/>
                </a:lnTo>
                <a:lnTo>
                  <a:pt x="2497666" y="1346200"/>
                </a:lnTo>
                <a:lnTo>
                  <a:pt x="2497666" y="1371600"/>
                </a:lnTo>
                <a:lnTo>
                  <a:pt x="2641600" y="1371600"/>
                </a:lnTo>
                <a:lnTo>
                  <a:pt x="2641600" y="1388533"/>
                </a:lnTo>
                <a:lnTo>
                  <a:pt x="2671233" y="1388533"/>
                </a:lnTo>
                <a:lnTo>
                  <a:pt x="2671233" y="1418166"/>
                </a:lnTo>
                <a:lnTo>
                  <a:pt x="2899833" y="1418166"/>
                </a:lnTo>
                <a:lnTo>
                  <a:pt x="2899833" y="1439333"/>
                </a:lnTo>
                <a:lnTo>
                  <a:pt x="2988733" y="1439333"/>
                </a:lnTo>
                <a:lnTo>
                  <a:pt x="2988733" y="1460500"/>
                </a:lnTo>
                <a:lnTo>
                  <a:pt x="3064933" y="1460500"/>
                </a:lnTo>
                <a:lnTo>
                  <a:pt x="3064933" y="1481666"/>
                </a:lnTo>
                <a:lnTo>
                  <a:pt x="3204633" y="1481666"/>
                </a:lnTo>
                <a:lnTo>
                  <a:pt x="3204633" y="1494366"/>
                </a:lnTo>
                <a:lnTo>
                  <a:pt x="3268133" y="1494366"/>
                </a:lnTo>
                <a:lnTo>
                  <a:pt x="3268133" y="1528233"/>
                </a:lnTo>
                <a:lnTo>
                  <a:pt x="3369733" y="1528233"/>
                </a:lnTo>
                <a:lnTo>
                  <a:pt x="3369733" y="1553633"/>
                </a:lnTo>
                <a:lnTo>
                  <a:pt x="3636433" y="1553633"/>
                </a:lnTo>
                <a:lnTo>
                  <a:pt x="3636433" y="1579033"/>
                </a:lnTo>
                <a:lnTo>
                  <a:pt x="3750733" y="1579033"/>
                </a:lnTo>
                <a:lnTo>
                  <a:pt x="3750733" y="1595966"/>
                </a:lnTo>
                <a:lnTo>
                  <a:pt x="4207933" y="1595966"/>
                </a:lnTo>
                <a:lnTo>
                  <a:pt x="4207933" y="1642533"/>
                </a:lnTo>
                <a:lnTo>
                  <a:pt x="4995333" y="1642533"/>
                </a:lnTo>
                <a:cubicBezTo>
                  <a:pt x="4993216" y="1913466"/>
                  <a:pt x="5001684" y="2186516"/>
                  <a:pt x="4999567" y="2457449"/>
                </a:cubicBez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689" name="Group 688">
            <a:extLst>
              <a:ext uri="{FF2B5EF4-FFF2-40B4-BE49-F238E27FC236}">
                <a16:creationId xmlns:a16="http://schemas.microsoft.com/office/drawing/2014/main" id="{F5A71F1F-E0E3-0A1A-8CC8-E342505C8B36}"/>
              </a:ext>
            </a:extLst>
          </p:cNvPr>
          <p:cNvGrpSpPr/>
          <p:nvPr/>
        </p:nvGrpSpPr>
        <p:grpSpPr>
          <a:xfrm>
            <a:off x="5844244" y="1914076"/>
            <a:ext cx="4812726" cy="1602180"/>
            <a:chOff x="5844244" y="2991762"/>
            <a:chExt cx="4812726" cy="1602180"/>
          </a:xfrm>
        </p:grpSpPr>
        <p:grpSp>
          <p:nvGrpSpPr>
            <p:cNvPr id="550" name="Group 549">
              <a:extLst>
                <a:ext uri="{FF2B5EF4-FFF2-40B4-BE49-F238E27FC236}">
                  <a16:creationId xmlns:a16="http://schemas.microsoft.com/office/drawing/2014/main" id="{2C057E97-BBBE-15E2-7DD7-575A0CCC142B}"/>
                </a:ext>
              </a:extLst>
            </p:cNvPr>
            <p:cNvGrpSpPr/>
            <p:nvPr/>
          </p:nvGrpSpPr>
          <p:grpSpPr>
            <a:xfrm>
              <a:off x="5844244" y="2991762"/>
              <a:ext cx="106174" cy="106174"/>
              <a:chOff x="7487348" y="3207604"/>
              <a:chExt cx="106174" cy="106174"/>
            </a:xfrm>
          </p:grpSpPr>
          <p:cxnSp>
            <p:nvCxnSpPr>
              <p:cNvPr id="548" name="Straight Connector 547">
                <a:extLst>
                  <a:ext uri="{FF2B5EF4-FFF2-40B4-BE49-F238E27FC236}">
                    <a16:creationId xmlns:a16="http://schemas.microsoft.com/office/drawing/2014/main" id="{21845226-2DB8-B2FC-8012-24C1BB2A6E8E}"/>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F7786FD6-54B0-D6EF-C220-056D796A4E5B}"/>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51" name="Group 550">
              <a:extLst>
                <a:ext uri="{FF2B5EF4-FFF2-40B4-BE49-F238E27FC236}">
                  <a16:creationId xmlns:a16="http://schemas.microsoft.com/office/drawing/2014/main" id="{E0AC7311-74A2-8059-B643-4723512F2B08}"/>
                </a:ext>
              </a:extLst>
            </p:cNvPr>
            <p:cNvGrpSpPr/>
            <p:nvPr/>
          </p:nvGrpSpPr>
          <p:grpSpPr>
            <a:xfrm>
              <a:off x="5969032" y="2992426"/>
              <a:ext cx="106174" cy="106174"/>
              <a:chOff x="7487348" y="3207604"/>
              <a:chExt cx="106174" cy="106174"/>
            </a:xfrm>
          </p:grpSpPr>
          <p:cxnSp>
            <p:nvCxnSpPr>
              <p:cNvPr id="552" name="Straight Connector 551">
                <a:extLst>
                  <a:ext uri="{FF2B5EF4-FFF2-40B4-BE49-F238E27FC236}">
                    <a16:creationId xmlns:a16="http://schemas.microsoft.com/office/drawing/2014/main" id="{94D14A3D-54EB-42BC-2A3B-8EF16EAA577F}"/>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53" name="Straight Connector 552">
                <a:extLst>
                  <a:ext uri="{FF2B5EF4-FFF2-40B4-BE49-F238E27FC236}">
                    <a16:creationId xmlns:a16="http://schemas.microsoft.com/office/drawing/2014/main" id="{D0CE4951-E6A5-D677-146F-BC25D2A122D7}"/>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54" name="Group 553">
              <a:extLst>
                <a:ext uri="{FF2B5EF4-FFF2-40B4-BE49-F238E27FC236}">
                  <a16:creationId xmlns:a16="http://schemas.microsoft.com/office/drawing/2014/main" id="{577A5BCE-D519-5990-87C3-242951BB22A7}"/>
                </a:ext>
              </a:extLst>
            </p:cNvPr>
            <p:cNvGrpSpPr/>
            <p:nvPr/>
          </p:nvGrpSpPr>
          <p:grpSpPr>
            <a:xfrm>
              <a:off x="6011147" y="3144461"/>
              <a:ext cx="106174" cy="106174"/>
              <a:chOff x="7487348" y="3207604"/>
              <a:chExt cx="106174" cy="106174"/>
            </a:xfrm>
          </p:grpSpPr>
          <p:cxnSp>
            <p:nvCxnSpPr>
              <p:cNvPr id="555" name="Straight Connector 554">
                <a:extLst>
                  <a:ext uri="{FF2B5EF4-FFF2-40B4-BE49-F238E27FC236}">
                    <a16:creationId xmlns:a16="http://schemas.microsoft.com/office/drawing/2014/main" id="{F553F900-880C-C530-1078-8C9921161CC3}"/>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FF219BE8-5D12-7C26-5B15-AFE5406E8EA1}"/>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57" name="Group 556">
              <a:extLst>
                <a:ext uri="{FF2B5EF4-FFF2-40B4-BE49-F238E27FC236}">
                  <a16:creationId xmlns:a16="http://schemas.microsoft.com/office/drawing/2014/main" id="{4E68B4D4-E616-8D5C-239D-471BA7E5C7E2}"/>
                </a:ext>
              </a:extLst>
            </p:cNvPr>
            <p:cNvGrpSpPr/>
            <p:nvPr/>
          </p:nvGrpSpPr>
          <p:grpSpPr>
            <a:xfrm>
              <a:off x="6106780" y="3199318"/>
              <a:ext cx="106174" cy="106174"/>
              <a:chOff x="7487348" y="3207604"/>
              <a:chExt cx="106174" cy="106174"/>
            </a:xfrm>
          </p:grpSpPr>
          <p:cxnSp>
            <p:nvCxnSpPr>
              <p:cNvPr id="558" name="Straight Connector 557">
                <a:extLst>
                  <a:ext uri="{FF2B5EF4-FFF2-40B4-BE49-F238E27FC236}">
                    <a16:creationId xmlns:a16="http://schemas.microsoft.com/office/drawing/2014/main" id="{1540350C-3969-4224-FBA6-EEED809C8C47}"/>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59" name="Straight Connector 558">
                <a:extLst>
                  <a:ext uri="{FF2B5EF4-FFF2-40B4-BE49-F238E27FC236}">
                    <a16:creationId xmlns:a16="http://schemas.microsoft.com/office/drawing/2014/main" id="{B65733EF-539F-9F73-FED2-819C96E453F0}"/>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60" name="Group 559">
              <a:extLst>
                <a:ext uri="{FF2B5EF4-FFF2-40B4-BE49-F238E27FC236}">
                  <a16:creationId xmlns:a16="http://schemas.microsoft.com/office/drawing/2014/main" id="{2C0B50CF-486A-38B6-FD86-7BD0C3E91F73}"/>
                </a:ext>
              </a:extLst>
            </p:cNvPr>
            <p:cNvGrpSpPr/>
            <p:nvPr/>
          </p:nvGrpSpPr>
          <p:grpSpPr>
            <a:xfrm>
              <a:off x="6259403" y="3330004"/>
              <a:ext cx="106174" cy="106174"/>
              <a:chOff x="7487348" y="3207604"/>
              <a:chExt cx="106174" cy="106174"/>
            </a:xfrm>
          </p:grpSpPr>
          <p:cxnSp>
            <p:nvCxnSpPr>
              <p:cNvPr id="561" name="Straight Connector 560">
                <a:extLst>
                  <a:ext uri="{FF2B5EF4-FFF2-40B4-BE49-F238E27FC236}">
                    <a16:creationId xmlns:a16="http://schemas.microsoft.com/office/drawing/2014/main" id="{E0DFC46E-DAB4-FA07-29A4-09E77DF189A1}"/>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62" name="Straight Connector 561">
                <a:extLst>
                  <a:ext uri="{FF2B5EF4-FFF2-40B4-BE49-F238E27FC236}">
                    <a16:creationId xmlns:a16="http://schemas.microsoft.com/office/drawing/2014/main" id="{08E62E61-4496-72F1-0CCA-EE282AD45CCD}"/>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63" name="Group 562">
              <a:extLst>
                <a:ext uri="{FF2B5EF4-FFF2-40B4-BE49-F238E27FC236}">
                  <a16:creationId xmlns:a16="http://schemas.microsoft.com/office/drawing/2014/main" id="{0FE2B13A-9374-D9C1-F86B-44B224DBC005}"/>
                </a:ext>
              </a:extLst>
            </p:cNvPr>
            <p:cNvGrpSpPr/>
            <p:nvPr/>
          </p:nvGrpSpPr>
          <p:grpSpPr>
            <a:xfrm>
              <a:off x="6390304" y="3411449"/>
              <a:ext cx="106174" cy="106174"/>
              <a:chOff x="7487348" y="3207604"/>
              <a:chExt cx="106174" cy="106174"/>
            </a:xfrm>
          </p:grpSpPr>
          <p:cxnSp>
            <p:nvCxnSpPr>
              <p:cNvPr id="564" name="Straight Connector 563">
                <a:extLst>
                  <a:ext uri="{FF2B5EF4-FFF2-40B4-BE49-F238E27FC236}">
                    <a16:creationId xmlns:a16="http://schemas.microsoft.com/office/drawing/2014/main" id="{D7EECB8A-E231-80A3-3643-6A130692D443}"/>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65" name="Straight Connector 564">
                <a:extLst>
                  <a:ext uri="{FF2B5EF4-FFF2-40B4-BE49-F238E27FC236}">
                    <a16:creationId xmlns:a16="http://schemas.microsoft.com/office/drawing/2014/main" id="{AF89F121-85BA-1F84-3334-CD6DE6EE9D6A}"/>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66" name="Group 565">
              <a:extLst>
                <a:ext uri="{FF2B5EF4-FFF2-40B4-BE49-F238E27FC236}">
                  <a16:creationId xmlns:a16="http://schemas.microsoft.com/office/drawing/2014/main" id="{D29D5275-2D60-2354-1349-7E54C5E5B5D1}"/>
                </a:ext>
              </a:extLst>
            </p:cNvPr>
            <p:cNvGrpSpPr/>
            <p:nvPr/>
          </p:nvGrpSpPr>
          <p:grpSpPr>
            <a:xfrm>
              <a:off x="6425972" y="3411449"/>
              <a:ext cx="106174" cy="106174"/>
              <a:chOff x="7487348" y="3207604"/>
              <a:chExt cx="106174" cy="106174"/>
            </a:xfrm>
          </p:grpSpPr>
          <p:cxnSp>
            <p:nvCxnSpPr>
              <p:cNvPr id="567" name="Straight Connector 566">
                <a:extLst>
                  <a:ext uri="{FF2B5EF4-FFF2-40B4-BE49-F238E27FC236}">
                    <a16:creationId xmlns:a16="http://schemas.microsoft.com/office/drawing/2014/main" id="{B4C26015-8099-2D94-B310-40C5368DC665}"/>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68" name="Straight Connector 567">
                <a:extLst>
                  <a:ext uri="{FF2B5EF4-FFF2-40B4-BE49-F238E27FC236}">
                    <a16:creationId xmlns:a16="http://schemas.microsoft.com/office/drawing/2014/main" id="{D9C47525-9B8D-A5D3-BF95-76F1E957B049}"/>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69" name="Group 568">
              <a:extLst>
                <a:ext uri="{FF2B5EF4-FFF2-40B4-BE49-F238E27FC236}">
                  <a16:creationId xmlns:a16="http://schemas.microsoft.com/office/drawing/2014/main" id="{404D51E6-4A0B-2941-BF4F-D6B2FE15FAEC}"/>
                </a:ext>
              </a:extLst>
            </p:cNvPr>
            <p:cNvGrpSpPr/>
            <p:nvPr/>
          </p:nvGrpSpPr>
          <p:grpSpPr>
            <a:xfrm>
              <a:off x="6454217" y="3411449"/>
              <a:ext cx="106174" cy="106174"/>
              <a:chOff x="7487348" y="3207604"/>
              <a:chExt cx="106174" cy="106174"/>
            </a:xfrm>
          </p:grpSpPr>
          <p:cxnSp>
            <p:nvCxnSpPr>
              <p:cNvPr id="570" name="Straight Connector 569">
                <a:extLst>
                  <a:ext uri="{FF2B5EF4-FFF2-40B4-BE49-F238E27FC236}">
                    <a16:creationId xmlns:a16="http://schemas.microsoft.com/office/drawing/2014/main" id="{40B22C78-E42F-22EB-5620-3FCF48297FEC}"/>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71" name="Straight Connector 570">
                <a:extLst>
                  <a:ext uri="{FF2B5EF4-FFF2-40B4-BE49-F238E27FC236}">
                    <a16:creationId xmlns:a16="http://schemas.microsoft.com/office/drawing/2014/main" id="{D1D10416-C333-4E50-DA32-06C3AE0C1FD4}"/>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72" name="Group 571">
              <a:extLst>
                <a:ext uri="{FF2B5EF4-FFF2-40B4-BE49-F238E27FC236}">
                  <a16:creationId xmlns:a16="http://schemas.microsoft.com/office/drawing/2014/main" id="{8ECFB44D-164B-40D7-1A65-016F98E7ED9C}"/>
                </a:ext>
              </a:extLst>
            </p:cNvPr>
            <p:cNvGrpSpPr/>
            <p:nvPr/>
          </p:nvGrpSpPr>
          <p:grpSpPr>
            <a:xfrm>
              <a:off x="6500226" y="3411449"/>
              <a:ext cx="106174" cy="106174"/>
              <a:chOff x="7487348" y="3207604"/>
              <a:chExt cx="106174" cy="106174"/>
            </a:xfrm>
          </p:grpSpPr>
          <p:cxnSp>
            <p:nvCxnSpPr>
              <p:cNvPr id="573" name="Straight Connector 572">
                <a:extLst>
                  <a:ext uri="{FF2B5EF4-FFF2-40B4-BE49-F238E27FC236}">
                    <a16:creationId xmlns:a16="http://schemas.microsoft.com/office/drawing/2014/main" id="{9E5D07E6-6E80-F7DA-FCB5-FBBB065B3B52}"/>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74" name="Straight Connector 573">
                <a:extLst>
                  <a:ext uri="{FF2B5EF4-FFF2-40B4-BE49-F238E27FC236}">
                    <a16:creationId xmlns:a16="http://schemas.microsoft.com/office/drawing/2014/main" id="{185EE13A-A478-FD68-714A-49F3E14668D4}"/>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75" name="Group 574">
              <a:extLst>
                <a:ext uri="{FF2B5EF4-FFF2-40B4-BE49-F238E27FC236}">
                  <a16:creationId xmlns:a16="http://schemas.microsoft.com/office/drawing/2014/main" id="{3959DE29-784D-FC74-EB2B-A992A64B5982}"/>
                </a:ext>
              </a:extLst>
            </p:cNvPr>
            <p:cNvGrpSpPr/>
            <p:nvPr/>
          </p:nvGrpSpPr>
          <p:grpSpPr>
            <a:xfrm>
              <a:off x="6561685" y="3478239"/>
              <a:ext cx="106174" cy="106174"/>
              <a:chOff x="7487348" y="3207604"/>
              <a:chExt cx="106174" cy="106174"/>
            </a:xfrm>
          </p:grpSpPr>
          <p:cxnSp>
            <p:nvCxnSpPr>
              <p:cNvPr id="576" name="Straight Connector 575">
                <a:extLst>
                  <a:ext uri="{FF2B5EF4-FFF2-40B4-BE49-F238E27FC236}">
                    <a16:creationId xmlns:a16="http://schemas.microsoft.com/office/drawing/2014/main" id="{3113745B-9525-8761-04B1-28F1C7C444C7}"/>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77" name="Straight Connector 576">
                <a:extLst>
                  <a:ext uri="{FF2B5EF4-FFF2-40B4-BE49-F238E27FC236}">
                    <a16:creationId xmlns:a16="http://schemas.microsoft.com/office/drawing/2014/main" id="{678EB469-1817-8C61-2656-2FAD43AC0018}"/>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78" name="Group 577">
              <a:extLst>
                <a:ext uri="{FF2B5EF4-FFF2-40B4-BE49-F238E27FC236}">
                  <a16:creationId xmlns:a16="http://schemas.microsoft.com/office/drawing/2014/main" id="{776D8606-DBFA-6A6A-D108-6C7BF6327DEE}"/>
                </a:ext>
              </a:extLst>
            </p:cNvPr>
            <p:cNvGrpSpPr/>
            <p:nvPr/>
          </p:nvGrpSpPr>
          <p:grpSpPr>
            <a:xfrm>
              <a:off x="6807446" y="3578255"/>
              <a:ext cx="106174" cy="106174"/>
              <a:chOff x="7487348" y="3207604"/>
              <a:chExt cx="106174" cy="106174"/>
            </a:xfrm>
          </p:grpSpPr>
          <p:cxnSp>
            <p:nvCxnSpPr>
              <p:cNvPr id="579" name="Straight Connector 578">
                <a:extLst>
                  <a:ext uri="{FF2B5EF4-FFF2-40B4-BE49-F238E27FC236}">
                    <a16:creationId xmlns:a16="http://schemas.microsoft.com/office/drawing/2014/main" id="{346CF44D-B78F-1FDA-5E2D-80C0C31F66B9}"/>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80" name="Straight Connector 579">
                <a:extLst>
                  <a:ext uri="{FF2B5EF4-FFF2-40B4-BE49-F238E27FC236}">
                    <a16:creationId xmlns:a16="http://schemas.microsoft.com/office/drawing/2014/main" id="{4BE80593-8E70-B708-7861-7F619F3A823B}"/>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81" name="Group 580">
              <a:extLst>
                <a:ext uri="{FF2B5EF4-FFF2-40B4-BE49-F238E27FC236}">
                  <a16:creationId xmlns:a16="http://schemas.microsoft.com/office/drawing/2014/main" id="{5A952C98-5125-7AD0-8A96-0764503FB7D9}"/>
                </a:ext>
              </a:extLst>
            </p:cNvPr>
            <p:cNvGrpSpPr/>
            <p:nvPr/>
          </p:nvGrpSpPr>
          <p:grpSpPr>
            <a:xfrm>
              <a:off x="6858190" y="3640025"/>
              <a:ext cx="106174" cy="106174"/>
              <a:chOff x="7487348" y="3207604"/>
              <a:chExt cx="106174" cy="106174"/>
            </a:xfrm>
          </p:grpSpPr>
          <p:cxnSp>
            <p:nvCxnSpPr>
              <p:cNvPr id="582" name="Straight Connector 581">
                <a:extLst>
                  <a:ext uri="{FF2B5EF4-FFF2-40B4-BE49-F238E27FC236}">
                    <a16:creationId xmlns:a16="http://schemas.microsoft.com/office/drawing/2014/main" id="{10F31BB7-9129-26C9-BEA1-57AB1160C54F}"/>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83" name="Straight Connector 582">
                <a:extLst>
                  <a:ext uri="{FF2B5EF4-FFF2-40B4-BE49-F238E27FC236}">
                    <a16:creationId xmlns:a16="http://schemas.microsoft.com/office/drawing/2014/main" id="{4D23FD64-A880-F771-9F49-70E33FFD5EFC}"/>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84" name="Group 583">
              <a:extLst>
                <a:ext uri="{FF2B5EF4-FFF2-40B4-BE49-F238E27FC236}">
                  <a16:creationId xmlns:a16="http://schemas.microsoft.com/office/drawing/2014/main" id="{F45A34C9-7E47-A91E-B244-880E0ACB8E00}"/>
                </a:ext>
              </a:extLst>
            </p:cNvPr>
            <p:cNvGrpSpPr/>
            <p:nvPr/>
          </p:nvGrpSpPr>
          <p:grpSpPr>
            <a:xfrm>
              <a:off x="6944815" y="3655218"/>
              <a:ext cx="106174" cy="106174"/>
              <a:chOff x="7487348" y="3207604"/>
              <a:chExt cx="106174" cy="106174"/>
            </a:xfrm>
          </p:grpSpPr>
          <p:cxnSp>
            <p:nvCxnSpPr>
              <p:cNvPr id="585" name="Straight Connector 584">
                <a:extLst>
                  <a:ext uri="{FF2B5EF4-FFF2-40B4-BE49-F238E27FC236}">
                    <a16:creationId xmlns:a16="http://schemas.microsoft.com/office/drawing/2014/main" id="{78A86BAE-B53B-82FA-2A45-FAAB91D56E65}"/>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86" name="Straight Connector 585">
                <a:extLst>
                  <a:ext uri="{FF2B5EF4-FFF2-40B4-BE49-F238E27FC236}">
                    <a16:creationId xmlns:a16="http://schemas.microsoft.com/office/drawing/2014/main" id="{512D6292-1081-55DE-4918-B6A1CC565D69}"/>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87" name="Group 586">
              <a:extLst>
                <a:ext uri="{FF2B5EF4-FFF2-40B4-BE49-F238E27FC236}">
                  <a16:creationId xmlns:a16="http://schemas.microsoft.com/office/drawing/2014/main" id="{846AD2DB-A3FB-F78D-C945-B6F111961AF5}"/>
                </a:ext>
              </a:extLst>
            </p:cNvPr>
            <p:cNvGrpSpPr/>
            <p:nvPr/>
          </p:nvGrpSpPr>
          <p:grpSpPr>
            <a:xfrm>
              <a:off x="7210825" y="3801274"/>
              <a:ext cx="106174" cy="106174"/>
              <a:chOff x="7487348" y="3207604"/>
              <a:chExt cx="106174" cy="106174"/>
            </a:xfrm>
          </p:grpSpPr>
          <p:cxnSp>
            <p:nvCxnSpPr>
              <p:cNvPr id="588" name="Straight Connector 587">
                <a:extLst>
                  <a:ext uri="{FF2B5EF4-FFF2-40B4-BE49-F238E27FC236}">
                    <a16:creationId xmlns:a16="http://schemas.microsoft.com/office/drawing/2014/main" id="{083F77EC-D3EC-CBC1-C93A-815167DC2A1C}"/>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89" name="Straight Connector 588">
                <a:extLst>
                  <a:ext uri="{FF2B5EF4-FFF2-40B4-BE49-F238E27FC236}">
                    <a16:creationId xmlns:a16="http://schemas.microsoft.com/office/drawing/2014/main" id="{232E8B15-81C6-2854-6036-67C389933F32}"/>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90" name="Group 589">
              <a:extLst>
                <a:ext uri="{FF2B5EF4-FFF2-40B4-BE49-F238E27FC236}">
                  <a16:creationId xmlns:a16="http://schemas.microsoft.com/office/drawing/2014/main" id="{5D2D1B6D-FA3C-49C4-C18D-A28F3A7D79A6}"/>
                </a:ext>
              </a:extLst>
            </p:cNvPr>
            <p:cNvGrpSpPr/>
            <p:nvPr/>
          </p:nvGrpSpPr>
          <p:grpSpPr>
            <a:xfrm>
              <a:off x="7278969" y="3801274"/>
              <a:ext cx="106174" cy="106174"/>
              <a:chOff x="7487348" y="3207604"/>
              <a:chExt cx="106174" cy="106174"/>
            </a:xfrm>
          </p:grpSpPr>
          <p:cxnSp>
            <p:nvCxnSpPr>
              <p:cNvPr id="591" name="Straight Connector 590">
                <a:extLst>
                  <a:ext uri="{FF2B5EF4-FFF2-40B4-BE49-F238E27FC236}">
                    <a16:creationId xmlns:a16="http://schemas.microsoft.com/office/drawing/2014/main" id="{51E8B3AB-B22B-61BF-B7D8-697A1C3D540F}"/>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92" name="Straight Connector 591">
                <a:extLst>
                  <a:ext uri="{FF2B5EF4-FFF2-40B4-BE49-F238E27FC236}">
                    <a16:creationId xmlns:a16="http://schemas.microsoft.com/office/drawing/2014/main" id="{740C7D4B-AF93-5EA4-5598-300CA5C426CE}"/>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93" name="Group 592">
              <a:extLst>
                <a:ext uri="{FF2B5EF4-FFF2-40B4-BE49-F238E27FC236}">
                  <a16:creationId xmlns:a16="http://schemas.microsoft.com/office/drawing/2014/main" id="{0270103B-A34F-2621-E78F-35F9457B6557}"/>
                </a:ext>
              </a:extLst>
            </p:cNvPr>
            <p:cNvGrpSpPr/>
            <p:nvPr/>
          </p:nvGrpSpPr>
          <p:grpSpPr>
            <a:xfrm>
              <a:off x="7369971" y="3902621"/>
              <a:ext cx="106174" cy="106174"/>
              <a:chOff x="7487348" y="3207604"/>
              <a:chExt cx="106174" cy="106174"/>
            </a:xfrm>
          </p:grpSpPr>
          <p:cxnSp>
            <p:nvCxnSpPr>
              <p:cNvPr id="594" name="Straight Connector 593">
                <a:extLst>
                  <a:ext uri="{FF2B5EF4-FFF2-40B4-BE49-F238E27FC236}">
                    <a16:creationId xmlns:a16="http://schemas.microsoft.com/office/drawing/2014/main" id="{39426686-AD34-A2FA-68B7-11EBF45371E7}"/>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95" name="Straight Connector 594">
                <a:extLst>
                  <a:ext uri="{FF2B5EF4-FFF2-40B4-BE49-F238E27FC236}">
                    <a16:creationId xmlns:a16="http://schemas.microsoft.com/office/drawing/2014/main" id="{8766801A-A493-C67D-C799-040C95202A44}"/>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96" name="Group 595">
              <a:extLst>
                <a:ext uri="{FF2B5EF4-FFF2-40B4-BE49-F238E27FC236}">
                  <a16:creationId xmlns:a16="http://schemas.microsoft.com/office/drawing/2014/main" id="{26F6D866-0C40-EA56-BA70-318E4A88C566}"/>
                </a:ext>
              </a:extLst>
            </p:cNvPr>
            <p:cNvGrpSpPr/>
            <p:nvPr/>
          </p:nvGrpSpPr>
          <p:grpSpPr>
            <a:xfrm>
              <a:off x="7419683" y="3902621"/>
              <a:ext cx="106174" cy="106174"/>
              <a:chOff x="7487348" y="3207604"/>
              <a:chExt cx="106174" cy="106174"/>
            </a:xfrm>
          </p:grpSpPr>
          <p:cxnSp>
            <p:nvCxnSpPr>
              <p:cNvPr id="597" name="Straight Connector 596">
                <a:extLst>
                  <a:ext uri="{FF2B5EF4-FFF2-40B4-BE49-F238E27FC236}">
                    <a16:creationId xmlns:a16="http://schemas.microsoft.com/office/drawing/2014/main" id="{FF55F2E3-7762-DE86-9AE9-8A1CCF7BB617}"/>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598" name="Straight Connector 597">
                <a:extLst>
                  <a:ext uri="{FF2B5EF4-FFF2-40B4-BE49-F238E27FC236}">
                    <a16:creationId xmlns:a16="http://schemas.microsoft.com/office/drawing/2014/main" id="{058918AD-13F3-50F2-4EDD-C3118B9C55ED}"/>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599" name="Group 598">
              <a:extLst>
                <a:ext uri="{FF2B5EF4-FFF2-40B4-BE49-F238E27FC236}">
                  <a16:creationId xmlns:a16="http://schemas.microsoft.com/office/drawing/2014/main" id="{09B7D3DD-DDC5-372C-205E-4D50820CC556}"/>
                </a:ext>
              </a:extLst>
            </p:cNvPr>
            <p:cNvGrpSpPr/>
            <p:nvPr/>
          </p:nvGrpSpPr>
          <p:grpSpPr>
            <a:xfrm>
              <a:off x="7482022" y="3902621"/>
              <a:ext cx="106174" cy="106174"/>
              <a:chOff x="7487348" y="3207604"/>
              <a:chExt cx="106174" cy="106174"/>
            </a:xfrm>
          </p:grpSpPr>
          <p:cxnSp>
            <p:nvCxnSpPr>
              <p:cNvPr id="600" name="Straight Connector 599">
                <a:extLst>
                  <a:ext uri="{FF2B5EF4-FFF2-40B4-BE49-F238E27FC236}">
                    <a16:creationId xmlns:a16="http://schemas.microsoft.com/office/drawing/2014/main" id="{3B6851FF-8A90-F25C-AD56-5967EE5B068B}"/>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01" name="Straight Connector 600">
                <a:extLst>
                  <a:ext uri="{FF2B5EF4-FFF2-40B4-BE49-F238E27FC236}">
                    <a16:creationId xmlns:a16="http://schemas.microsoft.com/office/drawing/2014/main" id="{09D1C18E-A522-CB89-9C8E-935B3B2B82DD}"/>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02" name="Group 601">
              <a:extLst>
                <a:ext uri="{FF2B5EF4-FFF2-40B4-BE49-F238E27FC236}">
                  <a16:creationId xmlns:a16="http://schemas.microsoft.com/office/drawing/2014/main" id="{D4BF044E-A0D0-2F95-DA58-99E528FC10F8}"/>
                </a:ext>
              </a:extLst>
            </p:cNvPr>
            <p:cNvGrpSpPr/>
            <p:nvPr/>
          </p:nvGrpSpPr>
          <p:grpSpPr>
            <a:xfrm>
              <a:off x="7505115" y="3941856"/>
              <a:ext cx="106174" cy="106174"/>
              <a:chOff x="7487348" y="3207604"/>
              <a:chExt cx="106174" cy="106174"/>
            </a:xfrm>
          </p:grpSpPr>
          <p:cxnSp>
            <p:nvCxnSpPr>
              <p:cNvPr id="603" name="Straight Connector 602">
                <a:extLst>
                  <a:ext uri="{FF2B5EF4-FFF2-40B4-BE49-F238E27FC236}">
                    <a16:creationId xmlns:a16="http://schemas.microsoft.com/office/drawing/2014/main" id="{E2A0BD18-9276-2761-2BEB-245315034EDE}"/>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04" name="Straight Connector 603">
                <a:extLst>
                  <a:ext uri="{FF2B5EF4-FFF2-40B4-BE49-F238E27FC236}">
                    <a16:creationId xmlns:a16="http://schemas.microsoft.com/office/drawing/2014/main" id="{26B3734D-16B5-B679-882B-C32583A7879A}"/>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05" name="Group 604">
              <a:extLst>
                <a:ext uri="{FF2B5EF4-FFF2-40B4-BE49-F238E27FC236}">
                  <a16:creationId xmlns:a16="http://schemas.microsoft.com/office/drawing/2014/main" id="{7FA98FDE-3A35-8493-9183-73C0243A66E0}"/>
                </a:ext>
              </a:extLst>
            </p:cNvPr>
            <p:cNvGrpSpPr/>
            <p:nvPr/>
          </p:nvGrpSpPr>
          <p:grpSpPr>
            <a:xfrm>
              <a:off x="7585619" y="3987200"/>
              <a:ext cx="106174" cy="106174"/>
              <a:chOff x="7487348" y="3207604"/>
              <a:chExt cx="106174" cy="106174"/>
            </a:xfrm>
          </p:grpSpPr>
          <p:cxnSp>
            <p:nvCxnSpPr>
              <p:cNvPr id="606" name="Straight Connector 605">
                <a:extLst>
                  <a:ext uri="{FF2B5EF4-FFF2-40B4-BE49-F238E27FC236}">
                    <a16:creationId xmlns:a16="http://schemas.microsoft.com/office/drawing/2014/main" id="{F9752D80-9212-F245-C1C4-9FCA4BD568AB}"/>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07" name="Straight Connector 606">
                <a:extLst>
                  <a:ext uri="{FF2B5EF4-FFF2-40B4-BE49-F238E27FC236}">
                    <a16:creationId xmlns:a16="http://schemas.microsoft.com/office/drawing/2014/main" id="{A603BE99-8EF6-50B5-B165-09D5F5E8A5FE}"/>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08" name="Group 607">
              <a:extLst>
                <a:ext uri="{FF2B5EF4-FFF2-40B4-BE49-F238E27FC236}">
                  <a16:creationId xmlns:a16="http://schemas.microsoft.com/office/drawing/2014/main" id="{A0193005-4AC5-E0C3-D006-09B1ADB7497D}"/>
                </a:ext>
              </a:extLst>
            </p:cNvPr>
            <p:cNvGrpSpPr/>
            <p:nvPr/>
          </p:nvGrpSpPr>
          <p:grpSpPr>
            <a:xfrm>
              <a:off x="7636296" y="3987200"/>
              <a:ext cx="106174" cy="106174"/>
              <a:chOff x="7487348" y="3207604"/>
              <a:chExt cx="106174" cy="106174"/>
            </a:xfrm>
          </p:grpSpPr>
          <p:cxnSp>
            <p:nvCxnSpPr>
              <p:cNvPr id="609" name="Straight Connector 608">
                <a:extLst>
                  <a:ext uri="{FF2B5EF4-FFF2-40B4-BE49-F238E27FC236}">
                    <a16:creationId xmlns:a16="http://schemas.microsoft.com/office/drawing/2014/main" id="{27BB7FA6-71DD-16EA-229B-64A2EEC6F7A2}"/>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10" name="Straight Connector 609">
                <a:extLst>
                  <a:ext uri="{FF2B5EF4-FFF2-40B4-BE49-F238E27FC236}">
                    <a16:creationId xmlns:a16="http://schemas.microsoft.com/office/drawing/2014/main" id="{C8E59891-BDA4-E8FB-AEA3-B42EED09980D}"/>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11" name="Group 610">
              <a:extLst>
                <a:ext uri="{FF2B5EF4-FFF2-40B4-BE49-F238E27FC236}">
                  <a16:creationId xmlns:a16="http://schemas.microsoft.com/office/drawing/2014/main" id="{4F5AF2C6-1198-D491-CA62-C1ACB545C3B0}"/>
                </a:ext>
              </a:extLst>
            </p:cNvPr>
            <p:cNvGrpSpPr/>
            <p:nvPr/>
          </p:nvGrpSpPr>
          <p:grpSpPr>
            <a:xfrm>
              <a:off x="7669265" y="3987200"/>
              <a:ext cx="106174" cy="106174"/>
              <a:chOff x="7487348" y="3207604"/>
              <a:chExt cx="106174" cy="106174"/>
            </a:xfrm>
          </p:grpSpPr>
          <p:cxnSp>
            <p:nvCxnSpPr>
              <p:cNvPr id="612" name="Straight Connector 611">
                <a:extLst>
                  <a:ext uri="{FF2B5EF4-FFF2-40B4-BE49-F238E27FC236}">
                    <a16:creationId xmlns:a16="http://schemas.microsoft.com/office/drawing/2014/main" id="{DAF8945B-A4CB-7FC1-C83B-584D0A01768B}"/>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13" name="Straight Connector 612">
                <a:extLst>
                  <a:ext uri="{FF2B5EF4-FFF2-40B4-BE49-F238E27FC236}">
                    <a16:creationId xmlns:a16="http://schemas.microsoft.com/office/drawing/2014/main" id="{B9D818F0-ED3F-A0AE-F3DF-CA5D7F01236E}"/>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14" name="Group 613">
              <a:extLst>
                <a:ext uri="{FF2B5EF4-FFF2-40B4-BE49-F238E27FC236}">
                  <a16:creationId xmlns:a16="http://schemas.microsoft.com/office/drawing/2014/main" id="{32C27CBE-C034-179F-D73F-EFADBF1A6856}"/>
                </a:ext>
              </a:extLst>
            </p:cNvPr>
            <p:cNvGrpSpPr/>
            <p:nvPr/>
          </p:nvGrpSpPr>
          <p:grpSpPr>
            <a:xfrm>
              <a:off x="8085003" y="4193058"/>
              <a:ext cx="106174" cy="106174"/>
              <a:chOff x="7487348" y="3207604"/>
              <a:chExt cx="106174" cy="106174"/>
            </a:xfrm>
          </p:grpSpPr>
          <p:cxnSp>
            <p:nvCxnSpPr>
              <p:cNvPr id="615" name="Straight Connector 614">
                <a:extLst>
                  <a:ext uri="{FF2B5EF4-FFF2-40B4-BE49-F238E27FC236}">
                    <a16:creationId xmlns:a16="http://schemas.microsoft.com/office/drawing/2014/main" id="{9D4535A1-5E68-5E37-C968-527496A2ABA9}"/>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16" name="Straight Connector 615">
                <a:extLst>
                  <a:ext uri="{FF2B5EF4-FFF2-40B4-BE49-F238E27FC236}">
                    <a16:creationId xmlns:a16="http://schemas.microsoft.com/office/drawing/2014/main" id="{C0CD0E0C-DD00-CCE1-64BD-2A3C0193EBAC}"/>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17" name="Group 616">
              <a:extLst>
                <a:ext uri="{FF2B5EF4-FFF2-40B4-BE49-F238E27FC236}">
                  <a16:creationId xmlns:a16="http://schemas.microsoft.com/office/drawing/2014/main" id="{5821DBC6-CEE8-775D-C851-F0DCD0F47D43}"/>
                </a:ext>
              </a:extLst>
            </p:cNvPr>
            <p:cNvGrpSpPr/>
            <p:nvPr/>
          </p:nvGrpSpPr>
          <p:grpSpPr>
            <a:xfrm>
              <a:off x="8114387" y="4193058"/>
              <a:ext cx="106174" cy="106174"/>
              <a:chOff x="7487348" y="3207604"/>
              <a:chExt cx="106174" cy="106174"/>
            </a:xfrm>
          </p:grpSpPr>
          <p:cxnSp>
            <p:nvCxnSpPr>
              <p:cNvPr id="618" name="Straight Connector 617">
                <a:extLst>
                  <a:ext uri="{FF2B5EF4-FFF2-40B4-BE49-F238E27FC236}">
                    <a16:creationId xmlns:a16="http://schemas.microsoft.com/office/drawing/2014/main" id="{C41E86F1-1168-AAA8-8466-C129D0E931CD}"/>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19" name="Straight Connector 618">
                <a:extLst>
                  <a:ext uri="{FF2B5EF4-FFF2-40B4-BE49-F238E27FC236}">
                    <a16:creationId xmlns:a16="http://schemas.microsoft.com/office/drawing/2014/main" id="{7D07F002-3106-8D7C-4785-1435D5DAC67B}"/>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20" name="Group 619">
              <a:extLst>
                <a:ext uri="{FF2B5EF4-FFF2-40B4-BE49-F238E27FC236}">
                  <a16:creationId xmlns:a16="http://schemas.microsoft.com/office/drawing/2014/main" id="{37552AB6-9A35-83D1-38B7-2DDF12A9232C}"/>
                </a:ext>
              </a:extLst>
            </p:cNvPr>
            <p:cNvGrpSpPr/>
            <p:nvPr/>
          </p:nvGrpSpPr>
          <p:grpSpPr>
            <a:xfrm>
              <a:off x="9035103" y="4375516"/>
              <a:ext cx="106174" cy="106174"/>
              <a:chOff x="7487348" y="3207604"/>
              <a:chExt cx="106174" cy="106174"/>
            </a:xfrm>
          </p:grpSpPr>
          <p:cxnSp>
            <p:nvCxnSpPr>
              <p:cNvPr id="621" name="Straight Connector 620">
                <a:extLst>
                  <a:ext uri="{FF2B5EF4-FFF2-40B4-BE49-F238E27FC236}">
                    <a16:creationId xmlns:a16="http://schemas.microsoft.com/office/drawing/2014/main" id="{55A7AE54-430E-D278-9596-FCD585C4FC1D}"/>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22" name="Straight Connector 621">
                <a:extLst>
                  <a:ext uri="{FF2B5EF4-FFF2-40B4-BE49-F238E27FC236}">
                    <a16:creationId xmlns:a16="http://schemas.microsoft.com/office/drawing/2014/main" id="{F912EEAA-BBFB-6EA3-6472-A0A2CAC7772C}"/>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23" name="Group 622">
              <a:extLst>
                <a:ext uri="{FF2B5EF4-FFF2-40B4-BE49-F238E27FC236}">
                  <a16:creationId xmlns:a16="http://schemas.microsoft.com/office/drawing/2014/main" id="{39CC1423-69C7-3EDC-DB66-D76552550991}"/>
                </a:ext>
              </a:extLst>
            </p:cNvPr>
            <p:cNvGrpSpPr/>
            <p:nvPr/>
          </p:nvGrpSpPr>
          <p:grpSpPr>
            <a:xfrm>
              <a:off x="9303366" y="4395814"/>
              <a:ext cx="106174" cy="106174"/>
              <a:chOff x="7487348" y="3207604"/>
              <a:chExt cx="106174" cy="106174"/>
            </a:xfrm>
          </p:grpSpPr>
          <p:cxnSp>
            <p:nvCxnSpPr>
              <p:cNvPr id="624" name="Straight Connector 623">
                <a:extLst>
                  <a:ext uri="{FF2B5EF4-FFF2-40B4-BE49-F238E27FC236}">
                    <a16:creationId xmlns:a16="http://schemas.microsoft.com/office/drawing/2014/main" id="{DB658319-362C-7F3D-C1F8-C8E6C82E74D8}"/>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25" name="Straight Connector 624">
                <a:extLst>
                  <a:ext uri="{FF2B5EF4-FFF2-40B4-BE49-F238E27FC236}">
                    <a16:creationId xmlns:a16="http://schemas.microsoft.com/office/drawing/2014/main" id="{F426F356-08EE-D374-05B3-6824F30364DA}"/>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26" name="Group 625">
              <a:extLst>
                <a:ext uri="{FF2B5EF4-FFF2-40B4-BE49-F238E27FC236}">
                  <a16:creationId xmlns:a16="http://schemas.microsoft.com/office/drawing/2014/main" id="{132B3DD1-8E70-1625-28CC-2C3C667174C7}"/>
                </a:ext>
              </a:extLst>
            </p:cNvPr>
            <p:cNvGrpSpPr/>
            <p:nvPr/>
          </p:nvGrpSpPr>
          <p:grpSpPr>
            <a:xfrm>
              <a:off x="9378658" y="4395814"/>
              <a:ext cx="106174" cy="106174"/>
              <a:chOff x="7487348" y="3207604"/>
              <a:chExt cx="106174" cy="106174"/>
            </a:xfrm>
          </p:grpSpPr>
          <p:cxnSp>
            <p:nvCxnSpPr>
              <p:cNvPr id="627" name="Straight Connector 626">
                <a:extLst>
                  <a:ext uri="{FF2B5EF4-FFF2-40B4-BE49-F238E27FC236}">
                    <a16:creationId xmlns:a16="http://schemas.microsoft.com/office/drawing/2014/main" id="{F89951E5-0A4E-BEE1-D8BE-725B4ED35BC0}"/>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28" name="Straight Connector 627">
                <a:extLst>
                  <a:ext uri="{FF2B5EF4-FFF2-40B4-BE49-F238E27FC236}">
                    <a16:creationId xmlns:a16="http://schemas.microsoft.com/office/drawing/2014/main" id="{16C21D3D-1842-B2DC-ED4B-40D2E06899EC}"/>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29" name="Group 628">
              <a:extLst>
                <a:ext uri="{FF2B5EF4-FFF2-40B4-BE49-F238E27FC236}">
                  <a16:creationId xmlns:a16="http://schemas.microsoft.com/office/drawing/2014/main" id="{1C40229A-A421-B17E-E0A3-FDC0609AC9BA}"/>
                </a:ext>
              </a:extLst>
            </p:cNvPr>
            <p:cNvGrpSpPr/>
            <p:nvPr/>
          </p:nvGrpSpPr>
          <p:grpSpPr>
            <a:xfrm>
              <a:off x="9421540" y="4395814"/>
              <a:ext cx="106174" cy="106174"/>
              <a:chOff x="7487348" y="3207604"/>
              <a:chExt cx="106174" cy="106174"/>
            </a:xfrm>
          </p:grpSpPr>
          <p:cxnSp>
            <p:nvCxnSpPr>
              <p:cNvPr id="630" name="Straight Connector 629">
                <a:extLst>
                  <a:ext uri="{FF2B5EF4-FFF2-40B4-BE49-F238E27FC236}">
                    <a16:creationId xmlns:a16="http://schemas.microsoft.com/office/drawing/2014/main" id="{0322A46F-69A5-3AAC-F00E-A2142958A54B}"/>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31" name="Straight Connector 630">
                <a:extLst>
                  <a:ext uri="{FF2B5EF4-FFF2-40B4-BE49-F238E27FC236}">
                    <a16:creationId xmlns:a16="http://schemas.microsoft.com/office/drawing/2014/main" id="{A1A0B18A-B2A1-9DBE-5790-B97F5CB000AB}"/>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32" name="Group 631">
              <a:extLst>
                <a:ext uri="{FF2B5EF4-FFF2-40B4-BE49-F238E27FC236}">
                  <a16:creationId xmlns:a16="http://schemas.microsoft.com/office/drawing/2014/main" id="{58514412-FDAA-67B7-45CE-8E4AF5C7CA9D}"/>
                </a:ext>
              </a:extLst>
            </p:cNvPr>
            <p:cNvGrpSpPr/>
            <p:nvPr/>
          </p:nvGrpSpPr>
          <p:grpSpPr>
            <a:xfrm>
              <a:off x="9529634" y="4426240"/>
              <a:ext cx="106174" cy="106174"/>
              <a:chOff x="7487348" y="3207604"/>
              <a:chExt cx="106174" cy="106174"/>
            </a:xfrm>
          </p:grpSpPr>
          <p:cxnSp>
            <p:nvCxnSpPr>
              <p:cNvPr id="633" name="Straight Connector 632">
                <a:extLst>
                  <a:ext uri="{FF2B5EF4-FFF2-40B4-BE49-F238E27FC236}">
                    <a16:creationId xmlns:a16="http://schemas.microsoft.com/office/drawing/2014/main" id="{017F66EB-03CD-3A06-BC54-78372B1D3E8E}"/>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34" name="Straight Connector 633">
                <a:extLst>
                  <a:ext uri="{FF2B5EF4-FFF2-40B4-BE49-F238E27FC236}">
                    <a16:creationId xmlns:a16="http://schemas.microsoft.com/office/drawing/2014/main" id="{22B7D1B1-C8EE-8DAE-8A6E-D5F0ED4A3B3E}"/>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35" name="Group 634">
              <a:extLst>
                <a:ext uri="{FF2B5EF4-FFF2-40B4-BE49-F238E27FC236}">
                  <a16:creationId xmlns:a16="http://schemas.microsoft.com/office/drawing/2014/main" id="{5B9A6BB6-0CB9-0E1B-D610-91071675B790}"/>
                </a:ext>
              </a:extLst>
            </p:cNvPr>
            <p:cNvGrpSpPr/>
            <p:nvPr/>
          </p:nvGrpSpPr>
          <p:grpSpPr>
            <a:xfrm>
              <a:off x="9578686" y="4426240"/>
              <a:ext cx="106174" cy="106174"/>
              <a:chOff x="7487348" y="3207604"/>
              <a:chExt cx="106174" cy="106174"/>
            </a:xfrm>
          </p:grpSpPr>
          <p:cxnSp>
            <p:nvCxnSpPr>
              <p:cNvPr id="636" name="Straight Connector 635">
                <a:extLst>
                  <a:ext uri="{FF2B5EF4-FFF2-40B4-BE49-F238E27FC236}">
                    <a16:creationId xmlns:a16="http://schemas.microsoft.com/office/drawing/2014/main" id="{29130503-B544-3D6F-93CB-51359FD8F1FE}"/>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37" name="Straight Connector 636">
                <a:extLst>
                  <a:ext uri="{FF2B5EF4-FFF2-40B4-BE49-F238E27FC236}">
                    <a16:creationId xmlns:a16="http://schemas.microsoft.com/office/drawing/2014/main" id="{75056952-27B0-5C05-B673-537294034267}"/>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38" name="Group 637">
              <a:extLst>
                <a:ext uri="{FF2B5EF4-FFF2-40B4-BE49-F238E27FC236}">
                  <a16:creationId xmlns:a16="http://schemas.microsoft.com/office/drawing/2014/main" id="{CEAAC765-B4E5-B185-0CBE-F1ED742E6BFA}"/>
                </a:ext>
              </a:extLst>
            </p:cNvPr>
            <p:cNvGrpSpPr/>
            <p:nvPr/>
          </p:nvGrpSpPr>
          <p:grpSpPr>
            <a:xfrm>
              <a:off x="9687322" y="4426240"/>
              <a:ext cx="106174" cy="106174"/>
              <a:chOff x="7487348" y="3207604"/>
              <a:chExt cx="106174" cy="106174"/>
            </a:xfrm>
          </p:grpSpPr>
          <p:cxnSp>
            <p:nvCxnSpPr>
              <p:cNvPr id="639" name="Straight Connector 638">
                <a:extLst>
                  <a:ext uri="{FF2B5EF4-FFF2-40B4-BE49-F238E27FC236}">
                    <a16:creationId xmlns:a16="http://schemas.microsoft.com/office/drawing/2014/main" id="{4EE5AA9A-6EAD-D055-E281-9419F9B8C651}"/>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40" name="Straight Connector 639">
                <a:extLst>
                  <a:ext uri="{FF2B5EF4-FFF2-40B4-BE49-F238E27FC236}">
                    <a16:creationId xmlns:a16="http://schemas.microsoft.com/office/drawing/2014/main" id="{E1E2BBE8-9DEC-FB44-C3E0-2439243DF76C}"/>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41" name="Group 640">
              <a:extLst>
                <a:ext uri="{FF2B5EF4-FFF2-40B4-BE49-F238E27FC236}">
                  <a16:creationId xmlns:a16="http://schemas.microsoft.com/office/drawing/2014/main" id="{7246E367-27F5-9E0A-403C-1BF8D948EC59}"/>
                </a:ext>
              </a:extLst>
            </p:cNvPr>
            <p:cNvGrpSpPr/>
            <p:nvPr/>
          </p:nvGrpSpPr>
          <p:grpSpPr>
            <a:xfrm>
              <a:off x="9725954" y="4426240"/>
              <a:ext cx="106174" cy="106174"/>
              <a:chOff x="7487348" y="3207604"/>
              <a:chExt cx="106174" cy="106174"/>
            </a:xfrm>
          </p:grpSpPr>
          <p:cxnSp>
            <p:nvCxnSpPr>
              <p:cNvPr id="642" name="Straight Connector 641">
                <a:extLst>
                  <a:ext uri="{FF2B5EF4-FFF2-40B4-BE49-F238E27FC236}">
                    <a16:creationId xmlns:a16="http://schemas.microsoft.com/office/drawing/2014/main" id="{474A690C-2C97-313E-6821-47B6003F87DE}"/>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43" name="Straight Connector 642">
                <a:extLst>
                  <a:ext uri="{FF2B5EF4-FFF2-40B4-BE49-F238E27FC236}">
                    <a16:creationId xmlns:a16="http://schemas.microsoft.com/office/drawing/2014/main" id="{D4B47283-506A-F8B3-E5D7-0DDFA2F1B90B}"/>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44" name="Group 643">
              <a:extLst>
                <a:ext uri="{FF2B5EF4-FFF2-40B4-BE49-F238E27FC236}">
                  <a16:creationId xmlns:a16="http://schemas.microsoft.com/office/drawing/2014/main" id="{5FE186C5-F6D2-05CD-31CF-BBAA5291E1DE}"/>
                </a:ext>
              </a:extLst>
            </p:cNvPr>
            <p:cNvGrpSpPr/>
            <p:nvPr/>
          </p:nvGrpSpPr>
          <p:grpSpPr>
            <a:xfrm>
              <a:off x="9751867" y="4426240"/>
              <a:ext cx="106174" cy="106174"/>
              <a:chOff x="7487348" y="3207604"/>
              <a:chExt cx="106174" cy="106174"/>
            </a:xfrm>
          </p:grpSpPr>
          <p:cxnSp>
            <p:nvCxnSpPr>
              <p:cNvPr id="645" name="Straight Connector 644">
                <a:extLst>
                  <a:ext uri="{FF2B5EF4-FFF2-40B4-BE49-F238E27FC236}">
                    <a16:creationId xmlns:a16="http://schemas.microsoft.com/office/drawing/2014/main" id="{EA45B131-F1C0-A843-7A8F-CF6BB6CF46B5}"/>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46" name="Straight Connector 645">
                <a:extLst>
                  <a:ext uri="{FF2B5EF4-FFF2-40B4-BE49-F238E27FC236}">
                    <a16:creationId xmlns:a16="http://schemas.microsoft.com/office/drawing/2014/main" id="{CE9317D5-2860-81F1-1D79-BE9AA683605F}"/>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47" name="Group 646">
              <a:extLst>
                <a:ext uri="{FF2B5EF4-FFF2-40B4-BE49-F238E27FC236}">
                  <a16:creationId xmlns:a16="http://schemas.microsoft.com/office/drawing/2014/main" id="{9ED29696-D2A0-9464-E6EF-158B1A8D8C71}"/>
                </a:ext>
              </a:extLst>
            </p:cNvPr>
            <p:cNvGrpSpPr/>
            <p:nvPr/>
          </p:nvGrpSpPr>
          <p:grpSpPr>
            <a:xfrm>
              <a:off x="9787732" y="4426240"/>
              <a:ext cx="106174" cy="106174"/>
              <a:chOff x="7487348" y="3207604"/>
              <a:chExt cx="106174" cy="106174"/>
            </a:xfrm>
          </p:grpSpPr>
          <p:cxnSp>
            <p:nvCxnSpPr>
              <p:cNvPr id="648" name="Straight Connector 647">
                <a:extLst>
                  <a:ext uri="{FF2B5EF4-FFF2-40B4-BE49-F238E27FC236}">
                    <a16:creationId xmlns:a16="http://schemas.microsoft.com/office/drawing/2014/main" id="{415FB6F6-2A86-7C0E-1213-E85656C7DBB2}"/>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49" name="Straight Connector 648">
                <a:extLst>
                  <a:ext uri="{FF2B5EF4-FFF2-40B4-BE49-F238E27FC236}">
                    <a16:creationId xmlns:a16="http://schemas.microsoft.com/office/drawing/2014/main" id="{F6A7FA12-D741-C741-6895-AC9A05C6334E}"/>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50" name="Group 649">
              <a:extLst>
                <a:ext uri="{FF2B5EF4-FFF2-40B4-BE49-F238E27FC236}">
                  <a16:creationId xmlns:a16="http://schemas.microsoft.com/office/drawing/2014/main" id="{93544981-2F56-2B73-EABF-3913D598D4BD}"/>
                </a:ext>
              </a:extLst>
            </p:cNvPr>
            <p:cNvGrpSpPr/>
            <p:nvPr/>
          </p:nvGrpSpPr>
          <p:grpSpPr>
            <a:xfrm>
              <a:off x="9817479" y="4426240"/>
              <a:ext cx="106174" cy="106174"/>
              <a:chOff x="7487348" y="3207604"/>
              <a:chExt cx="106174" cy="106174"/>
            </a:xfrm>
          </p:grpSpPr>
          <p:cxnSp>
            <p:nvCxnSpPr>
              <p:cNvPr id="651" name="Straight Connector 650">
                <a:extLst>
                  <a:ext uri="{FF2B5EF4-FFF2-40B4-BE49-F238E27FC236}">
                    <a16:creationId xmlns:a16="http://schemas.microsoft.com/office/drawing/2014/main" id="{E8F769FE-6C8A-7124-6EF6-F8AA43D3A64E}"/>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52" name="Straight Connector 651">
                <a:extLst>
                  <a:ext uri="{FF2B5EF4-FFF2-40B4-BE49-F238E27FC236}">
                    <a16:creationId xmlns:a16="http://schemas.microsoft.com/office/drawing/2014/main" id="{1F3E554F-2EFF-0AD7-5ED2-A17CDBEB4834}"/>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53" name="Group 652">
              <a:extLst>
                <a:ext uri="{FF2B5EF4-FFF2-40B4-BE49-F238E27FC236}">
                  <a16:creationId xmlns:a16="http://schemas.microsoft.com/office/drawing/2014/main" id="{EEB4FAB6-3EF1-7554-E93C-C8EA791F46B5}"/>
                </a:ext>
              </a:extLst>
            </p:cNvPr>
            <p:cNvGrpSpPr/>
            <p:nvPr/>
          </p:nvGrpSpPr>
          <p:grpSpPr>
            <a:xfrm>
              <a:off x="9840816" y="4426240"/>
              <a:ext cx="106174" cy="106174"/>
              <a:chOff x="7487348" y="3207604"/>
              <a:chExt cx="106174" cy="106174"/>
            </a:xfrm>
          </p:grpSpPr>
          <p:cxnSp>
            <p:nvCxnSpPr>
              <p:cNvPr id="654" name="Straight Connector 653">
                <a:extLst>
                  <a:ext uri="{FF2B5EF4-FFF2-40B4-BE49-F238E27FC236}">
                    <a16:creationId xmlns:a16="http://schemas.microsoft.com/office/drawing/2014/main" id="{4FA7BC66-578A-BEDB-C547-175FB2995217}"/>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55" name="Straight Connector 654">
                <a:extLst>
                  <a:ext uri="{FF2B5EF4-FFF2-40B4-BE49-F238E27FC236}">
                    <a16:creationId xmlns:a16="http://schemas.microsoft.com/office/drawing/2014/main" id="{A46F1425-EDEB-458B-6DC1-377483D9BFAE}"/>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56" name="Group 655">
              <a:extLst>
                <a:ext uri="{FF2B5EF4-FFF2-40B4-BE49-F238E27FC236}">
                  <a16:creationId xmlns:a16="http://schemas.microsoft.com/office/drawing/2014/main" id="{E736BEDA-EF6A-5C95-257C-93C590576ADA}"/>
                </a:ext>
              </a:extLst>
            </p:cNvPr>
            <p:cNvGrpSpPr/>
            <p:nvPr/>
          </p:nvGrpSpPr>
          <p:grpSpPr>
            <a:xfrm>
              <a:off x="9869498" y="4426240"/>
              <a:ext cx="106174" cy="106174"/>
              <a:chOff x="7487348" y="3207604"/>
              <a:chExt cx="106174" cy="106174"/>
            </a:xfrm>
          </p:grpSpPr>
          <p:cxnSp>
            <p:nvCxnSpPr>
              <p:cNvPr id="657" name="Straight Connector 656">
                <a:extLst>
                  <a:ext uri="{FF2B5EF4-FFF2-40B4-BE49-F238E27FC236}">
                    <a16:creationId xmlns:a16="http://schemas.microsoft.com/office/drawing/2014/main" id="{E9DF0F7D-F9E5-6D05-E169-E6EF746423D8}"/>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58" name="Straight Connector 657">
                <a:extLst>
                  <a:ext uri="{FF2B5EF4-FFF2-40B4-BE49-F238E27FC236}">
                    <a16:creationId xmlns:a16="http://schemas.microsoft.com/office/drawing/2014/main" id="{B03FAE68-F894-E203-4E75-301CBE61C500}"/>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59" name="Group 658">
              <a:extLst>
                <a:ext uri="{FF2B5EF4-FFF2-40B4-BE49-F238E27FC236}">
                  <a16:creationId xmlns:a16="http://schemas.microsoft.com/office/drawing/2014/main" id="{989D1E13-93B3-B9D3-4051-DF771E6214C3}"/>
                </a:ext>
              </a:extLst>
            </p:cNvPr>
            <p:cNvGrpSpPr/>
            <p:nvPr/>
          </p:nvGrpSpPr>
          <p:grpSpPr>
            <a:xfrm>
              <a:off x="9961421" y="4487768"/>
              <a:ext cx="106174" cy="106174"/>
              <a:chOff x="7487348" y="3207604"/>
              <a:chExt cx="106174" cy="106174"/>
            </a:xfrm>
          </p:grpSpPr>
          <p:cxnSp>
            <p:nvCxnSpPr>
              <p:cNvPr id="660" name="Straight Connector 659">
                <a:extLst>
                  <a:ext uri="{FF2B5EF4-FFF2-40B4-BE49-F238E27FC236}">
                    <a16:creationId xmlns:a16="http://schemas.microsoft.com/office/drawing/2014/main" id="{26061F92-0B6D-F776-786B-6E4A2FA61C24}"/>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61" name="Straight Connector 660">
                <a:extLst>
                  <a:ext uri="{FF2B5EF4-FFF2-40B4-BE49-F238E27FC236}">
                    <a16:creationId xmlns:a16="http://schemas.microsoft.com/office/drawing/2014/main" id="{06A79E3B-358E-21EF-18AC-700BE8C2FBD8}"/>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62" name="Group 661">
              <a:extLst>
                <a:ext uri="{FF2B5EF4-FFF2-40B4-BE49-F238E27FC236}">
                  <a16:creationId xmlns:a16="http://schemas.microsoft.com/office/drawing/2014/main" id="{0D17B99B-3A76-44D2-EEA0-72F85EB111F6}"/>
                </a:ext>
              </a:extLst>
            </p:cNvPr>
            <p:cNvGrpSpPr/>
            <p:nvPr/>
          </p:nvGrpSpPr>
          <p:grpSpPr>
            <a:xfrm>
              <a:off x="9992995" y="4487768"/>
              <a:ext cx="106174" cy="106174"/>
              <a:chOff x="7487348" y="3207604"/>
              <a:chExt cx="106174" cy="106174"/>
            </a:xfrm>
          </p:grpSpPr>
          <p:cxnSp>
            <p:nvCxnSpPr>
              <p:cNvPr id="663" name="Straight Connector 662">
                <a:extLst>
                  <a:ext uri="{FF2B5EF4-FFF2-40B4-BE49-F238E27FC236}">
                    <a16:creationId xmlns:a16="http://schemas.microsoft.com/office/drawing/2014/main" id="{794943AB-A689-338E-18ED-6FFB526435C7}"/>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64" name="Straight Connector 663">
                <a:extLst>
                  <a:ext uri="{FF2B5EF4-FFF2-40B4-BE49-F238E27FC236}">
                    <a16:creationId xmlns:a16="http://schemas.microsoft.com/office/drawing/2014/main" id="{F47F886B-F89C-1B5D-4EF9-734962354539}"/>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65" name="Group 664">
              <a:extLst>
                <a:ext uri="{FF2B5EF4-FFF2-40B4-BE49-F238E27FC236}">
                  <a16:creationId xmlns:a16="http://schemas.microsoft.com/office/drawing/2014/main" id="{85CED062-5E0F-10ED-3BFD-7F9E9E278D89}"/>
                </a:ext>
              </a:extLst>
            </p:cNvPr>
            <p:cNvGrpSpPr/>
            <p:nvPr/>
          </p:nvGrpSpPr>
          <p:grpSpPr>
            <a:xfrm>
              <a:off x="10031412" y="4487768"/>
              <a:ext cx="106174" cy="106174"/>
              <a:chOff x="7487348" y="3207604"/>
              <a:chExt cx="106174" cy="106174"/>
            </a:xfrm>
          </p:grpSpPr>
          <p:cxnSp>
            <p:nvCxnSpPr>
              <p:cNvPr id="666" name="Straight Connector 665">
                <a:extLst>
                  <a:ext uri="{FF2B5EF4-FFF2-40B4-BE49-F238E27FC236}">
                    <a16:creationId xmlns:a16="http://schemas.microsoft.com/office/drawing/2014/main" id="{62B5BE51-62FC-3C06-F274-890FB019D227}"/>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67" name="Straight Connector 666">
                <a:extLst>
                  <a:ext uri="{FF2B5EF4-FFF2-40B4-BE49-F238E27FC236}">
                    <a16:creationId xmlns:a16="http://schemas.microsoft.com/office/drawing/2014/main" id="{C5E9C87D-D2CE-EF5B-8B34-A0EEC9DDAC92}"/>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68" name="Group 667">
              <a:extLst>
                <a:ext uri="{FF2B5EF4-FFF2-40B4-BE49-F238E27FC236}">
                  <a16:creationId xmlns:a16="http://schemas.microsoft.com/office/drawing/2014/main" id="{578478EA-53C0-A612-BC46-9D7022128C04}"/>
                </a:ext>
              </a:extLst>
            </p:cNvPr>
            <p:cNvGrpSpPr/>
            <p:nvPr/>
          </p:nvGrpSpPr>
          <p:grpSpPr>
            <a:xfrm>
              <a:off x="10065381" y="4487768"/>
              <a:ext cx="106174" cy="106174"/>
              <a:chOff x="7487348" y="3207604"/>
              <a:chExt cx="106174" cy="106174"/>
            </a:xfrm>
          </p:grpSpPr>
          <p:cxnSp>
            <p:nvCxnSpPr>
              <p:cNvPr id="669" name="Straight Connector 668">
                <a:extLst>
                  <a:ext uri="{FF2B5EF4-FFF2-40B4-BE49-F238E27FC236}">
                    <a16:creationId xmlns:a16="http://schemas.microsoft.com/office/drawing/2014/main" id="{786A63C5-989A-4637-6F06-53B101454C6A}"/>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70" name="Straight Connector 669">
                <a:extLst>
                  <a:ext uri="{FF2B5EF4-FFF2-40B4-BE49-F238E27FC236}">
                    <a16:creationId xmlns:a16="http://schemas.microsoft.com/office/drawing/2014/main" id="{8EE26962-6E6A-31A0-2B9E-C64B6519306D}"/>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71" name="Group 670">
              <a:extLst>
                <a:ext uri="{FF2B5EF4-FFF2-40B4-BE49-F238E27FC236}">
                  <a16:creationId xmlns:a16="http://schemas.microsoft.com/office/drawing/2014/main" id="{FD9C1DAC-0B16-25BB-8C3D-CCD4885D654F}"/>
                </a:ext>
              </a:extLst>
            </p:cNvPr>
            <p:cNvGrpSpPr/>
            <p:nvPr/>
          </p:nvGrpSpPr>
          <p:grpSpPr>
            <a:xfrm>
              <a:off x="10095061" y="4487768"/>
              <a:ext cx="106174" cy="106174"/>
              <a:chOff x="7487348" y="3207604"/>
              <a:chExt cx="106174" cy="106174"/>
            </a:xfrm>
          </p:grpSpPr>
          <p:cxnSp>
            <p:nvCxnSpPr>
              <p:cNvPr id="672" name="Straight Connector 671">
                <a:extLst>
                  <a:ext uri="{FF2B5EF4-FFF2-40B4-BE49-F238E27FC236}">
                    <a16:creationId xmlns:a16="http://schemas.microsoft.com/office/drawing/2014/main" id="{F378890E-9B5E-2941-7AD1-E5317D6ACA66}"/>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73" name="Straight Connector 672">
                <a:extLst>
                  <a:ext uri="{FF2B5EF4-FFF2-40B4-BE49-F238E27FC236}">
                    <a16:creationId xmlns:a16="http://schemas.microsoft.com/office/drawing/2014/main" id="{C9C34B52-891F-DA88-FCF9-0A85B26F4C06}"/>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74" name="Group 673">
              <a:extLst>
                <a:ext uri="{FF2B5EF4-FFF2-40B4-BE49-F238E27FC236}">
                  <a16:creationId xmlns:a16="http://schemas.microsoft.com/office/drawing/2014/main" id="{C2F57401-F953-A0D8-657A-D266E803F9C7}"/>
                </a:ext>
              </a:extLst>
            </p:cNvPr>
            <p:cNvGrpSpPr/>
            <p:nvPr/>
          </p:nvGrpSpPr>
          <p:grpSpPr>
            <a:xfrm>
              <a:off x="10130504" y="4487768"/>
              <a:ext cx="106174" cy="106174"/>
              <a:chOff x="7487348" y="3207604"/>
              <a:chExt cx="106174" cy="106174"/>
            </a:xfrm>
          </p:grpSpPr>
          <p:cxnSp>
            <p:nvCxnSpPr>
              <p:cNvPr id="675" name="Straight Connector 674">
                <a:extLst>
                  <a:ext uri="{FF2B5EF4-FFF2-40B4-BE49-F238E27FC236}">
                    <a16:creationId xmlns:a16="http://schemas.microsoft.com/office/drawing/2014/main" id="{920A57AE-C83B-69F3-3FF2-246E79B3AD1B}"/>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76" name="Straight Connector 675">
                <a:extLst>
                  <a:ext uri="{FF2B5EF4-FFF2-40B4-BE49-F238E27FC236}">
                    <a16:creationId xmlns:a16="http://schemas.microsoft.com/office/drawing/2014/main" id="{1CC1F1B3-8A6B-0049-97FF-CC5D8AAD594C}"/>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77" name="Group 676">
              <a:extLst>
                <a:ext uri="{FF2B5EF4-FFF2-40B4-BE49-F238E27FC236}">
                  <a16:creationId xmlns:a16="http://schemas.microsoft.com/office/drawing/2014/main" id="{355FED87-E24B-6B89-00B9-823D07EF0543}"/>
                </a:ext>
              </a:extLst>
            </p:cNvPr>
            <p:cNvGrpSpPr/>
            <p:nvPr/>
          </p:nvGrpSpPr>
          <p:grpSpPr>
            <a:xfrm>
              <a:off x="10174355" y="4487768"/>
              <a:ext cx="106174" cy="106174"/>
              <a:chOff x="7487348" y="3207604"/>
              <a:chExt cx="106174" cy="106174"/>
            </a:xfrm>
          </p:grpSpPr>
          <p:cxnSp>
            <p:nvCxnSpPr>
              <p:cNvPr id="678" name="Straight Connector 677">
                <a:extLst>
                  <a:ext uri="{FF2B5EF4-FFF2-40B4-BE49-F238E27FC236}">
                    <a16:creationId xmlns:a16="http://schemas.microsoft.com/office/drawing/2014/main" id="{4227562C-A66A-E495-F8E9-B27EAE12D7E5}"/>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79" name="Straight Connector 678">
                <a:extLst>
                  <a:ext uri="{FF2B5EF4-FFF2-40B4-BE49-F238E27FC236}">
                    <a16:creationId xmlns:a16="http://schemas.microsoft.com/office/drawing/2014/main" id="{8E5274A4-2995-A06D-6CDE-C5AE34CA6B48}"/>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80" name="Group 679">
              <a:extLst>
                <a:ext uri="{FF2B5EF4-FFF2-40B4-BE49-F238E27FC236}">
                  <a16:creationId xmlns:a16="http://schemas.microsoft.com/office/drawing/2014/main" id="{958C1A86-CD2D-5FF2-38E4-74E49EBD431C}"/>
                </a:ext>
              </a:extLst>
            </p:cNvPr>
            <p:cNvGrpSpPr/>
            <p:nvPr/>
          </p:nvGrpSpPr>
          <p:grpSpPr>
            <a:xfrm>
              <a:off x="10244069" y="4487768"/>
              <a:ext cx="106174" cy="106174"/>
              <a:chOff x="7487348" y="3207604"/>
              <a:chExt cx="106174" cy="106174"/>
            </a:xfrm>
          </p:grpSpPr>
          <p:cxnSp>
            <p:nvCxnSpPr>
              <p:cNvPr id="681" name="Straight Connector 680">
                <a:extLst>
                  <a:ext uri="{FF2B5EF4-FFF2-40B4-BE49-F238E27FC236}">
                    <a16:creationId xmlns:a16="http://schemas.microsoft.com/office/drawing/2014/main" id="{5AFB3F8A-1A2B-843A-967E-6AA4F4E1B3C2}"/>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82" name="Straight Connector 681">
                <a:extLst>
                  <a:ext uri="{FF2B5EF4-FFF2-40B4-BE49-F238E27FC236}">
                    <a16:creationId xmlns:a16="http://schemas.microsoft.com/office/drawing/2014/main" id="{56C9E12A-45EB-55DE-0FD1-4632DCB5B696}"/>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83" name="Group 682">
              <a:extLst>
                <a:ext uri="{FF2B5EF4-FFF2-40B4-BE49-F238E27FC236}">
                  <a16:creationId xmlns:a16="http://schemas.microsoft.com/office/drawing/2014/main" id="{CE45D4C5-6ED3-0892-ED03-D7ECB7BC89BA}"/>
                </a:ext>
              </a:extLst>
            </p:cNvPr>
            <p:cNvGrpSpPr/>
            <p:nvPr/>
          </p:nvGrpSpPr>
          <p:grpSpPr>
            <a:xfrm>
              <a:off x="10343496" y="4487768"/>
              <a:ext cx="106174" cy="106174"/>
              <a:chOff x="7487348" y="3207604"/>
              <a:chExt cx="106174" cy="106174"/>
            </a:xfrm>
          </p:grpSpPr>
          <p:cxnSp>
            <p:nvCxnSpPr>
              <p:cNvPr id="684" name="Straight Connector 683">
                <a:extLst>
                  <a:ext uri="{FF2B5EF4-FFF2-40B4-BE49-F238E27FC236}">
                    <a16:creationId xmlns:a16="http://schemas.microsoft.com/office/drawing/2014/main" id="{CA44AD75-21FD-6BA1-4380-3725C580C4D1}"/>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85" name="Straight Connector 684">
                <a:extLst>
                  <a:ext uri="{FF2B5EF4-FFF2-40B4-BE49-F238E27FC236}">
                    <a16:creationId xmlns:a16="http://schemas.microsoft.com/office/drawing/2014/main" id="{538ABBCB-6043-77C7-013D-0D95D7E7899C}"/>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686" name="Group 685">
              <a:extLst>
                <a:ext uri="{FF2B5EF4-FFF2-40B4-BE49-F238E27FC236}">
                  <a16:creationId xmlns:a16="http://schemas.microsoft.com/office/drawing/2014/main" id="{29935B5F-6217-C4BF-B10C-5CB52473EE30}"/>
                </a:ext>
              </a:extLst>
            </p:cNvPr>
            <p:cNvGrpSpPr/>
            <p:nvPr/>
          </p:nvGrpSpPr>
          <p:grpSpPr>
            <a:xfrm>
              <a:off x="10550796" y="4487768"/>
              <a:ext cx="106174" cy="106174"/>
              <a:chOff x="7487348" y="3207604"/>
              <a:chExt cx="106174" cy="106174"/>
            </a:xfrm>
          </p:grpSpPr>
          <p:cxnSp>
            <p:nvCxnSpPr>
              <p:cNvPr id="687" name="Straight Connector 686">
                <a:extLst>
                  <a:ext uri="{FF2B5EF4-FFF2-40B4-BE49-F238E27FC236}">
                    <a16:creationId xmlns:a16="http://schemas.microsoft.com/office/drawing/2014/main" id="{3AE23883-141A-8FD6-56EB-9D42FBB1FB30}"/>
                  </a:ext>
                </a:extLst>
              </p:cNvPr>
              <p:cNvCxnSpPr>
                <a:cxnSpLocks/>
              </p:cNvCxnSpPr>
              <p:nvPr/>
            </p:nvCxnSpPr>
            <p:spPr bwMode="auto">
              <a:xfrm>
                <a:off x="7540435" y="3207604"/>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688" name="Straight Connector 687">
                <a:extLst>
                  <a:ext uri="{FF2B5EF4-FFF2-40B4-BE49-F238E27FC236}">
                    <a16:creationId xmlns:a16="http://schemas.microsoft.com/office/drawing/2014/main" id="{7676EBD3-EDA0-4C67-2080-1F6413C661A5}"/>
                  </a:ext>
                </a:extLst>
              </p:cNvPr>
              <p:cNvCxnSpPr>
                <a:cxnSpLocks/>
              </p:cNvCxnSpPr>
              <p:nvPr/>
            </p:nvCxnSpPr>
            <p:spPr bwMode="auto">
              <a:xfrm rot="16200000">
                <a:off x="7540435" y="3207605"/>
                <a:ext cx="0" cy="106174"/>
              </a:xfrm>
              <a:prstGeom prst="line">
                <a:avLst/>
              </a:prstGeom>
              <a:noFill/>
              <a:ln w="28575" cap="flat" cmpd="sng" algn="ctr">
                <a:solidFill>
                  <a:schemeClr val="accent3"/>
                </a:solidFill>
                <a:prstDash val="solid"/>
                <a:round/>
                <a:headEnd type="none" w="med" len="med"/>
                <a:tailEnd type="none" w="med" len="med"/>
              </a:ln>
              <a:effectLst/>
            </p:spPr>
          </p:cxnSp>
        </p:grpSp>
      </p:grpSp>
      <p:sp>
        <p:nvSpPr>
          <p:cNvPr id="15" name="TextBox 14">
            <a:extLst>
              <a:ext uri="{FF2B5EF4-FFF2-40B4-BE49-F238E27FC236}">
                <a16:creationId xmlns:a16="http://schemas.microsoft.com/office/drawing/2014/main" id="{AE8461BF-F9B5-E04F-2455-727E6983A1DD}"/>
              </a:ext>
            </a:extLst>
          </p:cNvPr>
          <p:cNvSpPr txBox="1"/>
          <p:nvPr/>
        </p:nvSpPr>
        <p:spPr bwMode="auto">
          <a:xfrm>
            <a:off x="5771354" y="3903040"/>
            <a:ext cx="388807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mn-ea"/>
                <a:cs typeface="+mn-cs"/>
              </a:rPr>
              <a:t>HR: 0.59 (95% CI 0.45-0.78; </a:t>
            </a:r>
            <a:r>
              <a:rPr kumimoji="0" lang="en-US" sz="1600" b="0" i="1" u="none" strike="noStrike" kern="1200" cap="none" spc="0" normalizeH="0" baseline="0" noProof="0" dirty="0">
                <a:ln>
                  <a:noFill/>
                </a:ln>
                <a:solidFill>
                  <a:srgbClr val="000000"/>
                </a:solidFill>
                <a:effectLst/>
                <a:uLnTx/>
                <a:uFillTx/>
                <a:latin typeface="Calibri"/>
                <a:ea typeface="+mn-ea"/>
                <a:cs typeface="+mn-cs"/>
              </a:rPr>
              <a:t>P </a:t>
            </a:r>
            <a:r>
              <a:rPr kumimoji="0" lang="en-US" sz="1600" b="0" i="0" u="none" strike="noStrike" kern="1200" cap="none" spc="0" normalizeH="0" baseline="0" noProof="0" dirty="0">
                <a:ln>
                  <a:noFill/>
                </a:ln>
                <a:solidFill>
                  <a:srgbClr val="000000"/>
                </a:solidFill>
                <a:effectLst/>
                <a:uLnTx/>
                <a:uFillTx/>
                <a:latin typeface="Calibri"/>
                <a:ea typeface="+mn-ea"/>
                <a:cs typeface="+mn-cs"/>
              </a:rPr>
              <a:t>&lt;.0001)</a:t>
            </a:r>
          </a:p>
        </p:txBody>
      </p:sp>
      <p:sp>
        <p:nvSpPr>
          <p:cNvPr id="16" name="TextBox 15">
            <a:extLst>
              <a:ext uri="{FF2B5EF4-FFF2-40B4-BE49-F238E27FC236}">
                <a16:creationId xmlns:a16="http://schemas.microsoft.com/office/drawing/2014/main" id="{4D3610A7-B3E2-7533-7A7C-4D78EA3C3740}"/>
              </a:ext>
            </a:extLst>
          </p:cNvPr>
          <p:cNvSpPr txBox="1"/>
          <p:nvPr/>
        </p:nvSpPr>
        <p:spPr bwMode="auto">
          <a:xfrm>
            <a:off x="9358791" y="2008406"/>
            <a:ext cx="790601" cy="523220"/>
          </a:xfrm>
          <a:prstGeom prst="rect">
            <a:avLst/>
          </a:prstGeom>
          <a:noFill/>
          <a:ln>
            <a:noFill/>
          </a:ln>
        </p:spPr>
        <p:txBody>
          <a:bodyPr wrap="none" rtlCol="0" anchor="b" anchorCtr="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140 (45)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85 (55)</a:t>
            </a:r>
          </a:p>
        </p:txBody>
      </p:sp>
      <p:sp>
        <p:nvSpPr>
          <p:cNvPr id="17" name="TextBox 16">
            <a:extLst>
              <a:ext uri="{FF2B5EF4-FFF2-40B4-BE49-F238E27FC236}">
                <a16:creationId xmlns:a16="http://schemas.microsoft.com/office/drawing/2014/main" id="{6AFC70E1-5208-8D7C-9495-988E0867555C}"/>
              </a:ext>
            </a:extLst>
          </p:cNvPr>
          <p:cNvSpPr txBox="1"/>
          <p:nvPr/>
        </p:nvSpPr>
        <p:spPr bwMode="auto">
          <a:xfrm>
            <a:off x="10398463" y="2028102"/>
            <a:ext cx="1345240" cy="523220"/>
          </a:xfrm>
          <a:prstGeom prst="rect">
            <a:avLst/>
          </a:prstGeom>
          <a:noFill/>
          <a:ln>
            <a:noFill/>
          </a:ln>
        </p:spPr>
        <p:txBody>
          <a:bodyPr wrap="none" rtlCol="0" anchor="b" anchorCtr="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28.6 (22.7-NE)</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15.2 (11.1-19.9)</a:t>
            </a:r>
          </a:p>
        </p:txBody>
      </p:sp>
      <p:sp>
        <p:nvSpPr>
          <p:cNvPr id="18" name="TextBox 17">
            <a:extLst>
              <a:ext uri="{FF2B5EF4-FFF2-40B4-BE49-F238E27FC236}">
                <a16:creationId xmlns:a16="http://schemas.microsoft.com/office/drawing/2014/main" id="{576B64A6-46B3-713D-8A0A-A57BD821D8AA}"/>
              </a:ext>
            </a:extLst>
          </p:cNvPr>
          <p:cNvSpPr txBox="1"/>
          <p:nvPr/>
        </p:nvSpPr>
        <p:spPr bwMode="auto">
          <a:xfrm>
            <a:off x="9185637" y="1797367"/>
            <a:ext cx="1136914" cy="307777"/>
          </a:xfrm>
          <a:prstGeom prst="rect">
            <a:avLst/>
          </a:prstGeom>
          <a:noFill/>
          <a:ln>
            <a:noFill/>
          </a:ln>
        </p:spPr>
        <p:txBody>
          <a:bodyPr wrap="none" rtlCol="0" anchor="b" anchorCtr="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Events, n (%)</a:t>
            </a:r>
          </a:p>
        </p:txBody>
      </p:sp>
      <p:sp>
        <p:nvSpPr>
          <p:cNvPr id="19" name="TextBox 18">
            <a:extLst>
              <a:ext uri="{FF2B5EF4-FFF2-40B4-BE49-F238E27FC236}">
                <a16:creationId xmlns:a16="http://schemas.microsoft.com/office/drawing/2014/main" id="{11EEEBE3-BD0B-DD50-264E-439A92E6845D}"/>
              </a:ext>
            </a:extLst>
          </p:cNvPr>
          <p:cNvSpPr txBox="1"/>
          <p:nvPr/>
        </p:nvSpPr>
        <p:spPr bwMode="auto">
          <a:xfrm>
            <a:off x="10281032" y="1817063"/>
            <a:ext cx="1580113" cy="307777"/>
          </a:xfrm>
          <a:prstGeom prst="rect">
            <a:avLst/>
          </a:prstGeom>
          <a:noFill/>
          <a:ln>
            <a:noFill/>
          </a:ln>
        </p:spPr>
        <p:txBody>
          <a:bodyPr wrap="none" rtlCol="0" anchor="b" anchorCtr="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mPFS, </a:t>
            </a:r>
            <a:r>
              <a:rPr lang="en-US" sz="1400" b="1" dirty="0">
                <a:solidFill>
                  <a:srgbClr val="000000"/>
                </a:solidFill>
                <a:latin typeface="Calibri" panose="020F0502020204030204" pitchFamily="34" charset="0"/>
                <a:cs typeface="Calibri" panose="020F0502020204030204" pitchFamily="34" charset="0"/>
              </a:rPr>
              <a:t>M</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 (95% CI)</a:t>
            </a:r>
          </a:p>
        </p:txBody>
      </p:sp>
      <p:graphicFrame>
        <p:nvGraphicFramePr>
          <p:cNvPr id="23" name="Table 261">
            <a:extLst>
              <a:ext uri="{FF2B5EF4-FFF2-40B4-BE49-F238E27FC236}">
                <a16:creationId xmlns:a16="http://schemas.microsoft.com/office/drawing/2014/main" id="{E2C1FA20-01D3-B236-93C2-2E02F70942FF}"/>
              </a:ext>
            </a:extLst>
          </p:cNvPr>
          <p:cNvGraphicFramePr>
            <a:graphicFrameLocks/>
          </p:cNvGraphicFramePr>
          <p:nvPr>
            <p:extLst>
              <p:ext uri="{D42A27DB-BD31-4B8C-83A1-F6EECF244321}">
                <p14:modId xmlns:p14="http://schemas.microsoft.com/office/powerpoint/2010/main" val="3475357302"/>
              </p:ext>
            </p:extLst>
          </p:nvPr>
        </p:nvGraphicFramePr>
        <p:xfrm>
          <a:off x="522288" y="1628735"/>
          <a:ext cx="4354512" cy="2987152"/>
        </p:xfrm>
        <a:graphic>
          <a:graphicData uri="http://schemas.openxmlformats.org/drawingml/2006/table">
            <a:tbl>
              <a:tblPr firstRow="1" bandRow="1">
                <a:tableStyleId>{B301B821-A1FF-4177-AEE7-76D212191A09}</a:tableStyleId>
              </a:tblPr>
              <a:tblGrid>
                <a:gridCol w="2525712">
                  <a:extLst>
                    <a:ext uri="{9D8B030D-6E8A-4147-A177-3AD203B41FA5}">
                      <a16:colId xmlns:a16="http://schemas.microsoft.com/office/drawing/2014/main" val="2897966491"/>
                    </a:ext>
                  </a:extLst>
                </a:gridCol>
                <a:gridCol w="914400">
                  <a:extLst>
                    <a:ext uri="{9D8B030D-6E8A-4147-A177-3AD203B41FA5}">
                      <a16:colId xmlns:a16="http://schemas.microsoft.com/office/drawing/2014/main" val="403912105"/>
                    </a:ext>
                  </a:extLst>
                </a:gridCol>
                <a:gridCol w="914400">
                  <a:extLst>
                    <a:ext uri="{9D8B030D-6E8A-4147-A177-3AD203B41FA5}">
                      <a16:colId xmlns:a16="http://schemas.microsoft.com/office/drawing/2014/main" val="1113213249"/>
                    </a:ext>
                  </a:extLst>
                </a:gridCol>
              </a:tblGrid>
              <a:tr h="1725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t>Response, %</a:t>
                      </a:r>
                      <a:endPar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t>DKd</a:t>
                      </a:r>
                      <a:b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br>
                      <a: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312)</a:t>
                      </a:r>
                      <a:endPar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t>Kd </a:t>
                      </a:r>
                      <a:b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br>
                      <a: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154)</a:t>
                      </a:r>
                      <a:endPar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3406484919"/>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ORR</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84</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73</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8666919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400" b="0" dirty="0">
                          <a:solidFill>
                            <a:schemeClr val="bg1"/>
                          </a:solidFill>
                          <a:latin typeface="Calibri" panose="020F0502020204030204" pitchFamily="34" charset="0"/>
                          <a:cs typeface="Calibri" panose="020F0502020204030204" pitchFamily="34" charset="0"/>
                        </a:rPr>
                        <a:t>≥</a:t>
                      </a: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VGPR</a:t>
                      </a:r>
                      <a:endPar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69</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47</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63401036"/>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400" b="0" dirty="0">
                          <a:solidFill>
                            <a:schemeClr val="bg1"/>
                          </a:solidFill>
                          <a:latin typeface="Calibri" panose="020F0502020204030204" pitchFamily="34" charset="0"/>
                          <a:cs typeface="Calibri" panose="020F0502020204030204" pitchFamily="34" charset="0"/>
                        </a:rPr>
                        <a:t>sCR or CR</a:t>
                      </a:r>
                      <a:endPar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33</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13</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89732229"/>
                  </a:ext>
                </a:extLst>
              </a:tr>
              <a:tr h="172553">
                <a:tc>
                  <a:txBody>
                    <a:body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MRD negative at 12 mo </a:t>
                      </a:r>
                      <a:b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b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(10</a:t>
                      </a:r>
                      <a:r>
                        <a:rPr kumimoji="0" lang="en-US" sz="1400" b="0" u="none" strike="noStrike" kern="1200" cap="none" normalizeH="0" baseline="30000" dirty="0">
                          <a:ln>
                            <a:noFill/>
                          </a:ln>
                          <a:solidFill>
                            <a:schemeClr val="bg1"/>
                          </a:solidFill>
                          <a:effectLst/>
                          <a:latin typeface="Calibri" panose="020F0502020204030204" pitchFamily="34" charset="0"/>
                          <a:cs typeface="Calibri" panose="020F0502020204030204" pitchFamily="34" charset="0"/>
                        </a:rPr>
                        <a:t>-5</a:t>
                      </a: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 threshold)</a:t>
                      </a:r>
                      <a:endPar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17.6</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3.9</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75726591"/>
                  </a:ext>
                </a:extLst>
              </a:tr>
              <a:tr h="172553">
                <a:tc>
                  <a:txBody>
                    <a:body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MRD negative CR at 12 mo </a:t>
                      </a: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(10</a:t>
                      </a:r>
                      <a:r>
                        <a:rPr kumimoji="0" lang="en-US" sz="1400" b="0" u="none" strike="noStrike" kern="1200" cap="none" normalizeH="0" baseline="30000" dirty="0">
                          <a:ln>
                            <a:noFill/>
                          </a:ln>
                          <a:solidFill>
                            <a:schemeClr val="bg1"/>
                          </a:solidFill>
                          <a:effectLst/>
                          <a:latin typeface="Calibri" panose="020F0502020204030204" pitchFamily="34" charset="0"/>
                          <a:cs typeface="Calibri" panose="020F0502020204030204" pitchFamily="34" charset="0"/>
                        </a:rPr>
                        <a:t>-5</a:t>
                      </a: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 threshold)</a:t>
                      </a:r>
                      <a:endPar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12.5*</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1.3*</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7271454"/>
                  </a:ext>
                </a:extLst>
              </a:tr>
              <a:tr h="172553">
                <a:tc>
                  <a:txBody>
                    <a:body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Best MRD negative CR </a:t>
                      </a:r>
                      <a:b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b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(10</a:t>
                      </a:r>
                      <a:r>
                        <a:rPr kumimoji="0" lang="en-US" sz="1400" b="0" u="none" strike="noStrike" kern="1200" cap="none" normalizeH="0" baseline="30000" dirty="0">
                          <a:ln>
                            <a:noFill/>
                          </a:ln>
                          <a:solidFill>
                            <a:schemeClr val="bg1"/>
                          </a:solidFill>
                          <a:effectLst/>
                          <a:latin typeface="Calibri" panose="020F0502020204030204" pitchFamily="34" charset="0"/>
                          <a:cs typeface="Calibri" panose="020F0502020204030204" pitchFamily="34" charset="0"/>
                        </a:rPr>
                        <a:t>-5</a:t>
                      </a: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 threshold)</a:t>
                      </a:r>
                      <a:endPar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13.8</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3.2</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56182060"/>
                  </a:ext>
                </a:extLst>
              </a:tr>
            </a:tbl>
          </a:graphicData>
        </a:graphic>
      </p:graphicFrame>
    </p:spTree>
    <p:extLst>
      <p:ext uri="{BB962C8B-B14F-4D97-AF65-F5344CB8AC3E}">
        <p14:creationId xmlns:p14="http://schemas.microsoft.com/office/powerpoint/2010/main" val="1597047119"/>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ontent Placeholder 5">
            <a:extLst>
              <a:ext uri="{FF2B5EF4-FFF2-40B4-BE49-F238E27FC236}">
                <a16:creationId xmlns:a16="http://schemas.microsoft.com/office/drawing/2014/main" id="{E4360CCB-DC64-90A7-AE2E-1D38C865E105}"/>
              </a:ext>
            </a:extLst>
          </p:cNvPr>
          <p:cNvSpPr>
            <a:spLocks noGrp="1"/>
          </p:cNvSpPr>
          <p:nvPr>
            <p:ph idx="1"/>
          </p:nvPr>
        </p:nvSpPr>
        <p:spPr>
          <a:xfrm>
            <a:off x="604675" y="1513047"/>
            <a:ext cx="10877529" cy="1600267"/>
          </a:xfrm>
        </p:spPr>
        <p:txBody>
          <a:bodyPr/>
          <a:lstStyle/>
          <a:p>
            <a:pPr marL="0" indent="0">
              <a:spcBef>
                <a:spcPts val="500"/>
              </a:spcBef>
              <a:spcAft>
                <a:spcPts val="0"/>
              </a:spcAft>
              <a:buNone/>
            </a:pPr>
            <a:r>
              <a:rPr lang="en-US" sz="1800" b="1" noProof="0" dirty="0"/>
              <a:t>Isa-Pd Group</a:t>
            </a:r>
          </a:p>
          <a:p>
            <a:pPr lvl="0">
              <a:spcBef>
                <a:spcPts val="500"/>
              </a:spcBef>
              <a:spcAft>
                <a:spcPts val="0"/>
              </a:spcAft>
            </a:pPr>
            <a:r>
              <a:rPr lang="en-US" sz="1800" noProof="0" dirty="0"/>
              <a:t>3 prior lines of therapy</a:t>
            </a:r>
          </a:p>
          <a:p>
            <a:pPr lvl="0">
              <a:spcBef>
                <a:spcPts val="500"/>
              </a:spcBef>
              <a:spcAft>
                <a:spcPts val="0"/>
              </a:spcAft>
            </a:pPr>
            <a:r>
              <a:rPr lang="en-US" sz="1800" noProof="0" dirty="0"/>
              <a:t>94% Len refractory (60% in last line)</a:t>
            </a:r>
          </a:p>
          <a:p>
            <a:pPr lvl="0">
              <a:spcBef>
                <a:spcPts val="500"/>
              </a:spcBef>
              <a:spcAft>
                <a:spcPts val="0"/>
              </a:spcAft>
            </a:pPr>
            <a:r>
              <a:rPr lang="en-US" sz="1800" noProof="0" dirty="0"/>
              <a:t>77% PI refractory</a:t>
            </a:r>
          </a:p>
          <a:p>
            <a:pPr lvl="0">
              <a:spcBef>
                <a:spcPts val="500"/>
              </a:spcBef>
              <a:spcAft>
                <a:spcPts val="0"/>
              </a:spcAft>
            </a:pPr>
            <a:r>
              <a:rPr lang="en-US" sz="1800" noProof="0" dirty="0"/>
              <a:t>72% double refractory </a:t>
            </a:r>
          </a:p>
          <a:p>
            <a:pPr lvl="0">
              <a:spcBef>
                <a:spcPts val="500"/>
              </a:spcBef>
              <a:spcAft>
                <a:spcPts val="0"/>
              </a:spcAft>
            </a:pPr>
            <a:endParaRPr lang="en-US" sz="1800" dirty="0"/>
          </a:p>
          <a:p>
            <a:pPr lvl="0">
              <a:spcBef>
                <a:spcPts val="500"/>
              </a:spcBef>
              <a:spcAft>
                <a:spcPts val="0"/>
              </a:spcAft>
            </a:pPr>
            <a:endParaRPr lang="en-US" sz="1800" noProof="0" dirty="0"/>
          </a:p>
          <a:p>
            <a:pPr lvl="0">
              <a:spcBef>
                <a:spcPts val="500"/>
              </a:spcBef>
              <a:spcAft>
                <a:spcPts val="0"/>
              </a:spcAft>
            </a:pPr>
            <a:endParaRPr lang="en-US" sz="1800" dirty="0"/>
          </a:p>
          <a:p>
            <a:pPr lvl="0">
              <a:spcBef>
                <a:spcPts val="500"/>
              </a:spcBef>
              <a:spcAft>
                <a:spcPts val="0"/>
              </a:spcAft>
            </a:pPr>
            <a:endParaRPr lang="en-US" sz="1800" noProof="0" dirty="0"/>
          </a:p>
          <a:p>
            <a:pPr lvl="0">
              <a:spcBef>
                <a:spcPts val="500"/>
              </a:spcBef>
              <a:spcAft>
                <a:spcPts val="0"/>
              </a:spcAft>
            </a:pPr>
            <a:endParaRPr lang="en-US" sz="1800" dirty="0"/>
          </a:p>
          <a:p>
            <a:pPr lvl="0">
              <a:spcBef>
                <a:spcPts val="500"/>
              </a:spcBef>
              <a:spcAft>
                <a:spcPts val="0"/>
              </a:spcAft>
            </a:pPr>
            <a:endParaRPr lang="en-US" sz="1800" noProof="0" dirty="0"/>
          </a:p>
          <a:p>
            <a:pPr lvl="0">
              <a:spcBef>
                <a:spcPts val="500"/>
              </a:spcBef>
              <a:spcAft>
                <a:spcPts val="0"/>
              </a:spcAft>
            </a:pPr>
            <a:endParaRPr lang="en-US" sz="1800" dirty="0"/>
          </a:p>
          <a:p>
            <a:pPr lvl="0">
              <a:spcBef>
                <a:spcPts val="500"/>
              </a:spcBef>
              <a:spcAft>
                <a:spcPts val="0"/>
              </a:spcAft>
            </a:pPr>
            <a:endParaRPr lang="en-US" sz="1800" noProof="0" dirty="0"/>
          </a:p>
          <a:p>
            <a:pPr>
              <a:spcBef>
                <a:spcPts val="500"/>
              </a:spcBef>
              <a:spcAft>
                <a:spcPts val="0"/>
              </a:spcAft>
            </a:pPr>
            <a:r>
              <a:rPr lang="en-GB" altLang="en-US" sz="1800" noProof="0" dirty="0"/>
              <a:t>Trial of R/R MM patients </a:t>
            </a:r>
            <a:r>
              <a:rPr lang="en-US" altLang="en-US" sz="1800" noProof="0" dirty="0"/>
              <a:t>previously treated </a:t>
            </a:r>
            <a:r>
              <a:rPr lang="en-US" altLang="en-US" sz="1800" dirty="0"/>
              <a:t>with</a:t>
            </a:r>
            <a:r>
              <a:rPr lang="en-US" altLang="en-US" sz="1800" noProof="0" dirty="0"/>
              <a:t> ≥2 lines including Len and a PI</a:t>
            </a:r>
          </a:p>
          <a:p>
            <a:pPr>
              <a:spcBef>
                <a:spcPts val="500"/>
              </a:spcBef>
              <a:spcAft>
                <a:spcPts val="0"/>
              </a:spcAft>
            </a:pPr>
            <a:r>
              <a:rPr lang="en-US" altLang="en-US" sz="1800" noProof="0" dirty="0"/>
              <a:t>Patients </a:t>
            </a:r>
            <a:r>
              <a:rPr lang="en-US" sz="1800" noProof="0" dirty="0"/>
              <a:t>excluded if refractory to prior CD38 Ab therapy</a:t>
            </a:r>
          </a:p>
          <a:p>
            <a:pPr>
              <a:spcBef>
                <a:spcPts val="500"/>
              </a:spcBef>
              <a:spcAft>
                <a:spcPts val="0"/>
              </a:spcAft>
            </a:pPr>
            <a:endParaRPr lang="en-US" sz="1800" dirty="0"/>
          </a:p>
        </p:txBody>
      </p:sp>
      <p:sp>
        <p:nvSpPr>
          <p:cNvPr id="3" name="TextBox 2">
            <a:extLst>
              <a:ext uri="{FF2B5EF4-FFF2-40B4-BE49-F238E27FC236}">
                <a16:creationId xmlns:a16="http://schemas.microsoft.com/office/drawing/2014/main" id="{516F4B51-CC89-C0ED-D905-2B9F012E234C}"/>
              </a:ext>
            </a:extLst>
          </p:cNvPr>
          <p:cNvSpPr txBox="1"/>
          <p:nvPr/>
        </p:nvSpPr>
        <p:spPr bwMode="auto">
          <a:xfrm>
            <a:off x="5704114" y="1511514"/>
            <a:ext cx="5530468" cy="646331"/>
          </a:xfrm>
          <a:prstGeom prst="rect">
            <a:avLst/>
          </a:prstGeom>
          <a:solidFill>
            <a:schemeClr val="tx1"/>
          </a:solidFill>
          <a:ln>
            <a:noFill/>
          </a:ln>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a:t>
            </a:r>
            <a:endPar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Events: 106 (68.8%) with Isa-Pd and 114 (74.5%) with Pd</a:t>
            </a:r>
          </a:p>
        </p:txBody>
      </p:sp>
      <p:sp>
        <p:nvSpPr>
          <p:cNvPr id="2" name="Title 1">
            <a:extLst>
              <a:ext uri="{FF2B5EF4-FFF2-40B4-BE49-F238E27FC236}">
                <a16:creationId xmlns:a16="http://schemas.microsoft.com/office/drawing/2014/main" id="{18E5E467-EDF2-4A7E-A9ED-65852D0CF7F1}"/>
              </a:ext>
            </a:extLst>
          </p:cNvPr>
          <p:cNvSpPr>
            <a:spLocks noGrp="1"/>
          </p:cNvSpPr>
          <p:nvPr>
            <p:ph type="title"/>
          </p:nvPr>
        </p:nvSpPr>
        <p:spPr/>
        <p:txBody>
          <a:bodyPr/>
          <a:lstStyle/>
          <a:p>
            <a:r>
              <a:rPr lang="en-US" dirty="0"/>
              <a:t>Phase III ICARIA-MM: </a:t>
            </a:r>
            <a:br>
              <a:rPr lang="en-US" dirty="0"/>
            </a:br>
            <a:r>
              <a:rPr lang="en-US" dirty="0"/>
              <a:t>Responses and OS With Isa-Pd vs Pd in R/R MM</a:t>
            </a:r>
          </a:p>
        </p:txBody>
      </p:sp>
      <p:sp>
        <p:nvSpPr>
          <p:cNvPr id="9" name="Slide Number Placeholder 3">
            <a:extLst>
              <a:ext uri="{FF2B5EF4-FFF2-40B4-BE49-F238E27FC236}">
                <a16:creationId xmlns:a16="http://schemas.microsoft.com/office/drawing/2014/main" id="{AEC6AB89-0780-4F34-BA33-EA9963F430BC}"/>
              </a:ext>
            </a:extLst>
          </p:cNvPr>
          <p:cNvSpPr>
            <a:spLocks noGrp="1"/>
          </p:cNvSpPr>
          <p:nvPr>
            <p:ph type="sldNum" sz="quarter" idx="4294967295"/>
          </p:nvPr>
        </p:nvSpPr>
        <p:spPr>
          <a:xfrm>
            <a:off x="0" y="0"/>
            <a:ext cx="0" cy="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6B3F0F6-E8D7-9C4B-A56C-71997626A099}" type="slidenum">
              <a:rPr kumimoji="0" lang="en-US" sz="1800" b="0" i="0" u="none" strike="noStrike" kern="1200" cap="none" spc="0" normalizeH="0" baseline="0" noProof="0" smtClean="0">
                <a:ln>
                  <a:noFill/>
                </a:ln>
                <a:solidFill>
                  <a:srgbClr val="FFFFFF"/>
                </a:solidFill>
                <a:effectLst/>
                <a:uLnTx/>
                <a:uFillTx/>
                <a:latin typeface="Arial"/>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83</a:t>
            </a:fld>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67" name="Text Box 11">
            <a:extLst>
              <a:ext uri="{FF2B5EF4-FFF2-40B4-BE49-F238E27FC236}">
                <a16:creationId xmlns:a16="http://schemas.microsoft.com/office/drawing/2014/main" id="{E624EA91-D625-4C7B-AA1E-8183D6539968}"/>
              </a:ext>
            </a:extLst>
          </p:cNvPr>
          <p:cNvSpPr txBox="1">
            <a:spLocks noChangeArrowheads="1"/>
          </p:cNvSpPr>
          <p:nvPr/>
        </p:nvSpPr>
        <p:spPr bwMode="auto">
          <a:xfrm>
            <a:off x="414339" y="6396626"/>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2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Richardson. Lancet Oncol. 2022;23:416. Richardson. IMS 2022. Abstr OAB-052.</a:t>
            </a:r>
          </a:p>
        </p:txBody>
      </p:sp>
      <p:sp>
        <p:nvSpPr>
          <p:cNvPr id="7" name="TextBox 6">
            <a:extLst>
              <a:ext uri="{FF2B5EF4-FFF2-40B4-BE49-F238E27FC236}">
                <a16:creationId xmlns:a16="http://schemas.microsoft.com/office/drawing/2014/main" id="{68D67501-6226-7717-9E0F-7D2E02D101D6}"/>
              </a:ext>
            </a:extLst>
          </p:cNvPr>
          <p:cNvSpPr txBox="1"/>
          <p:nvPr/>
        </p:nvSpPr>
        <p:spPr>
          <a:xfrm>
            <a:off x="6074230" y="4192178"/>
            <a:ext cx="4700565" cy="338554"/>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HR: 0.776 (95% CI: 0.594-1.1015; log-rank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 .0319)</a:t>
            </a:r>
          </a:p>
        </p:txBody>
      </p:sp>
      <p:grpSp>
        <p:nvGrpSpPr>
          <p:cNvPr id="4" name="Group 3">
            <a:extLst>
              <a:ext uri="{FF2B5EF4-FFF2-40B4-BE49-F238E27FC236}">
                <a16:creationId xmlns:a16="http://schemas.microsoft.com/office/drawing/2014/main" id="{109EA7CD-29F6-5050-CCA7-08EB0BDC4F9A}"/>
              </a:ext>
            </a:extLst>
          </p:cNvPr>
          <p:cNvGrpSpPr/>
          <p:nvPr/>
        </p:nvGrpSpPr>
        <p:grpSpPr>
          <a:xfrm>
            <a:off x="5460697" y="2276928"/>
            <a:ext cx="502839" cy="2374900"/>
            <a:chOff x="5172631" y="2740779"/>
            <a:chExt cx="502839" cy="2815603"/>
          </a:xfrm>
        </p:grpSpPr>
        <p:sp>
          <p:nvSpPr>
            <p:cNvPr id="5" name="TextBox 4">
              <a:extLst>
                <a:ext uri="{FF2B5EF4-FFF2-40B4-BE49-F238E27FC236}">
                  <a16:creationId xmlns:a16="http://schemas.microsoft.com/office/drawing/2014/main" id="{1176D73E-B451-DA63-F9C3-0B2ABC2C1DCD}"/>
                </a:ext>
              </a:extLst>
            </p:cNvPr>
            <p:cNvSpPr txBox="1"/>
            <p:nvPr/>
          </p:nvSpPr>
          <p:spPr bwMode="auto">
            <a:xfrm>
              <a:off x="5172631" y="2740779"/>
              <a:ext cx="49725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100</a:t>
              </a:r>
            </a:p>
          </p:txBody>
        </p:sp>
        <p:sp>
          <p:nvSpPr>
            <p:cNvPr id="8" name="TextBox 7">
              <a:extLst>
                <a:ext uri="{FF2B5EF4-FFF2-40B4-BE49-F238E27FC236}">
                  <a16:creationId xmlns:a16="http://schemas.microsoft.com/office/drawing/2014/main" id="{503B775C-938F-ED1B-85C9-1DB7BF8E83F2}"/>
                </a:ext>
              </a:extLst>
            </p:cNvPr>
            <p:cNvSpPr txBox="1"/>
            <p:nvPr/>
          </p:nvSpPr>
          <p:spPr bwMode="auto">
            <a:xfrm>
              <a:off x="5276827" y="323402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80</a:t>
              </a:r>
            </a:p>
          </p:txBody>
        </p:sp>
        <p:sp>
          <p:nvSpPr>
            <p:cNvPr id="10" name="TextBox 9">
              <a:extLst>
                <a:ext uri="{FF2B5EF4-FFF2-40B4-BE49-F238E27FC236}">
                  <a16:creationId xmlns:a16="http://schemas.microsoft.com/office/drawing/2014/main" id="{242C25EB-DA04-AE28-4C72-D0A7B268C811}"/>
                </a:ext>
              </a:extLst>
            </p:cNvPr>
            <p:cNvSpPr txBox="1"/>
            <p:nvPr/>
          </p:nvSpPr>
          <p:spPr bwMode="auto">
            <a:xfrm>
              <a:off x="5282414" y="373334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60</a:t>
              </a:r>
            </a:p>
          </p:txBody>
        </p:sp>
        <p:sp>
          <p:nvSpPr>
            <p:cNvPr id="11" name="TextBox 10">
              <a:extLst>
                <a:ext uri="{FF2B5EF4-FFF2-40B4-BE49-F238E27FC236}">
                  <a16:creationId xmlns:a16="http://schemas.microsoft.com/office/drawing/2014/main" id="{9CD7090D-AD02-0502-C8F2-76C914D4BD87}"/>
                </a:ext>
              </a:extLst>
            </p:cNvPr>
            <p:cNvSpPr txBox="1"/>
            <p:nvPr/>
          </p:nvSpPr>
          <p:spPr bwMode="auto">
            <a:xfrm>
              <a:off x="5282414" y="422659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40</a:t>
              </a:r>
            </a:p>
          </p:txBody>
        </p:sp>
        <p:sp>
          <p:nvSpPr>
            <p:cNvPr id="12" name="TextBox 11">
              <a:extLst>
                <a:ext uri="{FF2B5EF4-FFF2-40B4-BE49-F238E27FC236}">
                  <a16:creationId xmlns:a16="http://schemas.microsoft.com/office/drawing/2014/main" id="{6CD0496A-961D-C125-D8E5-FD0F06071ED6}"/>
                </a:ext>
              </a:extLst>
            </p:cNvPr>
            <p:cNvSpPr txBox="1"/>
            <p:nvPr/>
          </p:nvSpPr>
          <p:spPr bwMode="auto">
            <a:xfrm>
              <a:off x="5276827" y="472458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a:t>
              </a:r>
            </a:p>
          </p:txBody>
        </p:sp>
        <p:sp>
          <p:nvSpPr>
            <p:cNvPr id="13" name="TextBox 12">
              <a:extLst>
                <a:ext uri="{FF2B5EF4-FFF2-40B4-BE49-F238E27FC236}">
                  <a16:creationId xmlns:a16="http://schemas.microsoft.com/office/drawing/2014/main" id="{66AA78CA-1BF8-11D2-B921-306FD8A692C2}"/>
                </a:ext>
              </a:extLst>
            </p:cNvPr>
            <p:cNvSpPr txBox="1"/>
            <p:nvPr/>
          </p:nvSpPr>
          <p:spPr bwMode="auto">
            <a:xfrm>
              <a:off x="5381022" y="5217828"/>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p>
          </p:txBody>
        </p:sp>
      </p:grpSp>
      <p:sp>
        <p:nvSpPr>
          <p:cNvPr id="14" name="Freeform: Shape 13">
            <a:extLst>
              <a:ext uri="{FF2B5EF4-FFF2-40B4-BE49-F238E27FC236}">
                <a16:creationId xmlns:a16="http://schemas.microsoft.com/office/drawing/2014/main" id="{0B1B9A4D-4063-F50B-C17D-6C43E74EF020}"/>
              </a:ext>
            </a:extLst>
          </p:cNvPr>
          <p:cNvSpPr/>
          <p:nvPr/>
        </p:nvSpPr>
        <p:spPr bwMode="auto">
          <a:xfrm>
            <a:off x="6041572" y="2427514"/>
            <a:ext cx="5156200" cy="2111829"/>
          </a:xfrm>
          <a:custGeom>
            <a:avLst/>
            <a:gdLst>
              <a:gd name="connsiteX0" fmla="*/ 0 w 7321923"/>
              <a:gd name="connsiteY0" fmla="*/ 0 h 3375212"/>
              <a:gd name="connsiteX1" fmla="*/ 0 w 7321923"/>
              <a:gd name="connsiteY1" fmla="*/ 3375212 h 3375212"/>
              <a:gd name="connsiteX2" fmla="*/ 7321923 w 7321923"/>
              <a:gd name="connsiteY2" fmla="*/ 3375212 h 3375212"/>
              <a:gd name="connsiteX3" fmla="*/ 7321923 w 7321923"/>
              <a:gd name="connsiteY3" fmla="*/ 3328147 h 3375212"/>
              <a:gd name="connsiteX4" fmla="*/ 7321923 w 7321923"/>
              <a:gd name="connsiteY4" fmla="*/ 3328147 h 3375212"/>
              <a:gd name="connsiteX0" fmla="*/ 0 w 7321923"/>
              <a:gd name="connsiteY0" fmla="*/ 0 h 3375212"/>
              <a:gd name="connsiteX1" fmla="*/ 0 w 7321923"/>
              <a:gd name="connsiteY1" fmla="*/ 3375212 h 3375212"/>
              <a:gd name="connsiteX2" fmla="*/ 7321923 w 7321923"/>
              <a:gd name="connsiteY2" fmla="*/ 3375212 h 3375212"/>
              <a:gd name="connsiteX3" fmla="*/ 7321923 w 7321923"/>
              <a:gd name="connsiteY3" fmla="*/ 3328147 h 3375212"/>
              <a:gd name="connsiteX0" fmla="*/ 0 w 7321923"/>
              <a:gd name="connsiteY0" fmla="*/ 0 h 3375212"/>
              <a:gd name="connsiteX1" fmla="*/ 0 w 7321923"/>
              <a:gd name="connsiteY1" fmla="*/ 3375212 h 3375212"/>
              <a:gd name="connsiteX2" fmla="*/ 7321923 w 7321923"/>
              <a:gd name="connsiteY2" fmla="*/ 3375212 h 3375212"/>
            </a:gdLst>
            <a:ahLst/>
            <a:cxnLst>
              <a:cxn ang="0">
                <a:pos x="connsiteX0" y="connsiteY0"/>
              </a:cxn>
              <a:cxn ang="0">
                <a:pos x="connsiteX1" y="connsiteY1"/>
              </a:cxn>
              <a:cxn ang="0">
                <a:pos x="connsiteX2" y="connsiteY2"/>
              </a:cxn>
            </a:cxnLst>
            <a:rect l="l" t="t" r="r" b="b"/>
            <a:pathLst>
              <a:path w="7321923" h="3375212">
                <a:moveTo>
                  <a:pt x="0" y="0"/>
                </a:moveTo>
                <a:lnTo>
                  <a:pt x="0" y="3375212"/>
                </a:lnTo>
                <a:lnTo>
                  <a:pt x="7321923" y="3375212"/>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nvGrpSpPr>
          <p:cNvPr id="15" name="Group 14">
            <a:extLst>
              <a:ext uri="{FF2B5EF4-FFF2-40B4-BE49-F238E27FC236}">
                <a16:creationId xmlns:a16="http://schemas.microsoft.com/office/drawing/2014/main" id="{5ABA6520-AD5F-6751-265F-09725DE65F7C}"/>
              </a:ext>
            </a:extLst>
          </p:cNvPr>
          <p:cNvGrpSpPr/>
          <p:nvPr/>
        </p:nvGrpSpPr>
        <p:grpSpPr>
          <a:xfrm>
            <a:off x="5939403" y="2436465"/>
            <a:ext cx="80397" cy="2108480"/>
            <a:chOff x="1751648" y="1808629"/>
            <a:chExt cx="83876" cy="3343836"/>
          </a:xfrm>
        </p:grpSpPr>
        <p:cxnSp>
          <p:nvCxnSpPr>
            <p:cNvPr id="16" name="Straight Connector 15">
              <a:extLst>
                <a:ext uri="{FF2B5EF4-FFF2-40B4-BE49-F238E27FC236}">
                  <a16:creationId xmlns:a16="http://schemas.microsoft.com/office/drawing/2014/main" id="{7EA289EA-7970-4891-EF55-6B4C0EBA1866}"/>
                </a:ext>
              </a:extLst>
            </p:cNvPr>
            <p:cNvCxnSpPr>
              <a:cxnSpLocks/>
            </p:cNvCxnSpPr>
            <p:nvPr/>
          </p:nvCxnSpPr>
          <p:spPr bwMode="auto">
            <a:xfrm>
              <a:off x="1751648" y="1808629"/>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97DF185-E69C-90FC-493A-21830A6FBAFE}"/>
                </a:ext>
              </a:extLst>
            </p:cNvPr>
            <p:cNvCxnSpPr>
              <a:cxnSpLocks/>
            </p:cNvCxnSpPr>
            <p:nvPr/>
          </p:nvCxnSpPr>
          <p:spPr bwMode="auto">
            <a:xfrm>
              <a:off x="1751648" y="2477396"/>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A79B5774-8AA3-F299-03BA-D8BC78B940D2}"/>
                </a:ext>
              </a:extLst>
            </p:cNvPr>
            <p:cNvCxnSpPr>
              <a:cxnSpLocks/>
            </p:cNvCxnSpPr>
            <p:nvPr/>
          </p:nvCxnSpPr>
          <p:spPr bwMode="auto">
            <a:xfrm>
              <a:off x="1751648" y="3146163"/>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2512A92C-02C6-4BFB-BD62-135A9EEA4755}"/>
                </a:ext>
              </a:extLst>
            </p:cNvPr>
            <p:cNvCxnSpPr>
              <a:cxnSpLocks/>
            </p:cNvCxnSpPr>
            <p:nvPr/>
          </p:nvCxnSpPr>
          <p:spPr bwMode="auto">
            <a:xfrm>
              <a:off x="1751648" y="3814930"/>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0F023F02-A8D2-2E8D-DDF2-C2BDD3511272}"/>
                </a:ext>
              </a:extLst>
            </p:cNvPr>
            <p:cNvCxnSpPr>
              <a:cxnSpLocks/>
            </p:cNvCxnSpPr>
            <p:nvPr/>
          </p:nvCxnSpPr>
          <p:spPr bwMode="auto">
            <a:xfrm>
              <a:off x="1751648" y="4483697"/>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0C337FC7-EAFE-F48A-1331-1D8357FA9F2D}"/>
                </a:ext>
              </a:extLst>
            </p:cNvPr>
            <p:cNvCxnSpPr>
              <a:cxnSpLocks/>
            </p:cNvCxnSpPr>
            <p:nvPr/>
          </p:nvCxnSpPr>
          <p:spPr bwMode="auto">
            <a:xfrm>
              <a:off x="1751648" y="5152465"/>
              <a:ext cx="83876" cy="0"/>
            </a:xfrm>
            <a:prstGeom prst="line">
              <a:avLst/>
            </a:prstGeom>
            <a:noFill/>
            <a:ln w="28575" cap="flat" cmpd="sng" algn="ctr">
              <a:solidFill>
                <a:schemeClr val="bg1"/>
              </a:solidFill>
              <a:prstDash val="solid"/>
              <a:round/>
              <a:headEnd type="none" w="med" len="med"/>
              <a:tailEnd type="none" w="med" len="med"/>
            </a:ln>
            <a:effectLst/>
          </p:spPr>
        </p:cxnSp>
      </p:grpSp>
      <p:sp>
        <p:nvSpPr>
          <p:cNvPr id="26" name="TextBox 25">
            <a:extLst>
              <a:ext uri="{FF2B5EF4-FFF2-40B4-BE49-F238E27FC236}">
                <a16:creationId xmlns:a16="http://schemas.microsoft.com/office/drawing/2014/main" id="{AF90CE15-B6FB-D02D-5406-255C5B94DD02}"/>
              </a:ext>
            </a:extLst>
          </p:cNvPr>
          <p:cNvSpPr txBox="1"/>
          <p:nvPr/>
        </p:nvSpPr>
        <p:spPr bwMode="auto">
          <a:xfrm rot="16200000">
            <a:off x="4350518" y="3344631"/>
            <a:ext cx="2146434" cy="338554"/>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OS (%)</a:t>
            </a:r>
          </a:p>
        </p:txBody>
      </p:sp>
      <p:sp>
        <p:nvSpPr>
          <p:cNvPr id="27" name="TextBox 26">
            <a:extLst>
              <a:ext uri="{FF2B5EF4-FFF2-40B4-BE49-F238E27FC236}">
                <a16:creationId xmlns:a16="http://schemas.microsoft.com/office/drawing/2014/main" id="{8A424201-9C05-C5F2-4B79-56979996A676}"/>
              </a:ext>
            </a:extLst>
          </p:cNvPr>
          <p:cNvSpPr txBox="1"/>
          <p:nvPr/>
        </p:nvSpPr>
        <p:spPr bwMode="auto">
          <a:xfrm>
            <a:off x="6019800" y="4818260"/>
            <a:ext cx="51271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a:t>
            </a:r>
          </a:p>
        </p:txBody>
      </p:sp>
      <p:grpSp>
        <p:nvGrpSpPr>
          <p:cNvPr id="28" name="Group 27">
            <a:extLst>
              <a:ext uri="{FF2B5EF4-FFF2-40B4-BE49-F238E27FC236}">
                <a16:creationId xmlns:a16="http://schemas.microsoft.com/office/drawing/2014/main" id="{63D7C69B-0883-2C47-0B94-3A1565545AB5}"/>
              </a:ext>
            </a:extLst>
          </p:cNvPr>
          <p:cNvGrpSpPr/>
          <p:nvPr/>
        </p:nvGrpSpPr>
        <p:grpSpPr>
          <a:xfrm>
            <a:off x="5902960" y="4543078"/>
            <a:ext cx="5485394" cy="307777"/>
            <a:chOff x="853858" y="5434625"/>
            <a:chExt cx="4514618" cy="307777"/>
          </a:xfrm>
        </p:grpSpPr>
        <p:sp>
          <p:nvSpPr>
            <p:cNvPr id="29" name="TextBox 28">
              <a:extLst>
                <a:ext uri="{FF2B5EF4-FFF2-40B4-BE49-F238E27FC236}">
                  <a16:creationId xmlns:a16="http://schemas.microsoft.com/office/drawing/2014/main" id="{08C209DC-D78A-F2C9-0EA0-98020A87F2F8}"/>
                </a:ext>
              </a:extLst>
            </p:cNvPr>
            <p:cNvSpPr txBox="1"/>
            <p:nvPr/>
          </p:nvSpPr>
          <p:spPr bwMode="auto">
            <a:xfrm>
              <a:off x="853858"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0" name="TextBox 29">
              <a:extLst>
                <a:ext uri="{FF2B5EF4-FFF2-40B4-BE49-F238E27FC236}">
                  <a16:creationId xmlns:a16="http://schemas.microsoft.com/office/drawing/2014/main" id="{5B32C361-AECC-5DC5-9F29-71D0AEC8CBAD}"/>
                </a:ext>
              </a:extLst>
            </p:cNvPr>
            <p:cNvSpPr txBox="1"/>
            <p:nvPr/>
          </p:nvSpPr>
          <p:spPr bwMode="auto">
            <a:xfrm>
              <a:off x="1075151"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31" name="TextBox 30">
              <a:extLst>
                <a:ext uri="{FF2B5EF4-FFF2-40B4-BE49-F238E27FC236}">
                  <a16:creationId xmlns:a16="http://schemas.microsoft.com/office/drawing/2014/main" id="{5C3E9F85-6340-8775-ED0B-4FCD03BAB825}"/>
                </a:ext>
              </a:extLst>
            </p:cNvPr>
            <p:cNvSpPr txBox="1"/>
            <p:nvPr/>
          </p:nvSpPr>
          <p:spPr bwMode="auto">
            <a:xfrm>
              <a:off x="1306883"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32" name="TextBox 31">
              <a:extLst>
                <a:ext uri="{FF2B5EF4-FFF2-40B4-BE49-F238E27FC236}">
                  <a16:creationId xmlns:a16="http://schemas.microsoft.com/office/drawing/2014/main" id="{4B01BFD8-F798-8AFF-B5D9-5E66FBB07092}"/>
                </a:ext>
              </a:extLst>
            </p:cNvPr>
            <p:cNvSpPr txBox="1"/>
            <p:nvPr/>
          </p:nvSpPr>
          <p:spPr bwMode="auto">
            <a:xfrm>
              <a:off x="1549053"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33" name="TextBox 32">
              <a:extLst>
                <a:ext uri="{FF2B5EF4-FFF2-40B4-BE49-F238E27FC236}">
                  <a16:creationId xmlns:a16="http://schemas.microsoft.com/office/drawing/2014/main" id="{01E7EECB-E4AE-C55D-207C-E5BB608F620C}"/>
                </a:ext>
              </a:extLst>
            </p:cNvPr>
            <p:cNvSpPr txBox="1"/>
            <p:nvPr/>
          </p:nvSpPr>
          <p:spPr bwMode="auto">
            <a:xfrm>
              <a:off x="1726746"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34" name="TextBox 33">
              <a:extLst>
                <a:ext uri="{FF2B5EF4-FFF2-40B4-BE49-F238E27FC236}">
                  <a16:creationId xmlns:a16="http://schemas.microsoft.com/office/drawing/2014/main" id="{6C1B1E24-7B0D-BACD-2FDD-54DD9DEE4B05}"/>
                </a:ext>
              </a:extLst>
            </p:cNvPr>
            <p:cNvSpPr txBox="1"/>
            <p:nvPr/>
          </p:nvSpPr>
          <p:spPr bwMode="auto">
            <a:xfrm>
              <a:off x="196658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35" name="TextBox 34">
              <a:extLst>
                <a:ext uri="{FF2B5EF4-FFF2-40B4-BE49-F238E27FC236}">
                  <a16:creationId xmlns:a16="http://schemas.microsoft.com/office/drawing/2014/main" id="{9DA79AB1-E86A-699D-901F-A37747A31AE5}"/>
                </a:ext>
              </a:extLst>
            </p:cNvPr>
            <p:cNvSpPr txBox="1"/>
            <p:nvPr/>
          </p:nvSpPr>
          <p:spPr bwMode="auto">
            <a:xfrm>
              <a:off x="2198642"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36" name="TextBox 35">
              <a:extLst>
                <a:ext uri="{FF2B5EF4-FFF2-40B4-BE49-F238E27FC236}">
                  <a16:creationId xmlns:a16="http://schemas.microsoft.com/office/drawing/2014/main" id="{ABE6EC8C-C3A7-5884-B9E4-B8D8739679A7}"/>
                </a:ext>
              </a:extLst>
            </p:cNvPr>
            <p:cNvSpPr txBox="1"/>
            <p:nvPr/>
          </p:nvSpPr>
          <p:spPr bwMode="auto">
            <a:xfrm>
              <a:off x="2428286"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37" name="TextBox 36">
              <a:extLst>
                <a:ext uri="{FF2B5EF4-FFF2-40B4-BE49-F238E27FC236}">
                  <a16:creationId xmlns:a16="http://schemas.microsoft.com/office/drawing/2014/main" id="{C77AA898-2856-4878-38F4-6D37F1E7372F}"/>
                </a:ext>
              </a:extLst>
            </p:cNvPr>
            <p:cNvSpPr txBox="1"/>
            <p:nvPr/>
          </p:nvSpPr>
          <p:spPr bwMode="auto">
            <a:xfrm>
              <a:off x="265393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38" name="TextBox 37">
              <a:extLst>
                <a:ext uri="{FF2B5EF4-FFF2-40B4-BE49-F238E27FC236}">
                  <a16:creationId xmlns:a16="http://schemas.microsoft.com/office/drawing/2014/main" id="{3C3D96E8-E955-8BCE-5BF1-DF9EDAD68562}"/>
                </a:ext>
              </a:extLst>
            </p:cNvPr>
            <p:cNvSpPr txBox="1"/>
            <p:nvPr/>
          </p:nvSpPr>
          <p:spPr bwMode="auto">
            <a:xfrm>
              <a:off x="2877179"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39" name="TextBox 38">
              <a:extLst>
                <a:ext uri="{FF2B5EF4-FFF2-40B4-BE49-F238E27FC236}">
                  <a16:creationId xmlns:a16="http://schemas.microsoft.com/office/drawing/2014/main" id="{193DD21B-B497-1325-DAF4-B1D62F0ECDCC}"/>
                </a:ext>
              </a:extLst>
            </p:cNvPr>
            <p:cNvSpPr txBox="1"/>
            <p:nvPr/>
          </p:nvSpPr>
          <p:spPr bwMode="auto">
            <a:xfrm>
              <a:off x="3110631"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40" name="TextBox 39">
              <a:extLst>
                <a:ext uri="{FF2B5EF4-FFF2-40B4-BE49-F238E27FC236}">
                  <a16:creationId xmlns:a16="http://schemas.microsoft.com/office/drawing/2014/main" id="{BD913CE2-A941-7830-9FE1-609A09DC0289}"/>
                </a:ext>
              </a:extLst>
            </p:cNvPr>
            <p:cNvSpPr txBox="1"/>
            <p:nvPr/>
          </p:nvSpPr>
          <p:spPr bwMode="auto">
            <a:xfrm>
              <a:off x="332983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sp>
          <p:nvSpPr>
            <p:cNvPr id="41" name="TextBox 40">
              <a:extLst>
                <a:ext uri="{FF2B5EF4-FFF2-40B4-BE49-F238E27FC236}">
                  <a16:creationId xmlns:a16="http://schemas.microsoft.com/office/drawing/2014/main" id="{EDB2F2CB-85E8-39D1-F431-50D3D199850D}"/>
                </a:ext>
              </a:extLst>
            </p:cNvPr>
            <p:cNvSpPr txBox="1"/>
            <p:nvPr/>
          </p:nvSpPr>
          <p:spPr bwMode="auto">
            <a:xfrm>
              <a:off x="3576181"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56" name="TextBox 55">
              <a:extLst>
                <a:ext uri="{FF2B5EF4-FFF2-40B4-BE49-F238E27FC236}">
                  <a16:creationId xmlns:a16="http://schemas.microsoft.com/office/drawing/2014/main" id="{C1AB3780-BE51-1F26-F52F-19ACAE899A98}"/>
                </a:ext>
              </a:extLst>
            </p:cNvPr>
            <p:cNvSpPr txBox="1"/>
            <p:nvPr/>
          </p:nvSpPr>
          <p:spPr bwMode="auto">
            <a:xfrm>
              <a:off x="3814396"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p:txBody>
        </p:sp>
        <p:sp>
          <p:nvSpPr>
            <p:cNvPr id="57" name="TextBox 56">
              <a:extLst>
                <a:ext uri="{FF2B5EF4-FFF2-40B4-BE49-F238E27FC236}">
                  <a16:creationId xmlns:a16="http://schemas.microsoft.com/office/drawing/2014/main" id="{F0333FD2-B771-8888-A275-25E3EA6913FD}"/>
                </a:ext>
              </a:extLst>
            </p:cNvPr>
            <p:cNvSpPr txBox="1"/>
            <p:nvPr/>
          </p:nvSpPr>
          <p:spPr bwMode="auto">
            <a:xfrm>
              <a:off x="4050289"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58" name="TextBox 57">
              <a:extLst>
                <a:ext uri="{FF2B5EF4-FFF2-40B4-BE49-F238E27FC236}">
                  <a16:creationId xmlns:a16="http://schemas.microsoft.com/office/drawing/2014/main" id="{C483FFA7-B869-298A-6978-99B7821F49BE}"/>
                </a:ext>
              </a:extLst>
            </p:cNvPr>
            <p:cNvSpPr txBox="1"/>
            <p:nvPr/>
          </p:nvSpPr>
          <p:spPr bwMode="auto">
            <a:xfrm>
              <a:off x="4255586"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a:t>
              </a:r>
            </a:p>
          </p:txBody>
        </p:sp>
        <p:sp>
          <p:nvSpPr>
            <p:cNvPr id="59" name="TextBox 58">
              <a:extLst>
                <a:ext uri="{FF2B5EF4-FFF2-40B4-BE49-F238E27FC236}">
                  <a16:creationId xmlns:a16="http://schemas.microsoft.com/office/drawing/2014/main" id="{9DF1CDBA-1942-E6ED-C949-1169CDA8A3D7}"/>
                </a:ext>
              </a:extLst>
            </p:cNvPr>
            <p:cNvSpPr txBox="1"/>
            <p:nvPr/>
          </p:nvSpPr>
          <p:spPr bwMode="auto">
            <a:xfrm>
              <a:off x="4501930"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60" name="TextBox 59">
              <a:extLst>
                <a:ext uri="{FF2B5EF4-FFF2-40B4-BE49-F238E27FC236}">
                  <a16:creationId xmlns:a16="http://schemas.microsoft.com/office/drawing/2014/main" id="{F3154720-F204-E9EF-142C-8E77556BF55D}"/>
                </a:ext>
              </a:extLst>
            </p:cNvPr>
            <p:cNvSpPr txBox="1"/>
            <p:nvPr/>
          </p:nvSpPr>
          <p:spPr bwMode="auto">
            <a:xfrm>
              <a:off x="473869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51</a:t>
              </a:r>
            </a:p>
          </p:txBody>
        </p:sp>
        <p:sp>
          <p:nvSpPr>
            <p:cNvPr id="61" name="TextBox 60">
              <a:extLst>
                <a:ext uri="{FF2B5EF4-FFF2-40B4-BE49-F238E27FC236}">
                  <a16:creationId xmlns:a16="http://schemas.microsoft.com/office/drawing/2014/main" id="{6FAFF27F-864A-F7AC-05AE-C03344FF2FDC}"/>
                </a:ext>
              </a:extLst>
            </p:cNvPr>
            <p:cNvSpPr txBox="1"/>
            <p:nvPr/>
          </p:nvSpPr>
          <p:spPr bwMode="auto">
            <a:xfrm>
              <a:off x="4988521"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a:t>
              </a:r>
            </a:p>
          </p:txBody>
        </p:sp>
      </p:grpSp>
      <p:grpSp>
        <p:nvGrpSpPr>
          <p:cNvPr id="42" name="Group 41">
            <a:extLst>
              <a:ext uri="{FF2B5EF4-FFF2-40B4-BE49-F238E27FC236}">
                <a16:creationId xmlns:a16="http://schemas.microsoft.com/office/drawing/2014/main" id="{9DB91439-CD02-2E8B-E49E-CAD07C3E5405}"/>
              </a:ext>
            </a:extLst>
          </p:cNvPr>
          <p:cNvGrpSpPr/>
          <p:nvPr/>
        </p:nvGrpSpPr>
        <p:grpSpPr>
          <a:xfrm>
            <a:off x="6045981" y="4549726"/>
            <a:ext cx="5094612" cy="60978"/>
            <a:chOff x="989556" y="5436713"/>
            <a:chExt cx="4135858" cy="89770"/>
          </a:xfrm>
        </p:grpSpPr>
        <p:cxnSp>
          <p:nvCxnSpPr>
            <p:cNvPr id="43" name="Straight Connector 42">
              <a:extLst>
                <a:ext uri="{FF2B5EF4-FFF2-40B4-BE49-F238E27FC236}">
                  <a16:creationId xmlns:a16="http://schemas.microsoft.com/office/drawing/2014/main" id="{67BF0D3F-D728-E4F0-8E16-5F6E3946E483}"/>
                </a:ext>
              </a:extLst>
            </p:cNvPr>
            <p:cNvCxnSpPr>
              <a:cxnSpLocks/>
            </p:cNvCxnSpPr>
            <p:nvPr/>
          </p:nvCxnSpPr>
          <p:spPr bwMode="auto">
            <a:xfrm>
              <a:off x="98955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16FF6FA1-8F26-A7B5-C623-7E313C15178E}"/>
                </a:ext>
              </a:extLst>
            </p:cNvPr>
            <p:cNvCxnSpPr>
              <a:cxnSpLocks/>
            </p:cNvCxnSpPr>
            <p:nvPr/>
          </p:nvCxnSpPr>
          <p:spPr bwMode="auto">
            <a:xfrm>
              <a:off x="121985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36FFD0F9-FA00-628C-D52E-72621FACDA7B}"/>
                </a:ext>
              </a:extLst>
            </p:cNvPr>
            <p:cNvCxnSpPr>
              <a:cxnSpLocks/>
            </p:cNvCxnSpPr>
            <p:nvPr/>
          </p:nvCxnSpPr>
          <p:spPr bwMode="auto">
            <a:xfrm>
              <a:off x="1450148"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CD393BD4-2C2F-2F3B-B1DE-D861ED4B964A}"/>
                </a:ext>
              </a:extLst>
            </p:cNvPr>
            <p:cNvCxnSpPr>
              <a:cxnSpLocks/>
            </p:cNvCxnSpPr>
            <p:nvPr/>
          </p:nvCxnSpPr>
          <p:spPr bwMode="auto">
            <a:xfrm>
              <a:off x="1680444"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0A04F592-F5C7-6A97-8DEB-0C643CD86566}"/>
                </a:ext>
              </a:extLst>
            </p:cNvPr>
            <p:cNvCxnSpPr>
              <a:cxnSpLocks/>
            </p:cNvCxnSpPr>
            <p:nvPr/>
          </p:nvCxnSpPr>
          <p:spPr bwMode="auto">
            <a:xfrm>
              <a:off x="1910740"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8653C588-3857-AA5B-968E-F6A14DCA4E12}"/>
                </a:ext>
              </a:extLst>
            </p:cNvPr>
            <p:cNvCxnSpPr>
              <a:cxnSpLocks/>
            </p:cNvCxnSpPr>
            <p:nvPr/>
          </p:nvCxnSpPr>
          <p:spPr bwMode="auto">
            <a:xfrm>
              <a:off x="214103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2784B07C-A710-7040-FEA9-DDB4883D8188}"/>
                </a:ext>
              </a:extLst>
            </p:cNvPr>
            <p:cNvCxnSpPr>
              <a:cxnSpLocks/>
            </p:cNvCxnSpPr>
            <p:nvPr/>
          </p:nvCxnSpPr>
          <p:spPr bwMode="auto">
            <a:xfrm>
              <a:off x="237133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76D56F6D-3BF4-71A4-1A3C-79F32AE820C8}"/>
                </a:ext>
              </a:extLst>
            </p:cNvPr>
            <p:cNvCxnSpPr>
              <a:cxnSpLocks/>
            </p:cNvCxnSpPr>
            <p:nvPr/>
          </p:nvCxnSpPr>
          <p:spPr bwMode="auto">
            <a:xfrm>
              <a:off x="2601628"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34B2CA93-5074-71C8-B1B8-A2A91221F3D8}"/>
                </a:ext>
              </a:extLst>
            </p:cNvPr>
            <p:cNvCxnSpPr>
              <a:cxnSpLocks/>
            </p:cNvCxnSpPr>
            <p:nvPr/>
          </p:nvCxnSpPr>
          <p:spPr bwMode="auto">
            <a:xfrm>
              <a:off x="2831924"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C8E5382F-BDF8-41C1-5B3A-51D65CA27443}"/>
                </a:ext>
              </a:extLst>
            </p:cNvPr>
            <p:cNvCxnSpPr>
              <a:cxnSpLocks/>
            </p:cNvCxnSpPr>
            <p:nvPr/>
          </p:nvCxnSpPr>
          <p:spPr bwMode="auto">
            <a:xfrm>
              <a:off x="3062220"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A5FC3BA8-6CC7-2A75-FB81-64D7988E8C37}"/>
                </a:ext>
              </a:extLst>
            </p:cNvPr>
            <p:cNvCxnSpPr>
              <a:cxnSpLocks/>
            </p:cNvCxnSpPr>
            <p:nvPr/>
          </p:nvCxnSpPr>
          <p:spPr bwMode="auto">
            <a:xfrm>
              <a:off x="329251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7F6F53C1-D46D-F91F-02C3-600C48742A61}"/>
                </a:ext>
              </a:extLst>
            </p:cNvPr>
            <p:cNvCxnSpPr>
              <a:cxnSpLocks/>
            </p:cNvCxnSpPr>
            <p:nvPr/>
          </p:nvCxnSpPr>
          <p:spPr bwMode="auto">
            <a:xfrm>
              <a:off x="352281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A82C70E8-275B-2571-C455-E1B483410EFC}"/>
                </a:ext>
              </a:extLst>
            </p:cNvPr>
            <p:cNvCxnSpPr>
              <a:cxnSpLocks/>
            </p:cNvCxnSpPr>
            <p:nvPr/>
          </p:nvCxnSpPr>
          <p:spPr bwMode="auto">
            <a:xfrm>
              <a:off x="3753108"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D73D5EE7-2E27-A7CD-F968-952BDE32BD8B}"/>
                </a:ext>
              </a:extLst>
            </p:cNvPr>
            <p:cNvCxnSpPr>
              <a:cxnSpLocks/>
            </p:cNvCxnSpPr>
            <p:nvPr/>
          </p:nvCxnSpPr>
          <p:spPr bwMode="auto">
            <a:xfrm>
              <a:off x="3981984"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5BF4DD10-DC41-E7B3-4A28-D3B47B4875B3}"/>
                </a:ext>
              </a:extLst>
            </p:cNvPr>
            <p:cNvCxnSpPr>
              <a:cxnSpLocks/>
            </p:cNvCxnSpPr>
            <p:nvPr/>
          </p:nvCxnSpPr>
          <p:spPr bwMode="auto">
            <a:xfrm>
              <a:off x="4212280"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22B96683-682E-951A-4D6C-B7CBA5657D28}"/>
                </a:ext>
              </a:extLst>
            </p:cNvPr>
            <p:cNvCxnSpPr>
              <a:cxnSpLocks/>
            </p:cNvCxnSpPr>
            <p:nvPr/>
          </p:nvCxnSpPr>
          <p:spPr bwMode="auto">
            <a:xfrm>
              <a:off x="444257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27F82D09-EA9D-CA16-16B9-C16949ED8AD3}"/>
                </a:ext>
              </a:extLst>
            </p:cNvPr>
            <p:cNvCxnSpPr>
              <a:cxnSpLocks/>
            </p:cNvCxnSpPr>
            <p:nvPr/>
          </p:nvCxnSpPr>
          <p:spPr bwMode="auto">
            <a:xfrm>
              <a:off x="467287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B13C4417-F6B0-3B56-9F32-9DD106FC1746}"/>
                </a:ext>
              </a:extLst>
            </p:cNvPr>
            <p:cNvCxnSpPr>
              <a:cxnSpLocks/>
            </p:cNvCxnSpPr>
            <p:nvPr/>
          </p:nvCxnSpPr>
          <p:spPr bwMode="auto">
            <a:xfrm>
              <a:off x="4903168"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C431245E-485A-1EF8-104D-A9495EC8090C}"/>
                </a:ext>
              </a:extLst>
            </p:cNvPr>
            <p:cNvCxnSpPr>
              <a:cxnSpLocks/>
            </p:cNvCxnSpPr>
            <p:nvPr/>
          </p:nvCxnSpPr>
          <p:spPr bwMode="auto">
            <a:xfrm>
              <a:off x="5125414" y="5436713"/>
              <a:ext cx="0" cy="89770"/>
            </a:xfrm>
            <a:prstGeom prst="line">
              <a:avLst/>
            </a:prstGeom>
            <a:noFill/>
            <a:ln w="28575" cap="flat" cmpd="sng" algn="ctr">
              <a:solidFill>
                <a:schemeClr val="bg1"/>
              </a:solidFill>
              <a:prstDash val="solid"/>
              <a:round/>
              <a:headEnd type="none" w="med" len="med"/>
              <a:tailEnd type="none" w="med" len="med"/>
            </a:ln>
            <a:effectLst/>
          </p:spPr>
        </p:cxnSp>
      </p:grpSp>
      <p:sp>
        <p:nvSpPr>
          <p:cNvPr id="146" name="TextBox 145">
            <a:extLst>
              <a:ext uri="{FF2B5EF4-FFF2-40B4-BE49-F238E27FC236}">
                <a16:creationId xmlns:a16="http://schemas.microsoft.com/office/drawing/2014/main" id="{EFC3ABB6-6862-F875-CDD0-CF6987D96C66}"/>
              </a:ext>
            </a:extLst>
          </p:cNvPr>
          <p:cNvSpPr txBox="1"/>
          <p:nvPr/>
        </p:nvSpPr>
        <p:spPr bwMode="auto">
          <a:xfrm>
            <a:off x="4397830" y="4973321"/>
            <a:ext cx="1568472" cy="600164"/>
          </a:xfrm>
          <a:prstGeom prst="rect">
            <a:avLst/>
          </a:prstGeom>
          <a:solidFill>
            <a:schemeClr val="tx1"/>
          </a:solidFill>
          <a:ln>
            <a:noFill/>
          </a:ln>
        </p:spPr>
        <p:txBody>
          <a:bodyPr wrap="square" rtlCol="0" anchor="b" anchorCtr="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at Risk, n</a:t>
            </a:r>
            <a:b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100" b="0" i="0" u="none" strike="noStrike" kern="1200" cap="none" spc="0" normalizeH="0" baseline="0" noProof="0" dirty="0">
                <a:ln>
                  <a:noFill/>
                </a:ln>
                <a:solidFill>
                  <a:schemeClr val="accent1"/>
                </a:solidFill>
                <a:effectLst/>
                <a:uLnTx/>
                <a:uFillTx/>
                <a:latin typeface="Calibri" panose="020F0502020204030204" pitchFamily="34" charset="0"/>
                <a:ea typeface="+mn-ea"/>
                <a:cs typeface="Calibri" panose="020F0502020204030204" pitchFamily="34" charset="0"/>
              </a:rPr>
              <a:t>Isa-Pd</a:t>
            </a:r>
            <a:b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1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Pd</a:t>
            </a:r>
          </a:p>
        </p:txBody>
      </p:sp>
      <p:sp>
        <p:nvSpPr>
          <p:cNvPr id="148" name="TextBox 147">
            <a:extLst>
              <a:ext uri="{FF2B5EF4-FFF2-40B4-BE49-F238E27FC236}">
                <a16:creationId xmlns:a16="http://schemas.microsoft.com/office/drawing/2014/main" id="{841FC831-A56A-FB74-8482-5AA1814FC8C7}"/>
              </a:ext>
            </a:extLst>
          </p:cNvPr>
          <p:cNvSpPr txBox="1"/>
          <p:nvPr/>
        </p:nvSpPr>
        <p:spPr bwMode="auto">
          <a:xfrm>
            <a:off x="5835185" y="5176453"/>
            <a:ext cx="403652"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153</a:t>
            </a:r>
          </a:p>
        </p:txBody>
      </p:sp>
      <p:sp>
        <p:nvSpPr>
          <p:cNvPr id="149" name="TextBox 148">
            <a:extLst>
              <a:ext uri="{FF2B5EF4-FFF2-40B4-BE49-F238E27FC236}">
                <a16:creationId xmlns:a16="http://schemas.microsoft.com/office/drawing/2014/main" id="{2A814093-E799-3660-BCBC-6CABF228554C}"/>
              </a:ext>
            </a:extLst>
          </p:cNvPr>
          <p:cNvSpPr txBox="1"/>
          <p:nvPr/>
        </p:nvSpPr>
        <p:spPr bwMode="auto">
          <a:xfrm>
            <a:off x="6095345" y="5176453"/>
            <a:ext cx="439523"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137</a:t>
            </a:r>
          </a:p>
        </p:txBody>
      </p:sp>
      <p:sp>
        <p:nvSpPr>
          <p:cNvPr id="150" name="TextBox 149">
            <a:extLst>
              <a:ext uri="{FF2B5EF4-FFF2-40B4-BE49-F238E27FC236}">
                <a16:creationId xmlns:a16="http://schemas.microsoft.com/office/drawing/2014/main" id="{D3F6CAB2-A9C4-F80E-B0CD-DA6A20E10097}"/>
              </a:ext>
            </a:extLst>
          </p:cNvPr>
          <p:cNvSpPr txBox="1"/>
          <p:nvPr/>
        </p:nvSpPr>
        <p:spPr bwMode="auto">
          <a:xfrm>
            <a:off x="6413147" y="5176453"/>
            <a:ext cx="42039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116</a:t>
            </a:r>
          </a:p>
        </p:txBody>
      </p:sp>
      <p:sp>
        <p:nvSpPr>
          <p:cNvPr id="151" name="TextBox 150">
            <a:extLst>
              <a:ext uri="{FF2B5EF4-FFF2-40B4-BE49-F238E27FC236}">
                <a16:creationId xmlns:a16="http://schemas.microsoft.com/office/drawing/2014/main" id="{0FB53293-8150-2817-C341-7DD02272C4EC}"/>
              </a:ext>
            </a:extLst>
          </p:cNvPr>
          <p:cNvSpPr txBox="1"/>
          <p:nvPr/>
        </p:nvSpPr>
        <p:spPr bwMode="auto">
          <a:xfrm>
            <a:off x="6700938" y="5176453"/>
            <a:ext cx="42039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103</a:t>
            </a:r>
          </a:p>
        </p:txBody>
      </p:sp>
      <p:sp>
        <p:nvSpPr>
          <p:cNvPr id="152" name="TextBox 151">
            <a:extLst>
              <a:ext uri="{FF2B5EF4-FFF2-40B4-BE49-F238E27FC236}">
                <a16:creationId xmlns:a16="http://schemas.microsoft.com/office/drawing/2014/main" id="{DD9DC254-964F-E531-866A-8E1E9A18248D}"/>
              </a:ext>
            </a:extLst>
          </p:cNvPr>
          <p:cNvSpPr txBox="1"/>
          <p:nvPr/>
        </p:nvSpPr>
        <p:spPr bwMode="auto">
          <a:xfrm>
            <a:off x="6956072"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93</a:t>
            </a:r>
          </a:p>
        </p:txBody>
      </p:sp>
      <p:sp>
        <p:nvSpPr>
          <p:cNvPr id="153" name="TextBox 152">
            <a:extLst>
              <a:ext uri="{FF2B5EF4-FFF2-40B4-BE49-F238E27FC236}">
                <a16:creationId xmlns:a16="http://schemas.microsoft.com/office/drawing/2014/main" id="{5EC7B793-4079-45A3-CF8F-23F9593DF8F8}"/>
              </a:ext>
            </a:extLst>
          </p:cNvPr>
          <p:cNvSpPr txBox="1"/>
          <p:nvPr/>
        </p:nvSpPr>
        <p:spPr bwMode="auto">
          <a:xfrm>
            <a:off x="7250707"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82</a:t>
            </a:r>
          </a:p>
        </p:txBody>
      </p:sp>
      <p:sp>
        <p:nvSpPr>
          <p:cNvPr id="154" name="TextBox 153">
            <a:extLst>
              <a:ext uri="{FF2B5EF4-FFF2-40B4-BE49-F238E27FC236}">
                <a16:creationId xmlns:a16="http://schemas.microsoft.com/office/drawing/2014/main" id="{786C2C0A-5A67-0BB4-9B93-0490559117C9}"/>
              </a:ext>
            </a:extLst>
          </p:cNvPr>
          <p:cNvSpPr txBox="1"/>
          <p:nvPr/>
        </p:nvSpPr>
        <p:spPr bwMode="auto">
          <a:xfrm>
            <a:off x="7512688"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p:txBody>
      </p:sp>
      <p:sp>
        <p:nvSpPr>
          <p:cNvPr id="155" name="TextBox 154">
            <a:extLst>
              <a:ext uri="{FF2B5EF4-FFF2-40B4-BE49-F238E27FC236}">
                <a16:creationId xmlns:a16="http://schemas.microsoft.com/office/drawing/2014/main" id="{5977934C-D420-1C3B-2BBD-E34E269EB1FF}"/>
              </a:ext>
            </a:extLst>
          </p:cNvPr>
          <p:cNvSpPr txBox="1"/>
          <p:nvPr/>
        </p:nvSpPr>
        <p:spPr bwMode="auto">
          <a:xfrm>
            <a:off x="7795533"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p:txBody>
      </p:sp>
      <p:sp>
        <p:nvSpPr>
          <p:cNvPr id="156" name="TextBox 155">
            <a:extLst>
              <a:ext uri="{FF2B5EF4-FFF2-40B4-BE49-F238E27FC236}">
                <a16:creationId xmlns:a16="http://schemas.microsoft.com/office/drawing/2014/main" id="{873DFC8B-AFDE-BF9A-3699-DF8FA53EE866}"/>
              </a:ext>
            </a:extLst>
          </p:cNvPr>
          <p:cNvSpPr txBox="1"/>
          <p:nvPr/>
        </p:nvSpPr>
        <p:spPr bwMode="auto">
          <a:xfrm>
            <a:off x="8078378"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65</a:t>
            </a:r>
          </a:p>
        </p:txBody>
      </p:sp>
      <p:sp>
        <p:nvSpPr>
          <p:cNvPr id="157" name="TextBox 156">
            <a:extLst>
              <a:ext uri="{FF2B5EF4-FFF2-40B4-BE49-F238E27FC236}">
                <a16:creationId xmlns:a16="http://schemas.microsoft.com/office/drawing/2014/main" id="{77345101-7C0E-4780-678D-A9BFBED6B053}"/>
              </a:ext>
            </a:extLst>
          </p:cNvPr>
          <p:cNvSpPr txBox="1"/>
          <p:nvPr/>
        </p:nvSpPr>
        <p:spPr bwMode="auto">
          <a:xfrm>
            <a:off x="8361223"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58</a:t>
            </a:r>
          </a:p>
        </p:txBody>
      </p:sp>
      <p:sp>
        <p:nvSpPr>
          <p:cNvPr id="158" name="TextBox 157">
            <a:extLst>
              <a:ext uri="{FF2B5EF4-FFF2-40B4-BE49-F238E27FC236}">
                <a16:creationId xmlns:a16="http://schemas.microsoft.com/office/drawing/2014/main" id="{C991B177-D43A-9F0A-9ECC-393682A82396}"/>
              </a:ext>
            </a:extLst>
          </p:cNvPr>
          <p:cNvSpPr txBox="1"/>
          <p:nvPr/>
        </p:nvSpPr>
        <p:spPr bwMode="auto">
          <a:xfrm>
            <a:off x="8644068"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49</a:t>
            </a:r>
          </a:p>
        </p:txBody>
      </p:sp>
      <p:sp>
        <p:nvSpPr>
          <p:cNvPr id="159" name="TextBox 158">
            <a:extLst>
              <a:ext uri="{FF2B5EF4-FFF2-40B4-BE49-F238E27FC236}">
                <a16:creationId xmlns:a16="http://schemas.microsoft.com/office/drawing/2014/main" id="{925C6986-2702-73ED-752C-CCA339DC57A3}"/>
              </a:ext>
            </a:extLst>
          </p:cNvPr>
          <p:cNvSpPr txBox="1"/>
          <p:nvPr/>
        </p:nvSpPr>
        <p:spPr bwMode="auto">
          <a:xfrm>
            <a:off x="8926913"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44</a:t>
            </a:r>
          </a:p>
        </p:txBody>
      </p:sp>
      <p:sp>
        <p:nvSpPr>
          <p:cNvPr id="160" name="TextBox 159">
            <a:extLst>
              <a:ext uri="{FF2B5EF4-FFF2-40B4-BE49-F238E27FC236}">
                <a16:creationId xmlns:a16="http://schemas.microsoft.com/office/drawing/2014/main" id="{6E6C92E5-5072-AACA-64DF-9BEBDE30575C}"/>
              </a:ext>
            </a:extLst>
          </p:cNvPr>
          <p:cNvSpPr txBox="1"/>
          <p:nvPr/>
        </p:nvSpPr>
        <p:spPr bwMode="auto">
          <a:xfrm>
            <a:off x="9209758"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161" name="TextBox 160">
            <a:extLst>
              <a:ext uri="{FF2B5EF4-FFF2-40B4-BE49-F238E27FC236}">
                <a16:creationId xmlns:a16="http://schemas.microsoft.com/office/drawing/2014/main" id="{CC9E090E-9E9C-53B2-36A3-2E01AE83E06D}"/>
              </a:ext>
            </a:extLst>
          </p:cNvPr>
          <p:cNvSpPr txBox="1"/>
          <p:nvPr/>
        </p:nvSpPr>
        <p:spPr bwMode="auto">
          <a:xfrm>
            <a:off x="9492603"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p:txBody>
      </p:sp>
      <p:sp>
        <p:nvSpPr>
          <p:cNvPr id="162" name="TextBox 161">
            <a:extLst>
              <a:ext uri="{FF2B5EF4-FFF2-40B4-BE49-F238E27FC236}">
                <a16:creationId xmlns:a16="http://schemas.microsoft.com/office/drawing/2014/main" id="{13A74CC7-2D58-C602-D070-1C97B44695F3}"/>
              </a:ext>
            </a:extLst>
          </p:cNvPr>
          <p:cNvSpPr txBox="1"/>
          <p:nvPr/>
        </p:nvSpPr>
        <p:spPr bwMode="auto">
          <a:xfrm>
            <a:off x="9775448"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163" name="TextBox 162">
            <a:extLst>
              <a:ext uri="{FF2B5EF4-FFF2-40B4-BE49-F238E27FC236}">
                <a16:creationId xmlns:a16="http://schemas.microsoft.com/office/drawing/2014/main" id="{4B3F9AEF-1B6E-80D3-67D2-194DC04D5200}"/>
              </a:ext>
            </a:extLst>
          </p:cNvPr>
          <p:cNvSpPr txBox="1"/>
          <p:nvPr/>
        </p:nvSpPr>
        <p:spPr bwMode="auto">
          <a:xfrm>
            <a:off x="10058293"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164" name="TextBox 163">
            <a:extLst>
              <a:ext uri="{FF2B5EF4-FFF2-40B4-BE49-F238E27FC236}">
                <a16:creationId xmlns:a16="http://schemas.microsoft.com/office/drawing/2014/main" id="{4F867E8E-4A0C-C629-2D51-93DF2C83B7B0}"/>
              </a:ext>
            </a:extLst>
          </p:cNvPr>
          <p:cNvSpPr txBox="1"/>
          <p:nvPr/>
        </p:nvSpPr>
        <p:spPr bwMode="auto">
          <a:xfrm>
            <a:off x="10341138"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sp>
        <p:nvSpPr>
          <p:cNvPr id="165" name="TextBox 164">
            <a:extLst>
              <a:ext uri="{FF2B5EF4-FFF2-40B4-BE49-F238E27FC236}">
                <a16:creationId xmlns:a16="http://schemas.microsoft.com/office/drawing/2014/main" id="{0EE79993-3122-609C-515B-265AE74FEB68}"/>
              </a:ext>
            </a:extLst>
          </p:cNvPr>
          <p:cNvSpPr txBox="1"/>
          <p:nvPr/>
        </p:nvSpPr>
        <p:spPr bwMode="auto">
          <a:xfrm>
            <a:off x="10623983"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166" name="TextBox 165">
            <a:extLst>
              <a:ext uri="{FF2B5EF4-FFF2-40B4-BE49-F238E27FC236}">
                <a16:creationId xmlns:a16="http://schemas.microsoft.com/office/drawing/2014/main" id="{C863B86E-F160-A288-5A34-038C6C8FB1A3}"/>
              </a:ext>
            </a:extLst>
          </p:cNvPr>
          <p:cNvSpPr txBox="1"/>
          <p:nvPr/>
        </p:nvSpPr>
        <p:spPr bwMode="auto">
          <a:xfrm>
            <a:off x="10906826" y="5176453"/>
            <a:ext cx="492559"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67" name="TextBox 166">
            <a:extLst>
              <a:ext uri="{FF2B5EF4-FFF2-40B4-BE49-F238E27FC236}">
                <a16:creationId xmlns:a16="http://schemas.microsoft.com/office/drawing/2014/main" id="{2D2EA473-2A70-5299-15A0-0DF80CA42384}"/>
              </a:ext>
            </a:extLst>
          </p:cNvPr>
          <p:cNvSpPr txBox="1"/>
          <p:nvPr/>
        </p:nvSpPr>
        <p:spPr bwMode="auto">
          <a:xfrm>
            <a:off x="6677537" y="3297039"/>
            <a:ext cx="218040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Pd</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mOS: 17.71 mo</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(95% CI: 14.390-26.218)</a:t>
            </a:r>
          </a:p>
        </p:txBody>
      </p:sp>
      <p:sp>
        <p:nvSpPr>
          <p:cNvPr id="168" name="TextBox 167">
            <a:extLst>
              <a:ext uri="{FF2B5EF4-FFF2-40B4-BE49-F238E27FC236}">
                <a16:creationId xmlns:a16="http://schemas.microsoft.com/office/drawing/2014/main" id="{D343C246-4BD4-192B-1A53-17CAF5D834AD}"/>
              </a:ext>
            </a:extLst>
          </p:cNvPr>
          <p:cNvSpPr txBox="1"/>
          <p:nvPr/>
        </p:nvSpPr>
        <p:spPr bwMode="auto">
          <a:xfrm>
            <a:off x="8371017" y="2619112"/>
            <a:ext cx="218040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chemeClr val="accent1"/>
                </a:solidFill>
                <a:effectLst/>
                <a:uLnTx/>
                <a:uFillTx/>
                <a:latin typeface="Calibri" panose="020F0502020204030204" pitchFamily="34" charset="0"/>
                <a:ea typeface="+mn-ea"/>
                <a:cs typeface="Calibri" panose="020F0502020204030204" pitchFamily="34" charset="0"/>
              </a:rPr>
              <a:t>Isa-Pd</a:t>
            </a:r>
            <a:r>
              <a:rPr kumimoji="0" lang="en-US" sz="1600" b="0" i="0" u="none" strike="noStrike" kern="1200" cap="none" spc="0" normalizeH="0" baseline="0" noProof="0" dirty="0">
                <a:ln>
                  <a:noFill/>
                </a:ln>
                <a:solidFill>
                  <a:schemeClr val="accent1"/>
                </a:solidFill>
                <a:effectLst/>
                <a:uLnTx/>
                <a:uFillTx/>
                <a:latin typeface="Calibri" panose="020F0502020204030204" pitchFamily="34" charset="0"/>
                <a:ea typeface="+mn-ea"/>
                <a:cs typeface="Calibri" panose="020F0502020204030204" pitchFamily="34" charset="0"/>
              </a:rPr>
              <a:t> </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mOS: 24.57 mo</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(95% CI: 20.304-31.310)</a:t>
            </a:r>
          </a:p>
        </p:txBody>
      </p:sp>
      <p:grpSp>
        <p:nvGrpSpPr>
          <p:cNvPr id="131" name="Group 130">
            <a:extLst>
              <a:ext uri="{FF2B5EF4-FFF2-40B4-BE49-F238E27FC236}">
                <a16:creationId xmlns:a16="http://schemas.microsoft.com/office/drawing/2014/main" id="{AE54D863-67D0-CF54-3798-780F46275C2A}"/>
              </a:ext>
            </a:extLst>
          </p:cNvPr>
          <p:cNvGrpSpPr/>
          <p:nvPr/>
        </p:nvGrpSpPr>
        <p:grpSpPr>
          <a:xfrm>
            <a:off x="10692533" y="2273571"/>
            <a:ext cx="926009" cy="738664"/>
            <a:chOff x="10627217" y="2948485"/>
            <a:chExt cx="926009" cy="738664"/>
          </a:xfrm>
        </p:grpSpPr>
        <p:sp>
          <p:nvSpPr>
            <p:cNvPr id="169" name="TextBox 168">
              <a:extLst>
                <a:ext uri="{FF2B5EF4-FFF2-40B4-BE49-F238E27FC236}">
                  <a16:creationId xmlns:a16="http://schemas.microsoft.com/office/drawing/2014/main" id="{BFD98A7C-6DBB-FCE2-27CC-D3F1F0219DF1}"/>
                </a:ext>
              </a:extLst>
            </p:cNvPr>
            <p:cNvSpPr txBox="1"/>
            <p:nvPr/>
          </p:nvSpPr>
          <p:spPr bwMode="auto">
            <a:xfrm>
              <a:off x="10860408" y="2948485"/>
              <a:ext cx="692818" cy="738664"/>
            </a:xfrm>
            <a:prstGeom prst="rect">
              <a:avLst/>
            </a:prstGeom>
            <a:solidFill>
              <a:schemeClr val="tx1"/>
            </a:solidFill>
            <a:ln>
              <a:noFill/>
            </a:ln>
          </p:spPr>
          <p:txBody>
            <a:bodyPr wrap="none" rtlCol="0" anchor="b" anchorCtr="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Isa-Pd</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Pd</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Censor</a:t>
              </a:r>
            </a:p>
          </p:txBody>
        </p:sp>
        <p:cxnSp>
          <p:nvCxnSpPr>
            <p:cNvPr id="170" name="Straight Connector 169">
              <a:extLst>
                <a:ext uri="{FF2B5EF4-FFF2-40B4-BE49-F238E27FC236}">
                  <a16:creationId xmlns:a16="http://schemas.microsoft.com/office/drawing/2014/main" id="{93BB995C-A610-7A3B-0D22-70F1AF36CF79}"/>
                </a:ext>
              </a:extLst>
            </p:cNvPr>
            <p:cNvCxnSpPr>
              <a:cxnSpLocks/>
            </p:cNvCxnSpPr>
            <p:nvPr/>
          </p:nvCxnSpPr>
          <p:spPr bwMode="auto">
            <a:xfrm>
              <a:off x="10627217" y="3124364"/>
              <a:ext cx="248131" cy="0"/>
            </a:xfrm>
            <a:prstGeom prst="line">
              <a:avLst/>
            </a:prstGeom>
            <a:noFill/>
            <a:ln w="28575" cap="flat" cmpd="sng" algn="ctr">
              <a:solidFill>
                <a:schemeClr val="accent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00247F4D-9777-A916-8BFD-35826358F82B}"/>
                </a:ext>
              </a:extLst>
            </p:cNvPr>
            <p:cNvCxnSpPr>
              <a:cxnSpLocks/>
            </p:cNvCxnSpPr>
            <p:nvPr/>
          </p:nvCxnSpPr>
          <p:spPr bwMode="auto">
            <a:xfrm>
              <a:off x="10627217" y="3306244"/>
              <a:ext cx="248131" cy="0"/>
            </a:xfrm>
            <a:prstGeom prst="line">
              <a:avLst/>
            </a:prstGeom>
            <a:noFill/>
            <a:ln w="28575" cap="flat" cmpd="sng" algn="ctr">
              <a:solidFill>
                <a:schemeClr val="accent3"/>
              </a:solidFill>
              <a:prstDash val="solid"/>
              <a:round/>
              <a:headEnd type="none" w="med" len="med"/>
              <a:tailEnd type="none" w="med" len="med"/>
            </a:ln>
            <a:effectLst/>
          </p:spPr>
        </p:cxnSp>
        <p:grpSp>
          <p:nvGrpSpPr>
            <p:cNvPr id="174" name="Group 173">
              <a:extLst>
                <a:ext uri="{FF2B5EF4-FFF2-40B4-BE49-F238E27FC236}">
                  <a16:creationId xmlns:a16="http://schemas.microsoft.com/office/drawing/2014/main" id="{6A602CCD-6EFC-96B9-D4F7-90889F62EA09}"/>
                </a:ext>
              </a:extLst>
            </p:cNvPr>
            <p:cNvGrpSpPr/>
            <p:nvPr/>
          </p:nvGrpSpPr>
          <p:grpSpPr>
            <a:xfrm>
              <a:off x="10721755" y="3477334"/>
              <a:ext cx="106174" cy="106174"/>
              <a:chOff x="9084759" y="4478261"/>
              <a:chExt cx="106174" cy="106174"/>
            </a:xfrm>
          </p:grpSpPr>
          <p:cxnSp>
            <p:nvCxnSpPr>
              <p:cNvPr id="172" name="Straight Connector 171">
                <a:extLst>
                  <a:ext uri="{FF2B5EF4-FFF2-40B4-BE49-F238E27FC236}">
                    <a16:creationId xmlns:a16="http://schemas.microsoft.com/office/drawing/2014/main" id="{F70643CE-0E2B-AD75-0637-EA1EE45A2DBD}"/>
                  </a:ext>
                </a:extLst>
              </p:cNvPr>
              <p:cNvCxnSpPr>
                <a:cxnSpLocks/>
              </p:cNvCxnSpPr>
              <p:nvPr/>
            </p:nvCxnSpPr>
            <p:spPr bwMode="auto">
              <a:xfrm rot="16200000">
                <a:off x="9137846" y="4478261"/>
                <a:ext cx="0" cy="106174"/>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C29E7120-F0ED-4F71-84E7-BA1E31C10EDE}"/>
                  </a:ext>
                </a:extLst>
              </p:cNvPr>
              <p:cNvCxnSpPr>
                <a:cxnSpLocks/>
              </p:cNvCxnSpPr>
              <p:nvPr/>
            </p:nvCxnSpPr>
            <p:spPr bwMode="auto">
              <a:xfrm rot="10800000">
                <a:off x="9137846" y="4478261"/>
                <a:ext cx="0" cy="106174"/>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179" name="Group 178">
            <a:extLst>
              <a:ext uri="{FF2B5EF4-FFF2-40B4-BE49-F238E27FC236}">
                <a16:creationId xmlns:a16="http://schemas.microsoft.com/office/drawing/2014/main" id="{8BE2DEEB-FBCD-4A1F-866C-F39A0323CBA2}"/>
              </a:ext>
            </a:extLst>
          </p:cNvPr>
          <p:cNvGrpSpPr/>
          <p:nvPr/>
        </p:nvGrpSpPr>
        <p:grpSpPr>
          <a:xfrm>
            <a:off x="6079067" y="2465311"/>
            <a:ext cx="5137150" cy="1847850"/>
            <a:chOff x="6079067" y="3249083"/>
            <a:chExt cx="5137150" cy="1847850"/>
          </a:xfrm>
        </p:grpSpPr>
        <p:sp>
          <p:nvSpPr>
            <p:cNvPr id="177" name="Freeform: Shape 176">
              <a:extLst>
                <a:ext uri="{FF2B5EF4-FFF2-40B4-BE49-F238E27FC236}">
                  <a16:creationId xmlns:a16="http://schemas.microsoft.com/office/drawing/2014/main" id="{EF6D9CDE-FA84-86B1-2865-0C81C3EFF317}"/>
                </a:ext>
              </a:extLst>
            </p:cNvPr>
            <p:cNvSpPr/>
            <p:nvPr/>
          </p:nvSpPr>
          <p:spPr bwMode="auto">
            <a:xfrm>
              <a:off x="8312150" y="4389967"/>
              <a:ext cx="2904067" cy="706966"/>
            </a:xfrm>
            <a:custGeom>
              <a:avLst/>
              <a:gdLst>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38767 w 2904067"/>
                <a:gd name="connsiteY19" fmla="*/ 342900 h 706966"/>
                <a:gd name="connsiteX20" fmla="*/ 1147233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590550 w 2904067"/>
                <a:gd name="connsiteY31" fmla="*/ 245533 h 706966"/>
                <a:gd name="connsiteX32" fmla="*/ 599017 w 2904067"/>
                <a:gd name="connsiteY32" fmla="*/ 237066 h 706966"/>
                <a:gd name="connsiteX33" fmla="*/ 556683 w 2904067"/>
                <a:gd name="connsiteY33" fmla="*/ 237066 h 706966"/>
                <a:gd name="connsiteX34" fmla="*/ 556683 w 2904067"/>
                <a:gd name="connsiteY34" fmla="*/ 196850 h 706966"/>
                <a:gd name="connsiteX35" fmla="*/ 529167 w 2904067"/>
                <a:gd name="connsiteY35" fmla="*/ 196850 h 706966"/>
                <a:gd name="connsiteX36" fmla="*/ 529167 w 2904067"/>
                <a:gd name="connsiteY36" fmla="*/ 179916 h 706966"/>
                <a:gd name="connsiteX37" fmla="*/ 518583 w 2904067"/>
                <a:gd name="connsiteY37" fmla="*/ 179916 h 706966"/>
                <a:gd name="connsiteX38" fmla="*/ 518583 w 2904067"/>
                <a:gd name="connsiteY38" fmla="*/ 165100 h 706966"/>
                <a:gd name="connsiteX39" fmla="*/ 463550 w 2904067"/>
                <a:gd name="connsiteY39" fmla="*/ 165100 h 706966"/>
                <a:gd name="connsiteX40" fmla="*/ 463550 w 2904067"/>
                <a:gd name="connsiteY40" fmla="*/ 156633 h 706966"/>
                <a:gd name="connsiteX41" fmla="*/ 357717 w 2904067"/>
                <a:gd name="connsiteY41" fmla="*/ 156633 h 706966"/>
                <a:gd name="connsiteX42" fmla="*/ 357717 w 2904067"/>
                <a:gd name="connsiteY42" fmla="*/ 143933 h 706966"/>
                <a:gd name="connsiteX43" fmla="*/ 334433 w 2904067"/>
                <a:gd name="connsiteY43" fmla="*/ 143933 h 706966"/>
                <a:gd name="connsiteX44" fmla="*/ 334433 w 2904067"/>
                <a:gd name="connsiteY44" fmla="*/ 114300 h 706966"/>
                <a:gd name="connsiteX45" fmla="*/ 296333 w 2904067"/>
                <a:gd name="connsiteY45" fmla="*/ 114300 h 706966"/>
                <a:gd name="connsiteX46" fmla="*/ 296333 w 2904067"/>
                <a:gd name="connsiteY46" fmla="*/ 101600 h 706966"/>
                <a:gd name="connsiteX47" fmla="*/ 213783 w 2904067"/>
                <a:gd name="connsiteY47" fmla="*/ 101600 h 706966"/>
                <a:gd name="connsiteX48" fmla="*/ 213783 w 2904067"/>
                <a:gd name="connsiteY48" fmla="*/ 65616 h 706966"/>
                <a:gd name="connsiteX49" fmla="*/ 192617 w 2904067"/>
                <a:gd name="connsiteY49" fmla="*/ 65616 h 706966"/>
                <a:gd name="connsiteX50" fmla="*/ 192617 w 2904067"/>
                <a:gd name="connsiteY50" fmla="*/ 42333 h 706966"/>
                <a:gd name="connsiteX51" fmla="*/ 182033 w 2904067"/>
                <a:gd name="connsiteY51" fmla="*/ 42333 h 706966"/>
                <a:gd name="connsiteX52" fmla="*/ 182033 w 2904067"/>
                <a:gd name="connsiteY52" fmla="*/ 42333 h 706966"/>
                <a:gd name="connsiteX53" fmla="*/ 182033 w 2904067"/>
                <a:gd name="connsiteY53" fmla="*/ 25400 h 706966"/>
                <a:gd name="connsiteX54" fmla="*/ 131233 w 2904067"/>
                <a:gd name="connsiteY54" fmla="*/ 25400 h 706966"/>
                <a:gd name="connsiteX55" fmla="*/ 131233 w 2904067"/>
                <a:gd name="connsiteY55" fmla="*/ 10583 h 706966"/>
                <a:gd name="connsiteX56" fmla="*/ 86783 w 2904067"/>
                <a:gd name="connsiteY56" fmla="*/ 10583 h 706966"/>
                <a:gd name="connsiteX57" fmla="*/ 86783 w 2904067"/>
                <a:gd name="connsiteY57" fmla="*/ 0 h 706966"/>
                <a:gd name="connsiteX58" fmla="*/ 0 w 2904067"/>
                <a:gd name="connsiteY58"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38767 w 2904067"/>
                <a:gd name="connsiteY19" fmla="*/ 342900 h 706966"/>
                <a:gd name="connsiteX20" fmla="*/ 1147233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590550 w 2904067"/>
                <a:gd name="connsiteY31" fmla="*/ 245533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38767 w 2904067"/>
                <a:gd name="connsiteY19" fmla="*/ 342900 h 706966"/>
                <a:gd name="connsiteX20" fmla="*/ 1147233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38767 w 2904067"/>
                <a:gd name="connsiteY19" fmla="*/ 342900 h 706966"/>
                <a:gd name="connsiteX20" fmla="*/ 1147233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43529 w 2904067"/>
                <a:gd name="connsiteY19" fmla="*/ 342900 h 706966"/>
                <a:gd name="connsiteX20" fmla="*/ 1147233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43529 w 2904067"/>
                <a:gd name="connsiteY19" fmla="*/ 342900 h 706966"/>
                <a:gd name="connsiteX20" fmla="*/ 1151996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54642 w 2904067"/>
                <a:gd name="connsiteY19" fmla="*/ 342900 h 706966"/>
                <a:gd name="connsiteX20" fmla="*/ 1151996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48292 w 2904067"/>
                <a:gd name="connsiteY19" fmla="*/ 350837 h 706966"/>
                <a:gd name="connsiteX20" fmla="*/ 1151996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51467 w 2904067"/>
                <a:gd name="connsiteY19" fmla="*/ 342900 h 706966"/>
                <a:gd name="connsiteX20" fmla="*/ 1151996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51467 w 2904067"/>
                <a:gd name="connsiteY19" fmla="*/ 349250 h 706966"/>
                <a:gd name="connsiteX20" fmla="*/ 1151996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53054 w 2904067"/>
                <a:gd name="connsiteY19" fmla="*/ 342900 h 706966"/>
                <a:gd name="connsiteX20" fmla="*/ 1151996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53054 w 2904067"/>
                <a:gd name="connsiteY19" fmla="*/ 347662 h 706966"/>
                <a:gd name="connsiteX20" fmla="*/ 1151996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0250 w 2904067"/>
                <a:gd name="connsiteY7" fmla="*/ 431800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54641 w 2904067"/>
                <a:gd name="connsiteY19" fmla="*/ 344487 h 706966"/>
                <a:gd name="connsiteX20" fmla="*/ 1151996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5012 w 2904067"/>
                <a:gd name="connsiteY7" fmla="*/ 436562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54641 w 2904067"/>
                <a:gd name="connsiteY19" fmla="*/ 344487 h 706966"/>
                <a:gd name="connsiteX20" fmla="*/ 1151996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 name="connsiteX0" fmla="*/ 2904067 w 2904067"/>
                <a:gd name="connsiteY0" fmla="*/ 706966 h 706966"/>
                <a:gd name="connsiteX1" fmla="*/ 2846917 w 2904067"/>
                <a:gd name="connsiteY1" fmla="*/ 706966 h 706966"/>
                <a:gd name="connsiteX2" fmla="*/ 2846917 w 2904067"/>
                <a:gd name="connsiteY2" fmla="*/ 478366 h 706966"/>
                <a:gd name="connsiteX3" fmla="*/ 2455333 w 2904067"/>
                <a:gd name="connsiteY3" fmla="*/ 478366 h 706966"/>
                <a:gd name="connsiteX4" fmla="*/ 2455333 w 2904067"/>
                <a:gd name="connsiteY4" fmla="*/ 448733 h 706966"/>
                <a:gd name="connsiteX5" fmla="*/ 2408767 w 2904067"/>
                <a:gd name="connsiteY5" fmla="*/ 448733 h 706966"/>
                <a:gd name="connsiteX6" fmla="*/ 2408767 w 2904067"/>
                <a:gd name="connsiteY6" fmla="*/ 431800 h 706966"/>
                <a:gd name="connsiteX7" fmla="*/ 2009775 w 2904067"/>
                <a:gd name="connsiteY7" fmla="*/ 434975 h 706966"/>
                <a:gd name="connsiteX8" fmla="*/ 2008717 w 2904067"/>
                <a:gd name="connsiteY8" fmla="*/ 423333 h 706966"/>
                <a:gd name="connsiteX9" fmla="*/ 1625600 w 2904067"/>
                <a:gd name="connsiteY9" fmla="*/ 423333 h 706966"/>
                <a:gd name="connsiteX10" fmla="*/ 1625600 w 2904067"/>
                <a:gd name="connsiteY10" fmla="*/ 412750 h 706966"/>
                <a:gd name="connsiteX11" fmla="*/ 1606550 w 2904067"/>
                <a:gd name="connsiteY11" fmla="*/ 412750 h 706966"/>
                <a:gd name="connsiteX12" fmla="*/ 1606550 w 2904067"/>
                <a:gd name="connsiteY12" fmla="*/ 387350 h 706966"/>
                <a:gd name="connsiteX13" fmla="*/ 1555750 w 2904067"/>
                <a:gd name="connsiteY13" fmla="*/ 387350 h 706966"/>
                <a:gd name="connsiteX14" fmla="*/ 1555750 w 2904067"/>
                <a:gd name="connsiteY14" fmla="*/ 378883 h 706966"/>
                <a:gd name="connsiteX15" fmla="*/ 1286933 w 2904067"/>
                <a:gd name="connsiteY15" fmla="*/ 378883 h 706966"/>
                <a:gd name="connsiteX16" fmla="*/ 1286933 w 2904067"/>
                <a:gd name="connsiteY16" fmla="*/ 364066 h 706966"/>
                <a:gd name="connsiteX17" fmla="*/ 1225550 w 2904067"/>
                <a:gd name="connsiteY17" fmla="*/ 364066 h 706966"/>
                <a:gd name="connsiteX18" fmla="*/ 1225550 w 2904067"/>
                <a:gd name="connsiteY18" fmla="*/ 342900 h 706966"/>
                <a:gd name="connsiteX19" fmla="*/ 1154641 w 2904067"/>
                <a:gd name="connsiteY19" fmla="*/ 344487 h 706966"/>
                <a:gd name="connsiteX20" fmla="*/ 1151996 w 2904067"/>
                <a:gd name="connsiteY20" fmla="*/ 334434 h 706966"/>
                <a:gd name="connsiteX21" fmla="*/ 948267 w 2904067"/>
                <a:gd name="connsiteY21" fmla="*/ 334434 h 706966"/>
                <a:gd name="connsiteX22" fmla="*/ 948267 w 2904067"/>
                <a:gd name="connsiteY22" fmla="*/ 315383 h 706966"/>
                <a:gd name="connsiteX23" fmla="*/ 920750 w 2904067"/>
                <a:gd name="connsiteY23" fmla="*/ 315383 h 706966"/>
                <a:gd name="connsiteX24" fmla="*/ 920750 w 2904067"/>
                <a:gd name="connsiteY24" fmla="*/ 302683 h 706966"/>
                <a:gd name="connsiteX25" fmla="*/ 821267 w 2904067"/>
                <a:gd name="connsiteY25" fmla="*/ 302683 h 706966"/>
                <a:gd name="connsiteX26" fmla="*/ 821267 w 2904067"/>
                <a:gd name="connsiteY26" fmla="*/ 283633 h 706966"/>
                <a:gd name="connsiteX27" fmla="*/ 639233 w 2904067"/>
                <a:gd name="connsiteY27" fmla="*/ 283633 h 706966"/>
                <a:gd name="connsiteX28" fmla="*/ 639233 w 2904067"/>
                <a:gd name="connsiteY28" fmla="*/ 251883 h 706966"/>
                <a:gd name="connsiteX29" fmla="*/ 603250 w 2904067"/>
                <a:gd name="connsiteY29" fmla="*/ 251883 h 706966"/>
                <a:gd name="connsiteX30" fmla="*/ 603250 w 2904067"/>
                <a:gd name="connsiteY30" fmla="*/ 245533 h 706966"/>
                <a:gd name="connsiteX31" fmla="*/ 601663 w 2904067"/>
                <a:gd name="connsiteY31" fmla="*/ 237596 h 706966"/>
                <a:gd name="connsiteX32" fmla="*/ 556683 w 2904067"/>
                <a:gd name="connsiteY32" fmla="*/ 237066 h 706966"/>
                <a:gd name="connsiteX33" fmla="*/ 556683 w 2904067"/>
                <a:gd name="connsiteY33" fmla="*/ 196850 h 706966"/>
                <a:gd name="connsiteX34" fmla="*/ 529167 w 2904067"/>
                <a:gd name="connsiteY34" fmla="*/ 196850 h 706966"/>
                <a:gd name="connsiteX35" fmla="*/ 529167 w 2904067"/>
                <a:gd name="connsiteY35" fmla="*/ 179916 h 706966"/>
                <a:gd name="connsiteX36" fmla="*/ 518583 w 2904067"/>
                <a:gd name="connsiteY36" fmla="*/ 179916 h 706966"/>
                <a:gd name="connsiteX37" fmla="*/ 518583 w 2904067"/>
                <a:gd name="connsiteY37" fmla="*/ 165100 h 706966"/>
                <a:gd name="connsiteX38" fmla="*/ 463550 w 2904067"/>
                <a:gd name="connsiteY38" fmla="*/ 165100 h 706966"/>
                <a:gd name="connsiteX39" fmla="*/ 463550 w 2904067"/>
                <a:gd name="connsiteY39" fmla="*/ 156633 h 706966"/>
                <a:gd name="connsiteX40" fmla="*/ 357717 w 2904067"/>
                <a:gd name="connsiteY40" fmla="*/ 156633 h 706966"/>
                <a:gd name="connsiteX41" fmla="*/ 357717 w 2904067"/>
                <a:gd name="connsiteY41" fmla="*/ 143933 h 706966"/>
                <a:gd name="connsiteX42" fmla="*/ 334433 w 2904067"/>
                <a:gd name="connsiteY42" fmla="*/ 143933 h 706966"/>
                <a:gd name="connsiteX43" fmla="*/ 334433 w 2904067"/>
                <a:gd name="connsiteY43" fmla="*/ 114300 h 706966"/>
                <a:gd name="connsiteX44" fmla="*/ 296333 w 2904067"/>
                <a:gd name="connsiteY44" fmla="*/ 114300 h 706966"/>
                <a:gd name="connsiteX45" fmla="*/ 296333 w 2904067"/>
                <a:gd name="connsiteY45" fmla="*/ 101600 h 706966"/>
                <a:gd name="connsiteX46" fmla="*/ 213783 w 2904067"/>
                <a:gd name="connsiteY46" fmla="*/ 101600 h 706966"/>
                <a:gd name="connsiteX47" fmla="*/ 213783 w 2904067"/>
                <a:gd name="connsiteY47" fmla="*/ 65616 h 706966"/>
                <a:gd name="connsiteX48" fmla="*/ 192617 w 2904067"/>
                <a:gd name="connsiteY48" fmla="*/ 65616 h 706966"/>
                <a:gd name="connsiteX49" fmla="*/ 192617 w 2904067"/>
                <a:gd name="connsiteY49" fmla="*/ 42333 h 706966"/>
                <a:gd name="connsiteX50" fmla="*/ 182033 w 2904067"/>
                <a:gd name="connsiteY50" fmla="*/ 42333 h 706966"/>
                <a:gd name="connsiteX51" fmla="*/ 182033 w 2904067"/>
                <a:gd name="connsiteY51" fmla="*/ 42333 h 706966"/>
                <a:gd name="connsiteX52" fmla="*/ 182033 w 2904067"/>
                <a:gd name="connsiteY52" fmla="*/ 25400 h 706966"/>
                <a:gd name="connsiteX53" fmla="*/ 131233 w 2904067"/>
                <a:gd name="connsiteY53" fmla="*/ 25400 h 706966"/>
                <a:gd name="connsiteX54" fmla="*/ 131233 w 2904067"/>
                <a:gd name="connsiteY54" fmla="*/ 10583 h 706966"/>
                <a:gd name="connsiteX55" fmla="*/ 86783 w 2904067"/>
                <a:gd name="connsiteY55" fmla="*/ 10583 h 706966"/>
                <a:gd name="connsiteX56" fmla="*/ 86783 w 2904067"/>
                <a:gd name="connsiteY56" fmla="*/ 0 h 706966"/>
                <a:gd name="connsiteX57" fmla="*/ 0 w 2904067"/>
                <a:gd name="connsiteY57" fmla="*/ 0 h 706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904067" h="706966">
                  <a:moveTo>
                    <a:pt x="2904067" y="706966"/>
                  </a:moveTo>
                  <a:lnTo>
                    <a:pt x="2846917" y="706966"/>
                  </a:lnTo>
                  <a:lnTo>
                    <a:pt x="2846917" y="478366"/>
                  </a:lnTo>
                  <a:lnTo>
                    <a:pt x="2455333" y="478366"/>
                  </a:lnTo>
                  <a:lnTo>
                    <a:pt x="2455333" y="448733"/>
                  </a:lnTo>
                  <a:lnTo>
                    <a:pt x="2408767" y="448733"/>
                  </a:lnTo>
                  <a:lnTo>
                    <a:pt x="2408767" y="431800"/>
                  </a:lnTo>
                  <a:lnTo>
                    <a:pt x="2009775" y="434975"/>
                  </a:lnTo>
                  <a:lnTo>
                    <a:pt x="2008717" y="423333"/>
                  </a:lnTo>
                  <a:lnTo>
                    <a:pt x="1625600" y="423333"/>
                  </a:lnTo>
                  <a:lnTo>
                    <a:pt x="1625600" y="412750"/>
                  </a:lnTo>
                  <a:lnTo>
                    <a:pt x="1606550" y="412750"/>
                  </a:lnTo>
                  <a:lnTo>
                    <a:pt x="1606550" y="387350"/>
                  </a:lnTo>
                  <a:lnTo>
                    <a:pt x="1555750" y="387350"/>
                  </a:lnTo>
                  <a:lnTo>
                    <a:pt x="1555750" y="378883"/>
                  </a:lnTo>
                  <a:lnTo>
                    <a:pt x="1286933" y="378883"/>
                  </a:lnTo>
                  <a:lnTo>
                    <a:pt x="1286933" y="364066"/>
                  </a:lnTo>
                  <a:lnTo>
                    <a:pt x="1225550" y="364066"/>
                  </a:lnTo>
                  <a:lnTo>
                    <a:pt x="1225550" y="342900"/>
                  </a:lnTo>
                  <a:lnTo>
                    <a:pt x="1154641" y="344487"/>
                  </a:lnTo>
                  <a:cubicBezTo>
                    <a:pt x="1154817" y="341665"/>
                    <a:pt x="1151820" y="337256"/>
                    <a:pt x="1151996" y="334434"/>
                  </a:cubicBezTo>
                  <a:lnTo>
                    <a:pt x="948267" y="334434"/>
                  </a:lnTo>
                  <a:lnTo>
                    <a:pt x="948267" y="315383"/>
                  </a:lnTo>
                  <a:lnTo>
                    <a:pt x="920750" y="315383"/>
                  </a:lnTo>
                  <a:lnTo>
                    <a:pt x="920750" y="302683"/>
                  </a:lnTo>
                  <a:lnTo>
                    <a:pt x="821267" y="302683"/>
                  </a:lnTo>
                  <a:lnTo>
                    <a:pt x="821267" y="283633"/>
                  </a:lnTo>
                  <a:lnTo>
                    <a:pt x="639233" y="283633"/>
                  </a:lnTo>
                  <a:lnTo>
                    <a:pt x="639233" y="251883"/>
                  </a:lnTo>
                  <a:lnTo>
                    <a:pt x="603250" y="251883"/>
                  </a:lnTo>
                  <a:lnTo>
                    <a:pt x="603250" y="245533"/>
                  </a:lnTo>
                  <a:lnTo>
                    <a:pt x="601663" y="237596"/>
                  </a:lnTo>
                  <a:lnTo>
                    <a:pt x="556683" y="237066"/>
                  </a:lnTo>
                  <a:lnTo>
                    <a:pt x="556683" y="196850"/>
                  </a:lnTo>
                  <a:lnTo>
                    <a:pt x="529167" y="196850"/>
                  </a:lnTo>
                  <a:lnTo>
                    <a:pt x="529167" y="179916"/>
                  </a:lnTo>
                  <a:lnTo>
                    <a:pt x="518583" y="179916"/>
                  </a:lnTo>
                  <a:lnTo>
                    <a:pt x="518583" y="165100"/>
                  </a:lnTo>
                  <a:lnTo>
                    <a:pt x="463550" y="165100"/>
                  </a:lnTo>
                  <a:lnTo>
                    <a:pt x="463550" y="156633"/>
                  </a:lnTo>
                  <a:lnTo>
                    <a:pt x="357717" y="156633"/>
                  </a:lnTo>
                  <a:lnTo>
                    <a:pt x="357717" y="143933"/>
                  </a:lnTo>
                  <a:lnTo>
                    <a:pt x="334433" y="143933"/>
                  </a:lnTo>
                  <a:lnTo>
                    <a:pt x="334433" y="114300"/>
                  </a:lnTo>
                  <a:lnTo>
                    <a:pt x="296333" y="114300"/>
                  </a:lnTo>
                  <a:lnTo>
                    <a:pt x="296333" y="101600"/>
                  </a:lnTo>
                  <a:lnTo>
                    <a:pt x="213783" y="101600"/>
                  </a:lnTo>
                  <a:lnTo>
                    <a:pt x="213783" y="65616"/>
                  </a:lnTo>
                  <a:lnTo>
                    <a:pt x="192617" y="65616"/>
                  </a:lnTo>
                  <a:lnTo>
                    <a:pt x="192617" y="42333"/>
                  </a:lnTo>
                  <a:lnTo>
                    <a:pt x="182033" y="42333"/>
                  </a:lnTo>
                  <a:lnTo>
                    <a:pt x="182033" y="42333"/>
                  </a:lnTo>
                  <a:lnTo>
                    <a:pt x="182033" y="25400"/>
                  </a:lnTo>
                  <a:lnTo>
                    <a:pt x="131233" y="25400"/>
                  </a:lnTo>
                  <a:lnTo>
                    <a:pt x="131233" y="10583"/>
                  </a:lnTo>
                  <a:lnTo>
                    <a:pt x="86783" y="10583"/>
                  </a:lnTo>
                  <a:lnTo>
                    <a:pt x="86783"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78" name="Freeform: Shape 177">
              <a:extLst>
                <a:ext uri="{FF2B5EF4-FFF2-40B4-BE49-F238E27FC236}">
                  <a16:creationId xmlns:a16="http://schemas.microsoft.com/office/drawing/2014/main" id="{3707E089-DE42-E051-9068-0434745D6D9B}"/>
                </a:ext>
              </a:extLst>
            </p:cNvPr>
            <p:cNvSpPr/>
            <p:nvPr/>
          </p:nvSpPr>
          <p:spPr bwMode="auto">
            <a:xfrm>
              <a:off x="6079067" y="3249083"/>
              <a:ext cx="2250016" cy="1134534"/>
            </a:xfrm>
            <a:custGeom>
              <a:avLst/>
              <a:gdLst>
                <a:gd name="connsiteX0" fmla="*/ 0 w 2250016"/>
                <a:gd name="connsiteY0" fmla="*/ 0 h 1134534"/>
                <a:gd name="connsiteX1" fmla="*/ 0 w 2250016"/>
                <a:gd name="connsiteY1" fmla="*/ 42334 h 1134534"/>
                <a:gd name="connsiteX2" fmla="*/ 31750 w 2250016"/>
                <a:gd name="connsiteY2" fmla="*/ 42334 h 1134534"/>
                <a:gd name="connsiteX3" fmla="*/ 31750 w 2250016"/>
                <a:gd name="connsiteY3" fmla="*/ 59267 h 1134534"/>
                <a:gd name="connsiteX4" fmla="*/ 61383 w 2250016"/>
                <a:gd name="connsiteY4" fmla="*/ 59267 h 1134534"/>
                <a:gd name="connsiteX5" fmla="*/ 61383 w 2250016"/>
                <a:gd name="connsiteY5" fmla="*/ 67734 h 1134534"/>
                <a:gd name="connsiteX6" fmla="*/ 84666 w 2250016"/>
                <a:gd name="connsiteY6" fmla="*/ 67734 h 1134534"/>
                <a:gd name="connsiteX7" fmla="*/ 84666 w 2250016"/>
                <a:gd name="connsiteY7" fmla="*/ 67734 h 1134534"/>
                <a:gd name="connsiteX8" fmla="*/ 84666 w 2250016"/>
                <a:gd name="connsiteY8" fmla="*/ 84667 h 1134534"/>
                <a:gd name="connsiteX9" fmla="*/ 105833 w 2250016"/>
                <a:gd name="connsiteY9" fmla="*/ 84667 h 1134534"/>
                <a:gd name="connsiteX10" fmla="*/ 105833 w 2250016"/>
                <a:gd name="connsiteY10" fmla="*/ 84667 h 1134534"/>
                <a:gd name="connsiteX11" fmla="*/ 105833 w 2250016"/>
                <a:gd name="connsiteY11" fmla="*/ 101600 h 1134534"/>
                <a:gd name="connsiteX12" fmla="*/ 156633 w 2250016"/>
                <a:gd name="connsiteY12" fmla="*/ 101600 h 1134534"/>
                <a:gd name="connsiteX13" fmla="*/ 156633 w 2250016"/>
                <a:gd name="connsiteY13" fmla="*/ 120650 h 1134534"/>
                <a:gd name="connsiteX14" fmla="*/ 162983 w 2250016"/>
                <a:gd name="connsiteY14" fmla="*/ 120650 h 1134534"/>
                <a:gd name="connsiteX15" fmla="*/ 162983 w 2250016"/>
                <a:gd name="connsiteY15" fmla="*/ 137584 h 1134534"/>
                <a:gd name="connsiteX16" fmla="*/ 207433 w 2250016"/>
                <a:gd name="connsiteY16" fmla="*/ 137584 h 1134534"/>
                <a:gd name="connsiteX17" fmla="*/ 207433 w 2250016"/>
                <a:gd name="connsiteY17" fmla="*/ 162984 h 1134534"/>
                <a:gd name="connsiteX18" fmla="*/ 237066 w 2250016"/>
                <a:gd name="connsiteY18" fmla="*/ 162984 h 1134534"/>
                <a:gd name="connsiteX19" fmla="*/ 237066 w 2250016"/>
                <a:gd name="connsiteY19" fmla="*/ 192617 h 1134534"/>
                <a:gd name="connsiteX20" fmla="*/ 296333 w 2250016"/>
                <a:gd name="connsiteY20" fmla="*/ 192617 h 1134534"/>
                <a:gd name="connsiteX21" fmla="*/ 296333 w 2250016"/>
                <a:gd name="connsiteY21" fmla="*/ 209550 h 1134534"/>
                <a:gd name="connsiteX22" fmla="*/ 323850 w 2250016"/>
                <a:gd name="connsiteY22" fmla="*/ 209550 h 1134534"/>
                <a:gd name="connsiteX23" fmla="*/ 323850 w 2250016"/>
                <a:gd name="connsiteY23" fmla="*/ 218017 h 1134534"/>
                <a:gd name="connsiteX24" fmla="*/ 351366 w 2250016"/>
                <a:gd name="connsiteY24" fmla="*/ 218017 h 1134534"/>
                <a:gd name="connsiteX25" fmla="*/ 351366 w 2250016"/>
                <a:gd name="connsiteY25" fmla="*/ 247650 h 1134534"/>
                <a:gd name="connsiteX26" fmla="*/ 357716 w 2250016"/>
                <a:gd name="connsiteY26" fmla="*/ 247650 h 1134534"/>
                <a:gd name="connsiteX27" fmla="*/ 347133 w 2250016"/>
                <a:gd name="connsiteY27" fmla="*/ 258233 h 1134534"/>
                <a:gd name="connsiteX28" fmla="*/ 393700 w 2250016"/>
                <a:gd name="connsiteY28" fmla="*/ 258233 h 1134534"/>
                <a:gd name="connsiteX29" fmla="*/ 393700 w 2250016"/>
                <a:gd name="connsiteY29" fmla="*/ 309034 h 1134534"/>
                <a:gd name="connsiteX30" fmla="*/ 397933 w 2250016"/>
                <a:gd name="connsiteY30" fmla="*/ 309034 h 1134534"/>
                <a:gd name="connsiteX31" fmla="*/ 397933 w 2250016"/>
                <a:gd name="connsiteY31" fmla="*/ 309034 h 1134534"/>
                <a:gd name="connsiteX32" fmla="*/ 410633 w 2250016"/>
                <a:gd name="connsiteY32" fmla="*/ 321734 h 1134534"/>
                <a:gd name="connsiteX33" fmla="*/ 410633 w 2250016"/>
                <a:gd name="connsiteY33" fmla="*/ 338667 h 1134534"/>
                <a:gd name="connsiteX34" fmla="*/ 427566 w 2250016"/>
                <a:gd name="connsiteY34" fmla="*/ 338667 h 1134534"/>
                <a:gd name="connsiteX35" fmla="*/ 427566 w 2250016"/>
                <a:gd name="connsiteY35" fmla="*/ 368300 h 1134534"/>
                <a:gd name="connsiteX36" fmla="*/ 448733 w 2250016"/>
                <a:gd name="connsiteY36" fmla="*/ 368300 h 1134534"/>
                <a:gd name="connsiteX37" fmla="*/ 448733 w 2250016"/>
                <a:gd name="connsiteY37" fmla="*/ 429684 h 1134534"/>
                <a:gd name="connsiteX38" fmla="*/ 512233 w 2250016"/>
                <a:gd name="connsiteY38" fmla="*/ 429684 h 1134534"/>
                <a:gd name="connsiteX39" fmla="*/ 512233 w 2250016"/>
                <a:gd name="connsiteY39" fmla="*/ 444500 h 1134534"/>
                <a:gd name="connsiteX40" fmla="*/ 533400 w 2250016"/>
                <a:gd name="connsiteY40" fmla="*/ 444500 h 1134534"/>
                <a:gd name="connsiteX41" fmla="*/ 533400 w 2250016"/>
                <a:gd name="connsiteY41" fmla="*/ 455084 h 1134534"/>
                <a:gd name="connsiteX42" fmla="*/ 533400 w 2250016"/>
                <a:gd name="connsiteY42" fmla="*/ 455084 h 1134534"/>
                <a:gd name="connsiteX43" fmla="*/ 554566 w 2250016"/>
                <a:gd name="connsiteY43" fmla="*/ 455084 h 1134534"/>
                <a:gd name="connsiteX44" fmla="*/ 554566 w 2250016"/>
                <a:gd name="connsiteY44" fmla="*/ 474134 h 1134534"/>
                <a:gd name="connsiteX45" fmla="*/ 554566 w 2250016"/>
                <a:gd name="connsiteY45" fmla="*/ 474134 h 1134534"/>
                <a:gd name="connsiteX46" fmla="*/ 563033 w 2250016"/>
                <a:gd name="connsiteY46" fmla="*/ 482601 h 1134534"/>
                <a:gd name="connsiteX47" fmla="*/ 579966 w 2250016"/>
                <a:gd name="connsiteY47" fmla="*/ 482601 h 1134534"/>
                <a:gd name="connsiteX48" fmla="*/ 579966 w 2250016"/>
                <a:gd name="connsiteY48" fmla="*/ 482601 h 1134534"/>
                <a:gd name="connsiteX49" fmla="*/ 579966 w 2250016"/>
                <a:gd name="connsiteY49" fmla="*/ 518584 h 1134534"/>
                <a:gd name="connsiteX50" fmla="*/ 656166 w 2250016"/>
                <a:gd name="connsiteY50" fmla="*/ 518584 h 1134534"/>
                <a:gd name="connsiteX51" fmla="*/ 656166 w 2250016"/>
                <a:gd name="connsiteY51" fmla="*/ 518584 h 1134534"/>
                <a:gd name="connsiteX52" fmla="*/ 656166 w 2250016"/>
                <a:gd name="connsiteY52" fmla="*/ 535517 h 1134534"/>
                <a:gd name="connsiteX53" fmla="*/ 670983 w 2250016"/>
                <a:gd name="connsiteY53" fmla="*/ 535517 h 1134534"/>
                <a:gd name="connsiteX54" fmla="*/ 670983 w 2250016"/>
                <a:gd name="connsiteY54" fmla="*/ 556684 h 1134534"/>
                <a:gd name="connsiteX55" fmla="*/ 683683 w 2250016"/>
                <a:gd name="connsiteY55" fmla="*/ 543984 h 1134534"/>
                <a:gd name="connsiteX56" fmla="*/ 696383 w 2250016"/>
                <a:gd name="connsiteY56" fmla="*/ 556684 h 1134534"/>
                <a:gd name="connsiteX57" fmla="*/ 706966 w 2250016"/>
                <a:gd name="connsiteY57" fmla="*/ 567267 h 1134534"/>
                <a:gd name="connsiteX58" fmla="*/ 706966 w 2250016"/>
                <a:gd name="connsiteY58" fmla="*/ 586317 h 1134534"/>
                <a:gd name="connsiteX59" fmla="*/ 764116 w 2250016"/>
                <a:gd name="connsiteY59" fmla="*/ 586317 h 1134534"/>
                <a:gd name="connsiteX60" fmla="*/ 755650 w 2250016"/>
                <a:gd name="connsiteY60" fmla="*/ 594783 h 1134534"/>
                <a:gd name="connsiteX61" fmla="*/ 781050 w 2250016"/>
                <a:gd name="connsiteY61" fmla="*/ 594783 h 1134534"/>
                <a:gd name="connsiteX62" fmla="*/ 781050 w 2250016"/>
                <a:gd name="connsiteY62" fmla="*/ 611717 h 1134534"/>
                <a:gd name="connsiteX63" fmla="*/ 797983 w 2250016"/>
                <a:gd name="connsiteY63" fmla="*/ 611717 h 1134534"/>
                <a:gd name="connsiteX64" fmla="*/ 797983 w 2250016"/>
                <a:gd name="connsiteY64" fmla="*/ 611717 h 1134534"/>
                <a:gd name="connsiteX65" fmla="*/ 831850 w 2250016"/>
                <a:gd name="connsiteY65" fmla="*/ 611717 h 1134534"/>
                <a:gd name="connsiteX66" fmla="*/ 831850 w 2250016"/>
                <a:gd name="connsiteY66" fmla="*/ 628650 h 1134534"/>
                <a:gd name="connsiteX67" fmla="*/ 918633 w 2250016"/>
                <a:gd name="connsiteY67" fmla="*/ 628650 h 1134534"/>
                <a:gd name="connsiteX68" fmla="*/ 918633 w 2250016"/>
                <a:gd name="connsiteY68" fmla="*/ 656167 h 1134534"/>
                <a:gd name="connsiteX69" fmla="*/ 918633 w 2250016"/>
                <a:gd name="connsiteY69" fmla="*/ 656167 h 1134534"/>
                <a:gd name="connsiteX70" fmla="*/ 929216 w 2250016"/>
                <a:gd name="connsiteY70" fmla="*/ 666750 h 1134534"/>
                <a:gd name="connsiteX71" fmla="*/ 948266 w 2250016"/>
                <a:gd name="connsiteY71" fmla="*/ 666750 h 1134534"/>
                <a:gd name="connsiteX72" fmla="*/ 948266 w 2250016"/>
                <a:gd name="connsiteY72" fmla="*/ 685800 h 1134534"/>
                <a:gd name="connsiteX73" fmla="*/ 1011766 w 2250016"/>
                <a:gd name="connsiteY73" fmla="*/ 685800 h 1134534"/>
                <a:gd name="connsiteX74" fmla="*/ 1011766 w 2250016"/>
                <a:gd name="connsiteY74" fmla="*/ 702734 h 1134534"/>
                <a:gd name="connsiteX75" fmla="*/ 1026583 w 2250016"/>
                <a:gd name="connsiteY75" fmla="*/ 702734 h 1134534"/>
                <a:gd name="connsiteX76" fmla="*/ 1026583 w 2250016"/>
                <a:gd name="connsiteY76" fmla="*/ 719667 h 1134534"/>
                <a:gd name="connsiteX77" fmla="*/ 1051983 w 2250016"/>
                <a:gd name="connsiteY77" fmla="*/ 719667 h 1134534"/>
                <a:gd name="connsiteX78" fmla="*/ 1051983 w 2250016"/>
                <a:gd name="connsiteY78" fmla="*/ 730250 h 1134534"/>
                <a:gd name="connsiteX79" fmla="*/ 1145116 w 2250016"/>
                <a:gd name="connsiteY79" fmla="*/ 730250 h 1134534"/>
                <a:gd name="connsiteX80" fmla="*/ 1145116 w 2250016"/>
                <a:gd name="connsiteY80" fmla="*/ 751417 h 1134534"/>
                <a:gd name="connsiteX81" fmla="*/ 1181100 w 2250016"/>
                <a:gd name="connsiteY81" fmla="*/ 751417 h 1134534"/>
                <a:gd name="connsiteX82" fmla="*/ 1181100 w 2250016"/>
                <a:gd name="connsiteY82" fmla="*/ 772584 h 1134534"/>
                <a:gd name="connsiteX83" fmla="*/ 1223433 w 2250016"/>
                <a:gd name="connsiteY83" fmla="*/ 772584 h 1134534"/>
                <a:gd name="connsiteX84" fmla="*/ 1223433 w 2250016"/>
                <a:gd name="connsiteY84" fmla="*/ 789517 h 1134534"/>
                <a:gd name="connsiteX85" fmla="*/ 1274233 w 2250016"/>
                <a:gd name="connsiteY85" fmla="*/ 789517 h 1134534"/>
                <a:gd name="connsiteX86" fmla="*/ 1274233 w 2250016"/>
                <a:gd name="connsiteY86" fmla="*/ 817034 h 1134534"/>
                <a:gd name="connsiteX87" fmla="*/ 1314450 w 2250016"/>
                <a:gd name="connsiteY87" fmla="*/ 817034 h 1134534"/>
                <a:gd name="connsiteX88" fmla="*/ 1314450 w 2250016"/>
                <a:gd name="connsiteY88" fmla="*/ 844550 h 1134534"/>
                <a:gd name="connsiteX89" fmla="*/ 1322916 w 2250016"/>
                <a:gd name="connsiteY89" fmla="*/ 844550 h 1134534"/>
                <a:gd name="connsiteX90" fmla="*/ 1322916 w 2250016"/>
                <a:gd name="connsiteY90" fmla="*/ 865717 h 1134534"/>
                <a:gd name="connsiteX91" fmla="*/ 1333499 w 2250016"/>
                <a:gd name="connsiteY91" fmla="*/ 876300 h 1134534"/>
                <a:gd name="connsiteX92" fmla="*/ 1380066 w 2250016"/>
                <a:gd name="connsiteY92" fmla="*/ 876300 h 1134534"/>
                <a:gd name="connsiteX93" fmla="*/ 1369483 w 2250016"/>
                <a:gd name="connsiteY93" fmla="*/ 886883 h 1134534"/>
                <a:gd name="connsiteX94" fmla="*/ 1435100 w 2250016"/>
                <a:gd name="connsiteY94" fmla="*/ 886883 h 1134534"/>
                <a:gd name="connsiteX95" fmla="*/ 1435100 w 2250016"/>
                <a:gd name="connsiteY95" fmla="*/ 905934 h 1134534"/>
                <a:gd name="connsiteX96" fmla="*/ 1447800 w 2250016"/>
                <a:gd name="connsiteY96" fmla="*/ 905934 h 1134534"/>
                <a:gd name="connsiteX97" fmla="*/ 1447800 w 2250016"/>
                <a:gd name="connsiteY97" fmla="*/ 924984 h 1134534"/>
                <a:gd name="connsiteX98" fmla="*/ 1488016 w 2250016"/>
                <a:gd name="connsiteY98" fmla="*/ 924984 h 1134534"/>
                <a:gd name="connsiteX99" fmla="*/ 1488016 w 2250016"/>
                <a:gd name="connsiteY99" fmla="*/ 924984 h 1134534"/>
                <a:gd name="connsiteX100" fmla="*/ 1504950 w 2250016"/>
                <a:gd name="connsiteY100" fmla="*/ 924984 h 1134534"/>
                <a:gd name="connsiteX101" fmla="*/ 1504950 w 2250016"/>
                <a:gd name="connsiteY101" fmla="*/ 967317 h 1134534"/>
                <a:gd name="connsiteX102" fmla="*/ 1589616 w 2250016"/>
                <a:gd name="connsiteY102" fmla="*/ 967317 h 1134534"/>
                <a:gd name="connsiteX103" fmla="*/ 1589616 w 2250016"/>
                <a:gd name="connsiteY103" fmla="*/ 980017 h 1134534"/>
                <a:gd name="connsiteX104" fmla="*/ 1589616 w 2250016"/>
                <a:gd name="connsiteY104" fmla="*/ 980017 h 1134534"/>
                <a:gd name="connsiteX105" fmla="*/ 1602316 w 2250016"/>
                <a:gd name="connsiteY105" fmla="*/ 992717 h 1134534"/>
                <a:gd name="connsiteX106" fmla="*/ 1627716 w 2250016"/>
                <a:gd name="connsiteY106" fmla="*/ 992717 h 1134534"/>
                <a:gd name="connsiteX107" fmla="*/ 1627716 w 2250016"/>
                <a:gd name="connsiteY107" fmla="*/ 1018117 h 1134534"/>
                <a:gd name="connsiteX108" fmla="*/ 1644650 w 2250016"/>
                <a:gd name="connsiteY108" fmla="*/ 1018117 h 1134534"/>
                <a:gd name="connsiteX109" fmla="*/ 1644650 w 2250016"/>
                <a:gd name="connsiteY109" fmla="*/ 1035050 h 1134534"/>
                <a:gd name="connsiteX110" fmla="*/ 1686983 w 2250016"/>
                <a:gd name="connsiteY110" fmla="*/ 1035050 h 1134534"/>
                <a:gd name="connsiteX111" fmla="*/ 1686983 w 2250016"/>
                <a:gd name="connsiteY111" fmla="*/ 1047750 h 1134534"/>
                <a:gd name="connsiteX112" fmla="*/ 1720850 w 2250016"/>
                <a:gd name="connsiteY112" fmla="*/ 1047750 h 1134534"/>
                <a:gd name="connsiteX113" fmla="*/ 1720850 w 2250016"/>
                <a:gd name="connsiteY113" fmla="*/ 1066800 h 1134534"/>
                <a:gd name="connsiteX114" fmla="*/ 1828800 w 2250016"/>
                <a:gd name="connsiteY114" fmla="*/ 1066800 h 1134534"/>
                <a:gd name="connsiteX115" fmla="*/ 1828800 w 2250016"/>
                <a:gd name="connsiteY115" fmla="*/ 1098550 h 1134534"/>
                <a:gd name="connsiteX116" fmla="*/ 1905000 w 2250016"/>
                <a:gd name="connsiteY116" fmla="*/ 1098550 h 1134534"/>
                <a:gd name="connsiteX117" fmla="*/ 1905000 w 2250016"/>
                <a:gd name="connsiteY117" fmla="*/ 1098550 h 1134534"/>
                <a:gd name="connsiteX118" fmla="*/ 1905000 w 2250016"/>
                <a:gd name="connsiteY118" fmla="*/ 1098550 h 1134534"/>
                <a:gd name="connsiteX119" fmla="*/ 1917700 w 2250016"/>
                <a:gd name="connsiteY119" fmla="*/ 1111250 h 1134534"/>
                <a:gd name="connsiteX120" fmla="*/ 1947333 w 2250016"/>
                <a:gd name="connsiteY120" fmla="*/ 1111250 h 1134534"/>
                <a:gd name="connsiteX121" fmla="*/ 1947333 w 2250016"/>
                <a:gd name="connsiteY121" fmla="*/ 1130300 h 1134534"/>
                <a:gd name="connsiteX122" fmla="*/ 2097616 w 2250016"/>
                <a:gd name="connsiteY122" fmla="*/ 1130300 h 1134534"/>
                <a:gd name="connsiteX123" fmla="*/ 2097616 w 2250016"/>
                <a:gd name="connsiteY123" fmla="*/ 1134534 h 1134534"/>
                <a:gd name="connsiteX124" fmla="*/ 2250016 w 2250016"/>
                <a:gd name="connsiteY124" fmla="*/ 1134534 h 1134534"/>
                <a:gd name="connsiteX0" fmla="*/ 0 w 2250016"/>
                <a:gd name="connsiteY0" fmla="*/ 0 h 1134534"/>
                <a:gd name="connsiteX1" fmla="*/ 0 w 2250016"/>
                <a:gd name="connsiteY1" fmla="*/ 42334 h 1134534"/>
                <a:gd name="connsiteX2" fmla="*/ 31750 w 2250016"/>
                <a:gd name="connsiteY2" fmla="*/ 42334 h 1134534"/>
                <a:gd name="connsiteX3" fmla="*/ 31750 w 2250016"/>
                <a:gd name="connsiteY3" fmla="*/ 59267 h 1134534"/>
                <a:gd name="connsiteX4" fmla="*/ 61383 w 2250016"/>
                <a:gd name="connsiteY4" fmla="*/ 59267 h 1134534"/>
                <a:gd name="connsiteX5" fmla="*/ 61383 w 2250016"/>
                <a:gd name="connsiteY5" fmla="*/ 67734 h 1134534"/>
                <a:gd name="connsiteX6" fmla="*/ 84666 w 2250016"/>
                <a:gd name="connsiteY6" fmla="*/ 67734 h 1134534"/>
                <a:gd name="connsiteX7" fmla="*/ 84666 w 2250016"/>
                <a:gd name="connsiteY7" fmla="*/ 67734 h 1134534"/>
                <a:gd name="connsiteX8" fmla="*/ 84666 w 2250016"/>
                <a:gd name="connsiteY8" fmla="*/ 84667 h 1134534"/>
                <a:gd name="connsiteX9" fmla="*/ 105833 w 2250016"/>
                <a:gd name="connsiteY9" fmla="*/ 84667 h 1134534"/>
                <a:gd name="connsiteX10" fmla="*/ 105833 w 2250016"/>
                <a:gd name="connsiteY10" fmla="*/ 84667 h 1134534"/>
                <a:gd name="connsiteX11" fmla="*/ 105833 w 2250016"/>
                <a:gd name="connsiteY11" fmla="*/ 101600 h 1134534"/>
                <a:gd name="connsiteX12" fmla="*/ 156633 w 2250016"/>
                <a:gd name="connsiteY12" fmla="*/ 101600 h 1134534"/>
                <a:gd name="connsiteX13" fmla="*/ 156633 w 2250016"/>
                <a:gd name="connsiteY13" fmla="*/ 120650 h 1134534"/>
                <a:gd name="connsiteX14" fmla="*/ 162983 w 2250016"/>
                <a:gd name="connsiteY14" fmla="*/ 120650 h 1134534"/>
                <a:gd name="connsiteX15" fmla="*/ 162983 w 2250016"/>
                <a:gd name="connsiteY15" fmla="*/ 137584 h 1134534"/>
                <a:gd name="connsiteX16" fmla="*/ 207433 w 2250016"/>
                <a:gd name="connsiteY16" fmla="*/ 137584 h 1134534"/>
                <a:gd name="connsiteX17" fmla="*/ 207433 w 2250016"/>
                <a:gd name="connsiteY17" fmla="*/ 162984 h 1134534"/>
                <a:gd name="connsiteX18" fmla="*/ 237066 w 2250016"/>
                <a:gd name="connsiteY18" fmla="*/ 162984 h 1134534"/>
                <a:gd name="connsiteX19" fmla="*/ 237066 w 2250016"/>
                <a:gd name="connsiteY19" fmla="*/ 192617 h 1134534"/>
                <a:gd name="connsiteX20" fmla="*/ 296333 w 2250016"/>
                <a:gd name="connsiteY20" fmla="*/ 192617 h 1134534"/>
                <a:gd name="connsiteX21" fmla="*/ 296333 w 2250016"/>
                <a:gd name="connsiteY21" fmla="*/ 209550 h 1134534"/>
                <a:gd name="connsiteX22" fmla="*/ 323850 w 2250016"/>
                <a:gd name="connsiteY22" fmla="*/ 209550 h 1134534"/>
                <a:gd name="connsiteX23" fmla="*/ 323850 w 2250016"/>
                <a:gd name="connsiteY23" fmla="*/ 218017 h 1134534"/>
                <a:gd name="connsiteX24" fmla="*/ 351366 w 2250016"/>
                <a:gd name="connsiteY24" fmla="*/ 218017 h 1134534"/>
                <a:gd name="connsiteX25" fmla="*/ 351366 w 2250016"/>
                <a:gd name="connsiteY25" fmla="*/ 247650 h 1134534"/>
                <a:gd name="connsiteX26" fmla="*/ 357716 w 2250016"/>
                <a:gd name="connsiteY26" fmla="*/ 247650 h 1134534"/>
                <a:gd name="connsiteX27" fmla="*/ 356658 w 2250016"/>
                <a:gd name="connsiteY27" fmla="*/ 255058 h 1134534"/>
                <a:gd name="connsiteX28" fmla="*/ 393700 w 2250016"/>
                <a:gd name="connsiteY28" fmla="*/ 258233 h 1134534"/>
                <a:gd name="connsiteX29" fmla="*/ 393700 w 2250016"/>
                <a:gd name="connsiteY29" fmla="*/ 309034 h 1134534"/>
                <a:gd name="connsiteX30" fmla="*/ 397933 w 2250016"/>
                <a:gd name="connsiteY30" fmla="*/ 309034 h 1134534"/>
                <a:gd name="connsiteX31" fmla="*/ 397933 w 2250016"/>
                <a:gd name="connsiteY31" fmla="*/ 309034 h 1134534"/>
                <a:gd name="connsiteX32" fmla="*/ 410633 w 2250016"/>
                <a:gd name="connsiteY32" fmla="*/ 321734 h 1134534"/>
                <a:gd name="connsiteX33" fmla="*/ 410633 w 2250016"/>
                <a:gd name="connsiteY33" fmla="*/ 338667 h 1134534"/>
                <a:gd name="connsiteX34" fmla="*/ 427566 w 2250016"/>
                <a:gd name="connsiteY34" fmla="*/ 338667 h 1134534"/>
                <a:gd name="connsiteX35" fmla="*/ 427566 w 2250016"/>
                <a:gd name="connsiteY35" fmla="*/ 368300 h 1134534"/>
                <a:gd name="connsiteX36" fmla="*/ 448733 w 2250016"/>
                <a:gd name="connsiteY36" fmla="*/ 368300 h 1134534"/>
                <a:gd name="connsiteX37" fmla="*/ 448733 w 2250016"/>
                <a:gd name="connsiteY37" fmla="*/ 429684 h 1134534"/>
                <a:gd name="connsiteX38" fmla="*/ 512233 w 2250016"/>
                <a:gd name="connsiteY38" fmla="*/ 429684 h 1134534"/>
                <a:gd name="connsiteX39" fmla="*/ 512233 w 2250016"/>
                <a:gd name="connsiteY39" fmla="*/ 444500 h 1134534"/>
                <a:gd name="connsiteX40" fmla="*/ 533400 w 2250016"/>
                <a:gd name="connsiteY40" fmla="*/ 444500 h 1134534"/>
                <a:gd name="connsiteX41" fmla="*/ 533400 w 2250016"/>
                <a:gd name="connsiteY41" fmla="*/ 455084 h 1134534"/>
                <a:gd name="connsiteX42" fmla="*/ 533400 w 2250016"/>
                <a:gd name="connsiteY42" fmla="*/ 455084 h 1134534"/>
                <a:gd name="connsiteX43" fmla="*/ 554566 w 2250016"/>
                <a:gd name="connsiteY43" fmla="*/ 455084 h 1134534"/>
                <a:gd name="connsiteX44" fmla="*/ 554566 w 2250016"/>
                <a:gd name="connsiteY44" fmla="*/ 474134 h 1134534"/>
                <a:gd name="connsiteX45" fmla="*/ 554566 w 2250016"/>
                <a:gd name="connsiteY45" fmla="*/ 474134 h 1134534"/>
                <a:gd name="connsiteX46" fmla="*/ 563033 w 2250016"/>
                <a:gd name="connsiteY46" fmla="*/ 482601 h 1134534"/>
                <a:gd name="connsiteX47" fmla="*/ 579966 w 2250016"/>
                <a:gd name="connsiteY47" fmla="*/ 482601 h 1134534"/>
                <a:gd name="connsiteX48" fmla="*/ 579966 w 2250016"/>
                <a:gd name="connsiteY48" fmla="*/ 482601 h 1134534"/>
                <a:gd name="connsiteX49" fmla="*/ 579966 w 2250016"/>
                <a:gd name="connsiteY49" fmla="*/ 518584 h 1134534"/>
                <a:gd name="connsiteX50" fmla="*/ 656166 w 2250016"/>
                <a:gd name="connsiteY50" fmla="*/ 518584 h 1134534"/>
                <a:gd name="connsiteX51" fmla="*/ 656166 w 2250016"/>
                <a:gd name="connsiteY51" fmla="*/ 518584 h 1134534"/>
                <a:gd name="connsiteX52" fmla="*/ 656166 w 2250016"/>
                <a:gd name="connsiteY52" fmla="*/ 535517 h 1134534"/>
                <a:gd name="connsiteX53" fmla="*/ 670983 w 2250016"/>
                <a:gd name="connsiteY53" fmla="*/ 535517 h 1134534"/>
                <a:gd name="connsiteX54" fmla="*/ 670983 w 2250016"/>
                <a:gd name="connsiteY54" fmla="*/ 556684 h 1134534"/>
                <a:gd name="connsiteX55" fmla="*/ 683683 w 2250016"/>
                <a:gd name="connsiteY55" fmla="*/ 543984 h 1134534"/>
                <a:gd name="connsiteX56" fmla="*/ 696383 w 2250016"/>
                <a:gd name="connsiteY56" fmla="*/ 556684 h 1134534"/>
                <a:gd name="connsiteX57" fmla="*/ 706966 w 2250016"/>
                <a:gd name="connsiteY57" fmla="*/ 567267 h 1134534"/>
                <a:gd name="connsiteX58" fmla="*/ 706966 w 2250016"/>
                <a:gd name="connsiteY58" fmla="*/ 586317 h 1134534"/>
                <a:gd name="connsiteX59" fmla="*/ 764116 w 2250016"/>
                <a:gd name="connsiteY59" fmla="*/ 586317 h 1134534"/>
                <a:gd name="connsiteX60" fmla="*/ 755650 w 2250016"/>
                <a:gd name="connsiteY60" fmla="*/ 594783 h 1134534"/>
                <a:gd name="connsiteX61" fmla="*/ 781050 w 2250016"/>
                <a:gd name="connsiteY61" fmla="*/ 594783 h 1134534"/>
                <a:gd name="connsiteX62" fmla="*/ 781050 w 2250016"/>
                <a:gd name="connsiteY62" fmla="*/ 611717 h 1134534"/>
                <a:gd name="connsiteX63" fmla="*/ 797983 w 2250016"/>
                <a:gd name="connsiteY63" fmla="*/ 611717 h 1134534"/>
                <a:gd name="connsiteX64" fmla="*/ 797983 w 2250016"/>
                <a:gd name="connsiteY64" fmla="*/ 611717 h 1134534"/>
                <a:gd name="connsiteX65" fmla="*/ 831850 w 2250016"/>
                <a:gd name="connsiteY65" fmla="*/ 611717 h 1134534"/>
                <a:gd name="connsiteX66" fmla="*/ 831850 w 2250016"/>
                <a:gd name="connsiteY66" fmla="*/ 628650 h 1134534"/>
                <a:gd name="connsiteX67" fmla="*/ 918633 w 2250016"/>
                <a:gd name="connsiteY67" fmla="*/ 628650 h 1134534"/>
                <a:gd name="connsiteX68" fmla="*/ 918633 w 2250016"/>
                <a:gd name="connsiteY68" fmla="*/ 656167 h 1134534"/>
                <a:gd name="connsiteX69" fmla="*/ 918633 w 2250016"/>
                <a:gd name="connsiteY69" fmla="*/ 656167 h 1134534"/>
                <a:gd name="connsiteX70" fmla="*/ 929216 w 2250016"/>
                <a:gd name="connsiteY70" fmla="*/ 666750 h 1134534"/>
                <a:gd name="connsiteX71" fmla="*/ 948266 w 2250016"/>
                <a:gd name="connsiteY71" fmla="*/ 666750 h 1134534"/>
                <a:gd name="connsiteX72" fmla="*/ 948266 w 2250016"/>
                <a:gd name="connsiteY72" fmla="*/ 685800 h 1134534"/>
                <a:gd name="connsiteX73" fmla="*/ 1011766 w 2250016"/>
                <a:gd name="connsiteY73" fmla="*/ 685800 h 1134534"/>
                <a:gd name="connsiteX74" fmla="*/ 1011766 w 2250016"/>
                <a:gd name="connsiteY74" fmla="*/ 702734 h 1134534"/>
                <a:gd name="connsiteX75" fmla="*/ 1026583 w 2250016"/>
                <a:gd name="connsiteY75" fmla="*/ 702734 h 1134534"/>
                <a:gd name="connsiteX76" fmla="*/ 1026583 w 2250016"/>
                <a:gd name="connsiteY76" fmla="*/ 719667 h 1134534"/>
                <a:gd name="connsiteX77" fmla="*/ 1051983 w 2250016"/>
                <a:gd name="connsiteY77" fmla="*/ 719667 h 1134534"/>
                <a:gd name="connsiteX78" fmla="*/ 1051983 w 2250016"/>
                <a:gd name="connsiteY78" fmla="*/ 730250 h 1134534"/>
                <a:gd name="connsiteX79" fmla="*/ 1145116 w 2250016"/>
                <a:gd name="connsiteY79" fmla="*/ 730250 h 1134534"/>
                <a:gd name="connsiteX80" fmla="*/ 1145116 w 2250016"/>
                <a:gd name="connsiteY80" fmla="*/ 751417 h 1134534"/>
                <a:gd name="connsiteX81" fmla="*/ 1181100 w 2250016"/>
                <a:gd name="connsiteY81" fmla="*/ 751417 h 1134534"/>
                <a:gd name="connsiteX82" fmla="*/ 1181100 w 2250016"/>
                <a:gd name="connsiteY82" fmla="*/ 772584 h 1134534"/>
                <a:gd name="connsiteX83" fmla="*/ 1223433 w 2250016"/>
                <a:gd name="connsiteY83" fmla="*/ 772584 h 1134534"/>
                <a:gd name="connsiteX84" fmla="*/ 1223433 w 2250016"/>
                <a:gd name="connsiteY84" fmla="*/ 789517 h 1134534"/>
                <a:gd name="connsiteX85" fmla="*/ 1274233 w 2250016"/>
                <a:gd name="connsiteY85" fmla="*/ 789517 h 1134534"/>
                <a:gd name="connsiteX86" fmla="*/ 1274233 w 2250016"/>
                <a:gd name="connsiteY86" fmla="*/ 817034 h 1134534"/>
                <a:gd name="connsiteX87" fmla="*/ 1314450 w 2250016"/>
                <a:gd name="connsiteY87" fmla="*/ 817034 h 1134534"/>
                <a:gd name="connsiteX88" fmla="*/ 1314450 w 2250016"/>
                <a:gd name="connsiteY88" fmla="*/ 844550 h 1134534"/>
                <a:gd name="connsiteX89" fmla="*/ 1322916 w 2250016"/>
                <a:gd name="connsiteY89" fmla="*/ 844550 h 1134534"/>
                <a:gd name="connsiteX90" fmla="*/ 1322916 w 2250016"/>
                <a:gd name="connsiteY90" fmla="*/ 865717 h 1134534"/>
                <a:gd name="connsiteX91" fmla="*/ 1333499 w 2250016"/>
                <a:gd name="connsiteY91" fmla="*/ 876300 h 1134534"/>
                <a:gd name="connsiteX92" fmla="*/ 1380066 w 2250016"/>
                <a:gd name="connsiteY92" fmla="*/ 876300 h 1134534"/>
                <a:gd name="connsiteX93" fmla="*/ 1369483 w 2250016"/>
                <a:gd name="connsiteY93" fmla="*/ 886883 h 1134534"/>
                <a:gd name="connsiteX94" fmla="*/ 1435100 w 2250016"/>
                <a:gd name="connsiteY94" fmla="*/ 886883 h 1134534"/>
                <a:gd name="connsiteX95" fmla="*/ 1435100 w 2250016"/>
                <a:gd name="connsiteY95" fmla="*/ 905934 h 1134534"/>
                <a:gd name="connsiteX96" fmla="*/ 1447800 w 2250016"/>
                <a:gd name="connsiteY96" fmla="*/ 905934 h 1134534"/>
                <a:gd name="connsiteX97" fmla="*/ 1447800 w 2250016"/>
                <a:gd name="connsiteY97" fmla="*/ 924984 h 1134534"/>
                <a:gd name="connsiteX98" fmla="*/ 1488016 w 2250016"/>
                <a:gd name="connsiteY98" fmla="*/ 924984 h 1134534"/>
                <a:gd name="connsiteX99" fmla="*/ 1488016 w 2250016"/>
                <a:gd name="connsiteY99" fmla="*/ 924984 h 1134534"/>
                <a:gd name="connsiteX100" fmla="*/ 1504950 w 2250016"/>
                <a:gd name="connsiteY100" fmla="*/ 924984 h 1134534"/>
                <a:gd name="connsiteX101" fmla="*/ 1504950 w 2250016"/>
                <a:gd name="connsiteY101" fmla="*/ 967317 h 1134534"/>
                <a:gd name="connsiteX102" fmla="*/ 1589616 w 2250016"/>
                <a:gd name="connsiteY102" fmla="*/ 967317 h 1134534"/>
                <a:gd name="connsiteX103" fmla="*/ 1589616 w 2250016"/>
                <a:gd name="connsiteY103" fmla="*/ 980017 h 1134534"/>
                <a:gd name="connsiteX104" fmla="*/ 1589616 w 2250016"/>
                <a:gd name="connsiteY104" fmla="*/ 980017 h 1134534"/>
                <a:gd name="connsiteX105" fmla="*/ 1602316 w 2250016"/>
                <a:gd name="connsiteY105" fmla="*/ 992717 h 1134534"/>
                <a:gd name="connsiteX106" fmla="*/ 1627716 w 2250016"/>
                <a:gd name="connsiteY106" fmla="*/ 992717 h 1134534"/>
                <a:gd name="connsiteX107" fmla="*/ 1627716 w 2250016"/>
                <a:gd name="connsiteY107" fmla="*/ 1018117 h 1134534"/>
                <a:gd name="connsiteX108" fmla="*/ 1644650 w 2250016"/>
                <a:gd name="connsiteY108" fmla="*/ 1018117 h 1134534"/>
                <a:gd name="connsiteX109" fmla="*/ 1644650 w 2250016"/>
                <a:gd name="connsiteY109" fmla="*/ 1035050 h 1134534"/>
                <a:gd name="connsiteX110" fmla="*/ 1686983 w 2250016"/>
                <a:gd name="connsiteY110" fmla="*/ 1035050 h 1134534"/>
                <a:gd name="connsiteX111" fmla="*/ 1686983 w 2250016"/>
                <a:gd name="connsiteY111" fmla="*/ 1047750 h 1134534"/>
                <a:gd name="connsiteX112" fmla="*/ 1720850 w 2250016"/>
                <a:gd name="connsiteY112" fmla="*/ 1047750 h 1134534"/>
                <a:gd name="connsiteX113" fmla="*/ 1720850 w 2250016"/>
                <a:gd name="connsiteY113" fmla="*/ 1066800 h 1134534"/>
                <a:gd name="connsiteX114" fmla="*/ 1828800 w 2250016"/>
                <a:gd name="connsiteY114" fmla="*/ 1066800 h 1134534"/>
                <a:gd name="connsiteX115" fmla="*/ 1828800 w 2250016"/>
                <a:gd name="connsiteY115" fmla="*/ 1098550 h 1134534"/>
                <a:gd name="connsiteX116" fmla="*/ 1905000 w 2250016"/>
                <a:gd name="connsiteY116" fmla="*/ 1098550 h 1134534"/>
                <a:gd name="connsiteX117" fmla="*/ 1905000 w 2250016"/>
                <a:gd name="connsiteY117" fmla="*/ 1098550 h 1134534"/>
                <a:gd name="connsiteX118" fmla="*/ 1905000 w 2250016"/>
                <a:gd name="connsiteY118" fmla="*/ 1098550 h 1134534"/>
                <a:gd name="connsiteX119" fmla="*/ 1917700 w 2250016"/>
                <a:gd name="connsiteY119" fmla="*/ 1111250 h 1134534"/>
                <a:gd name="connsiteX120" fmla="*/ 1947333 w 2250016"/>
                <a:gd name="connsiteY120" fmla="*/ 1111250 h 1134534"/>
                <a:gd name="connsiteX121" fmla="*/ 1947333 w 2250016"/>
                <a:gd name="connsiteY121" fmla="*/ 1130300 h 1134534"/>
                <a:gd name="connsiteX122" fmla="*/ 2097616 w 2250016"/>
                <a:gd name="connsiteY122" fmla="*/ 1130300 h 1134534"/>
                <a:gd name="connsiteX123" fmla="*/ 2097616 w 2250016"/>
                <a:gd name="connsiteY123" fmla="*/ 1134534 h 1134534"/>
                <a:gd name="connsiteX124" fmla="*/ 2250016 w 2250016"/>
                <a:gd name="connsiteY124" fmla="*/ 1134534 h 1134534"/>
                <a:gd name="connsiteX0" fmla="*/ 0 w 2250016"/>
                <a:gd name="connsiteY0" fmla="*/ 0 h 1134534"/>
                <a:gd name="connsiteX1" fmla="*/ 0 w 2250016"/>
                <a:gd name="connsiteY1" fmla="*/ 42334 h 1134534"/>
                <a:gd name="connsiteX2" fmla="*/ 31750 w 2250016"/>
                <a:gd name="connsiteY2" fmla="*/ 42334 h 1134534"/>
                <a:gd name="connsiteX3" fmla="*/ 31750 w 2250016"/>
                <a:gd name="connsiteY3" fmla="*/ 59267 h 1134534"/>
                <a:gd name="connsiteX4" fmla="*/ 61383 w 2250016"/>
                <a:gd name="connsiteY4" fmla="*/ 59267 h 1134534"/>
                <a:gd name="connsiteX5" fmla="*/ 61383 w 2250016"/>
                <a:gd name="connsiteY5" fmla="*/ 67734 h 1134534"/>
                <a:gd name="connsiteX6" fmla="*/ 84666 w 2250016"/>
                <a:gd name="connsiteY6" fmla="*/ 67734 h 1134534"/>
                <a:gd name="connsiteX7" fmla="*/ 84666 w 2250016"/>
                <a:gd name="connsiteY7" fmla="*/ 67734 h 1134534"/>
                <a:gd name="connsiteX8" fmla="*/ 84666 w 2250016"/>
                <a:gd name="connsiteY8" fmla="*/ 84667 h 1134534"/>
                <a:gd name="connsiteX9" fmla="*/ 105833 w 2250016"/>
                <a:gd name="connsiteY9" fmla="*/ 84667 h 1134534"/>
                <a:gd name="connsiteX10" fmla="*/ 105833 w 2250016"/>
                <a:gd name="connsiteY10" fmla="*/ 84667 h 1134534"/>
                <a:gd name="connsiteX11" fmla="*/ 105833 w 2250016"/>
                <a:gd name="connsiteY11" fmla="*/ 101600 h 1134534"/>
                <a:gd name="connsiteX12" fmla="*/ 156633 w 2250016"/>
                <a:gd name="connsiteY12" fmla="*/ 101600 h 1134534"/>
                <a:gd name="connsiteX13" fmla="*/ 156633 w 2250016"/>
                <a:gd name="connsiteY13" fmla="*/ 120650 h 1134534"/>
                <a:gd name="connsiteX14" fmla="*/ 162983 w 2250016"/>
                <a:gd name="connsiteY14" fmla="*/ 120650 h 1134534"/>
                <a:gd name="connsiteX15" fmla="*/ 162983 w 2250016"/>
                <a:gd name="connsiteY15" fmla="*/ 137584 h 1134534"/>
                <a:gd name="connsiteX16" fmla="*/ 207433 w 2250016"/>
                <a:gd name="connsiteY16" fmla="*/ 137584 h 1134534"/>
                <a:gd name="connsiteX17" fmla="*/ 207433 w 2250016"/>
                <a:gd name="connsiteY17" fmla="*/ 162984 h 1134534"/>
                <a:gd name="connsiteX18" fmla="*/ 237066 w 2250016"/>
                <a:gd name="connsiteY18" fmla="*/ 162984 h 1134534"/>
                <a:gd name="connsiteX19" fmla="*/ 237066 w 2250016"/>
                <a:gd name="connsiteY19" fmla="*/ 192617 h 1134534"/>
                <a:gd name="connsiteX20" fmla="*/ 296333 w 2250016"/>
                <a:gd name="connsiteY20" fmla="*/ 192617 h 1134534"/>
                <a:gd name="connsiteX21" fmla="*/ 296333 w 2250016"/>
                <a:gd name="connsiteY21" fmla="*/ 209550 h 1134534"/>
                <a:gd name="connsiteX22" fmla="*/ 323850 w 2250016"/>
                <a:gd name="connsiteY22" fmla="*/ 209550 h 1134534"/>
                <a:gd name="connsiteX23" fmla="*/ 323850 w 2250016"/>
                <a:gd name="connsiteY23" fmla="*/ 218017 h 1134534"/>
                <a:gd name="connsiteX24" fmla="*/ 351366 w 2250016"/>
                <a:gd name="connsiteY24" fmla="*/ 218017 h 1134534"/>
                <a:gd name="connsiteX25" fmla="*/ 351366 w 2250016"/>
                <a:gd name="connsiteY25" fmla="*/ 247650 h 1134534"/>
                <a:gd name="connsiteX26" fmla="*/ 357716 w 2250016"/>
                <a:gd name="connsiteY26" fmla="*/ 247650 h 1134534"/>
                <a:gd name="connsiteX27" fmla="*/ 355071 w 2250016"/>
                <a:gd name="connsiteY27" fmla="*/ 256646 h 1134534"/>
                <a:gd name="connsiteX28" fmla="*/ 393700 w 2250016"/>
                <a:gd name="connsiteY28" fmla="*/ 258233 h 1134534"/>
                <a:gd name="connsiteX29" fmla="*/ 393700 w 2250016"/>
                <a:gd name="connsiteY29" fmla="*/ 309034 h 1134534"/>
                <a:gd name="connsiteX30" fmla="*/ 397933 w 2250016"/>
                <a:gd name="connsiteY30" fmla="*/ 309034 h 1134534"/>
                <a:gd name="connsiteX31" fmla="*/ 397933 w 2250016"/>
                <a:gd name="connsiteY31" fmla="*/ 309034 h 1134534"/>
                <a:gd name="connsiteX32" fmla="*/ 410633 w 2250016"/>
                <a:gd name="connsiteY32" fmla="*/ 321734 h 1134534"/>
                <a:gd name="connsiteX33" fmla="*/ 410633 w 2250016"/>
                <a:gd name="connsiteY33" fmla="*/ 338667 h 1134534"/>
                <a:gd name="connsiteX34" fmla="*/ 427566 w 2250016"/>
                <a:gd name="connsiteY34" fmla="*/ 338667 h 1134534"/>
                <a:gd name="connsiteX35" fmla="*/ 427566 w 2250016"/>
                <a:gd name="connsiteY35" fmla="*/ 368300 h 1134534"/>
                <a:gd name="connsiteX36" fmla="*/ 448733 w 2250016"/>
                <a:gd name="connsiteY36" fmla="*/ 368300 h 1134534"/>
                <a:gd name="connsiteX37" fmla="*/ 448733 w 2250016"/>
                <a:gd name="connsiteY37" fmla="*/ 429684 h 1134534"/>
                <a:gd name="connsiteX38" fmla="*/ 512233 w 2250016"/>
                <a:gd name="connsiteY38" fmla="*/ 429684 h 1134534"/>
                <a:gd name="connsiteX39" fmla="*/ 512233 w 2250016"/>
                <a:gd name="connsiteY39" fmla="*/ 444500 h 1134534"/>
                <a:gd name="connsiteX40" fmla="*/ 533400 w 2250016"/>
                <a:gd name="connsiteY40" fmla="*/ 444500 h 1134534"/>
                <a:gd name="connsiteX41" fmla="*/ 533400 w 2250016"/>
                <a:gd name="connsiteY41" fmla="*/ 455084 h 1134534"/>
                <a:gd name="connsiteX42" fmla="*/ 533400 w 2250016"/>
                <a:gd name="connsiteY42" fmla="*/ 455084 h 1134534"/>
                <a:gd name="connsiteX43" fmla="*/ 554566 w 2250016"/>
                <a:gd name="connsiteY43" fmla="*/ 455084 h 1134534"/>
                <a:gd name="connsiteX44" fmla="*/ 554566 w 2250016"/>
                <a:gd name="connsiteY44" fmla="*/ 474134 h 1134534"/>
                <a:gd name="connsiteX45" fmla="*/ 554566 w 2250016"/>
                <a:gd name="connsiteY45" fmla="*/ 474134 h 1134534"/>
                <a:gd name="connsiteX46" fmla="*/ 563033 w 2250016"/>
                <a:gd name="connsiteY46" fmla="*/ 482601 h 1134534"/>
                <a:gd name="connsiteX47" fmla="*/ 579966 w 2250016"/>
                <a:gd name="connsiteY47" fmla="*/ 482601 h 1134534"/>
                <a:gd name="connsiteX48" fmla="*/ 579966 w 2250016"/>
                <a:gd name="connsiteY48" fmla="*/ 482601 h 1134534"/>
                <a:gd name="connsiteX49" fmla="*/ 579966 w 2250016"/>
                <a:gd name="connsiteY49" fmla="*/ 518584 h 1134534"/>
                <a:gd name="connsiteX50" fmla="*/ 656166 w 2250016"/>
                <a:gd name="connsiteY50" fmla="*/ 518584 h 1134534"/>
                <a:gd name="connsiteX51" fmla="*/ 656166 w 2250016"/>
                <a:gd name="connsiteY51" fmla="*/ 518584 h 1134534"/>
                <a:gd name="connsiteX52" fmla="*/ 656166 w 2250016"/>
                <a:gd name="connsiteY52" fmla="*/ 535517 h 1134534"/>
                <a:gd name="connsiteX53" fmla="*/ 670983 w 2250016"/>
                <a:gd name="connsiteY53" fmla="*/ 535517 h 1134534"/>
                <a:gd name="connsiteX54" fmla="*/ 670983 w 2250016"/>
                <a:gd name="connsiteY54" fmla="*/ 556684 h 1134534"/>
                <a:gd name="connsiteX55" fmla="*/ 683683 w 2250016"/>
                <a:gd name="connsiteY55" fmla="*/ 543984 h 1134534"/>
                <a:gd name="connsiteX56" fmla="*/ 696383 w 2250016"/>
                <a:gd name="connsiteY56" fmla="*/ 556684 h 1134534"/>
                <a:gd name="connsiteX57" fmla="*/ 706966 w 2250016"/>
                <a:gd name="connsiteY57" fmla="*/ 567267 h 1134534"/>
                <a:gd name="connsiteX58" fmla="*/ 706966 w 2250016"/>
                <a:gd name="connsiteY58" fmla="*/ 586317 h 1134534"/>
                <a:gd name="connsiteX59" fmla="*/ 764116 w 2250016"/>
                <a:gd name="connsiteY59" fmla="*/ 586317 h 1134534"/>
                <a:gd name="connsiteX60" fmla="*/ 755650 w 2250016"/>
                <a:gd name="connsiteY60" fmla="*/ 594783 h 1134534"/>
                <a:gd name="connsiteX61" fmla="*/ 781050 w 2250016"/>
                <a:gd name="connsiteY61" fmla="*/ 594783 h 1134534"/>
                <a:gd name="connsiteX62" fmla="*/ 781050 w 2250016"/>
                <a:gd name="connsiteY62" fmla="*/ 611717 h 1134534"/>
                <a:gd name="connsiteX63" fmla="*/ 797983 w 2250016"/>
                <a:gd name="connsiteY63" fmla="*/ 611717 h 1134534"/>
                <a:gd name="connsiteX64" fmla="*/ 797983 w 2250016"/>
                <a:gd name="connsiteY64" fmla="*/ 611717 h 1134534"/>
                <a:gd name="connsiteX65" fmla="*/ 831850 w 2250016"/>
                <a:gd name="connsiteY65" fmla="*/ 611717 h 1134534"/>
                <a:gd name="connsiteX66" fmla="*/ 831850 w 2250016"/>
                <a:gd name="connsiteY66" fmla="*/ 628650 h 1134534"/>
                <a:gd name="connsiteX67" fmla="*/ 918633 w 2250016"/>
                <a:gd name="connsiteY67" fmla="*/ 628650 h 1134534"/>
                <a:gd name="connsiteX68" fmla="*/ 918633 w 2250016"/>
                <a:gd name="connsiteY68" fmla="*/ 656167 h 1134534"/>
                <a:gd name="connsiteX69" fmla="*/ 918633 w 2250016"/>
                <a:gd name="connsiteY69" fmla="*/ 656167 h 1134534"/>
                <a:gd name="connsiteX70" fmla="*/ 929216 w 2250016"/>
                <a:gd name="connsiteY70" fmla="*/ 666750 h 1134534"/>
                <a:gd name="connsiteX71" fmla="*/ 948266 w 2250016"/>
                <a:gd name="connsiteY71" fmla="*/ 666750 h 1134534"/>
                <a:gd name="connsiteX72" fmla="*/ 948266 w 2250016"/>
                <a:gd name="connsiteY72" fmla="*/ 685800 h 1134534"/>
                <a:gd name="connsiteX73" fmla="*/ 1011766 w 2250016"/>
                <a:gd name="connsiteY73" fmla="*/ 685800 h 1134534"/>
                <a:gd name="connsiteX74" fmla="*/ 1011766 w 2250016"/>
                <a:gd name="connsiteY74" fmla="*/ 702734 h 1134534"/>
                <a:gd name="connsiteX75" fmla="*/ 1026583 w 2250016"/>
                <a:gd name="connsiteY75" fmla="*/ 702734 h 1134534"/>
                <a:gd name="connsiteX76" fmla="*/ 1026583 w 2250016"/>
                <a:gd name="connsiteY76" fmla="*/ 719667 h 1134534"/>
                <a:gd name="connsiteX77" fmla="*/ 1051983 w 2250016"/>
                <a:gd name="connsiteY77" fmla="*/ 719667 h 1134534"/>
                <a:gd name="connsiteX78" fmla="*/ 1051983 w 2250016"/>
                <a:gd name="connsiteY78" fmla="*/ 730250 h 1134534"/>
                <a:gd name="connsiteX79" fmla="*/ 1145116 w 2250016"/>
                <a:gd name="connsiteY79" fmla="*/ 730250 h 1134534"/>
                <a:gd name="connsiteX80" fmla="*/ 1145116 w 2250016"/>
                <a:gd name="connsiteY80" fmla="*/ 751417 h 1134534"/>
                <a:gd name="connsiteX81" fmla="*/ 1181100 w 2250016"/>
                <a:gd name="connsiteY81" fmla="*/ 751417 h 1134534"/>
                <a:gd name="connsiteX82" fmla="*/ 1181100 w 2250016"/>
                <a:gd name="connsiteY82" fmla="*/ 772584 h 1134534"/>
                <a:gd name="connsiteX83" fmla="*/ 1223433 w 2250016"/>
                <a:gd name="connsiteY83" fmla="*/ 772584 h 1134534"/>
                <a:gd name="connsiteX84" fmla="*/ 1223433 w 2250016"/>
                <a:gd name="connsiteY84" fmla="*/ 789517 h 1134534"/>
                <a:gd name="connsiteX85" fmla="*/ 1274233 w 2250016"/>
                <a:gd name="connsiteY85" fmla="*/ 789517 h 1134534"/>
                <a:gd name="connsiteX86" fmla="*/ 1274233 w 2250016"/>
                <a:gd name="connsiteY86" fmla="*/ 817034 h 1134534"/>
                <a:gd name="connsiteX87" fmla="*/ 1314450 w 2250016"/>
                <a:gd name="connsiteY87" fmla="*/ 817034 h 1134534"/>
                <a:gd name="connsiteX88" fmla="*/ 1314450 w 2250016"/>
                <a:gd name="connsiteY88" fmla="*/ 844550 h 1134534"/>
                <a:gd name="connsiteX89" fmla="*/ 1322916 w 2250016"/>
                <a:gd name="connsiteY89" fmla="*/ 844550 h 1134534"/>
                <a:gd name="connsiteX90" fmla="*/ 1322916 w 2250016"/>
                <a:gd name="connsiteY90" fmla="*/ 865717 h 1134534"/>
                <a:gd name="connsiteX91" fmla="*/ 1333499 w 2250016"/>
                <a:gd name="connsiteY91" fmla="*/ 876300 h 1134534"/>
                <a:gd name="connsiteX92" fmla="*/ 1380066 w 2250016"/>
                <a:gd name="connsiteY92" fmla="*/ 876300 h 1134534"/>
                <a:gd name="connsiteX93" fmla="*/ 1369483 w 2250016"/>
                <a:gd name="connsiteY93" fmla="*/ 886883 h 1134534"/>
                <a:gd name="connsiteX94" fmla="*/ 1435100 w 2250016"/>
                <a:gd name="connsiteY94" fmla="*/ 886883 h 1134534"/>
                <a:gd name="connsiteX95" fmla="*/ 1435100 w 2250016"/>
                <a:gd name="connsiteY95" fmla="*/ 905934 h 1134534"/>
                <a:gd name="connsiteX96" fmla="*/ 1447800 w 2250016"/>
                <a:gd name="connsiteY96" fmla="*/ 905934 h 1134534"/>
                <a:gd name="connsiteX97" fmla="*/ 1447800 w 2250016"/>
                <a:gd name="connsiteY97" fmla="*/ 924984 h 1134534"/>
                <a:gd name="connsiteX98" fmla="*/ 1488016 w 2250016"/>
                <a:gd name="connsiteY98" fmla="*/ 924984 h 1134534"/>
                <a:gd name="connsiteX99" fmla="*/ 1488016 w 2250016"/>
                <a:gd name="connsiteY99" fmla="*/ 924984 h 1134534"/>
                <a:gd name="connsiteX100" fmla="*/ 1504950 w 2250016"/>
                <a:gd name="connsiteY100" fmla="*/ 924984 h 1134534"/>
                <a:gd name="connsiteX101" fmla="*/ 1504950 w 2250016"/>
                <a:gd name="connsiteY101" fmla="*/ 967317 h 1134534"/>
                <a:gd name="connsiteX102" fmla="*/ 1589616 w 2250016"/>
                <a:gd name="connsiteY102" fmla="*/ 967317 h 1134534"/>
                <a:gd name="connsiteX103" fmla="*/ 1589616 w 2250016"/>
                <a:gd name="connsiteY103" fmla="*/ 980017 h 1134534"/>
                <a:gd name="connsiteX104" fmla="*/ 1589616 w 2250016"/>
                <a:gd name="connsiteY104" fmla="*/ 980017 h 1134534"/>
                <a:gd name="connsiteX105" fmla="*/ 1602316 w 2250016"/>
                <a:gd name="connsiteY105" fmla="*/ 992717 h 1134534"/>
                <a:gd name="connsiteX106" fmla="*/ 1627716 w 2250016"/>
                <a:gd name="connsiteY106" fmla="*/ 992717 h 1134534"/>
                <a:gd name="connsiteX107" fmla="*/ 1627716 w 2250016"/>
                <a:gd name="connsiteY107" fmla="*/ 1018117 h 1134534"/>
                <a:gd name="connsiteX108" fmla="*/ 1644650 w 2250016"/>
                <a:gd name="connsiteY108" fmla="*/ 1018117 h 1134534"/>
                <a:gd name="connsiteX109" fmla="*/ 1644650 w 2250016"/>
                <a:gd name="connsiteY109" fmla="*/ 1035050 h 1134534"/>
                <a:gd name="connsiteX110" fmla="*/ 1686983 w 2250016"/>
                <a:gd name="connsiteY110" fmla="*/ 1035050 h 1134534"/>
                <a:gd name="connsiteX111" fmla="*/ 1686983 w 2250016"/>
                <a:gd name="connsiteY111" fmla="*/ 1047750 h 1134534"/>
                <a:gd name="connsiteX112" fmla="*/ 1720850 w 2250016"/>
                <a:gd name="connsiteY112" fmla="*/ 1047750 h 1134534"/>
                <a:gd name="connsiteX113" fmla="*/ 1720850 w 2250016"/>
                <a:gd name="connsiteY113" fmla="*/ 1066800 h 1134534"/>
                <a:gd name="connsiteX114" fmla="*/ 1828800 w 2250016"/>
                <a:gd name="connsiteY114" fmla="*/ 1066800 h 1134534"/>
                <a:gd name="connsiteX115" fmla="*/ 1828800 w 2250016"/>
                <a:gd name="connsiteY115" fmla="*/ 1098550 h 1134534"/>
                <a:gd name="connsiteX116" fmla="*/ 1905000 w 2250016"/>
                <a:gd name="connsiteY116" fmla="*/ 1098550 h 1134534"/>
                <a:gd name="connsiteX117" fmla="*/ 1905000 w 2250016"/>
                <a:gd name="connsiteY117" fmla="*/ 1098550 h 1134534"/>
                <a:gd name="connsiteX118" fmla="*/ 1905000 w 2250016"/>
                <a:gd name="connsiteY118" fmla="*/ 1098550 h 1134534"/>
                <a:gd name="connsiteX119" fmla="*/ 1917700 w 2250016"/>
                <a:gd name="connsiteY119" fmla="*/ 1111250 h 1134534"/>
                <a:gd name="connsiteX120" fmla="*/ 1947333 w 2250016"/>
                <a:gd name="connsiteY120" fmla="*/ 1111250 h 1134534"/>
                <a:gd name="connsiteX121" fmla="*/ 1947333 w 2250016"/>
                <a:gd name="connsiteY121" fmla="*/ 1130300 h 1134534"/>
                <a:gd name="connsiteX122" fmla="*/ 2097616 w 2250016"/>
                <a:gd name="connsiteY122" fmla="*/ 1130300 h 1134534"/>
                <a:gd name="connsiteX123" fmla="*/ 2097616 w 2250016"/>
                <a:gd name="connsiteY123" fmla="*/ 1134534 h 1134534"/>
                <a:gd name="connsiteX124" fmla="*/ 2250016 w 2250016"/>
                <a:gd name="connsiteY124" fmla="*/ 1134534 h 1134534"/>
                <a:gd name="connsiteX0" fmla="*/ 0 w 2250016"/>
                <a:gd name="connsiteY0" fmla="*/ 0 h 1134534"/>
                <a:gd name="connsiteX1" fmla="*/ 0 w 2250016"/>
                <a:gd name="connsiteY1" fmla="*/ 42334 h 1134534"/>
                <a:gd name="connsiteX2" fmla="*/ 31750 w 2250016"/>
                <a:gd name="connsiteY2" fmla="*/ 42334 h 1134534"/>
                <a:gd name="connsiteX3" fmla="*/ 31750 w 2250016"/>
                <a:gd name="connsiteY3" fmla="*/ 59267 h 1134534"/>
                <a:gd name="connsiteX4" fmla="*/ 61383 w 2250016"/>
                <a:gd name="connsiteY4" fmla="*/ 59267 h 1134534"/>
                <a:gd name="connsiteX5" fmla="*/ 61383 w 2250016"/>
                <a:gd name="connsiteY5" fmla="*/ 67734 h 1134534"/>
                <a:gd name="connsiteX6" fmla="*/ 84666 w 2250016"/>
                <a:gd name="connsiteY6" fmla="*/ 67734 h 1134534"/>
                <a:gd name="connsiteX7" fmla="*/ 84666 w 2250016"/>
                <a:gd name="connsiteY7" fmla="*/ 67734 h 1134534"/>
                <a:gd name="connsiteX8" fmla="*/ 84666 w 2250016"/>
                <a:gd name="connsiteY8" fmla="*/ 84667 h 1134534"/>
                <a:gd name="connsiteX9" fmla="*/ 105833 w 2250016"/>
                <a:gd name="connsiteY9" fmla="*/ 84667 h 1134534"/>
                <a:gd name="connsiteX10" fmla="*/ 105833 w 2250016"/>
                <a:gd name="connsiteY10" fmla="*/ 84667 h 1134534"/>
                <a:gd name="connsiteX11" fmla="*/ 105833 w 2250016"/>
                <a:gd name="connsiteY11" fmla="*/ 101600 h 1134534"/>
                <a:gd name="connsiteX12" fmla="*/ 156633 w 2250016"/>
                <a:gd name="connsiteY12" fmla="*/ 101600 h 1134534"/>
                <a:gd name="connsiteX13" fmla="*/ 156633 w 2250016"/>
                <a:gd name="connsiteY13" fmla="*/ 120650 h 1134534"/>
                <a:gd name="connsiteX14" fmla="*/ 162983 w 2250016"/>
                <a:gd name="connsiteY14" fmla="*/ 120650 h 1134534"/>
                <a:gd name="connsiteX15" fmla="*/ 162983 w 2250016"/>
                <a:gd name="connsiteY15" fmla="*/ 137584 h 1134534"/>
                <a:gd name="connsiteX16" fmla="*/ 207433 w 2250016"/>
                <a:gd name="connsiteY16" fmla="*/ 137584 h 1134534"/>
                <a:gd name="connsiteX17" fmla="*/ 207433 w 2250016"/>
                <a:gd name="connsiteY17" fmla="*/ 162984 h 1134534"/>
                <a:gd name="connsiteX18" fmla="*/ 237066 w 2250016"/>
                <a:gd name="connsiteY18" fmla="*/ 162984 h 1134534"/>
                <a:gd name="connsiteX19" fmla="*/ 237066 w 2250016"/>
                <a:gd name="connsiteY19" fmla="*/ 192617 h 1134534"/>
                <a:gd name="connsiteX20" fmla="*/ 296333 w 2250016"/>
                <a:gd name="connsiteY20" fmla="*/ 192617 h 1134534"/>
                <a:gd name="connsiteX21" fmla="*/ 296333 w 2250016"/>
                <a:gd name="connsiteY21" fmla="*/ 209550 h 1134534"/>
                <a:gd name="connsiteX22" fmla="*/ 323850 w 2250016"/>
                <a:gd name="connsiteY22" fmla="*/ 209550 h 1134534"/>
                <a:gd name="connsiteX23" fmla="*/ 323850 w 2250016"/>
                <a:gd name="connsiteY23" fmla="*/ 218017 h 1134534"/>
                <a:gd name="connsiteX24" fmla="*/ 351366 w 2250016"/>
                <a:gd name="connsiteY24" fmla="*/ 218017 h 1134534"/>
                <a:gd name="connsiteX25" fmla="*/ 351366 w 2250016"/>
                <a:gd name="connsiteY25" fmla="*/ 247650 h 1134534"/>
                <a:gd name="connsiteX26" fmla="*/ 357716 w 2250016"/>
                <a:gd name="connsiteY26" fmla="*/ 247650 h 1134534"/>
                <a:gd name="connsiteX27" fmla="*/ 358246 w 2250016"/>
                <a:gd name="connsiteY27" fmla="*/ 258234 h 1134534"/>
                <a:gd name="connsiteX28" fmla="*/ 393700 w 2250016"/>
                <a:gd name="connsiteY28" fmla="*/ 258233 h 1134534"/>
                <a:gd name="connsiteX29" fmla="*/ 393700 w 2250016"/>
                <a:gd name="connsiteY29" fmla="*/ 309034 h 1134534"/>
                <a:gd name="connsiteX30" fmla="*/ 397933 w 2250016"/>
                <a:gd name="connsiteY30" fmla="*/ 309034 h 1134534"/>
                <a:gd name="connsiteX31" fmla="*/ 397933 w 2250016"/>
                <a:gd name="connsiteY31" fmla="*/ 309034 h 1134534"/>
                <a:gd name="connsiteX32" fmla="*/ 410633 w 2250016"/>
                <a:gd name="connsiteY32" fmla="*/ 321734 h 1134534"/>
                <a:gd name="connsiteX33" fmla="*/ 410633 w 2250016"/>
                <a:gd name="connsiteY33" fmla="*/ 338667 h 1134534"/>
                <a:gd name="connsiteX34" fmla="*/ 427566 w 2250016"/>
                <a:gd name="connsiteY34" fmla="*/ 338667 h 1134534"/>
                <a:gd name="connsiteX35" fmla="*/ 427566 w 2250016"/>
                <a:gd name="connsiteY35" fmla="*/ 368300 h 1134534"/>
                <a:gd name="connsiteX36" fmla="*/ 448733 w 2250016"/>
                <a:gd name="connsiteY36" fmla="*/ 368300 h 1134534"/>
                <a:gd name="connsiteX37" fmla="*/ 448733 w 2250016"/>
                <a:gd name="connsiteY37" fmla="*/ 429684 h 1134534"/>
                <a:gd name="connsiteX38" fmla="*/ 512233 w 2250016"/>
                <a:gd name="connsiteY38" fmla="*/ 429684 h 1134534"/>
                <a:gd name="connsiteX39" fmla="*/ 512233 w 2250016"/>
                <a:gd name="connsiteY39" fmla="*/ 444500 h 1134534"/>
                <a:gd name="connsiteX40" fmla="*/ 533400 w 2250016"/>
                <a:gd name="connsiteY40" fmla="*/ 444500 h 1134534"/>
                <a:gd name="connsiteX41" fmla="*/ 533400 w 2250016"/>
                <a:gd name="connsiteY41" fmla="*/ 455084 h 1134534"/>
                <a:gd name="connsiteX42" fmla="*/ 533400 w 2250016"/>
                <a:gd name="connsiteY42" fmla="*/ 455084 h 1134534"/>
                <a:gd name="connsiteX43" fmla="*/ 554566 w 2250016"/>
                <a:gd name="connsiteY43" fmla="*/ 455084 h 1134534"/>
                <a:gd name="connsiteX44" fmla="*/ 554566 w 2250016"/>
                <a:gd name="connsiteY44" fmla="*/ 474134 h 1134534"/>
                <a:gd name="connsiteX45" fmla="*/ 554566 w 2250016"/>
                <a:gd name="connsiteY45" fmla="*/ 474134 h 1134534"/>
                <a:gd name="connsiteX46" fmla="*/ 563033 w 2250016"/>
                <a:gd name="connsiteY46" fmla="*/ 482601 h 1134534"/>
                <a:gd name="connsiteX47" fmla="*/ 579966 w 2250016"/>
                <a:gd name="connsiteY47" fmla="*/ 482601 h 1134534"/>
                <a:gd name="connsiteX48" fmla="*/ 579966 w 2250016"/>
                <a:gd name="connsiteY48" fmla="*/ 482601 h 1134534"/>
                <a:gd name="connsiteX49" fmla="*/ 579966 w 2250016"/>
                <a:gd name="connsiteY49" fmla="*/ 518584 h 1134534"/>
                <a:gd name="connsiteX50" fmla="*/ 656166 w 2250016"/>
                <a:gd name="connsiteY50" fmla="*/ 518584 h 1134534"/>
                <a:gd name="connsiteX51" fmla="*/ 656166 w 2250016"/>
                <a:gd name="connsiteY51" fmla="*/ 518584 h 1134534"/>
                <a:gd name="connsiteX52" fmla="*/ 656166 w 2250016"/>
                <a:gd name="connsiteY52" fmla="*/ 535517 h 1134534"/>
                <a:gd name="connsiteX53" fmla="*/ 670983 w 2250016"/>
                <a:gd name="connsiteY53" fmla="*/ 535517 h 1134534"/>
                <a:gd name="connsiteX54" fmla="*/ 670983 w 2250016"/>
                <a:gd name="connsiteY54" fmla="*/ 556684 h 1134534"/>
                <a:gd name="connsiteX55" fmla="*/ 683683 w 2250016"/>
                <a:gd name="connsiteY55" fmla="*/ 543984 h 1134534"/>
                <a:gd name="connsiteX56" fmla="*/ 696383 w 2250016"/>
                <a:gd name="connsiteY56" fmla="*/ 556684 h 1134534"/>
                <a:gd name="connsiteX57" fmla="*/ 706966 w 2250016"/>
                <a:gd name="connsiteY57" fmla="*/ 567267 h 1134534"/>
                <a:gd name="connsiteX58" fmla="*/ 706966 w 2250016"/>
                <a:gd name="connsiteY58" fmla="*/ 586317 h 1134534"/>
                <a:gd name="connsiteX59" fmla="*/ 764116 w 2250016"/>
                <a:gd name="connsiteY59" fmla="*/ 586317 h 1134534"/>
                <a:gd name="connsiteX60" fmla="*/ 755650 w 2250016"/>
                <a:gd name="connsiteY60" fmla="*/ 594783 h 1134534"/>
                <a:gd name="connsiteX61" fmla="*/ 781050 w 2250016"/>
                <a:gd name="connsiteY61" fmla="*/ 594783 h 1134534"/>
                <a:gd name="connsiteX62" fmla="*/ 781050 w 2250016"/>
                <a:gd name="connsiteY62" fmla="*/ 611717 h 1134534"/>
                <a:gd name="connsiteX63" fmla="*/ 797983 w 2250016"/>
                <a:gd name="connsiteY63" fmla="*/ 611717 h 1134534"/>
                <a:gd name="connsiteX64" fmla="*/ 797983 w 2250016"/>
                <a:gd name="connsiteY64" fmla="*/ 611717 h 1134534"/>
                <a:gd name="connsiteX65" fmla="*/ 831850 w 2250016"/>
                <a:gd name="connsiteY65" fmla="*/ 611717 h 1134534"/>
                <a:gd name="connsiteX66" fmla="*/ 831850 w 2250016"/>
                <a:gd name="connsiteY66" fmla="*/ 628650 h 1134534"/>
                <a:gd name="connsiteX67" fmla="*/ 918633 w 2250016"/>
                <a:gd name="connsiteY67" fmla="*/ 628650 h 1134534"/>
                <a:gd name="connsiteX68" fmla="*/ 918633 w 2250016"/>
                <a:gd name="connsiteY68" fmla="*/ 656167 h 1134534"/>
                <a:gd name="connsiteX69" fmla="*/ 918633 w 2250016"/>
                <a:gd name="connsiteY69" fmla="*/ 656167 h 1134534"/>
                <a:gd name="connsiteX70" fmla="*/ 929216 w 2250016"/>
                <a:gd name="connsiteY70" fmla="*/ 666750 h 1134534"/>
                <a:gd name="connsiteX71" fmla="*/ 948266 w 2250016"/>
                <a:gd name="connsiteY71" fmla="*/ 666750 h 1134534"/>
                <a:gd name="connsiteX72" fmla="*/ 948266 w 2250016"/>
                <a:gd name="connsiteY72" fmla="*/ 685800 h 1134534"/>
                <a:gd name="connsiteX73" fmla="*/ 1011766 w 2250016"/>
                <a:gd name="connsiteY73" fmla="*/ 685800 h 1134534"/>
                <a:gd name="connsiteX74" fmla="*/ 1011766 w 2250016"/>
                <a:gd name="connsiteY74" fmla="*/ 702734 h 1134534"/>
                <a:gd name="connsiteX75" fmla="*/ 1026583 w 2250016"/>
                <a:gd name="connsiteY75" fmla="*/ 702734 h 1134534"/>
                <a:gd name="connsiteX76" fmla="*/ 1026583 w 2250016"/>
                <a:gd name="connsiteY76" fmla="*/ 719667 h 1134534"/>
                <a:gd name="connsiteX77" fmla="*/ 1051983 w 2250016"/>
                <a:gd name="connsiteY77" fmla="*/ 719667 h 1134534"/>
                <a:gd name="connsiteX78" fmla="*/ 1051983 w 2250016"/>
                <a:gd name="connsiteY78" fmla="*/ 730250 h 1134534"/>
                <a:gd name="connsiteX79" fmla="*/ 1145116 w 2250016"/>
                <a:gd name="connsiteY79" fmla="*/ 730250 h 1134534"/>
                <a:gd name="connsiteX80" fmla="*/ 1145116 w 2250016"/>
                <a:gd name="connsiteY80" fmla="*/ 751417 h 1134534"/>
                <a:gd name="connsiteX81" fmla="*/ 1181100 w 2250016"/>
                <a:gd name="connsiteY81" fmla="*/ 751417 h 1134534"/>
                <a:gd name="connsiteX82" fmla="*/ 1181100 w 2250016"/>
                <a:gd name="connsiteY82" fmla="*/ 772584 h 1134534"/>
                <a:gd name="connsiteX83" fmla="*/ 1223433 w 2250016"/>
                <a:gd name="connsiteY83" fmla="*/ 772584 h 1134534"/>
                <a:gd name="connsiteX84" fmla="*/ 1223433 w 2250016"/>
                <a:gd name="connsiteY84" fmla="*/ 789517 h 1134534"/>
                <a:gd name="connsiteX85" fmla="*/ 1274233 w 2250016"/>
                <a:gd name="connsiteY85" fmla="*/ 789517 h 1134534"/>
                <a:gd name="connsiteX86" fmla="*/ 1274233 w 2250016"/>
                <a:gd name="connsiteY86" fmla="*/ 817034 h 1134534"/>
                <a:gd name="connsiteX87" fmla="*/ 1314450 w 2250016"/>
                <a:gd name="connsiteY87" fmla="*/ 817034 h 1134534"/>
                <a:gd name="connsiteX88" fmla="*/ 1314450 w 2250016"/>
                <a:gd name="connsiteY88" fmla="*/ 844550 h 1134534"/>
                <a:gd name="connsiteX89" fmla="*/ 1322916 w 2250016"/>
                <a:gd name="connsiteY89" fmla="*/ 844550 h 1134534"/>
                <a:gd name="connsiteX90" fmla="*/ 1322916 w 2250016"/>
                <a:gd name="connsiteY90" fmla="*/ 865717 h 1134534"/>
                <a:gd name="connsiteX91" fmla="*/ 1333499 w 2250016"/>
                <a:gd name="connsiteY91" fmla="*/ 876300 h 1134534"/>
                <a:gd name="connsiteX92" fmla="*/ 1380066 w 2250016"/>
                <a:gd name="connsiteY92" fmla="*/ 876300 h 1134534"/>
                <a:gd name="connsiteX93" fmla="*/ 1369483 w 2250016"/>
                <a:gd name="connsiteY93" fmla="*/ 886883 h 1134534"/>
                <a:gd name="connsiteX94" fmla="*/ 1435100 w 2250016"/>
                <a:gd name="connsiteY94" fmla="*/ 886883 h 1134534"/>
                <a:gd name="connsiteX95" fmla="*/ 1435100 w 2250016"/>
                <a:gd name="connsiteY95" fmla="*/ 905934 h 1134534"/>
                <a:gd name="connsiteX96" fmla="*/ 1447800 w 2250016"/>
                <a:gd name="connsiteY96" fmla="*/ 905934 h 1134534"/>
                <a:gd name="connsiteX97" fmla="*/ 1447800 w 2250016"/>
                <a:gd name="connsiteY97" fmla="*/ 924984 h 1134534"/>
                <a:gd name="connsiteX98" fmla="*/ 1488016 w 2250016"/>
                <a:gd name="connsiteY98" fmla="*/ 924984 h 1134534"/>
                <a:gd name="connsiteX99" fmla="*/ 1488016 w 2250016"/>
                <a:gd name="connsiteY99" fmla="*/ 924984 h 1134534"/>
                <a:gd name="connsiteX100" fmla="*/ 1504950 w 2250016"/>
                <a:gd name="connsiteY100" fmla="*/ 924984 h 1134534"/>
                <a:gd name="connsiteX101" fmla="*/ 1504950 w 2250016"/>
                <a:gd name="connsiteY101" fmla="*/ 967317 h 1134534"/>
                <a:gd name="connsiteX102" fmla="*/ 1589616 w 2250016"/>
                <a:gd name="connsiteY102" fmla="*/ 967317 h 1134534"/>
                <a:gd name="connsiteX103" fmla="*/ 1589616 w 2250016"/>
                <a:gd name="connsiteY103" fmla="*/ 980017 h 1134534"/>
                <a:gd name="connsiteX104" fmla="*/ 1589616 w 2250016"/>
                <a:gd name="connsiteY104" fmla="*/ 980017 h 1134534"/>
                <a:gd name="connsiteX105" fmla="*/ 1602316 w 2250016"/>
                <a:gd name="connsiteY105" fmla="*/ 992717 h 1134534"/>
                <a:gd name="connsiteX106" fmla="*/ 1627716 w 2250016"/>
                <a:gd name="connsiteY106" fmla="*/ 992717 h 1134534"/>
                <a:gd name="connsiteX107" fmla="*/ 1627716 w 2250016"/>
                <a:gd name="connsiteY107" fmla="*/ 1018117 h 1134534"/>
                <a:gd name="connsiteX108" fmla="*/ 1644650 w 2250016"/>
                <a:gd name="connsiteY108" fmla="*/ 1018117 h 1134534"/>
                <a:gd name="connsiteX109" fmla="*/ 1644650 w 2250016"/>
                <a:gd name="connsiteY109" fmla="*/ 1035050 h 1134534"/>
                <a:gd name="connsiteX110" fmla="*/ 1686983 w 2250016"/>
                <a:gd name="connsiteY110" fmla="*/ 1035050 h 1134534"/>
                <a:gd name="connsiteX111" fmla="*/ 1686983 w 2250016"/>
                <a:gd name="connsiteY111" fmla="*/ 1047750 h 1134534"/>
                <a:gd name="connsiteX112" fmla="*/ 1720850 w 2250016"/>
                <a:gd name="connsiteY112" fmla="*/ 1047750 h 1134534"/>
                <a:gd name="connsiteX113" fmla="*/ 1720850 w 2250016"/>
                <a:gd name="connsiteY113" fmla="*/ 1066800 h 1134534"/>
                <a:gd name="connsiteX114" fmla="*/ 1828800 w 2250016"/>
                <a:gd name="connsiteY114" fmla="*/ 1066800 h 1134534"/>
                <a:gd name="connsiteX115" fmla="*/ 1828800 w 2250016"/>
                <a:gd name="connsiteY115" fmla="*/ 1098550 h 1134534"/>
                <a:gd name="connsiteX116" fmla="*/ 1905000 w 2250016"/>
                <a:gd name="connsiteY116" fmla="*/ 1098550 h 1134534"/>
                <a:gd name="connsiteX117" fmla="*/ 1905000 w 2250016"/>
                <a:gd name="connsiteY117" fmla="*/ 1098550 h 1134534"/>
                <a:gd name="connsiteX118" fmla="*/ 1905000 w 2250016"/>
                <a:gd name="connsiteY118" fmla="*/ 1098550 h 1134534"/>
                <a:gd name="connsiteX119" fmla="*/ 1917700 w 2250016"/>
                <a:gd name="connsiteY119" fmla="*/ 1111250 h 1134534"/>
                <a:gd name="connsiteX120" fmla="*/ 1947333 w 2250016"/>
                <a:gd name="connsiteY120" fmla="*/ 1111250 h 1134534"/>
                <a:gd name="connsiteX121" fmla="*/ 1947333 w 2250016"/>
                <a:gd name="connsiteY121" fmla="*/ 1130300 h 1134534"/>
                <a:gd name="connsiteX122" fmla="*/ 2097616 w 2250016"/>
                <a:gd name="connsiteY122" fmla="*/ 1130300 h 1134534"/>
                <a:gd name="connsiteX123" fmla="*/ 2097616 w 2250016"/>
                <a:gd name="connsiteY123" fmla="*/ 1134534 h 1134534"/>
                <a:gd name="connsiteX124" fmla="*/ 2250016 w 2250016"/>
                <a:gd name="connsiteY124" fmla="*/ 1134534 h 1134534"/>
                <a:gd name="connsiteX0" fmla="*/ 0 w 2250016"/>
                <a:gd name="connsiteY0" fmla="*/ 0 h 1134534"/>
                <a:gd name="connsiteX1" fmla="*/ 0 w 2250016"/>
                <a:gd name="connsiteY1" fmla="*/ 42334 h 1134534"/>
                <a:gd name="connsiteX2" fmla="*/ 31750 w 2250016"/>
                <a:gd name="connsiteY2" fmla="*/ 42334 h 1134534"/>
                <a:gd name="connsiteX3" fmla="*/ 31750 w 2250016"/>
                <a:gd name="connsiteY3" fmla="*/ 59267 h 1134534"/>
                <a:gd name="connsiteX4" fmla="*/ 61383 w 2250016"/>
                <a:gd name="connsiteY4" fmla="*/ 59267 h 1134534"/>
                <a:gd name="connsiteX5" fmla="*/ 61383 w 2250016"/>
                <a:gd name="connsiteY5" fmla="*/ 67734 h 1134534"/>
                <a:gd name="connsiteX6" fmla="*/ 84666 w 2250016"/>
                <a:gd name="connsiteY6" fmla="*/ 67734 h 1134534"/>
                <a:gd name="connsiteX7" fmla="*/ 84666 w 2250016"/>
                <a:gd name="connsiteY7" fmla="*/ 67734 h 1134534"/>
                <a:gd name="connsiteX8" fmla="*/ 84666 w 2250016"/>
                <a:gd name="connsiteY8" fmla="*/ 84667 h 1134534"/>
                <a:gd name="connsiteX9" fmla="*/ 105833 w 2250016"/>
                <a:gd name="connsiteY9" fmla="*/ 84667 h 1134534"/>
                <a:gd name="connsiteX10" fmla="*/ 105833 w 2250016"/>
                <a:gd name="connsiteY10" fmla="*/ 84667 h 1134534"/>
                <a:gd name="connsiteX11" fmla="*/ 105833 w 2250016"/>
                <a:gd name="connsiteY11" fmla="*/ 101600 h 1134534"/>
                <a:gd name="connsiteX12" fmla="*/ 156633 w 2250016"/>
                <a:gd name="connsiteY12" fmla="*/ 101600 h 1134534"/>
                <a:gd name="connsiteX13" fmla="*/ 156633 w 2250016"/>
                <a:gd name="connsiteY13" fmla="*/ 120650 h 1134534"/>
                <a:gd name="connsiteX14" fmla="*/ 162983 w 2250016"/>
                <a:gd name="connsiteY14" fmla="*/ 120650 h 1134534"/>
                <a:gd name="connsiteX15" fmla="*/ 162983 w 2250016"/>
                <a:gd name="connsiteY15" fmla="*/ 137584 h 1134534"/>
                <a:gd name="connsiteX16" fmla="*/ 207433 w 2250016"/>
                <a:gd name="connsiteY16" fmla="*/ 137584 h 1134534"/>
                <a:gd name="connsiteX17" fmla="*/ 207433 w 2250016"/>
                <a:gd name="connsiteY17" fmla="*/ 162984 h 1134534"/>
                <a:gd name="connsiteX18" fmla="*/ 237066 w 2250016"/>
                <a:gd name="connsiteY18" fmla="*/ 162984 h 1134534"/>
                <a:gd name="connsiteX19" fmla="*/ 237066 w 2250016"/>
                <a:gd name="connsiteY19" fmla="*/ 192617 h 1134534"/>
                <a:gd name="connsiteX20" fmla="*/ 296333 w 2250016"/>
                <a:gd name="connsiteY20" fmla="*/ 192617 h 1134534"/>
                <a:gd name="connsiteX21" fmla="*/ 296333 w 2250016"/>
                <a:gd name="connsiteY21" fmla="*/ 209550 h 1134534"/>
                <a:gd name="connsiteX22" fmla="*/ 323850 w 2250016"/>
                <a:gd name="connsiteY22" fmla="*/ 209550 h 1134534"/>
                <a:gd name="connsiteX23" fmla="*/ 323850 w 2250016"/>
                <a:gd name="connsiteY23" fmla="*/ 218017 h 1134534"/>
                <a:gd name="connsiteX24" fmla="*/ 351366 w 2250016"/>
                <a:gd name="connsiteY24" fmla="*/ 218017 h 1134534"/>
                <a:gd name="connsiteX25" fmla="*/ 351366 w 2250016"/>
                <a:gd name="connsiteY25" fmla="*/ 247650 h 1134534"/>
                <a:gd name="connsiteX26" fmla="*/ 357716 w 2250016"/>
                <a:gd name="connsiteY26" fmla="*/ 247650 h 1134534"/>
                <a:gd name="connsiteX27" fmla="*/ 358246 w 2250016"/>
                <a:gd name="connsiteY27" fmla="*/ 258234 h 1134534"/>
                <a:gd name="connsiteX28" fmla="*/ 393700 w 2250016"/>
                <a:gd name="connsiteY28" fmla="*/ 258233 h 1134534"/>
                <a:gd name="connsiteX29" fmla="*/ 393700 w 2250016"/>
                <a:gd name="connsiteY29" fmla="*/ 309034 h 1134534"/>
                <a:gd name="connsiteX30" fmla="*/ 397933 w 2250016"/>
                <a:gd name="connsiteY30" fmla="*/ 309034 h 1134534"/>
                <a:gd name="connsiteX31" fmla="*/ 397933 w 2250016"/>
                <a:gd name="connsiteY31" fmla="*/ 309034 h 1134534"/>
                <a:gd name="connsiteX32" fmla="*/ 410633 w 2250016"/>
                <a:gd name="connsiteY32" fmla="*/ 321734 h 1134534"/>
                <a:gd name="connsiteX33" fmla="*/ 410633 w 2250016"/>
                <a:gd name="connsiteY33" fmla="*/ 338667 h 1134534"/>
                <a:gd name="connsiteX34" fmla="*/ 427566 w 2250016"/>
                <a:gd name="connsiteY34" fmla="*/ 338667 h 1134534"/>
                <a:gd name="connsiteX35" fmla="*/ 427566 w 2250016"/>
                <a:gd name="connsiteY35" fmla="*/ 368300 h 1134534"/>
                <a:gd name="connsiteX36" fmla="*/ 448733 w 2250016"/>
                <a:gd name="connsiteY36" fmla="*/ 368300 h 1134534"/>
                <a:gd name="connsiteX37" fmla="*/ 448733 w 2250016"/>
                <a:gd name="connsiteY37" fmla="*/ 429684 h 1134534"/>
                <a:gd name="connsiteX38" fmla="*/ 512233 w 2250016"/>
                <a:gd name="connsiteY38" fmla="*/ 429684 h 1134534"/>
                <a:gd name="connsiteX39" fmla="*/ 512233 w 2250016"/>
                <a:gd name="connsiteY39" fmla="*/ 444500 h 1134534"/>
                <a:gd name="connsiteX40" fmla="*/ 533400 w 2250016"/>
                <a:gd name="connsiteY40" fmla="*/ 444500 h 1134534"/>
                <a:gd name="connsiteX41" fmla="*/ 533400 w 2250016"/>
                <a:gd name="connsiteY41" fmla="*/ 455084 h 1134534"/>
                <a:gd name="connsiteX42" fmla="*/ 533400 w 2250016"/>
                <a:gd name="connsiteY42" fmla="*/ 455084 h 1134534"/>
                <a:gd name="connsiteX43" fmla="*/ 554566 w 2250016"/>
                <a:gd name="connsiteY43" fmla="*/ 455084 h 1134534"/>
                <a:gd name="connsiteX44" fmla="*/ 554566 w 2250016"/>
                <a:gd name="connsiteY44" fmla="*/ 474134 h 1134534"/>
                <a:gd name="connsiteX45" fmla="*/ 554566 w 2250016"/>
                <a:gd name="connsiteY45" fmla="*/ 474134 h 1134534"/>
                <a:gd name="connsiteX46" fmla="*/ 563033 w 2250016"/>
                <a:gd name="connsiteY46" fmla="*/ 482601 h 1134534"/>
                <a:gd name="connsiteX47" fmla="*/ 579966 w 2250016"/>
                <a:gd name="connsiteY47" fmla="*/ 482601 h 1134534"/>
                <a:gd name="connsiteX48" fmla="*/ 579966 w 2250016"/>
                <a:gd name="connsiteY48" fmla="*/ 482601 h 1134534"/>
                <a:gd name="connsiteX49" fmla="*/ 579966 w 2250016"/>
                <a:gd name="connsiteY49" fmla="*/ 518584 h 1134534"/>
                <a:gd name="connsiteX50" fmla="*/ 656166 w 2250016"/>
                <a:gd name="connsiteY50" fmla="*/ 518584 h 1134534"/>
                <a:gd name="connsiteX51" fmla="*/ 656166 w 2250016"/>
                <a:gd name="connsiteY51" fmla="*/ 518584 h 1134534"/>
                <a:gd name="connsiteX52" fmla="*/ 656166 w 2250016"/>
                <a:gd name="connsiteY52" fmla="*/ 535517 h 1134534"/>
                <a:gd name="connsiteX53" fmla="*/ 670983 w 2250016"/>
                <a:gd name="connsiteY53" fmla="*/ 535517 h 1134534"/>
                <a:gd name="connsiteX54" fmla="*/ 683683 w 2250016"/>
                <a:gd name="connsiteY54" fmla="*/ 543984 h 1134534"/>
                <a:gd name="connsiteX55" fmla="*/ 696383 w 2250016"/>
                <a:gd name="connsiteY55" fmla="*/ 556684 h 1134534"/>
                <a:gd name="connsiteX56" fmla="*/ 706966 w 2250016"/>
                <a:gd name="connsiteY56" fmla="*/ 567267 h 1134534"/>
                <a:gd name="connsiteX57" fmla="*/ 706966 w 2250016"/>
                <a:gd name="connsiteY57" fmla="*/ 586317 h 1134534"/>
                <a:gd name="connsiteX58" fmla="*/ 764116 w 2250016"/>
                <a:gd name="connsiteY58" fmla="*/ 586317 h 1134534"/>
                <a:gd name="connsiteX59" fmla="*/ 755650 w 2250016"/>
                <a:gd name="connsiteY59" fmla="*/ 594783 h 1134534"/>
                <a:gd name="connsiteX60" fmla="*/ 781050 w 2250016"/>
                <a:gd name="connsiteY60" fmla="*/ 594783 h 1134534"/>
                <a:gd name="connsiteX61" fmla="*/ 781050 w 2250016"/>
                <a:gd name="connsiteY61" fmla="*/ 611717 h 1134534"/>
                <a:gd name="connsiteX62" fmla="*/ 797983 w 2250016"/>
                <a:gd name="connsiteY62" fmla="*/ 611717 h 1134534"/>
                <a:gd name="connsiteX63" fmla="*/ 797983 w 2250016"/>
                <a:gd name="connsiteY63" fmla="*/ 611717 h 1134534"/>
                <a:gd name="connsiteX64" fmla="*/ 831850 w 2250016"/>
                <a:gd name="connsiteY64" fmla="*/ 611717 h 1134534"/>
                <a:gd name="connsiteX65" fmla="*/ 831850 w 2250016"/>
                <a:gd name="connsiteY65" fmla="*/ 628650 h 1134534"/>
                <a:gd name="connsiteX66" fmla="*/ 918633 w 2250016"/>
                <a:gd name="connsiteY66" fmla="*/ 628650 h 1134534"/>
                <a:gd name="connsiteX67" fmla="*/ 918633 w 2250016"/>
                <a:gd name="connsiteY67" fmla="*/ 656167 h 1134534"/>
                <a:gd name="connsiteX68" fmla="*/ 918633 w 2250016"/>
                <a:gd name="connsiteY68" fmla="*/ 656167 h 1134534"/>
                <a:gd name="connsiteX69" fmla="*/ 929216 w 2250016"/>
                <a:gd name="connsiteY69" fmla="*/ 666750 h 1134534"/>
                <a:gd name="connsiteX70" fmla="*/ 948266 w 2250016"/>
                <a:gd name="connsiteY70" fmla="*/ 666750 h 1134534"/>
                <a:gd name="connsiteX71" fmla="*/ 948266 w 2250016"/>
                <a:gd name="connsiteY71" fmla="*/ 685800 h 1134534"/>
                <a:gd name="connsiteX72" fmla="*/ 1011766 w 2250016"/>
                <a:gd name="connsiteY72" fmla="*/ 685800 h 1134534"/>
                <a:gd name="connsiteX73" fmla="*/ 1011766 w 2250016"/>
                <a:gd name="connsiteY73" fmla="*/ 702734 h 1134534"/>
                <a:gd name="connsiteX74" fmla="*/ 1026583 w 2250016"/>
                <a:gd name="connsiteY74" fmla="*/ 702734 h 1134534"/>
                <a:gd name="connsiteX75" fmla="*/ 1026583 w 2250016"/>
                <a:gd name="connsiteY75" fmla="*/ 719667 h 1134534"/>
                <a:gd name="connsiteX76" fmla="*/ 1051983 w 2250016"/>
                <a:gd name="connsiteY76" fmla="*/ 719667 h 1134534"/>
                <a:gd name="connsiteX77" fmla="*/ 1051983 w 2250016"/>
                <a:gd name="connsiteY77" fmla="*/ 730250 h 1134534"/>
                <a:gd name="connsiteX78" fmla="*/ 1145116 w 2250016"/>
                <a:gd name="connsiteY78" fmla="*/ 730250 h 1134534"/>
                <a:gd name="connsiteX79" fmla="*/ 1145116 w 2250016"/>
                <a:gd name="connsiteY79" fmla="*/ 751417 h 1134534"/>
                <a:gd name="connsiteX80" fmla="*/ 1181100 w 2250016"/>
                <a:gd name="connsiteY80" fmla="*/ 751417 h 1134534"/>
                <a:gd name="connsiteX81" fmla="*/ 1181100 w 2250016"/>
                <a:gd name="connsiteY81" fmla="*/ 772584 h 1134534"/>
                <a:gd name="connsiteX82" fmla="*/ 1223433 w 2250016"/>
                <a:gd name="connsiteY82" fmla="*/ 772584 h 1134534"/>
                <a:gd name="connsiteX83" fmla="*/ 1223433 w 2250016"/>
                <a:gd name="connsiteY83" fmla="*/ 789517 h 1134534"/>
                <a:gd name="connsiteX84" fmla="*/ 1274233 w 2250016"/>
                <a:gd name="connsiteY84" fmla="*/ 789517 h 1134534"/>
                <a:gd name="connsiteX85" fmla="*/ 1274233 w 2250016"/>
                <a:gd name="connsiteY85" fmla="*/ 817034 h 1134534"/>
                <a:gd name="connsiteX86" fmla="*/ 1314450 w 2250016"/>
                <a:gd name="connsiteY86" fmla="*/ 817034 h 1134534"/>
                <a:gd name="connsiteX87" fmla="*/ 1314450 w 2250016"/>
                <a:gd name="connsiteY87" fmla="*/ 844550 h 1134534"/>
                <a:gd name="connsiteX88" fmla="*/ 1322916 w 2250016"/>
                <a:gd name="connsiteY88" fmla="*/ 844550 h 1134534"/>
                <a:gd name="connsiteX89" fmla="*/ 1322916 w 2250016"/>
                <a:gd name="connsiteY89" fmla="*/ 865717 h 1134534"/>
                <a:gd name="connsiteX90" fmla="*/ 1333499 w 2250016"/>
                <a:gd name="connsiteY90" fmla="*/ 876300 h 1134534"/>
                <a:gd name="connsiteX91" fmla="*/ 1380066 w 2250016"/>
                <a:gd name="connsiteY91" fmla="*/ 876300 h 1134534"/>
                <a:gd name="connsiteX92" fmla="*/ 1369483 w 2250016"/>
                <a:gd name="connsiteY92" fmla="*/ 886883 h 1134534"/>
                <a:gd name="connsiteX93" fmla="*/ 1435100 w 2250016"/>
                <a:gd name="connsiteY93" fmla="*/ 886883 h 1134534"/>
                <a:gd name="connsiteX94" fmla="*/ 1435100 w 2250016"/>
                <a:gd name="connsiteY94" fmla="*/ 905934 h 1134534"/>
                <a:gd name="connsiteX95" fmla="*/ 1447800 w 2250016"/>
                <a:gd name="connsiteY95" fmla="*/ 905934 h 1134534"/>
                <a:gd name="connsiteX96" fmla="*/ 1447800 w 2250016"/>
                <a:gd name="connsiteY96" fmla="*/ 924984 h 1134534"/>
                <a:gd name="connsiteX97" fmla="*/ 1488016 w 2250016"/>
                <a:gd name="connsiteY97" fmla="*/ 924984 h 1134534"/>
                <a:gd name="connsiteX98" fmla="*/ 1488016 w 2250016"/>
                <a:gd name="connsiteY98" fmla="*/ 924984 h 1134534"/>
                <a:gd name="connsiteX99" fmla="*/ 1504950 w 2250016"/>
                <a:gd name="connsiteY99" fmla="*/ 924984 h 1134534"/>
                <a:gd name="connsiteX100" fmla="*/ 1504950 w 2250016"/>
                <a:gd name="connsiteY100" fmla="*/ 967317 h 1134534"/>
                <a:gd name="connsiteX101" fmla="*/ 1589616 w 2250016"/>
                <a:gd name="connsiteY101" fmla="*/ 967317 h 1134534"/>
                <a:gd name="connsiteX102" fmla="*/ 1589616 w 2250016"/>
                <a:gd name="connsiteY102" fmla="*/ 980017 h 1134534"/>
                <a:gd name="connsiteX103" fmla="*/ 1589616 w 2250016"/>
                <a:gd name="connsiteY103" fmla="*/ 980017 h 1134534"/>
                <a:gd name="connsiteX104" fmla="*/ 1602316 w 2250016"/>
                <a:gd name="connsiteY104" fmla="*/ 992717 h 1134534"/>
                <a:gd name="connsiteX105" fmla="*/ 1627716 w 2250016"/>
                <a:gd name="connsiteY105" fmla="*/ 992717 h 1134534"/>
                <a:gd name="connsiteX106" fmla="*/ 1627716 w 2250016"/>
                <a:gd name="connsiteY106" fmla="*/ 1018117 h 1134534"/>
                <a:gd name="connsiteX107" fmla="*/ 1644650 w 2250016"/>
                <a:gd name="connsiteY107" fmla="*/ 1018117 h 1134534"/>
                <a:gd name="connsiteX108" fmla="*/ 1644650 w 2250016"/>
                <a:gd name="connsiteY108" fmla="*/ 1035050 h 1134534"/>
                <a:gd name="connsiteX109" fmla="*/ 1686983 w 2250016"/>
                <a:gd name="connsiteY109" fmla="*/ 1035050 h 1134534"/>
                <a:gd name="connsiteX110" fmla="*/ 1686983 w 2250016"/>
                <a:gd name="connsiteY110" fmla="*/ 1047750 h 1134534"/>
                <a:gd name="connsiteX111" fmla="*/ 1720850 w 2250016"/>
                <a:gd name="connsiteY111" fmla="*/ 1047750 h 1134534"/>
                <a:gd name="connsiteX112" fmla="*/ 1720850 w 2250016"/>
                <a:gd name="connsiteY112" fmla="*/ 1066800 h 1134534"/>
                <a:gd name="connsiteX113" fmla="*/ 1828800 w 2250016"/>
                <a:gd name="connsiteY113" fmla="*/ 1066800 h 1134534"/>
                <a:gd name="connsiteX114" fmla="*/ 1828800 w 2250016"/>
                <a:gd name="connsiteY114" fmla="*/ 1098550 h 1134534"/>
                <a:gd name="connsiteX115" fmla="*/ 1905000 w 2250016"/>
                <a:gd name="connsiteY115" fmla="*/ 1098550 h 1134534"/>
                <a:gd name="connsiteX116" fmla="*/ 1905000 w 2250016"/>
                <a:gd name="connsiteY116" fmla="*/ 1098550 h 1134534"/>
                <a:gd name="connsiteX117" fmla="*/ 1905000 w 2250016"/>
                <a:gd name="connsiteY117" fmla="*/ 1098550 h 1134534"/>
                <a:gd name="connsiteX118" fmla="*/ 1917700 w 2250016"/>
                <a:gd name="connsiteY118" fmla="*/ 1111250 h 1134534"/>
                <a:gd name="connsiteX119" fmla="*/ 1947333 w 2250016"/>
                <a:gd name="connsiteY119" fmla="*/ 1111250 h 1134534"/>
                <a:gd name="connsiteX120" fmla="*/ 1947333 w 2250016"/>
                <a:gd name="connsiteY120" fmla="*/ 1130300 h 1134534"/>
                <a:gd name="connsiteX121" fmla="*/ 2097616 w 2250016"/>
                <a:gd name="connsiteY121" fmla="*/ 1130300 h 1134534"/>
                <a:gd name="connsiteX122" fmla="*/ 2097616 w 2250016"/>
                <a:gd name="connsiteY122" fmla="*/ 1134534 h 1134534"/>
                <a:gd name="connsiteX123" fmla="*/ 2250016 w 2250016"/>
                <a:gd name="connsiteY123" fmla="*/ 1134534 h 1134534"/>
                <a:gd name="connsiteX0" fmla="*/ 0 w 2250016"/>
                <a:gd name="connsiteY0" fmla="*/ 0 h 1134534"/>
                <a:gd name="connsiteX1" fmla="*/ 0 w 2250016"/>
                <a:gd name="connsiteY1" fmla="*/ 42334 h 1134534"/>
                <a:gd name="connsiteX2" fmla="*/ 31750 w 2250016"/>
                <a:gd name="connsiteY2" fmla="*/ 42334 h 1134534"/>
                <a:gd name="connsiteX3" fmla="*/ 31750 w 2250016"/>
                <a:gd name="connsiteY3" fmla="*/ 59267 h 1134534"/>
                <a:gd name="connsiteX4" fmla="*/ 61383 w 2250016"/>
                <a:gd name="connsiteY4" fmla="*/ 59267 h 1134534"/>
                <a:gd name="connsiteX5" fmla="*/ 61383 w 2250016"/>
                <a:gd name="connsiteY5" fmla="*/ 67734 h 1134534"/>
                <a:gd name="connsiteX6" fmla="*/ 84666 w 2250016"/>
                <a:gd name="connsiteY6" fmla="*/ 67734 h 1134534"/>
                <a:gd name="connsiteX7" fmla="*/ 84666 w 2250016"/>
                <a:gd name="connsiteY7" fmla="*/ 67734 h 1134534"/>
                <a:gd name="connsiteX8" fmla="*/ 84666 w 2250016"/>
                <a:gd name="connsiteY8" fmla="*/ 84667 h 1134534"/>
                <a:gd name="connsiteX9" fmla="*/ 105833 w 2250016"/>
                <a:gd name="connsiteY9" fmla="*/ 84667 h 1134534"/>
                <a:gd name="connsiteX10" fmla="*/ 105833 w 2250016"/>
                <a:gd name="connsiteY10" fmla="*/ 84667 h 1134534"/>
                <a:gd name="connsiteX11" fmla="*/ 105833 w 2250016"/>
                <a:gd name="connsiteY11" fmla="*/ 101600 h 1134534"/>
                <a:gd name="connsiteX12" fmla="*/ 156633 w 2250016"/>
                <a:gd name="connsiteY12" fmla="*/ 101600 h 1134534"/>
                <a:gd name="connsiteX13" fmla="*/ 156633 w 2250016"/>
                <a:gd name="connsiteY13" fmla="*/ 120650 h 1134534"/>
                <a:gd name="connsiteX14" fmla="*/ 162983 w 2250016"/>
                <a:gd name="connsiteY14" fmla="*/ 120650 h 1134534"/>
                <a:gd name="connsiteX15" fmla="*/ 162983 w 2250016"/>
                <a:gd name="connsiteY15" fmla="*/ 137584 h 1134534"/>
                <a:gd name="connsiteX16" fmla="*/ 207433 w 2250016"/>
                <a:gd name="connsiteY16" fmla="*/ 137584 h 1134534"/>
                <a:gd name="connsiteX17" fmla="*/ 207433 w 2250016"/>
                <a:gd name="connsiteY17" fmla="*/ 162984 h 1134534"/>
                <a:gd name="connsiteX18" fmla="*/ 237066 w 2250016"/>
                <a:gd name="connsiteY18" fmla="*/ 162984 h 1134534"/>
                <a:gd name="connsiteX19" fmla="*/ 237066 w 2250016"/>
                <a:gd name="connsiteY19" fmla="*/ 192617 h 1134534"/>
                <a:gd name="connsiteX20" fmla="*/ 296333 w 2250016"/>
                <a:gd name="connsiteY20" fmla="*/ 192617 h 1134534"/>
                <a:gd name="connsiteX21" fmla="*/ 296333 w 2250016"/>
                <a:gd name="connsiteY21" fmla="*/ 209550 h 1134534"/>
                <a:gd name="connsiteX22" fmla="*/ 323850 w 2250016"/>
                <a:gd name="connsiteY22" fmla="*/ 209550 h 1134534"/>
                <a:gd name="connsiteX23" fmla="*/ 323850 w 2250016"/>
                <a:gd name="connsiteY23" fmla="*/ 218017 h 1134534"/>
                <a:gd name="connsiteX24" fmla="*/ 351366 w 2250016"/>
                <a:gd name="connsiteY24" fmla="*/ 218017 h 1134534"/>
                <a:gd name="connsiteX25" fmla="*/ 351366 w 2250016"/>
                <a:gd name="connsiteY25" fmla="*/ 247650 h 1134534"/>
                <a:gd name="connsiteX26" fmla="*/ 357716 w 2250016"/>
                <a:gd name="connsiteY26" fmla="*/ 247650 h 1134534"/>
                <a:gd name="connsiteX27" fmla="*/ 358246 w 2250016"/>
                <a:gd name="connsiteY27" fmla="*/ 258234 h 1134534"/>
                <a:gd name="connsiteX28" fmla="*/ 393700 w 2250016"/>
                <a:gd name="connsiteY28" fmla="*/ 258233 h 1134534"/>
                <a:gd name="connsiteX29" fmla="*/ 393700 w 2250016"/>
                <a:gd name="connsiteY29" fmla="*/ 309034 h 1134534"/>
                <a:gd name="connsiteX30" fmla="*/ 397933 w 2250016"/>
                <a:gd name="connsiteY30" fmla="*/ 309034 h 1134534"/>
                <a:gd name="connsiteX31" fmla="*/ 397933 w 2250016"/>
                <a:gd name="connsiteY31" fmla="*/ 309034 h 1134534"/>
                <a:gd name="connsiteX32" fmla="*/ 410633 w 2250016"/>
                <a:gd name="connsiteY32" fmla="*/ 321734 h 1134534"/>
                <a:gd name="connsiteX33" fmla="*/ 410633 w 2250016"/>
                <a:gd name="connsiteY33" fmla="*/ 338667 h 1134534"/>
                <a:gd name="connsiteX34" fmla="*/ 427566 w 2250016"/>
                <a:gd name="connsiteY34" fmla="*/ 338667 h 1134534"/>
                <a:gd name="connsiteX35" fmla="*/ 427566 w 2250016"/>
                <a:gd name="connsiteY35" fmla="*/ 368300 h 1134534"/>
                <a:gd name="connsiteX36" fmla="*/ 448733 w 2250016"/>
                <a:gd name="connsiteY36" fmla="*/ 368300 h 1134534"/>
                <a:gd name="connsiteX37" fmla="*/ 448733 w 2250016"/>
                <a:gd name="connsiteY37" fmla="*/ 429684 h 1134534"/>
                <a:gd name="connsiteX38" fmla="*/ 512233 w 2250016"/>
                <a:gd name="connsiteY38" fmla="*/ 429684 h 1134534"/>
                <a:gd name="connsiteX39" fmla="*/ 512233 w 2250016"/>
                <a:gd name="connsiteY39" fmla="*/ 444500 h 1134534"/>
                <a:gd name="connsiteX40" fmla="*/ 533400 w 2250016"/>
                <a:gd name="connsiteY40" fmla="*/ 444500 h 1134534"/>
                <a:gd name="connsiteX41" fmla="*/ 533400 w 2250016"/>
                <a:gd name="connsiteY41" fmla="*/ 455084 h 1134534"/>
                <a:gd name="connsiteX42" fmla="*/ 533400 w 2250016"/>
                <a:gd name="connsiteY42" fmla="*/ 455084 h 1134534"/>
                <a:gd name="connsiteX43" fmla="*/ 554566 w 2250016"/>
                <a:gd name="connsiteY43" fmla="*/ 455084 h 1134534"/>
                <a:gd name="connsiteX44" fmla="*/ 554566 w 2250016"/>
                <a:gd name="connsiteY44" fmla="*/ 474134 h 1134534"/>
                <a:gd name="connsiteX45" fmla="*/ 554566 w 2250016"/>
                <a:gd name="connsiteY45" fmla="*/ 474134 h 1134534"/>
                <a:gd name="connsiteX46" fmla="*/ 563033 w 2250016"/>
                <a:gd name="connsiteY46" fmla="*/ 482601 h 1134534"/>
                <a:gd name="connsiteX47" fmla="*/ 579966 w 2250016"/>
                <a:gd name="connsiteY47" fmla="*/ 482601 h 1134534"/>
                <a:gd name="connsiteX48" fmla="*/ 579966 w 2250016"/>
                <a:gd name="connsiteY48" fmla="*/ 482601 h 1134534"/>
                <a:gd name="connsiteX49" fmla="*/ 579966 w 2250016"/>
                <a:gd name="connsiteY49" fmla="*/ 518584 h 1134534"/>
                <a:gd name="connsiteX50" fmla="*/ 656166 w 2250016"/>
                <a:gd name="connsiteY50" fmla="*/ 518584 h 1134534"/>
                <a:gd name="connsiteX51" fmla="*/ 656166 w 2250016"/>
                <a:gd name="connsiteY51" fmla="*/ 518584 h 1134534"/>
                <a:gd name="connsiteX52" fmla="*/ 656166 w 2250016"/>
                <a:gd name="connsiteY52" fmla="*/ 535517 h 1134534"/>
                <a:gd name="connsiteX53" fmla="*/ 670983 w 2250016"/>
                <a:gd name="connsiteY53" fmla="*/ 535517 h 1134534"/>
                <a:gd name="connsiteX54" fmla="*/ 683683 w 2250016"/>
                <a:gd name="connsiteY54" fmla="*/ 543984 h 1134534"/>
                <a:gd name="connsiteX55" fmla="*/ 696383 w 2250016"/>
                <a:gd name="connsiteY55" fmla="*/ 556684 h 1134534"/>
                <a:gd name="connsiteX56" fmla="*/ 706966 w 2250016"/>
                <a:gd name="connsiteY56" fmla="*/ 567267 h 1134534"/>
                <a:gd name="connsiteX57" fmla="*/ 706966 w 2250016"/>
                <a:gd name="connsiteY57" fmla="*/ 586317 h 1134534"/>
                <a:gd name="connsiteX58" fmla="*/ 764116 w 2250016"/>
                <a:gd name="connsiteY58" fmla="*/ 586317 h 1134534"/>
                <a:gd name="connsiteX59" fmla="*/ 762000 w 2250016"/>
                <a:gd name="connsiteY59" fmla="*/ 594783 h 1134534"/>
                <a:gd name="connsiteX60" fmla="*/ 781050 w 2250016"/>
                <a:gd name="connsiteY60" fmla="*/ 594783 h 1134534"/>
                <a:gd name="connsiteX61" fmla="*/ 781050 w 2250016"/>
                <a:gd name="connsiteY61" fmla="*/ 611717 h 1134534"/>
                <a:gd name="connsiteX62" fmla="*/ 797983 w 2250016"/>
                <a:gd name="connsiteY62" fmla="*/ 611717 h 1134534"/>
                <a:gd name="connsiteX63" fmla="*/ 797983 w 2250016"/>
                <a:gd name="connsiteY63" fmla="*/ 611717 h 1134534"/>
                <a:gd name="connsiteX64" fmla="*/ 831850 w 2250016"/>
                <a:gd name="connsiteY64" fmla="*/ 611717 h 1134534"/>
                <a:gd name="connsiteX65" fmla="*/ 831850 w 2250016"/>
                <a:gd name="connsiteY65" fmla="*/ 628650 h 1134534"/>
                <a:gd name="connsiteX66" fmla="*/ 918633 w 2250016"/>
                <a:gd name="connsiteY66" fmla="*/ 628650 h 1134534"/>
                <a:gd name="connsiteX67" fmla="*/ 918633 w 2250016"/>
                <a:gd name="connsiteY67" fmla="*/ 656167 h 1134534"/>
                <a:gd name="connsiteX68" fmla="*/ 918633 w 2250016"/>
                <a:gd name="connsiteY68" fmla="*/ 656167 h 1134534"/>
                <a:gd name="connsiteX69" fmla="*/ 929216 w 2250016"/>
                <a:gd name="connsiteY69" fmla="*/ 666750 h 1134534"/>
                <a:gd name="connsiteX70" fmla="*/ 948266 w 2250016"/>
                <a:gd name="connsiteY70" fmla="*/ 666750 h 1134534"/>
                <a:gd name="connsiteX71" fmla="*/ 948266 w 2250016"/>
                <a:gd name="connsiteY71" fmla="*/ 685800 h 1134534"/>
                <a:gd name="connsiteX72" fmla="*/ 1011766 w 2250016"/>
                <a:gd name="connsiteY72" fmla="*/ 685800 h 1134534"/>
                <a:gd name="connsiteX73" fmla="*/ 1011766 w 2250016"/>
                <a:gd name="connsiteY73" fmla="*/ 702734 h 1134534"/>
                <a:gd name="connsiteX74" fmla="*/ 1026583 w 2250016"/>
                <a:gd name="connsiteY74" fmla="*/ 702734 h 1134534"/>
                <a:gd name="connsiteX75" fmla="*/ 1026583 w 2250016"/>
                <a:gd name="connsiteY75" fmla="*/ 719667 h 1134534"/>
                <a:gd name="connsiteX76" fmla="*/ 1051983 w 2250016"/>
                <a:gd name="connsiteY76" fmla="*/ 719667 h 1134534"/>
                <a:gd name="connsiteX77" fmla="*/ 1051983 w 2250016"/>
                <a:gd name="connsiteY77" fmla="*/ 730250 h 1134534"/>
                <a:gd name="connsiteX78" fmla="*/ 1145116 w 2250016"/>
                <a:gd name="connsiteY78" fmla="*/ 730250 h 1134534"/>
                <a:gd name="connsiteX79" fmla="*/ 1145116 w 2250016"/>
                <a:gd name="connsiteY79" fmla="*/ 751417 h 1134534"/>
                <a:gd name="connsiteX80" fmla="*/ 1181100 w 2250016"/>
                <a:gd name="connsiteY80" fmla="*/ 751417 h 1134534"/>
                <a:gd name="connsiteX81" fmla="*/ 1181100 w 2250016"/>
                <a:gd name="connsiteY81" fmla="*/ 772584 h 1134534"/>
                <a:gd name="connsiteX82" fmla="*/ 1223433 w 2250016"/>
                <a:gd name="connsiteY82" fmla="*/ 772584 h 1134534"/>
                <a:gd name="connsiteX83" fmla="*/ 1223433 w 2250016"/>
                <a:gd name="connsiteY83" fmla="*/ 789517 h 1134534"/>
                <a:gd name="connsiteX84" fmla="*/ 1274233 w 2250016"/>
                <a:gd name="connsiteY84" fmla="*/ 789517 h 1134534"/>
                <a:gd name="connsiteX85" fmla="*/ 1274233 w 2250016"/>
                <a:gd name="connsiteY85" fmla="*/ 817034 h 1134534"/>
                <a:gd name="connsiteX86" fmla="*/ 1314450 w 2250016"/>
                <a:gd name="connsiteY86" fmla="*/ 817034 h 1134534"/>
                <a:gd name="connsiteX87" fmla="*/ 1314450 w 2250016"/>
                <a:gd name="connsiteY87" fmla="*/ 844550 h 1134534"/>
                <a:gd name="connsiteX88" fmla="*/ 1322916 w 2250016"/>
                <a:gd name="connsiteY88" fmla="*/ 844550 h 1134534"/>
                <a:gd name="connsiteX89" fmla="*/ 1322916 w 2250016"/>
                <a:gd name="connsiteY89" fmla="*/ 865717 h 1134534"/>
                <a:gd name="connsiteX90" fmla="*/ 1333499 w 2250016"/>
                <a:gd name="connsiteY90" fmla="*/ 876300 h 1134534"/>
                <a:gd name="connsiteX91" fmla="*/ 1380066 w 2250016"/>
                <a:gd name="connsiteY91" fmla="*/ 876300 h 1134534"/>
                <a:gd name="connsiteX92" fmla="*/ 1369483 w 2250016"/>
                <a:gd name="connsiteY92" fmla="*/ 886883 h 1134534"/>
                <a:gd name="connsiteX93" fmla="*/ 1435100 w 2250016"/>
                <a:gd name="connsiteY93" fmla="*/ 886883 h 1134534"/>
                <a:gd name="connsiteX94" fmla="*/ 1435100 w 2250016"/>
                <a:gd name="connsiteY94" fmla="*/ 905934 h 1134534"/>
                <a:gd name="connsiteX95" fmla="*/ 1447800 w 2250016"/>
                <a:gd name="connsiteY95" fmla="*/ 905934 h 1134534"/>
                <a:gd name="connsiteX96" fmla="*/ 1447800 w 2250016"/>
                <a:gd name="connsiteY96" fmla="*/ 924984 h 1134534"/>
                <a:gd name="connsiteX97" fmla="*/ 1488016 w 2250016"/>
                <a:gd name="connsiteY97" fmla="*/ 924984 h 1134534"/>
                <a:gd name="connsiteX98" fmla="*/ 1488016 w 2250016"/>
                <a:gd name="connsiteY98" fmla="*/ 924984 h 1134534"/>
                <a:gd name="connsiteX99" fmla="*/ 1504950 w 2250016"/>
                <a:gd name="connsiteY99" fmla="*/ 924984 h 1134534"/>
                <a:gd name="connsiteX100" fmla="*/ 1504950 w 2250016"/>
                <a:gd name="connsiteY100" fmla="*/ 967317 h 1134534"/>
                <a:gd name="connsiteX101" fmla="*/ 1589616 w 2250016"/>
                <a:gd name="connsiteY101" fmla="*/ 967317 h 1134534"/>
                <a:gd name="connsiteX102" fmla="*/ 1589616 w 2250016"/>
                <a:gd name="connsiteY102" fmla="*/ 980017 h 1134534"/>
                <a:gd name="connsiteX103" fmla="*/ 1589616 w 2250016"/>
                <a:gd name="connsiteY103" fmla="*/ 980017 h 1134534"/>
                <a:gd name="connsiteX104" fmla="*/ 1602316 w 2250016"/>
                <a:gd name="connsiteY104" fmla="*/ 992717 h 1134534"/>
                <a:gd name="connsiteX105" fmla="*/ 1627716 w 2250016"/>
                <a:gd name="connsiteY105" fmla="*/ 992717 h 1134534"/>
                <a:gd name="connsiteX106" fmla="*/ 1627716 w 2250016"/>
                <a:gd name="connsiteY106" fmla="*/ 1018117 h 1134534"/>
                <a:gd name="connsiteX107" fmla="*/ 1644650 w 2250016"/>
                <a:gd name="connsiteY107" fmla="*/ 1018117 h 1134534"/>
                <a:gd name="connsiteX108" fmla="*/ 1644650 w 2250016"/>
                <a:gd name="connsiteY108" fmla="*/ 1035050 h 1134534"/>
                <a:gd name="connsiteX109" fmla="*/ 1686983 w 2250016"/>
                <a:gd name="connsiteY109" fmla="*/ 1035050 h 1134534"/>
                <a:gd name="connsiteX110" fmla="*/ 1686983 w 2250016"/>
                <a:gd name="connsiteY110" fmla="*/ 1047750 h 1134534"/>
                <a:gd name="connsiteX111" fmla="*/ 1720850 w 2250016"/>
                <a:gd name="connsiteY111" fmla="*/ 1047750 h 1134534"/>
                <a:gd name="connsiteX112" fmla="*/ 1720850 w 2250016"/>
                <a:gd name="connsiteY112" fmla="*/ 1066800 h 1134534"/>
                <a:gd name="connsiteX113" fmla="*/ 1828800 w 2250016"/>
                <a:gd name="connsiteY113" fmla="*/ 1066800 h 1134534"/>
                <a:gd name="connsiteX114" fmla="*/ 1828800 w 2250016"/>
                <a:gd name="connsiteY114" fmla="*/ 1098550 h 1134534"/>
                <a:gd name="connsiteX115" fmla="*/ 1905000 w 2250016"/>
                <a:gd name="connsiteY115" fmla="*/ 1098550 h 1134534"/>
                <a:gd name="connsiteX116" fmla="*/ 1905000 w 2250016"/>
                <a:gd name="connsiteY116" fmla="*/ 1098550 h 1134534"/>
                <a:gd name="connsiteX117" fmla="*/ 1905000 w 2250016"/>
                <a:gd name="connsiteY117" fmla="*/ 1098550 h 1134534"/>
                <a:gd name="connsiteX118" fmla="*/ 1917700 w 2250016"/>
                <a:gd name="connsiteY118" fmla="*/ 1111250 h 1134534"/>
                <a:gd name="connsiteX119" fmla="*/ 1947333 w 2250016"/>
                <a:gd name="connsiteY119" fmla="*/ 1111250 h 1134534"/>
                <a:gd name="connsiteX120" fmla="*/ 1947333 w 2250016"/>
                <a:gd name="connsiteY120" fmla="*/ 1130300 h 1134534"/>
                <a:gd name="connsiteX121" fmla="*/ 2097616 w 2250016"/>
                <a:gd name="connsiteY121" fmla="*/ 1130300 h 1134534"/>
                <a:gd name="connsiteX122" fmla="*/ 2097616 w 2250016"/>
                <a:gd name="connsiteY122" fmla="*/ 1134534 h 1134534"/>
                <a:gd name="connsiteX123" fmla="*/ 2250016 w 2250016"/>
                <a:gd name="connsiteY123" fmla="*/ 1134534 h 1134534"/>
                <a:gd name="connsiteX0" fmla="*/ 0 w 2250016"/>
                <a:gd name="connsiteY0" fmla="*/ 0 h 1134534"/>
                <a:gd name="connsiteX1" fmla="*/ 0 w 2250016"/>
                <a:gd name="connsiteY1" fmla="*/ 42334 h 1134534"/>
                <a:gd name="connsiteX2" fmla="*/ 31750 w 2250016"/>
                <a:gd name="connsiteY2" fmla="*/ 42334 h 1134534"/>
                <a:gd name="connsiteX3" fmla="*/ 31750 w 2250016"/>
                <a:gd name="connsiteY3" fmla="*/ 59267 h 1134534"/>
                <a:gd name="connsiteX4" fmla="*/ 61383 w 2250016"/>
                <a:gd name="connsiteY4" fmla="*/ 59267 h 1134534"/>
                <a:gd name="connsiteX5" fmla="*/ 61383 w 2250016"/>
                <a:gd name="connsiteY5" fmla="*/ 67734 h 1134534"/>
                <a:gd name="connsiteX6" fmla="*/ 84666 w 2250016"/>
                <a:gd name="connsiteY6" fmla="*/ 67734 h 1134534"/>
                <a:gd name="connsiteX7" fmla="*/ 84666 w 2250016"/>
                <a:gd name="connsiteY7" fmla="*/ 67734 h 1134534"/>
                <a:gd name="connsiteX8" fmla="*/ 84666 w 2250016"/>
                <a:gd name="connsiteY8" fmla="*/ 84667 h 1134534"/>
                <a:gd name="connsiteX9" fmla="*/ 105833 w 2250016"/>
                <a:gd name="connsiteY9" fmla="*/ 84667 h 1134534"/>
                <a:gd name="connsiteX10" fmla="*/ 105833 w 2250016"/>
                <a:gd name="connsiteY10" fmla="*/ 84667 h 1134534"/>
                <a:gd name="connsiteX11" fmla="*/ 105833 w 2250016"/>
                <a:gd name="connsiteY11" fmla="*/ 101600 h 1134534"/>
                <a:gd name="connsiteX12" fmla="*/ 156633 w 2250016"/>
                <a:gd name="connsiteY12" fmla="*/ 101600 h 1134534"/>
                <a:gd name="connsiteX13" fmla="*/ 156633 w 2250016"/>
                <a:gd name="connsiteY13" fmla="*/ 120650 h 1134534"/>
                <a:gd name="connsiteX14" fmla="*/ 162983 w 2250016"/>
                <a:gd name="connsiteY14" fmla="*/ 120650 h 1134534"/>
                <a:gd name="connsiteX15" fmla="*/ 162983 w 2250016"/>
                <a:gd name="connsiteY15" fmla="*/ 137584 h 1134534"/>
                <a:gd name="connsiteX16" fmla="*/ 207433 w 2250016"/>
                <a:gd name="connsiteY16" fmla="*/ 137584 h 1134534"/>
                <a:gd name="connsiteX17" fmla="*/ 207433 w 2250016"/>
                <a:gd name="connsiteY17" fmla="*/ 162984 h 1134534"/>
                <a:gd name="connsiteX18" fmla="*/ 237066 w 2250016"/>
                <a:gd name="connsiteY18" fmla="*/ 162984 h 1134534"/>
                <a:gd name="connsiteX19" fmla="*/ 237066 w 2250016"/>
                <a:gd name="connsiteY19" fmla="*/ 192617 h 1134534"/>
                <a:gd name="connsiteX20" fmla="*/ 296333 w 2250016"/>
                <a:gd name="connsiteY20" fmla="*/ 192617 h 1134534"/>
                <a:gd name="connsiteX21" fmla="*/ 296333 w 2250016"/>
                <a:gd name="connsiteY21" fmla="*/ 209550 h 1134534"/>
                <a:gd name="connsiteX22" fmla="*/ 323850 w 2250016"/>
                <a:gd name="connsiteY22" fmla="*/ 209550 h 1134534"/>
                <a:gd name="connsiteX23" fmla="*/ 323850 w 2250016"/>
                <a:gd name="connsiteY23" fmla="*/ 218017 h 1134534"/>
                <a:gd name="connsiteX24" fmla="*/ 351366 w 2250016"/>
                <a:gd name="connsiteY24" fmla="*/ 218017 h 1134534"/>
                <a:gd name="connsiteX25" fmla="*/ 351366 w 2250016"/>
                <a:gd name="connsiteY25" fmla="*/ 247650 h 1134534"/>
                <a:gd name="connsiteX26" fmla="*/ 357716 w 2250016"/>
                <a:gd name="connsiteY26" fmla="*/ 247650 h 1134534"/>
                <a:gd name="connsiteX27" fmla="*/ 358246 w 2250016"/>
                <a:gd name="connsiteY27" fmla="*/ 258234 h 1134534"/>
                <a:gd name="connsiteX28" fmla="*/ 393700 w 2250016"/>
                <a:gd name="connsiteY28" fmla="*/ 258233 h 1134534"/>
                <a:gd name="connsiteX29" fmla="*/ 393700 w 2250016"/>
                <a:gd name="connsiteY29" fmla="*/ 309034 h 1134534"/>
                <a:gd name="connsiteX30" fmla="*/ 397933 w 2250016"/>
                <a:gd name="connsiteY30" fmla="*/ 309034 h 1134534"/>
                <a:gd name="connsiteX31" fmla="*/ 397933 w 2250016"/>
                <a:gd name="connsiteY31" fmla="*/ 309034 h 1134534"/>
                <a:gd name="connsiteX32" fmla="*/ 410633 w 2250016"/>
                <a:gd name="connsiteY32" fmla="*/ 321734 h 1134534"/>
                <a:gd name="connsiteX33" fmla="*/ 410633 w 2250016"/>
                <a:gd name="connsiteY33" fmla="*/ 338667 h 1134534"/>
                <a:gd name="connsiteX34" fmla="*/ 427566 w 2250016"/>
                <a:gd name="connsiteY34" fmla="*/ 338667 h 1134534"/>
                <a:gd name="connsiteX35" fmla="*/ 427566 w 2250016"/>
                <a:gd name="connsiteY35" fmla="*/ 368300 h 1134534"/>
                <a:gd name="connsiteX36" fmla="*/ 448733 w 2250016"/>
                <a:gd name="connsiteY36" fmla="*/ 368300 h 1134534"/>
                <a:gd name="connsiteX37" fmla="*/ 448733 w 2250016"/>
                <a:gd name="connsiteY37" fmla="*/ 429684 h 1134534"/>
                <a:gd name="connsiteX38" fmla="*/ 512233 w 2250016"/>
                <a:gd name="connsiteY38" fmla="*/ 429684 h 1134534"/>
                <a:gd name="connsiteX39" fmla="*/ 512233 w 2250016"/>
                <a:gd name="connsiteY39" fmla="*/ 444500 h 1134534"/>
                <a:gd name="connsiteX40" fmla="*/ 533400 w 2250016"/>
                <a:gd name="connsiteY40" fmla="*/ 444500 h 1134534"/>
                <a:gd name="connsiteX41" fmla="*/ 533400 w 2250016"/>
                <a:gd name="connsiteY41" fmla="*/ 455084 h 1134534"/>
                <a:gd name="connsiteX42" fmla="*/ 533400 w 2250016"/>
                <a:gd name="connsiteY42" fmla="*/ 455084 h 1134534"/>
                <a:gd name="connsiteX43" fmla="*/ 554566 w 2250016"/>
                <a:gd name="connsiteY43" fmla="*/ 455084 h 1134534"/>
                <a:gd name="connsiteX44" fmla="*/ 554566 w 2250016"/>
                <a:gd name="connsiteY44" fmla="*/ 474134 h 1134534"/>
                <a:gd name="connsiteX45" fmla="*/ 554566 w 2250016"/>
                <a:gd name="connsiteY45" fmla="*/ 474134 h 1134534"/>
                <a:gd name="connsiteX46" fmla="*/ 563033 w 2250016"/>
                <a:gd name="connsiteY46" fmla="*/ 482601 h 1134534"/>
                <a:gd name="connsiteX47" fmla="*/ 579966 w 2250016"/>
                <a:gd name="connsiteY47" fmla="*/ 482601 h 1134534"/>
                <a:gd name="connsiteX48" fmla="*/ 579966 w 2250016"/>
                <a:gd name="connsiteY48" fmla="*/ 482601 h 1134534"/>
                <a:gd name="connsiteX49" fmla="*/ 579966 w 2250016"/>
                <a:gd name="connsiteY49" fmla="*/ 518584 h 1134534"/>
                <a:gd name="connsiteX50" fmla="*/ 656166 w 2250016"/>
                <a:gd name="connsiteY50" fmla="*/ 518584 h 1134534"/>
                <a:gd name="connsiteX51" fmla="*/ 656166 w 2250016"/>
                <a:gd name="connsiteY51" fmla="*/ 518584 h 1134534"/>
                <a:gd name="connsiteX52" fmla="*/ 656166 w 2250016"/>
                <a:gd name="connsiteY52" fmla="*/ 535517 h 1134534"/>
                <a:gd name="connsiteX53" fmla="*/ 670983 w 2250016"/>
                <a:gd name="connsiteY53" fmla="*/ 535517 h 1134534"/>
                <a:gd name="connsiteX54" fmla="*/ 683683 w 2250016"/>
                <a:gd name="connsiteY54" fmla="*/ 543984 h 1134534"/>
                <a:gd name="connsiteX55" fmla="*/ 696383 w 2250016"/>
                <a:gd name="connsiteY55" fmla="*/ 556684 h 1134534"/>
                <a:gd name="connsiteX56" fmla="*/ 706966 w 2250016"/>
                <a:gd name="connsiteY56" fmla="*/ 567267 h 1134534"/>
                <a:gd name="connsiteX57" fmla="*/ 706966 w 2250016"/>
                <a:gd name="connsiteY57" fmla="*/ 586317 h 1134534"/>
                <a:gd name="connsiteX58" fmla="*/ 764116 w 2250016"/>
                <a:gd name="connsiteY58" fmla="*/ 586317 h 1134534"/>
                <a:gd name="connsiteX59" fmla="*/ 766763 w 2250016"/>
                <a:gd name="connsiteY59" fmla="*/ 594783 h 1134534"/>
                <a:gd name="connsiteX60" fmla="*/ 781050 w 2250016"/>
                <a:gd name="connsiteY60" fmla="*/ 594783 h 1134534"/>
                <a:gd name="connsiteX61" fmla="*/ 781050 w 2250016"/>
                <a:gd name="connsiteY61" fmla="*/ 611717 h 1134534"/>
                <a:gd name="connsiteX62" fmla="*/ 797983 w 2250016"/>
                <a:gd name="connsiteY62" fmla="*/ 611717 h 1134534"/>
                <a:gd name="connsiteX63" fmla="*/ 797983 w 2250016"/>
                <a:gd name="connsiteY63" fmla="*/ 611717 h 1134534"/>
                <a:gd name="connsiteX64" fmla="*/ 831850 w 2250016"/>
                <a:gd name="connsiteY64" fmla="*/ 611717 h 1134534"/>
                <a:gd name="connsiteX65" fmla="*/ 831850 w 2250016"/>
                <a:gd name="connsiteY65" fmla="*/ 628650 h 1134534"/>
                <a:gd name="connsiteX66" fmla="*/ 918633 w 2250016"/>
                <a:gd name="connsiteY66" fmla="*/ 628650 h 1134534"/>
                <a:gd name="connsiteX67" fmla="*/ 918633 w 2250016"/>
                <a:gd name="connsiteY67" fmla="*/ 656167 h 1134534"/>
                <a:gd name="connsiteX68" fmla="*/ 918633 w 2250016"/>
                <a:gd name="connsiteY68" fmla="*/ 656167 h 1134534"/>
                <a:gd name="connsiteX69" fmla="*/ 929216 w 2250016"/>
                <a:gd name="connsiteY69" fmla="*/ 666750 h 1134534"/>
                <a:gd name="connsiteX70" fmla="*/ 948266 w 2250016"/>
                <a:gd name="connsiteY70" fmla="*/ 666750 h 1134534"/>
                <a:gd name="connsiteX71" fmla="*/ 948266 w 2250016"/>
                <a:gd name="connsiteY71" fmla="*/ 685800 h 1134534"/>
                <a:gd name="connsiteX72" fmla="*/ 1011766 w 2250016"/>
                <a:gd name="connsiteY72" fmla="*/ 685800 h 1134534"/>
                <a:gd name="connsiteX73" fmla="*/ 1011766 w 2250016"/>
                <a:gd name="connsiteY73" fmla="*/ 702734 h 1134534"/>
                <a:gd name="connsiteX74" fmla="*/ 1026583 w 2250016"/>
                <a:gd name="connsiteY74" fmla="*/ 702734 h 1134534"/>
                <a:gd name="connsiteX75" fmla="*/ 1026583 w 2250016"/>
                <a:gd name="connsiteY75" fmla="*/ 719667 h 1134534"/>
                <a:gd name="connsiteX76" fmla="*/ 1051983 w 2250016"/>
                <a:gd name="connsiteY76" fmla="*/ 719667 h 1134534"/>
                <a:gd name="connsiteX77" fmla="*/ 1051983 w 2250016"/>
                <a:gd name="connsiteY77" fmla="*/ 730250 h 1134534"/>
                <a:gd name="connsiteX78" fmla="*/ 1145116 w 2250016"/>
                <a:gd name="connsiteY78" fmla="*/ 730250 h 1134534"/>
                <a:gd name="connsiteX79" fmla="*/ 1145116 w 2250016"/>
                <a:gd name="connsiteY79" fmla="*/ 751417 h 1134534"/>
                <a:gd name="connsiteX80" fmla="*/ 1181100 w 2250016"/>
                <a:gd name="connsiteY80" fmla="*/ 751417 h 1134534"/>
                <a:gd name="connsiteX81" fmla="*/ 1181100 w 2250016"/>
                <a:gd name="connsiteY81" fmla="*/ 772584 h 1134534"/>
                <a:gd name="connsiteX82" fmla="*/ 1223433 w 2250016"/>
                <a:gd name="connsiteY82" fmla="*/ 772584 h 1134534"/>
                <a:gd name="connsiteX83" fmla="*/ 1223433 w 2250016"/>
                <a:gd name="connsiteY83" fmla="*/ 789517 h 1134534"/>
                <a:gd name="connsiteX84" fmla="*/ 1274233 w 2250016"/>
                <a:gd name="connsiteY84" fmla="*/ 789517 h 1134534"/>
                <a:gd name="connsiteX85" fmla="*/ 1274233 w 2250016"/>
                <a:gd name="connsiteY85" fmla="*/ 817034 h 1134534"/>
                <a:gd name="connsiteX86" fmla="*/ 1314450 w 2250016"/>
                <a:gd name="connsiteY86" fmla="*/ 817034 h 1134534"/>
                <a:gd name="connsiteX87" fmla="*/ 1314450 w 2250016"/>
                <a:gd name="connsiteY87" fmla="*/ 844550 h 1134534"/>
                <a:gd name="connsiteX88" fmla="*/ 1322916 w 2250016"/>
                <a:gd name="connsiteY88" fmla="*/ 844550 h 1134534"/>
                <a:gd name="connsiteX89" fmla="*/ 1322916 w 2250016"/>
                <a:gd name="connsiteY89" fmla="*/ 865717 h 1134534"/>
                <a:gd name="connsiteX90" fmla="*/ 1333499 w 2250016"/>
                <a:gd name="connsiteY90" fmla="*/ 876300 h 1134534"/>
                <a:gd name="connsiteX91" fmla="*/ 1380066 w 2250016"/>
                <a:gd name="connsiteY91" fmla="*/ 876300 h 1134534"/>
                <a:gd name="connsiteX92" fmla="*/ 1369483 w 2250016"/>
                <a:gd name="connsiteY92" fmla="*/ 886883 h 1134534"/>
                <a:gd name="connsiteX93" fmla="*/ 1435100 w 2250016"/>
                <a:gd name="connsiteY93" fmla="*/ 886883 h 1134534"/>
                <a:gd name="connsiteX94" fmla="*/ 1435100 w 2250016"/>
                <a:gd name="connsiteY94" fmla="*/ 905934 h 1134534"/>
                <a:gd name="connsiteX95" fmla="*/ 1447800 w 2250016"/>
                <a:gd name="connsiteY95" fmla="*/ 905934 h 1134534"/>
                <a:gd name="connsiteX96" fmla="*/ 1447800 w 2250016"/>
                <a:gd name="connsiteY96" fmla="*/ 924984 h 1134534"/>
                <a:gd name="connsiteX97" fmla="*/ 1488016 w 2250016"/>
                <a:gd name="connsiteY97" fmla="*/ 924984 h 1134534"/>
                <a:gd name="connsiteX98" fmla="*/ 1488016 w 2250016"/>
                <a:gd name="connsiteY98" fmla="*/ 924984 h 1134534"/>
                <a:gd name="connsiteX99" fmla="*/ 1504950 w 2250016"/>
                <a:gd name="connsiteY99" fmla="*/ 924984 h 1134534"/>
                <a:gd name="connsiteX100" fmla="*/ 1504950 w 2250016"/>
                <a:gd name="connsiteY100" fmla="*/ 967317 h 1134534"/>
                <a:gd name="connsiteX101" fmla="*/ 1589616 w 2250016"/>
                <a:gd name="connsiteY101" fmla="*/ 967317 h 1134534"/>
                <a:gd name="connsiteX102" fmla="*/ 1589616 w 2250016"/>
                <a:gd name="connsiteY102" fmla="*/ 980017 h 1134534"/>
                <a:gd name="connsiteX103" fmla="*/ 1589616 w 2250016"/>
                <a:gd name="connsiteY103" fmla="*/ 980017 h 1134534"/>
                <a:gd name="connsiteX104" fmla="*/ 1602316 w 2250016"/>
                <a:gd name="connsiteY104" fmla="*/ 992717 h 1134534"/>
                <a:gd name="connsiteX105" fmla="*/ 1627716 w 2250016"/>
                <a:gd name="connsiteY105" fmla="*/ 992717 h 1134534"/>
                <a:gd name="connsiteX106" fmla="*/ 1627716 w 2250016"/>
                <a:gd name="connsiteY106" fmla="*/ 1018117 h 1134534"/>
                <a:gd name="connsiteX107" fmla="*/ 1644650 w 2250016"/>
                <a:gd name="connsiteY107" fmla="*/ 1018117 h 1134534"/>
                <a:gd name="connsiteX108" fmla="*/ 1644650 w 2250016"/>
                <a:gd name="connsiteY108" fmla="*/ 1035050 h 1134534"/>
                <a:gd name="connsiteX109" fmla="*/ 1686983 w 2250016"/>
                <a:gd name="connsiteY109" fmla="*/ 1035050 h 1134534"/>
                <a:gd name="connsiteX110" fmla="*/ 1686983 w 2250016"/>
                <a:gd name="connsiteY110" fmla="*/ 1047750 h 1134534"/>
                <a:gd name="connsiteX111" fmla="*/ 1720850 w 2250016"/>
                <a:gd name="connsiteY111" fmla="*/ 1047750 h 1134534"/>
                <a:gd name="connsiteX112" fmla="*/ 1720850 w 2250016"/>
                <a:gd name="connsiteY112" fmla="*/ 1066800 h 1134534"/>
                <a:gd name="connsiteX113" fmla="*/ 1828800 w 2250016"/>
                <a:gd name="connsiteY113" fmla="*/ 1066800 h 1134534"/>
                <a:gd name="connsiteX114" fmla="*/ 1828800 w 2250016"/>
                <a:gd name="connsiteY114" fmla="*/ 1098550 h 1134534"/>
                <a:gd name="connsiteX115" fmla="*/ 1905000 w 2250016"/>
                <a:gd name="connsiteY115" fmla="*/ 1098550 h 1134534"/>
                <a:gd name="connsiteX116" fmla="*/ 1905000 w 2250016"/>
                <a:gd name="connsiteY116" fmla="*/ 1098550 h 1134534"/>
                <a:gd name="connsiteX117" fmla="*/ 1905000 w 2250016"/>
                <a:gd name="connsiteY117" fmla="*/ 1098550 h 1134534"/>
                <a:gd name="connsiteX118" fmla="*/ 1917700 w 2250016"/>
                <a:gd name="connsiteY118" fmla="*/ 1111250 h 1134534"/>
                <a:gd name="connsiteX119" fmla="*/ 1947333 w 2250016"/>
                <a:gd name="connsiteY119" fmla="*/ 1111250 h 1134534"/>
                <a:gd name="connsiteX120" fmla="*/ 1947333 w 2250016"/>
                <a:gd name="connsiteY120" fmla="*/ 1130300 h 1134534"/>
                <a:gd name="connsiteX121" fmla="*/ 2097616 w 2250016"/>
                <a:gd name="connsiteY121" fmla="*/ 1130300 h 1134534"/>
                <a:gd name="connsiteX122" fmla="*/ 2097616 w 2250016"/>
                <a:gd name="connsiteY122" fmla="*/ 1134534 h 1134534"/>
                <a:gd name="connsiteX123" fmla="*/ 2250016 w 2250016"/>
                <a:gd name="connsiteY123" fmla="*/ 1134534 h 1134534"/>
                <a:gd name="connsiteX0" fmla="*/ 0 w 2250016"/>
                <a:gd name="connsiteY0" fmla="*/ 0 h 1134534"/>
                <a:gd name="connsiteX1" fmla="*/ 0 w 2250016"/>
                <a:gd name="connsiteY1" fmla="*/ 42334 h 1134534"/>
                <a:gd name="connsiteX2" fmla="*/ 31750 w 2250016"/>
                <a:gd name="connsiteY2" fmla="*/ 42334 h 1134534"/>
                <a:gd name="connsiteX3" fmla="*/ 31750 w 2250016"/>
                <a:gd name="connsiteY3" fmla="*/ 59267 h 1134534"/>
                <a:gd name="connsiteX4" fmla="*/ 61383 w 2250016"/>
                <a:gd name="connsiteY4" fmla="*/ 59267 h 1134534"/>
                <a:gd name="connsiteX5" fmla="*/ 61383 w 2250016"/>
                <a:gd name="connsiteY5" fmla="*/ 67734 h 1134534"/>
                <a:gd name="connsiteX6" fmla="*/ 84666 w 2250016"/>
                <a:gd name="connsiteY6" fmla="*/ 67734 h 1134534"/>
                <a:gd name="connsiteX7" fmla="*/ 84666 w 2250016"/>
                <a:gd name="connsiteY7" fmla="*/ 67734 h 1134534"/>
                <a:gd name="connsiteX8" fmla="*/ 84666 w 2250016"/>
                <a:gd name="connsiteY8" fmla="*/ 84667 h 1134534"/>
                <a:gd name="connsiteX9" fmla="*/ 105833 w 2250016"/>
                <a:gd name="connsiteY9" fmla="*/ 84667 h 1134534"/>
                <a:gd name="connsiteX10" fmla="*/ 105833 w 2250016"/>
                <a:gd name="connsiteY10" fmla="*/ 84667 h 1134534"/>
                <a:gd name="connsiteX11" fmla="*/ 105833 w 2250016"/>
                <a:gd name="connsiteY11" fmla="*/ 101600 h 1134534"/>
                <a:gd name="connsiteX12" fmla="*/ 156633 w 2250016"/>
                <a:gd name="connsiteY12" fmla="*/ 101600 h 1134534"/>
                <a:gd name="connsiteX13" fmla="*/ 156633 w 2250016"/>
                <a:gd name="connsiteY13" fmla="*/ 120650 h 1134534"/>
                <a:gd name="connsiteX14" fmla="*/ 162983 w 2250016"/>
                <a:gd name="connsiteY14" fmla="*/ 120650 h 1134534"/>
                <a:gd name="connsiteX15" fmla="*/ 162983 w 2250016"/>
                <a:gd name="connsiteY15" fmla="*/ 137584 h 1134534"/>
                <a:gd name="connsiteX16" fmla="*/ 207433 w 2250016"/>
                <a:gd name="connsiteY16" fmla="*/ 137584 h 1134534"/>
                <a:gd name="connsiteX17" fmla="*/ 207433 w 2250016"/>
                <a:gd name="connsiteY17" fmla="*/ 162984 h 1134534"/>
                <a:gd name="connsiteX18" fmla="*/ 237066 w 2250016"/>
                <a:gd name="connsiteY18" fmla="*/ 162984 h 1134534"/>
                <a:gd name="connsiteX19" fmla="*/ 237066 w 2250016"/>
                <a:gd name="connsiteY19" fmla="*/ 192617 h 1134534"/>
                <a:gd name="connsiteX20" fmla="*/ 296333 w 2250016"/>
                <a:gd name="connsiteY20" fmla="*/ 192617 h 1134534"/>
                <a:gd name="connsiteX21" fmla="*/ 296333 w 2250016"/>
                <a:gd name="connsiteY21" fmla="*/ 209550 h 1134534"/>
                <a:gd name="connsiteX22" fmla="*/ 323850 w 2250016"/>
                <a:gd name="connsiteY22" fmla="*/ 209550 h 1134534"/>
                <a:gd name="connsiteX23" fmla="*/ 323850 w 2250016"/>
                <a:gd name="connsiteY23" fmla="*/ 218017 h 1134534"/>
                <a:gd name="connsiteX24" fmla="*/ 351366 w 2250016"/>
                <a:gd name="connsiteY24" fmla="*/ 218017 h 1134534"/>
                <a:gd name="connsiteX25" fmla="*/ 351366 w 2250016"/>
                <a:gd name="connsiteY25" fmla="*/ 247650 h 1134534"/>
                <a:gd name="connsiteX26" fmla="*/ 357716 w 2250016"/>
                <a:gd name="connsiteY26" fmla="*/ 247650 h 1134534"/>
                <a:gd name="connsiteX27" fmla="*/ 358246 w 2250016"/>
                <a:gd name="connsiteY27" fmla="*/ 258234 h 1134534"/>
                <a:gd name="connsiteX28" fmla="*/ 393700 w 2250016"/>
                <a:gd name="connsiteY28" fmla="*/ 258233 h 1134534"/>
                <a:gd name="connsiteX29" fmla="*/ 393700 w 2250016"/>
                <a:gd name="connsiteY29" fmla="*/ 309034 h 1134534"/>
                <a:gd name="connsiteX30" fmla="*/ 397933 w 2250016"/>
                <a:gd name="connsiteY30" fmla="*/ 309034 h 1134534"/>
                <a:gd name="connsiteX31" fmla="*/ 397933 w 2250016"/>
                <a:gd name="connsiteY31" fmla="*/ 309034 h 1134534"/>
                <a:gd name="connsiteX32" fmla="*/ 410633 w 2250016"/>
                <a:gd name="connsiteY32" fmla="*/ 321734 h 1134534"/>
                <a:gd name="connsiteX33" fmla="*/ 410633 w 2250016"/>
                <a:gd name="connsiteY33" fmla="*/ 338667 h 1134534"/>
                <a:gd name="connsiteX34" fmla="*/ 427566 w 2250016"/>
                <a:gd name="connsiteY34" fmla="*/ 338667 h 1134534"/>
                <a:gd name="connsiteX35" fmla="*/ 427566 w 2250016"/>
                <a:gd name="connsiteY35" fmla="*/ 368300 h 1134534"/>
                <a:gd name="connsiteX36" fmla="*/ 448733 w 2250016"/>
                <a:gd name="connsiteY36" fmla="*/ 368300 h 1134534"/>
                <a:gd name="connsiteX37" fmla="*/ 448733 w 2250016"/>
                <a:gd name="connsiteY37" fmla="*/ 429684 h 1134534"/>
                <a:gd name="connsiteX38" fmla="*/ 512233 w 2250016"/>
                <a:gd name="connsiteY38" fmla="*/ 429684 h 1134534"/>
                <a:gd name="connsiteX39" fmla="*/ 512233 w 2250016"/>
                <a:gd name="connsiteY39" fmla="*/ 444500 h 1134534"/>
                <a:gd name="connsiteX40" fmla="*/ 533400 w 2250016"/>
                <a:gd name="connsiteY40" fmla="*/ 444500 h 1134534"/>
                <a:gd name="connsiteX41" fmla="*/ 533400 w 2250016"/>
                <a:gd name="connsiteY41" fmla="*/ 455084 h 1134534"/>
                <a:gd name="connsiteX42" fmla="*/ 533400 w 2250016"/>
                <a:gd name="connsiteY42" fmla="*/ 455084 h 1134534"/>
                <a:gd name="connsiteX43" fmla="*/ 554566 w 2250016"/>
                <a:gd name="connsiteY43" fmla="*/ 455084 h 1134534"/>
                <a:gd name="connsiteX44" fmla="*/ 554566 w 2250016"/>
                <a:gd name="connsiteY44" fmla="*/ 474134 h 1134534"/>
                <a:gd name="connsiteX45" fmla="*/ 554566 w 2250016"/>
                <a:gd name="connsiteY45" fmla="*/ 474134 h 1134534"/>
                <a:gd name="connsiteX46" fmla="*/ 563033 w 2250016"/>
                <a:gd name="connsiteY46" fmla="*/ 482601 h 1134534"/>
                <a:gd name="connsiteX47" fmla="*/ 579966 w 2250016"/>
                <a:gd name="connsiteY47" fmla="*/ 482601 h 1134534"/>
                <a:gd name="connsiteX48" fmla="*/ 579966 w 2250016"/>
                <a:gd name="connsiteY48" fmla="*/ 482601 h 1134534"/>
                <a:gd name="connsiteX49" fmla="*/ 579966 w 2250016"/>
                <a:gd name="connsiteY49" fmla="*/ 518584 h 1134534"/>
                <a:gd name="connsiteX50" fmla="*/ 656166 w 2250016"/>
                <a:gd name="connsiteY50" fmla="*/ 518584 h 1134534"/>
                <a:gd name="connsiteX51" fmla="*/ 656166 w 2250016"/>
                <a:gd name="connsiteY51" fmla="*/ 518584 h 1134534"/>
                <a:gd name="connsiteX52" fmla="*/ 656166 w 2250016"/>
                <a:gd name="connsiteY52" fmla="*/ 535517 h 1134534"/>
                <a:gd name="connsiteX53" fmla="*/ 670983 w 2250016"/>
                <a:gd name="connsiteY53" fmla="*/ 535517 h 1134534"/>
                <a:gd name="connsiteX54" fmla="*/ 683683 w 2250016"/>
                <a:gd name="connsiteY54" fmla="*/ 543984 h 1134534"/>
                <a:gd name="connsiteX55" fmla="*/ 696383 w 2250016"/>
                <a:gd name="connsiteY55" fmla="*/ 556684 h 1134534"/>
                <a:gd name="connsiteX56" fmla="*/ 706966 w 2250016"/>
                <a:gd name="connsiteY56" fmla="*/ 567267 h 1134534"/>
                <a:gd name="connsiteX57" fmla="*/ 706966 w 2250016"/>
                <a:gd name="connsiteY57" fmla="*/ 586317 h 1134534"/>
                <a:gd name="connsiteX58" fmla="*/ 764116 w 2250016"/>
                <a:gd name="connsiteY58" fmla="*/ 586317 h 1134534"/>
                <a:gd name="connsiteX59" fmla="*/ 766763 w 2250016"/>
                <a:gd name="connsiteY59" fmla="*/ 594783 h 1134534"/>
                <a:gd name="connsiteX60" fmla="*/ 781050 w 2250016"/>
                <a:gd name="connsiteY60" fmla="*/ 594783 h 1134534"/>
                <a:gd name="connsiteX61" fmla="*/ 781050 w 2250016"/>
                <a:gd name="connsiteY61" fmla="*/ 611717 h 1134534"/>
                <a:gd name="connsiteX62" fmla="*/ 797983 w 2250016"/>
                <a:gd name="connsiteY62" fmla="*/ 611717 h 1134534"/>
                <a:gd name="connsiteX63" fmla="*/ 797983 w 2250016"/>
                <a:gd name="connsiteY63" fmla="*/ 611717 h 1134534"/>
                <a:gd name="connsiteX64" fmla="*/ 831850 w 2250016"/>
                <a:gd name="connsiteY64" fmla="*/ 611717 h 1134534"/>
                <a:gd name="connsiteX65" fmla="*/ 831850 w 2250016"/>
                <a:gd name="connsiteY65" fmla="*/ 628650 h 1134534"/>
                <a:gd name="connsiteX66" fmla="*/ 918633 w 2250016"/>
                <a:gd name="connsiteY66" fmla="*/ 628650 h 1134534"/>
                <a:gd name="connsiteX67" fmla="*/ 918633 w 2250016"/>
                <a:gd name="connsiteY67" fmla="*/ 656167 h 1134534"/>
                <a:gd name="connsiteX68" fmla="*/ 918633 w 2250016"/>
                <a:gd name="connsiteY68" fmla="*/ 656167 h 1134534"/>
                <a:gd name="connsiteX69" fmla="*/ 929216 w 2250016"/>
                <a:gd name="connsiteY69" fmla="*/ 666750 h 1134534"/>
                <a:gd name="connsiteX70" fmla="*/ 948266 w 2250016"/>
                <a:gd name="connsiteY70" fmla="*/ 666750 h 1134534"/>
                <a:gd name="connsiteX71" fmla="*/ 948266 w 2250016"/>
                <a:gd name="connsiteY71" fmla="*/ 685800 h 1134534"/>
                <a:gd name="connsiteX72" fmla="*/ 1011766 w 2250016"/>
                <a:gd name="connsiteY72" fmla="*/ 685800 h 1134534"/>
                <a:gd name="connsiteX73" fmla="*/ 1011766 w 2250016"/>
                <a:gd name="connsiteY73" fmla="*/ 702734 h 1134534"/>
                <a:gd name="connsiteX74" fmla="*/ 1026583 w 2250016"/>
                <a:gd name="connsiteY74" fmla="*/ 702734 h 1134534"/>
                <a:gd name="connsiteX75" fmla="*/ 1026583 w 2250016"/>
                <a:gd name="connsiteY75" fmla="*/ 719667 h 1134534"/>
                <a:gd name="connsiteX76" fmla="*/ 1051983 w 2250016"/>
                <a:gd name="connsiteY76" fmla="*/ 719667 h 1134534"/>
                <a:gd name="connsiteX77" fmla="*/ 1051983 w 2250016"/>
                <a:gd name="connsiteY77" fmla="*/ 730250 h 1134534"/>
                <a:gd name="connsiteX78" fmla="*/ 1145116 w 2250016"/>
                <a:gd name="connsiteY78" fmla="*/ 730250 h 1134534"/>
                <a:gd name="connsiteX79" fmla="*/ 1145116 w 2250016"/>
                <a:gd name="connsiteY79" fmla="*/ 751417 h 1134534"/>
                <a:gd name="connsiteX80" fmla="*/ 1181100 w 2250016"/>
                <a:gd name="connsiteY80" fmla="*/ 751417 h 1134534"/>
                <a:gd name="connsiteX81" fmla="*/ 1181100 w 2250016"/>
                <a:gd name="connsiteY81" fmla="*/ 772584 h 1134534"/>
                <a:gd name="connsiteX82" fmla="*/ 1223433 w 2250016"/>
                <a:gd name="connsiteY82" fmla="*/ 772584 h 1134534"/>
                <a:gd name="connsiteX83" fmla="*/ 1223433 w 2250016"/>
                <a:gd name="connsiteY83" fmla="*/ 789517 h 1134534"/>
                <a:gd name="connsiteX84" fmla="*/ 1274233 w 2250016"/>
                <a:gd name="connsiteY84" fmla="*/ 789517 h 1134534"/>
                <a:gd name="connsiteX85" fmla="*/ 1274233 w 2250016"/>
                <a:gd name="connsiteY85" fmla="*/ 817034 h 1134534"/>
                <a:gd name="connsiteX86" fmla="*/ 1314450 w 2250016"/>
                <a:gd name="connsiteY86" fmla="*/ 817034 h 1134534"/>
                <a:gd name="connsiteX87" fmla="*/ 1314450 w 2250016"/>
                <a:gd name="connsiteY87" fmla="*/ 844550 h 1134534"/>
                <a:gd name="connsiteX88" fmla="*/ 1322916 w 2250016"/>
                <a:gd name="connsiteY88" fmla="*/ 844550 h 1134534"/>
                <a:gd name="connsiteX89" fmla="*/ 1322916 w 2250016"/>
                <a:gd name="connsiteY89" fmla="*/ 865717 h 1134534"/>
                <a:gd name="connsiteX90" fmla="*/ 1333499 w 2250016"/>
                <a:gd name="connsiteY90" fmla="*/ 876300 h 1134534"/>
                <a:gd name="connsiteX91" fmla="*/ 1380066 w 2250016"/>
                <a:gd name="connsiteY91" fmla="*/ 876300 h 1134534"/>
                <a:gd name="connsiteX92" fmla="*/ 1377420 w 2250016"/>
                <a:gd name="connsiteY92" fmla="*/ 886883 h 1134534"/>
                <a:gd name="connsiteX93" fmla="*/ 1435100 w 2250016"/>
                <a:gd name="connsiteY93" fmla="*/ 886883 h 1134534"/>
                <a:gd name="connsiteX94" fmla="*/ 1435100 w 2250016"/>
                <a:gd name="connsiteY94" fmla="*/ 905934 h 1134534"/>
                <a:gd name="connsiteX95" fmla="*/ 1447800 w 2250016"/>
                <a:gd name="connsiteY95" fmla="*/ 905934 h 1134534"/>
                <a:gd name="connsiteX96" fmla="*/ 1447800 w 2250016"/>
                <a:gd name="connsiteY96" fmla="*/ 924984 h 1134534"/>
                <a:gd name="connsiteX97" fmla="*/ 1488016 w 2250016"/>
                <a:gd name="connsiteY97" fmla="*/ 924984 h 1134534"/>
                <a:gd name="connsiteX98" fmla="*/ 1488016 w 2250016"/>
                <a:gd name="connsiteY98" fmla="*/ 924984 h 1134534"/>
                <a:gd name="connsiteX99" fmla="*/ 1504950 w 2250016"/>
                <a:gd name="connsiteY99" fmla="*/ 924984 h 1134534"/>
                <a:gd name="connsiteX100" fmla="*/ 1504950 w 2250016"/>
                <a:gd name="connsiteY100" fmla="*/ 967317 h 1134534"/>
                <a:gd name="connsiteX101" fmla="*/ 1589616 w 2250016"/>
                <a:gd name="connsiteY101" fmla="*/ 967317 h 1134534"/>
                <a:gd name="connsiteX102" fmla="*/ 1589616 w 2250016"/>
                <a:gd name="connsiteY102" fmla="*/ 980017 h 1134534"/>
                <a:gd name="connsiteX103" fmla="*/ 1589616 w 2250016"/>
                <a:gd name="connsiteY103" fmla="*/ 980017 h 1134534"/>
                <a:gd name="connsiteX104" fmla="*/ 1602316 w 2250016"/>
                <a:gd name="connsiteY104" fmla="*/ 992717 h 1134534"/>
                <a:gd name="connsiteX105" fmla="*/ 1627716 w 2250016"/>
                <a:gd name="connsiteY105" fmla="*/ 992717 h 1134534"/>
                <a:gd name="connsiteX106" fmla="*/ 1627716 w 2250016"/>
                <a:gd name="connsiteY106" fmla="*/ 1018117 h 1134534"/>
                <a:gd name="connsiteX107" fmla="*/ 1644650 w 2250016"/>
                <a:gd name="connsiteY107" fmla="*/ 1018117 h 1134534"/>
                <a:gd name="connsiteX108" fmla="*/ 1644650 w 2250016"/>
                <a:gd name="connsiteY108" fmla="*/ 1035050 h 1134534"/>
                <a:gd name="connsiteX109" fmla="*/ 1686983 w 2250016"/>
                <a:gd name="connsiteY109" fmla="*/ 1035050 h 1134534"/>
                <a:gd name="connsiteX110" fmla="*/ 1686983 w 2250016"/>
                <a:gd name="connsiteY110" fmla="*/ 1047750 h 1134534"/>
                <a:gd name="connsiteX111" fmla="*/ 1720850 w 2250016"/>
                <a:gd name="connsiteY111" fmla="*/ 1047750 h 1134534"/>
                <a:gd name="connsiteX112" fmla="*/ 1720850 w 2250016"/>
                <a:gd name="connsiteY112" fmla="*/ 1066800 h 1134534"/>
                <a:gd name="connsiteX113" fmla="*/ 1828800 w 2250016"/>
                <a:gd name="connsiteY113" fmla="*/ 1066800 h 1134534"/>
                <a:gd name="connsiteX114" fmla="*/ 1828800 w 2250016"/>
                <a:gd name="connsiteY114" fmla="*/ 1098550 h 1134534"/>
                <a:gd name="connsiteX115" fmla="*/ 1905000 w 2250016"/>
                <a:gd name="connsiteY115" fmla="*/ 1098550 h 1134534"/>
                <a:gd name="connsiteX116" fmla="*/ 1905000 w 2250016"/>
                <a:gd name="connsiteY116" fmla="*/ 1098550 h 1134534"/>
                <a:gd name="connsiteX117" fmla="*/ 1905000 w 2250016"/>
                <a:gd name="connsiteY117" fmla="*/ 1098550 h 1134534"/>
                <a:gd name="connsiteX118" fmla="*/ 1917700 w 2250016"/>
                <a:gd name="connsiteY118" fmla="*/ 1111250 h 1134534"/>
                <a:gd name="connsiteX119" fmla="*/ 1947333 w 2250016"/>
                <a:gd name="connsiteY119" fmla="*/ 1111250 h 1134534"/>
                <a:gd name="connsiteX120" fmla="*/ 1947333 w 2250016"/>
                <a:gd name="connsiteY120" fmla="*/ 1130300 h 1134534"/>
                <a:gd name="connsiteX121" fmla="*/ 2097616 w 2250016"/>
                <a:gd name="connsiteY121" fmla="*/ 1130300 h 1134534"/>
                <a:gd name="connsiteX122" fmla="*/ 2097616 w 2250016"/>
                <a:gd name="connsiteY122" fmla="*/ 1134534 h 1134534"/>
                <a:gd name="connsiteX123" fmla="*/ 2250016 w 2250016"/>
                <a:gd name="connsiteY123" fmla="*/ 1134534 h 1134534"/>
                <a:gd name="connsiteX0" fmla="*/ 0 w 2250016"/>
                <a:gd name="connsiteY0" fmla="*/ 0 h 1134534"/>
                <a:gd name="connsiteX1" fmla="*/ 0 w 2250016"/>
                <a:gd name="connsiteY1" fmla="*/ 42334 h 1134534"/>
                <a:gd name="connsiteX2" fmla="*/ 31750 w 2250016"/>
                <a:gd name="connsiteY2" fmla="*/ 42334 h 1134534"/>
                <a:gd name="connsiteX3" fmla="*/ 31750 w 2250016"/>
                <a:gd name="connsiteY3" fmla="*/ 59267 h 1134534"/>
                <a:gd name="connsiteX4" fmla="*/ 61383 w 2250016"/>
                <a:gd name="connsiteY4" fmla="*/ 59267 h 1134534"/>
                <a:gd name="connsiteX5" fmla="*/ 61383 w 2250016"/>
                <a:gd name="connsiteY5" fmla="*/ 67734 h 1134534"/>
                <a:gd name="connsiteX6" fmla="*/ 84666 w 2250016"/>
                <a:gd name="connsiteY6" fmla="*/ 67734 h 1134534"/>
                <a:gd name="connsiteX7" fmla="*/ 84666 w 2250016"/>
                <a:gd name="connsiteY7" fmla="*/ 67734 h 1134534"/>
                <a:gd name="connsiteX8" fmla="*/ 84666 w 2250016"/>
                <a:gd name="connsiteY8" fmla="*/ 84667 h 1134534"/>
                <a:gd name="connsiteX9" fmla="*/ 105833 w 2250016"/>
                <a:gd name="connsiteY9" fmla="*/ 84667 h 1134534"/>
                <a:gd name="connsiteX10" fmla="*/ 105833 w 2250016"/>
                <a:gd name="connsiteY10" fmla="*/ 84667 h 1134534"/>
                <a:gd name="connsiteX11" fmla="*/ 105833 w 2250016"/>
                <a:gd name="connsiteY11" fmla="*/ 101600 h 1134534"/>
                <a:gd name="connsiteX12" fmla="*/ 156633 w 2250016"/>
                <a:gd name="connsiteY12" fmla="*/ 101600 h 1134534"/>
                <a:gd name="connsiteX13" fmla="*/ 156633 w 2250016"/>
                <a:gd name="connsiteY13" fmla="*/ 120650 h 1134534"/>
                <a:gd name="connsiteX14" fmla="*/ 162983 w 2250016"/>
                <a:gd name="connsiteY14" fmla="*/ 120650 h 1134534"/>
                <a:gd name="connsiteX15" fmla="*/ 162983 w 2250016"/>
                <a:gd name="connsiteY15" fmla="*/ 137584 h 1134534"/>
                <a:gd name="connsiteX16" fmla="*/ 207433 w 2250016"/>
                <a:gd name="connsiteY16" fmla="*/ 137584 h 1134534"/>
                <a:gd name="connsiteX17" fmla="*/ 207433 w 2250016"/>
                <a:gd name="connsiteY17" fmla="*/ 162984 h 1134534"/>
                <a:gd name="connsiteX18" fmla="*/ 237066 w 2250016"/>
                <a:gd name="connsiteY18" fmla="*/ 162984 h 1134534"/>
                <a:gd name="connsiteX19" fmla="*/ 237066 w 2250016"/>
                <a:gd name="connsiteY19" fmla="*/ 192617 h 1134534"/>
                <a:gd name="connsiteX20" fmla="*/ 296333 w 2250016"/>
                <a:gd name="connsiteY20" fmla="*/ 192617 h 1134534"/>
                <a:gd name="connsiteX21" fmla="*/ 296333 w 2250016"/>
                <a:gd name="connsiteY21" fmla="*/ 209550 h 1134534"/>
                <a:gd name="connsiteX22" fmla="*/ 323850 w 2250016"/>
                <a:gd name="connsiteY22" fmla="*/ 209550 h 1134534"/>
                <a:gd name="connsiteX23" fmla="*/ 323850 w 2250016"/>
                <a:gd name="connsiteY23" fmla="*/ 218017 h 1134534"/>
                <a:gd name="connsiteX24" fmla="*/ 351366 w 2250016"/>
                <a:gd name="connsiteY24" fmla="*/ 218017 h 1134534"/>
                <a:gd name="connsiteX25" fmla="*/ 351366 w 2250016"/>
                <a:gd name="connsiteY25" fmla="*/ 247650 h 1134534"/>
                <a:gd name="connsiteX26" fmla="*/ 357716 w 2250016"/>
                <a:gd name="connsiteY26" fmla="*/ 247650 h 1134534"/>
                <a:gd name="connsiteX27" fmla="*/ 358246 w 2250016"/>
                <a:gd name="connsiteY27" fmla="*/ 258234 h 1134534"/>
                <a:gd name="connsiteX28" fmla="*/ 393700 w 2250016"/>
                <a:gd name="connsiteY28" fmla="*/ 258233 h 1134534"/>
                <a:gd name="connsiteX29" fmla="*/ 393700 w 2250016"/>
                <a:gd name="connsiteY29" fmla="*/ 309034 h 1134534"/>
                <a:gd name="connsiteX30" fmla="*/ 397933 w 2250016"/>
                <a:gd name="connsiteY30" fmla="*/ 309034 h 1134534"/>
                <a:gd name="connsiteX31" fmla="*/ 397933 w 2250016"/>
                <a:gd name="connsiteY31" fmla="*/ 309034 h 1134534"/>
                <a:gd name="connsiteX32" fmla="*/ 410633 w 2250016"/>
                <a:gd name="connsiteY32" fmla="*/ 321734 h 1134534"/>
                <a:gd name="connsiteX33" fmla="*/ 410633 w 2250016"/>
                <a:gd name="connsiteY33" fmla="*/ 338667 h 1134534"/>
                <a:gd name="connsiteX34" fmla="*/ 427566 w 2250016"/>
                <a:gd name="connsiteY34" fmla="*/ 338667 h 1134534"/>
                <a:gd name="connsiteX35" fmla="*/ 427566 w 2250016"/>
                <a:gd name="connsiteY35" fmla="*/ 368300 h 1134534"/>
                <a:gd name="connsiteX36" fmla="*/ 448733 w 2250016"/>
                <a:gd name="connsiteY36" fmla="*/ 368300 h 1134534"/>
                <a:gd name="connsiteX37" fmla="*/ 448733 w 2250016"/>
                <a:gd name="connsiteY37" fmla="*/ 429684 h 1134534"/>
                <a:gd name="connsiteX38" fmla="*/ 512233 w 2250016"/>
                <a:gd name="connsiteY38" fmla="*/ 429684 h 1134534"/>
                <a:gd name="connsiteX39" fmla="*/ 512233 w 2250016"/>
                <a:gd name="connsiteY39" fmla="*/ 444500 h 1134534"/>
                <a:gd name="connsiteX40" fmla="*/ 533400 w 2250016"/>
                <a:gd name="connsiteY40" fmla="*/ 444500 h 1134534"/>
                <a:gd name="connsiteX41" fmla="*/ 533400 w 2250016"/>
                <a:gd name="connsiteY41" fmla="*/ 455084 h 1134534"/>
                <a:gd name="connsiteX42" fmla="*/ 533400 w 2250016"/>
                <a:gd name="connsiteY42" fmla="*/ 455084 h 1134534"/>
                <a:gd name="connsiteX43" fmla="*/ 554566 w 2250016"/>
                <a:gd name="connsiteY43" fmla="*/ 455084 h 1134534"/>
                <a:gd name="connsiteX44" fmla="*/ 554566 w 2250016"/>
                <a:gd name="connsiteY44" fmla="*/ 474134 h 1134534"/>
                <a:gd name="connsiteX45" fmla="*/ 554566 w 2250016"/>
                <a:gd name="connsiteY45" fmla="*/ 474134 h 1134534"/>
                <a:gd name="connsiteX46" fmla="*/ 563033 w 2250016"/>
                <a:gd name="connsiteY46" fmla="*/ 482601 h 1134534"/>
                <a:gd name="connsiteX47" fmla="*/ 579966 w 2250016"/>
                <a:gd name="connsiteY47" fmla="*/ 482601 h 1134534"/>
                <a:gd name="connsiteX48" fmla="*/ 579966 w 2250016"/>
                <a:gd name="connsiteY48" fmla="*/ 482601 h 1134534"/>
                <a:gd name="connsiteX49" fmla="*/ 579966 w 2250016"/>
                <a:gd name="connsiteY49" fmla="*/ 518584 h 1134534"/>
                <a:gd name="connsiteX50" fmla="*/ 656166 w 2250016"/>
                <a:gd name="connsiteY50" fmla="*/ 518584 h 1134534"/>
                <a:gd name="connsiteX51" fmla="*/ 656166 w 2250016"/>
                <a:gd name="connsiteY51" fmla="*/ 518584 h 1134534"/>
                <a:gd name="connsiteX52" fmla="*/ 656166 w 2250016"/>
                <a:gd name="connsiteY52" fmla="*/ 535517 h 1134534"/>
                <a:gd name="connsiteX53" fmla="*/ 670983 w 2250016"/>
                <a:gd name="connsiteY53" fmla="*/ 535517 h 1134534"/>
                <a:gd name="connsiteX54" fmla="*/ 683683 w 2250016"/>
                <a:gd name="connsiteY54" fmla="*/ 543984 h 1134534"/>
                <a:gd name="connsiteX55" fmla="*/ 696383 w 2250016"/>
                <a:gd name="connsiteY55" fmla="*/ 556684 h 1134534"/>
                <a:gd name="connsiteX56" fmla="*/ 706966 w 2250016"/>
                <a:gd name="connsiteY56" fmla="*/ 567267 h 1134534"/>
                <a:gd name="connsiteX57" fmla="*/ 706966 w 2250016"/>
                <a:gd name="connsiteY57" fmla="*/ 586317 h 1134534"/>
                <a:gd name="connsiteX58" fmla="*/ 764116 w 2250016"/>
                <a:gd name="connsiteY58" fmla="*/ 586317 h 1134534"/>
                <a:gd name="connsiteX59" fmla="*/ 766763 w 2250016"/>
                <a:gd name="connsiteY59" fmla="*/ 594783 h 1134534"/>
                <a:gd name="connsiteX60" fmla="*/ 781050 w 2250016"/>
                <a:gd name="connsiteY60" fmla="*/ 594783 h 1134534"/>
                <a:gd name="connsiteX61" fmla="*/ 781050 w 2250016"/>
                <a:gd name="connsiteY61" fmla="*/ 611717 h 1134534"/>
                <a:gd name="connsiteX62" fmla="*/ 797983 w 2250016"/>
                <a:gd name="connsiteY62" fmla="*/ 611717 h 1134534"/>
                <a:gd name="connsiteX63" fmla="*/ 797983 w 2250016"/>
                <a:gd name="connsiteY63" fmla="*/ 611717 h 1134534"/>
                <a:gd name="connsiteX64" fmla="*/ 831850 w 2250016"/>
                <a:gd name="connsiteY64" fmla="*/ 611717 h 1134534"/>
                <a:gd name="connsiteX65" fmla="*/ 831850 w 2250016"/>
                <a:gd name="connsiteY65" fmla="*/ 628650 h 1134534"/>
                <a:gd name="connsiteX66" fmla="*/ 918633 w 2250016"/>
                <a:gd name="connsiteY66" fmla="*/ 628650 h 1134534"/>
                <a:gd name="connsiteX67" fmla="*/ 918633 w 2250016"/>
                <a:gd name="connsiteY67" fmla="*/ 656167 h 1134534"/>
                <a:gd name="connsiteX68" fmla="*/ 918633 w 2250016"/>
                <a:gd name="connsiteY68" fmla="*/ 656167 h 1134534"/>
                <a:gd name="connsiteX69" fmla="*/ 929216 w 2250016"/>
                <a:gd name="connsiteY69" fmla="*/ 666750 h 1134534"/>
                <a:gd name="connsiteX70" fmla="*/ 948266 w 2250016"/>
                <a:gd name="connsiteY70" fmla="*/ 666750 h 1134534"/>
                <a:gd name="connsiteX71" fmla="*/ 948266 w 2250016"/>
                <a:gd name="connsiteY71" fmla="*/ 685800 h 1134534"/>
                <a:gd name="connsiteX72" fmla="*/ 1011766 w 2250016"/>
                <a:gd name="connsiteY72" fmla="*/ 685800 h 1134534"/>
                <a:gd name="connsiteX73" fmla="*/ 1011766 w 2250016"/>
                <a:gd name="connsiteY73" fmla="*/ 702734 h 1134534"/>
                <a:gd name="connsiteX74" fmla="*/ 1026583 w 2250016"/>
                <a:gd name="connsiteY74" fmla="*/ 702734 h 1134534"/>
                <a:gd name="connsiteX75" fmla="*/ 1026583 w 2250016"/>
                <a:gd name="connsiteY75" fmla="*/ 719667 h 1134534"/>
                <a:gd name="connsiteX76" fmla="*/ 1051983 w 2250016"/>
                <a:gd name="connsiteY76" fmla="*/ 719667 h 1134534"/>
                <a:gd name="connsiteX77" fmla="*/ 1051983 w 2250016"/>
                <a:gd name="connsiteY77" fmla="*/ 730250 h 1134534"/>
                <a:gd name="connsiteX78" fmla="*/ 1145116 w 2250016"/>
                <a:gd name="connsiteY78" fmla="*/ 730250 h 1134534"/>
                <a:gd name="connsiteX79" fmla="*/ 1145116 w 2250016"/>
                <a:gd name="connsiteY79" fmla="*/ 751417 h 1134534"/>
                <a:gd name="connsiteX80" fmla="*/ 1181100 w 2250016"/>
                <a:gd name="connsiteY80" fmla="*/ 751417 h 1134534"/>
                <a:gd name="connsiteX81" fmla="*/ 1181100 w 2250016"/>
                <a:gd name="connsiteY81" fmla="*/ 772584 h 1134534"/>
                <a:gd name="connsiteX82" fmla="*/ 1223433 w 2250016"/>
                <a:gd name="connsiteY82" fmla="*/ 772584 h 1134534"/>
                <a:gd name="connsiteX83" fmla="*/ 1223433 w 2250016"/>
                <a:gd name="connsiteY83" fmla="*/ 789517 h 1134534"/>
                <a:gd name="connsiteX84" fmla="*/ 1274233 w 2250016"/>
                <a:gd name="connsiteY84" fmla="*/ 789517 h 1134534"/>
                <a:gd name="connsiteX85" fmla="*/ 1274233 w 2250016"/>
                <a:gd name="connsiteY85" fmla="*/ 817034 h 1134534"/>
                <a:gd name="connsiteX86" fmla="*/ 1314450 w 2250016"/>
                <a:gd name="connsiteY86" fmla="*/ 817034 h 1134534"/>
                <a:gd name="connsiteX87" fmla="*/ 1314450 w 2250016"/>
                <a:gd name="connsiteY87" fmla="*/ 844550 h 1134534"/>
                <a:gd name="connsiteX88" fmla="*/ 1322916 w 2250016"/>
                <a:gd name="connsiteY88" fmla="*/ 844550 h 1134534"/>
                <a:gd name="connsiteX89" fmla="*/ 1322916 w 2250016"/>
                <a:gd name="connsiteY89" fmla="*/ 865717 h 1134534"/>
                <a:gd name="connsiteX90" fmla="*/ 1333499 w 2250016"/>
                <a:gd name="connsiteY90" fmla="*/ 876300 h 1134534"/>
                <a:gd name="connsiteX91" fmla="*/ 1380066 w 2250016"/>
                <a:gd name="connsiteY91" fmla="*/ 876300 h 1134534"/>
                <a:gd name="connsiteX92" fmla="*/ 1382182 w 2250016"/>
                <a:gd name="connsiteY92" fmla="*/ 886883 h 1134534"/>
                <a:gd name="connsiteX93" fmla="*/ 1435100 w 2250016"/>
                <a:gd name="connsiteY93" fmla="*/ 886883 h 1134534"/>
                <a:gd name="connsiteX94" fmla="*/ 1435100 w 2250016"/>
                <a:gd name="connsiteY94" fmla="*/ 905934 h 1134534"/>
                <a:gd name="connsiteX95" fmla="*/ 1447800 w 2250016"/>
                <a:gd name="connsiteY95" fmla="*/ 905934 h 1134534"/>
                <a:gd name="connsiteX96" fmla="*/ 1447800 w 2250016"/>
                <a:gd name="connsiteY96" fmla="*/ 924984 h 1134534"/>
                <a:gd name="connsiteX97" fmla="*/ 1488016 w 2250016"/>
                <a:gd name="connsiteY97" fmla="*/ 924984 h 1134534"/>
                <a:gd name="connsiteX98" fmla="*/ 1488016 w 2250016"/>
                <a:gd name="connsiteY98" fmla="*/ 924984 h 1134534"/>
                <a:gd name="connsiteX99" fmla="*/ 1504950 w 2250016"/>
                <a:gd name="connsiteY99" fmla="*/ 924984 h 1134534"/>
                <a:gd name="connsiteX100" fmla="*/ 1504950 w 2250016"/>
                <a:gd name="connsiteY100" fmla="*/ 967317 h 1134534"/>
                <a:gd name="connsiteX101" fmla="*/ 1589616 w 2250016"/>
                <a:gd name="connsiteY101" fmla="*/ 967317 h 1134534"/>
                <a:gd name="connsiteX102" fmla="*/ 1589616 w 2250016"/>
                <a:gd name="connsiteY102" fmla="*/ 980017 h 1134534"/>
                <a:gd name="connsiteX103" fmla="*/ 1589616 w 2250016"/>
                <a:gd name="connsiteY103" fmla="*/ 980017 h 1134534"/>
                <a:gd name="connsiteX104" fmla="*/ 1602316 w 2250016"/>
                <a:gd name="connsiteY104" fmla="*/ 992717 h 1134534"/>
                <a:gd name="connsiteX105" fmla="*/ 1627716 w 2250016"/>
                <a:gd name="connsiteY105" fmla="*/ 992717 h 1134534"/>
                <a:gd name="connsiteX106" fmla="*/ 1627716 w 2250016"/>
                <a:gd name="connsiteY106" fmla="*/ 1018117 h 1134534"/>
                <a:gd name="connsiteX107" fmla="*/ 1644650 w 2250016"/>
                <a:gd name="connsiteY107" fmla="*/ 1018117 h 1134534"/>
                <a:gd name="connsiteX108" fmla="*/ 1644650 w 2250016"/>
                <a:gd name="connsiteY108" fmla="*/ 1035050 h 1134534"/>
                <a:gd name="connsiteX109" fmla="*/ 1686983 w 2250016"/>
                <a:gd name="connsiteY109" fmla="*/ 1035050 h 1134534"/>
                <a:gd name="connsiteX110" fmla="*/ 1686983 w 2250016"/>
                <a:gd name="connsiteY110" fmla="*/ 1047750 h 1134534"/>
                <a:gd name="connsiteX111" fmla="*/ 1720850 w 2250016"/>
                <a:gd name="connsiteY111" fmla="*/ 1047750 h 1134534"/>
                <a:gd name="connsiteX112" fmla="*/ 1720850 w 2250016"/>
                <a:gd name="connsiteY112" fmla="*/ 1066800 h 1134534"/>
                <a:gd name="connsiteX113" fmla="*/ 1828800 w 2250016"/>
                <a:gd name="connsiteY113" fmla="*/ 1066800 h 1134534"/>
                <a:gd name="connsiteX114" fmla="*/ 1828800 w 2250016"/>
                <a:gd name="connsiteY114" fmla="*/ 1098550 h 1134534"/>
                <a:gd name="connsiteX115" fmla="*/ 1905000 w 2250016"/>
                <a:gd name="connsiteY115" fmla="*/ 1098550 h 1134534"/>
                <a:gd name="connsiteX116" fmla="*/ 1905000 w 2250016"/>
                <a:gd name="connsiteY116" fmla="*/ 1098550 h 1134534"/>
                <a:gd name="connsiteX117" fmla="*/ 1905000 w 2250016"/>
                <a:gd name="connsiteY117" fmla="*/ 1098550 h 1134534"/>
                <a:gd name="connsiteX118" fmla="*/ 1917700 w 2250016"/>
                <a:gd name="connsiteY118" fmla="*/ 1111250 h 1134534"/>
                <a:gd name="connsiteX119" fmla="*/ 1947333 w 2250016"/>
                <a:gd name="connsiteY119" fmla="*/ 1111250 h 1134534"/>
                <a:gd name="connsiteX120" fmla="*/ 1947333 w 2250016"/>
                <a:gd name="connsiteY120" fmla="*/ 1130300 h 1134534"/>
                <a:gd name="connsiteX121" fmla="*/ 2097616 w 2250016"/>
                <a:gd name="connsiteY121" fmla="*/ 1130300 h 1134534"/>
                <a:gd name="connsiteX122" fmla="*/ 2097616 w 2250016"/>
                <a:gd name="connsiteY122" fmla="*/ 1134534 h 1134534"/>
                <a:gd name="connsiteX123" fmla="*/ 2250016 w 2250016"/>
                <a:gd name="connsiteY123" fmla="*/ 1134534 h 113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2250016" h="1134534">
                  <a:moveTo>
                    <a:pt x="0" y="0"/>
                  </a:moveTo>
                  <a:lnTo>
                    <a:pt x="0" y="42334"/>
                  </a:lnTo>
                  <a:lnTo>
                    <a:pt x="31750" y="42334"/>
                  </a:lnTo>
                  <a:lnTo>
                    <a:pt x="31750" y="59267"/>
                  </a:lnTo>
                  <a:lnTo>
                    <a:pt x="61383" y="59267"/>
                  </a:lnTo>
                  <a:lnTo>
                    <a:pt x="61383" y="67734"/>
                  </a:lnTo>
                  <a:lnTo>
                    <a:pt x="84666" y="67734"/>
                  </a:lnTo>
                  <a:lnTo>
                    <a:pt x="84666" y="67734"/>
                  </a:lnTo>
                  <a:lnTo>
                    <a:pt x="84666" y="84667"/>
                  </a:lnTo>
                  <a:lnTo>
                    <a:pt x="105833" y="84667"/>
                  </a:lnTo>
                  <a:lnTo>
                    <a:pt x="105833" y="84667"/>
                  </a:lnTo>
                  <a:lnTo>
                    <a:pt x="105833" y="101600"/>
                  </a:lnTo>
                  <a:lnTo>
                    <a:pt x="156633" y="101600"/>
                  </a:lnTo>
                  <a:lnTo>
                    <a:pt x="156633" y="120650"/>
                  </a:lnTo>
                  <a:lnTo>
                    <a:pt x="162983" y="120650"/>
                  </a:lnTo>
                  <a:lnTo>
                    <a:pt x="162983" y="137584"/>
                  </a:lnTo>
                  <a:lnTo>
                    <a:pt x="207433" y="137584"/>
                  </a:lnTo>
                  <a:lnTo>
                    <a:pt x="207433" y="162984"/>
                  </a:lnTo>
                  <a:lnTo>
                    <a:pt x="237066" y="162984"/>
                  </a:lnTo>
                  <a:lnTo>
                    <a:pt x="237066" y="192617"/>
                  </a:lnTo>
                  <a:lnTo>
                    <a:pt x="296333" y="192617"/>
                  </a:lnTo>
                  <a:lnTo>
                    <a:pt x="296333" y="209550"/>
                  </a:lnTo>
                  <a:lnTo>
                    <a:pt x="323850" y="209550"/>
                  </a:lnTo>
                  <a:lnTo>
                    <a:pt x="323850" y="218017"/>
                  </a:lnTo>
                  <a:lnTo>
                    <a:pt x="351366" y="218017"/>
                  </a:lnTo>
                  <a:lnTo>
                    <a:pt x="351366" y="247650"/>
                  </a:lnTo>
                  <a:lnTo>
                    <a:pt x="357716" y="247650"/>
                  </a:lnTo>
                  <a:cubicBezTo>
                    <a:pt x="357893" y="251178"/>
                    <a:pt x="358069" y="254706"/>
                    <a:pt x="358246" y="258234"/>
                  </a:cubicBezTo>
                  <a:lnTo>
                    <a:pt x="393700" y="258233"/>
                  </a:lnTo>
                  <a:lnTo>
                    <a:pt x="393700" y="309034"/>
                  </a:lnTo>
                  <a:lnTo>
                    <a:pt x="397933" y="309034"/>
                  </a:lnTo>
                  <a:lnTo>
                    <a:pt x="397933" y="309034"/>
                  </a:lnTo>
                  <a:lnTo>
                    <a:pt x="410633" y="321734"/>
                  </a:lnTo>
                  <a:lnTo>
                    <a:pt x="410633" y="338667"/>
                  </a:lnTo>
                  <a:lnTo>
                    <a:pt x="427566" y="338667"/>
                  </a:lnTo>
                  <a:lnTo>
                    <a:pt x="427566" y="368300"/>
                  </a:lnTo>
                  <a:lnTo>
                    <a:pt x="448733" y="368300"/>
                  </a:lnTo>
                  <a:lnTo>
                    <a:pt x="448733" y="429684"/>
                  </a:lnTo>
                  <a:lnTo>
                    <a:pt x="512233" y="429684"/>
                  </a:lnTo>
                  <a:lnTo>
                    <a:pt x="512233" y="444500"/>
                  </a:lnTo>
                  <a:lnTo>
                    <a:pt x="533400" y="444500"/>
                  </a:lnTo>
                  <a:lnTo>
                    <a:pt x="533400" y="455084"/>
                  </a:lnTo>
                  <a:lnTo>
                    <a:pt x="533400" y="455084"/>
                  </a:lnTo>
                  <a:lnTo>
                    <a:pt x="554566" y="455084"/>
                  </a:lnTo>
                  <a:lnTo>
                    <a:pt x="554566" y="474134"/>
                  </a:lnTo>
                  <a:lnTo>
                    <a:pt x="554566" y="474134"/>
                  </a:lnTo>
                  <a:lnTo>
                    <a:pt x="563033" y="482601"/>
                  </a:lnTo>
                  <a:lnTo>
                    <a:pt x="579966" y="482601"/>
                  </a:lnTo>
                  <a:lnTo>
                    <a:pt x="579966" y="482601"/>
                  </a:lnTo>
                  <a:lnTo>
                    <a:pt x="579966" y="518584"/>
                  </a:lnTo>
                  <a:lnTo>
                    <a:pt x="656166" y="518584"/>
                  </a:lnTo>
                  <a:lnTo>
                    <a:pt x="656166" y="518584"/>
                  </a:lnTo>
                  <a:lnTo>
                    <a:pt x="656166" y="535517"/>
                  </a:lnTo>
                  <a:lnTo>
                    <a:pt x="670983" y="535517"/>
                  </a:lnTo>
                  <a:lnTo>
                    <a:pt x="683683" y="543984"/>
                  </a:lnTo>
                  <a:lnTo>
                    <a:pt x="696383" y="556684"/>
                  </a:lnTo>
                  <a:lnTo>
                    <a:pt x="706966" y="567267"/>
                  </a:lnTo>
                  <a:lnTo>
                    <a:pt x="706966" y="586317"/>
                  </a:lnTo>
                  <a:lnTo>
                    <a:pt x="764116" y="586317"/>
                  </a:lnTo>
                  <a:lnTo>
                    <a:pt x="766763" y="594783"/>
                  </a:lnTo>
                  <a:lnTo>
                    <a:pt x="781050" y="594783"/>
                  </a:lnTo>
                  <a:lnTo>
                    <a:pt x="781050" y="611717"/>
                  </a:lnTo>
                  <a:lnTo>
                    <a:pt x="797983" y="611717"/>
                  </a:lnTo>
                  <a:lnTo>
                    <a:pt x="797983" y="611717"/>
                  </a:lnTo>
                  <a:lnTo>
                    <a:pt x="831850" y="611717"/>
                  </a:lnTo>
                  <a:lnTo>
                    <a:pt x="831850" y="628650"/>
                  </a:lnTo>
                  <a:lnTo>
                    <a:pt x="918633" y="628650"/>
                  </a:lnTo>
                  <a:lnTo>
                    <a:pt x="918633" y="656167"/>
                  </a:lnTo>
                  <a:lnTo>
                    <a:pt x="918633" y="656167"/>
                  </a:lnTo>
                  <a:lnTo>
                    <a:pt x="929216" y="666750"/>
                  </a:lnTo>
                  <a:lnTo>
                    <a:pt x="948266" y="666750"/>
                  </a:lnTo>
                  <a:lnTo>
                    <a:pt x="948266" y="685800"/>
                  </a:lnTo>
                  <a:lnTo>
                    <a:pt x="1011766" y="685800"/>
                  </a:lnTo>
                  <a:lnTo>
                    <a:pt x="1011766" y="702734"/>
                  </a:lnTo>
                  <a:lnTo>
                    <a:pt x="1026583" y="702734"/>
                  </a:lnTo>
                  <a:lnTo>
                    <a:pt x="1026583" y="719667"/>
                  </a:lnTo>
                  <a:lnTo>
                    <a:pt x="1051983" y="719667"/>
                  </a:lnTo>
                  <a:lnTo>
                    <a:pt x="1051983" y="730250"/>
                  </a:lnTo>
                  <a:lnTo>
                    <a:pt x="1145116" y="730250"/>
                  </a:lnTo>
                  <a:lnTo>
                    <a:pt x="1145116" y="751417"/>
                  </a:lnTo>
                  <a:lnTo>
                    <a:pt x="1181100" y="751417"/>
                  </a:lnTo>
                  <a:lnTo>
                    <a:pt x="1181100" y="772584"/>
                  </a:lnTo>
                  <a:lnTo>
                    <a:pt x="1223433" y="772584"/>
                  </a:lnTo>
                  <a:lnTo>
                    <a:pt x="1223433" y="789517"/>
                  </a:lnTo>
                  <a:lnTo>
                    <a:pt x="1274233" y="789517"/>
                  </a:lnTo>
                  <a:lnTo>
                    <a:pt x="1274233" y="817034"/>
                  </a:lnTo>
                  <a:lnTo>
                    <a:pt x="1314450" y="817034"/>
                  </a:lnTo>
                  <a:lnTo>
                    <a:pt x="1314450" y="844550"/>
                  </a:lnTo>
                  <a:lnTo>
                    <a:pt x="1322916" y="844550"/>
                  </a:lnTo>
                  <a:lnTo>
                    <a:pt x="1322916" y="865717"/>
                  </a:lnTo>
                  <a:lnTo>
                    <a:pt x="1333499" y="876300"/>
                  </a:lnTo>
                  <a:lnTo>
                    <a:pt x="1380066" y="876300"/>
                  </a:lnTo>
                  <a:lnTo>
                    <a:pt x="1382182" y="886883"/>
                  </a:lnTo>
                  <a:lnTo>
                    <a:pt x="1435100" y="886883"/>
                  </a:lnTo>
                  <a:lnTo>
                    <a:pt x="1435100" y="905934"/>
                  </a:lnTo>
                  <a:lnTo>
                    <a:pt x="1447800" y="905934"/>
                  </a:lnTo>
                  <a:lnTo>
                    <a:pt x="1447800" y="924984"/>
                  </a:lnTo>
                  <a:lnTo>
                    <a:pt x="1488016" y="924984"/>
                  </a:lnTo>
                  <a:lnTo>
                    <a:pt x="1488016" y="924984"/>
                  </a:lnTo>
                  <a:lnTo>
                    <a:pt x="1504950" y="924984"/>
                  </a:lnTo>
                  <a:lnTo>
                    <a:pt x="1504950" y="967317"/>
                  </a:lnTo>
                  <a:lnTo>
                    <a:pt x="1589616" y="967317"/>
                  </a:lnTo>
                  <a:lnTo>
                    <a:pt x="1589616" y="980017"/>
                  </a:lnTo>
                  <a:lnTo>
                    <a:pt x="1589616" y="980017"/>
                  </a:lnTo>
                  <a:lnTo>
                    <a:pt x="1602316" y="992717"/>
                  </a:lnTo>
                  <a:lnTo>
                    <a:pt x="1627716" y="992717"/>
                  </a:lnTo>
                  <a:lnTo>
                    <a:pt x="1627716" y="1018117"/>
                  </a:lnTo>
                  <a:lnTo>
                    <a:pt x="1644650" y="1018117"/>
                  </a:lnTo>
                  <a:lnTo>
                    <a:pt x="1644650" y="1035050"/>
                  </a:lnTo>
                  <a:lnTo>
                    <a:pt x="1686983" y="1035050"/>
                  </a:lnTo>
                  <a:lnTo>
                    <a:pt x="1686983" y="1047750"/>
                  </a:lnTo>
                  <a:lnTo>
                    <a:pt x="1720850" y="1047750"/>
                  </a:lnTo>
                  <a:lnTo>
                    <a:pt x="1720850" y="1066800"/>
                  </a:lnTo>
                  <a:lnTo>
                    <a:pt x="1828800" y="1066800"/>
                  </a:lnTo>
                  <a:lnTo>
                    <a:pt x="1828800" y="1098550"/>
                  </a:lnTo>
                  <a:lnTo>
                    <a:pt x="1905000" y="1098550"/>
                  </a:lnTo>
                  <a:lnTo>
                    <a:pt x="1905000" y="1098550"/>
                  </a:lnTo>
                  <a:lnTo>
                    <a:pt x="1905000" y="1098550"/>
                  </a:lnTo>
                  <a:lnTo>
                    <a:pt x="1917700" y="1111250"/>
                  </a:lnTo>
                  <a:lnTo>
                    <a:pt x="1947333" y="1111250"/>
                  </a:lnTo>
                  <a:lnTo>
                    <a:pt x="1947333" y="1130300"/>
                  </a:lnTo>
                  <a:lnTo>
                    <a:pt x="2097616" y="1130300"/>
                  </a:lnTo>
                  <a:lnTo>
                    <a:pt x="2097616" y="1134534"/>
                  </a:lnTo>
                  <a:lnTo>
                    <a:pt x="2250016" y="1134534"/>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grpSp>
        <p:nvGrpSpPr>
          <p:cNvPr id="183" name="Group 182">
            <a:extLst>
              <a:ext uri="{FF2B5EF4-FFF2-40B4-BE49-F238E27FC236}">
                <a16:creationId xmlns:a16="http://schemas.microsoft.com/office/drawing/2014/main" id="{EF81AF55-F322-9A7A-06FD-92C90C1CB548}"/>
              </a:ext>
            </a:extLst>
          </p:cNvPr>
          <p:cNvGrpSpPr/>
          <p:nvPr/>
        </p:nvGrpSpPr>
        <p:grpSpPr>
          <a:xfrm>
            <a:off x="6310921" y="2601356"/>
            <a:ext cx="106174" cy="106174"/>
            <a:chOff x="9084759" y="4478261"/>
            <a:chExt cx="106174" cy="106174"/>
          </a:xfrm>
        </p:grpSpPr>
        <p:cxnSp>
          <p:nvCxnSpPr>
            <p:cNvPr id="185" name="Straight Connector 184">
              <a:extLst>
                <a:ext uri="{FF2B5EF4-FFF2-40B4-BE49-F238E27FC236}">
                  <a16:creationId xmlns:a16="http://schemas.microsoft.com/office/drawing/2014/main" id="{1CD4A100-C88F-DD3B-A5D2-35C20827CD02}"/>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6C591A8E-41DC-180A-E20C-497BEB0CC597}"/>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187" name="Group 186">
            <a:extLst>
              <a:ext uri="{FF2B5EF4-FFF2-40B4-BE49-F238E27FC236}">
                <a16:creationId xmlns:a16="http://schemas.microsoft.com/office/drawing/2014/main" id="{725F4DCE-5D99-683E-D928-255FFEBC3B6A}"/>
              </a:ext>
            </a:extLst>
          </p:cNvPr>
          <p:cNvGrpSpPr/>
          <p:nvPr/>
        </p:nvGrpSpPr>
        <p:grpSpPr>
          <a:xfrm>
            <a:off x="6522058" y="2835753"/>
            <a:ext cx="106174" cy="106174"/>
            <a:chOff x="9084759" y="4478261"/>
            <a:chExt cx="106174" cy="106174"/>
          </a:xfrm>
        </p:grpSpPr>
        <p:cxnSp>
          <p:nvCxnSpPr>
            <p:cNvPr id="188" name="Straight Connector 187">
              <a:extLst>
                <a:ext uri="{FF2B5EF4-FFF2-40B4-BE49-F238E27FC236}">
                  <a16:creationId xmlns:a16="http://schemas.microsoft.com/office/drawing/2014/main" id="{315C5C73-BC48-7F33-A37A-1FC586DEBCCE}"/>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FD175F6A-85EF-8469-E0F0-25DCA227C53F}"/>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5957E2B3-BF07-E40A-622F-6EA07FB4F21C}"/>
              </a:ext>
            </a:extLst>
          </p:cNvPr>
          <p:cNvGrpSpPr/>
          <p:nvPr/>
        </p:nvGrpSpPr>
        <p:grpSpPr>
          <a:xfrm>
            <a:off x="6885854" y="3038128"/>
            <a:ext cx="106174" cy="106174"/>
            <a:chOff x="9084759" y="4478261"/>
            <a:chExt cx="106174" cy="106174"/>
          </a:xfrm>
        </p:grpSpPr>
        <p:cxnSp>
          <p:nvCxnSpPr>
            <p:cNvPr id="261" name="Straight Connector 260">
              <a:extLst>
                <a:ext uri="{FF2B5EF4-FFF2-40B4-BE49-F238E27FC236}">
                  <a16:creationId xmlns:a16="http://schemas.microsoft.com/office/drawing/2014/main" id="{E42624FB-96C4-FAE3-BC9C-A2417F4D10DC}"/>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E8423F46-8678-898D-19C1-ED05D0921341}"/>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 name="Group 320">
            <a:extLst>
              <a:ext uri="{FF2B5EF4-FFF2-40B4-BE49-F238E27FC236}">
                <a16:creationId xmlns:a16="http://schemas.microsoft.com/office/drawing/2014/main" id="{5F881DA1-E787-5058-E86E-758B20106A32}"/>
              </a:ext>
            </a:extLst>
          </p:cNvPr>
          <p:cNvGrpSpPr/>
          <p:nvPr/>
        </p:nvGrpSpPr>
        <p:grpSpPr>
          <a:xfrm>
            <a:off x="6272214" y="2601356"/>
            <a:ext cx="4977246" cy="1764892"/>
            <a:chOff x="6272214" y="3385128"/>
            <a:chExt cx="4977246" cy="1764892"/>
          </a:xfrm>
        </p:grpSpPr>
        <p:grpSp>
          <p:nvGrpSpPr>
            <p:cNvPr id="180" name="Group 179">
              <a:extLst>
                <a:ext uri="{FF2B5EF4-FFF2-40B4-BE49-F238E27FC236}">
                  <a16:creationId xmlns:a16="http://schemas.microsoft.com/office/drawing/2014/main" id="{EFF454EA-EAEF-C627-75D2-5EE4FC9F1D48}"/>
                </a:ext>
              </a:extLst>
            </p:cNvPr>
            <p:cNvGrpSpPr/>
            <p:nvPr/>
          </p:nvGrpSpPr>
          <p:grpSpPr>
            <a:xfrm>
              <a:off x="6272214" y="3385128"/>
              <a:ext cx="106174" cy="106174"/>
              <a:chOff x="9084759" y="4478261"/>
              <a:chExt cx="106174" cy="106174"/>
            </a:xfrm>
          </p:grpSpPr>
          <p:cxnSp>
            <p:nvCxnSpPr>
              <p:cNvPr id="181" name="Straight Connector 180">
                <a:extLst>
                  <a:ext uri="{FF2B5EF4-FFF2-40B4-BE49-F238E27FC236}">
                    <a16:creationId xmlns:a16="http://schemas.microsoft.com/office/drawing/2014/main" id="{5E0AAF07-35D4-5DE8-473C-7126F27DF203}"/>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C9479B29-0596-1F47-235C-AD7452B3D210}"/>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190" name="Group 189">
              <a:extLst>
                <a:ext uri="{FF2B5EF4-FFF2-40B4-BE49-F238E27FC236}">
                  <a16:creationId xmlns:a16="http://schemas.microsoft.com/office/drawing/2014/main" id="{25069A61-ADE4-7F0E-8C77-A567E269D42C}"/>
                </a:ext>
              </a:extLst>
            </p:cNvPr>
            <p:cNvGrpSpPr/>
            <p:nvPr/>
          </p:nvGrpSpPr>
          <p:grpSpPr>
            <a:xfrm>
              <a:off x="6707238" y="3745755"/>
              <a:ext cx="106174" cy="106174"/>
              <a:chOff x="9084759" y="4478261"/>
              <a:chExt cx="106174" cy="106174"/>
            </a:xfrm>
          </p:grpSpPr>
          <p:cxnSp>
            <p:nvCxnSpPr>
              <p:cNvPr id="191" name="Straight Connector 190">
                <a:extLst>
                  <a:ext uri="{FF2B5EF4-FFF2-40B4-BE49-F238E27FC236}">
                    <a16:creationId xmlns:a16="http://schemas.microsoft.com/office/drawing/2014/main" id="{11C7A0E4-43E9-0307-6DCE-E7C589EE4870}"/>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10011644-F642-12C2-CA39-E85F3725ED4F}"/>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49240DC3-0E8F-0CE8-6271-F02D5F9448CE}"/>
                </a:ext>
              </a:extLst>
            </p:cNvPr>
            <p:cNvGrpSpPr/>
            <p:nvPr/>
          </p:nvGrpSpPr>
          <p:grpSpPr>
            <a:xfrm>
              <a:off x="6845278" y="3821900"/>
              <a:ext cx="106174" cy="106174"/>
              <a:chOff x="9084759" y="4478261"/>
              <a:chExt cx="106174" cy="106174"/>
            </a:xfrm>
          </p:grpSpPr>
          <p:cxnSp>
            <p:nvCxnSpPr>
              <p:cNvPr id="258" name="Straight Connector 257">
                <a:extLst>
                  <a:ext uri="{FF2B5EF4-FFF2-40B4-BE49-F238E27FC236}">
                    <a16:creationId xmlns:a16="http://schemas.microsoft.com/office/drawing/2014/main" id="{03385C80-1ED4-1161-9ACA-CBD6A6B8E57D}"/>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4D706DB6-AB01-5D61-9679-2FB9D7C2C975}"/>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89043A27-2DEA-032F-9F11-19CC0B90D509}"/>
                </a:ext>
              </a:extLst>
            </p:cNvPr>
            <p:cNvGrpSpPr/>
            <p:nvPr/>
          </p:nvGrpSpPr>
          <p:grpSpPr>
            <a:xfrm>
              <a:off x="10282388" y="4772731"/>
              <a:ext cx="106174" cy="106174"/>
              <a:chOff x="9084759" y="4478261"/>
              <a:chExt cx="106174" cy="106174"/>
            </a:xfrm>
          </p:grpSpPr>
          <p:cxnSp>
            <p:nvCxnSpPr>
              <p:cNvPr id="264" name="Straight Connector 263">
                <a:extLst>
                  <a:ext uri="{FF2B5EF4-FFF2-40B4-BE49-F238E27FC236}">
                    <a16:creationId xmlns:a16="http://schemas.microsoft.com/office/drawing/2014/main" id="{64AA3B02-5B6E-F05B-5E0B-88F66870C57E}"/>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8E0E0BA2-7768-29D3-3855-8249BEE9D2D4}"/>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0B5BBFF1-2AE1-8D53-D242-32E8DD61CE09}"/>
                </a:ext>
              </a:extLst>
            </p:cNvPr>
            <p:cNvGrpSpPr/>
            <p:nvPr/>
          </p:nvGrpSpPr>
          <p:grpSpPr>
            <a:xfrm>
              <a:off x="10492980" y="4772731"/>
              <a:ext cx="106174" cy="106174"/>
              <a:chOff x="9084759" y="4478261"/>
              <a:chExt cx="106174" cy="106174"/>
            </a:xfrm>
          </p:grpSpPr>
          <p:cxnSp>
            <p:nvCxnSpPr>
              <p:cNvPr id="268" name="Straight Connector 267">
                <a:extLst>
                  <a:ext uri="{FF2B5EF4-FFF2-40B4-BE49-F238E27FC236}">
                    <a16:creationId xmlns:a16="http://schemas.microsoft.com/office/drawing/2014/main" id="{15DBD8CB-DAC6-34E3-767D-6DF837EC3B80}"/>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D9C472CB-033D-6A00-4F1B-6268F4F1F589}"/>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70" name="Group 269">
              <a:extLst>
                <a:ext uri="{FF2B5EF4-FFF2-40B4-BE49-F238E27FC236}">
                  <a16:creationId xmlns:a16="http://schemas.microsoft.com/office/drawing/2014/main" id="{7005A0A0-8033-5AF1-C6D5-75568066F2D4}"/>
                </a:ext>
              </a:extLst>
            </p:cNvPr>
            <p:cNvGrpSpPr/>
            <p:nvPr/>
          </p:nvGrpSpPr>
          <p:grpSpPr>
            <a:xfrm>
              <a:off x="10570067" y="4772731"/>
              <a:ext cx="106174" cy="106174"/>
              <a:chOff x="9084759" y="4478261"/>
              <a:chExt cx="106174" cy="106174"/>
            </a:xfrm>
          </p:grpSpPr>
          <p:cxnSp>
            <p:nvCxnSpPr>
              <p:cNvPr id="277" name="Straight Connector 276">
                <a:extLst>
                  <a:ext uri="{FF2B5EF4-FFF2-40B4-BE49-F238E27FC236}">
                    <a16:creationId xmlns:a16="http://schemas.microsoft.com/office/drawing/2014/main" id="{A400C64B-B6EF-8036-D077-3A3D5A0F291A}"/>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8697A709-C766-4DA5-A320-99AF21D1B02A}"/>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79" name="Group 278">
              <a:extLst>
                <a:ext uri="{FF2B5EF4-FFF2-40B4-BE49-F238E27FC236}">
                  <a16:creationId xmlns:a16="http://schemas.microsoft.com/office/drawing/2014/main" id="{BC4866F8-1D99-A1CF-ED2F-8C060350228E}"/>
                </a:ext>
              </a:extLst>
            </p:cNvPr>
            <p:cNvGrpSpPr/>
            <p:nvPr/>
          </p:nvGrpSpPr>
          <p:grpSpPr>
            <a:xfrm>
              <a:off x="10600384" y="4772731"/>
              <a:ext cx="106174" cy="106174"/>
              <a:chOff x="9084759" y="4478261"/>
              <a:chExt cx="106174" cy="106174"/>
            </a:xfrm>
          </p:grpSpPr>
          <p:cxnSp>
            <p:nvCxnSpPr>
              <p:cNvPr id="280" name="Straight Connector 279">
                <a:extLst>
                  <a:ext uri="{FF2B5EF4-FFF2-40B4-BE49-F238E27FC236}">
                    <a16:creationId xmlns:a16="http://schemas.microsoft.com/office/drawing/2014/main" id="{1A5B2700-7D10-529B-9ECA-BBF79EA1E94E}"/>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C71DCCE4-E0AE-9719-C009-B79213458F0A}"/>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82" name="Group 281">
              <a:extLst>
                <a:ext uri="{FF2B5EF4-FFF2-40B4-BE49-F238E27FC236}">
                  <a16:creationId xmlns:a16="http://schemas.microsoft.com/office/drawing/2014/main" id="{A8B4C7D0-74E8-EA7B-2690-2C617F54F5EB}"/>
                </a:ext>
              </a:extLst>
            </p:cNvPr>
            <p:cNvGrpSpPr/>
            <p:nvPr/>
          </p:nvGrpSpPr>
          <p:grpSpPr>
            <a:xfrm>
              <a:off x="10623154" y="4772731"/>
              <a:ext cx="106174" cy="106174"/>
              <a:chOff x="9084759" y="4478261"/>
              <a:chExt cx="106174" cy="106174"/>
            </a:xfrm>
          </p:grpSpPr>
          <p:cxnSp>
            <p:nvCxnSpPr>
              <p:cNvPr id="283" name="Straight Connector 282">
                <a:extLst>
                  <a:ext uri="{FF2B5EF4-FFF2-40B4-BE49-F238E27FC236}">
                    <a16:creationId xmlns:a16="http://schemas.microsoft.com/office/drawing/2014/main" id="{2DA1FB61-B559-7330-C09B-30F087BDCD77}"/>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5D5AAAEA-3361-1193-E8C1-CF937C5B92A2}"/>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85" name="Group 284">
              <a:extLst>
                <a:ext uri="{FF2B5EF4-FFF2-40B4-BE49-F238E27FC236}">
                  <a16:creationId xmlns:a16="http://schemas.microsoft.com/office/drawing/2014/main" id="{F4B53BF0-23B0-3DEE-0D81-6CAC9733A685}"/>
                </a:ext>
              </a:extLst>
            </p:cNvPr>
            <p:cNvGrpSpPr/>
            <p:nvPr/>
          </p:nvGrpSpPr>
          <p:grpSpPr>
            <a:xfrm>
              <a:off x="10683788" y="4772731"/>
              <a:ext cx="106174" cy="106174"/>
              <a:chOff x="9084759" y="4478261"/>
              <a:chExt cx="106174" cy="106174"/>
            </a:xfrm>
          </p:grpSpPr>
          <p:cxnSp>
            <p:nvCxnSpPr>
              <p:cNvPr id="286" name="Straight Connector 285">
                <a:extLst>
                  <a:ext uri="{FF2B5EF4-FFF2-40B4-BE49-F238E27FC236}">
                    <a16:creationId xmlns:a16="http://schemas.microsoft.com/office/drawing/2014/main" id="{12161EFB-E99A-65D6-0D3C-87CCC231CFB3}"/>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6A96E36E-F325-EDE5-A999-D784CFD823B5}"/>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88" name="Group 287">
              <a:extLst>
                <a:ext uri="{FF2B5EF4-FFF2-40B4-BE49-F238E27FC236}">
                  <a16:creationId xmlns:a16="http://schemas.microsoft.com/office/drawing/2014/main" id="{76995E9E-93F2-CD7A-E412-8B270591A3BC}"/>
                </a:ext>
              </a:extLst>
            </p:cNvPr>
            <p:cNvGrpSpPr/>
            <p:nvPr/>
          </p:nvGrpSpPr>
          <p:grpSpPr>
            <a:xfrm>
              <a:off x="10736073" y="4813321"/>
              <a:ext cx="106174" cy="106174"/>
              <a:chOff x="9084759" y="4478261"/>
              <a:chExt cx="106174" cy="106174"/>
            </a:xfrm>
          </p:grpSpPr>
          <p:cxnSp>
            <p:nvCxnSpPr>
              <p:cNvPr id="289" name="Straight Connector 288">
                <a:extLst>
                  <a:ext uri="{FF2B5EF4-FFF2-40B4-BE49-F238E27FC236}">
                    <a16:creationId xmlns:a16="http://schemas.microsoft.com/office/drawing/2014/main" id="{8856FF1A-94BE-76CC-EF66-7F055495D7BA}"/>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C41708E7-D4CA-893E-B993-0D7BA671EC91}"/>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91" name="Group 290">
              <a:extLst>
                <a:ext uri="{FF2B5EF4-FFF2-40B4-BE49-F238E27FC236}">
                  <a16:creationId xmlns:a16="http://schemas.microsoft.com/office/drawing/2014/main" id="{19BF1078-C3FA-C09F-D7F4-36BEC498F1C2}"/>
                </a:ext>
              </a:extLst>
            </p:cNvPr>
            <p:cNvGrpSpPr/>
            <p:nvPr/>
          </p:nvGrpSpPr>
          <p:grpSpPr>
            <a:xfrm>
              <a:off x="10760653" y="4813321"/>
              <a:ext cx="106174" cy="106174"/>
              <a:chOff x="9084759" y="4478261"/>
              <a:chExt cx="106174" cy="106174"/>
            </a:xfrm>
          </p:grpSpPr>
          <p:cxnSp>
            <p:nvCxnSpPr>
              <p:cNvPr id="292" name="Straight Connector 291">
                <a:extLst>
                  <a:ext uri="{FF2B5EF4-FFF2-40B4-BE49-F238E27FC236}">
                    <a16:creationId xmlns:a16="http://schemas.microsoft.com/office/drawing/2014/main" id="{15858AFC-F5DD-DB4B-9BE1-5DD8EE3935E8}"/>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292E762B-E4C2-784D-2289-9EC0804686CC}"/>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F6EC9B1E-5F18-1250-0DB9-6B2E1A4C03BF}"/>
                </a:ext>
              </a:extLst>
            </p:cNvPr>
            <p:cNvGrpSpPr/>
            <p:nvPr/>
          </p:nvGrpSpPr>
          <p:grpSpPr>
            <a:xfrm>
              <a:off x="10781315" y="4813321"/>
              <a:ext cx="106174" cy="106174"/>
              <a:chOff x="9084759" y="4478261"/>
              <a:chExt cx="106174" cy="106174"/>
            </a:xfrm>
          </p:grpSpPr>
          <p:cxnSp>
            <p:nvCxnSpPr>
              <p:cNvPr id="295" name="Straight Connector 294">
                <a:extLst>
                  <a:ext uri="{FF2B5EF4-FFF2-40B4-BE49-F238E27FC236}">
                    <a16:creationId xmlns:a16="http://schemas.microsoft.com/office/drawing/2014/main" id="{6341AA40-0A97-9CD0-29B2-B85D6F8B741B}"/>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F826145F-E02E-4F7C-24F2-EBAEC8DFFC67}"/>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97" name="Group 296">
              <a:extLst>
                <a:ext uri="{FF2B5EF4-FFF2-40B4-BE49-F238E27FC236}">
                  <a16:creationId xmlns:a16="http://schemas.microsoft.com/office/drawing/2014/main" id="{3C62A7B3-8E84-5A4E-8E05-20B8C3B7E178}"/>
                </a:ext>
              </a:extLst>
            </p:cNvPr>
            <p:cNvGrpSpPr/>
            <p:nvPr/>
          </p:nvGrpSpPr>
          <p:grpSpPr>
            <a:xfrm>
              <a:off x="10812937" y="4813321"/>
              <a:ext cx="106174" cy="106174"/>
              <a:chOff x="9084759" y="4478261"/>
              <a:chExt cx="106174" cy="106174"/>
            </a:xfrm>
          </p:grpSpPr>
          <p:cxnSp>
            <p:nvCxnSpPr>
              <p:cNvPr id="298" name="Straight Connector 297">
                <a:extLst>
                  <a:ext uri="{FF2B5EF4-FFF2-40B4-BE49-F238E27FC236}">
                    <a16:creationId xmlns:a16="http://schemas.microsoft.com/office/drawing/2014/main" id="{6D76D015-10D1-24EA-7FC7-E4264865E108}"/>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977D4DC9-65DA-3211-8E61-270257A771CB}"/>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00" name="Group 299">
              <a:extLst>
                <a:ext uri="{FF2B5EF4-FFF2-40B4-BE49-F238E27FC236}">
                  <a16:creationId xmlns:a16="http://schemas.microsoft.com/office/drawing/2014/main" id="{332C5AFD-E609-0C4E-BFBD-4CDE66EA7403}"/>
                </a:ext>
              </a:extLst>
            </p:cNvPr>
            <p:cNvGrpSpPr/>
            <p:nvPr/>
          </p:nvGrpSpPr>
          <p:grpSpPr>
            <a:xfrm>
              <a:off x="10876329" y="4813321"/>
              <a:ext cx="106174" cy="106174"/>
              <a:chOff x="9084759" y="4478261"/>
              <a:chExt cx="106174" cy="106174"/>
            </a:xfrm>
          </p:grpSpPr>
          <p:cxnSp>
            <p:nvCxnSpPr>
              <p:cNvPr id="301" name="Straight Connector 300">
                <a:extLst>
                  <a:ext uri="{FF2B5EF4-FFF2-40B4-BE49-F238E27FC236}">
                    <a16:creationId xmlns:a16="http://schemas.microsoft.com/office/drawing/2014/main" id="{995162BD-99D0-F7DB-DEA7-287634337463}"/>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E7D05A05-C6EF-F930-E2BE-5D33B577B3C8}"/>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03" name="Group 302">
              <a:extLst>
                <a:ext uri="{FF2B5EF4-FFF2-40B4-BE49-F238E27FC236}">
                  <a16:creationId xmlns:a16="http://schemas.microsoft.com/office/drawing/2014/main" id="{2A4E3E4C-36E1-077A-52EB-51319A545F28}"/>
                </a:ext>
              </a:extLst>
            </p:cNvPr>
            <p:cNvGrpSpPr/>
            <p:nvPr/>
          </p:nvGrpSpPr>
          <p:grpSpPr>
            <a:xfrm>
              <a:off x="10908150" y="4813321"/>
              <a:ext cx="106174" cy="106174"/>
              <a:chOff x="9084759" y="4478261"/>
              <a:chExt cx="106174" cy="106174"/>
            </a:xfrm>
          </p:grpSpPr>
          <p:cxnSp>
            <p:nvCxnSpPr>
              <p:cNvPr id="304" name="Straight Connector 303">
                <a:extLst>
                  <a:ext uri="{FF2B5EF4-FFF2-40B4-BE49-F238E27FC236}">
                    <a16:creationId xmlns:a16="http://schemas.microsoft.com/office/drawing/2014/main" id="{A86BCFA8-A4F9-678D-C193-7F7A6CE4D18A}"/>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2906904B-7C28-1717-95BF-B77D9AFEBAA0}"/>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06" name="Group 305">
              <a:extLst>
                <a:ext uri="{FF2B5EF4-FFF2-40B4-BE49-F238E27FC236}">
                  <a16:creationId xmlns:a16="http://schemas.microsoft.com/office/drawing/2014/main" id="{F933C114-66CF-B845-5D83-1D0908A50657}"/>
                </a:ext>
              </a:extLst>
            </p:cNvPr>
            <p:cNvGrpSpPr/>
            <p:nvPr/>
          </p:nvGrpSpPr>
          <p:grpSpPr>
            <a:xfrm>
              <a:off x="10977935" y="4813321"/>
              <a:ext cx="106174" cy="106174"/>
              <a:chOff x="9084759" y="4478261"/>
              <a:chExt cx="106174" cy="106174"/>
            </a:xfrm>
          </p:grpSpPr>
          <p:cxnSp>
            <p:nvCxnSpPr>
              <p:cNvPr id="307" name="Straight Connector 306">
                <a:extLst>
                  <a:ext uri="{FF2B5EF4-FFF2-40B4-BE49-F238E27FC236}">
                    <a16:creationId xmlns:a16="http://schemas.microsoft.com/office/drawing/2014/main" id="{99D4CF3C-4C38-5313-D3A2-C644ABB3E40F}"/>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B75ECF36-1EF0-C713-1709-0E03F0D3CB5D}"/>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09" name="Group 308">
              <a:extLst>
                <a:ext uri="{FF2B5EF4-FFF2-40B4-BE49-F238E27FC236}">
                  <a16:creationId xmlns:a16="http://schemas.microsoft.com/office/drawing/2014/main" id="{CA97381D-1BFE-D64D-CE27-4072FFF67E27}"/>
                </a:ext>
              </a:extLst>
            </p:cNvPr>
            <p:cNvGrpSpPr/>
            <p:nvPr/>
          </p:nvGrpSpPr>
          <p:grpSpPr>
            <a:xfrm>
              <a:off x="11015532" y="4813321"/>
              <a:ext cx="106174" cy="106174"/>
              <a:chOff x="9084759" y="4478261"/>
              <a:chExt cx="106174" cy="106174"/>
            </a:xfrm>
          </p:grpSpPr>
          <p:cxnSp>
            <p:nvCxnSpPr>
              <p:cNvPr id="310" name="Straight Connector 309">
                <a:extLst>
                  <a:ext uri="{FF2B5EF4-FFF2-40B4-BE49-F238E27FC236}">
                    <a16:creationId xmlns:a16="http://schemas.microsoft.com/office/drawing/2014/main" id="{0DE9F60B-D847-B26E-0F8D-EACBF2EE218C}"/>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85D71B78-38D6-B9D6-65B6-CD4D91666969}"/>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2" name="Group 311">
              <a:extLst>
                <a:ext uri="{FF2B5EF4-FFF2-40B4-BE49-F238E27FC236}">
                  <a16:creationId xmlns:a16="http://schemas.microsoft.com/office/drawing/2014/main" id="{64A90B0F-6DA8-2E75-8792-8310A9207DB3}"/>
                </a:ext>
              </a:extLst>
            </p:cNvPr>
            <p:cNvGrpSpPr/>
            <p:nvPr/>
          </p:nvGrpSpPr>
          <p:grpSpPr>
            <a:xfrm>
              <a:off x="11047719" y="4813321"/>
              <a:ext cx="106174" cy="106174"/>
              <a:chOff x="9084759" y="4478261"/>
              <a:chExt cx="106174" cy="106174"/>
            </a:xfrm>
          </p:grpSpPr>
          <p:cxnSp>
            <p:nvCxnSpPr>
              <p:cNvPr id="313" name="Straight Connector 312">
                <a:extLst>
                  <a:ext uri="{FF2B5EF4-FFF2-40B4-BE49-F238E27FC236}">
                    <a16:creationId xmlns:a16="http://schemas.microsoft.com/office/drawing/2014/main" id="{0755F553-79D2-79E7-9D8D-F971E32F47C4}"/>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40521F7D-9269-AE7C-D137-7F5DBE6BAE68}"/>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5" name="Group 314">
              <a:extLst>
                <a:ext uri="{FF2B5EF4-FFF2-40B4-BE49-F238E27FC236}">
                  <a16:creationId xmlns:a16="http://schemas.microsoft.com/office/drawing/2014/main" id="{32E1BA41-1DBC-9DCD-49FA-931373405A70}"/>
                </a:ext>
              </a:extLst>
            </p:cNvPr>
            <p:cNvGrpSpPr/>
            <p:nvPr/>
          </p:nvGrpSpPr>
          <p:grpSpPr>
            <a:xfrm>
              <a:off x="11076364" y="4813321"/>
              <a:ext cx="106174" cy="106174"/>
              <a:chOff x="9084759" y="4478261"/>
              <a:chExt cx="106174" cy="106174"/>
            </a:xfrm>
          </p:grpSpPr>
          <p:cxnSp>
            <p:nvCxnSpPr>
              <p:cNvPr id="316" name="Straight Connector 315">
                <a:extLst>
                  <a:ext uri="{FF2B5EF4-FFF2-40B4-BE49-F238E27FC236}">
                    <a16:creationId xmlns:a16="http://schemas.microsoft.com/office/drawing/2014/main" id="{7ECC8AC8-E2F6-92C7-E126-1E84169E27DE}"/>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0A235C4F-7114-88A2-400D-4A51DDD708A3}"/>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 name="Group 317">
              <a:extLst>
                <a:ext uri="{FF2B5EF4-FFF2-40B4-BE49-F238E27FC236}">
                  <a16:creationId xmlns:a16="http://schemas.microsoft.com/office/drawing/2014/main" id="{1F2EB583-937D-91C3-9DFF-AEB448C1A993}"/>
                </a:ext>
              </a:extLst>
            </p:cNvPr>
            <p:cNvGrpSpPr/>
            <p:nvPr/>
          </p:nvGrpSpPr>
          <p:grpSpPr>
            <a:xfrm>
              <a:off x="11143286" y="5043846"/>
              <a:ext cx="106174" cy="106174"/>
              <a:chOff x="9084759" y="4478261"/>
              <a:chExt cx="106174" cy="106174"/>
            </a:xfrm>
          </p:grpSpPr>
          <p:cxnSp>
            <p:nvCxnSpPr>
              <p:cNvPr id="319" name="Straight Connector 318">
                <a:extLst>
                  <a:ext uri="{FF2B5EF4-FFF2-40B4-BE49-F238E27FC236}">
                    <a16:creationId xmlns:a16="http://schemas.microsoft.com/office/drawing/2014/main" id="{08529081-0496-B49B-08D5-E6333A27A8BF}"/>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2964CED9-0AF9-14A1-BDC2-C18160B54E35}"/>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sp>
        <p:nvSpPr>
          <p:cNvPr id="322" name="Freeform: Shape 321">
            <a:extLst>
              <a:ext uri="{FF2B5EF4-FFF2-40B4-BE49-F238E27FC236}">
                <a16:creationId xmlns:a16="http://schemas.microsoft.com/office/drawing/2014/main" id="{13A1AA00-BBBF-5E1D-D29C-E0947612A3FE}"/>
              </a:ext>
            </a:extLst>
          </p:cNvPr>
          <p:cNvSpPr/>
          <p:nvPr/>
        </p:nvSpPr>
        <p:spPr bwMode="auto">
          <a:xfrm>
            <a:off x="6062133" y="2470073"/>
            <a:ext cx="5278967" cy="2063222"/>
          </a:xfrm>
          <a:custGeom>
            <a:avLst/>
            <a:gdLst>
              <a:gd name="connsiteX0" fmla="*/ 5278967 w 5278967"/>
              <a:gd name="connsiteY0" fmla="*/ 2061634 h 2061634"/>
              <a:gd name="connsiteX1" fmla="*/ 5278967 w 5278967"/>
              <a:gd name="connsiteY1" fmla="*/ 1549400 h 2061634"/>
              <a:gd name="connsiteX2" fmla="*/ 5109634 w 5278967"/>
              <a:gd name="connsiteY2" fmla="*/ 1549400 h 2061634"/>
              <a:gd name="connsiteX3" fmla="*/ 5109634 w 5278967"/>
              <a:gd name="connsiteY3" fmla="*/ 1477434 h 2061634"/>
              <a:gd name="connsiteX4" fmla="*/ 4931834 w 5278967"/>
              <a:gd name="connsiteY4" fmla="*/ 1477434 h 2061634"/>
              <a:gd name="connsiteX5" fmla="*/ 4931834 w 5278967"/>
              <a:gd name="connsiteY5" fmla="*/ 1430867 h 2061634"/>
              <a:gd name="connsiteX6" fmla="*/ 4516967 w 5278967"/>
              <a:gd name="connsiteY6" fmla="*/ 1430867 h 2061634"/>
              <a:gd name="connsiteX7" fmla="*/ 4516967 w 5278967"/>
              <a:gd name="connsiteY7" fmla="*/ 1422400 h 2061634"/>
              <a:gd name="connsiteX8" fmla="*/ 4102100 w 5278967"/>
              <a:gd name="connsiteY8" fmla="*/ 1422400 h 2061634"/>
              <a:gd name="connsiteX9" fmla="*/ 4102100 w 5278967"/>
              <a:gd name="connsiteY9" fmla="*/ 1422400 h 2061634"/>
              <a:gd name="connsiteX10" fmla="*/ 4102100 w 5278967"/>
              <a:gd name="connsiteY10" fmla="*/ 1397000 h 2061634"/>
              <a:gd name="connsiteX11" fmla="*/ 4059767 w 5278967"/>
              <a:gd name="connsiteY11" fmla="*/ 1397000 h 2061634"/>
              <a:gd name="connsiteX12" fmla="*/ 4059767 w 5278967"/>
              <a:gd name="connsiteY12" fmla="*/ 1380067 h 2061634"/>
              <a:gd name="connsiteX13" fmla="*/ 3805767 w 5278967"/>
              <a:gd name="connsiteY13" fmla="*/ 1380067 h 2061634"/>
              <a:gd name="connsiteX14" fmla="*/ 3805767 w 5278967"/>
              <a:gd name="connsiteY14" fmla="*/ 1367367 h 2061634"/>
              <a:gd name="connsiteX15" fmla="*/ 3712634 w 5278967"/>
              <a:gd name="connsiteY15" fmla="*/ 1367367 h 2061634"/>
              <a:gd name="connsiteX16" fmla="*/ 3712634 w 5278967"/>
              <a:gd name="connsiteY16" fmla="*/ 1367367 h 2061634"/>
              <a:gd name="connsiteX17" fmla="*/ 3712634 w 5278967"/>
              <a:gd name="connsiteY17" fmla="*/ 1367367 h 2061634"/>
              <a:gd name="connsiteX18" fmla="*/ 3712634 w 5278967"/>
              <a:gd name="connsiteY18" fmla="*/ 1350434 h 2061634"/>
              <a:gd name="connsiteX19" fmla="*/ 3556000 w 5278967"/>
              <a:gd name="connsiteY19" fmla="*/ 1350434 h 2061634"/>
              <a:gd name="connsiteX20" fmla="*/ 3556000 w 5278967"/>
              <a:gd name="connsiteY20" fmla="*/ 1350434 h 2061634"/>
              <a:gd name="connsiteX21" fmla="*/ 3517900 w 5278967"/>
              <a:gd name="connsiteY21" fmla="*/ 1350434 h 2061634"/>
              <a:gd name="connsiteX22" fmla="*/ 3517900 w 5278967"/>
              <a:gd name="connsiteY22" fmla="*/ 1308100 h 2061634"/>
              <a:gd name="connsiteX23" fmla="*/ 3390900 w 5278967"/>
              <a:gd name="connsiteY23" fmla="*/ 1308100 h 2061634"/>
              <a:gd name="connsiteX24" fmla="*/ 3390900 w 5278967"/>
              <a:gd name="connsiteY24" fmla="*/ 1308100 h 2061634"/>
              <a:gd name="connsiteX25" fmla="*/ 3323167 w 5278967"/>
              <a:gd name="connsiteY25" fmla="*/ 1308100 h 2061634"/>
              <a:gd name="connsiteX26" fmla="*/ 3323167 w 5278967"/>
              <a:gd name="connsiteY26" fmla="*/ 1286934 h 2061634"/>
              <a:gd name="connsiteX27" fmla="*/ 3204634 w 5278967"/>
              <a:gd name="connsiteY27" fmla="*/ 1286934 h 2061634"/>
              <a:gd name="connsiteX28" fmla="*/ 3204634 w 5278967"/>
              <a:gd name="connsiteY28" fmla="*/ 1265767 h 2061634"/>
              <a:gd name="connsiteX29" fmla="*/ 3166534 w 5278967"/>
              <a:gd name="connsiteY29" fmla="*/ 1265767 h 2061634"/>
              <a:gd name="connsiteX30" fmla="*/ 3179234 w 5278967"/>
              <a:gd name="connsiteY30" fmla="*/ 1253067 h 2061634"/>
              <a:gd name="connsiteX31" fmla="*/ 3153834 w 5278967"/>
              <a:gd name="connsiteY31" fmla="*/ 1253067 h 2061634"/>
              <a:gd name="connsiteX32" fmla="*/ 3153834 w 5278967"/>
              <a:gd name="connsiteY32" fmla="*/ 1236134 h 2061634"/>
              <a:gd name="connsiteX33" fmla="*/ 3132667 w 5278967"/>
              <a:gd name="connsiteY33" fmla="*/ 1236134 h 2061634"/>
              <a:gd name="connsiteX34" fmla="*/ 3132667 w 5278967"/>
              <a:gd name="connsiteY34" fmla="*/ 1219200 h 2061634"/>
              <a:gd name="connsiteX35" fmla="*/ 3128434 w 5278967"/>
              <a:gd name="connsiteY35" fmla="*/ 1219200 h 2061634"/>
              <a:gd name="connsiteX36" fmla="*/ 3128434 w 5278967"/>
              <a:gd name="connsiteY36" fmla="*/ 1202267 h 2061634"/>
              <a:gd name="connsiteX37" fmla="*/ 2925234 w 5278967"/>
              <a:gd name="connsiteY37" fmla="*/ 1202267 h 2061634"/>
              <a:gd name="connsiteX38" fmla="*/ 2925234 w 5278967"/>
              <a:gd name="connsiteY38" fmla="*/ 1189567 h 2061634"/>
              <a:gd name="connsiteX39" fmla="*/ 2912534 w 5278967"/>
              <a:gd name="connsiteY39" fmla="*/ 1189567 h 2061634"/>
              <a:gd name="connsiteX40" fmla="*/ 2912534 w 5278967"/>
              <a:gd name="connsiteY40" fmla="*/ 1164167 h 2061634"/>
              <a:gd name="connsiteX41" fmla="*/ 2785534 w 5278967"/>
              <a:gd name="connsiteY41" fmla="*/ 1164167 h 2061634"/>
              <a:gd name="connsiteX42" fmla="*/ 2785534 w 5278967"/>
              <a:gd name="connsiteY42" fmla="*/ 1143000 h 2061634"/>
              <a:gd name="connsiteX43" fmla="*/ 2760134 w 5278967"/>
              <a:gd name="connsiteY43" fmla="*/ 1143000 h 2061634"/>
              <a:gd name="connsiteX44" fmla="*/ 2760134 w 5278967"/>
              <a:gd name="connsiteY44" fmla="*/ 1134534 h 2061634"/>
              <a:gd name="connsiteX45" fmla="*/ 2755900 w 5278967"/>
              <a:gd name="connsiteY45" fmla="*/ 1130300 h 2061634"/>
              <a:gd name="connsiteX46" fmla="*/ 2755900 w 5278967"/>
              <a:gd name="connsiteY46" fmla="*/ 1113367 h 2061634"/>
              <a:gd name="connsiteX47" fmla="*/ 2523067 w 5278967"/>
              <a:gd name="connsiteY47" fmla="*/ 1113367 h 2061634"/>
              <a:gd name="connsiteX48" fmla="*/ 2523067 w 5278967"/>
              <a:gd name="connsiteY48" fmla="*/ 1096434 h 2061634"/>
              <a:gd name="connsiteX49" fmla="*/ 2493434 w 5278967"/>
              <a:gd name="connsiteY49" fmla="*/ 1096434 h 2061634"/>
              <a:gd name="connsiteX50" fmla="*/ 2493434 w 5278967"/>
              <a:gd name="connsiteY50" fmla="*/ 1079500 h 2061634"/>
              <a:gd name="connsiteX51" fmla="*/ 2404534 w 5278967"/>
              <a:gd name="connsiteY51" fmla="*/ 1079500 h 2061634"/>
              <a:gd name="connsiteX52" fmla="*/ 2421467 w 5278967"/>
              <a:gd name="connsiteY52" fmla="*/ 1062567 h 2061634"/>
              <a:gd name="connsiteX53" fmla="*/ 2374900 w 5278967"/>
              <a:gd name="connsiteY53" fmla="*/ 1062567 h 2061634"/>
              <a:gd name="connsiteX54" fmla="*/ 2379134 w 5278967"/>
              <a:gd name="connsiteY54" fmla="*/ 1058333 h 2061634"/>
              <a:gd name="connsiteX55" fmla="*/ 2357967 w 5278967"/>
              <a:gd name="connsiteY55" fmla="*/ 1058333 h 2061634"/>
              <a:gd name="connsiteX56" fmla="*/ 2357967 w 5278967"/>
              <a:gd name="connsiteY56" fmla="*/ 1032934 h 2061634"/>
              <a:gd name="connsiteX57" fmla="*/ 2290234 w 5278967"/>
              <a:gd name="connsiteY57" fmla="*/ 1032934 h 2061634"/>
              <a:gd name="connsiteX58" fmla="*/ 2290234 w 5278967"/>
              <a:gd name="connsiteY58" fmla="*/ 1011767 h 2061634"/>
              <a:gd name="connsiteX59" fmla="*/ 2290234 w 5278967"/>
              <a:gd name="connsiteY59" fmla="*/ 1011767 h 2061634"/>
              <a:gd name="connsiteX60" fmla="*/ 2269067 w 5278967"/>
              <a:gd name="connsiteY60" fmla="*/ 1011767 h 2061634"/>
              <a:gd name="connsiteX61" fmla="*/ 2256367 w 5278967"/>
              <a:gd name="connsiteY61" fmla="*/ 999067 h 2061634"/>
              <a:gd name="connsiteX62" fmla="*/ 2146300 w 5278967"/>
              <a:gd name="connsiteY62" fmla="*/ 999067 h 2061634"/>
              <a:gd name="connsiteX63" fmla="*/ 2146300 w 5278967"/>
              <a:gd name="connsiteY63" fmla="*/ 999067 h 2061634"/>
              <a:gd name="connsiteX64" fmla="*/ 2146300 w 5278967"/>
              <a:gd name="connsiteY64" fmla="*/ 977900 h 2061634"/>
              <a:gd name="connsiteX65" fmla="*/ 2116667 w 5278967"/>
              <a:gd name="connsiteY65" fmla="*/ 977900 h 2061634"/>
              <a:gd name="connsiteX66" fmla="*/ 2116667 w 5278967"/>
              <a:gd name="connsiteY66" fmla="*/ 952500 h 2061634"/>
              <a:gd name="connsiteX67" fmla="*/ 2040467 w 5278967"/>
              <a:gd name="connsiteY67" fmla="*/ 952500 h 2061634"/>
              <a:gd name="connsiteX68" fmla="*/ 2040467 w 5278967"/>
              <a:gd name="connsiteY68" fmla="*/ 931334 h 2061634"/>
              <a:gd name="connsiteX69" fmla="*/ 2002367 w 5278967"/>
              <a:gd name="connsiteY69" fmla="*/ 931334 h 2061634"/>
              <a:gd name="connsiteX70" fmla="*/ 2002367 w 5278967"/>
              <a:gd name="connsiteY70" fmla="*/ 905934 h 2061634"/>
              <a:gd name="connsiteX71" fmla="*/ 1985434 w 5278967"/>
              <a:gd name="connsiteY71" fmla="*/ 905934 h 2061634"/>
              <a:gd name="connsiteX72" fmla="*/ 1985434 w 5278967"/>
              <a:gd name="connsiteY72" fmla="*/ 889000 h 2061634"/>
              <a:gd name="connsiteX73" fmla="*/ 1976967 w 5278967"/>
              <a:gd name="connsiteY73" fmla="*/ 897467 h 2061634"/>
              <a:gd name="connsiteX74" fmla="*/ 1976967 w 5278967"/>
              <a:gd name="connsiteY74" fmla="*/ 897467 h 2061634"/>
              <a:gd name="connsiteX75" fmla="*/ 1976967 w 5278967"/>
              <a:gd name="connsiteY75" fmla="*/ 867834 h 2061634"/>
              <a:gd name="connsiteX76" fmla="*/ 1900767 w 5278967"/>
              <a:gd name="connsiteY76" fmla="*/ 867834 h 2061634"/>
              <a:gd name="connsiteX77" fmla="*/ 1900767 w 5278967"/>
              <a:gd name="connsiteY77" fmla="*/ 842434 h 2061634"/>
              <a:gd name="connsiteX78" fmla="*/ 1888067 w 5278967"/>
              <a:gd name="connsiteY78" fmla="*/ 842434 h 2061634"/>
              <a:gd name="connsiteX79" fmla="*/ 1900767 w 5278967"/>
              <a:gd name="connsiteY79" fmla="*/ 829734 h 2061634"/>
              <a:gd name="connsiteX80" fmla="*/ 1862667 w 5278967"/>
              <a:gd name="connsiteY80" fmla="*/ 829734 h 2061634"/>
              <a:gd name="connsiteX81" fmla="*/ 1862667 w 5278967"/>
              <a:gd name="connsiteY81" fmla="*/ 812800 h 2061634"/>
              <a:gd name="connsiteX82" fmla="*/ 1752600 w 5278967"/>
              <a:gd name="connsiteY82" fmla="*/ 812800 h 2061634"/>
              <a:gd name="connsiteX83" fmla="*/ 1752600 w 5278967"/>
              <a:gd name="connsiteY83" fmla="*/ 791634 h 2061634"/>
              <a:gd name="connsiteX84" fmla="*/ 1684867 w 5278967"/>
              <a:gd name="connsiteY84" fmla="*/ 791634 h 2061634"/>
              <a:gd name="connsiteX85" fmla="*/ 1684867 w 5278967"/>
              <a:gd name="connsiteY85" fmla="*/ 770467 h 2061634"/>
              <a:gd name="connsiteX86" fmla="*/ 1659467 w 5278967"/>
              <a:gd name="connsiteY86" fmla="*/ 770467 h 2061634"/>
              <a:gd name="connsiteX87" fmla="*/ 1659467 w 5278967"/>
              <a:gd name="connsiteY87" fmla="*/ 757767 h 2061634"/>
              <a:gd name="connsiteX88" fmla="*/ 1612900 w 5278967"/>
              <a:gd name="connsiteY88" fmla="*/ 757767 h 2061634"/>
              <a:gd name="connsiteX89" fmla="*/ 1612900 w 5278967"/>
              <a:gd name="connsiteY89" fmla="*/ 757767 h 2061634"/>
              <a:gd name="connsiteX90" fmla="*/ 1612900 w 5278967"/>
              <a:gd name="connsiteY90" fmla="*/ 732367 h 2061634"/>
              <a:gd name="connsiteX91" fmla="*/ 1545167 w 5278967"/>
              <a:gd name="connsiteY91" fmla="*/ 732367 h 2061634"/>
              <a:gd name="connsiteX92" fmla="*/ 1545167 w 5278967"/>
              <a:gd name="connsiteY92" fmla="*/ 715434 h 2061634"/>
              <a:gd name="connsiteX93" fmla="*/ 1515534 w 5278967"/>
              <a:gd name="connsiteY93" fmla="*/ 715434 h 2061634"/>
              <a:gd name="connsiteX94" fmla="*/ 1515534 w 5278967"/>
              <a:gd name="connsiteY94" fmla="*/ 702734 h 2061634"/>
              <a:gd name="connsiteX95" fmla="*/ 1511300 w 5278967"/>
              <a:gd name="connsiteY95" fmla="*/ 702734 h 2061634"/>
              <a:gd name="connsiteX96" fmla="*/ 1511300 w 5278967"/>
              <a:gd name="connsiteY96" fmla="*/ 702734 h 2061634"/>
              <a:gd name="connsiteX97" fmla="*/ 1511300 w 5278967"/>
              <a:gd name="connsiteY97" fmla="*/ 702734 h 2061634"/>
              <a:gd name="connsiteX98" fmla="*/ 1464734 w 5278967"/>
              <a:gd name="connsiteY98" fmla="*/ 702734 h 2061634"/>
              <a:gd name="connsiteX99" fmla="*/ 1464734 w 5278967"/>
              <a:gd name="connsiteY99" fmla="*/ 673100 h 2061634"/>
              <a:gd name="connsiteX100" fmla="*/ 1464734 w 5278967"/>
              <a:gd name="connsiteY100" fmla="*/ 673100 h 2061634"/>
              <a:gd name="connsiteX101" fmla="*/ 1435100 w 5278967"/>
              <a:gd name="connsiteY101" fmla="*/ 673100 h 2061634"/>
              <a:gd name="connsiteX102" fmla="*/ 1435100 w 5278967"/>
              <a:gd name="connsiteY102" fmla="*/ 630767 h 2061634"/>
              <a:gd name="connsiteX103" fmla="*/ 1397000 w 5278967"/>
              <a:gd name="connsiteY103" fmla="*/ 630767 h 2061634"/>
              <a:gd name="connsiteX104" fmla="*/ 1397000 w 5278967"/>
              <a:gd name="connsiteY104" fmla="*/ 618067 h 2061634"/>
              <a:gd name="connsiteX105" fmla="*/ 1341967 w 5278967"/>
              <a:gd name="connsiteY105" fmla="*/ 618067 h 2061634"/>
              <a:gd name="connsiteX106" fmla="*/ 1341967 w 5278967"/>
              <a:gd name="connsiteY106" fmla="*/ 592667 h 2061634"/>
              <a:gd name="connsiteX107" fmla="*/ 1320800 w 5278967"/>
              <a:gd name="connsiteY107" fmla="*/ 592667 h 2061634"/>
              <a:gd name="connsiteX108" fmla="*/ 1320800 w 5278967"/>
              <a:gd name="connsiteY108" fmla="*/ 592667 h 2061634"/>
              <a:gd name="connsiteX109" fmla="*/ 1320800 w 5278967"/>
              <a:gd name="connsiteY109" fmla="*/ 554567 h 2061634"/>
              <a:gd name="connsiteX110" fmla="*/ 1193800 w 5278967"/>
              <a:gd name="connsiteY110" fmla="*/ 554567 h 2061634"/>
              <a:gd name="connsiteX111" fmla="*/ 1193800 w 5278967"/>
              <a:gd name="connsiteY111" fmla="*/ 541867 h 2061634"/>
              <a:gd name="connsiteX112" fmla="*/ 1083734 w 5278967"/>
              <a:gd name="connsiteY112" fmla="*/ 541867 h 2061634"/>
              <a:gd name="connsiteX113" fmla="*/ 1083734 w 5278967"/>
              <a:gd name="connsiteY113" fmla="*/ 524934 h 2061634"/>
              <a:gd name="connsiteX114" fmla="*/ 1054100 w 5278967"/>
              <a:gd name="connsiteY114" fmla="*/ 524934 h 2061634"/>
              <a:gd name="connsiteX115" fmla="*/ 1054100 w 5278967"/>
              <a:gd name="connsiteY115" fmla="*/ 520700 h 2061634"/>
              <a:gd name="connsiteX116" fmla="*/ 990600 w 5278967"/>
              <a:gd name="connsiteY116" fmla="*/ 520700 h 2061634"/>
              <a:gd name="connsiteX117" fmla="*/ 990600 w 5278967"/>
              <a:gd name="connsiteY117" fmla="*/ 495300 h 2061634"/>
              <a:gd name="connsiteX118" fmla="*/ 973667 w 5278967"/>
              <a:gd name="connsiteY118" fmla="*/ 495300 h 2061634"/>
              <a:gd name="connsiteX119" fmla="*/ 973667 w 5278967"/>
              <a:gd name="connsiteY119" fmla="*/ 486834 h 2061634"/>
              <a:gd name="connsiteX120" fmla="*/ 935567 w 5278967"/>
              <a:gd name="connsiteY120" fmla="*/ 486834 h 2061634"/>
              <a:gd name="connsiteX121" fmla="*/ 935567 w 5278967"/>
              <a:gd name="connsiteY121" fmla="*/ 486834 h 2061634"/>
              <a:gd name="connsiteX122" fmla="*/ 935567 w 5278967"/>
              <a:gd name="connsiteY122" fmla="*/ 452967 h 2061634"/>
              <a:gd name="connsiteX123" fmla="*/ 867834 w 5278967"/>
              <a:gd name="connsiteY123" fmla="*/ 452967 h 2061634"/>
              <a:gd name="connsiteX124" fmla="*/ 867834 w 5278967"/>
              <a:gd name="connsiteY124" fmla="*/ 452967 h 2061634"/>
              <a:gd name="connsiteX125" fmla="*/ 846667 w 5278967"/>
              <a:gd name="connsiteY125" fmla="*/ 452967 h 2061634"/>
              <a:gd name="connsiteX126" fmla="*/ 846667 w 5278967"/>
              <a:gd name="connsiteY126" fmla="*/ 419100 h 2061634"/>
              <a:gd name="connsiteX127" fmla="*/ 846667 w 5278967"/>
              <a:gd name="connsiteY127" fmla="*/ 419100 h 2061634"/>
              <a:gd name="connsiteX128" fmla="*/ 817034 w 5278967"/>
              <a:gd name="connsiteY128" fmla="*/ 419100 h 2061634"/>
              <a:gd name="connsiteX129" fmla="*/ 787400 w 5278967"/>
              <a:gd name="connsiteY129" fmla="*/ 419100 h 2061634"/>
              <a:gd name="connsiteX130" fmla="*/ 787400 w 5278967"/>
              <a:gd name="connsiteY130" fmla="*/ 389467 h 2061634"/>
              <a:gd name="connsiteX131" fmla="*/ 762000 w 5278967"/>
              <a:gd name="connsiteY131" fmla="*/ 389467 h 2061634"/>
              <a:gd name="connsiteX132" fmla="*/ 762000 w 5278967"/>
              <a:gd name="connsiteY132" fmla="*/ 355600 h 2061634"/>
              <a:gd name="connsiteX133" fmla="*/ 706967 w 5278967"/>
              <a:gd name="connsiteY133" fmla="*/ 355600 h 2061634"/>
              <a:gd name="connsiteX134" fmla="*/ 694267 w 5278967"/>
              <a:gd name="connsiteY134" fmla="*/ 342900 h 2061634"/>
              <a:gd name="connsiteX135" fmla="*/ 635000 w 5278967"/>
              <a:gd name="connsiteY135" fmla="*/ 342900 h 2061634"/>
              <a:gd name="connsiteX136" fmla="*/ 635000 w 5278967"/>
              <a:gd name="connsiteY136" fmla="*/ 321734 h 2061634"/>
              <a:gd name="connsiteX137" fmla="*/ 567267 w 5278967"/>
              <a:gd name="connsiteY137" fmla="*/ 321734 h 2061634"/>
              <a:gd name="connsiteX138" fmla="*/ 567267 w 5278967"/>
              <a:gd name="connsiteY138" fmla="*/ 321734 h 2061634"/>
              <a:gd name="connsiteX139" fmla="*/ 546100 w 5278967"/>
              <a:gd name="connsiteY139" fmla="*/ 300567 h 2061634"/>
              <a:gd name="connsiteX140" fmla="*/ 546100 w 5278967"/>
              <a:gd name="connsiteY140" fmla="*/ 275167 h 2061634"/>
              <a:gd name="connsiteX141" fmla="*/ 516467 w 5278967"/>
              <a:gd name="connsiteY141" fmla="*/ 275167 h 2061634"/>
              <a:gd name="connsiteX142" fmla="*/ 516467 w 5278967"/>
              <a:gd name="connsiteY142" fmla="*/ 241300 h 2061634"/>
              <a:gd name="connsiteX143" fmla="*/ 461434 w 5278967"/>
              <a:gd name="connsiteY143" fmla="*/ 241300 h 2061634"/>
              <a:gd name="connsiteX144" fmla="*/ 461434 w 5278967"/>
              <a:gd name="connsiteY144" fmla="*/ 228600 h 2061634"/>
              <a:gd name="connsiteX145" fmla="*/ 436034 w 5278967"/>
              <a:gd name="connsiteY145" fmla="*/ 228600 h 2061634"/>
              <a:gd name="connsiteX146" fmla="*/ 436034 w 5278967"/>
              <a:gd name="connsiteY146" fmla="*/ 177800 h 2061634"/>
              <a:gd name="connsiteX147" fmla="*/ 402167 w 5278967"/>
              <a:gd name="connsiteY147" fmla="*/ 177800 h 2061634"/>
              <a:gd name="connsiteX148" fmla="*/ 402167 w 5278967"/>
              <a:gd name="connsiteY148" fmla="*/ 143934 h 2061634"/>
              <a:gd name="connsiteX149" fmla="*/ 402167 w 5278967"/>
              <a:gd name="connsiteY149" fmla="*/ 143934 h 2061634"/>
              <a:gd name="connsiteX150" fmla="*/ 389467 w 5278967"/>
              <a:gd name="connsiteY150" fmla="*/ 131234 h 2061634"/>
              <a:gd name="connsiteX151" fmla="*/ 304800 w 5278967"/>
              <a:gd name="connsiteY151" fmla="*/ 131234 h 2061634"/>
              <a:gd name="connsiteX152" fmla="*/ 304800 w 5278967"/>
              <a:gd name="connsiteY152" fmla="*/ 84667 h 2061634"/>
              <a:gd name="connsiteX153" fmla="*/ 283634 w 5278967"/>
              <a:gd name="connsiteY153" fmla="*/ 84667 h 2061634"/>
              <a:gd name="connsiteX154" fmla="*/ 283634 w 5278967"/>
              <a:gd name="connsiteY154" fmla="*/ 63500 h 2061634"/>
              <a:gd name="connsiteX155" fmla="*/ 232834 w 5278967"/>
              <a:gd name="connsiteY155" fmla="*/ 63500 h 2061634"/>
              <a:gd name="connsiteX156" fmla="*/ 232834 w 5278967"/>
              <a:gd name="connsiteY156" fmla="*/ 46567 h 2061634"/>
              <a:gd name="connsiteX157" fmla="*/ 232834 w 5278967"/>
              <a:gd name="connsiteY157" fmla="*/ 46567 h 2061634"/>
              <a:gd name="connsiteX158" fmla="*/ 203200 w 5278967"/>
              <a:gd name="connsiteY158" fmla="*/ 46567 h 2061634"/>
              <a:gd name="connsiteX159" fmla="*/ 203200 w 5278967"/>
              <a:gd name="connsiteY159" fmla="*/ 46567 h 2061634"/>
              <a:gd name="connsiteX160" fmla="*/ 143934 w 5278967"/>
              <a:gd name="connsiteY160" fmla="*/ 46567 h 2061634"/>
              <a:gd name="connsiteX161" fmla="*/ 143934 w 5278967"/>
              <a:gd name="connsiteY161" fmla="*/ 12700 h 2061634"/>
              <a:gd name="connsiteX162" fmla="*/ 101600 w 5278967"/>
              <a:gd name="connsiteY162" fmla="*/ 12700 h 2061634"/>
              <a:gd name="connsiteX163" fmla="*/ 101600 w 5278967"/>
              <a:gd name="connsiteY163" fmla="*/ 12700 h 2061634"/>
              <a:gd name="connsiteX164" fmla="*/ 101600 w 5278967"/>
              <a:gd name="connsiteY164" fmla="*/ 12700 h 2061634"/>
              <a:gd name="connsiteX165" fmla="*/ 114300 w 5278967"/>
              <a:gd name="connsiteY165" fmla="*/ 0 h 2061634"/>
              <a:gd name="connsiteX166" fmla="*/ 0 w 5278967"/>
              <a:gd name="connsiteY166" fmla="*/ 0 h 2061634"/>
              <a:gd name="connsiteX0" fmla="*/ 5278967 w 5278967"/>
              <a:gd name="connsiteY0" fmla="*/ 2063222 h 2063222"/>
              <a:gd name="connsiteX1" fmla="*/ 5278967 w 5278967"/>
              <a:gd name="connsiteY1" fmla="*/ 1550988 h 2063222"/>
              <a:gd name="connsiteX2" fmla="*/ 5109634 w 5278967"/>
              <a:gd name="connsiteY2" fmla="*/ 1550988 h 2063222"/>
              <a:gd name="connsiteX3" fmla="*/ 5109634 w 5278967"/>
              <a:gd name="connsiteY3" fmla="*/ 1479022 h 2063222"/>
              <a:gd name="connsiteX4" fmla="*/ 4931834 w 5278967"/>
              <a:gd name="connsiteY4" fmla="*/ 1479022 h 2063222"/>
              <a:gd name="connsiteX5" fmla="*/ 4931834 w 5278967"/>
              <a:gd name="connsiteY5" fmla="*/ 1432455 h 2063222"/>
              <a:gd name="connsiteX6" fmla="*/ 4516967 w 5278967"/>
              <a:gd name="connsiteY6" fmla="*/ 1432455 h 2063222"/>
              <a:gd name="connsiteX7" fmla="*/ 4516967 w 5278967"/>
              <a:gd name="connsiteY7" fmla="*/ 1423988 h 2063222"/>
              <a:gd name="connsiteX8" fmla="*/ 4102100 w 5278967"/>
              <a:gd name="connsiteY8" fmla="*/ 1423988 h 2063222"/>
              <a:gd name="connsiteX9" fmla="*/ 4102100 w 5278967"/>
              <a:gd name="connsiteY9" fmla="*/ 1423988 h 2063222"/>
              <a:gd name="connsiteX10" fmla="*/ 4102100 w 5278967"/>
              <a:gd name="connsiteY10" fmla="*/ 1398588 h 2063222"/>
              <a:gd name="connsiteX11" fmla="*/ 4059767 w 5278967"/>
              <a:gd name="connsiteY11" fmla="*/ 1398588 h 2063222"/>
              <a:gd name="connsiteX12" fmla="*/ 4059767 w 5278967"/>
              <a:gd name="connsiteY12" fmla="*/ 1381655 h 2063222"/>
              <a:gd name="connsiteX13" fmla="*/ 3805767 w 5278967"/>
              <a:gd name="connsiteY13" fmla="*/ 1381655 h 2063222"/>
              <a:gd name="connsiteX14" fmla="*/ 3805767 w 5278967"/>
              <a:gd name="connsiteY14" fmla="*/ 1368955 h 2063222"/>
              <a:gd name="connsiteX15" fmla="*/ 3712634 w 5278967"/>
              <a:gd name="connsiteY15" fmla="*/ 1368955 h 2063222"/>
              <a:gd name="connsiteX16" fmla="*/ 3712634 w 5278967"/>
              <a:gd name="connsiteY16" fmla="*/ 1368955 h 2063222"/>
              <a:gd name="connsiteX17" fmla="*/ 3712634 w 5278967"/>
              <a:gd name="connsiteY17" fmla="*/ 1368955 h 2063222"/>
              <a:gd name="connsiteX18" fmla="*/ 3712634 w 5278967"/>
              <a:gd name="connsiteY18" fmla="*/ 1352022 h 2063222"/>
              <a:gd name="connsiteX19" fmla="*/ 3556000 w 5278967"/>
              <a:gd name="connsiteY19" fmla="*/ 1352022 h 2063222"/>
              <a:gd name="connsiteX20" fmla="*/ 3556000 w 5278967"/>
              <a:gd name="connsiteY20" fmla="*/ 1352022 h 2063222"/>
              <a:gd name="connsiteX21" fmla="*/ 3517900 w 5278967"/>
              <a:gd name="connsiteY21" fmla="*/ 1352022 h 2063222"/>
              <a:gd name="connsiteX22" fmla="*/ 3517900 w 5278967"/>
              <a:gd name="connsiteY22" fmla="*/ 1309688 h 2063222"/>
              <a:gd name="connsiteX23" fmla="*/ 3390900 w 5278967"/>
              <a:gd name="connsiteY23" fmla="*/ 1309688 h 2063222"/>
              <a:gd name="connsiteX24" fmla="*/ 3390900 w 5278967"/>
              <a:gd name="connsiteY24" fmla="*/ 1309688 h 2063222"/>
              <a:gd name="connsiteX25" fmla="*/ 3323167 w 5278967"/>
              <a:gd name="connsiteY25" fmla="*/ 1309688 h 2063222"/>
              <a:gd name="connsiteX26" fmla="*/ 3323167 w 5278967"/>
              <a:gd name="connsiteY26" fmla="*/ 1288522 h 2063222"/>
              <a:gd name="connsiteX27" fmla="*/ 3204634 w 5278967"/>
              <a:gd name="connsiteY27" fmla="*/ 1288522 h 2063222"/>
              <a:gd name="connsiteX28" fmla="*/ 3204634 w 5278967"/>
              <a:gd name="connsiteY28" fmla="*/ 1267355 h 2063222"/>
              <a:gd name="connsiteX29" fmla="*/ 3166534 w 5278967"/>
              <a:gd name="connsiteY29" fmla="*/ 1267355 h 2063222"/>
              <a:gd name="connsiteX30" fmla="*/ 3179234 w 5278967"/>
              <a:gd name="connsiteY30" fmla="*/ 1254655 h 2063222"/>
              <a:gd name="connsiteX31" fmla="*/ 3153834 w 5278967"/>
              <a:gd name="connsiteY31" fmla="*/ 1254655 h 2063222"/>
              <a:gd name="connsiteX32" fmla="*/ 3153834 w 5278967"/>
              <a:gd name="connsiteY32" fmla="*/ 1237722 h 2063222"/>
              <a:gd name="connsiteX33" fmla="*/ 3132667 w 5278967"/>
              <a:gd name="connsiteY33" fmla="*/ 1237722 h 2063222"/>
              <a:gd name="connsiteX34" fmla="*/ 3132667 w 5278967"/>
              <a:gd name="connsiteY34" fmla="*/ 1220788 h 2063222"/>
              <a:gd name="connsiteX35" fmla="*/ 3128434 w 5278967"/>
              <a:gd name="connsiteY35" fmla="*/ 1220788 h 2063222"/>
              <a:gd name="connsiteX36" fmla="*/ 3128434 w 5278967"/>
              <a:gd name="connsiteY36" fmla="*/ 1203855 h 2063222"/>
              <a:gd name="connsiteX37" fmla="*/ 2925234 w 5278967"/>
              <a:gd name="connsiteY37" fmla="*/ 1203855 h 2063222"/>
              <a:gd name="connsiteX38" fmla="*/ 2925234 w 5278967"/>
              <a:gd name="connsiteY38" fmla="*/ 1191155 h 2063222"/>
              <a:gd name="connsiteX39" fmla="*/ 2912534 w 5278967"/>
              <a:gd name="connsiteY39" fmla="*/ 1191155 h 2063222"/>
              <a:gd name="connsiteX40" fmla="*/ 2912534 w 5278967"/>
              <a:gd name="connsiteY40" fmla="*/ 1165755 h 2063222"/>
              <a:gd name="connsiteX41" fmla="*/ 2785534 w 5278967"/>
              <a:gd name="connsiteY41" fmla="*/ 1165755 h 2063222"/>
              <a:gd name="connsiteX42" fmla="*/ 2785534 w 5278967"/>
              <a:gd name="connsiteY42" fmla="*/ 1144588 h 2063222"/>
              <a:gd name="connsiteX43" fmla="*/ 2760134 w 5278967"/>
              <a:gd name="connsiteY43" fmla="*/ 1144588 h 2063222"/>
              <a:gd name="connsiteX44" fmla="*/ 2760134 w 5278967"/>
              <a:gd name="connsiteY44" fmla="*/ 1136122 h 2063222"/>
              <a:gd name="connsiteX45" fmla="*/ 2755900 w 5278967"/>
              <a:gd name="connsiteY45" fmla="*/ 1131888 h 2063222"/>
              <a:gd name="connsiteX46" fmla="*/ 2755900 w 5278967"/>
              <a:gd name="connsiteY46" fmla="*/ 1114955 h 2063222"/>
              <a:gd name="connsiteX47" fmla="*/ 2523067 w 5278967"/>
              <a:gd name="connsiteY47" fmla="*/ 1114955 h 2063222"/>
              <a:gd name="connsiteX48" fmla="*/ 2523067 w 5278967"/>
              <a:gd name="connsiteY48" fmla="*/ 1098022 h 2063222"/>
              <a:gd name="connsiteX49" fmla="*/ 2493434 w 5278967"/>
              <a:gd name="connsiteY49" fmla="*/ 1098022 h 2063222"/>
              <a:gd name="connsiteX50" fmla="*/ 2493434 w 5278967"/>
              <a:gd name="connsiteY50" fmla="*/ 1081088 h 2063222"/>
              <a:gd name="connsiteX51" fmla="*/ 2404534 w 5278967"/>
              <a:gd name="connsiteY51" fmla="*/ 1081088 h 2063222"/>
              <a:gd name="connsiteX52" fmla="*/ 2421467 w 5278967"/>
              <a:gd name="connsiteY52" fmla="*/ 1064155 h 2063222"/>
              <a:gd name="connsiteX53" fmla="*/ 2374900 w 5278967"/>
              <a:gd name="connsiteY53" fmla="*/ 1064155 h 2063222"/>
              <a:gd name="connsiteX54" fmla="*/ 2379134 w 5278967"/>
              <a:gd name="connsiteY54" fmla="*/ 1059921 h 2063222"/>
              <a:gd name="connsiteX55" fmla="*/ 2357967 w 5278967"/>
              <a:gd name="connsiteY55" fmla="*/ 1059921 h 2063222"/>
              <a:gd name="connsiteX56" fmla="*/ 2357967 w 5278967"/>
              <a:gd name="connsiteY56" fmla="*/ 1034522 h 2063222"/>
              <a:gd name="connsiteX57" fmla="*/ 2290234 w 5278967"/>
              <a:gd name="connsiteY57" fmla="*/ 1034522 h 2063222"/>
              <a:gd name="connsiteX58" fmla="*/ 2290234 w 5278967"/>
              <a:gd name="connsiteY58" fmla="*/ 1013355 h 2063222"/>
              <a:gd name="connsiteX59" fmla="*/ 2290234 w 5278967"/>
              <a:gd name="connsiteY59" fmla="*/ 1013355 h 2063222"/>
              <a:gd name="connsiteX60" fmla="*/ 2269067 w 5278967"/>
              <a:gd name="connsiteY60" fmla="*/ 1013355 h 2063222"/>
              <a:gd name="connsiteX61" fmla="*/ 2256367 w 5278967"/>
              <a:gd name="connsiteY61" fmla="*/ 1000655 h 2063222"/>
              <a:gd name="connsiteX62" fmla="*/ 2146300 w 5278967"/>
              <a:gd name="connsiteY62" fmla="*/ 1000655 h 2063222"/>
              <a:gd name="connsiteX63" fmla="*/ 2146300 w 5278967"/>
              <a:gd name="connsiteY63" fmla="*/ 1000655 h 2063222"/>
              <a:gd name="connsiteX64" fmla="*/ 2146300 w 5278967"/>
              <a:gd name="connsiteY64" fmla="*/ 979488 h 2063222"/>
              <a:gd name="connsiteX65" fmla="*/ 2116667 w 5278967"/>
              <a:gd name="connsiteY65" fmla="*/ 979488 h 2063222"/>
              <a:gd name="connsiteX66" fmla="*/ 2116667 w 5278967"/>
              <a:gd name="connsiteY66" fmla="*/ 954088 h 2063222"/>
              <a:gd name="connsiteX67" fmla="*/ 2040467 w 5278967"/>
              <a:gd name="connsiteY67" fmla="*/ 954088 h 2063222"/>
              <a:gd name="connsiteX68" fmla="*/ 2040467 w 5278967"/>
              <a:gd name="connsiteY68" fmla="*/ 932922 h 2063222"/>
              <a:gd name="connsiteX69" fmla="*/ 2002367 w 5278967"/>
              <a:gd name="connsiteY69" fmla="*/ 932922 h 2063222"/>
              <a:gd name="connsiteX70" fmla="*/ 2002367 w 5278967"/>
              <a:gd name="connsiteY70" fmla="*/ 907522 h 2063222"/>
              <a:gd name="connsiteX71" fmla="*/ 1985434 w 5278967"/>
              <a:gd name="connsiteY71" fmla="*/ 907522 h 2063222"/>
              <a:gd name="connsiteX72" fmla="*/ 1985434 w 5278967"/>
              <a:gd name="connsiteY72" fmla="*/ 890588 h 2063222"/>
              <a:gd name="connsiteX73" fmla="*/ 1976967 w 5278967"/>
              <a:gd name="connsiteY73" fmla="*/ 899055 h 2063222"/>
              <a:gd name="connsiteX74" fmla="*/ 1976967 w 5278967"/>
              <a:gd name="connsiteY74" fmla="*/ 899055 h 2063222"/>
              <a:gd name="connsiteX75" fmla="*/ 1976967 w 5278967"/>
              <a:gd name="connsiteY75" fmla="*/ 869422 h 2063222"/>
              <a:gd name="connsiteX76" fmla="*/ 1900767 w 5278967"/>
              <a:gd name="connsiteY76" fmla="*/ 869422 h 2063222"/>
              <a:gd name="connsiteX77" fmla="*/ 1900767 w 5278967"/>
              <a:gd name="connsiteY77" fmla="*/ 844022 h 2063222"/>
              <a:gd name="connsiteX78" fmla="*/ 1888067 w 5278967"/>
              <a:gd name="connsiteY78" fmla="*/ 844022 h 2063222"/>
              <a:gd name="connsiteX79" fmla="*/ 1900767 w 5278967"/>
              <a:gd name="connsiteY79" fmla="*/ 831322 h 2063222"/>
              <a:gd name="connsiteX80" fmla="*/ 1862667 w 5278967"/>
              <a:gd name="connsiteY80" fmla="*/ 831322 h 2063222"/>
              <a:gd name="connsiteX81" fmla="*/ 1862667 w 5278967"/>
              <a:gd name="connsiteY81" fmla="*/ 814388 h 2063222"/>
              <a:gd name="connsiteX82" fmla="*/ 1752600 w 5278967"/>
              <a:gd name="connsiteY82" fmla="*/ 814388 h 2063222"/>
              <a:gd name="connsiteX83" fmla="*/ 1752600 w 5278967"/>
              <a:gd name="connsiteY83" fmla="*/ 793222 h 2063222"/>
              <a:gd name="connsiteX84" fmla="*/ 1684867 w 5278967"/>
              <a:gd name="connsiteY84" fmla="*/ 793222 h 2063222"/>
              <a:gd name="connsiteX85" fmla="*/ 1684867 w 5278967"/>
              <a:gd name="connsiteY85" fmla="*/ 772055 h 2063222"/>
              <a:gd name="connsiteX86" fmla="*/ 1659467 w 5278967"/>
              <a:gd name="connsiteY86" fmla="*/ 772055 h 2063222"/>
              <a:gd name="connsiteX87" fmla="*/ 1659467 w 5278967"/>
              <a:gd name="connsiteY87" fmla="*/ 759355 h 2063222"/>
              <a:gd name="connsiteX88" fmla="*/ 1612900 w 5278967"/>
              <a:gd name="connsiteY88" fmla="*/ 759355 h 2063222"/>
              <a:gd name="connsiteX89" fmla="*/ 1612900 w 5278967"/>
              <a:gd name="connsiteY89" fmla="*/ 759355 h 2063222"/>
              <a:gd name="connsiteX90" fmla="*/ 1612900 w 5278967"/>
              <a:gd name="connsiteY90" fmla="*/ 733955 h 2063222"/>
              <a:gd name="connsiteX91" fmla="*/ 1545167 w 5278967"/>
              <a:gd name="connsiteY91" fmla="*/ 733955 h 2063222"/>
              <a:gd name="connsiteX92" fmla="*/ 1545167 w 5278967"/>
              <a:gd name="connsiteY92" fmla="*/ 717022 h 2063222"/>
              <a:gd name="connsiteX93" fmla="*/ 1515534 w 5278967"/>
              <a:gd name="connsiteY93" fmla="*/ 717022 h 2063222"/>
              <a:gd name="connsiteX94" fmla="*/ 1515534 w 5278967"/>
              <a:gd name="connsiteY94" fmla="*/ 704322 h 2063222"/>
              <a:gd name="connsiteX95" fmla="*/ 1511300 w 5278967"/>
              <a:gd name="connsiteY95" fmla="*/ 704322 h 2063222"/>
              <a:gd name="connsiteX96" fmla="*/ 1511300 w 5278967"/>
              <a:gd name="connsiteY96" fmla="*/ 704322 h 2063222"/>
              <a:gd name="connsiteX97" fmla="*/ 1511300 w 5278967"/>
              <a:gd name="connsiteY97" fmla="*/ 704322 h 2063222"/>
              <a:gd name="connsiteX98" fmla="*/ 1464734 w 5278967"/>
              <a:gd name="connsiteY98" fmla="*/ 704322 h 2063222"/>
              <a:gd name="connsiteX99" fmla="*/ 1464734 w 5278967"/>
              <a:gd name="connsiteY99" fmla="*/ 674688 h 2063222"/>
              <a:gd name="connsiteX100" fmla="*/ 1464734 w 5278967"/>
              <a:gd name="connsiteY100" fmla="*/ 674688 h 2063222"/>
              <a:gd name="connsiteX101" fmla="*/ 1435100 w 5278967"/>
              <a:gd name="connsiteY101" fmla="*/ 674688 h 2063222"/>
              <a:gd name="connsiteX102" fmla="*/ 1435100 w 5278967"/>
              <a:gd name="connsiteY102" fmla="*/ 632355 h 2063222"/>
              <a:gd name="connsiteX103" fmla="*/ 1397000 w 5278967"/>
              <a:gd name="connsiteY103" fmla="*/ 632355 h 2063222"/>
              <a:gd name="connsiteX104" fmla="*/ 1397000 w 5278967"/>
              <a:gd name="connsiteY104" fmla="*/ 619655 h 2063222"/>
              <a:gd name="connsiteX105" fmla="*/ 1341967 w 5278967"/>
              <a:gd name="connsiteY105" fmla="*/ 619655 h 2063222"/>
              <a:gd name="connsiteX106" fmla="*/ 1341967 w 5278967"/>
              <a:gd name="connsiteY106" fmla="*/ 594255 h 2063222"/>
              <a:gd name="connsiteX107" fmla="*/ 1320800 w 5278967"/>
              <a:gd name="connsiteY107" fmla="*/ 594255 h 2063222"/>
              <a:gd name="connsiteX108" fmla="*/ 1320800 w 5278967"/>
              <a:gd name="connsiteY108" fmla="*/ 594255 h 2063222"/>
              <a:gd name="connsiteX109" fmla="*/ 1320800 w 5278967"/>
              <a:gd name="connsiteY109" fmla="*/ 556155 h 2063222"/>
              <a:gd name="connsiteX110" fmla="*/ 1193800 w 5278967"/>
              <a:gd name="connsiteY110" fmla="*/ 556155 h 2063222"/>
              <a:gd name="connsiteX111" fmla="*/ 1193800 w 5278967"/>
              <a:gd name="connsiteY111" fmla="*/ 543455 h 2063222"/>
              <a:gd name="connsiteX112" fmla="*/ 1083734 w 5278967"/>
              <a:gd name="connsiteY112" fmla="*/ 543455 h 2063222"/>
              <a:gd name="connsiteX113" fmla="*/ 1083734 w 5278967"/>
              <a:gd name="connsiteY113" fmla="*/ 526522 h 2063222"/>
              <a:gd name="connsiteX114" fmla="*/ 1054100 w 5278967"/>
              <a:gd name="connsiteY114" fmla="*/ 526522 h 2063222"/>
              <a:gd name="connsiteX115" fmla="*/ 1054100 w 5278967"/>
              <a:gd name="connsiteY115" fmla="*/ 522288 h 2063222"/>
              <a:gd name="connsiteX116" fmla="*/ 990600 w 5278967"/>
              <a:gd name="connsiteY116" fmla="*/ 522288 h 2063222"/>
              <a:gd name="connsiteX117" fmla="*/ 990600 w 5278967"/>
              <a:gd name="connsiteY117" fmla="*/ 496888 h 2063222"/>
              <a:gd name="connsiteX118" fmla="*/ 973667 w 5278967"/>
              <a:gd name="connsiteY118" fmla="*/ 496888 h 2063222"/>
              <a:gd name="connsiteX119" fmla="*/ 973667 w 5278967"/>
              <a:gd name="connsiteY119" fmla="*/ 488422 h 2063222"/>
              <a:gd name="connsiteX120" fmla="*/ 935567 w 5278967"/>
              <a:gd name="connsiteY120" fmla="*/ 488422 h 2063222"/>
              <a:gd name="connsiteX121" fmla="*/ 935567 w 5278967"/>
              <a:gd name="connsiteY121" fmla="*/ 488422 h 2063222"/>
              <a:gd name="connsiteX122" fmla="*/ 935567 w 5278967"/>
              <a:gd name="connsiteY122" fmla="*/ 454555 h 2063222"/>
              <a:gd name="connsiteX123" fmla="*/ 867834 w 5278967"/>
              <a:gd name="connsiteY123" fmla="*/ 454555 h 2063222"/>
              <a:gd name="connsiteX124" fmla="*/ 867834 w 5278967"/>
              <a:gd name="connsiteY124" fmla="*/ 454555 h 2063222"/>
              <a:gd name="connsiteX125" fmla="*/ 846667 w 5278967"/>
              <a:gd name="connsiteY125" fmla="*/ 454555 h 2063222"/>
              <a:gd name="connsiteX126" fmla="*/ 846667 w 5278967"/>
              <a:gd name="connsiteY126" fmla="*/ 420688 h 2063222"/>
              <a:gd name="connsiteX127" fmla="*/ 846667 w 5278967"/>
              <a:gd name="connsiteY127" fmla="*/ 420688 h 2063222"/>
              <a:gd name="connsiteX128" fmla="*/ 817034 w 5278967"/>
              <a:gd name="connsiteY128" fmla="*/ 420688 h 2063222"/>
              <a:gd name="connsiteX129" fmla="*/ 787400 w 5278967"/>
              <a:gd name="connsiteY129" fmla="*/ 420688 h 2063222"/>
              <a:gd name="connsiteX130" fmla="*/ 787400 w 5278967"/>
              <a:gd name="connsiteY130" fmla="*/ 391055 h 2063222"/>
              <a:gd name="connsiteX131" fmla="*/ 762000 w 5278967"/>
              <a:gd name="connsiteY131" fmla="*/ 391055 h 2063222"/>
              <a:gd name="connsiteX132" fmla="*/ 762000 w 5278967"/>
              <a:gd name="connsiteY132" fmla="*/ 357188 h 2063222"/>
              <a:gd name="connsiteX133" fmla="*/ 706967 w 5278967"/>
              <a:gd name="connsiteY133" fmla="*/ 357188 h 2063222"/>
              <a:gd name="connsiteX134" fmla="*/ 694267 w 5278967"/>
              <a:gd name="connsiteY134" fmla="*/ 344488 h 2063222"/>
              <a:gd name="connsiteX135" fmla="*/ 635000 w 5278967"/>
              <a:gd name="connsiteY135" fmla="*/ 344488 h 2063222"/>
              <a:gd name="connsiteX136" fmla="*/ 635000 w 5278967"/>
              <a:gd name="connsiteY136" fmla="*/ 323322 h 2063222"/>
              <a:gd name="connsiteX137" fmla="*/ 567267 w 5278967"/>
              <a:gd name="connsiteY137" fmla="*/ 323322 h 2063222"/>
              <a:gd name="connsiteX138" fmla="*/ 567267 w 5278967"/>
              <a:gd name="connsiteY138" fmla="*/ 323322 h 2063222"/>
              <a:gd name="connsiteX139" fmla="*/ 546100 w 5278967"/>
              <a:gd name="connsiteY139" fmla="*/ 302155 h 2063222"/>
              <a:gd name="connsiteX140" fmla="*/ 546100 w 5278967"/>
              <a:gd name="connsiteY140" fmla="*/ 276755 h 2063222"/>
              <a:gd name="connsiteX141" fmla="*/ 516467 w 5278967"/>
              <a:gd name="connsiteY141" fmla="*/ 276755 h 2063222"/>
              <a:gd name="connsiteX142" fmla="*/ 516467 w 5278967"/>
              <a:gd name="connsiteY142" fmla="*/ 242888 h 2063222"/>
              <a:gd name="connsiteX143" fmla="*/ 461434 w 5278967"/>
              <a:gd name="connsiteY143" fmla="*/ 242888 h 2063222"/>
              <a:gd name="connsiteX144" fmla="*/ 461434 w 5278967"/>
              <a:gd name="connsiteY144" fmla="*/ 230188 h 2063222"/>
              <a:gd name="connsiteX145" fmla="*/ 436034 w 5278967"/>
              <a:gd name="connsiteY145" fmla="*/ 230188 h 2063222"/>
              <a:gd name="connsiteX146" fmla="*/ 436034 w 5278967"/>
              <a:gd name="connsiteY146" fmla="*/ 179388 h 2063222"/>
              <a:gd name="connsiteX147" fmla="*/ 402167 w 5278967"/>
              <a:gd name="connsiteY147" fmla="*/ 179388 h 2063222"/>
              <a:gd name="connsiteX148" fmla="*/ 402167 w 5278967"/>
              <a:gd name="connsiteY148" fmla="*/ 145522 h 2063222"/>
              <a:gd name="connsiteX149" fmla="*/ 402167 w 5278967"/>
              <a:gd name="connsiteY149" fmla="*/ 145522 h 2063222"/>
              <a:gd name="connsiteX150" fmla="*/ 389467 w 5278967"/>
              <a:gd name="connsiteY150" fmla="*/ 132822 h 2063222"/>
              <a:gd name="connsiteX151" fmla="*/ 304800 w 5278967"/>
              <a:gd name="connsiteY151" fmla="*/ 132822 h 2063222"/>
              <a:gd name="connsiteX152" fmla="*/ 304800 w 5278967"/>
              <a:gd name="connsiteY152" fmla="*/ 86255 h 2063222"/>
              <a:gd name="connsiteX153" fmla="*/ 283634 w 5278967"/>
              <a:gd name="connsiteY153" fmla="*/ 86255 h 2063222"/>
              <a:gd name="connsiteX154" fmla="*/ 283634 w 5278967"/>
              <a:gd name="connsiteY154" fmla="*/ 65088 h 2063222"/>
              <a:gd name="connsiteX155" fmla="*/ 232834 w 5278967"/>
              <a:gd name="connsiteY155" fmla="*/ 65088 h 2063222"/>
              <a:gd name="connsiteX156" fmla="*/ 232834 w 5278967"/>
              <a:gd name="connsiteY156" fmla="*/ 48155 h 2063222"/>
              <a:gd name="connsiteX157" fmla="*/ 232834 w 5278967"/>
              <a:gd name="connsiteY157" fmla="*/ 48155 h 2063222"/>
              <a:gd name="connsiteX158" fmla="*/ 203200 w 5278967"/>
              <a:gd name="connsiteY158" fmla="*/ 48155 h 2063222"/>
              <a:gd name="connsiteX159" fmla="*/ 203200 w 5278967"/>
              <a:gd name="connsiteY159" fmla="*/ 48155 h 2063222"/>
              <a:gd name="connsiteX160" fmla="*/ 143934 w 5278967"/>
              <a:gd name="connsiteY160" fmla="*/ 48155 h 2063222"/>
              <a:gd name="connsiteX161" fmla="*/ 143934 w 5278967"/>
              <a:gd name="connsiteY161" fmla="*/ 14288 h 2063222"/>
              <a:gd name="connsiteX162" fmla="*/ 101600 w 5278967"/>
              <a:gd name="connsiteY162" fmla="*/ 14288 h 2063222"/>
              <a:gd name="connsiteX163" fmla="*/ 101600 w 5278967"/>
              <a:gd name="connsiteY163" fmla="*/ 14288 h 2063222"/>
              <a:gd name="connsiteX164" fmla="*/ 101600 w 5278967"/>
              <a:gd name="connsiteY164" fmla="*/ 14288 h 2063222"/>
              <a:gd name="connsiteX165" fmla="*/ 101600 w 5278967"/>
              <a:gd name="connsiteY165" fmla="*/ 0 h 2063222"/>
              <a:gd name="connsiteX166" fmla="*/ 0 w 5278967"/>
              <a:gd name="connsiteY166" fmla="*/ 1588 h 2063222"/>
              <a:gd name="connsiteX0" fmla="*/ 5278967 w 5278967"/>
              <a:gd name="connsiteY0" fmla="*/ 2063222 h 2063222"/>
              <a:gd name="connsiteX1" fmla="*/ 5278967 w 5278967"/>
              <a:gd name="connsiteY1" fmla="*/ 1550988 h 2063222"/>
              <a:gd name="connsiteX2" fmla="*/ 5109634 w 5278967"/>
              <a:gd name="connsiteY2" fmla="*/ 1550988 h 2063222"/>
              <a:gd name="connsiteX3" fmla="*/ 5109634 w 5278967"/>
              <a:gd name="connsiteY3" fmla="*/ 1479022 h 2063222"/>
              <a:gd name="connsiteX4" fmla="*/ 4931834 w 5278967"/>
              <a:gd name="connsiteY4" fmla="*/ 1479022 h 2063222"/>
              <a:gd name="connsiteX5" fmla="*/ 4931834 w 5278967"/>
              <a:gd name="connsiteY5" fmla="*/ 1432455 h 2063222"/>
              <a:gd name="connsiteX6" fmla="*/ 4516967 w 5278967"/>
              <a:gd name="connsiteY6" fmla="*/ 1432455 h 2063222"/>
              <a:gd name="connsiteX7" fmla="*/ 4516967 w 5278967"/>
              <a:gd name="connsiteY7" fmla="*/ 1423988 h 2063222"/>
              <a:gd name="connsiteX8" fmla="*/ 4102100 w 5278967"/>
              <a:gd name="connsiteY8" fmla="*/ 1423988 h 2063222"/>
              <a:gd name="connsiteX9" fmla="*/ 4102100 w 5278967"/>
              <a:gd name="connsiteY9" fmla="*/ 1423988 h 2063222"/>
              <a:gd name="connsiteX10" fmla="*/ 4102100 w 5278967"/>
              <a:gd name="connsiteY10" fmla="*/ 1398588 h 2063222"/>
              <a:gd name="connsiteX11" fmla="*/ 4059767 w 5278967"/>
              <a:gd name="connsiteY11" fmla="*/ 1398588 h 2063222"/>
              <a:gd name="connsiteX12" fmla="*/ 4059767 w 5278967"/>
              <a:gd name="connsiteY12" fmla="*/ 1381655 h 2063222"/>
              <a:gd name="connsiteX13" fmla="*/ 3805767 w 5278967"/>
              <a:gd name="connsiteY13" fmla="*/ 1381655 h 2063222"/>
              <a:gd name="connsiteX14" fmla="*/ 3805767 w 5278967"/>
              <a:gd name="connsiteY14" fmla="*/ 1368955 h 2063222"/>
              <a:gd name="connsiteX15" fmla="*/ 3712634 w 5278967"/>
              <a:gd name="connsiteY15" fmla="*/ 1368955 h 2063222"/>
              <a:gd name="connsiteX16" fmla="*/ 3712634 w 5278967"/>
              <a:gd name="connsiteY16" fmla="*/ 1368955 h 2063222"/>
              <a:gd name="connsiteX17" fmla="*/ 3712634 w 5278967"/>
              <a:gd name="connsiteY17" fmla="*/ 1368955 h 2063222"/>
              <a:gd name="connsiteX18" fmla="*/ 3712634 w 5278967"/>
              <a:gd name="connsiteY18" fmla="*/ 1352022 h 2063222"/>
              <a:gd name="connsiteX19" fmla="*/ 3556000 w 5278967"/>
              <a:gd name="connsiteY19" fmla="*/ 1352022 h 2063222"/>
              <a:gd name="connsiteX20" fmla="*/ 3556000 w 5278967"/>
              <a:gd name="connsiteY20" fmla="*/ 1352022 h 2063222"/>
              <a:gd name="connsiteX21" fmla="*/ 3517900 w 5278967"/>
              <a:gd name="connsiteY21" fmla="*/ 1352022 h 2063222"/>
              <a:gd name="connsiteX22" fmla="*/ 3517900 w 5278967"/>
              <a:gd name="connsiteY22" fmla="*/ 1309688 h 2063222"/>
              <a:gd name="connsiteX23" fmla="*/ 3390900 w 5278967"/>
              <a:gd name="connsiteY23" fmla="*/ 1309688 h 2063222"/>
              <a:gd name="connsiteX24" fmla="*/ 3390900 w 5278967"/>
              <a:gd name="connsiteY24" fmla="*/ 1309688 h 2063222"/>
              <a:gd name="connsiteX25" fmla="*/ 3323167 w 5278967"/>
              <a:gd name="connsiteY25" fmla="*/ 1309688 h 2063222"/>
              <a:gd name="connsiteX26" fmla="*/ 3323167 w 5278967"/>
              <a:gd name="connsiteY26" fmla="*/ 1288522 h 2063222"/>
              <a:gd name="connsiteX27" fmla="*/ 3204634 w 5278967"/>
              <a:gd name="connsiteY27" fmla="*/ 1288522 h 2063222"/>
              <a:gd name="connsiteX28" fmla="*/ 3204634 w 5278967"/>
              <a:gd name="connsiteY28" fmla="*/ 1267355 h 2063222"/>
              <a:gd name="connsiteX29" fmla="*/ 3166534 w 5278967"/>
              <a:gd name="connsiteY29" fmla="*/ 1267355 h 2063222"/>
              <a:gd name="connsiteX30" fmla="*/ 3179234 w 5278967"/>
              <a:gd name="connsiteY30" fmla="*/ 1254655 h 2063222"/>
              <a:gd name="connsiteX31" fmla="*/ 3153834 w 5278967"/>
              <a:gd name="connsiteY31" fmla="*/ 1254655 h 2063222"/>
              <a:gd name="connsiteX32" fmla="*/ 3153834 w 5278967"/>
              <a:gd name="connsiteY32" fmla="*/ 1237722 h 2063222"/>
              <a:gd name="connsiteX33" fmla="*/ 3132667 w 5278967"/>
              <a:gd name="connsiteY33" fmla="*/ 1237722 h 2063222"/>
              <a:gd name="connsiteX34" fmla="*/ 3132667 w 5278967"/>
              <a:gd name="connsiteY34" fmla="*/ 1220788 h 2063222"/>
              <a:gd name="connsiteX35" fmla="*/ 3128434 w 5278967"/>
              <a:gd name="connsiteY35" fmla="*/ 1220788 h 2063222"/>
              <a:gd name="connsiteX36" fmla="*/ 3128434 w 5278967"/>
              <a:gd name="connsiteY36" fmla="*/ 1203855 h 2063222"/>
              <a:gd name="connsiteX37" fmla="*/ 2925234 w 5278967"/>
              <a:gd name="connsiteY37" fmla="*/ 1203855 h 2063222"/>
              <a:gd name="connsiteX38" fmla="*/ 2925234 w 5278967"/>
              <a:gd name="connsiteY38" fmla="*/ 1191155 h 2063222"/>
              <a:gd name="connsiteX39" fmla="*/ 2912534 w 5278967"/>
              <a:gd name="connsiteY39" fmla="*/ 1191155 h 2063222"/>
              <a:gd name="connsiteX40" fmla="*/ 2912534 w 5278967"/>
              <a:gd name="connsiteY40" fmla="*/ 1165755 h 2063222"/>
              <a:gd name="connsiteX41" fmla="*/ 2785534 w 5278967"/>
              <a:gd name="connsiteY41" fmla="*/ 1165755 h 2063222"/>
              <a:gd name="connsiteX42" fmla="*/ 2785534 w 5278967"/>
              <a:gd name="connsiteY42" fmla="*/ 1144588 h 2063222"/>
              <a:gd name="connsiteX43" fmla="*/ 2760134 w 5278967"/>
              <a:gd name="connsiteY43" fmla="*/ 1144588 h 2063222"/>
              <a:gd name="connsiteX44" fmla="*/ 2760134 w 5278967"/>
              <a:gd name="connsiteY44" fmla="*/ 1136122 h 2063222"/>
              <a:gd name="connsiteX45" fmla="*/ 2755900 w 5278967"/>
              <a:gd name="connsiteY45" fmla="*/ 1131888 h 2063222"/>
              <a:gd name="connsiteX46" fmla="*/ 2755900 w 5278967"/>
              <a:gd name="connsiteY46" fmla="*/ 1114955 h 2063222"/>
              <a:gd name="connsiteX47" fmla="*/ 2523067 w 5278967"/>
              <a:gd name="connsiteY47" fmla="*/ 1114955 h 2063222"/>
              <a:gd name="connsiteX48" fmla="*/ 2523067 w 5278967"/>
              <a:gd name="connsiteY48" fmla="*/ 1098022 h 2063222"/>
              <a:gd name="connsiteX49" fmla="*/ 2493434 w 5278967"/>
              <a:gd name="connsiteY49" fmla="*/ 1098022 h 2063222"/>
              <a:gd name="connsiteX50" fmla="*/ 2493434 w 5278967"/>
              <a:gd name="connsiteY50" fmla="*/ 1081088 h 2063222"/>
              <a:gd name="connsiteX51" fmla="*/ 2404534 w 5278967"/>
              <a:gd name="connsiteY51" fmla="*/ 1081088 h 2063222"/>
              <a:gd name="connsiteX52" fmla="*/ 2421467 w 5278967"/>
              <a:gd name="connsiteY52" fmla="*/ 1064155 h 2063222"/>
              <a:gd name="connsiteX53" fmla="*/ 2374900 w 5278967"/>
              <a:gd name="connsiteY53" fmla="*/ 1064155 h 2063222"/>
              <a:gd name="connsiteX54" fmla="*/ 2379134 w 5278967"/>
              <a:gd name="connsiteY54" fmla="*/ 1059921 h 2063222"/>
              <a:gd name="connsiteX55" fmla="*/ 2357967 w 5278967"/>
              <a:gd name="connsiteY55" fmla="*/ 1059921 h 2063222"/>
              <a:gd name="connsiteX56" fmla="*/ 2357967 w 5278967"/>
              <a:gd name="connsiteY56" fmla="*/ 1034522 h 2063222"/>
              <a:gd name="connsiteX57" fmla="*/ 2290234 w 5278967"/>
              <a:gd name="connsiteY57" fmla="*/ 1034522 h 2063222"/>
              <a:gd name="connsiteX58" fmla="*/ 2290234 w 5278967"/>
              <a:gd name="connsiteY58" fmla="*/ 1013355 h 2063222"/>
              <a:gd name="connsiteX59" fmla="*/ 2290234 w 5278967"/>
              <a:gd name="connsiteY59" fmla="*/ 1013355 h 2063222"/>
              <a:gd name="connsiteX60" fmla="*/ 2269067 w 5278967"/>
              <a:gd name="connsiteY60" fmla="*/ 1013355 h 2063222"/>
              <a:gd name="connsiteX61" fmla="*/ 2256367 w 5278967"/>
              <a:gd name="connsiteY61" fmla="*/ 1000655 h 2063222"/>
              <a:gd name="connsiteX62" fmla="*/ 2146300 w 5278967"/>
              <a:gd name="connsiteY62" fmla="*/ 1000655 h 2063222"/>
              <a:gd name="connsiteX63" fmla="*/ 2146300 w 5278967"/>
              <a:gd name="connsiteY63" fmla="*/ 1000655 h 2063222"/>
              <a:gd name="connsiteX64" fmla="*/ 2146300 w 5278967"/>
              <a:gd name="connsiteY64" fmla="*/ 979488 h 2063222"/>
              <a:gd name="connsiteX65" fmla="*/ 2116667 w 5278967"/>
              <a:gd name="connsiteY65" fmla="*/ 979488 h 2063222"/>
              <a:gd name="connsiteX66" fmla="*/ 2116667 w 5278967"/>
              <a:gd name="connsiteY66" fmla="*/ 954088 h 2063222"/>
              <a:gd name="connsiteX67" fmla="*/ 2040467 w 5278967"/>
              <a:gd name="connsiteY67" fmla="*/ 954088 h 2063222"/>
              <a:gd name="connsiteX68" fmla="*/ 2040467 w 5278967"/>
              <a:gd name="connsiteY68" fmla="*/ 932922 h 2063222"/>
              <a:gd name="connsiteX69" fmla="*/ 2002367 w 5278967"/>
              <a:gd name="connsiteY69" fmla="*/ 932922 h 2063222"/>
              <a:gd name="connsiteX70" fmla="*/ 2002367 w 5278967"/>
              <a:gd name="connsiteY70" fmla="*/ 907522 h 2063222"/>
              <a:gd name="connsiteX71" fmla="*/ 1985434 w 5278967"/>
              <a:gd name="connsiteY71" fmla="*/ 907522 h 2063222"/>
              <a:gd name="connsiteX72" fmla="*/ 1985434 w 5278967"/>
              <a:gd name="connsiteY72" fmla="*/ 890588 h 2063222"/>
              <a:gd name="connsiteX73" fmla="*/ 1976967 w 5278967"/>
              <a:gd name="connsiteY73" fmla="*/ 899055 h 2063222"/>
              <a:gd name="connsiteX74" fmla="*/ 1976967 w 5278967"/>
              <a:gd name="connsiteY74" fmla="*/ 899055 h 2063222"/>
              <a:gd name="connsiteX75" fmla="*/ 1976967 w 5278967"/>
              <a:gd name="connsiteY75" fmla="*/ 869422 h 2063222"/>
              <a:gd name="connsiteX76" fmla="*/ 1900767 w 5278967"/>
              <a:gd name="connsiteY76" fmla="*/ 869422 h 2063222"/>
              <a:gd name="connsiteX77" fmla="*/ 1900767 w 5278967"/>
              <a:gd name="connsiteY77" fmla="*/ 844022 h 2063222"/>
              <a:gd name="connsiteX78" fmla="*/ 1888067 w 5278967"/>
              <a:gd name="connsiteY78" fmla="*/ 844022 h 2063222"/>
              <a:gd name="connsiteX79" fmla="*/ 1862667 w 5278967"/>
              <a:gd name="connsiteY79" fmla="*/ 831322 h 2063222"/>
              <a:gd name="connsiteX80" fmla="*/ 1862667 w 5278967"/>
              <a:gd name="connsiteY80" fmla="*/ 814388 h 2063222"/>
              <a:gd name="connsiteX81" fmla="*/ 1752600 w 5278967"/>
              <a:gd name="connsiteY81" fmla="*/ 814388 h 2063222"/>
              <a:gd name="connsiteX82" fmla="*/ 1752600 w 5278967"/>
              <a:gd name="connsiteY82" fmla="*/ 793222 h 2063222"/>
              <a:gd name="connsiteX83" fmla="*/ 1684867 w 5278967"/>
              <a:gd name="connsiteY83" fmla="*/ 793222 h 2063222"/>
              <a:gd name="connsiteX84" fmla="*/ 1684867 w 5278967"/>
              <a:gd name="connsiteY84" fmla="*/ 772055 h 2063222"/>
              <a:gd name="connsiteX85" fmla="*/ 1659467 w 5278967"/>
              <a:gd name="connsiteY85" fmla="*/ 772055 h 2063222"/>
              <a:gd name="connsiteX86" fmla="*/ 1659467 w 5278967"/>
              <a:gd name="connsiteY86" fmla="*/ 759355 h 2063222"/>
              <a:gd name="connsiteX87" fmla="*/ 1612900 w 5278967"/>
              <a:gd name="connsiteY87" fmla="*/ 759355 h 2063222"/>
              <a:gd name="connsiteX88" fmla="*/ 1612900 w 5278967"/>
              <a:gd name="connsiteY88" fmla="*/ 759355 h 2063222"/>
              <a:gd name="connsiteX89" fmla="*/ 1612900 w 5278967"/>
              <a:gd name="connsiteY89" fmla="*/ 733955 h 2063222"/>
              <a:gd name="connsiteX90" fmla="*/ 1545167 w 5278967"/>
              <a:gd name="connsiteY90" fmla="*/ 733955 h 2063222"/>
              <a:gd name="connsiteX91" fmla="*/ 1545167 w 5278967"/>
              <a:gd name="connsiteY91" fmla="*/ 717022 h 2063222"/>
              <a:gd name="connsiteX92" fmla="*/ 1515534 w 5278967"/>
              <a:gd name="connsiteY92" fmla="*/ 717022 h 2063222"/>
              <a:gd name="connsiteX93" fmla="*/ 1515534 w 5278967"/>
              <a:gd name="connsiteY93" fmla="*/ 704322 h 2063222"/>
              <a:gd name="connsiteX94" fmla="*/ 1511300 w 5278967"/>
              <a:gd name="connsiteY94" fmla="*/ 704322 h 2063222"/>
              <a:gd name="connsiteX95" fmla="*/ 1511300 w 5278967"/>
              <a:gd name="connsiteY95" fmla="*/ 704322 h 2063222"/>
              <a:gd name="connsiteX96" fmla="*/ 1511300 w 5278967"/>
              <a:gd name="connsiteY96" fmla="*/ 704322 h 2063222"/>
              <a:gd name="connsiteX97" fmla="*/ 1464734 w 5278967"/>
              <a:gd name="connsiteY97" fmla="*/ 704322 h 2063222"/>
              <a:gd name="connsiteX98" fmla="*/ 1464734 w 5278967"/>
              <a:gd name="connsiteY98" fmla="*/ 674688 h 2063222"/>
              <a:gd name="connsiteX99" fmla="*/ 1464734 w 5278967"/>
              <a:gd name="connsiteY99" fmla="*/ 674688 h 2063222"/>
              <a:gd name="connsiteX100" fmla="*/ 1435100 w 5278967"/>
              <a:gd name="connsiteY100" fmla="*/ 674688 h 2063222"/>
              <a:gd name="connsiteX101" fmla="*/ 1435100 w 5278967"/>
              <a:gd name="connsiteY101" fmla="*/ 632355 h 2063222"/>
              <a:gd name="connsiteX102" fmla="*/ 1397000 w 5278967"/>
              <a:gd name="connsiteY102" fmla="*/ 632355 h 2063222"/>
              <a:gd name="connsiteX103" fmla="*/ 1397000 w 5278967"/>
              <a:gd name="connsiteY103" fmla="*/ 619655 h 2063222"/>
              <a:gd name="connsiteX104" fmla="*/ 1341967 w 5278967"/>
              <a:gd name="connsiteY104" fmla="*/ 619655 h 2063222"/>
              <a:gd name="connsiteX105" fmla="*/ 1341967 w 5278967"/>
              <a:gd name="connsiteY105" fmla="*/ 594255 h 2063222"/>
              <a:gd name="connsiteX106" fmla="*/ 1320800 w 5278967"/>
              <a:gd name="connsiteY106" fmla="*/ 594255 h 2063222"/>
              <a:gd name="connsiteX107" fmla="*/ 1320800 w 5278967"/>
              <a:gd name="connsiteY107" fmla="*/ 594255 h 2063222"/>
              <a:gd name="connsiteX108" fmla="*/ 1320800 w 5278967"/>
              <a:gd name="connsiteY108" fmla="*/ 556155 h 2063222"/>
              <a:gd name="connsiteX109" fmla="*/ 1193800 w 5278967"/>
              <a:gd name="connsiteY109" fmla="*/ 556155 h 2063222"/>
              <a:gd name="connsiteX110" fmla="*/ 1193800 w 5278967"/>
              <a:gd name="connsiteY110" fmla="*/ 543455 h 2063222"/>
              <a:gd name="connsiteX111" fmla="*/ 1083734 w 5278967"/>
              <a:gd name="connsiteY111" fmla="*/ 543455 h 2063222"/>
              <a:gd name="connsiteX112" fmla="*/ 1083734 w 5278967"/>
              <a:gd name="connsiteY112" fmla="*/ 526522 h 2063222"/>
              <a:gd name="connsiteX113" fmla="*/ 1054100 w 5278967"/>
              <a:gd name="connsiteY113" fmla="*/ 526522 h 2063222"/>
              <a:gd name="connsiteX114" fmla="*/ 1054100 w 5278967"/>
              <a:gd name="connsiteY114" fmla="*/ 522288 h 2063222"/>
              <a:gd name="connsiteX115" fmla="*/ 990600 w 5278967"/>
              <a:gd name="connsiteY115" fmla="*/ 522288 h 2063222"/>
              <a:gd name="connsiteX116" fmla="*/ 990600 w 5278967"/>
              <a:gd name="connsiteY116" fmla="*/ 496888 h 2063222"/>
              <a:gd name="connsiteX117" fmla="*/ 973667 w 5278967"/>
              <a:gd name="connsiteY117" fmla="*/ 496888 h 2063222"/>
              <a:gd name="connsiteX118" fmla="*/ 973667 w 5278967"/>
              <a:gd name="connsiteY118" fmla="*/ 488422 h 2063222"/>
              <a:gd name="connsiteX119" fmla="*/ 935567 w 5278967"/>
              <a:gd name="connsiteY119" fmla="*/ 488422 h 2063222"/>
              <a:gd name="connsiteX120" fmla="*/ 935567 w 5278967"/>
              <a:gd name="connsiteY120" fmla="*/ 488422 h 2063222"/>
              <a:gd name="connsiteX121" fmla="*/ 935567 w 5278967"/>
              <a:gd name="connsiteY121" fmla="*/ 454555 h 2063222"/>
              <a:gd name="connsiteX122" fmla="*/ 867834 w 5278967"/>
              <a:gd name="connsiteY122" fmla="*/ 454555 h 2063222"/>
              <a:gd name="connsiteX123" fmla="*/ 867834 w 5278967"/>
              <a:gd name="connsiteY123" fmla="*/ 454555 h 2063222"/>
              <a:gd name="connsiteX124" fmla="*/ 846667 w 5278967"/>
              <a:gd name="connsiteY124" fmla="*/ 454555 h 2063222"/>
              <a:gd name="connsiteX125" fmla="*/ 846667 w 5278967"/>
              <a:gd name="connsiteY125" fmla="*/ 420688 h 2063222"/>
              <a:gd name="connsiteX126" fmla="*/ 846667 w 5278967"/>
              <a:gd name="connsiteY126" fmla="*/ 420688 h 2063222"/>
              <a:gd name="connsiteX127" fmla="*/ 817034 w 5278967"/>
              <a:gd name="connsiteY127" fmla="*/ 420688 h 2063222"/>
              <a:gd name="connsiteX128" fmla="*/ 787400 w 5278967"/>
              <a:gd name="connsiteY128" fmla="*/ 420688 h 2063222"/>
              <a:gd name="connsiteX129" fmla="*/ 787400 w 5278967"/>
              <a:gd name="connsiteY129" fmla="*/ 391055 h 2063222"/>
              <a:gd name="connsiteX130" fmla="*/ 762000 w 5278967"/>
              <a:gd name="connsiteY130" fmla="*/ 391055 h 2063222"/>
              <a:gd name="connsiteX131" fmla="*/ 762000 w 5278967"/>
              <a:gd name="connsiteY131" fmla="*/ 357188 h 2063222"/>
              <a:gd name="connsiteX132" fmla="*/ 706967 w 5278967"/>
              <a:gd name="connsiteY132" fmla="*/ 357188 h 2063222"/>
              <a:gd name="connsiteX133" fmla="*/ 694267 w 5278967"/>
              <a:gd name="connsiteY133" fmla="*/ 344488 h 2063222"/>
              <a:gd name="connsiteX134" fmla="*/ 635000 w 5278967"/>
              <a:gd name="connsiteY134" fmla="*/ 344488 h 2063222"/>
              <a:gd name="connsiteX135" fmla="*/ 635000 w 5278967"/>
              <a:gd name="connsiteY135" fmla="*/ 323322 h 2063222"/>
              <a:gd name="connsiteX136" fmla="*/ 567267 w 5278967"/>
              <a:gd name="connsiteY136" fmla="*/ 323322 h 2063222"/>
              <a:gd name="connsiteX137" fmla="*/ 567267 w 5278967"/>
              <a:gd name="connsiteY137" fmla="*/ 323322 h 2063222"/>
              <a:gd name="connsiteX138" fmla="*/ 546100 w 5278967"/>
              <a:gd name="connsiteY138" fmla="*/ 302155 h 2063222"/>
              <a:gd name="connsiteX139" fmla="*/ 546100 w 5278967"/>
              <a:gd name="connsiteY139" fmla="*/ 276755 h 2063222"/>
              <a:gd name="connsiteX140" fmla="*/ 516467 w 5278967"/>
              <a:gd name="connsiteY140" fmla="*/ 276755 h 2063222"/>
              <a:gd name="connsiteX141" fmla="*/ 516467 w 5278967"/>
              <a:gd name="connsiteY141" fmla="*/ 242888 h 2063222"/>
              <a:gd name="connsiteX142" fmla="*/ 461434 w 5278967"/>
              <a:gd name="connsiteY142" fmla="*/ 242888 h 2063222"/>
              <a:gd name="connsiteX143" fmla="*/ 461434 w 5278967"/>
              <a:gd name="connsiteY143" fmla="*/ 230188 h 2063222"/>
              <a:gd name="connsiteX144" fmla="*/ 436034 w 5278967"/>
              <a:gd name="connsiteY144" fmla="*/ 230188 h 2063222"/>
              <a:gd name="connsiteX145" fmla="*/ 436034 w 5278967"/>
              <a:gd name="connsiteY145" fmla="*/ 179388 h 2063222"/>
              <a:gd name="connsiteX146" fmla="*/ 402167 w 5278967"/>
              <a:gd name="connsiteY146" fmla="*/ 179388 h 2063222"/>
              <a:gd name="connsiteX147" fmla="*/ 402167 w 5278967"/>
              <a:gd name="connsiteY147" fmla="*/ 145522 h 2063222"/>
              <a:gd name="connsiteX148" fmla="*/ 402167 w 5278967"/>
              <a:gd name="connsiteY148" fmla="*/ 145522 h 2063222"/>
              <a:gd name="connsiteX149" fmla="*/ 389467 w 5278967"/>
              <a:gd name="connsiteY149" fmla="*/ 132822 h 2063222"/>
              <a:gd name="connsiteX150" fmla="*/ 304800 w 5278967"/>
              <a:gd name="connsiteY150" fmla="*/ 132822 h 2063222"/>
              <a:gd name="connsiteX151" fmla="*/ 304800 w 5278967"/>
              <a:gd name="connsiteY151" fmla="*/ 86255 h 2063222"/>
              <a:gd name="connsiteX152" fmla="*/ 283634 w 5278967"/>
              <a:gd name="connsiteY152" fmla="*/ 86255 h 2063222"/>
              <a:gd name="connsiteX153" fmla="*/ 283634 w 5278967"/>
              <a:gd name="connsiteY153" fmla="*/ 65088 h 2063222"/>
              <a:gd name="connsiteX154" fmla="*/ 232834 w 5278967"/>
              <a:gd name="connsiteY154" fmla="*/ 65088 h 2063222"/>
              <a:gd name="connsiteX155" fmla="*/ 232834 w 5278967"/>
              <a:gd name="connsiteY155" fmla="*/ 48155 h 2063222"/>
              <a:gd name="connsiteX156" fmla="*/ 232834 w 5278967"/>
              <a:gd name="connsiteY156" fmla="*/ 48155 h 2063222"/>
              <a:gd name="connsiteX157" fmla="*/ 203200 w 5278967"/>
              <a:gd name="connsiteY157" fmla="*/ 48155 h 2063222"/>
              <a:gd name="connsiteX158" fmla="*/ 203200 w 5278967"/>
              <a:gd name="connsiteY158" fmla="*/ 48155 h 2063222"/>
              <a:gd name="connsiteX159" fmla="*/ 143934 w 5278967"/>
              <a:gd name="connsiteY159" fmla="*/ 48155 h 2063222"/>
              <a:gd name="connsiteX160" fmla="*/ 143934 w 5278967"/>
              <a:gd name="connsiteY160" fmla="*/ 14288 h 2063222"/>
              <a:gd name="connsiteX161" fmla="*/ 101600 w 5278967"/>
              <a:gd name="connsiteY161" fmla="*/ 14288 h 2063222"/>
              <a:gd name="connsiteX162" fmla="*/ 101600 w 5278967"/>
              <a:gd name="connsiteY162" fmla="*/ 14288 h 2063222"/>
              <a:gd name="connsiteX163" fmla="*/ 101600 w 5278967"/>
              <a:gd name="connsiteY163" fmla="*/ 14288 h 2063222"/>
              <a:gd name="connsiteX164" fmla="*/ 101600 w 5278967"/>
              <a:gd name="connsiteY164" fmla="*/ 0 h 2063222"/>
              <a:gd name="connsiteX165" fmla="*/ 0 w 5278967"/>
              <a:gd name="connsiteY165" fmla="*/ 1588 h 2063222"/>
              <a:gd name="connsiteX0" fmla="*/ 5278967 w 5278967"/>
              <a:gd name="connsiteY0" fmla="*/ 2063222 h 2063222"/>
              <a:gd name="connsiteX1" fmla="*/ 5278967 w 5278967"/>
              <a:gd name="connsiteY1" fmla="*/ 1550988 h 2063222"/>
              <a:gd name="connsiteX2" fmla="*/ 5109634 w 5278967"/>
              <a:gd name="connsiteY2" fmla="*/ 1550988 h 2063222"/>
              <a:gd name="connsiteX3" fmla="*/ 5109634 w 5278967"/>
              <a:gd name="connsiteY3" fmla="*/ 1479022 h 2063222"/>
              <a:gd name="connsiteX4" fmla="*/ 4931834 w 5278967"/>
              <a:gd name="connsiteY4" fmla="*/ 1479022 h 2063222"/>
              <a:gd name="connsiteX5" fmla="*/ 4931834 w 5278967"/>
              <a:gd name="connsiteY5" fmla="*/ 1432455 h 2063222"/>
              <a:gd name="connsiteX6" fmla="*/ 4516967 w 5278967"/>
              <a:gd name="connsiteY6" fmla="*/ 1432455 h 2063222"/>
              <a:gd name="connsiteX7" fmla="*/ 4516967 w 5278967"/>
              <a:gd name="connsiteY7" fmla="*/ 1423988 h 2063222"/>
              <a:gd name="connsiteX8" fmla="*/ 4102100 w 5278967"/>
              <a:gd name="connsiteY8" fmla="*/ 1423988 h 2063222"/>
              <a:gd name="connsiteX9" fmla="*/ 4102100 w 5278967"/>
              <a:gd name="connsiteY9" fmla="*/ 1423988 h 2063222"/>
              <a:gd name="connsiteX10" fmla="*/ 4102100 w 5278967"/>
              <a:gd name="connsiteY10" fmla="*/ 1398588 h 2063222"/>
              <a:gd name="connsiteX11" fmla="*/ 4059767 w 5278967"/>
              <a:gd name="connsiteY11" fmla="*/ 1398588 h 2063222"/>
              <a:gd name="connsiteX12" fmla="*/ 4059767 w 5278967"/>
              <a:gd name="connsiteY12" fmla="*/ 1381655 h 2063222"/>
              <a:gd name="connsiteX13" fmla="*/ 3805767 w 5278967"/>
              <a:gd name="connsiteY13" fmla="*/ 1381655 h 2063222"/>
              <a:gd name="connsiteX14" fmla="*/ 3805767 w 5278967"/>
              <a:gd name="connsiteY14" fmla="*/ 1368955 h 2063222"/>
              <a:gd name="connsiteX15" fmla="*/ 3712634 w 5278967"/>
              <a:gd name="connsiteY15" fmla="*/ 1368955 h 2063222"/>
              <a:gd name="connsiteX16" fmla="*/ 3712634 w 5278967"/>
              <a:gd name="connsiteY16" fmla="*/ 1368955 h 2063222"/>
              <a:gd name="connsiteX17" fmla="*/ 3712634 w 5278967"/>
              <a:gd name="connsiteY17" fmla="*/ 1368955 h 2063222"/>
              <a:gd name="connsiteX18" fmla="*/ 3712634 w 5278967"/>
              <a:gd name="connsiteY18" fmla="*/ 1352022 h 2063222"/>
              <a:gd name="connsiteX19" fmla="*/ 3556000 w 5278967"/>
              <a:gd name="connsiteY19" fmla="*/ 1352022 h 2063222"/>
              <a:gd name="connsiteX20" fmla="*/ 3556000 w 5278967"/>
              <a:gd name="connsiteY20" fmla="*/ 1352022 h 2063222"/>
              <a:gd name="connsiteX21" fmla="*/ 3517900 w 5278967"/>
              <a:gd name="connsiteY21" fmla="*/ 1352022 h 2063222"/>
              <a:gd name="connsiteX22" fmla="*/ 3517900 w 5278967"/>
              <a:gd name="connsiteY22" fmla="*/ 1309688 h 2063222"/>
              <a:gd name="connsiteX23" fmla="*/ 3390900 w 5278967"/>
              <a:gd name="connsiteY23" fmla="*/ 1309688 h 2063222"/>
              <a:gd name="connsiteX24" fmla="*/ 3390900 w 5278967"/>
              <a:gd name="connsiteY24" fmla="*/ 1309688 h 2063222"/>
              <a:gd name="connsiteX25" fmla="*/ 3323167 w 5278967"/>
              <a:gd name="connsiteY25" fmla="*/ 1309688 h 2063222"/>
              <a:gd name="connsiteX26" fmla="*/ 3323167 w 5278967"/>
              <a:gd name="connsiteY26" fmla="*/ 1288522 h 2063222"/>
              <a:gd name="connsiteX27" fmla="*/ 3204634 w 5278967"/>
              <a:gd name="connsiteY27" fmla="*/ 1288522 h 2063222"/>
              <a:gd name="connsiteX28" fmla="*/ 3204634 w 5278967"/>
              <a:gd name="connsiteY28" fmla="*/ 1267355 h 2063222"/>
              <a:gd name="connsiteX29" fmla="*/ 3166534 w 5278967"/>
              <a:gd name="connsiteY29" fmla="*/ 1267355 h 2063222"/>
              <a:gd name="connsiteX30" fmla="*/ 3179234 w 5278967"/>
              <a:gd name="connsiteY30" fmla="*/ 1254655 h 2063222"/>
              <a:gd name="connsiteX31" fmla="*/ 3153834 w 5278967"/>
              <a:gd name="connsiteY31" fmla="*/ 1254655 h 2063222"/>
              <a:gd name="connsiteX32" fmla="*/ 3153834 w 5278967"/>
              <a:gd name="connsiteY32" fmla="*/ 1237722 h 2063222"/>
              <a:gd name="connsiteX33" fmla="*/ 3132667 w 5278967"/>
              <a:gd name="connsiteY33" fmla="*/ 1237722 h 2063222"/>
              <a:gd name="connsiteX34" fmla="*/ 3132667 w 5278967"/>
              <a:gd name="connsiteY34" fmla="*/ 1220788 h 2063222"/>
              <a:gd name="connsiteX35" fmla="*/ 3128434 w 5278967"/>
              <a:gd name="connsiteY35" fmla="*/ 1220788 h 2063222"/>
              <a:gd name="connsiteX36" fmla="*/ 3128434 w 5278967"/>
              <a:gd name="connsiteY36" fmla="*/ 1203855 h 2063222"/>
              <a:gd name="connsiteX37" fmla="*/ 2925234 w 5278967"/>
              <a:gd name="connsiteY37" fmla="*/ 1203855 h 2063222"/>
              <a:gd name="connsiteX38" fmla="*/ 2925234 w 5278967"/>
              <a:gd name="connsiteY38" fmla="*/ 1191155 h 2063222"/>
              <a:gd name="connsiteX39" fmla="*/ 2912534 w 5278967"/>
              <a:gd name="connsiteY39" fmla="*/ 1191155 h 2063222"/>
              <a:gd name="connsiteX40" fmla="*/ 2912534 w 5278967"/>
              <a:gd name="connsiteY40" fmla="*/ 1165755 h 2063222"/>
              <a:gd name="connsiteX41" fmla="*/ 2785534 w 5278967"/>
              <a:gd name="connsiteY41" fmla="*/ 1165755 h 2063222"/>
              <a:gd name="connsiteX42" fmla="*/ 2785534 w 5278967"/>
              <a:gd name="connsiteY42" fmla="*/ 1144588 h 2063222"/>
              <a:gd name="connsiteX43" fmla="*/ 2760134 w 5278967"/>
              <a:gd name="connsiteY43" fmla="*/ 1144588 h 2063222"/>
              <a:gd name="connsiteX44" fmla="*/ 2760134 w 5278967"/>
              <a:gd name="connsiteY44" fmla="*/ 1136122 h 2063222"/>
              <a:gd name="connsiteX45" fmla="*/ 2755900 w 5278967"/>
              <a:gd name="connsiteY45" fmla="*/ 1131888 h 2063222"/>
              <a:gd name="connsiteX46" fmla="*/ 2755900 w 5278967"/>
              <a:gd name="connsiteY46" fmla="*/ 1114955 h 2063222"/>
              <a:gd name="connsiteX47" fmla="*/ 2523067 w 5278967"/>
              <a:gd name="connsiteY47" fmla="*/ 1114955 h 2063222"/>
              <a:gd name="connsiteX48" fmla="*/ 2523067 w 5278967"/>
              <a:gd name="connsiteY48" fmla="*/ 1098022 h 2063222"/>
              <a:gd name="connsiteX49" fmla="*/ 2493434 w 5278967"/>
              <a:gd name="connsiteY49" fmla="*/ 1098022 h 2063222"/>
              <a:gd name="connsiteX50" fmla="*/ 2493434 w 5278967"/>
              <a:gd name="connsiteY50" fmla="*/ 1081088 h 2063222"/>
              <a:gd name="connsiteX51" fmla="*/ 2404534 w 5278967"/>
              <a:gd name="connsiteY51" fmla="*/ 1081088 h 2063222"/>
              <a:gd name="connsiteX52" fmla="*/ 2421467 w 5278967"/>
              <a:gd name="connsiteY52" fmla="*/ 1064155 h 2063222"/>
              <a:gd name="connsiteX53" fmla="*/ 2374900 w 5278967"/>
              <a:gd name="connsiteY53" fmla="*/ 1064155 h 2063222"/>
              <a:gd name="connsiteX54" fmla="*/ 2379134 w 5278967"/>
              <a:gd name="connsiteY54" fmla="*/ 1059921 h 2063222"/>
              <a:gd name="connsiteX55" fmla="*/ 2357967 w 5278967"/>
              <a:gd name="connsiteY55" fmla="*/ 1059921 h 2063222"/>
              <a:gd name="connsiteX56" fmla="*/ 2357967 w 5278967"/>
              <a:gd name="connsiteY56" fmla="*/ 1034522 h 2063222"/>
              <a:gd name="connsiteX57" fmla="*/ 2290234 w 5278967"/>
              <a:gd name="connsiteY57" fmla="*/ 1034522 h 2063222"/>
              <a:gd name="connsiteX58" fmla="*/ 2290234 w 5278967"/>
              <a:gd name="connsiteY58" fmla="*/ 1013355 h 2063222"/>
              <a:gd name="connsiteX59" fmla="*/ 2290234 w 5278967"/>
              <a:gd name="connsiteY59" fmla="*/ 1013355 h 2063222"/>
              <a:gd name="connsiteX60" fmla="*/ 2269067 w 5278967"/>
              <a:gd name="connsiteY60" fmla="*/ 1013355 h 2063222"/>
              <a:gd name="connsiteX61" fmla="*/ 2256367 w 5278967"/>
              <a:gd name="connsiteY61" fmla="*/ 1000655 h 2063222"/>
              <a:gd name="connsiteX62" fmla="*/ 2146300 w 5278967"/>
              <a:gd name="connsiteY62" fmla="*/ 1000655 h 2063222"/>
              <a:gd name="connsiteX63" fmla="*/ 2146300 w 5278967"/>
              <a:gd name="connsiteY63" fmla="*/ 1000655 h 2063222"/>
              <a:gd name="connsiteX64" fmla="*/ 2146300 w 5278967"/>
              <a:gd name="connsiteY64" fmla="*/ 979488 h 2063222"/>
              <a:gd name="connsiteX65" fmla="*/ 2116667 w 5278967"/>
              <a:gd name="connsiteY65" fmla="*/ 979488 h 2063222"/>
              <a:gd name="connsiteX66" fmla="*/ 2116667 w 5278967"/>
              <a:gd name="connsiteY66" fmla="*/ 954088 h 2063222"/>
              <a:gd name="connsiteX67" fmla="*/ 2040467 w 5278967"/>
              <a:gd name="connsiteY67" fmla="*/ 954088 h 2063222"/>
              <a:gd name="connsiteX68" fmla="*/ 2040467 w 5278967"/>
              <a:gd name="connsiteY68" fmla="*/ 932922 h 2063222"/>
              <a:gd name="connsiteX69" fmla="*/ 2002367 w 5278967"/>
              <a:gd name="connsiteY69" fmla="*/ 932922 h 2063222"/>
              <a:gd name="connsiteX70" fmla="*/ 2002367 w 5278967"/>
              <a:gd name="connsiteY70" fmla="*/ 907522 h 2063222"/>
              <a:gd name="connsiteX71" fmla="*/ 1985434 w 5278967"/>
              <a:gd name="connsiteY71" fmla="*/ 907522 h 2063222"/>
              <a:gd name="connsiteX72" fmla="*/ 1985434 w 5278967"/>
              <a:gd name="connsiteY72" fmla="*/ 890588 h 2063222"/>
              <a:gd name="connsiteX73" fmla="*/ 1976967 w 5278967"/>
              <a:gd name="connsiteY73" fmla="*/ 899055 h 2063222"/>
              <a:gd name="connsiteX74" fmla="*/ 1976967 w 5278967"/>
              <a:gd name="connsiteY74" fmla="*/ 899055 h 2063222"/>
              <a:gd name="connsiteX75" fmla="*/ 1976967 w 5278967"/>
              <a:gd name="connsiteY75" fmla="*/ 869422 h 2063222"/>
              <a:gd name="connsiteX76" fmla="*/ 1900767 w 5278967"/>
              <a:gd name="connsiteY76" fmla="*/ 869422 h 2063222"/>
              <a:gd name="connsiteX77" fmla="*/ 1900767 w 5278967"/>
              <a:gd name="connsiteY77" fmla="*/ 844022 h 2063222"/>
              <a:gd name="connsiteX78" fmla="*/ 1888067 w 5278967"/>
              <a:gd name="connsiteY78" fmla="*/ 829735 h 2063222"/>
              <a:gd name="connsiteX79" fmla="*/ 1862667 w 5278967"/>
              <a:gd name="connsiteY79" fmla="*/ 831322 h 2063222"/>
              <a:gd name="connsiteX80" fmla="*/ 1862667 w 5278967"/>
              <a:gd name="connsiteY80" fmla="*/ 814388 h 2063222"/>
              <a:gd name="connsiteX81" fmla="*/ 1752600 w 5278967"/>
              <a:gd name="connsiteY81" fmla="*/ 814388 h 2063222"/>
              <a:gd name="connsiteX82" fmla="*/ 1752600 w 5278967"/>
              <a:gd name="connsiteY82" fmla="*/ 793222 h 2063222"/>
              <a:gd name="connsiteX83" fmla="*/ 1684867 w 5278967"/>
              <a:gd name="connsiteY83" fmla="*/ 793222 h 2063222"/>
              <a:gd name="connsiteX84" fmla="*/ 1684867 w 5278967"/>
              <a:gd name="connsiteY84" fmla="*/ 772055 h 2063222"/>
              <a:gd name="connsiteX85" fmla="*/ 1659467 w 5278967"/>
              <a:gd name="connsiteY85" fmla="*/ 772055 h 2063222"/>
              <a:gd name="connsiteX86" fmla="*/ 1659467 w 5278967"/>
              <a:gd name="connsiteY86" fmla="*/ 759355 h 2063222"/>
              <a:gd name="connsiteX87" fmla="*/ 1612900 w 5278967"/>
              <a:gd name="connsiteY87" fmla="*/ 759355 h 2063222"/>
              <a:gd name="connsiteX88" fmla="*/ 1612900 w 5278967"/>
              <a:gd name="connsiteY88" fmla="*/ 759355 h 2063222"/>
              <a:gd name="connsiteX89" fmla="*/ 1612900 w 5278967"/>
              <a:gd name="connsiteY89" fmla="*/ 733955 h 2063222"/>
              <a:gd name="connsiteX90" fmla="*/ 1545167 w 5278967"/>
              <a:gd name="connsiteY90" fmla="*/ 733955 h 2063222"/>
              <a:gd name="connsiteX91" fmla="*/ 1545167 w 5278967"/>
              <a:gd name="connsiteY91" fmla="*/ 717022 h 2063222"/>
              <a:gd name="connsiteX92" fmla="*/ 1515534 w 5278967"/>
              <a:gd name="connsiteY92" fmla="*/ 717022 h 2063222"/>
              <a:gd name="connsiteX93" fmla="*/ 1515534 w 5278967"/>
              <a:gd name="connsiteY93" fmla="*/ 704322 h 2063222"/>
              <a:gd name="connsiteX94" fmla="*/ 1511300 w 5278967"/>
              <a:gd name="connsiteY94" fmla="*/ 704322 h 2063222"/>
              <a:gd name="connsiteX95" fmla="*/ 1511300 w 5278967"/>
              <a:gd name="connsiteY95" fmla="*/ 704322 h 2063222"/>
              <a:gd name="connsiteX96" fmla="*/ 1511300 w 5278967"/>
              <a:gd name="connsiteY96" fmla="*/ 704322 h 2063222"/>
              <a:gd name="connsiteX97" fmla="*/ 1464734 w 5278967"/>
              <a:gd name="connsiteY97" fmla="*/ 704322 h 2063222"/>
              <a:gd name="connsiteX98" fmla="*/ 1464734 w 5278967"/>
              <a:gd name="connsiteY98" fmla="*/ 674688 h 2063222"/>
              <a:gd name="connsiteX99" fmla="*/ 1464734 w 5278967"/>
              <a:gd name="connsiteY99" fmla="*/ 674688 h 2063222"/>
              <a:gd name="connsiteX100" fmla="*/ 1435100 w 5278967"/>
              <a:gd name="connsiteY100" fmla="*/ 674688 h 2063222"/>
              <a:gd name="connsiteX101" fmla="*/ 1435100 w 5278967"/>
              <a:gd name="connsiteY101" fmla="*/ 632355 h 2063222"/>
              <a:gd name="connsiteX102" fmla="*/ 1397000 w 5278967"/>
              <a:gd name="connsiteY102" fmla="*/ 632355 h 2063222"/>
              <a:gd name="connsiteX103" fmla="*/ 1397000 w 5278967"/>
              <a:gd name="connsiteY103" fmla="*/ 619655 h 2063222"/>
              <a:gd name="connsiteX104" fmla="*/ 1341967 w 5278967"/>
              <a:gd name="connsiteY104" fmla="*/ 619655 h 2063222"/>
              <a:gd name="connsiteX105" fmla="*/ 1341967 w 5278967"/>
              <a:gd name="connsiteY105" fmla="*/ 594255 h 2063222"/>
              <a:gd name="connsiteX106" fmla="*/ 1320800 w 5278967"/>
              <a:gd name="connsiteY106" fmla="*/ 594255 h 2063222"/>
              <a:gd name="connsiteX107" fmla="*/ 1320800 w 5278967"/>
              <a:gd name="connsiteY107" fmla="*/ 594255 h 2063222"/>
              <a:gd name="connsiteX108" fmla="*/ 1320800 w 5278967"/>
              <a:gd name="connsiteY108" fmla="*/ 556155 h 2063222"/>
              <a:gd name="connsiteX109" fmla="*/ 1193800 w 5278967"/>
              <a:gd name="connsiteY109" fmla="*/ 556155 h 2063222"/>
              <a:gd name="connsiteX110" fmla="*/ 1193800 w 5278967"/>
              <a:gd name="connsiteY110" fmla="*/ 543455 h 2063222"/>
              <a:gd name="connsiteX111" fmla="*/ 1083734 w 5278967"/>
              <a:gd name="connsiteY111" fmla="*/ 543455 h 2063222"/>
              <a:gd name="connsiteX112" fmla="*/ 1083734 w 5278967"/>
              <a:gd name="connsiteY112" fmla="*/ 526522 h 2063222"/>
              <a:gd name="connsiteX113" fmla="*/ 1054100 w 5278967"/>
              <a:gd name="connsiteY113" fmla="*/ 526522 h 2063222"/>
              <a:gd name="connsiteX114" fmla="*/ 1054100 w 5278967"/>
              <a:gd name="connsiteY114" fmla="*/ 522288 h 2063222"/>
              <a:gd name="connsiteX115" fmla="*/ 990600 w 5278967"/>
              <a:gd name="connsiteY115" fmla="*/ 522288 h 2063222"/>
              <a:gd name="connsiteX116" fmla="*/ 990600 w 5278967"/>
              <a:gd name="connsiteY116" fmla="*/ 496888 h 2063222"/>
              <a:gd name="connsiteX117" fmla="*/ 973667 w 5278967"/>
              <a:gd name="connsiteY117" fmla="*/ 496888 h 2063222"/>
              <a:gd name="connsiteX118" fmla="*/ 973667 w 5278967"/>
              <a:gd name="connsiteY118" fmla="*/ 488422 h 2063222"/>
              <a:gd name="connsiteX119" fmla="*/ 935567 w 5278967"/>
              <a:gd name="connsiteY119" fmla="*/ 488422 h 2063222"/>
              <a:gd name="connsiteX120" fmla="*/ 935567 w 5278967"/>
              <a:gd name="connsiteY120" fmla="*/ 488422 h 2063222"/>
              <a:gd name="connsiteX121" fmla="*/ 935567 w 5278967"/>
              <a:gd name="connsiteY121" fmla="*/ 454555 h 2063222"/>
              <a:gd name="connsiteX122" fmla="*/ 867834 w 5278967"/>
              <a:gd name="connsiteY122" fmla="*/ 454555 h 2063222"/>
              <a:gd name="connsiteX123" fmla="*/ 867834 w 5278967"/>
              <a:gd name="connsiteY123" fmla="*/ 454555 h 2063222"/>
              <a:gd name="connsiteX124" fmla="*/ 846667 w 5278967"/>
              <a:gd name="connsiteY124" fmla="*/ 454555 h 2063222"/>
              <a:gd name="connsiteX125" fmla="*/ 846667 w 5278967"/>
              <a:gd name="connsiteY125" fmla="*/ 420688 h 2063222"/>
              <a:gd name="connsiteX126" fmla="*/ 846667 w 5278967"/>
              <a:gd name="connsiteY126" fmla="*/ 420688 h 2063222"/>
              <a:gd name="connsiteX127" fmla="*/ 817034 w 5278967"/>
              <a:gd name="connsiteY127" fmla="*/ 420688 h 2063222"/>
              <a:gd name="connsiteX128" fmla="*/ 787400 w 5278967"/>
              <a:gd name="connsiteY128" fmla="*/ 420688 h 2063222"/>
              <a:gd name="connsiteX129" fmla="*/ 787400 w 5278967"/>
              <a:gd name="connsiteY129" fmla="*/ 391055 h 2063222"/>
              <a:gd name="connsiteX130" fmla="*/ 762000 w 5278967"/>
              <a:gd name="connsiteY130" fmla="*/ 391055 h 2063222"/>
              <a:gd name="connsiteX131" fmla="*/ 762000 w 5278967"/>
              <a:gd name="connsiteY131" fmla="*/ 357188 h 2063222"/>
              <a:gd name="connsiteX132" fmla="*/ 706967 w 5278967"/>
              <a:gd name="connsiteY132" fmla="*/ 357188 h 2063222"/>
              <a:gd name="connsiteX133" fmla="*/ 694267 w 5278967"/>
              <a:gd name="connsiteY133" fmla="*/ 344488 h 2063222"/>
              <a:gd name="connsiteX134" fmla="*/ 635000 w 5278967"/>
              <a:gd name="connsiteY134" fmla="*/ 344488 h 2063222"/>
              <a:gd name="connsiteX135" fmla="*/ 635000 w 5278967"/>
              <a:gd name="connsiteY135" fmla="*/ 323322 h 2063222"/>
              <a:gd name="connsiteX136" fmla="*/ 567267 w 5278967"/>
              <a:gd name="connsiteY136" fmla="*/ 323322 h 2063222"/>
              <a:gd name="connsiteX137" fmla="*/ 567267 w 5278967"/>
              <a:gd name="connsiteY137" fmla="*/ 323322 h 2063222"/>
              <a:gd name="connsiteX138" fmla="*/ 546100 w 5278967"/>
              <a:gd name="connsiteY138" fmla="*/ 302155 h 2063222"/>
              <a:gd name="connsiteX139" fmla="*/ 546100 w 5278967"/>
              <a:gd name="connsiteY139" fmla="*/ 276755 h 2063222"/>
              <a:gd name="connsiteX140" fmla="*/ 516467 w 5278967"/>
              <a:gd name="connsiteY140" fmla="*/ 276755 h 2063222"/>
              <a:gd name="connsiteX141" fmla="*/ 516467 w 5278967"/>
              <a:gd name="connsiteY141" fmla="*/ 242888 h 2063222"/>
              <a:gd name="connsiteX142" fmla="*/ 461434 w 5278967"/>
              <a:gd name="connsiteY142" fmla="*/ 242888 h 2063222"/>
              <a:gd name="connsiteX143" fmla="*/ 461434 w 5278967"/>
              <a:gd name="connsiteY143" fmla="*/ 230188 h 2063222"/>
              <a:gd name="connsiteX144" fmla="*/ 436034 w 5278967"/>
              <a:gd name="connsiteY144" fmla="*/ 230188 h 2063222"/>
              <a:gd name="connsiteX145" fmla="*/ 436034 w 5278967"/>
              <a:gd name="connsiteY145" fmla="*/ 179388 h 2063222"/>
              <a:gd name="connsiteX146" fmla="*/ 402167 w 5278967"/>
              <a:gd name="connsiteY146" fmla="*/ 179388 h 2063222"/>
              <a:gd name="connsiteX147" fmla="*/ 402167 w 5278967"/>
              <a:gd name="connsiteY147" fmla="*/ 145522 h 2063222"/>
              <a:gd name="connsiteX148" fmla="*/ 402167 w 5278967"/>
              <a:gd name="connsiteY148" fmla="*/ 145522 h 2063222"/>
              <a:gd name="connsiteX149" fmla="*/ 389467 w 5278967"/>
              <a:gd name="connsiteY149" fmla="*/ 132822 h 2063222"/>
              <a:gd name="connsiteX150" fmla="*/ 304800 w 5278967"/>
              <a:gd name="connsiteY150" fmla="*/ 132822 h 2063222"/>
              <a:gd name="connsiteX151" fmla="*/ 304800 w 5278967"/>
              <a:gd name="connsiteY151" fmla="*/ 86255 h 2063222"/>
              <a:gd name="connsiteX152" fmla="*/ 283634 w 5278967"/>
              <a:gd name="connsiteY152" fmla="*/ 86255 h 2063222"/>
              <a:gd name="connsiteX153" fmla="*/ 283634 w 5278967"/>
              <a:gd name="connsiteY153" fmla="*/ 65088 h 2063222"/>
              <a:gd name="connsiteX154" fmla="*/ 232834 w 5278967"/>
              <a:gd name="connsiteY154" fmla="*/ 65088 h 2063222"/>
              <a:gd name="connsiteX155" fmla="*/ 232834 w 5278967"/>
              <a:gd name="connsiteY155" fmla="*/ 48155 h 2063222"/>
              <a:gd name="connsiteX156" fmla="*/ 232834 w 5278967"/>
              <a:gd name="connsiteY156" fmla="*/ 48155 h 2063222"/>
              <a:gd name="connsiteX157" fmla="*/ 203200 w 5278967"/>
              <a:gd name="connsiteY157" fmla="*/ 48155 h 2063222"/>
              <a:gd name="connsiteX158" fmla="*/ 203200 w 5278967"/>
              <a:gd name="connsiteY158" fmla="*/ 48155 h 2063222"/>
              <a:gd name="connsiteX159" fmla="*/ 143934 w 5278967"/>
              <a:gd name="connsiteY159" fmla="*/ 48155 h 2063222"/>
              <a:gd name="connsiteX160" fmla="*/ 143934 w 5278967"/>
              <a:gd name="connsiteY160" fmla="*/ 14288 h 2063222"/>
              <a:gd name="connsiteX161" fmla="*/ 101600 w 5278967"/>
              <a:gd name="connsiteY161" fmla="*/ 14288 h 2063222"/>
              <a:gd name="connsiteX162" fmla="*/ 101600 w 5278967"/>
              <a:gd name="connsiteY162" fmla="*/ 14288 h 2063222"/>
              <a:gd name="connsiteX163" fmla="*/ 101600 w 5278967"/>
              <a:gd name="connsiteY163" fmla="*/ 14288 h 2063222"/>
              <a:gd name="connsiteX164" fmla="*/ 101600 w 5278967"/>
              <a:gd name="connsiteY164" fmla="*/ 0 h 2063222"/>
              <a:gd name="connsiteX165" fmla="*/ 0 w 5278967"/>
              <a:gd name="connsiteY165" fmla="*/ 1588 h 2063222"/>
              <a:gd name="connsiteX0" fmla="*/ 5278967 w 5278967"/>
              <a:gd name="connsiteY0" fmla="*/ 2063222 h 2063222"/>
              <a:gd name="connsiteX1" fmla="*/ 5278967 w 5278967"/>
              <a:gd name="connsiteY1" fmla="*/ 1550988 h 2063222"/>
              <a:gd name="connsiteX2" fmla="*/ 5109634 w 5278967"/>
              <a:gd name="connsiteY2" fmla="*/ 1550988 h 2063222"/>
              <a:gd name="connsiteX3" fmla="*/ 5109634 w 5278967"/>
              <a:gd name="connsiteY3" fmla="*/ 1479022 h 2063222"/>
              <a:gd name="connsiteX4" fmla="*/ 4931834 w 5278967"/>
              <a:gd name="connsiteY4" fmla="*/ 1479022 h 2063222"/>
              <a:gd name="connsiteX5" fmla="*/ 4931834 w 5278967"/>
              <a:gd name="connsiteY5" fmla="*/ 1432455 h 2063222"/>
              <a:gd name="connsiteX6" fmla="*/ 4516967 w 5278967"/>
              <a:gd name="connsiteY6" fmla="*/ 1432455 h 2063222"/>
              <a:gd name="connsiteX7" fmla="*/ 4516967 w 5278967"/>
              <a:gd name="connsiteY7" fmla="*/ 1423988 h 2063222"/>
              <a:gd name="connsiteX8" fmla="*/ 4102100 w 5278967"/>
              <a:gd name="connsiteY8" fmla="*/ 1423988 h 2063222"/>
              <a:gd name="connsiteX9" fmla="*/ 4102100 w 5278967"/>
              <a:gd name="connsiteY9" fmla="*/ 1423988 h 2063222"/>
              <a:gd name="connsiteX10" fmla="*/ 4102100 w 5278967"/>
              <a:gd name="connsiteY10" fmla="*/ 1398588 h 2063222"/>
              <a:gd name="connsiteX11" fmla="*/ 4059767 w 5278967"/>
              <a:gd name="connsiteY11" fmla="*/ 1398588 h 2063222"/>
              <a:gd name="connsiteX12" fmla="*/ 4059767 w 5278967"/>
              <a:gd name="connsiteY12" fmla="*/ 1381655 h 2063222"/>
              <a:gd name="connsiteX13" fmla="*/ 3805767 w 5278967"/>
              <a:gd name="connsiteY13" fmla="*/ 1381655 h 2063222"/>
              <a:gd name="connsiteX14" fmla="*/ 3805767 w 5278967"/>
              <a:gd name="connsiteY14" fmla="*/ 1368955 h 2063222"/>
              <a:gd name="connsiteX15" fmla="*/ 3712634 w 5278967"/>
              <a:gd name="connsiteY15" fmla="*/ 1368955 h 2063222"/>
              <a:gd name="connsiteX16" fmla="*/ 3712634 w 5278967"/>
              <a:gd name="connsiteY16" fmla="*/ 1368955 h 2063222"/>
              <a:gd name="connsiteX17" fmla="*/ 3712634 w 5278967"/>
              <a:gd name="connsiteY17" fmla="*/ 1368955 h 2063222"/>
              <a:gd name="connsiteX18" fmla="*/ 3712634 w 5278967"/>
              <a:gd name="connsiteY18" fmla="*/ 1352022 h 2063222"/>
              <a:gd name="connsiteX19" fmla="*/ 3556000 w 5278967"/>
              <a:gd name="connsiteY19" fmla="*/ 1352022 h 2063222"/>
              <a:gd name="connsiteX20" fmla="*/ 3556000 w 5278967"/>
              <a:gd name="connsiteY20" fmla="*/ 1352022 h 2063222"/>
              <a:gd name="connsiteX21" fmla="*/ 3517900 w 5278967"/>
              <a:gd name="connsiteY21" fmla="*/ 1352022 h 2063222"/>
              <a:gd name="connsiteX22" fmla="*/ 3517900 w 5278967"/>
              <a:gd name="connsiteY22" fmla="*/ 1309688 h 2063222"/>
              <a:gd name="connsiteX23" fmla="*/ 3390900 w 5278967"/>
              <a:gd name="connsiteY23" fmla="*/ 1309688 h 2063222"/>
              <a:gd name="connsiteX24" fmla="*/ 3390900 w 5278967"/>
              <a:gd name="connsiteY24" fmla="*/ 1309688 h 2063222"/>
              <a:gd name="connsiteX25" fmla="*/ 3323167 w 5278967"/>
              <a:gd name="connsiteY25" fmla="*/ 1309688 h 2063222"/>
              <a:gd name="connsiteX26" fmla="*/ 3323167 w 5278967"/>
              <a:gd name="connsiteY26" fmla="*/ 1288522 h 2063222"/>
              <a:gd name="connsiteX27" fmla="*/ 3204634 w 5278967"/>
              <a:gd name="connsiteY27" fmla="*/ 1288522 h 2063222"/>
              <a:gd name="connsiteX28" fmla="*/ 3204634 w 5278967"/>
              <a:gd name="connsiteY28" fmla="*/ 1267355 h 2063222"/>
              <a:gd name="connsiteX29" fmla="*/ 3166534 w 5278967"/>
              <a:gd name="connsiteY29" fmla="*/ 1267355 h 2063222"/>
              <a:gd name="connsiteX30" fmla="*/ 3179234 w 5278967"/>
              <a:gd name="connsiteY30" fmla="*/ 1254655 h 2063222"/>
              <a:gd name="connsiteX31" fmla="*/ 3153834 w 5278967"/>
              <a:gd name="connsiteY31" fmla="*/ 1254655 h 2063222"/>
              <a:gd name="connsiteX32" fmla="*/ 3153834 w 5278967"/>
              <a:gd name="connsiteY32" fmla="*/ 1237722 h 2063222"/>
              <a:gd name="connsiteX33" fmla="*/ 3132667 w 5278967"/>
              <a:gd name="connsiteY33" fmla="*/ 1237722 h 2063222"/>
              <a:gd name="connsiteX34" fmla="*/ 3132667 w 5278967"/>
              <a:gd name="connsiteY34" fmla="*/ 1220788 h 2063222"/>
              <a:gd name="connsiteX35" fmla="*/ 3128434 w 5278967"/>
              <a:gd name="connsiteY35" fmla="*/ 1220788 h 2063222"/>
              <a:gd name="connsiteX36" fmla="*/ 3128434 w 5278967"/>
              <a:gd name="connsiteY36" fmla="*/ 1203855 h 2063222"/>
              <a:gd name="connsiteX37" fmla="*/ 2925234 w 5278967"/>
              <a:gd name="connsiteY37" fmla="*/ 1203855 h 2063222"/>
              <a:gd name="connsiteX38" fmla="*/ 2925234 w 5278967"/>
              <a:gd name="connsiteY38" fmla="*/ 1191155 h 2063222"/>
              <a:gd name="connsiteX39" fmla="*/ 2912534 w 5278967"/>
              <a:gd name="connsiteY39" fmla="*/ 1191155 h 2063222"/>
              <a:gd name="connsiteX40" fmla="*/ 2912534 w 5278967"/>
              <a:gd name="connsiteY40" fmla="*/ 1165755 h 2063222"/>
              <a:gd name="connsiteX41" fmla="*/ 2785534 w 5278967"/>
              <a:gd name="connsiteY41" fmla="*/ 1165755 h 2063222"/>
              <a:gd name="connsiteX42" fmla="*/ 2785534 w 5278967"/>
              <a:gd name="connsiteY42" fmla="*/ 1144588 h 2063222"/>
              <a:gd name="connsiteX43" fmla="*/ 2760134 w 5278967"/>
              <a:gd name="connsiteY43" fmla="*/ 1144588 h 2063222"/>
              <a:gd name="connsiteX44" fmla="*/ 2760134 w 5278967"/>
              <a:gd name="connsiteY44" fmla="*/ 1136122 h 2063222"/>
              <a:gd name="connsiteX45" fmla="*/ 2755900 w 5278967"/>
              <a:gd name="connsiteY45" fmla="*/ 1131888 h 2063222"/>
              <a:gd name="connsiteX46" fmla="*/ 2755900 w 5278967"/>
              <a:gd name="connsiteY46" fmla="*/ 1114955 h 2063222"/>
              <a:gd name="connsiteX47" fmla="*/ 2523067 w 5278967"/>
              <a:gd name="connsiteY47" fmla="*/ 1114955 h 2063222"/>
              <a:gd name="connsiteX48" fmla="*/ 2523067 w 5278967"/>
              <a:gd name="connsiteY48" fmla="*/ 1098022 h 2063222"/>
              <a:gd name="connsiteX49" fmla="*/ 2493434 w 5278967"/>
              <a:gd name="connsiteY49" fmla="*/ 1098022 h 2063222"/>
              <a:gd name="connsiteX50" fmla="*/ 2493434 w 5278967"/>
              <a:gd name="connsiteY50" fmla="*/ 1081088 h 2063222"/>
              <a:gd name="connsiteX51" fmla="*/ 2404534 w 5278967"/>
              <a:gd name="connsiteY51" fmla="*/ 1081088 h 2063222"/>
              <a:gd name="connsiteX52" fmla="*/ 2421467 w 5278967"/>
              <a:gd name="connsiteY52" fmla="*/ 1064155 h 2063222"/>
              <a:gd name="connsiteX53" fmla="*/ 2374900 w 5278967"/>
              <a:gd name="connsiteY53" fmla="*/ 1064155 h 2063222"/>
              <a:gd name="connsiteX54" fmla="*/ 2379134 w 5278967"/>
              <a:gd name="connsiteY54" fmla="*/ 1059921 h 2063222"/>
              <a:gd name="connsiteX55" fmla="*/ 2357967 w 5278967"/>
              <a:gd name="connsiteY55" fmla="*/ 1059921 h 2063222"/>
              <a:gd name="connsiteX56" fmla="*/ 2357967 w 5278967"/>
              <a:gd name="connsiteY56" fmla="*/ 1034522 h 2063222"/>
              <a:gd name="connsiteX57" fmla="*/ 2290234 w 5278967"/>
              <a:gd name="connsiteY57" fmla="*/ 1034522 h 2063222"/>
              <a:gd name="connsiteX58" fmla="*/ 2290234 w 5278967"/>
              <a:gd name="connsiteY58" fmla="*/ 1013355 h 2063222"/>
              <a:gd name="connsiteX59" fmla="*/ 2290234 w 5278967"/>
              <a:gd name="connsiteY59" fmla="*/ 1013355 h 2063222"/>
              <a:gd name="connsiteX60" fmla="*/ 2269067 w 5278967"/>
              <a:gd name="connsiteY60" fmla="*/ 1013355 h 2063222"/>
              <a:gd name="connsiteX61" fmla="*/ 2256367 w 5278967"/>
              <a:gd name="connsiteY61" fmla="*/ 1000655 h 2063222"/>
              <a:gd name="connsiteX62" fmla="*/ 2146300 w 5278967"/>
              <a:gd name="connsiteY62" fmla="*/ 1000655 h 2063222"/>
              <a:gd name="connsiteX63" fmla="*/ 2146300 w 5278967"/>
              <a:gd name="connsiteY63" fmla="*/ 1000655 h 2063222"/>
              <a:gd name="connsiteX64" fmla="*/ 2146300 w 5278967"/>
              <a:gd name="connsiteY64" fmla="*/ 979488 h 2063222"/>
              <a:gd name="connsiteX65" fmla="*/ 2116667 w 5278967"/>
              <a:gd name="connsiteY65" fmla="*/ 979488 h 2063222"/>
              <a:gd name="connsiteX66" fmla="*/ 2116667 w 5278967"/>
              <a:gd name="connsiteY66" fmla="*/ 954088 h 2063222"/>
              <a:gd name="connsiteX67" fmla="*/ 2040467 w 5278967"/>
              <a:gd name="connsiteY67" fmla="*/ 954088 h 2063222"/>
              <a:gd name="connsiteX68" fmla="*/ 2040467 w 5278967"/>
              <a:gd name="connsiteY68" fmla="*/ 932922 h 2063222"/>
              <a:gd name="connsiteX69" fmla="*/ 2002367 w 5278967"/>
              <a:gd name="connsiteY69" fmla="*/ 932922 h 2063222"/>
              <a:gd name="connsiteX70" fmla="*/ 2002367 w 5278967"/>
              <a:gd name="connsiteY70" fmla="*/ 907522 h 2063222"/>
              <a:gd name="connsiteX71" fmla="*/ 1985434 w 5278967"/>
              <a:gd name="connsiteY71" fmla="*/ 907522 h 2063222"/>
              <a:gd name="connsiteX72" fmla="*/ 1985434 w 5278967"/>
              <a:gd name="connsiteY72" fmla="*/ 890588 h 2063222"/>
              <a:gd name="connsiteX73" fmla="*/ 1976967 w 5278967"/>
              <a:gd name="connsiteY73" fmla="*/ 899055 h 2063222"/>
              <a:gd name="connsiteX74" fmla="*/ 1976967 w 5278967"/>
              <a:gd name="connsiteY74" fmla="*/ 899055 h 2063222"/>
              <a:gd name="connsiteX75" fmla="*/ 1976967 w 5278967"/>
              <a:gd name="connsiteY75" fmla="*/ 869422 h 2063222"/>
              <a:gd name="connsiteX76" fmla="*/ 1900767 w 5278967"/>
              <a:gd name="connsiteY76" fmla="*/ 869422 h 2063222"/>
              <a:gd name="connsiteX77" fmla="*/ 1900767 w 5278967"/>
              <a:gd name="connsiteY77" fmla="*/ 844022 h 2063222"/>
              <a:gd name="connsiteX78" fmla="*/ 1862667 w 5278967"/>
              <a:gd name="connsiteY78" fmla="*/ 831322 h 2063222"/>
              <a:gd name="connsiteX79" fmla="*/ 1862667 w 5278967"/>
              <a:gd name="connsiteY79" fmla="*/ 814388 h 2063222"/>
              <a:gd name="connsiteX80" fmla="*/ 1752600 w 5278967"/>
              <a:gd name="connsiteY80" fmla="*/ 814388 h 2063222"/>
              <a:gd name="connsiteX81" fmla="*/ 1752600 w 5278967"/>
              <a:gd name="connsiteY81" fmla="*/ 793222 h 2063222"/>
              <a:gd name="connsiteX82" fmla="*/ 1684867 w 5278967"/>
              <a:gd name="connsiteY82" fmla="*/ 793222 h 2063222"/>
              <a:gd name="connsiteX83" fmla="*/ 1684867 w 5278967"/>
              <a:gd name="connsiteY83" fmla="*/ 772055 h 2063222"/>
              <a:gd name="connsiteX84" fmla="*/ 1659467 w 5278967"/>
              <a:gd name="connsiteY84" fmla="*/ 772055 h 2063222"/>
              <a:gd name="connsiteX85" fmla="*/ 1659467 w 5278967"/>
              <a:gd name="connsiteY85" fmla="*/ 759355 h 2063222"/>
              <a:gd name="connsiteX86" fmla="*/ 1612900 w 5278967"/>
              <a:gd name="connsiteY86" fmla="*/ 759355 h 2063222"/>
              <a:gd name="connsiteX87" fmla="*/ 1612900 w 5278967"/>
              <a:gd name="connsiteY87" fmla="*/ 759355 h 2063222"/>
              <a:gd name="connsiteX88" fmla="*/ 1612900 w 5278967"/>
              <a:gd name="connsiteY88" fmla="*/ 733955 h 2063222"/>
              <a:gd name="connsiteX89" fmla="*/ 1545167 w 5278967"/>
              <a:gd name="connsiteY89" fmla="*/ 733955 h 2063222"/>
              <a:gd name="connsiteX90" fmla="*/ 1545167 w 5278967"/>
              <a:gd name="connsiteY90" fmla="*/ 717022 h 2063222"/>
              <a:gd name="connsiteX91" fmla="*/ 1515534 w 5278967"/>
              <a:gd name="connsiteY91" fmla="*/ 717022 h 2063222"/>
              <a:gd name="connsiteX92" fmla="*/ 1515534 w 5278967"/>
              <a:gd name="connsiteY92" fmla="*/ 704322 h 2063222"/>
              <a:gd name="connsiteX93" fmla="*/ 1511300 w 5278967"/>
              <a:gd name="connsiteY93" fmla="*/ 704322 h 2063222"/>
              <a:gd name="connsiteX94" fmla="*/ 1511300 w 5278967"/>
              <a:gd name="connsiteY94" fmla="*/ 704322 h 2063222"/>
              <a:gd name="connsiteX95" fmla="*/ 1511300 w 5278967"/>
              <a:gd name="connsiteY95" fmla="*/ 704322 h 2063222"/>
              <a:gd name="connsiteX96" fmla="*/ 1464734 w 5278967"/>
              <a:gd name="connsiteY96" fmla="*/ 704322 h 2063222"/>
              <a:gd name="connsiteX97" fmla="*/ 1464734 w 5278967"/>
              <a:gd name="connsiteY97" fmla="*/ 674688 h 2063222"/>
              <a:gd name="connsiteX98" fmla="*/ 1464734 w 5278967"/>
              <a:gd name="connsiteY98" fmla="*/ 674688 h 2063222"/>
              <a:gd name="connsiteX99" fmla="*/ 1435100 w 5278967"/>
              <a:gd name="connsiteY99" fmla="*/ 674688 h 2063222"/>
              <a:gd name="connsiteX100" fmla="*/ 1435100 w 5278967"/>
              <a:gd name="connsiteY100" fmla="*/ 632355 h 2063222"/>
              <a:gd name="connsiteX101" fmla="*/ 1397000 w 5278967"/>
              <a:gd name="connsiteY101" fmla="*/ 632355 h 2063222"/>
              <a:gd name="connsiteX102" fmla="*/ 1397000 w 5278967"/>
              <a:gd name="connsiteY102" fmla="*/ 619655 h 2063222"/>
              <a:gd name="connsiteX103" fmla="*/ 1341967 w 5278967"/>
              <a:gd name="connsiteY103" fmla="*/ 619655 h 2063222"/>
              <a:gd name="connsiteX104" fmla="*/ 1341967 w 5278967"/>
              <a:gd name="connsiteY104" fmla="*/ 594255 h 2063222"/>
              <a:gd name="connsiteX105" fmla="*/ 1320800 w 5278967"/>
              <a:gd name="connsiteY105" fmla="*/ 594255 h 2063222"/>
              <a:gd name="connsiteX106" fmla="*/ 1320800 w 5278967"/>
              <a:gd name="connsiteY106" fmla="*/ 594255 h 2063222"/>
              <a:gd name="connsiteX107" fmla="*/ 1320800 w 5278967"/>
              <a:gd name="connsiteY107" fmla="*/ 556155 h 2063222"/>
              <a:gd name="connsiteX108" fmla="*/ 1193800 w 5278967"/>
              <a:gd name="connsiteY108" fmla="*/ 556155 h 2063222"/>
              <a:gd name="connsiteX109" fmla="*/ 1193800 w 5278967"/>
              <a:gd name="connsiteY109" fmla="*/ 543455 h 2063222"/>
              <a:gd name="connsiteX110" fmla="*/ 1083734 w 5278967"/>
              <a:gd name="connsiteY110" fmla="*/ 543455 h 2063222"/>
              <a:gd name="connsiteX111" fmla="*/ 1083734 w 5278967"/>
              <a:gd name="connsiteY111" fmla="*/ 526522 h 2063222"/>
              <a:gd name="connsiteX112" fmla="*/ 1054100 w 5278967"/>
              <a:gd name="connsiteY112" fmla="*/ 526522 h 2063222"/>
              <a:gd name="connsiteX113" fmla="*/ 1054100 w 5278967"/>
              <a:gd name="connsiteY113" fmla="*/ 522288 h 2063222"/>
              <a:gd name="connsiteX114" fmla="*/ 990600 w 5278967"/>
              <a:gd name="connsiteY114" fmla="*/ 522288 h 2063222"/>
              <a:gd name="connsiteX115" fmla="*/ 990600 w 5278967"/>
              <a:gd name="connsiteY115" fmla="*/ 496888 h 2063222"/>
              <a:gd name="connsiteX116" fmla="*/ 973667 w 5278967"/>
              <a:gd name="connsiteY116" fmla="*/ 496888 h 2063222"/>
              <a:gd name="connsiteX117" fmla="*/ 973667 w 5278967"/>
              <a:gd name="connsiteY117" fmla="*/ 488422 h 2063222"/>
              <a:gd name="connsiteX118" fmla="*/ 935567 w 5278967"/>
              <a:gd name="connsiteY118" fmla="*/ 488422 h 2063222"/>
              <a:gd name="connsiteX119" fmla="*/ 935567 w 5278967"/>
              <a:gd name="connsiteY119" fmla="*/ 488422 h 2063222"/>
              <a:gd name="connsiteX120" fmla="*/ 935567 w 5278967"/>
              <a:gd name="connsiteY120" fmla="*/ 454555 h 2063222"/>
              <a:gd name="connsiteX121" fmla="*/ 867834 w 5278967"/>
              <a:gd name="connsiteY121" fmla="*/ 454555 h 2063222"/>
              <a:gd name="connsiteX122" fmla="*/ 867834 w 5278967"/>
              <a:gd name="connsiteY122" fmla="*/ 454555 h 2063222"/>
              <a:gd name="connsiteX123" fmla="*/ 846667 w 5278967"/>
              <a:gd name="connsiteY123" fmla="*/ 454555 h 2063222"/>
              <a:gd name="connsiteX124" fmla="*/ 846667 w 5278967"/>
              <a:gd name="connsiteY124" fmla="*/ 420688 h 2063222"/>
              <a:gd name="connsiteX125" fmla="*/ 846667 w 5278967"/>
              <a:gd name="connsiteY125" fmla="*/ 420688 h 2063222"/>
              <a:gd name="connsiteX126" fmla="*/ 817034 w 5278967"/>
              <a:gd name="connsiteY126" fmla="*/ 420688 h 2063222"/>
              <a:gd name="connsiteX127" fmla="*/ 787400 w 5278967"/>
              <a:gd name="connsiteY127" fmla="*/ 420688 h 2063222"/>
              <a:gd name="connsiteX128" fmla="*/ 787400 w 5278967"/>
              <a:gd name="connsiteY128" fmla="*/ 391055 h 2063222"/>
              <a:gd name="connsiteX129" fmla="*/ 762000 w 5278967"/>
              <a:gd name="connsiteY129" fmla="*/ 391055 h 2063222"/>
              <a:gd name="connsiteX130" fmla="*/ 762000 w 5278967"/>
              <a:gd name="connsiteY130" fmla="*/ 357188 h 2063222"/>
              <a:gd name="connsiteX131" fmla="*/ 706967 w 5278967"/>
              <a:gd name="connsiteY131" fmla="*/ 357188 h 2063222"/>
              <a:gd name="connsiteX132" fmla="*/ 694267 w 5278967"/>
              <a:gd name="connsiteY132" fmla="*/ 344488 h 2063222"/>
              <a:gd name="connsiteX133" fmla="*/ 635000 w 5278967"/>
              <a:gd name="connsiteY133" fmla="*/ 344488 h 2063222"/>
              <a:gd name="connsiteX134" fmla="*/ 635000 w 5278967"/>
              <a:gd name="connsiteY134" fmla="*/ 323322 h 2063222"/>
              <a:gd name="connsiteX135" fmla="*/ 567267 w 5278967"/>
              <a:gd name="connsiteY135" fmla="*/ 323322 h 2063222"/>
              <a:gd name="connsiteX136" fmla="*/ 567267 w 5278967"/>
              <a:gd name="connsiteY136" fmla="*/ 323322 h 2063222"/>
              <a:gd name="connsiteX137" fmla="*/ 546100 w 5278967"/>
              <a:gd name="connsiteY137" fmla="*/ 302155 h 2063222"/>
              <a:gd name="connsiteX138" fmla="*/ 546100 w 5278967"/>
              <a:gd name="connsiteY138" fmla="*/ 276755 h 2063222"/>
              <a:gd name="connsiteX139" fmla="*/ 516467 w 5278967"/>
              <a:gd name="connsiteY139" fmla="*/ 276755 h 2063222"/>
              <a:gd name="connsiteX140" fmla="*/ 516467 w 5278967"/>
              <a:gd name="connsiteY140" fmla="*/ 242888 h 2063222"/>
              <a:gd name="connsiteX141" fmla="*/ 461434 w 5278967"/>
              <a:gd name="connsiteY141" fmla="*/ 242888 h 2063222"/>
              <a:gd name="connsiteX142" fmla="*/ 461434 w 5278967"/>
              <a:gd name="connsiteY142" fmla="*/ 230188 h 2063222"/>
              <a:gd name="connsiteX143" fmla="*/ 436034 w 5278967"/>
              <a:gd name="connsiteY143" fmla="*/ 230188 h 2063222"/>
              <a:gd name="connsiteX144" fmla="*/ 436034 w 5278967"/>
              <a:gd name="connsiteY144" fmla="*/ 179388 h 2063222"/>
              <a:gd name="connsiteX145" fmla="*/ 402167 w 5278967"/>
              <a:gd name="connsiteY145" fmla="*/ 179388 h 2063222"/>
              <a:gd name="connsiteX146" fmla="*/ 402167 w 5278967"/>
              <a:gd name="connsiteY146" fmla="*/ 145522 h 2063222"/>
              <a:gd name="connsiteX147" fmla="*/ 402167 w 5278967"/>
              <a:gd name="connsiteY147" fmla="*/ 145522 h 2063222"/>
              <a:gd name="connsiteX148" fmla="*/ 389467 w 5278967"/>
              <a:gd name="connsiteY148" fmla="*/ 132822 h 2063222"/>
              <a:gd name="connsiteX149" fmla="*/ 304800 w 5278967"/>
              <a:gd name="connsiteY149" fmla="*/ 132822 h 2063222"/>
              <a:gd name="connsiteX150" fmla="*/ 304800 w 5278967"/>
              <a:gd name="connsiteY150" fmla="*/ 86255 h 2063222"/>
              <a:gd name="connsiteX151" fmla="*/ 283634 w 5278967"/>
              <a:gd name="connsiteY151" fmla="*/ 86255 h 2063222"/>
              <a:gd name="connsiteX152" fmla="*/ 283634 w 5278967"/>
              <a:gd name="connsiteY152" fmla="*/ 65088 h 2063222"/>
              <a:gd name="connsiteX153" fmla="*/ 232834 w 5278967"/>
              <a:gd name="connsiteY153" fmla="*/ 65088 h 2063222"/>
              <a:gd name="connsiteX154" fmla="*/ 232834 w 5278967"/>
              <a:gd name="connsiteY154" fmla="*/ 48155 h 2063222"/>
              <a:gd name="connsiteX155" fmla="*/ 232834 w 5278967"/>
              <a:gd name="connsiteY155" fmla="*/ 48155 h 2063222"/>
              <a:gd name="connsiteX156" fmla="*/ 203200 w 5278967"/>
              <a:gd name="connsiteY156" fmla="*/ 48155 h 2063222"/>
              <a:gd name="connsiteX157" fmla="*/ 203200 w 5278967"/>
              <a:gd name="connsiteY157" fmla="*/ 48155 h 2063222"/>
              <a:gd name="connsiteX158" fmla="*/ 143934 w 5278967"/>
              <a:gd name="connsiteY158" fmla="*/ 48155 h 2063222"/>
              <a:gd name="connsiteX159" fmla="*/ 143934 w 5278967"/>
              <a:gd name="connsiteY159" fmla="*/ 14288 h 2063222"/>
              <a:gd name="connsiteX160" fmla="*/ 101600 w 5278967"/>
              <a:gd name="connsiteY160" fmla="*/ 14288 h 2063222"/>
              <a:gd name="connsiteX161" fmla="*/ 101600 w 5278967"/>
              <a:gd name="connsiteY161" fmla="*/ 14288 h 2063222"/>
              <a:gd name="connsiteX162" fmla="*/ 101600 w 5278967"/>
              <a:gd name="connsiteY162" fmla="*/ 14288 h 2063222"/>
              <a:gd name="connsiteX163" fmla="*/ 101600 w 5278967"/>
              <a:gd name="connsiteY163" fmla="*/ 0 h 2063222"/>
              <a:gd name="connsiteX164" fmla="*/ 0 w 5278967"/>
              <a:gd name="connsiteY164" fmla="*/ 1588 h 2063222"/>
              <a:gd name="connsiteX0" fmla="*/ 5278967 w 5278967"/>
              <a:gd name="connsiteY0" fmla="*/ 2063222 h 2063222"/>
              <a:gd name="connsiteX1" fmla="*/ 5278967 w 5278967"/>
              <a:gd name="connsiteY1" fmla="*/ 1550988 h 2063222"/>
              <a:gd name="connsiteX2" fmla="*/ 5109634 w 5278967"/>
              <a:gd name="connsiteY2" fmla="*/ 1550988 h 2063222"/>
              <a:gd name="connsiteX3" fmla="*/ 5109634 w 5278967"/>
              <a:gd name="connsiteY3" fmla="*/ 1479022 h 2063222"/>
              <a:gd name="connsiteX4" fmla="*/ 4931834 w 5278967"/>
              <a:gd name="connsiteY4" fmla="*/ 1479022 h 2063222"/>
              <a:gd name="connsiteX5" fmla="*/ 4931834 w 5278967"/>
              <a:gd name="connsiteY5" fmla="*/ 1432455 h 2063222"/>
              <a:gd name="connsiteX6" fmla="*/ 4516967 w 5278967"/>
              <a:gd name="connsiteY6" fmla="*/ 1432455 h 2063222"/>
              <a:gd name="connsiteX7" fmla="*/ 4516967 w 5278967"/>
              <a:gd name="connsiteY7" fmla="*/ 1423988 h 2063222"/>
              <a:gd name="connsiteX8" fmla="*/ 4102100 w 5278967"/>
              <a:gd name="connsiteY8" fmla="*/ 1423988 h 2063222"/>
              <a:gd name="connsiteX9" fmla="*/ 4102100 w 5278967"/>
              <a:gd name="connsiteY9" fmla="*/ 1423988 h 2063222"/>
              <a:gd name="connsiteX10" fmla="*/ 4102100 w 5278967"/>
              <a:gd name="connsiteY10" fmla="*/ 1398588 h 2063222"/>
              <a:gd name="connsiteX11" fmla="*/ 4059767 w 5278967"/>
              <a:gd name="connsiteY11" fmla="*/ 1398588 h 2063222"/>
              <a:gd name="connsiteX12" fmla="*/ 4059767 w 5278967"/>
              <a:gd name="connsiteY12" fmla="*/ 1381655 h 2063222"/>
              <a:gd name="connsiteX13" fmla="*/ 3805767 w 5278967"/>
              <a:gd name="connsiteY13" fmla="*/ 1381655 h 2063222"/>
              <a:gd name="connsiteX14" fmla="*/ 3805767 w 5278967"/>
              <a:gd name="connsiteY14" fmla="*/ 1368955 h 2063222"/>
              <a:gd name="connsiteX15" fmla="*/ 3712634 w 5278967"/>
              <a:gd name="connsiteY15" fmla="*/ 1368955 h 2063222"/>
              <a:gd name="connsiteX16" fmla="*/ 3712634 w 5278967"/>
              <a:gd name="connsiteY16" fmla="*/ 1368955 h 2063222"/>
              <a:gd name="connsiteX17" fmla="*/ 3712634 w 5278967"/>
              <a:gd name="connsiteY17" fmla="*/ 1368955 h 2063222"/>
              <a:gd name="connsiteX18" fmla="*/ 3712634 w 5278967"/>
              <a:gd name="connsiteY18" fmla="*/ 1352022 h 2063222"/>
              <a:gd name="connsiteX19" fmla="*/ 3556000 w 5278967"/>
              <a:gd name="connsiteY19" fmla="*/ 1352022 h 2063222"/>
              <a:gd name="connsiteX20" fmla="*/ 3556000 w 5278967"/>
              <a:gd name="connsiteY20" fmla="*/ 1352022 h 2063222"/>
              <a:gd name="connsiteX21" fmla="*/ 3517900 w 5278967"/>
              <a:gd name="connsiteY21" fmla="*/ 1352022 h 2063222"/>
              <a:gd name="connsiteX22" fmla="*/ 3517900 w 5278967"/>
              <a:gd name="connsiteY22" fmla="*/ 1309688 h 2063222"/>
              <a:gd name="connsiteX23" fmla="*/ 3390900 w 5278967"/>
              <a:gd name="connsiteY23" fmla="*/ 1309688 h 2063222"/>
              <a:gd name="connsiteX24" fmla="*/ 3390900 w 5278967"/>
              <a:gd name="connsiteY24" fmla="*/ 1309688 h 2063222"/>
              <a:gd name="connsiteX25" fmla="*/ 3323167 w 5278967"/>
              <a:gd name="connsiteY25" fmla="*/ 1309688 h 2063222"/>
              <a:gd name="connsiteX26" fmla="*/ 3323167 w 5278967"/>
              <a:gd name="connsiteY26" fmla="*/ 1288522 h 2063222"/>
              <a:gd name="connsiteX27" fmla="*/ 3204634 w 5278967"/>
              <a:gd name="connsiteY27" fmla="*/ 1288522 h 2063222"/>
              <a:gd name="connsiteX28" fmla="*/ 3204634 w 5278967"/>
              <a:gd name="connsiteY28" fmla="*/ 1267355 h 2063222"/>
              <a:gd name="connsiteX29" fmla="*/ 3166534 w 5278967"/>
              <a:gd name="connsiteY29" fmla="*/ 1267355 h 2063222"/>
              <a:gd name="connsiteX30" fmla="*/ 3179234 w 5278967"/>
              <a:gd name="connsiteY30" fmla="*/ 1254655 h 2063222"/>
              <a:gd name="connsiteX31" fmla="*/ 3153834 w 5278967"/>
              <a:gd name="connsiteY31" fmla="*/ 1254655 h 2063222"/>
              <a:gd name="connsiteX32" fmla="*/ 3153834 w 5278967"/>
              <a:gd name="connsiteY32" fmla="*/ 1237722 h 2063222"/>
              <a:gd name="connsiteX33" fmla="*/ 3132667 w 5278967"/>
              <a:gd name="connsiteY33" fmla="*/ 1237722 h 2063222"/>
              <a:gd name="connsiteX34" fmla="*/ 3132667 w 5278967"/>
              <a:gd name="connsiteY34" fmla="*/ 1220788 h 2063222"/>
              <a:gd name="connsiteX35" fmla="*/ 3128434 w 5278967"/>
              <a:gd name="connsiteY35" fmla="*/ 1220788 h 2063222"/>
              <a:gd name="connsiteX36" fmla="*/ 3128434 w 5278967"/>
              <a:gd name="connsiteY36" fmla="*/ 1203855 h 2063222"/>
              <a:gd name="connsiteX37" fmla="*/ 2925234 w 5278967"/>
              <a:gd name="connsiteY37" fmla="*/ 1203855 h 2063222"/>
              <a:gd name="connsiteX38" fmla="*/ 2925234 w 5278967"/>
              <a:gd name="connsiteY38" fmla="*/ 1191155 h 2063222"/>
              <a:gd name="connsiteX39" fmla="*/ 2912534 w 5278967"/>
              <a:gd name="connsiteY39" fmla="*/ 1191155 h 2063222"/>
              <a:gd name="connsiteX40" fmla="*/ 2912534 w 5278967"/>
              <a:gd name="connsiteY40" fmla="*/ 1165755 h 2063222"/>
              <a:gd name="connsiteX41" fmla="*/ 2785534 w 5278967"/>
              <a:gd name="connsiteY41" fmla="*/ 1165755 h 2063222"/>
              <a:gd name="connsiteX42" fmla="*/ 2785534 w 5278967"/>
              <a:gd name="connsiteY42" fmla="*/ 1144588 h 2063222"/>
              <a:gd name="connsiteX43" fmla="*/ 2760134 w 5278967"/>
              <a:gd name="connsiteY43" fmla="*/ 1144588 h 2063222"/>
              <a:gd name="connsiteX44" fmla="*/ 2760134 w 5278967"/>
              <a:gd name="connsiteY44" fmla="*/ 1136122 h 2063222"/>
              <a:gd name="connsiteX45" fmla="*/ 2755900 w 5278967"/>
              <a:gd name="connsiteY45" fmla="*/ 1131888 h 2063222"/>
              <a:gd name="connsiteX46" fmla="*/ 2755900 w 5278967"/>
              <a:gd name="connsiteY46" fmla="*/ 1114955 h 2063222"/>
              <a:gd name="connsiteX47" fmla="*/ 2523067 w 5278967"/>
              <a:gd name="connsiteY47" fmla="*/ 1114955 h 2063222"/>
              <a:gd name="connsiteX48" fmla="*/ 2523067 w 5278967"/>
              <a:gd name="connsiteY48" fmla="*/ 1098022 h 2063222"/>
              <a:gd name="connsiteX49" fmla="*/ 2493434 w 5278967"/>
              <a:gd name="connsiteY49" fmla="*/ 1098022 h 2063222"/>
              <a:gd name="connsiteX50" fmla="*/ 2493434 w 5278967"/>
              <a:gd name="connsiteY50" fmla="*/ 1081088 h 2063222"/>
              <a:gd name="connsiteX51" fmla="*/ 2404534 w 5278967"/>
              <a:gd name="connsiteY51" fmla="*/ 1081088 h 2063222"/>
              <a:gd name="connsiteX52" fmla="*/ 2421467 w 5278967"/>
              <a:gd name="connsiteY52" fmla="*/ 1064155 h 2063222"/>
              <a:gd name="connsiteX53" fmla="*/ 2374900 w 5278967"/>
              <a:gd name="connsiteY53" fmla="*/ 1064155 h 2063222"/>
              <a:gd name="connsiteX54" fmla="*/ 2379134 w 5278967"/>
              <a:gd name="connsiteY54" fmla="*/ 1059921 h 2063222"/>
              <a:gd name="connsiteX55" fmla="*/ 2357967 w 5278967"/>
              <a:gd name="connsiteY55" fmla="*/ 1059921 h 2063222"/>
              <a:gd name="connsiteX56" fmla="*/ 2357967 w 5278967"/>
              <a:gd name="connsiteY56" fmla="*/ 1034522 h 2063222"/>
              <a:gd name="connsiteX57" fmla="*/ 2290234 w 5278967"/>
              <a:gd name="connsiteY57" fmla="*/ 1034522 h 2063222"/>
              <a:gd name="connsiteX58" fmla="*/ 2290234 w 5278967"/>
              <a:gd name="connsiteY58" fmla="*/ 1013355 h 2063222"/>
              <a:gd name="connsiteX59" fmla="*/ 2290234 w 5278967"/>
              <a:gd name="connsiteY59" fmla="*/ 1013355 h 2063222"/>
              <a:gd name="connsiteX60" fmla="*/ 2269067 w 5278967"/>
              <a:gd name="connsiteY60" fmla="*/ 1013355 h 2063222"/>
              <a:gd name="connsiteX61" fmla="*/ 2256367 w 5278967"/>
              <a:gd name="connsiteY61" fmla="*/ 1000655 h 2063222"/>
              <a:gd name="connsiteX62" fmla="*/ 2146300 w 5278967"/>
              <a:gd name="connsiteY62" fmla="*/ 1000655 h 2063222"/>
              <a:gd name="connsiteX63" fmla="*/ 2146300 w 5278967"/>
              <a:gd name="connsiteY63" fmla="*/ 1000655 h 2063222"/>
              <a:gd name="connsiteX64" fmla="*/ 2146300 w 5278967"/>
              <a:gd name="connsiteY64" fmla="*/ 979488 h 2063222"/>
              <a:gd name="connsiteX65" fmla="*/ 2116667 w 5278967"/>
              <a:gd name="connsiteY65" fmla="*/ 979488 h 2063222"/>
              <a:gd name="connsiteX66" fmla="*/ 2116667 w 5278967"/>
              <a:gd name="connsiteY66" fmla="*/ 954088 h 2063222"/>
              <a:gd name="connsiteX67" fmla="*/ 2040467 w 5278967"/>
              <a:gd name="connsiteY67" fmla="*/ 954088 h 2063222"/>
              <a:gd name="connsiteX68" fmla="*/ 2040467 w 5278967"/>
              <a:gd name="connsiteY68" fmla="*/ 932922 h 2063222"/>
              <a:gd name="connsiteX69" fmla="*/ 2002367 w 5278967"/>
              <a:gd name="connsiteY69" fmla="*/ 932922 h 2063222"/>
              <a:gd name="connsiteX70" fmla="*/ 2002367 w 5278967"/>
              <a:gd name="connsiteY70" fmla="*/ 907522 h 2063222"/>
              <a:gd name="connsiteX71" fmla="*/ 1985434 w 5278967"/>
              <a:gd name="connsiteY71" fmla="*/ 907522 h 2063222"/>
              <a:gd name="connsiteX72" fmla="*/ 1985434 w 5278967"/>
              <a:gd name="connsiteY72" fmla="*/ 890588 h 2063222"/>
              <a:gd name="connsiteX73" fmla="*/ 1976967 w 5278967"/>
              <a:gd name="connsiteY73" fmla="*/ 899055 h 2063222"/>
              <a:gd name="connsiteX74" fmla="*/ 1976967 w 5278967"/>
              <a:gd name="connsiteY74" fmla="*/ 899055 h 2063222"/>
              <a:gd name="connsiteX75" fmla="*/ 1976967 w 5278967"/>
              <a:gd name="connsiteY75" fmla="*/ 869422 h 2063222"/>
              <a:gd name="connsiteX76" fmla="*/ 1900767 w 5278967"/>
              <a:gd name="connsiteY76" fmla="*/ 869422 h 2063222"/>
              <a:gd name="connsiteX77" fmla="*/ 1899180 w 5278967"/>
              <a:gd name="connsiteY77" fmla="*/ 828147 h 2063222"/>
              <a:gd name="connsiteX78" fmla="*/ 1862667 w 5278967"/>
              <a:gd name="connsiteY78" fmla="*/ 831322 h 2063222"/>
              <a:gd name="connsiteX79" fmla="*/ 1862667 w 5278967"/>
              <a:gd name="connsiteY79" fmla="*/ 814388 h 2063222"/>
              <a:gd name="connsiteX80" fmla="*/ 1752600 w 5278967"/>
              <a:gd name="connsiteY80" fmla="*/ 814388 h 2063222"/>
              <a:gd name="connsiteX81" fmla="*/ 1752600 w 5278967"/>
              <a:gd name="connsiteY81" fmla="*/ 793222 h 2063222"/>
              <a:gd name="connsiteX82" fmla="*/ 1684867 w 5278967"/>
              <a:gd name="connsiteY82" fmla="*/ 793222 h 2063222"/>
              <a:gd name="connsiteX83" fmla="*/ 1684867 w 5278967"/>
              <a:gd name="connsiteY83" fmla="*/ 772055 h 2063222"/>
              <a:gd name="connsiteX84" fmla="*/ 1659467 w 5278967"/>
              <a:gd name="connsiteY84" fmla="*/ 772055 h 2063222"/>
              <a:gd name="connsiteX85" fmla="*/ 1659467 w 5278967"/>
              <a:gd name="connsiteY85" fmla="*/ 759355 h 2063222"/>
              <a:gd name="connsiteX86" fmla="*/ 1612900 w 5278967"/>
              <a:gd name="connsiteY86" fmla="*/ 759355 h 2063222"/>
              <a:gd name="connsiteX87" fmla="*/ 1612900 w 5278967"/>
              <a:gd name="connsiteY87" fmla="*/ 759355 h 2063222"/>
              <a:gd name="connsiteX88" fmla="*/ 1612900 w 5278967"/>
              <a:gd name="connsiteY88" fmla="*/ 733955 h 2063222"/>
              <a:gd name="connsiteX89" fmla="*/ 1545167 w 5278967"/>
              <a:gd name="connsiteY89" fmla="*/ 733955 h 2063222"/>
              <a:gd name="connsiteX90" fmla="*/ 1545167 w 5278967"/>
              <a:gd name="connsiteY90" fmla="*/ 717022 h 2063222"/>
              <a:gd name="connsiteX91" fmla="*/ 1515534 w 5278967"/>
              <a:gd name="connsiteY91" fmla="*/ 717022 h 2063222"/>
              <a:gd name="connsiteX92" fmla="*/ 1515534 w 5278967"/>
              <a:gd name="connsiteY92" fmla="*/ 704322 h 2063222"/>
              <a:gd name="connsiteX93" fmla="*/ 1511300 w 5278967"/>
              <a:gd name="connsiteY93" fmla="*/ 704322 h 2063222"/>
              <a:gd name="connsiteX94" fmla="*/ 1511300 w 5278967"/>
              <a:gd name="connsiteY94" fmla="*/ 704322 h 2063222"/>
              <a:gd name="connsiteX95" fmla="*/ 1511300 w 5278967"/>
              <a:gd name="connsiteY95" fmla="*/ 704322 h 2063222"/>
              <a:gd name="connsiteX96" fmla="*/ 1464734 w 5278967"/>
              <a:gd name="connsiteY96" fmla="*/ 704322 h 2063222"/>
              <a:gd name="connsiteX97" fmla="*/ 1464734 w 5278967"/>
              <a:gd name="connsiteY97" fmla="*/ 674688 h 2063222"/>
              <a:gd name="connsiteX98" fmla="*/ 1464734 w 5278967"/>
              <a:gd name="connsiteY98" fmla="*/ 674688 h 2063222"/>
              <a:gd name="connsiteX99" fmla="*/ 1435100 w 5278967"/>
              <a:gd name="connsiteY99" fmla="*/ 674688 h 2063222"/>
              <a:gd name="connsiteX100" fmla="*/ 1435100 w 5278967"/>
              <a:gd name="connsiteY100" fmla="*/ 632355 h 2063222"/>
              <a:gd name="connsiteX101" fmla="*/ 1397000 w 5278967"/>
              <a:gd name="connsiteY101" fmla="*/ 632355 h 2063222"/>
              <a:gd name="connsiteX102" fmla="*/ 1397000 w 5278967"/>
              <a:gd name="connsiteY102" fmla="*/ 619655 h 2063222"/>
              <a:gd name="connsiteX103" fmla="*/ 1341967 w 5278967"/>
              <a:gd name="connsiteY103" fmla="*/ 619655 h 2063222"/>
              <a:gd name="connsiteX104" fmla="*/ 1341967 w 5278967"/>
              <a:gd name="connsiteY104" fmla="*/ 594255 h 2063222"/>
              <a:gd name="connsiteX105" fmla="*/ 1320800 w 5278967"/>
              <a:gd name="connsiteY105" fmla="*/ 594255 h 2063222"/>
              <a:gd name="connsiteX106" fmla="*/ 1320800 w 5278967"/>
              <a:gd name="connsiteY106" fmla="*/ 594255 h 2063222"/>
              <a:gd name="connsiteX107" fmla="*/ 1320800 w 5278967"/>
              <a:gd name="connsiteY107" fmla="*/ 556155 h 2063222"/>
              <a:gd name="connsiteX108" fmla="*/ 1193800 w 5278967"/>
              <a:gd name="connsiteY108" fmla="*/ 556155 h 2063222"/>
              <a:gd name="connsiteX109" fmla="*/ 1193800 w 5278967"/>
              <a:gd name="connsiteY109" fmla="*/ 543455 h 2063222"/>
              <a:gd name="connsiteX110" fmla="*/ 1083734 w 5278967"/>
              <a:gd name="connsiteY110" fmla="*/ 543455 h 2063222"/>
              <a:gd name="connsiteX111" fmla="*/ 1083734 w 5278967"/>
              <a:gd name="connsiteY111" fmla="*/ 526522 h 2063222"/>
              <a:gd name="connsiteX112" fmla="*/ 1054100 w 5278967"/>
              <a:gd name="connsiteY112" fmla="*/ 526522 h 2063222"/>
              <a:gd name="connsiteX113" fmla="*/ 1054100 w 5278967"/>
              <a:gd name="connsiteY113" fmla="*/ 522288 h 2063222"/>
              <a:gd name="connsiteX114" fmla="*/ 990600 w 5278967"/>
              <a:gd name="connsiteY114" fmla="*/ 522288 h 2063222"/>
              <a:gd name="connsiteX115" fmla="*/ 990600 w 5278967"/>
              <a:gd name="connsiteY115" fmla="*/ 496888 h 2063222"/>
              <a:gd name="connsiteX116" fmla="*/ 973667 w 5278967"/>
              <a:gd name="connsiteY116" fmla="*/ 496888 h 2063222"/>
              <a:gd name="connsiteX117" fmla="*/ 973667 w 5278967"/>
              <a:gd name="connsiteY117" fmla="*/ 488422 h 2063222"/>
              <a:gd name="connsiteX118" fmla="*/ 935567 w 5278967"/>
              <a:gd name="connsiteY118" fmla="*/ 488422 h 2063222"/>
              <a:gd name="connsiteX119" fmla="*/ 935567 w 5278967"/>
              <a:gd name="connsiteY119" fmla="*/ 488422 h 2063222"/>
              <a:gd name="connsiteX120" fmla="*/ 935567 w 5278967"/>
              <a:gd name="connsiteY120" fmla="*/ 454555 h 2063222"/>
              <a:gd name="connsiteX121" fmla="*/ 867834 w 5278967"/>
              <a:gd name="connsiteY121" fmla="*/ 454555 h 2063222"/>
              <a:gd name="connsiteX122" fmla="*/ 867834 w 5278967"/>
              <a:gd name="connsiteY122" fmla="*/ 454555 h 2063222"/>
              <a:gd name="connsiteX123" fmla="*/ 846667 w 5278967"/>
              <a:gd name="connsiteY123" fmla="*/ 454555 h 2063222"/>
              <a:gd name="connsiteX124" fmla="*/ 846667 w 5278967"/>
              <a:gd name="connsiteY124" fmla="*/ 420688 h 2063222"/>
              <a:gd name="connsiteX125" fmla="*/ 846667 w 5278967"/>
              <a:gd name="connsiteY125" fmla="*/ 420688 h 2063222"/>
              <a:gd name="connsiteX126" fmla="*/ 817034 w 5278967"/>
              <a:gd name="connsiteY126" fmla="*/ 420688 h 2063222"/>
              <a:gd name="connsiteX127" fmla="*/ 787400 w 5278967"/>
              <a:gd name="connsiteY127" fmla="*/ 420688 h 2063222"/>
              <a:gd name="connsiteX128" fmla="*/ 787400 w 5278967"/>
              <a:gd name="connsiteY128" fmla="*/ 391055 h 2063222"/>
              <a:gd name="connsiteX129" fmla="*/ 762000 w 5278967"/>
              <a:gd name="connsiteY129" fmla="*/ 391055 h 2063222"/>
              <a:gd name="connsiteX130" fmla="*/ 762000 w 5278967"/>
              <a:gd name="connsiteY130" fmla="*/ 357188 h 2063222"/>
              <a:gd name="connsiteX131" fmla="*/ 706967 w 5278967"/>
              <a:gd name="connsiteY131" fmla="*/ 357188 h 2063222"/>
              <a:gd name="connsiteX132" fmla="*/ 694267 w 5278967"/>
              <a:gd name="connsiteY132" fmla="*/ 344488 h 2063222"/>
              <a:gd name="connsiteX133" fmla="*/ 635000 w 5278967"/>
              <a:gd name="connsiteY133" fmla="*/ 344488 h 2063222"/>
              <a:gd name="connsiteX134" fmla="*/ 635000 w 5278967"/>
              <a:gd name="connsiteY134" fmla="*/ 323322 h 2063222"/>
              <a:gd name="connsiteX135" fmla="*/ 567267 w 5278967"/>
              <a:gd name="connsiteY135" fmla="*/ 323322 h 2063222"/>
              <a:gd name="connsiteX136" fmla="*/ 567267 w 5278967"/>
              <a:gd name="connsiteY136" fmla="*/ 323322 h 2063222"/>
              <a:gd name="connsiteX137" fmla="*/ 546100 w 5278967"/>
              <a:gd name="connsiteY137" fmla="*/ 302155 h 2063222"/>
              <a:gd name="connsiteX138" fmla="*/ 546100 w 5278967"/>
              <a:gd name="connsiteY138" fmla="*/ 276755 h 2063222"/>
              <a:gd name="connsiteX139" fmla="*/ 516467 w 5278967"/>
              <a:gd name="connsiteY139" fmla="*/ 276755 h 2063222"/>
              <a:gd name="connsiteX140" fmla="*/ 516467 w 5278967"/>
              <a:gd name="connsiteY140" fmla="*/ 242888 h 2063222"/>
              <a:gd name="connsiteX141" fmla="*/ 461434 w 5278967"/>
              <a:gd name="connsiteY141" fmla="*/ 242888 h 2063222"/>
              <a:gd name="connsiteX142" fmla="*/ 461434 w 5278967"/>
              <a:gd name="connsiteY142" fmla="*/ 230188 h 2063222"/>
              <a:gd name="connsiteX143" fmla="*/ 436034 w 5278967"/>
              <a:gd name="connsiteY143" fmla="*/ 230188 h 2063222"/>
              <a:gd name="connsiteX144" fmla="*/ 436034 w 5278967"/>
              <a:gd name="connsiteY144" fmla="*/ 179388 h 2063222"/>
              <a:gd name="connsiteX145" fmla="*/ 402167 w 5278967"/>
              <a:gd name="connsiteY145" fmla="*/ 179388 h 2063222"/>
              <a:gd name="connsiteX146" fmla="*/ 402167 w 5278967"/>
              <a:gd name="connsiteY146" fmla="*/ 145522 h 2063222"/>
              <a:gd name="connsiteX147" fmla="*/ 402167 w 5278967"/>
              <a:gd name="connsiteY147" fmla="*/ 145522 h 2063222"/>
              <a:gd name="connsiteX148" fmla="*/ 389467 w 5278967"/>
              <a:gd name="connsiteY148" fmla="*/ 132822 h 2063222"/>
              <a:gd name="connsiteX149" fmla="*/ 304800 w 5278967"/>
              <a:gd name="connsiteY149" fmla="*/ 132822 h 2063222"/>
              <a:gd name="connsiteX150" fmla="*/ 304800 w 5278967"/>
              <a:gd name="connsiteY150" fmla="*/ 86255 h 2063222"/>
              <a:gd name="connsiteX151" fmla="*/ 283634 w 5278967"/>
              <a:gd name="connsiteY151" fmla="*/ 86255 h 2063222"/>
              <a:gd name="connsiteX152" fmla="*/ 283634 w 5278967"/>
              <a:gd name="connsiteY152" fmla="*/ 65088 h 2063222"/>
              <a:gd name="connsiteX153" fmla="*/ 232834 w 5278967"/>
              <a:gd name="connsiteY153" fmla="*/ 65088 h 2063222"/>
              <a:gd name="connsiteX154" fmla="*/ 232834 w 5278967"/>
              <a:gd name="connsiteY154" fmla="*/ 48155 h 2063222"/>
              <a:gd name="connsiteX155" fmla="*/ 232834 w 5278967"/>
              <a:gd name="connsiteY155" fmla="*/ 48155 h 2063222"/>
              <a:gd name="connsiteX156" fmla="*/ 203200 w 5278967"/>
              <a:gd name="connsiteY156" fmla="*/ 48155 h 2063222"/>
              <a:gd name="connsiteX157" fmla="*/ 203200 w 5278967"/>
              <a:gd name="connsiteY157" fmla="*/ 48155 h 2063222"/>
              <a:gd name="connsiteX158" fmla="*/ 143934 w 5278967"/>
              <a:gd name="connsiteY158" fmla="*/ 48155 h 2063222"/>
              <a:gd name="connsiteX159" fmla="*/ 143934 w 5278967"/>
              <a:gd name="connsiteY159" fmla="*/ 14288 h 2063222"/>
              <a:gd name="connsiteX160" fmla="*/ 101600 w 5278967"/>
              <a:gd name="connsiteY160" fmla="*/ 14288 h 2063222"/>
              <a:gd name="connsiteX161" fmla="*/ 101600 w 5278967"/>
              <a:gd name="connsiteY161" fmla="*/ 14288 h 2063222"/>
              <a:gd name="connsiteX162" fmla="*/ 101600 w 5278967"/>
              <a:gd name="connsiteY162" fmla="*/ 14288 h 2063222"/>
              <a:gd name="connsiteX163" fmla="*/ 101600 w 5278967"/>
              <a:gd name="connsiteY163" fmla="*/ 0 h 2063222"/>
              <a:gd name="connsiteX164" fmla="*/ 0 w 5278967"/>
              <a:gd name="connsiteY164" fmla="*/ 1588 h 2063222"/>
              <a:gd name="connsiteX0" fmla="*/ 5278967 w 5278967"/>
              <a:gd name="connsiteY0" fmla="*/ 2063222 h 2063222"/>
              <a:gd name="connsiteX1" fmla="*/ 5278967 w 5278967"/>
              <a:gd name="connsiteY1" fmla="*/ 1550988 h 2063222"/>
              <a:gd name="connsiteX2" fmla="*/ 5109634 w 5278967"/>
              <a:gd name="connsiteY2" fmla="*/ 1550988 h 2063222"/>
              <a:gd name="connsiteX3" fmla="*/ 5109634 w 5278967"/>
              <a:gd name="connsiteY3" fmla="*/ 1479022 h 2063222"/>
              <a:gd name="connsiteX4" fmla="*/ 4931834 w 5278967"/>
              <a:gd name="connsiteY4" fmla="*/ 1479022 h 2063222"/>
              <a:gd name="connsiteX5" fmla="*/ 4931834 w 5278967"/>
              <a:gd name="connsiteY5" fmla="*/ 1432455 h 2063222"/>
              <a:gd name="connsiteX6" fmla="*/ 4516967 w 5278967"/>
              <a:gd name="connsiteY6" fmla="*/ 1432455 h 2063222"/>
              <a:gd name="connsiteX7" fmla="*/ 4516967 w 5278967"/>
              <a:gd name="connsiteY7" fmla="*/ 1423988 h 2063222"/>
              <a:gd name="connsiteX8" fmla="*/ 4102100 w 5278967"/>
              <a:gd name="connsiteY8" fmla="*/ 1423988 h 2063222"/>
              <a:gd name="connsiteX9" fmla="*/ 4102100 w 5278967"/>
              <a:gd name="connsiteY9" fmla="*/ 1423988 h 2063222"/>
              <a:gd name="connsiteX10" fmla="*/ 4102100 w 5278967"/>
              <a:gd name="connsiteY10" fmla="*/ 1398588 h 2063222"/>
              <a:gd name="connsiteX11" fmla="*/ 4059767 w 5278967"/>
              <a:gd name="connsiteY11" fmla="*/ 1398588 h 2063222"/>
              <a:gd name="connsiteX12" fmla="*/ 4059767 w 5278967"/>
              <a:gd name="connsiteY12" fmla="*/ 1381655 h 2063222"/>
              <a:gd name="connsiteX13" fmla="*/ 3805767 w 5278967"/>
              <a:gd name="connsiteY13" fmla="*/ 1381655 h 2063222"/>
              <a:gd name="connsiteX14" fmla="*/ 3805767 w 5278967"/>
              <a:gd name="connsiteY14" fmla="*/ 1368955 h 2063222"/>
              <a:gd name="connsiteX15" fmla="*/ 3712634 w 5278967"/>
              <a:gd name="connsiteY15" fmla="*/ 1368955 h 2063222"/>
              <a:gd name="connsiteX16" fmla="*/ 3712634 w 5278967"/>
              <a:gd name="connsiteY16" fmla="*/ 1368955 h 2063222"/>
              <a:gd name="connsiteX17" fmla="*/ 3712634 w 5278967"/>
              <a:gd name="connsiteY17" fmla="*/ 1368955 h 2063222"/>
              <a:gd name="connsiteX18" fmla="*/ 3712634 w 5278967"/>
              <a:gd name="connsiteY18" fmla="*/ 1352022 h 2063222"/>
              <a:gd name="connsiteX19" fmla="*/ 3556000 w 5278967"/>
              <a:gd name="connsiteY19" fmla="*/ 1352022 h 2063222"/>
              <a:gd name="connsiteX20" fmla="*/ 3556000 w 5278967"/>
              <a:gd name="connsiteY20" fmla="*/ 1352022 h 2063222"/>
              <a:gd name="connsiteX21" fmla="*/ 3517900 w 5278967"/>
              <a:gd name="connsiteY21" fmla="*/ 1352022 h 2063222"/>
              <a:gd name="connsiteX22" fmla="*/ 3517900 w 5278967"/>
              <a:gd name="connsiteY22" fmla="*/ 1309688 h 2063222"/>
              <a:gd name="connsiteX23" fmla="*/ 3390900 w 5278967"/>
              <a:gd name="connsiteY23" fmla="*/ 1309688 h 2063222"/>
              <a:gd name="connsiteX24" fmla="*/ 3390900 w 5278967"/>
              <a:gd name="connsiteY24" fmla="*/ 1309688 h 2063222"/>
              <a:gd name="connsiteX25" fmla="*/ 3323167 w 5278967"/>
              <a:gd name="connsiteY25" fmla="*/ 1309688 h 2063222"/>
              <a:gd name="connsiteX26" fmla="*/ 3323167 w 5278967"/>
              <a:gd name="connsiteY26" fmla="*/ 1288522 h 2063222"/>
              <a:gd name="connsiteX27" fmla="*/ 3204634 w 5278967"/>
              <a:gd name="connsiteY27" fmla="*/ 1288522 h 2063222"/>
              <a:gd name="connsiteX28" fmla="*/ 3204634 w 5278967"/>
              <a:gd name="connsiteY28" fmla="*/ 1267355 h 2063222"/>
              <a:gd name="connsiteX29" fmla="*/ 3166534 w 5278967"/>
              <a:gd name="connsiteY29" fmla="*/ 1267355 h 2063222"/>
              <a:gd name="connsiteX30" fmla="*/ 3179234 w 5278967"/>
              <a:gd name="connsiteY30" fmla="*/ 1254655 h 2063222"/>
              <a:gd name="connsiteX31" fmla="*/ 3153834 w 5278967"/>
              <a:gd name="connsiteY31" fmla="*/ 1254655 h 2063222"/>
              <a:gd name="connsiteX32" fmla="*/ 3153834 w 5278967"/>
              <a:gd name="connsiteY32" fmla="*/ 1237722 h 2063222"/>
              <a:gd name="connsiteX33" fmla="*/ 3132667 w 5278967"/>
              <a:gd name="connsiteY33" fmla="*/ 1237722 h 2063222"/>
              <a:gd name="connsiteX34" fmla="*/ 3132667 w 5278967"/>
              <a:gd name="connsiteY34" fmla="*/ 1220788 h 2063222"/>
              <a:gd name="connsiteX35" fmla="*/ 3128434 w 5278967"/>
              <a:gd name="connsiteY35" fmla="*/ 1220788 h 2063222"/>
              <a:gd name="connsiteX36" fmla="*/ 3128434 w 5278967"/>
              <a:gd name="connsiteY36" fmla="*/ 1203855 h 2063222"/>
              <a:gd name="connsiteX37" fmla="*/ 2925234 w 5278967"/>
              <a:gd name="connsiteY37" fmla="*/ 1203855 h 2063222"/>
              <a:gd name="connsiteX38" fmla="*/ 2925234 w 5278967"/>
              <a:gd name="connsiteY38" fmla="*/ 1191155 h 2063222"/>
              <a:gd name="connsiteX39" fmla="*/ 2912534 w 5278967"/>
              <a:gd name="connsiteY39" fmla="*/ 1191155 h 2063222"/>
              <a:gd name="connsiteX40" fmla="*/ 2912534 w 5278967"/>
              <a:gd name="connsiteY40" fmla="*/ 1165755 h 2063222"/>
              <a:gd name="connsiteX41" fmla="*/ 2785534 w 5278967"/>
              <a:gd name="connsiteY41" fmla="*/ 1165755 h 2063222"/>
              <a:gd name="connsiteX42" fmla="*/ 2785534 w 5278967"/>
              <a:gd name="connsiteY42" fmla="*/ 1144588 h 2063222"/>
              <a:gd name="connsiteX43" fmla="*/ 2760134 w 5278967"/>
              <a:gd name="connsiteY43" fmla="*/ 1144588 h 2063222"/>
              <a:gd name="connsiteX44" fmla="*/ 2760134 w 5278967"/>
              <a:gd name="connsiteY44" fmla="*/ 1136122 h 2063222"/>
              <a:gd name="connsiteX45" fmla="*/ 2755900 w 5278967"/>
              <a:gd name="connsiteY45" fmla="*/ 1131888 h 2063222"/>
              <a:gd name="connsiteX46" fmla="*/ 2755900 w 5278967"/>
              <a:gd name="connsiteY46" fmla="*/ 1114955 h 2063222"/>
              <a:gd name="connsiteX47" fmla="*/ 2523067 w 5278967"/>
              <a:gd name="connsiteY47" fmla="*/ 1114955 h 2063222"/>
              <a:gd name="connsiteX48" fmla="*/ 2523067 w 5278967"/>
              <a:gd name="connsiteY48" fmla="*/ 1098022 h 2063222"/>
              <a:gd name="connsiteX49" fmla="*/ 2493434 w 5278967"/>
              <a:gd name="connsiteY49" fmla="*/ 1098022 h 2063222"/>
              <a:gd name="connsiteX50" fmla="*/ 2493434 w 5278967"/>
              <a:gd name="connsiteY50" fmla="*/ 1081088 h 2063222"/>
              <a:gd name="connsiteX51" fmla="*/ 2404534 w 5278967"/>
              <a:gd name="connsiteY51" fmla="*/ 1081088 h 2063222"/>
              <a:gd name="connsiteX52" fmla="*/ 2421467 w 5278967"/>
              <a:gd name="connsiteY52" fmla="*/ 1064155 h 2063222"/>
              <a:gd name="connsiteX53" fmla="*/ 2374900 w 5278967"/>
              <a:gd name="connsiteY53" fmla="*/ 1064155 h 2063222"/>
              <a:gd name="connsiteX54" fmla="*/ 2379134 w 5278967"/>
              <a:gd name="connsiteY54" fmla="*/ 1059921 h 2063222"/>
              <a:gd name="connsiteX55" fmla="*/ 2357967 w 5278967"/>
              <a:gd name="connsiteY55" fmla="*/ 1059921 h 2063222"/>
              <a:gd name="connsiteX56" fmla="*/ 2357967 w 5278967"/>
              <a:gd name="connsiteY56" fmla="*/ 1034522 h 2063222"/>
              <a:gd name="connsiteX57" fmla="*/ 2290234 w 5278967"/>
              <a:gd name="connsiteY57" fmla="*/ 1034522 h 2063222"/>
              <a:gd name="connsiteX58" fmla="*/ 2290234 w 5278967"/>
              <a:gd name="connsiteY58" fmla="*/ 1013355 h 2063222"/>
              <a:gd name="connsiteX59" fmla="*/ 2290234 w 5278967"/>
              <a:gd name="connsiteY59" fmla="*/ 1013355 h 2063222"/>
              <a:gd name="connsiteX60" fmla="*/ 2269067 w 5278967"/>
              <a:gd name="connsiteY60" fmla="*/ 1013355 h 2063222"/>
              <a:gd name="connsiteX61" fmla="*/ 2256367 w 5278967"/>
              <a:gd name="connsiteY61" fmla="*/ 1000655 h 2063222"/>
              <a:gd name="connsiteX62" fmla="*/ 2146300 w 5278967"/>
              <a:gd name="connsiteY62" fmla="*/ 1000655 h 2063222"/>
              <a:gd name="connsiteX63" fmla="*/ 2146300 w 5278967"/>
              <a:gd name="connsiteY63" fmla="*/ 1000655 h 2063222"/>
              <a:gd name="connsiteX64" fmla="*/ 2146300 w 5278967"/>
              <a:gd name="connsiteY64" fmla="*/ 979488 h 2063222"/>
              <a:gd name="connsiteX65" fmla="*/ 2116667 w 5278967"/>
              <a:gd name="connsiteY65" fmla="*/ 979488 h 2063222"/>
              <a:gd name="connsiteX66" fmla="*/ 2116667 w 5278967"/>
              <a:gd name="connsiteY66" fmla="*/ 954088 h 2063222"/>
              <a:gd name="connsiteX67" fmla="*/ 2040467 w 5278967"/>
              <a:gd name="connsiteY67" fmla="*/ 954088 h 2063222"/>
              <a:gd name="connsiteX68" fmla="*/ 2040467 w 5278967"/>
              <a:gd name="connsiteY68" fmla="*/ 932922 h 2063222"/>
              <a:gd name="connsiteX69" fmla="*/ 2002367 w 5278967"/>
              <a:gd name="connsiteY69" fmla="*/ 932922 h 2063222"/>
              <a:gd name="connsiteX70" fmla="*/ 2002367 w 5278967"/>
              <a:gd name="connsiteY70" fmla="*/ 907522 h 2063222"/>
              <a:gd name="connsiteX71" fmla="*/ 1985434 w 5278967"/>
              <a:gd name="connsiteY71" fmla="*/ 907522 h 2063222"/>
              <a:gd name="connsiteX72" fmla="*/ 1985434 w 5278967"/>
              <a:gd name="connsiteY72" fmla="*/ 890588 h 2063222"/>
              <a:gd name="connsiteX73" fmla="*/ 1976967 w 5278967"/>
              <a:gd name="connsiteY73" fmla="*/ 899055 h 2063222"/>
              <a:gd name="connsiteX74" fmla="*/ 1976967 w 5278967"/>
              <a:gd name="connsiteY74" fmla="*/ 899055 h 2063222"/>
              <a:gd name="connsiteX75" fmla="*/ 1976967 w 5278967"/>
              <a:gd name="connsiteY75" fmla="*/ 869422 h 2063222"/>
              <a:gd name="connsiteX76" fmla="*/ 1900767 w 5278967"/>
              <a:gd name="connsiteY76" fmla="*/ 869422 h 2063222"/>
              <a:gd name="connsiteX77" fmla="*/ 1899180 w 5278967"/>
              <a:gd name="connsiteY77" fmla="*/ 832910 h 2063222"/>
              <a:gd name="connsiteX78" fmla="*/ 1862667 w 5278967"/>
              <a:gd name="connsiteY78" fmla="*/ 831322 h 2063222"/>
              <a:gd name="connsiteX79" fmla="*/ 1862667 w 5278967"/>
              <a:gd name="connsiteY79" fmla="*/ 814388 h 2063222"/>
              <a:gd name="connsiteX80" fmla="*/ 1752600 w 5278967"/>
              <a:gd name="connsiteY80" fmla="*/ 814388 h 2063222"/>
              <a:gd name="connsiteX81" fmla="*/ 1752600 w 5278967"/>
              <a:gd name="connsiteY81" fmla="*/ 793222 h 2063222"/>
              <a:gd name="connsiteX82" fmla="*/ 1684867 w 5278967"/>
              <a:gd name="connsiteY82" fmla="*/ 793222 h 2063222"/>
              <a:gd name="connsiteX83" fmla="*/ 1684867 w 5278967"/>
              <a:gd name="connsiteY83" fmla="*/ 772055 h 2063222"/>
              <a:gd name="connsiteX84" fmla="*/ 1659467 w 5278967"/>
              <a:gd name="connsiteY84" fmla="*/ 772055 h 2063222"/>
              <a:gd name="connsiteX85" fmla="*/ 1659467 w 5278967"/>
              <a:gd name="connsiteY85" fmla="*/ 759355 h 2063222"/>
              <a:gd name="connsiteX86" fmla="*/ 1612900 w 5278967"/>
              <a:gd name="connsiteY86" fmla="*/ 759355 h 2063222"/>
              <a:gd name="connsiteX87" fmla="*/ 1612900 w 5278967"/>
              <a:gd name="connsiteY87" fmla="*/ 759355 h 2063222"/>
              <a:gd name="connsiteX88" fmla="*/ 1612900 w 5278967"/>
              <a:gd name="connsiteY88" fmla="*/ 733955 h 2063222"/>
              <a:gd name="connsiteX89" fmla="*/ 1545167 w 5278967"/>
              <a:gd name="connsiteY89" fmla="*/ 733955 h 2063222"/>
              <a:gd name="connsiteX90" fmla="*/ 1545167 w 5278967"/>
              <a:gd name="connsiteY90" fmla="*/ 717022 h 2063222"/>
              <a:gd name="connsiteX91" fmla="*/ 1515534 w 5278967"/>
              <a:gd name="connsiteY91" fmla="*/ 717022 h 2063222"/>
              <a:gd name="connsiteX92" fmla="*/ 1515534 w 5278967"/>
              <a:gd name="connsiteY92" fmla="*/ 704322 h 2063222"/>
              <a:gd name="connsiteX93" fmla="*/ 1511300 w 5278967"/>
              <a:gd name="connsiteY93" fmla="*/ 704322 h 2063222"/>
              <a:gd name="connsiteX94" fmla="*/ 1511300 w 5278967"/>
              <a:gd name="connsiteY94" fmla="*/ 704322 h 2063222"/>
              <a:gd name="connsiteX95" fmla="*/ 1511300 w 5278967"/>
              <a:gd name="connsiteY95" fmla="*/ 704322 h 2063222"/>
              <a:gd name="connsiteX96" fmla="*/ 1464734 w 5278967"/>
              <a:gd name="connsiteY96" fmla="*/ 704322 h 2063222"/>
              <a:gd name="connsiteX97" fmla="*/ 1464734 w 5278967"/>
              <a:gd name="connsiteY97" fmla="*/ 674688 h 2063222"/>
              <a:gd name="connsiteX98" fmla="*/ 1464734 w 5278967"/>
              <a:gd name="connsiteY98" fmla="*/ 674688 h 2063222"/>
              <a:gd name="connsiteX99" fmla="*/ 1435100 w 5278967"/>
              <a:gd name="connsiteY99" fmla="*/ 674688 h 2063222"/>
              <a:gd name="connsiteX100" fmla="*/ 1435100 w 5278967"/>
              <a:gd name="connsiteY100" fmla="*/ 632355 h 2063222"/>
              <a:gd name="connsiteX101" fmla="*/ 1397000 w 5278967"/>
              <a:gd name="connsiteY101" fmla="*/ 632355 h 2063222"/>
              <a:gd name="connsiteX102" fmla="*/ 1397000 w 5278967"/>
              <a:gd name="connsiteY102" fmla="*/ 619655 h 2063222"/>
              <a:gd name="connsiteX103" fmla="*/ 1341967 w 5278967"/>
              <a:gd name="connsiteY103" fmla="*/ 619655 h 2063222"/>
              <a:gd name="connsiteX104" fmla="*/ 1341967 w 5278967"/>
              <a:gd name="connsiteY104" fmla="*/ 594255 h 2063222"/>
              <a:gd name="connsiteX105" fmla="*/ 1320800 w 5278967"/>
              <a:gd name="connsiteY105" fmla="*/ 594255 h 2063222"/>
              <a:gd name="connsiteX106" fmla="*/ 1320800 w 5278967"/>
              <a:gd name="connsiteY106" fmla="*/ 594255 h 2063222"/>
              <a:gd name="connsiteX107" fmla="*/ 1320800 w 5278967"/>
              <a:gd name="connsiteY107" fmla="*/ 556155 h 2063222"/>
              <a:gd name="connsiteX108" fmla="*/ 1193800 w 5278967"/>
              <a:gd name="connsiteY108" fmla="*/ 556155 h 2063222"/>
              <a:gd name="connsiteX109" fmla="*/ 1193800 w 5278967"/>
              <a:gd name="connsiteY109" fmla="*/ 543455 h 2063222"/>
              <a:gd name="connsiteX110" fmla="*/ 1083734 w 5278967"/>
              <a:gd name="connsiteY110" fmla="*/ 543455 h 2063222"/>
              <a:gd name="connsiteX111" fmla="*/ 1083734 w 5278967"/>
              <a:gd name="connsiteY111" fmla="*/ 526522 h 2063222"/>
              <a:gd name="connsiteX112" fmla="*/ 1054100 w 5278967"/>
              <a:gd name="connsiteY112" fmla="*/ 526522 h 2063222"/>
              <a:gd name="connsiteX113" fmla="*/ 1054100 w 5278967"/>
              <a:gd name="connsiteY113" fmla="*/ 522288 h 2063222"/>
              <a:gd name="connsiteX114" fmla="*/ 990600 w 5278967"/>
              <a:gd name="connsiteY114" fmla="*/ 522288 h 2063222"/>
              <a:gd name="connsiteX115" fmla="*/ 990600 w 5278967"/>
              <a:gd name="connsiteY115" fmla="*/ 496888 h 2063222"/>
              <a:gd name="connsiteX116" fmla="*/ 973667 w 5278967"/>
              <a:gd name="connsiteY116" fmla="*/ 496888 h 2063222"/>
              <a:gd name="connsiteX117" fmla="*/ 973667 w 5278967"/>
              <a:gd name="connsiteY117" fmla="*/ 488422 h 2063222"/>
              <a:gd name="connsiteX118" fmla="*/ 935567 w 5278967"/>
              <a:gd name="connsiteY118" fmla="*/ 488422 h 2063222"/>
              <a:gd name="connsiteX119" fmla="*/ 935567 w 5278967"/>
              <a:gd name="connsiteY119" fmla="*/ 488422 h 2063222"/>
              <a:gd name="connsiteX120" fmla="*/ 935567 w 5278967"/>
              <a:gd name="connsiteY120" fmla="*/ 454555 h 2063222"/>
              <a:gd name="connsiteX121" fmla="*/ 867834 w 5278967"/>
              <a:gd name="connsiteY121" fmla="*/ 454555 h 2063222"/>
              <a:gd name="connsiteX122" fmla="*/ 867834 w 5278967"/>
              <a:gd name="connsiteY122" fmla="*/ 454555 h 2063222"/>
              <a:gd name="connsiteX123" fmla="*/ 846667 w 5278967"/>
              <a:gd name="connsiteY123" fmla="*/ 454555 h 2063222"/>
              <a:gd name="connsiteX124" fmla="*/ 846667 w 5278967"/>
              <a:gd name="connsiteY124" fmla="*/ 420688 h 2063222"/>
              <a:gd name="connsiteX125" fmla="*/ 846667 w 5278967"/>
              <a:gd name="connsiteY125" fmla="*/ 420688 h 2063222"/>
              <a:gd name="connsiteX126" fmla="*/ 817034 w 5278967"/>
              <a:gd name="connsiteY126" fmla="*/ 420688 h 2063222"/>
              <a:gd name="connsiteX127" fmla="*/ 787400 w 5278967"/>
              <a:gd name="connsiteY127" fmla="*/ 420688 h 2063222"/>
              <a:gd name="connsiteX128" fmla="*/ 787400 w 5278967"/>
              <a:gd name="connsiteY128" fmla="*/ 391055 h 2063222"/>
              <a:gd name="connsiteX129" fmla="*/ 762000 w 5278967"/>
              <a:gd name="connsiteY129" fmla="*/ 391055 h 2063222"/>
              <a:gd name="connsiteX130" fmla="*/ 762000 w 5278967"/>
              <a:gd name="connsiteY130" fmla="*/ 357188 h 2063222"/>
              <a:gd name="connsiteX131" fmla="*/ 706967 w 5278967"/>
              <a:gd name="connsiteY131" fmla="*/ 357188 h 2063222"/>
              <a:gd name="connsiteX132" fmla="*/ 694267 w 5278967"/>
              <a:gd name="connsiteY132" fmla="*/ 344488 h 2063222"/>
              <a:gd name="connsiteX133" fmla="*/ 635000 w 5278967"/>
              <a:gd name="connsiteY133" fmla="*/ 344488 h 2063222"/>
              <a:gd name="connsiteX134" fmla="*/ 635000 w 5278967"/>
              <a:gd name="connsiteY134" fmla="*/ 323322 h 2063222"/>
              <a:gd name="connsiteX135" fmla="*/ 567267 w 5278967"/>
              <a:gd name="connsiteY135" fmla="*/ 323322 h 2063222"/>
              <a:gd name="connsiteX136" fmla="*/ 567267 w 5278967"/>
              <a:gd name="connsiteY136" fmla="*/ 323322 h 2063222"/>
              <a:gd name="connsiteX137" fmla="*/ 546100 w 5278967"/>
              <a:gd name="connsiteY137" fmla="*/ 302155 h 2063222"/>
              <a:gd name="connsiteX138" fmla="*/ 546100 w 5278967"/>
              <a:gd name="connsiteY138" fmla="*/ 276755 h 2063222"/>
              <a:gd name="connsiteX139" fmla="*/ 516467 w 5278967"/>
              <a:gd name="connsiteY139" fmla="*/ 276755 h 2063222"/>
              <a:gd name="connsiteX140" fmla="*/ 516467 w 5278967"/>
              <a:gd name="connsiteY140" fmla="*/ 242888 h 2063222"/>
              <a:gd name="connsiteX141" fmla="*/ 461434 w 5278967"/>
              <a:gd name="connsiteY141" fmla="*/ 242888 h 2063222"/>
              <a:gd name="connsiteX142" fmla="*/ 461434 w 5278967"/>
              <a:gd name="connsiteY142" fmla="*/ 230188 h 2063222"/>
              <a:gd name="connsiteX143" fmla="*/ 436034 w 5278967"/>
              <a:gd name="connsiteY143" fmla="*/ 230188 h 2063222"/>
              <a:gd name="connsiteX144" fmla="*/ 436034 w 5278967"/>
              <a:gd name="connsiteY144" fmla="*/ 179388 h 2063222"/>
              <a:gd name="connsiteX145" fmla="*/ 402167 w 5278967"/>
              <a:gd name="connsiteY145" fmla="*/ 179388 h 2063222"/>
              <a:gd name="connsiteX146" fmla="*/ 402167 w 5278967"/>
              <a:gd name="connsiteY146" fmla="*/ 145522 h 2063222"/>
              <a:gd name="connsiteX147" fmla="*/ 402167 w 5278967"/>
              <a:gd name="connsiteY147" fmla="*/ 145522 h 2063222"/>
              <a:gd name="connsiteX148" fmla="*/ 389467 w 5278967"/>
              <a:gd name="connsiteY148" fmla="*/ 132822 h 2063222"/>
              <a:gd name="connsiteX149" fmla="*/ 304800 w 5278967"/>
              <a:gd name="connsiteY149" fmla="*/ 132822 h 2063222"/>
              <a:gd name="connsiteX150" fmla="*/ 304800 w 5278967"/>
              <a:gd name="connsiteY150" fmla="*/ 86255 h 2063222"/>
              <a:gd name="connsiteX151" fmla="*/ 283634 w 5278967"/>
              <a:gd name="connsiteY151" fmla="*/ 86255 h 2063222"/>
              <a:gd name="connsiteX152" fmla="*/ 283634 w 5278967"/>
              <a:gd name="connsiteY152" fmla="*/ 65088 h 2063222"/>
              <a:gd name="connsiteX153" fmla="*/ 232834 w 5278967"/>
              <a:gd name="connsiteY153" fmla="*/ 65088 h 2063222"/>
              <a:gd name="connsiteX154" fmla="*/ 232834 w 5278967"/>
              <a:gd name="connsiteY154" fmla="*/ 48155 h 2063222"/>
              <a:gd name="connsiteX155" fmla="*/ 232834 w 5278967"/>
              <a:gd name="connsiteY155" fmla="*/ 48155 h 2063222"/>
              <a:gd name="connsiteX156" fmla="*/ 203200 w 5278967"/>
              <a:gd name="connsiteY156" fmla="*/ 48155 h 2063222"/>
              <a:gd name="connsiteX157" fmla="*/ 203200 w 5278967"/>
              <a:gd name="connsiteY157" fmla="*/ 48155 h 2063222"/>
              <a:gd name="connsiteX158" fmla="*/ 143934 w 5278967"/>
              <a:gd name="connsiteY158" fmla="*/ 48155 h 2063222"/>
              <a:gd name="connsiteX159" fmla="*/ 143934 w 5278967"/>
              <a:gd name="connsiteY159" fmla="*/ 14288 h 2063222"/>
              <a:gd name="connsiteX160" fmla="*/ 101600 w 5278967"/>
              <a:gd name="connsiteY160" fmla="*/ 14288 h 2063222"/>
              <a:gd name="connsiteX161" fmla="*/ 101600 w 5278967"/>
              <a:gd name="connsiteY161" fmla="*/ 14288 h 2063222"/>
              <a:gd name="connsiteX162" fmla="*/ 101600 w 5278967"/>
              <a:gd name="connsiteY162" fmla="*/ 14288 h 2063222"/>
              <a:gd name="connsiteX163" fmla="*/ 101600 w 5278967"/>
              <a:gd name="connsiteY163" fmla="*/ 0 h 2063222"/>
              <a:gd name="connsiteX164" fmla="*/ 0 w 5278967"/>
              <a:gd name="connsiteY164" fmla="*/ 1588 h 2063222"/>
              <a:gd name="connsiteX0" fmla="*/ 5278967 w 5278967"/>
              <a:gd name="connsiteY0" fmla="*/ 2063222 h 2063222"/>
              <a:gd name="connsiteX1" fmla="*/ 5278967 w 5278967"/>
              <a:gd name="connsiteY1" fmla="*/ 1550988 h 2063222"/>
              <a:gd name="connsiteX2" fmla="*/ 5109634 w 5278967"/>
              <a:gd name="connsiteY2" fmla="*/ 1550988 h 2063222"/>
              <a:gd name="connsiteX3" fmla="*/ 5109634 w 5278967"/>
              <a:gd name="connsiteY3" fmla="*/ 1479022 h 2063222"/>
              <a:gd name="connsiteX4" fmla="*/ 4931834 w 5278967"/>
              <a:gd name="connsiteY4" fmla="*/ 1479022 h 2063222"/>
              <a:gd name="connsiteX5" fmla="*/ 4931834 w 5278967"/>
              <a:gd name="connsiteY5" fmla="*/ 1432455 h 2063222"/>
              <a:gd name="connsiteX6" fmla="*/ 4516967 w 5278967"/>
              <a:gd name="connsiteY6" fmla="*/ 1432455 h 2063222"/>
              <a:gd name="connsiteX7" fmla="*/ 4516967 w 5278967"/>
              <a:gd name="connsiteY7" fmla="*/ 1423988 h 2063222"/>
              <a:gd name="connsiteX8" fmla="*/ 4102100 w 5278967"/>
              <a:gd name="connsiteY8" fmla="*/ 1423988 h 2063222"/>
              <a:gd name="connsiteX9" fmla="*/ 4102100 w 5278967"/>
              <a:gd name="connsiteY9" fmla="*/ 1423988 h 2063222"/>
              <a:gd name="connsiteX10" fmla="*/ 4102100 w 5278967"/>
              <a:gd name="connsiteY10" fmla="*/ 1398588 h 2063222"/>
              <a:gd name="connsiteX11" fmla="*/ 4059767 w 5278967"/>
              <a:gd name="connsiteY11" fmla="*/ 1398588 h 2063222"/>
              <a:gd name="connsiteX12" fmla="*/ 4059767 w 5278967"/>
              <a:gd name="connsiteY12" fmla="*/ 1381655 h 2063222"/>
              <a:gd name="connsiteX13" fmla="*/ 3805767 w 5278967"/>
              <a:gd name="connsiteY13" fmla="*/ 1381655 h 2063222"/>
              <a:gd name="connsiteX14" fmla="*/ 3805767 w 5278967"/>
              <a:gd name="connsiteY14" fmla="*/ 1368955 h 2063222"/>
              <a:gd name="connsiteX15" fmla="*/ 3712634 w 5278967"/>
              <a:gd name="connsiteY15" fmla="*/ 1368955 h 2063222"/>
              <a:gd name="connsiteX16" fmla="*/ 3712634 w 5278967"/>
              <a:gd name="connsiteY16" fmla="*/ 1368955 h 2063222"/>
              <a:gd name="connsiteX17" fmla="*/ 3712634 w 5278967"/>
              <a:gd name="connsiteY17" fmla="*/ 1368955 h 2063222"/>
              <a:gd name="connsiteX18" fmla="*/ 3712634 w 5278967"/>
              <a:gd name="connsiteY18" fmla="*/ 1352022 h 2063222"/>
              <a:gd name="connsiteX19" fmla="*/ 3556000 w 5278967"/>
              <a:gd name="connsiteY19" fmla="*/ 1352022 h 2063222"/>
              <a:gd name="connsiteX20" fmla="*/ 3556000 w 5278967"/>
              <a:gd name="connsiteY20" fmla="*/ 1352022 h 2063222"/>
              <a:gd name="connsiteX21" fmla="*/ 3517900 w 5278967"/>
              <a:gd name="connsiteY21" fmla="*/ 1352022 h 2063222"/>
              <a:gd name="connsiteX22" fmla="*/ 3517900 w 5278967"/>
              <a:gd name="connsiteY22" fmla="*/ 1309688 h 2063222"/>
              <a:gd name="connsiteX23" fmla="*/ 3390900 w 5278967"/>
              <a:gd name="connsiteY23" fmla="*/ 1309688 h 2063222"/>
              <a:gd name="connsiteX24" fmla="*/ 3390900 w 5278967"/>
              <a:gd name="connsiteY24" fmla="*/ 1309688 h 2063222"/>
              <a:gd name="connsiteX25" fmla="*/ 3323167 w 5278967"/>
              <a:gd name="connsiteY25" fmla="*/ 1309688 h 2063222"/>
              <a:gd name="connsiteX26" fmla="*/ 3323167 w 5278967"/>
              <a:gd name="connsiteY26" fmla="*/ 1288522 h 2063222"/>
              <a:gd name="connsiteX27" fmla="*/ 3204634 w 5278967"/>
              <a:gd name="connsiteY27" fmla="*/ 1288522 h 2063222"/>
              <a:gd name="connsiteX28" fmla="*/ 3204634 w 5278967"/>
              <a:gd name="connsiteY28" fmla="*/ 1267355 h 2063222"/>
              <a:gd name="connsiteX29" fmla="*/ 3166534 w 5278967"/>
              <a:gd name="connsiteY29" fmla="*/ 1267355 h 2063222"/>
              <a:gd name="connsiteX30" fmla="*/ 3179234 w 5278967"/>
              <a:gd name="connsiteY30" fmla="*/ 1254655 h 2063222"/>
              <a:gd name="connsiteX31" fmla="*/ 3153834 w 5278967"/>
              <a:gd name="connsiteY31" fmla="*/ 1254655 h 2063222"/>
              <a:gd name="connsiteX32" fmla="*/ 3153834 w 5278967"/>
              <a:gd name="connsiteY32" fmla="*/ 1237722 h 2063222"/>
              <a:gd name="connsiteX33" fmla="*/ 3132667 w 5278967"/>
              <a:gd name="connsiteY33" fmla="*/ 1237722 h 2063222"/>
              <a:gd name="connsiteX34" fmla="*/ 3132667 w 5278967"/>
              <a:gd name="connsiteY34" fmla="*/ 1220788 h 2063222"/>
              <a:gd name="connsiteX35" fmla="*/ 3128434 w 5278967"/>
              <a:gd name="connsiteY35" fmla="*/ 1220788 h 2063222"/>
              <a:gd name="connsiteX36" fmla="*/ 3128434 w 5278967"/>
              <a:gd name="connsiteY36" fmla="*/ 1203855 h 2063222"/>
              <a:gd name="connsiteX37" fmla="*/ 2925234 w 5278967"/>
              <a:gd name="connsiteY37" fmla="*/ 1203855 h 2063222"/>
              <a:gd name="connsiteX38" fmla="*/ 2925234 w 5278967"/>
              <a:gd name="connsiteY38" fmla="*/ 1191155 h 2063222"/>
              <a:gd name="connsiteX39" fmla="*/ 2912534 w 5278967"/>
              <a:gd name="connsiteY39" fmla="*/ 1191155 h 2063222"/>
              <a:gd name="connsiteX40" fmla="*/ 2912534 w 5278967"/>
              <a:gd name="connsiteY40" fmla="*/ 1165755 h 2063222"/>
              <a:gd name="connsiteX41" fmla="*/ 2785534 w 5278967"/>
              <a:gd name="connsiteY41" fmla="*/ 1165755 h 2063222"/>
              <a:gd name="connsiteX42" fmla="*/ 2785534 w 5278967"/>
              <a:gd name="connsiteY42" fmla="*/ 1144588 h 2063222"/>
              <a:gd name="connsiteX43" fmla="*/ 2760134 w 5278967"/>
              <a:gd name="connsiteY43" fmla="*/ 1144588 h 2063222"/>
              <a:gd name="connsiteX44" fmla="*/ 2760134 w 5278967"/>
              <a:gd name="connsiteY44" fmla="*/ 1136122 h 2063222"/>
              <a:gd name="connsiteX45" fmla="*/ 2755900 w 5278967"/>
              <a:gd name="connsiteY45" fmla="*/ 1131888 h 2063222"/>
              <a:gd name="connsiteX46" fmla="*/ 2755900 w 5278967"/>
              <a:gd name="connsiteY46" fmla="*/ 1114955 h 2063222"/>
              <a:gd name="connsiteX47" fmla="*/ 2523067 w 5278967"/>
              <a:gd name="connsiteY47" fmla="*/ 1114955 h 2063222"/>
              <a:gd name="connsiteX48" fmla="*/ 2523067 w 5278967"/>
              <a:gd name="connsiteY48" fmla="*/ 1098022 h 2063222"/>
              <a:gd name="connsiteX49" fmla="*/ 2493434 w 5278967"/>
              <a:gd name="connsiteY49" fmla="*/ 1098022 h 2063222"/>
              <a:gd name="connsiteX50" fmla="*/ 2493434 w 5278967"/>
              <a:gd name="connsiteY50" fmla="*/ 1081088 h 2063222"/>
              <a:gd name="connsiteX51" fmla="*/ 2418822 w 5278967"/>
              <a:gd name="connsiteY51" fmla="*/ 1085851 h 2063222"/>
              <a:gd name="connsiteX52" fmla="*/ 2421467 w 5278967"/>
              <a:gd name="connsiteY52" fmla="*/ 1064155 h 2063222"/>
              <a:gd name="connsiteX53" fmla="*/ 2374900 w 5278967"/>
              <a:gd name="connsiteY53" fmla="*/ 1064155 h 2063222"/>
              <a:gd name="connsiteX54" fmla="*/ 2379134 w 5278967"/>
              <a:gd name="connsiteY54" fmla="*/ 1059921 h 2063222"/>
              <a:gd name="connsiteX55" fmla="*/ 2357967 w 5278967"/>
              <a:gd name="connsiteY55" fmla="*/ 1059921 h 2063222"/>
              <a:gd name="connsiteX56" fmla="*/ 2357967 w 5278967"/>
              <a:gd name="connsiteY56" fmla="*/ 1034522 h 2063222"/>
              <a:gd name="connsiteX57" fmla="*/ 2290234 w 5278967"/>
              <a:gd name="connsiteY57" fmla="*/ 1034522 h 2063222"/>
              <a:gd name="connsiteX58" fmla="*/ 2290234 w 5278967"/>
              <a:gd name="connsiteY58" fmla="*/ 1013355 h 2063222"/>
              <a:gd name="connsiteX59" fmla="*/ 2290234 w 5278967"/>
              <a:gd name="connsiteY59" fmla="*/ 1013355 h 2063222"/>
              <a:gd name="connsiteX60" fmla="*/ 2269067 w 5278967"/>
              <a:gd name="connsiteY60" fmla="*/ 1013355 h 2063222"/>
              <a:gd name="connsiteX61" fmla="*/ 2256367 w 5278967"/>
              <a:gd name="connsiteY61" fmla="*/ 1000655 h 2063222"/>
              <a:gd name="connsiteX62" fmla="*/ 2146300 w 5278967"/>
              <a:gd name="connsiteY62" fmla="*/ 1000655 h 2063222"/>
              <a:gd name="connsiteX63" fmla="*/ 2146300 w 5278967"/>
              <a:gd name="connsiteY63" fmla="*/ 1000655 h 2063222"/>
              <a:gd name="connsiteX64" fmla="*/ 2146300 w 5278967"/>
              <a:gd name="connsiteY64" fmla="*/ 979488 h 2063222"/>
              <a:gd name="connsiteX65" fmla="*/ 2116667 w 5278967"/>
              <a:gd name="connsiteY65" fmla="*/ 979488 h 2063222"/>
              <a:gd name="connsiteX66" fmla="*/ 2116667 w 5278967"/>
              <a:gd name="connsiteY66" fmla="*/ 954088 h 2063222"/>
              <a:gd name="connsiteX67" fmla="*/ 2040467 w 5278967"/>
              <a:gd name="connsiteY67" fmla="*/ 954088 h 2063222"/>
              <a:gd name="connsiteX68" fmla="*/ 2040467 w 5278967"/>
              <a:gd name="connsiteY68" fmla="*/ 932922 h 2063222"/>
              <a:gd name="connsiteX69" fmla="*/ 2002367 w 5278967"/>
              <a:gd name="connsiteY69" fmla="*/ 932922 h 2063222"/>
              <a:gd name="connsiteX70" fmla="*/ 2002367 w 5278967"/>
              <a:gd name="connsiteY70" fmla="*/ 907522 h 2063222"/>
              <a:gd name="connsiteX71" fmla="*/ 1985434 w 5278967"/>
              <a:gd name="connsiteY71" fmla="*/ 907522 h 2063222"/>
              <a:gd name="connsiteX72" fmla="*/ 1985434 w 5278967"/>
              <a:gd name="connsiteY72" fmla="*/ 890588 h 2063222"/>
              <a:gd name="connsiteX73" fmla="*/ 1976967 w 5278967"/>
              <a:gd name="connsiteY73" fmla="*/ 899055 h 2063222"/>
              <a:gd name="connsiteX74" fmla="*/ 1976967 w 5278967"/>
              <a:gd name="connsiteY74" fmla="*/ 899055 h 2063222"/>
              <a:gd name="connsiteX75" fmla="*/ 1976967 w 5278967"/>
              <a:gd name="connsiteY75" fmla="*/ 869422 h 2063222"/>
              <a:gd name="connsiteX76" fmla="*/ 1900767 w 5278967"/>
              <a:gd name="connsiteY76" fmla="*/ 869422 h 2063222"/>
              <a:gd name="connsiteX77" fmla="*/ 1899180 w 5278967"/>
              <a:gd name="connsiteY77" fmla="*/ 832910 h 2063222"/>
              <a:gd name="connsiteX78" fmla="*/ 1862667 w 5278967"/>
              <a:gd name="connsiteY78" fmla="*/ 831322 h 2063222"/>
              <a:gd name="connsiteX79" fmla="*/ 1862667 w 5278967"/>
              <a:gd name="connsiteY79" fmla="*/ 814388 h 2063222"/>
              <a:gd name="connsiteX80" fmla="*/ 1752600 w 5278967"/>
              <a:gd name="connsiteY80" fmla="*/ 814388 h 2063222"/>
              <a:gd name="connsiteX81" fmla="*/ 1752600 w 5278967"/>
              <a:gd name="connsiteY81" fmla="*/ 793222 h 2063222"/>
              <a:gd name="connsiteX82" fmla="*/ 1684867 w 5278967"/>
              <a:gd name="connsiteY82" fmla="*/ 793222 h 2063222"/>
              <a:gd name="connsiteX83" fmla="*/ 1684867 w 5278967"/>
              <a:gd name="connsiteY83" fmla="*/ 772055 h 2063222"/>
              <a:gd name="connsiteX84" fmla="*/ 1659467 w 5278967"/>
              <a:gd name="connsiteY84" fmla="*/ 772055 h 2063222"/>
              <a:gd name="connsiteX85" fmla="*/ 1659467 w 5278967"/>
              <a:gd name="connsiteY85" fmla="*/ 759355 h 2063222"/>
              <a:gd name="connsiteX86" fmla="*/ 1612900 w 5278967"/>
              <a:gd name="connsiteY86" fmla="*/ 759355 h 2063222"/>
              <a:gd name="connsiteX87" fmla="*/ 1612900 w 5278967"/>
              <a:gd name="connsiteY87" fmla="*/ 759355 h 2063222"/>
              <a:gd name="connsiteX88" fmla="*/ 1612900 w 5278967"/>
              <a:gd name="connsiteY88" fmla="*/ 733955 h 2063222"/>
              <a:gd name="connsiteX89" fmla="*/ 1545167 w 5278967"/>
              <a:gd name="connsiteY89" fmla="*/ 733955 h 2063222"/>
              <a:gd name="connsiteX90" fmla="*/ 1545167 w 5278967"/>
              <a:gd name="connsiteY90" fmla="*/ 717022 h 2063222"/>
              <a:gd name="connsiteX91" fmla="*/ 1515534 w 5278967"/>
              <a:gd name="connsiteY91" fmla="*/ 717022 h 2063222"/>
              <a:gd name="connsiteX92" fmla="*/ 1515534 w 5278967"/>
              <a:gd name="connsiteY92" fmla="*/ 704322 h 2063222"/>
              <a:gd name="connsiteX93" fmla="*/ 1511300 w 5278967"/>
              <a:gd name="connsiteY93" fmla="*/ 704322 h 2063222"/>
              <a:gd name="connsiteX94" fmla="*/ 1511300 w 5278967"/>
              <a:gd name="connsiteY94" fmla="*/ 704322 h 2063222"/>
              <a:gd name="connsiteX95" fmla="*/ 1511300 w 5278967"/>
              <a:gd name="connsiteY95" fmla="*/ 704322 h 2063222"/>
              <a:gd name="connsiteX96" fmla="*/ 1464734 w 5278967"/>
              <a:gd name="connsiteY96" fmla="*/ 704322 h 2063222"/>
              <a:gd name="connsiteX97" fmla="*/ 1464734 w 5278967"/>
              <a:gd name="connsiteY97" fmla="*/ 674688 h 2063222"/>
              <a:gd name="connsiteX98" fmla="*/ 1464734 w 5278967"/>
              <a:gd name="connsiteY98" fmla="*/ 674688 h 2063222"/>
              <a:gd name="connsiteX99" fmla="*/ 1435100 w 5278967"/>
              <a:gd name="connsiteY99" fmla="*/ 674688 h 2063222"/>
              <a:gd name="connsiteX100" fmla="*/ 1435100 w 5278967"/>
              <a:gd name="connsiteY100" fmla="*/ 632355 h 2063222"/>
              <a:gd name="connsiteX101" fmla="*/ 1397000 w 5278967"/>
              <a:gd name="connsiteY101" fmla="*/ 632355 h 2063222"/>
              <a:gd name="connsiteX102" fmla="*/ 1397000 w 5278967"/>
              <a:gd name="connsiteY102" fmla="*/ 619655 h 2063222"/>
              <a:gd name="connsiteX103" fmla="*/ 1341967 w 5278967"/>
              <a:gd name="connsiteY103" fmla="*/ 619655 h 2063222"/>
              <a:gd name="connsiteX104" fmla="*/ 1341967 w 5278967"/>
              <a:gd name="connsiteY104" fmla="*/ 594255 h 2063222"/>
              <a:gd name="connsiteX105" fmla="*/ 1320800 w 5278967"/>
              <a:gd name="connsiteY105" fmla="*/ 594255 h 2063222"/>
              <a:gd name="connsiteX106" fmla="*/ 1320800 w 5278967"/>
              <a:gd name="connsiteY106" fmla="*/ 594255 h 2063222"/>
              <a:gd name="connsiteX107" fmla="*/ 1320800 w 5278967"/>
              <a:gd name="connsiteY107" fmla="*/ 556155 h 2063222"/>
              <a:gd name="connsiteX108" fmla="*/ 1193800 w 5278967"/>
              <a:gd name="connsiteY108" fmla="*/ 556155 h 2063222"/>
              <a:gd name="connsiteX109" fmla="*/ 1193800 w 5278967"/>
              <a:gd name="connsiteY109" fmla="*/ 543455 h 2063222"/>
              <a:gd name="connsiteX110" fmla="*/ 1083734 w 5278967"/>
              <a:gd name="connsiteY110" fmla="*/ 543455 h 2063222"/>
              <a:gd name="connsiteX111" fmla="*/ 1083734 w 5278967"/>
              <a:gd name="connsiteY111" fmla="*/ 526522 h 2063222"/>
              <a:gd name="connsiteX112" fmla="*/ 1054100 w 5278967"/>
              <a:gd name="connsiteY112" fmla="*/ 526522 h 2063222"/>
              <a:gd name="connsiteX113" fmla="*/ 1054100 w 5278967"/>
              <a:gd name="connsiteY113" fmla="*/ 522288 h 2063222"/>
              <a:gd name="connsiteX114" fmla="*/ 990600 w 5278967"/>
              <a:gd name="connsiteY114" fmla="*/ 522288 h 2063222"/>
              <a:gd name="connsiteX115" fmla="*/ 990600 w 5278967"/>
              <a:gd name="connsiteY115" fmla="*/ 496888 h 2063222"/>
              <a:gd name="connsiteX116" fmla="*/ 973667 w 5278967"/>
              <a:gd name="connsiteY116" fmla="*/ 496888 h 2063222"/>
              <a:gd name="connsiteX117" fmla="*/ 973667 w 5278967"/>
              <a:gd name="connsiteY117" fmla="*/ 488422 h 2063222"/>
              <a:gd name="connsiteX118" fmla="*/ 935567 w 5278967"/>
              <a:gd name="connsiteY118" fmla="*/ 488422 h 2063222"/>
              <a:gd name="connsiteX119" fmla="*/ 935567 w 5278967"/>
              <a:gd name="connsiteY119" fmla="*/ 488422 h 2063222"/>
              <a:gd name="connsiteX120" fmla="*/ 935567 w 5278967"/>
              <a:gd name="connsiteY120" fmla="*/ 454555 h 2063222"/>
              <a:gd name="connsiteX121" fmla="*/ 867834 w 5278967"/>
              <a:gd name="connsiteY121" fmla="*/ 454555 h 2063222"/>
              <a:gd name="connsiteX122" fmla="*/ 867834 w 5278967"/>
              <a:gd name="connsiteY122" fmla="*/ 454555 h 2063222"/>
              <a:gd name="connsiteX123" fmla="*/ 846667 w 5278967"/>
              <a:gd name="connsiteY123" fmla="*/ 454555 h 2063222"/>
              <a:gd name="connsiteX124" fmla="*/ 846667 w 5278967"/>
              <a:gd name="connsiteY124" fmla="*/ 420688 h 2063222"/>
              <a:gd name="connsiteX125" fmla="*/ 846667 w 5278967"/>
              <a:gd name="connsiteY125" fmla="*/ 420688 h 2063222"/>
              <a:gd name="connsiteX126" fmla="*/ 817034 w 5278967"/>
              <a:gd name="connsiteY126" fmla="*/ 420688 h 2063222"/>
              <a:gd name="connsiteX127" fmla="*/ 787400 w 5278967"/>
              <a:gd name="connsiteY127" fmla="*/ 420688 h 2063222"/>
              <a:gd name="connsiteX128" fmla="*/ 787400 w 5278967"/>
              <a:gd name="connsiteY128" fmla="*/ 391055 h 2063222"/>
              <a:gd name="connsiteX129" fmla="*/ 762000 w 5278967"/>
              <a:gd name="connsiteY129" fmla="*/ 391055 h 2063222"/>
              <a:gd name="connsiteX130" fmla="*/ 762000 w 5278967"/>
              <a:gd name="connsiteY130" fmla="*/ 357188 h 2063222"/>
              <a:gd name="connsiteX131" fmla="*/ 706967 w 5278967"/>
              <a:gd name="connsiteY131" fmla="*/ 357188 h 2063222"/>
              <a:gd name="connsiteX132" fmla="*/ 694267 w 5278967"/>
              <a:gd name="connsiteY132" fmla="*/ 344488 h 2063222"/>
              <a:gd name="connsiteX133" fmla="*/ 635000 w 5278967"/>
              <a:gd name="connsiteY133" fmla="*/ 344488 h 2063222"/>
              <a:gd name="connsiteX134" fmla="*/ 635000 w 5278967"/>
              <a:gd name="connsiteY134" fmla="*/ 323322 h 2063222"/>
              <a:gd name="connsiteX135" fmla="*/ 567267 w 5278967"/>
              <a:gd name="connsiteY135" fmla="*/ 323322 h 2063222"/>
              <a:gd name="connsiteX136" fmla="*/ 567267 w 5278967"/>
              <a:gd name="connsiteY136" fmla="*/ 323322 h 2063222"/>
              <a:gd name="connsiteX137" fmla="*/ 546100 w 5278967"/>
              <a:gd name="connsiteY137" fmla="*/ 302155 h 2063222"/>
              <a:gd name="connsiteX138" fmla="*/ 546100 w 5278967"/>
              <a:gd name="connsiteY138" fmla="*/ 276755 h 2063222"/>
              <a:gd name="connsiteX139" fmla="*/ 516467 w 5278967"/>
              <a:gd name="connsiteY139" fmla="*/ 276755 h 2063222"/>
              <a:gd name="connsiteX140" fmla="*/ 516467 w 5278967"/>
              <a:gd name="connsiteY140" fmla="*/ 242888 h 2063222"/>
              <a:gd name="connsiteX141" fmla="*/ 461434 w 5278967"/>
              <a:gd name="connsiteY141" fmla="*/ 242888 h 2063222"/>
              <a:gd name="connsiteX142" fmla="*/ 461434 w 5278967"/>
              <a:gd name="connsiteY142" fmla="*/ 230188 h 2063222"/>
              <a:gd name="connsiteX143" fmla="*/ 436034 w 5278967"/>
              <a:gd name="connsiteY143" fmla="*/ 230188 h 2063222"/>
              <a:gd name="connsiteX144" fmla="*/ 436034 w 5278967"/>
              <a:gd name="connsiteY144" fmla="*/ 179388 h 2063222"/>
              <a:gd name="connsiteX145" fmla="*/ 402167 w 5278967"/>
              <a:gd name="connsiteY145" fmla="*/ 179388 h 2063222"/>
              <a:gd name="connsiteX146" fmla="*/ 402167 w 5278967"/>
              <a:gd name="connsiteY146" fmla="*/ 145522 h 2063222"/>
              <a:gd name="connsiteX147" fmla="*/ 402167 w 5278967"/>
              <a:gd name="connsiteY147" fmla="*/ 145522 h 2063222"/>
              <a:gd name="connsiteX148" fmla="*/ 389467 w 5278967"/>
              <a:gd name="connsiteY148" fmla="*/ 132822 h 2063222"/>
              <a:gd name="connsiteX149" fmla="*/ 304800 w 5278967"/>
              <a:gd name="connsiteY149" fmla="*/ 132822 h 2063222"/>
              <a:gd name="connsiteX150" fmla="*/ 304800 w 5278967"/>
              <a:gd name="connsiteY150" fmla="*/ 86255 h 2063222"/>
              <a:gd name="connsiteX151" fmla="*/ 283634 w 5278967"/>
              <a:gd name="connsiteY151" fmla="*/ 86255 h 2063222"/>
              <a:gd name="connsiteX152" fmla="*/ 283634 w 5278967"/>
              <a:gd name="connsiteY152" fmla="*/ 65088 h 2063222"/>
              <a:gd name="connsiteX153" fmla="*/ 232834 w 5278967"/>
              <a:gd name="connsiteY153" fmla="*/ 65088 h 2063222"/>
              <a:gd name="connsiteX154" fmla="*/ 232834 w 5278967"/>
              <a:gd name="connsiteY154" fmla="*/ 48155 h 2063222"/>
              <a:gd name="connsiteX155" fmla="*/ 232834 w 5278967"/>
              <a:gd name="connsiteY155" fmla="*/ 48155 h 2063222"/>
              <a:gd name="connsiteX156" fmla="*/ 203200 w 5278967"/>
              <a:gd name="connsiteY156" fmla="*/ 48155 h 2063222"/>
              <a:gd name="connsiteX157" fmla="*/ 203200 w 5278967"/>
              <a:gd name="connsiteY157" fmla="*/ 48155 h 2063222"/>
              <a:gd name="connsiteX158" fmla="*/ 143934 w 5278967"/>
              <a:gd name="connsiteY158" fmla="*/ 48155 h 2063222"/>
              <a:gd name="connsiteX159" fmla="*/ 143934 w 5278967"/>
              <a:gd name="connsiteY159" fmla="*/ 14288 h 2063222"/>
              <a:gd name="connsiteX160" fmla="*/ 101600 w 5278967"/>
              <a:gd name="connsiteY160" fmla="*/ 14288 h 2063222"/>
              <a:gd name="connsiteX161" fmla="*/ 101600 w 5278967"/>
              <a:gd name="connsiteY161" fmla="*/ 14288 h 2063222"/>
              <a:gd name="connsiteX162" fmla="*/ 101600 w 5278967"/>
              <a:gd name="connsiteY162" fmla="*/ 14288 h 2063222"/>
              <a:gd name="connsiteX163" fmla="*/ 101600 w 5278967"/>
              <a:gd name="connsiteY163" fmla="*/ 0 h 2063222"/>
              <a:gd name="connsiteX164" fmla="*/ 0 w 5278967"/>
              <a:gd name="connsiteY164" fmla="*/ 1588 h 2063222"/>
              <a:gd name="connsiteX0" fmla="*/ 5278967 w 5278967"/>
              <a:gd name="connsiteY0" fmla="*/ 2063222 h 2063222"/>
              <a:gd name="connsiteX1" fmla="*/ 5278967 w 5278967"/>
              <a:gd name="connsiteY1" fmla="*/ 1550988 h 2063222"/>
              <a:gd name="connsiteX2" fmla="*/ 5109634 w 5278967"/>
              <a:gd name="connsiteY2" fmla="*/ 1550988 h 2063222"/>
              <a:gd name="connsiteX3" fmla="*/ 5109634 w 5278967"/>
              <a:gd name="connsiteY3" fmla="*/ 1479022 h 2063222"/>
              <a:gd name="connsiteX4" fmla="*/ 4931834 w 5278967"/>
              <a:gd name="connsiteY4" fmla="*/ 1479022 h 2063222"/>
              <a:gd name="connsiteX5" fmla="*/ 4931834 w 5278967"/>
              <a:gd name="connsiteY5" fmla="*/ 1432455 h 2063222"/>
              <a:gd name="connsiteX6" fmla="*/ 4516967 w 5278967"/>
              <a:gd name="connsiteY6" fmla="*/ 1432455 h 2063222"/>
              <a:gd name="connsiteX7" fmla="*/ 4516967 w 5278967"/>
              <a:gd name="connsiteY7" fmla="*/ 1423988 h 2063222"/>
              <a:gd name="connsiteX8" fmla="*/ 4102100 w 5278967"/>
              <a:gd name="connsiteY8" fmla="*/ 1423988 h 2063222"/>
              <a:gd name="connsiteX9" fmla="*/ 4102100 w 5278967"/>
              <a:gd name="connsiteY9" fmla="*/ 1423988 h 2063222"/>
              <a:gd name="connsiteX10" fmla="*/ 4102100 w 5278967"/>
              <a:gd name="connsiteY10" fmla="*/ 1398588 h 2063222"/>
              <a:gd name="connsiteX11" fmla="*/ 4059767 w 5278967"/>
              <a:gd name="connsiteY11" fmla="*/ 1398588 h 2063222"/>
              <a:gd name="connsiteX12" fmla="*/ 4059767 w 5278967"/>
              <a:gd name="connsiteY12" fmla="*/ 1381655 h 2063222"/>
              <a:gd name="connsiteX13" fmla="*/ 3805767 w 5278967"/>
              <a:gd name="connsiteY13" fmla="*/ 1381655 h 2063222"/>
              <a:gd name="connsiteX14" fmla="*/ 3805767 w 5278967"/>
              <a:gd name="connsiteY14" fmla="*/ 1368955 h 2063222"/>
              <a:gd name="connsiteX15" fmla="*/ 3712634 w 5278967"/>
              <a:gd name="connsiteY15" fmla="*/ 1368955 h 2063222"/>
              <a:gd name="connsiteX16" fmla="*/ 3712634 w 5278967"/>
              <a:gd name="connsiteY16" fmla="*/ 1368955 h 2063222"/>
              <a:gd name="connsiteX17" fmla="*/ 3712634 w 5278967"/>
              <a:gd name="connsiteY17" fmla="*/ 1368955 h 2063222"/>
              <a:gd name="connsiteX18" fmla="*/ 3712634 w 5278967"/>
              <a:gd name="connsiteY18" fmla="*/ 1352022 h 2063222"/>
              <a:gd name="connsiteX19" fmla="*/ 3556000 w 5278967"/>
              <a:gd name="connsiteY19" fmla="*/ 1352022 h 2063222"/>
              <a:gd name="connsiteX20" fmla="*/ 3556000 w 5278967"/>
              <a:gd name="connsiteY20" fmla="*/ 1352022 h 2063222"/>
              <a:gd name="connsiteX21" fmla="*/ 3517900 w 5278967"/>
              <a:gd name="connsiteY21" fmla="*/ 1352022 h 2063222"/>
              <a:gd name="connsiteX22" fmla="*/ 3517900 w 5278967"/>
              <a:gd name="connsiteY22" fmla="*/ 1309688 h 2063222"/>
              <a:gd name="connsiteX23" fmla="*/ 3390900 w 5278967"/>
              <a:gd name="connsiteY23" fmla="*/ 1309688 h 2063222"/>
              <a:gd name="connsiteX24" fmla="*/ 3390900 w 5278967"/>
              <a:gd name="connsiteY24" fmla="*/ 1309688 h 2063222"/>
              <a:gd name="connsiteX25" fmla="*/ 3323167 w 5278967"/>
              <a:gd name="connsiteY25" fmla="*/ 1309688 h 2063222"/>
              <a:gd name="connsiteX26" fmla="*/ 3323167 w 5278967"/>
              <a:gd name="connsiteY26" fmla="*/ 1288522 h 2063222"/>
              <a:gd name="connsiteX27" fmla="*/ 3204634 w 5278967"/>
              <a:gd name="connsiteY27" fmla="*/ 1288522 h 2063222"/>
              <a:gd name="connsiteX28" fmla="*/ 3204634 w 5278967"/>
              <a:gd name="connsiteY28" fmla="*/ 1267355 h 2063222"/>
              <a:gd name="connsiteX29" fmla="*/ 3180821 w 5278967"/>
              <a:gd name="connsiteY29" fmla="*/ 1268942 h 2063222"/>
              <a:gd name="connsiteX30" fmla="*/ 3179234 w 5278967"/>
              <a:gd name="connsiteY30" fmla="*/ 1254655 h 2063222"/>
              <a:gd name="connsiteX31" fmla="*/ 3153834 w 5278967"/>
              <a:gd name="connsiteY31" fmla="*/ 1254655 h 2063222"/>
              <a:gd name="connsiteX32" fmla="*/ 3153834 w 5278967"/>
              <a:gd name="connsiteY32" fmla="*/ 1237722 h 2063222"/>
              <a:gd name="connsiteX33" fmla="*/ 3132667 w 5278967"/>
              <a:gd name="connsiteY33" fmla="*/ 1237722 h 2063222"/>
              <a:gd name="connsiteX34" fmla="*/ 3132667 w 5278967"/>
              <a:gd name="connsiteY34" fmla="*/ 1220788 h 2063222"/>
              <a:gd name="connsiteX35" fmla="*/ 3128434 w 5278967"/>
              <a:gd name="connsiteY35" fmla="*/ 1220788 h 2063222"/>
              <a:gd name="connsiteX36" fmla="*/ 3128434 w 5278967"/>
              <a:gd name="connsiteY36" fmla="*/ 1203855 h 2063222"/>
              <a:gd name="connsiteX37" fmla="*/ 2925234 w 5278967"/>
              <a:gd name="connsiteY37" fmla="*/ 1203855 h 2063222"/>
              <a:gd name="connsiteX38" fmla="*/ 2925234 w 5278967"/>
              <a:gd name="connsiteY38" fmla="*/ 1191155 h 2063222"/>
              <a:gd name="connsiteX39" fmla="*/ 2912534 w 5278967"/>
              <a:gd name="connsiteY39" fmla="*/ 1191155 h 2063222"/>
              <a:gd name="connsiteX40" fmla="*/ 2912534 w 5278967"/>
              <a:gd name="connsiteY40" fmla="*/ 1165755 h 2063222"/>
              <a:gd name="connsiteX41" fmla="*/ 2785534 w 5278967"/>
              <a:gd name="connsiteY41" fmla="*/ 1165755 h 2063222"/>
              <a:gd name="connsiteX42" fmla="*/ 2785534 w 5278967"/>
              <a:gd name="connsiteY42" fmla="*/ 1144588 h 2063222"/>
              <a:gd name="connsiteX43" fmla="*/ 2760134 w 5278967"/>
              <a:gd name="connsiteY43" fmla="*/ 1144588 h 2063222"/>
              <a:gd name="connsiteX44" fmla="*/ 2760134 w 5278967"/>
              <a:gd name="connsiteY44" fmla="*/ 1136122 h 2063222"/>
              <a:gd name="connsiteX45" fmla="*/ 2755900 w 5278967"/>
              <a:gd name="connsiteY45" fmla="*/ 1131888 h 2063222"/>
              <a:gd name="connsiteX46" fmla="*/ 2755900 w 5278967"/>
              <a:gd name="connsiteY46" fmla="*/ 1114955 h 2063222"/>
              <a:gd name="connsiteX47" fmla="*/ 2523067 w 5278967"/>
              <a:gd name="connsiteY47" fmla="*/ 1114955 h 2063222"/>
              <a:gd name="connsiteX48" fmla="*/ 2523067 w 5278967"/>
              <a:gd name="connsiteY48" fmla="*/ 1098022 h 2063222"/>
              <a:gd name="connsiteX49" fmla="*/ 2493434 w 5278967"/>
              <a:gd name="connsiteY49" fmla="*/ 1098022 h 2063222"/>
              <a:gd name="connsiteX50" fmla="*/ 2493434 w 5278967"/>
              <a:gd name="connsiteY50" fmla="*/ 1081088 h 2063222"/>
              <a:gd name="connsiteX51" fmla="*/ 2418822 w 5278967"/>
              <a:gd name="connsiteY51" fmla="*/ 1085851 h 2063222"/>
              <a:gd name="connsiteX52" fmla="*/ 2421467 w 5278967"/>
              <a:gd name="connsiteY52" fmla="*/ 1064155 h 2063222"/>
              <a:gd name="connsiteX53" fmla="*/ 2374900 w 5278967"/>
              <a:gd name="connsiteY53" fmla="*/ 1064155 h 2063222"/>
              <a:gd name="connsiteX54" fmla="*/ 2379134 w 5278967"/>
              <a:gd name="connsiteY54" fmla="*/ 1059921 h 2063222"/>
              <a:gd name="connsiteX55" fmla="*/ 2357967 w 5278967"/>
              <a:gd name="connsiteY55" fmla="*/ 1059921 h 2063222"/>
              <a:gd name="connsiteX56" fmla="*/ 2357967 w 5278967"/>
              <a:gd name="connsiteY56" fmla="*/ 1034522 h 2063222"/>
              <a:gd name="connsiteX57" fmla="*/ 2290234 w 5278967"/>
              <a:gd name="connsiteY57" fmla="*/ 1034522 h 2063222"/>
              <a:gd name="connsiteX58" fmla="*/ 2290234 w 5278967"/>
              <a:gd name="connsiteY58" fmla="*/ 1013355 h 2063222"/>
              <a:gd name="connsiteX59" fmla="*/ 2290234 w 5278967"/>
              <a:gd name="connsiteY59" fmla="*/ 1013355 h 2063222"/>
              <a:gd name="connsiteX60" fmla="*/ 2269067 w 5278967"/>
              <a:gd name="connsiteY60" fmla="*/ 1013355 h 2063222"/>
              <a:gd name="connsiteX61" fmla="*/ 2256367 w 5278967"/>
              <a:gd name="connsiteY61" fmla="*/ 1000655 h 2063222"/>
              <a:gd name="connsiteX62" fmla="*/ 2146300 w 5278967"/>
              <a:gd name="connsiteY62" fmla="*/ 1000655 h 2063222"/>
              <a:gd name="connsiteX63" fmla="*/ 2146300 w 5278967"/>
              <a:gd name="connsiteY63" fmla="*/ 1000655 h 2063222"/>
              <a:gd name="connsiteX64" fmla="*/ 2146300 w 5278967"/>
              <a:gd name="connsiteY64" fmla="*/ 979488 h 2063222"/>
              <a:gd name="connsiteX65" fmla="*/ 2116667 w 5278967"/>
              <a:gd name="connsiteY65" fmla="*/ 979488 h 2063222"/>
              <a:gd name="connsiteX66" fmla="*/ 2116667 w 5278967"/>
              <a:gd name="connsiteY66" fmla="*/ 954088 h 2063222"/>
              <a:gd name="connsiteX67" fmla="*/ 2040467 w 5278967"/>
              <a:gd name="connsiteY67" fmla="*/ 954088 h 2063222"/>
              <a:gd name="connsiteX68" fmla="*/ 2040467 w 5278967"/>
              <a:gd name="connsiteY68" fmla="*/ 932922 h 2063222"/>
              <a:gd name="connsiteX69" fmla="*/ 2002367 w 5278967"/>
              <a:gd name="connsiteY69" fmla="*/ 932922 h 2063222"/>
              <a:gd name="connsiteX70" fmla="*/ 2002367 w 5278967"/>
              <a:gd name="connsiteY70" fmla="*/ 907522 h 2063222"/>
              <a:gd name="connsiteX71" fmla="*/ 1985434 w 5278967"/>
              <a:gd name="connsiteY71" fmla="*/ 907522 h 2063222"/>
              <a:gd name="connsiteX72" fmla="*/ 1985434 w 5278967"/>
              <a:gd name="connsiteY72" fmla="*/ 890588 h 2063222"/>
              <a:gd name="connsiteX73" fmla="*/ 1976967 w 5278967"/>
              <a:gd name="connsiteY73" fmla="*/ 899055 h 2063222"/>
              <a:gd name="connsiteX74" fmla="*/ 1976967 w 5278967"/>
              <a:gd name="connsiteY74" fmla="*/ 899055 h 2063222"/>
              <a:gd name="connsiteX75" fmla="*/ 1976967 w 5278967"/>
              <a:gd name="connsiteY75" fmla="*/ 869422 h 2063222"/>
              <a:gd name="connsiteX76" fmla="*/ 1900767 w 5278967"/>
              <a:gd name="connsiteY76" fmla="*/ 869422 h 2063222"/>
              <a:gd name="connsiteX77" fmla="*/ 1899180 w 5278967"/>
              <a:gd name="connsiteY77" fmla="*/ 832910 h 2063222"/>
              <a:gd name="connsiteX78" fmla="*/ 1862667 w 5278967"/>
              <a:gd name="connsiteY78" fmla="*/ 831322 h 2063222"/>
              <a:gd name="connsiteX79" fmla="*/ 1862667 w 5278967"/>
              <a:gd name="connsiteY79" fmla="*/ 814388 h 2063222"/>
              <a:gd name="connsiteX80" fmla="*/ 1752600 w 5278967"/>
              <a:gd name="connsiteY80" fmla="*/ 814388 h 2063222"/>
              <a:gd name="connsiteX81" fmla="*/ 1752600 w 5278967"/>
              <a:gd name="connsiteY81" fmla="*/ 793222 h 2063222"/>
              <a:gd name="connsiteX82" fmla="*/ 1684867 w 5278967"/>
              <a:gd name="connsiteY82" fmla="*/ 793222 h 2063222"/>
              <a:gd name="connsiteX83" fmla="*/ 1684867 w 5278967"/>
              <a:gd name="connsiteY83" fmla="*/ 772055 h 2063222"/>
              <a:gd name="connsiteX84" fmla="*/ 1659467 w 5278967"/>
              <a:gd name="connsiteY84" fmla="*/ 772055 h 2063222"/>
              <a:gd name="connsiteX85" fmla="*/ 1659467 w 5278967"/>
              <a:gd name="connsiteY85" fmla="*/ 759355 h 2063222"/>
              <a:gd name="connsiteX86" fmla="*/ 1612900 w 5278967"/>
              <a:gd name="connsiteY86" fmla="*/ 759355 h 2063222"/>
              <a:gd name="connsiteX87" fmla="*/ 1612900 w 5278967"/>
              <a:gd name="connsiteY87" fmla="*/ 759355 h 2063222"/>
              <a:gd name="connsiteX88" fmla="*/ 1612900 w 5278967"/>
              <a:gd name="connsiteY88" fmla="*/ 733955 h 2063222"/>
              <a:gd name="connsiteX89" fmla="*/ 1545167 w 5278967"/>
              <a:gd name="connsiteY89" fmla="*/ 733955 h 2063222"/>
              <a:gd name="connsiteX90" fmla="*/ 1545167 w 5278967"/>
              <a:gd name="connsiteY90" fmla="*/ 717022 h 2063222"/>
              <a:gd name="connsiteX91" fmla="*/ 1515534 w 5278967"/>
              <a:gd name="connsiteY91" fmla="*/ 717022 h 2063222"/>
              <a:gd name="connsiteX92" fmla="*/ 1515534 w 5278967"/>
              <a:gd name="connsiteY92" fmla="*/ 704322 h 2063222"/>
              <a:gd name="connsiteX93" fmla="*/ 1511300 w 5278967"/>
              <a:gd name="connsiteY93" fmla="*/ 704322 h 2063222"/>
              <a:gd name="connsiteX94" fmla="*/ 1511300 w 5278967"/>
              <a:gd name="connsiteY94" fmla="*/ 704322 h 2063222"/>
              <a:gd name="connsiteX95" fmla="*/ 1511300 w 5278967"/>
              <a:gd name="connsiteY95" fmla="*/ 704322 h 2063222"/>
              <a:gd name="connsiteX96" fmla="*/ 1464734 w 5278967"/>
              <a:gd name="connsiteY96" fmla="*/ 704322 h 2063222"/>
              <a:gd name="connsiteX97" fmla="*/ 1464734 w 5278967"/>
              <a:gd name="connsiteY97" fmla="*/ 674688 h 2063222"/>
              <a:gd name="connsiteX98" fmla="*/ 1464734 w 5278967"/>
              <a:gd name="connsiteY98" fmla="*/ 674688 h 2063222"/>
              <a:gd name="connsiteX99" fmla="*/ 1435100 w 5278967"/>
              <a:gd name="connsiteY99" fmla="*/ 674688 h 2063222"/>
              <a:gd name="connsiteX100" fmla="*/ 1435100 w 5278967"/>
              <a:gd name="connsiteY100" fmla="*/ 632355 h 2063222"/>
              <a:gd name="connsiteX101" fmla="*/ 1397000 w 5278967"/>
              <a:gd name="connsiteY101" fmla="*/ 632355 h 2063222"/>
              <a:gd name="connsiteX102" fmla="*/ 1397000 w 5278967"/>
              <a:gd name="connsiteY102" fmla="*/ 619655 h 2063222"/>
              <a:gd name="connsiteX103" fmla="*/ 1341967 w 5278967"/>
              <a:gd name="connsiteY103" fmla="*/ 619655 h 2063222"/>
              <a:gd name="connsiteX104" fmla="*/ 1341967 w 5278967"/>
              <a:gd name="connsiteY104" fmla="*/ 594255 h 2063222"/>
              <a:gd name="connsiteX105" fmla="*/ 1320800 w 5278967"/>
              <a:gd name="connsiteY105" fmla="*/ 594255 h 2063222"/>
              <a:gd name="connsiteX106" fmla="*/ 1320800 w 5278967"/>
              <a:gd name="connsiteY106" fmla="*/ 594255 h 2063222"/>
              <a:gd name="connsiteX107" fmla="*/ 1320800 w 5278967"/>
              <a:gd name="connsiteY107" fmla="*/ 556155 h 2063222"/>
              <a:gd name="connsiteX108" fmla="*/ 1193800 w 5278967"/>
              <a:gd name="connsiteY108" fmla="*/ 556155 h 2063222"/>
              <a:gd name="connsiteX109" fmla="*/ 1193800 w 5278967"/>
              <a:gd name="connsiteY109" fmla="*/ 543455 h 2063222"/>
              <a:gd name="connsiteX110" fmla="*/ 1083734 w 5278967"/>
              <a:gd name="connsiteY110" fmla="*/ 543455 h 2063222"/>
              <a:gd name="connsiteX111" fmla="*/ 1083734 w 5278967"/>
              <a:gd name="connsiteY111" fmla="*/ 526522 h 2063222"/>
              <a:gd name="connsiteX112" fmla="*/ 1054100 w 5278967"/>
              <a:gd name="connsiteY112" fmla="*/ 526522 h 2063222"/>
              <a:gd name="connsiteX113" fmla="*/ 1054100 w 5278967"/>
              <a:gd name="connsiteY113" fmla="*/ 522288 h 2063222"/>
              <a:gd name="connsiteX114" fmla="*/ 990600 w 5278967"/>
              <a:gd name="connsiteY114" fmla="*/ 522288 h 2063222"/>
              <a:gd name="connsiteX115" fmla="*/ 990600 w 5278967"/>
              <a:gd name="connsiteY115" fmla="*/ 496888 h 2063222"/>
              <a:gd name="connsiteX116" fmla="*/ 973667 w 5278967"/>
              <a:gd name="connsiteY116" fmla="*/ 496888 h 2063222"/>
              <a:gd name="connsiteX117" fmla="*/ 973667 w 5278967"/>
              <a:gd name="connsiteY117" fmla="*/ 488422 h 2063222"/>
              <a:gd name="connsiteX118" fmla="*/ 935567 w 5278967"/>
              <a:gd name="connsiteY118" fmla="*/ 488422 h 2063222"/>
              <a:gd name="connsiteX119" fmla="*/ 935567 w 5278967"/>
              <a:gd name="connsiteY119" fmla="*/ 488422 h 2063222"/>
              <a:gd name="connsiteX120" fmla="*/ 935567 w 5278967"/>
              <a:gd name="connsiteY120" fmla="*/ 454555 h 2063222"/>
              <a:gd name="connsiteX121" fmla="*/ 867834 w 5278967"/>
              <a:gd name="connsiteY121" fmla="*/ 454555 h 2063222"/>
              <a:gd name="connsiteX122" fmla="*/ 867834 w 5278967"/>
              <a:gd name="connsiteY122" fmla="*/ 454555 h 2063222"/>
              <a:gd name="connsiteX123" fmla="*/ 846667 w 5278967"/>
              <a:gd name="connsiteY123" fmla="*/ 454555 h 2063222"/>
              <a:gd name="connsiteX124" fmla="*/ 846667 w 5278967"/>
              <a:gd name="connsiteY124" fmla="*/ 420688 h 2063222"/>
              <a:gd name="connsiteX125" fmla="*/ 846667 w 5278967"/>
              <a:gd name="connsiteY125" fmla="*/ 420688 h 2063222"/>
              <a:gd name="connsiteX126" fmla="*/ 817034 w 5278967"/>
              <a:gd name="connsiteY126" fmla="*/ 420688 h 2063222"/>
              <a:gd name="connsiteX127" fmla="*/ 787400 w 5278967"/>
              <a:gd name="connsiteY127" fmla="*/ 420688 h 2063222"/>
              <a:gd name="connsiteX128" fmla="*/ 787400 w 5278967"/>
              <a:gd name="connsiteY128" fmla="*/ 391055 h 2063222"/>
              <a:gd name="connsiteX129" fmla="*/ 762000 w 5278967"/>
              <a:gd name="connsiteY129" fmla="*/ 391055 h 2063222"/>
              <a:gd name="connsiteX130" fmla="*/ 762000 w 5278967"/>
              <a:gd name="connsiteY130" fmla="*/ 357188 h 2063222"/>
              <a:gd name="connsiteX131" fmla="*/ 706967 w 5278967"/>
              <a:gd name="connsiteY131" fmla="*/ 357188 h 2063222"/>
              <a:gd name="connsiteX132" fmla="*/ 694267 w 5278967"/>
              <a:gd name="connsiteY132" fmla="*/ 344488 h 2063222"/>
              <a:gd name="connsiteX133" fmla="*/ 635000 w 5278967"/>
              <a:gd name="connsiteY133" fmla="*/ 344488 h 2063222"/>
              <a:gd name="connsiteX134" fmla="*/ 635000 w 5278967"/>
              <a:gd name="connsiteY134" fmla="*/ 323322 h 2063222"/>
              <a:gd name="connsiteX135" fmla="*/ 567267 w 5278967"/>
              <a:gd name="connsiteY135" fmla="*/ 323322 h 2063222"/>
              <a:gd name="connsiteX136" fmla="*/ 567267 w 5278967"/>
              <a:gd name="connsiteY136" fmla="*/ 323322 h 2063222"/>
              <a:gd name="connsiteX137" fmla="*/ 546100 w 5278967"/>
              <a:gd name="connsiteY137" fmla="*/ 302155 h 2063222"/>
              <a:gd name="connsiteX138" fmla="*/ 546100 w 5278967"/>
              <a:gd name="connsiteY138" fmla="*/ 276755 h 2063222"/>
              <a:gd name="connsiteX139" fmla="*/ 516467 w 5278967"/>
              <a:gd name="connsiteY139" fmla="*/ 276755 h 2063222"/>
              <a:gd name="connsiteX140" fmla="*/ 516467 w 5278967"/>
              <a:gd name="connsiteY140" fmla="*/ 242888 h 2063222"/>
              <a:gd name="connsiteX141" fmla="*/ 461434 w 5278967"/>
              <a:gd name="connsiteY141" fmla="*/ 242888 h 2063222"/>
              <a:gd name="connsiteX142" fmla="*/ 461434 w 5278967"/>
              <a:gd name="connsiteY142" fmla="*/ 230188 h 2063222"/>
              <a:gd name="connsiteX143" fmla="*/ 436034 w 5278967"/>
              <a:gd name="connsiteY143" fmla="*/ 230188 h 2063222"/>
              <a:gd name="connsiteX144" fmla="*/ 436034 w 5278967"/>
              <a:gd name="connsiteY144" fmla="*/ 179388 h 2063222"/>
              <a:gd name="connsiteX145" fmla="*/ 402167 w 5278967"/>
              <a:gd name="connsiteY145" fmla="*/ 179388 h 2063222"/>
              <a:gd name="connsiteX146" fmla="*/ 402167 w 5278967"/>
              <a:gd name="connsiteY146" fmla="*/ 145522 h 2063222"/>
              <a:gd name="connsiteX147" fmla="*/ 402167 w 5278967"/>
              <a:gd name="connsiteY147" fmla="*/ 145522 h 2063222"/>
              <a:gd name="connsiteX148" fmla="*/ 389467 w 5278967"/>
              <a:gd name="connsiteY148" fmla="*/ 132822 h 2063222"/>
              <a:gd name="connsiteX149" fmla="*/ 304800 w 5278967"/>
              <a:gd name="connsiteY149" fmla="*/ 132822 h 2063222"/>
              <a:gd name="connsiteX150" fmla="*/ 304800 w 5278967"/>
              <a:gd name="connsiteY150" fmla="*/ 86255 h 2063222"/>
              <a:gd name="connsiteX151" fmla="*/ 283634 w 5278967"/>
              <a:gd name="connsiteY151" fmla="*/ 86255 h 2063222"/>
              <a:gd name="connsiteX152" fmla="*/ 283634 w 5278967"/>
              <a:gd name="connsiteY152" fmla="*/ 65088 h 2063222"/>
              <a:gd name="connsiteX153" fmla="*/ 232834 w 5278967"/>
              <a:gd name="connsiteY153" fmla="*/ 65088 h 2063222"/>
              <a:gd name="connsiteX154" fmla="*/ 232834 w 5278967"/>
              <a:gd name="connsiteY154" fmla="*/ 48155 h 2063222"/>
              <a:gd name="connsiteX155" fmla="*/ 232834 w 5278967"/>
              <a:gd name="connsiteY155" fmla="*/ 48155 h 2063222"/>
              <a:gd name="connsiteX156" fmla="*/ 203200 w 5278967"/>
              <a:gd name="connsiteY156" fmla="*/ 48155 h 2063222"/>
              <a:gd name="connsiteX157" fmla="*/ 203200 w 5278967"/>
              <a:gd name="connsiteY157" fmla="*/ 48155 h 2063222"/>
              <a:gd name="connsiteX158" fmla="*/ 143934 w 5278967"/>
              <a:gd name="connsiteY158" fmla="*/ 48155 h 2063222"/>
              <a:gd name="connsiteX159" fmla="*/ 143934 w 5278967"/>
              <a:gd name="connsiteY159" fmla="*/ 14288 h 2063222"/>
              <a:gd name="connsiteX160" fmla="*/ 101600 w 5278967"/>
              <a:gd name="connsiteY160" fmla="*/ 14288 h 2063222"/>
              <a:gd name="connsiteX161" fmla="*/ 101600 w 5278967"/>
              <a:gd name="connsiteY161" fmla="*/ 14288 h 2063222"/>
              <a:gd name="connsiteX162" fmla="*/ 101600 w 5278967"/>
              <a:gd name="connsiteY162" fmla="*/ 14288 h 2063222"/>
              <a:gd name="connsiteX163" fmla="*/ 101600 w 5278967"/>
              <a:gd name="connsiteY163" fmla="*/ 0 h 2063222"/>
              <a:gd name="connsiteX164" fmla="*/ 0 w 5278967"/>
              <a:gd name="connsiteY164" fmla="*/ 1588 h 206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5278967" h="2063222">
                <a:moveTo>
                  <a:pt x="5278967" y="2063222"/>
                </a:moveTo>
                <a:lnTo>
                  <a:pt x="5278967" y="1550988"/>
                </a:lnTo>
                <a:lnTo>
                  <a:pt x="5109634" y="1550988"/>
                </a:lnTo>
                <a:lnTo>
                  <a:pt x="5109634" y="1479022"/>
                </a:lnTo>
                <a:lnTo>
                  <a:pt x="4931834" y="1479022"/>
                </a:lnTo>
                <a:lnTo>
                  <a:pt x="4931834" y="1432455"/>
                </a:lnTo>
                <a:lnTo>
                  <a:pt x="4516967" y="1432455"/>
                </a:lnTo>
                <a:lnTo>
                  <a:pt x="4516967" y="1423988"/>
                </a:lnTo>
                <a:lnTo>
                  <a:pt x="4102100" y="1423988"/>
                </a:lnTo>
                <a:lnTo>
                  <a:pt x="4102100" y="1423988"/>
                </a:lnTo>
                <a:lnTo>
                  <a:pt x="4102100" y="1398588"/>
                </a:lnTo>
                <a:lnTo>
                  <a:pt x="4059767" y="1398588"/>
                </a:lnTo>
                <a:lnTo>
                  <a:pt x="4059767" y="1381655"/>
                </a:lnTo>
                <a:lnTo>
                  <a:pt x="3805767" y="1381655"/>
                </a:lnTo>
                <a:lnTo>
                  <a:pt x="3805767" y="1368955"/>
                </a:lnTo>
                <a:lnTo>
                  <a:pt x="3712634" y="1368955"/>
                </a:lnTo>
                <a:lnTo>
                  <a:pt x="3712634" y="1368955"/>
                </a:lnTo>
                <a:lnTo>
                  <a:pt x="3712634" y="1368955"/>
                </a:lnTo>
                <a:lnTo>
                  <a:pt x="3712634" y="1352022"/>
                </a:lnTo>
                <a:lnTo>
                  <a:pt x="3556000" y="1352022"/>
                </a:lnTo>
                <a:lnTo>
                  <a:pt x="3556000" y="1352022"/>
                </a:lnTo>
                <a:lnTo>
                  <a:pt x="3517900" y="1352022"/>
                </a:lnTo>
                <a:lnTo>
                  <a:pt x="3517900" y="1309688"/>
                </a:lnTo>
                <a:lnTo>
                  <a:pt x="3390900" y="1309688"/>
                </a:lnTo>
                <a:lnTo>
                  <a:pt x="3390900" y="1309688"/>
                </a:lnTo>
                <a:lnTo>
                  <a:pt x="3323167" y="1309688"/>
                </a:lnTo>
                <a:lnTo>
                  <a:pt x="3323167" y="1288522"/>
                </a:lnTo>
                <a:lnTo>
                  <a:pt x="3204634" y="1288522"/>
                </a:lnTo>
                <a:lnTo>
                  <a:pt x="3204634" y="1267355"/>
                </a:lnTo>
                <a:lnTo>
                  <a:pt x="3180821" y="1268942"/>
                </a:lnTo>
                <a:lnTo>
                  <a:pt x="3179234" y="1254655"/>
                </a:lnTo>
                <a:lnTo>
                  <a:pt x="3153834" y="1254655"/>
                </a:lnTo>
                <a:lnTo>
                  <a:pt x="3153834" y="1237722"/>
                </a:lnTo>
                <a:lnTo>
                  <a:pt x="3132667" y="1237722"/>
                </a:lnTo>
                <a:lnTo>
                  <a:pt x="3132667" y="1220788"/>
                </a:lnTo>
                <a:lnTo>
                  <a:pt x="3128434" y="1220788"/>
                </a:lnTo>
                <a:lnTo>
                  <a:pt x="3128434" y="1203855"/>
                </a:lnTo>
                <a:lnTo>
                  <a:pt x="2925234" y="1203855"/>
                </a:lnTo>
                <a:lnTo>
                  <a:pt x="2925234" y="1191155"/>
                </a:lnTo>
                <a:lnTo>
                  <a:pt x="2912534" y="1191155"/>
                </a:lnTo>
                <a:lnTo>
                  <a:pt x="2912534" y="1165755"/>
                </a:lnTo>
                <a:lnTo>
                  <a:pt x="2785534" y="1165755"/>
                </a:lnTo>
                <a:lnTo>
                  <a:pt x="2785534" y="1144588"/>
                </a:lnTo>
                <a:lnTo>
                  <a:pt x="2760134" y="1144588"/>
                </a:lnTo>
                <a:lnTo>
                  <a:pt x="2760134" y="1136122"/>
                </a:lnTo>
                <a:lnTo>
                  <a:pt x="2755900" y="1131888"/>
                </a:lnTo>
                <a:lnTo>
                  <a:pt x="2755900" y="1114955"/>
                </a:lnTo>
                <a:lnTo>
                  <a:pt x="2523067" y="1114955"/>
                </a:lnTo>
                <a:lnTo>
                  <a:pt x="2523067" y="1098022"/>
                </a:lnTo>
                <a:lnTo>
                  <a:pt x="2493434" y="1098022"/>
                </a:lnTo>
                <a:lnTo>
                  <a:pt x="2493434" y="1081088"/>
                </a:lnTo>
                <a:lnTo>
                  <a:pt x="2418822" y="1085851"/>
                </a:lnTo>
                <a:lnTo>
                  <a:pt x="2421467" y="1064155"/>
                </a:lnTo>
                <a:lnTo>
                  <a:pt x="2374900" y="1064155"/>
                </a:lnTo>
                <a:lnTo>
                  <a:pt x="2379134" y="1059921"/>
                </a:lnTo>
                <a:lnTo>
                  <a:pt x="2357967" y="1059921"/>
                </a:lnTo>
                <a:lnTo>
                  <a:pt x="2357967" y="1034522"/>
                </a:lnTo>
                <a:lnTo>
                  <a:pt x="2290234" y="1034522"/>
                </a:lnTo>
                <a:lnTo>
                  <a:pt x="2290234" y="1013355"/>
                </a:lnTo>
                <a:lnTo>
                  <a:pt x="2290234" y="1013355"/>
                </a:lnTo>
                <a:lnTo>
                  <a:pt x="2269067" y="1013355"/>
                </a:lnTo>
                <a:lnTo>
                  <a:pt x="2256367" y="1000655"/>
                </a:lnTo>
                <a:lnTo>
                  <a:pt x="2146300" y="1000655"/>
                </a:lnTo>
                <a:lnTo>
                  <a:pt x="2146300" y="1000655"/>
                </a:lnTo>
                <a:lnTo>
                  <a:pt x="2146300" y="979488"/>
                </a:lnTo>
                <a:lnTo>
                  <a:pt x="2116667" y="979488"/>
                </a:lnTo>
                <a:lnTo>
                  <a:pt x="2116667" y="954088"/>
                </a:lnTo>
                <a:lnTo>
                  <a:pt x="2040467" y="954088"/>
                </a:lnTo>
                <a:lnTo>
                  <a:pt x="2040467" y="932922"/>
                </a:lnTo>
                <a:lnTo>
                  <a:pt x="2002367" y="932922"/>
                </a:lnTo>
                <a:lnTo>
                  <a:pt x="2002367" y="907522"/>
                </a:lnTo>
                <a:lnTo>
                  <a:pt x="1985434" y="907522"/>
                </a:lnTo>
                <a:lnTo>
                  <a:pt x="1985434" y="890588"/>
                </a:lnTo>
                <a:lnTo>
                  <a:pt x="1976967" y="899055"/>
                </a:lnTo>
                <a:lnTo>
                  <a:pt x="1976967" y="899055"/>
                </a:lnTo>
                <a:lnTo>
                  <a:pt x="1976967" y="869422"/>
                </a:lnTo>
                <a:lnTo>
                  <a:pt x="1900767" y="869422"/>
                </a:lnTo>
                <a:lnTo>
                  <a:pt x="1899180" y="832910"/>
                </a:lnTo>
                <a:lnTo>
                  <a:pt x="1862667" y="831322"/>
                </a:lnTo>
                <a:lnTo>
                  <a:pt x="1862667" y="814388"/>
                </a:lnTo>
                <a:lnTo>
                  <a:pt x="1752600" y="814388"/>
                </a:lnTo>
                <a:lnTo>
                  <a:pt x="1752600" y="793222"/>
                </a:lnTo>
                <a:lnTo>
                  <a:pt x="1684867" y="793222"/>
                </a:lnTo>
                <a:lnTo>
                  <a:pt x="1684867" y="772055"/>
                </a:lnTo>
                <a:lnTo>
                  <a:pt x="1659467" y="772055"/>
                </a:lnTo>
                <a:lnTo>
                  <a:pt x="1659467" y="759355"/>
                </a:lnTo>
                <a:lnTo>
                  <a:pt x="1612900" y="759355"/>
                </a:lnTo>
                <a:lnTo>
                  <a:pt x="1612900" y="759355"/>
                </a:lnTo>
                <a:lnTo>
                  <a:pt x="1612900" y="733955"/>
                </a:lnTo>
                <a:lnTo>
                  <a:pt x="1545167" y="733955"/>
                </a:lnTo>
                <a:lnTo>
                  <a:pt x="1545167" y="717022"/>
                </a:lnTo>
                <a:lnTo>
                  <a:pt x="1515534" y="717022"/>
                </a:lnTo>
                <a:lnTo>
                  <a:pt x="1515534" y="704322"/>
                </a:lnTo>
                <a:lnTo>
                  <a:pt x="1511300" y="704322"/>
                </a:lnTo>
                <a:lnTo>
                  <a:pt x="1511300" y="704322"/>
                </a:lnTo>
                <a:lnTo>
                  <a:pt x="1511300" y="704322"/>
                </a:lnTo>
                <a:lnTo>
                  <a:pt x="1464734" y="704322"/>
                </a:lnTo>
                <a:lnTo>
                  <a:pt x="1464734" y="674688"/>
                </a:lnTo>
                <a:lnTo>
                  <a:pt x="1464734" y="674688"/>
                </a:lnTo>
                <a:lnTo>
                  <a:pt x="1435100" y="674688"/>
                </a:lnTo>
                <a:lnTo>
                  <a:pt x="1435100" y="632355"/>
                </a:lnTo>
                <a:lnTo>
                  <a:pt x="1397000" y="632355"/>
                </a:lnTo>
                <a:lnTo>
                  <a:pt x="1397000" y="619655"/>
                </a:lnTo>
                <a:lnTo>
                  <a:pt x="1341967" y="619655"/>
                </a:lnTo>
                <a:lnTo>
                  <a:pt x="1341967" y="594255"/>
                </a:lnTo>
                <a:lnTo>
                  <a:pt x="1320800" y="594255"/>
                </a:lnTo>
                <a:lnTo>
                  <a:pt x="1320800" y="594255"/>
                </a:lnTo>
                <a:lnTo>
                  <a:pt x="1320800" y="556155"/>
                </a:lnTo>
                <a:lnTo>
                  <a:pt x="1193800" y="556155"/>
                </a:lnTo>
                <a:lnTo>
                  <a:pt x="1193800" y="543455"/>
                </a:lnTo>
                <a:lnTo>
                  <a:pt x="1083734" y="543455"/>
                </a:lnTo>
                <a:lnTo>
                  <a:pt x="1083734" y="526522"/>
                </a:lnTo>
                <a:lnTo>
                  <a:pt x="1054100" y="526522"/>
                </a:lnTo>
                <a:lnTo>
                  <a:pt x="1054100" y="522288"/>
                </a:lnTo>
                <a:lnTo>
                  <a:pt x="990600" y="522288"/>
                </a:lnTo>
                <a:lnTo>
                  <a:pt x="990600" y="496888"/>
                </a:lnTo>
                <a:lnTo>
                  <a:pt x="973667" y="496888"/>
                </a:lnTo>
                <a:lnTo>
                  <a:pt x="973667" y="488422"/>
                </a:lnTo>
                <a:lnTo>
                  <a:pt x="935567" y="488422"/>
                </a:lnTo>
                <a:lnTo>
                  <a:pt x="935567" y="488422"/>
                </a:lnTo>
                <a:lnTo>
                  <a:pt x="935567" y="454555"/>
                </a:lnTo>
                <a:lnTo>
                  <a:pt x="867834" y="454555"/>
                </a:lnTo>
                <a:lnTo>
                  <a:pt x="867834" y="454555"/>
                </a:lnTo>
                <a:lnTo>
                  <a:pt x="846667" y="454555"/>
                </a:lnTo>
                <a:lnTo>
                  <a:pt x="846667" y="420688"/>
                </a:lnTo>
                <a:lnTo>
                  <a:pt x="846667" y="420688"/>
                </a:lnTo>
                <a:lnTo>
                  <a:pt x="817034" y="420688"/>
                </a:lnTo>
                <a:lnTo>
                  <a:pt x="787400" y="420688"/>
                </a:lnTo>
                <a:lnTo>
                  <a:pt x="787400" y="391055"/>
                </a:lnTo>
                <a:lnTo>
                  <a:pt x="762000" y="391055"/>
                </a:lnTo>
                <a:lnTo>
                  <a:pt x="762000" y="357188"/>
                </a:lnTo>
                <a:lnTo>
                  <a:pt x="706967" y="357188"/>
                </a:lnTo>
                <a:lnTo>
                  <a:pt x="694267" y="344488"/>
                </a:lnTo>
                <a:lnTo>
                  <a:pt x="635000" y="344488"/>
                </a:lnTo>
                <a:lnTo>
                  <a:pt x="635000" y="323322"/>
                </a:lnTo>
                <a:lnTo>
                  <a:pt x="567267" y="323322"/>
                </a:lnTo>
                <a:lnTo>
                  <a:pt x="567267" y="323322"/>
                </a:lnTo>
                <a:lnTo>
                  <a:pt x="546100" y="302155"/>
                </a:lnTo>
                <a:lnTo>
                  <a:pt x="546100" y="276755"/>
                </a:lnTo>
                <a:lnTo>
                  <a:pt x="516467" y="276755"/>
                </a:lnTo>
                <a:lnTo>
                  <a:pt x="516467" y="242888"/>
                </a:lnTo>
                <a:lnTo>
                  <a:pt x="461434" y="242888"/>
                </a:lnTo>
                <a:lnTo>
                  <a:pt x="461434" y="230188"/>
                </a:lnTo>
                <a:lnTo>
                  <a:pt x="436034" y="230188"/>
                </a:lnTo>
                <a:lnTo>
                  <a:pt x="436034" y="179388"/>
                </a:lnTo>
                <a:lnTo>
                  <a:pt x="402167" y="179388"/>
                </a:lnTo>
                <a:lnTo>
                  <a:pt x="402167" y="145522"/>
                </a:lnTo>
                <a:lnTo>
                  <a:pt x="402167" y="145522"/>
                </a:lnTo>
                <a:lnTo>
                  <a:pt x="389467" y="132822"/>
                </a:lnTo>
                <a:lnTo>
                  <a:pt x="304800" y="132822"/>
                </a:lnTo>
                <a:lnTo>
                  <a:pt x="304800" y="86255"/>
                </a:lnTo>
                <a:lnTo>
                  <a:pt x="283634" y="86255"/>
                </a:lnTo>
                <a:lnTo>
                  <a:pt x="283634" y="65088"/>
                </a:lnTo>
                <a:lnTo>
                  <a:pt x="232834" y="65088"/>
                </a:lnTo>
                <a:lnTo>
                  <a:pt x="232834" y="48155"/>
                </a:lnTo>
                <a:lnTo>
                  <a:pt x="232834" y="48155"/>
                </a:lnTo>
                <a:lnTo>
                  <a:pt x="203200" y="48155"/>
                </a:lnTo>
                <a:lnTo>
                  <a:pt x="203200" y="48155"/>
                </a:lnTo>
                <a:lnTo>
                  <a:pt x="143934" y="48155"/>
                </a:lnTo>
                <a:lnTo>
                  <a:pt x="143934" y="14288"/>
                </a:lnTo>
                <a:lnTo>
                  <a:pt x="101600" y="14288"/>
                </a:lnTo>
                <a:lnTo>
                  <a:pt x="101600" y="14288"/>
                </a:lnTo>
                <a:lnTo>
                  <a:pt x="101600" y="14288"/>
                </a:lnTo>
                <a:lnTo>
                  <a:pt x="101600" y="0"/>
                </a:lnTo>
                <a:cubicBezTo>
                  <a:pt x="63500" y="0"/>
                  <a:pt x="38100" y="1588"/>
                  <a:pt x="0" y="1588"/>
                </a:cubicBez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386" name="Group 385">
            <a:extLst>
              <a:ext uri="{FF2B5EF4-FFF2-40B4-BE49-F238E27FC236}">
                <a16:creationId xmlns:a16="http://schemas.microsoft.com/office/drawing/2014/main" id="{D8C39B85-9DA7-32A3-3394-0CEF7F69B3E7}"/>
              </a:ext>
            </a:extLst>
          </p:cNvPr>
          <p:cNvGrpSpPr/>
          <p:nvPr/>
        </p:nvGrpSpPr>
        <p:grpSpPr>
          <a:xfrm>
            <a:off x="6019442" y="2400976"/>
            <a:ext cx="5301182" cy="1673722"/>
            <a:chOff x="6019442" y="3184748"/>
            <a:chExt cx="5301182" cy="1673722"/>
          </a:xfrm>
        </p:grpSpPr>
        <p:grpSp>
          <p:nvGrpSpPr>
            <p:cNvPr id="323" name="Group 322">
              <a:extLst>
                <a:ext uri="{FF2B5EF4-FFF2-40B4-BE49-F238E27FC236}">
                  <a16:creationId xmlns:a16="http://schemas.microsoft.com/office/drawing/2014/main" id="{2A5A1FA7-4580-FC78-5594-BC589B0D0960}"/>
                </a:ext>
              </a:extLst>
            </p:cNvPr>
            <p:cNvGrpSpPr/>
            <p:nvPr/>
          </p:nvGrpSpPr>
          <p:grpSpPr>
            <a:xfrm>
              <a:off x="6019442" y="3184748"/>
              <a:ext cx="106174" cy="106174"/>
              <a:chOff x="9084759" y="4478261"/>
              <a:chExt cx="106174" cy="106174"/>
            </a:xfrm>
          </p:grpSpPr>
          <p:cxnSp>
            <p:nvCxnSpPr>
              <p:cNvPr id="324" name="Straight Connector 323">
                <a:extLst>
                  <a:ext uri="{FF2B5EF4-FFF2-40B4-BE49-F238E27FC236}">
                    <a16:creationId xmlns:a16="http://schemas.microsoft.com/office/drawing/2014/main" id="{26504690-D67C-61CC-8F3D-83A47C805511}"/>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73BBFE56-729F-6CC5-7268-8A9C65E4DC53}"/>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6" name="Group 325">
              <a:extLst>
                <a:ext uri="{FF2B5EF4-FFF2-40B4-BE49-F238E27FC236}">
                  <a16:creationId xmlns:a16="http://schemas.microsoft.com/office/drawing/2014/main" id="{2113F4C1-0FB1-0313-3C00-3F7FB1682FA4}"/>
                </a:ext>
              </a:extLst>
            </p:cNvPr>
            <p:cNvGrpSpPr/>
            <p:nvPr/>
          </p:nvGrpSpPr>
          <p:grpSpPr>
            <a:xfrm>
              <a:off x="7238487" y="3753859"/>
              <a:ext cx="106174" cy="106174"/>
              <a:chOff x="9084759" y="4478261"/>
              <a:chExt cx="106174" cy="106174"/>
            </a:xfrm>
          </p:grpSpPr>
          <p:cxnSp>
            <p:nvCxnSpPr>
              <p:cNvPr id="327" name="Straight Connector 326">
                <a:extLst>
                  <a:ext uri="{FF2B5EF4-FFF2-40B4-BE49-F238E27FC236}">
                    <a16:creationId xmlns:a16="http://schemas.microsoft.com/office/drawing/2014/main" id="{6FB43BD4-CA7D-B9CE-9383-A29DCA23E320}"/>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4BFFF677-C6E0-958F-BA41-B8F04DD319E5}"/>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9" name="Group 328">
              <a:extLst>
                <a:ext uri="{FF2B5EF4-FFF2-40B4-BE49-F238E27FC236}">
                  <a16:creationId xmlns:a16="http://schemas.microsoft.com/office/drawing/2014/main" id="{EEA96977-1C1F-B8DB-B375-B8D277A6A6F3}"/>
                </a:ext>
              </a:extLst>
            </p:cNvPr>
            <p:cNvGrpSpPr/>
            <p:nvPr/>
          </p:nvGrpSpPr>
          <p:grpSpPr>
            <a:xfrm>
              <a:off x="7748073" y="3986432"/>
              <a:ext cx="106174" cy="106174"/>
              <a:chOff x="9084759" y="4478261"/>
              <a:chExt cx="106174" cy="106174"/>
            </a:xfrm>
          </p:grpSpPr>
          <p:cxnSp>
            <p:nvCxnSpPr>
              <p:cNvPr id="330" name="Straight Connector 329">
                <a:extLst>
                  <a:ext uri="{FF2B5EF4-FFF2-40B4-BE49-F238E27FC236}">
                    <a16:creationId xmlns:a16="http://schemas.microsoft.com/office/drawing/2014/main" id="{2C13B280-9588-ABB9-BD60-08CDFF2E5527}"/>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F776702A-265C-B3A7-E165-270B21EB4085}"/>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2" name="Group 331">
              <a:extLst>
                <a:ext uri="{FF2B5EF4-FFF2-40B4-BE49-F238E27FC236}">
                  <a16:creationId xmlns:a16="http://schemas.microsoft.com/office/drawing/2014/main" id="{E8DF36C1-FA57-AD53-BA11-2490C4FBDE08}"/>
                </a:ext>
              </a:extLst>
            </p:cNvPr>
            <p:cNvGrpSpPr/>
            <p:nvPr/>
          </p:nvGrpSpPr>
          <p:grpSpPr>
            <a:xfrm>
              <a:off x="10388562" y="4619289"/>
              <a:ext cx="106174" cy="106174"/>
              <a:chOff x="9084759" y="4478261"/>
              <a:chExt cx="106174" cy="106174"/>
            </a:xfrm>
          </p:grpSpPr>
          <p:cxnSp>
            <p:nvCxnSpPr>
              <p:cNvPr id="333" name="Straight Connector 332">
                <a:extLst>
                  <a:ext uri="{FF2B5EF4-FFF2-40B4-BE49-F238E27FC236}">
                    <a16:creationId xmlns:a16="http://schemas.microsoft.com/office/drawing/2014/main" id="{EDF3FE20-CDEA-E280-FFD3-427792133B0A}"/>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54D78390-4BE2-F0A1-4F2E-D4175BFE9BF9}"/>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5" name="Group 334">
              <a:extLst>
                <a:ext uri="{FF2B5EF4-FFF2-40B4-BE49-F238E27FC236}">
                  <a16:creationId xmlns:a16="http://schemas.microsoft.com/office/drawing/2014/main" id="{512DEC95-F827-A152-D1D6-5A43495E79A3}"/>
                </a:ext>
              </a:extLst>
            </p:cNvPr>
            <p:cNvGrpSpPr/>
            <p:nvPr/>
          </p:nvGrpSpPr>
          <p:grpSpPr>
            <a:xfrm>
              <a:off x="10513216" y="4619289"/>
              <a:ext cx="106174" cy="106174"/>
              <a:chOff x="9084759" y="4478261"/>
              <a:chExt cx="106174" cy="106174"/>
            </a:xfrm>
          </p:grpSpPr>
          <p:cxnSp>
            <p:nvCxnSpPr>
              <p:cNvPr id="336" name="Straight Connector 335">
                <a:extLst>
                  <a:ext uri="{FF2B5EF4-FFF2-40B4-BE49-F238E27FC236}">
                    <a16:creationId xmlns:a16="http://schemas.microsoft.com/office/drawing/2014/main" id="{5751B2A2-0911-1DC6-6A6E-CF3F420C4506}"/>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78CE95DD-7107-A8BE-39D6-A793B7781958}"/>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8" name="Group 337">
              <a:extLst>
                <a:ext uri="{FF2B5EF4-FFF2-40B4-BE49-F238E27FC236}">
                  <a16:creationId xmlns:a16="http://schemas.microsoft.com/office/drawing/2014/main" id="{D29A05C8-9696-97EC-298D-B46A5C27B669}"/>
                </a:ext>
              </a:extLst>
            </p:cNvPr>
            <p:cNvGrpSpPr/>
            <p:nvPr/>
          </p:nvGrpSpPr>
          <p:grpSpPr>
            <a:xfrm>
              <a:off x="10583145" y="4619289"/>
              <a:ext cx="106174" cy="106174"/>
              <a:chOff x="9084759" y="4478261"/>
              <a:chExt cx="106174" cy="106174"/>
            </a:xfrm>
          </p:grpSpPr>
          <p:cxnSp>
            <p:nvCxnSpPr>
              <p:cNvPr id="339" name="Straight Connector 338">
                <a:extLst>
                  <a:ext uri="{FF2B5EF4-FFF2-40B4-BE49-F238E27FC236}">
                    <a16:creationId xmlns:a16="http://schemas.microsoft.com/office/drawing/2014/main" id="{8BCD16B4-4232-B319-D95E-1F2E1CF775A3}"/>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3591703B-504C-CA7A-CF0C-EEF21317B983}"/>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1" name="Group 340">
              <a:extLst>
                <a:ext uri="{FF2B5EF4-FFF2-40B4-BE49-F238E27FC236}">
                  <a16:creationId xmlns:a16="http://schemas.microsoft.com/office/drawing/2014/main" id="{69C890E4-B04C-707B-084B-AC225081A847}"/>
                </a:ext>
              </a:extLst>
            </p:cNvPr>
            <p:cNvGrpSpPr/>
            <p:nvPr/>
          </p:nvGrpSpPr>
          <p:grpSpPr>
            <a:xfrm>
              <a:off x="10621476" y="4619289"/>
              <a:ext cx="106174" cy="106174"/>
              <a:chOff x="9084759" y="4478261"/>
              <a:chExt cx="106174" cy="106174"/>
            </a:xfrm>
          </p:grpSpPr>
          <p:cxnSp>
            <p:nvCxnSpPr>
              <p:cNvPr id="342" name="Straight Connector 341">
                <a:extLst>
                  <a:ext uri="{FF2B5EF4-FFF2-40B4-BE49-F238E27FC236}">
                    <a16:creationId xmlns:a16="http://schemas.microsoft.com/office/drawing/2014/main" id="{5A36DB82-0460-BFE4-67DA-54BF5A92EF22}"/>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FA2C82AC-5AED-2E50-4250-A6518C645E2C}"/>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4" name="Group 343">
              <a:extLst>
                <a:ext uri="{FF2B5EF4-FFF2-40B4-BE49-F238E27FC236}">
                  <a16:creationId xmlns:a16="http://schemas.microsoft.com/office/drawing/2014/main" id="{3CFB5B05-C648-67DD-5E25-5BF810E859BC}"/>
                </a:ext>
              </a:extLst>
            </p:cNvPr>
            <p:cNvGrpSpPr/>
            <p:nvPr/>
          </p:nvGrpSpPr>
          <p:grpSpPr>
            <a:xfrm>
              <a:off x="10650353" y="4619289"/>
              <a:ext cx="106174" cy="106174"/>
              <a:chOff x="9084759" y="4478261"/>
              <a:chExt cx="106174" cy="106174"/>
            </a:xfrm>
          </p:grpSpPr>
          <p:cxnSp>
            <p:nvCxnSpPr>
              <p:cNvPr id="345" name="Straight Connector 344">
                <a:extLst>
                  <a:ext uri="{FF2B5EF4-FFF2-40B4-BE49-F238E27FC236}">
                    <a16:creationId xmlns:a16="http://schemas.microsoft.com/office/drawing/2014/main" id="{AC02AF26-0B1C-F3F1-E0D1-BB27E66C126B}"/>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08B60EFA-B0C9-BB4A-8DCF-0BD90FB2DE5F}"/>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7" name="Group 346">
              <a:extLst>
                <a:ext uri="{FF2B5EF4-FFF2-40B4-BE49-F238E27FC236}">
                  <a16:creationId xmlns:a16="http://schemas.microsoft.com/office/drawing/2014/main" id="{AA2BCB87-3900-E66B-FBED-E75A4E924198}"/>
                </a:ext>
              </a:extLst>
            </p:cNvPr>
            <p:cNvGrpSpPr/>
            <p:nvPr/>
          </p:nvGrpSpPr>
          <p:grpSpPr>
            <a:xfrm>
              <a:off x="10683788" y="4619289"/>
              <a:ext cx="106174" cy="106174"/>
              <a:chOff x="9084759" y="4478261"/>
              <a:chExt cx="106174" cy="106174"/>
            </a:xfrm>
          </p:grpSpPr>
          <p:cxnSp>
            <p:nvCxnSpPr>
              <p:cNvPr id="348" name="Straight Connector 347">
                <a:extLst>
                  <a:ext uri="{FF2B5EF4-FFF2-40B4-BE49-F238E27FC236}">
                    <a16:creationId xmlns:a16="http://schemas.microsoft.com/office/drawing/2014/main" id="{5EBF8D15-6D62-1BCA-BC3A-EC1381058DD8}"/>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F09F9DE2-A219-F8EA-A7E5-FC4FA9691448}"/>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0" name="Group 349">
              <a:extLst>
                <a:ext uri="{FF2B5EF4-FFF2-40B4-BE49-F238E27FC236}">
                  <a16:creationId xmlns:a16="http://schemas.microsoft.com/office/drawing/2014/main" id="{39892F70-CAB8-6EBE-02F8-E6BE62550629}"/>
                </a:ext>
              </a:extLst>
            </p:cNvPr>
            <p:cNvGrpSpPr/>
            <p:nvPr/>
          </p:nvGrpSpPr>
          <p:grpSpPr>
            <a:xfrm>
              <a:off x="10747796" y="4619289"/>
              <a:ext cx="106174" cy="106174"/>
              <a:chOff x="9084759" y="4478261"/>
              <a:chExt cx="106174" cy="106174"/>
            </a:xfrm>
          </p:grpSpPr>
          <p:cxnSp>
            <p:nvCxnSpPr>
              <p:cNvPr id="351" name="Straight Connector 350">
                <a:extLst>
                  <a:ext uri="{FF2B5EF4-FFF2-40B4-BE49-F238E27FC236}">
                    <a16:creationId xmlns:a16="http://schemas.microsoft.com/office/drawing/2014/main" id="{9184AE3D-CEE8-0DF1-2A85-600A95E396D6}"/>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5292BCB2-6FBB-8459-A008-796BEA087BF0}"/>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3" name="Group 352">
              <a:extLst>
                <a:ext uri="{FF2B5EF4-FFF2-40B4-BE49-F238E27FC236}">
                  <a16:creationId xmlns:a16="http://schemas.microsoft.com/office/drawing/2014/main" id="{4309A9FF-D625-1281-CF87-72502E4DF0AF}"/>
                </a:ext>
              </a:extLst>
            </p:cNvPr>
            <p:cNvGrpSpPr/>
            <p:nvPr/>
          </p:nvGrpSpPr>
          <p:grpSpPr>
            <a:xfrm>
              <a:off x="10769174" y="4619289"/>
              <a:ext cx="106174" cy="106174"/>
              <a:chOff x="9084759" y="4478261"/>
              <a:chExt cx="106174" cy="106174"/>
            </a:xfrm>
          </p:grpSpPr>
          <p:cxnSp>
            <p:nvCxnSpPr>
              <p:cNvPr id="354" name="Straight Connector 353">
                <a:extLst>
                  <a:ext uri="{FF2B5EF4-FFF2-40B4-BE49-F238E27FC236}">
                    <a16:creationId xmlns:a16="http://schemas.microsoft.com/office/drawing/2014/main" id="{BBCD1CBC-D08B-89C0-8CC7-909FB2D4C8C1}"/>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EB6802F4-DA45-40D2-07B3-CDAE3E06B4F9}"/>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6" name="Group 355">
              <a:extLst>
                <a:ext uri="{FF2B5EF4-FFF2-40B4-BE49-F238E27FC236}">
                  <a16:creationId xmlns:a16="http://schemas.microsoft.com/office/drawing/2014/main" id="{56E7FBE1-EB53-0F97-EF9C-AFC9E77220D0}"/>
                </a:ext>
              </a:extLst>
            </p:cNvPr>
            <p:cNvGrpSpPr/>
            <p:nvPr/>
          </p:nvGrpSpPr>
          <p:grpSpPr>
            <a:xfrm>
              <a:off x="10798977" y="4619289"/>
              <a:ext cx="106174" cy="106174"/>
              <a:chOff x="9084759" y="4478261"/>
              <a:chExt cx="106174" cy="106174"/>
            </a:xfrm>
          </p:grpSpPr>
          <p:cxnSp>
            <p:nvCxnSpPr>
              <p:cNvPr id="357" name="Straight Connector 356">
                <a:extLst>
                  <a:ext uri="{FF2B5EF4-FFF2-40B4-BE49-F238E27FC236}">
                    <a16:creationId xmlns:a16="http://schemas.microsoft.com/office/drawing/2014/main" id="{D55336E8-374F-7E0E-2B1F-69613224AA5A}"/>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EF8B9024-A207-53B7-E29C-BF097A253F48}"/>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9" name="Group 358">
              <a:extLst>
                <a:ext uri="{FF2B5EF4-FFF2-40B4-BE49-F238E27FC236}">
                  <a16:creationId xmlns:a16="http://schemas.microsoft.com/office/drawing/2014/main" id="{01EE1294-D098-6F77-983F-9485AC39643E}"/>
                </a:ext>
              </a:extLst>
            </p:cNvPr>
            <p:cNvGrpSpPr/>
            <p:nvPr/>
          </p:nvGrpSpPr>
          <p:grpSpPr>
            <a:xfrm>
              <a:off x="10835911" y="4619289"/>
              <a:ext cx="106174" cy="106174"/>
              <a:chOff x="9084759" y="4478261"/>
              <a:chExt cx="106174" cy="106174"/>
            </a:xfrm>
          </p:grpSpPr>
          <p:cxnSp>
            <p:nvCxnSpPr>
              <p:cNvPr id="360" name="Straight Connector 359">
                <a:extLst>
                  <a:ext uri="{FF2B5EF4-FFF2-40B4-BE49-F238E27FC236}">
                    <a16:creationId xmlns:a16="http://schemas.microsoft.com/office/drawing/2014/main" id="{F53D166F-5C93-26D4-6652-20F69E004EB5}"/>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B549566C-6A59-B102-8A85-3F45E919979B}"/>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2" name="Group 361">
              <a:extLst>
                <a:ext uri="{FF2B5EF4-FFF2-40B4-BE49-F238E27FC236}">
                  <a16:creationId xmlns:a16="http://schemas.microsoft.com/office/drawing/2014/main" id="{E0823910-2921-D1D6-8AEB-30F42E3D5D58}"/>
                </a:ext>
              </a:extLst>
            </p:cNvPr>
            <p:cNvGrpSpPr/>
            <p:nvPr/>
          </p:nvGrpSpPr>
          <p:grpSpPr>
            <a:xfrm>
              <a:off x="10872474" y="4619289"/>
              <a:ext cx="106174" cy="106174"/>
              <a:chOff x="9084759" y="4478261"/>
              <a:chExt cx="106174" cy="106174"/>
            </a:xfrm>
          </p:grpSpPr>
          <p:cxnSp>
            <p:nvCxnSpPr>
              <p:cNvPr id="363" name="Straight Connector 362">
                <a:extLst>
                  <a:ext uri="{FF2B5EF4-FFF2-40B4-BE49-F238E27FC236}">
                    <a16:creationId xmlns:a16="http://schemas.microsoft.com/office/drawing/2014/main" id="{32D5AEE5-132F-3EFF-D83A-6C074D25317C}"/>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C15E9B82-FE8A-235F-9907-2457811233AE}"/>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5" name="Group 364">
              <a:extLst>
                <a:ext uri="{FF2B5EF4-FFF2-40B4-BE49-F238E27FC236}">
                  <a16:creationId xmlns:a16="http://schemas.microsoft.com/office/drawing/2014/main" id="{B78F664F-2F88-ADEF-B963-D509F47E9932}"/>
                </a:ext>
              </a:extLst>
            </p:cNvPr>
            <p:cNvGrpSpPr/>
            <p:nvPr/>
          </p:nvGrpSpPr>
          <p:grpSpPr>
            <a:xfrm>
              <a:off x="10900419" y="4619289"/>
              <a:ext cx="106174" cy="106174"/>
              <a:chOff x="9084759" y="4478261"/>
              <a:chExt cx="106174" cy="106174"/>
            </a:xfrm>
          </p:grpSpPr>
          <p:cxnSp>
            <p:nvCxnSpPr>
              <p:cNvPr id="366" name="Straight Connector 365">
                <a:extLst>
                  <a:ext uri="{FF2B5EF4-FFF2-40B4-BE49-F238E27FC236}">
                    <a16:creationId xmlns:a16="http://schemas.microsoft.com/office/drawing/2014/main" id="{CBCF646F-8C9A-E7D8-1FE3-C99637CB9A48}"/>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E5603E7D-3DCD-AD17-B8EE-720FBC424E7F}"/>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8" name="Group 367">
              <a:extLst>
                <a:ext uri="{FF2B5EF4-FFF2-40B4-BE49-F238E27FC236}">
                  <a16:creationId xmlns:a16="http://schemas.microsoft.com/office/drawing/2014/main" id="{DFB6C5F4-D8BF-2FA5-31B2-4FD42D42CAAE}"/>
                </a:ext>
              </a:extLst>
            </p:cNvPr>
            <p:cNvGrpSpPr/>
            <p:nvPr/>
          </p:nvGrpSpPr>
          <p:grpSpPr>
            <a:xfrm>
              <a:off x="10921636" y="4619289"/>
              <a:ext cx="106174" cy="106174"/>
              <a:chOff x="9084759" y="4478261"/>
              <a:chExt cx="106174" cy="106174"/>
            </a:xfrm>
          </p:grpSpPr>
          <p:cxnSp>
            <p:nvCxnSpPr>
              <p:cNvPr id="369" name="Straight Connector 368">
                <a:extLst>
                  <a:ext uri="{FF2B5EF4-FFF2-40B4-BE49-F238E27FC236}">
                    <a16:creationId xmlns:a16="http://schemas.microsoft.com/office/drawing/2014/main" id="{F4C740F8-23AF-1A2F-A362-F53CC2636FD2}"/>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BDB26993-AB53-1542-8629-AE3E0BB99C21}"/>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1" name="Group 370">
              <a:extLst>
                <a:ext uri="{FF2B5EF4-FFF2-40B4-BE49-F238E27FC236}">
                  <a16:creationId xmlns:a16="http://schemas.microsoft.com/office/drawing/2014/main" id="{D9E28D4E-4AD0-67C1-C563-0DBECAC138F3}"/>
                </a:ext>
              </a:extLst>
            </p:cNvPr>
            <p:cNvGrpSpPr/>
            <p:nvPr/>
          </p:nvGrpSpPr>
          <p:grpSpPr>
            <a:xfrm>
              <a:off x="11027003" y="4681832"/>
              <a:ext cx="106174" cy="106174"/>
              <a:chOff x="9084759" y="4478261"/>
              <a:chExt cx="106174" cy="106174"/>
            </a:xfrm>
          </p:grpSpPr>
          <p:cxnSp>
            <p:nvCxnSpPr>
              <p:cNvPr id="372" name="Straight Connector 371">
                <a:extLst>
                  <a:ext uri="{FF2B5EF4-FFF2-40B4-BE49-F238E27FC236}">
                    <a16:creationId xmlns:a16="http://schemas.microsoft.com/office/drawing/2014/main" id="{060595EF-6109-D8FE-0B8C-A10158755645}"/>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82209091-07FF-6DDE-B74A-D63ECDADD638}"/>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4" name="Group 373">
              <a:extLst>
                <a:ext uri="{FF2B5EF4-FFF2-40B4-BE49-F238E27FC236}">
                  <a16:creationId xmlns:a16="http://schemas.microsoft.com/office/drawing/2014/main" id="{2AAA8DE7-E79B-B750-4D27-C75C70DF4461}"/>
                </a:ext>
              </a:extLst>
            </p:cNvPr>
            <p:cNvGrpSpPr/>
            <p:nvPr/>
          </p:nvGrpSpPr>
          <p:grpSpPr>
            <a:xfrm>
              <a:off x="11063964" y="4681832"/>
              <a:ext cx="106174" cy="106174"/>
              <a:chOff x="9084759" y="4478261"/>
              <a:chExt cx="106174" cy="106174"/>
            </a:xfrm>
          </p:grpSpPr>
          <p:cxnSp>
            <p:nvCxnSpPr>
              <p:cNvPr id="375" name="Straight Connector 374">
                <a:extLst>
                  <a:ext uri="{FF2B5EF4-FFF2-40B4-BE49-F238E27FC236}">
                    <a16:creationId xmlns:a16="http://schemas.microsoft.com/office/drawing/2014/main" id="{C2DAA6C8-56A7-EF9C-DF64-B61728C7448F}"/>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B3F98980-658C-B56C-DF92-DEDE8E6A254A}"/>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7" name="Group 376">
              <a:extLst>
                <a:ext uri="{FF2B5EF4-FFF2-40B4-BE49-F238E27FC236}">
                  <a16:creationId xmlns:a16="http://schemas.microsoft.com/office/drawing/2014/main" id="{A6E00BB0-1BEA-B949-A3D3-A580BBF3983B}"/>
                </a:ext>
              </a:extLst>
            </p:cNvPr>
            <p:cNvGrpSpPr/>
            <p:nvPr/>
          </p:nvGrpSpPr>
          <p:grpSpPr>
            <a:xfrm>
              <a:off x="11114601" y="4752296"/>
              <a:ext cx="106174" cy="106174"/>
              <a:chOff x="9084759" y="4478261"/>
              <a:chExt cx="106174" cy="106174"/>
            </a:xfrm>
          </p:grpSpPr>
          <p:cxnSp>
            <p:nvCxnSpPr>
              <p:cNvPr id="378" name="Straight Connector 377">
                <a:extLst>
                  <a:ext uri="{FF2B5EF4-FFF2-40B4-BE49-F238E27FC236}">
                    <a16:creationId xmlns:a16="http://schemas.microsoft.com/office/drawing/2014/main" id="{09E0A7DA-50DD-C949-61C1-47403900EB1C}"/>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D330FD2E-FC7C-F729-F917-937FAF11F894}"/>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0" name="Group 379">
              <a:extLst>
                <a:ext uri="{FF2B5EF4-FFF2-40B4-BE49-F238E27FC236}">
                  <a16:creationId xmlns:a16="http://schemas.microsoft.com/office/drawing/2014/main" id="{93D41C15-C5FB-3C01-36E8-EA8986DE03E1}"/>
                </a:ext>
              </a:extLst>
            </p:cNvPr>
            <p:cNvGrpSpPr/>
            <p:nvPr/>
          </p:nvGrpSpPr>
          <p:grpSpPr>
            <a:xfrm>
              <a:off x="11153229" y="4752296"/>
              <a:ext cx="106174" cy="106174"/>
              <a:chOff x="9084759" y="4478261"/>
              <a:chExt cx="106174" cy="106174"/>
            </a:xfrm>
          </p:grpSpPr>
          <p:cxnSp>
            <p:nvCxnSpPr>
              <p:cNvPr id="381" name="Straight Connector 380">
                <a:extLst>
                  <a:ext uri="{FF2B5EF4-FFF2-40B4-BE49-F238E27FC236}">
                    <a16:creationId xmlns:a16="http://schemas.microsoft.com/office/drawing/2014/main" id="{4A2E164E-F800-7D79-44E8-1148855A42FA}"/>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B3AB9BB1-E884-FCDB-AAAF-DC0E15968F5F}"/>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3" name="Group 382">
              <a:extLst>
                <a:ext uri="{FF2B5EF4-FFF2-40B4-BE49-F238E27FC236}">
                  <a16:creationId xmlns:a16="http://schemas.microsoft.com/office/drawing/2014/main" id="{5CB500A7-CF9E-B916-5DF2-1A5ACF6DD469}"/>
                </a:ext>
              </a:extLst>
            </p:cNvPr>
            <p:cNvGrpSpPr/>
            <p:nvPr/>
          </p:nvGrpSpPr>
          <p:grpSpPr>
            <a:xfrm>
              <a:off x="11214450" y="4752296"/>
              <a:ext cx="106174" cy="106174"/>
              <a:chOff x="9084759" y="4478261"/>
              <a:chExt cx="106174" cy="106174"/>
            </a:xfrm>
          </p:grpSpPr>
          <p:cxnSp>
            <p:nvCxnSpPr>
              <p:cNvPr id="384" name="Straight Connector 383">
                <a:extLst>
                  <a:ext uri="{FF2B5EF4-FFF2-40B4-BE49-F238E27FC236}">
                    <a16:creationId xmlns:a16="http://schemas.microsoft.com/office/drawing/2014/main" id="{BD93B955-21E8-EEEF-EFD7-677D78C76407}"/>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578812F1-B447-E58A-5AF4-687F86DB7152}"/>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graphicFrame>
        <p:nvGraphicFramePr>
          <p:cNvPr id="62" name="Table 5">
            <a:extLst>
              <a:ext uri="{FF2B5EF4-FFF2-40B4-BE49-F238E27FC236}">
                <a16:creationId xmlns:a16="http://schemas.microsoft.com/office/drawing/2014/main" id="{3015737F-31E1-C2D1-A944-2EB1DD6AE52D}"/>
              </a:ext>
            </a:extLst>
          </p:cNvPr>
          <p:cNvGraphicFramePr>
            <a:graphicFrameLocks noGrp="1"/>
          </p:cNvGraphicFramePr>
          <p:nvPr>
            <p:extLst>
              <p:ext uri="{D42A27DB-BD31-4B8C-83A1-F6EECF244321}">
                <p14:modId xmlns:p14="http://schemas.microsoft.com/office/powerpoint/2010/main" val="1661660301"/>
              </p:ext>
            </p:extLst>
          </p:nvPr>
        </p:nvGraphicFramePr>
        <p:xfrm>
          <a:off x="727836" y="3113391"/>
          <a:ext cx="3957146" cy="2255520"/>
        </p:xfrm>
        <a:graphic>
          <a:graphicData uri="http://schemas.openxmlformats.org/drawingml/2006/table">
            <a:tbl>
              <a:tblPr firstRow="1" bandRow="1">
                <a:tableStyleId>{5C22544A-7EE6-4342-B048-85BDC9FD1C3A}</a:tableStyleId>
              </a:tblPr>
              <a:tblGrid>
                <a:gridCol w="1355945">
                  <a:extLst>
                    <a:ext uri="{9D8B030D-6E8A-4147-A177-3AD203B41FA5}">
                      <a16:colId xmlns:a16="http://schemas.microsoft.com/office/drawing/2014/main" val="169604917"/>
                    </a:ext>
                  </a:extLst>
                </a:gridCol>
                <a:gridCol w="1285311">
                  <a:extLst>
                    <a:ext uri="{9D8B030D-6E8A-4147-A177-3AD203B41FA5}">
                      <a16:colId xmlns:a16="http://schemas.microsoft.com/office/drawing/2014/main" val="2671789429"/>
                    </a:ext>
                  </a:extLst>
                </a:gridCol>
                <a:gridCol w="1315890">
                  <a:extLst>
                    <a:ext uri="{9D8B030D-6E8A-4147-A177-3AD203B41FA5}">
                      <a16:colId xmlns:a16="http://schemas.microsoft.com/office/drawing/2014/main" val="3946824384"/>
                    </a:ext>
                  </a:extLst>
                </a:gridCol>
              </a:tblGrid>
              <a:tr h="189156">
                <a:tc>
                  <a:txBody>
                    <a:bodyPr/>
                    <a:lstStyle/>
                    <a:p>
                      <a:r>
                        <a:rPr lang="en-US" sz="1600" b="1" dirty="0">
                          <a:latin typeface="Calibri" panose="020F0502020204030204" pitchFamily="34" charset="0"/>
                        </a:rPr>
                        <a:t>Response</a:t>
                      </a:r>
                      <a:endParaRPr lang="en-US" sz="1600" b="1" baseline="30000" dirty="0">
                        <a:latin typeface="Calibri" panose="020F050202020403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dirty="0">
                          <a:latin typeface="Calibri" panose="020F0502020204030204" pitchFamily="34" charset="0"/>
                        </a:rPr>
                        <a:t>Isa-Pd</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dirty="0">
                          <a:latin typeface="Calibri" panose="020F0502020204030204" pitchFamily="34" charset="0"/>
                        </a:rPr>
                        <a:t>(n = 154)</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600" b="1" dirty="0">
                          <a:latin typeface="Calibri" panose="020F0502020204030204" pitchFamily="34" charset="0"/>
                        </a:rPr>
                        <a:t>Pd</a:t>
                      </a:r>
                    </a:p>
                    <a:p>
                      <a:pPr algn="ctr"/>
                      <a:r>
                        <a:rPr lang="en-US" sz="1600" b="1" dirty="0">
                          <a:latin typeface="Calibri" panose="020F0502020204030204" pitchFamily="34" charset="0"/>
                        </a:rPr>
                        <a:t>(n = 153)</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3693168102"/>
                  </a:ext>
                </a:extLst>
              </a:tr>
              <a:tr h="0">
                <a:tc>
                  <a:txBody>
                    <a:bodyPr/>
                    <a:lstStyle/>
                    <a:p>
                      <a:r>
                        <a:rPr lang="en-US" sz="1600" b="0" dirty="0">
                          <a:solidFill>
                            <a:schemeClr val="bg1"/>
                          </a:solidFill>
                          <a:latin typeface="Calibri" panose="020F0502020204030204" pitchFamily="34" charset="0"/>
                        </a:rPr>
                        <a:t>ORR, %</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b="0" dirty="0">
                          <a:solidFill>
                            <a:schemeClr val="bg1"/>
                          </a:solidFill>
                          <a:latin typeface="Calibri" panose="020F0502020204030204" pitchFamily="34" charset="0"/>
                        </a:rPr>
                        <a:t>63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b="0" dirty="0">
                          <a:solidFill>
                            <a:schemeClr val="bg1"/>
                          </a:solidFill>
                          <a:latin typeface="Calibri" panose="020F0502020204030204" pitchFamily="34" charset="0"/>
                        </a:rPr>
                        <a:t>33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13543088"/>
                  </a:ext>
                </a:extLst>
              </a:tr>
              <a:tr h="0">
                <a:tc>
                  <a:txBody>
                    <a:bodyPr/>
                    <a:lstStyle/>
                    <a:p>
                      <a:pPr marL="468630" indent="-285750">
                        <a:buFont typeface="Wingdings" panose="05000000000000000000" pitchFamily="2" charset="2"/>
                        <a:buChar char="§"/>
                      </a:pPr>
                      <a:r>
                        <a:rPr lang="en-US" sz="1600" b="0" dirty="0">
                          <a:solidFill>
                            <a:schemeClr val="bg1"/>
                          </a:solidFill>
                          <a:latin typeface="Calibri" panose="020F0502020204030204" pitchFamily="34" charset="0"/>
                        </a:rPr>
                        <a:t>sCR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rPr>
                        <a:t>&lt;1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rPr>
                        <a:t>&lt;1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86751511"/>
                  </a:ext>
                </a:extLst>
              </a:tr>
              <a:tr h="0">
                <a:tc>
                  <a:txBody>
                    <a:bodyPr/>
                    <a:lstStyle/>
                    <a:p>
                      <a:pPr marL="468630" indent="-285750">
                        <a:buFont typeface="Wingdings" panose="05000000000000000000" pitchFamily="2" charset="2"/>
                        <a:buChar char="§"/>
                      </a:pPr>
                      <a:r>
                        <a:rPr lang="en-US" sz="1600" b="0" dirty="0">
                          <a:solidFill>
                            <a:schemeClr val="bg1"/>
                          </a:solidFill>
                          <a:latin typeface="Calibri" panose="020F0502020204030204" pitchFamily="34" charset="0"/>
                        </a:rPr>
                        <a:t>CR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b="0" dirty="0">
                          <a:solidFill>
                            <a:schemeClr val="bg1"/>
                          </a:solidFill>
                          <a:latin typeface="Calibri" panose="020F0502020204030204" pitchFamily="34" charset="0"/>
                        </a:rPr>
                        <a:t>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b="0" dirty="0">
                          <a:solidFill>
                            <a:schemeClr val="bg1"/>
                          </a:solidFill>
                          <a:latin typeface="Calibri" panose="020F0502020204030204" pitchFamily="34" charset="0"/>
                        </a:rPr>
                        <a:t>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57179641"/>
                  </a:ext>
                </a:extLst>
              </a:tr>
              <a:tr h="0">
                <a:tc>
                  <a:txBody>
                    <a:bodyPr/>
                    <a:lstStyle/>
                    <a:p>
                      <a:pPr marL="468630" indent="-285750">
                        <a:buFont typeface="Wingdings" panose="05000000000000000000" pitchFamily="2" charset="2"/>
                        <a:buChar char="§"/>
                      </a:pPr>
                      <a:r>
                        <a:rPr lang="en-US" sz="1600" b="0" dirty="0">
                          <a:solidFill>
                            <a:schemeClr val="bg1"/>
                          </a:solidFill>
                          <a:latin typeface="Calibri" panose="020F0502020204030204" pitchFamily="34" charset="0"/>
                        </a:rPr>
                        <a:t>VGPR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rPr>
                        <a:t>29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rPr>
                        <a:t>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99320437"/>
                  </a:ext>
                </a:extLst>
              </a:tr>
              <a:tr h="0">
                <a:tc>
                  <a:txBody>
                    <a:bodyPr/>
                    <a:lstStyle/>
                    <a:p>
                      <a:pPr marL="468630" indent="-285750">
                        <a:buFont typeface="Wingdings" panose="05000000000000000000" pitchFamily="2" charset="2"/>
                        <a:buChar char="§"/>
                      </a:pPr>
                      <a:r>
                        <a:rPr lang="en-US" sz="1600" b="0" dirty="0">
                          <a:solidFill>
                            <a:schemeClr val="bg1"/>
                          </a:solidFill>
                          <a:latin typeface="Calibri" panose="020F0502020204030204" pitchFamily="34" charset="0"/>
                        </a:rPr>
                        <a:t>PR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b="0" dirty="0">
                          <a:solidFill>
                            <a:schemeClr val="bg1"/>
                          </a:solidFill>
                          <a:latin typeface="Calibri" panose="020F0502020204030204" pitchFamily="34" charset="0"/>
                        </a:rPr>
                        <a:t>25</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b="0" dirty="0">
                          <a:solidFill>
                            <a:schemeClr val="bg1"/>
                          </a:solidFill>
                          <a:latin typeface="Calibri" panose="020F0502020204030204" pitchFamily="34" charset="0"/>
                        </a:rPr>
                        <a:t>23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33847265"/>
                  </a:ext>
                </a:extLst>
              </a:tr>
            </a:tbl>
          </a:graphicData>
        </a:graphic>
      </p:graphicFrame>
    </p:spTree>
    <p:extLst>
      <p:ext uri="{BB962C8B-B14F-4D97-AF65-F5344CB8AC3E}">
        <p14:creationId xmlns:p14="http://schemas.microsoft.com/office/powerpoint/2010/main" val="113311213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E5E467-EDF2-4A7E-A9ED-65852D0CF7F1}"/>
              </a:ext>
            </a:extLst>
          </p:cNvPr>
          <p:cNvSpPr>
            <a:spLocks noGrp="1"/>
          </p:cNvSpPr>
          <p:nvPr>
            <p:ph type="title"/>
          </p:nvPr>
        </p:nvSpPr>
        <p:spPr/>
        <p:txBody>
          <a:bodyPr/>
          <a:lstStyle/>
          <a:p>
            <a:r>
              <a:rPr lang="en-US" dirty="0"/>
              <a:t>Phase III IKEMA: </a:t>
            </a:r>
            <a:br>
              <a:rPr lang="en-US" dirty="0"/>
            </a:br>
            <a:r>
              <a:rPr lang="en-US" dirty="0"/>
              <a:t>Responses and PFS With Isa-Kd vs Kd in R/R MM</a:t>
            </a:r>
          </a:p>
        </p:txBody>
      </p:sp>
      <p:sp>
        <p:nvSpPr>
          <p:cNvPr id="15" name="Content Placeholder 14">
            <a:extLst>
              <a:ext uri="{FF2B5EF4-FFF2-40B4-BE49-F238E27FC236}">
                <a16:creationId xmlns:a16="http://schemas.microsoft.com/office/drawing/2014/main" id="{DC3CB09D-2587-46AD-B199-AD3286E3523F}"/>
              </a:ext>
            </a:extLst>
          </p:cNvPr>
          <p:cNvSpPr>
            <a:spLocks noGrp="1"/>
          </p:cNvSpPr>
          <p:nvPr>
            <p:ph idx="1"/>
          </p:nvPr>
        </p:nvSpPr>
        <p:spPr>
          <a:xfrm>
            <a:off x="604675" y="4895517"/>
            <a:ext cx="10877529" cy="902894"/>
          </a:xfrm>
        </p:spPr>
        <p:txBody>
          <a:bodyPr/>
          <a:lstStyle/>
          <a:p>
            <a:r>
              <a:rPr lang="en-GB" sz="2200" dirty="0"/>
              <a:t>Median OS data not available</a:t>
            </a:r>
            <a:endParaRPr lang="en-US" sz="2200" dirty="0"/>
          </a:p>
          <a:p>
            <a:r>
              <a:rPr lang="en-US" sz="2200" dirty="0"/>
              <a:t>Median follow-up: 44 mo</a:t>
            </a:r>
          </a:p>
          <a:p>
            <a:endParaRPr lang="en-US" sz="2200" dirty="0"/>
          </a:p>
        </p:txBody>
      </p:sp>
      <p:sp>
        <p:nvSpPr>
          <p:cNvPr id="9" name="Slide Number Placeholder 3">
            <a:extLst>
              <a:ext uri="{FF2B5EF4-FFF2-40B4-BE49-F238E27FC236}">
                <a16:creationId xmlns:a16="http://schemas.microsoft.com/office/drawing/2014/main" id="{AEC6AB89-0780-4F34-BA33-EA9963F430BC}"/>
              </a:ext>
            </a:extLst>
          </p:cNvPr>
          <p:cNvSpPr>
            <a:spLocks noGrp="1"/>
          </p:cNvSpPr>
          <p:nvPr>
            <p:ph type="sldNum" sz="quarter" idx="4294967295"/>
          </p:nvPr>
        </p:nvSpPr>
        <p:spPr>
          <a:xfrm>
            <a:off x="0" y="0"/>
            <a:ext cx="0" cy="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6B3F0F6-E8D7-9C4B-A56C-71997626A099}" type="slidenum">
              <a:rPr kumimoji="0" lang="en-US" sz="1800" b="0" i="0" u="none" strike="noStrike" kern="1200" cap="none" spc="0" normalizeH="0" baseline="0" noProof="0" smtClean="0">
                <a:ln>
                  <a:noFill/>
                </a:ln>
                <a:solidFill>
                  <a:srgbClr val="FFFFFF"/>
                </a:solidFill>
                <a:effectLst/>
                <a:uLnTx/>
                <a:uFillTx/>
                <a:latin typeface="Arial"/>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84</a:t>
            </a:fld>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67" name="Text Box 11">
            <a:extLst>
              <a:ext uri="{FF2B5EF4-FFF2-40B4-BE49-F238E27FC236}">
                <a16:creationId xmlns:a16="http://schemas.microsoft.com/office/drawing/2014/main" id="{E624EA91-D625-4C7B-AA1E-8183D6539968}"/>
              </a:ext>
            </a:extLst>
          </p:cNvPr>
          <p:cNvSpPr txBox="1">
            <a:spLocks noChangeArrowheads="1"/>
          </p:cNvSpPr>
          <p:nvPr/>
        </p:nvSpPr>
        <p:spPr bwMode="auto">
          <a:xfrm>
            <a:off x="436111" y="637607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2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Moreau. ESMO Virtual Plenary 2022. Abstr VP5-2022. Moreau. IMS 2022. Abstr P-284.</a:t>
            </a:r>
          </a:p>
        </p:txBody>
      </p:sp>
      <p:sp>
        <p:nvSpPr>
          <p:cNvPr id="11" name="TextBox 10">
            <a:extLst>
              <a:ext uri="{FF2B5EF4-FFF2-40B4-BE49-F238E27FC236}">
                <a16:creationId xmlns:a16="http://schemas.microsoft.com/office/drawing/2014/main" id="{B569E952-3B16-A7E7-97C6-873CFBDCC7DB}"/>
              </a:ext>
            </a:extLst>
          </p:cNvPr>
          <p:cNvSpPr txBox="1"/>
          <p:nvPr/>
        </p:nvSpPr>
        <p:spPr bwMode="auto">
          <a:xfrm>
            <a:off x="9742576" y="2474415"/>
            <a:ext cx="1763624" cy="830997"/>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chemeClr val="accent1"/>
                </a:solidFill>
                <a:effectLst/>
                <a:uLnTx/>
                <a:uFillTx/>
                <a:latin typeface="Calibri" panose="020F0502020204030204" pitchFamily="34" charset="0"/>
                <a:ea typeface="+mn-ea"/>
                <a:cs typeface="+mn-cs"/>
              </a:rPr>
              <a:t>Isa-Kd</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mPFS: 35.7 mo </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(95% CI: 25.8-44.0)</a:t>
            </a:r>
          </a:p>
        </p:txBody>
      </p:sp>
      <p:sp>
        <p:nvSpPr>
          <p:cNvPr id="254" name="TextBox 253">
            <a:extLst>
              <a:ext uri="{FF2B5EF4-FFF2-40B4-BE49-F238E27FC236}">
                <a16:creationId xmlns:a16="http://schemas.microsoft.com/office/drawing/2014/main" id="{73AE9E14-0D94-FC1F-0165-7BE00A4DCF30}"/>
              </a:ext>
            </a:extLst>
          </p:cNvPr>
          <p:cNvSpPr txBox="1"/>
          <p:nvPr/>
        </p:nvSpPr>
        <p:spPr bwMode="auto">
          <a:xfrm>
            <a:off x="9262572" y="3984790"/>
            <a:ext cx="181492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Kd</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mPFS: 19.2 mo </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(95% CI: 15.8-25.0)</a:t>
            </a:r>
          </a:p>
        </p:txBody>
      </p:sp>
      <p:sp>
        <p:nvSpPr>
          <p:cNvPr id="246" name="TextBox 245">
            <a:extLst>
              <a:ext uri="{FF2B5EF4-FFF2-40B4-BE49-F238E27FC236}">
                <a16:creationId xmlns:a16="http://schemas.microsoft.com/office/drawing/2014/main" id="{47CADA15-E352-4FD9-874B-E0A935FE0949}"/>
              </a:ext>
            </a:extLst>
          </p:cNvPr>
          <p:cNvSpPr txBox="1"/>
          <p:nvPr/>
        </p:nvSpPr>
        <p:spPr bwMode="auto">
          <a:xfrm>
            <a:off x="6455229" y="1481807"/>
            <a:ext cx="4898571" cy="369332"/>
          </a:xfrm>
          <a:prstGeom prst="rect">
            <a:avLst/>
          </a:prstGeom>
          <a:noFill/>
          <a:ln>
            <a:noFill/>
          </a:ln>
        </p:spPr>
        <p:txBody>
          <a:bodyPr wrap="square" rtlCol="0">
            <a:spAutoFit/>
          </a:bodyPr>
          <a:lstStyle/>
          <a:p>
            <a:pPr marL="0" marR="0" lvl="0" indent="0" algn="ctr" defTabSz="914377"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PFS</a:t>
            </a:r>
          </a:p>
        </p:txBody>
      </p:sp>
      <p:grpSp>
        <p:nvGrpSpPr>
          <p:cNvPr id="3" name="Group 2">
            <a:extLst>
              <a:ext uri="{FF2B5EF4-FFF2-40B4-BE49-F238E27FC236}">
                <a16:creationId xmlns:a16="http://schemas.microsoft.com/office/drawing/2014/main" id="{BE1AA8AB-ACA2-36C9-6713-412445D81A4D}"/>
              </a:ext>
            </a:extLst>
          </p:cNvPr>
          <p:cNvGrpSpPr/>
          <p:nvPr/>
        </p:nvGrpSpPr>
        <p:grpSpPr>
          <a:xfrm>
            <a:off x="5950650" y="1777093"/>
            <a:ext cx="444351" cy="3234607"/>
            <a:chOff x="5239513" y="2740779"/>
            <a:chExt cx="435957" cy="2819612"/>
          </a:xfrm>
        </p:grpSpPr>
        <p:sp>
          <p:nvSpPr>
            <p:cNvPr id="4" name="TextBox 3">
              <a:extLst>
                <a:ext uri="{FF2B5EF4-FFF2-40B4-BE49-F238E27FC236}">
                  <a16:creationId xmlns:a16="http://schemas.microsoft.com/office/drawing/2014/main" id="{F57DD64C-12AE-1D01-FFAB-CA969CF9E824}"/>
                </a:ext>
              </a:extLst>
            </p:cNvPr>
            <p:cNvSpPr txBox="1"/>
            <p:nvPr/>
          </p:nvSpPr>
          <p:spPr bwMode="auto">
            <a:xfrm>
              <a:off x="5239513" y="2740779"/>
              <a:ext cx="435957" cy="295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a:t>
              </a:r>
            </a:p>
          </p:txBody>
        </p:sp>
        <p:sp>
          <p:nvSpPr>
            <p:cNvPr id="5" name="TextBox 4">
              <a:extLst>
                <a:ext uri="{FF2B5EF4-FFF2-40B4-BE49-F238E27FC236}">
                  <a16:creationId xmlns:a16="http://schemas.microsoft.com/office/drawing/2014/main" id="{19F6C1E8-6726-CD57-428D-4B4D6A82B713}"/>
                </a:ext>
              </a:extLst>
            </p:cNvPr>
            <p:cNvSpPr txBox="1"/>
            <p:nvPr/>
          </p:nvSpPr>
          <p:spPr bwMode="auto">
            <a:xfrm>
              <a:off x="5239513" y="3245678"/>
              <a:ext cx="435957" cy="295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0.8</a:t>
              </a:r>
            </a:p>
          </p:txBody>
        </p:sp>
        <p:sp>
          <p:nvSpPr>
            <p:cNvPr id="7" name="TextBox 6">
              <a:extLst>
                <a:ext uri="{FF2B5EF4-FFF2-40B4-BE49-F238E27FC236}">
                  <a16:creationId xmlns:a16="http://schemas.microsoft.com/office/drawing/2014/main" id="{2AAD9AC2-9875-3454-BB4F-B591A16B9173}"/>
                </a:ext>
              </a:extLst>
            </p:cNvPr>
            <p:cNvSpPr txBox="1"/>
            <p:nvPr/>
          </p:nvSpPr>
          <p:spPr bwMode="auto">
            <a:xfrm>
              <a:off x="5239513" y="3750577"/>
              <a:ext cx="435957" cy="295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0.6</a:t>
              </a:r>
            </a:p>
          </p:txBody>
        </p:sp>
        <p:sp>
          <p:nvSpPr>
            <p:cNvPr id="8" name="TextBox 7">
              <a:extLst>
                <a:ext uri="{FF2B5EF4-FFF2-40B4-BE49-F238E27FC236}">
                  <a16:creationId xmlns:a16="http://schemas.microsoft.com/office/drawing/2014/main" id="{9AEBB22B-2A89-997B-98CB-81ACDF2EF943}"/>
                </a:ext>
              </a:extLst>
            </p:cNvPr>
            <p:cNvSpPr txBox="1"/>
            <p:nvPr/>
          </p:nvSpPr>
          <p:spPr bwMode="auto">
            <a:xfrm>
              <a:off x="5239513" y="4255476"/>
              <a:ext cx="435957" cy="295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0.4</a:t>
              </a:r>
            </a:p>
          </p:txBody>
        </p:sp>
        <p:sp>
          <p:nvSpPr>
            <p:cNvPr id="10" name="TextBox 9">
              <a:extLst>
                <a:ext uri="{FF2B5EF4-FFF2-40B4-BE49-F238E27FC236}">
                  <a16:creationId xmlns:a16="http://schemas.microsoft.com/office/drawing/2014/main" id="{1CBF3DEC-4CCB-7B58-BF3E-7EA7BBFC15E6}"/>
                </a:ext>
              </a:extLst>
            </p:cNvPr>
            <p:cNvSpPr txBox="1"/>
            <p:nvPr/>
          </p:nvSpPr>
          <p:spPr bwMode="auto">
            <a:xfrm>
              <a:off x="5239513" y="4760376"/>
              <a:ext cx="435957" cy="295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0.2</a:t>
              </a:r>
            </a:p>
          </p:txBody>
        </p:sp>
        <p:sp>
          <p:nvSpPr>
            <p:cNvPr id="12" name="TextBox 11">
              <a:extLst>
                <a:ext uri="{FF2B5EF4-FFF2-40B4-BE49-F238E27FC236}">
                  <a16:creationId xmlns:a16="http://schemas.microsoft.com/office/drawing/2014/main" id="{8690E960-DDA2-5197-EFDA-FAB992117899}"/>
                </a:ext>
              </a:extLst>
            </p:cNvPr>
            <p:cNvSpPr txBox="1"/>
            <p:nvPr/>
          </p:nvSpPr>
          <p:spPr bwMode="auto">
            <a:xfrm>
              <a:off x="5392066" y="5265273"/>
              <a:ext cx="283404" cy="295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p>
          </p:txBody>
        </p:sp>
      </p:grpSp>
      <p:sp>
        <p:nvSpPr>
          <p:cNvPr id="13" name="Freeform: Shape 12">
            <a:extLst>
              <a:ext uri="{FF2B5EF4-FFF2-40B4-BE49-F238E27FC236}">
                <a16:creationId xmlns:a16="http://schemas.microsoft.com/office/drawing/2014/main" id="{F0673EE0-105C-584A-7F59-1C688E449015}"/>
              </a:ext>
            </a:extLst>
          </p:cNvPr>
          <p:cNvSpPr/>
          <p:nvPr/>
        </p:nvSpPr>
        <p:spPr bwMode="auto">
          <a:xfrm>
            <a:off x="6440306" y="1964955"/>
            <a:ext cx="5084797" cy="2874462"/>
          </a:xfrm>
          <a:custGeom>
            <a:avLst/>
            <a:gdLst>
              <a:gd name="connsiteX0" fmla="*/ 0 w 7321923"/>
              <a:gd name="connsiteY0" fmla="*/ 0 h 3375212"/>
              <a:gd name="connsiteX1" fmla="*/ 0 w 7321923"/>
              <a:gd name="connsiteY1" fmla="*/ 3375212 h 3375212"/>
              <a:gd name="connsiteX2" fmla="*/ 7321923 w 7321923"/>
              <a:gd name="connsiteY2" fmla="*/ 3375212 h 3375212"/>
              <a:gd name="connsiteX3" fmla="*/ 7321923 w 7321923"/>
              <a:gd name="connsiteY3" fmla="*/ 3328147 h 3375212"/>
              <a:gd name="connsiteX4" fmla="*/ 7321923 w 7321923"/>
              <a:gd name="connsiteY4" fmla="*/ 3328147 h 3375212"/>
              <a:gd name="connsiteX0" fmla="*/ 0 w 7321923"/>
              <a:gd name="connsiteY0" fmla="*/ 0 h 3375212"/>
              <a:gd name="connsiteX1" fmla="*/ 0 w 7321923"/>
              <a:gd name="connsiteY1" fmla="*/ 3375212 h 3375212"/>
              <a:gd name="connsiteX2" fmla="*/ 7321923 w 7321923"/>
              <a:gd name="connsiteY2" fmla="*/ 3375212 h 3375212"/>
              <a:gd name="connsiteX3" fmla="*/ 7321923 w 7321923"/>
              <a:gd name="connsiteY3" fmla="*/ 3328147 h 3375212"/>
              <a:gd name="connsiteX0" fmla="*/ 0 w 7321923"/>
              <a:gd name="connsiteY0" fmla="*/ 0 h 3375212"/>
              <a:gd name="connsiteX1" fmla="*/ 0 w 7321923"/>
              <a:gd name="connsiteY1" fmla="*/ 3375212 h 3375212"/>
              <a:gd name="connsiteX2" fmla="*/ 7321923 w 7321923"/>
              <a:gd name="connsiteY2" fmla="*/ 3375212 h 3375212"/>
            </a:gdLst>
            <a:ahLst/>
            <a:cxnLst>
              <a:cxn ang="0">
                <a:pos x="connsiteX0" y="connsiteY0"/>
              </a:cxn>
              <a:cxn ang="0">
                <a:pos x="connsiteX1" y="connsiteY1"/>
              </a:cxn>
              <a:cxn ang="0">
                <a:pos x="connsiteX2" y="connsiteY2"/>
              </a:cxn>
            </a:cxnLst>
            <a:rect l="l" t="t" r="r" b="b"/>
            <a:pathLst>
              <a:path w="7321923" h="3375212">
                <a:moveTo>
                  <a:pt x="0" y="0"/>
                </a:moveTo>
                <a:lnTo>
                  <a:pt x="0" y="3375212"/>
                </a:lnTo>
                <a:lnTo>
                  <a:pt x="7321923" y="3375212"/>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nvGrpSpPr>
          <p:cNvPr id="14" name="Group 13">
            <a:extLst>
              <a:ext uri="{FF2B5EF4-FFF2-40B4-BE49-F238E27FC236}">
                <a16:creationId xmlns:a16="http://schemas.microsoft.com/office/drawing/2014/main" id="{F0CA2424-0D84-FC68-DF2E-50CBE97CA8C2}"/>
              </a:ext>
            </a:extLst>
          </p:cNvPr>
          <p:cNvGrpSpPr/>
          <p:nvPr/>
        </p:nvGrpSpPr>
        <p:grpSpPr>
          <a:xfrm>
            <a:off x="6370413" y="1964952"/>
            <a:ext cx="84073" cy="2872465"/>
            <a:chOff x="1751648" y="1808629"/>
            <a:chExt cx="83876" cy="3343836"/>
          </a:xfrm>
        </p:grpSpPr>
        <p:cxnSp>
          <p:nvCxnSpPr>
            <p:cNvPr id="16" name="Straight Connector 15">
              <a:extLst>
                <a:ext uri="{FF2B5EF4-FFF2-40B4-BE49-F238E27FC236}">
                  <a16:creationId xmlns:a16="http://schemas.microsoft.com/office/drawing/2014/main" id="{8608253C-5610-73D1-5E33-219016A5A1B5}"/>
                </a:ext>
              </a:extLst>
            </p:cNvPr>
            <p:cNvCxnSpPr>
              <a:cxnSpLocks/>
            </p:cNvCxnSpPr>
            <p:nvPr/>
          </p:nvCxnSpPr>
          <p:spPr bwMode="auto">
            <a:xfrm>
              <a:off x="1751648" y="1808629"/>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70613862-F410-ED8A-D792-E963AB0DDF62}"/>
                </a:ext>
              </a:extLst>
            </p:cNvPr>
            <p:cNvCxnSpPr>
              <a:cxnSpLocks/>
            </p:cNvCxnSpPr>
            <p:nvPr/>
          </p:nvCxnSpPr>
          <p:spPr bwMode="auto">
            <a:xfrm>
              <a:off x="1751648" y="2477396"/>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948B71E3-B08F-1075-0574-22BB8D7FFE9F}"/>
                </a:ext>
              </a:extLst>
            </p:cNvPr>
            <p:cNvCxnSpPr>
              <a:cxnSpLocks/>
            </p:cNvCxnSpPr>
            <p:nvPr/>
          </p:nvCxnSpPr>
          <p:spPr bwMode="auto">
            <a:xfrm>
              <a:off x="1751648" y="3146163"/>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4E0663C5-6FDD-1415-BB07-CDFC0EAAC558}"/>
                </a:ext>
              </a:extLst>
            </p:cNvPr>
            <p:cNvCxnSpPr>
              <a:cxnSpLocks/>
            </p:cNvCxnSpPr>
            <p:nvPr/>
          </p:nvCxnSpPr>
          <p:spPr bwMode="auto">
            <a:xfrm>
              <a:off x="1751648" y="3814930"/>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6DEC1C5D-808F-9459-50CD-E3EE7B799D37}"/>
                </a:ext>
              </a:extLst>
            </p:cNvPr>
            <p:cNvCxnSpPr>
              <a:cxnSpLocks/>
            </p:cNvCxnSpPr>
            <p:nvPr/>
          </p:nvCxnSpPr>
          <p:spPr bwMode="auto">
            <a:xfrm>
              <a:off x="1751648" y="4483697"/>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564198C4-FB70-2414-6C16-A3C541F64EBC}"/>
                </a:ext>
              </a:extLst>
            </p:cNvPr>
            <p:cNvCxnSpPr>
              <a:cxnSpLocks/>
            </p:cNvCxnSpPr>
            <p:nvPr/>
          </p:nvCxnSpPr>
          <p:spPr bwMode="auto">
            <a:xfrm>
              <a:off x="1751648" y="5152465"/>
              <a:ext cx="83876" cy="0"/>
            </a:xfrm>
            <a:prstGeom prst="line">
              <a:avLst/>
            </a:prstGeom>
            <a:noFill/>
            <a:ln w="28575" cap="flat" cmpd="sng" algn="ctr">
              <a:solidFill>
                <a:schemeClr val="bg1"/>
              </a:solidFill>
              <a:prstDash val="solid"/>
              <a:round/>
              <a:headEnd type="none" w="med" len="med"/>
              <a:tailEnd type="none" w="med" len="med"/>
            </a:ln>
            <a:effectLst/>
          </p:spPr>
        </p:cxnSp>
      </p:grpSp>
      <p:grpSp>
        <p:nvGrpSpPr>
          <p:cNvPr id="25" name="Group 24">
            <a:extLst>
              <a:ext uri="{FF2B5EF4-FFF2-40B4-BE49-F238E27FC236}">
                <a16:creationId xmlns:a16="http://schemas.microsoft.com/office/drawing/2014/main" id="{98B188AE-0BA9-ABCF-D6C7-93D8123E3FCE}"/>
              </a:ext>
            </a:extLst>
          </p:cNvPr>
          <p:cNvGrpSpPr/>
          <p:nvPr/>
        </p:nvGrpSpPr>
        <p:grpSpPr>
          <a:xfrm>
            <a:off x="6273494" y="4875035"/>
            <a:ext cx="5361206" cy="338554"/>
            <a:chOff x="853858" y="5434625"/>
            <a:chExt cx="4028027" cy="283802"/>
          </a:xfrm>
        </p:grpSpPr>
        <p:sp>
          <p:nvSpPr>
            <p:cNvPr id="26" name="TextBox 25">
              <a:extLst>
                <a:ext uri="{FF2B5EF4-FFF2-40B4-BE49-F238E27FC236}">
                  <a16:creationId xmlns:a16="http://schemas.microsoft.com/office/drawing/2014/main" id="{F51C56D1-6D1F-0E54-F84A-FFCFD3001927}"/>
                </a:ext>
              </a:extLst>
            </p:cNvPr>
            <p:cNvSpPr txBox="1"/>
            <p:nvPr/>
          </p:nvSpPr>
          <p:spPr bwMode="auto">
            <a:xfrm>
              <a:off x="853858" y="5434625"/>
              <a:ext cx="252608"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27" name="TextBox 26">
              <a:extLst>
                <a:ext uri="{FF2B5EF4-FFF2-40B4-BE49-F238E27FC236}">
                  <a16:creationId xmlns:a16="http://schemas.microsoft.com/office/drawing/2014/main" id="{CC944356-2C01-7756-0CB4-803300D38B58}"/>
                </a:ext>
              </a:extLst>
            </p:cNvPr>
            <p:cNvSpPr txBox="1"/>
            <p:nvPr/>
          </p:nvSpPr>
          <p:spPr bwMode="auto">
            <a:xfrm>
              <a:off x="1075151" y="5434625"/>
              <a:ext cx="252608"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28" name="TextBox 27">
              <a:extLst>
                <a:ext uri="{FF2B5EF4-FFF2-40B4-BE49-F238E27FC236}">
                  <a16:creationId xmlns:a16="http://schemas.microsoft.com/office/drawing/2014/main" id="{2225497D-B0D2-8C0F-EAB8-A66D5913F7C6}"/>
                </a:ext>
              </a:extLst>
            </p:cNvPr>
            <p:cNvSpPr txBox="1"/>
            <p:nvPr/>
          </p:nvSpPr>
          <p:spPr bwMode="auto">
            <a:xfrm>
              <a:off x="1306883" y="5434625"/>
              <a:ext cx="252608"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29" name="TextBox 28">
              <a:extLst>
                <a:ext uri="{FF2B5EF4-FFF2-40B4-BE49-F238E27FC236}">
                  <a16:creationId xmlns:a16="http://schemas.microsoft.com/office/drawing/2014/main" id="{E402B155-C939-28D8-676A-E1C2097B2963}"/>
                </a:ext>
              </a:extLst>
            </p:cNvPr>
            <p:cNvSpPr txBox="1"/>
            <p:nvPr/>
          </p:nvSpPr>
          <p:spPr bwMode="auto">
            <a:xfrm>
              <a:off x="1549053" y="5434625"/>
              <a:ext cx="252608"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30" name="TextBox 29">
              <a:extLst>
                <a:ext uri="{FF2B5EF4-FFF2-40B4-BE49-F238E27FC236}">
                  <a16:creationId xmlns:a16="http://schemas.microsoft.com/office/drawing/2014/main" id="{14425042-9493-3349-1F7A-BB7D507971AF}"/>
                </a:ext>
              </a:extLst>
            </p:cNvPr>
            <p:cNvSpPr txBox="1"/>
            <p:nvPr/>
          </p:nvSpPr>
          <p:spPr bwMode="auto">
            <a:xfrm>
              <a:off x="1744665"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31" name="TextBox 30">
              <a:extLst>
                <a:ext uri="{FF2B5EF4-FFF2-40B4-BE49-F238E27FC236}">
                  <a16:creationId xmlns:a16="http://schemas.microsoft.com/office/drawing/2014/main" id="{97A13E67-5C86-69CD-1256-4299C67F0B13}"/>
                </a:ext>
              </a:extLst>
            </p:cNvPr>
            <p:cNvSpPr txBox="1"/>
            <p:nvPr/>
          </p:nvSpPr>
          <p:spPr bwMode="auto">
            <a:xfrm>
              <a:off x="1966587"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32" name="TextBox 31">
              <a:extLst>
                <a:ext uri="{FF2B5EF4-FFF2-40B4-BE49-F238E27FC236}">
                  <a16:creationId xmlns:a16="http://schemas.microsoft.com/office/drawing/2014/main" id="{1EF4C238-BB63-76A2-269D-4C81513FB012}"/>
                </a:ext>
              </a:extLst>
            </p:cNvPr>
            <p:cNvSpPr txBox="1"/>
            <p:nvPr/>
          </p:nvSpPr>
          <p:spPr bwMode="auto">
            <a:xfrm>
              <a:off x="2198642"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33" name="TextBox 32">
              <a:extLst>
                <a:ext uri="{FF2B5EF4-FFF2-40B4-BE49-F238E27FC236}">
                  <a16:creationId xmlns:a16="http://schemas.microsoft.com/office/drawing/2014/main" id="{DEF65DBD-63DE-46FE-A2B5-1E5C83901ABC}"/>
                </a:ext>
              </a:extLst>
            </p:cNvPr>
            <p:cNvSpPr txBox="1"/>
            <p:nvPr/>
          </p:nvSpPr>
          <p:spPr bwMode="auto">
            <a:xfrm>
              <a:off x="2428286"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34" name="TextBox 33">
              <a:extLst>
                <a:ext uri="{FF2B5EF4-FFF2-40B4-BE49-F238E27FC236}">
                  <a16:creationId xmlns:a16="http://schemas.microsoft.com/office/drawing/2014/main" id="{8E770D96-804D-3AC3-3C20-3B512A9018D8}"/>
                </a:ext>
              </a:extLst>
            </p:cNvPr>
            <p:cNvSpPr txBox="1"/>
            <p:nvPr/>
          </p:nvSpPr>
          <p:spPr bwMode="auto">
            <a:xfrm>
              <a:off x="2653937"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35" name="TextBox 34">
              <a:extLst>
                <a:ext uri="{FF2B5EF4-FFF2-40B4-BE49-F238E27FC236}">
                  <a16:creationId xmlns:a16="http://schemas.microsoft.com/office/drawing/2014/main" id="{72AAA01C-C33D-FABC-92A1-60D66CB37F1F}"/>
                </a:ext>
              </a:extLst>
            </p:cNvPr>
            <p:cNvSpPr txBox="1"/>
            <p:nvPr/>
          </p:nvSpPr>
          <p:spPr bwMode="auto">
            <a:xfrm>
              <a:off x="2877179"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36" name="TextBox 35">
              <a:extLst>
                <a:ext uri="{FF2B5EF4-FFF2-40B4-BE49-F238E27FC236}">
                  <a16:creationId xmlns:a16="http://schemas.microsoft.com/office/drawing/2014/main" id="{2FB99BDC-4CA8-4870-3BFD-22596EFEC479}"/>
                </a:ext>
              </a:extLst>
            </p:cNvPr>
            <p:cNvSpPr txBox="1"/>
            <p:nvPr/>
          </p:nvSpPr>
          <p:spPr bwMode="auto">
            <a:xfrm>
              <a:off x="3110631"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37" name="TextBox 36">
              <a:extLst>
                <a:ext uri="{FF2B5EF4-FFF2-40B4-BE49-F238E27FC236}">
                  <a16:creationId xmlns:a16="http://schemas.microsoft.com/office/drawing/2014/main" id="{C7B21151-5222-A7C3-E4C0-DD41F8991D62}"/>
                </a:ext>
              </a:extLst>
            </p:cNvPr>
            <p:cNvSpPr txBox="1"/>
            <p:nvPr/>
          </p:nvSpPr>
          <p:spPr bwMode="auto">
            <a:xfrm>
              <a:off x="3329837"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sp>
          <p:nvSpPr>
            <p:cNvPr id="38" name="TextBox 37">
              <a:extLst>
                <a:ext uri="{FF2B5EF4-FFF2-40B4-BE49-F238E27FC236}">
                  <a16:creationId xmlns:a16="http://schemas.microsoft.com/office/drawing/2014/main" id="{B835E93D-BD28-AB86-87CB-3352AD74E327}"/>
                </a:ext>
              </a:extLst>
            </p:cNvPr>
            <p:cNvSpPr txBox="1"/>
            <p:nvPr/>
          </p:nvSpPr>
          <p:spPr bwMode="auto">
            <a:xfrm>
              <a:off x="3576181"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39" name="TextBox 38">
              <a:extLst>
                <a:ext uri="{FF2B5EF4-FFF2-40B4-BE49-F238E27FC236}">
                  <a16:creationId xmlns:a16="http://schemas.microsoft.com/office/drawing/2014/main" id="{8604541D-F1EB-E81B-8DE5-F4D5D278F7E7}"/>
                </a:ext>
              </a:extLst>
            </p:cNvPr>
            <p:cNvSpPr txBox="1"/>
            <p:nvPr/>
          </p:nvSpPr>
          <p:spPr bwMode="auto">
            <a:xfrm>
              <a:off x="3814396"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p:txBody>
        </p:sp>
        <p:sp>
          <p:nvSpPr>
            <p:cNvPr id="40" name="TextBox 39">
              <a:extLst>
                <a:ext uri="{FF2B5EF4-FFF2-40B4-BE49-F238E27FC236}">
                  <a16:creationId xmlns:a16="http://schemas.microsoft.com/office/drawing/2014/main" id="{814250F6-1F77-32F4-F5CE-F10DD026D2FB}"/>
                </a:ext>
              </a:extLst>
            </p:cNvPr>
            <p:cNvSpPr txBox="1"/>
            <p:nvPr/>
          </p:nvSpPr>
          <p:spPr bwMode="auto">
            <a:xfrm>
              <a:off x="4050289"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41" name="TextBox 40">
              <a:extLst>
                <a:ext uri="{FF2B5EF4-FFF2-40B4-BE49-F238E27FC236}">
                  <a16:creationId xmlns:a16="http://schemas.microsoft.com/office/drawing/2014/main" id="{C2D0E9CB-7AA4-53D3-EE6D-2E831A0FCAF0}"/>
                </a:ext>
              </a:extLst>
            </p:cNvPr>
            <p:cNvSpPr txBox="1"/>
            <p:nvPr/>
          </p:nvSpPr>
          <p:spPr bwMode="auto">
            <a:xfrm>
              <a:off x="4255586"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a:t>
              </a:r>
            </a:p>
          </p:txBody>
        </p:sp>
        <p:sp>
          <p:nvSpPr>
            <p:cNvPr id="42" name="TextBox 41">
              <a:extLst>
                <a:ext uri="{FF2B5EF4-FFF2-40B4-BE49-F238E27FC236}">
                  <a16:creationId xmlns:a16="http://schemas.microsoft.com/office/drawing/2014/main" id="{E2E5C8EC-9891-6D98-6D51-35CC843E5B59}"/>
                </a:ext>
              </a:extLst>
            </p:cNvPr>
            <p:cNvSpPr txBox="1"/>
            <p:nvPr/>
          </p:nvSpPr>
          <p:spPr bwMode="auto">
            <a:xfrm>
              <a:off x="4501930" y="5434625"/>
              <a:ext cx="379955" cy="283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grpSp>
      <p:cxnSp>
        <p:nvCxnSpPr>
          <p:cNvPr id="46" name="Straight Connector 45">
            <a:extLst>
              <a:ext uri="{FF2B5EF4-FFF2-40B4-BE49-F238E27FC236}">
                <a16:creationId xmlns:a16="http://schemas.microsoft.com/office/drawing/2014/main" id="{FBF10ACD-889F-F35C-D725-33607D4438DC}"/>
              </a:ext>
            </a:extLst>
          </p:cNvPr>
          <p:cNvCxnSpPr>
            <a:cxnSpLocks/>
          </p:cNvCxnSpPr>
          <p:nvPr/>
        </p:nvCxnSpPr>
        <p:spPr bwMode="auto">
          <a:xfrm>
            <a:off x="6444593"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4B7F0B64-2C67-C712-B34B-AD8ACF323416}"/>
              </a:ext>
            </a:extLst>
          </p:cNvPr>
          <p:cNvCxnSpPr>
            <a:cxnSpLocks/>
          </p:cNvCxnSpPr>
          <p:nvPr/>
        </p:nvCxnSpPr>
        <p:spPr bwMode="auto">
          <a:xfrm>
            <a:off x="6754930"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61153CE0-3E86-70DE-8A19-5A048073F162}"/>
              </a:ext>
            </a:extLst>
          </p:cNvPr>
          <p:cNvCxnSpPr>
            <a:cxnSpLocks/>
          </p:cNvCxnSpPr>
          <p:nvPr/>
        </p:nvCxnSpPr>
        <p:spPr bwMode="auto">
          <a:xfrm>
            <a:off x="7065268"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6E9C7CE0-8B39-3C1C-8D80-2418CC433874}"/>
              </a:ext>
            </a:extLst>
          </p:cNvPr>
          <p:cNvCxnSpPr>
            <a:cxnSpLocks/>
          </p:cNvCxnSpPr>
          <p:nvPr/>
        </p:nvCxnSpPr>
        <p:spPr bwMode="auto">
          <a:xfrm>
            <a:off x="7375605"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B04DC99B-AA6A-C24E-98F0-6B29C1C309C9}"/>
              </a:ext>
            </a:extLst>
          </p:cNvPr>
          <p:cNvCxnSpPr>
            <a:cxnSpLocks/>
          </p:cNvCxnSpPr>
          <p:nvPr/>
        </p:nvCxnSpPr>
        <p:spPr bwMode="auto">
          <a:xfrm>
            <a:off x="7685943"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80FCBA9D-C1E6-BB1D-577D-C1FF06BA7738}"/>
              </a:ext>
            </a:extLst>
          </p:cNvPr>
          <p:cNvCxnSpPr>
            <a:cxnSpLocks/>
          </p:cNvCxnSpPr>
          <p:nvPr/>
        </p:nvCxnSpPr>
        <p:spPr bwMode="auto">
          <a:xfrm>
            <a:off x="7996280"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8E421B01-E0C6-4B0A-86F3-AF7F6885D99A}"/>
              </a:ext>
            </a:extLst>
          </p:cNvPr>
          <p:cNvCxnSpPr>
            <a:cxnSpLocks/>
          </p:cNvCxnSpPr>
          <p:nvPr/>
        </p:nvCxnSpPr>
        <p:spPr bwMode="auto">
          <a:xfrm>
            <a:off x="8306617"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0865422-4540-85F5-E5EC-AE3126E37194}"/>
              </a:ext>
            </a:extLst>
          </p:cNvPr>
          <p:cNvCxnSpPr>
            <a:cxnSpLocks/>
          </p:cNvCxnSpPr>
          <p:nvPr/>
        </p:nvCxnSpPr>
        <p:spPr bwMode="auto">
          <a:xfrm>
            <a:off x="8616955"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208C8AC6-A3AE-0145-73D3-1DE0D82C02D6}"/>
              </a:ext>
            </a:extLst>
          </p:cNvPr>
          <p:cNvCxnSpPr>
            <a:cxnSpLocks/>
          </p:cNvCxnSpPr>
          <p:nvPr/>
        </p:nvCxnSpPr>
        <p:spPr bwMode="auto">
          <a:xfrm>
            <a:off x="8927292"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6455154-C18D-A5B5-03C2-E4A42A560AEA}"/>
              </a:ext>
            </a:extLst>
          </p:cNvPr>
          <p:cNvCxnSpPr>
            <a:cxnSpLocks/>
          </p:cNvCxnSpPr>
          <p:nvPr/>
        </p:nvCxnSpPr>
        <p:spPr bwMode="auto">
          <a:xfrm>
            <a:off x="9237630"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C4E5FB4E-76F1-5B3D-44E9-5E7919193C3D}"/>
              </a:ext>
            </a:extLst>
          </p:cNvPr>
          <p:cNvCxnSpPr>
            <a:cxnSpLocks/>
          </p:cNvCxnSpPr>
          <p:nvPr/>
        </p:nvCxnSpPr>
        <p:spPr bwMode="auto">
          <a:xfrm>
            <a:off x="9547967"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65BCDCC1-1CE7-9C30-98C4-077584346C5A}"/>
              </a:ext>
            </a:extLst>
          </p:cNvPr>
          <p:cNvCxnSpPr>
            <a:cxnSpLocks/>
          </p:cNvCxnSpPr>
          <p:nvPr/>
        </p:nvCxnSpPr>
        <p:spPr bwMode="auto">
          <a:xfrm>
            <a:off x="9858304"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CF0BAB1B-CAE1-7CDE-CFF8-AD2E83F1FE6A}"/>
              </a:ext>
            </a:extLst>
          </p:cNvPr>
          <p:cNvCxnSpPr>
            <a:cxnSpLocks/>
          </p:cNvCxnSpPr>
          <p:nvPr/>
        </p:nvCxnSpPr>
        <p:spPr bwMode="auto">
          <a:xfrm>
            <a:off x="10168642"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D2BA1856-B8AF-819C-6FC0-4E4DA69DFFD4}"/>
              </a:ext>
            </a:extLst>
          </p:cNvPr>
          <p:cNvCxnSpPr>
            <a:cxnSpLocks/>
          </p:cNvCxnSpPr>
          <p:nvPr/>
        </p:nvCxnSpPr>
        <p:spPr bwMode="auto">
          <a:xfrm>
            <a:off x="10477066"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56B6AD43-E547-7E72-102D-F5E2656700E4}"/>
              </a:ext>
            </a:extLst>
          </p:cNvPr>
          <p:cNvCxnSpPr>
            <a:cxnSpLocks/>
          </p:cNvCxnSpPr>
          <p:nvPr/>
        </p:nvCxnSpPr>
        <p:spPr bwMode="auto">
          <a:xfrm>
            <a:off x="10787403"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12475A17-8A4A-896B-FB2F-D2EC255F2163}"/>
              </a:ext>
            </a:extLst>
          </p:cNvPr>
          <p:cNvCxnSpPr>
            <a:cxnSpLocks/>
          </p:cNvCxnSpPr>
          <p:nvPr/>
        </p:nvCxnSpPr>
        <p:spPr bwMode="auto">
          <a:xfrm>
            <a:off x="11097741" y="485030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A999C9C3-E5A1-D38F-EF39-5FD3E02EA92D}"/>
              </a:ext>
            </a:extLst>
          </p:cNvPr>
          <p:cNvCxnSpPr>
            <a:cxnSpLocks/>
          </p:cNvCxnSpPr>
          <p:nvPr/>
        </p:nvCxnSpPr>
        <p:spPr bwMode="auto">
          <a:xfrm>
            <a:off x="11408078" y="4850304"/>
            <a:ext cx="0" cy="64008"/>
          </a:xfrm>
          <a:prstGeom prst="line">
            <a:avLst/>
          </a:prstGeom>
          <a:noFill/>
          <a:ln w="28575" cap="flat" cmpd="sng" algn="ctr">
            <a:solidFill>
              <a:schemeClr val="bg1"/>
            </a:solidFill>
            <a:prstDash val="solid"/>
            <a:round/>
            <a:headEnd type="none" w="med" len="med"/>
            <a:tailEnd type="none" w="med" len="med"/>
          </a:ln>
          <a:effectLst/>
        </p:spPr>
      </p:cxnSp>
      <p:sp>
        <p:nvSpPr>
          <p:cNvPr id="193" name="TextBox 192">
            <a:extLst>
              <a:ext uri="{FF2B5EF4-FFF2-40B4-BE49-F238E27FC236}">
                <a16:creationId xmlns:a16="http://schemas.microsoft.com/office/drawing/2014/main" id="{36DA8FF2-3B3E-0E2C-1EC6-70351F553808}"/>
              </a:ext>
            </a:extLst>
          </p:cNvPr>
          <p:cNvSpPr txBox="1"/>
          <p:nvPr/>
        </p:nvSpPr>
        <p:spPr bwMode="auto">
          <a:xfrm>
            <a:off x="5335757" y="5066025"/>
            <a:ext cx="898772" cy="830997"/>
          </a:xfrm>
          <a:prstGeom prst="rect">
            <a:avLst/>
          </a:prstGeom>
          <a:solidFill>
            <a:schemeClr val="tx1"/>
          </a:solidFill>
          <a:ln>
            <a:noFill/>
          </a:ln>
        </p:spPr>
        <p:txBody>
          <a:bodyPr wrap="none" rtlCol="0" anchor="b" anchorCtr="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at </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Risk, n</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dirty="0">
                <a:ln>
                  <a:noFill/>
                </a:ln>
                <a:solidFill>
                  <a:schemeClr val="accent1"/>
                </a:solidFill>
                <a:effectLst/>
                <a:uLnTx/>
                <a:uFillTx/>
                <a:latin typeface="Calibri" panose="020F0502020204030204" pitchFamily="34" charset="0"/>
                <a:ea typeface="+mn-ea"/>
                <a:cs typeface="Calibri" panose="020F0502020204030204" pitchFamily="34" charset="0"/>
              </a:rPr>
              <a:t>Isa-Kd</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Kd</a:t>
            </a:r>
          </a:p>
        </p:txBody>
      </p:sp>
      <p:grpSp>
        <p:nvGrpSpPr>
          <p:cNvPr id="194" name="Group 193">
            <a:extLst>
              <a:ext uri="{FF2B5EF4-FFF2-40B4-BE49-F238E27FC236}">
                <a16:creationId xmlns:a16="http://schemas.microsoft.com/office/drawing/2014/main" id="{3B959A63-3359-9DB0-0874-5A054EE7296D}"/>
              </a:ext>
            </a:extLst>
          </p:cNvPr>
          <p:cNvGrpSpPr/>
          <p:nvPr/>
        </p:nvGrpSpPr>
        <p:grpSpPr>
          <a:xfrm>
            <a:off x="6206581" y="5472287"/>
            <a:ext cx="5441028" cy="424732"/>
            <a:chOff x="815997" y="5447914"/>
            <a:chExt cx="4065888" cy="356043"/>
          </a:xfrm>
        </p:grpSpPr>
        <p:sp>
          <p:nvSpPr>
            <p:cNvPr id="195" name="TextBox 194">
              <a:extLst>
                <a:ext uri="{FF2B5EF4-FFF2-40B4-BE49-F238E27FC236}">
                  <a16:creationId xmlns:a16="http://schemas.microsoft.com/office/drawing/2014/main" id="{263A24F1-917B-D93F-7865-0D8AD688E5A7}"/>
                </a:ext>
              </a:extLst>
            </p:cNvPr>
            <p:cNvSpPr txBox="1"/>
            <p:nvPr/>
          </p:nvSpPr>
          <p:spPr bwMode="auto">
            <a:xfrm>
              <a:off x="815997" y="5447915"/>
              <a:ext cx="311373" cy="3560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123</a:t>
              </a:r>
            </a:p>
          </p:txBody>
        </p:sp>
        <p:sp>
          <p:nvSpPr>
            <p:cNvPr id="196" name="TextBox 195">
              <a:extLst>
                <a:ext uri="{FF2B5EF4-FFF2-40B4-BE49-F238E27FC236}">
                  <a16:creationId xmlns:a16="http://schemas.microsoft.com/office/drawing/2014/main" id="{2714DE86-0528-F094-4ED3-7A06734E12B5}"/>
                </a:ext>
              </a:extLst>
            </p:cNvPr>
            <p:cNvSpPr txBox="1"/>
            <p:nvPr/>
          </p:nvSpPr>
          <p:spPr bwMode="auto">
            <a:xfrm>
              <a:off x="1035367" y="5447914"/>
              <a:ext cx="339044"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108</a:t>
              </a:r>
            </a:p>
          </p:txBody>
        </p:sp>
        <p:sp>
          <p:nvSpPr>
            <p:cNvPr id="197" name="TextBox 196">
              <a:extLst>
                <a:ext uri="{FF2B5EF4-FFF2-40B4-BE49-F238E27FC236}">
                  <a16:creationId xmlns:a16="http://schemas.microsoft.com/office/drawing/2014/main" id="{ACCC175B-055A-47D2-2F4D-589B2B95B21D}"/>
                </a:ext>
              </a:extLst>
            </p:cNvPr>
            <p:cNvSpPr txBox="1"/>
            <p:nvPr/>
          </p:nvSpPr>
          <p:spPr bwMode="auto">
            <a:xfrm>
              <a:off x="1277005" y="5447914"/>
              <a:ext cx="324292"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99</a:t>
              </a:r>
            </a:p>
          </p:txBody>
        </p:sp>
        <p:sp>
          <p:nvSpPr>
            <p:cNvPr id="198" name="TextBox 197">
              <a:extLst>
                <a:ext uri="{FF2B5EF4-FFF2-40B4-BE49-F238E27FC236}">
                  <a16:creationId xmlns:a16="http://schemas.microsoft.com/office/drawing/2014/main" id="{E61F74C5-3DCF-ADDE-D605-458787FA2B40}"/>
                </a:ext>
              </a:extLst>
            </p:cNvPr>
            <p:cNvSpPr txBox="1"/>
            <p:nvPr/>
          </p:nvSpPr>
          <p:spPr bwMode="auto">
            <a:xfrm>
              <a:off x="1505966" y="5447914"/>
              <a:ext cx="324292"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85</a:t>
              </a:r>
            </a:p>
          </p:txBody>
        </p:sp>
        <p:sp>
          <p:nvSpPr>
            <p:cNvPr id="199" name="TextBox 198">
              <a:extLst>
                <a:ext uri="{FF2B5EF4-FFF2-40B4-BE49-F238E27FC236}">
                  <a16:creationId xmlns:a16="http://schemas.microsoft.com/office/drawing/2014/main" id="{951D9AE7-1241-66F0-DB46-2FA99942F0A0}"/>
                </a:ext>
              </a:extLst>
            </p:cNvPr>
            <p:cNvSpPr txBox="1"/>
            <p:nvPr/>
          </p:nvSpPr>
          <p:spPr bwMode="auto">
            <a:xfrm>
              <a:off x="1716794"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73</a:t>
              </a:r>
            </a:p>
          </p:txBody>
        </p:sp>
        <p:sp>
          <p:nvSpPr>
            <p:cNvPr id="200" name="TextBox 199">
              <a:extLst>
                <a:ext uri="{FF2B5EF4-FFF2-40B4-BE49-F238E27FC236}">
                  <a16:creationId xmlns:a16="http://schemas.microsoft.com/office/drawing/2014/main" id="{B8B4460C-9683-20A3-6FEE-7E80632A2326}"/>
                </a:ext>
              </a:extLst>
            </p:cNvPr>
            <p:cNvSpPr txBox="1"/>
            <p:nvPr/>
          </p:nvSpPr>
          <p:spPr bwMode="auto">
            <a:xfrm>
              <a:off x="1949167"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63</a:t>
              </a:r>
            </a:p>
          </p:txBody>
        </p:sp>
        <p:sp>
          <p:nvSpPr>
            <p:cNvPr id="201" name="TextBox 200">
              <a:extLst>
                <a:ext uri="{FF2B5EF4-FFF2-40B4-BE49-F238E27FC236}">
                  <a16:creationId xmlns:a16="http://schemas.microsoft.com/office/drawing/2014/main" id="{B19BD195-FE86-DF3C-9840-91B5112404B2}"/>
                </a:ext>
              </a:extLst>
            </p:cNvPr>
            <p:cNvSpPr txBox="1"/>
            <p:nvPr/>
          </p:nvSpPr>
          <p:spPr bwMode="auto">
            <a:xfrm>
              <a:off x="2184707"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53</a:t>
              </a:r>
            </a:p>
          </p:txBody>
        </p:sp>
        <p:sp>
          <p:nvSpPr>
            <p:cNvPr id="202" name="TextBox 201">
              <a:extLst>
                <a:ext uri="{FF2B5EF4-FFF2-40B4-BE49-F238E27FC236}">
                  <a16:creationId xmlns:a16="http://schemas.microsoft.com/office/drawing/2014/main" id="{286D94D4-DFA9-9544-B54B-223B359F084D}"/>
                </a:ext>
              </a:extLst>
            </p:cNvPr>
            <p:cNvSpPr txBox="1"/>
            <p:nvPr/>
          </p:nvSpPr>
          <p:spPr bwMode="auto">
            <a:xfrm>
              <a:off x="2417834"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43</a:t>
              </a:r>
            </a:p>
          </p:txBody>
        </p:sp>
        <p:sp>
          <p:nvSpPr>
            <p:cNvPr id="203" name="TextBox 202">
              <a:extLst>
                <a:ext uri="{FF2B5EF4-FFF2-40B4-BE49-F238E27FC236}">
                  <a16:creationId xmlns:a16="http://schemas.microsoft.com/office/drawing/2014/main" id="{2FA40873-96C0-3769-E14E-3DB4C6B66D14}"/>
                </a:ext>
              </a:extLst>
            </p:cNvPr>
            <p:cNvSpPr txBox="1"/>
            <p:nvPr/>
          </p:nvSpPr>
          <p:spPr bwMode="auto">
            <a:xfrm>
              <a:off x="2646969"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p:txBody>
        </p:sp>
        <p:sp>
          <p:nvSpPr>
            <p:cNvPr id="204" name="TextBox 203">
              <a:extLst>
                <a:ext uri="{FF2B5EF4-FFF2-40B4-BE49-F238E27FC236}">
                  <a16:creationId xmlns:a16="http://schemas.microsoft.com/office/drawing/2014/main" id="{21CE9865-8FE1-D497-FF38-D4D252ECE014}"/>
                </a:ext>
              </a:extLst>
            </p:cNvPr>
            <p:cNvSpPr txBox="1"/>
            <p:nvPr/>
          </p:nvSpPr>
          <p:spPr bwMode="auto">
            <a:xfrm>
              <a:off x="2884147"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p>
          </p:txBody>
        </p:sp>
        <p:sp>
          <p:nvSpPr>
            <p:cNvPr id="205" name="TextBox 204">
              <a:extLst>
                <a:ext uri="{FF2B5EF4-FFF2-40B4-BE49-F238E27FC236}">
                  <a16:creationId xmlns:a16="http://schemas.microsoft.com/office/drawing/2014/main" id="{FDD86ACE-0C43-CDA1-D150-7CC862CFE61E}"/>
                </a:ext>
              </a:extLst>
            </p:cNvPr>
            <p:cNvSpPr txBox="1"/>
            <p:nvPr/>
          </p:nvSpPr>
          <p:spPr bwMode="auto">
            <a:xfrm>
              <a:off x="3110631"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29</a:t>
              </a:r>
            </a:p>
          </p:txBody>
        </p:sp>
        <p:sp>
          <p:nvSpPr>
            <p:cNvPr id="206" name="TextBox 205">
              <a:extLst>
                <a:ext uri="{FF2B5EF4-FFF2-40B4-BE49-F238E27FC236}">
                  <a16:creationId xmlns:a16="http://schemas.microsoft.com/office/drawing/2014/main" id="{58AF4A24-E16E-C8E9-F75C-01CCDEC9B4D4}"/>
                </a:ext>
              </a:extLst>
            </p:cNvPr>
            <p:cNvSpPr txBox="1"/>
            <p:nvPr/>
          </p:nvSpPr>
          <p:spPr bwMode="auto">
            <a:xfrm>
              <a:off x="3347256"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p:txBody>
        </p:sp>
        <p:sp>
          <p:nvSpPr>
            <p:cNvPr id="207" name="TextBox 206">
              <a:extLst>
                <a:ext uri="{FF2B5EF4-FFF2-40B4-BE49-F238E27FC236}">
                  <a16:creationId xmlns:a16="http://schemas.microsoft.com/office/drawing/2014/main" id="{6E668F66-22A3-02F2-2539-9C7142362301}"/>
                </a:ext>
              </a:extLst>
            </p:cNvPr>
            <p:cNvSpPr txBox="1"/>
            <p:nvPr/>
          </p:nvSpPr>
          <p:spPr bwMode="auto">
            <a:xfrm>
              <a:off x="3583149"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208" name="TextBox 207">
              <a:extLst>
                <a:ext uri="{FF2B5EF4-FFF2-40B4-BE49-F238E27FC236}">
                  <a16:creationId xmlns:a16="http://schemas.microsoft.com/office/drawing/2014/main" id="{9CABD0AA-88AE-8198-A586-6E8406A350BC}"/>
                </a:ext>
              </a:extLst>
            </p:cNvPr>
            <p:cNvSpPr txBox="1"/>
            <p:nvPr/>
          </p:nvSpPr>
          <p:spPr bwMode="auto">
            <a:xfrm>
              <a:off x="3814396"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62</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p:txBody>
        </p:sp>
        <p:sp>
          <p:nvSpPr>
            <p:cNvPr id="209" name="TextBox 208">
              <a:extLst>
                <a:ext uri="{FF2B5EF4-FFF2-40B4-BE49-F238E27FC236}">
                  <a16:creationId xmlns:a16="http://schemas.microsoft.com/office/drawing/2014/main" id="{30BA0CBA-0620-F849-3563-43E7B9E36AAC}"/>
                </a:ext>
              </a:extLst>
            </p:cNvPr>
            <p:cNvSpPr txBox="1"/>
            <p:nvPr/>
          </p:nvSpPr>
          <p:spPr bwMode="auto">
            <a:xfrm>
              <a:off x="4050289"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210" name="TextBox 209">
              <a:extLst>
                <a:ext uri="{FF2B5EF4-FFF2-40B4-BE49-F238E27FC236}">
                  <a16:creationId xmlns:a16="http://schemas.microsoft.com/office/drawing/2014/main" id="{2AFE5BA6-C542-ACA6-E03A-D0212E392C1D}"/>
                </a:ext>
              </a:extLst>
            </p:cNvPr>
            <p:cNvSpPr txBox="1"/>
            <p:nvPr/>
          </p:nvSpPr>
          <p:spPr bwMode="auto">
            <a:xfrm>
              <a:off x="4255586"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211" name="TextBox 210">
              <a:extLst>
                <a:ext uri="{FF2B5EF4-FFF2-40B4-BE49-F238E27FC236}">
                  <a16:creationId xmlns:a16="http://schemas.microsoft.com/office/drawing/2014/main" id="{45A24A85-8E2B-6C7B-640E-45B493B3B05A}"/>
                </a:ext>
              </a:extLst>
            </p:cNvPr>
            <p:cNvSpPr txBox="1"/>
            <p:nvPr/>
          </p:nvSpPr>
          <p:spPr bwMode="auto">
            <a:xfrm>
              <a:off x="4501930" y="5447914"/>
              <a:ext cx="379955" cy="3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grpSp>
      <p:sp>
        <p:nvSpPr>
          <p:cNvPr id="214" name="TextBox 213">
            <a:extLst>
              <a:ext uri="{FF2B5EF4-FFF2-40B4-BE49-F238E27FC236}">
                <a16:creationId xmlns:a16="http://schemas.microsoft.com/office/drawing/2014/main" id="{338E46C3-F638-43F3-3010-2C1792D3AE15}"/>
              </a:ext>
            </a:extLst>
          </p:cNvPr>
          <p:cNvSpPr txBox="1"/>
          <p:nvPr/>
        </p:nvSpPr>
        <p:spPr>
          <a:xfrm>
            <a:off x="6545635" y="4306651"/>
            <a:ext cx="2661792" cy="338554"/>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HR: 0.58 (95.4% CI: 0.42-0.79)</a:t>
            </a:r>
          </a:p>
        </p:txBody>
      </p:sp>
      <p:sp>
        <p:nvSpPr>
          <p:cNvPr id="215" name="TextBox 214">
            <a:extLst>
              <a:ext uri="{FF2B5EF4-FFF2-40B4-BE49-F238E27FC236}">
                <a16:creationId xmlns:a16="http://schemas.microsoft.com/office/drawing/2014/main" id="{0F127B3A-E2F6-7BA8-8B2D-C2348AF0D9D1}"/>
              </a:ext>
            </a:extLst>
          </p:cNvPr>
          <p:cNvSpPr txBox="1"/>
          <p:nvPr/>
        </p:nvSpPr>
        <p:spPr bwMode="auto">
          <a:xfrm rot="16200000">
            <a:off x="4327460" y="3295912"/>
            <a:ext cx="2906485" cy="345073"/>
          </a:xfrm>
          <a:prstGeom prst="rect">
            <a:avLst/>
          </a:prstGeom>
          <a:solidFill>
            <a:schemeClr val="tx1"/>
          </a:solid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Kaplan-Meier Estimate</a:t>
            </a:r>
          </a:p>
        </p:txBody>
      </p:sp>
      <p:sp>
        <p:nvSpPr>
          <p:cNvPr id="216" name="TextBox 215">
            <a:extLst>
              <a:ext uri="{FF2B5EF4-FFF2-40B4-BE49-F238E27FC236}">
                <a16:creationId xmlns:a16="http://schemas.microsoft.com/office/drawing/2014/main" id="{D27CFD0D-1580-A19D-EC84-95EA8A2389FC}"/>
              </a:ext>
            </a:extLst>
          </p:cNvPr>
          <p:cNvSpPr txBox="1"/>
          <p:nvPr/>
        </p:nvSpPr>
        <p:spPr bwMode="auto">
          <a:xfrm>
            <a:off x="6433457" y="5125385"/>
            <a:ext cx="49638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a:t>
            </a:r>
          </a:p>
        </p:txBody>
      </p:sp>
      <p:sp>
        <p:nvSpPr>
          <p:cNvPr id="219" name="TextBox 218">
            <a:extLst>
              <a:ext uri="{FF2B5EF4-FFF2-40B4-BE49-F238E27FC236}">
                <a16:creationId xmlns:a16="http://schemas.microsoft.com/office/drawing/2014/main" id="{1926CE61-F8E6-2E50-0881-438FF7A72D27}"/>
              </a:ext>
            </a:extLst>
          </p:cNvPr>
          <p:cNvSpPr txBox="1"/>
          <p:nvPr/>
        </p:nvSpPr>
        <p:spPr bwMode="auto">
          <a:xfrm>
            <a:off x="11258963" y="1649730"/>
            <a:ext cx="764953" cy="830997"/>
          </a:xfrm>
          <a:prstGeom prst="rect">
            <a:avLst/>
          </a:prstGeom>
          <a:solidFill>
            <a:schemeClr val="tx1"/>
          </a:solidFill>
          <a:ln>
            <a:noFill/>
          </a:ln>
        </p:spPr>
        <p:txBody>
          <a:bodyPr wrap="none" rtlCol="0" anchor="b" anchorCtr="0">
            <a:spAutoFit/>
          </a:bodyPr>
          <a:lstStyle/>
          <a:p>
            <a:pPr marL="0" marR="0" lvl="0" indent="0"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Isa-Kd</a:t>
            </a:r>
          </a:p>
          <a:p>
            <a:pPr marL="0" marR="0" lvl="0" indent="0"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Kd</a:t>
            </a:r>
          </a:p>
          <a:p>
            <a:pPr marL="0" marR="0" lvl="0" indent="0"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Censor</a:t>
            </a:r>
          </a:p>
        </p:txBody>
      </p:sp>
      <p:grpSp>
        <p:nvGrpSpPr>
          <p:cNvPr id="222" name="Group 221">
            <a:extLst>
              <a:ext uri="{FF2B5EF4-FFF2-40B4-BE49-F238E27FC236}">
                <a16:creationId xmlns:a16="http://schemas.microsoft.com/office/drawing/2014/main" id="{BDA223A9-29A0-80C6-CA8F-00918ED969E3}"/>
              </a:ext>
            </a:extLst>
          </p:cNvPr>
          <p:cNvGrpSpPr/>
          <p:nvPr/>
        </p:nvGrpSpPr>
        <p:grpSpPr>
          <a:xfrm>
            <a:off x="11096076" y="2247621"/>
            <a:ext cx="108219" cy="126657"/>
            <a:chOff x="9084759" y="4478261"/>
            <a:chExt cx="106174" cy="106174"/>
          </a:xfrm>
        </p:grpSpPr>
        <p:cxnSp>
          <p:nvCxnSpPr>
            <p:cNvPr id="223" name="Straight Connector 222">
              <a:extLst>
                <a:ext uri="{FF2B5EF4-FFF2-40B4-BE49-F238E27FC236}">
                  <a16:creationId xmlns:a16="http://schemas.microsoft.com/office/drawing/2014/main" id="{94F5C080-46E1-AF7B-50AE-41D604DF31D1}"/>
                </a:ext>
              </a:extLst>
            </p:cNvPr>
            <p:cNvCxnSpPr>
              <a:cxnSpLocks/>
            </p:cNvCxnSpPr>
            <p:nvPr/>
          </p:nvCxnSpPr>
          <p:spPr bwMode="auto">
            <a:xfrm rot="16200000">
              <a:off x="9137846" y="4478261"/>
              <a:ext cx="0" cy="106174"/>
            </a:xfrm>
            <a:prstGeom prst="line">
              <a:avLst/>
            </a:prstGeom>
            <a:noFill/>
            <a:ln w="28575" cap="flat" cmpd="sng" algn="ctr">
              <a:solidFill>
                <a:schemeClr val="bg1"/>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F746930C-F244-DC1E-2A54-802AE6FF768B}"/>
                </a:ext>
              </a:extLst>
            </p:cNvPr>
            <p:cNvCxnSpPr>
              <a:cxnSpLocks/>
            </p:cNvCxnSpPr>
            <p:nvPr/>
          </p:nvCxnSpPr>
          <p:spPr bwMode="auto">
            <a:xfrm rot="10800000">
              <a:off x="9137846" y="4478261"/>
              <a:ext cx="0" cy="106174"/>
            </a:xfrm>
            <a:prstGeom prst="line">
              <a:avLst/>
            </a:prstGeom>
            <a:noFill/>
            <a:ln w="28575" cap="flat" cmpd="sng" algn="ctr">
              <a:solidFill>
                <a:schemeClr val="bg1"/>
              </a:solidFill>
              <a:prstDash val="solid"/>
              <a:round/>
              <a:headEnd type="none" w="med" len="med"/>
              <a:tailEnd type="none" w="med" len="med"/>
            </a:ln>
            <a:effectLst/>
          </p:spPr>
        </p:cxnSp>
      </p:grpSp>
      <p:sp>
        <p:nvSpPr>
          <p:cNvPr id="225" name="Freeform: Shape 224">
            <a:extLst>
              <a:ext uri="{FF2B5EF4-FFF2-40B4-BE49-F238E27FC236}">
                <a16:creationId xmlns:a16="http://schemas.microsoft.com/office/drawing/2014/main" id="{E66F1AF0-9646-3F2B-9770-1E6FD6D4E8CF}"/>
              </a:ext>
            </a:extLst>
          </p:cNvPr>
          <p:cNvSpPr/>
          <p:nvPr/>
        </p:nvSpPr>
        <p:spPr bwMode="auto">
          <a:xfrm>
            <a:off x="6449290" y="1979347"/>
            <a:ext cx="4983656" cy="2227068"/>
          </a:xfrm>
          <a:custGeom>
            <a:avLst/>
            <a:gdLst>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416050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6150 w 4889500"/>
              <a:gd name="connsiteY37" fmla="*/ 1323975 h 1866900"/>
              <a:gd name="connsiteX38" fmla="*/ 2225675 w 4889500"/>
              <a:gd name="connsiteY38" fmla="*/ 1314450 h 1866900"/>
              <a:gd name="connsiteX39" fmla="*/ 2216150 w 4889500"/>
              <a:gd name="connsiteY39" fmla="*/ 1314450 h 1866900"/>
              <a:gd name="connsiteX40" fmla="*/ 2216150 w 4889500"/>
              <a:gd name="connsiteY40" fmla="*/ 1298575 h 1866900"/>
              <a:gd name="connsiteX41" fmla="*/ 2193925 w 4889500"/>
              <a:gd name="connsiteY41" fmla="*/ 1298575 h 1866900"/>
              <a:gd name="connsiteX42" fmla="*/ 2193925 w 4889500"/>
              <a:gd name="connsiteY42" fmla="*/ 1279525 h 1866900"/>
              <a:gd name="connsiteX43" fmla="*/ 2079625 w 4889500"/>
              <a:gd name="connsiteY43" fmla="*/ 1279525 h 1866900"/>
              <a:gd name="connsiteX44" fmla="*/ 2079625 w 4889500"/>
              <a:gd name="connsiteY44" fmla="*/ 1244600 h 1866900"/>
              <a:gd name="connsiteX45" fmla="*/ 2032000 w 4889500"/>
              <a:gd name="connsiteY45" fmla="*/ 1244600 h 1866900"/>
              <a:gd name="connsiteX46" fmla="*/ 2041525 w 4889500"/>
              <a:gd name="connsiteY46" fmla="*/ 1235075 h 1866900"/>
              <a:gd name="connsiteX47" fmla="*/ 1952625 w 4889500"/>
              <a:gd name="connsiteY47" fmla="*/ 1235075 h 1866900"/>
              <a:gd name="connsiteX48" fmla="*/ 1952625 w 4889500"/>
              <a:gd name="connsiteY48" fmla="*/ 1203325 h 1866900"/>
              <a:gd name="connsiteX49" fmla="*/ 1924050 w 4889500"/>
              <a:gd name="connsiteY49" fmla="*/ 1203325 h 1866900"/>
              <a:gd name="connsiteX50" fmla="*/ 1924050 w 4889500"/>
              <a:gd name="connsiteY50" fmla="*/ 1184275 h 1866900"/>
              <a:gd name="connsiteX51" fmla="*/ 1924050 w 4889500"/>
              <a:gd name="connsiteY51" fmla="*/ 1184275 h 1866900"/>
              <a:gd name="connsiteX52" fmla="*/ 1905000 w 4889500"/>
              <a:gd name="connsiteY52" fmla="*/ 1165225 h 1866900"/>
              <a:gd name="connsiteX53" fmla="*/ 1851025 w 4889500"/>
              <a:gd name="connsiteY53" fmla="*/ 1165225 h 1866900"/>
              <a:gd name="connsiteX54" fmla="*/ 1851025 w 4889500"/>
              <a:gd name="connsiteY54" fmla="*/ 1123950 h 1866900"/>
              <a:gd name="connsiteX55" fmla="*/ 1819275 w 4889500"/>
              <a:gd name="connsiteY55" fmla="*/ 1123950 h 1866900"/>
              <a:gd name="connsiteX56" fmla="*/ 1819275 w 4889500"/>
              <a:gd name="connsiteY56" fmla="*/ 1085850 h 1866900"/>
              <a:gd name="connsiteX57" fmla="*/ 1717675 w 4889500"/>
              <a:gd name="connsiteY57" fmla="*/ 1085850 h 1866900"/>
              <a:gd name="connsiteX58" fmla="*/ 1717675 w 4889500"/>
              <a:gd name="connsiteY58" fmla="*/ 1066800 h 1866900"/>
              <a:gd name="connsiteX59" fmla="*/ 1711325 w 4889500"/>
              <a:gd name="connsiteY59" fmla="*/ 1073150 h 1866900"/>
              <a:gd name="connsiteX60" fmla="*/ 1711325 w 4889500"/>
              <a:gd name="connsiteY60" fmla="*/ 1073150 h 1866900"/>
              <a:gd name="connsiteX61" fmla="*/ 1711325 w 4889500"/>
              <a:gd name="connsiteY61" fmla="*/ 1044575 h 1866900"/>
              <a:gd name="connsiteX62" fmla="*/ 1711325 w 4889500"/>
              <a:gd name="connsiteY62" fmla="*/ 1044575 h 1866900"/>
              <a:gd name="connsiteX63" fmla="*/ 1711325 w 4889500"/>
              <a:gd name="connsiteY63" fmla="*/ 1044575 h 1866900"/>
              <a:gd name="connsiteX64" fmla="*/ 1685925 w 4889500"/>
              <a:gd name="connsiteY64" fmla="*/ 1044575 h 1866900"/>
              <a:gd name="connsiteX65" fmla="*/ 1685925 w 4889500"/>
              <a:gd name="connsiteY65" fmla="*/ 1035050 h 1866900"/>
              <a:gd name="connsiteX66" fmla="*/ 1612900 w 4889500"/>
              <a:gd name="connsiteY66" fmla="*/ 1035050 h 1866900"/>
              <a:gd name="connsiteX67" fmla="*/ 1612900 w 4889500"/>
              <a:gd name="connsiteY67" fmla="*/ 981075 h 1866900"/>
              <a:gd name="connsiteX68" fmla="*/ 1603375 w 4889500"/>
              <a:gd name="connsiteY68" fmla="*/ 981075 h 1866900"/>
              <a:gd name="connsiteX69" fmla="*/ 1603375 w 4889500"/>
              <a:gd name="connsiteY69" fmla="*/ 949325 h 1866900"/>
              <a:gd name="connsiteX70" fmla="*/ 1574800 w 4889500"/>
              <a:gd name="connsiteY70" fmla="*/ 949325 h 1866900"/>
              <a:gd name="connsiteX71" fmla="*/ 1574800 w 4889500"/>
              <a:gd name="connsiteY71" fmla="*/ 908050 h 1866900"/>
              <a:gd name="connsiteX72" fmla="*/ 1533525 w 4889500"/>
              <a:gd name="connsiteY72" fmla="*/ 908050 h 1866900"/>
              <a:gd name="connsiteX73" fmla="*/ 1533525 w 4889500"/>
              <a:gd name="connsiteY73" fmla="*/ 885825 h 1866900"/>
              <a:gd name="connsiteX74" fmla="*/ 1533525 w 4889500"/>
              <a:gd name="connsiteY74" fmla="*/ 885825 h 1866900"/>
              <a:gd name="connsiteX75" fmla="*/ 1533525 w 4889500"/>
              <a:gd name="connsiteY75" fmla="*/ 885825 h 1866900"/>
              <a:gd name="connsiteX76" fmla="*/ 1514475 w 4889500"/>
              <a:gd name="connsiteY76" fmla="*/ 866775 h 1866900"/>
              <a:gd name="connsiteX77" fmla="*/ 1460500 w 4889500"/>
              <a:gd name="connsiteY77" fmla="*/ 866775 h 1866900"/>
              <a:gd name="connsiteX78" fmla="*/ 1460500 w 4889500"/>
              <a:gd name="connsiteY78" fmla="*/ 844550 h 1866900"/>
              <a:gd name="connsiteX79" fmla="*/ 1403350 w 4889500"/>
              <a:gd name="connsiteY79" fmla="*/ 844550 h 1866900"/>
              <a:gd name="connsiteX80" fmla="*/ 1403350 w 4889500"/>
              <a:gd name="connsiteY80" fmla="*/ 803275 h 1866900"/>
              <a:gd name="connsiteX81" fmla="*/ 1343025 w 4889500"/>
              <a:gd name="connsiteY81" fmla="*/ 803275 h 1866900"/>
              <a:gd name="connsiteX82" fmla="*/ 1343025 w 4889500"/>
              <a:gd name="connsiteY82" fmla="*/ 771525 h 1866900"/>
              <a:gd name="connsiteX83" fmla="*/ 1320800 w 4889500"/>
              <a:gd name="connsiteY83" fmla="*/ 771525 h 1866900"/>
              <a:gd name="connsiteX84" fmla="*/ 1320800 w 4889500"/>
              <a:gd name="connsiteY84" fmla="*/ 736600 h 1866900"/>
              <a:gd name="connsiteX85" fmla="*/ 1216025 w 4889500"/>
              <a:gd name="connsiteY85" fmla="*/ 736600 h 1866900"/>
              <a:gd name="connsiteX86" fmla="*/ 1216025 w 4889500"/>
              <a:gd name="connsiteY86" fmla="*/ 714375 h 1866900"/>
              <a:gd name="connsiteX87" fmla="*/ 1187450 w 4889500"/>
              <a:gd name="connsiteY87" fmla="*/ 714375 h 1866900"/>
              <a:gd name="connsiteX88" fmla="*/ 1187450 w 4889500"/>
              <a:gd name="connsiteY88" fmla="*/ 714375 h 1866900"/>
              <a:gd name="connsiteX89" fmla="*/ 1187450 w 4889500"/>
              <a:gd name="connsiteY89" fmla="*/ 714375 h 1866900"/>
              <a:gd name="connsiteX90" fmla="*/ 1187450 w 4889500"/>
              <a:gd name="connsiteY90" fmla="*/ 695325 h 1866900"/>
              <a:gd name="connsiteX91" fmla="*/ 1187450 w 4889500"/>
              <a:gd name="connsiteY91" fmla="*/ 660400 h 1866900"/>
              <a:gd name="connsiteX92" fmla="*/ 1114425 w 4889500"/>
              <a:gd name="connsiteY92" fmla="*/ 660400 h 1866900"/>
              <a:gd name="connsiteX93" fmla="*/ 1114425 w 4889500"/>
              <a:gd name="connsiteY93" fmla="*/ 650875 h 1866900"/>
              <a:gd name="connsiteX94" fmla="*/ 1022350 w 4889500"/>
              <a:gd name="connsiteY94" fmla="*/ 650875 h 1866900"/>
              <a:gd name="connsiteX95" fmla="*/ 1022350 w 4889500"/>
              <a:gd name="connsiteY95" fmla="*/ 603250 h 1866900"/>
              <a:gd name="connsiteX96" fmla="*/ 987425 w 4889500"/>
              <a:gd name="connsiteY96" fmla="*/ 603250 h 1866900"/>
              <a:gd name="connsiteX97" fmla="*/ 987425 w 4889500"/>
              <a:gd name="connsiteY97" fmla="*/ 577850 h 1866900"/>
              <a:gd name="connsiteX98" fmla="*/ 936625 w 4889500"/>
              <a:gd name="connsiteY98" fmla="*/ 577850 h 1866900"/>
              <a:gd name="connsiteX99" fmla="*/ 936625 w 4889500"/>
              <a:gd name="connsiteY99" fmla="*/ 546100 h 1866900"/>
              <a:gd name="connsiteX100" fmla="*/ 923925 w 4889500"/>
              <a:gd name="connsiteY100" fmla="*/ 546100 h 1866900"/>
              <a:gd name="connsiteX101" fmla="*/ 923925 w 4889500"/>
              <a:gd name="connsiteY101" fmla="*/ 546100 h 1866900"/>
              <a:gd name="connsiteX102" fmla="*/ 923925 w 4889500"/>
              <a:gd name="connsiteY102" fmla="*/ 504825 h 1866900"/>
              <a:gd name="connsiteX103" fmla="*/ 895350 w 4889500"/>
              <a:gd name="connsiteY103" fmla="*/ 504825 h 1866900"/>
              <a:gd name="connsiteX104" fmla="*/ 895350 w 4889500"/>
              <a:gd name="connsiteY104" fmla="*/ 476250 h 1866900"/>
              <a:gd name="connsiteX105" fmla="*/ 857250 w 4889500"/>
              <a:gd name="connsiteY105" fmla="*/ 476250 h 1866900"/>
              <a:gd name="connsiteX106" fmla="*/ 857250 w 4889500"/>
              <a:gd name="connsiteY106" fmla="*/ 457200 h 1866900"/>
              <a:gd name="connsiteX107" fmla="*/ 838200 w 4889500"/>
              <a:gd name="connsiteY107" fmla="*/ 457200 h 1866900"/>
              <a:gd name="connsiteX108" fmla="*/ 838200 w 4889500"/>
              <a:gd name="connsiteY108" fmla="*/ 428625 h 1866900"/>
              <a:gd name="connsiteX109" fmla="*/ 825500 w 4889500"/>
              <a:gd name="connsiteY109" fmla="*/ 428625 h 1866900"/>
              <a:gd name="connsiteX110" fmla="*/ 825500 w 4889500"/>
              <a:gd name="connsiteY110" fmla="*/ 387350 h 1866900"/>
              <a:gd name="connsiteX111" fmla="*/ 758825 w 4889500"/>
              <a:gd name="connsiteY111" fmla="*/ 387350 h 1866900"/>
              <a:gd name="connsiteX112" fmla="*/ 758825 w 4889500"/>
              <a:gd name="connsiteY112" fmla="*/ 358775 h 1866900"/>
              <a:gd name="connsiteX113" fmla="*/ 714375 w 4889500"/>
              <a:gd name="connsiteY113" fmla="*/ 358775 h 1866900"/>
              <a:gd name="connsiteX114" fmla="*/ 730250 w 4889500"/>
              <a:gd name="connsiteY114" fmla="*/ 342900 h 1866900"/>
              <a:gd name="connsiteX115" fmla="*/ 673100 w 4889500"/>
              <a:gd name="connsiteY115" fmla="*/ 342900 h 1866900"/>
              <a:gd name="connsiteX116" fmla="*/ 673100 w 4889500"/>
              <a:gd name="connsiteY116" fmla="*/ 317500 h 1866900"/>
              <a:gd name="connsiteX117" fmla="*/ 574675 w 4889500"/>
              <a:gd name="connsiteY117" fmla="*/ 317500 h 1866900"/>
              <a:gd name="connsiteX118" fmla="*/ 574675 w 4889500"/>
              <a:gd name="connsiteY118" fmla="*/ 288925 h 1866900"/>
              <a:gd name="connsiteX119" fmla="*/ 520700 w 4889500"/>
              <a:gd name="connsiteY119" fmla="*/ 288925 h 1866900"/>
              <a:gd name="connsiteX120" fmla="*/ 520700 w 4889500"/>
              <a:gd name="connsiteY120" fmla="*/ 276225 h 1866900"/>
              <a:gd name="connsiteX121" fmla="*/ 492125 w 4889500"/>
              <a:gd name="connsiteY121" fmla="*/ 276225 h 1866900"/>
              <a:gd name="connsiteX122" fmla="*/ 492125 w 4889500"/>
              <a:gd name="connsiteY122" fmla="*/ 254000 h 1866900"/>
              <a:gd name="connsiteX123" fmla="*/ 466725 w 4889500"/>
              <a:gd name="connsiteY123" fmla="*/ 254000 h 1866900"/>
              <a:gd name="connsiteX124" fmla="*/ 466725 w 4889500"/>
              <a:gd name="connsiteY124" fmla="*/ 238125 h 1866900"/>
              <a:gd name="connsiteX125" fmla="*/ 454025 w 4889500"/>
              <a:gd name="connsiteY125" fmla="*/ 238125 h 1866900"/>
              <a:gd name="connsiteX126" fmla="*/ 454025 w 4889500"/>
              <a:gd name="connsiteY126" fmla="*/ 219075 h 1866900"/>
              <a:gd name="connsiteX127" fmla="*/ 431800 w 4889500"/>
              <a:gd name="connsiteY127" fmla="*/ 219075 h 1866900"/>
              <a:gd name="connsiteX128" fmla="*/ 441325 w 4889500"/>
              <a:gd name="connsiteY128" fmla="*/ 209550 h 1866900"/>
              <a:gd name="connsiteX129" fmla="*/ 393700 w 4889500"/>
              <a:gd name="connsiteY129" fmla="*/ 209550 h 1866900"/>
              <a:gd name="connsiteX130" fmla="*/ 393700 w 4889500"/>
              <a:gd name="connsiteY130" fmla="*/ 190500 h 1866900"/>
              <a:gd name="connsiteX131" fmla="*/ 266700 w 4889500"/>
              <a:gd name="connsiteY131" fmla="*/ 190500 h 1866900"/>
              <a:gd name="connsiteX132" fmla="*/ 266700 w 4889500"/>
              <a:gd name="connsiteY132" fmla="*/ 161925 h 1866900"/>
              <a:gd name="connsiteX133" fmla="*/ 254000 w 4889500"/>
              <a:gd name="connsiteY133" fmla="*/ 161925 h 1866900"/>
              <a:gd name="connsiteX134" fmla="*/ 254000 w 4889500"/>
              <a:gd name="connsiteY134" fmla="*/ 107950 h 1866900"/>
              <a:gd name="connsiteX135" fmla="*/ 155575 w 4889500"/>
              <a:gd name="connsiteY135" fmla="*/ 107950 h 1866900"/>
              <a:gd name="connsiteX136" fmla="*/ 155575 w 4889500"/>
              <a:gd name="connsiteY136" fmla="*/ 98425 h 1866900"/>
              <a:gd name="connsiteX137" fmla="*/ 76200 w 4889500"/>
              <a:gd name="connsiteY137" fmla="*/ 98425 h 1866900"/>
              <a:gd name="connsiteX138" fmla="*/ 76200 w 4889500"/>
              <a:gd name="connsiteY138" fmla="*/ 38100 h 1866900"/>
              <a:gd name="connsiteX139" fmla="*/ 53975 w 4889500"/>
              <a:gd name="connsiteY139" fmla="*/ 38100 h 1866900"/>
              <a:gd name="connsiteX140" fmla="*/ 53975 w 4889500"/>
              <a:gd name="connsiteY140" fmla="*/ 22225 h 1866900"/>
              <a:gd name="connsiteX141" fmla="*/ 31750 w 4889500"/>
              <a:gd name="connsiteY141" fmla="*/ 22225 h 1866900"/>
              <a:gd name="connsiteX142" fmla="*/ 31750 w 4889500"/>
              <a:gd name="connsiteY142" fmla="*/ 0 h 1866900"/>
              <a:gd name="connsiteX143" fmla="*/ 0 w 4889500"/>
              <a:gd name="connsiteY143"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416050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6150 w 4889500"/>
              <a:gd name="connsiteY37" fmla="*/ 1323975 h 1866900"/>
              <a:gd name="connsiteX38" fmla="*/ 2225675 w 4889500"/>
              <a:gd name="connsiteY38" fmla="*/ 1314450 h 1866900"/>
              <a:gd name="connsiteX39" fmla="*/ 2216150 w 4889500"/>
              <a:gd name="connsiteY39" fmla="*/ 1298575 h 1866900"/>
              <a:gd name="connsiteX40" fmla="*/ 2193925 w 4889500"/>
              <a:gd name="connsiteY40" fmla="*/ 1298575 h 1866900"/>
              <a:gd name="connsiteX41" fmla="*/ 2193925 w 4889500"/>
              <a:gd name="connsiteY41" fmla="*/ 1279525 h 1866900"/>
              <a:gd name="connsiteX42" fmla="*/ 2079625 w 4889500"/>
              <a:gd name="connsiteY42" fmla="*/ 1279525 h 1866900"/>
              <a:gd name="connsiteX43" fmla="*/ 2079625 w 4889500"/>
              <a:gd name="connsiteY43" fmla="*/ 1244600 h 1866900"/>
              <a:gd name="connsiteX44" fmla="*/ 2032000 w 4889500"/>
              <a:gd name="connsiteY44" fmla="*/ 1244600 h 1866900"/>
              <a:gd name="connsiteX45" fmla="*/ 2041525 w 4889500"/>
              <a:gd name="connsiteY45" fmla="*/ 1235075 h 1866900"/>
              <a:gd name="connsiteX46" fmla="*/ 1952625 w 4889500"/>
              <a:gd name="connsiteY46" fmla="*/ 1235075 h 1866900"/>
              <a:gd name="connsiteX47" fmla="*/ 1952625 w 4889500"/>
              <a:gd name="connsiteY47" fmla="*/ 1203325 h 1866900"/>
              <a:gd name="connsiteX48" fmla="*/ 1924050 w 4889500"/>
              <a:gd name="connsiteY48" fmla="*/ 1203325 h 1866900"/>
              <a:gd name="connsiteX49" fmla="*/ 1924050 w 4889500"/>
              <a:gd name="connsiteY49" fmla="*/ 1184275 h 1866900"/>
              <a:gd name="connsiteX50" fmla="*/ 1924050 w 4889500"/>
              <a:gd name="connsiteY50" fmla="*/ 1184275 h 1866900"/>
              <a:gd name="connsiteX51" fmla="*/ 1905000 w 4889500"/>
              <a:gd name="connsiteY51" fmla="*/ 1165225 h 1866900"/>
              <a:gd name="connsiteX52" fmla="*/ 1851025 w 4889500"/>
              <a:gd name="connsiteY52" fmla="*/ 1165225 h 1866900"/>
              <a:gd name="connsiteX53" fmla="*/ 1851025 w 4889500"/>
              <a:gd name="connsiteY53" fmla="*/ 1123950 h 1866900"/>
              <a:gd name="connsiteX54" fmla="*/ 1819275 w 4889500"/>
              <a:gd name="connsiteY54" fmla="*/ 1123950 h 1866900"/>
              <a:gd name="connsiteX55" fmla="*/ 1819275 w 4889500"/>
              <a:gd name="connsiteY55" fmla="*/ 1085850 h 1866900"/>
              <a:gd name="connsiteX56" fmla="*/ 1717675 w 4889500"/>
              <a:gd name="connsiteY56" fmla="*/ 1085850 h 1866900"/>
              <a:gd name="connsiteX57" fmla="*/ 1717675 w 4889500"/>
              <a:gd name="connsiteY57" fmla="*/ 1066800 h 1866900"/>
              <a:gd name="connsiteX58" fmla="*/ 1711325 w 4889500"/>
              <a:gd name="connsiteY58" fmla="*/ 1073150 h 1866900"/>
              <a:gd name="connsiteX59" fmla="*/ 1711325 w 4889500"/>
              <a:gd name="connsiteY59" fmla="*/ 1073150 h 1866900"/>
              <a:gd name="connsiteX60" fmla="*/ 1711325 w 4889500"/>
              <a:gd name="connsiteY60" fmla="*/ 1044575 h 1866900"/>
              <a:gd name="connsiteX61" fmla="*/ 1711325 w 4889500"/>
              <a:gd name="connsiteY61" fmla="*/ 1044575 h 1866900"/>
              <a:gd name="connsiteX62" fmla="*/ 1711325 w 4889500"/>
              <a:gd name="connsiteY62" fmla="*/ 1044575 h 1866900"/>
              <a:gd name="connsiteX63" fmla="*/ 1685925 w 4889500"/>
              <a:gd name="connsiteY63" fmla="*/ 1044575 h 1866900"/>
              <a:gd name="connsiteX64" fmla="*/ 1685925 w 4889500"/>
              <a:gd name="connsiteY64" fmla="*/ 1035050 h 1866900"/>
              <a:gd name="connsiteX65" fmla="*/ 1612900 w 4889500"/>
              <a:gd name="connsiteY65" fmla="*/ 1035050 h 1866900"/>
              <a:gd name="connsiteX66" fmla="*/ 1612900 w 4889500"/>
              <a:gd name="connsiteY66" fmla="*/ 981075 h 1866900"/>
              <a:gd name="connsiteX67" fmla="*/ 1603375 w 4889500"/>
              <a:gd name="connsiteY67" fmla="*/ 981075 h 1866900"/>
              <a:gd name="connsiteX68" fmla="*/ 1603375 w 4889500"/>
              <a:gd name="connsiteY68" fmla="*/ 949325 h 1866900"/>
              <a:gd name="connsiteX69" fmla="*/ 1574800 w 4889500"/>
              <a:gd name="connsiteY69" fmla="*/ 949325 h 1866900"/>
              <a:gd name="connsiteX70" fmla="*/ 1574800 w 4889500"/>
              <a:gd name="connsiteY70" fmla="*/ 908050 h 1866900"/>
              <a:gd name="connsiteX71" fmla="*/ 1533525 w 4889500"/>
              <a:gd name="connsiteY71" fmla="*/ 908050 h 1866900"/>
              <a:gd name="connsiteX72" fmla="*/ 1533525 w 4889500"/>
              <a:gd name="connsiteY72" fmla="*/ 885825 h 1866900"/>
              <a:gd name="connsiteX73" fmla="*/ 1533525 w 4889500"/>
              <a:gd name="connsiteY73" fmla="*/ 885825 h 1866900"/>
              <a:gd name="connsiteX74" fmla="*/ 1533525 w 4889500"/>
              <a:gd name="connsiteY74" fmla="*/ 885825 h 1866900"/>
              <a:gd name="connsiteX75" fmla="*/ 1514475 w 4889500"/>
              <a:gd name="connsiteY75" fmla="*/ 866775 h 1866900"/>
              <a:gd name="connsiteX76" fmla="*/ 1460500 w 4889500"/>
              <a:gd name="connsiteY76" fmla="*/ 866775 h 1866900"/>
              <a:gd name="connsiteX77" fmla="*/ 1460500 w 4889500"/>
              <a:gd name="connsiteY77" fmla="*/ 844550 h 1866900"/>
              <a:gd name="connsiteX78" fmla="*/ 1403350 w 4889500"/>
              <a:gd name="connsiteY78" fmla="*/ 844550 h 1866900"/>
              <a:gd name="connsiteX79" fmla="*/ 1403350 w 4889500"/>
              <a:gd name="connsiteY79" fmla="*/ 803275 h 1866900"/>
              <a:gd name="connsiteX80" fmla="*/ 1343025 w 4889500"/>
              <a:gd name="connsiteY80" fmla="*/ 803275 h 1866900"/>
              <a:gd name="connsiteX81" fmla="*/ 1343025 w 4889500"/>
              <a:gd name="connsiteY81" fmla="*/ 771525 h 1866900"/>
              <a:gd name="connsiteX82" fmla="*/ 1320800 w 4889500"/>
              <a:gd name="connsiteY82" fmla="*/ 771525 h 1866900"/>
              <a:gd name="connsiteX83" fmla="*/ 1320800 w 4889500"/>
              <a:gd name="connsiteY83" fmla="*/ 736600 h 1866900"/>
              <a:gd name="connsiteX84" fmla="*/ 1216025 w 4889500"/>
              <a:gd name="connsiteY84" fmla="*/ 736600 h 1866900"/>
              <a:gd name="connsiteX85" fmla="*/ 1216025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714375 h 1866900"/>
              <a:gd name="connsiteX89" fmla="*/ 1187450 w 4889500"/>
              <a:gd name="connsiteY89" fmla="*/ 695325 h 1866900"/>
              <a:gd name="connsiteX90" fmla="*/ 1187450 w 4889500"/>
              <a:gd name="connsiteY90" fmla="*/ 660400 h 1866900"/>
              <a:gd name="connsiteX91" fmla="*/ 1114425 w 4889500"/>
              <a:gd name="connsiteY91" fmla="*/ 660400 h 1866900"/>
              <a:gd name="connsiteX92" fmla="*/ 1114425 w 4889500"/>
              <a:gd name="connsiteY92" fmla="*/ 650875 h 1866900"/>
              <a:gd name="connsiteX93" fmla="*/ 1022350 w 4889500"/>
              <a:gd name="connsiteY93" fmla="*/ 650875 h 1866900"/>
              <a:gd name="connsiteX94" fmla="*/ 1022350 w 4889500"/>
              <a:gd name="connsiteY94" fmla="*/ 603250 h 1866900"/>
              <a:gd name="connsiteX95" fmla="*/ 987425 w 4889500"/>
              <a:gd name="connsiteY95" fmla="*/ 603250 h 1866900"/>
              <a:gd name="connsiteX96" fmla="*/ 987425 w 4889500"/>
              <a:gd name="connsiteY96" fmla="*/ 577850 h 1866900"/>
              <a:gd name="connsiteX97" fmla="*/ 936625 w 4889500"/>
              <a:gd name="connsiteY97" fmla="*/ 577850 h 1866900"/>
              <a:gd name="connsiteX98" fmla="*/ 936625 w 4889500"/>
              <a:gd name="connsiteY98" fmla="*/ 546100 h 1866900"/>
              <a:gd name="connsiteX99" fmla="*/ 923925 w 4889500"/>
              <a:gd name="connsiteY99" fmla="*/ 546100 h 1866900"/>
              <a:gd name="connsiteX100" fmla="*/ 923925 w 4889500"/>
              <a:gd name="connsiteY100" fmla="*/ 546100 h 1866900"/>
              <a:gd name="connsiteX101" fmla="*/ 923925 w 4889500"/>
              <a:gd name="connsiteY101" fmla="*/ 504825 h 1866900"/>
              <a:gd name="connsiteX102" fmla="*/ 895350 w 4889500"/>
              <a:gd name="connsiteY102" fmla="*/ 504825 h 1866900"/>
              <a:gd name="connsiteX103" fmla="*/ 895350 w 4889500"/>
              <a:gd name="connsiteY103" fmla="*/ 476250 h 1866900"/>
              <a:gd name="connsiteX104" fmla="*/ 857250 w 4889500"/>
              <a:gd name="connsiteY104" fmla="*/ 476250 h 1866900"/>
              <a:gd name="connsiteX105" fmla="*/ 857250 w 4889500"/>
              <a:gd name="connsiteY105" fmla="*/ 457200 h 1866900"/>
              <a:gd name="connsiteX106" fmla="*/ 838200 w 4889500"/>
              <a:gd name="connsiteY106" fmla="*/ 457200 h 1866900"/>
              <a:gd name="connsiteX107" fmla="*/ 838200 w 4889500"/>
              <a:gd name="connsiteY107" fmla="*/ 428625 h 1866900"/>
              <a:gd name="connsiteX108" fmla="*/ 825500 w 4889500"/>
              <a:gd name="connsiteY108" fmla="*/ 428625 h 1866900"/>
              <a:gd name="connsiteX109" fmla="*/ 825500 w 4889500"/>
              <a:gd name="connsiteY109" fmla="*/ 387350 h 1866900"/>
              <a:gd name="connsiteX110" fmla="*/ 758825 w 4889500"/>
              <a:gd name="connsiteY110" fmla="*/ 387350 h 1866900"/>
              <a:gd name="connsiteX111" fmla="*/ 758825 w 4889500"/>
              <a:gd name="connsiteY111" fmla="*/ 358775 h 1866900"/>
              <a:gd name="connsiteX112" fmla="*/ 714375 w 4889500"/>
              <a:gd name="connsiteY112" fmla="*/ 358775 h 1866900"/>
              <a:gd name="connsiteX113" fmla="*/ 730250 w 4889500"/>
              <a:gd name="connsiteY113" fmla="*/ 342900 h 1866900"/>
              <a:gd name="connsiteX114" fmla="*/ 673100 w 4889500"/>
              <a:gd name="connsiteY114" fmla="*/ 342900 h 1866900"/>
              <a:gd name="connsiteX115" fmla="*/ 673100 w 4889500"/>
              <a:gd name="connsiteY115" fmla="*/ 317500 h 1866900"/>
              <a:gd name="connsiteX116" fmla="*/ 574675 w 4889500"/>
              <a:gd name="connsiteY116" fmla="*/ 317500 h 1866900"/>
              <a:gd name="connsiteX117" fmla="*/ 574675 w 4889500"/>
              <a:gd name="connsiteY117" fmla="*/ 288925 h 1866900"/>
              <a:gd name="connsiteX118" fmla="*/ 520700 w 4889500"/>
              <a:gd name="connsiteY118" fmla="*/ 288925 h 1866900"/>
              <a:gd name="connsiteX119" fmla="*/ 520700 w 4889500"/>
              <a:gd name="connsiteY119" fmla="*/ 276225 h 1866900"/>
              <a:gd name="connsiteX120" fmla="*/ 492125 w 4889500"/>
              <a:gd name="connsiteY120" fmla="*/ 276225 h 1866900"/>
              <a:gd name="connsiteX121" fmla="*/ 492125 w 4889500"/>
              <a:gd name="connsiteY121" fmla="*/ 254000 h 1866900"/>
              <a:gd name="connsiteX122" fmla="*/ 466725 w 4889500"/>
              <a:gd name="connsiteY122" fmla="*/ 254000 h 1866900"/>
              <a:gd name="connsiteX123" fmla="*/ 466725 w 4889500"/>
              <a:gd name="connsiteY123" fmla="*/ 238125 h 1866900"/>
              <a:gd name="connsiteX124" fmla="*/ 454025 w 4889500"/>
              <a:gd name="connsiteY124" fmla="*/ 238125 h 1866900"/>
              <a:gd name="connsiteX125" fmla="*/ 454025 w 4889500"/>
              <a:gd name="connsiteY125" fmla="*/ 219075 h 1866900"/>
              <a:gd name="connsiteX126" fmla="*/ 431800 w 4889500"/>
              <a:gd name="connsiteY126" fmla="*/ 219075 h 1866900"/>
              <a:gd name="connsiteX127" fmla="*/ 441325 w 4889500"/>
              <a:gd name="connsiteY127" fmla="*/ 209550 h 1866900"/>
              <a:gd name="connsiteX128" fmla="*/ 393700 w 4889500"/>
              <a:gd name="connsiteY128" fmla="*/ 209550 h 1866900"/>
              <a:gd name="connsiteX129" fmla="*/ 393700 w 4889500"/>
              <a:gd name="connsiteY129" fmla="*/ 190500 h 1866900"/>
              <a:gd name="connsiteX130" fmla="*/ 266700 w 4889500"/>
              <a:gd name="connsiteY130" fmla="*/ 190500 h 1866900"/>
              <a:gd name="connsiteX131" fmla="*/ 266700 w 4889500"/>
              <a:gd name="connsiteY131" fmla="*/ 161925 h 1866900"/>
              <a:gd name="connsiteX132" fmla="*/ 254000 w 4889500"/>
              <a:gd name="connsiteY132" fmla="*/ 161925 h 1866900"/>
              <a:gd name="connsiteX133" fmla="*/ 254000 w 4889500"/>
              <a:gd name="connsiteY133" fmla="*/ 107950 h 1866900"/>
              <a:gd name="connsiteX134" fmla="*/ 155575 w 4889500"/>
              <a:gd name="connsiteY134" fmla="*/ 107950 h 1866900"/>
              <a:gd name="connsiteX135" fmla="*/ 155575 w 4889500"/>
              <a:gd name="connsiteY135" fmla="*/ 98425 h 1866900"/>
              <a:gd name="connsiteX136" fmla="*/ 76200 w 4889500"/>
              <a:gd name="connsiteY136" fmla="*/ 98425 h 1866900"/>
              <a:gd name="connsiteX137" fmla="*/ 76200 w 4889500"/>
              <a:gd name="connsiteY137" fmla="*/ 38100 h 1866900"/>
              <a:gd name="connsiteX138" fmla="*/ 53975 w 4889500"/>
              <a:gd name="connsiteY138" fmla="*/ 38100 h 1866900"/>
              <a:gd name="connsiteX139" fmla="*/ 53975 w 4889500"/>
              <a:gd name="connsiteY139" fmla="*/ 22225 h 1866900"/>
              <a:gd name="connsiteX140" fmla="*/ 31750 w 4889500"/>
              <a:gd name="connsiteY140" fmla="*/ 22225 h 1866900"/>
              <a:gd name="connsiteX141" fmla="*/ 31750 w 4889500"/>
              <a:gd name="connsiteY141" fmla="*/ 0 h 1866900"/>
              <a:gd name="connsiteX142" fmla="*/ 0 w 4889500"/>
              <a:gd name="connsiteY142"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416050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25675 w 4889500"/>
              <a:gd name="connsiteY37" fmla="*/ 1314450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32000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73150 h 1866900"/>
              <a:gd name="connsiteX59" fmla="*/ 1711325 w 4889500"/>
              <a:gd name="connsiteY59" fmla="*/ 1044575 h 1866900"/>
              <a:gd name="connsiteX60" fmla="*/ 1711325 w 4889500"/>
              <a:gd name="connsiteY60" fmla="*/ 1044575 h 1866900"/>
              <a:gd name="connsiteX61" fmla="*/ 1711325 w 4889500"/>
              <a:gd name="connsiteY61" fmla="*/ 1044575 h 1866900"/>
              <a:gd name="connsiteX62" fmla="*/ 1685925 w 4889500"/>
              <a:gd name="connsiteY62" fmla="*/ 1044575 h 1866900"/>
              <a:gd name="connsiteX63" fmla="*/ 1685925 w 4889500"/>
              <a:gd name="connsiteY63" fmla="*/ 1035050 h 1866900"/>
              <a:gd name="connsiteX64" fmla="*/ 1612900 w 4889500"/>
              <a:gd name="connsiteY64" fmla="*/ 1035050 h 1866900"/>
              <a:gd name="connsiteX65" fmla="*/ 1612900 w 4889500"/>
              <a:gd name="connsiteY65" fmla="*/ 981075 h 1866900"/>
              <a:gd name="connsiteX66" fmla="*/ 1603375 w 4889500"/>
              <a:gd name="connsiteY66" fmla="*/ 981075 h 1866900"/>
              <a:gd name="connsiteX67" fmla="*/ 1603375 w 4889500"/>
              <a:gd name="connsiteY67" fmla="*/ 949325 h 1866900"/>
              <a:gd name="connsiteX68" fmla="*/ 1574800 w 4889500"/>
              <a:gd name="connsiteY68" fmla="*/ 949325 h 1866900"/>
              <a:gd name="connsiteX69" fmla="*/ 1574800 w 4889500"/>
              <a:gd name="connsiteY69" fmla="*/ 908050 h 1866900"/>
              <a:gd name="connsiteX70" fmla="*/ 1533525 w 4889500"/>
              <a:gd name="connsiteY70" fmla="*/ 908050 h 1866900"/>
              <a:gd name="connsiteX71" fmla="*/ 1533525 w 4889500"/>
              <a:gd name="connsiteY71" fmla="*/ 885825 h 1866900"/>
              <a:gd name="connsiteX72" fmla="*/ 1533525 w 4889500"/>
              <a:gd name="connsiteY72" fmla="*/ 885825 h 1866900"/>
              <a:gd name="connsiteX73" fmla="*/ 1533525 w 4889500"/>
              <a:gd name="connsiteY73" fmla="*/ 885825 h 1866900"/>
              <a:gd name="connsiteX74" fmla="*/ 1514475 w 4889500"/>
              <a:gd name="connsiteY74" fmla="*/ 866775 h 1866900"/>
              <a:gd name="connsiteX75" fmla="*/ 1460500 w 4889500"/>
              <a:gd name="connsiteY75" fmla="*/ 866775 h 1866900"/>
              <a:gd name="connsiteX76" fmla="*/ 1460500 w 4889500"/>
              <a:gd name="connsiteY76" fmla="*/ 844550 h 1866900"/>
              <a:gd name="connsiteX77" fmla="*/ 1403350 w 4889500"/>
              <a:gd name="connsiteY77" fmla="*/ 844550 h 1866900"/>
              <a:gd name="connsiteX78" fmla="*/ 1403350 w 4889500"/>
              <a:gd name="connsiteY78" fmla="*/ 803275 h 1866900"/>
              <a:gd name="connsiteX79" fmla="*/ 1343025 w 4889500"/>
              <a:gd name="connsiteY79" fmla="*/ 803275 h 1866900"/>
              <a:gd name="connsiteX80" fmla="*/ 1343025 w 4889500"/>
              <a:gd name="connsiteY80" fmla="*/ 771525 h 1866900"/>
              <a:gd name="connsiteX81" fmla="*/ 1320800 w 4889500"/>
              <a:gd name="connsiteY81" fmla="*/ 771525 h 1866900"/>
              <a:gd name="connsiteX82" fmla="*/ 1320800 w 4889500"/>
              <a:gd name="connsiteY82" fmla="*/ 736600 h 1866900"/>
              <a:gd name="connsiteX83" fmla="*/ 1216025 w 4889500"/>
              <a:gd name="connsiteY83" fmla="*/ 736600 h 1866900"/>
              <a:gd name="connsiteX84" fmla="*/ 1216025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695325 h 1866900"/>
              <a:gd name="connsiteX89" fmla="*/ 1187450 w 4889500"/>
              <a:gd name="connsiteY89" fmla="*/ 660400 h 1866900"/>
              <a:gd name="connsiteX90" fmla="*/ 1114425 w 4889500"/>
              <a:gd name="connsiteY90" fmla="*/ 660400 h 1866900"/>
              <a:gd name="connsiteX91" fmla="*/ 1114425 w 4889500"/>
              <a:gd name="connsiteY91" fmla="*/ 650875 h 1866900"/>
              <a:gd name="connsiteX92" fmla="*/ 1022350 w 4889500"/>
              <a:gd name="connsiteY92" fmla="*/ 650875 h 1866900"/>
              <a:gd name="connsiteX93" fmla="*/ 1022350 w 4889500"/>
              <a:gd name="connsiteY93" fmla="*/ 603250 h 1866900"/>
              <a:gd name="connsiteX94" fmla="*/ 987425 w 4889500"/>
              <a:gd name="connsiteY94" fmla="*/ 603250 h 1866900"/>
              <a:gd name="connsiteX95" fmla="*/ 987425 w 4889500"/>
              <a:gd name="connsiteY95" fmla="*/ 577850 h 1866900"/>
              <a:gd name="connsiteX96" fmla="*/ 936625 w 4889500"/>
              <a:gd name="connsiteY96" fmla="*/ 577850 h 1866900"/>
              <a:gd name="connsiteX97" fmla="*/ 936625 w 4889500"/>
              <a:gd name="connsiteY97" fmla="*/ 546100 h 1866900"/>
              <a:gd name="connsiteX98" fmla="*/ 923925 w 4889500"/>
              <a:gd name="connsiteY98" fmla="*/ 546100 h 1866900"/>
              <a:gd name="connsiteX99" fmla="*/ 923925 w 4889500"/>
              <a:gd name="connsiteY99" fmla="*/ 546100 h 1866900"/>
              <a:gd name="connsiteX100" fmla="*/ 923925 w 4889500"/>
              <a:gd name="connsiteY100" fmla="*/ 504825 h 1866900"/>
              <a:gd name="connsiteX101" fmla="*/ 895350 w 4889500"/>
              <a:gd name="connsiteY101" fmla="*/ 504825 h 1866900"/>
              <a:gd name="connsiteX102" fmla="*/ 895350 w 4889500"/>
              <a:gd name="connsiteY102" fmla="*/ 476250 h 1866900"/>
              <a:gd name="connsiteX103" fmla="*/ 857250 w 4889500"/>
              <a:gd name="connsiteY103" fmla="*/ 476250 h 1866900"/>
              <a:gd name="connsiteX104" fmla="*/ 857250 w 4889500"/>
              <a:gd name="connsiteY104" fmla="*/ 457200 h 1866900"/>
              <a:gd name="connsiteX105" fmla="*/ 838200 w 4889500"/>
              <a:gd name="connsiteY105" fmla="*/ 457200 h 1866900"/>
              <a:gd name="connsiteX106" fmla="*/ 838200 w 4889500"/>
              <a:gd name="connsiteY106" fmla="*/ 428625 h 1866900"/>
              <a:gd name="connsiteX107" fmla="*/ 825500 w 4889500"/>
              <a:gd name="connsiteY107" fmla="*/ 428625 h 1866900"/>
              <a:gd name="connsiteX108" fmla="*/ 825500 w 4889500"/>
              <a:gd name="connsiteY108" fmla="*/ 387350 h 1866900"/>
              <a:gd name="connsiteX109" fmla="*/ 758825 w 4889500"/>
              <a:gd name="connsiteY109" fmla="*/ 387350 h 1866900"/>
              <a:gd name="connsiteX110" fmla="*/ 758825 w 4889500"/>
              <a:gd name="connsiteY110" fmla="*/ 358775 h 1866900"/>
              <a:gd name="connsiteX111" fmla="*/ 714375 w 4889500"/>
              <a:gd name="connsiteY111" fmla="*/ 358775 h 1866900"/>
              <a:gd name="connsiteX112" fmla="*/ 730250 w 4889500"/>
              <a:gd name="connsiteY112" fmla="*/ 342900 h 1866900"/>
              <a:gd name="connsiteX113" fmla="*/ 673100 w 4889500"/>
              <a:gd name="connsiteY113" fmla="*/ 342900 h 1866900"/>
              <a:gd name="connsiteX114" fmla="*/ 673100 w 4889500"/>
              <a:gd name="connsiteY114" fmla="*/ 317500 h 1866900"/>
              <a:gd name="connsiteX115" fmla="*/ 574675 w 4889500"/>
              <a:gd name="connsiteY115" fmla="*/ 317500 h 1866900"/>
              <a:gd name="connsiteX116" fmla="*/ 574675 w 4889500"/>
              <a:gd name="connsiteY116" fmla="*/ 288925 h 1866900"/>
              <a:gd name="connsiteX117" fmla="*/ 520700 w 4889500"/>
              <a:gd name="connsiteY117" fmla="*/ 288925 h 1866900"/>
              <a:gd name="connsiteX118" fmla="*/ 520700 w 4889500"/>
              <a:gd name="connsiteY118" fmla="*/ 276225 h 1866900"/>
              <a:gd name="connsiteX119" fmla="*/ 492125 w 4889500"/>
              <a:gd name="connsiteY119" fmla="*/ 276225 h 1866900"/>
              <a:gd name="connsiteX120" fmla="*/ 492125 w 4889500"/>
              <a:gd name="connsiteY120" fmla="*/ 254000 h 1866900"/>
              <a:gd name="connsiteX121" fmla="*/ 466725 w 4889500"/>
              <a:gd name="connsiteY121" fmla="*/ 254000 h 1866900"/>
              <a:gd name="connsiteX122" fmla="*/ 466725 w 4889500"/>
              <a:gd name="connsiteY122" fmla="*/ 238125 h 1866900"/>
              <a:gd name="connsiteX123" fmla="*/ 454025 w 4889500"/>
              <a:gd name="connsiteY123" fmla="*/ 238125 h 1866900"/>
              <a:gd name="connsiteX124" fmla="*/ 454025 w 4889500"/>
              <a:gd name="connsiteY124" fmla="*/ 219075 h 1866900"/>
              <a:gd name="connsiteX125" fmla="*/ 431800 w 4889500"/>
              <a:gd name="connsiteY125" fmla="*/ 219075 h 1866900"/>
              <a:gd name="connsiteX126" fmla="*/ 441325 w 4889500"/>
              <a:gd name="connsiteY126" fmla="*/ 209550 h 1866900"/>
              <a:gd name="connsiteX127" fmla="*/ 393700 w 4889500"/>
              <a:gd name="connsiteY127" fmla="*/ 209550 h 1866900"/>
              <a:gd name="connsiteX128" fmla="*/ 393700 w 4889500"/>
              <a:gd name="connsiteY128" fmla="*/ 190500 h 1866900"/>
              <a:gd name="connsiteX129" fmla="*/ 266700 w 4889500"/>
              <a:gd name="connsiteY129" fmla="*/ 190500 h 1866900"/>
              <a:gd name="connsiteX130" fmla="*/ 266700 w 4889500"/>
              <a:gd name="connsiteY130" fmla="*/ 161925 h 1866900"/>
              <a:gd name="connsiteX131" fmla="*/ 254000 w 4889500"/>
              <a:gd name="connsiteY131" fmla="*/ 161925 h 1866900"/>
              <a:gd name="connsiteX132" fmla="*/ 254000 w 4889500"/>
              <a:gd name="connsiteY132" fmla="*/ 107950 h 1866900"/>
              <a:gd name="connsiteX133" fmla="*/ 155575 w 4889500"/>
              <a:gd name="connsiteY133" fmla="*/ 107950 h 1866900"/>
              <a:gd name="connsiteX134" fmla="*/ 155575 w 4889500"/>
              <a:gd name="connsiteY134" fmla="*/ 98425 h 1866900"/>
              <a:gd name="connsiteX135" fmla="*/ 76200 w 4889500"/>
              <a:gd name="connsiteY135" fmla="*/ 98425 h 1866900"/>
              <a:gd name="connsiteX136" fmla="*/ 76200 w 4889500"/>
              <a:gd name="connsiteY136" fmla="*/ 38100 h 1866900"/>
              <a:gd name="connsiteX137" fmla="*/ 53975 w 4889500"/>
              <a:gd name="connsiteY137" fmla="*/ 38100 h 1866900"/>
              <a:gd name="connsiteX138" fmla="*/ 53975 w 4889500"/>
              <a:gd name="connsiteY138" fmla="*/ 22225 h 1866900"/>
              <a:gd name="connsiteX139" fmla="*/ 31750 w 4889500"/>
              <a:gd name="connsiteY139" fmla="*/ 22225 h 1866900"/>
              <a:gd name="connsiteX140" fmla="*/ 31750 w 4889500"/>
              <a:gd name="connsiteY140" fmla="*/ 0 h 1866900"/>
              <a:gd name="connsiteX141" fmla="*/ 0 w 4889500"/>
              <a:gd name="connsiteY141"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416050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32000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73150 h 1866900"/>
              <a:gd name="connsiteX59" fmla="*/ 1711325 w 4889500"/>
              <a:gd name="connsiteY59" fmla="*/ 1044575 h 1866900"/>
              <a:gd name="connsiteX60" fmla="*/ 1711325 w 4889500"/>
              <a:gd name="connsiteY60" fmla="*/ 1044575 h 1866900"/>
              <a:gd name="connsiteX61" fmla="*/ 1711325 w 4889500"/>
              <a:gd name="connsiteY61" fmla="*/ 1044575 h 1866900"/>
              <a:gd name="connsiteX62" fmla="*/ 1685925 w 4889500"/>
              <a:gd name="connsiteY62" fmla="*/ 1044575 h 1866900"/>
              <a:gd name="connsiteX63" fmla="*/ 1685925 w 4889500"/>
              <a:gd name="connsiteY63" fmla="*/ 1035050 h 1866900"/>
              <a:gd name="connsiteX64" fmla="*/ 1612900 w 4889500"/>
              <a:gd name="connsiteY64" fmla="*/ 1035050 h 1866900"/>
              <a:gd name="connsiteX65" fmla="*/ 1612900 w 4889500"/>
              <a:gd name="connsiteY65" fmla="*/ 981075 h 1866900"/>
              <a:gd name="connsiteX66" fmla="*/ 1603375 w 4889500"/>
              <a:gd name="connsiteY66" fmla="*/ 981075 h 1866900"/>
              <a:gd name="connsiteX67" fmla="*/ 1603375 w 4889500"/>
              <a:gd name="connsiteY67" fmla="*/ 949325 h 1866900"/>
              <a:gd name="connsiteX68" fmla="*/ 1574800 w 4889500"/>
              <a:gd name="connsiteY68" fmla="*/ 949325 h 1866900"/>
              <a:gd name="connsiteX69" fmla="*/ 1574800 w 4889500"/>
              <a:gd name="connsiteY69" fmla="*/ 908050 h 1866900"/>
              <a:gd name="connsiteX70" fmla="*/ 1533525 w 4889500"/>
              <a:gd name="connsiteY70" fmla="*/ 908050 h 1866900"/>
              <a:gd name="connsiteX71" fmla="*/ 1533525 w 4889500"/>
              <a:gd name="connsiteY71" fmla="*/ 885825 h 1866900"/>
              <a:gd name="connsiteX72" fmla="*/ 1533525 w 4889500"/>
              <a:gd name="connsiteY72" fmla="*/ 885825 h 1866900"/>
              <a:gd name="connsiteX73" fmla="*/ 1533525 w 4889500"/>
              <a:gd name="connsiteY73" fmla="*/ 885825 h 1866900"/>
              <a:gd name="connsiteX74" fmla="*/ 1514475 w 4889500"/>
              <a:gd name="connsiteY74" fmla="*/ 866775 h 1866900"/>
              <a:gd name="connsiteX75" fmla="*/ 1460500 w 4889500"/>
              <a:gd name="connsiteY75" fmla="*/ 866775 h 1866900"/>
              <a:gd name="connsiteX76" fmla="*/ 1460500 w 4889500"/>
              <a:gd name="connsiteY76" fmla="*/ 844550 h 1866900"/>
              <a:gd name="connsiteX77" fmla="*/ 1403350 w 4889500"/>
              <a:gd name="connsiteY77" fmla="*/ 844550 h 1866900"/>
              <a:gd name="connsiteX78" fmla="*/ 1403350 w 4889500"/>
              <a:gd name="connsiteY78" fmla="*/ 803275 h 1866900"/>
              <a:gd name="connsiteX79" fmla="*/ 1343025 w 4889500"/>
              <a:gd name="connsiteY79" fmla="*/ 803275 h 1866900"/>
              <a:gd name="connsiteX80" fmla="*/ 1343025 w 4889500"/>
              <a:gd name="connsiteY80" fmla="*/ 771525 h 1866900"/>
              <a:gd name="connsiteX81" fmla="*/ 1320800 w 4889500"/>
              <a:gd name="connsiteY81" fmla="*/ 771525 h 1866900"/>
              <a:gd name="connsiteX82" fmla="*/ 1320800 w 4889500"/>
              <a:gd name="connsiteY82" fmla="*/ 736600 h 1866900"/>
              <a:gd name="connsiteX83" fmla="*/ 1216025 w 4889500"/>
              <a:gd name="connsiteY83" fmla="*/ 736600 h 1866900"/>
              <a:gd name="connsiteX84" fmla="*/ 1216025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695325 h 1866900"/>
              <a:gd name="connsiteX89" fmla="*/ 1187450 w 4889500"/>
              <a:gd name="connsiteY89" fmla="*/ 660400 h 1866900"/>
              <a:gd name="connsiteX90" fmla="*/ 1114425 w 4889500"/>
              <a:gd name="connsiteY90" fmla="*/ 660400 h 1866900"/>
              <a:gd name="connsiteX91" fmla="*/ 1114425 w 4889500"/>
              <a:gd name="connsiteY91" fmla="*/ 650875 h 1866900"/>
              <a:gd name="connsiteX92" fmla="*/ 1022350 w 4889500"/>
              <a:gd name="connsiteY92" fmla="*/ 650875 h 1866900"/>
              <a:gd name="connsiteX93" fmla="*/ 1022350 w 4889500"/>
              <a:gd name="connsiteY93" fmla="*/ 603250 h 1866900"/>
              <a:gd name="connsiteX94" fmla="*/ 987425 w 4889500"/>
              <a:gd name="connsiteY94" fmla="*/ 603250 h 1866900"/>
              <a:gd name="connsiteX95" fmla="*/ 987425 w 4889500"/>
              <a:gd name="connsiteY95" fmla="*/ 577850 h 1866900"/>
              <a:gd name="connsiteX96" fmla="*/ 936625 w 4889500"/>
              <a:gd name="connsiteY96" fmla="*/ 577850 h 1866900"/>
              <a:gd name="connsiteX97" fmla="*/ 936625 w 4889500"/>
              <a:gd name="connsiteY97" fmla="*/ 546100 h 1866900"/>
              <a:gd name="connsiteX98" fmla="*/ 923925 w 4889500"/>
              <a:gd name="connsiteY98" fmla="*/ 546100 h 1866900"/>
              <a:gd name="connsiteX99" fmla="*/ 923925 w 4889500"/>
              <a:gd name="connsiteY99" fmla="*/ 546100 h 1866900"/>
              <a:gd name="connsiteX100" fmla="*/ 923925 w 4889500"/>
              <a:gd name="connsiteY100" fmla="*/ 504825 h 1866900"/>
              <a:gd name="connsiteX101" fmla="*/ 895350 w 4889500"/>
              <a:gd name="connsiteY101" fmla="*/ 504825 h 1866900"/>
              <a:gd name="connsiteX102" fmla="*/ 895350 w 4889500"/>
              <a:gd name="connsiteY102" fmla="*/ 476250 h 1866900"/>
              <a:gd name="connsiteX103" fmla="*/ 857250 w 4889500"/>
              <a:gd name="connsiteY103" fmla="*/ 476250 h 1866900"/>
              <a:gd name="connsiteX104" fmla="*/ 857250 w 4889500"/>
              <a:gd name="connsiteY104" fmla="*/ 457200 h 1866900"/>
              <a:gd name="connsiteX105" fmla="*/ 838200 w 4889500"/>
              <a:gd name="connsiteY105" fmla="*/ 457200 h 1866900"/>
              <a:gd name="connsiteX106" fmla="*/ 838200 w 4889500"/>
              <a:gd name="connsiteY106" fmla="*/ 428625 h 1866900"/>
              <a:gd name="connsiteX107" fmla="*/ 825500 w 4889500"/>
              <a:gd name="connsiteY107" fmla="*/ 428625 h 1866900"/>
              <a:gd name="connsiteX108" fmla="*/ 825500 w 4889500"/>
              <a:gd name="connsiteY108" fmla="*/ 387350 h 1866900"/>
              <a:gd name="connsiteX109" fmla="*/ 758825 w 4889500"/>
              <a:gd name="connsiteY109" fmla="*/ 387350 h 1866900"/>
              <a:gd name="connsiteX110" fmla="*/ 758825 w 4889500"/>
              <a:gd name="connsiteY110" fmla="*/ 358775 h 1866900"/>
              <a:gd name="connsiteX111" fmla="*/ 714375 w 4889500"/>
              <a:gd name="connsiteY111" fmla="*/ 358775 h 1866900"/>
              <a:gd name="connsiteX112" fmla="*/ 730250 w 4889500"/>
              <a:gd name="connsiteY112" fmla="*/ 342900 h 1866900"/>
              <a:gd name="connsiteX113" fmla="*/ 673100 w 4889500"/>
              <a:gd name="connsiteY113" fmla="*/ 342900 h 1866900"/>
              <a:gd name="connsiteX114" fmla="*/ 673100 w 4889500"/>
              <a:gd name="connsiteY114" fmla="*/ 317500 h 1866900"/>
              <a:gd name="connsiteX115" fmla="*/ 574675 w 4889500"/>
              <a:gd name="connsiteY115" fmla="*/ 317500 h 1866900"/>
              <a:gd name="connsiteX116" fmla="*/ 574675 w 4889500"/>
              <a:gd name="connsiteY116" fmla="*/ 288925 h 1866900"/>
              <a:gd name="connsiteX117" fmla="*/ 520700 w 4889500"/>
              <a:gd name="connsiteY117" fmla="*/ 288925 h 1866900"/>
              <a:gd name="connsiteX118" fmla="*/ 520700 w 4889500"/>
              <a:gd name="connsiteY118" fmla="*/ 276225 h 1866900"/>
              <a:gd name="connsiteX119" fmla="*/ 492125 w 4889500"/>
              <a:gd name="connsiteY119" fmla="*/ 276225 h 1866900"/>
              <a:gd name="connsiteX120" fmla="*/ 492125 w 4889500"/>
              <a:gd name="connsiteY120" fmla="*/ 254000 h 1866900"/>
              <a:gd name="connsiteX121" fmla="*/ 466725 w 4889500"/>
              <a:gd name="connsiteY121" fmla="*/ 254000 h 1866900"/>
              <a:gd name="connsiteX122" fmla="*/ 466725 w 4889500"/>
              <a:gd name="connsiteY122" fmla="*/ 238125 h 1866900"/>
              <a:gd name="connsiteX123" fmla="*/ 454025 w 4889500"/>
              <a:gd name="connsiteY123" fmla="*/ 238125 h 1866900"/>
              <a:gd name="connsiteX124" fmla="*/ 454025 w 4889500"/>
              <a:gd name="connsiteY124" fmla="*/ 219075 h 1866900"/>
              <a:gd name="connsiteX125" fmla="*/ 431800 w 4889500"/>
              <a:gd name="connsiteY125" fmla="*/ 219075 h 1866900"/>
              <a:gd name="connsiteX126" fmla="*/ 441325 w 4889500"/>
              <a:gd name="connsiteY126" fmla="*/ 209550 h 1866900"/>
              <a:gd name="connsiteX127" fmla="*/ 393700 w 4889500"/>
              <a:gd name="connsiteY127" fmla="*/ 209550 h 1866900"/>
              <a:gd name="connsiteX128" fmla="*/ 393700 w 4889500"/>
              <a:gd name="connsiteY128" fmla="*/ 190500 h 1866900"/>
              <a:gd name="connsiteX129" fmla="*/ 266700 w 4889500"/>
              <a:gd name="connsiteY129" fmla="*/ 190500 h 1866900"/>
              <a:gd name="connsiteX130" fmla="*/ 266700 w 4889500"/>
              <a:gd name="connsiteY130" fmla="*/ 161925 h 1866900"/>
              <a:gd name="connsiteX131" fmla="*/ 254000 w 4889500"/>
              <a:gd name="connsiteY131" fmla="*/ 161925 h 1866900"/>
              <a:gd name="connsiteX132" fmla="*/ 254000 w 4889500"/>
              <a:gd name="connsiteY132" fmla="*/ 107950 h 1866900"/>
              <a:gd name="connsiteX133" fmla="*/ 155575 w 4889500"/>
              <a:gd name="connsiteY133" fmla="*/ 107950 h 1866900"/>
              <a:gd name="connsiteX134" fmla="*/ 155575 w 4889500"/>
              <a:gd name="connsiteY134" fmla="*/ 98425 h 1866900"/>
              <a:gd name="connsiteX135" fmla="*/ 76200 w 4889500"/>
              <a:gd name="connsiteY135" fmla="*/ 98425 h 1866900"/>
              <a:gd name="connsiteX136" fmla="*/ 76200 w 4889500"/>
              <a:gd name="connsiteY136" fmla="*/ 38100 h 1866900"/>
              <a:gd name="connsiteX137" fmla="*/ 53975 w 4889500"/>
              <a:gd name="connsiteY137" fmla="*/ 38100 h 1866900"/>
              <a:gd name="connsiteX138" fmla="*/ 53975 w 4889500"/>
              <a:gd name="connsiteY138" fmla="*/ 22225 h 1866900"/>
              <a:gd name="connsiteX139" fmla="*/ 31750 w 4889500"/>
              <a:gd name="connsiteY139" fmla="*/ 22225 h 1866900"/>
              <a:gd name="connsiteX140" fmla="*/ 31750 w 4889500"/>
              <a:gd name="connsiteY140" fmla="*/ 0 h 1866900"/>
              <a:gd name="connsiteX141" fmla="*/ 0 w 4889500"/>
              <a:gd name="connsiteY141"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32000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73150 h 1866900"/>
              <a:gd name="connsiteX59" fmla="*/ 1711325 w 4889500"/>
              <a:gd name="connsiteY59" fmla="*/ 1044575 h 1866900"/>
              <a:gd name="connsiteX60" fmla="*/ 1711325 w 4889500"/>
              <a:gd name="connsiteY60" fmla="*/ 1044575 h 1866900"/>
              <a:gd name="connsiteX61" fmla="*/ 1711325 w 4889500"/>
              <a:gd name="connsiteY61" fmla="*/ 1044575 h 1866900"/>
              <a:gd name="connsiteX62" fmla="*/ 1685925 w 4889500"/>
              <a:gd name="connsiteY62" fmla="*/ 1044575 h 1866900"/>
              <a:gd name="connsiteX63" fmla="*/ 1685925 w 4889500"/>
              <a:gd name="connsiteY63" fmla="*/ 1035050 h 1866900"/>
              <a:gd name="connsiteX64" fmla="*/ 1612900 w 4889500"/>
              <a:gd name="connsiteY64" fmla="*/ 1035050 h 1866900"/>
              <a:gd name="connsiteX65" fmla="*/ 1612900 w 4889500"/>
              <a:gd name="connsiteY65" fmla="*/ 981075 h 1866900"/>
              <a:gd name="connsiteX66" fmla="*/ 1603375 w 4889500"/>
              <a:gd name="connsiteY66" fmla="*/ 981075 h 1866900"/>
              <a:gd name="connsiteX67" fmla="*/ 1603375 w 4889500"/>
              <a:gd name="connsiteY67" fmla="*/ 949325 h 1866900"/>
              <a:gd name="connsiteX68" fmla="*/ 1574800 w 4889500"/>
              <a:gd name="connsiteY68" fmla="*/ 949325 h 1866900"/>
              <a:gd name="connsiteX69" fmla="*/ 1574800 w 4889500"/>
              <a:gd name="connsiteY69" fmla="*/ 908050 h 1866900"/>
              <a:gd name="connsiteX70" fmla="*/ 1533525 w 4889500"/>
              <a:gd name="connsiteY70" fmla="*/ 908050 h 1866900"/>
              <a:gd name="connsiteX71" fmla="*/ 1533525 w 4889500"/>
              <a:gd name="connsiteY71" fmla="*/ 885825 h 1866900"/>
              <a:gd name="connsiteX72" fmla="*/ 1533525 w 4889500"/>
              <a:gd name="connsiteY72" fmla="*/ 885825 h 1866900"/>
              <a:gd name="connsiteX73" fmla="*/ 1533525 w 4889500"/>
              <a:gd name="connsiteY73" fmla="*/ 885825 h 1866900"/>
              <a:gd name="connsiteX74" fmla="*/ 1514475 w 4889500"/>
              <a:gd name="connsiteY74" fmla="*/ 866775 h 1866900"/>
              <a:gd name="connsiteX75" fmla="*/ 1460500 w 4889500"/>
              <a:gd name="connsiteY75" fmla="*/ 866775 h 1866900"/>
              <a:gd name="connsiteX76" fmla="*/ 1460500 w 4889500"/>
              <a:gd name="connsiteY76" fmla="*/ 844550 h 1866900"/>
              <a:gd name="connsiteX77" fmla="*/ 1403350 w 4889500"/>
              <a:gd name="connsiteY77" fmla="*/ 844550 h 1866900"/>
              <a:gd name="connsiteX78" fmla="*/ 1403350 w 4889500"/>
              <a:gd name="connsiteY78" fmla="*/ 803275 h 1866900"/>
              <a:gd name="connsiteX79" fmla="*/ 1343025 w 4889500"/>
              <a:gd name="connsiteY79" fmla="*/ 803275 h 1866900"/>
              <a:gd name="connsiteX80" fmla="*/ 1343025 w 4889500"/>
              <a:gd name="connsiteY80" fmla="*/ 771525 h 1866900"/>
              <a:gd name="connsiteX81" fmla="*/ 1320800 w 4889500"/>
              <a:gd name="connsiteY81" fmla="*/ 771525 h 1866900"/>
              <a:gd name="connsiteX82" fmla="*/ 1320800 w 4889500"/>
              <a:gd name="connsiteY82" fmla="*/ 736600 h 1866900"/>
              <a:gd name="connsiteX83" fmla="*/ 1216025 w 4889500"/>
              <a:gd name="connsiteY83" fmla="*/ 736600 h 1866900"/>
              <a:gd name="connsiteX84" fmla="*/ 1216025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695325 h 1866900"/>
              <a:gd name="connsiteX89" fmla="*/ 1187450 w 4889500"/>
              <a:gd name="connsiteY89" fmla="*/ 660400 h 1866900"/>
              <a:gd name="connsiteX90" fmla="*/ 1114425 w 4889500"/>
              <a:gd name="connsiteY90" fmla="*/ 660400 h 1866900"/>
              <a:gd name="connsiteX91" fmla="*/ 1114425 w 4889500"/>
              <a:gd name="connsiteY91" fmla="*/ 650875 h 1866900"/>
              <a:gd name="connsiteX92" fmla="*/ 1022350 w 4889500"/>
              <a:gd name="connsiteY92" fmla="*/ 650875 h 1866900"/>
              <a:gd name="connsiteX93" fmla="*/ 1022350 w 4889500"/>
              <a:gd name="connsiteY93" fmla="*/ 603250 h 1866900"/>
              <a:gd name="connsiteX94" fmla="*/ 987425 w 4889500"/>
              <a:gd name="connsiteY94" fmla="*/ 603250 h 1866900"/>
              <a:gd name="connsiteX95" fmla="*/ 987425 w 4889500"/>
              <a:gd name="connsiteY95" fmla="*/ 577850 h 1866900"/>
              <a:gd name="connsiteX96" fmla="*/ 936625 w 4889500"/>
              <a:gd name="connsiteY96" fmla="*/ 577850 h 1866900"/>
              <a:gd name="connsiteX97" fmla="*/ 936625 w 4889500"/>
              <a:gd name="connsiteY97" fmla="*/ 546100 h 1866900"/>
              <a:gd name="connsiteX98" fmla="*/ 923925 w 4889500"/>
              <a:gd name="connsiteY98" fmla="*/ 546100 h 1866900"/>
              <a:gd name="connsiteX99" fmla="*/ 923925 w 4889500"/>
              <a:gd name="connsiteY99" fmla="*/ 546100 h 1866900"/>
              <a:gd name="connsiteX100" fmla="*/ 923925 w 4889500"/>
              <a:gd name="connsiteY100" fmla="*/ 504825 h 1866900"/>
              <a:gd name="connsiteX101" fmla="*/ 895350 w 4889500"/>
              <a:gd name="connsiteY101" fmla="*/ 504825 h 1866900"/>
              <a:gd name="connsiteX102" fmla="*/ 895350 w 4889500"/>
              <a:gd name="connsiteY102" fmla="*/ 476250 h 1866900"/>
              <a:gd name="connsiteX103" fmla="*/ 857250 w 4889500"/>
              <a:gd name="connsiteY103" fmla="*/ 476250 h 1866900"/>
              <a:gd name="connsiteX104" fmla="*/ 857250 w 4889500"/>
              <a:gd name="connsiteY104" fmla="*/ 457200 h 1866900"/>
              <a:gd name="connsiteX105" fmla="*/ 838200 w 4889500"/>
              <a:gd name="connsiteY105" fmla="*/ 457200 h 1866900"/>
              <a:gd name="connsiteX106" fmla="*/ 838200 w 4889500"/>
              <a:gd name="connsiteY106" fmla="*/ 428625 h 1866900"/>
              <a:gd name="connsiteX107" fmla="*/ 825500 w 4889500"/>
              <a:gd name="connsiteY107" fmla="*/ 428625 h 1866900"/>
              <a:gd name="connsiteX108" fmla="*/ 825500 w 4889500"/>
              <a:gd name="connsiteY108" fmla="*/ 387350 h 1866900"/>
              <a:gd name="connsiteX109" fmla="*/ 758825 w 4889500"/>
              <a:gd name="connsiteY109" fmla="*/ 387350 h 1866900"/>
              <a:gd name="connsiteX110" fmla="*/ 758825 w 4889500"/>
              <a:gd name="connsiteY110" fmla="*/ 358775 h 1866900"/>
              <a:gd name="connsiteX111" fmla="*/ 714375 w 4889500"/>
              <a:gd name="connsiteY111" fmla="*/ 358775 h 1866900"/>
              <a:gd name="connsiteX112" fmla="*/ 730250 w 4889500"/>
              <a:gd name="connsiteY112" fmla="*/ 342900 h 1866900"/>
              <a:gd name="connsiteX113" fmla="*/ 673100 w 4889500"/>
              <a:gd name="connsiteY113" fmla="*/ 342900 h 1866900"/>
              <a:gd name="connsiteX114" fmla="*/ 673100 w 4889500"/>
              <a:gd name="connsiteY114" fmla="*/ 317500 h 1866900"/>
              <a:gd name="connsiteX115" fmla="*/ 574675 w 4889500"/>
              <a:gd name="connsiteY115" fmla="*/ 317500 h 1866900"/>
              <a:gd name="connsiteX116" fmla="*/ 574675 w 4889500"/>
              <a:gd name="connsiteY116" fmla="*/ 288925 h 1866900"/>
              <a:gd name="connsiteX117" fmla="*/ 520700 w 4889500"/>
              <a:gd name="connsiteY117" fmla="*/ 288925 h 1866900"/>
              <a:gd name="connsiteX118" fmla="*/ 520700 w 4889500"/>
              <a:gd name="connsiteY118" fmla="*/ 276225 h 1866900"/>
              <a:gd name="connsiteX119" fmla="*/ 492125 w 4889500"/>
              <a:gd name="connsiteY119" fmla="*/ 276225 h 1866900"/>
              <a:gd name="connsiteX120" fmla="*/ 492125 w 4889500"/>
              <a:gd name="connsiteY120" fmla="*/ 254000 h 1866900"/>
              <a:gd name="connsiteX121" fmla="*/ 466725 w 4889500"/>
              <a:gd name="connsiteY121" fmla="*/ 254000 h 1866900"/>
              <a:gd name="connsiteX122" fmla="*/ 466725 w 4889500"/>
              <a:gd name="connsiteY122" fmla="*/ 238125 h 1866900"/>
              <a:gd name="connsiteX123" fmla="*/ 454025 w 4889500"/>
              <a:gd name="connsiteY123" fmla="*/ 238125 h 1866900"/>
              <a:gd name="connsiteX124" fmla="*/ 454025 w 4889500"/>
              <a:gd name="connsiteY124" fmla="*/ 219075 h 1866900"/>
              <a:gd name="connsiteX125" fmla="*/ 431800 w 4889500"/>
              <a:gd name="connsiteY125" fmla="*/ 219075 h 1866900"/>
              <a:gd name="connsiteX126" fmla="*/ 441325 w 4889500"/>
              <a:gd name="connsiteY126" fmla="*/ 209550 h 1866900"/>
              <a:gd name="connsiteX127" fmla="*/ 393700 w 4889500"/>
              <a:gd name="connsiteY127" fmla="*/ 209550 h 1866900"/>
              <a:gd name="connsiteX128" fmla="*/ 393700 w 4889500"/>
              <a:gd name="connsiteY128" fmla="*/ 190500 h 1866900"/>
              <a:gd name="connsiteX129" fmla="*/ 266700 w 4889500"/>
              <a:gd name="connsiteY129" fmla="*/ 190500 h 1866900"/>
              <a:gd name="connsiteX130" fmla="*/ 266700 w 4889500"/>
              <a:gd name="connsiteY130" fmla="*/ 161925 h 1866900"/>
              <a:gd name="connsiteX131" fmla="*/ 254000 w 4889500"/>
              <a:gd name="connsiteY131" fmla="*/ 161925 h 1866900"/>
              <a:gd name="connsiteX132" fmla="*/ 254000 w 4889500"/>
              <a:gd name="connsiteY132" fmla="*/ 107950 h 1866900"/>
              <a:gd name="connsiteX133" fmla="*/ 155575 w 4889500"/>
              <a:gd name="connsiteY133" fmla="*/ 107950 h 1866900"/>
              <a:gd name="connsiteX134" fmla="*/ 155575 w 4889500"/>
              <a:gd name="connsiteY134" fmla="*/ 98425 h 1866900"/>
              <a:gd name="connsiteX135" fmla="*/ 76200 w 4889500"/>
              <a:gd name="connsiteY135" fmla="*/ 98425 h 1866900"/>
              <a:gd name="connsiteX136" fmla="*/ 76200 w 4889500"/>
              <a:gd name="connsiteY136" fmla="*/ 38100 h 1866900"/>
              <a:gd name="connsiteX137" fmla="*/ 53975 w 4889500"/>
              <a:gd name="connsiteY137" fmla="*/ 38100 h 1866900"/>
              <a:gd name="connsiteX138" fmla="*/ 53975 w 4889500"/>
              <a:gd name="connsiteY138" fmla="*/ 22225 h 1866900"/>
              <a:gd name="connsiteX139" fmla="*/ 31750 w 4889500"/>
              <a:gd name="connsiteY139" fmla="*/ 22225 h 1866900"/>
              <a:gd name="connsiteX140" fmla="*/ 31750 w 4889500"/>
              <a:gd name="connsiteY140" fmla="*/ 0 h 1866900"/>
              <a:gd name="connsiteX141" fmla="*/ 0 w 4889500"/>
              <a:gd name="connsiteY141"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73150 h 1866900"/>
              <a:gd name="connsiteX59" fmla="*/ 1711325 w 4889500"/>
              <a:gd name="connsiteY59" fmla="*/ 1044575 h 1866900"/>
              <a:gd name="connsiteX60" fmla="*/ 1711325 w 4889500"/>
              <a:gd name="connsiteY60" fmla="*/ 1044575 h 1866900"/>
              <a:gd name="connsiteX61" fmla="*/ 1711325 w 4889500"/>
              <a:gd name="connsiteY61" fmla="*/ 1044575 h 1866900"/>
              <a:gd name="connsiteX62" fmla="*/ 1685925 w 4889500"/>
              <a:gd name="connsiteY62" fmla="*/ 1044575 h 1866900"/>
              <a:gd name="connsiteX63" fmla="*/ 1685925 w 4889500"/>
              <a:gd name="connsiteY63" fmla="*/ 1035050 h 1866900"/>
              <a:gd name="connsiteX64" fmla="*/ 1612900 w 4889500"/>
              <a:gd name="connsiteY64" fmla="*/ 1035050 h 1866900"/>
              <a:gd name="connsiteX65" fmla="*/ 1612900 w 4889500"/>
              <a:gd name="connsiteY65" fmla="*/ 981075 h 1866900"/>
              <a:gd name="connsiteX66" fmla="*/ 1603375 w 4889500"/>
              <a:gd name="connsiteY66" fmla="*/ 981075 h 1866900"/>
              <a:gd name="connsiteX67" fmla="*/ 1603375 w 4889500"/>
              <a:gd name="connsiteY67" fmla="*/ 949325 h 1866900"/>
              <a:gd name="connsiteX68" fmla="*/ 1574800 w 4889500"/>
              <a:gd name="connsiteY68" fmla="*/ 949325 h 1866900"/>
              <a:gd name="connsiteX69" fmla="*/ 1574800 w 4889500"/>
              <a:gd name="connsiteY69" fmla="*/ 908050 h 1866900"/>
              <a:gd name="connsiteX70" fmla="*/ 1533525 w 4889500"/>
              <a:gd name="connsiteY70" fmla="*/ 908050 h 1866900"/>
              <a:gd name="connsiteX71" fmla="*/ 1533525 w 4889500"/>
              <a:gd name="connsiteY71" fmla="*/ 885825 h 1866900"/>
              <a:gd name="connsiteX72" fmla="*/ 1533525 w 4889500"/>
              <a:gd name="connsiteY72" fmla="*/ 885825 h 1866900"/>
              <a:gd name="connsiteX73" fmla="*/ 1533525 w 4889500"/>
              <a:gd name="connsiteY73" fmla="*/ 885825 h 1866900"/>
              <a:gd name="connsiteX74" fmla="*/ 1514475 w 4889500"/>
              <a:gd name="connsiteY74" fmla="*/ 866775 h 1866900"/>
              <a:gd name="connsiteX75" fmla="*/ 1460500 w 4889500"/>
              <a:gd name="connsiteY75" fmla="*/ 866775 h 1866900"/>
              <a:gd name="connsiteX76" fmla="*/ 1460500 w 4889500"/>
              <a:gd name="connsiteY76" fmla="*/ 844550 h 1866900"/>
              <a:gd name="connsiteX77" fmla="*/ 1403350 w 4889500"/>
              <a:gd name="connsiteY77" fmla="*/ 844550 h 1866900"/>
              <a:gd name="connsiteX78" fmla="*/ 1403350 w 4889500"/>
              <a:gd name="connsiteY78" fmla="*/ 803275 h 1866900"/>
              <a:gd name="connsiteX79" fmla="*/ 1343025 w 4889500"/>
              <a:gd name="connsiteY79" fmla="*/ 803275 h 1866900"/>
              <a:gd name="connsiteX80" fmla="*/ 1343025 w 4889500"/>
              <a:gd name="connsiteY80" fmla="*/ 771525 h 1866900"/>
              <a:gd name="connsiteX81" fmla="*/ 1320800 w 4889500"/>
              <a:gd name="connsiteY81" fmla="*/ 771525 h 1866900"/>
              <a:gd name="connsiteX82" fmla="*/ 1320800 w 4889500"/>
              <a:gd name="connsiteY82" fmla="*/ 736600 h 1866900"/>
              <a:gd name="connsiteX83" fmla="*/ 1216025 w 4889500"/>
              <a:gd name="connsiteY83" fmla="*/ 736600 h 1866900"/>
              <a:gd name="connsiteX84" fmla="*/ 1216025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695325 h 1866900"/>
              <a:gd name="connsiteX89" fmla="*/ 1187450 w 4889500"/>
              <a:gd name="connsiteY89" fmla="*/ 660400 h 1866900"/>
              <a:gd name="connsiteX90" fmla="*/ 1114425 w 4889500"/>
              <a:gd name="connsiteY90" fmla="*/ 660400 h 1866900"/>
              <a:gd name="connsiteX91" fmla="*/ 1114425 w 4889500"/>
              <a:gd name="connsiteY91" fmla="*/ 650875 h 1866900"/>
              <a:gd name="connsiteX92" fmla="*/ 1022350 w 4889500"/>
              <a:gd name="connsiteY92" fmla="*/ 650875 h 1866900"/>
              <a:gd name="connsiteX93" fmla="*/ 1022350 w 4889500"/>
              <a:gd name="connsiteY93" fmla="*/ 603250 h 1866900"/>
              <a:gd name="connsiteX94" fmla="*/ 987425 w 4889500"/>
              <a:gd name="connsiteY94" fmla="*/ 603250 h 1866900"/>
              <a:gd name="connsiteX95" fmla="*/ 987425 w 4889500"/>
              <a:gd name="connsiteY95" fmla="*/ 577850 h 1866900"/>
              <a:gd name="connsiteX96" fmla="*/ 936625 w 4889500"/>
              <a:gd name="connsiteY96" fmla="*/ 577850 h 1866900"/>
              <a:gd name="connsiteX97" fmla="*/ 936625 w 4889500"/>
              <a:gd name="connsiteY97" fmla="*/ 546100 h 1866900"/>
              <a:gd name="connsiteX98" fmla="*/ 923925 w 4889500"/>
              <a:gd name="connsiteY98" fmla="*/ 546100 h 1866900"/>
              <a:gd name="connsiteX99" fmla="*/ 923925 w 4889500"/>
              <a:gd name="connsiteY99" fmla="*/ 546100 h 1866900"/>
              <a:gd name="connsiteX100" fmla="*/ 923925 w 4889500"/>
              <a:gd name="connsiteY100" fmla="*/ 504825 h 1866900"/>
              <a:gd name="connsiteX101" fmla="*/ 895350 w 4889500"/>
              <a:gd name="connsiteY101" fmla="*/ 504825 h 1866900"/>
              <a:gd name="connsiteX102" fmla="*/ 895350 w 4889500"/>
              <a:gd name="connsiteY102" fmla="*/ 476250 h 1866900"/>
              <a:gd name="connsiteX103" fmla="*/ 857250 w 4889500"/>
              <a:gd name="connsiteY103" fmla="*/ 476250 h 1866900"/>
              <a:gd name="connsiteX104" fmla="*/ 857250 w 4889500"/>
              <a:gd name="connsiteY104" fmla="*/ 457200 h 1866900"/>
              <a:gd name="connsiteX105" fmla="*/ 838200 w 4889500"/>
              <a:gd name="connsiteY105" fmla="*/ 457200 h 1866900"/>
              <a:gd name="connsiteX106" fmla="*/ 838200 w 4889500"/>
              <a:gd name="connsiteY106" fmla="*/ 428625 h 1866900"/>
              <a:gd name="connsiteX107" fmla="*/ 825500 w 4889500"/>
              <a:gd name="connsiteY107" fmla="*/ 428625 h 1866900"/>
              <a:gd name="connsiteX108" fmla="*/ 825500 w 4889500"/>
              <a:gd name="connsiteY108" fmla="*/ 387350 h 1866900"/>
              <a:gd name="connsiteX109" fmla="*/ 758825 w 4889500"/>
              <a:gd name="connsiteY109" fmla="*/ 387350 h 1866900"/>
              <a:gd name="connsiteX110" fmla="*/ 758825 w 4889500"/>
              <a:gd name="connsiteY110" fmla="*/ 358775 h 1866900"/>
              <a:gd name="connsiteX111" fmla="*/ 714375 w 4889500"/>
              <a:gd name="connsiteY111" fmla="*/ 358775 h 1866900"/>
              <a:gd name="connsiteX112" fmla="*/ 730250 w 4889500"/>
              <a:gd name="connsiteY112" fmla="*/ 342900 h 1866900"/>
              <a:gd name="connsiteX113" fmla="*/ 673100 w 4889500"/>
              <a:gd name="connsiteY113" fmla="*/ 342900 h 1866900"/>
              <a:gd name="connsiteX114" fmla="*/ 673100 w 4889500"/>
              <a:gd name="connsiteY114" fmla="*/ 317500 h 1866900"/>
              <a:gd name="connsiteX115" fmla="*/ 574675 w 4889500"/>
              <a:gd name="connsiteY115" fmla="*/ 317500 h 1866900"/>
              <a:gd name="connsiteX116" fmla="*/ 574675 w 4889500"/>
              <a:gd name="connsiteY116" fmla="*/ 288925 h 1866900"/>
              <a:gd name="connsiteX117" fmla="*/ 520700 w 4889500"/>
              <a:gd name="connsiteY117" fmla="*/ 288925 h 1866900"/>
              <a:gd name="connsiteX118" fmla="*/ 520700 w 4889500"/>
              <a:gd name="connsiteY118" fmla="*/ 276225 h 1866900"/>
              <a:gd name="connsiteX119" fmla="*/ 492125 w 4889500"/>
              <a:gd name="connsiteY119" fmla="*/ 276225 h 1866900"/>
              <a:gd name="connsiteX120" fmla="*/ 492125 w 4889500"/>
              <a:gd name="connsiteY120" fmla="*/ 254000 h 1866900"/>
              <a:gd name="connsiteX121" fmla="*/ 466725 w 4889500"/>
              <a:gd name="connsiteY121" fmla="*/ 254000 h 1866900"/>
              <a:gd name="connsiteX122" fmla="*/ 466725 w 4889500"/>
              <a:gd name="connsiteY122" fmla="*/ 238125 h 1866900"/>
              <a:gd name="connsiteX123" fmla="*/ 454025 w 4889500"/>
              <a:gd name="connsiteY123" fmla="*/ 238125 h 1866900"/>
              <a:gd name="connsiteX124" fmla="*/ 454025 w 4889500"/>
              <a:gd name="connsiteY124" fmla="*/ 219075 h 1866900"/>
              <a:gd name="connsiteX125" fmla="*/ 431800 w 4889500"/>
              <a:gd name="connsiteY125" fmla="*/ 219075 h 1866900"/>
              <a:gd name="connsiteX126" fmla="*/ 441325 w 4889500"/>
              <a:gd name="connsiteY126" fmla="*/ 209550 h 1866900"/>
              <a:gd name="connsiteX127" fmla="*/ 393700 w 4889500"/>
              <a:gd name="connsiteY127" fmla="*/ 209550 h 1866900"/>
              <a:gd name="connsiteX128" fmla="*/ 393700 w 4889500"/>
              <a:gd name="connsiteY128" fmla="*/ 190500 h 1866900"/>
              <a:gd name="connsiteX129" fmla="*/ 266700 w 4889500"/>
              <a:gd name="connsiteY129" fmla="*/ 190500 h 1866900"/>
              <a:gd name="connsiteX130" fmla="*/ 266700 w 4889500"/>
              <a:gd name="connsiteY130" fmla="*/ 161925 h 1866900"/>
              <a:gd name="connsiteX131" fmla="*/ 254000 w 4889500"/>
              <a:gd name="connsiteY131" fmla="*/ 161925 h 1866900"/>
              <a:gd name="connsiteX132" fmla="*/ 254000 w 4889500"/>
              <a:gd name="connsiteY132" fmla="*/ 107950 h 1866900"/>
              <a:gd name="connsiteX133" fmla="*/ 155575 w 4889500"/>
              <a:gd name="connsiteY133" fmla="*/ 107950 h 1866900"/>
              <a:gd name="connsiteX134" fmla="*/ 155575 w 4889500"/>
              <a:gd name="connsiteY134" fmla="*/ 98425 h 1866900"/>
              <a:gd name="connsiteX135" fmla="*/ 76200 w 4889500"/>
              <a:gd name="connsiteY135" fmla="*/ 98425 h 1866900"/>
              <a:gd name="connsiteX136" fmla="*/ 76200 w 4889500"/>
              <a:gd name="connsiteY136" fmla="*/ 38100 h 1866900"/>
              <a:gd name="connsiteX137" fmla="*/ 53975 w 4889500"/>
              <a:gd name="connsiteY137" fmla="*/ 38100 h 1866900"/>
              <a:gd name="connsiteX138" fmla="*/ 53975 w 4889500"/>
              <a:gd name="connsiteY138" fmla="*/ 22225 h 1866900"/>
              <a:gd name="connsiteX139" fmla="*/ 31750 w 4889500"/>
              <a:gd name="connsiteY139" fmla="*/ 22225 h 1866900"/>
              <a:gd name="connsiteX140" fmla="*/ 31750 w 4889500"/>
              <a:gd name="connsiteY140" fmla="*/ 0 h 1866900"/>
              <a:gd name="connsiteX141" fmla="*/ 0 w 4889500"/>
              <a:gd name="connsiteY141"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73150 h 1866900"/>
              <a:gd name="connsiteX59" fmla="*/ 1711325 w 4889500"/>
              <a:gd name="connsiteY59" fmla="*/ 1044575 h 1866900"/>
              <a:gd name="connsiteX60" fmla="*/ 1711325 w 4889500"/>
              <a:gd name="connsiteY60" fmla="*/ 1044575 h 1866900"/>
              <a:gd name="connsiteX61" fmla="*/ 1711325 w 4889500"/>
              <a:gd name="connsiteY61" fmla="*/ 1044575 h 1866900"/>
              <a:gd name="connsiteX62" fmla="*/ 1685925 w 4889500"/>
              <a:gd name="connsiteY62" fmla="*/ 1044575 h 1866900"/>
              <a:gd name="connsiteX63" fmla="*/ 1685925 w 4889500"/>
              <a:gd name="connsiteY63" fmla="*/ 1035050 h 1866900"/>
              <a:gd name="connsiteX64" fmla="*/ 1612900 w 4889500"/>
              <a:gd name="connsiteY64" fmla="*/ 1035050 h 1866900"/>
              <a:gd name="connsiteX65" fmla="*/ 1612900 w 4889500"/>
              <a:gd name="connsiteY65" fmla="*/ 981075 h 1866900"/>
              <a:gd name="connsiteX66" fmla="*/ 1603375 w 4889500"/>
              <a:gd name="connsiteY66" fmla="*/ 981075 h 1866900"/>
              <a:gd name="connsiteX67" fmla="*/ 1603375 w 4889500"/>
              <a:gd name="connsiteY67" fmla="*/ 949325 h 1866900"/>
              <a:gd name="connsiteX68" fmla="*/ 1574800 w 4889500"/>
              <a:gd name="connsiteY68" fmla="*/ 949325 h 1866900"/>
              <a:gd name="connsiteX69" fmla="*/ 1574800 w 4889500"/>
              <a:gd name="connsiteY69" fmla="*/ 908050 h 1866900"/>
              <a:gd name="connsiteX70" fmla="*/ 1533525 w 4889500"/>
              <a:gd name="connsiteY70" fmla="*/ 908050 h 1866900"/>
              <a:gd name="connsiteX71" fmla="*/ 1533525 w 4889500"/>
              <a:gd name="connsiteY71" fmla="*/ 885825 h 1866900"/>
              <a:gd name="connsiteX72" fmla="*/ 1533525 w 4889500"/>
              <a:gd name="connsiteY72" fmla="*/ 885825 h 1866900"/>
              <a:gd name="connsiteX73" fmla="*/ 1533525 w 4889500"/>
              <a:gd name="connsiteY73" fmla="*/ 885825 h 1866900"/>
              <a:gd name="connsiteX74" fmla="*/ 1514475 w 4889500"/>
              <a:gd name="connsiteY74" fmla="*/ 866775 h 1866900"/>
              <a:gd name="connsiteX75" fmla="*/ 1460500 w 4889500"/>
              <a:gd name="connsiteY75" fmla="*/ 866775 h 1866900"/>
              <a:gd name="connsiteX76" fmla="*/ 1460500 w 4889500"/>
              <a:gd name="connsiteY76" fmla="*/ 844550 h 1866900"/>
              <a:gd name="connsiteX77" fmla="*/ 1403350 w 4889500"/>
              <a:gd name="connsiteY77" fmla="*/ 844550 h 1866900"/>
              <a:gd name="connsiteX78" fmla="*/ 1403350 w 4889500"/>
              <a:gd name="connsiteY78" fmla="*/ 803275 h 1866900"/>
              <a:gd name="connsiteX79" fmla="*/ 1343025 w 4889500"/>
              <a:gd name="connsiteY79" fmla="*/ 803275 h 1866900"/>
              <a:gd name="connsiteX80" fmla="*/ 1343025 w 4889500"/>
              <a:gd name="connsiteY80" fmla="*/ 771525 h 1866900"/>
              <a:gd name="connsiteX81" fmla="*/ 1320800 w 4889500"/>
              <a:gd name="connsiteY81" fmla="*/ 771525 h 1866900"/>
              <a:gd name="connsiteX82" fmla="*/ 1320800 w 4889500"/>
              <a:gd name="connsiteY82" fmla="*/ 736600 h 1866900"/>
              <a:gd name="connsiteX83" fmla="*/ 1216025 w 4889500"/>
              <a:gd name="connsiteY83" fmla="*/ 736600 h 1866900"/>
              <a:gd name="connsiteX84" fmla="*/ 1216025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695325 h 1866900"/>
              <a:gd name="connsiteX89" fmla="*/ 1187450 w 4889500"/>
              <a:gd name="connsiteY89" fmla="*/ 660400 h 1866900"/>
              <a:gd name="connsiteX90" fmla="*/ 1114425 w 4889500"/>
              <a:gd name="connsiteY90" fmla="*/ 660400 h 1866900"/>
              <a:gd name="connsiteX91" fmla="*/ 1114425 w 4889500"/>
              <a:gd name="connsiteY91" fmla="*/ 650875 h 1866900"/>
              <a:gd name="connsiteX92" fmla="*/ 1022350 w 4889500"/>
              <a:gd name="connsiteY92" fmla="*/ 650875 h 1866900"/>
              <a:gd name="connsiteX93" fmla="*/ 1022350 w 4889500"/>
              <a:gd name="connsiteY93" fmla="*/ 603250 h 1866900"/>
              <a:gd name="connsiteX94" fmla="*/ 987425 w 4889500"/>
              <a:gd name="connsiteY94" fmla="*/ 603250 h 1866900"/>
              <a:gd name="connsiteX95" fmla="*/ 987425 w 4889500"/>
              <a:gd name="connsiteY95" fmla="*/ 577850 h 1866900"/>
              <a:gd name="connsiteX96" fmla="*/ 936625 w 4889500"/>
              <a:gd name="connsiteY96" fmla="*/ 577850 h 1866900"/>
              <a:gd name="connsiteX97" fmla="*/ 936625 w 4889500"/>
              <a:gd name="connsiteY97" fmla="*/ 546100 h 1866900"/>
              <a:gd name="connsiteX98" fmla="*/ 923925 w 4889500"/>
              <a:gd name="connsiteY98" fmla="*/ 546100 h 1866900"/>
              <a:gd name="connsiteX99" fmla="*/ 923925 w 4889500"/>
              <a:gd name="connsiteY99" fmla="*/ 546100 h 1866900"/>
              <a:gd name="connsiteX100" fmla="*/ 923925 w 4889500"/>
              <a:gd name="connsiteY100" fmla="*/ 504825 h 1866900"/>
              <a:gd name="connsiteX101" fmla="*/ 895350 w 4889500"/>
              <a:gd name="connsiteY101" fmla="*/ 504825 h 1866900"/>
              <a:gd name="connsiteX102" fmla="*/ 895350 w 4889500"/>
              <a:gd name="connsiteY102" fmla="*/ 476250 h 1866900"/>
              <a:gd name="connsiteX103" fmla="*/ 857250 w 4889500"/>
              <a:gd name="connsiteY103" fmla="*/ 476250 h 1866900"/>
              <a:gd name="connsiteX104" fmla="*/ 857250 w 4889500"/>
              <a:gd name="connsiteY104" fmla="*/ 457200 h 1866900"/>
              <a:gd name="connsiteX105" fmla="*/ 838200 w 4889500"/>
              <a:gd name="connsiteY105" fmla="*/ 457200 h 1866900"/>
              <a:gd name="connsiteX106" fmla="*/ 838200 w 4889500"/>
              <a:gd name="connsiteY106" fmla="*/ 428625 h 1866900"/>
              <a:gd name="connsiteX107" fmla="*/ 825500 w 4889500"/>
              <a:gd name="connsiteY107" fmla="*/ 428625 h 1866900"/>
              <a:gd name="connsiteX108" fmla="*/ 825500 w 4889500"/>
              <a:gd name="connsiteY108" fmla="*/ 387350 h 1866900"/>
              <a:gd name="connsiteX109" fmla="*/ 758825 w 4889500"/>
              <a:gd name="connsiteY109" fmla="*/ 387350 h 1866900"/>
              <a:gd name="connsiteX110" fmla="*/ 758825 w 4889500"/>
              <a:gd name="connsiteY110" fmla="*/ 358775 h 1866900"/>
              <a:gd name="connsiteX111" fmla="*/ 722313 w 4889500"/>
              <a:gd name="connsiteY111" fmla="*/ 360363 h 1866900"/>
              <a:gd name="connsiteX112" fmla="*/ 730250 w 4889500"/>
              <a:gd name="connsiteY112" fmla="*/ 342900 h 1866900"/>
              <a:gd name="connsiteX113" fmla="*/ 673100 w 4889500"/>
              <a:gd name="connsiteY113" fmla="*/ 342900 h 1866900"/>
              <a:gd name="connsiteX114" fmla="*/ 673100 w 4889500"/>
              <a:gd name="connsiteY114" fmla="*/ 317500 h 1866900"/>
              <a:gd name="connsiteX115" fmla="*/ 574675 w 4889500"/>
              <a:gd name="connsiteY115" fmla="*/ 317500 h 1866900"/>
              <a:gd name="connsiteX116" fmla="*/ 574675 w 4889500"/>
              <a:gd name="connsiteY116" fmla="*/ 288925 h 1866900"/>
              <a:gd name="connsiteX117" fmla="*/ 520700 w 4889500"/>
              <a:gd name="connsiteY117" fmla="*/ 288925 h 1866900"/>
              <a:gd name="connsiteX118" fmla="*/ 520700 w 4889500"/>
              <a:gd name="connsiteY118" fmla="*/ 276225 h 1866900"/>
              <a:gd name="connsiteX119" fmla="*/ 492125 w 4889500"/>
              <a:gd name="connsiteY119" fmla="*/ 276225 h 1866900"/>
              <a:gd name="connsiteX120" fmla="*/ 492125 w 4889500"/>
              <a:gd name="connsiteY120" fmla="*/ 254000 h 1866900"/>
              <a:gd name="connsiteX121" fmla="*/ 466725 w 4889500"/>
              <a:gd name="connsiteY121" fmla="*/ 254000 h 1866900"/>
              <a:gd name="connsiteX122" fmla="*/ 466725 w 4889500"/>
              <a:gd name="connsiteY122" fmla="*/ 238125 h 1866900"/>
              <a:gd name="connsiteX123" fmla="*/ 454025 w 4889500"/>
              <a:gd name="connsiteY123" fmla="*/ 238125 h 1866900"/>
              <a:gd name="connsiteX124" fmla="*/ 454025 w 4889500"/>
              <a:gd name="connsiteY124" fmla="*/ 219075 h 1866900"/>
              <a:gd name="connsiteX125" fmla="*/ 431800 w 4889500"/>
              <a:gd name="connsiteY125" fmla="*/ 219075 h 1866900"/>
              <a:gd name="connsiteX126" fmla="*/ 441325 w 4889500"/>
              <a:gd name="connsiteY126" fmla="*/ 209550 h 1866900"/>
              <a:gd name="connsiteX127" fmla="*/ 393700 w 4889500"/>
              <a:gd name="connsiteY127" fmla="*/ 209550 h 1866900"/>
              <a:gd name="connsiteX128" fmla="*/ 393700 w 4889500"/>
              <a:gd name="connsiteY128" fmla="*/ 190500 h 1866900"/>
              <a:gd name="connsiteX129" fmla="*/ 266700 w 4889500"/>
              <a:gd name="connsiteY129" fmla="*/ 190500 h 1866900"/>
              <a:gd name="connsiteX130" fmla="*/ 266700 w 4889500"/>
              <a:gd name="connsiteY130" fmla="*/ 161925 h 1866900"/>
              <a:gd name="connsiteX131" fmla="*/ 254000 w 4889500"/>
              <a:gd name="connsiteY131" fmla="*/ 161925 h 1866900"/>
              <a:gd name="connsiteX132" fmla="*/ 254000 w 4889500"/>
              <a:gd name="connsiteY132" fmla="*/ 107950 h 1866900"/>
              <a:gd name="connsiteX133" fmla="*/ 155575 w 4889500"/>
              <a:gd name="connsiteY133" fmla="*/ 107950 h 1866900"/>
              <a:gd name="connsiteX134" fmla="*/ 155575 w 4889500"/>
              <a:gd name="connsiteY134" fmla="*/ 98425 h 1866900"/>
              <a:gd name="connsiteX135" fmla="*/ 76200 w 4889500"/>
              <a:gd name="connsiteY135" fmla="*/ 98425 h 1866900"/>
              <a:gd name="connsiteX136" fmla="*/ 76200 w 4889500"/>
              <a:gd name="connsiteY136" fmla="*/ 38100 h 1866900"/>
              <a:gd name="connsiteX137" fmla="*/ 53975 w 4889500"/>
              <a:gd name="connsiteY137" fmla="*/ 38100 h 1866900"/>
              <a:gd name="connsiteX138" fmla="*/ 53975 w 4889500"/>
              <a:gd name="connsiteY138" fmla="*/ 22225 h 1866900"/>
              <a:gd name="connsiteX139" fmla="*/ 31750 w 4889500"/>
              <a:gd name="connsiteY139" fmla="*/ 22225 h 1866900"/>
              <a:gd name="connsiteX140" fmla="*/ 31750 w 4889500"/>
              <a:gd name="connsiteY140" fmla="*/ 0 h 1866900"/>
              <a:gd name="connsiteX141" fmla="*/ 0 w 4889500"/>
              <a:gd name="connsiteY141"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73150 h 1866900"/>
              <a:gd name="connsiteX59" fmla="*/ 1711325 w 4889500"/>
              <a:gd name="connsiteY59" fmla="*/ 1044575 h 1866900"/>
              <a:gd name="connsiteX60" fmla="*/ 1711325 w 4889500"/>
              <a:gd name="connsiteY60" fmla="*/ 1044575 h 1866900"/>
              <a:gd name="connsiteX61" fmla="*/ 1711325 w 4889500"/>
              <a:gd name="connsiteY61" fmla="*/ 1044575 h 1866900"/>
              <a:gd name="connsiteX62" fmla="*/ 1685925 w 4889500"/>
              <a:gd name="connsiteY62" fmla="*/ 1044575 h 1866900"/>
              <a:gd name="connsiteX63" fmla="*/ 1685925 w 4889500"/>
              <a:gd name="connsiteY63" fmla="*/ 1035050 h 1866900"/>
              <a:gd name="connsiteX64" fmla="*/ 1612900 w 4889500"/>
              <a:gd name="connsiteY64" fmla="*/ 1035050 h 1866900"/>
              <a:gd name="connsiteX65" fmla="*/ 1612900 w 4889500"/>
              <a:gd name="connsiteY65" fmla="*/ 981075 h 1866900"/>
              <a:gd name="connsiteX66" fmla="*/ 1603375 w 4889500"/>
              <a:gd name="connsiteY66" fmla="*/ 981075 h 1866900"/>
              <a:gd name="connsiteX67" fmla="*/ 1603375 w 4889500"/>
              <a:gd name="connsiteY67" fmla="*/ 949325 h 1866900"/>
              <a:gd name="connsiteX68" fmla="*/ 1574800 w 4889500"/>
              <a:gd name="connsiteY68" fmla="*/ 949325 h 1866900"/>
              <a:gd name="connsiteX69" fmla="*/ 1574800 w 4889500"/>
              <a:gd name="connsiteY69" fmla="*/ 908050 h 1866900"/>
              <a:gd name="connsiteX70" fmla="*/ 1533525 w 4889500"/>
              <a:gd name="connsiteY70" fmla="*/ 908050 h 1866900"/>
              <a:gd name="connsiteX71" fmla="*/ 1533525 w 4889500"/>
              <a:gd name="connsiteY71" fmla="*/ 885825 h 1866900"/>
              <a:gd name="connsiteX72" fmla="*/ 1533525 w 4889500"/>
              <a:gd name="connsiteY72" fmla="*/ 885825 h 1866900"/>
              <a:gd name="connsiteX73" fmla="*/ 1533525 w 4889500"/>
              <a:gd name="connsiteY73" fmla="*/ 885825 h 1866900"/>
              <a:gd name="connsiteX74" fmla="*/ 1514475 w 4889500"/>
              <a:gd name="connsiteY74" fmla="*/ 866775 h 1866900"/>
              <a:gd name="connsiteX75" fmla="*/ 1460500 w 4889500"/>
              <a:gd name="connsiteY75" fmla="*/ 866775 h 1866900"/>
              <a:gd name="connsiteX76" fmla="*/ 1460500 w 4889500"/>
              <a:gd name="connsiteY76" fmla="*/ 844550 h 1866900"/>
              <a:gd name="connsiteX77" fmla="*/ 1403350 w 4889500"/>
              <a:gd name="connsiteY77" fmla="*/ 844550 h 1866900"/>
              <a:gd name="connsiteX78" fmla="*/ 1403350 w 4889500"/>
              <a:gd name="connsiteY78" fmla="*/ 803275 h 1866900"/>
              <a:gd name="connsiteX79" fmla="*/ 1343025 w 4889500"/>
              <a:gd name="connsiteY79" fmla="*/ 803275 h 1866900"/>
              <a:gd name="connsiteX80" fmla="*/ 1343025 w 4889500"/>
              <a:gd name="connsiteY80" fmla="*/ 771525 h 1866900"/>
              <a:gd name="connsiteX81" fmla="*/ 1320800 w 4889500"/>
              <a:gd name="connsiteY81" fmla="*/ 771525 h 1866900"/>
              <a:gd name="connsiteX82" fmla="*/ 1320800 w 4889500"/>
              <a:gd name="connsiteY82" fmla="*/ 736600 h 1866900"/>
              <a:gd name="connsiteX83" fmla="*/ 1216025 w 4889500"/>
              <a:gd name="connsiteY83" fmla="*/ 736600 h 1866900"/>
              <a:gd name="connsiteX84" fmla="*/ 1216025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695325 h 1866900"/>
              <a:gd name="connsiteX89" fmla="*/ 1187450 w 4889500"/>
              <a:gd name="connsiteY89" fmla="*/ 660400 h 1866900"/>
              <a:gd name="connsiteX90" fmla="*/ 1114425 w 4889500"/>
              <a:gd name="connsiteY90" fmla="*/ 660400 h 1866900"/>
              <a:gd name="connsiteX91" fmla="*/ 1114425 w 4889500"/>
              <a:gd name="connsiteY91" fmla="*/ 650875 h 1866900"/>
              <a:gd name="connsiteX92" fmla="*/ 1022350 w 4889500"/>
              <a:gd name="connsiteY92" fmla="*/ 650875 h 1866900"/>
              <a:gd name="connsiteX93" fmla="*/ 1022350 w 4889500"/>
              <a:gd name="connsiteY93" fmla="*/ 603250 h 1866900"/>
              <a:gd name="connsiteX94" fmla="*/ 987425 w 4889500"/>
              <a:gd name="connsiteY94" fmla="*/ 603250 h 1866900"/>
              <a:gd name="connsiteX95" fmla="*/ 987425 w 4889500"/>
              <a:gd name="connsiteY95" fmla="*/ 577850 h 1866900"/>
              <a:gd name="connsiteX96" fmla="*/ 936625 w 4889500"/>
              <a:gd name="connsiteY96" fmla="*/ 577850 h 1866900"/>
              <a:gd name="connsiteX97" fmla="*/ 936625 w 4889500"/>
              <a:gd name="connsiteY97" fmla="*/ 546100 h 1866900"/>
              <a:gd name="connsiteX98" fmla="*/ 923925 w 4889500"/>
              <a:gd name="connsiteY98" fmla="*/ 546100 h 1866900"/>
              <a:gd name="connsiteX99" fmla="*/ 923925 w 4889500"/>
              <a:gd name="connsiteY99" fmla="*/ 546100 h 1866900"/>
              <a:gd name="connsiteX100" fmla="*/ 923925 w 4889500"/>
              <a:gd name="connsiteY100" fmla="*/ 504825 h 1866900"/>
              <a:gd name="connsiteX101" fmla="*/ 895350 w 4889500"/>
              <a:gd name="connsiteY101" fmla="*/ 504825 h 1866900"/>
              <a:gd name="connsiteX102" fmla="*/ 895350 w 4889500"/>
              <a:gd name="connsiteY102" fmla="*/ 476250 h 1866900"/>
              <a:gd name="connsiteX103" fmla="*/ 857250 w 4889500"/>
              <a:gd name="connsiteY103" fmla="*/ 476250 h 1866900"/>
              <a:gd name="connsiteX104" fmla="*/ 857250 w 4889500"/>
              <a:gd name="connsiteY104" fmla="*/ 457200 h 1866900"/>
              <a:gd name="connsiteX105" fmla="*/ 838200 w 4889500"/>
              <a:gd name="connsiteY105" fmla="*/ 457200 h 1866900"/>
              <a:gd name="connsiteX106" fmla="*/ 838200 w 4889500"/>
              <a:gd name="connsiteY106" fmla="*/ 428625 h 1866900"/>
              <a:gd name="connsiteX107" fmla="*/ 825500 w 4889500"/>
              <a:gd name="connsiteY107" fmla="*/ 428625 h 1866900"/>
              <a:gd name="connsiteX108" fmla="*/ 825500 w 4889500"/>
              <a:gd name="connsiteY108" fmla="*/ 387350 h 1866900"/>
              <a:gd name="connsiteX109" fmla="*/ 758825 w 4889500"/>
              <a:gd name="connsiteY109" fmla="*/ 387350 h 1866900"/>
              <a:gd name="connsiteX110" fmla="*/ 758825 w 4889500"/>
              <a:gd name="connsiteY110" fmla="*/ 358775 h 1866900"/>
              <a:gd name="connsiteX111" fmla="*/ 733425 w 4889500"/>
              <a:gd name="connsiteY111" fmla="*/ 360363 h 1866900"/>
              <a:gd name="connsiteX112" fmla="*/ 730250 w 4889500"/>
              <a:gd name="connsiteY112" fmla="*/ 342900 h 1866900"/>
              <a:gd name="connsiteX113" fmla="*/ 673100 w 4889500"/>
              <a:gd name="connsiteY113" fmla="*/ 342900 h 1866900"/>
              <a:gd name="connsiteX114" fmla="*/ 673100 w 4889500"/>
              <a:gd name="connsiteY114" fmla="*/ 317500 h 1866900"/>
              <a:gd name="connsiteX115" fmla="*/ 574675 w 4889500"/>
              <a:gd name="connsiteY115" fmla="*/ 317500 h 1866900"/>
              <a:gd name="connsiteX116" fmla="*/ 574675 w 4889500"/>
              <a:gd name="connsiteY116" fmla="*/ 288925 h 1866900"/>
              <a:gd name="connsiteX117" fmla="*/ 520700 w 4889500"/>
              <a:gd name="connsiteY117" fmla="*/ 288925 h 1866900"/>
              <a:gd name="connsiteX118" fmla="*/ 520700 w 4889500"/>
              <a:gd name="connsiteY118" fmla="*/ 276225 h 1866900"/>
              <a:gd name="connsiteX119" fmla="*/ 492125 w 4889500"/>
              <a:gd name="connsiteY119" fmla="*/ 276225 h 1866900"/>
              <a:gd name="connsiteX120" fmla="*/ 492125 w 4889500"/>
              <a:gd name="connsiteY120" fmla="*/ 254000 h 1866900"/>
              <a:gd name="connsiteX121" fmla="*/ 466725 w 4889500"/>
              <a:gd name="connsiteY121" fmla="*/ 254000 h 1866900"/>
              <a:gd name="connsiteX122" fmla="*/ 466725 w 4889500"/>
              <a:gd name="connsiteY122" fmla="*/ 238125 h 1866900"/>
              <a:gd name="connsiteX123" fmla="*/ 454025 w 4889500"/>
              <a:gd name="connsiteY123" fmla="*/ 238125 h 1866900"/>
              <a:gd name="connsiteX124" fmla="*/ 454025 w 4889500"/>
              <a:gd name="connsiteY124" fmla="*/ 219075 h 1866900"/>
              <a:gd name="connsiteX125" fmla="*/ 431800 w 4889500"/>
              <a:gd name="connsiteY125" fmla="*/ 219075 h 1866900"/>
              <a:gd name="connsiteX126" fmla="*/ 441325 w 4889500"/>
              <a:gd name="connsiteY126" fmla="*/ 209550 h 1866900"/>
              <a:gd name="connsiteX127" fmla="*/ 393700 w 4889500"/>
              <a:gd name="connsiteY127" fmla="*/ 209550 h 1866900"/>
              <a:gd name="connsiteX128" fmla="*/ 393700 w 4889500"/>
              <a:gd name="connsiteY128" fmla="*/ 190500 h 1866900"/>
              <a:gd name="connsiteX129" fmla="*/ 266700 w 4889500"/>
              <a:gd name="connsiteY129" fmla="*/ 190500 h 1866900"/>
              <a:gd name="connsiteX130" fmla="*/ 266700 w 4889500"/>
              <a:gd name="connsiteY130" fmla="*/ 161925 h 1866900"/>
              <a:gd name="connsiteX131" fmla="*/ 254000 w 4889500"/>
              <a:gd name="connsiteY131" fmla="*/ 161925 h 1866900"/>
              <a:gd name="connsiteX132" fmla="*/ 254000 w 4889500"/>
              <a:gd name="connsiteY132" fmla="*/ 107950 h 1866900"/>
              <a:gd name="connsiteX133" fmla="*/ 155575 w 4889500"/>
              <a:gd name="connsiteY133" fmla="*/ 107950 h 1866900"/>
              <a:gd name="connsiteX134" fmla="*/ 155575 w 4889500"/>
              <a:gd name="connsiteY134" fmla="*/ 98425 h 1866900"/>
              <a:gd name="connsiteX135" fmla="*/ 76200 w 4889500"/>
              <a:gd name="connsiteY135" fmla="*/ 98425 h 1866900"/>
              <a:gd name="connsiteX136" fmla="*/ 76200 w 4889500"/>
              <a:gd name="connsiteY136" fmla="*/ 38100 h 1866900"/>
              <a:gd name="connsiteX137" fmla="*/ 53975 w 4889500"/>
              <a:gd name="connsiteY137" fmla="*/ 38100 h 1866900"/>
              <a:gd name="connsiteX138" fmla="*/ 53975 w 4889500"/>
              <a:gd name="connsiteY138" fmla="*/ 22225 h 1866900"/>
              <a:gd name="connsiteX139" fmla="*/ 31750 w 4889500"/>
              <a:gd name="connsiteY139" fmla="*/ 22225 h 1866900"/>
              <a:gd name="connsiteX140" fmla="*/ 31750 w 4889500"/>
              <a:gd name="connsiteY140" fmla="*/ 0 h 1866900"/>
              <a:gd name="connsiteX141" fmla="*/ 0 w 4889500"/>
              <a:gd name="connsiteY141"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73150 h 1866900"/>
              <a:gd name="connsiteX59" fmla="*/ 1711325 w 4889500"/>
              <a:gd name="connsiteY59" fmla="*/ 1044575 h 1866900"/>
              <a:gd name="connsiteX60" fmla="*/ 1711325 w 4889500"/>
              <a:gd name="connsiteY60" fmla="*/ 1044575 h 1866900"/>
              <a:gd name="connsiteX61" fmla="*/ 1711325 w 4889500"/>
              <a:gd name="connsiteY61" fmla="*/ 1044575 h 1866900"/>
              <a:gd name="connsiteX62" fmla="*/ 1685925 w 4889500"/>
              <a:gd name="connsiteY62" fmla="*/ 1044575 h 1866900"/>
              <a:gd name="connsiteX63" fmla="*/ 1685925 w 4889500"/>
              <a:gd name="connsiteY63" fmla="*/ 1035050 h 1866900"/>
              <a:gd name="connsiteX64" fmla="*/ 1612900 w 4889500"/>
              <a:gd name="connsiteY64" fmla="*/ 1035050 h 1866900"/>
              <a:gd name="connsiteX65" fmla="*/ 1612900 w 4889500"/>
              <a:gd name="connsiteY65" fmla="*/ 981075 h 1866900"/>
              <a:gd name="connsiteX66" fmla="*/ 1603375 w 4889500"/>
              <a:gd name="connsiteY66" fmla="*/ 981075 h 1866900"/>
              <a:gd name="connsiteX67" fmla="*/ 1603375 w 4889500"/>
              <a:gd name="connsiteY67" fmla="*/ 949325 h 1866900"/>
              <a:gd name="connsiteX68" fmla="*/ 1574800 w 4889500"/>
              <a:gd name="connsiteY68" fmla="*/ 949325 h 1866900"/>
              <a:gd name="connsiteX69" fmla="*/ 1574800 w 4889500"/>
              <a:gd name="connsiteY69" fmla="*/ 908050 h 1866900"/>
              <a:gd name="connsiteX70" fmla="*/ 1533525 w 4889500"/>
              <a:gd name="connsiteY70" fmla="*/ 908050 h 1866900"/>
              <a:gd name="connsiteX71" fmla="*/ 1533525 w 4889500"/>
              <a:gd name="connsiteY71" fmla="*/ 885825 h 1866900"/>
              <a:gd name="connsiteX72" fmla="*/ 1533525 w 4889500"/>
              <a:gd name="connsiteY72" fmla="*/ 885825 h 1866900"/>
              <a:gd name="connsiteX73" fmla="*/ 1533525 w 4889500"/>
              <a:gd name="connsiteY73" fmla="*/ 885825 h 1866900"/>
              <a:gd name="connsiteX74" fmla="*/ 1514475 w 4889500"/>
              <a:gd name="connsiteY74" fmla="*/ 866775 h 1866900"/>
              <a:gd name="connsiteX75" fmla="*/ 1460500 w 4889500"/>
              <a:gd name="connsiteY75" fmla="*/ 866775 h 1866900"/>
              <a:gd name="connsiteX76" fmla="*/ 1460500 w 4889500"/>
              <a:gd name="connsiteY76" fmla="*/ 844550 h 1866900"/>
              <a:gd name="connsiteX77" fmla="*/ 1403350 w 4889500"/>
              <a:gd name="connsiteY77" fmla="*/ 844550 h 1866900"/>
              <a:gd name="connsiteX78" fmla="*/ 1403350 w 4889500"/>
              <a:gd name="connsiteY78" fmla="*/ 803275 h 1866900"/>
              <a:gd name="connsiteX79" fmla="*/ 1343025 w 4889500"/>
              <a:gd name="connsiteY79" fmla="*/ 803275 h 1866900"/>
              <a:gd name="connsiteX80" fmla="*/ 1343025 w 4889500"/>
              <a:gd name="connsiteY80" fmla="*/ 771525 h 1866900"/>
              <a:gd name="connsiteX81" fmla="*/ 1320800 w 4889500"/>
              <a:gd name="connsiteY81" fmla="*/ 771525 h 1866900"/>
              <a:gd name="connsiteX82" fmla="*/ 1320800 w 4889500"/>
              <a:gd name="connsiteY82" fmla="*/ 736600 h 1866900"/>
              <a:gd name="connsiteX83" fmla="*/ 1216025 w 4889500"/>
              <a:gd name="connsiteY83" fmla="*/ 736600 h 1866900"/>
              <a:gd name="connsiteX84" fmla="*/ 1216025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695325 h 1866900"/>
              <a:gd name="connsiteX89" fmla="*/ 1187450 w 4889500"/>
              <a:gd name="connsiteY89" fmla="*/ 660400 h 1866900"/>
              <a:gd name="connsiteX90" fmla="*/ 1114425 w 4889500"/>
              <a:gd name="connsiteY90" fmla="*/ 660400 h 1866900"/>
              <a:gd name="connsiteX91" fmla="*/ 1114425 w 4889500"/>
              <a:gd name="connsiteY91" fmla="*/ 650875 h 1866900"/>
              <a:gd name="connsiteX92" fmla="*/ 1022350 w 4889500"/>
              <a:gd name="connsiteY92" fmla="*/ 650875 h 1866900"/>
              <a:gd name="connsiteX93" fmla="*/ 1022350 w 4889500"/>
              <a:gd name="connsiteY93" fmla="*/ 603250 h 1866900"/>
              <a:gd name="connsiteX94" fmla="*/ 987425 w 4889500"/>
              <a:gd name="connsiteY94" fmla="*/ 603250 h 1866900"/>
              <a:gd name="connsiteX95" fmla="*/ 987425 w 4889500"/>
              <a:gd name="connsiteY95" fmla="*/ 577850 h 1866900"/>
              <a:gd name="connsiteX96" fmla="*/ 936625 w 4889500"/>
              <a:gd name="connsiteY96" fmla="*/ 577850 h 1866900"/>
              <a:gd name="connsiteX97" fmla="*/ 936625 w 4889500"/>
              <a:gd name="connsiteY97" fmla="*/ 546100 h 1866900"/>
              <a:gd name="connsiteX98" fmla="*/ 923925 w 4889500"/>
              <a:gd name="connsiteY98" fmla="*/ 546100 h 1866900"/>
              <a:gd name="connsiteX99" fmla="*/ 923925 w 4889500"/>
              <a:gd name="connsiteY99" fmla="*/ 546100 h 1866900"/>
              <a:gd name="connsiteX100" fmla="*/ 923925 w 4889500"/>
              <a:gd name="connsiteY100" fmla="*/ 504825 h 1866900"/>
              <a:gd name="connsiteX101" fmla="*/ 895350 w 4889500"/>
              <a:gd name="connsiteY101" fmla="*/ 504825 h 1866900"/>
              <a:gd name="connsiteX102" fmla="*/ 895350 w 4889500"/>
              <a:gd name="connsiteY102" fmla="*/ 476250 h 1866900"/>
              <a:gd name="connsiteX103" fmla="*/ 857250 w 4889500"/>
              <a:gd name="connsiteY103" fmla="*/ 476250 h 1866900"/>
              <a:gd name="connsiteX104" fmla="*/ 857250 w 4889500"/>
              <a:gd name="connsiteY104" fmla="*/ 457200 h 1866900"/>
              <a:gd name="connsiteX105" fmla="*/ 838200 w 4889500"/>
              <a:gd name="connsiteY105" fmla="*/ 457200 h 1866900"/>
              <a:gd name="connsiteX106" fmla="*/ 838200 w 4889500"/>
              <a:gd name="connsiteY106" fmla="*/ 428625 h 1866900"/>
              <a:gd name="connsiteX107" fmla="*/ 825500 w 4889500"/>
              <a:gd name="connsiteY107" fmla="*/ 428625 h 1866900"/>
              <a:gd name="connsiteX108" fmla="*/ 825500 w 4889500"/>
              <a:gd name="connsiteY108" fmla="*/ 387350 h 1866900"/>
              <a:gd name="connsiteX109" fmla="*/ 758825 w 4889500"/>
              <a:gd name="connsiteY109" fmla="*/ 387350 h 1866900"/>
              <a:gd name="connsiteX110" fmla="*/ 758825 w 4889500"/>
              <a:gd name="connsiteY110" fmla="*/ 358775 h 1866900"/>
              <a:gd name="connsiteX111" fmla="*/ 727075 w 4889500"/>
              <a:gd name="connsiteY111" fmla="*/ 358776 h 1866900"/>
              <a:gd name="connsiteX112" fmla="*/ 730250 w 4889500"/>
              <a:gd name="connsiteY112" fmla="*/ 342900 h 1866900"/>
              <a:gd name="connsiteX113" fmla="*/ 673100 w 4889500"/>
              <a:gd name="connsiteY113" fmla="*/ 342900 h 1866900"/>
              <a:gd name="connsiteX114" fmla="*/ 673100 w 4889500"/>
              <a:gd name="connsiteY114" fmla="*/ 317500 h 1866900"/>
              <a:gd name="connsiteX115" fmla="*/ 574675 w 4889500"/>
              <a:gd name="connsiteY115" fmla="*/ 317500 h 1866900"/>
              <a:gd name="connsiteX116" fmla="*/ 574675 w 4889500"/>
              <a:gd name="connsiteY116" fmla="*/ 288925 h 1866900"/>
              <a:gd name="connsiteX117" fmla="*/ 520700 w 4889500"/>
              <a:gd name="connsiteY117" fmla="*/ 288925 h 1866900"/>
              <a:gd name="connsiteX118" fmla="*/ 520700 w 4889500"/>
              <a:gd name="connsiteY118" fmla="*/ 276225 h 1866900"/>
              <a:gd name="connsiteX119" fmla="*/ 492125 w 4889500"/>
              <a:gd name="connsiteY119" fmla="*/ 276225 h 1866900"/>
              <a:gd name="connsiteX120" fmla="*/ 492125 w 4889500"/>
              <a:gd name="connsiteY120" fmla="*/ 254000 h 1866900"/>
              <a:gd name="connsiteX121" fmla="*/ 466725 w 4889500"/>
              <a:gd name="connsiteY121" fmla="*/ 254000 h 1866900"/>
              <a:gd name="connsiteX122" fmla="*/ 466725 w 4889500"/>
              <a:gd name="connsiteY122" fmla="*/ 238125 h 1866900"/>
              <a:gd name="connsiteX123" fmla="*/ 454025 w 4889500"/>
              <a:gd name="connsiteY123" fmla="*/ 238125 h 1866900"/>
              <a:gd name="connsiteX124" fmla="*/ 454025 w 4889500"/>
              <a:gd name="connsiteY124" fmla="*/ 219075 h 1866900"/>
              <a:gd name="connsiteX125" fmla="*/ 431800 w 4889500"/>
              <a:gd name="connsiteY125" fmla="*/ 219075 h 1866900"/>
              <a:gd name="connsiteX126" fmla="*/ 441325 w 4889500"/>
              <a:gd name="connsiteY126" fmla="*/ 209550 h 1866900"/>
              <a:gd name="connsiteX127" fmla="*/ 393700 w 4889500"/>
              <a:gd name="connsiteY127" fmla="*/ 209550 h 1866900"/>
              <a:gd name="connsiteX128" fmla="*/ 393700 w 4889500"/>
              <a:gd name="connsiteY128" fmla="*/ 190500 h 1866900"/>
              <a:gd name="connsiteX129" fmla="*/ 266700 w 4889500"/>
              <a:gd name="connsiteY129" fmla="*/ 190500 h 1866900"/>
              <a:gd name="connsiteX130" fmla="*/ 266700 w 4889500"/>
              <a:gd name="connsiteY130" fmla="*/ 161925 h 1866900"/>
              <a:gd name="connsiteX131" fmla="*/ 254000 w 4889500"/>
              <a:gd name="connsiteY131" fmla="*/ 161925 h 1866900"/>
              <a:gd name="connsiteX132" fmla="*/ 254000 w 4889500"/>
              <a:gd name="connsiteY132" fmla="*/ 107950 h 1866900"/>
              <a:gd name="connsiteX133" fmla="*/ 155575 w 4889500"/>
              <a:gd name="connsiteY133" fmla="*/ 107950 h 1866900"/>
              <a:gd name="connsiteX134" fmla="*/ 155575 w 4889500"/>
              <a:gd name="connsiteY134" fmla="*/ 98425 h 1866900"/>
              <a:gd name="connsiteX135" fmla="*/ 76200 w 4889500"/>
              <a:gd name="connsiteY135" fmla="*/ 98425 h 1866900"/>
              <a:gd name="connsiteX136" fmla="*/ 76200 w 4889500"/>
              <a:gd name="connsiteY136" fmla="*/ 38100 h 1866900"/>
              <a:gd name="connsiteX137" fmla="*/ 53975 w 4889500"/>
              <a:gd name="connsiteY137" fmla="*/ 38100 h 1866900"/>
              <a:gd name="connsiteX138" fmla="*/ 53975 w 4889500"/>
              <a:gd name="connsiteY138" fmla="*/ 22225 h 1866900"/>
              <a:gd name="connsiteX139" fmla="*/ 31750 w 4889500"/>
              <a:gd name="connsiteY139" fmla="*/ 22225 h 1866900"/>
              <a:gd name="connsiteX140" fmla="*/ 31750 w 4889500"/>
              <a:gd name="connsiteY140" fmla="*/ 0 h 1866900"/>
              <a:gd name="connsiteX141" fmla="*/ 0 w 4889500"/>
              <a:gd name="connsiteY141"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73150 h 1866900"/>
              <a:gd name="connsiteX59" fmla="*/ 1711325 w 4889500"/>
              <a:gd name="connsiteY59" fmla="*/ 1044575 h 1866900"/>
              <a:gd name="connsiteX60" fmla="*/ 1711325 w 4889500"/>
              <a:gd name="connsiteY60" fmla="*/ 1044575 h 1866900"/>
              <a:gd name="connsiteX61" fmla="*/ 1711325 w 4889500"/>
              <a:gd name="connsiteY61" fmla="*/ 1044575 h 1866900"/>
              <a:gd name="connsiteX62" fmla="*/ 1685925 w 4889500"/>
              <a:gd name="connsiteY62" fmla="*/ 1044575 h 1866900"/>
              <a:gd name="connsiteX63" fmla="*/ 1685925 w 4889500"/>
              <a:gd name="connsiteY63" fmla="*/ 1035050 h 1866900"/>
              <a:gd name="connsiteX64" fmla="*/ 1612900 w 4889500"/>
              <a:gd name="connsiteY64" fmla="*/ 1035050 h 1866900"/>
              <a:gd name="connsiteX65" fmla="*/ 1612900 w 4889500"/>
              <a:gd name="connsiteY65" fmla="*/ 981075 h 1866900"/>
              <a:gd name="connsiteX66" fmla="*/ 1603375 w 4889500"/>
              <a:gd name="connsiteY66" fmla="*/ 981075 h 1866900"/>
              <a:gd name="connsiteX67" fmla="*/ 1603375 w 4889500"/>
              <a:gd name="connsiteY67" fmla="*/ 949325 h 1866900"/>
              <a:gd name="connsiteX68" fmla="*/ 1574800 w 4889500"/>
              <a:gd name="connsiteY68" fmla="*/ 949325 h 1866900"/>
              <a:gd name="connsiteX69" fmla="*/ 1574800 w 4889500"/>
              <a:gd name="connsiteY69" fmla="*/ 908050 h 1866900"/>
              <a:gd name="connsiteX70" fmla="*/ 1533525 w 4889500"/>
              <a:gd name="connsiteY70" fmla="*/ 908050 h 1866900"/>
              <a:gd name="connsiteX71" fmla="*/ 1533525 w 4889500"/>
              <a:gd name="connsiteY71" fmla="*/ 885825 h 1866900"/>
              <a:gd name="connsiteX72" fmla="*/ 1533525 w 4889500"/>
              <a:gd name="connsiteY72" fmla="*/ 885825 h 1866900"/>
              <a:gd name="connsiteX73" fmla="*/ 1533525 w 4889500"/>
              <a:gd name="connsiteY73" fmla="*/ 885825 h 1866900"/>
              <a:gd name="connsiteX74" fmla="*/ 1514475 w 4889500"/>
              <a:gd name="connsiteY74" fmla="*/ 866775 h 1866900"/>
              <a:gd name="connsiteX75" fmla="*/ 1460500 w 4889500"/>
              <a:gd name="connsiteY75" fmla="*/ 866775 h 1866900"/>
              <a:gd name="connsiteX76" fmla="*/ 1460500 w 4889500"/>
              <a:gd name="connsiteY76" fmla="*/ 844550 h 1866900"/>
              <a:gd name="connsiteX77" fmla="*/ 1403350 w 4889500"/>
              <a:gd name="connsiteY77" fmla="*/ 844550 h 1866900"/>
              <a:gd name="connsiteX78" fmla="*/ 1403350 w 4889500"/>
              <a:gd name="connsiteY78" fmla="*/ 803275 h 1866900"/>
              <a:gd name="connsiteX79" fmla="*/ 1343025 w 4889500"/>
              <a:gd name="connsiteY79" fmla="*/ 803275 h 1866900"/>
              <a:gd name="connsiteX80" fmla="*/ 1343025 w 4889500"/>
              <a:gd name="connsiteY80" fmla="*/ 771525 h 1866900"/>
              <a:gd name="connsiteX81" fmla="*/ 1320800 w 4889500"/>
              <a:gd name="connsiteY81" fmla="*/ 771525 h 1866900"/>
              <a:gd name="connsiteX82" fmla="*/ 1320800 w 4889500"/>
              <a:gd name="connsiteY82" fmla="*/ 736600 h 1866900"/>
              <a:gd name="connsiteX83" fmla="*/ 1216025 w 4889500"/>
              <a:gd name="connsiteY83" fmla="*/ 736600 h 1866900"/>
              <a:gd name="connsiteX84" fmla="*/ 1216025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695325 h 1866900"/>
              <a:gd name="connsiteX89" fmla="*/ 1187450 w 4889500"/>
              <a:gd name="connsiteY89" fmla="*/ 660400 h 1866900"/>
              <a:gd name="connsiteX90" fmla="*/ 1114425 w 4889500"/>
              <a:gd name="connsiteY90" fmla="*/ 660400 h 1866900"/>
              <a:gd name="connsiteX91" fmla="*/ 1114425 w 4889500"/>
              <a:gd name="connsiteY91" fmla="*/ 650875 h 1866900"/>
              <a:gd name="connsiteX92" fmla="*/ 1022350 w 4889500"/>
              <a:gd name="connsiteY92" fmla="*/ 650875 h 1866900"/>
              <a:gd name="connsiteX93" fmla="*/ 1022350 w 4889500"/>
              <a:gd name="connsiteY93" fmla="*/ 603250 h 1866900"/>
              <a:gd name="connsiteX94" fmla="*/ 987425 w 4889500"/>
              <a:gd name="connsiteY94" fmla="*/ 603250 h 1866900"/>
              <a:gd name="connsiteX95" fmla="*/ 987425 w 4889500"/>
              <a:gd name="connsiteY95" fmla="*/ 577850 h 1866900"/>
              <a:gd name="connsiteX96" fmla="*/ 936625 w 4889500"/>
              <a:gd name="connsiteY96" fmla="*/ 577850 h 1866900"/>
              <a:gd name="connsiteX97" fmla="*/ 936625 w 4889500"/>
              <a:gd name="connsiteY97" fmla="*/ 546100 h 1866900"/>
              <a:gd name="connsiteX98" fmla="*/ 923925 w 4889500"/>
              <a:gd name="connsiteY98" fmla="*/ 546100 h 1866900"/>
              <a:gd name="connsiteX99" fmla="*/ 923925 w 4889500"/>
              <a:gd name="connsiteY99" fmla="*/ 546100 h 1866900"/>
              <a:gd name="connsiteX100" fmla="*/ 923925 w 4889500"/>
              <a:gd name="connsiteY100" fmla="*/ 504825 h 1866900"/>
              <a:gd name="connsiteX101" fmla="*/ 895350 w 4889500"/>
              <a:gd name="connsiteY101" fmla="*/ 504825 h 1866900"/>
              <a:gd name="connsiteX102" fmla="*/ 895350 w 4889500"/>
              <a:gd name="connsiteY102" fmla="*/ 476250 h 1866900"/>
              <a:gd name="connsiteX103" fmla="*/ 857250 w 4889500"/>
              <a:gd name="connsiteY103" fmla="*/ 476250 h 1866900"/>
              <a:gd name="connsiteX104" fmla="*/ 857250 w 4889500"/>
              <a:gd name="connsiteY104" fmla="*/ 457200 h 1866900"/>
              <a:gd name="connsiteX105" fmla="*/ 838200 w 4889500"/>
              <a:gd name="connsiteY105" fmla="*/ 457200 h 1866900"/>
              <a:gd name="connsiteX106" fmla="*/ 838200 w 4889500"/>
              <a:gd name="connsiteY106" fmla="*/ 428625 h 1866900"/>
              <a:gd name="connsiteX107" fmla="*/ 825500 w 4889500"/>
              <a:gd name="connsiteY107" fmla="*/ 428625 h 1866900"/>
              <a:gd name="connsiteX108" fmla="*/ 825500 w 4889500"/>
              <a:gd name="connsiteY108" fmla="*/ 387350 h 1866900"/>
              <a:gd name="connsiteX109" fmla="*/ 758825 w 4889500"/>
              <a:gd name="connsiteY109" fmla="*/ 387350 h 1866900"/>
              <a:gd name="connsiteX110" fmla="*/ 758825 w 4889500"/>
              <a:gd name="connsiteY110" fmla="*/ 358775 h 1866900"/>
              <a:gd name="connsiteX111" fmla="*/ 730250 w 4889500"/>
              <a:gd name="connsiteY111" fmla="*/ 358776 h 1866900"/>
              <a:gd name="connsiteX112" fmla="*/ 730250 w 4889500"/>
              <a:gd name="connsiteY112" fmla="*/ 342900 h 1866900"/>
              <a:gd name="connsiteX113" fmla="*/ 673100 w 4889500"/>
              <a:gd name="connsiteY113" fmla="*/ 342900 h 1866900"/>
              <a:gd name="connsiteX114" fmla="*/ 673100 w 4889500"/>
              <a:gd name="connsiteY114" fmla="*/ 317500 h 1866900"/>
              <a:gd name="connsiteX115" fmla="*/ 574675 w 4889500"/>
              <a:gd name="connsiteY115" fmla="*/ 317500 h 1866900"/>
              <a:gd name="connsiteX116" fmla="*/ 574675 w 4889500"/>
              <a:gd name="connsiteY116" fmla="*/ 288925 h 1866900"/>
              <a:gd name="connsiteX117" fmla="*/ 520700 w 4889500"/>
              <a:gd name="connsiteY117" fmla="*/ 288925 h 1866900"/>
              <a:gd name="connsiteX118" fmla="*/ 520700 w 4889500"/>
              <a:gd name="connsiteY118" fmla="*/ 276225 h 1866900"/>
              <a:gd name="connsiteX119" fmla="*/ 492125 w 4889500"/>
              <a:gd name="connsiteY119" fmla="*/ 276225 h 1866900"/>
              <a:gd name="connsiteX120" fmla="*/ 492125 w 4889500"/>
              <a:gd name="connsiteY120" fmla="*/ 254000 h 1866900"/>
              <a:gd name="connsiteX121" fmla="*/ 466725 w 4889500"/>
              <a:gd name="connsiteY121" fmla="*/ 254000 h 1866900"/>
              <a:gd name="connsiteX122" fmla="*/ 466725 w 4889500"/>
              <a:gd name="connsiteY122" fmla="*/ 238125 h 1866900"/>
              <a:gd name="connsiteX123" fmla="*/ 454025 w 4889500"/>
              <a:gd name="connsiteY123" fmla="*/ 238125 h 1866900"/>
              <a:gd name="connsiteX124" fmla="*/ 454025 w 4889500"/>
              <a:gd name="connsiteY124" fmla="*/ 219075 h 1866900"/>
              <a:gd name="connsiteX125" fmla="*/ 431800 w 4889500"/>
              <a:gd name="connsiteY125" fmla="*/ 219075 h 1866900"/>
              <a:gd name="connsiteX126" fmla="*/ 441325 w 4889500"/>
              <a:gd name="connsiteY126" fmla="*/ 209550 h 1866900"/>
              <a:gd name="connsiteX127" fmla="*/ 393700 w 4889500"/>
              <a:gd name="connsiteY127" fmla="*/ 209550 h 1866900"/>
              <a:gd name="connsiteX128" fmla="*/ 393700 w 4889500"/>
              <a:gd name="connsiteY128" fmla="*/ 190500 h 1866900"/>
              <a:gd name="connsiteX129" fmla="*/ 266700 w 4889500"/>
              <a:gd name="connsiteY129" fmla="*/ 190500 h 1866900"/>
              <a:gd name="connsiteX130" fmla="*/ 266700 w 4889500"/>
              <a:gd name="connsiteY130" fmla="*/ 161925 h 1866900"/>
              <a:gd name="connsiteX131" fmla="*/ 254000 w 4889500"/>
              <a:gd name="connsiteY131" fmla="*/ 161925 h 1866900"/>
              <a:gd name="connsiteX132" fmla="*/ 254000 w 4889500"/>
              <a:gd name="connsiteY132" fmla="*/ 107950 h 1866900"/>
              <a:gd name="connsiteX133" fmla="*/ 155575 w 4889500"/>
              <a:gd name="connsiteY133" fmla="*/ 107950 h 1866900"/>
              <a:gd name="connsiteX134" fmla="*/ 155575 w 4889500"/>
              <a:gd name="connsiteY134" fmla="*/ 98425 h 1866900"/>
              <a:gd name="connsiteX135" fmla="*/ 76200 w 4889500"/>
              <a:gd name="connsiteY135" fmla="*/ 98425 h 1866900"/>
              <a:gd name="connsiteX136" fmla="*/ 76200 w 4889500"/>
              <a:gd name="connsiteY136" fmla="*/ 38100 h 1866900"/>
              <a:gd name="connsiteX137" fmla="*/ 53975 w 4889500"/>
              <a:gd name="connsiteY137" fmla="*/ 38100 h 1866900"/>
              <a:gd name="connsiteX138" fmla="*/ 53975 w 4889500"/>
              <a:gd name="connsiteY138" fmla="*/ 22225 h 1866900"/>
              <a:gd name="connsiteX139" fmla="*/ 31750 w 4889500"/>
              <a:gd name="connsiteY139" fmla="*/ 22225 h 1866900"/>
              <a:gd name="connsiteX140" fmla="*/ 31750 w 4889500"/>
              <a:gd name="connsiteY140" fmla="*/ 0 h 1866900"/>
              <a:gd name="connsiteX141" fmla="*/ 0 w 4889500"/>
              <a:gd name="connsiteY141"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73150 h 1866900"/>
              <a:gd name="connsiteX59" fmla="*/ 1711325 w 4889500"/>
              <a:gd name="connsiteY59" fmla="*/ 1044575 h 1866900"/>
              <a:gd name="connsiteX60" fmla="*/ 1711325 w 4889500"/>
              <a:gd name="connsiteY60" fmla="*/ 1044575 h 1866900"/>
              <a:gd name="connsiteX61" fmla="*/ 1711325 w 4889500"/>
              <a:gd name="connsiteY61" fmla="*/ 1044575 h 1866900"/>
              <a:gd name="connsiteX62" fmla="*/ 1685925 w 4889500"/>
              <a:gd name="connsiteY62" fmla="*/ 1044575 h 1866900"/>
              <a:gd name="connsiteX63" fmla="*/ 1685925 w 4889500"/>
              <a:gd name="connsiteY63" fmla="*/ 1035050 h 1866900"/>
              <a:gd name="connsiteX64" fmla="*/ 1612900 w 4889500"/>
              <a:gd name="connsiteY64" fmla="*/ 1035050 h 1866900"/>
              <a:gd name="connsiteX65" fmla="*/ 1612900 w 4889500"/>
              <a:gd name="connsiteY65" fmla="*/ 981075 h 1866900"/>
              <a:gd name="connsiteX66" fmla="*/ 1603375 w 4889500"/>
              <a:gd name="connsiteY66" fmla="*/ 981075 h 1866900"/>
              <a:gd name="connsiteX67" fmla="*/ 1603375 w 4889500"/>
              <a:gd name="connsiteY67" fmla="*/ 949325 h 1866900"/>
              <a:gd name="connsiteX68" fmla="*/ 1574800 w 4889500"/>
              <a:gd name="connsiteY68" fmla="*/ 949325 h 1866900"/>
              <a:gd name="connsiteX69" fmla="*/ 1574800 w 4889500"/>
              <a:gd name="connsiteY69" fmla="*/ 908050 h 1866900"/>
              <a:gd name="connsiteX70" fmla="*/ 1533525 w 4889500"/>
              <a:gd name="connsiteY70" fmla="*/ 908050 h 1866900"/>
              <a:gd name="connsiteX71" fmla="*/ 1533525 w 4889500"/>
              <a:gd name="connsiteY71" fmla="*/ 885825 h 1866900"/>
              <a:gd name="connsiteX72" fmla="*/ 1533525 w 4889500"/>
              <a:gd name="connsiteY72" fmla="*/ 885825 h 1866900"/>
              <a:gd name="connsiteX73" fmla="*/ 1533525 w 4889500"/>
              <a:gd name="connsiteY73" fmla="*/ 885825 h 1866900"/>
              <a:gd name="connsiteX74" fmla="*/ 1514475 w 4889500"/>
              <a:gd name="connsiteY74" fmla="*/ 866775 h 1866900"/>
              <a:gd name="connsiteX75" fmla="*/ 1460500 w 4889500"/>
              <a:gd name="connsiteY75" fmla="*/ 866775 h 1866900"/>
              <a:gd name="connsiteX76" fmla="*/ 1460500 w 4889500"/>
              <a:gd name="connsiteY76" fmla="*/ 844550 h 1866900"/>
              <a:gd name="connsiteX77" fmla="*/ 1403350 w 4889500"/>
              <a:gd name="connsiteY77" fmla="*/ 844550 h 1866900"/>
              <a:gd name="connsiteX78" fmla="*/ 1403350 w 4889500"/>
              <a:gd name="connsiteY78" fmla="*/ 803275 h 1866900"/>
              <a:gd name="connsiteX79" fmla="*/ 1343025 w 4889500"/>
              <a:gd name="connsiteY79" fmla="*/ 803275 h 1866900"/>
              <a:gd name="connsiteX80" fmla="*/ 1343025 w 4889500"/>
              <a:gd name="connsiteY80" fmla="*/ 771525 h 1866900"/>
              <a:gd name="connsiteX81" fmla="*/ 1320800 w 4889500"/>
              <a:gd name="connsiteY81" fmla="*/ 771525 h 1866900"/>
              <a:gd name="connsiteX82" fmla="*/ 1320800 w 4889500"/>
              <a:gd name="connsiteY82" fmla="*/ 736600 h 1866900"/>
              <a:gd name="connsiteX83" fmla="*/ 1216025 w 4889500"/>
              <a:gd name="connsiteY83" fmla="*/ 736600 h 1866900"/>
              <a:gd name="connsiteX84" fmla="*/ 1216025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695325 h 1866900"/>
              <a:gd name="connsiteX89" fmla="*/ 1187450 w 4889500"/>
              <a:gd name="connsiteY89" fmla="*/ 660400 h 1866900"/>
              <a:gd name="connsiteX90" fmla="*/ 1114425 w 4889500"/>
              <a:gd name="connsiteY90" fmla="*/ 660400 h 1866900"/>
              <a:gd name="connsiteX91" fmla="*/ 1114425 w 4889500"/>
              <a:gd name="connsiteY91" fmla="*/ 650875 h 1866900"/>
              <a:gd name="connsiteX92" fmla="*/ 1022350 w 4889500"/>
              <a:gd name="connsiteY92" fmla="*/ 650875 h 1866900"/>
              <a:gd name="connsiteX93" fmla="*/ 1022350 w 4889500"/>
              <a:gd name="connsiteY93" fmla="*/ 603250 h 1866900"/>
              <a:gd name="connsiteX94" fmla="*/ 987425 w 4889500"/>
              <a:gd name="connsiteY94" fmla="*/ 603250 h 1866900"/>
              <a:gd name="connsiteX95" fmla="*/ 987425 w 4889500"/>
              <a:gd name="connsiteY95" fmla="*/ 577850 h 1866900"/>
              <a:gd name="connsiteX96" fmla="*/ 936625 w 4889500"/>
              <a:gd name="connsiteY96" fmla="*/ 577850 h 1866900"/>
              <a:gd name="connsiteX97" fmla="*/ 936625 w 4889500"/>
              <a:gd name="connsiteY97" fmla="*/ 546100 h 1866900"/>
              <a:gd name="connsiteX98" fmla="*/ 923925 w 4889500"/>
              <a:gd name="connsiteY98" fmla="*/ 546100 h 1866900"/>
              <a:gd name="connsiteX99" fmla="*/ 923925 w 4889500"/>
              <a:gd name="connsiteY99" fmla="*/ 546100 h 1866900"/>
              <a:gd name="connsiteX100" fmla="*/ 923925 w 4889500"/>
              <a:gd name="connsiteY100" fmla="*/ 504825 h 1866900"/>
              <a:gd name="connsiteX101" fmla="*/ 895350 w 4889500"/>
              <a:gd name="connsiteY101" fmla="*/ 504825 h 1866900"/>
              <a:gd name="connsiteX102" fmla="*/ 895350 w 4889500"/>
              <a:gd name="connsiteY102" fmla="*/ 476250 h 1866900"/>
              <a:gd name="connsiteX103" fmla="*/ 857250 w 4889500"/>
              <a:gd name="connsiteY103" fmla="*/ 476250 h 1866900"/>
              <a:gd name="connsiteX104" fmla="*/ 857250 w 4889500"/>
              <a:gd name="connsiteY104" fmla="*/ 457200 h 1866900"/>
              <a:gd name="connsiteX105" fmla="*/ 838200 w 4889500"/>
              <a:gd name="connsiteY105" fmla="*/ 457200 h 1866900"/>
              <a:gd name="connsiteX106" fmla="*/ 838200 w 4889500"/>
              <a:gd name="connsiteY106" fmla="*/ 428625 h 1866900"/>
              <a:gd name="connsiteX107" fmla="*/ 825500 w 4889500"/>
              <a:gd name="connsiteY107" fmla="*/ 428625 h 1866900"/>
              <a:gd name="connsiteX108" fmla="*/ 825500 w 4889500"/>
              <a:gd name="connsiteY108" fmla="*/ 387350 h 1866900"/>
              <a:gd name="connsiteX109" fmla="*/ 758825 w 4889500"/>
              <a:gd name="connsiteY109" fmla="*/ 387350 h 1866900"/>
              <a:gd name="connsiteX110" fmla="*/ 758825 w 4889500"/>
              <a:gd name="connsiteY110" fmla="*/ 358775 h 1866900"/>
              <a:gd name="connsiteX111" fmla="*/ 730250 w 4889500"/>
              <a:gd name="connsiteY111" fmla="*/ 358776 h 1866900"/>
              <a:gd name="connsiteX112" fmla="*/ 730250 w 4889500"/>
              <a:gd name="connsiteY112" fmla="*/ 342900 h 1866900"/>
              <a:gd name="connsiteX113" fmla="*/ 673100 w 4889500"/>
              <a:gd name="connsiteY113" fmla="*/ 342900 h 1866900"/>
              <a:gd name="connsiteX114" fmla="*/ 673100 w 4889500"/>
              <a:gd name="connsiteY114" fmla="*/ 317500 h 1866900"/>
              <a:gd name="connsiteX115" fmla="*/ 574675 w 4889500"/>
              <a:gd name="connsiteY115" fmla="*/ 317500 h 1866900"/>
              <a:gd name="connsiteX116" fmla="*/ 574675 w 4889500"/>
              <a:gd name="connsiteY116" fmla="*/ 288925 h 1866900"/>
              <a:gd name="connsiteX117" fmla="*/ 520700 w 4889500"/>
              <a:gd name="connsiteY117" fmla="*/ 288925 h 1866900"/>
              <a:gd name="connsiteX118" fmla="*/ 520700 w 4889500"/>
              <a:gd name="connsiteY118" fmla="*/ 276225 h 1866900"/>
              <a:gd name="connsiteX119" fmla="*/ 492125 w 4889500"/>
              <a:gd name="connsiteY119" fmla="*/ 276225 h 1866900"/>
              <a:gd name="connsiteX120" fmla="*/ 492125 w 4889500"/>
              <a:gd name="connsiteY120" fmla="*/ 254000 h 1866900"/>
              <a:gd name="connsiteX121" fmla="*/ 466725 w 4889500"/>
              <a:gd name="connsiteY121" fmla="*/ 254000 h 1866900"/>
              <a:gd name="connsiteX122" fmla="*/ 466725 w 4889500"/>
              <a:gd name="connsiteY122" fmla="*/ 238125 h 1866900"/>
              <a:gd name="connsiteX123" fmla="*/ 454025 w 4889500"/>
              <a:gd name="connsiteY123" fmla="*/ 238125 h 1866900"/>
              <a:gd name="connsiteX124" fmla="*/ 454025 w 4889500"/>
              <a:gd name="connsiteY124" fmla="*/ 219075 h 1866900"/>
              <a:gd name="connsiteX125" fmla="*/ 431800 w 4889500"/>
              <a:gd name="connsiteY125" fmla="*/ 219075 h 1866900"/>
              <a:gd name="connsiteX126" fmla="*/ 393700 w 4889500"/>
              <a:gd name="connsiteY126" fmla="*/ 209550 h 1866900"/>
              <a:gd name="connsiteX127" fmla="*/ 393700 w 4889500"/>
              <a:gd name="connsiteY127" fmla="*/ 190500 h 1866900"/>
              <a:gd name="connsiteX128" fmla="*/ 266700 w 4889500"/>
              <a:gd name="connsiteY128" fmla="*/ 190500 h 1866900"/>
              <a:gd name="connsiteX129" fmla="*/ 266700 w 4889500"/>
              <a:gd name="connsiteY129" fmla="*/ 161925 h 1866900"/>
              <a:gd name="connsiteX130" fmla="*/ 254000 w 4889500"/>
              <a:gd name="connsiteY130" fmla="*/ 161925 h 1866900"/>
              <a:gd name="connsiteX131" fmla="*/ 254000 w 4889500"/>
              <a:gd name="connsiteY131" fmla="*/ 107950 h 1866900"/>
              <a:gd name="connsiteX132" fmla="*/ 155575 w 4889500"/>
              <a:gd name="connsiteY132" fmla="*/ 107950 h 1866900"/>
              <a:gd name="connsiteX133" fmla="*/ 155575 w 4889500"/>
              <a:gd name="connsiteY133" fmla="*/ 98425 h 1866900"/>
              <a:gd name="connsiteX134" fmla="*/ 76200 w 4889500"/>
              <a:gd name="connsiteY134" fmla="*/ 98425 h 1866900"/>
              <a:gd name="connsiteX135" fmla="*/ 76200 w 4889500"/>
              <a:gd name="connsiteY135" fmla="*/ 38100 h 1866900"/>
              <a:gd name="connsiteX136" fmla="*/ 53975 w 4889500"/>
              <a:gd name="connsiteY136" fmla="*/ 38100 h 1866900"/>
              <a:gd name="connsiteX137" fmla="*/ 53975 w 4889500"/>
              <a:gd name="connsiteY137" fmla="*/ 22225 h 1866900"/>
              <a:gd name="connsiteX138" fmla="*/ 31750 w 4889500"/>
              <a:gd name="connsiteY138" fmla="*/ 22225 h 1866900"/>
              <a:gd name="connsiteX139" fmla="*/ 31750 w 4889500"/>
              <a:gd name="connsiteY139" fmla="*/ 0 h 1866900"/>
              <a:gd name="connsiteX140" fmla="*/ 0 w 4889500"/>
              <a:gd name="connsiteY140"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73150 h 1866900"/>
              <a:gd name="connsiteX59" fmla="*/ 1711325 w 4889500"/>
              <a:gd name="connsiteY59" fmla="*/ 1044575 h 1866900"/>
              <a:gd name="connsiteX60" fmla="*/ 1711325 w 4889500"/>
              <a:gd name="connsiteY60" fmla="*/ 1044575 h 1866900"/>
              <a:gd name="connsiteX61" fmla="*/ 1711325 w 4889500"/>
              <a:gd name="connsiteY61" fmla="*/ 1044575 h 1866900"/>
              <a:gd name="connsiteX62" fmla="*/ 1685925 w 4889500"/>
              <a:gd name="connsiteY62" fmla="*/ 1044575 h 1866900"/>
              <a:gd name="connsiteX63" fmla="*/ 1685925 w 4889500"/>
              <a:gd name="connsiteY63" fmla="*/ 1035050 h 1866900"/>
              <a:gd name="connsiteX64" fmla="*/ 1612900 w 4889500"/>
              <a:gd name="connsiteY64" fmla="*/ 1035050 h 1866900"/>
              <a:gd name="connsiteX65" fmla="*/ 1612900 w 4889500"/>
              <a:gd name="connsiteY65" fmla="*/ 981075 h 1866900"/>
              <a:gd name="connsiteX66" fmla="*/ 1603375 w 4889500"/>
              <a:gd name="connsiteY66" fmla="*/ 981075 h 1866900"/>
              <a:gd name="connsiteX67" fmla="*/ 1603375 w 4889500"/>
              <a:gd name="connsiteY67" fmla="*/ 949325 h 1866900"/>
              <a:gd name="connsiteX68" fmla="*/ 1574800 w 4889500"/>
              <a:gd name="connsiteY68" fmla="*/ 949325 h 1866900"/>
              <a:gd name="connsiteX69" fmla="*/ 1574800 w 4889500"/>
              <a:gd name="connsiteY69" fmla="*/ 908050 h 1866900"/>
              <a:gd name="connsiteX70" fmla="*/ 1533525 w 4889500"/>
              <a:gd name="connsiteY70" fmla="*/ 908050 h 1866900"/>
              <a:gd name="connsiteX71" fmla="*/ 1533525 w 4889500"/>
              <a:gd name="connsiteY71" fmla="*/ 885825 h 1866900"/>
              <a:gd name="connsiteX72" fmla="*/ 1533525 w 4889500"/>
              <a:gd name="connsiteY72" fmla="*/ 885825 h 1866900"/>
              <a:gd name="connsiteX73" fmla="*/ 1533525 w 4889500"/>
              <a:gd name="connsiteY73" fmla="*/ 885825 h 1866900"/>
              <a:gd name="connsiteX74" fmla="*/ 1514475 w 4889500"/>
              <a:gd name="connsiteY74" fmla="*/ 866775 h 1866900"/>
              <a:gd name="connsiteX75" fmla="*/ 1460500 w 4889500"/>
              <a:gd name="connsiteY75" fmla="*/ 866775 h 1866900"/>
              <a:gd name="connsiteX76" fmla="*/ 1460500 w 4889500"/>
              <a:gd name="connsiteY76" fmla="*/ 844550 h 1866900"/>
              <a:gd name="connsiteX77" fmla="*/ 1403350 w 4889500"/>
              <a:gd name="connsiteY77" fmla="*/ 844550 h 1866900"/>
              <a:gd name="connsiteX78" fmla="*/ 1403350 w 4889500"/>
              <a:gd name="connsiteY78" fmla="*/ 803275 h 1866900"/>
              <a:gd name="connsiteX79" fmla="*/ 1343025 w 4889500"/>
              <a:gd name="connsiteY79" fmla="*/ 803275 h 1866900"/>
              <a:gd name="connsiteX80" fmla="*/ 1343025 w 4889500"/>
              <a:gd name="connsiteY80" fmla="*/ 771525 h 1866900"/>
              <a:gd name="connsiteX81" fmla="*/ 1320800 w 4889500"/>
              <a:gd name="connsiteY81" fmla="*/ 771525 h 1866900"/>
              <a:gd name="connsiteX82" fmla="*/ 1320800 w 4889500"/>
              <a:gd name="connsiteY82" fmla="*/ 736600 h 1866900"/>
              <a:gd name="connsiteX83" fmla="*/ 1216025 w 4889500"/>
              <a:gd name="connsiteY83" fmla="*/ 736600 h 1866900"/>
              <a:gd name="connsiteX84" fmla="*/ 1216025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714375 h 1866900"/>
              <a:gd name="connsiteX88" fmla="*/ 1187450 w 4889500"/>
              <a:gd name="connsiteY88" fmla="*/ 695325 h 1866900"/>
              <a:gd name="connsiteX89" fmla="*/ 1187450 w 4889500"/>
              <a:gd name="connsiteY89" fmla="*/ 660400 h 1866900"/>
              <a:gd name="connsiteX90" fmla="*/ 1114425 w 4889500"/>
              <a:gd name="connsiteY90" fmla="*/ 660400 h 1866900"/>
              <a:gd name="connsiteX91" fmla="*/ 1114425 w 4889500"/>
              <a:gd name="connsiteY91" fmla="*/ 650875 h 1866900"/>
              <a:gd name="connsiteX92" fmla="*/ 1022350 w 4889500"/>
              <a:gd name="connsiteY92" fmla="*/ 650875 h 1866900"/>
              <a:gd name="connsiteX93" fmla="*/ 1022350 w 4889500"/>
              <a:gd name="connsiteY93" fmla="*/ 603250 h 1866900"/>
              <a:gd name="connsiteX94" fmla="*/ 987425 w 4889500"/>
              <a:gd name="connsiteY94" fmla="*/ 603250 h 1866900"/>
              <a:gd name="connsiteX95" fmla="*/ 987425 w 4889500"/>
              <a:gd name="connsiteY95" fmla="*/ 577850 h 1866900"/>
              <a:gd name="connsiteX96" fmla="*/ 936625 w 4889500"/>
              <a:gd name="connsiteY96" fmla="*/ 577850 h 1866900"/>
              <a:gd name="connsiteX97" fmla="*/ 936625 w 4889500"/>
              <a:gd name="connsiteY97" fmla="*/ 546100 h 1866900"/>
              <a:gd name="connsiteX98" fmla="*/ 923925 w 4889500"/>
              <a:gd name="connsiteY98" fmla="*/ 546100 h 1866900"/>
              <a:gd name="connsiteX99" fmla="*/ 923925 w 4889500"/>
              <a:gd name="connsiteY99" fmla="*/ 546100 h 1866900"/>
              <a:gd name="connsiteX100" fmla="*/ 923925 w 4889500"/>
              <a:gd name="connsiteY100" fmla="*/ 504825 h 1866900"/>
              <a:gd name="connsiteX101" fmla="*/ 895350 w 4889500"/>
              <a:gd name="connsiteY101" fmla="*/ 504825 h 1866900"/>
              <a:gd name="connsiteX102" fmla="*/ 895350 w 4889500"/>
              <a:gd name="connsiteY102" fmla="*/ 476250 h 1866900"/>
              <a:gd name="connsiteX103" fmla="*/ 857250 w 4889500"/>
              <a:gd name="connsiteY103" fmla="*/ 476250 h 1866900"/>
              <a:gd name="connsiteX104" fmla="*/ 857250 w 4889500"/>
              <a:gd name="connsiteY104" fmla="*/ 457200 h 1866900"/>
              <a:gd name="connsiteX105" fmla="*/ 838200 w 4889500"/>
              <a:gd name="connsiteY105" fmla="*/ 457200 h 1866900"/>
              <a:gd name="connsiteX106" fmla="*/ 838200 w 4889500"/>
              <a:gd name="connsiteY106" fmla="*/ 428625 h 1866900"/>
              <a:gd name="connsiteX107" fmla="*/ 825500 w 4889500"/>
              <a:gd name="connsiteY107" fmla="*/ 428625 h 1866900"/>
              <a:gd name="connsiteX108" fmla="*/ 825500 w 4889500"/>
              <a:gd name="connsiteY108" fmla="*/ 387350 h 1866900"/>
              <a:gd name="connsiteX109" fmla="*/ 758825 w 4889500"/>
              <a:gd name="connsiteY109" fmla="*/ 387350 h 1866900"/>
              <a:gd name="connsiteX110" fmla="*/ 758825 w 4889500"/>
              <a:gd name="connsiteY110" fmla="*/ 358775 h 1866900"/>
              <a:gd name="connsiteX111" fmla="*/ 730250 w 4889500"/>
              <a:gd name="connsiteY111" fmla="*/ 358776 h 1866900"/>
              <a:gd name="connsiteX112" fmla="*/ 730250 w 4889500"/>
              <a:gd name="connsiteY112" fmla="*/ 342900 h 1866900"/>
              <a:gd name="connsiteX113" fmla="*/ 673100 w 4889500"/>
              <a:gd name="connsiteY113" fmla="*/ 342900 h 1866900"/>
              <a:gd name="connsiteX114" fmla="*/ 673100 w 4889500"/>
              <a:gd name="connsiteY114" fmla="*/ 317500 h 1866900"/>
              <a:gd name="connsiteX115" fmla="*/ 574675 w 4889500"/>
              <a:gd name="connsiteY115" fmla="*/ 317500 h 1866900"/>
              <a:gd name="connsiteX116" fmla="*/ 574675 w 4889500"/>
              <a:gd name="connsiteY116" fmla="*/ 288925 h 1866900"/>
              <a:gd name="connsiteX117" fmla="*/ 520700 w 4889500"/>
              <a:gd name="connsiteY117" fmla="*/ 288925 h 1866900"/>
              <a:gd name="connsiteX118" fmla="*/ 520700 w 4889500"/>
              <a:gd name="connsiteY118" fmla="*/ 276225 h 1866900"/>
              <a:gd name="connsiteX119" fmla="*/ 492125 w 4889500"/>
              <a:gd name="connsiteY119" fmla="*/ 276225 h 1866900"/>
              <a:gd name="connsiteX120" fmla="*/ 492125 w 4889500"/>
              <a:gd name="connsiteY120" fmla="*/ 254000 h 1866900"/>
              <a:gd name="connsiteX121" fmla="*/ 466725 w 4889500"/>
              <a:gd name="connsiteY121" fmla="*/ 254000 h 1866900"/>
              <a:gd name="connsiteX122" fmla="*/ 466725 w 4889500"/>
              <a:gd name="connsiteY122" fmla="*/ 238125 h 1866900"/>
              <a:gd name="connsiteX123" fmla="*/ 454025 w 4889500"/>
              <a:gd name="connsiteY123" fmla="*/ 238125 h 1866900"/>
              <a:gd name="connsiteX124" fmla="*/ 454025 w 4889500"/>
              <a:gd name="connsiteY124" fmla="*/ 219075 h 1866900"/>
              <a:gd name="connsiteX125" fmla="*/ 436563 w 4889500"/>
              <a:gd name="connsiteY125" fmla="*/ 212725 h 1866900"/>
              <a:gd name="connsiteX126" fmla="*/ 393700 w 4889500"/>
              <a:gd name="connsiteY126" fmla="*/ 209550 h 1866900"/>
              <a:gd name="connsiteX127" fmla="*/ 393700 w 4889500"/>
              <a:gd name="connsiteY127" fmla="*/ 190500 h 1866900"/>
              <a:gd name="connsiteX128" fmla="*/ 266700 w 4889500"/>
              <a:gd name="connsiteY128" fmla="*/ 190500 h 1866900"/>
              <a:gd name="connsiteX129" fmla="*/ 266700 w 4889500"/>
              <a:gd name="connsiteY129" fmla="*/ 161925 h 1866900"/>
              <a:gd name="connsiteX130" fmla="*/ 254000 w 4889500"/>
              <a:gd name="connsiteY130" fmla="*/ 161925 h 1866900"/>
              <a:gd name="connsiteX131" fmla="*/ 254000 w 4889500"/>
              <a:gd name="connsiteY131" fmla="*/ 107950 h 1866900"/>
              <a:gd name="connsiteX132" fmla="*/ 155575 w 4889500"/>
              <a:gd name="connsiteY132" fmla="*/ 107950 h 1866900"/>
              <a:gd name="connsiteX133" fmla="*/ 155575 w 4889500"/>
              <a:gd name="connsiteY133" fmla="*/ 98425 h 1866900"/>
              <a:gd name="connsiteX134" fmla="*/ 76200 w 4889500"/>
              <a:gd name="connsiteY134" fmla="*/ 98425 h 1866900"/>
              <a:gd name="connsiteX135" fmla="*/ 76200 w 4889500"/>
              <a:gd name="connsiteY135" fmla="*/ 38100 h 1866900"/>
              <a:gd name="connsiteX136" fmla="*/ 53975 w 4889500"/>
              <a:gd name="connsiteY136" fmla="*/ 38100 h 1866900"/>
              <a:gd name="connsiteX137" fmla="*/ 53975 w 4889500"/>
              <a:gd name="connsiteY137" fmla="*/ 22225 h 1866900"/>
              <a:gd name="connsiteX138" fmla="*/ 31750 w 4889500"/>
              <a:gd name="connsiteY138" fmla="*/ 22225 h 1866900"/>
              <a:gd name="connsiteX139" fmla="*/ 31750 w 4889500"/>
              <a:gd name="connsiteY139" fmla="*/ 0 h 1866900"/>
              <a:gd name="connsiteX140" fmla="*/ 0 w 4889500"/>
              <a:gd name="connsiteY140"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73150 h 1866900"/>
              <a:gd name="connsiteX58" fmla="*/ 1711325 w 4889500"/>
              <a:gd name="connsiteY58" fmla="*/ 1044575 h 1866900"/>
              <a:gd name="connsiteX59" fmla="*/ 1711325 w 4889500"/>
              <a:gd name="connsiteY59" fmla="*/ 1044575 h 1866900"/>
              <a:gd name="connsiteX60" fmla="*/ 1711325 w 4889500"/>
              <a:gd name="connsiteY60" fmla="*/ 1044575 h 1866900"/>
              <a:gd name="connsiteX61" fmla="*/ 1685925 w 4889500"/>
              <a:gd name="connsiteY61" fmla="*/ 1044575 h 1866900"/>
              <a:gd name="connsiteX62" fmla="*/ 1685925 w 4889500"/>
              <a:gd name="connsiteY62" fmla="*/ 1035050 h 1866900"/>
              <a:gd name="connsiteX63" fmla="*/ 1612900 w 4889500"/>
              <a:gd name="connsiteY63" fmla="*/ 1035050 h 1866900"/>
              <a:gd name="connsiteX64" fmla="*/ 1612900 w 4889500"/>
              <a:gd name="connsiteY64" fmla="*/ 981075 h 1866900"/>
              <a:gd name="connsiteX65" fmla="*/ 1603375 w 4889500"/>
              <a:gd name="connsiteY65" fmla="*/ 981075 h 1866900"/>
              <a:gd name="connsiteX66" fmla="*/ 1603375 w 4889500"/>
              <a:gd name="connsiteY66" fmla="*/ 949325 h 1866900"/>
              <a:gd name="connsiteX67" fmla="*/ 1574800 w 4889500"/>
              <a:gd name="connsiteY67" fmla="*/ 949325 h 1866900"/>
              <a:gd name="connsiteX68" fmla="*/ 1574800 w 4889500"/>
              <a:gd name="connsiteY68" fmla="*/ 908050 h 1866900"/>
              <a:gd name="connsiteX69" fmla="*/ 1533525 w 4889500"/>
              <a:gd name="connsiteY69" fmla="*/ 908050 h 1866900"/>
              <a:gd name="connsiteX70" fmla="*/ 1533525 w 4889500"/>
              <a:gd name="connsiteY70" fmla="*/ 885825 h 1866900"/>
              <a:gd name="connsiteX71" fmla="*/ 1533525 w 4889500"/>
              <a:gd name="connsiteY71" fmla="*/ 885825 h 1866900"/>
              <a:gd name="connsiteX72" fmla="*/ 1533525 w 4889500"/>
              <a:gd name="connsiteY72" fmla="*/ 885825 h 1866900"/>
              <a:gd name="connsiteX73" fmla="*/ 1514475 w 4889500"/>
              <a:gd name="connsiteY73" fmla="*/ 866775 h 1866900"/>
              <a:gd name="connsiteX74" fmla="*/ 1460500 w 4889500"/>
              <a:gd name="connsiteY74" fmla="*/ 866775 h 1866900"/>
              <a:gd name="connsiteX75" fmla="*/ 1460500 w 4889500"/>
              <a:gd name="connsiteY75" fmla="*/ 844550 h 1866900"/>
              <a:gd name="connsiteX76" fmla="*/ 1403350 w 4889500"/>
              <a:gd name="connsiteY76" fmla="*/ 844550 h 1866900"/>
              <a:gd name="connsiteX77" fmla="*/ 1403350 w 4889500"/>
              <a:gd name="connsiteY77" fmla="*/ 803275 h 1866900"/>
              <a:gd name="connsiteX78" fmla="*/ 1343025 w 4889500"/>
              <a:gd name="connsiteY78" fmla="*/ 803275 h 1866900"/>
              <a:gd name="connsiteX79" fmla="*/ 1343025 w 4889500"/>
              <a:gd name="connsiteY79" fmla="*/ 771525 h 1866900"/>
              <a:gd name="connsiteX80" fmla="*/ 1320800 w 4889500"/>
              <a:gd name="connsiteY80" fmla="*/ 771525 h 1866900"/>
              <a:gd name="connsiteX81" fmla="*/ 1320800 w 4889500"/>
              <a:gd name="connsiteY81" fmla="*/ 736600 h 1866900"/>
              <a:gd name="connsiteX82" fmla="*/ 1216025 w 4889500"/>
              <a:gd name="connsiteY82" fmla="*/ 736600 h 1866900"/>
              <a:gd name="connsiteX83" fmla="*/ 1216025 w 4889500"/>
              <a:gd name="connsiteY83" fmla="*/ 714375 h 1866900"/>
              <a:gd name="connsiteX84" fmla="*/ 1187450 w 4889500"/>
              <a:gd name="connsiteY84" fmla="*/ 714375 h 1866900"/>
              <a:gd name="connsiteX85" fmla="*/ 1187450 w 4889500"/>
              <a:gd name="connsiteY85" fmla="*/ 714375 h 1866900"/>
              <a:gd name="connsiteX86" fmla="*/ 1187450 w 4889500"/>
              <a:gd name="connsiteY86" fmla="*/ 714375 h 1866900"/>
              <a:gd name="connsiteX87" fmla="*/ 1187450 w 4889500"/>
              <a:gd name="connsiteY87" fmla="*/ 695325 h 1866900"/>
              <a:gd name="connsiteX88" fmla="*/ 1187450 w 4889500"/>
              <a:gd name="connsiteY88" fmla="*/ 660400 h 1866900"/>
              <a:gd name="connsiteX89" fmla="*/ 1114425 w 4889500"/>
              <a:gd name="connsiteY89" fmla="*/ 660400 h 1866900"/>
              <a:gd name="connsiteX90" fmla="*/ 1114425 w 4889500"/>
              <a:gd name="connsiteY90" fmla="*/ 650875 h 1866900"/>
              <a:gd name="connsiteX91" fmla="*/ 1022350 w 4889500"/>
              <a:gd name="connsiteY91" fmla="*/ 650875 h 1866900"/>
              <a:gd name="connsiteX92" fmla="*/ 1022350 w 4889500"/>
              <a:gd name="connsiteY92" fmla="*/ 603250 h 1866900"/>
              <a:gd name="connsiteX93" fmla="*/ 987425 w 4889500"/>
              <a:gd name="connsiteY93" fmla="*/ 603250 h 1866900"/>
              <a:gd name="connsiteX94" fmla="*/ 987425 w 4889500"/>
              <a:gd name="connsiteY94" fmla="*/ 577850 h 1866900"/>
              <a:gd name="connsiteX95" fmla="*/ 936625 w 4889500"/>
              <a:gd name="connsiteY95" fmla="*/ 577850 h 1866900"/>
              <a:gd name="connsiteX96" fmla="*/ 936625 w 4889500"/>
              <a:gd name="connsiteY96" fmla="*/ 546100 h 1866900"/>
              <a:gd name="connsiteX97" fmla="*/ 923925 w 4889500"/>
              <a:gd name="connsiteY97" fmla="*/ 546100 h 1866900"/>
              <a:gd name="connsiteX98" fmla="*/ 923925 w 4889500"/>
              <a:gd name="connsiteY98" fmla="*/ 546100 h 1866900"/>
              <a:gd name="connsiteX99" fmla="*/ 923925 w 4889500"/>
              <a:gd name="connsiteY99" fmla="*/ 504825 h 1866900"/>
              <a:gd name="connsiteX100" fmla="*/ 895350 w 4889500"/>
              <a:gd name="connsiteY100" fmla="*/ 504825 h 1866900"/>
              <a:gd name="connsiteX101" fmla="*/ 895350 w 4889500"/>
              <a:gd name="connsiteY101" fmla="*/ 476250 h 1866900"/>
              <a:gd name="connsiteX102" fmla="*/ 857250 w 4889500"/>
              <a:gd name="connsiteY102" fmla="*/ 476250 h 1866900"/>
              <a:gd name="connsiteX103" fmla="*/ 857250 w 4889500"/>
              <a:gd name="connsiteY103" fmla="*/ 457200 h 1866900"/>
              <a:gd name="connsiteX104" fmla="*/ 838200 w 4889500"/>
              <a:gd name="connsiteY104" fmla="*/ 457200 h 1866900"/>
              <a:gd name="connsiteX105" fmla="*/ 838200 w 4889500"/>
              <a:gd name="connsiteY105" fmla="*/ 428625 h 1866900"/>
              <a:gd name="connsiteX106" fmla="*/ 825500 w 4889500"/>
              <a:gd name="connsiteY106" fmla="*/ 428625 h 1866900"/>
              <a:gd name="connsiteX107" fmla="*/ 825500 w 4889500"/>
              <a:gd name="connsiteY107" fmla="*/ 387350 h 1866900"/>
              <a:gd name="connsiteX108" fmla="*/ 758825 w 4889500"/>
              <a:gd name="connsiteY108" fmla="*/ 387350 h 1866900"/>
              <a:gd name="connsiteX109" fmla="*/ 758825 w 4889500"/>
              <a:gd name="connsiteY109" fmla="*/ 358775 h 1866900"/>
              <a:gd name="connsiteX110" fmla="*/ 730250 w 4889500"/>
              <a:gd name="connsiteY110" fmla="*/ 358776 h 1866900"/>
              <a:gd name="connsiteX111" fmla="*/ 730250 w 4889500"/>
              <a:gd name="connsiteY111" fmla="*/ 342900 h 1866900"/>
              <a:gd name="connsiteX112" fmla="*/ 673100 w 4889500"/>
              <a:gd name="connsiteY112" fmla="*/ 342900 h 1866900"/>
              <a:gd name="connsiteX113" fmla="*/ 673100 w 4889500"/>
              <a:gd name="connsiteY113" fmla="*/ 317500 h 1866900"/>
              <a:gd name="connsiteX114" fmla="*/ 574675 w 4889500"/>
              <a:gd name="connsiteY114" fmla="*/ 317500 h 1866900"/>
              <a:gd name="connsiteX115" fmla="*/ 574675 w 4889500"/>
              <a:gd name="connsiteY115" fmla="*/ 288925 h 1866900"/>
              <a:gd name="connsiteX116" fmla="*/ 520700 w 4889500"/>
              <a:gd name="connsiteY116" fmla="*/ 288925 h 1866900"/>
              <a:gd name="connsiteX117" fmla="*/ 520700 w 4889500"/>
              <a:gd name="connsiteY117" fmla="*/ 276225 h 1866900"/>
              <a:gd name="connsiteX118" fmla="*/ 492125 w 4889500"/>
              <a:gd name="connsiteY118" fmla="*/ 276225 h 1866900"/>
              <a:gd name="connsiteX119" fmla="*/ 492125 w 4889500"/>
              <a:gd name="connsiteY119" fmla="*/ 254000 h 1866900"/>
              <a:gd name="connsiteX120" fmla="*/ 466725 w 4889500"/>
              <a:gd name="connsiteY120" fmla="*/ 254000 h 1866900"/>
              <a:gd name="connsiteX121" fmla="*/ 466725 w 4889500"/>
              <a:gd name="connsiteY121" fmla="*/ 238125 h 1866900"/>
              <a:gd name="connsiteX122" fmla="*/ 454025 w 4889500"/>
              <a:gd name="connsiteY122" fmla="*/ 238125 h 1866900"/>
              <a:gd name="connsiteX123" fmla="*/ 454025 w 4889500"/>
              <a:gd name="connsiteY123" fmla="*/ 219075 h 1866900"/>
              <a:gd name="connsiteX124" fmla="*/ 436563 w 4889500"/>
              <a:gd name="connsiteY124" fmla="*/ 212725 h 1866900"/>
              <a:gd name="connsiteX125" fmla="*/ 393700 w 4889500"/>
              <a:gd name="connsiteY125" fmla="*/ 209550 h 1866900"/>
              <a:gd name="connsiteX126" fmla="*/ 393700 w 4889500"/>
              <a:gd name="connsiteY126" fmla="*/ 190500 h 1866900"/>
              <a:gd name="connsiteX127" fmla="*/ 266700 w 4889500"/>
              <a:gd name="connsiteY127" fmla="*/ 190500 h 1866900"/>
              <a:gd name="connsiteX128" fmla="*/ 266700 w 4889500"/>
              <a:gd name="connsiteY128" fmla="*/ 161925 h 1866900"/>
              <a:gd name="connsiteX129" fmla="*/ 254000 w 4889500"/>
              <a:gd name="connsiteY129" fmla="*/ 161925 h 1866900"/>
              <a:gd name="connsiteX130" fmla="*/ 254000 w 4889500"/>
              <a:gd name="connsiteY130" fmla="*/ 107950 h 1866900"/>
              <a:gd name="connsiteX131" fmla="*/ 155575 w 4889500"/>
              <a:gd name="connsiteY131" fmla="*/ 107950 h 1866900"/>
              <a:gd name="connsiteX132" fmla="*/ 155575 w 4889500"/>
              <a:gd name="connsiteY132" fmla="*/ 98425 h 1866900"/>
              <a:gd name="connsiteX133" fmla="*/ 76200 w 4889500"/>
              <a:gd name="connsiteY133" fmla="*/ 98425 h 1866900"/>
              <a:gd name="connsiteX134" fmla="*/ 76200 w 4889500"/>
              <a:gd name="connsiteY134" fmla="*/ 38100 h 1866900"/>
              <a:gd name="connsiteX135" fmla="*/ 53975 w 4889500"/>
              <a:gd name="connsiteY135" fmla="*/ 38100 h 1866900"/>
              <a:gd name="connsiteX136" fmla="*/ 53975 w 4889500"/>
              <a:gd name="connsiteY136" fmla="*/ 22225 h 1866900"/>
              <a:gd name="connsiteX137" fmla="*/ 31750 w 4889500"/>
              <a:gd name="connsiteY137" fmla="*/ 22225 h 1866900"/>
              <a:gd name="connsiteX138" fmla="*/ 31750 w 4889500"/>
              <a:gd name="connsiteY138" fmla="*/ 0 h 1866900"/>
              <a:gd name="connsiteX139" fmla="*/ 0 w 4889500"/>
              <a:gd name="connsiteY139"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66800 h 1866900"/>
              <a:gd name="connsiteX57" fmla="*/ 1711325 w 4889500"/>
              <a:gd name="connsiteY57" fmla="*/ 1044575 h 1866900"/>
              <a:gd name="connsiteX58" fmla="*/ 1711325 w 4889500"/>
              <a:gd name="connsiteY58" fmla="*/ 1044575 h 1866900"/>
              <a:gd name="connsiteX59" fmla="*/ 1711325 w 4889500"/>
              <a:gd name="connsiteY59" fmla="*/ 1044575 h 1866900"/>
              <a:gd name="connsiteX60" fmla="*/ 1685925 w 4889500"/>
              <a:gd name="connsiteY60" fmla="*/ 1044575 h 1866900"/>
              <a:gd name="connsiteX61" fmla="*/ 1685925 w 4889500"/>
              <a:gd name="connsiteY61" fmla="*/ 1035050 h 1866900"/>
              <a:gd name="connsiteX62" fmla="*/ 1612900 w 4889500"/>
              <a:gd name="connsiteY62" fmla="*/ 1035050 h 1866900"/>
              <a:gd name="connsiteX63" fmla="*/ 1612900 w 4889500"/>
              <a:gd name="connsiteY63" fmla="*/ 981075 h 1866900"/>
              <a:gd name="connsiteX64" fmla="*/ 1603375 w 4889500"/>
              <a:gd name="connsiteY64" fmla="*/ 981075 h 1866900"/>
              <a:gd name="connsiteX65" fmla="*/ 1603375 w 4889500"/>
              <a:gd name="connsiteY65" fmla="*/ 949325 h 1866900"/>
              <a:gd name="connsiteX66" fmla="*/ 1574800 w 4889500"/>
              <a:gd name="connsiteY66" fmla="*/ 949325 h 1866900"/>
              <a:gd name="connsiteX67" fmla="*/ 1574800 w 4889500"/>
              <a:gd name="connsiteY67" fmla="*/ 908050 h 1866900"/>
              <a:gd name="connsiteX68" fmla="*/ 1533525 w 4889500"/>
              <a:gd name="connsiteY68" fmla="*/ 908050 h 1866900"/>
              <a:gd name="connsiteX69" fmla="*/ 1533525 w 4889500"/>
              <a:gd name="connsiteY69" fmla="*/ 885825 h 1866900"/>
              <a:gd name="connsiteX70" fmla="*/ 1533525 w 4889500"/>
              <a:gd name="connsiteY70" fmla="*/ 885825 h 1866900"/>
              <a:gd name="connsiteX71" fmla="*/ 1533525 w 4889500"/>
              <a:gd name="connsiteY71" fmla="*/ 885825 h 1866900"/>
              <a:gd name="connsiteX72" fmla="*/ 1514475 w 4889500"/>
              <a:gd name="connsiteY72" fmla="*/ 866775 h 1866900"/>
              <a:gd name="connsiteX73" fmla="*/ 1460500 w 4889500"/>
              <a:gd name="connsiteY73" fmla="*/ 866775 h 1866900"/>
              <a:gd name="connsiteX74" fmla="*/ 1460500 w 4889500"/>
              <a:gd name="connsiteY74" fmla="*/ 844550 h 1866900"/>
              <a:gd name="connsiteX75" fmla="*/ 1403350 w 4889500"/>
              <a:gd name="connsiteY75" fmla="*/ 844550 h 1866900"/>
              <a:gd name="connsiteX76" fmla="*/ 1403350 w 4889500"/>
              <a:gd name="connsiteY76" fmla="*/ 803275 h 1866900"/>
              <a:gd name="connsiteX77" fmla="*/ 1343025 w 4889500"/>
              <a:gd name="connsiteY77" fmla="*/ 803275 h 1866900"/>
              <a:gd name="connsiteX78" fmla="*/ 1343025 w 4889500"/>
              <a:gd name="connsiteY78" fmla="*/ 771525 h 1866900"/>
              <a:gd name="connsiteX79" fmla="*/ 1320800 w 4889500"/>
              <a:gd name="connsiteY79" fmla="*/ 771525 h 1866900"/>
              <a:gd name="connsiteX80" fmla="*/ 1320800 w 4889500"/>
              <a:gd name="connsiteY80" fmla="*/ 736600 h 1866900"/>
              <a:gd name="connsiteX81" fmla="*/ 1216025 w 4889500"/>
              <a:gd name="connsiteY81" fmla="*/ 736600 h 1866900"/>
              <a:gd name="connsiteX82" fmla="*/ 1216025 w 4889500"/>
              <a:gd name="connsiteY82" fmla="*/ 714375 h 1866900"/>
              <a:gd name="connsiteX83" fmla="*/ 1187450 w 4889500"/>
              <a:gd name="connsiteY83" fmla="*/ 714375 h 1866900"/>
              <a:gd name="connsiteX84" fmla="*/ 1187450 w 4889500"/>
              <a:gd name="connsiteY84" fmla="*/ 714375 h 1866900"/>
              <a:gd name="connsiteX85" fmla="*/ 1187450 w 4889500"/>
              <a:gd name="connsiteY85" fmla="*/ 714375 h 1866900"/>
              <a:gd name="connsiteX86" fmla="*/ 1187450 w 4889500"/>
              <a:gd name="connsiteY86" fmla="*/ 695325 h 1866900"/>
              <a:gd name="connsiteX87" fmla="*/ 1187450 w 4889500"/>
              <a:gd name="connsiteY87" fmla="*/ 660400 h 1866900"/>
              <a:gd name="connsiteX88" fmla="*/ 1114425 w 4889500"/>
              <a:gd name="connsiteY88" fmla="*/ 660400 h 1866900"/>
              <a:gd name="connsiteX89" fmla="*/ 1114425 w 4889500"/>
              <a:gd name="connsiteY89" fmla="*/ 650875 h 1866900"/>
              <a:gd name="connsiteX90" fmla="*/ 1022350 w 4889500"/>
              <a:gd name="connsiteY90" fmla="*/ 650875 h 1866900"/>
              <a:gd name="connsiteX91" fmla="*/ 1022350 w 4889500"/>
              <a:gd name="connsiteY91" fmla="*/ 603250 h 1866900"/>
              <a:gd name="connsiteX92" fmla="*/ 987425 w 4889500"/>
              <a:gd name="connsiteY92" fmla="*/ 603250 h 1866900"/>
              <a:gd name="connsiteX93" fmla="*/ 987425 w 4889500"/>
              <a:gd name="connsiteY93" fmla="*/ 577850 h 1866900"/>
              <a:gd name="connsiteX94" fmla="*/ 936625 w 4889500"/>
              <a:gd name="connsiteY94" fmla="*/ 577850 h 1866900"/>
              <a:gd name="connsiteX95" fmla="*/ 936625 w 4889500"/>
              <a:gd name="connsiteY95" fmla="*/ 546100 h 1866900"/>
              <a:gd name="connsiteX96" fmla="*/ 923925 w 4889500"/>
              <a:gd name="connsiteY96" fmla="*/ 546100 h 1866900"/>
              <a:gd name="connsiteX97" fmla="*/ 923925 w 4889500"/>
              <a:gd name="connsiteY97" fmla="*/ 546100 h 1866900"/>
              <a:gd name="connsiteX98" fmla="*/ 923925 w 4889500"/>
              <a:gd name="connsiteY98" fmla="*/ 504825 h 1866900"/>
              <a:gd name="connsiteX99" fmla="*/ 895350 w 4889500"/>
              <a:gd name="connsiteY99" fmla="*/ 504825 h 1866900"/>
              <a:gd name="connsiteX100" fmla="*/ 895350 w 4889500"/>
              <a:gd name="connsiteY100" fmla="*/ 476250 h 1866900"/>
              <a:gd name="connsiteX101" fmla="*/ 857250 w 4889500"/>
              <a:gd name="connsiteY101" fmla="*/ 476250 h 1866900"/>
              <a:gd name="connsiteX102" fmla="*/ 857250 w 4889500"/>
              <a:gd name="connsiteY102" fmla="*/ 457200 h 1866900"/>
              <a:gd name="connsiteX103" fmla="*/ 838200 w 4889500"/>
              <a:gd name="connsiteY103" fmla="*/ 457200 h 1866900"/>
              <a:gd name="connsiteX104" fmla="*/ 838200 w 4889500"/>
              <a:gd name="connsiteY104" fmla="*/ 428625 h 1866900"/>
              <a:gd name="connsiteX105" fmla="*/ 825500 w 4889500"/>
              <a:gd name="connsiteY105" fmla="*/ 428625 h 1866900"/>
              <a:gd name="connsiteX106" fmla="*/ 825500 w 4889500"/>
              <a:gd name="connsiteY106" fmla="*/ 387350 h 1866900"/>
              <a:gd name="connsiteX107" fmla="*/ 758825 w 4889500"/>
              <a:gd name="connsiteY107" fmla="*/ 387350 h 1866900"/>
              <a:gd name="connsiteX108" fmla="*/ 758825 w 4889500"/>
              <a:gd name="connsiteY108" fmla="*/ 358775 h 1866900"/>
              <a:gd name="connsiteX109" fmla="*/ 730250 w 4889500"/>
              <a:gd name="connsiteY109" fmla="*/ 358776 h 1866900"/>
              <a:gd name="connsiteX110" fmla="*/ 730250 w 4889500"/>
              <a:gd name="connsiteY110" fmla="*/ 342900 h 1866900"/>
              <a:gd name="connsiteX111" fmla="*/ 673100 w 4889500"/>
              <a:gd name="connsiteY111" fmla="*/ 342900 h 1866900"/>
              <a:gd name="connsiteX112" fmla="*/ 673100 w 4889500"/>
              <a:gd name="connsiteY112" fmla="*/ 317500 h 1866900"/>
              <a:gd name="connsiteX113" fmla="*/ 574675 w 4889500"/>
              <a:gd name="connsiteY113" fmla="*/ 317500 h 1866900"/>
              <a:gd name="connsiteX114" fmla="*/ 574675 w 4889500"/>
              <a:gd name="connsiteY114" fmla="*/ 288925 h 1866900"/>
              <a:gd name="connsiteX115" fmla="*/ 520700 w 4889500"/>
              <a:gd name="connsiteY115" fmla="*/ 288925 h 1866900"/>
              <a:gd name="connsiteX116" fmla="*/ 520700 w 4889500"/>
              <a:gd name="connsiteY116" fmla="*/ 276225 h 1866900"/>
              <a:gd name="connsiteX117" fmla="*/ 492125 w 4889500"/>
              <a:gd name="connsiteY117" fmla="*/ 276225 h 1866900"/>
              <a:gd name="connsiteX118" fmla="*/ 492125 w 4889500"/>
              <a:gd name="connsiteY118" fmla="*/ 254000 h 1866900"/>
              <a:gd name="connsiteX119" fmla="*/ 466725 w 4889500"/>
              <a:gd name="connsiteY119" fmla="*/ 254000 h 1866900"/>
              <a:gd name="connsiteX120" fmla="*/ 466725 w 4889500"/>
              <a:gd name="connsiteY120" fmla="*/ 238125 h 1866900"/>
              <a:gd name="connsiteX121" fmla="*/ 454025 w 4889500"/>
              <a:gd name="connsiteY121" fmla="*/ 238125 h 1866900"/>
              <a:gd name="connsiteX122" fmla="*/ 454025 w 4889500"/>
              <a:gd name="connsiteY122" fmla="*/ 219075 h 1866900"/>
              <a:gd name="connsiteX123" fmla="*/ 436563 w 4889500"/>
              <a:gd name="connsiteY123" fmla="*/ 212725 h 1866900"/>
              <a:gd name="connsiteX124" fmla="*/ 393700 w 4889500"/>
              <a:gd name="connsiteY124" fmla="*/ 209550 h 1866900"/>
              <a:gd name="connsiteX125" fmla="*/ 393700 w 4889500"/>
              <a:gd name="connsiteY125" fmla="*/ 190500 h 1866900"/>
              <a:gd name="connsiteX126" fmla="*/ 266700 w 4889500"/>
              <a:gd name="connsiteY126" fmla="*/ 190500 h 1866900"/>
              <a:gd name="connsiteX127" fmla="*/ 266700 w 4889500"/>
              <a:gd name="connsiteY127" fmla="*/ 161925 h 1866900"/>
              <a:gd name="connsiteX128" fmla="*/ 254000 w 4889500"/>
              <a:gd name="connsiteY128" fmla="*/ 161925 h 1866900"/>
              <a:gd name="connsiteX129" fmla="*/ 254000 w 4889500"/>
              <a:gd name="connsiteY129" fmla="*/ 107950 h 1866900"/>
              <a:gd name="connsiteX130" fmla="*/ 155575 w 4889500"/>
              <a:gd name="connsiteY130" fmla="*/ 107950 h 1866900"/>
              <a:gd name="connsiteX131" fmla="*/ 155575 w 4889500"/>
              <a:gd name="connsiteY131" fmla="*/ 98425 h 1866900"/>
              <a:gd name="connsiteX132" fmla="*/ 76200 w 4889500"/>
              <a:gd name="connsiteY132" fmla="*/ 98425 h 1866900"/>
              <a:gd name="connsiteX133" fmla="*/ 76200 w 4889500"/>
              <a:gd name="connsiteY133" fmla="*/ 38100 h 1866900"/>
              <a:gd name="connsiteX134" fmla="*/ 53975 w 4889500"/>
              <a:gd name="connsiteY134" fmla="*/ 38100 h 1866900"/>
              <a:gd name="connsiteX135" fmla="*/ 53975 w 4889500"/>
              <a:gd name="connsiteY135" fmla="*/ 22225 h 1866900"/>
              <a:gd name="connsiteX136" fmla="*/ 31750 w 4889500"/>
              <a:gd name="connsiteY136" fmla="*/ 22225 h 1866900"/>
              <a:gd name="connsiteX137" fmla="*/ 31750 w 4889500"/>
              <a:gd name="connsiteY137" fmla="*/ 0 h 1866900"/>
              <a:gd name="connsiteX138" fmla="*/ 0 w 4889500"/>
              <a:gd name="connsiteY138"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1325 w 4889500"/>
              <a:gd name="connsiteY56" fmla="*/ 1044575 h 1866900"/>
              <a:gd name="connsiteX57" fmla="*/ 1711325 w 4889500"/>
              <a:gd name="connsiteY57" fmla="*/ 1044575 h 1866900"/>
              <a:gd name="connsiteX58" fmla="*/ 1711325 w 4889500"/>
              <a:gd name="connsiteY58" fmla="*/ 1044575 h 1866900"/>
              <a:gd name="connsiteX59" fmla="*/ 1685925 w 4889500"/>
              <a:gd name="connsiteY59" fmla="*/ 1044575 h 1866900"/>
              <a:gd name="connsiteX60" fmla="*/ 1685925 w 4889500"/>
              <a:gd name="connsiteY60" fmla="*/ 1035050 h 1866900"/>
              <a:gd name="connsiteX61" fmla="*/ 1612900 w 4889500"/>
              <a:gd name="connsiteY61" fmla="*/ 1035050 h 1866900"/>
              <a:gd name="connsiteX62" fmla="*/ 1612900 w 4889500"/>
              <a:gd name="connsiteY62" fmla="*/ 981075 h 1866900"/>
              <a:gd name="connsiteX63" fmla="*/ 1603375 w 4889500"/>
              <a:gd name="connsiteY63" fmla="*/ 981075 h 1866900"/>
              <a:gd name="connsiteX64" fmla="*/ 1603375 w 4889500"/>
              <a:gd name="connsiteY64" fmla="*/ 949325 h 1866900"/>
              <a:gd name="connsiteX65" fmla="*/ 1574800 w 4889500"/>
              <a:gd name="connsiteY65" fmla="*/ 949325 h 1866900"/>
              <a:gd name="connsiteX66" fmla="*/ 1574800 w 4889500"/>
              <a:gd name="connsiteY66" fmla="*/ 908050 h 1866900"/>
              <a:gd name="connsiteX67" fmla="*/ 1533525 w 4889500"/>
              <a:gd name="connsiteY67" fmla="*/ 908050 h 1866900"/>
              <a:gd name="connsiteX68" fmla="*/ 1533525 w 4889500"/>
              <a:gd name="connsiteY68" fmla="*/ 885825 h 1866900"/>
              <a:gd name="connsiteX69" fmla="*/ 1533525 w 4889500"/>
              <a:gd name="connsiteY69" fmla="*/ 885825 h 1866900"/>
              <a:gd name="connsiteX70" fmla="*/ 1533525 w 4889500"/>
              <a:gd name="connsiteY70" fmla="*/ 885825 h 1866900"/>
              <a:gd name="connsiteX71" fmla="*/ 1514475 w 4889500"/>
              <a:gd name="connsiteY71" fmla="*/ 866775 h 1866900"/>
              <a:gd name="connsiteX72" fmla="*/ 1460500 w 4889500"/>
              <a:gd name="connsiteY72" fmla="*/ 866775 h 1866900"/>
              <a:gd name="connsiteX73" fmla="*/ 1460500 w 4889500"/>
              <a:gd name="connsiteY73" fmla="*/ 844550 h 1866900"/>
              <a:gd name="connsiteX74" fmla="*/ 1403350 w 4889500"/>
              <a:gd name="connsiteY74" fmla="*/ 844550 h 1866900"/>
              <a:gd name="connsiteX75" fmla="*/ 1403350 w 4889500"/>
              <a:gd name="connsiteY75" fmla="*/ 803275 h 1866900"/>
              <a:gd name="connsiteX76" fmla="*/ 1343025 w 4889500"/>
              <a:gd name="connsiteY76" fmla="*/ 803275 h 1866900"/>
              <a:gd name="connsiteX77" fmla="*/ 1343025 w 4889500"/>
              <a:gd name="connsiteY77" fmla="*/ 771525 h 1866900"/>
              <a:gd name="connsiteX78" fmla="*/ 1320800 w 4889500"/>
              <a:gd name="connsiteY78" fmla="*/ 771525 h 1866900"/>
              <a:gd name="connsiteX79" fmla="*/ 1320800 w 4889500"/>
              <a:gd name="connsiteY79" fmla="*/ 736600 h 1866900"/>
              <a:gd name="connsiteX80" fmla="*/ 1216025 w 4889500"/>
              <a:gd name="connsiteY80" fmla="*/ 736600 h 1866900"/>
              <a:gd name="connsiteX81" fmla="*/ 1216025 w 4889500"/>
              <a:gd name="connsiteY81" fmla="*/ 714375 h 1866900"/>
              <a:gd name="connsiteX82" fmla="*/ 1187450 w 4889500"/>
              <a:gd name="connsiteY82" fmla="*/ 714375 h 1866900"/>
              <a:gd name="connsiteX83" fmla="*/ 1187450 w 4889500"/>
              <a:gd name="connsiteY83" fmla="*/ 714375 h 1866900"/>
              <a:gd name="connsiteX84" fmla="*/ 1187450 w 4889500"/>
              <a:gd name="connsiteY84" fmla="*/ 714375 h 1866900"/>
              <a:gd name="connsiteX85" fmla="*/ 1187450 w 4889500"/>
              <a:gd name="connsiteY85" fmla="*/ 695325 h 1866900"/>
              <a:gd name="connsiteX86" fmla="*/ 1187450 w 4889500"/>
              <a:gd name="connsiteY86" fmla="*/ 660400 h 1866900"/>
              <a:gd name="connsiteX87" fmla="*/ 1114425 w 4889500"/>
              <a:gd name="connsiteY87" fmla="*/ 660400 h 1866900"/>
              <a:gd name="connsiteX88" fmla="*/ 1114425 w 4889500"/>
              <a:gd name="connsiteY88" fmla="*/ 650875 h 1866900"/>
              <a:gd name="connsiteX89" fmla="*/ 1022350 w 4889500"/>
              <a:gd name="connsiteY89" fmla="*/ 650875 h 1866900"/>
              <a:gd name="connsiteX90" fmla="*/ 1022350 w 4889500"/>
              <a:gd name="connsiteY90" fmla="*/ 603250 h 1866900"/>
              <a:gd name="connsiteX91" fmla="*/ 987425 w 4889500"/>
              <a:gd name="connsiteY91" fmla="*/ 603250 h 1866900"/>
              <a:gd name="connsiteX92" fmla="*/ 987425 w 4889500"/>
              <a:gd name="connsiteY92" fmla="*/ 577850 h 1866900"/>
              <a:gd name="connsiteX93" fmla="*/ 936625 w 4889500"/>
              <a:gd name="connsiteY93" fmla="*/ 577850 h 1866900"/>
              <a:gd name="connsiteX94" fmla="*/ 936625 w 4889500"/>
              <a:gd name="connsiteY94" fmla="*/ 546100 h 1866900"/>
              <a:gd name="connsiteX95" fmla="*/ 923925 w 4889500"/>
              <a:gd name="connsiteY95" fmla="*/ 546100 h 1866900"/>
              <a:gd name="connsiteX96" fmla="*/ 923925 w 4889500"/>
              <a:gd name="connsiteY96" fmla="*/ 546100 h 1866900"/>
              <a:gd name="connsiteX97" fmla="*/ 923925 w 4889500"/>
              <a:gd name="connsiteY97" fmla="*/ 504825 h 1866900"/>
              <a:gd name="connsiteX98" fmla="*/ 895350 w 4889500"/>
              <a:gd name="connsiteY98" fmla="*/ 504825 h 1866900"/>
              <a:gd name="connsiteX99" fmla="*/ 895350 w 4889500"/>
              <a:gd name="connsiteY99" fmla="*/ 476250 h 1866900"/>
              <a:gd name="connsiteX100" fmla="*/ 857250 w 4889500"/>
              <a:gd name="connsiteY100" fmla="*/ 476250 h 1866900"/>
              <a:gd name="connsiteX101" fmla="*/ 857250 w 4889500"/>
              <a:gd name="connsiteY101" fmla="*/ 457200 h 1866900"/>
              <a:gd name="connsiteX102" fmla="*/ 838200 w 4889500"/>
              <a:gd name="connsiteY102" fmla="*/ 457200 h 1866900"/>
              <a:gd name="connsiteX103" fmla="*/ 838200 w 4889500"/>
              <a:gd name="connsiteY103" fmla="*/ 428625 h 1866900"/>
              <a:gd name="connsiteX104" fmla="*/ 825500 w 4889500"/>
              <a:gd name="connsiteY104" fmla="*/ 428625 h 1866900"/>
              <a:gd name="connsiteX105" fmla="*/ 825500 w 4889500"/>
              <a:gd name="connsiteY105" fmla="*/ 387350 h 1866900"/>
              <a:gd name="connsiteX106" fmla="*/ 758825 w 4889500"/>
              <a:gd name="connsiteY106" fmla="*/ 387350 h 1866900"/>
              <a:gd name="connsiteX107" fmla="*/ 758825 w 4889500"/>
              <a:gd name="connsiteY107" fmla="*/ 358775 h 1866900"/>
              <a:gd name="connsiteX108" fmla="*/ 730250 w 4889500"/>
              <a:gd name="connsiteY108" fmla="*/ 358776 h 1866900"/>
              <a:gd name="connsiteX109" fmla="*/ 730250 w 4889500"/>
              <a:gd name="connsiteY109" fmla="*/ 342900 h 1866900"/>
              <a:gd name="connsiteX110" fmla="*/ 673100 w 4889500"/>
              <a:gd name="connsiteY110" fmla="*/ 342900 h 1866900"/>
              <a:gd name="connsiteX111" fmla="*/ 673100 w 4889500"/>
              <a:gd name="connsiteY111" fmla="*/ 317500 h 1866900"/>
              <a:gd name="connsiteX112" fmla="*/ 574675 w 4889500"/>
              <a:gd name="connsiteY112" fmla="*/ 317500 h 1866900"/>
              <a:gd name="connsiteX113" fmla="*/ 574675 w 4889500"/>
              <a:gd name="connsiteY113" fmla="*/ 288925 h 1866900"/>
              <a:gd name="connsiteX114" fmla="*/ 520700 w 4889500"/>
              <a:gd name="connsiteY114" fmla="*/ 288925 h 1866900"/>
              <a:gd name="connsiteX115" fmla="*/ 520700 w 4889500"/>
              <a:gd name="connsiteY115" fmla="*/ 276225 h 1866900"/>
              <a:gd name="connsiteX116" fmla="*/ 492125 w 4889500"/>
              <a:gd name="connsiteY116" fmla="*/ 276225 h 1866900"/>
              <a:gd name="connsiteX117" fmla="*/ 492125 w 4889500"/>
              <a:gd name="connsiteY117" fmla="*/ 254000 h 1866900"/>
              <a:gd name="connsiteX118" fmla="*/ 466725 w 4889500"/>
              <a:gd name="connsiteY118" fmla="*/ 254000 h 1866900"/>
              <a:gd name="connsiteX119" fmla="*/ 466725 w 4889500"/>
              <a:gd name="connsiteY119" fmla="*/ 238125 h 1866900"/>
              <a:gd name="connsiteX120" fmla="*/ 454025 w 4889500"/>
              <a:gd name="connsiteY120" fmla="*/ 238125 h 1866900"/>
              <a:gd name="connsiteX121" fmla="*/ 454025 w 4889500"/>
              <a:gd name="connsiteY121" fmla="*/ 219075 h 1866900"/>
              <a:gd name="connsiteX122" fmla="*/ 436563 w 4889500"/>
              <a:gd name="connsiteY122" fmla="*/ 212725 h 1866900"/>
              <a:gd name="connsiteX123" fmla="*/ 393700 w 4889500"/>
              <a:gd name="connsiteY123" fmla="*/ 209550 h 1866900"/>
              <a:gd name="connsiteX124" fmla="*/ 393700 w 4889500"/>
              <a:gd name="connsiteY124" fmla="*/ 190500 h 1866900"/>
              <a:gd name="connsiteX125" fmla="*/ 266700 w 4889500"/>
              <a:gd name="connsiteY125" fmla="*/ 190500 h 1866900"/>
              <a:gd name="connsiteX126" fmla="*/ 266700 w 4889500"/>
              <a:gd name="connsiteY126" fmla="*/ 161925 h 1866900"/>
              <a:gd name="connsiteX127" fmla="*/ 254000 w 4889500"/>
              <a:gd name="connsiteY127" fmla="*/ 161925 h 1866900"/>
              <a:gd name="connsiteX128" fmla="*/ 254000 w 4889500"/>
              <a:gd name="connsiteY128" fmla="*/ 107950 h 1866900"/>
              <a:gd name="connsiteX129" fmla="*/ 155575 w 4889500"/>
              <a:gd name="connsiteY129" fmla="*/ 107950 h 1866900"/>
              <a:gd name="connsiteX130" fmla="*/ 155575 w 4889500"/>
              <a:gd name="connsiteY130" fmla="*/ 98425 h 1866900"/>
              <a:gd name="connsiteX131" fmla="*/ 76200 w 4889500"/>
              <a:gd name="connsiteY131" fmla="*/ 98425 h 1866900"/>
              <a:gd name="connsiteX132" fmla="*/ 76200 w 4889500"/>
              <a:gd name="connsiteY132" fmla="*/ 38100 h 1866900"/>
              <a:gd name="connsiteX133" fmla="*/ 53975 w 4889500"/>
              <a:gd name="connsiteY133" fmla="*/ 38100 h 1866900"/>
              <a:gd name="connsiteX134" fmla="*/ 53975 w 4889500"/>
              <a:gd name="connsiteY134" fmla="*/ 22225 h 1866900"/>
              <a:gd name="connsiteX135" fmla="*/ 31750 w 4889500"/>
              <a:gd name="connsiteY135" fmla="*/ 22225 h 1866900"/>
              <a:gd name="connsiteX136" fmla="*/ 31750 w 4889500"/>
              <a:gd name="connsiteY136" fmla="*/ 0 h 1866900"/>
              <a:gd name="connsiteX137" fmla="*/ 0 w 4889500"/>
              <a:gd name="connsiteY137"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1325 w 4889500"/>
              <a:gd name="connsiteY56" fmla="*/ 1044575 h 1866900"/>
              <a:gd name="connsiteX57" fmla="*/ 1711325 w 4889500"/>
              <a:gd name="connsiteY57" fmla="*/ 1044575 h 1866900"/>
              <a:gd name="connsiteX58" fmla="*/ 1716088 w 4889500"/>
              <a:gd name="connsiteY58" fmla="*/ 1044575 h 1866900"/>
              <a:gd name="connsiteX59" fmla="*/ 1685925 w 4889500"/>
              <a:gd name="connsiteY59" fmla="*/ 1044575 h 1866900"/>
              <a:gd name="connsiteX60" fmla="*/ 1685925 w 4889500"/>
              <a:gd name="connsiteY60" fmla="*/ 1035050 h 1866900"/>
              <a:gd name="connsiteX61" fmla="*/ 1612900 w 4889500"/>
              <a:gd name="connsiteY61" fmla="*/ 1035050 h 1866900"/>
              <a:gd name="connsiteX62" fmla="*/ 1612900 w 4889500"/>
              <a:gd name="connsiteY62" fmla="*/ 981075 h 1866900"/>
              <a:gd name="connsiteX63" fmla="*/ 1603375 w 4889500"/>
              <a:gd name="connsiteY63" fmla="*/ 981075 h 1866900"/>
              <a:gd name="connsiteX64" fmla="*/ 1603375 w 4889500"/>
              <a:gd name="connsiteY64" fmla="*/ 949325 h 1866900"/>
              <a:gd name="connsiteX65" fmla="*/ 1574800 w 4889500"/>
              <a:gd name="connsiteY65" fmla="*/ 949325 h 1866900"/>
              <a:gd name="connsiteX66" fmla="*/ 1574800 w 4889500"/>
              <a:gd name="connsiteY66" fmla="*/ 908050 h 1866900"/>
              <a:gd name="connsiteX67" fmla="*/ 1533525 w 4889500"/>
              <a:gd name="connsiteY67" fmla="*/ 908050 h 1866900"/>
              <a:gd name="connsiteX68" fmla="*/ 1533525 w 4889500"/>
              <a:gd name="connsiteY68" fmla="*/ 885825 h 1866900"/>
              <a:gd name="connsiteX69" fmla="*/ 1533525 w 4889500"/>
              <a:gd name="connsiteY69" fmla="*/ 885825 h 1866900"/>
              <a:gd name="connsiteX70" fmla="*/ 1533525 w 4889500"/>
              <a:gd name="connsiteY70" fmla="*/ 885825 h 1866900"/>
              <a:gd name="connsiteX71" fmla="*/ 1514475 w 4889500"/>
              <a:gd name="connsiteY71" fmla="*/ 866775 h 1866900"/>
              <a:gd name="connsiteX72" fmla="*/ 1460500 w 4889500"/>
              <a:gd name="connsiteY72" fmla="*/ 866775 h 1866900"/>
              <a:gd name="connsiteX73" fmla="*/ 1460500 w 4889500"/>
              <a:gd name="connsiteY73" fmla="*/ 844550 h 1866900"/>
              <a:gd name="connsiteX74" fmla="*/ 1403350 w 4889500"/>
              <a:gd name="connsiteY74" fmla="*/ 844550 h 1866900"/>
              <a:gd name="connsiteX75" fmla="*/ 1403350 w 4889500"/>
              <a:gd name="connsiteY75" fmla="*/ 803275 h 1866900"/>
              <a:gd name="connsiteX76" fmla="*/ 1343025 w 4889500"/>
              <a:gd name="connsiteY76" fmla="*/ 803275 h 1866900"/>
              <a:gd name="connsiteX77" fmla="*/ 1343025 w 4889500"/>
              <a:gd name="connsiteY77" fmla="*/ 771525 h 1866900"/>
              <a:gd name="connsiteX78" fmla="*/ 1320800 w 4889500"/>
              <a:gd name="connsiteY78" fmla="*/ 771525 h 1866900"/>
              <a:gd name="connsiteX79" fmla="*/ 1320800 w 4889500"/>
              <a:gd name="connsiteY79" fmla="*/ 736600 h 1866900"/>
              <a:gd name="connsiteX80" fmla="*/ 1216025 w 4889500"/>
              <a:gd name="connsiteY80" fmla="*/ 736600 h 1866900"/>
              <a:gd name="connsiteX81" fmla="*/ 1216025 w 4889500"/>
              <a:gd name="connsiteY81" fmla="*/ 714375 h 1866900"/>
              <a:gd name="connsiteX82" fmla="*/ 1187450 w 4889500"/>
              <a:gd name="connsiteY82" fmla="*/ 714375 h 1866900"/>
              <a:gd name="connsiteX83" fmla="*/ 1187450 w 4889500"/>
              <a:gd name="connsiteY83" fmla="*/ 714375 h 1866900"/>
              <a:gd name="connsiteX84" fmla="*/ 1187450 w 4889500"/>
              <a:gd name="connsiteY84" fmla="*/ 714375 h 1866900"/>
              <a:gd name="connsiteX85" fmla="*/ 1187450 w 4889500"/>
              <a:gd name="connsiteY85" fmla="*/ 695325 h 1866900"/>
              <a:gd name="connsiteX86" fmla="*/ 1187450 w 4889500"/>
              <a:gd name="connsiteY86" fmla="*/ 660400 h 1866900"/>
              <a:gd name="connsiteX87" fmla="*/ 1114425 w 4889500"/>
              <a:gd name="connsiteY87" fmla="*/ 660400 h 1866900"/>
              <a:gd name="connsiteX88" fmla="*/ 1114425 w 4889500"/>
              <a:gd name="connsiteY88" fmla="*/ 650875 h 1866900"/>
              <a:gd name="connsiteX89" fmla="*/ 1022350 w 4889500"/>
              <a:gd name="connsiteY89" fmla="*/ 650875 h 1866900"/>
              <a:gd name="connsiteX90" fmla="*/ 1022350 w 4889500"/>
              <a:gd name="connsiteY90" fmla="*/ 603250 h 1866900"/>
              <a:gd name="connsiteX91" fmla="*/ 987425 w 4889500"/>
              <a:gd name="connsiteY91" fmla="*/ 603250 h 1866900"/>
              <a:gd name="connsiteX92" fmla="*/ 987425 w 4889500"/>
              <a:gd name="connsiteY92" fmla="*/ 577850 h 1866900"/>
              <a:gd name="connsiteX93" fmla="*/ 936625 w 4889500"/>
              <a:gd name="connsiteY93" fmla="*/ 577850 h 1866900"/>
              <a:gd name="connsiteX94" fmla="*/ 936625 w 4889500"/>
              <a:gd name="connsiteY94" fmla="*/ 546100 h 1866900"/>
              <a:gd name="connsiteX95" fmla="*/ 923925 w 4889500"/>
              <a:gd name="connsiteY95" fmla="*/ 546100 h 1866900"/>
              <a:gd name="connsiteX96" fmla="*/ 923925 w 4889500"/>
              <a:gd name="connsiteY96" fmla="*/ 546100 h 1866900"/>
              <a:gd name="connsiteX97" fmla="*/ 923925 w 4889500"/>
              <a:gd name="connsiteY97" fmla="*/ 504825 h 1866900"/>
              <a:gd name="connsiteX98" fmla="*/ 895350 w 4889500"/>
              <a:gd name="connsiteY98" fmla="*/ 504825 h 1866900"/>
              <a:gd name="connsiteX99" fmla="*/ 895350 w 4889500"/>
              <a:gd name="connsiteY99" fmla="*/ 476250 h 1866900"/>
              <a:gd name="connsiteX100" fmla="*/ 857250 w 4889500"/>
              <a:gd name="connsiteY100" fmla="*/ 476250 h 1866900"/>
              <a:gd name="connsiteX101" fmla="*/ 857250 w 4889500"/>
              <a:gd name="connsiteY101" fmla="*/ 457200 h 1866900"/>
              <a:gd name="connsiteX102" fmla="*/ 838200 w 4889500"/>
              <a:gd name="connsiteY102" fmla="*/ 457200 h 1866900"/>
              <a:gd name="connsiteX103" fmla="*/ 838200 w 4889500"/>
              <a:gd name="connsiteY103" fmla="*/ 428625 h 1866900"/>
              <a:gd name="connsiteX104" fmla="*/ 825500 w 4889500"/>
              <a:gd name="connsiteY104" fmla="*/ 428625 h 1866900"/>
              <a:gd name="connsiteX105" fmla="*/ 825500 w 4889500"/>
              <a:gd name="connsiteY105" fmla="*/ 387350 h 1866900"/>
              <a:gd name="connsiteX106" fmla="*/ 758825 w 4889500"/>
              <a:gd name="connsiteY106" fmla="*/ 387350 h 1866900"/>
              <a:gd name="connsiteX107" fmla="*/ 758825 w 4889500"/>
              <a:gd name="connsiteY107" fmla="*/ 358775 h 1866900"/>
              <a:gd name="connsiteX108" fmla="*/ 730250 w 4889500"/>
              <a:gd name="connsiteY108" fmla="*/ 358776 h 1866900"/>
              <a:gd name="connsiteX109" fmla="*/ 730250 w 4889500"/>
              <a:gd name="connsiteY109" fmla="*/ 342900 h 1866900"/>
              <a:gd name="connsiteX110" fmla="*/ 673100 w 4889500"/>
              <a:gd name="connsiteY110" fmla="*/ 342900 h 1866900"/>
              <a:gd name="connsiteX111" fmla="*/ 673100 w 4889500"/>
              <a:gd name="connsiteY111" fmla="*/ 317500 h 1866900"/>
              <a:gd name="connsiteX112" fmla="*/ 574675 w 4889500"/>
              <a:gd name="connsiteY112" fmla="*/ 317500 h 1866900"/>
              <a:gd name="connsiteX113" fmla="*/ 574675 w 4889500"/>
              <a:gd name="connsiteY113" fmla="*/ 288925 h 1866900"/>
              <a:gd name="connsiteX114" fmla="*/ 520700 w 4889500"/>
              <a:gd name="connsiteY114" fmla="*/ 288925 h 1866900"/>
              <a:gd name="connsiteX115" fmla="*/ 520700 w 4889500"/>
              <a:gd name="connsiteY115" fmla="*/ 276225 h 1866900"/>
              <a:gd name="connsiteX116" fmla="*/ 492125 w 4889500"/>
              <a:gd name="connsiteY116" fmla="*/ 276225 h 1866900"/>
              <a:gd name="connsiteX117" fmla="*/ 492125 w 4889500"/>
              <a:gd name="connsiteY117" fmla="*/ 254000 h 1866900"/>
              <a:gd name="connsiteX118" fmla="*/ 466725 w 4889500"/>
              <a:gd name="connsiteY118" fmla="*/ 254000 h 1866900"/>
              <a:gd name="connsiteX119" fmla="*/ 466725 w 4889500"/>
              <a:gd name="connsiteY119" fmla="*/ 238125 h 1866900"/>
              <a:gd name="connsiteX120" fmla="*/ 454025 w 4889500"/>
              <a:gd name="connsiteY120" fmla="*/ 238125 h 1866900"/>
              <a:gd name="connsiteX121" fmla="*/ 454025 w 4889500"/>
              <a:gd name="connsiteY121" fmla="*/ 219075 h 1866900"/>
              <a:gd name="connsiteX122" fmla="*/ 436563 w 4889500"/>
              <a:gd name="connsiteY122" fmla="*/ 212725 h 1866900"/>
              <a:gd name="connsiteX123" fmla="*/ 393700 w 4889500"/>
              <a:gd name="connsiteY123" fmla="*/ 209550 h 1866900"/>
              <a:gd name="connsiteX124" fmla="*/ 393700 w 4889500"/>
              <a:gd name="connsiteY124" fmla="*/ 190500 h 1866900"/>
              <a:gd name="connsiteX125" fmla="*/ 266700 w 4889500"/>
              <a:gd name="connsiteY125" fmla="*/ 190500 h 1866900"/>
              <a:gd name="connsiteX126" fmla="*/ 266700 w 4889500"/>
              <a:gd name="connsiteY126" fmla="*/ 161925 h 1866900"/>
              <a:gd name="connsiteX127" fmla="*/ 254000 w 4889500"/>
              <a:gd name="connsiteY127" fmla="*/ 161925 h 1866900"/>
              <a:gd name="connsiteX128" fmla="*/ 254000 w 4889500"/>
              <a:gd name="connsiteY128" fmla="*/ 107950 h 1866900"/>
              <a:gd name="connsiteX129" fmla="*/ 155575 w 4889500"/>
              <a:gd name="connsiteY129" fmla="*/ 107950 h 1866900"/>
              <a:gd name="connsiteX130" fmla="*/ 155575 w 4889500"/>
              <a:gd name="connsiteY130" fmla="*/ 98425 h 1866900"/>
              <a:gd name="connsiteX131" fmla="*/ 76200 w 4889500"/>
              <a:gd name="connsiteY131" fmla="*/ 98425 h 1866900"/>
              <a:gd name="connsiteX132" fmla="*/ 76200 w 4889500"/>
              <a:gd name="connsiteY132" fmla="*/ 38100 h 1866900"/>
              <a:gd name="connsiteX133" fmla="*/ 53975 w 4889500"/>
              <a:gd name="connsiteY133" fmla="*/ 38100 h 1866900"/>
              <a:gd name="connsiteX134" fmla="*/ 53975 w 4889500"/>
              <a:gd name="connsiteY134" fmla="*/ 22225 h 1866900"/>
              <a:gd name="connsiteX135" fmla="*/ 31750 w 4889500"/>
              <a:gd name="connsiteY135" fmla="*/ 22225 h 1866900"/>
              <a:gd name="connsiteX136" fmla="*/ 31750 w 4889500"/>
              <a:gd name="connsiteY136" fmla="*/ 0 h 1866900"/>
              <a:gd name="connsiteX137" fmla="*/ 0 w 4889500"/>
              <a:gd name="connsiteY137"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1325 w 4889500"/>
              <a:gd name="connsiteY56" fmla="*/ 1044575 h 1866900"/>
              <a:gd name="connsiteX57" fmla="*/ 1711325 w 4889500"/>
              <a:gd name="connsiteY57" fmla="*/ 1044575 h 1866900"/>
              <a:gd name="connsiteX58" fmla="*/ 1716088 w 4889500"/>
              <a:gd name="connsiteY58" fmla="*/ 1044575 h 1866900"/>
              <a:gd name="connsiteX59" fmla="*/ 1685925 w 4889500"/>
              <a:gd name="connsiteY59" fmla="*/ 1044575 h 1866900"/>
              <a:gd name="connsiteX60" fmla="*/ 1685925 w 4889500"/>
              <a:gd name="connsiteY60" fmla="*/ 1035050 h 1866900"/>
              <a:gd name="connsiteX61" fmla="*/ 1612900 w 4889500"/>
              <a:gd name="connsiteY61" fmla="*/ 1035050 h 1866900"/>
              <a:gd name="connsiteX62" fmla="*/ 1612900 w 4889500"/>
              <a:gd name="connsiteY62" fmla="*/ 981075 h 1866900"/>
              <a:gd name="connsiteX63" fmla="*/ 1603375 w 4889500"/>
              <a:gd name="connsiteY63" fmla="*/ 981075 h 1866900"/>
              <a:gd name="connsiteX64" fmla="*/ 1603375 w 4889500"/>
              <a:gd name="connsiteY64" fmla="*/ 949325 h 1866900"/>
              <a:gd name="connsiteX65" fmla="*/ 1574800 w 4889500"/>
              <a:gd name="connsiteY65" fmla="*/ 949325 h 1866900"/>
              <a:gd name="connsiteX66" fmla="*/ 1574800 w 4889500"/>
              <a:gd name="connsiteY66" fmla="*/ 908050 h 1866900"/>
              <a:gd name="connsiteX67" fmla="*/ 1533525 w 4889500"/>
              <a:gd name="connsiteY67" fmla="*/ 908050 h 1866900"/>
              <a:gd name="connsiteX68" fmla="*/ 1533525 w 4889500"/>
              <a:gd name="connsiteY68" fmla="*/ 885825 h 1866900"/>
              <a:gd name="connsiteX69" fmla="*/ 1533525 w 4889500"/>
              <a:gd name="connsiteY69" fmla="*/ 885825 h 1866900"/>
              <a:gd name="connsiteX70" fmla="*/ 1533525 w 4889500"/>
              <a:gd name="connsiteY70" fmla="*/ 885825 h 1866900"/>
              <a:gd name="connsiteX71" fmla="*/ 1514475 w 4889500"/>
              <a:gd name="connsiteY71" fmla="*/ 866775 h 1866900"/>
              <a:gd name="connsiteX72" fmla="*/ 1460500 w 4889500"/>
              <a:gd name="connsiteY72" fmla="*/ 866775 h 1866900"/>
              <a:gd name="connsiteX73" fmla="*/ 1460500 w 4889500"/>
              <a:gd name="connsiteY73" fmla="*/ 844550 h 1866900"/>
              <a:gd name="connsiteX74" fmla="*/ 1403350 w 4889500"/>
              <a:gd name="connsiteY74" fmla="*/ 844550 h 1866900"/>
              <a:gd name="connsiteX75" fmla="*/ 1403350 w 4889500"/>
              <a:gd name="connsiteY75" fmla="*/ 803275 h 1866900"/>
              <a:gd name="connsiteX76" fmla="*/ 1343025 w 4889500"/>
              <a:gd name="connsiteY76" fmla="*/ 803275 h 1866900"/>
              <a:gd name="connsiteX77" fmla="*/ 1343025 w 4889500"/>
              <a:gd name="connsiteY77" fmla="*/ 771525 h 1866900"/>
              <a:gd name="connsiteX78" fmla="*/ 1320800 w 4889500"/>
              <a:gd name="connsiteY78" fmla="*/ 771525 h 1866900"/>
              <a:gd name="connsiteX79" fmla="*/ 1320800 w 4889500"/>
              <a:gd name="connsiteY79" fmla="*/ 736600 h 1866900"/>
              <a:gd name="connsiteX80" fmla="*/ 1216025 w 4889500"/>
              <a:gd name="connsiteY80" fmla="*/ 736600 h 1866900"/>
              <a:gd name="connsiteX81" fmla="*/ 1216025 w 4889500"/>
              <a:gd name="connsiteY81" fmla="*/ 714375 h 1866900"/>
              <a:gd name="connsiteX82" fmla="*/ 1187450 w 4889500"/>
              <a:gd name="connsiteY82" fmla="*/ 714375 h 1866900"/>
              <a:gd name="connsiteX83" fmla="*/ 1187450 w 4889500"/>
              <a:gd name="connsiteY83" fmla="*/ 714375 h 1866900"/>
              <a:gd name="connsiteX84" fmla="*/ 1187450 w 4889500"/>
              <a:gd name="connsiteY84" fmla="*/ 714375 h 1866900"/>
              <a:gd name="connsiteX85" fmla="*/ 1187450 w 4889500"/>
              <a:gd name="connsiteY85" fmla="*/ 695325 h 1866900"/>
              <a:gd name="connsiteX86" fmla="*/ 1187450 w 4889500"/>
              <a:gd name="connsiteY86" fmla="*/ 660400 h 1866900"/>
              <a:gd name="connsiteX87" fmla="*/ 1114425 w 4889500"/>
              <a:gd name="connsiteY87" fmla="*/ 660400 h 1866900"/>
              <a:gd name="connsiteX88" fmla="*/ 1114425 w 4889500"/>
              <a:gd name="connsiteY88" fmla="*/ 650875 h 1866900"/>
              <a:gd name="connsiteX89" fmla="*/ 1022350 w 4889500"/>
              <a:gd name="connsiteY89" fmla="*/ 650875 h 1866900"/>
              <a:gd name="connsiteX90" fmla="*/ 1022350 w 4889500"/>
              <a:gd name="connsiteY90" fmla="*/ 603250 h 1866900"/>
              <a:gd name="connsiteX91" fmla="*/ 987425 w 4889500"/>
              <a:gd name="connsiteY91" fmla="*/ 603250 h 1866900"/>
              <a:gd name="connsiteX92" fmla="*/ 987425 w 4889500"/>
              <a:gd name="connsiteY92" fmla="*/ 577850 h 1866900"/>
              <a:gd name="connsiteX93" fmla="*/ 936625 w 4889500"/>
              <a:gd name="connsiteY93" fmla="*/ 577850 h 1866900"/>
              <a:gd name="connsiteX94" fmla="*/ 936625 w 4889500"/>
              <a:gd name="connsiteY94" fmla="*/ 546100 h 1866900"/>
              <a:gd name="connsiteX95" fmla="*/ 923925 w 4889500"/>
              <a:gd name="connsiteY95" fmla="*/ 546100 h 1866900"/>
              <a:gd name="connsiteX96" fmla="*/ 923925 w 4889500"/>
              <a:gd name="connsiteY96" fmla="*/ 546100 h 1866900"/>
              <a:gd name="connsiteX97" fmla="*/ 923925 w 4889500"/>
              <a:gd name="connsiteY97" fmla="*/ 504825 h 1866900"/>
              <a:gd name="connsiteX98" fmla="*/ 895350 w 4889500"/>
              <a:gd name="connsiteY98" fmla="*/ 504825 h 1866900"/>
              <a:gd name="connsiteX99" fmla="*/ 895350 w 4889500"/>
              <a:gd name="connsiteY99" fmla="*/ 476250 h 1866900"/>
              <a:gd name="connsiteX100" fmla="*/ 857250 w 4889500"/>
              <a:gd name="connsiteY100" fmla="*/ 476250 h 1866900"/>
              <a:gd name="connsiteX101" fmla="*/ 857250 w 4889500"/>
              <a:gd name="connsiteY101" fmla="*/ 457200 h 1866900"/>
              <a:gd name="connsiteX102" fmla="*/ 838200 w 4889500"/>
              <a:gd name="connsiteY102" fmla="*/ 457200 h 1866900"/>
              <a:gd name="connsiteX103" fmla="*/ 838200 w 4889500"/>
              <a:gd name="connsiteY103" fmla="*/ 428625 h 1866900"/>
              <a:gd name="connsiteX104" fmla="*/ 825500 w 4889500"/>
              <a:gd name="connsiteY104" fmla="*/ 428625 h 1866900"/>
              <a:gd name="connsiteX105" fmla="*/ 825500 w 4889500"/>
              <a:gd name="connsiteY105" fmla="*/ 387350 h 1866900"/>
              <a:gd name="connsiteX106" fmla="*/ 758825 w 4889500"/>
              <a:gd name="connsiteY106" fmla="*/ 387350 h 1866900"/>
              <a:gd name="connsiteX107" fmla="*/ 758825 w 4889500"/>
              <a:gd name="connsiteY107" fmla="*/ 358775 h 1866900"/>
              <a:gd name="connsiteX108" fmla="*/ 730250 w 4889500"/>
              <a:gd name="connsiteY108" fmla="*/ 358776 h 1866900"/>
              <a:gd name="connsiteX109" fmla="*/ 730250 w 4889500"/>
              <a:gd name="connsiteY109" fmla="*/ 342900 h 1866900"/>
              <a:gd name="connsiteX110" fmla="*/ 673100 w 4889500"/>
              <a:gd name="connsiteY110" fmla="*/ 342900 h 1866900"/>
              <a:gd name="connsiteX111" fmla="*/ 673100 w 4889500"/>
              <a:gd name="connsiteY111" fmla="*/ 317500 h 1866900"/>
              <a:gd name="connsiteX112" fmla="*/ 574675 w 4889500"/>
              <a:gd name="connsiteY112" fmla="*/ 317500 h 1866900"/>
              <a:gd name="connsiteX113" fmla="*/ 574675 w 4889500"/>
              <a:gd name="connsiteY113" fmla="*/ 288925 h 1866900"/>
              <a:gd name="connsiteX114" fmla="*/ 520700 w 4889500"/>
              <a:gd name="connsiteY114" fmla="*/ 288925 h 1866900"/>
              <a:gd name="connsiteX115" fmla="*/ 520700 w 4889500"/>
              <a:gd name="connsiteY115" fmla="*/ 276225 h 1866900"/>
              <a:gd name="connsiteX116" fmla="*/ 492125 w 4889500"/>
              <a:gd name="connsiteY116" fmla="*/ 276225 h 1866900"/>
              <a:gd name="connsiteX117" fmla="*/ 492125 w 4889500"/>
              <a:gd name="connsiteY117" fmla="*/ 254000 h 1866900"/>
              <a:gd name="connsiteX118" fmla="*/ 466725 w 4889500"/>
              <a:gd name="connsiteY118" fmla="*/ 254000 h 1866900"/>
              <a:gd name="connsiteX119" fmla="*/ 466725 w 4889500"/>
              <a:gd name="connsiteY119" fmla="*/ 238125 h 1866900"/>
              <a:gd name="connsiteX120" fmla="*/ 454025 w 4889500"/>
              <a:gd name="connsiteY120" fmla="*/ 238125 h 1866900"/>
              <a:gd name="connsiteX121" fmla="*/ 454025 w 4889500"/>
              <a:gd name="connsiteY121" fmla="*/ 219075 h 1866900"/>
              <a:gd name="connsiteX122" fmla="*/ 436563 w 4889500"/>
              <a:gd name="connsiteY122" fmla="*/ 212725 h 1866900"/>
              <a:gd name="connsiteX123" fmla="*/ 393700 w 4889500"/>
              <a:gd name="connsiteY123" fmla="*/ 209550 h 1866900"/>
              <a:gd name="connsiteX124" fmla="*/ 393700 w 4889500"/>
              <a:gd name="connsiteY124" fmla="*/ 190500 h 1866900"/>
              <a:gd name="connsiteX125" fmla="*/ 266700 w 4889500"/>
              <a:gd name="connsiteY125" fmla="*/ 190500 h 1866900"/>
              <a:gd name="connsiteX126" fmla="*/ 266700 w 4889500"/>
              <a:gd name="connsiteY126" fmla="*/ 161925 h 1866900"/>
              <a:gd name="connsiteX127" fmla="*/ 254000 w 4889500"/>
              <a:gd name="connsiteY127" fmla="*/ 161925 h 1866900"/>
              <a:gd name="connsiteX128" fmla="*/ 254000 w 4889500"/>
              <a:gd name="connsiteY128" fmla="*/ 107950 h 1866900"/>
              <a:gd name="connsiteX129" fmla="*/ 155575 w 4889500"/>
              <a:gd name="connsiteY129" fmla="*/ 107950 h 1866900"/>
              <a:gd name="connsiteX130" fmla="*/ 155575 w 4889500"/>
              <a:gd name="connsiteY130" fmla="*/ 98425 h 1866900"/>
              <a:gd name="connsiteX131" fmla="*/ 76200 w 4889500"/>
              <a:gd name="connsiteY131" fmla="*/ 98425 h 1866900"/>
              <a:gd name="connsiteX132" fmla="*/ 76200 w 4889500"/>
              <a:gd name="connsiteY132" fmla="*/ 38100 h 1866900"/>
              <a:gd name="connsiteX133" fmla="*/ 53975 w 4889500"/>
              <a:gd name="connsiteY133" fmla="*/ 38100 h 1866900"/>
              <a:gd name="connsiteX134" fmla="*/ 53975 w 4889500"/>
              <a:gd name="connsiteY134" fmla="*/ 22225 h 1866900"/>
              <a:gd name="connsiteX135" fmla="*/ 31750 w 4889500"/>
              <a:gd name="connsiteY135" fmla="*/ 22225 h 1866900"/>
              <a:gd name="connsiteX136" fmla="*/ 31750 w 4889500"/>
              <a:gd name="connsiteY136" fmla="*/ 0 h 1866900"/>
              <a:gd name="connsiteX137" fmla="*/ 0 w 4889500"/>
              <a:gd name="connsiteY137"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1325 w 4889500"/>
              <a:gd name="connsiteY56" fmla="*/ 1044575 h 1866900"/>
              <a:gd name="connsiteX57" fmla="*/ 1711325 w 4889500"/>
              <a:gd name="connsiteY57" fmla="*/ 1044575 h 1866900"/>
              <a:gd name="connsiteX58" fmla="*/ 1685925 w 4889500"/>
              <a:gd name="connsiteY58" fmla="*/ 1044575 h 1866900"/>
              <a:gd name="connsiteX59" fmla="*/ 1685925 w 4889500"/>
              <a:gd name="connsiteY59" fmla="*/ 1035050 h 1866900"/>
              <a:gd name="connsiteX60" fmla="*/ 1612900 w 4889500"/>
              <a:gd name="connsiteY60" fmla="*/ 1035050 h 1866900"/>
              <a:gd name="connsiteX61" fmla="*/ 1612900 w 4889500"/>
              <a:gd name="connsiteY61" fmla="*/ 981075 h 1866900"/>
              <a:gd name="connsiteX62" fmla="*/ 1603375 w 4889500"/>
              <a:gd name="connsiteY62" fmla="*/ 981075 h 1866900"/>
              <a:gd name="connsiteX63" fmla="*/ 1603375 w 4889500"/>
              <a:gd name="connsiteY63" fmla="*/ 949325 h 1866900"/>
              <a:gd name="connsiteX64" fmla="*/ 1574800 w 4889500"/>
              <a:gd name="connsiteY64" fmla="*/ 949325 h 1866900"/>
              <a:gd name="connsiteX65" fmla="*/ 1574800 w 4889500"/>
              <a:gd name="connsiteY65" fmla="*/ 908050 h 1866900"/>
              <a:gd name="connsiteX66" fmla="*/ 1533525 w 4889500"/>
              <a:gd name="connsiteY66" fmla="*/ 908050 h 1866900"/>
              <a:gd name="connsiteX67" fmla="*/ 1533525 w 4889500"/>
              <a:gd name="connsiteY67" fmla="*/ 885825 h 1866900"/>
              <a:gd name="connsiteX68" fmla="*/ 1533525 w 4889500"/>
              <a:gd name="connsiteY68" fmla="*/ 885825 h 1866900"/>
              <a:gd name="connsiteX69" fmla="*/ 1533525 w 4889500"/>
              <a:gd name="connsiteY69" fmla="*/ 885825 h 1866900"/>
              <a:gd name="connsiteX70" fmla="*/ 1514475 w 4889500"/>
              <a:gd name="connsiteY70" fmla="*/ 866775 h 1866900"/>
              <a:gd name="connsiteX71" fmla="*/ 1460500 w 4889500"/>
              <a:gd name="connsiteY71" fmla="*/ 866775 h 1866900"/>
              <a:gd name="connsiteX72" fmla="*/ 1460500 w 4889500"/>
              <a:gd name="connsiteY72" fmla="*/ 844550 h 1866900"/>
              <a:gd name="connsiteX73" fmla="*/ 1403350 w 4889500"/>
              <a:gd name="connsiteY73" fmla="*/ 844550 h 1866900"/>
              <a:gd name="connsiteX74" fmla="*/ 1403350 w 4889500"/>
              <a:gd name="connsiteY74" fmla="*/ 803275 h 1866900"/>
              <a:gd name="connsiteX75" fmla="*/ 1343025 w 4889500"/>
              <a:gd name="connsiteY75" fmla="*/ 803275 h 1866900"/>
              <a:gd name="connsiteX76" fmla="*/ 1343025 w 4889500"/>
              <a:gd name="connsiteY76" fmla="*/ 771525 h 1866900"/>
              <a:gd name="connsiteX77" fmla="*/ 1320800 w 4889500"/>
              <a:gd name="connsiteY77" fmla="*/ 771525 h 1866900"/>
              <a:gd name="connsiteX78" fmla="*/ 1320800 w 4889500"/>
              <a:gd name="connsiteY78" fmla="*/ 736600 h 1866900"/>
              <a:gd name="connsiteX79" fmla="*/ 1216025 w 4889500"/>
              <a:gd name="connsiteY79" fmla="*/ 736600 h 1866900"/>
              <a:gd name="connsiteX80" fmla="*/ 1216025 w 4889500"/>
              <a:gd name="connsiteY80" fmla="*/ 714375 h 1866900"/>
              <a:gd name="connsiteX81" fmla="*/ 1187450 w 4889500"/>
              <a:gd name="connsiteY81" fmla="*/ 714375 h 1866900"/>
              <a:gd name="connsiteX82" fmla="*/ 1187450 w 4889500"/>
              <a:gd name="connsiteY82" fmla="*/ 714375 h 1866900"/>
              <a:gd name="connsiteX83" fmla="*/ 1187450 w 4889500"/>
              <a:gd name="connsiteY83" fmla="*/ 714375 h 1866900"/>
              <a:gd name="connsiteX84" fmla="*/ 1187450 w 4889500"/>
              <a:gd name="connsiteY84" fmla="*/ 695325 h 1866900"/>
              <a:gd name="connsiteX85" fmla="*/ 1187450 w 4889500"/>
              <a:gd name="connsiteY85" fmla="*/ 660400 h 1866900"/>
              <a:gd name="connsiteX86" fmla="*/ 1114425 w 4889500"/>
              <a:gd name="connsiteY86" fmla="*/ 660400 h 1866900"/>
              <a:gd name="connsiteX87" fmla="*/ 1114425 w 4889500"/>
              <a:gd name="connsiteY87" fmla="*/ 650875 h 1866900"/>
              <a:gd name="connsiteX88" fmla="*/ 1022350 w 4889500"/>
              <a:gd name="connsiteY88" fmla="*/ 650875 h 1866900"/>
              <a:gd name="connsiteX89" fmla="*/ 1022350 w 4889500"/>
              <a:gd name="connsiteY89" fmla="*/ 603250 h 1866900"/>
              <a:gd name="connsiteX90" fmla="*/ 987425 w 4889500"/>
              <a:gd name="connsiteY90" fmla="*/ 603250 h 1866900"/>
              <a:gd name="connsiteX91" fmla="*/ 987425 w 4889500"/>
              <a:gd name="connsiteY91" fmla="*/ 577850 h 1866900"/>
              <a:gd name="connsiteX92" fmla="*/ 936625 w 4889500"/>
              <a:gd name="connsiteY92" fmla="*/ 577850 h 1866900"/>
              <a:gd name="connsiteX93" fmla="*/ 936625 w 4889500"/>
              <a:gd name="connsiteY93" fmla="*/ 546100 h 1866900"/>
              <a:gd name="connsiteX94" fmla="*/ 923925 w 4889500"/>
              <a:gd name="connsiteY94" fmla="*/ 546100 h 1866900"/>
              <a:gd name="connsiteX95" fmla="*/ 923925 w 4889500"/>
              <a:gd name="connsiteY95" fmla="*/ 546100 h 1866900"/>
              <a:gd name="connsiteX96" fmla="*/ 923925 w 4889500"/>
              <a:gd name="connsiteY96" fmla="*/ 504825 h 1866900"/>
              <a:gd name="connsiteX97" fmla="*/ 895350 w 4889500"/>
              <a:gd name="connsiteY97" fmla="*/ 504825 h 1866900"/>
              <a:gd name="connsiteX98" fmla="*/ 895350 w 4889500"/>
              <a:gd name="connsiteY98" fmla="*/ 476250 h 1866900"/>
              <a:gd name="connsiteX99" fmla="*/ 857250 w 4889500"/>
              <a:gd name="connsiteY99" fmla="*/ 476250 h 1866900"/>
              <a:gd name="connsiteX100" fmla="*/ 857250 w 4889500"/>
              <a:gd name="connsiteY100" fmla="*/ 457200 h 1866900"/>
              <a:gd name="connsiteX101" fmla="*/ 838200 w 4889500"/>
              <a:gd name="connsiteY101" fmla="*/ 457200 h 1866900"/>
              <a:gd name="connsiteX102" fmla="*/ 838200 w 4889500"/>
              <a:gd name="connsiteY102" fmla="*/ 428625 h 1866900"/>
              <a:gd name="connsiteX103" fmla="*/ 825500 w 4889500"/>
              <a:gd name="connsiteY103" fmla="*/ 428625 h 1866900"/>
              <a:gd name="connsiteX104" fmla="*/ 825500 w 4889500"/>
              <a:gd name="connsiteY104" fmla="*/ 387350 h 1866900"/>
              <a:gd name="connsiteX105" fmla="*/ 758825 w 4889500"/>
              <a:gd name="connsiteY105" fmla="*/ 387350 h 1866900"/>
              <a:gd name="connsiteX106" fmla="*/ 758825 w 4889500"/>
              <a:gd name="connsiteY106" fmla="*/ 358775 h 1866900"/>
              <a:gd name="connsiteX107" fmla="*/ 730250 w 4889500"/>
              <a:gd name="connsiteY107" fmla="*/ 358776 h 1866900"/>
              <a:gd name="connsiteX108" fmla="*/ 730250 w 4889500"/>
              <a:gd name="connsiteY108" fmla="*/ 342900 h 1866900"/>
              <a:gd name="connsiteX109" fmla="*/ 673100 w 4889500"/>
              <a:gd name="connsiteY109" fmla="*/ 342900 h 1866900"/>
              <a:gd name="connsiteX110" fmla="*/ 673100 w 4889500"/>
              <a:gd name="connsiteY110" fmla="*/ 317500 h 1866900"/>
              <a:gd name="connsiteX111" fmla="*/ 574675 w 4889500"/>
              <a:gd name="connsiteY111" fmla="*/ 317500 h 1866900"/>
              <a:gd name="connsiteX112" fmla="*/ 574675 w 4889500"/>
              <a:gd name="connsiteY112" fmla="*/ 288925 h 1866900"/>
              <a:gd name="connsiteX113" fmla="*/ 520700 w 4889500"/>
              <a:gd name="connsiteY113" fmla="*/ 288925 h 1866900"/>
              <a:gd name="connsiteX114" fmla="*/ 520700 w 4889500"/>
              <a:gd name="connsiteY114" fmla="*/ 276225 h 1866900"/>
              <a:gd name="connsiteX115" fmla="*/ 492125 w 4889500"/>
              <a:gd name="connsiteY115" fmla="*/ 276225 h 1866900"/>
              <a:gd name="connsiteX116" fmla="*/ 492125 w 4889500"/>
              <a:gd name="connsiteY116" fmla="*/ 254000 h 1866900"/>
              <a:gd name="connsiteX117" fmla="*/ 466725 w 4889500"/>
              <a:gd name="connsiteY117" fmla="*/ 254000 h 1866900"/>
              <a:gd name="connsiteX118" fmla="*/ 466725 w 4889500"/>
              <a:gd name="connsiteY118" fmla="*/ 238125 h 1866900"/>
              <a:gd name="connsiteX119" fmla="*/ 454025 w 4889500"/>
              <a:gd name="connsiteY119" fmla="*/ 238125 h 1866900"/>
              <a:gd name="connsiteX120" fmla="*/ 454025 w 4889500"/>
              <a:gd name="connsiteY120" fmla="*/ 219075 h 1866900"/>
              <a:gd name="connsiteX121" fmla="*/ 436563 w 4889500"/>
              <a:gd name="connsiteY121" fmla="*/ 212725 h 1866900"/>
              <a:gd name="connsiteX122" fmla="*/ 393700 w 4889500"/>
              <a:gd name="connsiteY122" fmla="*/ 209550 h 1866900"/>
              <a:gd name="connsiteX123" fmla="*/ 393700 w 4889500"/>
              <a:gd name="connsiteY123" fmla="*/ 190500 h 1866900"/>
              <a:gd name="connsiteX124" fmla="*/ 266700 w 4889500"/>
              <a:gd name="connsiteY124" fmla="*/ 190500 h 1866900"/>
              <a:gd name="connsiteX125" fmla="*/ 266700 w 4889500"/>
              <a:gd name="connsiteY125" fmla="*/ 161925 h 1866900"/>
              <a:gd name="connsiteX126" fmla="*/ 254000 w 4889500"/>
              <a:gd name="connsiteY126" fmla="*/ 161925 h 1866900"/>
              <a:gd name="connsiteX127" fmla="*/ 254000 w 4889500"/>
              <a:gd name="connsiteY127" fmla="*/ 107950 h 1866900"/>
              <a:gd name="connsiteX128" fmla="*/ 155575 w 4889500"/>
              <a:gd name="connsiteY128" fmla="*/ 107950 h 1866900"/>
              <a:gd name="connsiteX129" fmla="*/ 155575 w 4889500"/>
              <a:gd name="connsiteY129" fmla="*/ 98425 h 1866900"/>
              <a:gd name="connsiteX130" fmla="*/ 76200 w 4889500"/>
              <a:gd name="connsiteY130" fmla="*/ 98425 h 1866900"/>
              <a:gd name="connsiteX131" fmla="*/ 76200 w 4889500"/>
              <a:gd name="connsiteY131" fmla="*/ 38100 h 1866900"/>
              <a:gd name="connsiteX132" fmla="*/ 53975 w 4889500"/>
              <a:gd name="connsiteY132" fmla="*/ 38100 h 1866900"/>
              <a:gd name="connsiteX133" fmla="*/ 53975 w 4889500"/>
              <a:gd name="connsiteY133" fmla="*/ 22225 h 1866900"/>
              <a:gd name="connsiteX134" fmla="*/ 31750 w 4889500"/>
              <a:gd name="connsiteY134" fmla="*/ 22225 h 1866900"/>
              <a:gd name="connsiteX135" fmla="*/ 31750 w 4889500"/>
              <a:gd name="connsiteY135" fmla="*/ 0 h 1866900"/>
              <a:gd name="connsiteX136" fmla="*/ 0 w 4889500"/>
              <a:gd name="connsiteY136"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1325 w 4889500"/>
              <a:gd name="connsiteY56" fmla="*/ 1044575 h 1866900"/>
              <a:gd name="connsiteX57" fmla="*/ 1722437 w 4889500"/>
              <a:gd name="connsiteY57" fmla="*/ 1044575 h 1866900"/>
              <a:gd name="connsiteX58" fmla="*/ 1685925 w 4889500"/>
              <a:gd name="connsiteY58" fmla="*/ 1044575 h 1866900"/>
              <a:gd name="connsiteX59" fmla="*/ 1685925 w 4889500"/>
              <a:gd name="connsiteY59" fmla="*/ 1035050 h 1866900"/>
              <a:gd name="connsiteX60" fmla="*/ 1612900 w 4889500"/>
              <a:gd name="connsiteY60" fmla="*/ 1035050 h 1866900"/>
              <a:gd name="connsiteX61" fmla="*/ 1612900 w 4889500"/>
              <a:gd name="connsiteY61" fmla="*/ 981075 h 1866900"/>
              <a:gd name="connsiteX62" fmla="*/ 1603375 w 4889500"/>
              <a:gd name="connsiteY62" fmla="*/ 981075 h 1866900"/>
              <a:gd name="connsiteX63" fmla="*/ 1603375 w 4889500"/>
              <a:gd name="connsiteY63" fmla="*/ 949325 h 1866900"/>
              <a:gd name="connsiteX64" fmla="*/ 1574800 w 4889500"/>
              <a:gd name="connsiteY64" fmla="*/ 949325 h 1866900"/>
              <a:gd name="connsiteX65" fmla="*/ 1574800 w 4889500"/>
              <a:gd name="connsiteY65" fmla="*/ 908050 h 1866900"/>
              <a:gd name="connsiteX66" fmla="*/ 1533525 w 4889500"/>
              <a:gd name="connsiteY66" fmla="*/ 908050 h 1866900"/>
              <a:gd name="connsiteX67" fmla="*/ 1533525 w 4889500"/>
              <a:gd name="connsiteY67" fmla="*/ 885825 h 1866900"/>
              <a:gd name="connsiteX68" fmla="*/ 1533525 w 4889500"/>
              <a:gd name="connsiteY68" fmla="*/ 885825 h 1866900"/>
              <a:gd name="connsiteX69" fmla="*/ 1533525 w 4889500"/>
              <a:gd name="connsiteY69" fmla="*/ 885825 h 1866900"/>
              <a:gd name="connsiteX70" fmla="*/ 1514475 w 4889500"/>
              <a:gd name="connsiteY70" fmla="*/ 866775 h 1866900"/>
              <a:gd name="connsiteX71" fmla="*/ 1460500 w 4889500"/>
              <a:gd name="connsiteY71" fmla="*/ 866775 h 1866900"/>
              <a:gd name="connsiteX72" fmla="*/ 1460500 w 4889500"/>
              <a:gd name="connsiteY72" fmla="*/ 844550 h 1866900"/>
              <a:gd name="connsiteX73" fmla="*/ 1403350 w 4889500"/>
              <a:gd name="connsiteY73" fmla="*/ 844550 h 1866900"/>
              <a:gd name="connsiteX74" fmla="*/ 1403350 w 4889500"/>
              <a:gd name="connsiteY74" fmla="*/ 803275 h 1866900"/>
              <a:gd name="connsiteX75" fmla="*/ 1343025 w 4889500"/>
              <a:gd name="connsiteY75" fmla="*/ 803275 h 1866900"/>
              <a:gd name="connsiteX76" fmla="*/ 1343025 w 4889500"/>
              <a:gd name="connsiteY76" fmla="*/ 771525 h 1866900"/>
              <a:gd name="connsiteX77" fmla="*/ 1320800 w 4889500"/>
              <a:gd name="connsiteY77" fmla="*/ 771525 h 1866900"/>
              <a:gd name="connsiteX78" fmla="*/ 1320800 w 4889500"/>
              <a:gd name="connsiteY78" fmla="*/ 736600 h 1866900"/>
              <a:gd name="connsiteX79" fmla="*/ 1216025 w 4889500"/>
              <a:gd name="connsiteY79" fmla="*/ 736600 h 1866900"/>
              <a:gd name="connsiteX80" fmla="*/ 1216025 w 4889500"/>
              <a:gd name="connsiteY80" fmla="*/ 714375 h 1866900"/>
              <a:gd name="connsiteX81" fmla="*/ 1187450 w 4889500"/>
              <a:gd name="connsiteY81" fmla="*/ 714375 h 1866900"/>
              <a:gd name="connsiteX82" fmla="*/ 1187450 w 4889500"/>
              <a:gd name="connsiteY82" fmla="*/ 714375 h 1866900"/>
              <a:gd name="connsiteX83" fmla="*/ 1187450 w 4889500"/>
              <a:gd name="connsiteY83" fmla="*/ 714375 h 1866900"/>
              <a:gd name="connsiteX84" fmla="*/ 1187450 w 4889500"/>
              <a:gd name="connsiteY84" fmla="*/ 695325 h 1866900"/>
              <a:gd name="connsiteX85" fmla="*/ 1187450 w 4889500"/>
              <a:gd name="connsiteY85" fmla="*/ 660400 h 1866900"/>
              <a:gd name="connsiteX86" fmla="*/ 1114425 w 4889500"/>
              <a:gd name="connsiteY86" fmla="*/ 660400 h 1866900"/>
              <a:gd name="connsiteX87" fmla="*/ 1114425 w 4889500"/>
              <a:gd name="connsiteY87" fmla="*/ 650875 h 1866900"/>
              <a:gd name="connsiteX88" fmla="*/ 1022350 w 4889500"/>
              <a:gd name="connsiteY88" fmla="*/ 650875 h 1866900"/>
              <a:gd name="connsiteX89" fmla="*/ 1022350 w 4889500"/>
              <a:gd name="connsiteY89" fmla="*/ 603250 h 1866900"/>
              <a:gd name="connsiteX90" fmla="*/ 987425 w 4889500"/>
              <a:gd name="connsiteY90" fmla="*/ 603250 h 1866900"/>
              <a:gd name="connsiteX91" fmla="*/ 987425 w 4889500"/>
              <a:gd name="connsiteY91" fmla="*/ 577850 h 1866900"/>
              <a:gd name="connsiteX92" fmla="*/ 936625 w 4889500"/>
              <a:gd name="connsiteY92" fmla="*/ 577850 h 1866900"/>
              <a:gd name="connsiteX93" fmla="*/ 936625 w 4889500"/>
              <a:gd name="connsiteY93" fmla="*/ 546100 h 1866900"/>
              <a:gd name="connsiteX94" fmla="*/ 923925 w 4889500"/>
              <a:gd name="connsiteY94" fmla="*/ 546100 h 1866900"/>
              <a:gd name="connsiteX95" fmla="*/ 923925 w 4889500"/>
              <a:gd name="connsiteY95" fmla="*/ 546100 h 1866900"/>
              <a:gd name="connsiteX96" fmla="*/ 923925 w 4889500"/>
              <a:gd name="connsiteY96" fmla="*/ 504825 h 1866900"/>
              <a:gd name="connsiteX97" fmla="*/ 895350 w 4889500"/>
              <a:gd name="connsiteY97" fmla="*/ 504825 h 1866900"/>
              <a:gd name="connsiteX98" fmla="*/ 895350 w 4889500"/>
              <a:gd name="connsiteY98" fmla="*/ 476250 h 1866900"/>
              <a:gd name="connsiteX99" fmla="*/ 857250 w 4889500"/>
              <a:gd name="connsiteY99" fmla="*/ 476250 h 1866900"/>
              <a:gd name="connsiteX100" fmla="*/ 857250 w 4889500"/>
              <a:gd name="connsiteY100" fmla="*/ 457200 h 1866900"/>
              <a:gd name="connsiteX101" fmla="*/ 838200 w 4889500"/>
              <a:gd name="connsiteY101" fmla="*/ 457200 h 1866900"/>
              <a:gd name="connsiteX102" fmla="*/ 838200 w 4889500"/>
              <a:gd name="connsiteY102" fmla="*/ 428625 h 1866900"/>
              <a:gd name="connsiteX103" fmla="*/ 825500 w 4889500"/>
              <a:gd name="connsiteY103" fmla="*/ 428625 h 1866900"/>
              <a:gd name="connsiteX104" fmla="*/ 825500 w 4889500"/>
              <a:gd name="connsiteY104" fmla="*/ 387350 h 1866900"/>
              <a:gd name="connsiteX105" fmla="*/ 758825 w 4889500"/>
              <a:gd name="connsiteY105" fmla="*/ 387350 h 1866900"/>
              <a:gd name="connsiteX106" fmla="*/ 758825 w 4889500"/>
              <a:gd name="connsiteY106" fmla="*/ 358775 h 1866900"/>
              <a:gd name="connsiteX107" fmla="*/ 730250 w 4889500"/>
              <a:gd name="connsiteY107" fmla="*/ 358776 h 1866900"/>
              <a:gd name="connsiteX108" fmla="*/ 730250 w 4889500"/>
              <a:gd name="connsiteY108" fmla="*/ 342900 h 1866900"/>
              <a:gd name="connsiteX109" fmla="*/ 673100 w 4889500"/>
              <a:gd name="connsiteY109" fmla="*/ 342900 h 1866900"/>
              <a:gd name="connsiteX110" fmla="*/ 673100 w 4889500"/>
              <a:gd name="connsiteY110" fmla="*/ 317500 h 1866900"/>
              <a:gd name="connsiteX111" fmla="*/ 574675 w 4889500"/>
              <a:gd name="connsiteY111" fmla="*/ 317500 h 1866900"/>
              <a:gd name="connsiteX112" fmla="*/ 574675 w 4889500"/>
              <a:gd name="connsiteY112" fmla="*/ 288925 h 1866900"/>
              <a:gd name="connsiteX113" fmla="*/ 520700 w 4889500"/>
              <a:gd name="connsiteY113" fmla="*/ 288925 h 1866900"/>
              <a:gd name="connsiteX114" fmla="*/ 520700 w 4889500"/>
              <a:gd name="connsiteY114" fmla="*/ 276225 h 1866900"/>
              <a:gd name="connsiteX115" fmla="*/ 492125 w 4889500"/>
              <a:gd name="connsiteY115" fmla="*/ 276225 h 1866900"/>
              <a:gd name="connsiteX116" fmla="*/ 492125 w 4889500"/>
              <a:gd name="connsiteY116" fmla="*/ 254000 h 1866900"/>
              <a:gd name="connsiteX117" fmla="*/ 466725 w 4889500"/>
              <a:gd name="connsiteY117" fmla="*/ 254000 h 1866900"/>
              <a:gd name="connsiteX118" fmla="*/ 466725 w 4889500"/>
              <a:gd name="connsiteY118" fmla="*/ 238125 h 1866900"/>
              <a:gd name="connsiteX119" fmla="*/ 454025 w 4889500"/>
              <a:gd name="connsiteY119" fmla="*/ 238125 h 1866900"/>
              <a:gd name="connsiteX120" fmla="*/ 454025 w 4889500"/>
              <a:gd name="connsiteY120" fmla="*/ 219075 h 1866900"/>
              <a:gd name="connsiteX121" fmla="*/ 436563 w 4889500"/>
              <a:gd name="connsiteY121" fmla="*/ 212725 h 1866900"/>
              <a:gd name="connsiteX122" fmla="*/ 393700 w 4889500"/>
              <a:gd name="connsiteY122" fmla="*/ 209550 h 1866900"/>
              <a:gd name="connsiteX123" fmla="*/ 393700 w 4889500"/>
              <a:gd name="connsiteY123" fmla="*/ 190500 h 1866900"/>
              <a:gd name="connsiteX124" fmla="*/ 266700 w 4889500"/>
              <a:gd name="connsiteY124" fmla="*/ 190500 h 1866900"/>
              <a:gd name="connsiteX125" fmla="*/ 266700 w 4889500"/>
              <a:gd name="connsiteY125" fmla="*/ 161925 h 1866900"/>
              <a:gd name="connsiteX126" fmla="*/ 254000 w 4889500"/>
              <a:gd name="connsiteY126" fmla="*/ 161925 h 1866900"/>
              <a:gd name="connsiteX127" fmla="*/ 254000 w 4889500"/>
              <a:gd name="connsiteY127" fmla="*/ 107950 h 1866900"/>
              <a:gd name="connsiteX128" fmla="*/ 155575 w 4889500"/>
              <a:gd name="connsiteY128" fmla="*/ 107950 h 1866900"/>
              <a:gd name="connsiteX129" fmla="*/ 155575 w 4889500"/>
              <a:gd name="connsiteY129" fmla="*/ 98425 h 1866900"/>
              <a:gd name="connsiteX130" fmla="*/ 76200 w 4889500"/>
              <a:gd name="connsiteY130" fmla="*/ 98425 h 1866900"/>
              <a:gd name="connsiteX131" fmla="*/ 76200 w 4889500"/>
              <a:gd name="connsiteY131" fmla="*/ 38100 h 1866900"/>
              <a:gd name="connsiteX132" fmla="*/ 53975 w 4889500"/>
              <a:gd name="connsiteY132" fmla="*/ 38100 h 1866900"/>
              <a:gd name="connsiteX133" fmla="*/ 53975 w 4889500"/>
              <a:gd name="connsiteY133" fmla="*/ 22225 h 1866900"/>
              <a:gd name="connsiteX134" fmla="*/ 31750 w 4889500"/>
              <a:gd name="connsiteY134" fmla="*/ 22225 h 1866900"/>
              <a:gd name="connsiteX135" fmla="*/ 31750 w 4889500"/>
              <a:gd name="connsiteY135" fmla="*/ 0 h 1866900"/>
              <a:gd name="connsiteX136" fmla="*/ 0 w 4889500"/>
              <a:gd name="connsiteY136"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1325 w 4889500"/>
              <a:gd name="connsiteY56" fmla="*/ 1044575 h 1866900"/>
              <a:gd name="connsiteX57" fmla="*/ 1685925 w 4889500"/>
              <a:gd name="connsiteY57" fmla="*/ 1044575 h 1866900"/>
              <a:gd name="connsiteX58" fmla="*/ 1685925 w 4889500"/>
              <a:gd name="connsiteY58" fmla="*/ 1035050 h 1866900"/>
              <a:gd name="connsiteX59" fmla="*/ 1612900 w 4889500"/>
              <a:gd name="connsiteY59" fmla="*/ 1035050 h 1866900"/>
              <a:gd name="connsiteX60" fmla="*/ 1612900 w 4889500"/>
              <a:gd name="connsiteY60" fmla="*/ 981075 h 1866900"/>
              <a:gd name="connsiteX61" fmla="*/ 1603375 w 4889500"/>
              <a:gd name="connsiteY61" fmla="*/ 981075 h 1866900"/>
              <a:gd name="connsiteX62" fmla="*/ 1603375 w 4889500"/>
              <a:gd name="connsiteY62" fmla="*/ 949325 h 1866900"/>
              <a:gd name="connsiteX63" fmla="*/ 1574800 w 4889500"/>
              <a:gd name="connsiteY63" fmla="*/ 949325 h 1866900"/>
              <a:gd name="connsiteX64" fmla="*/ 1574800 w 4889500"/>
              <a:gd name="connsiteY64" fmla="*/ 908050 h 1866900"/>
              <a:gd name="connsiteX65" fmla="*/ 1533525 w 4889500"/>
              <a:gd name="connsiteY65" fmla="*/ 908050 h 1866900"/>
              <a:gd name="connsiteX66" fmla="*/ 1533525 w 4889500"/>
              <a:gd name="connsiteY66" fmla="*/ 885825 h 1866900"/>
              <a:gd name="connsiteX67" fmla="*/ 1533525 w 4889500"/>
              <a:gd name="connsiteY67" fmla="*/ 885825 h 1866900"/>
              <a:gd name="connsiteX68" fmla="*/ 1533525 w 4889500"/>
              <a:gd name="connsiteY68" fmla="*/ 885825 h 1866900"/>
              <a:gd name="connsiteX69" fmla="*/ 1514475 w 4889500"/>
              <a:gd name="connsiteY69" fmla="*/ 866775 h 1866900"/>
              <a:gd name="connsiteX70" fmla="*/ 1460500 w 4889500"/>
              <a:gd name="connsiteY70" fmla="*/ 866775 h 1866900"/>
              <a:gd name="connsiteX71" fmla="*/ 1460500 w 4889500"/>
              <a:gd name="connsiteY71" fmla="*/ 844550 h 1866900"/>
              <a:gd name="connsiteX72" fmla="*/ 1403350 w 4889500"/>
              <a:gd name="connsiteY72" fmla="*/ 844550 h 1866900"/>
              <a:gd name="connsiteX73" fmla="*/ 1403350 w 4889500"/>
              <a:gd name="connsiteY73" fmla="*/ 803275 h 1866900"/>
              <a:gd name="connsiteX74" fmla="*/ 1343025 w 4889500"/>
              <a:gd name="connsiteY74" fmla="*/ 803275 h 1866900"/>
              <a:gd name="connsiteX75" fmla="*/ 1343025 w 4889500"/>
              <a:gd name="connsiteY75" fmla="*/ 771525 h 1866900"/>
              <a:gd name="connsiteX76" fmla="*/ 1320800 w 4889500"/>
              <a:gd name="connsiteY76" fmla="*/ 771525 h 1866900"/>
              <a:gd name="connsiteX77" fmla="*/ 1320800 w 4889500"/>
              <a:gd name="connsiteY77" fmla="*/ 736600 h 1866900"/>
              <a:gd name="connsiteX78" fmla="*/ 1216025 w 4889500"/>
              <a:gd name="connsiteY78" fmla="*/ 736600 h 1866900"/>
              <a:gd name="connsiteX79" fmla="*/ 1216025 w 4889500"/>
              <a:gd name="connsiteY79" fmla="*/ 714375 h 1866900"/>
              <a:gd name="connsiteX80" fmla="*/ 1187450 w 4889500"/>
              <a:gd name="connsiteY80" fmla="*/ 714375 h 1866900"/>
              <a:gd name="connsiteX81" fmla="*/ 1187450 w 4889500"/>
              <a:gd name="connsiteY81" fmla="*/ 714375 h 1866900"/>
              <a:gd name="connsiteX82" fmla="*/ 1187450 w 4889500"/>
              <a:gd name="connsiteY82" fmla="*/ 714375 h 1866900"/>
              <a:gd name="connsiteX83" fmla="*/ 1187450 w 4889500"/>
              <a:gd name="connsiteY83" fmla="*/ 695325 h 1866900"/>
              <a:gd name="connsiteX84" fmla="*/ 1187450 w 4889500"/>
              <a:gd name="connsiteY84" fmla="*/ 660400 h 1866900"/>
              <a:gd name="connsiteX85" fmla="*/ 1114425 w 4889500"/>
              <a:gd name="connsiteY85" fmla="*/ 660400 h 1866900"/>
              <a:gd name="connsiteX86" fmla="*/ 1114425 w 4889500"/>
              <a:gd name="connsiteY86" fmla="*/ 650875 h 1866900"/>
              <a:gd name="connsiteX87" fmla="*/ 1022350 w 4889500"/>
              <a:gd name="connsiteY87" fmla="*/ 650875 h 1866900"/>
              <a:gd name="connsiteX88" fmla="*/ 1022350 w 4889500"/>
              <a:gd name="connsiteY88" fmla="*/ 603250 h 1866900"/>
              <a:gd name="connsiteX89" fmla="*/ 987425 w 4889500"/>
              <a:gd name="connsiteY89" fmla="*/ 603250 h 1866900"/>
              <a:gd name="connsiteX90" fmla="*/ 987425 w 4889500"/>
              <a:gd name="connsiteY90" fmla="*/ 577850 h 1866900"/>
              <a:gd name="connsiteX91" fmla="*/ 936625 w 4889500"/>
              <a:gd name="connsiteY91" fmla="*/ 577850 h 1866900"/>
              <a:gd name="connsiteX92" fmla="*/ 936625 w 4889500"/>
              <a:gd name="connsiteY92" fmla="*/ 546100 h 1866900"/>
              <a:gd name="connsiteX93" fmla="*/ 923925 w 4889500"/>
              <a:gd name="connsiteY93" fmla="*/ 546100 h 1866900"/>
              <a:gd name="connsiteX94" fmla="*/ 923925 w 4889500"/>
              <a:gd name="connsiteY94" fmla="*/ 546100 h 1866900"/>
              <a:gd name="connsiteX95" fmla="*/ 923925 w 4889500"/>
              <a:gd name="connsiteY95" fmla="*/ 504825 h 1866900"/>
              <a:gd name="connsiteX96" fmla="*/ 895350 w 4889500"/>
              <a:gd name="connsiteY96" fmla="*/ 504825 h 1866900"/>
              <a:gd name="connsiteX97" fmla="*/ 895350 w 4889500"/>
              <a:gd name="connsiteY97" fmla="*/ 476250 h 1866900"/>
              <a:gd name="connsiteX98" fmla="*/ 857250 w 4889500"/>
              <a:gd name="connsiteY98" fmla="*/ 476250 h 1866900"/>
              <a:gd name="connsiteX99" fmla="*/ 857250 w 4889500"/>
              <a:gd name="connsiteY99" fmla="*/ 457200 h 1866900"/>
              <a:gd name="connsiteX100" fmla="*/ 838200 w 4889500"/>
              <a:gd name="connsiteY100" fmla="*/ 457200 h 1866900"/>
              <a:gd name="connsiteX101" fmla="*/ 838200 w 4889500"/>
              <a:gd name="connsiteY101" fmla="*/ 428625 h 1866900"/>
              <a:gd name="connsiteX102" fmla="*/ 825500 w 4889500"/>
              <a:gd name="connsiteY102" fmla="*/ 428625 h 1866900"/>
              <a:gd name="connsiteX103" fmla="*/ 825500 w 4889500"/>
              <a:gd name="connsiteY103" fmla="*/ 387350 h 1866900"/>
              <a:gd name="connsiteX104" fmla="*/ 758825 w 4889500"/>
              <a:gd name="connsiteY104" fmla="*/ 387350 h 1866900"/>
              <a:gd name="connsiteX105" fmla="*/ 758825 w 4889500"/>
              <a:gd name="connsiteY105" fmla="*/ 358775 h 1866900"/>
              <a:gd name="connsiteX106" fmla="*/ 730250 w 4889500"/>
              <a:gd name="connsiteY106" fmla="*/ 358776 h 1866900"/>
              <a:gd name="connsiteX107" fmla="*/ 730250 w 4889500"/>
              <a:gd name="connsiteY107" fmla="*/ 342900 h 1866900"/>
              <a:gd name="connsiteX108" fmla="*/ 673100 w 4889500"/>
              <a:gd name="connsiteY108" fmla="*/ 342900 h 1866900"/>
              <a:gd name="connsiteX109" fmla="*/ 673100 w 4889500"/>
              <a:gd name="connsiteY109" fmla="*/ 317500 h 1866900"/>
              <a:gd name="connsiteX110" fmla="*/ 574675 w 4889500"/>
              <a:gd name="connsiteY110" fmla="*/ 317500 h 1866900"/>
              <a:gd name="connsiteX111" fmla="*/ 574675 w 4889500"/>
              <a:gd name="connsiteY111" fmla="*/ 288925 h 1866900"/>
              <a:gd name="connsiteX112" fmla="*/ 520700 w 4889500"/>
              <a:gd name="connsiteY112" fmla="*/ 288925 h 1866900"/>
              <a:gd name="connsiteX113" fmla="*/ 520700 w 4889500"/>
              <a:gd name="connsiteY113" fmla="*/ 276225 h 1866900"/>
              <a:gd name="connsiteX114" fmla="*/ 492125 w 4889500"/>
              <a:gd name="connsiteY114" fmla="*/ 276225 h 1866900"/>
              <a:gd name="connsiteX115" fmla="*/ 492125 w 4889500"/>
              <a:gd name="connsiteY115" fmla="*/ 254000 h 1866900"/>
              <a:gd name="connsiteX116" fmla="*/ 466725 w 4889500"/>
              <a:gd name="connsiteY116" fmla="*/ 254000 h 1866900"/>
              <a:gd name="connsiteX117" fmla="*/ 466725 w 4889500"/>
              <a:gd name="connsiteY117" fmla="*/ 238125 h 1866900"/>
              <a:gd name="connsiteX118" fmla="*/ 454025 w 4889500"/>
              <a:gd name="connsiteY118" fmla="*/ 238125 h 1866900"/>
              <a:gd name="connsiteX119" fmla="*/ 454025 w 4889500"/>
              <a:gd name="connsiteY119" fmla="*/ 219075 h 1866900"/>
              <a:gd name="connsiteX120" fmla="*/ 436563 w 4889500"/>
              <a:gd name="connsiteY120" fmla="*/ 212725 h 1866900"/>
              <a:gd name="connsiteX121" fmla="*/ 393700 w 4889500"/>
              <a:gd name="connsiteY121" fmla="*/ 209550 h 1866900"/>
              <a:gd name="connsiteX122" fmla="*/ 393700 w 4889500"/>
              <a:gd name="connsiteY122" fmla="*/ 190500 h 1866900"/>
              <a:gd name="connsiteX123" fmla="*/ 266700 w 4889500"/>
              <a:gd name="connsiteY123" fmla="*/ 190500 h 1866900"/>
              <a:gd name="connsiteX124" fmla="*/ 266700 w 4889500"/>
              <a:gd name="connsiteY124" fmla="*/ 161925 h 1866900"/>
              <a:gd name="connsiteX125" fmla="*/ 254000 w 4889500"/>
              <a:gd name="connsiteY125" fmla="*/ 161925 h 1866900"/>
              <a:gd name="connsiteX126" fmla="*/ 254000 w 4889500"/>
              <a:gd name="connsiteY126" fmla="*/ 107950 h 1866900"/>
              <a:gd name="connsiteX127" fmla="*/ 155575 w 4889500"/>
              <a:gd name="connsiteY127" fmla="*/ 107950 h 1866900"/>
              <a:gd name="connsiteX128" fmla="*/ 155575 w 4889500"/>
              <a:gd name="connsiteY128" fmla="*/ 98425 h 1866900"/>
              <a:gd name="connsiteX129" fmla="*/ 76200 w 4889500"/>
              <a:gd name="connsiteY129" fmla="*/ 98425 h 1866900"/>
              <a:gd name="connsiteX130" fmla="*/ 76200 w 4889500"/>
              <a:gd name="connsiteY130" fmla="*/ 38100 h 1866900"/>
              <a:gd name="connsiteX131" fmla="*/ 53975 w 4889500"/>
              <a:gd name="connsiteY131" fmla="*/ 38100 h 1866900"/>
              <a:gd name="connsiteX132" fmla="*/ 53975 w 4889500"/>
              <a:gd name="connsiteY132" fmla="*/ 22225 h 1866900"/>
              <a:gd name="connsiteX133" fmla="*/ 31750 w 4889500"/>
              <a:gd name="connsiteY133" fmla="*/ 22225 h 1866900"/>
              <a:gd name="connsiteX134" fmla="*/ 31750 w 4889500"/>
              <a:gd name="connsiteY134" fmla="*/ 0 h 1866900"/>
              <a:gd name="connsiteX135" fmla="*/ 0 w 4889500"/>
              <a:gd name="connsiteY135"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36637 h 1866900"/>
              <a:gd name="connsiteX57" fmla="*/ 1685925 w 4889500"/>
              <a:gd name="connsiteY57" fmla="*/ 1044575 h 1866900"/>
              <a:gd name="connsiteX58" fmla="*/ 1685925 w 4889500"/>
              <a:gd name="connsiteY58" fmla="*/ 1035050 h 1866900"/>
              <a:gd name="connsiteX59" fmla="*/ 1612900 w 4889500"/>
              <a:gd name="connsiteY59" fmla="*/ 1035050 h 1866900"/>
              <a:gd name="connsiteX60" fmla="*/ 1612900 w 4889500"/>
              <a:gd name="connsiteY60" fmla="*/ 981075 h 1866900"/>
              <a:gd name="connsiteX61" fmla="*/ 1603375 w 4889500"/>
              <a:gd name="connsiteY61" fmla="*/ 981075 h 1866900"/>
              <a:gd name="connsiteX62" fmla="*/ 1603375 w 4889500"/>
              <a:gd name="connsiteY62" fmla="*/ 949325 h 1866900"/>
              <a:gd name="connsiteX63" fmla="*/ 1574800 w 4889500"/>
              <a:gd name="connsiteY63" fmla="*/ 949325 h 1866900"/>
              <a:gd name="connsiteX64" fmla="*/ 1574800 w 4889500"/>
              <a:gd name="connsiteY64" fmla="*/ 908050 h 1866900"/>
              <a:gd name="connsiteX65" fmla="*/ 1533525 w 4889500"/>
              <a:gd name="connsiteY65" fmla="*/ 908050 h 1866900"/>
              <a:gd name="connsiteX66" fmla="*/ 1533525 w 4889500"/>
              <a:gd name="connsiteY66" fmla="*/ 885825 h 1866900"/>
              <a:gd name="connsiteX67" fmla="*/ 1533525 w 4889500"/>
              <a:gd name="connsiteY67" fmla="*/ 885825 h 1866900"/>
              <a:gd name="connsiteX68" fmla="*/ 1533525 w 4889500"/>
              <a:gd name="connsiteY68" fmla="*/ 885825 h 1866900"/>
              <a:gd name="connsiteX69" fmla="*/ 1514475 w 4889500"/>
              <a:gd name="connsiteY69" fmla="*/ 866775 h 1866900"/>
              <a:gd name="connsiteX70" fmla="*/ 1460500 w 4889500"/>
              <a:gd name="connsiteY70" fmla="*/ 866775 h 1866900"/>
              <a:gd name="connsiteX71" fmla="*/ 1460500 w 4889500"/>
              <a:gd name="connsiteY71" fmla="*/ 844550 h 1866900"/>
              <a:gd name="connsiteX72" fmla="*/ 1403350 w 4889500"/>
              <a:gd name="connsiteY72" fmla="*/ 844550 h 1866900"/>
              <a:gd name="connsiteX73" fmla="*/ 1403350 w 4889500"/>
              <a:gd name="connsiteY73" fmla="*/ 803275 h 1866900"/>
              <a:gd name="connsiteX74" fmla="*/ 1343025 w 4889500"/>
              <a:gd name="connsiteY74" fmla="*/ 803275 h 1866900"/>
              <a:gd name="connsiteX75" fmla="*/ 1343025 w 4889500"/>
              <a:gd name="connsiteY75" fmla="*/ 771525 h 1866900"/>
              <a:gd name="connsiteX76" fmla="*/ 1320800 w 4889500"/>
              <a:gd name="connsiteY76" fmla="*/ 771525 h 1866900"/>
              <a:gd name="connsiteX77" fmla="*/ 1320800 w 4889500"/>
              <a:gd name="connsiteY77" fmla="*/ 736600 h 1866900"/>
              <a:gd name="connsiteX78" fmla="*/ 1216025 w 4889500"/>
              <a:gd name="connsiteY78" fmla="*/ 736600 h 1866900"/>
              <a:gd name="connsiteX79" fmla="*/ 1216025 w 4889500"/>
              <a:gd name="connsiteY79" fmla="*/ 714375 h 1866900"/>
              <a:gd name="connsiteX80" fmla="*/ 1187450 w 4889500"/>
              <a:gd name="connsiteY80" fmla="*/ 714375 h 1866900"/>
              <a:gd name="connsiteX81" fmla="*/ 1187450 w 4889500"/>
              <a:gd name="connsiteY81" fmla="*/ 714375 h 1866900"/>
              <a:gd name="connsiteX82" fmla="*/ 1187450 w 4889500"/>
              <a:gd name="connsiteY82" fmla="*/ 714375 h 1866900"/>
              <a:gd name="connsiteX83" fmla="*/ 1187450 w 4889500"/>
              <a:gd name="connsiteY83" fmla="*/ 695325 h 1866900"/>
              <a:gd name="connsiteX84" fmla="*/ 1187450 w 4889500"/>
              <a:gd name="connsiteY84" fmla="*/ 660400 h 1866900"/>
              <a:gd name="connsiteX85" fmla="*/ 1114425 w 4889500"/>
              <a:gd name="connsiteY85" fmla="*/ 660400 h 1866900"/>
              <a:gd name="connsiteX86" fmla="*/ 1114425 w 4889500"/>
              <a:gd name="connsiteY86" fmla="*/ 650875 h 1866900"/>
              <a:gd name="connsiteX87" fmla="*/ 1022350 w 4889500"/>
              <a:gd name="connsiteY87" fmla="*/ 650875 h 1866900"/>
              <a:gd name="connsiteX88" fmla="*/ 1022350 w 4889500"/>
              <a:gd name="connsiteY88" fmla="*/ 603250 h 1866900"/>
              <a:gd name="connsiteX89" fmla="*/ 987425 w 4889500"/>
              <a:gd name="connsiteY89" fmla="*/ 603250 h 1866900"/>
              <a:gd name="connsiteX90" fmla="*/ 987425 w 4889500"/>
              <a:gd name="connsiteY90" fmla="*/ 577850 h 1866900"/>
              <a:gd name="connsiteX91" fmla="*/ 936625 w 4889500"/>
              <a:gd name="connsiteY91" fmla="*/ 577850 h 1866900"/>
              <a:gd name="connsiteX92" fmla="*/ 936625 w 4889500"/>
              <a:gd name="connsiteY92" fmla="*/ 546100 h 1866900"/>
              <a:gd name="connsiteX93" fmla="*/ 923925 w 4889500"/>
              <a:gd name="connsiteY93" fmla="*/ 546100 h 1866900"/>
              <a:gd name="connsiteX94" fmla="*/ 923925 w 4889500"/>
              <a:gd name="connsiteY94" fmla="*/ 546100 h 1866900"/>
              <a:gd name="connsiteX95" fmla="*/ 923925 w 4889500"/>
              <a:gd name="connsiteY95" fmla="*/ 504825 h 1866900"/>
              <a:gd name="connsiteX96" fmla="*/ 895350 w 4889500"/>
              <a:gd name="connsiteY96" fmla="*/ 504825 h 1866900"/>
              <a:gd name="connsiteX97" fmla="*/ 895350 w 4889500"/>
              <a:gd name="connsiteY97" fmla="*/ 476250 h 1866900"/>
              <a:gd name="connsiteX98" fmla="*/ 857250 w 4889500"/>
              <a:gd name="connsiteY98" fmla="*/ 476250 h 1866900"/>
              <a:gd name="connsiteX99" fmla="*/ 857250 w 4889500"/>
              <a:gd name="connsiteY99" fmla="*/ 457200 h 1866900"/>
              <a:gd name="connsiteX100" fmla="*/ 838200 w 4889500"/>
              <a:gd name="connsiteY100" fmla="*/ 457200 h 1866900"/>
              <a:gd name="connsiteX101" fmla="*/ 838200 w 4889500"/>
              <a:gd name="connsiteY101" fmla="*/ 428625 h 1866900"/>
              <a:gd name="connsiteX102" fmla="*/ 825500 w 4889500"/>
              <a:gd name="connsiteY102" fmla="*/ 428625 h 1866900"/>
              <a:gd name="connsiteX103" fmla="*/ 825500 w 4889500"/>
              <a:gd name="connsiteY103" fmla="*/ 387350 h 1866900"/>
              <a:gd name="connsiteX104" fmla="*/ 758825 w 4889500"/>
              <a:gd name="connsiteY104" fmla="*/ 387350 h 1866900"/>
              <a:gd name="connsiteX105" fmla="*/ 758825 w 4889500"/>
              <a:gd name="connsiteY105" fmla="*/ 358775 h 1866900"/>
              <a:gd name="connsiteX106" fmla="*/ 730250 w 4889500"/>
              <a:gd name="connsiteY106" fmla="*/ 358776 h 1866900"/>
              <a:gd name="connsiteX107" fmla="*/ 730250 w 4889500"/>
              <a:gd name="connsiteY107" fmla="*/ 342900 h 1866900"/>
              <a:gd name="connsiteX108" fmla="*/ 673100 w 4889500"/>
              <a:gd name="connsiteY108" fmla="*/ 342900 h 1866900"/>
              <a:gd name="connsiteX109" fmla="*/ 673100 w 4889500"/>
              <a:gd name="connsiteY109" fmla="*/ 317500 h 1866900"/>
              <a:gd name="connsiteX110" fmla="*/ 574675 w 4889500"/>
              <a:gd name="connsiteY110" fmla="*/ 317500 h 1866900"/>
              <a:gd name="connsiteX111" fmla="*/ 574675 w 4889500"/>
              <a:gd name="connsiteY111" fmla="*/ 288925 h 1866900"/>
              <a:gd name="connsiteX112" fmla="*/ 520700 w 4889500"/>
              <a:gd name="connsiteY112" fmla="*/ 288925 h 1866900"/>
              <a:gd name="connsiteX113" fmla="*/ 520700 w 4889500"/>
              <a:gd name="connsiteY113" fmla="*/ 276225 h 1866900"/>
              <a:gd name="connsiteX114" fmla="*/ 492125 w 4889500"/>
              <a:gd name="connsiteY114" fmla="*/ 276225 h 1866900"/>
              <a:gd name="connsiteX115" fmla="*/ 492125 w 4889500"/>
              <a:gd name="connsiteY115" fmla="*/ 254000 h 1866900"/>
              <a:gd name="connsiteX116" fmla="*/ 466725 w 4889500"/>
              <a:gd name="connsiteY116" fmla="*/ 254000 h 1866900"/>
              <a:gd name="connsiteX117" fmla="*/ 466725 w 4889500"/>
              <a:gd name="connsiteY117" fmla="*/ 238125 h 1866900"/>
              <a:gd name="connsiteX118" fmla="*/ 454025 w 4889500"/>
              <a:gd name="connsiteY118" fmla="*/ 238125 h 1866900"/>
              <a:gd name="connsiteX119" fmla="*/ 454025 w 4889500"/>
              <a:gd name="connsiteY119" fmla="*/ 219075 h 1866900"/>
              <a:gd name="connsiteX120" fmla="*/ 436563 w 4889500"/>
              <a:gd name="connsiteY120" fmla="*/ 212725 h 1866900"/>
              <a:gd name="connsiteX121" fmla="*/ 393700 w 4889500"/>
              <a:gd name="connsiteY121" fmla="*/ 209550 h 1866900"/>
              <a:gd name="connsiteX122" fmla="*/ 393700 w 4889500"/>
              <a:gd name="connsiteY122" fmla="*/ 190500 h 1866900"/>
              <a:gd name="connsiteX123" fmla="*/ 266700 w 4889500"/>
              <a:gd name="connsiteY123" fmla="*/ 190500 h 1866900"/>
              <a:gd name="connsiteX124" fmla="*/ 266700 w 4889500"/>
              <a:gd name="connsiteY124" fmla="*/ 161925 h 1866900"/>
              <a:gd name="connsiteX125" fmla="*/ 254000 w 4889500"/>
              <a:gd name="connsiteY125" fmla="*/ 161925 h 1866900"/>
              <a:gd name="connsiteX126" fmla="*/ 254000 w 4889500"/>
              <a:gd name="connsiteY126" fmla="*/ 107950 h 1866900"/>
              <a:gd name="connsiteX127" fmla="*/ 155575 w 4889500"/>
              <a:gd name="connsiteY127" fmla="*/ 107950 h 1866900"/>
              <a:gd name="connsiteX128" fmla="*/ 155575 w 4889500"/>
              <a:gd name="connsiteY128" fmla="*/ 98425 h 1866900"/>
              <a:gd name="connsiteX129" fmla="*/ 76200 w 4889500"/>
              <a:gd name="connsiteY129" fmla="*/ 98425 h 1866900"/>
              <a:gd name="connsiteX130" fmla="*/ 76200 w 4889500"/>
              <a:gd name="connsiteY130" fmla="*/ 38100 h 1866900"/>
              <a:gd name="connsiteX131" fmla="*/ 53975 w 4889500"/>
              <a:gd name="connsiteY131" fmla="*/ 38100 h 1866900"/>
              <a:gd name="connsiteX132" fmla="*/ 53975 w 4889500"/>
              <a:gd name="connsiteY132" fmla="*/ 22225 h 1866900"/>
              <a:gd name="connsiteX133" fmla="*/ 31750 w 4889500"/>
              <a:gd name="connsiteY133" fmla="*/ 22225 h 1866900"/>
              <a:gd name="connsiteX134" fmla="*/ 31750 w 4889500"/>
              <a:gd name="connsiteY134" fmla="*/ 0 h 1866900"/>
              <a:gd name="connsiteX135" fmla="*/ 0 w 4889500"/>
              <a:gd name="connsiteY135"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46162 h 1866900"/>
              <a:gd name="connsiteX57" fmla="*/ 1685925 w 4889500"/>
              <a:gd name="connsiteY57" fmla="*/ 1044575 h 1866900"/>
              <a:gd name="connsiteX58" fmla="*/ 1685925 w 4889500"/>
              <a:gd name="connsiteY58" fmla="*/ 1035050 h 1866900"/>
              <a:gd name="connsiteX59" fmla="*/ 1612900 w 4889500"/>
              <a:gd name="connsiteY59" fmla="*/ 1035050 h 1866900"/>
              <a:gd name="connsiteX60" fmla="*/ 1612900 w 4889500"/>
              <a:gd name="connsiteY60" fmla="*/ 981075 h 1866900"/>
              <a:gd name="connsiteX61" fmla="*/ 1603375 w 4889500"/>
              <a:gd name="connsiteY61" fmla="*/ 981075 h 1866900"/>
              <a:gd name="connsiteX62" fmla="*/ 1603375 w 4889500"/>
              <a:gd name="connsiteY62" fmla="*/ 949325 h 1866900"/>
              <a:gd name="connsiteX63" fmla="*/ 1574800 w 4889500"/>
              <a:gd name="connsiteY63" fmla="*/ 949325 h 1866900"/>
              <a:gd name="connsiteX64" fmla="*/ 1574800 w 4889500"/>
              <a:gd name="connsiteY64" fmla="*/ 908050 h 1866900"/>
              <a:gd name="connsiteX65" fmla="*/ 1533525 w 4889500"/>
              <a:gd name="connsiteY65" fmla="*/ 908050 h 1866900"/>
              <a:gd name="connsiteX66" fmla="*/ 1533525 w 4889500"/>
              <a:gd name="connsiteY66" fmla="*/ 885825 h 1866900"/>
              <a:gd name="connsiteX67" fmla="*/ 1533525 w 4889500"/>
              <a:gd name="connsiteY67" fmla="*/ 885825 h 1866900"/>
              <a:gd name="connsiteX68" fmla="*/ 1533525 w 4889500"/>
              <a:gd name="connsiteY68" fmla="*/ 885825 h 1866900"/>
              <a:gd name="connsiteX69" fmla="*/ 1514475 w 4889500"/>
              <a:gd name="connsiteY69" fmla="*/ 866775 h 1866900"/>
              <a:gd name="connsiteX70" fmla="*/ 1460500 w 4889500"/>
              <a:gd name="connsiteY70" fmla="*/ 866775 h 1866900"/>
              <a:gd name="connsiteX71" fmla="*/ 1460500 w 4889500"/>
              <a:gd name="connsiteY71" fmla="*/ 844550 h 1866900"/>
              <a:gd name="connsiteX72" fmla="*/ 1403350 w 4889500"/>
              <a:gd name="connsiteY72" fmla="*/ 844550 h 1866900"/>
              <a:gd name="connsiteX73" fmla="*/ 1403350 w 4889500"/>
              <a:gd name="connsiteY73" fmla="*/ 803275 h 1866900"/>
              <a:gd name="connsiteX74" fmla="*/ 1343025 w 4889500"/>
              <a:gd name="connsiteY74" fmla="*/ 803275 h 1866900"/>
              <a:gd name="connsiteX75" fmla="*/ 1343025 w 4889500"/>
              <a:gd name="connsiteY75" fmla="*/ 771525 h 1866900"/>
              <a:gd name="connsiteX76" fmla="*/ 1320800 w 4889500"/>
              <a:gd name="connsiteY76" fmla="*/ 771525 h 1866900"/>
              <a:gd name="connsiteX77" fmla="*/ 1320800 w 4889500"/>
              <a:gd name="connsiteY77" fmla="*/ 736600 h 1866900"/>
              <a:gd name="connsiteX78" fmla="*/ 1216025 w 4889500"/>
              <a:gd name="connsiteY78" fmla="*/ 736600 h 1866900"/>
              <a:gd name="connsiteX79" fmla="*/ 1216025 w 4889500"/>
              <a:gd name="connsiteY79" fmla="*/ 714375 h 1866900"/>
              <a:gd name="connsiteX80" fmla="*/ 1187450 w 4889500"/>
              <a:gd name="connsiteY80" fmla="*/ 714375 h 1866900"/>
              <a:gd name="connsiteX81" fmla="*/ 1187450 w 4889500"/>
              <a:gd name="connsiteY81" fmla="*/ 714375 h 1866900"/>
              <a:gd name="connsiteX82" fmla="*/ 1187450 w 4889500"/>
              <a:gd name="connsiteY82" fmla="*/ 714375 h 1866900"/>
              <a:gd name="connsiteX83" fmla="*/ 1187450 w 4889500"/>
              <a:gd name="connsiteY83" fmla="*/ 695325 h 1866900"/>
              <a:gd name="connsiteX84" fmla="*/ 1187450 w 4889500"/>
              <a:gd name="connsiteY84" fmla="*/ 660400 h 1866900"/>
              <a:gd name="connsiteX85" fmla="*/ 1114425 w 4889500"/>
              <a:gd name="connsiteY85" fmla="*/ 660400 h 1866900"/>
              <a:gd name="connsiteX86" fmla="*/ 1114425 w 4889500"/>
              <a:gd name="connsiteY86" fmla="*/ 650875 h 1866900"/>
              <a:gd name="connsiteX87" fmla="*/ 1022350 w 4889500"/>
              <a:gd name="connsiteY87" fmla="*/ 650875 h 1866900"/>
              <a:gd name="connsiteX88" fmla="*/ 1022350 w 4889500"/>
              <a:gd name="connsiteY88" fmla="*/ 603250 h 1866900"/>
              <a:gd name="connsiteX89" fmla="*/ 987425 w 4889500"/>
              <a:gd name="connsiteY89" fmla="*/ 603250 h 1866900"/>
              <a:gd name="connsiteX90" fmla="*/ 987425 w 4889500"/>
              <a:gd name="connsiteY90" fmla="*/ 577850 h 1866900"/>
              <a:gd name="connsiteX91" fmla="*/ 936625 w 4889500"/>
              <a:gd name="connsiteY91" fmla="*/ 577850 h 1866900"/>
              <a:gd name="connsiteX92" fmla="*/ 936625 w 4889500"/>
              <a:gd name="connsiteY92" fmla="*/ 546100 h 1866900"/>
              <a:gd name="connsiteX93" fmla="*/ 923925 w 4889500"/>
              <a:gd name="connsiteY93" fmla="*/ 546100 h 1866900"/>
              <a:gd name="connsiteX94" fmla="*/ 923925 w 4889500"/>
              <a:gd name="connsiteY94" fmla="*/ 546100 h 1866900"/>
              <a:gd name="connsiteX95" fmla="*/ 923925 w 4889500"/>
              <a:gd name="connsiteY95" fmla="*/ 504825 h 1866900"/>
              <a:gd name="connsiteX96" fmla="*/ 895350 w 4889500"/>
              <a:gd name="connsiteY96" fmla="*/ 504825 h 1866900"/>
              <a:gd name="connsiteX97" fmla="*/ 895350 w 4889500"/>
              <a:gd name="connsiteY97" fmla="*/ 476250 h 1866900"/>
              <a:gd name="connsiteX98" fmla="*/ 857250 w 4889500"/>
              <a:gd name="connsiteY98" fmla="*/ 476250 h 1866900"/>
              <a:gd name="connsiteX99" fmla="*/ 857250 w 4889500"/>
              <a:gd name="connsiteY99" fmla="*/ 457200 h 1866900"/>
              <a:gd name="connsiteX100" fmla="*/ 838200 w 4889500"/>
              <a:gd name="connsiteY100" fmla="*/ 457200 h 1866900"/>
              <a:gd name="connsiteX101" fmla="*/ 838200 w 4889500"/>
              <a:gd name="connsiteY101" fmla="*/ 428625 h 1866900"/>
              <a:gd name="connsiteX102" fmla="*/ 825500 w 4889500"/>
              <a:gd name="connsiteY102" fmla="*/ 428625 h 1866900"/>
              <a:gd name="connsiteX103" fmla="*/ 825500 w 4889500"/>
              <a:gd name="connsiteY103" fmla="*/ 387350 h 1866900"/>
              <a:gd name="connsiteX104" fmla="*/ 758825 w 4889500"/>
              <a:gd name="connsiteY104" fmla="*/ 387350 h 1866900"/>
              <a:gd name="connsiteX105" fmla="*/ 758825 w 4889500"/>
              <a:gd name="connsiteY105" fmla="*/ 358775 h 1866900"/>
              <a:gd name="connsiteX106" fmla="*/ 730250 w 4889500"/>
              <a:gd name="connsiteY106" fmla="*/ 358776 h 1866900"/>
              <a:gd name="connsiteX107" fmla="*/ 730250 w 4889500"/>
              <a:gd name="connsiteY107" fmla="*/ 342900 h 1866900"/>
              <a:gd name="connsiteX108" fmla="*/ 673100 w 4889500"/>
              <a:gd name="connsiteY108" fmla="*/ 342900 h 1866900"/>
              <a:gd name="connsiteX109" fmla="*/ 673100 w 4889500"/>
              <a:gd name="connsiteY109" fmla="*/ 317500 h 1866900"/>
              <a:gd name="connsiteX110" fmla="*/ 574675 w 4889500"/>
              <a:gd name="connsiteY110" fmla="*/ 317500 h 1866900"/>
              <a:gd name="connsiteX111" fmla="*/ 574675 w 4889500"/>
              <a:gd name="connsiteY111" fmla="*/ 288925 h 1866900"/>
              <a:gd name="connsiteX112" fmla="*/ 520700 w 4889500"/>
              <a:gd name="connsiteY112" fmla="*/ 288925 h 1866900"/>
              <a:gd name="connsiteX113" fmla="*/ 520700 w 4889500"/>
              <a:gd name="connsiteY113" fmla="*/ 276225 h 1866900"/>
              <a:gd name="connsiteX114" fmla="*/ 492125 w 4889500"/>
              <a:gd name="connsiteY114" fmla="*/ 276225 h 1866900"/>
              <a:gd name="connsiteX115" fmla="*/ 492125 w 4889500"/>
              <a:gd name="connsiteY115" fmla="*/ 254000 h 1866900"/>
              <a:gd name="connsiteX116" fmla="*/ 466725 w 4889500"/>
              <a:gd name="connsiteY116" fmla="*/ 254000 h 1866900"/>
              <a:gd name="connsiteX117" fmla="*/ 466725 w 4889500"/>
              <a:gd name="connsiteY117" fmla="*/ 238125 h 1866900"/>
              <a:gd name="connsiteX118" fmla="*/ 454025 w 4889500"/>
              <a:gd name="connsiteY118" fmla="*/ 238125 h 1866900"/>
              <a:gd name="connsiteX119" fmla="*/ 454025 w 4889500"/>
              <a:gd name="connsiteY119" fmla="*/ 219075 h 1866900"/>
              <a:gd name="connsiteX120" fmla="*/ 436563 w 4889500"/>
              <a:gd name="connsiteY120" fmla="*/ 212725 h 1866900"/>
              <a:gd name="connsiteX121" fmla="*/ 393700 w 4889500"/>
              <a:gd name="connsiteY121" fmla="*/ 209550 h 1866900"/>
              <a:gd name="connsiteX122" fmla="*/ 393700 w 4889500"/>
              <a:gd name="connsiteY122" fmla="*/ 190500 h 1866900"/>
              <a:gd name="connsiteX123" fmla="*/ 266700 w 4889500"/>
              <a:gd name="connsiteY123" fmla="*/ 190500 h 1866900"/>
              <a:gd name="connsiteX124" fmla="*/ 266700 w 4889500"/>
              <a:gd name="connsiteY124" fmla="*/ 161925 h 1866900"/>
              <a:gd name="connsiteX125" fmla="*/ 254000 w 4889500"/>
              <a:gd name="connsiteY125" fmla="*/ 161925 h 1866900"/>
              <a:gd name="connsiteX126" fmla="*/ 254000 w 4889500"/>
              <a:gd name="connsiteY126" fmla="*/ 107950 h 1866900"/>
              <a:gd name="connsiteX127" fmla="*/ 155575 w 4889500"/>
              <a:gd name="connsiteY127" fmla="*/ 107950 h 1866900"/>
              <a:gd name="connsiteX128" fmla="*/ 155575 w 4889500"/>
              <a:gd name="connsiteY128" fmla="*/ 98425 h 1866900"/>
              <a:gd name="connsiteX129" fmla="*/ 76200 w 4889500"/>
              <a:gd name="connsiteY129" fmla="*/ 98425 h 1866900"/>
              <a:gd name="connsiteX130" fmla="*/ 76200 w 4889500"/>
              <a:gd name="connsiteY130" fmla="*/ 38100 h 1866900"/>
              <a:gd name="connsiteX131" fmla="*/ 53975 w 4889500"/>
              <a:gd name="connsiteY131" fmla="*/ 38100 h 1866900"/>
              <a:gd name="connsiteX132" fmla="*/ 53975 w 4889500"/>
              <a:gd name="connsiteY132" fmla="*/ 22225 h 1866900"/>
              <a:gd name="connsiteX133" fmla="*/ 31750 w 4889500"/>
              <a:gd name="connsiteY133" fmla="*/ 22225 h 1866900"/>
              <a:gd name="connsiteX134" fmla="*/ 31750 w 4889500"/>
              <a:gd name="connsiteY134" fmla="*/ 0 h 1866900"/>
              <a:gd name="connsiteX135" fmla="*/ 0 w 4889500"/>
              <a:gd name="connsiteY135"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7675 w 4889500"/>
              <a:gd name="connsiteY56" fmla="*/ 1036637 h 1866900"/>
              <a:gd name="connsiteX57" fmla="*/ 1685925 w 4889500"/>
              <a:gd name="connsiteY57" fmla="*/ 1044575 h 1866900"/>
              <a:gd name="connsiteX58" fmla="*/ 1685925 w 4889500"/>
              <a:gd name="connsiteY58" fmla="*/ 1035050 h 1866900"/>
              <a:gd name="connsiteX59" fmla="*/ 1612900 w 4889500"/>
              <a:gd name="connsiteY59" fmla="*/ 1035050 h 1866900"/>
              <a:gd name="connsiteX60" fmla="*/ 1612900 w 4889500"/>
              <a:gd name="connsiteY60" fmla="*/ 981075 h 1866900"/>
              <a:gd name="connsiteX61" fmla="*/ 1603375 w 4889500"/>
              <a:gd name="connsiteY61" fmla="*/ 981075 h 1866900"/>
              <a:gd name="connsiteX62" fmla="*/ 1603375 w 4889500"/>
              <a:gd name="connsiteY62" fmla="*/ 949325 h 1866900"/>
              <a:gd name="connsiteX63" fmla="*/ 1574800 w 4889500"/>
              <a:gd name="connsiteY63" fmla="*/ 949325 h 1866900"/>
              <a:gd name="connsiteX64" fmla="*/ 1574800 w 4889500"/>
              <a:gd name="connsiteY64" fmla="*/ 908050 h 1866900"/>
              <a:gd name="connsiteX65" fmla="*/ 1533525 w 4889500"/>
              <a:gd name="connsiteY65" fmla="*/ 908050 h 1866900"/>
              <a:gd name="connsiteX66" fmla="*/ 1533525 w 4889500"/>
              <a:gd name="connsiteY66" fmla="*/ 885825 h 1866900"/>
              <a:gd name="connsiteX67" fmla="*/ 1533525 w 4889500"/>
              <a:gd name="connsiteY67" fmla="*/ 885825 h 1866900"/>
              <a:gd name="connsiteX68" fmla="*/ 1533525 w 4889500"/>
              <a:gd name="connsiteY68" fmla="*/ 885825 h 1866900"/>
              <a:gd name="connsiteX69" fmla="*/ 1514475 w 4889500"/>
              <a:gd name="connsiteY69" fmla="*/ 866775 h 1866900"/>
              <a:gd name="connsiteX70" fmla="*/ 1460500 w 4889500"/>
              <a:gd name="connsiteY70" fmla="*/ 866775 h 1866900"/>
              <a:gd name="connsiteX71" fmla="*/ 1460500 w 4889500"/>
              <a:gd name="connsiteY71" fmla="*/ 844550 h 1866900"/>
              <a:gd name="connsiteX72" fmla="*/ 1403350 w 4889500"/>
              <a:gd name="connsiteY72" fmla="*/ 844550 h 1866900"/>
              <a:gd name="connsiteX73" fmla="*/ 1403350 w 4889500"/>
              <a:gd name="connsiteY73" fmla="*/ 803275 h 1866900"/>
              <a:gd name="connsiteX74" fmla="*/ 1343025 w 4889500"/>
              <a:gd name="connsiteY74" fmla="*/ 803275 h 1866900"/>
              <a:gd name="connsiteX75" fmla="*/ 1343025 w 4889500"/>
              <a:gd name="connsiteY75" fmla="*/ 771525 h 1866900"/>
              <a:gd name="connsiteX76" fmla="*/ 1320800 w 4889500"/>
              <a:gd name="connsiteY76" fmla="*/ 771525 h 1866900"/>
              <a:gd name="connsiteX77" fmla="*/ 1320800 w 4889500"/>
              <a:gd name="connsiteY77" fmla="*/ 736600 h 1866900"/>
              <a:gd name="connsiteX78" fmla="*/ 1216025 w 4889500"/>
              <a:gd name="connsiteY78" fmla="*/ 736600 h 1866900"/>
              <a:gd name="connsiteX79" fmla="*/ 1216025 w 4889500"/>
              <a:gd name="connsiteY79" fmla="*/ 714375 h 1866900"/>
              <a:gd name="connsiteX80" fmla="*/ 1187450 w 4889500"/>
              <a:gd name="connsiteY80" fmla="*/ 714375 h 1866900"/>
              <a:gd name="connsiteX81" fmla="*/ 1187450 w 4889500"/>
              <a:gd name="connsiteY81" fmla="*/ 714375 h 1866900"/>
              <a:gd name="connsiteX82" fmla="*/ 1187450 w 4889500"/>
              <a:gd name="connsiteY82" fmla="*/ 714375 h 1866900"/>
              <a:gd name="connsiteX83" fmla="*/ 1187450 w 4889500"/>
              <a:gd name="connsiteY83" fmla="*/ 695325 h 1866900"/>
              <a:gd name="connsiteX84" fmla="*/ 1187450 w 4889500"/>
              <a:gd name="connsiteY84" fmla="*/ 660400 h 1866900"/>
              <a:gd name="connsiteX85" fmla="*/ 1114425 w 4889500"/>
              <a:gd name="connsiteY85" fmla="*/ 660400 h 1866900"/>
              <a:gd name="connsiteX86" fmla="*/ 1114425 w 4889500"/>
              <a:gd name="connsiteY86" fmla="*/ 650875 h 1866900"/>
              <a:gd name="connsiteX87" fmla="*/ 1022350 w 4889500"/>
              <a:gd name="connsiteY87" fmla="*/ 650875 h 1866900"/>
              <a:gd name="connsiteX88" fmla="*/ 1022350 w 4889500"/>
              <a:gd name="connsiteY88" fmla="*/ 603250 h 1866900"/>
              <a:gd name="connsiteX89" fmla="*/ 987425 w 4889500"/>
              <a:gd name="connsiteY89" fmla="*/ 603250 h 1866900"/>
              <a:gd name="connsiteX90" fmla="*/ 987425 w 4889500"/>
              <a:gd name="connsiteY90" fmla="*/ 577850 h 1866900"/>
              <a:gd name="connsiteX91" fmla="*/ 936625 w 4889500"/>
              <a:gd name="connsiteY91" fmla="*/ 577850 h 1866900"/>
              <a:gd name="connsiteX92" fmla="*/ 936625 w 4889500"/>
              <a:gd name="connsiteY92" fmla="*/ 546100 h 1866900"/>
              <a:gd name="connsiteX93" fmla="*/ 923925 w 4889500"/>
              <a:gd name="connsiteY93" fmla="*/ 546100 h 1866900"/>
              <a:gd name="connsiteX94" fmla="*/ 923925 w 4889500"/>
              <a:gd name="connsiteY94" fmla="*/ 546100 h 1866900"/>
              <a:gd name="connsiteX95" fmla="*/ 923925 w 4889500"/>
              <a:gd name="connsiteY95" fmla="*/ 504825 h 1866900"/>
              <a:gd name="connsiteX96" fmla="*/ 895350 w 4889500"/>
              <a:gd name="connsiteY96" fmla="*/ 504825 h 1866900"/>
              <a:gd name="connsiteX97" fmla="*/ 895350 w 4889500"/>
              <a:gd name="connsiteY97" fmla="*/ 476250 h 1866900"/>
              <a:gd name="connsiteX98" fmla="*/ 857250 w 4889500"/>
              <a:gd name="connsiteY98" fmla="*/ 476250 h 1866900"/>
              <a:gd name="connsiteX99" fmla="*/ 857250 w 4889500"/>
              <a:gd name="connsiteY99" fmla="*/ 457200 h 1866900"/>
              <a:gd name="connsiteX100" fmla="*/ 838200 w 4889500"/>
              <a:gd name="connsiteY100" fmla="*/ 457200 h 1866900"/>
              <a:gd name="connsiteX101" fmla="*/ 838200 w 4889500"/>
              <a:gd name="connsiteY101" fmla="*/ 428625 h 1866900"/>
              <a:gd name="connsiteX102" fmla="*/ 825500 w 4889500"/>
              <a:gd name="connsiteY102" fmla="*/ 428625 h 1866900"/>
              <a:gd name="connsiteX103" fmla="*/ 825500 w 4889500"/>
              <a:gd name="connsiteY103" fmla="*/ 387350 h 1866900"/>
              <a:gd name="connsiteX104" fmla="*/ 758825 w 4889500"/>
              <a:gd name="connsiteY104" fmla="*/ 387350 h 1866900"/>
              <a:gd name="connsiteX105" fmla="*/ 758825 w 4889500"/>
              <a:gd name="connsiteY105" fmla="*/ 358775 h 1866900"/>
              <a:gd name="connsiteX106" fmla="*/ 730250 w 4889500"/>
              <a:gd name="connsiteY106" fmla="*/ 358776 h 1866900"/>
              <a:gd name="connsiteX107" fmla="*/ 730250 w 4889500"/>
              <a:gd name="connsiteY107" fmla="*/ 342900 h 1866900"/>
              <a:gd name="connsiteX108" fmla="*/ 673100 w 4889500"/>
              <a:gd name="connsiteY108" fmla="*/ 342900 h 1866900"/>
              <a:gd name="connsiteX109" fmla="*/ 673100 w 4889500"/>
              <a:gd name="connsiteY109" fmla="*/ 317500 h 1866900"/>
              <a:gd name="connsiteX110" fmla="*/ 574675 w 4889500"/>
              <a:gd name="connsiteY110" fmla="*/ 317500 h 1866900"/>
              <a:gd name="connsiteX111" fmla="*/ 574675 w 4889500"/>
              <a:gd name="connsiteY111" fmla="*/ 288925 h 1866900"/>
              <a:gd name="connsiteX112" fmla="*/ 520700 w 4889500"/>
              <a:gd name="connsiteY112" fmla="*/ 288925 h 1866900"/>
              <a:gd name="connsiteX113" fmla="*/ 520700 w 4889500"/>
              <a:gd name="connsiteY113" fmla="*/ 276225 h 1866900"/>
              <a:gd name="connsiteX114" fmla="*/ 492125 w 4889500"/>
              <a:gd name="connsiteY114" fmla="*/ 276225 h 1866900"/>
              <a:gd name="connsiteX115" fmla="*/ 492125 w 4889500"/>
              <a:gd name="connsiteY115" fmla="*/ 254000 h 1866900"/>
              <a:gd name="connsiteX116" fmla="*/ 466725 w 4889500"/>
              <a:gd name="connsiteY116" fmla="*/ 254000 h 1866900"/>
              <a:gd name="connsiteX117" fmla="*/ 466725 w 4889500"/>
              <a:gd name="connsiteY117" fmla="*/ 238125 h 1866900"/>
              <a:gd name="connsiteX118" fmla="*/ 454025 w 4889500"/>
              <a:gd name="connsiteY118" fmla="*/ 238125 h 1866900"/>
              <a:gd name="connsiteX119" fmla="*/ 454025 w 4889500"/>
              <a:gd name="connsiteY119" fmla="*/ 219075 h 1866900"/>
              <a:gd name="connsiteX120" fmla="*/ 436563 w 4889500"/>
              <a:gd name="connsiteY120" fmla="*/ 212725 h 1866900"/>
              <a:gd name="connsiteX121" fmla="*/ 393700 w 4889500"/>
              <a:gd name="connsiteY121" fmla="*/ 209550 h 1866900"/>
              <a:gd name="connsiteX122" fmla="*/ 393700 w 4889500"/>
              <a:gd name="connsiteY122" fmla="*/ 190500 h 1866900"/>
              <a:gd name="connsiteX123" fmla="*/ 266700 w 4889500"/>
              <a:gd name="connsiteY123" fmla="*/ 190500 h 1866900"/>
              <a:gd name="connsiteX124" fmla="*/ 266700 w 4889500"/>
              <a:gd name="connsiteY124" fmla="*/ 161925 h 1866900"/>
              <a:gd name="connsiteX125" fmla="*/ 254000 w 4889500"/>
              <a:gd name="connsiteY125" fmla="*/ 161925 h 1866900"/>
              <a:gd name="connsiteX126" fmla="*/ 254000 w 4889500"/>
              <a:gd name="connsiteY126" fmla="*/ 107950 h 1866900"/>
              <a:gd name="connsiteX127" fmla="*/ 155575 w 4889500"/>
              <a:gd name="connsiteY127" fmla="*/ 107950 h 1866900"/>
              <a:gd name="connsiteX128" fmla="*/ 155575 w 4889500"/>
              <a:gd name="connsiteY128" fmla="*/ 98425 h 1866900"/>
              <a:gd name="connsiteX129" fmla="*/ 76200 w 4889500"/>
              <a:gd name="connsiteY129" fmla="*/ 98425 h 1866900"/>
              <a:gd name="connsiteX130" fmla="*/ 76200 w 4889500"/>
              <a:gd name="connsiteY130" fmla="*/ 38100 h 1866900"/>
              <a:gd name="connsiteX131" fmla="*/ 53975 w 4889500"/>
              <a:gd name="connsiteY131" fmla="*/ 38100 h 1866900"/>
              <a:gd name="connsiteX132" fmla="*/ 53975 w 4889500"/>
              <a:gd name="connsiteY132" fmla="*/ 22225 h 1866900"/>
              <a:gd name="connsiteX133" fmla="*/ 31750 w 4889500"/>
              <a:gd name="connsiteY133" fmla="*/ 22225 h 1866900"/>
              <a:gd name="connsiteX134" fmla="*/ 31750 w 4889500"/>
              <a:gd name="connsiteY134" fmla="*/ 0 h 1866900"/>
              <a:gd name="connsiteX135" fmla="*/ 0 w 4889500"/>
              <a:gd name="connsiteY135"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9262 w 4889500"/>
              <a:gd name="connsiteY56" fmla="*/ 1042987 h 1866900"/>
              <a:gd name="connsiteX57" fmla="*/ 1685925 w 4889500"/>
              <a:gd name="connsiteY57" fmla="*/ 1044575 h 1866900"/>
              <a:gd name="connsiteX58" fmla="*/ 1685925 w 4889500"/>
              <a:gd name="connsiteY58" fmla="*/ 1035050 h 1866900"/>
              <a:gd name="connsiteX59" fmla="*/ 1612900 w 4889500"/>
              <a:gd name="connsiteY59" fmla="*/ 1035050 h 1866900"/>
              <a:gd name="connsiteX60" fmla="*/ 1612900 w 4889500"/>
              <a:gd name="connsiteY60" fmla="*/ 981075 h 1866900"/>
              <a:gd name="connsiteX61" fmla="*/ 1603375 w 4889500"/>
              <a:gd name="connsiteY61" fmla="*/ 981075 h 1866900"/>
              <a:gd name="connsiteX62" fmla="*/ 1603375 w 4889500"/>
              <a:gd name="connsiteY62" fmla="*/ 949325 h 1866900"/>
              <a:gd name="connsiteX63" fmla="*/ 1574800 w 4889500"/>
              <a:gd name="connsiteY63" fmla="*/ 949325 h 1866900"/>
              <a:gd name="connsiteX64" fmla="*/ 1574800 w 4889500"/>
              <a:gd name="connsiteY64" fmla="*/ 908050 h 1866900"/>
              <a:gd name="connsiteX65" fmla="*/ 1533525 w 4889500"/>
              <a:gd name="connsiteY65" fmla="*/ 908050 h 1866900"/>
              <a:gd name="connsiteX66" fmla="*/ 1533525 w 4889500"/>
              <a:gd name="connsiteY66" fmla="*/ 885825 h 1866900"/>
              <a:gd name="connsiteX67" fmla="*/ 1533525 w 4889500"/>
              <a:gd name="connsiteY67" fmla="*/ 885825 h 1866900"/>
              <a:gd name="connsiteX68" fmla="*/ 1533525 w 4889500"/>
              <a:gd name="connsiteY68" fmla="*/ 885825 h 1866900"/>
              <a:gd name="connsiteX69" fmla="*/ 1514475 w 4889500"/>
              <a:gd name="connsiteY69" fmla="*/ 866775 h 1866900"/>
              <a:gd name="connsiteX70" fmla="*/ 1460500 w 4889500"/>
              <a:gd name="connsiteY70" fmla="*/ 866775 h 1866900"/>
              <a:gd name="connsiteX71" fmla="*/ 1460500 w 4889500"/>
              <a:gd name="connsiteY71" fmla="*/ 844550 h 1866900"/>
              <a:gd name="connsiteX72" fmla="*/ 1403350 w 4889500"/>
              <a:gd name="connsiteY72" fmla="*/ 844550 h 1866900"/>
              <a:gd name="connsiteX73" fmla="*/ 1403350 w 4889500"/>
              <a:gd name="connsiteY73" fmla="*/ 803275 h 1866900"/>
              <a:gd name="connsiteX74" fmla="*/ 1343025 w 4889500"/>
              <a:gd name="connsiteY74" fmla="*/ 803275 h 1866900"/>
              <a:gd name="connsiteX75" fmla="*/ 1343025 w 4889500"/>
              <a:gd name="connsiteY75" fmla="*/ 771525 h 1866900"/>
              <a:gd name="connsiteX76" fmla="*/ 1320800 w 4889500"/>
              <a:gd name="connsiteY76" fmla="*/ 771525 h 1866900"/>
              <a:gd name="connsiteX77" fmla="*/ 1320800 w 4889500"/>
              <a:gd name="connsiteY77" fmla="*/ 736600 h 1866900"/>
              <a:gd name="connsiteX78" fmla="*/ 1216025 w 4889500"/>
              <a:gd name="connsiteY78" fmla="*/ 736600 h 1866900"/>
              <a:gd name="connsiteX79" fmla="*/ 1216025 w 4889500"/>
              <a:gd name="connsiteY79" fmla="*/ 714375 h 1866900"/>
              <a:gd name="connsiteX80" fmla="*/ 1187450 w 4889500"/>
              <a:gd name="connsiteY80" fmla="*/ 714375 h 1866900"/>
              <a:gd name="connsiteX81" fmla="*/ 1187450 w 4889500"/>
              <a:gd name="connsiteY81" fmla="*/ 714375 h 1866900"/>
              <a:gd name="connsiteX82" fmla="*/ 1187450 w 4889500"/>
              <a:gd name="connsiteY82" fmla="*/ 714375 h 1866900"/>
              <a:gd name="connsiteX83" fmla="*/ 1187450 w 4889500"/>
              <a:gd name="connsiteY83" fmla="*/ 695325 h 1866900"/>
              <a:gd name="connsiteX84" fmla="*/ 1187450 w 4889500"/>
              <a:gd name="connsiteY84" fmla="*/ 660400 h 1866900"/>
              <a:gd name="connsiteX85" fmla="*/ 1114425 w 4889500"/>
              <a:gd name="connsiteY85" fmla="*/ 660400 h 1866900"/>
              <a:gd name="connsiteX86" fmla="*/ 1114425 w 4889500"/>
              <a:gd name="connsiteY86" fmla="*/ 650875 h 1866900"/>
              <a:gd name="connsiteX87" fmla="*/ 1022350 w 4889500"/>
              <a:gd name="connsiteY87" fmla="*/ 650875 h 1866900"/>
              <a:gd name="connsiteX88" fmla="*/ 1022350 w 4889500"/>
              <a:gd name="connsiteY88" fmla="*/ 603250 h 1866900"/>
              <a:gd name="connsiteX89" fmla="*/ 987425 w 4889500"/>
              <a:gd name="connsiteY89" fmla="*/ 603250 h 1866900"/>
              <a:gd name="connsiteX90" fmla="*/ 987425 w 4889500"/>
              <a:gd name="connsiteY90" fmla="*/ 577850 h 1866900"/>
              <a:gd name="connsiteX91" fmla="*/ 936625 w 4889500"/>
              <a:gd name="connsiteY91" fmla="*/ 577850 h 1866900"/>
              <a:gd name="connsiteX92" fmla="*/ 936625 w 4889500"/>
              <a:gd name="connsiteY92" fmla="*/ 546100 h 1866900"/>
              <a:gd name="connsiteX93" fmla="*/ 923925 w 4889500"/>
              <a:gd name="connsiteY93" fmla="*/ 546100 h 1866900"/>
              <a:gd name="connsiteX94" fmla="*/ 923925 w 4889500"/>
              <a:gd name="connsiteY94" fmla="*/ 546100 h 1866900"/>
              <a:gd name="connsiteX95" fmla="*/ 923925 w 4889500"/>
              <a:gd name="connsiteY95" fmla="*/ 504825 h 1866900"/>
              <a:gd name="connsiteX96" fmla="*/ 895350 w 4889500"/>
              <a:gd name="connsiteY96" fmla="*/ 504825 h 1866900"/>
              <a:gd name="connsiteX97" fmla="*/ 895350 w 4889500"/>
              <a:gd name="connsiteY97" fmla="*/ 476250 h 1866900"/>
              <a:gd name="connsiteX98" fmla="*/ 857250 w 4889500"/>
              <a:gd name="connsiteY98" fmla="*/ 476250 h 1866900"/>
              <a:gd name="connsiteX99" fmla="*/ 857250 w 4889500"/>
              <a:gd name="connsiteY99" fmla="*/ 457200 h 1866900"/>
              <a:gd name="connsiteX100" fmla="*/ 838200 w 4889500"/>
              <a:gd name="connsiteY100" fmla="*/ 457200 h 1866900"/>
              <a:gd name="connsiteX101" fmla="*/ 838200 w 4889500"/>
              <a:gd name="connsiteY101" fmla="*/ 428625 h 1866900"/>
              <a:gd name="connsiteX102" fmla="*/ 825500 w 4889500"/>
              <a:gd name="connsiteY102" fmla="*/ 428625 h 1866900"/>
              <a:gd name="connsiteX103" fmla="*/ 825500 w 4889500"/>
              <a:gd name="connsiteY103" fmla="*/ 387350 h 1866900"/>
              <a:gd name="connsiteX104" fmla="*/ 758825 w 4889500"/>
              <a:gd name="connsiteY104" fmla="*/ 387350 h 1866900"/>
              <a:gd name="connsiteX105" fmla="*/ 758825 w 4889500"/>
              <a:gd name="connsiteY105" fmla="*/ 358775 h 1866900"/>
              <a:gd name="connsiteX106" fmla="*/ 730250 w 4889500"/>
              <a:gd name="connsiteY106" fmla="*/ 358776 h 1866900"/>
              <a:gd name="connsiteX107" fmla="*/ 730250 w 4889500"/>
              <a:gd name="connsiteY107" fmla="*/ 342900 h 1866900"/>
              <a:gd name="connsiteX108" fmla="*/ 673100 w 4889500"/>
              <a:gd name="connsiteY108" fmla="*/ 342900 h 1866900"/>
              <a:gd name="connsiteX109" fmla="*/ 673100 w 4889500"/>
              <a:gd name="connsiteY109" fmla="*/ 317500 h 1866900"/>
              <a:gd name="connsiteX110" fmla="*/ 574675 w 4889500"/>
              <a:gd name="connsiteY110" fmla="*/ 317500 h 1866900"/>
              <a:gd name="connsiteX111" fmla="*/ 574675 w 4889500"/>
              <a:gd name="connsiteY111" fmla="*/ 288925 h 1866900"/>
              <a:gd name="connsiteX112" fmla="*/ 520700 w 4889500"/>
              <a:gd name="connsiteY112" fmla="*/ 288925 h 1866900"/>
              <a:gd name="connsiteX113" fmla="*/ 520700 w 4889500"/>
              <a:gd name="connsiteY113" fmla="*/ 276225 h 1866900"/>
              <a:gd name="connsiteX114" fmla="*/ 492125 w 4889500"/>
              <a:gd name="connsiteY114" fmla="*/ 276225 h 1866900"/>
              <a:gd name="connsiteX115" fmla="*/ 492125 w 4889500"/>
              <a:gd name="connsiteY115" fmla="*/ 254000 h 1866900"/>
              <a:gd name="connsiteX116" fmla="*/ 466725 w 4889500"/>
              <a:gd name="connsiteY116" fmla="*/ 254000 h 1866900"/>
              <a:gd name="connsiteX117" fmla="*/ 466725 w 4889500"/>
              <a:gd name="connsiteY117" fmla="*/ 238125 h 1866900"/>
              <a:gd name="connsiteX118" fmla="*/ 454025 w 4889500"/>
              <a:gd name="connsiteY118" fmla="*/ 238125 h 1866900"/>
              <a:gd name="connsiteX119" fmla="*/ 454025 w 4889500"/>
              <a:gd name="connsiteY119" fmla="*/ 219075 h 1866900"/>
              <a:gd name="connsiteX120" fmla="*/ 436563 w 4889500"/>
              <a:gd name="connsiteY120" fmla="*/ 212725 h 1866900"/>
              <a:gd name="connsiteX121" fmla="*/ 393700 w 4889500"/>
              <a:gd name="connsiteY121" fmla="*/ 209550 h 1866900"/>
              <a:gd name="connsiteX122" fmla="*/ 393700 w 4889500"/>
              <a:gd name="connsiteY122" fmla="*/ 190500 h 1866900"/>
              <a:gd name="connsiteX123" fmla="*/ 266700 w 4889500"/>
              <a:gd name="connsiteY123" fmla="*/ 190500 h 1866900"/>
              <a:gd name="connsiteX124" fmla="*/ 266700 w 4889500"/>
              <a:gd name="connsiteY124" fmla="*/ 161925 h 1866900"/>
              <a:gd name="connsiteX125" fmla="*/ 254000 w 4889500"/>
              <a:gd name="connsiteY125" fmla="*/ 161925 h 1866900"/>
              <a:gd name="connsiteX126" fmla="*/ 254000 w 4889500"/>
              <a:gd name="connsiteY126" fmla="*/ 107950 h 1866900"/>
              <a:gd name="connsiteX127" fmla="*/ 155575 w 4889500"/>
              <a:gd name="connsiteY127" fmla="*/ 107950 h 1866900"/>
              <a:gd name="connsiteX128" fmla="*/ 155575 w 4889500"/>
              <a:gd name="connsiteY128" fmla="*/ 98425 h 1866900"/>
              <a:gd name="connsiteX129" fmla="*/ 76200 w 4889500"/>
              <a:gd name="connsiteY129" fmla="*/ 98425 h 1866900"/>
              <a:gd name="connsiteX130" fmla="*/ 76200 w 4889500"/>
              <a:gd name="connsiteY130" fmla="*/ 38100 h 1866900"/>
              <a:gd name="connsiteX131" fmla="*/ 53975 w 4889500"/>
              <a:gd name="connsiteY131" fmla="*/ 38100 h 1866900"/>
              <a:gd name="connsiteX132" fmla="*/ 53975 w 4889500"/>
              <a:gd name="connsiteY132" fmla="*/ 22225 h 1866900"/>
              <a:gd name="connsiteX133" fmla="*/ 31750 w 4889500"/>
              <a:gd name="connsiteY133" fmla="*/ 22225 h 1866900"/>
              <a:gd name="connsiteX134" fmla="*/ 31750 w 4889500"/>
              <a:gd name="connsiteY134" fmla="*/ 0 h 1866900"/>
              <a:gd name="connsiteX135" fmla="*/ 0 w 4889500"/>
              <a:gd name="connsiteY135" fmla="*/ 0 h 1866900"/>
              <a:gd name="connsiteX0" fmla="*/ 4889500 w 4889500"/>
              <a:gd name="connsiteY0" fmla="*/ 1866900 h 1866900"/>
              <a:gd name="connsiteX1" fmla="*/ 4035425 w 4889500"/>
              <a:gd name="connsiteY1" fmla="*/ 1866900 h 1866900"/>
              <a:gd name="connsiteX2" fmla="*/ 4035425 w 4889500"/>
              <a:gd name="connsiteY2" fmla="*/ 1835150 h 1866900"/>
              <a:gd name="connsiteX3" fmla="*/ 3943350 w 4889500"/>
              <a:gd name="connsiteY3" fmla="*/ 1835150 h 1866900"/>
              <a:gd name="connsiteX4" fmla="*/ 3943350 w 4889500"/>
              <a:gd name="connsiteY4" fmla="*/ 1790700 h 1866900"/>
              <a:gd name="connsiteX5" fmla="*/ 3917950 w 4889500"/>
              <a:gd name="connsiteY5" fmla="*/ 1790700 h 1866900"/>
              <a:gd name="connsiteX6" fmla="*/ 3917950 w 4889500"/>
              <a:gd name="connsiteY6" fmla="*/ 1752600 h 1866900"/>
              <a:gd name="connsiteX7" fmla="*/ 3816350 w 4889500"/>
              <a:gd name="connsiteY7" fmla="*/ 1752600 h 1866900"/>
              <a:gd name="connsiteX8" fmla="*/ 3816350 w 4889500"/>
              <a:gd name="connsiteY8" fmla="*/ 1720850 h 1866900"/>
              <a:gd name="connsiteX9" fmla="*/ 3778250 w 4889500"/>
              <a:gd name="connsiteY9" fmla="*/ 1720850 h 1866900"/>
              <a:gd name="connsiteX10" fmla="*/ 3778250 w 4889500"/>
              <a:gd name="connsiteY10" fmla="*/ 1692275 h 1866900"/>
              <a:gd name="connsiteX11" fmla="*/ 3473450 w 4889500"/>
              <a:gd name="connsiteY11" fmla="*/ 1692275 h 1866900"/>
              <a:gd name="connsiteX12" fmla="*/ 3473450 w 4889500"/>
              <a:gd name="connsiteY12" fmla="*/ 1660525 h 1866900"/>
              <a:gd name="connsiteX13" fmla="*/ 3279775 w 4889500"/>
              <a:gd name="connsiteY13" fmla="*/ 1660525 h 1866900"/>
              <a:gd name="connsiteX14" fmla="*/ 3279775 w 4889500"/>
              <a:gd name="connsiteY14" fmla="*/ 1619250 h 1866900"/>
              <a:gd name="connsiteX15" fmla="*/ 3032125 w 4889500"/>
              <a:gd name="connsiteY15" fmla="*/ 1619250 h 1866900"/>
              <a:gd name="connsiteX16" fmla="*/ 3032125 w 4889500"/>
              <a:gd name="connsiteY16" fmla="*/ 1590675 h 1866900"/>
              <a:gd name="connsiteX17" fmla="*/ 2933700 w 4889500"/>
              <a:gd name="connsiteY17" fmla="*/ 1590675 h 1866900"/>
              <a:gd name="connsiteX18" fmla="*/ 2933700 w 4889500"/>
              <a:gd name="connsiteY18" fmla="*/ 1571625 h 1866900"/>
              <a:gd name="connsiteX19" fmla="*/ 2825750 w 4889500"/>
              <a:gd name="connsiteY19" fmla="*/ 1571625 h 1866900"/>
              <a:gd name="connsiteX20" fmla="*/ 2825750 w 4889500"/>
              <a:gd name="connsiteY20" fmla="*/ 1539875 h 1866900"/>
              <a:gd name="connsiteX21" fmla="*/ 2730500 w 4889500"/>
              <a:gd name="connsiteY21" fmla="*/ 1539875 h 1866900"/>
              <a:gd name="connsiteX22" fmla="*/ 2730500 w 4889500"/>
              <a:gd name="connsiteY22" fmla="*/ 1511300 h 1866900"/>
              <a:gd name="connsiteX23" fmla="*/ 2679700 w 4889500"/>
              <a:gd name="connsiteY23" fmla="*/ 1511300 h 1866900"/>
              <a:gd name="connsiteX24" fmla="*/ 2679700 w 4889500"/>
              <a:gd name="connsiteY24" fmla="*/ 1482725 h 1866900"/>
              <a:gd name="connsiteX25" fmla="*/ 2600325 w 4889500"/>
              <a:gd name="connsiteY25" fmla="*/ 1482725 h 1866900"/>
              <a:gd name="connsiteX26" fmla="*/ 2600325 w 4889500"/>
              <a:gd name="connsiteY26" fmla="*/ 1466850 h 1866900"/>
              <a:gd name="connsiteX27" fmla="*/ 2520950 w 4889500"/>
              <a:gd name="connsiteY27" fmla="*/ 1466850 h 1866900"/>
              <a:gd name="connsiteX28" fmla="*/ 2520950 w 4889500"/>
              <a:gd name="connsiteY28" fmla="*/ 1435100 h 1866900"/>
              <a:gd name="connsiteX29" fmla="*/ 2517775 w 4889500"/>
              <a:gd name="connsiteY29" fmla="*/ 1435100 h 1866900"/>
              <a:gd name="connsiteX30" fmla="*/ 2517775 w 4889500"/>
              <a:gd name="connsiteY30" fmla="*/ 1422400 h 1866900"/>
              <a:gd name="connsiteX31" fmla="*/ 2511425 w 4889500"/>
              <a:gd name="connsiteY31" fmla="*/ 1416050 h 1866900"/>
              <a:gd name="connsiteX32" fmla="*/ 2511425 w 4889500"/>
              <a:gd name="connsiteY32" fmla="*/ 1398588 h 1866900"/>
              <a:gd name="connsiteX33" fmla="*/ 2492375 w 4889500"/>
              <a:gd name="connsiteY33" fmla="*/ 1397000 h 1866900"/>
              <a:gd name="connsiteX34" fmla="*/ 2492375 w 4889500"/>
              <a:gd name="connsiteY34" fmla="*/ 1352550 h 1866900"/>
              <a:gd name="connsiteX35" fmla="*/ 2251075 w 4889500"/>
              <a:gd name="connsiteY35" fmla="*/ 1352550 h 1866900"/>
              <a:gd name="connsiteX36" fmla="*/ 2251075 w 4889500"/>
              <a:gd name="connsiteY36" fmla="*/ 1323975 h 1866900"/>
              <a:gd name="connsiteX37" fmla="*/ 2217738 w 4889500"/>
              <a:gd name="connsiteY37" fmla="*/ 1322387 h 1866900"/>
              <a:gd name="connsiteX38" fmla="*/ 2216150 w 4889500"/>
              <a:gd name="connsiteY38" fmla="*/ 1298575 h 1866900"/>
              <a:gd name="connsiteX39" fmla="*/ 2193925 w 4889500"/>
              <a:gd name="connsiteY39" fmla="*/ 1298575 h 1866900"/>
              <a:gd name="connsiteX40" fmla="*/ 2193925 w 4889500"/>
              <a:gd name="connsiteY40" fmla="*/ 1279525 h 1866900"/>
              <a:gd name="connsiteX41" fmla="*/ 2079625 w 4889500"/>
              <a:gd name="connsiteY41" fmla="*/ 1279525 h 1866900"/>
              <a:gd name="connsiteX42" fmla="*/ 2079625 w 4889500"/>
              <a:gd name="connsiteY42" fmla="*/ 1244600 h 1866900"/>
              <a:gd name="connsiteX43" fmla="*/ 2041525 w 4889500"/>
              <a:gd name="connsiteY43" fmla="*/ 1244600 h 1866900"/>
              <a:gd name="connsiteX44" fmla="*/ 2041525 w 4889500"/>
              <a:gd name="connsiteY44" fmla="*/ 1235075 h 1866900"/>
              <a:gd name="connsiteX45" fmla="*/ 1952625 w 4889500"/>
              <a:gd name="connsiteY45" fmla="*/ 1235075 h 1866900"/>
              <a:gd name="connsiteX46" fmla="*/ 1952625 w 4889500"/>
              <a:gd name="connsiteY46" fmla="*/ 1203325 h 1866900"/>
              <a:gd name="connsiteX47" fmla="*/ 1924050 w 4889500"/>
              <a:gd name="connsiteY47" fmla="*/ 1203325 h 1866900"/>
              <a:gd name="connsiteX48" fmla="*/ 1924050 w 4889500"/>
              <a:gd name="connsiteY48" fmla="*/ 1184275 h 1866900"/>
              <a:gd name="connsiteX49" fmla="*/ 1924050 w 4889500"/>
              <a:gd name="connsiteY49" fmla="*/ 1184275 h 1866900"/>
              <a:gd name="connsiteX50" fmla="*/ 1905000 w 4889500"/>
              <a:gd name="connsiteY50" fmla="*/ 1165225 h 1866900"/>
              <a:gd name="connsiteX51" fmla="*/ 1851025 w 4889500"/>
              <a:gd name="connsiteY51" fmla="*/ 1165225 h 1866900"/>
              <a:gd name="connsiteX52" fmla="*/ 1851025 w 4889500"/>
              <a:gd name="connsiteY52" fmla="*/ 1123950 h 1866900"/>
              <a:gd name="connsiteX53" fmla="*/ 1819275 w 4889500"/>
              <a:gd name="connsiteY53" fmla="*/ 1123950 h 1866900"/>
              <a:gd name="connsiteX54" fmla="*/ 1819275 w 4889500"/>
              <a:gd name="connsiteY54" fmla="*/ 1085850 h 1866900"/>
              <a:gd name="connsiteX55" fmla="*/ 1717675 w 4889500"/>
              <a:gd name="connsiteY55" fmla="*/ 1085850 h 1866900"/>
              <a:gd name="connsiteX56" fmla="*/ 1716087 w 4889500"/>
              <a:gd name="connsiteY56" fmla="*/ 1042987 h 1866900"/>
              <a:gd name="connsiteX57" fmla="*/ 1685925 w 4889500"/>
              <a:gd name="connsiteY57" fmla="*/ 1044575 h 1866900"/>
              <a:gd name="connsiteX58" fmla="*/ 1685925 w 4889500"/>
              <a:gd name="connsiteY58" fmla="*/ 1035050 h 1866900"/>
              <a:gd name="connsiteX59" fmla="*/ 1612900 w 4889500"/>
              <a:gd name="connsiteY59" fmla="*/ 1035050 h 1866900"/>
              <a:gd name="connsiteX60" fmla="*/ 1612900 w 4889500"/>
              <a:gd name="connsiteY60" fmla="*/ 981075 h 1866900"/>
              <a:gd name="connsiteX61" fmla="*/ 1603375 w 4889500"/>
              <a:gd name="connsiteY61" fmla="*/ 981075 h 1866900"/>
              <a:gd name="connsiteX62" fmla="*/ 1603375 w 4889500"/>
              <a:gd name="connsiteY62" fmla="*/ 949325 h 1866900"/>
              <a:gd name="connsiteX63" fmla="*/ 1574800 w 4889500"/>
              <a:gd name="connsiteY63" fmla="*/ 949325 h 1866900"/>
              <a:gd name="connsiteX64" fmla="*/ 1574800 w 4889500"/>
              <a:gd name="connsiteY64" fmla="*/ 908050 h 1866900"/>
              <a:gd name="connsiteX65" fmla="*/ 1533525 w 4889500"/>
              <a:gd name="connsiteY65" fmla="*/ 908050 h 1866900"/>
              <a:gd name="connsiteX66" fmla="*/ 1533525 w 4889500"/>
              <a:gd name="connsiteY66" fmla="*/ 885825 h 1866900"/>
              <a:gd name="connsiteX67" fmla="*/ 1533525 w 4889500"/>
              <a:gd name="connsiteY67" fmla="*/ 885825 h 1866900"/>
              <a:gd name="connsiteX68" fmla="*/ 1533525 w 4889500"/>
              <a:gd name="connsiteY68" fmla="*/ 885825 h 1866900"/>
              <a:gd name="connsiteX69" fmla="*/ 1514475 w 4889500"/>
              <a:gd name="connsiteY69" fmla="*/ 866775 h 1866900"/>
              <a:gd name="connsiteX70" fmla="*/ 1460500 w 4889500"/>
              <a:gd name="connsiteY70" fmla="*/ 866775 h 1866900"/>
              <a:gd name="connsiteX71" fmla="*/ 1460500 w 4889500"/>
              <a:gd name="connsiteY71" fmla="*/ 844550 h 1866900"/>
              <a:gd name="connsiteX72" fmla="*/ 1403350 w 4889500"/>
              <a:gd name="connsiteY72" fmla="*/ 844550 h 1866900"/>
              <a:gd name="connsiteX73" fmla="*/ 1403350 w 4889500"/>
              <a:gd name="connsiteY73" fmla="*/ 803275 h 1866900"/>
              <a:gd name="connsiteX74" fmla="*/ 1343025 w 4889500"/>
              <a:gd name="connsiteY74" fmla="*/ 803275 h 1866900"/>
              <a:gd name="connsiteX75" fmla="*/ 1343025 w 4889500"/>
              <a:gd name="connsiteY75" fmla="*/ 771525 h 1866900"/>
              <a:gd name="connsiteX76" fmla="*/ 1320800 w 4889500"/>
              <a:gd name="connsiteY76" fmla="*/ 771525 h 1866900"/>
              <a:gd name="connsiteX77" fmla="*/ 1320800 w 4889500"/>
              <a:gd name="connsiteY77" fmla="*/ 736600 h 1866900"/>
              <a:gd name="connsiteX78" fmla="*/ 1216025 w 4889500"/>
              <a:gd name="connsiteY78" fmla="*/ 736600 h 1866900"/>
              <a:gd name="connsiteX79" fmla="*/ 1216025 w 4889500"/>
              <a:gd name="connsiteY79" fmla="*/ 714375 h 1866900"/>
              <a:gd name="connsiteX80" fmla="*/ 1187450 w 4889500"/>
              <a:gd name="connsiteY80" fmla="*/ 714375 h 1866900"/>
              <a:gd name="connsiteX81" fmla="*/ 1187450 w 4889500"/>
              <a:gd name="connsiteY81" fmla="*/ 714375 h 1866900"/>
              <a:gd name="connsiteX82" fmla="*/ 1187450 w 4889500"/>
              <a:gd name="connsiteY82" fmla="*/ 714375 h 1866900"/>
              <a:gd name="connsiteX83" fmla="*/ 1187450 w 4889500"/>
              <a:gd name="connsiteY83" fmla="*/ 695325 h 1866900"/>
              <a:gd name="connsiteX84" fmla="*/ 1187450 w 4889500"/>
              <a:gd name="connsiteY84" fmla="*/ 660400 h 1866900"/>
              <a:gd name="connsiteX85" fmla="*/ 1114425 w 4889500"/>
              <a:gd name="connsiteY85" fmla="*/ 660400 h 1866900"/>
              <a:gd name="connsiteX86" fmla="*/ 1114425 w 4889500"/>
              <a:gd name="connsiteY86" fmla="*/ 650875 h 1866900"/>
              <a:gd name="connsiteX87" fmla="*/ 1022350 w 4889500"/>
              <a:gd name="connsiteY87" fmla="*/ 650875 h 1866900"/>
              <a:gd name="connsiteX88" fmla="*/ 1022350 w 4889500"/>
              <a:gd name="connsiteY88" fmla="*/ 603250 h 1866900"/>
              <a:gd name="connsiteX89" fmla="*/ 987425 w 4889500"/>
              <a:gd name="connsiteY89" fmla="*/ 603250 h 1866900"/>
              <a:gd name="connsiteX90" fmla="*/ 987425 w 4889500"/>
              <a:gd name="connsiteY90" fmla="*/ 577850 h 1866900"/>
              <a:gd name="connsiteX91" fmla="*/ 936625 w 4889500"/>
              <a:gd name="connsiteY91" fmla="*/ 577850 h 1866900"/>
              <a:gd name="connsiteX92" fmla="*/ 936625 w 4889500"/>
              <a:gd name="connsiteY92" fmla="*/ 546100 h 1866900"/>
              <a:gd name="connsiteX93" fmla="*/ 923925 w 4889500"/>
              <a:gd name="connsiteY93" fmla="*/ 546100 h 1866900"/>
              <a:gd name="connsiteX94" fmla="*/ 923925 w 4889500"/>
              <a:gd name="connsiteY94" fmla="*/ 546100 h 1866900"/>
              <a:gd name="connsiteX95" fmla="*/ 923925 w 4889500"/>
              <a:gd name="connsiteY95" fmla="*/ 504825 h 1866900"/>
              <a:gd name="connsiteX96" fmla="*/ 895350 w 4889500"/>
              <a:gd name="connsiteY96" fmla="*/ 504825 h 1866900"/>
              <a:gd name="connsiteX97" fmla="*/ 895350 w 4889500"/>
              <a:gd name="connsiteY97" fmla="*/ 476250 h 1866900"/>
              <a:gd name="connsiteX98" fmla="*/ 857250 w 4889500"/>
              <a:gd name="connsiteY98" fmla="*/ 476250 h 1866900"/>
              <a:gd name="connsiteX99" fmla="*/ 857250 w 4889500"/>
              <a:gd name="connsiteY99" fmla="*/ 457200 h 1866900"/>
              <a:gd name="connsiteX100" fmla="*/ 838200 w 4889500"/>
              <a:gd name="connsiteY100" fmla="*/ 457200 h 1866900"/>
              <a:gd name="connsiteX101" fmla="*/ 838200 w 4889500"/>
              <a:gd name="connsiteY101" fmla="*/ 428625 h 1866900"/>
              <a:gd name="connsiteX102" fmla="*/ 825500 w 4889500"/>
              <a:gd name="connsiteY102" fmla="*/ 428625 h 1866900"/>
              <a:gd name="connsiteX103" fmla="*/ 825500 w 4889500"/>
              <a:gd name="connsiteY103" fmla="*/ 387350 h 1866900"/>
              <a:gd name="connsiteX104" fmla="*/ 758825 w 4889500"/>
              <a:gd name="connsiteY104" fmla="*/ 387350 h 1866900"/>
              <a:gd name="connsiteX105" fmla="*/ 758825 w 4889500"/>
              <a:gd name="connsiteY105" fmla="*/ 358775 h 1866900"/>
              <a:gd name="connsiteX106" fmla="*/ 730250 w 4889500"/>
              <a:gd name="connsiteY106" fmla="*/ 358776 h 1866900"/>
              <a:gd name="connsiteX107" fmla="*/ 730250 w 4889500"/>
              <a:gd name="connsiteY107" fmla="*/ 342900 h 1866900"/>
              <a:gd name="connsiteX108" fmla="*/ 673100 w 4889500"/>
              <a:gd name="connsiteY108" fmla="*/ 342900 h 1866900"/>
              <a:gd name="connsiteX109" fmla="*/ 673100 w 4889500"/>
              <a:gd name="connsiteY109" fmla="*/ 317500 h 1866900"/>
              <a:gd name="connsiteX110" fmla="*/ 574675 w 4889500"/>
              <a:gd name="connsiteY110" fmla="*/ 317500 h 1866900"/>
              <a:gd name="connsiteX111" fmla="*/ 574675 w 4889500"/>
              <a:gd name="connsiteY111" fmla="*/ 288925 h 1866900"/>
              <a:gd name="connsiteX112" fmla="*/ 520700 w 4889500"/>
              <a:gd name="connsiteY112" fmla="*/ 288925 h 1866900"/>
              <a:gd name="connsiteX113" fmla="*/ 520700 w 4889500"/>
              <a:gd name="connsiteY113" fmla="*/ 276225 h 1866900"/>
              <a:gd name="connsiteX114" fmla="*/ 492125 w 4889500"/>
              <a:gd name="connsiteY114" fmla="*/ 276225 h 1866900"/>
              <a:gd name="connsiteX115" fmla="*/ 492125 w 4889500"/>
              <a:gd name="connsiteY115" fmla="*/ 254000 h 1866900"/>
              <a:gd name="connsiteX116" fmla="*/ 466725 w 4889500"/>
              <a:gd name="connsiteY116" fmla="*/ 254000 h 1866900"/>
              <a:gd name="connsiteX117" fmla="*/ 466725 w 4889500"/>
              <a:gd name="connsiteY117" fmla="*/ 238125 h 1866900"/>
              <a:gd name="connsiteX118" fmla="*/ 454025 w 4889500"/>
              <a:gd name="connsiteY118" fmla="*/ 238125 h 1866900"/>
              <a:gd name="connsiteX119" fmla="*/ 454025 w 4889500"/>
              <a:gd name="connsiteY119" fmla="*/ 219075 h 1866900"/>
              <a:gd name="connsiteX120" fmla="*/ 436563 w 4889500"/>
              <a:gd name="connsiteY120" fmla="*/ 212725 h 1866900"/>
              <a:gd name="connsiteX121" fmla="*/ 393700 w 4889500"/>
              <a:gd name="connsiteY121" fmla="*/ 209550 h 1866900"/>
              <a:gd name="connsiteX122" fmla="*/ 393700 w 4889500"/>
              <a:gd name="connsiteY122" fmla="*/ 190500 h 1866900"/>
              <a:gd name="connsiteX123" fmla="*/ 266700 w 4889500"/>
              <a:gd name="connsiteY123" fmla="*/ 190500 h 1866900"/>
              <a:gd name="connsiteX124" fmla="*/ 266700 w 4889500"/>
              <a:gd name="connsiteY124" fmla="*/ 161925 h 1866900"/>
              <a:gd name="connsiteX125" fmla="*/ 254000 w 4889500"/>
              <a:gd name="connsiteY125" fmla="*/ 161925 h 1866900"/>
              <a:gd name="connsiteX126" fmla="*/ 254000 w 4889500"/>
              <a:gd name="connsiteY126" fmla="*/ 107950 h 1866900"/>
              <a:gd name="connsiteX127" fmla="*/ 155575 w 4889500"/>
              <a:gd name="connsiteY127" fmla="*/ 107950 h 1866900"/>
              <a:gd name="connsiteX128" fmla="*/ 155575 w 4889500"/>
              <a:gd name="connsiteY128" fmla="*/ 98425 h 1866900"/>
              <a:gd name="connsiteX129" fmla="*/ 76200 w 4889500"/>
              <a:gd name="connsiteY129" fmla="*/ 98425 h 1866900"/>
              <a:gd name="connsiteX130" fmla="*/ 76200 w 4889500"/>
              <a:gd name="connsiteY130" fmla="*/ 38100 h 1866900"/>
              <a:gd name="connsiteX131" fmla="*/ 53975 w 4889500"/>
              <a:gd name="connsiteY131" fmla="*/ 38100 h 1866900"/>
              <a:gd name="connsiteX132" fmla="*/ 53975 w 4889500"/>
              <a:gd name="connsiteY132" fmla="*/ 22225 h 1866900"/>
              <a:gd name="connsiteX133" fmla="*/ 31750 w 4889500"/>
              <a:gd name="connsiteY133" fmla="*/ 22225 h 1866900"/>
              <a:gd name="connsiteX134" fmla="*/ 31750 w 4889500"/>
              <a:gd name="connsiteY134" fmla="*/ 0 h 1866900"/>
              <a:gd name="connsiteX135" fmla="*/ 0 w 4889500"/>
              <a:gd name="connsiteY135" fmla="*/ 0 h 18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4889500" h="1866900">
                <a:moveTo>
                  <a:pt x="4889500" y="1866900"/>
                </a:moveTo>
                <a:lnTo>
                  <a:pt x="4035425" y="1866900"/>
                </a:lnTo>
                <a:lnTo>
                  <a:pt x="4035425" y="1835150"/>
                </a:lnTo>
                <a:lnTo>
                  <a:pt x="3943350" y="1835150"/>
                </a:lnTo>
                <a:lnTo>
                  <a:pt x="3943350" y="1790700"/>
                </a:lnTo>
                <a:lnTo>
                  <a:pt x="3917950" y="1790700"/>
                </a:lnTo>
                <a:lnTo>
                  <a:pt x="3917950" y="1752600"/>
                </a:lnTo>
                <a:lnTo>
                  <a:pt x="3816350" y="1752600"/>
                </a:lnTo>
                <a:lnTo>
                  <a:pt x="3816350" y="1720850"/>
                </a:lnTo>
                <a:lnTo>
                  <a:pt x="3778250" y="1720850"/>
                </a:lnTo>
                <a:lnTo>
                  <a:pt x="3778250" y="1692275"/>
                </a:lnTo>
                <a:lnTo>
                  <a:pt x="3473450" y="1692275"/>
                </a:lnTo>
                <a:lnTo>
                  <a:pt x="3473450" y="1660525"/>
                </a:lnTo>
                <a:lnTo>
                  <a:pt x="3279775" y="1660525"/>
                </a:lnTo>
                <a:lnTo>
                  <a:pt x="3279775" y="1619250"/>
                </a:lnTo>
                <a:lnTo>
                  <a:pt x="3032125" y="1619250"/>
                </a:lnTo>
                <a:lnTo>
                  <a:pt x="3032125" y="1590675"/>
                </a:lnTo>
                <a:lnTo>
                  <a:pt x="2933700" y="1590675"/>
                </a:lnTo>
                <a:lnTo>
                  <a:pt x="2933700" y="1571625"/>
                </a:lnTo>
                <a:lnTo>
                  <a:pt x="2825750" y="1571625"/>
                </a:lnTo>
                <a:lnTo>
                  <a:pt x="2825750" y="1539875"/>
                </a:lnTo>
                <a:lnTo>
                  <a:pt x="2730500" y="1539875"/>
                </a:lnTo>
                <a:lnTo>
                  <a:pt x="2730500" y="1511300"/>
                </a:lnTo>
                <a:lnTo>
                  <a:pt x="2679700" y="1511300"/>
                </a:lnTo>
                <a:lnTo>
                  <a:pt x="2679700" y="1482725"/>
                </a:lnTo>
                <a:lnTo>
                  <a:pt x="2600325" y="1482725"/>
                </a:lnTo>
                <a:lnTo>
                  <a:pt x="2600325" y="1466850"/>
                </a:lnTo>
                <a:lnTo>
                  <a:pt x="2520950" y="1466850"/>
                </a:lnTo>
                <a:lnTo>
                  <a:pt x="2520950" y="1435100"/>
                </a:lnTo>
                <a:lnTo>
                  <a:pt x="2517775" y="1435100"/>
                </a:lnTo>
                <a:lnTo>
                  <a:pt x="2517775" y="1422400"/>
                </a:lnTo>
                <a:lnTo>
                  <a:pt x="2511425" y="1416050"/>
                </a:lnTo>
                <a:lnTo>
                  <a:pt x="2511425" y="1398588"/>
                </a:lnTo>
                <a:lnTo>
                  <a:pt x="2492375" y="1397000"/>
                </a:lnTo>
                <a:lnTo>
                  <a:pt x="2492375" y="1352550"/>
                </a:lnTo>
                <a:lnTo>
                  <a:pt x="2251075" y="1352550"/>
                </a:lnTo>
                <a:lnTo>
                  <a:pt x="2251075" y="1323975"/>
                </a:lnTo>
                <a:lnTo>
                  <a:pt x="2217738" y="1322387"/>
                </a:lnTo>
                <a:lnTo>
                  <a:pt x="2216150" y="1298575"/>
                </a:lnTo>
                <a:lnTo>
                  <a:pt x="2193925" y="1298575"/>
                </a:lnTo>
                <a:lnTo>
                  <a:pt x="2193925" y="1279525"/>
                </a:lnTo>
                <a:lnTo>
                  <a:pt x="2079625" y="1279525"/>
                </a:lnTo>
                <a:lnTo>
                  <a:pt x="2079625" y="1244600"/>
                </a:lnTo>
                <a:lnTo>
                  <a:pt x="2041525" y="1244600"/>
                </a:lnTo>
                <a:lnTo>
                  <a:pt x="2041525" y="1235075"/>
                </a:lnTo>
                <a:lnTo>
                  <a:pt x="1952625" y="1235075"/>
                </a:lnTo>
                <a:lnTo>
                  <a:pt x="1952625" y="1203325"/>
                </a:lnTo>
                <a:lnTo>
                  <a:pt x="1924050" y="1203325"/>
                </a:lnTo>
                <a:lnTo>
                  <a:pt x="1924050" y="1184275"/>
                </a:lnTo>
                <a:lnTo>
                  <a:pt x="1924050" y="1184275"/>
                </a:lnTo>
                <a:lnTo>
                  <a:pt x="1905000" y="1165225"/>
                </a:lnTo>
                <a:lnTo>
                  <a:pt x="1851025" y="1165225"/>
                </a:lnTo>
                <a:lnTo>
                  <a:pt x="1851025" y="1123950"/>
                </a:lnTo>
                <a:lnTo>
                  <a:pt x="1819275" y="1123950"/>
                </a:lnTo>
                <a:lnTo>
                  <a:pt x="1819275" y="1085850"/>
                </a:lnTo>
                <a:lnTo>
                  <a:pt x="1717675" y="1085850"/>
                </a:lnTo>
                <a:cubicBezTo>
                  <a:pt x="1717146" y="1071562"/>
                  <a:pt x="1716616" y="1057275"/>
                  <a:pt x="1716087" y="1042987"/>
                </a:cubicBezTo>
                <a:lnTo>
                  <a:pt x="1685925" y="1044575"/>
                </a:lnTo>
                <a:lnTo>
                  <a:pt x="1685925" y="1035050"/>
                </a:lnTo>
                <a:lnTo>
                  <a:pt x="1612900" y="1035050"/>
                </a:lnTo>
                <a:lnTo>
                  <a:pt x="1612900" y="981075"/>
                </a:lnTo>
                <a:lnTo>
                  <a:pt x="1603375" y="981075"/>
                </a:lnTo>
                <a:lnTo>
                  <a:pt x="1603375" y="949325"/>
                </a:lnTo>
                <a:lnTo>
                  <a:pt x="1574800" y="949325"/>
                </a:lnTo>
                <a:lnTo>
                  <a:pt x="1574800" y="908050"/>
                </a:lnTo>
                <a:lnTo>
                  <a:pt x="1533525" y="908050"/>
                </a:lnTo>
                <a:lnTo>
                  <a:pt x="1533525" y="885825"/>
                </a:lnTo>
                <a:lnTo>
                  <a:pt x="1533525" y="885825"/>
                </a:lnTo>
                <a:lnTo>
                  <a:pt x="1533525" y="885825"/>
                </a:lnTo>
                <a:lnTo>
                  <a:pt x="1514475" y="866775"/>
                </a:lnTo>
                <a:lnTo>
                  <a:pt x="1460500" y="866775"/>
                </a:lnTo>
                <a:lnTo>
                  <a:pt x="1460500" y="844550"/>
                </a:lnTo>
                <a:lnTo>
                  <a:pt x="1403350" y="844550"/>
                </a:lnTo>
                <a:lnTo>
                  <a:pt x="1403350" y="803275"/>
                </a:lnTo>
                <a:lnTo>
                  <a:pt x="1343025" y="803275"/>
                </a:lnTo>
                <a:lnTo>
                  <a:pt x="1343025" y="771525"/>
                </a:lnTo>
                <a:lnTo>
                  <a:pt x="1320800" y="771525"/>
                </a:lnTo>
                <a:lnTo>
                  <a:pt x="1320800" y="736600"/>
                </a:lnTo>
                <a:lnTo>
                  <a:pt x="1216025" y="736600"/>
                </a:lnTo>
                <a:lnTo>
                  <a:pt x="1216025" y="714375"/>
                </a:lnTo>
                <a:lnTo>
                  <a:pt x="1187450" y="714375"/>
                </a:lnTo>
                <a:lnTo>
                  <a:pt x="1187450" y="714375"/>
                </a:lnTo>
                <a:lnTo>
                  <a:pt x="1187450" y="714375"/>
                </a:lnTo>
                <a:lnTo>
                  <a:pt x="1187450" y="695325"/>
                </a:lnTo>
                <a:lnTo>
                  <a:pt x="1187450" y="660400"/>
                </a:lnTo>
                <a:lnTo>
                  <a:pt x="1114425" y="660400"/>
                </a:lnTo>
                <a:lnTo>
                  <a:pt x="1114425" y="650875"/>
                </a:lnTo>
                <a:lnTo>
                  <a:pt x="1022350" y="650875"/>
                </a:lnTo>
                <a:lnTo>
                  <a:pt x="1022350" y="603250"/>
                </a:lnTo>
                <a:lnTo>
                  <a:pt x="987425" y="603250"/>
                </a:lnTo>
                <a:lnTo>
                  <a:pt x="987425" y="577850"/>
                </a:lnTo>
                <a:lnTo>
                  <a:pt x="936625" y="577850"/>
                </a:lnTo>
                <a:lnTo>
                  <a:pt x="936625" y="546100"/>
                </a:lnTo>
                <a:lnTo>
                  <a:pt x="923925" y="546100"/>
                </a:lnTo>
                <a:lnTo>
                  <a:pt x="923925" y="546100"/>
                </a:lnTo>
                <a:lnTo>
                  <a:pt x="923925" y="504825"/>
                </a:lnTo>
                <a:lnTo>
                  <a:pt x="895350" y="504825"/>
                </a:lnTo>
                <a:lnTo>
                  <a:pt x="895350" y="476250"/>
                </a:lnTo>
                <a:lnTo>
                  <a:pt x="857250" y="476250"/>
                </a:lnTo>
                <a:lnTo>
                  <a:pt x="857250" y="457200"/>
                </a:lnTo>
                <a:lnTo>
                  <a:pt x="838200" y="457200"/>
                </a:lnTo>
                <a:lnTo>
                  <a:pt x="838200" y="428625"/>
                </a:lnTo>
                <a:lnTo>
                  <a:pt x="825500" y="428625"/>
                </a:lnTo>
                <a:lnTo>
                  <a:pt x="825500" y="387350"/>
                </a:lnTo>
                <a:lnTo>
                  <a:pt x="758825" y="387350"/>
                </a:lnTo>
                <a:lnTo>
                  <a:pt x="758825" y="358775"/>
                </a:lnTo>
                <a:lnTo>
                  <a:pt x="730250" y="358776"/>
                </a:lnTo>
                <a:lnTo>
                  <a:pt x="730250" y="342900"/>
                </a:lnTo>
                <a:lnTo>
                  <a:pt x="673100" y="342900"/>
                </a:lnTo>
                <a:lnTo>
                  <a:pt x="673100" y="317500"/>
                </a:lnTo>
                <a:lnTo>
                  <a:pt x="574675" y="317500"/>
                </a:lnTo>
                <a:lnTo>
                  <a:pt x="574675" y="288925"/>
                </a:lnTo>
                <a:lnTo>
                  <a:pt x="520700" y="288925"/>
                </a:lnTo>
                <a:lnTo>
                  <a:pt x="520700" y="276225"/>
                </a:lnTo>
                <a:lnTo>
                  <a:pt x="492125" y="276225"/>
                </a:lnTo>
                <a:lnTo>
                  <a:pt x="492125" y="254000"/>
                </a:lnTo>
                <a:lnTo>
                  <a:pt x="466725" y="254000"/>
                </a:lnTo>
                <a:lnTo>
                  <a:pt x="466725" y="238125"/>
                </a:lnTo>
                <a:lnTo>
                  <a:pt x="454025" y="238125"/>
                </a:lnTo>
                <a:lnTo>
                  <a:pt x="454025" y="219075"/>
                </a:lnTo>
                <a:lnTo>
                  <a:pt x="436563" y="212725"/>
                </a:lnTo>
                <a:lnTo>
                  <a:pt x="393700" y="209550"/>
                </a:lnTo>
                <a:lnTo>
                  <a:pt x="393700" y="190500"/>
                </a:lnTo>
                <a:lnTo>
                  <a:pt x="266700" y="190500"/>
                </a:lnTo>
                <a:lnTo>
                  <a:pt x="266700" y="161925"/>
                </a:lnTo>
                <a:lnTo>
                  <a:pt x="254000" y="161925"/>
                </a:lnTo>
                <a:lnTo>
                  <a:pt x="254000" y="107950"/>
                </a:lnTo>
                <a:lnTo>
                  <a:pt x="155575" y="107950"/>
                </a:lnTo>
                <a:lnTo>
                  <a:pt x="155575" y="98425"/>
                </a:lnTo>
                <a:lnTo>
                  <a:pt x="76200" y="98425"/>
                </a:lnTo>
                <a:lnTo>
                  <a:pt x="76200" y="38100"/>
                </a:lnTo>
                <a:lnTo>
                  <a:pt x="53975" y="38100"/>
                </a:lnTo>
                <a:lnTo>
                  <a:pt x="53975" y="22225"/>
                </a:lnTo>
                <a:lnTo>
                  <a:pt x="31750" y="22225"/>
                </a:lnTo>
                <a:lnTo>
                  <a:pt x="31750"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288" name="Group 287">
            <a:extLst>
              <a:ext uri="{FF2B5EF4-FFF2-40B4-BE49-F238E27FC236}">
                <a16:creationId xmlns:a16="http://schemas.microsoft.com/office/drawing/2014/main" id="{343BFA41-4896-D88E-5030-621A4CD6A1BD}"/>
              </a:ext>
            </a:extLst>
          </p:cNvPr>
          <p:cNvGrpSpPr/>
          <p:nvPr/>
        </p:nvGrpSpPr>
        <p:grpSpPr>
          <a:xfrm>
            <a:off x="6477220" y="2032149"/>
            <a:ext cx="4990485" cy="2239836"/>
            <a:chOff x="6158327" y="3012887"/>
            <a:chExt cx="4896200" cy="1877603"/>
          </a:xfrm>
        </p:grpSpPr>
        <p:cxnSp>
          <p:nvCxnSpPr>
            <p:cNvPr id="221" name="Straight Connector 220">
              <a:extLst>
                <a:ext uri="{FF2B5EF4-FFF2-40B4-BE49-F238E27FC236}">
                  <a16:creationId xmlns:a16="http://schemas.microsoft.com/office/drawing/2014/main" id="{4A913D7B-DDF3-0878-5ED2-F8829CA0FEC9}"/>
                </a:ext>
              </a:extLst>
            </p:cNvPr>
            <p:cNvCxnSpPr>
              <a:cxnSpLocks/>
            </p:cNvCxnSpPr>
            <p:nvPr/>
          </p:nvCxnSpPr>
          <p:spPr bwMode="auto">
            <a:xfrm>
              <a:off x="10627217" y="3051237"/>
              <a:ext cx="248131" cy="0"/>
            </a:xfrm>
            <a:prstGeom prst="line">
              <a:avLst/>
            </a:prstGeom>
            <a:noFill/>
            <a:ln w="28575" cap="flat" cmpd="sng" algn="ctr">
              <a:solidFill>
                <a:schemeClr val="accent3"/>
              </a:solidFill>
              <a:prstDash val="solid"/>
              <a:round/>
              <a:headEnd type="none" w="med" len="med"/>
              <a:tailEnd type="none" w="med" len="med"/>
            </a:ln>
            <a:effectLst/>
          </p:spPr>
        </p:cxnSp>
        <p:grpSp>
          <p:nvGrpSpPr>
            <p:cNvPr id="226" name="Group 225">
              <a:extLst>
                <a:ext uri="{FF2B5EF4-FFF2-40B4-BE49-F238E27FC236}">
                  <a16:creationId xmlns:a16="http://schemas.microsoft.com/office/drawing/2014/main" id="{E0B33B34-4E6F-6188-F5FD-8F7409B415E4}"/>
                </a:ext>
              </a:extLst>
            </p:cNvPr>
            <p:cNvGrpSpPr/>
            <p:nvPr/>
          </p:nvGrpSpPr>
          <p:grpSpPr>
            <a:xfrm>
              <a:off x="9265269" y="4535537"/>
              <a:ext cx="106174" cy="106174"/>
              <a:chOff x="9084759" y="4478261"/>
              <a:chExt cx="106174" cy="106174"/>
            </a:xfrm>
          </p:grpSpPr>
          <p:cxnSp>
            <p:nvCxnSpPr>
              <p:cNvPr id="227" name="Straight Connector 226">
                <a:extLst>
                  <a:ext uri="{FF2B5EF4-FFF2-40B4-BE49-F238E27FC236}">
                    <a16:creationId xmlns:a16="http://schemas.microsoft.com/office/drawing/2014/main" id="{EA5F1D04-BA6D-51C2-AA24-D330CE3B9163}"/>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58934BAD-0206-B3E3-EE23-0F8D7DDD3EB1}"/>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29" name="Group 228">
              <a:extLst>
                <a:ext uri="{FF2B5EF4-FFF2-40B4-BE49-F238E27FC236}">
                  <a16:creationId xmlns:a16="http://schemas.microsoft.com/office/drawing/2014/main" id="{F8997E66-EEF4-AB11-D428-03F7B4201560}"/>
                </a:ext>
              </a:extLst>
            </p:cNvPr>
            <p:cNvGrpSpPr/>
            <p:nvPr/>
          </p:nvGrpSpPr>
          <p:grpSpPr>
            <a:xfrm>
              <a:off x="9216170" y="4535537"/>
              <a:ext cx="106174" cy="106174"/>
              <a:chOff x="9084759" y="4478261"/>
              <a:chExt cx="106174" cy="106174"/>
            </a:xfrm>
          </p:grpSpPr>
          <p:cxnSp>
            <p:nvCxnSpPr>
              <p:cNvPr id="230" name="Straight Connector 229">
                <a:extLst>
                  <a:ext uri="{FF2B5EF4-FFF2-40B4-BE49-F238E27FC236}">
                    <a16:creationId xmlns:a16="http://schemas.microsoft.com/office/drawing/2014/main" id="{F9DB405E-BC58-DCA3-BA60-E8976BD140FE}"/>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D3543262-756A-C0D0-CD72-9BFB33DCA691}"/>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32" name="Group 231">
              <a:extLst>
                <a:ext uri="{FF2B5EF4-FFF2-40B4-BE49-F238E27FC236}">
                  <a16:creationId xmlns:a16="http://schemas.microsoft.com/office/drawing/2014/main" id="{1E4042DC-B59C-B121-FEB7-F91030FC2C10}"/>
                </a:ext>
              </a:extLst>
            </p:cNvPr>
            <p:cNvGrpSpPr/>
            <p:nvPr/>
          </p:nvGrpSpPr>
          <p:grpSpPr>
            <a:xfrm>
              <a:off x="9386648" y="4568196"/>
              <a:ext cx="106174" cy="106174"/>
              <a:chOff x="9084759" y="4478261"/>
              <a:chExt cx="106174" cy="106174"/>
            </a:xfrm>
          </p:grpSpPr>
          <p:cxnSp>
            <p:nvCxnSpPr>
              <p:cNvPr id="233" name="Straight Connector 232">
                <a:extLst>
                  <a:ext uri="{FF2B5EF4-FFF2-40B4-BE49-F238E27FC236}">
                    <a16:creationId xmlns:a16="http://schemas.microsoft.com/office/drawing/2014/main" id="{FBF6AB4F-80A7-AF61-EF1A-541318285172}"/>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1635D050-7F3E-066D-E75A-602F21A604FC}"/>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35" name="Group 234">
              <a:extLst>
                <a:ext uri="{FF2B5EF4-FFF2-40B4-BE49-F238E27FC236}">
                  <a16:creationId xmlns:a16="http://schemas.microsoft.com/office/drawing/2014/main" id="{F6C98F47-3334-2244-448F-FF84CE654DBC}"/>
                </a:ext>
              </a:extLst>
            </p:cNvPr>
            <p:cNvGrpSpPr/>
            <p:nvPr/>
          </p:nvGrpSpPr>
          <p:grpSpPr>
            <a:xfrm>
              <a:off x="9435563" y="4568196"/>
              <a:ext cx="106174" cy="106174"/>
              <a:chOff x="9084759" y="4478261"/>
              <a:chExt cx="106174" cy="106174"/>
            </a:xfrm>
          </p:grpSpPr>
          <p:cxnSp>
            <p:nvCxnSpPr>
              <p:cNvPr id="236" name="Straight Connector 235">
                <a:extLst>
                  <a:ext uri="{FF2B5EF4-FFF2-40B4-BE49-F238E27FC236}">
                    <a16:creationId xmlns:a16="http://schemas.microsoft.com/office/drawing/2014/main" id="{48ECB4E1-1B20-A8C7-1ECF-CBF900645200}"/>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A4376D5F-D468-9CAA-D2EB-AA3FD8C531DE}"/>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38" name="Group 237">
              <a:extLst>
                <a:ext uri="{FF2B5EF4-FFF2-40B4-BE49-F238E27FC236}">
                  <a16:creationId xmlns:a16="http://schemas.microsoft.com/office/drawing/2014/main" id="{F023C494-3B2B-42F6-5060-4C85F87DD8D4}"/>
                </a:ext>
              </a:extLst>
            </p:cNvPr>
            <p:cNvGrpSpPr/>
            <p:nvPr/>
          </p:nvGrpSpPr>
          <p:grpSpPr>
            <a:xfrm>
              <a:off x="9932916" y="4674371"/>
              <a:ext cx="106174" cy="106174"/>
              <a:chOff x="9084759" y="4478261"/>
              <a:chExt cx="106174" cy="106174"/>
            </a:xfrm>
          </p:grpSpPr>
          <p:cxnSp>
            <p:nvCxnSpPr>
              <p:cNvPr id="239" name="Straight Connector 238">
                <a:extLst>
                  <a:ext uri="{FF2B5EF4-FFF2-40B4-BE49-F238E27FC236}">
                    <a16:creationId xmlns:a16="http://schemas.microsoft.com/office/drawing/2014/main" id="{BCC3F60B-6F6C-5E5A-D155-806F92D693D9}"/>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FA689C49-1EFB-A79C-F513-C08E86CC9AB5}"/>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41" name="Group 240">
              <a:extLst>
                <a:ext uri="{FF2B5EF4-FFF2-40B4-BE49-F238E27FC236}">
                  <a16:creationId xmlns:a16="http://schemas.microsoft.com/office/drawing/2014/main" id="{74E643A1-7898-BFA8-5CAC-7854C752623F}"/>
                </a:ext>
              </a:extLst>
            </p:cNvPr>
            <p:cNvGrpSpPr/>
            <p:nvPr/>
          </p:nvGrpSpPr>
          <p:grpSpPr>
            <a:xfrm>
              <a:off x="10948353" y="4784316"/>
              <a:ext cx="106174" cy="106174"/>
              <a:chOff x="9084759" y="4478261"/>
              <a:chExt cx="106174" cy="106174"/>
            </a:xfrm>
          </p:grpSpPr>
          <p:cxnSp>
            <p:nvCxnSpPr>
              <p:cNvPr id="242" name="Straight Connector 241">
                <a:extLst>
                  <a:ext uri="{FF2B5EF4-FFF2-40B4-BE49-F238E27FC236}">
                    <a16:creationId xmlns:a16="http://schemas.microsoft.com/office/drawing/2014/main" id="{E330EFD3-75F0-0508-1C14-0B86B54D08C4}"/>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6FE0FD72-D796-0AC7-44D3-EF66316BD38E}"/>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44" name="Group 243">
              <a:extLst>
                <a:ext uri="{FF2B5EF4-FFF2-40B4-BE49-F238E27FC236}">
                  <a16:creationId xmlns:a16="http://schemas.microsoft.com/office/drawing/2014/main" id="{351B7958-E074-A676-9489-1EC603E46332}"/>
                </a:ext>
              </a:extLst>
            </p:cNvPr>
            <p:cNvGrpSpPr/>
            <p:nvPr/>
          </p:nvGrpSpPr>
          <p:grpSpPr>
            <a:xfrm>
              <a:off x="10584075" y="4784316"/>
              <a:ext cx="106174" cy="106174"/>
              <a:chOff x="9084759" y="4478261"/>
              <a:chExt cx="106174" cy="106174"/>
            </a:xfrm>
          </p:grpSpPr>
          <p:cxnSp>
            <p:nvCxnSpPr>
              <p:cNvPr id="245" name="Straight Connector 244">
                <a:extLst>
                  <a:ext uri="{FF2B5EF4-FFF2-40B4-BE49-F238E27FC236}">
                    <a16:creationId xmlns:a16="http://schemas.microsoft.com/office/drawing/2014/main" id="{675D412A-B3CA-E654-B51E-EF8F6DD2A417}"/>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5E13CB8A-E47B-9CBD-4530-8D94721CFDBC}"/>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2C2E7418-D93C-BEA8-FDCF-BC16D20E19CB}"/>
                </a:ext>
              </a:extLst>
            </p:cNvPr>
            <p:cNvGrpSpPr/>
            <p:nvPr/>
          </p:nvGrpSpPr>
          <p:grpSpPr>
            <a:xfrm>
              <a:off x="10372665" y="4784316"/>
              <a:ext cx="106174" cy="106174"/>
              <a:chOff x="9084759" y="4478261"/>
              <a:chExt cx="106174" cy="106174"/>
            </a:xfrm>
          </p:grpSpPr>
          <p:cxnSp>
            <p:nvCxnSpPr>
              <p:cNvPr id="249" name="Straight Connector 248">
                <a:extLst>
                  <a:ext uri="{FF2B5EF4-FFF2-40B4-BE49-F238E27FC236}">
                    <a16:creationId xmlns:a16="http://schemas.microsoft.com/office/drawing/2014/main" id="{CC62F149-52FB-0D75-8447-9BCB0304B840}"/>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0BA9B9D3-2FA3-BA26-43B7-8E2E169F7432}"/>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B52153C1-55F8-B739-664D-D8D57B7E43CF}"/>
                </a:ext>
              </a:extLst>
            </p:cNvPr>
            <p:cNvGrpSpPr/>
            <p:nvPr/>
          </p:nvGrpSpPr>
          <p:grpSpPr>
            <a:xfrm>
              <a:off x="10328347" y="4784316"/>
              <a:ext cx="106174" cy="106174"/>
              <a:chOff x="9084759" y="4478261"/>
              <a:chExt cx="106174" cy="106174"/>
            </a:xfrm>
          </p:grpSpPr>
          <p:cxnSp>
            <p:nvCxnSpPr>
              <p:cNvPr id="252" name="Straight Connector 251">
                <a:extLst>
                  <a:ext uri="{FF2B5EF4-FFF2-40B4-BE49-F238E27FC236}">
                    <a16:creationId xmlns:a16="http://schemas.microsoft.com/office/drawing/2014/main" id="{6AFACA43-7338-8803-E952-55FCC8B0B36B}"/>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8FBCEBE5-0619-47D5-A5FC-3589AC68619B}"/>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55" name="Group 254">
              <a:extLst>
                <a:ext uri="{FF2B5EF4-FFF2-40B4-BE49-F238E27FC236}">
                  <a16:creationId xmlns:a16="http://schemas.microsoft.com/office/drawing/2014/main" id="{C2D7FCFC-FF3F-4D14-EDD1-49CAC24D4672}"/>
                </a:ext>
              </a:extLst>
            </p:cNvPr>
            <p:cNvGrpSpPr/>
            <p:nvPr/>
          </p:nvGrpSpPr>
          <p:grpSpPr>
            <a:xfrm>
              <a:off x="10292055" y="4784316"/>
              <a:ext cx="106174" cy="106174"/>
              <a:chOff x="9084759" y="4478261"/>
              <a:chExt cx="106174" cy="106174"/>
            </a:xfrm>
          </p:grpSpPr>
          <p:cxnSp>
            <p:nvCxnSpPr>
              <p:cNvPr id="256" name="Straight Connector 255">
                <a:extLst>
                  <a:ext uri="{FF2B5EF4-FFF2-40B4-BE49-F238E27FC236}">
                    <a16:creationId xmlns:a16="http://schemas.microsoft.com/office/drawing/2014/main" id="{7EFADE28-C168-E6BF-EDE4-56DE999855E7}"/>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3A12C60F-6D32-0781-7AB9-7B994114AF9A}"/>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59" name="Group 258">
              <a:extLst>
                <a:ext uri="{FF2B5EF4-FFF2-40B4-BE49-F238E27FC236}">
                  <a16:creationId xmlns:a16="http://schemas.microsoft.com/office/drawing/2014/main" id="{546B192B-9A71-60B3-9D9F-53BF09B52453}"/>
                </a:ext>
              </a:extLst>
            </p:cNvPr>
            <p:cNvGrpSpPr/>
            <p:nvPr/>
          </p:nvGrpSpPr>
          <p:grpSpPr>
            <a:xfrm>
              <a:off x="8443404" y="4270847"/>
              <a:ext cx="106174" cy="106174"/>
              <a:chOff x="9084759" y="4478261"/>
              <a:chExt cx="106174" cy="106174"/>
            </a:xfrm>
          </p:grpSpPr>
          <p:cxnSp>
            <p:nvCxnSpPr>
              <p:cNvPr id="260" name="Straight Connector 259">
                <a:extLst>
                  <a:ext uri="{FF2B5EF4-FFF2-40B4-BE49-F238E27FC236}">
                    <a16:creationId xmlns:a16="http://schemas.microsoft.com/office/drawing/2014/main" id="{C3508843-96D9-4EFB-8307-5914878D93DE}"/>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14D8AB55-4656-5959-0259-85B6569EBE51}"/>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7984B498-724B-48D4-19AE-2E223FD19EB8}"/>
                </a:ext>
              </a:extLst>
            </p:cNvPr>
            <p:cNvGrpSpPr/>
            <p:nvPr/>
          </p:nvGrpSpPr>
          <p:grpSpPr>
            <a:xfrm>
              <a:off x="8177140" y="4191855"/>
              <a:ext cx="106174" cy="106174"/>
              <a:chOff x="9084759" y="4478261"/>
              <a:chExt cx="106174" cy="106174"/>
            </a:xfrm>
          </p:grpSpPr>
          <p:cxnSp>
            <p:nvCxnSpPr>
              <p:cNvPr id="263" name="Straight Connector 262">
                <a:extLst>
                  <a:ext uri="{FF2B5EF4-FFF2-40B4-BE49-F238E27FC236}">
                    <a16:creationId xmlns:a16="http://schemas.microsoft.com/office/drawing/2014/main" id="{F8AEA85B-20FE-7C62-76D9-98F997536358}"/>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8EDCD02B-1986-524C-25CA-245E50153C5F}"/>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65" name="Group 264">
              <a:extLst>
                <a:ext uri="{FF2B5EF4-FFF2-40B4-BE49-F238E27FC236}">
                  <a16:creationId xmlns:a16="http://schemas.microsoft.com/office/drawing/2014/main" id="{8595D8A7-370D-AC7B-6FD9-BD3CEFA5604A}"/>
                </a:ext>
              </a:extLst>
            </p:cNvPr>
            <p:cNvGrpSpPr/>
            <p:nvPr/>
          </p:nvGrpSpPr>
          <p:grpSpPr>
            <a:xfrm>
              <a:off x="7143032" y="3563629"/>
              <a:ext cx="106174" cy="106174"/>
              <a:chOff x="9084759" y="4478261"/>
              <a:chExt cx="106174" cy="106174"/>
            </a:xfrm>
          </p:grpSpPr>
          <p:cxnSp>
            <p:nvCxnSpPr>
              <p:cNvPr id="266" name="Straight Connector 265">
                <a:extLst>
                  <a:ext uri="{FF2B5EF4-FFF2-40B4-BE49-F238E27FC236}">
                    <a16:creationId xmlns:a16="http://schemas.microsoft.com/office/drawing/2014/main" id="{16BA1D21-966C-B83A-A413-2C9DF856C81D}"/>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0BB1D47D-4F81-BCB5-CA73-D9ECDC426B6C}"/>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69" name="Group 268">
              <a:extLst>
                <a:ext uri="{FF2B5EF4-FFF2-40B4-BE49-F238E27FC236}">
                  <a16:creationId xmlns:a16="http://schemas.microsoft.com/office/drawing/2014/main" id="{AD777060-5343-B464-9B02-A8E6D230791A}"/>
                </a:ext>
              </a:extLst>
            </p:cNvPr>
            <p:cNvGrpSpPr/>
            <p:nvPr/>
          </p:nvGrpSpPr>
          <p:grpSpPr>
            <a:xfrm>
              <a:off x="6820293" y="3273621"/>
              <a:ext cx="106174" cy="106174"/>
              <a:chOff x="9084759" y="4478261"/>
              <a:chExt cx="106174" cy="106174"/>
            </a:xfrm>
          </p:grpSpPr>
          <p:cxnSp>
            <p:nvCxnSpPr>
              <p:cNvPr id="270" name="Straight Connector 269">
                <a:extLst>
                  <a:ext uri="{FF2B5EF4-FFF2-40B4-BE49-F238E27FC236}">
                    <a16:creationId xmlns:a16="http://schemas.microsoft.com/office/drawing/2014/main" id="{E239BC6A-1728-E3DF-8D4E-32303CFDCF1D}"/>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1D2283CB-72DC-4F95-4B1C-02563769301D}"/>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25BA92D2-698E-55C3-F98D-D06ED0C7AB78}"/>
                </a:ext>
              </a:extLst>
            </p:cNvPr>
            <p:cNvGrpSpPr/>
            <p:nvPr/>
          </p:nvGrpSpPr>
          <p:grpSpPr>
            <a:xfrm>
              <a:off x="6724584" y="3237108"/>
              <a:ext cx="106174" cy="106174"/>
              <a:chOff x="9084759" y="4478261"/>
              <a:chExt cx="106174" cy="106174"/>
            </a:xfrm>
          </p:grpSpPr>
          <p:cxnSp>
            <p:nvCxnSpPr>
              <p:cNvPr id="279" name="Straight Connector 278">
                <a:extLst>
                  <a:ext uri="{FF2B5EF4-FFF2-40B4-BE49-F238E27FC236}">
                    <a16:creationId xmlns:a16="http://schemas.microsoft.com/office/drawing/2014/main" id="{1D67DEE2-99F4-F48C-B6C8-5396AD47BBC4}"/>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608DB015-BF9C-7E15-EF42-0DEA5A0D5C23}"/>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EF18CD97-59BD-1972-2B28-3E28A26D1FBF}"/>
                </a:ext>
              </a:extLst>
            </p:cNvPr>
            <p:cNvGrpSpPr/>
            <p:nvPr/>
          </p:nvGrpSpPr>
          <p:grpSpPr>
            <a:xfrm>
              <a:off x="6498073" y="3122073"/>
              <a:ext cx="106174" cy="106174"/>
              <a:chOff x="9084759" y="4478261"/>
              <a:chExt cx="106174" cy="106174"/>
            </a:xfrm>
          </p:grpSpPr>
          <p:cxnSp>
            <p:nvCxnSpPr>
              <p:cNvPr id="282" name="Straight Connector 281">
                <a:extLst>
                  <a:ext uri="{FF2B5EF4-FFF2-40B4-BE49-F238E27FC236}">
                    <a16:creationId xmlns:a16="http://schemas.microsoft.com/office/drawing/2014/main" id="{BBF198FE-C7AB-FE43-E676-09A718CCCEEF}"/>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B033C30C-5583-C735-028C-D4AD14076FD1}"/>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nvGrpSpPr>
            <p:cNvPr id="284" name="Group 283">
              <a:extLst>
                <a:ext uri="{FF2B5EF4-FFF2-40B4-BE49-F238E27FC236}">
                  <a16:creationId xmlns:a16="http://schemas.microsoft.com/office/drawing/2014/main" id="{B9F677FB-3E9D-5DBA-7445-378AF94F05EC}"/>
                </a:ext>
              </a:extLst>
            </p:cNvPr>
            <p:cNvGrpSpPr/>
            <p:nvPr/>
          </p:nvGrpSpPr>
          <p:grpSpPr>
            <a:xfrm>
              <a:off x="6158327" y="3012887"/>
              <a:ext cx="106174" cy="106174"/>
              <a:chOff x="9084759" y="4478261"/>
              <a:chExt cx="106174" cy="106174"/>
            </a:xfrm>
          </p:grpSpPr>
          <p:cxnSp>
            <p:nvCxnSpPr>
              <p:cNvPr id="285" name="Straight Connector 284">
                <a:extLst>
                  <a:ext uri="{FF2B5EF4-FFF2-40B4-BE49-F238E27FC236}">
                    <a16:creationId xmlns:a16="http://schemas.microsoft.com/office/drawing/2014/main" id="{8FB02CB4-537E-2FA3-9CDD-DEF90F99B12B}"/>
                  </a:ext>
                </a:extLst>
              </p:cNvPr>
              <p:cNvCxnSpPr>
                <a:cxnSpLocks/>
              </p:cNvCxnSpPr>
              <p:nvPr/>
            </p:nvCxnSpPr>
            <p:spPr bwMode="auto">
              <a:xfrm rot="162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8BB521B1-98F3-B44E-A1D2-F9B180493A45}"/>
                  </a:ext>
                </a:extLst>
              </p:cNvPr>
              <p:cNvCxnSpPr>
                <a:cxnSpLocks/>
              </p:cNvCxnSpPr>
              <p:nvPr/>
            </p:nvCxnSpPr>
            <p:spPr bwMode="auto">
              <a:xfrm rot="10800000">
                <a:off x="9137846" y="4478261"/>
                <a:ext cx="0" cy="106174"/>
              </a:xfrm>
              <a:prstGeom prst="line">
                <a:avLst/>
              </a:prstGeom>
              <a:noFill/>
              <a:ln w="28575" cap="flat" cmpd="sng" algn="ctr">
                <a:solidFill>
                  <a:schemeClr val="accent3"/>
                </a:solidFill>
                <a:prstDash val="solid"/>
                <a:round/>
                <a:headEnd type="none" w="med" len="med"/>
                <a:tailEnd type="none" w="med" len="med"/>
              </a:ln>
              <a:effectLst/>
            </p:spPr>
          </p:cxnSp>
        </p:grpSp>
      </p:grpSp>
      <p:grpSp>
        <p:nvGrpSpPr>
          <p:cNvPr id="292" name="Group 291">
            <a:extLst>
              <a:ext uri="{FF2B5EF4-FFF2-40B4-BE49-F238E27FC236}">
                <a16:creationId xmlns:a16="http://schemas.microsoft.com/office/drawing/2014/main" id="{2375CD08-9F18-CEFB-4DDF-6CEE08AC2881}"/>
              </a:ext>
            </a:extLst>
          </p:cNvPr>
          <p:cNvGrpSpPr/>
          <p:nvPr/>
        </p:nvGrpSpPr>
        <p:grpSpPr>
          <a:xfrm>
            <a:off x="6444436" y="1975560"/>
            <a:ext cx="5082358" cy="1666515"/>
            <a:chOff x="6126163" y="2965450"/>
            <a:chExt cx="4986337" cy="1397001"/>
          </a:xfrm>
        </p:grpSpPr>
        <p:sp>
          <p:nvSpPr>
            <p:cNvPr id="289" name="Freeform: Shape 288">
              <a:extLst>
                <a:ext uri="{FF2B5EF4-FFF2-40B4-BE49-F238E27FC236}">
                  <a16:creationId xmlns:a16="http://schemas.microsoft.com/office/drawing/2014/main" id="{CB38851C-AF2A-8080-146E-5AE4C052EDDF}"/>
                </a:ext>
              </a:extLst>
            </p:cNvPr>
            <p:cNvSpPr/>
            <p:nvPr/>
          </p:nvSpPr>
          <p:spPr bwMode="auto">
            <a:xfrm>
              <a:off x="7607300" y="3517901"/>
              <a:ext cx="3505200" cy="844550"/>
            </a:xfrm>
            <a:custGeom>
              <a:avLst/>
              <a:gdLst>
                <a:gd name="connsiteX0" fmla="*/ 3714750 w 3714750"/>
                <a:gd name="connsiteY0" fmla="*/ 927100 h 927100"/>
                <a:gd name="connsiteX1" fmla="*/ 3181350 w 3714750"/>
                <a:gd name="connsiteY1" fmla="*/ 927100 h 927100"/>
                <a:gd name="connsiteX2" fmla="*/ 3181350 w 3714750"/>
                <a:gd name="connsiteY2" fmla="*/ 904875 h 927100"/>
                <a:gd name="connsiteX3" fmla="*/ 3175000 w 3714750"/>
                <a:gd name="connsiteY3" fmla="*/ 904875 h 927100"/>
                <a:gd name="connsiteX4" fmla="*/ 3175000 w 3714750"/>
                <a:gd name="connsiteY4" fmla="*/ 882650 h 927100"/>
                <a:gd name="connsiteX5" fmla="*/ 3073400 w 3714750"/>
                <a:gd name="connsiteY5" fmla="*/ 882650 h 927100"/>
                <a:gd name="connsiteX6" fmla="*/ 3086100 w 3714750"/>
                <a:gd name="connsiteY6" fmla="*/ 869950 h 927100"/>
                <a:gd name="connsiteX7" fmla="*/ 3054350 w 3714750"/>
                <a:gd name="connsiteY7" fmla="*/ 869950 h 927100"/>
                <a:gd name="connsiteX8" fmla="*/ 3054350 w 3714750"/>
                <a:gd name="connsiteY8" fmla="*/ 850900 h 927100"/>
                <a:gd name="connsiteX9" fmla="*/ 3035300 w 3714750"/>
                <a:gd name="connsiteY9" fmla="*/ 850900 h 927100"/>
                <a:gd name="connsiteX10" fmla="*/ 3035300 w 3714750"/>
                <a:gd name="connsiteY10" fmla="*/ 828675 h 927100"/>
                <a:gd name="connsiteX11" fmla="*/ 3022600 w 3714750"/>
                <a:gd name="connsiteY11" fmla="*/ 828675 h 927100"/>
                <a:gd name="connsiteX12" fmla="*/ 3022600 w 3714750"/>
                <a:gd name="connsiteY12" fmla="*/ 828675 h 927100"/>
                <a:gd name="connsiteX13" fmla="*/ 3022600 w 3714750"/>
                <a:gd name="connsiteY13" fmla="*/ 809625 h 927100"/>
                <a:gd name="connsiteX14" fmla="*/ 2936875 w 3714750"/>
                <a:gd name="connsiteY14" fmla="*/ 809625 h 927100"/>
                <a:gd name="connsiteX15" fmla="*/ 2936875 w 3714750"/>
                <a:gd name="connsiteY15" fmla="*/ 809625 h 927100"/>
                <a:gd name="connsiteX16" fmla="*/ 2936875 w 3714750"/>
                <a:gd name="connsiteY16" fmla="*/ 790575 h 927100"/>
                <a:gd name="connsiteX17" fmla="*/ 2587625 w 3714750"/>
                <a:gd name="connsiteY17" fmla="*/ 790575 h 927100"/>
                <a:gd name="connsiteX18" fmla="*/ 2587625 w 3714750"/>
                <a:gd name="connsiteY18" fmla="*/ 765175 h 927100"/>
                <a:gd name="connsiteX19" fmla="*/ 2571750 w 3714750"/>
                <a:gd name="connsiteY19" fmla="*/ 765175 h 927100"/>
                <a:gd name="connsiteX20" fmla="*/ 2571750 w 3714750"/>
                <a:gd name="connsiteY20" fmla="*/ 755650 h 927100"/>
                <a:gd name="connsiteX21" fmla="*/ 2339975 w 3714750"/>
                <a:gd name="connsiteY21" fmla="*/ 755650 h 927100"/>
                <a:gd name="connsiteX22" fmla="*/ 2324100 w 3714750"/>
                <a:gd name="connsiteY22" fmla="*/ 739775 h 927100"/>
                <a:gd name="connsiteX23" fmla="*/ 2222500 w 3714750"/>
                <a:gd name="connsiteY23" fmla="*/ 739775 h 927100"/>
                <a:gd name="connsiteX24" fmla="*/ 2222500 w 3714750"/>
                <a:gd name="connsiteY24" fmla="*/ 739775 h 927100"/>
                <a:gd name="connsiteX25" fmla="*/ 2203450 w 3714750"/>
                <a:gd name="connsiteY25" fmla="*/ 720725 h 927100"/>
                <a:gd name="connsiteX26" fmla="*/ 2184400 w 3714750"/>
                <a:gd name="connsiteY26" fmla="*/ 701675 h 927100"/>
                <a:gd name="connsiteX27" fmla="*/ 2184400 w 3714750"/>
                <a:gd name="connsiteY27" fmla="*/ 701675 h 927100"/>
                <a:gd name="connsiteX28" fmla="*/ 2184400 w 3714750"/>
                <a:gd name="connsiteY28" fmla="*/ 676275 h 927100"/>
                <a:gd name="connsiteX29" fmla="*/ 2006600 w 3714750"/>
                <a:gd name="connsiteY29" fmla="*/ 676275 h 927100"/>
                <a:gd name="connsiteX30" fmla="*/ 2006600 w 3714750"/>
                <a:gd name="connsiteY30" fmla="*/ 660400 h 927100"/>
                <a:gd name="connsiteX31" fmla="*/ 1863725 w 3714750"/>
                <a:gd name="connsiteY31" fmla="*/ 660400 h 927100"/>
                <a:gd name="connsiteX32" fmla="*/ 1863725 w 3714750"/>
                <a:gd name="connsiteY32" fmla="*/ 644525 h 927100"/>
                <a:gd name="connsiteX33" fmla="*/ 1752600 w 3714750"/>
                <a:gd name="connsiteY33" fmla="*/ 644525 h 927100"/>
                <a:gd name="connsiteX34" fmla="*/ 1768475 w 3714750"/>
                <a:gd name="connsiteY34" fmla="*/ 628650 h 927100"/>
                <a:gd name="connsiteX35" fmla="*/ 1685925 w 3714750"/>
                <a:gd name="connsiteY35" fmla="*/ 628650 h 927100"/>
                <a:gd name="connsiteX36" fmla="*/ 1685925 w 3714750"/>
                <a:gd name="connsiteY36" fmla="*/ 628650 h 927100"/>
                <a:gd name="connsiteX37" fmla="*/ 1685925 w 3714750"/>
                <a:gd name="connsiteY37" fmla="*/ 628650 h 927100"/>
                <a:gd name="connsiteX38" fmla="*/ 1676400 w 3714750"/>
                <a:gd name="connsiteY38" fmla="*/ 619125 h 927100"/>
                <a:gd name="connsiteX39" fmla="*/ 1676400 w 3714750"/>
                <a:gd name="connsiteY39" fmla="*/ 600075 h 927100"/>
                <a:gd name="connsiteX40" fmla="*/ 1508125 w 3714750"/>
                <a:gd name="connsiteY40" fmla="*/ 600075 h 927100"/>
                <a:gd name="connsiteX41" fmla="*/ 1514475 w 3714750"/>
                <a:gd name="connsiteY41" fmla="*/ 593725 h 927100"/>
                <a:gd name="connsiteX42" fmla="*/ 1489075 w 3714750"/>
                <a:gd name="connsiteY42" fmla="*/ 593725 h 927100"/>
                <a:gd name="connsiteX43" fmla="*/ 1489075 w 3714750"/>
                <a:gd name="connsiteY43" fmla="*/ 593725 h 927100"/>
                <a:gd name="connsiteX44" fmla="*/ 1470025 w 3714750"/>
                <a:gd name="connsiteY44" fmla="*/ 593725 h 927100"/>
                <a:gd name="connsiteX45" fmla="*/ 1470025 w 3714750"/>
                <a:gd name="connsiteY45" fmla="*/ 558800 h 927100"/>
                <a:gd name="connsiteX46" fmla="*/ 1377950 w 3714750"/>
                <a:gd name="connsiteY46" fmla="*/ 558800 h 927100"/>
                <a:gd name="connsiteX47" fmla="*/ 1377950 w 3714750"/>
                <a:gd name="connsiteY47" fmla="*/ 527050 h 927100"/>
                <a:gd name="connsiteX48" fmla="*/ 1320800 w 3714750"/>
                <a:gd name="connsiteY48" fmla="*/ 527050 h 927100"/>
                <a:gd name="connsiteX49" fmla="*/ 1327150 w 3714750"/>
                <a:gd name="connsiteY49" fmla="*/ 520700 h 927100"/>
                <a:gd name="connsiteX50" fmla="*/ 1292225 w 3714750"/>
                <a:gd name="connsiteY50" fmla="*/ 520700 h 927100"/>
                <a:gd name="connsiteX51" fmla="*/ 1292225 w 3714750"/>
                <a:gd name="connsiteY51" fmla="*/ 501650 h 927100"/>
                <a:gd name="connsiteX52" fmla="*/ 1212850 w 3714750"/>
                <a:gd name="connsiteY52" fmla="*/ 501650 h 927100"/>
                <a:gd name="connsiteX53" fmla="*/ 1212850 w 3714750"/>
                <a:gd name="connsiteY53" fmla="*/ 501650 h 927100"/>
                <a:gd name="connsiteX54" fmla="*/ 1212850 w 3714750"/>
                <a:gd name="connsiteY54" fmla="*/ 482600 h 927100"/>
                <a:gd name="connsiteX55" fmla="*/ 1155700 w 3714750"/>
                <a:gd name="connsiteY55" fmla="*/ 482600 h 927100"/>
                <a:gd name="connsiteX56" fmla="*/ 1155700 w 3714750"/>
                <a:gd name="connsiteY56" fmla="*/ 482600 h 927100"/>
                <a:gd name="connsiteX57" fmla="*/ 1155700 w 3714750"/>
                <a:gd name="connsiteY57" fmla="*/ 463550 h 927100"/>
                <a:gd name="connsiteX58" fmla="*/ 1136650 w 3714750"/>
                <a:gd name="connsiteY58" fmla="*/ 463550 h 927100"/>
                <a:gd name="connsiteX59" fmla="*/ 1155700 w 3714750"/>
                <a:gd name="connsiteY59" fmla="*/ 444500 h 927100"/>
                <a:gd name="connsiteX60" fmla="*/ 1133475 w 3714750"/>
                <a:gd name="connsiteY60" fmla="*/ 444500 h 927100"/>
                <a:gd name="connsiteX61" fmla="*/ 1133475 w 3714750"/>
                <a:gd name="connsiteY61" fmla="*/ 419100 h 927100"/>
                <a:gd name="connsiteX62" fmla="*/ 962025 w 3714750"/>
                <a:gd name="connsiteY62" fmla="*/ 419100 h 927100"/>
                <a:gd name="connsiteX63" fmla="*/ 962025 w 3714750"/>
                <a:gd name="connsiteY63" fmla="*/ 396875 h 927100"/>
                <a:gd name="connsiteX64" fmla="*/ 901700 w 3714750"/>
                <a:gd name="connsiteY64" fmla="*/ 396875 h 927100"/>
                <a:gd name="connsiteX65" fmla="*/ 901700 w 3714750"/>
                <a:gd name="connsiteY65" fmla="*/ 377825 h 927100"/>
                <a:gd name="connsiteX66" fmla="*/ 879475 w 3714750"/>
                <a:gd name="connsiteY66" fmla="*/ 377825 h 927100"/>
                <a:gd name="connsiteX67" fmla="*/ 879475 w 3714750"/>
                <a:gd name="connsiteY67" fmla="*/ 355600 h 927100"/>
                <a:gd name="connsiteX68" fmla="*/ 819150 w 3714750"/>
                <a:gd name="connsiteY68" fmla="*/ 355600 h 927100"/>
                <a:gd name="connsiteX69" fmla="*/ 819150 w 3714750"/>
                <a:gd name="connsiteY69" fmla="*/ 355600 h 927100"/>
                <a:gd name="connsiteX70" fmla="*/ 819150 w 3714750"/>
                <a:gd name="connsiteY70" fmla="*/ 336550 h 927100"/>
                <a:gd name="connsiteX71" fmla="*/ 777875 w 3714750"/>
                <a:gd name="connsiteY71" fmla="*/ 336550 h 927100"/>
                <a:gd name="connsiteX72" fmla="*/ 777875 w 3714750"/>
                <a:gd name="connsiteY72" fmla="*/ 311150 h 927100"/>
                <a:gd name="connsiteX73" fmla="*/ 765175 w 3714750"/>
                <a:gd name="connsiteY73" fmla="*/ 323850 h 927100"/>
                <a:gd name="connsiteX74" fmla="*/ 765175 w 3714750"/>
                <a:gd name="connsiteY74" fmla="*/ 285750 h 927100"/>
                <a:gd name="connsiteX75" fmla="*/ 717550 w 3714750"/>
                <a:gd name="connsiteY75" fmla="*/ 285750 h 927100"/>
                <a:gd name="connsiteX76" fmla="*/ 733425 w 3714750"/>
                <a:gd name="connsiteY76" fmla="*/ 269875 h 927100"/>
                <a:gd name="connsiteX77" fmla="*/ 609600 w 3714750"/>
                <a:gd name="connsiteY77" fmla="*/ 269875 h 927100"/>
                <a:gd name="connsiteX78" fmla="*/ 609600 w 3714750"/>
                <a:gd name="connsiteY78" fmla="*/ 254000 h 927100"/>
                <a:gd name="connsiteX79" fmla="*/ 581025 w 3714750"/>
                <a:gd name="connsiteY79" fmla="*/ 254000 h 927100"/>
                <a:gd name="connsiteX80" fmla="*/ 581025 w 3714750"/>
                <a:gd name="connsiteY80" fmla="*/ 238125 h 927100"/>
                <a:gd name="connsiteX81" fmla="*/ 581025 w 3714750"/>
                <a:gd name="connsiteY81" fmla="*/ 215900 h 927100"/>
                <a:gd name="connsiteX82" fmla="*/ 434975 w 3714750"/>
                <a:gd name="connsiteY82" fmla="*/ 215900 h 927100"/>
                <a:gd name="connsiteX83" fmla="*/ 450850 w 3714750"/>
                <a:gd name="connsiteY83" fmla="*/ 200025 h 927100"/>
                <a:gd name="connsiteX84" fmla="*/ 425450 w 3714750"/>
                <a:gd name="connsiteY84" fmla="*/ 200025 h 927100"/>
                <a:gd name="connsiteX85" fmla="*/ 425450 w 3714750"/>
                <a:gd name="connsiteY85" fmla="*/ 158750 h 927100"/>
                <a:gd name="connsiteX86" fmla="*/ 384175 w 3714750"/>
                <a:gd name="connsiteY86" fmla="*/ 158750 h 927100"/>
                <a:gd name="connsiteX87" fmla="*/ 384175 w 3714750"/>
                <a:gd name="connsiteY87" fmla="*/ 142875 h 927100"/>
                <a:gd name="connsiteX88" fmla="*/ 355600 w 3714750"/>
                <a:gd name="connsiteY88" fmla="*/ 142875 h 927100"/>
                <a:gd name="connsiteX89" fmla="*/ 355600 w 3714750"/>
                <a:gd name="connsiteY89" fmla="*/ 127000 h 927100"/>
                <a:gd name="connsiteX90" fmla="*/ 225425 w 3714750"/>
                <a:gd name="connsiteY90" fmla="*/ 127000 h 927100"/>
                <a:gd name="connsiteX91" fmla="*/ 225425 w 3714750"/>
                <a:gd name="connsiteY91" fmla="*/ 117475 h 927100"/>
                <a:gd name="connsiteX92" fmla="*/ 209550 w 3714750"/>
                <a:gd name="connsiteY92" fmla="*/ 117475 h 927100"/>
                <a:gd name="connsiteX93" fmla="*/ 209550 w 3714750"/>
                <a:gd name="connsiteY93" fmla="*/ 82550 h 927100"/>
                <a:gd name="connsiteX94" fmla="*/ 0 w 3714750"/>
                <a:gd name="connsiteY94" fmla="*/ 82550 h 927100"/>
                <a:gd name="connsiteX95" fmla="*/ 19050 w 3714750"/>
                <a:gd name="connsiteY95" fmla="*/ 44450 h 927100"/>
                <a:gd name="connsiteX96" fmla="*/ 60325 w 3714750"/>
                <a:gd name="connsiteY96" fmla="*/ 53975 h 927100"/>
                <a:gd name="connsiteX97" fmla="*/ 104775 w 3714750"/>
                <a:gd name="connsiteY97" fmla="*/ 57150 h 927100"/>
                <a:gd name="connsiteX98" fmla="*/ 47625 w 3714750"/>
                <a:gd name="connsiteY98" fmla="*/ 0 h 927100"/>
                <a:gd name="connsiteX0" fmla="*/ 3714750 w 3714750"/>
                <a:gd name="connsiteY0" fmla="*/ 884243 h 884243"/>
                <a:gd name="connsiteX1" fmla="*/ 3181350 w 3714750"/>
                <a:gd name="connsiteY1" fmla="*/ 884243 h 884243"/>
                <a:gd name="connsiteX2" fmla="*/ 3181350 w 3714750"/>
                <a:gd name="connsiteY2" fmla="*/ 862018 h 884243"/>
                <a:gd name="connsiteX3" fmla="*/ 3175000 w 3714750"/>
                <a:gd name="connsiteY3" fmla="*/ 862018 h 884243"/>
                <a:gd name="connsiteX4" fmla="*/ 3175000 w 3714750"/>
                <a:gd name="connsiteY4" fmla="*/ 839793 h 884243"/>
                <a:gd name="connsiteX5" fmla="*/ 3073400 w 3714750"/>
                <a:gd name="connsiteY5" fmla="*/ 839793 h 884243"/>
                <a:gd name="connsiteX6" fmla="*/ 3086100 w 3714750"/>
                <a:gd name="connsiteY6" fmla="*/ 827093 h 884243"/>
                <a:gd name="connsiteX7" fmla="*/ 3054350 w 3714750"/>
                <a:gd name="connsiteY7" fmla="*/ 827093 h 884243"/>
                <a:gd name="connsiteX8" fmla="*/ 3054350 w 3714750"/>
                <a:gd name="connsiteY8" fmla="*/ 808043 h 884243"/>
                <a:gd name="connsiteX9" fmla="*/ 3035300 w 3714750"/>
                <a:gd name="connsiteY9" fmla="*/ 808043 h 884243"/>
                <a:gd name="connsiteX10" fmla="*/ 3035300 w 3714750"/>
                <a:gd name="connsiteY10" fmla="*/ 785818 h 884243"/>
                <a:gd name="connsiteX11" fmla="*/ 3022600 w 3714750"/>
                <a:gd name="connsiteY11" fmla="*/ 785818 h 884243"/>
                <a:gd name="connsiteX12" fmla="*/ 3022600 w 3714750"/>
                <a:gd name="connsiteY12" fmla="*/ 785818 h 884243"/>
                <a:gd name="connsiteX13" fmla="*/ 3022600 w 3714750"/>
                <a:gd name="connsiteY13" fmla="*/ 766768 h 884243"/>
                <a:gd name="connsiteX14" fmla="*/ 2936875 w 3714750"/>
                <a:gd name="connsiteY14" fmla="*/ 766768 h 884243"/>
                <a:gd name="connsiteX15" fmla="*/ 2936875 w 3714750"/>
                <a:gd name="connsiteY15" fmla="*/ 766768 h 884243"/>
                <a:gd name="connsiteX16" fmla="*/ 2936875 w 3714750"/>
                <a:gd name="connsiteY16" fmla="*/ 747718 h 884243"/>
                <a:gd name="connsiteX17" fmla="*/ 2587625 w 3714750"/>
                <a:gd name="connsiteY17" fmla="*/ 747718 h 884243"/>
                <a:gd name="connsiteX18" fmla="*/ 2587625 w 3714750"/>
                <a:gd name="connsiteY18" fmla="*/ 722318 h 884243"/>
                <a:gd name="connsiteX19" fmla="*/ 2571750 w 3714750"/>
                <a:gd name="connsiteY19" fmla="*/ 722318 h 884243"/>
                <a:gd name="connsiteX20" fmla="*/ 2571750 w 3714750"/>
                <a:gd name="connsiteY20" fmla="*/ 712793 h 884243"/>
                <a:gd name="connsiteX21" fmla="*/ 2339975 w 3714750"/>
                <a:gd name="connsiteY21" fmla="*/ 712793 h 884243"/>
                <a:gd name="connsiteX22" fmla="*/ 2324100 w 3714750"/>
                <a:gd name="connsiteY22" fmla="*/ 696918 h 884243"/>
                <a:gd name="connsiteX23" fmla="*/ 2222500 w 3714750"/>
                <a:gd name="connsiteY23" fmla="*/ 696918 h 884243"/>
                <a:gd name="connsiteX24" fmla="*/ 2222500 w 3714750"/>
                <a:gd name="connsiteY24" fmla="*/ 696918 h 884243"/>
                <a:gd name="connsiteX25" fmla="*/ 2203450 w 3714750"/>
                <a:gd name="connsiteY25" fmla="*/ 677868 h 884243"/>
                <a:gd name="connsiteX26" fmla="*/ 2184400 w 3714750"/>
                <a:gd name="connsiteY26" fmla="*/ 658818 h 884243"/>
                <a:gd name="connsiteX27" fmla="*/ 2184400 w 3714750"/>
                <a:gd name="connsiteY27" fmla="*/ 658818 h 884243"/>
                <a:gd name="connsiteX28" fmla="*/ 2184400 w 3714750"/>
                <a:gd name="connsiteY28" fmla="*/ 633418 h 884243"/>
                <a:gd name="connsiteX29" fmla="*/ 2006600 w 3714750"/>
                <a:gd name="connsiteY29" fmla="*/ 633418 h 884243"/>
                <a:gd name="connsiteX30" fmla="*/ 2006600 w 3714750"/>
                <a:gd name="connsiteY30" fmla="*/ 617543 h 884243"/>
                <a:gd name="connsiteX31" fmla="*/ 1863725 w 3714750"/>
                <a:gd name="connsiteY31" fmla="*/ 617543 h 884243"/>
                <a:gd name="connsiteX32" fmla="*/ 1863725 w 3714750"/>
                <a:gd name="connsiteY32" fmla="*/ 601668 h 884243"/>
                <a:gd name="connsiteX33" fmla="*/ 1752600 w 3714750"/>
                <a:gd name="connsiteY33" fmla="*/ 601668 h 884243"/>
                <a:gd name="connsiteX34" fmla="*/ 1768475 w 3714750"/>
                <a:gd name="connsiteY34" fmla="*/ 585793 h 884243"/>
                <a:gd name="connsiteX35" fmla="*/ 1685925 w 3714750"/>
                <a:gd name="connsiteY35" fmla="*/ 585793 h 884243"/>
                <a:gd name="connsiteX36" fmla="*/ 1685925 w 3714750"/>
                <a:gd name="connsiteY36" fmla="*/ 585793 h 884243"/>
                <a:gd name="connsiteX37" fmla="*/ 1685925 w 3714750"/>
                <a:gd name="connsiteY37" fmla="*/ 585793 h 884243"/>
                <a:gd name="connsiteX38" fmla="*/ 1676400 w 3714750"/>
                <a:gd name="connsiteY38" fmla="*/ 576268 h 884243"/>
                <a:gd name="connsiteX39" fmla="*/ 1676400 w 3714750"/>
                <a:gd name="connsiteY39" fmla="*/ 557218 h 884243"/>
                <a:gd name="connsiteX40" fmla="*/ 1508125 w 3714750"/>
                <a:gd name="connsiteY40" fmla="*/ 557218 h 884243"/>
                <a:gd name="connsiteX41" fmla="*/ 1514475 w 3714750"/>
                <a:gd name="connsiteY41" fmla="*/ 550868 h 884243"/>
                <a:gd name="connsiteX42" fmla="*/ 1489075 w 3714750"/>
                <a:gd name="connsiteY42" fmla="*/ 550868 h 884243"/>
                <a:gd name="connsiteX43" fmla="*/ 1489075 w 3714750"/>
                <a:gd name="connsiteY43" fmla="*/ 550868 h 884243"/>
                <a:gd name="connsiteX44" fmla="*/ 1470025 w 3714750"/>
                <a:gd name="connsiteY44" fmla="*/ 550868 h 884243"/>
                <a:gd name="connsiteX45" fmla="*/ 1470025 w 3714750"/>
                <a:gd name="connsiteY45" fmla="*/ 515943 h 884243"/>
                <a:gd name="connsiteX46" fmla="*/ 1377950 w 3714750"/>
                <a:gd name="connsiteY46" fmla="*/ 515943 h 884243"/>
                <a:gd name="connsiteX47" fmla="*/ 1377950 w 3714750"/>
                <a:gd name="connsiteY47" fmla="*/ 484193 h 884243"/>
                <a:gd name="connsiteX48" fmla="*/ 1320800 w 3714750"/>
                <a:gd name="connsiteY48" fmla="*/ 484193 h 884243"/>
                <a:gd name="connsiteX49" fmla="*/ 1327150 w 3714750"/>
                <a:gd name="connsiteY49" fmla="*/ 477843 h 884243"/>
                <a:gd name="connsiteX50" fmla="*/ 1292225 w 3714750"/>
                <a:gd name="connsiteY50" fmla="*/ 477843 h 884243"/>
                <a:gd name="connsiteX51" fmla="*/ 1292225 w 3714750"/>
                <a:gd name="connsiteY51" fmla="*/ 458793 h 884243"/>
                <a:gd name="connsiteX52" fmla="*/ 1212850 w 3714750"/>
                <a:gd name="connsiteY52" fmla="*/ 458793 h 884243"/>
                <a:gd name="connsiteX53" fmla="*/ 1212850 w 3714750"/>
                <a:gd name="connsiteY53" fmla="*/ 458793 h 884243"/>
                <a:gd name="connsiteX54" fmla="*/ 1212850 w 3714750"/>
                <a:gd name="connsiteY54" fmla="*/ 439743 h 884243"/>
                <a:gd name="connsiteX55" fmla="*/ 1155700 w 3714750"/>
                <a:gd name="connsiteY55" fmla="*/ 439743 h 884243"/>
                <a:gd name="connsiteX56" fmla="*/ 1155700 w 3714750"/>
                <a:gd name="connsiteY56" fmla="*/ 439743 h 884243"/>
                <a:gd name="connsiteX57" fmla="*/ 1155700 w 3714750"/>
                <a:gd name="connsiteY57" fmla="*/ 420693 h 884243"/>
                <a:gd name="connsiteX58" fmla="*/ 1136650 w 3714750"/>
                <a:gd name="connsiteY58" fmla="*/ 420693 h 884243"/>
                <a:gd name="connsiteX59" fmla="*/ 1155700 w 3714750"/>
                <a:gd name="connsiteY59" fmla="*/ 401643 h 884243"/>
                <a:gd name="connsiteX60" fmla="*/ 1133475 w 3714750"/>
                <a:gd name="connsiteY60" fmla="*/ 401643 h 884243"/>
                <a:gd name="connsiteX61" fmla="*/ 1133475 w 3714750"/>
                <a:gd name="connsiteY61" fmla="*/ 376243 h 884243"/>
                <a:gd name="connsiteX62" fmla="*/ 962025 w 3714750"/>
                <a:gd name="connsiteY62" fmla="*/ 376243 h 884243"/>
                <a:gd name="connsiteX63" fmla="*/ 962025 w 3714750"/>
                <a:gd name="connsiteY63" fmla="*/ 354018 h 884243"/>
                <a:gd name="connsiteX64" fmla="*/ 901700 w 3714750"/>
                <a:gd name="connsiteY64" fmla="*/ 354018 h 884243"/>
                <a:gd name="connsiteX65" fmla="*/ 901700 w 3714750"/>
                <a:gd name="connsiteY65" fmla="*/ 334968 h 884243"/>
                <a:gd name="connsiteX66" fmla="*/ 879475 w 3714750"/>
                <a:gd name="connsiteY66" fmla="*/ 334968 h 884243"/>
                <a:gd name="connsiteX67" fmla="*/ 879475 w 3714750"/>
                <a:gd name="connsiteY67" fmla="*/ 312743 h 884243"/>
                <a:gd name="connsiteX68" fmla="*/ 819150 w 3714750"/>
                <a:gd name="connsiteY68" fmla="*/ 312743 h 884243"/>
                <a:gd name="connsiteX69" fmla="*/ 819150 w 3714750"/>
                <a:gd name="connsiteY69" fmla="*/ 312743 h 884243"/>
                <a:gd name="connsiteX70" fmla="*/ 819150 w 3714750"/>
                <a:gd name="connsiteY70" fmla="*/ 293693 h 884243"/>
                <a:gd name="connsiteX71" fmla="*/ 777875 w 3714750"/>
                <a:gd name="connsiteY71" fmla="*/ 293693 h 884243"/>
                <a:gd name="connsiteX72" fmla="*/ 777875 w 3714750"/>
                <a:gd name="connsiteY72" fmla="*/ 268293 h 884243"/>
                <a:gd name="connsiteX73" fmla="*/ 765175 w 3714750"/>
                <a:gd name="connsiteY73" fmla="*/ 280993 h 884243"/>
                <a:gd name="connsiteX74" fmla="*/ 765175 w 3714750"/>
                <a:gd name="connsiteY74" fmla="*/ 242893 h 884243"/>
                <a:gd name="connsiteX75" fmla="*/ 717550 w 3714750"/>
                <a:gd name="connsiteY75" fmla="*/ 242893 h 884243"/>
                <a:gd name="connsiteX76" fmla="*/ 733425 w 3714750"/>
                <a:gd name="connsiteY76" fmla="*/ 227018 h 884243"/>
                <a:gd name="connsiteX77" fmla="*/ 609600 w 3714750"/>
                <a:gd name="connsiteY77" fmla="*/ 227018 h 884243"/>
                <a:gd name="connsiteX78" fmla="*/ 609600 w 3714750"/>
                <a:gd name="connsiteY78" fmla="*/ 211143 h 884243"/>
                <a:gd name="connsiteX79" fmla="*/ 581025 w 3714750"/>
                <a:gd name="connsiteY79" fmla="*/ 211143 h 884243"/>
                <a:gd name="connsiteX80" fmla="*/ 581025 w 3714750"/>
                <a:gd name="connsiteY80" fmla="*/ 195268 h 884243"/>
                <a:gd name="connsiteX81" fmla="*/ 581025 w 3714750"/>
                <a:gd name="connsiteY81" fmla="*/ 173043 h 884243"/>
                <a:gd name="connsiteX82" fmla="*/ 434975 w 3714750"/>
                <a:gd name="connsiteY82" fmla="*/ 173043 h 884243"/>
                <a:gd name="connsiteX83" fmla="*/ 450850 w 3714750"/>
                <a:gd name="connsiteY83" fmla="*/ 157168 h 884243"/>
                <a:gd name="connsiteX84" fmla="*/ 425450 w 3714750"/>
                <a:gd name="connsiteY84" fmla="*/ 157168 h 884243"/>
                <a:gd name="connsiteX85" fmla="*/ 425450 w 3714750"/>
                <a:gd name="connsiteY85" fmla="*/ 115893 h 884243"/>
                <a:gd name="connsiteX86" fmla="*/ 384175 w 3714750"/>
                <a:gd name="connsiteY86" fmla="*/ 115893 h 884243"/>
                <a:gd name="connsiteX87" fmla="*/ 384175 w 3714750"/>
                <a:gd name="connsiteY87" fmla="*/ 100018 h 884243"/>
                <a:gd name="connsiteX88" fmla="*/ 355600 w 3714750"/>
                <a:gd name="connsiteY88" fmla="*/ 100018 h 884243"/>
                <a:gd name="connsiteX89" fmla="*/ 355600 w 3714750"/>
                <a:gd name="connsiteY89" fmla="*/ 84143 h 884243"/>
                <a:gd name="connsiteX90" fmla="*/ 225425 w 3714750"/>
                <a:gd name="connsiteY90" fmla="*/ 84143 h 884243"/>
                <a:gd name="connsiteX91" fmla="*/ 225425 w 3714750"/>
                <a:gd name="connsiteY91" fmla="*/ 74618 h 884243"/>
                <a:gd name="connsiteX92" fmla="*/ 209550 w 3714750"/>
                <a:gd name="connsiteY92" fmla="*/ 74618 h 884243"/>
                <a:gd name="connsiteX93" fmla="*/ 209550 w 3714750"/>
                <a:gd name="connsiteY93" fmla="*/ 39693 h 884243"/>
                <a:gd name="connsiteX94" fmla="*/ 0 w 3714750"/>
                <a:gd name="connsiteY94" fmla="*/ 39693 h 884243"/>
                <a:gd name="connsiteX95" fmla="*/ 19050 w 3714750"/>
                <a:gd name="connsiteY95" fmla="*/ 1593 h 884243"/>
                <a:gd name="connsiteX96" fmla="*/ 60325 w 3714750"/>
                <a:gd name="connsiteY96" fmla="*/ 11118 h 884243"/>
                <a:gd name="connsiteX97" fmla="*/ 104775 w 3714750"/>
                <a:gd name="connsiteY97" fmla="*/ 14293 h 884243"/>
                <a:gd name="connsiteX0" fmla="*/ 3714750 w 3714750"/>
                <a:gd name="connsiteY0" fmla="*/ 884243 h 884243"/>
                <a:gd name="connsiteX1" fmla="*/ 3181350 w 3714750"/>
                <a:gd name="connsiteY1" fmla="*/ 884243 h 884243"/>
                <a:gd name="connsiteX2" fmla="*/ 3181350 w 3714750"/>
                <a:gd name="connsiteY2" fmla="*/ 862018 h 884243"/>
                <a:gd name="connsiteX3" fmla="*/ 3175000 w 3714750"/>
                <a:gd name="connsiteY3" fmla="*/ 862018 h 884243"/>
                <a:gd name="connsiteX4" fmla="*/ 3175000 w 3714750"/>
                <a:gd name="connsiteY4" fmla="*/ 839793 h 884243"/>
                <a:gd name="connsiteX5" fmla="*/ 3073400 w 3714750"/>
                <a:gd name="connsiteY5" fmla="*/ 839793 h 884243"/>
                <a:gd name="connsiteX6" fmla="*/ 3086100 w 3714750"/>
                <a:gd name="connsiteY6" fmla="*/ 827093 h 884243"/>
                <a:gd name="connsiteX7" fmla="*/ 3054350 w 3714750"/>
                <a:gd name="connsiteY7" fmla="*/ 827093 h 884243"/>
                <a:gd name="connsiteX8" fmla="*/ 3054350 w 3714750"/>
                <a:gd name="connsiteY8" fmla="*/ 808043 h 884243"/>
                <a:gd name="connsiteX9" fmla="*/ 3035300 w 3714750"/>
                <a:gd name="connsiteY9" fmla="*/ 808043 h 884243"/>
                <a:gd name="connsiteX10" fmla="*/ 3035300 w 3714750"/>
                <a:gd name="connsiteY10" fmla="*/ 785818 h 884243"/>
                <a:gd name="connsiteX11" fmla="*/ 3022600 w 3714750"/>
                <a:gd name="connsiteY11" fmla="*/ 785818 h 884243"/>
                <a:gd name="connsiteX12" fmla="*/ 3022600 w 3714750"/>
                <a:gd name="connsiteY12" fmla="*/ 785818 h 884243"/>
                <a:gd name="connsiteX13" fmla="*/ 3022600 w 3714750"/>
                <a:gd name="connsiteY13" fmla="*/ 766768 h 884243"/>
                <a:gd name="connsiteX14" fmla="*/ 2936875 w 3714750"/>
                <a:gd name="connsiteY14" fmla="*/ 766768 h 884243"/>
                <a:gd name="connsiteX15" fmla="*/ 2936875 w 3714750"/>
                <a:gd name="connsiteY15" fmla="*/ 766768 h 884243"/>
                <a:gd name="connsiteX16" fmla="*/ 2936875 w 3714750"/>
                <a:gd name="connsiteY16" fmla="*/ 747718 h 884243"/>
                <a:gd name="connsiteX17" fmla="*/ 2587625 w 3714750"/>
                <a:gd name="connsiteY17" fmla="*/ 747718 h 884243"/>
                <a:gd name="connsiteX18" fmla="*/ 2587625 w 3714750"/>
                <a:gd name="connsiteY18" fmla="*/ 722318 h 884243"/>
                <a:gd name="connsiteX19" fmla="*/ 2571750 w 3714750"/>
                <a:gd name="connsiteY19" fmla="*/ 722318 h 884243"/>
                <a:gd name="connsiteX20" fmla="*/ 2571750 w 3714750"/>
                <a:gd name="connsiteY20" fmla="*/ 712793 h 884243"/>
                <a:gd name="connsiteX21" fmla="*/ 2339975 w 3714750"/>
                <a:gd name="connsiteY21" fmla="*/ 712793 h 884243"/>
                <a:gd name="connsiteX22" fmla="*/ 2324100 w 3714750"/>
                <a:gd name="connsiteY22" fmla="*/ 696918 h 884243"/>
                <a:gd name="connsiteX23" fmla="*/ 2222500 w 3714750"/>
                <a:gd name="connsiteY23" fmla="*/ 696918 h 884243"/>
                <a:gd name="connsiteX24" fmla="*/ 2222500 w 3714750"/>
                <a:gd name="connsiteY24" fmla="*/ 696918 h 884243"/>
                <a:gd name="connsiteX25" fmla="*/ 2203450 w 3714750"/>
                <a:gd name="connsiteY25" fmla="*/ 677868 h 884243"/>
                <a:gd name="connsiteX26" fmla="*/ 2184400 w 3714750"/>
                <a:gd name="connsiteY26" fmla="*/ 658818 h 884243"/>
                <a:gd name="connsiteX27" fmla="*/ 2184400 w 3714750"/>
                <a:gd name="connsiteY27" fmla="*/ 658818 h 884243"/>
                <a:gd name="connsiteX28" fmla="*/ 2184400 w 3714750"/>
                <a:gd name="connsiteY28" fmla="*/ 633418 h 884243"/>
                <a:gd name="connsiteX29" fmla="*/ 2006600 w 3714750"/>
                <a:gd name="connsiteY29" fmla="*/ 633418 h 884243"/>
                <a:gd name="connsiteX30" fmla="*/ 2006600 w 3714750"/>
                <a:gd name="connsiteY30" fmla="*/ 617543 h 884243"/>
                <a:gd name="connsiteX31" fmla="*/ 1863725 w 3714750"/>
                <a:gd name="connsiteY31" fmla="*/ 617543 h 884243"/>
                <a:gd name="connsiteX32" fmla="*/ 1863725 w 3714750"/>
                <a:gd name="connsiteY32" fmla="*/ 601668 h 884243"/>
                <a:gd name="connsiteX33" fmla="*/ 1752600 w 3714750"/>
                <a:gd name="connsiteY33" fmla="*/ 601668 h 884243"/>
                <a:gd name="connsiteX34" fmla="*/ 1768475 w 3714750"/>
                <a:gd name="connsiteY34" fmla="*/ 585793 h 884243"/>
                <a:gd name="connsiteX35" fmla="*/ 1685925 w 3714750"/>
                <a:gd name="connsiteY35" fmla="*/ 585793 h 884243"/>
                <a:gd name="connsiteX36" fmla="*/ 1685925 w 3714750"/>
                <a:gd name="connsiteY36" fmla="*/ 585793 h 884243"/>
                <a:gd name="connsiteX37" fmla="*/ 1685925 w 3714750"/>
                <a:gd name="connsiteY37" fmla="*/ 585793 h 884243"/>
                <a:gd name="connsiteX38" fmla="*/ 1676400 w 3714750"/>
                <a:gd name="connsiteY38" fmla="*/ 576268 h 884243"/>
                <a:gd name="connsiteX39" fmla="*/ 1676400 w 3714750"/>
                <a:gd name="connsiteY39" fmla="*/ 557218 h 884243"/>
                <a:gd name="connsiteX40" fmla="*/ 1508125 w 3714750"/>
                <a:gd name="connsiteY40" fmla="*/ 557218 h 884243"/>
                <a:gd name="connsiteX41" fmla="*/ 1514475 w 3714750"/>
                <a:gd name="connsiteY41" fmla="*/ 550868 h 884243"/>
                <a:gd name="connsiteX42" fmla="*/ 1489075 w 3714750"/>
                <a:gd name="connsiteY42" fmla="*/ 550868 h 884243"/>
                <a:gd name="connsiteX43" fmla="*/ 1489075 w 3714750"/>
                <a:gd name="connsiteY43" fmla="*/ 550868 h 884243"/>
                <a:gd name="connsiteX44" fmla="*/ 1470025 w 3714750"/>
                <a:gd name="connsiteY44" fmla="*/ 550868 h 884243"/>
                <a:gd name="connsiteX45" fmla="*/ 1470025 w 3714750"/>
                <a:gd name="connsiteY45" fmla="*/ 515943 h 884243"/>
                <a:gd name="connsiteX46" fmla="*/ 1377950 w 3714750"/>
                <a:gd name="connsiteY46" fmla="*/ 515943 h 884243"/>
                <a:gd name="connsiteX47" fmla="*/ 1377950 w 3714750"/>
                <a:gd name="connsiteY47" fmla="*/ 484193 h 884243"/>
                <a:gd name="connsiteX48" fmla="*/ 1320800 w 3714750"/>
                <a:gd name="connsiteY48" fmla="*/ 484193 h 884243"/>
                <a:gd name="connsiteX49" fmla="*/ 1327150 w 3714750"/>
                <a:gd name="connsiteY49" fmla="*/ 477843 h 884243"/>
                <a:gd name="connsiteX50" fmla="*/ 1292225 w 3714750"/>
                <a:gd name="connsiteY50" fmla="*/ 477843 h 884243"/>
                <a:gd name="connsiteX51" fmla="*/ 1292225 w 3714750"/>
                <a:gd name="connsiteY51" fmla="*/ 458793 h 884243"/>
                <a:gd name="connsiteX52" fmla="*/ 1212850 w 3714750"/>
                <a:gd name="connsiteY52" fmla="*/ 458793 h 884243"/>
                <a:gd name="connsiteX53" fmla="*/ 1212850 w 3714750"/>
                <a:gd name="connsiteY53" fmla="*/ 458793 h 884243"/>
                <a:gd name="connsiteX54" fmla="*/ 1212850 w 3714750"/>
                <a:gd name="connsiteY54" fmla="*/ 439743 h 884243"/>
                <a:gd name="connsiteX55" fmla="*/ 1155700 w 3714750"/>
                <a:gd name="connsiteY55" fmla="*/ 439743 h 884243"/>
                <a:gd name="connsiteX56" fmla="*/ 1155700 w 3714750"/>
                <a:gd name="connsiteY56" fmla="*/ 439743 h 884243"/>
                <a:gd name="connsiteX57" fmla="*/ 1155700 w 3714750"/>
                <a:gd name="connsiteY57" fmla="*/ 420693 h 884243"/>
                <a:gd name="connsiteX58" fmla="*/ 1136650 w 3714750"/>
                <a:gd name="connsiteY58" fmla="*/ 420693 h 884243"/>
                <a:gd name="connsiteX59" fmla="*/ 1155700 w 3714750"/>
                <a:gd name="connsiteY59" fmla="*/ 401643 h 884243"/>
                <a:gd name="connsiteX60" fmla="*/ 1133475 w 3714750"/>
                <a:gd name="connsiteY60" fmla="*/ 401643 h 884243"/>
                <a:gd name="connsiteX61" fmla="*/ 1133475 w 3714750"/>
                <a:gd name="connsiteY61" fmla="*/ 376243 h 884243"/>
                <a:gd name="connsiteX62" fmla="*/ 962025 w 3714750"/>
                <a:gd name="connsiteY62" fmla="*/ 376243 h 884243"/>
                <a:gd name="connsiteX63" fmla="*/ 962025 w 3714750"/>
                <a:gd name="connsiteY63" fmla="*/ 354018 h 884243"/>
                <a:gd name="connsiteX64" fmla="*/ 901700 w 3714750"/>
                <a:gd name="connsiteY64" fmla="*/ 354018 h 884243"/>
                <a:gd name="connsiteX65" fmla="*/ 901700 w 3714750"/>
                <a:gd name="connsiteY65" fmla="*/ 334968 h 884243"/>
                <a:gd name="connsiteX66" fmla="*/ 879475 w 3714750"/>
                <a:gd name="connsiteY66" fmla="*/ 334968 h 884243"/>
                <a:gd name="connsiteX67" fmla="*/ 879475 w 3714750"/>
                <a:gd name="connsiteY67" fmla="*/ 312743 h 884243"/>
                <a:gd name="connsiteX68" fmla="*/ 819150 w 3714750"/>
                <a:gd name="connsiteY68" fmla="*/ 312743 h 884243"/>
                <a:gd name="connsiteX69" fmla="*/ 819150 w 3714750"/>
                <a:gd name="connsiteY69" fmla="*/ 312743 h 884243"/>
                <a:gd name="connsiteX70" fmla="*/ 819150 w 3714750"/>
                <a:gd name="connsiteY70" fmla="*/ 293693 h 884243"/>
                <a:gd name="connsiteX71" fmla="*/ 777875 w 3714750"/>
                <a:gd name="connsiteY71" fmla="*/ 293693 h 884243"/>
                <a:gd name="connsiteX72" fmla="*/ 777875 w 3714750"/>
                <a:gd name="connsiteY72" fmla="*/ 268293 h 884243"/>
                <a:gd name="connsiteX73" fmla="*/ 765175 w 3714750"/>
                <a:gd name="connsiteY73" fmla="*/ 280993 h 884243"/>
                <a:gd name="connsiteX74" fmla="*/ 765175 w 3714750"/>
                <a:gd name="connsiteY74" fmla="*/ 242893 h 884243"/>
                <a:gd name="connsiteX75" fmla="*/ 717550 w 3714750"/>
                <a:gd name="connsiteY75" fmla="*/ 242893 h 884243"/>
                <a:gd name="connsiteX76" fmla="*/ 733425 w 3714750"/>
                <a:gd name="connsiteY76" fmla="*/ 227018 h 884243"/>
                <a:gd name="connsiteX77" fmla="*/ 609600 w 3714750"/>
                <a:gd name="connsiteY77" fmla="*/ 227018 h 884243"/>
                <a:gd name="connsiteX78" fmla="*/ 609600 w 3714750"/>
                <a:gd name="connsiteY78" fmla="*/ 211143 h 884243"/>
                <a:gd name="connsiteX79" fmla="*/ 581025 w 3714750"/>
                <a:gd name="connsiteY79" fmla="*/ 211143 h 884243"/>
                <a:gd name="connsiteX80" fmla="*/ 581025 w 3714750"/>
                <a:gd name="connsiteY80" fmla="*/ 195268 h 884243"/>
                <a:gd name="connsiteX81" fmla="*/ 581025 w 3714750"/>
                <a:gd name="connsiteY81" fmla="*/ 173043 h 884243"/>
                <a:gd name="connsiteX82" fmla="*/ 434975 w 3714750"/>
                <a:gd name="connsiteY82" fmla="*/ 173043 h 884243"/>
                <a:gd name="connsiteX83" fmla="*/ 450850 w 3714750"/>
                <a:gd name="connsiteY83" fmla="*/ 157168 h 884243"/>
                <a:gd name="connsiteX84" fmla="*/ 425450 w 3714750"/>
                <a:gd name="connsiteY84" fmla="*/ 157168 h 884243"/>
                <a:gd name="connsiteX85" fmla="*/ 425450 w 3714750"/>
                <a:gd name="connsiteY85" fmla="*/ 115893 h 884243"/>
                <a:gd name="connsiteX86" fmla="*/ 384175 w 3714750"/>
                <a:gd name="connsiteY86" fmla="*/ 115893 h 884243"/>
                <a:gd name="connsiteX87" fmla="*/ 384175 w 3714750"/>
                <a:gd name="connsiteY87" fmla="*/ 100018 h 884243"/>
                <a:gd name="connsiteX88" fmla="*/ 355600 w 3714750"/>
                <a:gd name="connsiteY88" fmla="*/ 100018 h 884243"/>
                <a:gd name="connsiteX89" fmla="*/ 355600 w 3714750"/>
                <a:gd name="connsiteY89" fmla="*/ 84143 h 884243"/>
                <a:gd name="connsiteX90" fmla="*/ 225425 w 3714750"/>
                <a:gd name="connsiteY90" fmla="*/ 84143 h 884243"/>
                <a:gd name="connsiteX91" fmla="*/ 225425 w 3714750"/>
                <a:gd name="connsiteY91" fmla="*/ 74618 h 884243"/>
                <a:gd name="connsiteX92" fmla="*/ 209550 w 3714750"/>
                <a:gd name="connsiteY92" fmla="*/ 74618 h 884243"/>
                <a:gd name="connsiteX93" fmla="*/ 209550 w 3714750"/>
                <a:gd name="connsiteY93" fmla="*/ 39693 h 884243"/>
                <a:gd name="connsiteX94" fmla="*/ 0 w 3714750"/>
                <a:gd name="connsiteY94" fmla="*/ 39693 h 884243"/>
                <a:gd name="connsiteX95" fmla="*/ 19050 w 3714750"/>
                <a:gd name="connsiteY95" fmla="*/ 1593 h 884243"/>
                <a:gd name="connsiteX96" fmla="*/ 60325 w 3714750"/>
                <a:gd name="connsiteY96" fmla="*/ 11118 h 884243"/>
                <a:gd name="connsiteX0" fmla="*/ 3714750 w 3714750"/>
                <a:gd name="connsiteY0" fmla="*/ 882650 h 882650"/>
                <a:gd name="connsiteX1" fmla="*/ 3181350 w 3714750"/>
                <a:gd name="connsiteY1" fmla="*/ 882650 h 882650"/>
                <a:gd name="connsiteX2" fmla="*/ 3181350 w 3714750"/>
                <a:gd name="connsiteY2" fmla="*/ 860425 h 882650"/>
                <a:gd name="connsiteX3" fmla="*/ 3175000 w 3714750"/>
                <a:gd name="connsiteY3" fmla="*/ 860425 h 882650"/>
                <a:gd name="connsiteX4" fmla="*/ 3175000 w 3714750"/>
                <a:gd name="connsiteY4" fmla="*/ 838200 h 882650"/>
                <a:gd name="connsiteX5" fmla="*/ 3073400 w 3714750"/>
                <a:gd name="connsiteY5" fmla="*/ 838200 h 882650"/>
                <a:gd name="connsiteX6" fmla="*/ 3086100 w 3714750"/>
                <a:gd name="connsiteY6" fmla="*/ 825500 h 882650"/>
                <a:gd name="connsiteX7" fmla="*/ 3054350 w 3714750"/>
                <a:gd name="connsiteY7" fmla="*/ 825500 h 882650"/>
                <a:gd name="connsiteX8" fmla="*/ 3054350 w 3714750"/>
                <a:gd name="connsiteY8" fmla="*/ 806450 h 882650"/>
                <a:gd name="connsiteX9" fmla="*/ 3035300 w 3714750"/>
                <a:gd name="connsiteY9" fmla="*/ 806450 h 882650"/>
                <a:gd name="connsiteX10" fmla="*/ 3035300 w 3714750"/>
                <a:gd name="connsiteY10" fmla="*/ 784225 h 882650"/>
                <a:gd name="connsiteX11" fmla="*/ 3022600 w 3714750"/>
                <a:gd name="connsiteY11" fmla="*/ 784225 h 882650"/>
                <a:gd name="connsiteX12" fmla="*/ 3022600 w 3714750"/>
                <a:gd name="connsiteY12" fmla="*/ 784225 h 882650"/>
                <a:gd name="connsiteX13" fmla="*/ 3022600 w 3714750"/>
                <a:gd name="connsiteY13" fmla="*/ 765175 h 882650"/>
                <a:gd name="connsiteX14" fmla="*/ 2936875 w 3714750"/>
                <a:gd name="connsiteY14" fmla="*/ 765175 h 882650"/>
                <a:gd name="connsiteX15" fmla="*/ 2936875 w 3714750"/>
                <a:gd name="connsiteY15" fmla="*/ 765175 h 882650"/>
                <a:gd name="connsiteX16" fmla="*/ 2936875 w 3714750"/>
                <a:gd name="connsiteY16" fmla="*/ 746125 h 882650"/>
                <a:gd name="connsiteX17" fmla="*/ 2587625 w 3714750"/>
                <a:gd name="connsiteY17" fmla="*/ 746125 h 882650"/>
                <a:gd name="connsiteX18" fmla="*/ 2587625 w 3714750"/>
                <a:gd name="connsiteY18" fmla="*/ 720725 h 882650"/>
                <a:gd name="connsiteX19" fmla="*/ 2571750 w 3714750"/>
                <a:gd name="connsiteY19" fmla="*/ 720725 h 882650"/>
                <a:gd name="connsiteX20" fmla="*/ 2571750 w 3714750"/>
                <a:gd name="connsiteY20" fmla="*/ 711200 h 882650"/>
                <a:gd name="connsiteX21" fmla="*/ 2339975 w 3714750"/>
                <a:gd name="connsiteY21" fmla="*/ 711200 h 882650"/>
                <a:gd name="connsiteX22" fmla="*/ 2324100 w 3714750"/>
                <a:gd name="connsiteY22" fmla="*/ 695325 h 882650"/>
                <a:gd name="connsiteX23" fmla="*/ 2222500 w 3714750"/>
                <a:gd name="connsiteY23" fmla="*/ 695325 h 882650"/>
                <a:gd name="connsiteX24" fmla="*/ 2222500 w 3714750"/>
                <a:gd name="connsiteY24" fmla="*/ 695325 h 882650"/>
                <a:gd name="connsiteX25" fmla="*/ 2203450 w 3714750"/>
                <a:gd name="connsiteY25" fmla="*/ 676275 h 882650"/>
                <a:gd name="connsiteX26" fmla="*/ 2184400 w 3714750"/>
                <a:gd name="connsiteY26" fmla="*/ 657225 h 882650"/>
                <a:gd name="connsiteX27" fmla="*/ 2184400 w 3714750"/>
                <a:gd name="connsiteY27" fmla="*/ 657225 h 882650"/>
                <a:gd name="connsiteX28" fmla="*/ 2184400 w 3714750"/>
                <a:gd name="connsiteY28" fmla="*/ 631825 h 882650"/>
                <a:gd name="connsiteX29" fmla="*/ 2006600 w 3714750"/>
                <a:gd name="connsiteY29" fmla="*/ 631825 h 882650"/>
                <a:gd name="connsiteX30" fmla="*/ 2006600 w 3714750"/>
                <a:gd name="connsiteY30" fmla="*/ 615950 h 882650"/>
                <a:gd name="connsiteX31" fmla="*/ 1863725 w 3714750"/>
                <a:gd name="connsiteY31" fmla="*/ 615950 h 882650"/>
                <a:gd name="connsiteX32" fmla="*/ 1863725 w 3714750"/>
                <a:gd name="connsiteY32" fmla="*/ 600075 h 882650"/>
                <a:gd name="connsiteX33" fmla="*/ 1752600 w 3714750"/>
                <a:gd name="connsiteY33" fmla="*/ 600075 h 882650"/>
                <a:gd name="connsiteX34" fmla="*/ 1768475 w 3714750"/>
                <a:gd name="connsiteY34" fmla="*/ 584200 h 882650"/>
                <a:gd name="connsiteX35" fmla="*/ 1685925 w 3714750"/>
                <a:gd name="connsiteY35" fmla="*/ 584200 h 882650"/>
                <a:gd name="connsiteX36" fmla="*/ 1685925 w 3714750"/>
                <a:gd name="connsiteY36" fmla="*/ 584200 h 882650"/>
                <a:gd name="connsiteX37" fmla="*/ 1685925 w 3714750"/>
                <a:gd name="connsiteY37" fmla="*/ 584200 h 882650"/>
                <a:gd name="connsiteX38" fmla="*/ 1676400 w 3714750"/>
                <a:gd name="connsiteY38" fmla="*/ 574675 h 882650"/>
                <a:gd name="connsiteX39" fmla="*/ 1676400 w 3714750"/>
                <a:gd name="connsiteY39" fmla="*/ 555625 h 882650"/>
                <a:gd name="connsiteX40" fmla="*/ 1508125 w 3714750"/>
                <a:gd name="connsiteY40" fmla="*/ 555625 h 882650"/>
                <a:gd name="connsiteX41" fmla="*/ 1514475 w 3714750"/>
                <a:gd name="connsiteY41" fmla="*/ 549275 h 882650"/>
                <a:gd name="connsiteX42" fmla="*/ 1489075 w 3714750"/>
                <a:gd name="connsiteY42" fmla="*/ 549275 h 882650"/>
                <a:gd name="connsiteX43" fmla="*/ 1489075 w 3714750"/>
                <a:gd name="connsiteY43" fmla="*/ 549275 h 882650"/>
                <a:gd name="connsiteX44" fmla="*/ 1470025 w 3714750"/>
                <a:gd name="connsiteY44" fmla="*/ 549275 h 882650"/>
                <a:gd name="connsiteX45" fmla="*/ 1470025 w 3714750"/>
                <a:gd name="connsiteY45" fmla="*/ 514350 h 882650"/>
                <a:gd name="connsiteX46" fmla="*/ 1377950 w 3714750"/>
                <a:gd name="connsiteY46" fmla="*/ 514350 h 882650"/>
                <a:gd name="connsiteX47" fmla="*/ 1377950 w 3714750"/>
                <a:gd name="connsiteY47" fmla="*/ 482600 h 882650"/>
                <a:gd name="connsiteX48" fmla="*/ 1320800 w 3714750"/>
                <a:gd name="connsiteY48" fmla="*/ 482600 h 882650"/>
                <a:gd name="connsiteX49" fmla="*/ 1327150 w 3714750"/>
                <a:gd name="connsiteY49" fmla="*/ 476250 h 882650"/>
                <a:gd name="connsiteX50" fmla="*/ 1292225 w 3714750"/>
                <a:gd name="connsiteY50" fmla="*/ 476250 h 882650"/>
                <a:gd name="connsiteX51" fmla="*/ 1292225 w 3714750"/>
                <a:gd name="connsiteY51" fmla="*/ 457200 h 882650"/>
                <a:gd name="connsiteX52" fmla="*/ 1212850 w 3714750"/>
                <a:gd name="connsiteY52" fmla="*/ 457200 h 882650"/>
                <a:gd name="connsiteX53" fmla="*/ 1212850 w 3714750"/>
                <a:gd name="connsiteY53" fmla="*/ 457200 h 882650"/>
                <a:gd name="connsiteX54" fmla="*/ 1212850 w 3714750"/>
                <a:gd name="connsiteY54" fmla="*/ 438150 h 882650"/>
                <a:gd name="connsiteX55" fmla="*/ 1155700 w 3714750"/>
                <a:gd name="connsiteY55" fmla="*/ 438150 h 882650"/>
                <a:gd name="connsiteX56" fmla="*/ 1155700 w 3714750"/>
                <a:gd name="connsiteY56" fmla="*/ 438150 h 882650"/>
                <a:gd name="connsiteX57" fmla="*/ 1155700 w 3714750"/>
                <a:gd name="connsiteY57" fmla="*/ 419100 h 882650"/>
                <a:gd name="connsiteX58" fmla="*/ 1136650 w 3714750"/>
                <a:gd name="connsiteY58" fmla="*/ 419100 h 882650"/>
                <a:gd name="connsiteX59" fmla="*/ 1155700 w 3714750"/>
                <a:gd name="connsiteY59" fmla="*/ 400050 h 882650"/>
                <a:gd name="connsiteX60" fmla="*/ 1133475 w 3714750"/>
                <a:gd name="connsiteY60" fmla="*/ 400050 h 882650"/>
                <a:gd name="connsiteX61" fmla="*/ 1133475 w 3714750"/>
                <a:gd name="connsiteY61" fmla="*/ 374650 h 882650"/>
                <a:gd name="connsiteX62" fmla="*/ 962025 w 3714750"/>
                <a:gd name="connsiteY62" fmla="*/ 374650 h 882650"/>
                <a:gd name="connsiteX63" fmla="*/ 962025 w 3714750"/>
                <a:gd name="connsiteY63" fmla="*/ 352425 h 882650"/>
                <a:gd name="connsiteX64" fmla="*/ 901700 w 3714750"/>
                <a:gd name="connsiteY64" fmla="*/ 352425 h 882650"/>
                <a:gd name="connsiteX65" fmla="*/ 901700 w 3714750"/>
                <a:gd name="connsiteY65" fmla="*/ 333375 h 882650"/>
                <a:gd name="connsiteX66" fmla="*/ 879475 w 3714750"/>
                <a:gd name="connsiteY66" fmla="*/ 333375 h 882650"/>
                <a:gd name="connsiteX67" fmla="*/ 879475 w 3714750"/>
                <a:gd name="connsiteY67" fmla="*/ 311150 h 882650"/>
                <a:gd name="connsiteX68" fmla="*/ 819150 w 3714750"/>
                <a:gd name="connsiteY68" fmla="*/ 311150 h 882650"/>
                <a:gd name="connsiteX69" fmla="*/ 819150 w 3714750"/>
                <a:gd name="connsiteY69" fmla="*/ 311150 h 882650"/>
                <a:gd name="connsiteX70" fmla="*/ 819150 w 3714750"/>
                <a:gd name="connsiteY70" fmla="*/ 292100 h 882650"/>
                <a:gd name="connsiteX71" fmla="*/ 777875 w 3714750"/>
                <a:gd name="connsiteY71" fmla="*/ 292100 h 882650"/>
                <a:gd name="connsiteX72" fmla="*/ 777875 w 3714750"/>
                <a:gd name="connsiteY72" fmla="*/ 266700 h 882650"/>
                <a:gd name="connsiteX73" fmla="*/ 765175 w 3714750"/>
                <a:gd name="connsiteY73" fmla="*/ 279400 h 882650"/>
                <a:gd name="connsiteX74" fmla="*/ 765175 w 3714750"/>
                <a:gd name="connsiteY74" fmla="*/ 241300 h 882650"/>
                <a:gd name="connsiteX75" fmla="*/ 717550 w 3714750"/>
                <a:gd name="connsiteY75" fmla="*/ 241300 h 882650"/>
                <a:gd name="connsiteX76" fmla="*/ 733425 w 3714750"/>
                <a:gd name="connsiteY76" fmla="*/ 225425 h 882650"/>
                <a:gd name="connsiteX77" fmla="*/ 609600 w 3714750"/>
                <a:gd name="connsiteY77" fmla="*/ 225425 h 882650"/>
                <a:gd name="connsiteX78" fmla="*/ 609600 w 3714750"/>
                <a:gd name="connsiteY78" fmla="*/ 209550 h 882650"/>
                <a:gd name="connsiteX79" fmla="*/ 581025 w 3714750"/>
                <a:gd name="connsiteY79" fmla="*/ 209550 h 882650"/>
                <a:gd name="connsiteX80" fmla="*/ 581025 w 3714750"/>
                <a:gd name="connsiteY80" fmla="*/ 193675 h 882650"/>
                <a:gd name="connsiteX81" fmla="*/ 581025 w 3714750"/>
                <a:gd name="connsiteY81" fmla="*/ 171450 h 882650"/>
                <a:gd name="connsiteX82" fmla="*/ 434975 w 3714750"/>
                <a:gd name="connsiteY82" fmla="*/ 171450 h 882650"/>
                <a:gd name="connsiteX83" fmla="*/ 450850 w 3714750"/>
                <a:gd name="connsiteY83" fmla="*/ 155575 h 882650"/>
                <a:gd name="connsiteX84" fmla="*/ 425450 w 3714750"/>
                <a:gd name="connsiteY84" fmla="*/ 155575 h 882650"/>
                <a:gd name="connsiteX85" fmla="*/ 425450 w 3714750"/>
                <a:gd name="connsiteY85" fmla="*/ 114300 h 882650"/>
                <a:gd name="connsiteX86" fmla="*/ 384175 w 3714750"/>
                <a:gd name="connsiteY86" fmla="*/ 114300 h 882650"/>
                <a:gd name="connsiteX87" fmla="*/ 384175 w 3714750"/>
                <a:gd name="connsiteY87" fmla="*/ 98425 h 882650"/>
                <a:gd name="connsiteX88" fmla="*/ 355600 w 3714750"/>
                <a:gd name="connsiteY88" fmla="*/ 98425 h 882650"/>
                <a:gd name="connsiteX89" fmla="*/ 355600 w 3714750"/>
                <a:gd name="connsiteY89" fmla="*/ 82550 h 882650"/>
                <a:gd name="connsiteX90" fmla="*/ 225425 w 3714750"/>
                <a:gd name="connsiteY90" fmla="*/ 82550 h 882650"/>
                <a:gd name="connsiteX91" fmla="*/ 225425 w 3714750"/>
                <a:gd name="connsiteY91" fmla="*/ 73025 h 882650"/>
                <a:gd name="connsiteX92" fmla="*/ 209550 w 3714750"/>
                <a:gd name="connsiteY92" fmla="*/ 73025 h 882650"/>
                <a:gd name="connsiteX93" fmla="*/ 209550 w 3714750"/>
                <a:gd name="connsiteY93" fmla="*/ 38100 h 882650"/>
                <a:gd name="connsiteX94" fmla="*/ 0 w 3714750"/>
                <a:gd name="connsiteY94" fmla="*/ 38100 h 882650"/>
                <a:gd name="connsiteX95" fmla="*/ 19050 w 3714750"/>
                <a:gd name="connsiteY95" fmla="*/ 0 h 882650"/>
                <a:gd name="connsiteX0" fmla="*/ 3714750 w 3714750"/>
                <a:gd name="connsiteY0" fmla="*/ 844550 h 844550"/>
                <a:gd name="connsiteX1" fmla="*/ 3181350 w 3714750"/>
                <a:gd name="connsiteY1" fmla="*/ 844550 h 844550"/>
                <a:gd name="connsiteX2" fmla="*/ 3181350 w 3714750"/>
                <a:gd name="connsiteY2" fmla="*/ 822325 h 844550"/>
                <a:gd name="connsiteX3" fmla="*/ 3175000 w 3714750"/>
                <a:gd name="connsiteY3" fmla="*/ 822325 h 844550"/>
                <a:gd name="connsiteX4" fmla="*/ 3175000 w 3714750"/>
                <a:gd name="connsiteY4" fmla="*/ 800100 h 844550"/>
                <a:gd name="connsiteX5" fmla="*/ 3073400 w 3714750"/>
                <a:gd name="connsiteY5" fmla="*/ 800100 h 844550"/>
                <a:gd name="connsiteX6" fmla="*/ 3086100 w 3714750"/>
                <a:gd name="connsiteY6" fmla="*/ 787400 h 844550"/>
                <a:gd name="connsiteX7" fmla="*/ 3054350 w 3714750"/>
                <a:gd name="connsiteY7" fmla="*/ 787400 h 844550"/>
                <a:gd name="connsiteX8" fmla="*/ 3054350 w 3714750"/>
                <a:gd name="connsiteY8" fmla="*/ 768350 h 844550"/>
                <a:gd name="connsiteX9" fmla="*/ 3035300 w 3714750"/>
                <a:gd name="connsiteY9" fmla="*/ 768350 h 844550"/>
                <a:gd name="connsiteX10" fmla="*/ 3035300 w 3714750"/>
                <a:gd name="connsiteY10" fmla="*/ 746125 h 844550"/>
                <a:gd name="connsiteX11" fmla="*/ 3022600 w 3714750"/>
                <a:gd name="connsiteY11" fmla="*/ 746125 h 844550"/>
                <a:gd name="connsiteX12" fmla="*/ 3022600 w 3714750"/>
                <a:gd name="connsiteY12" fmla="*/ 746125 h 844550"/>
                <a:gd name="connsiteX13" fmla="*/ 3022600 w 3714750"/>
                <a:gd name="connsiteY13" fmla="*/ 727075 h 844550"/>
                <a:gd name="connsiteX14" fmla="*/ 2936875 w 3714750"/>
                <a:gd name="connsiteY14" fmla="*/ 727075 h 844550"/>
                <a:gd name="connsiteX15" fmla="*/ 2936875 w 3714750"/>
                <a:gd name="connsiteY15" fmla="*/ 727075 h 844550"/>
                <a:gd name="connsiteX16" fmla="*/ 2936875 w 3714750"/>
                <a:gd name="connsiteY16" fmla="*/ 708025 h 844550"/>
                <a:gd name="connsiteX17" fmla="*/ 2587625 w 3714750"/>
                <a:gd name="connsiteY17" fmla="*/ 708025 h 844550"/>
                <a:gd name="connsiteX18" fmla="*/ 2587625 w 3714750"/>
                <a:gd name="connsiteY18" fmla="*/ 682625 h 844550"/>
                <a:gd name="connsiteX19" fmla="*/ 2571750 w 3714750"/>
                <a:gd name="connsiteY19" fmla="*/ 682625 h 844550"/>
                <a:gd name="connsiteX20" fmla="*/ 2571750 w 3714750"/>
                <a:gd name="connsiteY20" fmla="*/ 673100 h 844550"/>
                <a:gd name="connsiteX21" fmla="*/ 2339975 w 3714750"/>
                <a:gd name="connsiteY21" fmla="*/ 673100 h 844550"/>
                <a:gd name="connsiteX22" fmla="*/ 2324100 w 3714750"/>
                <a:gd name="connsiteY22" fmla="*/ 657225 h 844550"/>
                <a:gd name="connsiteX23" fmla="*/ 2222500 w 3714750"/>
                <a:gd name="connsiteY23" fmla="*/ 657225 h 844550"/>
                <a:gd name="connsiteX24" fmla="*/ 2222500 w 3714750"/>
                <a:gd name="connsiteY24" fmla="*/ 657225 h 844550"/>
                <a:gd name="connsiteX25" fmla="*/ 2203450 w 3714750"/>
                <a:gd name="connsiteY25" fmla="*/ 638175 h 844550"/>
                <a:gd name="connsiteX26" fmla="*/ 2184400 w 3714750"/>
                <a:gd name="connsiteY26" fmla="*/ 619125 h 844550"/>
                <a:gd name="connsiteX27" fmla="*/ 2184400 w 3714750"/>
                <a:gd name="connsiteY27" fmla="*/ 619125 h 844550"/>
                <a:gd name="connsiteX28" fmla="*/ 2184400 w 3714750"/>
                <a:gd name="connsiteY28" fmla="*/ 593725 h 844550"/>
                <a:gd name="connsiteX29" fmla="*/ 2006600 w 3714750"/>
                <a:gd name="connsiteY29" fmla="*/ 593725 h 844550"/>
                <a:gd name="connsiteX30" fmla="*/ 2006600 w 3714750"/>
                <a:gd name="connsiteY30" fmla="*/ 577850 h 844550"/>
                <a:gd name="connsiteX31" fmla="*/ 1863725 w 3714750"/>
                <a:gd name="connsiteY31" fmla="*/ 577850 h 844550"/>
                <a:gd name="connsiteX32" fmla="*/ 1863725 w 3714750"/>
                <a:gd name="connsiteY32" fmla="*/ 561975 h 844550"/>
                <a:gd name="connsiteX33" fmla="*/ 1752600 w 3714750"/>
                <a:gd name="connsiteY33" fmla="*/ 561975 h 844550"/>
                <a:gd name="connsiteX34" fmla="*/ 1768475 w 3714750"/>
                <a:gd name="connsiteY34" fmla="*/ 546100 h 844550"/>
                <a:gd name="connsiteX35" fmla="*/ 1685925 w 3714750"/>
                <a:gd name="connsiteY35" fmla="*/ 546100 h 844550"/>
                <a:gd name="connsiteX36" fmla="*/ 1685925 w 3714750"/>
                <a:gd name="connsiteY36" fmla="*/ 546100 h 844550"/>
                <a:gd name="connsiteX37" fmla="*/ 1685925 w 3714750"/>
                <a:gd name="connsiteY37" fmla="*/ 546100 h 844550"/>
                <a:gd name="connsiteX38" fmla="*/ 1676400 w 3714750"/>
                <a:gd name="connsiteY38" fmla="*/ 536575 h 844550"/>
                <a:gd name="connsiteX39" fmla="*/ 1676400 w 3714750"/>
                <a:gd name="connsiteY39" fmla="*/ 517525 h 844550"/>
                <a:gd name="connsiteX40" fmla="*/ 1508125 w 3714750"/>
                <a:gd name="connsiteY40" fmla="*/ 517525 h 844550"/>
                <a:gd name="connsiteX41" fmla="*/ 1514475 w 3714750"/>
                <a:gd name="connsiteY41" fmla="*/ 511175 h 844550"/>
                <a:gd name="connsiteX42" fmla="*/ 1489075 w 3714750"/>
                <a:gd name="connsiteY42" fmla="*/ 511175 h 844550"/>
                <a:gd name="connsiteX43" fmla="*/ 1489075 w 3714750"/>
                <a:gd name="connsiteY43" fmla="*/ 511175 h 844550"/>
                <a:gd name="connsiteX44" fmla="*/ 1470025 w 3714750"/>
                <a:gd name="connsiteY44" fmla="*/ 511175 h 844550"/>
                <a:gd name="connsiteX45" fmla="*/ 1470025 w 3714750"/>
                <a:gd name="connsiteY45" fmla="*/ 476250 h 844550"/>
                <a:gd name="connsiteX46" fmla="*/ 1377950 w 3714750"/>
                <a:gd name="connsiteY46" fmla="*/ 476250 h 844550"/>
                <a:gd name="connsiteX47" fmla="*/ 1377950 w 3714750"/>
                <a:gd name="connsiteY47" fmla="*/ 444500 h 844550"/>
                <a:gd name="connsiteX48" fmla="*/ 1320800 w 3714750"/>
                <a:gd name="connsiteY48" fmla="*/ 444500 h 844550"/>
                <a:gd name="connsiteX49" fmla="*/ 1327150 w 3714750"/>
                <a:gd name="connsiteY49" fmla="*/ 438150 h 844550"/>
                <a:gd name="connsiteX50" fmla="*/ 1292225 w 3714750"/>
                <a:gd name="connsiteY50" fmla="*/ 438150 h 844550"/>
                <a:gd name="connsiteX51" fmla="*/ 1292225 w 3714750"/>
                <a:gd name="connsiteY51" fmla="*/ 419100 h 844550"/>
                <a:gd name="connsiteX52" fmla="*/ 1212850 w 3714750"/>
                <a:gd name="connsiteY52" fmla="*/ 419100 h 844550"/>
                <a:gd name="connsiteX53" fmla="*/ 1212850 w 3714750"/>
                <a:gd name="connsiteY53" fmla="*/ 419100 h 844550"/>
                <a:gd name="connsiteX54" fmla="*/ 1212850 w 3714750"/>
                <a:gd name="connsiteY54" fmla="*/ 400050 h 844550"/>
                <a:gd name="connsiteX55" fmla="*/ 1155700 w 3714750"/>
                <a:gd name="connsiteY55" fmla="*/ 400050 h 844550"/>
                <a:gd name="connsiteX56" fmla="*/ 1155700 w 3714750"/>
                <a:gd name="connsiteY56" fmla="*/ 400050 h 844550"/>
                <a:gd name="connsiteX57" fmla="*/ 1155700 w 3714750"/>
                <a:gd name="connsiteY57" fmla="*/ 381000 h 844550"/>
                <a:gd name="connsiteX58" fmla="*/ 1136650 w 3714750"/>
                <a:gd name="connsiteY58" fmla="*/ 381000 h 844550"/>
                <a:gd name="connsiteX59" fmla="*/ 1155700 w 3714750"/>
                <a:gd name="connsiteY59" fmla="*/ 361950 h 844550"/>
                <a:gd name="connsiteX60" fmla="*/ 1133475 w 3714750"/>
                <a:gd name="connsiteY60" fmla="*/ 361950 h 844550"/>
                <a:gd name="connsiteX61" fmla="*/ 1133475 w 3714750"/>
                <a:gd name="connsiteY61" fmla="*/ 336550 h 844550"/>
                <a:gd name="connsiteX62" fmla="*/ 962025 w 3714750"/>
                <a:gd name="connsiteY62" fmla="*/ 336550 h 844550"/>
                <a:gd name="connsiteX63" fmla="*/ 962025 w 3714750"/>
                <a:gd name="connsiteY63" fmla="*/ 314325 h 844550"/>
                <a:gd name="connsiteX64" fmla="*/ 901700 w 3714750"/>
                <a:gd name="connsiteY64" fmla="*/ 314325 h 844550"/>
                <a:gd name="connsiteX65" fmla="*/ 901700 w 3714750"/>
                <a:gd name="connsiteY65" fmla="*/ 295275 h 844550"/>
                <a:gd name="connsiteX66" fmla="*/ 879475 w 3714750"/>
                <a:gd name="connsiteY66" fmla="*/ 295275 h 844550"/>
                <a:gd name="connsiteX67" fmla="*/ 879475 w 3714750"/>
                <a:gd name="connsiteY67" fmla="*/ 273050 h 844550"/>
                <a:gd name="connsiteX68" fmla="*/ 819150 w 3714750"/>
                <a:gd name="connsiteY68" fmla="*/ 273050 h 844550"/>
                <a:gd name="connsiteX69" fmla="*/ 819150 w 3714750"/>
                <a:gd name="connsiteY69" fmla="*/ 273050 h 844550"/>
                <a:gd name="connsiteX70" fmla="*/ 819150 w 3714750"/>
                <a:gd name="connsiteY70" fmla="*/ 254000 h 844550"/>
                <a:gd name="connsiteX71" fmla="*/ 777875 w 3714750"/>
                <a:gd name="connsiteY71" fmla="*/ 254000 h 844550"/>
                <a:gd name="connsiteX72" fmla="*/ 777875 w 3714750"/>
                <a:gd name="connsiteY72" fmla="*/ 228600 h 844550"/>
                <a:gd name="connsiteX73" fmla="*/ 765175 w 3714750"/>
                <a:gd name="connsiteY73" fmla="*/ 241300 h 844550"/>
                <a:gd name="connsiteX74" fmla="*/ 765175 w 3714750"/>
                <a:gd name="connsiteY74" fmla="*/ 203200 h 844550"/>
                <a:gd name="connsiteX75" fmla="*/ 717550 w 3714750"/>
                <a:gd name="connsiteY75" fmla="*/ 203200 h 844550"/>
                <a:gd name="connsiteX76" fmla="*/ 733425 w 3714750"/>
                <a:gd name="connsiteY76" fmla="*/ 187325 h 844550"/>
                <a:gd name="connsiteX77" fmla="*/ 609600 w 3714750"/>
                <a:gd name="connsiteY77" fmla="*/ 187325 h 844550"/>
                <a:gd name="connsiteX78" fmla="*/ 609600 w 3714750"/>
                <a:gd name="connsiteY78" fmla="*/ 171450 h 844550"/>
                <a:gd name="connsiteX79" fmla="*/ 581025 w 3714750"/>
                <a:gd name="connsiteY79" fmla="*/ 171450 h 844550"/>
                <a:gd name="connsiteX80" fmla="*/ 581025 w 3714750"/>
                <a:gd name="connsiteY80" fmla="*/ 155575 h 844550"/>
                <a:gd name="connsiteX81" fmla="*/ 581025 w 3714750"/>
                <a:gd name="connsiteY81" fmla="*/ 133350 h 844550"/>
                <a:gd name="connsiteX82" fmla="*/ 434975 w 3714750"/>
                <a:gd name="connsiteY82" fmla="*/ 133350 h 844550"/>
                <a:gd name="connsiteX83" fmla="*/ 450850 w 3714750"/>
                <a:gd name="connsiteY83" fmla="*/ 117475 h 844550"/>
                <a:gd name="connsiteX84" fmla="*/ 425450 w 3714750"/>
                <a:gd name="connsiteY84" fmla="*/ 117475 h 844550"/>
                <a:gd name="connsiteX85" fmla="*/ 425450 w 3714750"/>
                <a:gd name="connsiteY85" fmla="*/ 76200 h 844550"/>
                <a:gd name="connsiteX86" fmla="*/ 384175 w 3714750"/>
                <a:gd name="connsiteY86" fmla="*/ 76200 h 844550"/>
                <a:gd name="connsiteX87" fmla="*/ 384175 w 3714750"/>
                <a:gd name="connsiteY87" fmla="*/ 60325 h 844550"/>
                <a:gd name="connsiteX88" fmla="*/ 355600 w 3714750"/>
                <a:gd name="connsiteY88" fmla="*/ 60325 h 844550"/>
                <a:gd name="connsiteX89" fmla="*/ 355600 w 3714750"/>
                <a:gd name="connsiteY89" fmla="*/ 44450 h 844550"/>
                <a:gd name="connsiteX90" fmla="*/ 225425 w 3714750"/>
                <a:gd name="connsiteY90" fmla="*/ 44450 h 844550"/>
                <a:gd name="connsiteX91" fmla="*/ 225425 w 3714750"/>
                <a:gd name="connsiteY91" fmla="*/ 34925 h 844550"/>
                <a:gd name="connsiteX92" fmla="*/ 209550 w 3714750"/>
                <a:gd name="connsiteY92" fmla="*/ 34925 h 844550"/>
                <a:gd name="connsiteX93" fmla="*/ 209550 w 3714750"/>
                <a:gd name="connsiteY93" fmla="*/ 0 h 844550"/>
                <a:gd name="connsiteX94" fmla="*/ 0 w 3714750"/>
                <a:gd name="connsiteY94"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298575 w 3505200"/>
                <a:gd name="connsiteY40" fmla="*/ 517525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1250 w 3505200"/>
                <a:gd name="connsiteY48" fmla="*/ 444500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27100 w 3505200"/>
                <a:gd name="connsiteY58" fmla="*/ 381000 h 844550"/>
                <a:gd name="connsiteX59" fmla="*/ 946150 w 3505200"/>
                <a:gd name="connsiteY59" fmla="*/ 361950 h 844550"/>
                <a:gd name="connsiteX60" fmla="*/ 923925 w 3505200"/>
                <a:gd name="connsiteY60" fmla="*/ 361950 h 844550"/>
                <a:gd name="connsiteX61" fmla="*/ 923925 w 3505200"/>
                <a:gd name="connsiteY61" fmla="*/ 336550 h 844550"/>
                <a:gd name="connsiteX62" fmla="*/ 752475 w 3505200"/>
                <a:gd name="connsiteY62" fmla="*/ 336550 h 844550"/>
                <a:gd name="connsiteX63" fmla="*/ 752475 w 3505200"/>
                <a:gd name="connsiteY63" fmla="*/ 314325 h 844550"/>
                <a:gd name="connsiteX64" fmla="*/ 692150 w 3505200"/>
                <a:gd name="connsiteY64" fmla="*/ 314325 h 844550"/>
                <a:gd name="connsiteX65" fmla="*/ 692150 w 3505200"/>
                <a:gd name="connsiteY65" fmla="*/ 295275 h 844550"/>
                <a:gd name="connsiteX66" fmla="*/ 669925 w 3505200"/>
                <a:gd name="connsiteY66" fmla="*/ 295275 h 844550"/>
                <a:gd name="connsiteX67" fmla="*/ 669925 w 3505200"/>
                <a:gd name="connsiteY67" fmla="*/ 273050 h 844550"/>
                <a:gd name="connsiteX68" fmla="*/ 609600 w 3505200"/>
                <a:gd name="connsiteY68" fmla="*/ 273050 h 844550"/>
                <a:gd name="connsiteX69" fmla="*/ 609600 w 3505200"/>
                <a:gd name="connsiteY69" fmla="*/ 273050 h 844550"/>
                <a:gd name="connsiteX70" fmla="*/ 609600 w 3505200"/>
                <a:gd name="connsiteY70" fmla="*/ 254000 h 844550"/>
                <a:gd name="connsiteX71" fmla="*/ 568325 w 3505200"/>
                <a:gd name="connsiteY71" fmla="*/ 254000 h 844550"/>
                <a:gd name="connsiteX72" fmla="*/ 568325 w 3505200"/>
                <a:gd name="connsiteY72" fmla="*/ 228600 h 844550"/>
                <a:gd name="connsiteX73" fmla="*/ 555625 w 3505200"/>
                <a:gd name="connsiteY73" fmla="*/ 241300 h 844550"/>
                <a:gd name="connsiteX74" fmla="*/ 555625 w 3505200"/>
                <a:gd name="connsiteY74" fmla="*/ 203200 h 844550"/>
                <a:gd name="connsiteX75" fmla="*/ 508000 w 3505200"/>
                <a:gd name="connsiteY75" fmla="*/ 203200 h 844550"/>
                <a:gd name="connsiteX76" fmla="*/ 523875 w 3505200"/>
                <a:gd name="connsiteY76" fmla="*/ 187325 h 844550"/>
                <a:gd name="connsiteX77" fmla="*/ 400050 w 3505200"/>
                <a:gd name="connsiteY77" fmla="*/ 187325 h 844550"/>
                <a:gd name="connsiteX78" fmla="*/ 400050 w 3505200"/>
                <a:gd name="connsiteY78" fmla="*/ 171450 h 844550"/>
                <a:gd name="connsiteX79" fmla="*/ 371475 w 3505200"/>
                <a:gd name="connsiteY79" fmla="*/ 171450 h 844550"/>
                <a:gd name="connsiteX80" fmla="*/ 371475 w 3505200"/>
                <a:gd name="connsiteY80" fmla="*/ 155575 h 844550"/>
                <a:gd name="connsiteX81" fmla="*/ 371475 w 3505200"/>
                <a:gd name="connsiteY81" fmla="*/ 133350 h 844550"/>
                <a:gd name="connsiteX82" fmla="*/ 225425 w 3505200"/>
                <a:gd name="connsiteY82" fmla="*/ 133350 h 844550"/>
                <a:gd name="connsiteX83" fmla="*/ 241300 w 3505200"/>
                <a:gd name="connsiteY83" fmla="*/ 117475 h 844550"/>
                <a:gd name="connsiteX84" fmla="*/ 215900 w 3505200"/>
                <a:gd name="connsiteY84" fmla="*/ 117475 h 844550"/>
                <a:gd name="connsiteX85" fmla="*/ 215900 w 3505200"/>
                <a:gd name="connsiteY85" fmla="*/ 76200 h 844550"/>
                <a:gd name="connsiteX86" fmla="*/ 174625 w 3505200"/>
                <a:gd name="connsiteY86" fmla="*/ 76200 h 844550"/>
                <a:gd name="connsiteX87" fmla="*/ 174625 w 3505200"/>
                <a:gd name="connsiteY87" fmla="*/ 60325 h 844550"/>
                <a:gd name="connsiteX88" fmla="*/ 146050 w 3505200"/>
                <a:gd name="connsiteY88" fmla="*/ 60325 h 844550"/>
                <a:gd name="connsiteX89" fmla="*/ 146050 w 3505200"/>
                <a:gd name="connsiteY89" fmla="*/ 44450 h 844550"/>
                <a:gd name="connsiteX90" fmla="*/ 15875 w 3505200"/>
                <a:gd name="connsiteY90" fmla="*/ 44450 h 844550"/>
                <a:gd name="connsiteX91" fmla="*/ 15875 w 3505200"/>
                <a:gd name="connsiteY91" fmla="*/ 34925 h 844550"/>
                <a:gd name="connsiteX92" fmla="*/ 0 w 3505200"/>
                <a:gd name="connsiteY92" fmla="*/ 34925 h 844550"/>
                <a:gd name="connsiteX93" fmla="*/ 0 w 3505200"/>
                <a:gd name="connsiteY93"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298575 w 3505200"/>
                <a:gd name="connsiteY40" fmla="*/ 517525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1250 w 3505200"/>
                <a:gd name="connsiteY48" fmla="*/ 444500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27100 w 3505200"/>
                <a:gd name="connsiteY58" fmla="*/ 381000 h 844550"/>
                <a:gd name="connsiteX59" fmla="*/ 946150 w 3505200"/>
                <a:gd name="connsiteY59" fmla="*/ 361950 h 844550"/>
                <a:gd name="connsiteX60" fmla="*/ 923925 w 3505200"/>
                <a:gd name="connsiteY60" fmla="*/ 361950 h 844550"/>
                <a:gd name="connsiteX61" fmla="*/ 923925 w 3505200"/>
                <a:gd name="connsiteY61" fmla="*/ 336550 h 844550"/>
                <a:gd name="connsiteX62" fmla="*/ 752475 w 3505200"/>
                <a:gd name="connsiteY62" fmla="*/ 336550 h 844550"/>
                <a:gd name="connsiteX63" fmla="*/ 752475 w 3505200"/>
                <a:gd name="connsiteY63" fmla="*/ 314325 h 844550"/>
                <a:gd name="connsiteX64" fmla="*/ 692150 w 3505200"/>
                <a:gd name="connsiteY64" fmla="*/ 314325 h 844550"/>
                <a:gd name="connsiteX65" fmla="*/ 692150 w 3505200"/>
                <a:gd name="connsiteY65" fmla="*/ 295275 h 844550"/>
                <a:gd name="connsiteX66" fmla="*/ 669925 w 3505200"/>
                <a:gd name="connsiteY66" fmla="*/ 295275 h 844550"/>
                <a:gd name="connsiteX67" fmla="*/ 669925 w 3505200"/>
                <a:gd name="connsiteY67" fmla="*/ 273050 h 844550"/>
                <a:gd name="connsiteX68" fmla="*/ 609600 w 3505200"/>
                <a:gd name="connsiteY68" fmla="*/ 273050 h 844550"/>
                <a:gd name="connsiteX69" fmla="*/ 609600 w 3505200"/>
                <a:gd name="connsiteY69" fmla="*/ 273050 h 844550"/>
                <a:gd name="connsiteX70" fmla="*/ 609600 w 3505200"/>
                <a:gd name="connsiteY70" fmla="*/ 254000 h 844550"/>
                <a:gd name="connsiteX71" fmla="*/ 568325 w 3505200"/>
                <a:gd name="connsiteY71" fmla="*/ 254000 h 844550"/>
                <a:gd name="connsiteX72" fmla="*/ 568325 w 3505200"/>
                <a:gd name="connsiteY72" fmla="*/ 228600 h 844550"/>
                <a:gd name="connsiteX73" fmla="*/ 555625 w 3505200"/>
                <a:gd name="connsiteY73" fmla="*/ 241300 h 844550"/>
                <a:gd name="connsiteX74" fmla="*/ 555625 w 3505200"/>
                <a:gd name="connsiteY74" fmla="*/ 203200 h 844550"/>
                <a:gd name="connsiteX75" fmla="*/ 508000 w 3505200"/>
                <a:gd name="connsiteY75" fmla="*/ 203200 h 844550"/>
                <a:gd name="connsiteX76" fmla="*/ 523875 w 3505200"/>
                <a:gd name="connsiteY76" fmla="*/ 187325 h 844550"/>
                <a:gd name="connsiteX77" fmla="*/ 400050 w 3505200"/>
                <a:gd name="connsiteY77" fmla="*/ 187325 h 844550"/>
                <a:gd name="connsiteX78" fmla="*/ 400050 w 3505200"/>
                <a:gd name="connsiteY78" fmla="*/ 171450 h 844550"/>
                <a:gd name="connsiteX79" fmla="*/ 371475 w 3505200"/>
                <a:gd name="connsiteY79" fmla="*/ 171450 h 844550"/>
                <a:gd name="connsiteX80" fmla="*/ 371475 w 3505200"/>
                <a:gd name="connsiteY80" fmla="*/ 155575 h 844550"/>
                <a:gd name="connsiteX81" fmla="*/ 371475 w 3505200"/>
                <a:gd name="connsiteY81" fmla="*/ 133350 h 844550"/>
                <a:gd name="connsiteX82" fmla="*/ 234950 w 3505200"/>
                <a:gd name="connsiteY82" fmla="*/ 133350 h 844550"/>
                <a:gd name="connsiteX83" fmla="*/ 241300 w 3505200"/>
                <a:gd name="connsiteY83" fmla="*/ 117475 h 844550"/>
                <a:gd name="connsiteX84" fmla="*/ 215900 w 3505200"/>
                <a:gd name="connsiteY84" fmla="*/ 117475 h 844550"/>
                <a:gd name="connsiteX85" fmla="*/ 215900 w 3505200"/>
                <a:gd name="connsiteY85" fmla="*/ 76200 h 844550"/>
                <a:gd name="connsiteX86" fmla="*/ 174625 w 3505200"/>
                <a:gd name="connsiteY86" fmla="*/ 76200 h 844550"/>
                <a:gd name="connsiteX87" fmla="*/ 174625 w 3505200"/>
                <a:gd name="connsiteY87" fmla="*/ 60325 h 844550"/>
                <a:gd name="connsiteX88" fmla="*/ 146050 w 3505200"/>
                <a:gd name="connsiteY88" fmla="*/ 60325 h 844550"/>
                <a:gd name="connsiteX89" fmla="*/ 146050 w 3505200"/>
                <a:gd name="connsiteY89" fmla="*/ 44450 h 844550"/>
                <a:gd name="connsiteX90" fmla="*/ 15875 w 3505200"/>
                <a:gd name="connsiteY90" fmla="*/ 44450 h 844550"/>
                <a:gd name="connsiteX91" fmla="*/ 15875 w 3505200"/>
                <a:gd name="connsiteY91" fmla="*/ 34925 h 844550"/>
                <a:gd name="connsiteX92" fmla="*/ 0 w 3505200"/>
                <a:gd name="connsiteY92" fmla="*/ 34925 h 844550"/>
                <a:gd name="connsiteX93" fmla="*/ 0 w 3505200"/>
                <a:gd name="connsiteY93"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298575 w 3505200"/>
                <a:gd name="connsiteY40" fmla="*/ 517525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1250 w 3505200"/>
                <a:gd name="connsiteY48" fmla="*/ 444500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27100 w 3505200"/>
                <a:gd name="connsiteY58" fmla="*/ 381000 h 844550"/>
                <a:gd name="connsiteX59" fmla="*/ 946150 w 3505200"/>
                <a:gd name="connsiteY59" fmla="*/ 361950 h 844550"/>
                <a:gd name="connsiteX60" fmla="*/ 923925 w 3505200"/>
                <a:gd name="connsiteY60" fmla="*/ 361950 h 844550"/>
                <a:gd name="connsiteX61" fmla="*/ 923925 w 3505200"/>
                <a:gd name="connsiteY61" fmla="*/ 336550 h 844550"/>
                <a:gd name="connsiteX62" fmla="*/ 752475 w 3505200"/>
                <a:gd name="connsiteY62" fmla="*/ 336550 h 844550"/>
                <a:gd name="connsiteX63" fmla="*/ 752475 w 3505200"/>
                <a:gd name="connsiteY63" fmla="*/ 314325 h 844550"/>
                <a:gd name="connsiteX64" fmla="*/ 692150 w 3505200"/>
                <a:gd name="connsiteY64" fmla="*/ 314325 h 844550"/>
                <a:gd name="connsiteX65" fmla="*/ 692150 w 3505200"/>
                <a:gd name="connsiteY65" fmla="*/ 295275 h 844550"/>
                <a:gd name="connsiteX66" fmla="*/ 669925 w 3505200"/>
                <a:gd name="connsiteY66" fmla="*/ 295275 h 844550"/>
                <a:gd name="connsiteX67" fmla="*/ 669925 w 3505200"/>
                <a:gd name="connsiteY67" fmla="*/ 273050 h 844550"/>
                <a:gd name="connsiteX68" fmla="*/ 609600 w 3505200"/>
                <a:gd name="connsiteY68" fmla="*/ 273050 h 844550"/>
                <a:gd name="connsiteX69" fmla="*/ 609600 w 3505200"/>
                <a:gd name="connsiteY69" fmla="*/ 273050 h 844550"/>
                <a:gd name="connsiteX70" fmla="*/ 609600 w 3505200"/>
                <a:gd name="connsiteY70" fmla="*/ 254000 h 844550"/>
                <a:gd name="connsiteX71" fmla="*/ 568325 w 3505200"/>
                <a:gd name="connsiteY71" fmla="*/ 254000 h 844550"/>
                <a:gd name="connsiteX72" fmla="*/ 568325 w 3505200"/>
                <a:gd name="connsiteY72" fmla="*/ 228600 h 844550"/>
                <a:gd name="connsiteX73" fmla="*/ 555625 w 3505200"/>
                <a:gd name="connsiteY73" fmla="*/ 241300 h 844550"/>
                <a:gd name="connsiteX74" fmla="*/ 555625 w 3505200"/>
                <a:gd name="connsiteY74" fmla="*/ 203200 h 844550"/>
                <a:gd name="connsiteX75" fmla="*/ 508000 w 3505200"/>
                <a:gd name="connsiteY75" fmla="*/ 203200 h 844550"/>
                <a:gd name="connsiteX76" fmla="*/ 523875 w 3505200"/>
                <a:gd name="connsiteY76" fmla="*/ 187325 h 844550"/>
                <a:gd name="connsiteX77" fmla="*/ 400050 w 3505200"/>
                <a:gd name="connsiteY77" fmla="*/ 187325 h 844550"/>
                <a:gd name="connsiteX78" fmla="*/ 400050 w 3505200"/>
                <a:gd name="connsiteY78" fmla="*/ 171450 h 844550"/>
                <a:gd name="connsiteX79" fmla="*/ 371475 w 3505200"/>
                <a:gd name="connsiteY79" fmla="*/ 171450 h 844550"/>
                <a:gd name="connsiteX80" fmla="*/ 371475 w 3505200"/>
                <a:gd name="connsiteY80" fmla="*/ 155575 h 844550"/>
                <a:gd name="connsiteX81" fmla="*/ 371475 w 3505200"/>
                <a:gd name="connsiteY81" fmla="*/ 133350 h 844550"/>
                <a:gd name="connsiteX82" fmla="*/ 241300 w 3505200"/>
                <a:gd name="connsiteY82" fmla="*/ 133350 h 844550"/>
                <a:gd name="connsiteX83" fmla="*/ 241300 w 3505200"/>
                <a:gd name="connsiteY83" fmla="*/ 117475 h 844550"/>
                <a:gd name="connsiteX84" fmla="*/ 215900 w 3505200"/>
                <a:gd name="connsiteY84" fmla="*/ 117475 h 844550"/>
                <a:gd name="connsiteX85" fmla="*/ 215900 w 3505200"/>
                <a:gd name="connsiteY85" fmla="*/ 76200 h 844550"/>
                <a:gd name="connsiteX86" fmla="*/ 174625 w 3505200"/>
                <a:gd name="connsiteY86" fmla="*/ 76200 h 844550"/>
                <a:gd name="connsiteX87" fmla="*/ 174625 w 3505200"/>
                <a:gd name="connsiteY87" fmla="*/ 60325 h 844550"/>
                <a:gd name="connsiteX88" fmla="*/ 146050 w 3505200"/>
                <a:gd name="connsiteY88" fmla="*/ 60325 h 844550"/>
                <a:gd name="connsiteX89" fmla="*/ 146050 w 3505200"/>
                <a:gd name="connsiteY89" fmla="*/ 44450 h 844550"/>
                <a:gd name="connsiteX90" fmla="*/ 15875 w 3505200"/>
                <a:gd name="connsiteY90" fmla="*/ 44450 h 844550"/>
                <a:gd name="connsiteX91" fmla="*/ 15875 w 3505200"/>
                <a:gd name="connsiteY91" fmla="*/ 34925 h 844550"/>
                <a:gd name="connsiteX92" fmla="*/ 0 w 3505200"/>
                <a:gd name="connsiteY92" fmla="*/ 34925 h 844550"/>
                <a:gd name="connsiteX93" fmla="*/ 0 w 3505200"/>
                <a:gd name="connsiteY93"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298575 w 3505200"/>
                <a:gd name="connsiteY40" fmla="*/ 517525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1250 w 3505200"/>
                <a:gd name="connsiteY48" fmla="*/ 444500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27100 w 3505200"/>
                <a:gd name="connsiteY58" fmla="*/ 381000 h 844550"/>
                <a:gd name="connsiteX59" fmla="*/ 946150 w 3505200"/>
                <a:gd name="connsiteY59" fmla="*/ 361950 h 844550"/>
                <a:gd name="connsiteX60" fmla="*/ 923925 w 3505200"/>
                <a:gd name="connsiteY60" fmla="*/ 361950 h 844550"/>
                <a:gd name="connsiteX61" fmla="*/ 923925 w 3505200"/>
                <a:gd name="connsiteY61" fmla="*/ 336550 h 844550"/>
                <a:gd name="connsiteX62" fmla="*/ 752475 w 3505200"/>
                <a:gd name="connsiteY62" fmla="*/ 336550 h 844550"/>
                <a:gd name="connsiteX63" fmla="*/ 752475 w 3505200"/>
                <a:gd name="connsiteY63" fmla="*/ 314325 h 844550"/>
                <a:gd name="connsiteX64" fmla="*/ 692150 w 3505200"/>
                <a:gd name="connsiteY64" fmla="*/ 314325 h 844550"/>
                <a:gd name="connsiteX65" fmla="*/ 692150 w 3505200"/>
                <a:gd name="connsiteY65" fmla="*/ 295275 h 844550"/>
                <a:gd name="connsiteX66" fmla="*/ 669925 w 3505200"/>
                <a:gd name="connsiteY66" fmla="*/ 295275 h 844550"/>
                <a:gd name="connsiteX67" fmla="*/ 669925 w 3505200"/>
                <a:gd name="connsiteY67" fmla="*/ 273050 h 844550"/>
                <a:gd name="connsiteX68" fmla="*/ 609600 w 3505200"/>
                <a:gd name="connsiteY68" fmla="*/ 273050 h 844550"/>
                <a:gd name="connsiteX69" fmla="*/ 609600 w 3505200"/>
                <a:gd name="connsiteY69" fmla="*/ 273050 h 844550"/>
                <a:gd name="connsiteX70" fmla="*/ 609600 w 3505200"/>
                <a:gd name="connsiteY70" fmla="*/ 254000 h 844550"/>
                <a:gd name="connsiteX71" fmla="*/ 568325 w 3505200"/>
                <a:gd name="connsiteY71" fmla="*/ 254000 h 844550"/>
                <a:gd name="connsiteX72" fmla="*/ 568325 w 3505200"/>
                <a:gd name="connsiteY72" fmla="*/ 228600 h 844550"/>
                <a:gd name="connsiteX73" fmla="*/ 555625 w 3505200"/>
                <a:gd name="connsiteY73" fmla="*/ 241300 h 844550"/>
                <a:gd name="connsiteX74" fmla="*/ 555625 w 3505200"/>
                <a:gd name="connsiteY74" fmla="*/ 203200 h 844550"/>
                <a:gd name="connsiteX75" fmla="*/ 519113 w 3505200"/>
                <a:gd name="connsiteY75" fmla="*/ 200025 h 844550"/>
                <a:gd name="connsiteX76" fmla="*/ 523875 w 3505200"/>
                <a:gd name="connsiteY76" fmla="*/ 187325 h 844550"/>
                <a:gd name="connsiteX77" fmla="*/ 400050 w 3505200"/>
                <a:gd name="connsiteY77" fmla="*/ 187325 h 844550"/>
                <a:gd name="connsiteX78" fmla="*/ 400050 w 3505200"/>
                <a:gd name="connsiteY78" fmla="*/ 171450 h 844550"/>
                <a:gd name="connsiteX79" fmla="*/ 371475 w 3505200"/>
                <a:gd name="connsiteY79" fmla="*/ 171450 h 844550"/>
                <a:gd name="connsiteX80" fmla="*/ 371475 w 3505200"/>
                <a:gd name="connsiteY80" fmla="*/ 155575 h 844550"/>
                <a:gd name="connsiteX81" fmla="*/ 371475 w 3505200"/>
                <a:gd name="connsiteY81" fmla="*/ 133350 h 844550"/>
                <a:gd name="connsiteX82" fmla="*/ 241300 w 3505200"/>
                <a:gd name="connsiteY82" fmla="*/ 133350 h 844550"/>
                <a:gd name="connsiteX83" fmla="*/ 241300 w 3505200"/>
                <a:gd name="connsiteY83" fmla="*/ 117475 h 844550"/>
                <a:gd name="connsiteX84" fmla="*/ 215900 w 3505200"/>
                <a:gd name="connsiteY84" fmla="*/ 117475 h 844550"/>
                <a:gd name="connsiteX85" fmla="*/ 215900 w 3505200"/>
                <a:gd name="connsiteY85" fmla="*/ 76200 h 844550"/>
                <a:gd name="connsiteX86" fmla="*/ 174625 w 3505200"/>
                <a:gd name="connsiteY86" fmla="*/ 76200 h 844550"/>
                <a:gd name="connsiteX87" fmla="*/ 174625 w 3505200"/>
                <a:gd name="connsiteY87" fmla="*/ 60325 h 844550"/>
                <a:gd name="connsiteX88" fmla="*/ 146050 w 3505200"/>
                <a:gd name="connsiteY88" fmla="*/ 60325 h 844550"/>
                <a:gd name="connsiteX89" fmla="*/ 146050 w 3505200"/>
                <a:gd name="connsiteY89" fmla="*/ 44450 h 844550"/>
                <a:gd name="connsiteX90" fmla="*/ 15875 w 3505200"/>
                <a:gd name="connsiteY90" fmla="*/ 44450 h 844550"/>
                <a:gd name="connsiteX91" fmla="*/ 15875 w 3505200"/>
                <a:gd name="connsiteY91" fmla="*/ 34925 h 844550"/>
                <a:gd name="connsiteX92" fmla="*/ 0 w 3505200"/>
                <a:gd name="connsiteY92" fmla="*/ 34925 h 844550"/>
                <a:gd name="connsiteX93" fmla="*/ 0 w 3505200"/>
                <a:gd name="connsiteY93"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298575 w 3505200"/>
                <a:gd name="connsiteY40" fmla="*/ 517525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1250 w 3505200"/>
                <a:gd name="connsiteY48" fmla="*/ 444500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27100 w 3505200"/>
                <a:gd name="connsiteY58" fmla="*/ 381000 h 844550"/>
                <a:gd name="connsiteX59" fmla="*/ 946150 w 3505200"/>
                <a:gd name="connsiteY59" fmla="*/ 361950 h 844550"/>
                <a:gd name="connsiteX60" fmla="*/ 923925 w 3505200"/>
                <a:gd name="connsiteY60" fmla="*/ 361950 h 844550"/>
                <a:gd name="connsiteX61" fmla="*/ 923925 w 3505200"/>
                <a:gd name="connsiteY61" fmla="*/ 336550 h 844550"/>
                <a:gd name="connsiteX62" fmla="*/ 752475 w 3505200"/>
                <a:gd name="connsiteY62" fmla="*/ 336550 h 844550"/>
                <a:gd name="connsiteX63" fmla="*/ 752475 w 3505200"/>
                <a:gd name="connsiteY63" fmla="*/ 314325 h 844550"/>
                <a:gd name="connsiteX64" fmla="*/ 692150 w 3505200"/>
                <a:gd name="connsiteY64" fmla="*/ 314325 h 844550"/>
                <a:gd name="connsiteX65" fmla="*/ 692150 w 3505200"/>
                <a:gd name="connsiteY65" fmla="*/ 295275 h 844550"/>
                <a:gd name="connsiteX66" fmla="*/ 669925 w 3505200"/>
                <a:gd name="connsiteY66" fmla="*/ 295275 h 844550"/>
                <a:gd name="connsiteX67" fmla="*/ 669925 w 3505200"/>
                <a:gd name="connsiteY67" fmla="*/ 273050 h 844550"/>
                <a:gd name="connsiteX68" fmla="*/ 609600 w 3505200"/>
                <a:gd name="connsiteY68" fmla="*/ 273050 h 844550"/>
                <a:gd name="connsiteX69" fmla="*/ 609600 w 3505200"/>
                <a:gd name="connsiteY69" fmla="*/ 273050 h 844550"/>
                <a:gd name="connsiteX70" fmla="*/ 609600 w 3505200"/>
                <a:gd name="connsiteY70" fmla="*/ 254000 h 844550"/>
                <a:gd name="connsiteX71" fmla="*/ 568325 w 3505200"/>
                <a:gd name="connsiteY71" fmla="*/ 254000 h 844550"/>
                <a:gd name="connsiteX72" fmla="*/ 568325 w 3505200"/>
                <a:gd name="connsiteY72" fmla="*/ 228600 h 844550"/>
                <a:gd name="connsiteX73" fmla="*/ 555625 w 3505200"/>
                <a:gd name="connsiteY73" fmla="*/ 241300 h 844550"/>
                <a:gd name="connsiteX74" fmla="*/ 555625 w 3505200"/>
                <a:gd name="connsiteY74" fmla="*/ 203200 h 844550"/>
                <a:gd name="connsiteX75" fmla="*/ 519113 w 3505200"/>
                <a:gd name="connsiteY75" fmla="*/ 200025 h 844550"/>
                <a:gd name="connsiteX76" fmla="*/ 523875 w 3505200"/>
                <a:gd name="connsiteY76" fmla="*/ 187325 h 844550"/>
                <a:gd name="connsiteX77" fmla="*/ 400050 w 3505200"/>
                <a:gd name="connsiteY77" fmla="*/ 187325 h 844550"/>
                <a:gd name="connsiteX78" fmla="*/ 400050 w 3505200"/>
                <a:gd name="connsiteY78" fmla="*/ 171450 h 844550"/>
                <a:gd name="connsiteX79" fmla="*/ 371475 w 3505200"/>
                <a:gd name="connsiteY79" fmla="*/ 171450 h 844550"/>
                <a:gd name="connsiteX80" fmla="*/ 371475 w 3505200"/>
                <a:gd name="connsiteY80" fmla="*/ 155575 h 844550"/>
                <a:gd name="connsiteX81" fmla="*/ 371475 w 3505200"/>
                <a:gd name="connsiteY81" fmla="*/ 133350 h 844550"/>
                <a:gd name="connsiteX82" fmla="*/ 241300 w 3505200"/>
                <a:gd name="connsiteY82" fmla="*/ 133350 h 844550"/>
                <a:gd name="connsiteX83" fmla="*/ 241300 w 3505200"/>
                <a:gd name="connsiteY83" fmla="*/ 117475 h 844550"/>
                <a:gd name="connsiteX84" fmla="*/ 215900 w 3505200"/>
                <a:gd name="connsiteY84" fmla="*/ 117475 h 844550"/>
                <a:gd name="connsiteX85" fmla="*/ 215900 w 3505200"/>
                <a:gd name="connsiteY85" fmla="*/ 76200 h 844550"/>
                <a:gd name="connsiteX86" fmla="*/ 174625 w 3505200"/>
                <a:gd name="connsiteY86" fmla="*/ 76200 h 844550"/>
                <a:gd name="connsiteX87" fmla="*/ 174625 w 3505200"/>
                <a:gd name="connsiteY87" fmla="*/ 60325 h 844550"/>
                <a:gd name="connsiteX88" fmla="*/ 146050 w 3505200"/>
                <a:gd name="connsiteY88" fmla="*/ 60325 h 844550"/>
                <a:gd name="connsiteX89" fmla="*/ 146050 w 3505200"/>
                <a:gd name="connsiteY89" fmla="*/ 44450 h 844550"/>
                <a:gd name="connsiteX90" fmla="*/ 15875 w 3505200"/>
                <a:gd name="connsiteY90" fmla="*/ 44450 h 844550"/>
                <a:gd name="connsiteX91" fmla="*/ 15875 w 3505200"/>
                <a:gd name="connsiteY91" fmla="*/ 34925 h 844550"/>
                <a:gd name="connsiteX92" fmla="*/ 0 w 3505200"/>
                <a:gd name="connsiteY92" fmla="*/ 34925 h 844550"/>
                <a:gd name="connsiteX93" fmla="*/ 0 w 3505200"/>
                <a:gd name="connsiteY93"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298575 w 3505200"/>
                <a:gd name="connsiteY40" fmla="*/ 517525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1250 w 3505200"/>
                <a:gd name="connsiteY48" fmla="*/ 444500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27100 w 3505200"/>
                <a:gd name="connsiteY58" fmla="*/ 381000 h 844550"/>
                <a:gd name="connsiteX59" fmla="*/ 946150 w 3505200"/>
                <a:gd name="connsiteY59" fmla="*/ 361950 h 844550"/>
                <a:gd name="connsiteX60" fmla="*/ 923925 w 3505200"/>
                <a:gd name="connsiteY60" fmla="*/ 361950 h 844550"/>
                <a:gd name="connsiteX61" fmla="*/ 923925 w 3505200"/>
                <a:gd name="connsiteY61" fmla="*/ 336550 h 844550"/>
                <a:gd name="connsiteX62" fmla="*/ 752475 w 3505200"/>
                <a:gd name="connsiteY62" fmla="*/ 336550 h 844550"/>
                <a:gd name="connsiteX63" fmla="*/ 752475 w 3505200"/>
                <a:gd name="connsiteY63" fmla="*/ 314325 h 844550"/>
                <a:gd name="connsiteX64" fmla="*/ 692150 w 3505200"/>
                <a:gd name="connsiteY64" fmla="*/ 314325 h 844550"/>
                <a:gd name="connsiteX65" fmla="*/ 692150 w 3505200"/>
                <a:gd name="connsiteY65" fmla="*/ 295275 h 844550"/>
                <a:gd name="connsiteX66" fmla="*/ 669925 w 3505200"/>
                <a:gd name="connsiteY66" fmla="*/ 295275 h 844550"/>
                <a:gd name="connsiteX67" fmla="*/ 669925 w 3505200"/>
                <a:gd name="connsiteY67" fmla="*/ 273050 h 844550"/>
                <a:gd name="connsiteX68" fmla="*/ 609600 w 3505200"/>
                <a:gd name="connsiteY68" fmla="*/ 273050 h 844550"/>
                <a:gd name="connsiteX69" fmla="*/ 609600 w 3505200"/>
                <a:gd name="connsiteY69" fmla="*/ 273050 h 844550"/>
                <a:gd name="connsiteX70" fmla="*/ 609600 w 3505200"/>
                <a:gd name="connsiteY70" fmla="*/ 254000 h 844550"/>
                <a:gd name="connsiteX71" fmla="*/ 568325 w 3505200"/>
                <a:gd name="connsiteY71" fmla="*/ 254000 h 844550"/>
                <a:gd name="connsiteX72" fmla="*/ 568325 w 3505200"/>
                <a:gd name="connsiteY72" fmla="*/ 228600 h 844550"/>
                <a:gd name="connsiteX73" fmla="*/ 555625 w 3505200"/>
                <a:gd name="connsiteY73" fmla="*/ 241300 h 844550"/>
                <a:gd name="connsiteX74" fmla="*/ 555625 w 3505200"/>
                <a:gd name="connsiteY74" fmla="*/ 203200 h 844550"/>
                <a:gd name="connsiteX75" fmla="*/ 523875 w 3505200"/>
                <a:gd name="connsiteY75" fmla="*/ 209550 h 844550"/>
                <a:gd name="connsiteX76" fmla="*/ 523875 w 3505200"/>
                <a:gd name="connsiteY76" fmla="*/ 187325 h 844550"/>
                <a:gd name="connsiteX77" fmla="*/ 400050 w 3505200"/>
                <a:gd name="connsiteY77" fmla="*/ 187325 h 844550"/>
                <a:gd name="connsiteX78" fmla="*/ 400050 w 3505200"/>
                <a:gd name="connsiteY78" fmla="*/ 171450 h 844550"/>
                <a:gd name="connsiteX79" fmla="*/ 371475 w 3505200"/>
                <a:gd name="connsiteY79" fmla="*/ 171450 h 844550"/>
                <a:gd name="connsiteX80" fmla="*/ 371475 w 3505200"/>
                <a:gd name="connsiteY80" fmla="*/ 155575 h 844550"/>
                <a:gd name="connsiteX81" fmla="*/ 371475 w 3505200"/>
                <a:gd name="connsiteY81" fmla="*/ 133350 h 844550"/>
                <a:gd name="connsiteX82" fmla="*/ 241300 w 3505200"/>
                <a:gd name="connsiteY82" fmla="*/ 133350 h 844550"/>
                <a:gd name="connsiteX83" fmla="*/ 241300 w 3505200"/>
                <a:gd name="connsiteY83" fmla="*/ 117475 h 844550"/>
                <a:gd name="connsiteX84" fmla="*/ 215900 w 3505200"/>
                <a:gd name="connsiteY84" fmla="*/ 117475 h 844550"/>
                <a:gd name="connsiteX85" fmla="*/ 215900 w 3505200"/>
                <a:gd name="connsiteY85" fmla="*/ 76200 h 844550"/>
                <a:gd name="connsiteX86" fmla="*/ 174625 w 3505200"/>
                <a:gd name="connsiteY86" fmla="*/ 76200 h 844550"/>
                <a:gd name="connsiteX87" fmla="*/ 174625 w 3505200"/>
                <a:gd name="connsiteY87" fmla="*/ 60325 h 844550"/>
                <a:gd name="connsiteX88" fmla="*/ 146050 w 3505200"/>
                <a:gd name="connsiteY88" fmla="*/ 60325 h 844550"/>
                <a:gd name="connsiteX89" fmla="*/ 146050 w 3505200"/>
                <a:gd name="connsiteY89" fmla="*/ 44450 h 844550"/>
                <a:gd name="connsiteX90" fmla="*/ 15875 w 3505200"/>
                <a:gd name="connsiteY90" fmla="*/ 44450 h 844550"/>
                <a:gd name="connsiteX91" fmla="*/ 15875 w 3505200"/>
                <a:gd name="connsiteY91" fmla="*/ 34925 h 844550"/>
                <a:gd name="connsiteX92" fmla="*/ 0 w 3505200"/>
                <a:gd name="connsiteY92" fmla="*/ 34925 h 844550"/>
                <a:gd name="connsiteX93" fmla="*/ 0 w 3505200"/>
                <a:gd name="connsiteY93"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298575 w 3505200"/>
                <a:gd name="connsiteY40" fmla="*/ 517525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1250 w 3505200"/>
                <a:gd name="connsiteY48" fmla="*/ 444500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27100 w 3505200"/>
                <a:gd name="connsiteY58" fmla="*/ 381000 h 844550"/>
                <a:gd name="connsiteX59" fmla="*/ 946150 w 3505200"/>
                <a:gd name="connsiteY59" fmla="*/ 361950 h 844550"/>
                <a:gd name="connsiteX60" fmla="*/ 923925 w 3505200"/>
                <a:gd name="connsiteY60" fmla="*/ 361950 h 844550"/>
                <a:gd name="connsiteX61" fmla="*/ 923925 w 3505200"/>
                <a:gd name="connsiteY61" fmla="*/ 336550 h 844550"/>
                <a:gd name="connsiteX62" fmla="*/ 752475 w 3505200"/>
                <a:gd name="connsiteY62" fmla="*/ 336550 h 844550"/>
                <a:gd name="connsiteX63" fmla="*/ 752475 w 3505200"/>
                <a:gd name="connsiteY63" fmla="*/ 314325 h 844550"/>
                <a:gd name="connsiteX64" fmla="*/ 692150 w 3505200"/>
                <a:gd name="connsiteY64" fmla="*/ 314325 h 844550"/>
                <a:gd name="connsiteX65" fmla="*/ 692150 w 3505200"/>
                <a:gd name="connsiteY65" fmla="*/ 295275 h 844550"/>
                <a:gd name="connsiteX66" fmla="*/ 669925 w 3505200"/>
                <a:gd name="connsiteY66" fmla="*/ 295275 h 844550"/>
                <a:gd name="connsiteX67" fmla="*/ 669925 w 3505200"/>
                <a:gd name="connsiteY67" fmla="*/ 273050 h 844550"/>
                <a:gd name="connsiteX68" fmla="*/ 609600 w 3505200"/>
                <a:gd name="connsiteY68" fmla="*/ 273050 h 844550"/>
                <a:gd name="connsiteX69" fmla="*/ 609600 w 3505200"/>
                <a:gd name="connsiteY69" fmla="*/ 273050 h 844550"/>
                <a:gd name="connsiteX70" fmla="*/ 609600 w 3505200"/>
                <a:gd name="connsiteY70" fmla="*/ 254000 h 844550"/>
                <a:gd name="connsiteX71" fmla="*/ 568325 w 3505200"/>
                <a:gd name="connsiteY71" fmla="*/ 254000 h 844550"/>
                <a:gd name="connsiteX72" fmla="*/ 568325 w 3505200"/>
                <a:gd name="connsiteY72" fmla="*/ 228600 h 844550"/>
                <a:gd name="connsiteX73" fmla="*/ 555625 w 3505200"/>
                <a:gd name="connsiteY73" fmla="*/ 241300 h 844550"/>
                <a:gd name="connsiteX74" fmla="*/ 555625 w 3505200"/>
                <a:gd name="connsiteY74" fmla="*/ 203200 h 844550"/>
                <a:gd name="connsiteX75" fmla="*/ 522288 w 3505200"/>
                <a:gd name="connsiteY75" fmla="*/ 204787 h 844550"/>
                <a:gd name="connsiteX76" fmla="*/ 523875 w 3505200"/>
                <a:gd name="connsiteY76" fmla="*/ 187325 h 844550"/>
                <a:gd name="connsiteX77" fmla="*/ 400050 w 3505200"/>
                <a:gd name="connsiteY77" fmla="*/ 187325 h 844550"/>
                <a:gd name="connsiteX78" fmla="*/ 400050 w 3505200"/>
                <a:gd name="connsiteY78" fmla="*/ 171450 h 844550"/>
                <a:gd name="connsiteX79" fmla="*/ 371475 w 3505200"/>
                <a:gd name="connsiteY79" fmla="*/ 171450 h 844550"/>
                <a:gd name="connsiteX80" fmla="*/ 371475 w 3505200"/>
                <a:gd name="connsiteY80" fmla="*/ 155575 h 844550"/>
                <a:gd name="connsiteX81" fmla="*/ 371475 w 3505200"/>
                <a:gd name="connsiteY81" fmla="*/ 133350 h 844550"/>
                <a:gd name="connsiteX82" fmla="*/ 241300 w 3505200"/>
                <a:gd name="connsiteY82" fmla="*/ 133350 h 844550"/>
                <a:gd name="connsiteX83" fmla="*/ 241300 w 3505200"/>
                <a:gd name="connsiteY83" fmla="*/ 117475 h 844550"/>
                <a:gd name="connsiteX84" fmla="*/ 215900 w 3505200"/>
                <a:gd name="connsiteY84" fmla="*/ 117475 h 844550"/>
                <a:gd name="connsiteX85" fmla="*/ 215900 w 3505200"/>
                <a:gd name="connsiteY85" fmla="*/ 76200 h 844550"/>
                <a:gd name="connsiteX86" fmla="*/ 174625 w 3505200"/>
                <a:gd name="connsiteY86" fmla="*/ 76200 h 844550"/>
                <a:gd name="connsiteX87" fmla="*/ 174625 w 3505200"/>
                <a:gd name="connsiteY87" fmla="*/ 60325 h 844550"/>
                <a:gd name="connsiteX88" fmla="*/ 146050 w 3505200"/>
                <a:gd name="connsiteY88" fmla="*/ 60325 h 844550"/>
                <a:gd name="connsiteX89" fmla="*/ 146050 w 3505200"/>
                <a:gd name="connsiteY89" fmla="*/ 44450 h 844550"/>
                <a:gd name="connsiteX90" fmla="*/ 15875 w 3505200"/>
                <a:gd name="connsiteY90" fmla="*/ 44450 h 844550"/>
                <a:gd name="connsiteX91" fmla="*/ 15875 w 3505200"/>
                <a:gd name="connsiteY91" fmla="*/ 34925 h 844550"/>
                <a:gd name="connsiteX92" fmla="*/ 0 w 3505200"/>
                <a:gd name="connsiteY92" fmla="*/ 34925 h 844550"/>
                <a:gd name="connsiteX93" fmla="*/ 0 w 3505200"/>
                <a:gd name="connsiteY93"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298575 w 3505200"/>
                <a:gd name="connsiteY40" fmla="*/ 517525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1250 w 3505200"/>
                <a:gd name="connsiteY48" fmla="*/ 444500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27100 w 3505200"/>
                <a:gd name="connsiteY58" fmla="*/ 381000 h 844550"/>
                <a:gd name="connsiteX59" fmla="*/ 946150 w 3505200"/>
                <a:gd name="connsiteY59" fmla="*/ 361950 h 844550"/>
                <a:gd name="connsiteX60" fmla="*/ 923925 w 3505200"/>
                <a:gd name="connsiteY60" fmla="*/ 361950 h 844550"/>
                <a:gd name="connsiteX61" fmla="*/ 923925 w 3505200"/>
                <a:gd name="connsiteY61" fmla="*/ 336550 h 844550"/>
                <a:gd name="connsiteX62" fmla="*/ 752475 w 3505200"/>
                <a:gd name="connsiteY62" fmla="*/ 336550 h 844550"/>
                <a:gd name="connsiteX63" fmla="*/ 752475 w 3505200"/>
                <a:gd name="connsiteY63" fmla="*/ 314325 h 844550"/>
                <a:gd name="connsiteX64" fmla="*/ 692150 w 3505200"/>
                <a:gd name="connsiteY64" fmla="*/ 314325 h 844550"/>
                <a:gd name="connsiteX65" fmla="*/ 692150 w 3505200"/>
                <a:gd name="connsiteY65" fmla="*/ 295275 h 844550"/>
                <a:gd name="connsiteX66" fmla="*/ 669925 w 3505200"/>
                <a:gd name="connsiteY66" fmla="*/ 295275 h 844550"/>
                <a:gd name="connsiteX67" fmla="*/ 669925 w 3505200"/>
                <a:gd name="connsiteY67" fmla="*/ 273050 h 844550"/>
                <a:gd name="connsiteX68" fmla="*/ 609600 w 3505200"/>
                <a:gd name="connsiteY68" fmla="*/ 273050 h 844550"/>
                <a:gd name="connsiteX69" fmla="*/ 609600 w 3505200"/>
                <a:gd name="connsiteY69" fmla="*/ 273050 h 844550"/>
                <a:gd name="connsiteX70" fmla="*/ 609600 w 3505200"/>
                <a:gd name="connsiteY70" fmla="*/ 254000 h 844550"/>
                <a:gd name="connsiteX71" fmla="*/ 568325 w 3505200"/>
                <a:gd name="connsiteY71" fmla="*/ 254000 h 844550"/>
                <a:gd name="connsiteX72" fmla="*/ 568325 w 3505200"/>
                <a:gd name="connsiteY72" fmla="*/ 228600 h 844550"/>
                <a:gd name="connsiteX73" fmla="*/ 554038 w 3505200"/>
                <a:gd name="connsiteY73" fmla="*/ 230187 h 844550"/>
                <a:gd name="connsiteX74" fmla="*/ 555625 w 3505200"/>
                <a:gd name="connsiteY74" fmla="*/ 203200 h 844550"/>
                <a:gd name="connsiteX75" fmla="*/ 522288 w 3505200"/>
                <a:gd name="connsiteY75" fmla="*/ 204787 h 844550"/>
                <a:gd name="connsiteX76" fmla="*/ 523875 w 3505200"/>
                <a:gd name="connsiteY76" fmla="*/ 187325 h 844550"/>
                <a:gd name="connsiteX77" fmla="*/ 400050 w 3505200"/>
                <a:gd name="connsiteY77" fmla="*/ 187325 h 844550"/>
                <a:gd name="connsiteX78" fmla="*/ 400050 w 3505200"/>
                <a:gd name="connsiteY78" fmla="*/ 171450 h 844550"/>
                <a:gd name="connsiteX79" fmla="*/ 371475 w 3505200"/>
                <a:gd name="connsiteY79" fmla="*/ 171450 h 844550"/>
                <a:gd name="connsiteX80" fmla="*/ 371475 w 3505200"/>
                <a:gd name="connsiteY80" fmla="*/ 155575 h 844550"/>
                <a:gd name="connsiteX81" fmla="*/ 371475 w 3505200"/>
                <a:gd name="connsiteY81" fmla="*/ 133350 h 844550"/>
                <a:gd name="connsiteX82" fmla="*/ 241300 w 3505200"/>
                <a:gd name="connsiteY82" fmla="*/ 133350 h 844550"/>
                <a:gd name="connsiteX83" fmla="*/ 241300 w 3505200"/>
                <a:gd name="connsiteY83" fmla="*/ 117475 h 844550"/>
                <a:gd name="connsiteX84" fmla="*/ 215900 w 3505200"/>
                <a:gd name="connsiteY84" fmla="*/ 117475 h 844550"/>
                <a:gd name="connsiteX85" fmla="*/ 215900 w 3505200"/>
                <a:gd name="connsiteY85" fmla="*/ 76200 h 844550"/>
                <a:gd name="connsiteX86" fmla="*/ 174625 w 3505200"/>
                <a:gd name="connsiteY86" fmla="*/ 76200 h 844550"/>
                <a:gd name="connsiteX87" fmla="*/ 174625 w 3505200"/>
                <a:gd name="connsiteY87" fmla="*/ 60325 h 844550"/>
                <a:gd name="connsiteX88" fmla="*/ 146050 w 3505200"/>
                <a:gd name="connsiteY88" fmla="*/ 60325 h 844550"/>
                <a:gd name="connsiteX89" fmla="*/ 146050 w 3505200"/>
                <a:gd name="connsiteY89" fmla="*/ 44450 h 844550"/>
                <a:gd name="connsiteX90" fmla="*/ 15875 w 3505200"/>
                <a:gd name="connsiteY90" fmla="*/ 44450 h 844550"/>
                <a:gd name="connsiteX91" fmla="*/ 15875 w 3505200"/>
                <a:gd name="connsiteY91" fmla="*/ 34925 h 844550"/>
                <a:gd name="connsiteX92" fmla="*/ 0 w 3505200"/>
                <a:gd name="connsiteY92" fmla="*/ 34925 h 844550"/>
                <a:gd name="connsiteX93" fmla="*/ 0 w 3505200"/>
                <a:gd name="connsiteY93"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298575 w 3505200"/>
                <a:gd name="connsiteY40" fmla="*/ 517525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1250 w 3505200"/>
                <a:gd name="connsiteY48" fmla="*/ 444500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298575 w 3505200"/>
                <a:gd name="connsiteY40" fmla="*/ 517525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43050 w 3505200"/>
                <a:gd name="connsiteY33" fmla="*/ 561975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4162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1993900 w 3505200"/>
                <a:gd name="connsiteY25" fmla="*/ 63817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2001838 w 3505200"/>
                <a:gd name="connsiteY25" fmla="*/ 619125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2017713 w 3505200"/>
                <a:gd name="connsiteY25" fmla="*/ 617537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2014538 w 3505200"/>
                <a:gd name="connsiteY25" fmla="*/ 620712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2012950 w 3505200"/>
                <a:gd name="connsiteY25" fmla="*/ 615949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2005012 w 3505200"/>
                <a:gd name="connsiteY25" fmla="*/ 620711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2011362 w 3505200"/>
                <a:gd name="connsiteY25" fmla="*/ 614361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14550 w 3505200"/>
                <a:gd name="connsiteY22" fmla="*/ 657225 h 844550"/>
                <a:gd name="connsiteX23" fmla="*/ 2012950 w 3505200"/>
                <a:gd name="connsiteY23" fmla="*/ 657225 h 844550"/>
                <a:gd name="connsiteX24" fmla="*/ 2012950 w 3505200"/>
                <a:gd name="connsiteY24" fmla="*/ 657225 h 844550"/>
                <a:gd name="connsiteX25" fmla="*/ 2014537 w 3505200"/>
                <a:gd name="connsiteY25" fmla="*/ 620711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25663 w 3505200"/>
                <a:gd name="connsiteY22" fmla="*/ 650875 h 844550"/>
                <a:gd name="connsiteX23" fmla="*/ 2012950 w 3505200"/>
                <a:gd name="connsiteY23" fmla="*/ 657225 h 844550"/>
                <a:gd name="connsiteX24" fmla="*/ 2012950 w 3505200"/>
                <a:gd name="connsiteY24" fmla="*/ 657225 h 844550"/>
                <a:gd name="connsiteX25" fmla="*/ 2014537 w 3505200"/>
                <a:gd name="connsiteY25" fmla="*/ 620711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63850 w 3505200"/>
                <a:gd name="connsiteY5" fmla="*/ 800100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27250 w 3505200"/>
                <a:gd name="connsiteY22" fmla="*/ 655637 h 844550"/>
                <a:gd name="connsiteX23" fmla="*/ 2012950 w 3505200"/>
                <a:gd name="connsiteY23" fmla="*/ 657225 h 844550"/>
                <a:gd name="connsiteX24" fmla="*/ 2012950 w 3505200"/>
                <a:gd name="connsiteY24" fmla="*/ 657225 h 844550"/>
                <a:gd name="connsiteX25" fmla="*/ 2014537 w 3505200"/>
                <a:gd name="connsiteY25" fmla="*/ 620711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 name="connsiteX0" fmla="*/ 3505200 w 3505200"/>
                <a:gd name="connsiteY0" fmla="*/ 844550 h 844550"/>
                <a:gd name="connsiteX1" fmla="*/ 2971800 w 3505200"/>
                <a:gd name="connsiteY1" fmla="*/ 844550 h 844550"/>
                <a:gd name="connsiteX2" fmla="*/ 2971800 w 3505200"/>
                <a:gd name="connsiteY2" fmla="*/ 822325 h 844550"/>
                <a:gd name="connsiteX3" fmla="*/ 2965450 w 3505200"/>
                <a:gd name="connsiteY3" fmla="*/ 822325 h 844550"/>
                <a:gd name="connsiteX4" fmla="*/ 2965450 w 3505200"/>
                <a:gd name="connsiteY4" fmla="*/ 800100 h 844550"/>
                <a:gd name="connsiteX5" fmla="*/ 2874962 w 3505200"/>
                <a:gd name="connsiteY5" fmla="*/ 801687 h 844550"/>
                <a:gd name="connsiteX6" fmla="*/ 2876550 w 3505200"/>
                <a:gd name="connsiteY6" fmla="*/ 787400 h 844550"/>
                <a:gd name="connsiteX7" fmla="*/ 2844800 w 3505200"/>
                <a:gd name="connsiteY7" fmla="*/ 787400 h 844550"/>
                <a:gd name="connsiteX8" fmla="*/ 2844800 w 3505200"/>
                <a:gd name="connsiteY8" fmla="*/ 768350 h 844550"/>
                <a:gd name="connsiteX9" fmla="*/ 2825750 w 3505200"/>
                <a:gd name="connsiteY9" fmla="*/ 768350 h 844550"/>
                <a:gd name="connsiteX10" fmla="*/ 2825750 w 3505200"/>
                <a:gd name="connsiteY10" fmla="*/ 746125 h 844550"/>
                <a:gd name="connsiteX11" fmla="*/ 2813050 w 3505200"/>
                <a:gd name="connsiteY11" fmla="*/ 746125 h 844550"/>
                <a:gd name="connsiteX12" fmla="*/ 2813050 w 3505200"/>
                <a:gd name="connsiteY12" fmla="*/ 746125 h 844550"/>
                <a:gd name="connsiteX13" fmla="*/ 2813050 w 3505200"/>
                <a:gd name="connsiteY13" fmla="*/ 727075 h 844550"/>
                <a:gd name="connsiteX14" fmla="*/ 2727325 w 3505200"/>
                <a:gd name="connsiteY14" fmla="*/ 727075 h 844550"/>
                <a:gd name="connsiteX15" fmla="*/ 2727325 w 3505200"/>
                <a:gd name="connsiteY15" fmla="*/ 727075 h 844550"/>
                <a:gd name="connsiteX16" fmla="*/ 2727325 w 3505200"/>
                <a:gd name="connsiteY16" fmla="*/ 708025 h 844550"/>
                <a:gd name="connsiteX17" fmla="*/ 2378075 w 3505200"/>
                <a:gd name="connsiteY17" fmla="*/ 708025 h 844550"/>
                <a:gd name="connsiteX18" fmla="*/ 2378075 w 3505200"/>
                <a:gd name="connsiteY18" fmla="*/ 682625 h 844550"/>
                <a:gd name="connsiteX19" fmla="*/ 2362200 w 3505200"/>
                <a:gd name="connsiteY19" fmla="*/ 682625 h 844550"/>
                <a:gd name="connsiteX20" fmla="*/ 2362200 w 3505200"/>
                <a:gd name="connsiteY20" fmla="*/ 673100 h 844550"/>
                <a:gd name="connsiteX21" fmla="*/ 2130425 w 3505200"/>
                <a:gd name="connsiteY21" fmla="*/ 673100 h 844550"/>
                <a:gd name="connsiteX22" fmla="*/ 2127250 w 3505200"/>
                <a:gd name="connsiteY22" fmla="*/ 655637 h 844550"/>
                <a:gd name="connsiteX23" fmla="*/ 2012950 w 3505200"/>
                <a:gd name="connsiteY23" fmla="*/ 657225 h 844550"/>
                <a:gd name="connsiteX24" fmla="*/ 2012950 w 3505200"/>
                <a:gd name="connsiteY24" fmla="*/ 657225 h 844550"/>
                <a:gd name="connsiteX25" fmla="*/ 2014537 w 3505200"/>
                <a:gd name="connsiteY25" fmla="*/ 620711 h 844550"/>
                <a:gd name="connsiteX26" fmla="*/ 1974850 w 3505200"/>
                <a:gd name="connsiteY26" fmla="*/ 619125 h 844550"/>
                <a:gd name="connsiteX27" fmla="*/ 1974850 w 3505200"/>
                <a:gd name="connsiteY27" fmla="*/ 619125 h 844550"/>
                <a:gd name="connsiteX28" fmla="*/ 1974850 w 3505200"/>
                <a:gd name="connsiteY28" fmla="*/ 593725 h 844550"/>
                <a:gd name="connsiteX29" fmla="*/ 1797050 w 3505200"/>
                <a:gd name="connsiteY29" fmla="*/ 593725 h 844550"/>
                <a:gd name="connsiteX30" fmla="*/ 1797050 w 3505200"/>
                <a:gd name="connsiteY30" fmla="*/ 577850 h 844550"/>
                <a:gd name="connsiteX31" fmla="*/ 1654175 w 3505200"/>
                <a:gd name="connsiteY31" fmla="*/ 577850 h 844550"/>
                <a:gd name="connsiteX32" fmla="*/ 1654175 w 3505200"/>
                <a:gd name="connsiteY32" fmla="*/ 561975 h 844550"/>
                <a:gd name="connsiteX33" fmla="*/ 1558925 w 3505200"/>
                <a:gd name="connsiteY33" fmla="*/ 563563 h 844550"/>
                <a:gd name="connsiteX34" fmla="*/ 1558925 w 3505200"/>
                <a:gd name="connsiteY34" fmla="*/ 546100 h 844550"/>
                <a:gd name="connsiteX35" fmla="*/ 1476375 w 3505200"/>
                <a:gd name="connsiteY35" fmla="*/ 546100 h 844550"/>
                <a:gd name="connsiteX36" fmla="*/ 1476375 w 3505200"/>
                <a:gd name="connsiteY36" fmla="*/ 546100 h 844550"/>
                <a:gd name="connsiteX37" fmla="*/ 1476375 w 3505200"/>
                <a:gd name="connsiteY37" fmla="*/ 546100 h 844550"/>
                <a:gd name="connsiteX38" fmla="*/ 1466850 w 3505200"/>
                <a:gd name="connsiteY38" fmla="*/ 536575 h 844550"/>
                <a:gd name="connsiteX39" fmla="*/ 1466850 w 3505200"/>
                <a:gd name="connsiteY39" fmla="*/ 517525 h 844550"/>
                <a:gd name="connsiteX40" fmla="*/ 1303338 w 3505200"/>
                <a:gd name="connsiteY40" fmla="*/ 519112 h 844550"/>
                <a:gd name="connsiteX41" fmla="*/ 1304925 w 3505200"/>
                <a:gd name="connsiteY41" fmla="*/ 511175 h 844550"/>
                <a:gd name="connsiteX42" fmla="*/ 1279525 w 3505200"/>
                <a:gd name="connsiteY42" fmla="*/ 511175 h 844550"/>
                <a:gd name="connsiteX43" fmla="*/ 1279525 w 3505200"/>
                <a:gd name="connsiteY43" fmla="*/ 511175 h 844550"/>
                <a:gd name="connsiteX44" fmla="*/ 1260475 w 3505200"/>
                <a:gd name="connsiteY44" fmla="*/ 511175 h 844550"/>
                <a:gd name="connsiteX45" fmla="*/ 1260475 w 3505200"/>
                <a:gd name="connsiteY45" fmla="*/ 476250 h 844550"/>
                <a:gd name="connsiteX46" fmla="*/ 1168400 w 3505200"/>
                <a:gd name="connsiteY46" fmla="*/ 476250 h 844550"/>
                <a:gd name="connsiteX47" fmla="*/ 1168400 w 3505200"/>
                <a:gd name="connsiteY47" fmla="*/ 444500 h 844550"/>
                <a:gd name="connsiteX48" fmla="*/ 1119188 w 3505200"/>
                <a:gd name="connsiteY48" fmla="*/ 447675 h 844550"/>
                <a:gd name="connsiteX49" fmla="*/ 1117600 w 3505200"/>
                <a:gd name="connsiteY49" fmla="*/ 438150 h 844550"/>
                <a:gd name="connsiteX50" fmla="*/ 1082675 w 3505200"/>
                <a:gd name="connsiteY50" fmla="*/ 438150 h 844550"/>
                <a:gd name="connsiteX51" fmla="*/ 1082675 w 3505200"/>
                <a:gd name="connsiteY51" fmla="*/ 419100 h 844550"/>
                <a:gd name="connsiteX52" fmla="*/ 1003300 w 3505200"/>
                <a:gd name="connsiteY52" fmla="*/ 419100 h 844550"/>
                <a:gd name="connsiteX53" fmla="*/ 1003300 w 3505200"/>
                <a:gd name="connsiteY53" fmla="*/ 419100 h 844550"/>
                <a:gd name="connsiteX54" fmla="*/ 1003300 w 3505200"/>
                <a:gd name="connsiteY54" fmla="*/ 400050 h 844550"/>
                <a:gd name="connsiteX55" fmla="*/ 946150 w 3505200"/>
                <a:gd name="connsiteY55" fmla="*/ 400050 h 844550"/>
                <a:gd name="connsiteX56" fmla="*/ 946150 w 3505200"/>
                <a:gd name="connsiteY56" fmla="*/ 400050 h 844550"/>
                <a:gd name="connsiteX57" fmla="*/ 946150 w 3505200"/>
                <a:gd name="connsiteY57" fmla="*/ 381000 h 844550"/>
                <a:gd name="connsiteX58" fmla="*/ 946150 w 3505200"/>
                <a:gd name="connsiteY58" fmla="*/ 361950 h 844550"/>
                <a:gd name="connsiteX59" fmla="*/ 923925 w 3505200"/>
                <a:gd name="connsiteY59" fmla="*/ 361950 h 844550"/>
                <a:gd name="connsiteX60" fmla="*/ 923925 w 3505200"/>
                <a:gd name="connsiteY60" fmla="*/ 336550 h 844550"/>
                <a:gd name="connsiteX61" fmla="*/ 752475 w 3505200"/>
                <a:gd name="connsiteY61" fmla="*/ 336550 h 844550"/>
                <a:gd name="connsiteX62" fmla="*/ 752475 w 3505200"/>
                <a:gd name="connsiteY62" fmla="*/ 314325 h 844550"/>
                <a:gd name="connsiteX63" fmla="*/ 692150 w 3505200"/>
                <a:gd name="connsiteY63" fmla="*/ 314325 h 844550"/>
                <a:gd name="connsiteX64" fmla="*/ 692150 w 3505200"/>
                <a:gd name="connsiteY64" fmla="*/ 295275 h 844550"/>
                <a:gd name="connsiteX65" fmla="*/ 669925 w 3505200"/>
                <a:gd name="connsiteY65" fmla="*/ 295275 h 844550"/>
                <a:gd name="connsiteX66" fmla="*/ 669925 w 3505200"/>
                <a:gd name="connsiteY66" fmla="*/ 273050 h 844550"/>
                <a:gd name="connsiteX67" fmla="*/ 609600 w 3505200"/>
                <a:gd name="connsiteY67" fmla="*/ 273050 h 844550"/>
                <a:gd name="connsiteX68" fmla="*/ 609600 w 3505200"/>
                <a:gd name="connsiteY68" fmla="*/ 273050 h 844550"/>
                <a:gd name="connsiteX69" fmla="*/ 609600 w 3505200"/>
                <a:gd name="connsiteY69" fmla="*/ 254000 h 844550"/>
                <a:gd name="connsiteX70" fmla="*/ 568325 w 3505200"/>
                <a:gd name="connsiteY70" fmla="*/ 254000 h 844550"/>
                <a:gd name="connsiteX71" fmla="*/ 568325 w 3505200"/>
                <a:gd name="connsiteY71" fmla="*/ 228600 h 844550"/>
                <a:gd name="connsiteX72" fmla="*/ 554038 w 3505200"/>
                <a:gd name="connsiteY72" fmla="*/ 230187 h 844550"/>
                <a:gd name="connsiteX73" fmla="*/ 555625 w 3505200"/>
                <a:gd name="connsiteY73" fmla="*/ 203200 h 844550"/>
                <a:gd name="connsiteX74" fmla="*/ 522288 w 3505200"/>
                <a:gd name="connsiteY74" fmla="*/ 204787 h 844550"/>
                <a:gd name="connsiteX75" fmla="*/ 523875 w 3505200"/>
                <a:gd name="connsiteY75" fmla="*/ 187325 h 844550"/>
                <a:gd name="connsiteX76" fmla="*/ 400050 w 3505200"/>
                <a:gd name="connsiteY76" fmla="*/ 187325 h 844550"/>
                <a:gd name="connsiteX77" fmla="*/ 400050 w 3505200"/>
                <a:gd name="connsiteY77" fmla="*/ 171450 h 844550"/>
                <a:gd name="connsiteX78" fmla="*/ 371475 w 3505200"/>
                <a:gd name="connsiteY78" fmla="*/ 171450 h 844550"/>
                <a:gd name="connsiteX79" fmla="*/ 371475 w 3505200"/>
                <a:gd name="connsiteY79" fmla="*/ 155575 h 844550"/>
                <a:gd name="connsiteX80" fmla="*/ 371475 w 3505200"/>
                <a:gd name="connsiteY80" fmla="*/ 133350 h 844550"/>
                <a:gd name="connsiteX81" fmla="*/ 241300 w 3505200"/>
                <a:gd name="connsiteY81" fmla="*/ 133350 h 844550"/>
                <a:gd name="connsiteX82" fmla="*/ 241300 w 3505200"/>
                <a:gd name="connsiteY82" fmla="*/ 117475 h 844550"/>
                <a:gd name="connsiteX83" fmla="*/ 215900 w 3505200"/>
                <a:gd name="connsiteY83" fmla="*/ 117475 h 844550"/>
                <a:gd name="connsiteX84" fmla="*/ 215900 w 3505200"/>
                <a:gd name="connsiteY84" fmla="*/ 76200 h 844550"/>
                <a:gd name="connsiteX85" fmla="*/ 174625 w 3505200"/>
                <a:gd name="connsiteY85" fmla="*/ 76200 h 844550"/>
                <a:gd name="connsiteX86" fmla="*/ 174625 w 3505200"/>
                <a:gd name="connsiteY86" fmla="*/ 60325 h 844550"/>
                <a:gd name="connsiteX87" fmla="*/ 146050 w 3505200"/>
                <a:gd name="connsiteY87" fmla="*/ 60325 h 844550"/>
                <a:gd name="connsiteX88" fmla="*/ 146050 w 3505200"/>
                <a:gd name="connsiteY88" fmla="*/ 44450 h 844550"/>
                <a:gd name="connsiteX89" fmla="*/ 15875 w 3505200"/>
                <a:gd name="connsiteY89" fmla="*/ 44450 h 844550"/>
                <a:gd name="connsiteX90" fmla="*/ 15875 w 3505200"/>
                <a:gd name="connsiteY90" fmla="*/ 34925 h 844550"/>
                <a:gd name="connsiteX91" fmla="*/ 0 w 3505200"/>
                <a:gd name="connsiteY91" fmla="*/ 34925 h 844550"/>
                <a:gd name="connsiteX92" fmla="*/ 0 w 3505200"/>
                <a:gd name="connsiteY92" fmla="*/ 0 h 84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505200" h="844550">
                  <a:moveTo>
                    <a:pt x="3505200" y="844550"/>
                  </a:moveTo>
                  <a:lnTo>
                    <a:pt x="2971800" y="844550"/>
                  </a:lnTo>
                  <a:lnTo>
                    <a:pt x="2971800" y="822325"/>
                  </a:lnTo>
                  <a:lnTo>
                    <a:pt x="2965450" y="822325"/>
                  </a:lnTo>
                  <a:lnTo>
                    <a:pt x="2965450" y="800100"/>
                  </a:lnTo>
                  <a:lnTo>
                    <a:pt x="2874962" y="801687"/>
                  </a:lnTo>
                  <a:lnTo>
                    <a:pt x="2876550" y="787400"/>
                  </a:lnTo>
                  <a:lnTo>
                    <a:pt x="2844800" y="787400"/>
                  </a:lnTo>
                  <a:lnTo>
                    <a:pt x="2844800" y="768350"/>
                  </a:lnTo>
                  <a:lnTo>
                    <a:pt x="2825750" y="768350"/>
                  </a:lnTo>
                  <a:lnTo>
                    <a:pt x="2825750" y="746125"/>
                  </a:lnTo>
                  <a:lnTo>
                    <a:pt x="2813050" y="746125"/>
                  </a:lnTo>
                  <a:lnTo>
                    <a:pt x="2813050" y="746125"/>
                  </a:lnTo>
                  <a:lnTo>
                    <a:pt x="2813050" y="727075"/>
                  </a:lnTo>
                  <a:lnTo>
                    <a:pt x="2727325" y="727075"/>
                  </a:lnTo>
                  <a:lnTo>
                    <a:pt x="2727325" y="727075"/>
                  </a:lnTo>
                  <a:lnTo>
                    <a:pt x="2727325" y="708025"/>
                  </a:lnTo>
                  <a:lnTo>
                    <a:pt x="2378075" y="708025"/>
                  </a:lnTo>
                  <a:lnTo>
                    <a:pt x="2378075" y="682625"/>
                  </a:lnTo>
                  <a:lnTo>
                    <a:pt x="2362200" y="682625"/>
                  </a:lnTo>
                  <a:lnTo>
                    <a:pt x="2362200" y="673100"/>
                  </a:lnTo>
                  <a:lnTo>
                    <a:pt x="2130425" y="673100"/>
                  </a:lnTo>
                  <a:lnTo>
                    <a:pt x="2127250" y="655637"/>
                  </a:lnTo>
                  <a:lnTo>
                    <a:pt x="2012950" y="657225"/>
                  </a:lnTo>
                  <a:lnTo>
                    <a:pt x="2012950" y="657225"/>
                  </a:lnTo>
                  <a:lnTo>
                    <a:pt x="2014537" y="620711"/>
                  </a:lnTo>
                  <a:lnTo>
                    <a:pt x="1974850" y="619125"/>
                  </a:lnTo>
                  <a:lnTo>
                    <a:pt x="1974850" y="619125"/>
                  </a:lnTo>
                  <a:lnTo>
                    <a:pt x="1974850" y="593725"/>
                  </a:lnTo>
                  <a:lnTo>
                    <a:pt x="1797050" y="593725"/>
                  </a:lnTo>
                  <a:lnTo>
                    <a:pt x="1797050" y="577850"/>
                  </a:lnTo>
                  <a:lnTo>
                    <a:pt x="1654175" y="577850"/>
                  </a:lnTo>
                  <a:lnTo>
                    <a:pt x="1654175" y="561975"/>
                  </a:lnTo>
                  <a:lnTo>
                    <a:pt x="1558925" y="563563"/>
                  </a:lnTo>
                  <a:lnTo>
                    <a:pt x="1558925" y="546100"/>
                  </a:lnTo>
                  <a:lnTo>
                    <a:pt x="1476375" y="546100"/>
                  </a:lnTo>
                  <a:lnTo>
                    <a:pt x="1476375" y="546100"/>
                  </a:lnTo>
                  <a:lnTo>
                    <a:pt x="1476375" y="546100"/>
                  </a:lnTo>
                  <a:lnTo>
                    <a:pt x="1466850" y="536575"/>
                  </a:lnTo>
                  <a:lnTo>
                    <a:pt x="1466850" y="517525"/>
                  </a:lnTo>
                  <a:lnTo>
                    <a:pt x="1303338" y="519112"/>
                  </a:lnTo>
                  <a:lnTo>
                    <a:pt x="1304925" y="511175"/>
                  </a:lnTo>
                  <a:lnTo>
                    <a:pt x="1279525" y="511175"/>
                  </a:lnTo>
                  <a:lnTo>
                    <a:pt x="1279525" y="511175"/>
                  </a:lnTo>
                  <a:lnTo>
                    <a:pt x="1260475" y="511175"/>
                  </a:lnTo>
                  <a:lnTo>
                    <a:pt x="1260475" y="476250"/>
                  </a:lnTo>
                  <a:lnTo>
                    <a:pt x="1168400" y="476250"/>
                  </a:lnTo>
                  <a:lnTo>
                    <a:pt x="1168400" y="444500"/>
                  </a:lnTo>
                  <a:lnTo>
                    <a:pt x="1119188" y="447675"/>
                  </a:lnTo>
                  <a:lnTo>
                    <a:pt x="1117600" y="438150"/>
                  </a:lnTo>
                  <a:lnTo>
                    <a:pt x="1082675" y="438150"/>
                  </a:lnTo>
                  <a:lnTo>
                    <a:pt x="1082675" y="419100"/>
                  </a:lnTo>
                  <a:lnTo>
                    <a:pt x="1003300" y="419100"/>
                  </a:lnTo>
                  <a:lnTo>
                    <a:pt x="1003300" y="419100"/>
                  </a:lnTo>
                  <a:lnTo>
                    <a:pt x="1003300" y="400050"/>
                  </a:lnTo>
                  <a:lnTo>
                    <a:pt x="946150" y="400050"/>
                  </a:lnTo>
                  <a:lnTo>
                    <a:pt x="946150" y="400050"/>
                  </a:lnTo>
                  <a:lnTo>
                    <a:pt x="946150" y="381000"/>
                  </a:lnTo>
                  <a:lnTo>
                    <a:pt x="946150" y="361950"/>
                  </a:lnTo>
                  <a:lnTo>
                    <a:pt x="923925" y="361950"/>
                  </a:lnTo>
                  <a:lnTo>
                    <a:pt x="923925" y="336550"/>
                  </a:lnTo>
                  <a:lnTo>
                    <a:pt x="752475" y="336550"/>
                  </a:lnTo>
                  <a:lnTo>
                    <a:pt x="752475" y="314325"/>
                  </a:lnTo>
                  <a:lnTo>
                    <a:pt x="692150" y="314325"/>
                  </a:lnTo>
                  <a:lnTo>
                    <a:pt x="692150" y="295275"/>
                  </a:lnTo>
                  <a:lnTo>
                    <a:pt x="669925" y="295275"/>
                  </a:lnTo>
                  <a:lnTo>
                    <a:pt x="669925" y="273050"/>
                  </a:lnTo>
                  <a:lnTo>
                    <a:pt x="609600" y="273050"/>
                  </a:lnTo>
                  <a:lnTo>
                    <a:pt x="609600" y="273050"/>
                  </a:lnTo>
                  <a:lnTo>
                    <a:pt x="609600" y="254000"/>
                  </a:lnTo>
                  <a:lnTo>
                    <a:pt x="568325" y="254000"/>
                  </a:lnTo>
                  <a:lnTo>
                    <a:pt x="568325" y="228600"/>
                  </a:lnTo>
                  <a:lnTo>
                    <a:pt x="554038" y="230187"/>
                  </a:lnTo>
                  <a:lnTo>
                    <a:pt x="555625" y="203200"/>
                  </a:lnTo>
                  <a:cubicBezTo>
                    <a:pt x="543454" y="202142"/>
                    <a:pt x="542396" y="205845"/>
                    <a:pt x="522288" y="204787"/>
                  </a:cubicBezTo>
                  <a:lnTo>
                    <a:pt x="523875" y="187325"/>
                  </a:lnTo>
                  <a:lnTo>
                    <a:pt x="400050" y="187325"/>
                  </a:lnTo>
                  <a:lnTo>
                    <a:pt x="400050" y="171450"/>
                  </a:lnTo>
                  <a:lnTo>
                    <a:pt x="371475" y="171450"/>
                  </a:lnTo>
                  <a:lnTo>
                    <a:pt x="371475" y="155575"/>
                  </a:lnTo>
                  <a:lnTo>
                    <a:pt x="371475" y="133350"/>
                  </a:lnTo>
                  <a:lnTo>
                    <a:pt x="241300" y="133350"/>
                  </a:lnTo>
                  <a:lnTo>
                    <a:pt x="241300" y="117475"/>
                  </a:lnTo>
                  <a:lnTo>
                    <a:pt x="215900" y="117475"/>
                  </a:lnTo>
                  <a:lnTo>
                    <a:pt x="215900" y="76200"/>
                  </a:lnTo>
                  <a:lnTo>
                    <a:pt x="174625" y="76200"/>
                  </a:lnTo>
                  <a:lnTo>
                    <a:pt x="174625" y="60325"/>
                  </a:lnTo>
                  <a:lnTo>
                    <a:pt x="146050" y="60325"/>
                  </a:lnTo>
                  <a:lnTo>
                    <a:pt x="146050" y="44450"/>
                  </a:lnTo>
                  <a:lnTo>
                    <a:pt x="15875" y="44450"/>
                  </a:lnTo>
                  <a:lnTo>
                    <a:pt x="15875" y="34925"/>
                  </a:lnTo>
                  <a:lnTo>
                    <a:pt x="0" y="34925"/>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291" name="Freeform: Shape 290">
              <a:extLst>
                <a:ext uri="{FF2B5EF4-FFF2-40B4-BE49-F238E27FC236}">
                  <a16:creationId xmlns:a16="http://schemas.microsoft.com/office/drawing/2014/main" id="{AE17C16D-51B2-3E6B-21FF-F8B903394AC3}"/>
                </a:ext>
              </a:extLst>
            </p:cNvPr>
            <p:cNvSpPr/>
            <p:nvPr/>
          </p:nvSpPr>
          <p:spPr bwMode="auto">
            <a:xfrm>
              <a:off x="6126163" y="2965450"/>
              <a:ext cx="1485900" cy="558800"/>
            </a:xfrm>
            <a:custGeom>
              <a:avLst/>
              <a:gdLst>
                <a:gd name="connsiteX0" fmla="*/ 1485900 w 1485900"/>
                <a:gd name="connsiteY0" fmla="*/ 558800 h 558800"/>
                <a:gd name="connsiteX1" fmla="*/ 1431925 w 1485900"/>
                <a:gd name="connsiteY1" fmla="*/ 558800 h 558800"/>
                <a:gd name="connsiteX2" fmla="*/ 1431925 w 1485900"/>
                <a:gd name="connsiteY2" fmla="*/ 546100 h 558800"/>
                <a:gd name="connsiteX3" fmla="*/ 1363662 w 1485900"/>
                <a:gd name="connsiteY3" fmla="*/ 546100 h 558800"/>
                <a:gd name="connsiteX4" fmla="*/ 1363662 w 1485900"/>
                <a:gd name="connsiteY4" fmla="*/ 530225 h 558800"/>
                <a:gd name="connsiteX5" fmla="*/ 1330325 w 1485900"/>
                <a:gd name="connsiteY5" fmla="*/ 530225 h 558800"/>
                <a:gd name="connsiteX6" fmla="*/ 1330325 w 1485900"/>
                <a:gd name="connsiteY6" fmla="*/ 517525 h 558800"/>
                <a:gd name="connsiteX7" fmla="*/ 1303337 w 1485900"/>
                <a:gd name="connsiteY7" fmla="*/ 517525 h 558800"/>
                <a:gd name="connsiteX8" fmla="*/ 1303337 w 1485900"/>
                <a:gd name="connsiteY8" fmla="*/ 493713 h 558800"/>
                <a:gd name="connsiteX9" fmla="*/ 1282700 w 1485900"/>
                <a:gd name="connsiteY9" fmla="*/ 493713 h 558800"/>
                <a:gd name="connsiteX10" fmla="*/ 1282700 w 1485900"/>
                <a:gd name="connsiteY10" fmla="*/ 481013 h 558800"/>
                <a:gd name="connsiteX11" fmla="*/ 1249362 w 1485900"/>
                <a:gd name="connsiteY11" fmla="*/ 481013 h 558800"/>
                <a:gd name="connsiteX12" fmla="*/ 1249362 w 1485900"/>
                <a:gd name="connsiteY12" fmla="*/ 466725 h 558800"/>
                <a:gd name="connsiteX13" fmla="*/ 1198562 w 1485900"/>
                <a:gd name="connsiteY13" fmla="*/ 466725 h 558800"/>
                <a:gd name="connsiteX14" fmla="*/ 1198562 w 1485900"/>
                <a:gd name="connsiteY14" fmla="*/ 454025 h 558800"/>
                <a:gd name="connsiteX15" fmla="*/ 1182687 w 1485900"/>
                <a:gd name="connsiteY15" fmla="*/ 454025 h 558800"/>
                <a:gd name="connsiteX16" fmla="*/ 1182687 w 1485900"/>
                <a:gd name="connsiteY16" fmla="*/ 439738 h 558800"/>
                <a:gd name="connsiteX17" fmla="*/ 1139825 w 1485900"/>
                <a:gd name="connsiteY17" fmla="*/ 439738 h 558800"/>
                <a:gd name="connsiteX18" fmla="*/ 1139825 w 1485900"/>
                <a:gd name="connsiteY18" fmla="*/ 420688 h 558800"/>
                <a:gd name="connsiteX19" fmla="*/ 1101725 w 1485900"/>
                <a:gd name="connsiteY19" fmla="*/ 420688 h 558800"/>
                <a:gd name="connsiteX20" fmla="*/ 1101725 w 1485900"/>
                <a:gd name="connsiteY20" fmla="*/ 409575 h 558800"/>
                <a:gd name="connsiteX21" fmla="*/ 1030287 w 1485900"/>
                <a:gd name="connsiteY21" fmla="*/ 409575 h 558800"/>
                <a:gd name="connsiteX22" fmla="*/ 1030287 w 1485900"/>
                <a:gd name="connsiteY22" fmla="*/ 392113 h 558800"/>
                <a:gd name="connsiteX23" fmla="*/ 965200 w 1485900"/>
                <a:gd name="connsiteY23" fmla="*/ 392113 h 558800"/>
                <a:gd name="connsiteX24" fmla="*/ 965200 w 1485900"/>
                <a:gd name="connsiteY24" fmla="*/ 377825 h 558800"/>
                <a:gd name="connsiteX25" fmla="*/ 944562 w 1485900"/>
                <a:gd name="connsiteY25" fmla="*/ 377825 h 558800"/>
                <a:gd name="connsiteX26" fmla="*/ 944562 w 1485900"/>
                <a:gd name="connsiteY26" fmla="*/ 377825 h 558800"/>
                <a:gd name="connsiteX27" fmla="*/ 922337 w 1485900"/>
                <a:gd name="connsiteY27" fmla="*/ 377825 h 558800"/>
                <a:gd name="connsiteX28" fmla="*/ 922337 w 1485900"/>
                <a:gd name="connsiteY28" fmla="*/ 344488 h 558800"/>
                <a:gd name="connsiteX29" fmla="*/ 841375 w 1485900"/>
                <a:gd name="connsiteY29" fmla="*/ 344488 h 558800"/>
                <a:gd name="connsiteX30" fmla="*/ 841375 w 1485900"/>
                <a:gd name="connsiteY30" fmla="*/ 330200 h 558800"/>
                <a:gd name="connsiteX31" fmla="*/ 796925 w 1485900"/>
                <a:gd name="connsiteY31" fmla="*/ 330200 h 558800"/>
                <a:gd name="connsiteX32" fmla="*/ 796925 w 1485900"/>
                <a:gd name="connsiteY32" fmla="*/ 330200 h 558800"/>
                <a:gd name="connsiteX33" fmla="*/ 788987 w 1485900"/>
                <a:gd name="connsiteY33" fmla="*/ 322262 h 558800"/>
                <a:gd name="connsiteX34" fmla="*/ 760412 w 1485900"/>
                <a:gd name="connsiteY34" fmla="*/ 322262 h 558800"/>
                <a:gd name="connsiteX35" fmla="*/ 760412 w 1485900"/>
                <a:gd name="connsiteY35" fmla="*/ 288925 h 558800"/>
                <a:gd name="connsiteX36" fmla="*/ 695325 w 1485900"/>
                <a:gd name="connsiteY36" fmla="*/ 288925 h 558800"/>
                <a:gd name="connsiteX37" fmla="*/ 695325 w 1485900"/>
                <a:gd name="connsiteY37" fmla="*/ 261938 h 558800"/>
                <a:gd name="connsiteX38" fmla="*/ 660400 w 1485900"/>
                <a:gd name="connsiteY38" fmla="*/ 261938 h 558800"/>
                <a:gd name="connsiteX39" fmla="*/ 660400 w 1485900"/>
                <a:gd name="connsiteY39" fmla="*/ 231775 h 558800"/>
                <a:gd name="connsiteX40" fmla="*/ 619125 w 1485900"/>
                <a:gd name="connsiteY40" fmla="*/ 231775 h 558800"/>
                <a:gd name="connsiteX41" fmla="*/ 619125 w 1485900"/>
                <a:gd name="connsiteY41" fmla="*/ 215900 h 558800"/>
                <a:gd name="connsiteX42" fmla="*/ 606425 w 1485900"/>
                <a:gd name="connsiteY42" fmla="*/ 215900 h 558800"/>
                <a:gd name="connsiteX43" fmla="*/ 606425 w 1485900"/>
                <a:gd name="connsiteY43" fmla="*/ 200025 h 558800"/>
                <a:gd name="connsiteX44" fmla="*/ 579437 w 1485900"/>
                <a:gd name="connsiteY44" fmla="*/ 200025 h 558800"/>
                <a:gd name="connsiteX45" fmla="*/ 579437 w 1485900"/>
                <a:gd name="connsiteY45" fmla="*/ 168275 h 558800"/>
                <a:gd name="connsiteX46" fmla="*/ 515937 w 1485900"/>
                <a:gd name="connsiteY46" fmla="*/ 168275 h 558800"/>
                <a:gd name="connsiteX47" fmla="*/ 515937 w 1485900"/>
                <a:gd name="connsiteY47" fmla="*/ 144463 h 558800"/>
                <a:gd name="connsiteX48" fmla="*/ 485775 w 1485900"/>
                <a:gd name="connsiteY48" fmla="*/ 144463 h 558800"/>
                <a:gd name="connsiteX49" fmla="*/ 485775 w 1485900"/>
                <a:gd name="connsiteY49" fmla="*/ 144463 h 558800"/>
                <a:gd name="connsiteX50" fmla="*/ 439737 w 1485900"/>
                <a:gd name="connsiteY50" fmla="*/ 144463 h 558800"/>
                <a:gd name="connsiteX51" fmla="*/ 439737 w 1485900"/>
                <a:gd name="connsiteY51" fmla="*/ 120650 h 558800"/>
                <a:gd name="connsiteX52" fmla="*/ 400050 w 1485900"/>
                <a:gd name="connsiteY52" fmla="*/ 120650 h 558800"/>
                <a:gd name="connsiteX53" fmla="*/ 400050 w 1485900"/>
                <a:gd name="connsiteY53" fmla="*/ 103188 h 558800"/>
                <a:gd name="connsiteX54" fmla="*/ 330200 w 1485900"/>
                <a:gd name="connsiteY54" fmla="*/ 103188 h 558800"/>
                <a:gd name="connsiteX55" fmla="*/ 330200 w 1485900"/>
                <a:gd name="connsiteY55" fmla="*/ 93663 h 558800"/>
                <a:gd name="connsiteX56" fmla="*/ 268287 w 1485900"/>
                <a:gd name="connsiteY56" fmla="*/ 93663 h 558800"/>
                <a:gd name="connsiteX57" fmla="*/ 268287 w 1485900"/>
                <a:gd name="connsiteY57" fmla="*/ 76200 h 558800"/>
                <a:gd name="connsiteX58" fmla="*/ 246062 w 1485900"/>
                <a:gd name="connsiteY58" fmla="*/ 76200 h 558800"/>
                <a:gd name="connsiteX59" fmla="*/ 246062 w 1485900"/>
                <a:gd name="connsiteY59" fmla="*/ 55563 h 558800"/>
                <a:gd name="connsiteX60" fmla="*/ 65087 w 1485900"/>
                <a:gd name="connsiteY60" fmla="*/ 55563 h 558800"/>
                <a:gd name="connsiteX61" fmla="*/ 65087 w 1485900"/>
                <a:gd name="connsiteY61" fmla="*/ 20638 h 558800"/>
                <a:gd name="connsiteX62" fmla="*/ 26987 w 1485900"/>
                <a:gd name="connsiteY62" fmla="*/ 20638 h 558800"/>
                <a:gd name="connsiteX63" fmla="*/ 26987 w 1485900"/>
                <a:gd name="connsiteY63" fmla="*/ 0 h 558800"/>
                <a:gd name="connsiteX64" fmla="*/ 0 w 1485900"/>
                <a:gd name="connsiteY64" fmla="*/ 0 h 55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485900" h="558800">
                  <a:moveTo>
                    <a:pt x="1485900" y="558800"/>
                  </a:moveTo>
                  <a:lnTo>
                    <a:pt x="1431925" y="558800"/>
                  </a:lnTo>
                  <a:lnTo>
                    <a:pt x="1431925" y="546100"/>
                  </a:lnTo>
                  <a:lnTo>
                    <a:pt x="1363662" y="546100"/>
                  </a:lnTo>
                  <a:lnTo>
                    <a:pt x="1363662" y="530225"/>
                  </a:lnTo>
                  <a:lnTo>
                    <a:pt x="1330325" y="530225"/>
                  </a:lnTo>
                  <a:lnTo>
                    <a:pt x="1330325" y="517525"/>
                  </a:lnTo>
                  <a:lnTo>
                    <a:pt x="1303337" y="517525"/>
                  </a:lnTo>
                  <a:lnTo>
                    <a:pt x="1303337" y="493713"/>
                  </a:lnTo>
                  <a:lnTo>
                    <a:pt x="1282700" y="493713"/>
                  </a:lnTo>
                  <a:lnTo>
                    <a:pt x="1282700" y="481013"/>
                  </a:lnTo>
                  <a:lnTo>
                    <a:pt x="1249362" y="481013"/>
                  </a:lnTo>
                  <a:lnTo>
                    <a:pt x="1249362" y="466725"/>
                  </a:lnTo>
                  <a:lnTo>
                    <a:pt x="1198562" y="466725"/>
                  </a:lnTo>
                  <a:lnTo>
                    <a:pt x="1198562" y="454025"/>
                  </a:lnTo>
                  <a:lnTo>
                    <a:pt x="1182687" y="454025"/>
                  </a:lnTo>
                  <a:lnTo>
                    <a:pt x="1182687" y="439738"/>
                  </a:lnTo>
                  <a:lnTo>
                    <a:pt x="1139825" y="439738"/>
                  </a:lnTo>
                  <a:lnTo>
                    <a:pt x="1139825" y="420688"/>
                  </a:lnTo>
                  <a:lnTo>
                    <a:pt x="1101725" y="420688"/>
                  </a:lnTo>
                  <a:lnTo>
                    <a:pt x="1101725" y="409575"/>
                  </a:lnTo>
                  <a:lnTo>
                    <a:pt x="1030287" y="409575"/>
                  </a:lnTo>
                  <a:lnTo>
                    <a:pt x="1030287" y="392113"/>
                  </a:lnTo>
                  <a:lnTo>
                    <a:pt x="965200" y="392113"/>
                  </a:lnTo>
                  <a:lnTo>
                    <a:pt x="965200" y="377825"/>
                  </a:lnTo>
                  <a:lnTo>
                    <a:pt x="944562" y="377825"/>
                  </a:lnTo>
                  <a:lnTo>
                    <a:pt x="944562" y="377825"/>
                  </a:lnTo>
                  <a:lnTo>
                    <a:pt x="922337" y="377825"/>
                  </a:lnTo>
                  <a:lnTo>
                    <a:pt x="922337" y="344488"/>
                  </a:lnTo>
                  <a:lnTo>
                    <a:pt x="841375" y="344488"/>
                  </a:lnTo>
                  <a:lnTo>
                    <a:pt x="841375" y="330200"/>
                  </a:lnTo>
                  <a:lnTo>
                    <a:pt x="796925" y="330200"/>
                  </a:lnTo>
                  <a:lnTo>
                    <a:pt x="796925" y="330200"/>
                  </a:lnTo>
                  <a:lnTo>
                    <a:pt x="788987" y="322262"/>
                  </a:lnTo>
                  <a:lnTo>
                    <a:pt x="760412" y="322262"/>
                  </a:lnTo>
                  <a:lnTo>
                    <a:pt x="760412" y="288925"/>
                  </a:lnTo>
                  <a:lnTo>
                    <a:pt x="695325" y="288925"/>
                  </a:lnTo>
                  <a:lnTo>
                    <a:pt x="695325" y="261938"/>
                  </a:lnTo>
                  <a:lnTo>
                    <a:pt x="660400" y="261938"/>
                  </a:lnTo>
                  <a:lnTo>
                    <a:pt x="660400" y="231775"/>
                  </a:lnTo>
                  <a:lnTo>
                    <a:pt x="619125" y="231775"/>
                  </a:lnTo>
                  <a:lnTo>
                    <a:pt x="619125" y="215900"/>
                  </a:lnTo>
                  <a:lnTo>
                    <a:pt x="606425" y="215900"/>
                  </a:lnTo>
                  <a:lnTo>
                    <a:pt x="606425" y="200025"/>
                  </a:lnTo>
                  <a:lnTo>
                    <a:pt x="579437" y="200025"/>
                  </a:lnTo>
                  <a:lnTo>
                    <a:pt x="579437" y="168275"/>
                  </a:lnTo>
                  <a:lnTo>
                    <a:pt x="515937" y="168275"/>
                  </a:lnTo>
                  <a:lnTo>
                    <a:pt x="515937" y="144463"/>
                  </a:lnTo>
                  <a:lnTo>
                    <a:pt x="485775" y="144463"/>
                  </a:lnTo>
                  <a:lnTo>
                    <a:pt x="485775" y="144463"/>
                  </a:lnTo>
                  <a:lnTo>
                    <a:pt x="439737" y="144463"/>
                  </a:lnTo>
                  <a:lnTo>
                    <a:pt x="439737" y="120650"/>
                  </a:lnTo>
                  <a:lnTo>
                    <a:pt x="400050" y="120650"/>
                  </a:lnTo>
                  <a:lnTo>
                    <a:pt x="400050" y="103188"/>
                  </a:lnTo>
                  <a:lnTo>
                    <a:pt x="330200" y="103188"/>
                  </a:lnTo>
                  <a:lnTo>
                    <a:pt x="330200" y="93663"/>
                  </a:lnTo>
                  <a:lnTo>
                    <a:pt x="268287" y="93663"/>
                  </a:lnTo>
                  <a:lnTo>
                    <a:pt x="268287" y="76200"/>
                  </a:lnTo>
                  <a:lnTo>
                    <a:pt x="246062" y="76200"/>
                  </a:lnTo>
                  <a:lnTo>
                    <a:pt x="246062" y="55563"/>
                  </a:lnTo>
                  <a:lnTo>
                    <a:pt x="65087" y="55563"/>
                  </a:lnTo>
                  <a:lnTo>
                    <a:pt x="65087" y="20638"/>
                  </a:lnTo>
                  <a:lnTo>
                    <a:pt x="26987" y="20638"/>
                  </a:lnTo>
                  <a:lnTo>
                    <a:pt x="26987"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cxnSp>
        <p:nvCxnSpPr>
          <p:cNvPr id="217" name="Straight Connector 216">
            <a:extLst>
              <a:ext uri="{FF2B5EF4-FFF2-40B4-BE49-F238E27FC236}">
                <a16:creationId xmlns:a16="http://schemas.microsoft.com/office/drawing/2014/main" id="{268BF234-93F0-2F7F-A6A0-10078EBBEC5D}"/>
              </a:ext>
            </a:extLst>
          </p:cNvPr>
          <p:cNvCxnSpPr>
            <a:cxnSpLocks/>
          </p:cNvCxnSpPr>
          <p:nvPr/>
        </p:nvCxnSpPr>
        <p:spPr bwMode="auto">
          <a:xfrm flipH="1">
            <a:off x="6454486" y="3401659"/>
            <a:ext cx="5094731" cy="0"/>
          </a:xfrm>
          <a:prstGeom prst="line">
            <a:avLst/>
          </a:prstGeom>
          <a:noFill/>
          <a:ln w="28575" cap="flat" cmpd="sng" algn="ctr">
            <a:solidFill>
              <a:schemeClr val="tx2"/>
            </a:solidFill>
            <a:prstDash val="dash"/>
            <a:round/>
            <a:headEnd type="none" w="med" len="med"/>
            <a:tailEnd type="none" w="med" len="med"/>
          </a:ln>
          <a:effectLst/>
        </p:spPr>
      </p:cxnSp>
      <p:cxnSp>
        <p:nvCxnSpPr>
          <p:cNvPr id="220" name="Straight Connector 219">
            <a:extLst>
              <a:ext uri="{FF2B5EF4-FFF2-40B4-BE49-F238E27FC236}">
                <a16:creationId xmlns:a16="http://schemas.microsoft.com/office/drawing/2014/main" id="{B03877A4-B18B-EE64-4CE9-5CA39D1DD3F1}"/>
              </a:ext>
            </a:extLst>
          </p:cNvPr>
          <p:cNvCxnSpPr>
            <a:cxnSpLocks/>
          </p:cNvCxnSpPr>
          <p:nvPr/>
        </p:nvCxnSpPr>
        <p:spPr bwMode="auto">
          <a:xfrm>
            <a:off x="11032166" y="1834568"/>
            <a:ext cx="252909" cy="0"/>
          </a:xfrm>
          <a:prstGeom prst="line">
            <a:avLst/>
          </a:prstGeom>
          <a:noFill/>
          <a:ln w="28575" cap="flat" cmpd="sng" algn="ctr">
            <a:solidFill>
              <a:schemeClr val="accent1"/>
            </a:solidFill>
            <a:prstDash val="solid"/>
            <a:round/>
            <a:headEnd type="none" w="med" len="med"/>
            <a:tailEnd type="none" w="med" len="med"/>
          </a:ln>
          <a:effectLst/>
        </p:spPr>
      </p:cxnSp>
      <p:grpSp>
        <p:nvGrpSpPr>
          <p:cNvPr id="293" name="Group 292">
            <a:extLst>
              <a:ext uri="{FF2B5EF4-FFF2-40B4-BE49-F238E27FC236}">
                <a16:creationId xmlns:a16="http://schemas.microsoft.com/office/drawing/2014/main" id="{82219F09-82CD-CE68-697D-184AA50815AE}"/>
              </a:ext>
            </a:extLst>
          </p:cNvPr>
          <p:cNvGrpSpPr/>
          <p:nvPr/>
        </p:nvGrpSpPr>
        <p:grpSpPr>
          <a:xfrm>
            <a:off x="6589239" y="1968820"/>
            <a:ext cx="108219" cy="126657"/>
            <a:chOff x="9084759" y="4478261"/>
            <a:chExt cx="106174" cy="106174"/>
          </a:xfrm>
        </p:grpSpPr>
        <p:cxnSp>
          <p:nvCxnSpPr>
            <p:cNvPr id="294" name="Straight Connector 293">
              <a:extLst>
                <a:ext uri="{FF2B5EF4-FFF2-40B4-BE49-F238E27FC236}">
                  <a16:creationId xmlns:a16="http://schemas.microsoft.com/office/drawing/2014/main" id="{D0258B88-AB13-7B10-E7ED-F2B8AEA8DCF7}"/>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880E4908-6E4F-D42A-1CC0-E4C5C6BACA23}"/>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A4A6687C-322D-4996-20B3-F613BD25EBC8}"/>
              </a:ext>
            </a:extLst>
          </p:cNvPr>
          <p:cNvGrpSpPr/>
          <p:nvPr/>
        </p:nvGrpSpPr>
        <p:grpSpPr>
          <a:xfrm>
            <a:off x="6867485" y="2085039"/>
            <a:ext cx="108219" cy="126657"/>
            <a:chOff x="9084759" y="4478261"/>
            <a:chExt cx="106174" cy="106174"/>
          </a:xfrm>
        </p:grpSpPr>
        <p:cxnSp>
          <p:nvCxnSpPr>
            <p:cNvPr id="297" name="Straight Connector 296">
              <a:extLst>
                <a:ext uri="{FF2B5EF4-FFF2-40B4-BE49-F238E27FC236}">
                  <a16:creationId xmlns:a16="http://schemas.microsoft.com/office/drawing/2014/main" id="{453BD1F3-373C-D81C-B7CF-41A6E288A7E9}"/>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A6BCA14C-959D-0FDC-37DC-2E5ECA1ED113}"/>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AE42CE9A-1B61-1362-58FE-49B517759433}"/>
              </a:ext>
            </a:extLst>
          </p:cNvPr>
          <p:cNvGrpSpPr/>
          <p:nvPr/>
        </p:nvGrpSpPr>
        <p:grpSpPr>
          <a:xfrm>
            <a:off x="7022496" y="2198103"/>
            <a:ext cx="108219" cy="126657"/>
            <a:chOff x="9084759" y="4478261"/>
            <a:chExt cx="106174" cy="106174"/>
          </a:xfrm>
        </p:grpSpPr>
        <p:cxnSp>
          <p:nvCxnSpPr>
            <p:cNvPr id="300" name="Straight Connector 299">
              <a:extLst>
                <a:ext uri="{FF2B5EF4-FFF2-40B4-BE49-F238E27FC236}">
                  <a16:creationId xmlns:a16="http://schemas.microsoft.com/office/drawing/2014/main" id="{8B10A9CA-D22C-2626-7152-815E3035D9E9}"/>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B224E7B9-A95F-E418-6AA4-D0266F0DF05D}"/>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5280C07B-E428-9305-1551-C6EB26EC3F56}"/>
              </a:ext>
            </a:extLst>
          </p:cNvPr>
          <p:cNvGrpSpPr/>
          <p:nvPr/>
        </p:nvGrpSpPr>
        <p:grpSpPr>
          <a:xfrm>
            <a:off x="11470993" y="3585313"/>
            <a:ext cx="108219" cy="126657"/>
            <a:chOff x="9084759" y="4478261"/>
            <a:chExt cx="106174" cy="106174"/>
          </a:xfrm>
        </p:grpSpPr>
        <p:cxnSp>
          <p:nvCxnSpPr>
            <p:cNvPr id="303" name="Straight Connector 302">
              <a:extLst>
                <a:ext uri="{FF2B5EF4-FFF2-40B4-BE49-F238E27FC236}">
                  <a16:creationId xmlns:a16="http://schemas.microsoft.com/office/drawing/2014/main" id="{DC5625E3-6EFF-1E83-E005-396ABF329266}"/>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A26B9D79-5AE5-305D-A9E7-7854602F2D1E}"/>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05" name="Group 304">
            <a:extLst>
              <a:ext uri="{FF2B5EF4-FFF2-40B4-BE49-F238E27FC236}">
                <a16:creationId xmlns:a16="http://schemas.microsoft.com/office/drawing/2014/main" id="{9A73AE40-7DC9-84FB-9B41-275313D6D38A}"/>
              </a:ext>
            </a:extLst>
          </p:cNvPr>
          <p:cNvGrpSpPr/>
          <p:nvPr/>
        </p:nvGrpSpPr>
        <p:grpSpPr>
          <a:xfrm>
            <a:off x="11263839" y="3585313"/>
            <a:ext cx="108219" cy="126657"/>
            <a:chOff x="9084759" y="4478261"/>
            <a:chExt cx="106174" cy="106174"/>
          </a:xfrm>
        </p:grpSpPr>
        <p:cxnSp>
          <p:nvCxnSpPr>
            <p:cNvPr id="306" name="Straight Connector 305">
              <a:extLst>
                <a:ext uri="{FF2B5EF4-FFF2-40B4-BE49-F238E27FC236}">
                  <a16:creationId xmlns:a16="http://schemas.microsoft.com/office/drawing/2014/main" id="{3F2888FF-C5A3-AA20-54D0-E59D818CE5C4}"/>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B87301F9-13BF-E9EC-9A19-0667CFE946E5}"/>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08" name="Group 307">
            <a:extLst>
              <a:ext uri="{FF2B5EF4-FFF2-40B4-BE49-F238E27FC236}">
                <a16:creationId xmlns:a16="http://schemas.microsoft.com/office/drawing/2014/main" id="{7C42ADD1-B1DB-3DFB-2E44-5E20E3713726}"/>
              </a:ext>
            </a:extLst>
          </p:cNvPr>
          <p:cNvGrpSpPr/>
          <p:nvPr/>
        </p:nvGrpSpPr>
        <p:grpSpPr>
          <a:xfrm>
            <a:off x="11217419" y="3585313"/>
            <a:ext cx="108219" cy="126657"/>
            <a:chOff x="9084759" y="4478261"/>
            <a:chExt cx="106174" cy="106174"/>
          </a:xfrm>
        </p:grpSpPr>
        <p:cxnSp>
          <p:nvCxnSpPr>
            <p:cNvPr id="309" name="Straight Connector 308">
              <a:extLst>
                <a:ext uri="{FF2B5EF4-FFF2-40B4-BE49-F238E27FC236}">
                  <a16:creationId xmlns:a16="http://schemas.microsoft.com/office/drawing/2014/main" id="{0E12D4B1-71AA-53AD-21D0-C75912AD2565}"/>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E203D3AA-E7F3-2F0F-C170-1C1C1060A36A}"/>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1" name="Group 310">
            <a:extLst>
              <a:ext uri="{FF2B5EF4-FFF2-40B4-BE49-F238E27FC236}">
                <a16:creationId xmlns:a16="http://schemas.microsoft.com/office/drawing/2014/main" id="{9A81716D-C7B8-2A46-B1C4-BE335DFD26B6}"/>
              </a:ext>
            </a:extLst>
          </p:cNvPr>
          <p:cNvGrpSpPr/>
          <p:nvPr/>
        </p:nvGrpSpPr>
        <p:grpSpPr>
          <a:xfrm>
            <a:off x="11171682" y="3585313"/>
            <a:ext cx="108219" cy="126657"/>
            <a:chOff x="9084759" y="4478261"/>
            <a:chExt cx="106174" cy="106174"/>
          </a:xfrm>
        </p:grpSpPr>
        <p:cxnSp>
          <p:nvCxnSpPr>
            <p:cNvPr id="312" name="Straight Connector 311">
              <a:extLst>
                <a:ext uri="{FF2B5EF4-FFF2-40B4-BE49-F238E27FC236}">
                  <a16:creationId xmlns:a16="http://schemas.microsoft.com/office/drawing/2014/main" id="{AD0A0B96-288F-4D95-9DAA-DF177180A43E}"/>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E85F6A55-1E0F-92CC-21CD-6DDB8959E308}"/>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4" name="Group 313">
            <a:extLst>
              <a:ext uri="{FF2B5EF4-FFF2-40B4-BE49-F238E27FC236}">
                <a16:creationId xmlns:a16="http://schemas.microsoft.com/office/drawing/2014/main" id="{82E65319-EF2E-3822-B2E3-582D3ACE3B23}"/>
              </a:ext>
            </a:extLst>
          </p:cNvPr>
          <p:cNvGrpSpPr/>
          <p:nvPr/>
        </p:nvGrpSpPr>
        <p:grpSpPr>
          <a:xfrm>
            <a:off x="11144150" y="3585313"/>
            <a:ext cx="108219" cy="126657"/>
            <a:chOff x="9084759" y="4478261"/>
            <a:chExt cx="106174" cy="106174"/>
          </a:xfrm>
        </p:grpSpPr>
        <p:cxnSp>
          <p:nvCxnSpPr>
            <p:cNvPr id="315" name="Straight Connector 314">
              <a:extLst>
                <a:ext uri="{FF2B5EF4-FFF2-40B4-BE49-F238E27FC236}">
                  <a16:creationId xmlns:a16="http://schemas.microsoft.com/office/drawing/2014/main" id="{AD5C322A-6D74-6BC1-74F9-598C5EF718D4}"/>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7941C57E-8375-1BAD-7EB9-9AFCB0A2E0EE}"/>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7" name="Group 316">
            <a:extLst>
              <a:ext uri="{FF2B5EF4-FFF2-40B4-BE49-F238E27FC236}">
                <a16:creationId xmlns:a16="http://schemas.microsoft.com/office/drawing/2014/main" id="{8C8DB020-AA32-2C42-80B5-E1A56EA9B6BE}"/>
              </a:ext>
            </a:extLst>
          </p:cNvPr>
          <p:cNvGrpSpPr/>
          <p:nvPr/>
        </p:nvGrpSpPr>
        <p:grpSpPr>
          <a:xfrm>
            <a:off x="11109199" y="3585313"/>
            <a:ext cx="108219" cy="126657"/>
            <a:chOff x="9084759" y="4478261"/>
            <a:chExt cx="106174" cy="106174"/>
          </a:xfrm>
        </p:grpSpPr>
        <p:cxnSp>
          <p:nvCxnSpPr>
            <p:cNvPr id="318" name="Straight Connector 317">
              <a:extLst>
                <a:ext uri="{FF2B5EF4-FFF2-40B4-BE49-F238E27FC236}">
                  <a16:creationId xmlns:a16="http://schemas.microsoft.com/office/drawing/2014/main" id="{6906F434-F16A-53CA-FC50-6F725E4466A5}"/>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F4E066BE-557B-B12E-E24A-C185D36E903A}"/>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 name="Group 319">
            <a:extLst>
              <a:ext uri="{FF2B5EF4-FFF2-40B4-BE49-F238E27FC236}">
                <a16:creationId xmlns:a16="http://schemas.microsoft.com/office/drawing/2014/main" id="{1AC26B84-B389-82F0-3804-5D1C5C0458A7}"/>
              </a:ext>
            </a:extLst>
          </p:cNvPr>
          <p:cNvGrpSpPr/>
          <p:nvPr/>
        </p:nvGrpSpPr>
        <p:grpSpPr>
          <a:xfrm>
            <a:off x="11062085" y="3585313"/>
            <a:ext cx="108219" cy="126657"/>
            <a:chOff x="9084759" y="4478261"/>
            <a:chExt cx="106174" cy="106174"/>
          </a:xfrm>
        </p:grpSpPr>
        <p:cxnSp>
          <p:nvCxnSpPr>
            <p:cNvPr id="321" name="Straight Connector 320">
              <a:extLst>
                <a:ext uri="{FF2B5EF4-FFF2-40B4-BE49-F238E27FC236}">
                  <a16:creationId xmlns:a16="http://schemas.microsoft.com/office/drawing/2014/main" id="{33BDD38B-D687-F070-B7DA-9FD8F1B47976}"/>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3ECFFDC0-5B77-F7A8-E821-87D6559B3DC3}"/>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3" name="Group 322">
            <a:extLst>
              <a:ext uri="{FF2B5EF4-FFF2-40B4-BE49-F238E27FC236}">
                <a16:creationId xmlns:a16="http://schemas.microsoft.com/office/drawing/2014/main" id="{377886FC-B343-F5B0-B3A3-2B6AE167B3D1}"/>
              </a:ext>
            </a:extLst>
          </p:cNvPr>
          <p:cNvGrpSpPr/>
          <p:nvPr/>
        </p:nvGrpSpPr>
        <p:grpSpPr>
          <a:xfrm>
            <a:off x="11034554" y="3585313"/>
            <a:ext cx="108219" cy="126657"/>
            <a:chOff x="9084759" y="4478261"/>
            <a:chExt cx="106174" cy="106174"/>
          </a:xfrm>
        </p:grpSpPr>
        <p:cxnSp>
          <p:nvCxnSpPr>
            <p:cNvPr id="324" name="Straight Connector 323">
              <a:extLst>
                <a:ext uri="{FF2B5EF4-FFF2-40B4-BE49-F238E27FC236}">
                  <a16:creationId xmlns:a16="http://schemas.microsoft.com/office/drawing/2014/main" id="{50D06D6A-723C-FB8D-7FD9-AF2F2F04CF95}"/>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7AC2C7D9-E24F-A1B0-4C79-FB5A8A27B7F5}"/>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6" name="Group 325">
            <a:extLst>
              <a:ext uri="{FF2B5EF4-FFF2-40B4-BE49-F238E27FC236}">
                <a16:creationId xmlns:a16="http://schemas.microsoft.com/office/drawing/2014/main" id="{3570C978-7A05-4123-B53D-8CD883D6E01D}"/>
              </a:ext>
            </a:extLst>
          </p:cNvPr>
          <p:cNvGrpSpPr/>
          <p:nvPr/>
        </p:nvGrpSpPr>
        <p:grpSpPr>
          <a:xfrm>
            <a:off x="10951624" y="3585313"/>
            <a:ext cx="108219" cy="126657"/>
            <a:chOff x="9084759" y="4478261"/>
            <a:chExt cx="106174" cy="106174"/>
          </a:xfrm>
        </p:grpSpPr>
        <p:cxnSp>
          <p:nvCxnSpPr>
            <p:cNvPr id="327" name="Straight Connector 326">
              <a:extLst>
                <a:ext uri="{FF2B5EF4-FFF2-40B4-BE49-F238E27FC236}">
                  <a16:creationId xmlns:a16="http://schemas.microsoft.com/office/drawing/2014/main" id="{C7FEFB0A-0CC6-E402-70FC-DDFC6D905C36}"/>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71BC69D9-B8EC-5B5D-5B2A-FD1FB5C4E7E5}"/>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9" name="Group 328">
            <a:extLst>
              <a:ext uri="{FF2B5EF4-FFF2-40B4-BE49-F238E27FC236}">
                <a16:creationId xmlns:a16="http://schemas.microsoft.com/office/drawing/2014/main" id="{E367AB6A-1FDC-9290-4998-69706F9FB1B9}"/>
              </a:ext>
            </a:extLst>
          </p:cNvPr>
          <p:cNvGrpSpPr/>
          <p:nvPr/>
        </p:nvGrpSpPr>
        <p:grpSpPr>
          <a:xfrm>
            <a:off x="10932862" y="3585313"/>
            <a:ext cx="108219" cy="126657"/>
            <a:chOff x="9084759" y="4478261"/>
            <a:chExt cx="106174" cy="106174"/>
          </a:xfrm>
        </p:grpSpPr>
        <p:cxnSp>
          <p:nvCxnSpPr>
            <p:cNvPr id="330" name="Straight Connector 329">
              <a:extLst>
                <a:ext uri="{FF2B5EF4-FFF2-40B4-BE49-F238E27FC236}">
                  <a16:creationId xmlns:a16="http://schemas.microsoft.com/office/drawing/2014/main" id="{54F62C48-F171-DE28-DCAF-8F6C886F6B5E}"/>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48D61813-6810-CD81-A91E-42054CD35300}"/>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2" name="Group 331">
            <a:extLst>
              <a:ext uri="{FF2B5EF4-FFF2-40B4-BE49-F238E27FC236}">
                <a16:creationId xmlns:a16="http://schemas.microsoft.com/office/drawing/2014/main" id="{C7B99E5B-5B83-C4D3-E6D9-293AC2BBD64E}"/>
              </a:ext>
            </a:extLst>
          </p:cNvPr>
          <p:cNvGrpSpPr/>
          <p:nvPr/>
        </p:nvGrpSpPr>
        <p:grpSpPr>
          <a:xfrm>
            <a:off x="10921883" y="3541988"/>
            <a:ext cx="108219" cy="126657"/>
            <a:chOff x="9084759" y="4478261"/>
            <a:chExt cx="106174" cy="106174"/>
          </a:xfrm>
        </p:grpSpPr>
        <p:cxnSp>
          <p:nvCxnSpPr>
            <p:cNvPr id="333" name="Straight Connector 332">
              <a:extLst>
                <a:ext uri="{FF2B5EF4-FFF2-40B4-BE49-F238E27FC236}">
                  <a16:creationId xmlns:a16="http://schemas.microsoft.com/office/drawing/2014/main" id="{4A725819-AEAC-5747-EC86-4F1A1894461E}"/>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DB3A785C-873E-23C0-FDC9-219B4BA696DF}"/>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5" name="Group 334">
            <a:extLst>
              <a:ext uri="{FF2B5EF4-FFF2-40B4-BE49-F238E27FC236}">
                <a16:creationId xmlns:a16="http://schemas.microsoft.com/office/drawing/2014/main" id="{D95219E4-353C-E59B-57A4-9DE11454A2B5}"/>
              </a:ext>
            </a:extLst>
          </p:cNvPr>
          <p:cNvGrpSpPr/>
          <p:nvPr/>
        </p:nvGrpSpPr>
        <p:grpSpPr>
          <a:xfrm>
            <a:off x="10899650" y="3541988"/>
            <a:ext cx="108219" cy="126657"/>
            <a:chOff x="9084759" y="4478261"/>
            <a:chExt cx="106174" cy="106174"/>
          </a:xfrm>
        </p:grpSpPr>
        <p:cxnSp>
          <p:nvCxnSpPr>
            <p:cNvPr id="336" name="Straight Connector 335">
              <a:extLst>
                <a:ext uri="{FF2B5EF4-FFF2-40B4-BE49-F238E27FC236}">
                  <a16:creationId xmlns:a16="http://schemas.microsoft.com/office/drawing/2014/main" id="{98B759E6-FA25-CE6D-AE49-85F5C229FD6E}"/>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3038A981-0E35-24FF-1B83-415520ED33A4}"/>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8" name="Group 337">
            <a:extLst>
              <a:ext uri="{FF2B5EF4-FFF2-40B4-BE49-F238E27FC236}">
                <a16:creationId xmlns:a16="http://schemas.microsoft.com/office/drawing/2014/main" id="{DCDB7398-DD49-90A9-41BC-60F5995B0EA8}"/>
              </a:ext>
            </a:extLst>
          </p:cNvPr>
          <p:cNvGrpSpPr/>
          <p:nvPr/>
        </p:nvGrpSpPr>
        <p:grpSpPr>
          <a:xfrm>
            <a:off x="10873959" y="3541988"/>
            <a:ext cx="108219" cy="126657"/>
            <a:chOff x="9084759" y="4478261"/>
            <a:chExt cx="106174" cy="106174"/>
          </a:xfrm>
        </p:grpSpPr>
        <p:cxnSp>
          <p:nvCxnSpPr>
            <p:cNvPr id="339" name="Straight Connector 338">
              <a:extLst>
                <a:ext uri="{FF2B5EF4-FFF2-40B4-BE49-F238E27FC236}">
                  <a16:creationId xmlns:a16="http://schemas.microsoft.com/office/drawing/2014/main" id="{EF7FE927-8522-13E7-757E-D05D86396931}"/>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4C3F6D63-DE9A-4C9D-AD59-AB042037AC39}"/>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1" name="Group 340">
            <a:extLst>
              <a:ext uri="{FF2B5EF4-FFF2-40B4-BE49-F238E27FC236}">
                <a16:creationId xmlns:a16="http://schemas.microsoft.com/office/drawing/2014/main" id="{DD78CD5E-3951-ADDC-674E-C7B39A6E4478}"/>
              </a:ext>
            </a:extLst>
          </p:cNvPr>
          <p:cNvGrpSpPr/>
          <p:nvPr/>
        </p:nvGrpSpPr>
        <p:grpSpPr>
          <a:xfrm>
            <a:off x="10808286" y="3503013"/>
            <a:ext cx="108219" cy="126657"/>
            <a:chOff x="9084759" y="4478261"/>
            <a:chExt cx="106174" cy="106174"/>
          </a:xfrm>
        </p:grpSpPr>
        <p:cxnSp>
          <p:nvCxnSpPr>
            <p:cNvPr id="342" name="Straight Connector 341">
              <a:extLst>
                <a:ext uri="{FF2B5EF4-FFF2-40B4-BE49-F238E27FC236}">
                  <a16:creationId xmlns:a16="http://schemas.microsoft.com/office/drawing/2014/main" id="{7DB18BCC-AC58-2B7C-90EB-D8503E9C39F7}"/>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C9C240C1-9A18-09C9-3D10-C1984A049E92}"/>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4" name="Group 343">
            <a:extLst>
              <a:ext uri="{FF2B5EF4-FFF2-40B4-BE49-F238E27FC236}">
                <a16:creationId xmlns:a16="http://schemas.microsoft.com/office/drawing/2014/main" id="{58289364-F177-1AC2-E8D8-E9F4ED92AC54}"/>
              </a:ext>
            </a:extLst>
          </p:cNvPr>
          <p:cNvGrpSpPr/>
          <p:nvPr/>
        </p:nvGrpSpPr>
        <p:grpSpPr>
          <a:xfrm>
            <a:off x="10787087" y="3470995"/>
            <a:ext cx="108219" cy="126657"/>
            <a:chOff x="9084759" y="4478261"/>
            <a:chExt cx="106174" cy="106174"/>
          </a:xfrm>
        </p:grpSpPr>
        <p:cxnSp>
          <p:nvCxnSpPr>
            <p:cNvPr id="345" name="Straight Connector 344">
              <a:extLst>
                <a:ext uri="{FF2B5EF4-FFF2-40B4-BE49-F238E27FC236}">
                  <a16:creationId xmlns:a16="http://schemas.microsoft.com/office/drawing/2014/main" id="{F079E980-452B-8E1D-DE76-648A85C1426E}"/>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F2EDB4E3-5116-7F62-4237-0300C601B28B}"/>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7" name="Group 346">
            <a:extLst>
              <a:ext uri="{FF2B5EF4-FFF2-40B4-BE49-F238E27FC236}">
                <a16:creationId xmlns:a16="http://schemas.microsoft.com/office/drawing/2014/main" id="{95E3A78A-6F9B-8A28-1026-50FFA75C1DDF}"/>
              </a:ext>
            </a:extLst>
          </p:cNvPr>
          <p:cNvGrpSpPr/>
          <p:nvPr/>
        </p:nvGrpSpPr>
        <p:grpSpPr>
          <a:xfrm>
            <a:off x="10764846" y="3452620"/>
            <a:ext cx="108219" cy="126657"/>
            <a:chOff x="9084759" y="4478261"/>
            <a:chExt cx="106174" cy="106174"/>
          </a:xfrm>
        </p:grpSpPr>
        <p:cxnSp>
          <p:nvCxnSpPr>
            <p:cNvPr id="348" name="Straight Connector 347">
              <a:extLst>
                <a:ext uri="{FF2B5EF4-FFF2-40B4-BE49-F238E27FC236}">
                  <a16:creationId xmlns:a16="http://schemas.microsoft.com/office/drawing/2014/main" id="{BCA37C35-AE17-3D6A-24E5-8E94CF811BFC}"/>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CD7A86EE-DDBB-57E1-D874-EF0345428E83}"/>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0" name="Group 349">
            <a:extLst>
              <a:ext uri="{FF2B5EF4-FFF2-40B4-BE49-F238E27FC236}">
                <a16:creationId xmlns:a16="http://schemas.microsoft.com/office/drawing/2014/main" id="{47BB9E98-9C49-F2DB-E635-887C35764307}"/>
              </a:ext>
            </a:extLst>
          </p:cNvPr>
          <p:cNvGrpSpPr/>
          <p:nvPr/>
        </p:nvGrpSpPr>
        <p:grpSpPr>
          <a:xfrm>
            <a:off x="10742981" y="3450877"/>
            <a:ext cx="108219" cy="126657"/>
            <a:chOff x="9084759" y="4478261"/>
            <a:chExt cx="106174" cy="106174"/>
          </a:xfrm>
        </p:grpSpPr>
        <p:cxnSp>
          <p:nvCxnSpPr>
            <p:cNvPr id="351" name="Straight Connector 350">
              <a:extLst>
                <a:ext uri="{FF2B5EF4-FFF2-40B4-BE49-F238E27FC236}">
                  <a16:creationId xmlns:a16="http://schemas.microsoft.com/office/drawing/2014/main" id="{3F31DABC-F8D7-D7C0-C42F-F0B12F921EDC}"/>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49AF72C0-F4E6-28C4-A761-01FC1DBE96B5}"/>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3" name="Group 352">
            <a:extLst>
              <a:ext uri="{FF2B5EF4-FFF2-40B4-BE49-F238E27FC236}">
                <a16:creationId xmlns:a16="http://schemas.microsoft.com/office/drawing/2014/main" id="{EA36D716-C27E-C84B-F517-4C4A82E0CB38}"/>
              </a:ext>
            </a:extLst>
          </p:cNvPr>
          <p:cNvGrpSpPr/>
          <p:nvPr/>
        </p:nvGrpSpPr>
        <p:grpSpPr>
          <a:xfrm>
            <a:off x="10705317" y="3450333"/>
            <a:ext cx="108219" cy="126657"/>
            <a:chOff x="9084759" y="4478261"/>
            <a:chExt cx="106174" cy="106174"/>
          </a:xfrm>
        </p:grpSpPr>
        <p:cxnSp>
          <p:nvCxnSpPr>
            <p:cNvPr id="354" name="Straight Connector 353">
              <a:extLst>
                <a:ext uri="{FF2B5EF4-FFF2-40B4-BE49-F238E27FC236}">
                  <a16:creationId xmlns:a16="http://schemas.microsoft.com/office/drawing/2014/main" id="{3FE09508-7C00-40E4-4055-26D1E942F603}"/>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B389FF91-7845-4BB7-8D70-12C38C3AF2C3}"/>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6" name="Group 355">
            <a:extLst>
              <a:ext uri="{FF2B5EF4-FFF2-40B4-BE49-F238E27FC236}">
                <a16:creationId xmlns:a16="http://schemas.microsoft.com/office/drawing/2014/main" id="{D026C0DD-F401-84CD-9A7B-893A09A9082F}"/>
              </a:ext>
            </a:extLst>
          </p:cNvPr>
          <p:cNvGrpSpPr/>
          <p:nvPr/>
        </p:nvGrpSpPr>
        <p:grpSpPr>
          <a:xfrm>
            <a:off x="10687181" y="3432772"/>
            <a:ext cx="108219" cy="126657"/>
            <a:chOff x="9084759" y="4478261"/>
            <a:chExt cx="106174" cy="106174"/>
          </a:xfrm>
        </p:grpSpPr>
        <p:cxnSp>
          <p:nvCxnSpPr>
            <p:cNvPr id="357" name="Straight Connector 356">
              <a:extLst>
                <a:ext uri="{FF2B5EF4-FFF2-40B4-BE49-F238E27FC236}">
                  <a16:creationId xmlns:a16="http://schemas.microsoft.com/office/drawing/2014/main" id="{3AE0097E-AAA1-2603-5093-FB8B485CEA48}"/>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A631594D-DBB2-DEC8-5D10-C147986C7FD5}"/>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9" name="Group 358">
            <a:extLst>
              <a:ext uri="{FF2B5EF4-FFF2-40B4-BE49-F238E27FC236}">
                <a16:creationId xmlns:a16="http://schemas.microsoft.com/office/drawing/2014/main" id="{4DE99663-F1D1-816E-F167-31DA9F89E09E}"/>
              </a:ext>
            </a:extLst>
          </p:cNvPr>
          <p:cNvGrpSpPr/>
          <p:nvPr/>
        </p:nvGrpSpPr>
        <p:grpSpPr>
          <a:xfrm>
            <a:off x="10671731" y="3426144"/>
            <a:ext cx="108219" cy="126657"/>
            <a:chOff x="9084759" y="4478261"/>
            <a:chExt cx="106174" cy="106174"/>
          </a:xfrm>
        </p:grpSpPr>
        <p:cxnSp>
          <p:nvCxnSpPr>
            <p:cNvPr id="360" name="Straight Connector 359">
              <a:extLst>
                <a:ext uri="{FF2B5EF4-FFF2-40B4-BE49-F238E27FC236}">
                  <a16:creationId xmlns:a16="http://schemas.microsoft.com/office/drawing/2014/main" id="{308B572A-7B9C-29F6-BE5B-5E23D0FDE8C6}"/>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8DB7EA40-8F54-ABD0-99F6-08787A714BC8}"/>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2" name="Group 361">
            <a:extLst>
              <a:ext uri="{FF2B5EF4-FFF2-40B4-BE49-F238E27FC236}">
                <a16:creationId xmlns:a16="http://schemas.microsoft.com/office/drawing/2014/main" id="{17646218-2CA3-55B2-8867-B43EC62D5A39}"/>
              </a:ext>
            </a:extLst>
          </p:cNvPr>
          <p:cNvGrpSpPr/>
          <p:nvPr/>
        </p:nvGrpSpPr>
        <p:grpSpPr>
          <a:xfrm>
            <a:off x="10635992" y="3424292"/>
            <a:ext cx="108219" cy="126657"/>
            <a:chOff x="9084759" y="4478261"/>
            <a:chExt cx="106174" cy="106174"/>
          </a:xfrm>
        </p:grpSpPr>
        <p:cxnSp>
          <p:nvCxnSpPr>
            <p:cNvPr id="363" name="Straight Connector 362">
              <a:extLst>
                <a:ext uri="{FF2B5EF4-FFF2-40B4-BE49-F238E27FC236}">
                  <a16:creationId xmlns:a16="http://schemas.microsoft.com/office/drawing/2014/main" id="{D7F834C4-D7F1-AD5A-A0B2-40F4521F0146}"/>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3DA1053E-C826-5FC6-0F09-65770DD01F58}"/>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5" name="Group 364">
            <a:extLst>
              <a:ext uri="{FF2B5EF4-FFF2-40B4-BE49-F238E27FC236}">
                <a16:creationId xmlns:a16="http://schemas.microsoft.com/office/drawing/2014/main" id="{9CE51340-4AA0-2ECB-A5C4-A8C9EC5FA7D1}"/>
              </a:ext>
            </a:extLst>
          </p:cNvPr>
          <p:cNvGrpSpPr/>
          <p:nvPr/>
        </p:nvGrpSpPr>
        <p:grpSpPr>
          <a:xfrm>
            <a:off x="10575493" y="3424292"/>
            <a:ext cx="108219" cy="126657"/>
            <a:chOff x="9084759" y="4478261"/>
            <a:chExt cx="106174" cy="106174"/>
          </a:xfrm>
        </p:grpSpPr>
        <p:cxnSp>
          <p:nvCxnSpPr>
            <p:cNvPr id="366" name="Straight Connector 365">
              <a:extLst>
                <a:ext uri="{FF2B5EF4-FFF2-40B4-BE49-F238E27FC236}">
                  <a16:creationId xmlns:a16="http://schemas.microsoft.com/office/drawing/2014/main" id="{41609713-528F-12A4-628B-29C9349B6005}"/>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FD10369A-1595-F7B0-60E1-052931750526}"/>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8" name="Group 367">
            <a:extLst>
              <a:ext uri="{FF2B5EF4-FFF2-40B4-BE49-F238E27FC236}">
                <a16:creationId xmlns:a16="http://schemas.microsoft.com/office/drawing/2014/main" id="{3D050143-3DFB-0C57-DAC3-D56A40E01992}"/>
              </a:ext>
            </a:extLst>
          </p:cNvPr>
          <p:cNvGrpSpPr/>
          <p:nvPr/>
        </p:nvGrpSpPr>
        <p:grpSpPr>
          <a:xfrm>
            <a:off x="10491287" y="3424292"/>
            <a:ext cx="108219" cy="126657"/>
            <a:chOff x="9084759" y="4478261"/>
            <a:chExt cx="106174" cy="106174"/>
          </a:xfrm>
        </p:grpSpPr>
        <p:cxnSp>
          <p:nvCxnSpPr>
            <p:cNvPr id="369" name="Straight Connector 368">
              <a:extLst>
                <a:ext uri="{FF2B5EF4-FFF2-40B4-BE49-F238E27FC236}">
                  <a16:creationId xmlns:a16="http://schemas.microsoft.com/office/drawing/2014/main" id="{2C3F2AE2-CC6F-57FB-3308-F59B7FD260BA}"/>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48087170-785C-4A1E-3B99-930CA59EDCFA}"/>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1" name="Group 370">
            <a:extLst>
              <a:ext uri="{FF2B5EF4-FFF2-40B4-BE49-F238E27FC236}">
                <a16:creationId xmlns:a16="http://schemas.microsoft.com/office/drawing/2014/main" id="{C5B19ED0-2D6E-0A7C-36BA-37CEE734EF5D}"/>
              </a:ext>
            </a:extLst>
          </p:cNvPr>
          <p:cNvGrpSpPr/>
          <p:nvPr/>
        </p:nvGrpSpPr>
        <p:grpSpPr>
          <a:xfrm>
            <a:off x="9947258" y="3344337"/>
            <a:ext cx="108219" cy="126657"/>
            <a:chOff x="9084759" y="4478261"/>
            <a:chExt cx="106174" cy="106174"/>
          </a:xfrm>
        </p:grpSpPr>
        <p:cxnSp>
          <p:nvCxnSpPr>
            <p:cNvPr id="372" name="Straight Connector 371">
              <a:extLst>
                <a:ext uri="{FF2B5EF4-FFF2-40B4-BE49-F238E27FC236}">
                  <a16:creationId xmlns:a16="http://schemas.microsoft.com/office/drawing/2014/main" id="{0C9A53F9-9934-99FE-A2CB-A8380F5857ED}"/>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E76CF2AA-9FF3-FBDE-C965-1EAEED17E72C}"/>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4" name="Group 373">
            <a:extLst>
              <a:ext uri="{FF2B5EF4-FFF2-40B4-BE49-F238E27FC236}">
                <a16:creationId xmlns:a16="http://schemas.microsoft.com/office/drawing/2014/main" id="{E612E3D5-747D-A525-A281-2A2427F19D15}"/>
              </a:ext>
            </a:extLst>
          </p:cNvPr>
          <p:cNvGrpSpPr/>
          <p:nvPr/>
        </p:nvGrpSpPr>
        <p:grpSpPr>
          <a:xfrm>
            <a:off x="9830150" y="3282577"/>
            <a:ext cx="108219" cy="126657"/>
            <a:chOff x="9084759" y="4478261"/>
            <a:chExt cx="106174" cy="106174"/>
          </a:xfrm>
        </p:grpSpPr>
        <p:cxnSp>
          <p:nvCxnSpPr>
            <p:cNvPr id="375" name="Straight Connector 374">
              <a:extLst>
                <a:ext uri="{FF2B5EF4-FFF2-40B4-BE49-F238E27FC236}">
                  <a16:creationId xmlns:a16="http://schemas.microsoft.com/office/drawing/2014/main" id="{C829B497-08FA-FEE5-11C8-666B16C4EA6D}"/>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BE84514A-2B1A-EE22-D4ED-DDB8CFFF31F8}"/>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7" name="Group 376">
            <a:extLst>
              <a:ext uri="{FF2B5EF4-FFF2-40B4-BE49-F238E27FC236}">
                <a16:creationId xmlns:a16="http://schemas.microsoft.com/office/drawing/2014/main" id="{75B00CEA-EE52-D69F-9F7E-46A7BB41459E}"/>
              </a:ext>
            </a:extLst>
          </p:cNvPr>
          <p:cNvGrpSpPr/>
          <p:nvPr/>
        </p:nvGrpSpPr>
        <p:grpSpPr>
          <a:xfrm>
            <a:off x="9777493" y="3282577"/>
            <a:ext cx="108219" cy="126657"/>
            <a:chOff x="9084759" y="4478261"/>
            <a:chExt cx="106174" cy="106174"/>
          </a:xfrm>
        </p:grpSpPr>
        <p:cxnSp>
          <p:nvCxnSpPr>
            <p:cNvPr id="378" name="Straight Connector 377">
              <a:extLst>
                <a:ext uri="{FF2B5EF4-FFF2-40B4-BE49-F238E27FC236}">
                  <a16:creationId xmlns:a16="http://schemas.microsoft.com/office/drawing/2014/main" id="{AF25F3B0-0AC2-1258-DC6C-0ACEB78FC90B}"/>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85C769F3-93DB-AE48-C855-3E1437B59BA0}"/>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0" name="Group 379">
            <a:extLst>
              <a:ext uri="{FF2B5EF4-FFF2-40B4-BE49-F238E27FC236}">
                <a16:creationId xmlns:a16="http://schemas.microsoft.com/office/drawing/2014/main" id="{6DA29DB4-977C-C631-14D4-8499AD6AAD3F}"/>
              </a:ext>
            </a:extLst>
          </p:cNvPr>
          <p:cNvGrpSpPr/>
          <p:nvPr/>
        </p:nvGrpSpPr>
        <p:grpSpPr>
          <a:xfrm>
            <a:off x="9230553" y="3189342"/>
            <a:ext cx="108219" cy="126657"/>
            <a:chOff x="9084759" y="4478261"/>
            <a:chExt cx="106174" cy="106174"/>
          </a:xfrm>
        </p:grpSpPr>
        <p:cxnSp>
          <p:nvCxnSpPr>
            <p:cNvPr id="381" name="Straight Connector 380">
              <a:extLst>
                <a:ext uri="{FF2B5EF4-FFF2-40B4-BE49-F238E27FC236}">
                  <a16:creationId xmlns:a16="http://schemas.microsoft.com/office/drawing/2014/main" id="{BC43842C-4393-1A26-24B3-995F2E8F45C8}"/>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AC840B97-1B5C-3E36-6374-9D53E160B6B9}"/>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3" name="Group 382">
            <a:extLst>
              <a:ext uri="{FF2B5EF4-FFF2-40B4-BE49-F238E27FC236}">
                <a16:creationId xmlns:a16="http://schemas.microsoft.com/office/drawing/2014/main" id="{4BDB9770-F8CE-CC38-180F-2EEEDF5EFAA1}"/>
              </a:ext>
            </a:extLst>
          </p:cNvPr>
          <p:cNvGrpSpPr/>
          <p:nvPr/>
        </p:nvGrpSpPr>
        <p:grpSpPr>
          <a:xfrm>
            <a:off x="8802824" y="2979105"/>
            <a:ext cx="108219" cy="126657"/>
            <a:chOff x="9084759" y="4478261"/>
            <a:chExt cx="106174" cy="106174"/>
          </a:xfrm>
        </p:grpSpPr>
        <p:cxnSp>
          <p:nvCxnSpPr>
            <p:cNvPr id="384" name="Straight Connector 383">
              <a:extLst>
                <a:ext uri="{FF2B5EF4-FFF2-40B4-BE49-F238E27FC236}">
                  <a16:creationId xmlns:a16="http://schemas.microsoft.com/office/drawing/2014/main" id="{0843856A-A412-3255-43B3-74C6CB253302}"/>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A6CEA9F9-78B6-5DAC-CB6E-01539243C65F}"/>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6" name="Group 385">
            <a:extLst>
              <a:ext uri="{FF2B5EF4-FFF2-40B4-BE49-F238E27FC236}">
                <a16:creationId xmlns:a16="http://schemas.microsoft.com/office/drawing/2014/main" id="{1C0C5E11-CD60-C58D-AC83-70E1B8F8D7A8}"/>
              </a:ext>
            </a:extLst>
          </p:cNvPr>
          <p:cNvGrpSpPr/>
          <p:nvPr/>
        </p:nvGrpSpPr>
        <p:grpSpPr>
          <a:xfrm>
            <a:off x="8409633" y="2799229"/>
            <a:ext cx="108219" cy="126657"/>
            <a:chOff x="9084759" y="4478261"/>
            <a:chExt cx="106174" cy="106174"/>
          </a:xfrm>
        </p:grpSpPr>
        <p:cxnSp>
          <p:nvCxnSpPr>
            <p:cNvPr id="387" name="Straight Connector 386">
              <a:extLst>
                <a:ext uri="{FF2B5EF4-FFF2-40B4-BE49-F238E27FC236}">
                  <a16:creationId xmlns:a16="http://schemas.microsoft.com/office/drawing/2014/main" id="{B33EB504-2CCB-FE50-9A1A-EE4B8B2B72F3}"/>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39ACDFF9-E2DE-AD9D-4510-BC400A010579}"/>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9" name="Group 388">
            <a:extLst>
              <a:ext uri="{FF2B5EF4-FFF2-40B4-BE49-F238E27FC236}">
                <a16:creationId xmlns:a16="http://schemas.microsoft.com/office/drawing/2014/main" id="{C900A4B0-947A-F598-4AE1-36AEB3A17DBF}"/>
              </a:ext>
            </a:extLst>
          </p:cNvPr>
          <p:cNvGrpSpPr/>
          <p:nvPr/>
        </p:nvGrpSpPr>
        <p:grpSpPr>
          <a:xfrm>
            <a:off x="8369019" y="2799229"/>
            <a:ext cx="108219" cy="126657"/>
            <a:chOff x="9084759" y="4478261"/>
            <a:chExt cx="106174" cy="106174"/>
          </a:xfrm>
        </p:grpSpPr>
        <p:cxnSp>
          <p:nvCxnSpPr>
            <p:cNvPr id="390" name="Straight Connector 389">
              <a:extLst>
                <a:ext uri="{FF2B5EF4-FFF2-40B4-BE49-F238E27FC236}">
                  <a16:creationId xmlns:a16="http://schemas.microsoft.com/office/drawing/2014/main" id="{AECBBA51-56F4-3263-CE76-8FBEC08B6F76}"/>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BE666011-B643-4B9A-E927-16229F7FBD1A}"/>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92" name="Group 391">
            <a:extLst>
              <a:ext uri="{FF2B5EF4-FFF2-40B4-BE49-F238E27FC236}">
                <a16:creationId xmlns:a16="http://schemas.microsoft.com/office/drawing/2014/main" id="{54E2CF11-D0BF-D6C0-5FB0-D110456C7938}"/>
              </a:ext>
            </a:extLst>
          </p:cNvPr>
          <p:cNvGrpSpPr/>
          <p:nvPr/>
        </p:nvGrpSpPr>
        <p:grpSpPr>
          <a:xfrm>
            <a:off x="7845877" y="2568879"/>
            <a:ext cx="108219" cy="126657"/>
            <a:chOff x="9084759" y="4478261"/>
            <a:chExt cx="106174" cy="106174"/>
          </a:xfrm>
        </p:grpSpPr>
        <p:cxnSp>
          <p:nvCxnSpPr>
            <p:cNvPr id="393" name="Straight Connector 392">
              <a:extLst>
                <a:ext uri="{FF2B5EF4-FFF2-40B4-BE49-F238E27FC236}">
                  <a16:creationId xmlns:a16="http://schemas.microsoft.com/office/drawing/2014/main" id="{2E1F0919-034B-6FB3-D5B9-FADF7D59C23C}"/>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F0142FA1-3688-FE12-0E29-16F9DFB48329}"/>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95" name="Group 394">
            <a:extLst>
              <a:ext uri="{FF2B5EF4-FFF2-40B4-BE49-F238E27FC236}">
                <a16:creationId xmlns:a16="http://schemas.microsoft.com/office/drawing/2014/main" id="{0AA3234D-650A-E54A-EFE3-6AEFC4649C22}"/>
              </a:ext>
            </a:extLst>
          </p:cNvPr>
          <p:cNvGrpSpPr/>
          <p:nvPr/>
        </p:nvGrpSpPr>
        <p:grpSpPr>
          <a:xfrm>
            <a:off x="7802526" y="2568879"/>
            <a:ext cx="108219" cy="126657"/>
            <a:chOff x="9084759" y="4478261"/>
            <a:chExt cx="106174" cy="106174"/>
          </a:xfrm>
        </p:grpSpPr>
        <p:cxnSp>
          <p:nvCxnSpPr>
            <p:cNvPr id="396" name="Straight Connector 395">
              <a:extLst>
                <a:ext uri="{FF2B5EF4-FFF2-40B4-BE49-F238E27FC236}">
                  <a16:creationId xmlns:a16="http://schemas.microsoft.com/office/drawing/2014/main" id="{A1FDCC4E-CFB5-4EAE-B062-6CD17D9D6EC4}"/>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099C9DE8-31C4-B280-AA31-717BC644333B}"/>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398" name="Group 397">
            <a:extLst>
              <a:ext uri="{FF2B5EF4-FFF2-40B4-BE49-F238E27FC236}">
                <a16:creationId xmlns:a16="http://schemas.microsoft.com/office/drawing/2014/main" id="{EF2C35EF-D0B9-5011-E97A-65B2CBC90655}"/>
              </a:ext>
            </a:extLst>
          </p:cNvPr>
          <p:cNvGrpSpPr/>
          <p:nvPr/>
        </p:nvGrpSpPr>
        <p:grpSpPr>
          <a:xfrm>
            <a:off x="7660404" y="2479154"/>
            <a:ext cx="108219" cy="126657"/>
            <a:chOff x="9084759" y="4478261"/>
            <a:chExt cx="106174" cy="106174"/>
          </a:xfrm>
        </p:grpSpPr>
        <p:cxnSp>
          <p:nvCxnSpPr>
            <p:cNvPr id="399" name="Straight Connector 398">
              <a:extLst>
                <a:ext uri="{FF2B5EF4-FFF2-40B4-BE49-F238E27FC236}">
                  <a16:creationId xmlns:a16="http://schemas.microsoft.com/office/drawing/2014/main" id="{8CD1F400-40B4-A76A-ABD1-F42ACA291992}"/>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198ED789-1FEB-696F-CC7A-796DF34F66FA}"/>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01" name="Group 400">
            <a:extLst>
              <a:ext uri="{FF2B5EF4-FFF2-40B4-BE49-F238E27FC236}">
                <a16:creationId xmlns:a16="http://schemas.microsoft.com/office/drawing/2014/main" id="{332AA415-3514-C324-D407-2A2C9F43965A}"/>
              </a:ext>
            </a:extLst>
          </p:cNvPr>
          <p:cNvGrpSpPr/>
          <p:nvPr/>
        </p:nvGrpSpPr>
        <p:grpSpPr>
          <a:xfrm>
            <a:off x="7566838" y="2444644"/>
            <a:ext cx="108219" cy="126657"/>
            <a:chOff x="9084759" y="4478261"/>
            <a:chExt cx="106174" cy="106174"/>
          </a:xfrm>
        </p:grpSpPr>
        <p:cxnSp>
          <p:nvCxnSpPr>
            <p:cNvPr id="402" name="Straight Connector 401">
              <a:extLst>
                <a:ext uri="{FF2B5EF4-FFF2-40B4-BE49-F238E27FC236}">
                  <a16:creationId xmlns:a16="http://schemas.microsoft.com/office/drawing/2014/main" id="{C4771307-57B3-321F-C938-88EC60E145C0}"/>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E583633C-DD89-53AE-1A3C-4A0B14529EBB}"/>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04" name="Group 403">
            <a:extLst>
              <a:ext uri="{FF2B5EF4-FFF2-40B4-BE49-F238E27FC236}">
                <a16:creationId xmlns:a16="http://schemas.microsoft.com/office/drawing/2014/main" id="{753521B0-8805-C175-8F28-13B06ED5BF00}"/>
              </a:ext>
            </a:extLst>
          </p:cNvPr>
          <p:cNvGrpSpPr/>
          <p:nvPr/>
        </p:nvGrpSpPr>
        <p:grpSpPr>
          <a:xfrm>
            <a:off x="7452078" y="2412787"/>
            <a:ext cx="108219" cy="126657"/>
            <a:chOff x="9084759" y="4478261"/>
            <a:chExt cx="106174" cy="106174"/>
          </a:xfrm>
        </p:grpSpPr>
        <p:cxnSp>
          <p:nvCxnSpPr>
            <p:cNvPr id="405" name="Straight Connector 404">
              <a:extLst>
                <a:ext uri="{FF2B5EF4-FFF2-40B4-BE49-F238E27FC236}">
                  <a16:creationId xmlns:a16="http://schemas.microsoft.com/office/drawing/2014/main" id="{1074176F-5D49-9EF5-4F6C-B742FDECDF5F}"/>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0BB0B0BE-363C-0C76-503A-87647F483A05}"/>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07" name="Group 406">
            <a:extLst>
              <a:ext uri="{FF2B5EF4-FFF2-40B4-BE49-F238E27FC236}">
                <a16:creationId xmlns:a16="http://schemas.microsoft.com/office/drawing/2014/main" id="{BE09D869-72B6-B39A-25C5-CDA1DA9D589D}"/>
              </a:ext>
            </a:extLst>
          </p:cNvPr>
          <p:cNvGrpSpPr/>
          <p:nvPr/>
        </p:nvGrpSpPr>
        <p:grpSpPr>
          <a:xfrm>
            <a:off x="7181158" y="2293534"/>
            <a:ext cx="108219" cy="126657"/>
            <a:chOff x="9084759" y="4478261"/>
            <a:chExt cx="106174" cy="106174"/>
          </a:xfrm>
        </p:grpSpPr>
        <p:cxnSp>
          <p:nvCxnSpPr>
            <p:cNvPr id="408" name="Straight Connector 407">
              <a:extLst>
                <a:ext uri="{FF2B5EF4-FFF2-40B4-BE49-F238E27FC236}">
                  <a16:creationId xmlns:a16="http://schemas.microsoft.com/office/drawing/2014/main" id="{45F4A242-4577-3F6C-9AF0-D6CCD07FEACC}"/>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62125083-E9DE-E935-0EAD-33113E3DCC1E}"/>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pSp>
        <p:nvGrpSpPr>
          <p:cNvPr id="410" name="Group 409">
            <a:extLst>
              <a:ext uri="{FF2B5EF4-FFF2-40B4-BE49-F238E27FC236}">
                <a16:creationId xmlns:a16="http://schemas.microsoft.com/office/drawing/2014/main" id="{FC993AB8-E2AA-67B2-3296-5BAA595571F4}"/>
              </a:ext>
            </a:extLst>
          </p:cNvPr>
          <p:cNvGrpSpPr/>
          <p:nvPr/>
        </p:nvGrpSpPr>
        <p:grpSpPr>
          <a:xfrm>
            <a:off x="6968387" y="2114782"/>
            <a:ext cx="108219" cy="126657"/>
            <a:chOff x="9084759" y="4478261"/>
            <a:chExt cx="106174" cy="106174"/>
          </a:xfrm>
        </p:grpSpPr>
        <p:cxnSp>
          <p:nvCxnSpPr>
            <p:cNvPr id="411" name="Straight Connector 410">
              <a:extLst>
                <a:ext uri="{FF2B5EF4-FFF2-40B4-BE49-F238E27FC236}">
                  <a16:creationId xmlns:a16="http://schemas.microsoft.com/office/drawing/2014/main" id="{A1A5CA7C-95F2-7FB5-9F55-B352067E96B6}"/>
                </a:ext>
              </a:extLst>
            </p:cNvPr>
            <p:cNvCxnSpPr>
              <a:cxnSpLocks/>
            </p:cNvCxnSpPr>
            <p:nvPr/>
          </p:nvCxnSpPr>
          <p:spPr bwMode="auto">
            <a:xfrm rot="162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E9B6D6BB-5E86-E7FE-A440-C36E2876C1CD}"/>
                </a:ext>
              </a:extLst>
            </p:cNvPr>
            <p:cNvCxnSpPr>
              <a:cxnSpLocks/>
            </p:cNvCxnSpPr>
            <p:nvPr/>
          </p:nvCxnSpPr>
          <p:spPr bwMode="auto">
            <a:xfrm rot="10800000">
              <a:off x="9137846" y="4478261"/>
              <a:ext cx="0" cy="106174"/>
            </a:xfrm>
            <a:prstGeom prst="line">
              <a:avLst/>
            </a:prstGeom>
            <a:noFill/>
            <a:ln w="28575" cap="flat" cmpd="sng" algn="ctr">
              <a:solidFill>
                <a:schemeClr val="accent1"/>
              </a:solidFill>
              <a:prstDash val="solid"/>
              <a:round/>
              <a:headEnd type="none" w="med" len="med"/>
              <a:tailEnd type="none" w="med" len="med"/>
            </a:ln>
            <a:effectLst/>
          </p:spPr>
        </p:cxnSp>
      </p:grpSp>
      <p:graphicFrame>
        <p:nvGraphicFramePr>
          <p:cNvPr id="63" name="Table 261">
            <a:extLst>
              <a:ext uri="{FF2B5EF4-FFF2-40B4-BE49-F238E27FC236}">
                <a16:creationId xmlns:a16="http://schemas.microsoft.com/office/drawing/2014/main" id="{ED57AA1C-5F5C-4DEA-6C42-D5DE29A85A85}"/>
              </a:ext>
            </a:extLst>
          </p:cNvPr>
          <p:cNvGraphicFramePr>
            <a:graphicFrameLocks/>
          </p:cNvGraphicFramePr>
          <p:nvPr>
            <p:extLst>
              <p:ext uri="{D42A27DB-BD31-4B8C-83A1-F6EECF244321}">
                <p14:modId xmlns:p14="http://schemas.microsoft.com/office/powerpoint/2010/main" val="4076266510"/>
              </p:ext>
            </p:extLst>
          </p:nvPr>
        </p:nvGraphicFramePr>
        <p:xfrm>
          <a:off x="719138" y="1599791"/>
          <a:ext cx="4546210" cy="2956704"/>
        </p:xfrm>
        <a:graphic>
          <a:graphicData uri="http://schemas.openxmlformats.org/drawingml/2006/table">
            <a:tbl>
              <a:tblPr firstRow="1" bandRow="1">
                <a:tableStyleId>{B301B821-A1FF-4177-AEE7-76D212191A09}</a:tableStyleId>
              </a:tblPr>
              <a:tblGrid>
                <a:gridCol w="1821931">
                  <a:extLst>
                    <a:ext uri="{9D8B030D-6E8A-4147-A177-3AD203B41FA5}">
                      <a16:colId xmlns:a16="http://schemas.microsoft.com/office/drawing/2014/main" val="2897966491"/>
                    </a:ext>
                  </a:extLst>
                </a:gridCol>
                <a:gridCol w="1313387">
                  <a:extLst>
                    <a:ext uri="{9D8B030D-6E8A-4147-A177-3AD203B41FA5}">
                      <a16:colId xmlns:a16="http://schemas.microsoft.com/office/drawing/2014/main" val="403912105"/>
                    </a:ext>
                  </a:extLst>
                </a:gridCol>
                <a:gridCol w="1410892">
                  <a:extLst>
                    <a:ext uri="{9D8B030D-6E8A-4147-A177-3AD203B41FA5}">
                      <a16:colId xmlns:a16="http://schemas.microsoft.com/office/drawing/2014/main" val="1113213249"/>
                    </a:ext>
                  </a:extLst>
                </a:gridCol>
              </a:tblGrid>
              <a:tr h="20393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t>Parameter</a:t>
                      </a:r>
                      <a:endPar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t>Isa-Kd</a:t>
                      </a:r>
                      <a:b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br>
                      <a: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179)</a:t>
                      </a:r>
                      <a:endPar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t>Kd </a:t>
                      </a:r>
                      <a:b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br>
                      <a:r>
                        <a:rPr kumimoji="0" lang="en-US" sz="140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123)</a:t>
                      </a:r>
                      <a:endPar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3406484919"/>
                  </a:ext>
                </a:extLst>
              </a:tr>
              <a:tr h="11996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ORR, %</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86.6</a:t>
                      </a:r>
                      <a:endParaRPr kumimoji="0" lang="en-US" sz="1400" b="0" i="0" u="none" strike="noStrike" cap="none" normalizeH="0" baseline="3000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83.7</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86669191"/>
                  </a:ext>
                </a:extLst>
              </a:tr>
              <a:tr h="11996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CR, %</a:t>
                      </a:r>
                      <a:endPar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44.1</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28.5</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63401036"/>
                  </a:ext>
                </a:extLst>
              </a:tr>
              <a:tr h="119964">
                <a:tc>
                  <a:txBody>
                    <a:body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4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MRD-, %</a:t>
                      </a:r>
                      <a:endPar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u="none" strike="noStrike" cap="none" normalizeH="0" baseline="0" dirty="0">
                          <a:ln>
                            <a:noFill/>
                          </a:ln>
                          <a:solidFill>
                            <a:schemeClr val="bg1"/>
                          </a:solidFill>
                          <a:effectLst/>
                          <a:latin typeface="Calibri" panose="020F0502020204030204" pitchFamily="34" charset="0"/>
                          <a:cs typeface="Calibri" panose="020F0502020204030204" pitchFamily="34" charset="0"/>
                        </a:rPr>
                        <a:t>33.5</a:t>
                      </a:r>
                      <a:endPar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15.4</a:t>
                      </a: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89732229"/>
                  </a:ext>
                </a:extLst>
              </a:tr>
              <a:tr h="203935">
                <a:tc>
                  <a:txBody>
                    <a:body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MRD- and CR rate, %</a:t>
                      </a: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26.3</a:t>
                      </a: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12.2</a:t>
                      </a: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75726591"/>
                  </a:ext>
                </a:extLst>
              </a:tr>
              <a:tr h="119964">
                <a:tc>
                  <a:txBody>
                    <a:body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mPFS2, mo (95% CI)</a:t>
                      </a: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47.2 (38.1-NC)</a:t>
                      </a:r>
                    </a:p>
                  </a:txBody>
                  <a:tcPr marL="121699" marR="121699" marT="45728" marB="45728" anchor="ctr" horzOverflow="overflow">
                    <a:lnL>
                      <a:noFill/>
                    </a:lnL>
                    <a:lnR>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35.6 (24.1-40.5)</a:t>
                      </a: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2575393876"/>
                  </a:ext>
                </a:extLst>
              </a:tr>
              <a:tr h="119964">
                <a:tc>
                  <a:txBody>
                    <a:body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rgbClr val="CDCDCF"/>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HR: 0.68 (95% CI: 0.50-0.94)</a:t>
                      </a: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727740"/>
                  </a:ext>
                </a:extLst>
              </a:tr>
              <a:tr h="119964">
                <a:tc>
                  <a:txBody>
                    <a:body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mOS, mo (95% CI)</a:t>
                      </a: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NR</a:t>
                      </a: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NR</a:t>
                      </a: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58796374"/>
                  </a:ext>
                </a:extLst>
              </a:tr>
              <a:tr h="119964">
                <a:tc>
                  <a:txBody>
                    <a:body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sz="14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endParaRPr>
                    </a:p>
                  </a:txBody>
                  <a:tcPr marL="121699" marR="121699" marT="45728" marB="45728" anchor="ctr" horzOverflow="overflow">
                    <a:lnL w="12700" cmpd="sng">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HR: 0.78 (95% CI: 0.54-1.12)</a:t>
                      </a: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a:ln>
                          <a:noFill/>
                        </a:ln>
                        <a:solidFill>
                          <a:schemeClr val="bg1"/>
                        </a:solidFill>
                        <a:effectLst/>
                        <a:latin typeface="Calibri" panose="020F0502020204030204" pitchFamily="34" charset="0"/>
                        <a:cs typeface="Calibri" panose="020F0502020204030204" pitchFamily="34" charset="0"/>
                      </a:endParaRPr>
                    </a:p>
                  </a:txBody>
                  <a:tcPr marL="121699" marR="121699" marT="45728" marB="45728" anchor="ctr" horzOverflow="overflow">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22392497"/>
                  </a:ext>
                </a:extLst>
              </a:tr>
            </a:tbl>
          </a:graphicData>
        </a:graphic>
      </p:graphicFrame>
    </p:spTree>
    <p:extLst>
      <p:ext uri="{BB962C8B-B14F-4D97-AF65-F5344CB8AC3E}">
        <p14:creationId xmlns:p14="http://schemas.microsoft.com/office/powerpoint/2010/main" val="89218465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2C2F20-BBF6-43C0-AB45-8FED7D4FB033}"/>
              </a:ext>
            </a:extLst>
          </p:cNvPr>
          <p:cNvSpPr>
            <a:spLocks noGrp="1"/>
          </p:cNvSpPr>
          <p:nvPr>
            <p:ph type="title"/>
          </p:nvPr>
        </p:nvSpPr>
        <p:spPr/>
        <p:txBody>
          <a:bodyPr/>
          <a:lstStyle/>
          <a:p>
            <a:r>
              <a:rPr lang="en-US" dirty="0"/>
              <a:t>IKEMA: Toxicity Profile of Isatuximab, Carfilzomib, and Dexamethasone vs Kd in R/R Myeloma</a:t>
            </a:r>
          </a:p>
        </p:txBody>
      </p:sp>
      <p:sp>
        <p:nvSpPr>
          <p:cNvPr id="8" name="Content Placeholder 7">
            <a:extLst>
              <a:ext uri="{FF2B5EF4-FFF2-40B4-BE49-F238E27FC236}">
                <a16:creationId xmlns:a16="http://schemas.microsoft.com/office/drawing/2014/main" id="{840FD12C-D79B-9993-C9C2-4605A2E82F8A}"/>
              </a:ext>
            </a:extLst>
          </p:cNvPr>
          <p:cNvSpPr>
            <a:spLocks noGrp="1"/>
          </p:cNvSpPr>
          <p:nvPr>
            <p:ph idx="1"/>
          </p:nvPr>
        </p:nvSpPr>
        <p:spPr/>
        <p:txBody>
          <a:bodyPr/>
          <a:lstStyle/>
          <a:p>
            <a:r>
              <a:rPr lang="en-US" sz="2600" dirty="0"/>
              <a:t>AEs leading to discontinuation more frequent with Kd vs Isa-Kd (14% vs 8%)</a:t>
            </a:r>
          </a:p>
          <a:p>
            <a:r>
              <a:rPr lang="en-US" sz="2600" dirty="0"/>
              <a:t>Treatment-emergent AEs and fatal TEAEs similar with Isa-Kd vs Kd </a:t>
            </a:r>
          </a:p>
          <a:p>
            <a:r>
              <a:rPr lang="en-US" sz="2600" dirty="0"/>
              <a:t>Infusion reactions: 46% (1% grade 3/4) Isa-Kd vs 3% (0% grade 3/4) Kd</a:t>
            </a:r>
          </a:p>
          <a:p>
            <a:endParaRPr lang="en-US" dirty="0"/>
          </a:p>
        </p:txBody>
      </p:sp>
      <p:graphicFrame>
        <p:nvGraphicFramePr>
          <p:cNvPr id="7" name="Table 6">
            <a:extLst>
              <a:ext uri="{FF2B5EF4-FFF2-40B4-BE49-F238E27FC236}">
                <a16:creationId xmlns:a16="http://schemas.microsoft.com/office/drawing/2014/main" id="{945CC138-3FE7-4120-81A9-A51779FD99C2}"/>
              </a:ext>
            </a:extLst>
          </p:cNvPr>
          <p:cNvGraphicFramePr>
            <a:graphicFrameLocks noGrp="1"/>
          </p:cNvGraphicFramePr>
          <p:nvPr>
            <p:extLst>
              <p:ext uri="{D42A27DB-BD31-4B8C-83A1-F6EECF244321}">
                <p14:modId xmlns:p14="http://schemas.microsoft.com/office/powerpoint/2010/main" val="3703481615"/>
              </p:ext>
            </p:extLst>
          </p:nvPr>
        </p:nvGraphicFramePr>
        <p:xfrm>
          <a:off x="709796" y="3429000"/>
          <a:ext cx="10787062" cy="2031680"/>
        </p:xfrm>
        <a:graphic>
          <a:graphicData uri="http://schemas.openxmlformats.org/drawingml/2006/table">
            <a:tbl>
              <a:tblPr firstRow="1" bandRow="1">
                <a:tableStyleId>{2D5ABB26-0587-4C30-8999-92F81FD0307C}</a:tableStyleId>
              </a:tblPr>
              <a:tblGrid>
                <a:gridCol w="5937028">
                  <a:extLst>
                    <a:ext uri="{9D8B030D-6E8A-4147-A177-3AD203B41FA5}">
                      <a16:colId xmlns:a16="http://schemas.microsoft.com/office/drawing/2014/main" val="20000"/>
                    </a:ext>
                  </a:extLst>
                </a:gridCol>
                <a:gridCol w="2400986">
                  <a:extLst>
                    <a:ext uri="{9D8B030D-6E8A-4147-A177-3AD203B41FA5}">
                      <a16:colId xmlns:a16="http://schemas.microsoft.com/office/drawing/2014/main" val="20001"/>
                    </a:ext>
                  </a:extLst>
                </a:gridCol>
                <a:gridCol w="2449048">
                  <a:extLst>
                    <a:ext uri="{9D8B030D-6E8A-4147-A177-3AD203B41FA5}">
                      <a16:colId xmlns:a16="http://schemas.microsoft.com/office/drawing/2014/main" val="20002"/>
                    </a:ext>
                  </a:extLst>
                </a:gridCol>
              </a:tblGrid>
              <a:tr h="0">
                <a:tc>
                  <a:txBody>
                    <a:bodyPr/>
                    <a:lstStyle/>
                    <a:p>
                      <a:r>
                        <a:rPr lang="en-US" sz="1800" b="1" dirty="0">
                          <a:solidFill>
                            <a:schemeClr val="tx1"/>
                          </a:solidFill>
                          <a:latin typeface="+mn-lt"/>
                        </a:rPr>
                        <a:t>Select Grade ≥3 AEs,</a:t>
                      </a:r>
                      <a:r>
                        <a:rPr lang="en-US" sz="1800" b="1" baseline="0" dirty="0">
                          <a:solidFill>
                            <a:schemeClr val="tx1"/>
                          </a:solidFill>
                          <a:latin typeface="+mn-lt"/>
                        </a:rPr>
                        <a:t> %</a:t>
                      </a:r>
                      <a:endParaRPr lang="en-US" sz="1800" b="1" dirty="0">
                        <a:solidFill>
                          <a:schemeClr val="tx1"/>
                        </a:solidFill>
                        <a:latin typeface="+mn-lt"/>
                      </a:endParaRPr>
                    </a:p>
                  </a:txBody>
                  <a:tcPr marL="77153" marR="77153" marT="38576" marB="38576" anchor="ctr">
                    <a:solidFill>
                      <a:schemeClr val="accent3"/>
                    </a:solidFill>
                  </a:tcPr>
                </a:tc>
                <a:tc>
                  <a:txBody>
                    <a:bodyPr/>
                    <a:lstStyle/>
                    <a:p>
                      <a:pPr algn="ctr"/>
                      <a:r>
                        <a:rPr lang="en-US" sz="1800" b="1" dirty="0">
                          <a:solidFill>
                            <a:schemeClr val="tx1"/>
                          </a:solidFill>
                        </a:rPr>
                        <a:t>Isa-Kd</a:t>
                      </a:r>
                    </a:p>
                    <a:p>
                      <a:pPr algn="ctr"/>
                      <a:r>
                        <a:rPr lang="en-US" sz="1800" b="1" dirty="0">
                          <a:solidFill>
                            <a:schemeClr val="tx1"/>
                          </a:solidFill>
                        </a:rPr>
                        <a:t>(n = 179)</a:t>
                      </a:r>
                      <a:endParaRPr lang="en-US" sz="1800" b="1" dirty="0">
                        <a:solidFill>
                          <a:schemeClr val="tx1"/>
                        </a:solidFill>
                        <a:latin typeface="Franklin Gothic Book" panose="020B0503020102020204" pitchFamily="34" charset="0"/>
                        <a:cs typeface="Arial" panose="020B0604020202020204" pitchFamily="34" charset="0"/>
                      </a:endParaRPr>
                    </a:p>
                  </a:txBody>
                  <a:tcPr marL="77153" marR="77153" marT="38576" marB="38576" anchor="b">
                    <a:solidFill>
                      <a:schemeClr val="accent3"/>
                    </a:solidFill>
                  </a:tcPr>
                </a:tc>
                <a:tc>
                  <a:txBody>
                    <a:bodyPr/>
                    <a:lstStyle/>
                    <a:p>
                      <a:pPr algn="ctr"/>
                      <a:r>
                        <a:rPr lang="en-US" sz="1800" b="1" dirty="0">
                          <a:solidFill>
                            <a:schemeClr val="tx1"/>
                          </a:solidFill>
                        </a:rPr>
                        <a:t>Kd</a:t>
                      </a:r>
                    </a:p>
                    <a:p>
                      <a:pPr algn="ctr"/>
                      <a:r>
                        <a:rPr lang="en-US" sz="1800" b="1" dirty="0">
                          <a:solidFill>
                            <a:schemeClr val="tx1"/>
                          </a:solidFill>
                        </a:rPr>
                        <a:t>(n = 123)</a:t>
                      </a:r>
                      <a:endParaRPr lang="en-US" sz="1800" b="1" dirty="0">
                        <a:solidFill>
                          <a:schemeClr val="tx1"/>
                        </a:solidFill>
                        <a:latin typeface="Franklin Gothic Book" panose="020B0503020102020204" pitchFamily="34" charset="0"/>
                        <a:cs typeface="Arial" panose="020B0604020202020204" pitchFamily="34" charset="0"/>
                      </a:endParaRPr>
                    </a:p>
                  </a:txBody>
                  <a:tcPr marL="77153" marR="77153" marT="38576" marB="38576" anchor="b">
                    <a:solidFill>
                      <a:schemeClr val="accent3"/>
                    </a:solidFill>
                  </a:tcPr>
                </a:tc>
                <a:extLst>
                  <a:ext uri="{0D108BD9-81ED-4DB2-BD59-A6C34878D82A}">
                    <a16:rowId xmlns:a16="http://schemas.microsoft.com/office/drawing/2014/main" val="10000"/>
                  </a:ext>
                </a:extLst>
              </a:tr>
              <a:tr h="0">
                <a:tc>
                  <a:txBody>
                    <a:bodyPr/>
                    <a:lstStyle/>
                    <a:p>
                      <a:r>
                        <a:rPr lang="en-US" sz="1800" b="0" dirty="0">
                          <a:solidFill>
                            <a:schemeClr val="bg1"/>
                          </a:solidFill>
                        </a:rPr>
                        <a:t>Upper respiratory tract infections</a:t>
                      </a:r>
                      <a:endParaRPr lang="en-US" sz="1800" b="0" dirty="0">
                        <a:solidFill>
                          <a:schemeClr val="bg1"/>
                        </a:solidFill>
                        <a:latin typeface="Franklin Gothic Book" panose="020B0503020102020204" pitchFamily="34" charset="0"/>
                        <a:cs typeface="Arial" panose="020B0604020202020204" pitchFamily="34" charset="0"/>
                      </a:endParaRPr>
                    </a:p>
                  </a:txBody>
                  <a:tcPr marL="77153" marR="77153" marT="38576" marB="38576" anchor="ctr">
                    <a:solidFill>
                      <a:schemeClr val="tx2"/>
                    </a:solidFill>
                  </a:tcPr>
                </a:tc>
                <a:tc>
                  <a:txBody>
                    <a:bodyPr/>
                    <a:lstStyle/>
                    <a:p>
                      <a:pPr algn="ctr"/>
                      <a:r>
                        <a:rPr lang="en-US" sz="1800" b="0" dirty="0">
                          <a:solidFill>
                            <a:schemeClr val="bg1"/>
                          </a:solidFill>
                        </a:rPr>
                        <a:t>3</a:t>
                      </a:r>
                      <a:endParaRPr lang="en-US" sz="1800" b="0" dirty="0">
                        <a:solidFill>
                          <a:schemeClr val="bg1"/>
                        </a:solidFill>
                        <a:latin typeface="Franklin Gothic Book" panose="020B0503020102020204" pitchFamily="34" charset="0"/>
                        <a:cs typeface="Arial" panose="020B0604020202020204" pitchFamily="34" charset="0"/>
                      </a:endParaRPr>
                    </a:p>
                  </a:txBody>
                  <a:tcPr marL="77153" marR="77153" marT="38576" marB="38576" anchor="ctr">
                    <a:solidFill>
                      <a:schemeClr val="tx2"/>
                    </a:solidFill>
                  </a:tcPr>
                </a:tc>
                <a:tc>
                  <a:txBody>
                    <a:bodyPr/>
                    <a:lstStyle/>
                    <a:p>
                      <a:pPr algn="ctr"/>
                      <a:r>
                        <a:rPr lang="en-US" sz="1800" dirty="0">
                          <a:solidFill>
                            <a:schemeClr val="bg1"/>
                          </a:solidFill>
                        </a:rPr>
                        <a:t>2</a:t>
                      </a:r>
                      <a:endParaRPr lang="en-US" sz="1800" dirty="0">
                        <a:solidFill>
                          <a:schemeClr val="bg1"/>
                        </a:solidFill>
                        <a:latin typeface="Franklin Gothic Book" panose="020B0503020102020204" pitchFamily="34" charset="0"/>
                        <a:cs typeface="Arial" panose="020B0604020202020204" pitchFamily="34" charset="0"/>
                      </a:endParaRPr>
                    </a:p>
                  </a:txBody>
                  <a:tcPr marL="77153" marR="77153" marT="38576" marB="38576" anchor="ctr">
                    <a:solidFill>
                      <a:schemeClr val="tx2"/>
                    </a:solidFill>
                  </a:tcPr>
                </a:tc>
                <a:extLst>
                  <a:ext uri="{0D108BD9-81ED-4DB2-BD59-A6C34878D82A}">
                    <a16:rowId xmlns:a16="http://schemas.microsoft.com/office/drawing/2014/main" val="2255992961"/>
                  </a:ext>
                </a:extLst>
              </a:tr>
              <a:tr h="0">
                <a:tc>
                  <a:txBody>
                    <a:bodyPr/>
                    <a:lstStyle/>
                    <a:p>
                      <a:r>
                        <a:rPr lang="en-US" sz="1800" b="0" dirty="0">
                          <a:solidFill>
                            <a:schemeClr val="bg1"/>
                          </a:solidFill>
                        </a:rPr>
                        <a:t>Pneumonia</a:t>
                      </a:r>
                      <a:endParaRPr lang="en-US" sz="1800" b="0" dirty="0">
                        <a:solidFill>
                          <a:schemeClr val="bg1"/>
                        </a:solidFill>
                        <a:latin typeface="Franklin Gothic Book" panose="020B0503020102020204" pitchFamily="34" charset="0"/>
                        <a:cs typeface="Arial" panose="020B0604020202020204" pitchFamily="34" charset="0"/>
                      </a:endParaRPr>
                    </a:p>
                  </a:txBody>
                  <a:tcPr marL="77153" marR="77153" marT="38576" marB="38576" anchor="ctr">
                    <a:solidFill>
                      <a:schemeClr val="tx1">
                        <a:lumMod val="95000"/>
                      </a:schemeClr>
                    </a:solidFill>
                  </a:tcPr>
                </a:tc>
                <a:tc>
                  <a:txBody>
                    <a:bodyPr/>
                    <a:lstStyle/>
                    <a:p>
                      <a:pPr algn="ctr"/>
                      <a:r>
                        <a:rPr lang="en-US" sz="1800" b="0" dirty="0">
                          <a:solidFill>
                            <a:schemeClr val="bg1"/>
                          </a:solidFill>
                        </a:rPr>
                        <a:t>21</a:t>
                      </a:r>
                      <a:endParaRPr lang="en-US" sz="1800" b="0" dirty="0">
                        <a:solidFill>
                          <a:schemeClr val="bg1"/>
                        </a:solidFill>
                        <a:latin typeface="Franklin Gothic Book" panose="020B0503020102020204" pitchFamily="34" charset="0"/>
                        <a:cs typeface="Arial" panose="020B0604020202020204" pitchFamily="34" charset="0"/>
                      </a:endParaRPr>
                    </a:p>
                  </a:txBody>
                  <a:tcPr marL="77153" marR="77153" marT="38576" marB="38576" anchor="ctr">
                    <a:solidFill>
                      <a:schemeClr val="tx1">
                        <a:lumMod val="95000"/>
                      </a:schemeClr>
                    </a:solidFill>
                  </a:tcPr>
                </a:tc>
                <a:tc>
                  <a:txBody>
                    <a:bodyPr/>
                    <a:lstStyle/>
                    <a:p>
                      <a:pPr algn="ctr"/>
                      <a:r>
                        <a:rPr lang="en-US" sz="1800" dirty="0">
                          <a:solidFill>
                            <a:schemeClr val="bg1"/>
                          </a:solidFill>
                        </a:rPr>
                        <a:t>14</a:t>
                      </a:r>
                      <a:endParaRPr lang="en-US" sz="1800" dirty="0">
                        <a:solidFill>
                          <a:schemeClr val="bg1"/>
                        </a:solidFill>
                        <a:latin typeface="Franklin Gothic Book" panose="020B0503020102020204" pitchFamily="34" charset="0"/>
                        <a:cs typeface="Arial" panose="020B0604020202020204" pitchFamily="34" charset="0"/>
                      </a:endParaRPr>
                    </a:p>
                  </a:txBody>
                  <a:tcPr marL="77153" marR="77153" marT="38576" marB="38576" anchor="ctr">
                    <a:solidFill>
                      <a:schemeClr val="tx1">
                        <a:lumMod val="95000"/>
                      </a:schemeClr>
                    </a:solidFill>
                  </a:tcPr>
                </a:tc>
                <a:extLst>
                  <a:ext uri="{0D108BD9-81ED-4DB2-BD59-A6C34878D82A}">
                    <a16:rowId xmlns:a16="http://schemas.microsoft.com/office/drawing/2014/main" val="910440433"/>
                  </a:ext>
                </a:extLst>
              </a:tr>
              <a:tr h="0">
                <a:tc>
                  <a:txBody>
                    <a:bodyPr/>
                    <a:lstStyle/>
                    <a:p>
                      <a:r>
                        <a:rPr lang="en-US" sz="1800" b="0" kern="1200" dirty="0">
                          <a:solidFill>
                            <a:schemeClr val="bg1"/>
                          </a:solidFill>
                          <a:latin typeface="+mn-lt"/>
                          <a:ea typeface="+mn-ea"/>
                          <a:cs typeface="+mn-cs"/>
                        </a:rPr>
                        <a:t>Bronchitis</a:t>
                      </a:r>
                    </a:p>
                  </a:txBody>
                  <a:tcPr marL="77153" marR="77153" marT="38576" marB="38576" anchor="ctr">
                    <a:solidFill>
                      <a:schemeClr val="tx2"/>
                    </a:solidFill>
                  </a:tcPr>
                </a:tc>
                <a:tc>
                  <a:txBody>
                    <a:bodyPr/>
                    <a:lstStyle/>
                    <a:p>
                      <a:pPr algn="ctr"/>
                      <a:r>
                        <a:rPr lang="en-US" sz="1800" b="0" kern="1200" dirty="0">
                          <a:solidFill>
                            <a:schemeClr val="bg1"/>
                          </a:solidFill>
                          <a:latin typeface="+mn-lt"/>
                          <a:ea typeface="+mn-ea"/>
                          <a:cs typeface="+mn-cs"/>
                        </a:rPr>
                        <a:t>2</a:t>
                      </a:r>
                    </a:p>
                  </a:txBody>
                  <a:tcPr marL="77153" marR="77153" marT="38576" marB="38576" anchor="ctr">
                    <a:solidFill>
                      <a:schemeClr val="tx2"/>
                    </a:solidFill>
                  </a:tcPr>
                </a:tc>
                <a:tc>
                  <a:txBody>
                    <a:bodyPr/>
                    <a:lstStyle/>
                    <a:p>
                      <a:pPr algn="ctr"/>
                      <a:r>
                        <a:rPr lang="en-US" sz="1800" b="0" kern="1200" dirty="0">
                          <a:solidFill>
                            <a:schemeClr val="bg1"/>
                          </a:solidFill>
                          <a:latin typeface="+mn-lt"/>
                          <a:ea typeface="+mn-ea"/>
                          <a:cs typeface="+mn-cs"/>
                        </a:rPr>
                        <a:t>1</a:t>
                      </a:r>
                    </a:p>
                  </a:txBody>
                  <a:tcPr marL="77153" marR="77153" marT="38576" marB="38576" anchor="ctr">
                    <a:solidFill>
                      <a:schemeClr val="tx2"/>
                    </a:solidFill>
                  </a:tcPr>
                </a:tc>
                <a:extLst>
                  <a:ext uri="{0D108BD9-81ED-4DB2-BD59-A6C34878D82A}">
                    <a16:rowId xmlns:a16="http://schemas.microsoft.com/office/drawing/2014/main" val="1694563103"/>
                  </a:ext>
                </a:extLst>
              </a:tr>
              <a:tr h="0">
                <a:tc>
                  <a:txBody>
                    <a:bodyPr/>
                    <a:lstStyle/>
                    <a:p>
                      <a:r>
                        <a:rPr lang="en-US" sz="1800" b="0" kern="1200" dirty="0">
                          <a:solidFill>
                            <a:schemeClr val="bg1"/>
                          </a:solidFill>
                          <a:latin typeface="+mn-lt"/>
                          <a:ea typeface="+mn-ea"/>
                          <a:cs typeface="+mn-cs"/>
                        </a:rPr>
                        <a:t>Cardiac failure</a:t>
                      </a:r>
                    </a:p>
                  </a:txBody>
                  <a:tcPr marL="77153" marR="77153" marT="38576" marB="38576" anchor="ctr">
                    <a:lnB w="12700" cap="flat" cmpd="sng" algn="ctr">
                      <a:solidFill>
                        <a:schemeClr val="tx1"/>
                      </a:solidFill>
                      <a:prstDash val="solid"/>
                      <a:round/>
                      <a:headEnd type="none" w="med" len="med"/>
                      <a:tailEnd type="none" w="med" len="med"/>
                    </a:lnB>
                    <a:solidFill>
                      <a:schemeClr val="tx1">
                        <a:lumMod val="95000"/>
                      </a:schemeClr>
                    </a:solidFill>
                  </a:tcPr>
                </a:tc>
                <a:tc>
                  <a:txBody>
                    <a:bodyPr/>
                    <a:lstStyle/>
                    <a:p>
                      <a:pPr algn="ctr"/>
                      <a:r>
                        <a:rPr lang="en-US" sz="1800" b="0" kern="1200" dirty="0">
                          <a:solidFill>
                            <a:schemeClr val="bg1"/>
                          </a:solidFill>
                          <a:latin typeface="+mn-lt"/>
                          <a:ea typeface="+mn-ea"/>
                          <a:cs typeface="+mn-cs"/>
                        </a:rPr>
                        <a:t>4</a:t>
                      </a:r>
                    </a:p>
                  </a:txBody>
                  <a:tcPr marL="77153" marR="77153" marT="38576" marB="38576" anchor="ctr">
                    <a:lnB w="12700" cap="flat" cmpd="sng" algn="ctr">
                      <a:solidFill>
                        <a:schemeClr val="tx1"/>
                      </a:solidFill>
                      <a:prstDash val="solid"/>
                      <a:round/>
                      <a:headEnd type="none" w="med" len="med"/>
                      <a:tailEnd type="none" w="med" len="med"/>
                    </a:lnB>
                    <a:solidFill>
                      <a:schemeClr val="tx1">
                        <a:lumMod val="95000"/>
                      </a:schemeClr>
                    </a:solidFill>
                  </a:tcPr>
                </a:tc>
                <a:tc>
                  <a:txBody>
                    <a:bodyPr/>
                    <a:lstStyle/>
                    <a:p>
                      <a:pPr algn="ctr"/>
                      <a:r>
                        <a:rPr lang="en-US" sz="1800" b="0" kern="1200" dirty="0">
                          <a:solidFill>
                            <a:schemeClr val="bg1"/>
                          </a:solidFill>
                          <a:latin typeface="+mn-lt"/>
                          <a:ea typeface="+mn-ea"/>
                          <a:cs typeface="+mn-cs"/>
                        </a:rPr>
                        <a:t>4</a:t>
                      </a:r>
                    </a:p>
                  </a:txBody>
                  <a:tcPr marL="77153" marR="77153" marT="38576" marB="38576" anchor="ctr">
                    <a:lnB w="12700" cap="flat" cmpd="sng" algn="ctr">
                      <a:solidFill>
                        <a:schemeClr val="tx1"/>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10002"/>
                  </a:ext>
                </a:extLst>
              </a:tr>
            </a:tbl>
          </a:graphicData>
        </a:graphic>
      </p:graphicFrame>
      <p:sp>
        <p:nvSpPr>
          <p:cNvPr id="3" name="Text Box 11">
            <a:extLst>
              <a:ext uri="{FF2B5EF4-FFF2-40B4-BE49-F238E27FC236}">
                <a16:creationId xmlns:a16="http://schemas.microsoft.com/office/drawing/2014/main" id="{93A754FC-CAD7-813E-99B3-EEC4E7B57ED8}"/>
              </a:ext>
            </a:extLst>
          </p:cNvPr>
          <p:cNvSpPr txBox="1">
            <a:spLocks noChangeArrowheads="1"/>
          </p:cNvSpPr>
          <p:nvPr/>
        </p:nvSpPr>
        <p:spPr bwMode="auto">
          <a:xfrm>
            <a:off x="362320" y="6395958"/>
            <a:ext cx="80105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spcBef>
                <a:spcPct val="50000"/>
              </a:spcBef>
            </a:pPr>
            <a:r>
              <a:rPr lang="en-US" sz="1200" b="0" dirty="0">
                <a:solidFill>
                  <a:schemeClr val="bg2"/>
                </a:solidFill>
                <a:latin typeface="Calibri" panose="020F0502020204030204" pitchFamily="34" charset="0"/>
                <a:cs typeface="Calibri" panose="020F0502020204030204" pitchFamily="34" charset="0"/>
              </a:rPr>
              <a:t>Moreau. Lancet. 2021;397:2361.</a:t>
            </a:r>
          </a:p>
        </p:txBody>
      </p:sp>
    </p:spTree>
    <p:extLst>
      <p:ext uri="{BB962C8B-B14F-4D97-AF65-F5344CB8AC3E}">
        <p14:creationId xmlns:p14="http://schemas.microsoft.com/office/powerpoint/2010/main" val="100054732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2736DA56-4366-989B-8F14-00A7B2CA052D}"/>
              </a:ext>
            </a:extLst>
          </p:cNvPr>
          <p:cNvGrpSpPr/>
          <p:nvPr/>
        </p:nvGrpSpPr>
        <p:grpSpPr>
          <a:xfrm>
            <a:off x="1065705" y="5236056"/>
            <a:ext cx="4945610" cy="512583"/>
            <a:chOff x="1065705" y="5715028"/>
            <a:chExt cx="4945610" cy="512583"/>
          </a:xfrm>
        </p:grpSpPr>
        <p:sp>
          <p:nvSpPr>
            <p:cNvPr id="174" name="TextBox 173">
              <a:extLst>
                <a:ext uri="{FF2B5EF4-FFF2-40B4-BE49-F238E27FC236}">
                  <a16:creationId xmlns:a16="http://schemas.microsoft.com/office/drawing/2014/main" id="{DCC637B2-EDBE-4051-AE05-034FCAEB0B31}"/>
                </a:ext>
              </a:extLst>
            </p:cNvPr>
            <p:cNvSpPr txBox="1"/>
            <p:nvPr/>
          </p:nvSpPr>
          <p:spPr bwMode="auto">
            <a:xfrm>
              <a:off x="4657218"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173" name="TextBox 172">
              <a:extLst>
                <a:ext uri="{FF2B5EF4-FFF2-40B4-BE49-F238E27FC236}">
                  <a16:creationId xmlns:a16="http://schemas.microsoft.com/office/drawing/2014/main" id="{F73E0491-662E-4F6B-A20B-B3ED32C1756B}"/>
                </a:ext>
              </a:extLst>
            </p:cNvPr>
            <p:cNvSpPr txBox="1"/>
            <p:nvPr/>
          </p:nvSpPr>
          <p:spPr bwMode="auto">
            <a:xfrm>
              <a:off x="3260518"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a:t>
              </a:r>
            </a:p>
          </p:txBody>
        </p:sp>
        <p:sp>
          <p:nvSpPr>
            <p:cNvPr id="172" name="TextBox 171">
              <a:extLst>
                <a:ext uri="{FF2B5EF4-FFF2-40B4-BE49-F238E27FC236}">
                  <a16:creationId xmlns:a16="http://schemas.microsoft.com/office/drawing/2014/main" id="{09BDE6EC-391C-43ED-A5FA-48F917679114}"/>
                </a:ext>
              </a:extLst>
            </p:cNvPr>
            <p:cNvSpPr txBox="1"/>
            <p:nvPr/>
          </p:nvSpPr>
          <p:spPr bwMode="auto">
            <a:xfrm>
              <a:off x="2861461"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169" name="TextBox 168">
              <a:extLst>
                <a:ext uri="{FF2B5EF4-FFF2-40B4-BE49-F238E27FC236}">
                  <a16:creationId xmlns:a16="http://schemas.microsoft.com/office/drawing/2014/main" id="{2E527294-B6E5-4EF0-85D8-5479D1A808CD}"/>
                </a:ext>
              </a:extLst>
            </p:cNvPr>
            <p:cNvSpPr txBox="1"/>
            <p:nvPr/>
          </p:nvSpPr>
          <p:spPr bwMode="auto">
            <a:xfrm>
              <a:off x="2063347"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168" name="TextBox 167">
              <a:extLst>
                <a:ext uri="{FF2B5EF4-FFF2-40B4-BE49-F238E27FC236}">
                  <a16:creationId xmlns:a16="http://schemas.microsoft.com/office/drawing/2014/main" id="{18585913-3AE0-418F-8BE7-13D1C31D59C8}"/>
                </a:ext>
              </a:extLst>
            </p:cNvPr>
            <p:cNvSpPr txBox="1"/>
            <p:nvPr/>
          </p:nvSpPr>
          <p:spPr bwMode="auto">
            <a:xfrm>
              <a:off x="1863819"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167" name="TextBox 166">
              <a:extLst>
                <a:ext uri="{FF2B5EF4-FFF2-40B4-BE49-F238E27FC236}">
                  <a16:creationId xmlns:a16="http://schemas.microsoft.com/office/drawing/2014/main" id="{1AB7132A-490B-4F04-A87A-F08ACD2030A9}"/>
                </a:ext>
              </a:extLst>
            </p:cNvPr>
            <p:cNvSpPr txBox="1"/>
            <p:nvPr/>
          </p:nvSpPr>
          <p:spPr bwMode="auto">
            <a:xfrm>
              <a:off x="1464762"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45" name="TextBox 44">
              <a:extLst>
                <a:ext uri="{FF2B5EF4-FFF2-40B4-BE49-F238E27FC236}">
                  <a16:creationId xmlns:a16="http://schemas.microsoft.com/office/drawing/2014/main" id="{D52D99F3-5320-4EEA-9D31-411100583EA0}"/>
                </a:ext>
              </a:extLst>
            </p:cNvPr>
            <p:cNvSpPr txBox="1"/>
            <p:nvPr/>
          </p:nvSpPr>
          <p:spPr bwMode="auto">
            <a:xfrm>
              <a:off x="1664290"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166" name="TextBox 165">
              <a:extLst>
                <a:ext uri="{FF2B5EF4-FFF2-40B4-BE49-F238E27FC236}">
                  <a16:creationId xmlns:a16="http://schemas.microsoft.com/office/drawing/2014/main" id="{0C93539A-952C-45AB-9A7C-EEF5A03A1AF7}"/>
                </a:ext>
              </a:extLst>
            </p:cNvPr>
            <p:cNvSpPr txBox="1"/>
            <p:nvPr/>
          </p:nvSpPr>
          <p:spPr bwMode="auto">
            <a:xfrm>
              <a:off x="1265233"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42" name="TextBox 41">
              <a:extLst>
                <a:ext uri="{FF2B5EF4-FFF2-40B4-BE49-F238E27FC236}">
                  <a16:creationId xmlns:a16="http://schemas.microsoft.com/office/drawing/2014/main" id="{B42E7CE1-E470-4A83-A6EF-93562EA378F4}"/>
                </a:ext>
              </a:extLst>
            </p:cNvPr>
            <p:cNvSpPr txBox="1"/>
            <p:nvPr/>
          </p:nvSpPr>
          <p:spPr bwMode="auto">
            <a:xfrm>
              <a:off x="1376394" y="5919834"/>
              <a:ext cx="43847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Since Randomization</a:t>
              </a:r>
            </a:p>
          </p:txBody>
        </p:sp>
        <p:sp>
          <p:nvSpPr>
            <p:cNvPr id="43" name="TextBox 42">
              <a:extLst>
                <a:ext uri="{FF2B5EF4-FFF2-40B4-BE49-F238E27FC236}">
                  <a16:creationId xmlns:a16="http://schemas.microsoft.com/office/drawing/2014/main" id="{46711E01-8DC8-4EA0-82FB-4DEFD50FB16D}"/>
                </a:ext>
              </a:extLst>
            </p:cNvPr>
            <p:cNvSpPr txBox="1"/>
            <p:nvPr/>
          </p:nvSpPr>
          <p:spPr bwMode="auto">
            <a:xfrm>
              <a:off x="5455341"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44" name="TextBox 43">
              <a:extLst>
                <a:ext uri="{FF2B5EF4-FFF2-40B4-BE49-F238E27FC236}">
                  <a16:creationId xmlns:a16="http://schemas.microsoft.com/office/drawing/2014/main" id="{3257CFBF-997C-4263-BFC2-FE7B4342BB32}"/>
                </a:ext>
              </a:extLst>
            </p:cNvPr>
            <p:cNvSpPr txBox="1"/>
            <p:nvPr/>
          </p:nvSpPr>
          <p:spPr bwMode="auto">
            <a:xfrm>
              <a:off x="1065705"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6" name="TextBox 45">
              <a:extLst>
                <a:ext uri="{FF2B5EF4-FFF2-40B4-BE49-F238E27FC236}">
                  <a16:creationId xmlns:a16="http://schemas.microsoft.com/office/drawing/2014/main" id="{1F174845-C3B9-49DB-9F15-FC3A725D5A0E}"/>
                </a:ext>
              </a:extLst>
            </p:cNvPr>
            <p:cNvSpPr txBox="1"/>
            <p:nvPr/>
          </p:nvSpPr>
          <p:spPr bwMode="auto">
            <a:xfrm>
              <a:off x="2262876"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47" name="TextBox 46">
              <a:extLst>
                <a:ext uri="{FF2B5EF4-FFF2-40B4-BE49-F238E27FC236}">
                  <a16:creationId xmlns:a16="http://schemas.microsoft.com/office/drawing/2014/main" id="{5C184F8E-8BE2-431D-8670-83BB3AAC36EC}"/>
                </a:ext>
              </a:extLst>
            </p:cNvPr>
            <p:cNvSpPr txBox="1"/>
            <p:nvPr/>
          </p:nvSpPr>
          <p:spPr bwMode="auto">
            <a:xfrm>
              <a:off x="3060990"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48" name="TextBox 47">
              <a:extLst>
                <a:ext uri="{FF2B5EF4-FFF2-40B4-BE49-F238E27FC236}">
                  <a16:creationId xmlns:a16="http://schemas.microsoft.com/office/drawing/2014/main" id="{42788273-989E-4E78-93C9-AB781CB3C7D0}"/>
                </a:ext>
              </a:extLst>
            </p:cNvPr>
            <p:cNvSpPr txBox="1"/>
            <p:nvPr/>
          </p:nvSpPr>
          <p:spPr bwMode="auto">
            <a:xfrm>
              <a:off x="3460047"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9" name="TextBox 48">
              <a:extLst>
                <a:ext uri="{FF2B5EF4-FFF2-40B4-BE49-F238E27FC236}">
                  <a16:creationId xmlns:a16="http://schemas.microsoft.com/office/drawing/2014/main" id="{FEA1D992-66A2-4E19-B2F2-C1A0FB44521C}"/>
                </a:ext>
              </a:extLst>
            </p:cNvPr>
            <p:cNvSpPr txBox="1"/>
            <p:nvPr/>
          </p:nvSpPr>
          <p:spPr bwMode="auto">
            <a:xfrm>
              <a:off x="3859104"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50" name="TextBox 49">
              <a:extLst>
                <a:ext uri="{FF2B5EF4-FFF2-40B4-BE49-F238E27FC236}">
                  <a16:creationId xmlns:a16="http://schemas.microsoft.com/office/drawing/2014/main" id="{C470C5D3-FA3A-4458-AF4A-FCCD30E2B4C7}"/>
                </a:ext>
              </a:extLst>
            </p:cNvPr>
            <p:cNvSpPr txBox="1"/>
            <p:nvPr/>
          </p:nvSpPr>
          <p:spPr bwMode="auto">
            <a:xfrm>
              <a:off x="4058633"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156" name="TextBox 155">
              <a:extLst>
                <a:ext uri="{FF2B5EF4-FFF2-40B4-BE49-F238E27FC236}">
                  <a16:creationId xmlns:a16="http://schemas.microsoft.com/office/drawing/2014/main" id="{64A0F129-3281-4EEE-AD37-C788D0A1DDA5}"/>
                </a:ext>
              </a:extLst>
            </p:cNvPr>
            <p:cNvSpPr txBox="1"/>
            <p:nvPr/>
          </p:nvSpPr>
          <p:spPr bwMode="auto">
            <a:xfrm>
              <a:off x="4258161"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157" name="TextBox 156">
              <a:extLst>
                <a:ext uri="{FF2B5EF4-FFF2-40B4-BE49-F238E27FC236}">
                  <a16:creationId xmlns:a16="http://schemas.microsoft.com/office/drawing/2014/main" id="{E1E9E257-5273-4DE8-9023-9765CE14AEC3}"/>
                </a:ext>
              </a:extLst>
            </p:cNvPr>
            <p:cNvSpPr txBox="1"/>
            <p:nvPr/>
          </p:nvSpPr>
          <p:spPr bwMode="auto">
            <a:xfrm>
              <a:off x="4457690"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a:t>
              </a:r>
            </a:p>
          </p:txBody>
        </p:sp>
        <p:sp>
          <p:nvSpPr>
            <p:cNvPr id="158" name="TextBox 157">
              <a:extLst>
                <a:ext uri="{FF2B5EF4-FFF2-40B4-BE49-F238E27FC236}">
                  <a16:creationId xmlns:a16="http://schemas.microsoft.com/office/drawing/2014/main" id="{4F26AF22-FADB-411B-A544-13B1F36C2AD1}"/>
                </a:ext>
              </a:extLst>
            </p:cNvPr>
            <p:cNvSpPr txBox="1"/>
            <p:nvPr/>
          </p:nvSpPr>
          <p:spPr bwMode="auto">
            <a:xfrm>
              <a:off x="4856747"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sp>
          <p:nvSpPr>
            <p:cNvPr id="170" name="TextBox 169">
              <a:extLst>
                <a:ext uri="{FF2B5EF4-FFF2-40B4-BE49-F238E27FC236}">
                  <a16:creationId xmlns:a16="http://schemas.microsoft.com/office/drawing/2014/main" id="{9C05A91B-9649-42E1-A320-0F12C058041E}"/>
                </a:ext>
              </a:extLst>
            </p:cNvPr>
            <p:cNvSpPr txBox="1"/>
            <p:nvPr/>
          </p:nvSpPr>
          <p:spPr bwMode="auto">
            <a:xfrm>
              <a:off x="2462404"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a:t>
              </a:r>
            </a:p>
          </p:txBody>
        </p:sp>
        <p:sp>
          <p:nvSpPr>
            <p:cNvPr id="171" name="TextBox 170">
              <a:extLst>
                <a:ext uri="{FF2B5EF4-FFF2-40B4-BE49-F238E27FC236}">
                  <a16:creationId xmlns:a16="http://schemas.microsoft.com/office/drawing/2014/main" id="{329A9B70-2656-48D3-AEC3-63401344C09F}"/>
                </a:ext>
              </a:extLst>
            </p:cNvPr>
            <p:cNvSpPr txBox="1"/>
            <p:nvPr/>
          </p:nvSpPr>
          <p:spPr bwMode="auto">
            <a:xfrm>
              <a:off x="2661933"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175" name="TextBox 174">
              <a:extLst>
                <a:ext uri="{FF2B5EF4-FFF2-40B4-BE49-F238E27FC236}">
                  <a16:creationId xmlns:a16="http://schemas.microsoft.com/office/drawing/2014/main" id="{EB4D6486-9FEF-48C0-A132-538195555466}"/>
                </a:ext>
              </a:extLst>
            </p:cNvPr>
            <p:cNvSpPr txBox="1"/>
            <p:nvPr/>
          </p:nvSpPr>
          <p:spPr bwMode="auto">
            <a:xfrm>
              <a:off x="5056275"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90" name="TextBox 189">
              <a:extLst>
                <a:ext uri="{FF2B5EF4-FFF2-40B4-BE49-F238E27FC236}">
                  <a16:creationId xmlns:a16="http://schemas.microsoft.com/office/drawing/2014/main" id="{7A5BC636-000F-4B8E-AFE0-B874216D232A}"/>
                </a:ext>
              </a:extLst>
            </p:cNvPr>
            <p:cNvSpPr txBox="1"/>
            <p:nvPr/>
          </p:nvSpPr>
          <p:spPr bwMode="auto">
            <a:xfrm>
              <a:off x="5255804"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192" name="TextBox 191">
              <a:extLst>
                <a:ext uri="{FF2B5EF4-FFF2-40B4-BE49-F238E27FC236}">
                  <a16:creationId xmlns:a16="http://schemas.microsoft.com/office/drawing/2014/main" id="{67B9593C-E84B-411C-BEB2-5CD62AD6ABEA}"/>
                </a:ext>
              </a:extLst>
            </p:cNvPr>
            <p:cNvSpPr txBox="1"/>
            <p:nvPr/>
          </p:nvSpPr>
          <p:spPr bwMode="auto">
            <a:xfrm>
              <a:off x="3659576" y="5715028"/>
              <a:ext cx="555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a:t>
              </a:r>
            </a:p>
          </p:txBody>
        </p:sp>
      </p:grpSp>
      <p:grpSp>
        <p:nvGrpSpPr>
          <p:cNvPr id="2" name="Group 1">
            <a:extLst>
              <a:ext uri="{FF2B5EF4-FFF2-40B4-BE49-F238E27FC236}">
                <a16:creationId xmlns:a16="http://schemas.microsoft.com/office/drawing/2014/main" id="{E84B1792-7787-D043-E8C0-01FF317DEB3E}"/>
              </a:ext>
            </a:extLst>
          </p:cNvPr>
          <p:cNvGrpSpPr/>
          <p:nvPr/>
        </p:nvGrpSpPr>
        <p:grpSpPr>
          <a:xfrm>
            <a:off x="755748" y="2187421"/>
            <a:ext cx="555974" cy="3174675"/>
            <a:chOff x="755748" y="2666393"/>
            <a:chExt cx="555974" cy="3174675"/>
          </a:xfrm>
        </p:grpSpPr>
        <p:sp>
          <p:nvSpPr>
            <p:cNvPr id="35" name="TextBox 34">
              <a:extLst>
                <a:ext uri="{FF2B5EF4-FFF2-40B4-BE49-F238E27FC236}">
                  <a16:creationId xmlns:a16="http://schemas.microsoft.com/office/drawing/2014/main" id="{33190C4E-DA61-4440-87B2-3366E2BFB5DB}"/>
                </a:ext>
              </a:extLst>
            </p:cNvPr>
            <p:cNvSpPr txBox="1"/>
            <p:nvPr/>
          </p:nvSpPr>
          <p:spPr bwMode="auto">
            <a:xfrm>
              <a:off x="755748" y="2666393"/>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6" name="TextBox 35">
              <a:extLst>
                <a:ext uri="{FF2B5EF4-FFF2-40B4-BE49-F238E27FC236}">
                  <a16:creationId xmlns:a16="http://schemas.microsoft.com/office/drawing/2014/main" id="{C4C5A813-B737-4CCE-8BB5-D441A5B6362B}"/>
                </a:ext>
              </a:extLst>
            </p:cNvPr>
            <p:cNvSpPr txBox="1"/>
            <p:nvPr/>
          </p:nvSpPr>
          <p:spPr bwMode="auto">
            <a:xfrm>
              <a:off x="755748" y="3233617"/>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7" name="TextBox 36">
              <a:extLst>
                <a:ext uri="{FF2B5EF4-FFF2-40B4-BE49-F238E27FC236}">
                  <a16:creationId xmlns:a16="http://schemas.microsoft.com/office/drawing/2014/main" id="{3B14972B-1056-4A7F-9ED0-39D2B1BA00F0}"/>
                </a:ext>
              </a:extLst>
            </p:cNvPr>
            <p:cNvSpPr txBox="1"/>
            <p:nvPr/>
          </p:nvSpPr>
          <p:spPr bwMode="auto">
            <a:xfrm>
              <a:off x="755748" y="3800842"/>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8" name="TextBox 37">
              <a:extLst>
                <a:ext uri="{FF2B5EF4-FFF2-40B4-BE49-F238E27FC236}">
                  <a16:creationId xmlns:a16="http://schemas.microsoft.com/office/drawing/2014/main" id="{B20973FC-F227-407F-A2B5-E16A05B2183E}"/>
                </a:ext>
              </a:extLst>
            </p:cNvPr>
            <p:cNvSpPr txBox="1"/>
            <p:nvPr/>
          </p:nvSpPr>
          <p:spPr bwMode="auto">
            <a:xfrm>
              <a:off x="755748" y="4368066"/>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9" name="TextBox 38">
              <a:extLst>
                <a:ext uri="{FF2B5EF4-FFF2-40B4-BE49-F238E27FC236}">
                  <a16:creationId xmlns:a16="http://schemas.microsoft.com/office/drawing/2014/main" id="{70ADFE1F-2EF0-4B5B-9DC3-0ECCAE6A3DB9}"/>
                </a:ext>
              </a:extLst>
            </p:cNvPr>
            <p:cNvSpPr txBox="1"/>
            <p:nvPr/>
          </p:nvSpPr>
          <p:spPr bwMode="auto">
            <a:xfrm>
              <a:off x="755748" y="4935290"/>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0" name="TextBox 39">
              <a:extLst>
                <a:ext uri="{FF2B5EF4-FFF2-40B4-BE49-F238E27FC236}">
                  <a16:creationId xmlns:a16="http://schemas.microsoft.com/office/drawing/2014/main" id="{74B549BC-F1B2-4059-A556-AD6FBCD09988}"/>
                </a:ext>
              </a:extLst>
            </p:cNvPr>
            <p:cNvSpPr txBox="1"/>
            <p:nvPr/>
          </p:nvSpPr>
          <p:spPr bwMode="auto">
            <a:xfrm>
              <a:off x="755748" y="5502514"/>
              <a:ext cx="5559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505858" name="Title 5">
            <a:extLst>
              <a:ext uri="{FF2B5EF4-FFF2-40B4-BE49-F238E27FC236}">
                <a16:creationId xmlns:a16="http://schemas.microsoft.com/office/drawing/2014/main" id="{CCD4EE50-5DCD-4801-8F0B-2DD0FCF223D5}"/>
              </a:ext>
            </a:extLst>
          </p:cNvPr>
          <p:cNvSpPr>
            <a:spLocks noGrp="1" noChangeArrowheads="1"/>
          </p:cNvSpPr>
          <p:nvPr>
            <p:ph type="title"/>
          </p:nvPr>
        </p:nvSpPr>
        <p:spPr>
          <a:xfrm>
            <a:off x="609759" y="238127"/>
            <a:ext cx="11148854" cy="1103313"/>
          </a:xfrm>
        </p:spPr>
        <p:txBody>
          <a:bodyPr/>
          <a:lstStyle/>
          <a:p>
            <a:r>
              <a:rPr lang="en-US" altLang="en-US" dirty="0"/>
              <a:t>Phase II ELOQUENT-3: Elotuzumab + Pd vs Pd in R/R MM</a:t>
            </a:r>
          </a:p>
        </p:txBody>
      </p:sp>
      <p:sp>
        <p:nvSpPr>
          <p:cNvPr id="4" name="Content Placeholder 3">
            <a:extLst>
              <a:ext uri="{FF2B5EF4-FFF2-40B4-BE49-F238E27FC236}">
                <a16:creationId xmlns:a16="http://schemas.microsoft.com/office/drawing/2014/main" id="{72A9D8BA-4C72-809C-C557-CD58A82E3088}"/>
              </a:ext>
            </a:extLst>
          </p:cNvPr>
          <p:cNvSpPr>
            <a:spLocks noGrp="1"/>
          </p:cNvSpPr>
          <p:nvPr>
            <p:ph idx="1"/>
          </p:nvPr>
        </p:nvSpPr>
        <p:spPr>
          <a:xfrm>
            <a:off x="604675" y="6089564"/>
            <a:ext cx="10400782" cy="366472"/>
          </a:xfrm>
        </p:spPr>
        <p:txBody>
          <a:bodyPr/>
          <a:lstStyle/>
          <a:p>
            <a:r>
              <a:rPr lang="en-US" sz="1600" noProof="0" dirty="0"/>
              <a:t>1 patient in elotuzumab group and 2 patients in control group had prior daratumumab </a:t>
            </a:r>
          </a:p>
        </p:txBody>
      </p:sp>
      <p:sp>
        <p:nvSpPr>
          <p:cNvPr id="8" name="Rectangle 2">
            <a:extLst>
              <a:ext uri="{FF2B5EF4-FFF2-40B4-BE49-F238E27FC236}">
                <a16:creationId xmlns:a16="http://schemas.microsoft.com/office/drawing/2014/main" id="{A6292225-F984-4B57-B2B5-7150C7B84949}"/>
              </a:ext>
            </a:extLst>
          </p:cNvPr>
          <p:cNvSpPr txBox="1">
            <a:spLocks noChangeArrowheads="1"/>
          </p:cNvSpPr>
          <p:nvPr/>
        </p:nvSpPr>
        <p:spPr bwMode="auto">
          <a:xfrm>
            <a:off x="218017" y="6430434"/>
            <a:ext cx="8509000" cy="319617"/>
          </a:xfrm>
          <a:prstGeom prst="rect">
            <a:avLst/>
          </a:prstGeom>
          <a:noFill/>
          <a:ln>
            <a:noFill/>
          </a:ln>
        </p:spPr>
        <p:txBody>
          <a:bodyPr lIns="0" tIns="16276" rIns="0" bIns="0" anchor="ctr"/>
          <a:lstStyle>
            <a:lvl1pPr algn="ctr"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ctr" rtl="0" eaLnBrk="0" fontAlgn="base" hangingPunct="0">
              <a:lnSpc>
                <a:spcPct val="90000"/>
              </a:lnSpc>
              <a:spcBef>
                <a:spcPct val="0"/>
              </a:spcBef>
              <a:spcAft>
                <a:spcPct val="0"/>
              </a:spcAft>
              <a:defRPr sz="3600" b="1">
                <a:solidFill>
                  <a:schemeClr val="tx2"/>
                </a:solidFill>
                <a:latin typeface="Arial" pitchFamily="34" charset="0"/>
                <a:ea typeface="ＭＳ Ｐゴシック" charset="-128"/>
                <a:cs typeface="ＭＳ Ｐゴシック" charset="-128"/>
              </a:defRPr>
            </a:lvl2pPr>
            <a:lvl3pPr algn="ctr" rtl="0" eaLnBrk="0" fontAlgn="base" hangingPunct="0">
              <a:lnSpc>
                <a:spcPct val="90000"/>
              </a:lnSpc>
              <a:spcBef>
                <a:spcPct val="0"/>
              </a:spcBef>
              <a:spcAft>
                <a:spcPct val="0"/>
              </a:spcAft>
              <a:defRPr sz="3600" b="1">
                <a:solidFill>
                  <a:schemeClr val="tx2"/>
                </a:solidFill>
                <a:latin typeface="Arial" pitchFamily="34" charset="0"/>
                <a:ea typeface="ＭＳ Ｐゴシック" charset="-128"/>
                <a:cs typeface="ＭＳ Ｐゴシック" charset="-128"/>
              </a:defRPr>
            </a:lvl3pPr>
            <a:lvl4pPr algn="ctr" rtl="0" eaLnBrk="0" fontAlgn="base" hangingPunct="0">
              <a:lnSpc>
                <a:spcPct val="90000"/>
              </a:lnSpc>
              <a:spcBef>
                <a:spcPct val="0"/>
              </a:spcBef>
              <a:spcAft>
                <a:spcPct val="0"/>
              </a:spcAft>
              <a:defRPr sz="3600" b="1">
                <a:solidFill>
                  <a:schemeClr val="tx2"/>
                </a:solidFill>
                <a:latin typeface="Arial" pitchFamily="34" charset="0"/>
                <a:ea typeface="ＭＳ Ｐゴシック" charset="-128"/>
                <a:cs typeface="ＭＳ Ｐゴシック" charset="-128"/>
              </a:defRPr>
            </a:lvl4pPr>
            <a:lvl5pPr algn="ctr" rtl="0" eaLnBrk="0" fontAlgn="base" hangingPunct="0">
              <a:lnSpc>
                <a:spcPct val="90000"/>
              </a:lnSpc>
              <a:spcBef>
                <a:spcPct val="0"/>
              </a:spcBef>
              <a:spcAft>
                <a:spcPct val="0"/>
              </a:spcAft>
              <a:defRPr sz="3600" b="1">
                <a:solidFill>
                  <a:schemeClr val="tx2"/>
                </a:solidFill>
                <a:latin typeface="Arial" pitchFamily="34" charset="0"/>
                <a:ea typeface="ＭＳ Ｐゴシック" charset="-128"/>
                <a:cs typeface="ＭＳ Ｐゴシック" charset="-128"/>
              </a:defRPr>
            </a:lvl5pPr>
            <a:lvl6pPr marL="457106" algn="ctr" rtl="0" fontAlgn="base">
              <a:lnSpc>
                <a:spcPct val="90000"/>
              </a:lnSpc>
              <a:spcBef>
                <a:spcPct val="0"/>
              </a:spcBef>
              <a:spcAft>
                <a:spcPct val="0"/>
              </a:spcAft>
              <a:defRPr sz="3600" b="1">
                <a:solidFill>
                  <a:schemeClr val="tx2"/>
                </a:solidFill>
                <a:latin typeface="Arial" pitchFamily="34" charset="0"/>
              </a:defRPr>
            </a:lvl6pPr>
            <a:lvl7pPr marL="914210" algn="ctr" rtl="0" fontAlgn="base">
              <a:lnSpc>
                <a:spcPct val="90000"/>
              </a:lnSpc>
              <a:spcBef>
                <a:spcPct val="0"/>
              </a:spcBef>
              <a:spcAft>
                <a:spcPct val="0"/>
              </a:spcAft>
              <a:defRPr sz="3600" b="1">
                <a:solidFill>
                  <a:schemeClr val="tx2"/>
                </a:solidFill>
                <a:latin typeface="Arial" pitchFamily="34" charset="0"/>
              </a:defRPr>
            </a:lvl7pPr>
            <a:lvl8pPr marL="1371316" algn="ctr" rtl="0" fontAlgn="base">
              <a:lnSpc>
                <a:spcPct val="90000"/>
              </a:lnSpc>
              <a:spcBef>
                <a:spcPct val="0"/>
              </a:spcBef>
              <a:spcAft>
                <a:spcPct val="0"/>
              </a:spcAft>
              <a:defRPr sz="3600" b="1">
                <a:solidFill>
                  <a:schemeClr val="tx2"/>
                </a:solidFill>
                <a:latin typeface="Arial" pitchFamily="34" charset="0"/>
              </a:defRPr>
            </a:lvl8pPr>
            <a:lvl9pPr marL="1828421" algn="ctr" rtl="0" fontAlgn="base">
              <a:lnSpc>
                <a:spcPct val="90000"/>
              </a:lnSpc>
              <a:spcBef>
                <a:spcPct val="0"/>
              </a:spcBef>
              <a:spcAft>
                <a:spcPct val="0"/>
              </a:spcAft>
              <a:defRPr sz="3600" b="1">
                <a:solidFill>
                  <a:schemeClr val="tx2"/>
                </a:solidFill>
                <a:latin typeface="Arial" pitchFamily="34" charset="0"/>
              </a:defRPr>
            </a:lvl9pPr>
          </a:lstStyle>
          <a:p>
            <a:pPr marL="0" marR="0" lvl="0" indent="0" algn="l" defTabSz="914377" rtl="0" eaLnBrk="0" fontAlgn="base" latinLnBrk="0" hangingPunct="0">
              <a:lnSpc>
                <a:spcPct val="90000"/>
              </a:lnSpc>
              <a:spcBef>
                <a:spcPct val="0"/>
              </a:spcBef>
              <a:spcAft>
                <a:spcPct val="0"/>
              </a:spcAft>
              <a:buClrTx/>
              <a:buSzTx/>
              <a:buFontTx/>
              <a:buNone/>
              <a:tabLst>
                <a:tab pos="863365" algn="l"/>
                <a:tab pos="1728835" algn="l"/>
                <a:tab pos="2594326" algn="l"/>
                <a:tab pos="3459798" algn="l"/>
                <a:tab pos="4327396" algn="l"/>
                <a:tab pos="5192873" algn="l"/>
                <a:tab pos="6058347" algn="l"/>
                <a:tab pos="6923838" algn="l"/>
                <a:tab pos="7789309" algn="l"/>
              </a:tabLst>
              <a:defRPr/>
            </a:pPr>
            <a:endParaRPr kumimoji="0" lang="en-US" altLang="en-US" sz="1500" b="1" i="0" u="none" strike="noStrike" kern="0" cap="none" spc="0" normalizeH="0" baseline="0" noProof="0" dirty="0">
              <a:ln>
                <a:noFill/>
              </a:ln>
              <a:solidFill>
                <a:srgbClr val="292929"/>
              </a:solidFill>
              <a:effectLst/>
              <a:uLnTx/>
              <a:uFillTx/>
              <a:latin typeface="Arial"/>
              <a:ea typeface="Arial Unicode MS" pitchFamily="34" charset="-128"/>
              <a:cs typeface="Arial Unicode MS" pitchFamily="34" charset="-128"/>
            </a:endParaRPr>
          </a:p>
        </p:txBody>
      </p:sp>
      <p:sp>
        <p:nvSpPr>
          <p:cNvPr id="286" name="TextBox 285">
            <a:extLst>
              <a:ext uri="{FF2B5EF4-FFF2-40B4-BE49-F238E27FC236}">
                <a16:creationId xmlns:a16="http://schemas.microsoft.com/office/drawing/2014/main" id="{C7F585C5-FB13-4716-A92C-28A80F023743}"/>
              </a:ext>
            </a:extLst>
          </p:cNvPr>
          <p:cNvSpPr txBox="1"/>
          <p:nvPr/>
        </p:nvSpPr>
        <p:spPr bwMode="auto">
          <a:xfrm rot="16200000">
            <a:off x="-806266" y="3468488"/>
            <a:ext cx="288443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Surviving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Without Progression (%)</a:t>
            </a:r>
          </a:p>
        </p:txBody>
      </p:sp>
      <p:grpSp>
        <p:nvGrpSpPr>
          <p:cNvPr id="63" name="Group 62">
            <a:extLst>
              <a:ext uri="{FF2B5EF4-FFF2-40B4-BE49-F238E27FC236}">
                <a16:creationId xmlns:a16="http://schemas.microsoft.com/office/drawing/2014/main" id="{75CDE88D-E010-D820-0B71-B2B0D7B9FC20}"/>
              </a:ext>
            </a:extLst>
          </p:cNvPr>
          <p:cNvGrpSpPr/>
          <p:nvPr/>
        </p:nvGrpSpPr>
        <p:grpSpPr>
          <a:xfrm>
            <a:off x="1343914" y="2350185"/>
            <a:ext cx="4372530" cy="2846124"/>
            <a:chOff x="1343914" y="2829157"/>
            <a:chExt cx="4372530" cy="2846124"/>
          </a:xfrm>
        </p:grpSpPr>
        <p:cxnSp>
          <p:nvCxnSpPr>
            <p:cNvPr id="18" name="Straight Connector 17">
              <a:extLst>
                <a:ext uri="{FF2B5EF4-FFF2-40B4-BE49-F238E27FC236}">
                  <a16:creationId xmlns:a16="http://schemas.microsoft.com/office/drawing/2014/main" id="{BFA92536-9709-4D0B-A992-31E0FD503714}"/>
                </a:ext>
              </a:extLst>
            </p:cNvPr>
            <p:cNvCxnSpPr>
              <a:cxnSpLocks/>
            </p:cNvCxnSpPr>
            <p:nvPr/>
          </p:nvCxnSpPr>
          <p:spPr bwMode="auto">
            <a:xfrm>
              <a:off x="1352602" y="5670938"/>
              <a:ext cx="4363842"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6DA74017-6592-44D5-8741-7091F186E682}"/>
                </a:ext>
              </a:extLst>
            </p:cNvPr>
            <p:cNvCxnSpPr/>
            <p:nvPr/>
          </p:nvCxnSpPr>
          <p:spPr bwMode="auto">
            <a:xfrm flipV="1">
              <a:off x="1343914" y="2829157"/>
              <a:ext cx="0" cy="2846124"/>
            </a:xfrm>
            <a:prstGeom prst="line">
              <a:avLst/>
            </a:prstGeom>
            <a:noFill/>
            <a:ln w="28575" cap="flat" cmpd="sng" algn="ctr">
              <a:solidFill>
                <a:schemeClr val="bg1"/>
              </a:solidFill>
              <a:prstDash val="solid"/>
              <a:round/>
              <a:headEnd type="none" w="med" len="med"/>
              <a:tailEnd type="none" w="med" len="med"/>
            </a:ln>
            <a:effectLst/>
          </p:spPr>
        </p:cxnSp>
      </p:grpSp>
      <p:cxnSp>
        <p:nvCxnSpPr>
          <p:cNvPr id="21" name="Straight Connector 20">
            <a:extLst>
              <a:ext uri="{FF2B5EF4-FFF2-40B4-BE49-F238E27FC236}">
                <a16:creationId xmlns:a16="http://schemas.microsoft.com/office/drawing/2014/main" id="{5263E9E9-7988-4A25-A955-B7A9C9365190}"/>
              </a:ext>
            </a:extLst>
          </p:cNvPr>
          <p:cNvCxnSpPr/>
          <p:nvPr/>
        </p:nvCxnSpPr>
        <p:spPr bwMode="auto">
          <a:xfrm flipH="1">
            <a:off x="1279018" y="2362194"/>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945449EE-5429-436A-9B4F-78846B9447DA}"/>
              </a:ext>
            </a:extLst>
          </p:cNvPr>
          <p:cNvCxnSpPr/>
          <p:nvPr/>
        </p:nvCxnSpPr>
        <p:spPr bwMode="auto">
          <a:xfrm flipH="1">
            <a:off x="1279018" y="2928148"/>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13E5E2CC-5006-4152-AB18-6100F1219FFA}"/>
              </a:ext>
            </a:extLst>
          </p:cNvPr>
          <p:cNvCxnSpPr/>
          <p:nvPr/>
        </p:nvCxnSpPr>
        <p:spPr bwMode="auto">
          <a:xfrm flipH="1">
            <a:off x="1279018" y="3494102"/>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BFDD8647-F2C0-460B-AC00-55A2AC9B344C}"/>
              </a:ext>
            </a:extLst>
          </p:cNvPr>
          <p:cNvCxnSpPr/>
          <p:nvPr/>
        </p:nvCxnSpPr>
        <p:spPr bwMode="auto">
          <a:xfrm flipH="1">
            <a:off x="1279018" y="4060056"/>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7BFECBEC-C1B2-4D4F-9A3C-5997BF303812}"/>
              </a:ext>
            </a:extLst>
          </p:cNvPr>
          <p:cNvCxnSpPr/>
          <p:nvPr/>
        </p:nvCxnSpPr>
        <p:spPr bwMode="auto">
          <a:xfrm flipH="1">
            <a:off x="1279018" y="4626010"/>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6503861-0CBE-4116-9C45-7B81729CC976}"/>
              </a:ext>
            </a:extLst>
          </p:cNvPr>
          <p:cNvCxnSpPr/>
          <p:nvPr/>
        </p:nvCxnSpPr>
        <p:spPr bwMode="auto">
          <a:xfrm flipH="1">
            <a:off x="1279018" y="5191966"/>
            <a:ext cx="5837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F2E58334-AD90-42E3-9FEB-C2F3F27F10DD}"/>
              </a:ext>
            </a:extLst>
          </p:cNvPr>
          <p:cNvCxnSpPr/>
          <p:nvPr/>
        </p:nvCxnSpPr>
        <p:spPr bwMode="auto">
          <a:xfrm>
            <a:off x="1343914"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83CCFC25-9F47-46FC-AAE6-1065E8CBAB52}"/>
              </a:ext>
            </a:extLst>
          </p:cNvPr>
          <p:cNvCxnSpPr/>
          <p:nvPr/>
        </p:nvCxnSpPr>
        <p:spPr bwMode="auto">
          <a:xfrm>
            <a:off x="1542666"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3957B6A2-8E65-4914-9CBD-A7877F636BC8}"/>
              </a:ext>
            </a:extLst>
          </p:cNvPr>
          <p:cNvCxnSpPr/>
          <p:nvPr/>
        </p:nvCxnSpPr>
        <p:spPr bwMode="auto">
          <a:xfrm>
            <a:off x="4126435"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8E9484D2-AAAA-4763-8961-76317ECA3A06}"/>
              </a:ext>
            </a:extLst>
          </p:cNvPr>
          <p:cNvCxnSpPr/>
          <p:nvPr/>
        </p:nvCxnSpPr>
        <p:spPr bwMode="auto">
          <a:xfrm>
            <a:off x="4921441"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F8ADC5A3-D14D-4B6B-A022-44FA0C19FB5A}"/>
              </a:ext>
            </a:extLst>
          </p:cNvPr>
          <p:cNvCxnSpPr/>
          <p:nvPr/>
        </p:nvCxnSpPr>
        <p:spPr bwMode="auto">
          <a:xfrm>
            <a:off x="5120192"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BE5CA34B-C376-430F-94A3-BCC5A2C98F3B}"/>
              </a:ext>
            </a:extLst>
          </p:cNvPr>
          <p:cNvCxnSpPr/>
          <p:nvPr/>
        </p:nvCxnSpPr>
        <p:spPr bwMode="auto">
          <a:xfrm>
            <a:off x="5318944"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0A2B3B72-2F6A-4717-82CF-C7FF14953F0A}"/>
              </a:ext>
            </a:extLst>
          </p:cNvPr>
          <p:cNvCxnSpPr/>
          <p:nvPr/>
        </p:nvCxnSpPr>
        <p:spPr bwMode="auto">
          <a:xfrm>
            <a:off x="5517695"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21118CE0-529F-411E-A100-786A6DC7D02E}"/>
              </a:ext>
            </a:extLst>
          </p:cNvPr>
          <p:cNvCxnSpPr/>
          <p:nvPr/>
        </p:nvCxnSpPr>
        <p:spPr bwMode="auto">
          <a:xfrm>
            <a:off x="5716444" y="5196310"/>
            <a:ext cx="0" cy="60299"/>
          </a:xfrm>
          <a:prstGeom prst="line">
            <a:avLst/>
          </a:prstGeom>
          <a:noFill/>
          <a:ln w="28575" cap="flat" cmpd="sng" algn="ctr">
            <a:solidFill>
              <a:schemeClr val="bg1"/>
            </a:solidFill>
            <a:prstDash val="solid"/>
            <a:round/>
            <a:headEnd type="none" w="med" len="med"/>
            <a:tailEnd type="none" w="med" len="med"/>
          </a:ln>
          <a:effectLst/>
        </p:spPr>
      </p:cxnSp>
      <p:sp>
        <p:nvSpPr>
          <p:cNvPr id="51" name="TextBox 50">
            <a:extLst>
              <a:ext uri="{FF2B5EF4-FFF2-40B4-BE49-F238E27FC236}">
                <a16:creationId xmlns:a16="http://schemas.microsoft.com/office/drawing/2014/main" id="{D9136EC4-70F6-4C97-8713-56234E083A6C}"/>
              </a:ext>
            </a:extLst>
          </p:cNvPr>
          <p:cNvSpPr txBox="1"/>
          <p:nvPr/>
        </p:nvSpPr>
        <p:spPr bwMode="auto">
          <a:xfrm>
            <a:off x="1381852" y="4836318"/>
            <a:ext cx="39370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0.54 (95% CI: 0.34-0.86;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.008)</a:t>
            </a:r>
          </a:p>
        </p:txBody>
      </p:sp>
      <p:cxnSp>
        <p:nvCxnSpPr>
          <p:cNvPr id="160" name="Straight Connector 159">
            <a:extLst>
              <a:ext uri="{FF2B5EF4-FFF2-40B4-BE49-F238E27FC236}">
                <a16:creationId xmlns:a16="http://schemas.microsoft.com/office/drawing/2014/main" id="{0973207B-445F-4CA4-932C-9D33FFFD8754}"/>
              </a:ext>
            </a:extLst>
          </p:cNvPr>
          <p:cNvCxnSpPr/>
          <p:nvPr/>
        </p:nvCxnSpPr>
        <p:spPr bwMode="auto">
          <a:xfrm>
            <a:off x="2138920"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AEC9CE5E-992F-4028-A387-FB7DEE973537}"/>
              </a:ext>
            </a:extLst>
          </p:cNvPr>
          <p:cNvCxnSpPr/>
          <p:nvPr/>
        </p:nvCxnSpPr>
        <p:spPr bwMode="auto">
          <a:xfrm>
            <a:off x="2735175"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12EA995D-70D3-4D2F-B437-59B92BFFB367}"/>
              </a:ext>
            </a:extLst>
          </p:cNvPr>
          <p:cNvCxnSpPr/>
          <p:nvPr/>
        </p:nvCxnSpPr>
        <p:spPr bwMode="auto">
          <a:xfrm>
            <a:off x="3530181"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35A37EE1-E3B5-48BD-8309-52A11A9130A3}"/>
              </a:ext>
            </a:extLst>
          </p:cNvPr>
          <p:cNvCxnSpPr/>
          <p:nvPr/>
        </p:nvCxnSpPr>
        <p:spPr bwMode="auto">
          <a:xfrm>
            <a:off x="4722690" y="5196310"/>
            <a:ext cx="0" cy="60299"/>
          </a:xfrm>
          <a:prstGeom prst="line">
            <a:avLst/>
          </a:prstGeom>
          <a:noFill/>
          <a:ln w="28575" cap="flat" cmpd="sng" algn="ctr">
            <a:solidFill>
              <a:schemeClr val="bg1"/>
            </a:solidFill>
            <a:prstDash val="solid"/>
            <a:round/>
            <a:headEnd type="none" w="med" len="med"/>
            <a:tailEnd type="none" w="med" len="med"/>
          </a:ln>
          <a:effectLst/>
        </p:spPr>
      </p:cxnSp>
      <p:sp>
        <p:nvSpPr>
          <p:cNvPr id="164" name="TextBox 163">
            <a:extLst>
              <a:ext uri="{FF2B5EF4-FFF2-40B4-BE49-F238E27FC236}">
                <a16:creationId xmlns:a16="http://schemas.microsoft.com/office/drawing/2014/main" id="{83EBEACD-033C-4E6B-9170-E69DB6BE710E}"/>
              </a:ext>
            </a:extLst>
          </p:cNvPr>
          <p:cNvSpPr txBox="1"/>
          <p:nvPr/>
        </p:nvSpPr>
        <p:spPr bwMode="auto">
          <a:xfrm>
            <a:off x="3897608" y="3402010"/>
            <a:ext cx="2025235"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EPd</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mPFS: 10.3 mo </a:t>
            </a:r>
          </a:p>
        </p:txBody>
      </p:sp>
      <p:sp>
        <p:nvSpPr>
          <p:cNvPr id="165" name="TextBox 164">
            <a:extLst>
              <a:ext uri="{FF2B5EF4-FFF2-40B4-BE49-F238E27FC236}">
                <a16:creationId xmlns:a16="http://schemas.microsoft.com/office/drawing/2014/main" id="{F45973EA-3192-431D-8CB8-47760A165112}"/>
              </a:ext>
            </a:extLst>
          </p:cNvPr>
          <p:cNvSpPr txBox="1"/>
          <p:nvPr/>
        </p:nvSpPr>
        <p:spPr bwMode="auto">
          <a:xfrm>
            <a:off x="3947624" y="4288733"/>
            <a:ext cx="17520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Pd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mPFS: 4.7 mo </a:t>
            </a:r>
          </a:p>
        </p:txBody>
      </p:sp>
      <p:cxnSp>
        <p:nvCxnSpPr>
          <p:cNvPr id="177" name="Straight Connector 176">
            <a:extLst>
              <a:ext uri="{FF2B5EF4-FFF2-40B4-BE49-F238E27FC236}">
                <a16:creationId xmlns:a16="http://schemas.microsoft.com/office/drawing/2014/main" id="{20368284-94DD-4429-B7BE-39DB0B89F486}"/>
              </a:ext>
            </a:extLst>
          </p:cNvPr>
          <p:cNvCxnSpPr/>
          <p:nvPr/>
        </p:nvCxnSpPr>
        <p:spPr bwMode="auto">
          <a:xfrm>
            <a:off x="1741417"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C516FA1E-39EA-4CD8-AA1D-9392FD219A47}"/>
              </a:ext>
            </a:extLst>
          </p:cNvPr>
          <p:cNvCxnSpPr/>
          <p:nvPr/>
        </p:nvCxnSpPr>
        <p:spPr bwMode="auto">
          <a:xfrm>
            <a:off x="1940169"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0E03B627-773C-4AB4-ACC1-8FE5115F2EA7}"/>
              </a:ext>
            </a:extLst>
          </p:cNvPr>
          <p:cNvCxnSpPr/>
          <p:nvPr/>
        </p:nvCxnSpPr>
        <p:spPr bwMode="auto">
          <a:xfrm>
            <a:off x="2337672"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AF2473D4-27C7-46AB-9A46-BD38AEE450EC}"/>
              </a:ext>
            </a:extLst>
          </p:cNvPr>
          <p:cNvCxnSpPr/>
          <p:nvPr/>
        </p:nvCxnSpPr>
        <p:spPr bwMode="auto">
          <a:xfrm>
            <a:off x="2536423"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CA2DAA56-7C13-4B39-A0E6-C112EEBAF08C}"/>
              </a:ext>
            </a:extLst>
          </p:cNvPr>
          <p:cNvCxnSpPr/>
          <p:nvPr/>
        </p:nvCxnSpPr>
        <p:spPr bwMode="auto">
          <a:xfrm>
            <a:off x="2933926"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EF568767-6A67-4705-B356-865763E3D184}"/>
              </a:ext>
            </a:extLst>
          </p:cNvPr>
          <p:cNvCxnSpPr/>
          <p:nvPr/>
        </p:nvCxnSpPr>
        <p:spPr bwMode="auto">
          <a:xfrm>
            <a:off x="3132678"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7F9F3DA-6711-4EFE-AD47-EB8DF5057607}"/>
              </a:ext>
            </a:extLst>
          </p:cNvPr>
          <p:cNvCxnSpPr/>
          <p:nvPr/>
        </p:nvCxnSpPr>
        <p:spPr bwMode="auto">
          <a:xfrm>
            <a:off x="3331429"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28134D3E-3962-4BA7-9CDF-BD1605F6D537}"/>
              </a:ext>
            </a:extLst>
          </p:cNvPr>
          <p:cNvCxnSpPr/>
          <p:nvPr/>
        </p:nvCxnSpPr>
        <p:spPr bwMode="auto">
          <a:xfrm>
            <a:off x="3728932"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58FF54D5-3514-4C8F-B290-50350E968706}"/>
              </a:ext>
            </a:extLst>
          </p:cNvPr>
          <p:cNvCxnSpPr/>
          <p:nvPr/>
        </p:nvCxnSpPr>
        <p:spPr bwMode="auto">
          <a:xfrm>
            <a:off x="3927684"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13F850D8-69A2-4069-B0F8-4B802C4446AA}"/>
              </a:ext>
            </a:extLst>
          </p:cNvPr>
          <p:cNvCxnSpPr/>
          <p:nvPr/>
        </p:nvCxnSpPr>
        <p:spPr bwMode="auto">
          <a:xfrm>
            <a:off x="4325187" y="5196310"/>
            <a:ext cx="0" cy="60299"/>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24CCC50B-0328-4024-A70F-3C7CD71D73FD}"/>
              </a:ext>
            </a:extLst>
          </p:cNvPr>
          <p:cNvCxnSpPr/>
          <p:nvPr/>
        </p:nvCxnSpPr>
        <p:spPr bwMode="auto">
          <a:xfrm>
            <a:off x="4523938" y="5196310"/>
            <a:ext cx="0" cy="60299"/>
          </a:xfrm>
          <a:prstGeom prst="line">
            <a:avLst/>
          </a:prstGeom>
          <a:noFill/>
          <a:ln w="28575" cap="flat" cmpd="sng" algn="ctr">
            <a:solidFill>
              <a:schemeClr val="bg1"/>
            </a:solidFill>
            <a:prstDash val="solid"/>
            <a:round/>
            <a:headEnd type="none" w="med" len="med"/>
            <a:tailEnd type="none" w="med" len="med"/>
          </a:ln>
          <a:effectLst/>
        </p:spPr>
      </p:cxnSp>
      <p:sp>
        <p:nvSpPr>
          <p:cNvPr id="261" name="Freeform: Shape 260">
            <a:extLst>
              <a:ext uri="{FF2B5EF4-FFF2-40B4-BE49-F238E27FC236}">
                <a16:creationId xmlns:a16="http://schemas.microsoft.com/office/drawing/2014/main" id="{4B760AEA-25C1-4532-A58A-091D02FFDB96}"/>
              </a:ext>
            </a:extLst>
          </p:cNvPr>
          <p:cNvSpPr/>
          <p:nvPr/>
        </p:nvSpPr>
        <p:spPr bwMode="auto">
          <a:xfrm>
            <a:off x="1350312" y="2370182"/>
            <a:ext cx="3214238" cy="2297746"/>
          </a:xfrm>
          <a:custGeom>
            <a:avLst/>
            <a:gdLst>
              <a:gd name="connsiteX0" fmla="*/ 3524250 w 3524250"/>
              <a:gd name="connsiteY0" fmla="*/ 2519363 h 2519363"/>
              <a:gd name="connsiteX1" fmla="*/ 2462213 w 3524250"/>
              <a:gd name="connsiteY1" fmla="*/ 2519363 h 2519363"/>
              <a:gd name="connsiteX2" fmla="*/ 2462213 w 3524250"/>
              <a:gd name="connsiteY2" fmla="*/ 2419350 h 2519363"/>
              <a:gd name="connsiteX3" fmla="*/ 2219325 w 3524250"/>
              <a:gd name="connsiteY3" fmla="*/ 2419350 h 2519363"/>
              <a:gd name="connsiteX4" fmla="*/ 2219325 w 3524250"/>
              <a:gd name="connsiteY4" fmla="*/ 2328863 h 2519363"/>
              <a:gd name="connsiteX5" fmla="*/ 2005013 w 3524250"/>
              <a:gd name="connsiteY5" fmla="*/ 2328863 h 2519363"/>
              <a:gd name="connsiteX6" fmla="*/ 2005013 w 3524250"/>
              <a:gd name="connsiteY6" fmla="*/ 2214563 h 2519363"/>
              <a:gd name="connsiteX7" fmla="*/ 1824038 w 3524250"/>
              <a:gd name="connsiteY7" fmla="*/ 2214563 h 2519363"/>
              <a:gd name="connsiteX8" fmla="*/ 1824038 w 3524250"/>
              <a:gd name="connsiteY8" fmla="*/ 2143125 h 2519363"/>
              <a:gd name="connsiteX9" fmla="*/ 1714500 w 3524250"/>
              <a:gd name="connsiteY9" fmla="*/ 2143125 h 2519363"/>
              <a:gd name="connsiteX10" fmla="*/ 1714500 w 3524250"/>
              <a:gd name="connsiteY10" fmla="*/ 2085975 h 2519363"/>
              <a:gd name="connsiteX11" fmla="*/ 1643063 w 3524250"/>
              <a:gd name="connsiteY11" fmla="*/ 2085975 h 2519363"/>
              <a:gd name="connsiteX12" fmla="*/ 1643063 w 3524250"/>
              <a:gd name="connsiteY12" fmla="*/ 1966913 h 2519363"/>
              <a:gd name="connsiteX13" fmla="*/ 1538288 w 3524250"/>
              <a:gd name="connsiteY13" fmla="*/ 1966913 h 2519363"/>
              <a:gd name="connsiteX14" fmla="*/ 1538288 w 3524250"/>
              <a:gd name="connsiteY14" fmla="*/ 1914525 h 2519363"/>
              <a:gd name="connsiteX15" fmla="*/ 1385888 w 3524250"/>
              <a:gd name="connsiteY15" fmla="*/ 1914525 h 2519363"/>
              <a:gd name="connsiteX16" fmla="*/ 1385888 w 3524250"/>
              <a:gd name="connsiteY16" fmla="*/ 1847850 h 2519363"/>
              <a:gd name="connsiteX17" fmla="*/ 1209675 w 3524250"/>
              <a:gd name="connsiteY17" fmla="*/ 1847850 h 2519363"/>
              <a:gd name="connsiteX18" fmla="*/ 1209675 w 3524250"/>
              <a:gd name="connsiteY18" fmla="*/ 1757363 h 2519363"/>
              <a:gd name="connsiteX19" fmla="*/ 1114425 w 3524250"/>
              <a:gd name="connsiteY19" fmla="*/ 1757363 h 2519363"/>
              <a:gd name="connsiteX20" fmla="*/ 1114425 w 3524250"/>
              <a:gd name="connsiteY20" fmla="*/ 1724025 h 2519363"/>
              <a:gd name="connsiteX21" fmla="*/ 1052513 w 3524250"/>
              <a:gd name="connsiteY21" fmla="*/ 1724025 h 2519363"/>
              <a:gd name="connsiteX22" fmla="*/ 1052513 w 3524250"/>
              <a:gd name="connsiteY22" fmla="*/ 1643063 h 2519363"/>
              <a:gd name="connsiteX23" fmla="*/ 1014413 w 3524250"/>
              <a:gd name="connsiteY23" fmla="*/ 1643063 h 2519363"/>
              <a:gd name="connsiteX24" fmla="*/ 1014413 w 3524250"/>
              <a:gd name="connsiteY24" fmla="*/ 1481138 h 2519363"/>
              <a:gd name="connsiteX25" fmla="*/ 957263 w 3524250"/>
              <a:gd name="connsiteY25" fmla="*/ 1481138 h 2519363"/>
              <a:gd name="connsiteX26" fmla="*/ 957263 w 3524250"/>
              <a:gd name="connsiteY26" fmla="*/ 1423988 h 2519363"/>
              <a:gd name="connsiteX27" fmla="*/ 914400 w 3524250"/>
              <a:gd name="connsiteY27" fmla="*/ 1423988 h 2519363"/>
              <a:gd name="connsiteX28" fmla="*/ 914400 w 3524250"/>
              <a:gd name="connsiteY28" fmla="*/ 1352550 h 2519363"/>
              <a:gd name="connsiteX29" fmla="*/ 800100 w 3524250"/>
              <a:gd name="connsiteY29" fmla="*/ 1352550 h 2519363"/>
              <a:gd name="connsiteX30" fmla="*/ 800100 w 3524250"/>
              <a:gd name="connsiteY30" fmla="*/ 1228725 h 2519363"/>
              <a:gd name="connsiteX31" fmla="*/ 623888 w 3524250"/>
              <a:gd name="connsiteY31" fmla="*/ 1228725 h 2519363"/>
              <a:gd name="connsiteX32" fmla="*/ 623888 w 3524250"/>
              <a:gd name="connsiteY32" fmla="*/ 966788 h 2519363"/>
              <a:gd name="connsiteX33" fmla="*/ 457200 w 3524250"/>
              <a:gd name="connsiteY33" fmla="*/ 966788 h 2519363"/>
              <a:gd name="connsiteX34" fmla="*/ 457200 w 3524250"/>
              <a:gd name="connsiteY34" fmla="*/ 828675 h 2519363"/>
              <a:gd name="connsiteX35" fmla="*/ 433388 w 3524250"/>
              <a:gd name="connsiteY35" fmla="*/ 828675 h 2519363"/>
              <a:gd name="connsiteX36" fmla="*/ 433388 w 3524250"/>
              <a:gd name="connsiteY36" fmla="*/ 704850 h 2519363"/>
              <a:gd name="connsiteX37" fmla="*/ 409575 w 3524250"/>
              <a:gd name="connsiteY37" fmla="*/ 704850 h 2519363"/>
              <a:gd name="connsiteX38" fmla="*/ 409575 w 3524250"/>
              <a:gd name="connsiteY38" fmla="*/ 633413 h 2519363"/>
              <a:gd name="connsiteX39" fmla="*/ 323850 w 3524250"/>
              <a:gd name="connsiteY39" fmla="*/ 633413 h 2519363"/>
              <a:gd name="connsiteX40" fmla="*/ 323850 w 3524250"/>
              <a:gd name="connsiteY40" fmla="*/ 504825 h 2519363"/>
              <a:gd name="connsiteX41" fmla="*/ 257175 w 3524250"/>
              <a:gd name="connsiteY41" fmla="*/ 504825 h 2519363"/>
              <a:gd name="connsiteX42" fmla="*/ 257175 w 3524250"/>
              <a:gd name="connsiteY42" fmla="*/ 381000 h 2519363"/>
              <a:gd name="connsiteX43" fmla="*/ 228600 w 3524250"/>
              <a:gd name="connsiteY43" fmla="*/ 381000 h 2519363"/>
              <a:gd name="connsiteX44" fmla="*/ 228600 w 3524250"/>
              <a:gd name="connsiteY44" fmla="*/ 180975 h 2519363"/>
              <a:gd name="connsiteX45" fmla="*/ 161925 w 3524250"/>
              <a:gd name="connsiteY45" fmla="*/ 180975 h 2519363"/>
              <a:gd name="connsiteX46" fmla="*/ 161925 w 3524250"/>
              <a:gd name="connsiteY46" fmla="*/ 100013 h 2519363"/>
              <a:gd name="connsiteX47" fmla="*/ 109538 w 3524250"/>
              <a:gd name="connsiteY47" fmla="*/ 100013 h 2519363"/>
              <a:gd name="connsiteX48" fmla="*/ 109538 w 3524250"/>
              <a:gd name="connsiteY48" fmla="*/ 0 h 2519363"/>
              <a:gd name="connsiteX49" fmla="*/ 0 w 3524250"/>
              <a:gd name="connsiteY49" fmla="*/ 0 h 2519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524250" h="2519363">
                <a:moveTo>
                  <a:pt x="3524250" y="2519363"/>
                </a:moveTo>
                <a:lnTo>
                  <a:pt x="2462213" y="2519363"/>
                </a:lnTo>
                <a:lnTo>
                  <a:pt x="2462213" y="2419350"/>
                </a:lnTo>
                <a:lnTo>
                  <a:pt x="2219325" y="2419350"/>
                </a:lnTo>
                <a:lnTo>
                  <a:pt x="2219325" y="2328863"/>
                </a:lnTo>
                <a:lnTo>
                  <a:pt x="2005013" y="2328863"/>
                </a:lnTo>
                <a:lnTo>
                  <a:pt x="2005013" y="2214563"/>
                </a:lnTo>
                <a:lnTo>
                  <a:pt x="1824038" y="2214563"/>
                </a:lnTo>
                <a:lnTo>
                  <a:pt x="1824038" y="2143125"/>
                </a:lnTo>
                <a:lnTo>
                  <a:pt x="1714500" y="2143125"/>
                </a:lnTo>
                <a:lnTo>
                  <a:pt x="1714500" y="2085975"/>
                </a:lnTo>
                <a:lnTo>
                  <a:pt x="1643063" y="2085975"/>
                </a:lnTo>
                <a:lnTo>
                  <a:pt x="1643063" y="1966913"/>
                </a:lnTo>
                <a:lnTo>
                  <a:pt x="1538288" y="1966913"/>
                </a:lnTo>
                <a:lnTo>
                  <a:pt x="1538288" y="1914525"/>
                </a:lnTo>
                <a:lnTo>
                  <a:pt x="1385888" y="1914525"/>
                </a:lnTo>
                <a:lnTo>
                  <a:pt x="1385888" y="1847850"/>
                </a:lnTo>
                <a:lnTo>
                  <a:pt x="1209675" y="1847850"/>
                </a:lnTo>
                <a:lnTo>
                  <a:pt x="1209675" y="1757363"/>
                </a:lnTo>
                <a:lnTo>
                  <a:pt x="1114425" y="1757363"/>
                </a:lnTo>
                <a:lnTo>
                  <a:pt x="1114425" y="1724025"/>
                </a:lnTo>
                <a:lnTo>
                  <a:pt x="1052513" y="1724025"/>
                </a:lnTo>
                <a:lnTo>
                  <a:pt x="1052513" y="1643063"/>
                </a:lnTo>
                <a:lnTo>
                  <a:pt x="1014413" y="1643063"/>
                </a:lnTo>
                <a:lnTo>
                  <a:pt x="1014413" y="1481138"/>
                </a:lnTo>
                <a:lnTo>
                  <a:pt x="957263" y="1481138"/>
                </a:lnTo>
                <a:lnTo>
                  <a:pt x="957263" y="1423988"/>
                </a:lnTo>
                <a:lnTo>
                  <a:pt x="914400" y="1423988"/>
                </a:lnTo>
                <a:lnTo>
                  <a:pt x="914400" y="1352550"/>
                </a:lnTo>
                <a:lnTo>
                  <a:pt x="800100" y="1352550"/>
                </a:lnTo>
                <a:lnTo>
                  <a:pt x="800100" y="1228725"/>
                </a:lnTo>
                <a:lnTo>
                  <a:pt x="623888" y="1228725"/>
                </a:lnTo>
                <a:lnTo>
                  <a:pt x="623888" y="966788"/>
                </a:lnTo>
                <a:lnTo>
                  <a:pt x="457200" y="966788"/>
                </a:lnTo>
                <a:lnTo>
                  <a:pt x="457200" y="828675"/>
                </a:lnTo>
                <a:lnTo>
                  <a:pt x="433388" y="828675"/>
                </a:lnTo>
                <a:lnTo>
                  <a:pt x="433388" y="704850"/>
                </a:lnTo>
                <a:lnTo>
                  <a:pt x="409575" y="704850"/>
                </a:lnTo>
                <a:lnTo>
                  <a:pt x="409575" y="633413"/>
                </a:lnTo>
                <a:lnTo>
                  <a:pt x="323850" y="633413"/>
                </a:lnTo>
                <a:lnTo>
                  <a:pt x="323850" y="504825"/>
                </a:lnTo>
                <a:lnTo>
                  <a:pt x="257175" y="504825"/>
                </a:lnTo>
                <a:lnTo>
                  <a:pt x="257175" y="381000"/>
                </a:lnTo>
                <a:lnTo>
                  <a:pt x="228600" y="381000"/>
                </a:lnTo>
                <a:lnTo>
                  <a:pt x="228600" y="180975"/>
                </a:lnTo>
                <a:lnTo>
                  <a:pt x="161925" y="180975"/>
                </a:lnTo>
                <a:lnTo>
                  <a:pt x="161925" y="100013"/>
                </a:lnTo>
                <a:lnTo>
                  <a:pt x="109538" y="100013"/>
                </a:lnTo>
                <a:lnTo>
                  <a:pt x="109538"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0" name="Freeform: Shape 259">
            <a:extLst>
              <a:ext uri="{FF2B5EF4-FFF2-40B4-BE49-F238E27FC236}">
                <a16:creationId xmlns:a16="http://schemas.microsoft.com/office/drawing/2014/main" id="{4049E8AA-ED23-40B0-9921-405DE46B012C}"/>
              </a:ext>
            </a:extLst>
          </p:cNvPr>
          <p:cNvSpPr/>
          <p:nvPr/>
        </p:nvSpPr>
        <p:spPr bwMode="auto">
          <a:xfrm>
            <a:off x="1350312" y="2370182"/>
            <a:ext cx="4178509" cy="1693990"/>
          </a:xfrm>
          <a:custGeom>
            <a:avLst/>
            <a:gdLst>
              <a:gd name="connsiteX0" fmla="*/ 0 w 4581525"/>
              <a:gd name="connsiteY0" fmla="*/ 0 h 1857375"/>
              <a:gd name="connsiteX1" fmla="*/ 104775 w 4581525"/>
              <a:gd name="connsiteY1" fmla="*/ 0 h 1857375"/>
              <a:gd name="connsiteX2" fmla="*/ 104775 w 4581525"/>
              <a:gd name="connsiteY2" fmla="*/ 85725 h 1857375"/>
              <a:gd name="connsiteX3" fmla="*/ 119063 w 4581525"/>
              <a:gd name="connsiteY3" fmla="*/ 85725 h 1857375"/>
              <a:gd name="connsiteX4" fmla="*/ 119063 w 4581525"/>
              <a:gd name="connsiteY4" fmla="*/ 180975 h 1857375"/>
              <a:gd name="connsiteX5" fmla="*/ 214313 w 4581525"/>
              <a:gd name="connsiteY5" fmla="*/ 180975 h 1857375"/>
              <a:gd name="connsiteX6" fmla="*/ 214313 w 4581525"/>
              <a:gd name="connsiteY6" fmla="*/ 381000 h 1857375"/>
              <a:gd name="connsiteX7" fmla="*/ 323850 w 4581525"/>
              <a:gd name="connsiteY7" fmla="*/ 381000 h 1857375"/>
              <a:gd name="connsiteX8" fmla="*/ 323850 w 4581525"/>
              <a:gd name="connsiteY8" fmla="*/ 428625 h 1857375"/>
              <a:gd name="connsiteX9" fmla="*/ 361950 w 4581525"/>
              <a:gd name="connsiteY9" fmla="*/ 428625 h 1857375"/>
              <a:gd name="connsiteX10" fmla="*/ 361950 w 4581525"/>
              <a:gd name="connsiteY10" fmla="*/ 481013 h 1857375"/>
              <a:gd name="connsiteX11" fmla="*/ 409575 w 4581525"/>
              <a:gd name="connsiteY11" fmla="*/ 481013 h 1857375"/>
              <a:gd name="connsiteX12" fmla="*/ 409575 w 4581525"/>
              <a:gd name="connsiteY12" fmla="*/ 538163 h 1857375"/>
              <a:gd name="connsiteX13" fmla="*/ 414338 w 4581525"/>
              <a:gd name="connsiteY13" fmla="*/ 538163 h 1857375"/>
              <a:gd name="connsiteX14" fmla="*/ 414338 w 4581525"/>
              <a:gd name="connsiteY14" fmla="*/ 647700 h 1857375"/>
              <a:gd name="connsiteX15" fmla="*/ 481013 w 4581525"/>
              <a:gd name="connsiteY15" fmla="*/ 647700 h 1857375"/>
              <a:gd name="connsiteX16" fmla="*/ 481013 w 4581525"/>
              <a:gd name="connsiteY16" fmla="*/ 647700 h 1857375"/>
              <a:gd name="connsiteX17" fmla="*/ 481013 w 4581525"/>
              <a:gd name="connsiteY17" fmla="*/ 685800 h 1857375"/>
              <a:gd name="connsiteX18" fmla="*/ 619125 w 4581525"/>
              <a:gd name="connsiteY18" fmla="*/ 685800 h 1857375"/>
              <a:gd name="connsiteX19" fmla="*/ 619125 w 4581525"/>
              <a:gd name="connsiteY19" fmla="*/ 733425 h 1857375"/>
              <a:gd name="connsiteX20" fmla="*/ 762000 w 4581525"/>
              <a:gd name="connsiteY20" fmla="*/ 733425 h 1857375"/>
              <a:gd name="connsiteX21" fmla="*/ 762000 w 4581525"/>
              <a:gd name="connsiteY21" fmla="*/ 785813 h 1857375"/>
              <a:gd name="connsiteX22" fmla="*/ 800100 w 4581525"/>
              <a:gd name="connsiteY22" fmla="*/ 785813 h 1857375"/>
              <a:gd name="connsiteX23" fmla="*/ 800100 w 4581525"/>
              <a:gd name="connsiteY23" fmla="*/ 890588 h 1857375"/>
              <a:gd name="connsiteX24" fmla="*/ 876300 w 4581525"/>
              <a:gd name="connsiteY24" fmla="*/ 890588 h 1857375"/>
              <a:gd name="connsiteX25" fmla="*/ 876300 w 4581525"/>
              <a:gd name="connsiteY25" fmla="*/ 947738 h 1857375"/>
              <a:gd name="connsiteX26" fmla="*/ 1023938 w 4581525"/>
              <a:gd name="connsiteY26" fmla="*/ 947738 h 1857375"/>
              <a:gd name="connsiteX27" fmla="*/ 1023938 w 4581525"/>
              <a:gd name="connsiteY27" fmla="*/ 990600 h 1857375"/>
              <a:gd name="connsiteX28" fmla="*/ 1100138 w 4581525"/>
              <a:gd name="connsiteY28" fmla="*/ 990600 h 1857375"/>
              <a:gd name="connsiteX29" fmla="*/ 1100138 w 4581525"/>
              <a:gd name="connsiteY29" fmla="*/ 1042988 h 1857375"/>
              <a:gd name="connsiteX30" fmla="*/ 1209675 w 4581525"/>
              <a:gd name="connsiteY30" fmla="*/ 1042988 h 1857375"/>
              <a:gd name="connsiteX31" fmla="*/ 1209675 w 4581525"/>
              <a:gd name="connsiteY31" fmla="*/ 1143000 h 1857375"/>
              <a:gd name="connsiteX32" fmla="*/ 1252538 w 4581525"/>
              <a:gd name="connsiteY32" fmla="*/ 1143000 h 1857375"/>
              <a:gd name="connsiteX33" fmla="*/ 1252538 w 4581525"/>
              <a:gd name="connsiteY33" fmla="*/ 1157288 h 1857375"/>
              <a:gd name="connsiteX34" fmla="*/ 1266825 w 4581525"/>
              <a:gd name="connsiteY34" fmla="*/ 1171575 h 1857375"/>
              <a:gd name="connsiteX35" fmla="*/ 1266825 w 4581525"/>
              <a:gd name="connsiteY35" fmla="*/ 1204913 h 1857375"/>
              <a:gd name="connsiteX36" fmla="*/ 1419225 w 4581525"/>
              <a:gd name="connsiteY36" fmla="*/ 1204913 h 1857375"/>
              <a:gd name="connsiteX37" fmla="*/ 1419225 w 4581525"/>
              <a:gd name="connsiteY37" fmla="*/ 1304925 h 1857375"/>
              <a:gd name="connsiteX38" fmla="*/ 1685925 w 4581525"/>
              <a:gd name="connsiteY38" fmla="*/ 1304925 h 1857375"/>
              <a:gd name="connsiteX39" fmla="*/ 1685925 w 4581525"/>
              <a:gd name="connsiteY39" fmla="*/ 1371600 h 1857375"/>
              <a:gd name="connsiteX40" fmla="*/ 1943100 w 4581525"/>
              <a:gd name="connsiteY40" fmla="*/ 1371600 h 1857375"/>
              <a:gd name="connsiteX41" fmla="*/ 1943100 w 4581525"/>
              <a:gd name="connsiteY41" fmla="*/ 1404938 h 1857375"/>
              <a:gd name="connsiteX42" fmla="*/ 2214563 w 4581525"/>
              <a:gd name="connsiteY42" fmla="*/ 1404938 h 1857375"/>
              <a:gd name="connsiteX43" fmla="*/ 2214563 w 4581525"/>
              <a:gd name="connsiteY43" fmla="*/ 1662113 h 1857375"/>
              <a:gd name="connsiteX44" fmla="*/ 2300288 w 4581525"/>
              <a:gd name="connsiteY44" fmla="*/ 1662113 h 1857375"/>
              <a:gd name="connsiteX45" fmla="*/ 2300288 w 4581525"/>
              <a:gd name="connsiteY45" fmla="*/ 1766888 h 1857375"/>
              <a:gd name="connsiteX46" fmla="*/ 2424113 w 4581525"/>
              <a:gd name="connsiteY46" fmla="*/ 1766888 h 1857375"/>
              <a:gd name="connsiteX47" fmla="*/ 2424113 w 4581525"/>
              <a:gd name="connsiteY47" fmla="*/ 1857375 h 1857375"/>
              <a:gd name="connsiteX48" fmla="*/ 4581525 w 4581525"/>
              <a:gd name="connsiteY48" fmla="*/ 1857375 h 1857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581525" h="1857375">
                <a:moveTo>
                  <a:pt x="0" y="0"/>
                </a:moveTo>
                <a:lnTo>
                  <a:pt x="104775" y="0"/>
                </a:lnTo>
                <a:lnTo>
                  <a:pt x="104775" y="85725"/>
                </a:lnTo>
                <a:lnTo>
                  <a:pt x="119063" y="85725"/>
                </a:lnTo>
                <a:lnTo>
                  <a:pt x="119063" y="180975"/>
                </a:lnTo>
                <a:lnTo>
                  <a:pt x="214313" y="180975"/>
                </a:lnTo>
                <a:lnTo>
                  <a:pt x="214313" y="381000"/>
                </a:lnTo>
                <a:lnTo>
                  <a:pt x="323850" y="381000"/>
                </a:lnTo>
                <a:lnTo>
                  <a:pt x="323850" y="428625"/>
                </a:lnTo>
                <a:lnTo>
                  <a:pt x="361950" y="428625"/>
                </a:lnTo>
                <a:lnTo>
                  <a:pt x="361950" y="481013"/>
                </a:lnTo>
                <a:lnTo>
                  <a:pt x="409575" y="481013"/>
                </a:lnTo>
                <a:lnTo>
                  <a:pt x="409575" y="538163"/>
                </a:lnTo>
                <a:lnTo>
                  <a:pt x="414338" y="538163"/>
                </a:lnTo>
                <a:lnTo>
                  <a:pt x="414338" y="647700"/>
                </a:lnTo>
                <a:lnTo>
                  <a:pt x="481013" y="647700"/>
                </a:lnTo>
                <a:lnTo>
                  <a:pt x="481013" y="647700"/>
                </a:lnTo>
                <a:lnTo>
                  <a:pt x="481013" y="685800"/>
                </a:lnTo>
                <a:lnTo>
                  <a:pt x="619125" y="685800"/>
                </a:lnTo>
                <a:lnTo>
                  <a:pt x="619125" y="733425"/>
                </a:lnTo>
                <a:lnTo>
                  <a:pt x="762000" y="733425"/>
                </a:lnTo>
                <a:lnTo>
                  <a:pt x="762000" y="785813"/>
                </a:lnTo>
                <a:lnTo>
                  <a:pt x="800100" y="785813"/>
                </a:lnTo>
                <a:lnTo>
                  <a:pt x="800100" y="890588"/>
                </a:lnTo>
                <a:lnTo>
                  <a:pt x="876300" y="890588"/>
                </a:lnTo>
                <a:lnTo>
                  <a:pt x="876300" y="947738"/>
                </a:lnTo>
                <a:lnTo>
                  <a:pt x="1023938" y="947738"/>
                </a:lnTo>
                <a:lnTo>
                  <a:pt x="1023938" y="990600"/>
                </a:lnTo>
                <a:lnTo>
                  <a:pt x="1100138" y="990600"/>
                </a:lnTo>
                <a:lnTo>
                  <a:pt x="1100138" y="1042988"/>
                </a:lnTo>
                <a:lnTo>
                  <a:pt x="1209675" y="1042988"/>
                </a:lnTo>
                <a:lnTo>
                  <a:pt x="1209675" y="1143000"/>
                </a:lnTo>
                <a:lnTo>
                  <a:pt x="1252538" y="1143000"/>
                </a:lnTo>
                <a:lnTo>
                  <a:pt x="1252538" y="1157288"/>
                </a:lnTo>
                <a:lnTo>
                  <a:pt x="1266825" y="1171575"/>
                </a:lnTo>
                <a:lnTo>
                  <a:pt x="1266825" y="1204913"/>
                </a:lnTo>
                <a:lnTo>
                  <a:pt x="1419225" y="1204913"/>
                </a:lnTo>
                <a:lnTo>
                  <a:pt x="1419225" y="1304925"/>
                </a:lnTo>
                <a:lnTo>
                  <a:pt x="1685925" y="1304925"/>
                </a:lnTo>
                <a:lnTo>
                  <a:pt x="1685925" y="1371600"/>
                </a:lnTo>
                <a:lnTo>
                  <a:pt x="1943100" y="1371600"/>
                </a:lnTo>
                <a:lnTo>
                  <a:pt x="1943100" y="1404938"/>
                </a:lnTo>
                <a:lnTo>
                  <a:pt x="2214563" y="1404938"/>
                </a:lnTo>
                <a:lnTo>
                  <a:pt x="2214563" y="1662113"/>
                </a:lnTo>
                <a:lnTo>
                  <a:pt x="2300288" y="1662113"/>
                </a:lnTo>
                <a:lnTo>
                  <a:pt x="2300288" y="1766888"/>
                </a:lnTo>
                <a:lnTo>
                  <a:pt x="2424113" y="1766888"/>
                </a:lnTo>
                <a:lnTo>
                  <a:pt x="2424113" y="1857375"/>
                </a:lnTo>
                <a:lnTo>
                  <a:pt x="4581525" y="185737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7" name="Group 6">
            <a:extLst>
              <a:ext uri="{FF2B5EF4-FFF2-40B4-BE49-F238E27FC236}">
                <a16:creationId xmlns:a16="http://schemas.microsoft.com/office/drawing/2014/main" id="{04E2B3BE-5A84-8796-609E-AAC8F184A7B4}"/>
              </a:ext>
            </a:extLst>
          </p:cNvPr>
          <p:cNvGrpSpPr/>
          <p:nvPr/>
        </p:nvGrpSpPr>
        <p:grpSpPr>
          <a:xfrm>
            <a:off x="2640588" y="3519054"/>
            <a:ext cx="2941108" cy="594506"/>
            <a:chOff x="2640588" y="3519054"/>
            <a:chExt cx="2941108" cy="594506"/>
          </a:xfrm>
        </p:grpSpPr>
        <p:sp>
          <p:nvSpPr>
            <p:cNvPr id="262" name="Isosceles Triangle 261">
              <a:extLst>
                <a:ext uri="{FF2B5EF4-FFF2-40B4-BE49-F238E27FC236}">
                  <a16:creationId xmlns:a16="http://schemas.microsoft.com/office/drawing/2014/main" id="{F892D5B9-F832-42B1-80EE-F9571449A151}"/>
                </a:ext>
              </a:extLst>
            </p:cNvPr>
            <p:cNvSpPr/>
            <p:nvPr/>
          </p:nvSpPr>
          <p:spPr bwMode="auto">
            <a:xfrm>
              <a:off x="2640588" y="3519054"/>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4" name="Isosceles Triangle 263">
              <a:extLst>
                <a:ext uri="{FF2B5EF4-FFF2-40B4-BE49-F238E27FC236}">
                  <a16:creationId xmlns:a16="http://schemas.microsoft.com/office/drawing/2014/main" id="{1ADF4FC6-48F3-42D6-BA97-46EE47A0F68B}"/>
                </a:ext>
              </a:extLst>
            </p:cNvPr>
            <p:cNvSpPr/>
            <p:nvPr/>
          </p:nvSpPr>
          <p:spPr bwMode="auto">
            <a:xfrm>
              <a:off x="2698346" y="3520534"/>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5" name="Isosceles Triangle 264">
              <a:extLst>
                <a:ext uri="{FF2B5EF4-FFF2-40B4-BE49-F238E27FC236}">
                  <a16:creationId xmlns:a16="http://schemas.microsoft.com/office/drawing/2014/main" id="{EC800DA9-EDCC-4B42-A1B7-723477C3DEAC}"/>
                </a:ext>
              </a:extLst>
            </p:cNvPr>
            <p:cNvSpPr/>
            <p:nvPr/>
          </p:nvSpPr>
          <p:spPr bwMode="auto">
            <a:xfrm>
              <a:off x="2944629" y="3570696"/>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6" name="Isosceles Triangle 265">
              <a:extLst>
                <a:ext uri="{FF2B5EF4-FFF2-40B4-BE49-F238E27FC236}">
                  <a16:creationId xmlns:a16="http://schemas.microsoft.com/office/drawing/2014/main" id="{FA2C3F50-83E2-487F-A275-140F3FDD88CE}"/>
                </a:ext>
              </a:extLst>
            </p:cNvPr>
            <p:cNvSpPr/>
            <p:nvPr/>
          </p:nvSpPr>
          <p:spPr bwMode="auto">
            <a:xfrm>
              <a:off x="2974709" y="3575773"/>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7" name="Isosceles Triangle 266">
              <a:extLst>
                <a:ext uri="{FF2B5EF4-FFF2-40B4-BE49-F238E27FC236}">
                  <a16:creationId xmlns:a16="http://schemas.microsoft.com/office/drawing/2014/main" id="{8E2F2A0F-0596-4535-BC48-FA2C96C05A2F}"/>
                </a:ext>
              </a:extLst>
            </p:cNvPr>
            <p:cNvSpPr/>
            <p:nvPr/>
          </p:nvSpPr>
          <p:spPr bwMode="auto">
            <a:xfrm>
              <a:off x="3132678" y="3610782"/>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8" name="Isosceles Triangle 267">
              <a:extLst>
                <a:ext uri="{FF2B5EF4-FFF2-40B4-BE49-F238E27FC236}">
                  <a16:creationId xmlns:a16="http://schemas.microsoft.com/office/drawing/2014/main" id="{F8EB6388-2ECA-4469-87E2-9EE5EDF73FC7}"/>
                </a:ext>
              </a:extLst>
            </p:cNvPr>
            <p:cNvSpPr/>
            <p:nvPr/>
          </p:nvSpPr>
          <p:spPr bwMode="auto">
            <a:xfrm>
              <a:off x="3164870" y="3610781"/>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9" name="Isosceles Triangle 268">
              <a:extLst>
                <a:ext uri="{FF2B5EF4-FFF2-40B4-BE49-F238E27FC236}">
                  <a16:creationId xmlns:a16="http://schemas.microsoft.com/office/drawing/2014/main" id="{6155FD97-780E-4C69-9127-81F21146597A}"/>
                </a:ext>
              </a:extLst>
            </p:cNvPr>
            <p:cNvSpPr/>
            <p:nvPr/>
          </p:nvSpPr>
          <p:spPr bwMode="auto">
            <a:xfrm>
              <a:off x="3311731" y="3610780"/>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0" name="Isosceles Triangle 269">
              <a:extLst>
                <a:ext uri="{FF2B5EF4-FFF2-40B4-BE49-F238E27FC236}">
                  <a16:creationId xmlns:a16="http://schemas.microsoft.com/office/drawing/2014/main" id="{8CA57C28-1BE4-4984-86D0-61CCC967E6DC}"/>
                </a:ext>
              </a:extLst>
            </p:cNvPr>
            <p:cNvSpPr/>
            <p:nvPr/>
          </p:nvSpPr>
          <p:spPr bwMode="auto">
            <a:xfrm>
              <a:off x="3343923" y="3606437"/>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1" name="Isosceles Triangle 270">
              <a:extLst>
                <a:ext uri="{FF2B5EF4-FFF2-40B4-BE49-F238E27FC236}">
                  <a16:creationId xmlns:a16="http://schemas.microsoft.com/office/drawing/2014/main" id="{B66D0BAC-A282-43C4-8713-B8AF44D2E2D1}"/>
                </a:ext>
              </a:extLst>
            </p:cNvPr>
            <p:cNvSpPr/>
            <p:nvPr/>
          </p:nvSpPr>
          <p:spPr bwMode="auto">
            <a:xfrm>
              <a:off x="3332680" y="3703284"/>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2" name="Isosceles Triangle 271">
              <a:extLst>
                <a:ext uri="{FF2B5EF4-FFF2-40B4-BE49-F238E27FC236}">
                  <a16:creationId xmlns:a16="http://schemas.microsoft.com/office/drawing/2014/main" id="{530D2C83-72B2-4DDE-9A28-9497138DCE89}"/>
                </a:ext>
              </a:extLst>
            </p:cNvPr>
            <p:cNvSpPr/>
            <p:nvPr/>
          </p:nvSpPr>
          <p:spPr bwMode="auto">
            <a:xfrm>
              <a:off x="3503369" y="3929665"/>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3" name="Isosceles Triangle 272">
              <a:extLst>
                <a:ext uri="{FF2B5EF4-FFF2-40B4-BE49-F238E27FC236}">
                  <a16:creationId xmlns:a16="http://schemas.microsoft.com/office/drawing/2014/main" id="{FD345FC5-398F-49EC-BC07-FBB36B26287C}"/>
                </a:ext>
              </a:extLst>
            </p:cNvPr>
            <p:cNvSpPr/>
            <p:nvPr/>
          </p:nvSpPr>
          <p:spPr bwMode="auto">
            <a:xfrm>
              <a:off x="3524386" y="4015016"/>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4" name="Isosceles Triangle 273">
              <a:extLst>
                <a:ext uri="{FF2B5EF4-FFF2-40B4-BE49-F238E27FC236}">
                  <a16:creationId xmlns:a16="http://schemas.microsoft.com/office/drawing/2014/main" id="{6D656316-88B5-42F1-8D7E-E06BE0C75657}"/>
                </a:ext>
              </a:extLst>
            </p:cNvPr>
            <p:cNvSpPr/>
            <p:nvPr/>
          </p:nvSpPr>
          <p:spPr bwMode="auto">
            <a:xfrm>
              <a:off x="3685339" y="4021099"/>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5" name="Isosceles Triangle 274">
              <a:extLst>
                <a:ext uri="{FF2B5EF4-FFF2-40B4-BE49-F238E27FC236}">
                  <a16:creationId xmlns:a16="http://schemas.microsoft.com/office/drawing/2014/main" id="{B4EF20D1-82A3-40E6-BD25-B83E93EE01D1}"/>
                </a:ext>
              </a:extLst>
            </p:cNvPr>
            <p:cNvSpPr/>
            <p:nvPr/>
          </p:nvSpPr>
          <p:spPr bwMode="auto">
            <a:xfrm>
              <a:off x="3834244" y="4027857"/>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6" name="Isosceles Triangle 275">
              <a:extLst>
                <a:ext uri="{FF2B5EF4-FFF2-40B4-BE49-F238E27FC236}">
                  <a16:creationId xmlns:a16="http://schemas.microsoft.com/office/drawing/2014/main" id="{BA18F294-6AED-45E8-BF67-1196E800DF94}"/>
                </a:ext>
              </a:extLst>
            </p:cNvPr>
            <p:cNvSpPr/>
            <p:nvPr/>
          </p:nvSpPr>
          <p:spPr bwMode="auto">
            <a:xfrm>
              <a:off x="3881064" y="4029315"/>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7" name="Isosceles Triangle 276">
              <a:extLst>
                <a:ext uri="{FF2B5EF4-FFF2-40B4-BE49-F238E27FC236}">
                  <a16:creationId xmlns:a16="http://schemas.microsoft.com/office/drawing/2014/main" id="{34E74144-A8AF-4DAA-BC01-8E53AE8A00F1}"/>
                </a:ext>
              </a:extLst>
            </p:cNvPr>
            <p:cNvSpPr/>
            <p:nvPr/>
          </p:nvSpPr>
          <p:spPr bwMode="auto">
            <a:xfrm>
              <a:off x="4046591" y="4033388"/>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8" name="Isosceles Triangle 277">
              <a:extLst>
                <a:ext uri="{FF2B5EF4-FFF2-40B4-BE49-F238E27FC236}">
                  <a16:creationId xmlns:a16="http://schemas.microsoft.com/office/drawing/2014/main" id="{C658F1AA-E5AA-4489-8031-6024764580DE}"/>
                </a:ext>
              </a:extLst>
            </p:cNvPr>
            <p:cNvSpPr/>
            <p:nvPr/>
          </p:nvSpPr>
          <p:spPr bwMode="auto">
            <a:xfrm>
              <a:off x="5488696" y="4019969"/>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 name="Group 10">
            <a:extLst>
              <a:ext uri="{FF2B5EF4-FFF2-40B4-BE49-F238E27FC236}">
                <a16:creationId xmlns:a16="http://schemas.microsoft.com/office/drawing/2014/main" id="{906412BE-78E4-230F-601F-3BEA4BB106BF}"/>
              </a:ext>
            </a:extLst>
          </p:cNvPr>
          <p:cNvGrpSpPr/>
          <p:nvPr/>
        </p:nvGrpSpPr>
        <p:grpSpPr>
          <a:xfrm>
            <a:off x="1322036" y="2346051"/>
            <a:ext cx="3278496" cy="2364487"/>
            <a:chOff x="1322036" y="2346051"/>
            <a:chExt cx="3278496" cy="2364487"/>
          </a:xfrm>
        </p:grpSpPr>
        <p:sp>
          <p:nvSpPr>
            <p:cNvPr id="263" name="Oval 262">
              <a:extLst>
                <a:ext uri="{FF2B5EF4-FFF2-40B4-BE49-F238E27FC236}">
                  <a16:creationId xmlns:a16="http://schemas.microsoft.com/office/drawing/2014/main" id="{1101909A-F7CE-4B25-AF5B-586B4D662350}"/>
                </a:ext>
              </a:extLst>
            </p:cNvPr>
            <p:cNvSpPr/>
            <p:nvPr/>
          </p:nvSpPr>
          <p:spPr bwMode="auto">
            <a:xfrm>
              <a:off x="1322036" y="2346051"/>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0" name="Oval 279">
              <a:extLst>
                <a:ext uri="{FF2B5EF4-FFF2-40B4-BE49-F238E27FC236}">
                  <a16:creationId xmlns:a16="http://schemas.microsoft.com/office/drawing/2014/main" id="{422BC852-C450-4A43-A53F-3C2224D5E227}"/>
                </a:ext>
              </a:extLst>
            </p:cNvPr>
            <p:cNvSpPr/>
            <p:nvPr/>
          </p:nvSpPr>
          <p:spPr bwMode="auto">
            <a:xfrm>
              <a:off x="2614821" y="4079745"/>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1" name="Oval 280">
              <a:extLst>
                <a:ext uri="{FF2B5EF4-FFF2-40B4-BE49-F238E27FC236}">
                  <a16:creationId xmlns:a16="http://schemas.microsoft.com/office/drawing/2014/main" id="{6BEF83C8-5CC3-448C-A14D-7B3C9B6811B5}"/>
                </a:ext>
              </a:extLst>
            </p:cNvPr>
            <p:cNvSpPr/>
            <p:nvPr/>
          </p:nvSpPr>
          <p:spPr bwMode="auto">
            <a:xfrm>
              <a:off x="3018379" y="4351599"/>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2" name="Oval 281">
              <a:extLst>
                <a:ext uri="{FF2B5EF4-FFF2-40B4-BE49-F238E27FC236}">
                  <a16:creationId xmlns:a16="http://schemas.microsoft.com/office/drawing/2014/main" id="{19EEFEAE-7B90-4300-93C8-6947A0D09158}"/>
                </a:ext>
              </a:extLst>
            </p:cNvPr>
            <p:cNvSpPr/>
            <p:nvPr/>
          </p:nvSpPr>
          <p:spPr bwMode="auto">
            <a:xfrm>
              <a:off x="3159423" y="446444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3" name="Oval 282">
              <a:extLst>
                <a:ext uri="{FF2B5EF4-FFF2-40B4-BE49-F238E27FC236}">
                  <a16:creationId xmlns:a16="http://schemas.microsoft.com/office/drawing/2014/main" id="{01D08E1B-C53B-4BDA-89B1-F2404EC22283}"/>
                </a:ext>
              </a:extLst>
            </p:cNvPr>
            <p:cNvSpPr/>
            <p:nvPr/>
          </p:nvSpPr>
          <p:spPr bwMode="auto">
            <a:xfrm>
              <a:off x="3194973" y="446444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4" name="Oval 283">
              <a:extLst>
                <a:ext uri="{FF2B5EF4-FFF2-40B4-BE49-F238E27FC236}">
                  <a16:creationId xmlns:a16="http://schemas.microsoft.com/office/drawing/2014/main" id="{1AE50342-FC87-46C6-9F6C-B8C0323E2D49}"/>
                </a:ext>
              </a:extLst>
            </p:cNvPr>
            <p:cNvSpPr/>
            <p:nvPr/>
          </p:nvSpPr>
          <p:spPr bwMode="auto">
            <a:xfrm>
              <a:off x="3373520" y="4537355"/>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5" name="Oval 284">
              <a:extLst>
                <a:ext uri="{FF2B5EF4-FFF2-40B4-BE49-F238E27FC236}">
                  <a16:creationId xmlns:a16="http://schemas.microsoft.com/office/drawing/2014/main" id="{85653FC9-A58D-4F30-BE32-ECF7C9BC89E5}"/>
                </a:ext>
              </a:extLst>
            </p:cNvPr>
            <p:cNvSpPr/>
            <p:nvPr/>
          </p:nvSpPr>
          <p:spPr bwMode="auto">
            <a:xfrm>
              <a:off x="3542894" y="4537355"/>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7" name="Oval 286">
              <a:extLst>
                <a:ext uri="{FF2B5EF4-FFF2-40B4-BE49-F238E27FC236}">
                  <a16:creationId xmlns:a16="http://schemas.microsoft.com/office/drawing/2014/main" id="{72FA631D-AB9E-4936-A984-AB128F2379DA}"/>
                </a:ext>
              </a:extLst>
            </p:cNvPr>
            <p:cNvSpPr/>
            <p:nvPr/>
          </p:nvSpPr>
          <p:spPr bwMode="auto">
            <a:xfrm>
              <a:off x="3728932" y="462445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8" name="Oval 287">
              <a:extLst>
                <a:ext uri="{FF2B5EF4-FFF2-40B4-BE49-F238E27FC236}">
                  <a16:creationId xmlns:a16="http://schemas.microsoft.com/office/drawing/2014/main" id="{B2742C6D-6EE2-4967-B0A7-5937771B4E09}"/>
                </a:ext>
              </a:extLst>
            </p:cNvPr>
            <p:cNvSpPr/>
            <p:nvPr/>
          </p:nvSpPr>
          <p:spPr bwMode="auto">
            <a:xfrm>
              <a:off x="4056217" y="4629663"/>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9" name="Oval 288">
              <a:extLst>
                <a:ext uri="{FF2B5EF4-FFF2-40B4-BE49-F238E27FC236}">
                  <a16:creationId xmlns:a16="http://schemas.microsoft.com/office/drawing/2014/main" id="{3BFDDE92-3070-4E8C-9EE1-AE36095B2099}"/>
                </a:ext>
              </a:extLst>
            </p:cNvPr>
            <p:cNvSpPr/>
            <p:nvPr/>
          </p:nvSpPr>
          <p:spPr bwMode="auto">
            <a:xfrm>
              <a:off x="4255745" y="4620080"/>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0" name="Oval 289">
              <a:extLst>
                <a:ext uri="{FF2B5EF4-FFF2-40B4-BE49-F238E27FC236}">
                  <a16:creationId xmlns:a16="http://schemas.microsoft.com/office/drawing/2014/main" id="{184193CA-D2DE-4394-9F46-34F2CA3A78FB}"/>
                </a:ext>
              </a:extLst>
            </p:cNvPr>
            <p:cNvSpPr/>
            <p:nvPr/>
          </p:nvSpPr>
          <p:spPr bwMode="auto">
            <a:xfrm>
              <a:off x="4519657" y="462445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02" name="TextBox 201">
            <a:extLst>
              <a:ext uri="{FF2B5EF4-FFF2-40B4-BE49-F238E27FC236}">
                <a16:creationId xmlns:a16="http://schemas.microsoft.com/office/drawing/2014/main" id="{4293BAFB-33C3-4F84-A3F2-9D6AEFD92747}"/>
              </a:ext>
            </a:extLst>
          </p:cNvPr>
          <p:cNvSpPr txBox="1"/>
          <p:nvPr/>
        </p:nvSpPr>
        <p:spPr>
          <a:xfrm>
            <a:off x="7044160" y="2171149"/>
            <a:ext cx="4372530" cy="430887"/>
          </a:xfrm>
          <a:prstGeom prst="rect">
            <a:avLst/>
          </a:prstGeom>
          <a:noFill/>
        </p:spPr>
        <p:txBody>
          <a:bodyPr wrap="square">
            <a:spAutoFit/>
          </a:bodyPr>
          <a:lstStyle/>
          <a:p>
            <a:pPr marL="0" marR="0" lvl="0" indent="0" algn="ctr" defTabSz="914377" rtl="0" eaLnBrk="0" fontAlgn="base" latinLnBrk="0" hangingPunct="0">
              <a:lnSpc>
                <a:spcPct val="100000"/>
              </a:lnSpc>
              <a:spcBef>
                <a:spcPct val="0"/>
              </a:spcBef>
              <a:spcAft>
                <a:spcPct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OS</a:t>
            </a:r>
            <a:endParaRPr kumimoji="0" lang="en-US" sz="22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42" name="TextBox 241">
            <a:extLst>
              <a:ext uri="{FF2B5EF4-FFF2-40B4-BE49-F238E27FC236}">
                <a16:creationId xmlns:a16="http://schemas.microsoft.com/office/drawing/2014/main" id="{D79E0E40-F741-4D57-9B40-4601F5000859}"/>
              </a:ext>
            </a:extLst>
          </p:cNvPr>
          <p:cNvSpPr txBox="1"/>
          <p:nvPr/>
        </p:nvSpPr>
        <p:spPr bwMode="auto">
          <a:xfrm>
            <a:off x="10902047" y="4225938"/>
            <a:ext cx="623034" cy="36933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EPd</a:t>
            </a:r>
          </a:p>
        </p:txBody>
      </p:sp>
      <p:sp>
        <p:nvSpPr>
          <p:cNvPr id="5" name="TextBox 4">
            <a:extLst>
              <a:ext uri="{FF2B5EF4-FFF2-40B4-BE49-F238E27FC236}">
                <a16:creationId xmlns:a16="http://schemas.microsoft.com/office/drawing/2014/main" id="{4F4A420B-C5CB-C6B8-90B1-9B0E0085F4E8}"/>
              </a:ext>
            </a:extLst>
          </p:cNvPr>
          <p:cNvSpPr txBox="1"/>
          <p:nvPr/>
        </p:nvSpPr>
        <p:spPr bwMode="auto">
          <a:xfrm>
            <a:off x="10902047" y="4464448"/>
            <a:ext cx="623034" cy="36933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Pd</a:t>
            </a:r>
          </a:p>
        </p:txBody>
      </p:sp>
      <p:sp>
        <p:nvSpPr>
          <p:cNvPr id="6" name="TextBox 5">
            <a:extLst>
              <a:ext uri="{FF2B5EF4-FFF2-40B4-BE49-F238E27FC236}">
                <a16:creationId xmlns:a16="http://schemas.microsoft.com/office/drawing/2014/main" id="{929076A5-F5B7-1A52-F69A-94A1111EC3CC}"/>
              </a:ext>
            </a:extLst>
          </p:cNvPr>
          <p:cNvSpPr txBox="1"/>
          <p:nvPr/>
        </p:nvSpPr>
        <p:spPr bwMode="auto">
          <a:xfrm>
            <a:off x="8145411" y="2584696"/>
            <a:ext cx="39370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0.59 (95% CI: 0.37-0.93;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.0217)</a:t>
            </a:r>
          </a:p>
        </p:txBody>
      </p:sp>
      <p:sp>
        <p:nvSpPr>
          <p:cNvPr id="10" name="TextBox 9">
            <a:extLst>
              <a:ext uri="{FF2B5EF4-FFF2-40B4-BE49-F238E27FC236}">
                <a16:creationId xmlns:a16="http://schemas.microsoft.com/office/drawing/2014/main" id="{E87B3890-1772-A12F-F4C0-CE497C3A691F}"/>
              </a:ext>
            </a:extLst>
          </p:cNvPr>
          <p:cNvSpPr txBox="1"/>
          <p:nvPr/>
        </p:nvSpPr>
        <p:spPr>
          <a:xfrm>
            <a:off x="1382485" y="2171149"/>
            <a:ext cx="4372530" cy="430887"/>
          </a:xfrm>
          <a:prstGeom prst="rect">
            <a:avLst/>
          </a:prstGeom>
          <a:noFill/>
        </p:spPr>
        <p:txBody>
          <a:bodyPr wrap="square">
            <a:spAutoFit/>
          </a:bodyPr>
          <a:lstStyle/>
          <a:p>
            <a:pPr marL="0" marR="0" lvl="0" indent="0" algn="ctr" defTabSz="914377" rtl="0" eaLnBrk="0" fontAlgn="base" latinLnBrk="0" hangingPunct="0">
              <a:lnSpc>
                <a:spcPct val="100000"/>
              </a:lnSpc>
              <a:spcBef>
                <a:spcPct val="0"/>
              </a:spcBef>
              <a:spcAft>
                <a:spcPct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PFS</a:t>
            </a:r>
            <a:endParaRPr kumimoji="0" lang="en-US" sz="22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3" name="TextBox 12">
            <a:extLst>
              <a:ext uri="{FF2B5EF4-FFF2-40B4-BE49-F238E27FC236}">
                <a16:creationId xmlns:a16="http://schemas.microsoft.com/office/drawing/2014/main" id="{052686E4-0912-6F72-4EDD-A1E01374085D}"/>
              </a:ext>
            </a:extLst>
          </p:cNvPr>
          <p:cNvSpPr txBox="1"/>
          <p:nvPr/>
        </p:nvSpPr>
        <p:spPr>
          <a:xfrm>
            <a:off x="626948" y="1498602"/>
            <a:ext cx="4372530" cy="707886"/>
          </a:xfrm>
          <a:prstGeom prst="rect">
            <a:avLst/>
          </a:prstGeom>
          <a:noFill/>
        </p:spPr>
        <p:txBody>
          <a:bodyPr wrap="square">
            <a:spAutoFit/>
          </a:bodyPr>
          <a:lstStyle/>
          <a:p>
            <a:pPr marL="0" marR="0" lvl="0" indent="0" algn="l" defTabSz="914377"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ORR: </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53% with EPd vs 26% with Pd</a:t>
            </a:r>
            <a:endParaRPr kumimoji="0" lang="en-US" sz="20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defTabSz="914377" eaLnBrk="0" fontAlgn="base" hangingPunct="0">
              <a:spcBef>
                <a:spcPct val="0"/>
              </a:spcBef>
              <a:spcAft>
                <a:spcPct val="0"/>
              </a:spcAft>
              <a:defRPr/>
            </a:pPr>
            <a:r>
              <a:rPr kumimoji="0" lang="en-US" sz="2000" b="1" i="0" u="none" strike="noStrike" kern="1200" cap="none" spc="0" normalizeH="0" noProof="0" dirty="0">
                <a:ln>
                  <a:noFill/>
                </a:ln>
                <a:solidFill>
                  <a:srgbClr val="000000"/>
                </a:solidFill>
                <a:effectLst/>
                <a:uLnTx/>
                <a:uFillTx/>
                <a:latin typeface="Calibri" panose="020F0502020204030204" pitchFamily="34" charset="0"/>
                <a:cs typeface="Calibri" panose="020F0502020204030204" pitchFamily="34" charset="0"/>
                <a:sym typeface="Symbol" panose="05050102010706020507" pitchFamily="18" charset="2"/>
              </a:rPr>
              <a:t>≥</a:t>
            </a:r>
            <a:r>
              <a:rPr kumimoji="0" lang="en-US" sz="2000" b="1" i="0" u="none" strike="noStrike" kern="1200" cap="none" spc="0" normalizeH="0" noProof="0" dirty="0">
                <a:ln>
                  <a:noFill/>
                </a:ln>
                <a:solidFill>
                  <a:srgbClr val="000000"/>
                </a:solidFill>
                <a:effectLst/>
                <a:uLnTx/>
                <a:uFillTx/>
                <a:latin typeface="Calibri" panose="020F0502020204030204" pitchFamily="34" charset="0"/>
                <a:ea typeface="+mn-ea"/>
                <a:cs typeface="Calibri" panose="020F0502020204030204" pitchFamily="34" charset="0"/>
                <a:sym typeface="Symbol" panose="05050102010706020507" pitchFamily="18" charset="2"/>
              </a:rPr>
              <a:t>CR: </a:t>
            </a:r>
            <a:r>
              <a:rPr kumimoji="0" lang="en-US" sz="2000" b="0" i="0" u="none" strike="noStrike" kern="1200" cap="none" spc="0" normalizeH="0" noProof="0" dirty="0">
                <a:ln>
                  <a:noFill/>
                </a:ln>
                <a:solidFill>
                  <a:srgbClr val="000000"/>
                </a:solidFill>
                <a:effectLst/>
                <a:uLnTx/>
                <a:uFillTx/>
                <a:latin typeface="Calibri" panose="020F0502020204030204" pitchFamily="34" charset="0"/>
                <a:ea typeface="+mn-ea"/>
                <a:cs typeface="Calibri" panose="020F0502020204030204" pitchFamily="34" charset="0"/>
                <a:sym typeface="Symbol" panose="05050102010706020507" pitchFamily="18" charset="2"/>
              </a:rPr>
              <a:t>8 with EPd vs 2 with Pd</a:t>
            </a:r>
            <a:endParaRPr kumimoji="0" lang="en-US" sz="20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nvGrpSpPr>
          <p:cNvPr id="505856" name="Group 505855">
            <a:extLst>
              <a:ext uri="{FF2B5EF4-FFF2-40B4-BE49-F238E27FC236}">
                <a16:creationId xmlns:a16="http://schemas.microsoft.com/office/drawing/2014/main" id="{1F9EA5A9-D138-866F-9742-E86D421ABBFF}"/>
              </a:ext>
            </a:extLst>
          </p:cNvPr>
          <p:cNvGrpSpPr/>
          <p:nvPr/>
        </p:nvGrpSpPr>
        <p:grpSpPr>
          <a:xfrm>
            <a:off x="6727654" y="2350185"/>
            <a:ext cx="4391648" cy="2846124"/>
            <a:chOff x="1352602" y="2829157"/>
            <a:chExt cx="4363842" cy="2846124"/>
          </a:xfrm>
        </p:grpSpPr>
        <p:cxnSp>
          <p:nvCxnSpPr>
            <p:cNvPr id="505857" name="Straight Connector 505856">
              <a:extLst>
                <a:ext uri="{FF2B5EF4-FFF2-40B4-BE49-F238E27FC236}">
                  <a16:creationId xmlns:a16="http://schemas.microsoft.com/office/drawing/2014/main" id="{576ABD83-D9EC-9289-A0FD-2B696692F4AB}"/>
                </a:ext>
              </a:extLst>
            </p:cNvPr>
            <p:cNvCxnSpPr>
              <a:cxnSpLocks/>
            </p:cNvCxnSpPr>
            <p:nvPr/>
          </p:nvCxnSpPr>
          <p:spPr bwMode="auto">
            <a:xfrm>
              <a:off x="1352602" y="5670938"/>
              <a:ext cx="4363842" cy="0"/>
            </a:xfrm>
            <a:prstGeom prst="line">
              <a:avLst/>
            </a:prstGeom>
            <a:noFill/>
            <a:ln w="28575" cap="flat" cmpd="sng" algn="ctr">
              <a:solidFill>
                <a:schemeClr val="bg1"/>
              </a:solidFill>
              <a:prstDash val="solid"/>
              <a:round/>
              <a:headEnd type="none" w="med" len="med"/>
              <a:tailEnd type="none" w="med" len="med"/>
            </a:ln>
            <a:effectLst/>
          </p:spPr>
        </p:cxnSp>
        <p:cxnSp>
          <p:nvCxnSpPr>
            <p:cNvPr id="505859" name="Straight Connector 505858">
              <a:extLst>
                <a:ext uri="{FF2B5EF4-FFF2-40B4-BE49-F238E27FC236}">
                  <a16:creationId xmlns:a16="http://schemas.microsoft.com/office/drawing/2014/main" id="{9F1707A9-AF5A-354D-7F3B-CA740660F119}"/>
                </a:ext>
              </a:extLst>
            </p:cNvPr>
            <p:cNvCxnSpPr/>
            <p:nvPr/>
          </p:nvCxnSpPr>
          <p:spPr bwMode="auto">
            <a:xfrm flipV="1">
              <a:off x="1354731" y="2829157"/>
              <a:ext cx="0" cy="2846124"/>
            </a:xfrm>
            <a:prstGeom prst="line">
              <a:avLst/>
            </a:prstGeom>
            <a:noFill/>
            <a:ln w="28575" cap="flat" cmpd="sng" algn="ctr">
              <a:solidFill>
                <a:schemeClr val="bg1"/>
              </a:solidFill>
              <a:prstDash val="solid"/>
              <a:round/>
              <a:headEnd type="none" w="med" len="med"/>
              <a:tailEnd type="none" w="med" len="med"/>
            </a:ln>
            <a:effectLst/>
          </p:spPr>
        </p:cxnSp>
      </p:grpSp>
      <p:grpSp>
        <p:nvGrpSpPr>
          <p:cNvPr id="505860" name="Group 505859">
            <a:extLst>
              <a:ext uri="{FF2B5EF4-FFF2-40B4-BE49-F238E27FC236}">
                <a16:creationId xmlns:a16="http://schemas.microsoft.com/office/drawing/2014/main" id="{4AD0679B-753E-0535-E578-08D5EF1817C9}"/>
              </a:ext>
            </a:extLst>
          </p:cNvPr>
          <p:cNvGrpSpPr/>
          <p:nvPr/>
        </p:nvGrpSpPr>
        <p:grpSpPr>
          <a:xfrm>
            <a:off x="6254450" y="2203268"/>
            <a:ext cx="449940" cy="3168260"/>
            <a:chOff x="5225530" y="2740779"/>
            <a:chExt cx="449940" cy="2773410"/>
          </a:xfrm>
        </p:grpSpPr>
        <p:sp>
          <p:nvSpPr>
            <p:cNvPr id="505861" name="TextBox 505860">
              <a:extLst>
                <a:ext uri="{FF2B5EF4-FFF2-40B4-BE49-F238E27FC236}">
                  <a16:creationId xmlns:a16="http://schemas.microsoft.com/office/drawing/2014/main" id="{84C97606-9CAF-2CA9-A20E-BB1D5395D47D}"/>
                </a:ext>
              </a:extLst>
            </p:cNvPr>
            <p:cNvSpPr txBox="1"/>
            <p:nvPr/>
          </p:nvSpPr>
          <p:spPr bwMode="auto">
            <a:xfrm>
              <a:off x="5225530" y="2740779"/>
              <a:ext cx="444352" cy="296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a:t>
              </a:r>
            </a:p>
          </p:txBody>
        </p:sp>
        <p:sp>
          <p:nvSpPr>
            <p:cNvPr id="505862" name="TextBox 505861">
              <a:extLst>
                <a:ext uri="{FF2B5EF4-FFF2-40B4-BE49-F238E27FC236}">
                  <a16:creationId xmlns:a16="http://schemas.microsoft.com/office/drawing/2014/main" id="{49B41C37-7436-0238-12E2-683D2EC4A345}"/>
                </a:ext>
              </a:extLst>
            </p:cNvPr>
            <p:cNvSpPr txBox="1"/>
            <p:nvPr/>
          </p:nvSpPr>
          <p:spPr bwMode="auto">
            <a:xfrm>
              <a:off x="5225531" y="3234027"/>
              <a:ext cx="444352" cy="296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0.8</a:t>
              </a:r>
            </a:p>
          </p:txBody>
        </p:sp>
        <p:sp>
          <p:nvSpPr>
            <p:cNvPr id="505863" name="TextBox 505862">
              <a:extLst>
                <a:ext uri="{FF2B5EF4-FFF2-40B4-BE49-F238E27FC236}">
                  <a16:creationId xmlns:a16="http://schemas.microsoft.com/office/drawing/2014/main" id="{A0BABAA2-6E22-61D4-D217-33BC9208B518}"/>
                </a:ext>
              </a:extLst>
            </p:cNvPr>
            <p:cNvSpPr txBox="1"/>
            <p:nvPr/>
          </p:nvSpPr>
          <p:spPr bwMode="auto">
            <a:xfrm>
              <a:off x="5231118" y="3733344"/>
              <a:ext cx="444352" cy="296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0.6</a:t>
              </a:r>
            </a:p>
          </p:txBody>
        </p:sp>
        <p:sp>
          <p:nvSpPr>
            <p:cNvPr id="505864" name="TextBox 505863">
              <a:extLst>
                <a:ext uri="{FF2B5EF4-FFF2-40B4-BE49-F238E27FC236}">
                  <a16:creationId xmlns:a16="http://schemas.microsoft.com/office/drawing/2014/main" id="{5F654FDF-EBB0-80D0-C5DD-975C47FEFD75}"/>
                </a:ext>
              </a:extLst>
            </p:cNvPr>
            <p:cNvSpPr txBox="1"/>
            <p:nvPr/>
          </p:nvSpPr>
          <p:spPr bwMode="auto">
            <a:xfrm>
              <a:off x="5231118" y="4226592"/>
              <a:ext cx="444352" cy="296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0.4</a:t>
              </a:r>
            </a:p>
          </p:txBody>
        </p:sp>
        <p:sp>
          <p:nvSpPr>
            <p:cNvPr id="505865" name="TextBox 505864">
              <a:extLst>
                <a:ext uri="{FF2B5EF4-FFF2-40B4-BE49-F238E27FC236}">
                  <a16:creationId xmlns:a16="http://schemas.microsoft.com/office/drawing/2014/main" id="{BE9DCE72-A73B-98B4-9A77-BADE85ED512B}"/>
                </a:ext>
              </a:extLst>
            </p:cNvPr>
            <p:cNvSpPr txBox="1"/>
            <p:nvPr/>
          </p:nvSpPr>
          <p:spPr bwMode="auto">
            <a:xfrm>
              <a:off x="5225531" y="4724580"/>
              <a:ext cx="444352" cy="296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0.2</a:t>
              </a:r>
            </a:p>
          </p:txBody>
        </p:sp>
        <p:sp>
          <p:nvSpPr>
            <p:cNvPr id="505866" name="TextBox 505865">
              <a:extLst>
                <a:ext uri="{FF2B5EF4-FFF2-40B4-BE49-F238E27FC236}">
                  <a16:creationId xmlns:a16="http://schemas.microsoft.com/office/drawing/2014/main" id="{6A0C6AB3-F97C-66CD-B8FD-F408AE42A553}"/>
                </a:ext>
              </a:extLst>
            </p:cNvPr>
            <p:cNvSpPr txBox="1"/>
            <p:nvPr/>
          </p:nvSpPr>
          <p:spPr bwMode="auto">
            <a:xfrm>
              <a:off x="5381021" y="5217828"/>
              <a:ext cx="288862" cy="296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p>
          </p:txBody>
        </p:sp>
      </p:grpSp>
      <p:grpSp>
        <p:nvGrpSpPr>
          <p:cNvPr id="505867" name="Group 505866">
            <a:extLst>
              <a:ext uri="{FF2B5EF4-FFF2-40B4-BE49-F238E27FC236}">
                <a16:creationId xmlns:a16="http://schemas.microsoft.com/office/drawing/2014/main" id="{B82C0C6F-C05F-8D72-7EA3-E2964881A7D2}"/>
              </a:ext>
            </a:extLst>
          </p:cNvPr>
          <p:cNvGrpSpPr/>
          <p:nvPr/>
        </p:nvGrpSpPr>
        <p:grpSpPr>
          <a:xfrm>
            <a:off x="6653983" y="2362194"/>
            <a:ext cx="78686" cy="2828113"/>
            <a:chOff x="1751648" y="1808629"/>
            <a:chExt cx="83876" cy="3343836"/>
          </a:xfrm>
        </p:grpSpPr>
        <p:cxnSp>
          <p:nvCxnSpPr>
            <p:cNvPr id="505868" name="Straight Connector 505867">
              <a:extLst>
                <a:ext uri="{FF2B5EF4-FFF2-40B4-BE49-F238E27FC236}">
                  <a16:creationId xmlns:a16="http://schemas.microsoft.com/office/drawing/2014/main" id="{3FD869F0-4EF4-7542-3CAD-264B242E98B1}"/>
                </a:ext>
              </a:extLst>
            </p:cNvPr>
            <p:cNvCxnSpPr>
              <a:cxnSpLocks/>
            </p:cNvCxnSpPr>
            <p:nvPr/>
          </p:nvCxnSpPr>
          <p:spPr bwMode="auto">
            <a:xfrm>
              <a:off x="1751648" y="1808629"/>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505869" name="Straight Connector 505868">
              <a:extLst>
                <a:ext uri="{FF2B5EF4-FFF2-40B4-BE49-F238E27FC236}">
                  <a16:creationId xmlns:a16="http://schemas.microsoft.com/office/drawing/2014/main" id="{7AAEE395-A4EA-1AA3-ECE2-C3751F782264}"/>
                </a:ext>
              </a:extLst>
            </p:cNvPr>
            <p:cNvCxnSpPr>
              <a:cxnSpLocks/>
            </p:cNvCxnSpPr>
            <p:nvPr/>
          </p:nvCxnSpPr>
          <p:spPr bwMode="auto">
            <a:xfrm>
              <a:off x="1751648" y="2477396"/>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505870" name="Straight Connector 505869">
              <a:extLst>
                <a:ext uri="{FF2B5EF4-FFF2-40B4-BE49-F238E27FC236}">
                  <a16:creationId xmlns:a16="http://schemas.microsoft.com/office/drawing/2014/main" id="{A51A1608-6D7B-9696-06C8-F16B04EFC28D}"/>
                </a:ext>
              </a:extLst>
            </p:cNvPr>
            <p:cNvCxnSpPr>
              <a:cxnSpLocks/>
            </p:cNvCxnSpPr>
            <p:nvPr/>
          </p:nvCxnSpPr>
          <p:spPr bwMode="auto">
            <a:xfrm>
              <a:off x="1751648" y="3146163"/>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505871" name="Straight Connector 505870">
              <a:extLst>
                <a:ext uri="{FF2B5EF4-FFF2-40B4-BE49-F238E27FC236}">
                  <a16:creationId xmlns:a16="http://schemas.microsoft.com/office/drawing/2014/main" id="{49FCB733-6F37-8A6E-6D68-825B24D53363}"/>
                </a:ext>
              </a:extLst>
            </p:cNvPr>
            <p:cNvCxnSpPr>
              <a:cxnSpLocks/>
            </p:cNvCxnSpPr>
            <p:nvPr/>
          </p:nvCxnSpPr>
          <p:spPr bwMode="auto">
            <a:xfrm>
              <a:off x="1751648" y="3814930"/>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505872" name="Straight Connector 505871">
              <a:extLst>
                <a:ext uri="{FF2B5EF4-FFF2-40B4-BE49-F238E27FC236}">
                  <a16:creationId xmlns:a16="http://schemas.microsoft.com/office/drawing/2014/main" id="{FACF95BB-471F-184E-803F-1C9E1D93E8C2}"/>
                </a:ext>
              </a:extLst>
            </p:cNvPr>
            <p:cNvCxnSpPr>
              <a:cxnSpLocks/>
            </p:cNvCxnSpPr>
            <p:nvPr/>
          </p:nvCxnSpPr>
          <p:spPr bwMode="auto">
            <a:xfrm>
              <a:off x="1751648" y="4483697"/>
              <a:ext cx="83876" cy="0"/>
            </a:xfrm>
            <a:prstGeom prst="line">
              <a:avLst/>
            </a:prstGeom>
            <a:noFill/>
            <a:ln w="28575" cap="flat" cmpd="sng" algn="ctr">
              <a:solidFill>
                <a:schemeClr val="bg1"/>
              </a:solidFill>
              <a:prstDash val="solid"/>
              <a:round/>
              <a:headEnd type="none" w="med" len="med"/>
              <a:tailEnd type="none" w="med" len="med"/>
            </a:ln>
            <a:effectLst/>
          </p:spPr>
        </p:cxnSp>
        <p:cxnSp>
          <p:nvCxnSpPr>
            <p:cNvPr id="505873" name="Straight Connector 505872">
              <a:extLst>
                <a:ext uri="{FF2B5EF4-FFF2-40B4-BE49-F238E27FC236}">
                  <a16:creationId xmlns:a16="http://schemas.microsoft.com/office/drawing/2014/main" id="{57A0E246-082D-C31C-0E12-014C9E30E18D}"/>
                </a:ext>
              </a:extLst>
            </p:cNvPr>
            <p:cNvCxnSpPr>
              <a:cxnSpLocks/>
            </p:cNvCxnSpPr>
            <p:nvPr/>
          </p:nvCxnSpPr>
          <p:spPr bwMode="auto">
            <a:xfrm>
              <a:off x="1751648" y="5152465"/>
              <a:ext cx="83876" cy="0"/>
            </a:xfrm>
            <a:prstGeom prst="line">
              <a:avLst/>
            </a:prstGeom>
            <a:noFill/>
            <a:ln w="28575" cap="flat" cmpd="sng" algn="ctr">
              <a:solidFill>
                <a:schemeClr val="bg1"/>
              </a:solidFill>
              <a:prstDash val="solid"/>
              <a:round/>
              <a:headEnd type="none" w="med" len="med"/>
              <a:tailEnd type="none" w="med" len="med"/>
            </a:ln>
            <a:effectLst/>
          </p:spPr>
        </p:cxnSp>
      </p:grpSp>
      <p:sp>
        <p:nvSpPr>
          <p:cNvPr id="505875" name="TextBox 505874">
            <a:extLst>
              <a:ext uri="{FF2B5EF4-FFF2-40B4-BE49-F238E27FC236}">
                <a16:creationId xmlns:a16="http://schemas.microsoft.com/office/drawing/2014/main" id="{D287EB9F-9E59-8FA2-248F-994C7BC4D6A8}"/>
              </a:ext>
            </a:extLst>
          </p:cNvPr>
          <p:cNvSpPr txBox="1"/>
          <p:nvPr/>
        </p:nvSpPr>
        <p:spPr bwMode="auto">
          <a:xfrm>
            <a:off x="8715810" y="5416826"/>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nvGrpSpPr>
          <p:cNvPr id="505876" name="Group 505875">
            <a:extLst>
              <a:ext uri="{FF2B5EF4-FFF2-40B4-BE49-F238E27FC236}">
                <a16:creationId xmlns:a16="http://schemas.microsoft.com/office/drawing/2014/main" id="{5ED8CA5A-398A-A030-5A4A-8F74905B9E74}"/>
              </a:ext>
            </a:extLst>
          </p:cNvPr>
          <p:cNvGrpSpPr/>
          <p:nvPr/>
        </p:nvGrpSpPr>
        <p:grpSpPr>
          <a:xfrm>
            <a:off x="6598103" y="5190733"/>
            <a:ext cx="4678680" cy="307777"/>
            <a:chOff x="853858" y="5434625"/>
            <a:chExt cx="4514618" cy="307777"/>
          </a:xfrm>
        </p:grpSpPr>
        <p:sp>
          <p:nvSpPr>
            <p:cNvPr id="505877" name="TextBox 505876">
              <a:extLst>
                <a:ext uri="{FF2B5EF4-FFF2-40B4-BE49-F238E27FC236}">
                  <a16:creationId xmlns:a16="http://schemas.microsoft.com/office/drawing/2014/main" id="{21E6A329-07D0-A111-AE43-798112FF0AEF}"/>
                </a:ext>
              </a:extLst>
            </p:cNvPr>
            <p:cNvSpPr txBox="1"/>
            <p:nvPr/>
          </p:nvSpPr>
          <p:spPr bwMode="auto">
            <a:xfrm>
              <a:off x="853858"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505878" name="TextBox 505877">
              <a:extLst>
                <a:ext uri="{FF2B5EF4-FFF2-40B4-BE49-F238E27FC236}">
                  <a16:creationId xmlns:a16="http://schemas.microsoft.com/office/drawing/2014/main" id="{569ECB34-E35A-24A5-8482-8361FB348F4F}"/>
                </a:ext>
              </a:extLst>
            </p:cNvPr>
            <p:cNvSpPr txBox="1"/>
            <p:nvPr/>
          </p:nvSpPr>
          <p:spPr bwMode="auto">
            <a:xfrm>
              <a:off x="1075151"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505879" name="TextBox 505878">
              <a:extLst>
                <a:ext uri="{FF2B5EF4-FFF2-40B4-BE49-F238E27FC236}">
                  <a16:creationId xmlns:a16="http://schemas.microsoft.com/office/drawing/2014/main" id="{8D2CCC1E-6FA7-2C3F-F8D1-E5B52570B3B4}"/>
                </a:ext>
              </a:extLst>
            </p:cNvPr>
            <p:cNvSpPr txBox="1"/>
            <p:nvPr/>
          </p:nvSpPr>
          <p:spPr bwMode="auto">
            <a:xfrm>
              <a:off x="1306883"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505880" name="TextBox 505879">
              <a:extLst>
                <a:ext uri="{FF2B5EF4-FFF2-40B4-BE49-F238E27FC236}">
                  <a16:creationId xmlns:a16="http://schemas.microsoft.com/office/drawing/2014/main" id="{F66523E5-0C2D-C45D-C2F8-9621FB26363E}"/>
                </a:ext>
              </a:extLst>
            </p:cNvPr>
            <p:cNvSpPr txBox="1"/>
            <p:nvPr/>
          </p:nvSpPr>
          <p:spPr bwMode="auto">
            <a:xfrm>
              <a:off x="1549053" y="5434625"/>
              <a:ext cx="2526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505881" name="TextBox 505880">
              <a:extLst>
                <a:ext uri="{FF2B5EF4-FFF2-40B4-BE49-F238E27FC236}">
                  <a16:creationId xmlns:a16="http://schemas.microsoft.com/office/drawing/2014/main" id="{0EC06271-119D-CC12-4281-4C9760F68534}"/>
                </a:ext>
              </a:extLst>
            </p:cNvPr>
            <p:cNvSpPr txBox="1"/>
            <p:nvPr/>
          </p:nvSpPr>
          <p:spPr bwMode="auto">
            <a:xfrm>
              <a:off x="1744665"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505882" name="TextBox 505881">
              <a:extLst>
                <a:ext uri="{FF2B5EF4-FFF2-40B4-BE49-F238E27FC236}">
                  <a16:creationId xmlns:a16="http://schemas.microsoft.com/office/drawing/2014/main" id="{78494F3B-C0C2-0CDA-3984-9656C689F0D3}"/>
                </a:ext>
              </a:extLst>
            </p:cNvPr>
            <p:cNvSpPr txBox="1"/>
            <p:nvPr/>
          </p:nvSpPr>
          <p:spPr bwMode="auto">
            <a:xfrm>
              <a:off x="196658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505883" name="TextBox 505882">
              <a:extLst>
                <a:ext uri="{FF2B5EF4-FFF2-40B4-BE49-F238E27FC236}">
                  <a16:creationId xmlns:a16="http://schemas.microsoft.com/office/drawing/2014/main" id="{A30A1D62-44FF-0618-4057-60FDEDBD474B}"/>
                </a:ext>
              </a:extLst>
            </p:cNvPr>
            <p:cNvSpPr txBox="1"/>
            <p:nvPr/>
          </p:nvSpPr>
          <p:spPr bwMode="auto">
            <a:xfrm>
              <a:off x="2198642"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505884" name="TextBox 505883">
              <a:extLst>
                <a:ext uri="{FF2B5EF4-FFF2-40B4-BE49-F238E27FC236}">
                  <a16:creationId xmlns:a16="http://schemas.microsoft.com/office/drawing/2014/main" id="{4AC9F91B-EED4-BBAE-8302-6D4156322C6D}"/>
                </a:ext>
              </a:extLst>
            </p:cNvPr>
            <p:cNvSpPr txBox="1"/>
            <p:nvPr/>
          </p:nvSpPr>
          <p:spPr bwMode="auto">
            <a:xfrm>
              <a:off x="2428286"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505885" name="TextBox 505884">
              <a:extLst>
                <a:ext uri="{FF2B5EF4-FFF2-40B4-BE49-F238E27FC236}">
                  <a16:creationId xmlns:a16="http://schemas.microsoft.com/office/drawing/2014/main" id="{3BC816CC-59B9-0CE8-0F37-21EDFEC3950A}"/>
                </a:ext>
              </a:extLst>
            </p:cNvPr>
            <p:cNvSpPr txBox="1"/>
            <p:nvPr/>
          </p:nvSpPr>
          <p:spPr bwMode="auto">
            <a:xfrm>
              <a:off x="265393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505886" name="TextBox 505885">
              <a:extLst>
                <a:ext uri="{FF2B5EF4-FFF2-40B4-BE49-F238E27FC236}">
                  <a16:creationId xmlns:a16="http://schemas.microsoft.com/office/drawing/2014/main" id="{7D5DAD48-DF22-EA45-BB50-6948C0D54D17}"/>
                </a:ext>
              </a:extLst>
            </p:cNvPr>
            <p:cNvSpPr txBox="1"/>
            <p:nvPr/>
          </p:nvSpPr>
          <p:spPr bwMode="auto">
            <a:xfrm>
              <a:off x="2877179"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505887" name="TextBox 505886">
              <a:extLst>
                <a:ext uri="{FF2B5EF4-FFF2-40B4-BE49-F238E27FC236}">
                  <a16:creationId xmlns:a16="http://schemas.microsoft.com/office/drawing/2014/main" id="{0CFB9B57-FEA4-E1BE-D4BC-B9EB0F64D06C}"/>
                </a:ext>
              </a:extLst>
            </p:cNvPr>
            <p:cNvSpPr txBox="1"/>
            <p:nvPr/>
          </p:nvSpPr>
          <p:spPr bwMode="auto">
            <a:xfrm>
              <a:off x="3110631"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505888" name="TextBox 505887">
              <a:extLst>
                <a:ext uri="{FF2B5EF4-FFF2-40B4-BE49-F238E27FC236}">
                  <a16:creationId xmlns:a16="http://schemas.microsoft.com/office/drawing/2014/main" id="{5E3774BC-3CD9-8D49-0CCE-AF3D3B1A5324}"/>
                </a:ext>
              </a:extLst>
            </p:cNvPr>
            <p:cNvSpPr txBox="1"/>
            <p:nvPr/>
          </p:nvSpPr>
          <p:spPr bwMode="auto">
            <a:xfrm>
              <a:off x="332983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sp>
          <p:nvSpPr>
            <p:cNvPr id="505889" name="TextBox 505888">
              <a:extLst>
                <a:ext uri="{FF2B5EF4-FFF2-40B4-BE49-F238E27FC236}">
                  <a16:creationId xmlns:a16="http://schemas.microsoft.com/office/drawing/2014/main" id="{42A18C90-1991-45B0-6561-8696EF7615D1}"/>
                </a:ext>
              </a:extLst>
            </p:cNvPr>
            <p:cNvSpPr txBox="1"/>
            <p:nvPr/>
          </p:nvSpPr>
          <p:spPr bwMode="auto">
            <a:xfrm>
              <a:off x="3576181"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505890" name="TextBox 505889">
              <a:extLst>
                <a:ext uri="{FF2B5EF4-FFF2-40B4-BE49-F238E27FC236}">
                  <a16:creationId xmlns:a16="http://schemas.microsoft.com/office/drawing/2014/main" id="{F20214EF-EA72-9DBE-5C99-77B45CDF4F68}"/>
                </a:ext>
              </a:extLst>
            </p:cNvPr>
            <p:cNvSpPr txBox="1"/>
            <p:nvPr/>
          </p:nvSpPr>
          <p:spPr bwMode="auto">
            <a:xfrm>
              <a:off x="3814396"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39</a:t>
              </a:r>
            </a:p>
          </p:txBody>
        </p:sp>
        <p:sp>
          <p:nvSpPr>
            <p:cNvPr id="505891" name="TextBox 505890">
              <a:extLst>
                <a:ext uri="{FF2B5EF4-FFF2-40B4-BE49-F238E27FC236}">
                  <a16:creationId xmlns:a16="http://schemas.microsoft.com/office/drawing/2014/main" id="{8A7AA5F2-E3D4-8C34-6873-61CBEF570D1D}"/>
                </a:ext>
              </a:extLst>
            </p:cNvPr>
            <p:cNvSpPr txBox="1"/>
            <p:nvPr/>
          </p:nvSpPr>
          <p:spPr bwMode="auto">
            <a:xfrm>
              <a:off x="4050289"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505892" name="TextBox 505891">
              <a:extLst>
                <a:ext uri="{FF2B5EF4-FFF2-40B4-BE49-F238E27FC236}">
                  <a16:creationId xmlns:a16="http://schemas.microsoft.com/office/drawing/2014/main" id="{B57BF7BE-4A7C-4999-AA88-06E98693D75D}"/>
                </a:ext>
              </a:extLst>
            </p:cNvPr>
            <p:cNvSpPr txBox="1"/>
            <p:nvPr/>
          </p:nvSpPr>
          <p:spPr bwMode="auto">
            <a:xfrm>
              <a:off x="4255586"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a:t>
              </a:r>
            </a:p>
          </p:txBody>
        </p:sp>
        <p:sp>
          <p:nvSpPr>
            <p:cNvPr id="505893" name="TextBox 505892">
              <a:extLst>
                <a:ext uri="{FF2B5EF4-FFF2-40B4-BE49-F238E27FC236}">
                  <a16:creationId xmlns:a16="http://schemas.microsoft.com/office/drawing/2014/main" id="{7DB7AF7A-223C-DC1B-764F-0AB684D29FA7}"/>
                </a:ext>
              </a:extLst>
            </p:cNvPr>
            <p:cNvSpPr txBox="1"/>
            <p:nvPr/>
          </p:nvSpPr>
          <p:spPr bwMode="auto">
            <a:xfrm>
              <a:off x="4501930"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p:txBody>
        </p:sp>
        <p:sp>
          <p:nvSpPr>
            <p:cNvPr id="505894" name="TextBox 505893">
              <a:extLst>
                <a:ext uri="{FF2B5EF4-FFF2-40B4-BE49-F238E27FC236}">
                  <a16:creationId xmlns:a16="http://schemas.microsoft.com/office/drawing/2014/main" id="{9478C70F-7A17-43BA-0FD2-9CE897E38D1B}"/>
                </a:ext>
              </a:extLst>
            </p:cNvPr>
            <p:cNvSpPr txBox="1"/>
            <p:nvPr/>
          </p:nvSpPr>
          <p:spPr bwMode="auto">
            <a:xfrm>
              <a:off x="4738697"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51</a:t>
              </a:r>
            </a:p>
          </p:txBody>
        </p:sp>
        <p:sp>
          <p:nvSpPr>
            <p:cNvPr id="505895" name="TextBox 505894">
              <a:extLst>
                <a:ext uri="{FF2B5EF4-FFF2-40B4-BE49-F238E27FC236}">
                  <a16:creationId xmlns:a16="http://schemas.microsoft.com/office/drawing/2014/main" id="{21FB2F43-8406-9396-0120-2CFFC945B758}"/>
                </a:ext>
              </a:extLst>
            </p:cNvPr>
            <p:cNvSpPr txBox="1"/>
            <p:nvPr/>
          </p:nvSpPr>
          <p:spPr bwMode="auto">
            <a:xfrm>
              <a:off x="4988521" y="5434625"/>
              <a:ext cx="379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a:t>
              </a:r>
            </a:p>
          </p:txBody>
        </p:sp>
      </p:grpSp>
      <p:grpSp>
        <p:nvGrpSpPr>
          <p:cNvPr id="505896" name="Group 505895">
            <a:extLst>
              <a:ext uri="{FF2B5EF4-FFF2-40B4-BE49-F238E27FC236}">
                <a16:creationId xmlns:a16="http://schemas.microsoft.com/office/drawing/2014/main" id="{2490FDCA-D7E3-9486-67E4-65A61A1F5C9B}"/>
              </a:ext>
            </a:extLst>
          </p:cNvPr>
          <p:cNvGrpSpPr/>
          <p:nvPr/>
        </p:nvGrpSpPr>
        <p:grpSpPr>
          <a:xfrm>
            <a:off x="6719250" y="5197152"/>
            <a:ext cx="4359413" cy="64275"/>
            <a:chOff x="989556" y="5436713"/>
            <a:chExt cx="4135858" cy="89770"/>
          </a:xfrm>
        </p:grpSpPr>
        <p:cxnSp>
          <p:nvCxnSpPr>
            <p:cNvPr id="505897" name="Straight Connector 505896">
              <a:extLst>
                <a:ext uri="{FF2B5EF4-FFF2-40B4-BE49-F238E27FC236}">
                  <a16:creationId xmlns:a16="http://schemas.microsoft.com/office/drawing/2014/main" id="{5A76CFD7-0FD1-18F2-555A-1A051119AD72}"/>
                </a:ext>
              </a:extLst>
            </p:cNvPr>
            <p:cNvCxnSpPr>
              <a:cxnSpLocks/>
            </p:cNvCxnSpPr>
            <p:nvPr/>
          </p:nvCxnSpPr>
          <p:spPr bwMode="auto">
            <a:xfrm>
              <a:off x="98955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898" name="Straight Connector 505897">
              <a:extLst>
                <a:ext uri="{FF2B5EF4-FFF2-40B4-BE49-F238E27FC236}">
                  <a16:creationId xmlns:a16="http://schemas.microsoft.com/office/drawing/2014/main" id="{6D613080-9A8F-E201-1125-D816135B79DD}"/>
                </a:ext>
              </a:extLst>
            </p:cNvPr>
            <p:cNvCxnSpPr>
              <a:cxnSpLocks/>
            </p:cNvCxnSpPr>
            <p:nvPr/>
          </p:nvCxnSpPr>
          <p:spPr bwMode="auto">
            <a:xfrm>
              <a:off x="121985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899" name="Straight Connector 505898">
              <a:extLst>
                <a:ext uri="{FF2B5EF4-FFF2-40B4-BE49-F238E27FC236}">
                  <a16:creationId xmlns:a16="http://schemas.microsoft.com/office/drawing/2014/main" id="{3C6C8E87-CFDA-C345-8A12-9290A2927D3C}"/>
                </a:ext>
              </a:extLst>
            </p:cNvPr>
            <p:cNvCxnSpPr>
              <a:cxnSpLocks/>
            </p:cNvCxnSpPr>
            <p:nvPr/>
          </p:nvCxnSpPr>
          <p:spPr bwMode="auto">
            <a:xfrm>
              <a:off x="1450148"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00" name="Straight Connector 505899">
              <a:extLst>
                <a:ext uri="{FF2B5EF4-FFF2-40B4-BE49-F238E27FC236}">
                  <a16:creationId xmlns:a16="http://schemas.microsoft.com/office/drawing/2014/main" id="{ABC03150-5E6C-0606-0818-887E56125153}"/>
                </a:ext>
              </a:extLst>
            </p:cNvPr>
            <p:cNvCxnSpPr>
              <a:cxnSpLocks/>
            </p:cNvCxnSpPr>
            <p:nvPr/>
          </p:nvCxnSpPr>
          <p:spPr bwMode="auto">
            <a:xfrm>
              <a:off x="1680444"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01" name="Straight Connector 505900">
              <a:extLst>
                <a:ext uri="{FF2B5EF4-FFF2-40B4-BE49-F238E27FC236}">
                  <a16:creationId xmlns:a16="http://schemas.microsoft.com/office/drawing/2014/main" id="{06D0AC83-822A-AFE4-0A3C-E61C65290892}"/>
                </a:ext>
              </a:extLst>
            </p:cNvPr>
            <p:cNvCxnSpPr>
              <a:cxnSpLocks/>
            </p:cNvCxnSpPr>
            <p:nvPr/>
          </p:nvCxnSpPr>
          <p:spPr bwMode="auto">
            <a:xfrm>
              <a:off x="1910740"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02" name="Straight Connector 505901">
              <a:extLst>
                <a:ext uri="{FF2B5EF4-FFF2-40B4-BE49-F238E27FC236}">
                  <a16:creationId xmlns:a16="http://schemas.microsoft.com/office/drawing/2014/main" id="{15F28D0A-9A38-D03A-2E48-9429EE58DAD0}"/>
                </a:ext>
              </a:extLst>
            </p:cNvPr>
            <p:cNvCxnSpPr>
              <a:cxnSpLocks/>
            </p:cNvCxnSpPr>
            <p:nvPr/>
          </p:nvCxnSpPr>
          <p:spPr bwMode="auto">
            <a:xfrm>
              <a:off x="214103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03" name="Straight Connector 505902">
              <a:extLst>
                <a:ext uri="{FF2B5EF4-FFF2-40B4-BE49-F238E27FC236}">
                  <a16:creationId xmlns:a16="http://schemas.microsoft.com/office/drawing/2014/main" id="{F332F48F-2901-D580-9457-3C4F12A4D2CB}"/>
                </a:ext>
              </a:extLst>
            </p:cNvPr>
            <p:cNvCxnSpPr>
              <a:cxnSpLocks/>
            </p:cNvCxnSpPr>
            <p:nvPr/>
          </p:nvCxnSpPr>
          <p:spPr bwMode="auto">
            <a:xfrm>
              <a:off x="237133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04" name="Straight Connector 505903">
              <a:extLst>
                <a:ext uri="{FF2B5EF4-FFF2-40B4-BE49-F238E27FC236}">
                  <a16:creationId xmlns:a16="http://schemas.microsoft.com/office/drawing/2014/main" id="{E79C7F37-BE8C-F752-C8B2-0880CBCB0FD4}"/>
                </a:ext>
              </a:extLst>
            </p:cNvPr>
            <p:cNvCxnSpPr>
              <a:cxnSpLocks/>
            </p:cNvCxnSpPr>
            <p:nvPr/>
          </p:nvCxnSpPr>
          <p:spPr bwMode="auto">
            <a:xfrm>
              <a:off x="2601628"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05" name="Straight Connector 505904">
              <a:extLst>
                <a:ext uri="{FF2B5EF4-FFF2-40B4-BE49-F238E27FC236}">
                  <a16:creationId xmlns:a16="http://schemas.microsoft.com/office/drawing/2014/main" id="{161D8A38-0471-98C2-CBE9-A50C410BFC9D}"/>
                </a:ext>
              </a:extLst>
            </p:cNvPr>
            <p:cNvCxnSpPr>
              <a:cxnSpLocks/>
            </p:cNvCxnSpPr>
            <p:nvPr/>
          </p:nvCxnSpPr>
          <p:spPr bwMode="auto">
            <a:xfrm>
              <a:off x="2831924"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06" name="Straight Connector 505905">
              <a:extLst>
                <a:ext uri="{FF2B5EF4-FFF2-40B4-BE49-F238E27FC236}">
                  <a16:creationId xmlns:a16="http://schemas.microsoft.com/office/drawing/2014/main" id="{1A338F66-66A5-A379-8A17-0652C9876B17}"/>
                </a:ext>
              </a:extLst>
            </p:cNvPr>
            <p:cNvCxnSpPr>
              <a:cxnSpLocks/>
            </p:cNvCxnSpPr>
            <p:nvPr/>
          </p:nvCxnSpPr>
          <p:spPr bwMode="auto">
            <a:xfrm>
              <a:off x="3062220"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07" name="Straight Connector 505906">
              <a:extLst>
                <a:ext uri="{FF2B5EF4-FFF2-40B4-BE49-F238E27FC236}">
                  <a16:creationId xmlns:a16="http://schemas.microsoft.com/office/drawing/2014/main" id="{04EAB74A-973E-246C-B9D8-CD8C93D7D881}"/>
                </a:ext>
              </a:extLst>
            </p:cNvPr>
            <p:cNvCxnSpPr>
              <a:cxnSpLocks/>
            </p:cNvCxnSpPr>
            <p:nvPr/>
          </p:nvCxnSpPr>
          <p:spPr bwMode="auto">
            <a:xfrm>
              <a:off x="329251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08" name="Straight Connector 505907">
              <a:extLst>
                <a:ext uri="{FF2B5EF4-FFF2-40B4-BE49-F238E27FC236}">
                  <a16:creationId xmlns:a16="http://schemas.microsoft.com/office/drawing/2014/main" id="{ED0EF721-9CAA-99D0-38B5-8174BBC86BBB}"/>
                </a:ext>
              </a:extLst>
            </p:cNvPr>
            <p:cNvCxnSpPr>
              <a:cxnSpLocks/>
            </p:cNvCxnSpPr>
            <p:nvPr/>
          </p:nvCxnSpPr>
          <p:spPr bwMode="auto">
            <a:xfrm>
              <a:off x="352281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09" name="Straight Connector 505908">
              <a:extLst>
                <a:ext uri="{FF2B5EF4-FFF2-40B4-BE49-F238E27FC236}">
                  <a16:creationId xmlns:a16="http://schemas.microsoft.com/office/drawing/2014/main" id="{C5C60B34-09B7-7919-ABE4-6D57E0A04142}"/>
                </a:ext>
              </a:extLst>
            </p:cNvPr>
            <p:cNvCxnSpPr>
              <a:cxnSpLocks/>
            </p:cNvCxnSpPr>
            <p:nvPr/>
          </p:nvCxnSpPr>
          <p:spPr bwMode="auto">
            <a:xfrm>
              <a:off x="3753108"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10" name="Straight Connector 505909">
              <a:extLst>
                <a:ext uri="{FF2B5EF4-FFF2-40B4-BE49-F238E27FC236}">
                  <a16:creationId xmlns:a16="http://schemas.microsoft.com/office/drawing/2014/main" id="{8FCE4599-21FE-6E56-F1C3-AC766F872F01}"/>
                </a:ext>
              </a:extLst>
            </p:cNvPr>
            <p:cNvCxnSpPr>
              <a:cxnSpLocks/>
            </p:cNvCxnSpPr>
            <p:nvPr/>
          </p:nvCxnSpPr>
          <p:spPr bwMode="auto">
            <a:xfrm>
              <a:off x="3981984"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11" name="Straight Connector 505910">
              <a:extLst>
                <a:ext uri="{FF2B5EF4-FFF2-40B4-BE49-F238E27FC236}">
                  <a16:creationId xmlns:a16="http://schemas.microsoft.com/office/drawing/2014/main" id="{BD1882F7-7F31-E610-7451-32BBD64F6011}"/>
                </a:ext>
              </a:extLst>
            </p:cNvPr>
            <p:cNvCxnSpPr>
              <a:cxnSpLocks/>
            </p:cNvCxnSpPr>
            <p:nvPr/>
          </p:nvCxnSpPr>
          <p:spPr bwMode="auto">
            <a:xfrm>
              <a:off x="4212280"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12" name="Straight Connector 505911">
              <a:extLst>
                <a:ext uri="{FF2B5EF4-FFF2-40B4-BE49-F238E27FC236}">
                  <a16:creationId xmlns:a16="http://schemas.microsoft.com/office/drawing/2014/main" id="{13C03BDD-0198-AE33-8582-2DE86B824F76}"/>
                </a:ext>
              </a:extLst>
            </p:cNvPr>
            <p:cNvCxnSpPr>
              <a:cxnSpLocks/>
            </p:cNvCxnSpPr>
            <p:nvPr/>
          </p:nvCxnSpPr>
          <p:spPr bwMode="auto">
            <a:xfrm>
              <a:off x="4442576"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13" name="Straight Connector 505912">
              <a:extLst>
                <a:ext uri="{FF2B5EF4-FFF2-40B4-BE49-F238E27FC236}">
                  <a16:creationId xmlns:a16="http://schemas.microsoft.com/office/drawing/2014/main" id="{7EAA6B1C-0F2B-F76E-EC13-6D9A195EE588}"/>
                </a:ext>
              </a:extLst>
            </p:cNvPr>
            <p:cNvCxnSpPr>
              <a:cxnSpLocks/>
            </p:cNvCxnSpPr>
            <p:nvPr/>
          </p:nvCxnSpPr>
          <p:spPr bwMode="auto">
            <a:xfrm>
              <a:off x="4672872"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14" name="Straight Connector 505913">
              <a:extLst>
                <a:ext uri="{FF2B5EF4-FFF2-40B4-BE49-F238E27FC236}">
                  <a16:creationId xmlns:a16="http://schemas.microsoft.com/office/drawing/2014/main" id="{BADEEE32-A6A7-5D28-A6B2-488A0094EE9D}"/>
                </a:ext>
              </a:extLst>
            </p:cNvPr>
            <p:cNvCxnSpPr>
              <a:cxnSpLocks/>
            </p:cNvCxnSpPr>
            <p:nvPr/>
          </p:nvCxnSpPr>
          <p:spPr bwMode="auto">
            <a:xfrm>
              <a:off x="4903168" y="5436713"/>
              <a:ext cx="0" cy="89770"/>
            </a:xfrm>
            <a:prstGeom prst="line">
              <a:avLst/>
            </a:prstGeom>
            <a:noFill/>
            <a:ln w="28575" cap="flat" cmpd="sng" algn="ctr">
              <a:solidFill>
                <a:schemeClr val="bg1"/>
              </a:solidFill>
              <a:prstDash val="solid"/>
              <a:round/>
              <a:headEnd type="none" w="med" len="med"/>
              <a:tailEnd type="none" w="med" len="med"/>
            </a:ln>
            <a:effectLst/>
          </p:spPr>
        </p:cxnSp>
        <p:cxnSp>
          <p:nvCxnSpPr>
            <p:cNvPr id="505915" name="Straight Connector 505914">
              <a:extLst>
                <a:ext uri="{FF2B5EF4-FFF2-40B4-BE49-F238E27FC236}">
                  <a16:creationId xmlns:a16="http://schemas.microsoft.com/office/drawing/2014/main" id="{7A9C14FA-599C-B8A8-BD0E-E9694C5B3454}"/>
                </a:ext>
              </a:extLst>
            </p:cNvPr>
            <p:cNvCxnSpPr>
              <a:cxnSpLocks/>
            </p:cNvCxnSpPr>
            <p:nvPr/>
          </p:nvCxnSpPr>
          <p:spPr bwMode="auto">
            <a:xfrm>
              <a:off x="5125414" y="5436713"/>
              <a:ext cx="0" cy="89770"/>
            </a:xfrm>
            <a:prstGeom prst="line">
              <a:avLst/>
            </a:prstGeom>
            <a:noFill/>
            <a:ln w="28575" cap="flat" cmpd="sng" algn="ctr">
              <a:solidFill>
                <a:schemeClr val="bg1"/>
              </a:solidFill>
              <a:prstDash val="solid"/>
              <a:round/>
              <a:headEnd type="none" w="med" len="med"/>
              <a:tailEnd type="none" w="med" len="med"/>
            </a:ln>
            <a:effectLst/>
          </p:spPr>
        </p:cxnSp>
      </p:grpSp>
      <p:sp>
        <p:nvSpPr>
          <p:cNvPr id="505916" name="TextBox 505915">
            <a:extLst>
              <a:ext uri="{FF2B5EF4-FFF2-40B4-BE49-F238E27FC236}">
                <a16:creationId xmlns:a16="http://schemas.microsoft.com/office/drawing/2014/main" id="{A7C45C69-343D-3A2C-43A6-A15D6236CD52}"/>
              </a:ext>
            </a:extLst>
          </p:cNvPr>
          <p:cNvSpPr txBox="1"/>
          <p:nvPr/>
        </p:nvSpPr>
        <p:spPr bwMode="auto">
          <a:xfrm>
            <a:off x="440648" y="5359293"/>
            <a:ext cx="787395" cy="707886"/>
          </a:xfrm>
          <a:prstGeom prst="rect">
            <a:avLst/>
          </a:prstGeom>
          <a:solidFill>
            <a:schemeClr val="tx1"/>
          </a:solidFill>
          <a:ln>
            <a:noFill/>
          </a:ln>
        </p:spPr>
        <p:txBody>
          <a:bodyPr wrap="none" rtlCol="0" anchor="b" anchorCtr="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at </a:t>
            </a:r>
            <a:b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Risk, n</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000" b="0" i="0" u="none" strike="noStrike" kern="1200" cap="none" spc="0" normalizeH="0" baseline="0" noProof="0" dirty="0">
                <a:ln>
                  <a:noFill/>
                </a:ln>
                <a:solidFill>
                  <a:schemeClr val="accent1"/>
                </a:solidFill>
                <a:effectLst/>
                <a:uLnTx/>
                <a:uFillTx/>
                <a:latin typeface="Calibri" panose="020F0502020204030204" pitchFamily="34" charset="0"/>
                <a:ea typeface="+mn-ea"/>
                <a:cs typeface="Calibri" panose="020F0502020204030204" pitchFamily="34" charset="0"/>
              </a:rPr>
              <a:t>EPd</a:t>
            </a:r>
            <a:br>
              <a:rPr kumimoji="0" lang="en-US" sz="1000" b="0" i="0" u="none" strike="noStrike" kern="1200" cap="none" spc="0" normalizeH="0" baseline="0" noProof="0" dirty="0">
                <a:ln>
                  <a:noFill/>
                </a:ln>
                <a:solidFill>
                  <a:schemeClr val="accent1"/>
                </a:solidFill>
                <a:effectLst/>
                <a:uLnTx/>
                <a:uFillTx/>
                <a:latin typeface="Calibri" panose="020F0502020204030204" pitchFamily="34" charset="0"/>
                <a:ea typeface="+mn-ea"/>
                <a:cs typeface="Calibri" panose="020F0502020204030204" pitchFamily="34" charset="0"/>
              </a:rPr>
            </a:b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Pd</a:t>
            </a:r>
          </a:p>
        </p:txBody>
      </p:sp>
      <p:sp>
        <p:nvSpPr>
          <p:cNvPr id="505917" name="TextBox 505916">
            <a:extLst>
              <a:ext uri="{FF2B5EF4-FFF2-40B4-BE49-F238E27FC236}">
                <a16:creationId xmlns:a16="http://schemas.microsoft.com/office/drawing/2014/main" id="{D671A85D-4DC0-29CF-B4CF-B72D8AEABC9F}"/>
              </a:ext>
            </a:extLst>
          </p:cNvPr>
          <p:cNvSpPr txBox="1"/>
          <p:nvPr/>
        </p:nvSpPr>
        <p:spPr bwMode="auto">
          <a:xfrm rot="16200000">
            <a:off x="4744232" y="3662494"/>
            <a:ext cx="2852057" cy="338554"/>
          </a:xfrm>
          <a:prstGeom prst="rect">
            <a:avLst/>
          </a:prstGeom>
          <a:solidFill>
            <a:schemeClr val="tx1"/>
          </a:solid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Probability of OS</a:t>
            </a:r>
          </a:p>
        </p:txBody>
      </p:sp>
      <p:cxnSp>
        <p:nvCxnSpPr>
          <p:cNvPr id="505918" name="Straight Connector 505917">
            <a:extLst>
              <a:ext uri="{FF2B5EF4-FFF2-40B4-BE49-F238E27FC236}">
                <a16:creationId xmlns:a16="http://schemas.microsoft.com/office/drawing/2014/main" id="{FFA2A2F1-827E-1966-37A9-4A69922A1971}"/>
              </a:ext>
            </a:extLst>
          </p:cNvPr>
          <p:cNvCxnSpPr>
            <a:cxnSpLocks/>
          </p:cNvCxnSpPr>
          <p:nvPr/>
        </p:nvCxnSpPr>
        <p:spPr bwMode="auto">
          <a:xfrm flipV="1">
            <a:off x="7697310" y="2923711"/>
            <a:ext cx="0" cy="2220877"/>
          </a:xfrm>
          <a:prstGeom prst="line">
            <a:avLst/>
          </a:prstGeom>
          <a:noFill/>
          <a:ln w="28575" cap="flat" cmpd="sng" algn="ctr">
            <a:solidFill>
              <a:schemeClr val="tx2"/>
            </a:solidFill>
            <a:prstDash val="dash"/>
            <a:round/>
            <a:headEnd type="none" w="med" len="med"/>
            <a:tailEnd type="none" w="med" len="med"/>
          </a:ln>
          <a:effectLst/>
        </p:spPr>
      </p:cxnSp>
      <p:cxnSp>
        <p:nvCxnSpPr>
          <p:cNvPr id="129" name="Straight Connector 128">
            <a:extLst>
              <a:ext uri="{FF2B5EF4-FFF2-40B4-BE49-F238E27FC236}">
                <a16:creationId xmlns:a16="http://schemas.microsoft.com/office/drawing/2014/main" id="{5A8F17D4-540D-6F42-D253-40533AFF436C}"/>
              </a:ext>
            </a:extLst>
          </p:cNvPr>
          <p:cNvCxnSpPr>
            <a:cxnSpLocks/>
          </p:cNvCxnSpPr>
          <p:nvPr/>
        </p:nvCxnSpPr>
        <p:spPr bwMode="auto">
          <a:xfrm flipV="1">
            <a:off x="8661203" y="3426760"/>
            <a:ext cx="0" cy="1717828"/>
          </a:xfrm>
          <a:prstGeom prst="line">
            <a:avLst/>
          </a:prstGeom>
          <a:noFill/>
          <a:ln w="28575" cap="flat" cmpd="sng" algn="ctr">
            <a:solidFill>
              <a:schemeClr val="tx2"/>
            </a:solidFill>
            <a:prstDash val="dash"/>
            <a:round/>
            <a:headEnd type="none" w="med" len="med"/>
            <a:tailEnd type="none" w="med" len="med"/>
          </a:ln>
          <a:effectLst/>
        </p:spPr>
      </p:cxnSp>
      <p:cxnSp>
        <p:nvCxnSpPr>
          <p:cNvPr id="131" name="Straight Connector 130">
            <a:extLst>
              <a:ext uri="{FF2B5EF4-FFF2-40B4-BE49-F238E27FC236}">
                <a16:creationId xmlns:a16="http://schemas.microsoft.com/office/drawing/2014/main" id="{F1A28E31-3ADC-6D60-75B0-C5CEA543926E}"/>
              </a:ext>
            </a:extLst>
          </p:cNvPr>
          <p:cNvCxnSpPr>
            <a:cxnSpLocks/>
          </p:cNvCxnSpPr>
          <p:nvPr/>
        </p:nvCxnSpPr>
        <p:spPr bwMode="auto">
          <a:xfrm flipV="1">
            <a:off x="9631474" y="4108029"/>
            <a:ext cx="0" cy="1036559"/>
          </a:xfrm>
          <a:prstGeom prst="line">
            <a:avLst/>
          </a:prstGeom>
          <a:noFill/>
          <a:ln w="28575" cap="flat" cmpd="sng" algn="ctr">
            <a:solidFill>
              <a:schemeClr val="tx2"/>
            </a:solidFill>
            <a:prstDash val="dash"/>
            <a:round/>
            <a:headEnd type="none" w="med" len="med"/>
            <a:tailEnd type="none" w="med" len="med"/>
          </a:ln>
          <a:effectLst/>
        </p:spPr>
      </p:cxnSp>
      <p:sp>
        <p:nvSpPr>
          <p:cNvPr id="133" name="TextBox 132">
            <a:extLst>
              <a:ext uri="{FF2B5EF4-FFF2-40B4-BE49-F238E27FC236}">
                <a16:creationId xmlns:a16="http://schemas.microsoft.com/office/drawing/2014/main" id="{1B29DD60-0706-42EC-52E2-8451B13DB11C}"/>
              </a:ext>
            </a:extLst>
          </p:cNvPr>
          <p:cNvSpPr txBox="1"/>
          <p:nvPr/>
        </p:nvSpPr>
        <p:spPr bwMode="auto">
          <a:xfrm>
            <a:off x="9568346" y="4432474"/>
            <a:ext cx="623034" cy="307777"/>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29%</a:t>
            </a:r>
          </a:p>
        </p:txBody>
      </p:sp>
      <p:sp>
        <p:nvSpPr>
          <p:cNvPr id="134" name="TextBox 133">
            <a:extLst>
              <a:ext uri="{FF2B5EF4-FFF2-40B4-BE49-F238E27FC236}">
                <a16:creationId xmlns:a16="http://schemas.microsoft.com/office/drawing/2014/main" id="{6D92EA10-10DE-3793-B038-346A1E58B530}"/>
              </a:ext>
            </a:extLst>
          </p:cNvPr>
          <p:cNvSpPr txBox="1"/>
          <p:nvPr/>
        </p:nvSpPr>
        <p:spPr bwMode="auto">
          <a:xfrm>
            <a:off x="8588898" y="4108029"/>
            <a:ext cx="623034" cy="307777"/>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44%</a:t>
            </a:r>
          </a:p>
        </p:txBody>
      </p:sp>
      <p:sp>
        <p:nvSpPr>
          <p:cNvPr id="135" name="TextBox 134">
            <a:extLst>
              <a:ext uri="{FF2B5EF4-FFF2-40B4-BE49-F238E27FC236}">
                <a16:creationId xmlns:a16="http://schemas.microsoft.com/office/drawing/2014/main" id="{0395E1F3-9B3A-62CB-F669-74C41E0BCB89}"/>
              </a:ext>
            </a:extLst>
          </p:cNvPr>
          <p:cNvSpPr txBox="1"/>
          <p:nvPr/>
        </p:nvSpPr>
        <p:spPr bwMode="auto">
          <a:xfrm>
            <a:off x="7621454" y="3514402"/>
            <a:ext cx="623034" cy="307777"/>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68%</a:t>
            </a:r>
          </a:p>
        </p:txBody>
      </p:sp>
      <p:sp>
        <p:nvSpPr>
          <p:cNvPr id="136" name="TextBox 135">
            <a:extLst>
              <a:ext uri="{FF2B5EF4-FFF2-40B4-BE49-F238E27FC236}">
                <a16:creationId xmlns:a16="http://schemas.microsoft.com/office/drawing/2014/main" id="{78763BD3-5567-FE7D-454B-19468DE20A18}"/>
              </a:ext>
            </a:extLst>
          </p:cNvPr>
          <p:cNvSpPr txBox="1"/>
          <p:nvPr/>
        </p:nvSpPr>
        <p:spPr bwMode="auto">
          <a:xfrm>
            <a:off x="7624631" y="2697460"/>
            <a:ext cx="623034" cy="307777"/>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79%</a:t>
            </a:r>
          </a:p>
        </p:txBody>
      </p:sp>
      <p:sp>
        <p:nvSpPr>
          <p:cNvPr id="137" name="TextBox 136">
            <a:extLst>
              <a:ext uri="{FF2B5EF4-FFF2-40B4-BE49-F238E27FC236}">
                <a16:creationId xmlns:a16="http://schemas.microsoft.com/office/drawing/2014/main" id="{2B51AA72-34AE-5D20-E688-6A196DE3A945}"/>
              </a:ext>
            </a:extLst>
          </p:cNvPr>
          <p:cNvSpPr txBox="1"/>
          <p:nvPr/>
        </p:nvSpPr>
        <p:spPr bwMode="auto">
          <a:xfrm>
            <a:off x="8564506" y="3129540"/>
            <a:ext cx="623034" cy="307777"/>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63%</a:t>
            </a:r>
          </a:p>
        </p:txBody>
      </p:sp>
      <p:sp>
        <p:nvSpPr>
          <p:cNvPr id="138" name="TextBox 137">
            <a:extLst>
              <a:ext uri="{FF2B5EF4-FFF2-40B4-BE49-F238E27FC236}">
                <a16:creationId xmlns:a16="http://schemas.microsoft.com/office/drawing/2014/main" id="{E7B05D91-4625-AB53-2996-7D5980002230}"/>
              </a:ext>
            </a:extLst>
          </p:cNvPr>
          <p:cNvSpPr txBox="1"/>
          <p:nvPr/>
        </p:nvSpPr>
        <p:spPr bwMode="auto">
          <a:xfrm>
            <a:off x="9549907" y="3828103"/>
            <a:ext cx="623034" cy="307777"/>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39%</a:t>
            </a:r>
          </a:p>
        </p:txBody>
      </p:sp>
      <p:grpSp>
        <p:nvGrpSpPr>
          <p:cNvPr id="189" name="Group 188">
            <a:extLst>
              <a:ext uri="{FF2B5EF4-FFF2-40B4-BE49-F238E27FC236}">
                <a16:creationId xmlns:a16="http://schemas.microsoft.com/office/drawing/2014/main" id="{A5E0A9FB-51A3-6AC1-252D-BE63136D4E52}"/>
              </a:ext>
            </a:extLst>
          </p:cNvPr>
          <p:cNvGrpSpPr/>
          <p:nvPr/>
        </p:nvGrpSpPr>
        <p:grpSpPr>
          <a:xfrm>
            <a:off x="6543710" y="5703657"/>
            <a:ext cx="4756943" cy="369332"/>
            <a:chOff x="815997" y="5434625"/>
            <a:chExt cx="4552479" cy="369332"/>
          </a:xfrm>
        </p:grpSpPr>
        <p:sp>
          <p:nvSpPr>
            <p:cNvPr id="191" name="TextBox 190">
              <a:extLst>
                <a:ext uri="{FF2B5EF4-FFF2-40B4-BE49-F238E27FC236}">
                  <a16:creationId xmlns:a16="http://schemas.microsoft.com/office/drawing/2014/main" id="{CDC45BB6-6821-392E-584F-A1B265C27248}"/>
                </a:ext>
              </a:extLst>
            </p:cNvPr>
            <p:cNvSpPr txBox="1"/>
            <p:nvPr/>
          </p:nvSpPr>
          <p:spPr bwMode="auto">
            <a:xfrm>
              <a:off x="815997" y="5434625"/>
              <a:ext cx="3113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57</a:t>
              </a:r>
            </a:p>
          </p:txBody>
        </p:sp>
        <p:sp>
          <p:nvSpPr>
            <p:cNvPr id="193" name="TextBox 192">
              <a:extLst>
                <a:ext uri="{FF2B5EF4-FFF2-40B4-BE49-F238E27FC236}">
                  <a16:creationId xmlns:a16="http://schemas.microsoft.com/office/drawing/2014/main" id="{EC662F0F-FCFC-5688-6EBC-F37B0A1E619B}"/>
                </a:ext>
              </a:extLst>
            </p:cNvPr>
            <p:cNvSpPr txBox="1"/>
            <p:nvPr/>
          </p:nvSpPr>
          <p:spPr bwMode="auto">
            <a:xfrm>
              <a:off x="1035367" y="5434625"/>
              <a:ext cx="339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49</a:t>
              </a:r>
            </a:p>
          </p:txBody>
        </p:sp>
        <p:sp>
          <p:nvSpPr>
            <p:cNvPr id="194" name="TextBox 193">
              <a:extLst>
                <a:ext uri="{FF2B5EF4-FFF2-40B4-BE49-F238E27FC236}">
                  <a16:creationId xmlns:a16="http://schemas.microsoft.com/office/drawing/2014/main" id="{2D74F552-F239-3E83-4720-C2567088A2E5}"/>
                </a:ext>
              </a:extLst>
            </p:cNvPr>
            <p:cNvSpPr txBox="1"/>
            <p:nvPr/>
          </p:nvSpPr>
          <p:spPr bwMode="auto">
            <a:xfrm>
              <a:off x="1277005" y="5434625"/>
              <a:ext cx="3242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5343</a:t>
              </a:r>
            </a:p>
          </p:txBody>
        </p:sp>
        <p:sp>
          <p:nvSpPr>
            <p:cNvPr id="195" name="TextBox 194">
              <a:extLst>
                <a:ext uri="{FF2B5EF4-FFF2-40B4-BE49-F238E27FC236}">
                  <a16:creationId xmlns:a16="http://schemas.microsoft.com/office/drawing/2014/main" id="{314B4F40-AB5D-5B0B-45B1-919AC8AAA54F}"/>
                </a:ext>
              </a:extLst>
            </p:cNvPr>
            <p:cNvSpPr txBox="1"/>
            <p:nvPr/>
          </p:nvSpPr>
          <p:spPr bwMode="auto">
            <a:xfrm>
              <a:off x="1505966" y="5434625"/>
              <a:ext cx="3242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196" name="TextBox 195">
              <a:extLst>
                <a:ext uri="{FF2B5EF4-FFF2-40B4-BE49-F238E27FC236}">
                  <a16:creationId xmlns:a16="http://schemas.microsoft.com/office/drawing/2014/main" id="{3E6D24E4-1A16-553F-3402-2DEC2E6F910E}"/>
                </a:ext>
              </a:extLst>
            </p:cNvPr>
            <p:cNvSpPr txBox="1"/>
            <p:nvPr/>
          </p:nvSpPr>
          <p:spPr bwMode="auto">
            <a:xfrm>
              <a:off x="1716794"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43</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34</a:t>
              </a:r>
            </a:p>
          </p:txBody>
        </p:sp>
        <p:sp>
          <p:nvSpPr>
            <p:cNvPr id="197" name="TextBox 196">
              <a:extLst>
                <a:ext uri="{FF2B5EF4-FFF2-40B4-BE49-F238E27FC236}">
                  <a16:creationId xmlns:a16="http://schemas.microsoft.com/office/drawing/2014/main" id="{FB478E0E-4499-43A3-A9EB-20AF4F6F95B9}"/>
                </a:ext>
              </a:extLst>
            </p:cNvPr>
            <p:cNvSpPr txBox="1"/>
            <p:nvPr/>
          </p:nvSpPr>
          <p:spPr bwMode="auto">
            <a:xfrm>
              <a:off x="1949167"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29</a:t>
              </a:r>
            </a:p>
          </p:txBody>
        </p:sp>
        <p:sp>
          <p:nvSpPr>
            <p:cNvPr id="198" name="TextBox 197">
              <a:extLst>
                <a:ext uri="{FF2B5EF4-FFF2-40B4-BE49-F238E27FC236}">
                  <a16:creationId xmlns:a16="http://schemas.microsoft.com/office/drawing/2014/main" id="{8789B809-88FD-DD77-DEF2-A33996193132}"/>
                </a:ext>
              </a:extLst>
            </p:cNvPr>
            <p:cNvSpPr txBox="1"/>
            <p:nvPr/>
          </p:nvSpPr>
          <p:spPr bwMode="auto">
            <a:xfrm>
              <a:off x="2184707"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a:t>
              </a:r>
            </a:p>
          </p:txBody>
        </p:sp>
        <p:sp>
          <p:nvSpPr>
            <p:cNvPr id="199" name="TextBox 198">
              <a:extLst>
                <a:ext uri="{FF2B5EF4-FFF2-40B4-BE49-F238E27FC236}">
                  <a16:creationId xmlns:a16="http://schemas.microsoft.com/office/drawing/2014/main" id="{9564B3F6-867E-D1A8-5887-9E51D8494E05}"/>
                </a:ext>
              </a:extLst>
            </p:cNvPr>
            <p:cNvSpPr txBox="1"/>
            <p:nvPr/>
          </p:nvSpPr>
          <p:spPr bwMode="auto">
            <a:xfrm>
              <a:off x="2417834"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p:txBody>
        </p:sp>
        <p:sp>
          <p:nvSpPr>
            <p:cNvPr id="200" name="TextBox 199">
              <a:extLst>
                <a:ext uri="{FF2B5EF4-FFF2-40B4-BE49-F238E27FC236}">
                  <a16:creationId xmlns:a16="http://schemas.microsoft.com/office/drawing/2014/main" id="{13642316-B354-A0B0-FCB8-4C3813411E0C}"/>
                </a:ext>
              </a:extLst>
            </p:cNvPr>
            <p:cNvSpPr txBox="1"/>
            <p:nvPr/>
          </p:nvSpPr>
          <p:spPr bwMode="auto">
            <a:xfrm>
              <a:off x="2646969"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34</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p:txBody>
        </p:sp>
        <p:sp>
          <p:nvSpPr>
            <p:cNvPr id="201" name="TextBox 200">
              <a:extLst>
                <a:ext uri="{FF2B5EF4-FFF2-40B4-BE49-F238E27FC236}">
                  <a16:creationId xmlns:a16="http://schemas.microsoft.com/office/drawing/2014/main" id="{C545D0BB-4DF5-EB0C-6517-FF635A399B15}"/>
                </a:ext>
              </a:extLst>
            </p:cNvPr>
            <p:cNvSpPr txBox="1"/>
            <p:nvPr/>
          </p:nvSpPr>
          <p:spPr bwMode="auto">
            <a:xfrm>
              <a:off x="2884147"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203" name="TextBox 202">
              <a:extLst>
                <a:ext uri="{FF2B5EF4-FFF2-40B4-BE49-F238E27FC236}">
                  <a16:creationId xmlns:a16="http://schemas.microsoft.com/office/drawing/2014/main" id="{6DC742FF-A4C3-7E69-F3F4-E1B29FAD9526}"/>
                </a:ext>
              </a:extLst>
            </p:cNvPr>
            <p:cNvSpPr txBox="1"/>
            <p:nvPr/>
          </p:nvSpPr>
          <p:spPr bwMode="auto">
            <a:xfrm>
              <a:off x="3110631"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p:txBody>
        </p:sp>
        <p:sp>
          <p:nvSpPr>
            <p:cNvPr id="204" name="TextBox 203">
              <a:extLst>
                <a:ext uri="{FF2B5EF4-FFF2-40B4-BE49-F238E27FC236}">
                  <a16:creationId xmlns:a16="http://schemas.microsoft.com/office/drawing/2014/main" id="{7BAA3411-5C4D-D92E-780A-B443A5897685}"/>
                </a:ext>
              </a:extLst>
            </p:cNvPr>
            <p:cNvSpPr txBox="1"/>
            <p:nvPr/>
          </p:nvSpPr>
          <p:spPr bwMode="auto">
            <a:xfrm>
              <a:off x="3347256"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205" name="TextBox 204">
              <a:extLst>
                <a:ext uri="{FF2B5EF4-FFF2-40B4-BE49-F238E27FC236}">
                  <a16:creationId xmlns:a16="http://schemas.microsoft.com/office/drawing/2014/main" id="{C13BFCD8-F7CF-6F43-9793-4981D4C0EFEE}"/>
                </a:ext>
              </a:extLst>
            </p:cNvPr>
            <p:cNvSpPr txBox="1"/>
            <p:nvPr/>
          </p:nvSpPr>
          <p:spPr bwMode="auto">
            <a:xfrm>
              <a:off x="3583149"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206" name="TextBox 205">
              <a:extLst>
                <a:ext uri="{FF2B5EF4-FFF2-40B4-BE49-F238E27FC236}">
                  <a16:creationId xmlns:a16="http://schemas.microsoft.com/office/drawing/2014/main" id="{BFB4BD8A-5F58-109D-E93F-C743F30946A4}"/>
                </a:ext>
              </a:extLst>
            </p:cNvPr>
            <p:cNvSpPr txBox="1"/>
            <p:nvPr/>
          </p:nvSpPr>
          <p:spPr bwMode="auto">
            <a:xfrm>
              <a:off x="3814396"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207" name="TextBox 206">
              <a:extLst>
                <a:ext uri="{FF2B5EF4-FFF2-40B4-BE49-F238E27FC236}">
                  <a16:creationId xmlns:a16="http://schemas.microsoft.com/office/drawing/2014/main" id="{09FD3D95-51F4-A21F-0F8C-1C7C0F4FEB1D}"/>
                </a:ext>
              </a:extLst>
            </p:cNvPr>
            <p:cNvSpPr txBox="1"/>
            <p:nvPr/>
          </p:nvSpPr>
          <p:spPr bwMode="auto">
            <a:xfrm>
              <a:off x="4050289"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208" name="TextBox 207">
              <a:extLst>
                <a:ext uri="{FF2B5EF4-FFF2-40B4-BE49-F238E27FC236}">
                  <a16:creationId xmlns:a16="http://schemas.microsoft.com/office/drawing/2014/main" id="{3034FD98-4C41-E1D9-320F-9DE189FF00FA}"/>
                </a:ext>
              </a:extLst>
            </p:cNvPr>
            <p:cNvSpPr txBox="1"/>
            <p:nvPr/>
          </p:nvSpPr>
          <p:spPr bwMode="auto">
            <a:xfrm>
              <a:off x="4255586"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209" name="TextBox 208">
              <a:extLst>
                <a:ext uri="{FF2B5EF4-FFF2-40B4-BE49-F238E27FC236}">
                  <a16:creationId xmlns:a16="http://schemas.microsoft.com/office/drawing/2014/main" id="{8E9B12E7-7AF8-57ED-D26E-4681B4E4D05D}"/>
                </a:ext>
              </a:extLst>
            </p:cNvPr>
            <p:cNvSpPr txBox="1"/>
            <p:nvPr/>
          </p:nvSpPr>
          <p:spPr bwMode="auto">
            <a:xfrm>
              <a:off x="4501930"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210" name="TextBox 209">
              <a:extLst>
                <a:ext uri="{FF2B5EF4-FFF2-40B4-BE49-F238E27FC236}">
                  <a16:creationId xmlns:a16="http://schemas.microsoft.com/office/drawing/2014/main" id="{4A6DB616-A13D-A32F-C08C-11462264629D}"/>
                </a:ext>
              </a:extLst>
            </p:cNvPr>
            <p:cNvSpPr txBox="1"/>
            <p:nvPr/>
          </p:nvSpPr>
          <p:spPr bwMode="auto">
            <a:xfrm>
              <a:off x="4738697"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211" name="TextBox 210">
              <a:extLst>
                <a:ext uri="{FF2B5EF4-FFF2-40B4-BE49-F238E27FC236}">
                  <a16:creationId xmlns:a16="http://schemas.microsoft.com/office/drawing/2014/main" id="{8455BC14-9A69-496A-C7D5-21036BFF623F}"/>
                </a:ext>
              </a:extLst>
            </p:cNvPr>
            <p:cNvSpPr txBox="1"/>
            <p:nvPr/>
          </p:nvSpPr>
          <p:spPr bwMode="auto">
            <a:xfrm>
              <a:off x="4988521" y="5434625"/>
              <a:ext cx="3799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grpSp>
      <p:grpSp>
        <p:nvGrpSpPr>
          <p:cNvPr id="212" name="Group 211">
            <a:extLst>
              <a:ext uri="{FF2B5EF4-FFF2-40B4-BE49-F238E27FC236}">
                <a16:creationId xmlns:a16="http://schemas.microsoft.com/office/drawing/2014/main" id="{D2EAE0AE-C728-9F4B-8276-ABAFAC54CD47}"/>
              </a:ext>
            </a:extLst>
          </p:cNvPr>
          <p:cNvGrpSpPr/>
          <p:nvPr/>
        </p:nvGrpSpPr>
        <p:grpSpPr>
          <a:xfrm>
            <a:off x="1065705" y="5706065"/>
            <a:ext cx="4945610" cy="369332"/>
            <a:chOff x="1065705" y="5715028"/>
            <a:chExt cx="4945610" cy="369332"/>
          </a:xfrm>
        </p:grpSpPr>
        <p:sp>
          <p:nvSpPr>
            <p:cNvPr id="215" name="TextBox 214">
              <a:extLst>
                <a:ext uri="{FF2B5EF4-FFF2-40B4-BE49-F238E27FC236}">
                  <a16:creationId xmlns:a16="http://schemas.microsoft.com/office/drawing/2014/main" id="{CF06AF12-E32B-3E7C-1989-EAA944E5150A}"/>
                </a:ext>
              </a:extLst>
            </p:cNvPr>
            <p:cNvSpPr txBox="1"/>
            <p:nvPr/>
          </p:nvSpPr>
          <p:spPr bwMode="auto">
            <a:xfrm>
              <a:off x="2861461"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232" name="TextBox 231">
              <a:extLst>
                <a:ext uri="{FF2B5EF4-FFF2-40B4-BE49-F238E27FC236}">
                  <a16:creationId xmlns:a16="http://schemas.microsoft.com/office/drawing/2014/main" id="{B21DE58E-DF04-2D13-098F-FD0FD7747EE1}"/>
                </a:ext>
              </a:extLst>
            </p:cNvPr>
            <p:cNvSpPr txBox="1"/>
            <p:nvPr/>
          </p:nvSpPr>
          <p:spPr bwMode="auto">
            <a:xfrm>
              <a:off x="2462404"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20" name="TextBox 219">
              <a:extLst>
                <a:ext uri="{FF2B5EF4-FFF2-40B4-BE49-F238E27FC236}">
                  <a16:creationId xmlns:a16="http://schemas.microsoft.com/office/drawing/2014/main" id="{D55847EF-3136-1268-A053-6944AC9032F7}"/>
                </a:ext>
              </a:extLst>
            </p:cNvPr>
            <p:cNvSpPr txBox="1"/>
            <p:nvPr/>
          </p:nvSpPr>
          <p:spPr bwMode="auto">
            <a:xfrm>
              <a:off x="1265233"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54</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a:t>
              </a:r>
            </a:p>
          </p:txBody>
        </p:sp>
        <p:sp>
          <p:nvSpPr>
            <p:cNvPr id="219" name="TextBox 218">
              <a:extLst>
                <a:ext uri="{FF2B5EF4-FFF2-40B4-BE49-F238E27FC236}">
                  <a16:creationId xmlns:a16="http://schemas.microsoft.com/office/drawing/2014/main" id="{422E4709-09D6-E42F-8284-EDCCBEC35553}"/>
                </a:ext>
              </a:extLst>
            </p:cNvPr>
            <p:cNvSpPr txBox="1"/>
            <p:nvPr/>
          </p:nvSpPr>
          <p:spPr bwMode="auto">
            <a:xfrm>
              <a:off x="1664290"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46</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217" name="TextBox 216">
              <a:extLst>
                <a:ext uri="{FF2B5EF4-FFF2-40B4-BE49-F238E27FC236}">
                  <a16:creationId xmlns:a16="http://schemas.microsoft.com/office/drawing/2014/main" id="{22097A76-AB52-B26C-221A-EC536F28A442}"/>
                </a:ext>
              </a:extLst>
            </p:cNvPr>
            <p:cNvSpPr txBox="1"/>
            <p:nvPr/>
          </p:nvSpPr>
          <p:spPr bwMode="auto">
            <a:xfrm>
              <a:off x="1863819"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43</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31</a:t>
              </a:r>
            </a:p>
          </p:txBody>
        </p:sp>
        <p:sp>
          <p:nvSpPr>
            <p:cNvPr id="224" name="TextBox 223">
              <a:extLst>
                <a:ext uri="{FF2B5EF4-FFF2-40B4-BE49-F238E27FC236}">
                  <a16:creationId xmlns:a16="http://schemas.microsoft.com/office/drawing/2014/main" id="{4F3F64FA-ABD1-8CFA-F4F8-8E844B7DA1AD}"/>
                </a:ext>
              </a:extLst>
            </p:cNvPr>
            <p:cNvSpPr txBox="1"/>
            <p:nvPr/>
          </p:nvSpPr>
          <p:spPr bwMode="auto">
            <a:xfrm>
              <a:off x="2262876"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37</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233" name="TextBox 232">
              <a:extLst>
                <a:ext uri="{FF2B5EF4-FFF2-40B4-BE49-F238E27FC236}">
                  <a16:creationId xmlns:a16="http://schemas.microsoft.com/office/drawing/2014/main" id="{93F1D3F7-85D5-01EF-EA6F-6BE160C85588}"/>
                </a:ext>
              </a:extLst>
            </p:cNvPr>
            <p:cNvSpPr txBox="1"/>
            <p:nvPr/>
          </p:nvSpPr>
          <p:spPr bwMode="auto">
            <a:xfrm>
              <a:off x="2661933"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225" name="TextBox 224">
              <a:extLst>
                <a:ext uri="{FF2B5EF4-FFF2-40B4-BE49-F238E27FC236}">
                  <a16:creationId xmlns:a16="http://schemas.microsoft.com/office/drawing/2014/main" id="{E45685C9-D90D-6661-CD56-2F8846E62112}"/>
                </a:ext>
              </a:extLst>
            </p:cNvPr>
            <p:cNvSpPr txBox="1"/>
            <p:nvPr/>
          </p:nvSpPr>
          <p:spPr bwMode="auto">
            <a:xfrm>
              <a:off x="3060990"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226" name="TextBox 225">
              <a:extLst>
                <a:ext uri="{FF2B5EF4-FFF2-40B4-BE49-F238E27FC236}">
                  <a16:creationId xmlns:a16="http://schemas.microsoft.com/office/drawing/2014/main" id="{2CE6DAF9-4628-B5F7-0883-BF2D1F47861E}"/>
                </a:ext>
              </a:extLst>
            </p:cNvPr>
            <p:cNvSpPr txBox="1"/>
            <p:nvPr/>
          </p:nvSpPr>
          <p:spPr bwMode="auto">
            <a:xfrm>
              <a:off x="3460047"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28" name="TextBox 227">
              <a:extLst>
                <a:ext uri="{FF2B5EF4-FFF2-40B4-BE49-F238E27FC236}">
                  <a16:creationId xmlns:a16="http://schemas.microsoft.com/office/drawing/2014/main" id="{DB85C157-4883-5BED-D32B-711E8D82C80D}"/>
                </a:ext>
              </a:extLst>
            </p:cNvPr>
            <p:cNvSpPr txBox="1"/>
            <p:nvPr/>
          </p:nvSpPr>
          <p:spPr bwMode="auto">
            <a:xfrm>
              <a:off x="4058633"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236" name="TextBox 235">
              <a:extLst>
                <a:ext uri="{FF2B5EF4-FFF2-40B4-BE49-F238E27FC236}">
                  <a16:creationId xmlns:a16="http://schemas.microsoft.com/office/drawing/2014/main" id="{8ABB64F4-402C-F0FF-B9CE-62DBBCE9209B}"/>
                </a:ext>
              </a:extLst>
            </p:cNvPr>
            <p:cNvSpPr txBox="1"/>
            <p:nvPr/>
          </p:nvSpPr>
          <p:spPr bwMode="auto">
            <a:xfrm>
              <a:off x="3659576"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229" name="TextBox 228">
              <a:extLst>
                <a:ext uri="{FF2B5EF4-FFF2-40B4-BE49-F238E27FC236}">
                  <a16:creationId xmlns:a16="http://schemas.microsoft.com/office/drawing/2014/main" id="{512E2B75-E7FB-E894-FFD7-7CBF7DAB56C6}"/>
                </a:ext>
              </a:extLst>
            </p:cNvPr>
            <p:cNvSpPr txBox="1"/>
            <p:nvPr/>
          </p:nvSpPr>
          <p:spPr bwMode="auto">
            <a:xfrm>
              <a:off x="4258161"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231" name="TextBox 230">
              <a:extLst>
                <a:ext uri="{FF2B5EF4-FFF2-40B4-BE49-F238E27FC236}">
                  <a16:creationId xmlns:a16="http://schemas.microsoft.com/office/drawing/2014/main" id="{9FDE686B-8AD6-9FD2-2CD1-357362543600}"/>
                </a:ext>
              </a:extLst>
            </p:cNvPr>
            <p:cNvSpPr txBox="1"/>
            <p:nvPr/>
          </p:nvSpPr>
          <p:spPr bwMode="auto">
            <a:xfrm>
              <a:off x="4856747"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13" name="TextBox 212">
              <a:extLst>
                <a:ext uri="{FF2B5EF4-FFF2-40B4-BE49-F238E27FC236}">
                  <a16:creationId xmlns:a16="http://schemas.microsoft.com/office/drawing/2014/main" id="{E9BF8F77-7E4F-5621-04B2-724774505ACE}"/>
                </a:ext>
              </a:extLst>
            </p:cNvPr>
            <p:cNvSpPr txBox="1"/>
            <p:nvPr/>
          </p:nvSpPr>
          <p:spPr bwMode="auto">
            <a:xfrm>
              <a:off x="4657218"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14" name="TextBox 213">
              <a:extLst>
                <a:ext uri="{FF2B5EF4-FFF2-40B4-BE49-F238E27FC236}">
                  <a16:creationId xmlns:a16="http://schemas.microsoft.com/office/drawing/2014/main" id="{69359D64-F077-09A9-4022-2405CDDAE882}"/>
                </a:ext>
              </a:extLst>
            </p:cNvPr>
            <p:cNvSpPr txBox="1"/>
            <p:nvPr/>
          </p:nvSpPr>
          <p:spPr bwMode="auto">
            <a:xfrm>
              <a:off x="3260518"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216" name="TextBox 215">
              <a:extLst>
                <a:ext uri="{FF2B5EF4-FFF2-40B4-BE49-F238E27FC236}">
                  <a16:creationId xmlns:a16="http://schemas.microsoft.com/office/drawing/2014/main" id="{F1BE8B9C-76AD-ADA0-C1A9-8592B9C28003}"/>
                </a:ext>
              </a:extLst>
            </p:cNvPr>
            <p:cNvSpPr txBox="1"/>
            <p:nvPr/>
          </p:nvSpPr>
          <p:spPr bwMode="auto">
            <a:xfrm>
              <a:off x="2063347"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18" name="TextBox 217">
              <a:extLst>
                <a:ext uri="{FF2B5EF4-FFF2-40B4-BE49-F238E27FC236}">
                  <a16:creationId xmlns:a16="http://schemas.microsoft.com/office/drawing/2014/main" id="{E02A7D0F-3724-F97F-9AF7-17D9E246626F}"/>
                </a:ext>
              </a:extLst>
            </p:cNvPr>
            <p:cNvSpPr txBox="1"/>
            <p:nvPr/>
          </p:nvSpPr>
          <p:spPr bwMode="auto">
            <a:xfrm>
              <a:off x="1464762"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222" name="TextBox 221">
              <a:extLst>
                <a:ext uri="{FF2B5EF4-FFF2-40B4-BE49-F238E27FC236}">
                  <a16:creationId xmlns:a16="http://schemas.microsoft.com/office/drawing/2014/main" id="{17B0B57E-7D31-111C-3FD8-8B1FBF9F7914}"/>
                </a:ext>
              </a:extLst>
            </p:cNvPr>
            <p:cNvSpPr txBox="1"/>
            <p:nvPr/>
          </p:nvSpPr>
          <p:spPr bwMode="auto">
            <a:xfrm>
              <a:off x="5455341"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23" name="TextBox 222">
              <a:extLst>
                <a:ext uri="{FF2B5EF4-FFF2-40B4-BE49-F238E27FC236}">
                  <a16:creationId xmlns:a16="http://schemas.microsoft.com/office/drawing/2014/main" id="{08E29863-8DAE-C803-123E-31C17253B6DE}"/>
                </a:ext>
              </a:extLst>
            </p:cNvPr>
            <p:cNvSpPr txBox="1"/>
            <p:nvPr/>
          </p:nvSpPr>
          <p:spPr bwMode="auto">
            <a:xfrm>
              <a:off x="1065705"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57</a:t>
              </a:r>
            </a:p>
          </p:txBody>
        </p:sp>
        <p:sp>
          <p:nvSpPr>
            <p:cNvPr id="227" name="TextBox 226">
              <a:extLst>
                <a:ext uri="{FF2B5EF4-FFF2-40B4-BE49-F238E27FC236}">
                  <a16:creationId xmlns:a16="http://schemas.microsoft.com/office/drawing/2014/main" id="{9CB8E6F6-44BC-D07E-F308-BBD76ED5B920}"/>
                </a:ext>
              </a:extLst>
            </p:cNvPr>
            <p:cNvSpPr txBox="1"/>
            <p:nvPr/>
          </p:nvSpPr>
          <p:spPr bwMode="auto">
            <a:xfrm>
              <a:off x="3859104"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230" name="TextBox 229">
              <a:extLst>
                <a:ext uri="{FF2B5EF4-FFF2-40B4-BE49-F238E27FC236}">
                  <a16:creationId xmlns:a16="http://schemas.microsoft.com/office/drawing/2014/main" id="{E89B9AA6-E4B6-DBD7-3714-A6D62D3640E9}"/>
                </a:ext>
              </a:extLst>
            </p:cNvPr>
            <p:cNvSpPr txBox="1"/>
            <p:nvPr/>
          </p:nvSpPr>
          <p:spPr bwMode="auto">
            <a:xfrm>
              <a:off x="4457690"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34" name="TextBox 233">
              <a:extLst>
                <a:ext uri="{FF2B5EF4-FFF2-40B4-BE49-F238E27FC236}">
                  <a16:creationId xmlns:a16="http://schemas.microsoft.com/office/drawing/2014/main" id="{F58585FD-FA6C-2AF8-A0CA-FF1051E6A5D5}"/>
                </a:ext>
              </a:extLst>
            </p:cNvPr>
            <p:cNvSpPr txBox="1"/>
            <p:nvPr/>
          </p:nvSpPr>
          <p:spPr bwMode="auto">
            <a:xfrm>
              <a:off x="5056275"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35" name="TextBox 234">
              <a:extLst>
                <a:ext uri="{FF2B5EF4-FFF2-40B4-BE49-F238E27FC236}">
                  <a16:creationId xmlns:a16="http://schemas.microsoft.com/office/drawing/2014/main" id="{0234720D-B162-E65B-7749-7FABC4D44008}"/>
                </a:ext>
              </a:extLst>
            </p:cNvPr>
            <p:cNvSpPr txBox="1"/>
            <p:nvPr/>
          </p:nvSpPr>
          <p:spPr bwMode="auto">
            <a:xfrm>
              <a:off x="5255804" y="5715028"/>
              <a:ext cx="5559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61" name="Group 60">
            <a:extLst>
              <a:ext uri="{FF2B5EF4-FFF2-40B4-BE49-F238E27FC236}">
                <a16:creationId xmlns:a16="http://schemas.microsoft.com/office/drawing/2014/main" id="{BAC0DCCF-5E49-BF3C-C5DB-3C98B0B64464}"/>
              </a:ext>
            </a:extLst>
          </p:cNvPr>
          <p:cNvGrpSpPr/>
          <p:nvPr/>
        </p:nvGrpSpPr>
        <p:grpSpPr>
          <a:xfrm>
            <a:off x="6689193" y="2320732"/>
            <a:ext cx="4278792" cy="2371499"/>
            <a:chOff x="6451250" y="2799704"/>
            <a:chExt cx="4278792" cy="2371499"/>
          </a:xfrm>
        </p:grpSpPr>
        <p:sp>
          <p:nvSpPr>
            <p:cNvPr id="12" name="Freeform: Shape 11">
              <a:extLst>
                <a:ext uri="{FF2B5EF4-FFF2-40B4-BE49-F238E27FC236}">
                  <a16:creationId xmlns:a16="http://schemas.microsoft.com/office/drawing/2014/main" id="{C05969BA-64DE-DAC8-889B-83C4C7E30CB7}"/>
                </a:ext>
              </a:extLst>
            </p:cNvPr>
            <p:cNvSpPr/>
            <p:nvPr/>
          </p:nvSpPr>
          <p:spPr bwMode="auto">
            <a:xfrm>
              <a:off x="6485467" y="2832100"/>
              <a:ext cx="4203700" cy="2286000"/>
            </a:xfrm>
            <a:custGeom>
              <a:avLst/>
              <a:gdLst>
                <a:gd name="connsiteX0" fmla="*/ 4203700 w 4203700"/>
                <a:gd name="connsiteY0" fmla="*/ 2286000 h 2286000"/>
                <a:gd name="connsiteX1" fmla="*/ 3458633 w 4203700"/>
                <a:gd name="connsiteY1" fmla="*/ 2286000 h 2286000"/>
                <a:gd name="connsiteX2" fmla="*/ 3458633 w 4203700"/>
                <a:gd name="connsiteY2" fmla="*/ 2230967 h 2286000"/>
                <a:gd name="connsiteX3" fmla="*/ 3314700 w 4203700"/>
                <a:gd name="connsiteY3" fmla="*/ 2230967 h 2286000"/>
                <a:gd name="connsiteX4" fmla="*/ 3314700 w 4203700"/>
                <a:gd name="connsiteY4" fmla="*/ 2171700 h 2286000"/>
                <a:gd name="connsiteX5" fmla="*/ 3314700 w 4203700"/>
                <a:gd name="connsiteY5" fmla="*/ 2171700 h 2286000"/>
                <a:gd name="connsiteX6" fmla="*/ 3293533 w 4203700"/>
                <a:gd name="connsiteY6" fmla="*/ 2171700 h 2286000"/>
                <a:gd name="connsiteX7" fmla="*/ 3293533 w 4203700"/>
                <a:gd name="connsiteY7" fmla="*/ 2116667 h 2286000"/>
                <a:gd name="connsiteX8" fmla="*/ 2992966 w 4203700"/>
                <a:gd name="connsiteY8" fmla="*/ 2116667 h 2286000"/>
                <a:gd name="connsiteX9" fmla="*/ 2992966 w 4203700"/>
                <a:gd name="connsiteY9" fmla="*/ 2057400 h 2286000"/>
                <a:gd name="connsiteX10" fmla="*/ 2912533 w 4203700"/>
                <a:gd name="connsiteY10" fmla="*/ 2057400 h 2286000"/>
                <a:gd name="connsiteX11" fmla="*/ 2912533 w 4203700"/>
                <a:gd name="connsiteY11" fmla="*/ 2002367 h 2286000"/>
                <a:gd name="connsiteX12" fmla="*/ 2823633 w 4203700"/>
                <a:gd name="connsiteY12" fmla="*/ 2002367 h 2286000"/>
                <a:gd name="connsiteX13" fmla="*/ 2823633 w 4203700"/>
                <a:gd name="connsiteY13" fmla="*/ 1938867 h 2286000"/>
                <a:gd name="connsiteX14" fmla="*/ 2616200 w 4203700"/>
                <a:gd name="connsiteY14" fmla="*/ 1938867 h 2286000"/>
                <a:gd name="connsiteX15" fmla="*/ 2616200 w 4203700"/>
                <a:gd name="connsiteY15" fmla="*/ 1879600 h 2286000"/>
                <a:gd name="connsiteX16" fmla="*/ 2489200 w 4203700"/>
                <a:gd name="connsiteY16" fmla="*/ 1879600 h 2286000"/>
                <a:gd name="connsiteX17" fmla="*/ 2489200 w 4203700"/>
                <a:gd name="connsiteY17" fmla="*/ 1811867 h 2286000"/>
                <a:gd name="connsiteX18" fmla="*/ 2230966 w 4203700"/>
                <a:gd name="connsiteY18" fmla="*/ 1811867 h 2286000"/>
                <a:gd name="connsiteX19" fmla="*/ 2230966 w 4203700"/>
                <a:gd name="connsiteY19" fmla="*/ 1765300 h 2286000"/>
                <a:gd name="connsiteX20" fmla="*/ 2129366 w 4203700"/>
                <a:gd name="connsiteY20" fmla="*/ 1765300 h 2286000"/>
                <a:gd name="connsiteX21" fmla="*/ 2129366 w 4203700"/>
                <a:gd name="connsiteY21" fmla="*/ 1710267 h 2286000"/>
                <a:gd name="connsiteX22" fmla="*/ 2044700 w 4203700"/>
                <a:gd name="connsiteY22" fmla="*/ 1710267 h 2286000"/>
                <a:gd name="connsiteX23" fmla="*/ 2044700 w 4203700"/>
                <a:gd name="connsiteY23" fmla="*/ 1651000 h 2286000"/>
                <a:gd name="connsiteX24" fmla="*/ 1934633 w 4203700"/>
                <a:gd name="connsiteY24" fmla="*/ 1651000 h 2286000"/>
                <a:gd name="connsiteX25" fmla="*/ 1934633 w 4203700"/>
                <a:gd name="connsiteY25" fmla="*/ 1591733 h 2286000"/>
                <a:gd name="connsiteX26" fmla="*/ 1672166 w 4203700"/>
                <a:gd name="connsiteY26" fmla="*/ 1591733 h 2286000"/>
                <a:gd name="connsiteX27" fmla="*/ 1672166 w 4203700"/>
                <a:gd name="connsiteY27" fmla="*/ 1536700 h 2286000"/>
                <a:gd name="connsiteX28" fmla="*/ 1549400 w 4203700"/>
                <a:gd name="connsiteY28" fmla="*/ 1536700 h 2286000"/>
                <a:gd name="connsiteX29" fmla="*/ 1549400 w 4203700"/>
                <a:gd name="connsiteY29" fmla="*/ 1481667 h 2286000"/>
                <a:gd name="connsiteX30" fmla="*/ 1468966 w 4203700"/>
                <a:gd name="connsiteY30" fmla="*/ 1481667 h 2286000"/>
                <a:gd name="connsiteX31" fmla="*/ 1468966 w 4203700"/>
                <a:gd name="connsiteY31" fmla="*/ 1422400 h 2286000"/>
                <a:gd name="connsiteX32" fmla="*/ 1401233 w 4203700"/>
                <a:gd name="connsiteY32" fmla="*/ 1422400 h 2286000"/>
                <a:gd name="connsiteX33" fmla="*/ 1401233 w 4203700"/>
                <a:gd name="connsiteY33" fmla="*/ 1350433 h 2286000"/>
                <a:gd name="connsiteX34" fmla="*/ 1363133 w 4203700"/>
                <a:gd name="connsiteY34" fmla="*/ 1350433 h 2286000"/>
                <a:gd name="connsiteX35" fmla="*/ 1363133 w 4203700"/>
                <a:gd name="connsiteY35" fmla="*/ 1303867 h 2286000"/>
                <a:gd name="connsiteX36" fmla="*/ 1346200 w 4203700"/>
                <a:gd name="connsiteY36" fmla="*/ 1303867 h 2286000"/>
                <a:gd name="connsiteX37" fmla="*/ 1346200 w 4203700"/>
                <a:gd name="connsiteY37" fmla="*/ 1253067 h 2286000"/>
                <a:gd name="connsiteX38" fmla="*/ 1286933 w 4203700"/>
                <a:gd name="connsiteY38" fmla="*/ 1253067 h 2286000"/>
                <a:gd name="connsiteX39" fmla="*/ 1286933 w 4203700"/>
                <a:gd name="connsiteY39" fmla="*/ 1198033 h 2286000"/>
                <a:gd name="connsiteX40" fmla="*/ 1185333 w 4203700"/>
                <a:gd name="connsiteY40" fmla="*/ 1198033 h 2286000"/>
                <a:gd name="connsiteX41" fmla="*/ 1185333 w 4203700"/>
                <a:gd name="connsiteY41" fmla="*/ 1134533 h 2286000"/>
                <a:gd name="connsiteX42" fmla="*/ 1172633 w 4203700"/>
                <a:gd name="connsiteY42" fmla="*/ 1134533 h 2286000"/>
                <a:gd name="connsiteX43" fmla="*/ 1172633 w 4203700"/>
                <a:gd name="connsiteY43" fmla="*/ 1071033 h 2286000"/>
                <a:gd name="connsiteX44" fmla="*/ 1164166 w 4203700"/>
                <a:gd name="connsiteY44" fmla="*/ 1079500 h 2286000"/>
                <a:gd name="connsiteX45" fmla="*/ 1164166 w 4203700"/>
                <a:gd name="connsiteY45" fmla="*/ 1028700 h 2286000"/>
                <a:gd name="connsiteX46" fmla="*/ 1100666 w 4203700"/>
                <a:gd name="connsiteY46" fmla="*/ 1028700 h 2286000"/>
                <a:gd name="connsiteX47" fmla="*/ 1100666 w 4203700"/>
                <a:gd name="connsiteY47" fmla="*/ 969433 h 2286000"/>
                <a:gd name="connsiteX48" fmla="*/ 1032933 w 4203700"/>
                <a:gd name="connsiteY48" fmla="*/ 969433 h 2286000"/>
                <a:gd name="connsiteX49" fmla="*/ 1032933 w 4203700"/>
                <a:gd name="connsiteY49" fmla="*/ 922867 h 2286000"/>
                <a:gd name="connsiteX50" fmla="*/ 749300 w 4203700"/>
                <a:gd name="connsiteY50" fmla="*/ 922867 h 2286000"/>
                <a:gd name="connsiteX51" fmla="*/ 749300 w 4203700"/>
                <a:gd name="connsiteY51" fmla="*/ 863600 h 2286000"/>
                <a:gd name="connsiteX52" fmla="*/ 749300 w 4203700"/>
                <a:gd name="connsiteY52" fmla="*/ 863600 h 2286000"/>
                <a:gd name="connsiteX53" fmla="*/ 719666 w 4203700"/>
                <a:gd name="connsiteY53" fmla="*/ 833966 h 2286000"/>
                <a:gd name="connsiteX54" fmla="*/ 719666 w 4203700"/>
                <a:gd name="connsiteY54" fmla="*/ 800100 h 2286000"/>
                <a:gd name="connsiteX55" fmla="*/ 664633 w 4203700"/>
                <a:gd name="connsiteY55" fmla="*/ 800100 h 2286000"/>
                <a:gd name="connsiteX56" fmla="*/ 664633 w 4203700"/>
                <a:gd name="connsiteY56" fmla="*/ 749300 h 2286000"/>
                <a:gd name="connsiteX57" fmla="*/ 630766 w 4203700"/>
                <a:gd name="connsiteY57" fmla="*/ 749300 h 2286000"/>
                <a:gd name="connsiteX58" fmla="*/ 630766 w 4203700"/>
                <a:gd name="connsiteY58" fmla="*/ 698500 h 2286000"/>
                <a:gd name="connsiteX59" fmla="*/ 618066 w 4203700"/>
                <a:gd name="connsiteY59" fmla="*/ 698500 h 2286000"/>
                <a:gd name="connsiteX60" fmla="*/ 618066 w 4203700"/>
                <a:gd name="connsiteY60" fmla="*/ 651933 h 2286000"/>
                <a:gd name="connsiteX61" fmla="*/ 609600 w 4203700"/>
                <a:gd name="connsiteY61" fmla="*/ 651933 h 2286000"/>
                <a:gd name="connsiteX62" fmla="*/ 609600 w 4203700"/>
                <a:gd name="connsiteY62" fmla="*/ 592667 h 2286000"/>
                <a:gd name="connsiteX63" fmla="*/ 575733 w 4203700"/>
                <a:gd name="connsiteY63" fmla="*/ 592667 h 2286000"/>
                <a:gd name="connsiteX64" fmla="*/ 575733 w 4203700"/>
                <a:gd name="connsiteY64" fmla="*/ 533400 h 2286000"/>
                <a:gd name="connsiteX65" fmla="*/ 554566 w 4203700"/>
                <a:gd name="connsiteY65" fmla="*/ 533400 h 2286000"/>
                <a:gd name="connsiteX66" fmla="*/ 554566 w 4203700"/>
                <a:gd name="connsiteY66" fmla="*/ 482600 h 2286000"/>
                <a:gd name="connsiteX67" fmla="*/ 465666 w 4203700"/>
                <a:gd name="connsiteY67" fmla="*/ 482600 h 2286000"/>
                <a:gd name="connsiteX68" fmla="*/ 465666 w 4203700"/>
                <a:gd name="connsiteY68" fmla="*/ 427567 h 2286000"/>
                <a:gd name="connsiteX69" fmla="*/ 347133 w 4203700"/>
                <a:gd name="connsiteY69" fmla="*/ 427567 h 2286000"/>
                <a:gd name="connsiteX70" fmla="*/ 347133 w 4203700"/>
                <a:gd name="connsiteY70" fmla="*/ 364067 h 2286000"/>
                <a:gd name="connsiteX71" fmla="*/ 347133 w 4203700"/>
                <a:gd name="connsiteY71" fmla="*/ 364067 h 2286000"/>
                <a:gd name="connsiteX72" fmla="*/ 309033 w 4203700"/>
                <a:gd name="connsiteY72" fmla="*/ 364067 h 2286000"/>
                <a:gd name="connsiteX73" fmla="*/ 309033 w 4203700"/>
                <a:gd name="connsiteY73" fmla="*/ 321733 h 2286000"/>
                <a:gd name="connsiteX74" fmla="*/ 296333 w 4203700"/>
                <a:gd name="connsiteY74" fmla="*/ 321733 h 2286000"/>
                <a:gd name="connsiteX75" fmla="*/ 296333 w 4203700"/>
                <a:gd name="connsiteY75" fmla="*/ 262467 h 2286000"/>
                <a:gd name="connsiteX76" fmla="*/ 203200 w 4203700"/>
                <a:gd name="connsiteY76" fmla="*/ 262467 h 2286000"/>
                <a:gd name="connsiteX77" fmla="*/ 203200 w 4203700"/>
                <a:gd name="connsiteY77" fmla="*/ 215900 h 2286000"/>
                <a:gd name="connsiteX78" fmla="*/ 110066 w 4203700"/>
                <a:gd name="connsiteY78" fmla="*/ 215900 h 2286000"/>
                <a:gd name="connsiteX79" fmla="*/ 110066 w 4203700"/>
                <a:gd name="connsiteY79" fmla="*/ 169333 h 2286000"/>
                <a:gd name="connsiteX80" fmla="*/ 93133 w 4203700"/>
                <a:gd name="connsiteY80" fmla="*/ 169333 h 2286000"/>
                <a:gd name="connsiteX81" fmla="*/ 93133 w 4203700"/>
                <a:gd name="connsiteY81" fmla="*/ 118533 h 2286000"/>
                <a:gd name="connsiteX82" fmla="*/ 88900 w 4203700"/>
                <a:gd name="connsiteY82" fmla="*/ 118533 h 2286000"/>
                <a:gd name="connsiteX83" fmla="*/ 88900 w 4203700"/>
                <a:gd name="connsiteY83" fmla="*/ 50800 h 2286000"/>
                <a:gd name="connsiteX84" fmla="*/ 46566 w 4203700"/>
                <a:gd name="connsiteY84" fmla="*/ 50800 h 2286000"/>
                <a:gd name="connsiteX85" fmla="*/ 46566 w 4203700"/>
                <a:gd name="connsiteY85" fmla="*/ 0 h 2286000"/>
                <a:gd name="connsiteX86" fmla="*/ 0 w 4203700"/>
                <a:gd name="connsiteY86" fmla="*/ 0 h 2286000"/>
                <a:gd name="connsiteX0" fmla="*/ 4203700 w 4203700"/>
                <a:gd name="connsiteY0" fmla="*/ 2286000 h 2286000"/>
                <a:gd name="connsiteX1" fmla="*/ 3458633 w 4203700"/>
                <a:gd name="connsiteY1" fmla="*/ 2286000 h 2286000"/>
                <a:gd name="connsiteX2" fmla="*/ 3458633 w 4203700"/>
                <a:gd name="connsiteY2" fmla="*/ 2230967 h 2286000"/>
                <a:gd name="connsiteX3" fmla="*/ 3314700 w 4203700"/>
                <a:gd name="connsiteY3" fmla="*/ 2230967 h 2286000"/>
                <a:gd name="connsiteX4" fmla="*/ 3314700 w 4203700"/>
                <a:gd name="connsiteY4" fmla="*/ 2171700 h 2286000"/>
                <a:gd name="connsiteX5" fmla="*/ 3314700 w 4203700"/>
                <a:gd name="connsiteY5" fmla="*/ 2171700 h 2286000"/>
                <a:gd name="connsiteX6" fmla="*/ 3293533 w 4203700"/>
                <a:gd name="connsiteY6" fmla="*/ 2171700 h 2286000"/>
                <a:gd name="connsiteX7" fmla="*/ 3293533 w 4203700"/>
                <a:gd name="connsiteY7" fmla="*/ 2116667 h 2286000"/>
                <a:gd name="connsiteX8" fmla="*/ 2992966 w 4203700"/>
                <a:gd name="connsiteY8" fmla="*/ 2116667 h 2286000"/>
                <a:gd name="connsiteX9" fmla="*/ 2992966 w 4203700"/>
                <a:gd name="connsiteY9" fmla="*/ 2057400 h 2286000"/>
                <a:gd name="connsiteX10" fmla="*/ 2912533 w 4203700"/>
                <a:gd name="connsiteY10" fmla="*/ 2057400 h 2286000"/>
                <a:gd name="connsiteX11" fmla="*/ 2912533 w 4203700"/>
                <a:gd name="connsiteY11" fmla="*/ 2002367 h 2286000"/>
                <a:gd name="connsiteX12" fmla="*/ 2823633 w 4203700"/>
                <a:gd name="connsiteY12" fmla="*/ 2002367 h 2286000"/>
                <a:gd name="connsiteX13" fmla="*/ 2823633 w 4203700"/>
                <a:gd name="connsiteY13" fmla="*/ 1938867 h 2286000"/>
                <a:gd name="connsiteX14" fmla="*/ 2616200 w 4203700"/>
                <a:gd name="connsiteY14" fmla="*/ 1938867 h 2286000"/>
                <a:gd name="connsiteX15" fmla="*/ 2616200 w 4203700"/>
                <a:gd name="connsiteY15" fmla="*/ 1879600 h 2286000"/>
                <a:gd name="connsiteX16" fmla="*/ 2489200 w 4203700"/>
                <a:gd name="connsiteY16" fmla="*/ 1879600 h 2286000"/>
                <a:gd name="connsiteX17" fmla="*/ 2489200 w 4203700"/>
                <a:gd name="connsiteY17" fmla="*/ 1811867 h 2286000"/>
                <a:gd name="connsiteX18" fmla="*/ 2230966 w 4203700"/>
                <a:gd name="connsiteY18" fmla="*/ 1811867 h 2286000"/>
                <a:gd name="connsiteX19" fmla="*/ 2230966 w 4203700"/>
                <a:gd name="connsiteY19" fmla="*/ 1765300 h 2286000"/>
                <a:gd name="connsiteX20" fmla="*/ 2129366 w 4203700"/>
                <a:gd name="connsiteY20" fmla="*/ 1765300 h 2286000"/>
                <a:gd name="connsiteX21" fmla="*/ 2129366 w 4203700"/>
                <a:gd name="connsiteY21" fmla="*/ 1710267 h 2286000"/>
                <a:gd name="connsiteX22" fmla="*/ 2044700 w 4203700"/>
                <a:gd name="connsiteY22" fmla="*/ 1710267 h 2286000"/>
                <a:gd name="connsiteX23" fmla="*/ 2044700 w 4203700"/>
                <a:gd name="connsiteY23" fmla="*/ 1651000 h 2286000"/>
                <a:gd name="connsiteX24" fmla="*/ 1934633 w 4203700"/>
                <a:gd name="connsiteY24" fmla="*/ 1651000 h 2286000"/>
                <a:gd name="connsiteX25" fmla="*/ 1934633 w 4203700"/>
                <a:gd name="connsiteY25" fmla="*/ 1591733 h 2286000"/>
                <a:gd name="connsiteX26" fmla="*/ 1672166 w 4203700"/>
                <a:gd name="connsiteY26" fmla="*/ 1591733 h 2286000"/>
                <a:gd name="connsiteX27" fmla="*/ 1672166 w 4203700"/>
                <a:gd name="connsiteY27" fmla="*/ 1536700 h 2286000"/>
                <a:gd name="connsiteX28" fmla="*/ 1549400 w 4203700"/>
                <a:gd name="connsiteY28" fmla="*/ 1536700 h 2286000"/>
                <a:gd name="connsiteX29" fmla="*/ 1549400 w 4203700"/>
                <a:gd name="connsiteY29" fmla="*/ 1481667 h 2286000"/>
                <a:gd name="connsiteX30" fmla="*/ 1468966 w 4203700"/>
                <a:gd name="connsiteY30" fmla="*/ 1481667 h 2286000"/>
                <a:gd name="connsiteX31" fmla="*/ 1468966 w 4203700"/>
                <a:gd name="connsiteY31" fmla="*/ 1422400 h 2286000"/>
                <a:gd name="connsiteX32" fmla="*/ 1401233 w 4203700"/>
                <a:gd name="connsiteY32" fmla="*/ 1422400 h 2286000"/>
                <a:gd name="connsiteX33" fmla="*/ 1401233 w 4203700"/>
                <a:gd name="connsiteY33" fmla="*/ 1350433 h 2286000"/>
                <a:gd name="connsiteX34" fmla="*/ 1363133 w 4203700"/>
                <a:gd name="connsiteY34" fmla="*/ 1350433 h 2286000"/>
                <a:gd name="connsiteX35" fmla="*/ 1363133 w 4203700"/>
                <a:gd name="connsiteY35" fmla="*/ 1303867 h 2286000"/>
                <a:gd name="connsiteX36" fmla="*/ 1346200 w 4203700"/>
                <a:gd name="connsiteY36" fmla="*/ 1303867 h 2286000"/>
                <a:gd name="connsiteX37" fmla="*/ 1346200 w 4203700"/>
                <a:gd name="connsiteY37" fmla="*/ 1253067 h 2286000"/>
                <a:gd name="connsiteX38" fmla="*/ 1286933 w 4203700"/>
                <a:gd name="connsiteY38" fmla="*/ 1253067 h 2286000"/>
                <a:gd name="connsiteX39" fmla="*/ 1286933 w 4203700"/>
                <a:gd name="connsiteY39" fmla="*/ 1198033 h 2286000"/>
                <a:gd name="connsiteX40" fmla="*/ 1185333 w 4203700"/>
                <a:gd name="connsiteY40" fmla="*/ 1198033 h 2286000"/>
                <a:gd name="connsiteX41" fmla="*/ 1185333 w 4203700"/>
                <a:gd name="connsiteY41" fmla="*/ 1134533 h 2286000"/>
                <a:gd name="connsiteX42" fmla="*/ 1172633 w 4203700"/>
                <a:gd name="connsiteY42" fmla="*/ 1134533 h 2286000"/>
                <a:gd name="connsiteX43" fmla="*/ 1172633 w 4203700"/>
                <a:gd name="connsiteY43" fmla="*/ 1071033 h 2286000"/>
                <a:gd name="connsiteX44" fmla="*/ 1164166 w 4203700"/>
                <a:gd name="connsiteY44" fmla="*/ 1079500 h 2286000"/>
                <a:gd name="connsiteX45" fmla="*/ 1164166 w 4203700"/>
                <a:gd name="connsiteY45" fmla="*/ 1028700 h 2286000"/>
                <a:gd name="connsiteX46" fmla="*/ 1100666 w 4203700"/>
                <a:gd name="connsiteY46" fmla="*/ 1028700 h 2286000"/>
                <a:gd name="connsiteX47" fmla="*/ 1100666 w 4203700"/>
                <a:gd name="connsiteY47" fmla="*/ 969433 h 2286000"/>
                <a:gd name="connsiteX48" fmla="*/ 1032933 w 4203700"/>
                <a:gd name="connsiteY48" fmla="*/ 969433 h 2286000"/>
                <a:gd name="connsiteX49" fmla="*/ 1032933 w 4203700"/>
                <a:gd name="connsiteY49" fmla="*/ 922867 h 2286000"/>
                <a:gd name="connsiteX50" fmla="*/ 749300 w 4203700"/>
                <a:gd name="connsiteY50" fmla="*/ 922867 h 2286000"/>
                <a:gd name="connsiteX51" fmla="*/ 749300 w 4203700"/>
                <a:gd name="connsiteY51" fmla="*/ 863600 h 2286000"/>
                <a:gd name="connsiteX52" fmla="*/ 749300 w 4203700"/>
                <a:gd name="connsiteY52" fmla="*/ 863600 h 2286000"/>
                <a:gd name="connsiteX53" fmla="*/ 717549 w 4203700"/>
                <a:gd name="connsiteY53" fmla="*/ 859366 h 2286000"/>
                <a:gd name="connsiteX54" fmla="*/ 719666 w 4203700"/>
                <a:gd name="connsiteY54" fmla="*/ 800100 h 2286000"/>
                <a:gd name="connsiteX55" fmla="*/ 664633 w 4203700"/>
                <a:gd name="connsiteY55" fmla="*/ 800100 h 2286000"/>
                <a:gd name="connsiteX56" fmla="*/ 664633 w 4203700"/>
                <a:gd name="connsiteY56" fmla="*/ 749300 h 2286000"/>
                <a:gd name="connsiteX57" fmla="*/ 630766 w 4203700"/>
                <a:gd name="connsiteY57" fmla="*/ 749300 h 2286000"/>
                <a:gd name="connsiteX58" fmla="*/ 630766 w 4203700"/>
                <a:gd name="connsiteY58" fmla="*/ 698500 h 2286000"/>
                <a:gd name="connsiteX59" fmla="*/ 618066 w 4203700"/>
                <a:gd name="connsiteY59" fmla="*/ 698500 h 2286000"/>
                <a:gd name="connsiteX60" fmla="*/ 618066 w 4203700"/>
                <a:gd name="connsiteY60" fmla="*/ 651933 h 2286000"/>
                <a:gd name="connsiteX61" fmla="*/ 609600 w 4203700"/>
                <a:gd name="connsiteY61" fmla="*/ 651933 h 2286000"/>
                <a:gd name="connsiteX62" fmla="*/ 609600 w 4203700"/>
                <a:gd name="connsiteY62" fmla="*/ 592667 h 2286000"/>
                <a:gd name="connsiteX63" fmla="*/ 575733 w 4203700"/>
                <a:gd name="connsiteY63" fmla="*/ 592667 h 2286000"/>
                <a:gd name="connsiteX64" fmla="*/ 575733 w 4203700"/>
                <a:gd name="connsiteY64" fmla="*/ 533400 h 2286000"/>
                <a:gd name="connsiteX65" fmla="*/ 554566 w 4203700"/>
                <a:gd name="connsiteY65" fmla="*/ 533400 h 2286000"/>
                <a:gd name="connsiteX66" fmla="*/ 554566 w 4203700"/>
                <a:gd name="connsiteY66" fmla="*/ 482600 h 2286000"/>
                <a:gd name="connsiteX67" fmla="*/ 465666 w 4203700"/>
                <a:gd name="connsiteY67" fmla="*/ 482600 h 2286000"/>
                <a:gd name="connsiteX68" fmla="*/ 465666 w 4203700"/>
                <a:gd name="connsiteY68" fmla="*/ 427567 h 2286000"/>
                <a:gd name="connsiteX69" fmla="*/ 347133 w 4203700"/>
                <a:gd name="connsiteY69" fmla="*/ 427567 h 2286000"/>
                <a:gd name="connsiteX70" fmla="*/ 347133 w 4203700"/>
                <a:gd name="connsiteY70" fmla="*/ 364067 h 2286000"/>
                <a:gd name="connsiteX71" fmla="*/ 347133 w 4203700"/>
                <a:gd name="connsiteY71" fmla="*/ 364067 h 2286000"/>
                <a:gd name="connsiteX72" fmla="*/ 309033 w 4203700"/>
                <a:gd name="connsiteY72" fmla="*/ 364067 h 2286000"/>
                <a:gd name="connsiteX73" fmla="*/ 309033 w 4203700"/>
                <a:gd name="connsiteY73" fmla="*/ 321733 h 2286000"/>
                <a:gd name="connsiteX74" fmla="*/ 296333 w 4203700"/>
                <a:gd name="connsiteY74" fmla="*/ 321733 h 2286000"/>
                <a:gd name="connsiteX75" fmla="*/ 296333 w 4203700"/>
                <a:gd name="connsiteY75" fmla="*/ 262467 h 2286000"/>
                <a:gd name="connsiteX76" fmla="*/ 203200 w 4203700"/>
                <a:gd name="connsiteY76" fmla="*/ 262467 h 2286000"/>
                <a:gd name="connsiteX77" fmla="*/ 203200 w 4203700"/>
                <a:gd name="connsiteY77" fmla="*/ 215900 h 2286000"/>
                <a:gd name="connsiteX78" fmla="*/ 110066 w 4203700"/>
                <a:gd name="connsiteY78" fmla="*/ 215900 h 2286000"/>
                <a:gd name="connsiteX79" fmla="*/ 110066 w 4203700"/>
                <a:gd name="connsiteY79" fmla="*/ 169333 h 2286000"/>
                <a:gd name="connsiteX80" fmla="*/ 93133 w 4203700"/>
                <a:gd name="connsiteY80" fmla="*/ 169333 h 2286000"/>
                <a:gd name="connsiteX81" fmla="*/ 93133 w 4203700"/>
                <a:gd name="connsiteY81" fmla="*/ 118533 h 2286000"/>
                <a:gd name="connsiteX82" fmla="*/ 88900 w 4203700"/>
                <a:gd name="connsiteY82" fmla="*/ 118533 h 2286000"/>
                <a:gd name="connsiteX83" fmla="*/ 88900 w 4203700"/>
                <a:gd name="connsiteY83" fmla="*/ 50800 h 2286000"/>
                <a:gd name="connsiteX84" fmla="*/ 46566 w 4203700"/>
                <a:gd name="connsiteY84" fmla="*/ 50800 h 2286000"/>
                <a:gd name="connsiteX85" fmla="*/ 46566 w 4203700"/>
                <a:gd name="connsiteY85" fmla="*/ 0 h 2286000"/>
                <a:gd name="connsiteX86" fmla="*/ 0 w 4203700"/>
                <a:gd name="connsiteY86" fmla="*/ 0 h 228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203700" h="2286000">
                  <a:moveTo>
                    <a:pt x="4203700" y="2286000"/>
                  </a:moveTo>
                  <a:lnTo>
                    <a:pt x="3458633" y="2286000"/>
                  </a:lnTo>
                  <a:lnTo>
                    <a:pt x="3458633" y="2230967"/>
                  </a:lnTo>
                  <a:lnTo>
                    <a:pt x="3314700" y="2230967"/>
                  </a:lnTo>
                  <a:lnTo>
                    <a:pt x="3314700" y="2171700"/>
                  </a:lnTo>
                  <a:lnTo>
                    <a:pt x="3314700" y="2171700"/>
                  </a:lnTo>
                  <a:lnTo>
                    <a:pt x="3293533" y="2171700"/>
                  </a:lnTo>
                  <a:lnTo>
                    <a:pt x="3293533" y="2116667"/>
                  </a:lnTo>
                  <a:lnTo>
                    <a:pt x="2992966" y="2116667"/>
                  </a:lnTo>
                  <a:lnTo>
                    <a:pt x="2992966" y="2057400"/>
                  </a:lnTo>
                  <a:lnTo>
                    <a:pt x="2912533" y="2057400"/>
                  </a:lnTo>
                  <a:lnTo>
                    <a:pt x="2912533" y="2002367"/>
                  </a:lnTo>
                  <a:lnTo>
                    <a:pt x="2823633" y="2002367"/>
                  </a:lnTo>
                  <a:lnTo>
                    <a:pt x="2823633" y="1938867"/>
                  </a:lnTo>
                  <a:lnTo>
                    <a:pt x="2616200" y="1938867"/>
                  </a:lnTo>
                  <a:lnTo>
                    <a:pt x="2616200" y="1879600"/>
                  </a:lnTo>
                  <a:lnTo>
                    <a:pt x="2489200" y="1879600"/>
                  </a:lnTo>
                  <a:lnTo>
                    <a:pt x="2489200" y="1811867"/>
                  </a:lnTo>
                  <a:lnTo>
                    <a:pt x="2230966" y="1811867"/>
                  </a:lnTo>
                  <a:lnTo>
                    <a:pt x="2230966" y="1765300"/>
                  </a:lnTo>
                  <a:lnTo>
                    <a:pt x="2129366" y="1765300"/>
                  </a:lnTo>
                  <a:lnTo>
                    <a:pt x="2129366" y="1710267"/>
                  </a:lnTo>
                  <a:lnTo>
                    <a:pt x="2044700" y="1710267"/>
                  </a:lnTo>
                  <a:lnTo>
                    <a:pt x="2044700" y="1651000"/>
                  </a:lnTo>
                  <a:lnTo>
                    <a:pt x="1934633" y="1651000"/>
                  </a:lnTo>
                  <a:lnTo>
                    <a:pt x="1934633" y="1591733"/>
                  </a:lnTo>
                  <a:lnTo>
                    <a:pt x="1672166" y="1591733"/>
                  </a:lnTo>
                  <a:lnTo>
                    <a:pt x="1672166" y="1536700"/>
                  </a:lnTo>
                  <a:lnTo>
                    <a:pt x="1549400" y="1536700"/>
                  </a:lnTo>
                  <a:lnTo>
                    <a:pt x="1549400" y="1481667"/>
                  </a:lnTo>
                  <a:lnTo>
                    <a:pt x="1468966" y="1481667"/>
                  </a:lnTo>
                  <a:lnTo>
                    <a:pt x="1468966" y="1422400"/>
                  </a:lnTo>
                  <a:lnTo>
                    <a:pt x="1401233" y="1422400"/>
                  </a:lnTo>
                  <a:lnTo>
                    <a:pt x="1401233" y="1350433"/>
                  </a:lnTo>
                  <a:lnTo>
                    <a:pt x="1363133" y="1350433"/>
                  </a:lnTo>
                  <a:lnTo>
                    <a:pt x="1363133" y="1303867"/>
                  </a:lnTo>
                  <a:lnTo>
                    <a:pt x="1346200" y="1303867"/>
                  </a:lnTo>
                  <a:lnTo>
                    <a:pt x="1346200" y="1253067"/>
                  </a:lnTo>
                  <a:lnTo>
                    <a:pt x="1286933" y="1253067"/>
                  </a:lnTo>
                  <a:lnTo>
                    <a:pt x="1286933" y="1198033"/>
                  </a:lnTo>
                  <a:lnTo>
                    <a:pt x="1185333" y="1198033"/>
                  </a:lnTo>
                  <a:lnTo>
                    <a:pt x="1185333" y="1134533"/>
                  </a:lnTo>
                  <a:lnTo>
                    <a:pt x="1172633" y="1134533"/>
                  </a:lnTo>
                  <a:lnTo>
                    <a:pt x="1172633" y="1071033"/>
                  </a:lnTo>
                  <a:lnTo>
                    <a:pt x="1164166" y="1079500"/>
                  </a:lnTo>
                  <a:lnTo>
                    <a:pt x="1164166" y="1028700"/>
                  </a:lnTo>
                  <a:lnTo>
                    <a:pt x="1100666" y="1028700"/>
                  </a:lnTo>
                  <a:lnTo>
                    <a:pt x="1100666" y="969433"/>
                  </a:lnTo>
                  <a:lnTo>
                    <a:pt x="1032933" y="969433"/>
                  </a:lnTo>
                  <a:lnTo>
                    <a:pt x="1032933" y="922867"/>
                  </a:lnTo>
                  <a:lnTo>
                    <a:pt x="749300" y="922867"/>
                  </a:lnTo>
                  <a:lnTo>
                    <a:pt x="749300" y="863600"/>
                  </a:lnTo>
                  <a:lnTo>
                    <a:pt x="749300" y="863600"/>
                  </a:lnTo>
                  <a:lnTo>
                    <a:pt x="717549" y="859366"/>
                  </a:lnTo>
                  <a:cubicBezTo>
                    <a:pt x="718255" y="839611"/>
                    <a:pt x="718960" y="819855"/>
                    <a:pt x="719666" y="800100"/>
                  </a:cubicBezTo>
                  <a:lnTo>
                    <a:pt x="664633" y="800100"/>
                  </a:lnTo>
                  <a:lnTo>
                    <a:pt x="664633" y="749300"/>
                  </a:lnTo>
                  <a:lnTo>
                    <a:pt x="630766" y="749300"/>
                  </a:lnTo>
                  <a:lnTo>
                    <a:pt x="630766" y="698500"/>
                  </a:lnTo>
                  <a:lnTo>
                    <a:pt x="618066" y="698500"/>
                  </a:lnTo>
                  <a:lnTo>
                    <a:pt x="618066" y="651933"/>
                  </a:lnTo>
                  <a:lnTo>
                    <a:pt x="609600" y="651933"/>
                  </a:lnTo>
                  <a:lnTo>
                    <a:pt x="609600" y="592667"/>
                  </a:lnTo>
                  <a:lnTo>
                    <a:pt x="575733" y="592667"/>
                  </a:lnTo>
                  <a:lnTo>
                    <a:pt x="575733" y="533400"/>
                  </a:lnTo>
                  <a:lnTo>
                    <a:pt x="554566" y="533400"/>
                  </a:lnTo>
                  <a:lnTo>
                    <a:pt x="554566" y="482600"/>
                  </a:lnTo>
                  <a:lnTo>
                    <a:pt x="465666" y="482600"/>
                  </a:lnTo>
                  <a:lnTo>
                    <a:pt x="465666" y="427567"/>
                  </a:lnTo>
                  <a:lnTo>
                    <a:pt x="347133" y="427567"/>
                  </a:lnTo>
                  <a:lnTo>
                    <a:pt x="347133" y="364067"/>
                  </a:lnTo>
                  <a:lnTo>
                    <a:pt x="347133" y="364067"/>
                  </a:lnTo>
                  <a:lnTo>
                    <a:pt x="309033" y="364067"/>
                  </a:lnTo>
                  <a:lnTo>
                    <a:pt x="309033" y="321733"/>
                  </a:lnTo>
                  <a:lnTo>
                    <a:pt x="296333" y="321733"/>
                  </a:lnTo>
                  <a:lnTo>
                    <a:pt x="296333" y="262467"/>
                  </a:lnTo>
                  <a:lnTo>
                    <a:pt x="203200" y="262467"/>
                  </a:lnTo>
                  <a:lnTo>
                    <a:pt x="203200" y="215900"/>
                  </a:lnTo>
                  <a:lnTo>
                    <a:pt x="110066" y="215900"/>
                  </a:lnTo>
                  <a:lnTo>
                    <a:pt x="110066" y="169333"/>
                  </a:lnTo>
                  <a:lnTo>
                    <a:pt x="93133" y="169333"/>
                  </a:lnTo>
                  <a:lnTo>
                    <a:pt x="93133" y="118533"/>
                  </a:lnTo>
                  <a:lnTo>
                    <a:pt x="88900" y="118533"/>
                  </a:lnTo>
                  <a:lnTo>
                    <a:pt x="88900" y="50800"/>
                  </a:lnTo>
                  <a:lnTo>
                    <a:pt x="46566" y="50800"/>
                  </a:lnTo>
                  <a:lnTo>
                    <a:pt x="46566"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4" name="Oval 13">
              <a:extLst>
                <a:ext uri="{FF2B5EF4-FFF2-40B4-BE49-F238E27FC236}">
                  <a16:creationId xmlns:a16="http://schemas.microsoft.com/office/drawing/2014/main" id="{168B559C-D4D7-C525-7802-5F683B6DEAA9}"/>
                </a:ext>
              </a:extLst>
            </p:cNvPr>
            <p:cNvSpPr/>
            <p:nvPr/>
          </p:nvSpPr>
          <p:spPr bwMode="auto">
            <a:xfrm>
              <a:off x="7342407" y="3714045"/>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 name="Oval 14">
              <a:extLst>
                <a:ext uri="{FF2B5EF4-FFF2-40B4-BE49-F238E27FC236}">
                  <a16:creationId xmlns:a16="http://schemas.microsoft.com/office/drawing/2014/main" id="{51D8E26D-0F15-18C2-2627-EF905A5DE063}"/>
                </a:ext>
              </a:extLst>
            </p:cNvPr>
            <p:cNvSpPr/>
            <p:nvPr/>
          </p:nvSpPr>
          <p:spPr bwMode="auto">
            <a:xfrm>
              <a:off x="6895767" y="321905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 name="Oval 15">
              <a:extLst>
                <a:ext uri="{FF2B5EF4-FFF2-40B4-BE49-F238E27FC236}">
                  <a16:creationId xmlns:a16="http://schemas.microsoft.com/office/drawing/2014/main" id="{B243CD6C-DF6D-1DB3-A812-A102665C5816}"/>
                </a:ext>
              </a:extLst>
            </p:cNvPr>
            <p:cNvSpPr/>
            <p:nvPr/>
          </p:nvSpPr>
          <p:spPr bwMode="auto">
            <a:xfrm>
              <a:off x="6765176" y="311701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 name="Oval 16">
              <a:extLst>
                <a:ext uri="{FF2B5EF4-FFF2-40B4-BE49-F238E27FC236}">
                  <a16:creationId xmlns:a16="http://schemas.microsoft.com/office/drawing/2014/main" id="{59AC322F-5930-7377-EED2-1C649310241B}"/>
                </a:ext>
              </a:extLst>
            </p:cNvPr>
            <p:cNvSpPr/>
            <p:nvPr/>
          </p:nvSpPr>
          <p:spPr bwMode="auto">
            <a:xfrm>
              <a:off x="6622144" y="3011650"/>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 name="Oval 19">
              <a:extLst>
                <a:ext uri="{FF2B5EF4-FFF2-40B4-BE49-F238E27FC236}">
                  <a16:creationId xmlns:a16="http://schemas.microsoft.com/office/drawing/2014/main" id="{3C17DCBA-AFB8-CF1F-A87A-C170123A4C9C}"/>
                </a:ext>
              </a:extLst>
            </p:cNvPr>
            <p:cNvSpPr/>
            <p:nvPr/>
          </p:nvSpPr>
          <p:spPr bwMode="auto">
            <a:xfrm>
              <a:off x="6451250" y="2799704"/>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 name="Oval 40">
              <a:extLst>
                <a:ext uri="{FF2B5EF4-FFF2-40B4-BE49-F238E27FC236}">
                  <a16:creationId xmlns:a16="http://schemas.microsoft.com/office/drawing/2014/main" id="{0D26323D-E611-B69C-ACBF-52A04CD449AC}"/>
                </a:ext>
              </a:extLst>
            </p:cNvPr>
            <p:cNvSpPr/>
            <p:nvPr/>
          </p:nvSpPr>
          <p:spPr bwMode="auto">
            <a:xfrm>
              <a:off x="8570321" y="4501892"/>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Oval 51">
              <a:extLst>
                <a:ext uri="{FF2B5EF4-FFF2-40B4-BE49-F238E27FC236}">
                  <a16:creationId xmlns:a16="http://schemas.microsoft.com/office/drawing/2014/main" id="{AC87E865-6F08-2E1A-2327-9AE730DA64CF}"/>
                </a:ext>
              </a:extLst>
            </p:cNvPr>
            <p:cNvSpPr/>
            <p:nvPr/>
          </p:nvSpPr>
          <p:spPr bwMode="auto">
            <a:xfrm>
              <a:off x="9916697" y="5079190"/>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 name="Oval 52">
              <a:extLst>
                <a:ext uri="{FF2B5EF4-FFF2-40B4-BE49-F238E27FC236}">
                  <a16:creationId xmlns:a16="http://schemas.microsoft.com/office/drawing/2014/main" id="{4B8B06A2-D592-5C31-1492-51D9E1735C9F}"/>
                </a:ext>
              </a:extLst>
            </p:cNvPr>
            <p:cNvSpPr/>
            <p:nvPr/>
          </p:nvSpPr>
          <p:spPr bwMode="auto">
            <a:xfrm>
              <a:off x="10649167" y="508840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Oval 53">
              <a:extLst>
                <a:ext uri="{FF2B5EF4-FFF2-40B4-BE49-F238E27FC236}">
                  <a16:creationId xmlns:a16="http://schemas.microsoft.com/office/drawing/2014/main" id="{093573FC-E718-445D-C41B-49C7628E8042}"/>
                </a:ext>
              </a:extLst>
            </p:cNvPr>
            <p:cNvSpPr/>
            <p:nvPr/>
          </p:nvSpPr>
          <p:spPr bwMode="auto">
            <a:xfrm>
              <a:off x="10444710" y="5086129"/>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 name="Oval 54">
              <a:extLst>
                <a:ext uri="{FF2B5EF4-FFF2-40B4-BE49-F238E27FC236}">
                  <a16:creationId xmlns:a16="http://schemas.microsoft.com/office/drawing/2014/main" id="{94770346-F0E6-20C6-A886-8718B7F9306D}"/>
                </a:ext>
              </a:extLst>
            </p:cNvPr>
            <p:cNvSpPr/>
            <p:nvPr/>
          </p:nvSpPr>
          <p:spPr bwMode="auto">
            <a:xfrm>
              <a:off x="10320541" y="5088621"/>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 name="Oval 55">
              <a:extLst>
                <a:ext uri="{FF2B5EF4-FFF2-40B4-BE49-F238E27FC236}">
                  <a16:creationId xmlns:a16="http://schemas.microsoft.com/office/drawing/2014/main" id="{CB835851-EC0A-9E4B-9B03-C3747024307F}"/>
                </a:ext>
              </a:extLst>
            </p:cNvPr>
            <p:cNvSpPr/>
            <p:nvPr/>
          </p:nvSpPr>
          <p:spPr bwMode="auto">
            <a:xfrm>
              <a:off x="10229723" y="509032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 name="Oval 56">
              <a:extLst>
                <a:ext uri="{FF2B5EF4-FFF2-40B4-BE49-F238E27FC236}">
                  <a16:creationId xmlns:a16="http://schemas.microsoft.com/office/drawing/2014/main" id="{A2600A46-3DF3-9C26-FF4D-5084A574D2AD}"/>
                </a:ext>
              </a:extLst>
            </p:cNvPr>
            <p:cNvSpPr/>
            <p:nvPr/>
          </p:nvSpPr>
          <p:spPr bwMode="auto">
            <a:xfrm>
              <a:off x="10195567" y="509032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Oval 57">
              <a:extLst>
                <a:ext uri="{FF2B5EF4-FFF2-40B4-BE49-F238E27FC236}">
                  <a16:creationId xmlns:a16="http://schemas.microsoft.com/office/drawing/2014/main" id="{60CD6BFF-F203-DB5F-4014-B2D9E4A5A90E}"/>
                </a:ext>
              </a:extLst>
            </p:cNvPr>
            <p:cNvSpPr/>
            <p:nvPr/>
          </p:nvSpPr>
          <p:spPr bwMode="auto">
            <a:xfrm>
              <a:off x="10154692" y="509032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Oval 58">
              <a:extLst>
                <a:ext uri="{FF2B5EF4-FFF2-40B4-BE49-F238E27FC236}">
                  <a16:creationId xmlns:a16="http://schemas.microsoft.com/office/drawing/2014/main" id="{2FB38858-C3B0-01F3-3C46-E8968192DD3D}"/>
                </a:ext>
              </a:extLst>
            </p:cNvPr>
            <p:cNvSpPr/>
            <p:nvPr/>
          </p:nvSpPr>
          <p:spPr bwMode="auto">
            <a:xfrm>
              <a:off x="10120973" y="5090328"/>
              <a:ext cx="80875" cy="80875"/>
            </a:xfrm>
            <a:prstGeom prst="ellips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1" name="Group 150">
            <a:extLst>
              <a:ext uri="{FF2B5EF4-FFF2-40B4-BE49-F238E27FC236}">
                <a16:creationId xmlns:a16="http://schemas.microsoft.com/office/drawing/2014/main" id="{54C74532-4449-4A1E-F5D9-2E9174578788}"/>
              </a:ext>
            </a:extLst>
          </p:cNvPr>
          <p:cNvGrpSpPr/>
          <p:nvPr/>
        </p:nvGrpSpPr>
        <p:grpSpPr>
          <a:xfrm>
            <a:off x="6731876" y="2361595"/>
            <a:ext cx="4226732" cy="2174895"/>
            <a:chOff x="6493933" y="2840567"/>
            <a:chExt cx="4226732" cy="2174895"/>
          </a:xfrm>
        </p:grpSpPr>
        <p:sp>
          <p:nvSpPr>
            <p:cNvPr id="9" name="Freeform: Shape 8">
              <a:extLst>
                <a:ext uri="{FF2B5EF4-FFF2-40B4-BE49-F238E27FC236}">
                  <a16:creationId xmlns:a16="http://schemas.microsoft.com/office/drawing/2014/main" id="{178D78CA-DCC0-CB64-01F9-792FDD766FE7}"/>
                </a:ext>
              </a:extLst>
            </p:cNvPr>
            <p:cNvSpPr/>
            <p:nvPr/>
          </p:nvSpPr>
          <p:spPr bwMode="auto">
            <a:xfrm>
              <a:off x="6493933" y="2840567"/>
              <a:ext cx="4182534" cy="2137833"/>
            </a:xfrm>
            <a:custGeom>
              <a:avLst/>
              <a:gdLst>
                <a:gd name="connsiteX0" fmla="*/ 4182534 w 4182534"/>
                <a:gd name="connsiteY0" fmla="*/ 2137833 h 2137833"/>
                <a:gd name="connsiteX1" fmla="*/ 3924300 w 4182534"/>
                <a:gd name="connsiteY1" fmla="*/ 2137833 h 2137833"/>
                <a:gd name="connsiteX2" fmla="*/ 3924300 w 4182534"/>
                <a:gd name="connsiteY2" fmla="*/ 1968500 h 2137833"/>
                <a:gd name="connsiteX3" fmla="*/ 3911600 w 4182534"/>
                <a:gd name="connsiteY3" fmla="*/ 1968500 h 2137833"/>
                <a:gd name="connsiteX4" fmla="*/ 3911600 w 4182534"/>
                <a:gd name="connsiteY4" fmla="*/ 1811866 h 2137833"/>
                <a:gd name="connsiteX5" fmla="*/ 3670300 w 4182534"/>
                <a:gd name="connsiteY5" fmla="*/ 1811866 h 2137833"/>
                <a:gd name="connsiteX6" fmla="*/ 3670300 w 4182534"/>
                <a:gd name="connsiteY6" fmla="*/ 1731433 h 2137833"/>
                <a:gd name="connsiteX7" fmla="*/ 2806700 w 4182534"/>
                <a:gd name="connsiteY7" fmla="*/ 1731433 h 2137833"/>
                <a:gd name="connsiteX8" fmla="*/ 2806700 w 4182534"/>
                <a:gd name="connsiteY8" fmla="*/ 1676400 h 2137833"/>
                <a:gd name="connsiteX9" fmla="*/ 2764367 w 4182534"/>
                <a:gd name="connsiteY9" fmla="*/ 1676400 h 2137833"/>
                <a:gd name="connsiteX10" fmla="*/ 2764367 w 4182534"/>
                <a:gd name="connsiteY10" fmla="*/ 1629833 h 2137833"/>
                <a:gd name="connsiteX11" fmla="*/ 2743200 w 4182534"/>
                <a:gd name="connsiteY11" fmla="*/ 1629833 h 2137833"/>
                <a:gd name="connsiteX12" fmla="*/ 2743200 w 4182534"/>
                <a:gd name="connsiteY12" fmla="*/ 1579033 h 2137833"/>
                <a:gd name="connsiteX13" fmla="*/ 2696634 w 4182534"/>
                <a:gd name="connsiteY13" fmla="*/ 1579033 h 2137833"/>
                <a:gd name="connsiteX14" fmla="*/ 2696634 w 4182534"/>
                <a:gd name="connsiteY14" fmla="*/ 1524000 h 2137833"/>
                <a:gd name="connsiteX15" fmla="*/ 2565400 w 4182534"/>
                <a:gd name="connsiteY15" fmla="*/ 1524000 h 2137833"/>
                <a:gd name="connsiteX16" fmla="*/ 2565400 w 4182534"/>
                <a:gd name="connsiteY16" fmla="*/ 1464733 h 2137833"/>
                <a:gd name="connsiteX17" fmla="*/ 2544234 w 4182534"/>
                <a:gd name="connsiteY17" fmla="*/ 1464733 h 2137833"/>
                <a:gd name="connsiteX18" fmla="*/ 2544234 w 4182534"/>
                <a:gd name="connsiteY18" fmla="*/ 1418166 h 2137833"/>
                <a:gd name="connsiteX19" fmla="*/ 2396067 w 4182534"/>
                <a:gd name="connsiteY19" fmla="*/ 1418166 h 2137833"/>
                <a:gd name="connsiteX20" fmla="*/ 2396067 w 4182534"/>
                <a:gd name="connsiteY20" fmla="*/ 1363133 h 2137833"/>
                <a:gd name="connsiteX21" fmla="*/ 2260600 w 4182534"/>
                <a:gd name="connsiteY21" fmla="*/ 1363133 h 2137833"/>
                <a:gd name="connsiteX22" fmla="*/ 2260600 w 4182534"/>
                <a:gd name="connsiteY22" fmla="*/ 1316566 h 2137833"/>
                <a:gd name="connsiteX23" fmla="*/ 2150534 w 4182534"/>
                <a:gd name="connsiteY23" fmla="*/ 1316566 h 2137833"/>
                <a:gd name="connsiteX24" fmla="*/ 2150534 w 4182534"/>
                <a:gd name="connsiteY24" fmla="*/ 1265766 h 2137833"/>
                <a:gd name="connsiteX25" fmla="*/ 2125134 w 4182534"/>
                <a:gd name="connsiteY25" fmla="*/ 1265766 h 2137833"/>
                <a:gd name="connsiteX26" fmla="*/ 2125134 w 4182534"/>
                <a:gd name="connsiteY26" fmla="*/ 1206500 h 2137833"/>
                <a:gd name="connsiteX27" fmla="*/ 2010834 w 4182534"/>
                <a:gd name="connsiteY27" fmla="*/ 1206500 h 2137833"/>
                <a:gd name="connsiteX28" fmla="*/ 2010834 w 4182534"/>
                <a:gd name="connsiteY28" fmla="*/ 1151466 h 2137833"/>
                <a:gd name="connsiteX29" fmla="*/ 1998134 w 4182534"/>
                <a:gd name="connsiteY29" fmla="*/ 1151466 h 2137833"/>
                <a:gd name="connsiteX30" fmla="*/ 1998134 w 4182534"/>
                <a:gd name="connsiteY30" fmla="*/ 1096433 h 2137833"/>
                <a:gd name="connsiteX31" fmla="*/ 1985434 w 4182534"/>
                <a:gd name="connsiteY31" fmla="*/ 1096433 h 2137833"/>
                <a:gd name="connsiteX32" fmla="*/ 1985434 w 4182534"/>
                <a:gd name="connsiteY32" fmla="*/ 1049866 h 2137833"/>
                <a:gd name="connsiteX33" fmla="*/ 1833034 w 4182534"/>
                <a:gd name="connsiteY33" fmla="*/ 1049866 h 2137833"/>
                <a:gd name="connsiteX34" fmla="*/ 1833034 w 4182534"/>
                <a:gd name="connsiteY34" fmla="*/ 994833 h 2137833"/>
                <a:gd name="connsiteX35" fmla="*/ 1697567 w 4182534"/>
                <a:gd name="connsiteY35" fmla="*/ 994833 h 2137833"/>
                <a:gd name="connsiteX36" fmla="*/ 1697567 w 4182534"/>
                <a:gd name="connsiteY36" fmla="*/ 944033 h 2137833"/>
                <a:gd name="connsiteX37" fmla="*/ 1439334 w 4182534"/>
                <a:gd name="connsiteY37" fmla="*/ 944033 h 2137833"/>
                <a:gd name="connsiteX38" fmla="*/ 1439334 w 4182534"/>
                <a:gd name="connsiteY38" fmla="*/ 889000 h 2137833"/>
                <a:gd name="connsiteX39" fmla="*/ 1418167 w 4182534"/>
                <a:gd name="connsiteY39" fmla="*/ 889000 h 2137833"/>
                <a:gd name="connsiteX40" fmla="*/ 1418167 w 4182534"/>
                <a:gd name="connsiteY40" fmla="*/ 846666 h 2137833"/>
                <a:gd name="connsiteX41" fmla="*/ 1329267 w 4182534"/>
                <a:gd name="connsiteY41" fmla="*/ 846666 h 2137833"/>
                <a:gd name="connsiteX42" fmla="*/ 1329267 w 4182534"/>
                <a:gd name="connsiteY42" fmla="*/ 795866 h 2137833"/>
                <a:gd name="connsiteX43" fmla="*/ 1274234 w 4182534"/>
                <a:gd name="connsiteY43" fmla="*/ 795866 h 2137833"/>
                <a:gd name="connsiteX44" fmla="*/ 1274234 w 4182534"/>
                <a:gd name="connsiteY44" fmla="*/ 745066 h 2137833"/>
                <a:gd name="connsiteX45" fmla="*/ 1253067 w 4182534"/>
                <a:gd name="connsiteY45" fmla="*/ 745066 h 2137833"/>
                <a:gd name="connsiteX46" fmla="*/ 1253067 w 4182534"/>
                <a:gd name="connsiteY46" fmla="*/ 698500 h 2137833"/>
                <a:gd name="connsiteX47" fmla="*/ 1126067 w 4182534"/>
                <a:gd name="connsiteY47" fmla="*/ 698500 h 2137833"/>
                <a:gd name="connsiteX48" fmla="*/ 1126067 w 4182534"/>
                <a:gd name="connsiteY48" fmla="*/ 639233 h 2137833"/>
                <a:gd name="connsiteX49" fmla="*/ 1016000 w 4182534"/>
                <a:gd name="connsiteY49" fmla="*/ 639233 h 2137833"/>
                <a:gd name="connsiteX50" fmla="*/ 1016000 w 4182534"/>
                <a:gd name="connsiteY50" fmla="*/ 579966 h 2137833"/>
                <a:gd name="connsiteX51" fmla="*/ 905934 w 4182534"/>
                <a:gd name="connsiteY51" fmla="*/ 579966 h 2137833"/>
                <a:gd name="connsiteX52" fmla="*/ 905934 w 4182534"/>
                <a:gd name="connsiteY52" fmla="*/ 546100 h 2137833"/>
                <a:gd name="connsiteX53" fmla="*/ 872067 w 4182534"/>
                <a:gd name="connsiteY53" fmla="*/ 546100 h 2137833"/>
                <a:gd name="connsiteX54" fmla="*/ 872067 w 4182534"/>
                <a:gd name="connsiteY54" fmla="*/ 474133 h 2137833"/>
                <a:gd name="connsiteX55" fmla="*/ 753534 w 4182534"/>
                <a:gd name="connsiteY55" fmla="*/ 474133 h 2137833"/>
                <a:gd name="connsiteX56" fmla="*/ 753534 w 4182534"/>
                <a:gd name="connsiteY56" fmla="*/ 427566 h 2137833"/>
                <a:gd name="connsiteX57" fmla="*/ 592667 w 4182534"/>
                <a:gd name="connsiteY57" fmla="*/ 427566 h 2137833"/>
                <a:gd name="connsiteX58" fmla="*/ 592667 w 4182534"/>
                <a:gd name="connsiteY58" fmla="*/ 372533 h 2137833"/>
                <a:gd name="connsiteX59" fmla="*/ 516467 w 4182534"/>
                <a:gd name="connsiteY59" fmla="*/ 372533 h 2137833"/>
                <a:gd name="connsiteX60" fmla="*/ 516467 w 4182534"/>
                <a:gd name="connsiteY60" fmla="*/ 372533 h 2137833"/>
                <a:gd name="connsiteX61" fmla="*/ 516467 w 4182534"/>
                <a:gd name="connsiteY61" fmla="*/ 334433 h 2137833"/>
                <a:gd name="connsiteX62" fmla="*/ 474134 w 4182534"/>
                <a:gd name="connsiteY62" fmla="*/ 334433 h 2137833"/>
                <a:gd name="connsiteX63" fmla="*/ 474134 w 4182534"/>
                <a:gd name="connsiteY63" fmla="*/ 287866 h 2137833"/>
                <a:gd name="connsiteX64" fmla="*/ 402167 w 4182534"/>
                <a:gd name="connsiteY64" fmla="*/ 287866 h 2137833"/>
                <a:gd name="connsiteX65" fmla="*/ 402167 w 4182534"/>
                <a:gd name="connsiteY65" fmla="*/ 232833 h 2137833"/>
                <a:gd name="connsiteX66" fmla="*/ 279400 w 4182534"/>
                <a:gd name="connsiteY66" fmla="*/ 232833 h 2137833"/>
                <a:gd name="connsiteX67" fmla="*/ 279400 w 4182534"/>
                <a:gd name="connsiteY67" fmla="*/ 165100 h 2137833"/>
                <a:gd name="connsiteX68" fmla="*/ 258234 w 4182534"/>
                <a:gd name="connsiteY68" fmla="*/ 165100 h 2137833"/>
                <a:gd name="connsiteX69" fmla="*/ 258234 w 4182534"/>
                <a:gd name="connsiteY69" fmla="*/ 148166 h 2137833"/>
                <a:gd name="connsiteX70" fmla="*/ 165100 w 4182534"/>
                <a:gd name="connsiteY70" fmla="*/ 148166 h 2137833"/>
                <a:gd name="connsiteX71" fmla="*/ 165100 w 4182534"/>
                <a:gd name="connsiteY71" fmla="*/ 97366 h 2137833"/>
                <a:gd name="connsiteX72" fmla="*/ 122767 w 4182534"/>
                <a:gd name="connsiteY72" fmla="*/ 97366 h 2137833"/>
                <a:gd name="connsiteX73" fmla="*/ 122767 w 4182534"/>
                <a:gd name="connsiteY73" fmla="*/ 50800 h 2137833"/>
                <a:gd name="connsiteX74" fmla="*/ 46567 w 4182534"/>
                <a:gd name="connsiteY74" fmla="*/ 50800 h 2137833"/>
                <a:gd name="connsiteX75" fmla="*/ 46567 w 4182534"/>
                <a:gd name="connsiteY75" fmla="*/ 0 h 2137833"/>
                <a:gd name="connsiteX76" fmla="*/ 0 w 4182534"/>
                <a:gd name="connsiteY76" fmla="*/ 0 h 2137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182534" h="2137833">
                  <a:moveTo>
                    <a:pt x="4182534" y="2137833"/>
                  </a:moveTo>
                  <a:lnTo>
                    <a:pt x="3924300" y="2137833"/>
                  </a:lnTo>
                  <a:lnTo>
                    <a:pt x="3924300" y="1968500"/>
                  </a:lnTo>
                  <a:lnTo>
                    <a:pt x="3911600" y="1968500"/>
                  </a:lnTo>
                  <a:lnTo>
                    <a:pt x="3911600" y="1811866"/>
                  </a:lnTo>
                  <a:lnTo>
                    <a:pt x="3670300" y="1811866"/>
                  </a:lnTo>
                  <a:lnTo>
                    <a:pt x="3670300" y="1731433"/>
                  </a:lnTo>
                  <a:lnTo>
                    <a:pt x="2806700" y="1731433"/>
                  </a:lnTo>
                  <a:lnTo>
                    <a:pt x="2806700" y="1676400"/>
                  </a:lnTo>
                  <a:lnTo>
                    <a:pt x="2764367" y="1676400"/>
                  </a:lnTo>
                  <a:lnTo>
                    <a:pt x="2764367" y="1629833"/>
                  </a:lnTo>
                  <a:lnTo>
                    <a:pt x="2743200" y="1629833"/>
                  </a:lnTo>
                  <a:lnTo>
                    <a:pt x="2743200" y="1579033"/>
                  </a:lnTo>
                  <a:lnTo>
                    <a:pt x="2696634" y="1579033"/>
                  </a:lnTo>
                  <a:lnTo>
                    <a:pt x="2696634" y="1524000"/>
                  </a:lnTo>
                  <a:lnTo>
                    <a:pt x="2565400" y="1524000"/>
                  </a:lnTo>
                  <a:lnTo>
                    <a:pt x="2565400" y="1464733"/>
                  </a:lnTo>
                  <a:lnTo>
                    <a:pt x="2544234" y="1464733"/>
                  </a:lnTo>
                  <a:lnTo>
                    <a:pt x="2544234" y="1418166"/>
                  </a:lnTo>
                  <a:lnTo>
                    <a:pt x="2396067" y="1418166"/>
                  </a:lnTo>
                  <a:lnTo>
                    <a:pt x="2396067" y="1363133"/>
                  </a:lnTo>
                  <a:lnTo>
                    <a:pt x="2260600" y="1363133"/>
                  </a:lnTo>
                  <a:lnTo>
                    <a:pt x="2260600" y="1316566"/>
                  </a:lnTo>
                  <a:lnTo>
                    <a:pt x="2150534" y="1316566"/>
                  </a:lnTo>
                  <a:lnTo>
                    <a:pt x="2150534" y="1265766"/>
                  </a:lnTo>
                  <a:lnTo>
                    <a:pt x="2125134" y="1265766"/>
                  </a:lnTo>
                  <a:lnTo>
                    <a:pt x="2125134" y="1206500"/>
                  </a:lnTo>
                  <a:lnTo>
                    <a:pt x="2010834" y="1206500"/>
                  </a:lnTo>
                  <a:lnTo>
                    <a:pt x="2010834" y="1151466"/>
                  </a:lnTo>
                  <a:lnTo>
                    <a:pt x="1998134" y="1151466"/>
                  </a:lnTo>
                  <a:lnTo>
                    <a:pt x="1998134" y="1096433"/>
                  </a:lnTo>
                  <a:lnTo>
                    <a:pt x="1985434" y="1096433"/>
                  </a:lnTo>
                  <a:lnTo>
                    <a:pt x="1985434" y="1049866"/>
                  </a:lnTo>
                  <a:lnTo>
                    <a:pt x="1833034" y="1049866"/>
                  </a:lnTo>
                  <a:lnTo>
                    <a:pt x="1833034" y="994833"/>
                  </a:lnTo>
                  <a:lnTo>
                    <a:pt x="1697567" y="994833"/>
                  </a:lnTo>
                  <a:lnTo>
                    <a:pt x="1697567" y="944033"/>
                  </a:lnTo>
                  <a:lnTo>
                    <a:pt x="1439334" y="944033"/>
                  </a:lnTo>
                  <a:lnTo>
                    <a:pt x="1439334" y="889000"/>
                  </a:lnTo>
                  <a:lnTo>
                    <a:pt x="1418167" y="889000"/>
                  </a:lnTo>
                  <a:lnTo>
                    <a:pt x="1418167" y="846666"/>
                  </a:lnTo>
                  <a:lnTo>
                    <a:pt x="1329267" y="846666"/>
                  </a:lnTo>
                  <a:lnTo>
                    <a:pt x="1329267" y="795866"/>
                  </a:lnTo>
                  <a:lnTo>
                    <a:pt x="1274234" y="795866"/>
                  </a:lnTo>
                  <a:lnTo>
                    <a:pt x="1274234" y="745066"/>
                  </a:lnTo>
                  <a:lnTo>
                    <a:pt x="1253067" y="745066"/>
                  </a:lnTo>
                  <a:lnTo>
                    <a:pt x="1253067" y="698500"/>
                  </a:lnTo>
                  <a:lnTo>
                    <a:pt x="1126067" y="698500"/>
                  </a:lnTo>
                  <a:lnTo>
                    <a:pt x="1126067" y="639233"/>
                  </a:lnTo>
                  <a:lnTo>
                    <a:pt x="1016000" y="639233"/>
                  </a:lnTo>
                  <a:lnTo>
                    <a:pt x="1016000" y="579966"/>
                  </a:lnTo>
                  <a:lnTo>
                    <a:pt x="905934" y="579966"/>
                  </a:lnTo>
                  <a:lnTo>
                    <a:pt x="905934" y="546100"/>
                  </a:lnTo>
                  <a:lnTo>
                    <a:pt x="872067" y="546100"/>
                  </a:lnTo>
                  <a:lnTo>
                    <a:pt x="872067" y="474133"/>
                  </a:lnTo>
                  <a:lnTo>
                    <a:pt x="753534" y="474133"/>
                  </a:lnTo>
                  <a:lnTo>
                    <a:pt x="753534" y="427566"/>
                  </a:lnTo>
                  <a:lnTo>
                    <a:pt x="592667" y="427566"/>
                  </a:lnTo>
                  <a:lnTo>
                    <a:pt x="592667" y="372533"/>
                  </a:lnTo>
                  <a:lnTo>
                    <a:pt x="516467" y="372533"/>
                  </a:lnTo>
                  <a:lnTo>
                    <a:pt x="516467" y="372533"/>
                  </a:lnTo>
                  <a:lnTo>
                    <a:pt x="516467" y="334433"/>
                  </a:lnTo>
                  <a:lnTo>
                    <a:pt x="474134" y="334433"/>
                  </a:lnTo>
                  <a:lnTo>
                    <a:pt x="474134" y="287866"/>
                  </a:lnTo>
                  <a:lnTo>
                    <a:pt x="402167" y="287866"/>
                  </a:lnTo>
                  <a:lnTo>
                    <a:pt x="402167" y="232833"/>
                  </a:lnTo>
                  <a:lnTo>
                    <a:pt x="279400" y="232833"/>
                  </a:lnTo>
                  <a:lnTo>
                    <a:pt x="279400" y="165100"/>
                  </a:lnTo>
                  <a:lnTo>
                    <a:pt x="258234" y="165100"/>
                  </a:lnTo>
                  <a:lnTo>
                    <a:pt x="258234" y="148166"/>
                  </a:lnTo>
                  <a:lnTo>
                    <a:pt x="165100" y="148166"/>
                  </a:lnTo>
                  <a:lnTo>
                    <a:pt x="165100" y="97366"/>
                  </a:lnTo>
                  <a:lnTo>
                    <a:pt x="122767" y="97366"/>
                  </a:lnTo>
                  <a:lnTo>
                    <a:pt x="122767" y="50800"/>
                  </a:lnTo>
                  <a:lnTo>
                    <a:pt x="46567" y="50800"/>
                  </a:lnTo>
                  <a:lnTo>
                    <a:pt x="46567"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60" name="Isosceles Triangle 59">
              <a:extLst>
                <a:ext uri="{FF2B5EF4-FFF2-40B4-BE49-F238E27FC236}">
                  <a16:creationId xmlns:a16="http://schemas.microsoft.com/office/drawing/2014/main" id="{2B890014-7FB8-821A-15A9-5540B8B4D27B}"/>
                </a:ext>
              </a:extLst>
            </p:cNvPr>
            <p:cNvSpPr/>
            <p:nvPr/>
          </p:nvSpPr>
          <p:spPr bwMode="auto">
            <a:xfrm>
              <a:off x="7412867" y="3379291"/>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Isosceles Triangle 61">
              <a:extLst>
                <a:ext uri="{FF2B5EF4-FFF2-40B4-BE49-F238E27FC236}">
                  <a16:creationId xmlns:a16="http://schemas.microsoft.com/office/drawing/2014/main" id="{E821DA07-4E1A-883F-070F-42DC40FB496C}"/>
                </a:ext>
              </a:extLst>
            </p:cNvPr>
            <p:cNvSpPr/>
            <p:nvPr/>
          </p:nvSpPr>
          <p:spPr bwMode="auto">
            <a:xfrm>
              <a:off x="7253584" y="3280113"/>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5919" name="Isosceles Triangle 505918">
              <a:extLst>
                <a:ext uri="{FF2B5EF4-FFF2-40B4-BE49-F238E27FC236}">
                  <a16:creationId xmlns:a16="http://schemas.microsoft.com/office/drawing/2014/main" id="{AE9148EF-B499-2D6C-01B2-BEE23F25CA6F}"/>
                </a:ext>
              </a:extLst>
            </p:cNvPr>
            <p:cNvSpPr/>
            <p:nvPr/>
          </p:nvSpPr>
          <p:spPr bwMode="auto">
            <a:xfrm>
              <a:off x="7016519" y="3178143"/>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 name="Isosceles Triangle 127">
              <a:extLst>
                <a:ext uri="{FF2B5EF4-FFF2-40B4-BE49-F238E27FC236}">
                  <a16:creationId xmlns:a16="http://schemas.microsoft.com/office/drawing/2014/main" id="{65D33894-1BCD-74D6-247F-062CAAD3C72D}"/>
                </a:ext>
              </a:extLst>
            </p:cNvPr>
            <p:cNvSpPr/>
            <p:nvPr/>
          </p:nvSpPr>
          <p:spPr bwMode="auto">
            <a:xfrm>
              <a:off x="6971602" y="3180854"/>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 name="Isosceles Triangle 129">
              <a:extLst>
                <a:ext uri="{FF2B5EF4-FFF2-40B4-BE49-F238E27FC236}">
                  <a16:creationId xmlns:a16="http://schemas.microsoft.com/office/drawing/2014/main" id="{6AD81DD1-C9B0-2B74-7F57-017F627CDAAB}"/>
                </a:ext>
              </a:extLst>
            </p:cNvPr>
            <p:cNvSpPr/>
            <p:nvPr/>
          </p:nvSpPr>
          <p:spPr bwMode="auto">
            <a:xfrm>
              <a:off x="6689016" y="2933021"/>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 name="Isosceles Triangle 131">
              <a:extLst>
                <a:ext uri="{FF2B5EF4-FFF2-40B4-BE49-F238E27FC236}">
                  <a16:creationId xmlns:a16="http://schemas.microsoft.com/office/drawing/2014/main" id="{6E8BAC50-CD9D-8A0C-8601-299E062D762B}"/>
                </a:ext>
              </a:extLst>
            </p:cNvPr>
            <p:cNvSpPr/>
            <p:nvPr/>
          </p:nvSpPr>
          <p:spPr bwMode="auto">
            <a:xfrm>
              <a:off x="9904273" y="4520436"/>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 name="Isosceles Triangle 138">
              <a:extLst>
                <a:ext uri="{FF2B5EF4-FFF2-40B4-BE49-F238E27FC236}">
                  <a16:creationId xmlns:a16="http://schemas.microsoft.com/office/drawing/2014/main" id="{46F8E167-8AC7-3163-9632-83CDBF977163}"/>
                </a:ext>
              </a:extLst>
            </p:cNvPr>
            <p:cNvSpPr/>
            <p:nvPr/>
          </p:nvSpPr>
          <p:spPr bwMode="auto">
            <a:xfrm>
              <a:off x="9983478" y="4520436"/>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 name="Isosceles Triangle 139">
              <a:extLst>
                <a:ext uri="{FF2B5EF4-FFF2-40B4-BE49-F238E27FC236}">
                  <a16:creationId xmlns:a16="http://schemas.microsoft.com/office/drawing/2014/main" id="{E95FD7DF-030A-A1BA-B885-3DDC62815B10}"/>
                </a:ext>
              </a:extLst>
            </p:cNvPr>
            <p:cNvSpPr/>
            <p:nvPr/>
          </p:nvSpPr>
          <p:spPr bwMode="auto">
            <a:xfrm>
              <a:off x="10018898" y="4520436"/>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 name="Isosceles Triangle 140">
              <a:extLst>
                <a:ext uri="{FF2B5EF4-FFF2-40B4-BE49-F238E27FC236}">
                  <a16:creationId xmlns:a16="http://schemas.microsoft.com/office/drawing/2014/main" id="{C71B333C-2EFA-208B-58B9-B2EAA280BC4C}"/>
                </a:ext>
              </a:extLst>
            </p:cNvPr>
            <p:cNvSpPr/>
            <p:nvPr/>
          </p:nvSpPr>
          <p:spPr bwMode="auto">
            <a:xfrm>
              <a:off x="10087857" y="4520436"/>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 name="Isosceles Triangle 141">
              <a:extLst>
                <a:ext uri="{FF2B5EF4-FFF2-40B4-BE49-F238E27FC236}">
                  <a16:creationId xmlns:a16="http://schemas.microsoft.com/office/drawing/2014/main" id="{9C8F4302-F97D-B925-7DF5-6C937C5DC2AE}"/>
                </a:ext>
              </a:extLst>
            </p:cNvPr>
            <p:cNvSpPr/>
            <p:nvPr/>
          </p:nvSpPr>
          <p:spPr bwMode="auto">
            <a:xfrm>
              <a:off x="10141759" y="4598541"/>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 name="Isosceles Triangle 142">
              <a:extLst>
                <a:ext uri="{FF2B5EF4-FFF2-40B4-BE49-F238E27FC236}">
                  <a16:creationId xmlns:a16="http://schemas.microsoft.com/office/drawing/2014/main" id="{0DE1ECE8-D3ED-657E-6BB3-02C313EF0A7F}"/>
                </a:ext>
              </a:extLst>
            </p:cNvPr>
            <p:cNvSpPr/>
            <p:nvPr/>
          </p:nvSpPr>
          <p:spPr bwMode="auto">
            <a:xfrm>
              <a:off x="10203857" y="4598541"/>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 name="Isosceles Triangle 143">
              <a:extLst>
                <a:ext uri="{FF2B5EF4-FFF2-40B4-BE49-F238E27FC236}">
                  <a16:creationId xmlns:a16="http://schemas.microsoft.com/office/drawing/2014/main" id="{5E495B4E-A75C-072B-47BF-78CC9EB14F0A}"/>
                </a:ext>
              </a:extLst>
            </p:cNvPr>
            <p:cNvSpPr/>
            <p:nvPr/>
          </p:nvSpPr>
          <p:spPr bwMode="auto">
            <a:xfrm>
              <a:off x="10240047" y="4598541"/>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 name="Isosceles Triangle 144">
              <a:extLst>
                <a:ext uri="{FF2B5EF4-FFF2-40B4-BE49-F238E27FC236}">
                  <a16:creationId xmlns:a16="http://schemas.microsoft.com/office/drawing/2014/main" id="{A8F147DB-4FFF-0EF0-94DE-9E702494298D}"/>
                </a:ext>
              </a:extLst>
            </p:cNvPr>
            <p:cNvSpPr/>
            <p:nvPr/>
          </p:nvSpPr>
          <p:spPr bwMode="auto">
            <a:xfrm>
              <a:off x="10328065" y="4598541"/>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 name="Isosceles Triangle 145">
              <a:extLst>
                <a:ext uri="{FF2B5EF4-FFF2-40B4-BE49-F238E27FC236}">
                  <a16:creationId xmlns:a16="http://schemas.microsoft.com/office/drawing/2014/main" id="{5C441268-5FEF-43CD-F3A0-8AEC3092085E}"/>
                </a:ext>
              </a:extLst>
            </p:cNvPr>
            <p:cNvSpPr/>
            <p:nvPr/>
          </p:nvSpPr>
          <p:spPr bwMode="auto">
            <a:xfrm>
              <a:off x="10386233" y="4935290"/>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 name="Isosceles Triangle 146">
              <a:extLst>
                <a:ext uri="{FF2B5EF4-FFF2-40B4-BE49-F238E27FC236}">
                  <a16:creationId xmlns:a16="http://schemas.microsoft.com/office/drawing/2014/main" id="{D68B3179-AB4A-F859-7299-EB81514D901F}"/>
                </a:ext>
              </a:extLst>
            </p:cNvPr>
            <p:cNvSpPr/>
            <p:nvPr/>
          </p:nvSpPr>
          <p:spPr bwMode="auto">
            <a:xfrm>
              <a:off x="10433750" y="4935290"/>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8" name="Isosceles Triangle 147">
              <a:extLst>
                <a:ext uri="{FF2B5EF4-FFF2-40B4-BE49-F238E27FC236}">
                  <a16:creationId xmlns:a16="http://schemas.microsoft.com/office/drawing/2014/main" id="{A5D7A43E-DAA7-BFF3-DC4A-38CB7AAF19E1}"/>
                </a:ext>
              </a:extLst>
            </p:cNvPr>
            <p:cNvSpPr/>
            <p:nvPr/>
          </p:nvSpPr>
          <p:spPr bwMode="auto">
            <a:xfrm>
              <a:off x="10500688" y="4935290"/>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 name="Isosceles Triangle 148">
              <a:extLst>
                <a:ext uri="{FF2B5EF4-FFF2-40B4-BE49-F238E27FC236}">
                  <a16:creationId xmlns:a16="http://schemas.microsoft.com/office/drawing/2014/main" id="{7FF66413-A4EE-6D13-BC03-094D4D444F1F}"/>
                </a:ext>
              </a:extLst>
            </p:cNvPr>
            <p:cNvSpPr/>
            <p:nvPr/>
          </p:nvSpPr>
          <p:spPr bwMode="auto">
            <a:xfrm>
              <a:off x="10627665" y="4935290"/>
              <a:ext cx="93000" cy="80172"/>
            </a:xfrm>
            <a:prstGeom prst="triangl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52" name="TextBox 151">
            <a:extLst>
              <a:ext uri="{FF2B5EF4-FFF2-40B4-BE49-F238E27FC236}">
                <a16:creationId xmlns:a16="http://schemas.microsoft.com/office/drawing/2014/main" id="{E0D3BD7D-8F27-D5CC-04A4-E88323465DC8}"/>
              </a:ext>
            </a:extLst>
          </p:cNvPr>
          <p:cNvSpPr txBox="1"/>
          <p:nvPr/>
        </p:nvSpPr>
        <p:spPr bwMode="auto">
          <a:xfrm>
            <a:off x="5790418" y="5359293"/>
            <a:ext cx="787395" cy="707886"/>
          </a:xfrm>
          <a:prstGeom prst="rect">
            <a:avLst/>
          </a:prstGeom>
          <a:noFill/>
          <a:ln>
            <a:noFill/>
          </a:ln>
        </p:spPr>
        <p:txBody>
          <a:bodyPr wrap="none" rtlCol="0" anchor="b" anchorCtr="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at </a:t>
            </a:r>
            <a:b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Risk, n</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000" b="0" i="0" u="none" strike="noStrike" kern="1200" cap="none" spc="0" normalizeH="0" baseline="0" noProof="0" dirty="0">
                <a:ln>
                  <a:noFill/>
                </a:ln>
                <a:solidFill>
                  <a:schemeClr val="accent1"/>
                </a:solidFill>
                <a:effectLst/>
                <a:uLnTx/>
                <a:uFillTx/>
                <a:latin typeface="Calibri" panose="020F0502020204030204" pitchFamily="34" charset="0"/>
                <a:ea typeface="+mn-ea"/>
                <a:cs typeface="Calibri" panose="020F0502020204030204" pitchFamily="34" charset="0"/>
              </a:rPr>
              <a:t>EPd</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Pd</a:t>
            </a:r>
          </a:p>
        </p:txBody>
      </p:sp>
      <p:sp>
        <p:nvSpPr>
          <p:cNvPr id="150" name="Text Box 11">
            <a:extLst>
              <a:ext uri="{FF2B5EF4-FFF2-40B4-BE49-F238E27FC236}">
                <a16:creationId xmlns:a16="http://schemas.microsoft.com/office/drawing/2014/main" id="{7E53F578-A356-C598-E980-D9625F3DFA9B}"/>
              </a:ext>
            </a:extLst>
          </p:cNvPr>
          <p:cNvSpPr txBox="1">
            <a:spLocks noChangeArrowheads="1"/>
          </p:cNvSpPr>
          <p:nvPr/>
        </p:nvSpPr>
        <p:spPr bwMode="auto">
          <a:xfrm>
            <a:off x="423964" y="6418536"/>
            <a:ext cx="80105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377" rtl="0" eaLnBrk="0" fontAlgn="base" latinLnBrk="0" hangingPunct="0">
              <a:lnSpc>
                <a:spcPct val="90000"/>
              </a:lnSpc>
              <a:spcBef>
                <a:spcPct val="0"/>
              </a:spcBef>
              <a:spcAft>
                <a:spcPct val="0"/>
              </a:spcAft>
              <a:buClrTx/>
              <a:buSzTx/>
              <a:buFontTx/>
              <a:buNone/>
              <a:tabLst>
                <a:tab pos="861462" algn="l"/>
                <a:tab pos="1727157" algn="l"/>
                <a:tab pos="2592853" algn="l"/>
                <a:tab pos="3458547" algn="l"/>
                <a:tab pos="4326359" algn="l"/>
              </a:tabLst>
              <a:defRPr/>
            </a:pPr>
            <a:r>
              <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Arial Unicode MS" panose="020B0604020202020204" pitchFamily="34" charset="-128"/>
                <a:cs typeface="Calibri" panose="020F0502020204030204" pitchFamily="34" charset="0"/>
              </a:rPr>
              <a:t>Dimopoulos. NEJM. 2018;379:1811. Dimopoulos. JCO. </a:t>
            </a:r>
            <a:r>
              <a:rPr kumimoji="0" lang="it-IT" altLang="en-US" sz="1200" b="0" i="0" u="none" strike="noStrike" kern="1200" cap="none" spc="0" normalizeH="0" baseline="0" noProof="0">
                <a:ln>
                  <a:noFill/>
                </a:ln>
                <a:solidFill>
                  <a:srgbClr val="455560"/>
                </a:solidFill>
                <a:effectLst/>
                <a:uLnTx/>
                <a:uFillTx/>
                <a:latin typeface="Calibri" panose="020F0502020204030204" pitchFamily="34" charset="0"/>
                <a:ea typeface="Arial Unicode MS" panose="020B0604020202020204" pitchFamily="34" charset="-128"/>
                <a:cs typeface="Calibri" panose="020F0502020204030204" pitchFamily="34" charset="0"/>
              </a:rPr>
              <a:t>2023;41:568.</a:t>
            </a:r>
            <a:endPar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Arial Unicode MS" panose="020B0604020202020204" pitchFamily="34" charset="-128"/>
              <a:cs typeface="Calibri" panose="020F0502020204030204" pitchFamily="34" charset="0"/>
            </a:endParaRPr>
          </a:p>
        </p:txBody>
      </p:sp>
    </p:spTree>
    <p:extLst>
      <p:ext uri="{BB962C8B-B14F-4D97-AF65-F5344CB8AC3E}">
        <p14:creationId xmlns:p14="http://schemas.microsoft.com/office/powerpoint/2010/main" val="3072353536"/>
      </p:ext>
    </p:extLst>
  </p:cSld>
  <p:clrMapOvr>
    <a:masterClrMapping/>
  </p:clrMapOvr>
  <p:transition spd="slow"/>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Anti-CD38 Antibody Toxicity Considerations</a:t>
            </a:r>
          </a:p>
        </p:txBody>
      </p:sp>
      <p:sp>
        <p:nvSpPr>
          <p:cNvPr id="9219" name="Rectangle 3">
            <a:extLst>
              <a:ext uri="{FF2B5EF4-FFF2-40B4-BE49-F238E27FC236}">
                <a16:creationId xmlns:a16="http://schemas.microsoft.com/office/drawing/2014/main" id="{D25C30B9-DB9B-4F0D-825F-3ADFC7E0F72C}"/>
              </a:ext>
            </a:extLst>
          </p:cNvPr>
          <p:cNvSpPr>
            <a:spLocks noGrp="1" noChangeArrowheads="1"/>
          </p:cNvSpPr>
          <p:nvPr>
            <p:ph idx="1"/>
          </p:nvPr>
        </p:nvSpPr>
        <p:spPr/>
        <p:txBody>
          <a:bodyPr/>
          <a:lstStyle/>
          <a:p>
            <a:r>
              <a:rPr lang="en-US" altLang="en-US" sz="2400" dirty="0"/>
              <a:t>Increased risk for infectious complications</a:t>
            </a:r>
          </a:p>
          <a:p>
            <a:pPr lvl="1"/>
            <a:r>
              <a:rPr lang="en-US" altLang="en-US" sz="2200" dirty="0"/>
              <a:t>Evaluate hepatitis B viral serologies at baseline</a:t>
            </a:r>
          </a:p>
          <a:p>
            <a:pPr lvl="1"/>
            <a:r>
              <a:rPr lang="en-US" altLang="en-US" sz="2200" dirty="0"/>
              <a:t>Herpes zoster prophylaxis (acyclovir, valacyclovir)</a:t>
            </a:r>
          </a:p>
          <a:p>
            <a:pPr lvl="1"/>
            <a:r>
              <a:rPr lang="en-US" altLang="en-US" sz="2200" dirty="0"/>
              <a:t>Hypogammaglobulinemia may occur; consider IVIG with recurrent infections</a:t>
            </a:r>
          </a:p>
          <a:p>
            <a:pPr lvl="1"/>
            <a:r>
              <a:rPr lang="en-US" altLang="en-US" sz="2200" dirty="0"/>
              <a:t>May affect vaccine efficacy; less robust response to COVID-19 vaccine observed</a:t>
            </a:r>
          </a:p>
          <a:p>
            <a:r>
              <a:rPr lang="en-US" altLang="en-US" sz="2400" dirty="0"/>
              <a:t>Interference with antibody screening/crossmatching</a:t>
            </a:r>
          </a:p>
          <a:p>
            <a:pPr lvl="1"/>
            <a:r>
              <a:rPr lang="en-US" altLang="en-US" sz="2200" dirty="0"/>
              <a:t>Disrupts Coombs test; type and screen prior to therapy</a:t>
            </a:r>
            <a:r>
              <a:rPr lang="en-US" altLang="en-US" sz="2400" dirty="0"/>
              <a:t>	</a:t>
            </a:r>
          </a:p>
          <a:p>
            <a:r>
              <a:rPr lang="en-US" altLang="en-US" sz="2400" dirty="0"/>
              <a:t>Infusion-related reactions: give appropriate premedications</a:t>
            </a:r>
          </a:p>
          <a:p>
            <a:pPr lvl="1"/>
            <a:r>
              <a:rPr lang="en-US" altLang="en-US" sz="2200" dirty="0"/>
              <a:t>Consider montelukast with initial daratumumab doses</a:t>
            </a:r>
          </a:p>
          <a:p>
            <a:endParaRPr lang="en-US" altLang="en-US" dirty="0"/>
          </a:p>
          <a:p>
            <a:endParaRPr lang="en-US" altLang="en-US" dirty="0"/>
          </a:p>
        </p:txBody>
      </p:sp>
      <p:sp>
        <p:nvSpPr>
          <p:cNvPr id="2" name="Text Box 11">
            <a:extLst>
              <a:ext uri="{FF2B5EF4-FFF2-40B4-BE49-F238E27FC236}">
                <a16:creationId xmlns:a16="http://schemas.microsoft.com/office/drawing/2014/main" id="{29B02D1A-768B-22D6-EFE4-B117EC2B919D}"/>
              </a:ext>
            </a:extLst>
          </p:cNvPr>
          <p:cNvSpPr txBox="1">
            <a:spLocks noChangeArrowheads="1"/>
          </p:cNvSpPr>
          <p:nvPr/>
        </p:nvSpPr>
        <p:spPr bwMode="auto">
          <a:xfrm>
            <a:off x="423964" y="6213373"/>
            <a:ext cx="80105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Daratumumab PI. Isatuximab PI. Lancman. Clin Lymphoma Myeloma Leuk</a:t>
            </a:r>
            <a:r>
              <a:rPr lang="en-US" altLang="en-US" sz="1200" b="0" i="1" dirty="0">
                <a:solidFill>
                  <a:schemeClr val="bg2"/>
                </a:solidFill>
                <a:latin typeface="Calibri" panose="020F0502020204030204" pitchFamily="34" charset="0"/>
              </a:rPr>
              <a:t>. </a:t>
            </a:r>
            <a:r>
              <a:rPr lang="en-US" altLang="en-US" sz="1200" b="0" dirty="0">
                <a:solidFill>
                  <a:schemeClr val="bg2"/>
                </a:solidFill>
                <a:latin typeface="Calibri" panose="020F0502020204030204" pitchFamily="34" charset="0"/>
              </a:rPr>
              <a:t>2021;21:e470. Moore. Clin Lymphoma Myeloma Leuk</a:t>
            </a:r>
            <a:r>
              <a:rPr lang="en-US" altLang="en-US" sz="1200" b="0" i="1" dirty="0">
                <a:solidFill>
                  <a:schemeClr val="bg2"/>
                </a:solidFill>
                <a:latin typeface="Calibri" panose="020F0502020204030204" pitchFamily="34" charset="0"/>
              </a:rPr>
              <a:t>.</a:t>
            </a:r>
            <a:r>
              <a:rPr lang="en-US" altLang="en-US" sz="1200" b="0" dirty="0">
                <a:solidFill>
                  <a:schemeClr val="bg2"/>
                </a:solidFill>
                <a:latin typeface="Calibri" panose="020F0502020204030204" pitchFamily="34" charset="0"/>
              </a:rPr>
              <a:t> 2020;20:e777. Henriquez. Blood. 2022;139:942.</a:t>
            </a:r>
          </a:p>
        </p:txBody>
      </p:sp>
    </p:spTree>
    <p:extLst>
      <p:ext uri="{BB962C8B-B14F-4D97-AF65-F5344CB8AC3E}">
        <p14:creationId xmlns:p14="http://schemas.microsoft.com/office/powerpoint/2010/main" val="2524828586"/>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p:txBody>
          <a:bodyPr/>
          <a:lstStyle/>
          <a:p>
            <a:r>
              <a:rPr lang="en-US" altLang="en-US" dirty="0"/>
              <a:t>STORM: Phase II Trial of Selinexor and Dexamethasone in Heavily Pretreated Multiple Myeloma</a:t>
            </a:r>
          </a:p>
        </p:txBody>
      </p:sp>
      <p:sp>
        <p:nvSpPr>
          <p:cNvPr id="6" name="Content Placeholder 5">
            <a:extLst>
              <a:ext uri="{FF2B5EF4-FFF2-40B4-BE49-F238E27FC236}">
                <a16:creationId xmlns:a16="http://schemas.microsoft.com/office/drawing/2014/main" id="{9805AB4E-E75C-40BC-B470-7B0FC67A0EB2}"/>
              </a:ext>
            </a:extLst>
          </p:cNvPr>
          <p:cNvSpPr>
            <a:spLocks noGrp="1"/>
          </p:cNvSpPr>
          <p:nvPr>
            <p:ph idx="1"/>
          </p:nvPr>
        </p:nvSpPr>
        <p:spPr>
          <a:xfrm>
            <a:off x="604675" y="3194038"/>
            <a:ext cx="5491325" cy="3074024"/>
          </a:xfrm>
        </p:spPr>
        <p:txBody>
          <a:bodyPr/>
          <a:lstStyle/>
          <a:p>
            <a:pPr lvl="0"/>
            <a:r>
              <a:rPr lang="en-US" sz="2000" b="1" noProof="0" dirty="0"/>
              <a:t>Primary endpoint: </a:t>
            </a:r>
            <a:r>
              <a:rPr lang="en-US" sz="2000" noProof="0" dirty="0"/>
              <a:t>ORR</a:t>
            </a:r>
          </a:p>
          <a:p>
            <a:r>
              <a:rPr lang="en-US" altLang="en-US" sz="2000" dirty="0"/>
              <a:t>PR in 2 patients with prior PD following </a:t>
            </a:r>
            <a:br>
              <a:rPr lang="en-US" altLang="en-US" sz="2000" dirty="0"/>
            </a:br>
            <a:r>
              <a:rPr lang="en-US" altLang="en-US" sz="2000" dirty="0"/>
              <a:t>CAR T-cell therapy</a:t>
            </a:r>
          </a:p>
          <a:p>
            <a:r>
              <a:rPr lang="en-US" altLang="en-US" sz="2000" dirty="0"/>
              <a:t>Median DoR: 4.4 mo</a:t>
            </a:r>
            <a:endParaRPr lang="en-US" sz="2000" noProof="0" dirty="0"/>
          </a:p>
        </p:txBody>
      </p:sp>
      <p:grpSp>
        <p:nvGrpSpPr>
          <p:cNvPr id="2" name="Group 1">
            <a:extLst>
              <a:ext uri="{FF2B5EF4-FFF2-40B4-BE49-F238E27FC236}">
                <a16:creationId xmlns:a16="http://schemas.microsoft.com/office/drawing/2014/main" id="{41E94A20-D67F-485B-8A54-9889B7E7847D}"/>
              </a:ext>
            </a:extLst>
          </p:cNvPr>
          <p:cNvGrpSpPr/>
          <p:nvPr/>
        </p:nvGrpSpPr>
        <p:grpSpPr>
          <a:xfrm>
            <a:off x="1203273" y="1536573"/>
            <a:ext cx="9144403" cy="1200329"/>
            <a:chOff x="523317" y="2524090"/>
            <a:chExt cx="9144403" cy="1200329"/>
          </a:xfrm>
        </p:grpSpPr>
        <p:sp>
          <p:nvSpPr>
            <p:cNvPr id="19460" name="Text Box 45">
              <a:extLst>
                <a:ext uri="{FF2B5EF4-FFF2-40B4-BE49-F238E27FC236}">
                  <a16:creationId xmlns:a16="http://schemas.microsoft.com/office/drawing/2014/main" id="{73BB8788-EA93-4F80-B091-B8486BEE8697}"/>
                </a:ext>
              </a:extLst>
            </p:cNvPr>
            <p:cNvSpPr txBox="1">
              <a:spLocks noChangeArrowheads="1"/>
            </p:cNvSpPr>
            <p:nvPr/>
          </p:nvSpPr>
          <p:spPr bwMode="auto">
            <a:xfrm>
              <a:off x="523317" y="2524090"/>
              <a:ext cx="311278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a:t>
              </a:r>
              <a:r>
                <a:rPr lang="en-GB" altLang="en-US" sz="1800" b="0" dirty="0">
                  <a:solidFill>
                    <a:srgbClr val="000000"/>
                  </a:solidFill>
                  <a:latin typeface="Calibri" panose="020F0502020204030204" pitchFamily="34" charset="0"/>
                </a:rPr>
                <a:t>triple-class </a:t>
              </a: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refractory MM and adequate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organ function</a:t>
              </a:r>
              <a:endParaRPr kumimoji="0" lang="en-GB" altLang="en-US" sz="18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122)</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6" name="Line 52">
              <a:extLst>
                <a:ext uri="{FF2B5EF4-FFF2-40B4-BE49-F238E27FC236}">
                  <a16:creationId xmlns:a16="http://schemas.microsoft.com/office/drawing/2014/main" id="{0F729731-E6F4-4BDC-9F35-CDCC6ECE6B4C}"/>
                </a:ext>
              </a:extLst>
            </p:cNvPr>
            <p:cNvSpPr>
              <a:spLocks noChangeShapeType="1"/>
            </p:cNvSpPr>
            <p:nvPr/>
          </p:nvSpPr>
          <p:spPr bwMode="auto">
            <a:xfrm>
              <a:off x="3513364" y="3110593"/>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463" name="Rectangle 49">
              <a:extLst>
                <a:ext uri="{FF2B5EF4-FFF2-40B4-BE49-F238E27FC236}">
                  <a16:creationId xmlns:a16="http://schemas.microsoft.com/office/drawing/2014/main" id="{C346F25D-ABA6-46CD-940B-7C5654E371C3}"/>
                </a:ext>
              </a:extLst>
            </p:cNvPr>
            <p:cNvSpPr>
              <a:spLocks noChangeArrowheads="1"/>
            </p:cNvSpPr>
            <p:nvPr/>
          </p:nvSpPr>
          <p:spPr bwMode="auto">
            <a:xfrm>
              <a:off x="4070413" y="2575615"/>
              <a:ext cx="3474720" cy="109728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Selinexor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80 mg PO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Dexamethasone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20 mg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BIW on Days 1, 3 x 28-day cycle</a:t>
              </a:r>
            </a:p>
          </p:txBody>
        </p:sp>
        <p:sp>
          <p:nvSpPr>
            <p:cNvPr id="15" name="Line 52">
              <a:extLst>
                <a:ext uri="{FF2B5EF4-FFF2-40B4-BE49-F238E27FC236}">
                  <a16:creationId xmlns:a16="http://schemas.microsoft.com/office/drawing/2014/main" id="{C5AF12FA-5A73-4A25-92B9-036CF51389BE}"/>
                </a:ext>
              </a:extLst>
            </p:cNvPr>
            <p:cNvSpPr>
              <a:spLocks noChangeShapeType="1"/>
            </p:cNvSpPr>
            <p:nvPr/>
          </p:nvSpPr>
          <p:spPr bwMode="auto">
            <a:xfrm>
              <a:off x="7705578" y="3110593"/>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 name="Text Box 45">
              <a:extLst>
                <a:ext uri="{FF2B5EF4-FFF2-40B4-BE49-F238E27FC236}">
                  <a16:creationId xmlns:a16="http://schemas.microsoft.com/office/drawing/2014/main" id="{D0790F2F-FC2F-4B78-809B-F4E315459769}"/>
                </a:ext>
              </a:extLst>
            </p:cNvPr>
            <p:cNvSpPr txBox="1">
              <a:spLocks noChangeArrowheads="1"/>
            </p:cNvSpPr>
            <p:nvPr/>
          </p:nvSpPr>
          <p:spPr bwMode="auto">
            <a:xfrm>
              <a:off x="7995962" y="2662589"/>
              <a:ext cx="16717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Until PD, </a:t>
              </a:r>
              <a:br>
                <a:rPr kumimoji="0" lang="en-GB"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death, or discontinuation</a:t>
              </a:r>
              <a:endPar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graphicFrame>
        <p:nvGraphicFramePr>
          <p:cNvPr id="3" name="Table 2">
            <a:extLst>
              <a:ext uri="{FF2B5EF4-FFF2-40B4-BE49-F238E27FC236}">
                <a16:creationId xmlns:a16="http://schemas.microsoft.com/office/drawing/2014/main" id="{DB3B40EE-837D-CCF7-EE78-EE04F6D0D8D7}"/>
              </a:ext>
            </a:extLst>
          </p:cNvPr>
          <p:cNvGraphicFramePr>
            <a:graphicFrameLocks noGrp="1"/>
          </p:cNvGraphicFramePr>
          <p:nvPr>
            <p:extLst>
              <p:ext uri="{D42A27DB-BD31-4B8C-83A1-F6EECF244321}">
                <p14:modId xmlns:p14="http://schemas.microsoft.com/office/powerpoint/2010/main" val="3819836481"/>
              </p:ext>
            </p:extLst>
          </p:nvPr>
        </p:nvGraphicFramePr>
        <p:xfrm>
          <a:off x="6316630" y="3179293"/>
          <a:ext cx="5189570" cy="2469156"/>
        </p:xfrm>
        <a:graphic>
          <a:graphicData uri="http://schemas.openxmlformats.org/drawingml/2006/table">
            <a:tbl>
              <a:tblPr firstRow="1" bandRow="1">
                <a:tableStyleId>{5C22544A-7EE6-4342-B048-85BDC9FD1C3A}</a:tableStyleId>
              </a:tblPr>
              <a:tblGrid>
                <a:gridCol w="2155661">
                  <a:extLst>
                    <a:ext uri="{9D8B030D-6E8A-4147-A177-3AD203B41FA5}">
                      <a16:colId xmlns:a16="http://schemas.microsoft.com/office/drawing/2014/main" val="20000"/>
                    </a:ext>
                  </a:extLst>
                </a:gridCol>
                <a:gridCol w="3033909">
                  <a:extLst>
                    <a:ext uri="{9D8B030D-6E8A-4147-A177-3AD203B41FA5}">
                      <a16:colId xmlns:a16="http://schemas.microsoft.com/office/drawing/2014/main" val="20001"/>
                    </a:ext>
                  </a:extLst>
                </a:gridCol>
              </a:tblGrid>
              <a:tr h="270910">
                <a:tc>
                  <a:txBody>
                    <a:bodyPr/>
                    <a:lstStyle/>
                    <a:p>
                      <a:r>
                        <a:rPr lang="en-US" sz="1900" dirty="0"/>
                        <a:t>Response,</a:t>
                      </a:r>
                      <a:r>
                        <a:rPr lang="en-US" sz="1900" baseline="0" dirty="0"/>
                        <a:t> %</a:t>
                      </a:r>
                      <a:endParaRPr lang="en-US" sz="1900" dirty="0"/>
                    </a:p>
                  </a:txBody>
                  <a:tcPr marL="91419" marR="91419" marT="60983" marB="60983"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900" dirty="0"/>
                        <a:t>Selinexor + Dexamethasone</a:t>
                      </a:r>
                    </a:p>
                  </a:txBody>
                  <a:tcPr marL="91419" marR="91419" marT="60983" marB="60983"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76978">
                <a:tc>
                  <a:txBody>
                    <a:bodyPr/>
                    <a:lstStyle/>
                    <a:p>
                      <a:r>
                        <a:rPr lang="en-US" sz="1900" dirty="0">
                          <a:solidFill>
                            <a:schemeClr val="bg1"/>
                          </a:solidFill>
                        </a:rPr>
                        <a:t>ORR</a:t>
                      </a:r>
                      <a:endParaRPr lang="en-US" sz="1900" b="0" dirty="0">
                        <a:solidFill>
                          <a:schemeClr val="bg1"/>
                        </a:solidFill>
                      </a:endParaRPr>
                    </a:p>
                  </a:txBody>
                  <a:tcPr marL="91419" marR="91419" marT="60983" marB="60983"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900" dirty="0">
                          <a:solidFill>
                            <a:schemeClr val="bg1"/>
                          </a:solidFill>
                        </a:rPr>
                        <a:t>26.2</a:t>
                      </a:r>
                    </a:p>
                  </a:txBody>
                  <a:tcPr marL="91419" marR="91419" marT="60983" marB="60983"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176978">
                <a:tc>
                  <a:txBody>
                    <a:bodyPr/>
                    <a:lstStyle/>
                    <a:p>
                      <a:r>
                        <a:rPr lang="en-US" sz="1900" dirty="0">
                          <a:solidFill>
                            <a:schemeClr val="bg1"/>
                          </a:solidFill>
                        </a:rPr>
                        <a:t>sCR</a:t>
                      </a:r>
                      <a:endParaRPr lang="en-US" sz="1900" b="0" dirty="0">
                        <a:solidFill>
                          <a:schemeClr val="bg1"/>
                        </a:solidFill>
                      </a:endParaRPr>
                    </a:p>
                  </a:txBody>
                  <a:tcPr marL="91419" marR="91419" marT="60983" marB="6098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900" dirty="0">
                          <a:solidFill>
                            <a:schemeClr val="bg1"/>
                          </a:solidFill>
                        </a:rPr>
                        <a:t>1.6</a:t>
                      </a:r>
                    </a:p>
                  </a:txBody>
                  <a:tcPr marL="91419" marR="91419" marT="60983" marB="6098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176978">
                <a:tc>
                  <a:txBody>
                    <a:bodyPr/>
                    <a:lstStyle/>
                    <a:p>
                      <a:r>
                        <a:rPr lang="en-US" sz="1900" dirty="0">
                          <a:solidFill>
                            <a:schemeClr val="bg1"/>
                          </a:solidFill>
                        </a:rPr>
                        <a:t>VGPR</a:t>
                      </a:r>
                      <a:endParaRPr lang="en-US" sz="1900" b="0" dirty="0">
                        <a:solidFill>
                          <a:schemeClr val="bg1"/>
                        </a:solidFill>
                      </a:endParaRPr>
                    </a:p>
                  </a:txBody>
                  <a:tcPr marL="91419" marR="91419" marT="60983" marB="6098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900" dirty="0">
                          <a:solidFill>
                            <a:schemeClr val="bg1"/>
                          </a:solidFill>
                        </a:rPr>
                        <a:t>4.9</a:t>
                      </a:r>
                    </a:p>
                  </a:txBody>
                  <a:tcPr marL="91419" marR="91419" marT="60983" marB="6098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3"/>
                  </a:ext>
                </a:extLst>
              </a:tr>
              <a:tr h="176978">
                <a:tc>
                  <a:txBody>
                    <a:bodyPr/>
                    <a:lstStyle/>
                    <a:p>
                      <a:r>
                        <a:rPr lang="en-US" sz="1900" dirty="0">
                          <a:solidFill>
                            <a:schemeClr val="bg1"/>
                          </a:solidFill>
                        </a:rPr>
                        <a:t>PR</a:t>
                      </a:r>
                      <a:endParaRPr lang="en-US" sz="1900" b="0" dirty="0">
                        <a:solidFill>
                          <a:schemeClr val="bg1"/>
                        </a:solidFill>
                      </a:endParaRPr>
                    </a:p>
                  </a:txBody>
                  <a:tcPr marL="91419" marR="91419" marT="60983" marB="6098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900" dirty="0">
                          <a:solidFill>
                            <a:schemeClr val="bg1"/>
                          </a:solidFill>
                        </a:rPr>
                        <a:t>18.9</a:t>
                      </a:r>
                    </a:p>
                  </a:txBody>
                  <a:tcPr marL="91419" marR="91419" marT="60983" marB="6098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4"/>
                  </a:ext>
                </a:extLst>
              </a:tr>
              <a:tr h="176978">
                <a:tc>
                  <a:txBody>
                    <a:bodyPr/>
                    <a:lstStyle/>
                    <a:p>
                      <a:r>
                        <a:rPr lang="en-US" sz="1900" b="0" dirty="0">
                          <a:solidFill>
                            <a:schemeClr val="bg1"/>
                          </a:solidFill>
                        </a:rPr>
                        <a:t>SD</a:t>
                      </a:r>
                    </a:p>
                  </a:txBody>
                  <a:tcPr marL="91419" marR="91419" marT="60983" marB="6098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900" dirty="0">
                          <a:solidFill>
                            <a:schemeClr val="bg1"/>
                          </a:solidFill>
                        </a:rPr>
                        <a:t>39.3</a:t>
                      </a:r>
                    </a:p>
                  </a:txBody>
                  <a:tcPr marL="91419" marR="91419" marT="60983" marB="6098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328350313"/>
                  </a:ext>
                </a:extLst>
              </a:tr>
            </a:tbl>
          </a:graphicData>
        </a:graphic>
      </p:graphicFrame>
      <p:sp>
        <p:nvSpPr>
          <p:cNvPr id="4" name="Content Placeholder 5">
            <a:extLst>
              <a:ext uri="{FF2B5EF4-FFF2-40B4-BE49-F238E27FC236}">
                <a16:creationId xmlns:a16="http://schemas.microsoft.com/office/drawing/2014/main" id="{6200E52D-A477-C3B6-70CA-AB29100E720E}"/>
              </a:ext>
            </a:extLst>
          </p:cNvPr>
          <p:cNvSpPr txBox="1">
            <a:spLocks/>
          </p:cNvSpPr>
          <p:nvPr/>
        </p:nvSpPr>
        <p:spPr bwMode="auto">
          <a:xfrm>
            <a:off x="604675" y="4896677"/>
            <a:ext cx="2952952" cy="1038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altLang="en-US" sz="2000" b="0" kern="0" dirty="0"/>
              <a:t>Median PFS: 3.7 mo</a:t>
            </a:r>
          </a:p>
          <a:p>
            <a:r>
              <a:rPr lang="en-US" altLang="en-US" sz="2000" b="0" kern="0" dirty="0"/>
              <a:t>Median OS: 8.6 mo</a:t>
            </a:r>
            <a:endParaRPr lang="en-US" sz="2000" b="0" kern="0" dirty="0"/>
          </a:p>
        </p:txBody>
      </p:sp>
      <p:sp>
        <p:nvSpPr>
          <p:cNvPr id="5" name="Text Box 11">
            <a:extLst>
              <a:ext uri="{FF2B5EF4-FFF2-40B4-BE49-F238E27FC236}">
                <a16:creationId xmlns:a16="http://schemas.microsoft.com/office/drawing/2014/main" id="{864FD77A-17F7-5523-693B-C6F9A4D554F5}"/>
              </a:ext>
            </a:extLst>
          </p:cNvPr>
          <p:cNvSpPr txBox="1">
            <a:spLocks noChangeArrowheads="1"/>
          </p:cNvSpPr>
          <p:nvPr/>
        </p:nvSpPr>
        <p:spPr bwMode="auto">
          <a:xfrm>
            <a:off x="423964" y="6416506"/>
            <a:ext cx="80105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buNone/>
            </a:pPr>
            <a:r>
              <a:rPr lang="en-US" sz="1200" b="0" dirty="0">
                <a:solidFill>
                  <a:schemeClr val="bg2"/>
                </a:solidFill>
                <a:latin typeface="Calibri" panose="020F0502020204030204" pitchFamily="34" charset="0"/>
                <a:cs typeface="Calibri" panose="020F0502020204030204" pitchFamily="34" charset="0"/>
              </a:rPr>
              <a:t>Chari. NEJM. 2019;381:727. </a:t>
            </a:r>
            <a:r>
              <a:rPr lang="it-IT" sz="1200" b="0" dirty="0">
                <a:solidFill>
                  <a:schemeClr val="bg2"/>
                </a:solidFill>
                <a:latin typeface="Calibri" panose="020F0502020204030204" pitchFamily="34" charset="0"/>
                <a:cs typeface="Calibri" panose="020F0502020204030204" pitchFamily="34" charset="0"/>
              </a:rPr>
              <a:t>Chari. Clin Lymphoma Myeloma Leuk. 2021;21:e975.</a:t>
            </a:r>
            <a:r>
              <a:rPr lang="en-US" sz="1200" b="0" dirty="0">
                <a:solidFill>
                  <a:schemeClr val="bg2"/>
                </a:solidFill>
                <a:latin typeface="Calibri" panose="020F0502020204030204" pitchFamily="34" charset="0"/>
                <a:cs typeface="Calibri" panose="020F0502020204030204" pitchFamily="34" charset="0"/>
              </a:rPr>
              <a:t> </a:t>
            </a:r>
          </a:p>
        </p:txBody>
      </p:sp>
    </p:spTree>
    <p:extLst>
      <p:ext uri="{BB962C8B-B14F-4D97-AF65-F5344CB8AC3E}">
        <p14:creationId xmlns:p14="http://schemas.microsoft.com/office/powerpoint/2010/main" val="191272431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E5E467-EDF2-4A7E-A9ED-65852D0CF7F1}"/>
              </a:ext>
            </a:extLst>
          </p:cNvPr>
          <p:cNvSpPr>
            <a:spLocks noGrp="1"/>
          </p:cNvSpPr>
          <p:nvPr>
            <p:ph type="title"/>
          </p:nvPr>
        </p:nvSpPr>
        <p:spPr/>
        <p:txBody>
          <a:bodyPr/>
          <a:lstStyle/>
          <a:p>
            <a:r>
              <a:rPr lang="en-US" dirty="0"/>
              <a:t>Phase III BOSTON: Selinexor + VD in R/R MM</a:t>
            </a:r>
            <a:br>
              <a:rPr lang="en-US" dirty="0"/>
            </a:br>
            <a:endParaRPr lang="en-US" dirty="0"/>
          </a:p>
        </p:txBody>
      </p:sp>
      <p:sp>
        <p:nvSpPr>
          <p:cNvPr id="9" name="Slide Number Placeholder 3">
            <a:extLst>
              <a:ext uri="{FF2B5EF4-FFF2-40B4-BE49-F238E27FC236}">
                <a16:creationId xmlns:a16="http://schemas.microsoft.com/office/drawing/2014/main" id="{AEC6AB89-0780-4F34-BA33-EA9963F430BC}"/>
              </a:ext>
            </a:extLst>
          </p:cNvPr>
          <p:cNvSpPr>
            <a:spLocks noGrp="1"/>
          </p:cNvSpPr>
          <p:nvPr>
            <p:ph type="sldNum" sz="quarter" idx="4294967295"/>
          </p:nvPr>
        </p:nvSpPr>
        <p:spPr>
          <a:xfrm>
            <a:off x="0" y="0"/>
            <a:ext cx="0" cy="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6B3F0F6-E8D7-9C4B-A56C-71997626A099}" type="slidenum">
              <a:rPr kumimoji="0" lang="en-US" sz="1800" b="0" i="0" u="none" strike="noStrike" kern="1200" cap="none" spc="0" normalizeH="0" baseline="0" noProof="0" smtClean="0">
                <a:ln>
                  <a:noFill/>
                </a:ln>
                <a:solidFill>
                  <a:srgbClr val="FFFFFF"/>
                </a:solidFill>
                <a:effectLst/>
                <a:uLnTx/>
                <a:uFillTx/>
                <a:latin typeface="Arial"/>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89</a:t>
            </a:fld>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67" name="Text Box 11">
            <a:extLst>
              <a:ext uri="{FF2B5EF4-FFF2-40B4-BE49-F238E27FC236}">
                <a16:creationId xmlns:a16="http://schemas.microsoft.com/office/drawing/2014/main" id="{E624EA91-D625-4C7B-AA1E-8183D6539968}"/>
              </a:ext>
            </a:extLst>
          </p:cNvPr>
          <p:cNvSpPr txBox="1">
            <a:spLocks noChangeArrowheads="1"/>
          </p:cNvSpPr>
          <p:nvPr/>
        </p:nvSpPr>
        <p:spPr bwMode="auto">
          <a:xfrm>
            <a:off x="433589" y="639536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Dimopoulos. ASCO 2020. Abstr 8501.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Grosicki. Lancet. 2020;396:1563.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20" name="Group 19">
            <a:extLst>
              <a:ext uri="{FF2B5EF4-FFF2-40B4-BE49-F238E27FC236}">
                <a16:creationId xmlns:a16="http://schemas.microsoft.com/office/drawing/2014/main" id="{F3FCB615-FDC8-7077-B35C-1FF9B098B392}"/>
              </a:ext>
            </a:extLst>
          </p:cNvPr>
          <p:cNvGrpSpPr/>
          <p:nvPr/>
        </p:nvGrpSpPr>
        <p:grpSpPr>
          <a:xfrm>
            <a:off x="9392911" y="6207927"/>
            <a:ext cx="2488502" cy="454909"/>
            <a:chOff x="9392911" y="6207927"/>
            <a:chExt cx="2488502" cy="454909"/>
          </a:xfrm>
        </p:grpSpPr>
        <p:pic>
          <p:nvPicPr>
            <p:cNvPr id="21" name="Picture 20" descr="A picture containing text, ax, wheel&#10;&#10;Description automatically generated">
              <a:extLst>
                <a:ext uri="{FF2B5EF4-FFF2-40B4-BE49-F238E27FC236}">
                  <a16:creationId xmlns:a16="http://schemas.microsoft.com/office/drawing/2014/main" id="{7EBB64ED-B0B6-87D6-B8A2-66A7828F43B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2" name="Rectangle 21">
              <a:extLst>
                <a:ext uri="{FF2B5EF4-FFF2-40B4-BE49-F238E27FC236}">
                  <a16:creationId xmlns:a16="http://schemas.microsoft.com/office/drawing/2014/main" id="{9B7A76BB-4E66-4391-0F44-603FA612674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
        <p:nvSpPr>
          <p:cNvPr id="290" name="TextBox 289">
            <a:extLst>
              <a:ext uri="{FF2B5EF4-FFF2-40B4-BE49-F238E27FC236}">
                <a16:creationId xmlns:a16="http://schemas.microsoft.com/office/drawing/2014/main" id="{026B8791-05E1-F66C-5288-A03D0C4CDF09}"/>
              </a:ext>
            </a:extLst>
          </p:cNvPr>
          <p:cNvSpPr txBox="1"/>
          <p:nvPr/>
        </p:nvSpPr>
        <p:spPr bwMode="auto">
          <a:xfrm>
            <a:off x="10309859" y="2334911"/>
            <a:ext cx="188214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Median PFS, Mo</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SVd   13.93</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Vd     9.46</a:t>
            </a:r>
          </a:p>
        </p:txBody>
      </p:sp>
      <p:grpSp>
        <p:nvGrpSpPr>
          <p:cNvPr id="6" name="Group 5">
            <a:extLst>
              <a:ext uri="{FF2B5EF4-FFF2-40B4-BE49-F238E27FC236}">
                <a16:creationId xmlns:a16="http://schemas.microsoft.com/office/drawing/2014/main" id="{1A45EE56-8658-E6F7-2F25-DBD684904C4E}"/>
              </a:ext>
            </a:extLst>
          </p:cNvPr>
          <p:cNvGrpSpPr/>
          <p:nvPr/>
        </p:nvGrpSpPr>
        <p:grpSpPr>
          <a:xfrm>
            <a:off x="5834381" y="2137534"/>
            <a:ext cx="6106381" cy="4067906"/>
            <a:chOff x="5491639" y="1760460"/>
            <a:chExt cx="6312493" cy="4067906"/>
          </a:xfrm>
        </p:grpSpPr>
        <p:sp>
          <p:nvSpPr>
            <p:cNvPr id="246" name="TextBox 245">
              <a:extLst>
                <a:ext uri="{FF2B5EF4-FFF2-40B4-BE49-F238E27FC236}">
                  <a16:creationId xmlns:a16="http://schemas.microsoft.com/office/drawing/2014/main" id="{47CADA15-E352-4FD9-874B-E0A935FE0949}"/>
                </a:ext>
              </a:extLst>
            </p:cNvPr>
            <p:cNvSpPr txBox="1"/>
            <p:nvPr/>
          </p:nvSpPr>
          <p:spPr bwMode="auto">
            <a:xfrm>
              <a:off x="6281057" y="1760460"/>
              <a:ext cx="5355772" cy="400110"/>
            </a:xfrm>
            <a:prstGeom prst="rect">
              <a:avLst/>
            </a:prstGeom>
            <a:noFill/>
            <a:ln>
              <a:noFill/>
            </a:ln>
          </p:spPr>
          <p:txBody>
            <a:bodyPr wrap="square" rtlCol="0">
              <a:spAutoFit/>
            </a:bodyPr>
            <a:lstStyle/>
            <a:p>
              <a:pPr marL="0" marR="0" lvl="0" indent="0" algn="ctr" defTabSz="914377" rtl="0" eaLnBrk="1" fontAlgn="auto" latinLnBrk="0" hangingPunct="1">
                <a:lnSpc>
                  <a:spcPct val="100000"/>
                </a:lnSpc>
                <a:spcBef>
                  <a:spcPct val="5000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PFS</a:t>
              </a:r>
            </a:p>
          </p:txBody>
        </p:sp>
        <p:grpSp>
          <p:nvGrpSpPr>
            <p:cNvPr id="3" name="Group 2">
              <a:extLst>
                <a:ext uri="{FF2B5EF4-FFF2-40B4-BE49-F238E27FC236}">
                  <a16:creationId xmlns:a16="http://schemas.microsoft.com/office/drawing/2014/main" id="{CBA97798-0B56-4662-D58F-C9AC1AB0437F}"/>
                </a:ext>
              </a:extLst>
            </p:cNvPr>
            <p:cNvGrpSpPr/>
            <p:nvPr/>
          </p:nvGrpSpPr>
          <p:grpSpPr>
            <a:xfrm>
              <a:off x="6283670" y="2278067"/>
              <a:ext cx="5435550" cy="1581810"/>
              <a:chOff x="2422869" y="1735613"/>
              <a:chExt cx="7851027" cy="1654074"/>
            </a:xfrm>
          </p:grpSpPr>
          <p:sp>
            <p:nvSpPr>
              <p:cNvPr id="4" name="Freeform: Shape 3">
                <a:extLst>
                  <a:ext uri="{FF2B5EF4-FFF2-40B4-BE49-F238E27FC236}">
                    <a16:creationId xmlns:a16="http://schemas.microsoft.com/office/drawing/2014/main" id="{1A697696-D364-FA09-41C8-573093631DAC}"/>
                  </a:ext>
                </a:extLst>
              </p:cNvPr>
              <p:cNvSpPr/>
              <p:nvPr/>
            </p:nvSpPr>
            <p:spPr bwMode="auto">
              <a:xfrm>
                <a:off x="2422869" y="1735613"/>
                <a:ext cx="2545177" cy="1013411"/>
              </a:xfrm>
              <a:custGeom>
                <a:avLst/>
                <a:gdLst>
                  <a:gd name="connsiteX0" fmla="*/ 0 w 2545177"/>
                  <a:gd name="connsiteY0" fmla="*/ 0 h 1013411"/>
                  <a:gd name="connsiteX1" fmla="*/ 198023 w 2545177"/>
                  <a:gd name="connsiteY1" fmla="*/ 0 h 1013411"/>
                  <a:gd name="connsiteX2" fmla="*/ 198023 w 2545177"/>
                  <a:gd name="connsiteY2" fmla="*/ 40769 h 1013411"/>
                  <a:gd name="connsiteX3" fmla="*/ 250441 w 2545177"/>
                  <a:gd name="connsiteY3" fmla="*/ 40769 h 1013411"/>
                  <a:gd name="connsiteX4" fmla="*/ 250441 w 2545177"/>
                  <a:gd name="connsiteY4" fmla="*/ 40769 h 1013411"/>
                  <a:gd name="connsiteX5" fmla="*/ 396046 w 2545177"/>
                  <a:gd name="connsiteY5" fmla="*/ 40769 h 1013411"/>
                  <a:gd name="connsiteX6" fmla="*/ 396046 w 2545177"/>
                  <a:gd name="connsiteY6" fmla="*/ 122308 h 1013411"/>
                  <a:gd name="connsiteX7" fmla="*/ 570772 w 2545177"/>
                  <a:gd name="connsiteY7" fmla="*/ 122308 h 1013411"/>
                  <a:gd name="connsiteX8" fmla="*/ 570772 w 2545177"/>
                  <a:gd name="connsiteY8" fmla="*/ 157253 h 1013411"/>
                  <a:gd name="connsiteX9" fmla="*/ 623190 w 2545177"/>
                  <a:gd name="connsiteY9" fmla="*/ 157253 h 1013411"/>
                  <a:gd name="connsiteX10" fmla="*/ 623190 w 2545177"/>
                  <a:gd name="connsiteY10" fmla="*/ 203847 h 1013411"/>
                  <a:gd name="connsiteX11" fmla="*/ 623190 w 2545177"/>
                  <a:gd name="connsiteY11" fmla="*/ 203847 h 1013411"/>
                  <a:gd name="connsiteX12" fmla="*/ 669783 w 2545177"/>
                  <a:gd name="connsiteY12" fmla="*/ 250440 h 1013411"/>
                  <a:gd name="connsiteX13" fmla="*/ 832861 w 2545177"/>
                  <a:gd name="connsiteY13" fmla="*/ 250440 h 1013411"/>
                  <a:gd name="connsiteX14" fmla="*/ 832861 w 2545177"/>
                  <a:gd name="connsiteY14" fmla="*/ 308683 h 1013411"/>
                  <a:gd name="connsiteX15" fmla="*/ 879455 w 2545177"/>
                  <a:gd name="connsiteY15" fmla="*/ 308683 h 1013411"/>
                  <a:gd name="connsiteX16" fmla="*/ 879455 w 2545177"/>
                  <a:gd name="connsiteY16" fmla="*/ 361100 h 1013411"/>
                  <a:gd name="connsiteX17" fmla="*/ 1025060 w 2545177"/>
                  <a:gd name="connsiteY17" fmla="*/ 361100 h 1013411"/>
                  <a:gd name="connsiteX18" fmla="*/ 1025060 w 2545177"/>
                  <a:gd name="connsiteY18" fmla="*/ 425167 h 1013411"/>
                  <a:gd name="connsiteX19" fmla="*/ 1094950 w 2545177"/>
                  <a:gd name="connsiteY19" fmla="*/ 425167 h 1013411"/>
                  <a:gd name="connsiteX20" fmla="*/ 1094950 w 2545177"/>
                  <a:gd name="connsiteY20" fmla="*/ 454288 h 1013411"/>
                  <a:gd name="connsiteX21" fmla="*/ 1246379 w 2545177"/>
                  <a:gd name="connsiteY21" fmla="*/ 454288 h 1013411"/>
                  <a:gd name="connsiteX22" fmla="*/ 1246379 w 2545177"/>
                  <a:gd name="connsiteY22" fmla="*/ 518354 h 1013411"/>
                  <a:gd name="connsiteX23" fmla="*/ 1310446 w 2545177"/>
                  <a:gd name="connsiteY23" fmla="*/ 518354 h 1013411"/>
                  <a:gd name="connsiteX24" fmla="*/ 1310446 w 2545177"/>
                  <a:gd name="connsiteY24" fmla="*/ 547475 h 1013411"/>
                  <a:gd name="connsiteX25" fmla="*/ 1391985 w 2545177"/>
                  <a:gd name="connsiteY25" fmla="*/ 547475 h 1013411"/>
                  <a:gd name="connsiteX26" fmla="*/ 1391985 w 2545177"/>
                  <a:gd name="connsiteY26" fmla="*/ 588244 h 1013411"/>
                  <a:gd name="connsiteX27" fmla="*/ 1438578 w 2545177"/>
                  <a:gd name="connsiteY27" fmla="*/ 588244 h 1013411"/>
                  <a:gd name="connsiteX28" fmla="*/ 1438578 w 2545177"/>
                  <a:gd name="connsiteY28" fmla="*/ 646486 h 1013411"/>
                  <a:gd name="connsiteX29" fmla="*/ 1508469 w 2545177"/>
                  <a:gd name="connsiteY29" fmla="*/ 646486 h 1013411"/>
                  <a:gd name="connsiteX30" fmla="*/ 1508469 w 2545177"/>
                  <a:gd name="connsiteY30" fmla="*/ 681432 h 1013411"/>
                  <a:gd name="connsiteX31" fmla="*/ 1677370 w 2545177"/>
                  <a:gd name="connsiteY31" fmla="*/ 681432 h 1013411"/>
                  <a:gd name="connsiteX32" fmla="*/ 1677370 w 2545177"/>
                  <a:gd name="connsiteY32" fmla="*/ 745498 h 1013411"/>
                  <a:gd name="connsiteX33" fmla="*/ 1729788 w 2545177"/>
                  <a:gd name="connsiteY33" fmla="*/ 745498 h 1013411"/>
                  <a:gd name="connsiteX34" fmla="*/ 1729788 w 2545177"/>
                  <a:gd name="connsiteY34" fmla="*/ 768795 h 1013411"/>
                  <a:gd name="connsiteX35" fmla="*/ 1828800 w 2545177"/>
                  <a:gd name="connsiteY35" fmla="*/ 768795 h 1013411"/>
                  <a:gd name="connsiteX36" fmla="*/ 1828800 w 2545177"/>
                  <a:gd name="connsiteY36" fmla="*/ 827037 h 1013411"/>
                  <a:gd name="connsiteX37" fmla="*/ 1997702 w 2545177"/>
                  <a:gd name="connsiteY37" fmla="*/ 827037 h 1013411"/>
                  <a:gd name="connsiteX38" fmla="*/ 1997702 w 2545177"/>
                  <a:gd name="connsiteY38" fmla="*/ 873630 h 1013411"/>
                  <a:gd name="connsiteX39" fmla="*/ 2050120 w 2545177"/>
                  <a:gd name="connsiteY39" fmla="*/ 873630 h 1013411"/>
                  <a:gd name="connsiteX40" fmla="*/ 2050120 w 2545177"/>
                  <a:gd name="connsiteY40" fmla="*/ 937697 h 1013411"/>
                  <a:gd name="connsiteX41" fmla="*/ 2178252 w 2545177"/>
                  <a:gd name="connsiteY41" fmla="*/ 937697 h 1013411"/>
                  <a:gd name="connsiteX42" fmla="*/ 2178252 w 2545177"/>
                  <a:gd name="connsiteY42" fmla="*/ 978466 h 1013411"/>
                  <a:gd name="connsiteX43" fmla="*/ 2364627 w 2545177"/>
                  <a:gd name="connsiteY43" fmla="*/ 978466 h 1013411"/>
                  <a:gd name="connsiteX44" fmla="*/ 2364627 w 2545177"/>
                  <a:gd name="connsiteY44" fmla="*/ 1013411 h 1013411"/>
                  <a:gd name="connsiteX45" fmla="*/ 2545177 w 2545177"/>
                  <a:gd name="connsiteY45" fmla="*/ 1013411 h 101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545177" h="1013411">
                    <a:moveTo>
                      <a:pt x="0" y="0"/>
                    </a:moveTo>
                    <a:lnTo>
                      <a:pt x="198023" y="0"/>
                    </a:lnTo>
                    <a:lnTo>
                      <a:pt x="198023" y="40769"/>
                    </a:lnTo>
                    <a:lnTo>
                      <a:pt x="250441" y="40769"/>
                    </a:lnTo>
                    <a:lnTo>
                      <a:pt x="250441" y="40769"/>
                    </a:lnTo>
                    <a:lnTo>
                      <a:pt x="396046" y="40769"/>
                    </a:lnTo>
                    <a:lnTo>
                      <a:pt x="396046" y="122308"/>
                    </a:lnTo>
                    <a:lnTo>
                      <a:pt x="570772" y="122308"/>
                    </a:lnTo>
                    <a:lnTo>
                      <a:pt x="570772" y="157253"/>
                    </a:lnTo>
                    <a:lnTo>
                      <a:pt x="623190" y="157253"/>
                    </a:lnTo>
                    <a:lnTo>
                      <a:pt x="623190" y="203847"/>
                    </a:lnTo>
                    <a:lnTo>
                      <a:pt x="623190" y="203847"/>
                    </a:lnTo>
                    <a:lnTo>
                      <a:pt x="669783" y="250440"/>
                    </a:lnTo>
                    <a:lnTo>
                      <a:pt x="832861" y="250440"/>
                    </a:lnTo>
                    <a:lnTo>
                      <a:pt x="832861" y="308683"/>
                    </a:lnTo>
                    <a:lnTo>
                      <a:pt x="879455" y="308683"/>
                    </a:lnTo>
                    <a:lnTo>
                      <a:pt x="879455" y="361100"/>
                    </a:lnTo>
                    <a:lnTo>
                      <a:pt x="1025060" y="361100"/>
                    </a:lnTo>
                    <a:lnTo>
                      <a:pt x="1025060" y="425167"/>
                    </a:lnTo>
                    <a:lnTo>
                      <a:pt x="1094950" y="425167"/>
                    </a:lnTo>
                    <a:lnTo>
                      <a:pt x="1094950" y="454288"/>
                    </a:lnTo>
                    <a:lnTo>
                      <a:pt x="1246379" y="454288"/>
                    </a:lnTo>
                    <a:lnTo>
                      <a:pt x="1246379" y="518354"/>
                    </a:lnTo>
                    <a:lnTo>
                      <a:pt x="1310446" y="518354"/>
                    </a:lnTo>
                    <a:lnTo>
                      <a:pt x="1310446" y="547475"/>
                    </a:lnTo>
                    <a:lnTo>
                      <a:pt x="1391985" y="547475"/>
                    </a:lnTo>
                    <a:lnTo>
                      <a:pt x="1391985" y="588244"/>
                    </a:lnTo>
                    <a:lnTo>
                      <a:pt x="1438578" y="588244"/>
                    </a:lnTo>
                    <a:lnTo>
                      <a:pt x="1438578" y="646486"/>
                    </a:lnTo>
                    <a:lnTo>
                      <a:pt x="1508469" y="646486"/>
                    </a:lnTo>
                    <a:lnTo>
                      <a:pt x="1508469" y="681432"/>
                    </a:lnTo>
                    <a:lnTo>
                      <a:pt x="1677370" y="681432"/>
                    </a:lnTo>
                    <a:lnTo>
                      <a:pt x="1677370" y="745498"/>
                    </a:lnTo>
                    <a:lnTo>
                      <a:pt x="1729788" y="745498"/>
                    </a:lnTo>
                    <a:lnTo>
                      <a:pt x="1729788" y="768795"/>
                    </a:lnTo>
                    <a:lnTo>
                      <a:pt x="1828800" y="768795"/>
                    </a:lnTo>
                    <a:lnTo>
                      <a:pt x="1828800" y="827037"/>
                    </a:lnTo>
                    <a:lnTo>
                      <a:pt x="1997702" y="827037"/>
                    </a:lnTo>
                    <a:lnTo>
                      <a:pt x="1997702" y="873630"/>
                    </a:lnTo>
                    <a:lnTo>
                      <a:pt x="2050120" y="873630"/>
                    </a:lnTo>
                    <a:lnTo>
                      <a:pt x="2050120" y="937697"/>
                    </a:lnTo>
                    <a:lnTo>
                      <a:pt x="2178252" y="937697"/>
                    </a:lnTo>
                    <a:lnTo>
                      <a:pt x="2178252" y="978466"/>
                    </a:lnTo>
                    <a:lnTo>
                      <a:pt x="2364627" y="978466"/>
                    </a:lnTo>
                    <a:lnTo>
                      <a:pt x="2364627" y="1013411"/>
                    </a:lnTo>
                    <a:lnTo>
                      <a:pt x="2545177" y="1013411"/>
                    </a:lnTo>
                  </a:path>
                </a:pathLst>
              </a:custGeom>
              <a:noFill/>
              <a:ln w="28575">
                <a:solidFill>
                  <a:schemeClr val="accent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5" name="Freeform: Shape 4">
                <a:extLst>
                  <a:ext uri="{FF2B5EF4-FFF2-40B4-BE49-F238E27FC236}">
                    <a16:creationId xmlns:a16="http://schemas.microsoft.com/office/drawing/2014/main" id="{8EF40ADC-A989-49B2-7153-9CC725FA1580}"/>
                  </a:ext>
                </a:extLst>
              </p:cNvPr>
              <p:cNvSpPr/>
              <p:nvPr/>
            </p:nvSpPr>
            <p:spPr bwMode="auto">
              <a:xfrm>
                <a:off x="4944749" y="2760673"/>
                <a:ext cx="5329147" cy="629014"/>
              </a:xfrm>
              <a:custGeom>
                <a:avLst/>
                <a:gdLst>
                  <a:gd name="connsiteX0" fmla="*/ 0 w 5329147"/>
                  <a:gd name="connsiteY0" fmla="*/ 0 h 629014"/>
                  <a:gd name="connsiteX1" fmla="*/ 256265 w 5329147"/>
                  <a:gd name="connsiteY1" fmla="*/ 0 h 629014"/>
                  <a:gd name="connsiteX2" fmla="*/ 256265 w 5329147"/>
                  <a:gd name="connsiteY2" fmla="*/ 0 h 629014"/>
                  <a:gd name="connsiteX3" fmla="*/ 302858 w 5329147"/>
                  <a:gd name="connsiteY3" fmla="*/ 46593 h 629014"/>
                  <a:gd name="connsiteX4" fmla="*/ 302858 w 5329147"/>
                  <a:gd name="connsiteY4" fmla="*/ 46593 h 629014"/>
                  <a:gd name="connsiteX5" fmla="*/ 302858 w 5329147"/>
                  <a:gd name="connsiteY5" fmla="*/ 46593 h 629014"/>
                  <a:gd name="connsiteX6" fmla="*/ 302858 w 5329147"/>
                  <a:gd name="connsiteY6" fmla="*/ 75714 h 629014"/>
                  <a:gd name="connsiteX7" fmla="*/ 506706 w 5329147"/>
                  <a:gd name="connsiteY7" fmla="*/ 75714 h 629014"/>
                  <a:gd name="connsiteX8" fmla="*/ 506706 w 5329147"/>
                  <a:gd name="connsiteY8" fmla="*/ 75714 h 629014"/>
                  <a:gd name="connsiteX9" fmla="*/ 506706 w 5329147"/>
                  <a:gd name="connsiteY9" fmla="*/ 128132 h 629014"/>
                  <a:gd name="connsiteX10" fmla="*/ 972642 w 5329147"/>
                  <a:gd name="connsiteY10" fmla="*/ 128132 h 629014"/>
                  <a:gd name="connsiteX11" fmla="*/ 972642 w 5329147"/>
                  <a:gd name="connsiteY11" fmla="*/ 168902 h 629014"/>
                  <a:gd name="connsiteX12" fmla="*/ 1112423 w 5329147"/>
                  <a:gd name="connsiteY12" fmla="*/ 168902 h 629014"/>
                  <a:gd name="connsiteX13" fmla="*/ 1112423 w 5329147"/>
                  <a:gd name="connsiteY13" fmla="*/ 198023 h 629014"/>
                  <a:gd name="connsiteX14" fmla="*/ 1292973 w 5329147"/>
                  <a:gd name="connsiteY14" fmla="*/ 198023 h 629014"/>
                  <a:gd name="connsiteX15" fmla="*/ 1292973 w 5329147"/>
                  <a:gd name="connsiteY15" fmla="*/ 244616 h 629014"/>
                  <a:gd name="connsiteX16" fmla="*/ 1339567 w 5329147"/>
                  <a:gd name="connsiteY16" fmla="*/ 244616 h 629014"/>
                  <a:gd name="connsiteX17" fmla="*/ 1339567 w 5329147"/>
                  <a:gd name="connsiteY17" fmla="*/ 302858 h 629014"/>
                  <a:gd name="connsiteX18" fmla="*/ 1391985 w 5329147"/>
                  <a:gd name="connsiteY18" fmla="*/ 302858 h 629014"/>
                  <a:gd name="connsiteX19" fmla="*/ 1391985 w 5329147"/>
                  <a:gd name="connsiteY19" fmla="*/ 337803 h 629014"/>
                  <a:gd name="connsiteX20" fmla="*/ 1613305 w 5329147"/>
                  <a:gd name="connsiteY20" fmla="*/ 337803 h 629014"/>
                  <a:gd name="connsiteX21" fmla="*/ 1613305 w 5329147"/>
                  <a:gd name="connsiteY21" fmla="*/ 378573 h 629014"/>
                  <a:gd name="connsiteX22" fmla="*/ 2015175 w 5329147"/>
                  <a:gd name="connsiteY22" fmla="*/ 378573 h 629014"/>
                  <a:gd name="connsiteX23" fmla="*/ 2015175 w 5329147"/>
                  <a:gd name="connsiteY23" fmla="*/ 436815 h 629014"/>
                  <a:gd name="connsiteX24" fmla="*/ 2067592 w 5329147"/>
                  <a:gd name="connsiteY24" fmla="*/ 436815 h 629014"/>
                  <a:gd name="connsiteX25" fmla="*/ 2067592 w 5329147"/>
                  <a:gd name="connsiteY25" fmla="*/ 465936 h 629014"/>
                  <a:gd name="connsiteX26" fmla="*/ 2411220 w 5329147"/>
                  <a:gd name="connsiteY26" fmla="*/ 465936 h 629014"/>
                  <a:gd name="connsiteX27" fmla="*/ 2411220 w 5329147"/>
                  <a:gd name="connsiteY27" fmla="*/ 535826 h 629014"/>
                  <a:gd name="connsiteX28" fmla="*/ 3715842 w 5329147"/>
                  <a:gd name="connsiteY28" fmla="*/ 535826 h 629014"/>
                  <a:gd name="connsiteX29" fmla="*/ 3715842 w 5329147"/>
                  <a:gd name="connsiteY29" fmla="*/ 629014 h 629014"/>
                  <a:gd name="connsiteX30" fmla="*/ 5329147 w 5329147"/>
                  <a:gd name="connsiteY30" fmla="*/ 629014 h 629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329147" h="629014">
                    <a:moveTo>
                      <a:pt x="0" y="0"/>
                    </a:moveTo>
                    <a:lnTo>
                      <a:pt x="256265" y="0"/>
                    </a:lnTo>
                    <a:lnTo>
                      <a:pt x="256265" y="0"/>
                    </a:lnTo>
                    <a:lnTo>
                      <a:pt x="302858" y="46593"/>
                    </a:lnTo>
                    <a:lnTo>
                      <a:pt x="302858" y="46593"/>
                    </a:lnTo>
                    <a:lnTo>
                      <a:pt x="302858" y="46593"/>
                    </a:lnTo>
                    <a:lnTo>
                      <a:pt x="302858" y="75714"/>
                    </a:lnTo>
                    <a:lnTo>
                      <a:pt x="506706" y="75714"/>
                    </a:lnTo>
                    <a:lnTo>
                      <a:pt x="506706" y="75714"/>
                    </a:lnTo>
                    <a:lnTo>
                      <a:pt x="506706" y="128132"/>
                    </a:lnTo>
                    <a:lnTo>
                      <a:pt x="972642" y="128132"/>
                    </a:lnTo>
                    <a:lnTo>
                      <a:pt x="972642" y="168902"/>
                    </a:lnTo>
                    <a:lnTo>
                      <a:pt x="1112423" y="168902"/>
                    </a:lnTo>
                    <a:lnTo>
                      <a:pt x="1112423" y="198023"/>
                    </a:lnTo>
                    <a:lnTo>
                      <a:pt x="1292973" y="198023"/>
                    </a:lnTo>
                    <a:lnTo>
                      <a:pt x="1292973" y="244616"/>
                    </a:lnTo>
                    <a:lnTo>
                      <a:pt x="1339567" y="244616"/>
                    </a:lnTo>
                    <a:lnTo>
                      <a:pt x="1339567" y="302858"/>
                    </a:lnTo>
                    <a:lnTo>
                      <a:pt x="1391985" y="302858"/>
                    </a:lnTo>
                    <a:lnTo>
                      <a:pt x="1391985" y="337803"/>
                    </a:lnTo>
                    <a:lnTo>
                      <a:pt x="1613305" y="337803"/>
                    </a:lnTo>
                    <a:lnTo>
                      <a:pt x="1613305" y="378573"/>
                    </a:lnTo>
                    <a:lnTo>
                      <a:pt x="2015175" y="378573"/>
                    </a:lnTo>
                    <a:lnTo>
                      <a:pt x="2015175" y="436815"/>
                    </a:lnTo>
                    <a:lnTo>
                      <a:pt x="2067592" y="436815"/>
                    </a:lnTo>
                    <a:lnTo>
                      <a:pt x="2067592" y="465936"/>
                    </a:lnTo>
                    <a:lnTo>
                      <a:pt x="2411220" y="465936"/>
                    </a:lnTo>
                    <a:lnTo>
                      <a:pt x="2411220" y="535826"/>
                    </a:lnTo>
                    <a:lnTo>
                      <a:pt x="3715842" y="535826"/>
                    </a:lnTo>
                    <a:lnTo>
                      <a:pt x="3715842" y="629014"/>
                    </a:lnTo>
                    <a:lnTo>
                      <a:pt x="5329147" y="629014"/>
                    </a:lnTo>
                  </a:path>
                </a:pathLst>
              </a:custGeom>
              <a:noFill/>
              <a:ln w="28575">
                <a:solidFill>
                  <a:schemeClr val="accent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grpSp>
        <p:grpSp>
          <p:nvGrpSpPr>
            <p:cNvPr id="7" name="Group 6">
              <a:extLst>
                <a:ext uri="{FF2B5EF4-FFF2-40B4-BE49-F238E27FC236}">
                  <a16:creationId xmlns:a16="http://schemas.microsoft.com/office/drawing/2014/main" id="{B3187564-B464-51CC-F5F8-6630452D8BC6}"/>
                </a:ext>
              </a:extLst>
            </p:cNvPr>
            <p:cNvGrpSpPr/>
            <p:nvPr/>
          </p:nvGrpSpPr>
          <p:grpSpPr>
            <a:xfrm>
              <a:off x="6275605" y="2289206"/>
              <a:ext cx="5439583" cy="1988401"/>
              <a:chOff x="2411220" y="1747261"/>
              <a:chExt cx="7856851" cy="2079241"/>
            </a:xfrm>
          </p:grpSpPr>
          <p:sp>
            <p:nvSpPr>
              <p:cNvPr id="8" name="Freeform: Shape 7">
                <a:extLst>
                  <a:ext uri="{FF2B5EF4-FFF2-40B4-BE49-F238E27FC236}">
                    <a16:creationId xmlns:a16="http://schemas.microsoft.com/office/drawing/2014/main" id="{DB27ED9A-65D4-057D-A122-62278A8D6584}"/>
                  </a:ext>
                </a:extLst>
              </p:cNvPr>
              <p:cNvSpPr/>
              <p:nvPr/>
            </p:nvSpPr>
            <p:spPr bwMode="auto">
              <a:xfrm>
                <a:off x="2411220" y="1747261"/>
                <a:ext cx="2271440" cy="1141544"/>
              </a:xfrm>
              <a:custGeom>
                <a:avLst/>
                <a:gdLst>
                  <a:gd name="connsiteX0" fmla="*/ 0 w 2271440"/>
                  <a:gd name="connsiteY0" fmla="*/ 0 h 1141544"/>
                  <a:gd name="connsiteX1" fmla="*/ 128133 w 2271440"/>
                  <a:gd name="connsiteY1" fmla="*/ 0 h 1141544"/>
                  <a:gd name="connsiteX2" fmla="*/ 128133 w 2271440"/>
                  <a:gd name="connsiteY2" fmla="*/ 34945 h 1141544"/>
                  <a:gd name="connsiteX3" fmla="*/ 198023 w 2271440"/>
                  <a:gd name="connsiteY3" fmla="*/ 34945 h 1141544"/>
                  <a:gd name="connsiteX4" fmla="*/ 198023 w 2271440"/>
                  <a:gd name="connsiteY4" fmla="*/ 104836 h 1141544"/>
                  <a:gd name="connsiteX5" fmla="*/ 256265 w 2271440"/>
                  <a:gd name="connsiteY5" fmla="*/ 104836 h 1141544"/>
                  <a:gd name="connsiteX6" fmla="*/ 256265 w 2271440"/>
                  <a:gd name="connsiteY6" fmla="*/ 180550 h 1141544"/>
                  <a:gd name="connsiteX7" fmla="*/ 425167 w 2271440"/>
                  <a:gd name="connsiteY7" fmla="*/ 180550 h 1141544"/>
                  <a:gd name="connsiteX8" fmla="*/ 425167 w 2271440"/>
                  <a:gd name="connsiteY8" fmla="*/ 250441 h 1141544"/>
                  <a:gd name="connsiteX9" fmla="*/ 483409 w 2271440"/>
                  <a:gd name="connsiteY9" fmla="*/ 250441 h 1141544"/>
                  <a:gd name="connsiteX10" fmla="*/ 483409 w 2271440"/>
                  <a:gd name="connsiteY10" fmla="*/ 297035 h 1141544"/>
                  <a:gd name="connsiteX11" fmla="*/ 599893 w 2271440"/>
                  <a:gd name="connsiteY11" fmla="*/ 297035 h 1141544"/>
                  <a:gd name="connsiteX12" fmla="*/ 599893 w 2271440"/>
                  <a:gd name="connsiteY12" fmla="*/ 355277 h 1141544"/>
                  <a:gd name="connsiteX13" fmla="*/ 640663 w 2271440"/>
                  <a:gd name="connsiteY13" fmla="*/ 355277 h 1141544"/>
                  <a:gd name="connsiteX14" fmla="*/ 640663 w 2271440"/>
                  <a:gd name="connsiteY14" fmla="*/ 413519 h 1141544"/>
                  <a:gd name="connsiteX15" fmla="*/ 704729 w 2271440"/>
                  <a:gd name="connsiteY15" fmla="*/ 413519 h 1141544"/>
                  <a:gd name="connsiteX16" fmla="*/ 704729 w 2271440"/>
                  <a:gd name="connsiteY16" fmla="*/ 448464 h 1141544"/>
                  <a:gd name="connsiteX17" fmla="*/ 821213 w 2271440"/>
                  <a:gd name="connsiteY17" fmla="*/ 448464 h 1141544"/>
                  <a:gd name="connsiteX18" fmla="*/ 821213 w 2271440"/>
                  <a:gd name="connsiteY18" fmla="*/ 483409 h 1141544"/>
                  <a:gd name="connsiteX19" fmla="*/ 821213 w 2271440"/>
                  <a:gd name="connsiteY19" fmla="*/ 483409 h 1141544"/>
                  <a:gd name="connsiteX20" fmla="*/ 861983 w 2271440"/>
                  <a:gd name="connsiteY20" fmla="*/ 524179 h 1141544"/>
                  <a:gd name="connsiteX21" fmla="*/ 955170 w 2271440"/>
                  <a:gd name="connsiteY21" fmla="*/ 524179 h 1141544"/>
                  <a:gd name="connsiteX22" fmla="*/ 955170 w 2271440"/>
                  <a:gd name="connsiteY22" fmla="*/ 588245 h 1141544"/>
                  <a:gd name="connsiteX23" fmla="*/ 1030884 w 2271440"/>
                  <a:gd name="connsiteY23" fmla="*/ 588245 h 1141544"/>
                  <a:gd name="connsiteX24" fmla="*/ 1030884 w 2271440"/>
                  <a:gd name="connsiteY24" fmla="*/ 652311 h 1141544"/>
                  <a:gd name="connsiteX25" fmla="*/ 1100775 w 2271440"/>
                  <a:gd name="connsiteY25" fmla="*/ 652311 h 1141544"/>
                  <a:gd name="connsiteX26" fmla="*/ 1100775 w 2271440"/>
                  <a:gd name="connsiteY26" fmla="*/ 693080 h 1141544"/>
                  <a:gd name="connsiteX27" fmla="*/ 1252204 w 2271440"/>
                  <a:gd name="connsiteY27" fmla="*/ 693080 h 1141544"/>
                  <a:gd name="connsiteX28" fmla="*/ 1252204 w 2271440"/>
                  <a:gd name="connsiteY28" fmla="*/ 757147 h 1141544"/>
                  <a:gd name="connsiteX29" fmla="*/ 1292974 w 2271440"/>
                  <a:gd name="connsiteY29" fmla="*/ 757147 h 1141544"/>
                  <a:gd name="connsiteX30" fmla="*/ 1292974 w 2271440"/>
                  <a:gd name="connsiteY30" fmla="*/ 786268 h 1141544"/>
                  <a:gd name="connsiteX31" fmla="*/ 1380337 w 2271440"/>
                  <a:gd name="connsiteY31" fmla="*/ 786268 h 1141544"/>
                  <a:gd name="connsiteX32" fmla="*/ 1380337 w 2271440"/>
                  <a:gd name="connsiteY32" fmla="*/ 809564 h 1141544"/>
                  <a:gd name="connsiteX33" fmla="*/ 1485172 w 2271440"/>
                  <a:gd name="connsiteY33" fmla="*/ 809564 h 1141544"/>
                  <a:gd name="connsiteX34" fmla="*/ 1485172 w 2271440"/>
                  <a:gd name="connsiteY34" fmla="*/ 832861 h 1141544"/>
                  <a:gd name="connsiteX35" fmla="*/ 1560887 w 2271440"/>
                  <a:gd name="connsiteY35" fmla="*/ 832861 h 1141544"/>
                  <a:gd name="connsiteX36" fmla="*/ 1560887 w 2271440"/>
                  <a:gd name="connsiteY36" fmla="*/ 867807 h 1141544"/>
                  <a:gd name="connsiteX37" fmla="*/ 1706492 w 2271440"/>
                  <a:gd name="connsiteY37" fmla="*/ 867807 h 1141544"/>
                  <a:gd name="connsiteX38" fmla="*/ 1706492 w 2271440"/>
                  <a:gd name="connsiteY38" fmla="*/ 943521 h 1141544"/>
                  <a:gd name="connsiteX39" fmla="*/ 1846273 w 2271440"/>
                  <a:gd name="connsiteY39" fmla="*/ 943521 h 1141544"/>
                  <a:gd name="connsiteX40" fmla="*/ 1846273 w 2271440"/>
                  <a:gd name="connsiteY40" fmla="*/ 984291 h 1141544"/>
                  <a:gd name="connsiteX41" fmla="*/ 1939460 w 2271440"/>
                  <a:gd name="connsiteY41" fmla="*/ 984291 h 1141544"/>
                  <a:gd name="connsiteX42" fmla="*/ 1939460 w 2271440"/>
                  <a:gd name="connsiteY42" fmla="*/ 1019236 h 1141544"/>
                  <a:gd name="connsiteX43" fmla="*/ 2044296 w 2271440"/>
                  <a:gd name="connsiteY43" fmla="*/ 1019236 h 1141544"/>
                  <a:gd name="connsiteX44" fmla="*/ 2044296 w 2271440"/>
                  <a:gd name="connsiteY44" fmla="*/ 1054181 h 1141544"/>
                  <a:gd name="connsiteX45" fmla="*/ 2079241 w 2271440"/>
                  <a:gd name="connsiteY45" fmla="*/ 1054181 h 1141544"/>
                  <a:gd name="connsiteX46" fmla="*/ 2079241 w 2271440"/>
                  <a:gd name="connsiteY46" fmla="*/ 1094950 h 1141544"/>
                  <a:gd name="connsiteX47" fmla="*/ 2149132 w 2271440"/>
                  <a:gd name="connsiteY47" fmla="*/ 1094950 h 1141544"/>
                  <a:gd name="connsiteX48" fmla="*/ 2149132 w 2271440"/>
                  <a:gd name="connsiteY48" fmla="*/ 1141544 h 1141544"/>
                  <a:gd name="connsiteX49" fmla="*/ 2271440 w 2271440"/>
                  <a:gd name="connsiteY49" fmla="*/ 1141544 h 1141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271440" h="1141544">
                    <a:moveTo>
                      <a:pt x="0" y="0"/>
                    </a:moveTo>
                    <a:lnTo>
                      <a:pt x="128133" y="0"/>
                    </a:lnTo>
                    <a:lnTo>
                      <a:pt x="128133" y="34945"/>
                    </a:lnTo>
                    <a:lnTo>
                      <a:pt x="198023" y="34945"/>
                    </a:lnTo>
                    <a:lnTo>
                      <a:pt x="198023" y="104836"/>
                    </a:lnTo>
                    <a:lnTo>
                      <a:pt x="256265" y="104836"/>
                    </a:lnTo>
                    <a:lnTo>
                      <a:pt x="256265" y="180550"/>
                    </a:lnTo>
                    <a:lnTo>
                      <a:pt x="425167" y="180550"/>
                    </a:lnTo>
                    <a:lnTo>
                      <a:pt x="425167" y="250441"/>
                    </a:lnTo>
                    <a:lnTo>
                      <a:pt x="483409" y="250441"/>
                    </a:lnTo>
                    <a:lnTo>
                      <a:pt x="483409" y="297035"/>
                    </a:lnTo>
                    <a:lnTo>
                      <a:pt x="599893" y="297035"/>
                    </a:lnTo>
                    <a:lnTo>
                      <a:pt x="599893" y="355277"/>
                    </a:lnTo>
                    <a:lnTo>
                      <a:pt x="640663" y="355277"/>
                    </a:lnTo>
                    <a:lnTo>
                      <a:pt x="640663" y="413519"/>
                    </a:lnTo>
                    <a:lnTo>
                      <a:pt x="704729" y="413519"/>
                    </a:lnTo>
                    <a:lnTo>
                      <a:pt x="704729" y="448464"/>
                    </a:lnTo>
                    <a:lnTo>
                      <a:pt x="821213" y="448464"/>
                    </a:lnTo>
                    <a:lnTo>
                      <a:pt x="821213" y="483409"/>
                    </a:lnTo>
                    <a:lnTo>
                      <a:pt x="821213" y="483409"/>
                    </a:lnTo>
                    <a:lnTo>
                      <a:pt x="861983" y="524179"/>
                    </a:lnTo>
                    <a:lnTo>
                      <a:pt x="955170" y="524179"/>
                    </a:lnTo>
                    <a:lnTo>
                      <a:pt x="955170" y="588245"/>
                    </a:lnTo>
                    <a:lnTo>
                      <a:pt x="1030884" y="588245"/>
                    </a:lnTo>
                    <a:lnTo>
                      <a:pt x="1030884" y="652311"/>
                    </a:lnTo>
                    <a:lnTo>
                      <a:pt x="1100775" y="652311"/>
                    </a:lnTo>
                    <a:lnTo>
                      <a:pt x="1100775" y="693080"/>
                    </a:lnTo>
                    <a:lnTo>
                      <a:pt x="1252204" y="693080"/>
                    </a:lnTo>
                    <a:lnTo>
                      <a:pt x="1252204" y="757147"/>
                    </a:lnTo>
                    <a:lnTo>
                      <a:pt x="1292974" y="757147"/>
                    </a:lnTo>
                    <a:lnTo>
                      <a:pt x="1292974" y="786268"/>
                    </a:lnTo>
                    <a:lnTo>
                      <a:pt x="1380337" y="786268"/>
                    </a:lnTo>
                    <a:lnTo>
                      <a:pt x="1380337" y="809564"/>
                    </a:lnTo>
                    <a:lnTo>
                      <a:pt x="1485172" y="809564"/>
                    </a:lnTo>
                    <a:lnTo>
                      <a:pt x="1485172" y="832861"/>
                    </a:lnTo>
                    <a:lnTo>
                      <a:pt x="1560887" y="832861"/>
                    </a:lnTo>
                    <a:lnTo>
                      <a:pt x="1560887" y="867807"/>
                    </a:lnTo>
                    <a:lnTo>
                      <a:pt x="1706492" y="867807"/>
                    </a:lnTo>
                    <a:lnTo>
                      <a:pt x="1706492" y="943521"/>
                    </a:lnTo>
                    <a:lnTo>
                      <a:pt x="1846273" y="943521"/>
                    </a:lnTo>
                    <a:lnTo>
                      <a:pt x="1846273" y="984291"/>
                    </a:lnTo>
                    <a:lnTo>
                      <a:pt x="1939460" y="984291"/>
                    </a:lnTo>
                    <a:lnTo>
                      <a:pt x="1939460" y="1019236"/>
                    </a:lnTo>
                    <a:lnTo>
                      <a:pt x="2044296" y="1019236"/>
                    </a:lnTo>
                    <a:lnTo>
                      <a:pt x="2044296" y="1054181"/>
                    </a:lnTo>
                    <a:lnTo>
                      <a:pt x="2079241" y="1054181"/>
                    </a:lnTo>
                    <a:lnTo>
                      <a:pt x="2079241" y="1094950"/>
                    </a:lnTo>
                    <a:lnTo>
                      <a:pt x="2149132" y="1094950"/>
                    </a:lnTo>
                    <a:lnTo>
                      <a:pt x="2149132" y="1141544"/>
                    </a:lnTo>
                    <a:lnTo>
                      <a:pt x="2271440" y="1141544"/>
                    </a:lnTo>
                  </a:path>
                </a:pathLst>
              </a:custGeom>
              <a:noFill/>
              <a:ln w="28575">
                <a:solidFill>
                  <a:schemeClr val="accent3"/>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10" name="Freeform: Shape 9">
                <a:extLst>
                  <a:ext uri="{FF2B5EF4-FFF2-40B4-BE49-F238E27FC236}">
                    <a16:creationId xmlns:a16="http://schemas.microsoft.com/office/drawing/2014/main" id="{3F2D73C9-64BE-5335-E7FD-DB31BF4851A4}"/>
                  </a:ext>
                </a:extLst>
              </p:cNvPr>
              <p:cNvSpPr/>
              <p:nvPr/>
            </p:nvSpPr>
            <p:spPr bwMode="auto">
              <a:xfrm>
                <a:off x="4665187" y="2906278"/>
                <a:ext cx="5602884" cy="920224"/>
              </a:xfrm>
              <a:custGeom>
                <a:avLst/>
                <a:gdLst>
                  <a:gd name="connsiteX0" fmla="*/ 0 w 5602884"/>
                  <a:gd name="connsiteY0" fmla="*/ 0 h 920224"/>
                  <a:gd name="connsiteX1" fmla="*/ 145605 w 5602884"/>
                  <a:gd name="connsiteY1" fmla="*/ 0 h 920224"/>
                  <a:gd name="connsiteX2" fmla="*/ 168902 w 5602884"/>
                  <a:gd name="connsiteY2" fmla="*/ 0 h 920224"/>
                  <a:gd name="connsiteX3" fmla="*/ 168902 w 5602884"/>
                  <a:gd name="connsiteY3" fmla="*/ 46593 h 920224"/>
                  <a:gd name="connsiteX4" fmla="*/ 215496 w 5602884"/>
                  <a:gd name="connsiteY4" fmla="*/ 46593 h 920224"/>
                  <a:gd name="connsiteX5" fmla="*/ 215496 w 5602884"/>
                  <a:gd name="connsiteY5" fmla="*/ 87363 h 920224"/>
                  <a:gd name="connsiteX6" fmla="*/ 273738 w 5602884"/>
                  <a:gd name="connsiteY6" fmla="*/ 87363 h 920224"/>
                  <a:gd name="connsiteX7" fmla="*/ 273738 w 5602884"/>
                  <a:gd name="connsiteY7" fmla="*/ 122308 h 920224"/>
                  <a:gd name="connsiteX8" fmla="*/ 320331 w 5602884"/>
                  <a:gd name="connsiteY8" fmla="*/ 122308 h 920224"/>
                  <a:gd name="connsiteX9" fmla="*/ 320331 w 5602884"/>
                  <a:gd name="connsiteY9" fmla="*/ 157253 h 920224"/>
                  <a:gd name="connsiteX10" fmla="*/ 559124 w 5602884"/>
                  <a:gd name="connsiteY10" fmla="*/ 157253 h 920224"/>
                  <a:gd name="connsiteX11" fmla="*/ 559124 w 5602884"/>
                  <a:gd name="connsiteY11" fmla="*/ 227144 h 920224"/>
                  <a:gd name="connsiteX12" fmla="*/ 570772 w 5602884"/>
                  <a:gd name="connsiteY12" fmla="*/ 227144 h 920224"/>
                  <a:gd name="connsiteX13" fmla="*/ 570772 w 5602884"/>
                  <a:gd name="connsiteY13" fmla="*/ 256265 h 920224"/>
                  <a:gd name="connsiteX14" fmla="*/ 547476 w 5602884"/>
                  <a:gd name="connsiteY14" fmla="*/ 279561 h 920224"/>
                  <a:gd name="connsiteX15" fmla="*/ 640663 w 5602884"/>
                  <a:gd name="connsiteY15" fmla="*/ 279561 h 920224"/>
                  <a:gd name="connsiteX16" fmla="*/ 640663 w 5602884"/>
                  <a:gd name="connsiteY16" fmla="*/ 337804 h 920224"/>
                  <a:gd name="connsiteX17" fmla="*/ 914400 w 5602884"/>
                  <a:gd name="connsiteY17" fmla="*/ 337804 h 920224"/>
                  <a:gd name="connsiteX18" fmla="*/ 914400 w 5602884"/>
                  <a:gd name="connsiteY18" fmla="*/ 390221 h 920224"/>
                  <a:gd name="connsiteX19" fmla="*/ 972642 w 5602884"/>
                  <a:gd name="connsiteY19" fmla="*/ 390221 h 920224"/>
                  <a:gd name="connsiteX20" fmla="*/ 972642 w 5602884"/>
                  <a:gd name="connsiteY20" fmla="*/ 390221 h 920224"/>
                  <a:gd name="connsiteX21" fmla="*/ 972642 w 5602884"/>
                  <a:gd name="connsiteY21" fmla="*/ 448463 h 920224"/>
                  <a:gd name="connsiteX22" fmla="*/ 1281325 w 5602884"/>
                  <a:gd name="connsiteY22" fmla="*/ 448463 h 920224"/>
                  <a:gd name="connsiteX23" fmla="*/ 1281325 w 5602884"/>
                  <a:gd name="connsiteY23" fmla="*/ 483409 h 920224"/>
                  <a:gd name="connsiteX24" fmla="*/ 1391985 w 5602884"/>
                  <a:gd name="connsiteY24" fmla="*/ 483409 h 920224"/>
                  <a:gd name="connsiteX25" fmla="*/ 1391985 w 5602884"/>
                  <a:gd name="connsiteY25" fmla="*/ 512530 h 920224"/>
                  <a:gd name="connsiteX26" fmla="*/ 1490996 w 5602884"/>
                  <a:gd name="connsiteY26" fmla="*/ 512530 h 920224"/>
                  <a:gd name="connsiteX27" fmla="*/ 1490996 w 5602884"/>
                  <a:gd name="connsiteY27" fmla="*/ 530002 h 920224"/>
                  <a:gd name="connsiteX28" fmla="*/ 1805503 w 5602884"/>
                  <a:gd name="connsiteY28" fmla="*/ 530002 h 920224"/>
                  <a:gd name="connsiteX29" fmla="*/ 1805503 w 5602884"/>
                  <a:gd name="connsiteY29" fmla="*/ 564947 h 920224"/>
                  <a:gd name="connsiteX30" fmla="*/ 1951109 w 5602884"/>
                  <a:gd name="connsiteY30" fmla="*/ 564947 h 920224"/>
                  <a:gd name="connsiteX31" fmla="*/ 1951109 w 5602884"/>
                  <a:gd name="connsiteY31" fmla="*/ 564947 h 920224"/>
                  <a:gd name="connsiteX32" fmla="*/ 1951109 w 5602884"/>
                  <a:gd name="connsiteY32" fmla="*/ 611541 h 920224"/>
                  <a:gd name="connsiteX33" fmla="*/ 2236495 w 5602884"/>
                  <a:gd name="connsiteY33" fmla="*/ 611541 h 920224"/>
                  <a:gd name="connsiteX34" fmla="*/ 2236495 w 5602884"/>
                  <a:gd name="connsiteY34" fmla="*/ 611541 h 920224"/>
                  <a:gd name="connsiteX35" fmla="*/ 2236495 w 5602884"/>
                  <a:gd name="connsiteY35" fmla="*/ 611541 h 920224"/>
                  <a:gd name="connsiteX36" fmla="*/ 2236495 w 5602884"/>
                  <a:gd name="connsiteY36" fmla="*/ 652311 h 920224"/>
                  <a:gd name="connsiteX37" fmla="*/ 2318033 w 5602884"/>
                  <a:gd name="connsiteY37" fmla="*/ 652311 h 920224"/>
                  <a:gd name="connsiteX38" fmla="*/ 2318033 w 5602884"/>
                  <a:gd name="connsiteY38" fmla="*/ 698904 h 920224"/>
                  <a:gd name="connsiteX39" fmla="*/ 2370451 w 5602884"/>
                  <a:gd name="connsiteY39" fmla="*/ 698904 h 920224"/>
                  <a:gd name="connsiteX40" fmla="*/ 2370451 w 5602884"/>
                  <a:gd name="connsiteY40" fmla="*/ 716377 h 920224"/>
                  <a:gd name="connsiteX41" fmla="*/ 2585947 w 5602884"/>
                  <a:gd name="connsiteY41" fmla="*/ 716377 h 920224"/>
                  <a:gd name="connsiteX42" fmla="*/ 2585947 w 5602884"/>
                  <a:gd name="connsiteY42" fmla="*/ 716377 h 920224"/>
                  <a:gd name="connsiteX43" fmla="*/ 2585947 w 5602884"/>
                  <a:gd name="connsiteY43" fmla="*/ 757146 h 920224"/>
                  <a:gd name="connsiteX44" fmla="*/ 2655837 w 5602884"/>
                  <a:gd name="connsiteY44" fmla="*/ 757146 h 920224"/>
                  <a:gd name="connsiteX45" fmla="*/ 2655837 w 5602884"/>
                  <a:gd name="connsiteY45" fmla="*/ 792091 h 920224"/>
                  <a:gd name="connsiteX46" fmla="*/ 2958696 w 5602884"/>
                  <a:gd name="connsiteY46" fmla="*/ 792091 h 920224"/>
                  <a:gd name="connsiteX47" fmla="*/ 2958696 w 5602884"/>
                  <a:gd name="connsiteY47" fmla="*/ 827037 h 920224"/>
                  <a:gd name="connsiteX48" fmla="*/ 3412984 w 5602884"/>
                  <a:gd name="connsiteY48" fmla="*/ 827037 h 920224"/>
                  <a:gd name="connsiteX49" fmla="*/ 3412984 w 5602884"/>
                  <a:gd name="connsiteY49" fmla="*/ 827037 h 920224"/>
                  <a:gd name="connsiteX50" fmla="*/ 3412984 w 5602884"/>
                  <a:gd name="connsiteY50" fmla="*/ 891103 h 920224"/>
                  <a:gd name="connsiteX51" fmla="*/ 3640128 w 5602884"/>
                  <a:gd name="connsiteY51" fmla="*/ 891103 h 920224"/>
                  <a:gd name="connsiteX52" fmla="*/ 3640128 w 5602884"/>
                  <a:gd name="connsiteY52" fmla="*/ 920224 h 920224"/>
                  <a:gd name="connsiteX53" fmla="*/ 5602884 w 5602884"/>
                  <a:gd name="connsiteY53" fmla="*/ 920224 h 920224"/>
                  <a:gd name="connsiteX0" fmla="*/ 0 w 5602884"/>
                  <a:gd name="connsiteY0" fmla="*/ 0 h 920224"/>
                  <a:gd name="connsiteX1" fmla="*/ 145605 w 5602884"/>
                  <a:gd name="connsiteY1" fmla="*/ 0 h 920224"/>
                  <a:gd name="connsiteX2" fmla="*/ 168902 w 5602884"/>
                  <a:gd name="connsiteY2" fmla="*/ 0 h 920224"/>
                  <a:gd name="connsiteX3" fmla="*/ 168902 w 5602884"/>
                  <a:gd name="connsiteY3" fmla="*/ 46593 h 920224"/>
                  <a:gd name="connsiteX4" fmla="*/ 215496 w 5602884"/>
                  <a:gd name="connsiteY4" fmla="*/ 46593 h 920224"/>
                  <a:gd name="connsiteX5" fmla="*/ 215496 w 5602884"/>
                  <a:gd name="connsiteY5" fmla="*/ 87363 h 920224"/>
                  <a:gd name="connsiteX6" fmla="*/ 273738 w 5602884"/>
                  <a:gd name="connsiteY6" fmla="*/ 87363 h 920224"/>
                  <a:gd name="connsiteX7" fmla="*/ 273738 w 5602884"/>
                  <a:gd name="connsiteY7" fmla="*/ 122308 h 920224"/>
                  <a:gd name="connsiteX8" fmla="*/ 320331 w 5602884"/>
                  <a:gd name="connsiteY8" fmla="*/ 122308 h 920224"/>
                  <a:gd name="connsiteX9" fmla="*/ 320331 w 5602884"/>
                  <a:gd name="connsiteY9" fmla="*/ 157253 h 920224"/>
                  <a:gd name="connsiteX10" fmla="*/ 559124 w 5602884"/>
                  <a:gd name="connsiteY10" fmla="*/ 157253 h 920224"/>
                  <a:gd name="connsiteX11" fmla="*/ 559124 w 5602884"/>
                  <a:gd name="connsiteY11" fmla="*/ 227144 h 920224"/>
                  <a:gd name="connsiteX12" fmla="*/ 570772 w 5602884"/>
                  <a:gd name="connsiteY12" fmla="*/ 227144 h 920224"/>
                  <a:gd name="connsiteX13" fmla="*/ 570772 w 5602884"/>
                  <a:gd name="connsiteY13" fmla="*/ 256265 h 920224"/>
                  <a:gd name="connsiteX14" fmla="*/ 547476 w 5602884"/>
                  <a:gd name="connsiteY14" fmla="*/ 279561 h 920224"/>
                  <a:gd name="connsiteX15" fmla="*/ 640663 w 5602884"/>
                  <a:gd name="connsiteY15" fmla="*/ 279561 h 920224"/>
                  <a:gd name="connsiteX16" fmla="*/ 640663 w 5602884"/>
                  <a:gd name="connsiteY16" fmla="*/ 337804 h 920224"/>
                  <a:gd name="connsiteX17" fmla="*/ 914400 w 5602884"/>
                  <a:gd name="connsiteY17" fmla="*/ 337804 h 920224"/>
                  <a:gd name="connsiteX18" fmla="*/ 914400 w 5602884"/>
                  <a:gd name="connsiteY18" fmla="*/ 390221 h 920224"/>
                  <a:gd name="connsiteX19" fmla="*/ 972642 w 5602884"/>
                  <a:gd name="connsiteY19" fmla="*/ 390221 h 920224"/>
                  <a:gd name="connsiteX20" fmla="*/ 972642 w 5602884"/>
                  <a:gd name="connsiteY20" fmla="*/ 390221 h 920224"/>
                  <a:gd name="connsiteX21" fmla="*/ 972642 w 5602884"/>
                  <a:gd name="connsiteY21" fmla="*/ 448463 h 920224"/>
                  <a:gd name="connsiteX22" fmla="*/ 1281325 w 5602884"/>
                  <a:gd name="connsiteY22" fmla="*/ 448463 h 920224"/>
                  <a:gd name="connsiteX23" fmla="*/ 1281325 w 5602884"/>
                  <a:gd name="connsiteY23" fmla="*/ 483409 h 920224"/>
                  <a:gd name="connsiteX24" fmla="*/ 1391985 w 5602884"/>
                  <a:gd name="connsiteY24" fmla="*/ 483409 h 920224"/>
                  <a:gd name="connsiteX25" fmla="*/ 1391985 w 5602884"/>
                  <a:gd name="connsiteY25" fmla="*/ 512530 h 920224"/>
                  <a:gd name="connsiteX26" fmla="*/ 1490996 w 5602884"/>
                  <a:gd name="connsiteY26" fmla="*/ 512530 h 920224"/>
                  <a:gd name="connsiteX27" fmla="*/ 1490996 w 5602884"/>
                  <a:gd name="connsiteY27" fmla="*/ 530002 h 920224"/>
                  <a:gd name="connsiteX28" fmla="*/ 1805503 w 5602884"/>
                  <a:gd name="connsiteY28" fmla="*/ 530002 h 920224"/>
                  <a:gd name="connsiteX29" fmla="*/ 1805503 w 5602884"/>
                  <a:gd name="connsiteY29" fmla="*/ 564947 h 920224"/>
                  <a:gd name="connsiteX30" fmla="*/ 1951109 w 5602884"/>
                  <a:gd name="connsiteY30" fmla="*/ 564947 h 920224"/>
                  <a:gd name="connsiteX31" fmla="*/ 1951109 w 5602884"/>
                  <a:gd name="connsiteY31" fmla="*/ 564947 h 920224"/>
                  <a:gd name="connsiteX32" fmla="*/ 1951109 w 5602884"/>
                  <a:gd name="connsiteY32" fmla="*/ 611541 h 920224"/>
                  <a:gd name="connsiteX33" fmla="*/ 2236495 w 5602884"/>
                  <a:gd name="connsiteY33" fmla="*/ 611541 h 920224"/>
                  <a:gd name="connsiteX34" fmla="*/ 2236495 w 5602884"/>
                  <a:gd name="connsiteY34" fmla="*/ 611541 h 920224"/>
                  <a:gd name="connsiteX35" fmla="*/ 2236495 w 5602884"/>
                  <a:gd name="connsiteY35" fmla="*/ 611541 h 920224"/>
                  <a:gd name="connsiteX36" fmla="*/ 2236495 w 5602884"/>
                  <a:gd name="connsiteY36" fmla="*/ 652311 h 920224"/>
                  <a:gd name="connsiteX37" fmla="*/ 2318033 w 5602884"/>
                  <a:gd name="connsiteY37" fmla="*/ 652311 h 920224"/>
                  <a:gd name="connsiteX38" fmla="*/ 2318033 w 5602884"/>
                  <a:gd name="connsiteY38" fmla="*/ 698904 h 920224"/>
                  <a:gd name="connsiteX39" fmla="*/ 2370451 w 5602884"/>
                  <a:gd name="connsiteY39" fmla="*/ 698904 h 920224"/>
                  <a:gd name="connsiteX40" fmla="*/ 2370451 w 5602884"/>
                  <a:gd name="connsiteY40" fmla="*/ 716377 h 920224"/>
                  <a:gd name="connsiteX41" fmla="*/ 2585947 w 5602884"/>
                  <a:gd name="connsiteY41" fmla="*/ 716377 h 920224"/>
                  <a:gd name="connsiteX42" fmla="*/ 2585947 w 5602884"/>
                  <a:gd name="connsiteY42" fmla="*/ 716377 h 920224"/>
                  <a:gd name="connsiteX43" fmla="*/ 2585947 w 5602884"/>
                  <a:gd name="connsiteY43" fmla="*/ 757146 h 920224"/>
                  <a:gd name="connsiteX44" fmla="*/ 2655837 w 5602884"/>
                  <a:gd name="connsiteY44" fmla="*/ 757146 h 920224"/>
                  <a:gd name="connsiteX45" fmla="*/ 2655837 w 5602884"/>
                  <a:gd name="connsiteY45" fmla="*/ 792091 h 920224"/>
                  <a:gd name="connsiteX46" fmla="*/ 2958696 w 5602884"/>
                  <a:gd name="connsiteY46" fmla="*/ 792091 h 920224"/>
                  <a:gd name="connsiteX47" fmla="*/ 2958696 w 5602884"/>
                  <a:gd name="connsiteY47" fmla="*/ 827037 h 920224"/>
                  <a:gd name="connsiteX48" fmla="*/ 3412984 w 5602884"/>
                  <a:gd name="connsiteY48" fmla="*/ 827037 h 920224"/>
                  <a:gd name="connsiteX49" fmla="*/ 3412984 w 5602884"/>
                  <a:gd name="connsiteY49" fmla="*/ 827037 h 920224"/>
                  <a:gd name="connsiteX50" fmla="*/ 3412984 w 5602884"/>
                  <a:gd name="connsiteY50" fmla="*/ 879454 h 920224"/>
                  <a:gd name="connsiteX51" fmla="*/ 3640128 w 5602884"/>
                  <a:gd name="connsiteY51" fmla="*/ 891103 h 920224"/>
                  <a:gd name="connsiteX52" fmla="*/ 3640128 w 5602884"/>
                  <a:gd name="connsiteY52" fmla="*/ 920224 h 920224"/>
                  <a:gd name="connsiteX53" fmla="*/ 5602884 w 5602884"/>
                  <a:gd name="connsiteY53" fmla="*/ 920224 h 920224"/>
                  <a:gd name="connsiteX0" fmla="*/ 0 w 5602884"/>
                  <a:gd name="connsiteY0" fmla="*/ 0 h 920224"/>
                  <a:gd name="connsiteX1" fmla="*/ 145605 w 5602884"/>
                  <a:gd name="connsiteY1" fmla="*/ 0 h 920224"/>
                  <a:gd name="connsiteX2" fmla="*/ 168902 w 5602884"/>
                  <a:gd name="connsiteY2" fmla="*/ 0 h 920224"/>
                  <a:gd name="connsiteX3" fmla="*/ 168902 w 5602884"/>
                  <a:gd name="connsiteY3" fmla="*/ 46593 h 920224"/>
                  <a:gd name="connsiteX4" fmla="*/ 215496 w 5602884"/>
                  <a:gd name="connsiteY4" fmla="*/ 46593 h 920224"/>
                  <a:gd name="connsiteX5" fmla="*/ 215496 w 5602884"/>
                  <a:gd name="connsiteY5" fmla="*/ 87363 h 920224"/>
                  <a:gd name="connsiteX6" fmla="*/ 273738 w 5602884"/>
                  <a:gd name="connsiteY6" fmla="*/ 87363 h 920224"/>
                  <a:gd name="connsiteX7" fmla="*/ 273738 w 5602884"/>
                  <a:gd name="connsiteY7" fmla="*/ 122308 h 920224"/>
                  <a:gd name="connsiteX8" fmla="*/ 320331 w 5602884"/>
                  <a:gd name="connsiteY8" fmla="*/ 122308 h 920224"/>
                  <a:gd name="connsiteX9" fmla="*/ 320331 w 5602884"/>
                  <a:gd name="connsiteY9" fmla="*/ 157253 h 920224"/>
                  <a:gd name="connsiteX10" fmla="*/ 559124 w 5602884"/>
                  <a:gd name="connsiteY10" fmla="*/ 157253 h 920224"/>
                  <a:gd name="connsiteX11" fmla="*/ 559124 w 5602884"/>
                  <a:gd name="connsiteY11" fmla="*/ 227144 h 920224"/>
                  <a:gd name="connsiteX12" fmla="*/ 570772 w 5602884"/>
                  <a:gd name="connsiteY12" fmla="*/ 227144 h 920224"/>
                  <a:gd name="connsiteX13" fmla="*/ 570772 w 5602884"/>
                  <a:gd name="connsiteY13" fmla="*/ 256265 h 920224"/>
                  <a:gd name="connsiteX14" fmla="*/ 547476 w 5602884"/>
                  <a:gd name="connsiteY14" fmla="*/ 279561 h 920224"/>
                  <a:gd name="connsiteX15" fmla="*/ 640663 w 5602884"/>
                  <a:gd name="connsiteY15" fmla="*/ 279561 h 920224"/>
                  <a:gd name="connsiteX16" fmla="*/ 640663 w 5602884"/>
                  <a:gd name="connsiteY16" fmla="*/ 337804 h 920224"/>
                  <a:gd name="connsiteX17" fmla="*/ 914400 w 5602884"/>
                  <a:gd name="connsiteY17" fmla="*/ 337804 h 920224"/>
                  <a:gd name="connsiteX18" fmla="*/ 914400 w 5602884"/>
                  <a:gd name="connsiteY18" fmla="*/ 390221 h 920224"/>
                  <a:gd name="connsiteX19" fmla="*/ 972642 w 5602884"/>
                  <a:gd name="connsiteY19" fmla="*/ 390221 h 920224"/>
                  <a:gd name="connsiteX20" fmla="*/ 972642 w 5602884"/>
                  <a:gd name="connsiteY20" fmla="*/ 390221 h 920224"/>
                  <a:gd name="connsiteX21" fmla="*/ 972642 w 5602884"/>
                  <a:gd name="connsiteY21" fmla="*/ 448463 h 920224"/>
                  <a:gd name="connsiteX22" fmla="*/ 1281325 w 5602884"/>
                  <a:gd name="connsiteY22" fmla="*/ 448463 h 920224"/>
                  <a:gd name="connsiteX23" fmla="*/ 1281325 w 5602884"/>
                  <a:gd name="connsiteY23" fmla="*/ 483409 h 920224"/>
                  <a:gd name="connsiteX24" fmla="*/ 1391985 w 5602884"/>
                  <a:gd name="connsiteY24" fmla="*/ 483409 h 920224"/>
                  <a:gd name="connsiteX25" fmla="*/ 1391985 w 5602884"/>
                  <a:gd name="connsiteY25" fmla="*/ 512530 h 920224"/>
                  <a:gd name="connsiteX26" fmla="*/ 1490996 w 5602884"/>
                  <a:gd name="connsiteY26" fmla="*/ 512530 h 920224"/>
                  <a:gd name="connsiteX27" fmla="*/ 1490996 w 5602884"/>
                  <a:gd name="connsiteY27" fmla="*/ 530002 h 920224"/>
                  <a:gd name="connsiteX28" fmla="*/ 1805503 w 5602884"/>
                  <a:gd name="connsiteY28" fmla="*/ 530002 h 920224"/>
                  <a:gd name="connsiteX29" fmla="*/ 1805503 w 5602884"/>
                  <a:gd name="connsiteY29" fmla="*/ 564947 h 920224"/>
                  <a:gd name="connsiteX30" fmla="*/ 1951109 w 5602884"/>
                  <a:gd name="connsiteY30" fmla="*/ 564947 h 920224"/>
                  <a:gd name="connsiteX31" fmla="*/ 1951109 w 5602884"/>
                  <a:gd name="connsiteY31" fmla="*/ 564947 h 920224"/>
                  <a:gd name="connsiteX32" fmla="*/ 1951109 w 5602884"/>
                  <a:gd name="connsiteY32" fmla="*/ 611541 h 920224"/>
                  <a:gd name="connsiteX33" fmla="*/ 2236495 w 5602884"/>
                  <a:gd name="connsiteY33" fmla="*/ 611541 h 920224"/>
                  <a:gd name="connsiteX34" fmla="*/ 2236495 w 5602884"/>
                  <a:gd name="connsiteY34" fmla="*/ 611541 h 920224"/>
                  <a:gd name="connsiteX35" fmla="*/ 2236495 w 5602884"/>
                  <a:gd name="connsiteY35" fmla="*/ 611541 h 920224"/>
                  <a:gd name="connsiteX36" fmla="*/ 2236495 w 5602884"/>
                  <a:gd name="connsiteY36" fmla="*/ 652311 h 920224"/>
                  <a:gd name="connsiteX37" fmla="*/ 2318033 w 5602884"/>
                  <a:gd name="connsiteY37" fmla="*/ 652311 h 920224"/>
                  <a:gd name="connsiteX38" fmla="*/ 2318033 w 5602884"/>
                  <a:gd name="connsiteY38" fmla="*/ 698904 h 920224"/>
                  <a:gd name="connsiteX39" fmla="*/ 2370451 w 5602884"/>
                  <a:gd name="connsiteY39" fmla="*/ 698904 h 920224"/>
                  <a:gd name="connsiteX40" fmla="*/ 2370451 w 5602884"/>
                  <a:gd name="connsiteY40" fmla="*/ 716377 h 920224"/>
                  <a:gd name="connsiteX41" fmla="*/ 2585947 w 5602884"/>
                  <a:gd name="connsiteY41" fmla="*/ 716377 h 920224"/>
                  <a:gd name="connsiteX42" fmla="*/ 2585947 w 5602884"/>
                  <a:gd name="connsiteY42" fmla="*/ 716377 h 920224"/>
                  <a:gd name="connsiteX43" fmla="*/ 2585947 w 5602884"/>
                  <a:gd name="connsiteY43" fmla="*/ 757146 h 920224"/>
                  <a:gd name="connsiteX44" fmla="*/ 2655837 w 5602884"/>
                  <a:gd name="connsiteY44" fmla="*/ 757146 h 920224"/>
                  <a:gd name="connsiteX45" fmla="*/ 2655837 w 5602884"/>
                  <a:gd name="connsiteY45" fmla="*/ 792091 h 920224"/>
                  <a:gd name="connsiteX46" fmla="*/ 2958696 w 5602884"/>
                  <a:gd name="connsiteY46" fmla="*/ 792091 h 920224"/>
                  <a:gd name="connsiteX47" fmla="*/ 2958696 w 5602884"/>
                  <a:gd name="connsiteY47" fmla="*/ 827037 h 920224"/>
                  <a:gd name="connsiteX48" fmla="*/ 3412984 w 5602884"/>
                  <a:gd name="connsiteY48" fmla="*/ 827037 h 920224"/>
                  <a:gd name="connsiteX49" fmla="*/ 3412984 w 5602884"/>
                  <a:gd name="connsiteY49" fmla="*/ 827037 h 920224"/>
                  <a:gd name="connsiteX50" fmla="*/ 3412984 w 5602884"/>
                  <a:gd name="connsiteY50" fmla="*/ 879454 h 920224"/>
                  <a:gd name="connsiteX51" fmla="*/ 3640128 w 5602884"/>
                  <a:gd name="connsiteY51" fmla="*/ 885278 h 920224"/>
                  <a:gd name="connsiteX52" fmla="*/ 3640128 w 5602884"/>
                  <a:gd name="connsiteY52" fmla="*/ 920224 h 920224"/>
                  <a:gd name="connsiteX53" fmla="*/ 5602884 w 5602884"/>
                  <a:gd name="connsiteY53" fmla="*/ 920224 h 92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602884" h="920224">
                    <a:moveTo>
                      <a:pt x="0" y="0"/>
                    </a:moveTo>
                    <a:lnTo>
                      <a:pt x="145605" y="0"/>
                    </a:lnTo>
                    <a:lnTo>
                      <a:pt x="168902" y="0"/>
                    </a:lnTo>
                    <a:lnTo>
                      <a:pt x="168902" y="46593"/>
                    </a:lnTo>
                    <a:lnTo>
                      <a:pt x="215496" y="46593"/>
                    </a:lnTo>
                    <a:lnTo>
                      <a:pt x="215496" y="87363"/>
                    </a:lnTo>
                    <a:lnTo>
                      <a:pt x="273738" y="87363"/>
                    </a:lnTo>
                    <a:lnTo>
                      <a:pt x="273738" y="122308"/>
                    </a:lnTo>
                    <a:lnTo>
                      <a:pt x="320331" y="122308"/>
                    </a:lnTo>
                    <a:lnTo>
                      <a:pt x="320331" y="157253"/>
                    </a:lnTo>
                    <a:lnTo>
                      <a:pt x="559124" y="157253"/>
                    </a:lnTo>
                    <a:lnTo>
                      <a:pt x="559124" y="227144"/>
                    </a:lnTo>
                    <a:lnTo>
                      <a:pt x="570772" y="227144"/>
                    </a:lnTo>
                    <a:lnTo>
                      <a:pt x="570772" y="256265"/>
                    </a:lnTo>
                    <a:lnTo>
                      <a:pt x="547476" y="279561"/>
                    </a:lnTo>
                    <a:lnTo>
                      <a:pt x="640663" y="279561"/>
                    </a:lnTo>
                    <a:lnTo>
                      <a:pt x="640663" y="337804"/>
                    </a:lnTo>
                    <a:lnTo>
                      <a:pt x="914400" y="337804"/>
                    </a:lnTo>
                    <a:lnTo>
                      <a:pt x="914400" y="390221"/>
                    </a:lnTo>
                    <a:lnTo>
                      <a:pt x="972642" y="390221"/>
                    </a:lnTo>
                    <a:lnTo>
                      <a:pt x="972642" y="390221"/>
                    </a:lnTo>
                    <a:lnTo>
                      <a:pt x="972642" y="448463"/>
                    </a:lnTo>
                    <a:lnTo>
                      <a:pt x="1281325" y="448463"/>
                    </a:lnTo>
                    <a:lnTo>
                      <a:pt x="1281325" y="483409"/>
                    </a:lnTo>
                    <a:lnTo>
                      <a:pt x="1391985" y="483409"/>
                    </a:lnTo>
                    <a:lnTo>
                      <a:pt x="1391985" y="512530"/>
                    </a:lnTo>
                    <a:lnTo>
                      <a:pt x="1490996" y="512530"/>
                    </a:lnTo>
                    <a:lnTo>
                      <a:pt x="1490996" y="530002"/>
                    </a:lnTo>
                    <a:lnTo>
                      <a:pt x="1805503" y="530002"/>
                    </a:lnTo>
                    <a:lnTo>
                      <a:pt x="1805503" y="564947"/>
                    </a:lnTo>
                    <a:lnTo>
                      <a:pt x="1951109" y="564947"/>
                    </a:lnTo>
                    <a:lnTo>
                      <a:pt x="1951109" y="564947"/>
                    </a:lnTo>
                    <a:lnTo>
                      <a:pt x="1951109" y="611541"/>
                    </a:lnTo>
                    <a:lnTo>
                      <a:pt x="2236495" y="611541"/>
                    </a:lnTo>
                    <a:lnTo>
                      <a:pt x="2236495" y="611541"/>
                    </a:lnTo>
                    <a:lnTo>
                      <a:pt x="2236495" y="611541"/>
                    </a:lnTo>
                    <a:lnTo>
                      <a:pt x="2236495" y="652311"/>
                    </a:lnTo>
                    <a:lnTo>
                      <a:pt x="2318033" y="652311"/>
                    </a:lnTo>
                    <a:lnTo>
                      <a:pt x="2318033" y="698904"/>
                    </a:lnTo>
                    <a:lnTo>
                      <a:pt x="2370451" y="698904"/>
                    </a:lnTo>
                    <a:lnTo>
                      <a:pt x="2370451" y="716377"/>
                    </a:lnTo>
                    <a:lnTo>
                      <a:pt x="2585947" y="716377"/>
                    </a:lnTo>
                    <a:lnTo>
                      <a:pt x="2585947" y="716377"/>
                    </a:lnTo>
                    <a:lnTo>
                      <a:pt x="2585947" y="757146"/>
                    </a:lnTo>
                    <a:lnTo>
                      <a:pt x="2655837" y="757146"/>
                    </a:lnTo>
                    <a:lnTo>
                      <a:pt x="2655837" y="792091"/>
                    </a:lnTo>
                    <a:lnTo>
                      <a:pt x="2958696" y="792091"/>
                    </a:lnTo>
                    <a:lnTo>
                      <a:pt x="2958696" y="827037"/>
                    </a:lnTo>
                    <a:lnTo>
                      <a:pt x="3412984" y="827037"/>
                    </a:lnTo>
                    <a:lnTo>
                      <a:pt x="3412984" y="827037"/>
                    </a:lnTo>
                    <a:lnTo>
                      <a:pt x="3412984" y="879454"/>
                    </a:lnTo>
                    <a:lnTo>
                      <a:pt x="3640128" y="885278"/>
                    </a:lnTo>
                    <a:lnTo>
                      <a:pt x="3640128" y="920224"/>
                    </a:lnTo>
                    <a:lnTo>
                      <a:pt x="5602884" y="920224"/>
                    </a:lnTo>
                  </a:path>
                </a:pathLst>
              </a:custGeom>
              <a:noFill/>
              <a:ln w="28575">
                <a:solidFill>
                  <a:schemeClr val="accent3"/>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grpSp>
        <p:grpSp>
          <p:nvGrpSpPr>
            <p:cNvPr id="12" name="Group 11">
              <a:extLst>
                <a:ext uri="{FF2B5EF4-FFF2-40B4-BE49-F238E27FC236}">
                  <a16:creationId xmlns:a16="http://schemas.microsoft.com/office/drawing/2014/main" id="{7BDA0B26-4BD6-B309-97A9-6F5264A0478F}"/>
                </a:ext>
              </a:extLst>
            </p:cNvPr>
            <p:cNvGrpSpPr/>
            <p:nvPr/>
          </p:nvGrpSpPr>
          <p:grpSpPr>
            <a:xfrm>
              <a:off x="6200245" y="2287688"/>
              <a:ext cx="64008" cy="2585578"/>
              <a:chOff x="1445962" y="3085089"/>
              <a:chExt cx="81387" cy="1936132"/>
            </a:xfrm>
          </p:grpSpPr>
          <p:cxnSp>
            <p:nvCxnSpPr>
              <p:cNvPr id="13" name="Straight Connector 12">
                <a:extLst>
                  <a:ext uri="{FF2B5EF4-FFF2-40B4-BE49-F238E27FC236}">
                    <a16:creationId xmlns:a16="http://schemas.microsoft.com/office/drawing/2014/main" id="{D5C5A146-A5F1-D5E4-DBC7-F974EDFA67B0}"/>
                  </a:ext>
                </a:extLst>
              </p:cNvPr>
              <p:cNvCxnSpPr>
                <a:cxnSpLocks/>
              </p:cNvCxnSpPr>
              <p:nvPr/>
            </p:nvCxnSpPr>
            <p:spPr bwMode="auto">
              <a:xfrm>
                <a:off x="1445962" y="3085089"/>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0DB8A9FA-6EDF-2F32-4A9D-1B3F4CA8A8D3}"/>
                  </a:ext>
                </a:extLst>
              </p:cNvPr>
              <p:cNvCxnSpPr>
                <a:cxnSpLocks/>
              </p:cNvCxnSpPr>
              <p:nvPr/>
            </p:nvCxnSpPr>
            <p:spPr bwMode="auto">
              <a:xfrm>
                <a:off x="1445962" y="3569122"/>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915E6FA-1653-6A54-25E0-B536501E71A1}"/>
                  </a:ext>
                </a:extLst>
              </p:cNvPr>
              <p:cNvCxnSpPr>
                <a:cxnSpLocks/>
              </p:cNvCxnSpPr>
              <p:nvPr/>
            </p:nvCxnSpPr>
            <p:spPr bwMode="auto">
              <a:xfrm>
                <a:off x="1445962" y="4053155"/>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C377186E-F3E7-377F-962C-694A3A150455}"/>
                  </a:ext>
                </a:extLst>
              </p:cNvPr>
              <p:cNvCxnSpPr>
                <a:cxnSpLocks/>
              </p:cNvCxnSpPr>
              <p:nvPr/>
            </p:nvCxnSpPr>
            <p:spPr bwMode="auto">
              <a:xfrm>
                <a:off x="1445962" y="4537188"/>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12CB9F30-BE80-4ADA-7299-23D3742B6B72}"/>
                  </a:ext>
                </a:extLst>
              </p:cNvPr>
              <p:cNvCxnSpPr>
                <a:cxnSpLocks/>
              </p:cNvCxnSpPr>
              <p:nvPr/>
            </p:nvCxnSpPr>
            <p:spPr bwMode="auto">
              <a:xfrm>
                <a:off x="1445962" y="5021221"/>
                <a:ext cx="81387" cy="0"/>
              </a:xfrm>
              <a:prstGeom prst="line">
                <a:avLst/>
              </a:prstGeom>
              <a:noFill/>
              <a:ln w="28575" cap="flat" cmpd="sng" algn="ctr">
                <a:solidFill>
                  <a:schemeClr val="bg1"/>
                </a:solidFill>
                <a:prstDash val="solid"/>
                <a:round/>
                <a:headEnd type="none" w="med" len="med"/>
                <a:tailEnd type="none" w="med" len="med"/>
              </a:ln>
              <a:effectLst/>
            </p:spPr>
          </p:cxnSp>
        </p:grpSp>
        <p:sp>
          <p:nvSpPr>
            <p:cNvPr id="19" name="TextBox 18">
              <a:extLst>
                <a:ext uri="{FF2B5EF4-FFF2-40B4-BE49-F238E27FC236}">
                  <a16:creationId xmlns:a16="http://schemas.microsoft.com/office/drawing/2014/main" id="{C60224F8-9C08-AB3C-0A42-C0B6FD84464D}"/>
                </a:ext>
              </a:extLst>
            </p:cNvPr>
            <p:cNvSpPr txBox="1"/>
            <p:nvPr/>
          </p:nvSpPr>
          <p:spPr bwMode="auto">
            <a:xfrm>
              <a:off x="5754432" y="2136802"/>
              <a:ext cx="520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p>
          </p:txBody>
        </p:sp>
        <p:sp>
          <p:nvSpPr>
            <p:cNvPr id="23" name="TextBox 22">
              <a:extLst>
                <a:ext uri="{FF2B5EF4-FFF2-40B4-BE49-F238E27FC236}">
                  <a16:creationId xmlns:a16="http://schemas.microsoft.com/office/drawing/2014/main" id="{7833B9D0-00AB-AF32-D5EC-6A06D4A837CE}"/>
                </a:ext>
              </a:extLst>
            </p:cNvPr>
            <p:cNvSpPr txBox="1"/>
            <p:nvPr/>
          </p:nvSpPr>
          <p:spPr bwMode="auto">
            <a:xfrm>
              <a:off x="5754432" y="2785404"/>
              <a:ext cx="520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0.75</a:t>
              </a:r>
            </a:p>
          </p:txBody>
        </p:sp>
        <p:sp>
          <p:nvSpPr>
            <p:cNvPr id="24" name="TextBox 23">
              <a:extLst>
                <a:ext uri="{FF2B5EF4-FFF2-40B4-BE49-F238E27FC236}">
                  <a16:creationId xmlns:a16="http://schemas.microsoft.com/office/drawing/2014/main" id="{90E38F35-B319-A100-6C1F-E09D149F03C8}"/>
                </a:ext>
              </a:extLst>
            </p:cNvPr>
            <p:cNvSpPr txBox="1"/>
            <p:nvPr/>
          </p:nvSpPr>
          <p:spPr bwMode="auto">
            <a:xfrm>
              <a:off x="5754432" y="3434006"/>
              <a:ext cx="520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0.50</a:t>
              </a:r>
            </a:p>
          </p:txBody>
        </p:sp>
        <p:sp>
          <p:nvSpPr>
            <p:cNvPr id="25" name="TextBox 24">
              <a:extLst>
                <a:ext uri="{FF2B5EF4-FFF2-40B4-BE49-F238E27FC236}">
                  <a16:creationId xmlns:a16="http://schemas.microsoft.com/office/drawing/2014/main" id="{3D0F5BA6-9A02-F079-BF9D-6E07AD85FAB2}"/>
                </a:ext>
              </a:extLst>
            </p:cNvPr>
            <p:cNvSpPr txBox="1"/>
            <p:nvPr/>
          </p:nvSpPr>
          <p:spPr bwMode="auto">
            <a:xfrm>
              <a:off x="5754432" y="4082608"/>
              <a:ext cx="520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0.25</a:t>
              </a:r>
            </a:p>
          </p:txBody>
        </p:sp>
        <p:sp>
          <p:nvSpPr>
            <p:cNvPr id="26" name="TextBox 25">
              <a:extLst>
                <a:ext uri="{FF2B5EF4-FFF2-40B4-BE49-F238E27FC236}">
                  <a16:creationId xmlns:a16="http://schemas.microsoft.com/office/drawing/2014/main" id="{3BBDBC83-5325-F7A1-43A6-2E7B69D865EE}"/>
                </a:ext>
              </a:extLst>
            </p:cNvPr>
            <p:cNvSpPr txBox="1"/>
            <p:nvPr/>
          </p:nvSpPr>
          <p:spPr bwMode="auto">
            <a:xfrm>
              <a:off x="5989741" y="4731212"/>
              <a:ext cx="2853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27" name="TextBox 26">
              <a:extLst>
                <a:ext uri="{FF2B5EF4-FFF2-40B4-BE49-F238E27FC236}">
                  <a16:creationId xmlns:a16="http://schemas.microsoft.com/office/drawing/2014/main" id="{5A73C5A4-DA82-0AA4-0D4A-41A435A6EBFA}"/>
                </a:ext>
              </a:extLst>
            </p:cNvPr>
            <p:cNvSpPr txBox="1"/>
            <p:nvPr/>
          </p:nvSpPr>
          <p:spPr bwMode="auto">
            <a:xfrm rot="16200000">
              <a:off x="4262793" y="3535865"/>
              <a:ext cx="2775857" cy="318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Probability of PFS</a:t>
              </a:r>
            </a:p>
          </p:txBody>
        </p:sp>
        <p:sp>
          <p:nvSpPr>
            <p:cNvPr id="28" name="Freeform: Shape 27">
              <a:extLst>
                <a:ext uri="{FF2B5EF4-FFF2-40B4-BE49-F238E27FC236}">
                  <a16:creationId xmlns:a16="http://schemas.microsoft.com/office/drawing/2014/main" id="{527B3E56-3073-9502-1955-76030D3DF00C}"/>
                </a:ext>
              </a:extLst>
            </p:cNvPr>
            <p:cNvSpPr/>
            <p:nvPr/>
          </p:nvSpPr>
          <p:spPr bwMode="auto">
            <a:xfrm>
              <a:off x="6270171" y="2287689"/>
              <a:ext cx="5452198" cy="2589112"/>
            </a:xfrm>
            <a:custGeom>
              <a:avLst/>
              <a:gdLst>
                <a:gd name="connsiteX0" fmla="*/ 0 w 9425354"/>
                <a:gd name="connsiteY0" fmla="*/ 0 h 2411605"/>
                <a:gd name="connsiteX1" fmla="*/ 0 w 9425354"/>
                <a:gd name="connsiteY1" fmla="*/ 2411605 h 2411605"/>
                <a:gd name="connsiteX2" fmla="*/ 9425354 w 9425354"/>
                <a:gd name="connsiteY2" fmla="*/ 2411605 h 2411605"/>
              </a:gdLst>
              <a:ahLst/>
              <a:cxnLst>
                <a:cxn ang="0">
                  <a:pos x="connsiteX0" y="connsiteY0"/>
                </a:cxn>
                <a:cxn ang="0">
                  <a:pos x="connsiteX1" y="connsiteY1"/>
                </a:cxn>
                <a:cxn ang="0">
                  <a:pos x="connsiteX2" y="connsiteY2"/>
                </a:cxn>
              </a:cxnLst>
              <a:rect l="l" t="t" r="r" b="b"/>
              <a:pathLst>
                <a:path w="9425354" h="2411605">
                  <a:moveTo>
                    <a:pt x="0" y="0"/>
                  </a:moveTo>
                  <a:lnTo>
                    <a:pt x="0" y="2411605"/>
                  </a:lnTo>
                  <a:lnTo>
                    <a:pt x="9425354" y="2411605"/>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grpSp>
          <p:nvGrpSpPr>
            <p:cNvPr id="29" name="Group 28">
              <a:extLst>
                <a:ext uri="{FF2B5EF4-FFF2-40B4-BE49-F238E27FC236}">
                  <a16:creationId xmlns:a16="http://schemas.microsoft.com/office/drawing/2014/main" id="{D08EB207-E12D-C652-C5EB-406663FD6890}"/>
                </a:ext>
              </a:extLst>
            </p:cNvPr>
            <p:cNvGrpSpPr/>
            <p:nvPr/>
          </p:nvGrpSpPr>
          <p:grpSpPr>
            <a:xfrm>
              <a:off x="6280747" y="4885360"/>
              <a:ext cx="5331694" cy="64008"/>
              <a:chOff x="2418647" y="4553085"/>
              <a:chExt cx="7701019" cy="103118"/>
            </a:xfrm>
          </p:grpSpPr>
          <p:grpSp>
            <p:nvGrpSpPr>
              <p:cNvPr id="30" name="Group 29">
                <a:extLst>
                  <a:ext uri="{FF2B5EF4-FFF2-40B4-BE49-F238E27FC236}">
                    <a16:creationId xmlns:a16="http://schemas.microsoft.com/office/drawing/2014/main" id="{80D233AD-83FE-AB30-8253-1FA79CC74A19}"/>
                  </a:ext>
                </a:extLst>
              </p:cNvPr>
              <p:cNvGrpSpPr/>
              <p:nvPr/>
            </p:nvGrpSpPr>
            <p:grpSpPr>
              <a:xfrm>
                <a:off x="2418647" y="4556165"/>
                <a:ext cx="4441590" cy="100038"/>
                <a:chOff x="2418647" y="4546834"/>
                <a:chExt cx="4441590" cy="100038"/>
              </a:xfrm>
            </p:grpSpPr>
            <p:grpSp>
              <p:nvGrpSpPr>
                <p:cNvPr id="47" name="Group 46">
                  <a:extLst>
                    <a:ext uri="{FF2B5EF4-FFF2-40B4-BE49-F238E27FC236}">
                      <a16:creationId xmlns:a16="http://schemas.microsoft.com/office/drawing/2014/main" id="{D157BE44-7E5D-AB3D-1E88-A0D3E790FCE1}"/>
                    </a:ext>
                  </a:extLst>
                </p:cNvPr>
                <p:cNvGrpSpPr/>
                <p:nvPr/>
              </p:nvGrpSpPr>
              <p:grpSpPr>
                <a:xfrm>
                  <a:off x="2418647" y="4546834"/>
                  <a:ext cx="2065793" cy="93361"/>
                  <a:chOff x="2418647" y="4546834"/>
                  <a:chExt cx="2065793" cy="93361"/>
                </a:xfrm>
              </p:grpSpPr>
              <p:grpSp>
                <p:nvGrpSpPr>
                  <p:cNvPr id="59" name="Group 58">
                    <a:extLst>
                      <a:ext uri="{FF2B5EF4-FFF2-40B4-BE49-F238E27FC236}">
                        <a16:creationId xmlns:a16="http://schemas.microsoft.com/office/drawing/2014/main" id="{D5769313-3622-0104-058F-316BF3721187}"/>
                      </a:ext>
                    </a:extLst>
                  </p:cNvPr>
                  <p:cNvGrpSpPr/>
                  <p:nvPr/>
                </p:nvGrpSpPr>
                <p:grpSpPr>
                  <a:xfrm rot="5400000">
                    <a:off x="2814018" y="4151463"/>
                    <a:ext cx="87110" cy="877852"/>
                    <a:chOff x="1445962" y="4053155"/>
                    <a:chExt cx="81387" cy="1452099"/>
                  </a:xfrm>
                </p:grpSpPr>
                <p:cxnSp>
                  <p:nvCxnSpPr>
                    <p:cNvPr id="193" name="Straight Connector 192">
                      <a:extLst>
                        <a:ext uri="{FF2B5EF4-FFF2-40B4-BE49-F238E27FC236}">
                          <a16:creationId xmlns:a16="http://schemas.microsoft.com/office/drawing/2014/main" id="{D41281A9-108D-81CB-7568-C5E3E66148AD}"/>
                        </a:ext>
                      </a:extLst>
                    </p:cNvPr>
                    <p:cNvCxnSpPr>
                      <a:cxnSpLocks/>
                    </p:cNvCxnSpPr>
                    <p:nvPr/>
                  </p:nvCxnSpPr>
                  <p:spPr bwMode="auto">
                    <a:xfrm>
                      <a:off x="1445962" y="4053155"/>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90CB2977-22C3-E9BB-879F-0AFF2A0D90ED}"/>
                        </a:ext>
                      </a:extLst>
                    </p:cNvPr>
                    <p:cNvCxnSpPr>
                      <a:cxnSpLocks/>
                    </p:cNvCxnSpPr>
                    <p:nvPr/>
                  </p:nvCxnSpPr>
                  <p:spPr bwMode="auto">
                    <a:xfrm>
                      <a:off x="1445962" y="4537188"/>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F42914FC-7160-D2FD-AA85-6822D1741CB4}"/>
                        </a:ext>
                      </a:extLst>
                    </p:cNvPr>
                    <p:cNvCxnSpPr>
                      <a:cxnSpLocks/>
                    </p:cNvCxnSpPr>
                    <p:nvPr/>
                  </p:nvCxnSpPr>
                  <p:spPr bwMode="auto">
                    <a:xfrm>
                      <a:off x="1445962" y="5021221"/>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E1F45AB5-0ACD-FED9-E4E4-840D35FCC7A2}"/>
                        </a:ext>
                      </a:extLst>
                    </p:cNvPr>
                    <p:cNvCxnSpPr>
                      <a:cxnSpLocks/>
                    </p:cNvCxnSpPr>
                    <p:nvPr/>
                  </p:nvCxnSpPr>
                  <p:spPr bwMode="auto">
                    <a:xfrm>
                      <a:off x="1445962" y="5505254"/>
                      <a:ext cx="81387" cy="0"/>
                    </a:xfrm>
                    <a:prstGeom prst="line">
                      <a:avLst/>
                    </a:prstGeom>
                    <a:noFill/>
                    <a:ln w="28575" cap="flat" cmpd="sng" algn="ctr">
                      <a:solidFill>
                        <a:schemeClr val="bg1"/>
                      </a:solidFill>
                      <a:prstDash val="solid"/>
                      <a:round/>
                      <a:headEnd type="none" w="med" len="med"/>
                      <a:tailEnd type="none" w="med" len="med"/>
                    </a:ln>
                    <a:effectLst/>
                  </p:spPr>
                </p:cxnSp>
              </p:grpSp>
              <p:grpSp>
                <p:nvGrpSpPr>
                  <p:cNvPr id="60" name="Group 59">
                    <a:extLst>
                      <a:ext uri="{FF2B5EF4-FFF2-40B4-BE49-F238E27FC236}">
                        <a16:creationId xmlns:a16="http://schemas.microsoft.com/office/drawing/2014/main" id="{074161D5-96A0-00DF-1F6E-2BE7F7F10B59}"/>
                      </a:ext>
                    </a:extLst>
                  </p:cNvPr>
                  <p:cNvGrpSpPr/>
                  <p:nvPr/>
                </p:nvGrpSpPr>
                <p:grpSpPr>
                  <a:xfrm rot="5400000">
                    <a:off x="4001959" y="4157714"/>
                    <a:ext cx="87110" cy="877852"/>
                    <a:chOff x="1445962" y="4053155"/>
                    <a:chExt cx="81387" cy="1452099"/>
                  </a:xfrm>
                </p:grpSpPr>
                <p:cxnSp>
                  <p:nvCxnSpPr>
                    <p:cNvPr id="61" name="Straight Connector 60">
                      <a:extLst>
                        <a:ext uri="{FF2B5EF4-FFF2-40B4-BE49-F238E27FC236}">
                          <a16:creationId xmlns:a16="http://schemas.microsoft.com/office/drawing/2014/main" id="{25D30BC0-D56A-8130-F147-C6F4BDE1600B}"/>
                        </a:ext>
                      </a:extLst>
                    </p:cNvPr>
                    <p:cNvCxnSpPr>
                      <a:cxnSpLocks/>
                    </p:cNvCxnSpPr>
                    <p:nvPr/>
                  </p:nvCxnSpPr>
                  <p:spPr bwMode="auto">
                    <a:xfrm>
                      <a:off x="1445962" y="4053155"/>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37D0BCAE-18DF-7F95-5B92-42519D9FECD6}"/>
                        </a:ext>
                      </a:extLst>
                    </p:cNvPr>
                    <p:cNvCxnSpPr>
                      <a:cxnSpLocks/>
                    </p:cNvCxnSpPr>
                    <p:nvPr/>
                  </p:nvCxnSpPr>
                  <p:spPr bwMode="auto">
                    <a:xfrm>
                      <a:off x="1445962" y="4537188"/>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91E29875-97B5-B084-F2F8-964F47B68983}"/>
                        </a:ext>
                      </a:extLst>
                    </p:cNvPr>
                    <p:cNvCxnSpPr>
                      <a:cxnSpLocks/>
                    </p:cNvCxnSpPr>
                    <p:nvPr/>
                  </p:nvCxnSpPr>
                  <p:spPr bwMode="auto">
                    <a:xfrm>
                      <a:off x="1445962" y="5021221"/>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6E79453D-7A28-AE1A-0186-A8F0368794DD}"/>
                        </a:ext>
                      </a:extLst>
                    </p:cNvPr>
                    <p:cNvCxnSpPr>
                      <a:cxnSpLocks/>
                    </p:cNvCxnSpPr>
                    <p:nvPr/>
                  </p:nvCxnSpPr>
                  <p:spPr bwMode="auto">
                    <a:xfrm>
                      <a:off x="1445962" y="5505254"/>
                      <a:ext cx="81387"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48" name="Group 47">
                  <a:extLst>
                    <a:ext uri="{FF2B5EF4-FFF2-40B4-BE49-F238E27FC236}">
                      <a16:creationId xmlns:a16="http://schemas.microsoft.com/office/drawing/2014/main" id="{C0423AB5-F8E8-BC4D-2473-2149BF21E80A}"/>
                    </a:ext>
                  </a:extLst>
                </p:cNvPr>
                <p:cNvGrpSpPr/>
                <p:nvPr/>
              </p:nvGrpSpPr>
              <p:grpSpPr>
                <a:xfrm>
                  <a:off x="4794444" y="4553511"/>
                  <a:ext cx="2065793" cy="93361"/>
                  <a:chOff x="2418647" y="4546834"/>
                  <a:chExt cx="2065793" cy="93361"/>
                </a:xfrm>
              </p:grpSpPr>
              <p:grpSp>
                <p:nvGrpSpPr>
                  <p:cNvPr id="49" name="Group 48">
                    <a:extLst>
                      <a:ext uri="{FF2B5EF4-FFF2-40B4-BE49-F238E27FC236}">
                        <a16:creationId xmlns:a16="http://schemas.microsoft.com/office/drawing/2014/main" id="{C5829D4B-A66C-BE1E-EE8D-FEDA1B415B9F}"/>
                      </a:ext>
                    </a:extLst>
                  </p:cNvPr>
                  <p:cNvGrpSpPr/>
                  <p:nvPr/>
                </p:nvGrpSpPr>
                <p:grpSpPr>
                  <a:xfrm rot="5400000">
                    <a:off x="2814018" y="4151463"/>
                    <a:ext cx="87110" cy="877852"/>
                    <a:chOff x="1445962" y="4053155"/>
                    <a:chExt cx="81387" cy="1452099"/>
                  </a:xfrm>
                </p:grpSpPr>
                <p:cxnSp>
                  <p:nvCxnSpPr>
                    <p:cNvPr id="55" name="Straight Connector 54">
                      <a:extLst>
                        <a:ext uri="{FF2B5EF4-FFF2-40B4-BE49-F238E27FC236}">
                          <a16:creationId xmlns:a16="http://schemas.microsoft.com/office/drawing/2014/main" id="{7AFD26CD-6486-04D5-2C24-7DD8C304D6ED}"/>
                        </a:ext>
                      </a:extLst>
                    </p:cNvPr>
                    <p:cNvCxnSpPr>
                      <a:cxnSpLocks/>
                    </p:cNvCxnSpPr>
                    <p:nvPr/>
                  </p:nvCxnSpPr>
                  <p:spPr bwMode="auto">
                    <a:xfrm>
                      <a:off x="1445962" y="4053155"/>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DB274AC4-9418-82BD-8F29-949D06B4E0FE}"/>
                        </a:ext>
                      </a:extLst>
                    </p:cNvPr>
                    <p:cNvCxnSpPr>
                      <a:cxnSpLocks/>
                    </p:cNvCxnSpPr>
                    <p:nvPr/>
                  </p:nvCxnSpPr>
                  <p:spPr bwMode="auto">
                    <a:xfrm>
                      <a:off x="1445962" y="4537188"/>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898F16E5-0F68-9D34-BA70-B152A47985FC}"/>
                        </a:ext>
                      </a:extLst>
                    </p:cNvPr>
                    <p:cNvCxnSpPr>
                      <a:cxnSpLocks/>
                    </p:cNvCxnSpPr>
                    <p:nvPr/>
                  </p:nvCxnSpPr>
                  <p:spPr bwMode="auto">
                    <a:xfrm>
                      <a:off x="1445962" y="5021221"/>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DDB244FD-D4FE-B184-3DE9-6F41F099F66F}"/>
                        </a:ext>
                      </a:extLst>
                    </p:cNvPr>
                    <p:cNvCxnSpPr>
                      <a:cxnSpLocks/>
                    </p:cNvCxnSpPr>
                    <p:nvPr/>
                  </p:nvCxnSpPr>
                  <p:spPr bwMode="auto">
                    <a:xfrm>
                      <a:off x="1445962" y="5505254"/>
                      <a:ext cx="81387" cy="0"/>
                    </a:xfrm>
                    <a:prstGeom prst="line">
                      <a:avLst/>
                    </a:prstGeom>
                    <a:noFill/>
                    <a:ln w="28575" cap="flat" cmpd="sng" algn="ctr">
                      <a:solidFill>
                        <a:schemeClr val="bg1"/>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B4A8F230-DBC2-2FEE-4C41-F084BC9D1846}"/>
                      </a:ext>
                    </a:extLst>
                  </p:cNvPr>
                  <p:cNvGrpSpPr/>
                  <p:nvPr/>
                </p:nvGrpSpPr>
                <p:grpSpPr>
                  <a:xfrm rot="5400000">
                    <a:off x="4001959" y="4157714"/>
                    <a:ext cx="87110" cy="877852"/>
                    <a:chOff x="1445962" y="4053155"/>
                    <a:chExt cx="81387" cy="1452099"/>
                  </a:xfrm>
                </p:grpSpPr>
                <p:cxnSp>
                  <p:nvCxnSpPr>
                    <p:cNvPr id="51" name="Straight Connector 50">
                      <a:extLst>
                        <a:ext uri="{FF2B5EF4-FFF2-40B4-BE49-F238E27FC236}">
                          <a16:creationId xmlns:a16="http://schemas.microsoft.com/office/drawing/2014/main" id="{D6824977-A586-171B-B32B-62B8004CEA0B}"/>
                        </a:ext>
                      </a:extLst>
                    </p:cNvPr>
                    <p:cNvCxnSpPr>
                      <a:cxnSpLocks/>
                    </p:cNvCxnSpPr>
                    <p:nvPr/>
                  </p:nvCxnSpPr>
                  <p:spPr bwMode="auto">
                    <a:xfrm>
                      <a:off x="1445962" y="4053155"/>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0C2A313D-EEF8-8160-7867-0CF6695AAAD9}"/>
                        </a:ext>
                      </a:extLst>
                    </p:cNvPr>
                    <p:cNvCxnSpPr>
                      <a:cxnSpLocks/>
                    </p:cNvCxnSpPr>
                    <p:nvPr/>
                  </p:nvCxnSpPr>
                  <p:spPr bwMode="auto">
                    <a:xfrm>
                      <a:off x="1445962" y="4537188"/>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128E46F1-20BC-B379-9188-0428030CF588}"/>
                        </a:ext>
                      </a:extLst>
                    </p:cNvPr>
                    <p:cNvCxnSpPr>
                      <a:cxnSpLocks/>
                    </p:cNvCxnSpPr>
                    <p:nvPr/>
                  </p:nvCxnSpPr>
                  <p:spPr bwMode="auto">
                    <a:xfrm>
                      <a:off x="1445962" y="5021221"/>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A8EA8B14-0BD6-DAE0-25FC-00A545E0EF7B}"/>
                        </a:ext>
                      </a:extLst>
                    </p:cNvPr>
                    <p:cNvCxnSpPr>
                      <a:cxnSpLocks/>
                    </p:cNvCxnSpPr>
                    <p:nvPr/>
                  </p:nvCxnSpPr>
                  <p:spPr bwMode="auto">
                    <a:xfrm>
                      <a:off x="1445962" y="5505254"/>
                      <a:ext cx="81387"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31" name="Group 30">
                <a:extLst>
                  <a:ext uri="{FF2B5EF4-FFF2-40B4-BE49-F238E27FC236}">
                    <a16:creationId xmlns:a16="http://schemas.microsoft.com/office/drawing/2014/main" id="{022016BA-1BD4-E373-EB96-F4BCE9E8E9D8}"/>
                  </a:ext>
                </a:extLst>
              </p:cNvPr>
              <p:cNvGrpSpPr/>
              <p:nvPr/>
            </p:nvGrpSpPr>
            <p:grpSpPr>
              <a:xfrm>
                <a:off x="7158636" y="4553085"/>
                <a:ext cx="2961030" cy="93788"/>
                <a:chOff x="2418647" y="4546834"/>
                <a:chExt cx="2961030" cy="93788"/>
              </a:xfrm>
            </p:grpSpPr>
            <p:grpSp>
              <p:nvGrpSpPr>
                <p:cNvPr id="32" name="Group 31">
                  <a:extLst>
                    <a:ext uri="{FF2B5EF4-FFF2-40B4-BE49-F238E27FC236}">
                      <a16:creationId xmlns:a16="http://schemas.microsoft.com/office/drawing/2014/main" id="{6151DE97-F68F-D28D-CC4D-F871044F8950}"/>
                    </a:ext>
                  </a:extLst>
                </p:cNvPr>
                <p:cNvGrpSpPr/>
                <p:nvPr/>
              </p:nvGrpSpPr>
              <p:grpSpPr>
                <a:xfrm>
                  <a:off x="2418647" y="4546834"/>
                  <a:ext cx="2065793" cy="93361"/>
                  <a:chOff x="2418647" y="4546834"/>
                  <a:chExt cx="2065793" cy="93361"/>
                </a:xfrm>
              </p:grpSpPr>
              <p:grpSp>
                <p:nvGrpSpPr>
                  <p:cNvPr id="37" name="Group 36">
                    <a:extLst>
                      <a:ext uri="{FF2B5EF4-FFF2-40B4-BE49-F238E27FC236}">
                        <a16:creationId xmlns:a16="http://schemas.microsoft.com/office/drawing/2014/main" id="{955FE755-139F-BCAD-CA11-D585C6FAF976}"/>
                      </a:ext>
                    </a:extLst>
                  </p:cNvPr>
                  <p:cNvGrpSpPr/>
                  <p:nvPr/>
                </p:nvGrpSpPr>
                <p:grpSpPr>
                  <a:xfrm rot="5400000">
                    <a:off x="2814018" y="4151463"/>
                    <a:ext cx="87110" cy="877852"/>
                    <a:chOff x="1445962" y="4053155"/>
                    <a:chExt cx="81387" cy="1452099"/>
                  </a:xfrm>
                </p:grpSpPr>
                <p:cxnSp>
                  <p:nvCxnSpPr>
                    <p:cNvPr id="43" name="Straight Connector 42">
                      <a:extLst>
                        <a:ext uri="{FF2B5EF4-FFF2-40B4-BE49-F238E27FC236}">
                          <a16:creationId xmlns:a16="http://schemas.microsoft.com/office/drawing/2014/main" id="{85871DC6-7D83-BDBE-426A-79C1D87264F6}"/>
                        </a:ext>
                      </a:extLst>
                    </p:cNvPr>
                    <p:cNvCxnSpPr>
                      <a:cxnSpLocks/>
                    </p:cNvCxnSpPr>
                    <p:nvPr/>
                  </p:nvCxnSpPr>
                  <p:spPr bwMode="auto">
                    <a:xfrm>
                      <a:off x="1445962" y="4053155"/>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5E4BD059-8087-4444-6D0B-55C9D4E08D04}"/>
                        </a:ext>
                      </a:extLst>
                    </p:cNvPr>
                    <p:cNvCxnSpPr>
                      <a:cxnSpLocks/>
                    </p:cNvCxnSpPr>
                    <p:nvPr/>
                  </p:nvCxnSpPr>
                  <p:spPr bwMode="auto">
                    <a:xfrm>
                      <a:off x="1445962" y="4537188"/>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9B1FCC56-6B6A-2323-A6E0-E6EE93CF8BCF}"/>
                        </a:ext>
                      </a:extLst>
                    </p:cNvPr>
                    <p:cNvCxnSpPr>
                      <a:cxnSpLocks/>
                    </p:cNvCxnSpPr>
                    <p:nvPr/>
                  </p:nvCxnSpPr>
                  <p:spPr bwMode="auto">
                    <a:xfrm>
                      <a:off x="1445962" y="5021221"/>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2060F4A5-9E50-00E6-8830-0CF43ABD8579}"/>
                        </a:ext>
                      </a:extLst>
                    </p:cNvPr>
                    <p:cNvCxnSpPr>
                      <a:cxnSpLocks/>
                    </p:cNvCxnSpPr>
                    <p:nvPr/>
                  </p:nvCxnSpPr>
                  <p:spPr bwMode="auto">
                    <a:xfrm>
                      <a:off x="1445962" y="5505254"/>
                      <a:ext cx="81387" cy="0"/>
                    </a:xfrm>
                    <a:prstGeom prst="line">
                      <a:avLst/>
                    </a:prstGeom>
                    <a:noFill/>
                    <a:ln w="28575" cap="flat" cmpd="sng" algn="ctr">
                      <a:solidFill>
                        <a:schemeClr val="bg1"/>
                      </a:solidFill>
                      <a:prstDash val="solid"/>
                      <a:round/>
                      <a:headEnd type="none" w="med" len="med"/>
                      <a:tailEnd type="none" w="med" len="med"/>
                    </a:ln>
                    <a:effectLst/>
                  </p:spPr>
                </p:cxnSp>
              </p:grpSp>
              <p:grpSp>
                <p:nvGrpSpPr>
                  <p:cNvPr id="38" name="Group 37">
                    <a:extLst>
                      <a:ext uri="{FF2B5EF4-FFF2-40B4-BE49-F238E27FC236}">
                        <a16:creationId xmlns:a16="http://schemas.microsoft.com/office/drawing/2014/main" id="{8F6318EE-01DD-2465-76DA-741FE8012BB6}"/>
                      </a:ext>
                    </a:extLst>
                  </p:cNvPr>
                  <p:cNvGrpSpPr/>
                  <p:nvPr/>
                </p:nvGrpSpPr>
                <p:grpSpPr>
                  <a:xfrm rot="5400000">
                    <a:off x="4001959" y="4157714"/>
                    <a:ext cx="87110" cy="877852"/>
                    <a:chOff x="1445962" y="4053155"/>
                    <a:chExt cx="81387" cy="1452099"/>
                  </a:xfrm>
                </p:grpSpPr>
                <p:cxnSp>
                  <p:nvCxnSpPr>
                    <p:cNvPr id="39" name="Straight Connector 38">
                      <a:extLst>
                        <a:ext uri="{FF2B5EF4-FFF2-40B4-BE49-F238E27FC236}">
                          <a16:creationId xmlns:a16="http://schemas.microsoft.com/office/drawing/2014/main" id="{AEFFF83A-9E84-2BDC-B667-71239B105D7B}"/>
                        </a:ext>
                      </a:extLst>
                    </p:cNvPr>
                    <p:cNvCxnSpPr>
                      <a:cxnSpLocks/>
                    </p:cNvCxnSpPr>
                    <p:nvPr/>
                  </p:nvCxnSpPr>
                  <p:spPr bwMode="auto">
                    <a:xfrm>
                      <a:off x="1445962" y="4053155"/>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CA0D746-2279-86AF-DFF4-F62CF336DF27}"/>
                        </a:ext>
                      </a:extLst>
                    </p:cNvPr>
                    <p:cNvCxnSpPr>
                      <a:cxnSpLocks/>
                    </p:cNvCxnSpPr>
                    <p:nvPr/>
                  </p:nvCxnSpPr>
                  <p:spPr bwMode="auto">
                    <a:xfrm>
                      <a:off x="1445962" y="4537188"/>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2240803D-E48B-1A1A-1E6B-C104D0A2D25E}"/>
                        </a:ext>
                      </a:extLst>
                    </p:cNvPr>
                    <p:cNvCxnSpPr>
                      <a:cxnSpLocks/>
                    </p:cNvCxnSpPr>
                    <p:nvPr/>
                  </p:nvCxnSpPr>
                  <p:spPr bwMode="auto">
                    <a:xfrm>
                      <a:off x="1445962" y="5021221"/>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40BCA138-015D-69CD-4021-908D71440184}"/>
                        </a:ext>
                      </a:extLst>
                    </p:cNvPr>
                    <p:cNvCxnSpPr>
                      <a:cxnSpLocks/>
                    </p:cNvCxnSpPr>
                    <p:nvPr/>
                  </p:nvCxnSpPr>
                  <p:spPr bwMode="auto">
                    <a:xfrm>
                      <a:off x="1445962" y="5505254"/>
                      <a:ext cx="81387"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33" name="Group 32">
                  <a:extLst>
                    <a:ext uri="{FF2B5EF4-FFF2-40B4-BE49-F238E27FC236}">
                      <a16:creationId xmlns:a16="http://schemas.microsoft.com/office/drawing/2014/main" id="{B50EC2C9-4DD1-EE67-1BBF-C144C0705A14}"/>
                    </a:ext>
                  </a:extLst>
                </p:cNvPr>
                <p:cNvGrpSpPr/>
                <p:nvPr/>
              </p:nvGrpSpPr>
              <p:grpSpPr>
                <a:xfrm rot="5400000">
                  <a:off x="5043505" y="4304449"/>
                  <a:ext cx="87110" cy="585235"/>
                  <a:chOff x="1445962" y="4537188"/>
                  <a:chExt cx="81387" cy="968066"/>
                </a:xfrm>
              </p:grpSpPr>
              <p:cxnSp>
                <p:nvCxnSpPr>
                  <p:cNvPr id="34" name="Straight Connector 33">
                    <a:extLst>
                      <a:ext uri="{FF2B5EF4-FFF2-40B4-BE49-F238E27FC236}">
                        <a16:creationId xmlns:a16="http://schemas.microsoft.com/office/drawing/2014/main" id="{05A75492-3DA0-6C7E-F11F-75C48C74F7A1}"/>
                      </a:ext>
                    </a:extLst>
                  </p:cNvPr>
                  <p:cNvCxnSpPr>
                    <a:cxnSpLocks/>
                  </p:cNvCxnSpPr>
                  <p:nvPr/>
                </p:nvCxnSpPr>
                <p:spPr bwMode="auto">
                  <a:xfrm>
                    <a:off x="1445962" y="4537188"/>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F8D0BD25-246F-714E-8B90-6F14779748CD}"/>
                      </a:ext>
                    </a:extLst>
                  </p:cNvPr>
                  <p:cNvCxnSpPr>
                    <a:cxnSpLocks/>
                  </p:cNvCxnSpPr>
                  <p:nvPr/>
                </p:nvCxnSpPr>
                <p:spPr bwMode="auto">
                  <a:xfrm>
                    <a:off x="1445962" y="5021221"/>
                    <a:ext cx="81387"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8D3F2704-320C-FE37-4871-8C87AEA1DA2E}"/>
                      </a:ext>
                    </a:extLst>
                  </p:cNvPr>
                  <p:cNvCxnSpPr>
                    <a:cxnSpLocks/>
                  </p:cNvCxnSpPr>
                  <p:nvPr/>
                </p:nvCxnSpPr>
                <p:spPr bwMode="auto">
                  <a:xfrm>
                    <a:off x="1445962" y="5505254"/>
                    <a:ext cx="81387"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197" name="TextBox 196">
              <a:extLst>
                <a:ext uri="{FF2B5EF4-FFF2-40B4-BE49-F238E27FC236}">
                  <a16:creationId xmlns:a16="http://schemas.microsoft.com/office/drawing/2014/main" id="{70684BF0-DA92-2BDE-AF13-81B58E9761AA}"/>
                </a:ext>
              </a:extLst>
            </p:cNvPr>
            <p:cNvSpPr txBox="1"/>
            <p:nvPr/>
          </p:nvSpPr>
          <p:spPr bwMode="auto">
            <a:xfrm>
              <a:off x="6143327" y="49293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198" name="TextBox 197">
              <a:extLst>
                <a:ext uri="{FF2B5EF4-FFF2-40B4-BE49-F238E27FC236}">
                  <a16:creationId xmlns:a16="http://schemas.microsoft.com/office/drawing/2014/main" id="{69BF199B-708F-BD5D-29B6-344068D33E2E}"/>
                </a:ext>
              </a:extLst>
            </p:cNvPr>
            <p:cNvSpPr txBox="1"/>
            <p:nvPr/>
          </p:nvSpPr>
          <p:spPr bwMode="auto">
            <a:xfrm>
              <a:off x="6345916" y="49293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a:t>
              </a:r>
            </a:p>
          </p:txBody>
        </p:sp>
        <p:sp>
          <p:nvSpPr>
            <p:cNvPr id="199" name="TextBox 198">
              <a:extLst>
                <a:ext uri="{FF2B5EF4-FFF2-40B4-BE49-F238E27FC236}">
                  <a16:creationId xmlns:a16="http://schemas.microsoft.com/office/drawing/2014/main" id="{42A2F4EA-5A30-2C65-3661-053101399866}"/>
                </a:ext>
              </a:extLst>
            </p:cNvPr>
            <p:cNvSpPr txBox="1"/>
            <p:nvPr/>
          </p:nvSpPr>
          <p:spPr bwMode="auto">
            <a:xfrm>
              <a:off x="6555333" y="49293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a:t>
              </a:r>
            </a:p>
          </p:txBody>
        </p:sp>
        <p:sp>
          <p:nvSpPr>
            <p:cNvPr id="200" name="TextBox 199">
              <a:extLst>
                <a:ext uri="{FF2B5EF4-FFF2-40B4-BE49-F238E27FC236}">
                  <a16:creationId xmlns:a16="http://schemas.microsoft.com/office/drawing/2014/main" id="{C81264A3-F100-454B-5044-9E58FB8D23A1}"/>
                </a:ext>
              </a:extLst>
            </p:cNvPr>
            <p:cNvSpPr txBox="1"/>
            <p:nvPr/>
          </p:nvSpPr>
          <p:spPr bwMode="auto">
            <a:xfrm>
              <a:off x="6757922" y="49293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a:t>
              </a:r>
            </a:p>
          </p:txBody>
        </p:sp>
        <p:sp>
          <p:nvSpPr>
            <p:cNvPr id="201" name="TextBox 200">
              <a:extLst>
                <a:ext uri="{FF2B5EF4-FFF2-40B4-BE49-F238E27FC236}">
                  <a16:creationId xmlns:a16="http://schemas.microsoft.com/office/drawing/2014/main" id="{A371637E-830F-714F-E715-15FEC8D3C492}"/>
                </a:ext>
              </a:extLst>
            </p:cNvPr>
            <p:cNvSpPr txBox="1"/>
            <p:nvPr/>
          </p:nvSpPr>
          <p:spPr bwMode="auto">
            <a:xfrm>
              <a:off x="6962957" y="49293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a:t>
              </a:r>
            </a:p>
          </p:txBody>
        </p:sp>
        <p:sp>
          <p:nvSpPr>
            <p:cNvPr id="202" name="TextBox 201">
              <a:extLst>
                <a:ext uri="{FF2B5EF4-FFF2-40B4-BE49-F238E27FC236}">
                  <a16:creationId xmlns:a16="http://schemas.microsoft.com/office/drawing/2014/main" id="{0D929ED1-FBD0-B0BB-BAC9-B726426BFB39}"/>
                </a:ext>
              </a:extLst>
            </p:cNvPr>
            <p:cNvSpPr txBox="1"/>
            <p:nvPr/>
          </p:nvSpPr>
          <p:spPr bwMode="auto">
            <a:xfrm>
              <a:off x="7165546" y="49293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5</a:t>
              </a:r>
            </a:p>
          </p:txBody>
        </p:sp>
        <p:sp>
          <p:nvSpPr>
            <p:cNvPr id="203" name="TextBox 202">
              <a:extLst>
                <a:ext uri="{FF2B5EF4-FFF2-40B4-BE49-F238E27FC236}">
                  <a16:creationId xmlns:a16="http://schemas.microsoft.com/office/drawing/2014/main" id="{FFA11449-969F-B8BD-5124-D9C0C46D65BB}"/>
                </a:ext>
              </a:extLst>
            </p:cNvPr>
            <p:cNvSpPr txBox="1"/>
            <p:nvPr/>
          </p:nvSpPr>
          <p:spPr bwMode="auto">
            <a:xfrm>
              <a:off x="7374963" y="49293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a:t>
              </a:r>
            </a:p>
          </p:txBody>
        </p:sp>
        <p:sp>
          <p:nvSpPr>
            <p:cNvPr id="204" name="TextBox 203">
              <a:extLst>
                <a:ext uri="{FF2B5EF4-FFF2-40B4-BE49-F238E27FC236}">
                  <a16:creationId xmlns:a16="http://schemas.microsoft.com/office/drawing/2014/main" id="{1EF3DDD7-4C68-2AFA-085A-F91E4AE21C48}"/>
                </a:ext>
              </a:extLst>
            </p:cNvPr>
            <p:cNvSpPr txBox="1"/>
            <p:nvPr/>
          </p:nvSpPr>
          <p:spPr bwMode="auto">
            <a:xfrm>
              <a:off x="7577552" y="49293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7</a:t>
              </a:r>
            </a:p>
          </p:txBody>
        </p:sp>
        <p:sp>
          <p:nvSpPr>
            <p:cNvPr id="205" name="TextBox 204">
              <a:extLst>
                <a:ext uri="{FF2B5EF4-FFF2-40B4-BE49-F238E27FC236}">
                  <a16:creationId xmlns:a16="http://schemas.microsoft.com/office/drawing/2014/main" id="{AFA4D7B4-6151-DCBD-26BD-4D11DDD00627}"/>
                </a:ext>
              </a:extLst>
            </p:cNvPr>
            <p:cNvSpPr txBox="1"/>
            <p:nvPr/>
          </p:nvSpPr>
          <p:spPr bwMode="auto">
            <a:xfrm>
              <a:off x="7788895" y="49293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8</a:t>
              </a:r>
            </a:p>
          </p:txBody>
        </p:sp>
        <p:sp>
          <p:nvSpPr>
            <p:cNvPr id="206" name="TextBox 205">
              <a:extLst>
                <a:ext uri="{FF2B5EF4-FFF2-40B4-BE49-F238E27FC236}">
                  <a16:creationId xmlns:a16="http://schemas.microsoft.com/office/drawing/2014/main" id="{DC329A88-A1CC-53C3-A3B6-AA0F9B8D5A02}"/>
                </a:ext>
              </a:extLst>
            </p:cNvPr>
            <p:cNvSpPr txBox="1"/>
            <p:nvPr/>
          </p:nvSpPr>
          <p:spPr bwMode="auto">
            <a:xfrm>
              <a:off x="7991484" y="49293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9</a:t>
              </a:r>
            </a:p>
          </p:txBody>
        </p:sp>
        <p:sp>
          <p:nvSpPr>
            <p:cNvPr id="207" name="TextBox 206">
              <a:extLst>
                <a:ext uri="{FF2B5EF4-FFF2-40B4-BE49-F238E27FC236}">
                  <a16:creationId xmlns:a16="http://schemas.microsoft.com/office/drawing/2014/main" id="{325F336B-6C44-671F-0E06-2B15EF4C7E69}"/>
                </a:ext>
              </a:extLst>
            </p:cNvPr>
            <p:cNvSpPr txBox="1"/>
            <p:nvPr/>
          </p:nvSpPr>
          <p:spPr bwMode="auto">
            <a:xfrm>
              <a:off x="8155215"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a:t>
              </a:r>
            </a:p>
          </p:txBody>
        </p:sp>
        <p:sp>
          <p:nvSpPr>
            <p:cNvPr id="208" name="TextBox 207">
              <a:extLst>
                <a:ext uri="{FF2B5EF4-FFF2-40B4-BE49-F238E27FC236}">
                  <a16:creationId xmlns:a16="http://schemas.microsoft.com/office/drawing/2014/main" id="{E54AF713-E875-7702-9878-47521CC218DA}"/>
                </a:ext>
              </a:extLst>
            </p:cNvPr>
            <p:cNvSpPr txBox="1"/>
            <p:nvPr/>
          </p:nvSpPr>
          <p:spPr bwMode="auto">
            <a:xfrm>
              <a:off x="8357804"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11</a:t>
              </a:r>
            </a:p>
          </p:txBody>
        </p:sp>
        <p:sp>
          <p:nvSpPr>
            <p:cNvPr id="209" name="TextBox 208">
              <a:extLst>
                <a:ext uri="{FF2B5EF4-FFF2-40B4-BE49-F238E27FC236}">
                  <a16:creationId xmlns:a16="http://schemas.microsoft.com/office/drawing/2014/main" id="{458C943F-0F0A-A896-0BA5-08E4DFE7B329}"/>
                </a:ext>
              </a:extLst>
            </p:cNvPr>
            <p:cNvSpPr txBox="1"/>
            <p:nvPr/>
          </p:nvSpPr>
          <p:spPr bwMode="auto">
            <a:xfrm>
              <a:off x="8562839"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12</a:t>
              </a:r>
            </a:p>
          </p:txBody>
        </p:sp>
        <p:sp>
          <p:nvSpPr>
            <p:cNvPr id="210" name="TextBox 209">
              <a:extLst>
                <a:ext uri="{FF2B5EF4-FFF2-40B4-BE49-F238E27FC236}">
                  <a16:creationId xmlns:a16="http://schemas.microsoft.com/office/drawing/2014/main" id="{42EC0BBA-1542-C3E6-D81A-4A06F670008E}"/>
                </a:ext>
              </a:extLst>
            </p:cNvPr>
            <p:cNvSpPr txBox="1"/>
            <p:nvPr/>
          </p:nvSpPr>
          <p:spPr bwMode="auto">
            <a:xfrm>
              <a:off x="8765428"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13</a:t>
              </a:r>
            </a:p>
          </p:txBody>
        </p:sp>
        <p:sp>
          <p:nvSpPr>
            <p:cNvPr id="211" name="TextBox 210">
              <a:extLst>
                <a:ext uri="{FF2B5EF4-FFF2-40B4-BE49-F238E27FC236}">
                  <a16:creationId xmlns:a16="http://schemas.microsoft.com/office/drawing/2014/main" id="{BD89C62E-96B8-9351-43B0-0383DF963641}"/>
                </a:ext>
              </a:extLst>
            </p:cNvPr>
            <p:cNvSpPr txBox="1"/>
            <p:nvPr/>
          </p:nvSpPr>
          <p:spPr bwMode="auto">
            <a:xfrm>
              <a:off x="8974845"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14</a:t>
              </a:r>
            </a:p>
          </p:txBody>
        </p:sp>
        <p:sp>
          <p:nvSpPr>
            <p:cNvPr id="212" name="TextBox 211">
              <a:extLst>
                <a:ext uri="{FF2B5EF4-FFF2-40B4-BE49-F238E27FC236}">
                  <a16:creationId xmlns:a16="http://schemas.microsoft.com/office/drawing/2014/main" id="{9F48CA81-4B01-07FA-5EBE-0D2A04E8CB5C}"/>
                </a:ext>
              </a:extLst>
            </p:cNvPr>
            <p:cNvSpPr txBox="1"/>
            <p:nvPr/>
          </p:nvSpPr>
          <p:spPr bwMode="auto">
            <a:xfrm>
              <a:off x="9182868"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15</a:t>
              </a:r>
            </a:p>
          </p:txBody>
        </p:sp>
        <p:sp>
          <p:nvSpPr>
            <p:cNvPr id="213" name="TextBox 212">
              <a:extLst>
                <a:ext uri="{FF2B5EF4-FFF2-40B4-BE49-F238E27FC236}">
                  <a16:creationId xmlns:a16="http://schemas.microsoft.com/office/drawing/2014/main" id="{EA7B5BCF-D5EB-0805-41BD-F20D6ABEBFF9}"/>
                </a:ext>
              </a:extLst>
            </p:cNvPr>
            <p:cNvSpPr txBox="1"/>
            <p:nvPr/>
          </p:nvSpPr>
          <p:spPr bwMode="auto">
            <a:xfrm>
              <a:off x="9385457"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16</a:t>
              </a:r>
            </a:p>
          </p:txBody>
        </p:sp>
        <p:sp>
          <p:nvSpPr>
            <p:cNvPr id="214" name="TextBox 213">
              <a:extLst>
                <a:ext uri="{FF2B5EF4-FFF2-40B4-BE49-F238E27FC236}">
                  <a16:creationId xmlns:a16="http://schemas.microsoft.com/office/drawing/2014/main" id="{262CAE5C-BC73-3349-E2CF-956A17E7BA8C}"/>
                </a:ext>
              </a:extLst>
            </p:cNvPr>
            <p:cNvSpPr txBox="1"/>
            <p:nvPr/>
          </p:nvSpPr>
          <p:spPr bwMode="auto">
            <a:xfrm>
              <a:off x="9590492"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17</a:t>
              </a:r>
            </a:p>
          </p:txBody>
        </p:sp>
        <p:sp>
          <p:nvSpPr>
            <p:cNvPr id="215" name="TextBox 214">
              <a:extLst>
                <a:ext uri="{FF2B5EF4-FFF2-40B4-BE49-F238E27FC236}">
                  <a16:creationId xmlns:a16="http://schemas.microsoft.com/office/drawing/2014/main" id="{DBFC3E4B-21C3-5EF6-7E87-814890CCF46A}"/>
                </a:ext>
              </a:extLst>
            </p:cNvPr>
            <p:cNvSpPr txBox="1"/>
            <p:nvPr/>
          </p:nvSpPr>
          <p:spPr bwMode="auto">
            <a:xfrm>
              <a:off x="9793081"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18</a:t>
              </a:r>
            </a:p>
          </p:txBody>
        </p:sp>
        <p:sp>
          <p:nvSpPr>
            <p:cNvPr id="216" name="TextBox 215">
              <a:extLst>
                <a:ext uri="{FF2B5EF4-FFF2-40B4-BE49-F238E27FC236}">
                  <a16:creationId xmlns:a16="http://schemas.microsoft.com/office/drawing/2014/main" id="{FAA34918-9DA7-3A46-7EDB-89BCC16BDE94}"/>
                </a:ext>
              </a:extLst>
            </p:cNvPr>
            <p:cNvSpPr txBox="1"/>
            <p:nvPr/>
          </p:nvSpPr>
          <p:spPr bwMode="auto">
            <a:xfrm>
              <a:off x="10002498"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19</a:t>
              </a:r>
            </a:p>
          </p:txBody>
        </p:sp>
        <p:sp>
          <p:nvSpPr>
            <p:cNvPr id="217" name="TextBox 216">
              <a:extLst>
                <a:ext uri="{FF2B5EF4-FFF2-40B4-BE49-F238E27FC236}">
                  <a16:creationId xmlns:a16="http://schemas.microsoft.com/office/drawing/2014/main" id="{F019717B-2AB2-26BC-E47A-5C0280361B08}"/>
                </a:ext>
              </a:extLst>
            </p:cNvPr>
            <p:cNvSpPr txBox="1"/>
            <p:nvPr/>
          </p:nvSpPr>
          <p:spPr bwMode="auto">
            <a:xfrm>
              <a:off x="10205086"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20</a:t>
              </a:r>
            </a:p>
          </p:txBody>
        </p:sp>
        <p:sp>
          <p:nvSpPr>
            <p:cNvPr id="218" name="TextBox 217">
              <a:extLst>
                <a:ext uri="{FF2B5EF4-FFF2-40B4-BE49-F238E27FC236}">
                  <a16:creationId xmlns:a16="http://schemas.microsoft.com/office/drawing/2014/main" id="{D42E47DA-F4B9-88E8-5F9B-24FEF8676F0C}"/>
                </a:ext>
              </a:extLst>
            </p:cNvPr>
            <p:cNvSpPr txBox="1"/>
            <p:nvPr/>
          </p:nvSpPr>
          <p:spPr bwMode="auto">
            <a:xfrm>
              <a:off x="10409071"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21</a:t>
              </a:r>
            </a:p>
          </p:txBody>
        </p:sp>
        <p:sp>
          <p:nvSpPr>
            <p:cNvPr id="219" name="TextBox 218">
              <a:extLst>
                <a:ext uri="{FF2B5EF4-FFF2-40B4-BE49-F238E27FC236}">
                  <a16:creationId xmlns:a16="http://schemas.microsoft.com/office/drawing/2014/main" id="{64A46B08-C18A-E4AD-7106-A81C820E434C}"/>
                </a:ext>
              </a:extLst>
            </p:cNvPr>
            <p:cNvSpPr txBox="1"/>
            <p:nvPr/>
          </p:nvSpPr>
          <p:spPr bwMode="auto">
            <a:xfrm>
              <a:off x="10618488"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22</a:t>
              </a:r>
            </a:p>
          </p:txBody>
        </p:sp>
        <p:sp>
          <p:nvSpPr>
            <p:cNvPr id="220" name="TextBox 219">
              <a:extLst>
                <a:ext uri="{FF2B5EF4-FFF2-40B4-BE49-F238E27FC236}">
                  <a16:creationId xmlns:a16="http://schemas.microsoft.com/office/drawing/2014/main" id="{320C8985-3002-EA25-526B-5572869BAD6A}"/>
                </a:ext>
              </a:extLst>
            </p:cNvPr>
            <p:cNvSpPr txBox="1"/>
            <p:nvPr/>
          </p:nvSpPr>
          <p:spPr bwMode="auto">
            <a:xfrm>
              <a:off x="10826511"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23</a:t>
              </a:r>
            </a:p>
          </p:txBody>
        </p:sp>
        <p:sp>
          <p:nvSpPr>
            <p:cNvPr id="221" name="TextBox 220">
              <a:extLst>
                <a:ext uri="{FF2B5EF4-FFF2-40B4-BE49-F238E27FC236}">
                  <a16:creationId xmlns:a16="http://schemas.microsoft.com/office/drawing/2014/main" id="{9F5D6729-3D24-6C70-2A86-28041E3494D6}"/>
                </a:ext>
              </a:extLst>
            </p:cNvPr>
            <p:cNvSpPr txBox="1"/>
            <p:nvPr/>
          </p:nvSpPr>
          <p:spPr bwMode="auto">
            <a:xfrm>
              <a:off x="11029099"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24</a:t>
              </a:r>
            </a:p>
          </p:txBody>
        </p:sp>
        <p:sp>
          <p:nvSpPr>
            <p:cNvPr id="222" name="TextBox 221">
              <a:extLst>
                <a:ext uri="{FF2B5EF4-FFF2-40B4-BE49-F238E27FC236}">
                  <a16:creationId xmlns:a16="http://schemas.microsoft.com/office/drawing/2014/main" id="{4BE5FEB0-1C6A-65BC-C8ED-BEB08925E197}"/>
                </a:ext>
              </a:extLst>
            </p:cNvPr>
            <p:cNvSpPr txBox="1"/>
            <p:nvPr/>
          </p:nvSpPr>
          <p:spPr bwMode="auto">
            <a:xfrm>
              <a:off x="11234135"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25</a:t>
              </a:r>
            </a:p>
          </p:txBody>
        </p:sp>
        <p:sp>
          <p:nvSpPr>
            <p:cNvPr id="223" name="TextBox 222">
              <a:extLst>
                <a:ext uri="{FF2B5EF4-FFF2-40B4-BE49-F238E27FC236}">
                  <a16:creationId xmlns:a16="http://schemas.microsoft.com/office/drawing/2014/main" id="{5934A1F3-CE10-1EF3-E2A6-C1A50CE9F162}"/>
                </a:ext>
              </a:extLst>
            </p:cNvPr>
            <p:cNvSpPr txBox="1"/>
            <p:nvPr/>
          </p:nvSpPr>
          <p:spPr bwMode="auto">
            <a:xfrm>
              <a:off x="11436724" y="492937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26</a:t>
              </a:r>
            </a:p>
          </p:txBody>
        </p:sp>
        <p:sp>
          <p:nvSpPr>
            <p:cNvPr id="288" name="TextBox 287">
              <a:extLst>
                <a:ext uri="{FF2B5EF4-FFF2-40B4-BE49-F238E27FC236}">
                  <a16:creationId xmlns:a16="http://schemas.microsoft.com/office/drawing/2014/main" id="{9394DB9C-5708-B7F3-E093-88313740300C}"/>
                </a:ext>
              </a:extLst>
            </p:cNvPr>
            <p:cNvSpPr txBox="1"/>
            <p:nvPr/>
          </p:nvSpPr>
          <p:spPr bwMode="auto">
            <a:xfrm>
              <a:off x="6248401" y="5192243"/>
              <a:ext cx="5355770" cy="338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Mo</a:t>
              </a:r>
            </a:p>
          </p:txBody>
        </p:sp>
        <p:sp>
          <p:nvSpPr>
            <p:cNvPr id="289" name="TextBox 288">
              <a:extLst>
                <a:ext uri="{FF2B5EF4-FFF2-40B4-BE49-F238E27FC236}">
                  <a16:creationId xmlns:a16="http://schemas.microsoft.com/office/drawing/2014/main" id="{37E79A2A-4FE0-C724-F569-1BBC1BCEAEDF}"/>
                </a:ext>
              </a:extLst>
            </p:cNvPr>
            <p:cNvSpPr txBox="1"/>
            <p:nvPr/>
          </p:nvSpPr>
          <p:spPr bwMode="auto">
            <a:xfrm>
              <a:off x="6405115" y="4431128"/>
              <a:ext cx="35001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HR: 0.70 (95% CI: 0.53-0.93;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.0075)</a:t>
              </a:r>
            </a:p>
          </p:txBody>
        </p:sp>
        <p:cxnSp>
          <p:nvCxnSpPr>
            <p:cNvPr id="291" name="Straight Connector 290">
              <a:extLst>
                <a:ext uri="{FF2B5EF4-FFF2-40B4-BE49-F238E27FC236}">
                  <a16:creationId xmlns:a16="http://schemas.microsoft.com/office/drawing/2014/main" id="{395EEE90-4C23-EB48-28D1-5EB67959ADDA}"/>
                </a:ext>
              </a:extLst>
            </p:cNvPr>
            <p:cNvCxnSpPr/>
            <p:nvPr/>
          </p:nvCxnSpPr>
          <p:spPr bwMode="auto">
            <a:xfrm>
              <a:off x="9914667" y="2375998"/>
              <a:ext cx="175393" cy="0"/>
            </a:xfrm>
            <a:prstGeom prst="line">
              <a:avLst/>
            </a:prstGeom>
            <a:noFill/>
            <a:ln w="28575"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6F648994-DEFE-9DB7-D523-C708C966EDCB}"/>
                </a:ext>
              </a:extLst>
            </p:cNvPr>
            <p:cNvCxnSpPr/>
            <p:nvPr/>
          </p:nvCxnSpPr>
          <p:spPr bwMode="auto">
            <a:xfrm>
              <a:off x="9920220" y="2614099"/>
              <a:ext cx="175393" cy="0"/>
            </a:xfrm>
            <a:prstGeom prst="line">
              <a:avLst/>
            </a:prstGeom>
            <a:noFill/>
            <a:ln w="28575" cap="flat" cmpd="sng" algn="ctr">
              <a:solidFill>
                <a:schemeClr val="accent3"/>
              </a:solidFill>
              <a:prstDash val="solid"/>
              <a:round/>
              <a:headEnd type="none" w="med" len="med"/>
              <a:tailEnd type="none" w="med" len="med"/>
            </a:ln>
            <a:effectLst/>
          </p:spPr>
        </p:cxnSp>
        <p:grpSp>
          <p:nvGrpSpPr>
            <p:cNvPr id="293" name="Group 292">
              <a:extLst>
                <a:ext uri="{FF2B5EF4-FFF2-40B4-BE49-F238E27FC236}">
                  <a16:creationId xmlns:a16="http://schemas.microsoft.com/office/drawing/2014/main" id="{80754EE4-4328-F6A8-9B42-11BAC4F145E4}"/>
                </a:ext>
              </a:extLst>
            </p:cNvPr>
            <p:cNvGrpSpPr/>
            <p:nvPr/>
          </p:nvGrpSpPr>
          <p:grpSpPr>
            <a:xfrm>
              <a:off x="6420261" y="2344014"/>
              <a:ext cx="5139244" cy="2007888"/>
              <a:chOff x="2620158" y="1804573"/>
              <a:chExt cx="7423047" cy="2099619"/>
            </a:xfrm>
          </p:grpSpPr>
          <p:cxnSp>
            <p:nvCxnSpPr>
              <p:cNvPr id="294" name="Straight Connector 293">
                <a:extLst>
                  <a:ext uri="{FF2B5EF4-FFF2-40B4-BE49-F238E27FC236}">
                    <a16:creationId xmlns:a16="http://schemas.microsoft.com/office/drawing/2014/main" id="{9B665FC8-18B9-801C-BF34-EF6401294967}"/>
                  </a:ext>
                </a:extLst>
              </p:cNvPr>
              <p:cNvCxnSpPr/>
              <p:nvPr/>
            </p:nvCxnSpPr>
            <p:spPr bwMode="auto">
              <a:xfrm>
                <a:off x="2620158" y="1804573"/>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66B40C3F-15E9-4310-8C44-B7628A7F0555}"/>
                  </a:ext>
                </a:extLst>
              </p:cNvPr>
              <p:cNvCxnSpPr/>
              <p:nvPr/>
            </p:nvCxnSpPr>
            <p:spPr bwMode="auto">
              <a:xfrm>
                <a:off x="2702620" y="1825269"/>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75350C57-CA2C-6CB7-922F-6A63F36972AD}"/>
                  </a:ext>
                </a:extLst>
              </p:cNvPr>
              <p:cNvCxnSpPr/>
              <p:nvPr/>
            </p:nvCxnSpPr>
            <p:spPr bwMode="auto">
              <a:xfrm>
                <a:off x="2823878" y="1923863"/>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493D0AE6-8238-329C-0058-F3A9BE85DB09}"/>
                  </a:ext>
                </a:extLst>
              </p:cNvPr>
              <p:cNvCxnSpPr/>
              <p:nvPr/>
            </p:nvCxnSpPr>
            <p:spPr bwMode="auto">
              <a:xfrm>
                <a:off x="2866130" y="1946051"/>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EA4F92C6-0D73-71D2-5C98-4AFD4A112C32}"/>
                  </a:ext>
                </a:extLst>
              </p:cNvPr>
              <p:cNvCxnSpPr/>
              <p:nvPr/>
            </p:nvCxnSpPr>
            <p:spPr bwMode="auto">
              <a:xfrm>
                <a:off x="3035549" y="2039060"/>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DDE9899C-0D84-AC13-D165-80FCAAA16770}"/>
                  </a:ext>
                </a:extLst>
              </p:cNvPr>
              <p:cNvCxnSpPr/>
              <p:nvPr/>
            </p:nvCxnSpPr>
            <p:spPr bwMode="auto">
              <a:xfrm>
                <a:off x="3138808" y="2113360"/>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A9AFDA04-DC1B-936F-C4E9-BEA637704718}"/>
                  </a:ext>
                </a:extLst>
              </p:cNvPr>
              <p:cNvCxnSpPr/>
              <p:nvPr/>
            </p:nvCxnSpPr>
            <p:spPr bwMode="auto">
              <a:xfrm>
                <a:off x="3308156" y="2238272"/>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3EB5E392-6467-48E5-5590-2B754DA55ED3}"/>
                  </a:ext>
                </a:extLst>
              </p:cNvPr>
              <p:cNvCxnSpPr/>
              <p:nvPr/>
            </p:nvCxnSpPr>
            <p:spPr bwMode="auto">
              <a:xfrm>
                <a:off x="3384747" y="2259772"/>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3EBB6700-20E5-27FD-A396-EACDB20A86AE}"/>
                  </a:ext>
                </a:extLst>
              </p:cNvPr>
              <p:cNvCxnSpPr/>
              <p:nvPr/>
            </p:nvCxnSpPr>
            <p:spPr bwMode="auto">
              <a:xfrm>
                <a:off x="3427378" y="2274025"/>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3C3F1ED2-2CEC-9323-3ECE-A0E6779517DD}"/>
                  </a:ext>
                </a:extLst>
              </p:cNvPr>
              <p:cNvCxnSpPr/>
              <p:nvPr/>
            </p:nvCxnSpPr>
            <p:spPr bwMode="auto">
              <a:xfrm>
                <a:off x="3451654" y="2351050"/>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D118A597-A8D3-D75F-F671-6F86C778FC8C}"/>
                  </a:ext>
                </a:extLst>
              </p:cNvPr>
              <p:cNvCxnSpPr/>
              <p:nvPr/>
            </p:nvCxnSpPr>
            <p:spPr bwMode="auto">
              <a:xfrm>
                <a:off x="3545170" y="2371276"/>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B939DC48-5EDD-BB70-0107-1FDE9178A3C3}"/>
                  </a:ext>
                </a:extLst>
              </p:cNvPr>
              <p:cNvCxnSpPr/>
              <p:nvPr/>
            </p:nvCxnSpPr>
            <p:spPr bwMode="auto">
              <a:xfrm>
                <a:off x="3648005" y="2385925"/>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446F81F9-2544-4C21-A81C-3D02D22D8276}"/>
                  </a:ext>
                </a:extLst>
              </p:cNvPr>
              <p:cNvCxnSpPr/>
              <p:nvPr/>
            </p:nvCxnSpPr>
            <p:spPr bwMode="auto">
              <a:xfrm>
                <a:off x="3855434" y="2484054"/>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6DEF59CF-AD31-B7D1-E992-CB1ED5B2057B}"/>
                  </a:ext>
                </a:extLst>
              </p:cNvPr>
              <p:cNvCxnSpPr/>
              <p:nvPr/>
            </p:nvCxnSpPr>
            <p:spPr bwMode="auto">
              <a:xfrm>
                <a:off x="3906357" y="2492633"/>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09BF376B-81EB-0299-E8B6-955959CC8567}"/>
                  </a:ext>
                </a:extLst>
              </p:cNvPr>
              <p:cNvCxnSpPr/>
              <p:nvPr/>
            </p:nvCxnSpPr>
            <p:spPr bwMode="auto">
              <a:xfrm>
                <a:off x="3963549" y="2533285"/>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5B384DFF-E88E-A18B-8C79-9873B19D75EC}"/>
                  </a:ext>
                </a:extLst>
              </p:cNvPr>
              <p:cNvCxnSpPr/>
              <p:nvPr/>
            </p:nvCxnSpPr>
            <p:spPr bwMode="auto">
              <a:xfrm>
                <a:off x="3994990" y="2533285"/>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79AA9E73-D9CB-15A6-C884-7196E0CEC1D9}"/>
                  </a:ext>
                </a:extLst>
              </p:cNvPr>
              <p:cNvCxnSpPr/>
              <p:nvPr/>
            </p:nvCxnSpPr>
            <p:spPr bwMode="auto">
              <a:xfrm>
                <a:off x="4078113" y="2558681"/>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69ABB22C-F3F4-E146-2B97-1AE0E87BBFCC}"/>
                  </a:ext>
                </a:extLst>
              </p:cNvPr>
              <p:cNvCxnSpPr/>
              <p:nvPr/>
            </p:nvCxnSpPr>
            <p:spPr bwMode="auto">
              <a:xfrm>
                <a:off x="4124957" y="2621137"/>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761E9048-6D9B-D8D0-AFE7-A68FB0B19CE3}"/>
                  </a:ext>
                </a:extLst>
              </p:cNvPr>
              <p:cNvCxnSpPr/>
              <p:nvPr/>
            </p:nvCxnSpPr>
            <p:spPr bwMode="auto">
              <a:xfrm>
                <a:off x="4176822" y="2623623"/>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1CB1DB03-70B9-506A-BB45-7553775789AD}"/>
                  </a:ext>
                </a:extLst>
              </p:cNvPr>
              <p:cNvCxnSpPr/>
              <p:nvPr/>
            </p:nvCxnSpPr>
            <p:spPr bwMode="auto">
              <a:xfrm>
                <a:off x="4374775" y="2686079"/>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CF3DD289-23BC-93B5-FB1E-55872A33DA06}"/>
                  </a:ext>
                </a:extLst>
              </p:cNvPr>
              <p:cNvCxnSpPr/>
              <p:nvPr/>
            </p:nvCxnSpPr>
            <p:spPr bwMode="auto">
              <a:xfrm>
                <a:off x="4421842" y="2690125"/>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FE213FAF-011F-CCC3-F1D0-468A7012BA97}"/>
                  </a:ext>
                </a:extLst>
              </p:cNvPr>
              <p:cNvCxnSpPr/>
              <p:nvPr/>
            </p:nvCxnSpPr>
            <p:spPr bwMode="auto">
              <a:xfrm>
                <a:off x="4491084" y="2756627"/>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9744B865-14D6-7FFF-99C4-306A0EAA083D}"/>
                  </a:ext>
                </a:extLst>
              </p:cNvPr>
              <p:cNvCxnSpPr/>
              <p:nvPr/>
            </p:nvCxnSpPr>
            <p:spPr bwMode="auto">
              <a:xfrm>
                <a:off x="4554472" y="2819963"/>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7D536C54-B540-BB51-B2B7-9FA54D924889}"/>
                  </a:ext>
                </a:extLst>
              </p:cNvPr>
              <p:cNvCxnSpPr/>
              <p:nvPr/>
            </p:nvCxnSpPr>
            <p:spPr bwMode="auto">
              <a:xfrm>
                <a:off x="4587635" y="2819083"/>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57473AA9-16EE-A3F9-AED0-FB63A11777F9}"/>
                  </a:ext>
                </a:extLst>
              </p:cNvPr>
              <p:cNvCxnSpPr/>
              <p:nvPr/>
            </p:nvCxnSpPr>
            <p:spPr bwMode="auto">
              <a:xfrm>
                <a:off x="4682660" y="2839776"/>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80FE4128-9305-71AF-12E1-2A9727ECBE97}"/>
                  </a:ext>
                </a:extLst>
              </p:cNvPr>
              <p:cNvCxnSpPr/>
              <p:nvPr/>
            </p:nvCxnSpPr>
            <p:spPr bwMode="auto">
              <a:xfrm>
                <a:off x="4714662" y="2839776"/>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96298027-AB33-1415-56BE-EE46743C5269}"/>
                  </a:ext>
                </a:extLst>
              </p:cNvPr>
              <p:cNvCxnSpPr/>
              <p:nvPr/>
            </p:nvCxnSpPr>
            <p:spPr bwMode="auto">
              <a:xfrm>
                <a:off x="5153799" y="2987248"/>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AF49DAD9-74A9-4A34-5B69-9BE85A0432B4}"/>
                  </a:ext>
                </a:extLst>
              </p:cNvPr>
              <p:cNvCxnSpPr/>
              <p:nvPr/>
            </p:nvCxnSpPr>
            <p:spPr bwMode="auto">
              <a:xfrm>
                <a:off x="5238199" y="3097524"/>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0888E939-1EF2-F392-1C70-7A174895F24A}"/>
                  </a:ext>
                </a:extLst>
              </p:cNvPr>
              <p:cNvCxnSpPr/>
              <p:nvPr/>
            </p:nvCxnSpPr>
            <p:spPr bwMode="auto">
              <a:xfrm>
                <a:off x="5535284" y="3187975"/>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1D4D9AC7-F911-40A0-8CFB-72EECDE28ECB}"/>
                  </a:ext>
                </a:extLst>
              </p:cNvPr>
              <p:cNvCxnSpPr/>
              <p:nvPr/>
            </p:nvCxnSpPr>
            <p:spPr bwMode="auto">
              <a:xfrm>
                <a:off x="5617226" y="3256683"/>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E5C7C081-1103-EA37-2761-D43497E7715B}"/>
                  </a:ext>
                </a:extLst>
              </p:cNvPr>
              <p:cNvCxnSpPr/>
              <p:nvPr/>
            </p:nvCxnSpPr>
            <p:spPr bwMode="auto">
              <a:xfrm>
                <a:off x="5922026" y="3275668"/>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0840DD9C-A575-5DE5-5FC0-12C77DF5B30D}"/>
                  </a:ext>
                </a:extLst>
              </p:cNvPr>
              <p:cNvCxnSpPr/>
              <p:nvPr/>
            </p:nvCxnSpPr>
            <p:spPr bwMode="auto">
              <a:xfrm>
                <a:off x="6156504" y="3357159"/>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923D59E4-E1D6-62AD-A8BC-D5A1D49561D1}"/>
                  </a:ext>
                </a:extLst>
              </p:cNvPr>
              <p:cNvCxnSpPr/>
              <p:nvPr/>
            </p:nvCxnSpPr>
            <p:spPr bwMode="auto">
              <a:xfrm>
                <a:off x="6394913" y="3366390"/>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651040CE-02B8-E990-6877-A847809736D7}"/>
                  </a:ext>
                </a:extLst>
              </p:cNvPr>
              <p:cNvCxnSpPr/>
              <p:nvPr/>
            </p:nvCxnSpPr>
            <p:spPr bwMode="auto">
              <a:xfrm>
                <a:off x="6479033" y="3395395"/>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0AF1AF57-A58D-5D56-33FA-5976FE256687}"/>
                  </a:ext>
                </a:extLst>
              </p:cNvPr>
              <p:cNvCxnSpPr/>
              <p:nvPr/>
            </p:nvCxnSpPr>
            <p:spPr bwMode="auto">
              <a:xfrm>
                <a:off x="6589619" y="3395395"/>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2D82AE59-C117-5E00-EB96-ED64598C5EC0}"/>
                  </a:ext>
                </a:extLst>
              </p:cNvPr>
              <p:cNvCxnSpPr/>
              <p:nvPr/>
            </p:nvCxnSpPr>
            <p:spPr bwMode="auto">
              <a:xfrm>
                <a:off x="6663054" y="3439055"/>
                <a:ext cx="0" cy="133004"/>
              </a:xfrm>
              <a:prstGeom prst="line">
                <a:avLst/>
              </a:prstGeom>
              <a:noFill/>
              <a:ln w="76200" cap="flat" cmpd="sng" algn="ctr">
                <a:solidFill>
                  <a:schemeClr val="accent3"/>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38E549AD-D7A0-9AC6-AE62-E699631B886E}"/>
                  </a:ext>
                </a:extLst>
              </p:cNvPr>
              <p:cNvCxnSpPr/>
              <p:nvPr/>
            </p:nvCxnSpPr>
            <p:spPr bwMode="auto">
              <a:xfrm>
                <a:off x="6955670" y="3517695"/>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62E4C345-841A-DD60-3B58-39AB3FC5192E}"/>
                  </a:ext>
                </a:extLst>
              </p:cNvPr>
              <p:cNvCxnSpPr/>
              <p:nvPr/>
            </p:nvCxnSpPr>
            <p:spPr bwMode="auto">
              <a:xfrm>
                <a:off x="7043891" y="3544583"/>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0724B909-627B-D96D-92FE-A9E5C98FA32F}"/>
                  </a:ext>
                </a:extLst>
              </p:cNvPr>
              <p:cNvCxnSpPr/>
              <p:nvPr/>
            </p:nvCxnSpPr>
            <p:spPr bwMode="auto">
              <a:xfrm>
                <a:off x="7168087" y="3554381"/>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77D18CC9-CE16-7800-0A4E-98DFA9A382EE}"/>
                  </a:ext>
                </a:extLst>
              </p:cNvPr>
              <p:cNvCxnSpPr/>
              <p:nvPr/>
            </p:nvCxnSpPr>
            <p:spPr bwMode="auto">
              <a:xfrm>
                <a:off x="7296282" y="3600150"/>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AEC948FE-545F-BACB-789F-0B965A1B197A}"/>
                  </a:ext>
                </a:extLst>
              </p:cNvPr>
              <p:cNvCxnSpPr/>
              <p:nvPr/>
            </p:nvCxnSpPr>
            <p:spPr bwMode="auto">
              <a:xfrm>
                <a:off x="7321662" y="3626046"/>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17D71782-1E06-E212-BF6E-DD5B1D9D70A7}"/>
                  </a:ext>
                </a:extLst>
              </p:cNvPr>
              <p:cNvCxnSpPr/>
              <p:nvPr/>
            </p:nvCxnSpPr>
            <p:spPr bwMode="auto">
              <a:xfrm>
                <a:off x="7368956" y="3626046"/>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F30B6BC8-E4D4-64D1-1CEB-855261570199}"/>
                  </a:ext>
                </a:extLst>
              </p:cNvPr>
              <p:cNvCxnSpPr/>
              <p:nvPr/>
            </p:nvCxnSpPr>
            <p:spPr bwMode="auto">
              <a:xfrm>
                <a:off x="7406757" y="3630092"/>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E6EE8C13-CAB6-45F6-D7CD-FA818B468B32}"/>
                  </a:ext>
                </a:extLst>
              </p:cNvPr>
              <p:cNvCxnSpPr/>
              <p:nvPr/>
            </p:nvCxnSpPr>
            <p:spPr bwMode="auto">
              <a:xfrm>
                <a:off x="7472624" y="3630092"/>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F0EB2FB9-B6D0-855E-7965-04F29AE08705}"/>
                  </a:ext>
                </a:extLst>
              </p:cNvPr>
              <p:cNvCxnSpPr/>
              <p:nvPr/>
            </p:nvCxnSpPr>
            <p:spPr bwMode="auto">
              <a:xfrm>
                <a:off x="7665106" y="3654396"/>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2DC745CA-CF34-D40A-50D8-5D49117B28E9}"/>
                  </a:ext>
                </a:extLst>
              </p:cNvPr>
              <p:cNvCxnSpPr/>
              <p:nvPr/>
            </p:nvCxnSpPr>
            <p:spPr bwMode="auto">
              <a:xfrm>
                <a:off x="7788015" y="3654396"/>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186AD028-BF22-46E2-5C10-9885264DFBBB}"/>
                  </a:ext>
                </a:extLst>
              </p:cNvPr>
              <p:cNvCxnSpPr/>
              <p:nvPr/>
            </p:nvCxnSpPr>
            <p:spPr bwMode="auto">
              <a:xfrm>
                <a:off x="7967010" y="3658442"/>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F4049A40-B429-7B37-4189-0B7B9B9CBA25}"/>
                  </a:ext>
                </a:extLst>
              </p:cNvPr>
              <p:cNvCxnSpPr/>
              <p:nvPr/>
            </p:nvCxnSpPr>
            <p:spPr bwMode="auto">
              <a:xfrm>
                <a:off x="7999225" y="3658442"/>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0E752F10-295B-4D10-A44D-E1426FB2ADC8}"/>
                  </a:ext>
                </a:extLst>
              </p:cNvPr>
              <p:cNvCxnSpPr/>
              <p:nvPr/>
            </p:nvCxnSpPr>
            <p:spPr bwMode="auto">
              <a:xfrm>
                <a:off x="8142076" y="3706850"/>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3B8960D4-AC1F-30D1-8BCC-114C8ED9A77F}"/>
                  </a:ext>
                </a:extLst>
              </p:cNvPr>
              <p:cNvCxnSpPr/>
              <p:nvPr/>
            </p:nvCxnSpPr>
            <p:spPr bwMode="auto">
              <a:xfrm>
                <a:off x="8167809" y="3704686"/>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D7ECC4F6-E3CC-EBB7-60B1-07B5890B51C5}"/>
                  </a:ext>
                </a:extLst>
              </p:cNvPr>
              <p:cNvCxnSpPr/>
              <p:nvPr/>
            </p:nvCxnSpPr>
            <p:spPr bwMode="auto">
              <a:xfrm>
                <a:off x="8301219" y="3704686"/>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A12343BE-4616-65C7-771F-5539F0FDBC33}"/>
                  </a:ext>
                </a:extLst>
              </p:cNvPr>
              <p:cNvCxnSpPr/>
              <p:nvPr/>
            </p:nvCxnSpPr>
            <p:spPr bwMode="auto">
              <a:xfrm>
                <a:off x="8554305" y="3771188"/>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7AA8561E-6AD6-87C8-11EE-7AFBA5D6F40E}"/>
                  </a:ext>
                </a:extLst>
              </p:cNvPr>
              <p:cNvCxnSpPr/>
              <p:nvPr/>
            </p:nvCxnSpPr>
            <p:spPr bwMode="auto">
              <a:xfrm>
                <a:off x="8646875" y="3769207"/>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63683C0E-E561-4B97-A28E-1460D6F58182}"/>
                  </a:ext>
                </a:extLst>
              </p:cNvPr>
              <p:cNvCxnSpPr/>
              <p:nvPr/>
            </p:nvCxnSpPr>
            <p:spPr bwMode="auto">
              <a:xfrm>
                <a:off x="8771810" y="3769207"/>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574F5D99-AB21-6A96-0916-39768C0971DD}"/>
                  </a:ext>
                </a:extLst>
              </p:cNvPr>
              <p:cNvCxnSpPr/>
              <p:nvPr/>
            </p:nvCxnSpPr>
            <p:spPr bwMode="auto">
              <a:xfrm>
                <a:off x="8812523" y="3767813"/>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15F2A6C6-FB42-DAD6-BD6B-D3D926684A51}"/>
                  </a:ext>
                </a:extLst>
              </p:cNvPr>
              <p:cNvCxnSpPr/>
              <p:nvPr/>
            </p:nvCxnSpPr>
            <p:spPr bwMode="auto">
              <a:xfrm>
                <a:off x="8931812" y="3769292"/>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52B6B8E0-3FDB-18AB-9F22-7B7FBC326E0B}"/>
                  </a:ext>
                </a:extLst>
              </p:cNvPr>
              <p:cNvCxnSpPr/>
              <p:nvPr/>
            </p:nvCxnSpPr>
            <p:spPr bwMode="auto">
              <a:xfrm>
                <a:off x="9145882" y="3769207"/>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072723E8-D5E4-E58E-EB6F-13A95B7B06EB}"/>
                  </a:ext>
                </a:extLst>
              </p:cNvPr>
              <p:cNvCxnSpPr/>
              <p:nvPr/>
            </p:nvCxnSpPr>
            <p:spPr bwMode="auto">
              <a:xfrm>
                <a:off x="9266536" y="3769207"/>
                <a:ext cx="0" cy="133004"/>
              </a:xfrm>
              <a:prstGeom prst="line">
                <a:avLst/>
              </a:prstGeom>
              <a:noFill/>
              <a:ln w="28575" cap="flat" cmpd="sng" algn="ctr">
                <a:solidFill>
                  <a:schemeClr val="accent3"/>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9EC16371-75BB-7D5B-049D-41FC1F9A5403}"/>
                  </a:ext>
                </a:extLst>
              </p:cNvPr>
              <p:cNvCxnSpPr/>
              <p:nvPr/>
            </p:nvCxnSpPr>
            <p:spPr bwMode="auto">
              <a:xfrm>
                <a:off x="10043205" y="3769207"/>
                <a:ext cx="0" cy="13300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53" name="Group 352">
              <a:extLst>
                <a:ext uri="{FF2B5EF4-FFF2-40B4-BE49-F238E27FC236}">
                  <a16:creationId xmlns:a16="http://schemas.microsoft.com/office/drawing/2014/main" id="{D7637721-CF9C-ACE5-E0A6-402A7EF3277D}"/>
                </a:ext>
              </a:extLst>
            </p:cNvPr>
            <p:cNvGrpSpPr/>
            <p:nvPr/>
          </p:nvGrpSpPr>
          <p:grpSpPr>
            <a:xfrm>
              <a:off x="6280747" y="2216701"/>
              <a:ext cx="5272727" cy="1709504"/>
              <a:chOff x="2418647" y="1671443"/>
              <a:chExt cx="7615847" cy="1787603"/>
            </a:xfrm>
          </p:grpSpPr>
          <p:cxnSp>
            <p:nvCxnSpPr>
              <p:cNvPr id="354" name="Straight Connector 353">
                <a:extLst>
                  <a:ext uri="{FF2B5EF4-FFF2-40B4-BE49-F238E27FC236}">
                    <a16:creationId xmlns:a16="http://schemas.microsoft.com/office/drawing/2014/main" id="{17568818-DE31-C494-2159-2E01F105C2D7}"/>
                  </a:ext>
                </a:extLst>
              </p:cNvPr>
              <p:cNvCxnSpPr/>
              <p:nvPr/>
            </p:nvCxnSpPr>
            <p:spPr bwMode="auto">
              <a:xfrm>
                <a:off x="2418647" y="1671443"/>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F6A56AFD-5E28-5AC7-C94F-930BD5FFA3A2}"/>
                  </a:ext>
                </a:extLst>
              </p:cNvPr>
              <p:cNvCxnSpPr/>
              <p:nvPr/>
            </p:nvCxnSpPr>
            <p:spPr bwMode="auto">
              <a:xfrm>
                <a:off x="2627879" y="1679171"/>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D8D82AAE-26F4-044C-949C-78F1A4E0F939}"/>
                  </a:ext>
                </a:extLst>
              </p:cNvPr>
              <p:cNvCxnSpPr/>
              <p:nvPr/>
            </p:nvCxnSpPr>
            <p:spPr bwMode="auto">
              <a:xfrm>
                <a:off x="2777853" y="1727463"/>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61171024-C447-5DC1-EC4B-0E1F0BEC5150}"/>
                  </a:ext>
                </a:extLst>
              </p:cNvPr>
              <p:cNvCxnSpPr/>
              <p:nvPr/>
            </p:nvCxnSpPr>
            <p:spPr bwMode="auto">
              <a:xfrm>
                <a:off x="2668436" y="1727463"/>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96AED3FF-2C6B-EC0D-EE4C-07C6004D18DF}"/>
                  </a:ext>
                </a:extLst>
              </p:cNvPr>
              <p:cNvCxnSpPr/>
              <p:nvPr/>
            </p:nvCxnSpPr>
            <p:spPr bwMode="auto">
              <a:xfrm>
                <a:off x="2826969" y="1727463"/>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817257B9-7327-FDDC-F83D-CCD6EF1C7F59}"/>
                  </a:ext>
                </a:extLst>
              </p:cNvPr>
              <p:cNvCxnSpPr/>
              <p:nvPr/>
            </p:nvCxnSpPr>
            <p:spPr bwMode="auto">
              <a:xfrm>
                <a:off x="2866130" y="1786586"/>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B41048C6-676C-367B-3220-9E674E7EF850}"/>
                  </a:ext>
                </a:extLst>
              </p:cNvPr>
              <p:cNvCxnSpPr/>
              <p:nvPr/>
            </p:nvCxnSpPr>
            <p:spPr bwMode="auto">
              <a:xfrm>
                <a:off x="2984750" y="1786586"/>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D91A8A2F-B4C1-C6DC-1EFC-44D85E9BF7EC}"/>
                  </a:ext>
                </a:extLst>
              </p:cNvPr>
              <p:cNvCxnSpPr/>
              <p:nvPr/>
            </p:nvCxnSpPr>
            <p:spPr bwMode="auto">
              <a:xfrm>
                <a:off x="3096107" y="1919590"/>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90324EAD-2C2A-F595-4AA3-22FB3F891D44}"/>
                  </a:ext>
                </a:extLst>
              </p:cNvPr>
              <p:cNvCxnSpPr/>
              <p:nvPr/>
            </p:nvCxnSpPr>
            <p:spPr bwMode="auto">
              <a:xfrm>
                <a:off x="3054454" y="186046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28F59A13-0DD6-8140-E2F1-77BE9A854C3F}"/>
                  </a:ext>
                </a:extLst>
              </p:cNvPr>
              <p:cNvCxnSpPr/>
              <p:nvPr/>
            </p:nvCxnSpPr>
            <p:spPr bwMode="auto">
              <a:xfrm>
                <a:off x="3172309" y="1919590"/>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4C094ED0-5DCF-B744-853E-6561C4C510A3}"/>
                  </a:ext>
                </a:extLst>
              </p:cNvPr>
              <p:cNvCxnSpPr/>
              <p:nvPr/>
            </p:nvCxnSpPr>
            <p:spPr bwMode="auto">
              <a:xfrm>
                <a:off x="3206707" y="1919590"/>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72CA2FA3-F4AC-E357-4D64-8C48688BF1DE}"/>
                  </a:ext>
                </a:extLst>
              </p:cNvPr>
              <p:cNvCxnSpPr/>
              <p:nvPr/>
            </p:nvCxnSpPr>
            <p:spPr bwMode="auto">
              <a:xfrm>
                <a:off x="3239106" y="19545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BE87214D-D7BA-20A8-1C05-0CDDC39A52F2}"/>
                  </a:ext>
                </a:extLst>
              </p:cNvPr>
              <p:cNvCxnSpPr/>
              <p:nvPr/>
            </p:nvCxnSpPr>
            <p:spPr bwMode="auto">
              <a:xfrm>
                <a:off x="3299079" y="202109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1E7830F5-3093-C184-92E2-844F1B98F124}"/>
                  </a:ext>
                </a:extLst>
              </p:cNvPr>
              <p:cNvCxnSpPr/>
              <p:nvPr/>
            </p:nvCxnSpPr>
            <p:spPr bwMode="auto">
              <a:xfrm>
                <a:off x="3255937" y="1980356"/>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41FBBBF0-A971-4F72-442E-3F803732820C}"/>
                  </a:ext>
                </a:extLst>
              </p:cNvPr>
              <p:cNvCxnSpPr/>
              <p:nvPr/>
            </p:nvCxnSpPr>
            <p:spPr bwMode="auto">
              <a:xfrm>
                <a:off x="3435924" y="207068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F225009C-1F15-6EC8-5804-004F64B3ED4D}"/>
                  </a:ext>
                </a:extLst>
              </p:cNvPr>
              <p:cNvCxnSpPr/>
              <p:nvPr/>
            </p:nvCxnSpPr>
            <p:spPr bwMode="auto">
              <a:xfrm>
                <a:off x="3326002" y="2021393"/>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44BD37B9-F44E-086B-43E6-F9F16AA3E092}"/>
                  </a:ext>
                </a:extLst>
              </p:cNvPr>
              <p:cNvCxnSpPr/>
              <p:nvPr/>
            </p:nvCxnSpPr>
            <p:spPr bwMode="auto">
              <a:xfrm>
                <a:off x="3503596" y="2126768"/>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4FB2D73D-97DE-726F-771D-190ED8E09103}"/>
                  </a:ext>
                </a:extLst>
              </p:cNvPr>
              <p:cNvCxnSpPr/>
              <p:nvPr/>
            </p:nvCxnSpPr>
            <p:spPr bwMode="auto">
              <a:xfrm>
                <a:off x="3460198" y="210556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F41ACA82-D4CA-F975-38AE-A9CA97C3BDDA}"/>
                  </a:ext>
                </a:extLst>
              </p:cNvPr>
              <p:cNvCxnSpPr/>
              <p:nvPr/>
            </p:nvCxnSpPr>
            <p:spPr bwMode="auto">
              <a:xfrm>
                <a:off x="3528078" y="2126958"/>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17BC2C46-C7B1-57FE-35A1-989ACBDE5EE3}"/>
                  </a:ext>
                </a:extLst>
              </p:cNvPr>
              <p:cNvCxnSpPr/>
              <p:nvPr/>
            </p:nvCxnSpPr>
            <p:spPr bwMode="auto">
              <a:xfrm>
                <a:off x="3648005" y="2141021"/>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33BE2EE6-A799-34F3-A2E6-25EB9DA1758B}"/>
                  </a:ext>
                </a:extLst>
              </p:cNvPr>
              <p:cNvCxnSpPr/>
              <p:nvPr/>
            </p:nvCxnSpPr>
            <p:spPr bwMode="auto">
              <a:xfrm>
                <a:off x="3611649" y="2141021"/>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627F688D-78AA-7C7E-546E-0EC291482ED1}"/>
                  </a:ext>
                </a:extLst>
              </p:cNvPr>
              <p:cNvCxnSpPr/>
              <p:nvPr/>
            </p:nvCxnSpPr>
            <p:spPr bwMode="auto">
              <a:xfrm>
                <a:off x="3855434" y="2297628"/>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8638CB0B-73EF-0580-9684-7EAC61EF847C}"/>
                  </a:ext>
                </a:extLst>
              </p:cNvPr>
              <p:cNvCxnSpPr/>
              <p:nvPr/>
            </p:nvCxnSpPr>
            <p:spPr bwMode="auto">
              <a:xfrm>
                <a:off x="3739048" y="2213773"/>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D611A89F-C916-31FA-E0E0-1CD4249EC73E}"/>
                  </a:ext>
                </a:extLst>
              </p:cNvPr>
              <p:cNvCxnSpPr/>
              <p:nvPr/>
            </p:nvCxnSpPr>
            <p:spPr bwMode="auto">
              <a:xfrm>
                <a:off x="3882050" y="2326274"/>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11029F87-724B-74AC-ED6A-A3E31EB3E26C}"/>
                  </a:ext>
                </a:extLst>
              </p:cNvPr>
              <p:cNvCxnSpPr/>
              <p:nvPr/>
            </p:nvCxnSpPr>
            <p:spPr bwMode="auto">
              <a:xfrm>
                <a:off x="4058375" y="2349838"/>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D9F56027-E638-BF99-2480-B8D2EB3FD796}"/>
                  </a:ext>
                </a:extLst>
              </p:cNvPr>
              <p:cNvCxnSpPr/>
              <p:nvPr/>
            </p:nvCxnSpPr>
            <p:spPr bwMode="auto">
              <a:xfrm>
                <a:off x="3963549" y="234861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036FA6CB-91E1-5DBC-C5CB-F1B7A5EAB57A}"/>
                  </a:ext>
                </a:extLst>
              </p:cNvPr>
              <p:cNvCxnSpPr/>
              <p:nvPr/>
            </p:nvCxnSpPr>
            <p:spPr bwMode="auto">
              <a:xfrm>
                <a:off x="4102892" y="2363448"/>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CD4B4145-B318-77A1-9652-2C90DE924E62}"/>
                  </a:ext>
                </a:extLst>
              </p:cNvPr>
              <p:cNvCxnSpPr/>
              <p:nvPr/>
            </p:nvCxnSpPr>
            <p:spPr bwMode="auto">
              <a:xfrm>
                <a:off x="4250983" y="2466783"/>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FEE620D4-B406-FFB0-E2C5-DA87F4069A0E}"/>
                  </a:ext>
                </a:extLst>
              </p:cNvPr>
              <p:cNvCxnSpPr/>
              <p:nvPr/>
            </p:nvCxnSpPr>
            <p:spPr bwMode="auto">
              <a:xfrm>
                <a:off x="4271422" y="2484054"/>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35E05119-3278-1654-F324-5BB6D140D33F}"/>
                  </a:ext>
                </a:extLst>
              </p:cNvPr>
              <p:cNvCxnSpPr/>
              <p:nvPr/>
            </p:nvCxnSpPr>
            <p:spPr bwMode="auto">
              <a:xfrm>
                <a:off x="4302858" y="2492633"/>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E10388A0-1548-40EE-3A9A-8EC02FF8D06D}"/>
                  </a:ext>
                </a:extLst>
              </p:cNvPr>
              <p:cNvCxnSpPr/>
              <p:nvPr/>
            </p:nvCxnSpPr>
            <p:spPr bwMode="auto">
              <a:xfrm>
                <a:off x="4330651" y="250671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50AB0949-09D5-DD45-C3BF-470CECA49C1F}"/>
                  </a:ext>
                </a:extLst>
              </p:cNvPr>
              <p:cNvCxnSpPr/>
              <p:nvPr/>
            </p:nvCxnSpPr>
            <p:spPr bwMode="auto">
              <a:xfrm>
                <a:off x="4473030" y="2554408"/>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9BDFC1B5-9F65-1034-87A3-1742C852C2D6}"/>
                  </a:ext>
                </a:extLst>
              </p:cNvPr>
              <p:cNvCxnSpPr/>
              <p:nvPr/>
            </p:nvCxnSpPr>
            <p:spPr bwMode="auto">
              <a:xfrm>
                <a:off x="4545611" y="2607474"/>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B32F1689-6654-9199-FCBB-9F6194AFBCF3}"/>
                  </a:ext>
                </a:extLst>
              </p:cNvPr>
              <p:cNvCxnSpPr/>
              <p:nvPr/>
            </p:nvCxnSpPr>
            <p:spPr bwMode="auto">
              <a:xfrm>
                <a:off x="4587635" y="2610188"/>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242BCE98-42CF-1F8C-1D54-194B09551902}"/>
                  </a:ext>
                </a:extLst>
              </p:cNvPr>
              <p:cNvCxnSpPr/>
              <p:nvPr/>
            </p:nvCxnSpPr>
            <p:spPr bwMode="auto">
              <a:xfrm>
                <a:off x="4635515" y="2639723"/>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346C827E-3F10-6F18-5051-BCB34072B794}"/>
                  </a:ext>
                </a:extLst>
              </p:cNvPr>
              <p:cNvCxnSpPr/>
              <p:nvPr/>
            </p:nvCxnSpPr>
            <p:spPr bwMode="auto">
              <a:xfrm>
                <a:off x="4682660" y="266628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63DFE8C2-E392-9438-A21E-5257770CCE4C}"/>
                  </a:ext>
                </a:extLst>
              </p:cNvPr>
              <p:cNvCxnSpPr/>
              <p:nvPr/>
            </p:nvCxnSpPr>
            <p:spPr bwMode="auto">
              <a:xfrm>
                <a:off x="4874559" y="268157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3631D0E9-C055-A28E-192D-D4CC7F5CE688}"/>
                  </a:ext>
                </a:extLst>
              </p:cNvPr>
              <p:cNvCxnSpPr/>
              <p:nvPr/>
            </p:nvCxnSpPr>
            <p:spPr bwMode="auto">
              <a:xfrm>
                <a:off x="4917119" y="268157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A8DD6146-CD02-8B5D-CD47-7C712BF52DCE}"/>
                  </a:ext>
                </a:extLst>
              </p:cNvPr>
              <p:cNvCxnSpPr/>
              <p:nvPr/>
            </p:nvCxnSpPr>
            <p:spPr bwMode="auto">
              <a:xfrm>
                <a:off x="5194912" y="2716984"/>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90B08442-39DF-CDF5-0206-CEDD7AC12834}"/>
                  </a:ext>
                </a:extLst>
              </p:cNvPr>
              <p:cNvCxnSpPr/>
              <p:nvPr/>
            </p:nvCxnSpPr>
            <p:spPr bwMode="auto">
              <a:xfrm>
                <a:off x="5111914" y="2702944"/>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563D080C-C7D5-7D7F-916D-8A853E743839}"/>
                  </a:ext>
                </a:extLst>
              </p:cNvPr>
              <p:cNvCxnSpPr/>
              <p:nvPr/>
            </p:nvCxnSpPr>
            <p:spPr bwMode="auto">
              <a:xfrm>
                <a:off x="5284023" y="2773274"/>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27C8D253-6651-7E12-B0C0-A4D753277ED6}"/>
                  </a:ext>
                </a:extLst>
              </p:cNvPr>
              <p:cNvCxnSpPr/>
              <p:nvPr/>
            </p:nvCxnSpPr>
            <p:spPr bwMode="auto">
              <a:xfrm>
                <a:off x="5227971" y="2752581"/>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A6F28268-5D8C-391A-0985-F3E8ED558158}"/>
                  </a:ext>
                </a:extLst>
              </p:cNvPr>
              <p:cNvCxnSpPr/>
              <p:nvPr/>
            </p:nvCxnSpPr>
            <p:spPr bwMode="auto">
              <a:xfrm>
                <a:off x="5379679" y="278110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F1B830C9-FAA9-ED6F-8652-11E77B65734A}"/>
                  </a:ext>
                </a:extLst>
              </p:cNvPr>
              <p:cNvCxnSpPr/>
              <p:nvPr/>
            </p:nvCxnSpPr>
            <p:spPr bwMode="auto">
              <a:xfrm>
                <a:off x="5565631" y="282312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7FD49098-4961-A728-7A33-2E8C3C7D72B1}"/>
                  </a:ext>
                </a:extLst>
              </p:cNvPr>
              <p:cNvCxnSpPr/>
              <p:nvPr/>
            </p:nvCxnSpPr>
            <p:spPr bwMode="auto">
              <a:xfrm>
                <a:off x="5617226" y="282446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3EEF876E-64B4-F8FA-CFAC-00D37BE6B81F}"/>
                  </a:ext>
                </a:extLst>
              </p:cNvPr>
              <p:cNvCxnSpPr/>
              <p:nvPr/>
            </p:nvCxnSpPr>
            <p:spPr bwMode="auto">
              <a:xfrm>
                <a:off x="5909670" y="2865778"/>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A4887934-817E-B712-46AB-625CCC14E223}"/>
                  </a:ext>
                </a:extLst>
              </p:cNvPr>
              <p:cNvCxnSpPr/>
              <p:nvPr/>
            </p:nvCxnSpPr>
            <p:spPr bwMode="auto">
              <a:xfrm>
                <a:off x="5842815" y="282312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632E256F-5030-9E80-8FBD-DFA7C4EEC6EE}"/>
                  </a:ext>
                </a:extLst>
              </p:cNvPr>
              <p:cNvCxnSpPr/>
              <p:nvPr/>
            </p:nvCxnSpPr>
            <p:spPr bwMode="auto">
              <a:xfrm>
                <a:off x="6259041" y="294806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BABE19AF-C959-97B8-8ECB-2E383C632306}"/>
                  </a:ext>
                </a:extLst>
              </p:cNvPr>
              <p:cNvCxnSpPr/>
              <p:nvPr/>
            </p:nvCxnSpPr>
            <p:spPr bwMode="auto">
              <a:xfrm>
                <a:off x="6054527" y="288131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BDF1876F-6B4C-DC37-A7B5-6E40996B4AF5}"/>
                  </a:ext>
                </a:extLst>
              </p:cNvPr>
              <p:cNvCxnSpPr/>
              <p:nvPr/>
            </p:nvCxnSpPr>
            <p:spPr bwMode="auto">
              <a:xfrm>
                <a:off x="6319893" y="3007328"/>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9D1A8D31-0EF1-AE48-002B-1435A41ED534}"/>
                  </a:ext>
                </a:extLst>
              </p:cNvPr>
              <p:cNvCxnSpPr/>
              <p:nvPr/>
            </p:nvCxnSpPr>
            <p:spPr bwMode="auto">
              <a:xfrm>
                <a:off x="6525978" y="3039489"/>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6B7B00DB-6472-5D66-5CFB-794B45174D45}"/>
                  </a:ext>
                </a:extLst>
              </p:cNvPr>
              <p:cNvCxnSpPr/>
              <p:nvPr/>
            </p:nvCxnSpPr>
            <p:spPr bwMode="auto">
              <a:xfrm>
                <a:off x="6589619" y="3066511"/>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0700F832-6CF7-8AF6-7A66-68B3EA24CF24}"/>
                  </a:ext>
                </a:extLst>
              </p:cNvPr>
              <p:cNvCxnSpPr/>
              <p:nvPr/>
            </p:nvCxnSpPr>
            <p:spPr bwMode="auto">
              <a:xfrm>
                <a:off x="6728978" y="3068975"/>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18C83029-CE6A-3726-778C-7DB26932BB9D}"/>
                  </a:ext>
                </a:extLst>
              </p:cNvPr>
              <p:cNvCxnSpPr/>
              <p:nvPr/>
            </p:nvCxnSpPr>
            <p:spPr bwMode="auto">
              <a:xfrm>
                <a:off x="6663054" y="3068975"/>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7FA8AF2B-A190-7388-DEB8-8730FEE57BE8}"/>
                  </a:ext>
                </a:extLst>
              </p:cNvPr>
              <p:cNvCxnSpPr/>
              <p:nvPr/>
            </p:nvCxnSpPr>
            <p:spPr bwMode="auto">
              <a:xfrm>
                <a:off x="6797467" y="3070784"/>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BC2FF398-9B84-337D-9EED-C4E26A697682}"/>
                  </a:ext>
                </a:extLst>
              </p:cNvPr>
              <p:cNvCxnSpPr/>
              <p:nvPr/>
            </p:nvCxnSpPr>
            <p:spPr bwMode="auto">
              <a:xfrm>
                <a:off x="6888585" y="3073830"/>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C07D9763-F1F3-CE0C-3783-7527E49AD904}"/>
                  </a:ext>
                </a:extLst>
              </p:cNvPr>
              <p:cNvCxnSpPr/>
              <p:nvPr/>
            </p:nvCxnSpPr>
            <p:spPr bwMode="auto">
              <a:xfrm>
                <a:off x="6934305" y="3097524"/>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C3B64720-4281-F354-DBFA-F17302FD0134}"/>
                  </a:ext>
                </a:extLst>
              </p:cNvPr>
              <p:cNvCxnSpPr/>
              <p:nvPr/>
            </p:nvCxnSpPr>
            <p:spPr bwMode="auto">
              <a:xfrm>
                <a:off x="6971854" y="3097524"/>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EE381B2D-5175-972C-828E-03E2B1990DC2}"/>
                  </a:ext>
                </a:extLst>
              </p:cNvPr>
              <p:cNvCxnSpPr/>
              <p:nvPr/>
            </p:nvCxnSpPr>
            <p:spPr bwMode="auto">
              <a:xfrm>
                <a:off x="7284144" y="315872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A6D07F77-28F9-87C8-53CC-FD2F6ED9119A}"/>
                  </a:ext>
                </a:extLst>
              </p:cNvPr>
              <p:cNvCxnSpPr/>
              <p:nvPr/>
            </p:nvCxnSpPr>
            <p:spPr bwMode="auto">
              <a:xfrm>
                <a:off x="7317299" y="315677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0FC7C4D7-2B26-4AE6-73DE-7AB18EA6670C}"/>
                  </a:ext>
                </a:extLst>
              </p:cNvPr>
              <p:cNvCxnSpPr/>
              <p:nvPr/>
            </p:nvCxnSpPr>
            <p:spPr bwMode="auto">
              <a:xfrm>
                <a:off x="7352091"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0BBA633A-B541-2D11-9E2C-3C68F47350B7}"/>
                  </a:ext>
                </a:extLst>
              </p:cNvPr>
              <p:cNvCxnSpPr/>
              <p:nvPr/>
            </p:nvCxnSpPr>
            <p:spPr bwMode="auto">
              <a:xfrm>
                <a:off x="7406757"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16" name="Straight Connector 415">
                <a:extLst>
                  <a:ext uri="{FF2B5EF4-FFF2-40B4-BE49-F238E27FC236}">
                    <a16:creationId xmlns:a16="http://schemas.microsoft.com/office/drawing/2014/main" id="{381A8DDC-AA2D-3CE7-7C51-B85B5D95AB1D}"/>
                  </a:ext>
                </a:extLst>
              </p:cNvPr>
              <p:cNvCxnSpPr/>
              <p:nvPr/>
            </p:nvCxnSpPr>
            <p:spPr bwMode="auto">
              <a:xfrm>
                <a:off x="7428032"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6DE7C965-1526-8A5B-4751-AFCF3B9011D8}"/>
                  </a:ext>
                </a:extLst>
              </p:cNvPr>
              <p:cNvCxnSpPr/>
              <p:nvPr/>
            </p:nvCxnSpPr>
            <p:spPr bwMode="auto">
              <a:xfrm>
                <a:off x="7756590"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381BA671-CFC1-2E15-10F5-3818A4FDE389}"/>
                  </a:ext>
                </a:extLst>
              </p:cNvPr>
              <p:cNvCxnSpPr/>
              <p:nvPr/>
            </p:nvCxnSpPr>
            <p:spPr bwMode="auto">
              <a:xfrm>
                <a:off x="7883369"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4A966D0E-66CE-82E0-6B07-ACC49BC4C8A1}"/>
                  </a:ext>
                </a:extLst>
              </p:cNvPr>
              <p:cNvCxnSpPr/>
              <p:nvPr/>
            </p:nvCxnSpPr>
            <p:spPr bwMode="auto">
              <a:xfrm>
                <a:off x="7960655"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4A6F0D47-D30D-7D5F-534D-EEC8DA68C492}"/>
                  </a:ext>
                </a:extLst>
              </p:cNvPr>
              <p:cNvCxnSpPr/>
              <p:nvPr/>
            </p:nvCxnSpPr>
            <p:spPr bwMode="auto">
              <a:xfrm>
                <a:off x="8167809"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A5B4E065-36EE-5137-08C7-9F3B8FBACF47}"/>
                  </a:ext>
                </a:extLst>
              </p:cNvPr>
              <p:cNvCxnSpPr/>
              <p:nvPr/>
            </p:nvCxnSpPr>
            <p:spPr bwMode="auto">
              <a:xfrm>
                <a:off x="8288258"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7E053843-6043-55A4-2ACA-A79E27B03FA4}"/>
                  </a:ext>
                </a:extLst>
              </p:cNvPr>
              <p:cNvCxnSpPr/>
              <p:nvPr/>
            </p:nvCxnSpPr>
            <p:spPr bwMode="auto">
              <a:xfrm>
                <a:off x="8335151"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7343CE6A-BDE8-7D57-8FB5-8BC326AF94F1}"/>
                  </a:ext>
                </a:extLst>
              </p:cNvPr>
              <p:cNvCxnSpPr/>
              <p:nvPr/>
            </p:nvCxnSpPr>
            <p:spPr bwMode="auto">
              <a:xfrm>
                <a:off x="8370616"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E34A4F5E-516F-39AA-1CDA-898EAEA42C03}"/>
                  </a:ext>
                </a:extLst>
              </p:cNvPr>
              <p:cNvCxnSpPr/>
              <p:nvPr/>
            </p:nvCxnSpPr>
            <p:spPr bwMode="auto">
              <a:xfrm>
                <a:off x="8518718"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E9A2C848-945E-9E3C-1317-D5548DC912F9}"/>
                  </a:ext>
                </a:extLst>
              </p:cNvPr>
              <p:cNvCxnSpPr/>
              <p:nvPr/>
            </p:nvCxnSpPr>
            <p:spPr bwMode="auto">
              <a:xfrm>
                <a:off x="8548771"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E62730FA-5952-10D8-B8D9-DCD3AAE8D665}"/>
                  </a:ext>
                </a:extLst>
              </p:cNvPr>
              <p:cNvCxnSpPr/>
              <p:nvPr/>
            </p:nvCxnSpPr>
            <p:spPr bwMode="auto">
              <a:xfrm>
                <a:off x="8633093" y="3241797"/>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163A7F72-30D7-9974-AEA8-F5201C699BA1}"/>
                  </a:ext>
                </a:extLst>
              </p:cNvPr>
              <p:cNvCxnSpPr/>
              <p:nvPr/>
            </p:nvCxnSpPr>
            <p:spPr bwMode="auto">
              <a:xfrm>
                <a:off x="8674591" y="332604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E345E3E9-7F81-4A30-14ED-3FB9E2AC84AF}"/>
                  </a:ext>
                </a:extLst>
              </p:cNvPr>
              <p:cNvCxnSpPr/>
              <p:nvPr/>
            </p:nvCxnSpPr>
            <p:spPr bwMode="auto">
              <a:xfrm>
                <a:off x="8843403" y="332604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2AF1DB04-0687-029C-C37C-6695A6DA3A18}"/>
                  </a:ext>
                </a:extLst>
              </p:cNvPr>
              <p:cNvCxnSpPr/>
              <p:nvPr/>
            </p:nvCxnSpPr>
            <p:spPr bwMode="auto">
              <a:xfrm>
                <a:off x="8718427" y="332604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144EA2DB-C048-A089-953E-648C63121405}"/>
                  </a:ext>
                </a:extLst>
              </p:cNvPr>
              <p:cNvCxnSpPr/>
              <p:nvPr/>
            </p:nvCxnSpPr>
            <p:spPr bwMode="auto">
              <a:xfrm>
                <a:off x="8982282" y="332604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FA9FC5FC-3B5C-405B-8588-0734758C59CE}"/>
                  </a:ext>
                </a:extLst>
              </p:cNvPr>
              <p:cNvCxnSpPr/>
              <p:nvPr/>
            </p:nvCxnSpPr>
            <p:spPr bwMode="auto">
              <a:xfrm>
                <a:off x="9194519" y="332604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DC1C3EE7-2090-062A-DBF3-2CC7F62112DE}"/>
                  </a:ext>
                </a:extLst>
              </p:cNvPr>
              <p:cNvCxnSpPr/>
              <p:nvPr/>
            </p:nvCxnSpPr>
            <p:spPr bwMode="auto">
              <a:xfrm>
                <a:off x="9389187" y="332604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00EE031B-D6BD-7811-AD7C-75B4DE575860}"/>
                  </a:ext>
                </a:extLst>
              </p:cNvPr>
              <p:cNvCxnSpPr/>
              <p:nvPr/>
            </p:nvCxnSpPr>
            <p:spPr bwMode="auto">
              <a:xfrm>
                <a:off x="9664533" y="332604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260FD312-58C7-C4A2-A693-B72441F76EB2}"/>
                  </a:ext>
                </a:extLst>
              </p:cNvPr>
              <p:cNvCxnSpPr/>
              <p:nvPr/>
            </p:nvCxnSpPr>
            <p:spPr bwMode="auto">
              <a:xfrm>
                <a:off x="9990086" y="332604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ACBC2DC4-A7F1-4A27-865E-7DB5FA5FC99F}"/>
                  </a:ext>
                </a:extLst>
              </p:cNvPr>
              <p:cNvCxnSpPr/>
              <p:nvPr/>
            </p:nvCxnSpPr>
            <p:spPr bwMode="auto">
              <a:xfrm>
                <a:off x="9726866" y="3326042"/>
                <a:ext cx="0" cy="133004"/>
              </a:xfrm>
              <a:prstGeom prst="line">
                <a:avLst/>
              </a:prstGeom>
              <a:noFill/>
              <a:ln w="28575" cap="flat" cmpd="sng" algn="ctr">
                <a:solidFill>
                  <a:schemeClr val="accent1"/>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43C0EFE8-7EED-2D68-7F7B-E0FEFCDDA5AD}"/>
                  </a:ext>
                </a:extLst>
              </p:cNvPr>
              <p:cNvCxnSpPr/>
              <p:nvPr/>
            </p:nvCxnSpPr>
            <p:spPr bwMode="auto">
              <a:xfrm>
                <a:off x="10034494" y="3326042"/>
                <a:ext cx="0" cy="133004"/>
              </a:xfrm>
              <a:prstGeom prst="line">
                <a:avLst/>
              </a:prstGeom>
              <a:noFill/>
              <a:ln w="28575" cap="flat" cmpd="sng" algn="ctr">
                <a:solidFill>
                  <a:schemeClr val="accent1"/>
                </a:solidFill>
                <a:prstDash val="solid"/>
                <a:round/>
                <a:headEnd type="none" w="med" len="med"/>
                <a:tailEnd type="none" w="med" len="med"/>
              </a:ln>
              <a:effectLst/>
            </p:spPr>
          </p:cxnSp>
        </p:grpSp>
        <p:sp>
          <p:nvSpPr>
            <p:cNvPr id="254" name="TextBox 253">
              <a:extLst>
                <a:ext uri="{FF2B5EF4-FFF2-40B4-BE49-F238E27FC236}">
                  <a16:creationId xmlns:a16="http://schemas.microsoft.com/office/drawing/2014/main" id="{93AD9F23-074A-EBAC-9B17-E8CF4BB948F6}"/>
                </a:ext>
              </a:extLst>
            </p:cNvPr>
            <p:cNvSpPr txBox="1"/>
            <p:nvPr/>
          </p:nvSpPr>
          <p:spPr bwMode="auto">
            <a:xfrm>
              <a:off x="6115821" y="5478678"/>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195</a:t>
              </a:r>
            </a:p>
          </p:txBody>
        </p:sp>
        <p:sp>
          <p:nvSpPr>
            <p:cNvPr id="258" name="TextBox 257">
              <a:extLst>
                <a:ext uri="{FF2B5EF4-FFF2-40B4-BE49-F238E27FC236}">
                  <a16:creationId xmlns:a16="http://schemas.microsoft.com/office/drawing/2014/main" id="{05D1AA0F-2169-96EB-A9FB-54F7846F4587}"/>
                </a:ext>
              </a:extLst>
            </p:cNvPr>
            <p:cNvSpPr txBox="1"/>
            <p:nvPr/>
          </p:nvSpPr>
          <p:spPr bwMode="auto">
            <a:xfrm>
              <a:off x="6318410" y="5478678"/>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187</a:t>
              </a:r>
            </a:p>
          </p:txBody>
        </p:sp>
        <p:sp>
          <p:nvSpPr>
            <p:cNvPr id="271" name="TextBox 270">
              <a:extLst>
                <a:ext uri="{FF2B5EF4-FFF2-40B4-BE49-F238E27FC236}">
                  <a16:creationId xmlns:a16="http://schemas.microsoft.com/office/drawing/2014/main" id="{59754268-652B-CF56-99E8-A2BE6DFB8E04}"/>
                </a:ext>
              </a:extLst>
            </p:cNvPr>
            <p:cNvSpPr txBox="1"/>
            <p:nvPr/>
          </p:nvSpPr>
          <p:spPr bwMode="auto">
            <a:xfrm>
              <a:off x="6527827" y="5478678"/>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175</a:t>
              </a:r>
            </a:p>
          </p:txBody>
        </p:sp>
        <p:sp>
          <p:nvSpPr>
            <p:cNvPr id="272" name="TextBox 271">
              <a:extLst>
                <a:ext uri="{FF2B5EF4-FFF2-40B4-BE49-F238E27FC236}">
                  <a16:creationId xmlns:a16="http://schemas.microsoft.com/office/drawing/2014/main" id="{D574E4F7-BE7F-97D3-97F1-FE510BAC353E}"/>
                </a:ext>
              </a:extLst>
            </p:cNvPr>
            <p:cNvSpPr txBox="1"/>
            <p:nvPr/>
          </p:nvSpPr>
          <p:spPr bwMode="auto">
            <a:xfrm>
              <a:off x="6730416" y="5478678"/>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152</a:t>
              </a:r>
            </a:p>
          </p:txBody>
        </p:sp>
        <p:sp>
          <p:nvSpPr>
            <p:cNvPr id="273" name="TextBox 272">
              <a:extLst>
                <a:ext uri="{FF2B5EF4-FFF2-40B4-BE49-F238E27FC236}">
                  <a16:creationId xmlns:a16="http://schemas.microsoft.com/office/drawing/2014/main" id="{13931051-E0CA-2685-EF1B-2EA6A5ACB5C1}"/>
                </a:ext>
              </a:extLst>
            </p:cNvPr>
            <p:cNvSpPr txBox="1"/>
            <p:nvPr/>
          </p:nvSpPr>
          <p:spPr bwMode="auto">
            <a:xfrm>
              <a:off x="6935451" y="5478678"/>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135</a:t>
              </a:r>
            </a:p>
          </p:txBody>
        </p:sp>
        <p:sp>
          <p:nvSpPr>
            <p:cNvPr id="274" name="TextBox 273">
              <a:extLst>
                <a:ext uri="{FF2B5EF4-FFF2-40B4-BE49-F238E27FC236}">
                  <a16:creationId xmlns:a16="http://schemas.microsoft.com/office/drawing/2014/main" id="{BC3F986B-1675-3589-1928-88C4FE605FB9}"/>
                </a:ext>
              </a:extLst>
            </p:cNvPr>
            <p:cNvSpPr txBox="1"/>
            <p:nvPr/>
          </p:nvSpPr>
          <p:spPr bwMode="auto">
            <a:xfrm>
              <a:off x="7138040" y="5478678"/>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117</a:t>
              </a:r>
            </a:p>
          </p:txBody>
        </p:sp>
        <p:sp>
          <p:nvSpPr>
            <p:cNvPr id="275" name="TextBox 274">
              <a:extLst>
                <a:ext uri="{FF2B5EF4-FFF2-40B4-BE49-F238E27FC236}">
                  <a16:creationId xmlns:a16="http://schemas.microsoft.com/office/drawing/2014/main" id="{20E47745-D773-264D-159E-2D6F5AA3B2AB}"/>
                </a:ext>
              </a:extLst>
            </p:cNvPr>
            <p:cNvSpPr txBox="1"/>
            <p:nvPr/>
          </p:nvSpPr>
          <p:spPr bwMode="auto">
            <a:xfrm>
              <a:off x="7347457" y="5478678"/>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106</a:t>
              </a:r>
            </a:p>
          </p:txBody>
        </p:sp>
        <p:sp>
          <p:nvSpPr>
            <p:cNvPr id="276" name="TextBox 275">
              <a:extLst>
                <a:ext uri="{FF2B5EF4-FFF2-40B4-BE49-F238E27FC236}">
                  <a16:creationId xmlns:a16="http://schemas.microsoft.com/office/drawing/2014/main" id="{8A06CFBB-FC7F-33E9-C885-705E00059F2F}"/>
                </a:ext>
              </a:extLst>
            </p:cNvPr>
            <p:cNvSpPr txBox="1"/>
            <p:nvPr/>
          </p:nvSpPr>
          <p:spPr bwMode="auto">
            <a:xfrm>
              <a:off x="7575695" y="5478678"/>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89</a:t>
              </a:r>
            </a:p>
          </p:txBody>
        </p:sp>
        <p:sp>
          <p:nvSpPr>
            <p:cNvPr id="439" name="TextBox 438">
              <a:extLst>
                <a:ext uri="{FF2B5EF4-FFF2-40B4-BE49-F238E27FC236}">
                  <a16:creationId xmlns:a16="http://schemas.microsoft.com/office/drawing/2014/main" id="{1F1D0989-17BB-7003-F7DE-8278A52912E1}"/>
                </a:ext>
              </a:extLst>
            </p:cNvPr>
            <p:cNvSpPr txBox="1"/>
            <p:nvPr/>
          </p:nvSpPr>
          <p:spPr bwMode="auto">
            <a:xfrm>
              <a:off x="7787039" y="5476890"/>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79</a:t>
              </a:r>
            </a:p>
          </p:txBody>
        </p:sp>
        <p:sp>
          <p:nvSpPr>
            <p:cNvPr id="440" name="TextBox 439">
              <a:extLst>
                <a:ext uri="{FF2B5EF4-FFF2-40B4-BE49-F238E27FC236}">
                  <a16:creationId xmlns:a16="http://schemas.microsoft.com/office/drawing/2014/main" id="{B351F65B-E885-B27D-1EFA-F9DDF88CE905}"/>
                </a:ext>
              </a:extLst>
            </p:cNvPr>
            <p:cNvSpPr txBox="1"/>
            <p:nvPr/>
          </p:nvSpPr>
          <p:spPr bwMode="auto">
            <a:xfrm>
              <a:off x="7989627" y="5476890"/>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76</a:t>
              </a:r>
            </a:p>
          </p:txBody>
        </p:sp>
        <p:sp>
          <p:nvSpPr>
            <p:cNvPr id="441" name="TextBox 440">
              <a:extLst>
                <a:ext uri="{FF2B5EF4-FFF2-40B4-BE49-F238E27FC236}">
                  <a16:creationId xmlns:a16="http://schemas.microsoft.com/office/drawing/2014/main" id="{2C8044C1-B649-E2D6-671F-84AE68FEBE42}"/>
                </a:ext>
              </a:extLst>
            </p:cNvPr>
            <p:cNvSpPr txBox="1"/>
            <p:nvPr/>
          </p:nvSpPr>
          <p:spPr bwMode="auto">
            <a:xfrm>
              <a:off x="8199045" y="5476890"/>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69</a:t>
              </a:r>
            </a:p>
          </p:txBody>
        </p:sp>
        <p:sp>
          <p:nvSpPr>
            <p:cNvPr id="442" name="TextBox 441">
              <a:extLst>
                <a:ext uri="{FF2B5EF4-FFF2-40B4-BE49-F238E27FC236}">
                  <a16:creationId xmlns:a16="http://schemas.microsoft.com/office/drawing/2014/main" id="{9772354C-2B7D-CCC1-2E3B-D5D56AE77761}"/>
                </a:ext>
              </a:extLst>
            </p:cNvPr>
            <p:cNvSpPr txBox="1"/>
            <p:nvPr/>
          </p:nvSpPr>
          <p:spPr bwMode="auto">
            <a:xfrm>
              <a:off x="8401633" y="5476890"/>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64</a:t>
              </a:r>
            </a:p>
          </p:txBody>
        </p:sp>
        <p:sp>
          <p:nvSpPr>
            <p:cNvPr id="443" name="TextBox 442">
              <a:extLst>
                <a:ext uri="{FF2B5EF4-FFF2-40B4-BE49-F238E27FC236}">
                  <a16:creationId xmlns:a16="http://schemas.microsoft.com/office/drawing/2014/main" id="{2ED02B38-34D4-8B69-3A7F-52EC052FDC6B}"/>
                </a:ext>
              </a:extLst>
            </p:cNvPr>
            <p:cNvSpPr txBox="1"/>
            <p:nvPr/>
          </p:nvSpPr>
          <p:spPr bwMode="auto">
            <a:xfrm>
              <a:off x="8606669" y="5476890"/>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57</a:t>
              </a:r>
            </a:p>
          </p:txBody>
        </p:sp>
        <p:sp>
          <p:nvSpPr>
            <p:cNvPr id="444" name="TextBox 443">
              <a:extLst>
                <a:ext uri="{FF2B5EF4-FFF2-40B4-BE49-F238E27FC236}">
                  <a16:creationId xmlns:a16="http://schemas.microsoft.com/office/drawing/2014/main" id="{435A108B-79C5-4074-8ABF-A02BD028F257}"/>
                </a:ext>
              </a:extLst>
            </p:cNvPr>
            <p:cNvSpPr txBox="1"/>
            <p:nvPr/>
          </p:nvSpPr>
          <p:spPr bwMode="auto">
            <a:xfrm>
              <a:off x="8809257" y="5476890"/>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a:t>
              </a:r>
            </a:p>
          </p:txBody>
        </p:sp>
        <p:sp>
          <p:nvSpPr>
            <p:cNvPr id="445" name="TextBox 444">
              <a:extLst>
                <a:ext uri="{FF2B5EF4-FFF2-40B4-BE49-F238E27FC236}">
                  <a16:creationId xmlns:a16="http://schemas.microsoft.com/office/drawing/2014/main" id="{578277AE-029B-BF08-C3FC-01338827F983}"/>
                </a:ext>
              </a:extLst>
            </p:cNvPr>
            <p:cNvSpPr txBox="1"/>
            <p:nvPr/>
          </p:nvSpPr>
          <p:spPr bwMode="auto">
            <a:xfrm>
              <a:off x="9018674" y="5476890"/>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446" name="TextBox 445">
              <a:extLst>
                <a:ext uri="{FF2B5EF4-FFF2-40B4-BE49-F238E27FC236}">
                  <a16:creationId xmlns:a16="http://schemas.microsoft.com/office/drawing/2014/main" id="{DFD88D32-381B-59DD-9452-4EC291AD4A7C}"/>
                </a:ext>
              </a:extLst>
            </p:cNvPr>
            <p:cNvSpPr txBox="1"/>
            <p:nvPr/>
          </p:nvSpPr>
          <p:spPr bwMode="auto">
            <a:xfrm>
              <a:off x="9226697" y="5472505"/>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a:t>
              </a:r>
            </a:p>
          </p:txBody>
        </p:sp>
        <p:sp>
          <p:nvSpPr>
            <p:cNvPr id="447" name="TextBox 446">
              <a:extLst>
                <a:ext uri="{FF2B5EF4-FFF2-40B4-BE49-F238E27FC236}">
                  <a16:creationId xmlns:a16="http://schemas.microsoft.com/office/drawing/2014/main" id="{1ADEDF3A-2470-02AD-31E7-A47B0537FC95}"/>
                </a:ext>
              </a:extLst>
            </p:cNvPr>
            <p:cNvSpPr txBox="1"/>
            <p:nvPr/>
          </p:nvSpPr>
          <p:spPr bwMode="auto">
            <a:xfrm>
              <a:off x="9429286" y="5472505"/>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a:t>
              </a:r>
            </a:p>
          </p:txBody>
        </p:sp>
        <p:sp>
          <p:nvSpPr>
            <p:cNvPr id="448" name="TextBox 447">
              <a:extLst>
                <a:ext uri="{FF2B5EF4-FFF2-40B4-BE49-F238E27FC236}">
                  <a16:creationId xmlns:a16="http://schemas.microsoft.com/office/drawing/2014/main" id="{9AB6672E-7D50-D5CB-8F25-EFE5EC9D867F}"/>
                </a:ext>
              </a:extLst>
            </p:cNvPr>
            <p:cNvSpPr txBox="1"/>
            <p:nvPr/>
          </p:nvSpPr>
          <p:spPr bwMode="auto">
            <a:xfrm>
              <a:off x="9634321" y="5472505"/>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449" name="TextBox 448">
              <a:extLst>
                <a:ext uri="{FF2B5EF4-FFF2-40B4-BE49-F238E27FC236}">
                  <a16:creationId xmlns:a16="http://schemas.microsoft.com/office/drawing/2014/main" id="{59E77027-F493-1B30-7700-D930AE6C950A}"/>
                </a:ext>
              </a:extLst>
            </p:cNvPr>
            <p:cNvSpPr txBox="1"/>
            <p:nvPr/>
          </p:nvSpPr>
          <p:spPr bwMode="auto">
            <a:xfrm>
              <a:off x="9836910" y="5472505"/>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450" name="TextBox 449">
              <a:extLst>
                <a:ext uri="{FF2B5EF4-FFF2-40B4-BE49-F238E27FC236}">
                  <a16:creationId xmlns:a16="http://schemas.microsoft.com/office/drawing/2014/main" id="{A1103FCD-B703-7190-8B7B-FCA2D8A644F5}"/>
                </a:ext>
              </a:extLst>
            </p:cNvPr>
            <p:cNvSpPr txBox="1"/>
            <p:nvPr/>
          </p:nvSpPr>
          <p:spPr bwMode="auto">
            <a:xfrm>
              <a:off x="10046327" y="5472505"/>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451" name="TextBox 450">
              <a:extLst>
                <a:ext uri="{FF2B5EF4-FFF2-40B4-BE49-F238E27FC236}">
                  <a16:creationId xmlns:a16="http://schemas.microsoft.com/office/drawing/2014/main" id="{FA30F23D-F9FF-7939-E93C-F15C8FCA3298}"/>
                </a:ext>
              </a:extLst>
            </p:cNvPr>
            <p:cNvSpPr txBox="1"/>
            <p:nvPr/>
          </p:nvSpPr>
          <p:spPr bwMode="auto">
            <a:xfrm>
              <a:off x="10248916" y="5472505"/>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sp>
          <p:nvSpPr>
            <p:cNvPr id="452" name="TextBox 451">
              <a:extLst>
                <a:ext uri="{FF2B5EF4-FFF2-40B4-BE49-F238E27FC236}">
                  <a16:creationId xmlns:a16="http://schemas.microsoft.com/office/drawing/2014/main" id="{1229CCFE-6794-0133-7B26-48CA90CC453E}"/>
                </a:ext>
              </a:extLst>
            </p:cNvPr>
            <p:cNvSpPr txBox="1"/>
            <p:nvPr/>
          </p:nvSpPr>
          <p:spPr bwMode="auto">
            <a:xfrm>
              <a:off x="10452900" y="5476890"/>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453" name="TextBox 452">
              <a:extLst>
                <a:ext uri="{FF2B5EF4-FFF2-40B4-BE49-F238E27FC236}">
                  <a16:creationId xmlns:a16="http://schemas.microsoft.com/office/drawing/2014/main" id="{9A2C62ED-DD52-6A77-C7E1-33213C4F8F26}"/>
                </a:ext>
              </a:extLst>
            </p:cNvPr>
            <p:cNvSpPr txBox="1"/>
            <p:nvPr/>
          </p:nvSpPr>
          <p:spPr bwMode="auto">
            <a:xfrm>
              <a:off x="10687964" y="5476890"/>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454" name="TextBox 453">
              <a:extLst>
                <a:ext uri="{FF2B5EF4-FFF2-40B4-BE49-F238E27FC236}">
                  <a16:creationId xmlns:a16="http://schemas.microsoft.com/office/drawing/2014/main" id="{97C76C81-220A-892D-E9AE-1A85E2DD27FD}"/>
                </a:ext>
              </a:extLst>
            </p:cNvPr>
            <p:cNvSpPr txBox="1"/>
            <p:nvPr/>
          </p:nvSpPr>
          <p:spPr bwMode="auto">
            <a:xfrm>
              <a:off x="10895987" y="5472505"/>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a:t>
              </a:r>
            </a:p>
          </p:txBody>
        </p:sp>
        <p:sp>
          <p:nvSpPr>
            <p:cNvPr id="455" name="TextBox 454">
              <a:extLst>
                <a:ext uri="{FF2B5EF4-FFF2-40B4-BE49-F238E27FC236}">
                  <a16:creationId xmlns:a16="http://schemas.microsoft.com/office/drawing/2014/main" id="{56C69B03-D945-A4B1-E746-E691E20DEBD4}"/>
                </a:ext>
              </a:extLst>
            </p:cNvPr>
            <p:cNvSpPr txBox="1"/>
            <p:nvPr/>
          </p:nvSpPr>
          <p:spPr bwMode="auto">
            <a:xfrm>
              <a:off x="11098576" y="5472505"/>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456" name="TextBox 455">
              <a:extLst>
                <a:ext uri="{FF2B5EF4-FFF2-40B4-BE49-F238E27FC236}">
                  <a16:creationId xmlns:a16="http://schemas.microsoft.com/office/drawing/2014/main" id="{B9D4633C-351B-AC3A-C800-53A7292E0C99}"/>
                </a:ext>
              </a:extLst>
            </p:cNvPr>
            <p:cNvSpPr txBox="1"/>
            <p:nvPr/>
          </p:nvSpPr>
          <p:spPr bwMode="auto">
            <a:xfrm>
              <a:off x="11303611" y="5472505"/>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457" name="TextBox 456">
              <a:extLst>
                <a:ext uri="{FF2B5EF4-FFF2-40B4-BE49-F238E27FC236}">
                  <a16:creationId xmlns:a16="http://schemas.microsoft.com/office/drawing/2014/main" id="{3885A13B-CA4D-FE20-D9EB-BBAC87D8DA70}"/>
                </a:ext>
              </a:extLst>
            </p:cNvPr>
            <p:cNvSpPr txBox="1"/>
            <p:nvPr/>
          </p:nvSpPr>
          <p:spPr bwMode="auto">
            <a:xfrm>
              <a:off x="11506200" y="5472505"/>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458" name="TextBox 457">
              <a:extLst>
                <a:ext uri="{FF2B5EF4-FFF2-40B4-BE49-F238E27FC236}">
                  <a16:creationId xmlns:a16="http://schemas.microsoft.com/office/drawing/2014/main" id="{23C22255-0DD4-46D8-ADEF-DA762247CF27}"/>
                </a:ext>
              </a:extLst>
            </p:cNvPr>
            <p:cNvSpPr txBox="1"/>
            <p:nvPr/>
          </p:nvSpPr>
          <p:spPr bwMode="auto">
            <a:xfrm>
              <a:off x="6115821" y="5612922"/>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207</a:t>
              </a:r>
            </a:p>
          </p:txBody>
        </p:sp>
        <p:sp>
          <p:nvSpPr>
            <p:cNvPr id="459" name="TextBox 458">
              <a:extLst>
                <a:ext uri="{FF2B5EF4-FFF2-40B4-BE49-F238E27FC236}">
                  <a16:creationId xmlns:a16="http://schemas.microsoft.com/office/drawing/2014/main" id="{11609D75-75DC-F5C7-0293-CDB41F482838}"/>
                </a:ext>
              </a:extLst>
            </p:cNvPr>
            <p:cNvSpPr txBox="1"/>
            <p:nvPr/>
          </p:nvSpPr>
          <p:spPr bwMode="auto">
            <a:xfrm>
              <a:off x="6318410" y="5612922"/>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187</a:t>
              </a:r>
            </a:p>
          </p:txBody>
        </p:sp>
        <p:sp>
          <p:nvSpPr>
            <p:cNvPr id="460" name="TextBox 459">
              <a:extLst>
                <a:ext uri="{FF2B5EF4-FFF2-40B4-BE49-F238E27FC236}">
                  <a16:creationId xmlns:a16="http://schemas.microsoft.com/office/drawing/2014/main" id="{773AAF97-6DB1-AE38-D30C-4A35D6CAE3E7}"/>
                </a:ext>
              </a:extLst>
            </p:cNvPr>
            <p:cNvSpPr txBox="1"/>
            <p:nvPr/>
          </p:nvSpPr>
          <p:spPr bwMode="auto">
            <a:xfrm>
              <a:off x="6527827" y="5612922"/>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175</a:t>
              </a:r>
            </a:p>
          </p:txBody>
        </p:sp>
        <p:sp>
          <p:nvSpPr>
            <p:cNvPr id="461" name="TextBox 460">
              <a:extLst>
                <a:ext uri="{FF2B5EF4-FFF2-40B4-BE49-F238E27FC236}">
                  <a16:creationId xmlns:a16="http://schemas.microsoft.com/office/drawing/2014/main" id="{987A6B76-A298-A7A0-F66B-FEC59732B421}"/>
                </a:ext>
              </a:extLst>
            </p:cNvPr>
            <p:cNvSpPr txBox="1"/>
            <p:nvPr/>
          </p:nvSpPr>
          <p:spPr bwMode="auto">
            <a:xfrm>
              <a:off x="6730416" y="5612922"/>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152</a:t>
              </a:r>
            </a:p>
          </p:txBody>
        </p:sp>
        <p:sp>
          <p:nvSpPr>
            <p:cNvPr id="462" name="TextBox 461">
              <a:extLst>
                <a:ext uri="{FF2B5EF4-FFF2-40B4-BE49-F238E27FC236}">
                  <a16:creationId xmlns:a16="http://schemas.microsoft.com/office/drawing/2014/main" id="{32224098-E47D-8EA6-79C3-8FFB42800EA8}"/>
                </a:ext>
              </a:extLst>
            </p:cNvPr>
            <p:cNvSpPr txBox="1"/>
            <p:nvPr/>
          </p:nvSpPr>
          <p:spPr bwMode="auto">
            <a:xfrm>
              <a:off x="6935451" y="5612922"/>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138</a:t>
              </a:r>
            </a:p>
          </p:txBody>
        </p:sp>
        <p:sp>
          <p:nvSpPr>
            <p:cNvPr id="463" name="TextBox 462">
              <a:extLst>
                <a:ext uri="{FF2B5EF4-FFF2-40B4-BE49-F238E27FC236}">
                  <a16:creationId xmlns:a16="http://schemas.microsoft.com/office/drawing/2014/main" id="{6FD59716-4A88-E513-1050-01D33193CF3F}"/>
                </a:ext>
              </a:extLst>
            </p:cNvPr>
            <p:cNvSpPr txBox="1"/>
            <p:nvPr/>
          </p:nvSpPr>
          <p:spPr bwMode="auto">
            <a:xfrm>
              <a:off x="7138040" y="5612922"/>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127</a:t>
              </a:r>
            </a:p>
          </p:txBody>
        </p:sp>
        <p:sp>
          <p:nvSpPr>
            <p:cNvPr id="464" name="TextBox 463">
              <a:extLst>
                <a:ext uri="{FF2B5EF4-FFF2-40B4-BE49-F238E27FC236}">
                  <a16:creationId xmlns:a16="http://schemas.microsoft.com/office/drawing/2014/main" id="{668D3802-833A-D7C1-580A-8775AA836982}"/>
                </a:ext>
              </a:extLst>
            </p:cNvPr>
            <p:cNvSpPr txBox="1"/>
            <p:nvPr/>
          </p:nvSpPr>
          <p:spPr bwMode="auto">
            <a:xfrm>
              <a:off x="7347457" y="5612922"/>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111</a:t>
              </a:r>
            </a:p>
          </p:txBody>
        </p:sp>
        <p:sp>
          <p:nvSpPr>
            <p:cNvPr id="465" name="TextBox 464">
              <a:extLst>
                <a:ext uri="{FF2B5EF4-FFF2-40B4-BE49-F238E27FC236}">
                  <a16:creationId xmlns:a16="http://schemas.microsoft.com/office/drawing/2014/main" id="{AE24EE10-B281-DB73-22A9-0C9CD8C1A539}"/>
                </a:ext>
              </a:extLst>
            </p:cNvPr>
            <p:cNvSpPr txBox="1"/>
            <p:nvPr/>
          </p:nvSpPr>
          <p:spPr bwMode="auto">
            <a:xfrm>
              <a:off x="7550046" y="5612922"/>
              <a:ext cx="3385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66" name="TextBox 465">
              <a:extLst>
                <a:ext uri="{FF2B5EF4-FFF2-40B4-BE49-F238E27FC236}">
                  <a16:creationId xmlns:a16="http://schemas.microsoft.com/office/drawing/2014/main" id="{338B8AF8-DEF0-FAE8-ADEE-7846BE6AEEE1}"/>
                </a:ext>
              </a:extLst>
            </p:cNvPr>
            <p:cNvSpPr txBox="1"/>
            <p:nvPr/>
          </p:nvSpPr>
          <p:spPr bwMode="auto">
            <a:xfrm>
              <a:off x="7787039" y="5611134"/>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467" name="TextBox 466">
              <a:extLst>
                <a:ext uri="{FF2B5EF4-FFF2-40B4-BE49-F238E27FC236}">
                  <a16:creationId xmlns:a16="http://schemas.microsoft.com/office/drawing/2014/main" id="{9A515270-2EB3-7E05-8748-2F8F301CB7BC}"/>
                </a:ext>
              </a:extLst>
            </p:cNvPr>
            <p:cNvSpPr txBox="1"/>
            <p:nvPr/>
          </p:nvSpPr>
          <p:spPr bwMode="auto">
            <a:xfrm>
              <a:off x="7989627" y="5611134"/>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81</a:t>
              </a:r>
            </a:p>
          </p:txBody>
        </p:sp>
        <p:sp>
          <p:nvSpPr>
            <p:cNvPr id="468" name="TextBox 467">
              <a:extLst>
                <a:ext uri="{FF2B5EF4-FFF2-40B4-BE49-F238E27FC236}">
                  <a16:creationId xmlns:a16="http://schemas.microsoft.com/office/drawing/2014/main" id="{6A972F16-3CF4-7428-D78B-8BB4E54E8DA0}"/>
                </a:ext>
              </a:extLst>
            </p:cNvPr>
            <p:cNvSpPr txBox="1"/>
            <p:nvPr/>
          </p:nvSpPr>
          <p:spPr bwMode="auto">
            <a:xfrm>
              <a:off x="8199045" y="5611134"/>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66</a:t>
              </a:r>
            </a:p>
          </p:txBody>
        </p:sp>
        <p:sp>
          <p:nvSpPr>
            <p:cNvPr id="469" name="TextBox 468">
              <a:extLst>
                <a:ext uri="{FF2B5EF4-FFF2-40B4-BE49-F238E27FC236}">
                  <a16:creationId xmlns:a16="http://schemas.microsoft.com/office/drawing/2014/main" id="{7A122E37-1988-2548-7340-1A56CF40951D}"/>
                </a:ext>
              </a:extLst>
            </p:cNvPr>
            <p:cNvSpPr txBox="1"/>
            <p:nvPr/>
          </p:nvSpPr>
          <p:spPr bwMode="auto">
            <a:xfrm>
              <a:off x="8401633" y="5611134"/>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59</a:t>
              </a:r>
            </a:p>
          </p:txBody>
        </p:sp>
        <p:sp>
          <p:nvSpPr>
            <p:cNvPr id="470" name="TextBox 469">
              <a:extLst>
                <a:ext uri="{FF2B5EF4-FFF2-40B4-BE49-F238E27FC236}">
                  <a16:creationId xmlns:a16="http://schemas.microsoft.com/office/drawing/2014/main" id="{507A0017-B90F-C4A9-5DFC-B0A53C9AD18D}"/>
                </a:ext>
              </a:extLst>
            </p:cNvPr>
            <p:cNvSpPr txBox="1"/>
            <p:nvPr/>
          </p:nvSpPr>
          <p:spPr bwMode="auto">
            <a:xfrm>
              <a:off x="8606669" y="5611134"/>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56</a:t>
              </a:r>
            </a:p>
          </p:txBody>
        </p:sp>
        <p:sp>
          <p:nvSpPr>
            <p:cNvPr id="471" name="TextBox 470">
              <a:extLst>
                <a:ext uri="{FF2B5EF4-FFF2-40B4-BE49-F238E27FC236}">
                  <a16:creationId xmlns:a16="http://schemas.microsoft.com/office/drawing/2014/main" id="{3035CE0F-8BFE-6770-D26C-920D162DC6D2}"/>
                </a:ext>
              </a:extLst>
            </p:cNvPr>
            <p:cNvSpPr txBox="1"/>
            <p:nvPr/>
          </p:nvSpPr>
          <p:spPr bwMode="auto">
            <a:xfrm>
              <a:off x="8809257" y="5611134"/>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53</a:t>
              </a:r>
            </a:p>
          </p:txBody>
        </p:sp>
        <p:sp>
          <p:nvSpPr>
            <p:cNvPr id="472" name="TextBox 471">
              <a:extLst>
                <a:ext uri="{FF2B5EF4-FFF2-40B4-BE49-F238E27FC236}">
                  <a16:creationId xmlns:a16="http://schemas.microsoft.com/office/drawing/2014/main" id="{DE68A8C9-4D70-465A-5EFB-475F4EAC8A57}"/>
                </a:ext>
              </a:extLst>
            </p:cNvPr>
            <p:cNvSpPr txBox="1"/>
            <p:nvPr/>
          </p:nvSpPr>
          <p:spPr bwMode="auto">
            <a:xfrm>
              <a:off x="9018674" y="5611134"/>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49</a:t>
              </a:r>
            </a:p>
          </p:txBody>
        </p:sp>
        <p:sp>
          <p:nvSpPr>
            <p:cNvPr id="473" name="TextBox 472">
              <a:extLst>
                <a:ext uri="{FF2B5EF4-FFF2-40B4-BE49-F238E27FC236}">
                  <a16:creationId xmlns:a16="http://schemas.microsoft.com/office/drawing/2014/main" id="{A28018B3-4E42-230A-A379-D61790CB5D91}"/>
                </a:ext>
              </a:extLst>
            </p:cNvPr>
            <p:cNvSpPr txBox="1"/>
            <p:nvPr/>
          </p:nvSpPr>
          <p:spPr bwMode="auto">
            <a:xfrm>
              <a:off x="9226697" y="5606749"/>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474" name="TextBox 473">
              <a:extLst>
                <a:ext uri="{FF2B5EF4-FFF2-40B4-BE49-F238E27FC236}">
                  <a16:creationId xmlns:a16="http://schemas.microsoft.com/office/drawing/2014/main" id="{CDCDDD92-B3AD-78F2-B4D6-90E8E062C60F}"/>
                </a:ext>
              </a:extLst>
            </p:cNvPr>
            <p:cNvSpPr txBox="1"/>
            <p:nvPr/>
          </p:nvSpPr>
          <p:spPr bwMode="auto">
            <a:xfrm>
              <a:off x="9429286" y="5606749"/>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a:t>
              </a:r>
            </a:p>
          </p:txBody>
        </p:sp>
        <p:sp>
          <p:nvSpPr>
            <p:cNvPr id="475" name="TextBox 474">
              <a:extLst>
                <a:ext uri="{FF2B5EF4-FFF2-40B4-BE49-F238E27FC236}">
                  <a16:creationId xmlns:a16="http://schemas.microsoft.com/office/drawing/2014/main" id="{A0E91962-DA95-8CD5-8228-9DCF8699DF29}"/>
                </a:ext>
              </a:extLst>
            </p:cNvPr>
            <p:cNvSpPr txBox="1"/>
            <p:nvPr/>
          </p:nvSpPr>
          <p:spPr bwMode="auto">
            <a:xfrm>
              <a:off x="9634321" y="5606749"/>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476" name="TextBox 475">
              <a:extLst>
                <a:ext uri="{FF2B5EF4-FFF2-40B4-BE49-F238E27FC236}">
                  <a16:creationId xmlns:a16="http://schemas.microsoft.com/office/drawing/2014/main" id="{5AA57FB9-3D93-9B2B-FA81-9DA29ED7F0A6}"/>
                </a:ext>
              </a:extLst>
            </p:cNvPr>
            <p:cNvSpPr txBox="1"/>
            <p:nvPr/>
          </p:nvSpPr>
          <p:spPr bwMode="auto">
            <a:xfrm>
              <a:off x="9836910" y="5606749"/>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77" name="TextBox 476">
              <a:extLst>
                <a:ext uri="{FF2B5EF4-FFF2-40B4-BE49-F238E27FC236}">
                  <a16:creationId xmlns:a16="http://schemas.microsoft.com/office/drawing/2014/main" id="{BF2FDB0A-8C79-0937-69BD-A5DB1D3D3E2F}"/>
                </a:ext>
              </a:extLst>
            </p:cNvPr>
            <p:cNvSpPr txBox="1"/>
            <p:nvPr/>
          </p:nvSpPr>
          <p:spPr bwMode="auto">
            <a:xfrm>
              <a:off x="10046327" y="5606749"/>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478" name="TextBox 477">
              <a:extLst>
                <a:ext uri="{FF2B5EF4-FFF2-40B4-BE49-F238E27FC236}">
                  <a16:creationId xmlns:a16="http://schemas.microsoft.com/office/drawing/2014/main" id="{AD7BA0C5-F81C-DFA1-F848-45191863B7B5}"/>
                </a:ext>
              </a:extLst>
            </p:cNvPr>
            <p:cNvSpPr txBox="1"/>
            <p:nvPr/>
          </p:nvSpPr>
          <p:spPr bwMode="auto">
            <a:xfrm>
              <a:off x="10248916" y="5606749"/>
              <a:ext cx="2872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479" name="TextBox 478">
              <a:extLst>
                <a:ext uri="{FF2B5EF4-FFF2-40B4-BE49-F238E27FC236}">
                  <a16:creationId xmlns:a16="http://schemas.microsoft.com/office/drawing/2014/main" id="{97C79F5C-6E4D-6C3D-2CE8-059AC27EBC96}"/>
                </a:ext>
              </a:extLst>
            </p:cNvPr>
            <p:cNvSpPr txBox="1"/>
            <p:nvPr/>
          </p:nvSpPr>
          <p:spPr bwMode="auto">
            <a:xfrm>
              <a:off x="10478547" y="5611134"/>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480" name="TextBox 479">
              <a:extLst>
                <a:ext uri="{FF2B5EF4-FFF2-40B4-BE49-F238E27FC236}">
                  <a16:creationId xmlns:a16="http://schemas.microsoft.com/office/drawing/2014/main" id="{7B5BDB0E-A81F-9570-AFC2-B97E2E85A3FF}"/>
                </a:ext>
              </a:extLst>
            </p:cNvPr>
            <p:cNvSpPr txBox="1"/>
            <p:nvPr/>
          </p:nvSpPr>
          <p:spPr bwMode="auto">
            <a:xfrm>
              <a:off x="10687964" y="5611134"/>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481" name="TextBox 480">
              <a:extLst>
                <a:ext uri="{FF2B5EF4-FFF2-40B4-BE49-F238E27FC236}">
                  <a16:creationId xmlns:a16="http://schemas.microsoft.com/office/drawing/2014/main" id="{22DF5211-CFF4-4BC5-AA0B-598C1C4B9A92}"/>
                </a:ext>
              </a:extLst>
            </p:cNvPr>
            <p:cNvSpPr txBox="1"/>
            <p:nvPr/>
          </p:nvSpPr>
          <p:spPr bwMode="auto">
            <a:xfrm>
              <a:off x="10895987" y="5606749"/>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482" name="TextBox 481">
              <a:extLst>
                <a:ext uri="{FF2B5EF4-FFF2-40B4-BE49-F238E27FC236}">
                  <a16:creationId xmlns:a16="http://schemas.microsoft.com/office/drawing/2014/main" id="{4117311A-8B64-172A-FA98-53D39F1AE240}"/>
                </a:ext>
              </a:extLst>
            </p:cNvPr>
            <p:cNvSpPr txBox="1"/>
            <p:nvPr/>
          </p:nvSpPr>
          <p:spPr bwMode="auto">
            <a:xfrm>
              <a:off x="11098576" y="5606749"/>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483" name="TextBox 482">
              <a:extLst>
                <a:ext uri="{FF2B5EF4-FFF2-40B4-BE49-F238E27FC236}">
                  <a16:creationId xmlns:a16="http://schemas.microsoft.com/office/drawing/2014/main" id="{93B58651-B426-5F9B-FCC3-E9803D14FC52}"/>
                </a:ext>
              </a:extLst>
            </p:cNvPr>
            <p:cNvSpPr txBox="1"/>
            <p:nvPr/>
          </p:nvSpPr>
          <p:spPr bwMode="auto">
            <a:xfrm>
              <a:off x="11303611" y="5606749"/>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484" name="TextBox 483">
              <a:extLst>
                <a:ext uri="{FF2B5EF4-FFF2-40B4-BE49-F238E27FC236}">
                  <a16:creationId xmlns:a16="http://schemas.microsoft.com/office/drawing/2014/main" id="{D7C6DF8A-75DD-D7F4-340A-B8994BCA3C15}"/>
                </a:ext>
              </a:extLst>
            </p:cNvPr>
            <p:cNvSpPr txBox="1"/>
            <p:nvPr/>
          </p:nvSpPr>
          <p:spPr bwMode="auto">
            <a:xfrm>
              <a:off x="11506200" y="5606749"/>
              <a:ext cx="2359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485" name="TextBox 484">
              <a:extLst>
                <a:ext uri="{FF2B5EF4-FFF2-40B4-BE49-F238E27FC236}">
                  <a16:creationId xmlns:a16="http://schemas.microsoft.com/office/drawing/2014/main" id="{5CD6427F-876F-CB83-1411-60A53C4E495E}"/>
                </a:ext>
              </a:extLst>
            </p:cNvPr>
            <p:cNvSpPr txBox="1"/>
            <p:nvPr/>
          </p:nvSpPr>
          <p:spPr bwMode="auto">
            <a:xfrm>
              <a:off x="5868022" y="5485883"/>
              <a:ext cx="35495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rtl="0" eaLnBrk="0" fontAlgn="base" latinLnBrk="0" hangingPunct="0">
                <a:lnSpc>
                  <a:spcPct val="100000"/>
                </a:lnSpc>
                <a:spcBef>
                  <a:spcPct val="5000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SVd</a:t>
              </a:r>
              <a:b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Vd</a:t>
              </a:r>
            </a:p>
          </p:txBody>
        </p:sp>
        <p:sp>
          <p:nvSpPr>
            <p:cNvPr id="486" name="TextBox 485">
              <a:extLst>
                <a:ext uri="{FF2B5EF4-FFF2-40B4-BE49-F238E27FC236}">
                  <a16:creationId xmlns:a16="http://schemas.microsoft.com/office/drawing/2014/main" id="{96BAAD12-E07C-6F95-5E7F-DF454BA3D876}"/>
                </a:ext>
              </a:extLst>
            </p:cNvPr>
            <p:cNvSpPr txBox="1"/>
            <p:nvPr/>
          </p:nvSpPr>
          <p:spPr bwMode="auto">
            <a:xfrm>
              <a:off x="5857158" y="5345010"/>
              <a:ext cx="14477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0" fontAlgn="base" latinLnBrk="0" hangingPunct="0">
                <a:lnSpc>
                  <a:spcPct val="100000"/>
                </a:lnSpc>
                <a:spcBef>
                  <a:spcPct val="50000"/>
                </a:spcBef>
                <a:spcAft>
                  <a:spcPct val="0"/>
                </a:spcAft>
                <a:buClrTx/>
                <a:buSzTx/>
                <a:buFontTx/>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grpSp>
      <p:cxnSp>
        <p:nvCxnSpPr>
          <p:cNvPr id="487" name="Straight Connector 486">
            <a:extLst>
              <a:ext uri="{FF2B5EF4-FFF2-40B4-BE49-F238E27FC236}">
                <a16:creationId xmlns:a16="http://schemas.microsoft.com/office/drawing/2014/main" id="{81C7B23C-DD9C-8CB7-EAD2-5A586B639B95}"/>
              </a:ext>
            </a:extLst>
          </p:cNvPr>
          <p:cNvCxnSpPr/>
          <p:nvPr/>
        </p:nvCxnSpPr>
        <p:spPr bwMode="auto">
          <a:xfrm>
            <a:off x="2698750" y="5769994"/>
            <a:ext cx="2895600" cy="0"/>
          </a:xfrm>
          <a:prstGeom prst="line">
            <a:avLst/>
          </a:prstGeom>
          <a:noFill/>
          <a:ln w="28575" cap="flat" cmpd="sng" algn="ctr">
            <a:solidFill>
              <a:schemeClr val="bg1"/>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F3E5DD01-12D2-B888-369B-63A2F8EA52A4}"/>
              </a:ext>
            </a:extLst>
          </p:cNvPr>
          <p:cNvCxnSpPr>
            <a:cxnSpLocks/>
          </p:cNvCxnSpPr>
          <p:nvPr/>
        </p:nvCxnSpPr>
        <p:spPr bwMode="auto">
          <a:xfrm>
            <a:off x="2705100"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3DA08080-D1F7-0674-8BC5-48887B2556F9}"/>
              </a:ext>
            </a:extLst>
          </p:cNvPr>
          <p:cNvCxnSpPr>
            <a:cxnSpLocks/>
          </p:cNvCxnSpPr>
          <p:nvPr/>
        </p:nvCxnSpPr>
        <p:spPr bwMode="auto">
          <a:xfrm>
            <a:off x="2992755"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ADA096E2-4ACD-B7FB-D1E0-D6B137E273D5}"/>
              </a:ext>
            </a:extLst>
          </p:cNvPr>
          <p:cNvCxnSpPr>
            <a:cxnSpLocks/>
          </p:cNvCxnSpPr>
          <p:nvPr/>
        </p:nvCxnSpPr>
        <p:spPr bwMode="auto">
          <a:xfrm>
            <a:off x="3280410"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66C98447-DA6B-C150-8860-22F6C716D0DB}"/>
              </a:ext>
            </a:extLst>
          </p:cNvPr>
          <p:cNvCxnSpPr>
            <a:cxnSpLocks/>
          </p:cNvCxnSpPr>
          <p:nvPr/>
        </p:nvCxnSpPr>
        <p:spPr bwMode="auto">
          <a:xfrm>
            <a:off x="3568065"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9E9ED483-C1B4-3C1E-B5CA-A1D4D4532F1E}"/>
              </a:ext>
            </a:extLst>
          </p:cNvPr>
          <p:cNvCxnSpPr>
            <a:cxnSpLocks/>
          </p:cNvCxnSpPr>
          <p:nvPr/>
        </p:nvCxnSpPr>
        <p:spPr bwMode="auto">
          <a:xfrm>
            <a:off x="3855720"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41C60CDD-3B32-8C33-40F3-7A933398848A}"/>
              </a:ext>
            </a:extLst>
          </p:cNvPr>
          <p:cNvCxnSpPr>
            <a:cxnSpLocks/>
          </p:cNvCxnSpPr>
          <p:nvPr/>
        </p:nvCxnSpPr>
        <p:spPr bwMode="auto">
          <a:xfrm>
            <a:off x="4143375"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A54DF1C3-6B40-6769-2419-6D68078AF226}"/>
              </a:ext>
            </a:extLst>
          </p:cNvPr>
          <p:cNvCxnSpPr>
            <a:cxnSpLocks/>
          </p:cNvCxnSpPr>
          <p:nvPr/>
        </p:nvCxnSpPr>
        <p:spPr bwMode="auto">
          <a:xfrm>
            <a:off x="4431030"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6" name="Straight Connector 495">
            <a:extLst>
              <a:ext uri="{FF2B5EF4-FFF2-40B4-BE49-F238E27FC236}">
                <a16:creationId xmlns:a16="http://schemas.microsoft.com/office/drawing/2014/main" id="{F5A33727-3C74-D2E4-E6EF-14CC16E97575}"/>
              </a:ext>
            </a:extLst>
          </p:cNvPr>
          <p:cNvCxnSpPr>
            <a:cxnSpLocks/>
          </p:cNvCxnSpPr>
          <p:nvPr/>
        </p:nvCxnSpPr>
        <p:spPr bwMode="auto">
          <a:xfrm>
            <a:off x="4718685"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5B2D0324-8A69-D855-E7DB-54608222F893}"/>
              </a:ext>
            </a:extLst>
          </p:cNvPr>
          <p:cNvCxnSpPr>
            <a:cxnSpLocks/>
          </p:cNvCxnSpPr>
          <p:nvPr/>
        </p:nvCxnSpPr>
        <p:spPr bwMode="auto">
          <a:xfrm>
            <a:off x="5006340"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04C5C374-B6FA-F456-7963-70192C59BBAA}"/>
              </a:ext>
            </a:extLst>
          </p:cNvPr>
          <p:cNvCxnSpPr>
            <a:cxnSpLocks/>
          </p:cNvCxnSpPr>
          <p:nvPr/>
        </p:nvCxnSpPr>
        <p:spPr bwMode="auto">
          <a:xfrm>
            <a:off x="5293995"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9" name="Straight Connector 498">
            <a:extLst>
              <a:ext uri="{FF2B5EF4-FFF2-40B4-BE49-F238E27FC236}">
                <a16:creationId xmlns:a16="http://schemas.microsoft.com/office/drawing/2014/main" id="{8CF3929E-FD03-6DAA-E317-D683AE307A9A}"/>
              </a:ext>
            </a:extLst>
          </p:cNvPr>
          <p:cNvCxnSpPr>
            <a:cxnSpLocks/>
          </p:cNvCxnSpPr>
          <p:nvPr/>
        </p:nvCxnSpPr>
        <p:spPr bwMode="auto">
          <a:xfrm>
            <a:off x="5581650" y="576364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01" name="Straight Connector 500">
            <a:extLst>
              <a:ext uri="{FF2B5EF4-FFF2-40B4-BE49-F238E27FC236}">
                <a16:creationId xmlns:a16="http://schemas.microsoft.com/office/drawing/2014/main" id="{B4B6CD82-AA00-6129-0F97-9F373AC27B99}"/>
              </a:ext>
            </a:extLst>
          </p:cNvPr>
          <p:cNvCxnSpPr/>
          <p:nvPr/>
        </p:nvCxnSpPr>
        <p:spPr bwMode="auto">
          <a:xfrm flipV="1">
            <a:off x="4146550" y="2302894"/>
            <a:ext cx="0" cy="3460750"/>
          </a:xfrm>
          <a:prstGeom prst="line">
            <a:avLst/>
          </a:prstGeom>
          <a:noFill/>
          <a:ln w="28575" cap="flat" cmpd="sng" algn="ctr">
            <a:solidFill>
              <a:schemeClr val="bg1"/>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5C84DD80-B5C2-B2B9-3D19-938DFB1F6E85}"/>
              </a:ext>
            </a:extLst>
          </p:cNvPr>
          <p:cNvCxnSpPr/>
          <p:nvPr/>
        </p:nvCxnSpPr>
        <p:spPr bwMode="auto">
          <a:xfrm flipV="1">
            <a:off x="3714750" y="2302894"/>
            <a:ext cx="0" cy="3460750"/>
          </a:xfrm>
          <a:prstGeom prst="line">
            <a:avLst/>
          </a:prstGeom>
          <a:noFill/>
          <a:ln w="28575" cap="flat" cmpd="sng" algn="ctr">
            <a:solidFill>
              <a:schemeClr val="tx2"/>
            </a:solidFill>
            <a:prstDash val="sysDot"/>
            <a:round/>
            <a:headEnd type="none" w="med" len="med"/>
            <a:tailEnd type="none" w="med" len="med"/>
          </a:ln>
          <a:effectLst/>
        </p:spPr>
      </p:cxnSp>
      <p:sp>
        <p:nvSpPr>
          <p:cNvPr id="503" name="TextBox 502">
            <a:extLst>
              <a:ext uri="{FF2B5EF4-FFF2-40B4-BE49-F238E27FC236}">
                <a16:creationId xmlns:a16="http://schemas.microsoft.com/office/drawing/2014/main" id="{6340F5EE-59CD-8DB9-5273-07D9C2F74DA0}"/>
              </a:ext>
            </a:extLst>
          </p:cNvPr>
          <p:cNvSpPr txBox="1"/>
          <p:nvPr/>
        </p:nvSpPr>
        <p:spPr bwMode="auto">
          <a:xfrm>
            <a:off x="2749550" y="5814444"/>
            <a:ext cx="4699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504" name="TextBox 503">
            <a:extLst>
              <a:ext uri="{FF2B5EF4-FFF2-40B4-BE49-F238E27FC236}">
                <a16:creationId xmlns:a16="http://schemas.microsoft.com/office/drawing/2014/main" id="{DA6FDA6C-C0AD-B1AB-9085-06B45FFA72B8}"/>
              </a:ext>
            </a:extLst>
          </p:cNvPr>
          <p:cNvSpPr txBox="1"/>
          <p:nvPr/>
        </p:nvSpPr>
        <p:spPr bwMode="auto">
          <a:xfrm>
            <a:off x="3035300" y="5814444"/>
            <a:ext cx="4699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505" name="TextBox 504">
            <a:extLst>
              <a:ext uri="{FF2B5EF4-FFF2-40B4-BE49-F238E27FC236}">
                <a16:creationId xmlns:a16="http://schemas.microsoft.com/office/drawing/2014/main" id="{AF0E229F-43A5-0926-26E1-3F742C68608E}"/>
              </a:ext>
            </a:extLst>
          </p:cNvPr>
          <p:cNvSpPr txBox="1"/>
          <p:nvPr/>
        </p:nvSpPr>
        <p:spPr bwMode="auto">
          <a:xfrm>
            <a:off x="3321050" y="5814444"/>
            <a:ext cx="4699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506" name="TextBox 505">
            <a:extLst>
              <a:ext uri="{FF2B5EF4-FFF2-40B4-BE49-F238E27FC236}">
                <a16:creationId xmlns:a16="http://schemas.microsoft.com/office/drawing/2014/main" id="{1F53557D-186A-D797-BBFB-60A88D1F9880}"/>
              </a:ext>
            </a:extLst>
          </p:cNvPr>
          <p:cNvSpPr txBox="1"/>
          <p:nvPr/>
        </p:nvSpPr>
        <p:spPr bwMode="auto">
          <a:xfrm>
            <a:off x="3606800" y="5814444"/>
            <a:ext cx="4699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507" name="TextBox 506">
            <a:extLst>
              <a:ext uri="{FF2B5EF4-FFF2-40B4-BE49-F238E27FC236}">
                <a16:creationId xmlns:a16="http://schemas.microsoft.com/office/drawing/2014/main" id="{3C08197E-CE7E-8A43-2B13-E92C3DA70B86}"/>
              </a:ext>
            </a:extLst>
          </p:cNvPr>
          <p:cNvSpPr txBox="1"/>
          <p:nvPr/>
        </p:nvSpPr>
        <p:spPr bwMode="auto">
          <a:xfrm>
            <a:off x="3892550" y="5814444"/>
            <a:ext cx="4699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508" name="TextBox 507">
            <a:extLst>
              <a:ext uri="{FF2B5EF4-FFF2-40B4-BE49-F238E27FC236}">
                <a16:creationId xmlns:a16="http://schemas.microsoft.com/office/drawing/2014/main" id="{F262614E-E6D7-D7D1-0400-B10067EC348B}"/>
              </a:ext>
            </a:extLst>
          </p:cNvPr>
          <p:cNvSpPr txBox="1"/>
          <p:nvPr/>
        </p:nvSpPr>
        <p:spPr bwMode="auto">
          <a:xfrm>
            <a:off x="4178300" y="5814444"/>
            <a:ext cx="4699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509" name="TextBox 508">
            <a:extLst>
              <a:ext uri="{FF2B5EF4-FFF2-40B4-BE49-F238E27FC236}">
                <a16:creationId xmlns:a16="http://schemas.microsoft.com/office/drawing/2014/main" id="{024AD22C-CCFD-8AFE-0D38-182C641CF2F2}"/>
              </a:ext>
            </a:extLst>
          </p:cNvPr>
          <p:cNvSpPr txBox="1"/>
          <p:nvPr/>
        </p:nvSpPr>
        <p:spPr bwMode="auto">
          <a:xfrm>
            <a:off x="4464050" y="5814444"/>
            <a:ext cx="4699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a:t>
            </a:r>
          </a:p>
        </p:txBody>
      </p:sp>
      <p:sp>
        <p:nvSpPr>
          <p:cNvPr id="510" name="TextBox 509">
            <a:extLst>
              <a:ext uri="{FF2B5EF4-FFF2-40B4-BE49-F238E27FC236}">
                <a16:creationId xmlns:a16="http://schemas.microsoft.com/office/drawing/2014/main" id="{0F695280-BCF7-3746-6348-69870D0FF99A}"/>
              </a:ext>
            </a:extLst>
          </p:cNvPr>
          <p:cNvSpPr txBox="1"/>
          <p:nvPr/>
        </p:nvSpPr>
        <p:spPr bwMode="auto">
          <a:xfrm>
            <a:off x="4749800" y="5814444"/>
            <a:ext cx="4699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511" name="TextBox 510">
            <a:extLst>
              <a:ext uri="{FF2B5EF4-FFF2-40B4-BE49-F238E27FC236}">
                <a16:creationId xmlns:a16="http://schemas.microsoft.com/office/drawing/2014/main" id="{45A29350-7BB7-6D4D-2117-EF05FF1089CE}"/>
              </a:ext>
            </a:extLst>
          </p:cNvPr>
          <p:cNvSpPr txBox="1"/>
          <p:nvPr/>
        </p:nvSpPr>
        <p:spPr bwMode="auto">
          <a:xfrm>
            <a:off x="5035550" y="5814444"/>
            <a:ext cx="4699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26" name="Right Arrow 225">
            <a:extLst>
              <a:ext uri="{FF2B5EF4-FFF2-40B4-BE49-F238E27FC236}">
                <a16:creationId xmlns:a16="http://schemas.microsoft.com/office/drawing/2014/main" id="{CD666A5D-55F1-6B22-4162-DA7561BBBD9B}"/>
              </a:ext>
            </a:extLst>
          </p:cNvPr>
          <p:cNvSpPr/>
          <p:nvPr/>
        </p:nvSpPr>
        <p:spPr bwMode="auto">
          <a:xfrm>
            <a:off x="4186988" y="6046719"/>
            <a:ext cx="1528011" cy="361950"/>
          </a:xfrm>
          <a:prstGeom prst="rightArrow">
            <a:avLst>
              <a:gd name="adj1" fmla="val 60637"/>
              <a:gd name="adj2" fmla="val 50000"/>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7" name="Right Arrow 226">
            <a:extLst>
              <a:ext uri="{FF2B5EF4-FFF2-40B4-BE49-F238E27FC236}">
                <a16:creationId xmlns:a16="http://schemas.microsoft.com/office/drawing/2014/main" id="{2B9BF6AB-A3C7-5182-BA8B-E6BFF18D9B09}"/>
              </a:ext>
            </a:extLst>
          </p:cNvPr>
          <p:cNvSpPr/>
          <p:nvPr/>
        </p:nvSpPr>
        <p:spPr bwMode="auto">
          <a:xfrm flipH="1">
            <a:off x="2622550" y="6046719"/>
            <a:ext cx="1506688" cy="361950"/>
          </a:xfrm>
          <a:prstGeom prst="rightArrow">
            <a:avLst>
              <a:gd name="adj1" fmla="val 60637"/>
              <a:gd name="adj2" fmla="val 50000"/>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4" name="TextBox 223">
            <a:extLst>
              <a:ext uri="{FF2B5EF4-FFF2-40B4-BE49-F238E27FC236}">
                <a16:creationId xmlns:a16="http://schemas.microsoft.com/office/drawing/2014/main" id="{72517DA9-B3FA-2079-5444-C8DFC8594875}"/>
              </a:ext>
            </a:extLst>
          </p:cNvPr>
          <p:cNvSpPr txBox="1"/>
          <p:nvPr/>
        </p:nvSpPr>
        <p:spPr bwMode="auto">
          <a:xfrm>
            <a:off x="4196616" y="6084917"/>
            <a:ext cx="13342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Favoring Vd</a:t>
            </a:r>
          </a:p>
        </p:txBody>
      </p:sp>
      <p:sp>
        <p:nvSpPr>
          <p:cNvPr id="225" name="TextBox 224">
            <a:extLst>
              <a:ext uri="{FF2B5EF4-FFF2-40B4-BE49-F238E27FC236}">
                <a16:creationId xmlns:a16="http://schemas.microsoft.com/office/drawing/2014/main" id="{25583642-AA60-CAD5-1069-881F9750AB52}"/>
              </a:ext>
            </a:extLst>
          </p:cNvPr>
          <p:cNvSpPr txBox="1"/>
          <p:nvPr/>
        </p:nvSpPr>
        <p:spPr bwMode="auto">
          <a:xfrm>
            <a:off x="2781300" y="6084917"/>
            <a:ext cx="13575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Favoring SVd</a:t>
            </a:r>
          </a:p>
        </p:txBody>
      </p:sp>
      <p:sp>
        <p:nvSpPr>
          <p:cNvPr id="228" name="TextBox 227">
            <a:extLst>
              <a:ext uri="{FF2B5EF4-FFF2-40B4-BE49-F238E27FC236}">
                <a16:creationId xmlns:a16="http://schemas.microsoft.com/office/drawing/2014/main" id="{9DC7C3F6-BB20-F824-EDAA-CCBABC81CC8A}"/>
              </a:ext>
            </a:extLst>
          </p:cNvPr>
          <p:cNvSpPr txBox="1"/>
          <p:nvPr/>
        </p:nvSpPr>
        <p:spPr bwMode="auto">
          <a:xfrm>
            <a:off x="4467224" y="2079860"/>
            <a:ext cx="12954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HR (95% CI)</a:t>
            </a:r>
          </a:p>
        </p:txBody>
      </p:sp>
      <p:sp>
        <p:nvSpPr>
          <p:cNvPr id="229" name="TextBox 228">
            <a:extLst>
              <a:ext uri="{FF2B5EF4-FFF2-40B4-BE49-F238E27FC236}">
                <a16:creationId xmlns:a16="http://schemas.microsoft.com/office/drawing/2014/main" id="{503E0D88-EEC6-6063-516A-7C7F8E3EAE03}"/>
              </a:ext>
            </a:extLst>
          </p:cNvPr>
          <p:cNvSpPr txBox="1"/>
          <p:nvPr/>
        </p:nvSpPr>
        <p:spPr bwMode="auto">
          <a:xfrm>
            <a:off x="425450" y="2079860"/>
            <a:ext cx="12954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Subgroups</a:t>
            </a:r>
          </a:p>
        </p:txBody>
      </p:sp>
      <p:sp>
        <p:nvSpPr>
          <p:cNvPr id="230" name="TextBox 229">
            <a:extLst>
              <a:ext uri="{FF2B5EF4-FFF2-40B4-BE49-F238E27FC236}">
                <a16:creationId xmlns:a16="http://schemas.microsoft.com/office/drawing/2014/main" id="{FCB15907-5F62-2556-419F-EB59E7B95F66}"/>
              </a:ext>
            </a:extLst>
          </p:cNvPr>
          <p:cNvSpPr txBox="1"/>
          <p:nvPr/>
        </p:nvSpPr>
        <p:spPr bwMode="auto">
          <a:xfrm>
            <a:off x="1842520" y="2079860"/>
            <a:ext cx="12954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Patients, n</a:t>
            </a:r>
          </a:p>
        </p:txBody>
      </p:sp>
      <p:sp>
        <p:nvSpPr>
          <p:cNvPr id="231" name="TextBox 230">
            <a:extLst>
              <a:ext uri="{FF2B5EF4-FFF2-40B4-BE49-F238E27FC236}">
                <a16:creationId xmlns:a16="http://schemas.microsoft.com/office/drawing/2014/main" id="{0774366E-AA49-9FF6-5EBA-756A9EFAFB63}"/>
              </a:ext>
            </a:extLst>
          </p:cNvPr>
          <p:cNvSpPr txBox="1"/>
          <p:nvPr/>
        </p:nvSpPr>
        <p:spPr bwMode="auto">
          <a:xfrm>
            <a:off x="3030538" y="2079860"/>
            <a:ext cx="12954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Overall</a:t>
            </a:r>
          </a:p>
        </p:txBody>
      </p:sp>
      <p:sp>
        <p:nvSpPr>
          <p:cNvPr id="232" name="TextBox 231">
            <a:extLst>
              <a:ext uri="{FF2B5EF4-FFF2-40B4-BE49-F238E27FC236}">
                <a16:creationId xmlns:a16="http://schemas.microsoft.com/office/drawing/2014/main" id="{B7695CAA-CB7C-ED91-15C2-217227F7A2BC}"/>
              </a:ext>
            </a:extLst>
          </p:cNvPr>
          <p:cNvSpPr txBox="1"/>
          <p:nvPr/>
        </p:nvSpPr>
        <p:spPr bwMode="auto">
          <a:xfrm>
            <a:off x="425450" y="2252094"/>
            <a:ext cx="2197100" cy="3600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spcBef>
                <a:spcPts val="1000"/>
              </a:spcBef>
              <a:spcAft>
                <a:spcPts val="700"/>
              </a:spcAft>
              <a:buClrTx/>
              <a:buFontTx/>
              <a:buNone/>
            </a:pPr>
            <a:r>
              <a:rPr lang="en-US" sz="1200" b="1" dirty="0">
                <a:ln w="0"/>
                <a:solidFill>
                  <a:schemeClr val="bg1"/>
                </a:solidFill>
                <a:latin typeface="Calibri" panose="020F0502020204030204" pitchFamily="34" charset="0"/>
              </a:rPr>
              <a:t>Age</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&lt;65 yr</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≥65 yr</a:t>
            </a:r>
            <a:br>
              <a:rPr lang="en-US" sz="1200" b="0" dirty="0">
                <a:ln w="0"/>
                <a:solidFill>
                  <a:schemeClr val="bg1"/>
                </a:solidFill>
                <a:latin typeface="Calibri" panose="020F0502020204030204" pitchFamily="34" charset="0"/>
              </a:rPr>
            </a:br>
            <a:r>
              <a:rPr lang="en-US" sz="1200" b="1" dirty="0">
                <a:ln w="0"/>
                <a:solidFill>
                  <a:schemeClr val="bg1"/>
                </a:solidFill>
                <a:latin typeface="Calibri" panose="020F0502020204030204" pitchFamily="34" charset="0"/>
              </a:rPr>
              <a:t>High-risk cytogenetics</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Yes</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No</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del</a:t>
            </a:r>
            <a:r>
              <a:rPr lang="en-US" sz="1200" dirty="0">
                <a:ln w="0"/>
                <a:solidFill>
                  <a:schemeClr val="bg1"/>
                </a:solidFill>
                <a:latin typeface="Calibri" panose="020F0502020204030204" pitchFamily="34" charset="0"/>
              </a:rPr>
              <a:t>(</a:t>
            </a:r>
            <a:r>
              <a:rPr lang="en-US" sz="1200" b="0" dirty="0">
                <a:ln w="0"/>
                <a:solidFill>
                  <a:schemeClr val="bg1"/>
                </a:solidFill>
                <a:latin typeface="Calibri" panose="020F0502020204030204" pitchFamily="34" charset="0"/>
              </a:rPr>
              <a:t>17p</a:t>
            </a:r>
            <a:r>
              <a:rPr lang="en-US" sz="1200" dirty="0">
                <a:ln w="0"/>
                <a:solidFill>
                  <a:schemeClr val="bg1"/>
                </a:solidFill>
                <a:latin typeface="Calibri" panose="020F0502020204030204" pitchFamily="34" charset="0"/>
              </a:rPr>
              <a:t>)</a:t>
            </a:r>
            <a:br>
              <a:rPr lang="en-US" sz="1200" b="0" dirty="0">
                <a:ln w="0"/>
                <a:solidFill>
                  <a:schemeClr val="bg1"/>
                </a:solidFill>
                <a:latin typeface="Calibri" panose="020F0502020204030204" pitchFamily="34" charset="0"/>
              </a:rPr>
            </a:br>
            <a:r>
              <a:rPr lang="en-US" sz="1200" b="1" dirty="0">
                <a:ln w="0"/>
                <a:solidFill>
                  <a:schemeClr val="bg1"/>
                </a:solidFill>
                <a:latin typeface="Calibri" panose="020F0502020204030204" pitchFamily="34" charset="0"/>
              </a:rPr>
              <a:t>Frailty</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Frail</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Fit</a:t>
            </a:r>
            <a:br>
              <a:rPr lang="en-US" sz="1200" b="0" dirty="0">
                <a:ln w="0"/>
                <a:solidFill>
                  <a:schemeClr val="bg1"/>
                </a:solidFill>
                <a:latin typeface="Calibri" panose="020F0502020204030204" pitchFamily="34" charset="0"/>
              </a:rPr>
            </a:br>
            <a:r>
              <a:rPr lang="en-US" sz="1200" b="1" dirty="0">
                <a:ln w="0"/>
                <a:solidFill>
                  <a:schemeClr val="bg1"/>
                </a:solidFill>
                <a:latin typeface="Calibri" panose="020F0502020204030204" pitchFamily="34" charset="0"/>
              </a:rPr>
              <a:t>Previous PI therapy</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Yes</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No</a:t>
            </a:r>
            <a:br>
              <a:rPr lang="en-US" sz="1200" b="0" dirty="0">
                <a:ln w="0"/>
                <a:solidFill>
                  <a:schemeClr val="bg1"/>
                </a:solidFill>
                <a:latin typeface="Calibri" panose="020F0502020204030204" pitchFamily="34" charset="0"/>
              </a:rPr>
            </a:br>
            <a:r>
              <a:rPr lang="en-US" sz="1200" b="1" dirty="0">
                <a:ln w="0"/>
                <a:solidFill>
                  <a:schemeClr val="bg1"/>
                </a:solidFill>
                <a:latin typeface="Calibri" panose="020F0502020204030204" pitchFamily="34" charset="0"/>
              </a:rPr>
              <a:t>Previous lenalidomide therapy</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Yes</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No</a:t>
            </a:r>
            <a:br>
              <a:rPr lang="en-US" sz="1200" b="0" dirty="0">
                <a:ln w="0"/>
                <a:solidFill>
                  <a:schemeClr val="bg1"/>
                </a:solidFill>
                <a:latin typeface="Calibri" panose="020F0502020204030204" pitchFamily="34" charset="0"/>
              </a:rPr>
            </a:br>
            <a:r>
              <a:rPr lang="en-US" sz="1200" b="1" dirty="0">
                <a:ln w="0"/>
                <a:solidFill>
                  <a:schemeClr val="bg1"/>
                </a:solidFill>
                <a:latin typeface="Calibri" panose="020F0502020204030204" pitchFamily="34" charset="0"/>
              </a:rPr>
              <a:t>No. of prior lines of therapy</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1</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2-3</a:t>
            </a:r>
          </a:p>
        </p:txBody>
      </p:sp>
      <p:sp>
        <p:nvSpPr>
          <p:cNvPr id="233" name="TextBox 232">
            <a:extLst>
              <a:ext uri="{FF2B5EF4-FFF2-40B4-BE49-F238E27FC236}">
                <a16:creationId xmlns:a16="http://schemas.microsoft.com/office/drawing/2014/main" id="{48CED87E-2972-192A-D1D4-2817A932E24C}"/>
              </a:ext>
            </a:extLst>
          </p:cNvPr>
          <p:cNvSpPr txBox="1"/>
          <p:nvPr/>
        </p:nvSpPr>
        <p:spPr bwMode="auto">
          <a:xfrm>
            <a:off x="2172720" y="2252094"/>
            <a:ext cx="635000" cy="3600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1000"/>
              </a:spcBef>
              <a:spcAft>
                <a:spcPts val="700"/>
              </a:spcAft>
              <a:buClrTx/>
              <a:buFontTx/>
              <a:buNone/>
            </a:pP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161</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241</a:t>
            </a:r>
            <a:br>
              <a:rPr lang="en-US" sz="1200" b="0" dirty="0">
                <a:ln w="0"/>
                <a:solidFill>
                  <a:schemeClr val="bg1"/>
                </a:solidFill>
                <a:latin typeface="Calibri" panose="020F0502020204030204" pitchFamily="34" charset="0"/>
              </a:rPr>
            </a:b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192</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210</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37</a:t>
            </a:r>
            <a:br>
              <a:rPr lang="en-US" sz="1200" b="0" dirty="0">
                <a:ln w="0"/>
                <a:solidFill>
                  <a:schemeClr val="bg1"/>
                </a:solidFill>
                <a:latin typeface="Calibri" panose="020F0502020204030204" pitchFamily="34" charset="0"/>
              </a:rPr>
            </a:b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130</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272</a:t>
            </a:r>
            <a:br>
              <a:rPr lang="en-US" sz="1200" b="0" dirty="0">
                <a:ln w="0"/>
                <a:solidFill>
                  <a:schemeClr val="bg1"/>
                </a:solidFill>
                <a:latin typeface="Calibri" panose="020F0502020204030204" pitchFamily="34" charset="0"/>
              </a:rPr>
            </a:b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307</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95</a:t>
            </a:r>
            <a:br>
              <a:rPr lang="en-US" sz="1200" b="0" dirty="0">
                <a:ln w="0"/>
                <a:solidFill>
                  <a:schemeClr val="bg1"/>
                </a:solidFill>
                <a:latin typeface="Calibri" panose="020F0502020204030204" pitchFamily="34" charset="0"/>
              </a:rPr>
            </a:b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154</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248</a:t>
            </a:r>
            <a:br>
              <a:rPr lang="en-US" sz="1200" b="0" dirty="0">
                <a:ln w="0"/>
                <a:solidFill>
                  <a:schemeClr val="bg1"/>
                </a:solidFill>
                <a:latin typeface="Calibri" panose="020F0502020204030204" pitchFamily="34" charset="0"/>
              </a:rPr>
            </a:b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198</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204</a:t>
            </a:r>
          </a:p>
        </p:txBody>
      </p:sp>
      <p:sp>
        <p:nvSpPr>
          <p:cNvPr id="234" name="TextBox 233">
            <a:extLst>
              <a:ext uri="{FF2B5EF4-FFF2-40B4-BE49-F238E27FC236}">
                <a16:creationId xmlns:a16="http://schemas.microsoft.com/office/drawing/2014/main" id="{C0A11BEA-B4E3-B7B2-905E-93C5F4CE478A}"/>
              </a:ext>
            </a:extLst>
          </p:cNvPr>
          <p:cNvSpPr txBox="1"/>
          <p:nvPr/>
        </p:nvSpPr>
        <p:spPr bwMode="auto">
          <a:xfrm>
            <a:off x="4460081" y="2252094"/>
            <a:ext cx="1309687" cy="3600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1000"/>
              </a:spcBef>
              <a:spcAft>
                <a:spcPts val="700"/>
              </a:spcAft>
              <a:buClrTx/>
              <a:buFontTx/>
              <a:buNone/>
            </a:pP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0.74 (0.49-1.11)</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0.55 (0.37-0.83)</a:t>
            </a:r>
            <a:br>
              <a:rPr lang="en-US" sz="1200" b="0" dirty="0">
                <a:ln w="0"/>
                <a:solidFill>
                  <a:schemeClr val="bg1"/>
                </a:solidFill>
                <a:latin typeface="Calibri" panose="020F0502020204030204" pitchFamily="34" charset="0"/>
              </a:rPr>
            </a:b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0.67 (0.45-0.98)</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0.62 (0.42-0.95)</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0.38 (0.16-0.86)</a:t>
            </a:r>
            <a:br>
              <a:rPr lang="en-US" sz="1200" b="0" dirty="0">
                <a:ln w="0"/>
                <a:solidFill>
                  <a:schemeClr val="bg1"/>
                </a:solidFill>
                <a:latin typeface="Calibri" panose="020F0502020204030204" pitchFamily="34" charset="0"/>
              </a:rPr>
            </a:b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0.69 (0.40-1.17)</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0.66 (0.47-0.93)</a:t>
            </a:r>
            <a:br>
              <a:rPr lang="en-US" sz="1200" b="0" dirty="0">
                <a:ln w="0"/>
                <a:solidFill>
                  <a:schemeClr val="bg1"/>
                </a:solidFill>
                <a:latin typeface="Calibri" panose="020F0502020204030204" pitchFamily="34" charset="0"/>
              </a:rPr>
            </a:b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0.78 (0.58-1.06)</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0.26 (0.11-0.60)</a:t>
            </a:r>
            <a:br>
              <a:rPr lang="en-US" sz="1200" b="0" dirty="0">
                <a:ln w="0"/>
                <a:solidFill>
                  <a:schemeClr val="bg1"/>
                </a:solidFill>
                <a:latin typeface="Calibri" panose="020F0502020204030204" pitchFamily="34" charset="0"/>
              </a:rPr>
            </a:b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0.63 (0.41-0.97)</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0.66 (0.45-0.96)</a:t>
            </a:r>
            <a:br>
              <a:rPr lang="en-US" sz="1200" b="0" dirty="0">
                <a:ln w="0"/>
                <a:solidFill>
                  <a:schemeClr val="bg1"/>
                </a:solidFill>
                <a:latin typeface="Calibri" panose="020F0502020204030204" pitchFamily="34" charset="0"/>
              </a:rPr>
            </a:b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0.63 (0.41-0.96)</a:t>
            </a:r>
            <a:br>
              <a:rPr lang="en-US" sz="1200" b="0" dirty="0">
                <a:ln w="0"/>
                <a:solidFill>
                  <a:schemeClr val="bg1"/>
                </a:solidFill>
                <a:latin typeface="Calibri" panose="020F0502020204030204" pitchFamily="34" charset="0"/>
              </a:rPr>
            </a:br>
            <a:r>
              <a:rPr lang="en-US" sz="1200" b="0" dirty="0">
                <a:ln w="0"/>
                <a:solidFill>
                  <a:schemeClr val="bg1"/>
                </a:solidFill>
                <a:latin typeface="Calibri" panose="020F0502020204030204" pitchFamily="34" charset="0"/>
              </a:rPr>
              <a:t>0.69 (0.48-1.01)</a:t>
            </a:r>
          </a:p>
        </p:txBody>
      </p:sp>
      <p:grpSp>
        <p:nvGrpSpPr>
          <p:cNvPr id="243" name="Group 242">
            <a:extLst>
              <a:ext uri="{FF2B5EF4-FFF2-40B4-BE49-F238E27FC236}">
                <a16:creationId xmlns:a16="http://schemas.microsoft.com/office/drawing/2014/main" id="{AC6C99B1-B7AF-3489-1FF5-881A885CF8F5}"/>
              </a:ext>
            </a:extLst>
          </p:cNvPr>
          <p:cNvGrpSpPr/>
          <p:nvPr/>
        </p:nvGrpSpPr>
        <p:grpSpPr>
          <a:xfrm>
            <a:off x="3390900" y="2539760"/>
            <a:ext cx="905934" cy="84667"/>
            <a:chOff x="3390900" y="2351616"/>
            <a:chExt cx="905934" cy="84667"/>
          </a:xfrm>
          <a:solidFill>
            <a:schemeClr val="bg1"/>
          </a:solidFill>
        </p:grpSpPr>
        <p:grpSp>
          <p:nvGrpSpPr>
            <p:cNvPr id="241" name="Group 240">
              <a:extLst>
                <a:ext uri="{FF2B5EF4-FFF2-40B4-BE49-F238E27FC236}">
                  <a16:creationId xmlns:a16="http://schemas.microsoft.com/office/drawing/2014/main" id="{5E7236FC-01AD-0E07-2DCE-F3FD0536EAF8}"/>
                </a:ext>
              </a:extLst>
            </p:cNvPr>
            <p:cNvGrpSpPr/>
            <p:nvPr/>
          </p:nvGrpSpPr>
          <p:grpSpPr>
            <a:xfrm>
              <a:off x="3390900" y="2353733"/>
              <a:ext cx="905934" cy="80433"/>
              <a:chOff x="3390900" y="2349500"/>
              <a:chExt cx="905934" cy="80433"/>
            </a:xfrm>
            <a:grpFill/>
          </p:grpSpPr>
          <p:cxnSp>
            <p:nvCxnSpPr>
              <p:cNvPr id="236" name="Straight Connector 235">
                <a:extLst>
                  <a:ext uri="{FF2B5EF4-FFF2-40B4-BE49-F238E27FC236}">
                    <a16:creationId xmlns:a16="http://schemas.microsoft.com/office/drawing/2014/main" id="{316A8BEB-B497-D4FC-C0C6-4A9F4D27FE9C}"/>
                  </a:ext>
                </a:extLst>
              </p:cNvPr>
              <p:cNvCxnSpPr>
                <a:cxnSpLocks/>
              </p:cNvCxnSpPr>
              <p:nvPr/>
            </p:nvCxnSpPr>
            <p:spPr bwMode="auto">
              <a:xfrm>
                <a:off x="3395133" y="2389716"/>
                <a:ext cx="897467" cy="0"/>
              </a:xfrm>
              <a:prstGeom prst="line">
                <a:avLst/>
              </a:prstGeom>
              <a:grpFill/>
              <a:ln w="28575" cap="flat" cmpd="sng" algn="ctr">
                <a:solidFill>
                  <a:schemeClr val="bg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5DDAD365-491A-CCE8-7FB1-4DA0BE3BF0AC}"/>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179756AD-DECD-2DF2-FAAB-A8EBD45ED0C7}"/>
                  </a:ext>
                </a:extLst>
              </p:cNvPr>
              <p:cNvCxnSpPr>
                <a:cxnSpLocks/>
              </p:cNvCxnSpPr>
              <p:nvPr/>
            </p:nvCxnSpPr>
            <p:spPr bwMode="auto">
              <a:xfrm>
                <a:off x="4296834"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242" name="Rectangle 241">
              <a:extLst>
                <a:ext uri="{FF2B5EF4-FFF2-40B4-BE49-F238E27FC236}">
                  <a16:creationId xmlns:a16="http://schemas.microsoft.com/office/drawing/2014/main" id="{E6FA0B1F-8D51-28EE-E8D2-C6CC835E6A38}"/>
                </a:ext>
              </a:extLst>
            </p:cNvPr>
            <p:cNvSpPr/>
            <p:nvPr/>
          </p:nvSpPr>
          <p:spPr bwMode="auto">
            <a:xfrm>
              <a:off x="3725333"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44" name="Group 243">
            <a:extLst>
              <a:ext uri="{FF2B5EF4-FFF2-40B4-BE49-F238E27FC236}">
                <a16:creationId xmlns:a16="http://schemas.microsoft.com/office/drawing/2014/main" id="{9DDA2DE7-753F-B949-577F-34C62DB06E4B}"/>
              </a:ext>
            </a:extLst>
          </p:cNvPr>
          <p:cNvGrpSpPr/>
          <p:nvPr/>
        </p:nvGrpSpPr>
        <p:grpSpPr>
          <a:xfrm>
            <a:off x="3217333" y="2711410"/>
            <a:ext cx="660400" cy="84667"/>
            <a:chOff x="3390900" y="2351616"/>
            <a:chExt cx="660400" cy="84667"/>
          </a:xfrm>
          <a:solidFill>
            <a:schemeClr val="bg1"/>
          </a:solidFill>
        </p:grpSpPr>
        <p:grpSp>
          <p:nvGrpSpPr>
            <p:cNvPr id="245" name="Group 244">
              <a:extLst>
                <a:ext uri="{FF2B5EF4-FFF2-40B4-BE49-F238E27FC236}">
                  <a16:creationId xmlns:a16="http://schemas.microsoft.com/office/drawing/2014/main" id="{0EFFB9D2-F343-9987-33AB-16E5256FC574}"/>
                </a:ext>
              </a:extLst>
            </p:cNvPr>
            <p:cNvGrpSpPr/>
            <p:nvPr/>
          </p:nvGrpSpPr>
          <p:grpSpPr>
            <a:xfrm>
              <a:off x="3390900" y="2353733"/>
              <a:ext cx="660400" cy="80433"/>
              <a:chOff x="3390900" y="2349500"/>
              <a:chExt cx="660400" cy="80433"/>
            </a:xfrm>
            <a:grpFill/>
          </p:grpSpPr>
          <p:cxnSp>
            <p:nvCxnSpPr>
              <p:cNvPr id="248" name="Straight Connector 247">
                <a:extLst>
                  <a:ext uri="{FF2B5EF4-FFF2-40B4-BE49-F238E27FC236}">
                    <a16:creationId xmlns:a16="http://schemas.microsoft.com/office/drawing/2014/main" id="{B20CBF73-BA34-280F-4789-10C9621CBCA1}"/>
                  </a:ext>
                </a:extLst>
              </p:cNvPr>
              <p:cNvCxnSpPr>
                <a:cxnSpLocks/>
              </p:cNvCxnSpPr>
              <p:nvPr/>
            </p:nvCxnSpPr>
            <p:spPr bwMode="auto">
              <a:xfrm>
                <a:off x="3395133" y="2389716"/>
                <a:ext cx="656167" cy="0"/>
              </a:xfrm>
              <a:prstGeom prst="line">
                <a:avLst/>
              </a:prstGeom>
              <a:grpFill/>
              <a:ln w="28575" cap="flat" cmpd="sng" algn="ctr">
                <a:solidFill>
                  <a:schemeClr val="bg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882D6D6D-1F17-8927-EB3A-5500A47D0109}"/>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3571CC0B-7BAE-DF42-F071-CD72721BA359}"/>
                  </a:ext>
                </a:extLst>
              </p:cNvPr>
              <p:cNvCxnSpPr>
                <a:cxnSpLocks/>
              </p:cNvCxnSpPr>
              <p:nvPr/>
            </p:nvCxnSpPr>
            <p:spPr bwMode="auto">
              <a:xfrm>
                <a:off x="4051300"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247" name="Rectangle 246">
              <a:extLst>
                <a:ext uri="{FF2B5EF4-FFF2-40B4-BE49-F238E27FC236}">
                  <a16:creationId xmlns:a16="http://schemas.microsoft.com/office/drawing/2014/main" id="{C6D39D82-1309-1B98-6545-9525122AA333}"/>
                </a:ext>
              </a:extLst>
            </p:cNvPr>
            <p:cNvSpPr/>
            <p:nvPr/>
          </p:nvSpPr>
          <p:spPr bwMode="auto">
            <a:xfrm>
              <a:off x="3602567"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52" name="Group 251">
            <a:extLst>
              <a:ext uri="{FF2B5EF4-FFF2-40B4-BE49-F238E27FC236}">
                <a16:creationId xmlns:a16="http://schemas.microsoft.com/office/drawing/2014/main" id="{7B242FEF-DD88-8982-7A94-4AA337F81EE0}"/>
              </a:ext>
            </a:extLst>
          </p:cNvPr>
          <p:cNvGrpSpPr/>
          <p:nvPr/>
        </p:nvGrpSpPr>
        <p:grpSpPr>
          <a:xfrm>
            <a:off x="3335866" y="3076992"/>
            <a:ext cx="766233" cy="84667"/>
            <a:chOff x="3390900" y="2351616"/>
            <a:chExt cx="766233" cy="84667"/>
          </a:xfrm>
          <a:solidFill>
            <a:schemeClr val="bg1"/>
          </a:solidFill>
        </p:grpSpPr>
        <p:grpSp>
          <p:nvGrpSpPr>
            <p:cNvPr id="253" name="Group 252">
              <a:extLst>
                <a:ext uri="{FF2B5EF4-FFF2-40B4-BE49-F238E27FC236}">
                  <a16:creationId xmlns:a16="http://schemas.microsoft.com/office/drawing/2014/main" id="{E670CA18-C7C8-8A3B-96A9-45F6C0E3C0F2}"/>
                </a:ext>
              </a:extLst>
            </p:cNvPr>
            <p:cNvGrpSpPr/>
            <p:nvPr/>
          </p:nvGrpSpPr>
          <p:grpSpPr>
            <a:xfrm>
              <a:off x="3390900" y="2353733"/>
              <a:ext cx="766233" cy="80433"/>
              <a:chOff x="3390900" y="2349500"/>
              <a:chExt cx="766233" cy="80433"/>
            </a:xfrm>
            <a:grpFill/>
          </p:grpSpPr>
          <p:cxnSp>
            <p:nvCxnSpPr>
              <p:cNvPr id="256" name="Straight Connector 255">
                <a:extLst>
                  <a:ext uri="{FF2B5EF4-FFF2-40B4-BE49-F238E27FC236}">
                    <a16:creationId xmlns:a16="http://schemas.microsoft.com/office/drawing/2014/main" id="{95E420D2-D1D1-2E50-BA16-4F523422AE7D}"/>
                  </a:ext>
                </a:extLst>
              </p:cNvPr>
              <p:cNvCxnSpPr>
                <a:cxnSpLocks/>
              </p:cNvCxnSpPr>
              <p:nvPr/>
            </p:nvCxnSpPr>
            <p:spPr bwMode="auto">
              <a:xfrm>
                <a:off x="3395133" y="2389716"/>
                <a:ext cx="757768" cy="0"/>
              </a:xfrm>
              <a:prstGeom prst="line">
                <a:avLst/>
              </a:prstGeom>
              <a:grpFill/>
              <a:ln w="28575" cap="flat" cmpd="sng" algn="ctr">
                <a:solidFill>
                  <a:schemeClr val="bg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E56E283D-BDAC-E445-A789-5DD335EF4080}"/>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A9EC86E4-A378-1284-A919-29FF99D9516A}"/>
                  </a:ext>
                </a:extLst>
              </p:cNvPr>
              <p:cNvCxnSpPr>
                <a:cxnSpLocks/>
              </p:cNvCxnSpPr>
              <p:nvPr/>
            </p:nvCxnSpPr>
            <p:spPr bwMode="auto">
              <a:xfrm>
                <a:off x="4157133"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255" name="Rectangle 254">
              <a:extLst>
                <a:ext uri="{FF2B5EF4-FFF2-40B4-BE49-F238E27FC236}">
                  <a16:creationId xmlns:a16="http://schemas.microsoft.com/office/drawing/2014/main" id="{D4777367-180C-5F20-75A8-591837113E5F}"/>
                </a:ext>
              </a:extLst>
            </p:cNvPr>
            <p:cNvSpPr/>
            <p:nvPr/>
          </p:nvSpPr>
          <p:spPr bwMode="auto">
            <a:xfrm>
              <a:off x="3666067"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61" name="Group 260">
            <a:extLst>
              <a:ext uri="{FF2B5EF4-FFF2-40B4-BE49-F238E27FC236}">
                <a16:creationId xmlns:a16="http://schemas.microsoft.com/office/drawing/2014/main" id="{203EFD05-3D10-5584-BE39-128420D30D1F}"/>
              </a:ext>
            </a:extLst>
          </p:cNvPr>
          <p:cNvGrpSpPr/>
          <p:nvPr/>
        </p:nvGrpSpPr>
        <p:grpSpPr>
          <a:xfrm>
            <a:off x="3285066" y="3267893"/>
            <a:ext cx="778932" cy="84667"/>
            <a:chOff x="3390900" y="2351616"/>
            <a:chExt cx="778932" cy="84667"/>
          </a:xfrm>
          <a:solidFill>
            <a:schemeClr val="bg1"/>
          </a:solidFill>
        </p:grpSpPr>
        <p:grpSp>
          <p:nvGrpSpPr>
            <p:cNvPr id="262" name="Group 261">
              <a:extLst>
                <a:ext uri="{FF2B5EF4-FFF2-40B4-BE49-F238E27FC236}">
                  <a16:creationId xmlns:a16="http://schemas.microsoft.com/office/drawing/2014/main" id="{D82266D9-CDB6-D4D7-864D-E63F93223DFF}"/>
                </a:ext>
              </a:extLst>
            </p:cNvPr>
            <p:cNvGrpSpPr/>
            <p:nvPr/>
          </p:nvGrpSpPr>
          <p:grpSpPr>
            <a:xfrm>
              <a:off x="3390900" y="2353733"/>
              <a:ext cx="778932" cy="80433"/>
              <a:chOff x="3390900" y="2349500"/>
              <a:chExt cx="778932" cy="80433"/>
            </a:xfrm>
            <a:grpFill/>
          </p:grpSpPr>
          <p:cxnSp>
            <p:nvCxnSpPr>
              <p:cNvPr id="264" name="Straight Connector 263">
                <a:extLst>
                  <a:ext uri="{FF2B5EF4-FFF2-40B4-BE49-F238E27FC236}">
                    <a16:creationId xmlns:a16="http://schemas.microsoft.com/office/drawing/2014/main" id="{BB248914-B578-C84D-8148-F7D3341EDEE6}"/>
                  </a:ext>
                </a:extLst>
              </p:cNvPr>
              <p:cNvCxnSpPr>
                <a:cxnSpLocks/>
              </p:cNvCxnSpPr>
              <p:nvPr/>
            </p:nvCxnSpPr>
            <p:spPr bwMode="auto">
              <a:xfrm>
                <a:off x="3395133" y="2389716"/>
                <a:ext cx="770468" cy="0"/>
              </a:xfrm>
              <a:prstGeom prst="line">
                <a:avLst/>
              </a:prstGeom>
              <a:grpFill/>
              <a:ln w="28575" cap="flat" cmpd="sng" algn="ctr">
                <a:solidFill>
                  <a:schemeClr val="bg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E9F081A8-3494-80FD-92D5-A93A7B8AC4E1}"/>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9866B11A-3225-CF83-584C-1D2F29952952}"/>
                  </a:ext>
                </a:extLst>
              </p:cNvPr>
              <p:cNvCxnSpPr>
                <a:cxnSpLocks/>
              </p:cNvCxnSpPr>
              <p:nvPr/>
            </p:nvCxnSpPr>
            <p:spPr bwMode="auto">
              <a:xfrm>
                <a:off x="4169832"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263" name="Rectangle 262">
              <a:extLst>
                <a:ext uri="{FF2B5EF4-FFF2-40B4-BE49-F238E27FC236}">
                  <a16:creationId xmlns:a16="http://schemas.microsoft.com/office/drawing/2014/main" id="{6C76C0C8-7536-FB6B-2891-BC2373A39500}"/>
                </a:ext>
              </a:extLst>
            </p:cNvPr>
            <p:cNvSpPr/>
            <p:nvPr/>
          </p:nvSpPr>
          <p:spPr bwMode="auto">
            <a:xfrm>
              <a:off x="3644900"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69" name="Group 268">
            <a:extLst>
              <a:ext uri="{FF2B5EF4-FFF2-40B4-BE49-F238E27FC236}">
                <a16:creationId xmlns:a16="http://schemas.microsoft.com/office/drawing/2014/main" id="{BC866728-19D3-0337-F501-87FE252D60F6}"/>
              </a:ext>
            </a:extLst>
          </p:cNvPr>
          <p:cNvGrpSpPr/>
          <p:nvPr/>
        </p:nvGrpSpPr>
        <p:grpSpPr>
          <a:xfrm>
            <a:off x="2916766" y="3452243"/>
            <a:ext cx="1100665" cy="84667"/>
            <a:chOff x="3390900" y="2351616"/>
            <a:chExt cx="1100665" cy="84667"/>
          </a:xfrm>
          <a:solidFill>
            <a:schemeClr val="bg1"/>
          </a:solidFill>
        </p:grpSpPr>
        <p:grpSp>
          <p:nvGrpSpPr>
            <p:cNvPr id="270" name="Group 269">
              <a:extLst>
                <a:ext uri="{FF2B5EF4-FFF2-40B4-BE49-F238E27FC236}">
                  <a16:creationId xmlns:a16="http://schemas.microsoft.com/office/drawing/2014/main" id="{7279845D-40BC-EA49-4495-F64E4C05AF8E}"/>
                </a:ext>
              </a:extLst>
            </p:cNvPr>
            <p:cNvGrpSpPr/>
            <p:nvPr/>
          </p:nvGrpSpPr>
          <p:grpSpPr>
            <a:xfrm>
              <a:off x="3390900" y="2353733"/>
              <a:ext cx="1100665" cy="80433"/>
              <a:chOff x="3390900" y="2349500"/>
              <a:chExt cx="1100665" cy="80433"/>
            </a:xfrm>
            <a:grpFill/>
          </p:grpSpPr>
          <p:cxnSp>
            <p:nvCxnSpPr>
              <p:cNvPr id="278" name="Straight Connector 277">
                <a:extLst>
                  <a:ext uri="{FF2B5EF4-FFF2-40B4-BE49-F238E27FC236}">
                    <a16:creationId xmlns:a16="http://schemas.microsoft.com/office/drawing/2014/main" id="{66B02E11-B382-C9C4-6FA0-27FCC5C799C6}"/>
                  </a:ext>
                </a:extLst>
              </p:cNvPr>
              <p:cNvCxnSpPr>
                <a:cxnSpLocks/>
              </p:cNvCxnSpPr>
              <p:nvPr/>
            </p:nvCxnSpPr>
            <p:spPr bwMode="auto">
              <a:xfrm>
                <a:off x="3395133" y="2389716"/>
                <a:ext cx="1092201" cy="0"/>
              </a:xfrm>
              <a:prstGeom prst="line">
                <a:avLst/>
              </a:prstGeom>
              <a:grpFill/>
              <a:ln w="28575" cap="flat" cmpd="sng" algn="ctr">
                <a:solidFill>
                  <a:schemeClr val="bg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1F8EAA78-A798-1085-78B4-EB08EB225740}"/>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C7A42876-1E21-48AC-212E-F08CDEA6BB1B}"/>
                  </a:ext>
                </a:extLst>
              </p:cNvPr>
              <p:cNvCxnSpPr>
                <a:cxnSpLocks/>
              </p:cNvCxnSpPr>
              <p:nvPr/>
            </p:nvCxnSpPr>
            <p:spPr bwMode="auto">
              <a:xfrm>
                <a:off x="4491565"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277" name="Rectangle 276">
              <a:extLst>
                <a:ext uri="{FF2B5EF4-FFF2-40B4-BE49-F238E27FC236}">
                  <a16:creationId xmlns:a16="http://schemas.microsoft.com/office/drawing/2014/main" id="{6F78BEFD-2C1D-8DBD-57E9-F5B481951274}"/>
                </a:ext>
              </a:extLst>
            </p:cNvPr>
            <p:cNvSpPr/>
            <p:nvPr/>
          </p:nvSpPr>
          <p:spPr bwMode="auto">
            <a:xfrm>
              <a:off x="3687233"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82" name="Group 281">
            <a:extLst>
              <a:ext uri="{FF2B5EF4-FFF2-40B4-BE49-F238E27FC236}">
                <a16:creationId xmlns:a16="http://schemas.microsoft.com/office/drawing/2014/main" id="{7F64B95E-2FE2-9C3A-798E-5060CC860DDD}"/>
              </a:ext>
            </a:extLst>
          </p:cNvPr>
          <p:cNvGrpSpPr/>
          <p:nvPr/>
        </p:nvGrpSpPr>
        <p:grpSpPr>
          <a:xfrm>
            <a:off x="3293533" y="3841710"/>
            <a:ext cx="1138767" cy="84667"/>
            <a:chOff x="3390900" y="2351616"/>
            <a:chExt cx="1138767" cy="84667"/>
          </a:xfrm>
          <a:solidFill>
            <a:schemeClr val="bg1"/>
          </a:solidFill>
        </p:grpSpPr>
        <p:grpSp>
          <p:nvGrpSpPr>
            <p:cNvPr id="283" name="Group 282">
              <a:extLst>
                <a:ext uri="{FF2B5EF4-FFF2-40B4-BE49-F238E27FC236}">
                  <a16:creationId xmlns:a16="http://schemas.microsoft.com/office/drawing/2014/main" id="{05F3DA1A-51CA-F8C6-1231-709566900842}"/>
                </a:ext>
              </a:extLst>
            </p:cNvPr>
            <p:cNvGrpSpPr/>
            <p:nvPr/>
          </p:nvGrpSpPr>
          <p:grpSpPr>
            <a:xfrm>
              <a:off x="3390900" y="2353733"/>
              <a:ext cx="1138767" cy="80433"/>
              <a:chOff x="3390900" y="2349500"/>
              <a:chExt cx="1138767" cy="80433"/>
            </a:xfrm>
            <a:grpFill/>
          </p:grpSpPr>
          <p:cxnSp>
            <p:nvCxnSpPr>
              <p:cNvPr id="285" name="Straight Connector 284">
                <a:extLst>
                  <a:ext uri="{FF2B5EF4-FFF2-40B4-BE49-F238E27FC236}">
                    <a16:creationId xmlns:a16="http://schemas.microsoft.com/office/drawing/2014/main" id="{27958160-C87A-E9FB-FD30-FD81180988EF}"/>
                  </a:ext>
                </a:extLst>
              </p:cNvPr>
              <p:cNvCxnSpPr>
                <a:cxnSpLocks/>
              </p:cNvCxnSpPr>
              <p:nvPr/>
            </p:nvCxnSpPr>
            <p:spPr bwMode="auto">
              <a:xfrm>
                <a:off x="3395133" y="2389716"/>
                <a:ext cx="1134534" cy="0"/>
              </a:xfrm>
              <a:prstGeom prst="line">
                <a:avLst/>
              </a:prstGeom>
              <a:grpFill/>
              <a:ln w="28575" cap="flat" cmpd="sng" algn="ctr">
                <a:solidFill>
                  <a:schemeClr val="bg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5FF0120A-578D-EA8F-490A-0C48FE87DF42}"/>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5FD49E9A-E8FD-6A8F-5901-65F482DE1C5D}"/>
                  </a:ext>
                </a:extLst>
              </p:cNvPr>
              <p:cNvCxnSpPr>
                <a:cxnSpLocks/>
              </p:cNvCxnSpPr>
              <p:nvPr/>
            </p:nvCxnSpPr>
            <p:spPr bwMode="auto">
              <a:xfrm>
                <a:off x="4529665"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284" name="Rectangle 283">
              <a:extLst>
                <a:ext uri="{FF2B5EF4-FFF2-40B4-BE49-F238E27FC236}">
                  <a16:creationId xmlns:a16="http://schemas.microsoft.com/office/drawing/2014/main" id="{C74046B5-F631-C304-0C15-3D76B1BFE707}"/>
                </a:ext>
              </a:extLst>
            </p:cNvPr>
            <p:cNvSpPr/>
            <p:nvPr/>
          </p:nvSpPr>
          <p:spPr bwMode="auto">
            <a:xfrm>
              <a:off x="3776133"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38" name="Group 437">
            <a:extLst>
              <a:ext uri="{FF2B5EF4-FFF2-40B4-BE49-F238E27FC236}">
                <a16:creationId xmlns:a16="http://schemas.microsoft.com/office/drawing/2014/main" id="{DE76C1D4-AFC0-2DD9-3BEB-1A56AF809215}"/>
              </a:ext>
            </a:extLst>
          </p:cNvPr>
          <p:cNvGrpSpPr/>
          <p:nvPr/>
        </p:nvGrpSpPr>
        <p:grpSpPr>
          <a:xfrm>
            <a:off x="3369733" y="4001418"/>
            <a:ext cx="639232" cy="84667"/>
            <a:chOff x="3390900" y="2351616"/>
            <a:chExt cx="639232" cy="84667"/>
          </a:xfrm>
          <a:solidFill>
            <a:schemeClr val="bg1"/>
          </a:solidFill>
        </p:grpSpPr>
        <p:grpSp>
          <p:nvGrpSpPr>
            <p:cNvPr id="512" name="Group 511">
              <a:extLst>
                <a:ext uri="{FF2B5EF4-FFF2-40B4-BE49-F238E27FC236}">
                  <a16:creationId xmlns:a16="http://schemas.microsoft.com/office/drawing/2014/main" id="{EF813EDF-74C7-B704-594E-AD386EF1FA38}"/>
                </a:ext>
              </a:extLst>
            </p:cNvPr>
            <p:cNvGrpSpPr/>
            <p:nvPr/>
          </p:nvGrpSpPr>
          <p:grpSpPr>
            <a:xfrm>
              <a:off x="3390900" y="2353733"/>
              <a:ext cx="639232" cy="80433"/>
              <a:chOff x="3390900" y="2349500"/>
              <a:chExt cx="639232" cy="80433"/>
            </a:xfrm>
            <a:grpFill/>
          </p:grpSpPr>
          <p:cxnSp>
            <p:nvCxnSpPr>
              <p:cNvPr id="514" name="Straight Connector 513">
                <a:extLst>
                  <a:ext uri="{FF2B5EF4-FFF2-40B4-BE49-F238E27FC236}">
                    <a16:creationId xmlns:a16="http://schemas.microsoft.com/office/drawing/2014/main" id="{327B5921-AC6F-D840-37C0-A216F63D96F8}"/>
                  </a:ext>
                </a:extLst>
              </p:cNvPr>
              <p:cNvCxnSpPr>
                <a:cxnSpLocks/>
              </p:cNvCxnSpPr>
              <p:nvPr/>
            </p:nvCxnSpPr>
            <p:spPr bwMode="auto">
              <a:xfrm>
                <a:off x="3395133" y="2389716"/>
                <a:ext cx="630767" cy="0"/>
              </a:xfrm>
              <a:prstGeom prst="line">
                <a:avLst/>
              </a:prstGeom>
              <a:grpFill/>
              <a:ln w="28575" cap="flat" cmpd="sng" algn="ctr">
                <a:solidFill>
                  <a:schemeClr val="bg1"/>
                </a:solidFill>
                <a:prstDash val="solid"/>
                <a:round/>
                <a:headEnd type="none" w="med" len="med"/>
                <a:tailEnd type="none" w="med" len="med"/>
              </a:ln>
              <a:effectLst/>
            </p:spPr>
          </p:cxnSp>
          <p:cxnSp>
            <p:nvCxnSpPr>
              <p:cNvPr id="515" name="Straight Connector 514">
                <a:extLst>
                  <a:ext uri="{FF2B5EF4-FFF2-40B4-BE49-F238E27FC236}">
                    <a16:creationId xmlns:a16="http://schemas.microsoft.com/office/drawing/2014/main" id="{840461F4-8544-407A-CF4D-1448FC0340E2}"/>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96C3A8BA-B6D3-AAE7-0E8C-79D45F505F32}"/>
                  </a:ext>
                </a:extLst>
              </p:cNvPr>
              <p:cNvCxnSpPr>
                <a:cxnSpLocks/>
              </p:cNvCxnSpPr>
              <p:nvPr/>
            </p:nvCxnSpPr>
            <p:spPr bwMode="auto">
              <a:xfrm>
                <a:off x="4030132"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513" name="Rectangle 512">
              <a:extLst>
                <a:ext uri="{FF2B5EF4-FFF2-40B4-BE49-F238E27FC236}">
                  <a16:creationId xmlns:a16="http://schemas.microsoft.com/office/drawing/2014/main" id="{2B7E72B2-3AAB-345B-EE8B-050AF7F99AD6}"/>
                </a:ext>
              </a:extLst>
            </p:cNvPr>
            <p:cNvSpPr/>
            <p:nvPr/>
          </p:nvSpPr>
          <p:spPr bwMode="auto">
            <a:xfrm>
              <a:off x="3598334"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518" name="Group 517">
            <a:extLst>
              <a:ext uri="{FF2B5EF4-FFF2-40B4-BE49-F238E27FC236}">
                <a16:creationId xmlns:a16="http://schemas.microsoft.com/office/drawing/2014/main" id="{56C7F443-0F9D-D500-98FE-B375A42E5C5C}"/>
              </a:ext>
            </a:extLst>
          </p:cNvPr>
          <p:cNvGrpSpPr/>
          <p:nvPr/>
        </p:nvGrpSpPr>
        <p:grpSpPr>
          <a:xfrm>
            <a:off x="3530600" y="4366243"/>
            <a:ext cx="711199" cy="84667"/>
            <a:chOff x="3390900" y="2351616"/>
            <a:chExt cx="711199" cy="84667"/>
          </a:xfrm>
          <a:solidFill>
            <a:schemeClr val="bg1"/>
          </a:solidFill>
        </p:grpSpPr>
        <p:grpSp>
          <p:nvGrpSpPr>
            <p:cNvPr id="519" name="Group 518">
              <a:extLst>
                <a:ext uri="{FF2B5EF4-FFF2-40B4-BE49-F238E27FC236}">
                  <a16:creationId xmlns:a16="http://schemas.microsoft.com/office/drawing/2014/main" id="{063A0115-5BFC-AFAB-2AC0-E30B7AC376EC}"/>
                </a:ext>
              </a:extLst>
            </p:cNvPr>
            <p:cNvGrpSpPr/>
            <p:nvPr/>
          </p:nvGrpSpPr>
          <p:grpSpPr>
            <a:xfrm>
              <a:off x="3390900" y="2353733"/>
              <a:ext cx="711199" cy="80433"/>
              <a:chOff x="3390900" y="2349500"/>
              <a:chExt cx="711199" cy="80433"/>
            </a:xfrm>
            <a:grpFill/>
          </p:grpSpPr>
          <p:cxnSp>
            <p:nvCxnSpPr>
              <p:cNvPr id="521" name="Straight Connector 520">
                <a:extLst>
                  <a:ext uri="{FF2B5EF4-FFF2-40B4-BE49-F238E27FC236}">
                    <a16:creationId xmlns:a16="http://schemas.microsoft.com/office/drawing/2014/main" id="{C2FA5AA9-2DEF-22D1-07A6-C10F72105457}"/>
                  </a:ext>
                </a:extLst>
              </p:cNvPr>
              <p:cNvCxnSpPr>
                <a:cxnSpLocks/>
              </p:cNvCxnSpPr>
              <p:nvPr/>
            </p:nvCxnSpPr>
            <p:spPr bwMode="auto">
              <a:xfrm>
                <a:off x="3395133" y="2389716"/>
                <a:ext cx="702734" cy="0"/>
              </a:xfrm>
              <a:prstGeom prst="line">
                <a:avLst/>
              </a:prstGeom>
              <a:grpFill/>
              <a:ln w="28575" cap="flat" cmpd="sng" algn="ctr">
                <a:solidFill>
                  <a:schemeClr val="bg1"/>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DDBF161E-A162-5268-95DF-51A040D0EFE3}"/>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8E73B162-4BC7-98D3-EE2D-4BEBD791C9B4}"/>
                  </a:ext>
                </a:extLst>
              </p:cNvPr>
              <p:cNvCxnSpPr>
                <a:cxnSpLocks/>
              </p:cNvCxnSpPr>
              <p:nvPr/>
            </p:nvCxnSpPr>
            <p:spPr bwMode="auto">
              <a:xfrm>
                <a:off x="4102099"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520" name="Rectangle 519">
              <a:extLst>
                <a:ext uri="{FF2B5EF4-FFF2-40B4-BE49-F238E27FC236}">
                  <a16:creationId xmlns:a16="http://schemas.microsoft.com/office/drawing/2014/main" id="{45AAE79B-36D6-B14B-2C6F-B2A0BA77BAD2}"/>
                </a:ext>
              </a:extLst>
            </p:cNvPr>
            <p:cNvSpPr/>
            <p:nvPr/>
          </p:nvSpPr>
          <p:spPr bwMode="auto">
            <a:xfrm>
              <a:off x="3640667"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525" name="Group 524">
            <a:extLst>
              <a:ext uri="{FF2B5EF4-FFF2-40B4-BE49-F238E27FC236}">
                <a16:creationId xmlns:a16="http://schemas.microsoft.com/office/drawing/2014/main" id="{17172414-2C9B-95D9-A42C-7323D0ABA2B6}"/>
              </a:ext>
            </a:extLst>
          </p:cNvPr>
          <p:cNvGrpSpPr/>
          <p:nvPr/>
        </p:nvGrpSpPr>
        <p:grpSpPr>
          <a:xfrm>
            <a:off x="2794000" y="4561376"/>
            <a:ext cx="706967" cy="84667"/>
            <a:chOff x="3390900" y="2351616"/>
            <a:chExt cx="706967" cy="84667"/>
          </a:xfrm>
          <a:solidFill>
            <a:schemeClr val="bg1"/>
          </a:solidFill>
        </p:grpSpPr>
        <p:grpSp>
          <p:nvGrpSpPr>
            <p:cNvPr id="526" name="Group 525">
              <a:extLst>
                <a:ext uri="{FF2B5EF4-FFF2-40B4-BE49-F238E27FC236}">
                  <a16:creationId xmlns:a16="http://schemas.microsoft.com/office/drawing/2014/main" id="{CDAE0FFB-9E6A-CD77-563D-B2B94A8D2E9B}"/>
                </a:ext>
              </a:extLst>
            </p:cNvPr>
            <p:cNvGrpSpPr/>
            <p:nvPr/>
          </p:nvGrpSpPr>
          <p:grpSpPr>
            <a:xfrm>
              <a:off x="3390900" y="2353733"/>
              <a:ext cx="706967" cy="80433"/>
              <a:chOff x="3390900" y="2349500"/>
              <a:chExt cx="706967" cy="80433"/>
            </a:xfrm>
            <a:grpFill/>
          </p:grpSpPr>
          <p:cxnSp>
            <p:nvCxnSpPr>
              <p:cNvPr id="528" name="Straight Connector 527">
                <a:extLst>
                  <a:ext uri="{FF2B5EF4-FFF2-40B4-BE49-F238E27FC236}">
                    <a16:creationId xmlns:a16="http://schemas.microsoft.com/office/drawing/2014/main" id="{B62DE1C8-FBF1-78AF-AC80-C9871CEFCE0C}"/>
                  </a:ext>
                </a:extLst>
              </p:cNvPr>
              <p:cNvCxnSpPr>
                <a:cxnSpLocks/>
              </p:cNvCxnSpPr>
              <p:nvPr/>
            </p:nvCxnSpPr>
            <p:spPr bwMode="auto">
              <a:xfrm>
                <a:off x="3395133" y="2389716"/>
                <a:ext cx="702734" cy="0"/>
              </a:xfrm>
              <a:prstGeom prst="line">
                <a:avLst/>
              </a:prstGeom>
              <a:grpFill/>
              <a:ln w="28575" cap="flat" cmpd="sng" algn="ctr">
                <a:solidFill>
                  <a:schemeClr val="bg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FF8935BA-8EC2-2FAF-DA47-12F7D12C515C}"/>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26B6364D-B49F-3783-78DF-DAE1CC49D3DB}"/>
                  </a:ext>
                </a:extLst>
              </p:cNvPr>
              <p:cNvCxnSpPr>
                <a:cxnSpLocks/>
              </p:cNvCxnSpPr>
              <p:nvPr/>
            </p:nvCxnSpPr>
            <p:spPr bwMode="auto">
              <a:xfrm>
                <a:off x="4085167"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527" name="Rectangle 526">
              <a:extLst>
                <a:ext uri="{FF2B5EF4-FFF2-40B4-BE49-F238E27FC236}">
                  <a16:creationId xmlns:a16="http://schemas.microsoft.com/office/drawing/2014/main" id="{1F707D7B-A96B-A153-9836-A0328C9997D3}"/>
                </a:ext>
              </a:extLst>
            </p:cNvPr>
            <p:cNvSpPr/>
            <p:nvPr/>
          </p:nvSpPr>
          <p:spPr bwMode="auto">
            <a:xfrm>
              <a:off x="3611035"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531" name="Group 530">
            <a:extLst>
              <a:ext uri="{FF2B5EF4-FFF2-40B4-BE49-F238E27FC236}">
                <a16:creationId xmlns:a16="http://schemas.microsoft.com/office/drawing/2014/main" id="{44E3DA01-A362-8CB2-AC49-DFC904B34F88}"/>
              </a:ext>
            </a:extLst>
          </p:cNvPr>
          <p:cNvGrpSpPr/>
          <p:nvPr/>
        </p:nvGrpSpPr>
        <p:grpSpPr>
          <a:xfrm>
            <a:off x="3280834" y="4906550"/>
            <a:ext cx="812800" cy="84667"/>
            <a:chOff x="3390900" y="2351616"/>
            <a:chExt cx="812800" cy="84667"/>
          </a:xfrm>
          <a:solidFill>
            <a:schemeClr val="bg1"/>
          </a:solidFill>
        </p:grpSpPr>
        <p:grpSp>
          <p:nvGrpSpPr>
            <p:cNvPr id="532" name="Group 531">
              <a:extLst>
                <a:ext uri="{FF2B5EF4-FFF2-40B4-BE49-F238E27FC236}">
                  <a16:creationId xmlns:a16="http://schemas.microsoft.com/office/drawing/2014/main" id="{0B51598D-7C0F-257D-BB95-A8DA3968D9CD}"/>
                </a:ext>
              </a:extLst>
            </p:cNvPr>
            <p:cNvGrpSpPr/>
            <p:nvPr/>
          </p:nvGrpSpPr>
          <p:grpSpPr>
            <a:xfrm>
              <a:off x="3390900" y="2353733"/>
              <a:ext cx="812800" cy="80433"/>
              <a:chOff x="3390900" y="2349500"/>
              <a:chExt cx="812800" cy="80433"/>
            </a:xfrm>
            <a:grpFill/>
          </p:grpSpPr>
          <p:cxnSp>
            <p:nvCxnSpPr>
              <p:cNvPr id="534" name="Straight Connector 533">
                <a:extLst>
                  <a:ext uri="{FF2B5EF4-FFF2-40B4-BE49-F238E27FC236}">
                    <a16:creationId xmlns:a16="http://schemas.microsoft.com/office/drawing/2014/main" id="{784B3F85-27EB-C057-683F-F77B72047863}"/>
                  </a:ext>
                </a:extLst>
              </p:cNvPr>
              <p:cNvCxnSpPr>
                <a:cxnSpLocks/>
              </p:cNvCxnSpPr>
              <p:nvPr/>
            </p:nvCxnSpPr>
            <p:spPr bwMode="auto">
              <a:xfrm>
                <a:off x="3395133" y="2389716"/>
                <a:ext cx="791633" cy="0"/>
              </a:xfrm>
              <a:prstGeom prst="line">
                <a:avLst/>
              </a:prstGeom>
              <a:grpFill/>
              <a:ln w="28575" cap="flat" cmpd="sng" algn="ctr">
                <a:solidFill>
                  <a:schemeClr val="bg1"/>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762C01DA-2DDF-4752-3896-1A6FBAEED507}"/>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EEAA8E82-C19A-E47D-620D-AB7008FBECF0}"/>
                  </a:ext>
                </a:extLst>
              </p:cNvPr>
              <p:cNvCxnSpPr>
                <a:cxnSpLocks/>
              </p:cNvCxnSpPr>
              <p:nvPr/>
            </p:nvCxnSpPr>
            <p:spPr bwMode="auto">
              <a:xfrm>
                <a:off x="4203700"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533" name="Rectangle 532">
              <a:extLst>
                <a:ext uri="{FF2B5EF4-FFF2-40B4-BE49-F238E27FC236}">
                  <a16:creationId xmlns:a16="http://schemas.microsoft.com/office/drawing/2014/main" id="{9A1D4CBF-664F-E9C0-B3E4-EED23321378A}"/>
                </a:ext>
              </a:extLst>
            </p:cNvPr>
            <p:cNvSpPr/>
            <p:nvPr/>
          </p:nvSpPr>
          <p:spPr bwMode="auto">
            <a:xfrm>
              <a:off x="3678768"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538" name="Group 537">
            <a:extLst>
              <a:ext uri="{FF2B5EF4-FFF2-40B4-BE49-F238E27FC236}">
                <a16:creationId xmlns:a16="http://schemas.microsoft.com/office/drawing/2014/main" id="{1E197184-87BE-8B47-919C-2FD31ADA569B}"/>
              </a:ext>
            </a:extLst>
          </p:cNvPr>
          <p:cNvGrpSpPr/>
          <p:nvPr/>
        </p:nvGrpSpPr>
        <p:grpSpPr>
          <a:xfrm>
            <a:off x="3344334" y="5093218"/>
            <a:ext cx="732367" cy="84667"/>
            <a:chOff x="3390900" y="2351616"/>
            <a:chExt cx="732367" cy="84667"/>
          </a:xfrm>
          <a:solidFill>
            <a:schemeClr val="bg1"/>
          </a:solidFill>
        </p:grpSpPr>
        <p:grpSp>
          <p:nvGrpSpPr>
            <p:cNvPr id="539" name="Group 538">
              <a:extLst>
                <a:ext uri="{FF2B5EF4-FFF2-40B4-BE49-F238E27FC236}">
                  <a16:creationId xmlns:a16="http://schemas.microsoft.com/office/drawing/2014/main" id="{042F4E6D-D645-76E5-96B1-723323C6CAF6}"/>
                </a:ext>
              </a:extLst>
            </p:cNvPr>
            <p:cNvGrpSpPr/>
            <p:nvPr/>
          </p:nvGrpSpPr>
          <p:grpSpPr>
            <a:xfrm>
              <a:off x="3390900" y="2353733"/>
              <a:ext cx="732367" cy="80433"/>
              <a:chOff x="3390900" y="2349500"/>
              <a:chExt cx="732367" cy="80433"/>
            </a:xfrm>
            <a:grpFill/>
          </p:grpSpPr>
          <p:cxnSp>
            <p:nvCxnSpPr>
              <p:cNvPr id="541" name="Straight Connector 540">
                <a:extLst>
                  <a:ext uri="{FF2B5EF4-FFF2-40B4-BE49-F238E27FC236}">
                    <a16:creationId xmlns:a16="http://schemas.microsoft.com/office/drawing/2014/main" id="{C97C175E-2D92-EEDB-F25A-E457FFED4949}"/>
                  </a:ext>
                </a:extLst>
              </p:cNvPr>
              <p:cNvCxnSpPr>
                <a:cxnSpLocks/>
              </p:cNvCxnSpPr>
              <p:nvPr/>
            </p:nvCxnSpPr>
            <p:spPr bwMode="auto">
              <a:xfrm>
                <a:off x="3395133" y="2389716"/>
                <a:ext cx="719666" cy="0"/>
              </a:xfrm>
              <a:prstGeom prst="line">
                <a:avLst/>
              </a:prstGeom>
              <a:grpFill/>
              <a:ln w="28575" cap="flat" cmpd="sng" algn="ctr">
                <a:solidFill>
                  <a:schemeClr val="bg1"/>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70AADD90-EA6D-811A-E02B-D5FA6A8A0B92}"/>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FAACC6CC-3BF0-4129-3A90-9CA2F2045ADB}"/>
                  </a:ext>
                </a:extLst>
              </p:cNvPr>
              <p:cNvCxnSpPr>
                <a:cxnSpLocks/>
              </p:cNvCxnSpPr>
              <p:nvPr/>
            </p:nvCxnSpPr>
            <p:spPr bwMode="auto">
              <a:xfrm>
                <a:off x="4123267"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540" name="Rectangle 539">
              <a:extLst>
                <a:ext uri="{FF2B5EF4-FFF2-40B4-BE49-F238E27FC236}">
                  <a16:creationId xmlns:a16="http://schemas.microsoft.com/office/drawing/2014/main" id="{5F242644-893E-1C56-C10F-413D41A21C56}"/>
                </a:ext>
              </a:extLst>
            </p:cNvPr>
            <p:cNvSpPr/>
            <p:nvPr/>
          </p:nvSpPr>
          <p:spPr bwMode="auto">
            <a:xfrm>
              <a:off x="3649135"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545" name="Group 544">
            <a:extLst>
              <a:ext uri="{FF2B5EF4-FFF2-40B4-BE49-F238E27FC236}">
                <a16:creationId xmlns:a16="http://schemas.microsoft.com/office/drawing/2014/main" id="{FDB008D0-E760-F6D3-CA16-381BFFA32CF7}"/>
              </a:ext>
            </a:extLst>
          </p:cNvPr>
          <p:cNvGrpSpPr/>
          <p:nvPr/>
        </p:nvGrpSpPr>
        <p:grpSpPr>
          <a:xfrm>
            <a:off x="3280834" y="5433443"/>
            <a:ext cx="791634" cy="84667"/>
            <a:chOff x="3390900" y="2351616"/>
            <a:chExt cx="791634" cy="84667"/>
          </a:xfrm>
          <a:solidFill>
            <a:schemeClr val="bg1"/>
          </a:solidFill>
        </p:grpSpPr>
        <p:grpSp>
          <p:nvGrpSpPr>
            <p:cNvPr id="546" name="Group 545">
              <a:extLst>
                <a:ext uri="{FF2B5EF4-FFF2-40B4-BE49-F238E27FC236}">
                  <a16:creationId xmlns:a16="http://schemas.microsoft.com/office/drawing/2014/main" id="{9FD0E74A-5D83-0584-83FC-1175370A2C17}"/>
                </a:ext>
              </a:extLst>
            </p:cNvPr>
            <p:cNvGrpSpPr/>
            <p:nvPr/>
          </p:nvGrpSpPr>
          <p:grpSpPr>
            <a:xfrm>
              <a:off x="3390900" y="2353733"/>
              <a:ext cx="791634" cy="80433"/>
              <a:chOff x="3390900" y="2349500"/>
              <a:chExt cx="791634" cy="80433"/>
            </a:xfrm>
            <a:grpFill/>
          </p:grpSpPr>
          <p:cxnSp>
            <p:nvCxnSpPr>
              <p:cNvPr id="548" name="Straight Connector 547">
                <a:extLst>
                  <a:ext uri="{FF2B5EF4-FFF2-40B4-BE49-F238E27FC236}">
                    <a16:creationId xmlns:a16="http://schemas.microsoft.com/office/drawing/2014/main" id="{48EB4FF9-8371-9FC4-B660-B7549C19EBE4}"/>
                  </a:ext>
                </a:extLst>
              </p:cNvPr>
              <p:cNvCxnSpPr>
                <a:cxnSpLocks/>
              </p:cNvCxnSpPr>
              <p:nvPr/>
            </p:nvCxnSpPr>
            <p:spPr bwMode="auto">
              <a:xfrm>
                <a:off x="3395133" y="2389716"/>
                <a:ext cx="770466" cy="0"/>
              </a:xfrm>
              <a:prstGeom prst="line">
                <a:avLst/>
              </a:prstGeom>
              <a:grpFill/>
              <a:ln w="28575" cap="flat" cmpd="sng" algn="ctr">
                <a:solidFill>
                  <a:schemeClr val="bg1"/>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D4F6117C-CE18-0F55-F641-C99B2FAFF93E}"/>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E15F24C6-B24C-43F8-745C-1B8E1486AEA6}"/>
                  </a:ext>
                </a:extLst>
              </p:cNvPr>
              <p:cNvCxnSpPr>
                <a:cxnSpLocks/>
              </p:cNvCxnSpPr>
              <p:nvPr/>
            </p:nvCxnSpPr>
            <p:spPr bwMode="auto">
              <a:xfrm>
                <a:off x="4182534"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547" name="Rectangle 546">
              <a:extLst>
                <a:ext uri="{FF2B5EF4-FFF2-40B4-BE49-F238E27FC236}">
                  <a16:creationId xmlns:a16="http://schemas.microsoft.com/office/drawing/2014/main" id="{9C28035B-168A-72CE-6316-486AD14EC0D9}"/>
                </a:ext>
              </a:extLst>
            </p:cNvPr>
            <p:cNvSpPr/>
            <p:nvPr/>
          </p:nvSpPr>
          <p:spPr bwMode="auto">
            <a:xfrm>
              <a:off x="3666068"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552" name="Group 551">
            <a:extLst>
              <a:ext uri="{FF2B5EF4-FFF2-40B4-BE49-F238E27FC236}">
                <a16:creationId xmlns:a16="http://schemas.microsoft.com/office/drawing/2014/main" id="{2EF4E6EC-1630-DBCF-01D5-81584E2A205D}"/>
              </a:ext>
            </a:extLst>
          </p:cNvPr>
          <p:cNvGrpSpPr/>
          <p:nvPr/>
        </p:nvGrpSpPr>
        <p:grpSpPr>
          <a:xfrm>
            <a:off x="3373968" y="5611243"/>
            <a:ext cx="774699" cy="84667"/>
            <a:chOff x="3390900" y="2351616"/>
            <a:chExt cx="774699" cy="84667"/>
          </a:xfrm>
          <a:solidFill>
            <a:schemeClr val="bg1"/>
          </a:solidFill>
        </p:grpSpPr>
        <p:grpSp>
          <p:nvGrpSpPr>
            <p:cNvPr id="553" name="Group 552">
              <a:extLst>
                <a:ext uri="{FF2B5EF4-FFF2-40B4-BE49-F238E27FC236}">
                  <a16:creationId xmlns:a16="http://schemas.microsoft.com/office/drawing/2014/main" id="{07A879EE-1169-FA9D-F28B-0D4DBF56FB2D}"/>
                </a:ext>
              </a:extLst>
            </p:cNvPr>
            <p:cNvGrpSpPr/>
            <p:nvPr/>
          </p:nvGrpSpPr>
          <p:grpSpPr>
            <a:xfrm>
              <a:off x="3390900" y="2353733"/>
              <a:ext cx="774699" cy="80433"/>
              <a:chOff x="3390900" y="2349500"/>
              <a:chExt cx="774699" cy="80433"/>
            </a:xfrm>
            <a:grpFill/>
          </p:grpSpPr>
          <p:cxnSp>
            <p:nvCxnSpPr>
              <p:cNvPr id="555" name="Straight Connector 554">
                <a:extLst>
                  <a:ext uri="{FF2B5EF4-FFF2-40B4-BE49-F238E27FC236}">
                    <a16:creationId xmlns:a16="http://schemas.microsoft.com/office/drawing/2014/main" id="{DFF24662-E2D1-ECE7-EB92-CFEA96319A6A}"/>
                  </a:ext>
                </a:extLst>
              </p:cNvPr>
              <p:cNvCxnSpPr>
                <a:cxnSpLocks/>
              </p:cNvCxnSpPr>
              <p:nvPr/>
            </p:nvCxnSpPr>
            <p:spPr bwMode="auto">
              <a:xfrm>
                <a:off x="3395133" y="2389716"/>
                <a:ext cx="770466" cy="0"/>
              </a:xfrm>
              <a:prstGeom prst="line">
                <a:avLst/>
              </a:prstGeom>
              <a:grpFill/>
              <a:ln w="28575" cap="flat" cmpd="sng" algn="ctr">
                <a:solidFill>
                  <a:schemeClr val="bg1"/>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93A848D1-04F1-B961-4709-2DAD6CDDABFA}"/>
                  </a:ext>
                </a:extLst>
              </p:cNvPr>
              <p:cNvCxnSpPr>
                <a:cxnSpLocks/>
              </p:cNvCxnSpPr>
              <p:nvPr/>
            </p:nvCxnSpPr>
            <p:spPr bwMode="auto">
              <a:xfrm>
                <a:off x="3390900" y="2349500"/>
                <a:ext cx="0" cy="80433"/>
              </a:xfrm>
              <a:prstGeom prst="line">
                <a:avLst/>
              </a:prstGeom>
              <a:grpFill/>
              <a:ln w="28575" cap="flat" cmpd="sng" algn="ctr">
                <a:solidFill>
                  <a:schemeClr val="bg1"/>
                </a:solidFill>
                <a:prstDash val="solid"/>
                <a:round/>
                <a:headEnd type="none" w="med" len="med"/>
                <a:tailEnd type="none" w="med" len="med"/>
              </a:ln>
              <a:effectLst/>
            </p:spPr>
          </p:cxnSp>
          <p:cxnSp>
            <p:nvCxnSpPr>
              <p:cNvPr id="557" name="Straight Connector 556">
                <a:extLst>
                  <a:ext uri="{FF2B5EF4-FFF2-40B4-BE49-F238E27FC236}">
                    <a16:creationId xmlns:a16="http://schemas.microsoft.com/office/drawing/2014/main" id="{3D8A94E9-F81B-3104-9406-151AA45E2FCB}"/>
                  </a:ext>
                </a:extLst>
              </p:cNvPr>
              <p:cNvCxnSpPr>
                <a:cxnSpLocks/>
              </p:cNvCxnSpPr>
              <p:nvPr/>
            </p:nvCxnSpPr>
            <p:spPr bwMode="auto">
              <a:xfrm>
                <a:off x="4148668" y="2349500"/>
                <a:ext cx="0" cy="80433"/>
              </a:xfrm>
              <a:prstGeom prst="line">
                <a:avLst/>
              </a:prstGeom>
              <a:grpFill/>
              <a:ln w="28575" cap="flat" cmpd="sng" algn="ctr">
                <a:solidFill>
                  <a:schemeClr val="bg1"/>
                </a:solidFill>
                <a:prstDash val="solid"/>
                <a:round/>
                <a:headEnd type="none" w="med" len="med"/>
                <a:tailEnd type="none" w="med" len="med"/>
              </a:ln>
              <a:effectLst/>
            </p:spPr>
          </p:cxnSp>
        </p:grpSp>
        <p:sp>
          <p:nvSpPr>
            <p:cNvPr id="554" name="Rectangle 553">
              <a:extLst>
                <a:ext uri="{FF2B5EF4-FFF2-40B4-BE49-F238E27FC236}">
                  <a16:creationId xmlns:a16="http://schemas.microsoft.com/office/drawing/2014/main" id="{6E12E8A4-5F6B-3A86-0A31-65505AC51CA9}"/>
                </a:ext>
              </a:extLst>
            </p:cNvPr>
            <p:cNvSpPr/>
            <p:nvPr/>
          </p:nvSpPr>
          <p:spPr bwMode="auto">
            <a:xfrm>
              <a:off x="3666068" y="2351616"/>
              <a:ext cx="84667" cy="84667"/>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558" name="Rectangle 557">
            <a:extLst>
              <a:ext uri="{FF2B5EF4-FFF2-40B4-BE49-F238E27FC236}">
                <a16:creationId xmlns:a16="http://schemas.microsoft.com/office/drawing/2014/main" id="{70B9E0E8-45DD-6ACD-8D0E-6C8026B0A878}"/>
              </a:ext>
            </a:extLst>
          </p:cNvPr>
          <p:cNvSpPr/>
          <p:nvPr/>
        </p:nvSpPr>
        <p:spPr bwMode="auto">
          <a:xfrm>
            <a:off x="433136" y="2671461"/>
            <a:ext cx="5370897" cy="173255"/>
          </a:xfrm>
          <a:prstGeom prst="rect">
            <a:avLst/>
          </a:prstGeom>
          <a:noFill/>
          <a:ln w="12700">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9" name="Rectangle 558">
            <a:extLst>
              <a:ext uri="{FF2B5EF4-FFF2-40B4-BE49-F238E27FC236}">
                <a16:creationId xmlns:a16="http://schemas.microsoft.com/office/drawing/2014/main" id="{8BC62EB1-3213-0EC1-34A7-A9EE2344D42F}"/>
              </a:ext>
            </a:extLst>
          </p:cNvPr>
          <p:cNvSpPr/>
          <p:nvPr/>
        </p:nvSpPr>
        <p:spPr bwMode="auto">
          <a:xfrm>
            <a:off x="433136" y="3391751"/>
            <a:ext cx="5370897" cy="173255"/>
          </a:xfrm>
          <a:prstGeom prst="rect">
            <a:avLst/>
          </a:prstGeom>
          <a:noFill/>
          <a:ln w="12700">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0" name="Rectangle 559">
            <a:extLst>
              <a:ext uri="{FF2B5EF4-FFF2-40B4-BE49-F238E27FC236}">
                <a16:creationId xmlns:a16="http://schemas.microsoft.com/office/drawing/2014/main" id="{6AABDC9D-73C2-8902-955B-8A8543A99C5F}"/>
              </a:ext>
            </a:extLst>
          </p:cNvPr>
          <p:cNvSpPr/>
          <p:nvPr/>
        </p:nvSpPr>
        <p:spPr bwMode="auto">
          <a:xfrm>
            <a:off x="433136" y="4862812"/>
            <a:ext cx="5370897" cy="173255"/>
          </a:xfrm>
          <a:prstGeom prst="rect">
            <a:avLst/>
          </a:prstGeom>
          <a:noFill/>
          <a:ln w="12700">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1" name="Rectangle 560">
            <a:extLst>
              <a:ext uri="{FF2B5EF4-FFF2-40B4-BE49-F238E27FC236}">
                <a16:creationId xmlns:a16="http://schemas.microsoft.com/office/drawing/2014/main" id="{7AF53E8A-79BD-CFAF-8242-C2F3C82A8C9B}"/>
              </a:ext>
            </a:extLst>
          </p:cNvPr>
          <p:cNvSpPr/>
          <p:nvPr/>
        </p:nvSpPr>
        <p:spPr bwMode="auto">
          <a:xfrm>
            <a:off x="433136" y="4495448"/>
            <a:ext cx="5370897" cy="173255"/>
          </a:xfrm>
          <a:prstGeom prst="rect">
            <a:avLst/>
          </a:prstGeom>
          <a:noFill/>
          <a:ln w="12700">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7" name="Text Box 45">
            <a:extLst>
              <a:ext uri="{FF2B5EF4-FFF2-40B4-BE49-F238E27FC236}">
                <a16:creationId xmlns:a16="http://schemas.microsoft.com/office/drawing/2014/main" id="{845600E0-0613-680D-A499-BD10AFBA15EC}"/>
              </a:ext>
            </a:extLst>
          </p:cNvPr>
          <p:cNvSpPr txBox="1">
            <a:spLocks noChangeArrowheads="1"/>
          </p:cNvSpPr>
          <p:nvPr/>
        </p:nvSpPr>
        <p:spPr bwMode="auto">
          <a:xfrm>
            <a:off x="367649" y="748342"/>
            <a:ext cx="4104064" cy="11769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o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with R/R MM; </a:t>
            </a: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1-3 prior therapies; CrCl ≥20 mL/min; ECOG PS 0-2 with adequate hepatic and hematopoietic function </a:t>
            </a: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402)</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44" name="Rectangle 49">
            <a:extLst>
              <a:ext uri="{FF2B5EF4-FFF2-40B4-BE49-F238E27FC236}">
                <a16:creationId xmlns:a16="http://schemas.microsoft.com/office/drawing/2014/main" id="{9D13B654-3F18-677F-A591-138EDA304795}"/>
              </a:ext>
            </a:extLst>
          </p:cNvPr>
          <p:cNvSpPr>
            <a:spLocks noChangeArrowheads="1"/>
          </p:cNvSpPr>
          <p:nvPr/>
        </p:nvSpPr>
        <p:spPr bwMode="auto">
          <a:xfrm>
            <a:off x="4937806" y="835557"/>
            <a:ext cx="6544582" cy="365760"/>
          </a:xfrm>
          <a:prstGeom prst="rect">
            <a:avLst/>
          </a:prstGeom>
          <a:solidFill>
            <a:schemeClr val="accent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nchorCtr="1">
            <a:no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Selinexor + Bortezomib + Dexamethasone (SVd)*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 = 195)</a:t>
            </a:r>
          </a:p>
        </p:txBody>
      </p:sp>
      <p:sp>
        <p:nvSpPr>
          <p:cNvPr id="551" name="Rectangle 50">
            <a:extLst>
              <a:ext uri="{FF2B5EF4-FFF2-40B4-BE49-F238E27FC236}">
                <a16:creationId xmlns:a16="http://schemas.microsoft.com/office/drawing/2014/main" id="{5DF7E2DF-54EA-F12A-6621-2EC65E3E738D}"/>
              </a:ext>
            </a:extLst>
          </p:cNvPr>
          <p:cNvSpPr>
            <a:spLocks noChangeArrowheads="1"/>
          </p:cNvSpPr>
          <p:nvPr/>
        </p:nvSpPr>
        <p:spPr bwMode="auto">
          <a:xfrm>
            <a:off x="4937806" y="1244674"/>
            <a:ext cx="6544582" cy="365760"/>
          </a:xfrm>
          <a:prstGeom prst="rect">
            <a:avLst/>
          </a:prstGeom>
          <a:solidFill>
            <a:schemeClr val="accent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nchorCtr="1">
            <a:no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Bortezomib + Dexamethasone (Vd)</a:t>
            </a:r>
            <a:r>
              <a:rPr kumimoji="0" lang="en-US" altLang="en-US" sz="1800" b="1" i="0" u="none" strike="noStrike" kern="1200" cap="none" spc="0" normalizeH="0" baseline="30000" noProof="0" dirty="0">
                <a:ln>
                  <a:noFill/>
                </a:ln>
                <a:solidFill>
                  <a:srgbClr val="FFFFFF"/>
                </a:solidFill>
                <a:effectLst/>
                <a:uLnTx/>
                <a:uFillTx/>
                <a:latin typeface="+mn-lt"/>
              </a:rPr>
              <a:t>†</a:t>
            </a:r>
            <a:r>
              <a:rPr kumimoji="0" lang="en-US" altLang="en-US" sz="1800" b="1" i="0" u="none" strike="noStrike" kern="1200" cap="none" spc="0" normalizeH="0" noProof="0" dirty="0">
                <a:ln>
                  <a:noFill/>
                </a:ln>
                <a:solidFill>
                  <a:srgbClr val="FFFFFF"/>
                </a:solidFill>
                <a:effectLst/>
                <a:uLnTx/>
                <a:uFillTx/>
              </a:rPr>
              <a:t>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 = 207)</a:t>
            </a:r>
          </a:p>
        </p:txBody>
      </p:sp>
      <p:sp>
        <p:nvSpPr>
          <p:cNvPr id="562" name="Line 53">
            <a:extLst>
              <a:ext uri="{FF2B5EF4-FFF2-40B4-BE49-F238E27FC236}">
                <a16:creationId xmlns:a16="http://schemas.microsoft.com/office/drawing/2014/main" id="{C5801CE7-6818-D2D1-4CDD-39E350AB2703}"/>
              </a:ext>
            </a:extLst>
          </p:cNvPr>
          <p:cNvSpPr>
            <a:spLocks noChangeShapeType="1"/>
          </p:cNvSpPr>
          <p:nvPr/>
        </p:nvSpPr>
        <p:spPr bwMode="auto">
          <a:xfrm>
            <a:off x="4460081" y="1274178"/>
            <a:ext cx="374537" cy="144922"/>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563" name="Line 54">
            <a:extLst>
              <a:ext uri="{FF2B5EF4-FFF2-40B4-BE49-F238E27FC236}">
                <a16:creationId xmlns:a16="http://schemas.microsoft.com/office/drawing/2014/main" id="{C0B7F1CA-F9E5-202B-054A-A50E4B041EDA}"/>
              </a:ext>
            </a:extLst>
          </p:cNvPr>
          <p:cNvSpPr>
            <a:spLocks noChangeShapeType="1"/>
          </p:cNvSpPr>
          <p:nvPr/>
        </p:nvSpPr>
        <p:spPr bwMode="auto">
          <a:xfrm flipV="1">
            <a:off x="4460082" y="1026069"/>
            <a:ext cx="374538" cy="144922"/>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564" name="TextBox 563">
            <a:extLst>
              <a:ext uri="{FF2B5EF4-FFF2-40B4-BE49-F238E27FC236}">
                <a16:creationId xmlns:a16="http://schemas.microsoft.com/office/drawing/2014/main" id="{86B0F85E-67F7-A2EC-181D-9C870F1E2C0B}"/>
              </a:ext>
            </a:extLst>
          </p:cNvPr>
          <p:cNvSpPr txBox="1"/>
          <p:nvPr/>
        </p:nvSpPr>
        <p:spPr>
          <a:xfrm>
            <a:off x="4937805" y="1584978"/>
            <a:ext cx="6813009"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*Dosing (35-day cycles): Seli 100 mg PO Days 1, 8, 15, 22, 29; Bort 1.3 mg/m</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2</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SC Days 1, 8, 15, 22; Dex 20 mg PO twice weekly. </a:t>
            </a:r>
            <a:r>
              <a:rPr kumimoji="0" lang="en-US" sz="1400" b="0" i="0" u="none" strike="noStrike" kern="1200" cap="none" spc="0" normalizeH="0" baseline="30000" noProof="0" dirty="0">
                <a:ln>
                  <a:noFill/>
                </a:ln>
                <a:solidFill>
                  <a:srgbClr val="000000"/>
                </a:solidFill>
                <a:effectLst/>
                <a:uLnTx/>
                <a:uFillTx/>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Crossover to SVd or Sd permitted if IRC confirmed PD.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252757036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79E87C-F670-4429-BAF7-8B3197C5FD19}"/>
              </a:ext>
            </a:extLst>
          </p:cNvPr>
          <p:cNvSpPr>
            <a:spLocks noGrp="1"/>
          </p:cNvSpPr>
          <p:nvPr>
            <p:ph type="title"/>
          </p:nvPr>
        </p:nvSpPr>
        <p:spPr/>
        <p:txBody>
          <a:bodyPr/>
          <a:lstStyle/>
          <a:p>
            <a:r>
              <a:rPr lang="en-US" sz="3600" dirty="0"/>
              <a:t>Selinexor: Toxicity Considerations</a:t>
            </a:r>
            <a:endParaRPr lang="en-US" dirty="0"/>
          </a:p>
        </p:txBody>
      </p:sp>
      <p:graphicFrame>
        <p:nvGraphicFramePr>
          <p:cNvPr id="4" name="Content Placeholder 3">
            <a:extLst>
              <a:ext uri="{FF2B5EF4-FFF2-40B4-BE49-F238E27FC236}">
                <a16:creationId xmlns:a16="http://schemas.microsoft.com/office/drawing/2014/main" id="{92BC6E4F-9F71-44D2-8D6A-91F25D24E1C3}"/>
              </a:ext>
            </a:extLst>
          </p:cNvPr>
          <p:cNvGraphicFramePr>
            <a:graphicFrameLocks/>
          </p:cNvGraphicFramePr>
          <p:nvPr>
            <p:extLst>
              <p:ext uri="{D42A27DB-BD31-4B8C-83A1-F6EECF244321}">
                <p14:modId xmlns:p14="http://schemas.microsoft.com/office/powerpoint/2010/main" val="427371691"/>
              </p:ext>
            </p:extLst>
          </p:nvPr>
        </p:nvGraphicFramePr>
        <p:xfrm>
          <a:off x="522288" y="1598950"/>
          <a:ext cx="11239500" cy="4556664"/>
        </p:xfrm>
        <a:graphic>
          <a:graphicData uri="http://schemas.openxmlformats.org/drawingml/2006/table">
            <a:tbl>
              <a:tblPr firstRow="1" bandRow="1">
                <a:tableStyleId>{21E4AEA4-8DFA-4A89-87EB-49C32662AFE0}</a:tableStyleId>
              </a:tblPr>
              <a:tblGrid>
                <a:gridCol w="2068068">
                  <a:extLst>
                    <a:ext uri="{9D8B030D-6E8A-4147-A177-3AD203B41FA5}">
                      <a16:colId xmlns:a16="http://schemas.microsoft.com/office/drawing/2014/main" val="1812527613"/>
                    </a:ext>
                  </a:extLst>
                </a:gridCol>
                <a:gridCol w="4585716">
                  <a:extLst>
                    <a:ext uri="{9D8B030D-6E8A-4147-A177-3AD203B41FA5}">
                      <a16:colId xmlns:a16="http://schemas.microsoft.com/office/drawing/2014/main" val="1892308247"/>
                    </a:ext>
                  </a:extLst>
                </a:gridCol>
                <a:gridCol w="4585716">
                  <a:extLst>
                    <a:ext uri="{9D8B030D-6E8A-4147-A177-3AD203B41FA5}">
                      <a16:colId xmlns:a16="http://schemas.microsoft.com/office/drawing/2014/main" val="3371228324"/>
                    </a:ext>
                  </a:extLst>
                </a:gridCol>
              </a:tblGrid>
              <a:tr h="179194">
                <a:tc>
                  <a:txBody>
                    <a:bodyPr/>
                    <a:lstStyle/>
                    <a:p>
                      <a:pPr>
                        <a:spcBef>
                          <a:spcPts val="600"/>
                        </a:spcBef>
                      </a:pPr>
                      <a:endParaRPr lang="en-US" sz="1600" dirty="0">
                        <a:solidFill>
                          <a:schemeClr val="tx1"/>
                        </a:solidFill>
                        <a:latin typeface="Calibri" panose="020F0502020204030204" pitchFamily="34" charset="0"/>
                        <a:cs typeface="Calibri" panose="020F0502020204030204" pitchFamily="34" charset="0"/>
                      </a:endParaRPr>
                    </a:p>
                  </a:txBody>
                  <a:tcPr marL="88999" marR="88999"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gridSpan="2">
                  <a:txBody>
                    <a:bodyPr/>
                    <a:lstStyle/>
                    <a:p>
                      <a:pPr algn="ctr">
                        <a:spcBef>
                          <a:spcPts val="600"/>
                        </a:spcBef>
                      </a:pPr>
                      <a:r>
                        <a:rPr lang="en-US" sz="1600" dirty="0">
                          <a:solidFill>
                            <a:schemeClr val="tx1"/>
                          </a:solidFill>
                          <a:latin typeface="Calibri" panose="020F0502020204030204" pitchFamily="34" charset="0"/>
                          <a:cs typeface="Calibri" panose="020F0502020204030204" pitchFamily="34" charset="0"/>
                        </a:rPr>
                        <a:t>Selinexor</a:t>
                      </a:r>
                    </a:p>
                  </a:txBody>
                  <a:tcPr marL="88999" marR="88999"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1648133431"/>
                  </a:ext>
                </a:extLst>
              </a:tr>
              <a:tr h="822709">
                <a:tc>
                  <a:txBody>
                    <a:bodyPr/>
                    <a:lstStyle/>
                    <a:p>
                      <a:pPr marL="0" algn="l" defTabSz="914400" rtl="0" eaLnBrk="1" latinLnBrk="0" hangingPunct="1">
                        <a:spcBef>
                          <a:spcPts val="600"/>
                        </a:spcBef>
                      </a:pPr>
                      <a:r>
                        <a:rPr lang="en-US" sz="1600" b="1" kern="1200" dirty="0">
                          <a:solidFill>
                            <a:schemeClr val="bg1"/>
                          </a:solidFill>
                          <a:latin typeface="Calibri" panose="020F0502020204030204" pitchFamily="34" charset="0"/>
                          <a:cs typeface="Calibri" panose="020F0502020204030204" pitchFamily="34" charset="0"/>
                        </a:rPr>
                        <a:t>Select AEs to assess</a:t>
                      </a:r>
                      <a:endParaRPr lang="en-US" sz="1600" b="1" kern="1200" dirty="0">
                        <a:solidFill>
                          <a:schemeClr val="bg1"/>
                        </a:solidFill>
                        <a:latin typeface="Calibri" panose="020F0502020204030204" pitchFamily="34" charset="0"/>
                        <a:ea typeface="+mn-ea"/>
                        <a:cs typeface="Calibri" panose="020F0502020204030204" pitchFamily="34" charset="0"/>
                      </a:endParaRPr>
                    </a:p>
                  </a:txBody>
                  <a:tcPr marL="88999" marR="88999"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CF"/>
                    </a:solidFill>
                  </a:tcPr>
                </a:tc>
                <a:tc gridSpan="2">
                  <a:txBody>
                    <a:bodyPr/>
                    <a:lstStyle/>
                    <a:p>
                      <a:pPr marL="0" indent="0" algn="l" defTabSz="914400" rtl="0" eaLnBrk="1" latinLnBrk="0" hangingPunct="1">
                        <a:spcBef>
                          <a:spcPts val="600"/>
                        </a:spcBef>
                        <a:buFontTx/>
                        <a:buNone/>
                      </a:pPr>
                      <a:r>
                        <a:rPr lang="en-US" sz="1600" b="0" kern="1200" dirty="0">
                          <a:solidFill>
                            <a:schemeClr val="bg1"/>
                          </a:solidFill>
                          <a:latin typeface="Calibri" panose="020F0502020204030204" pitchFamily="34" charset="0"/>
                          <a:cs typeface="Calibri" panose="020F0502020204030204" pitchFamily="34" charset="0"/>
                        </a:rPr>
                        <a:t>Thrombocytopenia, neutropenia (consider TPO/growth factor support)</a:t>
                      </a:r>
                    </a:p>
                    <a:p>
                      <a:pPr marL="0" indent="0" algn="l" defTabSz="914400" rtl="0" eaLnBrk="1" latinLnBrk="0" hangingPunct="1">
                        <a:spcBef>
                          <a:spcPts val="600"/>
                        </a:spcBef>
                        <a:buFontTx/>
                        <a:buNone/>
                      </a:pPr>
                      <a:r>
                        <a:rPr lang="en-US" sz="1600" b="0" i="1" kern="1200" baseline="0" dirty="0">
                          <a:solidFill>
                            <a:schemeClr val="bg1"/>
                          </a:solidFill>
                          <a:latin typeface="Calibri" panose="020F0502020204030204" pitchFamily="34" charset="0"/>
                          <a:cs typeface="Calibri" panose="020F0502020204030204" pitchFamily="34" charset="0"/>
                        </a:rPr>
                        <a:t>Considered highly emetogenic</a:t>
                      </a:r>
                    </a:p>
                    <a:p>
                      <a:pPr marL="285750" indent="-285750" algn="l" defTabSz="914400" rtl="0" eaLnBrk="1" latinLnBrk="0" hangingPunct="1">
                        <a:spcBef>
                          <a:spcPts val="0"/>
                        </a:spcBef>
                        <a:buFont typeface="Wingdings" panose="05000000000000000000" pitchFamily="2" charset="2"/>
                        <a:buChar char="§"/>
                      </a:pPr>
                      <a:r>
                        <a:rPr lang="en-US" sz="1600" b="0" kern="1200" baseline="0" dirty="0">
                          <a:solidFill>
                            <a:schemeClr val="bg1"/>
                          </a:solidFill>
                          <a:latin typeface="Calibri" panose="020F0502020204030204" pitchFamily="34" charset="0"/>
                          <a:cs typeface="Calibri" panose="020F0502020204030204" pitchFamily="34" charset="0"/>
                        </a:rPr>
                        <a:t>Consider </a:t>
                      </a:r>
                      <a:r>
                        <a:rPr lang="en-US" sz="1600" b="0" kern="1200" dirty="0">
                          <a:solidFill>
                            <a:schemeClr val="bg1"/>
                          </a:solidFill>
                          <a:latin typeface="Calibri" panose="020F0502020204030204" pitchFamily="34" charset="0"/>
                          <a:cs typeface="Calibri" panose="020F0502020204030204" pitchFamily="34" charset="0"/>
                        </a:rPr>
                        <a:t>longer-</a:t>
                      </a:r>
                      <a:r>
                        <a:rPr lang="en-US" sz="1600" b="0" kern="1200" baseline="0" dirty="0">
                          <a:solidFill>
                            <a:schemeClr val="bg1"/>
                          </a:solidFill>
                          <a:latin typeface="Calibri" panose="020F0502020204030204" pitchFamily="34" charset="0"/>
                          <a:cs typeface="Calibri" panose="020F0502020204030204" pitchFamily="34" charset="0"/>
                        </a:rPr>
                        <a:t>acting antiemetic (ie, olanzapine or rolapitant) as standing with 5-HT</a:t>
                      </a:r>
                      <a:r>
                        <a:rPr lang="en-US" sz="1600" b="0" kern="1200" baseline="-25000" dirty="0">
                          <a:solidFill>
                            <a:schemeClr val="bg1"/>
                          </a:solidFill>
                          <a:latin typeface="Calibri" panose="020F0502020204030204" pitchFamily="34" charset="0"/>
                          <a:cs typeface="Calibri" panose="020F0502020204030204" pitchFamily="34" charset="0"/>
                        </a:rPr>
                        <a:t>3</a:t>
                      </a:r>
                      <a:r>
                        <a:rPr lang="en-US" sz="1600" b="0" kern="1200" baseline="0" dirty="0">
                          <a:solidFill>
                            <a:schemeClr val="bg1"/>
                          </a:solidFill>
                          <a:latin typeface="Calibri" panose="020F0502020204030204" pitchFamily="34" charset="0"/>
                          <a:cs typeface="Calibri" panose="020F0502020204030204" pitchFamily="34" charset="0"/>
                        </a:rPr>
                        <a:t> for breakthrough</a:t>
                      </a:r>
                    </a:p>
                    <a:p>
                      <a:pPr marL="0" indent="0" algn="l" defTabSz="914400" rtl="0" eaLnBrk="1" latinLnBrk="0" hangingPunct="1">
                        <a:spcBef>
                          <a:spcPts val="600"/>
                        </a:spcBef>
                        <a:buFontTx/>
                        <a:buNone/>
                      </a:pPr>
                      <a:r>
                        <a:rPr lang="en-US" sz="1600" b="0" kern="1200" baseline="0" dirty="0">
                          <a:solidFill>
                            <a:schemeClr val="bg1"/>
                          </a:solidFill>
                          <a:latin typeface="Calibri" panose="020F0502020204030204" pitchFamily="34" charset="0"/>
                          <a:cs typeface="Calibri" panose="020F0502020204030204" pitchFamily="34" charset="0"/>
                        </a:rPr>
                        <a:t>Hyponatremia</a:t>
                      </a:r>
                    </a:p>
                    <a:p>
                      <a:pPr marL="0" indent="0" algn="l" defTabSz="914400" rtl="0" eaLnBrk="1" latinLnBrk="0" hangingPunct="1">
                        <a:spcBef>
                          <a:spcPts val="600"/>
                        </a:spcBef>
                        <a:buFontTx/>
                        <a:buNone/>
                      </a:pPr>
                      <a:r>
                        <a:rPr lang="en-US" sz="1600" b="0" kern="1200" baseline="0" dirty="0">
                          <a:solidFill>
                            <a:schemeClr val="bg1"/>
                          </a:solidFill>
                          <a:latin typeface="Calibri" panose="020F0502020204030204" pitchFamily="34" charset="0"/>
                          <a:cs typeface="Calibri" panose="020F0502020204030204" pitchFamily="34" charset="0"/>
                        </a:rPr>
                        <a:t>Infections </a:t>
                      </a:r>
                      <a:endParaRPr lang="en-US" sz="1600" b="0" kern="1200" dirty="0">
                        <a:solidFill>
                          <a:schemeClr val="bg1"/>
                        </a:solidFill>
                        <a:latin typeface="Calibri" panose="020F0502020204030204" pitchFamily="34" charset="0"/>
                        <a:ea typeface="+mn-ea"/>
                        <a:cs typeface="Calibri" panose="020F0502020204030204" pitchFamily="34" charset="0"/>
                      </a:endParaRPr>
                    </a:p>
                  </a:txBody>
                  <a:tcPr marL="88999" marR="88999"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CF"/>
                    </a:solidFill>
                  </a:tcPr>
                </a:tc>
                <a:tc hMerge="1">
                  <a:txBody>
                    <a:bodyPr/>
                    <a:lstStyle/>
                    <a:p>
                      <a:endParaRPr lang="en-US"/>
                    </a:p>
                  </a:txBody>
                  <a:tcPr/>
                </a:tc>
                <a:extLst>
                  <a:ext uri="{0D108BD9-81ED-4DB2-BD59-A6C34878D82A}">
                    <a16:rowId xmlns:a16="http://schemas.microsoft.com/office/drawing/2014/main" val="2845442523"/>
                  </a:ext>
                </a:extLst>
              </a:tr>
              <a:tr h="651648">
                <a:tc>
                  <a:txBody>
                    <a:bodyPr/>
                    <a:lstStyle/>
                    <a:p>
                      <a:pPr marL="0" algn="l" defTabSz="914400" rtl="0" eaLnBrk="1" latinLnBrk="0" hangingPunct="1">
                        <a:spcBef>
                          <a:spcPts val="0"/>
                        </a:spcBef>
                      </a:pPr>
                      <a:r>
                        <a:rPr lang="en-US" sz="1600" b="1" kern="1200" dirty="0">
                          <a:solidFill>
                            <a:schemeClr val="bg1"/>
                          </a:solidFill>
                          <a:latin typeface="Calibri" panose="020F0502020204030204" pitchFamily="34" charset="0"/>
                          <a:cs typeface="Calibri" panose="020F0502020204030204" pitchFamily="34" charset="0"/>
                        </a:rPr>
                        <a:t>Recommended monitoring</a:t>
                      </a:r>
                      <a:endParaRPr lang="en-US" sz="1600" b="1" kern="1200" dirty="0">
                        <a:solidFill>
                          <a:schemeClr val="bg1"/>
                        </a:solidFill>
                        <a:latin typeface="Calibri" panose="020F0502020204030204" pitchFamily="34" charset="0"/>
                        <a:ea typeface="+mn-ea"/>
                        <a:cs typeface="Calibri" panose="020F0502020204030204" pitchFamily="34" charset="0"/>
                      </a:endParaRPr>
                    </a:p>
                  </a:txBody>
                  <a:tcPr marL="88999" marR="88999" marT="45708" marB="45708">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gridSpan="2">
                  <a:txBody>
                    <a:bodyPr/>
                    <a:lstStyle/>
                    <a:p>
                      <a:pPr marL="0" marR="0" lvl="0" indent="0" algn="l" defTabSz="914400" rtl="0" eaLnBrk="1" fontAlgn="base" latinLnBrk="0" hangingPunct="1">
                        <a:lnSpc>
                          <a:spcPct val="100000"/>
                        </a:lnSpc>
                        <a:spcBef>
                          <a:spcPts val="600"/>
                        </a:spcBef>
                        <a:spcAft>
                          <a:spcPct val="0"/>
                        </a:spcAft>
                        <a:buClrTx/>
                        <a:buSzTx/>
                        <a:buFontTx/>
                        <a:buNone/>
                        <a:tabLst/>
                      </a:pPr>
                      <a:r>
                        <a:rPr lang="en-US" sz="1600" b="0" kern="1200" dirty="0">
                          <a:solidFill>
                            <a:schemeClr val="bg1"/>
                          </a:solidFill>
                          <a:latin typeface="Calibri" panose="020F0502020204030204" pitchFamily="34" charset="0"/>
                          <a:cs typeface="Calibri" panose="020F0502020204030204" pitchFamily="34" charset="0"/>
                        </a:rPr>
                        <a:t>Monitor patients at baseline and during treatment for cytopenia, neutropenia, hyponatremia, infections</a:t>
                      </a:r>
                    </a:p>
                    <a:p>
                      <a:pPr marL="0" marR="0" lvl="0" indent="0" algn="l" defTabSz="914400" rtl="0" eaLnBrk="1" fontAlgn="base" latinLnBrk="0" hangingPunct="1">
                        <a:lnSpc>
                          <a:spcPct val="100000"/>
                        </a:lnSpc>
                        <a:spcBef>
                          <a:spcPts val="600"/>
                        </a:spcBef>
                        <a:spcAft>
                          <a:spcPct val="0"/>
                        </a:spcAft>
                        <a:buClrTx/>
                        <a:buSzTx/>
                        <a:buFontTx/>
                        <a:buNone/>
                        <a:tabLst/>
                      </a:pPr>
                      <a:r>
                        <a:rPr lang="en-US" sz="1600" b="0" kern="1200" dirty="0">
                          <a:solidFill>
                            <a:schemeClr val="bg1"/>
                          </a:solidFill>
                          <a:latin typeface="Calibri" panose="020F0502020204030204" pitchFamily="34" charset="0"/>
                          <a:cs typeface="Calibri" panose="020F0502020204030204" pitchFamily="34" charset="0"/>
                        </a:rPr>
                        <a:t>Monitor patients’ body weight and potential for dehydration</a:t>
                      </a:r>
                    </a:p>
                    <a:p>
                      <a:pPr marL="0" marR="0" lvl="0" indent="0" algn="l" defTabSz="457200" rtl="0" eaLnBrk="1" fontAlgn="base" latinLnBrk="0" hangingPunct="1">
                        <a:lnSpc>
                          <a:spcPct val="100000"/>
                        </a:lnSpc>
                        <a:spcBef>
                          <a:spcPts val="300"/>
                        </a:spcBef>
                        <a:spcAft>
                          <a:spcPct val="0"/>
                        </a:spcAft>
                        <a:buClrTx/>
                        <a:buSzTx/>
                        <a:buFont typeface="Arial" panose="020B0604020202020204" pitchFamily="34" charset="0"/>
                        <a:buNone/>
                        <a:tabLst/>
                      </a:pPr>
                      <a:r>
                        <a:rPr lang="en-US" sz="1600" b="0" i="1" kern="1200" baseline="0" dirty="0">
                          <a:solidFill>
                            <a:schemeClr val="bg1"/>
                          </a:solidFill>
                          <a:latin typeface="Calibri" panose="020F0502020204030204" pitchFamily="34" charset="0"/>
                          <a:cs typeface="Calibri" panose="020F0502020204030204" pitchFamily="34" charset="0"/>
                        </a:rPr>
                        <a:t>Provide antiemetic (and antidiarrheal) prophylaxis</a:t>
                      </a:r>
                      <a:r>
                        <a:rPr lang="en-US" sz="1600" b="0" kern="1200" baseline="0" dirty="0">
                          <a:solidFill>
                            <a:schemeClr val="bg1"/>
                          </a:solidFill>
                          <a:latin typeface="Calibri" panose="020F0502020204030204" pitchFamily="34" charset="0"/>
                          <a:cs typeface="Calibri" panose="020F0502020204030204" pitchFamily="34" charset="0"/>
                        </a:rPr>
                        <a:t>; consider IV hydration for patients at risk of dehydration</a:t>
                      </a:r>
                    </a:p>
                    <a:p>
                      <a:pPr marL="0" marR="0" lvl="0" indent="0" algn="l" defTabSz="457200" rtl="0" eaLnBrk="1" fontAlgn="base" latinLnBrk="0" hangingPunct="1">
                        <a:lnSpc>
                          <a:spcPct val="100000"/>
                        </a:lnSpc>
                        <a:spcBef>
                          <a:spcPts val="300"/>
                        </a:spcBef>
                        <a:spcAft>
                          <a:spcPct val="0"/>
                        </a:spcAft>
                        <a:buClrTx/>
                        <a:buSzTx/>
                        <a:buFont typeface="Arial" panose="020B0604020202020204" pitchFamily="34" charset="0"/>
                        <a:buNone/>
                        <a:tabLst/>
                      </a:pPr>
                      <a:r>
                        <a:rPr lang="en-US" sz="1600" b="0" i="1" kern="1200" baseline="0" dirty="0">
                          <a:solidFill>
                            <a:schemeClr val="bg1"/>
                          </a:solidFill>
                          <a:latin typeface="Calibri" panose="020F0502020204030204" pitchFamily="34" charset="0"/>
                          <a:cs typeface="Calibri" panose="020F0502020204030204" pitchFamily="34" charset="0"/>
                        </a:rPr>
                        <a:t>Consider starting selinexor therapy at reduced dose of 80 mg once weekly</a:t>
                      </a:r>
                      <a:endParaRPr lang="en-US" sz="1600" b="0" i="1" kern="1200" baseline="0" dirty="0">
                        <a:solidFill>
                          <a:schemeClr val="bg1"/>
                        </a:solidFill>
                        <a:latin typeface="Calibri" panose="020F0502020204030204" pitchFamily="34" charset="0"/>
                        <a:ea typeface="+mn-ea"/>
                        <a:cs typeface="Calibri" panose="020F0502020204030204" pitchFamily="34" charset="0"/>
                      </a:endParaRPr>
                    </a:p>
                  </a:txBody>
                  <a:tcPr marL="88999" marR="88999" marT="45708" marB="45708">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2F2F2"/>
                    </a:solidFill>
                  </a:tcPr>
                </a:tc>
                <a:tc hMerge="1">
                  <a:txBody>
                    <a:bodyPr/>
                    <a:lstStyle/>
                    <a:p>
                      <a:endParaRPr lang="en-US"/>
                    </a:p>
                  </a:txBody>
                  <a:tcPr/>
                </a:tc>
                <a:extLst>
                  <a:ext uri="{0D108BD9-81ED-4DB2-BD59-A6C34878D82A}">
                    <a16:rowId xmlns:a16="http://schemas.microsoft.com/office/drawing/2014/main" val="2718562551"/>
                  </a:ext>
                </a:extLst>
              </a:tr>
              <a:tr h="781980">
                <a:tc>
                  <a:txBody>
                    <a:bodyPr/>
                    <a:lstStyle/>
                    <a:p>
                      <a:pPr marL="0" algn="l" defTabSz="914400" rtl="0" eaLnBrk="1" latinLnBrk="0" hangingPunct="1">
                        <a:spcBef>
                          <a:spcPts val="0"/>
                        </a:spcBef>
                      </a:pPr>
                      <a:r>
                        <a:rPr lang="en-US" sz="1600" b="1" kern="1200" dirty="0">
                          <a:solidFill>
                            <a:schemeClr val="bg1"/>
                          </a:solidFill>
                          <a:latin typeface="Calibri" panose="020F0502020204030204" pitchFamily="34" charset="0"/>
                          <a:cs typeface="Calibri" panose="020F0502020204030204" pitchFamily="34" charset="0"/>
                        </a:rPr>
                        <a:t>Recommended </a:t>
                      </a:r>
                      <a:br>
                        <a:rPr lang="en-US" sz="1600" b="1" kern="1200" dirty="0">
                          <a:solidFill>
                            <a:schemeClr val="bg1"/>
                          </a:solidFill>
                          <a:latin typeface="Calibri" panose="020F0502020204030204" pitchFamily="34" charset="0"/>
                          <a:cs typeface="Calibri" panose="020F0502020204030204" pitchFamily="34" charset="0"/>
                        </a:rPr>
                      </a:br>
                      <a:r>
                        <a:rPr lang="en-US" sz="1600" b="1" kern="1200" dirty="0">
                          <a:solidFill>
                            <a:schemeClr val="bg1"/>
                          </a:solidFill>
                          <a:latin typeface="Calibri" panose="020F0502020204030204" pitchFamily="34" charset="0"/>
                          <a:cs typeface="Calibri" panose="020F0502020204030204" pitchFamily="34" charset="0"/>
                        </a:rPr>
                        <a:t>dose reductions</a:t>
                      </a:r>
                      <a:endParaRPr lang="en-US" sz="1600" b="1" kern="1200" dirty="0">
                        <a:solidFill>
                          <a:schemeClr val="bg1"/>
                        </a:solidFill>
                        <a:latin typeface="Calibri" panose="020F0502020204030204" pitchFamily="34" charset="0"/>
                        <a:ea typeface="+mn-ea"/>
                        <a:cs typeface="Calibri" panose="020F0502020204030204" pitchFamily="34" charset="0"/>
                      </a:endParaRPr>
                    </a:p>
                  </a:txBody>
                  <a:tcPr marL="88999" marR="88999" marT="45708" marB="45708">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l" defTabSz="457200" rtl="0" eaLnBrk="1" fontAlgn="base" latinLnBrk="0" hangingPunct="1">
                        <a:lnSpc>
                          <a:spcPct val="100000"/>
                        </a:lnSpc>
                        <a:spcBef>
                          <a:spcPts val="300"/>
                        </a:spcBef>
                        <a:spcAft>
                          <a:spcPct val="0"/>
                        </a:spcAft>
                        <a:buClrTx/>
                        <a:buSzTx/>
                        <a:buFont typeface="Arial" panose="020B0604020202020204" pitchFamily="34" charset="0"/>
                        <a:buNone/>
                        <a:tabLst/>
                      </a:pPr>
                      <a:r>
                        <a:rPr kumimoji="0" lang="en-US" sz="16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Starting dose (SVd): 100 mg once weekly</a:t>
                      </a:r>
                    </a:p>
                    <a:p>
                      <a:pPr marL="285750" marR="0" lvl="0" indent="-285750" algn="l" defTabSz="457200" rtl="0" eaLnBrk="1" fontAlgn="base" latinLnBrk="0" hangingPunct="1">
                        <a:lnSpc>
                          <a:spcPct val="100000"/>
                        </a:lnSpc>
                        <a:spcBef>
                          <a:spcPts val="300"/>
                        </a:spcBef>
                        <a:spcAft>
                          <a:spcPct val="0"/>
                        </a:spcAft>
                        <a:buClrTx/>
                        <a:buSzTx/>
                        <a:buFont typeface="Wingdings" panose="05000000000000000000" pitchFamily="2" charset="2"/>
                        <a:buChar char="§"/>
                        <a:tabLst/>
                      </a:pPr>
                      <a:r>
                        <a:rPr kumimoji="0" lang="en-US" sz="16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First: 80 mg once weekly</a:t>
                      </a:r>
                    </a:p>
                    <a:p>
                      <a:pPr marL="285750" marR="0" lvl="0" indent="-285750" algn="l" defTabSz="457200" rtl="0" eaLnBrk="1" fontAlgn="base" latinLnBrk="0" hangingPunct="1">
                        <a:lnSpc>
                          <a:spcPct val="100000"/>
                        </a:lnSpc>
                        <a:spcBef>
                          <a:spcPts val="300"/>
                        </a:spcBef>
                        <a:spcAft>
                          <a:spcPct val="0"/>
                        </a:spcAft>
                        <a:buClrTx/>
                        <a:buSzTx/>
                        <a:buFont typeface="Wingdings" panose="05000000000000000000" pitchFamily="2" charset="2"/>
                        <a:buChar char="§"/>
                        <a:tabLst/>
                      </a:pPr>
                      <a:r>
                        <a:rPr kumimoji="0" lang="en-US" sz="16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Second: 60 mg once weekly</a:t>
                      </a:r>
                    </a:p>
                    <a:p>
                      <a:pPr marL="285750" marR="0" lvl="0" indent="-285750" algn="l" defTabSz="457200" rtl="0" eaLnBrk="1" fontAlgn="base" latinLnBrk="0" hangingPunct="1">
                        <a:lnSpc>
                          <a:spcPct val="100000"/>
                        </a:lnSpc>
                        <a:spcBef>
                          <a:spcPts val="300"/>
                        </a:spcBef>
                        <a:spcAft>
                          <a:spcPct val="0"/>
                        </a:spcAft>
                        <a:buClrTx/>
                        <a:buSzTx/>
                        <a:buFont typeface="Wingdings" panose="05000000000000000000" pitchFamily="2" charset="2"/>
                        <a:buChar char="§"/>
                        <a:tabLst/>
                      </a:pPr>
                      <a:r>
                        <a:rPr kumimoji="0" lang="en-US" sz="16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Third: 40 mg once weekly </a:t>
                      </a:r>
                    </a:p>
                    <a:p>
                      <a:pPr marL="285750" marR="0" lvl="0" indent="-285750" algn="l" defTabSz="457200" rtl="0" eaLnBrk="1" fontAlgn="base" latinLnBrk="0" hangingPunct="1">
                        <a:lnSpc>
                          <a:spcPct val="100000"/>
                        </a:lnSpc>
                        <a:spcBef>
                          <a:spcPts val="300"/>
                        </a:spcBef>
                        <a:spcAft>
                          <a:spcPct val="0"/>
                        </a:spcAft>
                        <a:buClrTx/>
                        <a:buSzTx/>
                        <a:buFont typeface="Wingdings" panose="05000000000000000000" pitchFamily="2" charset="2"/>
                        <a:buChar char="§"/>
                        <a:tabLst/>
                      </a:pPr>
                      <a:r>
                        <a:rPr kumimoji="0" lang="en-US" sz="16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Discontinue after third reduction</a:t>
                      </a:r>
                      <a:endParaRPr kumimoji="0" lang="en-US" sz="1600" b="0" i="0" u="none" strike="noStrike" kern="1200" cap="none" normalizeH="0" baseline="0" dirty="0">
                        <a:ln>
                          <a:noFill/>
                        </a:ln>
                        <a:solidFill>
                          <a:schemeClr val="bg1"/>
                        </a:solidFill>
                        <a:effectLst/>
                        <a:latin typeface="Calibri" panose="020F0502020204030204" pitchFamily="34" charset="0"/>
                        <a:ea typeface="MS PGothic" pitchFamily="34" charset="-128"/>
                        <a:cs typeface="Calibri" panose="020F0502020204030204" pitchFamily="34" charset="0"/>
                      </a:endParaRPr>
                    </a:p>
                  </a:txBody>
                  <a:tcPr marL="88999" marR="88999" marT="45708" marB="45708">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p>
                      <a:pPr marL="0" marR="0" lvl="0" indent="0" algn="l" defTabSz="457200" rtl="0" eaLnBrk="1" fontAlgn="base" latinLnBrk="0" hangingPunct="1">
                        <a:lnSpc>
                          <a:spcPct val="100000"/>
                        </a:lnSpc>
                        <a:spcBef>
                          <a:spcPts val="300"/>
                        </a:spcBef>
                        <a:spcAft>
                          <a:spcPct val="0"/>
                        </a:spcAft>
                        <a:buClrTx/>
                        <a:buSzTx/>
                        <a:buFont typeface="Arial" panose="020B0604020202020204" pitchFamily="34" charset="0"/>
                        <a:buNone/>
                        <a:tabLst/>
                      </a:pPr>
                      <a:r>
                        <a:rPr kumimoji="0" lang="en-US" sz="16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Starting dose (Sd): 80 mg Days 1 and 3 of each wk</a:t>
                      </a:r>
                    </a:p>
                    <a:p>
                      <a:pPr marL="285750" marR="0" lvl="0" indent="-285750" algn="l" defTabSz="457200" rtl="0" eaLnBrk="1" fontAlgn="base" latinLnBrk="0" hangingPunct="1">
                        <a:lnSpc>
                          <a:spcPct val="100000"/>
                        </a:lnSpc>
                        <a:spcBef>
                          <a:spcPts val="300"/>
                        </a:spcBef>
                        <a:spcAft>
                          <a:spcPct val="0"/>
                        </a:spcAft>
                        <a:buClrTx/>
                        <a:buSzTx/>
                        <a:buFont typeface="Wingdings" panose="05000000000000000000" pitchFamily="2" charset="2"/>
                        <a:buChar char="§"/>
                        <a:tabLst/>
                      </a:pPr>
                      <a:r>
                        <a:rPr kumimoji="0" lang="en-US" sz="16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First: 100 mg once weekly</a:t>
                      </a:r>
                    </a:p>
                    <a:p>
                      <a:pPr marL="285750" marR="0" lvl="0" indent="-285750" algn="l" defTabSz="457200" rtl="0" eaLnBrk="1" fontAlgn="base" latinLnBrk="0" hangingPunct="1">
                        <a:lnSpc>
                          <a:spcPct val="100000"/>
                        </a:lnSpc>
                        <a:spcBef>
                          <a:spcPts val="300"/>
                        </a:spcBef>
                        <a:spcAft>
                          <a:spcPct val="0"/>
                        </a:spcAft>
                        <a:buClrTx/>
                        <a:buSzTx/>
                        <a:buFont typeface="Wingdings" panose="05000000000000000000" pitchFamily="2" charset="2"/>
                        <a:buChar char="§"/>
                        <a:tabLst/>
                      </a:pPr>
                      <a:r>
                        <a:rPr kumimoji="0" lang="en-US" sz="16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Second: 80 mg once weekly</a:t>
                      </a:r>
                    </a:p>
                    <a:p>
                      <a:pPr marL="285750" marR="0" lvl="0" indent="-285750" algn="l" defTabSz="457200" rtl="0" eaLnBrk="1" fontAlgn="base" latinLnBrk="0" hangingPunct="1">
                        <a:lnSpc>
                          <a:spcPct val="100000"/>
                        </a:lnSpc>
                        <a:spcBef>
                          <a:spcPts val="300"/>
                        </a:spcBef>
                        <a:spcAft>
                          <a:spcPct val="0"/>
                        </a:spcAft>
                        <a:buClrTx/>
                        <a:buSzTx/>
                        <a:buFont typeface="Wingdings" panose="05000000000000000000" pitchFamily="2" charset="2"/>
                        <a:buChar char="§"/>
                        <a:tabLst/>
                      </a:pPr>
                      <a:r>
                        <a:rPr kumimoji="0" lang="en-US" sz="16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Third: 60 mg once weekly</a:t>
                      </a:r>
                    </a:p>
                    <a:p>
                      <a:pPr marL="285750" marR="0" lvl="0" indent="-285750" algn="l" defTabSz="457200" rtl="0" eaLnBrk="1" fontAlgn="base" latinLnBrk="0" hangingPunct="1">
                        <a:lnSpc>
                          <a:spcPct val="100000"/>
                        </a:lnSpc>
                        <a:spcBef>
                          <a:spcPts val="300"/>
                        </a:spcBef>
                        <a:spcAft>
                          <a:spcPct val="0"/>
                        </a:spcAft>
                        <a:buClrTx/>
                        <a:buSzTx/>
                        <a:buFont typeface="Wingdings" panose="05000000000000000000" pitchFamily="2" charset="2"/>
                        <a:buChar char="§"/>
                        <a:tabLst/>
                      </a:pPr>
                      <a:r>
                        <a:rPr kumimoji="0" lang="en-US" sz="1600" b="0" u="none" strike="noStrike" kern="1200" cap="none" normalizeH="0" baseline="0" dirty="0">
                          <a:ln>
                            <a:noFill/>
                          </a:ln>
                          <a:solidFill>
                            <a:schemeClr val="bg1"/>
                          </a:solidFill>
                          <a:effectLst/>
                          <a:latin typeface="Calibri" panose="020F0502020204030204" pitchFamily="34" charset="0"/>
                          <a:cs typeface="Calibri" panose="020F0502020204030204" pitchFamily="34" charset="0"/>
                        </a:rPr>
                        <a:t>Discontinue after third reduction</a:t>
                      </a:r>
                      <a:endParaRPr kumimoji="0" lang="en-US" sz="1600" b="0" i="0" u="none" strike="noStrike" kern="1200" cap="none" normalizeH="0" baseline="0" dirty="0">
                        <a:ln>
                          <a:noFill/>
                        </a:ln>
                        <a:solidFill>
                          <a:schemeClr val="bg1"/>
                        </a:solidFill>
                        <a:effectLst/>
                        <a:latin typeface="Calibri" panose="020F0502020204030204" pitchFamily="34" charset="0"/>
                        <a:ea typeface="MS PGothic" pitchFamily="34" charset="-128"/>
                        <a:cs typeface="Calibri" panose="020F0502020204030204" pitchFamily="34" charset="0"/>
                      </a:endParaRPr>
                    </a:p>
                  </a:txBody>
                  <a:tcPr marL="88999" marR="88999" marT="45708" marB="45708">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309554961"/>
                  </a:ext>
                </a:extLst>
              </a:tr>
            </a:tbl>
          </a:graphicData>
        </a:graphic>
      </p:graphicFrame>
      <p:sp>
        <p:nvSpPr>
          <p:cNvPr id="6" name="Text Box 11">
            <a:extLst>
              <a:ext uri="{FF2B5EF4-FFF2-40B4-BE49-F238E27FC236}">
                <a16:creationId xmlns:a16="http://schemas.microsoft.com/office/drawing/2014/main" id="{5B7F75DC-3B2C-4EB6-9045-5445BFD7FD24}"/>
              </a:ext>
            </a:extLst>
          </p:cNvPr>
          <p:cNvSpPr txBox="1">
            <a:spLocks noChangeArrowheads="1"/>
          </p:cNvSpPr>
          <p:nvPr/>
        </p:nvSpPr>
        <p:spPr bwMode="auto">
          <a:xfrm>
            <a:off x="414339" y="6370238"/>
            <a:ext cx="72508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2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Selinexor PI. Gavriatopoulou. Leukemia. 2020;34:2430.</a:t>
            </a:r>
          </a:p>
        </p:txBody>
      </p:sp>
      <p:grpSp>
        <p:nvGrpSpPr>
          <p:cNvPr id="7" name="Group 6">
            <a:extLst>
              <a:ext uri="{FF2B5EF4-FFF2-40B4-BE49-F238E27FC236}">
                <a16:creationId xmlns:a16="http://schemas.microsoft.com/office/drawing/2014/main" id="{D1498249-BBA6-F3CD-6D2B-E427F42C9D2F}"/>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A23EDFEF-E787-4E46-BA54-7CFC3F678E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CFC6D55A-36E1-E1EA-8932-003E7987BAE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67628955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 name="Group 100">
            <a:extLst>
              <a:ext uri="{FF2B5EF4-FFF2-40B4-BE49-F238E27FC236}">
                <a16:creationId xmlns:a16="http://schemas.microsoft.com/office/drawing/2014/main" id="{144AD739-6738-3F0F-D2F2-9FC3AB361E81}"/>
              </a:ext>
            </a:extLst>
          </p:cNvPr>
          <p:cNvGrpSpPr/>
          <p:nvPr/>
        </p:nvGrpSpPr>
        <p:grpSpPr>
          <a:xfrm>
            <a:off x="1534266" y="3864428"/>
            <a:ext cx="914400" cy="1338943"/>
            <a:chOff x="1730210" y="3864428"/>
            <a:chExt cx="914400" cy="1338943"/>
          </a:xfrm>
        </p:grpSpPr>
        <p:grpSp>
          <p:nvGrpSpPr>
            <p:cNvPr id="87" name="Group 86">
              <a:extLst>
                <a:ext uri="{FF2B5EF4-FFF2-40B4-BE49-F238E27FC236}">
                  <a16:creationId xmlns:a16="http://schemas.microsoft.com/office/drawing/2014/main" id="{6C6E077C-898B-A850-2364-38B0E31563E0}"/>
                </a:ext>
              </a:extLst>
            </p:cNvPr>
            <p:cNvGrpSpPr/>
            <p:nvPr/>
          </p:nvGrpSpPr>
          <p:grpSpPr>
            <a:xfrm>
              <a:off x="1730210" y="3864428"/>
              <a:ext cx="914400" cy="1338942"/>
              <a:chOff x="7794172" y="3875314"/>
              <a:chExt cx="914400" cy="1338942"/>
            </a:xfrm>
          </p:grpSpPr>
          <p:sp>
            <p:nvSpPr>
              <p:cNvPr id="88" name="Rectangle 87">
                <a:extLst>
                  <a:ext uri="{FF2B5EF4-FFF2-40B4-BE49-F238E27FC236}">
                    <a16:creationId xmlns:a16="http://schemas.microsoft.com/office/drawing/2014/main" id="{E0F06A1C-C274-0BFC-34FB-AEF7A25AC088}"/>
                  </a:ext>
                </a:extLst>
              </p:cNvPr>
              <p:cNvSpPr/>
              <p:nvPr/>
            </p:nvSpPr>
            <p:spPr bwMode="auto">
              <a:xfrm>
                <a:off x="7794172" y="3875314"/>
                <a:ext cx="914400" cy="1317171"/>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Rectangle 88">
                <a:extLst>
                  <a:ext uri="{FF2B5EF4-FFF2-40B4-BE49-F238E27FC236}">
                    <a16:creationId xmlns:a16="http://schemas.microsoft.com/office/drawing/2014/main" id="{D40B6B4B-EA0A-0900-D8E5-B19183DE63C5}"/>
                  </a:ext>
                </a:extLst>
              </p:cNvPr>
              <p:cNvSpPr/>
              <p:nvPr/>
            </p:nvSpPr>
            <p:spPr bwMode="auto">
              <a:xfrm>
                <a:off x="7794172" y="4071256"/>
                <a:ext cx="914400" cy="112122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Rectangle 89">
                <a:extLst>
                  <a:ext uri="{FF2B5EF4-FFF2-40B4-BE49-F238E27FC236}">
                    <a16:creationId xmlns:a16="http://schemas.microsoft.com/office/drawing/2014/main" id="{535B63FA-2B00-DF54-E807-47788A6B5398}"/>
                  </a:ext>
                </a:extLst>
              </p:cNvPr>
              <p:cNvSpPr/>
              <p:nvPr/>
            </p:nvSpPr>
            <p:spPr bwMode="auto">
              <a:xfrm>
                <a:off x="7794172" y="4256315"/>
                <a:ext cx="914400" cy="95794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00" name="Rectangle 99">
              <a:extLst>
                <a:ext uri="{FF2B5EF4-FFF2-40B4-BE49-F238E27FC236}">
                  <a16:creationId xmlns:a16="http://schemas.microsoft.com/office/drawing/2014/main" id="{523F5B69-AD98-2CCB-284C-F137AB5536F8}"/>
                </a:ext>
              </a:extLst>
            </p:cNvPr>
            <p:cNvSpPr/>
            <p:nvPr/>
          </p:nvSpPr>
          <p:spPr bwMode="auto">
            <a:xfrm>
              <a:off x="1730210" y="4822371"/>
              <a:ext cx="914400" cy="381000"/>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07" name="Group 106">
            <a:extLst>
              <a:ext uri="{FF2B5EF4-FFF2-40B4-BE49-F238E27FC236}">
                <a16:creationId xmlns:a16="http://schemas.microsoft.com/office/drawing/2014/main" id="{DB21D7A8-3209-847C-067A-19F2889BDC3B}"/>
              </a:ext>
            </a:extLst>
          </p:cNvPr>
          <p:cNvGrpSpPr/>
          <p:nvPr/>
        </p:nvGrpSpPr>
        <p:grpSpPr>
          <a:xfrm>
            <a:off x="2905866" y="2677886"/>
            <a:ext cx="914400" cy="2536370"/>
            <a:chOff x="1730210" y="2667000"/>
            <a:chExt cx="914400" cy="2536370"/>
          </a:xfrm>
        </p:grpSpPr>
        <p:grpSp>
          <p:nvGrpSpPr>
            <p:cNvPr id="108" name="Group 107">
              <a:extLst>
                <a:ext uri="{FF2B5EF4-FFF2-40B4-BE49-F238E27FC236}">
                  <a16:creationId xmlns:a16="http://schemas.microsoft.com/office/drawing/2014/main" id="{862E7903-2DD7-3622-2EC6-29880835AFE5}"/>
                </a:ext>
              </a:extLst>
            </p:cNvPr>
            <p:cNvGrpSpPr/>
            <p:nvPr/>
          </p:nvGrpSpPr>
          <p:grpSpPr>
            <a:xfrm>
              <a:off x="1730210" y="2667000"/>
              <a:ext cx="914400" cy="2536370"/>
              <a:chOff x="7794172" y="2677886"/>
              <a:chExt cx="914400" cy="2536370"/>
            </a:xfrm>
          </p:grpSpPr>
          <p:sp>
            <p:nvSpPr>
              <p:cNvPr id="110" name="Rectangle 109">
                <a:extLst>
                  <a:ext uri="{FF2B5EF4-FFF2-40B4-BE49-F238E27FC236}">
                    <a16:creationId xmlns:a16="http://schemas.microsoft.com/office/drawing/2014/main" id="{2FA29C62-11EF-10BD-10E2-A7FBADC8F298}"/>
                  </a:ext>
                </a:extLst>
              </p:cNvPr>
              <p:cNvSpPr/>
              <p:nvPr/>
            </p:nvSpPr>
            <p:spPr bwMode="auto">
              <a:xfrm>
                <a:off x="7794172" y="2677886"/>
                <a:ext cx="914400" cy="2514600"/>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Rectangle 110">
                <a:extLst>
                  <a:ext uri="{FF2B5EF4-FFF2-40B4-BE49-F238E27FC236}">
                    <a16:creationId xmlns:a16="http://schemas.microsoft.com/office/drawing/2014/main" id="{808E9A2F-C7D0-3915-8007-C4F309080169}"/>
                  </a:ext>
                </a:extLst>
              </p:cNvPr>
              <p:cNvSpPr/>
              <p:nvPr/>
            </p:nvSpPr>
            <p:spPr bwMode="auto">
              <a:xfrm>
                <a:off x="7794172" y="2895600"/>
                <a:ext cx="914400" cy="229688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Rectangle 111">
                <a:extLst>
                  <a:ext uri="{FF2B5EF4-FFF2-40B4-BE49-F238E27FC236}">
                    <a16:creationId xmlns:a16="http://schemas.microsoft.com/office/drawing/2014/main" id="{A5AF9624-0F85-456D-1463-E2D99535049D}"/>
                  </a:ext>
                </a:extLst>
              </p:cNvPr>
              <p:cNvSpPr/>
              <p:nvPr/>
            </p:nvSpPr>
            <p:spPr bwMode="auto">
              <a:xfrm>
                <a:off x="7794172" y="3320143"/>
                <a:ext cx="914400" cy="1894113"/>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09" name="Rectangle 108">
              <a:extLst>
                <a:ext uri="{FF2B5EF4-FFF2-40B4-BE49-F238E27FC236}">
                  <a16:creationId xmlns:a16="http://schemas.microsoft.com/office/drawing/2014/main" id="{9E2395D2-83D9-B11C-560E-9BA258F487CC}"/>
                </a:ext>
              </a:extLst>
            </p:cNvPr>
            <p:cNvSpPr/>
            <p:nvPr/>
          </p:nvSpPr>
          <p:spPr bwMode="auto">
            <a:xfrm>
              <a:off x="1730210" y="4354285"/>
              <a:ext cx="914400" cy="838202"/>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15" name="Group 114">
            <a:extLst>
              <a:ext uri="{FF2B5EF4-FFF2-40B4-BE49-F238E27FC236}">
                <a16:creationId xmlns:a16="http://schemas.microsoft.com/office/drawing/2014/main" id="{62CDBE32-709B-27B3-7B9C-C04E5A80B7AC}"/>
              </a:ext>
            </a:extLst>
          </p:cNvPr>
          <p:cNvGrpSpPr/>
          <p:nvPr/>
        </p:nvGrpSpPr>
        <p:grpSpPr>
          <a:xfrm>
            <a:off x="4299238" y="4844142"/>
            <a:ext cx="914400" cy="348344"/>
            <a:chOff x="7794172" y="4855028"/>
            <a:chExt cx="914400" cy="348344"/>
          </a:xfrm>
        </p:grpSpPr>
        <p:sp>
          <p:nvSpPr>
            <p:cNvPr id="117" name="Rectangle 116">
              <a:extLst>
                <a:ext uri="{FF2B5EF4-FFF2-40B4-BE49-F238E27FC236}">
                  <a16:creationId xmlns:a16="http://schemas.microsoft.com/office/drawing/2014/main" id="{E3FD2F02-0AB4-0501-F377-56F67BED2747}"/>
                </a:ext>
              </a:extLst>
            </p:cNvPr>
            <p:cNvSpPr/>
            <p:nvPr/>
          </p:nvSpPr>
          <p:spPr bwMode="auto">
            <a:xfrm>
              <a:off x="7794172" y="4855028"/>
              <a:ext cx="914400" cy="337457"/>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Rectangle 118">
              <a:extLst>
                <a:ext uri="{FF2B5EF4-FFF2-40B4-BE49-F238E27FC236}">
                  <a16:creationId xmlns:a16="http://schemas.microsoft.com/office/drawing/2014/main" id="{943AA1F2-1EB0-A40D-7889-56C88C1B3D6E}"/>
                </a:ext>
              </a:extLst>
            </p:cNvPr>
            <p:cNvSpPr/>
            <p:nvPr/>
          </p:nvSpPr>
          <p:spPr bwMode="auto">
            <a:xfrm>
              <a:off x="7794172" y="5029200"/>
              <a:ext cx="914400" cy="17417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 name="Title 1">
            <a:extLst>
              <a:ext uri="{FF2B5EF4-FFF2-40B4-BE49-F238E27FC236}">
                <a16:creationId xmlns:a16="http://schemas.microsoft.com/office/drawing/2014/main" id="{2578E2F4-8138-4FF1-A953-9F18DEF6A1F1}"/>
              </a:ext>
            </a:extLst>
          </p:cNvPr>
          <p:cNvSpPr>
            <a:spLocks noGrp="1"/>
          </p:cNvSpPr>
          <p:nvPr>
            <p:ph type="title"/>
          </p:nvPr>
        </p:nvSpPr>
        <p:spPr/>
        <p:txBody>
          <a:bodyPr/>
          <a:lstStyle/>
          <a:p>
            <a:r>
              <a:rPr lang="en-US" dirty="0"/>
              <a:t>Targeting BCL2 With Venetoclax in Myeloma: </a:t>
            </a:r>
            <a:br>
              <a:rPr lang="en-US" dirty="0"/>
            </a:br>
            <a:r>
              <a:rPr lang="en-US" dirty="0"/>
              <a:t>Responses in Patients With t(11;14)</a:t>
            </a:r>
          </a:p>
        </p:txBody>
      </p:sp>
      <p:cxnSp>
        <p:nvCxnSpPr>
          <p:cNvPr id="13" name="Straight Connector 12">
            <a:extLst>
              <a:ext uri="{FF2B5EF4-FFF2-40B4-BE49-F238E27FC236}">
                <a16:creationId xmlns:a16="http://schemas.microsoft.com/office/drawing/2014/main" id="{0DF7DA01-5D0B-7D1C-5B10-54C72EDFF54B}"/>
              </a:ext>
            </a:extLst>
          </p:cNvPr>
          <p:cNvCxnSpPr>
            <a:cxnSpLocks/>
          </p:cNvCxnSpPr>
          <p:nvPr/>
        </p:nvCxnSpPr>
        <p:spPr bwMode="auto">
          <a:xfrm>
            <a:off x="7665588" y="2264228"/>
            <a:ext cx="0" cy="2939143"/>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B527569B-04BB-0106-85B0-24D130B8D2F8}"/>
              </a:ext>
            </a:extLst>
          </p:cNvPr>
          <p:cNvCxnSpPr>
            <a:cxnSpLocks/>
          </p:cNvCxnSpPr>
          <p:nvPr/>
        </p:nvCxnSpPr>
        <p:spPr bwMode="auto">
          <a:xfrm flipH="1">
            <a:off x="7589388" y="22751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8F6694FA-F302-DAD2-9BE8-15F3707B95C4}"/>
              </a:ext>
            </a:extLst>
          </p:cNvPr>
          <p:cNvCxnSpPr>
            <a:cxnSpLocks/>
          </p:cNvCxnSpPr>
          <p:nvPr/>
        </p:nvCxnSpPr>
        <p:spPr bwMode="auto">
          <a:xfrm flipH="1">
            <a:off x="7589388" y="276315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185AE87B-5BDE-F841-0BEA-161FE5A8619C}"/>
              </a:ext>
            </a:extLst>
          </p:cNvPr>
          <p:cNvCxnSpPr>
            <a:cxnSpLocks/>
          </p:cNvCxnSpPr>
          <p:nvPr/>
        </p:nvCxnSpPr>
        <p:spPr bwMode="auto">
          <a:xfrm flipH="1">
            <a:off x="7589388" y="325120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FEC607A6-E47C-6C33-13A5-01CF1AED5027}"/>
              </a:ext>
            </a:extLst>
          </p:cNvPr>
          <p:cNvCxnSpPr>
            <a:cxnSpLocks/>
          </p:cNvCxnSpPr>
          <p:nvPr/>
        </p:nvCxnSpPr>
        <p:spPr bwMode="auto">
          <a:xfrm flipH="1">
            <a:off x="7589388" y="37392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60718F42-184A-D69B-EBBF-2EDF1D28528F}"/>
              </a:ext>
            </a:extLst>
          </p:cNvPr>
          <p:cNvCxnSpPr>
            <a:cxnSpLocks/>
          </p:cNvCxnSpPr>
          <p:nvPr/>
        </p:nvCxnSpPr>
        <p:spPr bwMode="auto">
          <a:xfrm flipH="1">
            <a:off x="7589388" y="42272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F9FB2B2A-A503-96C3-30FA-ED50725B40B0}"/>
              </a:ext>
            </a:extLst>
          </p:cNvPr>
          <p:cNvCxnSpPr>
            <a:cxnSpLocks/>
          </p:cNvCxnSpPr>
          <p:nvPr/>
        </p:nvCxnSpPr>
        <p:spPr bwMode="auto">
          <a:xfrm flipH="1">
            <a:off x="7589388" y="47153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48DB953E-029B-C9B5-D235-ADE711129BEA}"/>
              </a:ext>
            </a:extLst>
          </p:cNvPr>
          <p:cNvCxnSpPr>
            <a:cxnSpLocks/>
          </p:cNvCxnSpPr>
          <p:nvPr/>
        </p:nvCxnSpPr>
        <p:spPr bwMode="auto">
          <a:xfrm flipH="1">
            <a:off x="7589388" y="520337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60F5A6E5-E0E8-107A-1F4B-57759A503A2B}"/>
              </a:ext>
            </a:extLst>
          </p:cNvPr>
          <p:cNvCxnSpPr>
            <a:cxnSpLocks/>
          </p:cNvCxnSpPr>
          <p:nvPr/>
        </p:nvCxnSpPr>
        <p:spPr bwMode="auto">
          <a:xfrm>
            <a:off x="8547328" y="519248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0B95F65-7006-20DE-466B-7E02DC27BC1C}"/>
              </a:ext>
            </a:extLst>
          </p:cNvPr>
          <p:cNvCxnSpPr>
            <a:cxnSpLocks/>
          </p:cNvCxnSpPr>
          <p:nvPr/>
        </p:nvCxnSpPr>
        <p:spPr bwMode="auto">
          <a:xfrm>
            <a:off x="10637385" y="5192485"/>
            <a:ext cx="0" cy="64008"/>
          </a:xfrm>
          <a:prstGeom prst="line">
            <a:avLst/>
          </a:prstGeom>
          <a:noFill/>
          <a:ln w="28575" cap="flat" cmpd="sng" algn="ctr">
            <a:solidFill>
              <a:schemeClr val="bg1"/>
            </a:solidFill>
            <a:prstDash val="solid"/>
            <a:round/>
            <a:headEnd type="none" w="med" len="med"/>
            <a:tailEnd type="none" w="med" len="med"/>
          </a:ln>
          <a:effectLst/>
        </p:spPr>
      </p:cxnSp>
      <p:sp>
        <p:nvSpPr>
          <p:cNvPr id="29" name="TextBox 28">
            <a:extLst>
              <a:ext uri="{FF2B5EF4-FFF2-40B4-BE49-F238E27FC236}">
                <a16:creationId xmlns:a16="http://schemas.microsoft.com/office/drawing/2014/main" id="{2B5760EE-F7D5-46AD-CB69-94189885A972}"/>
              </a:ext>
            </a:extLst>
          </p:cNvPr>
          <p:cNvSpPr txBox="1"/>
          <p:nvPr/>
        </p:nvSpPr>
        <p:spPr bwMode="auto">
          <a:xfrm>
            <a:off x="7393442" y="5246914"/>
            <a:ext cx="23295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Phase I: Ven/Dex</a:t>
            </a:r>
          </a:p>
        </p:txBody>
      </p:sp>
      <p:sp>
        <p:nvSpPr>
          <p:cNvPr id="30" name="TextBox 29">
            <a:extLst>
              <a:ext uri="{FF2B5EF4-FFF2-40B4-BE49-F238E27FC236}">
                <a16:creationId xmlns:a16="http://schemas.microsoft.com/office/drawing/2014/main" id="{8163A47D-AB31-2A95-E1AF-78407B74FDC8}"/>
              </a:ext>
            </a:extLst>
          </p:cNvPr>
          <p:cNvSpPr txBox="1"/>
          <p:nvPr/>
        </p:nvSpPr>
        <p:spPr bwMode="auto">
          <a:xfrm>
            <a:off x="9472614" y="5268685"/>
            <a:ext cx="23295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Phase II: Ven/Dex</a:t>
            </a:r>
          </a:p>
        </p:txBody>
      </p:sp>
      <p:sp>
        <p:nvSpPr>
          <p:cNvPr id="31" name="TextBox 30">
            <a:extLst>
              <a:ext uri="{FF2B5EF4-FFF2-40B4-BE49-F238E27FC236}">
                <a16:creationId xmlns:a16="http://schemas.microsoft.com/office/drawing/2014/main" id="{5CCD633A-AC6C-9392-E461-EFA943954E1E}"/>
              </a:ext>
            </a:extLst>
          </p:cNvPr>
          <p:cNvSpPr txBox="1"/>
          <p:nvPr/>
        </p:nvSpPr>
        <p:spPr bwMode="auto">
          <a:xfrm>
            <a:off x="6245988" y="5510871"/>
            <a:ext cx="18342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dirty="0">
                <a:solidFill>
                  <a:schemeClr val="bg1"/>
                </a:solidFill>
                <a:latin typeface="Calibri" panose="020F0502020204030204" pitchFamily="34" charset="0"/>
              </a:rPr>
              <a:t>Median No. Prior Lines (Range)</a:t>
            </a:r>
          </a:p>
        </p:txBody>
      </p:sp>
      <p:sp>
        <p:nvSpPr>
          <p:cNvPr id="32" name="TextBox 31">
            <a:extLst>
              <a:ext uri="{FF2B5EF4-FFF2-40B4-BE49-F238E27FC236}">
                <a16:creationId xmlns:a16="http://schemas.microsoft.com/office/drawing/2014/main" id="{3138C582-DE0D-DB42-E27E-E4D678D5A376}"/>
              </a:ext>
            </a:extLst>
          </p:cNvPr>
          <p:cNvSpPr txBox="1"/>
          <p:nvPr/>
        </p:nvSpPr>
        <p:spPr bwMode="auto">
          <a:xfrm>
            <a:off x="8106456" y="5729682"/>
            <a:ext cx="9035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 (1-8)</a:t>
            </a:r>
          </a:p>
        </p:txBody>
      </p:sp>
      <p:sp>
        <p:nvSpPr>
          <p:cNvPr id="33" name="TextBox 32">
            <a:extLst>
              <a:ext uri="{FF2B5EF4-FFF2-40B4-BE49-F238E27FC236}">
                <a16:creationId xmlns:a16="http://schemas.microsoft.com/office/drawing/2014/main" id="{18054CEB-5F3F-999D-530F-D5DD0AEDCC29}"/>
              </a:ext>
            </a:extLst>
          </p:cNvPr>
          <p:cNvSpPr txBox="1"/>
          <p:nvPr/>
        </p:nvSpPr>
        <p:spPr bwMode="auto">
          <a:xfrm>
            <a:off x="10087656" y="5729682"/>
            <a:ext cx="10994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 (2-12)</a:t>
            </a:r>
          </a:p>
        </p:txBody>
      </p:sp>
      <p:sp>
        <p:nvSpPr>
          <p:cNvPr id="35" name="TextBox 34">
            <a:extLst>
              <a:ext uri="{FF2B5EF4-FFF2-40B4-BE49-F238E27FC236}">
                <a16:creationId xmlns:a16="http://schemas.microsoft.com/office/drawing/2014/main" id="{3F7BF84E-4574-C76B-14CB-96771D231C0B}"/>
              </a:ext>
            </a:extLst>
          </p:cNvPr>
          <p:cNvSpPr txBox="1"/>
          <p:nvPr/>
        </p:nvSpPr>
        <p:spPr bwMode="auto">
          <a:xfrm>
            <a:off x="7001557" y="2090057"/>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6" name="TextBox 35">
            <a:extLst>
              <a:ext uri="{FF2B5EF4-FFF2-40B4-BE49-F238E27FC236}">
                <a16:creationId xmlns:a16="http://schemas.microsoft.com/office/drawing/2014/main" id="{146628AE-8477-BA30-93D0-88949EC9589B}"/>
              </a:ext>
            </a:extLst>
          </p:cNvPr>
          <p:cNvSpPr txBox="1"/>
          <p:nvPr/>
        </p:nvSpPr>
        <p:spPr bwMode="auto">
          <a:xfrm>
            <a:off x="7001557" y="2578100"/>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37" name="TextBox 36">
            <a:extLst>
              <a:ext uri="{FF2B5EF4-FFF2-40B4-BE49-F238E27FC236}">
                <a16:creationId xmlns:a16="http://schemas.microsoft.com/office/drawing/2014/main" id="{5398C9E5-96A0-CA8C-0EEA-C5AB7A2147B4}"/>
              </a:ext>
            </a:extLst>
          </p:cNvPr>
          <p:cNvSpPr txBox="1"/>
          <p:nvPr/>
        </p:nvSpPr>
        <p:spPr bwMode="auto">
          <a:xfrm>
            <a:off x="7001557" y="3066143"/>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8" name="TextBox 37">
            <a:extLst>
              <a:ext uri="{FF2B5EF4-FFF2-40B4-BE49-F238E27FC236}">
                <a16:creationId xmlns:a16="http://schemas.microsoft.com/office/drawing/2014/main" id="{CDA8A408-C0AA-9D77-99FB-3686DAF218E0}"/>
              </a:ext>
            </a:extLst>
          </p:cNvPr>
          <p:cNvSpPr txBox="1"/>
          <p:nvPr/>
        </p:nvSpPr>
        <p:spPr bwMode="auto">
          <a:xfrm>
            <a:off x="7001557" y="3554186"/>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39" name="TextBox 38">
            <a:extLst>
              <a:ext uri="{FF2B5EF4-FFF2-40B4-BE49-F238E27FC236}">
                <a16:creationId xmlns:a16="http://schemas.microsoft.com/office/drawing/2014/main" id="{664E28F5-A5A9-713F-1C82-68CDDEBF3B2A}"/>
              </a:ext>
            </a:extLst>
          </p:cNvPr>
          <p:cNvSpPr txBox="1"/>
          <p:nvPr/>
        </p:nvSpPr>
        <p:spPr bwMode="auto">
          <a:xfrm>
            <a:off x="7001557" y="4042229"/>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40" name="TextBox 39">
            <a:extLst>
              <a:ext uri="{FF2B5EF4-FFF2-40B4-BE49-F238E27FC236}">
                <a16:creationId xmlns:a16="http://schemas.microsoft.com/office/drawing/2014/main" id="{648A665F-CBD6-65EE-241F-4F0745226F8F}"/>
              </a:ext>
            </a:extLst>
          </p:cNvPr>
          <p:cNvSpPr txBox="1"/>
          <p:nvPr/>
        </p:nvSpPr>
        <p:spPr bwMode="auto">
          <a:xfrm>
            <a:off x="7001557" y="4530272"/>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41" name="TextBox 40">
            <a:extLst>
              <a:ext uri="{FF2B5EF4-FFF2-40B4-BE49-F238E27FC236}">
                <a16:creationId xmlns:a16="http://schemas.microsoft.com/office/drawing/2014/main" id="{8F7DEE9F-F94E-66FE-C7F2-B99312309B93}"/>
              </a:ext>
            </a:extLst>
          </p:cNvPr>
          <p:cNvSpPr txBox="1"/>
          <p:nvPr/>
        </p:nvSpPr>
        <p:spPr bwMode="auto">
          <a:xfrm>
            <a:off x="7001557" y="5018314"/>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2" name="TextBox 41">
            <a:extLst>
              <a:ext uri="{FF2B5EF4-FFF2-40B4-BE49-F238E27FC236}">
                <a16:creationId xmlns:a16="http://schemas.microsoft.com/office/drawing/2014/main" id="{0EB6DC00-525A-EE59-9DEF-E157416E48C3}"/>
              </a:ext>
            </a:extLst>
          </p:cNvPr>
          <p:cNvSpPr txBox="1"/>
          <p:nvPr/>
        </p:nvSpPr>
        <p:spPr bwMode="auto">
          <a:xfrm>
            <a:off x="7915956" y="1906815"/>
            <a:ext cx="1334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60%</a:t>
            </a:r>
          </a:p>
        </p:txBody>
      </p:sp>
      <p:sp>
        <p:nvSpPr>
          <p:cNvPr id="43" name="TextBox 42">
            <a:extLst>
              <a:ext uri="{FF2B5EF4-FFF2-40B4-BE49-F238E27FC236}">
                <a16:creationId xmlns:a16="http://schemas.microsoft.com/office/drawing/2014/main" id="{B38363C9-5B74-2040-4D31-32A2AA323C04}"/>
              </a:ext>
            </a:extLst>
          </p:cNvPr>
          <p:cNvSpPr txBox="1"/>
          <p:nvPr/>
        </p:nvSpPr>
        <p:spPr bwMode="auto">
          <a:xfrm>
            <a:off x="10016899" y="2472872"/>
            <a:ext cx="12409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48%</a:t>
            </a:r>
          </a:p>
        </p:txBody>
      </p:sp>
      <p:sp>
        <p:nvSpPr>
          <p:cNvPr id="44" name="TextBox 43">
            <a:extLst>
              <a:ext uri="{FF2B5EF4-FFF2-40B4-BE49-F238E27FC236}">
                <a16:creationId xmlns:a16="http://schemas.microsoft.com/office/drawing/2014/main" id="{7124E1C1-9589-7190-4031-8C80B7978142}"/>
              </a:ext>
            </a:extLst>
          </p:cNvPr>
          <p:cNvSpPr txBox="1"/>
          <p:nvPr/>
        </p:nvSpPr>
        <p:spPr bwMode="auto">
          <a:xfrm>
            <a:off x="9601200" y="1789277"/>
            <a:ext cx="4898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CR</a:t>
            </a:r>
          </a:p>
        </p:txBody>
      </p:sp>
      <p:sp>
        <p:nvSpPr>
          <p:cNvPr id="45" name="TextBox 44">
            <a:extLst>
              <a:ext uri="{FF2B5EF4-FFF2-40B4-BE49-F238E27FC236}">
                <a16:creationId xmlns:a16="http://schemas.microsoft.com/office/drawing/2014/main" id="{D8E55E4A-ACC4-E193-A1C9-6ABFEF4BAAB5}"/>
              </a:ext>
            </a:extLst>
          </p:cNvPr>
          <p:cNvSpPr txBox="1"/>
          <p:nvPr/>
        </p:nvSpPr>
        <p:spPr bwMode="auto">
          <a:xfrm>
            <a:off x="10265229" y="1789277"/>
            <a:ext cx="7837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VGPR</a:t>
            </a:r>
          </a:p>
        </p:txBody>
      </p:sp>
      <p:sp>
        <p:nvSpPr>
          <p:cNvPr id="46" name="TextBox 45">
            <a:extLst>
              <a:ext uri="{FF2B5EF4-FFF2-40B4-BE49-F238E27FC236}">
                <a16:creationId xmlns:a16="http://schemas.microsoft.com/office/drawing/2014/main" id="{CB15D9D9-3B58-6A72-F661-B4197CAF69A7}"/>
              </a:ext>
            </a:extLst>
          </p:cNvPr>
          <p:cNvSpPr txBox="1"/>
          <p:nvPr/>
        </p:nvSpPr>
        <p:spPr bwMode="auto">
          <a:xfrm>
            <a:off x="11146971" y="1789277"/>
            <a:ext cx="4898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PR</a:t>
            </a:r>
          </a:p>
        </p:txBody>
      </p:sp>
      <p:sp>
        <p:nvSpPr>
          <p:cNvPr id="48" name="Rectangle 47">
            <a:extLst>
              <a:ext uri="{FF2B5EF4-FFF2-40B4-BE49-F238E27FC236}">
                <a16:creationId xmlns:a16="http://schemas.microsoft.com/office/drawing/2014/main" id="{5174EA5B-1E2A-3712-60E0-D7CFD5D00BF6}"/>
              </a:ext>
            </a:extLst>
          </p:cNvPr>
          <p:cNvSpPr/>
          <p:nvPr/>
        </p:nvSpPr>
        <p:spPr bwMode="auto">
          <a:xfrm>
            <a:off x="9470572" y="1876365"/>
            <a:ext cx="174171" cy="17417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Rectangle 48">
            <a:extLst>
              <a:ext uri="{FF2B5EF4-FFF2-40B4-BE49-F238E27FC236}">
                <a16:creationId xmlns:a16="http://schemas.microsoft.com/office/drawing/2014/main" id="{19D003E5-7027-55A7-CA8C-67E00DBFFCEE}"/>
              </a:ext>
            </a:extLst>
          </p:cNvPr>
          <p:cNvSpPr/>
          <p:nvPr/>
        </p:nvSpPr>
        <p:spPr bwMode="auto">
          <a:xfrm>
            <a:off x="10123715" y="1876365"/>
            <a:ext cx="174171" cy="17417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Rectangle 49">
            <a:extLst>
              <a:ext uri="{FF2B5EF4-FFF2-40B4-BE49-F238E27FC236}">
                <a16:creationId xmlns:a16="http://schemas.microsoft.com/office/drawing/2014/main" id="{23BEB8FE-521F-EBFB-E5A9-C2C0B3C38059}"/>
              </a:ext>
            </a:extLst>
          </p:cNvPr>
          <p:cNvSpPr/>
          <p:nvPr/>
        </p:nvSpPr>
        <p:spPr bwMode="auto">
          <a:xfrm>
            <a:off x="11016343" y="1876365"/>
            <a:ext cx="174171" cy="17417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54" name="Group 53">
            <a:extLst>
              <a:ext uri="{FF2B5EF4-FFF2-40B4-BE49-F238E27FC236}">
                <a16:creationId xmlns:a16="http://schemas.microsoft.com/office/drawing/2014/main" id="{496321A3-8E90-FBED-4AA5-7A6279C8F3C6}"/>
              </a:ext>
            </a:extLst>
          </p:cNvPr>
          <p:cNvGrpSpPr/>
          <p:nvPr/>
        </p:nvGrpSpPr>
        <p:grpSpPr>
          <a:xfrm>
            <a:off x="8090129" y="2275114"/>
            <a:ext cx="914400" cy="2928256"/>
            <a:chOff x="7794172" y="2286000"/>
            <a:chExt cx="914400" cy="2928256"/>
          </a:xfrm>
        </p:grpSpPr>
        <p:sp>
          <p:nvSpPr>
            <p:cNvPr id="51" name="Rectangle 50">
              <a:extLst>
                <a:ext uri="{FF2B5EF4-FFF2-40B4-BE49-F238E27FC236}">
                  <a16:creationId xmlns:a16="http://schemas.microsoft.com/office/drawing/2014/main" id="{46BA681C-5F48-016D-2B08-0EBAAEDF121D}"/>
                </a:ext>
              </a:extLst>
            </p:cNvPr>
            <p:cNvSpPr/>
            <p:nvPr/>
          </p:nvSpPr>
          <p:spPr bwMode="auto">
            <a:xfrm>
              <a:off x="7794172" y="2286000"/>
              <a:ext cx="914400" cy="290648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Rectangle 51">
              <a:extLst>
                <a:ext uri="{FF2B5EF4-FFF2-40B4-BE49-F238E27FC236}">
                  <a16:creationId xmlns:a16="http://schemas.microsoft.com/office/drawing/2014/main" id="{50D064D4-ABF3-176B-6201-A2BD9D17B3CD}"/>
                </a:ext>
              </a:extLst>
            </p:cNvPr>
            <p:cNvSpPr/>
            <p:nvPr/>
          </p:nvSpPr>
          <p:spPr bwMode="auto">
            <a:xfrm>
              <a:off x="7794172" y="2525486"/>
              <a:ext cx="914400" cy="266700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Rectangle 52">
              <a:extLst>
                <a:ext uri="{FF2B5EF4-FFF2-40B4-BE49-F238E27FC236}">
                  <a16:creationId xmlns:a16="http://schemas.microsoft.com/office/drawing/2014/main" id="{9F903664-89FD-E54E-00FE-D17197D9F9AA}"/>
                </a:ext>
              </a:extLst>
            </p:cNvPr>
            <p:cNvSpPr/>
            <p:nvPr/>
          </p:nvSpPr>
          <p:spPr bwMode="auto">
            <a:xfrm>
              <a:off x="7794172" y="3744685"/>
              <a:ext cx="914400" cy="146957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55" name="Group 54">
            <a:extLst>
              <a:ext uri="{FF2B5EF4-FFF2-40B4-BE49-F238E27FC236}">
                <a16:creationId xmlns:a16="http://schemas.microsoft.com/office/drawing/2014/main" id="{E12434EE-A9D6-8E9A-8FFA-81CA1874FD4E}"/>
              </a:ext>
            </a:extLst>
          </p:cNvPr>
          <p:cNvGrpSpPr/>
          <p:nvPr/>
        </p:nvGrpSpPr>
        <p:grpSpPr>
          <a:xfrm>
            <a:off x="10180185" y="2841171"/>
            <a:ext cx="914400" cy="2351313"/>
            <a:chOff x="7794172" y="2286000"/>
            <a:chExt cx="914400" cy="2351313"/>
          </a:xfrm>
        </p:grpSpPr>
        <p:sp>
          <p:nvSpPr>
            <p:cNvPr id="56" name="Rectangle 55">
              <a:extLst>
                <a:ext uri="{FF2B5EF4-FFF2-40B4-BE49-F238E27FC236}">
                  <a16:creationId xmlns:a16="http://schemas.microsoft.com/office/drawing/2014/main" id="{313634F2-D224-18AB-F117-C4A97CBD1F80}"/>
                </a:ext>
              </a:extLst>
            </p:cNvPr>
            <p:cNvSpPr/>
            <p:nvPr/>
          </p:nvSpPr>
          <p:spPr bwMode="auto">
            <a:xfrm>
              <a:off x="7794172" y="2286000"/>
              <a:ext cx="914400" cy="197031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CE10CCF2-0C7E-D980-03DC-00A1861F582C}"/>
                </a:ext>
              </a:extLst>
            </p:cNvPr>
            <p:cNvSpPr/>
            <p:nvPr/>
          </p:nvSpPr>
          <p:spPr bwMode="auto">
            <a:xfrm>
              <a:off x="7794172" y="2601686"/>
              <a:ext cx="914400" cy="1502228"/>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A5951420-7A4F-4797-85F3-C30978843EC9}"/>
                </a:ext>
              </a:extLst>
            </p:cNvPr>
            <p:cNvSpPr/>
            <p:nvPr/>
          </p:nvSpPr>
          <p:spPr bwMode="auto">
            <a:xfrm>
              <a:off x="7794172" y="4005942"/>
              <a:ext cx="914400" cy="63137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cxnSp>
        <p:nvCxnSpPr>
          <p:cNvPr id="15" name="Straight Connector 14">
            <a:extLst>
              <a:ext uri="{FF2B5EF4-FFF2-40B4-BE49-F238E27FC236}">
                <a16:creationId xmlns:a16="http://schemas.microsoft.com/office/drawing/2014/main" id="{0471EB1A-C7E1-463E-6311-1C196BA16D12}"/>
              </a:ext>
            </a:extLst>
          </p:cNvPr>
          <p:cNvCxnSpPr/>
          <p:nvPr/>
        </p:nvCxnSpPr>
        <p:spPr bwMode="auto">
          <a:xfrm>
            <a:off x="7654700" y="5203371"/>
            <a:ext cx="4093028"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F1F3CC2E-D46E-4AAE-F5B1-4BF317119D7F}"/>
              </a:ext>
            </a:extLst>
          </p:cNvPr>
          <p:cNvCxnSpPr>
            <a:cxnSpLocks/>
          </p:cNvCxnSpPr>
          <p:nvPr/>
        </p:nvCxnSpPr>
        <p:spPr bwMode="auto">
          <a:xfrm>
            <a:off x="1305669" y="2035629"/>
            <a:ext cx="0" cy="3167742"/>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6C2BBD3A-2FAB-3FF6-8EA3-72C240287CB8}"/>
              </a:ext>
            </a:extLst>
          </p:cNvPr>
          <p:cNvCxnSpPr>
            <a:cxnSpLocks/>
          </p:cNvCxnSpPr>
          <p:nvPr/>
        </p:nvCxnSpPr>
        <p:spPr bwMode="auto">
          <a:xfrm flipH="1">
            <a:off x="1229469" y="228724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90C49176-FDCF-9D60-2951-E45AB8B55829}"/>
              </a:ext>
            </a:extLst>
          </p:cNvPr>
          <p:cNvCxnSpPr>
            <a:cxnSpLocks/>
          </p:cNvCxnSpPr>
          <p:nvPr/>
        </p:nvCxnSpPr>
        <p:spPr bwMode="auto">
          <a:xfrm flipH="1">
            <a:off x="1229469" y="266917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86D68457-F17D-53FD-CFF0-810905A974E4}"/>
              </a:ext>
            </a:extLst>
          </p:cNvPr>
          <p:cNvCxnSpPr>
            <a:cxnSpLocks/>
          </p:cNvCxnSpPr>
          <p:nvPr/>
        </p:nvCxnSpPr>
        <p:spPr bwMode="auto">
          <a:xfrm flipH="1">
            <a:off x="1229469" y="330272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1081876F-E136-CCC7-ADFD-952D5F84CED3}"/>
              </a:ext>
            </a:extLst>
          </p:cNvPr>
          <p:cNvCxnSpPr>
            <a:cxnSpLocks/>
          </p:cNvCxnSpPr>
          <p:nvPr/>
        </p:nvCxnSpPr>
        <p:spPr bwMode="auto">
          <a:xfrm flipH="1">
            <a:off x="1229469" y="393627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C78A5452-9C53-B52E-5ACB-A9C4ADD5B0C8}"/>
              </a:ext>
            </a:extLst>
          </p:cNvPr>
          <p:cNvCxnSpPr>
            <a:cxnSpLocks/>
          </p:cNvCxnSpPr>
          <p:nvPr/>
        </p:nvCxnSpPr>
        <p:spPr bwMode="auto">
          <a:xfrm flipH="1">
            <a:off x="1229469" y="45698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B67F73FE-A1E4-BAE9-240A-23A7D00455D2}"/>
              </a:ext>
            </a:extLst>
          </p:cNvPr>
          <p:cNvCxnSpPr>
            <a:cxnSpLocks/>
          </p:cNvCxnSpPr>
          <p:nvPr/>
        </p:nvCxnSpPr>
        <p:spPr bwMode="auto">
          <a:xfrm flipH="1">
            <a:off x="1229469" y="520337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88FEFEEE-F907-DB2D-C9AD-DD75538D0A93}"/>
              </a:ext>
            </a:extLst>
          </p:cNvPr>
          <p:cNvCxnSpPr>
            <a:cxnSpLocks/>
          </p:cNvCxnSpPr>
          <p:nvPr/>
        </p:nvCxnSpPr>
        <p:spPr bwMode="auto">
          <a:xfrm>
            <a:off x="1969694" y="519248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317EFE87-3C2B-F2B6-9473-51156AAF0E06}"/>
              </a:ext>
            </a:extLst>
          </p:cNvPr>
          <p:cNvCxnSpPr>
            <a:cxnSpLocks/>
          </p:cNvCxnSpPr>
          <p:nvPr/>
        </p:nvCxnSpPr>
        <p:spPr bwMode="auto">
          <a:xfrm>
            <a:off x="3357623" y="5192485"/>
            <a:ext cx="0" cy="64008"/>
          </a:xfrm>
          <a:prstGeom prst="line">
            <a:avLst/>
          </a:prstGeom>
          <a:noFill/>
          <a:ln w="28575" cap="flat" cmpd="sng" algn="ctr">
            <a:solidFill>
              <a:schemeClr val="bg1"/>
            </a:solidFill>
            <a:prstDash val="solid"/>
            <a:round/>
            <a:headEnd type="none" w="med" len="med"/>
            <a:tailEnd type="none" w="med" len="med"/>
          </a:ln>
          <a:effectLst/>
        </p:spPr>
      </p:cxnSp>
      <p:sp>
        <p:nvSpPr>
          <p:cNvPr id="69" name="TextBox 68">
            <a:extLst>
              <a:ext uri="{FF2B5EF4-FFF2-40B4-BE49-F238E27FC236}">
                <a16:creationId xmlns:a16="http://schemas.microsoft.com/office/drawing/2014/main" id="{CA1AE0E7-DC54-7FB9-C07E-38C90F9EF418}"/>
              </a:ext>
            </a:extLst>
          </p:cNvPr>
          <p:cNvSpPr txBox="1"/>
          <p:nvPr/>
        </p:nvSpPr>
        <p:spPr bwMode="auto">
          <a:xfrm>
            <a:off x="1360093" y="5246914"/>
            <a:ext cx="127424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All Patients</a:t>
            </a:r>
            <a:br>
              <a:rPr lang="en-US" b="1" dirty="0">
                <a:solidFill>
                  <a:schemeClr val="bg1"/>
                </a:solidFill>
                <a:latin typeface="Calibri" panose="020F0502020204030204" pitchFamily="34" charset="0"/>
              </a:rPr>
            </a:br>
            <a:r>
              <a:rPr lang="en-US" b="1" dirty="0">
                <a:solidFill>
                  <a:schemeClr val="bg1"/>
                </a:solidFill>
                <a:latin typeface="Calibri" panose="020F0502020204030204" pitchFamily="34" charset="0"/>
              </a:rPr>
              <a:t>(N = 66)</a:t>
            </a:r>
          </a:p>
        </p:txBody>
      </p:sp>
      <p:sp>
        <p:nvSpPr>
          <p:cNvPr id="71" name="TextBox 70">
            <a:extLst>
              <a:ext uri="{FF2B5EF4-FFF2-40B4-BE49-F238E27FC236}">
                <a16:creationId xmlns:a16="http://schemas.microsoft.com/office/drawing/2014/main" id="{44892A89-1DF2-3F30-8FD1-E46608AFA7ED}"/>
              </a:ext>
            </a:extLst>
          </p:cNvPr>
          <p:cNvSpPr txBox="1"/>
          <p:nvPr/>
        </p:nvSpPr>
        <p:spPr bwMode="auto">
          <a:xfrm rot="16200000">
            <a:off x="-844260" y="3439699"/>
            <a:ext cx="31677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Patients With Response (%)</a:t>
            </a:r>
          </a:p>
        </p:txBody>
      </p:sp>
      <p:sp>
        <p:nvSpPr>
          <p:cNvPr id="72" name="TextBox 71">
            <a:extLst>
              <a:ext uri="{FF2B5EF4-FFF2-40B4-BE49-F238E27FC236}">
                <a16:creationId xmlns:a16="http://schemas.microsoft.com/office/drawing/2014/main" id="{3FD43695-7903-C80D-A2A4-44C1477E07B8}"/>
              </a:ext>
            </a:extLst>
          </p:cNvPr>
          <p:cNvSpPr txBox="1"/>
          <p:nvPr/>
        </p:nvSpPr>
        <p:spPr bwMode="auto">
          <a:xfrm>
            <a:off x="641638" y="1850571"/>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74" name="TextBox 73">
            <a:extLst>
              <a:ext uri="{FF2B5EF4-FFF2-40B4-BE49-F238E27FC236}">
                <a16:creationId xmlns:a16="http://schemas.microsoft.com/office/drawing/2014/main" id="{D10AE27E-51FD-C4BC-0CE7-CF0E684E6A20}"/>
              </a:ext>
            </a:extLst>
          </p:cNvPr>
          <p:cNvSpPr txBox="1"/>
          <p:nvPr/>
        </p:nvSpPr>
        <p:spPr bwMode="auto">
          <a:xfrm>
            <a:off x="641638" y="2484120"/>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75" name="TextBox 74">
            <a:extLst>
              <a:ext uri="{FF2B5EF4-FFF2-40B4-BE49-F238E27FC236}">
                <a16:creationId xmlns:a16="http://schemas.microsoft.com/office/drawing/2014/main" id="{00B0BEEF-3604-4E86-E532-B2FF510B9F90}"/>
              </a:ext>
            </a:extLst>
          </p:cNvPr>
          <p:cNvSpPr txBox="1"/>
          <p:nvPr/>
        </p:nvSpPr>
        <p:spPr bwMode="auto">
          <a:xfrm>
            <a:off x="641638" y="3117669"/>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76" name="TextBox 75">
            <a:extLst>
              <a:ext uri="{FF2B5EF4-FFF2-40B4-BE49-F238E27FC236}">
                <a16:creationId xmlns:a16="http://schemas.microsoft.com/office/drawing/2014/main" id="{64F6A299-E362-5A5C-2F52-8F8DC058E586}"/>
              </a:ext>
            </a:extLst>
          </p:cNvPr>
          <p:cNvSpPr txBox="1"/>
          <p:nvPr/>
        </p:nvSpPr>
        <p:spPr bwMode="auto">
          <a:xfrm>
            <a:off x="641638" y="3751218"/>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77" name="TextBox 76">
            <a:extLst>
              <a:ext uri="{FF2B5EF4-FFF2-40B4-BE49-F238E27FC236}">
                <a16:creationId xmlns:a16="http://schemas.microsoft.com/office/drawing/2014/main" id="{5319921A-17DC-4FB9-4B1F-C30418A97126}"/>
              </a:ext>
            </a:extLst>
          </p:cNvPr>
          <p:cNvSpPr txBox="1"/>
          <p:nvPr/>
        </p:nvSpPr>
        <p:spPr bwMode="auto">
          <a:xfrm>
            <a:off x="641638" y="4384767"/>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78" name="TextBox 77">
            <a:extLst>
              <a:ext uri="{FF2B5EF4-FFF2-40B4-BE49-F238E27FC236}">
                <a16:creationId xmlns:a16="http://schemas.microsoft.com/office/drawing/2014/main" id="{1320D156-B6B5-608B-33CB-EB6EDBAB9A8F}"/>
              </a:ext>
            </a:extLst>
          </p:cNvPr>
          <p:cNvSpPr txBox="1"/>
          <p:nvPr/>
        </p:nvSpPr>
        <p:spPr bwMode="auto">
          <a:xfrm>
            <a:off x="641638" y="5018314"/>
            <a:ext cx="6204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79" name="TextBox 78">
            <a:extLst>
              <a:ext uri="{FF2B5EF4-FFF2-40B4-BE49-F238E27FC236}">
                <a16:creationId xmlns:a16="http://schemas.microsoft.com/office/drawing/2014/main" id="{581B7B27-A7F8-2E6F-67A6-A4953B136525}"/>
              </a:ext>
            </a:extLst>
          </p:cNvPr>
          <p:cNvSpPr txBox="1"/>
          <p:nvPr/>
        </p:nvSpPr>
        <p:spPr bwMode="auto">
          <a:xfrm>
            <a:off x="1381866" y="3452587"/>
            <a:ext cx="12409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21%</a:t>
            </a:r>
          </a:p>
        </p:txBody>
      </p:sp>
      <p:sp>
        <p:nvSpPr>
          <p:cNvPr id="81" name="TextBox 80">
            <a:extLst>
              <a:ext uri="{FF2B5EF4-FFF2-40B4-BE49-F238E27FC236}">
                <a16:creationId xmlns:a16="http://schemas.microsoft.com/office/drawing/2014/main" id="{9F7C6EE6-CCFA-648D-40A5-900A12A75191}"/>
              </a:ext>
            </a:extLst>
          </p:cNvPr>
          <p:cNvSpPr txBox="1"/>
          <p:nvPr/>
        </p:nvSpPr>
        <p:spPr bwMode="auto">
          <a:xfrm>
            <a:off x="3241281" y="1764729"/>
            <a:ext cx="6231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sCR</a:t>
            </a:r>
          </a:p>
        </p:txBody>
      </p:sp>
      <p:sp>
        <p:nvSpPr>
          <p:cNvPr id="82" name="TextBox 81">
            <a:extLst>
              <a:ext uri="{FF2B5EF4-FFF2-40B4-BE49-F238E27FC236}">
                <a16:creationId xmlns:a16="http://schemas.microsoft.com/office/drawing/2014/main" id="{93CCECB9-678F-5B06-7BDE-079856EC48F1}"/>
              </a:ext>
            </a:extLst>
          </p:cNvPr>
          <p:cNvSpPr txBox="1"/>
          <p:nvPr/>
        </p:nvSpPr>
        <p:spPr bwMode="auto">
          <a:xfrm>
            <a:off x="3905310" y="1764729"/>
            <a:ext cx="7837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CR</a:t>
            </a:r>
          </a:p>
        </p:txBody>
      </p:sp>
      <p:sp>
        <p:nvSpPr>
          <p:cNvPr id="83" name="TextBox 82">
            <a:extLst>
              <a:ext uri="{FF2B5EF4-FFF2-40B4-BE49-F238E27FC236}">
                <a16:creationId xmlns:a16="http://schemas.microsoft.com/office/drawing/2014/main" id="{326C0042-3FAA-4BDC-A87B-5C326B4D1EAA}"/>
              </a:ext>
            </a:extLst>
          </p:cNvPr>
          <p:cNvSpPr txBox="1"/>
          <p:nvPr/>
        </p:nvSpPr>
        <p:spPr bwMode="auto">
          <a:xfrm>
            <a:off x="4493138" y="1764729"/>
            <a:ext cx="81909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VGPR</a:t>
            </a:r>
          </a:p>
        </p:txBody>
      </p:sp>
      <p:sp>
        <p:nvSpPr>
          <p:cNvPr id="84" name="Rectangle 83">
            <a:extLst>
              <a:ext uri="{FF2B5EF4-FFF2-40B4-BE49-F238E27FC236}">
                <a16:creationId xmlns:a16="http://schemas.microsoft.com/office/drawing/2014/main" id="{41756AA0-46DB-02B0-B57F-0EE97B894530}"/>
              </a:ext>
            </a:extLst>
          </p:cNvPr>
          <p:cNvSpPr/>
          <p:nvPr/>
        </p:nvSpPr>
        <p:spPr bwMode="auto">
          <a:xfrm>
            <a:off x="3110653" y="1862703"/>
            <a:ext cx="174171" cy="174171"/>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Rectangle 84">
            <a:extLst>
              <a:ext uri="{FF2B5EF4-FFF2-40B4-BE49-F238E27FC236}">
                <a16:creationId xmlns:a16="http://schemas.microsoft.com/office/drawing/2014/main" id="{90790BDF-3937-3F1B-798B-255D7C9558AB}"/>
              </a:ext>
            </a:extLst>
          </p:cNvPr>
          <p:cNvSpPr/>
          <p:nvPr/>
        </p:nvSpPr>
        <p:spPr bwMode="auto">
          <a:xfrm>
            <a:off x="3763796" y="1851817"/>
            <a:ext cx="174171" cy="17417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Rectangle 85">
            <a:extLst>
              <a:ext uri="{FF2B5EF4-FFF2-40B4-BE49-F238E27FC236}">
                <a16:creationId xmlns:a16="http://schemas.microsoft.com/office/drawing/2014/main" id="{3B6DCE24-DBE0-AF65-2B0B-BC777B168EBE}"/>
              </a:ext>
            </a:extLst>
          </p:cNvPr>
          <p:cNvSpPr/>
          <p:nvPr/>
        </p:nvSpPr>
        <p:spPr bwMode="auto">
          <a:xfrm>
            <a:off x="4351624" y="1851817"/>
            <a:ext cx="174171" cy="17417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95" name="Straight Connector 94">
            <a:extLst>
              <a:ext uri="{FF2B5EF4-FFF2-40B4-BE49-F238E27FC236}">
                <a16:creationId xmlns:a16="http://schemas.microsoft.com/office/drawing/2014/main" id="{AF6E7754-4E9F-153B-0C8E-6333E1B8DB91}"/>
              </a:ext>
            </a:extLst>
          </p:cNvPr>
          <p:cNvCxnSpPr/>
          <p:nvPr/>
        </p:nvCxnSpPr>
        <p:spPr bwMode="auto">
          <a:xfrm>
            <a:off x="1294781" y="5203371"/>
            <a:ext cx="4093028"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98A7F9FF-38AB-8317-8336-4F28427A9A54}"/>
              </a:ext>
            </a:extLst>
          </p:cNvPr>
          <p:cNvCxnSpPr>
            <a:cxnSpLocks/>
          </p:cNvCxnSpPr>
          <p:nvPr/>
        </p:nvCxnSpPr>
        <p:spPr bwMode="auto">
          <a:xfrm>
            <a:off x="4745551" y="5192485"/>
            <a:ext cx="0" cy="64008"/>
          </a:xfrm>
          <a:prstGeom prst="line">
            <a:avLst/>
          </a:prstGeom>
          <a:noFill/>
          <a:ln w="28575" cap="flat" cmpd="sng" algn="ctr">
            <a:solidFill>
              <a:schemeClr val="bg1"/>
            </a:solidFill>
            <a:prstDash val="solid"/>
            <a:round/>
            <a:headEnd type="none" w="med" len="med"/>
            <a:tailEnd type="none" w="med" len="med"/>
          </a:ln>
          <a:effectLst/>
        </p:spPr>
      </p:cxnSp>
      <p:sp>
        <p:nvSpPr>
          <p:cNvPr id="98" name="TextBox 97">
            <a:extLst>
              <a:ext uri="{FF2B5EF4-FFF2-40B4-BE49-F238E27FC236}">
                <a16:creationId xmlns:a16="http://schemas.microsoft.com/office/drawing/2014/main" id="{9B5AA264-99A8-CBFB-5E26-AA983F817CE9}"/>
              </a:ext>
            </a:extLst>
          </p:cNvPr>
          <p:cNvSpPr txBox="1"/>
          <p:nvPr/>
        </p:nvSpPr>
        <p:spPr bwMode="auto">
          <a:xfrm>
            <a:off x="2720807" y="5246914"/>
            <a:ext cx="127424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t(11;14)</a:t>
            </a:r>
            <a:br>
              <a:rPr lang="en-US" b="1" dirty="0">
                <a:solidFill>
                  <a:schemeClr val="bg1"/>
                </a:solidFill>
                <a:latin typeface="Calibri" panose="020F0502020204030204" pitchFamily="34" charset="0"/>
              </a:rPr>
            </a:br>
            <a:r>
              <a:rPr lang="en-US" b="1" dirty="0">
                <a:solidFill>
                  <a:schemeClr val="bg1"/>
                </a:solidFill>
                <a:latin typeface="Calibri" panose="020F0502020204030204" pitchFamily="34" charset="0"/>
              </a:rPr>
              <a:t>(n = 30)</a:t>
            </a:r>
          </a:p>
        </p:txBody>
      </p:sp>
      <p:sp>
        <p:nvSpPr>
          <p:cNvPr id="99" name="TextBox 98">
            <a:extLst>
              <a:ext uri="{FF2B5EF4-FFF2-40B4-BE49-F238E27FC236}">
                <a16:creationId xmlns:a16="http://schemas.microsoft.com/office/drawing/2014/main" id="{17B7E620-67BA-5FAF-DA0F-A3626A420874}"/>
              </a:ext>
            </a:extLst>
          </p:cNvPr>
          <p:cNvSpPr txBox="1"/>
          <p:nvPr/>
        </p:nvSpPr>
        <p:spPr bwMode="auto">
          <a:xfrm>
            <a:off x="3863808" y="5246914"/>
            <a:ext cx="1829421"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No t(11;14) or Undetermined</a:t>
            </a:r>
            <a:br>
              <a:rPr lang="en-US" b="1" dirty="0">
                <a:solidFill>
                  <a:schemeClr val="bg1"/>
                </a:solidFill>
                <a:latin typeface="Calibri" panose="020F0502020204030204" pitchFamily="34" charset="0"/>
              </a:rPr>
            </a:br>
            <a:r>
              <a:rPr lang="en-US" b="1" dirty="0">
                <a:solidFill>
                  <a:schemeClr val="bg1"/>
                </a:solidFill>
                <a:latin typeface="Calibri" panose="020F0502020204030204" pitchFamily="34" charset="0"/>
              </a:rPr>
              <a:t>(n = 36)</a:t>
            </a:r>
          </a:p>
        </p:txBody>
      </p:sp>
      <p:sp>
        <p:nvSpPr>
          <p:cNvPr id="102" name="TextBox 101">
            <a:extLst>
              <a:ext uri="{FF2B5EF4-FFF2-40B4-BE49-F238E27FC236}">
                <a16:creationId xmlns:a16="http://schemas.microsoft.com/office/drawing/2014/main" id="{6C91FF08-02FF-9ACE-DE64-95264C16B2DE}"/>
              </a:ext>
            </a:extLst>
          </p:cNvPr>
          <p:cNvSpPr txBox="1"/>
          <p:nvPr/>
        </p:nvSpPr>
        <p:spPr bwMode="auto">
          <a:xfrm>
            <a:off x="5309566" y="1764731"/>
            <a:ext cx="4898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PR</a:t>
            </a:r>
          </a:p>
        </p:txBody>
      </p:sp>
      <p:sp>
        <p:nvSpPr>
          <p:cNvPr id="103" name="Rectangle 102">
            <a:extLst>
              <a:ext uri="{FF2B5EF4-FFF2-40B4-BE49-F238E27FC236}">
                <a16:creationId xmlns:a16="http://schemas.microsoft.com/office/drawing/2014/main" id="{99B18B7B-1465-9604-A4D1-F3A408C441E4}"/>
              </a:ext>
            </a:extLst>
          </p:cNvPr>
          <p:cNvSpPr/>
          <p:nvPr/>
        </p:nvSpPr>
        <p:spPr bwMode="auto">
          <a:xfrm>
            <a:off x="5178938" y="1851819"/>
            <a:ext cx="174171" cy="17417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Up Arrow 9">
            <a:extLst>
              <a:ext uri="{FF2B5EF4-FFF2-40B4-BE49-F238E27FC236}">
                <a16:creationId xmlns:a16="http://schemas.microsoft.com/office/drawing/2014/main" id="{72E83BAF-3CF4-33C1-8B7A-68852057D558}"/>
              </a:ext>
            </a:extLst>
          </p:cNvPr>
          <p:cNvSpPr/>
          <p:nvPr/>
        </p:nvSpPr>
        <p:spPr>
          <a:xfrm>
            <a:off x="3076976" y="5887499"/>
            <a:ext cx="504855" cy="513301"/>
          </a:xfrm>
          <a:prstGeom prst="upArrow">
            <a:avLst/>
          </a:prstGeom>
          <a:solidFill>
            <a:srgbClr val="FF00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105" name="TextBox 104">
            <a:extLst>
              <a:ext uri="{FF2B5EF4-FFF2-40B4-BE49-F238E27FC236}">
                <a16:creationId xmlns:a16="http://schemas.microsoft.com/office/drawing/2014/main" id="{BCF61388-B79E-1B62-F016-01934328E0C9}"/>
              </a:ext>
            </a:extLst>
          </p:cNvPr>
          <p:cNvSpPr txBox="1"/>
          <p:nvPr/>
        </p:nvSpPr>
        <p:spPr bwMode="auto">
          <a:xfrm>
            <a:off x="1338944" y="1396432"/>
            <a:ext cx="40712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2000" dirty="0">
                <a:solidFill>
                  <a:schemeClr val="bg1"/>
                </a:solidFill>
                <a:latin typeface="Calibri" panose="020F0502020204030204" pitchFamily="34" charset="0"/>
              </a:rPr>
              <a:t>ORR by t(11;14)</a:t>
            </a:r>
          </a:p>
        </p:txBody>
      </p:sp>
      <p:sp>
        <p:nvSpPr>
          <p:cNvPr id="106" name="TextBox 105">
            <a:extLst>
              <a:ext uri="{FF2B5EF4-FFF2-40B4-BE49-F238E27FC236}">
                <a16:creationId xmlns:a16="http://schemas.microsoft.com/office/drawing/2014/main" id="{4082A8D6-CB02-F363-0A42-5DD5F9A48A37}"/>
              </a:ext>
            </a:extLst>
          </p:cNvPr>
          <p:cNvSpPr txBox="1"/>
          <p:nvPr/>
        </p:nvSpPr>
        <p:spPr bwMode="auto">
          <a:xfrm>
            <a:off x="2753466" y="2266044"/>
            <a:ext cx="12409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40%</a:t>
            </a:r>
          </a:p>
        </p:txBody>
      </p:sp>
      <p:sp>
        <p:nvSpPr>
          <p:cNvPr id="113" name="TextBox 112">
            <a:extLst>
              <a:ext uri="{FF2B5EF4-FFF2-40B4-BE49-F238E27FC236}">
                <a16:creationId xmlns:a16="http://schemas.microsoft.com/office/drawing/2014/main" id="{11B91606-9390-3C22-974C-4B8B7F419E10}"/>
              </a:ext>
            </a:extLst>
          </p:cNvPr>
          <p:cNvSpPr txBox="1"/>
          <p:nvPr/>
        </p:nvSpPr>
        <p:spPr bwMode="auto">
          <a:xfrm>
            <a:off x="4146838" y="4432300"/>
            <a:ext cx="12409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6%</a:t>
            </a:r>
          </a:p>
        </p:txBody>
      </p:sp>
      <p:sp>
        <p:nvSpPr>
          <p:cNvPr id="120" name="TextBox 119">
            <a:extLst>
              <a:ext uri="{FF2B5EF4-FFF2-40B4-BE49-F238E27FC236}">
                <a16:creationId xmlns:a16="http://schemas.microsoft.com/office/drawing/2014/main" id="{7A06575A-624C-2604-0B3F-3CB4F9F53542}"/>
              </a:ext>
            </a:extLst>
          </p:cNvPr>
          <p:cNvSpPr txBox="1"/>
          <p:nvPr/>
        </p:nvSpPr>
        <p:spPr bwMode="auto">
          <a:xfrm>
            <a:off x="8084684" y="2246254"/>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5%</a:t>
            </a:r>
          </a:p>
        </p:txBody>
      </p:sp>
      <p:sp>
        <p:nvSpPr>
          <p:cNvPr id="121" name="TextBox 120">
            <a:extLst>
              <a:ext uri="{FF2B5EF4-FFF2-40B4-BE49-F238E27FC236}">
                <a16:creationId xmlns:a16="http://schemas.microsoft.com/office/drawing/2014/main" id="{12C24194-52E7-4FC1-FCE2-0699FFCDA232}"/>
              </a:ext>
            </a:extLst>
          </p:cNvPr>
          <p:cNvSpPr txBox="1"/>
          <p:nvPr/>
        </p:nvSpPr>
        <p:spPr bwMode="auto">
          <a:xfrm>
            <a:off x="8084684" y="2910282"/>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25%</a:t>
            </a:r>
          </a:p>
        </p:txBody>
      </p:sp>
      <p:sp>
        <p:nvSpPr>
          <p:cNvPr id="122" name="TextBox 121">
            <a:extLst>
              <a:ext uri="{FF2B5EF4-FFF2-40B4-BE49-F238E27FC236}">
                <a16:creationId xmlns:a16="http://schemas.microsoft.com/office/drawing/2014/main" id="{FD7ABECD-2E66-525F-57EB-F43560508723}"/>
              </a:ext>
            </a:extLst>
          </p:cNvPr>
          <p:cNvSpPr txBox="1"/>
          <p:nvPr/>
        </p:nvSpPr>
        <p:spPr bwMode="auto">
          <a:xfrm>
            <a:off x="8084684" y="4292769"/>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30%</a:t>
            </a:r>
          </a:p>
        </p:txBody>
      </p:sp>
      <p:sp>
        <p:nvSpPr>
          <p:cNvPr id="123" name="TextBox 122">
            <a:extLst>
              <a:ext uri="{FF2B5EF4-FFF2-40B4-BE49-F238E27FC236}">
                <a16:creationId xmlns:a16="http://schemas.microsoft.com/office/drawing/2014/main" id="{28E8B662-670F-9473-5617-3FA15B01DF45}"/>
              </a:ext>
            </a:extLst>
          </p:cNvPr>
          <p:cNvSpPr txBox="1"/>
          <p:nvPr/>
        </p:nvSpPr>
        <p:spPr bwMode="auto">
          <a:xfrm>
            <a:off x="10174741" y="2834082"/>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7%</a:t>
            </a:r>
          </a:p>
        </p:txBody>
      </p:sp>
      <p:sp>
        <p:nvSpPr>
          <p:cNvPr id="124" name="TextBox 123">
            <a:extLst>
              <a:ext uri="{FF2B5EF4-FFF2-40B4-BE49-F238E27FC236}">
                <a16:creationId xmlns:a16="http://schemas.microsoft.com/office/drawing/2014/main" id="{785B9755-9A86-1A4E-283C-B48F82236F00}"/>
              </a:ext>
            </a:extLst>
          </p:cNvPr>
          <p:cNvSpPr txBox="1"/>
          <p:nvPr/>
        </p:nvSpPr>
        <p:spPr bwMode="auto">
          <a:xfrm>
            <a:off x="10174741" y="3715824"/>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29%</a:t>
            </a:r>
          </a:p>
        </p:txBody>
      </p:sp>
      <p:sp>
        <p:nvSpPr>
          <p:cNvPr id="125" name="TextBox 124">
            <a:extLst>
              <a:ext uri="{FF2B5EF4-FFF2-40B4-BE49-F238E27FC236}">
                <a16:creationId xmlns:a16="http://schemas.microsoft.com/office/drawing/2014/main" id="{AFC5906C-6618-C81C-7971-A7CECEA28384}"/>
              </a:ext>
            </a:extLst>
          </p:cNvPr>
          <p:cNvSpPr txBox="1"/>
          <p:nvPr/>
        </p:nvSpPr>
        <p:spPr bwMode="auto">
          <a:xfrm>
            <a:off x="10174741" y="4760854"/>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13%</a:t>
            </a:r>
          </a:p>
        </p:txBody>
      </p:sp>
      <p:sp>
        <p:nvSpPr>
          <p:cNvPr id="126" name="TextBox 125">
            <a:extLst>
              <a:ext uri="{FF2B5EF4-FFF2-40B4-BE49-F238E27FC236}">
                <a16:creationId xmlns:a16="http://schemas.microsoft.com/office/drawing/2014/main" id="{A7E9CE57-DA81-BFAE-6953-E8C9DC2BE744}"/>
              </a:ext>
            </a:extLst>
          </p:cNvPr>
          <p:cNvSpPr txBox="1"/>
          <p:nvPr/>
        </p:nvSpPr>
        <p:spPr bwMode="auto">
          <a:xfrm>
            <a:off x="1531485" y="3813797"/>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3%</a:t>
            </a:r>
          </a:p>
        </p:txBody>
      </p:sp>
      <p:sp>
        <p:nvSpPr>
          <p:cNvPr id="127" name="TextBox 126">
            <a:extLst>
              <a:ext uri="{FF2B5EF4-FFF2-40B4-BE49-F238E27FC236}">
                <a16:creationId xmlns:a16="http://schemas.microsoft.com/office/drawing/2014/main" id="{611D67FE-06DD-0726-C1C7-233A2C221333}"/>
              </a:ext>
            </a:extLst>
          </p:cNvPr>
          <p:cNvSpPr txBox="1"/>
          <p:nvPr/>
        </p:nvSpPr>
        <p:spPr bwMode="auto">
          <a:xfrm>
            <a:off x="1531485" y="4002482"/>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4%</a:t>
            </a:r>
          </a:p>
        </p:txBody>
      </p:sp>
      <p:sp>
        <p:nvSpPr>
          <p:cNvPr id="128" name="TextBox 127">
            <a:extLst>
              <a:ext uri="{FF2B5EF4-FFF2-40B4-BE49-F238E27FC236}">
                <a16:creationId xmlns:a16="http://schemas.microsoft.com/office/drawing/2014/main" id="{46CB5824-DDF7-3810-C9AB-3574BDE87FF6}"/>
              </a:ext>
            </a:extLst>
          </p:cNvPr>
          <p:cNvSpPr txBox="1"/>
          <p:nvPr/>
        </p:nvSpPr>
        <p:spPr bwMode="auto">
          <a:xfrm>
            <a:off x="1531485" y="4376225"/>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8%</a:t>
            </a:r>
          </a:p>
        </p:txBody>
      </p:sp>
      <p:sp>
        <p:nvSpPr>
          <p:cNvPr id="129" name="TextBox 128">
            <a:extLst>
              <a:ext uri="{FF2B5EF4-FFF2-40B4-BE49-F238E27FC236}">
                <a16:creationId xmlns:a16="http://schemas.microsoft.com/office/drawing/2014/main" id="{5CCC65EE-7DB0-6DFD-98D5-3FFFC5E4A98C}"/>
              </a:ext>
            </a:extLst>
          </p:cNvPr>
          <p:cNvSpPr txBox="1"/>
          <p:nvPr/>
        </p:nvSpPr>
        <p:spPr bwMode="auto">
          <a:xfrm>
            <a:off x="1531485" y="4869711"/>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6%</a:t>
            </a:r>
          </a:p>
        </p:txBody>
      </p:sp>
      <p:sp>
        <p:nvSpPr>
          <p:cNvPr id="130" name="TextBox 129">
            <a:extLst>
              <a:ext uri="{FF2B5EF4-FFF2-40B4-BE49-F238E27FC236}">
                <a16:creationId xmlns:a16="http://schemas.microsoft.com/office/drawing/2014/main" id="{921F2031-84D8-FB62-AFED-30D734AC70CD}"/>
              </a:ext>
            </a:extLst>
          </p:cNvPr>
          <p:cNvSpPr txBox="1"/>
          <p:nvPr/>
        </p:nvSpPr>
        <p:spPr bwMode="auto">
          <a:xfrm>
            <a:off x="2913971" y="2649026"/>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4%</a:t>
            </a:r>
          </a:p>
        </p:txBody>
      </p:sp>
      <p:sp>
        <p:nvSpPr>
          <p:cNvPr id="131" name="TextBox 130">
            <a:extLst>
              <a:ext uri="{FF2B5EF4-FFF2-40B4-BE49-F238E27FC236}">
                <a16:creationId xmlns:a16="http://schemas.microsoft.com/office/drawing/2014/main" id="{9444C5B7-624F-CC0A-5F5A-C59C85688497}"/>
              </a:ext>
            </a:extLst>
          </p:cNvPr>
          <p:cNvSpPr txBox="1"/>
          <p:nvPr/>
        </p:nvSpPr>
        <p:spPr bwMode="auto">
          <a:xfrm>
            <a:off x="2913971" y="2958480"/>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10%</a:t>
            </a:r>
          </a:p>
        </p:txBody>
      </p:sp>
      <p:sp>
        <p:nvSpPr>
          <p:cNvPr id="132" name="TextBox 131">
            <a:extLst>
              <a:ext uri="{FF2B5EF4-FFF2-40B4-BE49-F238E27FC236}">
                <a16:creationId xmlns:a16="http://schemas.microsoft.com/office/drawing/2014/main" id="{E5BF7AAE-D2C8-439C-527B-64FD8B3803AC}"/>
              </a:ext>
            </a:extLst>
          </p:cNvPr>
          <p:cNvSpPr txBox="1"/>
          <p:nvPr/>
        </p:nvSpPr>
        <p:spPr bwMode="auto">
          <a:xfrm>
            <a:off x="2913971" y="3723083"/>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13%</a:t>
            </a:r>
          </a:p>
        </p:txBody>
      </p:sp>
      <p:sp>
        <p:nvSpPr>
          <p:cNvPr id="133" name="TextBox 132">
            <a:extLst>
              <a:ext uri="{FF2B5EF4-FFF2-40B4-BE49-F238E27FC236}">
                <a16:creationId xmlns:a16="http://schemas.microsoft.com/office/drawing/2014/main" id="{398E3620-FE95-AA05-B9BB-000293EB069F}"/>
              </a:ext>
            </a:extLst>
          </p:cNvPr>
          <p:cNvSpPr txBox="1"/>
          <p:nvPr/>
        </p:nvSpPr>
        <p:spPr bwMode="auto">
          <a:xfrm>
            <a:off x="2913971" y="4641112"/>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13%</a:t>
            </a:r>
          </a:p>
        </p:txBody>
      </p:sp>
      <p:sp>
        <p:nvSpPr>
          <p:cNvPr id="134" name="TextBox 133">
            <a:extLst>
              <a:ext uri="{FF2B5EF4-FFF2-40B4-BE49-F238E27FC236}">
                <a16:creationId xmlns:a16="http://schemas.microsoft.com/office/drawing/2014/main" id="{D21E3C15-BD0B-097F-15DA-4D950958901B}"/>
              </a:ext>
            </a:extLst>
          </p:cNvPr>
          <p:cNvSpPr txBox="1"/>
          <p:nvPr/>
        </p:nvSpPr>
        <p:spPr bwMode="auto">
          <a:xfrm>
            <a:off x="4307342" y="4771740"/>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3%</a:t>
            </a:r>
          </a:p>
        </p:txBody>
      </p:sp>
      <p:sp>
        <p:nvSpPr>
          <p:cNvPr id="135" name="TextBox 134">
            <a:extLst>
              <a:ext uri="{FF2B5EF4-FFF2-40B4-BE49-F238E27FC236}">
                <a16:creationId xmlns:a16="http://schemas.microsoft.com/office/drawing/2014/main" id="{5671195C-525C-845F-0415-9CF7B253BB63}"/>
              </a:ext>
            </a:extLst>
          </p:cNvPr>
          <p:cNvSpPr txBox="1"/>
          <p:nvPr/>
        </p:nvSpPr>
        <p:spPr bwMode="auto">
          <a:xfrm>
            <a:off x="4307342" y="4960425"/>
            <a:ext cx="9035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3%</a:t>
            </a:r>
          </a:p>
        </p:txBody>
      </p:sp>
      <p:sp>
        <p:nvSpPr>
          <p:cNvPr id="6" name="TextBox 5">
            <a:extLst>
              <a:ext uri="{FF2B5EF4-FFF2-40B4-BE49-F238E27FC236}">
                <a16:creationId xmlns:a16="http://schemas.microsoft.com/office/drawing/2014/main" id="{3E2FADB5-B5A8-36B2-4D10-001DF5FA10EF}"/>
              </a:ext>
            </a:extLst>
          </p:cNvPr>
          <p:cNvSpPr txBox="1"/>
          <p:nvPr/>
        </p:nvSpPr>
        <p:spPr bwMode="auto">
          <a:xfrm rot="16200000">
            <a:off x="5638855" y="3525557"/>
            <a:ext cx="2904518" cy="381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Patients With Response (%)</a:t>
            </a:r>
          </a:p>
        </p:txBody>
      </p:sp>
      <p:sp>
        <p:nvSpPr>
          <p:cNvPr id="9" name="TextBox 8">
            <a:extLst>
              <a:ext uri="{FF2B5EF4-FFF2-40B4-BE49-F238E27FC236}">
                <a16:creationId xmlns:a16="http://schemas.microsoft.com/office/drawing/2014/main" id="{EB764806-341A-ACB7-DB35-959B466FA1B4}"/>
              </a:ext>
            </a:extLst>
          </p:cNvPr>
          <p:cNvSpPr txBox="1"/>
          <p:nvPr/>
        </p:nvSpPr>
        <p:spPr bwMode="auto">
          <a:xfrm>
            <a:off x="7721517" y="1426393"/>
            <a:ext cx="40712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2000" dirty="0">
                <a:solidFill>
                  <a:schemeClr val="bg1"/>
                </a:solidFill>
                <a:latin typeface="Calibri" panose="020F0502020204030204" pitchFamily="34" charset="0"/>
              </a:rPr>
              <a:t>ORR With t(11;14) (N = 51)</a:t>
            </a:r>
          </a:p>
        </p:txBody>
      </p:sp>
      <p:sp>
        <p:nvSpPr>
          <p:cNvPr id="4" name="Text Box 11">
            <a:extLst>
              <a:ext uri="{FF2B5EF4-FFF2-40B4-BE49-F238E27FC236}">
                <a16:creationId xmlns:a16="http://schemas.microsoft.com/office/drawing/2014/main" id="{67679DB5-A127-91F9-CA73-944BF7B34D40}"/>
              </a:ext>
            </a:extLst>
          </p:cNvPr>
          <p:cNvSpPr txBox="1">
            <a:spLocks noChangeArrowheads="1"/>
          </p:cNvSpPr>
          <p:nvPr/>
        </p:nvSpPr>
        <p:spPr bwMode="auto">
          <a:xfrm>
            <a:off x="414339" y="6370238"/>
            <a:ext cx="72508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2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Kumar. Blood. 2017;130:2401. Kaufman. Am J Hematol. 2021;96:418.</a:t>
            </a:r>
          </a:p>
        </p:txBody>
      </p:sp>
    </p:spTree>
    <p:extLst>
      <p:ext uri="{BB962C8B-B14F-4D97-AF65-F5344CB8AC3E}">
        <p14:creationId xmlns:p14="http://schemas.microsoft.com/office/powerpoint/2010/main" val="1861762368"/>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3066CA58-D9B5-1AB8-2741-56205ED864CA}"/>
              </a:ext>
            </a:extLst>
          </p:cNvPr>
          <p:cNvSpPr>
            <a:spLocks noGrp="1"/>
          </p:cNvSpPr>
          <p:nvPr>
            <p:ph idx="1"/>
          </p:nvPr>
        </p:nvSpPr>
        <p:spPr/>
        <p:txBody>
          <a:body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Double-blind, randomized 2:1, placebo-controlled phase III trial</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endPar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endPar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2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PFS (per IRC)</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2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Key secondary endpoints: </a:t>
            </a: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ORR, ≥VGPR, OS, QoL/PRO parameters (PFS investigator assessed in final OS analysis)</a:t>
            </a:r>
          </a:p>
        </p:txBody>
      </p:sp>
      <p:sp>
        <p:nvSpPr>
          <p:cNvPr id="2" name="Title 1">
            <a:extLst>
              <a:ext uri="{FF2B5EF4-FFF2-40B4-BE49-F238E27FC236}">
                <a16:creationId xmlns:a16="http://schemas.microsoft.com/office/drawing/2014/main" id="{4D9E168A-BD29-4681-8F10-9A32322076E3}"/>
              </a:ext>
            </a:extLst>
          </p:cNvPr>
          <p:cNvSpPr>
            <a:spLocks noGrp="1"/>
          </p:cNvSpPr>
          <p:nvPr>
            <p:ph type="title"/>
          </p:nvPr>
        </p:nvSpPr>
        <p:spPr/>
        <p:txBody>
          <a:bodyPr>
            <a:noAutofit/>
          </a:bodyPr>
          <a:lstStyle/>
          <a:p>
            <a:r>
              <a:rPr lang="en-US" dirty="0"/>
              <a:t>BELLINI: Venetoclax, Bortezomib, and Dexamethasone </a:t>
            </a:r>
            <a:br>
              <a:rPr lang="en-US" dirty="0"/>
            </a:br>
            <a:r>
              <a:rPr lang="en-US" dirty="0"/>
              <a:t>vs Vd in R/R Myeloma</a:t>
            </a:r>
          </a:p>
        </p:txBody>
      </p:sp>
      <p:sp>
        <p:nvSpPr>
          <p:cNvPr id="27" name="Text Box 45">
            <a:extLst>
              <a:ext uri="{FF2B5EF4-FFF2-40B4-BE49-F238E27FC236}">
                <a16:creationId xmlns:a16="http://schemas.microsoft.com/office/drawing/2014/main" id="{E636D27F-B5A1-427F-9BD2-F92AC2423386}"/>
              </a:ext>
            </a:extLst>
          </p:cNvPr>
          <p:cNvSpPr txBox="1">
            <a:spLocks noChangeArrowheads="1"/>
          </p:cNvSpPr>
          <p:nvPr/>
        </p:nvSpPr>
        <p:spPr bwMode="auto">
          <a:xfrm>
            <a:off x="488860" y="2819267"/>
            <a:ext cx="2771181"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914400" eaLnBrk="0" fontAlgn="base" hangingPunct="0">
              <a:lnSpc>
                <a:spcPct val="100000"/>
              </a:lnSpc>
              <a:spcBef>
                <a:spcPct val="0"/>
              </a:spcBef>
              <a:spcAft>
                <a:spcPct val="0"/>
              </a:spcAft>
              <a:buClrTx/>
              <a:buFontTx/>
              <a:buNone/>
              <a:defRPr/>
            </a:pPr>
            <a:r>
              <a:rPr lang="en-US" altLang="en-US" sz="1800" b="0" dirty="0">
                <a:solidFill>
                  <a:srgbClr val="000000"/>
                </a:solidFill>
                <a:latin typeface="Calibri" panose="020F0502020204030204" pitchFamily="34" charset="0"/>
                <a:cs typeface="Arial" panose="020B0604020202020204" pitchFamily="34" charset="0"/>
              </a:rPr>
              <a:t>Patients with R/R myeloma after 1-3 prior lines of therapy; not refractory to PI therapy</a:t>
            </a:r>
          </a:p>
          <a:p>
            <a:pPr algn="ctr" defTabSz="914400" eaLnBrk="0" fontAlgn="base" hangingPunct="0">
              <a:lnSpc>
                <a:spcPct val="100000"/>
              </a:lnSpc>
              <a:spcBef>
                <a:spcPct val="0"/>
              </a:spcBef>
              <a:spcAft>
                <a:spcPct val="0"/>
              </a:spcAft>
              <a:buClrTx/>
              <a:buFontTx/>
              <a:buNone/>
              <a:defRPr/>
            </a:pPr>
            <a:r>
              <a:rPr lang="en-GB" altLang="en-US" sz="1800" b="0" dirty="0">
                <a:solidFill>
                  <a:srgbClr val="000000"/>
                </a:solidFill>
                <a:latin typeface="Calibri" panose="020F0502020204030204" pitchFamily="34" charset="0"/>
                <a:cs typeface="Arial" panose="020B0604020202020204" pitchFamily="34" charset="0"/>
              </a:rPr>
              <a:t>(N = 291)</a:t>
            </a:r>
            <a:endParaRPr lang="en-US" altLang="en-US" sz="1800" b="0" dirty="0">
              <a:solidFill>
                <a:srgbClr val="000000"/>
              </a:solidFill>
              <a:latin typeface="Calibri" panose="020F0502020204030204" pitchFamily="34" charset="0"/>
              <a:cs typeface="Arial" panose="020B0604020202020204" pitchFamily="34" charset="0"/>
            </a:endParaRPr>
          </a:p>
        </p:txBody>
      </p:sp>
      <p:sp>
        <p:nvSpPr>
          <p:cNvPr id="28" name="Rectangle 49">
            <a:extLst>
              <a:ext uri="{FF2B5EF4-FFF2-40B4-BE49-F238E27FC236}">
                <a16:creationId xmlns:a16="http://schemas.microsoft.com/office/drawing/2014/main" id="{74F06ACB-5421-469B-980A-BAFC76BC7EA3}"/>
              </a:ext>
            </a:extLst>
          </p:cNvPr>
          <p:cNvSpPr>
            <a:spLocks noChangeArrowheads="1"/>
          </p:cNvSpPr>
          <p:nvPr/>
        </p:nvSpPr>
        <p:spPr bwMode="auto">
          <a:xfrm>
            <a:off x="4110940" y="2516032"/>
            <a:ext cx="6132020" cy="867791"/>
          </a:xfrm>
          <a:prstGeom prst="rect">
            <a:avLst/>
          </a:prstGeom>
          <a:solidFill>
            <a:srgbClr val="01587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1"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Venetoclax </a:t>
            </a: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800 mg QD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1"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 Bortezomib </a:t>
            </a: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1.3 mg/m</a:t>
            </a:r>
            <a:r>
              <a:rPr kumimoji="0" lang="en-US" altLang="en-US" sz="1800" b="0" i="0" u="none" strike="noStrike" kern="0" cap="none" spc="0" normalizeH="0" baseline="30000" noProof="0" dirty="0">
                <a:ln>
                  <a:noFill/>
                </a:ln>
                <a:solidFill>
                  <a:srgbClr val="FFFFFF"/>
                </a:solidFill>
                <a:effectLst/>
                <a:uLnTx/>
                <a:uFillTx/>
                <a:latin typeface="Calibri" panose="020F0502020204030204" pitchFamily="34" charset="0"/>
                <a:cs typeface="Arial" panose="020B0604020202020204" pitchFamily="34" charset="0"/>
              </a:rPr>
              <a:t>2</a:t>
            </a: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 + </a:t>
            </a:r>
            <a:r>
              <a:rPr kumimoji="0" lang="en-US" altLang="en-US" sz="1800" b="1"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Dexamethasone </a:t>
            </a: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20 mg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(n = 194) </a:t>
            </a:r>
          </a:p>
        </p:txBody>
      </p:sp>
      <p:sp>
        <p:nvSpPr>
          <p:cNvPr id="29" name="Rectangle 50">
            <a:extLst>
              <a:ext uri="{FF2B5EF4-FFF2-40B4-BE49-F238E27FC236}">
                <a16:creationId xmlns:a16="http://schemas.microsoft.com/office/drawing/2014/main" id="{06D837CB-787A-4F19-B3B5-B93645A1C4AA}"/>
              </a:ext>
            </a:extLst>
          </p:cNvPr>
          <p:cNvSpPr>
            <a:spLocks noChangeArrowheads="1"/>
          </p:cNvSpPr>
          <p:nvPr/>
        </p:nvSpPr>
        <p:spPr bwMode="auto">
          <a:xfrm>
            <a:off x="4110940" y="3488494"/>
            <a:ext cx="6132019" cy="834048"/>
          </a:xfrm>
          <a:prstGeom prst="rect">
            <a:avLst/>
          </a:prstGeom>
          <a:solidFill>
            <a:srgbClr val="E1471D"/>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1"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Placebo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1"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Bortezomib </a:t>
            </a: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1.3 mg/m</a:t>
            </a:r>
            <a:r>
              <a:rPr kumimoji="0" lang="en-US" altLang="en-US" sz="1800" b="0" i="0" u="none" strike="noStrike" kern="0" cap="none" spc="0" normalizeH="0" baseline="30000" noProof="0" dirty="0">
                <a:ln>
                  <a:noFill/>
                </a:ln>
                <a:solidFill>
                  <a:srgbClr val="FFFFFF"/>
                </a:solidFill>
                <a:effectLst/>
                <a:uLnTx/>
                <a:uFillTx/>
                <a:latin typeface="Calibri" panose="020F0502020204030204" pitchFamily="34" charset="0"/>
                <a:cs typeface="Arial" panose="020B0604020202020204" pitchFamily="34" charset="0"/>
              </a:rPr>
              <a:t>2</a:t>
            </a: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 + </a:t>
            </a:r>
            <a:r>
              <a:rPr kumimoji="0" lang="en-US" altLang="en-US" sz="1800" b="1"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Dexamethasone </a:t>
            </a: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20 mg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cs typeface="Arial" panose="020B0604020202020204" pitchFamily="34" charset="0"/>
              </a:rPr>
              <a:t>(n = 97) </a:t>
            </a:r>
          </a:p>
        </p:txBody>
      </p:sp>
      <p:sp>
        <p:nvSpPr>
          <p:cNvPr id="30" name="Line 51">
            <a:extLst>
              <a:ext uri="{FF2B5EF4-FFF2-40B4-BE49-F238E27FC236}">
                <a16:creationId xmlns:a16="http://schemas.microsoft.com/office/drawing/2014/main" id="{65C17828-99E1-44AA-B81B-B37822FB842F}"/>
              </a:ext>
            </a:extLst>
          </p:cNvPr>
          <p:cNvSpPr>
            <a:spLocks noChangeShapeType="1"/>
          </p:cNvSpPr>
          <p:nvPr/>
        </p:nvSpPr>
        <p:spPr bwMode="auto">
          <a:xfrm rot="16200000">
            <a:off x="10598556" y="3159077"/>
            <a:ext cx="0" cy="50800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dirty="0">
              <a:ln>
                <a:noFill/>
              </a:ln>
              <a:solidFill>
                <a:srgbClr val="000000"/>
              </a:solidFill>
              <a:effectLst/>
              <a:uLnTx/>
              <a:uFillTx/>
              <a:latin typeface="Calibri" panose="020F0502020204030204" pitchFamily="34" charset="0"/>
              <a:cs typeface="Arial" panose="020B0604020202020204" pitchFamily="34" charset="0"/>
            </a:endParaRPr>
          </a:p>
        </p:txBody>
      </p:sp>
      <p:sp>
        <p:nvSpPr>
          <p:cNvPr id="31" name="Line 53">
            <a:extLst>
              <a:ext uri="{FF2B5EF4-FFF2-40B4-BE49-F238E27FC236}">
                <a16:creationId xmlns:a16="http://schemas.microsoft.com/office/drawing/2014/main" id="{61EF4B67-0169-4423-83B4-700BBA308B58}"/>
              </a:ext>
            </a:extLst>
          </p:cNvPr>
          <p:cNvSpPr>
            <a:spLocks noChangeShapeType="1"/>
          </p:cNvSpPr>
          <p:nvPr/>
        </p:nvSpPr>
        <p:spPr bwMode="auto">
          <a:xfrm>
            <a:off x="3374341" y="3559492"/>
            <a:ext cx="622300" cy="35083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dirty="0">
              <a:ln>
                <a:noFill/>
              </a:ln>
              <a:solidFill>
                <a:srgbClr val="000000"/>
              </a:solidFill>
              <a:effectLst/>
              <a:uLnTx/>
              <a:uFillTx/>
              <a:latin typeface="Calibri" panose="020F0502020204030204" pitchFamily="34" charset="0"/>
              <a:cs typeface="Arial" panose="020B0604020202020204" pitchFamily="34" charset="0"/>
            </a:endParaRPr>
          </a:p>
        </p:txBody>
      </p:sp>
      <p:sp>
        <p:nvSpPr>
          <p:cNvPr id="32" name="Line 54">
            <a:extLst>
              <a:ext uri="{FF2B5EF4-FFF2-40B4-BE49-F238E27FC236}">
                <a16:creationId xmlns:a16="http://schemas.microsoft.com/office/drawing/2014/main" id="{BE9CADA4-1E7B-41A6-AB71-BDBA609359DD}"/>
              </a:ext>
            </a:extLst>
          </p:cNvPr>
          <p:cNvSpPr>
            <a:spLocks noChangeShapeType="1"/>
          </p:cNvSpPr>
          <p:nvPr/>
        </p:nvSpPr>
        <p:spPr bwMode="auto">
          <a:xfrm flipV="1">
            <a:off x="3374341" y="2959416"/>
            <a:ext cx="622300" cy="347662"/>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dirty="0">
              <a:ln>
                <a:noFill/>
              </a:ln>
              <a:solidFill>
                <a:srgbClr val="000000"/>
              </a:solidFill>
              <a:effectLst/>
              <a:uLnTx/>
              <a:uFillTx/>
              <a:latin typeface="Calibri" panose="020F0502020204030204" pitchFamily="34" charset="0"/>
              <a:cs typeface="Arial" panose="020B0604020202020204" pitchFamily="34" charset="0"/>
            </a:endParaRPr>
          </a:p>
        </p:txBody>
      </p:sp>
      <p:sp>
        <p:nvSpPr>
          <p:cNvPr id="33" name="Text Box 232">
            <a:extLst>
              <a:ext uri="{FF2B5EF4-FFF2-40B4-BE49-F238E27FC236}">
                <a16:creationId xmlns:a16="http://schemas.microsoft.com/office/drawing/2014/main" id="{F4FB4464-94DB-48D6-A881-2C3C740D5861}"/>
              </a:ext>
            </a:extLst>
          </p:cNvPr>
          <p:cNvSpPr txBox="1">
            <a:spLocks noChangeArrowheads="1"/>
          </p:cNvSpPr>
          <p:nvPr/>
        </p:nvSpPr>
        <p:spPr bwMode="auto">
          <a:xfrm>
            <a:off x="10711541" y="3232805"/>
            <a:ext cx="8250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spcBef>
                <a:spcPct val="20000"/>
              </a:spcBef>
              <a:buClr>
                <a:srgbClr val="00BCB5"/>
              </a:buClr>
              <a:buFont typeface="Arial" panose="020B0604020202020204" pitchFamily="34" charset="0"/>
              <a:buChar char="•"/>
              <a:defRPr sz="1600">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Clr>
                <a:schemeClr val="accent1"/>
              </a:buClr>
              <a:buFont typeface="Arial" panose="020B0604020202020204" pitchFamily="34" charset="0"/>
              <a:buChar char="–"/>
              <a:defRPr sz="1400">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lr>
                <a:srgbClr val="00BCB5"/>
              </a:buClr>
              <a:buFont typeface="Arial" panose="020B0604020202020204" pitchFamily="34" charset="0"/>
              <a:buChar char="•"/>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lr>
                <a:schemeClr val="accent1"/>
              </a:buClr>
              <a:buFont typeface="Arial" panose="020B0604020202020204" pitchFamily="34" charset="0"/>
              <a:buChar char="–"/>
              <a:defRPr sz="1100">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11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11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11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11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1100">
                <a:solidFill>
                  <a:schemeClr val="tx1"/>
                </a:solidFill>
                <a:latin typeface="Arial" panose="020B0604020202020204" pitchFamily="34" charset="0"/>
                <a:ea typeface="ＭＳ Ｐゴシック" panose="020B0600070205080204" pitchFamily="34" charset="-128"/>
              </a:defRPr>
            </a:lvl9pPr>
          </a:lstStyle>
          <a:p>
            <a:pPr algn="ctr" defTabSz="1219170" eaLnBrk="0" fontAlgn="base" hangingPunct="0">
              <a:spcBef>
                <a:spcPct val="0"/>
              </a:spcBef>
              <a:spcAft>
                <a:spcPct val="0"/>
              </a:spcAft>
              <a:buClrTx/>
              <a:buFont typeface="Arial" panose="020B0604020202020204" pitchFamily="34" charset="0"/>
              <a:buNone/>
              <a:defRPr/>
            </a:pPr>
            <a:r>
              <a:rPr lang="en-US" altLang="en-US" sz="1800" b="0" i="1" dirty="0">
                <a:solidFill>
                  <a:srgbClr val="070605"/>
                </a:solidFill>
                <a:latin typeface="Calibri" panose="020F0502020204030204" pitchFamily="34" charset="0"/>
                <a:cs typeface="Calibri" panose="020F0502020204030204" pitchFamily="34" charset="0"/>
              </a:rPr>
              <a:t>PD</a:t>
            </a:r>
          </a:p>
        </p:txBody>
      </p:sp>
      <p:sp>
        <p:nvSpPr>
          <p:cNvPr id="34" name="TextBox 33">
            <a:extLst>
              <a:ext uri="{FF2B5EF4-FFF2-40B4-BE49-F238E27FC236}">
                <a16:creationId xmlns:a16="http://schemas.microsoft.com/office/drawing/2014/main" id="{D598C6F5-F3AB-4879-9C74-497BE0BC9E0E}"/>
              </a:ext>
            </a:extLst>
          </p:cNvPr>
          <p:cNvSpPr txBox="1"/>
          <p:nvPr/>
        </p:nvSpPr>
        <p:spPr>
          <a:xfrm>
            <a:off x="4110939" y="4309852"/>
            <a:ext cx="7165739" cy="830997"/>
          </a:xfrm>
          <a:prstGeom prst="rect">
            <a:avLst/>
          </a:prstGeom>
          <a:noFill/>
        </p:spPr>
        <p:txBody>
          <a:bodyPr wrap="square" rtlCol="0">
            <a:spAutoFit/>
          </a:bodyPr>
          <a:lstStyle/>
          <a:p>
            <a:pPr defTabSz="914400" eaLnBrk="0" fontAlgn="base" hangingPunct="0">
              <a:spcBef>
                <a:spcPct val="0"/>
              </a:spcBef>
              <a:spcAft>
                <a:spcPct val="0"/>
              </a:spcAft>
              <a:defRPr/>
            </a:pPr>
            <a:r>
              <a:rPr lang="en-US" sz="1600" b="0" dirty="0">
                <a:solidFill>
                  <a:srgbClr val="000000"/>
                </a:solidFill>
                <a:latin typeface="Calibri" panose="020F0502020204030204" pitchFamily="34" charset="0"/>
                <a:cs typeface="Calibri" panose="020F0502020204030204" pitchFamily="34" charset="0"/>
              </a:rPr>
              <a:t>Cycles 1-8: 21-day cycles with bortezomib on Days 1, 4, 8, 11 and dexamethasone on Days 1, 2, 4, 5, 8, 9, 11, 12; cycles 9+: 35-day cycles, bortezomib on Days 1, 8, 15, 22 and dexamethasone on Days 1, 2, 8, 9, 15, 16, 22, 23.</a:t>
            </a:r>
          </a:p>
        </p:txBody>
      </p:sp>
      <p:sp>
        <p:nvSpPr>
          <p:cNvPr id="35" name="Rectangle 34">
            <a:extLst>
              <a:ext uri="{FF2B5EF4-FFF2-40B4-BE49-F238E27FC236}">
                <a16:creationId xmlns:a16="http://schemas.microsoft.com/office/drawing/2014/main" id="{ED0AC7A7-7F20-4FA8-AA0E-0AA6D9F3E02F}"/>
              </a:ext>
            </a:extLst>
          </p:cNvPr>
          <p:cNvSpPr/>
          <p:nvPr/>
        </p:nvSpPr>
        <p:spPr>
          <a:xfrm>
            <a:off x="1530706" y="1890689"/>
            <a:ext cx="4105384" cy="584775"/>
          </a:xfrm>
          <a:prstGeom prst="rect">
            <a:avLst/>
          </a:prstGeom>
        </p:spPr>
        <p:txBody>
          <a:bodyPr wrap="square">
            <a:spAutoFit/>
          </a:bodyPr>
          <a:lstStyle/>
          <a:p>
            <a:pPr algn="ctr" defTabSz="914400" eaLnBrk="0" fontAlgn="base" hangingPunct="0">
              <a:spcBef>
                <a:spcPct val="0"/>
              </a:spcBef>
              <a:spcAft>
                <a:spcPct val="0"/>
              </a:spcAft>
              <a:defRPr/>
            </a:pPr>
            <a:r>
              <a:rPr lang="en-US" altLang="en-US" sz="1600" b="0" i="1" dirty="0">
                <a:solidFill>
                  <a:srgbClr val="000000"/>
                </a:solidFill>
                <a:latin typeface="Calibri" panose="020F0502020204030204" pitchFamily="34" charset="0"/>
                <a:cs typeface="Arial" panose="020B0604020202020204" pitchFamily="34" charset="0"/>
              </a:rPr>
              <a:t>Stratification by bortezomib sensitive vs naive and prior lines of therapy (1 vs 2-3)</a:t>
            </a:r>
          </a:p>
        </p:txBody>
      </p:sp>
      <p:cxnSp>
        <p:nvCxnSpPr>
          <p:cNvPr id="36" name="Straight Arrow Connector 35">
            <a:extLst>
              <a:ext uri="{FF2B5EF4-FFF2-40B4-BE49-F238E27FC236}">
                <a16:creationId xmlns:a16="http://schemas.microsoft.com/office/drawing/2014/main" id="{F688C174-8CF9-4DF2-8A4C-B1DAC34FB8A4}"/>
              </a:ext>
            </a:extLst>
          </p:cNvPr>
          <p:cNvCxnSpPr/>
          <p:nvPr/>
        </p:nvCxnSpPr>
        <p:spPr bwMode="auto">
          <a:xfrm>
            <a:off x="3576062" y="2516032"/>
            <a:ext cx="0" cy="443384"/>
          </a:xfrm>
          <a:prstGeom prst="straightConnector1">
            <a:avLst/>
          </a:prstGeom>
          <a:noFill/>
          <a:ln w="28575" cap="flat" cmpd="sng" algn="ctr">
            <a:solidFill>
              <a:srgbClr val="000000"/>
            </a:solidFill>
            <a:prstDash val="sysDash"/>
            <a:round/>
            <a:headEnd type="none" w="med" len="med"/>
            <a:tailEnd type="triangle"/>
          </a:ln>
          <a:effectLst/>
        </p:spPr>
      </p:cxnSp>
      <p:sp>
        <p:nvSpPr>
          <p:cNvPr id="6" name="Text Box 11">
            <a:extLst>
              <a:ext uri="{FF2B5EF4-FFF2-40B4-BE49-F238E27FC236}">
                <a16:creationId xmlns:a16="http://schemas.microsoft.com/office/drawing/2014/main" id="{E6E6CDC2-4E34-61B3-9E13-C51FC0759A28}"/>
              </a:ext>
            </a:extLst>
          </p:cNvPr>
          <p:cNvSpPr txBox="1">
            <a:spLocks noChangeArrowheads="1"/>
          </p:cNvSpPr>
          <p:nvPr/>
        </p:nvSpPr>
        <p:spPr bwMode="auto">
          <a:xfrm>
            <a:off x="362969" y="6388705"/>
            <a:ext cx="7250817"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spcBef>
                <a:spcPct val="50000"/>
              </a:spcBef>
            </a:pPr>
            <a:r>
              <a:rPr lang="en-US" altLang="en-US" sz="1200" b="0" spc="-10" dirty="0">
                <a:solidFill>
                  <a:schemeClr val="bg2"/>
                </a:solidFill>
                <a:latin typeface="Calibri" panose="020F0502020204030204" pitchFamily="34" charset="0"/>
              </a:rPr>
              <a:t>Kumar. ASH 2021. Abstr 84. Kumar. Lancet Oncol. 2020;21:1630.</a:t>
            </a:r>
            <a:endParaRPr lang="en-US" sz="1200" b="0" dirty="0">
              <a:solidFill>
                <a:schemeClr val="bg2"/>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5669562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BELLINI Final Survival Analysis: </a:t>
            </a:r>
            <a:br>
              <a:rPr lang="en-US" dirty="0"/>
            </a:br>
            <a:r>
              <a:rPr lang="en-US" dirty="0"/>
              <a:t>PFS and OS in Key Patient Subgroups</a:t>
            </a:r>
            <a:endParaRPr lang="en-US" altLang="en-US" dirty="0"/>
          </a:p>
        </p:txBody>
      </p:sp>
      <p:sp>
        <p:nvSpPr>
          <p:cNvPr id="15" name="Content Placeholder 2">
            <a:extLst>
              <a:ext uri="{FF2B5EF4-FFF2-40B4-BE49-F238E27FC236}">
                <a16:creationId xmlns:a16="http://schemas.microsoft.com/office/drawing/2014/main" id="{1C9CDB4F-7A5A-4A4F-8319-41DF9A731B90}"/>
              </a:ext>
            </a:extLst>
          </p:cNvPr>
          <p:cNvSpPr>
            <a:spLocks noGrp="1"/>
          </p:cNvSpPr>
          <p:nvPr>
            <p:ph idx="1"/>
          </p:nvPr>
        </p:nvSpPr>
        <p:spPr>
          <a:xfrm>
            <a:off x="604675" y="4947385"/>
            <a:ext cx="10877529" cy="1216348"/>
          </a:xfrm>
        </p:spPr>
        <p:txBody>
          <a:bodyPr/>
          <a:lstStyle/>
          <a:p>
            <a:r>
              <a:rPr lang="en-US" sz="2200" dirty="0"/>
              <a:t>Largest PFS improvement with venetoclax seen in patients with t(11;14) or </a:t>
            </a:r>
            <a:br>
              <a:rPr lang="en-US" sz="2200" dirty="0"/>
            </a:br>
            <a:r>
              <a:rPr lang="en-US" sz="2200" dirty="0"/>
              <a:t>high </a:t>
            </a:r>
            <a:r>
              <a:rPr lang="en-US" sz="2200" i="1" dirty="0"/>
              <a:t>BCL2</a:t>
            </a:r>
            <a:r>
              <a:rPr lang="en-US" sz="2200" dirty="0"/>
              <a:t> expression</a:t>
            </a:r>
          </a:p>
          <a:p>
            <a:r>
              <a:rPr lang="en-US" sz="2200" dirty="0"/>
              <a:t>Venetoclax prolonged PFS in these subgroups regardless of cytogenetic risk status</a:t>
            </a:r>
          </a:p>
        </p:txBody>
      </p:sp>
      <p:grpSp>
        <p:nvGrpSpPr>
          <p:cNvPr id="7" name="Group 6">
            <a:extLst>
              <a:ext uri="{FF2B5EF4-FFF2-40B4-BE49-F238E27FC236}">
                <a16:creationId xmlns:a16="http://schemas.microsoft.com/office/drawing/2014/main" id="{2479E291-C18C-4826-8211-0D4EDD52556A}"/>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7AE86A05-8BB4-4183-A9E7-D1DF011B732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782D8C99-859A-4F2E-AF13-ED8E4DF3F82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graphicFrame>
        <p:nvGraphicFramePr>
          <p:cNvPr id="11" name="Table 10">
            <a:extLst>
              <a:ext uri="{FF2B5EF4-FFF2-40B4-BE49-F238E27FC236}">
                <a16:creationId xmlns:a16="http://schemas.microsoft.com/office/drawing/2014/main" id="{14CB0628-60A6-5740-A3FC-0B3B623C0FC8}"/>
              </a:ext>
            </a:extLst>
          </p:cNvPr>
          <p:cNvGraphicFramePr>
            <a:graphicFrameLocks noGrp="1"/>
          </p:cNvGraphicFramePr>
          <p:nvPr/>
        </p:nvGraphicFramePr>
        <p:xfrm>
          <a:off x="719138" y="1600200"/>
          <a:ext cx="10763846" cy="3169920"/>
        </p:xfrm>
        <a:graphic>
          <a:graphicData uri="http://schemas.openxmlformats.org/drawingml/2006/table">
            <a:tbl>
              <a:tblPr firstRow="1" bandRow="1">
                <a:tableStyleId>{F5AB1C69-6EDB-4FF4-983F-18BD219EF322}</a:tableStyleId>
              </a:tblPr>
              <a:tblGrid>
                <a:gridCol w="3299327">
                  <a:extLst>
                    <a:ext uri="{9D8B030D-6E8A-4147-A177-3AD203B41FA5}">
                      <a16:colId xmlns:a16="http://schemas.microsoft.com/office/drawing/2014/main" val="4230268532"/>
                    </a:ext>
                  </a:extLst>
                </a:gridCol>
                <a:gridCol w="2164790">
                  <a:extLst>
                    <a:ext uri="{9D8B030D-6E8A-4147-A177-3AD203B41FA5}">
                      <a16:colId xmlns:a16="http://schemas.microsoft.com/office/drawing/2014/main" val="1471845447"/>
                    </a:ext>
                  </a:extLst>
                </a:gridCol>
                <a:gridCol w="1586410">
                  <a:extLst>
                    <a:ext uri="{9D8B030D-6E8A-4147-A177-3AD203B41FA5}">
                      <a16:colId xmlns:a16="http://schemas.microsoft.com/office/drawing/2014/main" val="80790062"/>
                    </a:ext>
                  </a:extLst>
                </a:gridCol>
                <a:gridCol w="2102594">
                  <a:extLst>
                    <a:ext uri="{9D8B030D-6E8A-4147-A177-3AD203B41FA5}">
                      <a16:colId xmlns:a16="http://schemas.microsoft.com/office/drawing/2014/main" val="971768868"/>
                    </a:ext>
                  </a:extLst>
                </a:gridCol>
                <a:gridCol w="1610725">
                  <a:extLst>
                    <a:ext uri="{9D8B030D-6E8A-4147-A177-3AD203B41FA5}">
                      <a16:colId xmlns:a16="http://schemas.microsoft.com/office/drawing/2014/main" val="2826153302"/>
                    </a:ext>
                  </a:extLst>
                </a:gridCol>
              </a:tblGrid>
              <a:tr h="167502">
                <a:tc rowSpan="2">
                  <a:txBody>
                    <a:bodyPr/>
                    <a:lstStyle/>
                    <a:p>
                      <a:r>
                        <a:rPr lang="en-US" sz="1600" b="1" dirty="0">
                          <a:solidFill>
                            <a:schemeClr val="tx1"/>
                          </a:solidFill>
                          <a:latin typeface="Calibri" panose="020F0502020204030204" pitchFamily="34" charset="0"/>
                        </a:rPr>
                        <a:t>Subgroup</a:t>
                      </a: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gridSpan="2">
                  <a:txBody>
                    <a:bodyPr/>
                    <a:lstStyle/>
                    <a:p>
                      <a:pPr algn="ctr"/>
                      <a:r>
                        <a:rPr lang="en-US" sz="1600" b="1" dirty="0">
                          <a:solidFill>
                            <a:schemeClr val="tx1"/>
                          </a:solidFill>
                          <a:latin typeface="Calibri" panose="020F0502020204030204" pitchFamily="34" charset="0"/>
                          <a:cs typeface="Calibri" panose="020F0502020204030204" pitchFamily="34" charset="0"/>
                        </a:rPr>
                        <a:t>PFS</a:t>
                      </a:r>
                      <a:endParaRPr lang="en-US" sz="1600" dirty="0">
                        <a:latin typeface="Calibri" panose="020F0502020204030204" pitchFamily="34" charset="0"/>
                        <a:cs typeface="Calibri" panose="020F0502020204030204" pitchFamily="34" charset="0"/>
                      </a:endParaRPr>
                    </a:p>
                  </a:txBody>
                  <a:tcPr marL="121920" marR="121920" marT="60960" marB="6096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600">
                        <a:latin typeface="Calibri" panose="020F0502020204030204" pitchFamily="34" charset="0"/>
                        <a:cs typeface="Calibri" panose="020F0502020204030204" pitchFamily="34" charset="0"/>
                      </a:endParaRP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gridSpan="2">
                  <a:txBody>
                    <a:bodyPr/>
                    <a:lstStyle/>
                    <a:p>
                      <a:pPr algn="ctr"/>
                      <a:r>
                        <a:rPr lang="en-US" sz="1600" dirty="0">
                          <a:latin typeface="Calibri" panose="020F0502020204030204" pitchFamily="34" charset="0"/>
                          <a:cs typeface="Calibri" panose="020F0502020204030204" pitchFamily="34" charset="0"/>
                        </a:rPr>
                        <a:t>OS</a:t>
                      </a:r>
                    </a:p>
                  </a:txBody>
                  <a:tcPr marL="121920" marR="121920" marT="60960" marB="6096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600">
                        <a:latin typeface="Calibri" panose="020F0502020204030204" pitchFamily="34" charset="0"/>
                        <a:cs typeface="Calibri" panose="020F0502020204030204" pitchFamily="34" charset="0"/>
                      </a:endParaRP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3135293031"/>
                  </a:ext>
                </a:extLst>
              </a:tr>
              <a:tr h="167502">
                <a:tc vMerge="1">
                  <a:txBody>
                    <a:bodyPr/>
                    <a:lstStyle/>
                    <a:p>
                      <a:endParaRPr lang="en-US" sz="1600" b="1">
                        <a:solidFill>
                          <a:schemeClr val="tx1"/>
                        </a:solidFill>
                        <a:latin typeface="Calibri" panose="020F0502020204030204" pitchFamily="34" charset="0"/>
                      </a:endParaRP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600" b="1" dirty="0">
                          <a:solidFill>
                            <a:schemeClr val="tx1"/>
                          </a:solidFill>
                          <a:latin typeface="Calibri" panose="020F0502020204030204" pitchFamily="34" charset="0"/>
                        </a:rPr>
                        <a:t>HR (95% CI)</a:t>
                      </a:r>
                      <a:endParaRPr lang="en-US" sz="1600" b="1" dirty="0">
                        <a:solidFill>
                          <a:schemeClr val="tx1"/>
                        </a:solidFill>
                        <a:latin typeface="Calibri" panose="020F0502020204030204" pitchFamily="34" charset="0"/>
                        <a:cs typeface="Calibri" panose="020F0502020204030204" pitchFamily="34" charset="0"/>
                      </a:endParaRPr>
                    </a:p>
                  </a:txBody>
                  <a:tcPr marL="121920" marR="121920" marT="60960" marB="60960" anchor="ctr">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600" b="1" i="1" dirty="0">
                          <a:solidFill>
                            <a:schemeClr val="tx1"/>
                          </a:solidFill>
                          <a:latin typeface="Calibri" panose="020F0502020204030204" pitchFamily="34" charset="0"/>
                          <a:cs typeface="Calibri" panose="020F0502020204030204" pitchFamily="34" charset="0"/>
                        </a:rPr>
                        <a:t>P</a:t>
                      </a:r>
                      <a:r>
                        <a:rPr lang="en-US" sz="1600" b="1" dirty="0">
                          <a:solidFill>
                            <a:schemeClr val="tx1"/>
                          </a:solidFill>
                          <a:latin typeface="Calibri" panose="020F0502020204030204" pitchFamily="34" charset="0"/>
                          <a:cs typeface="Calibri" panose="020F0502020204030204" pitchFamily="34" charset="0"/>
                        </a:rPr>
                        <a:t> Value</a:t>
                      </a:r>
                    </a:p>
                  </a:txBody>
                  <a:tcPr marL="121920" marR="121920" marT="60960" marB="60960" anchor="ctr">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600" b="1" dirty="0">
                          <a:solidFill>
                            <a:schemeClr val="tx1"/>
                          </a:solidFill>
                          <a:latin typeface="Calibri" panose="020F0502020204030204" pitchFamily="34" charset="0"/>
                        </a:rPr>
                        <a:t>HR (95% CI)</a:t>
                      </a:r>
                      <a:endParaRPr lang="en-US" sz="1600" b="1" dirty="0">
                        <a:solidFill>
                          <a:schemeClr val="tx1"/>
                        </a:solidFill>
                        <a:latin typeface="Calibri" panose="020F0502020204030204" pitchFamily="34" charset="0"/>
                        <a:cs typeface="Calibri" panose="020F0502020204030204" pitchFamily="34" charset="0"/>
                      </a:endParaRPr>
                    </a:p>
                  </a:txBody>
                  <a:tcPr marL="121920" marR="121920" marT="60960" marB="60960" anchor="ctr">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600" b="1" i="1" dirty="0">
                          <a:solidFill>
                            <a:schemeClr val="tx1"/>
                          </a:solidFill>
                          <a:latin typeface="Calibri" panose="020F0502020204030204" pitchFamily="34" charset="0"/>
                          <a:cs typeface="Calibri" panose="020F0502020204030204" pitchFamily="34" charset="0"/>
                        </a:rPr>
                        <a:t>P</a:t>
                      </a:r>
                      <a:r>
                        <a:rPr lang="en-US" sz="1600" b="1" dirty="0">
                          <a:solidFill>
                            <a:schemeClr val="tx1"/>
                          </a:solidFill>
                          <a:latin typeface="Calibri" panose="020F0502020204030204" pitchFamily="34" charset="0"/>
                          <a:cs typeface="Calibri" panose="020F0502020204030204" pitchFamily="34" charset="0"/>
                        </a:rPr>
                        <a:t> Value</a:t>
                      </a:r>
                    </a:p>
                  </a:txBody>
                  <a:tcPr marL="121920" marR="121920" marT="60960" marB="60960" anchor="ctr">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621750658"/>
                  </a:ext>
                </a:extLst>
              </a:tr>
              <a:tr h="390838">
                <a:tc>
                  <a:txBody>
                    <a:bodyPr/>
                    <a:lstStyle/>
                    <a:p>
                      <a:r>
                        <a:rPr lang="en-US" sz="1600" dirty="0">
                          <a:solidFill>
                            <a:schemeClr val="bg1"/>
                          </a:solidFill>
                          <a:latin typeface="Calibri" panose="020F0502020204030204" pitchFamily="34" charset="0"/>
                        </a:rPr>
                        <a:t>t(11;14) status</a:t>
                      </a:r>
                    </a:p>
                    <a:p>
                      <a:pPr marL="285750" indent="-285750">
                        <a:buFont typeface="Wingdings" panose="05000000000000000000" pitchFamily="2" charset="2"/>
                        <a:buChar char="§"/>
                      </a:pPr>
                      <a:r>
                        <a:rPr lang="en-US" sz="1600" dirty="0">
                          <a:solidFill>
                            <a:schemeClr val="bg1"/>
                          </a:solidFill>
                          <a:latin typeface="Calibri" panose="020F0502020204030204" pitchFamily="34" charset="0"/>
                        </a:rPr>
                        <a:t>Positive (n = 35)</a:t>
                      </a:r>
                    </a:p>
                    <a:p>
                      <a:pPr marL="285750" indent="-285750">
                        <a:buFont typeface="Wingdings" panose="05000000000000000000" pitchFamily="2" charset="2"/>
                        <a:buChar char="§"/>
                      </a:pPr>
                      <a:r>
                        <a:rPr lang="en-US" sz="1600" dirty="0">
                          <a:solidFill>
                            <a:schemeClr val="bg1"/>
                          </a:solidFill>
                          <a:latin typeface="Calibri" panose="020F0502020204030204" pitchFamily="34" charset="0"/>
                        </a:rPr>
                        <a:t>Negative (n = 226)</a:t>
                      </a: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cs typeface="Calibri" panose="020F0502020204030204" pitchFamily="34" charset="0"/>
                        </a:rPr>
                        <a:t>0.12 (0.03-0.44)</a:t>
                      </a:r>
                    </a:p>
                    <a:p>
                      <a:pPr algn="ctr"/>
                      <a:r>
                        <a:rPr lang="en-US" sz="1600" dirty="0">
                          <a:solidFill>
                            <a:schemeClr val="bg1"/>
                          </a:solidFill>
                          <a:latin typeface="Calibri" panose="020F0502020204030204" pitchFamily="34" charset="0"/>
                          <a:cs typeface="Calibri" panose="020F0502020204030204" pitchFamily="34" charset="0"/>
                        </a:rPr>
                        <a:t>0.65 (0.46-0.90)</a:t>
                      </a: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cs typeface="Calibri" panose="020F0502020204030204" pitchFamily="34" charset="0"/>
                        </a:rPr>
                        <a:t>.0014</a:t>
                      </a: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cs typeface="Calibri" panose="020F0502020204030204" pitchFamily="34" charset="0"/>
                        </a:rPr>
                        <a:t>0.61 (0.16-2.32)</a:t>
                      </a:r>
                    </a:p>
                    <a:p>
                      <a:pPr algn="ctr"/>
                      <a:r>
                        <a:rPr lang="en-US" sz="1600" dirty="0">
                          <a:solidFill>
                            <a:schemeClr val="bg1"/>
                          </a:solidFill>
                          <a:latin typeface="Calibri" panose="020F0502020204030204" pitchFamily="34" charset="0"/>
                          <a:cs typeface="Calibri" panose="020F0502020204030204" pitchFamily="34" charset="0"/>
                        </a:rPr>
                        <a:t>1.18 (0.76-1.84)</a:t>
                      </a: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cs typeface="Calibri" panose="020F0502020204030204" pitchFamily="34" charset="0"/>
                        </a:rPr>
                        <a:t>NS</a:t>
                      </a:r>
                    </a:p>
                    <a:p>
                      <a:pPr algn="ctr"/>
                      <a:endParaRPr lang="en-US" sz="1600" dirty="0">
                        <a:solidFill>
                          <a:schemeClr val="bg1"/>
                        </a:solidFill>
                        <a:latin typeface="Calibri" panose="020F0502020204030204" pitchFamily="34" charset="0"/>
                        <a:cs typeface="Calibri" panose="020F0502020204030204" pitchFamily="34" charset="0"/>
                      </a:endParaRP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263773154"/>
                  </a:ext>
                </a:extLst>
              </a:tr>
              <a:tr h="390838">
                <a:tc>
                  <a:txBody>
                    <a:bodyPr/>
                    <a:lstStyle/>
                    <a:p>
                      <a:r>
                        <a:rPr lang="en-US" sz="1600" i="1" dirty="0">
                          <a:solidFill>
                            <a:schemeClr val="bg1"/>
                          </a:solidFill>
                          <a:latin typeface="Calibri" panose="020F0502020204030204" pitchFamily="34" charset="0"/>
                        </a:rPr>
                        <a:t>BCL2</a:t>
                      </a:r>
                      <a:r>
                        <a:rPr lang="en-US" sz="1600" dirty="0">
                          <a:solidFill>
                            <a:schemeClr val="bg1"/>
                          </a:solidFill>
                          <a:latin typeface="Calibri" panose="020F0502020204030204" pitchFamily="34" charset="0"/>
                        </a:rPr>
                        <a:t> expression (qPCR)</a:t>
                      </a:r>
                    </a:p>
                    <a:p>
                      <a:pPr marL="285750" indent="-285750">
                        <a:buFont typeface="Wingdings" panose="05000000000000000000" pitchFamily="2" charset="2"/>
                        <a:buChar char="§"/>
                      </a:pPr>
                      <a:r>
                        <a:rPr lang="en-US" sz="1600" dirty="0">
                          <a:solidFill>
                            <a:schemeClr val="bg1"/>
                          </a:solidFill>
                          <a:latin typeface="Calibri" panose="020F0502020204030204" pitchFamily="34" charset="0"/>
                        </a:rPr>
                        <a:t>High (n = 98)</a:t>
                      </a:r>
                    </a:p>
                    <a:p>
                      <a:pPr marL="285750" indent="-285750">
                        <a:buFont typeface="Wingdings" panose="05000000000000000000" pitchFamily="2" charset="2"/>
                        <a:buChar char="§"/>
                      </a:pPr>
                      <a:r>
                        <a:rPr lang="en-US" sz="1600" dirty="0">
                          <a:solidFill>
                            <a:schemeClr val="bg1"/>
                          </a:solidFill>
                          <a:latin typeface="Calibri" panose="020F0502020204030204" pitchFamily="34" charset="0"/>
                        </a:rPr>
                        <a:t>Low (n = 159)</a:t>
                      </a: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cs typeface="Calibri" panose="020F0502020204030204" pitchFamily="34" charset="0"/>
                        </a:rPr>
                        <a:t>0.37 (0.21-0.64)</a:t>
                      </a:r>
                    </a:p>
                    <a:p>
                      <a:pPr algn="ctr"/>
                      <a:r>
                        <a:rPr lang="en-US" sz="1600" dirty="0">
                          <a:solidFill>
                            <a:schemeClr val="bg1"/>
                          </a:solidFill>
                          <a:latin typeface="Calibri" panose="020F0502020204030204" pitchFamily="34" charset="0"/>
                          <a:cs typeface="Calibri" panose="020F0502020204030204" pitchFamily="34" charset="0"/>
                        </a:rPr>
                        <a:t>0.71 (0.48-1.05)</a:t>
                      </a: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cs typeface="Calibri" panose="020F0502020204030204" pitchFamily="34" charset="0"/>
                        </a:rPr>
                        <a:t>.0005</a:t>
                      </a:r>
                    </a:p>
                    <a:p>
                      <a:pPr algn="ctr"/>
                      <a:endParaRPr lang="en-US" sz="1600" dirty="0">
                        <a:solidFill>
                          <a:schemeClr val="bg1"/>
                        </a:solidFill>
                        <a:latin typeface="Calibri" panose="020F0502020204030204" pitchFamily="34" charset="0"/>
                        <a:cs typeface="Calibri" panose="020F0502020204030204" pitchFamily="34" charset="0"/>
                      </a:endParaRP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cs typeface="Calibri" panose="020F0502020204030204" pitchFamily="34" charset="0"/>
                        </a:rPr>
                        <a:t>0.70 (0.32-1.51)</a:t>
                      </a:r>
                    </a:p>
                    <a:p>
                      <a:pPr algn="ctr"/>
                      <a:r>
                        <a:rPr lang="en-US" sz="1600" dirty="0">
                          <a:solidFill>
                            <a:schemeClr val="bg1"/>
                          </a:solidFill>
                          <a:latin typeface="Calibri" panose="020F0502020204030204" pitchFamily="34" charset="0"/>
                          <a:cs typeface="Calibri" panose="020F0502020204030204" pitchFamily="34" charset="0"/>
                        </a:rPr>
                        <a:t>1.67 (0.97-2.89)</a:t>
                      </a: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cs typeface="Calibri" panose="020F0502020204030204" pitchFamily="34" charset="0"/>
                        </a:rPr>
                        <a:t>NS</a:t>
                      </a: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80219419"/>
                  </a:ext>
                </a:extLst>
              </a:tr>
              <a:tr h="177702">
                <a:tc>
                  <a:txBody>
                    <a:bodyPr/>
                    <a:lstStyle/>
                    <a:p>
                      <a:r>
                        <a:rPr lang="en-US" sz="1600" dirty="0">
                          <a:solidFill>
                            <a:schemeClr val="bg1"/>
                          </a:solidFill>
                          <a:latin typeface="Calibri" panose="020F0502020204030204" pitchFamily="34" charset="0"/>
                        </a:rPr>
                        <a:t>t(11;14) </a:t>
                      </a:r>
                      <a:r>
                        <a:rPr lang="en-US" sz="1600" dirty="0">
                          <a:solidFill>
                            <a:schemeClr val="bg1"/>
                          </a:solidFill>
                          <a:latin typeface="Calibri" panose="020F0502020204030204" pitchFamily="34" charset="0"/>
                          <a:cs typeface="Calibri" panose="020F0502020204030204" pitchFamily="34" charset="0"/>
                        </a:rPr>
                        <a:t>or high </a:t>
                      </a:r>
                      <a:r>
                        <a:rPr lang="en-US" sz="1600" i="1" dirty="0">
                          <a:solidFill>
                            <a:schemeClr val="bg1"/>
                          </a:solidFill>
                          <a:latin typeface="Calibri" panose="020F0502020204030204" pitchFamily="34" charset="0"/>
                          <a:cs typeface="Calibri" panose="020F0502020204030204" pitchFamily="34" charset="0"/>
                        </a:rPr>
                        <a:t>BCL2</a:t>
                      </a:r>
                    </a:p>
                  </a:txBody>
                  <a:tcPr marL="121920" marR="121920" marT="60960" marB="6096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0.32 (0.20-0.53)</a:t>
                      </a:r>
                    </a:p>
                  </a:txBody>
                  <a:tcPr marL="121920" marR="121920" marT="60960" marB="6096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&lt;.0001</a:t>
                      </a:r>
                    </a:p>
                  </a:txBody>
                  <a:tcPr marL="121920" marR="121920" marT="60960" marB="6096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0.82 (0.40-1.70)</a:t>
                      </a:r>
                    </a:p>
                  </a:txBody>
                  <a:tcPr marL="121920" marR="121920" marT="60960" marB="6096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NS</a:t>
                      </a:r>
                    </a:p>
                  </a:txBody>
                  <a:tcPr marL="121920" marR="121920" marT="60960" marB="6096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94886251"/>
                  </a:ext>
                </a:extLst>
              </a:tr>
              <a:tr h="175877">
                <a:tc>
                  <a:txBody>
                    <a:bodyPr/>
                    <a:lstStyle/>
                    <a:p>
                      <a:r>
                        <a:rPr lang="en-US" sz="1600" dirty="0">
                          <a:solidFill>
                            <a:schemeClr val="bg1"/>
                          </a:solidFill>
                          <a:latin typeface="Calibri" panose="020F0502020204030204" pitchFamily="34" charset="0"/>
                        </a:rPr>
                        <a:t>Non-t(11;14) </a:t>
                      </a:r>
                      <a:r>
                        <a:rPr lang="en-US" sz="1600" dirty="0">
                          <a:solidFill>
                            <a:schemeClr val="bg1"/>
                          </a:solidFill>
                          <a:latin typeface="Calibri" panose="020F0502020204030204" pitchFamily="34" charset="0"/>
                          <a:cs typeface="Calibri" panose="020F0502020204030204" pitchFamily="34" charset="0"/>
                        </a:rPr>
                        <a:t>and high </a:t>
                      </a:r>
                      <a:r>
                        <a:rPr lang="en-US" sz="1600" i="1" dirty="0">
                          <a:solidFill>
                            <a:schemeClr val="bg1"/>
                          </a:solidFill>
                          <a:latin typeface="Calibri" panose="020F0502020204030204" pitchFamily="34" charset="0"/>
                          <a:cs typeface="Calibri" panose="020F0502020204030204" pitchFamily="34" charset="0"/>
                        </a:rPr>
                        <a:t>BCL2</a:t>
                      </a:r>
                    </a:p>
                  </a:txBody>
                  <a:tcPr marL="121920" marR="121920" marT="60960" marB="6096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0.48 (0.26-0.90)</a:t>
                      </a:r>
                    </a:p>
                  </a:txBody>
                  <a:tcPr marL="121920" marR="121920" marT="60960" marB="6096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.0215</a:t>
                      </a:r>
                    </a:p>
                  </a:txBody>
                  <a:tcPr marL="121920" marR="121920" marT="60960" marB="6096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0.86 (0.35-2.12)</a:t>
                      </a:r>
                    </a:p>
                  </a:txBody>
                  <a:tcPr marL="121920" marR="121920" marT="60960" marB="6096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NS</a:t>
                      </a:r>
                    </a:p>
                  </a:txBody>
                  <a:tcPr marL="121920" marR="121920" marT="60960" marB="6096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95203446"/>
                  </a:ext>
                </a:extLst>
              </a:tr>
            </a:tbl>
          </a:graphicData>
        </a:graphic>
      </p:graphicFrame>
      <p:sp>
        <p:nvSpPr>
          <p:cNvPr id="14" name="Text Box 15">
            <a:extLst>
              <a:ext uri="{FF2B5EF4-FFF2-40B4-BE49-F238E27FC236}">
                <a16:creationId xmlns:a16="http://schemas.microsoft.com/office/drawing/2014/main" id="{390FA3F3-1B4E-0849-8735-DCD2D6DCA6B4}"/>
              </a:ext>
            </a:extLst>
          </p:cNvPr>
          <p:cNvSpPr txBox="1">
            <a:spLocks noChangeArrowheads="1"/>
          </p:cNvSpPr>
          <p:nvPr/>
        </p:nvSpPr>
        <p:spPr bwMode="auto">
          <a:xfrm>
            <a:off x="440989" y="639020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chemeClr val="bg2"/>
                </a:solidFill>
                <a:latin typeface="Calibri" panose="020F0502020204030204" pitchFamily="34" charset="0"/>
              </a:rPr>
              <a:t>Kumar. ASH 2021. Abstr 84.</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4279849147"/>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C29EF7-1E07-4A16-908D-7F1A7DB437B2}"/>
              </a:ext>
            </a:extLst>
          </p:cNvPr>
          <p:cNvSpPr>
            <a:spLocks noGrp="1"/>
          </p:cNvSpPr>
          <p:nvPr>
            <p:ph type="title"/>
          </p:nvPr>
        </p:nvSpPr>
        <p:spPr/>
        <p:txBody>
          <a:bodyPr/>
          <a:lstStyle/>
          <a:p>
            <a:r>
              <a:rPr lang="en-US" dirty="0"/>
              <a:t>Management Considerations With Venetoclax</a:t>
            </a:r>
          </a:p>
        </p:txBody>
      </p:sp>
      <p:sp>
        <p:nvSpPr>
          <p:cNvPr id="7" name="TextBox 6">
            <a:extLst>
              <a:ext uri="{FF2B5EF4-FFF2-40B4-BE49-F238E27FC236}">
                <a16:creationId xmlns:a16="http://schemas.microsoft.com/office/drawing/2014/main" id="{924E2774-C0A2-40AE-BBF7-282FAF2335E7}"/>
              </a:ext>
            </a:extLst>
          </p:cNvPr>
          <p:cNvSpPr txBox="1"/>
          <p:nvPr/>
        </p:nvSpPr>
        <p:spPr>
          <a:xfrm>
            <a:off x="609759" y="1518008"/>
            <a:ext cx="10581892" cy="4768998"/>
          </a:xfrm>
          <a:prstGeom prst="rect">
            <a:avLst/>
          </a:prstGeom>
          <a:noFill/>
        </p:spPr>
        <p:txBody>
          <a:bodyPr wrap="square" rtlCol="0">
            <a:spAutoFit/>
          </a:bodyPr>
          <a:lstStyle/>
          <a:p>
            <a:pPr marL="285750" marR="0" lvl="0" indent="-285750" algn="l" defTabSz="914400" rtl="0" eaLnBrk="1" fontAlgn="auto" latinLnBrk="0" hangingPunct="1">
              <a:lnSpc>
                <a:spcPct val="80000"/>
              </a:lnSpc>
              <a:spcBef>
                <a:spcPts val="1000"/>
              </a:spcBef>
              <a:spcAft>
                <a:spcPts val="700"/>
              </a:spcAft>
              <a:buClrTx/>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Prophylactic antibiotics</a:t>
            </a:r>
          </a:p>
          <a:p>
            <a:pPr marL="742950" marR="0" lvl="1" indent="-285750" algn="l" defTabSz="914400" rtl="0" eaLnBrk="1" fontAlgn="auto" latinLnBrk="0" hangingPunct="1">
              <a:lnSpc>
                <a:spcPct val="80000"/>
              </a:lnSpc>
              <a:spcBef>
                <a:spcPts val="1000"/>
              </a:spcBef>
              <a:spcAft>
                <a:spcPts val="700"/>
              </a:spcAft>
              <a:buClrTx/>
              <a:buSzTx/>
              <a:buFont typeface="Calibri" panose="020F0502020204030204" pitchFamily="34" charset="0"/>
              <a:buChar char="–"/>
              <a:tabLst/>
              <a:defRPr/>
            </a:pPr>
            <a:r>
              <a:rPr kumimoji="0" lang="en-US"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PJP</a:t>
            </a:r>
          </a:p>
          <a:p>
            <a:pPr marL="742950" marR="0" lvl="1" indent="-285750" algn="l" defTabSz="914400" rtl="0" eaLnBrk="1" fontAlgn="auto" latinLnBrk="0" hangingPunct="1">
              <a:lnSpc>
                <a:spcPct val="80000"/>
              </a:lnSpc>
              <a:spcBef>
                <a:spcPts val="1000"/>
              </a:spcBef>
              <a:spcAft>
                <a:spcPts val="700"/>
              </a:spcAft>
              <a:buClrTx/>
              <a:buSzTx/>
              <a:buFont typeface="Calibri" panose="020F0502020204030204" pitchFamily="34" charset="0"/>
              <a:buChar char="–"/>
              <a:tabLst/>
              <a:defRPr/>
            </a:pPr>
            <a:r>
              <a:rPr kumimoji="0" lang="en-US"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Antibacterial</a:t>
            </a:r>
          </a:p>
          <a:p>
            <a:pPr marL="742950" marR="0" lvl="1" indent="-285750" algn="l" defTabSz="914400" rtl="0" eaLnBrk="1" fontAlgn="auto" latinLnBrk="0" hangingPunct="1">
              <a:lnSpc>
                <a:spcPct val="80000"/>
              </a:lnSpc>
              <a:spcBef>
                <a:spcPts val="1000"/>
              </a:spcBef>
              <a:spcAft>
                <a:spcPts val="700"/>
              </a:spcAft>
              <a:buClrTx/>
              <a:buSzTx/>
              <a:buFont typeface="Calibri" panose="020F0502020204030204" pitchFamily="34" charset="0"/>
              <a:buChar char="–"/>
              <a:tabLst/>
              <a:defRPr/>
            </a:pPr>
            <a:r>
              <a:rPr kumimoji="0" lang="en-US"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Antiviral</a:t>
            </a:r>
          </a:p>
          <a:p>
            <a:pPr marL="285750" marR="0" lvl="0" indent="-285750" algn="l" defTabSz="914400" rtl="0" eaLnBrk="1" fontAlgn="auto" latinLnBrk="0" hangingPunct="1">
              <a:lnSpc>
                <a:spcPct val="80000"/>
              </a:lnSpc>
              <a:spcBef>
                <a:spcPts val="1000"/>
              </a:spcBef>
              <a:spcAft>
                <a:spcPts val="700"/>
              </a:spcAft>
              <a:buClrTx/>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Tumor lysis prophylaxis</a:t>
            </a:r>
          </a:p>
          <a:p>
            <a:pPr marL="742950" marR="0" lvl="1" indent="-285750" algn="l" defTabSz="914400" rtl="0" eaLnBrk="1" fontAlgn="auto" latinLnBrk="0" hangingPunct="1">
              <a:lnSpc>
                <a:spcPct val="80000"/>
              </a:lnSpc>
              <a:spcBef>
                <a:spcPts val="1000"/>
              </a:spcBef>
              <a:spcAft>
                <a:spcPts val="700"/>
              </a:spcAft>
              <a:buClrTx/>
              <a:buSzTx/>
              <a:buFont typeface="Calibri" panose="020F0502020204030204" pitchFamily="34" charset="0"/>
              <a:buChar char="–"/>
              <a:tabLst/>
              <a:defRPr/>
            </a:pPr>
            <a:r>
              <a:rPr kumimoji="0" lang="en-US"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Consider allopurinol</a:t>
            </a:r>
          </a:p>
          <a:p>
            <a:pPr marL="285750" marR="0" lvl="0" indent="-285750" algn="l" defTabSz="914400" rtl="0" eaLnBrk="1" fontAlgn="auto" latinLnBrk="0" hangingPunct="1">
              <a:lnSpc>
                <a:spcPct val="80000"/>
              </a:lnSpc>
              <a:spcBef>
                <a:spcPts val="1000"/>
              </a:spcBef>
              <a:spcAft>
                <a:spcPts val="700"/>
              </a:spcAft>
              <a:buClrTx/>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Monitor infections: fatal infections higher in venetoclax arm (4% vs 0%)</a:t>
            </a:r>
          </a:p>
          <a:p>
            <a:pPr marL="285750" marR="0" lvl="0" indent="-285750" algn="l" defTabSz="914400" rtl="0" eaLnBrk="1" fontAlgn="auto" latinLnBrk="0" hangingPunct="1">
              <a:lnSpc>
                <a:spcPct val="80000"/>
              </a:lnSpc>
              <a:spcBef>
                <a:spcPts val="1000"/>
              </a:spcBef>
              <a:spcAft>
                <a:spcPts val="700"/>
              </a:spcAft>
              <a:buClrTx/>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Monitor outpatient for blood counts and TLS</a:t>
            </a:r>
          </a:p>
          <a:p>
            <a:pPr marL="285750" marR="0" lvl="0" indent="-285750" algn="l" defTabSz="914400" rtl="0" eaLnBrk="1" fontAlgn="auto" latinLnBrk="0" hangingPunct="1">
              <a:lnSpc>
                <a:spcPct val="80000"/>
              </a:lnSpc>
              <a:spcBef>
                <a:spcPts val="1000"/>
              </a:spcBef>
              <a:spcAft>
                <a:spcPts val="700"/>
              </a:spcAft>
              <a:buClrTx/>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Toxicities: diarrhea, nausea, constipation, cough and cytopenias</a:t>
            </a:r>
          </a:p>
          <a:p>
            <a:pPr marL="285750" marR="0" lvl="0" indent="-285750" algn="l" defTabSz="914400" rtl="0" eaLnBrk="1" fontAlgn="auto" latinLnBrk="0" hangingPunct="1">
              <a:lnSpc>
                <a:spcPct val="80000"/>
              </a:lnSpc>
              <a:spcBef>
                <a:spcPts val="1000"/>
              </a:spcBef>
              <a:spcAft>
                <a:spcPts val="700"/>
              </a:spcAft>
              <a:buClrTx/>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Avoid moderate or strong CYP3A4 inhibitors (prolong bioavailability of venetoclax) such as clarithromycin, grapefruit  </a:t>
            </a:r>
          </a:p>
        </p:txBody>
      </p:sp>
      <p:sp>
        <p:nvSpPr>
          <p:cNvPr id="9" name="Text Box 15">
            <a:extLst>
              <a:ext uri="{FF2B5EF4-FFF2-40B4-BE49-F238E27FC236}">
                <a16:creationId xmlns:a16="http://schemas.microsoft.com/office/drawing/2014/main" id="{47F48C09-BABD-409D-8F77-5E72810A6315}"/>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Kumar. Lancet Oncol. 2020;21:1630. Venetoclax PI.</a:t>
            </a:r>
          </a:p>
        </p:txBody>
      </p:sp>
    </p:spTree>
    <p:extLst>
      <p:ext uri="{BB962C8B-B14F-4D97-AF65-F5344CB8AC3E}">
        <p14:creationId xmlns:p14="http://schemas.microsoft.com/office/powerpoint/2010/main" val="2422973568"/>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Venetoclax/Dara/Dex vs Bortezomib/Dara/Dex in t(11;14) R/R MM: Part 3 Study Design</a:t>
            </a:r>
            <a:endParaRPr lang="en-US" altLang="en-US" dirty="0"/>
          </a:p>
        </p:txBody>
      </p:sp>
      <p:sp>
        <p:nvSpPr>
          <p:cNvPr id="43" name="Content Placeholder 2">
            <a:extLst>
              <a:ext uri="{FF2B5EF4-FFF2-40B4-BE49-F238E27FC236}">
                <a16:creationId xmlns:a16="http://schemas.microsoft.com/office/drawing/2014/main" id="{F8726DCC-E476-6B4D-AB69-E463BF8EC91A}"/>
              </a:ext>
            </a:extLst>
          </p:cNvPr>
          <p:cNvSpPr>
            <a:spLocks noGrp="1"/>
          </p:cNvSpPr>
          <p:nvPr>
            <p:ph idx="1"/>
          </p:nvPr>
        </p:nvSpPr>
        <p:spPr/>
        <p:txBody>
          <a:bodyPr/>
          <a:lstStyle/>
          <a:p>
            <a:r>
              <a:rPr lang="en-US" sz="1800" dirty="0"/>
              <a:t>Open-label, randomized phase I/II study (trial not fully accrued)</a:t>
            </a:r>
          </a:p>
          <a:p>
            <a:endParaRPr lang="en-US" sz="1800" dirty="0"/>
          </a:p>
          <a:p>
            <a:endParaRPr lang="en-US" sz="1800" dirty="0"/>
          </a:p>
          <a:p>
            <a:endParaRPr lang="en-US" sz="1800" dirty="0"/>
          </a:p>
          <a:p>
            <a:endParaRPr lang="en-US" sz="1800" dirty="0"/>
          </a:p>
          <a:p>
            <a:endParaRPr lang="en-US" sz="1800" dirty="0"/>
          </a:p>
          <a:p>
            <a:endParaRPr lang="en-US" sz="1800" dirty="0"/>
          </a:p>
          <a:p>
            <a:endParaRPr lang="en-US" sz="1800" dirty="0"/>
          </a:p>
          <a:p>
            <a:endParaRPr lang="en-US" sz="1800" dirty="0"/>
          </a:p>
          <a:p>
            <a:r>
              <a:rPr lang="en-US" altLang="en-US" sz="1800" b="1" dirty="0"/>
              <a:t>Primary objective</a:t>
            </a:r>
            <a:r>
              <a:rPr lang="en-US" altLang="en-US" sz="1800" dirty="0"/>
              <a:t>: safety and preliminary efficacy</a:t>
            </a:r>
          </a:p>
        </p:txBody>
      </p:sp>
      <p:grpSp>
        <p:nvGrpSpPr>
          <p:cNvPr id="7" name="Group 6">
            <a:extLst>
              <a:ext uri="{FF2B5EF4-FFF2-40B4-BE49-F238E27FC236}">
                <a16:creationId xmlns:a16="http://schemas.microsoft.com/office/drawing/2014/main" id="{2479E291-C18C-4826-8211-0D4EDD52556A}"/>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7AE86A05-8BB4-4183-A9E7-D1DF011B732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782D8C99-859A-4F2E-AF13-ED8E4DF3F82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23" name="Text Box 15">
            <a:extLst>
              <a:ext uri="{FF2B5EF4-FFF2-40B4-BE49-F238E27FC236}">
                <a16:creationId xmlns:a16="http://schemas.microsoft.com/office/drawing/2014/main" id="{20C763D5-2E3C-4840-A56B-159C9DD2321F}"/>
              </a:ext>
            </a:extLst>
          </p:cNvPr>
          <p:cNvSpPr txBox="1">
            <a:spLocks noChangeArrowheads="1"/>
          </p:cNvSpPr>
          <p:nvPr/>
        </p:nvSpPr>
        <p:spPr bwMode="auto">
          <a:xfrm>
            <a:off x="412751" y="6362020"/>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Kaufman. ASH 2021. Abstr 817. </a:t>
            </a:r>
            <a:endParaRPr lang="en-US" altLang="en-US" sz="1200" b="0" dirty="0">
              <a:solidFill>
                <a:schemeClr val="bg2"/>
              </a:solidFill>
              <a:latin typeface="Calibri" panose="020F0502020204030204" pitchFamily="34" charset="0"/>
            </a:endParaRPr>
          </a:p>
        </p:txBody>
      </p:sp>
      <p:sp>
        <p:nvSpPr>
          <p:cNvPr id="18" name="Text Box 45">
            <a:extLst>
              <a:ext uri="{FF2B5EF4-FFF2-40B4-BE49-F238E27FC236}">
                <a16:creationId xmlns:a16="http://schemas.microsoft.com/office/drawing/2014/main" id="{EAF35623-16CA-F641-8484-948611A89EE7}"/>
              </a:ext>
            </a:extLst>
          </p:cNvPr>
          <p:cNvSpPr txBox="1">
            <a:spLocks noChangeArrowheads="1"/>
          </p:cNvSpPr>
          <p:nvPr/>
        </p:nvSpPr>
        <p:spPr bwMode="auto">
          <a:xfrm>
            <a:off x="354704" y="2741969"/>
            <a:ext cx="236389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Patients with t(11;14) </a:t>
            </a:r>
            <a:br>
              <a:rPr lang="en-GB" altLang="en-US" sz="1400" b="0" dirty="0">
                <a:solidFill>
                  <a:schemeClr val="bg1"/>
                </a:solidFill>
                <a:latin typeface="Calibri" panose="020F0502020204030204" pitchFamily="34" charset="0"/>
              </a:rPr>
            </a:br>
            <a:r>
              <a:rPr lang="en-GB" altLang="en-US" sz="1400" b="0" dirty="0">
                <a:solidFill>
                  <a:schemeClr val="bg1"/>
                </a:solidFill>
                <a:latin typeface="Calibri" panose="020F0502020204030204" pitchFamily="34" charset="0"/>
              </a:rPr>
              <a:t>R/R MM after ≥1 prior therapy including IMiD; not refractory to PIs or CD38 antibodies; ECOG PS ≤2; </a:t>
            </a:r>
            <a:br>
              <a:rPr lang="en-GB" altLang="en-US" sz="1400" b="0" dirty="0">
                <a:solidFill>
                  <a:schemeClr val="bg1"/>
                </a:solidFill>
                <a:latin typeface="Calibri" panose="020F0502020204030204" pitchFamily="34" charset="0"/>
              </a:rPr>
            </a:br>
            <a:r>
              <a:rPr lang="en-GB" altLang="en-US" sz="1400" b="0" dirty="0">
                <a:solidFill>
                  <a:schemeClr val="bg1"/>
                </a:solidFill>
                <a:latin typeface="Calibri" panose="020F0502020204030204" pitchFamily="34" charset="0"/>
              </a:rPr>
              <a:t>no PN grade ≥3 or ≥2 with pain within 2 wk of first dose</a:t>
            </a:r>
          </a:p>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(N = 41)</a:t>
            </a:r>
          </a:p>
        </p:txBody>
      </p:sp>
      <p:sp>
        <p:nvSpPr>
          <p:cNvPr id="21" name="Line 52">
            <a:extLst>
              <a:ext uri="{FF2B5EF4-FFF2-40B4-BE49-F238E27FC236}">
                <a16:creationId xmlns:a16="http://schemas.microsoft.com/office/drawing/2014/main" id="{86672DF5-C5E2-6F41-9D98-FA0DF14BA2F5}"/>
              </a:ext>
            </a:extLst>
          </p:cNvPr>
          <p:cNvSpPr>
            <a:spLocks noChangeShapeType="1"/>
          </p:cNvSpPr>
          <p:nvPr/>
        </p:nvSpPr>
        <p:spPr bwMode="auto">
          <a:xfrm flipV="1">
            <a:off x="2718597" y="2521382"/>
            <a:ext cx="641066" cy="622125"/>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24" name="Rectangle 49">
            <a:extLst>
              <a:ext uri="{FF2B5EF4-FFF2-40B4-BE49-F238E27FC236}">
                <a16:creationId xmlns:a16="http://schemas.microsoft.com/office/drawing/2014/main" id="{004E1433-0D99-A54C-A7DE-3463949F3E29}"/>
              </a:ext>
            </a:extLst>
          </p:cNvPr>
          <p:cNvSpPr>
            <a:spLocks noChangeArrowheads="1"/>
          </p:cNvSpPr>
          <p:nvPr/>
        </p:nvSpPr>
        <p:spPr bwMode="auto">
          <a:xfrm>
            <a:off x="3689751" y="1981498"/>
            <a:ext cx="3874246" cy="100584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Venetoclax </a:t>
            </a:r>
            <a:r>
              <a:rPr lang="en-US" altLang="en-US" sz="1600" b="0" dirty="0">
                <a:solidFill>
                  <a:schemeClr val="tx1"/>
                </a:solidFill>
                <a:latin typeface="Calibri" panose="020F0502020204030204" pitchFamily="34" charset="0"/>
              </a:rPr>
              <a:t>400 mg QD +</a:t>
            </a:r>
            <a:r>
              <a:rPr lang="en-US" altLang="en-US" sz="1600" dirty="0">
                <a:solidFill>
                  <a:schemeClr val="tx1"/>
                </a:solidFill>
                <a:latin typeface="Calibri" panose="020F0502020204030204" pitchFamily="34" charset="0"/>
              </a:rPr>
              <a:t>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Daratumumab </a:t>
            </a:r>
            <a:r>
              <a:rPr lang="en-US" altLang="en-US" sz="1600" b="0" dirty="0">
                <a:solidFill>
                  <a:schemeClr val="tx1"/>
                </a:solidFill>
                <a:latin typeface="Calibri" panose="020F0502020204030204" pitchFamily="34" charset="0"/>
              </a:rPr>
              <a:t>1800 mg SC +</a:t>
            </a:r>
            <a:r>
              <a:rPr lang="en-US" altLang="en-US" sz="1600" dirty="0">
                <a:solidFill>
                  <a:schemeClr val="tx1"/>
                </a:solidFill>
                <a:latin typeface="Calibri" panose="020F0502020204030204" pitchFamily="34" charset="0"/>
              </a:rPr>
              <a:t>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Dexamethasone </a:t>
            </a:r>
            <a:r>
              <a:rPr lang="en-US" altLang="en-US" sz="1600" b="0" dirty="0">
                <a:solidFill>
                  <a:schemeClr val="tx1"/>
                </a:solidFill>
                <a:latin typeface="Calibri" panose="020F0502020204030204" pitchFamily="34" charset="0"/>
              </a:rPr>
              <a:t>40 mg QW PO or IV</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15)</a:t>
            </a:r>
          </a:p>
        </p:txBody>
      </p:sp>
      <p:sp>
        <p:nvSpPr>
          <p:cNvPr id="35" name="Line 52">
            <a:extLst>
              <a:ext uri="{FF2B5EF4-FFF2-40B4-BE49-F238E27FC236}">
                <a16:creationId xmlns:a16="http://schemas.microsoft.com/office/drawing/2014/main" id="{FE727C53-A03E-5C4D-A435-B74FB82D8D07}"/>
              </a:ext>
            </a:extLst>
          </p:cNvPr>
          <p:cNvSpPr>
            <a:spLocks noChangeShapeType="1"/>
          </p:cNvSpPr>
          <p:nvPr/>
        </p:nvSpPr>
        <p:spPr bwMode="auto">
          <a:xfrm>
            <a:off x="2718596" y="3649910"/>
            <a:ext cx="83399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36" name="Rectangle 50">
            <a:extLst>
              <a:ext uri="{FF2B5EF4-FFF2-40B4-BE49-F238E27FC236}">
                <a16:creationId xmlns:a16="http://schemas.microsoft.com/office/drawing/2014/main" id="{D8950DAD-9441-334D-B3C0-EA7BBD268B74}"/>
              </a:ext>
            </a:extLst>
          </p:cNvPr>
          <p:cNvSpPr>
            <a:spLocks noChangeArrowheads="1"/>
          </p:cNvSpPr>
          <p:nvPr/>
        </p:nvSpPr>
        <p:spPr bwMode="auto">
          <a:xfrm>
            <a:off x="3680110" y="4323763"/>
            <a:ext cx="3874246" cy="100584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None/>
            </a:pPr>
            <a:r>
              <a:rPr lang="en-US" altLang="en-US" sz="1600" dirty="0">
                <a:solidFill>
                  <a:schemeClr val="tx1"/>
                </a:solidFill>
                <a:latin typeface="Calibri" panose="020F0502020204030204" pitchFamily="34" charset="0"/>
              </a:rPr>
              <a:t>Bortezomib </a:t>
            </a:r>
            <a:r>
              <a:rPr lang="en-US" altLang="en-US" sz="1600" b="0" dirty="0">
                <a:solidFill>
                  <a:schemeClr val="tx1"/>
                </a:solidFill>
                <a:latin typeface="Calibri" panose="020F0502020204030204" pitchFamily="34" charset="0"/>
              </a:rPr>
              <a:t>1.3 mg/m² SC or IV</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Daratumumab </a:t>
            </a:r>
            <a:r>
              <a:rPr lang="en-US" altLang="en-US" sz="1600" b="0" dirty="0">
                <a:solidFill>
                  <a:schemeClr val="tx1"/>
                </a:solidFill>
                <a:latin typeface="Calibri" panose="020F0502020204030204" pitchFamily="34" charset="0"/>
              </a:rPr>
              <a:t>1800 mg SC</a:t>
            </a:r>
            <a:r>
              <a:rPr lang="en-US" altLang="en-US" sz="1600" dirty="0">
                <a:solidFill>
                  <a:schemeClr val="tx1"/>
                </a:solidFill>
                <a:latin typeface="Calibri" panose="020F0502020204030204" pitchFamily="34" charset="0"/>
              </a:rPr>
              <a:t> </a:t>
            </a:r>
            <a:r>
              <a:rPr lang="en-US" altLang="en-US" sz="1600" b="0" dirty="0">
                <a:solidFill>
                  <a:schemeClr val="tx1"/>
                </a:solidFill>
                <a:latin typeface="Calibri" panose="020F0502020204030204" pitchFamily="34" charset="0"/>
              </a:rPr>
              <a:t>+</a:t>
            </a:r>
            <a:r>
              <a:rPr lang="en-US" altLang="en-US" sz="1600" dirty="0">
                <a:solidFill>
                  <a:schemeClr val="tx1"/>
                </a:solidFill>
                <a:latin typeface="Calibri" panose="020F0502020204030204" pitchFamily="34" charset="0"/>
              </a:rPr>
              <a:t> </a:t>
            </a:r>
          </a:p>
          <a:p>
            <a:pPr algn="ctr">
              <a:lnSpc>
                <a:spcPct val="100000"/>
              </a:lnSpc>
              <a:spcBef>
                <a:spcPct val="0"/>
              </a:spcBef>
              <a:spcAft>
                <a:spcPct val="0"/>
              </a:spcAft>
              <a:buClrTx/>
              <a:buNone/>
            </a:pPr>
            <a:r>
              <a:rPr lang="en-US" altLang="en-US" sz="1600" dirty="0">
                <a:solidFill>
                  <a:schemeClr val="tx1"/>
                </a:solidFill>
                <a:latin typeface="Calibri" panose="020F0502020204030204" pitchFamily="34" charset="0"/>
              </a:rPr>
              <a:t>Dexamethasone </a:t>
            </a:r>
            <a:r>
              <a:rPr lang="en-US" altLang="en-US" sz="1600" b="0" dirty="0">
                <a:solidFill>
                  <a:schemeClr val="tx1"/>
                </a:solidFill>
                <a:latin typeface="Calibri" panose="020F0502020204030204" pitchFamily="34" charset="0"/>
              </a:rPr>
              <a:t>20 mg</a:t>
            </a:r>
            <a:r>
              <a:rPr lang="en-US" altLang="en-US" sz="1600" dirty="0">
                <a:solidFill>
                  <a:schemeClr val="tx1"/>
                </a:solidFill>
                <a:latin typeface="Calibri" panose="020F0502020204030204" pitchFamily="34" charset="0"/>
              </a:rPr>
              <a:t> </a:t>
            </a:r>
            <a:r>
              <a:rPr lang="en-US" altLang="en-US" sz="1600" b="0" dirty="0">
                <a:solidFill>
                  <a:schemeClr val="tx1"/>
                </a:solidFill>
                <a:latin typeface="Calibri" panose="020F0502020204030204" pitchFamily="34" charset="0"/>
              </a:rPr>
              <a:t>PO or IV</a:t>
            </a:r>
            <a:r>
              <a:rPr lang="en-US" altLang="en-US" sz="1600" dirty="0">
                <a:solidFill>
                  <a:schemeClr val="tx1"/>
                </a:solidFill>
                <a:latin typeface="Calibri" panose="020F0502020204030204" pitchFamily="34" charset="0"/>
              </a:rPr>
              <a:t> </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19)</a:t>
            </a:r>
          </a:p>
        </p:txBody>
      </p:sp>
      <p:sp>
        <p:nvSpPr>
          <p:cNvPr id="41" name="Rectangle 49">
            <a:extLst>
              <a:ext uri="{FF2B5EF4-FFF2-40B4-BE49-F238E27FC236}">
                <a16:creationId xmlns:a16="http://schemas.microsoft.com/office/drawing/2014/main" id="{58CCEDD5-66B2-284F-BA00-8ED99D689972}"/>
              </a:ext>
            </a:extLst>
          </p:cNvPr>
          <p:cNvSpPr>
            <a:spLocks noChangeArrowheads="1"/>
          </p:cNvSpPr>
          <p:nvPr/>
        </p:nvSpPr>
        <p:spPr bwMode="auto">
          <a:xfrm>
            <a:off x="3680110" y="3152631"/>
            <a:ext cx="3874246" cy="1005840"/>
          </a:xfrm>
          <a:prstGeom prst="rect">
            <a:avLst/>
          </a:prstGeom>
          <a:solidFill>
            <a:schemeClr val="accent6"/>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Venetoclax </a:t>
            </a:r>
            <a:r>
              <a:rPr lang="en-US" altLang="en-US" sz="1600" b="0" dirty="0">
                <a:solidFill>
                  <a:schemeClr val="tx1"/>
                </a:solidFill>
                <a:latin typeface="Calibri" panose="020F0502020204030204" pitchFamily="34" charset="0"/>
              </a:rPr>
              <a:t>800 mg QD +</a:t>
            </a:r>
            <a:r>
              <a:rPr lang="en-US" altLang="en-US" sz="1600" dirty="0">
                <a:solidFill>
                  <a:schemeClr val="tx1"/>
                </a:solidFill>
                <a:latin typeface="Calibri" panose="020F0502020204030204" pitchFamily="34" charset="0"/>
              </a:rPr>
              <a:t>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Daratumumab </a:t>
            </a:r>
            <a:r>
              <a:rPr lang="en-US" altLang="en-US" sz="1600" b="0" dirty="0">
                <a:solidFill>
                  <a:schemeClr val="tx1"/>
                </a:solidFill>
                <a:latin typeface="Calibri" panose="020F0502020204030204" pitchFamily="34" charset="0"/>
              </a:rPr>
              <a:t>1800 mg SC +</a:t>
            </a:r>
            <a:r>
              <a:rPr lang="en-US" altLang="en-US" sz="1600" dirty="0">
                <a:solidFill>
                  <a:schemeClr val="tx1"/>
                </a:solidFill>
                <a:latin typeface="Calibri" panose="020F0502020204030204" pitchFamily="34" charset="0"/>
              </a:rPr>
              <a:t>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Dexamethasone </a:t>
            </a:r>
            <a:r>
              <a:rPr lang="en-US" altLang="en-US" sz="1600" b="0" dirty="0">
                <a:solidFill>
                  <a:schemeClr val="tx1"/>
                </a:solidFill>
                <a:latin typeface="Calibri" panose="020F0502020204030204" pitchFamily="34" charset="0"/>
              </a:rPr>
              <a:t>40 mg QW PO or IV</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7)</a:t>
            </a:r>
          </a:p>
        </p:txBody>
      </p:sp>
      <p:sp>
        <p:nvSpPr>
          <p:cNvPr id="42" name="Line 52">
            <a:extLst>
              <a:ext uri="{FF2B5EF4-FFF2-40B4-BE49-F238E27FC236}">
                <a16:creationId xmlns:a16="http://schemas.microsoft.com/office/drawing/2014/main" id="{C8E3EA17-94D1-4F43-91A3-030A27A3E006}"/>
              </a:ext>
            </a:extLst>
          </p:cNvPr>
          <p:cNvSpPr>
            <a:spLocks noChangeShapeType="1"/>
          </p:cNvSpPr>
          <p:nvPr/>
        </p:nvSpPr>
        <p:spPr bwMode="auto">
          <a:xfrm>
            <a:off x="2718596" y="4096003"/>
            <a:ext cx="715660" cy="56005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graphicFrame>
        <p:nvGraphicFramePr>
          <p:cNvPr id="17" name="Group 3">
            <a:extLst>
              <a:ext uri="{FF2B5EF4-FFF2-40B4-BE49-F238E27FC236}">
                <a16:creationId xmlns:a16="http://schemas.microsoft.com/office/drawing/2014/main" id="{85E3A66E-C0A4-4F13-BB3A-2DB4B87FAB76}"/>
              </a:ext>
            </a:extLst>
          </p:cNvPr>
          <p:cNvGraphicFramePr>
            <a:graphicFrameLocks/>
          </p:cNvGraphicFramePr>
          <p:nvPr/>
        </p:nvGraphicFramePr>
        <p:xfrm>
          <a:off x="7840406" y="1776970"/>
          <a:ext cx="3918207" cy="4003176"/>
        </p:xfrm>
        <a:graphic>
          <a:graphicData uri="http://schemas.openxmlformats.org/drawingml/2006/table">
            <a:tbl>
              <a:tblPr/>
              <a:tblGrid>
                <a:gridCol w="1211583">
                  <a:extLst>
                    <a:ext uri="{9D8B030D-6E8A-4147-A177-3AD203B41FA5}">
                      <a16:colId xmlns:a16="http://schemas.microsoft.com/office/drawing/2014/main" val="20000"/>
                    </a:ext>
                  </a:extLst>
                </a:gridCol>
                <a:gridCol w="1060704">
                  <a:extLst>
                    <a:ext uri="{9D8B030D-6E8A-4147-A177-3AD203B41FA5}">
                      <a16:colId xmlns:a16="http://schemas.microsoft.com/office/drawing/2014/main" val="20001"/>
                    </a:ext>
                  </a:extLst>
                </a:gridCol>
                <a:gridCol w="822960">
                  <a:extLst>
                    <a:ext uri="{9D8B030D-6E8A-4147-A177-3AD203B41FA5}">
                      <a16:colId xmlns:a16="http://schemas.microsoft.com/office/drawing/2014/main" val="20004"/>
                    </a:ext>
                  </a:extLst>
                </a:gridCol>
                <a:gridCol w="822960">
                  <a:extLst>
                    <a:ext uri="{9D8B030D-6E8A-4147-A177-3AD203B41FA5}">
                      <a16:colId xmlns:a16="http://schemas.microsoft.com/office/drawing/2014/main" val="177546360"/>
                    </a:ext>
                  </a:extLst>
                </a:gridCol>
              </a:tblGrid>
              <a:tr h="2268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Cycle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Venetoclax</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Dara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Dex</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5181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 (28 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Once daily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 8, 15, 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Weekly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7594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 (28 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Once daily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 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Weekly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98955848"/>
                  </a:ext>
                </a:extLst>
              </a:tr>
              <a:tr h="2268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(28 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Once daily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Weekly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12572039"/>
                  </a:ext>
                </a:extLst>
              </a:tr>
              <a:tr h="2268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Cycle</a:t>
                      </a:r>
                      <a:endParaRPr kumimoji="0" lang="en-US" sz="1400" b="0"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Bortez</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Dara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Dex</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656404762"/>
                  </a:ext>
                </a:extLst>
              </a:tr>
              <a:tr h="2268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 (21 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 4, 8,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 8, 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 2, 4, 5, 8, 9, 11, 12, 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51654987"/>
                  </a:ext>
                </a:extLst>
              </a:tr>
              <a:tr h="2268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4-8 (21 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 4, 8,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 2, 4, 5, 8, 9, 11,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60107275"/>
                  </a:ext>
                </a:extLst>
              </a:tr>
              <a:tr h="2268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(28 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711711641"/>
                  </a:ext>
                </a:extLst>
              </a:tr>
            </a:tbl>
          </a:graphicData>
        </a:graphic>
      </p:graphicFrame>
    </p:spTree>
    <p:extLst>
      <p:ext uri="{BB962C8B-B14F-4D97-AF65-F5344CB8AC3E}">
        <p14:creationId xmlns:p14="http://schemas.microsoft.com/office/powerpoint/2010/main" val="678837014"/>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4" name="Group 83">
            <a:extLst>
              <a:ext uri="{FF2B5EF4-FFF2-40B4-BE49-F238E27FC236}">
                <a16:creationId xmlns:a16="http://schemas.microsoft.com/office/drawing/2014/main" id="{5BF5AB4F-178B-CB43-8AFF-507A1B17A75A}"/>
              </a:ext>
            </a:extLst>
          </p:cNvPr>
          <p:cNvGrpSpPr/>
          <p:nvPr/>
        </p:nvGrpSpPr>
        <p:grpSpPr>
          <a:xfrm>
            <a:off x="2626798" y="1926598"/>
            <a:ext cx="4526235" cy="1322404"/>
            <a:chOff x="1915392" y="1841004"/>
            <a:chExt cx="4526235" cy="1322404"/>
          </a:xfrm>
          <a:solidFill>
            <a:schemeClr val="accent1"/>
          </a:solidFill>
        </p:grpSpPr>
        <p:sp>
          <p:nvSpPr>
            <p:cNvPr id="82" name="Rectangle 81">
              <a:extLst>
                <a:ext uri="{FF2B5EF4-FFF2-40B4-BE49-F238E27FC236}">
                  <a16:creationId xmlns:a16="http://schemas.microsoft.com/office/drawing/2014/main" id="{73887246-B83A-A64B-92E8-676DFFB5EF05}"/>
                </a:ext>
              </a:extLst>
            </p:cNvPr>
            <p:cNvSpPr/>
            <p:nvPr/>
          </p:nvSpPr>
          <p:spPr bwMode="auto">
            <a:xfrm>
              <a:off x="1915393" y="1841004"/>
              <a:ext cx="4526234"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 name="Rectangle 84">
              <a:extLst>
                <a:ext uri="{FF2B5EF4-FFF2-40B4-BE49-F238E27FC236}">
                  <a16:creationId xmlns:a16="http://schemas.microsoft.com/office/drawing/2014/main" id="{4C90F525-7F90-EA48-A9EA-A55C3C93DA7B}"/>
                </a:ext>
              </a:extLst>
            </p:cNvPr>
            <p:cNvSpPr/>
            <p:nvPr/>
          </p:nvSpPr>
          <p:spPr bwMode="auto">
            <a:xfrm>
              <a:off x="1915393" y="1929972"/>
              <a:ext cx="4456784"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 name="Rectangle 85">
              <a:extLst>
                <a:ext uri="{FF2B5EF4-FFF2-40B4-BE49-F238E27FC236}">
                  <a16:creationId xmlns:a16="http://schemas.microsoft.com/office/drawing/2014/main" id="{411AA593-8B36-BB4A-A529-A3E53ED74986}"/>
                </a:ext>
              </a:extLst>
            </p:cNvPr>
            <p:cNvSpPr/>
            <p:nvPr/>
          </p:nvSpPr>
          <p:spPr bwMode="auto">
            <a:xfrm>
              <a:off x="1915393" y="2285844"/>
              <a:ext cx="2699776"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 name="Rectangle 86">
              <a:extLst>
                <a:ext uri="{FF2B5EF4-FFF2-40B4-BE49-F238E27FC236}">
                  <a16:creationId xmlns:a16="http://schemas.microsoft.com/office/drawing/2014/main" id="{EDFBDECC-F59A-EB4B-93DC-FBC2A6548C52}"/>
                </a:ext>
              </a:extLst>
            </p:cNvPr>
            <p:cNvSpPr/>
            <p:nvPr/>
          </p:nvSpPr>
          <p:spPr bwMode="auto">
            <a:xfrm>
              <a:off x="1915392" y="2374812"/>
              <a:ext cx="2532783"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 name="Rectangle 87">
              <a:extLst>
                <a:ext uri="{FF2B5EF4-FFF2-40B4-BE49-F238E27FC236}">
                  <a16:creationId xmlns:a16="http://schemas.microsoft.com/office/drawing/2014/main" id="{50A3B78A-27B0-7A41-A95E-DAA2702D4163}"/>
                </a:ext>
              </a:extLst>
            </p:cNvPr>
            <p:cNvSpPr/>
            <p:nvPr/>
          </p:nvSpPr>
          <p:spPr bwMode="auto">
            <a:xfrm>
              <a:off x="1915393" y="2463780"/>
              <a:ext cx="1639880"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 name="Rectangle 88">
              <a:extLst>
                <a:ext uri="{FF2B5EF4-FFF2-40B4-BE49-F238E27FC236}">
                  <a16:creationId xmlns:a16="http://schemas.microsoft.com/office/drawing/2014/main" id="{D83E2158-528C-AA4F-BBD1-9C309B28E65D}"/>
                </a:ext>
              </a:extLst>
            </p:cNvPr>
            <p:cNvSpPr/>
            <p:nvPr/>
          </p:nvSpPr>
          <p:spPr bwMode="auto">
            <a:xfrm>
              <a:off x="1915393" y="2552748"/>
              <a:ext cx="1205810"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 name="Rectangle 89">
              <a:extLst>
                <a:ext uri="{FF2B5EF4-FFF2-40B4-BE49-F238E27FC236}">
                  <a16:creationId xmlns:a16="http://schemas.microsoft.com/office/drawing/2014/main" id="{1F86BFDC-9DE6-7F4A-B760-3871BAAD9D44}"/>
                </a:ext>
              </a:extLst>
            </p:cNvPr>
            <p:cNvSpPr/>
            <p:nvPr/>
          </p:nvSpPr>
          <p:spPr bwMode="auto">
            <a:xfrm>
              <a:off x="1915393" y="2641716"/>
              <a:ext cx="1205810"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 name="Rectangle 90">
              <a:extLst>
                <a:ext uri="{FF2B5EF4-FFF2-40B4-BE49-F238E27FC236}">
                  <a16:creationId xmlns:a16="http://schemas.microsoft.com/office/drawing/2014/main" id="{3B7EEA60-ACC2-A540-BD5D-5E7E8365DD37}"/>
                </a:ext>
              </a:extLst>
            </p:cNvPr>
            <p:cNvSpPr/>
            <p:nvPr/>
          </p:nvSpPr>
          <p:spPr bwMode="auto">
            <a:xfrm>
              <a:off x="1915392" y="3086561"/>
              <a:ext cx="64769"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 name="Rectangle 91">
              <a:extLst>
                <a:ext uri="{FF2B5EF4-FFF2-40B4-BE49-F238E27FC236}">
                  <a16:creationId xmlns:a16="http://schemas.microsoft.com/office/drawing/2014/main" id="{D7DBDBA8-F07F-F345-96CF-EE309D9D619F}"/>
                </a:ext>
              </a:extLst>
            </p:cNvPr>
            <p:cNvSpPr/>
            <p:nvPr/>
          </p:nvSpPr>
          <p:spPr bwMode="auto">
            <a:xfrm>
              <a:off x="1915393" y="2997588"/>
              <a:ext cx="546956"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 name="Rectangle 92">
              <a:extLst>
                <a:ext uri="{FF2B5EF4-FFF2-40B4-BE49-F238E27FC236}">
                  <a16:creationId xmlns:a16="http://schemas.microsoft.com/office/drawing/2014/main" id="{86417F27-767B-5140-A84A-C15E03F9AA92}"/>
                </a:ext>
              </a:extLst>
            </p:cNvPr>
            <p:cNvSpPr/>
            <p:nvPr/>
          </p:nvSpPr>
          <p:spPr bwMode="auto">
            <a:xfrm>
              <a:off x="1915393" y="2730684"/>
              <a:ext cx="1126432"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 name="Rectangle 93">
              <a:extLst>
                <a:ext uri="{FF2B5EF4-FFF2-40B4-BE49-F238E27FC236}">
                  <a16:creationId xmlns:a16="http://schemas.microsoft.com/office/drawing/2014/main" id="{EAF83E2E-D147-DB48-8A01-61D9EA6C5F59}"/>
                </a:ext>
              </a:extLst>
            </p:cNvPr>
            <p:cNvSpPr/>
            <p:nvPr/>
          </p:nvSpPr>
          <p:spPr bwMode="auto">
            <a:xfrm>
              <a:off x="1915392" y="2908620"/>
              <a:ext cx="640483"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 name="Rectangle 94">
              <a:extLst>
                <a:ext uri="{FF2B5EF4-FFF2-40B4-BE49-F238E27FC236}">
                  <a16:creationId xmlns:a16="http://schemas.microsoft.com/office/drawing/2014/main" id="{E2FDADA9-86BA-F049-B2CA-ED3BE4C53C9E}"/>
                </a:ext>
              </a:extLst>
            </p:cNvPr>
            <p:cNvSpPr/>
            <p:nvPr/>
          </p:nvSpPr>
          <p:spPr bwMode="auto">
            <a:xfrm>
              <a:off x="1915393" y="2819652"/>
              <a:ext cx="1126432"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 name="Rectangle 95">
              <a:extLst>
                <a:ext uri="{FF2B5EF4-FFF2-40B4-BE49-F238E27FC236}">
                  <a16:creationId xmlns:a16="http://schemas.microsoft.com/office/drawing/2014/main" id="{549C84D8-C33A-6B4E-B76C-1019A811AA49}"/>
                </a:ext>
              </a:extLst>
            </p:cNvPr>
            <p:cNvSpPr/>
            <p:nvPr/>
          </p:nvSpPr>
          <p:spPr bwMode="auto">
            <a:xfrm>
              <a:off x="1915393" y="2018940"/>
              <a:ext cx="4370934"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7" name="Rectangle 96">
              <a:extLst>
                <a:ext uri="{FF2B5EF4-FFF2-40B4-BE49-F238E27FC236}">
                  <a16:creationId xmlns:a16="http://schemas.microsoft.com/office/drawing/2014/main" id="{730CF6F8-16EF-5944-A5CF-467276A80930}"/>
                </a:ext>
              </a:extLst>
            </p:cNvPr>
            <p:cNvSpPr/>
            <p:nvPr/>
          </p:nvSpPr>
          <p:spPr bwMode="auto">
            <a:xfrm>
              <a:off x="1915393" y="2107908"/>
              <a:ext cx="4339162"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8" name="Rectangle 97">
              <a:extLst>
                <a:ext uri="{FF2B5EF4-FFF2-40B4-BE49-F238E27FC236}">
                  <a16:creationId xmlns:a16="http://schemas.microsoft.com/office/drawing/2014/main" id="{A7A10D72-F76B-9448-A63D-EDC142500312}"/>
                </a:ext>
              </a:extLst>
            </p:cNvPr>
            <p:cNvSpPr/>
            <p:nvPr/>
          </p:nvSpPr>
          <p:spPr bwMode="auto">
            <a:xfrm>
              <a:off x="1915393" y="2196876"/>
              <a:ext cx="3006034"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0" name="Group 99">
            <a:extLst>
              <a:ext uri="{FF2B5EF4-FFF2-40B4-BE49-F238E27FC236}">
                <a16:creationId xmlns:a16="http://schemas.microsoft.com/office/drawing/2014/main" id="{3EC68197-395B-4C42-8E67-133185BE1041}"/>
              </a:ext>
            </a:extLst>
          </p:cNvPr>
          <p:cNvGrpSpPr/>
          <p:nvPr/>
        </p:nvGrpSpPr>
        <p:grpSpPr>
          <a:xfrm>
            <a:off x="2551250" y="3274335"/>
            <a:ext cx="4370934" cy="610655"/>
            <a:chOff x="1915392" y="1841004"/>
            <a:chExt cx="4370934" cy="610655"/>
          </a:xfrm>
          <a:solidFill>
            <a:schemeClr val="accent3"/>
          </a:solidFill>
        </p:grpSpPr>
        <p:sp>
          <p:nvSpPr>
            <p:cNvPr id="101" name="Rectangle 100">
              <a:extLst>
                <a:ext uri="{FF2B5EF4-FFF2-40B4-BE49-F238E27FC236}">
                  <a16:creationId xmlns:a16="http://schemas.microsoft.com/office/drawing/2014/main" id="{B0A5E555-E583-B047-B375-ECE5737D5424}"/>
                </a:ext>
              </a:extLst>
            </p:cNvPr>
            <p:cNvSpPr/>
            <p:nvPr/>
          </p:nvSpPr>
          <p:spPr bwMode="auto">
            <a:xfrm>
              <a:off x="1915393" y="1841004"/>
              <a:ext cx="4370933"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 name="Rectangle 101">
              <a:extLst>
                <a:ext uri="{FF2B5EF4-FFF2-40B4-BE49-F238E27FC236}">
                  <a16:creationId xmlns:a16="http://schemas.microsoft.com/office/drawing/2014/main" id="{E922B24D-137A-054B-A924-15BF988E1DF1}"/>
                </a:ext>
              </a:extLst>
            </p:cNvPr>
            <p:cNvSpPr/>
            <p:nvPr/>
          </p:nvSpPr>
          <p:spPr bwMode="auto">
            <a:xfrm>
              <a:off x="1915393" y="1929972"/>
              <a:ext cx="3428545"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 name="Rectangle 102">
              <a:extLst>
                <a:ext uri="{FF2B5EF4-FFF2-40B4-BE49-F238E27FC236}">
                  <a16:creationId xmlns:a16="http://schemas.microsoft.com/office/drawing/2014/main" id="{382997F1-4165-C04E-9C7E-92DC0693DCBD}"/>
                </a:ext>
              </a:extLst>
            </p:cNvPr>
            <p:cNvSpPr/>
            <p:nvPr/>
          </p:nvSpPr>
          <p:spPr bwMode="auto">
            <a:xfrm>
              <a:off x="1915393" y="2285844"/>
              <a:ext cx="1340383"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 name="Rectangle 103">
              <a:extLst>
                <a:ext uri="{FF2B5EF4-FFF2-40B4-BE49-F238E27FC236}">
                  <a16:creationId xmlns:a16="http://schemas.microsoft.com/office/drawing/2014/main" id="{1F8D7DC7-BD26-3D42-AA1C-66F7DBB45899}"/>
                </a:ext>
              </a:extLst>
            </p:cNvPr>
            <p:cNvSpPr/>
            <p:nvPr/>
          </p:nvSpPr>
          <p:spPr bwMode="auto">
            <a:xfrm>
              <a:off x="1915392" y="2374812"/>
              <a:ext cx="510721"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 name="Rectangle 112">
              <a:extLst>
                <a:ext uri="{FF2B5EF4-FFF2-40B4-BE49-F238E27FC236}">
                  <a16:creationId xmlns:a16="http://schemas.microsoft.com/office/drawing/2014/main" id="{87CAB114-D5CC-7E4E-BC1C-F416D02D22FF}"/>
                </a:ext>
              </a:extLst>
            </p:cNvPr>
            <p:cNvSpPr/>
            <p:nvPr/>
          </p:nvSpPr>
          <p:spPr bwMode="auto">
            <a:xfrm>
              <a:off x="1915393" y="2018940"/>
              <a:ext cx="2952295"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 name="Rectangle 113">
              <a:extLst>
                <a:ext uri="{FF2B5EF4-FFF2-40B4-BE49-F238E27FC236}">
                  <a16:creationId xmlns:a16="http://schemas.microsoft.com/office/drawing/2014/main" id="{EED850D8-514F-D84A-AD64-FA159A10CCD4}"/>
                </a:ext>
              </a:extLst>
            </p:cNvPr>
            <p:cNvSpPr/>
            <p:nvPr/>
          </p:nvSpPr>
          <p:spPr bwMode="auto">
            <a:xfrm>
              <a:off x="1915393" y="2107908"/>
              <a:ext cx="2349045"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 name="Rectangle 114">
              <a:extLst>
                <a:ext uri="{FF2B5EF4-FFF2-40B4-BE49-F238E27FC236}">
                  <a16:creationId xmlns:a16="http://schemas.microsoft.com/office/drawing/2014/main" id="{76157973-680F-3747-A363-E5452857991A}"/>
                </a:ext>
              </a:extLst>
            </p:cNvPr>
            <p:cNvSpPr/>
            <p:nvPr/>
          </p:nvSpPr>
          <p:spPr bwMode="auto">
            <a:xfrm>
              <a:off x="1937497" y="2196876"/>
              <a:ext cx="1318043"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9" name="Group 98">
            <a:extLst>
              <a:ext uri="{FF2B5EF4-FFF2-40B4-BE49-F238E27FC236}">
                <a16:creationId xmlns:a16="http://schemas.microsoft.com/office/drawing/2014/main" id="{55D88553-4C04-1B4D-AD39-2FEFD72BCDBA}"/>
              </a:ext>
            </a:extLst>
          </p:cNvPr>
          <p:cNvGrpSpPr/>
          <p:nvPr/>
        </p:nvGrpSpPr>
        <p:grpSpPr>
          <a:xfrm>
            <a:off x="2558013" y="3910985"/>
            <a:ext cx="4065931" cy="1592861"/>
            <a:chOff x="1936725" y="3825546"/>
            <a:chExt cx="4065931" cy="1592861"/>
          </a:xfrm>
          <a:solidFill>
            <a:schemeClr val="accent4"/>
          </a:solidFill>
        </p:grpSpPr>
        <p:sp>
          <p:nvSpPr>
            <p:cNvPr id="125" name="Rectangle 124">
              <a:extLst>
                <a:ext uri="{FF2B5EF4-FFF2-40B4-BE49-F238E27FC236}">
                  <a16:creationId xmlns:a16="http://schemas.microsoft.com/office/drawing/2014/main" id="{0715FD0C-8960-B140-95D7-6B911057FEC7}"/>
                </a:ext>
              </a:extLst>
            </p:cNvPr>
            <p:cNvSpPr/>
            <p:nvPr/>
          </p:nvSpPr>
          <p:spPr bwMode="auto">
            <a:xfrm>
              <a:off x="1947776" y="3825546"/>
              <a:ext cx="4054880"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 name="Rectangle 125">
              <a:extLst>
                <a:ext uri="{FF2B5EF4-FFF2-40B4-BE49-F238E27FC236}">
                  <a16:creationId xmlns:a16="http://schemas.microsoft.com/office/drawing/2014/main" id="{1F3D9B27-133B-D14E-84E1-E9F2731FB02E}"/>
                </a:ext>
              </a:extLst>
            </p:cNvPr>
            <p:cNvSpPr/>
            <p:nvPr/>
          </p:nvSpPr>
          <p:spPr bwMode="auto">
            <a:xfrm>
              <a:off x="1947776" y="3914723"/>
              <a:ext cx="3541444"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 name="Rectangle 126">
              <a:extLst>
                <a:ext uri="{FF2B5EF4-FFF2-40B4-BE49-F238E27FC236}">
                  <a16:creationId xmlns:a16="http://schemas.microsoft.com/office/drawing/2014/main" id="{C9A8E069-43FC-2749-B78E-20A2CBC4B41E}"/>
                </a:ext>
              </a:extLst>
            </p:cNvPr>
            <p:cNvSpPr/>
            <p:nvPr/>
          </p:nvSpPr>
          <p:spPr bwMode="auto">
            <a:xfrm>
              <a:off x="1952067" y="4271431"/>
              <a:ext cx="1953006"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 name="Rectangle 127">
              <a:extLst>
                <a:ext uri="{FF2B5EF4-FFF2-40B4-BE49-F238E27FC236}">
                  <a16:creationId xmlns:a16="http://schemas.microsoft.com/office/drawing/2014/main" id="{8214577F-38CE-4D49-BB0D-A565B70D84E1}"/>
                </a:ext>
              </a:extLst>
            </p:cNvPr>
            <p:cNvSpPr/>
            <p:nvPr/>
          </p:nvSpPr>
          <p:spPr bwMode="auto">
            <a:xfrm>
              <a:off x="1947777" y="4360608"/>
              <a:ext cx="1788306"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 name="Rectangle 128">
              <a:extLst>
                <a:ext uri="{FF2B5EF4-FFF2-40B4-BE49-F238E27FC236}">
                  <a16:creationId xmlns:a16="http://schemas.microsoft.com/office/drawing/2014/main" id="{6998CFBC-D26D-D247-AB32-27B970D15C17}"/>
                </a:ext>
              </a:extLst>
            </p:cNvPr>
            <p:cNvSpPr/>
            <p:nvPr/>
          </p:nvSpPr>
          <p:spPr bwMode="auto">
            <a:xfrm>
              <a:off x="1936725" y="4449785"/>
              <a:ext cx="1787437"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 name="Rectangle 129">
              <a:extLst>
                <a:ext uri="{FF2B5EF4-FFF2-40B4-BE49-F238E27FC236}">
                  <a16:creationId xmlns:a16="http://schemas.microsoft.com/office/drawing/2014/main" id="{29A0DDC5-4FAB-F049-BFE6-D70D074F85A0}"/>
                </a:ext>
              </a:extLst>
            </p:cNvPr>
            <p:cNvSpPr/>
            <p:nvPr/>
          </p:nvSpPr>
          <p:spPr bwMode="auto">
            <a:xfrm>
              <a:off x="1944476" y="4538962"/>
              <a:ext cx="1551957"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 name="Rectangle 130">
              <a:extLst>
                <a:ext uri="{FF2B5EF4-FFF2-40B4-BE49-F238E27FC236}">
                  <a16:creationId xmlns:a16="http://schemas.microsoft.com/office/drawing/2014/main" id="{164AA3F8-71F1-9247-8EB5-7B67AB8AE16A}"/>
                </a:ext>
              </a:extLst>
            </p:cNvPr>
            <p:cNvSpPr/>
            <p:nvPr/>
          </p:nvSpPr>
          <p:spPr bwMode="auto">
            <a:xfrm>
              <a:off x="1947776" y="4628139"/>
              <a:ext cx="1049339"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 name="Rectangle 131">
              <a:extLst>
                <a:ext uri="{FF2B5EF4-FFF2-40B4-BE49-F238E27FC236}">
                  <a16:creationId xmlns:a16="http://schemas.microsoft.com/office/drawing/2014/main" id="{A2AC82D4-22BB-BE45-95CB-7E46BDAF5558}"/>
                </a:ext>
              </a:extLst>
            </p:cNvPr>
            <p:cNvSpPr/>
            <p:nvPr/>
          </p:nvSpPr>
          <p:spPr bwMode="auto">
            <a:xfrm>
              <a:off x="1936726" y="5074024"/>
              <a:ext cx="579970"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 name="Rectangle 132">
              <a:extLst>
                <a:ext uri="{FF2B5EF4-FFF2-40B4-BE49-F238E27FC236}">
                  <a16:creationId xmlns:a16="http://schemas.microsoft.com/office/drawing/2014/main" id="{4EE3BFF7-B75A-5244-8EC8-BB863A6BF2DD}"/>
                </a:ext>
              </a:extLst>
            </p:cNvPr>
            <p:cNvSpPr/>
            <p:nvPr/>
          </p:nvSpPr>
          <p:spPr bwMode="auto">
            <a:xfrm>
              <a:off x="1944476" y="4984847"/>
              <a:ext cx="617005"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 name="Rectangle 133">
              <a:extLst>
                <a:ext uri="{FF2B5EF4-FFF2-40B4-BE49-F238E27FC236}">
                  <a16:creationId xmlns:a16="http://schemas.microsoft.com/office/drawing/2014/main" id="{38D447E7-55A7-B444-BF44-4294A4D94CF8}"/>
                </a:ext>
              </a:extLst>
            </p:cNvPr>
            <p:cNvSpPr/>
            <p:nvPr/>
          </p:nvSpPr>
          <p:spPr bwMode="auto">
            <a:xfrm>
              <a:off x="1936725" y="4717316"/>
              <a:ext cx="771768"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 name="Rectangle 134">
              <a:extLst>
                <a:ext uri="{FF2B5EF4-FFF2-40B4-BE49-F238E27FC236}">
                  <a16:creationId xmlns:a16="http://schemas.microsoft.com/office/drawing/2014/main" id="{774696A5-817F-9A4E-924F-16EF3F7E7E66}"/>
                </a:ext>
              </a:extLst>
            </p:cNvPr>
            <p:cNvSpPr/>
            <p:nvPr/>
          </p:nvSpPr>
          <p:spPr bwMode="auto">
            <a:xfrm>
              <a:off x="1947777" y="4895670"/>
              <a:ext cx="629432"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 name="Rectangle 135">
              <a:extLst>
                <a:ext uri="{FF2B5EF4-FFF2-40B4-BE49-F238E27FC236}">
                  <a16:creationId xmlns:a16="http://schemas.microsoft.com/office/drawing/2014/main" id="{AB87DE46-8675-B64A-B7F3-24E86DB02C1F}"/>
                </a:ext>
              </a:extLst>
            </p:cNvPr>
            <p:cNvSpPr/>
            <p:nvPr/>
          </p:nvSpPr>
          <p:spPr bwMode="auto">
            <a:xfrm>
              <a:off x="1947776" y="4806493"/>
              <a:ext cx="670704"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 name="Rectangle 136">
              <a:extLst>
                <a:ext uri="{FF2B5EF4-FFF2-40B4-BE49-F238E27FC236}">
                  <a16:creationId xmlns:a16="http://schemas.microsoft.com/office/drawing/2014/main" id="{9C4177A8-6980-6F49-AAE7-0F19480618DE}"/>
                </a:ext>
              </a:extLst>
            </p:cNvPr>
            <p:cNvSpPr/>
            <p:nvPr/>
          </p:nvSpPr>
          <p:spPr bwMode="auto">
            <a:xfrm>
              <a:off x="1947776" y="4003900"/>
              <a:ext cx="2580636"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 name="Rectangle 137">
              <a:extLst>
                <a:ext uri="{FF2B5EF4-FFF2-40B4-BE49-F238E27FC236}">
                  <a16:creationId xmlns:a16="http://schemas.microsoft.com/office/drawing/2014/main" id="{641ACDB9-80E4-6F4C-A32C-4D4D5209347A}"/>
                </a:ext>
              </a:extLst>
            </p:cNvPr>
            <p:cNvSpPr/>
            <p:nvPr/>
          </p:nvSpPr>
          <p:spPr bwMode="auto">
            <a:xfrm>
              <a:off x="1947776" y="4093077"/>
              <a:ext cx="2521730"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 name="Rectangle 138">
              <a:extLst>
                <a:ext uri="{FF2B5EF4-FFF2-40B4-BE49-F238E27FC236}">
                  <a16:creationId xmlns:a16="http://schemas.microsoft.com/office/drawing/2014/main" id="{84D1DFC3-E981-B048-9A09-AB26D4975A8C}"/>
                </a:ext>
              </a:extLst>
            </p:cNvPr>
            <p:cNvSpPr/>
            <p:nvPr/>
          </p:nvSpPr>
          <p:spPr bwMode="auto">
            <a:xfrm>
              <a:off x="1947776" y="4182254"/>
              <a:ext cx="2047062"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 name="Rectangle 139">
              <a:extLst>
                <a:ext uri="{FF2B5EF4-FFF2-40B4-BE49-F238E27FC236}">
                  <a16:creationId xmlns:a16="http://schemas.microsoft.com/office/drawing/2014/main" id="{4FD1B506-5238-4A46-967B-3B80FA7DDB1F}"/>
                </a:ext>
              </a:extLst>
            </p:cNvPr>
            <p:cNvSpPr/>
            <p:nvPr/>
          </p:nvSpPr>
          <p:spPr bwMode="auto">
            <a:xfrm>
              <a:off x="1947776" y="5163201"/>
              <a:ext cx="430535"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 name="Rectangle 140">
              <a:extLst>
                <a:ext uri="{FF2B5EF4-FFF2-40B4-BE49-F238E27FC236}">
                  <a16:creationId xmlns:a16="http://schemas.microsoft.com/office/drawing/2014/main" id="{0DC888CE-9778-464F-9EA0-37901FABEF75}"/>
                </a:ext>
              </a:extLst>
            </p:cNvPr>
            <p:cNvSpPr/>
            <p:nvPr/>
          </p:nvSpPr>
          <p:spPr bwMode="auto">
            <a:xfrm>
              <a:off x="1947776" y="5252378"/>
              <a:ext cx="226233"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 name="Rectangle 141">
              <a:extLst>
                <a:ext uri="{FF2B5EF4-FFF2-40B4-BE49-F238E27FC236}">
                  <a16:creationId xmlns:a16="http://schemas.microsoft.com/office/drawing/2014/main" id="{7B337CC8-E183-9F43-BB8D-19CE92940548}"/>
                </a:ext>
              </a:extLst>
            </p:cNvPr>
            <p:cNvSpPr/>
            <p:nvPr/>
          </p:nvSpPr>
          <p:spPr bwMode="auto">
            <a:xfrm>
              <a:off x="1947776" y="5341560"/>
              <a:ext cx="193745" cy="76847"/>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Venetoclax/Dara/Dex vs Bortezomib/Dara/Dex in t(11;14) R/R MM</a:t>
            </a:r>
            <a:endParaRPr lang="en-US" altLang="en-US" dirty="0"/>
          </a:p>
        </p:txBody>
      </p:sp>
      <p:sp>
        <p:nvSpPr>
          <p:cNvPr id="2" name="TextBox 1">
            <a:extLst>
              <a:ext uri="{FF2B5EF4-FFF2-40B4-BE49-F238E27FC236}">
                <a16:creationId xmlns:a16="http://schemas.microsoft.com/office/drawing/2014/main" id="{2364AC44-C0E5-442D-AA92-B4DE28089099}"/>
              </a:ext>
            </a:extLst>
          </p:cNvPr>
          <p:cNvSpPr txBox="1"/>
          <p:nvPr/>
        </p:nvSpPr>
        <p:spPr bwMode="auto">
          <a:xfrm>
            <a:off x="9417396" y="1778888"/>
            <a:ext cx="186033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Mo on Treatment</a:t>
            </a:r>
          </a:p>
        </p:txBody>
      </p:sp>
      <p:sp>
        <p:nvSpPr>
          <p:cNvPr id="3" name="TextBox 2">
            <a:extLst>
              <a:ext uri="{FF2B5EF4-FFF2-40B4-BE49-F238E27FC236}">
                <a16:creationId xmlns:a16="http://schemas.microsoft.com/office/drawing/2014/main" id="{FD5EC035-A53B-41BC-9841-E0BF984E53F2}"/>
              </a:ext>
            </a:extLst>
          </p:cNvPr>
          <p:cNvSpPr txBox="1"/>
          <p:nvPr/>
        </p:nvSpPr>
        <p:spPr bwMode="auto">
          <a:xfrm>
            <a:off x="2558507" y="5998621"/>
            <a:ext cx="53877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on Study</a:t>
            </a:r>
          </a:p>
        </p:txBody>
      </p:sp>
      <p:sp>
        <p:nvSpPr>
          <p:cNvPr id="4" name="TextBox 3">
            <a:extLst>
              <a:ext uri="{FF2B5EF4-FFF2-40B4-BE49-F238E27FC236}">
                <a16:creationId xmlns:a16="http://schemas.microsoft.com/office/drawing/2014/main" id="{1CBDE78D-CCE3-4E8C-B064-DED0735E23A7}"/>
              </a:ext>
            </a:extLst>
          </p:cNvPr>
          <p:cNvSpPr txBox="1"/>
          <p:nvPr/>
        </p:nvSpPr>
        <p:spPr bwMode="auto">
          <a:xfrm>
            <a:off x="9425544" y="2464373"/>
            <a:ext cx="184403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 (0.2-16.5)</a:t>
            </a:r>
          </a:p>
        </p:txBody>
      </p:sp>
      <p:sp>
        <p:nvSpPr>
          <p:cNvPr id="11" name="TextBox 10">
            <a:extLst>
              <a:ext uri="{FF2B5EF4-FFF2-40B4-BE49-F238E27FC236}">
                <a16:creationId xmlns:a16="http://schemas.microsoft.com/office/drawing/2014/main" id="{C419B8E6-7601-4193-A852-F3746095DF40}"/>
              </a:ext>
            </a:extLst>
          </p:cNvPr>
          <p:cNvSpPr txBox="1"/>
          <p:nvPr/>
        </p:nvSpPr>
        <p:spPr bwMode="auto">
          <a:xfrm>
            <a:off x="9425544" y="3336800"/>
            <a:ext cx="184403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8.5 (1.8-15.9)</a:t>
            </a:r>
          </a:p>
        </p:txBody>
      </p:sp>
      <p:sp>
        <p:nvSpPr>
          <p:cNvPr id="12" name="TextBox 11">
            <a:extLst>
              <a:ext uri="{FF2B5EF4-FFF2-40B4-BE49-F238E27FC236}">
                <a16:creationId xmlns:a16="http://schemas.microsoft.com/office/drawing/2014/main" id="{87D0C152-BAA8-4224-98BF-764250A1C52D}"/>
              </a:ext>
            </a:extLst>
          </p:cNvPr>
          <p:cNvSpPr txBox="1"/>
          <p:nvPr/>
        </p:nvSpPr>
        <p:spPr bwMode="auto">
          <a:xfrm>
            <a:off x="9425544" y="4522831"/>
            <a:ext cx="184403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 (0.5-14.8)</a:t>
            </a:r>
          </a:p>
        </p:txBody>
      </p:sp>
      <p:sp>
        <p:nvSpPr>
          <p:cNvPr id="14" name="TextBox 13">
            <a:extLst>
              <a:ext uri="{FF2B5EF4-FFF2-40B4-BE49-F238E27FC236}">
                <a16:creationId xmlns:a16="http://schemas.microsoft.com/office/drawing/2014/main" id="{096D6B66-3F78-455E-AB0C-A1C6EDD8962C}"/>
              </a:ext>
            </a:extLst>
          </p:cNvPr>
          <p:cNvSpPr txBox="1"/>
          <p:nvPr/>
        </p:nvSpPr>
        <p:spPr bwMode="auto">
          <a:xfrm rot="16200000">
            <a:off x="1454552" y="2215539"/>
            <a:ext cx="1211099"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Venetoclax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400 mg + </a:t>
            </a:r>
          </a:p>
          <a:p>
            <a:pPr marL="0" marR="0" lvl="0" indent="0" algn="ctr" defTabSz="914400" rtl="0" eaLnBrk="0" fontAlgn="base" latinLnBrk="0" hangingPunct="0">
              <a:lnSpc>
                <a:spcPct val="100000"/>
              </a:lnSpc>
              <a:spcBef>
                <a:spcPts val="0"/>
              </a:spcBef>
              <a:spcAft>
                <a:spcPct val="0"/>
              </a:spcAft>
              <a:buClrTx/>
              <a:buSzTx/>
              <a:buFontTx/>
              <a:buNone/>
              <a:tabLst/>
              <a:defRPr/>
            </a:pPr>
            <a:r>
              <a:rPr lang="en-US" sz="1400" b="1" dirty="0">
                <a:solidFill>
                  <a:srgbClr val="000000"/>
                </a:solidFill>
                <a:latin typeface="Calibri" panose="020F0502020204030204" pitchFamily="34" charset="0"/>
                <a:cs typeface="Arial" panose="020B0604020202020204" pitchFamily="34" charset="0"/>
              </a:rPr>
              <a:t>D</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ara/</a:t>
            </a:r>
            <a:r>
              <a:rPr lang="en-US" sz="1400" b="1" dirty="0">
                <a:solidFill>
                  <a:srgbClr val="000000"/>
                </a:solidFill>
                <a:latin typeface="Calibri" panose="020F0502020204030204" pitchFamily="34" charset="0"/>
                <a:cs typeface="Arial" panose="020B0604020202020204" pitchFamily="34" charset="0"/>
              </a:rPr>
              <a:t>D</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ex</a:t>
            </a:r>
          </a:p>
        </p:txBody>
      </p:sp>
      <p:sp>
        <p:nvSpPr>
          <p:cNvPr id="15" name="TextBox 14">
            <a:extLst>
              <a:ext uri="{FF2B5EF4-FFF2-40B4-BE49-F238E27FC236}">
                <a16:creationId xmlns:a16="http://schemas.microsoft.com/office/drawing/2014/main" id="{EFB7A59E-3D5F-4ED0-94DC-B3CE1F41A239}"/>
              </a:ext>
            </a:extLst>
          </p:cNvPr>
          <p:cNvSpPr txBox="1"/>
          <p:nvPr/>
        </p:nvSpPr>
        <p:spPr bwMode="auto">
          <a:xfrm rot="16200000">
            <a:off x="1557300" y="3281837"/>
            <a:ext cx="104124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Venetoclax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800 mg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lang="en-US" sz="1400" b="1" dirty="0">
                <a:solidFill>
                  <a:srgbClr val="000000"/>
                </a:solidFill>
                <a:latin typeface="Calibri" panose="020F0502020204030204" pitchFamily="34" charset="0"/>
                <a:cs typeface="Arial" panose="020B0604020202020204" pitchFamily="34" charset="0"/>
              </a:rPr>
              <a:t>D</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ara/</a:t>
            </a:r>
            <a:r>
              <a:rPr lang="en-US" sz="1400" b="1" dirty="0">
                <a:solidFill>
                  <a:srgbClr val="000000"/>
                </a:solidFill>
                <a:latin typeface="Calibri" panose="020F0502020204030204" pitchFamily="34" charset="0"/>
                <a:cs typeface="Arial" panose="020B0604020202020204" pitchFamily="34" charset="0"/>
              </a:rPr>
              <a:t>D</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ex</a:t>
            </a:r>
          </a:p>
        </p:txBody>
      </p:sp>
      <p:sp>
        <p:nvSpPr>
          <p:cNvPr id="16" name="TextBox 15">
            <a:extLst>
              <a:ext uri="{FF2B5EF4-FFF2-40B4-BE49-F238E27FC236}">
                <a16:creationId xmlns:a16="http://schemas.microsoft.com/office/drawing/2014/main" id="{F339D435-E773-4973-A60D-E244ABE905C2}"/>
              </a:ext>
            </a:extLst>
          </p:cNvPr>
          <p:cNvSpPr txBox="1"/>
          <p:nvPr/>
        </p:nvSpPr>
        <p:spPr bwMode="auto">
          <a:xfrm rot="16200000">
            <a:off x="1254561" y="4446394"/>
            <a:ext cx="16110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Bortezomib </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lang="en-US" sz="1400" b="1" dirty="0">
                <a:solidFill>
                  <a:srgbClr val="000000"/>
                </a:solidFill>
                <a:latin typeface="Calibri" panose="020F0502020204030204" pitchFamily="34" charset="0"/>
                <a:cs typeface="Arial" panose="020B0604020202020204" pitchFamily="34" charset="0"/>
              </a:rPr>
              <a:t>D</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ara/</a:t>
            </a:r>
            <a:r>
              <a:rPr lang="en-US" sz="1400" b="1" dirty="0">
                <a:solidFill>
                  <a:srgbClr val="000000"/>
                </a:solidFill>
                <a:latin typeface="Calibri" panose="020F0502020204030204" pitchFamily="34" charset="0"/>
                <a:cs typeface="Arial" panose="020B0604020202020204" pitchFamily="34" charset="0"/>
              </a:rPr>
              <a:t>D</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ex</a:t>
            </a:r>
          </a:p>
        </p:txBody>
      </p:sp>
      <p:cxnSp>
        <p:nvCxnSpPr>
          <p:cNvPr id="19" name="Straight Connector 18">
            <a:extLst>
              <a:ext uri="{FF2B5EF4-FFF2-40B4-BE49-F238E27FC236}">
                <a16:creationId xmlns:a16="http://schemas.microsoft.com/office/drawing/2014/main" id="{C7007FD7-9F5D-BC47-A0FA-58D5F8CF1259}"/>
              </a:ext>
            </a:extLst>
          </p:cNvPr>
          <p:cNvCxnSpPr/>
          <p:nvPr/>
        </p:nvCxnSpPr>
        <p:spPr bwMode="auto">
          <a:xfrm>
            <a:off x="2551250" y="5687723"/>
            <a:ext cx="5562688" cy="0"/>
          </a:xfrm>
          <a:prstGeom prst="line">
            <a:avLst/>
          </a:prstGeom>
          <a:noFill/>
          <a:ln w="28575" cap="flat" cmpd="sng" algn="ctr">
            <a:solidFill>
              <a:schemeClr val="bg1"/>
            </a:solidFill>
            <a:prstDash val="solid"/>
            <a:round/>
            <a:headEnd type="none" w="med" len="med"/>
            <a:tailEnd type="none" w="med" len="med"/>
          </a:ln>
          <a:effectLst/>
        </p:spPr>
      </p:cxnSp>
      <p:grpSp>
        <p:nvGrpSpPr>
          <p:cNvPr id="18" name="Group 17">
            <a:extLst>
              <a:ext uri="{FF2B5EF4-FFF2-40B4-BE49-F238E27FC236}">
                <a16:creationId xmlns:a16="http://schemas.microsoft.com/office/drawing/2014/main" id="{847BB547-AB5A-2D0E-67D3-8E9201253424}"/>
              </a:ext>
            </a:extLst>
          </p:cNvPr>
          <p:cNvGrpSpPr/>
          <p:nvPr/>
        </p:nvGrpSpPr>
        <p:grpSpPr>
          <a:xfrm>
            <a:off x="2558507" y="5680466"/>
            <a:ext cx="5464628" cy="64008"/>
            <a:chOff x="2558507" y="5588000"/>
            <a:chExt cx="5464628" cy="64008"/>
          </a:xfrm>
        </p:grpSpPr>
        <p:cxnSp>
          <p:nvCxnSpPr>
            <p:cNvPr id="21" name="Straight Connector 20">
              <a:extLst>
                <a:ext uri="{FF2B5EF4-FFF2-40B4-BE49-F238E27FC236}">
                  <a16:creationId xmlns:a16="http://schemas.microsoft.com/office/drawing/2014/main" id="{215F950B-574C-4045-8F27-365749D1890E}"/>
                </a:ext>
              </a:extLst>
            </p:cNvPr>
            <p:cNvCxnSpPr>
              <a:cxnSpLocks/>
            </p:cNvCxnSpPr>
            <p:nvPr/>
          </p:nvCxnSpPr>
          <p:spPr bwMode="auto">
            <a:xfrm>
              <a:off x="2558507"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5A73AD85-0AF5-9744-A759-C05DAE7AB0DA}"/>
                </a:ext>
              </a:extLst>
            </p:cNvPr>
            <p:cNvCxnSpPr>
              <a:cxnSpLocks/>
            </p:cNvCxnSpPr>
            <p:nvPr/>
          </p:nvCxnSpPr>
          <p:spPr bwMode="auto">
            <a:xfrm>
              <a:off x="2831738"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AEBC911A-6639-BF4C-8917-5DAB492B3071}"/>
                </a:ext>
              </a:extLst>
            </p:cNvPr>
            <p:cNvCxnSpPr>
              <a:cxnSpLocks/>
            </p:cNvCxnSpPr>
            <p:nvPr/>
          </p:nvCxnSpPr>
          <p:spPr bwMode="auto">
            <a:xfrm>
              <a:off x="3104969"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E3C0AEA4-898D-4F43-86E5-A1CA9C7E3651}"/>
                </a:ext>
              </a:extLst>
            </p:cNvPr>
            <p:cNvCxnSpPr>
              <a:cxnSpLocks/>
            </p:cNvCxnSpPr>
            <p:nvPr/>
          </p:nvCxnSpPr>
          <p:spPr bwMode="auto">
            <a:xfrm>
              <a:off x="3378200"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8A327D2-3C6C-DB4F-8D6E-29201B883891}"/>
                </a:ext>
              </a:extLst>
            </p:cNvPr>
            <p:cNvCxnSpPr>
              <a:cxnSpLocks/>
            </p:cNvCxnSpPr>
            <p:nvPr/>
          </p:nvCxnSpPr>
          <p:spPr bwMode="auto">
            <a:xfrm>
              <a:off x="3651431"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F5B47364-6653-9D43-AE16-8982584A5531}"/>
                </a:ext>
              </a:extLst>
            </p:cNvPr>
            <p:cNvCxnSpPr>
              <a:cxnSpLocks/>
            </p:cNvCxnSpPr>
            <p:nvPr/>
          </p:nvCxnSpPr>
          <p:spPr bwMode="auto">
            <a:xfrm>
              <a:off x="3924662"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B0D4113F-70E6-714E-A664-E0B2783648B7}"/>
                </a:ext>
              </a:extLst>
            </p:cNvPr>
            <p:cNvCxnSpPr>
              <a:cxnSpLocks/>
            </p:cNvCxnSpPr>
            <p:nvPr/>
          </p:nvCxnSpPr>
          <p:spPr bwMode="auto">
            <a:xfrm>
              <a:off x="4197893"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27514027-64C0-E645-9441-7BC97191D75B}"/>
                </a:ext>
              </a:extLst>
            </p:cNvPr>
            <p:cNvCxnSpPr>
              <a:cxnSpLocks/>
            </p:cNvCxnSpPr>
            <p:nvPr/>
          </p:nvCxnSpPr>
          <p:spPr bwMode="auto">
            <a:xfrm>
              <a:off x="4471124"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4E7C1738-04A0-1C48-8F2C-5611E56C8083}"/>
                </a:ext>
              </a:extLst>
            </p:cNvPr>
            <p:cNvCxnSpPr>
              <a:cxnSpLocks/>
            </p:cNvCxnSpPr>
            <p:nvPr/>
          </p:nvCxnSpPr>
          <p:spPr bwMode="auto">
            <a:xfrm>
              <a:off x="4744355"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B1570F33-25BA-B34F-AE85-BBE926892B27}"/>
                </a:ext>
              </a:extLst>
            </p:cNvPr>
            <p:cNvCxnSpPr>
              <a:cxnSpLocks/>
            </p:cNvCxnSpPr>
            <p:nvPr/>
          </p:nvCxnSpPr>
          <p:spPr bwMode="auto">
            <a:xfrm>
              <a:off x="5017586"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8E084E96-741D-2246-8B8B-CC1AEB784B09}"/>
                </a:ext>
              </a:extLst>
            </p:cNvPr>
            <p:cNvCxnSpPr>
              <a:cxnSpLocks/>
            </p:cNvCxnSpPr>
            <p:nvPr/>
          </p:nvCxnSpPr>
          <p:spPr bwMode="auto">
            <a:xfrm>
              <a:off x="5290817"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5228E71-62A2-0749-B981-A41E6B9A6ED2}"/>
                </a:ext>
              </a:extLst>
            </p:cNvPr>
            <p:cNvCxnSpPr>
              <a:cxnSpLocks/>
            </p:cNvCxnSpPr>
            <p:nvPr/>
          </p:nvCxnSpPr>
          <p:spPr bwMode="auto">
            <a:xfrm>
              <a:off x="5564048"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1109C8E9-E4C9-C64D-B5A8-6F3C8DD4C5DE}"/>
                </a:ext>
              </a:extLst>
            </p:cNvPr>
            <p:cNvCxnSpPr>
              <a:cxnSpLocks/>
            </p:cNvCxnSpPr>
            <p:nvPr/>
          </p:nvCxnSpPr>
          <p:spPr bwMode="auto">
            <a:xfrm>
              <a:off x="5837279"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F2AB47C3-C71C-CC4D-B206-56B35BF1EE3B}"/>
                </a:ext>
              </a:extLst>
            </p:cNvPr>
            <p:cNvCxnSpPr>
              <a:cxnSpLocks/>
            </p:cNvCxnSpPr>
            <p:nvPr/>
          </p:nvCxnSpPr>
          <p:spPr bwMode="auto">
            <a:xfrm>
              <a:off x="6110510"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7655BFBE-E4B0-7D4A-B7A2-DA49BF32A364}"/>
                </a:ext>
              </a:extLst>
            </p:cNvPr>
            <p:cNvCxnSpPr>
              <a:cxnSpLocks/>
            </p:cNvCxnSpPr>
            <p:nvPr/>
          </p:nvCxnSpPr>
          <p:spPr bwMode="auto">
            <a:xfrm>
              <a:off x="6383741"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06229A10-0B93-884E-91C1-9390AC1CA0E6}"/>
                </a:ext>
              </a:extLst>
            </p:cNvPr>
            <p:cNvCxnSpPr>
              <a:cxnSpLocks/>
            </p:cNvCxnSpPr>
            <p:nvPr/>
          </p:nvCxnSpPr>
          <p:spPr bwMode="auto">
            <a:xfrm>
              <a:off x="6656972"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0B985D07-44ED-CB48-B6FE-CD1A18ECDBB0}"/>
                </a:ext>
              </a:extLst>
            </p:cNvPr>
            <p:cNvCxnSpPr>
              <a:cxnSpLocks/>
            </p:cNvCxnSpPr>
            <p:nvPr/>
          </p:nvCxnSpPr>
          <p:spPr bwMode="auto">
            <a:xfrm>
              <a:off x="6930203"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2AB9DB99-EEA4-BA40-9C23-439C34AC3E17}"/>
                </a:ext>
              </a:extLst>
            </p:cNvPr>
            <p:cNvCxnSpPr>
              <a:cxnSpLocks/>
            </p:cNvCxnSpPr>
            <p:nvPr/>
          </p:nvCxnSpPr>
          <p:spPr bwMode="auto">
            <a:xfrm>
              <a:off x="7203434"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A0422944-E5B3-D545-88BA-6A5C4855BA2E}"/>
                </a:ext>
              </a:extLst>
            </p:cNvPr>
            <p:cNvCxnSpPr>
              <a:cxnSpLocks/>
            </p:cNvCxnSpPr>
            <p:nvPr/>
          </p:nvCxnSpPr>
          <p:spPr bwMode="auto">
            <a:xfrm>
              <a:off x="7476665"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26C6F79A-3CFD-0343-9684-B44B44A9B59C}"/>
                </a:ext>
              </a:extLst>
            </p:cNvPr>
            <p:cNvCxnSpPr>
              <a:cxnSpLocks/>
            </p:cNvCxnSpPr>
            <p:nvPr/>
          </p:nvCxnSpPr>
          <p:spPr bwMode="auto">
            <a:xfrm>
              <a:off x="7749896"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8D23CF3E-219B-084F-81CC-2322C3666238}"/>
                </a:ext>
              </a:extLst>
            </p:cNvPr>
            <p:cNvCxnSpPr>
              <a:cxnSpLocks/>
            </p:cNvCxnSpPr>
            <p:nvPr/>
          </p:nvCxnSpPr>
          <p:spPr bwMode="auto">
            <a:xfrm>
              <a:off x="8023135" y="5588000"/>
              <a:ext cx="0" cy="64008"/>
            </a:xfrm>
            <a:prstGeom prst="line">
              <a:avLst/>
            </a:prstGeom>
            <a:noFill/>
            <a:ln w="28575" cap="flat" cmpd="sng" algn="ctr">
              <a:solidFill>
                <a:schemeClr val="bg1"/>
              </a:solidFill>
              <a:prstDash val="solid"/>
              <a:round/>
              <a:headEnd type="none" w="med" len="med"/>
              <a:tailEnd type="none" w="med" len="med"/>
            </a:ln>
            <a:effectLst/>
          </p:spPr>
        </p:cxnSp>
      </p:grpSp>
      <p:cxnSp>
        <p:nvCxnSpPr>
          <p:cNvPr id="44" name="Straight Connector 43">
            <a:extLst>
              <a:ext uri="{FF2B5EF4-FFF2-40B4-BE49-F238E27FC236}">
                <a16:creationId xmlns:a16="http://schemas.microsoft.com/office/drawing/2014/main" id="{E7172636-2E09-924C-A2C9-8E5BFD70DDFF}"/>
              </a:ext>
            </a:extLst>
          </p:cNvPr>
          <p:cNvCxnSpPr>
            <a:cxnSpLocks/>
          </p:cNvCxnSpPr>
          <p:nvPr/>
        </p:nvCxnSpPr>
        <p:spPr bwMode="auto">
          <a:xfrm flipH="1">
            <a:off x="2485935" y="2565973"/>
            <a:ext cx="65315"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2D43FF76-9676-EE47-B26A-D7574AA3F753}"/>
              </a:ext>
            </a:extLst>
          </p:cNvPr>
          <p:cNvCxnSpPr>
            <a:cxnSpLocks/>
          </p:cNvCxnSpPr>
          <p:nvPr/>
        </p:nvCxnSpPr>
        <p:spPr bwMode="auto">
          <a:xfrm flipH="1">
            <a:off x="2485935" y="3632773"/>
            <a:ext cx="65315"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7B83A698-CAC0-6546-B87D-5C27DBD9CCD4}"/>
              </a:ext>
            </a:extLst>
          </p:cNvPr>
          <p:cNvCxnSpPr>
            <a:cxnSpLocks/>
          </p:cNvCxnSpPr>
          <p:nvPr/>
        </p:nvCxnSpPr>
        <p:spPr bwMode="auto">
          <a:xfrm flipH="1">
            <a:off x="2485935" y="4699573"/>
            <a:ext cx="65315" cy="0"/>
          </a:xfrm>
          <a:prstGeom prst="line">
            <a:avLst/>
          </a:prstGeom>
          <a:noFill/>
          <a:ln w="28575" cap="flat" cmpd="sng" algn="ctr">
            <a:solidFill>
              <a:schemeClr val="bg1"/>
            </a:solidFill>
            <a:prstDash val="solid"/>
            <a:round/>
            <a:headEnd type="none" w="med" len="med"/>
            <a:tailEnd type="none" w="med" len="med"/>
          </a:ln>
          <a:effectLst/>
        </p:spPr>
      </p:cxnSp>
      <p:sp>
        <p:nvSpPr>
          <p:cNvPr id="45" name="TextBox 44">
            <a:extLst>
              <a:ext uri="{FF2B5EF4-FFF2-40B4-BE49-F238E27FC236}">
                <a16:creationId xmlns:a16="http://schemas.microsoft.com/office/drawing/2014/main" id="{58EE36E7-7E22-8C4C-ACF0-B622A377AB69}"/>
              </a:ext>
            </a:extLst>
          </p:cNvPr>
          <p:cNvSpPr txBox="1"/>
          <p:nvPr/>
        </p:nvSpPr>
        <p:spPr bwMode="auto">
          <a:xfrm>
            <a:off x="7782917"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9" name="TextBox 48">
            <a:extLst>
              <a:ext uri="{FF2B5EF4-FFF2-40B4-BE49-F238E27FC236}">
                <a16:creationId xmlns:a16="http://schemas.microsoft.com/office/drawing/2014/main" id="{CB53ED82-66D7-3448-B566-13E0865B17F6}"/>
              </a:ext>
            </a:extLst>
          </p:cNvPr>
          <p:cNvSpPr txBox="1"/>
          <p:nvPr/>
        </p:nvSpPr>
        <p:spPr bwMode="auto">
          <a:xfrm>
            <a:off x="2318290"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0" name="TextBox 49">
            <a:extLst>
              <a:ext uri="{FF2B5EF4-FFF2-40B4-BE49-F238E27FC236}">
                <a16:creationId xmlns:a16="http://schemas.microsoft.com/office/drawing/2014/main" id="{467D4C34-C881-CC46-B0DB-E939B61D4ADD}"/>
              </a:ext>
            </a:extLst>
          </p:cNvPr>
          <p:cNvSpPr txBox="1"/>
          <p:nvPr/>
        </p:nvSpPr>
        <p:spPr bwMode="auto">
          <a:xfrm>
            <a:off x="2591521"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51" name="TextBox 50">
            <a:extLst>
              <a:ext uri="{FF2B5EF4-FFF2-40B4-BE49-F238E27FC236}">
                <a16:creationId xmlns:a16="http://schemas.microsoft.com/office/drawing/2014/main" id="{47FFF65D-41AA-7041-AA7C-203345777D76}"/>
              </a:ext>
            </a:extLst>
          </p:cNvPr>
          <p:cNvSpPr txBox="1"/>
          <p:nvPr/>
        </p:nvSpPr>
        <p:spPr bwMode="auto">
          <a:xfrm>
            <a:off x="2864752"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52" name="TextBox 51">
            <a:extLst>
              <a:ext uri="{FF2B5EF4-FFF2-40B4-BE49-F238E27FC236}">
                <a16:creationId xmlns:a16="http://schemas.microsoft.com/office/drawing/2014/main" id="{24FEF89E-F23C-7147-92BF-A1C2F7BBD5C1}"/>
              </a:ext>
            </a:extLst>
          </p:cNvPr>
          <p:cNvSpPr txBox="1"/>
          <p:nvPr/>
        </p:nvSpPr>
        <p:spPr bwMode="auto">
          <a:xfrm>
            <a:off x="3137983"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53" name="TextBox 52">
            <a:extLst>
              <a:ext uri="{FF2B5EF4-FFF2-40B4-BE49-F238E27FC236}">
                <a16:creationId xmlns:a16="http://schemas.microsoft.com/office/drawing/2014/main" id="{0383E558-AEEC-6F41-8B21-1FF35E4A3E71}"/>
              </a:ext>
            </a:extLst>
          </p:cNvPr>
          <p:cNvSpPr txBox="1"/>
          <p:nvPr/>
        </p:nvSpPr>
        <p:spPr bwMode="auto">
          <a:xfrm>
            <a:off x="3411214"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54" name="TextBox 53">
            <a:extLst>
              <a:ext uri="{FF2B5EF4-FFF2-40B4-BE49-F238E27FC236}">
                <a16:creationId xmlns:a16="http://schemas.microsoft.com/office/drawing/2014/main" id="{BF661CF7-1C14-384D-937D-7B2A16464238}"/>
              </a:ext>
            </a:extLst>
          </p:cNvPr>
          <p:cNvSpPr txBox="1"/>
          <p:nvPr/>
        </p:nvSpPr>
        <p:spPr bwMode="auto">
          <a:xfrm>
            <a:off x="3684445"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55" name="TextBox 54">
            <a:extLst>
              <a:ext uri="{FF2B5EF4-FFF2-40B4-BE49-F238E27FC236}">
                <a16:creationId xmlns:a16="http://schemas.microsoft.com/office/drawing/2014/main" id="{7E193DF0-73FB-9447-8DA5-2877A93FB4AE}"/>
              </a:ext>
            </a:extLst>
          </p:cNvPr>
          <p:cNvSpPr txBox="1"/>
          <p:nvPr/>
        </p:nvSpPr>
        <p:spPr bwMode="auto">
          <a:xfrm>
            <a:off x="3957676"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56" name="TextBox 55">
            <a:extLst>
              <a:ext uri="{FF2B5EF4-FFF2-40B4-BE49-F238E27FC236}">
                <a16:creationId xmlns:a16="http://schemas.microsoft.com/office/drawing/2014/main" id="{3E1319A5-36E1-6C44-9136-5B6F05C30053}"/>
              </a:ext>
            </a:extLst>
          </p:cNvPr>
          <p:cNvSpPr txBox="1"/>
          <p:nvPr/>
        </p:nvSpPr>
        <p:spPr bwMode="auto">
          <a:xfrm>
            <a:off x="4230907"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a:t>
            </a:r>
          </a:p>
        </p:txBody>
      </p:sp>
      <p:sp>
        <p:nvSpPr>
          <p:cNvPr id="57" name="TextBox 56">
            <a:extLst>
              <a:ext uri="{FF2B5EF4-FFF2-40B4-BE49-F238E27FC236}">
                <a16:creationId xmlns:a16="http://schemas.microsoft.com/office/drawing/2014/main" id="{50116563-A442-F242-9F9A-E915ACA3FB3E}"/>
              </a:ext>
            </a:extLst>
          </p:cNvPr>
          <p:cNvSpPr txBox="1"/>
          <p:nvPr/>
        </p:nvSpPr>
        <p:spPr bwMode="auto">
          <a:xfrm>
            <a:off x="4504138"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58" name="TextBox 57">
            <a:extLst>
              <a:ext uri="{FF2B5EF4-FFF2-40B4-BE49-F238E27FC236}">
                <a16:creationId xmlns:a16="http://schemas.microsoft.com/office/drawing/2014/main" id="{2CB6907F-ADB6-F741-AA53-AB1EE9E1D644}"/>
              </a:ext>
            </a:extLst>
          </p:cNvPr>
          <p:cNvSpPr txBox="1"/>
          <p:nvPr/>
        </p:nvSpPr>
        <p:spPr bwMode="auto">
          <a:xfrm>
            <a:off x="4777369"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59" name="TextBox 58">
            <a:extLst>
              <a:ext uri="{FF2B5EF4-FFF2-40B4-BE49-F238E27FC236}">
                <a16:creationId xmlns:a16="http://schemas.microsoft.com/office/drawing/2014/main" id="{BD364E8B-60E4-5A4E-AFE7-7F0E22059160}"/>
              </a:ext>
            </a:extLst>
          </p:cNvPr>
          <p:cNvSpPr txBox="1"/>
          <p:nvPr/>
        </p:nvSpPr>
        <p:spPr bwMode="auto">
          <a:xfrm>
            <a:off x="5050600"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60" name="TextBox 59">
            <a:extLst>
              <a:ext uri="{FF2B5EF4-FFF2-40B4-BE49-F238E27FC236}">
                <a16:creationId xmlns:a16="http://schemas.microsoft.com/office/drawing/2014/main" id="{7A78E1C7-7CFB-BD49-B7D6-478E3A54DF6E}"/>
              </a:ext>
            </a:extLst>
          </p:cNvPr>
          <p:cNvSpPr txBox="1"/>
          <p:nvPr/>
        </p:nvSpPr>
        <p:spPr bwMode="auto">
          <a:xfrm>
            <a:off x="5323831"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a:t>
            </a:r>
          </a:p>
        </p:txBody>
      </p:sp>
      <p:sp>
        <p:nvSpPr>
          <p:cNvPr id="61" name="TextBox 60">
            <a:extLst>
              <a:ext uri="{FF2B5EF4-FFF2-40B4-BE49-F238E27FC236}">
                <a16:creationId xmlns:a16="http://schemas.microsoft.com/office/drawing/2014/main" id="{23B3611F-5FA3-E246-83E9-36C511F75D84}"/>
              </a:ext>
            </a:extLst>
          </p:cNvPr>
          <p:cNvSpPr txBox="1"/>
          <p:nvPr/>
        </p:nvSpPr>
        <p:spPr bwMode="auto">
          <a:xfrm>
            <a:off x="5597062"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62" name="TextBox 61">
            <a:extLst>
              <a:ext uri="{FF2B5EF4-FFF2-40B4-BE49-F238E27FC236}">
                <a16:creationId xmlns:a16="http://schemas.microsoft.com/office/drawing/2014/main" id="{6A33F43B-9DA1-6C49-B441-DD4D1EAC1DC5}"/>
              </a:ext>
            </a:extLst>
          </p:cNvPr>
          <p:cNvSpPr txBox="1"/>
          <p:nvPr/>
        </p:nvSpPr>
        <p:spPr bwMode="auto">
          <a:xfrm>
            <a:off x="5870293"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a:t>
            </a:r>
          </a:p>
        </p:txBody>
      </p:sp>
      <p:sp>
        <p:nvSpPr>
          <p:cNvPr id="63" name="TextBox 62">
            <a:extLst>
              <a:ext uri="{FF2B5EF4-FFF2-40B4-BE49-F238E27FC236}">
                <a16:creationId xmlns:a16="http://schemas.microsoft.com/office/drawing/2014/main" id="{F5C6EA31-7C1E-744E-9B47-E860EA99DCFF}"/>
              </a:ext>
            </a:extLst>
          </p:cNvPr>
          <p:cNvSpPr txBox="1"/>
          <p:nvPr/>
        </p:nvSpPr>
        <p:spPr bwMode="auto">
          <a:xfrm>
            <a:off x="6143524"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64" name="TextBox 63">
            <a:extLst>
              <a:ext uri="{FF2B5EF4-FFF2-40B4-BE49-F238E27FC236}">
                <a16:creationId xmlns:a16="http://schemas.microsoft.com/office/drawing/2014/main" id="{5A677008-AB96-4948-9E7A-620FBA21722D}"/>
              </a:ext>
            </a:extLst>
          </p:cNvPr>
          <p:cNvSpPr txBox="1"/>
          <p:nvPr/>
        </p:nvSpPr>
        <p:spPr bwMode="auto">
          <a:xfrm>
            <a:off x="6416755"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65" name="TextBox 64">
            <a:extLst>
              <a:ext uri="{FF2B5EF4-FFF2-40B4-BE49-F238E27FC236}">
                <a16:creationId xmlns:a16="http://schemas.microsoft.com/office/drawing/2014/main" id="{26A23871-5496-C84E-8162-EA9BF833B4CF}"/>
              </a:ext>
            </a:extLst>
          </p:cNvPr>
          <p:cNvSpPr txBox="1"/>
          <p:nvPr/>
        </p:nvSpPr>
        <p:spPr bwMode="auto">
          <a:xfrm>
            <a:off x="6689986"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66" name="TextBox 65">
            <a:extLst>
              <a:ext uri="{FF2B5EF4-FFF2-40B4-BE49-F238E27FC236}">
                <a16:creationId xmlns:a16="http://schemas.microsoft.com/office/drawing/2014/main" id="{9427FC91-CC06-214E-AFBD-600FC7670433}"/>
              </a:ext>
            </a:extLst>
          </p:cNvPr>
          <p:cNvSpPr txBox="1"/>
          <p:nvPr/>
        </p:nvSpPr>
        <p:spPr bwMode="auto">
          <a:xfrm>
            <a:off x="6963217"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a:t>
            </a:r>
          </a:p>
        </p:txBody>
      </p:sp>
      <p:sp>
        <p:nvSpPr>
          <p:cNvPr id="67" name="TextBox 66">
            <a:extLst>
              <a:ext uri="{FF2B5EF4-FFF2-40B4-BE49-F238E27FC236}">
                <a16:creationId xmlns:a16="http://schemas.microsoft.com/office/drawing/2014/main" id="{1F62F10B-5B3E-1B4E-AB4D-535928E06288}"/>
              </a:ext>
            </a:extLst>
          </p:cNvPr>
          <p:cNvSpPr txBox="1"/>
          <p:nvPr/>
        </p:nvSpPr>
        <p:spPr bwMode="auto">
          <a:xfrm>
            <a:off x="7236448"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68" name="TextBox 67">
            <a:extLst>
              <a:ext uri="{FF2B5EF4-FFF2-40B4-BE49-F238E27FC236}">
                <a16:creationId xmlns:a16="http://schemas.microsoft.com/office/drawing/2014/main" id="{716CE18E-5DA9-3145-893B-1D3D3CFD0AA4}"/>
              </a:ext>
            </a:extLst>
          </p:cNvPr>
          <p:cNvSpPr txBox="1"/>
          <p:nvPr/>
        </p:nvSpPr>
        <p:spPr bwMode="auto">
          <a:xfrm>
            <a:off x="7509679" y="5704070"/>
            <a:ext cx="4804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sp>
        <p:nvSpPr>
          <p:cNvPr id="48" name="Right Brace 47">
            <a:extLst>
              <a:ext uri="{FF2B5EF4-FFF2-40B4-BE49-F238E27FC236}">
                <a16:creationId xmlns:a16="http://schemas.microsoft.com/office/drawing/2014/main" id="{F953DEBD-D864-D940-A792-A66852999C5F}"/>
              </a:ext>
            </a:extLst>
          </p:cNvPr>
          <p:cNvSpPr/>
          <p:nvPr/>
        </p:nvSpPr>
        <p:spPr bwMode="auto">
          <a:xfrm>
            <a:off x="8806249" y="1857892"/>
            <a:ext cx="337280" cy="1332528"/>
          </a:xfrm>
          <a:prstGeom prst="rightBrace">
            <a:avLst/>
          </a:prstGeom>
          <a:noFill/>
          <a:ln w="28575" cap="flat" cmpd="sng" algn="ctr">
            <a:solidFill>
              <a:schemeClr val="accent2"/>
            </a:solidFill>
            <a:prstDash val="solid"/>
            <a:round/>
            <a:headEnd type="none" w="med" len="med"/>
            <a:tailEnd type="non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 name="Right Brace 69">
            <a:extLst>
              <a:ext uri="{FF2B5EF4-FFF2-40B4-BE49-F238E27FC236}">
                <a16:creationId xmlns:a16="http://schemas.microsoft.com/office/drawing/2014/main" id="{0278A076-B354-EB40-93E1-FFD4DF3579E3}"/>
              </a:ext>
            </a:extLst>
          </p:cNvPr>
          <p:cNvSpPr/>
          <p:nvPr/>
        </p:nvSpPr>
        <p:spPr bwMode="auto">
          <a:xfrm>
            <a:off x="8806249" y="3275319"/>
            <a:ext cx="337280" cy="591829"/>
          </a:xfrm>
          <a:prstGeom prst="rightBrace">
            <a:avLst/>
          </a:prstGeom>
          <a:noFill/>
          <a:ln w="28575" cap="flat" cmpd="sng" algn="ctr">
            <a:solidFill>
              <a:schemeClr val="accent3">
                <a:lumMod val="40000"/>
                <a:lumOff val="60000"/>
              </a:schemeClr>
            </a:solidFill>
            <a:prstDash val="solid"/>
            <a:round/>
            <a:headEnd type="none" w="med" len="med"/>
            <a:tailEnd type="non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 name="Right Brace 70">
            <a:extLst>
              <a:ext uri="{FF2B5EF4-FFF2-40B4-BE49-F238E27FC236}">
                <a16:creationId xmlns:a16="http://schemas.microsoft.com/office/drawing/2014/main" id="{BD672FD2-D6B8-8F4A-8326-9555085D1DF4}"/>
              </a:ext>
            </a:extLst>
          </p:cNvPr>
          <p:cNvSpPr/>
          <p:nvPr/>
        </p:nvSpPr>
        <p:spPr bwMode="auto">
          <a:xfrm>
            <a:off x="8806249" y="3902464"/>
            <a:ext cx="337280" cy="1753890"/>
          </a:xfrm>
          <a:prstGeom prst="rightBrace">
            <a:avLst/>
          </a:prstGeom>
          <a:noFill/>
          <a:ln w="28575" cap="flat" cmpd="sng" algn="ctr">
            <a:solidFill>
              <a:schemeClr val="tx2"/>
            </a:solidFill>
            <a:prstDash val="solid"/>
            <a:round/>
            <a:headEnd type="none" w="med" len="med"/>
            <a:tailEnd type="non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7" name="Straight Connector 16">
            <a:extLst>
              <a:ext uri="{FF2B5EF4-FFF2-40B4-BE49-F238E27FC236}">
                <a16:creationId xmlns:a16="http://schemas.microsoft.com/office/drawing/2014/main" id="{3300740B-A864-DE40-BBC2-9929F440365A}"/>
              </a:ext>
            </a:extLst>
          </p:cNvPr>
          <p:cNvCxnSpPr/>
          <p:nvPr/>
        </p:nvCxnSpPr>
        <p:spPr bwMode="auto">
          <a:xfrm flipV="1">
            <a:off x="2558507" y="1778888"/>
            <a:ext cx="0" cy="3901578"/>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986884C2-7D1C-114B-A546-72AA5FE38516}"/>
              </a:ext>
            </a:extLst>
          </p:cNvPr>
          <p:cNvCxnSpPr>
            <a:cxnSpLocks/>
          </p:cNvCxnSpPr>
          <p:nvPr/>
        </p:nvCxnSpPr>
        <p:spPr bwMode="auto">
          <a:xfrm>
            <a:off x="2565764" y="4011835"/>
            <a:ext cx="3414032" cy="0"/>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0C213DE7-DD99-2B46-9715-A572255A2618}"/>
              </a:ext>
            </a:extLst>
          </p:cNvPr>
          <p:cNvCxnSpPr>
            <a:cxnSpLocks/>
          </p:cNvCxnSpPr>
          <p:nvPr/>
        </p:nvCxnSpPr>
        <p:spPr bwMode="auto">
          <a:xfrm>
            <a:off x="2550252" y="4098837"/>
            <a:ext cx="2399777" cy="0"/>
          </a:xfrm>
          <a:prstGeom prst="line">
            <a:avLst/>
          </a:prstGeom>
          <a:noFill/>
          <a:ln w="28575" cap="flat" cmpd="sng" algn="ctr">
            <a:solidFill>
              <a:schemeClr val="bg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E6715198-7C5E-7C44-8A4E-AFB8B320BBC7}"/>
              </a:ext>
            </a:extLst>
          </p:cNvPr>
          <p:cNvCxnSpPr>
            <a:cxnSpLocks/>
          </p:cNvCxnSpPr>
          <p:nvPr/>
        </p:nvCxnSpPr>
        <p:spPr bwMode="auto">
          <a:xfrm>
            <a:off x="2563935" y="4725251"/>
            <a:ext cx="1000875"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D028BD22-FA05-ED4B-9E1A-4279A2FA16B9}"/>
              </a:ext>
            </a:extLst>
          </p:cNvPr>
          <p:cNvCxnSpPr>
            <a:cxnSpLocks/>
          </p:cNvCxnSpPr>
          <p:nvPr/>
        </p:nvCxnSpPr>
        <p:spPr bwMode="auto">
          <a:xfrm>
            <a:off x="2550252" y="4809714"/>
            <a:ext cx="987320" cy="0"/>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4E7A3F8C-D05A-DA43-864B-4C189491B1A3}"/>
              </a:ext>
            </a:extLst>
          </p:cNvPr>
          <p:cNvCxnSpPr>
            <a:cxnSpLocks/>
          </p:cNvCxnSpPr>
          <p:nvPr/>
        </p:nvCxnSpPr>
        <p:spPr bwMode="auto">
          <a:xfrm>
            <a:off x="2565764" y="5173063"/>
            <a:ext cx="539205" cy="0"/>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F8BEF6B1-9940-DB49-8390-DB0D2D43A09B}"/>
              </a:ext>
            </a:extLst>
          </p:cNvPr>
          <p:cNvCxnSpPr>
            <a:cxnSpLocks/>
          </p:cNvCxnSpPr>
          <p:nvPr/>
        </p:nvCxnSpPr>
        <p:spPr bwMode="auto">
          <a:xfrm>
            <a:off x="2565764" y="2760703"/>
            <a:ext cx="1198060" cy="0"/>
          </a:xfrm>
          <a:prstGeom prst="line">
            <a:avLst/>
          </a:prstGeom>
          <a:noFill/>
          <a:ln w="28575" cap="flat" cmpd="sng" algn="ctr">
            <a:solidFill>
              <a:schemeClr val="bg1"/>
            </a:solidFill>
            <a:prstDash val="solid"/>
            <a:round/>
            <a:headEnd type="none" w="med" len="med"/>
            <a:tailEnd type="none" w="med" len="med"/>
          </a:ln>
          <a:effectLst/>
        </p:spPr>
      </p:cxnSp>
      <p:sp>
        <p:nvSpPr>
          <p:cNvPr id="156" name="Triangle 155">
            <a:extLst>
              <a:ext uri="{FF2B5EF4-FFF2-40B4-BE49-F238E27FC236}">
                <a16:creationId xmlns:a16="http://schemas.microsoft.com/office/drawing/2014/main" id="{055696A6-8003-5C4D-955E-A59057712228}"/>
              </a:ext>
            </a:extLst>
          </p:cNvPr>
          <p:cNvSpPr/>
          <p:nvPr/>
        </p:nvSpPr>
        <p:spPr bwMode="auto">
          <a:xfrm rot="5400000">
            <a:off x="7049921" y="1922501"/>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7" name="Triangle 156">
            <a:extLst>
              <a:ext uri="{FF2B5EF4-FFF2-40B4-BE49-F238E27FC236}">
                <a16:creationId xmlns:a16="http://schemas.microsoft.com/office/drawing/2014/main" id="{D11D9364-5A6F-EF4E-9012-4149FF9BC9F3}"/>
              </a:ext>
            </a:extLst>
          </p:cNvPr>
          <p:cNvSpPr/>
          <p:nvPr/>
        </p:nvSpPr>
        <p:spPr bwMode="auto">
          <a:xfrm rot="5400000">
            <a:off x="6966679" y="2013614"/>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8" name="Triangle 157">
            <a:extLst>
              <a:ext uri="{FF2B5EF4-FFF2-40B4-BE49-F238E27FC236}">
                <a16:creationId xmlns:a16="http://schemas.microsoft.com/office/drawing/2014/main" id="{36AE67E3-4DEC-ED4F-ADDF-E45F9C2A012E}"/>
              </a:ext>
            </a:extLst>
          </p:cNvPr>
          <p:cNvSpPr/>
          <p:nvPr/>
        </p:nvSpPr>
        <p:spPr bwMode="auto">
          <a:xfrm rot="5400000">
            <a:off x="6879770" y="2089464"/>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9" name="Triangle 158">
            <a:extLst>
              <a:ext uri="{FF2B5EF4-FFF2-40B4-BE49-F238E27FC236}">
                <a16:creationId xmlns:a16="http://schemas.microsoft.com/office/drawing/2014/main" id="{8B2CFA4E-CC7B-2C4B-BFBD-0007CD85BD2F}"/>
              </a:ext>
            </a:extLst>
          </p:cNvPr>
          <p:cNvSpPr/>
          <p:nvPr/>
        </p:nvSpPr>
        <p:spPr bwMode="auto">
          <a:xfrm rot="5400000">
            <a:off x="6861858" y="2201052"/>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0" name="Triangle 159">
            <a:extLst>
              <a:ext uri="{FF2B5EF4-FFF2-40B4-BE49-F238E27FC236}">
                <a16:creationId xmlns:a16="http://schemas.microsoft.com/office/drawing/2014/main" id="{FF27823E-E374-D04D-9ED9-E0E756F002B4}"/>
              </a:ext>
            </a:extLst>
          </p:cNvPr>
          <p:cNvSpPr/>
          <p:nvPr/>
        </p:nvSpPr>
        <p:spPr bwMode="auto">
          <a:xfrm rot="5400000">
            <a:off x="5517165" y="2288034"/>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1" name="Triangle 160">
            <a:extLst>
              <a:ext uri="{FF2B5EF4-FFF2-40B4-BE49-F238E27FC236}">
                <a16:creationId xmlns:a16="http://schemas.microsoft.com/office/drawing/2014/main" id="{C6941B86-20E3-9645-9AF8-89D619934726}"/>
              </a:ext>
            </a:extLst>
          </p:cNvPr>
          <p:cNvSpPr/>
          <p:nvPr/>
        </p:nvSpPr>
        <p:spPr bwMode="auto">
          <a:xfrm rot="5400000">
            <a:off x="5214823" y="2368103"/>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2" name="Triangle 161">
            <a:extLst>
              <a:ext uri="{FF2B5EF4-FFF2-40B4-BE49-F238E27FC236}">
                <a16:creationId xmlns:a16="http://schemas.microsoft.com/office/drawing/2014/main" id="{A41024D3-75F5-B245-AFD9-6615AFFD3EA3}"/>
              </a:ext>
            </a:extLst>
          </p:cNvPr>
          <p:cNvSpPr/>
          <p:nvPr/>
        </p:nvSpPr>
        <p:spPr bwMode="auto">
          <a:xfrm rot="5400000">
            <a:off x="5035419" y="2464935"/>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3" name="Triangle 162">
            <a:extLst>
              <a:ext uri="{FF2B5EF4-FFF2-40B4-BE49-F238E27FC236}">
                <a16:creationId xmlns:a16="http://schemas.microsoft.com/office/drawing/2014/main" id="{00943EB0-A382-4043-A6EB-38CB3FDDB771}"/>
              </a:ext>
            </a:extLst>
          </p:cNvPr>
          <p:cNvSpPr/>
          <p:nvPr/>
        </p:nvSpPr>
        <p:spPr bwMode="auto">
          <a:xfrm rot="5400000">
            <a:off x="4165224" y="2554126"/>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4" name="Triangle 163">
            <a:extLst>
              <a:ext uri="{FF2B5EF4-FFF2-40B4-BE49-F238E27FC236}">
                <a16:creationId xmlns:a16="http://schemas.microsoft.com/office/drawing/2014/main" id="{8DD844B0-D02D-DA4F-BC6F-208E42DD6469}"/>
              </a:ext>
            </a:extLst>
          </p:cNvPr>
          <p:cNvSpPr/>
          <p:nvPr/>
        </p:nvSpPr>
        <p:spPr bwMode="auto">
          <a:xfrm rot="5400000">
            <a:off x="3716398" y="2636119"/>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5" name="Triangle 164">
            <a:extLst>
              <a:ext uri="{FF2B5EF4-FFF2-40B4-BE49-F238E27FC236}">
                <a16:creationId xmlns:a16="http://schemas.microsoft.com/office/drawing/2014/main" id="{83B97DAF-9872-134B-A153-A9F2318F8CA8}"/>
              </a:ext>
            </a:extLst>
          </p:cNvPr>
          <p:cNvSpPr/>
          <p:nvPr/>
        </p:nvSpPr>
        <p:spPr bwMode="auto">
          <a:xfrm rot="5400000">
            <a:off x="3643786" y="2805058"/>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6" name="Triangle 165">
            <a:extLst>
              <a:ext uri="{FF2B5EF4-FFF2-40B4-BE49-F238E27FC236}">
                <a16:creationId xmlns:a16="http://schemas.microsoft.com/office/drawing/2014/main" id="{0259D4B4-8E8C-F94C-A5A0-0978D0A3B221}"/>
              </a:ext>
            </a:extLst>
          </p:cNvPr>
          <p:cNvSpPr/>
          <p:nvPr/>
        </p:nvSpPr>
        <p:spPr bwMode="auto">
          <a:xfrm rot="5400000">
            <a:off x="3643786" y="2908444"/>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7" name="Triangle 166">
            <a:extLst>
              <a:ext uri="{FF2B5EF4-FFF2-40B4-BE49-F238E27FC236}">
                <a16:creationId xmlns:a16="http://schemas.microsoft.com/office/drawing/2014/main" id="{10F0DCC0-8E1D-E045-A02D-7C79E8D488E6}"/>
              </a:ext>
            </a:extLst>
          </p:cNvPr>
          <p:cNvSpPr/>
          <p:nvPr/>
        </p:nvSpPr>
        <p:spPr bwMode="auto">
          <a:xfrm rot="5400000">
            <a:off x="3162464" y="2990894"/>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8" name="Triangle 167">
            <a:extLst>
              <a:ext uri="{FF2B5EF4-FFF2-40B4-BE49-F238E27FC236}">
                <a16:creationId xmlns:a16="http://schemas.microsoft.com/office/drawing/2014/main" id="{0DEFB07D-4CF6-4C4A-8602-08887AE70278}"/>
              </a:ext>
            </a:extLst>
          </p:cNvPr>
          <p:cNvSpPr/>
          <p:nvPr/>
        </p:nvSpPr>
        <p:spPr bwMode="auto">
          <a:xfrm rot="5400000">
            <a:off x="3074958" y="3083038"/>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9" name="Triangle 168">
            <a:extLst>
              <a:ext uri="{FF2B5EF4-FFF2-40B4-BE49-F238E27FC236}">
                <a16:creationId xmlns:a16="http://schemas.microsoft.com/office/drawing/2014/main" id="{9A9B3A9A-8E42-E04A-8A65-1423C5227E1A}"/>
              </a:ext>
            </a:extLst>
          </p:cNvPr>
          <p:cNvSpPr/>
          <p:nvPr/>
        </p:nvSpPr>
        <p:spPr bwMode="auto">
          <a:xfrm rot="5400000">
            <a:off x="2596403" y="3169289"/>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0" name="Triangle 169">
            <a:extLst>
              <a:ext uri="{FF2B5EF4-FFF2-40B4-BE49-F238E27FC236}">
                <a16:creationId xmlns:a16="http://schemas.microsoft.com/office/drawing/2014/main" id="{DA939FAB-3F0C-F64C-B162-A8765546EAE6}"/>
              </a:ext>
            </a:extLst>
          </p:cNvPr>
          <p:cNvSpPr/>
          <p:nvPr/>
        </p:nvSpPr>
        <p:spPr bwMode="auto">
          <a:xfrm rot="5400000">
            <a:off x="3027933" y="3778889"/>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1" name="Triangle 170">
            <a:extLst>
              <a:ext uri="{FF2B5EF4-FFF2-40B4-BE49-F238E27FC236}">
                <a16:creationId xmlns:a16="http://schemas.microsoft.com/office/drawing/2014/main" id="{791D67FE-65B1-C341-8696-1AC2CDAE23B9}"/>
              </a:ext>
            </a:extLst>
          </p:cNvPr>
          <p:cNvSpPr/>
          <p:nvPr/>
        </p:nvSpPr>
        <p:spPr bwMode="auto">
          <a:xfrm rot="5400000">
            <a:off x="6870491" y="3256640"/>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2" name="Triangle 171">
            <a:extLst>
              <a:ext uri="{FF2B5EF4-FFF2-40B4-BE49-F238E27FC236}">
                <a16:creationId xmlns:a16="http://schemas.microsoft.com/office/drawing/2014/main" id="{0E933B25-D1B1-D146-BB4C-0C777D9CA415}"/>
              </a:ext>
            </a:extLst>
          </p:cNvPr>
          <p:cNvSpPr/>
          <p:nvPr/>
        </p:nvSpPr>
        <p:spPr bwMode="auto">
          <a:xfrm rot="5400000">
            <a:off x="3835109" y="3611321"/>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3" name="Triangle 172">
            <a:extLst>
              <a:ext uri="{FF2B5EF4-FFF2-40B4-BE49-F238E27FC236}">
                <a16:creationId xmlns:a16="http://schemas.microsoft.com/office/drawing/2014/main" id="{46CC4EAE-5ACE-8F46-A34D-F68BF3F0D5B2}"/>
              </a:ext>
            </a:extLst>
          </p:cNvPr>
          <p:cNvSpPr/>
          <p:nvPr/>
        </p:nvSpPr>
        <p:spPr bwMode="auto">
          <a:xfrm rot="5400000">
            <a:off x="3835109" y="3706118"/>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4" name="Triangle 173">
            <a:extLst>
              <a:ext uri="{FF2B5EF4-FFF2-40B4-BE49-F238E27FC236}">
                <a16:creationId xmlns:a16="http://schemas.microsoft.com/office/drawing/2014/main" id="{94D2ACA2-24AD-0047-AA78-2DE0F23ED06B}"/>
              </a:ext>
            </a:extLst>
          </p:cNvPr>
          <p:cNvSpPr/>
          <p:nvPr/>
        </p:nvSpPr>
        <p:spPr bwMode="auto">
          <a:xfrm rot="5400000">
            <a:off x="5924421" y="3353209"/>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5" name="Triangle 174">
            <a:extLst>
              <a:ext uri="{FF2B5EF4-FFF2-40B4-BE49-F238E27FC236}">
                <a16:creationId xmlns:a16="http://schemas.microsoft.com/office/drawing/2014/main" id="{9BC967A9-A45C-484F-A4A6-790AEF32A819}"/>
              </a:ext>
            </a:extLst>
          </p:cNvPr>
          <p:cNvSpPr/>
          <p:nvPr/>
        </p:nvSpPr>
        <p:spPr bwMode="auto">
          <a:xfrm rot="5400000">
            <a:off x="5458996" y="3447074"/>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6" name="Triangle 175">
            <a:extLst>
              <a:ext uri="{FF2B5EF4-FFF2-40B4-BE49-F238E27FC236}">
                <a16:creationId xmlns:a16="http://schemas.microsoft.com/office/drawing/2014/main" id="{1E7C3278-C67A-A246-A440-5B3799E96A9F}"/>
              </a:ext>
            </a:extLst>
          </p:cNvPr>
          <p:cNvSpPr/>
          <p:nvPr/>
        </p:nvSpPr>
        <p:spPr bwMode="auto">
          <a:xfrm rot="5400000">
            <a:off x="4847542" y="3525094"/>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7" name="Triangle 176">
            <a:extLst>
              <a:ext uri="{FF2B5EF4-FFF2-40B4-BE49-F238E27FC236}">
                <a16:creationId xmlns:a16="http://schemas.microsoft.com/office/drawing/2014/main" id="{C0B13764-F645-B548-8DF4-46AA7D02B1DC}"/>
              </a:ext>
            </a:extLst>
          </p:cNvPr>
          <p:cNvSpPr/>
          <p:nvPr/>
        </p:nvSpPr>
        <p:spPr bwMode="auto">
          <a:xfrm rot="5400000">
            <a:off x="6565130" y="3901516"/>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8" name="Triangle 177">
            <a:extLst>
              <a:ext uri="{FF2B5EF4-FFF2-40B4-BE49-F238E27FC236}">
                <a16:creationId xmlns:a16="http://schemas.microsoft.com/office/drawing/2014/main" id="{B4F94859-E77E-F64F-9EB3-A72270EED043}"/>
              </a:ext>
            </a:extLst>
          </p:cNvPr>
          <p:cNvSpPr/>
          <p:nvPr/>
        </p:nvSpPr>
        <p:spPr bwMode="auto">
          <a:xfrm rot="5400000">
            <a:off x="6069844" y="3974276"/>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9" name="Triangle 178">
            <a:extLst>
              <a:ext uri="{FF2B5EF4-FFF2-40B4-BE49-F238E27FC236}">
                <a16:creationId xmlns:a16="http://schemas.microsoft.com/office/drawing/2014/main" id="{FFA2A2E6-FD16-444A-9FAC-12073C9B56E7}"/>
              </a:ext>
            </a:extLst>
          </p:cNvPr>
          <p:cNvSpPr/>
          <p:nvPr/>
        </p:nvSpPr>
        <p:spPr bwMode="auto">
          <a:xfrm rot="5400000">
            <a:off x="5111029" y="4060930"/>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0" name="Triangle 179">
            <a:extLst>
              <a:ext uri="{FF2B5EF4-FFF2-40B4-BE49-F238E27FC236}">
                <a16:creationId xmlns:a16="http://schemas.microsoft.com/office/drawing/2014/main" id="{2C73D15C-CF15-8148-8D94-85797F857A3D}"/>
              </a:ext>
            </a:extLst>
          </p:cNvPr>
          <p:cNvSpPr/>
          <p:nvPr/>
        </p:nvSpPr>
        <p:spPr bwMode="auto">
          <a:xfrm rot="5400000">
            <a:off x="5051090" y="4157761"/>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1" name="Triangle 180">
            <a:extLst>
              <a:ext uri="{FF2B5EF4-FFF2-40B4-BE49-F238E27FC236}">
                <a16:creationId xmlns:a16="http://schemas.microsoft.com/office/drawing/2014/main" id="{EB917293-4443-4D42-8924-B7C77B7C85C2}"/>
              </a:ext>
            </a:extLst>
          </p:cNvPr>
          <p:cNvSpPr/>
          <p:nvPr/>
        </p:nvSpPr>
        <p:spPr bwMode="auto">
          <a:xfrm rot="5400000">
            <a:off x="4538383" y="4237402"/>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2" name="Triangle 181">
            <a:extLst>
              <a:ext uri="{FF2B5EF4-FFF2-40B4-BE49-F238E27FC236}">
                <a16:creationId xmlns:a16="http://schemas.microsoft.com/office/drawing/2014/main" id="{C16AEEF3-B324-EB4C-8C4A-7640E06037D9}"/>
              </a:ext>
            </a:extLst>
          </p:cNvPr>
          <p:cNvSpPr/>
          <p:nvPr/>
        </p:nvSpPr>
        <p:spPr bwMode="auto">
          <a:xfrm rot="5400000">
            <a:off x="4480825" y="4341124"/>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3" name="Triangle 182">
            <a:extLst>
              <a:ext uri="{FF2B5EF4-FFF2-40B4-BE49-F238E27FC236}">
                <a16:creationId xmlns:a16="http://schemas.microsoft.com/office/drawing/2014/main" id="{DF6F1321-0A31-274A-A017-1C5FF6963584}"/>
              </a:ext>
            </a:extLst>
          </p:cNvPr>
          <p:cNvSpPr/>
          <p:nvPr/>
        </p:nvSpPr>
        <p:spPr bwMode="auto">
          <a:xfrm rot="5400000">
            <a:off x="4309984" y="4414301"/>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4" name="Triangle 183">
            <a:extLst>
              <a:ext uri="{FF2B5EF4-FFF2-40B4-BE49-F238E27FC236}">
                <a16:creationId xmlns:a16="http://schemas.microsoft.com/office/drawing/2014/main" id="{4E4DDE1E-FA2C-1047-B47E-75A0F267F3D8}"/>
              </a:ext>
            </a:extLst>
          </p:cNvPr>
          <p:cNvSpPr/>
          <p:nvPr/>
        </p:nvSpPr>
        <p:spPr bwMode="auto">
          <a:xfrm rot="5400000">
            <a:off x="4073251" y="4604385"/>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5" name="Triangle 184">
            <a:extLst>
              <a:ext uri="{FF2B5EF4-FFF2-40B4-BE49-F238E27FC236}">
                <a16:creationId xmlns:a16="http://schemas.microsoft.com/office/drawing/2014/main" id="{9702C70D-912C-6A4A-981D-17FBA513678D}"/>
              </a:ext>
            </a:extLst>
          </p:cNvPr>
          <p:cNvSpPr/>
          <p:nvPr/>
        </p:nvSpPr>
        <p:spPr bwMode="auto">
          <a:xfrm rot="5400000">
            <a:off x="4299931" y="4510466"/>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6" name="Triangle 185">
            <a:extLst>
              <a:ext uri="{FF2B5EF4-FFF2-40B4-BE49-F238E27FC236}">
                <a16:creationId xmlns:a16="http://schemas.microsoft.com/office/drawing/2014/main" id="{2186114D-1088-5540-890C-DB35BC292589}"/>
              </a:ext>
            </a:extLst>
          </p:cNvPr>
          <p:cNvSpPr/>
          <p:nvPr/>
        </p:nvSpPr>
        <p:spPr bwMode="auto">
          <a:xfrm rot="5400000">
            <a:off x="3596614" y="4691045"/>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7" name="Triangle 186">
            <a:extLst>
              <a:ext uri="{FF2B5EF4-FFF2-40B4-BE49-F238E27FC236}">
                <a16:creationId xmlns:a16="http://schemas.microsoft.com/office/drawing/2014/main" id="{2F9B1884-3F97-1A49-A958-6721E6E89ED1}"/>
              </a:ext>
            </a:extLst>
          </p:cNvPr>
          <p:cNvSpPr/>
          <p:nvPr/>
        </p:nvSpPr>
        <p:spPr bwMode="auto">
          <a:xfrm rot="5400000">
            <a:off x="3186210" y="4869502"/>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8" name="Triangle 187">
            <a:extLst>
              <a:ext uri="{FF2B5EF4-FFF2-40B4-BE49-F238E27FC236}">
                <a16:creationId xmlns:a16="http://schemas.microsoft.com/office/drawing/2014/main" id="{8E00D70B-ED78-8441-808D-8D6C9F487DEF}"/>
              </a:ext>
            </a:extLst>
          </p:cNvPr>
          <p:cNvSpPr/>
          <p:nvPr/>
        </p:nvSpPr>
        <p:spPr bwMode="auto">
          <a:xfrm rot="5400000">
            <a:off x="3159826" y="4944999"/>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9" name="Triangle 188">
            <a:extLst>
              <a:ext uri="{FF2B5EF4-FFF2-40B4-BE49-F238E27FC236}">
                <a16:creationId xmlns:a16="http://schemas.microsoft.com/office/drawing/2014/main" id="{047DA8B8-FAD7-F44C-904C-D5AA34A83A9E}"/>
              </a:ext>
            </a:extLst>
          </p:cNvPr>
          <p:cNvSpPr/>
          <p:nvPr/>
        </p:nvSpPr>
        <p:spPr bwMode="auto">
          <a:xfrm rot="5400000">
            <a:off x="3138473" y="5044950"/>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0" name="Triangle 189">
            <a:extLst>
              <a:ext uri="{FF2B5EF4-FFF2-40B4-BE49-F238E27FC236}">
                <a16:creationId xmlns:a16="http://schemas.microsoft.com/office/drawing/2014/main" id="{03EAB885-4F60-FE45-8A96-61611FE42B3D}"/>
              </a:ext>
            </a:extLst>
          </p:cNvPr>
          <p:cNvSpPr/>
          <p:nvPr/>
        </p:nvSpPr>
        <p:spPr bwMode="auto">
          <a:xfrm rot="5400000">
            <a:off x="3093400" y="5138749"/>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1" name="Triangle 190">
            <a:extLst>
              <a:ext uri="{FF2B5EF4-FFF2-40B4-BE49-F238E27FC236}">
                <a16:creationId xmlns:a16="http://schemas.microsoft.com/office/drawing/2014/main" id="{A291DA40-D34C-8D47-B8C8-AE01C7D162DA}"/>
              </a:ext>
            </a:extLst>
          </p:cNvPr>
          <p:cNvSpPr/>
          <p:nvPr/>
        </p:nvSpPr>
        <p:spPr bwMode="auto">
          <a:xfrm rot="5400000">
            <a:off x="2954117" y="5223591"/>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2" name="Triangle 191">
            <a:extLst>
              <a:ext uri="{FF2B5EF4-FFF2-40B4-BE49-F238E27FC236}">
                <a16:creationId xmlns:a16="http://schemas.microsoft.com/office/drawing/2014/main" id="{67D649F1-8C96-1F47-B75C-B207AC9837C4}"/>
              </a:ext>
            </a:extLst>
          </p:cNvPr>
          <p:cNvSpPr/>
          <p:nvPr/>
        </p:nvSpPr>
        <p:spPr bwMode="auto">
          <a:xfrm rot="5400000">
            <a:off x="2745011" y="5320180"/>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3" name="Triangle 192">
            <a:extLst>
              <a:ext uri="{FF2B5EF4-FFF2-40B4-BE49-F238E27FC236}">
                <a16:creationId xmlns:a16="http://schemas.microsoft.com/office/drawing/2014/main" id="{DCFA5722-0F4C-3147-926E-4D05081E81BA}"/>
              </a:ext>
            </a:extLst>
          </p:cNvPr>
          <p:cNvSpPr/>
          <p:nvPr/>
        </p:nvSpPr>
        <p:spPr bwMode="auto">
          <a:xfrm rot="5400000">
            <a:off x="2725329" y="5405503"/>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94" name="Group 193">
            <a:extLst>
              <a:ext uri="{FF2B5EF4-FFF2-40B4-BE49-F238E27FC236}">
                <a16:creationId xmlns:a16="http://schemas.microsoft.com/office/drawing/2014/main" id="{8DEA3A99-AB06-ED4A-BB96-5B59CDE20B6A}"/>
              </a:ext>
            </a:extLst>
          </p:cNvPr>
          <p:cNvGrpSpPr/>
          <p:nvPr/>
        </p:nvGrpSpPr>
        <p:grpSpPr>
          <a:xfrm>
            <a:off x="7283335" y="3377764"/>
            <a:ext cx="1737090" cy="2123658"/>
            <a:chOff x="6640714" y="3285298"/>
            <a:chExt cx="1737090" cy="2123658"/>
          </a:xfrm>
        </p:grpSpPr>
        <p:sp>
          <p:nvSpPr>
            <p:cNvPr id="5" name="TextBox 4">
              <a:extLst>
                <a:ext uri="{FF2B5EF4-FFF2-40B4-BE49-F238E27FC236}">
                  <a16:creationId xmlns:a16="http://schemas.microsoft.com/office/drawing/2014/main" id="{09B786B5-EA16-4EFF-BF6E-A3F76A404F0D}"/>
                </a:ext>
              </a:extLst>
            </p:cNvPr>
            <p:cNvSpPr txBox="1"/>
            <p:nvPr/>
          </p:nvSpPr>
          <p:spPr bwMode="auto">
            <a:xfrm>
              <a:off x="6848880" y="3285298"/>
              <a:ext cx="152892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1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sCR</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VGPR</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 </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SD</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MR</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NE</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Achieved MRD at 10</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-5</a:t>
              </a:r>
              <a:b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Ongoing</a:t>
              </a:r>
            </a:p>
          </p:txBody>
        </p:sp>
        <p:cxnSp>
          <p:nvCxnSpPr>
            <p:cNvPr id="72" name="Straight Connector 71">
              <a:extLst>
                <a:ext uri="{FF2B5EF4-FFF2-40B4-BE49-F238E27FC236}">
                  <a16:creationId xmlns:a16="http://schemas.microsoft.com/office/drawing/2014/main" id="{D39C1740-F835-5D4F-AC78-BB5CE9DB48BA}"/>
                </a:ext>
              </a:extLst>
            </p:cNvPr>
            <p:cNvCxnSpPr/>
            <p:nvPr/>
          </p:nvCxnSpPr>
          <p:spPr bwMode="auto">
            <a:xfrm>
              <a:off x="6640714" y="3425463"/>
              <a:ext cx="219833" cy="0"/>
            </a:xfrm>
            <a:prstGeom prst="line">
              <a:avLst/>
            </a:prstGeom>
            <a:noFill/>
            <a:ln w="28575" cap="flat" cmpd="sng" algn="ctr">
              <a:solidFill>
                <a:schemeClr val="bg1"/>
              </a:solidFill>
              <a:prstDash val="solid"/>
              <a:round/>
              <a:headEnd type="none" w="med" len="med"/>
              <a:tailEnd type="none" w="med" len="med"/>
            </a:ln>
            <a:effectLst/>
          </p:spPr>
        </p:cxnSp>
        <p:sp>
          <p:nvSpPr>
            <p:cNvPr id="73" name="5-Point Star 72">
              <a:extLst>
                <a:ext uri="{FF2B5EF4-FFF2-40B4-BE49-F238E27FC236}">
                  <a16:creationId xmlns:a16="http://schemas.microsoft.com/office/drawing/2014/main" id="{F3A40594-CF8A-F94F-9718-1D69FF685D7C}"/>
                </a:ext>
              </a:extLst>
            </p:cNvPr>
            <p:cNvSpPr/>
            <p:nvPr/>
          </p:nvSpPr>
          <p:spPr bwMode="auto">
            <a:xfrm>
              <a:off x="6728537" y="3534619"/>
              <a:ext cx="114529" cy="114529"/>
            </a:xfrm>
            <a:prstGeom prst="star5">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 name="Oval 73">
              <a:extLst>
                <a:ext uri="{FF2B5EF4-FFF2-40B4-BE49-F238E27FC236}">
                  <a16:creationId xmlns:a16="http://schemas.microsoft.com/office/drawing/2014/main" id="{4924F699-5915-3E41-8659-310704CB6197}"/>
                </a:ext>
              </a:extLst>
            </p:cNvPr>
            <p:cNvSpPr/>
            <p:nvPr/>
          </p:nvSpPr>
          <p:spPr bwMode="auto">
            <a:xfrm>
              <a:off x="6742365" y="3750864"/>
              <a:ext cx="86873" cy="86873"/>
            </a:xfrm>
            <a:prstGeom prst="ellipse">
              <a:avLst/>
            </a:prstGeom>
            <a:noFill/>
            <a:ln w="19050">
              <a:solidFill>
                <a:schemeClr val="accent3">
                  <a:lumMod val="60000"/>
                  <a:lumOff val="4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 name="Oval 75">
              <a:extLst>
                <a:ext uri="{FF2B5EF4-FFF2-40B4-BE49-F238E27FC236}">
                  <a16:creationId xmlns:a16="http://schemas.microsoft.com/office/drawing/2014/main" id="{7A14CFC6-7919-2D47-AD07-260DB970AE61}"/>
                </a:ext>
              </a:extLst>
            </p:cNvPr>
            <p:cNvSpPr/>
            <p:nvPr/>
          </p:nvSpPr>
          <p:spPr bwMode="auto">
            <a:xfrm>
              <a:off x="6743773" y="3929547"/>
              <a:ext cx="100584" cy="100584"/>
            </a:xfrm>
            <a:prstGeom prst="ellipse">
              <a:avLst/>
            </a:prstGeom>
            <a:solidFill>
              <a:schemeClr val="accent5"/>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 name="Triangle 74">
              <a:extLst>
                <a:ext uri="{FF2B5EF4-FFF2-40B4-BE49-F238E27FC236}">
                  <a16:creationId xmlns:a16="http://schemas.microsoft.com/office/drawing/2014/main" id="{3E6BFBA2-4F50-754A-92D5-4D1A43335CB1}"/>
                </a:ext>
              </a:extLst>
            </p:cNvPr>
            <p:cNvSpPr/>
            <p:nvPr/>
          </p:nvSpPr>
          <p:spPr bwMode="auto">
            <a:xfrm>
              <a:off x="6742593" y="4111782"/>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 name="Triangle 77">
              <a:extLst>
                <a:ext uri="{FF2B5EF4-FFF2-40B4-BE49-F238E27FC236}">
                  <a16:creationId xmlns:a16="http://schemas.microsoft.com/office/drawing/2014/main" id="{55D63106-E040-B64A-8CFA-02307BB919E3}"/>
                </a:ext>
              </a:extLst>
            </p:cNvPr>
            <p:cNvSpPr/>
            <p:nvPr/>
          </p:nvSpPr>
          <p:spPr bwMode="auto">
            <a:xfrm>
              <a:off x="6737264" y="4296395"/>
              <a:ext cx="110750" cy="95474"/>
            </a:xfrm>
            <a:prstGeom prst="triangle">
              <a:avLst/>
            </a:prstGeom>
            <a:solidFill>
              <a:schemeClr val="accent3"/>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 name="TextBox 76">
              <a:extLst>
                <a:ext uri="{FF2B5EF4-FFF2-40B4-BE49-F238E27FC236}">
                  <a16:creationId xmlns:a16="http://schemas.microsoft.com/office/drawing/2014/main" id="{8ADB1A1E-2A03-6C49-BA2F-9A96A498AA33}"/>
                </a:ext>
              </a:extLst>
            </p:cNvPr>
            <p:cNvSpPr txBox="1"/>
            <p:nvPr/>
          </p:nvSpPr>
          <p:spPr bwMode="auto">
            <a:xfrm>
              <a:off x="6671972" y="4400066"/>
              <a:ext cx="244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chemeClr val="accent5"/>
                  </a:solidFill>
                  <a:effectLst/>
                  <a:uLnTx/>
                  <a:uFillTx/>
                  <a:latin typeface="Calibri" panose="020F0502020204030204" pitchFamily="34" charset="0"/>
                  <a:ea typeface="+mn-ea"/>
                  <a:cs typeface="Arial" panose="020B0604020202020204" pitchFamily="34" charset="0"/>
                </a:rPr>
                <a:t>*</a:t>
              </a:r>
            </a:p>
          </p:txBody>
        </p:sp>
        <p:sp>
          <p:nvSpPr>
            <p:cNvPr id="80" name="TextBox 79">
              <a:extLst>
                <a:ext uri="{FF2B5EF4-FFF2-40B4-BE49-F238E27FC236}">
                  <a16:creationId xmlns:a16="http://schemas.microsoft.com/office/drawing/2014/main" id="{82838DCF-4DCE-A044-B61F-2A61B667F40B}"/>
                </a:ext>
              </a:extLst>
            </p:cNvPr>
            <p:cNvSpPr txBox="1"/>
            <p:nvPr/>
          </p:nvSpPr>
          <p:spPr bwMode="auto">
            <a:xfrm>
              <a:off x="6670191" y="4567146"/>
              <a:ext cx="244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chemeClr val="accent6">
                      <a:lumMod val="40000"/>
                      <a:lumOff val="60000"/>
                    </a:schemeClr>
                  </a:solidFill>
                  <a:effectLst/>
                  <a:uLnTx/>
                  <a:uFillTx/>
                  <a:latin typeface="Calibri" panose="020F0502020204030204" pitchFamily="34" charset="0"/>
                  <a:ea typeface="+mn-ea"/>
                  <a:cs typeface="Arial" panose="020B0604020202020204" pitchFamily="34" charset="0"/>
                </a:rPr>
                <a:t>*</a:t>
              </a:r>
            </a:p>
          </p:txBody>
        </p:sp>
        <p:sp>
          <p:nvSpPr>
            <p:cNvPr id="79" name="TextBox 78">
              <a:extLst>
                <a:ext uri="{FF2B5EF4-FFF2-40B4-BE49-F238E27FC236}">
                  <a16:creationId xmlns:a16="http://schemas.microsoft.com/office/drawing/2014/main" id="{5C625055-B70B-1647-A89B-EFC289B4C5C0}"/>
                </a:ext>
              </a:extLst>
            </p:cNvPr>
            <p:cNvSpPr txBox="1"/>
            <p:nvPr/>
          </p:nvSpPr>
          <p:spPr bwMode="auto">
            <a:xfrm>
              <a:off x="6650929" y="4684704"/>
              <a:ext cx="279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x</a:t>
              </a:r>
            </a:p>
          </p:txBody>
        </p:sp>
        <p:sp>
          <p:nvSpPr>
            <p:cNvPr id="81" name="Rectangle 80">
              <a:extLst>
                <a:ext uri="{FF2B5EF4-FFF2-40B4-BE49-F238E27FC236}">
                  <a16:creationId xmlns:a16="http://schemas.microsoft.com/office/drawing/2014/main" id="{0A7F3AD5-8352-4E40-94D3-43A10F445E2F}"/>
                </a:ext>
              </a:extLst>
            </p:cNvPr>
            <p:cNvSpPr/>
            <p:nvPr/>
          </p:nvSpPr>
          <p:spPr bwMode="auto">
            <a:xfrm rot="18900000">
              <a:off x="6755409" y="5027549"/>
              <a:ext cx="77480" cy="77480"/>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 name="Triangle 82">
              <a:extLst>
                <a:ext uri="{FF2B5EF4-FFF2-40B4-BE49-F238E27FC236}">
                  <a16:creationId xmlns:a16="http://schemas.microsoft.com/office/drawing/2014/main" id="{4F4AB903-7EA2-E249-AF5A-270DF400B0E1}"/>
                </a:ext>
              </a:extLst>
            </p:cNvPr>
            <p:cNvSpPr/>
            <p:nvPr/>
          </p:nvSpPr>
          <p:spPr bwMode="auto">
            <a:xfrm rot="5400000">
              <a:off x="6746929" y="5199759"/>
              <a:ext cx="110750" cy="95474"/>
            </a:xfrm>
            <a:prstGeom prst="triangle">
              <a:avLst/>
            </a:prstGeom>
            <a:solidFill>
              <a:schemeClr val="bg1"/>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95" name="Oval 194">
            <a:extLst>
              <a:ext uri="{FF2B5EF4-FFF2-40B4-BE49-F238E27FC236}">
                <a16:creationId xmlns:a16="http://schemas.microsoft.com/office/drawing/2014/main" id="{C2C47731-D620-3345-B05C-21800CB855F6}"/>
              </a:ext>
            </a:extLst>
          </p:cNvPr>
          <p:cNvSpPr/>
          <p:nvPr/>
        </p:nvSpPr>
        <p:spPr bwMode="auto">
          <a:xfrm>
            <a:off x="3278162" y="2102053"/>
            <a:ext cx="100584" cy="100584"/>
          </a:xfrm>
          <a:prstGeom prst="ellipse">
            <a:avLst/>
          </a:prstGeom>
          <a:solidFill>
            <a:schemeClr val="accent5"/>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6" name="Oval 195">
            <a:extLst>
              <a:ext uri="{FF2B5EF4-FFF2-40B4-BE49-F238E27FC236}">
                <a16:creationId xmlns:a16="http://schemas.microsoft.com/office/drawing/2014/main" id="{A1080AC0-AD4B-7444-9AB4-EE12CBC96F5A}"/>
              </a:ext>
            </a:extLst>
          </p:cNvPr>
          <p:cNvSpPr/>
          <p:nvPr/>
        </p:nvSpPr>
        <p:spPr bwMode="auto">
          <a:xfrm>
            <a:off x="3029749" y="2546762"/>
            <a:ext cx="100584" cy="100584"/>
          </a:xfrm>
          <a:prstGeom prst="ellipse">
            <a:avLst/>
          </a:prstGeom>
          <a:solidFill>
            <a:schemeClr val="accent5"/>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7" name="Oval 196">
            <a:extLst>
              <a:ext uri="{FF2B5EF4-FFF2-40B4-BE49-F238E27FC236}">
                <a16:creationId xmlns:a16="http://schemas.microsoft.com/office/drawing/2014/main" id="{8FB11FB5-0C70-EE46-BBBB-32AF74ADA149}"/>
              </a:ext>
            </a:extLst>
          </p:cNvPr>
          <p:cNvSpPr/>
          <p:nvPr/>
        </p:nvSpPr>
        <p:spPr bwMode="auto">
          <a:xfrm>
            <a:off x="3531760" y="2361180"/>
            <a:ext cx="100584" cy="100584"/>
          </a:xfrm>
          <a:prstGeom prst="ellipse">
            <a:avLst/>
          </a:prstGeom>
          <a:solidFill>
            <a:schemeClr val="accent5"/>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9" name="Oval 198">
            <a:extLst>
              <a:ext uri="{FF2B5EF4-FFF2-40B4-BE49-F238E27FC236}">
                <a16:creationId xmlns:a16="http://schemas.microsoft.com/office/drawing/2014/main" id="{8976DDDE-4699-E844-A216-DA2361925604}"/>
              </a:ext>
            </a:extLst>
          </p:cNvPr>
          <p:cNvSpPr/>
          <p:nvPr/>
        </p:nvSpPr>
        <p:spPr bwMode="auto">
          <a:xfrm>
            <a:off x="4299203" y="2457759"/>
            <a:ext cx="100584" cy="100584"/>
          </a:xfrm>
          <a:prstGeom prst="ellipse">
            <a:avLst/>
          </a:prstGeom>
          <a:solidFill>
            <a:schemeClr val="accent5"/>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0" name="Group 19">
            <a:extLst>
              <a:ext uri="{FF2B5EF4-FFF2-40B4-BE49-F238E27FC236}">
                <a16:creationId xmlns:a16="http://schemas.microsoft.com/office/drawing/2014/main" id="{3111F2F1-F131-8617-29DF-CE503F6670B4}"/>
              </a:ext>
            </a:extLst>
          </p:cNvPr>
          <p:cNvGrpSpPr/>
          <p:nvPr/>
        </p:nvGrpSpPr>
        <p:grpSpPr>
          <a:xfrm>
            <a:off x="3176781" y="2192576"/>
            <a:ext cx="1692767" cy="2677798"/>
            <a:chOff x="3176781" y="2100110"/>
            <a:chExt cx="1692767" cy="2677798"/>
          </a:xfrm>
        </p:grpSpPr>
        <p:sp>
          <p:nvSpPr>
            <p:cNvPr id="201" name="Oval 200">
              <a:extLst>
                <a:ext uri="{FF2B5EF4-FFF2-40B4-BE49-F238E27FC236}">
                  <a16:creationId xmlns:a16="http://schemas.microsoft.com/office/drawing/2014/main" id="{1AB571D2-4639-5847-94D4-30F7F4475F60}"/>
                </a:ext>
              </a:extLst>
            </p:cNvPr>
            <p:cNvSpPr/>
            <p:nvPr/>
          </p:nvSpPr>
          <p:spPr bwMode="auto">
            <a:xfrm>
              <a:off x="4555731" y="2100110"/>
              <a:ext cx="86873" cy="86873"/>
            </a:xfrm>
            <a:prstGeom prst="ellipse">
              <a:avLst/>
            </a:prstGeom>
            <a:noFill/>
            <a:ln w="19050">
              <a:solidFill>
                <a:schemeClr val="accent3">
                  <a:lumMod val="60000"/>
                  <a:lumOff val="4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2" name="Oval 201">
              <a:extLst>
                <a:ext uri="{FF2B5EF4-FFF2-40B4-BE49-F238E27FC236}">
                  <a16:creationId xmlns:a16="http://schemas.microsoft.com/office/drawing/2014/main" id="{C872B2B6-BE8A-6141-BD6B-B9C7816A9524}"/>
                </a:ext>
              </a:extLst>
            </p:cNvPr>
            <p:cNvSpPr/>
            <p:nvPr/>
          </p:nvSpPr>
          <p:spPr bwMode="auto">
            <a:xfrm>
              <a:off x="4782675" y="2192875"/>
              <a:ext cx="86873" cy="86873"/>
            </a:xfrm>
            <a:prstGeom prst="ellipse">
              <a:avLst/>
            </a:prstGeom>
            <a:noFill/>
            <a:ln w="19050">
              <a:solidFill>
                <a:schemeClr val="accent3">
                  <a:lumMod val="60000"/>
                  <a:lumOff val="4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3" name="Oval 202">
              <a:extLst>
                <a:ext uri="{FF2B5EF4-FFF2-40B4-BE49-F238E27FC236}">
                  <a16:creationId xmlns:a16="http://schemas.microsoft.com/office/drawing/2014/main" id="{C5E5F7FE-4BBF-D44D-82CE-1F22D942B79E}"/>
                </a:ext>
              </a:extLst>
            </p:cNvPr>
            <p:cNvSpPr/>
            <p:nvPr/>
          </p:nvSpPr>
          <p:spPr bwMode="auto">
            <a:xfrm>
              <a:off x="3176781" y="4691035"/>
              <a:ext cx="86873" cy="86873"/>
            </a:xfrm>
            <a:prstGeom prst="ellipse">
              <a:avLst/>
            </a:prstGeom>
            <a:noFill/>
            <a:ln w="19050">
              <a:solidFill>
                <a:schemeClr val="accent3">
                  <a:lumMod val="60000"/>
                  <a:lumOff val="4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 name="Group 7">
            <a:extLst>
              <a:ext uri="{FF2B5EF4-FFF2-40B4-BE49-F238E27FC236}">
                <a16:creationId xmlns:a16="http://schemas.microsoft.com/office/drawing/2014/main" id="{0BA881BE-C521-515D-4D12-FBE45A6601C1}"/>
              </a:ext>
            </a:extLst>
          </p:cNvPr>
          <p:cNvGrpSpPr/>
          <p:nvPr/>
        </p:nvGrpSpPr>
        <p:grpSpPr>
          <a:xfrm>
            <a:off x="2756755" y="1912584"/>
            <a:ext cx="866445" cy="984076"/>
            <a:chOff x="2756755" y="1820118"/>
            <a:chExt cx="866445" cy="984076"/>
          </a:xfrm>
        </p:grpSpPr>
        <p:sp>
          <p:nvSpPr>
            <p:cNvPr id="206" name="Triangle 205">
              <a:extLst>
                <a:ext uri="{FF2B5EF4-FFF2-40B4-BE49-F238E27FC236}">
                  <a16:creationId xmlns:a16="http://schemas.microsoft.com/office/drawing/2014/main" id="{0816088D-5457-1548-9FBF-FEED7F210E80}"/>
                </a:ext>
              </a:extLst>
            </p:cNvPr>
            <p:cNvSpPr/>
            <p:nvPr/>
          </p:nvSpPr>
          <p:spPr bwMode="auto">
            <a:xfrm>
              <a:off x="3531760" y="1820118"/>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7" name="Triangle 206">
              <a:extLst>
                <a:ext uri="{FF2B5EF4-FFF2-40B4-BE49-F238E27FC236}">
                  <a16:creationId xmlns:a16="http://schemas.microsoft.com/office/drawing/2014/main" id="{DF773AAD-ADCF-7A47-8933-6FC41CB31377}"/>
                </a:ext>
              </a:extLst>
            </p:cNvPr>
            <p:cNvSpPr/>
            <p:nvPr/>
          </p:nvSpPr>
          <p:spPr bwMode="auto">
            <a:xfrm>
              <a:off x="2766265" y="1907075"/>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8" name="Triangle 207">
              <a:extLst>
                <a:ext uri="{FF2B5EF4-FFF2-40B4-BE49-F238E27FC236}">
                  <a16:creationId xmlns:a16="http://schemas.microsoft.com/office/drawing/2014/main" id="{7AC1F428-BE20-5C44-B48C-743FE8B3ABCD}"/>
                </a:ext>
              </a:extLst>
            </p:cNvPr>
            <p:cNvSpPr/>
            <p:nvPr/>
          </p:nvSpPr>
          <p:spPr bwMode="auto">
            <a:xfrm>
              <a:off x="2781175" y="2526607"/>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9" name="Triangle 208">
              <a:extLst>
                <a:ext uri="{FF2B5EF4-FFF2-40B4-BE49-F238E27FC236}">
                  <a16:creationId xmlns:a16="http://schemas.microsoft.com/office/drawing/2014/main" id="{C3346B05-E207-474A-B9BF-4A0698403821}"/>
                </a:ext>
              </a:extLst>
            </p:cNvPr>
            <p:cNvSpPr/>
            <p:nvPr/>
          </p:nvSpPr>
          <p:spPr bwMode="auto">
            <a:xfrm>
              <a:off x="2756755" y="2708720"/>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 name="Group 9">
            <a:extLst>
              <a:ext uri="{FF2B5EF4-FFF2-40B4-BE49-F238E27FC236}">
                <a16:creationId xmlns:a16="http://schemas.microsoft.com/office/drawing/2014/main" id="{BB002D4C-5F6C-563B-083C-C9186D758509}"/>
              </a:ext>
            </a:extLst>
          </p:cNvPr>
          <p:cNvGrpSpPr/>
          <p:nvPr/>
        </p:nvGrpSpPr>
        <p:grpSpPr>
          <a:xfrm>
            <a:off x="2781174" y="3251871"/>
            <a:ext cx="619870" cy="545289"/>
            <a:chOff x="2781174" y="3159405"/>
            <a:chExt cx="619870" cy="545289"/>
          </a:xfrm>
        </p:grpSpPr>
        <p:sp>
          <p:nvSpPr>
            <p:cNvPr id="211" name="Triangle 210">
              <a:extLst>
                <a:ext uri="{FF2B5EF4-FFF2-40B4-BE49-F238E27FC236}">
                  <a16:creationId xmlns:a16="http://schemas.microsoft.com/office/drawing/2014/main" id="{AA0FBCF5-7F44-6346-ADBB-0123D9693844}"/>
                </a:ext>
              </a:extLst>
            </p:cNvPr>
            <p:cNvSpPr/>
            <p:nvPr/>
          </p:nvSpPr>
          <p:spPr bwMode="auto">
            <a:xfrm>
              <a:off x="3308707" y="3333526"/>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2" name="Triangle 211">
              <a:extLst>
                <a:ext uri="{FF2B5EF4-FFF2-40B4-BE49-F238E27FC236}">
                  <a16:creationId xmlns:a16="http://schemas.microsoft.com/office/drawing/2014/main" id="{DB0A952D-3BA0-0044-850F-634910D969FF}"/>
                </a:ext>
              </a:extLst>
            </p:cNvPr>
            <p:cNvSpPr/>
            <p:nvPr/>
          </p:nvSpPr>
          <p:spPr bwMode="auto">
            <a:xfrm>
              <a:off x="3309604" y="3439357"/>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 name="Group 6">
              <a:extLst>
                <a:ext uri="{FF2B5EF4-FFF2-40B4-BE49-F238E27FC236}">
                  <a16:creationId xmlns:a16="http://schemas.microsoft.com/office/drawing/2014/main" id="{97FFC347-6A64-7452-0B2C-6E34F5CD6587}"/>
                </a:ext>
              </a:extLst>
            </p:cNvPr>
            <p:cNvGrpSpPr/>
            <p:nvPr/>
          </p:nvGrpSpPr>
          <p:grpSpPr>
            <a:xfrm>
              <a:off x="2781174" y="3159405"/>
              <a:ext cx="140960" cy="545289"/>
              <a:chOff x="2781174" y="3159405"/>
              <a:chExt cx="140960" cy="545289"/>
            </a:xfrm>
          </p:grpSpPr>
          <p:sp>
            <p:nvSpPr>
              <p:cNvPr id="210" name="Triangle 209">
                <a:extLst>
                  <a:ext uri="{FF2B5EF4-FFF2-40B4-BE49-F238E27FC236}">
                    <a16:creationId xmlns:a16="http://schemas.microsoft.com/office/drawing/2014/main" id="{43BA6E9A-F499-A044-A287-13E3446BB400}"/>
                  </a:ext>
                </a:extLst>
              </p:cNvPr>
              <p:cNvSpPr/>
              <p:nvPr/>
            </p:nvSpPr>
            <p:spPr bwMode="auto">
              <a:xfrm>
                <a:off x="2781174" y="3159405"/>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3" name="Triangle 212">
                <a:extLst>
                  <a:ext uri="{FF2B5EF4-FFF2-40B4-BE49-F238E27FC236}">
                    <a16:creationId xmlns:a16="http://schemas.microsoft.com/office/drawing/2014/main" id="{47DB3D39-CB17-6E47-89E4-433725934E28}"/>
                  </a:ext>
                </a:extLst>
              </p:cNvPr>
              <p:cNvSpPr/>
              <p:nvPr/>
            </p:nvSpPr>
            <p:spPr bwMode="auto">
              <a:xfrm>
                <a:off x="2830694" y="3508462"/>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4" name="Triangle 213">
                <a:extLst>
                  <a:ext uri="{FF2B5EF4-FFF2-40B4-BE49-F238E27FC236}">
                    <a16:creationId xmlns:a16="http://schemas.microsoft.com/office/drawing/2014/main" id="{F3A2D5B5-F94B-C64E-8FB0-C9DDF136A659}"/>
                  </a:ext>
                </a:extLst>
              </p:cNvPr>
              <p:cNvSpPr/>
              <p:nvPr/>
            </p:nvSpPr>
            <p:spPr bwMode="auto">
              <a:xfrm>
                <a:off x="2811382" y="3609220"/>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9" name="Group 8">
            <a:extLst>
              <a:ext uri="{FF2B5EF4-FFF2-40B4-BE49-F238E27FC236}">
                <a16:creationId xmlns:a16="http://schemas.microsoft.com/office/drawing/2014/main" id="{495AA79E-83FF-35F8-C80F-C8F7490E0F3B}"/>
              </a:ext>
            </a:extLst>
          </p:cNvPr>
          <p:cNvGrpSpPr/>
          <p:nvPr/>
        </p:nvGrpSpPr>
        <p:grpSpPr>
          <a:xfrm>
            <a:off x="2743926" y="3883903"/>
            <a:ext cx="333967" cy="1072606"/>
            <a:chOff x="2743926" y="3791437"/>
            <a:chExt cx="333967" cy="1072606"/>
          </a:xfrm>
        </p:grpSpPr>
        <p:sp>
          <p:nvSpPr>
            <p:cNvPr id="215" name="Triangle 214">
              <a:extLst>
                <a:ext uri="{FF2B5EF4-FFF2-40B4-BE49-F238E27FC236}">
                  <a16:creationId xmlns:a16="http://schemas.microsoft.com/office/drawing/2014/main" id="{DBC335A2-046B-314B-8CDD-2C5FE4DE4DC0}"/>
                </a:ext>
              </a:extLst>
            </p:cNvPr>
            <p:cNvSpPr/>
            <p:nvPr/>
          </p:nvSpPr>
          <p:spPr bwMode="auto">
            <a:xfrm>
              <a:off x="2938935" y="3791437"/>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6" name="Triangle 215">
              <a:extLst>
                <a:ext uri="{FF2B5EF4-FFF2-40B4-BE49-F238E27FC236}">
                  <a16:creationId xmlns:a16="http://schemas.microsoft.com/office/drawing/2014/main" id="{B7860613-899C-CD49-8E74-2667DD393047}"/>
                </a:ext>
              </a:extLst>
            </p:cNvPr>
            <p:cNvSpPr/>
            <p:nvPr/>
          </p:nvSpPr>
          <p:spPr bwMode="auto">
            <a:xfrm>
              <a:off x="2743926" y="3958634"/>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7" name="Triangle 216">
              <a:extLst>
                <a:ext uri="{FF2B5EF4-FFF2-40B4-BE49-F238E27FC236}">
                  <a16:creationId xmlns:a16="http://schemas.microsoft.com/office/drawing/2014/main" id="{51E105B5-81B5-2A48-B7C4-E7893F614087}"/>
                </a:ext>
              </a:extLst>
            </p:cNvPr>
            <p:cNvSpPr/>
            <p:nvPr/>
          </p:nvSpPr>
          <p:spPr bwMode="auto">
            <a:xfrm>
              <a:off x="2930632" y="4142333"/>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8" name="Triangle 217">
              <a:extLst>
                <a:ext uri="{FF2B5EF4-FFF2-40B4-BE49-F238E27FC236}">
                  <a16:creationId xmlns:a16="http://schemas.microsoft.com/office/drawing/2014/main" id="{F27A3B5E-8E03-4B4D-8397-49252F6C0324}"/>
                </a:ext>
              </a:extLst>
            </p:cNvPr>
            <p:cNvSpPr/>
            <p:nvPr/>
          </p:nvSpPr>
          <p:spPr bwMode="auto">
            <a:xfrm>
              <a:off x="2754666" y="4408807"/>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9" name="Triangle 218">
              <a:extLst>
                <a:ext uri="{FF2B5EF4-FFF2-40B4-BE49-F238E27FC236}">
                  <a16:creationId xmlns:a16="http://schemas.microsoft.com/office/drawing/2014/main" id="{D352999B-0143-034D-A599-8667DC96B11A}"/>
                </a:ext>
              </a:extLst>
            </p:cNvPr>
            <p:cNvSpPr/>
            <p:nvPr/>
          </p:nvSpPr>
          <p:spPr bwMode="auto">
            <a:xfrm>
              <a:off x="2986453" y="4507268"/>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0" name="Triangle 219">
              <a:extLst>
                <a:ext uri="{FF2B5EF4-FFF2-40B4-BE49-F238E27FC236}">
                  <a16:creationId xmlns:a16="http://schemas.microsoft.com/office/drawing/2014/main" id="{EFD05EE5-4FFB-3A4F-B4FC-F45017371A73}"/>
                </a:ext>
              </a:extLst>
            </p:cNvPr>
            <p:cNvSpPr/>
            <p:nvPr/>
          </p:nvSpPr>
          <p:spPr bwMode="auto">
            <a:xfrm>
              <a:off x="2784053" y="4768569"/>
              <a:ext cx="91440" cy="95474"/>
            </a:xfrm>
            <a:prstGeom prst="triangle">
              <a:avLst/>
            </a:prstGeom>
            <a:noFill/>
            <a:ln w="19050">
              <a:solidFill>
                <a:schemeClr val="tx2">
                  <a:lumMod val="9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21" name="Triangle 220">
            <a:extLst>
              <a:ext uri="{FF2B5EF4-FFF2-40B4-BE49-F238E27FC236}">
                <a16:creationId xmlns:a16="http://schemas.microsoft.com/office/drawing/2014/main" id="{B7961911-AD37-754C-B79C-56BE3454484A}"/>
              </a:ext>
            </a:extLst>
          </p:cNvPr>
          <p:cNvSpPr/>
          <p:nvPr/>
        </p:nvSpPr>
        <p:spPr bwMode="auto">
          <a:xfrm>
            <a:off x="2796289" y="2901304"/>
            <a:ext cx="110750" cy="95474"/>
          </a:xfrm>
          <a:prstGeom prst="triangle">
            <a:avLst/>
          </a:prstGeom>
          <a:solidFill>
            <a:schemeClr val="accent3"/>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2" name="Triangle 221">
            <a:extLst>
              <a:ext uri="{FF2B5EF4-FFF2-40B4-BE49-F238E27FC236}">
                <a16:creationId xmlns:a16="http://schemas.microsoft.com/office/drawing/2014/main" id="{F90D4006-6B96-E942-8B49-7F17FF8AFC92}"/>
              </a:ext>
            </a:extLst>
          </p:cNvPr>
          <p:cNvSpPr/>
          <p:nvPr/>
        </p:nvSpPr>
        <p:spPr bwMode="auto">
          <a:xfrm>
            <a:off x="2798129" y="2989782"/>
            <a:ext cx="110750" cy="95474"/>
          </a:xfrm>
          <a:prstGeom prst="triangle">
            <a:avLst/>
          </a:prstGeom>
          <a:solidFill>
            <a:schemeClr val="accent3"/>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3" name="Triangle 222">
            <a:extLst>
              <a:ext uri="{FF2B5EF4-FFF2-40B4-BE49-F238E27FC236}">
                <a16:creationId xmlns:a16="http://schemas.microsoft.com/office/drawing/2014/main" id="{7D9D7D2E-058A-EA4A-B644-2763E6C22996}"/>
              </a:ext>
            </a:extLst>
          </p:cNvPr>
          <p:cNvSpPr/>
          <p:nvPr/>
        </p:nvSpPr>
        <p:spPr bwMode="auto">
          <a:xfrm>
            <a:off x="2802229" y="3076609"/>
            <a:ext cx="110750" cy="95474"/>
          </a:xfrm>
          <a:prstGeom prst="triangle">
            <a:avLst/>
          </a:prstGeom>
          <a:solidFill>
            <a:schemeClr val="accent3"/>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4" name="Triangle 223">
            <a:extLst>
              <a:ext uri="{FF2B5EF4-FFF2-40B4-BE49-F238E27FC236}">
                <a16:creationId xmlns:a16="http://schemas.microsoft.com/office/drawing/2014/main" id="{4796D512-2D4E-DA4F-96D0-6C2D8865729C}"/>
              </a:ext>
            </a:extLst>
          </p:cNvPr>
          <p:cNvSpPr/>
          <p:nvPr/>
        </p:nvSpPr>
        <p:spPr bwMode="auto">
          <a:xfrm>
            <a:off x="3097696" y="3959863"/>
            <a:ext cx="110750" cy="95474"/>
          </a:xfrm>
          <a:prstGeom prst="triangle">
            <a:avLst/>
          </a:prstGeom>
          <a:solidFill>
            <a:schemeClr val="accent3"/>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5" name="Triangle 224">
            <a:extLst>
              <a:ext uri="{FF2B5EF4-FFF2-40B4-BE49-F238E27FC236}">
                <a16:creationId xmlns:a16="http://schemas.microsoft.com/office/drawing/2014/main" id="{8DC74B28-7214-9245-8EAA-09313DA4B936}"/>
              </a:ext>
            </a:extLst>
          </p:cNvPr>
          <p:cNvSpPr/>
          <p:nvPr/>
        </p:nvSpPr>
        <p:spPr bwMode="auto">
          <a:xfrm>
            <a:off x="2733833" y="4315401"/>
            <a:ext cx="110750" cy="95474"/>
          </a:xfrm>
          <a:prstGeom prst="triangle">
            <a:avLst/>
          </a:prstGeom>
          <a:solidFill>
            <a:schemeClr val="accent3"/>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6" name="Triangle 225">
            <a:extLst>
              <a:ext uri="{FF2B5EF4-FFF2-40B4-BE49-F238E27FC236}">
                <a16:creationId xmlns:a16="http://schemas.microsoft.com/office/drawing/2014/main" id="{61DE1963-D920-754A-8798-D27B4CB7B1C1}"/>
              </a:ext>
            </a:extLst>
          </p:cNvPr>
          <p:cNvSpPr/>
          <p:nvPr/>
        </p:nvSpPr>
        <p:spPr bwMode="auto">
          <a:xfrm>
            <a:off x="2727146" y="4140497"/>
            <a:ext cx="110750" cy="95474"/>
          </a:xfrm>
          <a:prstGeom prst="triangle">
            <a:avLst/>
          </a:prstGeom>
          <a:solidFill>
            <a:schemeClr val="accent3"/>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7" name="Triangle 226">
            <a:extLst>
              <a:ext uri="{FF2B5EF4-FFF2-40B4-BE49-F238E27FC236}">
                <a16:creationId xmlns:a16="http://schemas.microsoft.com/office/drawing/2014/main" id="{E122CF09-9076-5344-B621-9C9980026A2E}"/>
              </a:ext>
            </a:extLst>
          </p:cNvPr>
          <p:cNvSpPr/>
          <p:nvPr/>
        </p:nvSpPr>
        <p:spPr bwMode="auto">
          <a:xfrm>
            <a:off x="2961191" y="4675804"/>
            <a:ext cx="110750" cy="95474"/>
          </a:xfrm>
          <a:prstGeom prst="triangle">
            <a:avLst/>
          </a:prstGeom>
          <a:solidFill>
            <a:schemeClr val="accent3"/>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8" name="Triangle 227">
            <a:extLst>
              <a:ext uri="{FF2B5EF4-FFF2-40B4-BE49-F238E27FC236}">
                <a16:creationId xmlns:a16="http://schemas.microsoft.com/office/drawing/2014/main" id="{3ED4E66D-023A-F24E-8EB3-372EE4B1CE0C}"/>
              </a:ext>
            </a:extLst>
          </p:cNvPr>
          <p:cNvSpPr/>
          <p:nvPr/>
        </p:nvSpPr>
        <p:spPr bwMode="auto">
          <a:xfrm>
            <a:off x="2729267" y="5405503"/>
            <a:ext cx="110750" cy="95474"/>
          </a:xfrm>
          <a:prstGeom prst="triangle">
            <a:avLst/>
          </a:prstGeom>
          <a:solidFill>
            <a:schemeClr val="accent3"/>
          </a:solidFill>
          <a:ln w="1905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3" name="TextBox 232">
            <a:extLst>
              <a:ext uri="{FF2B5EF4-FFF2-40B4-BE49-F238E27FC236}">
                <a16:creationId xmlns:a16="http://schemas.microsoft.com/office/drawing/2014/main" id="{5DED67A0-FB07-C548-9900-BA55F5507BB9}"/>
              </a:ext>
            </a:extLst>
          </p:cNvPr>
          <p:cNvSpPr txBox="1"/>
          <p:nvPr/>
        </p:nvSpPr>
        <p:spPr bwMode="auto">
          <a:xfrm>
            <a:off x="2869118" y="4867266"/>
            <a:ext cx="244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chemeClr val="accent6">
                    <a:lumMod val="40000"/>
                    <a:lumOff val="60000"/>
                  </a:schemeClr>
                </a:solidFill>
                <a:effectLst/>
                <a:uLnTx/>
                <a:uFillTx/>
                <a:latin typeface="Calibri" panose="020F0502020204030204" pitchFamily="34" charset="0"/>
                <a:ea typeface="+mn-ea"/>
                <a:cs typeface="Arial" panose="020B0604020202020204" pitchFamily="34" charset="0"/>
              </a:rPr>
              <a:t>*</a:t>
            </a:r>
          </a:p>
        </p:txBody>
      </p:sp>
      <p:sp>
        <p:nvSpPr>
          <p:cNvPr id="234" name="TextBox 233">
            <a:extLst>
              <a:ext uri="{FF2B5EF4-FFF2-40B4-BE49-F238E27FC236}">
                <a16:creationId xmlns:a16="http://schemas.microsoft.com/office/drawing/2014/main" id="{AC1E0CD7-0F3F-E541-B65E-20AC62F00C4D}"/>
              </a:ext>
            </a:extLst>
          </p:cNvPr>
          <p:cNvSpPr txBox="1"/>
          <p:nvPr/>
        </p:nvSpPr>
        <p:spPr bwMode="auto">
          <a:xfrm>
            <a:off x="2738349" y="5038322"/>
            <a:ext cx="244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chemeClr val="accent6">
                    <a:lumMod val="40000"/>
                    <a:lumOff val="60000"/>
                  </a:schemeClr>
                </a:solidFill>
                <a:effectLst/>
                <a:uLnTx/>
                <a:uFillTx/>
                <a:latin typeface="Calibri" panose="020F0502020204030204" pitchFamily="34" charset="0"/>
                <a:ea typeface="+mn-ea"/>
                <a:cs typeface="Arial" panose="020B0604020202020204" pitchFamily="34" charset="0"/>
              </a:rPr>
              <a:t>*</a:t>
            </a:r>
          </a:p>
        </p:txBody>
      </p:sp>
      <p:grpSp>
        <p:nvGrpSpPr>
          <p:cNvPr id="13" name="Group 12">
            <a:extLst>
              <a:ext uri="{FF2B5EF4-FFF2-40B4-BE49-F238E27FC236}">
                <a16:creationId xmlns:a16="http://schemas.microsoft.com/office/drawing/2014/main" id="{905A5472-714F-1DE1-30DB-BD3EBAA2CAE4}"/>
              </a:ext>
            </a:extLst>
          </p:cNvPr>
          <p:cNvGrpSpPr/>
          <p:nvPr/>
        </p:nvGrpSpPr>
        <p:grpSpPr>
          <a:xfrm>
            <a:off x="2673840" y="2635954"/>
            <a:ext cx="638538" cy="2941019"/>
            <a:chOff x="2673840" y="2543488"/>
            <a:chExt cx="638538" cy="2941019"/>
          </a:xfrm>
        </p:grpSpPr>
        <p:sp>
          <p:nvSpPr>
            <p:cNvPr id="229" name="TextBox 228">
              <a:extLst>
                <a:ext uri="{FF2B5EF4-FFF2-40B4-BE49-F238E27FC236}">
                  <a16:creationId xmlns:a16="http://schemas.microsoft.com/office/drawing/2014/main" id="{F87CD3E5-89D6-504F-8F59-EC74BE3C995C}"/>
                </a:ext>
              </a:extLst>
            </p:cNvPr>
            <p:cNvSpPr txBox="1"/>
            <p:nvPr/>
          </p:nvSpPr>
          <p:spPr bwMode="auto">
            <a:xfrm>
              <a:off x="2984655" y="2543488"/>
              <a:ext cx="244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chemeClr val="accent5"/>
                  </a:solidFill>
                  <a:effectLst/>
                  <a:uLnTx/>
                  <a:uFillTx/>
                  <a:latin typeface="Calibri" panose="020F0502020204030204" pitchFamily="34" charset="0"/>
                  <a:ea typeface="+mn-ea"/>
                  <a:cs typeface="Arial" panose="020B0604020202020204" pitchFamily="34" charset="0"/>
                </a:rPr>
                <a:t>*</a:t>
              </a:r>
            </a:p>
          </p:txBody>
        </p:sp>
        <p:sp>
          <p:nvSpPr>
            <p:cNvPr id="230" name="TextBox 229">
              <a:extLst>
                <a:ext uri="{FF2B5EF4-FFF2-40B4-BE49-F238E27FC236}">
                  <a16:creationId xmlns:a16="http://schemas.microsoft.com/office/drawing/2014/main" id="{90E71568-2207-3543-84E5-DC2C464AB5E4}"/>
                </a:ext>
              </a:extLst>
            </p:cNvPr>
            <p:cNvSpPr txBox="1"/>
            <p:nvPr/>
          </p:nvSpPr>
          <p:spPr bwMode="auto">
            <a:xfrm>
              <a:off x="3067481" y="4226514"/>
              <a:ext cx="244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chemeClr val="accent5"/>
                  </a:solidFill>
                  <a:effectLst/>
                  <a:uLnTx/>
                  <a:uFillTx/>
                  <a:latin typeface="Calibri" panose="020F0502020204030204" pitchFamily="34" charset="0"/>
                  <a:ea typeface="+mn-ea"/>
                  <a:cs typeface="Arial" panose="020B0604020202020204" pitchFamily="34" charset="0"/>
                </a:rPr>
                <a:t>*</a:t>
              </a:r>
            </a:p>
          </p:txBody>
        </p:sp>
        <p:sp>
          <p:nvSpPr>
            <p:cNvPr id="231" name="TextBox 230">
              <a:extLst>
                <a:ext uri="{FF2B5EF4-FFF2-40B4-BE49-F238E27FC236}">
                  <a16:creationId xmlns:a16="http://schemas.microsoft.com/office/drawing/2014/main" id="{ECD44E7F-8FAD-634B-818C-2E17F4BBB4FD}"/>
                </a:ext>
              </a:extLst>
            </p:cNvPr>
            <p:cNvSpPr txBox="1"/>
            <p:nvPr/>
          </p:nvSpPr>
          <p:spPr bwMode="auto">
            <a:xfrm>
              <a:off x="2673840" y="5115175"/>
              <a:ext cx="244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chemeClr val="accent5"/>
                  </a:solidFill>
                  <a:effectLst/>
                  <a:uLnTx/>
                  <a:uFillTx/>
                  <a:latin typeface="Calibri" panose="020F0502020204030204" pitchFamily="34" charset="0"/>
                  <a:ea typeface="+mn-ea"/>
                  <a:cs typeface="Arial" panose="020B0604020202020204" pitchFamily="34" charset="0"/>
                </a:rPr>
                <a:t>*</a:t>
              </a:r>
            </a:p>
          </p:txBody>
        </p:sp>
        <p:sp>
          <p:nvSpPr>
            <p:cNvPr id="232" name="TextBox 231">
              <a:extLst>
                <a:ext uri="{FF2B5EF4-FFF2-40B4-BE49-F238E27FC236}">
                  <a16:creationId xmlns:a16="http://schemas.microsoft.com/office/drawing/2014/main" id="{152AF574-D098-3B4E-BB71-A028B98F37FF}"/>
                </a:ext>
              </a:extLst>
            </p:cNvPr>
            <p:cNvSpPr txBox="1"/>
            <p:nvPr/>
          </p:nvSpPr>
          <p:spPr bwMode="auto">
            <a:xfrm>
              <a:off x="2844231" y="5047242"/>
              <a:ext cx="244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chemeClr val="accent5"/>
                  </a:solidFill>
                  <a:effectLst/>
                  <a:uLnTx/>
                  <a:uFillTx/>
                  <a:latin typeface="Calibri" panose="020F0502020204030204" pitchFamily="34" charset="0"/>
                  <a:ea typeface="+mn-ea"/>
                  <a:cs typeface="Arial" panose="020B0604020202020204" pitchFamily="34" charset="0"/>
                </a:rPr>
                <a:t>*</a:t>
              </a:r>
            </a:p>
          </p:txBody>
        </p:sp>
        <p:sp>
          <p:nvSpPr>
            <p:cNvPr id="235" name="TextBox 234">
              <a:extLst>
                <a:ext uri="{FF2B5EF4-FFF2-40B4-BE49-F238E27FC236}">
                  <a16:creationId xmlns:a16="http://schemas.microsoft.com/office/drawing/2014/main" id="{3B3A8393-2232-4945-96D4-03CF738EB5D5}"/>
                </a:ext>
              </a:extLst>
            </p:cNvPr>
            <p:cNvSpPr txBox="1"/>
            <p:nvPr/>
          </p:nvSpPr>
          <p:spPr bwMode="auto">
            <a:xfrm>
              <a:off x="2741831" y="3616832"/>
              <a:ext cx="244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chemeClr val="accent5"/>
                  </a:solidFill>
                  <a:effectLst/>
                  <a:uLnTx/>
                  <a:uFillTx/>
                  <a:latin typeface="Calibri" panose="020F0502020204030204" pitchFamily="34" charset="0"/>
                  <a:ea typeface="+mn-ea"/>
                  <a:cs typeface="Arial" panose="020B0604020202020204" pitchFamily="34" charset="0"/>
                </a:rPr>
                <a:t>*</a:t>
              </a:r>
            </a:p>
          </p:txBody>
        </p:sp>
      </p:grpSp>
      <p:sp>
        <p:nvSpPr>
          <p:cNvPr id="236" name="Rectangle 235">
            <a:extLst>
              <a:ext uri="{FF2B5EF4-FFF2-40B4-BE49-F238E27FC236}">
                <a16:creationId xmlns:a16="http://schemas.microsoft.com/office/drawing/2014/main" id="{983B2E80-D706-EA4D-8205-B0CFEED63FD8}"/>
              </a:ext>
            </a:extLst>
          </p:cNvPr>
          <p:cNvSpPr/>
          <p:nvPr/>
        </p:nvSpPr>
        <p:spPr bwMode="auto">
          <a:xfrm rot="18900000">
            <a:off x="3276780" y="2553147"/>
            <a:ext cx="77480" cy="77480"/>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7" name="Rectangle 236">
            <a:extLst>
              <a:ext uri="{FF2B5EF4-FFF2-40B4-BE49-F238E27FC236}">
                <a16:creationId xmlns:a16="http://schemas.microsoft.com/office/drawing/2014/main" id="{3C9CF6D2-D698-8944-8009-874C2FDDB9F0}"/>
              </a:ext>
            </a:extLst>
          </p:cNvPr>
          <p:cNvSpPr/>
          <p:nvPr/>
        </p:nvSpPr>
        <p:spPr bwMode="auto">
          <a:xfrm rot="18900000">
            <a:off x="4639361" y="2279303"/>
            <a:ext cx="77480" cy="77480"/>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8" name="Rectangle 237">
            <a:extLst>
              <a:ext uri="{FF2B5EF4-FFF2-40B4-BE49-F238E27FC236}">
                <a16:creationId xmlns:a16="http://schemas.microsoft.com/office/drawing/2014/main" id="{DE7805CD-980B-5948-BBA4-45FEAE7E616D}"/>
              </a:ext>
            </a:extLst>
          </p:cNvPr>
          <p:cNvSpPr/>
          <p:nvPr/>
        </p:nvSpPr>
        <p:spPr bwMode="auto">
          <a:xfrm rot="18900000">
            <a:off x="6362848" y="2185923"/>
            <a:ext cx="77480" cy="77480"/>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9" name="Rectangle 238">
            <a:extLst>
              <a:ext uri="{FF2B5EF4-FFF2-40B4-BE49-F238E27FC236}">
                <a16:creationId xmlns:a16="http://schemas.microsoft.com/office/drawing/2014/main" id="{37D23FC3-D700-9641-A672-667AFDDA022D}"/>
              </a:ext>
            </a:extLst>
          </p:cNvPr>
          <p:cNvSpPr/>
          <p:nvPr/>
        </p:nvSpPr>
        <p:spPr bwMode="auto">
          <a:xfrm rot="18900000">
            <a:off x="3214662" y="3354796"/>
            <a:ext cx="77480" cy="77480"/>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3" name="5-Point Star 242">
            <a:extLst>
              <a:ext uri="{FF2B5EF4-FFF2-40B4-BE49-F238E27FC236}">
                <a16:creationId xmlns:a16="http://schemas.microsoft.com/office/drawing/2014/main" id="{2FEA4B7A-BDC7-514E-B4A6-2E10160561F9}"/>
              </a:ext>
            </a:extLst>
          </p:cNvPr>
          <p:cNvSpPr/>
          <p:nvPr/>
        </p:nvSpPr>
        <p:spPr bwMode="auto">
          <a:xfrm>
            <a:off x="5959144" y="3963331"/>
            <a:ext cx="114529" cy="114529"/>
          </a:xfrm>
          <a:prstGeom prst="star5">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4" name="5-Point Star 243">
            <a:extLst>
              <a:ext uri="{FF2B5EF4-FFF2-40B4-BE49-F238E27FC236}">
                <a16:creationId xmlns:a16="http://schemas.microsoft.com/office/drawing/2014/main" id="{3963E6C5-70F9-1342-B83C-683D40030C34}"/>
              </a:ext>
            </a:extLst>
          </p:cNvPr>
          <p:cNvSpPr/>
          <p:nvPr/>
        </p:nvSpPr>
        <p:spPr bwMode="auto">
          <a:xfrm>
            <a:off x="4928528" y="4057264"/>
            <a:ext cx="114529" cy="114529"/>
          </a:xfrm>
          <a:prstGeom prst="star5">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5" name="5-Point Star 244">
            <a:extLst>
              <a:ext uri="{FF2B5EF4-FFF2-40B4-BE49-F238E27FC236}">
                <a16:creationId xmlns:a16="http://schemas.microsoft.com/office/drawing/2014/main" id="{5762D1AB-8113-E34E-98F3-5A85ACF0A52B}"/>
              </a:ext>
            </a:extLst>
          </p:cNvPr>
          <p:cNvSpPr/>
          <p:nvPr/>
        </p:nvSpPr>
        <p:spPr bwMode="auto">
          <a:xfrm>
            <a:off x="4591820" y="4218443"/>
            <a:ext cx="114529" cy="114529"/>
          </a:xfrm>
          <a:prstGeom prst="star5">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6" name="5-Point Star 245">
            <a:extLst>
              <a:ext uri="{FF2B5EF4-FFF2-40B4-BE49-F238E27FC236}">
                <a16:creationId xmlns:a16="http://schemas.microsoft.com/office/drawing/2014/main" id="{9A61276E-A929-7B46-9772-D53DCCF16167}"/>
              </a:ext>
            </a:extLst>
          </p:cNvPr>
          <p:cNvSpPr/>
          <p:nvPr/>
        </p:nvSpPr>
        <p:spPr bwMode="auto">
          <a:xfrm>
            <a:off x="3529644" y="4660758"/>
            <a:ext cx="114529" cy="114529"/>
          </a:xfrm>
          <a:prstGeom prst="star5">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7" name="5-Point Star 246">
            <a:extLst>
              <a:ext uri="{FF2B5EF4-FFF2-40B4-BE49-F238E27FC236}">
                <a16:creationId xmlns:a16="http://schemas.microsoft.com/office/drawing/2014/main" id="{4BF53AB1-A8BF-144A-9B7E-FF808BCE8EBD}"/>
              </a:ext>
            </a:extLst>
          </p:cNvPr>
          <p:cNvSpPr/>
          <p:nvPr/>
        </p:nvSpPr>
        <p:spPr bwMode="auto">
          <a:xfrm>
            <a:off x="3492215" y="4766935"/>
            <a:ext cx="114529" cy="114529"/>
          </a:xfrm>
          <a:prstGeom prst="star5">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8" name="5-Point Star 247">
            <a:extLst>
              <a:ext uri="{FF2B5EF4-FFF2-40B4-BE49-F238E27FC236}">
                <a16:creationId xmlns:a16="http://schemas.microsoft.com/office/drawing/2014/main" id="{3497A070-5211-C44B-953B-253B52F14E5B}"/>
              </a:ext>
            </a:extLst>
          </p:cNvPr>
          <p:cNvSpPr/>
          <p:nvPr/>
        </p:nvSpPr>
        <p:spPr bwMode="auto">
          <a:xfrm>
            <a:off x="3219179" y="5113113"/>
            <a:ext cx="114529" cy="114529"/>
          </a:xfrm>
          <a:prstGeom prst="star5">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9" name="5-Point Star 248">
            <a:extLst>
              <a:ext uri="{FF2B5EF4-FFF2-40B4-BE49-F238E27FC236}">
                <a16:creationId xmlns:a16="http://schemas.microsoft.com/office/drawing/2014/main" id="{26B56A0A-C3EE-084C-8435-4A7F9CE2E434}"/>
              </a:ext>
            </a:extLst>
          </p:cNvPr>
          <p:cNvSpPr/>
          <p:nvPr/>
        </p:nvSpPr>
        <p:spPr bwMode="auto">
          <a:xfrm>
            <a:off x="3699161" y="2705144"/>
            <a:ext cx="114529" cy="114529"/>
          </a:xfrm>
          <a:prstGeom prst="star5">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0" name="Text Box 15">
            <a:extLst>
              <a:ext uri="{FF2B5EF4-FFF2-40B4-BE49-F238E27FC236}">
                <a16:creationId xmlns:a16="http://schemas.microsoft.com/office/drawing/2014/main" id="{7E1A1945-E3D4-4931-AF58-DC77386A10B8}"/>
              </a:ext>
            </a:extLst>
          </p:cNvPr>
          <p:cNvSpPr txBox="1">
            <a:spLocks noChangeArrowheads="1"/>
          </p:cNvSpPr>
          <p:nvPr/>
        </p:nvSpPr>
        <p:spPr bwMode="auto">
          <a:xfrm>
            <a:off x="421895" y="638945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Kaufman. ASH 2021. Abstr 817. </a:t>
            </a:r>
            <a:endParaRPr lang="en-US" altLang="en-US" sz="1200" b="0" dirty="0">
              <a:solidFill>
                <a:schemeClr val="bg2"/>
              </a:solidFill>
              <a:latin typeface="Calibri" panose="020F0502020204030204" pitchFamily="34" charset="0"/>
            </a:endParaRPr>
          </a:p>
        </p:txBody>
      </p:sp>
      <p:sp>
        <p:nvSpPr>
          <p:cNvPr id="6" name="TextBox 5">
            <a:extLst>
              <a:ext uri="{FF2B5EF4-FFF2-40B4-BE49-F238E27FC236}">
                <a16:creationId xmlns:a16="http://schemas.microsoft.com/office/drawing/2014/main" id="{C2266AB0-200D-02EB-B96A-A476280B780D}"/>
              </a:ext>
            </a:extLst>
          </p:cNvPr>
          <p:cNvSpPr txBox="1"/>
          <p:nvPr/>
        </p:nvSpPr>
        <p:spPr bwMode="auto">
          <a:xfrm>
            <a:off x="4536976" y="1462445"/>
            <a:ext cx="22387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1" dirty="0">
                <a:solidFill>
                  <a:schemeClr val="bg1"/>
                </a:solidFill>
                <a:latin typeface="Calibri" panose="020F0502020204030204" pitchFamily="34" charset="0"/>
              </a:rPr>
              <a:t>Duration of Response</a:t>
            </a:r>
          </a:p>
        </p:txBody>
      </p:sp>
    </p:spTree>
    <p:extLst>
      <p:ext uri="{BB962C8B-B14F-4D97-AF65-F5344CB8AC3E}">
        <p14:creationId xmlns:p14="http://schemas.microsoft.com/office/powerpoint/2010/main" val="884736262"/>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482C62-3427-4DAA-2192-A397754E593B}"/>
              </a:ext>
            </a:extLst>
          </p:cNvPr>
          <p:cNvSpPr>
            <a:spLocks noGrp="1"/>
          </p:cNvSpPr>
          <p:nvPr>
            <p:ph type="title"/>
          </p:nvPr>
        </p:nvSpPr>
        <p:spPr/>
        <p:txBody>
          <a:bodyPr/>
          <a:lstStyle/>
          <a:p>
            <a:r>
              <a:rPr lang="en-US" dirty="0"/>
              <a:t>Discussion: Treating Relapsed/Refractory Myeloma</a:t>
            </a:r>
          </a:p>
        </p:txBody>
      </p:sp>
      <p:sp>
        <p:nvSpPr>
          <p:cNvPr id="3" name="Content Placeholder 2">
            <a:extLst>
              <a:ext uri="{FF2B5EF4-FFF2-40B4-BE49-F238E27FC236}">
                <a16:creationId xmlns:a16="http://schemas.microsoft.com/office/drawing/2014/main" id="{F60ADEC8-7170-A939-87DA-DF802D13CD9D}"/>
              </a:ext>
            </a:extLst>
          </p:cNvPr>
          <p:cNvSpPr>
            <a:spLocks noGrp="1"/>
          </p:cNvSpPr>
          <p:nvPr>
            <p:ph idx="1"/>
          </p:nvPr>
        </p:nvSpPr>
        <p:spPr/>
        <p:txBody>
          <a:bodyPr/>
          <a:lstStyle/>
          <a:p>
            <a:r>
              <a:rPr lang="en-US" dirty="0"/>
              <a:t>Recognition of previous resistance and toxicities play into choosing salvage therapy</a:t>
            </a:r>
          </a:p>
          <a:p>
            <a:r>
              <a:rPr lang="en-US" dirty="0"/>
              <a:t>Goals are to get to deep and durable responses even in later therapy setting</a:t>
            </a:r>
          </a:p>
          <a:p>
            <a:r>
              <a:rPr lang="en-US" dirty="0"/>
              <a:t>Likely “backbone” of choice in early relapse is CD38-directed therapy</a:t>
            </a:r>
          </a:p>
          <a:p>
            <a:r>
              <a:rPr lang="en-US" dirty="0"/>
              <a:t>Consider personalized medicine options when genetic drivers are present</a:t>
            </a:r>
          </a:p>
        </p:txBody>
      </p:sp>
      <p:grpSp>
        <p:nvGrpSpPr>
          <p:cNvPr id="4" name="Group 3">
            <a:extLst>
              <a:ext uri="{FF2B5EF4-FFF2-40B4-BE49-F238E27FC236}">
                <a16:creationId xmlns:a16="http://schemas.microsoft.com/office/drawing/2014/main" id="{B40113ED-93DC-E1DC-9C91-236BB126ED1E}"/>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6F6954DE-F0FE-8FDC-1F84-B598BAEF4AD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C5E970A1-B2B9-2A3D-C48F-715E1673B81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3"/>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978019245"/>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2">
            <a:extLst>
              <a:ext uri="{FF2B5EF4-FFF2-40B4-BE49-F238E27FC236}">
                <a16:creationId xmlns:a16="http://schemas.microsoft.com/office/drawing/2014/main" id="{67970A3E-CAAC-4220-8DA6-611A0CD201C9}"/>
              </a:ext>
            </a:extLst>
          </p:cNvPr>
          <p:cNvSpPr>
            <a:spLocks noGrp="1"/>
          </p:cNvSpPr>
          <p:nvPr>
            <p:ph type="title"/>
          </p:nvPr>
        </p:nvSpPr>
        <p:spPr/>
        <p:txBody>
          <a:bodyPr/>
          <a:lstStyle/>
          <a:p>
            <a:r>
              <a:rPr lang="en-US" altLang="en-US" dirty="0"/>
              <a:t>Managing Heavily Treated Disease</a:t>
            </a:r>
          </a:p>
        </p:txBody>
      </p:sp>
    </p:spTree>
    <p:extLst>
      <p:ext uri="{BB962C8B-B14F-4D97-AF65-F5344CB8AC3E}">
        <p14:creationId xmlns:p14="http://schemas.microsoft.com/office/powerpoint/2010/main" val="2667448215"/>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Title 1"/>
          <p:cNvSpPr>
            <a:spLocks noGrp="1"/>
          </p:cNvSpPr>
          <p:nvPr>
            <p:ph type="title"/>
          </p:nvPr>
        </p:nvSpPr>
        <p:spPr/>
        <p:txBody>
          <a:bodyPr/>
          <a:lstStyle/>
          <a:p>
            <a:r>
              <a:rPr lang="en-GB" dirty="0">
                <a:cs typeface="Calibri" panose="020F0502020204030204" pitchFamily="34" charset="0"/>
              </a:rPr>
              <a:t>Natural History of MM</a:t>
            </a:r>
            <a:endParaRPr lang="en-US" dirty="0">
              <a:cs typeface="Calibri" panose="020F0502020204030204" pitchFamily="34" charset="0"/>
            </a:endParaRPr>
          </a:p>
        </p:txBody>
      </p:sp>
      <p:sp>
        <p:nvSpPr>
          <p:cNvPr id="20484" name="Text Box 15"/>
          <p:cNvSpPr txBox="1">
            <a:spLocks noChangeArrowheads="1"/>
          </p:cNvSpPr>
          <p:nvPr/>
        </p:nvSpPr>
        <p:spPr bwMode="auto">
          <a:xfrm>
            <a:off x="3768297" y="3499129"/>
            <a:ext cx="2403667" cy="1366528"/>
          </a:xfrm>
          <a:prstGeom prst="rect">
            <a:avLst/>
          </a:prstGeom>
          <a:noFill/>
          <a:ln w="28575" algn="ctr">
            <a:noFill/>
            <a:miter lim="800000"/>
            <a:headEnd/>
            <a:tailEnd/>
          </a:ln>
        </p:spPr>
        <p:txBody>
          <a:bodyPr wrap="square" anchor="b">
            <a:spAutoFit/>
          </a:bodyPr>
          <a:lstStyle/>
          <a:p>
            <a:pPr defTabSz="685800">
              <a:lnSpc>
                <a:spcPct val="90000"/>
              </a:lnSpc>
              <a:spcBef>
                <a:spcPct val="35000"/>
              </a:spcBef>
              <a:spcAft>
                <a:spcPct val="25000"/>
              </a:spcAft>
              <a:buClr>
                <a:schemeClr val="folHlink"/>
              </a:buClr>
              <a:defRPr/>
            </a:pPr>
            <a:r>
              <a:rPr lang="en-GB" sz="1200" b="1" dirty="0">
                <a:solidFill>
                  <a:schemeClr val="accent2">
                    <a:lumMod val="50000"/>
                  </a:schemeClr>
                </a:solidFill>
                <a:latin typeface="Calibri" panose="020F0502020204030204" pitchFamily="34" charset="0"/>
                <a:ea typeface="MS PGothic" pitchFamily="34" charset="-128"/>
                <a:cs typeface="Calibri" panose="020F0502020204030204" pitchFamily="34" charset="0"/>
              </a:rPr>
              <a:t>Induction</a:t>
            </a:r>
          </a:p>
          <a:p>
            <a:pPr defTabSz="685800">
              <a:lnSpc>
                <a:spcPct val="90000"/>
              </a:lnSpc>
              <a:spcBef>
                <a:spcPct val="35000"/>
              </a:spcBef>
              <a:spcAft>
                <a:spcPct val="25000"/>
              </a:spcAft>
              <a:buClr>
                <a:schemeClr val="folHlink"/>
              </a:buClr>
              <a:defRPr/>
            </a:pPr>
            <a:endParaRPr lang="en-GB" sz="1200" b="1" dirty="0">
              <a:solidFill>
                <a:schemeClr val="accent2">
                  <a:lumMod val="50000"/>
                </a:schemeClr>
              </a:solidFill>
              <a:latin typeface="Calibri" panose="020F0502020204030204" pitchFamily="34" charset="0"/>
              <a:ea typeface="MS PGothic" pitchFamily="34" charset="-128"/>
              <a:cs typeface="Calibri" panose="020F0502020204030204" pitchFamily="34" charset="0"/>
            </a:endParaRPr>
          </a:p>
          <a:p>
            <a:pPr defTabSz="685800">
              <a:lnSpc>
                <a:spcPct val="90000"/>
              </a:lnSpc>
              <a:spcBef>
                <a:spcPct val="35000"/>
              </a:spcBef>
              <a:spcAft>
                <a:spcPct val="25000"/>
              </a:spcAft>
              <a:buClr>
                <a:schemeClr val="folHlink"/>
              </a:buClr>
              <a:defRPr/>
            </a:pPr>
            <a:r>
              <a:rPr lang="en-GB" sz="1200" b="1" dirty="0">
                <a:solidFill>
                  <a:srgbClr val="C00000"/>
                </a:solidFill>
                <a:latin typeface="Calibri" panose="020F0502020204030204" pitchFamily="34" charset="0"/>
                <a:ea typeface="MS PGothic" pitchFamily="34" charset="-128"/>
                <a:cs typeface="Calibri" panose="020F0502020204030204" pitchFamily="34" charset="0"/>
              </a:rPr>
              <a:t>        Consolidation</a:t>
            </a:r>
          </a:p>
          <a:p>
            <a:pPr defTabSz="685800">
              <a:lnSpc>
                <a:spcPct val="90000"/>
              </a:lnSpc>
              <a:spcBef>
                <a:spcPct val="35000"/>
              </a:spcBef>
              <a:spcAft>
                <a:spcPct val="25000"/>
              </a:spcAft>
              <a:buClr>
                <a:schemeClr val="folHlink"/>
              </a:buClr>
              <a:defRPr/>
            </a:pPr>
            <a:r>
              <a:rPr lang="en-GB" sz="1200" b="1" dirty="0">
                <a:solidFill>
                  <a:srgbClr val="C00000"/>
                </a:solidFill>
                <a:latin typeface="Calibri" panose="020F0502020204030204" pitchFamily="34" charset="0"/>
                <a:ea typeface="MS PGothic" pitchFamily="34" charset="-128"/>
                <a:cs typeface="Calibri" panose="020F0502020204030204" pitchFamily="34" charset="0"/>
              </a:rPr>
              <a:t>            </a:t>
            </a:r>
          </a:p>
          <a:p>
            <a:pPr defTabSz="685800">
              <a:lnSpc>
                <a:spcPct val="90000"/>
              </a:lnSpc>
              <a:spcBef>
                <a:spcPct val="35000"/>
              </a:spcBef>
              <a:spcAft>
                <a:spcPct val="25000"/>
              </a:spcAft>
              <a:buClr>
                <a:schemeClr val="folHlink"/>
              </a:buClr>
              <a:defRPr/>
            </a:pPr>
            <a:r>
              <a:rPr lang="en-GB" sz="1200" b="1" dirty="0">
                <a:solidFill>
                  <a:srgbClr val="C00000"/>
                </a:solidFill>
                <a:latin typeface="Calibri" panose="020F0502020204030204" pitchFamily="34" charset="0"/>
                <a:ea typeface="MS PGothic" pitchFamily="34" charset="-128"/>
                <a:cs typeface="Calibri" panose="020F0502020204030204" pitchFamily="34" charset="0"/>
              </a:rPr>
              <a:t>                </a:t>
            </a:r>
            <a:r>
              <a:rPr lang="en-GB" sz="1200" b="1" dirty="0">
                <a:solidFill>
                  <a:schemeClr val="accent6"/>
                </a:solidFill>
                <a:latin typeface="Calibri" panose="020F0502020204030204" pitchFamily="34" charset="0"/>
                <a:ea typeface="MS PGothic" pitchFamily="34" charset="-128"/>
                <a:cs typeface="Calibri" panose="020F0502020204030204" pitchFamily="34" charset="0"/>
              </a:rPr>
              <a:t>Maintenance</a:t>
            </a:r>
          </a:p>
        </p:txBody>
      </p:sp>
      <p:sp>
        <p:nvSpPr>
          <p:cNvPr id="20485" name="Text Box 16"/>
          <p:cNvSpPr txBox="1">
            <a:spLocks noChangeArrowheads="1"/>
          </p:cNvSpPr>
          <p:nvPr/>
        </p:nvSpPr>
        <p:spPr bwMode="auto">
          <a:xfrm>
            <a:off x="3210876" y="2833132"/>
            <a:ext cx="1202531" cy="535531"/>
          </a:xfrm>
          <a:prstGeom prst="rect">
            <a:avLst/>
          </a:prstGeom>
          <a:noFill/>
          <a:ln w="28575" algn="ctr">
            <a:noFill/>
            <a:miter lim="800000"/>
            <a:headEnd/>
            <a:tailEnd/>
          </a:ln>
        </p:spPr>
        <p:txBody>
          <a:bodyPr anchor="b">
            <a:spAutoFit/>
          </a:bodyPr>
          <a:lstStyle/>
          <a:p>
            <a:pPr defTabSz="685800">
              <a:lnSpc>
                <a:spcPct val="90000"/>
              </a:lnSpc>
              <a:spcBef>
                <a:spcPct val="35000"/>
              </a:spcBef>
              <a:spcAft>
                <a:spcPct val="25000"/>
              </a:spcAft>
              <a:buClr>
                <a:schemeClr val="folHlink"/>
              </a:buClr>
              <a:defRPr/>
            </a:pPr>
            <a:r>
              <a:rPr lang="en-GB" sz="1200" b="1" dirty="0">
                <a:solidFill>
                  <a:srgbClr val="0000FF"/>
                </a:solidFill>
                <a:latin typeface="Calibri" panose="020F0502020204030204" pitchFamily="34" charset="0"/>
                <a:ea typeface="MS PGothic" pitchFamily="34" charset="-128"/>
                <a:cs typeface="Calibri" panose="020F0502020204030204" pitchFamily="34" charset="0"/>
              </a:rPr>
              <a:t>Symptomatic </a:t>
            </a:r>
          </a:p>
          <a:p>
            <a:pPr defTabSz="685800">
              <a:lnSpc>
                <a:spcPct val="90000"/>
              </a:lnSpc>
              <a:spcBef>
                <a:spcPct val="35000"/>
              </a:spcBef>
              <a:spcAft>
                <a:spcPct val="25000"/>
              </a:spcAft>
              <a:buClr>
                <a:schemeClr val="folHlink"/>
              </a:buClr>
              <a:defRPr/>
            </a:pPr>
            <a:r>
              <a:rPr lang="en-GB" sz="1200" b="1" dirty="0">
                <a:solidFill>
                  <a:srgbClr val="0000FF"/>
                </a:solidFill>
                <a:latin typeface="Calibri" panose="020F0502020204030204" pitchFamily="34" charset="0"/>
                <a:ea typeface="MS PGothic" pitchFamily="34" charset="-128"/>
                <a:cs typeface="Calibri" panose="020F0502020204030204" pitchFamily="34" charset="0"/>
              </a:rPr>
              <a:t>                MM</a:t>
            </a:r>
          </a:p>
        </p:txBody>
      </p:sp>
      <p:sp>
        <p:nvSpPr>
          <p:cNvPr id="43013" name="Text Box 17"/>
          <p:cNvSpPr txBox="1">
            <a:spLocks noChangeArrowheads="1"/>
          </p:cNvSpPr>
          <p:nvPr/>
        </p:nvSpPr>
        <p:spPr bwMode="auto">
          <a:xfrm>
            <a:off x="3310414" y="1942861"/>
            <a:ext cx="1042988" cy="5909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defTabSz="685800" eaLnBrk="1" hangingPunct="1">
              <a:lnSpc>
                <a:spcPct val="90000"/>
              </a:lnSpc>
              <a:spcBef>
                <a:spcPct val="35000"/>
              </a:spcBef>
              <a:spcAft>
                <a:spcPct val="25000"/>
              </a:spcAft>
              <a:buClr>
                <a:schemeClr val="folHlink"/>
              </a:buClr>
            </a:pPr>
            <a:r>
              <a:rPr lang="en-GB" sz="1200" b="1" dirty="0">
                <a:solidFill>
                  <a:srgbClr val="000000"/>
                </a:solidFill>
                <a:latin typeface="Calibri" panose="020F0502020204030204" pitchFamily="34" charset="0"/>
                <a:cs typeface="Calibri" panose="020F0502020204030204" pitchFamily="34" charset="0"/>
              </a:rPr>
              <a:t>Newly Diagnosed MYELOMA</a:t>
            </a:r>
          </a:p>
        </p:txBody>
      </p:sp>
      <p:sp>
        <p:nvSpPr>
          <p:cNvPr id="43014" name="Text Box 18"/>
          <p:cNvSpPr txBox="1">
            <a:spLocks noChangeArrowheads="1"/>
          </p:cNvSpPr>
          <p:nvPr/>
        </p:nvSpPr>
        <p:spPr bwMode="auto">
          <a:xfrm rot="-5400000">
            <a:off x="1539322" y="3640064"/>
            <a:ext cx="1735931" cy="2585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defTabSz="685800" eaLnBrk="1" hangingPunct="1">
              <a:lnSpc>
                <a:spcPct val="90000"/>
              </a:lnSpc>
              <a:spcBef>
                <a:spcPct val="35000"/>
              </a:spcBef>
              <a:spcAft>
                <a:spcPct val="25000"/>
              </a:spcAft>
              <a:buClr>
                <a:schemeClr val="folHlink"/>
              </a:buClr>
            </a:pPr>
            <a:r>
              <a:rPr lang="en-GB" sz="1200" b="1" dirty="0">
                <a:solidFill>
                  <a:srgbClr val="000000"/>
                </a:solidFill>
                <a:latin typeface="Calibri" panose="020F0502020204030204" pitchFamily="34" charset="0"/>
                <a:cs typeface="Calibri" panose="020F0502020204030204" pitchFamily="34" charset="0"/>
              </a:rPr>
              <a:t>M Protein (g/L)</a:t>
            </a:r>
          </a:p>
        </p:txBody>
      </p:sp>
      <p:sp>
        <p:nvSpPr>
          <p:cNvPr id="43015" name="Text Box 24"/>
          <p:cNvSpPr txBox="1">
            <a:spLocks noChangeArrowheads="1"/>
          </p:cNvSpPr>
          <p:nvPr/>
        </p:nvSpPr>
        <p:spPr bwMode="auto">
          <a:xfrm>
            <a:off x="2517618" y="4440675"/>
            <a:ext cx="382191" cy="2585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r" defTabSz="685800" eaLnBrk="1" hangingPunct="1">
              <a:lnSpc>
                <a:spcPct val="90000"/>
              </a:lnSpc>
              <a:spcBef>
                <a:spcPct val="35000"/>
              </a:spcBef>
              <a:spcAft>
                <a:spcPct val="25000"/>
              </a:spcAft>
              <a:buClr>
                <a:schemeClr val="folHlink"/>
              </a:buClr>
            </a:pPr>
            <a:r>
              <a:rPr lang="en-GB" sz="1200" dirty="0">
                <a:solidFill>
                  <a:srgbClr val="000000"/>
                </a:solidFill>
                <a:latin typeface="Calibri" panose="020F0502020204030204" pitchFamily="34" charset="0"/>
                <a:cs typeface="Calibri" panose="020F0502020204030204" pitchFamily="34" charset="0"/>
              </a:rPr>
              <a:t>20</a:t>
            </a:r>
          </a:p>
        </p:txBody>
      </p:sp>
      <p:sp>
        <p:nvSpPr>
          <p:cNvPr id="43016" name="Text Box 26"/>
          <p:cNvSpPr txBox="1">
            <a:spLocks noChangeArrowheads="1"/>
          </p:cNvSpPr>
          <p:nvPr/>
        </p:nvSpPr>
        <p:spPr bwMode="auto">
          <a:xfrm>
            <a:off x="2507458" y="3729871"/>
            <a:ext cx="382191" cy="2585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r" defTabSz="685800" eaLnBrk="1" hangingPunct="1">
              <a:lnSpc>
                <a:spcPct val="90000"/>
              </a:lnSpc>
              <a:spcBef>
                <a:spcPct val="35000"/>
              </a:spcBef>
              <a:spcAft>
                <a:spcPct val="25000"/>
              </a:spcAft>
              <a:buClr>
                <a:schemeClr val="folHlink"/>
              </a:buClr>
            </a:pPr>
            <a:r>
              <a:rPr lang="en-GB" sz="1200" dirty="0">
                <a:solidFill>
                  <a:srgbClr val="000000"/>
                </a:solidFill>
                <a:latin typeface="Calibri" panose="020F0502020204030204" pitchFamily="34" charset="0"/>
                <a:cs typeface="Calibri" panose="020F0502020204030204" pitchFamily="34" charset="0"/>
              </a:rPr>
              <a:t>50</a:t>
            </a:r>
          </a:p>
        </p:txBody>
      </p:sp>
      <p:sp>
        <p:nvSpPr>
          <p:cNvPr id="43017" name="Freeform 5"/>
          <p:cNvSpPr>
            <a:spLocks/>
          </p:cNvSpPr>
          <p:nvPr/>
        </p:nvSpPr>
        <p:spPr bwMode="auto">
          <a:xfrm>
            <a:off x="2840208" y="2990660"/>
            <a:ext cx="6589156" cy="2236314"/>
          </a:xfrm>
          <a:custGeom>
            <a:avLst/>
            <a:gdLst>
              <a:gd name="T0" fmla="*/ 2147483647 w 4080"/>
              <a:gd name="T1" fmla="*/ 0 h 1809"/>
              <a:gd name="T2" fmla="*/ 0 w 4080"/>
              <a:gd name="T3" fmla="*/ 2147483647 h 1809"/>
              <a:gd name="T4" fmla="*/ 2147483647 w 4080"/>
              <a:gd name="T5" fmla="*/ 2147483647 h 1809"/>
              <a:gd name="T6" fmla="*/ 0 60000 65536"/>
              <a:gd name="T7" fmla="*/ 0 60000 65536"/>
              <a:gd name="T8" fmla="*/ 0 60000 65536"/>
              <a:gd name="T9" fmla="*/ 0 w 4080"/>
              <a:gd name="T10" fmla="*/ 0 h 1809"/>
              <a:gd name="T11" fmla="*/ 4080 w 4080"/>
              <a:gd name="T12" fmla="*/ 1809 h 1809"/>
            </a:gdLst>
            <a:ahLst/>
            <a:cxnLst>
              <a:cxn ang="T6">
                <a:pos x="T0" y="T1"/>
              </a:cxn>
              <a:cxn ang="T7">
                <a:pos x="T2" y="T3"/>
              </a:cxn>
              <a:cxn ang="T8">
                <a:pos x="T4" y="T5"/>
              </a:cxn>
            </a:cxnLst>
            <a:rect l="T9" t="T10" r="T11" b="T12"/>
            <a:pathLst>
              <a:path w="4080" h="1809">
                <a:moveTo>
                  <a:pt x="1" y="0"/>
                </a:moveTo>
                <a:lnTo>
                  <a:pt x="0" y="1808"/>
                </a:lnTo>
                <a:lnTo>
                  <a:pt x="4080" y="1809"/>
                </a:lnTo>
              </a:path>
            </a:pathLst>
          </a:custGeom>
          <a:noFill/>
          <a:ln w="28575">
            <a:solidFill>
              <a:schemeClr val="tx1"/>
            </a:solidFill>
            <a:round/>
            <a:headEnd/>
            <a:tailEnd type="triangle" w="med" len="med"/>
          </a:ln>
          <a:extLst>
            <a:ext uri="{909E8E84-426E-40dd-AFC4-6F175D3DCCD1}">
              <a14:hiddenFill xmlns:a14="http://schemas.microsoft.com/office/drawing/2010/main" xmlns="">
                <a:solidFill>
                  <a:srgbClr val="FFFFFF"/>
                </a:solidFill>
              </a14:hiddenFill>
            </a:ext>
          </a:extLst>
        </p:spPr>
        <p:txBody>
          <a:bodyPr anchor="b"/>
          <a:lstStyle/>
          <a:p>
            <a:endParaRPr lang="en-US" sz="1350" dirty="0">
              <a:solidFill>
                <a:schemeClr val="bg1"/>
              </a:solidFill>
              <a:latin typeface="Calibri" panose="020F0502020204030204" pitchFamily="34" charset="0"/>
              <a:cs typeface="Calibri" panose="020F0502020204030204" pitchFamily="34" charset="0"/>
            </a:endParaRPr>
          </a:p>
        </p:txBody>
      </p:sp>
      <p:sp>
        <p:nvSpPr>
          <p:cNvPr id="43018" name="Line 23"/>
          <p:cNvSpPr>
            <a:spLocks noChangeShapeType="1"/>
          </p:cNvSpPr>
          <p:nvPr/>
        </p:nvSpPr>
        <p:spPr bwMode="auto">
          <a:xfrm flipH="1">
            <a:off x="2816227" y="4571810"/>
            <a:ext cx="47625" cy="0"/>
          </a:xfrm>
          <a:prstGeom prst="line">
            <a:avLst/>
          </a:prstGeom>
          <a:noFill/>
          <a:ln w="28575">
            <a:solidFill>
              <a:schemeClr val="tx1"/>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19" name="Line 25"/>
          <p:cNvSpPr>
            <a:spLocks noChangeShapeType="1"/>
          </p:cNvSpPr>
          <p:nvPr/>
        </p:nvSpPr>
        <p:spPr bwMode="auto">
          <a:xfrm flipH="1">
            <a:off x="2836547" y="3861007"/>
            <a:ext cx="47625" cy="0"/>
          </a:xfrm>
          <a:prstGeom prst="line">
            <a:avLst/>
          </a:prstGeom>
          <a:noFill/>
          <a:ln w="28575">
            <a:solidFill>
              <a:schemeClr val="tx1"/>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20" name="Line 27"/>
          <p:cNvSpPr>
            <a:spLocks noChangeShapeType="1"/>
          </p:cNvSpPr>
          <p:nvPr/>
        </p:nvSpPr>
        <p:spPr bwMode="auto">
          <a:xfrm flipH="1">
            <a:off x="2826387" y="2998994"/>
            <a:ext cx="47625" cy="0"/>
          </a:xfrm>
          <a:prstGeom prst="line">
            <a:avLst/>
          </a:prstGeom>
          <a:noFill/>
          <a:ln w="28575">
            <a:solidFill>
              <a:schemeClr val="tx1"/>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21" name="Text Box 28"/>
          <p:cNvSpPr txBox="1">
            <a:spLocks noChangeArrowheads="1"/>
          </p:cNvSpPr>
          <p:nvPr/>
        </p:nvSpPr>
        <p:spPr bwMode="auto">
          <a:xfrm>
            <a:off x="2399033" y="2873812"/>
            <a:ext cx="470297" cy="2585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r" defTabSz="685800" eaLnBrk="1" hangingPunct="1">
              <a:lnSpc>
                <a:spcPct val="90000"/>
              </a:lnSpc>
              <a:spcBef>
                <a:spcPct val="35000"/>
              </a:spcBef>
              <a:spcAft>
                <a:spcPct val="25000"/>
              </a:spcAft>
              <a:buClr>
                <a:schemeClr val="folHlink"/>
              </a:buClr>
            </a:pPr>
            <a:r>
              <a:rPr lang="en-GB" sz="1200" dirty="0">
                <a:solidFill>
                  <a:srgbClr val="000000"/>
                </a:solidFill>
                <a:latin typeface="Calibri" panose="020F0502020204030204" pitchFamily="34" charset="0"/>
                <a:cs typeface="Calibri" panose="020F0502020204030204" pitchFamily="34" charset="0"/>
              </a:rPr>
              <a:t>100</a:t>
            </a:r>
          </a:p>
        </p:txBody>
      </p:sp>
      <p:sp>
        <p:nvSpPr>
          <p:cNvPr id="43023" name="Text Box 31"/>
          <p:cNvSpPr txBox="1">
            <a:spLocks noChangeArrowheads="1"/>
          </p:cNvSpPr>
          <p:nvPr/>
        </p:nvSpPr>
        <p:spPr bwMode="auto">
          <a:xfrm>
            <a:off x="5851922" y="3662006"/>
            <a:ext cx="1042988" cy="2585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defTabSz="685800" eaLnBrk="1" hangingPunct="1">
              <a:lnSpc>
                <a:spcPct val="90000"/>
              </a:lnSpc>
              <a:spcBef>
                <a:spcPct val="35000"/>
              </a:spcBef>
              <a:spcAft>
                <a:spcPct val="25000"/>
              </a:spcAft>
              <a:buClr>
                <a:schemeClr val="folHlink"/>
              </a:buClr>
            </a:pPr>
            <a:r>
              <a:rPr lang="en-GB" sz="1200" b="1" dirty="0">
                <a:solidFill>
                  <a:schemeClr val="bg1"/>
                </a:solidFill>
                <a:latin typeface="Calibri" panose="020F0502020204030204" pitchFamily="34" charset="0"/>
                <a:cs typeface="Calibri" panose="020F0502020204030204" pitchFamily="34" charset="0"/>
              </a:rPr>
              <a:t>1. RELAPSE</a:t>
            </a:r>
          </a:p>
        </p:txBody>
      </p:sp>
      <p:sp>
        <p:nvSpPr>
          <p:cNvPr id="43024" name="Text Box 32"/>
          <p:cNvSpPr txBox="1">
            <a:spLocks noChangeArrowheads="1"/>
          </p:cNvSpPr>
          <p:nvPr/>
        </p:nvSpPr>
        <p:spPr bwMode="auto">
          <a:xfrm>
            <a:off x="6915150" y="3048834"/>
            <a:ext cx="1042988" cy="2585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defTabSz="685800" eaLnBrk="1" hangingPunct="1">
              <a:lnSpc>
                <a:spcPct val="90000"/>
              </a:lnSpc>
              <a:spcBef>
                <a:spcPct val="35000"/>
              </a:spcBef>
              <a:spcAft>
                <a:spcPct val="25000"/>
              </a:spcAft>
              <a:buClr>
                <a:schemeClr val="folHlink"/>
              </a:buClr>
            </a:pPr>
            <a:r>
              <a:rPr lang="en-GB" sz="1200" b="1" dirty="0">
                <a:solidFill>
                  <a:schemeClr val="bg1"/>
                </a:solidFill>
                <a:latin typeface="Calibri" panose="020F0502020204030204" pitchFamily="34" charset="0"/>
                <a:cs typeface="Calibri" panose="020F0502020204030204" pitchFamily="34" charset="0"/>
              </a:rPr>
              <a:t>2. RELAPSE</a:t>
            </a:r>
          </a:p>
        </p:txBody>
      </p:sp>
      <p:sp>
        <p:nvSpPr>
          <p:cNvPr id="43025" name="Text Box 33"/>
          <p:cNvSpPr txBox="1">
            <a:spLocks noChangeArrowheads="1"/>
          </p:cNvSpPr>
          <p:nvPr/>
        </p:nvSpPr>
        <p:spPr bwMode="auto">
          <a:xfrm>
            <a:off x="8164072" y="2132587"/>
            <a:ext cx="1348978" cy="4247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defTabSz="685800" eaLnBrk="1" hangingPunct="1">
              <a:lnSpc>
                <a:spcPct val="90000"/>
              </a:lnSpc>
              <a:spcBef>
                <a:spcPct val="35000"/>
              </a:spcBef>
              <a:spcAft>
                <a:spcPct val="25000"/>
              </a:spcAft>
              <a:buClr>
                <a:schemeClr val="folHlink"/>
              </a:buClr>
            </a:pPr>
            <a:r>
              <a:rPr lang="en-GB" sz="1200" b="1" dirty="0">
                <a:solidFill>
                  <a:schemeClr val="bg1"/>
                </a:solidFill>
                <a:latin typeface="Calibri" panose="020F0502020204030204" pitchFamily="34" charset="0"/>
                <a:cs typeface="Calibri" panose="020F0502020204030204" pitchFamily="34" charset="0"/>
              </a:rPr>
              <a:t>REFRACTORY RELAPSE</a:t>
            </a:r>
          </a:p>
        </p:txBody>
      </p:sp>
      <p:sp>
        <p:nvSpPr>
          <p:cNvPr id="20496" name="Text Box 34"/>
          <p:cNvSpPr txBox="1">
            <a:spLocks noChangeArrowheads="1"/>
          </p:cNvSpPr>
          <p:nvPr/>
        </p:nvSpPr>
        <p:spPr bwMode="auto">
          <a:xfrm>
            <a:off x="4420279" y="3000730"/>
            <a:ext cx="1674333" cy="286232"/>
          </a:xfrm>
          <a:prstGeom prst="rect">
            <a:avLst/>
          </a:prstGeom>
          <a:noFill/>
          <a:ln w="28575" algn="ctr">
            <a:noFill/>
            <a:miter lim="800000"/>
            <a:headEnd/>
            <a:tailEnd/>
          </a:ln>
        </p:spPr>
        <p:txBody>
          <a:bodyPr wrap="square" anchor="b">
            <a:spAutoFit/>
          </a:bodyPr>
          <a:lstStyle/>
          <a:p>
            <a:pPr defTabSz="685800">
              <a:lnSpc>
                <a:spcPct val="90000"/>
              </a:lnSpc>
              <a:spcBef>
                <a:spcPct val="35000"/>
              </a:spcBef>
              <a:spcAft>
                <a:spcPct val="25000"/>
              </a:spcAft>
              <a:buClr>
                <a:schemeClr val="folHlink"/>
              </a:buClr>
              <a:defRPr/>
            </a:pPr>
            <a:r>
              <a:rPr lang="en-GB" sz="1400" b="1" dirty="0">
                <a:solidFill>
                  <a:schemeClr val="bg1"/>
                </a:solidFill>
                <a:latin typeface="Calibri" panose="020F0502020204030204" pitchFamily="34" charset="0"/>
                <a:ea typeface="MS PGothic" pitchFamily="34" charset="-128"/>
                <a:cs typeface="Calibri" panose="020F0502020204030204" pitchFamily="34" charset="0"/>
              </a:rPr>
              <a:t>Frontline therapy </a:t>
            </a:r>
          </a:p>
        </p:txBody>
      </p:sp>
      <p:sp>
        <p:nvSpPr>
          <p:cNvPr id="43027" name="Line 37"/>
          <p:cNvSpPr>
            <a:spLocks noChangeShapeType="1"/>
          </p:cNvSpPr>
          <p:nvPr/>
        </p:nvSpPr>
        <p:spPr bwMode="auto">
          <a:xfrm flipH="1" flipV="1">
            <a:off x="3613548" y="3677971"/>
            <a:ext cx="24374" cy="1332309"/>
          </a:xfrm>
          <a:prstGeom prst="line">
            <a:avLst/>
          </a:prstGeom>
          <a:noFill/>
          <a:ln w="28575">
            <a:solidFill>
              <a:srgbClr val="008000"/>
            </a:solidFill>
            <a:round/>
            <a:headEnd/>
            <a:tailEnd type="triangle" w="med" len="me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28" name="Line 39"/>
          <p:cNvSpPr>
            <a:spLocks noChangeShapeType="1"/>
          </p:cNvSpPr>
          <p:nvPr/>
        </p:nvSpPr>
        <p:spPr bwMode="auto">
          <a:xfrm flipH="1" flipV="1">
            <a:off x="6618644" y="4159854"/>
            <a:ext cx="3573" cy="965276"/>
          </a:xfrm>
          <a:prstGeom prst="line">
            <a:avLst/>
          </a:prstGeom>
          <a:noFill/>
          <a:ln w="28575">
            <a:solidFill>
              <a:srgbClr val="008000"/>
            </a:solidFill>
            <a:round/>
            <a:headEnd/>
            <a:tailEnd type="triangle" w="med" len="me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29" name="Text Box 40"/>
          <p:cNvSpPr txBox="1">
            <a:spLocks noChangeArrowheads="1"/>
          </p:cNvSpPr>
          <p:nvPr/>
        </p:nvSpPr>
        <p:spPr bwMode="auto">
          <a:xfrm>
            <a:off x="5007196" y="2109058"/>
            <a:ext cx="1042988" cy="4247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defTabSz="685800" eaLnBrk="1" hangingPunct="1">
              <a:lnSpc>
                <a:spcPct val="90000"/>
              </a:lnSpc>
              <a:spcBef>
                <a:spcPct val="35000"/>
              </a:spcBef>
              <a:spcAft>
                <a:spcPct val="25000"/>
              </a:spcAft>
              <a:buClr>
                <a:schemeClr val="folHlink"/>
              </a:buClr>
            </a:pPr>
            <a:r>
              <a:rPr lang="en-GB" sz="1200" b="1" dirty="0">
                <a:solidFill>
                  <a:srgbClr val="000000"/>
                </a:solidFill>
                <a:latin typeface="Calibri" panose="020F0502020204030204" pitchFamily="34" charset="0"/>
                <a:cs typeface="Calibri" panose="020F0502020204030204" pitchFamily="34" charset="0"/>
              </a:rPr>
              <a:t>Plateau remission</a:t>
            </a:r>
          </a:p>
        </p:txBody>
      </p:sp>
      <p:sp>
        <p:nvSpPr>
          <p:cNvPr id="43030" name="Line 41"/>
          <p:cNvSpPr>
            <a:spLocks noChangeShapeType="1"/>
          </p:cNvSpPr>
          <p:nvPr/>
        </p:nvSpPr>
        <p:spPr bwMode="auto">
          <a:xfrm flipH="1">
            <a:off x="3644786" y="3054558"/>
            <a:ext cx="95092" cy="35259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31" name="Freeform 42"/>
          <p:cNvSpPr>
            <a:spLocks/>
          </p:cNvSpPr>
          <p:nvPr/>
        </p:nvSpPr>
        <p:spPr bwMode="auto">
          <a:xfrm>
            <a:off x="6357940" y="3914584"/>
            <a:ext cx="153591" cy="158354"/>
          </a:xfrm>
          <a:custGeom>
            <a:avLst/>
            <a:gdLst>
              <a:gd name="T0" fmla="*/ 0 w 129"/>
              <a:gd name="T1" fmla="*/ 0 h 133"/>
              <a:gd name="T2" fmla="*/ 2147483647 w 129"/>
              <a:gd name="T3" fmla="*/ 2147483647 h 133"/>
              <a:gd name="T4" fmla="*/ 0 60000 65536"/>
              <a:gd name="T5" fmla="*/ 0 60000 65536"/>
              <a:gd name="T6" fmla="*/ 0 w 129"/>
              <a:gd name="T7" fmla="*/ 0 h 133"/>
              <a:gd name="T8" fmla="*/ 129 w 129"/>
              <a:gd name="T9" fmla="*/ 133 h 133"/>
            </a:gdLst>
            <a:ahLst/>
            <a:cxnLst>
              <a:cxn ang="T4">
                <a:pos x="T0" y="T1"/>
              </a:cxn>
              <a:cxn ang="T5">
                <a:pos x="T2" y="T3"/>
              </a:cxn>
            </a:cxnLst>
            <a:rect l="T6" t="T7" r="T8" b="T9"/>
            <a:pathLst>
              <a:path w="129" h="133">
                <a:moveTo>
                  <a:pt x="0" y="0"/>
                </a:moveTo>
                <a:lnTo>
                  <a:pt x="129" y="133"/>
                </a:lnTo>
              </a:path>
            </a:pathLst>
          </a:custGeom>
          <a:noFill/>
          <a:ln w="28575">
            <a:solidFill>
              <a:srgbClr val="0000FF"/>
            </a:solidFill>
            <a:round/>
            <a:headEnd/>
            <a:tailEnd type="triangle" w="med" len="med"/>
          </a:ln>
          <a:extLst>
            <a:ext uri="{909E8E84-426E-40dd-AFC4-6F175D3DCCD1}">
              <a14:hiddenFill xmlns:a14="http://schemas.microsoft.com/office/drawing/2010/main" xmlns="">
                <a:solidFill>
                  <a:srgbClr val="FFFFFF"/>
                </a:solid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32" name="Line 43"/>
          <p:cNvSpPr>
            <a:spLocks noChangeShapeType="1"/>
          </p:cNvSpPr>
          <p:nvPr/>
        </p:nvSpPr>
        <p:spPr bwMode="auto">
          <a:xfrm>
            <a:off x="7591427" y="3302603"/>
            <a:ext cx="157163" cy="15835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33" name="Line 38"/>
          <p:cNvSpPr>
            <a:spLocks noChangeShapeType="1"/>
          </p:cNvSpPr>
          <p:nvPr/>
        </p:nvSpPr>
        <p:spPr bwMode="auto">
          <a:xfrm flipV="1">
            <a:off x="7848558" y="3570497"/>
            <a:ext cx="0" cy="1541859"/>
          </a:xfrm>
          <a:prstGeom prst="line">
            <a:avLst/>
          </a:prstGeom>
          <a:noFill/>
          <a:ln w="28575">
            <a:solidFill>
              <a:srgbClr val="008000"/>
            </a:solidFill>
            <a:round/>
            <a:headEnd/>
            <a:tailEnd type="triangle" w="med" len="me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20504" name="Text Box 34"/>
          <p:cNvSpPr txBox="1">
            <a:spLocks noChangeArrowheads="1"/>
          </p:cNvSpPr>
          <p:nvPr/>
        </p:nvSpPr>
        <p:spPr bwMode="auto">
          <a:xfrm>
            <a:off x="6567418" y="4627373"/>
            <a:ext cx="1017985" cy="424732"/>
          </a:xfrm>
          <a:prstGeom prst="rect">
            <a:avLst/>
          </a:prstGeom>
          <a:noFill/>
          <a:ln w="28575" algn="ctr">
            <a:noFill/>
            <a:miter lim="800000"/>
            <a:headEnd/>
            <a:tailEnd/>
          </a:ln>
        </p:spPr>
        <p:txBody>
          <a:bodyPr anchor="b">
            <a:spAutoFit/>
          </a:bodyPr>
          <a:lstStyle/>
          <a:p>
            <a:pPr algn="ctr" defTabSz="685800">
              <a:lnSpc>
                <a:spcPct val="90000"/>
              </a:lnSpc>
              <a:spcBef>
                <a:spcPct val="35000"/>
              </a:spcBef>
              <a:spcAft>
                <a:spcPct val="25000"/>
              </a:spcAft>
              <a:buClr>
                <a:schemeClr val="folHlink"/>
              </a:buClr>
              <a:defRPr/>
            </a:pPr>
            <a:r>
              <a:rPr lang="en-GB" sz="1200" dirty="0">
                <a:solidFill>
                  <a:schemeClr val="bg1"/>
                </a:solidFill>
                <a:latin typeface="Calibri" panose="020F0502020204030204" pitchFamily="34" charset="0"/>
                <a:ea typeface="MS PGothic" pitchFamily="34" charset="-128"/>
                <a:cs typeface="Calibri" panose="020F0502020204030204" pitchFamily="34" charset="0"/>
              </a:rPr>
              <a:t>Seco</a:t>
            </a:r>
            <a:r>
              <a:rPr lang="en-GB" sz="1200" b="1" dirty="0">
                <a:solidFill>
                  <a:schemeClr val="bg1"/>
                </a:solidFill>
                <a:latin typeface="Calibri" panose="020F0502020204030204" pitchFamily="34" charset="0"/>
                <a:ea typeface="MS PGothic" pitchFamily="34" charset="-128"/>
                <a:cs typeface="Calibri" panose="020F0502020204030204" pitchFamily="34" charset="0"/>
              </a:rPr>
              <a:t>nd-line therapy </a:t>
            </a:r>
          </a:p>
        </p:txBody>
      </p:sp>
      <p:sp>
        <p:nvSpPr>
          <p:cNvPr id="43037" name="Line 39"/>
          <p:cNvSpPr>
            <a:spLocks noChangeShapeType="1"/>
          </p:cNvSpPr>
          <p:nvPr/>
        </p:nvSpPr>
        <p:spPr bwMode="auto">
          <a:xfrm rot="-5400000" flipH="1" flipV="1">
            <a:off x="2720620" y="3844500"/>
            <a:ext cx="1230349" cy="521060"/>
          </a:xfrm>
          <a:prstGeom prst="line">
            <a:avLst/>
          </a:prstGeom>
          <a:noFill/>
          <a:ln w="28575">
            <a:solidFill>
              <a:srgbClr val="0000FF"/>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38" name="Line 39"/>
          <p:cNvSpPr>
            <a:spLocks noChangeShapeType="1"/>
          </p:cNvSpPr>
          <p:nvPr/>
        </p:nvSpPr>
        <p:spPr bwMode="auto">
          <a:xfrm rot="16200000" flipH="1">
            <a:off x="3444470" y="3696203"/>
            <a:ext cx="810816" cy="437961"/>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r>
              <a:rPr lang="en-US" sz="1350" dirty="0">
                <a:latin typeface="Calibri" panose="020F0502020204030204" pitchFamily="34" charset="0"/>
                <a:cs typeface="Calibri" panose="020F0502020204030204" pitchFamily="34" charset="0"/>
              </a:rPr>
              <a:t>  </a:t>
            </a:r>
          </a:p>
        </p:txBody>
      </p:sp>
      <p:sp>
        <p:nvSpPr>
          <p:cNvPr id="43039" name="Line 39"/>
          <p:cNvSpPr>
            <a:spLocks noChangeShapeType="1"/>
          </p:cNvSpPr>
          <p:nvPr/>
        </p:nvSpPr>
        <p:spPr bwMode="auto">
          <a:xfrm rot="16200000" flipH="1" flipV="1">
            <a:off x="5160763" y="4300944"/>
            <a:ext cx="0" cy="1432320"/>
          </a:xfrm>
          <a:prstGeom prst="line">
            <a:avLst/>
          </a:prstGeom>
          <a:noFill/>
          <a:ln w="28575">
            <a:solidFill>
              <a:schemeClr val="accent6"/>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grpSp>
        <p:nvGrpSpPr>
          <p:cNvPr id="43040" name="Group 47"/>
          <p:cNvGrpSpPr>
            <a:grpSpLocks/>
          </p:cNvGrpSpPr>
          <p:nvPr/>
        </p:nvGrpSpPr>
        <p:grpSpPr bwMode="auto">
          <a:xfrm>
            <a:off x="5823336" y="4914710"/>
            <a:ext cx="211930" cy="197644"/>
            <a:chOff x="2534" y="2592"/>
            <a:chExt cx="178" cy="166"/>
          </a:xfrm>
        </p:grpSpPr>
        <p:sp>
          <p:nvSpPr>
            <p:cNvPr id="43052" name="Line 8"/>
            <p:cNvSpPr>
              <a:spLocks noChangeShapeType="1"/>
            </p:cNvSpPr>
            <p:nvPr/>
          </p:nvSpPr>
          <p:spPr bwMode="auto">
            <a:xfrm flipH="1">
              <a:off x="2534" y="2592"/>
              <a:ext cx="100" cy="166"/>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53" name="Line 9"/>
            <p:cNvSpPr>
              <a:spLocks noChangeShapeType="1"/>
            </p:cNvSpPr>
            <p:nvPr/>
          </p:nvSpPr>
          <p:spPr bwMode="auto">
            <a:xfrm flipH="1">
              <a:off x="2612" y="2592"/>
              <a:ext cx="100" cy="166"/>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grpSp>
      <p:sp>
        <p:nvSpPr>
          <p:cNvPr id="43041" name="Line 39"/>
          <p:cNvSpPr>
            <a:spLocks noChangeShapeType="1"/>
          </p:cNvSpPr>
          <p:nvPr/>
        </p:nvSpPr>
        <p:spPr bwMode="auto">
          <a:xfrm rot="16200000" flipV="1">
            <a:off x="6091238" y="4909949"/>
            <a:ext cx="0" cy="214313"/>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42" name="Line 39"/>
          <p:cNvSpPr>
            <a:spLocks noChangeShapeType="1"/>
          </p:cNvSpPr>
          <p:nvPr/>
        </p:nvSpPr>
        <p:spPr bwMode="auto">
          <a:xfrm rot="-5400000" flipH="1" flipV="1">
            <a:off x="5903714" y="4293801"/>
            <a:ext cx="1017984" cy="428625"/>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43" name="Line 39"/>
          <p:cNvSpPr>
            <a:spLocks noChangeShapeType="1"/>
          </p:cNvSpPr>
          <p:nvPr/>
        </p:nvSpPr>
        <p:spPr bwMode="auto">
          <a:xfrm rot="16200000" flipH="1">
            <a:off x="6493076" y="4133066"/>
            <a:ext cx="428625" cy="160735"/>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44" name="Line 39"/>
          <p:cNvSpPr>
            <a:spLocks noChangeShapeType="1"/>
          </p:cNvSpPr>
          <p:nvPr/>
        </p:nvSpPr>
        <p:spPr bwMode="auto">
          <a:xfrm rot="16200000" flipV="1">
            <a:off x="6894910" y="4315827"/>
            <a:ext cx="0" cy="214313"/>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grpSp>
        <p:nvGrpSpPr>
          <p:cNvPr id="43045" name="Group 47"/>
          <p:cNvGrpSpPr>
            <a:grpSpLocks/>
          </p:cNvGrpSpPr>
          <p:nvPr/>
        </p:nvGrpSpPr>
        <p:grpSpPr bwMode="auto">
          <a:xfrm>
            <a:off x="6948476" y="4320588"/>
            <a:ext cx="211930" cy="197644"/>
            <a:chOff x="2534" y="2592"/>
            <a:chExt cx="178" cy="166"/>
          </a:xfrm>
        </p:grpSpPr>
        <p:sp>
          <p:nvSpPr>
            <p:cNvPr id="43050" name="Line 8"/>
            <p:cNvSpPr>
              <a:spLocks noChangeShapeType="1"/>
            </p:cNvSpPr>
            <p:nvPr/>
          </p:nvSpPr>
          <p:spPr bwMode="auto">
            <a:xfrm flipH="1">
              <a:off x="2534" y="2592"/>
              <a:ext cx="100" cy="166"/>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51" name="Line 9"/>
            <p:cNvSpPr>
              <a:spLocks noChangeShapeType="1"/>
            </p:cNvSpPr>
            <p:nvPr/>
          </p:nvSpPr>
          <p:spPr bwMode="auto">
            <a:xfrm flipH="1">
              <a:off x="2612" y="2592"/>
              <a:ext cx="100" cy="166"/>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grpSp>
      <p:sp>
        <p:nvSpPr>
          <p:cNvPr id="43046" name="Line 39"/>
          <p:cNvSpPr>
            <a:spLocks noChangeShapeType="1"/>
          </p:cNvSpPr>
          <p:nvPr/>
        </p:nvSpPr>
        <p:spPr bwMode="auto">
          <a:xfrm rot="16200000" flipV="1">
            <a:off x="7216379" y="4315827"/>
            <a:ext cx="0" cy="214313"/>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47" name="Line 39"/>
          <p:cNvSpPr>
            <a:spLocks noChangeShapeType="1"/>
          </p:cNvSpPr>
          <p:nvPr/>
        </p:nvSpPr>
        <p:spPr bwMode="auto">
          <a:xfrm rot="-5400000" flipH="1" flipV="1">
            <a:off x="7082435" y="3650864"/>
            <a:ext cx="1017985" cy="535781"/>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48" name="Line 39"/>
          <p:cNvSpPr>
            <a:spLocks noChangeShapeType="1"/>
          </p:cNvSpPr>
          <p:nvPr/>
        </p:nvSpPr>
        <p:spPr bwMode="auto">
          <a:xfrm rot="16200000" flipH="1">
            <a:off x="7725373" y="3543705"/>
            <a:ext cx="428625" cy="160734"/>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3049" name="Line 39"/>
          <p:cNvSpPr>
            <a:spLocks noChangeShapeType="1"/>
          </p:cNvSpPr>
          <p:nvPr/>
        </p:nvSpPr>
        <p:spPr bwMode="auto">
          <a:xfrm rot="-5400000" flipH="1" flipV="1">
            <a:off x="7778949" y="3061504"/>
            <a:ext cx="1017984" cy="535781"/>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7" name="Line 39"/>
          <p:cNvSpPr>
            <a:spLocks noChangeShapeType="1"/>
          </p:cNvSpPr>
          <p:nvPr/>
        </p:nvSpPr>
        <p:spPr bwMode="auto">
          <a:xfrm rot="16200000" flipH="1">
            <a:off x="3934973" y="4480804"/>
            <a:ext cx="668683" cy="390266"/>
          </a:xfrm>
          <a:prstGeom prst="line">
            <a:avLst/>
          </a:prstGeom>
          <a:noFill/>
          <a:ln w="28575">
            <a:solidFill>
              <a:schemeClr val="accent1"/>
            </a:solidFill>
            <a:round/>
            <a:headEnd/>
            <a:tailEnd/>
          </a:ln>
          <a:extLst>
            <a:ext uri="{909E8E84-426E-40dd-AFC4-6F175D3DCCD1}">
              <a14:hiddenFill xmlns:a14="http://schemas.microsoft.com/office/drawing/2010/main" xmlns="">
                <a:noFill/>
              </a14:hiddenFill>
            </a:ext>
          </a:extLst>
        </p:spPr>
        <p:txBody>
          <a:bodyPr anchor="b"/>
          <a:lstStyle/>
          <a:p>
            <a:endParaRPr lang="en-US" sz="1350" dirty="0">
              <a:latin typeface="Calibri" panose="020F0502020204030204" pitchFamily="34" charset="0"/>
              <a:cs typeface="Calibri" panose="020F0502020204030204" pitchFamily="34" charset="0"/>
            </a:endParaRPr>
          </a:p>
        </p:txBody>
      </p:sp>
      <p:sp>
        <p:nvSpPr>
          <p:cNvPr id="48" name="Text Box 33"/>
          <p:cNvSpPr txBox="1">
            <a:spLocks noChangeArrowheads="1"/>
          </p:cNvSpPr>
          <p:nvPr/>
        </p:nvSpPr>
        <p:spPr bwMode="auto">
          <a:xfrm>
            <a:off x="6331434" y="2182458"/>
            <a:ext cx="1469668" cy="2585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wrap="square"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defTabSz="685800" eaLnBrk="1" hangingPunct="1">
              <a:lnSpc>
                <a:spcPct val="90000"/>
              </a:lnSpc>
              <a:spcBef>
                <a:spcPct val="35000"/>
              </a:spcBef>
              <a:spcAft>
                <a:spcPct val="25000"/>
              </a:spcAft>
              <a:buClr>
                <a:schemeClr val="folHlink"/>
              </a:buClr>
            </a:pPr>
            <a:r>
              <a:rPr lang="en-GB" sz="1200" b="1" dirty="0">
                <a:solidFill>
                  <a:schemeClr val="bg1"/>
                </a:solidFill>
                <a:latin typeface="Calibri" panose="020F0502020204030204" pitchFamily="34" charset="0"/>
                <a:cs typeface="Calibri" panose="020F0502020204030204" pitchFamily="34" charset="0"/>
              </a:rPr>
              <a:t>EARLY RELAPSE</a:t>
            </a:r>
          </a:p>
        </p:txBody>
      </p:sp>
      <p:sp>
        <p:nvSpPr>
          <p:cNvPr id="2" name="TextBox 1"/>
          <p:cNvSpPr txBox="1"/>
          <p:nvPr/>
        </p:nvSpPr>
        <p:spPr>
          <a:xfrm>
            <a:off x="609759" y="1306622"/>
            <a:ext cx="9529428" cy="400110"/>
          </a:xfrm>
          <a:prstGeom prst="rect">
            <a:avLst/>
          </a:prstGeom>
          <a:noFill/>
        </p:spPr>
        <p:txBody>
          <a:bodyPr wrap="square" rtlCol="0">
            <a:spAutoFit/>
          </a:bodyPr>
          <a:lstStyle/>
          <a:p>
            <a:r>
              <a:rPr lang="en-US" sz="2000" b="1" dirty="0">
                <a:solidFill>
                  <a:schemeClr val="bg1"/>
                </a:solidFill>
                <a:latin typeface="Calibri" panose="020F0502020204030204" pitchFamily="34" charset="0"/>
                <a:cs typeface="Calibri" panose="020F0502020204030204" pitchFamily="34" charset="0"/>
              </a:rPr>
              <a:t>Where and in what combination will novel agents have the most impact?</a:t>
            </a:r>
          </a:p>
        </p:txBody>
      </p:sp>
      <p:sp>
        <p:nvSpPr>
          <p:cNvPr id="49" name="Text Box 34"/>
          <p:cNvSpPr txBox="1">
            <a:spLocks noChangeArrowheads="1"/>
          </p:cNvSpPr>
          <p:nvPr/>
        </p:nvSpPr>
        <p:spPr bwMode="auto">
          <a:xfrm>
            <a:off x="7774501" y="4627373"/>
            <a:ext cx="857250" cy="424732"/>
          </a:xfrm>
          <a:prstGeom prst="rect">
            <a:avLst/>
          </a:prstGeom>
          <a:noFill/>
          <a:ln w="28575" algn="ctr">
            <a:noFill/>
            <a:miter lim="800000"/>
            <a:headEnd/>
            <a:tailEnd/>
          </a:ln>
        </p:spPr>
        <p:txBody>
          <a:bodyPr anchor="b">
            <a:spAutoFit/>
          </a:bodyPr>
          <a:lstStyle/>
          <a:p>
            <a:pPr algn="ctr" defTabSz="685800">
              <a:lnSpc>
                <a:spcPct val="90000"/>
              </a:lnSpc>
              <a:spcBef>
                <a:spcPct val="35000"/>
              </a:spcBef>
              <a:spcAft>
                <a:spcPct val="25000"/>
              </a:spcAft>
              <a:buClr>
                <a:schemeClr val="folHlink"/>
              </a:buClr>
              <a:defRPr/>
            </a:pPr>
            <a:r>
              <a:rPr lang="en-GB" sz="1200" dirty="0">
                <a:solidFill>
                  <a:schemeClr val="bg1"/>
                </a:solidFill>
                <a:latin typeface="Calibri" panose="020F0502020204030204" pitchFamily="34" charset="0"/>
                <a:ea typeface="MS PGothic" pitchFamily="34" charset="-128"/>
                <a:cs typeface="Calibri" panose="020F0502020204030204" pitchFamily="34" charset="0"/>
              </a:rPr>
              <a:t>Thi</a:t>
            </a:r>
            <a:r>
              <a:rPr lang="en-GB" sz="1200" b="1" dirty="0">
                <a:solidFill>
                  <a:schemeClr val="bg1"/>
                </a:solidFill>
                <a:latin typeface="Calibri" panose="020F0502020204030204" pitchFamily="34" charset="0"/>
                <a:ea typeface="MS PGothic" pitchFamily="34" charset="-128"/>
                <a:cs typeface="Calibri" panose="020F0502020204030204" pitchFamily="34" charset="0"/>
              </a:rPr>
              <a:t>rd-line therapy </a:t>
            </a:r>
          </a:p>
        </p:txBody>
      </p:sp>
      <p:sp>
        <p:nvSpPr>
          <p:cNvPr id="50" name="Text Box 31"/>
          <p:cNvSpPr txBox="1">
            <a:spLocks noChangeArrowheads="1"/>
          </p:cNvSpPr>
          <p:nvPr/>
        </p:nvSpPr>
        <p:spPr bwMode="auto">
          <a:xfrm>
            <a:off x="2881327" y="3521166"/>
            <a:ext cx="566601" cy="2585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8575">
                <a:solidFill>
                  <a:srgbClr val="000000"/>
                </a:solidFill>
                <a:miter lim="800000"/>
                <a:headEnd/>
                <a:tailEnd/>
              </a14:hiddenLine>
            </a:ext>
          </a:extLst>
        </p:spPr>
        <p:txBody>
          <a:bodyPr wrap="square" anchor="b">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defTabSz="685800" eaLnBrk="1" hangingPunct="1">
              <a:lnSpc>
                <a:spcPct val="90000"/>
              </a:lnSpc>
              <a:spcBef>
                <a:spcPct val="35000"/>
              </a:spcBef>
              <a:spcAft>
                <a:spcPct val="25000"/>
              </a:spcAft>
              <a:buClr>
                <a:schemeClr val="folHlink"/>
              </a:buClr>
            </a:pPr>
            <a:r>
              <a:rPr lang="en-GB" sz="1200" b="1" dirty="0">
                <a:latin typeface="Calibri" panose="020F0502020204030204" pitchFamily="34" charset="0"/>
                <a:cs typeface="Calibri" panose="020F0502020204030204" pitchFamily="34" charset="0"/>
              </a:rPr>
              <a:t>SMM</a:t>
            </a:r>
          </a:p>
        </p:txBody>
      </p:sp>
      <p:sp>
        <p:nvSpPr>
          <p:cNvPr id="3" name="Oval 2"/>
          <p:cNvSpPr/>
          <p:nvPr/>
        </p:nvSpPr>
        <p:spPr>
          <a:xfrm>
            <a:off x="4276293" y="2800281"/>
            <a:ext cx="1913163" cy="64854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4" name="Oval 3"/>
          <p:cNvSpPr/>
          <p:nvPr/>
        </p:nvSpPr>
        <p:spPr>
          <a:xfrm>
            <a:off x="7975378" y="2048657"/>
            <a:ext cx="1508520" cy="569196"/>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cxnSp>
        <p:nvCxnSpPr>
          <p:cNvPr id="8" name="Straight Arrow Connector 7"/>
          <p:cNvCxnSpPr/>
          <p:nvPr/>
        </p:nvCxnSpPr>
        <p:spPr>
          <a:xfrm>
            <a:off x="4351840" y="2328672"/>
            <a:ext cx="551465"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p:nvPr/>
        </p:nvCxnSpPr>
        <p:spPr>
          <a:xfrm>
            <a:off x="5827459" y="2328672"/>
            <a:ext cx="423942"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60" name="Oval 59"/>
          <p:cNvSpPr/>
          <p:nvPr/>
        </p:nvSpPr>
        <p:spPr>
          <a:xfrm>
            <a:off x="6357940" y="2067043"/>
            <a:ext cx="1390650" cy="4753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latin typeface="Calibri" panose="020F0502020204030204" pitchFamily="34" charset="0"/>
              <a:cs typeface="Calibri" panose="020F0502020204030204" pitchFamily="34" charset="0"/>
            </a:endParaRPr>
          </a:p>
        </p:txBody>
      </p:sp>
      <p:sp>
        <p:nvSpPr>
          <p:cNvPr id="5" name="Rectangle 4"/>
          <p:cNvSpPr/>
          <p:nvPr/>
        </p:nvSpPr>
        <p:spPr>
          <a:xfrm>
            <a:off x="4356406" y="5362788"/>
            <a:ext cx="3929850" cy="738664"/>
          </a:xfrm>
          <a:prstGeom prst="rect">
            <a:avLst/>
          </a:prstGeom>
        </p:spPr>
        <p:txBody>
          <a:bodyPr wrap="square">
            <a:spAutoFit/>
          </a:bodyPr>
          <a:lstStyle/>
          <a:p>
            <a:r>
              <a:rPr lang="en-US" sz="1400" b="1" dirty="0">
                <a:solidFill>
                  <a:schemeClr val="bg1"/>
                </a:solidFill>
                <a:latin typeface="Calibri" panose="020F0502020204030204" pitchFamily="34" charset="0"/>
                <a:cs typeface="Calibri" panose="020F0502020204030204" pitchFamily="34" charset="0"/>
              </a:rPr>
              <a:t>        Early Relapse (1-3 Prior Lines)</a:t>
            </a:r>
          </a:p>
          <a:p>
            <a:pPr lvl="1"/>
            <a:r>
              <a:rPr lang="en-US" sz="1400" dirty="0">
                <a:solidFill>
                  <a:schemeClr val="bg1"/>
                </a:solidFill>
                <a:latin typeface="Calibri" panose="020F0502020204030204" pitchFamily="34" charset="0"/>
                <a:cs typeface="Calibri" panose="020F0502020204030204" pitchFamily="34" charset="0"/>
              </a:rPr>
              <a:t>            </a:t>
            </a:r>
            <a:r>
              <a:rPr lang="en-US" sz="1400" b="0" dirty="0">
                <a:solidFill>
                  <a:schemeClr val="bg1"/>
                </a:solidFill>
                <a:latin typeface="Calibri" panose="020F0502020204030204" pitchFamily="34" charset="0"/>
                <a:cs typeface="Calibri" panose="020F0502020204030204" pitchFamily="34" charset="0"/>
              </a:rPr>
              <a:t>Triplets 3-7 yr</a:t>
            </a:r>
          </a:p>
          <a:p>
            <a:pPr lvl="1"/>
            <a:endParaRPr lang="en-US" sz="1400" dirty="0">
              <a:solidFill>
                <a:schemeClr val="bg1"/>
              </a:solidFill>
              <a:latin typeface="Calibri" panose="020F0502020204030204" pitchFamily="34" charset="0"/>
              <a:cs typeface="Calibri" panose="020F0502020204030204" pitchFamily="34" charset="0"/>
            </a:endParaRPr>
          </a:p>
        </p:txBody>
      </p:sp>
      <p:sp>
        <p:nvSpPr>
          <p:cNvPr id="6" name="Rectangle 5"/>
          <p:cNvSpPr/>
          <p:nvPr/>
        </p:nvSpPr>
        <p:spPr>
          <a:xfrm>
            <a:off x="7670008" y="5311982"/>
            <a:ext cx="1993447" cy="738664"/>
          </a:xfrm>
          <a:prstGeom prst="rect">
            <a:avLst/>
          </a:prstGeom>
        </p:spPr>
        <p:txBody>
          <a:bodyPr wrap="square">
            <a:spAutoFit/>
          </a:bodyPr>
          <a:lstStyle/>
          <a:p>
            <a:pPr algn="ctr"/>
            <a:r>
              <a:rPr lang="en-US" sz="1400" b="1" dirty="0">
                <a:solidFill>
                  <a:schemeClr val="bg1"/>
                </a:solidFill>
                <a:latin typeface="Calibri" panose="020F0502020204030204" pitchFamily="34" charset="0"/>
                <a:cs typeface="Calibri" panose="020F0502020204030204" pitchFamily="34" charset="0"/>
              </a:rPr>
              <a:t>              Late Relapse</a:t>
            </a:r>
          </a:p>
          <a:p>
            <a:pPr algn="ctr"/>
            <a:r>
              <a:rPr lang="en-US" sz="1400" b="0" dirty="0">
                <a:solidFill>
                  <a:schemeClr val="bg1"/>
                </a:solidFill>
                <a:latin typeface="Calibri" panose="020F0502020204030204" pitchFamily="34" charset="0"/>
                <a:cs typeface="Calibri" panose="020F0502020204030204" pitchFamily="34" charset="0"/>
              </a:rPr>
              <a:t>             Recycle agents </a:t>
            </a:r>
          </a:p>
          <a:p>
            <a:pPr algn="ctr"/>
            <a:r>
              <a:rPr lang="en-US" sz="1400" b="0" dirty="0">
                <a:solidFill>
                  <a:schemeClr val="bg1"/>
                </a:solidFill>
                <a:latin typeface="Calibri" panose="020F0502020204030204" pitchFamily="34" charset="0"/>
                <a:cs typeface="Calibri" panose="020F0502020204030204" pitchFamily="34" charset="0"/>
              </a:rPr>
              <a:t>                &lt;12 mo</a:t>
            </a:r>
          </a:p>
        </p:txBody>
      </p:sp>
      <p:sp>
        <p:nvSpPr>
          <p:cNvPr id="7" name="Rectangle 6"/>
          <p:cNvSpPr/>
          <p:nvPr/>
        </p:nvSpPr>
        <p:spPr>
          <a:xfrm>
            <a:off x="2689456" y="5343832"/>
            <a:ext cx="1662384" cy="738664"/>
          </a:xfrm>
          <a:prstGeom prst="rect">
            <a:avLst/>
          </a:prstGeom>
        </p:spPr>
        <p:txBody>
          <a:bodyPr wrap="square">
            <a:spAutoFit/>
          </a:bodyPr>
          <a:lstStyle/>
          <a:p>
            <a:pPr algn="ctr"/>
            <a:r>
              <a:rPr lang="en-US" sz="1400" b="1" dirty="0">
                <a:solidFill>
                  <a:schemeClr val="bg1"/>
                </a:solidFill>
                <a:latin typeface="Calibri" panose="020F0502020204030204" pitchFamily="34" charset="0"/>
                <a:cs typeface="Calibri" panose="020F0502020204030204" pitchFamily="34" charset="0"/>
              </a:rPr>
              <a:t>Frontline</a:t>
            </a:r>
          </a:p>
          <a:p>
            <a:pPr algn="ctr"/>
            <a:r>
              <a:rPr lang="en-US" sz="1400" b="0" dirty="0">
                <a:solidFill>
                  <a:schemeClr val="bg1"/>
                </a:solidFill>
                <a:latin typeface="Calibri" panose="020F0502020204030204" pitchFamily="34" charset="0"/>
                <a:cs typeface="Calibri" panose="020F0502020204030204" pitchFamily="34" charset="0"/>
              </a:rPr>
              <a:t>Triplets</a:t>
            </a:r>
          </a:p>
          <a:p>
            <a:pPr algn="ctr"/>
            <a:r>
              <a:rPr lang="en-US" sz="1400" b="0" dirty="0">
                <a:solidFill>
                  <a:schemeClr val="bg1"/>
                </a:solidFill>
                <a:latin typeface="Calibri" panose="020F0502020204030204" pitchFamily="34" charset="0"/>
                <a:cs typeface="Calibri" panose="020F0502020204030204" pitchFamily="34" charset="0"/>
              </a:rPr>
              <a:t>Survival 5-10 yr </a:t>
            </a:r>
          </a:p>
        </p:txBody>
      </p:sp>
      <p:sp>
        <p:nvSpPr>
          <p:cNvPr id="9" name="TextBox 8">
            <a:extLst>
              <a:ext uri="{FF2B5EF4-FFF2-40B4-BE49-F238E27FC236}">
                <a16:creationId xmlns:a16="http://schemas.microsoft.com/office/drawing/2014/main" id="{EE62693D-1C08-6B45-B489-35D7333BEF81}"/>
              </a:ext>
            </a:extLst>
          </p:cNvPr>
          <p:cNvSpPr txBox="1"/>
          <p:nvPr/>
        </p:nvSpPr>
        <p:spPr>
          <a:xfrm>
            <a:off x="1159537" y="2923077"/>
            <a:ext cx="1599357" cy="307777"/>
          </a:xfrm>
          <a:prstGeom prst="rect">
            <a:avLst/>
          </a:prstGeom>
          <a:noFill/>
        </p:spPr>
        <p:txBody>
          <a:bodyPr wrap="square" rtlCol="0">
            <a:spAutoFit/>
          </a:bodyPr>
          <a:lstStyle/>
          <a:p>
            <a:r>
              <a:rPr lang="en-US" sz="1400" b="1" dirty="0">
                <a:solidFill>
                  <a:schemeClr val="bg1"/>
                </a:solidFill>
                <a:latin typeface="Calibri" panose="020F0502020204030204" pitchFamily="34" charset="0"/>
                <a:cs typeface="Calibri" panose="020F0502020204030204" pitchFamily="34" charset="0"/>
              </a:rPr>
              <a:t>SMM</a:t>
            </a:r>
          </a:p>
        </p:txBody>
      </p:sp>
      <p:cxnSp>
        <p:nvCxnSpPr>
          <p:cNvPr id="11" name="Straight Connector 10">
            <a:extLst>
              <a:ext uri="{FF2B5EF4-FFF2-40B4-BE49-F238E27FC236}">
                <a16:creationId xmlns:a16="http://schemas.microsoft.com/office/drawing/2014/main" id="{EA242487-F006-E64F-BC6F-BF62972D15B5}"/>
              </a:ext>
            </a:extLst>
          </p:cNvPr>
          <p:cNvCxnSpPr>
            <a:cxnSpLocks/>
          </p:cNvCxnSpPr>
          <p:nvPr/>
        </p:nvCxnSpPr>
        <p:spPr bwMode="auto">
          <a:xfrm>
            <a:off x="2899809" y="2901364"/>
            <a:ext cx="0" cy="221099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7EC6F4CC-ACD7-A74C-84E7-028B9D9BB11B}"/>
              </a:ext>
            </a:extLst>
          </p:cNvPr>
          <p:cNvCxnSpPr>
            <a:cxnSpLocks/>
          </p:cNvCxnSpPr>
          <p:nvPr/>
        </p:nvCxnSpPr>
        <p:spPr bwMode="auto">
          <a:xfrm>
            <a:off x="2899809" y="5125130"/>
            <a:ext cx="6712542" cy="0"/>
          </a:xfrm>
          <a:prstGeom prst="line">
            <a:avLst/>
          </a:prstGeom>
          <a:noFill/>
          <a:ln w="28575" cap="flat" cmpd="sng" algn="ctr">
            <a:solidFill>
              <a:schemeClr val="bg1"/>
            </a:solidFill>
            <a:prstDash val="solid"/>
            <a:round/>
            <a:headEnd type="none" w="med" len="med"/>
            <a:tailEnd type="none" w="med" len="med"/>
          </a:ln>
          <a:effectLst/>
        </p:spPr>
      </p:cxnSp>
      <p:sp>
        <p:nvSpPr>
          <p:cNvPr id="10" name="Frame 9">
            <a:extLst>
              <a:ext uri="{FF2B5EF4-FFF2-40B4-BE49-F238E27FC236}">
                <a16:creationId xmlns:a16="http://schemas.microsoft.com/office/drawing/2014/main" id="{A413C202-8A6E-704E-BAE3-28A8652E441B}"/>
              </a:ext>
            </a:extLst>
          </p:cNvPr>
          <p:cNvSpPr/>
          <p:nvPr/>
        </p:nvSpPr>
        <p:spPr bwMode="auto">
          <a:xfrm>
            <a:off x="7735139" y="1741650"/>
            <a:ext cx="2277588" cy="4526844"/>
          </a:xfrm>
          <a:prstGeom prst="frame">
            <a:avLst>
              <a:gd name="adj1" fmla="val 2986"/>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5FC647CD-BC17-C747-8747-0BE41C52BBB0}"/>
              </a:ext>
            </a:extLst>
          </p:cNvPr>
          <p:cNvSpPr txBox="1"/>
          <p:nvPr/>
        </p:nvSpPr>
        <p:spPr bwMode="auto">
          <a:xfrm>
            <a:off x="8898190" y="3626328"/>
            <a:ext cx="73834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2800" b="0" dirty="0">
                <a:solidFill>
                  <a:schemeClr val="bg1"/>
                </a:solidFill>
                <a:latin typeface="Calibri" panose="020F0502020204030204" pitchFamily="34" charset="0"/>
                <a:cs typeface="Calibri" panose="020F0502020204030204" pitchFamily="34" charset="0"/>
              </a:rPr>
              <a:t>TCR</a:t>
            </a:r>
          </a:p>
        </p:txBody>
      </p:sp>
    </p:spTree>
    <p:extLst>
      <p:ext uri="{BB962C8B-B14F-4D97-AF65-F5344CB8AC3E}">
        <p14:creationId xmlns:p14="http://schemas.microsoft.com/office/powerpoint/2010/main" val="3503377162"/>
      </p:ext>
    </p:extLst>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2CAEA2-804C-D9E6-8CD8-327077605983}"/>
              </a:ext>
            </a:extLst>
          </p:cNvPr>
          <p:cNvSpPr>
            <a:spLocks noGrp="1"/>
          </p:cNvSpPr>
          <p:nvPr>
            <p:ph type="title"/>
          </p:nvPr>
        </p:nvSpPr>
        <p:spPr/>
        <p:txBody>
          <a:bodyPr/>
          <a:lstStyle/>
          <a:p>
            <a:r>
              <a:rPr lang="en-US" dirty="0"/>
              <a:t>Current Approved Options for Patients </a:t>
            </a:r>
            <a:br>
              <a:rPr lang="en-US" dirty="0"/>
            </a:br>
            <a:r>
              <a:rPr lang="en-US" dirty="0"/>
              <a:t>After </a:t>
            </a:r>
            <a:r>
              <a:rPr lang="en-US" dirty="0">
                <a:cs typeface="Calibri" panose="020F0502020204030204" pitchFamily="34" charset="0"/>
              </a:rPr>
              <a:t>≥</a:t>
            </a:r>
            <a:r>
              <a:rPr lang="en-US" dirty="0"/>
              <a:t>4 Prior Therapies</a:t>
            </a:r>
          </a:p>
        </p:txBody>
      </p:sp>
      <p:graphicFrame>
        <p:nvGraphicFramePr>
          <p:cNvPr id="5" name="Group 32">
            <a:extLst>
              <a:ext uri="{FF2B5EF4-FFF2-40B4-BE49-F238E27FC236}">
                <a16:creationId xmlns:a16="http://schemas.microsoft.com/office/drawing/2014/main" id="{86A1A61C-0D32-7239-B8E1-3FC19CD444A6}"/>
              </a:ext>
            </a:extLst>
          </p:cNvPr>
          <p:cNvGraphicFramePr>
            <a:graphicFrameLocks noGrp="1"/>
          </p:cNvGraphicFramePr>
          <p:nvPr>
            <p:extLst>
              <p:ext uri="{D42A27DB-BD31-4B8C-83A1-F6EECF244321}">
                <p14:modId xmlns:p14="http://schemas.microsoft.com/office/powerpoint/2010/main" val="946983745"/>
              </p:ext>
            </p:extLst>
          </p:nvPr>
        </p:nvGraphicFramePr>
        <p:xfrm>
          <a:off x="719139" y="1600200"/>
          <a:ext cx="10787062" cy="2651840"/>
        </p:xfrm>
        <a:graphic>
          <a:graphicData uri="http://schemas.openxmlformats.org/drawingml/2006/table">
            <a:tbl>
              <a:tblPr/>
              <a:tblGrid>
                <a:gridCol w="1751477">
                  <a:extLst>
                    <a:ext uri="{9D8B030D-6E8A-4147-A177-3AD203B41FA5}">
                      <a16:colId xmlns:a16="http://schemas.microsoft.com/office/drawing/2014/main" val="20000"/>
                    </a:ext>
                  </a:extLst>
                </a:gridCol>
                <a:gridCol w="1217123">
                  <a:extLst>
                    <a:ext uri="{9D8B030D-6E8A-4147-A177-3AD203B41FA5}">
                      <a16:colId xmlns:a16="http://schemas.microsoft.com/office/drawing/2014/main" val="20001"/>
                    </a:ext>
                  </a:extLst>
                </a:gridCol>
                <a:gridCol w="1279009">
                  <a:extLst>
                    <a:ext uri="{9D8B030D-6E8A-4147-A177-3AD203B41FA5}">
                      <a16:colId xmlns:a16="http://schemas.microsoft.com/office/drawing/2014/main" val="2212247124"/>
                    </a:ext>
                  </a:extLst>
                </a:gridCol>
                <a:gridCol w="979887">
                  <a:extLst>
                    <a:ext uri="{9D8B030D-6E8A-4147-A177-3AD203B41FA5}">
                      <a16:colId xmlns:a16="http://schemas.microsoft.com/office/drawing/2014/main" val="994680985"/>
                    </a:ext>
                  </a:extLst>
                </a:gridCol>
                <a:gridCol w="1320268">
                  <a:extLst>
                    <a:ext uri="{9D8B030D-6E8A-4147-A177-3AD203B41FA5}">
                      <a16:colId xmlns:a16="http://schemas.microsoft.com/office/drawing/2014/main" val="4120765717"/>
                    </a:ext>
                  </a:extLst>
                </a:gridCol>
                <a:gridCol w="1160097">
                  <a:extLst>
                    <a:ext uri="{9D8B030D-6E8A-4147-A177-3AD203B41FA5}">
                      <a16:colId xmlns:a16="http://schemas.microsoft.com/office/drawing/2014/main" val="2809098284"/>
                    </a:ext>
                  </a:extLst>
                </a:gridCol>
                <a:gridCol w="1525802">
                  <a:extLst>
                    <a:ext uri="{9D8B030D-6E8A-4147-A177-3AD203B41FA5}">
                      <a16:colId xmlns:a16="http://schemas.microsoft.com/office/drawing/2014/main" val="73830431"/>
                    </a:ext>
                  </a:extLst>
                </a:gridCol>
                <a:gridCol w="1553399">
                  <a:extLst>
                    <a:ext uri="{9D8B030D-6E8A-4147-A177-3AD203B41FA5}">
                      <a16:colId xmlns:a16="http://schemas.microsoft.com/office/drawing/2014/main" val="4079928793"/>
                    </a:ext>
                  </a:extLst>
                </a:gridCol>
              </a:tblGrid>
              <a:tr h="221042">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Agent</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Trial</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Phase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Patients, n</a:t>
                      </a:r>
                    </a:p>
                  </a:txBody>
                  <a:tcPr marL="121881" marR="121881" marT="45728" marB="45728" horzOverflow="overflow">
                    <a:lnL w="12700"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ORR, %</a:t>
                      </a:r>
                    </a:p>
                  </a:txBody>
                  <a:tcPr marL="121881" marR="121881" marT="45728" marB="45728" horzOverflow="overflow">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Median PFS, Mo</a:t>
                      </a:r>
                    </a:p>
                  </a:txBody>
                  <a:tcPr marL="121881" marR="121881" marT="45728" marB="45728" horzOverflow="overflow">
                    <a:lnL w="285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Median OS,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CRS, % </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Any Grade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NT, % </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Any Grade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Selinexor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II</a:t>
                      </a:r>
                      <a:endParaRPr kumimoji="0" lang="en-US" sz="1800" b="0" i="0" u="none" strike="noStrike" kern="1200" cap="none" normalizeH="0" baseline="30000" dirty="0">
                        <a:ln>
                          <a:noFill/>
                        </a:ln>
                        <a:solidFill>
                          <a:schemeClr val="bg1"/>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122</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bg1"/>
                          </a:solidFill>
                          <a:effectLst/>
                          <a:latin typeface="Calibri" panose="020F0502020204030204" pitchFamily="34" charset="0"/>
                        </a:rPr>
                        <a:t>26</a:t>
                      </a:r>
                    </a:p>
                  </a:txBody>
                  <a:tcPr marL="121881" marR="121881" marT="45728" marB="45728" anchor="ctr" horzOverflow="overflow">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112713" marR="0" lvl="0" indent="0" algn="ctr"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3.7</a:t>
                      </a:r>
                    </a:p>
                  </a:txBody>
                  <a:tcPr marL="121881" marR="121881" marT="45728" marB="45728" anchor="ctr" horzOverflow="overflow">
                    <a:lnL w="285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112713" marR="0" lvl="0" indent="0" algn="ctr"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8.6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112713" marR="0" lvl="0" indent="0" algn="ctr"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NA</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112713" marR="0" lvl="0" indent="0" algn="ctr"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NA</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94249">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Idecabtagene vicleucel</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II</a:t>
                      </a:r>
                      <a:endParaRPr kumimoji="0" lang="en-US" sz="1800" b="0" i="0" u="none" strike="noStrike" kern="1200" cap="none" normalizeH="0" baseline="30000" dirty="0">
                        <a:ln>
                          <a:noFill/>
                        </a:ln>
                        <a:solidFill>
                          <a:schemeClr val="bg1"/>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128</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kern="1200" cap="none" normalizeH="0" baseline="0" dirty="0">
                          <a:ln>
                            <a:noFill/>
                          </a:ln>
                          <a:solidFill>
                            <a:schemeClr val="bg1"/>
                          </a:solidFill>
                          <a:effectLst/>
                          <a:latin typeface="Calibri" panose="020F0502020204030204" pitchFamily="34" charset="0"/>
                          <a:ea typeface="+mn-ea"/>
                          <a:cs typeface="+mn-cs"/>
                        </a:rPr>
                        <a:t>73</a:t>
                      </a:r>
                    </a:p>
                  </a:txBody>
                  <a:tcPr marL="121881" marR="121881" marT="45728" marB="45728" anchor="ctr" horzOverflow="overflow">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1"/>
                    </a:solidFill>
                  </a:tcPr>
                </a:tc>
                <a:tc>
                  <a:txBody>
                    <a:bodyPr/>
                    <a:lstStyle/>
                    <a:p>
                      <a:pPr marL="112713" marR="0" lvl="0" indent="0" algn="ctr"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8.8</a:t>
                      </a:r>
                    </a:p>
                  </a:txBody>
                  <a:tcPr marL="121881" marR="121881" marT="45728" marB="45728" anchor="ctr" horzOverflow="overflow">
                    <a:lnL w="285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112713" marR="0" lvl="0" indent="0" algn="ctr"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24.8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112713" marR="0" lvl="0" indent="0" algn="ctr"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84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112713" marR="0" lvl="0" indent="0" algn="ctr"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r h="154060">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Ciltacabtagene autoleucel</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Ib/II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97</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kumimoji="0" lang="en-US" sz="1800" b="1" i="0" u="none" strike="noStrike" kern="1200" cap="none" normalizeH="0" baseline="0" dirty="0">
                          <a:ln>
                            <a:noFill/>
                          </a:ln>
                          <a:solidFill>
                            <a:schemeClr val="bg1"/>
                          </a:solidFill>
                          <a:effectLst/>
                          <a:latin typeface="Calibri" panose="020F0502020204030204" pitchFamily="34" charset="0"/>
                          <a:ea typeface="+mn-ea"/>
                          <a:cs typeface="+mn-cs"/>
                        </a:rPr>
                        <a:t>98</a:t>
                      </a:r>
                      <a:endParaRPr kumimoji="0" lang="en-US" sz="1800" b="0" i="0" u="none" strike="noStrike" kern="1200" cap="none" normalizeH="0" baseline="0" dirty="0">
                        <a:ln>
                          <a:noFill/>
                        </a:ln>
                        <a:solidFill>
                          <a:schemeClr val="bg1"/>
                        </a:solidFill>
                        <a:effectLst/>
                        <a:latin typeface="Calibri" panose="020F0502020204030204" pitchFamily="34" charset="0"/>
                        <a:ea typeface="+mn-ea"/>
                        <a:cs typeface="+mn-cs"/>
                      </a:endParaRP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112713" marR="0" lvl="0" indent="0" algn="ctr"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NR</a:t>
                      </a:r>
                    </a:p>
                  </a:txBody>
                  <a:tcPr marL="121881" marR="121881" marT="45728" marB="45728" anchor="ctr" horzOverflow="overflow">
                    <a:lnL w="285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NR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  95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  22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186779352"/>
                  </a:ext>
                </a:extLst>
              </a:tr>
              <a:tr h="154060">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Teclistamab</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I/II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165</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algn="ctr"/>
                      <a:r>
                        <a:rPr kumimoji="0" lang="en-US" sz="1800" b="1" i="0" u="none" strike="noStrike" kern="1200" cap="none" normalizeH="0" baseline="0" dirty="0">
                          <a:ln>
                            <a:noFill/>
                          </a:ln>
                          <a:solidFill>
                            <a:schemeClr val="bg1"/>
                          </a:solidFill>
                          <a:effectLst/>
                          <a:latin typeface="Calibri" panose="020F0502020204030204" pitchFamily="34" charset="0"/>
                          <a:ea typeface="+mn-ea"/>
                          <a:cs typeface="+mn-cs"/>
                        </a:rPr>
                        <a:t>63</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marL="112713" marR="0" lvl="0" indent="0" algn="ctr"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11.3</a:t>
                      </a:r>
                    </a:p>
                  </a:txBody>
                  <a:tcPr marL="121881" marR="121881" marT="45728" marB="45728" anchor="ctr" horzOverflow="overflow">
                    <a:lnL w="28575"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algn="ct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18.3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algn="ct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72.1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algn="ctr"/>
                      <a:r>
                        <a:rPr kumimoji="0" lang="en-US" sz="1800" b="0" i="0" u="none" strike="noStrike" kern="1200" cap="none" normalizeH="0" baseline="0" dirty="0">
                          <a:ln>
                            <a:noFill/>
                          </a:ln>
                          <a:solidFill>
                            <a:schemeClr val="bg1"/>
                          </a:solidFill>
                          <a:effectLst/>
                          <a:latin typeface="Calibri" panose="020F0502020204030204" pitchFamily="34" charset="0"/>
                          <a:ea typeface="+mn-ea"/>
                          <a:cs typeface="+mn-cs"/>
                        </a:rPr>
                        <a:t>14.5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3850199333"/>
                  </a:ext>
                </a:extLst>
              </a:tr>
            </a:tbl>
          </a:graphicData>
        </a:graphic>
      </p:graphicFrame>
      <p:sp>
        <p:nvSpPr>
          <p:cNvPr id="3" name="Text Box 15">
            <a:extLst>
              <a:ext uri="{FF2B5EF4-FFF2-40B4-BE49-F238E27FC236}">
                <a16:creationId xmlns:a16="http://schemas.microsoft.com/office/drawing/2014/main" id="{485F0B71-E6A4-A54D-6324-890A60589494}"/>
              </a:ext>
            </a:extLst>
          </p:cNvPr>
          <p:cNvSpPr txBox="1">
            <a:spLocks noChangeArrowheads="1"/>
          </p:cNvSpPr>
          <p:nvPr/>
        </p:nvSpPr>
        <p:spPr bwMode="auto">
          <a:xfrm>
            <a:off x="451029" y="63935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altLang="en-US" sz="1200" b="0" i="0" u="none" strike="noStrike" kern="1200" cap="none" spc="-10" normalizeH="0" baseline="0" noProof="0" dirty="0">
                <a:ln>
                  <a:noFill/>
                </a:ln>
                <a:solidFill>
                  <a:schemeClr val="bg2"/>
                </a:solidFill>
                <a:effectLst/>
                <a:uLnTx/>
                <a:uFillTx/>
                <a:latin typeface="Calibri" panose="020F0502020204030204" pitchFamily="34" charset="0"/>
                <a:ea typeface="+mn-ea"/>
                <a:cs typeface="+mn-cs"/>
              </a:rPr>
              <a:t>Mailankody. NEJM. 2022;387:558. Moreau. NEJM. 2022;387:495. </a:t>
            </a:r>
          </a:p>
        </p:txBody>
      </p:sp>
    </p:spTree>
    <p:extLst>
      <p:ext uri="{BB962C8B-B14F-4D97-AF65-F5344CB8AC3E}">
        <p14:creationId xmlns:p14="http://schemas.microsoft.com/office/powerpoint/2010/main" val="31403750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938611-EBA2-4AE9-B20D-0E21BC92EAF9}"/>
              </a:ext>
            </a:extLst>
          </p:cNvPr>
          <p:cNvSpPr>
            <a:spLocks noGrp="1"/>
          </p:cNvSpPr>
          <p:nvPr>
            <p:ph type="title"/>
          </p:nvPr>
        </p:nvSpPr>
        <p:spPr/>
        <p:txBody>
          <a:bodyPr/>
          <a:lstStyle/>
          <a:p>
            <a:r>
              <a:rPr lang="en-US" dirty="0"/>
              <a:t>Immunotherapy Era in Multiple Myeloma</a:t>
            </a:r>
          </a:p>
        </p:txBody>
      </p:sp>
      <p:sp>
        <p:nvSpPr>
          <p:cNvPr id="7" name="Content Placeholder 6">
            <a:extLst>
              <a:ext uri="{FF2B5EF4-FFF2-40B4-BE49-F238E27FC236}">
                <a16:creationId xmlns:a16="http://schemas.microsoft.com/office/drawing/2014/main" id="{14E008C6-AFE6-6E3A-0E77-360F3F82782B}"/>
              </a:ext>
            </a:extLst>
          </p:cNvPr>
          <p:cNvSpPr>
            <a:spLocks noGrp="1"/>
          </p:cNvSpPr>
          <p:nvPr>
            <p:ph idx="1"/>
          </p:nvPr>
        </p:nvSpPr>
        <p:spPr>
          <a:xfrm>
            <a:off x="604676" y="2504661"/>
            <a:ext cx="4504038" cy="3659071"/>
          </a:xfrm>
        </p:spPr>
        <p:txBody>
          <a:bodyPr/>
          <a:lstStyle/>
          <a:p>
            <a:pPr>
              <a:lnSpc>
                <a:spcPct val="89000"/>
              </a:lnSpc>
              <a:spcBef>
                <a:spcPts val="0"/>
              </a:spcBef>
            </a:pPr>
            <a:r>
              <a:rPr lang="en-US" sz="2000" b="1" dirty="0"/>
              <a:t>Antibody–drug conjugate</a:t>
            </a:r>
          </a:p>
          <a:p>
            <a:pPr lvl="1">
              <a:lnSpc>
                <a:spcPct val="89000"/>
              </a:lnSpc>
              <a:spcBef>
                <a:spcPts val="0"/>
              </a:spcBef>
            </a:pPr>
            <a:r>
              <a:rPr lang="en-US" sz="1800" dirty="0"/>
              <a:t>Belantamab mafodotin-blmf</a:t>
            </a:r>
          </a:p>
          <a:p>
            <a:pPr lvl="0">
              <a:lnSpc>
                <a:spcPct val="89000"/>
              </a:lnSpc>
              <a:spcBef>
                <a:spcPts val="0"/>
              </a:spcBef>
            </a:pPr>
            <a:r>
              <a:rPr lang="en-US" sz="2000" b="1" noProof="0" dirty="0"/>
              <a:t>BCMA-directed CAR T-cell therapy</a:t>
            </a:r>
          </a:p>
          <a:p>
            <a:pPr lvl="1">
              <a:lnSpc>
                <a:spcPct val="89000"/>
              </a:lnSpc>
              <a:spcBef>
                <a:spcPts val="0"/>
              </a:spcBef>
            </a:pPr>
            <a:r>
              <a:rPr lang="en-US" sz="1800" noProof="0" dirty="0"/>
              <a:t>Idecabtagene vicleucel </a:t>
            </a:r>
          </a:p>
          <a:p>
            <a:pPr lvl="1">
              <a:lnSpc>
                <a:spcPct val="89000"/>
              </a:lnSpc>
              <a:spcBef>
                <a:spcPts val="0"/>
              </a:spcBef>
            </a:pPr>
            <a:r>
              <a:rPr lang="en-US" sz="1800" noProof="0" dirty="0"/>
              <a:t>Ciltacabtagene autoleucel </a:t>
            </a:r>
          </a:p>
          <a:p>
            <a:pPr>
              <a:lnSpc>
                <a:spcPct val="89000"/>
              </a:lnSpc>
              <a:spcBef>
                <a:spcPts val="0"/>
              </a:spcBef>
            </a:pPr>
            <a:r>
              <a:rPr lang="en-US" sz="2000" b="1" dirty="0"/>
              <a:t>Bispecific antibodies</a:t>
            </a:r>
          </a:p>
          <a:p>
            <a:pPr>
              <a:lnSpc>
                <a:spcPct val="89000"/>
              </a:lnSpc>
              <a:spcBef>
                <a:spcPts val="0"/>
              </a:spcBef>
            </a:pPr>
            <a:r>
              <a:rPr lang="en-US" sz="2000" b="1" dirty="0"/>
              <a:t>Naked antibodies</a:t>
            </a:r>
          </a:p>
          <a:p>
            <a:pPr>
              <a:lnSpc>
                <a:spcPct val="89000"/>
              </a:lnSpc>
              <a:spcBef>
                <a:spcPts val="0"/>
              </a:spcBef>
            </a:pPr>
            <a:r>
              <a:rPr lang="en-US" sz="2000" b="1" dirty="0"/>
              <a:t>Multiple targets</a:t>
            </a:r>
          </a:p>
          <a:p>
            <a:pPr lvl="1">
              <a:lnSpc>
                <a:spcPct val="89000"/>
              </a:lnSpc>
              <a:spcBef>
                <a:spcPts val="0"/>
              </a:spcBef>
              <a:spcAft>
                <a:spcPts val="0"/>
              </a:spcAft>
            </a:pPr>
            <a:r>
              <a:rPr lang="en-US" sz="1800" dirty="0"/>
              <a:t>BCMA</a:t>
            </a:r>
          </a:p>
          <a:p>
            <a:pPr lvl="1">
              <a:lnSpc>
                <a:spcPct val="89000"/>
              </a:lnSpc>
              <a:spcBef>
                <a:spcPts val="0"/>
              </a:spcBef>
              <a:spcAft>
                <a:spcPts val="0"/>
              </a:spcAft>
            </a:pPr>
            <a:r>
              <a:rPr lang="en-US" sz="1800" dirty="0"/>
              <a:t>GPRC5D</a:t>
            </a:r>
          </a:p>
          <a:p>
            <a:pPr lvl="1">
              <a:lnSpc>
                <a:spcPct val="89000"/>
              </a:lnSpc>
              <a:spcBef>
                <a:spcPts val="0"/>
              </a:spcBef>
              <a:spcAft>
                <a:spcPts val="0"/>
              </a:spcAft>
            </a:pPr>
            <a:r>
              <a:rPr lang="en-US" sz="1800" dirty="0"/>
              <a:t>FcHR5</a:t>
            </a:r>
          </a:p>
          <a:p>
            <a:pPr lvl="1">
              <a:lnSpc>
                <a:spcPct val="89000"/>
              </a:lnSpc>
              <a:spcBef>
                <a:spcPts val="0"/>
              </a:spcBef>
              <a:spcAft>
                <a:spcPts val="0"/>
              </a:spcAft>
            </a:pPr>
            <a:r>
              <a:rPr lang="en-US" sz="1800" dirty="0"/>
              <a:t>SLAMF7</a:t>
            </a:r>
            <a:endParaRPr lang="en-US" sz="1800" noProof="0" dirty="0"/>
          </a:p>
          <a:p>
            <a:pPr lvl="1">
              <a:lnSpc>
                <a:spcPct val="89000"/>
              </a:lnSpc>
              <a:spcBef>
                <a:spcPts val="0"/>
              </a:spcBef>
            </a:pPr>
            <a:endParaRPr lang="en-US" sz="2000" dirty="0"/>
          </a:p>
        </p:txBody>
      </p:sp>
      <p:sp>
        <p:nvSpPr>
          <p:cNvPr id="16" name="Text Box 15">
            <a:extLst>
              <a:ext uri="{FF2B5EF4-FFF2-40B4-BE49-F238E27FC236}">
                <a16:creationId xmlns:a16="http://schemas.microsoft.com/office/drawing/2014/main" id="{6A6B3D11-A3C4-4F57-B8AF-30E4AACC1B2C}"/>
              </a:ext>
            </a:extLst>
          </p:cNvPr>
          <p:cNvSpPr txBox="1">
            <a:spLocks noChangeArrowheads="1"/>
          </p:cNvSpPr>
          <p:nvPr/>
        </p:nvSpPr>
        <p:spPr bwMode="auto">
          <a:xfrm>
            <a:off x="451029" y="6393527"/>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altLang="en-US" sz="1200" b="0" i="0" u="none" strike="noStrike" kern="1200" cap="none" spc="-10" normalizeH="0" baseline="0" noProof="0" dirty="0">
                <a:ln>
                  <a:noFill/>
                </a:ln>
                <a:solidFill>
                  <a:schemeClr val="bg2"/>
                </a:solidFill>
                <a:effectLst/>
                <a:uLnTx/>
                <a:uFillTx/>
                <a:latin typeface="Calibri" panose="020F0502020204030204" pitchFamily="34" charset="0"/>
                <a:ea typeface="+mn-ea"/>
                <a:cs typeface="+mn-cs"/>
              </a:rPr>
              <a:t>Cho. Front Immunol. 2018;9:1821. </a:t>
            </a:r>
            <a:r>
              <a:rPr lang="en-US" altLang="en-US" sz="1200" b="0" dirty="0">
                <a:solidFill>
                  <a:schemeClr val="bg2"/>
                </a:solidFill>
                <a:latin typeface="Calibri" panose="020F0502020204030204" pitchFamily="34" charset="0"/>
              </a:rPr>
              <a:t>Su. J Hematol Oncol. 2021;14:115.</a:t>
            </a:r>
            <a:r>
              <a:rPr kumimoji="0" lang="fr-FR" altLang="en-US" sz="1200" b="0" i="0" u="none" strike="noStrike" kern="1200" cap="none" spc="-10" normalizeH="0" baseline="0" noProof="0" dirty="0">
                <a:ln>
                  <a:noFill/>
                </a:ln>
                <a:solidFill>
                  <a:schemeClr val="bg2"/>
                </a:solidFill>
                <a:effectLst/>
                <a:uLnTx/>
                <a:uFillTx/>
                <a:latin typeface="Calibri" panose="020F0502020204030204" pitchFamily="34" charset="0"/>
                <a:ea typeface="+mn-ea"/>
                <a:cs typeface="+mn-cs"/>
              </a:rPr>
              <a:t> T</a:t>
            </a:r>
            <a:r>
              <a:rPr kumimoji="0" lang="en-US" altLang="en-US" sz="1200" b="0" i="0" u="none" strike="noStrike" kern="1200" cap="none" spc="-10" normalizeH="0" baseline="0" noProof="0" dirty="0">
                <a:ln>
                  <a:noFill/>
                </a:ln>
                <a:solidFill>
                  <a:schemeClr val="bg2"/>
                </a:solidFill>
                <a:effectLst/>
                <a:uLnTx/>
                <a:uFillTx/>
                <a:latin typeface="Calibri" panose="020F0502020204030204" pitchFamily="34" charset="0"/>
                <a:ea typeface="+mn-ea"/>
                <a:cs typeface="+mn-cs"/>
              </a:rPr>
              <a:t>ai. Expert Opin Biol Ther. 2019;19:1143.</a:t>
            </a:r>
          </a:p>
        </p:txBody>
      </p:sp>
      <p:sp>
        <p:nvSpPr>
          <p:cNvPr id="12" name="TextBox 11">
            <a:extLst>
              <a:ext uri="{FF2B5EF4-FFF2-40B4-BE49-F238E27FC236}">
                <a16:creationId xmlns:a16="http://schemas.microsoft.com/office/drawing/2014/main" id="{721AF7ED-8CA4-44B6-8EF4-BE0A484E6946}"/>
              </a:ext>
            </a:extLst>
          </p:cNvPr>
          <p:cNvSpPr txBox="1"/>
          <p:nvPr/>
        </p:nvSpPr>
        <p:spPr>
          <a:xfrm>
            <a:off x="5867164" y="5588210"/>
            <a:ext cx="2254602" cy="707886"/>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Antibody–Drug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Conjugates</a:t>
            </a:r>
          </a:p>
        </p:txBody>
      </p:sp>
      <p:sp>
        <p:nvSpPr>
          <p:cNvPr id="22" name="TextBox 21">
            <a:extLst>
              <a:ext uri="{FF2B5EF4-FFF2-40B4-BE49-F238E27FC236}">
                <a16:creationId xmlns:a16="http://schemas.microsoft.com/office/drawing/2014/main" id="{61DD7F87-4678-4FEB-8387-63C1A8E93BE7}"/>
              </a:ext>
            </a:extLst>
          </p:cNvPr>
          <p:cNvSpPr txBox="1"/>
          <p:nvPr/>
        </p:nvSpPr>
        <p:spPr>
          <a:xfrm>
            <a:off x="5304206" y="4375855"/>
            <a:ext cx="1519714" cy="523220"/>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Cytotoxic Payload Released Into Cell</a:t>
            </a:r>
          </a:p>
        </p:txBody>
      </p:sp>
      <p:sp>
        <p:nvSpPr>
          <p:cNvPr id="57" name="TextBox 56">
            <a:extLst>
              <a:ext uri="{FF2B5EF4-FFF2-40B4-BE49-F238E27FC236}">
                <a16:creationId xmlns:a16="http://schemas.microsoft.com/office/drawing/2014/main" id="{CD003CE9-54D1-4710-858B-0CA59903C4DD}"/>
              </a:ext>
            </a:extLst>
          </p:cNvPr>
          <p:cNvSpPr txBox="1"/>
          <p:nvPr/>
        </p:nvSpPr>
        <p:spPr>
          <a:xfrm>
            <a:off x="4902206" y="1261559"/>
            <a:ext cx="3206537" cy="400110"/>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CAR T-Cells</a:t>
            </a:r>
          </a:p>
        </p:txBody>
      </p:sp>
      <p:sp>
        <p:nvSpPr>
          <p:cNvPr id="58" name="TextBox 57">
            <a:extLst>
              <a:ext uri="{FF2B5EF4-FFF2-40B4-BE49-F238E27FC236}">
                <a16:creationId xmlns:a16="http://schemas.microsoft.com/office/drawing/2014/main" id="{E06DC7A9-AA69-48DA-89D7-80BA75028856}"/>
              </a:ext>
            </a:extLst>
          </p:cNvPr>
          <p:cNvSpPr txBox="1"/>
          <p:nvPr/>
        </p:nvSpPr>
        <p:spPr>
          <a:xfrm>
            <a:off x="8474312" y="1284086"/>
            <a:ext cx="3206537" cy="400110"/>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Bispecific T-Cell Engagers</a:t>
            </a:r>
          </a:p>
        </p:txBody>
      </p:sp>
      <p:grpSp>
        <p:nvGrpSpPr>
          <p:cNvPr id="60" name="Group 59">
            <a:extLst>
              <a:ext uri="{FF2B5EF4-FFF2-40B4-BE49-F238E27FC236}">
                <a16:creationId xmlns:a16="http://schemas.microsoft.com/office/drawing/2014/main" id="{5A326020-58BF-4096-97E6-3E93F1278D47}"/>
              </a:ext>
            </a:extLst>
          </p:cNvPr>
          <p:cNvGrpSpPr/>
          <p:nvPr/>
        </p:nvGrpSpPr>
        <p:grpSpPr>
          <a:xfrm>
            <a:off x="4576391" y="3050924"/>
            <a:ext cx="3785537" cy="1360539"/>
            <a:chOff x="4029834" y="4538364"/>
            <a:chExt cx="3785537" cy="1360539"/>
          </a:xfrm>
        </p:grpSpPr>
        <p:grpSp>
          <p:nvGrpSpPr>
            <p:cNvPr id="154" name="Group 153">
              <a:extLst>
                <a:ext uri="{FF2B5EF4-FFF2-40B4-BE49-F238E27FC236}">
                  <a16:creationId xmlns:a16="http://schemas.microsoft.com/office/drawing/2014/main" id="{0EED69FF-935E-4789-BB3C-D571D265D8A9}"/>
                </a:ext>
              </a:extLst>
            </p:cNvPr>
            <p:cNvGrpSpPr/>
            <p:nvPr/>
          </p:nvGrpSpPr>
          <p:grpSpPr>
            <a:xfrm>
              <a:off x="6102136" y="4538364"/>
              <a:ext cx="1713235" cy="1360539"/>
              <a:chOff x="6134046" y="4265556"/>
              <a:chExt cx="1713235" cy="1360539"/>
            </a:xfrm>
          </p:grpSpPr>
          <p:grpSp>
            <p:nvGrpSpPr>
              <p:cNvPr id="157" name="Group 156">
                <a:extLst>
                  <a:ext uri="{FF2B5EF4-FFF2-40B4-BE49-F238E27FC236}">
                    <a16:creationId xmlns:a16="http://schemas.microsoft.com/office/drawing/2014/main" id="{0A92AC42-9FDF-40A7-8247-9D5BF72825F3}"/>
                  </a:ext>
                </a:extLst>
              </p:cNvPr>
              <p:cNvGrpSpPr/>
              <p:nvPr/>
            </p:nvGrpSpPr>
            <p:grpSpPr>
              <a:xfrm>
                <a:off x="6134046" y="4515334"/>
                <a:ext cx="1713235" cy="1110761"/>
                <a:chOff x="2105843" y="3329608"/>
                <a:chExt cx="1713235" cy="1110761"/>
              </a:xfrm>
            </p:grpSpPr>
            <p:sp>
              <p:nvSpPr>
                <p:cNvPr id="162" name="Freeform 67">
                  <a:extLst>
                    <a:ext uri="{FF2B5EF4-FFF2-40B4-BE49-F238E27FC236}">
                      <a16:creationId xmlns:a16="http://schemas.microsoft.com/office/drawing/2014/main" id="{2635EB27-D68F-4BF1-A2FA-FA982DCAA29D}"/>
                    </a:ext>
                  </a:extLst>
                </p:cNvPr>
                <p:cNvSpPr/>
                <p:nvPr/>
              </p:nvSpPr>
              <p:spPr bwMode="auto">
                <a:xfrm rot="5710343">
                  <a:off x="2407080" y="3028371"/>
                  <a:ext cx="1110761" cy="1713235"/>
                </a:xfrm>
                <a:custGeom>
                  <a:avLst/>
                  <a:gdLst>
                    <a:gd name="connsiteX0" fmla="*/ 115888 w 1040210"/>
                    <a:gd name="connsiteY0" fmla="*/ 384969 h 1144985"/>
                    <a:gd name="connsiteX1" fmla="*/ 123032 w 1040210"/>
                    <a:gd name="connsiteY1" fmla="*/ 330201 h 1144985"/>
                    <a:gd name="connsiteX2" fmla="*/ 103982 w 1040210"/>
                    <a:gd name="connsiteY2" fmla="*/ 265907 h 1144985"/>
                    <a:gd name="connsiteX3" fmla="*/ 89694 w 1040210"/>
                    <a:gd name="connsiteY3" fmla="*/ 218282 h 1144985"/>
                    <a:gd name="connsiteX4" fmla="*/ 125413 w 1040210"/>
                    <a:gd name="connsiteY4" fmla="*/ 213519 h 1144985"/>
                    <a:gd name="connsiteX5" fmla="*/ 180182 w 1040210"/>
                    <a:gd name="connsiteY5" fmla="*/ 246857 h 1144985"/>
                    <a:gd name="connsiteX6" fmla="*/ 227807 w 1040210"/>
                    <a:gd name="connsiteY6" fmla="*/ 270669 h 1144985"/>
                    <a:gd name="connsiteX7" fmla="*/ 244475 w 1040210"/>
                    <a:gd name="connsiteY7" fmla="*/ 273051 h 1144985"/>
                    <a:gd name="connsiteX8" fmla="*/ 318294 w 1040210"/>
                    <a:gd name="connsiteY8" fmla="*/ 232569 h 1144985"/>
                    <a:gd name="connsiteX9" fmla="*/ 449263 w 1040210"/>
                    <a:gd name="connsiteY9" fmla="*/ 184944 h 1144985"/>
                    <a:gd name="connsiteX10" fmla="*/ 539750 w 1040210"/>
                    <a:gd name="connsiteY10" fmla="*/ 184944 h 1144985"/>
                    <a:gd name="connsiteX11" fmla="*/ 601663 w 1040210"/>
                    <a:gd name="connsiteY11" fmla="*/ 118269 h 1144985"/>
                    <a:gd name="connsiteX12" fmla="*/ 646907 w 1040210"/>
                    <a:gd name="connsiteY12" fmla="*/ 34926 h 1144985"/>
                    <a:gd name="connsiteX13" fmla="*/ 718344 w 1040210"/>
                    <a:gd name="connsiteY13" fmla="*/ 3969 h 1144985"/>
                    <a:gd name="connsiteX14" fmla="*/ 758825 w 1040210"/>
                    <a:gd name="connsiteY14" fmla="*/ 11113 h 1144985"/>
                    <a:gd name="connsiteX15" fmla="*/ 763588 w 1040210"/>
                    <a:gd name="connsiteY15" fmla="*/ 70644 h 1144985"/>
                    <a:gd name="connsiteX16" fmla="*/ 799307 w 1040210"/>
                    <a:gd name="connsiteY16" fmla="*/ 130176 h 1144985"/>
                    <a:gd name="connsiteX17" fmla="*/ 837407 w 1040210"/>
                    <a:gd name="connsiteY17" fmla="*/ 158751 h 1144985"/>
                    <a:gd name="connsiteX18" fmla="*/ 920750 w 1040210"/>
                    <a:gd name="connsiteY18" fmla="*/ 158751 h 1144985"/>
                    <a:gd name="connsiteX19" fmla="*/ 965994 w 1040210"/>
                    <a:gd name="connsiteY19" fmla="*/ 175419 h 1144985"/>
                    <a:gd name="connsiteX20" fmla="*/ 968375 w 1040210"/>
                    <a:gd name="connsiteY20" fmla="*/ 215901 h 1144985"/>
                    <a:gd name="connsiteX21" fmla="*/ 946944 w 1040210"/>
                    <a:gd name="connsiteY21" fmla="*/ 275432 h 1144985"/>
                    <a:gd name="connsiteX22" fmla="*/ 946944 w 1040210"/>
                    <a:gd name="connsiteY22" fmla="*/ 334963 h 1144985"/>
                    <a:gd name="connsiteX23" fmla="*/ 982663 w 1040210"/>
                    <a:gd name="connsiteY23" fmla="*/ 401638 h 1144985"/>
                    <a:gd name="connsiteX24" fmla="*/ 1008857 w 1040210"/>
                    <a:gd name="connsiteY24" fmla="*/ 523082 h 1144985"/>
                    <a:gd name="connsiteX25" fmla="*/ 999332 w 1040210"/>
                    <a:gd name="connsiteY25" fmla="*/ 727869 h 1144985"/>
                    <a:gd name="connsiteX26" fmla="*/ 989807 w 1040210"/>
                    <a:gd name="connsiteY26" fmla="*/ 765969 h 1144985"/>
                    <a:gd name="connsiteX27" fmla="*/ 1006475 w 1040210"/>
                    <a:gd name="connsiteY27" fmla="*/ 811213 h 1144985"/>
                    <a:gd name="connsiteX28" fmla="*/ 1039813 w 1040210"/>
                    <a:gd name="connsiteY28" fmla="*/ 856457 h 1144985"/>
                    <a:gd name="connsiteX29" fmla="*/ 1004094 w 1040210"/>
                    <a:gd name="connsiteY29" fmla="*/ 899319 h 1144985"/>
                    <a:gd name="connsiteX30" fmla="*/ 937419 w 1040210"/>
                    <a:gd name="connsiteY30" fmla="*/ 908844 h 1144985"/>
                    <a:gd name="connsiteX31" fmla="*/ 885032 w 1040210"/>
                    <a:gd name="connsiteY31" fmla="*/ 915988 h 1144985"/>
                    <a:gd name="connsiteX32" fmla="*/ 851694 w 1040210"/>
                    <a:gd name="connsiteY32" fmla="*/ 949326 h 1144985"/>
                    <a:gd name="connsiteX33" fmla="*/ 763588 w 1040210"/>
                    <a:gd name="connsiteY33" fmla="*/ 999332 h 1144985"/>
                    <a:gd name="connsiteX34" fmla="*/ 699294 w 1040210"/>
                    <a:gd name="connsiteY34" fmla="*/ 1068388 h 1144985"/>
                    <a:gd name="connsiteX35" fmla="*/ 658813 w 1040210"/>
                    <a:gd name="connsiteY35" fmla="*/ 1082676 h 1144985"/>
                    <a:gd name="connsiteX36" fmla="*/ 604044 w 1040210"/>
                    <a:gd name="connsiteY36" fmla="*/ 1051719 h 1144985"/>
                    <a:gd name="connsiteX37" fmla="*/ 573088 w 1040210"/>
                    <a:gd name="connsiteY37" fmla="*/ 1058863 h 1144985"/>
                    <a:gd name="connsiteX38" fmla="*/ 494507 w 1040210"/>
                    <a:gd name="connsiteY38" fmla="*/ 1120776 h 1144985"/>
                    <a:gd name="connsiteX39" fmla="*/ 461169 w 1040210"/>
                    <a:gd name="connsiteY39" fmla="*/ 1137444 h 1144985"/>
                    <a:gd name="connsiteX40" fmla="*/ 413544 w 1040210"/>
                    <a:gd name="connsiteY40" fmla="*/ 1075532 h 1144985"/>
                    <a:gd name="connsiteX41" fmla="*/ 332582 w 1040210"/>
                    <a:gd name="connsiteY41" fmla="*/ 1006476 h 1144985"/>
                    <a:gd name="connsiteX42" fmla="*/ 268288 w 1040210"/>
                    <a:gd name="connsiteY42" fmla="*/ 1027907 h 1144985"/>
                    <a:gd name="connsiteX43" fmla="*/ 237332 w 1040210"/>
                    <a:gd name="connsiteY43" fmla="*/ 996951 h 1144985"/>
                    <a:gd name="connsiteX44" fmla="*/ 225425 w 1040210"/>
                    <a:gd name="connsiteY44" fmla="*/ 961232 h 1144985"/>
                    <a:gd name="connsiteX45" fmla="*/ 184944 w 1040210"/>
                    <a:gd name="connsiteY45" fmla="*/ 942182 h 1144985"/>
                    <a:gd name="connsiteX46" fmla="*/ 123032 w 1040210"/>
                    <a:gd name="connsiteY46" fmla="*/ 865982 h 1144985"/>
                    <a:gd name="connsiteX47" fmla="*/ 84932 w 1040210"/>
                    <a:gd name="connsiteY47" fmla="*/ 770732 h 1144985"/>
                    <a:gd name="connsiteX48" fmla="*/ 77788 w 1040210"/>
                    <a:gd name="connsiteY48" fmla="*/ 718344 h 1144985"/>
                    <a:gd name="connsiteX49" fmla="*/ 53975 w 1040210"/>
                    <a:gd name="connsiteY49" fmla="*/ 654051 h 1144985"/>
                    <a:gd name="connsiteX50" fmla="*/ 6350 w 1040210"/>
                    <a:gd name="connsiteY50" fmla="*/ 534988 h 1144985"/>
                    <a:gd name="connsiteX51" fmla="*/ 15875 w 1040210"/>
                    <a:gd name="connsiteY51" fmla="*/ 423069 h 1144985"/>
                    <a:gd name="connsiteX52" fmla="*/ 34925 w 1040210"/>
                    <a:gd name="connsiteY52" fmla="*/ 384969 h 1144985"/>
                    <a:gd name="connsiteX53" fmla="*/ 20638 w 1040210"/>
                    <a:gd name="connsiteY53" fmla="*/ 330201 h 1144985"/>
                    <a:gd name="connsiteX54" fmla="*/ 39688 w 1040210"/>
                    <a:gd name="connsiteY54" fmla="*/ 313532 h 1144985"/>
                    <a:gd name="connsiteX55" fmla="*/ 111125 w 1040210"/>
                    <a:gd name="connsiteY55" fmla="*/ 323057 h 1144985"/>
                    <a:gd name="connsiteX56" fmla="*/ 123032 w 1040210"/>
                    <a:gd name="connsiteY56" fmla="*/ 330201 h 1144985"/>
                    <a:gd name="connsiteX0" fmla="*/ 111450 w 1035378"/>
                    <a:gd name="connsiteY0" fmla="*/ 387266 h 1142188"/>
                    <a:gd name="connsiteX1" fmla="*/ 118594 w 1035378"/>
                    <a:gd name="connsiteY1" fmla="*/ 332498 h 1142188"/>
                    <a:gd name="connsiteX2" fmla="*/ 99544 w 1035378"/>
                    <a:gd name="connsiteY2" fmla="*/ 268204 h 1142188"/>
                    <a:gd name="connsiteX3" fmla="*/ 85256 w 1035378"/>
                    <a:gd name="connsiteY3" fmla="*/ 220579 h 1142188"/>
                    <a:gd name="connsiteX4" fmla="*/ 120975 w 1035378"/>
                    <a:gd name="connsiteY4" fmla="*/ 215816 h 1142188"/>
                    <a:gd name="connsiteX5" fmla="*/ 175744 w 1035378"/>
                    <a:gd name="connsiteY5" fmla="*/ 249154 h 1142188"/>
                    <a:gd name="connsiteX6" fmla="*/ 223369 w 1035378"/>
                    <a:gd name="connsiteY6" fmla="*/ 272966 h 1142188"/>
                    <a:gd name="connsiteX7" fmla="*/ 240037 w 1035378"/>
                    <a:gd name="connsiteY7" fmla="*/ 275348 h 1142188"/>
                    <a:gd name="connsiteX8" fmla="*/ 313856 w 1035378"/>
                    <a:gd name="connsiteY8" fmla="*/ 234866 h 1142188"/>
                    <a:gd name="connsiteX9" fmla="*/ 444825 w 1035378"/>
                    <a:gd name="connsiteY9" fmla="*/ 187241 h 1142188"/>
                    <a:gd name="connsiteX10" fmla="*/ 535312 w 1035378"/>
                    <a:gd name="connsiteY10" fmla="*/ 187241 h 1142188"/>
                    <a:gd name="connsiteX11" fmla="*/ 597225 w 1035378"/>
                    <a:gd name="connsiteY11" fmla="*/ 120566 h 1142188"/>
                    <a:gd name="connsiteX12" fmla="*/ 677103 w 1035378"/>
                    <a:gd name="connsiteY12" fmla="*/ 89487 h 1142188"/>
                    <a:gd name="connsiteX13" fmla="*/ 713906 w 1035378"/>
                    <a:gd name="connsiteY13" fmla="*/ 6266 h 1142188"/>
                    <a:gd name="connsiteX14" fmla="*/ 754387 w 1035378"/>
                    <a:gd name="connsiteY14" fmla="*/ 13410 h 1142188"/>
                    <a:gd name="connsiteX15" fmla="*/ 759150 w 1035378"/>
                    <a:gd name="connsiteY15" fmla="*/ 72941 h 1142188"/>
                    <a:gd name="connsiteX16" fmla="*/ 794869 w 1035378"/>
                    <a:gd name="connsiteY16" fmla="*/ 132473 h 1142188"/>
                    <a:gd name="connsiteX17" fmla="*/ 832969 w 1035378"/>
                    <a:gd name="connsiteY17" fmla="*/ 161048 h 1142188"/>
                    <a:gd name="connsiteX18" fmla="*/ 916312 w 1035378"/>
                    <a:gd name="connsiteY18" fmla="*/ 161048 h 1142188"/>
                    <a:gd name="connsiteX19" fmla="*/ 961556 w 1035378"/>
                    <a:gd name="connsiteY19" fmla="*/ 177716 h 1142188"/>
                    <a:gd name="connsiteX20" fmla="*/ 963937 w 1035378"/>
                    <a:gd name="connsiteY20" fmla="*/ 218198 h 1142188"/>
                    <a:gd name="connsiteX21" fmla="*/ 942506 w 1035378"/>
                    <a:gd name="connsiteY21" fmla="*/ 277729 h 1142188"/>
                    <a:gd name="connsiteX22" fmla="*/ 942506 w 1035378"/>
                    <a:gd name="connsiteY22" fmla="*/ 337260 h 1142188"/>
                    <a:gd name="connsiteX23" fmla="*/ 978225 w 1035378"/>
                    <a:gd name="connsiteY23" fmla="*/ 403935 h 1142188"/>
                    <a:gd name="connsiteX24" fmla="*/ 1004419 w 1035378"/>
                    <a:gd name="connsiteY24" fmla="*/ 525379 h 1142188"/>
                    <a:gd name="connsiteX25" fmla="*/ 994894 w 1035378"/>
                    <a:gd name="connsiteY25" fmla="*/ 730166 h 1142188"/>
                    <a:gd name="connsiteX26" fmla="*/ 985369 w 1035378"/>
                    <a:gd name="connsiteY26" fmla="*/ 768266 h 1142188"/>
                    <a:gd name="connsiteX27" fmla="*/ 1002037 w 1035378"/>
                    <a:gd name="connsiteY27" fmla="*/ 813510 h 1142188"/>
                    <a:gd name="connsiteX28" fmla="*/ 1035375 w 1035378"/>
                    <a:gd name="connsiteY28" fmla="*/ 858754 h 1142188"/>
                    <a:gd name="connsiteX29" fmla="*/ 999656 w 1035378"/>
                    <a:gd name="connsiteY29" fmla="*/ 901616 h 1142188"/>
                    <a:gd name="connsiteX30" fmla="*/ 932981 w 1035378"/>
                    <a:gd name="connsiteY30" fmla="*/ 911141 h 1142188"/>
                    <a:gd name="connsiteX31" fmla="*/ 880594 w 1035378"/>
                    <a:gd name="connsiteY31" fmla="*/ 918285 h 1142188"/>
                    <a:gd name="connsiteX32" fmla="*/ 847256 w 1035378"/>
                    <a:gd name="connsiteY32" fmla="*/ 951623 h 1142188"/>
                    <a:gd name="connsiteX33" fmla="*/ 759150 w 1035378"/>
                    <a:gd name="connsiteY33" fmla="*/ 1001629 h 1142188"/>
                    <a:gd name="connsiteX34" fmla="*/ 694856 w 1035378"/>
                    <a:gd name="connsiteY34" fmla="*/ 1070685 h 1142188"/>
                    <a:gd name="connsiteX35" fmla="*/ 654375 w 1035378"/>
                    <a:gd name="connsiteY35" fmla="*/ 1084973 h 1142188"/>
                    <a:gd name="connsiteX36" fmla="*/ 599606 w 1035378"/>
                    <a:gd name="connsiteY36" fmla="*/ 1054016 h 1142188"/>
                    <a:gd name="connsiteX37" fmla="*/ 568650 w 1035378"/>
                    <a:gd name="connsiteY37" fmla="*/ 1061160 h 1142188"/>
                    <a:gd name="connsiteX38" fmla="*/ 490069 w 1035378"/>
                    <a:gd name="connsiteY38" fmla="*/ 1123073 h 1142188"/>
                    <a:gd name="connsiteX39" fmla="*/ 456731 w 1035378"/>
                    <a:gd name="connsiteY39" fmla="*/ 1139741 h 1142188"/>
                    <a:gd name="connsiteX40" fmla="*/ 409106 w 1035378"/>
                    <a:gd name="connsiteY40" fmla="*/ 1077829 h 1142188"/>
                    <a:gd name="connsiteX41" fmla="*/ 328144 w 1035378"/>
                    <a:gd name="connsiteY41" fmla="*/ 1008773 h 1142188"/>
                    <a:gd name="connsiteX42" fmla="*/ 263850 w 1035378"/>
                    <a:gd name="connsiteY42" fmla="*/ 1030204 h 1142188"/>
                    <a:gd name="connsiteX43" fmla="*/ 232894 w 1035378"/>
                    <a:gd name="connsiteY43" fmla="*/ 999248 h 1142188"/>
                    <a:gd name="connsiteX44" fmla="*/ 220987 w 1035378"/>
                    <a:gd name="connsiteY44" fmla="*/ 963529 h 1142188"/>
                    <a:gd name="connsiteX45" fmla="*/ 180506 w 1035378"/>
                    <a:gd name="connsiteY45" fmla="*/ 944479 h 1142188"/>
                    <a:gd name="connsiteX46" fmla="*/ 118594 w 1035378"/>
                    <a:gd name="connsiteY46" fmla="*/ 868279 h 1142188"/>
                    <a:gd name="connsiteX47" fmla="*/ 80494 w 1035378"/>
                    <a:gd name="connsiteY47" fmla="*/ 773029 h 1142188"/>
                    <a:gd name="connsiteX48" fmla="*/ 73350 w 1035378"/>
                    <a:gd name="connsiteY48" fmla="*/ 720641 h 1142188"/>
                    <a:gd name="connsiteX49" fmla="*/ 49537 w 1035378"/>
                    <a:gd name="connsiteY49" fmla="*/ 656348 h 1142188"/>
                    <a:gd name="connsiteX50" fmla="*/ 1912 w 1035378"/>
                    <a:gd name="connsiteY50" fmla="*/ 537285 h 1142188"/>
                    <a:gd name="connsiteX51" fmla="*/ 11437 w 1035378"/>
                    <a:gd name="connsiteY51" fmla="*/ 425366 h 1142188"/>
                    <a:gd name="connsiteX52" fmla="*/ 30487 w 1035378"/>
                    <a:gd name="connsiteY52" fmla="*/ 387266 h 1142188"/>
                    <a:gd name="connsiteX53" fmla="*/ 16200 w 1035378"/>
                    <a:gd name="connsiteY53" fmla="*/ 332498 h 1142188"/>
                    <a:gd name="connsiteX54" fmla="*/ 35250 w 1035378"/>
                    <a:gd name="connsiteY54" fmla="*/ 315829 h 1142188"/>
                    <a:gd name="connsiteX55" fmla="*/ 106687 w 1035378"/>
                    <a:gd name="connsiteY55" fmla="*/ 325354 h 1142188"/>
                    <a:gd name="connsiteX56" fmla="*/ 118594 w 1035378"/>
                    <a:gd name="connsiteY56" fmla="*/ 332498 h 1142188"/>
                    <a:gd name="connsiteX0" fmla="*/ 111450 w 1035378"/>
                    <a:gd name="connsiteY0" fmla="*/ 381064 h 1135986"/>
                    <a:gd name="connsiteX1" fmla="*/ 118594 w 1035378"/>
                    <a:gd name="connsiteY1" fmla="*/ 326296 h 1135986"/>
                    <a:gd name="connsiteX2" fmla="*/ 99544 w 1035378"/>
                    <a:gd name="connsiteY2" fmla="*/ 262002 h 1135986"/>
                    <a:gd name="connsiteX3" fmla="*/ 85256 w 1035378"/>
                    <a:gd name="connsiteY3" fmla="*/ 214377 h 1135986"/>
                    <a:gd name="connsiteX4" fmla="*/ 120975 w 1035378"/>
                    <a:gd name="connsiteY4" fmla="*/ 209614 h 1135986"/>
                    <a:gd name="connsiteX5" fmla="*/ 175744 w 1035378"/>
                    <a:gd name="connsiteY5" fmla="*/ 242952 h 1135986"/>
                    <a:gd name="connsiteX6" fmla="*/ 223369 w 1035378"/>
                    <a:gd name="connsiteY6" fmla="*/ 266764 h 1135986"/>
                    <a:gd name="connsiteX7" fmla="*/ 240037 w 1035378"/>
                    <a:gd name="connsiteY7" fmla="*/ 269146 h 1135986"/>
                    <a:gd name="connsiteX8" fmla="*/ 313856 w 1035378"/>
                    <a:gd name="connsiteY8" fmla="*/ 228664 h 1135986"/>
                    <a:gd name="connsiteX9" fmla="*/ 444825 w 1035378"/>
                    <a:gd name="connsiteY9" fmla="*/ 181039 h 1135986"/>
                    <a:gd name="connsiteX10" fmla="*/ 535312 w 1035378"/>
                    <a:gd name="connsiteY10" fmla="*/ 181039 h 1135986"/>
                    <a:gd name="connsiteX11" fmla="*/ 597225 w 1035378"/>
                    <a:gd name="connsiteY11" fmla="*/ 114364 h 1135986"/>
                    <a:gd name="connsiteX12" fmla="*/ 677103 w 1035378"/>
                    <a:gd name="connsiteY12" fmla="*/ 83285 h 1135986"/>
                    <a:gd name="connsiteX13" fmla="*/ 713906 w 1035378"/>
                    <a:gd name="connsiteY13" fmla="*/ 64 h 1135986"/>
                    <a:gd name="connsiteX14" fmla="*/ 736008 w 1035378"/>
                    <a:gd name="connsiteY14" fmla="*/ 97628 h 1135986"/>
                    <a:gd name="connsiteX15" fmla="*/ 759150 w 1035378"/>
                    <a:gd name="connsiteY15" fmla="*/ 66739 h 1135986"/>
                    <a:gd name="connsiteX16" fmla="*/ 794869 w 1035378"/>
                    <a:gd name="connsiteY16" fmla="*/ 126271 h 1135986"/>
                    <a:gd name="connsiteX17" fmla="*/ 832969 w 1035378"/>
                    <a:gd name="connsiteY17" fmla="*/ 154846 h 1135986"/>
                    <a:gd name="connsiteX18" fmla="*/ 916312 w 1035378"/>
                    <a:gd name="connsiteY18" fmla="*/ 154846 h 1135986"/>
                    <a:gd name="connsiteX19" fmla="*/ 961556 w 1035378"/>
                    <a:gd name="connsiteY19" fmla="*/ 171514 h 1135986"/>
                    <a:gd name="connsiteX20" fmla="*/ 963937 w 1035378"/>
                    <a:gd name="connsiteY20" fmla="*/ 211996 h 1135986"/>
                    <a:gd name="connsiteX21" fmla="*/ 942506 w 1035378"/>
                    <a:gd name="connsiteY21" fmla="*/ 271527 h 1135986"/>
                    <a:gd name="connsiteX22" fmla="*/ 942506 w 1035378"/>
                    <a:gd name="connsiteY22" fmla="*/ 331058 h 1135986"/>
                    <a:gd name="connsiteX23" fmla="*/ 978225 w 1035378"/>
                    <a:gd name="connsiteY23" fmla="*/ 397733 h 1135986"/>
                    <a:gd name="connsiteX24" fmla="*/ 1004419 w 1035378"/>
                    <a:gd name="connsiteY24" fmla="*/ 519177 h 1135986"/>
                    <a:gd name="connsiteX25" fmla="*/ 994894 w 1035378"/>
                    <a:gd name="connsiteY25" fmla="*/ 723964 h 1135986"/>
                    <a:gd name="connsiteX26" fmla="*/ 985369 w 1035378"/>
                    <a:gd name="connsiteY26" fmla="*/ 762064 h 1135986"/>
                    <a:gd name="connsiteX27" fmla="*/ 1002037 w 1035378"/>
                    <a:gd name="connsiteY27" fmla="*/ 807308 h 1135986"/>
                    <a:gd name="connsiteX28" fmla="*/ 1035375 w 1035378"/>
                    <a:gd name="connsiteY28" fmla="*/ 852552 h 1135986"/>
                    <a:gd name="connsiteX29" fmla="*/ 999656 w 1035378"/>
                    <a:gd name="connsiteY29" fmla="*/ 895414 h 1135986"/>
                    <a:gd name="connsiteX30" fmla="*/ 932981 w 1035378"/>
                    <a:gd name="connsiteY30" fmla="*/ 904939 h 1135986"/>
                    <a:gd name="connsiteX31" fmla="*/ 880594 w 1035378"/>
                    <a:gd name="connsiteY31" fmla="*/ 912083 h 1135986"/>
                    <a:gd name="connsiteX32" fmla="*/ 847256 w 1035378"/>
                    <a:gd name="connsiteY32" fmla="*/ 945421 h 1135986"/>
                    <a:gd name="connsiteX33" fmla="*/ 759150 w 1035378"/>
                    <a:gd name="connsiteY33" fmla="*/ 995427 h 1135986"/>
                    <a:gd name="connsiteX34" fmla="*/ 694856 w 1035378"/>
                    <a:gd name="connsiteY34" fmla="*/ 1064483 h 1135986"/>
                    <a:gd name="connsiteX35" fmla="*/ 654375 w 1035378"/>
                    <a:gd name="connsiteY35" fmla="*/ 1078771 h 1135986"/>
                    <a:gd name="connsiteX36" fmla="*/ 599606 w 1035378"/>
                    <a:gd name="connsiteY36" fmla="*/ 1047814 h 1135986"/>
                    <a:gd name="connsiteX37" fmla="*/ 568650 w 1035378"/>
                    <a:gd name="connsiteY37" fmla="*/ 1054958 h 1135986"/>
                    <a:gd name="connsiteX38" fmla="*/ 490069 w 1035378"/>
                    <a:gd name="connsiteY38" fmla="*/ 1116871 h 1135986"/>
                    <a:gd name="connsiteX39" fmla="*/ 456731 w 1035378"/>
                    <a:gd name="connsiteY39" fmla="*/ 1133539 h 1135986"/>
                    <a:gd name="connsiteX40" fmla="*/ 409106 w 1035378"/>
                    <a:gd name="connsiteY40" fmla="*/ 1071627 h 1135986"/>
                    <a:gd name="connsiteX41" fmla="*/ 328144 w 1035378"/>
                    <a:gd name="connsiteY41" fmla="*/ 1002571 h 1135986"/>
                    <a:gd name="connsiteX42" fmla="*/ 263850 w 1035378"/>
                    <a:gd name="connsiteY42" fmla="*/ 1024002 h 1135986"/>
                    <a:gd name="connsiteX43" fmla="*/ 232894 w 1035378"/>
                    <a:gd name="connsiteY43" fmla="*/ 993046 h 1135986"/>
                    <a:gd name="connsiteX44" fmla="*/ 220987 w 1035378"/>
                    <a:gd name="connsiteY44" fmla="*/ 957327 h 1135986"/>
                    <a:gd name="connsiteX45" fmla="*/ 180506 w 1035378"/>
                    <a:gd name="connsiteY45" fmla="*/ 938277 h 1135986"/>
                    <a:gd name="connsiteX46" fmla="*/ 118594 w 1035378"/>
                    <a:gd name="connsiteY46" fmla="*/ 862077 h 1135986"/>
                    <a:gd name="connsiteX47" fmla="*/ 80494 w 1035378"/>
                    <a:gd name="connsiteY47" fmla="*/ 766827 h 1135986"/>
                    <a:gd name="connsiteX48" fmla="*/ 73350 w 1035378"/>
                    <a:gd name="connsiteY48" fmla="*/ 714439 h 1135986"/>
                    <a:gd name="connsiteX49" fmla="*/ 49537 w 1035378"/>
                    <a:gd name="connsiteY49" fmla="*/ 650146 h 1135986"/>
                    <a:gd name="connsiteX50" fmla="*/ 1912 w 1035378"/>
                    <a:gd name="connsiteY50" fmla="*/ 531083 h 1135986"/>
                    <a:gd name="connsiteX51" fmla="*/ 11437 w 1035378"/>
                    <a:gd name="connsiteY51" fmla="*/ 419164 h 1135986"/>
                    <a:gd name="connsiteX52" fmla="*/ 30487 w 1035378"/>
                    <a:gd name="connsiteY52" fmla="*/ 381064 h 1135986"/>
                    <a:gd name="connsiteX53" fmla="*/ 16200 w 1035378"/>
                    <a:gd name="connsiteY53" fmla="*/ 326296 h 1135986"/>
                    <a:gd name="connsiteX54" fmla="*/ 35250 w 1035378"/>
                    <a:gd name="connsiteY54" fmla="*/ 309627 h 1135986"/>
                    <a:gd name="connsiteX55" fmla="*/ 106687 w 1035378"/>
                    <a:gd name="connsiteY55" fmla="*/ 319152 h 1135986"/>
                    <a:gd name="connsiteX56" fmla="*/ 118594 w 1035378"/>
                    <a:gd name="connsiteY56" fmla="*/ 326296 h 1135986"/>
                    <a:gd name="connsiteX0" fmla="*/ 111450 w 1035378"/>
                    <a:gd name="connsiteY0" fmla="*/ 314823 h 1069745"/>
                    <a:gd name="connsiteX1" fmla="*/ 118594 w 1035378"/>
                    <a:gd name="connsiteY1" fmla="*/ 260055 h 1069745"/>
                    <a:gd name="connsiteX2" fmla="*/ 99544 w 1035378"/>
                    <a:gd name="connsiteY2" fmla="*/ 195761 h 1069745"/>
                    <a:gd name="connsiteX3" fmla="*/ 85256 w 1035378"/>
                    <a:gd name="connsiteY3" fmla="*/ 148136 h 1069745"/>
                    <a:gd name="connsiteX4" fmla="*/ 120975 w 1035378"/>
                    <a:gd name="connsiteY4" fmla="*/ 143373 h 1069745"/>
                    <a:gd name="connsiteX5" fmla="*/ 175744 w 1035378"/>
                    <a:gd name="connsiteY5" fmla="*/ 176711 h 1069745"/>
                    <a:gd name="connsiteX6" fmla="*/ 223369 w 1035378"/>
                    <a:gd name="connsiteY6" fmla="*/ 200523 h 1069745"/>
                    <a:gd name="connsiteX7" fmla="*/ 240037 w 1035378"/>
                    <a:gd name="connsiteY7" fmla="*/ 202905 h 1069745"/>
                    <a:gd name="connsiteX8" fmla="*/ 313856 w 1035378"/>
                    <a:gd name="connsiteY8" fmla="*/ 162423 h 1069745"/>
                    <a:gd name="connsiteX9" fmla="*/ 444825 w 1035378"/>
                    <a:gd name="connsiteY9" fmla="*/ 114798 h 1069745"/>
                    <a:gd name="connsiteX10" fmla="*/ 535312 w 1035378"/>
                    <a:gd name="connsiteY10" fmla="*/ 114798 h 1069745"/>
                    <a:gd name="connsiteX11" fmla="*/ 597225 w 1035378"/>
                    <a:gd name="connsiteY11" fmla="*/ 48123 h 1069745"/>
                    <a:gd name="connsiteX12" fmla="*/ 677103 w 1035378"/>
                    <a:gd name="connsiteY12" fmla="*/ 17044 h 1069745"/>
                    <a:gd name="connsiteX13" fmla="*/ 705242 w 1035378"/>
                    <a:gd name="connsiteY13" fmla="*/ 28400 h 1069745"/>
                    <a:gd name="connsiteX14" fmla="*/ 736008 w 1035378"/>
                    <a:gd name="connsiteY14" fmla="*/ 31387 h 1069745"/>
                    <a:gd name="connsiteX15" fmla="*/ 759150 w 1035378"/>
                    <a:gd name="connsiteY15" fmla="*/ 498 h 1069745"/>
                    <a:gd name="connsiteX16" fmla="*/ 794869 w 1035378"/>
                    <a:gd name="connsiteY16" fmla="*/ 60030 h 1069745"/>
                    <a:gd name="connsiteX17" fmla="*/ 832969 w 1035378"/>
                    <a:gd name="connsiteY17" fmla="*/ 88605 h 1069745"/>
                    <a:gd name="connsiteX18" fmla="*/ 916312 w 1035378"/>
                    <a:gd name="connsiteY18" fmla="*/ 88605 h 1069745"/>
                    <a:gd name="connsiteX19" fmla="*/ 961556 w 1035378"/>
                    <a:gd name="connsiteY19" fmla="*/ 105273 h 1069745"/>
                    <a:gd name="connsiteX20" fmla="*/ 963937 w 1035378"/>
                    <a:gd name="connsiteY20" fmla="*/ 145755 h 1069745"/>
                    <a:gd name="connsiteX21" fmla="*/ 942506 w 1035378"/>
                    <a:gd name="connsiteY21" fmla="*/ 205286 h 1069745"/>
                    <a:gd name="connsiteX22" fmla="*/ 942506 w 1035378"/>
                    <a:gd name="connsiteY22" fmla="*/ 264817 h 1069745"/>
                    <a:gd name="connsiteX23" fmla="*/ 978225 w 1035378"/>
                    <a:gd name="connsiteY23" fmla="*/ 331492 h 1069745"/>
                    <a:gd name="connsiteX24" fmla="*/ 1004419 w 1035378"/>
                    <a:gd name="connsiteY24" fmla="*/ 452936 h 1069745"/>
                    <a:gd name="connsiteX25" fmla="*/ 994894 w 1035378"/>
                    <a:gd name="connsiteY25" fmla="*/ 657723 h 1069745"/>
                    <a:gd name="connsiteX26" fmla="*/ 985369 w 1035378"/>
                    <a:gd name="connsiteY26" fmla="*/ 695823 h 1069745"/>
                    <a:gd name="connsiteX27" fmla="*/ 1002037 w 1035378"/>
                    <a:gd name="connsiteY27" fmla="*/ 741067 h 1069745"/>
                    <a:gd name="connsiteX28" fmla="*/ 1035375 w 1035378"/>
                    <a:gd name="connsiteY28" fmla="*/ 786311 h 1069745"/>
                    <a:gd name="connsiteX29" fmla="*/ 999656 w 1035378"/>
                    <a:gd name="connsiteY29" fmla="*/ 829173 h 1069745"/>
                    <a:gd name="connsiteX30" fmla="*/ 932981 w 1035378"/>
                    <a:gd name="connsiteY30" fmla="*/ 838698 h 1069745"/>
                    <a:gd name="connsiteX31" fmla="*/ 880594 w 1035378"/>
                    <a:gd name="connsiteY31" fmla="*/ 845842 h 1069745"/>
                    <a:gd name="connsiteX32" fmla="*/ 847256 w 1035378"/>
                    <a:gd name="connsiteY32" fmla="*/ 879180 h 1069745"/>
                    <a:gd name="connsiteX33" fmla="*/ 759150 w 1035378"/>
                    <a:gd name="connsiteY33" fmla="*/ 929186 h 1069745"/>
                    <a:gd name="connsiteX34" fmla="*/ 694856 w 1035378"/>
                    <a:gd name="connsiteY34" fmla="*/ 998242 h 1069745"/>
                    <a:gd name="connsiteX35" fmla="*/ 654375 w 1035378"/>
                    <a:gd name="connsiteY35" fmla="*/ 1012530 h 1069745"/>
                    <a:gd name="connsiteX36" fmla="*/ 599606 w 1035378"/>
                    <a:gd name="connsiteY36" fmla="*/ 981573 h 1069745"/>
                    <a:gd name="connsiteX37" fmla="*/ 568650 w 1035378"/>
                    <a:gd name="connsiteY37" fmla="*/ 988717 h 1069745"/>
                    <a:gd name="connsiteX38" fmla="*/ 490069 w 1035378"/>
                    <a:gd name="connsiteY38" fmla="*/ 1050630 h 1069745"/>
                    <a:gd name="connsiteX39" fmla="*/ 456731 w 1035378"/>
                    <a:gd name="connsiteY39" fmla="*/ 1067298 h 1069745"/>
                    <a:gd name="connsiteX40" fmla="*/ 409106 w 1035378"/>
                    <a:gd name="connsiteY40" fmla="*/ 1005386 h 1069745"/>
                    <a:gd name="connsiteX41" fmla="*/ 328144 w 1035378"/>
                    <a:gd name="connsiteY41" fmla="*/ 936330 h 1069745"/>
                    <a:gd name="connsiteX42" fmla="*/ 263850 w 1035378"/>
                    <a:gd name="connsiteY42" fmla="*/ 957761 h 1069745"/>
                    <a:gd name="connsiteX43" fmla="*/ 232894 w 1035378"/>
                    <a:gd name="connsiteY43" fmla="*/ 926805 h 1069745"/>
                    <a:gd name="connsiteX44" fmla="*/ 220987 w 1035378"/>
                    <a:gd name="connsiteY44" fmla="*/ 891086 h 1069745"/>
                    <a:gd name="connsiteX45" fmla="*/ 180506 w 1035378"/>
                    <a:gd name="connsiteY45" fmla="*/ 872036 h 1069745"/>
                    <a:gd name="connsiteX46" fmla="*/ 118594 w 1035378"/>
                    <a:gd name="connsiteY46" fmla="*/ 795836 h 1069745"/>
                    <a:gd name="connsiteX47" fmla="*/ 80494 w 1035378"/>
                    <a:gd name="connsiteY47" fmla="*/ 700586 h 1069745"/>
                    <a:gd name="connsiteX48" fmla="*/ 73350 w 1035378"/>
                    <a:gd name="connsiteY48" fmla="*/ 648198 h 1069745"/>
                    <a:gd name="connsiteX49" fmla="*/ 49537 w 1035378"/>
                    <a:gd name="connsiteY49" fmla="*/ 583905 h 1069745"/>
                    <a:gd name="connsiteX50" fmla="*/ 1912 w 1035378"/>
                    <a:gd name="connsiteY50" fmla="*/ 464842 h 1069745"/>
                    <a:gd name="connsiteX51" fmla="*/ 11437 w 1035378"/>
                    <a:gd name="connsiteY51" fmla="*/ 352923 h 1069745"/>
                    <a:gd name="connsiteX52" fmla="*/ 30487 w 1035378"/>
                    <a:gd name="connsiteY52" fmla="*/ 314823 h 1069745"/>
                    <a:gd name="connsiteX53" fmla="*/ 16200 w 1035378"/>
                    <a:gd name="connsiteY53" fmla="*/ 260055 h 1069745"/>
                    <a:gd name="connsiteX54" fmla="*/ 35250 w 1035378"/>
                    <a:gd name="connsiteY54" fmla="*/ 243386 h 1069745"/>
                    <a:gd name="connsiteX55" fmla="*/ 106687 w 1035378"/>
                    <a:gd name="connsiteY55" fmla="*/ 252911 h 1069745"/>
                    <a:gd name="connsiteX56" fmla="*/ 118594 w 1035378"/>
                    <a:gd name="connsiteY56" fmla="*/ 260055 h 1069745"/>
                    <a:gd name="connsiteX0" fmla="*/ 111450 w 1035378"/>
                    <a:gd name="connsiteY0" fmla="*/ 314823 h 1069745"/>
                    <a:gd name="connsiteX1" fmla="*/ 118594 w 1035378"/>
                    <a:gd name="connsiteY1" fmla="*/ 260055 h 1069745"/>
                    <a:gd name="connsiteX2" fmla="*/ 99544 w 1035378"/>
                    <a:gd name="connsiteY2" fmla="*/ 195761 h 1069745"/>
                    <a:gd name="connsiteX3" fmla="*/ 85256 w 1035378"/>
                    <a:gd name="connsiteY3" fmla="*/ 148136 h 1069745"/>
                    <a:gd name="connsiteX4" fmla="*/ 120975 w 1035378"/>
                    <a:gd name="connsiteY4" fmla="*/ 143373 h 1069745"/>
                    <a:gd name="connsiteX5" fmla="*/ 185248 w 1035378"/>
                    <a:gd name="connsiteY5" fmla="*/ 204178 h 1069745"/>
                    <a:gd name="connsiteX6" fmla="*/ 223369 w 1035378"/>
                    <a:gd name="connsiteY6" fmla="*/ 200523 h 1069745"/>
                    <a:gd name="connsiteX7" fmla="*/ 240037 w 1035378"/>
                    <a:gd name="connsiteY7" fmla="*/ 202905 h 1069745"/>
                    <a:gd name="connsiteX8" fmla="*/ 313856 w 1035378"/>
                    <a:gd name="connsiteY8" fmla="*/ 162423 h 1069745"/>
                    <a:gd name="connsiteX9" fmla="*/ 444825 w 1035378"/>
                    <a:gd name="connsiteY9" fmla="*/ 114798 h 1069745"/>
                    <a:gd name="connsiteX10" fmla="*/ 535312 w 1035378"/>
                    <a:gd name="connsiteY10" fmla="*/ 114798 h 1069745"/>
                    <a:gd name="connsiteX11" fmla="*/ 597225 w 1035378"/>
                    <a:gd name="connsiteY11" fmla="*/ 48123 h 1069745"/>
                    <a:gd name="connsiteX12" fmla="*/ 677103 w 1035378"/>
                    <a:gd name="connsiteY12" fmla="*/ 17044 h 1069745"/>
                    <a:gd name="connsiteX13" fmla="*/ 705242 w 1035378"/>
                    <a:gd name="connsiteY13" fmla="*/ 28400 h 1069745"/>
                    <a:gd name="connsiteX14" fmla="*/ 736008 w 1035378"/>
                    <a:gd name="connsiteY14" fmla="*/ 31387 h 1069745"/>
                    <a:gd name="connsiteX15" fmla="*/ 759150 w 1035378"/>
                    <a:gd name="connsiteY15" fmla="*/ 498 h 1069745"/>
                    <a:gd name="connsiteX16" fmla="*/ 794869 w 1035378"/>
                    <a:gd name="connsiteY16" fmla="*/ 60030 h 1069745"/>
                    <a:gd name="connsiteX17" fmla="*/ 832969 w 1035378"/>
                    <a:gd name="connsiteY17" fmla="*/ 88605 h 1069745"/>
                    <a:gd name="connsiteX18" fmla="*/ 916312 w 1035378"/>
                    <a:gd name="connsiteY18" fmla="*/ 88605 h 1069745"/>
                    <a:gd name="connsiteX19" fmla="*/ 961556 w 1035378"/>
                    <a:gd name="connsiteY19" fmla="*/ 105273 h 1069745"/>
                    <a:gd name="connsiteX20" fmla="*/ 963937 w 1035378"/>
                    <a:gd name="connsiteY20" fmla="*/ 145755 h 1069745"/>
                    <a:gd name="connsiteX21" fmla="*/ 942506 w 1035378"/>
                    <a:gd name="connsiteY21" fmla="*/ 205286 h 1069745"/>
                    <a:gd name="connsiteX22" fmla="*/ 942506 w 1035378"/>
                    <a:gd name="connsiteY22" fmla="*/ 264817 h 1069745"/>
                    <a:gd name="connsiteX23" fmla="*/ 978225 w 1035378"/>
                    <a:gd name="connsiteY23" fmla="*/ 331492 h 1069745"/>
                    <a:gd name="connsiteX24" fmla="*/ 1004419 w 1035378"/>
                    <a:gd name="connsiteY24" fmla="*/ 452936 h 1069745"/>
                    <a:gd name="connsiteX25" fmla="*/ 994894 w 1035378"/>
                    <a:gd name="connsiteY25" fmla="*/ 657723 h 1069745"/>
                    <a:gd name="connsiteX26" fmla="*/ 985369 w 1035378"/>
                    <a:gd name="connsiteY26" fmla="*/ 695823 h 1069745"/>
                    <a:gd name="connsiteX27" fmla="*/ 1002037 w 1035378"/>
                    <a:gd name="connsiteY27" fmla="*/ 741067 h 1069745"/>
                    <a:gd name="connsiteX28" fmla="*/ 1035375 w 1035378"/>
                    <a:gd name="connsiteY28" fmla="*/ 786311 h 1069745"/>
                    <a:gd name="connsiteX29" fmla="*/ 999656 w 1035378"/>
                    <a:gd name="connsiteY29" fmla="*/ 829173 h 1069745"/>
                    <a:gd name="connsiteX30" fmla="*/ 932981 w 1035378"/>
                    <a:gd name="connsiteY30" fmla="*/ 838698 h 1069745"/>
                    <a:gd name="connsiteX31" fmla="*/ 880594 w 1035378"/>
                    <a:gd name="connsiteY31" fmla="*/ 845842 h 1069745"/>
                    <a:gd name="connsiteX32" fmla="*/ 847256 w 1035378"/>
                    <a:gd name="connsiteY32" fmla="*/ 879180 h 1069745"/>
                    <a:gd name="connsiteX33" fmla="*/ 759150 w 1035378"/>
                    <a:gd name="connsiteY33" fmla="*/ 929186 h 1069745"/>
                    <a:gd name="connsiteX34" fmla="*/ 694856 w 1035378"/>
                    <a:gd name="connsiteY34" fmla="*/ 998242 h 1069745"/>
                    <a:gd name="connsiteX35" fmla="*/ 654375 w 1035378"/>
                    <a:gd name="connsiteY35" fmla="*/ 1012530 h 1069745"/>
                    <a:gd name="connsiteX36" fmla="*/ 599606 w 1035378"/>
                    <a:gd name="connsiteY36" fmla="*/ 981573 h 1069745"/>
                    <a:gd name="connsiteX37" fmla="*/ 568650 w 1035378"/>
                    <a:gd name="connsiteY37" fmla="*/ 988717 h 1069745"/>
                    <a:gd name="connsiteX38" fmla="*/ 490069 w 1035378"/>
                    <a:gd name="connsiteY38" fmla="*/ 1050630 h 1069745"/>
                    <a:gd name="connsiteX39" fmla="*/ 456731 w 1035378"/>
                    <a:gd name="connsiteY39" fmla="*/ 1067298 h 1069745"/>
                    <a:gd name="connsiteX40" fmla="*/ 409106 w 1035378"/>
                    <a:gd name="connsiteY40" fmla="*/ 1005386 h 1069745"/>
                    <a:gd name="connsiteX41" fmla="*/ 328144 w 1035378"/>
                    <a:gd name="connsiteY41" fmla="*/ 936330 h 1069745"/>
                    <a:gd name="connsiteX42" fmla="*/ 263850 w 1035378"/>
                    <a:gd name="connsiteY42" fmla="*/ 957761 h 1069745"/>
                    <a:gd name="connsiteX43" fmla="*/ 232894 w 1035378"/>
                    <a:gd name="connsiteY43" fmla="*/ 926805 h 1069745"/>
                    <a:gd name="connsiteX44" fmla="*/ 220987 w 1035378"/>
                    <a:gd name="connsiteY44" fmla="*/ 891086 h 1069745"/>
                    <a:gd name="connsiteX45" fmla="*/ 180506 w 1035378"/>
                    <a:gd name="connsiteY45" fmla="*/ 872036 h 1069745"/>
                    <a:gd name="connsiteX46" fmla="*/ 118594 w 1035378"/>
                    <a:gd name="connsiteY46" fmla="*/ 795836 h 1069745"/>
                    <a:gd name="connsiteX47" fmla="*/ 80494 w 1035378"/>
                    <a:gd name="connsiteY47" fmla="*/ 700586 h 1069745"/>
                    <a:gd name="connsiteX48" fmla="*/ 73350 w 1035378"/>
                    <a:gd name="connsiteY48" fmla="*/ 648198 h 1069745"/>
                    <a:gd name="connsiteX49" fmla="*/ 49537 w 1035378"/>
                    <a:gd name="connsiteY49" fmla="*/ 583905 h 1069745"/>
                    <a:gd name="connsiteX50" fmla="*/ 1912 w 1035378"/>
                    <a:gd name="connsiteY50" fmla="*/ 464842 h 1069745"/>
                    <a:gd name="connsiteX51" fmla="*/ 11437 w 1035378"/>
                    <a:gd name="connsiteY51" fmla="*/ 352923 h 1069745"/>
                    <a:gd name="connsiteX52" fmla="*/ 30487 w 1035378"/>
                    <a:gd name="connsiteY52" fmla="*/ 314823 h 1069745"/>
                    <a:gd name="connsiteX53" fmla="*/ 16200 w 1035378"/>
                    <a:gd name="connsiteY53" fmla="*/ 260055 h 1069745"/>
                    <a:gd name="connsiteX54" fmla="*/ 35250 w 1035378"/>
                    <a:gd name="connsiteY54" fmla="*/ 243386 h 1069745"/>
                    <a:gd name="connsiteX55" fmla="*/ 106687 w 1035378"/>
                    <a:gd name="connsiteY55" fmla="*/ 252911 h 1069745"/>
                    <a:gd name="connsiteX56" fmla="*/ 118594 w 1035378"/>
                    <a:gd name="connsiteY56" fmla="*/ 260055 h 1069745"/>
                    <a:gd name="connsiteX0" fmla="*/ 111450 w 1035378"/>
                    <a:gd name="connsiteY0" fmla="*/ 314823 h 1069745"/>
                    <a:gd name="connsiteX1" fmla="*/ 118594 w 1035378"/>
                    <a:gd name="connsiteY1" fmla="*/ 260055 h 1069745"/>
                    <a:gd name="connsiteX2" fmla="*/ 99544 w 1035378"/>
                    <a:gd name="connsiteY2" fmla="*/ 195761 h 1069745"/>
                    <a:gd name="connsiteX3" fmla="*/ 85256 w 1035378"/>
                    <a:gd name="connsiteY3" fmla="*/ 148136 h 1069745"/>
                    <a:gd name="connsiteX4" fmla="*/ 175040 w 1035378"/>
                    <a:gd name="connsiteY4" fmla="*/ 203951 h 1069745"/>
                    <a:gd name="connsiteX5" fmla="*/ 185248 w 1035378"/>
                    <a:gd name="connsiteY5" fmla="*/ 204178 h 1069745"/>
                    <a:gd name="connsiteX6" fmla="*/ 223369 w 1035378"/>
                    <a:gd name="connsiteY6" fmla="*/ 200523 h 1069745"/>
                    <a:gd name="connsiteX7" fmla="*/ 240037 w 1035378"/>
                    <a:gd name="connsiteY7" fmla="*/ 202905 h 1069745"/>
                    <a:gd name="connsiteX8" fmla="*/ 313856 w 1035378"/>
                    <a:gd name="connsiteY8" fmla="*/ 162423 h 1069745"/>
                    <a:gd name="connsiteX9" fmla="*/ 444825 w 1035378"/>
                    <a:gd name="connsiteY9" fmla="*/ 114798 h 1069745"/>
                    <a:gd name="connsiteX10" fmla="*/ 535312 w 1035378"/>
                    <a:gd name="connsiteY10" fmla="*/ 114798 h 1069745"/>
                    <a:gd name="connsiteX11" fmla="*/ 597225 w 1035378"/>
                    <a:gd name="connsiteY11" fmla="*/ 48123 h 1069745"/>
                    <a:gd name="connsiteX12" fmla="*/ 677103 w 1035378"/>
                    <a:gd name="connsiteY12" fmla="*/ 17044 h 1069745"/>
                    <a:gd name="connsiteX13" fmla="*/ 705242 w 1035378"/>
                    <a:gd name="connsiteY13" fmla="*/ 28400 h 1069745"/>
                    <a:gd name="connsiteX14" fmla="*/ 736008 w 1035378"/>
                    <a:gd name="connsiteY14" fmla="*/ 31387 h 1069745"/>
                    <a:gd name="connsiteX15" fmla="*/ 759150 w 1035378"/>
                    <a:gd name="connsiteY15" fmla="*/ 498 h 1069745"/>
                    <a:gd name="connsiteX16" fmla="*/ 794869 w 1035378"/>
                    <a:gd name="connsiteY16" fmla="*/ 60030 h 1069745"/>
                    <a:gd name="connsiteX17" fmla="*/ 832969 w 1035378"/>
                    <a:gd name="connsiteY17" fmla="*/ 88605 h 1069745"/>
                    <a:gd name="connsiteX18" fmla="*/ 916312 w 1035378"/>
                    <a:gd name="connsiteY18" fmla="*/ 88605 h 1069745"/>
                    <a:gd name="connsiteX19" fmla="*/ 961556 w 1035378"/>
                    <a:gd name="connsiteY19" fmla="*/ 105273 h 1069745"/>
                    <a:gd name="connsiteX20" fmla="*/ 963937 w 1035378"/>
                    <a:gd name="connsiteY20" fmla="*/ 145755 h 1069745"/>
                    <a:gd name="connsiteX21" fmla="*/ 942506 w 1035378"/>
                    <a:gd name="connsiteY21" fmla="*/ 205286 h 1069745"/>
                    <a:gd name="connsiteX22" fmla="*/ 942506 w 1035378"/>
                    <a:gd name="connsiteY22" fmla="*/ 264817 h 1069745"/>
                    <a:gd name="connsiteX23" fmla="*/ 978225 w 1035378"/>
                    <a:gd name="connsiteY23" fmla="*/ 331492 h 1069745"/>
                    <a:gd name="connsiteX24" fmla="*/ 1004419 w 1035378"/>
                    <a:gd name="connsiteY24" fmla="*/ 452936 h 1069745"/>
                    <a:gd name="connsiteX25" fmla="*/ 994894 w 1035378"/>
                    <a:gd name="connsiteY25" fmla="*/ 657723 h 1069745"/>
                    <a:gd name="connsiteX26" fmla="*/ 985369 w 1035378"/>
                    <a:gd name="connsiteY26" fmla="*/ 695823 h 1069745"/>
                    <a:gd name="connsiteX27" fmla="*/ 1002037 w 1035378"/>
                    <a:gd name="connsiteY27" fmla="*/ 741067 h 1069745"/>
                    <a:gd name="connsiteX28" fmla="*/ 1035375 w 1035378"/>
                    <a:gd name="connsiteY28" fmla="*/ 786311 h 1069745"/>
                    <a:gd name="connsiteX29" fmla="*/ 999656 w 1035378"/>
                    <a:gd name="connsiteY29" fmla="*/ 829173 h 1069745"/>
                    <a:gd name="connsiteX30" fmla="*/ 932981 w 1035378"/>
                    <a:gd name="connsiteY30" fmla="*/ 838698 h 1069745"/>
                    <a:gd name="connsiteX31" fmla="*/ 880594 w 1035378"/>
                    <a:gd name="connsiteY31" fmla="*/ 845842 h 1069745"/>
                    <a:gd name="connsiteX32" fmla="*/ 847256 w 1035378"/>
                    <a:gd name="connsiteY32" fmla="*/ 879180 h 1069745"/>
                    <a:gd name="connsiteX33" fmla="*/ 759150 w 1035378"/>
                    <a:gd name="connsiteY33" fmla="*/ 929186 h 1069745"/>
                    <a:gd name="connsiteX34" fmla="*/ 694856 w 1035378"/>
                    <a:gd name="connsiteY34" fmla="*/ 998242 h 1069745"/>
                    <a:gd name="connsiteX35" fmla="*/ 654375 w 1035378"/>
                    <a:gd name="connsiteY35" fmla="*/ 1012530 h 1069745"/>
                    <a:gd name="connsiteX36" fmla="*/ 599606 w 1035378"/>
                    <a:gd name="connsiteY36" fmla="*/ 981573 h 1069745"/>
                    <a:gd name="connsiteX37" fmla="*/ 568650 w 1035378"/>
                    <a:gd name="connsiteY37" fmla="*/ 988717 h 1069745"/>
                    <a:gd name="connsiteX38" fmla="*/ 490069 w 1035378"/>
                    <a:gd name="connsiteY38" fmla="*/ 1050630 h 1069745"/>
                    <a:gd name="connsiteX39" fmla="*/ 456731 w 1035378"/>
                    <a:gd name="connsiteY39" fmla="*/ 1067298 h 1069745"/>
                    <a:gd name="connsiteX40" fmla="*/ 409106 w 1035378"/>
                    <a:gd name="connsiteY40" fmla="*/ 1005386 h 1069745"/>
                    <a:gd name="connsiteX41" fmla="*/ 328144 w 1035378"/>
                    <a:gd name="connsiteY41" fmla="*/ 936330 h 1069745"/>
                    <a:gd name="connsiteX42" fmla="*/ 263850 w 1035378"/>
                    <a:gd name="connsiteY42" fmla="*/ 957761 h 1069745"/>
                    <a:gd name="connsiteX43" fmla="*/ 232894 w 1035378"/>
                    <a:gd name="connsiteY43" fmla="*/ 926805 h 1069745"/>
                    <a:gd name="connsiteX44" fmla="*/ 220987 w 1035378"/>
                    <a:gd name="connsiteY44" fmla="*/ 891086 h 1069745"/>
                    <a:gd name="connsiteX45" fmla="*/ 180506 w 1035378"/>
                    <a:gd name="connsiteY45" fmla="*/ 872036 h 1069745"/>
                    <a:gd name="connsiteX46" fmla="*/ 118594 w 1035378"/>
                    <a:gd name="connsiteY46" fmla="*/ 795836 h 1069745"/>
                    <a:gd name="connsiteX47" fmla="*/ 80494 w 1035378"/>
                    <a:gd name="connsiteY47" fmla="*/ 700586 h 1069745"/>
                    <a:gd name="connsiteX48" fmla="*/ 73350 w 1035378"/>
                    <a:gd name="connsiteY48" fmla="*/ 648198 h 1069745"/>
                    <a:gd name="connsiteX49" fmla="*/ 49537 w 1035378"/>
                    <a:gd name="connsiteY49" fmla="*/ 583905 h 1069745"/>
                    <a:gd name="connsiteX50" fmla="*/ 1912 w 1035378"/>
                    <a:gd name="connsiteY50" fmla="*/ 464842 h 1069745"/>
                    <a:gd name="connsiteX51" fmla="*/ 11437 w 1035378"/>
                    <a:gd name="connsiteY51" fmla="*/ 352923 h 1069745"/>
                    <a:gd name="connsiteX52" fmla="*/ 30487 w 1035378"/>
                    <a:gd name="connsiteY52" fmla="*/ 314823 h 1069745"/>
                    <a:gd name="connsiteX53" fmla="*/ 16200 w 1035378"/>
                    <a:gd name="connsiteY53" fmla="*/ 260055 h 1069745"/>
                    <a:gd name="connsiteX54" fmla="*/ 35250 w 1035378"/>
                    <a:gd name="connsiteY54" fmla="*/ 243386 h 1069745"/>
                    <a:gd name="connsiteX55" fmla="*/ 106687 w 1035378"/>
                    <a:gd name="connsiteY55" fmla="*/ 252911 h 1069745"/>
                    <a:gd name="connsiteX56" fmla="*/ 118594 w 1035378"/>
                    <a:gd name="connsiteY56" fmla="*/ 260055 h 1069745"/>
                    <a:gd name="connsiteX0" fmla="*/ 111450 w 1035378"/>
                    <a:gd name="connsiteY0" fmla="*/ 314823 h 1069745"/>
                    <a:gd name="connsiteX1" fmla="*/ 118594 w 1035378"/>
                    <a:gd name="connsiteY1" fmla="*/ 260055 h 1069745"/>
                    <a:gd name="connsiteX2" fmla="*/ 99544 w 1035378"/>
                    <a:gd name="connsiteY2" fmla="*/ 195761 h 1069745"/>
                    <a:gd name="connsiteX3" fmla="*/ 147344 w 1035378"/>
                    <a:gd name="connsiteY3" fmla="*/ 184070 h 1069745"/>
                    <a:gd name="connsiteX4" fmla="*/ 175040 w 1035378"/>
                    <a:gd name="connsiteY4" fmla="*/ 203951 h 1069745"/>
                    <a:gd name="connsiteX5" fmla="*/ 185248 w 1035378"/>
                    <a:gd name="connsiteY5" fmla="*/ 204178 h 1069745"/>
                    <a:gd name="connsiteX6" fmla="*/ 223369 w 1035378"/>
                    <a:gd name="connsiteY6" fmla="*/ 200523 h 1069745"/>
                    <a:gd name="connsiteX7" fmla="*/ 240037 w 1035378"/>
                    <a:gd name="connsiteY7" fmla="*/ 202905 h 1069745"/>
                    <a:gd name="connsiteX8" fmla="*/ 313856 w 1035378"/>
                    <a:gd name="connsiteY8" fmla="*/ 162423 h 1069745"/>
                    <a:gd name="connsiteX9" fmla="*/ 444825 w 1035378"/>
                    <a:gd name="connsiteY9" fmla="*/ 114798 h 1069745"/>
                    <a:gd name="connsiteX10" fmla="*/ 535312 w 1035378"/>
                    <a:gd name="connsiteY10" fmla="*/ 114798 h 1069745"/>
                    <a:gd name="connsiteX11" fmla="*/ 597225 w 1035378"/>
                    <a:gd name="connsiteY11" fmla="*/ 48123 h 1069745"/>
                    <a:gd name="connsiteX12" fmla="*/ 677103 w 1035378"/>
                    <a:gd name="connsiteY12" fmla="*/ 17044 h 1069745"/>
                    <a:gd name="connsiteX13" fmla="*/ 705242 w 1035378"/>
                    <a:gd name="connsiteY13" fmla="*/ 28400 h 1069745"/>
                    <a:gd name="connsiteX14" fmla="*/ 736008 w 1035378"/>
                    <a:gd name="connsiteY14" fmla="*/ 31387 h 1069745"/>
                    <a:gd name="connsiteX15" fmla="*/ 759150 w 1035378"/>
                    <a:gd name="connsiteY15" fmla="*/ 498 h 1069745"/>
                    <a:gd name="connsiteX16" fmla="*/ 794869 w 1035378"/>
                    <a:gd name="connsiteY16" fmla="*/ 60030 h 1069745"/>
                    <a:gd name="connsiteX17" fmla="*/ 832969 w 1035378"/>
                    <a:gd name="connsiteY17" fmla="*/ 88605 h 1069745"/>
                    <a:gd name="connsiteX18" fmla="*/ 916312 w 1035378"/>
                    <a:gd name="connsiteY18" fmla="*/ 88605 h 1069745"/>
                    <a:gd name="connsiteX19" fmla="*/ 961556 w 1035378"/>
                    <a:gd name="connsiteY19" fmla="*/ 105273 h 1069745"/>
                    <a:gd name="connsiteX20" fmla="*/ 963937 w 1035378"/>
                    <a:gd name="connsiteY20" fmla="*/ 145755 h 1069745"/>
                    <a:gd name="connsiteX21" fmla="*/ 942506 w 1035378"/>
                    <a:gd name="connsiteY21" fmla="*/ 205286 h 1069745"/>
                    <a:gd name="connsiteX22" fmla="*/ 942506 w 1035378"/>
                    <a:gd name="connsiteY22" fmla="*/ 264817 h 1069745"/>
                    <a:gd name="connsiteX23" fmla="*/ 978225 w 1035378"/>
                    <a:gd name="connsiteY23" fmla="*/ 331492 h 1069745"/>
                    <a:gd name="connsiteX24" fmla="*/ 1004419 w 1035378"/>
                    <a:gd name="connsiteY24" fmla="*/ 452936 h 1069745"/>
                    <a:gd name="connsiteX25" fmla="*/ 994894 w 1035378"/>
                    <a:gd name="connsiteY25" fmla="*/ 657723 h 1069745"/>
                    <a:gd name="connsiteX26" fmla="*/ 985369 w 1035378"/>
                    <a:gd name="connsiteY26" fmla="*/ 695823 h 1069745"/>
                    <a:gd name="connsiteX27" fmla="*/ 1002037 w 1035378"/>
                    <a:gd name="connsiteY27" fmla="*/ 741067 h 1069745"/>
                    <a:gd name="connsiteX28" fmla="*/ 1035375 w 1035378"/>
                    <a:gd name="connsiteY28" fmla="*/ 786311 h 1069745"/>
                    <a:gd name="connsiteX29" fmla="*/ 999656 w 1035378"/>
                    <a:gd name="connsiteY29" fmla="*/ 829173 h 1069745"/>
                    <a:gd name="connsiteX30" fmla="*/ 932981 w 1035378"/>
                    <a:gd name="connsiteY30" fmla="*/ 838698 h 1069745"/>
                    <a:gd name="connsiteX31" fmla="*/ 880594 w 1035378"/>
                    <a:gd name="connsiteY31" fmla="*/ 845842 h 1069745"/>
                    <a:gd name="connsiteX32" fmla="*/ 847256 w 1035378"/>
                    <a:gd name="connsiteY32" fmla="*/ 879180 h 1069745"/>
                    <a:gd name="connsiteX33" fmla="*/ 759150 w 1035378"/>
                    <a:gd name="connsiteY33" fmla="*/ 929186 h 1069745"/>
                    <a:gd name="connsiteX34" fmla="*/ 694856 w 1035378"/>
                    <a:gd name="connsiteY34" fmla="*/ 998242 h 1069745"/>
                    <a:gd name="connsiteX35" fmla="*/ 654375 w 1035378"/>
                    <a:gd name="connsiteY35" fmla="*/ 1012530 h 1069745"/>
                    <a:gd name="connsiteX36" fmla="*/ 599606 w 1035378"/>
                    <a:gd name="connsiteY36" fmla="*/ 981573 h 1069745"/>
                    <a:gd name="connsiteX37" fmla="*/ 568650 w 1035378"/>
                    <a:gd name="connsiteY37" fmla="*/ 988717 h 1069745"/>
                    <a:gd name="connsiteX38" fmla="*/ 490069 w 1035378"/>
                    <a:gd name="connsiteY38" fmla="*/ 1050630 h 1069745"/>
                    <a:gd name="connsiteX39" fmla="*/ 456731 w 1035378"/>
                    <a:gd name="connsiteY39" fmla="*/ 1067298 h 1069745"/>
                    <a:gd name="connsiteX40" fmla="*/ 409106 w 1035378"/>
                    <a:gd name="connsiteY40" fmla="*/ 1005386 h 1069745"/>
                    <a:gd name="connsiteX41" fmla="*/ 328144 w 1035378"/>
                    <a:gd name="connsiteY41" fmla="*/ 936330 h 1069745"/>
                    <a:gd name="connsiteX42" fmla="*/ 263850 w 1035378"/>
                    <a:gd name="connsiteY42" fmla="*/ 957761 h 1069745"/>
                    <a:gd name="connsiteX43" fmla="*/ 232894 w 1035378"/>
                    <a:gd name="connsiteY43" fmla="*/ 926805 h 1069745"/>
                    <a:gd name="connsiteX44" fmla="*/ 220987 w 1035378"/>
                    <a:gd name="connsiteY44" fmla="*/ 891086 h 1069745"/>
                    <a:gd name="connsiteX45" fmla="*/ 180506 w 1035378"/>
                    <a:gd name="connsiteY45" fmla="*/ 872036 h 1069745"/>
                    <a:gd name="connsiteX46" fmla="*/ 118594 w 1035378"/>
                    <a:gd name="connsiteY46" fmla="*/ 795836 h 1069745"/>
                    <a:gd name="connsiteX47" fmla="*/ 80494 w 1035378"/>
                    <a:gd name="connsiteY47" fmla="*/ 700586 h 1069745"/>
                    <a:gd name="connsiteX48" fmla="*/ 73350 w 1035378"/>
                    <a:gd name="connsiteY48" fmla="*/ 648198 h 1069745"/>
                    <a:gd name="connsiteX49" fmla="*/ 49537 w 1035378"/>
                    <a:gd name="connsiteY49" fmla="*/ 583905 h 1069745"/>
                    <a:gd name="connsiteX50" fmla="*/ 1912 w 1035378"/>
                    <a:gd name="connsiteY50" fmla="*/ 464842 h 1069745"/>
                    <a:gd name="connsiteX51" fmla="*/ 11437 w 1035378"/>
                    <a:gd name="connsiteY51" fmla="*/ 352923 h 1069745"/>
                    <a:gd name="connsiteX52" fmla="*/ 30487 w 1035378"/>
                    <a:gd name="connsiteY52" fmla="*/ 314823 h 1069745"/>
                    <a:gd name="connsiteX53" fmla="*/ 16200 w 1035378"/>
                    <a:gd name="connsiteY53" fmla="*/ 260055 h 1069745"/>
                    <a:gd name="connsiteX54" fmla="*/ 35250 w 1035378"/>
                    <a:gd name="connsiteY54" fmla="*/ 243386 h 1069745"/>
                    <a:gd name="connsiteX55" fmla="*/ 106687 w 1035378"/>
                    <a:gd name="connsiteY55" fmla="*/ 252911 h 1069745"/>
                    <a:gd name="connsiteX56" fmla="*/ 118594 w 1035378"/>
                    <a:gd name="connsiteY56" fmla="*/ 260055 h 1069745"/>
                    <a:gd name="connsiteX0" fmla="*/ 111450 w 1035378"/>
                    <a:gd name="connsiteY0" fmla="*/ 314823 h 1070877"/>
                    <a:gd name="connsiteX1" fmla="*/ 118594 w 1035378"/>
                    <a:gd name="connsiteY1" fmla="*/ 260055 h 1070877"/>
                    <a:gd name="connsiteX2" fmla="*/ 99544 w 1035378"/>
                    <a:gd name="connsiteY2" fmla="*/ 195761 h 1070877"/>
                    <a:gd name="connsiteX3" fmla="*/ 147344 w 1035378"/>
                    <a:gd name="connsiteY3" fmla="*/ 184070 h 1070877"/>
                    <a:gd name="connsiteX4" fmla="*/ 175040 w 1035378"/>
                    <a:gd name="connsiteY4" fmla="*/ 203951 h 1070877"/>
                    <a:gd name="connsiteX5" fmla="*/ 185248 w 1035378"/>
                    <a:gd name="connsiteY5" fmla="*/ 204178 h 1070877"/>
                    <a:gd name="connsiteX6" fmla="*/ 223369 w 1035378"/>
                    <a:gd name="connsiteY6" fmla="*/ 200523 h 1070877"/>
                    <a:gd name="connsiteX7" fmla="*/ 240037 w 1035378"/>
                    <a:gd name="connsiteY7" fmla="*/ 202905 h 1070877"/>
                    <a:gd name="connsiteX8" fmla="*/ 313856 w 1035378"/>
                    <a:gd name="connsiteY8" fmla="*/ 162423 h 1070877"/>
                    <a:gd name="connsiteX9" fmla="*/ 444825 w 1035378"/>
                    <a:gd name="connsiteY9" fmla="*/ 114798 h 1070877"/>
                    <a:gd name="connsiteX10" fmla="*/ 535312 w 1035378"/>
                    <a:gd name="connsiteY10" fmla="*/ 114798 h 1070877"/>
                    <a:gd name="connsiteX11" fmla="*/ 597225 w 1035378"/>
                    <a:gd name="connsiteY11" fmla="*/ 48123 h 1070877"/>
                    <a:gd name="connsiteX12" fmla="*/ 677103 w 1035378"/>
                    <a:gd name="connsiteY12" fmla="*/ 17044 h 1070877"/>
                    <a:gd name="connsiteX13" fmla="*/ 705242 w 1035378"/>
                    <a:gd name="connsiteY13" fmla="*/ 28400 h 1070877"/>
                    <a:gd name="connsiteX14" fmla="*/ 736008 w 1035378"/>
                    <a:gd name="connsiteY14" fmla="*/ 31387 h 1070877"/>
                    <a:gd name="connsiteX15" fmla="*/ 759150 w 1035378"/>
                    <a:gd name="connsiteY15" fmla="*/ 498 h 1070877"/>
                    <a:gd name="connsiteX16" fmla="*/ 794869 w 1035378"/>
                    <a:gd name="connsiteY16" fmla="*/ 60030 h 1070877"/>
                    <a:gd name="connsiteX17" fmla="*/ 832969 w 1035378"/>
                    <a:gd name="connsiteY17" fmla="*/ 88605 h 1070877"/>
                    <a:gd name="connsiteX18" fmla="*/ 916312 w 1035378"/>
                    <a:gd name="connsiteY18" fmla="*/ 88605 h 1070877"/>
                    <a:gd name="connsiteX19" fmla="*/ 961556 w 1035378"/>
                    <a:gd name="connsiteY19" fmla="*/ 105273 h 1070877"/>
                    <a:gd name="connsiteX20" fmla="*/ 963937 w 1035378"/>
                    <a:gd name="connsiteY20" fmla="*/ 145755 h 1070877"/>
                    <a:gd name="connsiteX21" fmla="*/ 942506 w 1035378"/>
                    <a:gd name="connsiteY21" fmla="*/ 205286 h 1070877"/>
                    <a:gd name="connsiteX22" fmla="*/ 942506 w 1035378"/>
                    <a:gd name="connsiteY22" fmla="*/ 264817 h 1070877"/>
                    <a:gd name="connsiteX23" fmla="*/ 978225 w 1035378"/>
                    <a:gd name="connsiteY23" fmla="*/ 331492 h 1070877"/>
                    <a:gd name="connsiteX24" fmla="*/ 1004419 w 1035378"/>
                    <a:gd name="connsiteY24" fmla="*/ 452936 h 1070877"/>
                    <a:gd name="connsiteX25" fmla="*/ 994894 w 1035378"/>
                    <a:gd name="connsiteY25" fmla="*/ 657723 h 1070877"/>
                    <a:gd name="connsiteX26" fmla="*/ 985369 w 1035378"/>
                    <a:gd name="connsiteY26" fmla="*/ 695823 h 1070877"/>
                    <a:gd name="connsiteX27" fmla="*/ 1002037 w 1035378"/>
                    <a:gd name="connsiteY27" fmla="*/ 741067 h 1070877"/>
                    <a:gd name="connsiteX28" fmla="*/ 1035375 w 1035378"/>
                    <a:gd name="connsiteY28" fmla="*/ 786311 h 1070877"/>
                    <a:gd name="connsiteX29" fmla="*/ 999656 w 1035378"/>
                    <a:gd name="connsiteY29" fmla="*/ 829173 h 1070877"/>
                    <a:gd name="connsiteX30" fmla="*/ 932981 w 1035378"/>
                    <a:gd name="connsiteY30" fmla="*/ 838698 h 1070877"/>
                    <a:gd name="connsiteX31" fmla="*/ 880594 w 1035378"/>
                    <a:gd name="connsiteY31" fmla="*/ 845842 h 1070877"/>
                    <a:gd name="connsiteX32" fmla="*/ 847256 w 1035378"/>
                    <a:gd name="connsiteY32" fmla="*/ 879180 h 1070877"/>
                    <a:gd name="connsiteX33" fmla="*/ 759150 w 1035378"/>
                    <a:gd name="connsiteY33" fmla="*/ 929186 h 1070877"/>
                    <a:gd name="connsiteX34" fmla="*/ 694856 w 1035378"/>
                    <a:gd name="connsiteY34" fmla="*/ 998242 h 1070877"/>
                    <a:gd name="connsiteX35" fmla="*/ 654375 w 1035378"/>
                    <a:gd name="connsiteY35" fmla="*/ 1012530 h 1070877"/>
                    <a:gd name="connsiteX36" fmla="*/ 599606 w 1035378"/>
                    <a:gd name="connsiteY36" fmla="*/ 981573 h 1070877"/>
                    <a:gd name="connsiteX37" fmla="*/ 568650 w 1035378"/>
                    <a:gd name="connsiteY37" fmla="*/ 988717 h 1070877"/>
                    <a:gd name="connsiteX38" fmla="*/ 490069 w 1035378"/>
                    <a:gd name="connsiteY38" fmla="*/ 1050630 h 1070877"/>
                    <a:gd name="connsiteX39" fmla="*/ 456731 w 1035378"/>
                    <a:gd name="connsiteY39" fmla="*/ 1067298 h 1070877"/>
                    <a:gd name="connsiteX40" fmla="*/ 403405 w 1035378"/>
                    <a:gd name="connsiteY40" fmla="*/ 988906 h 1070877"/>
                    <a:gd name="connsiteX41" fmla="*/ 328144 w 1035378"/>
                    <a:gd name="connsiteY41" fmla="*/ 936330 h 1070877"/>
                    <a:gd name="connsiteX42" fmla="*/ 263850 w 1035378"/>
                    <a:gd name="connsiteY42" fmla="*/ 957761 h 1070877"/>
                    <a:gd name="connsiteX43" fmla="*/ 232894 w 1035378"/>
                    <a:gd name="connsiteY43" fmla="*/ 926805 h 1070877"/>
                    <a:gd name="connsiteX44" fmla="*/ 220987 w 1035378"/>
                    <a:gd name="connsiteY44" fmla="*/ 891086 h 1070877"/>
                    <a:gd name="connsiteX45" fmla="*/ 180506 w 1035378"/>
                    <a:gd name="connsiteY45" fmla="*/ 872036 h 1070877"/>
                    <a:gd name="connsiteX46" fmla="*/ 118594 w 1035378"/>
                    <a:gd name="connsiteY46" fmla="*/ 795836 h 1070877"/>
                    <a:gd name="connsiteX47" fmla="*/ 80494 w 1035378"/>
                    <a:gd name="connsiteY47" fmla="*/ 700586 h 1070877"/>
                    <a:gd name="connsiteX48" fmla="*/ 73350 w 1035378"/>
                    <a:gd name="connsiteY48" fmla="*/ 648198 h 1070877"/>
                    <a:gd name="connsiteX49" fmla="*/ 49537 w 1035378"/>
                    <a:gd name="connsiteY49" fmla="*/ 583905 h 1070877"/>
                    <a:gd name="connsiteX50" fmla="*/ 1912 w 1035378"/>
                    <a:gd name="connsiteY50" fmla="*/ 464842 h 1070877"/>
                    <a:gd name="connsiteX51" fmla="*/ 11437 w 1035378"/>
                    <a:gd name="connsiteY51" fmla="*/ 352923 h 1070877"/>
                    <a:gd name="connsiteX52" fmla="*/ 30487 w 1035378"/>
                    <a:gd name="connsiteY52" fmla="*/ 314823 h 1070877"/>
                    <a:gd name="connsiteX53" fmla="*/ 16200 w 1035378"/>
                    <a:gd name="connsiteY53" fmla="*/ 260055 h 1070877"/>
                    <a:gd name="connsiteX54" fmla="*/ 35250 w 1035378"/>
                    <a:gd name="connsiteY54" fmla="*/ 243386 h 1070877"/>
                    <a:gd name="connsiteX55" fmla="*/ 106687 w 1035378"/>
                    <a:gd name="connsiteY55" fmla="*/ 252911 h 1070877"/>
                    <a:gd name="connsiteX56" fmla="*/ 118594 w 1035378"/>
                    <a:gd name="connsiteY56" fmla="*/ 260055 h 1070877"/>
                    <a:gd name="connsiteX0" fmla="*/ 111450 w 1035378"/>
                    <a:gd name="connsiteY0" fmla="*/ 314823 h 1051076"/>
                    <a:gd name="connsiteX1" fmla="*/ 118594 w 1035378"/>
                    <a:gd name="connsiteY1" fmla="*/ 260055 h 1051076"/>
                    <a:gd name="connsiteX2" fmla="*/ 99544 w 1035378"/>
                    <a:gd name="connsiteY2" fmla="*/ 195761 h 1051076"/>
                    <a:gd name="connsiteX3" fmla="*/ 147344 w 1035378"/>
                    <a:gd name="connsiteY3" fmla="*/ 184070 h 1051076"/>
                    <a:gd name="connsiteX4" fmla="*/ 175040 w 1035378"/>
                    <a:gd name="connsiteY4" fmla="*/ 203951 h 1051076"/>
                    <a:gd name="connsiteX5" fmla="*/ 185248 w 1035378"/>
                    <a:gd name="connsiteY5" fmla="*/ 204178 h 1051076"/>
                    <a:gd name="connsiteX6" fmla="*/ 223369 w 1035378"/>
                    <a:gd name="connsiteY6" fmla="*/ 200523 h 1051076"/>
                    <a:gd name="connsiteX7" fmla="*/ 240037 w 1035378"/>
                    <a:gd name="connsiteY7" fmla="*/ 202905 h 1051076"/>
                    <a:gd name="connsiteX8" fmla="*/ 313856 w 1035378"/>
                    <a:gd name="connsiteY8" fmla="*/ 162423 h 1051076"/>
                    <a:gd name="connsiteX9" fmla="*/ 444825 w 1035378"/>
                    <a:gd name="connsiteY9" fmla="*/ 114798 h 1051076"/>
                    <a:gd name="connsiteX10" fmla="*/ 535312 w 1035378"/>
                    <a:gd name="connsiteY10" fmla="*/ 114798 h 1051076"/>
                    <a:gd name="connsiteX11" fmla="*/ 597225 w 1035378"/>
                    <a:gd name="connsiteY11" fmla="*/ 48123 h 1051076"/>
                    <a:gd name="connsiteX12" fmla="*/ 677103 w 1035378"/>
                    <a:gd name="connsiteY12" fmla="*/ 17044 h 1051076"/>
                    <a:gd name="connsiteX13" fmla="*/ 705242 w 1035378"/>
                    <a:gd name="connsiteY13" fmla="*/ 28400 h 1051076"/>
                    <a:gd name="connsiteX14" fmla="*/ 736008 w 1035378"/>
                    <a:gd name="connsiteY14" fmla="*/ 31387 h 1051076"/>
                    <a:gd name="connsiteX15" fmla="*/ 759150 w 1035378"/>
                    <a:gd name="connsiteY15" fmla="*/ 498 h 1051076"/>
                    <a:gd name="connsiteX16" fmla="*/ 794869 w 1035378"/>
                    <a:gd name="connsiteY16" fmla="*/ 60030 h 1051076"/>
                    <a:gd name="connsiteX17" fmla="*/ 832969 w 1035378"/>
                    <a:gd name="connsiteY17" fmla="*/ 88605 h 1051076"/>
                    <a:gd name="connsiteX18" fmla="*/ 916312 w 1035378"/>
                    <a:gd name="connsiteY18" fmla="*/ 88605 h 1051076"/>
                    <a:gd name="connsiteX19" fmla="*/ 961556 w 1035378"/>
                    <a:gd name="connsiteY19" fmla="*/ 105273 h 1051076"/>
                    <a:gd name="connsiteX20" fmla="*/ 963937 w 1035378"/>
                    <a:gd name="connsiteY20" fmla="*/ 145755 h 1051076"/>
                    <a:gd name="connsiteX21" fmla="*/ 942506 w 1035378"/>
                    <a:gd name="connsiteY21" fmla="*/ 205286 h 1051076"/>
                    <a:gd name="connsiteX22" fmla="*/ 942506 w 1035378"/>
                    <a:gd name="connsiteY22" fmla="*/ 264817 h 1051076"/>
                    <a:gd name="connsiteX23" fmla="*/ 978225 w 1035378"/>
                    <a:gd name="connsiteY23" fmla="*/ 331492 h 1051076"/>
                    <a:gd name="connsiteX24" fmla="*/ 1004419 w 1035378"/>
                    <a:gd name="connsiteY24" fmla="*/ 452936 h 1051076"/>
                    <a:gd name="connsiteX25" fmla="*/ 994894 w 1035378"/>
                    <a:gd name="connsiteY25" fmla="*/ 657723 h 1051076"/>
                    <a:gd name="connsiteX26" fmla="*/ 985369 w 1035378"/>
                    <a:gd name="connsiteY26" fmla="*/ 695823 h 1051076"/>
                    <a:gd name="connsiteX27" fmla="*/ 1002037 w 1035378"/>
                    <a:gd name="connsiteY27" fmla="*/ 741067 h 1051076"/>
                    <a:gd name="connsiteX28" fmla="*/ 1035375 w 1035378"/>
                    <a:gd name="connsiteY28" fmla="*/ 786311 h 1051076"/>
                    <a:gd name="connsiteX29" fmla="*/ 999656 w 1035378"/>
                    <a:gd name="connsiteY29" fmla="*/ 829173 h 1051076"/>
                    <a:gd name="connsiteX30" fmla="*/ 932981 w 1035378"/>
                    <a:gd name="connsiteY30" fmla="*/ 838698 h 1051076"/>
                    <a:gd name="connsiteX31" fmla="*/ 880594 w 1035378"/>
                    <a:gd name="connsiteY31" fmla="*/ 845842 h 1051076"/>
                    <a:gd name="connsiteX32" fmla="*/ 847256 w 1035378"/>
                    <a:gd name="connsiteY32" fmla="*/ 879180 h 1051076"/>
                    <a:gd name="connsiteX33" fmla="*/ 759150 w 1035378"/>
                    <a:gd name="connsiteY33" fmla="*/ 929186 h 1051076"/>
                    <a:gd name="connsiteX34" fmla="*/ 694856 w 1035378"/>
                    <a:gd name="connsiteY34" fmla="*/ 998242 h 1051076"/>
                    <a:gd name="connsiteX35" fmla="*/ 654375 w 1035378"/>
                    <a:gd name="connsiteY35" fmla="*/ 1012530 h 1051076"/>
                    <a:gd name="connsiteX36" fmla="*/ 599606 w 1035378"/>
                    <a:gd name="connsiteY36" fmla="*/ 981573 h 1051076"/>
                    <a:gd name="connsiteX37" fmla="*/ 568650 w 1035378"/>
                    <a:gd name="connsiteY37" fmla="*/ 988717 h 1051076"/>
                    <a:gd name="connsiteX38" fmla="*/ 490069 w 1035378"/>
                    <a:gd name="connsiteY38" fmla="*/ 1050630 h 1051076"/>
                    <a:gd name="connsiteX39" fmla="*/ 455255 w 1035378"/>
                    <a:gd name="connsiteY39" fmla="*/ 1015184 h 1051076"/>
                    <a:gd name="connsiteX40" fmla="*/ 403405 w 1035378"/>
                    <a:gd name="connsiteY40" fmla="*/ 988906 h 1051076"/>
                    <a:gd name="connsiteX41" fmla="*/ 328144 w 1035378"/>
                    <a:gd name="connsiteY41" fmla="*/ 936330 h 1051076"/>
                    <a:gd name="connsiteX42" fmla="*/ 263850 w 1035378"/>
                    <a:gd name="connsiteY42" fmla="*/ 957761 h 1051076"/>
                    <a:gd name="connsiteX43" fmla="*/ 232894 w 1035378"/>
                    <a:gd name="connsiteY43" fmla="*/ 926805 h 1051076"/>
                    <a:gd name="connsiteX44" fmla="*/ 220987 w 1035378"/>
                    <a:gd name="connsiteY44" fmla="*/ 891086 h 1051076"/>
                    <a:gd name="connsiteX45" fmla="*/ 180506 w 1035378"/>
                    <a:gd name="connsiteY45" fmla="*/ 872036 h 1051076"/>
                    <a:gd name="connsiteX46" fmla="*/ 118594 w 1035378"/>
                    <a:gd name="connsiteY46" fmla="*/ 795836 h 1051076"/>
                    <a:gd name="connsiteX47" fmla="*/ 80494 w 1035378"/>
                    <a:gd name="connsiteY47" fmla="*/ 700586 h 1051076"/>
                    <a:gd name="connsiteX48" fmla="*/ 73350 w 1035378"/>
                    <a:gd name="connsiteY48" fmla="*/ 648198 h 1051076"/>
                    <a:gd name="connsiteX49" fmla="*/ 49537 w 1035378"/>
                    <a:gd name="connsiteY49" fmla="*/ 583905 h 1051076"/>
                    <a:gd name="connsiteX50" fmla="*/ 1912 w 1035378"/>
                    <a:gd name="connsiteY50" fmla="*/ 464842 h 1051076"/>
                    <a:gd name="connsiteX51" fmla="*/ 11437 w 1035378"/>
                    <a:gd name="connsiteY51" fmla="*/ 352923 h 1051076"/>
                    <a:gd name="connsiteX52" fmla="*/ 30487 w 1035378"/>
                    <a:gd name="connsiteY52" fmla="*/ 314823 h 1051076"/>
                    <a:gd name="connsiteX53" fmla="*/ 16200 w 1035378"/>
                    <a:gd name="connsiteY53" fmla="*/ 260055 h 1051076"/>
                    <a:gd name="connsiteX54" fmla="*/ 35250 w 1035378"/>
                    <a:gd name="connsiteY54" fmla="*/ 243386 h 1051076"/>
                    <a:gd name="connsiteX55" fmla="*/ 106687 w 1035378"/>
                    <a:gd name="connsiteY55" fmla="*/ 252911 h 1051076"/>
                    <a:gd name="connsiteX56" fmla="*/ 118594 w 1035378"/>
                    <a:gd name="connsiteY56" fmla="*/ 260055 h 1051076"/>
                    <a:gd name="connsiteX0" fmla="*/ 111450 w 1035378"/>
                    <a:gd name="connsiteY0" fmla="*/ 314823 h 1050678"/>
                    <a:gd name="connsiteX1" fmla="*/ 118594 w 1035378"/>
                    <a:gd name="connsiteY1" fmla="*/ 260055 h 1050678"/>
                    <a:gd name="connsiteX2" fmla="*/ 99544 w 1035378"/>
                    <a:gd name="connsiteY2" fmla="*/ 195761 h 1050678"/>
                    <a:gd name="connsiteX3" fmla="*/ 147344 w 1035378"/>
                    <a:gd name="connsiteY3" fmla="*/ 184070 h 1050678"/>
                    <a:gd name="connsiteX4" fmla="*/ 175040 w 1035378"/>
                    <a:gd name="connsiteY4" fmla="*/ 203951 h 1050678"/>
                    <a:gd name="connsiteX5" fmla="*/ 185248 w 1035378"/>
                    <a:gd name="connsiteY5" fmla="*/ 204178 h 1050678"/>
                    <a:gd name="connsiteX6" fmla="*/ 223369 w 1035378"/>
                    <a:gd name="connsiteY6" fmla="*/ 200523 h 1050678"/>
                    <a:gd name="connsiteX7" fmla="*/ 240037 w 1035378"/>
                    <a:gd name="connsiteY7" fmla="*/ 202905 h 1050678"/>
                    <a:gd name="connsiteX8" fmla="*/ 313856 w 1035378"/>
                    <a:gd name="connsiteY8" fmla="*/ 162423 h 1050678"/>
                    <a:gd name="connsiteX9" fmla="*/ 444825 w 1035378"/>
                    <a:gd name="connsiteY9" fmla="*/ 114798 h 1050678"/>
                    <a:gd name="connsiteX10" fmla="*/ 535312 w 1035378"/>
                    <a:gd name="connsiteY10" fmla="*/ 114798 h 1050678"/>
                    <a:gd name="connsiteX11" fmla="*/ 597225 w 1035378"/>
                    <a:gd name="connsiteY11" fmla="*/ 48123 h 1050678"/>
                    <a:gd name="connsiteX12" fmla="*/ 677103 w 1035378"/>
                    <a:gd name="connsiteY12" fmla="*/ 17044 h 1050678"/>
                    <a:gd name="connsiteX13" fmla="*/ 705242 w 1035378"/>
                    <a:gd name="connsiteY13" fmla="*/ 28400 h 1050678"/>
                    <a:gd name="connsiteX14" fmla="*/ 736008 w 1035378"/>
                    <a:gd name="connsiteY14" fmla="*/ 31387 h 1050678"/>
                    <a:gd name="connsiteX15" fmla="*/ 759150 w 1035378"/>
                    <a:gd name="connsiteY15" fmla="*/ 498 h 1050678"/>
                    <a:gd name="connsiteX16" fmla="*/ 794869 w 1035378"/>
                    <a:gd name="connsiteY16" fmla="*/ 60030 h 1050678"/>
                    <a:gd name="connsiteX17" fmla="*/ 832969 w 1035378"/>
                    <a:gd name="connsiteY17" fmla="*/ 88605 h 1050678"/>
                    <a:gd name="connsiteX18" fmla="*/ 916312 w 1035378"/>
                    <a:gd name="connsiteY18" fmla="*/ 88605 h 1050678"/>
                    <a:gd name="connsiteX19" fmla="*/ 961556 w 1035378"/>
                    <a:gd name="connsiteY19" fmla="*/ 105273 h 1050678"/>
                    <a:gd name="connsiteX20" fmla="*/ 963937 w 1035378"/>
                    <a:gd name="connsiteY20" fmla="*/ 145755 h 1050678"/>
                    <a:gd name="connsiteX21" fmla="*/ 942506 w 1035378"/>
                    <a:gd name="connsiteY21" fmla="*/ 205286 h 1050678"/>
                    <a:gd name="connsiteX22" fmla="*/ 942506 w 1035378"/>
                    <a:gd name="connsiteY22" fmla="*/ 264817 h 1050678"/>
                    <a:gd name="connsiteX23" fmla="*/ 978225 w 1035378"/>
                    <a:gd name="connsiteY23" fmla="*/ 331492 h 1050678"/>
                    <a:gd name="connsiteX24" fmla="*/ 1004419 w 1035378"/>
                    <a:gd name="connsiteY24" fmla="*/ 452936 h 1050678"/>
                    <a:gd name="connsiteX25" fmla="*/ 994894 w 1035378"/>
                    <a:gd name="connsiteY25" fmla="*/ 657723 h 1050678"/>
                    <a:gd name="connsiteX26" fmla="*/ 985369 w 1035378"/>
                    <a:gd name="connsiteY26" fmla="*/ 695823 h 1050678"/>
                    <a:gd name="connsiteX27" fmla="*/ 1002037 w 1035378"/>
                    <a:gd name="connsiteY27" fmla="*/ 741067 h 1050678"/>
                    <a:gd name="connsiteX28" fmla="*/ 1035375 w 1035378"/>
                    <a:gd name="connsiteY28" fmla="*/ 786311 h 1050678"/>
                    <a:gd name="connsiteX29" fmla="*/ 999656 w 1035378"/>
                    <a:gd name="connsiteY29" fmla="*/ 829173 h 1050678"/>
                    <a:gd name="connsiteX30" fmla="*/ 932981 w 1035378"/>
                    <a:gd name="connsiteY30" fmla="*/ 838698 h 1050678"/>
                    <a:gd name="connsiteX31" fmla="*/ 880594 w 1035378"/>
                    <a:gd name="connsiteY31" fmla="*/ 845842 h 1050678"/>
                    <a:gd name="connsiteX32" fmla="*/ 847256 w 1035378"/>
                    <a:gd name="connsiteY32" fmla="*/ 879180 h 1050678"/>
                    <a:gd name="connsiteX33" fmla="*/ 759150 w 1035378"/>
                    <a:gd name="connsiteY33" fmla="*/ 929186 h 1050678"/>
                    <a:gd name="connsiteX34" fmla="*/ 694856 w 1035378"/>
                    <a:gd name="connsiteY34" fmla="*/ 998242 h 1050678"/>
                    <a:gd name="connsiteX35" fmla="*/ 654375 w 1035378"/>
                    <a:gd name="connsiteY35" fmla="*/ 1012530 h 1050678"/>
                    <a:gd name="connsiteX36" fmla="*/ 599606 w 1035378"/>
                    <a:gd name="connsiteY36" fmla="*/ 981573 h 1050678"/>
                    <a:gd name="connsiteX37" fmla="*/ 568650 w 1035378"/>
                    <a:gd name="connsiteY37" fmla="*/ 988717 h 1050678"/>
                    <a:gd name="connsiteX38" fmla="*/ 490069 w 1035378"/>
                    <a:gd name="connsiteY38" fmla="*/ 1050630 h 1050678"/>
                    <a:gd name="connsiteX39" fmla="*/ 482711 w 1035378"/>
                    <a:gd name="connsiteY39" fmla="*/ 998852 h 1050678"/>
                    <a:gd name="connsiteX40" fmla="*/ 403405 w 1035378"/>
                    <a:gd name="connsiteY40" fmla="*/ 988906 h 1050678"/>
                    <a:gd name="connsiteX41" fmla="*/ 328144 w 1035378"/>
                    <a:gd name="connsiteY41" fmla="*/ 936330 h 1050678"/>
                    <a:gd name="connsiteX42" fmla="*/ 263850 w 1035378"/>
                    <a:gd name="connsiteY42" fmla="*/ 957761 h 1050678"/>
                    <a:gd name="connsiteX43" fmla="*/ 232894 w 1035378"/>
                    <a:gd name="connsiteY43" fmla="*/ 926805 h 1050678"/>
                    <a:gd name="connsiteX44" fmla="*/ 220987 w 1035378"/>
                    <a:gd name="connsiteY44" fmla="*/ 891086 h 1050678"/>
                    <a:gd name="connsiteX45" fmla="*/ 180506 w 1035378"/>
                    <a:gd name="connsiteY45" fmla="*/ 872036 h 1050678"/>
                    <a:gd name="connsiteX46" fmla="*/ 118594 w 1035378"/>
                    <a:gd name="connsiteY46" fmla="*/ 795836 h 1050678"/>
                    <a:gd name="connsiteX47" fmla="*/ 80494 w 1035378"/>
                    <a:gd name="connsiteY47" fmla="*/ 700586 h 1050678"/>
                    <a:gd name="connsiteX48" fmla="*/ 73350 w 1035378"/>
                    <a:gd name="connsiteY48" fmla="*/ 648198 h 1050678"/>
                    <a:gd name="connsiteX49" fmla="*/ 49537 w 1035378"/>
                    <a:gd name="connsiteY49" fmla="*/ 583905 h 1050678"/>
                    <a:gd name="connsiteX50" fmla="*/ 1912 w 1035378"/>
                    <a:gd name="connsiteY50" fmla="*/ 464842 h 1050678"/>
                    <a:gd name="connsiteX51" fmla="*/ 11437 w 1035378"/>
                    <a:gd name="connsiteY51" fmla="*/ 352923 h 1050678"/>
                    <a:gd name="connsiteX52" fmla="*/ 30487 w 1035378"/>
                    <a:gd name="connsiteY52" fmla="*/ 314823 h 1050678"/>
                    <a:gd name="connsiteX53" fmla="*/ 16200 w 1035378"/>
                    <a:gd name="connsiteY53" fmla="*/ 260055 h 1050678"/>
                    <a:gd name="connsiteX54" fmla="*/ 35250 w 1035378"/>
                    <a:gd name="connsiteY54" fmla="*/ 243386 h 1050678"/>
                    <a:gd name="connsiteX55" fmla="*/ 106687 w 1035378"/>
                    <a:gd name="connsiteY55" fmla="*/ 252911 h 1050678"/>
                    <a:gd name="connsiteX56" fmla="*/ 118594 w 1035378"/>
                    <a:gd name="connsiteY56" fmla="*/ 260055 h 1050678"/>
                    <a:gd name="connsiteX0" fmla="*/ 111450 w 1004937"/>
                    <a:gd name="connsiteY0" fmla="*/ 314823 h 1050678"/>
                    <a:gd name="connsiteX1" fmla="*/ 118594 w 1004937"/>
                    <a:gd name="connsiteY1" fmla="*/ 260055 h 1050678"/>
                    <a:gd name="connsiteX2" fmla="*/ 99544 w 1004937"/>
                    <a:gd name="connsiteY2" fmla="*/ 195761 h 1050678"/>
                    <a:gd name="connsiteX3" fmla="*/ 147344 w 1004937"/>
                    <a:gd name="connsiteY3" fmla="*/ 184070 h 1050678"/>
                    <a:gd name="connsiteX4" fmla="*/ 175040 w 1004937"/>
                    <a:gd name="connsiteY4" fmla="*/ 203951 h 1050678"/>
                    <a:gd name="connsiteX5" fmla="*/ 185248 w 1004937"/>
                    <a:gd name="connsiteY5" fmla="*/ 204178 h 1050678"/>
                    <a:gd name="connsiteX6" fmla="*/ 223369 w 1004937"/>
                    <a:gd name="connsiteY6" fmla="*/ 200523 h 1050678"/>
                    <a:gd name="connsiteX7" fmla="*/ 240037 w 1004937"/>
                    <a:gd name="connsiteY7" fmla="*/ 202905 h 1050678"/>
                    <a:gd name="connsiteX8" fmla="*/ 313856 w 1004937"/>
                    <a:gd name="connsiteY8" fmla="*/ 162423 h 1050678"/>
                    <a:gd name="connsiteX9" fmla="*/ 444825 w 1004937"/>
                    <a:gd name="connsiteY9" fmla="*/ 114798 h 1050678"/>
                    <a:gd name="connsiteX10" fmla="*/ 535312 w 1004937"/>
                    <a:gd name="connsiteY10" fmla="*/ 114798 h 1050678"/>
                    <a:gd name="connsiteX11" fmla="*/ 597225 w 1004937"/>
                    <a:gd name="connsiteY11" fmla="*/ 48123 h 1050678"/>
                    <a:gd name="connsiteX12" fmla="*/ 677103 w 1004937"/>
                    <a:gd name="connsiteY12" fmla="*/ 17044 h 1050678"/>
                    <a:gd name="connsiteX13" fmla="*/ 705242 w 1004937"/>
                    <a:gd name="connsiteY13" fmla="*/ 28400 h 1050678"/>
                    <a:gd name="connsiteX14" fmla="*/ 736008 w 1004937"/>
                    <a:gd name="connsiteY14" fmla="*/ 31387 h 1050678"/>
                    <a:gd name="connsiteX15" fmla="*/ 759150 w 1004937"/>
                    <a:gd name="connsiteY15" fmla="*/ 498 h 1050678"/>
                    <a:gd name="connsiteX16" fmla="*/ 794869 w 1004937"/>
                    <a:gd name="connsiteY16" fmla="*/ 60030 h 1050678"/>
                    <a:gd name="connsiteX17" fmla="*/ 832969 w 1004937"/>
                    <a:gd name="connsiteY17" fmla="*/ 88605 h 1050678"/>
                    <a:gd name="connsiteX18" fmla="*/ 916312 w 1004937"/>
                    <a:gd name="connsiteY18" fmla="*/ 88605 h 1050678"/>
                    <a:gd name="connsiteX19" fmla="*/ 961556 w 1004937"/>
                    <a:gd name="connsiteY19" fmla="*/ 105273 h 1050678"/>
                    <a:gd name="connsiteX20" fmla="*/ 963937 w 1004937"/>
                    <a:gd name="connsiteY20" fmla="*/ 145755 h 1050678"/>
                    <a:gd name="connsiteX21" fmla="*/ 942506 w 1004937"/>
                    <a:gd name="connsiteY21" fmla="*/ 205286 h 1050678"/>
                    <a:gd name="connsiteX22" fmla="*/ 942506 w 1004937"/>
                    <a:gd name="connsiteY22" fmla="*/ 264817 h 1050678"/>
                    <a:gd name="connsiteX23" fmla="*/ 978225 w 1004937"/>
                    <a:gd name="connsiteY23" fmla="*/ 331492 h 1050678"/>
                    <a:gd name="connsiteX24" fmla="*/ 1004419 w 1004937"/>
                    <a:gd name="connsiteY24" fmla="*/ 452936 h 1050678"/>
                    <a:gd name="connsiteX25" fmla="*/ 994894 w 1004937"/>
                    <a:gd name="connsiteY25" fmla="*/ 657723 h 1050678"/>
                    <a:gd name="connsiteX26" fmla="*/ 985369 w 1004937"/>
                    <a:gd name="connsiteY26" fmla="*/ 695823 h 1050678"/>
                    <a:gd name="connsiteX27" fmla="*/ 1002037 w 1004937"/>
                    <a:gd name="connsiteY27" fmla="*/ 741067 h 1050678"/>
                    <a:gd name="connsiteX28" fmla="*/ 1000317 w 1004937"/>
                    <a:gd name="connsiteY28" fmla="*/ 780667 h 1050678"/>
                    <a:gd name="connsiteX29" fmla="*/ 999656 w 1004937"/>
                    <a:gd name="connsiteY29" fmla="*/ 829173 h 1050678"/>
                    <a:gd name="connsiteX30" fmla="*/ 932981 w 1004937"/>
                    <a:gd name="connsiteY30" fmla="*/ 838698 h 1050678"/>
                    <a:gd name="connsiteX31" fmla="*/ 880594 w 1004937"/>
                    <a:gd name="connsiteY31" fmla="*/ 845842 h 1050678"/>
                    <a:gd name="connsiteX32" fmla="*/ 847256 w 1004937"/>
                    <a:gd name="connsiteY32" fmla="*/ 879180 h 1050678"/>
                    <a:gd name="connsiteX33" fmla="*/ 759150 w 1004937"/>
                    <a:gd name="connsiteY33" fmla="*/ 929186 h 1050678"/>
                    <a:gd name="connsiteX34" fmla="*/ 694856 w 1004937"/>
                    <a:gd name="connsiteY34" fmla="*/ 998242 h 1050678"/>
                    <a:gd name="connsiteX35" fmla="*/ 654375 w 1004937"/>
                    <a:gd name="connsiteY35" fmla="*/ 1012530 h 1050678"/>
                    <a:gd name="connsiteX36" fmla="*/ 599606 w 1004937"/>
                    <a:gd name="connsiteY36" fmla="*/ 981573 h 1050678"/>
                    <a:gd name="connsiteX37" fmla="*/ 568650 w 1004937"/>
                    <a:gd name="connsiteY37" fmla="*/ 988717 h 1050678"/>
                    <a:gd name="connsiteX38" fmla="*/ 490069 w 1004937"/>
                    <a:gd name="connsiteY38" fmla="*/ 1050630 h 1050678"/>
                    <a:gd name="connsiteX39" fmla="*/ 482711 w 1004937"/>
                    <a:gd name="connsiteY39" fmla="*/ 998852 h 1050678"/>
                    <a:gd name="connsiteX40" fmla="*/ 403405 w 1004937"/>
                    <a:gd name="connsiteY40" fmla="*/ 988906 h 1050678"/>
                    <a:gd name="connsiteX41" fmla="*/ 328144 w 1004937"/>
                    <a:gd name="connsiteY41" fmla="*/ 936330 h 1050678"/>
                    <a:gd name="connsiteX42" fmla="*/ 263850 w 1004937"/>
                    <a:gd name="connsiteY42" fmla="*/ 957761 h 1050678"/>
                    <a:gd name="connsiteX43" fmla="*/ 232894 w 1004937"/>
                    <a:gd name="connsiteY43" fmla="*/ 926805 h 1050678"/>
                    <a:gd name="connsiteX44" fmla="*/ 220987 w 1004937"/>
                    <a:gd name="connsiteY44" fmla="*/ 891086 h 1050678"/>
                    <a:gd name="connsiteX45" fmla="*/ 180506 w 1004937"/>
                    <a:gd name="connsiteY45" fmla="*/ 872036 h 1050678"/>
                    <a:gd name="connsiteX46" fmla="*/ 118594 w 1004937"/>
                    <a:gd name="connsiteY46" fmla="*/ 795836 h 1050678"/>
                    <a:gd name="connsiteX47" fmla="*/ 80494 w 1004937"/>
                    <a:gd name="connsiteY47" fmla="*/ 700586 h 1050678"/>
                    <a:gd name="connsiteX48" fmla="*/ 73350 w 1004937"/>
                    <a:gd name="connsiteY48" fmla="*/ 648198 h 1050678"/>
                    <a:gd name="connsiteX49" fmla="*/ 49537 w 1004937"/>
                    <a:gd name="connsiteY49" fmla="*/ 583905 h 1050678"/>
                    <a:gd name="connsiteX50" fmla="*/ 1912 w 1004937"/>
                    <a:gd name="connsiteY50" fmla="*/ 464842 h 1050678"/>
                    <a:gd name="connsiteX51" fmla="*/ 11437 w 1004937"/>
                    <a:gd name="connsiteY51" fmla="*/ 352923 h 1050678"/>
                    <a:gd name="connsiteX52" fmla="*/ 30487 w 1004937"/>
                    <a:gd name="connsiteY52" fmla="*/ 314823 h 1050678"/>
                    <a:gd name="connsiteX53" fmla="*/ 16200 w 1004937"/>
                    <a:gd name="connsiteY53" fmla="*/ 260055 h 1050678"/>
                    <a:gd name="connsiteX54" fmla="*/ 35250 w 1004937"/>
                    <a:gd name="connsiteY54" fmla="*/ 243386 h 1050678"/>
                    <a:gd name="connsiteX55" fmla="*/ 106687 w 1004937"/>
                    <a:gd name="connsiteY55" fmla="*/ 252911 h 1050678"/>
                    <a:gd name="connsiteX56" fmla="*/ 118594 w 1004937"/>
                    <a:gd name="connsiteY56" fmla="*/ 260055 h 1050678"/>
                    <a:gd name="connsiteX0" fmla="*/ 111450 w 1004937"/>
                    <a:gd name="connsiteY0" fmla="*/ 314823 h 1050678"/>
                    <a:gd name="connsiteX1" fmla="*/ 118594 w 1004937"/>
                    <a:gd name="connsiteY1" fmla="*/ 260055 h 1050678"/>
                    <a:gd name="connsiteX2" fmla="*/ 99544 w 1004937"/>
                    <a:gd name="connsiteY2" fmla="*/ 195761 h 1050678"/>
                    <a:gd name="connsiteX3" fmla="*/ 147344 w 1004937"/>
                    <a:gd name="connsiteY3" fmla="*/ 184070 h 1050678"/>
                    <a:gd name="connsiteX4" fmla="*/ 175040 w 1004937"/>
                    <a:gd name="connsiteY4" fmla="*/ 203951 h 1050678"/>
                    <a:gd name="connsiteX5" fmla="*/ 185248 w 1004937"/>
                    <a:gd name="connsiteY5" fmla="*/ 204178 h 1050678"/>
                    <a:gd name="connsiteX6" fmla="*/ 223369 w 1004937"/>
                    <a:gd name="connsiteY6" fmla="*/ 200523 h 1050678"/>
                    <a:gd name="connsiteX7" fmla="*/ 240037 w 1004937"/>
                    <a:gd name="connsiteY7" fmla="*/ 202905 h 1050678"/>
                    <a:gd name="connsiteX8" fmla="*/ 313856 w 1004937"/>
                    <a:gd name="connsiteY8" fmla="*/ 162423 h 1050678"/>
                    <a:gd name="connsiteX9" fmla="*/ 444825 w 1004937"/>
                    <a:gd name="connsiteY9" fmla="*/ 114798 h 1050678"/>
                    <a:gd name="connsiteX10" fmla="*/ 535312 w 1004937"/>
                    <a:gd name="connsiteY10" fmla="*/ 114798 h 1050678"/>
                    <a:gd name="connsiteX11" fmla="*/ 597225 w 1004937"/>
                    <a:gd name="connsiteY11" fmla="*/ 48123 h 1050678"/>
                    <a:gd name="connsiteX12" fmla="*/ 677103 w 1004937"/>
                    <a:gd name="connsiteY12" fmla="*/ 17044 h 1050678"/>
                    <a:gd name="connsiteX13" fmla="*/ 705242 w 1004937"/>
                    <a:gd name="connsiteY13" fmla="*/ 28400 h 1050678"/>
                    <a:gd name="connsiteX14" fmla="*/ 736008 w 1004937"/>
                    <a:gd name="connsiteY14" fmla="*/ 31387 h 1050678"/>
                    <a:gd name="connsiteX15" fmla="*/ 759150 w 1004937"/>
                    <a:gd name="connsiteY15" fmla="*/ 498 h 1050678"/>
                    <a:gd name="connsiteX16" fmla="*/ 794869 w 1004937"/>
                    <a:gd name="connsiteY16" fmla="*/ 60030 h 1050678"/>
                    <a:gd name="connsiteX17" fmla="*/ 832969 w 1004937"/>
                    <a:gd name="connsiteY17" fmla="*/ 88605 h 1050678"/>
                    <a:gd name="connsiteX18" fmla="*/ 916312 w 1004937"/>
                    <a:gd name="connsiteY18" fmla="*/ 88605 h 1050678"/>
                    <a:gd name="connsiteX19" fmla="*/ 961556 w 1004937"/>
                    <a:gd name="connsiteY19" fmla="*/ 105273 h 1050678"/>
                    <a:gd name="connsiteX20" fmla="*/ 963937 w 1004937"/>
                    <a:gd name="connsiteY20" fmla="*/ 145755 h 1050678"/>
                    <a:gd name="connsiteX21" fmla="*/ 942506 w 1004937"/>
                    <a:gd name="connsiteY21" fmla="*/ 205286 h 1050678"/>
                    <a:gd name="connsiteX22" fmla="*/ 942506 w 1004937"/>
                    <a:gd name="connsiteY22" fmla="*/ 264817 h 1050678"/>
                    <a:gd name="connsiteX23" fmla="*/ 978225 w 1004937"/>
                    <a:gd name="connsiteY23" fmla="*/ 331492 h 1050678"/>
                    <a:gd name="connsiteX24" fmla="*/ 1004419 w 1004937"/>
                    <a:gd name="connsiteY24" fmla="*/ 452936 h 1050678"/>
                    <a:gd name="connsiteX25" fmla="*/ 994894 w 1004937"/>
                    <a:gd name="connsiteY25" fmla="*/ 657723 h 1050678"/>
                    <a:gd name="connsiteX26" fmla="*/ 985369 w 1004937"/>
                    <a:gd name="connsiteY26" fmla="*/ 695823 h 1050678"/>
                    <a:gd name="connsiteX27" fmla="*/ 1002037 w 1004937"/>
                    <a:gd name="connsiteY27" fmla="*/ 741067 h 1050678"/>
                    <a:gd name="connsiteX28" fmla="*/ 1000317 w 1004937"/>
                    <a:gd name="connsiteY28" fmla="*/ 780667 h 1050678"/>
                    <a:gd name="connsiteX29" fmla="*/ 966709 w 1004937"/>
                    <a:gd name="connsiteY29" fmla="*/ 805714 h 1050678"/>
                    <a:gd name="connsiteX30" fmla="*/ 932981 w 1004937"/>
                    <a:gd name="connsiteY30" fmla="*/ 838698 h 1050678"/>
                    <a:gd name="connsiteX31" fmla="*/ 880594 w 1004937"/>
                    <a:gd name="connsiteY31" fmla="*/ 845842 h 1050678"/>
                    <a:gd name="connsiteX32" fmla="*/ 847256 w 1004937"/>
                    <a:gd name="connsiteY32" fmla="*/ 879180 h 1050678"/>
                    <a:gd name="connsiteX33" fmla="*/ 759150 w 1004937"/>
                    <a:gd name="connsiteY33" fmla="*/ 929186 h 1050678"/>
                    <a:gd name="connsiteX34" fmla="*/ 694856 w 1004937"/>
                    <a:gd name="connsiteY34" fmla="*/ 998242 h 1050678"/>
                    <a:gd name="connsiteX35" fmla="*/ 654375 w 1004937"/>
                    <a:gd name="connsiteY35" fmla="*/ 1012530 h 1050678"/>
                    <a:gd name="connsiteX36" fmla="*/ 599606 w 1004937"/>
                    <a:gd name="connsiteY36" fmla="*/ 981573 h 1050678"/>
                    <a:gd name="connsiteX37" fmla="*/ 568650 w 1004937"/>
                    <a:gd name="connsiteY37" fmla="*/ 988717 h 1050678"/>
                    <a:gd name="connsiteX38" fmla="*/ 490069 w 1004937"/>
                    <a:gd name="connsiteY38" fmla="*/ 1050630 h 1050678"/>
                    <a:gd name="connsiteX39" fmla="*/ 482711 w 1004937"/>
                    <a:gd name="connsiteY39" fmla="*/ 998852 h 1050678"/>
                    <a:gd name="connsiteX40" fmla="*/ 403405 w 1004937"/>
                    <a:gd name="connsiteY40" fmla="*/ 988906 h 1050678"/>
                    <a:gd name="connsiteX41" fmla="*/ 328144 w 1004937"/>
                    <a:gd name="connsiteY41" fmla="*/ 936330 h 1050678"/>
                    <a:gd name="connsiteX42" fmla="*/ 263850 w 1004937"/>
                    <a:gd name="connsiteY42" fmla="*/ 957761 h 1050678"/>
                    <a:gd name="connsiteX43" fmla="*/ 232894 w 1004937"/>
                    <a:gd name="connsiteY43" fmla="*/ 926805 h 1050678"/>
                    <a:gd name="connsiteX44" fmla="*/ 220987 w 1004937"/>
                    <a:gd name="connsiteY44" fmla="*/ 891086 h 1050678"/>
                    <a:gd name="connsiteX45" fmla="*/ 180506 w 1004937"/>
                    <a:gd name="connsiteY45" fmla="*/ 872036 h 1050678"/>
                    <a:gd name="connsiteX46" fmla="*/ 118594 w 1004937"/>
                    <a:gd name="connsiteY46" fmla="*/ 795836 h 1050678"/>
                    <a:gd name="connsiteX47" fmla="*/ 80494 w 1004937"/>
                    <a:gd name="connsiteY47" fmla="*/ 700586 h 1050678"/>
                    <a:gd name="connsiteX48" fmla="*/ 73350 w 1004937"/>
                    <a:gd name="connsiteY48" fmla="*/ 648198 h 1050678"/>
                    <a:gd name="connsiteX49" fmla="*/ 49537 w 1004937"/>
                    <a:gd name="connsiteY49" fmla="*/ 583905 h 1050678"/>
                    <a:gd name="connsiteX50" fmla="*/ 1912 w 1004937"/>
                    <a:gd name="connsiteY50" fmla="*/ 464842 h 1050678"/>
                    <a:gd name="connsiteX51" fmla="*/ 11437 w 1004937"/>
                    <a:gd name="connsiteY51" fmla="*/ 352923 h 1050678"/>
                    <a:gd name="connsiteX52" fmla="*/ 30487 w 1004937"/>
                    <a:gd name="connsiteY52" fmla="*/ 314823 h 1050678"/>
                    <a:gd name="connsiteX53" fmla="*/ 16200 w 1004937"/>
                    <a:gd name="connsiteY53" fmla="*/ 260055 h 1050678"/>
                    <a:gd name="connsiteX54" fmla="*/ 35250 w 1004937"/>
                    <a:gd name="connsiteY54" fmla="*/ 243386 h 1050678"/>
                    <a:gd name="connsiteX55" fmla="*/ 106687 w 1004937"/>
                    <a:gd name="connsiteY55" fmla="*/ 252911 h 1050678"/>
                    <a:gd name="connsiteX56" fmla="*/ 118594 w 1004937"/>
                    <a:gd name="connsiteY56" fmla="*/ 260055 h 1050678"/>
                    <a:gd name="connsiteX0" fmla="*/ 111450 w 1004937"/>
                    <a:gd name="connsiteY0" fmla="*/ 314823 h 1050678"/>
                    <a:gd name="connsiteX1" fmla="*/ 118594 w 1004937"/>
                    <a:gd name="connsiteY1" fmla="*/ 260055 h 1050678"/>
                    <a:gd name="connsiteX2" fmla="*/ 99544 w 1004937"/>
                    <a:gd name="connsiteY2" fmla="*/ 195761 h 1050678"/>
                    <a:gd name="connsiteX3" fmla="*/ 147344 w 1004937"/>
                    <a:gd name="connsiteY3" fmla="*/ 184070 h 1050678"/>
                    <a:gd name="connsiteX4" fmla="*/ 175040 w 1004937"/>
                    <a:gd name="connsiteY4" fmla="*/ 203951 h 1050678"/>
                    <a:gd name="connsiteX5" fmla="*/ 185248 w 1004937"/>
                    <a:gd name="connsiteY5" fmla="*/ 204178 h 1050678"/>
                    <a:gd name="connsiteX6" fmla="*/ 223369 w 1004937"/>
                    <a:gd name="connsiteY6" fmla="*/ 200523 h 1050678"/>
                    <a:gd name="connsiteX7" fmla="*/ 240037 w 1004937"/>
                    <a:gd name="connsiteY7" fmla="*/ 202905 h 1050678"/>
                    <a:gd name="connsiteX8" fmla="*/ 313856 w 1004937"/>
                    <a:gd name="connsiteY8" fmla="*/ 162423 h 1050678"/>
                    <a:gd name="connsiteX9" fmla="*/ 444825 w 1004937"/>
                    <a:gd name="connsiteY9" fmla="*/ 114798 h 1050678"/>
                    <a:gd name="connsiteX10" fmla="*/ 525809 w 1004937"/>
                    <a:gd name="connsiteY10" fmla="*/ 87330 h 1050678"/>
                    <a:gd name="connsiteX11" fmla="*/ 597225 w 1004937"/>
                    <a:gd name="connsiteY11" fmla="*/ 48123 h 1050678"/>
                    <a:gd name="connsiteX12" fmla="*/ 677103 w 1004937"/>
                    <a:gd name="connsiteY12" fmla="*/ 17044 h 1050678"/>
                    <a:gd name="connsiteX13" fmla="*/ 705242 w 1004937"/>
                    <a:gd name="connsiteY13" fmla="*/ 28400 h 1050678"/>
                    <a:gd name="connsiteX14" fmla="*/ 736008 w 1004937"/>
                    <a:gd name="connsiteY14" fmla="*/ 31387 h 1050678"/>
                    <a:gd name="connsiteX15" fmla="*/ 759150 w 1004937"/>
                    <a:gd name="connsiteY15" fmla="*/ 498 h 1050678"/>
                    <a:gd name="connsiteX16" fmla="*/ 794869 w 1004937"/>
                    <a:gd name="connsiteY16" fmla="*/ 60030 h 1050678"/>
                    <a:gd name="connsiteX17" fmla="*/ 832969 w 1004937"/>
                    <a:gd name="connsiteY17" fmla="*/ 88605 h 1050678"/>
                    <a:gd name="connsiteX18" fmla="*/ 916312 w 1004937"/>
                    <a:gd name="connsiteY18" fmla="*/ 88605 h 1050678"/>
                    <a:gd name="connsiteX19" fmla="*/ 961556 w 1004937"/>
                    <a:gd name="connsiteY19" fmla="*/ 105273 h 1050678"/>
                    <a:gd name="connsiteX20" fmla="*/ 963937 w 1004937"/>
                    <a:gd name="connsiteY20" fmla="*/ 145755 h 1050678"/>
                    <a:gd name="connsiteX21" fmla="*/ 942506 w 1004937"/>
                    <a:gd name="connsiteY21" fmla="*/ 205286 h 1050678"/>
                    <a:gd name="connsiteX22" fmla="*/ 942506 w 1004937"/>
                    <a:gd name="connsiteY22" fmla="*/ 264817 h 1050678"/>
                    <a:gd name="connsiteX23" fmla="*/ 978225 w 1004937"/>
                    <a:gd name="connsiteY23" fmla="*/ 331492 h 1050678"/>
                    <a:gd name="connsiteX24" fmla="*/ 1004419 w 1004937"/>
                    <a:gd name="connsiteY24" fmla="*/ 452936 h 1050678"/>
                    <a:gd name="connsiteX25" fmla="*/ 994894 w 1004937"/>
                    <a:gd name="connsiteY25" fmla="*/ 657723 h 1050678"/>
                    <a:gd name="connsiteX26" fmla="*/ 985369 w 1004937"/>
                    <a:gd name="connsiteY26" fmla="*/ 695823 h 1050678"/>
                    <a:gd name="connsiteX27" fmla="*/ 1002037 w 1004937"/>
                    <a:gd name="connsiteY27" fmla="*/ 741067 h 1050678"/>
                    <a:gd name="connsiteX28" fmla="*/ 1000317 w 1004937"/>
                    <a:gd name="connsiteY28" fmla="*/ 780667 h 1050678"/>
                    <a:gd name="connsiteX29" fmla="*/ 966709 w 1004937"/>
                    <a:gd name="connsiteY29" fmla="*/ 805714 h 1050678"/>
                    <a:gd name="connsiteX30" fmla="*/ 932981 w 1004937"/>
                    <a:gd name="connsiteY30" fmla="*/ 838698 h 1050678"/>
                    <a:gd name="connsiteX31" fmla="*/ 880594 w 1004937"/>
                    <a:gd name="connsiteY31" fmla="*/ 845842 h 1050678"/>
                    <a:gd name="connsiteX32" fmla="*/ 847256 w 1004937"/>
                    <a:gd name="connsiteY32" fmla="*/ 879180 h 1050678"/>
                    <a:gd name="connsiteX33" fmla="*/ 759150 w 1004937"/>
                    <a:gd name="connsiteY33" fmla="*/ 929186 h 1050678"/>
                    <a:gd name="connsiteX34" fmla="*/ 694856 w 1004937"/>
                    <a:gd name="connsiteY34" fmla="*/ 998242 h 1050678"/>
                    <a:gd name="connsiteX35" fmla="*/ 654375 w 1004937"/>
                    <a:gd name="connsiteY35" fmla="*/ 1012530 h 1050678"/>
                    <a:gd name="connsiteX36" fmla="*/ 599606 w 1004937"/>
                    <a:gd name="connsiteY36" fmla="*/ 981573 h 1050678"/>
                    <a:gd name="connsiteX37" fmla="*/ 568650 w 1004937"/>
                    <a:gd name="connsiteY37" fmla="*/ 988717 h 1050678"/>
                    <a:gd name="connsiteX38" fmla="*/ 490069 w 1004937"/>
                    <a:gd name="connsiteY38" fmla="*/ 1050630 h 1050678"/>
                    <a:gd name="connsiteX39" fmla="*/ 482711 w 1004937"/>
                    <a:gd name="connsiteY39" fmla="*/ 998852 h 1050678"/>
                    <a:gd name="connsiteX40" fmla="*/ 403405 w 1004937"/>
                    <a:gd name="connsiteY40" fmla="*/ 988906 h 1050678"/>
                    <a:gd name="connsiteX41" fmla="*/ 328144 w 1004937"/>
                    <a:gd name="connsiteY41" fmla="*/ 936330 h 1050678"/>
                    <a:gd name="connsiteX42" fmla="*/ 263850 w 1004937"/>
                    <a:gd name="connsiteY42" fmla="*/ 957761 h 1050678"/>
                    <a:gd name="connsiteX43" fmla="*/ 232894 w 1004937"/>
                    <a:gd name="connsiteY43" fmla="*/ 926805 h 1050678"/>
                    <a:gd name="connsiteX44" fmla="*/ 220987 w 1004937"/>
                    <a:gd name="connsiteY44" fmla="*/ 891086 h 1050678"/>
                    <a:gd name="connsiteX45" fmla="*/ 180506 w 1004937"/>
                    <a:gd name="connsiteY45" fmla="*/ 872036 h 1050678"/>
                    <a:gd name="connsiteX46" fmla="*/ 118594 w 1004937"/>
                    <a:gd name="connsiteY46" fmla="*/ 795836 h 1050678"/>
                    <a:gd name="connsiteX47" fmla="*/ 80494 w 1004937"/>
                    <a:gd name="connsiteY47" fmla="*/ 700586 h 1050678"/>
                    <a:gd name="connsiteX48" fmla="*/ 73350 w 1004937"/>
                    <a:gd name="connsiteY48" fmla="*/ 648198 h 1050678"/>
                    <a:gd name="connsiteX49" fmla="*/ 49537 w 1004937"/>
                    <a:gd name="connsiteY49" fmla="*/ 583905 h 1050678"/>
                    <a:gd name="connsiteX50" fmla="*/ 1912 w 1004937"/>
                    <a:gd name="connsiteY50" fmla="*/ 464842 h 1050678"/>
                    <a:gd name="connsiteX51" fmla="*/ 11437 w 1004937"/>
                    <a:gd name="connsiteY51" fmla="*/ 352923 h 1050678"/>
                    <a:gd name="connsiteX52" fmla="*/ 30487 w 1004937"/>
                    <a:gd name="connsiteY52" fmla="*/ 314823 h 1050678"/>
                    <a:gd name="connsiteX53" fmla="*/ 16200 w 1004937"/>
                    <a:gd name="connsiteY53" fmla="*/ 260055 h 1050678"/>
                    <a:gd name="connsiteX54" fmla="*/ 35250 w 1004937"/>
                    <a:gd name="connsiteY54" fmla="*/ 243386 h 1050678"/>
                    <a:gd name="connsiteX55" fmla="*/ 106687 w 1004937"/>
                    <a:gd name="connsiteY55" fmla="*/ 252911 h 1050678"/>
                    <a:gd name="connsiteX56" fmla="*/ 118594 w 1004937"/>
                    <a:gd name="connsiteY56" fmla="*/ 260055 h 1050678"/>
                    <a:gd name="connsiteX0" fmla="*/ 111450 w 1004937"/>
                    <a:gd name="connsiteY0" fmla="*/ 314823 h 1050678"/>
                    <a:gd name="connsiteX1" fmla="*/ 118594 w 1004937"/>
                    <a:gd name="connsiteY1" fmla="*/ 260055 h 1050678"/>
                    <a:gd name="connsiteX2" fmla="*/ 99544 w 1004937"/>
                    <a:gd name="connsiteY2" fmla="*/ 195761 h 1050678"/>
                    <a:gd name="connsiteX3" fmla="*/ 147344 w 1004937"/>
                    <a:gd name="connsiteY3" fmla="*/ 184070 h 1050678"/>
                    <a:gd name="connsiteX4" fmla="*/ 175040 w 1004937"/>
                    <a:gd name="connsiteY4" fmla="*/ 203951 h 1050678"/>
                    <a:gd name="connsiteX5" fmla="*/ 185248 w 1004937"/>
                    <a:gd name="connsiteY5" fmla="*/ 204178 h 1050678"/>
                    <a:gd name="connsiteX6" fmla="*/ 223369 w 1004937"/>
                    <a:gd name="connsiteY6" fmla="*/ 200523 h 1050678"/>
                    <a:gd name="connsiteX7" fmla="*/ 240037 w 1004937"/>
                    <a:gd name="connsiteY7" fmla="*/ 202905 h 1050678"/>
                    <a:gd name="connsiteX8" fmla="*/ 313856 w 1004937"/>
                    <a:gd name="connsiteY8" fmla="*/ 162423 h 1050678"/>
                    <a:gd name="connsiteX9" fmla="*/ 440812 w 1004937"/>
                    <a:gd name="connsiteY9" fmla="*/ 127120 h 1050678"/>
                    <a:gd name="connsiteX10" fmla="*/ 525809 w 1004937"/>
                    <a:gd name="connsiteY10" fmla="*/ 87330 h 1050678"/>
                    <a:gd name="connsiteX11" fmla="*/ 597225 w 1004937"/>
                    <a:gd name="connsiteY11" fmla="*/ 48123 h 1050678"/>
                    <a:gd name="connsiteX12" fmla="*/ 677103 w 1004937"/>
                    <a:gd name="connsiteY12" fmla="*/ 17044 h 1050678"/>
                    <a:gd name="connsiteX13" fmla="*/ 705242 w 1004937"/>
                    <a:gd name="connsiteY13" fmla="*/ 28400 h 1050678"/>
                    <a:gd name="connsiteX14" fmla="*/ 736008 w 1004937"/>
                    <a:gd name="connsiteY14" fmla="*/ 31387 h 1050678"/>
                    <a:gd name="connsiteX15" fmla="*/ 759150 w 1004937"/>
                    <a:gd name="connsiteY15" fmla="*/ 498 h 1050678"/>
                    <a:gd name="connsiteX16" fmla="*/ 794869 w 1004937"/>
                    <a:gd name="connsiteY16" fmla="*/ 60030 h 1050678"/>
                    <a:gd name="connsiteX17" fmla="*/ 832969 w 1004937"/>
                    <a:gd name="connsiteY17" fmla="*/ 88605 h 1050678"/>
                    <a:gd name="connsiteX18" fmla="*/ 916312 w 1004937"/>
                    <a:gd name="connsiteY18" fmla="*/ 88605 h 1050678"/>
                    <a:gd name="connsiteX19" fmla="*/ 961556 w 1004937"/>
                    <a:gd name="connsiteY19" fmla="*/ 105273 h 1050678"/>
                    <a:gd name="connsiteX20" fmla="*/ 963937 w 1004937"/>
                    <a:gd name="connsiteY20" fmla="*/ 145755 h 1050678"/>
                    <a:gd name="connsiteX21" fmla="*/ 942506 w 1004937"/>
                    <a:gd name="connsiteY21" fmla="*/ 205286 h 1050678"/>
                    <a:gd name="connsiteX22" fmla="*/ 942506 w 1004937"/>
                    <a:gd name="connsiteY22" fmla="*/ 264817 h 1050678"/>
                    <a:gd name="connsiteX23" fmla="*/ 978225 w 1004937"/>
                    <a:gd name="connsiteY23" fmla="*/ 331492 h 1050678"/>
                    <a:gd name="connsiteX24" fmla="*/ 1004419 w 1004937"/>
                    <a:gd name="connsiteY24" fmla="*/ 452936 h 1050678"/>
                    <a:gd name="connsiteX25" fmla="*/ 994894 w 1004937"/>
                    <a:gd name="connsiteY25" fmla="*/ 657723 h 1050678"/>
                    <a:gd name="connsiteX26" fmla="*/ 985369 w 1004937"/>
                    <a:gd name="connsiteY26" fmla="*/ 695823 h 1050678"/>
                    <a:gd name="connsiteX27" fmla="*/ 1002037 w 1004937"/>
                    <a:gd name="connsiteY27" fmla="*/ 741067 h 1050678"/>
                    <a:gd name="connsiteX28" fmla="*/ 1000317 w 1004937"/>
                    <a:gd name="connsiteY28" fmla="*/ 780667 h 1050678"/>
                    <a:gd name="connsiteX29" fmla="*/ 966709 w 1004937"/>
                    <a:gd name="connsiteY29" fmla="*/ 805714 h 1050678"/>
                    <a:gd name="connsiteX30" fmla="*/ 932981 w 1004937"/>
                    <a:gd name="connsiteY30" fmla="*/ 838698 h 1050678"/>
                    <a:gd name="connsiteX31" fmla="*/ 880594 w 1004937"/>
                    <a:gd name="connsiteY31" fmla="*/ 845842 h 1050678"/>
                    <a:gd name="connsiteX32" fmla="*/ 847256 w 1004937"/>
                    <a:gd name="connsiteY32" fmla="*/ 879180 h 1050678"/>
                    <a:gd name="connsiteX33" fmla="*/ 759150 w 1004937"/>
                    <a:gd name="connsiteY33" fmla="*/ 929186 h 1050678"/>
                    <a:gd name="connsiteX34" fmla="*/ 694856 w 1004937"/>
                    <a:gd name="connsiteY34" fmla="*/ 998242 h 1050678"/>
                    <a:gd name="connsiteX35" fmla="*/ 654375 w 1004937"/>
                    <a:gd name="connsiteY35" fmla="*/ 1012530 h 1050678"/>
                    <a:gd name="connsiteX36" fmla="*/ 599606 w 1004937"/>
                    <a:gd name="connsiteY36" fmla="*/ 981573 h 1050678"/>
                    <a:gd name="connsiteX37" fmla="*/ 568650 w 1004937"/>
                    <a:gd name="connsiteY37" fmla="*/ 988717 h 1050678"/>
                    <a:gd name="connsiteX38" fmla="*/ 490069 w 1004937"/>
                    <a:gd name="connsiteY38" fmla="*/ 1050630 h 1050678"/>
                    <a:gd name="connsiteX39" fmla="*/ 482711 w 1004937"/>
                    <a:gd name="connsiteY39" fmla="*/ 998852 h 1050678"/>
                    <a:gd name="connsiteX40" fmla="*/ 403405 w 1004937"/>
                    <a:gd name="connsiteY40" fmla="*/ 988906 h 1050678"/>
                    <a:gd name="connsiteX41" fmla="*/ 328144 w 1004937"/>
                    <a:gd name="connsiteY41" fmla="*/ 936330 h 1050678"/>
                    <a:gd name="connsiteX42" fmla="*/ 263850 w 1004937"/>
                    <a:gd name="connsiteY42" fmla="*/ 957761 h 1050678"/>
                    <a:gd name="connsiteX43" fmla="*/ 232894 w 1004937"/>
                    <a:gd name="connsiteY43" fmla="*/ 926805 h 1050678"/>
                    <a:gd name="connsiteX44" fmla="*/ 220987 w 1004937"/>
                    <a:gd name="connsiteY44" fmla="*/ 891086 h 1050678"/>
                    <a:gd name="connsiteX45" fmla="*/ 180506 w 1004937"/>
                    <a:gd name="connsiteY45" fmla="*/ 872036 h 1050678"/>
                    <a:gd name="connsiteX46" fmla="*/ 118594 w 1004937"/>
                    <a:gd name="connsiteY46" fmla="*/ 795836 h 1050678"/>
                    <a:gd name="connsiteX47" fmla="*/ 80494 w 1004937"/>
                    <a:gd name="connsiteY47" fmla="*/ 700586 h 1050678"/>
                    <a:gd name="connsiteX48" fmla="*/ 73350 w 1004937"/>
                    <a:gd name="connsiteY48" fmla="*/ 648198 h 1050678"/>
                    <a:gd name="connsiteX49" fmla="*/ 49537 w 1004937"/>
                    <a:gd name="connsiteY49" fmla="*/ 583905 h 1050678"/>
                    <a:gd name="connsiteX50" fmla="*/ 1912 w 1004937"/>
                    <a:gd name="connsiteY50" fmla="*/ 464842 h 1050678"/>
                    <a:gd name="connsiteX51" fmla="*/ 11437 w 1004937"/>
                    <a:gd name="connsiteY51" fmla="*/ 352923 h 1050678"/>
                    <a:gd name="connsiteX52" fmla="*/ 30487 w 1004937"/>
                    <a:gd name="connsiteY52" fmla="*/ 314823 h 1050678"/>
                    <a:gd name="connsiteX53" fmla="*/ 16200 w 1004937"/>
                    <a:gd name="connsiteY53" fmla="*/ 260055 h 1050678"/>
                    <a:gd name="connsiteX54" fmla="*/ 35250 w 1004937"/>
                    <a:gd name="connsiteY54" fmla="*/ 243386 h 1050678"/>
                    <a:gd name="connsiteX55" fmla="*/ 106687 w 1004937"/>
                    <a:gd name="connsiteY55" fmla="*/ 252911 h 1050678"/>
                    <a:gd name="connsiteX56" fmla="*/ 118594 w 1004937"/>
                    <a:gd name="connsiteY56" fmla="*/ 260055 h 1050678"/>
                    <a:gd name="connsiteX0" fmla="*/ 111450 w 1004937"/>
                    <a:gd name="connsiteY0" fmla="*/ 314823 h 1050678"/>
                    <a:gd name="connsiteX1" fmla="*/ 118594 w 1004937"/>
                    <a:gd name="connsiteY1" fmla="*/ 260055 h 1050678"/>
                    <a:gd name="connsiteX2" fmla="*/ 99544 w 1004937"/>
                    <a:gd name="connsiteY2" fmla="*/ 195761 h 1050678"/>
                    <a:gd name="connsiteX3" fmla="*/ 147344 w 1004937"/>
                    <a:gd name="connsiteY3" fmla="*/ 184070 h 1050678"/>
                    <a:gd name="connsiteX4" fmla="*/ 175040 w 1004937"/>
                    <a:gd name="connsiteY4" fmla="*/ 203951 h 1050678"/>
                    <a:gd name="connsiteX5" fmla="*/ 185248 w 1004937"/>
                    <a:gd name="connsiteY5" fmla="*/ 204178 h 1050678"/>
                    <a:gd name="connsiteX6" fmla="*/ 223369 w 1004937"/>
                    <a:gd name="connsiteY6" fmla="*/ 200523 h 1050678"/>
                    <a:gd name="connsiteX7" fmla="*/ 240037 w 1004937"/>
                    <a:gd name="connsiteY7" fmla="*/ 202905 h 1050678"/>
                    <a:gd name="connsiteX8" fmla="*/ 308155 w 1004937"/>
                    <a:gd name="connsiteY8" fmla="*/ 145943 h 1050678"/>
                    <a:gd name="connsiteX9" fmla="*/ 440812 w 1004937"/>
                    <a:gd name="connsiteY9" fmla="*/ 127120 h 1050678"/>
                    <a:gd name="connsiteX10" fmla="*/ 525809 w 1004937"/>
                    <a:gd name="connsiteY10" fmla="*/ 87330 h 1050678"/>
                    <a:gd name="connsiteX11" fmla="*/ 597225 w 1004937"/>
                    <a:gd name="connsiteY11" fmla="*/ 48123 h 1050678"/>
                    <a:gd name="connsiteX12" fmla="*/ 677103 w 1004937"/>
                    <a:gd name="connsiteY12" fmla="*/ 17044 h 1050678"/>
                    <a:gd name="connsiteX13" fmla="*/ 705242 w 1004937"/>
                    <a:gd name="connsiteY13" fmla="*/ 28400 h 1050678"/>
                    <a:gd name="connsiteX14" fmla="*/ 736008 w 1004937"/>
                    <a:gd name="connsiteY14" fmla="*/ 31387 h 1050678"/>
                    <a:gd name="connsiteX15" fmla="*/ 759150 w 1004937"/>
                    <a:gd name="connsiteY15" fmla="*/ 498 h 1050678"/>
                    <a:gd name="connsiteX16" fmla="*/ 794869 w 1004937"/>
                    <a:gd name="connsiteY16" fmla="*/ 60030 h 1050678"/>
                    <a:gd name="connsiteX17" fmla="*/ 832969 w 1004937"/>
                    <a:gd name="connsiteY17" fmla="*/ 88605 h 1050678"/>
                    <a:gd name="connsiteX18" fmla="*/ 916312 w 1004937"/>
                    <a:gd name="connsiteY18" fmla="*/ 88605 h 1050678"/>
                    <a:gd name="connsiteX19" fmla="*/ 961556 w 1004937"/>
                    <a:gd name="connsiteY19" fmla="*/ 105273 h 1050678"/>
                    <a:gd name="connsiteX20" fmla="*/ 963937 w 1004937"/>
                    <a:gd name="connsiteY20" fmla="*/ 145755 h 1050678"/>
                    <a:gd name="connsiteX21" fmla="*/ 942506 w 1004937"/>
                    <a:gd name="connsiteY21" fmla="*/ 205286 h 1050678"/>
                    <a:gd name="connsiteX22" fmla="*/ 942506 w 1004937"/>
                    <a:gd name="connsiteY22" fmla="*/ 264817 h 1050678"/>
                    <a:gd name="connsiteX23" fmla="*/ 978225 w 1004937"/>
                    <a:gd name="connsiteY23" fmla="*/ 331492 h 1050678"/>
                    <a:gd name="connsiteX24" fmla="*/ 1004419 w 1004937"/>
                    <a:gd name="connsiteY24" fmla="*/ 452936 h 1050678"/>
                    <a:gd name="connsiteX25" fmla="*/ 994894 w 1004937"/>
                    <a:gd name="connsiteY25" fmla="*/ 657723 h 1050678"/>
                    <a:gd name="connsiteX26" fmla="*/ 985369 w 1004937"/>
                    <a:gd name="connsiteY26" fmla="*/ 695823 h 1050678"/>
                    <a:gd name="connsiteX27" fmla="*/ 1002037 w 1004937"/>
                    <a:gd name="connsiteY27" fmla="*/ 741067 h 1050678"/>
                    <a:gd name="connsiteX28" fmla="*/ 1000317 w 1004937"/>
                    <a:gd name="connsiteY28" fmla="*/ 780667 h 1050678"/>
                    <a:gd name="connsiteX29" fmla="*/ 966709 w 1004937"/>
                    <a:gd name="connsiteY29" fmla="*/ 805714 h 1050678"/>
                    <a:gd name="connsiteX30" fmla="*/ 932981 w 1004937"/>
                    <a:gd name="connsiteY30" fmla="*/ 838698 h 1050678"/>
                    <a:gd name="connsiteX31" fmla="*/ 880594 w 1004937"/>
                    <a:gd name="connsiteY31" fmla="*/ 845842 h 1050678"/>
                    <a:gd name="connsiteX32" fmla="*/ 847256 w 1004937"/>
                    <a:gd name="connsiteY32" fmla="*/ 879180 h 1050678"/>
                    <a:gd name="connsiteX33" fmla="*/ 759150 w 1004937"/>
                    <a:gd name="connsiteY33" fmla="*/ 929186 h 1050678"/>
                    <a:gd name="connsiteX34" fmla="*/ 694856 w 1004937"/>
                    <a:gd name="connsiteY34" fmla="*/ 998242 h 1050678"/>
                    <a:gd name="connsiteX35" fmla="*/ 654375 w 1004937"/>
                    <a:gd name="connsiteY35" fmla="*/ 1012530 h 1050678"/>
                    <a:gd name="connsiteX36" fmla="*/ 599606 w 1004937"/>
                    <a:gd name="connsiteY36" fmla="*/ 981573 h 1050678"/>
                    <a:gd name="connsiteX37" fmla="*/ 568650 w 1004937"/>
                    <a:gd name="connsiteY37" fmla="*/ 988717 h 1050678"/>
                    <a:gd name="connsiteX38" fmla="*/ 490069 w 1004937"/>
                    <a:gd name="connsiteY38" fmla="*/ 1050630 h 1050678"/>
                    <a:gd name="connsiteX39" fmla="*/ 482711 w 1004937"/>
                    <a:gd name="connsiteY39" fmla="*/ 998852 h 1050678"/>
                    <a:gd name="connsiteX40" fmla="*/ 403405 w 1004937"/>
                    <a:gd name="connsiteY40" fmla="*/ 988906 h 1050678"/>
                    <a:gd name="connsiteX41" fmla="*/ 328144 w 1004937"/>
                    <a:gd name="connsiteY41" fmla="*/ 936330 h 1050678"/>
                    <a:gd name="connsiteX42" fmla="*/ 263850 w 1004937"/>
                    <a:gd name="connsiteY42" fmla="*/ 957761 h 1050678"/>
                    <a:gd name="connsiteX43" fmla="*/ 232894 w 1004937"/>
                    <a:gd name="connsiteY43" fmla="*/ 926805 h 1050678"/>
                    <a:gd name="connsiteX44" fmla="*/ 220987 w 1004937"/>
                    <a:gd name="connsiteY44" fmla="*/ 891086 h 1050678"/>
                    <a:gd name="connsiteX45" fmla="*/ 180506 w 1004937"/>
                    <a:gd name="connsiteY45" fmla="*/ 872036 h 1050678"/>
                    <a:gd name="connsiteX46" fmla="*/ 118594 w 1004937"/>
                    <a:gd name="connsiteY46" fmla="*/ 795836 h 1050678"/>
                    <a:gd name="connsiteX47" fmla="*/ 80494 w 1004937"/>
                    <a:gd name="connsiteY47" fmla="*/ 700586 h 1050678"/>
                    <a:gd name="connsiteX48" fmla="*/ 73350 w 1004937"/>
                    <a:gd name="connsiteY48" fmla="*/ 648198 h 1050678"/>
                    <a:gd name="connsiteX49" fmla="*/ 49537 w 1004937"/>
                    <a:gd name="connsiteY49" fmla="*/ 583905 h 1050678"/>
                    <a:gd name="connsiteX50" fmla="*/ 1912 w 1004937"/>
                    <a:gd name="connsiteY50" fmla="*/ 464842 h 1050678"/>
                    <a:gd name="connsiteX51" fmla="*/ 11437 w 1004937"/>
                    <a:gd name="connsiteY51" fmla="*/ 352923 h 1050678"/>
                    <a:gd name="connsiteX52" fmla="*/ 30487 w 1004937"/>
                    <a:gd name="connsiteY52" fmla="*/ 314823 h 1050678"/>
                    <a:gd name="connsiteX53" fmla="*/ 16200 w 1004937"/>
                    <a:gd name="connsiteY53" fmla="*/ 260055 h 1050678"/>
                    <a:gd name="connsiteX54" fmla="*/ 35250 w 1004937"/>
                    <a:gd name="connsiteY54" fmla="*/ 243386 h 1050678"/>
                    <a:gd name="connsiteX55" fmla="*/ 106687 w 1004937"/>
                    <a:gd name="connsiteY55" fmla="*/ 252911 h 1050678"/>
                    <a:gd name="connsiteX56" fmla="*/ 118594 w 1004937"/>
                    <a:gd name="connsiteY56" fmla="*/ 260055 h 1050678"/>
                    <a:gd name="connsiteX0" fmla="*/ 111450 w 1004937"/>
                    <a:gd name="connsiteY0" fmla="*/ 314823 h 1050678"/>
                    <a:gd name="connsiteX1" fmla="*/ 118594 w 1004937"/>
                    <a:gd name="connsiteY1" fmla="*/ 260055 h 1050678"/>
                    <a:gd name="connsiteX2" fmla="*/ 99544 w 1004937"/>
                    <a:gd name="connsiteY2" fmla="*/ 195761 h 1050678"/>
                    <a:gd name="connsiteX3" fmla="*/ 147344 w 1004937"/>
                    <a:gd name="connsiteY3" fmla="*/ 184070 h 1050678"/>
                    <a:gd name="connsiteX4" fmla="*/ 175040 w 1004937"/>
                    <a:gd name="connsiteY4" fmla="*/ 203951 h 1050678"/>
                    <a:gd name="connsiteX5" fmla="*/ 185248 w 1004937"/>
                    <a:gd name="connsiteY5" fmla="*/ 204178 h 1050678"/>
                    <a:gd name="connsiteX6" fmla="*/ 223369 w 1004937"/>
                    <a:gd name="connsiteY6" fmla="*/ 200523 h 1050678"/>
                    <a:gd name="connsiteX7" fmla="*/ 232434 w 1004937"/>
                    <a:gd name="connsiteY7" fmla="*/ 180933 h 1050678"/>
                    <a:gd name="connsiteX8" fmla="*/ 308155 w 1004937"/>
                    <a:gd name="connsiteY8" fmla="*/ 145943 h 1050678"/>
                    <a:gd name="connsiteX9" fmla="*/ 440812 w 1004937"/>
                    <a:gd name="connsiteY9" fmla="*/ 127120 h 1050678"/>
                    <a:gd name="connsiteX10" fmla="*/ 525809 w 1004937"/>
                    <a:gd name="connsiteY10" fmla="*/ 87330 h 1050678"/>
                    <a:gd name="connsiteX11" fmla="*/ 597225 w 1004937"/>
                    <a:gd name="connsiteY11" fmla="*/ 48123 h 1050678"/>
                    <a:gd name="connsiteX12" fmla="*/ 677103 w 1004937"/>
                    <a:gd name="connsiteY12" fmla="*/ 17044 h 1050678"/>
                    <a:gd name="connsiteX13" fmla="*/ 705242 w 1004937"/>
                    <a:gd name="connsiteY13" fmla="*/ 28400 h 1050678"/>
                    <a:gd name="connsiteX14" fmla="*/ 736008 w 1004937"/>
                    <a:gd name="connsiteY14" fmla="*/ 31387 h 1050678"/>
                    <a:gd name="connsiteX15" fmla="*/ 759150 w 1004937"/>
                    <a:gd name="connsiteY15" fmla="*/ 498 h 1050678"/>
                    <a:gd name="connsiteX16" fmla="*/ 794869 w 1004937"/>
                    <a:gd name="connsiteY16" fmla="*/ 60030 h 1050678"/>
                    <a:gd name="connsiteX17" fmla="*/ 832969 w 1004937"/>
                    <a:gd name="connsiteY17" fmla="*/ 88605 h 1050678"/>
                    <a:gd name="connsiteX18" fmla="*/ 916312 w 1004937"/>
                    <a:gd name="connsiteY18" fmla="*/ 88605 h 1050678"/>
                    <a:gd name="connsiteX19" fmla="*/ 961556 w 1004937"/>
                    <a:gd name="connsiteY19" fmla="*/ 105273 h 1050678"/>
                    <a:gd name="connsiteX20" fmla="*/ 963937 w 1004937"/>
                    <a:gd name="connsiteY20" fmla="*/ 145755 h 1050678"/>
                    <a:gd name="connsiteX21" fmla="*/ 942506 w 1004937"/>
                    <a:gd name="connsiteY21" fmla="*/ 205286 h 1050678"/>
                    <a:gd name="connsiteX22" fmla="*/ 942506 w 1004937"/>
                    <a:gd name="connsiteY22" fmla="*/ 264817 h 1050678"/>
                    <a:gd name="connsiteX23" fmla="*/ 978225 w 1004937"/>
                    <a:gd name="connsiteY23" fmla="*/ 331492 h 1050678"/>
                    <a:gd name="connsiteX24" fmla="*/ 1004419 w 1004937"/>
                    <a:gd name="connsiteY24" fmla="*/ 452936 h 1050678"/>
                    <a:gd name="connsiteX25" fmla="*/ 994894 w 1004937"/>
                    <a:gd name="connsiteY25" fmla="*/ 657723 h 1050678"/>
                    <a:gd name="connsiteX26" fmla="*/ 985369 w 1004937"/>
                    <a:gd name="connsiteY26" fmla="*/ 695823 h 1050678"/>
                    <a:gd name="connsiteX27" fmla="*/ 1002037 w 1004937"/>
                    <a:gd name="connsiteY27" fmla="*/ 741067 h 1050678"/>
                    <a:gd name="connsiteX28" fmla="*/ 1000317 w 1004937"/>
                    <a:gd name="connsiteY28" fmla="*/ 780667 h 1050678"/>
                    <a:gd name="connsiteX29" fmla="*/ 966709 w 1004937"/>
                    <a:gd name="connsiteY29" fmla="*/ 805714 h 1050678"/>
                    <a:gd name="connsiteX30" fmla="*/ 932981 w 1004937"/>
                    <a:gd name="connsiteY30" fmla="*/ 838698 h 1050678"/>
                    <a:gd name="connsiteX31" fmla="*/ 880594 w 1004937"/>
                    <a:gd name="connsiteY31" fmla="*/ 845842 h 1050678"/>
                    <a:gd name="connsiteX32" fmla="*/ 847256 w 1004937"/>
                    <a:gd name="connsiteY32" fmla="*/ 879180 h 1050678"/>
                    <a:gd name="connsiteX33" fmla="*/ 759150 w 1004937"/>
                    <a:gd name="connsiteY33" fmla="*/ 929186 h 1050678"/>
                    <a:gd name="connsiteX34" fmla="*/ 694856 w 1004937"/>
                    <a:gd name="connsiteY34" fmla="*/ 998242 h 1050678"/>
                    <a:gd name="connsiteX35" fmla="*/ 654375 w 1004937"/>
                    <a:gd name="connsiteY35" fmla="*/ 1012530 h 1050678"/>
                    <a:gd name="connsiteX36" fmla="*/ 599606 w 1004937"/>
                    <a:gd name="connsiteY36" fmla="*/ 981573 h 1050678"/>
                    <a:gd name="connsiteX37" fmla="*/ 568650 w 1004937"/>
                    <a:gd name="connsiteY37" fmla="*/ 988717 h 1050678"/>
                    <a:gd name="connsiteX38" fmla="*/ 490069 w 1004937"/>
                    <a:gd name="connsiteY38" fmla="*/ 1050630 h 1050678"/>
                    <a:gd name="connsiteX39" fmla="*/ 482711 w 1004937"/>
                    <a:gd name="connsiteY39" fmla="*/ 998852 h 1050678"/>
                    <a:gd name="connsiteX40" fmla="*/ 403405 w 1004937"/>
                    <a:gd name="connsiteY40" fmla="*/ 988906 h 1050678"/>
                    <a:gd name="connsiteX41" fmla="*/ 328144 w 1004937"/>
                    <a:gd name="connsiteY41" fmla="*/ 936330 h 1050678"/>
                    <a:gd name="connsiteX42" fmla="*/ 263850 w 1004937"/>
                    <a:gd name="connsiteY42" fmla="*/ 957761 h 1050678"/>
                    <a:gd name="connsiteX43" fmla="*/ 232894 w 1004937"/>
                    <a:gd name="connsiteY43" fmla="*/ 926805 h 1050678"/>
                    <a:gd name="connsiteX44" fmla="*/ 220987 w 1004937"/>
                    <a:gd name="connsiteY44" fmla="*/ 891086 h 1050678"/>
                    <a:gd name="connsiteX45" fmla="*/ 180506 w 1004937"/>
                    <a:gd name="connsiteY45" fmla="*/ 872036 h 1050678"/>
                    <a:gd name="connsiteX46" fmla="*/ 118594 w 1004937"/>
                    <a:gd name="connsiteY46" fmla="*/ 795836 h 1050678"/>
                    <a:gd name="connsiteX47" fmla="*/ 80494 w 1004937"/>
                    <a:gd name="connsiteY47" fmla="*/ 700586 h 1050678"/>
                    <a:gd name="connsiteX48" fmla="*/ 73350 w 1004937"/>
                    <a:gd name="connsiteY48" fmla="*/ 648198 h 1050678"/>
                    <a:gd name="connsiteX49" fmla="*/ 49537 w 1004937"/>
                    <a:gd name="connsiteY49" fmla="*/ 583905 h 1050678"/>
                    <a:gd name="connsiteX50" fmla="*/ 1912 w 1004937"/>
                    <a:gd name="connsiteY50" fmla="*/ 464842 h 1050678"/>
                    <a:gd name="connsiteX51" fmla="*/ 11437 w 1004937"/>
                    <a:gd name="connsiteY51" fmla="*/ 352923 h 1050678"/>
                    <a:gd name="connsiteX52" fmla="*/ 30487 w 1004937"/>
                    <a:gd name="connsiteY52" fmla="*/ 314823 h 1050678"/>
                    <a:gd name="connsiteX53" fmla="*/ 16200 w 1004937"/>
                    <a:gd name="connsiteY53" fmla="*/ 260055 h 1050678"/>
                    <a:gd name="connsiteX54" fmla="*/ 35250 w 1004937"/>
                    <a:gd name="connsiteY54" fmla="*/ 243386 h 1050678"/>
                    <a:gd name="connsiteX55" fmla="*/ 106687 w 1004937"/>
                    <a:gd name="connsiteY55" fmla="*/ 252911 h 1050678"/>
                    <a:gd name="connsiteX56" fmla="*/ 118594 w 1004937"/>
                    <a:gd name="connsiteY56" fmla="*/ 260055 h 1050678"/>
                    <a:gd name="connsiteX0" fmla="*/ 111450 w 1004937"/>
                    <a:gd name="connsiteY0" fmla="*/ 298336 h 1034191"/>
                    <a:gd name="connsiteX1" fmla="*/ 118594 w 1004937"/>
                    <a:gd name="connsiteY1" fmla="*/ 243568 h 1034191"/>
                    <a:gd name="connsiteX2" fmla="*/ 99544 w 1004937"/>
                    <a:gd name="connsiteY2" fmla="*/ 179274 h 1034191"/>
                    <a:gd name="connsiteX3" fmla="*/ 147344 w 1004937"/>
                    <a:gd name="connsiteY3" fmla="*/ 167583 h 1034191"/>
                    <a:gd name="connsiteX4" fmla="*/ 175040 w 1004937"/>
                    <a:gd name="connsiteY4" fmla="*/ 187464 h 1034191"/>
                    <a:gd name="connsiteX5" fmla="*/ 185248 w 1004937"/>
                    <a:gd name="connsiteY5" fmla="*/ 187691 h 1034191"/>
                    <a:gd name="connsiteX6" fmla="*/ 223369 w 1004937"/>
                    <a:gd name="connsiteY6" fmla="*/ 184036 h 1034191"/>
                    <a:gd name="connsiteX7" fmla="*/ 232434 w 1004937"/>
                    <a:gd name="connsiteY7" fmla="*/ 164446 h 1034191"/>
                    <a:gd name="connsiteX8" fmla="*/ 308155 w 1004937"/>
                    <a:gd name="connsiteY8" fmla="*/ 129456 h 1034191"/>
                    <a:gd name="connsiteX9" fmla="*/ 440812 w 1004937"/>
                    <a:gd name="connsiteY9" fmla="*/ 110633 h 1034191"/>
                    <a:gd name="connsiteX10" fmla="*/ 525809 w 1004937"/>
                    <a:gd name="connsiteY10" fmla="*/ 70843 h 1034191"/>
                    <a:gd name="connsiteX11" fmla="*/ 597225 w 1004937"/>
                    <a:gd name="connsiteY11" fmla="*/ 31636 h 1034191"/>
                    <a:gd name="connsiteX12" fmla="*/ 677103 w 1004937"/>
                    <a:gd name="connsiteY12" fmla="*/ 557 h 1034191"/>
                    <a:gd name="connsiteX13" fmla="*/ 705242 w 1004937"/>
                    <a:gd name="connsiteY13" fmla="*/ 11913 h 1034191"/>
                    <a:gd name="connsiteX14" fmla="*/ 736008 w 1004937"/>
                    <a:gd name="connsiteY14" fmla="*/ 14900 h 1034191"/>
                    <a:gd name="connsiteX15" fmla="*/ 794869 w 1004937"/>
                    <a:gd name="connsiteY15" fmla="*/ 43543 h 1034191"/>
                    <a:gd name="connsiteX16" fmla="*/ 832969 w 1004937"/>
                    <a:gd name="connsiteY16" fmla="*/ 72118 h 1034191"/>
                    <a:gd name="connsiteX17" fmla="*/ 916312 w 1004937"/>
                    <a:gd name="connsiteY17" fmla="*/ 72118 h 1034191"/>
                    <a:gd name="connsiteX18" fmla="*/ 961556 w 1004937"/>
                    <a:gd name="connsiteY18" fmla="*/ 88786 h 1034191"/>
                    <a:gd name="connsiteX19" fmla="*/ 963937 w 1004937"/>
                    <a:gd name="connsiteY19" fmla="*/ 129268 h 1034191"/>
                    <a:gd name="connsiteX20" fmla="*/ 942506 w 1004937"/>
                    <a:gd name="connsiteY20" fmla="*/ 188799 h 1034191"/>
                    <a:gd name="connsiteX21" fmla="*/ 942506 w 1004937"/>
                    <a:gd name="connsiteY21" fmla="*/ 248330 h 1034191"/>
                    <a:gd name="connsiteX22" fmla="*/ 978225 w 1004937"/>
                    <a:gd name="connsiteY22" fmla="*/ 315005 h 1034191"/>
                    <a:gd name="connsiteX23" fmla="*/ 1004419 w 1004937"/>
                    <a:gd name="connsiteY23" fmla="*/ 436449 h 1034191"/>
                    <a:gd name="connsiteX24" fmla="*/ 994894 w 1004937"/>
                    <a:gd name="connsiteY24" fmla="*/ 641236 h 1034191"/>
                    <a:gd name="connsiteX25" fmla="*/ 985369 w 1004937"/>
                    <a:gd name="connsiteY25" fmla="*/ 679336 h 1034191"/>
                    <a:gd name="connsiteX26" fmla="*/ 1002037 w 1004937"/>
                    <a:gd name="connsiteY26" fmla="*/ 724580 h 1034191"/>
                    <a:gd name="connsiteX27" fmla="*/ 1000317 w 1004937"/>
                    <a:gd name="connsiteY27" fmla="*/ 764180 h 1034191"/>
                    <a:gd name="connsiteX28" fmla="*/ 966709 w 1004937"/>
                    <a:gd name="connsiteY28" fmla="*/ 789227 h 1034191"/>
                    <a:gd name="connsiteX29" fmla="*/ 932981 w 1004937"/>
                    <a:gd name="connsiteY29" fmla="*/ 822211 h 1034191"/>
                    <a:gd name="connsiteX30" fmla="*/ 880594 w 1004937"/>
                    <a:gd name="connsiteY30" fmla="*/ 829355 h 1034191"/>
                    <a:gd name="connsiteX31" fmla="*/ 847256 w 1004937"/>
                    <a:gd name="connsiteY31" fmla="*/ 862693 h 1034191"/>
                    <a:gd name="connsiteX32" fmla="*/ 759150 w 1004937"/>
                    <a:gd name="connsiteY32" fmla="*/ 912699 h 1034191"/>
                    <a:gd name="connsiteX33" fmla="*/ 694856 w 1004937"/>
                    <a:gd name="connsiteY33" fmla="*/ 981755 h 1034191"/>
                    <a:gd name="connsiteX34" fmla="*/ 654375 w 1004937"/>
                    <a:gd name="connsiteY34" fmla="*/ 996043 h 1034191"/>
                    <a:gd name="connsiteX35" fmla="*/ 599606 w 1004937"/>
                    <a:gd name="connsiteY35" fmla="*/ 965086 h 1034191"/>
                    <a:gd name="connsiteX36" fmla="*/ 568650 w 1004937"/>
                    <a:gd name="connsiteY36" fmla="*/ 972230 h 1034191"/>
                    <a:gd name="connsiteX37" fmla="*/ 490069 w 1004937"/>
                    <a:gd name="connsiteY37" fmla="*/ 1034143 h 1034191"/>
                    <a:gd name="connsiteX38" fmla="*/ 482711 w 1004937"/>
                    <a:gd name="connsiteY38" fmla="*/ 982365 h 1034191"/>
                    <a:gd name="connsiteX39" fmla="*/ 403405 w 1004937"/>
                    <a:gd name="connsiteY39" fmla="*/ 972419 h 1034191"/>
                    <a:gd name="connsiteX40" fmla="*/ 328144 w 1004937"/>
                    <a:gd name="connsiteY40" fmla="*/ 919843 h 1034191"/>
                    <a:gd name="connsiteX41" fmla="*/ 263850 w 1004937"/>
                    <a:gd name="connsiteY41" fmla="*/ 941274 h 1034191"/>
                    <a:gd name="connsiteX42" fmla="*/ 232894 w 1004937"/>
                    <a:gd name="connsiteY42" fmla="*/ 910318 h 1034191"/>
                    <a:gd name="connsiteX43" fmla="*/ 220987 w 1004937"/>
                    <a:gd name="connsiteY43" fmla="*/ 874599 h 1034191"/>
                    <a:gd name="connsiteX44" fmla="*/ 180506 w 1004937"/>
                    <a:gd name="connsiteY44" fmla="*/ 855549 h 1034191"/>
                    <a:gd name="connsiteX45" fmla="*/ 118594 w 1004937"/>
                    <a:gd name="connsiteY45" fmla="*/ 779349 h 1034191"/>
                    <a:gd name="connsiteX46" fmla="*/ 80494 w 1004937"/>
                    <a:gd name="connsiteY46" fmla="*/ 684099 h 1034191"/>
                    <a:gd name="connsiteX47" fmla="*/ 73350 w 1004937"/>
                    <a:gd name="connsiteY47" fmla="*/ 631711 h 1034191"/>
                    <a:gd name="connsiteX48" fmla="*/ 49537 w 1004937"/>
                    <a:gd name="connsiteY48" fmla="*/ 567418 h 1034191"/>
                    <a:gd name="connsiteX49" fmla="*/ 1912 w 1004937"/>
                    <a:gd name="connsiteY49" fmla="*/ 448355 h 1034191"/>
                    <a:gd name="connsiteX50" fmla="*/ 11437 w 1004937"/>
                    <a:gd name="connsiteY50" fmla="*/ 336436 h 1034191"/>
                    <a:gd name="connsiteX51" fmla="*/ 30487 w 1004937"/>
                    <a:gd name="connsiteY51" fmla="*/ 298336 h 1034191"/>
                    <a:gd name="connsiteX52" fmla="*/ 16200 w 1004937"/>
                    <a:gd name="connsiteY52" fmla="*/ 243568 h 1034191"/>
                    <a:gd name="connsiteX53" fmla="*/ 35250 w 1004937"/>
                    <a:gd name="connsiteY53" fmla="*/ 226899 h 1034191"/>
                    <a:gd name="connsiteX54" fmla="*/ 106687 w 1004937"/>
                    <a:gd name="connsiteY54" fmla="*/ 236424 h 1034191"/>
                    <a:gd name="connsiteX55" fmla="*/ 118594 w 1004937"/>
                    <a:gd name="connsiteY55" fmla="*/ 243568 h 1034191"/>
                    <a:gd name="connsiteX0" fmla="*/ 111450 w 1004937"/>
                    <a:gd name="connsiteY0" fmla="*/ 298336 h 1034191"/>
                    <a:gd name="connsiteX1" fmla="*/ 118594 w 1004937"/>
                    <a:gd name="connsiteY1" fmla="*/ 243568 h 1034191"/>
                    <a:gd name="connsiteX2" fmla="*/ 99544 w 1004937"/>
                    <a:gd name="connsiteY2" fmla="*/ 179274 h 1034191"/>
                    <a:gd name="connsiteX3" fmla="*/ 147344 w 1004937"/>
                    <a:gd name="connsiteY3" fmla="*/ 167583 h 1034191"/>
                    <a:gd name="connsiteX4" fmla="*/ 175040 w 1004937"/>
                    <a:gd name="connsiteY4" fmla="*/ 187464 h 1034191"/>
                    <a:gd name="connsiteX5" fmla="*/ 185248 w 1004937"/>
                    <a:gd name="connsiteY5" fmla="*/ 187691 h 1034191"/>
                    <a:gd name="connsiteX6" fmla="*/ 223369 w 1004937"/>
                    <a:gd name="connsiteY6" fmla="*/ 184036 h 1034191"/>
                    <a:gd name="connsiteX7" fmla="*/ 232434 w 1004937"/>
                    <a:gd name="connsiteY7" fmla="*/ 164446 h 1034191"/>
                    <a:gd name="connsiteX8" fmla="*/ 308155 w 1004937"/>
                    <a:gd name="connsiteY8" fmla="*/ 129456 h 1034191"/>
                    <a:gd name="connsiteX9" fmla="*/ 440812 w 1004937"/>
                    <a:gd name="connsiteY9" fmla="*/ 110633 h 1034191"/>
                    <a:gd name="connsiteX10" fmla="*/ 525809 w 1004937"/>
                    <a:gd name="connsiteY10" fmla="*/ 70843 h 1034191"/>
                    <a:gd name="connsiteX11" fmla="*/ 597225 w 1004937"/>
                    <a:gd name="connsiteY11" fmla="*/ 31636 h 1034191"/>
                    <a:gd name="connsiteX12" fmla="*/ 677103 w 1004937"/>
                    <a:gd name="connsiteY12" fmla="*/ 557 h 1034191"/>
                    <a:gd name="connsiteX13" fmla="*/ 705242 w 1004937"/>
                    <a:gd name="connsiteY13" fmla="*/ 11913 h 1034191"/>
                    <a:gd name="connsiteX14" fmla="*/ 736008 w 1004937"/>
                    <a:gd name="connsiteY14" fmla="*/ 14900 h 1034191"/>
                    <a:gd name="connsiteX15" fmla="*/ 794869 w 1004937"/>
                    <a:gd name="connsiteY15" fmla="*/ 43543 h 1034191"/>
                    <a:gd name="connsiteX16" fmla="*/ 832969 w 1004937"/>
                    <a:gd name="connsiteY16" fmla="*/ 72118 h 1034191"/>
                    <a:gd name="connsiteX17" fmla="*/ 916312 w 1004937"/>
                    <a:gd name="connsiteY17" fmla="*/ 72118 h 1034191"/>
                    <a:gd name="connsiteX18" fmla="*/ 963937 w 1004937"/>
                    <a:gd name="connsiteY18" fmla="*/ 129268 h 1034191"/>
                    <a:gd name="connsiteX19" fmla="*/ 942506 w 1004937"/>
                    <a:gd name="connsiteY19" fmla="*/ 188799 h 1034191"/>
                    <a:gd name="connsiteX20" fmla="*/ 942506 w 1004937"/>
                    <a:gd name="connsiteY20" fmla="*/ 248330 h 1034191"/>
                    <a:gd name="connsiteX21" fmla="*/ 978225 w 1004937"/>
                    <a:gd name="connsiteY21" fmla="*/ 315005 h 1034191"/>
                    <a:gd name="connsiteX22" fmla="*/ 1004419 w 1004937"/>
                    <a:gd name="connsiteY22" fmla="*/ 436449 h 1034191"/>
                    <a:gd name="connsiteX23" fmla="*/ 994894 w 1004937"/>
                    <a:gd name="connsiteY23" fmla="*/ 641236 h 1034191"/>
                    <a:gd name="connsiteX24" fmla="*/ 985369 w 1004937"/>
                    <a:gd name="connsiteY24" fmla="*/ 679336 h 1034191"/>
                    <a:gd name="connsiteX25" fmla="*/ 1002037 w 1004937"/>
                    <a:gd name="connsiteY25" fmla="*/ 724580 h 1034191"/>
                    <a:gd name="connsiteX26" fmla="*/ 1000317 w 1004937"/>
                    <a:gd name="connsiteY26" fmla="*/ 764180 h 1034191"/>
                    <a:gd name="connsiteX27" fmla="*/ 966709 w 1004937"/>
                    <a:gd name="connsiteY27" fmla="*/ 789227 h 1034191"/>
                    <a:gd name="connsiteX28" fmla="*/ 932981 w 1004937"/>
                    <a:gd name="connsiteY28" fmla="*/ 822211 h 1034191"/>
                    <a:gd name="connsiteX29" fmla="*/ 880594 w 1004937"/>
                    <a:gd name="connsiteY29" fmla="*/ 829355 h 1034191"/>
                    <a:gd name="connsiteX30" fmla="*/ 847256 w 1004937"/>
                    <a:gd name="connsiteY30" fmla="*/ 862693 h 1034191"/>
                    <a:gd name="connsiteX31" fmla="*/ 759150 w 1004937"/>
                    <a:gd name="connsiteY31" fmla="*/ 912699 h 1034191"/>
                    <a:gd name="connsiteX32" fmla="*/ 694856 w 1004937"/>
                    <a:gd name="connsiteY32" fmla="*/ 981755 h 1034191"/>
                    <a:gd name="connsiteX33" fmla="*/ 654375 w 1004937"/>
                    <a:gd name="connsiteY33" fmla="*/ 996043 h 1034191"/>
                    <a:gd name="connsiteX34" fmla="*/ 599606 w 1004937"/>
                    <a:gd name="connsiteY34" fmla="*/ 965086 h 1034191"/>
                    <a:gd name="connsiteX35" fmla="*/ 568650 w 1004937"/>
                    <a:gd name="connsiteY35" fmla="*/ 972230 h 1034191"/>
                    <a:gd name="connsiteX36" fmla="*/ 490069 w 1004937"/>
                    <a:gd name="connsiteY36" fmla="*/ 1034143 h 1034191"/>
                    <a:gd name="connsiteX37" fmla="*/ 482711 w 1004937"/>
                    <a:gd name="connsiteY37" fmla="*/ 982365 h 1034191"/>
                    <a:gd name="connsiteX38" fmla="*/ 403405 w 1004937"/>
                    <a:gd name="connsiteY38" fmla="*/ 972419 h 1034191"/>
                    <a:gd name="connsiteX39" fmla="*/ 328144 w 1004937"/>
                    <a:gd name="connsiteY39" fmla="*/ 919843 h 1034191"/>
                    <a:gd name="connsiteX40" fmla="*/ 263850 w 1004937"/>
                    <a:gd name="connsiteY40" fmla="*/ 941274 h 1034191"/>
                    <a:gd name="connsiteX41" fmla="*/ 232894 w 1004937"/>
                    <a:gd name="connsiteY41" fmla="*/ 910318 h 1034191"/>
                    <a:gd name="connsiteX42" fmla="*/ 220987 w 1004937"/>
                    <a:gd name="connsiteY42" fmla="*/ 874599 h 1034191"/>
                    <a:gd name="connsiteX43" fmla="*/ 180506 w 1004937"/>
                    <a:gd name="connsiteY43" fmla="*/ 855549 h 1034191"/>
                    <a:gd name="connsiteX44" fmla="*/ 118594 w 1004937"/>
                    <a:gd name="connsiteY44" fmla="*/ 779349 h 1034191"/>
                    <a:gd name="connsiteX45" fmla="*/ 80494 w 1004937"/>
                    <a:gd name="connsiteY45" fmla="*/ 684099 h 1034191"/>
                    <a:gd name="connsiteX46" fmla="*/ 73350 w 1004937"/>
                    <a:gd name="connsiteY46" fmla="*/ 631711 h 1034191"/>
                    <a:gd name="connsiteX47" fmla="*/ 49537 w 1004937"/>
                    <a:gd name="connsiteY47" fmla="*/ 567418 h 1034191"/>
                    <a:gd name="connsiteX48" fmla="*/ 1912 w 1004937"/>
                    <a:gd name="connsiteY48" fmla="*/ 448355 h 1034191"/>
                    <a:gd name="connsiteX49" fmla="*/ 11437 w 1004937"/>
                    <a:gd name="connsiteY49" fmla="*/ 336436 h 1034191"/>
                    <a:gd name="connsiteX50" fmla="*/ 30487 w 1004937"/>
                    <a:gd name="connsiteY50" fmla="*/ 298336 h 1034191"/>
                    <a:gd name="connsiteX51" fmla="*/ 16200 w 1004937"/>
                    <a:gd name="connsiteY51" fmla="*/ 243568 h 1034191"/>
                    <a:gd name="connsiteX52" fmla="*/ 35250 w 1004937"/>
                    <a:gd name="connsiteY52" fmla="*/ 226899 h 1034191"/>
                    <a:gd name="connsiteX53" fmla="*/ 106687 w 1004937"/>
                    <a:gd name="connsiteY53" fmla="*/ 236424 h 1034191"/>
                    <a:gd name="connsiteX54" fmla="*/ 118594 w 1004937"/>
                    <a:gd name="connsiteY54" fmla="*/ 243568 h 1034191"/>
                    <a:gd name="connsiteX0" fmla="*/ 111450 w 1004937"/>
                    <a:gd name="connsiteY0" fmla="*/ 298336 h 1034191"/>
                    <a:gd name="connsiteX1" fmla="*/ 118594 w 1004937"/>
                    <a:gd name="connsiteY1" fmla="*/ 243568 h 1034191"/>
                    <a:gd name="connsiteX2" fmla="*/ 99544 w 1004937"/>
                    <a:gd name="connsiteY2" fmla="*/ 179274 h 1034191"/>
                    <a:gd name="connsiteX3" fmla="*/ 147344 w 1004937"/>
                    <a:gd name="connsiteY3" fmla="*/ 167583 h 1034191"/>
                    <a:gd name="connsiteX4" fmla="*/ 175040 w 1004937"/>
                    <a:gd name="connsiteY4" fmla="*/ 187464 h 1034191"/>
                    <a:gd name="connsiteX5" fmla="*/ 185248 w 1004937"/>
                    <a:gd name="connsiteY5" fmla="*/ 187691 h 1034191"/>
                    <a:gd name="connsiteX6" fmla="*/ 223369 w 1004937"/>
                    <a:gd name="connsiteY6" fmla="*/ 184036 h 1034191"/>
                    <a:gd name="connsiteX7" fmla="*/ 232434 w 1004937"/>
                    <a:gd name="connsiteY7" fmla="*/ 164446 h 1034191"/>
                    <a:gd name="connsiteX8" fmla="*/ 288852 w 1004937"/>
                    <a:gd name="connsiteY8" fmla="*/ 100497 h 1034191"/>
                    <a:gd name="connsiteX9" fmla="*/ 440812 w 1004937"/>
                    <a:gd name="connsiteY9" fmla="*/ 110633 h 1034191"/>
                    <a:gd name="connsiteX10" fmla="*/ 525809 w 1004937"/>
                    <a:gd name="connsiteY10" fmla="*/ 70843 h 1034191"/>
                    <a:gd name="connsiteX11" fmla="*/ 597225 w 1004937"/>
                    <a:gd name="connsiteY11" fmla="*/ 31636 h 1034191"/>
                    <a:gd name="connsiteX12" fmla="*/ 677103 w 1004937"/>
                    <a:gd name="connsiteY12" fmla="*/ 557 h 1034191"/>
                    <a:gd name="connsiteX13" fmla="*/ 705242 w 1004937"/>
                    <a:gd name="connsiteY13" fmla="*/ 11913 h 1034191"/>
                    <a:gd name="connsiteX14" fmla="*/ 736008 w 1004937"/>
                    <a:gd name="connsiteY14" fmla="*/ 14900 h 1034191"/>
                    <a:gd name="connsiteX15" fmla="*/ 794869 w 1004937"/>
                    <a:gd name="connsiteY15" fmla="*/ 43543 h 1034191"/>
                    <a:gd name="connsiteX16" fmla="*/ 832969 w 1004937"/>
                    <a:gd name="connsiteY16" fmla="*/ 72118 h 1034191"/>
                    <a:gd name="connsiteX17" fmla="*/ 916312 w 1004937"/>
                    <a:gd name="connsiteY17" fmla="*/ 72118 h 1034191"/>
                    <a:gd name="connsiteX18" fmla="*/ 963937 w 1004937"/>
                    <a:gd name="connsiteY18" fmla="*/ 129268 h 1034191"/>
                    <a:gd name="connsiteX19" fmla="*/ 942506 w 1004937"/>
                    <a:gd name="connsiteY19" fmla="*/ 188799 h 1034191"/>
                    <a:gd name="connsiteX20" fmla="*/ 942506 w 1004937"/>
                    <a:gd name="connsiteY20" fmla="*/ 248330 h 1034191"/>
                    <a:gd name="connsiteX21" fmla="*/ 978225 w 1004937"/>
                    <a:gd name="connsiteY21" fmla="*/ 315005 h 1034191"/>
                    <a:gd name="connsiteX22" fmla="*/ 1004419 w 1004937"/>
                    <a:gd name="connsiteY22" fmla="*/ 436449 h 1034191"/>
                    <a:gd name="connsiteX23" fmla="*/ 994894 w 1004937"/>
                    <a:gd name="connsiteY23" fmla="*/ 641236 h 1034191"/>
                    <a:gd name="connsiteX24" fmla="*/ 985369 w 1004937"/>
                    <a:gd name="connsiteY24" fmla="*/ 679336 h 1034191"/>
                    <a:gd name="connsiteX25" fmla="*/ 1002037 w 1004937"/>
                    <a:gd name="connsiteY25" fmla="*/ 724580 h 1034191"/>
                    <a:gd name="connsiteX26" fmla="*/ 1000317 w 1004937"/>
                    <a:gd name="connsiteY26" fmla="*/ 764180 h 1034191"/>
                    <a:gd name="connsiteX27" fmla="*/ 966709 w 1004937"/>
                    <a:gd name="connsiteY27" fmla="*/ 789227 h 1034191"/>
                    <a:gd name="connsiteX28" fmla="*/ 932981 w 1004937"/>
                    <a:gd name="connsiteY28" fmla="*/ 822211 h 1034191"/>
                    <a:gd name="connsiteX29" fmla="*/ 880594 w 1004937"/>
                    <a:gd name="connsiteY29" fmla="*/ 829355 h 1034191"/>
                    <a:gd name="connsiteX30" fmla="*/ 847256 w 1004937"/>
                    <a:gd name="connsiteY30" fmla="*/ 862693 h 1034191"/>
                    <a:gd name="connsiteX31" fmla="*/ 759150 w 1004937"/>
                    <a:gd name="connsiteY31" fmla="*/ 912699 h 1034191"/>
                    <a:gd name="connsiteX32" fmla="*/ 694856 w 1004937"/>
                    <a:gd name="connsiteY32" fmla="*/ 981755 h 1034191"/>
                    <a:gd name="connsiteX33" fmla="*/ 654375 w 1004937"/>
                    <a:gd name="connsiteY33" fmla="*/ 996043 h 1034191"/>
                    <a:gd name="connsiteX34" fmla="*/ 599606 w 1004937"/>
                    <a:gd name="connsiteY34" fmla="*/ 965086 h 1034191"/>
                    <a:gd name="connsiteX35" fmla="*/ 568650 w 1004937"/>
                    <a:gd name="connsiteY35" fmla="*/ 972230 h 1034191"/>
                    <a:gd name="connsiteX36" fmla="*/ 490069 w 1004937"/>
                    <a:gd name="connsiteY36" fmla="*/ 1034143 h 1034191"/>
                    <a:gd name="connsiteX37" fmla="*/ 482711 w 1004937"/>
                    <a:gd name="connsiteY37" fmla="*/ 982365 h 1034191"/>
                    <a:gd name="connsiteX38" fmla="*/ 403405 w 1004937"/>
                    <a:gd name="connsiteY38" fmla="*/ 972419 h 1034191"/>
                    <a:gd name="connsiteX39" fmla="*/ 328144 w 1004937"/>
                    <a:gd name="connsiteY39" fmla="*/ 919843 h 1034191"/>
                    <a:gd name="connsiteX40" fmla="*/ 263850 w 1004937"/>
                    <a:gd name="connsiteY40" fmla="*/ 941274 h 1034191"/>
                    <a:gd name="connsiteX41" fmla="*/ 232894 w 1004937"/>
                    <a:gd name="connsiteY41" fmla="*/ 910318 h 1034191"/>
                    <a:gd name="connsiteX42" fmla="*/ 220987 w 1004937"/>
                    <a:gd name="connsiteY42" fmla="*/ 874599 h 1034191"/>
                    <a:gd name="connsiteX43" fmla="*/ 180506 w 1004937"/>
                    <a:gd name="connsiteY43" fmla="*/ 855549 h 1034191"/>
                    <a:gd name="connsiteX44" fmla="*/ 118594 w 1004937"/>
                    <a:gd name="connsiteY44" fmla="*/ 779349 h 1034191"/>
                    <a:gd name="connsiteX45" fmla="*/ 80494 w 1004937"/>
                    <a:gd name="connsiteY45" fmla="*/ 684099 h 1034191"/>
                    <a:gd name="connsiteX46" fmla="*/ 73350 w 1004937"/>
                    <a:gd name="connsiteY46" fmla="*/ 631711 h 1034191"/>
                    <a:gd name="connsiteX47" fmla="*/ 49537 w 1004937"/>
                    <a:gd name="connsiteY47" fmla="*/ 567418 h 1034191"/>
                    <a:gd name="connsiteX48" fmla="*/ 1912 w 1004937"/>
                    <a:gd name="connsiteY48" fmla="*/ 448355 h 1034191"/>
                    <a:gd name="connsiteX49" fmla="*/ 11437 w 1004937"/>
                    <a:gd name="connsiteY49" fmla="*/ 336436 h 1034191"/>
                    <a:gd name="connsiteX50" fmla="*/ 30487 w 1004937"/>
                    <a:gd name="connsiteY50" fmla="*/ 298336 h 1034191"/>
                    <a:gd name="connsiteX51" fmla="*/ 16200 w 1004937"/>
                    <a:gd name="connsiteY51" fmla="*/ 243568 h 1034191"/>
                    <a:gd name="connsiteX52" fmla="*/ 35250 w 1004937"/>
                    <a:gd name="connsiteY52" fmla="*/ 226899 h 1034191"/>
                    <a:gd name="connsiteX53" fmla="*/ 106687 w 1004937"/>
                    <a:gd name="connsiteY53" fmla="*/ 236424 h 1034191"/>
                    <a:gd name="connsiteX54" fmla="*/ 118594 w 1004937"/>
                    <a:gd name="connsiteY54" fmla="*/ 243568 h 1034191"/>
                    <a:gd name="connsiteX0" fmla="*/ 111450 w 1004937"/>
                    <a:gd name="connsiteY0" fmla="*/ 298336 h 1034191"/>
                    <a:gd name="connsiteX1" fmla="*/ 118594 w 1004937"/>
                    <a:gd name="connsiteY1" fmla="*/ 243568 h 1034191"/>
                    <a:gd name="connsiteX2" fmla="*/ 99544 w 1004937"/>
                    <a:gd name="connsiteY2" fmla="*/ 179274 h 1034191"/>
                    <a:gd name="connsiteX3" fmla="*/ 147344 w 1004937"/>
                    <a:gd name="connsiteY3" fmla="*/ 167583 h 1034191"/>
                    <a:gd name="connsiteX4" fmla="*/ 175040 w 1004937"/>
                    <a:gd name="connsiteY4" fmla="*/ 187464 h 1034191"/>
                    <a:gd name="connsiteX5" fmla="*/ 185248 w 1004937"/>
                    <a:gd name="connsiteY5" fmla="*/ 187691 h 1034191"/>
                    <a:gd name="connsiteX6" fmla="*/ 223369 w 1004937"/>
                    <a:gd name="connsiteY6" fmla="*/ 184036 h 1034191"/>
                    <a:gd name="connsiteX7" fmla="*/ 232434 w 1004937"/>
                    <a:gd name="connsiteY7" fmla="*/ 164446 h 1034191"/>
                    <a:gd name="connsiteX8" fmla="*/ 288852 w 1004937"/>
                    <a:gd name="connsiteY8" fmla="*/ 100497 h 1034191"/>
                    <a:gd name="connsiteX9" fmla="*/ 449672 w 1004937"/>
                    <a:gd name="connsiteY9" fmla="*/ 76813 h 1034191"/>
                    <a:gd name="connsiteX10" fmla="*/ 525809 w 1004937"/>
                    <a:gd name="connsiteY10" fmla="*/ 70843 h 1034191"/>
                    <a:gd name="connsiteX11" fmla="*/ 597225 w 1004937"/>
                    <a:gd name="connsiteY11" fmla="*/ 31636 h 1034191"/>
                    <a:gd name="connsiteX12" fmla="*/ 677103 w 1004937"/>
                    <a:gd name="connsiteY12" fmla="*/ 557 h 1034191"/>
                    <a:gd name="connsiteX13" fmla="*/ 705242 w 1004937"/>
                    <a:gd name="connsiteY13" fmla="*/ 11913 h 1034191"/>
                    <a:gd name="connsiteX14" fmla="*/ 736008 w 1004937"/>
                    <a:gd name="connsiteY14" fmla="*/ 14900 h 1034191"/>
                    <a:gd name="connsiteX15" fmla="*/ 794869 w 1004937"/>
                    <a:gd name="connsiteY15" fmla="*/ 43543 h 1034191"/>
                    <a:gd name="connsiteX16" fmla="*/ 832969 w 1004937"/>
                    <a:gd name="connsiteY16" fmla="*/ 72118 h 1034191"/>
                    <a:gd name="connsiteX17" fmla="*/ 916312 w 1004937"/>
                    <a:gd name="connsiteY17" fmla="*/ 72118 h 1034191"/>
                    <a:gd name="connsiteX18" fmla="*/ 963937 w 1004937"/>
                    <a:gd name="connsiteY18" fmla="*/ 129268 h 1034191"/>
                    <a:gd name="connsiteX19" fmla="*/ 942506 w 1004937"/>
                    <a:gd name="connsiteY19" fmla="*/ 188799 h 1034191"/>
                    <a:gd name="connsiteX20" fmla="*/ 942506 w 1004937"/>
                    <a:gd name="connsiteY20" fmla="*/ 248330 h 1034191"/>
                    <a:gd name="connsiteX21" fmla="*/ 978225 w 1004937"/>
                    <a:gd name="connsiteY21" fmla="*/ 315005 h 1034191"/>
                    <a:gd name="connsiteX22" fmla="*/ 1004419 w 1004937"/>
                    <a:gd name="connsiteY22" fmla="*/ 436449 h 1034191"/>
                    <a:gd name="connsiteX23" fmla="*/ 994894 w 1004937"/>
                    <a:gd name="connsiteY23" fmla="*/ 641236 h 1034191"/>
                    <a:gd name="connsiteX24" fmla="*/ 985369 w 1004937"/>
                    <a:gd name="connsiteY24" fmla="*/ 679336 h 1034191"/>
                    <a:gd name="connsiteX25" fmla="*/ 1002037 w 1004937"/>
                    <a:gd name="connsiteY25" fmla="*/ 724580 h 1034191"/>
                    <a:gd name="connsiteX26" fmla="*/ 1000317 w 1004937"/>
                    <a:gd name="connsiteY26" fmla="*/ 764180 h 1034191"/>
                    <a:gd name="connsiteX27" fmla="*/ 966709 w 1004937"/>
                    <a:gd name="connsiteY27" fmla="*/ 789227 h 1034191"/>
                    <a:gd name="connsiteX28" fmla="*/ 932981 w 1004937"/>
                    <a:gd name="connsiteY28" fmla="*/ 822211 h 1034191"/>
                    <a:gd name="connsiteX29" fmla="*/ 880594 w 1004937"/>
                    <a:gd name="connsiteY29" fmla="*/ 829355 h 1034191"/>
                    <a:gd name="connsiteX30" fmla="*/ 847256 w 1004937"/>
                    <a:gd name="connsiteY30" fmla="*/ 862693 h 1034191"/>
                    <a:gd name="connsiteX31" fmla="*/ 759150 w 1004937"/>
                    <a:gd name="connsiteY31" fmla="*/ 912699 h 1034191"/>
                    <a:gd name="connsiteX32" fmla="*/ 694856 w 1004937"/>
                    <a:gd name="connsiteY32" fmla="*/ 981755 h 1034191"/>
                    <a:gd name="connsiteX33" fmla="*/ 654375 w 1004937"/>
                    <a:gd name="connsiteY33" fmla="*/ 996043 h 1034191"/>
                    <a:gd name="connsiteX34" fmla="*/ 599606 w 1004937"/>
                    <a:gd name="connsiteY34" fmla="*/ 965086 h 1034191"/>
                    <a:gd name="connsiteX35" fmla="*/ 568650 w 1004937"/>
                    <a:gd name="connsiteY35" fmla="*/ 972230 h 1034191"/>
                    <a:gd name="connsiteX36" fmla="*/ 490069 w 1004937"/>
                    <a:gd name="connsiteY36" fmla="*/ 1034143 h 1034191"/>
                    <a:gd name="connsiteX37" fmla="*/ 482711 w 1004937"/>
                    <a:gd name="connsiteY37" fmla="*/ 982365 h 1034191"/>
                    <a:gd name="connsiteX38" fmla="*/ 403405 w 1004937"/>
                    <a:gd name="connsiteY38" fmla="*/ 972419 h 1034191"/>
                    <a:gd name="connsiteX39" fmla="*/ 328144 w 1004937"/>
                    <a:gd name="connsiteY39" fmla="*/ 919843 h 1034191"/>
                    <a:gd name="connsiteX40" fmla="*/ 263850 w 1004937"/>
                    <a:gd name="connsiteY40" fmla="*/ 941274 h 1034191"/>
                    <a:gd name="connsiteX41" fmla="*/ 232894 w 1004937"/>
                    <a:gd name="connsiteY41" fmla="*/ 910318 h 1034191"/>
                    <a:gd name="connsiteX42" fmla="*/ 220987 w 1004937"/>
                    <a:gd name="connsiteY42" fmla="*/ 874599 h 1034191"/>
                    <a:gd name="connsiteX43" fmla="*/ 180506 w 1004937"/>
                    <a:gd name="connsiteY43" fmla="*/ 855549 h 1034191"/>
                    <a:gd name="connsiteX44" fmla="*/ 118594 w 1004937"/>
                    <a:gd name="connsiteY44" fmla="*/ 779349 h 1034191"/>
                    <a:gd name="connsiteX45" fmla="*/ 80494 w 1004937"/>
                    <a:gd name="connsiteY45" fmla="*/ 684099 h 1034191"/>
                    <a:gd name="connsiteX46" fmla="*/ 73350 w 1004937"/>
                    <a:gd name="connsiteY46" fmla="*/ 631711 h 1034191"/>
                    <a:gd name="connsiteX47" fmla="*/ 49537 w 1004937"/>
                    <a:gd name="connsiteY47" fmla="*/ 567418 h 1034191"/>
                    <a:gd name="connsiteX48" fmla="*/ 1912 w 1004937"/>
                    <a:gd name="connsiteY48" fmla="*/ 448355 h 1034191"/>
                    <a:gd name="connsiteX49" fmla="*/ 11437 w 1004937"/>
                    <a:gd name="connsiteY49" fmla="*/ 336436 h 1034191"/>
                    <a:gd name="connsiteX50" fmla="*/ 30487 w 1004937"/>
                    <a:gd name="connsiteY50" fmla="*/ 298336 h 1034191"/>
                    <a:gd name="connsiteX51" fmla="*/ 16200 w 1004937"/>
                    <a:gd name="connsiteY51" fmla="*/ 243568 h 1034191"/>
                    <a:gd name="connsiteX52" fmla="*/ 35250 w 1004937"/>
                    <a:gd name="connsiteY52" fmla="*/ 226899 h 1034191"/>
                    <a:gd name="connsiteX53" fmla="*/ 106687 w 1004937"/>
                    <a:gd name="connsiteY53" fmla="*/ 236424 h 1034191"/>
                    <a:gd name="connsiteX54" fmla="*/ 118594 w 1004937"/>
                    <a:gd name="connsiteY54" fmla="*/ 243568 h 1034191"/>
                    <a:gd name="connsiteX0" fmla="*/ 111450 w 1004937"/>
                    <a:gd name="connsiteY0" fmla="*/ 298336 h 1034191"/>
                    <a:gd name="connsiteX1" fmla="*/ 118594 w 1004937"/>
                    <a:gd name="connsiteY1" fmla="*/ 243568 h 1034191"/>
                    <a:gd name="connsiteX2" fmla="*/ 99544 w 1004937"/>
                    <a:gd name="connsiteY2" fmla="*/ 179274 h 1034191"/>
                    <a:gd name="connsiteX3" fmla="*/ 147344 w 1004937"/>
                    <a:gd name="connsiteY3" fmla="*/ 167583 h 1034191"/>
                    <a:gd name="connsiteX4" fmla="*/ 175040 w 1004937"/>
                    <a:gd name="connsiteY4" fmla="*/ 187464 h 1034191"/>
                    <a:gd name="connsiteX5" fmla="*/ 185248 w 1004937"/>
                    <a:gd name="connsiteY5" fmla="*/ 187691 h 1034191"/>
                    <a:gd name="connsiteX6" fmla="*/ 223369 w 1004937"/>
                    <a:gd name="connsiteY6" fmla="*/ 184036 h 1034191"/>
                    <a:gd name="connsiteX7" fmla="*/ 232434 w 1004937"/>
                    <a:gd name="connsiteY7" fmla="*/ 164446 h 1034191"/>
                    <a:gd name="connsiteX8" fmla="*/ 288852 w 1004937"/>
                    <a:gd name="connsiteY8" fmla="*/ 100497 h 1034191"/>
                    <a:gd name="connsiteX9" fmla="*/ 449672 w 1004937"/>
                    <a:gd name="connsiteY9" fmla="*/ 76813 h 1034191"/>
                    <a:gd name="connsiteX10" fmla="*/ 525811 w 1004937"/>
                    <a:gd name="connsiteY10" fmla="*/ 70842 h 1034191"/>
                    <a:gd name="connsiteX11" fmla="*/ 597225 w 1004937"/>
                    <a:gd name="connsiteY11" fmla="*/ 31636 h 1034191"/>
                    <a:gd name="connsiteX12" fmla="*/ 677103 w 1004937"/>
                    <a:gd name="connsiteY12" fmla="*/ 557 h 1034191"/>
                    <a:gd name="connsiteX13" fmla="*/ 705242 w 1004937"/>
                    <a:gd name="connsiteY13" fmla="*/ 11913 h 1034191"/>
                    <a:gd name="connsiteX14" fmla="*/ 736008 w 1004937"/>
                    <a:gd name="connsiteY14" fmla="*/ 14900 h 1034191"/>
                    <a:gd name="connsiteX15" fmla="*/ 794869 w 1004937"/>
                    <a:gd name="connsiteY15" fmla="*/ 43543 h 1034191"/>
                    <a:gd name="connsiteX16" fmla="*/ 832969 w 1004937"/>
                    <a:gd name="connsiteY16" fmla="*/ 72118 h 1034191"/>
                    <a:gd name="connsiteX17" fmla="*/ 916312 w 1004937"/>
                    <a:gd name="connsiteY17" fmla="*/ 72118 h 1034191"/>
                    <a:gd name="connsiteX18" fmla="*/ 963937 w 1004937"/>
                    <a:gd name="connsiteY18" fmla="*/ 129268 h 1034191"/>
                    <a:gd name="connsiteX19" fmla="*/ 942506 w 1004937"/>
                    <a:gd name="connsiteY19" fmla="*/ 188799 h 1034191"/>
                    <a:gd name="connsiteX20" fmla="*/ 942506 w 1004937"/>
                    <a:gd name="connsiteY20" fmla="*/ 248330 h 1034191"/>
                    <a:gd name="connsiteX21" fmla="*/ 978225 w 1004937"/>
                    <a:gd name="connsiteY21" fmla="*/ 315005 h 1034191"/>
                    <a:gd name="connsiteX22" fmla="*/ 1004419 w 1004937"/>
                    <a:gd name="connsiteY22" fmla="*/ 436449 h 1034191"/>
                    <a:gd name="connsiteX23" fmla="*/ 994894 w 1004937"/>
                    <a:gd name="connsiteY23" fmla="*/ 641236 h 1034191"/>
                    <a:gd name="connsiteX24" fmla="*/ 985369 w 1004937"/>
                    <a:gd name="connsiteY24" fmla="*/ 679336 h 1034191"/>
                    <a:gd name="connsiteX25" fmla="*/ 1002037 w 1004937"/>
                    <a:gd name="connsiteY25" fmla="*/ 724580 h 1034191"/>
                    <a:gd name="connsiteX26" fmla="*/ 1000317 w 1004937"/>
                    <a:gd name="connsiteY26" fmla="*/ 764180 h 1034191"/>
                    <a:gd name="connsiteX27" fmla="*/ 966709 w 1004937"/>
                    <a:gd name="connsiteY27" fmla="*/ 789227 h 1034191"/>
                    <a:gd name="connsiteX28" fmla="*/ 932981 w 1004937"/>
                    <a:gd name="connsiteY28" fmla="*/ 822211 h 1034191"/>
                    <a:gd name="connsiteX29" fmla="*/ 880594 w 1004937"/>
                    <a:gd name="connsiteY29" fmla="*/ 829355 h 1034191"/>
                    <a:gd name="connsiteX30" fmla="*/ 847256 w 1004937"/>
                    <a:gd name="connsiteY30" fmla="*/ 862693 h 1034191"/>
                    <a:gd name="connsiteX31" fmla="*/ 759150 w 1004937"/>
                    <a:gd name="connsiteY31" fmla="*/ 912699 h 1034191"/>
                    <a:gd name="connsiteX32" fmla="*/ 694856 w 1004937"/>
                    <a:gd name="connsiteY32" fmla="*/ 981755 h 1034191"/>
                    <a:gd name="connsiteX33" fmla="*/ 654375 w 1004937"/>
                    <a:gd name="connsiteY33" fmla="*/ 996043 h 1034191"/>
                    <a:gd name="connsiteX34" fmla="*/ 599606 w 1004937"/>
                    <a:gd name="connsiteY34" fmla="*/ 965086 h 1034191"/>
                    <a:gd name="connsiteX35" fmla="*/ 568650 w 1004937"/>
                    <a:gd name="connsiteY35" fmla="*/ 972230 h 1034191"/>
                    <a:gd name="connsiteX36" fmla="*/ 490069 w 1004937"/>
                    <a:gd name="connsiteY36" fmla="*/ 1034143 h 1034191"/>
                    <a:gd name="connsiteX37" fmla="*/ 482711 w 1004937"/>
                    <a:gd name="connsiteY37" fmla="*/ 982365 h 1034191"/>
                    <a:gd name="connsiteX38" fmla="*/ 403405 w 1004937"/>
                    <a:gd name="connsiteY38" fmla="*/ 972419 h 1034191"/>
                    <a:gd name="connsiteX39" fmla="*/ 328144 w 1004937"/>
                    <a:gd name="connsiteY39" fmla="*/ 919843 h 1034191"/>
                    <a:gd name="connsiteX40" fmla="*/ 263850 w 1004937"/>
                    <a:gd name="connsiteY40" fmla="*/ 941274 h 1034191"/>
                    <a:gd name="connsiteX41" fmla="*/ 232894 w 1004937"/>
                    <a:gd name="connsiteY41" fmla="*/ 910318 h 1034191"/>
                    <a:gd name="connsiteX42" fmla="*/ 220987 w 1004937"/>
                    <a:gd name="connsiteY42" fmla="*/ 874599 h 1034191"/>
                    <a:gd name="connsiteX43" fmla="*/ 180506 w 1004937"/>
                    <a:gd name="connsiteY43" fmla="*/ 855549 h 1034191"/>
                    <a:gd name="connsiteX44" fmla="*/ 118594 w 1004937"/>
                    <a:gd name="connsiteY44" fmla="*/ 779349 h 1034191"/>
                    <a:gd name="connsiteX45" fmla="*/ 80494 w 1004937"/>
                    <a:gd name="connsiteY45" fmla="*/ 684099 h 1034191"/>
                    <a:gd name="connsiteX46" fmla="*/ 73350 w 1004937"/>
                    <a:gd name="connsiteY46" fmla="*/ 631711 h 1034191"/>
                    <a:gd name="connsiteX47" fmla="*/ 49537 w 1004937"/>
                    <a:gd name="connsiteY47" fmla="*/ 567418 h 1034191"/>
                    <a:gd name="connsiteX48" fmla="*/ 1912 w 1004937"/>
                    <a:gd name="connsiteY48" fmla="*/ 448355 h 1034191"/>
                    <a:gd name="connsiteX49" fmla="*/ 11437 w 1004937"/>
                    <a:gd name="connsiteY49" fmla="*/ 336436 h 1034191"/>
                    <a:gd name="connsiteX50" fmla="*/ 30487 w 1004937"/>
                    <a:gd name="connsiteY50" fmla="*/ 298336 h 1034191"/>
                    <a:gd name="connsiteX51" fmla="*/ 16200 w 1004937"/>
                    <a:gd name="connsiteY51" fmla="*/ 243568 h 1034191"/>
                    <a:gd name="connsiteX52" fmla="*/ 35250 w 1004937"/>
                    <a:gd name="connsiteY52" fmla="*/ 226899 h 1034191"/>
                    <a:gd name="connsiteX53" fmla="*/ 106687 w 1004937"/>
                    <a:gd name="connsiteY53" fmla="*/ 236424 h 1034191"/>
                    <a:gd name="connsiteX54" fmla="*/ 118594 w 1004937"/>
                    <a:gd name="connsiteY54" fmla="*/ 243568 h 1034191"/>
                    <a:gd name="connsiteX0" fmla="*/ 111450 w 1004937"/>
                    <a:gd name="connsiteY0" fmla="*/ 300283 h 1036138"/>
                    <a:gd name="connsiteX1" fmla="*/ 118594 w 1004937"/>
                    <a:gd name="connsiteY1" fmla="*/ 245515 h 1036138"/>
                    <a:gd name="connsiteX2" fmla="*/ 99544 w 1004937"/>
                    <a:gd name="connsiteY2" fmla="*/ 181221 h 1036138"/>
                    <a:gd name="connsiteX3" fmla="*/ 147344 w 1004937"/>
                    <a:gd name="connsiteY3" fmla="*/ 169530 h 1036138"/>
                    <a:gd name="connsiteX4" fmla="*/ 175040 w 1004937"/>
                    <a:gd name="connsiteY4" fmla="*/ 189411 h 1036138"/>
                    <a:gd name="connsiteX5" fmla="*/ 185248 w 1004937"/>
                    <a:gd name="connsiteY5" fmla="*/ 189638 h 1036138"/>
                    <a:gd name="connsiteX6" fmla="*/ 223369 w 1004937"/>
                    <a:gd name="connsiteY6" fmla="*/ 185983 h 1036138"/>
                    <a:gd name="connsiteX7" fmla="*/ 232434 w 1004937"/>
                    <a:gd name="connsiteY7" fmla="*/ 166393 h 1036138"/>
                    <a:gd name="connsiteX8" fmla="*/ 288852 w 1004937"/>
                    <a:gd name="connsiteY8" fmla="*/ 102444 h 1036138"/>
                    <a:gd name="connsiteX9" fmla="*/ 449672 w 1004937"/>
                    <a:gd name="connsiteY9" fmla="*/ 78760 h 1036138"/>
                    <a:gd name="connsiteX10" fmla="*/ 525811 w 1004937"/>
                    <a:gd name="connsiteY10" fmla="*/ 72789 h 1036138"/>
                    <a:gd name="connsiteX11" fmla="*/ 613791 w 1004937"/>
                    <a:gd name="connsiteY11" fmla="*/ 67859 h 1036138"/>
                    <a:gd name="connsiteX12" fmla="*/ 677103 w 1004937"/>
                    <a:gd name="connsiteY12" fmla="*/ 2504 h 1036138"/>
                    <a:gd name="connsiteX13" fmla="*/ 705242 w 1004937"/>
                    <a:gd name="connsiteY13" fmla="*/ 13860 h 1036138"/>
                    <a:gd name="connsiteX14" fmla="*/ 736008 w 1004937"/>
                    <a:gd name="connsiteY14" fmla="*/ 16847 h 1036138"/>
                    <a:gd name="connsiteX15" fmla="*/ 794869 w 1004937"/>
                    <a:gd name="connsiteY15" fmla="*/ 45490 h 1036138"/>
                    <a:gd name="connsiteX16" fmla="*/ 832969 w 1004937"/>
                    <a:gd name="connsiteY16" fmla="*/ 74065 h 1036138"/>
                    <a:gd name="connsiteX17" fmla="*/ 916312 w 1004937"/>
                    <a:gd name="connsiteY17" fmla="*/ 74065 h 1036138"/>
                    <a:gd name="connsiteX18" fmla="*/ 963937 w 1004937"/>
                    <a:gd name="connsiteY18" fmla="*/ 131215 h 1036138"/>
                    <a:gd name="connsiteX19" fmla="*/ 942506 w 1004937"/>
                    <a:gd name="connsiteY19" fmla="*/ 190746 h 1036138"/>
                    <a:gd name="connsiteX20" fmla="*/ 942506 w 1004937"/>
                    <a:gd name="connsiteY20" fmla="*/ 250277 h 1036138"/>
                    <a:gd name="connsiteX21" fmla="*/ 978225 w 1004937"/>
                    <a:gd name="connsiteY21" fmla="*/ 316952 h 1036138"/>
                    <a:gd name="connsiteX22" fmla="*/ 1004419 w 1004937"/>
                    <a:gd name="connsiteY22" fmla="*/ 438396 h 1036138"/>
                    <a:gd name="connsiteX23" fmla="*/ 994894 w 1004937"/>
                    <a:gd name="connsiteY23" fmla="*/ 643183 h 1036138"/>
                    <a:gd name="connsiteX24" fmla="*/ 985369 w 1004937"/>
                    <a:gd name="connsiteY24" fmla="*/ 681283 h 1036138"/>
                    <a:gd name="connsiteX25" fmla="*/ 1002037 w 1004937"/>
                    <a:gd name="connsiteY25" fmla="*/ 726527 h 1036138"/>
                    <a:gd name="connsiteX26" fmla="*/ 1000317 w 1004937"/>
                    <a:gd name="connsiteY26" fmla="*/ 766127 h 1036138"/>
                    <a:gd name="connsiteX27" fmla="*/ 966709 w 1004937"/>
                    <a:gd name="connsiteY27" fmla="*/ 791174 h 1036138"/>
                    <a:gd name="connsiteX28" fmla="*/ 932981 w 1004937"/>
                    <a:gd name="connsiteY28" fmla="*/ 824158 h 1036138"/>
                    <a:gd name="connsiteX29" fmla="*/ 880594 w 1004937"/>
                    <a:gd name="connsiteY29" fmla="*/ 831302 h 1036138"/>
                    <a:gd name="connsiteX30" fmla="*/ 847256 w 1004937"/>
                    <a:gd name="connsiteY30" fmla="*/ 864640 h 1036138"/>
                    <a:gd name="connsiteX31" fmla="*/ 759150 w 1004937"/>
                    <a:gd name="connsiteY31" fmla="*/ 914646 h 1036138"/>
                    <a:gd name="connsiteX32" fmla="*/ 694856 w 1004937"/>
                    <a:gd name="connsiteY32" fmla="*/ 983702 h 1036138"/>
                    <a:gd name="connsiteX33" fmla="*/ 654375 w 1004937"/>
                    <a:gd name="connsiteY33" fmla="*/ 997990 h 1036138"/>
                    <a:gd name="connsiteX34" fmla="*/ 599606 w 1004937"/>
                    <a:gd name="connsiteY34" fmla="*/ 967033 h 1036138"/>
                    <a:gd name="connsiteX35" fmla="*/ 568650 w 1004937"/>
                    <a:gd name="connsiteY35" fmla="*/ 974177 h 1036138"/>
                    <a:gd name="connsiteX36" fmla="*/ 490069 w 1004937"/>
                    <a:gd name="connsiteY36" fmla="*/ 1036090 h 1036138"/>
                    <a:gd name="connsiteX37" fmla="*/ 482711 w 1004937"/>
                    <a:gd name="connsiteY37" fmla="*/ 984312 h 1036138"/>
                    <a:gd name="connsiteX38" fmla="*/ 403405 w 1004937"/>
                    <a:gd name="connsiteY38" fmla="*/ 974366 h 1036138"/>
                    <a:gd name="connsiteX39" fmla="*/ 328144 w 1004937"/>
                    <a:gd name="connsiteY39" fmla="*/ 921790 h 1036138"/>
                    <a:gd name="connsiteX40" fmla="*/ 263850 w 1004937"/>
                    <a:gd name="connsiteY40" fmla="*/ 943221 h 1036138"/>
                    <a:gd name="connsiteX41" fmla="*/ 232894 w 1004937"/>
                    <a:gd name="connsiteY41" fmla="*/ 912265 h 1036138"/>
                    <a:gd name="connsiteX42" fmla="*/ 220987 w 1004937"/>
                    <a:gd name="connsiteY42" fmla="*/ 876546 h 1036138"/>
                    <a:gd name="connsiteX43" fmla="*/ 180506 w 1004937"/>
                    <a:gd name="connsiteY43" fmla="*/ 857496 h 1036138"/>
                    <a:gd name="connsiteX44" fmla="*/ 118594 w 1004937"/>
                    <a:gd name="connsiteY44" fmla="*/ 781296 h 1036138"/>
                    <a:gd name="connsiteX45" fmla="*/ 80494 w 1004937"/>
                    <a:gd name="connsiteY45" fmla="*/ 686046 h 1036138"/>
                    <a:gd name="connsiteX46" fmla="*/ 73350 w 1004937"/>
                    <a:gd name="connsiteY46" fmla="*/ 633658 h 1036138"/>
                    <a:gd name="connsiteX47" fmla="*/ 49537 w 1004937"/>
                    <a:gd name="connsiteY47" fmla="*/ 569365 h 1036138"/>
                    <a:gd name="connsiteX48" fmla="*/ 1912 w 1004937"/>
                    <a:gd name="connsiteY48" fmla="*/ 450302 h 1036138"/>
                    <a:gd name="connsiteX49" fmla="*/ 11437 w 1004937"/>
                    <a:gd name="connsiteY49" fmla="*/ 338383 h 1036138"/>
                    <a:gd name="connsiteX50" fmla="*/ 30487 w 1004937"/>
                    <a:gd name="connsiteY50" fmla="*/ 300283 h 1036138"/>
                    <a:gd name="connsiteX51" fmla="*/ 16200 w 1004937"/>
                    <a:gd name="connsiteY51" fmla="*/ 245515 h 1036138"/>
                    <a:gd name="connsiteX52" fmla="*/ 35250 w 1004937"/>
                    <a:gd name="connsiteY52" fmla="*/ 228846 h 1036138"/>
                    <a:gd name="connsiteX53" fmla="*/ 106687 w 1004937"/>
                    <a:gd name="connsiteY53" fmla="*/ 238371 h 1036138"/>
                    <a:gd name="connsiteX54" fmla="*/ 118594 w 1004937"/>
                    <a:gd name="connsiteY54" fmla="*/ 245515 h 1036138"/>
                    <a:gd name="connsiteX0" fmla="*/ 111450 w 1004937"/>
                    <a:gd name="connsiteY0" fmla="*/ 300813 h 1036668"/>
                    <a:gd name="connsiteX1" fmla="*/ 118594 w 1004937"/>
                    <a:gd name="connsiteY1" fmla="*/ 246045 h 1036668"/>
                    <a:gd name="connsiteX2" fmla="*/ 99544 w 1004937"/>
                    <a:gd name="connsiteY2" fmla="*/ 181751 h 1036668"/>
                    <a:gd name="connsiteX3" fmla="*/ 147344 w 1004937"/>
                    <a:gd name="connsiteY3" fmla="*/ 170060 h 1036668"/>
                    <a:gd name="connsiteX4" fmla="*/ 175040 w 1004937"/>
                    <a:gd name="connsiteY4" fmla="*/ 189941 h 1036668"/>
                    <a:gd name="connsiteX5" fmla="*/ 185248 w 1004937"/>
                    <a:gd name="connsiteY5" fmla="*/ 190168 h 1036668"/>
                    <a:gd name="connsiteX6" fmla="*/ 223369 w 1004937"/>
                    <a:gd name="connsiteY6" fmla="*/ 186513 h 1036668"/>
                    <a:gd name="connsiteX7" fmla="*/ 232434 w 1004937"/>
                    <a:gd name="connsiteY7" fmla="*/ 166923 h 1036668"/>
                    <a:gd name="connsiteX8" fmla="*/ 288852 w 1004937"/>
                    <a:gd name="connsiteY8" fmla="*/ 102974 h 1036668"/>
                    <a:gd name="connsiteX9" fmla="*/ 449672 w 1004937"/>
                    <a:gd name="connsiteY9" fmla="*/ 79290 h 1036668"/>
                    <a:gd name="connsiteX10" fmla="*/ 525811 w 1004937"/>
                    <a:gd name="connsiteY10" fmla="*/ 73319 h 1036668"/>
                    <a:gd name="connsiteX11" fmla="*/ 613791 w 1004937"/>
                    <a:gd name="connsiteY11" fmla="*/ 68389 h 1036668"/>
                    <a:gd name="connsiteX12" fmla="*/ 677103 w 1004937"/>
                    <a:gd name="connsiteY12" fmla="*/ 3034 h 1036668"/>
                    <a:gd name="connsiteX13" fmla="*/ 705242 w 1004937"/>
                    <a:gd name="connsiteY13" fmla="*/ 14390 h 1036668"/>
                    <a:gd name="connsiteX14" fmla="*/ 794869 w 1004937"/>
                    <a:gd name="connsiteY14" fmla="*/ 46020 h 1036668"/>
                    <a:gd name="connsiteX15" fmla="*/ 832969 w 1004937"/>
                    <a:gd name="connsiteY15" fmla="*/ 74595 h 1036668"/>
                    <a:gd name="connsiteX16" fmla="*/ 916312 w 1004937"/>
                    <a:gd name="connsiteY16" fmla="*/ 74595 h 1036668"/>
                    <a:gd name="connsiteX17" fmla="*/ 963937 w 1004937"/>
                    <a:gd name="connsiteY17" fmla="*/ 131745 h 1036668"/>
                    <a:gd name="connsiteX18" fmla="*/ 942506 w 1004937"/>
                    <a:gd name="connsiteY18" fmla="*/ 191276 h 1036668"/>
                    <a:gd name="connsiteX19" fmla="*/ 942506 w 1004937"/>
                    <a:gd name="connsiteY19" fmla="*/ 250807 h 1036668"/>
                    <a:gd name="connsiteX20" fmla="*/ 978225 w 1004937"/>
                    <a:gd name="connsiteY20" fmla="*/ 317482 h 1036668"/>
                    <a:gd name="connsiteX21" fmla="*/ 1004419 w 1004937"/>
                    <a:gd name="connsiteY21" fmla="*/ 438926 h 1036668"/>
                    <a:gd name="connsiteX22" fmla="*/ 994894 w 1004937"/>
                    <a:gd name="connsiteY22" fmla="*/ 643713 h 1036668"/>
                    <a:gd name="connsiteX23" fmla="*/ 985369 w 1004937"/>
                    <a:gd name="connsiteY23" fmla="*/ 681813 h 1036668"/>
                    <a:gd name="connsiteX24" fmla="*/ 1002037 w 1004937"/>
                    <a:gd name="connsiteY24" fmla="*/ 727057 h 1036668"/>
                    <a:gd name="connsiteX25" fmla="*/ 1000317 w 1004937"/>
                    <a:gd name="connsiteY25" fmla="*/ 766657 h 1036668"/>
                    <a:gd name="connsiteX26" fmla="*/ 966709 w 1004937"/>
                    <a:gd name="connsiteY26" fmla="*/ 791704 h 1036668"/>
                    <a:gd name="connsiteX27" fmla="*/ 932981 w 1004937"/>
                    <a:gd name="connsiteY27" fmla="*/ 824688 h 1036668"/>
                    <a:gd name="connsiteX28" fmla="*/ 880594 w 1004937"/>
                    <a:gd name="connsiteY28" fmla="*/ 831832 h 1036668"/>
                    <a:gd name="connsiteX29" fmla="*/ 847256 w 1004937"/>
                    <a:gd name="connsiteY29" fmla="*/ 865170 h 1036668"/>
                    <a:gd name="connsiteX30" fmla="*/ 759150 w 1004937"/>
                    <a:gd name="connsiteY30" fmla="*/ 915176 h 1036668"/>
                    <a:gd name="connsiteX31" fmla="*/ 694856 w 1004937"/>
                    <a:gd name="connsiteY31" fmla="*/ 984232 h 1036668"/>
                    <a:gd name="connsiteX32" fmla="*/ 654375 w 1004937"/>
                    <a:gd name="connsiteY32" fmla="*/ 998520 h 1036668"/>
                    <a:gd name="connsiteX33" fmla="*/ 599606 w 1004937"/>
                    <a:gd name="connsiteY33" fmla="*/ 967563 h 1036668"/>
                    <a:gd name="connsiteX34" fmla="*/ 568650 w 1004937"/>
                    <a:gd name="connsiteY34" fmla="*/ 974707 h 1036668"/>
                    <a:gd name="connsiteX35" fmla="*/ 490069 w 1004937"/>
                    <a:gd name="connsiteY35" fmla="*/ 1036620 h 1036668"/>
                    <a:gd name="connsiteX36" fmla="*/ 482711 w 1004937"/>
                    <a:gd name="connsiteY36" fmla="*/ 984842 h 1036668"/>
                    <a:gd name="connsiteX37" fmla="*/ 403405 w 1004937"/>
                    <a:gd name="connsiteY37" fmla="*/ 974896 h 1036668"/>
                    <a:gd name="connsiteX38" fmla="*/ 328144 w 1004937"/>
                    <a:gd name="connsiteY38" fmla="*/ 922320 h 1036668"/>
                    <a:gd name="connsiteX39" fmla="*/ 263850 w 1004937"/>
                    <a:gd name="connsiteY39" fmla="*/ 943751 h 1036668"/>
                    <a:gd name="connsiteX40" fmla="*/ 232894 w 1004937"/>
                    <a:gd name="connsiteY40" fmla="*/ 912795 h 1036668"/>
                    <a:gd name="connsiteX41" fmla="*/ 220987 w 1004937"/>
                    <a:gd name="connsiteY41" fmla="*/ 877076 h 1036668"/>
                    <a:gd name="connsiteX42" fmla="*/ 180506 w 1004937"/>
                    <a:gd name="connsiteY42" fmla="*/ 858026 h 1036668"/>
                    <a:gd name="connsiteX43" fmla="*/ 118594 w 1004937"/>
                    <a:gd name="connsiteY43" fmla="*/ 781826 h 1036668"/>
                    <a:gd name="connsiteX44" fmla="*/ 80494 w 1004937"/>
                    <a:gd name="connsiteY44" fmla="*/ 686576 h 1036668"/>
                    <a:gd name="connsiteX45" fmla="*/ 73350 w 1004937"/>
                    <a:gd name="connsiteY45" fmla="*/ 634188 h 1036668"/>
                    <a:gd name="connsiteX46" fmla="*/ 49537 w 1004937"/>
                    <a:gd name="connsiteY46" fmla="*/ 569895 h 1036668"/>
                    <a:gd name="connsiteX47" fmla="*/ 1912 w 1004937"/>
                    <a:gd name="connsiteY47" fmla="*/ 450832 h 1036668"/>
                    <a:gd name="connsiteX48" fmla="*/ 11437 w 1004937"/>
                    <a:gd name="connsiteY48" fmla="*/ 338913 h 1036668"/>
                    <a:gd name="connsiteX49" fmla="*/ 30487 w 1004937"/>
                    <a:gd name="connsiteY49" fmla="*/ 300813 h 1036668"/>
                    <a:gd name="connsiteX50" fmla="*/ 16200 w 1004937"/>
                    <a:gd name="connsiteY50" fmla="*/ 246045 h 1036668"/>
                    <a:gd name="connsiteX51" fmla="*/ 35250 w 1004937"/>
                    <a:gd name="connsiteY51" fmla="*/ 229376 h 1036668"/>
                    <a:gd name="connsiteX52" fmla="*/ 106687 w 1004937"/>
                    <a:gd name="connsiteY52" fmla="*/ 238901 h 1036668"/>
                    <a:gd name="connsiteX53" fmla="*/ 118594 w 1004937"/>
                    <a:gd name="connsiteY53" fmla="*/ 246045 h 1036668"/>
                    <a:gd name="connsiteX0" fmla="*/ 111450 w 1004937"/>
                    <a:gd name="connsiteY0" fmla="*/ 297807 h 1033662"/>
                    <a:gd name="connsiteX1" fmla="*/ 118594 w 1004937"/>
                    <a:gd name="connsiteY1" fmla="*/ 243039 h 1033662"/>
                    <a:gd name="connsiteX2" fmla="*/ 99544 w 1004937"/>
                    <a:gd name="connsiteY2" fmla="*/ 178745 h 1033662"/>
                    <a:gd name="connsiteX3" fmla="*/ 147344 w 1004937"/>
                    <a:gd name="connsiteY3" fmla="*/ 167054 h 1033662"/>
                    <a:gd name="connsiteX4" fmla="*/ 175040 w 1004937"/>
                    <a:gd name="connsiteY4" fmla="*/ 186935 h 1033662"/>
                    <a:gd name="connsiteX5" fmla="*/ 185248 w 1004937"/>
                    <a:gd name="connsiteY5" fmla="*/ 187162 h 1033662"/>
                    <a:gd name="connsiteX6" fmla="*/ 223369 w 1004937"/>
                    <a:gd name="connsiteY6" fmla="*/ 183507 h 1033662"/>
                    <a:gd name="connsiteX7" fmla="*/ 232434 w 1004937"/>
                    <a:gd name="connsiteY7" fmla="*/ 163917 h 1033662"/>
                    <a:gd name="connsiteX8" fmla="*/ 288852 w 1004937"/>
                    <a:gd name="connsiteY8" fmla="*/ 99968 h 1033662"/>
                    <a:gd name="connsiteX9" fmla="*/ 449672 w 1004937"/>
                    <a:gd name="connsiteY9" fmla="*/ 76284 h 1033662"/>
                    <a:gd name="connsiteX10" fmla="*/ 525811 w 1004937"/>
                    <a:gd name="connsiteY10" fmla="*/ 70313 h 1033662"/>
                    <a:gd name="connsiteX11" fmla="*/ 613791 w 1004937"/>
                    <a:gd name="connsiteY11" fmla="*/ 65383 h 1033662"/>
                    <a:gd name="connsiteX12" fmla="*/ 677103 w 1004937"/>
                    <a:gd name="connsiteY12" fmla="*/ 28 h 1033662"/>
                    <a:gd name="connsiteX13" fmla="*/ 715686 w 1004937"/>
                    <a:gd name="connsiteY13" fmla="*/ 74166 h 1033662"/>
                    <a:gd name="connsiteX14" fmla="*/ 794869 w 1004937"/>
                    <a:gd name="connsiteY14" fmla="*/ 43014 h 1033662"/>
                    <a:gd name="connsiteX15" fmla="*/ 832969 w 1004937"/>
                    <a:gd name="connsiteY15" fmla="*/ 71589 h 1033662"/>
                    <a:gd name="connsiteX16" fmla="*/ 916312 w 1004937"/>
                    <a:gd name="connsiteY16" fmla="*/ 71589 h 1033662"/>
                    <a:gd name="connsiteX17" fmla="*/ 963937 w 1004937"/>
                    <a:gd name="connsiteY17" fmla="*/ 128739 h 1033662"/>
                    <a:gd name="connsiteX18" fmla="*/ 942506 w 1004937"/>
                    <a:gd name="connsiteY18" fmla="*/ 188270 h 1033662"/>
                    <a:gd name="connsiteX19" fmla="*/ 942506 w 1004937"/>
                    <a:gd name="connsiteY19" fmla="*/ 247801 h 1033662"/>
                    <a:gd name="connsiteX20" fmla="*/ 978225 w 1004937"/>
                    <a:gd name="connsiteY20" fmla="*/ 314476 h 1033662"/>
                    <a:gd name="connsiteX21" fmla="*/ 1004419 w 1004937"/>
                    <a:gd name="connsiteY21" fmla="*/ 435920 h 1033662"/>
                    <a:gd name="connsiteX22" fmla="*/ 994894 w 1004937"/>
                    <a:gd name="connsiteY22" fmla="*/ 640707 h 1033662"/>
                    <a:gd name="connsiteX23" fmla="*/ 985369 w 1004937"/>
                    <a:gd name="connsiteY23" fmla="*/ 678807 h 1033662"/>
                    <a:gd name="connsiteX24" fmla="*/ 1002037 w 1004937"/>
                    <a:gd name="connsiteY24" fmla="*/ 724051 h 1033662"/>
                    <a:gd name="connsiteX25" fmla="*/ 1000317 w 1004937"/>
                    <a:gd name="connsiteY25" fmla="*/ 763651 h 1033662"/>
                    <a:gd name="connsiteX26" fmla="*/ 966709 w 1004937"/>
                    <a:gd name="connsiteY26" fmla="*/ 788698 h 1033662"/>
                    <a:gd name="connsiteX27" fmla="*/ 932981 w 1004937"/>
                    <a:gd name="connsiteY27" fmla="*/ 821682 h 1033662"/>
                    <a:gd name="connsiteX28" fmla="*/ 880594 w 1004937"/>
                    <a:gd name="connsiteY28" fmla="*/ 828826 h 1033662"/>
                    <a:gd name="connsiteX29" fmla="*/ 847256 w 1004937"/>
                    <a:gd name="connsiteY29" fmla="*/ 862164 h 1033662"/>
                    <a:gd name="connsiteX30" fmla="*/ 759150 w 1004937"/>
                    <a:gd name="connsiteY30" fmla="*/ 912170 h 1033662"/>
                    <a:gd name="connsiteX31" fmla="*/ 694856 w 1004937"/>
                    <a:gd name="connsiteY31" fmla="*/ 981226 h 1033662"/>
                    <a:gd name="connsiteX32" fmla="*/ 654375 w 1004937"/>
                    <a:gd name="connsiteY32" fmla="*/ 995514 h 1033662"/>
                    <a:gd name="connsiteX33" fmla="*/ 599606 w 1004937"/>
                    <a:gd name="connsiteY33" fmla="*/ 964557 h 1033662"/>
                    <a:gd name="connsiteX34" fmla="*/ 568650 w 1004937"/>
                    <a:gd name="connsiteY34" fmla="*/ 971701 h 1033662"/>
                    <a:gd name="connsiteX35" fmla="*/ 490069 w 1004937"/>
                    <a:gd name="connsiteY35" fmla="*/ 1033614 h 1033662"/>
                    <a:gd name="connsiteX36" fmla="*/ 482711 w 1004937"/>
                    <a:gd name="connsiteY36" fmla="*/ 981836 h 1033662"/>
                    <a:gd name="connsiteX37" fmla="*/ 403405 w 1004937"/>
                    <a:gd name="connsiteY37" fmla="*/ 971890 h 1033662"/>
                    <a:gd name="connsiteX38" fmla="*/ 328144 w 1004937"/>
                    <a:gd name="connsiteY38" fmla="*/ 919314 h 1033662"/>
                    <a:gd name="connsiteX39" fmla="*/ 263850 w 1004937"/>
                    <a:gd name="connsiteY39" fmla="*/ 940745 h 1033662"/>
                    <a:gd name="connsiteX40" fmla="*/ 232894 w 1004937"/>
                    <a:gd name="connsiteY40" fmla="*/ 909789 h 1033662"/>
                    <a:gd name="connsiteX41" fmla="*/ 220987 w 1004937"/>
                    <a:gd name="connsiteY41" fmla="*/ 874070 h 1033662"/>
                    <a:gd name="connsiteX42" fmla="*/ 180506 w 1004937"/>
                    <a:gd name="connsiteY42" fmla="*/ 855020 h 1033662"/>
                    <a:gd name="connsiteX43" fmla="*/ 118594 w 1004937"/>
                    <a:gd name="connsiteY43" fmla="*/ 778820 h 1033662"/>
                    <a:gd name="connsiteX44" fmla="*/ 80494 w 1004937"/>
                    <a:gd name="connsiteY44" fmla="*/ 683570 h 1033662"/>
                    <a:gd name="connsiteX45" fmla="*/ 73350 w 1004937"/>
                    <a:gd name="connsiteY45" fmla="*/ 631182 h 1033662"/>
                    <a:gd name="connsiteX46" fmla="*/ 49537 w 1004937"/>
                    <a:gd name="connsiteY46" fmla="*/ 566889 h 1033662"/>
                    <a:gd name="connsiteX47" fmla="*/ 1912 w 1004937"/>
                    <a:gd name="connsiteY47" fmla="*/ 447826 h 1033662"/>
                    <a:gd name="connsiteX48" fmla="*/ 11437 w 1004937"/>
                    <a:gd name="connsiteY48" fmla="*/ 335907 h 1033662"/>
                    <a:gd name="connsiteX49" fmla="*/ 30487 w 1004937"/>
                    <a:gd name="connsiteY49" fmla="*/ 297807 h 1033662"/>
                    <a:gd name="connsiteX50" fmla="*/ 16200 w 1004937"/>
                    <a:gd name="connsiteY50" fmla="*/ 243039 h 1033662"/>
                    <a:gd name="connsiteX51" fmla="*/ 35250 w 1004937"/>
                    <a:gd name="connsiteY51" fmla="*/ 226370 h 1033662"/>
                    <a:gd name="connsiteX52" fmla="*/ 106687 w 1004937"/>
                    <a:gd name="connsiteY52" fmla="*/ 235895 h 1033662"/>
                    <a:gd name="connsiteX53" fmla="*/ 118594 w 1004937"/>
                    <a:gd name="connsiteY53" fmla="*/ 243039 h 1033662"/>
                    <a:gd name="connsiteX0" fmla="*/ 111450 w 1004937"/>
                    <a:gd name="connsiteY0" fmla="*/ 256791 h 992646"/>
                    <a:gd name="connsiteX1" fmla="*/ 118594 w 1004937"/>
                    <a:gd name="connsiteY1" fmla="*/ 202023 h 992646"/>
                    <a:gd name="connsiteX2" fmla="*/ 99544 w 1004937"/>
                    <a:gd name="connsiteY2" fmla="*/ 137729 h 992646"/>
                    <a:gd name="connsiteX3" fmla="*/ 147344 w 1004937"/>
                    <a:gd name="connsiteY3" fmla="*/ 126038 h 992646"/>
                    <a:gd name="connsiteX4" fmla="*/ 175040 w 1004937"/>
                    <a:gd name="connsiteY4" fmla="*/ 145919 h 992646"/>
                    <a:gd name="connsiteX5" fmla="*/ 185248 w 1004937"/>
                    <a:gd name="connsiteY5" fmla="*/ 146146 h 992646"/>
                    <a:gd name="connsiteX6" fmla="*/ 223369 w 1004937"/>
                    <a:gd name="connsiteY6" fmla="*/ 142491 h 992646"/>
                    <a:gd name="connsiteX7" fmla="*/ 232434 w 1004937"/>
                    <a:gd name="connsiteY7" fmla="*/ 122901 h 992646"/>
                    <a:gd name="connsiteX8" fmla="*/ 288852 w 1004937"/>
                    <a:gd name="connsiteY8" fmla="*/ 58952 h 992646"/>
                    <a:gd name="connsiteX9" fmla="*/ 449672 w 1004937"/>
                    <a:gd name="connsiteY9" fmla="*/ 35268 h 992646"/>
                    <a:gd name="connsiteX10" fmla="*/ 525811 w 1004937"/>
                    <a:gd name="connsiteY10" fmla="*/ 29297 h 992646"/>
                    <a:gd name="connsiteX11" fmla="*/ 613791 w 1004937"/>
                    <a:gd name="connsiteY11" fmla="*/ 24367 h 992646"/>
                    <a:gd name="connsiteX12" fmla="*/ 673069 w 1004937"/>
                    <a:gd name="connsiteY12" fmla="*/ 74 h 992646"/>
                    <a:gd name="connsiteX13" fmla="*/ 715686 w 1004937"/>
                    <a:gd name="connsiteY13" fmla="*/ 33150 h 992646"/>
                    <a:gd name="connsiteX14" fmla="*/ 794869 w 1004937"/>
                    <a:gd name="connsiteY14" fmla="*/ 1998 h 992646"/>
                    <a:gd name="connsiteX15" fmla="*/ 832969 w 1004937"/>
                    <a:gd name="connsiteY15" fmla="*/ 30573 h 992646"/>
                    <a:gd name="connsiteX16" fmla="*/ 916312 w 1004937"/>
                    <a:gd name="connsiteY16" fmla="*/ 30573 h 992646"/>
                    <a:gd name="connsiteX17" fmla="*/ 963937 w 1004937"/>
                    <a:gd name="connsiteY17" fmla="*/ 87723 h 992646"/>
                    <a:gd name="connsiteX18" fmla="*/ 942506 w 1004937"/>
                    <a:gd name="connsiteY18" fmla="*/ 147254 h 992646"/>
                    <a:gd name="connsiteX19" fmla="*/ 942506 w 1004937"/>
                    <a:gd name="connsiteY19" fmla="*/ 206785 h 992646"/>
                    <a:gd name="connsiteX20" fmla="*/ 978225 w 1004937"/>
                    <a:gd name="connsiteY20" fmla="*/ 273460 h 992646"/>
                    <a:gd name="connsiteX21" fmla="*/ 1004419 w 1004937"/>
                    <a:gd name="connsiteY21" fmla="*/ 394904 h 992646"/>
                    <a:gd name="connsiteX22" fmla="*/ 994894 w 1004937"/>
                    <a:gd name="connsiteY22" fmla="*/ 599691 h 992646"/>
                    <a:gd name="connsiteX23" fmla="*/ 985369 w 1004937"/>
                    <a:gd name="connsiteY23" fmla="*/ 637791 h 992646"/>
                    <a:gd name="connsiteX24" fmla="*/ 1002037 w 1004937"/>
                    <a:gd name="connsiteY24" fmla="*/ 683035 h 992646"/>
                    <a:gd name="connsiteX25" fmla="*/ 1000317 w 1004937"/>
                    <a:gd name="connsiteY25" fmla="*/ 722635 h 992646"/>
                    <a:gd name="connsiteX26" fmla="*/ 966709 w 1004937"/>
                    <a:gd name="connsiteY26" fmla="*/ 747682 h 992646"/>
                    <a:gd name="connsiteX27" fmla="*/ 932981 w 1004937"/>
                    <a:gd name="connsiteY27" fmla="*/ 780666 h 992646"/>
                    <a:gd name="connsiteX28" fmla="*/ 880594 w 1004937"/>
                    <a:gd name="connsiteY28" fmla="*/ 787810 h 992646"/>
                    <a:gd name="connsiteX29" fmla="*/ 847256 w 1004937"/>
                    <a:gd name="connsiteY29" fmla="*/ 821148 h 992646"/>
                    <a:gd name="connsiteX30" fmla="*/ 759150 w 1004937"/>
                    <a:gd name="connsiteY30" fmla="*/ 871154 h 992646"/>
                    <a:gd name="connsiteX31" fmla="*/ 694856 w 1004937"/>
                    <a:gd name="connsiteY31" fmla="*/ 940210 h 992646"/>
                    <a:gd name="connsiteX32" fmla="*/ 654375 w 1004937"/>
                    <a:gd name="connsiteY32" fmla="*/ 954498 h 992646"/>
                    <a:gd name="connsiteX33" fmla="*/ 599606 w 1004937"/>
                    <a:gd name="connsiteY33" fmla="*/ 923541 h 992646"/>
                    <a:gd name="connsiteX34" fmla="*/ 568650 w 1004937"/>
                    <a:gd name="connsiteY34" fmla="*/ 930685 h 992646"/>
                    <a:gd name="connsiteX35" fmla="*/ 490069 w 1004937"/>
                    <a:gd name="connsiteY35" fmla="*/ 992598 h 992646"/>
                    <a:gd name="connsiteX36" fmla="*/ 482711 w 1004937"/>
                    <a:gd name="connsiteY36" fmla="*/ 940820 h 992646"/>
                    <a:gd name="connsiteX37" fmla="*/ 403405 w 1004937"/>
                    <a:gd name="connsiteY37" fmla="*/ 930874 h 992646"/>
                    <a:gd name="connsiteX38" fmla="*/ 328144 w 1004937"/>
                    <a:gd name="connsiteY38" fmla="*/ 878298 h 992646"/>
                    <a:gd name="connsiteX39" fmla="*/ 263850 w 1004937"/>
                    <a:gd name="connsiteY39" fmla="*/ 899729 h 992646"/>
                    <a:gd name="connsiteX40" fmla="*/ 232894 w 1004937"/>
                    <a:gd name="connsiteY40" fmla="*/ 868773 h 992646"/>
                    <a:gd name="connsiteX41" fmla="*/ 220987 w 1004937"/>
                    <a:gd name="connsiteY41" fmla="*/ 833054 h 992646"/>
                    <a:gd name="connsiteX42" fmla="*/ 180506 w 1004937"/>
                    <a:gd name="connsiteY42" fmla="*/ 814004 h 992646"/>
                    <a:gd name="connsiteX43" fmla="*/ 118594 w 1004937"/>
                    <a:gd name="connsiteY43" fmla="*/ 737804 h 992646"/>
                    <a:gd name="connsiteX44" fmla="*/ 80494 w 1004937"/>
                    <a:gd name="connsiteY44" fmla="*/ 642554 h 992646"/>
                    <a:gd name="connsiteX45" fmla="*/ 73350 w 1004937"/>
                    <a:gd name="connsiteY45" fmla="*/ 590166 h 992646"/>
                    <a:gd name="connsiteX46" fmla="*/ 49537 w 1004937"/>
                    <a:gd name="connsiteY46" fmla="*/ 525873 h 992646"/>
                    <a:gd name="connsiteX47" fmla="*/ 1912 w 1004937"/>
                    <a:gd name="connsiteY47" fmla="*/ 406810 h 992646"/>
                    <a:gd name="connsiteX48" fmla="*/ 11437 w 1004937"/>
                    <a:gd name="connsiteY48" fmla="*/ 294891 h 992646"/>
                    <a:gd name="connsiteX49" fmla="*/ 30487 w 1004937"/>
                    <a:gd name="connsiteY49" fmla="*/ 256791 h 992646"/>
                    <a:gd name="connsiteX50" fmla="*/ 16200 w 1004937"/>
                    <a:gd name="connsiteY50" fmla="*/ 202023 h 992646"/>
                    <a:gd name="connsiteX51" fmla="*/ 35250 w 1004937"/>
                    <a:gd name="connsiteY51" fmla="*/ 185354 h 992646"/>
                    <a:gd name="connsiteX52" fmla="*/ 106687 w 1004937"/>
                    <a:gd name="connsiteY52" fmla="*/ 194879 h 992646"/>
                    <a:gd name="connsiteX53" fmla="*/ 118594 w 1004937"/>
                    <a:gd name="connsiteY53" fmla="*/ 202023 h 992646"/>
                    <a:gd name="connsiteX0" fmla="*/ 111450 w 1004937"/>
                    <a:gd name="connsiteY0" fmla="*/ 256791 h 992646"/>
                    <a:gd name="connsiteX1" fmla="*/ 118594 w 1004937"/>
                    <a:gd name="connsiteY1" fmla="*/ 202023 h 992646"/>
                    <a:gd name="connsiteX2" fmla="*/ 99544 w 1004937"/>
                    <a:gd name="connsiteY2" fmla="*/ 137729 h 992646"/>
                    <a:gd name="connsiteX3" fmla="*/ 147344 w 1004937"/>
                    <a:gd name="connsiteY3" fmla="*/ 126038 h 992646"/>
                    <a:gd name="connsiteX4" fmla="*/ 175040 w 1004937"/>
                    <a:gd name="connsiteY4" fmla="*/ 145919 h 992646"/>
                    <a:gd name="connsiteX5" fmla="*/ 185248 w 1004937"/>
                    <a:gd name="connsiteY5" fmla="*/ 146146 h 992646"/>
                    <a:gd name="connsiteX6" fmla="*/ 223369 w 1004937"/>
                    <a:gd name="connsiteY6" fmla="*/ 142491 h 992646"/>
                    <a:gd name="connsiteX7" fmla="*/ 232434 w 1004937"/>
                    <a:gd name="connsiteY7" fmla="*/ 122901 h 992646"/>
                    <a:gd name="connsiteX8" fmla="*/ 288852 w 1004937"/>
                    <a:gd name="connsiteY8" fmla="*/ 58952 h 992646"/>
                    <a:gd name="connsiteX9" fmla="*/ 449672 w 1004937"/>
                    <a:gd name="connsiteY9" fmla="*/ 35268 h 992646"/>
                    <a:gd name="connsiteX10" fmla="*/ 525811 w 1004937"/>
                    <a:gd name="connsiteY10" fmla="*/ 29297 h 992646"/>
                    <a:gd name="connsiteX11" fmla="*/ 613791 w 1004937"/>
                    <a:gd name="connsiteY11" fmla="*/ 24367 h 992646"/>
                    <a:gd name="connsiteX12" fmla="*/ 673069 w 1004937"/>
                    <a:gd name="connsiteY12" fmla="*/ 74 h 992646"/>
                    <a:gd name="connsiteX13" fmla="*/ 715686 w 1004937"/>
                    <a:gd name="connsiteY13" fmla="*/ 33150 h 992646"/>
                    <a:gd name="connsiteX14" fmla="*/ 794869 w 1004937"/>
                    <a:gd name="connsiteY14" fmla="*/ 1998 h 992646"/>
                    <a:gd name="connsiteX15" fmla="*/ 803513 w 1004937"/>
                    <a:gd name="connsiteY15" fmla="*/ 71180 h 992646"/>
                    <a:gd name="connsiteX16" fmla="*/ 916312 w 1004937"/>
                    <a:gd name="connsiteY16" fmla="*/ 30573 h 992646"/>
                    <a:gd name="connsiteX17" fmla="*/ 963937 w 1004937"/>
                    <a:gd name="connsiteY17" fmla="*/ 87723 h 992646"/>
                    <a:gd name="connsiteX18" fmla="*/ 942506 w 1004937"/>
                    <a:gd name="connsiteY18" fmla="*/ 147254 h 992646"/>
                    <a:gd name="connsiteX19" fmla="*/ 942506 w 1004937"/>
                    <a:gd name="connsiteY19" fmla="*/ 206785 h 992646"/>
                    <a:gd name="connsiteX20" fmla="*/ 978225 w 1004937"/>
                    <a:gd name="connsiteY20" fmla="*/ 273460 h 992646"/>
                    <a:gd name="connsiteX21" fmla="*/ 1004419 w 1004937"/>
                    <a:gd name="connsiteY21" fmla="*/ 394904 h 992646"/>
                    <a:gd name="connsiteX22" fmla="*/ 994894 w 1004937"/>
                    <a:gd name="connsiteY22" fmla="*/ 599691 h 992646"/>
                    <a:gd name="connsiteX23" fmla="*/ 985369 w 1004937"/>
                    <a:gd name="connsiteY23" fmla="*/ 637791 h 992646"/>
                    <a:gd name="connsiteX24" fmla="*/ 1002037 w 1004937"/>
                    <a:gd name="connsiteY24" fmla="*/ 683035 h 992646"/>
                    <a:gd name="connsiteX25" fmla="*/ 1000317 w 1004937"/>
                    <a:gd name="connsiteY25" fmla="*/ 722635 h 992646"/>
                    <a:gd name="connsiteX26" fmla="*/ 966709 w 1004937"/>
                    <a:gd name="connsiteY26" fmla="*/ 747682 h 992646"/>
                    <a:gd name="connsiteX27" fmla="*/ 932981 w 1004937"/>
                    <a:gd name="connsiteY27" fmla="*/ 780666 h 992646"/>
                    <a:gd name="connsiteX28" fmla="*/ 880594 w 1004937"/>
                    <a:gd name="connsiteY28" fmla="*/ 787810 h 992646"/>
                    <a:gd name="connsiteX29" fmla="*/ 847256 w 1004937"/>
                    <a:gd name="connsiteY29" fmla="*/ 821148 h 992646"/>
                    <a:gd name="connsiteX30" fmla="*/ 759150 w 1004937"/>
                    <a:gd name="connsiteY30" fmla="*/ 871154 h 992646"/>
                    <a:gd name="connsiteX31" fmla="*/ 694856 w 1004937"/>
                    <a:gd name="connsiteY31" fmla="*/ 940210 h 992646"/>
                    <a:gd name="connsiteX32" fmla="*/ 654375 w 1004937"/>
                    <a:gd name="connsiteY32" fmla="*/ 954498 h 992646"/>
                    <a:gd name="connsiteX33" fmla="*/ 599606 w 1004937"/>
                    <a:gd name="connsiteY33" fmla="*/ 923541 h 992646"/>
                    <a:gd name="connsiteX34" fmla="*/ 568650 w 1004937"/>
                    <a:gd name="connsiteY34" fmla="*/ 930685 h 992646"/>
                    <a:gd name="connsiteX35" fmla="*/ 490069 w 1004937"/>
                    <a:gd name="connsiteY35" fmla="*/ 992598 h 992646"/>
                    <a:gd name="connsiteX36" fmla="*/ 482711 w 1004937"/>
                    <a:gd name="connsiteY36" fmla="*/ 940820 h 992646"/>
                    <a:gd name="connsiteX37" fmla="*/ 403405 w 1004937"/>
                    <a:gd name="connsiteY37" fmla="*/ 930874 h 992646"/>
                    <a:gd name="connsiteX38" fmla="*/ 328144 w 1004937"/>
                    <a:gd name="connsiteY38" fmla="*/ 878298 h 992646"/>
                    <a:gd name="connsiteX39" fmla="*/ 263850 w 1004937"/>
                    <a:gd name="connsiteY39" fmla="*/ 899729 h 992646"/>
                    <a:gd name="connsiteX40" fmla="*/ 232894 w 1004937"/>
                    <a:gd name="connsiteY40" fmla="*/ 868773 h 992646"/>
                    <a:gd name="connsiteX41" fmla="*/ 220987 w 1004937"/>
                    <a:gd name="connsiteY41" fmla="*/ 833054 h 992646"/>
                    <a:gd name="connsiteX42" fmla="*/ 180506 w 1004937"/>
                    <a:gd name="connsiteY42" fmla="*/ 814004 h 992646"/>
                    <a:gd name="connsiteX43" fmla="*/ 118594 w 1004937"/>
                    <a:gd name="connsiteY43" fmla="*/ 737804 h 992646"/>
                    <a:gd name="connsiteX44" fmla="*/ 80494 w 1004937"/>
                    <a:gd name="connsiteY44" fmla="*/ 642554 h 992646"/>
                    <a:gd name="connsiteX45" fmla="*/ 73350 w 1004937"/>
                    <a:gd name="connsiteY45" fmla="*/ 590166 h 992646"/>
                    <a:gd name="connsiteX46" fmla="*/ 49537 w 1004937"/>
                    <a:gd name="connsiteY46" fmla="*/ 525873 h 992646"/>
                    <a:gd name="connsiteX47" fmla="*/ 1912 w 1004937"/>
                    <a:gd name="connsiteY47" fmla="*/ 406810 h 992646"/>
                    <a:gd name="connsiteX48" fmla="*/ 11437 w 1004937"/>
                    <a:gd name="connsiteY48" fmla="*/ 294891 h 992646"/>
                    <a:gd name="connsiteX49" fmla="*/ 30487 w 1004937"/>
                    <a:gd name="connsiteY49" fmla="*/ 256791 h 992646"/>
                    <a:gd name="connsiteX50" fmla="*/ 16200 w 1004937"/>
                    <a:gd name="connsiteY50" fmla="*/ 202023 h 992646"/>
                    <a:gd name="connsiteX51" fmla="*/ 35250 w 1004937"/>
                    <a:gd name="connsiteY51" fmla="*/ 185354 h 992646"/>
                    <a:gd name="connsiteX52" fmla="*/ 106687 w 1004937"/>
                    <a:gd name="connsiteY52" fmla="*/ 194879 h 992646"/>
                    <a:gd name="connsiteX53" fmla="*/ 118594 w 1004937"/>
                    <a:gd name="connsiteY53" fmla="*/ 202023 h 992646"/>
                    <a:gd name="connsiteX0" fmla="*/ 111450 w 1004937"/>
                    <a:gd name="connsiteY0" fmla="*/ 256791 h 992646"/>
                    <a:gd name="connsiteX1" fmla="*/ 118594 w 1004937"/>
                    <a:gd name="connsiteY1" fmla="*/ 202023 h 992646"/>
                    <a:gd name="connsiteX2" fmla="*/ 99544 w 1004937"/>
                    <a:gd name="connsiteY2" fmla="*/ 137729 h 992646"/>
                    <a:gd name="connsiteX3" fmla="*/ 147344 w 1004937"/>
                    <a:gd name="connsiteY3" fmla="*/ 126038 h 992646"/>
                    <a:gd name="connsiteX4" fmla="*/ 175040 w 1004937"/>
                    <a:gd name="connsiteY4" fmla="*/ 145919 h 992646"/>
                    <a:gd name="connsiteX5" fmla="*/ 185248 w 1004937"/>
                    <a:gd name="connsiteY5" fmla="*/ 146146 h 992646"/>
                    <a:gd name="connsiteX6" fmla="*/ 223369 w 1004937"/>
                    <a:gd name="connsiteY6" fmla="*/ 142491 h 992646"/>
                    <a:gd name="connsiteX7" fmla="*/ 232434 w 1004937"/>
                    <a:gd name="connsiteY7" fmla="*/ 122901 h 992646"/>
                    <a:gd name="connsiteX8" fmla="*/ 288852 w 1004937"/>
                    <a:gd name="connsiteY8" fmla="*/ 58952 h 992646"/>
                    <a:gd name="connsiteX9" fmla="*/ 449672 w 1004937"/>
                    <a:gd name="connsiteY9" fmla="*/ 35268 h 992646"/>
                    <a:gd name="connsiteX10" fmla="*/ 525811 w 1004937"/>
                    <a:gd name="connsiteY10" fmla="*/ 29297 h 992646"/>
                    <a:gd name="connsiteX11" fmla="*/ 613791 w 1004937"/>
                    <a:gd name="connsiteY11" fmla="*/ 24367 h 992646"/>
                    <a:gd name="connsiteX12" fmla="*/ 673069 w 1004937"/>
                    <a:gd name="connsiteY12" fmla="*/ 74 h 992646"/>
                    <a:gd name="connsiteX13" fmla="*/ 715686 w 1004937"/>
                    <a:gd name="connsiteY13" fmla="*/ 33150 h 992646"/>
                    <a:gd name="connsiteX14" fmla="*/ 794869 w 1004937"/>
                    <a:gd name="connsiteY14" fmla="*/ 1998 h 992646"/>
                    <a:gd name="connsiteX15" fmla="*/ 837147 w 1004937"/>
                    <a:gd name="connsiteY15" fmla="*/ 55685 h 992646"/>
                    <a:gd name="connsiteX16" fmla="*/ 916312 w 1004937"/>
                    <a:gd name="connsiteY16" fmla="*/ 30573 h 992646"/>
                    <a:gd name="connsiteX17" fmla="*/ 963937 w 1004937"/>
                    <a:gd name="connsiteY17" fmla="*/ 87723 h 992646"/>
                    <a:gd name="connsiteX18" fmla="*/ 942506 w 1004937"/>
                    <a:gd name="connsiteY18" fmla="*/ 147254 h 992646"/>
                    <a:gd name="connsiteX19" fmla="*/ 942506 w 1004937"/>
                    <a:gd name="connsiteY19" fmla="*/ 206785 h 992646"/>
                    <a:gd name="connsiteX20" fmla="*/ 978225 w 1004937"/>
                    <a:gd name="connsiteY20" fmla="*/ 273460 h 992646"/>
                    <a:gd name="connsiteX21" fmla="*/ 1004419 w 1004937"/>
                    <a:gd name="connsiteY21" fmla="*/ 394904 h 992646"/>
                    <a:gd name="connsiteX22" fmla="*/ 994894 w 1004937"/>
                    <a:gd name="connsiteY22" fmla="*/ 599691 h 992646"/>
                    <a:gd name="connsiteX23" fmla="*/ 985369 w 1004937"/>
                    <a:gd name="connsiteY23" fmla="*/ 637791 h 992646"/>
                    <a:gd name="connsiteX24" fmla="*/ 1002037 w 1004937"/>
                    <a:gd name="connsiteY24" fmla="*/ 683035 h 992646"/>
                    <a:gd name="connsiteX25" fmla="*/ 1000317 w 1004937"/>
                    <a:gd name="connsiteY25" fmla="*/ 722635 h 992646"/>
                    <a:gd name="connsiteX26" fmla="*/ 966709 w 1004937"/>
                    <a:gd name="connsiteY26" fmla="*/ 747682 h 992646"/>
                    <a:gd name="connsiteX27" fmla="*/ 932981 w 1004937"/>
                    <a:gd name="connsiteY27" fmla="*/ 780666 h 992646"/>
                    <a:gd name="connsiteX28" fmla="*/ 880594 w 1004937"/>
                    <a:gd name="connsiteY28" fmla="*/ 787810 h 992646"/>
                    <a:gd name="connsiteX29" fmla="*/ 847256 w 1004937"/>
                    <a:gd name="connsiteY29" fmla="*/ 821148 h 992646"/>
                    <a:gd name="connsiteX30" fmla="*/ 759150 w 1004937"/>
                    <a:gd name="connsiteY30" fmla="*/ 871154 h 992646"/>
                    <a:gd name="connsiteX31" fmla="*/ 694856 w 1004937"/>
                    <a:gd name="connsiteY31" fmla="*/ 940210 h 992646"/>
                    <a:gd name="connsiteX32" fmla="*/ 654375 w 1004937"/>
                    <a:gd name="connsiteY32" fmla="*/ 954498 h 992646"/>
                    <a:gd name="connsiteX33" fmla="*/ 599606 w 1004937"/>
                    <a:gd name="connsiteY33" fmla="*/ 923541 h 992646"/>
                    <a:gd name="connsiteX34" fmla="*/ 568650 w 1004937"/>
                    <a:gd name="connsiteY34" fmla="*/ 930685 h 992646"/>
                    <a:gd name="connsiteX35" fmla="*/ 490069 w 1004937"/>
                    <a:gd name="connsiteY35" fmla="*/ 992598 h 992646"/>
                    <a:gd name="connsiteX36" fmla="*/ 482711 w 1004937"/>
                    <a:gd name="connsiteY36" fmla="*/ 940820 h 992646"/>
                    <a:gd name="connsiteX37" fmla="*/ 403405 w 1004937"/>
                    <a:gd name="connsiteY37" fmla="*/ 930874 h 992646"/>
                    <a:gd name="connsiteX38" fmla="*/ 328144 w 1004937"/>
                    <a:gd name="connsiteY38" fmla="*/ 878298 h 992646"/>
                    <a:gd name="connsiteX39" fmla="*/ 263850 w 1004937"/>
                    <a:gd name="connsiteY39" fmla="*/ 899729 h 992646"/>
                    <a:gd name="connsiteX40" fmla="*/ 232894 w 1004937"/>
                    <a:gd name="connsiteY40" fmla="*/ 868773 h 992646"/>
                    <a:gd name="connsiteX41" fmla="*/ 220987 w 1004937"/>
                    <a:gd name="connsiteY41" fmla="*/ 833054 h 992646"/>
                    <a:gd name="connsiteX42" fmla="*/ 180506 w 1004937"/>
                    <a:gd name="connsiteY42" fmla="*/ 814004 h 992646"/>
                    <a:gd name="connsiteX43" fmla="*/ 118594 w 1004937"/>
                    <a:gd name="connsiteY43" fmla="*/ 737804 h 992646"/>
                    <a:gd name="connsiteX44" fmla="*/ 80494 w 1004937"/>
                    <a:gd name="connsiteY44" fmla="*/ 642554 h 992646"/>
                    <a:gd name="connsiteX45" fmla="*/ 73350 w 1004937"/>
                    <a:gd name="connsiteY45" fmla="*/ 590166 h 992646"/>
                    <a:gd name="connsiteX46" fmla="*/ 49537 w 1004937"/>
                    <a:gd name="connsiteY46" fmla="*/ 525873 h 992646"/>
                    <a:gd name="connsiteX47" fmla="*/ 1912 w 1004937"/>
                    <a:gd name="connsiteY47" fmla="*/ 406810 h 992646"/>
                    <a:gd name="connsiteX48" fmla="*/ 11437 w 1004937"/>
                    <a:gd name="connsiteY48" fmla="*/ 294891 h 992646"/>
                    <a:gd name="connsiteX49" fmla="*/ 30487 w 1004937"/>
                    <a:gd name="connsiteY49" fmla="*/ 256791 h 992646"/>
                    <a:gd name="connsiteX50" fmla="*/ 16200 w 1004937"/>
                    <a:gd name="connsiteY50" fmla="*/ 202023 h 992646"/>
                    <a:gd name="connsiteX51" fmla="*/ 35250 w 1004937"/>
                    <a:gd name="connsiteY51" fmla="*/ 185354 h 992646"/>
                    <a:gd name="connsiteX52" fmla="*/ 106687 w 1004937"/>
                    <a:gd name="connsiteY52" fmla="*/ 194879 h 992646"/>
                    <a:gd name="connsiteX53" fmla="*/ 118594 w 1004937"/>
                    <a:gd name="connsiteY53" fmla="*/ 202023 h 992646"/>
                    <a:gd name="connsiteX0" fmla="*/ 111450 w 1004937"/>
                    <a:gd name="connsiteY0" fmla="*/ 256791 h 992646"/>
                    <a:gd name="connsiteX1" fmla="*/ 118594 w 1004937"/>
                    <a:gd name="connsiteY1" fmla="*/ 202023 h 992646"/>
                    <a:gd name="connsiteX2" fmla="*/ 99544 w 1004937"/>
                    <a:gd name="connsiteY2" fmla="*/ 137729 h 992646"/>
                    <a:gd name="connsiteX3" fmla="*/ 147344 w 1004937"/>
                    <a:gd name="connsiteY3" fmla="*/ 126038 h 992646"/>
                    <a:gd name="connsiteX4" fmla="*/ 175040 w 1004937"/>
                    <a:gd name="connsiteY4" fmla="*/ 145919 h 992646"/>
                    <a:gd name="connsiteX5" fmla="*/ 185248 w 1004937"/>
                    <a:gd name="connsiteY5" fmla="*/ 146146 h 992646"/>
                    <a:gd name="connsiteX6" fmla="*/ 223369 w 1004937"/>
                    <a:gd name="connsiteY6" fmla="*/ 142491 h 992646"/>
                    <a:gd name="connsiteX7" fmla="*/ 232434 w 1004937"/>
                    <a:gd name="connsiteY7" fmla="*/ 122901 h 992646"/>
                    <a:gd name="connsiteX8" fmla="*/ 288852 w 1004937"/>
                    <a:gd name="connsiteY8" fmla="*/ 58952 h 992646"/>
                    <a:gd name="connsiteX9" fmla="*/ 449672 w 1004937"/>
                    <a:gd name="connsiteY9" fmla="*/ 35268 h 992646"/>
                    <a:gd name="connsiteX10" fmla="*/ 525811 w 1004937"/>
                    <a:gd name="connsiteY10" fmla="*/ 29297 h 992646"/>
                    <a:gd name="connsiteX11" fmla="*/ 613791 w 1004937"/>
                    <a:gd name="connsiteY11" fmla="*/ 24367 h 992646"/>
                    <a:gd name="connsiteX12" fmla="*/ 673069 w 1004937"/>
                    <a:gd name="connsiteY12" fmla="*/ 74 h 992646"/>
                    <a:gd name="connsiteX13" fmla="*/ 715686 w 1004937"/>
                    <a:gd name="connsiteY13" fmla="*/ 33150 h 992646"/>
                    <a:gd name="connsiteX14" fmla="*/ 794869 w 1004937"/>
                    <a:gd name="connsiteY14" fmla="*/ 1998 h 992646"/>
                    <a:gd name="connsiteX15" fmla="*/ 837147 w 1004937"/>
                    <a:gd name="connsiteY15" fmla="*/ 55685 h 992646"/>
                    <a:gd name="connsiteX16" fmla="*/ 889592 w 1004937"/>
                    <a:gd name="connsiteY16" fmla="*/ 65863 h 992646"/>
                    <a:gd name="connsiteX17" fmla="*/ 963937 w 1004937"/>
                    <a:gd name="connsiteY17" fmla="*/ 87723 h 992646"/>
                    <a:gd name="connsiteX18" fmla="*/ 942506 w 1004937"/>
                    <a:gd name="connsiteY18" fmla="*/ 147254 h 992646"/>
                    <a:gd name="connsiteX19" fmla="*/ 942506 w 1004937"/>
                    <a:gd name="connsiteY19" fmla="*/ 206785 h 992646"/>
                    <a:gd name="connsiteX20" fmla="*/ 978225 w 1004937"/>
                    <a:gd name="connsiteY20" fmla="*/ 273460 h 992646"/>
                    <a:gd name="connsiteX21" fmla="*/ 1004419 w 1004937"/>
                    <a:gd name="connsiteY21" fmla="*/ 394904 h 992646"/>
                    <a:gd name="connsiteX22" fmla="*/ 994894 w 1004937"/>
                    <a:gd name="connsiteY22" fmla="*/ 599691 h 992646"/>
                    <a:gd name="connsiteX23" fmla="*/ 985369 w 1004937"/>
                    <a:gd name="connsiteY23" fmla="*/ 637791 h 992646"/>
                    <a:gd name="connsiteX24" fmla="*/ 1002037 w 1004937"/>
                    <a:gd name="connsiteY24" fmla="*/ 683035 h 992646"/>
                    <a:gd name="connsiteX25" fmla="*/ 1000317 w 1004937"/>
                    <a:gd name="connsiteY25" fmla="*/ 722635 h 992646"/>
                    <a:gd name="connsiteX26" fmla="*/ 966709 w 1004937"/>
                    <a:gd name="connsiteY26" fmla="*/ 747682 h 992646"/>
                    <a:gd name="connsiteX27" fmla="*/ 932981 w 1004937"/>
                    <a:gd name="connsiteY27" fmla="*/ 780666 h 992646"/>
                    <a:gd name="connsiteX28" fmla="*/ 880594 w 1004937"/>
                    <a:gd name="connsiteY28" fmla="*/ 787810 h 992646"/>
                    <a:gd name="connsiteX29" fmla="*/ 847256 w 1004937"/>
                    <a:gd name="connsiteY29" fmla="*/ 821148 h 992646"/>
                    <a:gd name="connsiteX30" fmla="*/ 759150 w 1004937"/>
                    <a:gd name="connsiteY30" fmla="*/ 871154 h 992646"/>
                    <a:gd name="connsiteX31" fmla="*/ 694856 w 1004937"/>
                    <a:gd name="connsiteY31" fmla="*/ 940210 h 992646"/>
                    <a:gd name="connsiteX32" fmla="*/ 654375 w 1004937"/>
                    <a:gd name="connsiteY32" fmla="*/ 954498 h 992646"/>
                    <a:gd name="connsiteX33" fmla="*/ 599606 w 1004937"/>
                    <a:gd name="connsiteY33" fmla="*/ 923541 h 992646"/>
                    <a:gd name="connsiteX34" fmla="*/ 568650 w 1004937"/>
                    <a:gd name="connsiteY34" fmla="*/ 930685 h 992646"/>
                    <a:gd name="connsiteX35" fmla="*/ 490069 w 1004937"/>
                    <a:gd name="connsiteY35" fmla="*/ 992598 h 992646"/>
                    <a:gd name="connsiteX36" fmla="*/ 482711 w 1004937"/>
                    <a:gd name="connsiteY36" fmla="*/ 940820 h 992646"/>
                    <a:gd name="connsiteX37" fmla="*/ 403405 w 1004937"/>
                    <a:gd name="connsiteY37" fmla="*/ 930874 h 992646"/>
                    <a:gd name="connsiteX38" fmla="*/ 328144 w 1004937"/>
                    <a:gd name="connsiteY38" fmla="*/ 878298 h 992646"/>
                    <a:gd name="connsiteX39" fmla="*/ 263850 w 1004937"/>
                    <a:gd name="connsiteY39" fmla="*/ 899729 h 992646"/>
                    <a:gd name="connsiteX40" fmla="*/ 232894 w 1004937"/>
                    <a:gd name="connsiteY40" fmla="*/ 868773 h 992646"/>
                    <a:gd name="connsiteX41" fmla="*/ 220987 w 1004937"/>
                    <a:gd name="connsiteY41" fmla="*/ 833054 h 992646"/>
                    <a:gd name="connsiteX42" fmla="*/ 180506 w 1004937"/>
                    <a:gd name="connsiteY42" fmla="*/ 814004 h 992646"/>
                    <a:gd name="connsiteX43" fmla="*/ 118594 w 1004937"/>
                    <a:gd name="connsiteY43" fmla="*/ 737804 h 992646"/>
                    <a:gd name="connsiteX44" fmla="*/ 80494 w 1004937"/>
                    <a:gd name="connsiteY44" fmla="*/ 642554 h 992646"/>
                    <a:gd name="connsiteX45" fmla="*/ 73350 w 1004937"/>
                    <a:gd name="connsiteY45" fmla="*/ 590166 h 992646"/>
                    <a:gd name="connsiteX46" fmla="*/ 49537 w 1004937"/>
                    <a:gd name="connsiteY46" fmla="*/ 525873 h 992646"/>
                    <a:gd name="connsiteX47" fmla="*/ 1912 w 1004937"/>
                    <a:gd name="connsiteY47" fmla="*/ 406810 h 992646"/>
                    <a:gd name="connsiteX48" fmla="*/ 11437 w 1004937"/>
                    <a:gd name="connsiteY48" fmla="*/ 294891 h 992646"/>
                    <a:gd name="connsiteX49" fmla="*/ 30487 w 1004937"/>
                    <a:gd name="connsiteY49" fmla="*/ 256791 h 992646"/>
                    <a:gd name="connsiteX50" fmla="*/ 16200 w 1004937"/>
                    <a:gd name="connsiteY50" fmla="*/ 202023 h 992646"/>
                    <a:gd name="connsiteX51" fmla="*/ 35250 w 1004937"/>
                    <a:gd name="connsiteY51" fmla="*/ 185354 h 992646"/>
                    <a:gd name="connsiteX52" fmla="*/ 106687 w 1004937"/>
                    <a:gd name="connsiteY52" fmla="*/ 194879 h 992646"/>
                    <a:gd name="connsiteX53" fmla="*/ 118594 w 1004937"/>
                    <a:gd name="connsiteY53" fmla="*/ 202023 h 992646"/>
                    <a:gd name="connsiteX0" fmla="*/ 111450 w 1004937"/>
                    <a:gd name="connsiteY0" fmla="*/ 256791 h 992646"/>
                    <a:gd name="connsiteX1" fmla="*/ 118594 w 1004937"/>
                    <a:gd name="connsiteY1" fmla="*/ 202023 h 992646"/>
                    <a:gd name="connsiteX2" fmla="*/ 99544 w 1004937"/>
                    <a:gd name="connsiteY2" fmla="*/ 137729 h 992646"/>
                    <a:gd name="connsiteX3" fmla="*/ 147344 w 1004937"/>
                    <a:gd name="connsiteY3" fmla="*/ 126038 h 992646"/>
                    <a:gd name="connsiteX4" fmla="*/ 175040 w 1004937"/>
                    <a:gd name="connsiteY4" fmla="*/ 145919 h 992646"/>
                    <a:gd name="connsiteX5" fmla="*/ 185248 w 1004937"/>
                    <a:gd name="connsiteY5" fmla="*/ 146146 h 992646"/>
                    <a:gd name="connsiteX6" fmla="*/ 223369 w 1004937"/>
                    <a:gd name="connsiteY6" fmla="*/ 142491 h 992646"/>
                    <a:gd name="connsiteX7" fmla="*/ 232434 w 1004937"/>
                    <a:gd name="connsiteY7" fmla="*/ 122901 h 992646"/>
                    <a:gd name="connsiteX8" fmla="*/ 288852 w 1004937"/>
                    <a:gd name="connsiteY8" fmla="*/ 58952 h 992646"/>
                    <a:gd name="connsiteX9" fmla="*/ 449672 w 1004937"/>
                    <a:gd name="connsiteY9" fmla="*/ 35268 h 992646"/>
                    <a:gd name="connsiteX10" fmla="*/ 525811 w 1004937"/>
                    <a:gd name="connsiteY10" fmla="*/ 29297 h 992646"/>
                    <a:gd name="connsiteX11" fmla="*/ 613791 w 1004937"/>
                    <a:gd name="connsiteY11" fmla="*/ 24367 h 992646"/>
                    <a:gd name="connsiteX12" fmla="*/ 673069 w 1004937"/>
                    <a:gd name="connsiteY12" fmla="*/ 74 h 992646"/>
                    <a:gd name="connsiteX13" fmla="*/ 715686 w 1004937"/>
                    <a:gd name="connsiteY13" fmla="*/ 33150 h 992646"/>
                    <a:gd name="connsiteX14" fmla="*/ 794869 w 1004937"/>
                    <a:gd name="connsiteY14" fmla="*/ 1998 h 992646"/>
                    <a:gd name="connsiteX15" fmla="*/ 837147 w 1004937"/>
                    <a:gd name="connsiteY15" fmla="*/ 55685 h 992646"/>
                    <a:gd name="connsiteX16" fmla="*/ 889592 w 1004937"/>
                    <a:gd name="connsiteY16" fmla="*/ 65863 h 992646"/>
                    <a:gd name="connsiteX17" fmla="*/ 943340 w 1004937"/>
                    <a:gd name="connsiteY17" fmla="*/ 94507 h 992646"/>
                    <a:gd name="connsiteX18" fmla="*/ 942506 w 1004937"/>
                    <a:gd name="connsiteY18" fmla="*/ 147254 h 992646"/>
                    <a:gd name="connsiteX19" fmla="*/ 942506 w 1004937"/>
                    <a:gd name="connsiteY19" fmla="*/ 206785 h 992646"/>
                    <a:gd name="connsiteX20" fmla="*/ 978225 w 1004937"/>
                    <a:gd name="connsiteY20" fmla="*/ 273460 h 992646"/>
                    <a:gd name="connsiteX21" fmla="*/ 1004419 w 1004937"/>
                    <a:gd name="connsiteY21" fmla="*/ 394904 h 992646"/>
                    <a:gd name="connsiteX22" fmla="*/ 994894 w 1004937"/>
                    <a:gd name="connsiteY22" fmla="*/ 599691 h 992646"/>
                    <a:gd name="connsiteX23" fmla="*/ 985369 w 1004937"/>
                    <a:gd name="connsiteY23" fmla="*/ 637791 h 992646"/>
                    <a:gd name="connsiteX24" fmla="*/ 1002037 w 1004937"/>
                    <a:gd name="connsiteY24" fmla="*/ 683035 h 992646"/>
                    <a:gd name="connsiteX25" fmla="*/ 1000317 w 1004937"/>
                    <a:gd name="connsiteY25" fmla="*/ 722635 h 992646"/>
                    <a:gd name="connsiteX26" fmla="*/ 966709 w 1004937"/>
                    <a:gd name="connsiteY26" fmla="*/ 747682 h 992646"/>
                    <a:gd name="connsiteX27" fmla="*/ 932981 w 1004937"/>
                    <a:gd name="connsiteY27" fmla="*/ 780666 h 992646"/>
                    <a:gd name="connsiteX28" fmla="*/ 880594 w 1004937"/>
                    <a:gd name="connsiteY28" fmla="*/ 787810 h 992646"/>
                    <a:gd name="connsiteX29" fmla="*/ 847256 w 1004937"/>
                    <a:gd name="connsiteY29" fmla="*/ 821148 h 992646"/>
                    <a:gd name="connsiteX30" fmla="*/ 759150 w 1004937"/>
                    <a:gd name="connsiteY30" fmla="*/ 871154 h 992646"/>
                    <a:gd name="connsiteX31" fmla="*/ 694856 w 1004937"/>
                    <a:gd name="connsiteY31" fmla="*/ 940210 h 992646"/>
                    <a:gd name="connsiteX32" fmla="*/ 654375 w 1004937"/>
                    <a:gd name="connsiteY32" fmla="*/ 954498 h 992646"/>
                    <a:gd name="connsiteX33" fmla="*/ 599606 w 1004937"/>
                    <a:gd name="connsiteY33" fmla="*/ 923541 h 992646"/>
                    <a:gd name="connsiteX34" fmla="*/ 568650 w 1004937"/>
                    <a:gd name="connsiteY34" fmla="*/ 930685 h 992646"/>
                    <a:gd name="connsiteX35" fmla="*/ 490069 w 1004937"/>
                    <a:gd name="connsiteY35" fmla="*/ 992598 h 992646"/>
                    <a:gd name="connsiteX36" fmla="*/ 482711 w 1004937"/>
                    <a:gd name="connsiteY36" fmla="*/ 940820 h 992646"/>
                    <a:gd name="connsiteX37" fmla="*/ 403405 w 1004937"/>
                    <a:gd name="connsiteY37" fmla="*/ 930874 h 992646"/>
                    <a:gd name="connsiteX38" fmla="*/ 328144 w 1004937"/>
                    <a:gd name="connsiteY38" fmla="*/ 878298 h 992646"/>
                    <a:gd name="connsiteX39" fmla="*/ 263850 w 1004937"/>
                    <a:gd name="connsiteY39" fmla="*/ 899729 h 992646"/>
                    <a:gd name="connsiteX40" fmla="*/ 232894 w 1004937"/>
                    <a:gd name="connsiteY40" fmla="*/ 868773 h 992646"/>
                    <a:gd name="connsiteX41" fmla="*/ 220987 w 1004937"/>
                    <a:gd name="connsiteY41" fmla="*/ 833054 h 992646"/>
                    <a:gd name="connsiteX42" fmla="*/ 180506 w 1004937"/>
                    <a:gd name="connsiteY42" fmla="*/ 814004 h 992646"/>
                    <a:gd name="connsiteX43" fmla="*/ 118594 w 1004937"/>
                    <a:gd name="connsiteY43" fmla="*/ 737804 h 992646"/>
                    <a:gd name="connsiteX44" fmla="*/ 80494 w 1004937"/>
                    <a:gd name="connsiteY44" fmla="*/ 642554 h 992646"/>
                    <a:gd name="connsiteX45" fmla="*/ 73350 w 1004937"/>
                    <a:gd name="connsiteY45" fmla="*/ 590166 h 992646"/>
                    <a:gd name="connsiteX46" fmla="*/ 49537 w 1004937"/>
                    <a:gd name="connsiteY46" fmla="*/ 525873 h 992646"/>
                    <a:gd name="connsiteX47" fmla="*/ 1912 w 1004937"/>
                    <a:gd name="connsiteY47" fmla="*/ 406810 h 992646"/>
                    <a:gd name="connsiteX48" fmla="*/ 11437 w 1004937"/>
                    <a:gd name="connsiteY48" fmla="*/ 294891 h 992646"/>
                    <a:gd name="connsiteX49" fmla="*/ 30487 w 1004937"/>
                    <a:gd name="connsiteY49" fmla="*/ 256791 h 992646"/>
                    <a:gd name="connsiteX50" fmla="*/ 16200 w 1004937"/>
                    <a:gd name="connsiteY50" fmla="*/ 202023 h 992646"/>
                    <a:gd name="connsiteX51" fmla="*/ 35250 w 1004937"/>
                    <a:gd name="connsiteY51" fmla="*/ 185354 h 992646"/>
                    <a:gd name="connsiteX52" fmla="*/ 106687 w 1004937"/>
                    <a:gd name="connsiteY52" fmla="*/ 194879 h 992646"/>
                    <a:gd name="connsiteX53" fmla="*/ 118594 w 1004937"/>
                    <a:gd name="connsiteY53" fmla="*/ 202023 h 992646"/>
                    <a:gd name="connsiteX0" fmla="*/ 111450 w 1004937"/>
                    <a:gd name="connsiteY0" fmla="*/ 256791 h 992646"/>
                    <a:gd name="connsiteX1" fmla="*/ 118594 w 1004937"/>
                    <a:gd name="connsiteY1" fmla="*/ 202023 h 992646"/>
                    <a:gd name="connsiteX2" fmla="*/ 99544 w 1004937"/>
                    <a:gd name="connsiteY2" fmla="*/ 137729 h 992646"/>
                    <a:gd name="connsiteX3" fmla="*/ 147344 w 1004937"/>
                    <a:gd name="connsiteY3" fmla="*/ 126038 h 992646"/>
                    <a:gd name="connsiteX4" fmla="*/ 175040 w 1004937"/>
                    <a:gd name="connsiteY4" fmla="*/ 145919 h 992646"/>
                    <a:gd name="connsiteX5" fmla="*/ 185248 w 1004937"/>
                    <a:gd name="connsiteY5" fmla="*/ 146146 h 992646"/>
                    <a:gd name="connsiteX6" fmla="*/ 223369 w 1004937"/>
                    <a:gd name="connsiteY6" fmla="*/ 142491 h 992646"/>
                    <a:gd name="connsiteX7" fmla="*/ 232434 w 1004937"/>
                    <a:gd name="connsiteY7" fmla="*/ 122901 h 992646"/>
                    <a:gd name="connsiteX8" fmla="*/ 288852 w 1004937"/>
                    <a:gd name="connsiteY8" fmla="*/ 58952 h 992646"/>
                    <a:gd name="connsiteX9" fmla="*/ 449672 w 1004937"/>
                    <a:gd name="connsiteY9" fmla="*/ 35268 h 992646"/>
                    <a:gd name="connsiteX10" fmla="*/ 525811 w 1004937"/>
                    <a:gd name="connsiteY10" fmla="*/ 29297 h 992646"/>
                    <a:gd name="connsiteX11" fmla="*/ 613791 w 1004937"/>
                    <a:gd name="connsiteY11" fmla="*/ 24367 h 992646"/>
                    <a:gd name="connsiteX12" fmla="*/ 673069 w 1004937"/>
                    <a:gd name="connsiteY12" fmla="*/ 74 h 992646"/>
                    <a:gd name="connsiteX13" fmla="*/ 715686 w 1004937"/>
                    <a:gd name="connsiteY13" fmla="*/ 33150 h 992646"/>
                    <a:gd name="connsiteX14" fmla="*/ 796958 w 1004937"/>
                    <a:gd name="connsiteY14" fmla="*/ 14554 h 992646"/>
                    <a:gd name="connsiteX15" fmla="*/ 837147 w 1004937"/>
                    <a:gd name="connsiteY15" fmla="*/ 55685 h 992646"/>
                    <a:gd name="connsiteX16" fmla="*/ 889592 w 1004937"/>
                    <a:gd name="connsiteY16" fmla="*/ 65863 h 992646"/>
                    <a:gd name="connsiteX17" fmla="*/ 943340 w 1004937"/>
                    <a:gd name="connsiteY17" fmla="*/ 94507 h 992646"/>
                    <a:gd name="connsiteX18" fmla="*/ 942506 w 1004937"/>
                    <a:gd name="connsiteY18" fmla="*/ 147254 h 992646"/>
                    <a:gd name="connsiteX19" fmla="*/ 942506 w 1004937"/>
                    <a:gd name="connsiteY19" fmla="*/ 206785 h 992646"/>
                    <a:gd name="connsiteX20" fmla="*/ 978225 w 1004937"/>
                    <a:gd name="connsiteY20" fmla="*/ 273460 h 992646"/>
                    <a:gd name="connsiteX21" fmla="*/ 1004419 w 1004937"/>
                    <a:gd name="connsiteY21" fmla="*/ 394904 h 992646"/>
                    <a:gd name="connsiteX22" fmla="*/ 994894 w 1004937"/>
                    <a:gd name="connsiteY22" fmla="*/ 599691 h 992646"/>
                    <a:gd name="connsiteX23" fmla="*/ 985369 w 1004937"/>
                    <a:gd name="connsiteY23" fmla="*/ 637791 h 992646"/>
                    <a:gd name="connsiteX24" fmla="*/ 1002037 w 1004937"/>
                    <a:gd name="connsiteY24" fmla="*/ 683035 h 992646"/>
                    <a:gd name="connsiteX25" fmla="*/ 1000317 w 1004937"/>
                    <a:gd name="connsiteY25" fmla="*/ 722635 h 992646"/>
                    <a:gd name="connsiteX26" fmla="*/ 966709 w 1004937"/>
                    <a:gd name="connsiteY26" fmla="*/ 747682 h 992646"/>
                    <a:gd name="connsiteX27" fmla="*/ 932981 w 1004937"/>
                    <a:gd name="connsiteY27" fmla="*/ 780666 h 992646"/>
                    <a:gd name="connsiteX28" fmla="*/ 880594 w 1004937"/>
                    <a:gd name="connsiteY28" fmla="*/ 787810 h 992646"/>
                    <a:gd name="connsiteX29" fmla="*/ 847256 w 1004937"/>
                    <a:gd name="connsiteY29" fmla="*/ 821148 h 992646"/>
                    <a:gd name="connsiteX30" fmla="*/ 759150 w 1004937"/>
                    <a:gd name="connsiteY30" fmla="*/ 871154 h 992646"/>
                    <a:gd name="connsiteX31" fmla="*/ 694856 w 1004937"/>
                    <a:gd name="connsiteY31" fmla="*/ 940210 h 992646"/>
                    <a:gd name="connsiteX32" fmla="*/ 654375 w 1004937"/>
                    <a:gd name="connsiteY32" fmla="*/ 954498 h 992646"/>
                    <a:gd name="connsiteX33" fmla="*/ 599606 w 1004937"/>
                    <a:gd name="connsiteY33" fmla="*/ 923541 h 992646"/>
                    <a:gd name="connsiteX34" fmla="*/ 568650 w 1004937"/>
                    <a:gd name="connsiteY34" fmla="*/ 930685 h 992646"/>
                    <a:gd name="connsiteX35" fmla="*/ 490069 w 1004937"/>
                    <a:gd name="connsiteY35" fmla="*/ 992598 h 992646"/>
                    <a:gd name="connsiteX36" fmla="*/ 482711 w 1004937"/>
                    <a:gd name="connsiteY36" fmla="*/ 940820 h 992646"/>
                    <a:gd name="connsiteX37" fmla="*/ 403405 w 1004937"/>
                    <a:gd name="connsiteY37" fmla="*/ 930874 h 992646"/>
                    <a:gd name="connsiteX38" fmla="*/ 328144 w 1004937"/>
                    <a:gd name="connsiteY38" fmla="*/ 878298 h 992646"/>
                    <a:gd name="connsiteX39" fmla="*/ 263850 w 1004937"/>
                    <a:gd name="connsiteY39" fmla="*/ 899729 h 992646"/>
                    <a:gd name="connsiteX40" fmla="*/ 232894 w 1004937"/>
                    <a:gd name="connsiteY40" fmla="*/ 868773 h 992646"/>
                    <a:gd name="connsiteX41" fmla="*/ 220987 w 1004937"/>
                    <a:gd name="connsiteY41" fmla="*/ 833054 h 992646"/>
                    <a:gd name="connsiteX42" fmla="*/ 180506 w 1004937"/>
                    <a:gd name="connsiteY42" fmla="*/ 814004 h 992646"/>
                    <a:gd name="connsiteX43" fmla="*/ 118594 w 1004937"/>
                    <a:gd name="connsiteY43" fmla="*/ 737804 h 992646"/>
                    <a:gd name="connsiteX44" fmla="*/ 80494 w 1004937"/>
                    <a:gd name="connsiteY44" fmla="*/ 642554 h 992646"/>
                    <a:gd name="connsiteX45" fmla="*/ 73350 w 1004937"/>
                    <a:gd name="connsiteY45" fmla="*/ 590166 h 992646"/>
                    <a:gd name="connsiteX46" fmla="*/ 49537 w 1004937"/>
                    <a:gd name="connsiteY46" fmla="*/ 525873 h 992646"/>
                    <a:gd name="connsiteX47" fmla="*/ 1912 w 1004937"/>
                    <a:gd name="connsiteY47" fmla="*/ 406810 h 992646"/>
                    <a:gd name="connsiteX48" fmla="*/ 11437 w 1004937"/>
                    <a:gd name="connsiteY48" fmla="*/ 294891 h 992646"/>
                    <a:gd name="connsiteX49" fmla="*/ 30487 w 1004937"/>
                    <a:gd name="connsiteY49" fmla="*/ 256791 h 992646"/>
                    <a:gd name="connsiteX50" fmla="*/ 16200 w 1004937"/>
                    <a:gd name="connsiteY50" fmla="*/ 202023 h 992646"/>
                    <a:gd name="connsiteX51" fmla="*/ 35250 w 1004937"/>
                    <a:gd name="connsiteY51" fmla="*/ 185354 h 992646"/>
                    <a:gd name="connsiteX52" fmla="*/ 106687 w 1004937"/>
                    <a:gd name="connsiteY52" fmla="*/ 194879 h 992646"/>
                    <a:gd name="connsiteX53" fmla="*/ 118594 w 1004937"/>
                    <a:gd name="connsiteY53" fmla="*/ 202023 h 992646"/>
                    <a:gd name="connsiteX0" fmla="*/ 111450 w 1004937"/>
                    <a:gd name="connsiteY0" fmla="*/ 256791 h 992646"/>
                    <a:gd name="connsiteX1" fmla="*/ 118594 w 1004937"/>
                    <a:gd name="connsiteY1" fmla="*/ 202023 h 992646"/>
                    <a:gd name="connsiteX2" fmla="*/ 99544 w 1004937"/>
                    <a:gd name="connsiteY2" fmla="*/ 137729 h 992646"/>
                    <a:gd name="connsiteX3" fmla="*/ 147344 w 1004937"/>
                    <a:gd name="connsiteY3" fmla="*/ 126038 h 992646"/>
                    <a:gd name="connsiteX4" fmla="*/ 175040 w 1004937"/>
                    <a:gd name="connsiteY4" fmla="*/ 145919 h 992646"/>
                    <a:gd name="connsiteX5" fmla="*/ 185248 w 1004937"/>
                    <a:gd name="connsiteY5" fmla="*/ 146146 h 992646"/>
                    <a:gd name="connsiteX6" fmla="*/ 223369 w 1004937"/>
                    <a:gd name="connsiteY6" fmla="*/ 142491 h 992646"/>
                    <a:gd name="connsiteX7" fmla="*/ 232434 w 1004937"/>
                    <a:gd name="connsiteY7" fmla="*/ 122901 h 992646"/>
                    <a:gd name="connsiteX8" fmla="*/ 288852 w 1004937"/>
                    <a:gd name="connsiteY8" fmla="*/ 58952 h 992646"/>
                    <a:gd name="connsiteX9" fmla="*/ 449672 w 1004937"/>
                    <a:gd name="connsiteY9" fmla="*/ 35268 h 992646"/>
                    <a:gd name="connsiteX10" fmla="*/ 525811 w 1004937"/>
                    <a:gd name="connsiteY10" fmla="*/ 29297 h 992646"/>
                    <a:gd name="connsiteX11" fmla="*/ 613791 w 1004937"/>
                    <a:gd name="connsiteY11" fmla="*/ 24367 h 992646"/>
                    <a:gd name="connsiteX12" fmla="*/ 673069 w 1004937"/>
                    <a:gd name="connsiteY12" fmla="*/ 74 h 992646"/>
                    <a:gd name="connsiteX13" fmla="*/ 715686 w 1004937"/>
                    <a:gd name="connsiteY13" fmla="*/ 33150 h 992646"/>
                    <a:gd name="connsiteX14" fmla="*/ 796958 w 1004937"/>
                    <a:gd name="connsiteY14" fmla="*/ 14554 h 992646"/>
                    <a:gd name="connsiteX15" fmla="*/ 837147 w 1004937"/>
                    <a:gd name="connsiteY15" fmla="*/ 55685 h 992646"/>
                    <a:gd name="connsiteX16" fmla="*/ 889592 w 1004937"/>
                    <a:gd name="connsiteY16" fmla="*/ 65863 h 992646"/>
                    <a:gd name="connsiteX17" fmla="*/ 943340 w 1004937"/>
                    <a:gd name="connsiteY17" fmla="*/ 94507 h 992646"/>
                    <a:gd name="connsiteX18" fmla="*/ 942506 w 1004937"/>
                    <a:gd name="connsiteY18" fmla="*/ 147254 h 992646"/>
                    <a:gd name="connsiteX19" fmla="*/ 942506 w 1004937"/>
                    <a:gd name="connsiteY19" fmla="*/ 206785 h 992646"/>
                    <a:gd name="connsiteX20" fmla="*/ 978225 w 1004937"/>
                    <a:gd name="connsiteY20" fmla="*/ 273460 h 992646"/>
                    <a:gd name="connsiteX21" fmla="*/ 1004419 w 1004937"/>
                    <a:gd name="connsiteY21" fmla="*/ 394904 h 992646"/>
                    <a:gd name="connsiteX22" fmla="*/ 994894 w 1004937"/>
                    <a:gd name="connsiteY22" fmla="*/ 599691 h 992646"/>
                    <a:gd name="connsiteX23" fmla="*/ 985369 w 1004937"/>
                    <a:gd name="connsiteY23" fmla="*/ 637791 h 992646"/>
                    <a:gd name="connsiteX24" fmla="*/ 1002037 w 1004937"/>
                    <a:gd name="connsiteY24" fmla="*/ 683035 h 992646"/>
                    <a:gd name="connsiteX25" fmla="*/ 1000317 w 1004937"/>
                    <a:gd name="connsiteY25" fmla="*/ 722635 h 992646"/>
                    <a:gd name="connsiteX26" fmla="*/ 966709 w 1004937"/>
                    <a:gd name="connsiteY26" fmla="*/ 747682 h 992646"/>
                    <a:gd name="connsiteX27" fmla="*/ 932981 w 1004937"/>
                    <a:gd name="connsiteY27" fmla="*/ 780666 h 992646"/>
                    <a:gd name="connsiteX28" fmla="*/ 880594 w 1004937"/>
                    <a:gd name="connsiteY28" fmla="*/ 787810 h 992646"/>
                    <a:gd name="connsiteX29" fmla="*/ 847256 w 1004937"/>
                    <a:gd name="connsiteY29" fmla="*/ 821148 h 992646"/>
                    <a:gd name="connsiteX30" fmla="*/ 759150 w 1004937"/>
                    <a:gd name="connsiteY30" fmla="*/ 871154 h 992646"/>
                    <a:gd name="connsiteX31" fmla="*/ 694856 w 1004937"/>
                    <a:gd name="connsiteY31" fmla="*/ 940210 h 992646"/>
                    <a:gd name="connsiteX32" fmla="*/ 654375 w 1004937"/>
                    <a:gd name="connsiteY32" fmla="*/ 954498 h 992646"/>
                    <a:gd name="connsiteX33" fmla="*/ 599606 w 1004937"/>
                    <a:gd name="connsiteY33" fmla="*/ 923541 h 992646"/>
                    <a:gd name="connsiteX34" fmla="*/ 568650 w 1004937"/>
                    <a:gd name="connsiteY34" fmla="*/ 930685 h 992646"/>
                    <a:gd name="connsiteX35" fmla="*/ 490069 w 1004937"/>
                    <a:gd name="connsiteY35" fmla="*/ 992598 h 992646"/>
                    <a:gd name="connsiteX36" fmla="*/ 482711 w 1004937"/>
                    <a:gd name="connsiteY36" fmla="*/ 940820 h 992646"/>
                    <a:gd name="connsiteX37" fmla="*/ 403405 w 1004937"/>
                    <a:gd name="connsiteY37" fmla="*/ 930874 h 992646"/>
                    <a:gd name="connsiteX38" fmla="*/ 328144 w 1004937"/>
                    <a:gd name="connsiteY38" fmla="*/ 878298 h 992646"/>
                    <a:gd name="connsiteX39" fmla="*/ 263850 w 1004937"/>
                    <a:gd name="connsiteY39" fmla="*/ 899729 h 992646"/>
                    <a:gd name="connsiteX40" fmla="*/ 232894 w 1004937"/>
                    <a:gd name="connsiteY40" fmla="*/ 868773 h 992646"/>
                    <a:gd name="connsiteX41" fmla="*/ 220987 w 1004937"/>
                    <a:gd name="connsiteY41" fmla="*/ 833054 h 992646"/>
                    <a:gd name="connsiteX42" fmla="*/ 180506 w 1004937"/>
                    <a:gd name="connsiteY42" fmla="*/ 814004 h 992646"/>
                    <a:gd name="connsiteX43" fmla="*/ 118594 w 1004937"/>
                    <a:gd name="connsiteY43" fmla="*/ 737804 h 992646"/>
                    <a:gd name="connsiteX44" fmla="*/ 80494 w 1004937"/>
                    <a:gd name="connsiteY44" fmla="*/ 642554 h 992646"/>
                    <a:gd name="connsiteX45" fmla="*/ 73350 w 1004937"/>
                    <a:gd name="connsiteY45" fmla="*/ 590166 h 992646"/>
                    <a:gd name="connsiteX46" fmla="*/ 49537 w 1004937"/>
                    <a:gd name="connsiteY46" fmla="*/ 525873 h 992646"/>
                    <a:gd name="connsiteX47" fmla="*/ 1912 w 1004937"/>
                    <a:gd name="connsiteY47" fmla="*/ 406810 h 992646"/>
                    <a:gd name="connsiteX48" fmla="*/ 11437 w 1004937"/>
                    <a:gd name="connsiteY48" fmla="*/ 294891 h 992646"/>
                    <a:gd name="connsiteX49" fmla="*/ 30487 w 1004937"/>
                    <a:gd name="connsiteY49" fmla="*/ 256791 h 992646"/>
                    <a:gd name="connsiteX50" fmla="*/ 16200 w 1004937"/>
                    <a:gd name="connsiteY50" fmla="*/ 202023 h 992646"/>
                    <a:gd name="connsiteX51" fmla="*/ 35250 w 1004937"/>
                    <a:gd name="connsiteY51" fmla="*/ 185354 h 992646"/>
                    <a:gd name="connsiteX52" fmla="*/ 106687 w 1004937"/>
                    <a:gd name="connsiteY52" fmla="*/ 194879 h 992646"/>
                    <a:gd name="connsiteX53" fmla="*/ 118594 w 1004937"/>
                    <a:gd name="connsiteY53" fmla="*/ 202023 h 992646"/>
                    <a:gd name="connsiteX0" fmla="*/ 111450 w 1004937"/>
                    <a:gd name="connsiteY0" fmla="*/ 256827 h 992682"/>
                    <a:gd name="connsiteX1" fmla="*/ 118594 w 1004937"/>
                    <a:gd name="connsiteY1" fmla="*/ 202059 h 992682"/>
                    <a:gd name="connsiteX2" fmla="*/ 99544 w 1004937"/>
                    <a:gd name="connsiteY2" fmla="*/ 137765 h 992682"/>
                    <a:gd name="connsiteX3" fmla="*/ 147344 w 1004937"/>
                    <a:gd name="connsiteY3" fmla="*/ 126074 h 992682"/>
                    <a:gd name="connsiteX4" fmla="*/ 175040 w 1004937"/>
                    <a:gd name="connsiteY4" fmla="*/ 145955 h 992682"/>
                    <a:gd name="connsiteX5" fmla="*/ 185248 w 1004937"/>
                    <a:gd name="connsiteY5" fmla="*/ 146182 h 992682"/>
                    <a:gd name="connsiteX6" fmla="*/ 223369 w 1004937"/>
                    <a:gd name="connsiteY6" fmla="*/ 142527 h 992682"/>
                    <a:gd name="connsiteX7" fmla="*/ 232434 w 1004937"/>
                    <a:gd name="connsiteY7" fmla="*/ 122937 h 992682"/>
                    <a:gd name="connsiteX8" fmla="*/ 288852 w 1004937"/>
                    <a:gd name="connsiteY8" fmla="*/ 58988 h 992682"/>
                    <a:gd name="connsiteX9" fmla="*/ 449672 w 1004937"/>
                    <a:gd name="connsiteY9" fmla="*/ 35304 h 992682"/>
                    <a:gd name="connsiteX10" fmla="*/ 525811 w 1004937"/>
                    <a:gd name="connsiteY10" fmla="*/ 29333 h 992682"/>
                    <a:gd name="connsiteX11" fmla="*/ 622702 w 1004937"/>
                    <a:gd name="connsiteY11" fmla="*/ 46775 h 992682"/>
                    <a:gd name="connsiteX12" fmla="*/ 673069 w 1004937"/>
                    <a:gd name="connsiteY12" fmla="*/ 110 h 992682"/>
                    <a:gd name="connsiteX13" fmla="*/ 715686 w 1004937"/>
                    <a:gd name="connsiteY13" fmla="*/ 33186 h 992682"/>
                    <a:gd name="connsiteX14" fmla="*/ 796958 w 1004937"/>
                    <a:gd name="connsiteY14" fmla="*/ 14590 h 992682"/>
                    <a:gd name="connsiteX15" fmla="*/ 837147 w 1004937"/>
                    <a:gd name="connsiteY15" fmla="*/ 55721 h 992682"/>
                    <a:gd name="connsiteX16" fmla="*/ 889592 w 1004937"/>
                    <a:gd name="connsiteY16" fmla="*/ 65899 h 992682"/>
                    <a:gd name="connsiteX17" fmla="*/ 943340 w 1004937"/>
                    <a:gd name="connsiteY17" fmla="*/ 94543 h 992682"/>
                    <a:gd name="connsiteX18" fmla="*/ 942506 w 1004937"/>
                    <a:gd name="connsiteY18" fmla="*/ 147290 h 992682"/>
                    <a:gd name="connsiteX19" fmla="*/ 942506 w 1004937"/>
                    <a:gd name="connsiteY19" fmla="*/ 206821 h 992682"/>
                    <a:gd name="connsiteX20" fmla="*/ 978225 w 1004937"/>
                    <a:gd name="connsiteY20" fmla="*/ 273496 h 992682"/>
                    <a:gd name="connsiteX21" fmla="*/ 1004419 w 1004937"/>
                    <a:gd name="connsiteY21" fmla="*/ 394940 h 992682"/>
                    <a:gd name="connsiteX22" fmla="*/ 994894 w 1004937"/>
                    <a:gd name="connsiteY22" fmla="*/ 599727 h 992682"/>
                    <a:gd name="connsiteX23" fmla="*/ 985369 w 1004937"/>
                    <a:gd name="connsiteY23" fmla="*/ 637827 h 992682"/>
                    <a:gd name="connsiteX24" fmla="*/ 1002037 w 1004937"/>
                    <a:gd name="connsiteY24" fmla="*/ 683071 h 992682"/>
                    <a:gd name="connsiteX25" fmla="*/ 1000317 w 1004937"/>
                    <a:gd name="connsiteY25" fmla="*/ 722671 h 992682"/>
                    <a:gd name="connsiteX26" fmla="*/ 966709 w 1004937"/>
                    <a:gd name="connsiteY26" fmla="*/ 747718 h 992682"/>
                    <a:gd name="connsiteX27" fmla="*/ 932981 w 1004937"/>
                    <a:gd name="connsiteY27" fmla="*/ 780702 h 992682"/>
                    <a:gd name="connsiteX28" fmla="*/ 880594 w 1004937"/>
                    <a:gd name="connsiteY28" fmla="*/ 787846 h 992682"/>
                    <a:gd name="connsiteX29" fmla="*/ 847256 w 1004937"/>
                    <a:gd name="connsiteY29" fmla="*/ 821184 h 992682"/>
                    <a:gd name="connsiteX30" fmla="*/ 759150 w 1004937"/>
                    <a:gd name="connsiteY30" fmla="*/ 871190 h 992682"/>
                    <a:gd name="connsiteX31" fmla="*/ 694856 w 1004937"/>
                    <a:gd name="connsiteY31" fmla="*/ 940246 h 992682"/>
                    <a:gd name="connsiteX32" fmla="*/ 654375 w 1004937"/>
                    <a:gd name="connsiteY32" fmla="*/ 954534 h 992682"/>
                    <a:gd name="connsiteX33" fmla="*/ 599606 w 1004937"/>
                    <a:gd name="connsiteY33" fmla="*/ 923577 h 992682"/>
                    <a:gd name="connsiteX34" fmla="*/ 568650 w 1004937"/>
                    <a:gd name="connsiteY34" fmla="*/ 930721 h 992682"/>
                    <a:gd name="connsiteX35" fmla="*/ 490069 w 1004937"/>
                    <a:gd name="connsiteY35" fmla="*/ 992634 h 992682"/>
                    <a:gd name="connsiteX36" fmla="*/ 482711 w 1004937"/>
                    <a:gd name="connsiteY36" fmla="*/ 940856 h 992682"/>
                    <a:gd name="connsiteX37" fmla="*/ 403405 w 1004937"/>
                    <a:gd name="connsiteY37" fmla="*/ 930910 h 992682"/>
                    <a:gd name="connsiteX38" fmla="*/ 328144 w 1004937"/>
                    <a:gd name="connsiteY38" fmla="*/ 878334 h 992682"/>
                    <a:gd name="connsiteX39" fmla="*/ 263850 w 1004937"/>
                    <a:gd name="connsiteY39" fmla="*/ 899765 h 992682"/>
                    <a:gd name="connsiteX40" fmla="*/ 232894 w 1004937"/>
                    <a:gd name="connsiteY40" fmla="*/ 868809 h 992682"/>
                    <a:gd name="connsiteX41" fmla="*/ 220987 w 1004937"/>
                    <a:gd name="connsiteY41" fmla="*/ 833090 h 992682"/>
                    <a:gd name="connsiteX42" fmla="*/ 180506 w 1004937"/>
                    <a:gd name="connsiteY42" fmla="*/ 814040 h 992682"/>
                    <a:gd name="connsiteX43" fmla="*/ 118594 w 1004937"/>
                    <a:gd name="connsiteY43" fmla="*/ 737840 h 992682"/>
                    <a:gd name="connsiteX44" fmla="*/ 80494 w 1004937"/>
                    <a:gd name="connsiteY44" fmla="*/ 642590 h 992682"/>
                    <a:gd name="connsiteX45" fmla="*/ 73350 w 1004937"/>
                    <a:gd name="connsiteY45" fmla="*/ 590202 h 992682"/>
                    <a:gd name="connsiteX46" fmla="*/ 49537 w 1004937"/>
                    <a:gd name="connsiteY46" fmla="*/ 525909 h 992682"/>
                    <a:gd name="connsiteX47" fmla="*/ 1912 w 1004937"/>
                    <a:gd name="connsiteY47" fmla="*/ 406846 h 992682"/>
                    <a:gd name="connsiteX48" fmla="*/ 11437 w 1004937"/>
                    <a:gd name="connsiteY48" fmla="*/ 294927 h 992682"/>
                    <a:gd name="connsiteX49" fmla="*/ 30487 w 1004937"/>
                    <a:gd name="connsiteY49" fmla="*/ 256827 h 992682"/>
                    <a:gd name="connsiteX50" fmla="*/ 16200 w 1004937"/>
                    <a:gd name="connsiteY50" fmla="*/ 202059 h 992682"/>
                    <a:gd name="connsiteX51" fmla="*/ 35250 w 1004937"/>
                    <a:gd name="connsiteY51" fmla="*/ 185390 h 992682"/>
                    <a:gd name="connsiteX52" fmla="*/ 106687 w 1004937"/>
                    <a:gd name="connsiteY52" fmla="*/ 194915 h 992682"/>
                    <a:gd name="connsiteX53" fmla="*/ 118594 w 1004937"/>
                    <a:gd name="connsiteY53" fmla="*/ 202059 h 992682"/>
                    <a:gd name="connsiteX0" fmla="*/ 111450 w 1004937"/>
                    <a:gd name="connsiteY0" fmla="*/ 242683 h 978538"/>
                    <a:gd name="connsiteX1" fmla="*/ 118594 w 1004937"/>
                    <a:gd name="connsiteY1" fmla="*/ 187915 h 978538"/>
                    <a:gd name="connsiteX2" fmla="*/ 99544 w 1004937"/>
                    <a:gd name="connsiteY2" fmla="*/ 123621 h 978538"/>
                    <a:gd name="connsiteX3" fmla="*/ 147344 w 1004937"/>
                    <a:gd name="connsiteY3" fmla="*/ 111930 h 978538"/>
                    <a:gd name="connsiteX4" fmla="*/ 175040 w 1004937"/>
                    <a:gd name="connsiteY4" fmla="*/ 131811 h 978538"/>
                    <a:gd name="connsiteX5" fmla="*/ 185248 w 1004937"/>
                    <a:gd name="connsiteY5" fmla="*/ 132038 h 978538"/>
                    <a:gd name="connsiteX6" fmla="*/ 223369 w 1004937"/>
                    <a:gd name="connsiteY6" fmla="*/ 128383 h 978538"/>
                    <a:gd name="connsiteX7" fmla="*/ 232434 w 1004937"/>
                    <a:gd name="connsiteY7" fmla="*/ 108793 h 978538"/>
                    <a:gd name="connsiteX8" fmla="*/ 288852 w 1004937"/>
                    <a:gd name="connsiteY8" fmla="*/ 44844 h 978538"/>
                    <a:gd name="connsiteX9" fmla="*/ 449672 w 1004937"/>
                    <a:gd name="connsiteY9" fmla="*/ 21160 h 978538"/>
                    <a:gd name="connsiteX10" fmla="*/ 525811 w 1004937"/>
                    <a:gd name="connsiteY10" fmla="*/ 15189 h 978538"/>
                    <a:gd name="connsiteX11" fmla="*/ 622702 w 1004937"/>
                    <a:gd name="connsiteY11" fmla="*/ 32631 h 978538"/>
                    <a:gd name="connsiteX12" fmla="*/ 666222 w 1004937"/>
                    <a:gd name="connsiteY12" fmla="*/ 7203 h 978538"/>
                    <a:gd name="connsiteX13" fmla="*/ 715686 w 1004937"/>
                    <a:gd name="connsiteY13" fmla="*/ 19042 h 978538"/>
                    <a:gd name="connsiteX14" fmla="*/ 796958 w 1004937"/>
                    <a:gd name="connsiteY14" fmla="*/ 446 h 978538"/>
                    <a:gd name="connsiteX15" fmla="*/ 837147 w 1004937"/>
                    <a:gd name="connsiteY15" fmla="*/ 41577 h 978538"/>
                    <a:gd name="connsiteX16" fmla="*/ 889592 w 1004937"/>
                    <a:gd name="connsiteY16" fmla="*/ 51755 h 978538"/>
                    <a:gd name="connsiteX17" fmla="*/ 943340 w 1004937"/>
                    <a:gd name="connsiteY17" fmla="*/ 80399 h 978538"/>
                    <a:gd name="connsiteX18" fmla="*/ 942506 w 1004937"/>
                    <a:gd name="connsiteY18" fmla="*/ 133146 h 978538"/>
                    <a:gd name="connsiteX19" fmla="*/ 942506 w 1004937"/>
                    <a:gd name="connsiteY19" fmla="*/ 192677 h 978538"/>
                    <a:gd name="connsiteX20" fmla="*/ 978225 w 1004937"/>
                    <a:gd name="connsiteY20" fmla="*/ 259352 h 978538"/>
                    <a:gd name="connsiteX21" fmla="*/ 1004419 w 1004937"/>
                    <a:gd name="connsiteY21" fmla="*/ 380796 h 978538"/>
                    <a:gd name="connsiteX22" fmla="*/ 994894 w 1004937"/>
                    <a:gd name="connsiteY22" fmla="*/ 585583 h 978538"/>
                    <a:gd name="connsiteX23" fmla="*/ 985369 w 1004937"/>
                    <a:gd name="connsiteY23" fmla="*/ 623683 h 978538"/>
                    <a:gd name="connsiteX24" fmla="*/ 1002037 w 1004937"/>
                    <a:gd name="connsiteY24" fmla="*/ 668927 h 978538"/>
                    <a:gd name="connsiteX25" fmla="*/ 1000317 w 1004937"/>
                    <a:gd name="connsiteY25" fmla="*/ 708527 h 978538"/>
                    <a:gd name="connsiteX26" fmla="*/ 966709 w 1004937"/>
                    <a:gd name="connsiteY26" fmla="*/ 733574 h 978538"/>
                    <a:gd name="connsiteX27" fmla="*/ 932981 w 1004937"/>
                    <a:gd name="connsiteY27" fmla="*/ 766558 h 978538"/>
                    <a:gd name="connsiteX28" fmla="*/ 880594 w 1004937"/>
                    <a:gd name="connsiteY28" fmla="*/ 773702 h 978538"/>
                    <a:gd name="connsiteX29" fmla="*/ 847256 w 1004937"/>
                    <a:gd name="connsiteY29" fmla="*/ 807040 h 978538"/>
                    <a:gd name="connsiteX30" fmla="*/ 759150 w 1004937"/>
                    <a:gd name="connsiteY30" fmla="*/ 857046 h 978538"/>
                    <a:gd name="connsiteX31" fmla="*/ 694856 w 1004937"/>
                    <a:gd name="connsiteY31" fmla="*/ 926102 h 978538"/>
                    <a:gd name="connsiteX32" fmla="*/ 654375 w 1004937"/>
                    <a:gd name="connsiteY32" fmla="*/ 940390 h 978538"/>
                    <a:gd name="connsiteX33" fmla="*/ 599606 w 1004937"/>
                    <a:gd name="connsiteY33" fmla="*/ 909433 h 978538"/>
                    <a:gd name="connsiteX34" fmla="*/ 568650 w 1004937"/>
                    <a:gd name="connsiteY34" fmla="*/ 916577 h 978538"/>
                    <a:gd name="connsiteX35" fmla="*/ 490069 w 1004937"/>
                    <a:gd name="connsiteY35" fmla="*/ 978490 h 978538"/>
                    <a:gd name="connsiteX36" fmla="*/ 482711 w 1004937"/>
                    <a:gd name="connsiteY36" fmla="*/ 926712 h 978538"/>
                    <a:gd name="connsiteX37" fmla="*/ 403405 w 1004937"/>
                    <a:gd name="connsiteY37" fmla="*/ 916766 h 978538"/>
                    <a:gd name="connsiteX38" fmla="*/ 328144 w 1004937"/>
                    <a:gd name="connsiteY38" fmla="*/ 864190 h 978538"/>
                    <a:gd name="connsiteX39" fmla="*/ 263850 w 1004937"/>
                    <a:gd name="connsiteY39" fmla="*/ 885621 h 978538"/>
                    <a:gd name="connsiteX40" fmla="*/ 232894 w 1004937"/>
                    <a:gd name="connsiteY40" fmla="*/ 854665 h 978538"/>
                    <a:gd name="connsiteX41" fmla="*/ 220987 w 1004937"/>
                    <a:gd name="connsiteY41" fmla="*/ 818946 h 978538"/>
                    <a:gd name="connsiteX42" fmla="*/ 180506 w 1004937"/>
                    <a:gd name="connsiteY42" fmla="*/ 799896 h 978538"/>
                    <a:gd name="connsiteX43" fmla="*/ 118594 w 1004937"/>
                    <a:gd name="connsiteY43" fmla="*/ 723696 h 978538"/>
                    <a:gd name="connsiteX44" fmla="*/ 80494 w 1004937"/>
                    <a:gd name="connsiteY44" fmla="*/ 628446 h 978538"/>
                    <a:gd name="connsiteX45" fmla="*/ 73350 w 1004937"/>
                    <a:gd name="connsiteY45" fmla="*/ 576058 h 978538"/>
                    <a:gd name="connsiteX46" fmla="*/ 49537 w 1004937"/>
                    <a:gd name="connsiteY46" fmla="*/ 511765 h 978538"/>
                    <a:gd name="connsiteX47" fmla="*/ 1912 w 1004937"/>
                    <a:gd name="connsiteY47" fmla="*/ 392702 h 978538"/>
                    <a:gd name="connsiteX48" fmla="*/ 11437 w 1004937"/>
                    <a:gd name="connsiteY48" fmla="*/ 280783 h 978538"/>
                    <a:gd name="connsiteX49" fmla="*/ 30487 w 1004937"/>
                    <a:gd name="connsiteY49" fmla="*/ 242683 h 978538"/>
                    <a:gd name="connsiteX50" fmla="*/ 16200 w 1004937"/>
                    <a:gd name="connsiteY50" fmla="*/ 187915 h 978538"/>
                    <a:gd name="connsiteX51" fmla="*/ 35250 w 1004937"/>
                    <a:gd name="connsiteY51" fmla="*/ 171246 h 978538"/>
                    <a:gd name="connsiteX52" fmla="*/ 106687 w 1004937"/>
                    <a:gd name="connsiteY52" fmla="*/ 180771 h 978538"/>
                    <a:gd name="connsiteX53" fmla="*/ 118594 w 1004937"/>
                    <a:gd name="connsiteY53" fmla="*/ 187915 h 978538"/>
                    <a:gd name="connsiteX0" fmla="*/ 111450 w 1004937"/>
                    <a:gd name="connsiteY0" fmla="*/ 242284 h 978139"/>
                    <a:gd name="connsiteX1" fmla="*/ 118594 w 1004937"/>
                    <a:gd name="connsiteY1" fmla="*/ 187516 h 978139"/>
                    <a:gd name="connsiteX2" fmla="*/ 99544 w 1004937"/>
                    <a:gd name="connsiteY2" fmla="*/ 123222 h 978139"/>
                    <a:gd name="connsiteX3" fmla="*/ 147344 w 1004937"/>
                    <a:gd name="connsiteY3" fmla="*/ 111531 h 978139"/>
                    <a:gd name="connsiteX4" fmla="*/ 175040 w 1004937"/>
                    <a:gd name="connsiteY4" fmla="*/ 131412 h 978139"/>
                    <a:gd name="connsiteX5" fmla="*/ 185248 w 1004937"/>
                    <a:gd name="connsiteY5" fmla="*/ 131639 h 978139"/>
                    <a:gd name="connsiteX6" fmla="*/ 223369 w 1004937"/>
                    <a:gd name="connsiteY6" fmla="*/ 127984 h 978139"/>
                    <a:gd name="connsiteX7" fmla="*/ 232434 w 1004937"/>
                    <a:gd name="connsiteY7" fmla="*/ 108394 h 978139"/>
                    <a:gd name="connsiteX8" fmla="*/ 288852 w 1004937"/>
                    <a:gd name="connsiteY8" fmla="*/ 44445 h 978139"/>
                    <a:gd name="connsiteX9" fmla="*/ 449672 w 1004937"/>
                    <a:gd name="connsiteY9" fmla="*/ 20761 h 978139"/>
                    <a:gd name="connsiteX10" fmla="*/ 525811 w 1004937"/>
                    <a:gd name="connsiteY10" fmla="*/ 14790 h 978139"/>
                    <a:gd name="connsiteX11" fmla="*/ 622702 w 1004937"/>
                    <a:gd name="connsiteY11" fmla="*/ 32232 h 978139"/>
                    <a:gd name="connsiteX12" fmla="*/ 666222 w 1004937"/>
                    <a:gd name="connsiteY12" fmla="*/ 6804 h 978139"/>
                    <a:gd name="connsiteX13" fmla="*/ 703610 w 1004937"/>
                    <a:gd name="connsiteY13" fmla="*/ 50038 h 978139"/>
                    <a:gd name="connsiteX14" fmla="*/ 796958 w 1004937"/>
                    <a:gd name="connsiteY14" fmla="*/ 47 h 978139"/>
                    <a:gd name="connsiteX15" fmla="*/ 837147 w 1004937"/>
                    <a:gd name="connsiteY15" fmla="*/ 41178 h 978139"/>
                    <a:gd name="connsiteX16" fmla="*/ 889592 w 1004937"/>
                    <a:gd name="connsiteY16" fmla="*/ 51356 h 978139"/>
                    <a:gd name="connsiteX17" fmla="*/ 943340 w 1004937"/>
                    <a:gd name="connsiteY17" fmla="*/ 80000 h 978139"/>
                    <a:gd name="connsiteX18" fmla="*/ 942506 w 1004937"/>
                    <a:gd name="connsiteY18" fmla="*/ 132747 h 978139"/>
                    <a:gd name="connsiteX19" fmla="*/ 942506 w 1004937"/>
                    <a:gd name="connsiteY19" fmla="*/ 192278 h 978139"/>
                    <a:gd name="connsiteX20" fmla="*/ 978225 w 1004937"/>
                    <a:gd name="connsiteY20" fmla="*/ 258953 h 978139"/>
                    <a:gd name="connsiteX21" fmla="*/ 1004419 w 1004937"/>
                    <a:gd name="connsiteY21" fmla="*/ 380397 h 978139"/>
                    <a:gd name="connsiteX22" fmla="*/ 994894 w 1004937"/>
                    <a:gd name="connsiteY22" fmla="*/ 585184 h 978139"/>
                    <a:gd name="connsiteX23" fmla="*/ 985369 w 1004937"/>
                    <a:gd name="connsiteY23" fmla="*/ 623284 h 978139"/>
                    <a:gd name="connsiteX24" fmla="*/ 1002037 w 1004937"/>
                    <a:gd name="connsiteY24" fmla="*/ 668528 h 978139"/>
                    <a:gd name="connsiteX25" fmla="*/ 1000317 w 1004937"/>
                    <a:gd name="connsiteY25" fmla="*/ 708128 h 978139"/>
                    <a:gd name="connsiteX26" fmla="*/ 966709 w 1004937"/>
                    <a:gd name="connsiteY26" fmla="*/ 733175 h 978139"/>
                    <a:gd name="connsiteX27" fmla="*/ 932981 w 1004937"/>
                    <a:gd name="connsiteY27" fmla="*/ 766159 h 978139"/>
                    <a:gd name="connsiteX28" fmla="*/ 880594 w 1004937"/>
                    <a:gd name="connsiteY28" fmla="*/ 773303 h 978139"/>
                    <a:gd name="connsiteX29" fmla="*/ 847256 w 1004937"/>
                    <a:gd name="connsiteY29" fmla="*/ 806641 h 978139"/>
                    <a:gd name="connsiteX30" fmla="*/ 759150 w 1004937"/>
                    <a:gd name="connsiteY30" fmla="*/ 856647 h 978139"/>
                    <a:gd name="connsiteX31" fmla="*/ 694856 w 1004937"/>
                    <a:gd name="connsiteY31" fmla="*/ 925703 h 978139"/>
                    <a:gd name="connsiteX32" fmla="*/ 654375 w 1004937"/>
                    <a:gd name="connsiteY32" fmla="*/ 939991 h 978139"/>
                    <a:gd name="connsiteX33" fmla="*/ 599606 w 1004937"/>
                    <a:gd name="connsiteY33" fmla="*/ 909034 h 978139"/>
                    <a:gd name="connsiteX34" fmla="*/ 568650 w 1004937"/>
                    <a:gd name="connsiteY34" fmla="*/ 916178 h 978139"/>
                    <a:gd name="connsiteX35" fmla="*/ 490069 w 1004937"/>
                    <a:gd name="connsiteY35" fmla="*/ 978091 h 978139"/>
                    <a:gd name="connsiteX36" fmla="*/ 482711 w 1004937"/>
                    <a:gd name="connsiteY36" fmla="*/ 926313 h 978139"/>
                    <a:gd name="connsiteX37" fmla="*/ 403405 w 1004937"/>
                    <a:gd name="connsiteY37" fmla="*/ 916367 h 978139"/>
                    <a:gd name="connsiteX38" fmla="*/ 328144 w 1004937"/>
                    <a:gd name="connsiteY38" fmla="*/ 863791 h 978139"/>
                    <a:gd name="connsiteX39" fmla="*/ 263850 w 1004937"/>
                    <a:gd name="connsiteY39" fmla="*/ 885222 h 978139"/>
                    <a:gd name="connsiteX40" fmla="*/ 232894 w 1004937"/>
                    <a:gd name="connsiteY40" fmla="*/ 854266 h 978139"/>
                    <a:gd name="connsiteX41" fmla="*/ 220987 w 1004937"/>
                    <a:gd name="connsiteY41" fmla="*/ 818547 h 978139"/>
                    <a:gd name="connsiteX42" fmla="*/ 180506 w 1004937"/>
                    <a:gd name="connsiteY42" fmla="*/ 799497 h 978139"/>
                    <a:gd name="connsiteX43" fmla="*/ 118594 w 1004937"/>
                    <a:gd name="connsiteY43" fmla="*/ 723297 h 978139"/>
                    <a:gd name="connsiteX44" fmla="*/ 80494 w 1004937"/>
                    <a:gd name="connsiteY44" fmla="*/ 628047 h 978139"/>
                    <a:gd name="connsiteX45" fmla="*/ 73350 w 1004937"/>
                    <a:gd name="connsiteY45" fmla="*/ 575659 h 978139"/>
                    <a:gd name="connsiteX46" fmla="*/ 49537 w 1004937"/>
                    <a:gd name="connsiteY46" fmla="*/ 511366 h 978139"/>
                    <a:gd name="connsiteX47" fmla="*/ 1912 w 1004937"/>
                    <a:gd name="connsiteY47" fmla="*/ 392303 h 978139"/>
                    <a:gd name="connsiteX48" fmla="*/ 11437 w 1004937"/>
                    <a:gd name="connsiteY48" fmla="*/ 280384 h 978139"/>
                    <a:gd name="connsiteX49" fmla="*/ 30487 w 1004937"/>
                    <a:gd name="connsiteY49" fmla="*/ 242284 h 978139"/>
                    <a:gd name="connsiteX50" fmla="*/ 16200 w 1004937"/>
                    <a:gd name="connsiteY50" fmla="*/ 187516 h 978139"/>
                    <a:gd name="connsiteX51" fmla="*/ 35250 w 1004937"/>
                    <a:gd name="connsiteY51" fmla="*/ 170847 h 978139"/>
                    <a:gd name="connsiteX52" fmla="*/ 106687 w 1004937"/>
                    <a:gd name="connsiteY52" fmla="*/ 180372 h 978139"/>
                    <a:gd name="connsiteX53" fmla="*/ 118594 w 1004937"/>
                    <a:gd name="connsiteY53" fmla="*/ 187516 h 978139"/>
                    <a:gd name="connsiteX0" fmla="*/ 111450 w 1004937"/>
                    <a:gd name="connsiteY0" fmla="*/ 235707 h 971562"/>
                    <a:gd name="connsiteX1" fmla="*/ 118594 w 1004937"/>
                    <a:gd name="connsiteY1" fmla="*/ 180939 h 971562"/>
                    <a:gd name="connsiteX2" fmla="*/ 99544 w 1004937"/>
                    <a:gd name="connsiteY2" fmla="*/ 116645 h 971562"/>
                    <a:gd name="connsiteX3" fmla="*/ 147344 w 1004937"/>
                    <a:gd name="connsiteY3" fmla="*/ 104954 h 971562"/>
                    <a:gd name="connsiteX4" fmla="*/ 175040 w 1004937"/>
                    <a:gd name="connsiteY4" fmla="*/ 124835 h 971562"/>
                    <a:gd name="connsiteX5" fmla="*/ 185248 w 1004937"/>
                    <a:gd name="connsiteY5" fmla="*/ 125062 h 971562"/>
                    <a:gd name="connsiteX6" fmla="*/ 223369 w 1004937"/>
                    <a:gd name="connsiteY6" fmla="*/ 121407 h 971562"/>
                    <a:gd name="connsiteX7" fmla="*/ 232434 w 1004937"/>
                    <a:gd name="connsiteY7" fmla="*/ 101817 h 971562"/>
                    <a:gd name="connsiteX8" fmla="*/ 288852 w 1004937"/>
                    <a:gd name="connsiteY8" fmla="*/ 37868 h 971562"/>
                    <a:gd name="connsiteX9" fmla="*/ 449672 w 1004937"/>
                    <a:gd name="connsiteY9" fmla="*/ 14184 h 971562"/>
                    <a:gd name="connsiteX10" fmla="*/ 525811 w 1004937"/>
                    <a:gd name="connsiteY10" fmla="*/ 8213 h 971562"/>
                    <a:gd name="connsiteX11" fmla="*/ 622702 w 1004937"/>
                    <a:gd name="connsiteY11" fmla="*/ 25655 h 971562"/>
                    <a:gd name="connsiteX12" fmla="*/ 666222 w 1004937"/>
                    <a:gd name="connsiteY12" fmla="*/ 227 h 971562"/>
                    <a:gd name="connsiteX13" fmla="*/ 703610 w 1004937"/>
                    <a:gd name="connsiteY13" fmla="*/ 43461 h 971562"/>
                    <a:gd name="connsiteX14" fmla="*/ 774734 w 1004937"/>
                    <a:gd name="connsiteY14" fmla="*/ 36645 h 971562"/>
                    <a:gd name="connsiteX15" fmla="*/ 837147 w 1004937"/>
                    <a:gd name="connsiteY15" fmla="*/ 34601 h 971562"/>
                    <a:gd name="connsiteX16" fmla="*/ 889592 w 1004937"/>
                    <a:gd name="connsiteY16" fmla="*/ 44779 h 971562"/>
                    <a:gd name="connsiteX17" fmla="*/ 943340 w 1004937"/>
                    <a:gd name="connsiteY17" fmla="*/ 73423 h 971562"/>
                    <a:gd name="connsiteX18" fmla="*/ 942506 w 1004937"/>
                    <a:gd name="connsiteY18" fmla="*/ 126170 h 971562"/>
                    <a:gd name="connsiteX19" fmla="*/ 942506 w 1004937"/>
                    <a:gd name="connsiteY19" fmla="*/ 185701 h 971562"/>
                    <a:gd name="connsiteX20" fmla="*/ 978225 w 1004937"/>
                    <a:gd name="connsiteY20" fmla="*/ 252376 h 971562"/>
                    <a:gd name="connsiteX21" fmla="*/ 1004419 w 1004937"/>
                    <a:gd name="connsiteY21" fmla="*/ 373820 h 971562"/>
                    <a:gd name="connsiteX22" fmla="*/ 994894 w 1004937"/>
                    <a:gd name="connsiteY22" fmla="*/ 578607 h 971562"/>
                    <a:gd name="connsiteX23" fmla="*/ 985369 w 1004937"/>
                    <a:gd name="connsiteY23" fmla="*/ 616707 h 971562"/>
                    <a:gd name="connsiteX24" fmla="*/ 1002037 w 1004937"/>
                    <a:gd name="connsiteY24" fmla="*/ 661951 h 971562"/>
                    <a:gd name="connsiteX25" fmla="*/ 1000317 w 1004937"/>
                    <a:gd name="connsiteY25" fmla="*/ 701551 h 971562"/>
                    <a:gd name="connsiteX26" fmla="*/ 966709 w 1004937"/>
                    <a:gd name="connsiteY26" fmla="*/ 726598 h 971562"/>
                    <a:gd name="connsiteX27" fmla="*/ 932981 w 1004937"/>
                    <a:gd name="connsiteY27" fmla="*/ 759582 h 971562"/>
                    <a:gd name="connsiteX28" fmla="*/ 880594 w 1004937"/>
                    <a:gd name="connsiteY28" fmla="*/ 766726 h 971562"/>
                    <a:gd name="connsiteX29" fmla="*/ 847256 w 1004937"/>
                    <a:gd name="connsiteY29" fmla="*/ 800064 h 971562"/>
                    <a:gd name="connsiteX30" fmla="*/ 759150 w 1004937"/>
                    <a:gd name="connsiteY30" fmla="*/ 850070 h 971562"/>
                    <a:gd name="connsiteX31" fmla="*/ 694856 w 1004937"/>
                    <a:gd name="connsiteY31" fmla="*/ 919126 h 971562"/>
                    <a:gd name="connsiteX32" fmla="*/ 654375 w 1004937"/>
                    <a:gd name="connsiteY32" fmla="*/ 933414 h 971562"/>
                    <a:gd name="connsiteX33" fmla="*/ 599606 w 1004937"/>
                    <a:gd name="connsiteY33" fmla="*/ 902457 h 971562"/>
                    <a:gd name="connsiteX34" fmla="*/ 568650 w 1004937"/>
                    <a:gd name="connsiteY34" fmla="*/ 909601 h 971562"/>
                    <a:gd name="connsiteX35" fmla="*/ 490069 w 1004937"/>
                    <a:gd name="connsiteY35" fmla="*/ 971514 h 971562"/>
                    <a:gd name="connsiteX36" fmla="*/ 482711 w 1004937"/>
                    <a:gd name="connsiteY36" fmla="*/ 919736 h 971562"/>
                    <a:gd name="connsiteX37" fmla="*/ 403405 w 1004937"/>
                    <a:gd name="connsiteY37" fmla="*/ 909790 h 971562"/>
                    <a:gd name="connsiteX38" fmla="*/ 328144 w 1004937"/>
                    <a:gd name="connsiteY38" fmla="*/ 857214 h 971562"/>
                    <a:gd name="connsiteX39" fmla="*/ 263850 w 1004937"/>
                    <a:gd name="connsiteY39" fmla="*/ 878645 h 971562"/>
                    <a:gd name="connsiteX40" fmla="*/ 232894 w 1004937"/>
                    <a:gd name="connsiteY40" fmla="*/ 847689 h 971562"/>
                    <a:gd name="connsiteX41" fmla="*/ 220987 w 1004937"/>
                    <a:gd name="connsiteY41" fmla="*/ 811970 h 971562"/>
                    <a:gd name="connsiteX42" fmla="*/ 180506 w 1004937"/>
                    <a:gd name="connsiteY42" fmla="*/ 792920 h 971562"/>
                    <a:gd name="connsiteX43" fmla="*/ 118594 w 1004937"/>
                    <a:gd name="connsiteY43" fmla="*/ 716720 h 971562"/>
                    <a:gd name="connsiteX44" fmla="*/ 80494 w 1004937"/>
                    <a:gd name="connsiteY44" fmla="*/ 621470 h 971562"/>
                    <a:gd name="connsiteX45" fmla="*/ 73350 w 1004937"/>
                    <a:gd name="connsiteY45" fmla="*/ 569082 h 971562"/>
                    <a:gd name="connsiteX46" fmla="*/ 49537 w 1004937"/>
                    <a:gd name="connsiteY46" fmla="*/ 504789 h 971562"/>
                    <a:gd name="connsiteX47" fmla="*/ 1912 w 1004937"/>
                    <a:gd name="connsiteY47" fmla="*/ 385726 h 971562"/>
                    <a:gd name="connsiteX48" fmla="*/ 11437 w 1004937"/>
                    <a:gd name="connsiteY48" fmla="*/ 273807 h 971562"/>
                    <a:gd name="connsiteX49" fmla="*/ 30487 w 1004937"/>
                    <a:gd name="connsiteY49" fmla="*/ 235707 h 971562"/>
                    <a:gd name="connsiteX50" fmla="*/ 16200 w 1004937"/>
                    <a:gd name="connsiteY50" fmla="*/ 180939 h 971562"/>
                    <a:gd name="connsiteX51" fmla="*/ 35250 w 1004937"/>
                    <a:gd name="connsiteY51" fmla="*/ 164270 h 971562"/>
                    <a:gd name="connsiteX52" fmla="*/ 106687 w 1004937"/>
                    <a:gd name="connsiteY52" fmla="*/ 173795 h 971562"/>
                    <a:gd name="connsiteX53" fmla="*/ 118594 w 1004937"/>
                    <a:gd name="connsiteY53" fmla="*/ 180939 h 971562"/>
                    <a:gd name="connsiteX0" fmla="*/ 111450 w 1004937"/>
                    <a:gd name="connsiteY0" fmla="*/ 235707 h 971562"/>
                    <a:gd name="connsiteX1" fmla="*/ 118594 w 1004937"/>
                    <a:gd name="connsiteY1" fmla="*/ 180939 h 971562"/>
                    <a:gd name="connsiteX2" fmla="*/ 99544 w 1004937"/>
                    <a:gd name="connsiteY2" fmla="*/ 116645 h 971562"/>
                    <a:gd name="connsiteX3" fmla="*/ 147344 w 1004937"/>
                    <a:gd name="connsiteY3" fmla="*/ 104954 h 971562"/>
                    <a:gd name="connsiteX4" fmla="*/ 175040 w 1004937"/>
                    <a:gd name="connsiteY4" fmla="*/ 124835 h 971562"/>
                    <a:gd name="connsiteX5" fmla="*/ 185248 w 1004937"/>
                    <a:gd name="connsiteY5" fmla="*/ 125062 h 971562"/>
                    <a:gd name="connsiteX6" fmla="*/ 223369 w 1004937"/>
                    <a:gd name="connsiteY6" fmla="*/ 121407 h 971562"/>
                    <a:gd name="connsiteX7" fmla="*/ 232434 w 1004937"/>
                    <a:gd name="connsiteY7" fmla="*/ 101817 h 971562"/>
                    <a:gd name="connsiteX8" fmla="*/ 288852 w 1004937"/>
                    <a:gd name="connsiteY8" fmla="*/ 37868 h 971562"/>
                    <a:gd name="connsiteX9" fmla="*/ 449672 w 1004937"/>
                    <a:gd name="connsiteY9" fmla="*/ 14184 h 971562"/>
                    <a:gd name="connsiteX10" fmla="*/ 525811 w 1004937"/>
                    <a:gd name="connsiteY10" fmla="*/ 8213 h 971562"/>
                    <a:gd name="connsiteX11" fmla="*/ 622702 w 1004937"/>
                    <a:gd name="connsiteY11" fmla="*/ 25655 h 971562"/>
                    <a:gd name="connsiteX12" fmla="*/ 666222 w 1004937"/>
                    <a:gd name="connsiteY12" fmla="*/ 227 h 971562"/>
                    <a:gd name="connsiteX13" fmla="*/ 703610 w 1004937"/>
                    <a:gd name="connsiteY13" fmla="*/ 43461 h 971562"/>
                    <a:gd name="connsiteX14" fmla="*/ 774734 w 1004937"/>
                    <a:gd name="connsiteY14" fmla="*/ 36645 h 971562"/>
                    <a:gd name="connsiteX15" fmla="*/ 816541 w 1004937"/>
                    <a:gd name="connsiteY15" fmla="*/ 66698 h 971562"/>
                    <a:gd name="connsiteX16" fmla="*/ 889592 w 1004937"/>
                    <a:gd name="connsiteY16" fmla="*/ 44779 h 971562"/>
                    <a:gd name="connsiteX17" fmla="*/ 943340 w 1004937"/>
                    <a:gd name="connsiteY17" fmla="*/ 73423 h 971562"/>
                    <a:gd name="connsiteX18" fmla="*/ 942506 w 1004937"/>
                    <a:gd name="connsiteY18" fmla="*/ 126170 h 971562"/>
                    <a:gd name="connsiteX19" fmla="*/ 942506 w 1004937"/>
                    <a:gd name="connsiteY19" fmla="*/ 185701 h 971562"/>
                    <a:gd name="connsiteX20" fmla="*/ 978225 w 1004937"/>
                    <a:gd name="connsiteY20" fmla="*/ 252376 h 971562"/>
                    <a:gd name="connsiteX21" fmla="*/ 1004419 w 1004937"/>
                    <a:gd name="connsiteY21" fmla="*/ 373820 h 971562"/>
                    <a:gd name="connsiteX22" fmla="*/ 994894 w 1004937"/>
                    <a:gd name="connsiteY22" fmla="*/ 578607 h 971562"/>
                    <a:gd name="connsiteX23" fmla="*/ 985369 w 1004937"/>
                    <a:gd name="connsiteY23" fmla="*/ 616707 h 971562"/>
                    <a:gd name="connsiteX24" fmla="*/ 1002037 w 1004937"/>
                    <a:gd name="connsiteY24" fmla="*/ 661951 h 971562"/>
                    <a:gd name="connsiteX25" fmla="*/ 1000317 w 1004937"/>
                    <a:gd name="connsiteY25" fmla="*/ 701551 h 971562"/>
                    <a:gd name="connsiteX26" fmla="*/ 966709 w 1004937"/>
                    <a:gd name="connsiteY26" fmla="*/ 726598 h 971562"/>
                    <a:gd name="connsiteX27" fmla="*/ 932981 w 1004937"/>
                    <a:gd name="connsiteY27" fmla="*/ 759582 h 971562"/>
                    <a:gd name="connsiteX28" fmla="*/ 880594 w 1004937"/>
                    <a:gd name="connsiteY28" fmla="*/ 766726 h 971562"/>
                    <a:gd name="connsiteX29" fmla="*/ 847256 w 1004937"/>
                    <a:gd name="connsiteY29" fmla="*/ 800064 h 971562"/>
                    <a:gd name="connsiteX30" fmla="*/ 759150 w 1004937"/>
                    <a:gd name="connsiteY30" fmla="*/ 850070 h 971562"/>
                    <a:gd name="connsiteX31" fmla="*/ 694856 w 1004937"/>
                    <a:gd name="connsiteY31" fmla="*/ 919126 h 971562"/>
                    <a:gd name="connsiteX32" fmla="*/ 654375 w 1004937"/>
                    <a:gd name="connsiteY32" fmla="*/ 933414 h 971562"/>
                    <a:gd name="connsiteX33" fmla="*/ 599606 w 1004937"/>
                    <a:gd name="connsiteY33" fmla="*/ 902457 h 971562"/>
                    <a:gd name="connsiteX34" fmla="*/ 568650 w 1004937"/>
                    <a:gd name="connsiteY34" fmla="*/ 909601 h 971562"/>
                    <a:gd name="connsiteX35" fmla="*/ 490069 w 1004937"/>
                    <a:gd name="connsiteY35" fmla="*/ 971514 h 971562"/>
                    <a:gd name="connsiteX36" fmla="*/ 482711 w 1004937"/>
                    <a:gd name="connsiteY36" fmla="*/ 919736 h 971562"/>
                    <a:gd name="connsiteX37" fmla="*/ 403405 w 1004937"/>
                    <a:gd name="connsiteY37" fmla="*/ 909790 h 971562"/>
                    <a:gd name="connsiteX38" fmla="*/ 328144 w 1004937"/>
                    <a:gd name="connsiteY38" fmla="*/ 857214 h 971562"/>
                    <a:gd name="connsiteX39" fmla="*/ 263850 w 1004937"/>
                    <a:gd name="connsiteY39" fmla="*/ 878645 h 971562"/>
                    <a:gd name="connsiteX40" fmla="*/ 232894 w 1004937"/>
                    <a:gd name="connsiteY40" fmla="*/ 847689 h 971562"/>
                    <a:gd name="connsiteX41" fmla="*/ 220987 w 1004937"/>
                    <a:gd name="connsiteY41" fmla="*/ 811970 h 971562"/>
                    <a:gd name="connsiteX42" fmla="*/ 180506 w 1004937"/>
                    <a:gd name="connsiteY42" fmla="*/ 792920 h 971562"/>
                    <a:gd name="connsiteX43" fmla="*/ 118594 w 1004937"/>
                    <a:gd name="connsiteY43" fmla="*/ 716720 h 971562"/>
                    <a:gd name="connsiteX44" fmla="*/ 80494 w 1004937"/>
                    <a:gd name="connsiteY44" fmla="*/ 621470 h 971562"/>
                    <a:gd name="connsiteX45" fmla="*/ 73350 w 1004937"/>
                    <a:gd name="connsiteY45" fmla="*/ 569082 h 971562"/>
                    <a:gd name="connsiteX46" fmla="*/ 49537 w 1004937"/>
                    <a:gd name="connsiteY46" fmla="*/ 504789 h 971562"/>
                    <a:gd name="connsiteX47" fmla="*/ 1912 w 1004937"/>
                    <a:gd name="connsiteY47" fmla="*/ 385726 h 971562"/>
                    <a:gd name="connsiteX48" fmla="*/ 11437 w 1004937"/>
                    <a:gd name="connsiteY48" fmla="*/ 273807 h 971562"/>
                    <a:gd name="connsiteX49" fmla="*/ 30487 w 1004937"/>
                    <a:gd name="connsiteY49" fmla="*/ 235707 h 971562"/>
                    <a:gd name="connsiteX50" fmla="*/ 16200 w 1004937"/>
                    <a:gd name="connsiteY50" fmla="*/ 180939 h 971562"/>
                    <a:gd name="connsiteX51" fmla="*/ 35250 w 1004937"/>
                    <a:gd name="connsiteY51" fmla="*/ 164270 h 971562"/>
                    <a:gd name="connsiteX52" fmla="*/ 106687 w 1004937"/>
                    <a:gd name="connsiteY52" fmla="*/ 173795 h 971562"/>
                    <a:gd name="connsiteX53" fmla="*/ 118594 w 1004937"/>
                    <a:gd name="connsiteY53" fmla="*/ 180939 h 971562"/>
                    <a:gd name="connsiteX0" fmla="*/ 111450 w 1004937"/>
                    <a:gd name="connsiteY0" fmla="*/ 235707 h 971562"/>
                    <a:gd name="connsiteX1" fmla="*/ 118594 w 1004937"/>
                    <a:gd name="connsiteY1" fmla="*/ 180939 h 971562"/>
                    <a:gd name="connsiteX2" fmla="*/ 99544 w 1004937"/>
                    <a:gd name="connsiteY2" fmla="*/ 116645 h 971562"/>
                    <a:gd name="connsiteX3" fmla="*/ 147344 w 1004937"/>
                    <a:gd name="connsiteY3" fmla="*/ 104954 h 971562"/>
                    <a:gd name="connsiteX4" fmla="*/ 175040 w 1004937"/>
                    <a:gd name="connsiteY4" fmla="*/ 124835 h 971562"/>
                    <a:gd name="connsiteX5" fmla="*/ 185248 w 1004937"/>
                    <a:gd name="connsiteY5" fmla="*/ 125062 h 971562"/>
                    <a:gd name="connsiteX6" fmla="*/ 223369 w 1004937"/>
                    <a:gd name="connsiteY6" fmla="*/ 121407 h 971562"/>
                    <a:gd name="connsiteX7" fmla="*/ 232434 w 1004937"/>
                    <a:gd name="connsiteY7" fmla="*/ 101817 h 971562"/>
                    <a:gd name="connsiteX8" fmla="*/ 288852 w 1004937"/>
                    <a:gd name="connsiteY8" fmla="*/ 37868 h 971562"/>
                    <a:gd name="connsiteX9" fmla="*/ 449672 w 1004937"/>
                    <a:gd name="connsiteY9" fmla="*/ 14184 h 971562"/>
                    <a:gd name="connsiteX10" fmla="*/ 525811 w 1004937"/>
                    <a:gd name="connsiteY10" fmla="*/ 8213 h 971562"/>
                    <a:gd name="connsiteX11" fmla="*/ 622702 w 1004937"/>
                    <a:gd name="connsiteY11" fmla="*/ 25655 h 971562"/>
                    <a:gd name="connsiteX12" fmla="*/ 666222 w 1004937"/>
                    <a:gd name="connsiteY12" fmla="*/ 227 h 971562"/>
                    <a:gd name="connsiteX13" fmla="*/ 703610 w 1004937"/>
                    <a:gd name="connsiteY13" fmla="*/ 43461 h 971562"/>
                    <a:gd name="connsiteX14" fmla="*/ 774734 w 1004937"/>
                    <a:gd name="connsiteY14" fmla="*/ 36645 h 971562"/>
                    <a:gd name="connsiteX15" fmla="*/ 816541 w 1004937"/>
                    <a:gd name="connsiteY15" fmla="*/ 66698 h 971562"/>
                    <a:gd name="connsiteX16" fmla="*/ 865372 w 1004937"/>
                    <a:gd name="connsiteY16" fmla="*/ 75955 h 971562"/>
                    <a:gd name="connsiteX17" fmla="*/ 943340 w 1004937"/>
                    <a:gd name="connsiteY17" fmla="*/ 73423 h 971562"/>
                    <a:gd name="connsiteX18" fmla="*/ 942506 w 1004937"/>
                    <a:gd name="connsiteY18" fmla="*/ 126170 h 971562"/>
                    <a:gd name="connsiteX19" fmla="*/ 942506 w 1004937"/>
                    <a:gd name="connsiteY19" fmla="*/ 185701 h 971562"/>
                    <a:gd name="connsiteX20" fmla="*/ 978225 w 1004937"/>
                    <a:gd name="connsiteY20" fmla="*/ 252376 h 971562"/>
                    <a:gd name="connsiteX21" fmla="*/ 1004419 w 1004937"/>
                    <a:gd name="connsiteY21" fmla="*/ 373820 h 971562"/>
                    <a:gd name="connsiteX22" fmla="*/ 994894 w 1004937"/>
                    <a:gd name="connsiteY22" fmla="*/ 578607 h 971562"/>
                    <a:gd name="connsiteX23" fmla="*/ 985369 w 1004937"/>
                    <a:gd name="connsiteY23" fmla="*/ 616707 h 971562"/>
                    <a:gd name="connsiteX24" fmla="*/ 1002037 w 1004937"/>
                    <a:gd name="connsiteY24" fmla="*/ 661951 h 971562"/>
                    <a:gd name="connsiteX25" fmla="*/ 1000317 w 1004937"/>
                    <a:gd name="connsiteY25" fmla="*/ 701551 h 971562"/>
                    <a:gd name="connsiteX26" fmla="*/ 966709 w 1004937"/>
                    <a:gd name="connsiteY26" fmla="*/ 726598 h 971562"/>
                    <a:gd name="connsiteX27" fmla="*/ 932981 w 1004937"/>
                    <a:gd name="connsiteY27" fmla="*/ 759582 h 971562"/>
                    <a:gd name="connsiteX28" fmla="*/ 880594 w 1004937"/>
                    <a:gd name="connsiteY28" fmla="*/ 766726 h 971562"/>
                    <a:gd name="connsiteX29" fmla="*/ 847256 w 1004937"/>
                    <a:gd name="connsiteY29" fmla="*/ 800064 h 971562"/>
                    <a:gd name="connsiteX30" fmla="*/ 759150 w 1004937"/>
                    <a:gd name="connsiteY30" fmla="*/ 850070 h 971562"/>
                    <a:gd name="connsiteX31" fmla="*/ 694856 w 1004937"/>
                    <a:gd name="connsiteY31" fmla="*/ 919126 h 971562"/>
                    <a:gd name="connsiteX32" fmla="*/ 654375 w 1004937"/>
                    <a:gd name="connsiteY32" fmla="*/ 933414 h 971562"/>
                    <a:gd name="connsiteX33" fmla="*/ 599606 w 1004937"/>
                    <a:gd name="connsiteY33" fmla="*/ 902457 h 971562"/>
                    <a:gd name="connsiteX34" fmla="*/ 568650 w 1004937"/>
                    <a:gd name="connsiteY34" fmla="*/ 909601 h 971562"/>
                    <a:gd name="connsiteX35" fmla="*/ 490069 w 1004937"/>
                    <a:gd name="connsiteY35" fmla="*/ 971514 h 971562"/>
                    <a:gd name="connsiteX36" fmla="*/ 482711 w 1004937"/>
                    <a:gd name="connsiteY36" fmla="*/ 919736 h 971562"/>
                    <a:gd name="connsiteX37" fmla="*/ 403405 w 1004937"/>
                    <a:gd name="connsiteY37" fmla="*/ 909790 h 971562"/>
                    <a:gd name="connsiteX38" fmla="*/ 328144 w 1004937"/>
                    <a:gd name="connsiteY38" fmla="*/ 857214 h 971562"/>
                    <a:gd name="connsiteX39" fmla="*/ 263850 w 1004937"/>
                    <a:gd name="connsiteY39" fmla="*/ 878645 h 971562"/>
                    <a:gd name="connsiteX40" fmla="*/ 232894 w 1004937"/>
                    <a:gd name="connsiteY40" fmla="*/ 847689 h 971562"/>
                    <a:gd name="connsiteX41" fmla="*/ 220987 w 1004937"/>
                    <a:gd name="connsiteY41" fmla="*/ 811970 h 971562"/>
                    <a:gd name="connsiteX42" fmla="*/ 180506 w 1004937"/>
                    <a:gd name="connsiteY42" fmla="*/ 792920 h 971562"/>
                    <a:gd name="connsiteX43" fmla="*/ 118594 w 1004937"/>
                    <a:gd name="connsiteY43" fmla="*/ 716720 h 971562"/>
                    <a:gd name="connsiteX44" fmla="*/ 80494 w 1004937"/>
                    <a:gd name="connsiteY44" fmla="*/ 621470 h 971562"/>
                    <a:gd name="connsiteX45" fmla="*/ 73350 w 1004937"/>
                    <a:gd name="connsiteY45" fmla="*/ 569082 h 971562"/>
                    <a:gd name="connsiteX46" fmla="*/ 49537 w 1004937"/>
                    <a:gd name="connsiteY46" fmla="*/ 504789 h 971562"/>
                    <a:gd name="connsiteX47" fmla="*/ 1912 w 1004937"/>
                    <a:gd name="connsiteY47" fmla="*/ 385726 h 971562"/>
                    <a:gd name="connsiteX48" fmla="*/ 11437 w 1004937"/>
                    <a:gd name="connsiteY48" fmla="*/ 273807 h 971562"/>
                    <a:gd name="connsiteX49" fmla="*/ 30487 w 1004937"/>
                    <a:gd name="connsiteY49" fmla="*/ 235707 h 971562"/>
                    <a:gd name="connsiteX50" fmla="*/ 16200 w 1004937"/>
                    <a:gd name="connsiteY50" fmla="*/ 180939 h 971562"/>
                    <a:gd name="connsiteX51" fmla="*/ 35250 w 1004937"/>
                    <a:gd name="connsiteY51" fmla="*/ 164270 h 971562"/>
                    <a:gd name="connsiteX52" fmla="*/ 106687 w 1004937"/>
                    <a:gd name="connsiteY52" fmla="*/ 173795 h 971562"/>
                    <a:gd name="connsiteX53" fmla="*/ 118594 w 1004937"/>
                    <a:gd name="connsiteY53" fmla="*/ 180939 h 971562"/>
                    <a:gd name="connsiteX0" fmla="*/ 111450 w 1004937"/>
                    <a:gd name="connsiteY0" fmla="*/ 235707 h 971562"/>
                    <a:gd name="connsiteX1" fmla="*/ 118594 w 1004937"/>
                    <a:gd name="connsiteY1" fmla="*/ 180939 h 971562"/>
                    <a:gd name="connsiteX2" fmla="*/ 99544 w 1004937"/>
                    <a:gd name="connsiteY2" fmla="*/ 116645 h 971562"/>
                    <a:gd name="connsiteX3" fmla="*/ 147344 w 1004937"/>
                    <a:gd name="connsiteY3" fmla="*/ 104954 h 971562"/>
                    <a:gd name="connsiteX4" fmla="*/ 175040 w 1004937"/>
                    <a:gd name="connsiteY4" fmla="*/ 124835 h 971562"/>
                    <a:gd name="connsiteX5" fmla="*/ 185248 w 1004937"/>
                    <a:gd name="connsiteY5" fmla="*/ 125062 h 971562"/>
                    <a:gd name="connsiteX6" fmla="*/ 223369 w 1004937"/>
                    <a:gd name="connsiteY6" fmla="*/ 121407 h 971562"/>
                    <a:gd name="connsiteX7" fmla="*/ 232434 w 1004937"/>
                    <a:gd name="connsiteY7" fmla="*/ 101817 h 971562"/>
                    <a:gd name="connsiteX8" fmla="*/ 288852 w 1004937"/>
                    <a:gd name="connsiteY8" fmla="*/ 37868 h 971562"/>
                    <a:gd name="connsiteX9" fmla="*/ 449672 w 1004937"/>
                    <a:gd name="connsiteY9" fmla="*/ 14184 h 971562"/>
                    <a:gd name="connsiteX10" fmla="*/ 525811 w 1004937"/>
                    <a:gd name="connsiteY10" fmla="*/ 8213 h 971562"/>
                    <a:gd name="connsiteX11" fmla="*/ 622702 w 1004937"/>
                    <a:gd name="connsiteY11" fmla="*/ 25655 h 971562"/>
                    <a:gd name="connsiteX12" fmla="*/ 666222 w 1004937"/>
                    <a:gd name="connsiteY12" fmla="*/ 227 h 971562"/>
                    <a:gd name="connsiteX13" fmla="*/ 703610 w 1004937"/>
                    <a:gd name="connsiteY13" fmla="*/ 43461 h 971562"/>
                    <a:gd name="connsiteX14" fmla="*/ 774734 w 1004937"/>
                    <a:gd name="connsiteY14" fmla="*/ 36645 h 971562"/>
                    <a:gd name="connsiteX15" fmla="*/ 816541 w 1004937"/>
                    <a:gd name="connsiteY15" fmla="*/ 66698 h 971562"/>
                    <a:gd name="connsiteX16" fmla="*/ 865372 w 1004937"/>
                    <a:gd name="connsiteY16" fmla="*/ 75955 h 971562"/>
                    <a:gd name="connsiteX17" fmla="*/ 911894 w 1004937"/>
                    <a:gd name="connsiteY17" fmla="*/ 102763 h 971562"/>
                    <a:gd name="connsiteX18" fmla="*/ 942506 w 1004937"/>
                    <a:gd name="connsiteY18" fmla="*/ 126170 h 971562"/>
                    <a:gd name="connsiteX19" fmla="*/ 942506 w 1004937"/>
                    <a:gd name="connsiteY19" fmla="*/ 185701 h 971562"/>
                    <a:gd name="connsiteX20" fmla="*/ 978225 w 1004937"/>
                    <a:gd name="connsiteY20" fmla="*/ 252376 h 971562"/>
                    <a:gd name="connsiteX21" fmla="*/ 1004419 w 1004937"/>
                    <a:gd name="connsiteY21" fmla="*/ 373820 h 971562"/>
                    <a:gd name="connsiteX22" fmla="*/ 994894 w 1004937"/>
                    <a:gd name="connsiteY22" fmla="*/ 578607 h 971562"/>
                    <a:gd name="connsiteX23" fmla="*/ 985369 w 1004937"/>
                    <a:gd name="connsiteY23" fmla="*/ 616707 h 971562"/>
                    <a:gd name="connsiteX24" fmla="*/ 1002037 w 1004937"/>
                    <a:gd name="connsiteY24" fmla="*/ 661951 h 971562"/>
                    <a:gd name="connsiteX25" fmla="*/ 1000317 w 1004937"/>
                    <a:gd name="connsiteY25" fmla="*/ 701551 h 971562"/>
                    <a:gd name="connsiteX26" fmla="*/ 966709 w 1004937"/>
                    <a:gd name="connsiteY26" fmla="*/ 726598 h 971562"/>
                    <a:gd name="connsiteX27" fmla="*/ 932981 w 1004937"/>
                    <a:gd name="connsiteY27" fmla="*/ 759582 h 971562"/>
                    <a:gd name="connsiteX28" fmla="*/ 880594 w 1004937"/>
                    <a:gd name="connsiteY28" fmla="*/ 766726 h 971562"/>
                    <a:gd name="connsiteX29" fmla="*/ 847256 w 1004937"/>
                    <a:gd name="connsiteY29" fmla="*/ 800064 h 971562"/>
                    <a:gd name="connsiteX30" fmla="*/ 759150 w 1004937"/>
                    <a:gd name="connsiteY30" fmla="*/ 850070 h 971562"/>
                    <a:gd name="connsiteX31" fmla="*/ 694856 w 1004937"/>
                    <a:gd name="connsiteY31" fmla="*/ 919126 h 971562"/>
                    <a:gd name="connsiteX32" fmla="*/ 654375 w 1004937"/>
                    <a:gd name="connsiteY32" fmla="*/ 933414 h 971562"/>
                    <a:gd name="connsiteX33" fmla="*/ 599606 w 1004937"/>
                    <a:gd name="connsiteY33" fmla="*/ 902457 h 971562"/>
                    <a:gd name="connsiteX34" fmla="*/ 568650 w 1004937"/>
                    <a:gd name="connsiteY34" fmla="*/ 909601 h 971562"/>
                    <a:gd name="connsiteX35" fmla="*/ 490069 w 1004937"/>
                    <a:gd name="connsiteY35" fmla="*/ 971514 h 971562"/>
                    <a:gd name="connsiteX36" fmla="*/ 482711 w 1004937"/>
                    <a:gd name="connsiteY36" fmla="*/ 919736 h 971562"/>
                    <a:gd name="connsiteX37" fmla="*/ 403405 w 1004937"/>
                    <a:gd name="connsiteY37" fmla="*/ 909790 h 971562"/>
                    <a:gd name="connsiteX38" fmla="*/ 328144 w 1004937"/>
                    <a:gd name="connsiteY38" fmla="*/ 857214 h 971562"/>
                    <a:gd name="connsiteX39" fmla="*/ 263850 w 1004937"/>
                    <a:gd name="connsiteY39" fmla="*/ 878645 h 971562"/>
                    <a:gd name="connsiteX40" fmla="*/ 232894 w 1004937"/>
                    <a:gd name="connsiteY40" fmla="*/ 847689 h 971562"/>
                    <a:gd name="connsiteX41" fmla="*/ 220987 w 1004937"/>
                    <a:gd name="connsiteY41" fmla="*/ 811970 h 971562"/>
                    <a:gd name="connsiteX42" fmla="*/ 180506 w 1004937"/>
                    <a:gd name="connsiteY42" fmla="*/ 792920 h 971562"/>
                    <a:gd name="connsiteX43" fmla="*/ 118594 w 1004937"/>
                    <a:gd name="connsiteY43" fmla="*/ 716720 h 971562"/>
                    <a:gd name="connsiteX44" fmla="*/ 80494 w 1004937"/>
                    <a:gd name="connsiteY44" fmla="*/ 621470 h 971562"/>
                    <a:gd name="connsiteX45" fmla="*/ 73350 w 1004937"/>
                    <a:gd name="connsiteY45" fmla="*/ 569082 h 971562"/>
                    <a:gd name="connsiteX46" fmla="*/ 49537 w 1004937"/>
                    <a:gd name="connsiteY46" fmla="*/ 504789 h 971562"/>
                    <a:gd name="connsiteX47" fmla="*/ 1912 w 1004937"/>
                    <a:gd name="connsiteY47" fmla="*/ 385726 h 971562"/>
                    <a:gd name="connsiteX48" fmla="*/ 11437 w 1004937"/>
                    <a:gd name="connsiteY48" fmla="*/ 273807 h 971562"/>
                    <a:gd name="connsiteX49" fmla="*/ 30487 w 1004937"/>
                    <a:gd name="connsiteY49" fmla="*/ 235707 h 971562"/>
                    <a:gd name="connsiteX50" fmla="*/ 16200 w 1004937"/>
                    <a:gd name="connsiteY50" fmla="*/ 180939 h 971562"/>
                    <a:gd name="connsiteX51" fmla="*/ 35250 w 1004937"/>
                    <a:gd name="connsiteY51" fmla="*/ 164270 h 971562"/>
                    <a:gd name="connsiteX52" fmla="*/ 106687 w 1004937"/>
                    <a:gd name="connsiteY52" fmla="*/ 173795 h 971562"/>
                    <a:gd name="connsiteX53" fmla="*/ 118594 w 1004937"/>
                    <a:gd name="connsiteY53" fmla="*/ 180939 h 97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04937" h="971562">
                      <a:moveTo>
                        <a:pt x="111450" y="235707"/>
                      </a:moveTo>
                      <a:cubicBezTo>
                        <a:pt x="116014" y="218245"/>
                        <a:pt x="120578" y="200783"/>
                        <a:pt x="118594" y="180939"/>
                      </a:cubicBezTo>
                      <a:cubicBezTo>
                        <a:pt x="116610" y="161095"/>
                        <a:pt x="94752" y="129309"/>
                        <a:pt x="99544" y="116645"/>
                      </a:cubicBezTo>
                      <a:cubicBezTo>
                        <a:pt x="104336" y="103981"/>
                        <a:pt x="134761" y="103589"/>
                        <a:pt x="147344" y="104954"/>
                      </a:cubicBezTo>
                      <a:cubicBezTo>
                        <a:pt x="159927" y="106319"/>
                        <a:pt x="168723" y="121484"/>
                        <a:pt x="175040" y="124835"/>
                      </a:cubicBezTo>
                      <a:cubicBezTo>
                        <a:pt x="181357" y="128186"/>
                        <a:pt x="177193" y="125633"/>
                        <a:pt x="185248" y="125062"/>
                      </a:cubicBezTo>
                      <a:cubicBezTo>
                        <a:pt x="193303" y="124491"/>
                        <a:pt x="215505" y="125281"/>
                        <a:pt x="223369" y="121407"/>
                      </a:cubicBezTo>
                      <a:cubicBezTo>
                        <a:pt x="231233" y="117533"/>
                        <a:pt x="221520" y="115740"/>
                        <a:pt x="232434" y="101817"/>
                      </a:cubicBezTo>
                      <a:cubicBezTo>
                        <a:pt x="243348" y="87894"/>
                        <a:pt x="252646" y="52473"/>
                        <a:pt x="288852" y="37868"/>
                      </a:cubicBezTo>
                      <a:cubicBezTo>
                        <a:pt x="325058" y="23263"/>
                        <a:pt x="410179" y="19126"/>
                        <a:pt x="449672" y="14184"/>
                      </a:cubicBezTo>
                      <a:cubicBezTo>
                        <a:pt x="489165" y="9242"/>
                        <a:pt x="496973" y="6301"/>
                        <a:pt x="525811" y="8213"/>
                      </a:cubicBezTo>
                      <a:cubicBezTo>
                        <a:pt x="554649" y="10125"/>
                        <a:pt x="599300" y="26986"/>
                        <a:pt x="622702" y="25655"/>
                      </a:cubicBezTo>
                      <a:cubicBezTo>
                        <a:pt x="646104" y="24324"/>
                        <a:pt x="652737" y="-2741"/>
                        <a:pt x="666222" y="227"/>
                      </a:cubicBezTo>
                      <a:cubicBezTo>
                        <a:pt x="679707" y="3195"/>
                        <a:pt x="685525" y="37391"/>
                        <a:pt x="703610" y="43461"/>
                      </a:cubicBezTo>
                      <a:cubicBezTo>
                        <a:pt x="721695" y="49531"/>
                        <a:pt x="755912" y="32772"/>
                        <a:pt x="774734" y="36645"/>
                      </a:cubicBezTo>
                      <a:cubicBezTo>
                        <a:pt x="793556" y="40518"/>
                        <a:pt x="801435" y="60146"/>
                        <a:pt x="816541" y="66698"/>
                      </a:cubicBezTo>
                      <a:cubicBezTo>
                        <a:pt x="831647" y="73250"/>
                        <a:pt x="849480" y="69944"/>
                        <a:pt x="865372" y="75955"/>
                      </a:cubicBezTo>
                      <a:cubicBezTo>
                        <a:pt x="881264" y="81966"/>
                        <a:pt x="899038" y="94394"/>
                        <a:pt x="911894" y="102763"/>
                      </a:cubicBezTo>
                      <a:cubicBezTo>
                        <a:pt x="924750" y="111132"/>
                        <a:pt x="937404" y="112347"/>
                        <a:pt x="942506" y="126170"/>
                      </a:cubicBezTo>
                      <a:cubicBezTo>
                        <a:pt x="947608" y="139993"/>
                        <a:pt x="936553" y="164667"/>
                        <a:pt x="942506" y="185701"/>
                      </a:cubicBezTo>
                      <a:cubicBezTo>
                        <a:pt x="948459" y="206735"/>
                        <a:pt x="967906" y="221023"/>
                        <a:pt x="978225" y="252376"/>
                      </a:cubicBezTo>
                      <a:cubicBezTo>
                        <a:pt x="988544" y="283729"/>
                        <a:pt x="1001641" y="319448"/>
                        <a:pt x="1004419" y="373820"/>
                      </a:cubicBezTo>
                      <a:cubicBezTo>
                        <a:pt x="1007197" y="428192"/>
                        <a:pt x="998069" y="538126"/>
                        <a:pt x="994894" y="578607"/>
                      </a:cubicBezTo>
                      <a:cubicBezTo>
                        <a:pt x="991719" y="619088"/>
                        <a:pt x="984179" y="602816"/>
                        <a:pt x="985369" y="616707"/>
                      </a:cubicBezTo>
                      <a:cubicBezTo>
                        <a:pt x="986559" y="630598"/>
                        <a:pt x="999546" y="647810"/>
                        <a:pt x="1002037" y="661951"/>
                      </a:cubicBezTo>
                      <a:cubicBezTo>
                        <a:pt x="1004528" y="676092"/>
                        <a:pt x="1006205" y="690777"/>
                        <a:pt x="1000317" y="701551"/>
                      </a:cubicBezTo>
                      <a:cubicBezTo>
                        <a:pt x="994429" y="712325"/>
                        <a:pt x="977932" y="716926"/>
                        <a:pt x="966709" y="726598"/>
                      </a:cubicBezTo>
                      <a:cubicBezTo>
                        <a:pt x="955486" y="736270"/>
                        <a:pt x="947334" y="752894"/>
                        <a:pt x="932981" y="759582"/>
                      </a:cubicBezTo>
                      <a:cubicBezTo>
                        <a:pt x="918629" y="766270"/>
                        <a:pt x="894881" y="759979"/>
                        <a:pt x="880594" y="766726"/>
                      </a:cubicBezTo>
                      <a:cubicBezTo>
                        <a:pt x="866307" y="773473"/>
                        <a:pt x="867497" y="786173"/>
                        <a:pt x="847256" y="800064"/>
                      </a:cubicBezTo>
                      <a:cubicBezTo>
                        <a:pt x="827015" y="813955"/>
                        <a:pt x="784550" y="830226"/>
                        <a:pt x="759150" y="850070"/>
                      </a:cubicBezTo>
                      <a:cubicBezTo>
                        <a:pt x="733750" y="869914"/>
                        <a:pt x="712318" y="905235"/>
                        <a:pt x="694856" y="919126"/>
                      </a:cubicBezTo>
                      <a:cubicBezTo>
                        <a:pt x="677394" y="933017"/>
                        <a:pt x="670250" y="936192"/>
                        <a:pt x="654375" y="933414"/>
                      </a:cubicBezTo>
                      <a:cubicBezTo>
                        <a:pt x="638500" y="930636"/>
                        <a:pt x="613893" y="906426"/>
                        <a:pt x="599606" y="902457"/>
                      </a:cubicBezTo>
                      <a:cubicBezTo>
                        <a:pt x="585319" y="898488"/>
                        <a:pt x="586906" y="898092"/>
                        <a:pt x="568650" y="909601"/>
                      </a:cubicBezTo>
                      <a:cubicBezTo>
                        <a:pt x="550394" y="921110"/>
                        <a:pt x="504392" y="969825"/>
                        <a:pt x="490069" y="971514"/>
                      </a:cubicBezTo>
                      <a:cubicBezTo>
                        <a:pt x="475746" y="973203"/>
                        <a:pt x="497155" y="930023"/>
                        <a:pt x="482711" y="919736"/>
                      </a:cubicBezTo>
                      <a:cubicBezTo>
                        <a:pt x="468267" y="909449"/>
                        <a:pt x="429166" y="920210"/>
                        <a:pt x="403405" y="909790"/>
                      </a:cubicBezTo>
                      <a:cubicBezTo>
                        <a:pt x="377644" y="899370"/>
                        <a:pt x="351403" y="862405"/>
                        <a:pt x="328144" y="857214"/>
                      </a:cubicBezTo>
                      <a:cubicBezTo>
                        <a:pt x="304885" y="852023"/>
                        <a:pt x="279725" y="880233"/>
                        <a:pt x="263850" y="878645"/>
                      </a:cubicBezTo>
                      <a:cubicBezTo>
                        <a:pt x="247975" y="877058"/>
                        <a:pt x="240038" y="858801"/>
                        <a:pt x="232894" y="847689"/>
                      </a:cubicBezTo>
                      <a:cubicBezTo>
                        <a:pt x="225750" y="836577"/>
                        <a:pt x="229718" y="821098"/>
                        <a:pt x="220987" y="811970"/>
                      </a:cubicBezTo>
                      <a:cubicBezTo>
                        <a:pt x="212256" y="802842"/>
                        <a:pt x="197571" y="808795"/>
                        <a:pt x="180506" y="792920"/>
                      </a:cubicBezTo>
                      <a:cubicBezTo>
                        <a:pt x="163441" y="777045"/>
                        <a:pt x="135263" y="745295"/>
                        <a:pt x="118594" y="716720"/>
                      </a:cubicBezTo>
                      <a:cubicBezTo>
                        <a:pt x="101925" y="688145"/>
                        <a:pt x="88035" y="646076"/>
                        <a:pt x="80494" y="621470"/>
                      </a:cubicBezTo>
                      <a:cubicBezTo>
                        <a:pt x="72953" y="596864"/>
                        <a:pt x="78510" y="588529"/>
                        <a:pt x="73350" y="569082"/>
                      </a:cubicBezTo>
                      <a:cubicBezTo>
                        <a:pt x="68190" y="549635"/>
                        <a:pt x="61443" y="535348"/>
                        <a:pt x="49537" y="504789"/>
                      </a:cubicBezTo>
                      <a:cubicBezTo>
                        <a:pt x="37631" y="474230"/>
                        <a:pt x="8262" y="424223"/>
                        <a:pt x="1912" y="385726"/>
                      </a:cubicBezTo>
                      <a:cubicBezTo>
                        <a:pt x="-4438" y="347229"/>
                        <a:pt x="6675" y="298810"/>
                        <a:pt x="11437" y="273807"/>
                      </a:cubicBezTo>
                      <a:cubicBezTo>
                        <a:pt x="16199" y="248804"/>
                        <a:pt x="29693" y="251185"/>
                        <a:pt x="30487" y="235707"/>
                      </a:cubicBezTo>
                      <a:cubicBezTo>
                        <a:pt x="31281" y="220229"/>
                        <a:pt x="15406" y="192845"/>
                        <a:pt x="16200" y="180939"/>
                      </a:cubicBezTo>
                      <a:cubicBezTo>
                        <a:pt x="16994" y="169033"/>
                        <a:pt x="20169" y="165461"/>
                        <a:pt x="35250" y="164270"/>
                      </a:cubicBezTo>
                      <a:cubicBezTo>
                        <a:pt x="50331" y="163079"/>
                        <a:pt x="92796" y="171017"/>
                        <a:pt x="106687" y="173795"/>
                      </a:cubicBezTo>
                      <a:cubicBezTo>
                        <a:pt x="120578" y="176573"/>
                        <a:pt x="119586" y="178756"/>
                        <a:pt x="118594" y="180939"/>
                      </a:cubicBezTo>
                    </a:path>
                  </a:pathLst>
                </a:custGeom>
                <a:gradFill>
                  <a:gsLst>
                    <a:gs pos="0">
                      <a:schemeClr val="accent6">
                        <a:lumMod val="60000"/>
                        <a:lumOff val="40000"/>
                      </a:schemeClr>
                    </a:gs>
                    <a:gs pos="79000">
                      <a:schemeClr val="accent1"/>
                    </a:gs>
                  </a:gsLst>
                  <a:lin ang="5400000" scaled="1"/>
                </a:gradFill>
                <a:ln w="28575" cap="flat" cmpd="sng" algn="ctr">
                  <a:solidFill>
                    <a:schemeClr val="accent6"/>
                  </a:solidFill>
                  <a:prstDash val="solid"/>
                  <a:round/>
                  <a:headEnd type="none" w="med" len="med"/>
                  <a:tailEnd type="none" w="med" len="med"/>
                </a:ln>
                <a:effectLst/>
              </p:spPr>
              <p:txBody>
                <a:bodyPr anchor="ctr"/>
                <a:lstStyle>
                  <a:defPPr>
                    <a:defRPr lang="en-US"/>
                  </a:defPPr>
                  <a:lvl1pPr algn="l" rtl="0" eaLnBrk="0" fontAlgn="base" hangingPunct="0">
                    <a:spcBef>
                      <a:spcPct val="0"/>
                    </a:spcBef>
                    <a:spcAft>
                      <a:spcPct val="0"/>
                    </a:spcAft>
                    <a:defRPr kern="1200">
                      <a:solidFill>
                        <a:schemeClr val="tx1"/>
                      </a:solidFill>
                      <a:latin typeface="Arial" pitchFamily="34" charset="0"/>
                      <a:ea typeface="+mn-ea"/>
                      <a:cs typeface="Arial" pitchFamily="34" charset="0"/>
                    </a:defRPr>
                  </a:lvl1pPr>
                  <a:lvl2pPr marL="457200" algn="l" rtl="0" eaLnBrk="0" fontAlgn="base" hangingPunct="0">
                    <a:spcBef>
                      <a:spcPct val="0"/>
                    </a:spcBef>
                    <a:spcAft>
                      <a:spcPct val="0"/>
                    </a:spcAft>
                    <a:defRPr kern="1200">
                      <a:solidFill>
                        <a:schemeClr val="tx1"/>
                      </a:solidFill>
                      <a:latin typeface="Arial" pitchFamily="34" charset="0"/>
                      <a:ea typeface="+mn-ea"/>
                      <a:cs typeface="Arial" pitchFamily="34" charset="0"/>
                    </a:defRPr>
                  </a:lvl2pPr>
                  <a:lvl3pPr marL="914400" algn="l" rtl="0" eaLnBrk="0" fontAlgn="base" hangingPunct="0">
                    <a:spcBef>
                      <a:spcPct val="0"/>
                    </a:spcBef>
                    <a:spcAft>
                      <a:spcPct val="0"/>
                    </a:spcAft>
                    <a:defRPr kern="1200">
                      <a:solidFill>
                        <a:schemeClr val="tx1"/>
                      </a:solidFill>
                      <a:latin typeface="Arial" pitchFamily="34" charset="0"/>
                      <a:ea typeface="+mn-ea"/>
                      <a:cs typeface="Arial" pitchFamily="34" charset="0"/>
                    </a:defRPr>
                  </a:lvl3pPr>
                  <a:lvl4pPr marL="1371600" algn="l" rtl="0" eaLnBrk="0" fontAlgn="base" hangingPunct="0">
                    <a:spcBef>
                      <a:spcPct val="0"/>
                    </a:spcBef>
                    <a:spcAft>
                      <a:spcPct val="0"/>
                    </a:spcAft>
                    <a:defRPr kern="1200">
                      <a:solidFill>
                        <a:schemeClr val="tx1"/>
                      </a:solidFill>
                      <a:latin typeface="Arial" pitchFamily="34" charset="0"/>
                      <a:ea typeface="+mn-ea"/>
                      <a:cs typeface="Arial" pitchFamily="34" charset="0"/>
                    </a:defRPr>
                  </a:lvl4pPr>
                  <a:lvl5pPr marL="1828800" algn="l" rtl="0" eaLnBrk="0" fontAlgn="base" hangingPunct="0">
                    <a:spcBef>
                      <a:spcPct val="0"/>
                    </a:spcBef>
                    <a:spcAft>
                      <a:spcPct val="0"/>
                    </a:spcAft>
                    <a:defRPr kern="1200">
                      <a:solidFill>
                        <a:schemeClr val="tx1"/>
                      </a:solidFill>
                      <a:latin typeface="Arial" pitchFamily="34" charset="0"/>
                      <a:ea typeface="+mn-ea"/>
                      <a:cs typeface="Arial" pitchFamily="34" charset="0"/>
                    </a:defRPr>
                  </a:lvl5pPr>
                  <a:lvl6pPr marL="2286000" algn="l" defTabSz="914400" rtl="0" eaLnBrk="1" latinLnBrk="0" hangingPunct="1">
                    <a:defRPr kern="1200">
                      <a:solidFill>
                        <a:schemeClr val="tx1"/>
                      </a:solidFill>
                      <a:latin typeface="Arial" pitchFamily="34" charset="0"/>
                      <a:ea typeface="+mn-ea"/>
                      <a:cs typeface="Arial" pitchFamily="34" charset="0"/>
                    </a:defRPr>
                  </a:lvl6pPr>
                  <a:lvl7pPr marL="2743200" algn="l" defTabSz="914400" rtl="0" eaLnBrk="1" latinLnBrk="0" hangingPunct="1">
                    <a:defRPr kern="1200">
                      <a:solidFill>
                        <a:schemeClr val="tx1"/>
                      </a:solidFill>
                      <a:latin typeface="Arial" pitchFamily="34" charset="0"/>
                      <a:ea typeface="+mn-ea"/>
                      <a:cs typeface="Arial" pitchFamily="34" charset="0"/>
                    </a:defRPr>
                  </a:lvl7pPr>
                  <a:lvl8pPr marL="3200400" algn="l" defTabSz="914400" rtl="0" eaLnBrk="1" latinLnBrk="0" hangingPunct="1">
                    <a:defRPr kern="1200">
                      <a:solidFill>
                        <a:schemeClr val="tx1"/>
                      </a:solidFill>
                      <a:latin typeface="Arial" pitchFamily="34" charset="0"/>
                      <a:ea typeface="+mn-ea"/>
                      <a:cs typeface="Arial" pitchFamily="34" charset="0"/>
                    </a:defRPr>
                  </a:lvl8pPr>
                  <a:lvl9pPr marL="3657600" algn="l" defTabSz="914400" rtl="0" eaLnBrk="1" latinLnBrk="0" hangingPunct="1">
                    <a:defRPr kern="1200">
                      <a:solidFill>
                        <a:schemeClr val="tx1"/>
                      </a:solidFill>
                      <a:latin typeface="Arial" pitchFamily="34" charset="0"/>
                      <a:ea typeface="+mn-ea"/>
                      <a:cs typeface="Arial"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63" name="Freeform 16">
                  <a:extLst>
                    <a:ext uri="{FF2B5EF4-FFF2-40B4-BE49-F238E27FC236}">
                      <a16:creationId xmlns:a16="http://schemas.microsoft.com/office/drawing/2014/main" id="{EF945223-3020-4A78-BE1E-7C12EC997FB8}"/>
                    </a:ext>
                  </a:extLst>
                </p:cNvPr>
                <p:cNvSpPr/>
                <p:nvPr/>
              </p:nvSpPr>
              <p:spPr bwMode="auto">
                <a:xfrm rot="10826409">
                  <a:off x="2321329" y="3515229"/>
                  <a:ext cx="908813" cy="741925"/>
                </a:xfrm>
                <a:custGeom>
                  <a:avLst/>
                  <a:gdLst>
                    <a:gd name="connsiteX0" fmla="*/ 7937 w 497682"/>
                    <a:gd name="connsiteY0" fmla="*/ 321071 h 502841"/>
                    <a:gd name="connsiteX1" fmla="*/ 22225 w 497682"/>
                    <a:gd name="connsiteY1" fmla="*/ 173434 h 502841"/>
                    <a:gd name="connsiteX2" fmla="*/ 141287 w 497682"/>
                    <a:gd name="connsiteY2" fmla="*/ 42465 h 502841"/>
                    <a:gd name="connsiteX3" fmla="*/ 250825 w 497682"/>
                    <a:gd name="connsiteY3" fmla="*/ 1984 h 502841"/>
                    <a:gd name="connsiteX4" fmla="*/ 372269 w 497682"/>
                    <a:gd name="connsiteY4" fmla="*/ 30559 h 502841"/>
                    <a:gd name="connsiteX5" fmla="*/ 453231 w 497682"/>
                    <a:gd name="connsiteY5" fmla="*/ 128190 h 502841"/>
                    <a:gd name="connsiteX6" fmla="*/ 496094 w 497682"/>
                    <a:gd name="connsiteY6" fmla="*/ 244871 h 502841"/>
                    <a:gd name="connsiteX7" fmla="*/ 443706 w 497682"/>
                    <a:gd name="connsiteY7" fmla="*/ 382984 h 502841"/>
                    <a:gd name="connsiteX8" fmla="*/ 336550 w 497682"/>
                    <a:gd name="connsiteY8" fmla="*/ 471090 h 502841"/>
                    <a:gd name="connsiteX9" fmla="*/ 210344 w 497682"/>
                    <a:gd name="connsiteY9" fmla="*/ 494903 h 502841"/>
                    <a:gd name="connsiteX10" fmla="*/ 53181 w 497682"/>
                    <a:gd name="connsiteY10" fmla="*/ 423465 h 502841"/>
                    <a:gd name="connsiteX11" fmla="*/ 7937 w 497682"/>
                    <a:gd name="connsiteY11" fmla="*/ 321071 h 502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7682" h="502841">
                      <a:moveTo>
                        <a:pt x="7937" y="321071"/>
                      </a:moveTo>
                      <a:cubicBezTo>
                        <a:pt x="2778" y="279399"/>
                        <a:pt x="0" y="219868"/>
                        <a:pt x="22225" y="173434"/>
                      </a:cubicBezTo>
                      <a:cubicBezTo>
                        <a:pt x="44450" y="127000"/>
                        <a:pt x="103187" y="71040"/>
                        <a:pt x="141287" y="42465"/>
                      </a:cubicBezTo>
                      <a:cubicBezTo>
                        <a:pt x="179387" y="13890"/>
                        <a:pt x="212328" y="3968"/>
                        <a:pt x="250825" y="1984"/>
                      </a:cubicBezTo>
                      <a:cubicBezTo>
                        <a:pt x="289322" y="0"/>
                        <a:pt x="338535" y="9525"/>
                        <a:pt x="372269" y="30559"/>
                      </a:cubicBezTo>
                      <a:cubicBezTo>
                        <a:pt x="406003" y="51593"/>
                        <a:pt x="432594" y="92471"/>
                        <a:pt x="453231" y="128190"/>
                      </a:cubicBezTo>
                      <a:cubicBezTo>
                        <a:pt x="473869" y="163909"/>
                        <a:pt x="497682" y="202405"/>
                        <a:pt x="496094" y="244871"/>
                      </a:cubicBezTo>
                      <a:cubicBezTo>
                        <a:pt x="494507" y="287337"/>
                        <a:pt x="470297" y="345281"/>
                        <a:pt x="443706" y="382984"/>
                      </a:cubicBezTo>
                      <a:cubicBezTo>
                        <a:pt x="417115" y="420687"/>
                        <a:pt x="375444" y="452437"/>
                        <a:pt x="336550" y="471090"/>
                      </a:cubicBezTo>
                      <a:cubicBezTo>
                        <a:pt x="297656" y="489743"/>
                        <a:pt x="257572" y="502841"/>
                        <a:pt x="210344" y="494903"/>
                      </a:cubicBezTo>
                      <a:cubicBezTo>
                        <a:pt x="163116" y="486965"/>
                        <a:pt x="87709" y="454024"/>
                        <a:pt x="53181" y="423465"/>
                      </a:cubicBezTo>
                      <a:cubicBezTo>
                        <a:pt x="18653" y="392906"/>
                        <a:pt x="13096" y="362743"/>
                        <a:pt x="7937" y="321071"/>
                      </a:cubicBezTo>
                      <a:close/>
                    </a:path>
                  </a:pathLst>
                </a:custGeom>
                <a:gradFill flip="none" rotWithShape="1">
                  <a:gsLst>
                    <a:gs pos="16000">
                      <a:schemeClr val="accent1"/>
                    </a:gs>
                    <a:gs pos="100000">
                      <a:schemeClr val="accent6">
                        <a:lumMod val="40000"/>
                        <a:lumOff val="60000"/>
                      </a:schemeClr>
                    </a:gs>
                  </a:gsLst>
                  <a:path path="circle">
                    <a:fillToRect l="50000" t="50000" r="50000" b="50000"/>
                  </a:path>
                  <a:tileRect/>
                </a:gradFill>
                <a:ln w="12700">
                  <a:solidFill>
                    <a:schemeClr val="tx2"/>
                  </a:solidFill>
                  <a:miter lim="800000"/>
                  <a:headEnd/>
                  <a:tailEnd/>
                </a:ln>
              </p:spPr>
              <p:txBody>
                <a:bodyPr anchor="ctr"/>
                <a:lstStyle>
                  <a:defPPr>
                    <a:defRPr lang="en-US"/>
                  </a:defPPr>
                  <a:lvl1pPr algn="l" rtl="0" eaLnBrk="0" fontAlgn="base" hangingPunct="0">
                    <a:spcBef>
                      <a:spcPct val="0"/>
                    </a:spcBef>
                    <a:spcAft>
                      <a:spcPct val="0"/>
                    </a:spcAft>
                    <a:defRPr kern="1200">
                      <a:solidFill>
                        <a:schemeClr val="tx1"/>
                      </a:solidFill>
                      <a:latin typeface="Arial" pitchFamily="34" charset="0"/>
                      <a:ea typeface="+mn-ea"/>
                      <a:cs typeface="Arial" pitchFamily="34" charset="0"/>
                    </a:defRPr>
                  </a:lvl1pPr>
                  <a:lvl2pPr marL="457200" algn="l" rtl="0" eaLnBrk="0" fontAlgn="base" hangingPunct="0">
                    <a:spcBef>
                      <a:spcPct val="0"/>
                    </a:spcBef>
                    <a:spcAft>
                      <a:spcPct val="0"/>
                    </a:spcAft>
                    <a:defRPr kern="1200">
                      <a:solidFill>
                        <a:schemeClr val="tx1"/>
                      </a:solidFill>
                      <a:latin typeface="Arial" pitchFamily="34" charset="0"/>
                      <a:ea typeface="+mn-ea"/>
                      <a:cs typeface="Arial" pitchFamily="34" charset="0"/>
                    </a:defRPr>
                  </a:lvl2pPr>
                  <a:lvl3pPr marL="914400" algn="l" rtl="0" eaLnBrk="0" fontAlgn="base" hangingPunct="0">
                    <a:spcBef>
                      <a:spcPct val="0"/>
                    </a:spcBef>
                    <a:spcAft>
                      <a:spcPct val="0"/>
                    </a:spcAft>
                    <a:defRPr kern="1200">
                      <a:solidFill>
                        <a:schemeClr val="tx1"/>
                      </a:solidFill>
                      <a:latin typeface="Arial" pitchFamily="34" charset="0"/>
                      <a:ea typeface="+mn-ea"/>
                      <a:cs typeface="Arial" pitchFamily="34" charset="0"/>
                    </a:defRPr>
                  </a:lvl3pPr>
                  <a:lvl4pPr marL="1371600" algn="l" rtl="0" eaLnBrk="0" fontAlgn="base" hangingPunct="0">
                    <a:spcBef>
                      <a:spcPct val="0"/>
                    </a:spcBef>
                    <a:spcAft>
                      <a:spcPct val="0"/>
                    </a:spcAft>
                    <a:defRPr kern="1200">
                      <a:solidFill>
                        <a:schemeClr val="tx1"/>
                      </a:solidFill>
                      <a:latin typeface="Arial" pitchFamily="34" charset="0"/>
                      <a:ea typeface="+mn-ea"/>
                      <a:cs typeface="Arial" pitchFamily="34" charset="0"/>
                    </a:defRPr>
                  </a:lvl4pPr>
                  <a:lvl5pPr marL="1828800" algn="l" rtl="0" eaLnBrk="0" fontAlgn="base" hangingPunct="0">
                    <a:spcBef>
                      <a:spcPct val="0"/>
                    </a:spcBef>
                    <a:spcAft>
                      <a:spcPct val="0"/>
                    </a:spcAft>
                    <a:defRPr kern="1200">
                      <a:solidFill>
                        <a:schemeClr val="tx1"/>
                      </a:solidFill>
                      <a:latin typeface="Arial" pitchFamily="34" charset="0"/>
                      <a:ea typeface="+mn-ea"/>
                      <a:cs typeface="Arial" pitchFamily="34" charset="0"/>
                    </a:defRPr>
                  </a:lvl5pPr>
                  <a:lvl6pPr marL="2286000" algn="l" defTabSz="914400" rtl="0" eaLnBrk="1" latinLnBrk="0" hangingPunct="1">
                    <a:defRPr kern="1200">
                      <a:solidFill>
                        <a:schemeClr val="tx1"/>
                      </a:solidFill>
                      <a:latin typeface="Arial" pitchFamily="34" charset="0"/>
                      <a:ea typeface="+mn-ea"/>
                      <a:cs typeface="Arial" pitchFamily="34" charset="0"/>
                    </a:defRPr>
                  </a:lvl6pPr>
                  <a:lvl7pPr marL="2743200" algn="l" defTabSz="914400" rtl="0" eaLnBrk="1" latinLnBrk="0" hangingPunct="1">
                    <a:defRPr kern="1200">
                      <a:solidFill>
                        <a:schemeClr val="tx1"/>
                      </a:solidFill>
                      <a:latin typeface="Arial" pitchFamily="34" charset="0"/>
                      <a:ea typeface="+mn-ea"/>
                      <a:cs typeface="Arial" pitchFamily="34" charset="0"/>
                    </a:defRPr>
                  </a:lvl7pPr>
                  <a:lvl8pPr marL="3200400" algn="l" defTabSz="914400" rtl="0" eaLnBrk="1" latinLnBrk="0" hangingPunct="1">
                    <a:defRPr kern="1200">
                      <a:solidFill>
                        <a:schemeClr val="tx1"/>
                      </a:solidFill>
                      <a:latin typeface="Arial" pitchFamily="34" charset="0"/>
                      <a:ea typeface="+mn-ea"/>
                      <a:cs typeface="Arial" pitchFamily="34" charset="0"/>
                    </a:defRPr>
                  </a:lvl8pPr>
                  <a:lvl9pPr marL="3657600" algn="l" defTabSz="914400" rtl="0" eaLnBrk="1" latinLnBrk="0" hangingPunct="1">
                    <a:defRPr kern="1200">
                      <a:solidFill>
                        <a:schemeClr val="tx1"/>
                      </a:solidFill>
                      <a:latin typeface="Arial" pitchFamily="34" charset="0"/>
                      <a:ea typeface="+mn-ea"/>
                      <a:cs typeface="Arial"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Calibri" panose="020F0502020204030204" pitchFamily="34" charset="0"/>
                  </a:endParaRPr>
                </a:p>
              </p:txBody>
            </p:sp>
          </p:grpSp>
          <p:grpSp>
            <p:nvGrpSpPr>
              <p:cNvPr id="158" name="Group 157">
                <a:extLst>
                  <a:ext uri="{FF2B5EF4-FFF2-40B4-BE49-F238E27FC236}">
                    <a16:creationId xmlns:a16="http://schemas.microsoft.com/office/drawing/2014/main" id="{87FBDEE1-A90E-4279-94DC-B090DF1ABED0}"/>
                  </a:ext>
                </a:extLst>
              </p:cNvPr>
              <p:cNvGrpSpPr/>
              <p:nvPr/>
            </p:nvGrpSpPr>
            <p:grpSpPr>
              <a:xfrm>
                <a:off x="6577230" y="4300160"/>
                <a:ext cx="274320" cy="290815"/>
                <a:chOff x="3546636" y="2650994"/>
                <a:chExt cx="274320" cy="290815"/>
              </a:xfrm>
            </p:grpSpPr>
            <p:cxnSp>
              <p:nvCxnSpPr>
                <p:cNvPr id="160" name="Straight Connector 159">
                  <a:extLst>
                    <a:ext uri="{FF2B5EF4-FFF2-40B4-BE49-F238E27FC236}">
                      <a16:creationId xmlns:a16="http://schemas.microsoft.com/office/drawing/2014/main" id="{D1D44B06-4D26-4194-BC9D-12AE6AE6ABE6}"/>
                    </a:ext>
                  </a:extLst>
                </p:cNvPr>
                <p:cNvCxnSpPr/>
                <p:nvPr/>
              </p:nvCxnSpPr>
              <p:spPr bwMode="auto">
                <a:xfrm>
                  <a:off x="3680710" y="2782567"/>
                  <a:ext cx="0" cy="159242"/>
                </a:xfrm>
                <a:prstGeom prst="line">
                  <a:avLst/>
                </a:prstGeom>
                <a:noFill/>
                <a:ln w="28575" cap="flat" cmpd="sng" algn="ctr">
                  <a:solidFill>
                    <a:schemeClr val="accent3"/>
                  </a:solidFill>
                  <a:prstDash val="solid"/>
                  <a:round/>
                  <a:headEnd type="none" w="med" len="med"/>
                  <a:tailEnd type="none" w="med" len="med"/>
                </a:ln>
                <a:effectLst/>
              </p:spPr>
            </p:cxnSp>
            <p:sp>
              <p:nvSpPr>
                <p:cNvPr id="161" name="Block Arc 160">
                  <a:extLst>
                    <a:ext uri="{FF2B5EF4-FFF2-40B4-BE49-F238E27FC236}">
                      <a16:creationId xmlns:a16="http://schemas.microsoft.com/office/drawing/2014/main" id="{6F851BFB-5949-4F80-82C5-68EFC2FDCE0B}"/>
                    </a:ext>
                  </a:extLst>
                </p:cNvPr>
                <p:cNvSpPr/>
                <p:nvPr/>
              </p:nvSpPr>
              <p:spPr bwMode="auto">
                <a:xfrm rot="10800000">
                  <a:off x="3546636" y="2650994"/>
                  <a:ext cx="274320" cy="175874"/>
                </a:xfrm>
                <a:prstGeom prst="blockArc">
                  <a:avLst/>
                </a:prstGeom>
                <a:solidFill>
                  <a:schemeClr val="accent3">
                    <a:lumMod val="60000"/>
                    <a:lumOff val="4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sp>
            <p:nvSpPr>
              <p:cNvPr id="159" name="TextBox 158">
                <a:extLst>
                  <a:ext uri="{FF2B5EF4-FFF2-40B4-BE49-F238E27FC236}">
                    <a16:creationId xmlns:a16="http://schemas.microsoft.com/office/drawing/2014/main" id="{86525F01-82AD-4E78-B250-F1BD8526D4F5}"/>
                  </a:ext>
                </a:extLst>
              </p:cNvPr>
              <p:cNvSpPr txBox="1"/>
              <p:nvPr/>
            </p:nvSpPr>
            <p:spPr>
              <a:xfrm>
                <a:off x="6845380" y="4265556"/>
                <a:ext cx="649227" cy="307777"/>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BCMA</a:t>
                </a:r>
              </a:p>
            </p:txBody>
          </p:sp>
        </p:grpSp>
        <p:sp>
          <p:nvSpPr>
            <p:cNvPr id="155" name="TextBox 154">
              <a:extLst>
                <a:ext uri="{FF2B5EF4-FFF2-40B4-BE49-F238E27FC236}">
                  <a16:creationId xmlns:a16="http://schemas.microsoft.com/office/drawing/2014/main" id="{7B74F9A4-4128-4C82-8E4D-9DCD70E2C0E8}"/>
                </a:ext>
              </a:extLst>
            </p:cNvPr>
            <p:cNvSpPr txBox="1"/>
            <p:nvPr/>
          </p:nvSpPr>
          <p:spPr>
            <a:xfrm>
              <a:off x="4029834" y="5286012"/>
              <a:ext cx="1701292" cy="369332"/>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MM Cell Death</a:t>
              </a:r>
            </a:p>
          </p:txBody>
        </p:sp>
        <p:sp>
          <p:nvSpPr>
            <p:cNvPr id="156" name="Arrow: Down 155">
              <a:extLst>
                <a:ext uri="{FF2B5EF4-FFF2-40B4-BE49-F238E27FC236}">
                  <a16:creationId xmlns:a16="http://schemas.microsoft.com/office/drawing/2014/main" id="{77B32344-0669-4F42-8BBF-A1884211C93D}"/>
                </a:ext>
              </a:extLst>
            </p:cNvPr>
            <p:cNvSpPr/>
            <p:nvPr/>
          </p:nvSpPr>
          <p:spPr bwMode="auto">
            <a:xfrm rot="5400000">
              <a:off x="5722368" y="5321811"/>
              <a:ext cx="137247" cy="269915"/>
            </a:xfrm>
            <a:prstGeom prst="downArrow">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sp>
        <p:nvSpPr>
          <p:cNvPr id="61" name="TextBox 60">
            <a:extLst>
              <a:ext uri="{FF2B5EF4-FFF2-40B4-BE49-F238E27FC236}">
                <a16:creationId xmlns:a16="http://schemas.microsoft.com/office/drawing/2014/main" id="{43E2C746-866A-4E00-B4EB-0D7792BA21F6}"/>
              </a:ext>
            </a:extLst>
          </p:cNvPr>
          <p:cNvSpPr txBox="1"/>
          <p:nvPr/>
        </p:nvSpPr>
        <p:spPr>
          <a:xfrm>
            <a:off x="7275459" y="2725259"/>
            <a:ext cx="560529" cy="307777"/>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scFv</a:t>
            </a:r>
          </a:p>
        </p:txBody>
      </p:sp>
      <p:sp>
        <p:nvSpPr>
          <p:cNvPr id="62" name="TextBox 61">
            <a:extLst>
              <a:ext uri="{FF2B5EF4-FFF2-40B4-BE49-F238E27FC236}">
                <a16:creationId xmlns:a16="http://schemas.microsoft.com/office/drawing/2014/main" id="{4C085B30-65C5-467F-A5EB-50B708CB0541}"/>
              </a:ext>
            </a:extLst>
          </p:cNvPr>
          <p:cNvSpPr txBox="1"/>
          <p:nvPr/>
        </p:nvSpPr>
        <p:spPr>
          <a:xfrm>
            <a:off x="7773300" y="1691320"/>
            <a:ext cx="953183" cy="523220"/>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Viral Vector</a:t>
            </a:r>
          </a:p>
        </p:txBody>
      </p:sp>
      <p:sp>
        <p:nvSpPr>
          <p:cNvPr id="152" name="Oval 5">
            <a:extLst>
              <a:ext uri="{FF2B5EF4-FFF2-40B4-BE49-F238E27FC236}">
                <a16:creationId xmlns:a16="http://schemas.microsoft.com/office/drawing/2014/main" id="{2791DF31-2600-4A28-B14F-71387C0A2BFA}"/>
              </a:ext>
            </a:extLst>
          </p:cNvPr>
          <p:cNvSpPr>
            <a:spLocks noChangeArrowheads="1"/>
          </p:cNvSpPr>
          <p:nvPr/>
        </p:nvSpPr>
        <p:spPr bwMode="auto">
          <a:xfrm rot="10800000">
            <a:off x="6385272" y="1673360"/>
            <a:ext cx="1135394" cy="1085160"/>
          </a:xfrm>
          <a:prstGeom prst="ellipse">
            <a:avLst/>
          </a:prstGeom>
          <a:solidFill>
            <a:schemeClr val="accent4"/>
          </a:solidFill>
          <a:ln w="9525">
            <a:solidFill>
              <a:schemeClr val="bg2">
                <a:lumMod val="10000"/>
              </a:schemeClr>
            </a:solidFill>
            <a:round/>
            <a:headEnd/>
            <a:tailEnd/>
          </a:ln>
        </p:spPr>
        <p:txBody>
          <a:bodyPr wrap="none"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3" name="Oval 6">
            <a:extLst>
              <a:ext uri="{FF2B5EF4-FFF2-40B4-BE49-F238E27FC236}">
                <a16:creationId xmlns:a16="http://schemas.microsoft.com/office/drawing/2014/main" id="{116F37D4-BD24-405E-95E3-60A57F62854A}"/>
              </a:ext>
            </a:extLst>
          </p:cNvPr>
          <p:cNvSpPr>
            <a:spLocks noChangeArrowheads="1"/>
          </p:cNvSpPr>
          <p:nvPr/>
        </p:nvSpPr>
        <p:spPr bwMode="auto">
          <a:xfrm rot="10800000">
            <a:off x="6703441" y="1784869"/>
            <a:ext cx="565275" cy="555010"/>
          </a:xfrm>
          <a:prstGeom prst="ellipse">
            <a:avLst/>
          </a:prstGeom>
          <a:solidFill>
            <a:srgbClr val="7EEA9D"/>
          </a:solidFill>
          <a:ln w="9525">
            <a:solidFill>
              <a:schemeClr val="bg2">
                <a:lumMod val="10000"/>
              </a:schemeClr>
            </a:solidFill>
            <a:round/>
            <a:headEnd/>
            <a:tailEnd/>
          </a:ln>
        </p:spPr>
        <p:txBody>
          <a:bodyPr wrap="none"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4" name="Group 63">
            <a:extLst>
              <a:ext uri="{FF2B5EF4-FFF2-40B4-BE49-F238E27FC236}">
                <a16:creationId xmlns:a16="http://schemas.microsoft.com/office/drawing/2014/main" id="{4300F837-4055-4757-88C1-972963B22395}"/>
              </a:ext>
            </a:extLst>
          </p:cNvPr>
          <p:cNvGrpSpPr/>
          <p:nvPr/>
        </p:nvGrpSpPr>
        <p:grpSpPr>
          <a:xfrm rot="10800000">
            <a:off x="7565766" y="1613788"/>
            <a:ext cx="427342" cy="447688"/>
            <a:chOff x="944277" y="2588954"/>
            <a:chExt cx="811426" cy="850058"/>
          </a:xfrm>
        </p:grpSpPr>
        <p:grpSp>
          <p:nvGrpSpPr>
            <p:cNvPr id="122" name="Group 121">
              <a:extLst>
                <a:ext uri="{FF2B5EF4-FFF2-40B4-BE49-F238E27FC236}">
                  <a16:creationId xmlns:a16="http://schemas.microsoft.com/office/drawing/2014/main" id="{D59E3466-1A84-4CB3-8DFC-804158121D76}"/>
                </a:ext>
              </a:extLst>
            </p:cNvPr>
            <p:cNvGrpSpPr/>
            <p:nvPr/>
          </p:nvGrpSpPr>
          <p:grpSpPr>
            <a:xfrm rot="21183585">
              <a:off x="944277" y="2588954"/>
              <a:ext cx="811426" cy="850058"/>
              <a:chOff x="965416" y="3141317"/>
              <a:chExt cx="811426" cy="850058"/>
            </a:xfrm>
            <a:solidFill>
              <a:schemeClr val="accent2"/>
            </a:solidFill>
          </p:grpSpPr>
          <p:sp>
            <p:nvSpPr>
              <p:cNvPr id="127" name="Oval 126">
                <a:extLst>
                  <a:ext uri="{FF2B5EF4-FFF2-40B4-BE49-F238E27FC236}">
                    <a16:creationId xmlns:a16="http://schemas.microsoft.com/office/drawing/2014/main" id="{5CA9EABF-9D43-4112-A5E9-065513FA285B}"/>
                  </a:ext>
                </a:extLst>
              </p:cNvPr>
              <p:cNvSpPr/>
              <p:nvPr/>
            </p:nvSpPr>
            <p:spPr bwMode="auto">
              <a:xfrm>
                <a:off x="1141231" y="3329883"/>
                <a:ext cx="458219" cy="458219"/>
              </a:xfrm>
              <a:prstGeom prst="ellipse">
                <a:avLst/>
              </a:prstGeom>
              <a:grpFill/>
              <a:ln w="0">
                <a:solidFill>
                  <a:schemeClr val="accent2"/>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8" name="Group 127">
                <a:extLst>
                  <a:ext uri="{FF2B5EF4-FFF2-40B4-BE49-F238E27FC236}">
                    <a16:creationId xmlns:a16="http://schemas.microsoft.com/office/drawing/2014/main" id="{46E2A430-6B7A-4F80-B934-DF91F9E94673}"/>
                  </a:ext>
                </a:extLst>
              </p:cNvPr>
              <p:cNvGrpSpPr/>
              <p:nvPr/>
            </p:nvGrpSpPr>
            <p:grpSpPr>
              <a:xfrm>
                <a:off x="1316348" y="3141317"/>
                <a:ext cx="85368" cy="202063"/>
                <a:chOff x="1289985" y="2819407"/>
                <a:chExt cx="85368" cy="202063"/>
              </a:xfrm>
              <a:grpFill/>
            </p:grpSpPr>
            <p:sp>
              <p:nvSpPr>
                <p:cNvPr id="150" name="Oval 149">
                  <a:extLst>
                    <a:ext uri="{FF2B5EF4-FFF2-40B4-BE49-F238E27FC236}">
                      <a16:creationId xmlns:a16="http://schemas.microsoft.com/office/drawing/2014/main" id="{0510E0D8-28E4-494E-B6CA-4C7B1658CE5D}"/>
                    </a:ext>
                  </a:extLst>
                </p:cNvPr>
                <p:cNvSpPr/>
                <p:nvPr/>
              </p:nvSpPr>
              <p:spPr bwMode="auto">
                <a:xfrm>
                  <a:off x="1289985" y="2819407"/>
                  <a:ext cx="85368" cy="85368"/>
                </a:xfrm>
                <a:prstGeom prst="ellipse">
                  <a:avLst/>
                </a:prstGeom>
                <a:grpFill/>
                <a:ln w="0">
                  <a:solidFill>
                    <a:schemeClr val="accent2"/>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51" name="Straight Connector 150">
                  <a:extLst>
                    <a:ext uri="{FF2B5EF4-FFF2-40B4-BE49-F238E27FC236}">
                      <a16:creationId xmlns:a16="http://schemas.microsoft.com/office/drawing/2014/main" id="{BE952FC9-DCBE-4AD9-B1B1-0F8374DFF1D5}"/>
                    </a:ext>
                  </a:extLst>
                </p:cNvPr>
                <p:cNvCxnSpPr/>
                <p:nvPr/>
              </p:nvCxnSpPr>
              <p:spPr bwMode="auto">
                <a:xfrm>
                  <a:off x="1332669" y="2862091"/>
                  <a:ext cx="0" cy="159379"/>
                </a:xfrm>
                <a:prstGeom prst="line">
                  <a:avLst/>
                </a:prstGeom>
                <a:grpFill/>
                <a:ln w="28575" cap="flat" cmpd="sng" algn="ctr">
                  <a:solidFill>
                    <a:schemeClr val="accent2"/>
                  </a:solidFill>
                  <a:prstDash val="solid"/>
                  <a:round/>
                  <a:headEnd type="none" w="med" len="med"/>
                  <a:tailEnd type="none" w="med" len="med"/>
                </a:ln>
                <a:effectLst/>
              </p:spPr>
            </p:cxnSp>
          </p:grpSp>
          <p:grpSp>
            <p:nvGrpSpPr>
              <p:cNvPr id="129" name="Group 128">
                <a:extLst>
                  <a:ext uri="{FF2B5EF4-FFF2-40B4-BE49-F238E27FC236}">
                    <a16:creationId xmlns:a16="http://schemas.microsoft.com/office/drawing/2014/main" id="{2CB36480-BB01-4B60-B02B-7AD82B4C9332}"/>
                  </a:ext>
                </a:extLst>
              </p:cNvPr>
              <p:cNvGrpSpPr/>
              <p:nvPr/>
            </p:nvGrpSpPr>
            <p:grpSpPr>
              <a:xfrm rot="10800000">
                <a:off x="1309984" y="3789312"/>
                <a:ext cx="85368" cy="202063"/>
                <a:chOff x="1289985" y="2819407"/>
                <a:chExt cx="85368" cy="202063"/>
              </a:xfrm>
              <a:grpFill/>
            </p:grpSpPr>
            <p:sp>
              <p:nvSpPr>
                <p:cNvPr id="148" name="Oval 147">
                  <a:extLst>
                    <a:ext uri="{FF2B5EF4-FFF2-40B4-BE49-F238E27FC236}">
                      <a16:creationId xmlns:a16="http://schemas.microsoft.com/office/drawing/2014/main" id="{1B6C8DB3-C4E6-4146-AC10-A05D2872FE07}"/>
                    </a:ext>
                  </a:extLst>
                </p:cNvPr>
                <p:cNvSpPr/>
                <p:nvPr/>
              </p:nvSpPr>
              <p:spPr bwMode="auto">
                <a:xfrm>
                  <a:off x="1289985" y="2819407"/>
                  <a:ext cx="85368" cy="85368"/>
                </a:xfrm>
                <a:prstGeom prst="ellipse">
                  <a:avLst/>
                </a:prstGeom>
                <a:grpFill/>
                <a:ln w="0">
                  <a:solidFill>
                    <a:schemeClr val="accent2"/>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49" name="Straight Connector 148">
                  <a:extLst>
                    <a:ext uri="{FF2B5EF4-FFF2-40B4-BE49-F238E27FC236}">
                      <a16:creationId xmlns:a16="http://schemas.microsoft.com/office/drawing/2014/main" id="{B3B6AEEB-75F0-47DD-BFAE-6098FBF84C60}"/>
                    </a:ext>
                  </a:extLst>
                </p:cNvPr>
                <p:cNvCxnSpPr/>
                <p:nvPr/>
              </p:nvCxnSpPr>
              <p:spPr bwMode="auto">
                <a:xfrm>
                  <a:off x="1332669" y="2862091"/>
                  <a:ext cx="0" cy="159379"/>
                </a:xfrm>
                <a:prstGeom prst="line">
                  <a:avLst/>
                </a:prstGeom>
                <a:grpFill/>
                <a:ln w="28575" cap="flat" cmpd="sng" algn="ctr">
                  <a:solidFill>
                    <a:schemeClr val="accent2"/>
                  </a:solidFill>
                  <a:prstDash val="solid"/>
                  <a:round/>
                  <a:headEnd type="none" w="med" len="med"/>
                  <a:tailEnd type="none" w="med" len="med"/>
                </a:ln>
                <a:effectLst/>
              </p:spPr>
            </p:cxnSp>
          </p:grpSp>
          <p:grpSp>
            <p:nvGrpSpPr>
              <p:cNvPr id="130" name="Group 129">
                <a:extLst>
                  <a:ext uri="{FF2B5EF4-FFF2-40B4-BE49-F238E27FC236}">
                    <a16:creationId xmlns:a16="http://schemas.microsoft.com/office/drawing/2014/main" id="{234C4874-ADB7-43D2-A451-0A6C71849DF7}"/>
                  </a:ext>
                </a:extLst>
              </p:cNvPr>
              <p:cNvGrpSpPr/>
              <p:nvPr/>
            </p:nvGrpSpPr>
            <p:grpSpPr>
              <a:xfrm rot="16200000">
                <a:off x="1023764" y="3471634"/>
                <a:ext cx="85368" cy="202063"/>
                <a:chOff x="1289985" y="2819407"/>
                <a:chExt cx="85368" cy="202063"/>
              </a:xfrm>
              <a:grpFill/>
            </p:grpSpPr>
            <p:sp>
              <p:nvSpPr>
                <p:cNvPr id="146" name="Oval 145">
                  <a:extLst>
                    <a:ext uri="{FF2B5EF4-FFF2-40B4-BE49-F238E27FC236}">
                      <a16:creationId xmlns:a16="http://schemas.microsoft.com/office/drawing/2014/main" id="{BC3C6F36-D638-4F9F-9186-6882C5935816}"/>
                    </a:ext>
                  </a:extLst>
                </p:cNvPr>
                <p:cNvSpPr/>
                <p:nvPr/>
              </p:nvSpPr>
              <p:spPr bwMode="auto">
                <a:xfrm>
                  <a:off x="1289985" y="2819407"/>
                  <a:ext cx="85368" cy="85368"/>
                </a:xfrm>
                <a:prstGeom prst="ellipse">
                  <a:avLst/>
                </a:prstGeom>
                <a:grpFill/>
                <a:ln w="0">
                  <a:solidFill>
                    <a:schemeClr val="accent2"/>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47" name="Straight Connector 146">
                  <a:extLst>
                    <a:ext uri="{FF2B5EF4-FFF2-40B4-BE49-F238E27FC236}">
                      <a16:creationId xmlns:a16="http://schemas.microsoft.com/office/drawing/2014/main" id="{349D1A8A-213C-4F09-AA97-CBCD2199AECA}"/>
                    </a:ext>
                  </a:extLst>
                </p:cNvPr>
                <p:cNvCxnSpPr/>
                <p:nvPr/>
              </p:nvCxnSpPr>
              <p:spPr bwMode="auto">
                <a:xfrm>
                  <a:off x="1332669" y="2862091"/>
                  <a:ext cx="0" cy="159379"/>
                </a:xfrm>
                <a:prstGeom prst="line">
                  <a:avLst/>
                </a:prstGeom>
                <a:grpFill/>
                <a:ln w="28575" cap="flat" cmpd="sng" algn="ctr">
                  <a:solidFill>
                    <a:schemeClr val="accent2"/>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019B864A-0545-4597-9460-6A1798FB13E5}"/>
                  </a:ext>
                </a:extLst>
              </p:cNvPr>
              <p:cNvGrpSpPr/>
              <p:nvPr/>
            </p:nvGrpSpPr>
            <p:grpSpPr>
              <a:xfrm rot="5400000">
                <a:off x="1633127" y="3457208"/>
                <a:ext cx="85368" cy="202063"/>
                <a:chOff x="1289985" y="2819407"/>
                <a:chExt cx="85368" cy="202063"/>
              </a:xfrm>
              <a:grpFill/>
            </p:grpSpPr>
            <p:sp>
              <p:nvSpPr>
                <p:cNvPr id="144" name="Oval 143">
                  <a:extLst>
                    <a:ext uri="{FF2B5EF4-FFF2-40B4-BE49-F238E27FC236}">
                      <a16:creationId xmlns:a16="http://schemas.microsoft.com/office/drawing/2014/main" id="{64ACFBEB-DDFF-465C-948F-7E423F5172FE}"/>
                    </a:ext>
                  </a:extLst>
                </p:cNvPr>
                <p:cNvSpPr/>
                <p:nvPr/>
              </p:nvSpPr>
              <p:spPr bwMode="auto">
                <a:xfrm>
                  <a:off x="1289985" y="2819407"/>
                  <a:ext cx="85368" cy="85368"/>
                </a:xfrm>
                <a:prstGeom prst="ellipse">
                  <a:avLst/>
                </a:prstGeom>
                <a:grpFill/>
                <a:ln w="0">
                  <a:solidFill>
                    <a:schemeClr val="accent2"/>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45" name="Straight Connector 144">
                  <a:extLst>
                    <a:ext uri="{FF2B5EF4-FFF2-40B4-BE49-F238E27FC236}">
                      <a16:creationId xmlns:a16="http://schemas.microsoft.com/office/drawing/2014/main" id="{2724F23D-4AAF-4796-B57B-ACFA4EF01C3B}"/>
                    </a:ext>
                  </a:extLst>
                </p:cNvPr>
                <p:cNvCxnSpPr/>
                <p:nvPr/>
              </p:nvCxnSpPr>
              <p:spPr bwMode="auto">
                <a:xfrm>
                  <a:off x="1332669" y="2862091"/>
                  <a:ext cx="0" cy="159379"/>
                </a:xfrm>
                <a:prstGeom prst="line">
                  <a:avLst/>
                </a:prstGeom>
                <a:grpFill/>
                <a:ln w="28575" cap="flat" cmpd="sng" algn="ctr">
                  <a:solidFill>
                    <a:schemeClr val="accent2"/>
                  </a:solidFill>
                  <a:prstDash val="solid"/>
                  <a:round/>
                  <a:headEnd type="none" w="med" len="med"/>
                  <a:tailEnd type="none" w="med" len="med"/>
                </a:ln>
                <a:effectLst/>
              </p:spPr>
            </p:cxnSp>
          </p:grpSp>
          <p:grpSp>
            <p:nvGrpSpPr>
              <p:cNvPr id="132" name="Group 131">
                <a:extLst>
                  <a:ext uri="{FF2B5EF4-FFF2-40B4-BE49-F238E27FC236}">
                    <a16:creationId xmlns:a16="http://schemas.microsoft.com/office/drawing/2014/main" id="{400C6699-FE53-4DCC-8E6D-BA5E139A51A5}"/>
                  </a:ext>
                </a:extLst>
              </p:cNvPr>
              <p:cNvGrpSpPr/>
              <p:nvPr/>
            </p:nvGrpSpPr>
            <p:grpSpPr>
              <a:xfrm rot="3248423">
                <a:off x="1537327" y="3238173"/>
                <a:ext cx="85368" cy="202063"/>
                <a:chOff x="1289985" y="2819407"/>
                <a:chExt cx="85368" cy="202063"/>
              </a:xfrm>
              <a:grpFill/>
            </p:grpSpPr>
            <p:sp>
              <p:nvSpPr>
                <p:cNvPr id="142" name="Oval 141">
                  <a:extLst>
                    <a:ext uri="{FF2B5EF4-FFF2-40B4-BE49-F238E27FC236}">
                      <a16:creationId xmlns:a16="http://schemas.microsoft.com/office/drawing/2014/main" id="{4B0B8EC0-9DE4-4BC1-A02C-B977F474821F}"/>
                    </a:ext>
                  </a:extLst>
                </p:cNvPr>
                <p:cNvSpPr/>
                <p:nvPr/>
              </p:nvSpPr>
              <p:spPr bwMode="auto">
                <a:xfrm>
                  <a:off x="1289985" y="2819407"/>
                  <a:ext cx="85368" cy="85368"/>
                </a:xfrm>
                <a:prstGeom prst="ellipse">
                  <a:avLst/>
                </a:prstGeom>
                <a:grpFill/>
                <a:ln w="0">
                  <a:solidFill>
                    <a:schemeClr val="accent2"/>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43" name="Straight Connector 142">
                  <a:extLst>
                    <a:ext uri="{FF2B5EF4-FFF2-40B4-BE49-F238E27FC236}">
                      <a16:creationId xmlns:a16="http://schemas.microsoft.com/office/drawing/2014/main" id="{281CDF3C-ED66-40A0-8987-553E46503A10}"/>
                    </a:ext>
                  </a:extLst>
                </p:cNvPr>
                <p:cNvCxnSpPr/>
                <p:nvPr/>
              </p:nvCxnSpPr>
              <p:spPr bwMode="auto">
                <a:xfrm>
                  <a:off x="1332669" y="2862091"/>
                  <a:ext cx="0" cy="159379"/>
                </a:xfrm>
                <a:prstGeom prst="line">
                  <a:avLst/>
                </a:prstGeom>
                <a:grpFill/>
                <a:ln w="28575" cap="flat" cmpd="sng" algn="ctr">
                  <a:solidFill>
                    <a:schemeClr val="accent2"/>
                  </a:solidFill>
                  <a:prstDash val="solid"/>
                  <a:round/>
                  <a:headEnd type="none" w="med" len="med"/>
                  <a:tailEnd type="none" w="med" len="med"/>
                </a:ln>
                <a:effectLst/>
              </p:spPr>
            </p:cxnSp>
          </p:grpSp>
          <p:grpSp>
            <p:nvGrpSpPr>
              <p:cNvPr id="133" name="Group 132">
                <a:extLst>
                  <a:ext uri="{FF2B5EF4-FFF2-40B4-BE49-F238E27FC236}">
                    <a16:creationId xmlns:a16="http://schemas.microsoft.com/office/drawing/2014/main" id="{1F3F302D-83F2-4331-A67D-AEE07ECFD9CC}"/>
                  </a:ext>
                </a:extLst>
              </p:cNvPr>
              <p:cNvGrpSpPr/>
              <p:nvPr/>
            </p:nvGrpSpPr>
            <p:grpSpPr>
              <a:xfrm rot="8665866">
                <a:off x="1545468" y="3687071"/>
                <a:ext cx="85368" cy="202063"/>
                <a:chOff x="1289985" y="2819407"/>
                <a:chExt cx="85368" cy="202063"/>
              </a:xfrm>
              <a:grpFill/>
            </p:grpSpPr>
            <p:sp>
              <p:nvSpPr>
                <p:cNvPr id="140" name="Oval 139">
                  <a:extLst>
                    <a:ext uri="{FF2B5EF4-FFF2-40B4-BE49-F238E27FC236}">
                      <a16:creationId xmlns:a16="http://schemas.microsoft.com/office/drawing/2014/main" id="{5EC5D017-31F7-4227-913A-D8073687CB05}"/>
                    </a:ext>
                  </a:extLst>
                </p:cNvPr>
                <p:cNvSpPr/>
                <p:nvPr/>
              </p:nvSpPr>
              <p:spPr bwMode="auto">
                <a:xfrm>
                  <a:off x="1289985" y="2819407"/>
                  <a:ext cx="85368" cy="85368"/>
                </a:xfrm>
                <a:prstGeom prst="ellipse">
                  <a:avLst/>
                </a:prstGeom>
                <a:grpFill/>
                <a:ln w="0">
                  <a:solidFill>
                    <a:schemeClr val="accent2"/>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41" name="Straight Connector 140">
                  <a:extLst>
                    <a:ext uri="{FF2B5EF4-FFF2-40B4-BE49-F238E27FC236}">
                      <a16:creationId xmlns:a16="http://schemas.microsoft.com/office/drawing/2014/main" id="{3DFA557E-BE26-440B-B086-ACFAEEAF9D70}"/>
                    </a:ext>
                  </a:extLst>
                </p:cNvPr>
                <p:cNvCxnSpPr/>
                <p:nvPr/>
              </p:nvCxnSpPr>
              <p:spPr bwMode="auto">
                <a:xfrm>
                  <a:off x="1332669" y="2862091"/>
                  <a:ext cx="0" cy="159379"/>
                </a:xfrm>
                <a:prstGeom prst="line">
                  <a:avLst/>
                </a:prstGeom>
                <a:grpFill/>
                <a:ln w="28575" cap="flat" cmpd="sng" algn="ctr">
                  <a:solidFill>
                    <a:schemeClr val="accent2"/>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45498B1E-8D0A-4D78-A10A-3866B6B3825D}"/>
                  </a:ext>
                </a:extLst>
              </p:cNvPr>
              <p:cNvGrpSpPr/>
              <p:nvPr/>
            </p:nvGrpSpPr>
            <p:grpSpPr>
              <a:xfrm rot="18351577" flipH="1">
                <a:off x="1095799" y="3259077"/>
                <a:ext cx="85368" cy="202063"/>
                <a:chOff x="1289985" y="2819407"/>
                <a:chExt cx="85368" cy="202063"/>
              </a:xfrm>
              <a:grpFill/>
            </p:grpSpPr>
            <p:sp>
              <p:nvSpPr>
                <p:cNvPr id="138" name="Oval 137">
                  <a:extLst>
                    <a:ext uri="{FF2B5EF4-FFF2-40B4-BE49-F238E27FC236}">
                      <a16:creationId xmlns:a16="http://schemas.microsoft.com/office/drawing/2014/main" id="{F3BD53B9-B4A7-47BC-88C3-7546A946DF23}"/>
                    </a:ext>
                  </a:extLst>
                </p:cNvPr>
                <p:cNvSpPr/>
                <p:nvPr/>
              </p:nvSpPr>
              <p:spPr bwMode="auto">
                <a:xfrm>
                  <a:off x="1289985" y="2819407"/>
                  <a:ext cx="85368" cy="85368"/>
                </a:xfrm>
                <a:prstGeom prst="ellipse">
                  <a:avLst/>
                </a:prstGeom>
                <a:grpFill/>
                <a:ln w="0">
                  <a:solidFill>
                    <a:schemeClr val="accent2"/>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39" name="Straight Connector 138">
                  <a:extLst>
                    <a:ext uri="{FF2B5EF4-FFF2-40B4-BE49-F238E27FC236}">
                      <a16:creationId xmlns:a16="http://schemas.microsoft.com/office/drawing/2014/main" id="{24DE1D83-41A2-4E90-BA2C-9407A5D699B0}"/>
                    </a:ext>
                  </a:extLst>
                </p:cNvPr>
                <p:cNvCxnSpPr/>
                <p:nvPr/>
              </p:nvCxnSpPr>
              <p:spPr bwMode="auto">
                <a:xfrm>
                  <a:off x="1332669" y="2862091"/>
                  <a:ext cx="0" cy="159379"/>
                </a:xfrm>
                <a:prstGeom prst="line">
                  <a:avLst/>
                </a:prstGeom>
                <a:grpFill/>
                <a:ln w="28575" cap="flat" cmpd="sng" algn="ctr">
                  <a:solidFill>
                    <a:schemeClr val="accent2"/>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8B35E898-3DE6-4D6E-B418-9A175BF1C925}"/>
                  </a:ext>
                </a:extLst>
              </p:cNvPr>
              <p:cNvGrpSpPr/>
              <p:nvPr/>
            </p:nvGrpSpPr>
            <p:grpSpPr>
              <a:xfrm rot="12934134" flipH="1">
                <a:off x="1113649" y="3694694"/>
                <a:ext cx="85368" cy="202063"/>
                <a:chOff x="1289985" y="2819407"/>
                <a:chExt cx="85368" cy="202063"/>
              </a:xfrm>
              <a:grpFill/>
            </p:grpSpPr>
            <p:sp>
              <p:nvSpPr>
                <p:cNvPr id="136" name="Oval 135">
                  <a:extLst>
                    <a:ext uri="{FF2B5EF4-FFF2-40B4-BE49-F238E27FC236}">
                      <a16:creationId xmlns:a16="http://schemas.microsoft.com/office/drawing/2014/main" id="{A2D44965-6C49-476F-BBE6-035A7EE7E3E7}"/>
                    </a:ext>
                  </a:extLst>
                </p:cNvPr>
                <p:cNvSpPr/>
                <p:nvPr/>
              </p:nvSpPr>
              <p:spPr bwMode="auto">
                <a:xfrm>
                  <a:off x="1289985" y="2819407"/>
                  <a:ext cx="85368" cy="85368"/>
                </a:xfrm>
                <a:prstGeom prst="ellipse">
                  <a:avLst/>
                </a:prstGeom>
                <a:grpFill/>
                <a:ln w="0">
                  <a:solidFill>
                    <a:schemeClr val="accent2"/>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37" name="Straight Connector 136">
                  <a:extLst>
                    <a:ext uri="{FF2B5EF4-FFF2-40B4-BE49-F238E27FC236}">
                      <a16:creationId xmlns:a16="http://schemas.microsoft.com/office/drawing/2014/main" id="{47AA9768-B702-43B9-836F-F39631254BB2}"/>
                    </a:ext>
                  </a:extLst>
                </p:cNvPr>
                <p:cNvCxnSpPr/>
                <p:nvPr/>
              </p:nvCxnSpPr>
              <p:spPr bwMode="auto">
                <a:xfrm>
                  <a:off x="1332669" y="2862091"/>
                  <a:ext cx="0" cy="159379"/>
                </a:xfrm>
                <a:prstGeom prst="line">
                  <a:avLst/>
                </a:prstGeom>
                <a:grpFill/>
                <a:ln w="28575" cap="flat" cmpd="sng" algn="ctr">
                  <a:solidFill>
                    <a:schemeClr val="accent2"/>
                  </a:solidFill>
                  <a:prstDash val="solid"/>
                  <a:round/>
                  <a:headEnd type="none" w="med" len="med"/>
                  <a:tailEnd type="none" w="med" len="med"/>
                </a:ln>
                <a:effectLst/>
              </p:spPr>
            </p:cxnSp>
          </p:grpSp>
        </p:grpSp>
        <p:grpSp>
          <p:nvGrpSpPr>
            <p:cNvPr id="123" name="Group 122">
              <a:extLst>
                <a:ext uri="{FF2B5EF4-FFF2-40B4-BE49-F238E27FC236}">
                  <a16:creationId xmlns:a16="http://schemas.microsoft.com/office/drawing/2014/main" id="{EE8800D6-D11A-4FBF-8716-6C53D3977AAE}"/>
                </a:ext>
              </a:extLst>
            </p:cNvPr>
            <p:cNvGrpSpPr/>
            <p:nvPr/>
          </p:nvGrpSpPr>
          <p:grpSpPr>
            <a:xfrm>
              <a:off x="1177073" y="2964149"/>
              <a:ext cx="344880" cy="67455"/>
              <a:chOff x="1110885" y="3991301"/>
              <a:chExt cx="506457" cy="99058"/>
            </a:xfrm>
          </p:grpSpPr>
          <p:sp>
            <p:nvSpPr>
              <p:cNvPr id="124" name="Rectangle: Rounded Corners 123">
                <a:extLst>
                  <a:ext uri="{FF2B5EF4-FFF2-40B4-BE49-F238E27FC236}">
                    <a16:creationId xmlns:a16="http://schemas.microsoft.com/office/drawing/2014/main" id="{3AD1FB89-20B9-442E-B4E2-E7378B157014}"/>
                  </a:ext>
                </a:extLst>
              </p:cNvPr>
              <p:cNvSpPr/>
              <p:nvPr/>
            </p:nvSpPr>
            <p:spPr bwMode="auto">
              <a:xfrm rot="5400000">
                <a:off x="1176080" y="3926106"/>
                <a:ext cx="99058" cy="229447"/>
              </a:xfrm>
              <a:prstGeom prst="roundRect">
                <a:avLst/>
              </a:prstGeom>
              <a:solidFill>
                <a:schemeClr val="tx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 name="Rectangle: Rounded Corners 124">
                <a:extLst>
                  <a:ext uri="{FF2B5EF4-FFF2-40B4-BE49-F238E27FC236}">
                    <a16:creationId xmlns:a16="http://schemas.microsoft.com/office/drawing/2014/main" id="{11FEFCF5-3B89-4B08-9333-57B235A5342F}"/>
                  </a:ext>
                </a:extLst>
              </p:cNvPr>
              <p:cNvSpPr/>
              <p:nvPr/>
            </p:nvSpPr>
            <p:spPr bwMode="auto">
              <a:xfrm rot="5400000">
                <a:off x="1310116" y="3926106"/>
                <a:ext cx="99058" cy="229448"/>
              </a:xfrm>
              <a:prstGeom prst="roundRect">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 name="Rectangle: Rounded Corners 125">
                <a:extLst>
                  <a:ext uri="{FF2B5EF4-FFF2-40B4-BE49-F238E27FC236}">
                    <a16:creationId xmlns:a16="http://schemas.microsoft.com/office/drawing/2014/main" id="{8EB4420A-6DF5-433A-ACD9-D46BC9C6FB07}"/>
                  </a:ext>
                </a:extLst>
              </p:cNvPr>
              <p:cNvSpPr/>
              <p:nvPr/>
            </p:nvSpPr>
            <p:spPr bwMode="auto">
              <a:xfrm rot="5400000">
                <a:off x="1453089" y="3926106"/>
                <a:ext cx="99058" cy="229448"/>
              </a:xfrm>
              <a:prstGeom prst="roundRect">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65" name="Arc 64">
            <a:extLst>
              <a:ext uri="{FF2B5EF4-FFF2-40B4-BE49-F238E27FC236}">
                <a16:creationId xmlns:a16="http://schemas.microsoft.com/office/drawing/2014/main" id="{57356608-5B5C-44BB-88F3-BA1A7F3C7C1E}"/>
              </a:ext>
            </a:extLst>
          </p:cNvPr>
          <p:cNvSpPr/>
          <p:nvPr/>
        </p:nvSpPr>
        <p:spPr bwMode="auto">
          <a:xfrm rot="699715" flipH="1">
            <a:off x="7143520" y="1883563"/>
            <a:ext cx="770002" cy="1796284"/>
          </a:xfrm>
          <a:prstGeom prst="arc">
            <a:avLst>
              <a:gd name="adj1" fmla="val 16902568"/>
              <a:gd name="adj2" fmla="val 18359554"/>
            </a:avLst>
          </a:prstGeom>
          <a:noFill/>
          <a:ln w="28575" cap="flat" cmpd="sng" algn="ctr">
            <a:solidFill>
              <a:schemeClr val="bg1"/>
            </a:solidFill>
            <a:prstDash val="solid"/>
            <a:round/>
            <a:headEnd type="none" w="med" len="med"/>
            <a:tailEnd type="triangl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 name="TextBox 65">
            <a:extLst>
              <a:ext uri="{FF2B5EF4-FFF2-40B4-BE49-F238E27FC236}">
                <a16:creationId xmlns:a16="http://schemas.microsoft.com/office/drawing/2014/main" id="{F70CC976-AE7D-4F69-9E08-0513067170F6}"/>
              </a:ext>
            </a:extLst>
          </p:cNvPr>
          <p:cNvSpPr txBox="1"/>
          <p:nvPr/>
        </p:nvSpPr>
        <p:spPr>
          <a:xfrm>
            <a:off x="6241128" y="2269222"/>
            <a:ext cx="953183" cy="338554"/>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Signaling Domain</a:t>
            </a:r>
          </a:p>
        </p:txBody>
      </p:sp>
      <p:grpSp>
        <p:nvGrpSpPr>
          <p:cNvPr id="69" name="Group 68">
            <a:extLst>
              <a:ext uri="{FF2B5EF4-FFF2-40B4-BE49-F238E27FC236}">
                <a16:creationId xmlns:a16="http://schemas.microsoft.com/office/drawing/2014/main" id="{8FB6B3B5-CDD2-4AC0-93FF-91C8C4845814}"/>
              </a:ext>
            </a:extLst>
          </p:cNvPr>
          <p:cNvGrpSpPr/>
          <p:nvPr/>
        </p:nvGrpSpPr>
        <p:grpSpPr>
          <a:xfrm>
            <a:off x="7149615" y="2299427"/>
            <a:ext cx="174552" cy="812147"/>
            <a:chOff x="5750627" y="3063980"/>
            <a:chExt cx="174552" cy="812147"/>
          </a:xfrm>
        </p:grpSpPr>
        <p:grpSp>
          <p:nvGrpSpPr>
            <p:cNvPr id="91" name="Group 90">
              <a:extLst>
                <a:ext uri="{FF2B5EF4-FFF2-40B4-BE49-F238E27FC236}">
                  <a16:creationId xmlns:a16="http://schemas.microsoft.com/office/drawing/2014/main" id="{B8624B77-C807-4A92-829B-E7A026DFFA9B}"/>
                </a:ext>
              </a:extLst>
            </p:cNvPr>
            <p:cNvGrpSpPr/>
            <p:nvPr/>
          </p:nvGrpSpPr>
          <p:grpSpPr>
            <a:xfrm>
              <a:off x="5750627" y="3338420"/>
              <a:ext cx="174552" cy="537707"/>
              <a:chOff x="5744277" y="3338420"/>
              <a:chExt cx="174552" cy="537707"/>
            </a:xfrm>
          </p:grpSpPr>
          <p:grpSp>
            <p:nvGrpSpPr>
              <p:cNvPr id="97" name="Group 96">
                <a:extLst>
                  <a:ext uri="{FF2B5EF4-FFF2-40B4-BE49-F238E27FC236}">
                    <a16:creationId xmlns:a16="http://schemas.microsoft.com/office/drawing/2014/main" id="{43815361-A72A-4FB8-9128-1C0AF80DCC28}"/>
                  </a:ext>
                </a:extLst>
              </p:cNvPr>
              <p:cNvGrpSpPr/>
              <p:nvPr/>
            </p:nvGrpSpPr>
            <p:grpSpPr>
              <a:xfrm>
                <a:off x="5779026" y="3338420"/>
                <a:ext cx="139803" cy="537707"/>
                <a:chOff x="6524449" y="3607213"/>
                <a:chExt cx="139803" cy="537707"/>
              </a:xfrm>
            </p:grpSpPr>
            <p:cxnSp>
              <p:nvCxnSpPr>
                <p:cNvPr id="99" name="Straight Connector 98">
                  <a:extLst>
                    <a:ext uri="{FF2B5EF4-FFF2-40B4-BE49-F238E27FC236}">
                      <a16:creationId xmlns:a16="http://schemas.microsoft.com/office/drawing/2014/main" id="{6110F14D-676C-4EBB-A015-1D5C87FA3A44}"/>
                    </a:ext>
                  </a:extLst>
                </p:cNvPr>
                <p:cNvCxnSpPr>
                  <a:cxnSpLocks/>
                </p:cNvCxnSpPr>
                <p:nvPr/>
              </p:nvCxnSpPr>
              <p:spPr bwMode="auto">
                <a:xfrm rot="10800000">
                  <a:off x="6524449" y="3607213"/>
                  <a:ext cx="0" cy="274688"/>
                </a:xfrm>
                <a:prstGeom prst="line">
                  <a:avLst/>
                </a:prstGeom>
                <a:noFill/>
                <a:ln w="19050" cap="flat" cmpd="sng" algn="ctr">
                  <a:solidFill>
                    <a:schemeClr val="accent5">
                      <a:lumMod val="50000"/>
                    </a:schemeClr>
                  </a:solidFill>
                  <a:prstDash val="solid"/>
                  <a:round/>
                  <a:headEnd type="none" w="med" len="med"/>
                  <a:tailEnd type="none" w="med" len="med"/>
                </a:ln>
                <a:effectLst/>
              </p:spPr>
            </p:cxnSp>
            <p:sp>
              <p:nvSpPr>
                <p:cNvPr id="100" name="Freeform: Shape 99">
                  <a:extLst>
                    <a:ext uri="{FF2B5EF4-FFF2-40B4-BE49-F238E27FC236}">
                      <a16:creationId xmlns:a16="http://schemas.microsoft.com/office/drawing/2014/main" id="{634FEDFF-D897-469E-9D19-A98045BF56C1}"/>
                    </a:ext>
                  </a:extLst>
                </p:cNvPr>
                <p:cNvSpPr/>
                <p:nvPr/>
              </p:nvSpPr>
              <p:spPr bwMode="auto">
                <a:xfrm rot="10800000">
                  <a:off x="6526669" y="3786418"/>
                  <a:ext cx="99398" cy="358502"/>
                </a:xfrm>
                <a:custGeom>
                  <a:avLst/>
                  <a:gdLst>
                    <a:gd name="connsiteX0" fmla="*/ 5065 w 226947"/>
                    <a:gd name="connsiteY0" fmla="*/ 390426 h 687060"/>
                    <a:gd name="connsiteX1" fmla="*/ 14492 w 226947"/>
                    <a:gd name="connsiteY1" fmla="*/ 644950 h 687060"/>
                    <a:gd name="connsiteX2" fmla="*/ 127614 w 226947"/>
                    <a:gd name="connsiteY2" fmla="*/ 626096 h 687060"/>
                    <a:gd name="connsiteX3" fmla="*/ 99333 w 226947"/>
                    <a:gd name="connsiteY3" fmla="*/ 60488 h 687060"/>
                    <a:gd name="connsiteX4" fmla="*/ 212455 w 226947"/>
                    <a:gd name="connsiteY4" fmla="*/ 51061 h 687060"/>
                    <a:gd name="connsiteX5" fmla="*/ 221882 w 226947"/>
                    <a:gd name="connsiteY5" fmla="*/ 371572 h 687060"/>
                    <a:gd name="connsiteX0" fmla="*/ 5065 w 225733"/>
                    <a:gd name="connsiteY0" fmla="*/ 384714 h 680714"/>
                    <a:gd name="connsiteX1" fmla="*/ 14492 w 225733"/>
                    <a:gd name="connsiteY1" fmla="*/ 639238 h 680714"/>
                    <a:gd name="connsiteX2" fmla="*/ 127614 w 225733"/>
                    <a:gd name="connsiteY2" fmla="*/ 620384 h 680714"/>
                    <a:gd name="connsiteX3" fmla="*/ 122024 w 225733"/>
                    <a:gd name="connsiteY3" fmla="*/ 64301 h 680714"/>
                    <a:gd name="connsiteX4" fmla="*/ 212455 w 225733"/>
                    <a:gd name="connsiteY4" fmla="*/ 45349 h 680714"/>
                    <a:gd name="connsiteX5" fmla="*/ 221882 w 225733"/>
                    <a:gd name="connsiteY5" fmla="*/ 365860 h 680714"/>
                    <a:gd name="connsiteX0" fmla="*/ 4138 w 224806"/>
                    <a:gd name="connsiteY0" fmla="*/ 384714 h 680714"/>
                    <a:gd name="connsiteX1" fmla="*/ 13565 w 224806"/>
                    <a:gd name="connsiteY1" fmla="*/ 639238 h 680714"/>
                    <a:gd name="connsiteX2" fmla="*/ 109669 w 224806"/>
                    <a:gd name="connsiteY2" fmla="*/ 620384 h 680714"/>
                    <a:gd name="connsiteX3" fmla="*/ 121097 w 224806"/>
                    <a:gd name="connsiteY3" fmla="*/ 64301 h 680714"/>
                    <a:gd name="connsiteX4" fmla="*/ 211528 w 224806"/>
                    <a:gd name="connsiteY4" fmla="*/ 45349 h 680714"/>
                    <a:gd name="connsiteX5" fmla="*/ 220955 w 224806"/>
                    <a:gd name="connsiteY5" fmla="*/ 365860 h 680714"/>
                    <a:gd name="connsiteX0" fmla="*/ 4138 w 224806"/>
                    <a:gd name="connsiteY0" fmla="*/ 384714 h 680714"/>
                    <a:gd name="connsiteX1" fmla="*/ 13565 w 224806"/>
                    <a:gd name="connsiteY1" fmla="*/ 639238 h 680714"/>
                    <a:gd name="connsiteX2" fmla="*/ 109669 w 224806"/>
                    <a:gd name="connsiteY2" fmla="*/ 620384 h 680714"/>
                    <a:gd name="connsiteX3" fmla="*/ 121097 w 224806"/>
                    <a:gd name="connsiteY3" fmla="*/ 64301 h 680714"/>
                    <a:gd name="connsiteX4" fmla="*/ 211528 w 224806"/>
                    <a:gd name="connsiteY4" fmla="*/ 45349 h 680714"/>
                    <a:gd name="connsiteX5" fmla="*/ 220955 w 224806"/>
                    <a:gd name="connsiteY5" fmla="*/ 365860 h 680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806" h="680714">
                      <a:moveTo>
                        <a:pt x="4138" y="384714"/>
                      </a:moveTo>
                      <a:cubicBezTo>
                        <a:pt x="-1361" y="492337"/>
                        <a:pt x="-4023" y="599960"/>
                        <a:pt x="13565" y="639238"/>
                      </a:cubicBezTo>
                      <a:cubicBezTo>
                        <a:pt x="31153" y="678516"/>
                        <a:pt x="91747" y="716207"/>
                        <a:pt x="109669" y="620384"/>
                      </a:cubicBezTo>
                      <a:cubicBezTo>
                        <a:pt x="127591" y="524561"/>
                        <a:pt x="104121" y="160140"/>
                        <a:pt x="121097" y="64301"/>
                      </a:cubicBezTo>
                      <a:cubicBezTo>
                        <a:pt x="138073" y="-31538"/>
                        <a:pt x="194885" y="-4911"/>
                        <a:pt x="211528" y="45349"/>
                      </a:cubicBezTo>
                      <a:cubicBezTo>
                        <a:pt x="228171" y="95609"/>
                        <a:pt x="226454" y="231528"/>
                        <a:pt x="220955" y="365860"/>
                      </a:cubicBezTo>
                    </a:path>
                  </a:pathLst>
                </a:custGeom>
                <a:noFill/>
                <a:ln w="19050">
                  <a:solidFill>
                    <a:schemeClr val="accent5">
                      <a:lumMod val="50000"/>
                    </a:schemeClr>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 name="Rectangle: Rounded Corners 100">
                  <a:extLst>
                    <a:ext uri="{FF2B5EF4-FFF2-40B4-BE49-F238E27FC236}">
                      <a16:creationId xmlns:a16="http://schemas.microsoft.com/office/drawing/2014/main" id="{F6DE1FB0-8476-4928-A7F4-FCC02937777F}"/>
                    </a:ext>
                  </a:extLst>
                </p:cNvPr>
                <p:cNvSpPr/>
                <p:nvPr/>
              </p:nvSpPr>
              <p:spPr bwMode="auto">
                <a:xfrm rot="10800000">
                  <a:off x="6606106" y="3842880"/>
                  <a:ext cx="58146" cy="232278"/>
                </a:xfrm>
                <a:prstGeom prst="roundRect">
                  <a:avLst/>
                </a:prstGeom>
                <a:solidFill>
                  <a:schemeClr val="accent5"/>
                </a:solidFill>
                <a:ln w="0">
                  <a:solidFill>
                    <a:schemeClr val="accent5">
                      <a:lumMod val="5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98" name="Rectangle: Rounded Corners 97">
                <a:extLst>
                  <a:ext uri="{FF2B5EF4-FFF2-40B4-BE49-F238E27FC236}">
                    <a16:creationId xmlns:a16="http://schemas.microsoft.com/office/drawing/2014/main" id="{CA543982-1D1D-459E-AF0D-F750ACF05185}"/>
                  </a:ext>
                </a:extLst>
              </p:cNvPr>
              <p:cNvSpPr/>
              <p:nvPr/>
            </p:nvSpPr>
            <p:spPr bwMode="auto">
              <a:xfrm rot="10800000">
                <a:off x="5744277" y="3613941"/>
                <a:ext cx="58146" cy="232278"/>
              </a:xfrm>
              <a:prstGeom prst="roundRect">
                <a:avLst/>
              </a:prstGeom>
              <a:solidFill>
                <a:schemeClr val="accent5"/>
              </a:solidFill>
              <a:ln w="0">
                <a:solidFill>
                  <a:schemeClr val="accent5">
                    <a:lumMod val="5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2" name="Group 91">
              <a:extLst>
                <a:ext uri="{FF2B5EF4-FFF2-40B4-BE49-F238E27FC236}">
                  <a16:creationId xmlns:a16="http://schemas.microsoft.com/office/drawing/2014/main" id="{0E349F68-0F9B-4882-A983-C1F7D00F8D3F}"/>
                </a:ext>
              </a:extLst>
            </p:cNvPr>
            <p:cNvGrpSpPr/>
            <p:nvPr/>
          </p:nvGrpSpPr>
          <p:grpSpPr>
            <a:xfrm rot="10800000">
              <a:off x="5759553" y="3063980"/>
              <a:ext cx="52170" cy="350140"/>
              <a:chOff x="4403567" y="4941526"/>
              <a:chExt cx="52170" cy="350140"/>
            </a:xfrm>
          </p:grpSpPr>
          <p:grpSp>
            <p:nvGrpSpPr>
              <p:cNvPr id="93" name="Group 92">
                <a:extLst>
                  <a:ext uri="{FF2B5EF4-FFF2-40B4-BE49-F238E27FC236}">
                    <a16:creationId xmlns:a16="http://schemas.microsoft.com/office/drawing/2014/main" id="{068F2EFA-268A-4F10-8E62-9E3F3F884A45}"/>
                  </a:ext>
                </a:extLst>
              </p:cNvPr>
              <p:cNvGrpSpPr/>
              <p:nvPr/>
            </p:nvGrpSpPr>
            <p:grpSpPr>
              <a:xfrm>
                <a:off x="4403567" y="4941526"/>
                <a:ext cx="52170" cy="231149"/>
                <a:chOff x="1278852" y="3169343"/>
                <a:chExt cx="110406" cy="843652"/>
              </a:xfrm>
            </p:grpSpPr>
            <p:sp>
              <p:nvSpPr>
                <p:cNvPr id="95" name="Rectangle: Rounded Corners 94">
                  <a:extLst>
                    <a:ext uri="{FF2B5EF4-FFF2-40B4-BE49-F238E27FC236}">
                      <a16:creationId xmlns:a16="http://schemas.microsoft.com/office/drawing/2014/main" id="{3D44C255-19C3-4E7F-8B1E-AF97F021F327}"/>
                    </a:ext>
                  </a:extLst>
                </p:cNvPr>
                <p:cNvSpPr/>
                <p:nvPr/>
              </p:nvSpPr>
              <p:spPr bwMode="auto">
                <a:xfrm>
                  <a:off x="1278852" y="3169343"/>
                  <a:ext cx="110406" cy="441045"/>
                </a:xfrm>
                <a:prstGeom prst="roundRect">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 name="Rectangle: Rounded Corners 95">
                  <a:extLst>
                    <a:ext uri="{FF2B5EF4-FFF2-40B4-BE49-F238E27FC236}">
                      <a16:creationId xmlns:a16="http://schemas.microsoft.com/office/drawing/2014/main" id="{122BA6AA-DBE7-40E8-A266-C3A0C6A2E787}"/>
                    </a:ext>
                  </a:extLst>
                </p:cNvPr>
                <p:cNvSpPr/>
                <p:nvPr/>
              </p:nvSpPr>
              <p:spPr bwMode="auto">
                <a:xfrm>
                  <a:off x="1278852" y="3571951"/>
                  <a:ext cx="110406" cy="441044"/>
                </a:xfrm>
                <a:prstGeom prst="roundRect">
                  <a:avLst/>
                </a:prstGeom>
                <a:solidFill>
                  <a:schemeClr val="tx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94" name="Rectangle: Rounded Corners 93">
                <a:extLst>
                  <a:ext uri="{FF2B5EF4-FFF2-40B4-BE49-F238E27FC236}">
                    <a16:creationId xmlns:a16="http://schemas.microsoft.com/office/drawing/2014/main" id="{0E4A7772-5322-41BC-8B35-0D97B3C14692}"/>
                  </a:ext>
                </a:extLst>
              </p:cNvPr>
              <p:cNvSpPr/>
              <p:nvPr/>
            </p:nvSpPr>
            <p:spPr bwMode="auto">
              <a:xfrm>
                <a:off x="4403567" y="5170826"/>
                <a:ext cx="52170" cy="120840"/>
              </a:xfrm>
              <a:prstGeom prst="roundRect">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25" name="Straight Arrow Connector 24">
            <a:extLst>
              <a:ext uri="{FF2B5EF4-FFF2-40B4-BE49-F238E27FC236}">
                <a16:creationId xmlns:a16="http://schemas.microsoft.com/office/drawing/2014/main" id="{3F900147-0A2B-4BD5-A97A-73767AC36A94}"/>
              </a:ext>
            </a:extLst>
          </p:cNvPr>
          <p:cNvCxnSpPr>
            <a:cxnSpLocks/>
          </p:cNvCxnSpPr>
          <p:nvPr/>
        </p:nvCxnSpPr>
        <p:spPr bwMode="auto">
          <a:xfrm flipV="1">
            <a:off x="6797601" y="4324888"/>
            <a:ext cx="622074" cy="139736"/>
          </a:xfrm>
          <a:prstGeom prst="straightConnector1">
            <a:avLst/>
          </a:prstGeom>
          <a:noFill/>
          <a:ln w="28575" cap="flat" cmpd="sng" algn="ctr">
            <a:solidFill>
              <a:schemeClr val="bg1"/>
            </a:solidFill>
            <a:prstDash val="solid"/>
            <a:round/>
            <a:headEnd type="none" w="med" len="med"/>
            <a:tailEnd type="triangle"/>
          </a:ln>
          <a:effectLst/>
        </p:spPr>
      </p:cxnSp>
      <p:sp>
        <p:nvSpPr>
          <p:cNvPr id="222" name="TextBox 221">
            <a:extLst>
              <a:ext uri="{FF2B5EF4-FFF2-40B4-BE49-F238E27FC236}">
                <a16:creationId xmlns:a16="http://schemas.microsoft.com/office/drawing/2014/main" id="{A956960C-295E-4283-A50E-310F80D7F574}"/>
              </a:ext>
            </a:extLst>
          </p:cNvPr>
          <p:cNvSpPr txBox="1"/>
          <p:nvPr/>
        </p:nvSpPr>
        <p:spPr>
          <a:xfrm>
            <a:off x="6660785" y="1808895"/>
            <a:ext cx="654990" cy="523220"/>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CAR T-Cell</a:t>
            </a:r>
          </a:p>
        </p:txBody>
      </p:sp>
      <p:sp>
        <p:nvSpPr>
          <p:cNvPr id="172" name="TextBox 171">
            <a:extLst>
              <a:ext uri="{FF2B5EF4-FFF2-40B4-BE49-F238E27FC236}">
                <a16:creationId xmlns:a16="http://schemas.microsoft.com/office/drawing/2014/main" id="{FB273B83-CAAB-42CF-94C8-BC46B0CAFB33}"/>
              </a:ext>
            </a:extLst>
          </p:cNvPr>
          <p:cNvSpPr txBox="1"/>
          <p:nvPr/>
        </p:nvSpPr>
        <p:spPr>
          <a:xfrm rot="16975216">
            <a:off x="5006080" y="2778193"/>
            <a:ext cx="1775188" cy="276999"/>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Cytotoxic Cytokines</a:t>
            </a:r>
          </a:p>
        </p:txBody>
      </p:sp>
      <p:grpSp>
        <p:nvGrpSpPr>
          <p:cNvPr id="4" name="Group 3">
            <a:extLst>
              <a:ext uri="{FF2B5EF4-FFF2-40B4-BE49-F238E27FC236}">
                <a16:creationId xmlns:a16="http://schemas.microsoft.com/office/drawing/2014/main" id="{C1FB4B2E-5EB6-40B1-BD4A-10F95FCC7080}"/>
              </a:ext>
            </a:extLst>
          </p:cNvPr>
          <p:cNvGrpSpPr/>
          <p:nvPr/>
        </p:nvGrpSpPr>
        <p:grpSpPr>
          <a:xfrm rot="20570910">
            <a:off x="7705746" y="1965078"/>
            <a:ext cx="2557862" cy="1199455"/>
            <a:chOff x="8041748" y="2408771"/>
            <a:chExt cx="2557862" cy="1199455"/>
          </a:xfrm>
        </p:grpSpPr>
        <p:grpSp>
          <p:nvGrpSpPr>
            <p:cNvPr id="165" name="Group 164">
              <a:extLst>
                <a:ext uri="{FF2B5EF4-FFF2-40B4-BE49-F238E27FC236}">
                  <a16:creationId xmlns:a16="http://schemas.microsoft.com/office/drawing/2014/main" id="{07FDC82D-D466-4CB4-9E33-31FFB55EF458}"/>
                </a:ext>
              </a:extLst>
            </p:cNvPr>
            <p:cNvGrpSpPr/>
            <p:nvPr/>
          </p:nvGrpSpPr>
          <p:grpSpPr>
            <a:xfrm rot="4371542">
              <a:off x="9263518" y="2208073"/>
              <a:ext cx="1135394" cy="1536790"/>
              <a:chOff x="8334512" y="4747167"/>
              <a:chExt cx="1135394" cy="1536790"/>
            </a:xfrm>
          </p:grpSpPr>
          <p:grpSp>
            <p:nvGrpSpPr>
              <p:cNvPr id="210" name="Group 209">
                <a:extLst>
                  <a:ext uri="{FF2B5EF4-FFF2-40B4-BE49-F238E27FC236}">
                    <a16:creationId xmlns:a16="http://schemas.microsoft.com/office/drawing/2014/main" id="{F253635B-5A4C-4CF1-8626-C7AB0184C9A3}"/>
                  </a:ext>
                </a:extLst>
              </p:cNvPr>
              <p:cNvGrpSpPr/>
              <p:nvPr/>
            </p:nvGrpSpPr>
            <p:grpSpPr>
              <a:xfrm>
                <a:off x="8842224" y="5742795"/>
                <a:ext cx="91440" cy="405139"/>
                <a:chOff x="8905835" y="5742795"/>
                <a:chExt cx="91440" cy="405139"/>
              </a:xfrm>
            </p:grpSpPr>
            <p:cxnSp>
              <p:nvCxnSpPr>
                <p:cNvPr id="218" name="Straight Connector 217">
                  <a:extLst>
                    <a:ext uri="{FF2B5EF4-FFF2-40B4-BE49-F238E27FC236}">
                      <a16:creationId xmlns:a16="http://schemas.microsoft.com/office/drawing/2014/main" id="{DE918D14-F2D5-4FF9-BF56-E0B1CC85661C}"/>
                    </a:ext>
                  </a:extLst>
                </p:cNvPr>
                <p:cNvCxnSpPr>
                  <a:cxnSpLocks/>
                </p:cNvCxnSpPr>
                <p:nvPr/>
              </p:nvCxnSpPr>
              <p:spPr bwMode="auto">
                <a:xfrm rot="10800000">
                  <a:off x="8949516" y="5742795"/>
                  <a:ext cx="1911" cy="274688"/>
                </a:xfrm>
                <a:prstGeom prst="line">
                  <a:avLst/>
                </a:prstGeom>
                <a:noFill/>
                <a:ln w="19050" cap="flat" cmpd="sng" algn="ctr">
                  <a:solidFill>
                    <a:schemeClr val="accent6"/>
                  </a:solidFill>
                  <a:prstDash val="solid"/>
                  <a:round/>
                  <a:headEnd type="none" w="med" len="med"/>
                  <a:tailEnd type="none" w="med" len="med"/>
                </a:ln>
                <a:effectLst/>
              </p:spPr>
            </p:cxnSp>
            <p:sp>
              <p:nvSpPr>
                <p:cNvPr id="219" name="Rectangle: Rounded Corners 218">
                  <a:extLst>
                    <a:ext uri="{FF2B5EF4-FFF2-40B4-BE49-F238E27FC236}">
                      <a16:creationId xmlns:a16="http://schemas.microsoft.com/office/drawing/2014/main" id="{08F5B319-4617-4D65-B8E5-C82E85A9D365}"/>
                    </a:ext>
                  </a:extLst>
                </p:cNvPr>
                <p:cNvSpPr/>
                <p:nvPr/>
              </p:nvSpPr>
              <p:spPr bwMode="auto">
                <a:xfrm rot="10800000">
                  <a:off x="8905835" y="5965054"/>
                  <a:ext cx="91440" cy="182880"/>
                </a:xfrm>
                <a:prstGeom prst="round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nvGrpSpPr>
              <p:cNvPr id="211" name="Group 210">
                <a:extLst>
                  <a:ext uri="{FF2B5EF4-FFF2-40B4-BE49-F238E27FC236}">
                    <a16:creationId xmlns:a16="http://schemas.microsoft.com/office/drawing/2014/main" id="{D4B1F802-BAEA-4E18-B7B0-381FB78211C1}"/>
                  </a:ext>
                </a:extLst>
              </p:cNvPr>
              <p:cNvGrpSpPr/>
              <p:nvPr/>
            </p:nvGrpSpPr>
            <p:grpSpPr>
              <a:xfrm>
                <a:off x="8960290" y="5742796"/>
                <a:ext cx="91440" cy="405139"/>
                <a:chOff x="9058235" y="5895195"/>
                <a:chExt cx="91440" cy="405139"/>
              </a:xfrm>
            </p:grpSpPr>
            <p:cxnSp>
              <p:nvCxnSpPr>
                <p:cNvPr id="216" name="Straight Connector 215">
                  <a:extLst>
                    <a:ext uri="{FF2B5EF4-FFF2-40B4-BE49-F238E27FC236}">
                      <a16:creationId xmlns:a16="http://schemas.microsoft.com/office/drawing/2014/main" id="{51886017-758A-42DC-970A-3198ECC52A77}"/>
                    </a:ext>
                  </a:extLst>
                </p:cNvPr>
                <p:cNvCxnSpPr>
                  <a:cxnSpLocks/>
                </p:cNvCxnSpPr>
                <p:nvPr/>
              </p:nvCxnSpPr>
              <p:spPr bwMode="auto">
                <a:xfrm rot="10800000">
                  <a:off x="9101916" y="5895195"/>
                  <a:ext cx="1911" cy="274688"/>
                </a:xfrm>
                <a:prstGeom prst="line">
                  <a:avLst/>
                </a:prstGeom>
                <a:noFill/>
                <a:ln w="19050" cap="flat" cmpd="sng" algn="ctr">
                  <a:solidFill>
                    <a:schemeClr val="accent6"/>
                  </a:solidFill>
                  <a:prstDash val="solid"/>
                  <a:round/>
                  <a:headEnd type="none" w="med" len="med"/>
                  <a:tailEnd type="none" w="med" len="med"/>
                </a:ln>
                <a:effectLst/>
              </p:spPr>
            </p:cxnSp>
            <p:sp>
              <p:nvSpPr>
                <p:cNvPr id="217" name="Rectangle: Rounded Corners 216">
                  <a:extLst>
                    <a:ext uri="{FF2B5EF4-FFF2-40B4-BE49-F238E27FC236}">
                      <a16:creationId xmlns:a16="http://schemas.microsoft.com/office/drawing/2014/main" id="{92BC607D-8694-4746-8FEA-0674E6E4198F}"/>
                    </a:ext>
                  </a:extLst>
                </p:cNvPr>
                <p:cNvSpPr/>
                <p:nvPr/>
              </p:nvSpPr>
              <p:spPr bwMode="auto">
                <a:xfrm rot="10800000">
                  <a:off x="9058235" y="6117454"/>
                  <a:ext cx="91440" cy="182880"/>
                </a:xfrm>
                <a:prstGeom prst="round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sp>
            <p:nvSpPr>
              <p:cNvPr id="212" name="TextBox 211">
                <a:extLst>
                  <a:ext uri="{FF2B5EF4-FFF2-40B4-BE49-F238E27FC236}">
                    <a16:creationId xmlns:a16="http://schemas.microsoft.com/office/drawing/2014/main" id="{E173B9DD-5EBB-4A20-AE6C-3816CAFA4C21}"/>
                  </a:ext>
                </a:extLst>
              </p:cNvPr>
              <p:cNvSpPr txBox="1"/>
              <p:nvPr/>
            </p:nvSpPr>
            <p:spPr>
              <a:xfrm rot="17228458">
                <a:off x="8945255" y="5849804"/>
                <a:ext cx="560529" cy="307777"/>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CD3</a:t>
                </a:r>
              </a:p>
            </p:txBody>
          </p:sp>
          <p:grpSp>
            <p:nvGrpSpPr>
              <p:cNvPr id="213" name="Group 115">
                <a:extLst>
                  <a:ext uri="{FF2B5EF4-FFF2-40B4-BE49-F238E27FC236}">
                    <a16:creationId xmlns:a16="http://schemas.microsoft.com/office/drawing/2014/main" id="{E9FA716F-9FF3-4022-8A47-B50B31F5369C}"/>
                  </a:ext>
                </a:extLst>
              </p:cNvPr>
              <p:cNvGrpSpPr/>
              <p:nvPr/>
            </p:nvGrpSpPr>
            <p:grpSpPr>
              <a:xfrm rot="10800000">
                <a:off x="8334512" y="4747167"/>
                <a:ext cx="1135394" cy="1085160"/>
                <a:chOff x="863178" y="2614612"/>
                <a:chExt cx="1419029" cy="1423987"/>
              </a:xfrm>
            </p:grpSpPr>
            <p:sp>
              <p:nvSpPr>
                <p:cNvPr id="214" name="Oval 5">
                  <a:extLst>
                    <a:ext uri="{FF2B5EF4-FFF2-40B4-BE49-F238E27FC236}">
                      <a16:creationId xmlns:a16="http://schemas.microsoft.com/office/drawing/2014/main" id="{00B93548-3891-466C-B9E4-61669E676E1E}"/>
                    </a:ext>
                  </a:extLst>
                </p:cNvPr>
                <p:cNvSpPr>
                  <a:spLocks noChangeArrowheads="1"/>
                </p:cNvSpPr>
                <p:nvPr/>
              </p:nvSpPr>
              <p:spPr bwMode="auto">
                <a:xfrm>
                  <a:off x="863178" y="2614612"/>
                  <a:ext cx="1419029" cy="1423987"/>
                </a:xfrm>
                <a:prstGeom prst="ellipse">
                  <a:avLst/>
                </a:prstGeom>
                <a:solidFill>
                  <a:schemeClr val="accent4"/>
                </a:solidFill>
                <a:ln w="9525">
                  <a:solidFill>
                    <a:schemeClr val="bg2">
                      <a:lumMod val="10000"/>
                    </a:schemeClr>
                  </a:solidFill>
                  <a:round/>
                  <a:headEnd/>
                  <a:tailEnd/>
                </a:ln>
              </p:spPr>
              <p:txBody>
                <a:bodyPr wrap="none"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5" name="Oval 6">
                  <a:extLst>
                    <a:ext uri="{FF2B5EF4-FFF2-40B4-BE49-F238E27FC236}">
                      <a16:creationId xmlns:a16="http://schemas.microsoft.com/office/drawing/2014/main" id="{0E134B1D-9BB7-4131-9C84-4B019DE25C78}"/>
                    </a:ext>
                  </a:extLst>
                </p:cNvPr>
                <p:cNvSpPr>
                  <a:spLocks noChangeArrowheads="1"/>
                </p:cNvSpPr>
                <p:nvPr/>
              </p:nvSpPr>
              <p:spPr bwMode="auto">
                <a:xfrm rot="6380685">
                  <a:off x="1150081" y="3287166"/>
                  <a:ext cx="704531" cy="530705"/>
                </a:xfrm>
                <a:prstGeom prst="ellipse">
                  <a:avLst/>
                </a:prstGeom>
                <a:solidFill>
                  <a:srgbClr val="7EEA9D"/>
                </a:solidFill>
                <a:ln w="9525">
                  <a:solidFill>
                    <a:schemeClr val="bg2">
                      <a:lumMod val="10000"/>
                    </a:schemeClr>
                  </a:solidFill>
                  <a:round/>
                  <a:headEnd/>
                  <a:tailEnd/>
                </a:ln>
              </p:spPr>
              <p:txBody>
                <a:bodyPr wrap="none"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70" name="Group 169">
              <a:extLst>
                <a:ext uri="{FF2B5EF4-FFF2-40B4-BE49-F238E27FC236}">
                  <a16:creationId xmlns:a16="http://schemas.microsoft.com/office/drawing/2014/main" id="{5C059D6D-130F-462B-8DFA-5548D3C071FC}"/>
                </a:ext>
              </a:extLst>
            </p:cNvPr>
            <p:cNvGrpSpPr/>
            <p:nvPr/>
          </p:nvGrpSpPr>
          <p:grpSpPr>
            <a:xfrm rot="20571542">
              <a:off x="8405389" y="3223351"/>
              <a:ext cx="823891" cy="202446"/>
              <a:chOff x="10919167" y="4072279"/>
              <a:chExt cx="679824" cy="167046"/>
            </a:xfrm>
            <a:solidFill>
              <a:schemeClr val="accent5"/>
            </a:solidFill>
          </p:grpSpPr>
          <p:sp>
            <p:nvSpPr>
              <p:cNvPr id="197" name="Freeform: Shape 196">
                <a:extLst>
                  <a:ext uri="{FF2B5EF4-FFF2-40B4-BE49-F238E27FC236}">
                    <a16:creationId xmlns:a16="http://schemas.microsoft.com/office/drawing/2014/main" id="{5AAE093C-3B47-485D-A0E5-B1E515B7B502}"/>
                  </a:ext>
                </a:extLst>
              </p:cNvPr>
              <p:cNvSpPr/>
              <p:nvPr/>
            </p:nvSpPr>
            <p:spPr bwMode="auto">
              <a:xfrm rot="5400000">
                <a:off x="11013838" y="4015988"/>
                <a:ext cx="99398" cy="288740"/>
              </a:xfrm>
              <a:custGeom>
                <a:avLst/>
                <a:gdLst>
                  <a:gd name="connsiteX0" fmla="*/ 5065 w 226947"/>
                  <a:gd name="connsiteY0" fmla="*/ 390426 h 687060"/>
                  <a:gd name="connsiteX1" fmla="*/ 14492 w 226947"/>
                  <a:gd name="connsiteY1" fmla="*/ 644950 h 687060"/>
                  <a:gd name="connsiteX2" fmla="*/ 127614 w 226947"/>
                  <a:gd name="connsiteY2" fmla="*/ 626096 h 687060"/>
                  <a:gd name="connsiteX3" fmla="*/ 99333 w 226947"/>
                  <a:gd name="connsiteY3" fmla="*/ 60488 h 687060"/>
                  <a:gd name="connsiteX4" fmla="*/ 212455 w 226947"/>
                  <a:gd name="connsiteY4" fmla="*/ 51061 h 687060"/>
                  <a:gd name="connsiteX5" fmla="*/ 221882 w 226947"/>
                  <a:gd name="connsiteY5" fmla="*/ 371572 h 687060"/>
                  <a:gd name="connsiteX0" fmla="*/ 5065 w 225733"/>
                  <a:gd name="connsiteY0" fmla="*/ 384714 h 680714"/>
                  <a:gd name="connsiteX1" fmla="*/ 14492 w 225733"/>
                  <a:gd name="connsiteY1" fmla="*/ 639238 h 680714"/>
                  <a:gd name="connsiteX2" fmla="*/ 127614 w 225733"/>
                  <a:gd name="connsiteY2" fmla="*/ 620384 h 680714"/>
                  <a:gd name="connsiteX3" fmla="*/ 122024 w 225733"/>
                  <a:gd name="connsiteY3" fmla="*/ 64301 h 680714"/>
                  <a:gd name="connsiteX4" fmla="*/ 212455 w 225733"/>
                  <a:gd name="connsiteY4" fmla="*/ 45349 h 680714"/>
                  <a:gd name="connsiteX5" fmla="*/ 221882 w 225733"/>
                  <a:gd name="connsiteY5" fmla="*/ 365860 h 680714"/>
                  <a:gd name="connsiteX0" fmla="*/ 4138 w 224806"/>
                  <a:gd name="connsiteY0" fmla="*/ 384714 h 680714"/>
                  <a:gd name="connsiteX1" fmla="*/ 13565 w 224806"/>
                  <a:gd name="connsiteY1" fmla="*/ 639238 h 680714"/>
                  <a:gd name="connsiteX2" fmla="*/ 109669 w 224806"/>
                  <a:gd name="connsiteY2" fmla="*/ 620384 h 680714"/>
                  <a:gd name="connsiteX3" fmla="*/ 121097 w 224806"/>
                  <a:gd name="connsiteY3" fmla="*/ 64301 h 680714"/>
                  <a:gd name="connsiteX4" fmla="*/ 211528 w 224806"/>
                  <a:gd name="connsiteY4" fmla="*/ 45349 h 680714"/>
                  <a:gd name="connsiteX5" fmla="*/ 220955 w 224806"/>
                  <a:gd name="connsiteY5" fmla="*/ 365860 h 680714"/>
                  <a:gd name="connsiteX0" fmla="*/ 4138 w 224806"/>
                  <a:gd name="connsiteY0" fmla="*/ 384714 h 680714"/>
                  <a:gd name="connsiteX1" fmla="*/ 13565 w 224806"/>
                  <a:gd name="connsiteY1" fmla="*/ 639238 h 680714"/>
                  <a:gd name="connsiteX2" fmla="*/ 109669 w 224806"/>
                  <a:gd name="connsiteY2" fmla="*/ 620384 h 680714"/>
                  <a:gd name="connsiteX3" fmla="*/ 121097 w 224806"/>
                  <a:gd name="connsiteY3" fmla="*/ 64301 h 680714"/>
                  <a:gd name="connsiteX4" fmla="*/ 211528 w 224806"/>
                  <a:gd name="connsiteY4" fmla="*/ 45349 h 680714"/>
                  <a:gd name="connsiteX5" fmla="*/ 220955 w 224806"/>
                  <a:gd name="connsiteY5" fmla="*/ 365860 h 680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806" h="680714">
                    <a:moveTo>
                      <a:pt x="4138" y="384714"/>
                    </a:moveTo>
                    <a:cubicBezTo>
                      <a:pt x="-1361" y="492337"/>
                      <a:pt x="-4023" y="599960"/>
                      <a:pt x="13565" y="639238"/>
                    </a:cubicBezTo>
                    <a:cubicBezTo>
                      <a:pt x="31153" y="678516"/>
                      <a:pt x="91747" y="716207"/>
                      <a:pt x="109669" y="620384"/>
                    </a:cubicBezTo>
                    <a:cubicBezTo>
                      <a:pt x="127591" y="524561"/>
                      <a:pt x="104121" y="160140"/>
                      <a:pt x="121097" y="64301"/>
                    </a:cubicBezTo>
                    <a:cubicBezTo>
                      <a:pt x="138073" y="-31538"/>
                      <a:pt x="194885" y="-4911"/>
                      <a:pt x="211528" y="45349"/>
                    </a:cubicBezTo>
                    <a:cubicBezTo>
                      <a:pt x="228171" y="95609"/>
                      <a:pt x="226454" y="231528"/>
                      <a:pt x="220955" y="365860"/>
                    </a:cubicBezTo>
                  </a:path>
                </a:pathLst>
              </a:custGeom>
              <a:noFill/>
              <a:ln w="19050">
                <a:solidFill>
                  <a:schemeClr val="accent5">
                    <a:lumMod val="50000"/>
                  </a:schemeClr>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8" name="Rectangle: Rounded Corners 197">
                <a:extLst>
                  <a:ext uri="{FF2B5EF4-FFF2-40B4-BE49-F238E27FC236}">
                    <a16:creationId xmlns:a16="http://schemas.microsoft.com/office/drawing/2014/main" id="{BBCBF5DE-B325-4B97-89E4-8FDC68DD6D94}"/>
                  </a:ext>
                </a:extLst>
              </p:cNvPr>
              <p:cNvSpPr/>
              <p:nvPr/>
            </p:nvSpPr>
            <p:spPr bwMode="auto">
              <a:xfrm rot="5400000">
                <a:off x="11028405" y="3985408"/>
                <a:ext cx="58146" cy="232278"/>
              </a:xfrm>
              <a:prstGeom prst="roundRect">
                <a:avLst/>
              </a:prstGeom>
              <a:grpFill/>
              <a:ln w="0">
                <a:solidFill>
                  <a:schemeClr val="accent5">
                    <a:lumMod val="5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9" name="Rectangle: Rounded Corners 198">
                <a:extLst>
                  <a:ext uri="{FF2B5EF4-FFF2-40B4-BE49-F238E27FC236}">
                    <a16:creationId xmlns:a16="http://schemas.microsoft.com/office/drawing/2014/main" id="{1EB88D29-8AED-4A58-8AFB-468090FD03B9}"/>
                  </a:ext>
                </a:extLst>
              </p:cNvPr>
              <p:cNvSpPr/>
              <p:nvPr/>
            </p:nvSpPr>
            <p:spPr bwMode="auto">
              <a:xfrm rot="5400000">
                <a:off x="11031529" y="4094113"/>
                <a:ext cx="58146" cy="232278"/>
              </a:xfrm>
              <a:prstGeom prst="roundRect">
                <a:avLst/>
              </a:prstGeom>
              <a:grpFill/>
              <a:ln w="0">
                <a:solidFill>
                  <a:schemeClr val="accent5">
                    <a:lumMod val="5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0" name="Freeform: Shape 199">
                <a:extLst>
                  <a:ext uri="{FF2B5EF4-FFF2-40B4-BE49-F238E27FC236}">
                    <a16:creationId xmlns:a16="http://schemas.microsoft.com/office/drawing/2014/main" id="{DFA3672A-2ED4-45C7-BF53-0153017F6B7F}"/>
                  </a:ext>
                </a:extLst>
              </p:cNvPr>
              <p:cNvSpPr/>
              <p:nvPr/>
            </p:nvSpPr>
            <p:spPr bwMode="auto">
              <a:xfrm rot="5400000">
                <a:off x="11404922" y="4015793"/>
                <a:ext cx="99398" cy="288740"/>
              </a:xfrm>
              <a:custGeom>
                <a:avLst/>
                <a:gdLst>
                  <a:gd name="connsiteX0" fmla="*/ 5065 w 226947"/>
                  <a:gd name="connsiteY0" fmla="*/ 390426 h 687060"/>
                  <a:gd name="connsiteX1" fmla="*/ 14492 w 226947"/>
                  <a:gd name="connsiteY1" fmla="*/ 644950 h 687060"/>
                  <a:gd name="connsiteX2" fmla="*/ 127614 w 226947"/>
                  <a:gd name="connsiteY2" fmla="*/ 626096 h 687060"/>
                  <a:gd name="connsiteX3" fmla="*/ 99333 w 226947"/>
                  <a:gd name="connsiteY3" fmla="*/ 60488 h 687060"/>
                  <a:gd name="connsiteX4" fmla="*/ 212455 w 226947"/>
                  <a:gd name="connsiteY4" fmla="*/ 51061 h 687060"/>
                  <a:gd name="connsiteX5" fmla="*/ 221882 w 226947"/>
                  <a:gd name="connsiteY5" fmla="*/ 371572 h 687060"/>
                  <a:gd name="connsiteX0" fmla="*/ 5065 w 225733"/>
                  <a:gd name="connsiteY0" fmla="*/ 384714 h 680714"/>
                  <a:gd name="connsiteX1" fmla="*/ 14492 w 225733"/>
                  <a:gd name="connsiteY1" fmla="*/ 639238 h 680714"/>
                  <a:gd name="connsiteX2" fmla="*/ 127614 w 225733"/>
                  <a:gd name="connsiteY2" fmla="*/ 620384 h 680714"/>
                  <a:gd name="connsiteX3" fmla="*/ 122024 w 225733"/>
                  <a:gd name="connsiteY3" fmla="*/ 64301 h 680714"/>
                  <a:gd name="connsiteX4" fmla="*/ 212455 w 225733"/>
                  <a:gd name="connsiteY4" fmla="*/ 45349 h 680714"/>
                  <a:gd name="connsiteX5" fmla="*/ 221882 w 225733"/>
                  <a:gd name="connsiteY5" fmla="*/ 365860 h 680714"/>
                  <a:gd name="connsiteX0" fmla="*/ 4138 w 224806"/>
                  <a:gd name="connsiteY0" fmla="*/ 384714 h 680714"/>
                  <a:gd name="connsiteX1" fmla="*/ 13565 w 224806"/>
                  <a:gd name="connsiteY1" fmla="*/ 639238 h 680714"/>
                  <a:gd name="connsiteX2" fmla="*/ 109669 w 224806"/>
                  <a:gd name="connsiteY2" fmla="*/ 620384 h 680714"/>
                  <a:gd name="connsiteX3" fmla="*/ 121097 w 224806"/>
                  <a:gd name="connsiteY3" fmla="*/ 64301 h 680714"/>
                  <a:gd name="connsiteX4" fmla="*/ 211528 w 224806"/>
                  <a:gd name="connsiteY4" fmla="*/ 45349 h 680714"/>
                  <a:gd name="connsiteX5" fmla="*/ 220955 w 224806"/>
                  <a:gd name="connsiteY5" fmla="*/ 365860 h 680714"/>
                  <a:gd name="connsiteX0" fmla="*/ 4138 w 224806"/>
                  <a:gd name="connsiteY0" fmla="*/ 384714 h 680714"/>
                  <a:gd name="connsiteX1" fmla="*/ 13565 w 224806"/>
                  <a:gd name="connsiteY1" fmla="*/ 639238 h 680714"/>
                  <a:gd name="connsiteX2" fmla="*/ 109669 w 224806"/>
                  <a:gd name="connsiteY2" fmla="*/ 620384 h 680714"/>
                  <a:gd name="connsiteX3" fmla="*/ 121097 w 224806"/>
                  <a:gd name="connsiteY3" fmla="*/ 64301 h 680714"/>
                  <a:gd name="connsiteX4" fmla="*/ 211528 w 224806"/>
                  <a:gd name="connsiteY4" fmla="*/ 45349 h 680714"/>
                  <a:gd name="connsiteX5" fmla="*/ 220955 w 224806"/>
                  <a:gd name="connsiteY5" fmla="*/ 365860 h 680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806" h="680714">
                    <a:moveTo>
                      <a:pt x="4138" y="384714"/>
                    </a:moveTo>
                    <a:cubicBezTo>
                      <a:pt x="-1361" y="492337"/>
                      <a:pt x="-4023" y="599960"/>
                      <a:pt x="13565" y="639238"/>
                    </a:cubicBezTo>
                    <a:cubicBezTo>
                      <a:pt x="31153" y="678516"/>
                      <a:pt x="91747" y="716207"/>
                      <a:pt x="109669" y="620384"/>
                    </a:cubicBezTo>
                    <a:cubicBezTo>
                      <a:pt x="127591" y="524561"/>
                      <a:pt x="104121" y="160140"/>
                      <a:pt x="121097" y="64301"/>
                    </a:cubicBezTo>
                    <a:cubicBezTo>
                      <a:pt x="138073" y="-31538"/>
                      <a:pt x="194885" y="-4911"/>
                      <a:pt x="211528" y="45349"/>
                    </a:cubicBezTo>
                    <a:cubicBezTo>
                      <a:pt x="228171" y="95609"/>
                      <a:pt x="226454" y="231528"/>
                      <a:pt x="220955" y="365860"/>
                    </a:cubicBezTo>
                  </a:path>
                </a:pathLst>
              </a:custGeom>
              <a:noFill/>
              <a:ln w="19050">
                <a:solidFill>
                  <a:schemeClr val="accent5">
                    <a:lumMod val="50000"/>
                  </a:schemeClr>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1" name="Rectangle: Rounded Corners 200">
                <a:extLst>
                  <a:ext uri="{FF2B5EF4-FFF2-40B4-BE49-F238E27FC236}">
                    <a16:creationId xmlns:a16="http://schemas.microsoft.com/office/drawing/2014/main" id="{906645D0-B17B-4F09-A0CF-4139182224E4}"/>
                  </a:ext>
                </a:extLst>
              </p:cNvPr>
              <p:cNvSpPr/>
              <p:nvPr/>
            </p:nvSpPr>
            <p:spPr bwMode="auto">
              <a:xfrm rot="5400000">
                <a:off x="11419489" y="3985213"/>
                <a:ext cx="58146" cy="232278"/>
              </a:xfrm>
              <a:prstGeom prst="roundRect">
                <a:avLst/>
              </a:prstGeom>
              <a:grpFill/>
              <a:ln w="0">
                <a:solidFill>
                  <a:schemeClr val="accent5">
                    <a:lumMod val="5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2" name="Rectangle: Rounded Corners 201">
                <a:extLst>
                  <a:ext uri="{FF2B5EF4-FFF2-40B4-BE49-F238E27FC236}">
                    <a16:creationId xmlns:a16="http://schemas.microsoft.com/office/drawing/2014/main" id="{896328E0-ECBF-4FC5-9FBB-E90C3E22F005}"/>
                  </a:ext>
                </a:extLst>
              </p:cNvPr>
              <p:cNvSpPr/>
              <p:nvPr/>
            </p:nvSpPr>
            <p:spPr bwMode="auto">
              <a:xfrm rot="5400000">
                <a:off x="11422613" y="4093918"/>
                <a:ext cx="58146" cy="232278"/>
              </a:xfrm>
              <a:prstGeom prst="roundRect">
                <a:avLst/>
              </a:prstGeom>
              <a:grpFill/>
              <a:ln w="0">
                <a:solidFill>
                  <a:schemeClr val="accent5">
                    <a:lumMod val="50000"/>
                  </a:schemeClr>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cxnSp>
            <p:nvCxnSpPr>
              <p:cNvPr id="203" name="Straight Connector 202">
                <a:extLst>
                  <a:ext uri="{FF2B5EF4-FFF2-40B4-BE49-F238E27FC236}">
                    <a16:creationId xmlns:a16="http://schemas.microsoft.com/office/drawing/2014/main" id="{BA508961-04F0-46A3-8049-C9A6062168BD}"/>
                  </a:ext>
                </a:extLst>
              </p:cNvPr>
              <p:cNvCxnSpPr>
                <a:cxnSpLocks/>
                <a:stCxn id="202" idx="2"/>
                <a:endCxn id="198" idx="0"/>
              </p:cNvCxnSpPr>
              <p:nvPr/>
            </p:nvCxnSpPr>
            <p:spPr bwMode="auto">
              <a:xfrm flipH="1" flipV="1">
                <a:off x="11173617" y="4101547"/>
                <a:ext cx="161930" cy="108510"/>
              </a:xfrm>
              <a:prstGeom prst="line">
                <a:avLst/>
              </a:prstGeom>
              <a:grpFill/>
              <a:ln w="19050" cap="flat" cmpd="sng" algn="ctr">
                <a:solidFill>
                  <a:schemeClr val="accent5">
                    <a:lumMod val="50000"/>
                  </a:schemeClr>
                </a:solidFill>
                <a:prstDash val="solid"/>
                <a:round/>
                <a:headEnd type="none" w="med" len="med"/>
                <a:tailEnd type="none" w="med" len="med"/>
              </a:ln>
              <a:effectLst/>
            </p:spPr>
          </p:cxnSp>
        </p:grpSp>
        <p:sp>
          <p:nvSpPr>
            <p:cNvPr id="175" name="Oval 174">
              <a:extLst>
                <a:ext uri="{FF2B5EF4-FFF2-40B4-BE49-F238E27FC236}">
                  <a16:creationId xmlns:a16="http://schemas.microsoft.com/office/drawing/2014/main" id="{AA50BE90-3700-41A0-8C8E-A1BB409FBEE5}"/>
                </a:ext>
              </a:extLst>
            </p:cNvPr>
            <p:cNvSpPr/>
            <p:nvPr/>
          </p:nvSpPr>
          <p:spPr bwMode="auto">
            <a:xfrm rot="15460924">
              <a:off x="9428322" y="2476462"/>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23" name="TextBox 222">
              <a:extLst>
                <a:ext uri="{FF2B5EF4-FFF2-40B4-BE49-F238E27FC236}">
                  <a16:creationId xmlns:a16="http://schemas.microsoft.com/office/drawing/2014/main" id="{63933772-2FD0-4FCE-90F0-DF11CC39B311}"/>
                </a:ext>
              </a:extLst>
            </p:cNvPr>
            <p:cNvSpPr txBox="1"/>
            <p:nvPr/>
          </p:nvSpPr>
          <p:spPr>
            <a:xfrm rot="20571542">
              <a:off x="9898038" y="2768455"/>
              <a:ext cx="654990" cy="307777"/>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T-Cell</a:t>
              </a:r>
            </a:p>
          </p:txBody>
        </p:sp>
        <p:grpSp>
          <p:nvGrpSpPr>
            <p:cNvPr id="224" name="Group 223">
              <a:extLst>
                <a:ext uri="{FF2B5EF4-FFF2-40B4-BE49-F238E27FC236}">
                  <a16:creationId xmlns:a16="http://schemas.microsoft.com/office/drawing/2014/main" id="{E94D4533-E2FD-484F-A0B2-0F9F25530D25}"/>
                </a:ext>
              </a:extLst>
            </p:cNvPr>
            <p:cNvGrpSpPr/>
            <p:nvPr/>
          </p:nvGrpSpPr>
          <p:grpSpPr>
            <a:xfrm rot="4371542">
              <a:off x="8213913" y="3325658"/>
              <a:ext cx="274320" cy="290815"/>
              <a:chOff x="3546636" y="2650994"/>
              <a:chExt cx="274320" cy="290815"/>
            </a:xfrm>
          </p:grpSpPr>
          <p:cxnSp>
            <p:nvCxnSpPr>
              <p:cNvPr id="225" name="Straight Connector 224">
                <a:extLst>
                  <a:ext uri="{FF2B5EF4-FFF2-40B4-BE49-F238E27FC236}">
                    <a16:creationId xmlns:a16="http://schemas.microsoft.com/office/drawing/2014/main" id="{E677C763-9E2D-46CD-9A55-7B76BEEF7C14}"/>
                  </a:ext>
                </a:extLst>
              </p:cNvPr>
              <p:cNvCxnSpPr/>
              <p:nvPr/>
            </p:nvCxnSpPr>
            <p:spPr bwMode="auto">
              <a:xfrm>
                <a:off x="3680710" y="2782567"/>
                <a:ext cx="0" cy="159242"/>
              </a:xfrm>
              <a:prstGeom prst="line">
                <a:avLst/>
              </a:prstGeom>
              <a:noFill/>
              <a:ln w="28575" cap="flat" cmpd="sng" algn="ctr">
                <a:solidFill>
                  <a:schemeClr val="accent3"/>
                </a:solidFill>
                <a:prstDash val="solid"/>
                <a:round/>
                <a:headEnd type="none" w="med" len="med"/>
                <a:tailEnd type="none" w="med" len="med"/>
              </a:ln>
              <a:effectLst/>
            </p:spPr>
          </p:cxnSp>
          <p:sp>
            <p:nvSpPr>
              <p:cNvPr id="226" name="Block Arc 225">
                <a:extLst>
                  <a:ext uri="{FF2B5EF4-FFF2-40B4-BE49-F238E27FC236}">
                    <a16:creationId xmlns:a16="http://schemas.microsoft.com/office/drawing/2014/main" id="{7396DCCD-AFED-4111-B472-C766A25A3847}"/>
                  </a:ext>
                </a:extLst>
              </p:cNvPr>
              <p:cNvSpPr/>
              <p:nvPr/>
            </p:nvSpPr>
            <p:spPr bwMode="auto">
              <a:xfrm rot="10800000">
                <a:off x="3546636" y="2650994"/>
                <a:ext cx="274320" cy="175874"/>
              </a:xfrm>
              <a:prstGeom prst="blockArc">
                <a:avLst/>
              </a:prstGeom>
              <a:solidFill>
                <a:schemeClr val="accent3">
                  <a:lumMod val="60000"/>
                  <a:lumOff val="4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nvGrpSpPr>
            <p:cNvPr id="171" name="Group 170">
              <a:extLst>
                <a:ext uri="{FF2B5EF4-FFF2-40B4-BE49-F238E27FC236}">
                  <a16:creationId xmlns:a16="http://schemas.microsoft.com/office/drawing/2014/main" id="{99FCFD34-A246-438E-B0A3-76098404A094}"/>
                </a:ext>
              </a:extLst>
            </p:cNvPr>
            <p:cNvGrpSpPr/>
            <p:nvPr/>
          </p:nvGrpSpPr>
          <p:grpSpPr>
            <a:xfrm rot="15460924">
              <a:off x="8494734" y="1995102"/>
              <a:ext cx="497050" cy="1403021"/>
              <a:chOff x="4469325" y="3381149"/>
              <a:chExt cx="497050" cy="1403021"/>
            </a:xfrm>
          </p:grpSpPr>
          <p:sp>
            <p:nvSpPr>
              <p:cNvPr id="176" name="Oval 175">
                <a:extLst>
                  <a:ext uri="{FF2B5EF4-FFF2-40B4-BE49-F238E27FC236}">
                    <a16:creationId xmlns:a16="http://schemas.microsoft.com/office/drawing/2014/main" id="{34B5046C-73AE-44B8-8167-29654AD404D6}"/>
                  </a:ext>
                </a:extLst>
              </p:cNvPr>
              <p:cNvSpPr/>
              <p:nvPr/>
            </p:nvSpPr>
            <p:spPr bwMode="auto">
              <a:xfrm>
                <a:off x="4469325" y="3381149"/>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7" name="Oval 176">
                <a:extLst>
                  <a:ext uri="{FF2B5EF4-FFF2-40B4-BE49-F238E27FC236}">
                    <a16:creationId xmlns:a16="http://schemas.microsoft.com/office/drawing/2014/main" id="{83E32CEA-BE00-4B6F-810B-17C83B6177B1}"/>
                  </a:ext>
                </a:extLst>
              </p:cNvPr>
              <p:cNvSpPr/>
              <p:nvPr/>
            </p:nvSpPr>
            <p:spPr bwMode="auto">
              <a:xfrm>
                <a:off x="4630390" y="3396226"/>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8" name="Oval 177">
                <a:extLst>
                  <a:ext uri="{FF2B5EF4-FFF2-40B4-BE49-F238E27FC236}">
                    <a16:creationId xmlns:a16="http://schemas.microsoft.com/office/drawing/2014/main" id="{097AC624-3F64-41A7-9C88-AD42B1690C73}"/>
                  </a:ext>
                </a:extLst>
              </p:cNvPr>
              <p:cNvSpPr/>
              <p:nvPr/>
            </p:nvSpPr>
            <p:spPr bwMode="auto">
              <a:xfrm>
                <a:off x="4681054" y="4406904"/>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9" name="Oval 178">
                <a:extLst>
                  <a:ext uri="{FF2B5EF4-FFF2-40B4-BE49-F238E27FC236}">
                    <a16:creationId xmlns:a16="http://schemas.microsoft.com/office/drawing/2014/main" id="{55EDC49D-2E94-4776-8555-AED9E72D6F2E}"/>
                  </a:ext>
                </a:extLst>
              </p:cNvPr>
              <p:cNvSpPr/>
              <p:nvPr/>
            </p:nvSpPr>
            <p:spPr bwMode="auto">
              <a:xfrm>
                <a:off x="4835122" y="4077203"/>
                <a:ext cx="45720" cy="45719"/>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0" name="Oval 179">
                <a:extLst>
                  <a:ext uri="{FF2B5EF4-FFF2-40B4-BE49-F238E27FC236}">
                    <a16:creationId xmlns:a16="http://schemas.microsoft.com/office/drawing/2014/main" id="{119D1035-0C41-45EA-B2E1-F38AB602F654}"/>
                  </a:ext>
                </a:extLst>
              </p:cNvPr>
              <p:cNvSpPr/>
              <p:nvPr/>
            </p:nvSpPr>
            <p:spPr bwMode="auto">
              <a:xfrm>
                <a:off x="4707131" y="3455144"/>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1" name="Oval 180">
                <a:extLst>
                  <a:ext uri="{FF2B5EF4-FFF2-40B4-BE49-F238E27FC236}">
                    <a16:creationId xmlns:a16="http://schemas.microsoft.com/office/drawing/2014/main" id="{8C521BD9-9691-43DB-A8C7-5CDC81AB7FAD}"/>
                  </a:ext>
                </a:extLst>
              </p:cNvPr>
              <p:cNvSpPr/>
              <p:nvPr/>
            </p:nvSpPr>
            <p:spPr bwMode="auto">
              <a:xfrm>
                <a:off x="4641305" y="4535017"/>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2" name="Oval 181">
                <a:extLst>
                  <a:ext uri="{FF2B5EF4-FFF2-40B4-BE49-F238E27FC236}">
                    <a16:creationId xmlns:a16="http://schemas.microsoft.com/office/drawing/2014/main" id="{72633775-64DA-40BF-A155-C5D882E8646B}"/>
                  </a:ext>
                </a:extLst>
              </p:cNvPr>
              <p:cNvSpPr/>
              <p:nvPr/>
            </p:nvSpPr>
            <p:spPr bwMode="auto">
              <a:xfrm>
                <a:off x="4580312" y="352839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3" name="Oval 182">
                <a:extLst>
                  <a:ext uri="{FF2B5EF4-FFF2-40B4-BE49-F238E27FC236}">
                    <a16:creationId xmlns:a16="http://schemas.microsoft.com/office/drawing/2014/main" id="{4669BB46-8A88-4FB8-A709-126A850FFD17}"/>
                  </a:ext>
                </a:extLst>
              </p:cNvPr>
              <p:cNvSpPr/>
              <p:nvPr/>
            </p:nvSpPr>
            <p:spPr bwMode="auto">
              <a:xfrm>
                <a:off x="4789755" y="3607288"/>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4" name="Oval 183">
                <a:extLst>
                  <a:ext uri="{FF2B5EF4-FFF2-40B4-BE49-F238E27FC236}">
                    <a16:creationId xmlns:a16="http://schemas.microsoft.com/office/drawing/2014/main" id="{F5FC8BFF-5A9A-4335-8F9D-AE72086DB125}"/>
                  </a:ext>
                </a:extLst>
              </p:cNvPr>
              <p:cNvSpPr/>
              <p:nvPr/>
            </p:nvSpPr>
            <p:spPr bwMode="auto">
              <a:xfrm>
                <a:off x="4742937" y="371004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5" name="Oval 184">
                <a:extLst>
                  <a:ext uri="{FF2B5EF4-FFF2-40B4-BE49-F238E27FC236}">
                    <a16:creationId xmlns:a16="http://schemas.microsoft.com/office/drawing/2014/main" id="{819D66C1-1C42-4D42-9254-FBBE6376CC60}"/>
                  </a:ext>
                </a:extLst>
              </p:cNvPr>
              <p:cNvSpPr/>
              <p:nvPr/>
            </p:nvSpPr>
            <p:spPr bwMode="auto">
              <a:xfrm>
                <a:off x="4920655" y="3976080"/>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6" name="Oval 185">
                <a:extLst>
                  <a:ext uri="{FF2B5EF4-FFF2-40B4-BE49-F238E27FC236}">
                    <a16:creationId xmlns:a16="http://schemas.microsoft.com/office/drawing/2014/main" id="{E4340A3B-FB71-47F2-A27B-644ED17F7589}"/>
                  </a:ext>
                </a:extLst>
              </p:cNvPr>
              <p:cNvSpPr/>
              <p:nvPr/>
            </p:nvSpPr>
            <p:spPr bwMode="auto">
              <a:xfrm>
                <a:off x="4705128" y="410464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7" name="Oval 186">
                <a:extLst>
                  <a:ext uri="{FF2B5EF4-FFF2-40B4-BE49-F238E27FC236}">
                    <a16:creationId xmlns:a16="http://schemas.microsoft.com/office/drawing/2014/main" id="{8D5F8CB0-5E4D-4DC1-875A-FD7478A42CDD}"/>
                  </a:ext>
                </a:extLst>
              </p:cNvPr>
              <p:cNvSpPr/>
              <p:nvPr/>
            </p:nvSpPr>
            <p:spPr bwMode="auto">
              <a:xfrm>
                <a:off x="4849745" y="4531417"/>
                <a:ext cx="45720" cy="45719"/>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8" name="Oval 187">
                <a:extLst>
                  <a:ext uri="{FF2B5EF4-FFF2-40B4-BE49-F238E27FC236}">
                    <a16:creationId xmlns:a16="http://schemas.microsoft.com/office/drawing/2014/main" id="{3C199360-2973-469F-B36B-9D8D08212397}"/>
                  </a:ext>
                </a:extLst>
              </p:cNvPr>
              <p:cNvSpPr/>
              <p:nvPr/>
            </p:nvSpPr>
            <p:spPr bwMode="auto">
              <a:xfrm>
                <a:off x="4618765" y="3711057"/>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9" name="Oval 188">
                <a:extLst>
                  <a:ext uri="{FF2B5EF4-FFF2-40B4-BE49-F238E27FC236}">
                    <a16:creationId xmlns:a16="http://schemas.microsoft.com/office/drawing/2014/main" id="{90BAABAA-409A-4441-9670-7CCFD053247B}"/>
                  </a:ext>
                </a:extLst>
              </p:cNvPr>
              <p:cNvSpPr/>
              <p:nvPr/>
            </p:nvSpPr>
            <p:spPr bwMode="auto">
              <a:xfrm>
                <a:off x="4828271" y="4231195"/>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0" name="Oval 189">
                <a:extLst>
                  <a:ext uri="{FF2B5EF4-FFF2-40B4-BE49-F238E27FC236}">
                    <a16:creationId xmlns:a16="http://schemas.microsoft.com/office/drawing/2014/main" id="{BA44C992-ABF4-4EDF-9A19-8F0BB58BDF25}"/>
                  </a:ext>
                </a:extLst>
              </p:cNvPr>
              <p:cNvSpPr/>
              <p:nvPr/>
            </p:nvSpPr>
            <p:spPr bwMode="auto">
              <a:xfrm>
                <a:off x="4703749" y="3840221"/>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1" name="Oval 190">
                <a:extLst>
                  <a:ext uri="{FF2B5EF4-FFF2-40B4-BE49-F238E27FC236}">
                    <a16:creationId xmlns:a16="http://schemas.microsoft.com/office/drawing/2014/main" id="{DF8D76E3-9806-4323-82A1-1BB086427BBD}"/>
                  </a:ext>
                </a:extLst>
              </p:cNvPr>
              <p:cNvSpPr/>
              <p:nvPr/>
            </p:nvSpPr>
            <p:spPr bwMode="auto">
              <a:xfrm>
                <a:off x="4645117" y="3949835"/>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3" name="Oval 192">
                <a:extLst>
                  <a:ext uri="{FF2B5EF4-FFF2-40B4-BE49-F238E27FC236}">
                    <a16:creationId xmlns:a16="http://schemas.microsoft.com/office/drawing/2014/main" id="{DB6B2462-CB00-44EE-8132-0F565424231A}"/>
                  </a:ext>
                </a:extLst>
              </p:cNvPr>
              <p:cNvSpPr/>
              <p:nvPr/>
            </p:nvSpPr>
            <p:spPr bwMode="auto">
              <a:xfrm>
                <a:off x="4817606" y="3937366"/>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4" name="Oval 193">
                <a:extLst>
                  <a:ext uri="{FF2B5EF4-FFF2-40B4-BE49-F238E27FC236}">
                    <a16:creationId xmlns:a16="http://schemas.microsoft.com/office/drawing/2014/main" id="{2333552C-0CC7-4C9B-9B4F-29AEDA35491D}"/>
                  </a:ext>
                </a:extLst>
              </p:cNvPr>
              <p:cNvSpPr/>
              <p:nvPr/>
            </p:nvSpPr>
            <p:spPr bwMode="auto">
              <a:xfrm rot="6506408">
                <a:off x="4728262" y="4279025"/>
                <a:ext cx="45719"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5" name="Oval 194">
                <a:extLst>
                  <a:ext uri="{FF2B5EF4-FFF2-40B4-BE49-F238E27FC236}">
                    <a16:creationId xmlns:a16="http://schemas.microsoft.com/office/drawing/2014/main" id="{17E6EC90-5E69-4413-8B20-BCB1DC18D99B}"/>
                  </a:ext>
                </a:extLst>
              </p:cNvPr>
              <p:cNvSpPr/>
              <p:nvPr/>
            </p:nvSpPr>
            <p:spPr bwMode="auto">
              <a:xfrm rot="6506408">
                <a:off x="4697158" y="4672636"/>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6" name="Oval 195">
                <a:extLst>
                  <a:ext uri="{FF2B5EF4-FFF2-40B4-BE49-F238E27FC236}">
                    <a16:creationId xmlns:a16="http://schemas.microsoft.com/office/drawing/2014/main" id="{5B9E7A93-014C-41A0-A1CC-3687C783277C}"/>
                  </a:ext>
                </a:extLst>
              </p:cNvPr>
              <p:cNvSpPr/>
              <p:nvPr/>
            </p:nvSpPr>
            <p:spPr bwMode="auto">
              <a:xfrm rot="6506408">
                <a:off x="4550533" y="4738451"/>
                <a:ext cx="45719"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sp>
          <p:nvSpPr>
            <p:cNvPr id="227" name="Arc 226">
              <a:extLst>
                <a:ext uri="{FF2B5EF4-FFF2-40B4-BE49-F238E27FC236}">
                  <a16:creationId xmlns:a16="http://schemas.microsoft.com/office/drawing/2014/main" id="{58E1CFCF-A83D-4230-B43F-31D4FEA5FA31}"/>
                </a:ext>
              </a:extLst>
            </p:cNvPr>
            <p:cNvSpPr/>
            <p:nvPr/>
          </p:nvSpPr>
          <p:spPr bwMode="auto">
            <a:xfrm rot="16772177">
              <a:off x="8468432" y="2507435"/>
              <a:ext cx="659072" cy="1170485"/>
            </a:xfrm>
            <a:custGeom>
              <a:avLst/>
              <a:gdLst>
                <a:gd name="connsiteX0" fmla="*/ 530277 w 1060554"/>
                <a:gd name="connsiteY0" fmla="*/ 0 h 1923032"/>
                <a:gd name="connsiteX1" fmla="*/ 1060554 w 1060554"/>
                <a:gd name="connsiteY1" fmla="*/ 961516 h 1923032"/>
                <a:gd name="connsiteX2" fmla="*/ 530277 w 1060554"/>
                <a:gd name="connsiteY2" fmla="*/ 961516 h 1923032"/>
                <a:gd name="connsiteX3" fmla="*/ 530277 w 1060554"/>
                <a:gd name="connsiteY3" fmla="*/ 0 h 1923032"/>
                <a:gd name="connsiteX0" fmla="*/ 530277 w 1060554"/>
                <a:gd name="connsiteY0" fmla="*/ 0 h 1923032"/>
                <a:gd name="connsiteX1" fmla="*/ 1060554 w 1060554"/>
                <a:gd name="connsiteY1" fmla="*/ 961516 h 1923032"/>
                <a:gd name="connsiteX0" fmla="*/ 0 w 659072"/>
                <a:gd name="connsiteY0" fmla="*/ 0 h 1170485"/>
                <a:gd name="connsiteX1" fmla="*/ 530277 w 659072"/>
                <a:gd name="connsiteY1" fmla="*/ 961516 h 1170485"/>
                <a:gd name="connsiteX2" fmla="*/ 0 w 659072"/>
                <a:gd name="connsiteY2" fmla="*/ 961516 h 1170485"/>
                <a:gd name="connsiteX3" fmla="*/ 0 w 659072"/>
                <a:gd name="connsiteY3" fmla="*/ 0 h 1170485"/>
                <a:gd name="connsiteX0" fmla="*/ 0 w 659072"/>
                <a:gd name="connsiteY0" fmla="*/ 0 h 1170485"/>
                <a:gd name="connsiteX1" fmla="*/ 659072 w 659072"/>
                <a:gd name="connsiteY1" fmla="*/ 1170485 h 1170485"/>
              </a:gdLst>
              <a:ahLst/>
              <a:cxnLst>
                <a:cxn ang="0">
                  <a:pos x="connsiteX0" y="connsiteY0"/>
                </a:cxn>
                <a:cxn ang="0">
                  <a:pos x="connsiteX1" y="connsiteY1"/>
                </a:cxn>
              </a:cxnLst>
              <a:rect l="l" t="t" r="r" b="b"/>
              <a:pathLst>
                <a:path w="659072" h="1170485" stroke="0" extrusionOk="0">
                  <a:moveTo>
                    <a:pt x="0" y="0"/>
                  </a:moveTo>
                  <a:cubicBezTo>
                    <a:pt x="292864" y="0"/>
                    <a:pt x="530277" y="430485"/>
                    <a:pt x="530277" y="961516"/>
                  </a:cubicBezTo>
                  <a:lnTo>
                    <a:pt x="0" y="961516"/>
                  </a:lnTo>
                  <a:lnTo>
                    <a:pt x="0" y="0"/>
                  </a:lnTo>
                  <a:close/>
                </a:path>
                <a:path w="659072" h="1170485" fill="none">
                  <a:moveTo>
                    <a:pt x="0" y="0"/>
                  </a:moveTo>
                  <a:cubicBezTo>
                    <a:pt x="292864" y="0"/>
                    <a:pt x="659072" y="639454"/>
                    <a:pt x="659072" y="1170485"/>
                  </a:cubicBezTo>
                </a:path>
              </a:pathLst>
            </a:custGeom>
            <a:noFill/>
            <a:ln w="28575" cap="flat" cmpd="sng" algn="ctr">
              <a:solidFill>
                <a:schemeClr val="bg1"/>
              </a:solidFill>
              <a:prstDash val="solid"/>
              <a:round/>
              <a:headEnd type="triangl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nvGrpSpPr>
          <p:cNvPr id="230" name="Group 229">
            <a:extLst>
              <a:ext uri="{FF2B5EF4-FFF2-40B4-BE49-F238E27FC236}">
                <a16:creationId xmlns:a16="http://schemas.microsoft.com/office/drawing/2014/main" id="{0AEE18BB-2F7A-4338-A014-C020180D7AC3}"/>
              </a:ext>
            </a:extLst>
          </p:cNvPr>
          <p:cNvGrpSpPr/>
          <p:nvPr/>
        </p:nvGrpSpPr>
        <p:grpSpPr>
          <a:xfrm rot="11245022">
            <a:off x="6005418" y="2312511"/>
            <a:ext cx="497050" cy="1382927"/>
            <a:chOff x="4469325" y="3381149"/>
            <a:chExt cx="497050" cy="1382927"/>
          </a:xfrm>
        </p:grpSpPr>
        <p:sp>
          <p:nvSpPr>
            <p:cNvPr id="232" name="Oval 231">
              <a:extLst>
                <a:ext uri="{FF2B5EF4-FFF2-40B4-BE49-F238E27FC236}">
                  <a16:creationId xmlns:a16="http://schemas.microsoft.com/office/drawing/2014/main" id="{886E6EA9-F9F4-469E-A0A1-5268E35999E5}"/>
                </a:ext>
              </a:extLst>
            </p:cNvPr>
            <p:cNvSpPr/>
            <p:nvPr/>
          </p:nvSpPr>
          <p:spPr bwMode="auto">
            <a:xfrm>
              <a:off x="4469325" y="3381149"/>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3" name="Oval 232">
              <a:extLst>
                <a:ext uri="{FF2B5EF4-FFF2-40B4-BE49-F238E27FC236}">
                  <a16:creationId xmlns:a16="http://schemas.microsoft.com/office/drawing/2014/main" id="{03183A61-7154-4812-ADB4-208E68334D6B}"/>
                </a:ext>
              </a:extLst>
            </p:cNvPr>
            <p:cNvSpPr/>
            <p:nvPr/>
          </p:nvSpPr>
          <p:spPr bwMode="auto">
            <a:xfrm>
              <a:off x="4630390" y="3396226"/>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4" name="Oval 233">
              <a:extLst>
                <a:ext uri="{FF2B5EF4-FFF2-40B4-BE49-F238E27FC236}">
                  <a16:creationId xmlns:a16="http://schemas.microsoft.com/office/drawing/2014/main" id="{543A5F19-18D2-4CE1-A660-C6E77773AF9B}"/>
                </a:ext>
              </a:extLst>
            </p:cNvPr>
            <p:cNvSpPr/>
            <p:nvPr/>
          </p:nvSpPr>
          <p:spPr bwMode="auto">
            <a:xfrm>
              <a:off x="4681054" y="4406904"/>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5" name="Oval 234">
              <a:extLst>
                <a:ext uri="{FF2B5EF4-FFF2-40B4-BE49-F238E27FC236}">
                  <a16:creationId xmlns:a16="http://schemas.microsoft.com/office/drawing/2014/main" id="{A5CE3405-FBC7-4400-845E-1216B9BFCDED}"/>
                </a:ext>
              </a:extLst>
            </p:cNvPr>
            <p:cNvSpPr/>
            <p:nvPr/>
          </p:nvSpPr>
          <p:spPr bwMode="auto">
            <a:xfrm>
              <a:off x="4835122" y="4077203"/>
              <a:ext cx="45720" cy="45719"/>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6" name="Oval 235">
              <a:extLst>
                <a:ext uri="{FF2B5EF4-FFF2-40B4-BE49-F238E27FC236}">
                  <a16:creationId xmlns:a16="http://schemas.microsoft.com/office/drawing/2014/main" id="{EE6D66FB-3BB9-4F82-B902-BE50E0834D63}"/>
                </a:ext>
              </a:extLst>
            </p:cNvPr>
            <p:cNvSpPr/>
            <p:nvPr/>
          </p:nvSpPr>
          <p:spPr bwMode="auto">
            <a:xfrm>
              <a:off x="4707131" y="3455144"/>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7" name="Oval 236">
              <a:extLst>
                <a:ext uri="{FF2B5EF4-FFF2-40B4-BE49-F238E27FC236}">
                  <a16:creationId xmlns:a16="http://schemas.microsoft.com/office/drawing/2014/main" id="{C9AA7833-10E2-47BF-907A-D531FC8E344A}"/>
                </a:ext>
              </a:extLst>
            </p:cNvPr>
            <p:cNvSpPr/>
            <p:nvPr/>
          </p:nvSpPr>
          <p:spPr bwMode="auto">
            <a:xfrm>
              <a:off x="4641305" y="4535017"/>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8" name="Oval 237">
              <a:extLst>
                <a:ext uri="{FF2B5EF4-FFF2-40B4-BE49-F238E27FC236}">
                  <a16:creationId xmlns:a16="http://schemas.microsoft.com/office/drawing/2014/main" id="{1E6279A9-6455-417B-88D9-B98F4093218F}"/>
                </a:ext>
              </a:extLst>
            </p:cNvPr>
            <p:cNvSpPr/>
            <p:nvPr/>
          </p:nvSpPr>
          <p:spPr bwMode="auto">
            <a:xfrm>
              <a:off x="4580312" y="352839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9" name="Oval 238">
              <a:extLst>
                <a:ext uri="{FF2B5EF4-FFF2-40B4-BE49-F238E27FC236}">
                  <a16:creationId xmlns:a16="http://schemas.microsoft.com/office/drawing/2014/main" id="{87EB283F-6B58-4C18-A015-C04555D48E1B}"/>
                </a:ext>
              </a:extLst>
            </p:cNvPr>
            <p:cNvSpPr/>
            <p:nvPr/>
          </p:nvSpPr>
          <p:spPr bwMode="auto">
            <a:xfrm>
              <a:off x="4789755" y="3607288"/>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0" name="Oval 239">
              <a:extLst>
                <a:ext uri="{FF2B5EF4-FFF2-40B4-BE49-F238E27FC236}">
                  <a16:creationId xmlns:a16="http://schemas.microsoft.com/office/drawing/2014/main" id="{286BCD84-26BD-489D-ABA1-48ED3DCEC3F6}"/>
                </a:ext>
              </a:extLst>
            </p:cNvPr>
            <p:cNvSpPr/>
            <p:nvPr/>
          </p:nvSpPr>
          <p:spPr bwMode="auto">
            <a:xfrm>
              <a:off x="4742937" y="371004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1" name="Oval 240">
              <a:extLst>
                <a:ext uri="{FF2B5EF4-FFF2-40B4-BE49-F238E27FC236}">
                  <a16:creationId xmlns:a16="http://schemas.microsoft.com/office/drawing/2014/main" id="{C772BB83-2449-4CB3-A893-49183C9AFD81}"/>
                </a:ext>
              </a:extLst>
            </p:cNvPr>
            <p:cNvSpPr/>
            <p:nvPr/>
          </p:nvSpPr>
          <p:spPr bwMode="auto">
            <a:xfrm>
              <a:off x="4920655" y="3976080"/>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2" name="Oval 241">
              <a:extLst>
                <a:ext uri="{FF2B5EF4-FFF2-40B4-BE49-F238E27FC236}">
                  <a16:creationId xmlns:a16="http://schemas.microsoft.com/office/drawing/2014/main" id="{E7B4B1C3-2E6D-408C-9691-DC3DB43A10AB}"/>
                </a:ext>
              </a:extLst>
            </p:cNvPr>
            <p:cNvSpPr/>
            <p:nvPr/>
          </p:nvSpPr>
          <p:spPr bwMode="auto">
            <a:xfrm>
              <a:off x="4705128" y="410464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3" name="Oval 242">
              <a:extLst>
                <a:ext uri="{FF2B5EF4-FFF2-40B4-BE49-F238E27FC236}">
                  <a16:creationId xmlns:a16="http://schemas.microsoft.com/office/drawing/2014/main" id="{3A690968-7CBD-4C51-8131-C419CD296AD0}"/>
                </a:ext>
              </a:extLst>
            </p:cNvPr>
            <p:cNvSpPr/>
            <p:nvPr/>
          </p:nvSpPr>
          <p:spPr bwMode="auto">
            <a:xfrm>
              <a:off x="4849745" y="4531417"/>
              <a:ext cx="45720" cy="45719"/>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4" name="Oval 243">
              <a:extLst>
                <a:ext uri="{FF2B5EF4-FFF2-40B4-BE49-F238E27FC236}">
                  <a16:creationId xmlns:a16="http://schemas.microsoft.com/office/drawing/2014/main" id="{6983DD8E-F15B-47B6-9A8E-B7B56C4ECF99}"/>
                </a:ext>
              </a:extLst>
            </p:cNvPr>
            <p:cNvSpPr/>
            <p:nvPr/>
          </p:nvSpPr>
          <p:spPr bwMode="auto">
            <a:xfrm>
              <a:off x="4618765" y="3711057"/>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5" name="Oval 244">
              <a:extLst>
                <a:ext uri="{FF2B5EF4-FFF2-40B4-BE49-F238E27FC236}">
                  <a16:creationId xmlns:a16="http://schemas.microsoft.com/office/drawing/2014/main" id="{1C088CAD-3349-46DD-B1A0-FBD85410D6BB}"/>
                </a:ext>
              </a:extLst>
            </p:cNvPr>
            <p:cNvSpPr/>
            <p:nvPr/>
          </p:nvSpPr>
          <p:spPr bwMode="auto">
            <a:xfrm>
              <a:off x="4828271" y="4231195"/>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6" name="Oval 245">
              <a:extLst>
                <a:ext uri="{FF2B5EF4-FFF2-40B4-BE49-F238E27FC236}">
                  <a16:creationId xmlns:a16="http://schemas.microsoft.com/office/drawing/2014/main" id="{E4A6332A-D6C4-4A5D-BDAE-4B6D2BEA53A9}"/>
                </a:ext>
              </a:extLst>
            </p:cNvPr>
            <p:cNvSpPr/>
            <p:nvPr/>
          </p:nvSpPr>
          <p:spPr bwMode="auto">
            <a:xfrm>
              <a:off x="4703749" y="3840221"/>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7" name="Oval 246">
              <a:extLst>
                <a:ext uri="{FF2B5EF4-FFF2-40B4-BE49-F238E27FC236}">
                  <a16:creationId xmlns:a16="http://schemas.microsoft.com/office/drawing/2014/main" id="{4572A2EC-7DCA-49DE-B94C-091CC5BE9BC2}"/>
                </a:ext>
              </a:extLst>
            </p:cNvPr>
            <p:cNvSpPr/>
            <p:nvPr/>
          </p:nvSpPr>
          <p:spPr bwMode="auto">
            <a:xfrm>
              <a:off x="4645117" y="3949835"/>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8" name="Oval 247">
              <a:extLst>
                <a:ext uri="{FF2B5EF4-FFF2-40B4-BE49-F238E27FC236}">
                  <a16:creationId xmlns:a16="http://schemas.microsoft.com/office/drawing/2014/main" id="{67C87696-0924-4002-92F8-50A45BFDD94A}"/>
                </a:ext>
              </a:extLst>
            </p:cNvPr>
            <p:cNvSpPr/>
            <p:nvPr/>
          </p:nvSpPr>
          <p:spPr bwMode="auto">
            <a:xfrm>
              <a:off x="4817606" y="3937366"/>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9" name="Oval 248">
              <a:extLst>
                <a:ext uri="{FF2B5EF4-FFF2-40B4-BE49-F238E27FC236}">
                  <a16:creationId xmlns:a16="http://schemas.microsoft.com/office/drawing/2014/main" id="{E131263E-0857-4E6A-8E9A-939C80857439}"/>
                </a:ext>
              </a:extLst>
            </p:cNvPr>
            <p:cNvSpPr/>
            <p:nvPr/>
          </p:nvSpPr>
          <p:spPr bwMode="auto">
            <a:xfrm rot="6506408">
              <a:off x="4728262" y="4279025"/>
              <a:ext cx="45719"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0" name="Oval 249">
              <a:extLst>
                <a:ext uri="{FF2B5EF4-FFF2-40B4-BE49-F238E27FC236}">
                  <a16:creationId xmlns:a16="http://schemas.microsoft.com/office/drawing/2014/main" id="{67B2F20B-E799-46A2-8610-FE87FAA7D45D}"/>
                </a:ext>
              </a:extLst>
            </p:cNvPr>
            <p:cNvSpPr/>
            <p:nvPr/>
          </p:nvSpPr>
          <p:spPr bwMode="auto">
            <a:xfrm rot="6506408">
              <a:off x="4697158" y="4672636"/>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1" name="Oval 250">
              <a:extLst>
                <a:ext uri="{FF2B5EF4-FFF2-40B4-BE49-F238E27FC236}">
                  <a16:creationId xmlns:a16="http://schemas.microsoft.com/office/drawing/2014/main" id="{2F273087-FBB2-49F4-BCA1-AB5AB121C6EE}"/>
                </a:ext>
              </a:extLst>
            </p:cNvPr>
            <p:cNvSpPr/>
            <p:nvPr/>
          </p:nvSpPr>
          <p:spPr bwMode="auto">
            <a:xfrm rot="6506408">
              <a:off x="4878573" y="3805460"/>
              <a:ext cx="45719"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231" name="Arc 226">
            <a:extLst>
              <a:ext uri="{FF2B5EF4-FFF2-40B4-BE49-F238E27FC236}">
                <a16:creationId xmlns:a16="http://schemas.microsoft.com/office/drawing/2014/main" id="{6D04280E-3841-4586-A755-294ACBA4F45F}"/>
              </a:ext>
            </a:extLst>
          </p:cNvPr>
          <p:cNvSpPr/>
          <p:nvPr/>
        </p:nvSpPr>
        <p:spPr bwMode="auto">
          <a:xfrm rot="12556275">
            <a:off x="6248139" y="2754622"/>
            <a:ext cx="659072" cy="888898"/>
          </a:xfrm>
          <a:custGeom>
            <a:avLst/>
            <a:gdLst>
              <a:gd name="connsiteX0" fmla="*/ 530277 w 1060554"/>
              <a:gd name="connsiteY0" fmla="*/ 0 h 1923032"/>
              <a:gd name="connsiteX1" fmla="*/ 1060554 w 1060554"/>
              <a:gd name="connsiteY1" fmla="*/ 961516 h 1923032"/>
              <a:gd name="connsiteX2" fmla="*/ 530277 w 1060554"/>
              <a:gd name="connsiteY2" fmla="*/ 961516 h 1923032"/>
              <a:gd name="connsiteX3" fmla="*/ 530277 w 1060554"/>
              <a:gd name="connsiteY3" fmla="*/ 0 h 1923032"/>
              <a:gd name="connsiteX0" fmla="*/ 530277 w 1060554"/>
              <a:gd name="connsiteY0" fmla="*/ 0 h 1923032"/>
              <a:gd name="connsiteX1" fmla="*/ 1060554 w 1060554"/>
              <a:gd name="connsiteY1" fmla="*/ 961516 h 1923032"/>
              <a:gd name="connsiteX0" fmla="*/ 0 w 659072"/>
              <a:gd name="connsiteY0" fmla="*/ 0 h 1170485"/>
              <a:gd name="connsiteX1" fmla="*/ 530277 w 659072"/>
              <a:gd name="connsiteY1" fmla="*/ 961516 h 1170485"/>
              <a:gd name="connsiteX2" fmla="*/ 0 w 659072"/>
              <a:gd name="connsiteY2" fmla="*/ 961516 h 1170485"/>
              <a:gd name="connsiteX3" fmla="*/ 0 w 659072"/>
              <a:gd name="connsiteY3" fmla="*/ 0 h 1170485"/>
              <a:gd name="connsiteX0" fmla="*/ 0 w 659072"/>
              <a:gd name="connsiteY0" fmla="*/ 0 h 1170485"/>
              <a:gd name="connsiteX1" fmla="*/ 659072 w 659072"/>
              <a:gd name="connsiteY1" fmla="*/ 1170485 h 1170485"/>
            </a:gdLst>
            <a:ahLst/>
            <a:cxnLst>
              <a:cxn ang="0">
                <a:pos x="connsiteX0" y="connsiteY0"/>
              </a:cxn>
              <a:cxn ang="0">
                <a:pos x="connsiteX1" y="connsiteY1"/>
              </a:cxn>
            </a:cxnLst>
            <a:rect l="l" t="t" r="r" b="b"/>
            <a:pathLst>
              <a:path w="659072" h="1170485" stroke="0" extrusionOk="0">
                <a:moveTo>
                  <a:pt x="0" y="0"/>
                </a:moveTo>
                <a:cubicBezTo>
                  <a:pt x="292864" y="0"/>
                  <a:pt x="530277" y="430485"/>
                  <a:pt x="530277" y="961516"/>
                </a:cubicBezTo>
                <a:lnTo>
                  <a:pt x="0" y="961516"/>
                </a:lnTo>
                <a:lnTo>
                  <a:pt x="0" y="0"/>
                </a:lnTo>
                <a:close/>
              </a:path>
              <a:path w="659072" h="1170485" fill="none">
                <a:moveTo>
                  <a:pt x="0" y="0"/>
                </a:moveTo>
                <a:cubicBezTo>
                  <a:pt x="292864" y="0"/>
                  <a:pt x="659072" y="639454"/>
                  <a:pt x="659072" y="1170485"/>
                </a:cubicBezTo>
              </a:path>
            </a:pathLst>
          </a:custGeom>
          <a:noFill/>
          <a:ln w="28575" cap="flat" cmpd="sng" algn="ctr">
            <a:solidFill>
              <a:schemeClr val="bg1"/>
            </a:solidFill>
            <a:prstDash val="solid"/>
            <a:round/>
            <a:headEnd type="triangl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257" name="Group 115">
            <a:extLst>
              <a:ext uri="{FF2B5EF4-FFF2-40B4-BE49-F238E27FC236}">
                <a16:creationId xmlns:a16="http://schemas.microsoft.com/office/drawing/2014/main" id="{E716BBEB-1881-460B-956D-D7C72249503D}"/>
              </a:ext>
            </a:extLst>
          </p:cNvPr>
          <p:cNvGrpSpPr/>
          <p:nvPr/>
        </p:nvGrpSpPr>
        <p:grpSpPr>
          <a:xfrm rot="18712949">
            <a:off x="7919682" y="5437163"/>
            <a:ext cx="1135394" cy="1085160"/>
            <a:chOff x="863178" y="2614612"/>
            <a:chExt cx="1419029" cy="1423987"/>
          </a:xfrm>
          <a:solidFill>
            <a:schemeClr val="accent5">
              <a:lumMod val="20000"/>
              <a:lumOff val="80000"/>
            </a:schemeClr>
          </a:solidFill>
        </p:grpSpPr>
        <p:sp>
          <p:nvSpPr>
            <p:cNvPr id="258" name="Oval 5">
              <a:extLst>
                <a:ext uri="{FF2B5EF4-FFF2-40B4-BE49-F238E27FC236}">
                  <a16:creationId xmlns:a16="http://schemas.microsoft.com/office/drawing/2014/main" id="{DFD17982-906D-4351-B066-4CC7E0FA7E95}"/>
                </a:ext>
              </a:extLst>
            </p:cNvPr>
            <p:cNvSpPr>
              <a:spLocks noChangeArrowheads="1"/>
            </p:cNvSpPr>
            <p:nvPr/>
          </p:nvSpPr>
          <p:spPr bwMode="auto">
            <a:xfrm>
              <a:off x="863178" y="2614612"/>
              <a:ext cx="1419029" cy="1423987"/>
            </a:xfrm>
            <a:prstGeom prst="ellipse">
              <a:avLst/>
            </a:prstGeom>
            <a:grpFill/>
            <a:ln w="9525">
              <a:solidFill>
                <a:schemeClr val="accent5">
                  <a:lumMod val="75000"/>
                </a:schemeClr>
              </a:solidFill>
              <a:round/>
              <a:headEnd/>
              <a:tailEnd/>
            </a:ln>
          </p:spPr>
          <p:txBody>
            <a:bodyPr wrap="none"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9" name="Oval 6">
              <a:extLst>
                <a:ext uri="{FF2B5EF4-FFF2-40B4-BE49-F238E27FC236}">
                  <a16:creationId xmlns:a16="http://schemas.microsoft.com/office/drawing/2014/main" id="{1AD69EE1-723D-485B-B795-A6AC4DB82063}"/>
                </a:ext>
              </a:extLst>
            </p:cNvPr>
            <p:cNvSpPr>
              <a:spLocks noChangeArrowheads="1"/>
            </p:cNvSpPr>
            <p:nvPr/>
          </p:nvSpPr>
          <p:spPr bwMode="auto">
            <a:xfrm rot="6380685">
              <a:off x="1150081" y="3287166"/>
              <a:ext cx="704531" cy="530705"/>
            </a:xfrm>
            <a:prstGeom prst="ellipse">
              <a:avLst/>
            </a:prstGeom>
            <a:solidFill>
              <a:schemeClr val="accent5"/>
            </a:solidFill>
            <a:ln w="9525">
              <a:solidFill>
                <a:schemeClr val="accent5">
                  <a:lumMod val="75000"/>
                </a:schemeClr>
              </a:solidFill>
              <a:round/>
              <a:headEnd/>
              <a:tailEnd/>
            </a:ln>
          </p:spPr>
          <p:txBody>
            <a:bodyPr wrap="none"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64" name="TextBox 263">
            <a:extLst>
              <a:ext uri="{FF2B5EF4-FFF2-40B4-BE49-F238E27FC236}">
                <a16:creationId xmlns:a16="http://schemas.microsoft.com/office/drawing/2014/main" id="{9AB563C7-6E5D-426A-AA51-93ACE94A5EEF}"/>
              </a:ext>
            </a:extLst>
          </p:cNvPr>
          <p:cNvSpPr txBox="1"/>
          <p:nvPr/>
        </p:nvSpPr>
        <p:spPr>
          <a:xfrm rot="20571542">
            <a:off x="7926924" y="5489995"/>
            <a:ext cx="1017266" cy="461665"/>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NK Cells, Monocytes</a:t>
            </a:r>
          </a:p>
        </p:txBody>
      </p:sp>
      <p:grpSp>
        <p:nvGrpSpPr>
          <p:cNvPr id="6" name="Group 5">
            <a:extLst>
              <a:ext uri="{FF2B5EF4-FFF2-40B4-BE49-F238E27FC236}">
                <a16:creationId xmlns:a16="http://schemas.microsoft.com/office/drawing/2014/main" id="{25E285CC-2D03-49E5-9B07-FE11D21B5A27}"/>
              </a:ext>
            </a:extLst>
          </p:cNvPr>
          <p:cNvGrpSpPr/>
          <p:nvPr/>
        </p:nvGrpSpPr>
        <p:grpSpPr>
          <a:xfrm>
            <a:off x="6962454" y="4182751"/>
            <a:ext cx="1233754" cy="1413690"/>
            <a:chOff x="6476239" y="4620241"/>
            <a:chExt cx="1242767" cy="1424018"/>
          </a:xfrm>
        </p:grpSpPr>
        <p:grpSp>
          <p:nvGrpSpPr>
            <p:cNvPr id="20" name="Group 19">
              <a:extLst>
                <a:ext uri="{FF2B5EF4-FFF2-40B4-BE49-F238E27FC236}">
                  <a16:creationId xmlns:a16="http://schemas.microsoft.com/office/drawing/2014/main" id="{8F589979-47B7-4927-8779-5AB3D3336ECB}"/>
                </a:ext>
              </a:extLst>
            </p:cNvPr>
            <p:cNvGrpSpPr/>
            <p:nvPr/>
          </p:nvGrpSpPr>
          <p:grpSpPr>
            <a:xfrm rot="18953665">
              <a:off x="6829249" y="5242392"/>
              <a:ext cx="758903" cy="743356"/>
              <a:chOff x="257685" y="4076811"/>
              <a:chExt cx="1464471" cy="1434470"/>
            </a:xfrm>
          </p:grpSpPr>
          <p:sp>
            <p:nvSpPr>
              <p:cNvPr id="33" name="Rectangle 32">
                <a:extLst>
                  <a:ext uri="{FF2B5EF4-FFF2-40B4-BE49-F238E27FC236}">
                    <a16:creationId xmlns:a16="http://schemas.microsoft.com/office/drawing/2014/main" id="{9F7F10A0-3037-4F7E-9121-18A224BA7E36}"/>
                  </a:ext>
                </a:extLst>
              </p:cNvPr>
              <p:cNvSpPr/>
              <p:nvPr/>
            </p:nvSpPr>
            <p:spPr bwMode="auto">
              <a:xfrm>
                <a:off x="1183936" y="5140278"/>
                <a:ext cx="144905" cy="38378"/>
              </a:xfrm>
              <a:prstGeom prst="rect">
                <a:avLst/>
              </a:prstGeom>
              <a:solidFill>
                <a:srgbClr val="68A0DE"/>
              </a:solidFill>
              <a:ln w="28575">
                <a:no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34" name="Rectangle 33">
                <a:extLst>
                  <a:ext uri="{FF2B5EF4-FFF2-40B4-BE49-F238E27FC236}">
                    <a16:creationId xmlns:a16="http://schemas.microsoft.com/office/drawing/2014/main" id="{9A2E5889-4557-421F-A95B-267FF36F75E1}"/>
                  </a:ext>
                </a:extLst>
              </p:cNvPr>
              <p:cNvSpPr/>
              <p:nvPr/>
            </p:nvSpPr>
            <p:spPr bwMode="auto">
              <a:xfrm>
                <a:off x="615238" y="5135013"/>
                <a:ext cx="147068" cy="38378"/>
              </a:xfrm>
              <a:prstGeom prst="rect">
                <a:avLst/>
              </a:prstGeom>
              <a:solidFill>
                <a:srgbClr val="68A0DE"/>
              </a:solidFill>
              <a:ln w="28575">
                <a:no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35" name="7-Point Star 14">
                <a:extLst>
                  <a:ext uri="{FF2B5EF4-FFF2-40B4-BE49-F238E27FC236}">
                    <a16:creationId xmlns:a16="http://schemas.microsoft.com/office/drawing/2014/main" id="{0B2417C1-200E-49BF-AF22-04D13C38119E}"/>
                  </a:ext>
                </a:extLst>
              </p:cNvPr>
              <p:cNvSpPr/>
              <p:nvPr/>
            </p:nvSpPr>
            <p:spPr bwMode="auto">
              <a:xfrm rot="20253103">
                <a:off x="487455" y="5074753"/>
                <a:ext cx="139353" cy="139353"/>
              </a:xfrm>
              <a:prstGeom prst="star7">
                <a:avLst/>
              </a:prstGeom>
              <a:solidFill>
                <a:schemeClr val="accent2"/>
              </a:solidFill>
              <a:ln w="28575">
                <a:solidFill>
                  <a:schemeClr val="accent5"/>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36" name="7-Point Star 2">
                <a:extLst>
                  <a:ext uri="{FF2B5EF4-FFF2-40B4-BE49-F238E27FC236}">
                    <a16:creationId xmlns:a16="http://schemas.microsoft.com/office/drawing/2014/main" id="{B57EBA85-8812-4013-8E1E-249C18288246}"/>
                  </a:ext>
                </a:extLst>
              </p:cNvPr>
              <p:cNvSpPr/>
              <p:nvPr/>
            </p:nvSpPr>
            <p:spPr bwMode="auto">
              <a:xfrm>
                <a:off x="1313777" y="5084042"/>
                <a:ext cx="139353" cy="139353"/>
              </a:xfrm>
              <a:prstGeom prst="star7">
                <a:avLst/>
              </a:prstGeom>
              <a:solidFill>
                <a:schemeClr val="accent2"/>
              </a:solidFill>
              <a:ln w="28575">
                <a:solidFill>
                  <a:schemeClr val="accent5"/>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grpSp>
            <p:nvGrpSpPr>
              <p:cNvPr id="37" name="Group 36">
                <a:extLst>
                  <a:ext uri="{FF2B5EF4-FFF2-40B4-BE49-F238E27FC236}">
                    <a16:creationId xmlns:a16="http://schemas.microsoft.com/office/drawing/2014/main" id="{3A9D4F51-A23B-4222-9C3B-5D11568FE20A}"/>
                  </a:ext>
                </a:extLst>
              </p:cNvPr>
              <p:cNvGrpSpPr/>
              <p:nvPr/>
            </p:nvGrpSpPr>
            <p:grpSpPr>
              <a:xfrm>
                <a:off x="257685" y="4076811"/>
                <a:ext cx="1464471" cy="1434470"/>
                <a:chOff x="1710686" y="3278840"/>
                <a:chExt cx="1464471" cy="1434470"/>
              </a:xfrm>
            </p:grpSpPr>
            <p:sp>
              <p:nvSpPr>
                <p:cNvPr id="38" name="Rectangle 37">
                  <a:extLst>
                    <a:ext uri="{FF2B5EF4-FFF2-40B4-BE49-F238E27FC236}">
                      <a16:creationId xmlns:a16="http://schemas.microsoft.com/office/drawing/2014/main" id="{236E30ED-8FF8-45C1-B964-CB5BE61B6F6F}"/>
                    </a:ext>
                  </a:extLst>
                </p:cNvPr>
                <p:cNvSpPr/>
                <p:nvPr/>
              </p:nvSpPr>
              <p:spPr bwMode="auto">
                <a:xfrm>
                  <a:off x="2626726" y="4582544"/>
                  <a:ext cx="144906" cy="38378"/>
                </a:xfrm>
                <a:prstGeom prst="rect">
                  <a:avLst/>
                </a:prstGeom>
                <a:solidFill>
                  <a:srgbClr val="68A0DE"/>
                </a:solidFill>
                <a:ln w="28575">
                  <a:no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39" name="Freeform 73">
                  <a:extLst>
                    <a:ext uri="{FF2B5EF4-FFF2-40B4-BE49-F238E27FC236}">
                      <a16:creationId xmlns:a16="http://schemas.microsoft.com/office/drawing/2014/main" id="{34BD1858-A755-4824-B4BF-C328B3902946}"/>
                    </a:ext>
                  </a:extLst>
                </p:cNvPr>
                <p:cNvSpPr/>
                <p:nvPr/>
              </p:nvSpPr>
              <p:spPr bwMode="auto">
                <a:xfrm>
                  <a:off x="2744226" y="3517080"/>
                  <a:ext cx="430931" cy="568975"/>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rgbClr val="1D2E58">
                    <a:lumMod val="60000"/>
                    <a:lumOff val="40000"/>
                  </a:srgbClr>
                </a:solidFill>
                <a:ln w="28575">
                  <a:solidFill>
                    <a:srgbClr val="68A0DE">
                      <a:lumMod val="50000"/>
                    </a:srgbClr>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0" name="Freeform 74">
                  <a:extLst>
                    <a:ext uri="{FF2B5EF4-FFF2-40B4-BE49-F238E27FC236}">
                      <a16:creationId xmlns:a16="http://schemas.microsoft.com/office/drawing/2014/main" id="{C50DC370-9C01-4C36-99B5-29BD569653BA}"/>
                    </a:ext>
                  </a:extLst>
                </p:cNvPr>
                <p:cNvSpPr/>
                <p:nvPr/>
              </p:nvSpPr>
              <p:spPr bwMode="auto">
                <a:xfrm flipV="1">
                  <a:off x="1710686" y="3539196"/>
                  <a:ext cx="430931" cy="568975"/>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rgbClr val="1D2E58">
                    <a:lumMod val="60000"/>
                    <a:lumOff val="40000"/>
                  </a:srgbClr>
                </a:solidFill>
                <a:ln w="28575">
                  <a:solidFill>
                    <a:srgbClr val="68A0DE">
                      <a:lumMod val="50000"/>
                    </a:srgbClr>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1" name="Freeform 39">
                  <a:extLst>
                    <a:ext uri="{FF2B5EF4-FFF2-40B4-BE49-F238E27FC236}">
                      <a16:creationId xmlns:a16="http://schemas.microsoft.com/office/drawing/2014/main" id="{63C429BB-5E14-479B-B8B0-A1C5F37119DE}"/>
                    </a:ext>
                  </a:extLst>
                </p:cNvPr>
                <p:cNvSpPr/>
                <p:nvPr/>
              </p:nvSpPr>
              <p:spPr bwMode="auto">
                <a:xfrm>
                  <a:off x="2461753" y="3278840"/>
                  <a:ext cx="619644" cy="1434470"/>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16293 w 1319647"/>
                    <a:gd name="connsiteY1" fmla="*/ 150038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647" h="3334194">
                      <a:moveTo>
                        <a:pt x="1010653" y="61604"/>
                      </a:moveTo>
                      <a:lnTo>
                        <a:pt x="16293" y="1500380"/>
                      </a:lnTo>
                      <a:lnTo>
                        <a:pt x="0" y="1713941"/>
                      </a:lnTo>
                      <a:cubicBezTo>
                        <a:pt x="2674" y="2203225"/>
                        <a:pt x="5347" y="2692510"/>
                        <a:pt x="8021" y="3181794"/>
                      </a:cubicBezTo>
                      <a:cubicBezTo>
                        <a:pt x="16042" y="3251310"/>
                        <a:pt x="32084" y="3320826"/>
                        <a:pt x="176463" y="3334194"/>
                      </a:cubicBezTo>
                      <a:cubicBezTo>
                        <a:pt x="352925" y="3310132"/>
                        <a:pt x="344905" y="3262004"/>
                        <a:pt x="368968" y="3197836"/>
                      </a:cubicBezTo>
                      <a:lnTo>
                        <a:pt x="376990" y="1577583"/>
                      </a:lnTo>
                      <a:lnTo>
                        <a:pt x="1283368" y="278173"/>
                      </a:lnTo>
                      <a:cubicBezTo>
                        <a:pt x="1315453" y="184594"/>
                        <a:pt x="1355558" y="147163"/>
                        <a:pt x="1259305" y="45562"/>
                      </a:cubicBezTo>
                      <a:cubicBezTo>
                        <a:pt x="1112252" y="-37323"/>
                        <a:pt x="1085516" y="8131"/>
                        <a:pt x="1010653" y="61604"/>
                      </a:cubicBezTo>
                      <a:close/>
                    </a:path>
                  </a:pathLst>
                </a:custGeom>
                <a:solidFill>
                  <a:srgbClr val="1D2E58">
                    <a:lumMod val="60000"/>
                    <a:lumOff val="40000"/>
                  </a:srgbClr>
                </a:solidFill>
                <a:ln w="28575">
                  <a:solidFill>
                    <a:srgbClr val="68A0DE">
                      <a:lumMod val="50000"/>
                    </a:srgbClr>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2" name="Freeform 41">
                  <a:extLst>
                    <a:ext uri="{FF2B5EF4-FFF2-40B4-BE49-F238E27FC236}">
                      <a16:creationId xmlns:a16="http://schemas.microsoft.com/office/drawing/2014/main" id="{0D62552E-DC9B-4BC3-A35D-6E65FF872609}"/>
                    </a:ext>
                  </a:extLst>
                </p:cNvPr>
                <p:cNvSpPr/>
                <p:nvPr/>
              </p:nvSpPr>
              <p:spPr bwMode="auto">
                <a:xfrm flipH="1">
                  <a:off x="1775315" y="3278840"/>
                  <a:ext cx="616174" cy="1434470"/>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03264 w 1312258"/>
                    <a:gd name="connsiteY0" fmla="*/ 61604 h 3334194"/>
                    <a:gd name="connsiteX1" fmla="*/ 32716 w 1312258"/>
                    <a:gd name="connsiteY1" fmla="*/ 1481330 h 3334194"/>
                    <a:gd name="connsiteX2" fmla="*/ 2136 w 1312258"/>
                    <a:gd name="connsiteY2" fmla="*/ 1713941 h 3334194"/>
                    <a:gd name="connsiteX3" fmla="*/ 632 w 1312258"/>
                    <a:gd name="connsiteY3" fmla="*/ 3181794 h 3334194"/>
                    <a:gd name="connsiteX4" fmla="*/ 169074 w 1312258"/>
                    <a:gd name="connsiteY4" fmla="*/ 3334194 h 3334194"/>
                    <a:gd name="connsiteX5" fmla="*/ 361579 w 1312258"/>
                    <a:gd name="connsiteY5" fmla="*/ 3197836 h 3334194"/>
                    <a:gd name="connsiteX6" fmla="*/ 369601 w 1312258"/>
                    <a:gd name="connsiteY6" fmla="*/ 1577583 h 3334194"/>
                    <a:gd name="connsiteX7" fmla="*/ 1275979 w 1312258"/>
                    <a:gd name="connsiteY7" fmla="*/ 278173 h 3334194"/>
                    <a:gd name="connsiteX8" fmla="*/ 1251916 w 1312258"/>
                    <a:gd name="connsiteY8" fmla="*/ 45562 h 3334194"/>
                    <a:gd name="connsiteX9" fmla="*/ 1003264 w 1312258"/>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2258" h="3334194">
                      <a:moveTo>
                        <a:pt x="1003264" y="61604"/>
                      </a:moveTo>
                      <a:lnTo>
                        <a:pt x="32716" y="1481330"/>
                      </a:lnTo>
                      <a:cubicBezTo>
                        <a:pt x="19348" y="1558867"/>
                        <a:pt x="5979" y="1593541"/>
                        <a:pt x="2136" y="1713941"/>
                      </a:cubicBezTo>
                      <a:cubicBezTo>
                        <a:pt x="4810" y="2203225"/>
                        <a:pt x="-2042" y="2692510"/>
                        <a:pt x="632" y="3181794"/>
                      </a:cubicBezTo>
                      <a:cubicBezTo>
                        <a:pt x="8653" y="3251310"/>
                        <a:pt x="24695" y="3320826"/>
                        <a:pt x="169074" y="3334194"/>
                      </a:cubicBezTo>
                      <a:cubicBezTo>
                        <a:pt x="345536" y="3310132"/>
                        <a:pt x="337516" y="3262004"/>
                        <a:pt x="361579" y="3197836"/>
                      </a:cubicBezTo>
                      <a:lnTo>
                        <a:pt x="369601" y="1577583"/>
                      </a:lnTo>
                      <a:lnTo>
                        <a:pt x="1275979" y="278173"/>
                      </a:lnTo>
                      <a:cubicBezTo>
                        <a:pt x="1308064" y="184594"/>
                        <a:pt x="1348169" y="147163"/>
                        <a:pt x="1251916" y="45562"/>
                      </a:cubicBezTo>
                      <a:cubicBezTo>
                        <a:pt x="1104863" y="-37323"/>
                        <a:pt x="1078127" y="8131"/>
                        <a:pt x="1003264" y="61604"/>
                      </a:cubicBezTo>
                      <a:close/>
                    </a:path>
                  </a:pathLst>
                </a:custGeom>
                <a:solidFill>
                  <a:srgbClr val="1D2E58">
                    <a:lumMod val="60000"/>
                    <a:lumOff val="40000"/>
                  </a:srgbClr>
                </a:solidFill>
                <a:ln w="28575">
                  <a:solidFill>
                    <a:srgbClr val="68A0DE">
                      <a:lumMod val="50000"/>
                    </a:srgbClr>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3" name="Rectangle 42">
                  <a:extLst>
                    <a:ext uri="{FF2B5EF4-FFF2-40B4-BE49-F238E27FC236}">
                      <a16:creationId xmlns:a16="http://schemas.microsoft.com/office/drawing/2014/main" id="{41A23892-6211-43E2-A274-D9148650951E}"/>
                    </a:ext>
                  </a:extLst>
                </p:cNvPr>
                <p:cNvSpPr/>
                <p:nvPr/>
              </p:nvSpPr>
              <p:spPr bwMode="auto">
                <a:xfrm>
                  <a:off x="2058028" y="4577279"/>
                  <a:ext cx="147069" cy="38378"/>
                </a:xfrm>
                <a:prstGeom prst="rect">
                  <a:avLst/>
                </a:prstGeom>
                <a:solidFill>
                  <a:srgbClr val="68A0DE"/>
                </a:solidFill>
                <a:ln w="28575">
                  <a:no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cxnSp>
              <p:nvCxnSpPr>
                <p:cNvPr id="44" name="Straight Connector 43">
                  <a:extLst>
                    <a:ext uri="{FF2B5EF4-FFF2-40B4-BE49-F238E27FC236}">
                      <a16:creationId xmlns:a16="http://schemas.microsoft.com/office/drawing/2014/main" id="{CC0E8E01-495B-4B9C-9B15-CF1489F6FBB5}"/>
                    </a:ext>
                  </a:extLst>
                </p:cNvPr>
                <p:cNvCxnSpPr>
                  <a:cxnSpLocks/>
                </p:cNvCxnSpPr>
                <p:nvPr/>
              </p:nvCxnSpPr>
              <p:spPr bwMode="auto">
                <a:xfrm flipV="1">
                  <a:off x="2225474" y="3957563"/>
                  <a:ext cx="145887" cy="0"/>
                </a:xfrm>
                <a:prstGeom prst="line">
                  <a:avLst/>
                </a:prstGeom>
                <a:noFill/>
                <a:ln w="28575" cap="flat" cmpd="sng" algn="ctr">
                  <a:solidFill>
                    <a:srgbClr val="F4AB33"/>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83569C45-83E3-4390-9AAB-DC02894E4915}"/>
                    </a:ext>
                  </a:extLst>
                </p:cNvPr>
                <p:cNvCxnSpPr>
                  <a:cxnSpLocks/>
                </p:cNvCxnSpPr>
                <p:nvPr/>
              </p:nvCxnSpPr>
              <p:spPr bwMode="auto">
                <a:xfrm flipV="1">
                  <a:off x="2481584" y="3957563"/>
                  <a:ext cx="157186" cy="0"/>
                </a:xfrm>
                <a:prstGeom prst="line">
                  <a:avLst/>
                </a:prstGeom>
                <a:noFill/>
                <a:ln w="28575" cap="flat" cmpd="sng" algn="ctr">
                  <a:solidFill>
                    <a:srgbClr val="F4AB33"/>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78017488-3F8B-4191-8784-49989A30C87A}"/>
                    </a:ext>
                  </a:extLst>
                </p:cNvPr>
                <p:cNvCxnSpPr/>
                <p:nvPr/>
              </p:nvCxnSpPr>
              <p:spPr bwMode="auto">
                <a:xfrm>
                  <a:off x="2225474" y="4402355"/>
                  <a:ext cx="156302" cy="0"/>
                </a:xfrm>
                <a:prstGeom prst="line">
                  <a:avLst/>
                </a:prstGeom>
                <a:noFill/>
                <a:ln w="28575" cap="flat" cmpd="sng" algn="ctr">
                  <a:solidFill>
                    <a:srgbClr val="F4AB33"/>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4282EB73-4F2F-49E7-B057-2EBD3C82E3ED}"/>
                    </a:ext>
                  </a:extLst>
                </p:cNvPr>
                <p:cNvCxnSpPr/>
                <p:nvPr/>
              </p:nvCxnSpPr>
              <p:spPr bwMode="auto">
                <a:xfrm>
                  <a:off x="2466518" y="4402355"/>
                  <a:ext cx="169484" cy="0"/>
                </a:xfrm>
                <a:prstGeom prst="line">
                  <a:avLst/>
                </a:prstGeom>
                <a:noFill/>
                <a:ln w="28575" cap="flat" cmpd="sng" algn="ctr">
                  <a:solidFill>
                    <a:srgbClr val="F4AB33"/>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8FE2F21C-34CB-4A6B-818C-F645A29888E0}"/>
                    </a:ext>
                  </a:extLst>
                </p:cNvPr>
                <p:cNvCxnSpPr/>
                <p:nvPr/>
              </p:nvCxnSpPr>
              <p:spPr bwMode="auto">
                <a:xfrm>
                  <a:off x="2680199" y="3673882"/>
                  <a:ext cx="306165" cy="218384"/>
                </a:xfrm>
                <a:prstGeom prst="line">
                  <a:avLst/>
                </a:prstGeom>
                <a:noFill/>
                <a:ln w="28575" cap="flat" cmpd="sng" algn="ctr">
                  <a:solidFill>
                    <a:srgbClr val="F4AB33"/>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EA2337E1-9592-4AC5-9F8A-BE73CB515042}"/>
                    </a:ext>
                  </a:extLst>
                </p:cNvPr>
                <p:cNvCxnSpPr/>
                <p:nvPr/>
              </p:nvCxnSpPr>
              <p:spPr bwMode="auto">
                <a:xfrm flipV="1">
                  <a:off x="1861017" y="3666349"/>
                  <a:ext cx="302898" cy="225917"/>
                </a:xfrm>
                <a:prstGeom prst="line">
                  <a:avLst/>
                </a:prstGeom>
                <a:noFill/>
                <a:ln w="28575" cap="flat" cmpd="sng" algn="ctr">
                  <a:solidFill>
                    <a:srgbClr val="F4AB33"/>
                  </a:solidFill>
                  <a:prstDash val="solid"/>
                  <a:round/>
                  <a:headEnd type="none" w="med" len="med"/>
                  <a:tailEnd type="none" w="med" len="med"/>
                </a:ln>
                <a:effectLst/>
              </p:spPr>
            </p:cxnSp>
            <p:sp>
              <p:nvSpPr>
                <p:cNvPr id="50" name="Rectangle 49">
                  <a:extLst>
                    <a:ext uri="{FF2B5EF4-FFF2-40B4-BE49-F238E27FC236}">
                      <a16:creationId xmlns:a16="http://schemas.microsoft.com/office/drawing/2014/main" id="{E9F3C304-77F8-4B85-933D-ECC690C8E764}"/>
                    </a:ext>
                  </a:extLst>
                </p:cNvPr>
                <p:cNvSpPr/>
                <p:nvPr/>
              </p:nvSpPr>
              <p:spPr bwMode="auto">
                <a:xfrm rot="19486446">
                  <a:off x="1986661" y="3744898"/>
                  <a:ext cx="50241" cy="70776"/>
                </a:xfrm>
                <a:prstGeom prst="rect">
                  <a:avLst/>
                </a:prstGeom>
                <a:solidFill>
                  <a:srgbClr val="F4AB33">
                    <a:lumMod val="50000"/>
                  </a:srgbClr>
                </a:solidFill>
                <a:ln w="28575">
                  <a:no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51" name="Rectangle 50">
                  <a:extLst>
                    <a:ext uri="{FF2B5EF4-FFF2-40B4-BE49-F238E27FC236}">
                      <a16:creationId xmlns:a16="http://schemas.microsoft.com/office/drawing/2014/main" id="{18417E0A-7BD7-48E0-85AB-E1A24A1B1DE1}"/>
                    </a:ext>
                  </a:extLst>
                </p:cNvPr>
                <p:cNvSpPr/>
                <p:nvPr/>
              </p:nvSpPr>
              <p:spPr bwMode="auto">
                <a:xfrm rot="2113554" flipV="1">
                  <a:off x="2815093" y="3749685"/>
                  <a:ext cx="50241" cy="70776"/>
                </a:xfrm>
                <a:prstGeom prst="rect">
                  <a:avLst/>
                </a:prstGeom>
                <a:solidFill>
                  <a:srgbClr val="F4AB33">
                    <a:lumMod val="50000"/>
                  </a:srgbClr>
                </a:solidFill>
                <a:ln w="28575">
                  <a:no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52" name="Rectangle 51">
                  <a:extLst>
                    <a:ext uri="{FF2B5EF4-FFF2-40B4-BE49-F238E27FC236}">
                      <a16:creationId xmlns:a16="http://schemas.microsoft.com/office/drawing/2014/main" id="{2305B591-B252-4ACF-971F-49FC1B48B709}"/>
                    </a:ext>
                  </a:extLst>
                </p:cNvPr>
                <p:cNvSpPr/>
                <p:nvPr/>
              </p:nvSpPr>
              <p:spPr bwMode="auto">
                <a:xfrm rot="5400000" flipV="1">
                  <a:off x="2404514" y="4110830"/>
                  <a:ext cx="50241" cy="70776"/>
                </a:xfrm>
                <a:prstGeom prst="rect">
                  <a:avLst/>
                </a:prstGeom>
                <a:solidFill>
                  <a:srgbClr val="F4AB33">
                    <a:lumMod val="50000"/>
                  </a:srgbClr>
                </a:solidFill>
                <a:ln w="28575">
                  <a:no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53" name="7-Point Star 14">
                  <a:extLst>
                    <a:ext uri="{FF2B5EF4-FFF2-40B4-BE49-F238E27FC236}">
                      <a16:creationId xmlns:a16="http://schemas.microsoft.com/office/drawing/2014/main" id="{1A6C4365-3D8D-4E5B-BB10-095CC82E102C}"/>
                    </a:ext>
                  </a:extLst>
                </p:cNvPr>
                <p:cNvSpPr/>
                <p:nvPr/>
              </p:nvSpPr>
              <p:spPr bwMode="auto">
                <a:xfrm rot="20253103">
                  <a:off x="1930247" y="4517019"/>
                  <a:ext cx="139352" cy="139352"/>
                </a:xfrm>
                <a:prstGeom prst="star7">
                  <a:avLst/>
                </a:prstGeom>
                <a:solidFill>
                  <a:schemeClr val="accent2"/>
                </a:solidFill>
                <a:ln w="28575">
                  <a:solidFill>
                    <a:schemeClr val="accent5"/>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54" name="7-Point Star 2">
                  <a:extLst>
                    <a:ext uri="{FF2B5EF4-FFF2-40B4-BE49-F238E27FC236}">
                      <a16:creationId xmlns:a16="http://schemas.microsoft.com/office/drawing/2014/main" id="{97245A59-459A-46E9-B36D-82FF1B08553E}"/>
                    </a:ext>
                  </a:extLst>
                </p:cNvPr>
                <p:cNvSpPr/>
                <p:nvPr/>
              </p:nvSpPr>
              <p:spPr bwMode="auto">
                <a:xfrm>
                  <a:off x="2756566" y="4526308"/>
                  <a:ext cx="139352" cy="139352"/>
                </a:xfrm>
                <a:prstGeom prst="star7">
                  <a:avLst/>
                </a:prstGeom>
                <a:solidFill>
                  <a:schemeClr val="accent2"/>
                </a:solidFill>
                <a:ln w="28575">
                  <a:solidFill>
                    <a:schemeClr val="accent5"/>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grpSp>
          <p:nvGrpSpPr>
            <p:cNvPr id="21" name="Group 20">
              <a:extLst>
                <a:ext uri="{FF2B5EF4-FFF2-40B4-BE49-F238E27FC236}">
                  <a16:creationId xmlns:a16="http://schemas.microsoft.com/office/drawing/2014/main" id="{BE14AB32-BEA3-46FA-AE80-2D47D33DA04A}"/>
                </a:ext>
              </a:extLst>
            </p:cNvPr>
            <p:cNvGrpSpPr/>
            <p:nvPr/>
          </p:nvGrpSpPr>
          <p:grpSpPr>
            <a:xfrm rot="10800000">
              <a:off x="7050115" y="4875720"/>
              <a:ext cx="274320" cy="290815"/>
              <a:chOff x="3546636" y="2650994"/>
              <a:chExt cx="274320" cy="290815"/>
            </a:xfrm>
          </p:grpSpPr>
          <p:cxnSp>
            <p:nvCxnSpPr>
              <p:cNvPr id="31" name="Straight Connector 30">
                <a:extLst>
                  <a:ext uri="{FF2B5EF4-FFF2-40B4-BE49-F238E27FC236}">
                    <a16:creationId xmlns:a16="http://schemas.microsoft.com/office/drawing/2014/main" id="{80FD06B9-A7D8-4B56-80A7-0476368AC401}"/>
                  </a:ext>
                </a:extLst>
              </p:cNvPr>
              <p:cNvCxnSpPr/>
              <p:nvPr/>
            </p:nvCxnSpPr>
            <p:spPr bwMode="auto">
              <a:xfrm>
                <a:off x="3680710" y="2782567"/>
                <a:ext cx="0" cy="159242"/>
              </a:xfrm>
              <a:prstGeom prst="line">
                <a:avLst/>
              </a:prstGeom>
              <a:noFill/>
              <a:ln w="28575" cap="flat" cmpd="sng" algn="ctr">
                <a:solidFill>
                  <a:schemeClr val="accent3"/>
                </a:solidFill>
                <a:prstDash val="solid"/>
                <a:round/>
                <a:headEnd type="none" w="med" len="med"/>
                <a:tailEnd type="none" w="med" len="med"/>
              </a:ln>
              <a:effectLst/>
            </p:spPr>
          </p:cxnSp>
          <p:sp>
            <p:nvSpPr>
              <p:cNvPr id="32" name="Block Arc 31">
                <a:extLst>
                  <a:ext uri="{FF2B5EF4-FFF2-40B4-BE49-F238E27FC236}">
                    <a16:creationId xmlns:a16="http://schemas.microsoft.com/office/drawing/2014/main" id="{7EB5AC61-82FB-4318-9971-7915B1D54ED2}"/>
                  </a:ext>
                </a:extLst>
              </p:cNvPr>
              <p:cNvSpPr/>
              <p:nvPr/>
            </p:nvSpPr>
            <p:spPr bwMode="auto">
              <a:xfrm rot="10800000">
                <a:off x="3546636" y="2650994"/>
                <a:ext cx="274320" cy="175874"/>
              </a:xfrm>
              <a:prstGeom prst="blockArc">
                <a:avLst/>
              </a:prstGeom>
              <a:solidFill>
                <a:schemeClr val="accent3">
                  <a:lumMod val="60000"/>
                  <a:lumOff val="4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23" name="TextBox 22">
              <a:extLst>
                <a:ext uri="{FF2B5EF4-FFF2-40B4-BE49-F238E27FC236}">
                  <a16:creationId xmlns:a16="http://schemas.microsoft.com/office/drawing/2014/main" id="{BD98182D-0F00-472C-8E63-4F9F7A0AA527}"/>
                </a:ext>
              </a:extLst>
            </p:cNvPr>
            <p:cNvSpPr txBox="1"/>
            <p:nvPr/>
          </p:nvSpPr>
          <p:spPr>
            <a:xfrm>
              <a:off x="6476239" y="4864342"/>
              <a:ext cx="649227" cy="276999"/>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1D2E5A"/>
                  </a:solidFill>
                  <a:effectLst/>
                  <a:uLnTx/>
                  <a:uFillTx/>
                  <a:latin typeface="Arial"/>
                  <a:ea typeface="+mn-ea"/>
                  <a:cs typeface="Arial" panose="020B0604020202020204" pitchFamily="34" charset="0"/>
                </a:rPr>
                <a:t>BCMA</a:t>
              </a:r>
            </a:p>
          </p:txBody>
        </p:sp>
        <p:sp>
          <p:nvSpPr>
            <p:cNvPr id="27" name="7-Point Star 2">
              <a:extLst>
                <a:ext uri="{FF2B5EF4-FFF2-40B4-BE49-F238E27FC236}">
                  <a16:creationId xmlns:a16="http://schemas.microsoft.com/office/drawing/2014/main" id="{3F0B87E6-D67D-4055-BDE6-AFE2DA83B730}"/>
                </a:ext>
              </a:extLst>
            </p:cNvPr>
            <p:cNvSpPr/>
            <p:nvPr/>
          </p:nvSpPr>
          <p:spPr bwMode="auto">
            <a:xfrm rot="13028830">
              <a:off x="6958343" y="4686404"/>
              <a:ext cx="55279" cy="55279"/>
            </a:xfrm>
            <a:prstGeom prst="star7">
              <a:avLst/>
            </a:prstGeom>
            <a:solidFill>
              <a:schemeClr val="accent2"/>
            </a:solidFill>
            <a:ln w="28575">
              <a:solidFill>
                <a:schemeClr val="accent5"/>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28" name="7-Point Star 2">
              <a:extLst>
                <a:ext uri="{FF2B5EF4-FFF2-40B4-BE49-F238E27FC236}">
                  <a16:creationId xmlns:a16="http://schemas.microsoft.com/office/drawing/2014/main" id="{F09CB314-9A75-4A6E-883A-9EDD4F6AE167}"/>
                </a:ext>
              </a:extLst>
            </p:cNvPr>
            <p:cNvSpPr/>
            <p:nvPr/>
          </p:nvSpPr>
          <p:spPr bwMode="auto">
            <a:xfrm rot="13028830">
              <a:off x="7131302" y="4765479"/>
              <a:ext cx="55279" cy="55279"/>
            </a:xfrm>
            <a:prstGeom prst="star7">
              <a:avLst/>
            </a:prstGeom>
            <a:solidFill>
              <a:schemeClr val="accent2"/>
            </a:solidFill>
            <a:ln w="28575">
              <a:solidFill>
                <a:schemeClr val="accent5"/>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29" name="7-Point Star 2">
              <a:extLst>
                <a:ext uri="{FF2B5EF4-FFF2-40B4-BE49-F238E27FC236}">
                  <a16:creationId xmlns:a16="http://schemas.microsoft.com/office/drawing/2014/main" id="{B5CC8213-1FB8-4387-AD7A-2F852F989BD1}"/>
                </a:ext>
              </a:extLst>
            </p:cNvPr>
            <p:cNvSpPr/>
            <p:nvPr/>
          </p:nvSpPr>
          <p:spPr bwMode="auto">
            <a:xfrm rot="13028830">
              <a:off x="7326134" y="4710675"/>
              <a:ext cx="55279" cy="55279"/>
            </a:xfrm>
            <a:prstGeom prst="star7">
              <a:avLst/>
            </a:prstGeom>
            <a:solidFill>
              <a:schemeClr val="accent2"/>
            </a:solidFill>
            <a:ln w="28575">
              <a:solidFill>
                <a:schemeClr val="accent5"/>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30" name="7-Point Star 2">
              <a:extLst>
                <a:ext uri="{FF2B5EF4-FFF2-40B4-BE49-F238E27FC236}">
                  <a16:creationId xmlns:a16="http://schemas.microsoft.com/office/drawing/2014/main" id="{68497E48-3918-4574-99A9-2EB928EA380F}"/>
                </a:ext>
              </a:extLst>
            </p:cNvPr>
            <p:cNvSpPr/>
            <p:nvPr/>
          </p:nvSpPr>
          <p:spPr bwMode="auto">
            <a:xfrm rot="12000372">
              <a:off x="7198006" y="4620241"/>
              <a:ext cx="55279" cy="55279"/>
            </a:xfrm>
            <a:prstGeom prst="star7">
              <a:avLst/>
            </a:prstGeom>
            <a:solidFill>
              <a:schemeClr val="accent2"/>
            </a:solidFill>
            <a:ln w="28575">
              <a:solidFill>
                <a:schemeClr val="accent5"/>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a:ea typeface="+mn-ea"/>
                <a:cs typeface="Arial" panose="020B0604020202020204" pitchFamily="34" charset="0"/>
              </a:endParaRPr>
            </a:p>
          </p:txBody>
        </p:sp>
        <p:grpSp>
          <p:nvGrpSpPr>
            <p:cNvPr id="265" name="Group 264">
              <a:extLst>
                <a:ext uri="{FF2B5EF4-FFF2-40B4-BE49-F238E27FC236}">
                  <a16:creationId xmlns:a16="http://schemas.microsoft.com/office/drawing/2014/main" id="{D9610FBC-FE7B-475D-A71D-9B5F3491E424}"/>
                </a:ext>
              </a:extLst>
            </p:cNvPr>
            <p:cNvGrpSpPr/>
            <p:nvPr/>
          </p:nvGrpSpPr>
          <p:grpSpPr>
            <a:xfrm rot="17998277">
              <a:off x="7436439" y="5761691"/>
              <a:ext cx="274320" cy="290815"/>
              <a:chOff x="3546636" y="2650994"/>
              <a:chExt cx="274320" cy="290815"/>
            </a:xfrm>
            <a:solidFill>
              <a:schemeClr val="accent5"/>
            </a:solidFill>
          </p:grpSpPr>
          <p:cxnSp>
            <p:nvCxnSpPr>
              <p:cNvPr id="266" name="Straight Connector 265">
                <a:extLst>
                  <a:ext uri="{FF2B5EF4-FFF2-40B4-BE49-F238E27FC236}">
                    <a16:creationId xmlns:a16="http://schemas.microsoft.com/office/drawing/2014/main" id="{5D34B9C3-1978-4647-9B53-ABDE98597E55}"/>
                  </a:ext>
                </a:extLst>
              </p:cNvPr>
              <p:cNvCxnSpPr/>
              <p:nvPr/>
            </p:nvCxnSpPr>
            <p:spPr bwMode="auto">
              <a:xfrm>
                <a:off x="3680710" y="2782567"/>
                <a:ext cx="0" cy="159242"/>
              </a:xfrm>
              <a:prstGeom prst="line">
                <a:avLst/>
              </a:prstGeom>
              <a:grpFill/>
              <a:ln w="28575" cap="flat" cmpd="sng" algn="ctr">
                <a:solidFill>
                  <a:schemeClr val="accent5">
                    <a:lumMod val="75000"/>
                  </a:schemeClr>
                </a:solidFill>
                <a:prstDash val="solid"/>
                <a:round/>
                <a:headEnd type="none" w="med" len="med"/>
                <a:tailEnd type="none" w="med" len="med"/>
              </a:ln>
              <a:effectLst/>
            </p:spPr>
          </p:cxnSp>
          <p:sp>
            <p:nvSpPr>
              <p:cNvPr id="267" name="Block Arc 266">
                <a:extLst>
                  <a:ext uri="{FF2B5EF4-FFF2-40B4-BE49-F238E27FC236}">
                    <a16:creationId xmlns:a16="http://schemas.microsoft.com/office/drawing/2014/main" id="{BFBA91DA-8AAC-4989-8DD2-FC9AA371CAB1}"/>
                  </a:ext>
                </a:extLst>
              </p:cNvPr>
              <p:cNvSpPr/>
              <p:nvPr/>
            </p:nvSpPr>
            <p:spPr bwMode="auto">
              <a:xfrm rot="10800000">
                <a:off x="3546636" y="2650994"/>
                <a:ext cx="274320" cy="175874"/>
              </a:xfrm>
              <a:prstGeom prst="blockArc">
                <a:avLst/>
              </a:prstGeom>
              <a:grpFill/>
              <a:ln w="0">
                <a:solidFill>
                  <a:schemeClr val="accent5">
                    <a:lumMod val="75000"/>
                  </a:scheme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sp>
        <p:nvSpPr>
          <p:cNvPr id="270" name="Arc 226">
            <a:extLst>
              <a:ext uri="{FF2B5EF4-FFF2-40B4-BE49-F238E27FC236}">
                <a16:creationId xmlns:a16="http://schemas.microsoft.com/office/drawing/2014/main" id="{A11633D8-EF9C-40B2-B83A-ECBCEA8D4591}"/>
              </a:ext>
            </a:extLst>
          </p:cNvPr>
          <p:cNvSpPr/>
          <p:nvPr/>
        </p:nvSpPr>
        <p:spPr bwMode="auto">
          <a:xfrm rot="728635">
            <a:off x="7792230" y="4527660"/>
            <a:ext cx="659072" cy="847291"/>
          </a:xfrm>
          <a:custGeom>
            <a:avLst/>
            <a:gdLst>
              <a:gd name="connsiteX0" fmla="*/ 530277 w 1060554"/>
              <a:gd name="connsiteY0" fmla="*/ 0 h 1923032"/>
              <a:gd name="connsiteX1" fmla="*/ 1060554 w 1060554"/>
              <a:gd name="connsiteY1" fmla="*/ 961516 h 1923032"/>
              <a:gd name="connsiteX2" fmla="*/ 530277 w 1060554"/>
              <a:gd name="connsiteY2" fmla="*/ 961516 h 1923032"/>
              <a:gd name="connsiteX3" fmla="*/ 530277 w 1060554"/>
              <a:gd name="connsiteY3" fmla="*/ 0 h 1923032"/>
              <a:gd name="connsiteX0" fmla="*/ 530277 w 1060554"/>
              <a:gd name="connsiteY0" fmla="*/ 0 h 1923032"/>
              <a:gd name="connsiteX1" fmla="*/ 1060554 w 1060554"/>
              <a:gd name="connsiteY1" fmla="*/ 961516 h 1923032"/>
              <a:gd name="connsiteX0" fmla="*/ 0 w 659072"/>
              <a:gd name="connsiteY0" fmla="*/ 0 h 1170485"/>
              <a:gd name="connsiteX1" fmla="*/ 530277 w 659072"/>
              <a:gd name="connsiteY1" fmla="*/ 961516 h 1170485"/>
              <a:gd name="connsiteX2" fmla="*/ 0 w 659072"/>
              <a:gd name="connsiteY2" fmla="*/ 961516 h 1170485"/>
              <a:gd name="connsiteX3" fmla="*/ 0 w 659072"/>
              <a:gd name="connsiteY3" fmla="*/ 0 h 1170485"/>
              <a:gd name="connsiteX0" fmla="*/ 0 w 659072"/>
              <a:gd name="connsiteY0" fmla="*/ 0 h 1170485"/>
              <a:gd name="connsiteX1" fmla="*/ 659072 w 659072"/>
              <a:gd name="connsiteY1" fmla="*/ 1170485 h 1170485"/>
            </a:gdLst>
            <a:ahLst/>
            <a:cxnLst>
              <a:cxn ang="0">
                <a:pos x="connsiteX0" y="connsiteY0"/>
              </a:cxn>
              <a:cxn ang="0">
                <a:pos x="connsiteX1" y="connsiteY1"/>
              </a:cxn>
            </a:cxnLst>
            <a:rect l="l" t="t" r="r" b="b"/>
            <a:pathLst>
              <a:path w="659072" h="1170485" stroke="0" extrusionOk="0">
                <a:moveTo>
                  <a:pt x="0" y="0"/>
                </a:moveTo>
                <a:cubicBezTo>
                  <a:pt x="292864" y="0"/>
                  <a:pt x="530277" y="430485"/>
                  <a:pt x="530277" y="961516"/>
                </a:cubicBezTo>
                <a:lnTo>
                  <a:pt x="0" y="961516"/>
                </a:lnTo>
                <a:lnTo>
                  <a:pt x="0" y="0"/>
                </a:lnTo>
                <a:close/>
              </a:path>
              <a:path w="659072" h="1170485" fill="none">
                <a:moveTo>
                  <a:pt x="0" y="0"/>
                </a:moveTo>
                <a:cubicBezTo>
                  <a:pt x="292864" y="0"/>
                  <a:pt x="659072" y="639454"/>
                  <a:pt x="659072" y="1170485"/>
                </a:cubicBezTo>
              </a:path>
            </a:pathLst>
          </a:custGeom>
          <a:noFill/>
          <a:ln w="28575" cap="flat" cmpd="sng" algn="ctr">
            <a:solidFill>
              <a:schemeClr val="bg1"/>
            </a:solidFill>
            <a:prstDash val="solid"/>
            <a:round/>
            <a:headEnd type="triangl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291" name="Group 290">
            <a:extLst>
              <a:ext uri="{FF2B5EF4-FFF2-40B4-BE49-F238E27FC236}">
                <a16:creationId xmlns:a16="http://schemas.microsoft.com/office/drawing/2014/main" id="{4B94AD0D-7B3A-49B0-A58D-68653DD1A627}"/>
              </a:ext>
            </a:extLst>
          </p:cNvPr>
          <p:cNvGrpSpPr/>
          <p:nvPr/>
        </p:nvGrpSpPr>
        <p:grpSpPr>
          <a:xfrm rot="20428517">
            <a:off x="8256771" y="4330064"/>
            <a:ext cx="527237" cy="1186092"/>
            <a:chOff x="4405365" y="3381149"/>
            <a:chExt cx="527237" cy="1186092"/>
          </a:xfrm>
        </p:grpSpPr>
        <p:sp>
          <p:nvSpPr>
            <p:cNvPr id="292" name="Oval 291">
              <a:extLst>
                <a:ext uri="{FF2B5EF4-FFF2-40B4-BE49-F238E27FC236}">
                  <a16:creationId xmlns:a16="http://schemas.microsoft.com/office/drawing/2014/main" id="{5319730F-0478-4F46-A88D-52467B57A181}"/>
                </a:ext>
              </a:extLst>
            </p:cNvPr>
            <p:cNvSpPr/>
            <p:nvPr/>
          </p:nvSpPr>
          <p:spPr bwMode="auto">
            <a:xfrm>
              <a:off x="4469325" y="3381149"/>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93" name="Oval 292">
              <a:extLst>
                <a:ext uri="{FF2B5EF4-FFF2-40B4-BE49-F238E27FC236}">
                  <a16:creationId xmlns:a16="http://schemas.microsoft.com/office/drawing/2014/main" id="{7358BF95-41F5-4607-AF01-8E972E61788D}"/>
                </a:ext>
              </a:extLst>
            </p:cNvPr>
            <p:cNvSpPr/>
            <p:nvPr/>
          </p:nvSpPr>
          <p:spPr bwMode="auto">
            <a:xfrm>
              <a:off x="4630390" y="3396226"/>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94" name="Oval 293">
              <a:extLst>
                <a:ext uri="{FF2B5EF4-FFF2-40B4-BE49-F238E27FC236}">
                  <a16:creationId xmlns:a16="http://schemas.microsoft.com/office/drawing/2014/main" id="{A47CC874-DF88-4F18-949F-2C586D2EFCBF}"/>
                </a:ext>
              </a:extLst>
            </p:cNvPr>
            <p:cNvSpPr/>
            <p:nvPr/>
          </p:nvSpPr>
          <p:spPr bwMode="auto">
            <a:xfrm>
              <a:off x="4681054" y="4406904"/>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95" name="Oval 294">
              <a:extLst>
                <a:ext uri="{FF2B5EF4-FFF2-40B4-BE49-F238E27FC236}">
                  <a16:creationId xmlns:a16="http://schemas.microsoft.com/office/drawing/2014/main" id="{0DF9779F-BC7D-4B17-9D54-F9E87EF2939E}"/>
                </a:ext>
              </a:extLst>
            </p:cNvPr>
            <p:cNvSpPr/>
            <p:nvPr/>
          </p:nvSpPr>
          <p:spPr bwMode="auto">
            <a:xfrm>
              <a:off x="4835122" y="4077203"/>
              <a:ext cx="45720" cy="45719"/>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96" name="Oval 295">
              <a:extLst>
                <a:ext uri="{FF2B5EF4-FFF2-40B4-BE49-F238E27FC236}">
                  <a16:creationId xmlns:a16="http://schemas.microsoft.com/office/drawing/2014/main" id="{B067185F-3853-4F09-A66E-AE8E4876EBE3}"/>
                </a:ext>
              </a:extLst>
            </p:cNvPr>
            <p:cNvSpPr/>
            <p:nvPr/>
          </p:nvSpPr>
          <p:spPr bwMode="auto">
            <a:xfrm>
              <a:off x="4707131" y="3455144"/>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97" name="Oval 296">
              <a:extLst>
                <a:ext uri="{FF2B5EF4-FFF2-40B4-BE49-F238E27FC236}">
                  <a16:creationId xmlns:a16="http://schemas.microsoft.com/office/drawing/2014/main" id="{E7286BF5-0C83-4C1C-B638-8A368218FDD8}"/>
                </a:ext>
              </a:extLst>
            </p:cNvPr>
            <p:cNvSpPr/>
            <p:nvPr/>
          </p:nvSpPr>
          <p:spPr bwMode="auto">
            <a:xfrm>
              <a:off x="4564869" y="4521521"/>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98" name="Oval 297">
              <a:extLst>
                <a:ext uri="{FF2B5EF4-FFF2-40B4-BE49-F238E27FC236}">
                  <a16:creationId xmlns:a16="http://schemas.microsoft.com/office/drawing/2014/main" id="{2421AFAA-30FC-45C4-999D-1B90A9AB8C23}"/>
                </a:ext>
              </a:extLst>
            </p:cNvPr>
            <p:cNvSpPr/>
            <p:nvPr/>
          </p:nvSpPr>
          <p:spPr bwMode="auto">
            <a:xfrm>
              <a:off x="4580312" y="352839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99" name="Oval 298">
              <a:extLst>
                <a:ext uri="{FF2B5EF4-FFF2-40B4-BE49-F238E27FC236}">
                  <a16:creationId xmlns:a16="http://schemas.microsoft.com/office/drawing/2014/main" id="{D0430FB9-A148-4485-9BB9-AE51B0546901}"/>
                </a:ext>
              </a:extLst>
            </p:cNvPr>
            <p:cNvSpPr/>
            <p:nvPr/>
          </p:nvSpPr>
          <p:spPr bwMode="auto">
            <a:xfrm>
              <a:off x="4789755" y="3607288"/>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0" name="Oval 299">
              <a:extLst>
                <a:ext uri="{FF2B5EF4-FFF2-40B4-BE49-F238E27FC236}">
                  <a16:creationId xmlns:a16="http://schemas.microsoft.com/office/drawing/2014/main" id="{FF028963-AF3B-4540-8BDB-19127FEA63EE}"/>
                </a:ext>
              </a:extLst>
            </p:cNvPr>
            <p:cNvSpPr/>
            <p:nvPr/>
          </p:nvSpPr>
          <p:spPr bwMode="auto">
            <a:xfrm>
              <a:off x="4742937" y="371004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1" name="Oval 300">
              <a:extLst>
                <a:ext uri="{FF2B5EF4-FFF2-40B4-BE49-F238E27FC236}">
                  <a16:creationId xmlns:a16="http://schemas.microsoft.com/office/drawing/2014/main" id="{F9DD15AF-0944-45C6-9287-25A9C4A962D7}"/>
                </a:ext>
              </a:extLst>
            </p:cNvPr>
            <p:cNvSpPr/>
            <p:nvPr/>
          </p:nvSpPr>
          <p:spPr bwMode="auto">
            <a:xfrm>
              <a:off x="4886882" y="3656320"/>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2" name="Oval 301">
              <a:extLst>
                <a:ext uri="{FF2B5EF4-FFF2-40B4-BE49-F238E27FC236}">
                  <a16:creationId xmlns:a16="http://schemas.microsoft.com/office/drawing/2014/main" id="{9AF49CD6-9654-491C-A81A-ADC877F2C16C}"/>
                </a:ext>
              </a:extLst>
            </p:cNvPr>
            <p:cNvSpPr/>
            <p:nvPr/>
          </p:nvSpPr>
          <p:spPr bwMode="auto">
            <a:xfrm>
              <a:off x="4542795" y="4035351"/>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3" name="Oval 302">
              <a:extLst>
                <a:ext uri="{FF2B5EF4-FFF2-40B4-BE49-F238E27FC236}">
                  <a16:creationId xmlns:a16="http://schemas.microsoft.com/office/drawing/2014/main" id="{C668F938-8E34-406A-95A0-FAC8FF46CB40}"/>
                </a:ext>
              </a:extLst>
            </p:cNvPr>
            <p:cNvSpPr/>
            <p:nvPr/>
          </p:nvSpPr>
          <p:spPr bwMode="auto">
            <a:xfrm>
              <a:off x="4561212" y="4397945"/>
              <a:ext cx="45720" cy="45719"/>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4" name="Oval 303">
              <a:extLst>
                <a:ext uri="{FF2B5EF4-FFF2-40B4-BE49-F238E27FC236}">
                  <a16:creationId xmlns:a16="http://schemas.microsoft.com/office/drawing/2014/main" id="{24B50DFC-9C58-4560-9C5B-B1748690FA92}"/>
                </a:ext>
              </a:extLst>
            </p:cNvPr>
            <p:cNvSpPr/>
            <p:nvPr/>
          </p:nvSpPr>
          <p:spPr bwMode="auto">
            <a:xfrm>
              <a:off x="4618765" y="3711057"/>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5" name="Oval 304">
              <a:extLst>
                <a:ext uri="{FF2B5EF4-FFF2-40B4-BE49-F238E27FC236}">
                  <a16:creationId xmlns:a16="http://schemas.microsoft.com/office/drawing/2014/main" id="{A6C3EAD4-F148-4BAC-8F1D-423693A48E52}"/>
                </a:ext>
              </a:extLst>
            </p:cNvPr>
            <p:cNvSpPr/>
            <p:nvPr/>
          </p:nvSpPr>
          <p:spPr bwMode="auto">
            <a:xfrm>
              <a:off x="4752496" y="4174783"/>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6" name="Oval 305">
              <a:extLst>
                <a:ext uri="{FF2B5EF4-FFF2-40B4-BE49-F238E27FC236}">
                  <a16:creationId xmlns:a16="http://schemas.microsoft.com/office/drawing/2014/main" id="{CEAF6A48-3434-4497-AFB6-C54D45354FF5}"/>
                </a:ext>
              </a:extLst>
            </p:cNvPr>
            <p:cNvSpPr/>
            <p:nvPr/>
          </p:nvSpPr>
          <p:spPr bwMode="auto">
            <a:xfrm>
              <a:off x="4703749" y="3840221"/>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7" name="Oval 306">
              <a:extLst>
                <a:ext uri="{FF2B5EF4-FFF2-40B4-BE49-F238E27FC236}">
                  <a16:creationId xmlns:a16="http://schemas.microsoft.com/office/drawing/2014/main" id="{45C62F80-EEF1-4B58-A9D6-A8AD8CC1FF91}"/>
                </a:ext>
              </a:extLst>
            </p:cNvPr>
            <p:cNvSpPr/>
            <p:nvPr/>
          </p:nvSpPr>
          <p:spPr bwMode="auto">
            <a:xfrm>
              <a:off x="4645117" y="3949835"/>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8" name="Oval 307">
              <a:extLst>
                <a:ext uri="{FF2B5EF4-FFF2-40B4-BE49-F238E27FC236}">
                  <a16:creationId xmlns:a16="http://schemas.microsoft.com/office/drawing/2014/main" id="{2D85645C-27E0-4406-86E3-60046D0B4700}"/>
                </a:ext>
              </a:extLst>
            </p:cNvPr>
            <p:cNvSpPr/>
            <p:nvPr/>
          </p:nvSpPr>
          <p:spPr bwMode="auto">
            <a:xfrm>
              <a:off x="4817606" y="3937366"/>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9" name="Oval 308">
              <a:extLst>
                <a:ext uri="{FF2B5EF4-FFF2-40B4-BE49-F238E27FC236}">
                  <a16:creationId xmlns:a16="http://schemas.microsoft.com/office/drawing/2014/main" id="{ADCD4A1B-C3C2-4659-9B92-D3B4908E6C0D}"/>
                </a:ext>
              </a:extLst>
            </p:cNvPr>
            <p:cNvSpPr/>
            <p:nvPr/>
          </p:nvSpPr>
          <p:spPr bwMode="auto">
            <a:xfrm rot="6506408">
              <a:off x="4728262" y="4279025"/>
              <a:ext cx="45719"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10" name="Oval 309">
              <a:extLst>
                <a:ext uri="{FF2B5EF4-FFF2-40B4-BE49-F238E27FC236}">
                  <a16:creationId xmlns:a16="http://schemas.microsoft.com/office/drawing/2014/main" id="{E941E2F8-C4AC-40FE-8089-63541731CF63}"/>
                </a:ext>
              </a:extLst>
            </p:cNvPr>
            <p:cNvSpPr/>
            <p:nvPr/>
          </p:nvSpPr>
          <p:spPr bwMode="auto">
            <a:xfrm rot="6506408">
              <a:off x="4534709" y="4244517"/>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11" name="Oval 310">
              <a:extLst>
                <a:ext uri="{FF2B5EF4-FFF2-40B4-BE49-F238E27FC236}">
                  <a16:creationId xmlns:a16="http://schemas.microsoft.com/office/drawing/2014/main" id="{13F55EFB-35CF-46C6-8162-D3EAA32310A8}"/>
                </a:ext>
              </a:extLst>
            </p:cNvPr>
            <p:cNvSpPr/>
            <p:nvPr/>
          </p:nvSpPr>
          <p:spPr bwMode="auto">
            <a:xfrm rot="6506408">
              <a:off x="4405365" y="4378818"/>
              <a:ext cx="45719"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205" name="TextBox 204">
            <a:extLst>
              <a:ext uri="{FF2B5EF4-FFF2-40B4-BE49-F238E27FC236}">
                <a16:creationId xmlns:a16="http://schemas.microsoft.com/office/drawing/2014/main" id="{E1EDE1A1-D147-4D1C-8991-3E5141212E1C}"/>
              </a:ext>
            </a:extLst>
          </p:cNvPr>
          <p:cNvSpPr txBox="1"/>
          <p:nvPr/>
        </p:nvSpPr>
        <p:spPr>
          <a:xfrm>
            <a:off x="9289760" y="3063173"/>
            <a:ext cx="2670289" cy="400110"/>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Bispecific Antibodies</a:t>
            </a:r>
          </a:p>
        </p:txBody>
      </p:sp>
      <p:grpSp>
        <p:nvGrpSpPr>
          <p:cNvPr id="207" name="Group 206">
            <a:extLst>
              <a:ext uri="{FF2B5EF4-FFF2-40B4-BE49-F238E27FC236}">
                <a16:creationId xmlns:a16="http://schemas.microsoft.com/office/drawing/2014/main" id="{6150A480-C632-4E2A-97D7-BF0FBAD4E1C8}"/>
              </a:ext>
            </a:extLst>
          </p:cNvPr>
          <p:cNvGrpSpPr/>
          <p:nvPr/>
        </p:nvGrpSpPr>
        <p:grpSpPr>
          <a:xfrm rot="5506837">
            <a:off x="9327392" y="3365788"/>
            <a:ext cx="1135394" cy="1536790"/>
            <a:chOff x="8334512" y="4747167"/>
            <a:chExt cx="1135394" cy="1536790"/>
          </a:xfrm>
        </p:grpSpPr>
        <p:grpSp>
          <p:nvGrpSpPr>
            <p:cNvPr id="290" name="Group 289">
              <a:extLst>
                <a:ext uri="{FF2B5EF4-FFF2-40B4-BE49-F238E27FC236}">
                  <a16:creationId xmlns:a16="http://schemas.microsoft.com/office/drawing/2014/main" id="{0CF3F8E1-55DA-4EE0-AA3F-9C363CA90A85}"/>
                </a:ext>
              </a:extLst>
            </p:cNvPr>
            <p:cNvGrpSpPr/>
            <p:nvPr/>
          </p:nvGrpSpPr>
          <p:grpSpPr>
            <a:xfrm>
              <a:off x="8842224" y="5742795"/>
              <a:ext cx="91440" cy="405139"/>
              <a:chOff x="8905835" y="5742795"/>
              <a:chExt cx="91440" cy="405139"/>
            </a:xfrm>
          </p:grpSpPr>
          <p:cxnSp>
            <p:nvCxnSpPr>
              <p:cNvPr id="319" name="Straight Connector 318">
                <a:extLst>
                  <a:ext uri="{FF2B5EF4-FFF2-40B4-BE49-F238E27FC236}">
                    <a16:creationId xmlns:a16="http://schemas.microsoft.com/office/drawing/2014/main" id="{61289638-62BB-4C5C-BB03-D954AC597994}"/>
                  </a:ext>
                </a:extLst>
              </p:cNvPr>
              <p:cNvCxnSpPr>
                <a:cxnSpLocks/>
              </p:cNvCxnSpPr>
              <p:nvPr/>
            </p:nvCxnSpPr>
            <p:spPr bwMode="auto">
              <a:xfrm rot="10800000">
                <a:off x="8949516" y="5742795"/>
                <a:ext cx="1911" cy="274688"/>
              </a:xfrm>
              <a:prstGeom prst="line">
                <a:avLst/>
              </a:prstGeom>
              <a:noFill/>
              <a:ln w="19050" cap="flat" cmpd="sng" algn="ctr">
                <a:solidFill>
                  <a:schemeClr val="accent6"/>
                </a:solidFill>
                <a:prstDash val="solid"/>
                <a:round/>
                <a:headEnd type="none" w="med" len="med"/>
                <a:tailEnd type="none" w="med" len="med"/>
              </a:ln>
              <a:effectLst/>
            </p:spPr>
          </p:cxnSp>
          <p:sp>
            <p:nvSpPr>
              <p:cNvPr id="320" name="Rectangle: Rounded Corners 319">
                <a:extLst>
                  <a:ext uri="{FF2B5EF4-FFF2-40B4-BE49-F238E27FC236}">
                    <a16:creationId xmlns:a16="http://schemas.microsoft.com/office/drawing/2014/main" id="{AF127B8F-DFF1-4736-97AC-27786F0095A6}"/>
                  </a:ext>
                </a:extLst>
              </p:cNvPr>
              <p:cNvSpPr/>
              <p:nvPr/>
            </p:nvSpPr>
            <p:spPr bwMode="auto">
              <a:xfrm rot="10800000">
                <a:off x="8905835" y="5965054"/>
                <a:ext cx="91440" cy="182880"/>
              </a:xfrm>
              <a:prstGeom prst="round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2" name="Group 311">
              <a:extLst>
                <a:ext uri="{FF2B5EF4-FFF2-40B4-BE49-F238E27FC236}">
                  <a16:creationId xmlns:a16="http://schemas.microsoft.com/office/drawing/2014/main" id="{016636A9-F32C-45B3-B00A-D3C1FC3A6E83}"/>
                </a:ext>
              </a:extLst>
            </p:cNvPr>
            <p:cNvGrpSpPr/>
            <p:nvPr/>
          </p:nvGrpSpPr>
          <p:grpSpPr>
            <a:xfrm>
              <a:off x="8960290" y="5742796"/>
              <a:ext cx="91440" cy="405139"/>
              <a:chOff x="9058235" y="5895195"/>
              <a:chExt cx="91440" cy="405139"/>
            </a:xfrm>
          </p:grpSpPr>
          <p:cxnSp>
            <p:nvCxnSpPr>
              <p:cNvPr id="317" name="Straight Connector 316">
                <a:extLst>
                  <a:ext uri="{FF2B5EF4-FFF2-40B4-BE49-F238E27FC236}">
                    <a16:creationId xmlns:a16="http://schemas.microsoft.com/office/drawing/2014/main" id="{D92F4B43-7FC7-4B9F-A597-CAB9828E6D21}"/>
                  </a:ext>
                </a:extLst>
              </p:cNvPr>
              <p:cNvCxnSpPr>
                <a:cxnSpLocks/>
              </p:cNvCxnSpPr>
              <p:nvPr/>
            </p:nvCxnSpPr>
            <p:spPr bwMode="auto">
              <a:xfrm rot="10800000">
                <a:off x="9101916" y="5895195"/>
                <a:ext cx="1911" cy="274688"/>
              </a:xfrm>
              <a:prstGeom prst="line">
                <a:avLst/>
              </a:prstGeom>
              <a:noFill/>
              <a:ln w="19050" cap="flat" cmpd="sng" algn="ctr">
                <a:solidFill>
                  <a:schemeClr val="accent6"/>
                </a:solidFill>
                <a:prstDash val="solid"/>
                <a:round/>
                <a:headEnd type="none" w="med" len="med"/>
                <a:tailEnd type="none" w="med" len="med"/>
              </a:ln>
              <a:effectLst/>
            </p:spPr>
          </p:cxnSp>
          <p:sp>
            <p:nvSpPr>
              <p:cNvPr id="318" name="Rectangle: Rounded Corners 317">
                <a:extLst>
                  <a:ext uri="{FF2B5EF4-FFF2-40B4-BE49-F238E27FC236}">
                    <a16:creationId xmlns:a16="http://schemas.microsoft.com/office/drawing/2014/main" id="{35A247BF-6B1A-4A00-A2CB-F3A2B0291E91}"/>
                  </a:ext>
                </a:extLst>
              </p:cNvPr>
              <p:cNvSpPr/>
              <p:nvPr/>
            </p:nvSpPr>
            <p:spPr bwMode="auto">
              <a:xfrm rot="10800000">
                <a:off x="9058235" y="6117454"/>
                <a:ext cx="91440" cy="182880"/>
              </a:xfrm>
              <a:prstGeom prst="round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13" name="TextBox 312">
              <a:extLst>
                <a:ext uri="{FF2B5EF4-FFF2-40B4-BE49-F238E27FC236}">
                  <a16:creationId xmlns:a16="http://schemas.microsoft.com/office/drawing/2014/main" id="{8F0E7998-1C30-41C3-9541-5A3D7AFCD0FA}"/>
                </a:ext>
              </a:extLst>
            </p:cNvPr>
            <p:cNvSpPr txBox="1"/>
            <p:nvPr/>
          </p:nvSpPr>
          <p:spPr>
            <a:xfrm rot="17228458">
              <a:off x="8945255" y="5849804"/>
              <a:ext cx="560529" cy="307777"/>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CD3</a:t>
              </a:r>
            </a:p>
          </p:txBody>
        </p:sp>
        <p:grpSp>
          <p:nvGrpSpPr>
            <p:cNvPr id="314" name="Group 115">
              <a:extLst>
                <a:ext uri="{FF2B5EF4-FFF2-40B4-BE49-F238E27FC236}">
                  <a16:creationId xmlns:a16="http://schemas.microsoft.com/office/drawing/2014/main" id="{4AB0DDA9-8E92-459E-9CF1-4920649B148A}"/>
                </a:ext>
              </a:extLst>
            </p:cNvPr>
            <p:cNvGrpSpPr/>
            <p:nvPr/>
          </p:nvGrpSpPr>
          <p:grpSpPr>
            <a:xfrm rot="10800000">
              <a:off x="8334512" y="4747167"/>
              <a:ext cx="1135394" cy="1085160"/>
              <a:chOff x="863178" y="2614612"/>
              <a:chExt cx="1419029" cy="1423987"/>
            </a:xfrm>
          </p:grpSpPr>
          <p:sp>
            <p:nvSpPr>
              <p:cNvPr id="315" name="Oval 5">
                <a:extLst>
                  <a:ext uri="{FF2B5EF4-FFF2-40B4-BE49-F238E27FC236}">
                    <a16:creationId xmlns:a16="http://schemas.microsoft.com/office/drawing/2014/main" id="{E62D6133-D2E1-4875-A893-1DB0EE50C9B4}"/>
                  </a:ext>
                </a:extLst>
              </p:cNvPr>
              <p:cNvSpPr>
                <a:spLocks noChangeArrowheads="1"/>
              </p:cNvSpPr>
              <p:nvPr/>
            </p:nvSpPr>
            <p:spPr bwMode="auto">
              <a:xfrm>
                <a:off x="863178" y="2614612"/>
                <a:ext cx="1419029" cy="1423987"/>
              </a:xfrm>
              <a:prstGeom prst="ellipse">
                <a:avLst/>
              </a:prstGeom>
              <a:solidFill>
                <a:schemeClr val="accent4"/>
              </a:solidFill>
              <a:ln w="9525">
                <a:solidFill>
                  <a:schemeClr val="bg2">
                    <a:lumMod val="10000"/>
                  </a:schemeClr>
                </a:solidFill>
                <a:round/>
                <a:headEnd/>
                <a:tailEnd/>
              </a:ln>
            </p:spPr>
            <p:txBody>
              <a:bodyPr wrap="none"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6" name="Oval 6">
                <a:extLst>
                  <a:ext uri="{FF2B5EF4-FFF2-40B4-BE49-F238E27FC236}">
                    <a16:creationId xmlns:a16="http://schemas.microsoft.com/office/drawing/2014/main" id="{E41EDE4A-E867-41F2-A501-87299C65E574}"/>
                  </a:ext>
                </a:extLst>
              </p:cNvPr>
              <p:cNvSpPr>
                <a:spLocks noChangeArrowheads="1"/>
              </p:cNvSpPr>
              <p:nvPr/>
            </p:nvSpPr>
            <p:spPr bwMode="auto">
              <a:xfrm rot="6380685">
                <a:off x="1150081" y="3287166"/>
                <a:ext cx="704531" cy="530705"/>
              </a:xfrm>
              <a:prstGeom prst="ellipse">
                <a:avLst/>
              </a:prstGeom>
              <a:solidFill>
                <a:srgbClr val="7EEA9D"/>
              </a:solidFill>
              <a:ln w="9525">
                <a:solidFill>
                  <a:schemeClr val="bg2">
                    <a:lumMod val="10000"/>
                  </a:schemeClr>
                </a:solidFill>
                <a:round/>
                <a:headEnd/>
                <a:tailEnd/>
              </a:ln>
            </p:spPr>
            <p:txBody>
              <a:bodyPr wrap="none" anchor="ct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220" name="Oval 219">
            <a:extLst>
              <a:ext uri="{FF2B5EF4-FFF2-40B4-BE49-F238E27FC236}">
                <a16:creationId xmlns:a16="http://schemas.microsoft.com/office/drawing/2014/main" id="{421DA42F-1F56-4D35-9FC1-DE7F845A5B85}"/>
              </a:ext>
            </a:extLst>
          </p:cNvPr>
          <p:cNvSpPr/>
          <p:nvPr/>
        </p:nvSpPr>
        <p:spPr bwMode="auto">
          <a:xfrm rot="16596219">
            <a:off x="9831633" y="3530632"/>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1" name="TextBox 220">
            <a:extLst>
              <a:ext uri="{FF2B5EF4-FFF2-40B4-BE49-F238E27FC236}">
                <a16:creationId xmlns:a16="http://schemas.microsoft.com/office/drawing/2014/main" id="{BFB6F0C6-E647-4AF8-8121-C451662F4EA7}"/>
              </a:ext>
            </a:extLst>
          </p:cNvPr>
          <p:cNvSpPr txBox="1"/>
          <p:nvPr/>
        </p:nvSpPr>
        <p:spPr>
          <a:xfrm rot="106837">
            <a:off x="9962761" y="4033461"/>
            <a:ext cx="654990" cy="307777"/>
          </a:xfrm>
          <a:prstGeom prst="rect">
            <a:avLst/>
          </a:prstGeom>
          <a:noFill/>
        </p:spPr>
        <p:txBody>
          <a:bodyPr wrap="square" rtlCol="0">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D2E5A"/>
                </a:solidFill>
                <a:effectLst/>
                <a:uLnTx/>
                <a:uFillTx/>
                <a:latin typeface="Calibri" panose="020F0502020204030204" pitchFamily="34" charset="0"/>
                <a:ea typeface="+mn-ea"/>
                <a:cs typeface="Calibri" panose="020F0502020204030204" pitchFamily="34" charset="0"/>
              </a:rPr>
              <a:t>T-Cell</a:t>
            </a:r>
          </a:p>
        </p:txBody>
      </p:sp>
      <p:grpSp>
        <p:nvGrpSpPr>
          <p:cNvPr id="228" name="Group 227">
            <a:extLst>
              <a:ext uri="{FF2B5EF4-FFF2-40B4-BE49-F238E27FC236}">
                <a16:creationId xmlns:a16="http://schemas.microsoft.com/office/drawing/2014/main" id="{B1BE6439-C9FC-4CA1-96E9-C98C9CD3863B}"/>
              </a:ext>
            </a:extLst>
          </p:cNvPr>
          <p:cNvGrpSpPr/>
          <p:nvPr/>
        </p:nvGrpSpPr>
        <p:grpSpPr>
          <a:xfrm rot="5506837">
            <a:off x="8361559" y="3970582"/>
            <a:ext cx="274320" cy="290815"/>
            <a:chOff x="3546636" y="2650994"/>
            <a:chExt cx="274320" cy="290815"/>
          </a:xfrm>
        </p:grpSpPr>
        <p:cxnSp>
          <p:nvCxnSpPr>
            <p:cNvPr id="281" name="Straight Connector 280">
              <a:extLst>
                <a:ext uri="{FF2B5EF4-FFF2-40B4-BE49-F238E27FC236}">
                  <a16:creationId xmlns:a16="http://schemas.microsoft.com/office/drawing/2014/main" id="{531EB033-F757-432B-A939-68714A9162F8}"/>
                </a:ext>
              </a:extLst>
            </p:cNvPr>
            <p:cNvCxnSpPr/>
            <p:nvPr/>
          </p:nvCxnSpPr>
          <p:spPr bwMode="auto">
            <a:xfrm>
              <a:off x="3680710" y="2782567"/>
              <a:ext cx="0" cy="159242"/>
            </a:xfrm>
            <a:prstGeom prst="line">
              <a:avLst/>
            </a:prstGeom>
            <a:noFill/>
            <a:ln w="28575" cap="flat" cmpd="sng" algn="ctr">
              <a:solidFill>
                <a:schemeClr val="accent3"/>
              </a:solidFill>
              <a:prstDash val="solid"/>
              <a:round/>
              <a:headEnd type="none" w="med" len="med"/>
              <a:tailEnd type="none" w="med" len="med"/>
            </a:ln>
            <a:effectLst/>
          </p:spPr>
        </p:cxnSp>
        <p:sp>
          <p:nvSpPr>
            <p:cNvPr id="282" name="Block Arc 281">
              <a:extLst>
                <a:ext uri="{FF2B5EF4-FFF2-40B4-BE49-F238E27FC236}">
                  <a16:creationId xmlns:a16="http://schemas.microsoft.com/office/drawing/2014/main" id="{4E2405E2-1E81-4C40-95BA-D88169B11A30}"/>
                </a:ext>
              </a:extLst>
            </p:cNvPr>
            <p:cNvSpPr/>
            <p:nvPr/>
          </p:nvSpPr>
          <p:spPr bwMode="auto">
            <a:xfrm rot="10800000">
              <a:off x="3546636" y="2650994"/>
              <a:ext cx="274320" cy="175874"/>
            </a:xfrm>
            <a:prstGeom prst="blockArc">
              <a:avLst/>
            </a:prstGeom>
            <a:solidFill>
              <a:schemeClr val="accent3">
                <a:lumMod val="60000"/>
                <a:lumOff val="4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229" name="Group 228">
            <a:extLst>
              <a:ext uri="{FF2B5EF4-FFF2-40B4-BE49-F238E27FC236}">
                <a16:creationId xmlns:a16="http://schemas.microsoft.com/office/drawing/2014/main" id="{B5251C37-A3F1-4FA0-84BA-2F81E4B46DBF}"/>
              </a:ext>
            </a:extLst>
          </p:cNvPr>
          <p:cNvGrpSpPr/>
          <p:nvPr/>
        </p:nvGrpSpPr>
        <p:grpSpPr>
          <a:xfrm rot="16596219">
            <a:off x="8862342" y="2817942"/>
            <a:ext cx="497050" cy="1382927"/>
            <a:chOff x="4469325" y="3381149"/>
            <a:chExt cx="497050" cy="1382927"/>
          </a:xfrm>
        </p:grpSpPr>
        <p:sp>
          <p:nvSpPr>
            <p:cNvPr id="253" name="Oval 252">
              <a:extLst>
                <a:ext uri="{FF2B5EF4-FFF2-40B4-BE49-F238E27FC236}">
                  <a16:creationId xmlns:a16="http://schemas.microsoft.com/office/drawing/2014/main" id="{0421CC5B-D334-448D-AEE0-42B16414A25D}"/>
                </a:ext>
              </a:extLst>
            </p:cNvPr>
            <p:cNvSpPr/>
            <p:nvPr/>
          </p:nvSpPr>
          <p:spPr bwMode="auto">
            <a:xfrm>
              <a:off x="4469325" y="3381149"/>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4" name="Oval 253">
              <a:extLst>
                <a:ext uri="{FF2B5EF4-FFF2-40B4-BE49-F238E27FC236}">
                  <a16:creationId xmlns:a16="http://schemas.microsoft.com/office/drawing/2014/main" id="{9E13DB8F-F6CA-4F21-805E-3BEDB69EF106}"/>
                </a:ext>
              </a:extLst>
            </p:cNvPr>
            <p:cNvSpPr/>
            <p:nvPr/>
          </p:nvSpPr>
          <p:spPr bwMode="auto">
            <a:xfrm>
              <a:off x="4630390" y="3396226"/>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5" name="Oval 254">
              <a:extLst>
                <a:ext uri="{FF2B5EF4-FFF2-40B4-BE49-F238E27FC236}">
                  <a16:creationId xmlns:a16="http://schemas.microsoft.com/office/drawing/2014/main" id="{71EA78E3-9B8D-4572-B60D-1092266C3BC9}"/>
                </a:ext>
              </a:extLst>
            </p:cNvPr>
            <p:cNvSpPr/>
            <p:nvPr/>
          </p:nvSpPr>
          <p:spPr bwMode="auto">
            <a:xfrm>
              <a:off x="4681054" y="4406904"/>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6" name="Oval 255">
              <a:extLst>
                <a:ext uri="{FF2B5EF4-FFF2-40B4-BE49-F238E27FC236}">
                  <a16:creationId xmlns:a16="http://schemas.microsoft.com/office/drawing/2014/main" id="{AB7A36CE-4E16-44BB-B1C8-C95A3BC6606F}"/>
                </a:ext>
              </a:extLst>
            </p:cNvPr>
            <p:cNvSpPr/>
            <p:nvPr/>
          </p:nvSpPr>
          <p:spPr bwMode="auto">
            <a:xfrm>
              <a:off x="4835122" y="4077203"/>
              <a:ext cx="45720" cy="45719"/>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0" name="Oval 259">
              <a:extLst>
                <a:ext uri="{FF2B5EF4-FFF2-40B4-BE49-F238E27FC236}">
                  <a16:creationId xmlns:a16="http://schemas.microsoft.com/office/drawing/2014/main" id="{89F5B5E9-B2C5-45F8-901E-364825AB84D2}"/>
                </a:ext>
              </a:extLst>
            </p:cNvPr>
            <p:cNvSpPr/>
            <p:nvPr/>
          </p:nvSpPr>
          <p:spPr bwMode="auto">
            <a:xfrm>
              <a:off x="4707131" y="3455144"/>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1" name="Oval 260">
              <a:extLst>
                <a:ext uri="{FF2B5EF4-FFF2-40B4-BE49-F238E27FC236}">
                  <a16:creationId xmlns:a16="http://schemas.microsoft.com/office/drawing/2014/main" id="{CA5A7EC2-6434-4A94-95B8-EEB6BEBEFEB6}"/>
                </a:ext>
              </a:extLst>
            </p:cNvPr>
            <p:cNvSpPr/>
            <p:nvPr/>
          </p:nvSpPr>
          <p:spPr bwMode="auto">
            <a:xfrm>
              <a:off x="4641305" y="4535017"/>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2" name="Oval 261">
              <a:extLst>
                <a:ext uri="{FF2B5EF4-FFF2-40B4-BE49-F238E27FC236}">
                  <a16:creationId xmlns:a16="http://schemas.microsoft.com/office/drawing/2014/main" id="{96B5D3E3-3DB3-4C1B-9DCC-0BB28F3BD27F}"/>
                </a:ext>
              </a:extLst>
            </p:cNvPr>
            <p:cNvSpPr/>
            <p:nvPr/>
          </p:nvSpPr>
          <p:spPr bwMode="auto">
            <a:xfrm>
              <a:off x="4580312" y="352839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3" name="Oval 262">
              <a:extLst>
                <a:ext uri="{FF2B5EF4-FFF2-40B4-BE49-F238E27FC236}">
                  <a16:creationId xmlns:a16="http://schemas.microsoft.com/office/drawing/2014/main" id="{72DB4081-438D-430B-B282-6598B696485E}"/>
                </a:ext>
              </a:extLst>
            </p:cNvPr>
            <p:cNvSpPr/>
            <p:nvPr/>
          </p:nvSpPr>
          <p:spPr bwMode="auto">
            <a:xfrm>
              <a:off x="4789755" y="3607288"/>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8" name="Oval 267">
              <a:extLst>
                <a:ext uri="{FF2B5EF4-FFF2-40B4-BE49-F238E27FC236}">
                  <a16:creationId xmlns:a16="http://schemas.microsoft.com/office/drawing/2014/main" id="{85B56EDD-1C80-4E48-AF87-457D12193F0B}"/>
                </a:ext>
              </a:extLst>
            </p:cNvPr>
            <p:cNvSpPr/>
            <p:nvPr/>
          </p:nvSpPr>
          <p:spPr bwMode="auto">
            <a:xfrm>
              <a:off x="4742937" y="371004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9" name="Oval 268">
              <a:extLst>
                <a:ext uri="{FF2B5EF4-FFF2-40B4-BE49-F238E27FC236}">
                  <a16:creationId xmlns:a16="http://schemas.microsoft.com/office/drawing/2014/main" id="{86000EFB-65B5-4541-93B6-7C20C8DA8992}"/>
                </a:ext>
              </a:extLst>
            </p:cNvPr>
            <p:cNvSpPr/>
            <p:nvPr/>
          </p:nvSpPr>
          <p:spPr bwMode="auto">
            <a:xfrm>
              <a:off x="4920655" y="3976080"/>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1" name="Oval 270">
              <a:extLst>
                <a:ext uri="{FF2B5EF4-FFF2-40B4-BE49-F238E27FC236}">
                  <a16:creationId xmlns:a16="http://schemas.microsoft.com/office/drawing/2014/main" id="{94CB3148-2381-49A0-B013-045236BC83A4}"/>
                </a:ext>
              </a:extLst>
            </p:cNvPr>
            <p:cNvSpPr/>
            <p:nvPr/>
          </p:nvSpPr>
          <p:spPr bwMode="auto">
            <a:xfrm>
              <a:off x="4705128" y="4104640"/>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2" name="Oval 271">
              <a:extLst>
                <a:ext uri="{FF2B5EF4-FFF2-40B4-BE49-F238E27FC236}">
                  <a16:creationId xmlns:a16="http://schemas.microsoft.com/office/drawing/2014/main" id="{A3376392-098C-44CD-B870-1235ADC48F27}"/>
                </a:ext>
              </a:extLst>
            </p:cNvPr>
            <p:cNvSpPr/>
            <p:nvPr/>
          </p:nvSpPr>
          <p:spPr bwMode="auto">
            <a:xfrm>
              <a:off x="4849745" y="4531417"/>
              <a:ext cx="45720" cy="45719"/>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3" name="Oval 272">
              <a:extLst>
                <a:ext uri="{FF2B5EF4-FFF2-40B4-BE49-F238E27FC236}">
                  <a16:creationId xmlns:a16="http://schemas.microsoft.com/office/drawing/2014/main" id="{5A937D99-457F-4871-B798-50E8AA669C29}"/>
                </a:ext>
              </a:extLst>
            </p:cNvPr>
            <p:cNvSpPr/>
            <p:nvPr/>
          </p:nvSpPr>
          <p:spPr bwMode="auto">
            <a:xfrm>
              <a:off x="4618765" y="3711057"/>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4" name="Oval 273">
              <a:extLst>
                <a:ext uri="{FF2B5EF4-FFF2-40B4-BE49-F238E27FC236}">
                  <a16:creationId xmlns:a16="http://schemas.microsoft.com/office/drawing/2014/main" id="{BADCDFF2-9539-408B-9577-39A577DEA713}"/>
                </a:ext>
              </a:extLst>
            </p:cNvPr>
            <p:cNvSpPr/>
            <p:nvPr/>
          </p:nvSpPr>
          <p:spPr bwMode="auto">
            <a:xfrm>
              <a:off x="4828271" y="4231195"/>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5" name="Oval 274">
              <a:extLst>
                <a:ext uri="{FF2B5EF4-FFF2-40B4-BE49-F238E27FC236}">
                  <a16:creationId xmlns:a16="http://schemas.microsoft.com/office/drawing/2014/main" id="{23BE603A-74B7-47C3-A4FA-720CD6F09DB3}"/>
                </a:ext>
              </a:extLst>
            </p:cNvPr>
            <p:cNvSpPr/>
            <p:nvPr/>
          </p:nvSpPr>
          <p:spPr bwMode="auto">
            <a:xfrm>
              <a:off x="4703749" y="3840221"/>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6" name="Oval 275">
              <a:extLst>
                <a:ext uri="{FF2B5EF4-FFF2-40B4-BE49-F238E27FC236}">
                  <a16:creationId xmlns:a16="http://schemas.microsoft.com/office/drawing/2014/main" id="{8D8C8254-9506-40F6-B9EE-27083D9477F8}"/>
                </a:ext>
              </a:extLst>
            </p:cNvPr>
            <p:cNvSpPr/>
            <p:nvPr/>
          </p:nvSpPr>
          <p:spPr bwMode="auto">
            <a:xfrm>
              <a:off x="4645117" y="3949835"/>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7" name="Oval 276">
              <a:extLst>
                <a:ext uri="{FF2B5EF4-FFF2-40B4-BE49-F238E27FC236}">
                  <a16:creationId xmlns:a16="http://schemas.microsoft.com/office/drawing/2014/main" id="{1BC7D3D6-D805-44C9-A3DD-C026CB26ACD7}"/>
                </a:ext>
              </a:extLst>
            </p:cNvPr>
            <p:cNvSpPr/>
            <p:nvPr/>
          </p:nvSpPr>
          <p:spPr bwMode="auto">
            <a:xfrm>
              <a:off x="4817606" y="3937366"/>
              <a:ext cx="45720"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8" name="Oval 277">
              <a:extLst>
                <a:ext uri="{FF2B5EF4-FFF2-40B4-BE49-F238E27FC236}">
                  <a16:creationId xmlns:a16="http://schemas.microsoft.com/office/drawing/2014/main" id="{617CEF30-C13D-4414-9C8B-1B4D9D3C726F}"/>
                </a:ext>
              </a:extLst>
            </p:cNvPr>
            <p:cNvSpPr/>
            <p:nvPr/>
          </p:nvSpPr>
          <p:spPr bwMode="auto">
            <a:xfrm rot="6506408">
              <a:off x="4728262" y="4279025"/>
              <a:ext cx="45719"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9" name="Oval 278">
              <a:extLst>
                <a:ext uri="{FF2B5EF4-FFF2-40B4-BE49-F238E27FC236}">
                  <a16:creationId xmlns:a16="http://schemas.microsoft.com/office/drawing/2014/main" id="{73333A60-3FDA-4B8F-A576-2D056A54F7B2}"/>
                </a:ext>
              </a:extLst>
            </p:cNvPr>
            <p:cNvSpPr/>
            <p:nvPr/>
          </p:nvSpPr>
          <p:spPr bwMode="auto">
            <a:xfrm rot="6506408">
              <a:off x="4697158" y="4672636"/>
              <a:ext cx="91440" cy="9144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80" name="Oval 279">
              <a:extLst>
                <a:ext uri="{FF2B5EF4-FFF2-40B4-BE49-F238E27FC236}">
                  <a16:creationId xmlns:a16="http://schemas.microsoft.com/office/drawing/2014/main" id="{15898D0A-6B49-47EF-BDCB-C710FFC7F199}"/>
                </a:ext>
              </a:extLst>
            </p:cNvPr>
            <p:cNvSpPr/>
            <p:nvPr/>
          </p:nvSpPr>
          <p:spPr bwMode="auto">
            <a:xfrm rot="6506408">
              <a:off x="4503404" y="4612075"/>
              <a:ext cx="45719" cy="45720"/>
            </a:xfrm>
            <a:prstGeom prst="ellipse">
              <a:avLst/>
            </a:prstGeom>
            <a:solidFill>
              <a:schemeClr val="accent3">
                <a:lumMod val="40000"/>
                <a:lumOff val="60000"/>
              </a:schemeClr>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252" name="Arc 226">
            <a:extLst>
              <a:ext uri="{FF2B5EF4-FFF2-40B4-BE49-F238E27FC236}">
                <a16:creationId xmlns:a16="http://schemas.microsoft.com/office/drawing/2014/main" id="{0B2633E2-B691-4F00-BF26-3847CEE0BD41}"/>
              </a:ext>
            </a:extLst>
          </p:cNvPr>
          <p:cNvSpPr/>
          <p:nvPr/>
        </p:nvSpPr>
        <p:spPr bwMode="auto">
          <a:xfrm rot="17907472">
            <a:off x="8663194" y="3348350"/>
            <a:ext cx="659072" cy="1053471"/>
          </a:xfrm>
          <a:custGeom>
            <a:avLst/>
            <a:gdLst>
              <a:gd name="connsiteX0" fmla="*/ 530277 w 1060554"/>
              <a:gd name="connsiteY0" fmla="*/ 0 h 1923032"/>
              <a:gd name="connsiteX1" fmla="*/ 1060554 w 1060554"/>
              <a:gd name="connsiteY1" fmla="*/ 961516 h 1923032"/>
              <a:gd name="connsiteX2" fmla="*/ 530277 w 1060554"/>
              <a:gd name="connsiteY2" fmla="*/ 961516 h 1923032"/>
              <a:gd name="connsiteX3" fmla="*/ 530277 w 1060554"/>
              <a:gd name="connsiteY3" fmla="*/ 0 h 1923032"/>
              <a:gd name="connsiteX0" fmla="*/ 530277 w 1060554"/>
              <a:gd name="connsiteY0" fmla="*/ 0 h 1923032"/>
              <a:gd name="connsiteX1" fmla="*/ 1060554 w 1060554"/>
              <a:gd name="connsiteY1" fmla="*/ 961516 h 1923032"/>
              <a:gd name="connsiteX0" fmla="*/ 0 w 659072"/>
              <a:gd name="connsiteY0" fmla="*/ 0 h 1170485"/>
              <a:gd name="connsiteX1" fmla="*/ 530277 w 659072"/>
              <a:gd name="connsiteY1" fmla="*/ 961516 h 1170485"/>
              <a:gd name="connsiteX2" fmla="*/ 0 w 659072"/>
              <a:gd name="connsiteY2" fmla="*/ 961516 h 1170485"/>
              <a:gd name="connsiteX3" fmla="*/ 0 w 659072"/>
              <a:gd name="connsiteY3" fmla="*/ 0 h 1170485"/>
              <a:gd name="connsiteX0" fmla="*/ 0 w 659072"/>
              <a:gd name="connsiteY0" fmla="*/ 0 h 1170485"/>
              <a:gd name="connsiteX1" fmla="*/ 659072 w 659072"/>
              <a:gd name="connsiteY1" fmla="*/ 1170485 h 1170485"/>
            </a:gdLst>
            <a:ahLst/>
            <a:cxnLst>
              <a:cxn ang="0">
                <a:pos x="connsiteX0" y="connsiteY0"/>
              </a:cxn>
              <a:cxn ang="0">
                <a:pos x="connsiteX1" y="connsiteY1"/>
              </a:cxn>
            </a:cxnLst>
            <a:rect l="l" t="t" r="r" b="b"/>
            <a:pathLst>
              <a:path w="659072" h="1170485" stroke="0" extrusionOk="0">
                <a:moveTo>
                  <a:pt x="0" y="0"/>
                </a:moveTo>
                <a:cubicBezTo>
                  <a:pt x="292864" y="0"/>
                  <a:pt x="530277" y="430485"/>
                  <a:pt x="530277" y="961516"/>
                </a:cubicBezTo>
                <a:lnTo>
                  <a:pt x="0" y="961516"/>
                </a:lnTo>
                <a:lnTo>
                  <a:pt x="0" y="0"/>
                </a:lnTo>
                <a:close/>
              </a:path>
              <a:path w="659072" h="1170485" fill="none">
                <a:moveTo>
                  <a:pt x="0" y="0"/>
                </a:moveTo>
                <a:cubicBezTo>
                  <a:pt x="292864" y="0"/>
                  <a:pt x="659072" y="639454"/>
                  <a:pt x="659072" y="1170485"/>
                </a:cubicBezTo>
              </a:path>
            </a:pathLst>
          </a:custGeom>
          <a:noFill/>
          <a:ln w="28575" cap="flat" cmpd="sng" algn="ctr">
            <a:solidFill>
              <a:schemeClr val="bg1"/>
            </a:solidFill>
            <a:prstDash val="solid"/>
            <a:round/>
            <a:headEnd type="triangl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321" name="Group 320">
            <a:extLst>
              <a:ext uri="{FF2B5EF4-FFF2-40B4-BE49-F238E27FC236}">
                <a16:creationId xmlns:a16="http://schemas.microsoft.com/office/drawing/2014/main" id="{7FB440B4-75DE-42B0-A1E1-5D9D827AE47E}"/>
              </a:ext>
            </a:extLst>
          </p:cNvPr>
          <p:cNvGrpSpPr/>
          <p:nvPr/>
        </p:nvGrpSpPr>
        <p:grpSpPr>
          <a:xfrm>
            <a:off x="8602008" y="4025070"/>
            <a:ext cx="671635" cy="559260"/>
            <a:chOff x="2161187" y="2087812"/>
            <a:chExt cx="1105276" cy="920346"/>
          </a:xfrm>
          <a:solidFill>
            <a:schemeClr val="accent6"/>
          </a:solidFill>
        </p:grpSpPr>
        <p:cxnSp>
          <p:nvCxnSpPr>
            <p:cNvPr id="322" name="Straight Connector 321">
              <a:extLst>
                <a:ext uri="{FF2B5EF4-FFF2-40B4-BE49-F238E27FC236}">
                  <a16:creationId xmlns:a16="http://schemas.microsoft.com/office/drawing/2014/main" id="{3AC4E1DF-D8DE-45AA-A7C3-1C90E7E17814}"/>
                </a:ext>
              </a:extLst>
            </p:cNvPr>
            <p:cNvCxnSpPr>
              <a:cxnSpLocks/>
            </p:cNvCxnSpPr>
            <p:nvPr/>
          </p:nvCxnSpPr>
          <p:spPr bwMode="auto">
            <a:xfrm flipH="1" flipV="1">
              <a:off x="2479033" y="2360056"/>
              <a:ext cx="187561" cy="334033"/>
            </a:xfrm>
            <a:prstGeom prst="line">
              <a:avLst/>
            </a:prstGeom>
            <a:grpFill/>
            <a:ln w="28575" cap="flat" cmpd="sng" algn="ctr">
              <a:solidFill>
                <a:schemeClr val="bg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653FFB7E-2AE4-4979-89BD-1DEAABCF80D8}"/>
                </a:ext>
              </a:extLst>
            </p:cNvPr>
            <p:cNvCxnSpPr>
              <a:cxnSpLocks/>
            </p:cNvCxnSpPr>
            <p:nvPr/>
          </p:nvCxnSpPr>
          <p:spPr bwMode="auto">
            <a:xfrm flipV="1">
              <a:off x="2767398" y="2134148"/>
              <a:ext cx="279286" cy="473439"/>
            </a:xfrm>
            <a:prstGeom prst="line">
              <a:avLst/>
            </a:prstGeom>
            <a:grpFill/>
            <a:ln w="28575" cap="flat" cmpd="sng" algn="ctr">
              <a:solidFill>
                <a:schemeClr val="bg1"/>
              </a:solidFill>
              <a:prstDash val="solid"/>
              <a:round/>
              <a:headEnd type="none" w="med" len="med"/>
              <a:tailEnd type="none" w="med" len="med"/>
            </a:ln>
            <a:effectLst/>
          </p:spPr>
        </p:cxnSp>
        <p:grpSp>
          <p:nvGrpSpPr>
            <p:cNvPr id="324" name="Group 323">
              <a:extLst>
                <a:ext uri="{FF2B5EF4-FFF2-40B4-BE49-F238E27FC236}">
                  <a16:creationId xmlns:a16="http://schemas.microsoft.com/office/drawing/2014/main" id="{CE6B0630-C595-4AE9-9590-8A4EBD56B798}"/>
                </a:ext>
              </a:extLst>
            </p:cNvPr>
            <p:cNvGrpSpPr/>
            <p:nvPr/>
          </p:nvGrpSpPr>
          <p:grpSpPr>
            <a:xfrm>
              <a:off x="2161187" y="2087812"/>
              <a:ext cx="425778" cy="513087"/>
              <a:chOff x="2161187" y="2087812"/>
              <a:chExt cx="425778" cy="513087"/>
            </a:xfrm>
            <a:grpFill/>
          </p:grpSpPr>
          <p:sp>
            <p:nvSpPr>
              <p:cNvPr id="335" name="Oval 334">
                <a:extLst>
                  <a:ext uri="{FF2B5EF4-FFF2-40B4-BE49-F238E27FC236}">
                    <a16:creationId xmlns:a16="http://schemas.microsoft.com/office/drawing/2014/main" id="{BF173BE8-014D-41FA-BC56-978D2BAA489E}"/>
                  </a:ext>
                </a:extLst>
              </p:cNvPr>
              <p:cNvSpPr/>
              <p:nvPr/>
            </p:nvSpPr>
            <p:spPr bwMode="auto">
              <a:xfrm rot="19897608">
                <a:off x="2161187" y="2149415"/>
                <a:ext cx="172369" cy="238615"/>
              </a:xfrm>
              <a:prstGeom prst="ellipse">
                <a:avLst/>
              </a:prstGeom>
              <a:grp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36" name="Oval 335">
                <a:extLst>
                  <a:ext uri="{FF2B5EF4-FFF2-40B4-BE49-F238E27FC236}">
                    <a16:creationId xmlns:a16="http://schemas.microsoft.com/office/drawing/2014/main" id="{D19EDB84-FAF0-47ED-BFE4-B074E886525D}"/>
                  </a:ext>
                </a:extLst>
              </p:cNvPr>
              <p:cNvSpPr/>
              <p:nvPr/>
            </p:nvSpPr>
            <p:spPr bwMode="auto">
              <a:xfrm rot="19897608">
                <a:off x="2309233" y="2087812"/>
                <a:ext cx="172369" cy="238615"/>
              </a:xfrm>
              <a:prstGeom prst="ellipse">
                <a:avLst/>
              </a:prstGeom>
              <a:grp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37" name="Oval 336">
                <a:extLst>
                  <a:ext uri="{FF2B5EF4-FFF2-40B4-BE49-F238E27FC236}">
                    <a16:creationId xmlns:a16="http://schemas.microsoft.com/office/drawing/2014/main" id="{D7922656-443D-4251-ABA0-C1F2FB8178EB}"/>
                  </a:ext>
                </a:extLst>
              </p:cNvPr>
              <p:cNvSpPr/>
              <p:nvPr/>
            </p:nvSpPr>
            <p:spPr bwMode="auto">
              <a:xfrm rot="19897608">
                <a:off x="2266550" y="2362284"/>
                <a:ext cx="172369" cy="238615"/>
              </a:xfrm>
              <a:prstGeom prst="ellipse">
                <a:avLst/>
              </a:prstGeom>
              <a:grp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38" name="Oval 337">
                <a:extLst>
                  <a:ext uri="{FF2B5EF4-FFF2-40B4-BE49-F238E27FC236}">
                    <a16:creationId xmlns:a16="http://schemas.microsoft.com/office/drawing/2014/main" id="{C4115CC8-1EE0-4C58-BEEF-A1FA7F6F8756}"/>
                  </a:ext>
                </a:extLst>
              </p:cNvPr>
              <p:cNvSpPr/>
              <p:nvPr/>
            </p:nvSpPr>
            <p:spPr bwMode="auto">
              <a:xfrm rot="19897608">
                <a:off x="2414596" y="2300681"/>
                <a:ext cx="172369" cy="238615"/>
              </a:xfrm>
              <a:prstGeom prst="ellipse">
                <a:avLst/>
              </a:prstGeom>
              <a:grp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325" name="Group 324">
              <a:extLst>
                <a:ext uri="{FF2B5EF4-FFF2-40B4-BE49-F238E27FC236}">
                  <a16:creationId xmlns:a16="http://schemas.microsoft.com/office/drawing/2014/main" id="{9959DD06-05AA-4EB3-9682-49C70B26E8D5}"/>
                </a:ext>
              </a:extLst>
            </p:cNvPr>
            <p:cNvGrpSpPr/>
            <p:nvPr/>
          </p:nvGrpSpPr>
          <p:grpSpPr>
            <a:xfrm>
              <a:off x="2522702" y="2532123"/>
              <a:ext cx="338816" cy="476035"/>
              <a:chOff x="2522702" y="2532123"/>
              <a:chExt cx="338816" cy="476035"/>
            </a:xfrm>
            <a:grpFill/>
          </p:grpSpPr>
          <p:sp>
            <p:nvSpPr>
              <p:cNvPr id="331" name="Oval 330">
                <a:extLst>
                  <a:ext uri="{FF2B5EF4-FFF2-40B4-BE49-F238E27FC236}">
                    <a16:creationId xmlns:a16="http://schemas.microsoft.com/office/drawing/2014/main" id="{C416CCC3-434F-4E13-A104-7F2DF652E80B}"/>
                  </a:ext>
                </a:extLst>
              </p:cNvPr>
              <p:cNvSpPr/>
              <p:nvPr/>
            </p:nvSpPr>
            <p:spPr bwMode="auto">
              <a:xfrm rot="21576106">
                <a:off x="2529505" y="2532123"/>
                <a:ext cx="172369" cy="238615"/>
              </a:xfrm>
              <a:prstGeom prst="ellipse">
                <a:avLst/>
              </a:prstGeom>
              <a:grp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32" name="Oval 331">
                <a:extLst>
                  <a:ext uri="{FF2B5EF4-FFF2-40B4-BE49-F238E27FC236}">
                    <a16:creationId xmlns:a16="http://schemas.microsoft.com/office/drawing/2014/main" id="{382199BE-A95B-43A6-B403-7914DB21F6D7}"/>
                  </a:ext>
                </a:extLst>
              </p:cNvPr>
              <p:cNvSpPr/>
              <p:nvPr/>
            </p:nvSpPr>
            <p:spPr bwMode="auto">
              <a:xfrm rot="21576106">
                <a:off x="2689149" y="2538539"/>
                <a:ext cx="172369" cy="238615"/>
              </a:xfrm>
              <a:prstGeom prst="ellipse">
                <a:avLst/>
              </a:prstGeom>
              <a:solidFill>
                <a:srgbClr val="92D050"/>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33" name="Oval 332">
                <a:extLst>
                  <a:ext uri="{FF2B5EF4-FFF2-40B4-BE49-F238E27FC236}">
                    <a16:creationId xmlns:a16="http://schemas.microsoft.com/office/drawing/2014/main" id="{3F2697A2-A927-45F8-BBBB-4C8D1A7378DC}"/>
                  </a:ext>
                </a:extLst>
              </p:cNvPr>
              <p:cNvSpPr/>
              <p:nvPr/>
            </p:nvSpPr>
            <p:spPr bwMode="auto">
              <a:xfrm rot="21576106">
                <a:off x="2522702" y="2769543"/>
                <a:ext cx="172369" cy="238615"/>
              </a:xfrm>
              <a:prstGeom prst="ellipse">
                <a:avLst/>
              </a:prstGeom>
              <a:grp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34" name="Oval 333">
                <a:extLst>
                  <a:ext uri="{FF2B5EF4-FFF2-40B4-BE49-F238E27FC236}">
                    <a16:creationId xmlns:a16="http://schemas.microsoft.com/office/drawing/2014/main" id="{412F6DBB-EB0D-4DDE-A6CF-B375F694787F}"/>
                  </a:ext>
                </a:extLst>
              </p:cNvPr>
              <p:cNvSpPr/>
              <p:nvPr/>
            </p:nvSpPr>
            <p:spPr bwMode="auto">
              <a:xfrm rot="21576106">
                <a:off x="2682347" y="2769543"/>
                <a:ext cx="172369" cy="238615"/>
              </a:xfrm>
              <a:prstGeom prst="ellipse">
                <a:avLst/>
              </a:prstGeom>
              <a:solidFill>
                <a:srgbClr val="92D050"/>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326" name="Group 325">
              <a:extLst>
                <a:ext uri="{FF2B5EF4-FFF2-40B4-BE49-F238E27FC236}">
                  <a16:creationId xmlns:a16="http://schemas.microsoft.com/office/drawing/2014/main" id="{6D2871AF-F45E-4D4E-8639-CCED31923DE4}"/>
                </a:ext>
              </a:extLst>
            </p:cNvPr>
            <p:cNvGrpSpPr/>
            <p:nvPr/>
          </p:nvGrpSpPr>
          <p:grpSpPr>
            <a:xfrm rot="3086002">
              <a:off x="2797031" y="2092803"/>
              <a:ext cx="425778" cy="513087"/>
              <a:chOff x="2161187" y="2087812"/>
              <a:chExt cx="425778" cy="513087"/>
            </a:xfrm>
            <a:grpFill/>
          </p:grpSpPr>
          <p:sp>
            <p:nvSpPr>
              <p:cNvPr id="327" name="Oval 326">
                <a:extLst>
                  <a:ext uri="{FF2B5EF4-FFF2-40B4-BE49-F238E27FC236}">
                    <a16:creationId xmlns:a16="http://schemas.microsoft.com/office/drawing/2014/main" id="{2C1DB274-2B00-4A7D-B29C-FE134866EB88}"/>
                  </a:ext>
                </a:extLst>
              </p:cNvPr>
              <p:cNvSpPr/>
              <p:nvPr/>
            </p:nvSpPr>
            <p:spPr bwMode="auto">
              <a:xfrm rot="19897608">
                <a:off x="2161187" y="2149415"/>
                <a:ext cx="172369" cy="238615"/>
              </a:xfrm>
              <a:prstGeom prst="ellipse">
                <a:avLst/>
              </a:prstGeom>
              <a:solidFill>
                <a:srgbClr val="92D050"/>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28" name="Oval 327">
                <a:extLst>
                  <a:ext uri="{FF2B5EF4-FFF2-40B4-BE49-F238E27FC236}">
                    <a16:creationId xmlns:a16="http://schemas.microsoft.com/office/drawing/2014/main" id="{FD0CEB0E-75E9-44E0-95F0-158F8F559AC6}"/>
                  </a:ext>
                </a:extLst>
              </p:cNvPr>
              <p:cNvSpPr/>
              <p:nvPr/>
            </p:nvSpPr>
            <p:spPr bwMode="auto">
              <a:xfrm rot="19897608">
                <a:off x="2309233" y="2087812"/>
                <a:ext cx="172369" cy="238615"/>
              </a:xfrm>
              <a:prstGeom prst="ellipse">
                <a:avLst/>
              </a:prstGeom>
              <a:solidFill>
                <a:srgbClr val="92D050"/>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29" name="Oval 328">
                <a:extLst>
                  <a:ext uri="{FF2B5EF4-FFF2-40B4-BE49-F238E27FC236}">
                    <a16:creationId xmlns:a16="http://schemas.microsoft.com/office/drawing/2014/main" id="{7753CF4C-2C87-4F28-9EC5-C740352575EE}"/>
                  </a:ext>
                </a:extLst>
              </p:cNvPr>
              <p:cNvSpPr/>
              <p:nvPr/>
            </p:nvSpPr>
            <p:spPr bwMode="auto">
              <a:xfrm rot="19897608">
                <a:off x="2266550" y="2362284"/>
                <a:ext cx="172369" cy="238615"/>
              </a:xfrm>
              <a:prstGeom prst="ellipse">
                <a:avLst/>
              </a:prstGeom>
              <a:solidFill>
                <a:srgbClr val="92D050"/>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30" name="Oval 329">
                <a:extLst>
                  <a:ext uri="{FF2B5EF4-FFF2-40B4-BE49-F238E27FC236}">
                    <a16:creationId xmlns:a16="http://schemas.microsoft.com/office/drawing/2014/main" id="{F8012EC9-22BF-4FE2-8A01-A344DB8AED7E}"/>
                  </a:ext>
                </a:extLst>
              </p:cNvPr>
              <p:cNvSpPr/>
              <p:nvPr/>
            </p:nvSpPr>
            <p:spPr bwMode="auto">
              <a:xfrm rot="19897608">
                <a:off x="2414596" y="2300681"/>
                <a:ext cx="172369" cy="238615"/>
              </a:xfrm>
              <a:prstGeom prst="ellipse">
                <a:avLst/>
              </a:prstGeom>
              <a:solidFill>
                <a:srgbClr val="92D050"/>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pic>
        <p:nvPicPr>
          <p:cNvPr id="5" name="Picture 4">
            <a:extLst>
              <a:ext uri="{FF2B5EF4-FFF2-40B4-BE49-F238E27FC236}">
                <a16:creationId xmlns:a16="http://schemas.microsoft.com/office/drawing/2014/main" id="{94A57FF6-1834-04C7-66B7-FB887FABB67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28172" y="1391478"/>
            <a:ext cx="4720830" cy="1117356"/>
          </a:xfrm>
          <a:prstGeom prst="rect">
            <a:avLst/>
          </a:prstGeom>
        </p:spPr>
      </p:pic>
    </p:spTree>
    <p:extLst>
      <p:ext uri="{BB962C8B-B14F-4D97-AF65-F5344CB8AC3E}">
        <p14:creationId xmlns:p14="http://schemas.microsoft.com/office/powerpoint/2010/main" val="60805472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Connector 4">
            <a:extLst>
              <a:ext uri="{FF2B5EF4-FFF2-40B4-BE49-F238E27FC236}">
                <a16:creationId xmlns:a16="http://schemas.microsoft.com/office/drawing/2014/main" id="{3C018BC3-B7DD-49DA-A993-01FDDD8F1198}"/>
              </a:ext>
            </a:extLst>
          </p:cNvPr>
          <p:cNvCxnSpPr/>
          <p:nvPr/>
        </p:nvCxnSpPr>
        <p:spPr bwMode="auto">
          <a:xfrm>
            <a:off x="5802437" y="3318430"/>
            <a:ext cx="5928572" cy="0"/>
          </a:xfrm>
          <a:prstGeom prst="line">
            <a:avLst/>
          </a:prstGeom>
          <a:noFill/>
          <a:ln w="28575" cap="flat" cmpd="sng" algn="ctr">
            <a:solidFill>
              <a:schemeClr val="tx2">
                <a:lumMod val="90000"/>
              </a:schemeClr>
            </a:solidFill>
            <a:prstDash val="sysDash"/>
            <a:round/>
            <a:headEnd type="none" w="med" len="med"/>
            <a:tailEnd type="none" w="med" len="med"/>
          </a:ln>
          <a:effectLst/>
        </p:spPr>
      </p:cxnSp>
      <p:graphicFrame>
        <p:nvGraphicFramePr>
          <p:cNvPr id="19" name="Chart 18">
            <a:extLst>
              <a:ext uri="{FF2B5EF4-FFF2-40B4-BE49-F238E27FC236}">
                <a16:creationId xmlns:a16="http://schemas.microsoft.com/office/drawing/2014/main" id="{28F08CAA-EE3D-4A25-ABBA-F6DE755B90D7}"/>
              </a:ext>
            </a:extLst>
          </p:cNvPr>
          <p:cNvGraphicFramePr/>
          <p:nvPr>
            <p:extLst>
              <p:ext uri="{D42A27DB-BD31-4B8C-83A1-F6EECF244321}">
                <p14:modId xmlns:p14="http://schemas.microsoft.com/office/powerpoint/2010/main" val="770049954"/>
              </p:ext>
            </p:extLst>
          </p:nvPr>
        </p:nvGraphicFramePr>
        <p:xfrm>
          <a:off x="691951" y="1600200"/>
          <a:ext cx="3681306" cy="5016137"/>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a:extLst>
              <a:ext uri="{FF2B5EF4-FFF2-40B4-BE49-F238E27FC236}">
                <a16:creationId xmlns:a16="http://schemas.microsoft.com/office/drawing/2014/main" id="{B9D1B059-3E08-468C-BC9B-1DC4338E0DB9}"/>
              </a:ext>
            </a:extLst>
          </p:cNvPr>
          <p:cNvSpPr>
            <a:spLocks noGrp="1"/>
          </p:cNvSpPr>
          <p:nvPr>
            <p:ph type="title"/>
          </p:nvPr>
        </p:nvSpPr>
        <p:spPr/>
        <p:txBody>
          <a:bodyPr/>
          <a:lstStyle/>
          <a:p>
            <a:r>
              <a:rPr lang="en-US" dirty="0"/>
              <a:t>Phase II DREAMM-2: Response and DoR at 13 Mo of Follow-up, Belantamab Mafodotin 2.5 mg/kg</a:t>
            </a:r>
          </a:p>
        </p:txBody>
      </p:sp>
      <p:sp>
        <p:nvSpPr>
          <p:cNvPr id="14" name="Text Box 15">
            <a:extLst>
              <a:ext uri="{FF2B5EF4-FFF2-40B4-BE49-F238E27FC236}">
                <a16:creationId xmlns:a16="http://schemas.microsoft.com/office/drawing/2014/main" id="{08184E75-8CBC-41D6-9FF5-BBC7139F2D65}"/>
              </a:ext>
            </a:extLst>
          </p:cNvPr>
          <p:cNvSpPr txBox="1">
            <a:spLocks noChangeArrowheads="1"/>
          </p:cNvSpPr>
          <p:nvPr/>
        </p:nvSpPr>
        <p:spPr bwMode="auto">
          <a:xfrm>
            <a:off x="433299" y="637450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Lonial. Cancer. 2021;127:4198</a:t>
            </a:r>
            <a:r>
              <a:rPr kumimoji="0" lang="fr-FR"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0" name="TextBox 19">
            <a:extLst>
              <a:ext uri="{FF2B5EF4-FFF2-40B4-BE49-F238E27FC236}">
                <a16:creationId xmlns:a16="http://schemas.microsoft.com/office/drawing/2014/main" id="{CE586793-6682-42EB-B1C2-82B642844E20}"/>
              </a:ext>
            </a:extLst>
          </p:cNvPr>
          <p:cNvSpPr txBox="1"/>
          <p:nvPr/>
        </p:nvSpPr>
        <p:spPr>
          <a:xfrm>
            <a:off x="1995665" y="2230401"/>
            <a:ext cx="1671336"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32%</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(21.7-43.6)</a:t>
            </a:r>
          </a:p>
        </p:txBody>
      </p:sp>
      <p:sp>
        <p:nvSpPr>
          <p:cNvPr id="18" name="TextBox 17">
            <a:extLst>
              <a:ext uri="{FF2B5EF4-FFF2-40B4-BE49-F238E27FC236}">
                <a16:creationId xmlns:a16="http://schemas.microsoft.com/office/drawing/2014/main" id="{ACCC119D-0B29-4C5F-8B10-507DD551A9D4}"/>
              </a:ext>
            </a:extLst>
          </p:cNvPr>
          <p:cNvSpPr txBox="1"/>
          <p:nvPr/>
        </p:nvSpPr>
        <p:spPr>
          <a:xfrm>
            <a:off x="1780838" y="5474051"/>
            <a:ext cx="2100985" cy="584775"/>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Belamaf 2.5 mg/kg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97)</a:t>
            </a:r>
          </a:p>
        </p:txBody>
      </p:sp>
      <p:sp>
        <p:nvSpPr>
          <p:cNvPr id="21" name="TextBox 20">
            <a:extLst>
              <a:ext uri="{FF2B5EF4-FFF2-40B4-BE49-F238E27FC236}">
                <a16:creationId xmlns:a16="http://schemas.microsoft.com/office/drawing/2014/main" id="{80F84856-073E-4BA0-AA93-7949380E7BFF}"/>
              </a:ext>
            </a:extLst>
          </p:cNvPr>
          <p:cNvSpPr txBox="1"/>
          <p:nvPr/>
        </p:nvSpPr>
        <p:spPr>
          <a:xfrm>
            <a:off x="1169203" y="1480676"/>
            <a:ext cx="332425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ORR: % of Patients</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(95% CI)</a:t>
            </a:r>
          </a:p>
        </p:txBody>
      </p:sp>
      <p:sp>
        <p:nvSpPr>
          <p:cNvPr id="22" name="TextBox 21">
            <a:extLst>
              <a:ext uri="{FF2B5EF4-FFF2-40B4-BE49-F238E27FC236}">
                <a16:creationId xmlns:a16="http://schemas.microsoft.com/office/drawing/2014/main" id="{917C5CFC-6E15-42F3-BA27-DAFC71F3D7AD}"/>
              </a:ext>
            </a:extLst>
          </p:cNvPr>
          <p:cNvSpPr txBox="1"/>
          <p:nvPr/>
        </p:nvSpPr>
        <p:spPr>
          <a:xfrm>
            <a:off x="2326805" y="4883876"/>
            <a:ext cx="92784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 = 13</a:t>
            </a:r>
          </a:p>
        </p:txBody>
      </p:sp>
      <p:sp>
        <p:nvSpPr>
          <p:cNvPr id="23" name="TextBox 22">
            <a:extLst>
              <a:ext uri="{FF2B5EF4-FFF2-40B4-BE49-F238E27FC236}">
                <a16:creationId xmlns:a16="http://schemas.microsoft.com/office/drawing/2014/main" id="{80DA3B03-3A03-4060-85FB-DB100A13B36F}"/>
              </a:ext>
            </a:extLst>
          </p:cNvPr>
          <p:cNvSpPr txBox="1"/>
          <p:nvPr/>
        </p:nvSpPr>
        <p:spPr>
          <a:xfrm>
            <a:off x="2326805" y="3693704"/>
            <a:ext cx="92784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 = 11</a:t>
            </a:r>
          </a:p>
        </p:txBody>
      </p:sp>
      <p:sp>
        <p:nvSpPr>
          <p:cNvPr id="24" name="TextBox 23">
            <a:extLst>
              <a:ext uri="{FF2B5EF4-FFF2-40B4-BE49-F238E27FC236}">
                <a16:creationId xmlns:a16="http://schemas.microsoft.com/office/drawing/2014/main" id="{DDC00695-D4A4-43AF-8063-EC24C71915C6}"/>
              </a:ext>
            </a:extLst>
          </p:cNvPr>
          <p:cNvSpPr txBox="1"/>
          <p:nvPr/>
        </p:nvSpPr>
        <p:spPr>
          <a:xfrm>
            <a:off x="2326805" y="2819069"/>
            <a:ext cx="92784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2</a:t>
            </a:r>
          </a:p>
        </p:txBody>
      </p:sp>
      <p:sp>
        <p:nvSpPr>
          <p:cNvPr id="25" name="TextBox 24">
            <a:extLst>
              <a:ext uri="{FF2B5EF4-FFF2-40B4-BE49-F238E27FC236}">
                <a16:creationId xmlns:a16="http://schemas.microsoft.com/office/drawing/2014/main" id="{9B3B913C-A7E3-4E3C-95A9-52A007AAC961}"/>
              </a:ext>
            </a:extLst>
          </p:cNvPr>
          <p:cNvSpPr txBox="1"/>
          <p:nvPr/>
        </p:nvSpPr>
        <p:spPr>
          <a:xfrm>
            <a:off x="2326805" y="3076932"/>
            <a:ext cx="92784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5</a:t>
            </a:r>
          </a:p>
        </p:txBody>
      </p:sp>
      <p:grpSp>
        <p:nvGrpSpPr>
          <p:cNvPr id="26" name="Group 25">
            <a:extLst>
              <a:ext uri="{FF2B5EF4-FFF2-40B4-BE49-F238E27FC236}">
                <a16:creationId xmlns:a16="http://schemas.microsoft.com/office/drawing/2014/main" id="{6B5C7C8C-E39F-479C-BBA9-94C4DACDB57B}"/>
              </a:ext>
            </a:extLst>
          </p:cNvPr>
          <p:cNvGrpSpPr/>
          <p:nvPr/>
        </p:nvGrpSpPr>
        <p:grpSpPr>
          <a:xfrm>
            <a:off x="3865131" y="2849766"/>
            <a:ext cx="1134878" cy="1414965"/>
            <a:chOff x="8196924" y="3168262"/>
            <a:chExt cx="1629284" cy="1414965"/>
          </a:xfrm>
        </p:grpSpPr>
        <p:sp>
          <p:nvSpPr>
            <p:cNvPr id="27" name="Rectangle 26">
              <a:extLst>
                <a:ext uri="{FF2B5EF4-FFF2-40B4-BE49-F238E27FC236}">
                  <a16:creationId xmlns:a16="http://schemas.microsoft.com/office/drawing/2014/main" id="{04820E1E-9710-4B96-AA57-9AA9DF63C50A}"/>
                </a:ext>
              </a:extLst>
            </p:cNvPr>
            <p:cNvSpPr/>
            <p:nvPr/>
          </p:nvSpPr>
          <p:spPr>
            <a:xfrm>
              <a:off x="8196924" y="4344091"/>
              <a:ext cx="233908" cy="233908"/>
            </a:xfrm>
            <a:prstGeom prst="rect">
              <a:avLst/>
            </a:prstGeom>
            <a:solidFill>
              <a:schemeClr val="accent1"/>
            </a:solidFill>
            <a:ln w="9525">
              <a:solidFill>
                <a:schemeClr val="bg1"/>
              </a:solidFill>
            </a:ln>
          </p:spPr>
          <p:txBody>
            <a:bodyPr wrap="square" rtlCol="0" anchor="ctr">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8" name="TextBox 27">
              <a:extLst>
                <a:ext uri="{FF2B5EF4-FFF2-40B4-BE49-F238E27FC236}">
                  <a16:creationId xmlns:a16="http://schemas.microsoft.com/office/drawing/2014/main" id="{CFB3A932-3108-4F0F-9D6A-1C39B9AE9D2A}"/>
                </a:ext>
              </a:extLst>
            </p:cNvPr>
            <p:cNvSpPr txBox="1"/>
            <p:nvPr/>
          </p:nvSpPr>
          <p:spPr>
            <a:xfrm>
              <a:off x="8445513" y="4275450"/>
              <a:ext cx="9029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a:t>
              </a:r>
            </a:p>
          </p:txBody>
        </p:sp>
        <p:sp>
          <p:nvSpPr>
            <p:cNvPr id="29" name="Rectangle 28">
              <a:extLst>
                <a:ext uri="{FF2B5EF4-FFF2-40B4-BE49-F238E27FC236}">
                  <a16:creationId xmlns:a16="http://schemas.microsoft.com/office/drawing/2014/main" id="{EEC73898-F290-47D6-BA03-4D2FF7271C3C}"/>
                </a:ext>
              </a:extLst>
            </p:cNvPr>
            <p:cNvSpPr/>
            <p:nvPr/>
          </p:nvSpPr>
          <p:spPr>
            <a:xfrm>
              <a:off x="8196924" y="3985651"/>
              <a:ext cx="233908" cy="233908"/>
            </a:xfrm>
            <a:prstGeom prst="rect">
              <a:avLst/>
            </a:prstGeom>
            <a:solidFill>
              <a:schemeClr val="accent2"/>
            </a:solidFill>
            <a:ln w="9525">
              <a:solidFill>
                <a:schemeClr val="bg1"/>
              </a:solidFill>
            </a:ln>
          </p:spPr>
          <p:txBody>
            <a:bodyPr wrap="square" rtlCol="0" anchor="ctr">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0" name="TextBox 29">
              <a:extLst>
                <a:ext uri="{FF2B5EF4-FFF2-40B4-BE49-F238E27FC236}">
                  <a16:creationId xmlns:a16="http://schemas.microsoft.com/office/drawing/2014/main" id="{30E37386-0A3B-44F4-B6E8-64614E2EE4C8}"/>
                </a:ext>
              </a:extLst>
            </p:cNvPr>
            <p:cNvSpPr txBox="1"/>
            <p:nvPr/>
          </p:nvSpPr>
          <p:spPr>
            <a:xfrm>
              <a:off x="8445515" y="3918008"/>
              <a:ext cx="138069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VGPR</a:t>
              </a:r>
            </a:p>
          </p:txBody>
        </p:sp>
        <p:sp>
          <p:nvSpPr>
            <p:cNvPr id="31" name="Rectangle 30">
              <a:extLst>
                <a:ext uri="{FF2B5EF4-FFF2-40B4-BE49-F238E27FC236}">
                  <a16:creationId xmlns:a16="http://schemas.microsoft.com/office/drawing/2014/main" id="{EAEF15C3-AE08-4470-B48F-E39A760A2CEB}"/>
                </a:ext>
              </a:extLst>
            </p:cNvPr>
            <p:cNvSpPr/>
            <p:nvPr/>
          </p:nvSpPr>
          <p:spPr>
            <a:xfrm>
              <a:off x="8196924" y="3624163"/>
              <a:ext cx="233908" cy="233908"/>
            </a:xfrm>
            <a:prstGeom prst="rect">
              <a:avLst/>
            </a:prstGeom>
            <a:solidFill>
              <a:schemeClr val="accent2">
                <a:lumMod val="60000"/>
                <a:lumOff val="40000"/>
              </a:schemeClr>
            </a:solidFill>
            <a:ln w="9525">
              <a:solidFill>
                <a:schemeClr val="bg1"/>
              </a:solidFill>
            </a:ln>
          </p:spPr>
          <p:txBody>
            <a:bodyPr wrap="square" rtlCol="0" anchor="ctr">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2" name="TextBox 31">
              <a:extLst>
                <a:ext uri="{FF2B5EF4-FFF2-40B4-BE49-F238E27FC236}">
                  <a16:creationId xmlns:a16="http://schemas.microsoft.com/office/drawing/2014/main" id="{09C7D655-031B-4443-AC45-315FB4558563}"/>
                </a:ext>
              </a:extLst>
            </p:cNvPr>
            <p:cNvSpPr txBox="1"/>
            <p:nvPr/>
          </p:nvSpPr>
          <p:spPr>
            <a:xfrm>
              <a:off x="8445515" y="3556520"/>
              <a:ext cx="138069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CR</a:t>
              </a:r>
            </a:p>
          </p:txBody>
        </p:sp>
        <p:sp>
          <p:nvSpPr>
            <p:cNvPr id="33" name="Rectangle 32">
              <a:extLst>
                <a:ext uri="{FF2B5EF4-FFF2-40B4-BE49-F238E27FC236}">
                  <a16:creationId xmlns:a16="http://schemas.microsoft.com/office/drawing/2014/main" id="{726254D7-0B0C-4692-96E0-D7FD6CAB838D}"/>
                </a:ext>
              </a:extLst>
            </p:cNvPr>
            <p:cNvSpPr/>
            <p:nvPr/>
          </p:nvSpPr>
          <p:spPr>
            <a:xfrm>
              <a:off x="8196924" y="3235905"/>
              <a:ext cx="233908" cy="233908"/>
            </a:xfrm>
            <a:prstGeom prst="rect">
              <a:avLst/>
            </a:prstGeom>
            <a:solidFill>
              <a:schemeClr val="accent2">
                <a:lumMod val="40000"/>
                <a:lumOff val="60000"/>
              </a:schemeClr>
            </a:solidFill>
            <a:ln w="9525">
              <a:solidFill>
                <a:schemeClr val="bg1"/>
              </a:solidFill>
            </a:ln>
          </p:spPr>
          <p:txBody>
            <a:bodyPr wrap="square" rtlCol="0" anchor="ctr">
              <a:no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 name="TextBox 33">
              <a:extLst>
                <a:ext uri="{FF2B5EF4-FFF2-40B4-BE49-F238E27FC236}">
                  <a16:creationId xmlns:a16="http://schemas.microsoft.com/office/drawing/2014/main" id="{784DC2D6-1CAC-49C0-BA0B-2DE7EC120B10}"/>
                </a:ext>
              </a:extLst>
            </p:cNvPr>
            <p:cNvSpPr txBox="1"/>
            <p:nvPr/>
          </p:nvSpPr>
          <p:spPr>
            <a:xfrm>
              <a:off x="8445515" y="3168262"/>
              <a:ext cx="138069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sCR</a:t>
              </a:r>
            </a:p>
          </p:txBody>
        </p:sp>
      </p:grpSp>
      <p:sp>
        <p:nvSpPr>
          <p:cNvPr id="35" name="Rectangle: Diagonal Corners Rounded 34">
            <a:extLst>
              <a:ext uri="{FF2B5EF4-FFF2-40B4-BE49-F238E27FC236}">
                <a16:creationId xmlns:a16="http://schemas.microsoft.com/office/drawing/2014/main" id="{9B40EE1F-ADA1-47B6-A596-B89E5F108FA2}"/>
              </a:ext>
            </a:extLst>
          </p:cNvPr>
          <p:cNvSpPr/>
          <p:nvPr/>
        </p:nvSpPr>
        <p:spPr bwMode="auto">
          <a:xfrm>
            <a:off x="8523235" y="1932684"/>
            <a:ext cx="3174121" cy="575830"/>
          </a:xfrm>
          <a:prstGeom prst="round2DiagRect">
            <a:avLst>
              <a:gd name="adj1" fmla="val 0"/>
              <a:gd name="adj2" fmla="val 0"/>
            </a:avLst>
          </a:prstGeom>
          <a:solidFill>
            <a:srgbClr val="015873"/>
          </a:solidFill>
          <a:ln w="25400" cap="flat" cmpd="sng" algn="ctr">
            <a:noFill/>
            <a:prstDash val="solid"/>
            <a:headEnd/>
            <a:tailEnd/>
          </a:ln>
          <a:effectLst/>
        </p:spPr>
        <p:txBody>
          <a:bodyPr rot="0" spcFirstLastPara="0" vertOverflow="overflow" horzOverflow="overflow" vert="horz" wrap="square" lIns="72000" tIns="72000" rIns="72000" bIns="72000" numCol="1" spcCol="0" rtlCol="0" fromWordArt="0" anchor="ctr" anchorCtr="0" forceAA="0" compatLnSpc="1">
            <a:prstTxWarp prst="textNoShape">
              <a:avLst/>
            </a:prstTxWarp>
            <a:noAutofit/>
          </a:bodyPr>
          <a:lstStyle/>
          <a:p>
            <a:pPr marL="0" marR="0" lvl="0" indent="0" algn="ctr" defTabSz="914400" rtl="0" eaLnBrk="0" fontAlgn="auto" latinLnBrk="0" hangingPunct="0">
              <a:lnSpc>
                <a:spcPct val="100000"/>
              </a:lnSpc>
              <a:spcBef>
                <a:spcPts val="0"/>
              </a:spcBef>
              <a:spcAft>
                <a:spcPts val="400"/>
              </a:spcAft>
              <a:buClr>
                <a:srgbClr val="F36633"/>
              </a:buClr>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Median DoR (mo): </a:t>
            </a:r>
          </a:p>
          <a:p>
            <a:pPr marL="0" marR="0" lvl="0" indent="0" algn="ctr" defTabSz="914400" rtl="0" eaLnBrk="0" fontAlgn="auto" latinLnBrk="0" hangingPunct="0">
              <a:lnSpc>
                <a:spcPct val="100000"/>
              </a:lnSpc>
              <a:spcBef>
                <a:spcPts val="0"/>
              </a:spcBef>
              <a:spcAft>
                <a:spcPts val="400"/>
              </a:spcAft>
              <a:buClr>
                <a:srgbClr val="F36633"/>
              </a:buClr>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11 mo (95% CI: 4.2-NR)</a:t>
            </a:r>
          </a:p>
        </p:txBody>
      </p:sp>
      <p:grpSp>
        <p:nvGrpSpPr>
          <p:cNvPr id="51" name="Group 50">
            <a:extLst>
              <a:ext uri="{FF2B5EF4-FFF2-40B4-BE49-F238E27FC236}">
                <a16:creationId xmlns:a16="http://schemas.microsoft.com/office/drawing/2014/main" id="{1117174C-2004-49CC-98EA-AA8B1B6C8E4E}"/>
              </a:ext>
            </a:extLst>
          </p:cNvPr>
          <p:cNvGrpSpPr/>
          <p:nvPr/>
        </p:nvGrpSpPr>
        <p:grpSpPr>
          <a:xfrm>
            <a:off x="732288" y="1946503"/>
            <a:ext cx="418704" cy="3754966"/>
            <a:chOff x="766814" y="2199670"/>
            <a:chExt cx="418704" cy="3754966"/>
          </a:xfrm>
        </p:grpSpPr>
        <p:sp>
          <p:nvSpPr>
            <p:cNvPr id="52" name="TextBox 51">
              <a:extLst>
                <a:ext uri="{FF2B5EF4-FFF2-40B4-BE49-F238E27FC236}">
                  <a16:creationId xmlns:a16="http://schemas.microsoft.com/office/drawing/2014/main" id="{CD635BF7-0F2D-46FA-8DC1-F38A2E14ED77}"/>
                </a:ext>
              </a:extLst>
            </p:cNvPr>
            <p:cNvSpPr txBox="1"/>
            <p:nvPr/>
          </p:nvSpPr>
          <p:spPr bwMode="auto">
            <a:xfrm>
              <a:off x="883832" y="558530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53" name="TextBox 52">
              <a:extLst>
                <a:ext uri="{FF2B5EF4-FFF2-40B4-BE49-F238E27FC236}">
                  <a16:creationId xmlns:a16="http://schemas.microsoft.com/office/drawing/2014/main" id="{196B6F8F-0042-42FA-8E5B-C8E090B8707E}"/>
                </a:ext>
              </a:extLst>
            </p:cNvPr>
            <p:cNvSpPr txBox="1"/>
            <p:nvPr/>
          </p:nvSpPr>
          <p:spPr bwMode="auto">
            <a:xfrm>
              <a:off x="766814" y="474160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54" name="TextBox 53">
              <a:extLst>
                <a:ext uri="{FF2B5EF4-FFF2-40B4-BE49-F238E27FC236}">
                  <a16:creationId xmlns:a16="http://schemas.microsoft.com/office/drawing/2014/main" id="{CB3A7F40-8903-4E4E-BEDB-8F00853B4FA9}"/>
                </a:ext>
              </a:extLst>
            </p:cNvPr>
            <p:cNvSpPr txBox="1"/>
            <p:nvPr/>
          </p:nvSpPr>
          <p:spPr bwMode="auto">
            <a:xfrm>
              <a:off x="766814" y="388531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55" name="TextBox 54">
              <a:extLst>
                <a:ext uri="{FF2B5EF4-FFF2-40B4-BE49-F238E27FC236}">
                  <a16:creationId xmlns:a16="http://schemas.microsoft.com/office/drawing/2014/main" id="{E396039B-728F-40EA-B93F-F7692AA173BA}"/>
                </a:ext>
              </a:extLst>
            </p:cNvPr>
            <p:cNvSpPr txBox="1"/>
            <p:nvPr/>
          </p:nvSpPr>
          <p:spPr bwMode="auto">
            <a:xfrm>
              <a:off x="766814" y="304145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56" name="TextBox 55">
              <a:extLst>
                <a:ext uri="{FF2B5EF4-FFF2-40B4-BE49-F238E27FC236}">
                  <a16:creationId xmlns:a16="http://schemas.microsoft.com/office/drawing/2014/main" id="{66CBB9AB-3C73-4464-8048-827357258772}"/>
                </a:ext>
              </a:extLst>
            </p:cNvPr>
            <p:cNvSpPr txBox="1"/>
            <p:nvPr/>
          </p:nvSpPr>
          <p:spPr bwMode="auto">
            <a:xfrm>
              <a:off x="766814" y="219967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grpSp>
      <p:grpSp>
        <p:nvGrpSpPr>
          <p:cNvPr id="57" name="Group 56">
            <a:extLst>
              <a:ext uri="{FF2B5EF4-FFF2-40B4-BE49-F238E27FC236}">
                <a16:creationId xmlns:a16="http://schemas.microsoft.com/office/drawing/2014/main" id="{0FDDC53A-DBF1-4E8F-93E2-A919D4E4B8BD}"/>
              </a:ext>
            </a:extLst>
          </p:cNvPr>
          <p:cNvGrpSpPr/>
          <p:nvPr/>
        </p:nvGrpSpPr>
        <p:grpSpPr>
          <a:xfrm>
            <a:off x="1144642" y="2137519"/>
            <a:ext cx="106993" cy="3377586"/>
            <a:chOff x="1185518" y="2390686"/>
            <a:chExt cx="423083" cy="3377586"/>
          </a:xfrm>
        </p:grpSpPr>
        <p:cxnSp>
          <p:nvCxnSpPr>
            <p:cNvPr id="58" name="Straight Connector 57">
              <a:extLst>
                <a:ext uri="{FF2B5EF4-FFF2-40B4-BE49-F238E27FC236}">
                  <a16:creationId xmlns:a16="http://schemas.microsoft.com/office/drawing/2014/main" id="{1B64E1B1-2D98-4993-9B02-1705ADCA797C}"/>
                </a:ext>
              </a:extLst>
            </p:cNvPr>
            <p:cNvCxnSpPr>
              <a:cxnSpLocks/>
            </p:cNvCxnSpPr>
            <p:nvPr/>
          </p:nvCxnSpPr>
          <p:spPr bwMode="auto">
            <a:xfrm>
              <a:off x="1185518" y="2390686"/>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577EB4C9-971A-4133-8260-F2AF6FF8ABD5}"/>
                </a:ext>
              </a:extLst>
            </p:cNvPr>
            <p:cNvCxnSpPr>
              <a:cxnSpLocks/>
            </p:cNvCxnSpPr>
            <p:nvPr/>
          </p:nvCxnSpPr>
          <p:spPr bwMode="auto">
            <a:xfrm>
              <a:off x="1185518" y="3234507"/>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A334C4BF-9831-4040-A473-D906D89BEE39}"/>
                </a:ext>
              </a:extLst>
            </p:cNvPr>
            <p:cNvCxnSpPr>
              <a:cxnSpLocks/>
            </p:cNvCxnSpPr>
            <p:nvPr/>
          </p:nvCxnSpPr>
          <p:spPr bwMode="auto">
            <a:xfrm>
              <a:off x="1185518" y="407633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9528701-1846-41B7-B1E0-B3F768CE6B19}"/>
                </a:ext>
              </a:extLst>
            </p:cNvPr>
            <p:cNvCxnSpPr>
              <a:cxnSpLocks/>
            </p:cNvCxnSpPr>
            <p:nvPr/>
          </p:nvCxnSpPr>
          <p:spPr bwMode="auto">
            <a:xfrm>
              <a:off x="1185518" y="491955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61F92122-F1C8-4D1B-87F9-97B31E718594}"/>
                </a:ext>
              </a:extLst>
            </p:cNvPr>
            <p:cNvCxnSpPr>
              <a:cxnSpLocks/>
            </p:cNvCxnSpPr>
            <p:nvPr/>
          </p:nvCxnSpPr>
          <p:spPr bwMode="auto">
            <a:xfrm>
              <a:off x="1185518" y="5768272"/>
              <a:ext cx="423083" cy="0"/>
            </a:xfrm>
            <a:prstGeom prst="line">
              <a:avLst/>
            </a:prstGeom>
            <a:noFill/>
            <a:ln w="28575" cap="flat" cmpd="sng" algn="ctr">
              <a:solidFill>
                <a:schemeClr val="bg1"/>
              </a:solidFill>
              <a:prstDash val="solid"/>
              <a:round/>
              <a:headEnd type="none" w="med" len="med"/>
              <a:tailEnd type="none" w="med" len="med"/>
            </a:ln>
            <a:effectLst/>
          </p:spPr>
        </p:cxnSp>
      </p:grpSp>
      <p:grpSp>
        <p:nvGrpSpPr>
          <p:cNvPr id="63" name="Group 62">
            <a:extLst>
              <a:ext uri="{FF2B5EF4-FFF2-40B4-BE49-F238E27FC236}">
                <a16:creationId xmlns:a16="http://schemas.microsoft.com/office/drawing/2014/main" id="{7B0465DE-4D93-4BC7-8335-F6B9531F0388}"/>
              </a:ext>
            </a:extLst>
          </p:cNvPr>
          <p:cNvGrpSpPr/>
          <p:nvPr/>
        </p:nvGrpSpPr>
        <p:grpSpPr>
          <a:xfrm rot="5400000">
            <a:off x="2763705" y="3980568"/>
            <a:ext cx="100301" cy="3142436"/>
            <a:chOff x="1185518" y="2390686"/>
            <a:chExt cx="423083" cy="3377586"/>
          </a:xfrm>
        </p:grpSpPr>
        <p:cxnSp>
          <p:nvCxnSpPr>
            <p:cNvPr id="64" name="Straight Connector 63">
              <a:extLst>
                <a:ext uri="{FF2B5EF4-FFF2-40B4-BE49-F238E27FC236}">
                  <a16:creationId xmlns:a16="http://schemas.microsoft.com/office/drawing/2014/main" id="{BF8BD6EC-B4C4-40B4-B0DC-ECE9ED1EBA60}"/>
                </a:ext>
              </a:extLst>
            </p:cNvPr>
            <p:cNvCxnSpPr>
              <a:cxnSpLocks/>
            </p:cNvCxnSpPr>
            <p:nvPr/>
          </p:nvCxnSpPr>
          <p:spPr bwMode="auto">
            <a:xfrm>
              <a:off x="1185518" y="2390686"/>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813BF469-8E74-43B0-8FA0-3E444FBE9866}"/>
                </a:ext>
              </a:extLst>
            </p:cNvPr>
            <p:cNvCxnSpPr>
              <a:cxnSpLocks/>
            </p:cNvCxnSpPr>
            <p:nvPr/>
          </p:nvCxnSpPr>
          <p:spPr bwMode="auto">
            <a:xfrm>
              <a:off x="1185518" y="5768272"/>
              <a:ext cx="423083" cy="0"/>
            </a:xfrm>
            <a:prstGeom prst="line">
              <a:avLst/>
            </a:prstGeom>
            <a:noFill/>
            <a:ln w="28575" cap="flat" cmpd="sng" algn="ctr">
              <a:solidFill>
                <a:schemeClr val="bg1"/>
              </a:solidFill>
              <a:prstDash val="solid"/>
              <a:round/>
              <a:headEnd type="none" w="med" len="med"/>
              <a:tailEnd type="none" w="med" len="med"/>
            </a:ln>
            <a:effectLst/>
          </p:spPr>
        </p:cxnSp>
      </p:grpSp>
      <p:sp>
        <p:nvSpPr>
          <p:cNvPr id="66" name="Freeform: Shape 65">
            <a:extLst>
              <a:ext uri="{FF2B5EF4-FFF2-40B4-BE49-F238E27FC236}">
                <a16:creationId xmlns:a16="http://schemas.microsoft.com/office/drawing/2014/main" id="{2F4FA15E-2E36-47F6-B1B5-7B4F5330BCA6}"/>
              </a:ext>
            </a:extLst>
          </p:cNvPr>
          <p:cNvSpPr/>
          <p:nvPr/>
        </p:nvSpPr>
        <p:spPr bwMode="auto">
          <a:xfrm>
            <a:off x="1241824" y="2128082"/>
            <a:ext cx="3143250" cy="3387021"/>
          </a:xfrm>
          <a:custGeom>
            <a:avLst/>
            <a:gdLst>
              <a:gd name="connsiteX0" fmla="*/ 0 w 3143250"/>
              <a:gd name="connsiteY0" fmla="*/ 0 h 3371850"/>
              <a:gd name="connsiteX1" fmla="*/ 0 w 3143250"/>
              <a:gd name="connsiteY1" fmla="*/ 3371850 h 3371850"/>
              <a:gd name="connsiteX2" fmla="*/ 3143250 w 3143250"/>
              <a:gd name="connsiteY2" fmla="*/ 3371850 h 3371850"/>
            </a:gdLst>
            <a:ahLst/>
            <a:cxnLst>
              <a:cxn ang="0">
                <a:pos x="connsiteX0" y="connsiteY0"/>
              </a:cxn>
              <a:cxn ang="0">
                <a:pos x="connsiteX1" y="connsiteY1"/>
              </a:cxn>
              <a:cxn ang="0">
                <a:pos x="connsiteX2" y="connsiteY2"/>
              </a:cxn>
            </a:cxnLst>
            <a:rect l="l" t="t" r="r" b="b"/>
            <a:pathLst>
              <a:path w="3143250" h="3371850">
                <a:moveTo>
                  <a:pt x="0" y="0"/>
                </a:moveTo>
                <a:lnTo>
                  <a:pt x="0" y="3371850"/>
                </a:lnTo>
                <a:lnTo>
                  <a:pt x="3143250" y="3371850"/>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67" name="TextBox 66">
            <a:extLst>
              <a:ext uri="{FF2B5EF4-FFF2-40B4-BE49-F238E27FC236}">
                <a16:creationId xmlns:a16="http://schemas.microsoft.com/office/drawing/2014/main" id="{C9DE9095-26EB-4FA6-88EC-360912895FF8}"/>
              </a:ext>
            </a:extLst>
          </p:cNvPr>
          <p:cNvSpPr txBox="1"/>
          <p:nvPr/>
        </p:nvSpPr>
        <p:spPr>
          <a:xfrm rot="16200000">
            <a:off x="3418948" y="3306894"/>
            <a:ext cx="3465069"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1E2D3A"/>
                </a:solidFill>
                <a:effectLst/>
                <a:uLnTx/>
                <a:uFillTx/>
                <a:latin typeface="Calibri" panose="020F0502020204030204" pitchFamily="34" charset="0"/>
                <a:ea typeface="+mn-ea"/>
                <a:cs typeface="Calibri" panose="020F0502020204030204" pitchFamily="34" charset="0"/>
              </a:rPr>
              <a:t>Proportion Alive and Progression Free</a:t>
            </a:r>
          </a:p>
        </p:txBody>
      </p:sp>
      <p:grpSp>
        <p:nvGrpSpPr>
          <p:cNvPr id="68" name="Group 67">
            <a:extLst>
              <a:ext uri="{FF2B5EF4-FFF2-40B4-BE49-F238E27FC236}">
                <a16:creationId xmlns:a16="http://schemas.microsoft.com/office/drawing/2014/main" id="{DAB90ADF-1EF5-4FFD-833D-7EBA58CE53FC}"/>
              </a:ext>
            </a:extLst>
          </p:cNvPr>
          <p:cNvGrpSpPr/>
          <p:nvPr/>
        </p:nvGrpSpPr>
        <p:grpSpPr>
          <a:xfrm>
            <a:off x="5286106" y="1743637"/>
            <a:ext cx="476413" cy="3006996"/>
            <a:chOff x="709105" y="1359011"/>
            <a:chExt cx="476413" cy="4595625"/>
          </a:xfrm>
        </p:grpSpPr>
        <p:sp>
          <p:nvSpPr>
            <p:cNvPr id="69" name="TextBox 68">
              <a:extLst>
                <a:ext uri="{FF2B5EF4-FFF2-40B4-BE49-F238E27FC236}">
                  <a16:creationId xmlns:a16="http://schemas.microsoft.com/office/drawing/2014/main" id="{DADA2F3D-0555-4A61-B139-6FC13747DBD2}"/>
                </a:ext>
              </a:extLst>
            </p:cNvPr>
            <p:cNvSpPr txBox="1"/>
            <p:nvPr/>
          </p:nvSpPr>
          <p:spPr bwMode="auto">
            <a:xfrm>
              <a:off x="883832" y="558530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70" name="TextBox 69">
              <a:extLst>
                <a:ext uri="{FF2B5EF4-FFF2-40B4-BE49-F238E27FC236}">
                  <a16:creationId xmlns:a16="http://schemas.microsoft.com/office/drawing/2014/main" id="{5FA9CBED-41B3-49B5-B5B9-FA73396756C3}"/>
                </a:ext>
              </a:extLst>
            </p:cNvPr>
            <p:cNvSpPr txBox="1"/>
            <p:nvPr/>
          </p:nvSpPr>
          <p:spPr bwMode="auto">
            <a:xfrm>
              <a:off x="709105" y="4741604"/>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71" name="TextBox 70">
              <a:extLst>
                <a:ext uri="{FF2B5EF4-FFF2-40B4-BE49-F238E27FC236}">
                  <a16:creationId xmlns:a16="http://schemas.microsoft.com/office/drawing/2014/main" id="{03F24C0E-DB8B-47C9-97C9-E2C9FF37512B}"/>
                </a:ext>
              </a:extLst>
            </p:cNvPr>
            <p:cNvSpPr txBox="1"/>
            <p:nvPr/>
          </p:nvSpPr>
          <p:spPr bwMode="auto">
            <a:xfrm>
              <a:off x="709105" y="3885316"/>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72" name="TextBox 71">
              <a:extLst>
                <a:ext uri="{FF2B5EF4-FFF2-40B4-BE49-F238E27FC236}">
                  <a16:creationId xmlns:a16="http://schemas.microsoft.com/office/drawing/2014/main" id="{CC87CE4A-864A-4E83-88CF-62A433B30163}"/>
                </a:ext>
              </a:extLst>
            </p:cNvPr>
            <p:cNvSpPr txBox="1"/>
            <p:nvPr/>
          </p:nvSpPr>
          <p:spPr bwMode="auto">
            <a:xfrm>
              <a:off x="709105" y="3041458"/>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73" name="TextBox 72">
              <a:extLst>
                <a:ext uri="{FF2B5EF4-FFF2-40B4-BE49-F238E27FC236}">
                  <a16:creationId xmlns:a16="http://schemas.microsoft.com/office/drawing/2014/main" id="{432B43F6-A9BF-428E-8B9D-E8A797D82D1F}"/>
                </a:ext>
              </a:extLst>
            </p:cNvPr>
            <p:cNvSpPr txBox="1"/>
            <p:nvPr/>
          </p:nvSpPr>
          <p:spPr bwMode="auto">
            <a:xfrm>
              <a:off x="709105" y="2199670"/>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74" name="TextBox 73">
              <a:extLst>
                <a:ext uri="{FF2B5EF4-FFF2-40B4-BE49-F238E27FC236}">
                  <a16:creationId xmlns:a16="http://schemas.microsoft.com/office/drawing/2014/main" id="{A3B1A129-D377-483D-9F90-44119D57765F}"/>
                </a:ext>
              </a:extLst>
            </p:cNvPr>
            <p:cNvSpPr txBox="1"/>
            <p:nvPr/>
          </p:nvSpPr>
          <p:spPr bwMode="auto">
            <a:xfrm>
              <a:off x="709105" y="1359011"/>
              <a:ext cx="476413" cy="47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grpSp>
      <p:grpSp>
        <p:nvGrpSpPr>
          <p:cNvPr id="75" name="Group 74">
            <a:extLst>
              <a:ext uri="{FF2B5EF4-FFF2-40B4-BE49-F238E27FC236}">
                <a16:creationId xmlns:a16="http://schemas.microsoft.com/office/drawing/2014/main" id="{D3780595-7842-4F93-B94D-5EC04D9E1F64}"/>
              </a:ext>
            </a:extLst>
          </p:cNvPr>
          <p:cNvGrpSpPr/>
          <p:nvPr/>
        </p:nvGrpSpPr>
        <p:grpSpPr>
          <a:xfrm>
            <a:off x="5685555" y="1926154"/>
            <a:ext cx="101350" cy="2778760"/>
            <a:chOff x="1185518" y="1532122"/>
            <a:chExt cx="423083" cy="4236150"/>
          </a:xfrm>
        </p:grpSpPr>
        <p:cxnSp>
          <p:nvCxnSpPr>
            <p:cNvPr id="76" name="Straight Connector 75">
              <a:extLst>
                <a:ext uri="{FF2B5EF4-FFF2-40B4-BE49-F238E27FC236}">
                  <a16:creationId xmlns:a16="http://schemas.microsoft.com/office/drawing/2014/main" id="{F4AA4AFA-A6C5-4E10-B4EC-EF30FBF1B2AA}"/>
                </a:ext>
              </a:extLst>
            </p:cNvPr>
            <p:cNvCxnSpPr>
              <a:cxnSpLocks/>
            </p:cNvCxnSpPr>
            <p:nvPr/>
          </p:nvCxnSpPr>
          <p:spPr bwMode="auto">
            <a:xfrm>
              <a:off x="1185518" y="2390686"/>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297703EF-9FF5-461C-A7A5-884969B0C79D}"/>
                </a:ext>
              </a:extLst>
            </p:cNvPr>
            <p:cNvCxnSpPr>
              <a:cxnSpLocks/>
            </p:cNvCxnSpPr>
            <p:nvPr/>
          </p:nvCxnSpPr>
          <p:spPr bwMode="auto">
            <a:xfrm>
              <a:off x="1185518" y="3234507"/>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4200A483-B3DF-4979-9EEB-79FFB29DE5AD}"/>
                </a:ext>
              </a:extLst>
            </p:cNvPr>
            <p:cNvCxnSpPr>
              <a:cxnSpLocks/>
            </p:cNvCxnSpPr>
            <p:nvPr/>
          </p:nvCxnSpPr>
          <p:spPr bwMode="auto">
            <a:xfrm>
              <a:off x="1185518" y="407633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95725C4B-5541-4929-92E4-B8B10D411D01}"/>
                </a:ext>
              </a:extLst>
            </p:cNvPr>
            <p:cNvCxnSpPr>
              <a:cxnSpLocks/>
            </p:cNvCxnSpPr>
            <p:nvPr/>
          </p:nvCxnSpPr>
          <p:spPr bwMode="auto">
            <a:xfrm>
              <a:off x="1185518" y="491955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F160BBBC-65FC-4017-98D0-90FC67263BF0}"/>
                </a:ext>
              </a:extLst>
            </p:cNvPr>
            <p:cNvCxnSpPr>
              <a:cxnSpLocks/>
            </p:cNvCxnSpPr>
            <p:nvPr/>
          </p:nvCxnSpPr>
          <p:spPr bwMode="auto">
            <a:xfrm>
              <a:off x="1185518" y="576827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BC730C00-3259-49BE-AC7E-5B71D7ED9392}"/>
                </a:ext>
              </a:extLst>
            </p:cNvPr>
            <p:cNvCxnSpPr>
              <a:cxnSpLocks/>
            </p:cNvCxnSpPr>
            <p:nvPr/>
          </p:nvCxnSpPr>
          <p:spPr bwMode="auto">
            <a:xfrm>
              <a:off x="1185518" y="1532122"/>
              <a:ext cx="423083" cy="0"/>
            </a:xfrm>
            <a:prstGeom prst="line">
              <a:avLst/>
            </a:prstGeom>
            <a:noFill/>
            <a:ln w="28575" cap="flat" cmpd="sng" algn="ctr">
              <a:solidFill>
                <a:schemeClr val="bg1"/>
              </a:solidFill>
              <a:prstDash val="solid"/>
              <a:round/>
              <a:headEnd type="none" w="med" len="med"/>
              <a:tailEnd type="none" w="med" len="med"/>
            </a:ln>
            <a:effectLst/>
          </p:spPr>
        </p:cxnSp>
      </p:grpSp>
      <p:grpSp>
        <p:nvGrpSpPr>
          <p:cNvPr id="82" name="Group 81">
            <a:extLst>
              <a:ext uri="{FF2B5EF4-FFF2-40B4-BE49-F238E27FC236}">
                <a16:creationId xmlns:a16="http://schemas.microsoft.com/office/drawing/2014/main" id="{A7D2BB99-B099-47F4-B6FB-2768B08168AE}"/>
              </a:ext>
            </a:extLst>
          </p:cNvPr>
          <p:cNvGrpSpPr/>
          <p:nvPr/>
        </p:nvGrpSpPr>
        <p:grpSpPr>
          <a:xfrm>
            <a:off x="5848114" y="4769278"/>
            <a:ext cx="5812918" cy="338554"/>
            <a:chOff x="5365814" y="5814672"/>
            <a:chExt cx="8337097" cy="338554"/>
          </a:xfrm>
        </p:grpSpPr>
        <p:sp>
          <p:nvSpPr>
            <p:cNvPr id="83" name="TextBox 82">
              <a:extLst>
                <a:ext uri="{FF2B5EF4-FFF2-40B4-BE49-F238E27FC236}">
                  <a16:creationId xmlns:a16="http://schemas.microsoft.com/office/drawing/2014/main" id="{70AE2EA6-F84C-438F-B3D7-7BCCF0EAF2A4}"/>
                </a:ext>
              </a:extLst>
            </p:cNvPr>
            <p:cNvSpPr txBox="1"/>
            <p:nvPr/>
          </p:nvSpPr>
          <p:spPr bwMode="auto">
            <a:xfrm>
              <a:off x="5365814" y="581467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84" name="TextBox 83">
              <a:extLst>
                <a:ext uri="{FF2B5EF4-FFF2-40B4-BE49-F238E27FC236}">
                  <a16:creationId xmlns:a16="http://schemas.microsoft.com/office/drawing/2014/main" id="{FAD6376A-36FD-47CB-9DA3-A0225243B3A8}"/>
                </a:ext>
              </a:extLst>
            </p:cNvPr>
            <p:cNvSpPr txBox="1"/>
            <p:nvPr/>
          </p:nvSpPr>
          <p:spPr bwMode="auto">
            <a:xfrm>
              <a:off x="5860237" y="581467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85" name="TextBox 84">
              <a:extLst>
                <a:ext uri="{FF2B5EF4-FFF2-40B4-BE49-F238E27FC236}">
                  <a16:creationId xmlns:a16="http://schemas.microsoft.com/office/drawing/2014/main" id="{334E1366-2F13-416F-A177-DC7AB12C8899}"/>
                </a:ext>
              </a:extLst>
            </p:cNvPr>
            <p:cNvSpPr txBox="1"/>
            <p:nvPr/>
          </p:nvSpPr>
          <p:spPr bwMode="auto">
            <a:xfrm>
              <a:off x="6354660" y="581467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86" name="TextBox 85">
              <a:extLst>
                <a:ext uri="{FF2B5EF4-FFF2-40B4-BE49-F238E27FC236}">
                  <a16:creationId xmlns:a16="http://schemas.microsoft.com/office/drawing/2014/main" id="{9E27C131-C1AE-462B-88F1-827FBD593F83}"/>
                </a:ext>
              </a:extLst>
            </p:cNvPr>
            <p:cNvSpPr txBox="1"/>
            <p:nvPr/>
          </p:nvSpPr>
          <p:spPr bwMode="auto">
            <a:xfrm>
              <a:off x="6853603" y="581467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87" name="TextBox 86">
              <a:extLst>
                <a:ext uri="{FF2B5EF4-FFF2-40B4-BE49-F238E27FC236}">
                  <a16:creationId xmlns:a16="http://schemas.microsoft.com/office/drawing/2014/main" id="{A3E5AC99-D43D-41D2-9C08-F21F6062C623}"/>
                </a:ext>
              </a:extLst>
            </p:cNvPr>
            <p:cNvSpPr txBox="1"/>
            <p:nvPr/>
          </p:nvSpPr>
          <p:spPr bwMode="auto">
            <a:xfrm>
              <a:off x="7338623" y="581467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88" name="TextBox 87">
              <a:extLst>
                <a:ext uri="{FF2B5EF4-FFF2-40B4-BE49-F238E27FC236}">
                  <a16:creationId xmlns:a16="http://schemas.microsoft.com/office/drawing/2014/main" id="{2CCDAC90-CBF8-4188-9BF7-F89C992EA8BE}"/>
                </a:ext>
              </a:extLst>
            </p:cNvPr>
            <p:cNvSpPr txBox="1"/>
            <p:nvPr/>
          </p:nvSpPr>
          <p:spPr bwMode="auto">
            <a:xfrm>
              <a:off x="7833470" y="581467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89" name="TextBox 88">
              <a:extLst>
                <a:ext uri="{FF2B5EF4-FFF2-40B4-BE49-F238E27FC236}">
                  <a16:creationId xmlns:a16="http://schemas.microsoft.com/office/drawing/2014/main" id="{159DB26B-3303-402F-BB19-A91252C2025F}"/>
                </a:ext>
              </a:extLst>
            </p:cNvPr>
            <p:cNvSpPr txBox="1"/>
            <p:nvPr/>
          </p:nvSpPr>
          <p:spPr bwMode="auto">
            <a:xfrm>
              <a:off x="8333227" y="581467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90" name="TextBox 89">
              <a:extLst>
                <a:ext uri="{FF2B5EF4-FFF2-40B4-BE49-F238E27FC236}">
                  <a16:creationId xmlns:a16="http://schemas.microsoft.com/office/drawing/2014/main" id="{E498C7D2-FC8B-45BB-838E-2D1A083D9F3C}"/>
                </a:ext>
              </a:extLst>
            </p:cNvPr>
            <p:cNvSpPr txBox="1"/>
            <p:nvPr/>
          </p:nvSpPr>
          <p:spPr bwMode="auto">
            <a:xfrm>
              <a:off x="8830686" y="581467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p:txBody>
        </p:sp>
        <p:sp>
          <p:nvSpPr>
            <p:cNvPr id="91" name="TextBox 90">
              <a:extLst>
                <a:ext uri="{FF2B5EF4-FFF2-40B4-BE49-F238E27FC236}">
                  <a16:creationId xmlns:a16="http://schemas.microsoft.com/office/drawing/2014/main" id="{B823B605-CD9C-4F0E-A23E-6001E3CBF0D9}"/>
                </a:ext>
              </a:extLst>
            </p:cNvPr>
            <p:cNvSpPr txBox="1"/>
            <p:nvPr/>
          </p:nvSpPr>
          <p:spPr bwMode="auto">
            <a:xfrm>
              <a:off x="9326682" y="581467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92" name="TextBox 91">
              <a:extLst>
                <a:ext uri="{FF2B5EF4-FFF2-40B4-BE49-F238E27FC236}">
                  <a16:creationId xmlns:a16="http://schemas.microsoft.com/office/drawing/2014/main" id="{FC5AA324-4C36-4805-8785-C95D8763C794}"/>
                </a:ext>
              </a:extLst>
            </p:cNvPr>
            <p:cNvSpPr txBox="1"/>
            <p:nvPr/>
          </p:nvSpPr>
          <p:spPr bwMode="auto">
            <a:xfrm>
              <a:off x="9822678" y="581467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93" name="TextBox 92">
              <a:extLst>
                <a:ext uri="{FF2B5EF4-FFF2-40B4-BE49-F238E27FC236}">
                  <a16:creationId xmlns:a16="http://schemas.microsoft.com/office/drawing/2014/main" id="{04EF39A4-40E0-4A7B-BC45-772EE15951FF}"/>
                </a:ext>
              </a:extLst>
            </p:cNvPr>
            <p:cNvSpPr txBox="1"/>
            <p:nvPr/>
          </p:nvSpPr>
          <p:spPr bwMode="auto">
            <a:xfrm>
              <a:off x="10268924" y="581467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94" name="TextBox 93">
              <a:extLst>
                <a:ext uri="{FF2B5EF4-FFF2-40B4-BE49-F238E27FC236}">
                  <a16:creationId xmlns:a16="http://schemas.microsoft.com/office/drawing/2014/main" id="{BAD53618-FCC1-480C-8F8D-683A7F7E03A6}"/>
                </a:ext>
              </a:extLst>
            </p:cNvPr>
            <p:cNvSpPr txBox="1"/>
            <p:nvPr/>
          </p:nvSpPr>
          <p:spPr bwMode="auto">
            <a:xfrm>
              <a:off x="10766383" y="581467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95" name="TextBox 94">
              <a:extLst>
                <a:ext uri="{FF2B5EF4-FFF2-40B4-BE49-F238E27FC236}">
                  <a16:creationId xmlns:a16="http://schemas.microsoft.com/office/drawing/2014/main" id="{2AEE4760-E402-4DB0-84B0-C8E643212834}"/>
                </a:ext>
              </a:extLst>
            </p:cNvPr>
            <p:cNvSpPr txBox="1"/>
            <p:nvPr/>
          </p:nvSpPr>
          <p:spPr bwMode="auto">
            <a:xfrm>
              <a:off x="11260506" y="581467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130" name="TextBox 129">
              <a:extLst>
                <a:ext uri="{FF2B5EF4-FFF2-40B4-BE49-F238E27FC236}">
                  <a16:creationId xmlns:a16="http://schemas.microsoft.com/office/drawing/2014/main" id="{B2E6CEA1-FE0C-414E-BF5A-5AD2C1478085}"/>
                </a:ext>
              </a:extLst>
            </p:cNvPr>
            <p:cNvSpPr txBox="1"/>
            <p:nvPr/>
          </p:nvSpPr>
          <p:spPr bwMode="auto">
            <a:xfrm>
              <a:off x="11653282" y="5814672"/>
              <a:ext cx="56373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a:t>
              </a:r>
            </a:p>
          </p:txBody>
        </p:sp>
        <p:sp>
          <p:nvSpPr>
            <p:cNvPr id="131" name="TextBox 130">
              <a:extLst>
                <a:ext uri="{FF2B5EF4-FFF2-40B4-BE49-F238E27FC236}">
                  <a16:creationId xmlns:a16="http://schemas.microsoft.com/office/drawing/2014/main" id="{50C41723-C5EF-4732-A943-A06440865ACF}"/>
                </a:ext>
              </a:extLst>
            </p:cNvPr>
            <p:cNvSpPr txBox="1"/>
            <p:nvPr/>
          </p:nvSpPr>
          <p:spPr bwMode="auto">
            <a:xfrm>
              <a:off x="12145192" y="5814672"/>
              <a:ext cx="56373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132" name="TextBox 131">
              <a:extLst>
                <a:ext uri="{FF2B5EF4-FFF2-40B4-BE49-F238E27FC236}">
                  <a16:creationId xmlns:a16="http://schemas.microsoft.com/office/drawing/2014/main" id="{A3FD53CF-EB98-4B3F-A5F3-E914FE2BCE46}"/>
                </a:ext>
              </a:extLst>
            </p:cNvPr>
            <p:cNvSpPr txBox="1"/>
            <p:nvPr/>
          </p:nvSpPr>
          <p:spPr bwMode="auto">
            <a:xfrm>
              <a:off x="12665480" y="5814672"/>
              <a:ext cx="56373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133" name="TextBox 132">
              <a:extLst>
                <a:ext uri="{FF2B5EF4-FFF2-40B4-BE49-F238E27FC236}">
                  <a16:creationId xmlns:a16="http://schemas.microsoft.com/office/drawing/2014/main" id="{7915E61B-D6B4-44FC-96DA-63317A5478F6}"/>
                </a:ext>
              </a:extLst>
            </p:cNvPr>
            <p:cNvSpPr txBox="1"/>
            <p:nvPr/>
          </p:nvSpPr>
          <p:spPr bwMode="auto">
            <a:xfrm>
              <a:off x="13139176" y="5814672"/>
              <a:ext cx="56373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p:txBody>
        </p:sp>
      </p:grpSp>
      <p:grpSp>
        <p:nvGrpSpPr>
          <p:cNvPr id="96" name="Group 95">
            <a:extLst>
              <a:ext uri="{FF2B5EF4-FFF2-40B4-BE49-F238E27FC236}">
                <a16:creationId xmlns:a16="http://schemas.microsoft.com/office/drawing/2014/main" id="{42DEC8C6-1074-4573-B03C-EA4DDB3DD87B}"/>
              </a:ext>
            </a:extLst>
          </p:cNvPr>
          <p:cNvGrpSpPr/>
          <p:nvPr/>
        </p:nvGrpSpPr>
        <p:grpSpPr>
          <a:xfrm>
            <a:off x="5948816" y="4748831"/>
            <a:ext cx="4146178" cy="105818"/>
            <a:chOff x="5506220" y="5723864"/>
            <a:chExt cx="5950814" cy="194133"/>
          </a:xfrm>
        </p:grpSpPr>
        <p:grpSp>
          <p:nvGrpSpPr>
            <p:cNvPr id="97" name="Group 96">
              <a:extLst>
                <a:ext uri="{FF2B5EF4-FFF2-40B4-BE49-F238E27FC236}">
                  <a16:creationId xmlns:a16="http://schemas.microsoft.com/office/drawing/2014/main" id="{54C7CCC9-EBBD-4827-AFF9-C05C314F7E69}"/>
                </a:ext>
              </a:extLst>
            </p:cNvPr>
            <p:cNvGrpSpPr/>
            <p:nvPr/>
          </p:nvGrpSpPr>
          <p:grpSpPr>
            <a:xfrm rot="5400000">
              <a:off x="6650194" y="4579890"/>
              <a:ext cx="194132" cy="2482080"/>
              <a:chOff x="1185518" y="1532122"/>
              <a:chExt cx="423083" cy="4236150"/>
            </a:xfrm>
          </p:grpSpPr>
          <p:cxnSp>
            <p:nvCxnSpPr>
              <p:cNvPr id="106" name="Straight Connector 105">
                <a:extLst>
                  <a:ext uri="{FF2B5EF4-FFF2-40B4-BE49-F238E27FC236}">
                    <a16:creationId xmlns:a16="http://schemas.microsoft.com/office/drawing/2014/main" id="{6740076F-F75A-4440-A086-32D8C9BFE195}"/>
                  </a:ext>
                </a:extLst>
              </p:cNvPr>
              <p:cNvCxnSpPr>
                <a:cxnSpLocks/>
              </p:cNvCxnSpPr>
              <p:nvPr/>
            </p:nvCxnSpPr>
            <p:spPr bwMode="auto">
              <a:xfrm>
                <a:off x="1185518" y="2390686"/>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705CC985-E8C7-4E9E-83CA-D4C16CF54253}"/>
                  </a:ext>
                </a:extLst>
              </p:cNvPr>
              <p:cNvCxnSpPr>
                <a:cxnSpLocks/>
              </p:cNvCxnSpPr>
              <p:nvPr/>
            </p:nvCxnSpPr>
            <p:spPr bwMode="auto">
              <a:xfrm>
                <a:off x="1185518" y="3234507"/>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B345356B-5E12-49F1-838E-1D0DD589FC1B}"/>
                  </a:ext>
                </a:extLst>
              </p:cNvPr>
              <p:cNvCxnSpPr>
                <a:cxnSpLocks/>
              </p:cNvCxnSpPr>
              <p:nvPr/>
            </p:nvCxnSpPr>
            <p:spPr bwMode="auto">
              <a:xfrm>
                <a:off x="1185518" y="407633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50053DA0-D803-4151-B23E-84C15FF5BD9F}"/>
                  </a:ext>
                </a:extLst>
              </p:cNvPr>
              <p:cNvCxnSpPr>
                <a:cxnSpLocks/>
              </p:cNvCxnSpPr>
              <p:nvPr/>
            </p:nvCxnSpPr>
            <p:spPr bwMode="auto">
              <a:xfrm>
                <a:off x="1185518" y="491955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DE48F5F2-3B73-4D6B-9296-1ED1F97E2319}"/>
                  </a:ext>
                </a:extLst>
              </p:cNvPr>
              <p:cNvCxnSpPr>
                <a:cxnSpLocks/>
              </p:cNvCxnSpPr>
              <p:nvPr/>
            </p:nvCxnSpPr>
            <p:spPr bwMode="auto">
              <a:xfrm>
                <a:off x="1185518" y="576827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03C07AC6-27D7-4317-8AD4-143773668D23}"/>
                  </a:ext>
                </a:extLst>
              </p:cNvPr>
              <p:cNvCxnSpPr>
                <a:cxnSpLocks/>
              </p:cNvCxnSpPr>
              <p:nvPr/>
            </p:nvCxnSpPr>
            <p:spPr bwMode="auto">
              <a:xfrm>
                <a:off x="1185518" y="1532122"/>
                <a:ext cx="423083" cy="0"/>
              </a:xfrm>
              <a:prstGeom prst="line">
                <a:avLst/>
              </a:prstGeom>
              <a:noFill/>
              <a:ln w="28575" cap="flat" cmpd="sng" algn="ctr">
                <a:solidFill>
                  <a:schemeClr val="bg1"/>
                </a:solidFill>
                <a:prstDash val="solid"/>
                <a:round/>
                <a:headEnd type="none" w="med" len="med"/>
                <a:tailEnd type="none" w="med" len="med"/>
              </a:ln>
              <a:effectLst/>
            </p:spPr>
          </p:cxnSp>
        </p:grpSp>
        <p:grpSp>
          <p:nvGrpSpPr>
            <p:cNvPr id="98" name="Group 97">
              <a:extLst>
                <a:ext uri="{FF2B5EF4-FFF2-40B4-BE49-F238E27FC236}">
                  <a16:creationId xmlns:a16="http://schemas.microsoft.com/office/drawing/2014/main" id="{0E89B917-C47F-4E3C-8D1C-20BC6E21E720}"/>
                </a:ext>
              </a:extLst>
            </p:cNvPr>
            <p:cNvGrpSpPr/>
            <p:nvPr/>
          </p:nvGrpSpPr>
          <p:grpSpPr>
            <a:xfrm rot="5400000">
              <a:off x="9871867" y="4332829"/>
              <a:ext cx="194132" cy="2976203"/>
              <a:chOff x="1185518" y="688805"/>
              <a:chExt cx="423083" cy="5079467"/>
            </a:xfrm>
          </p:grpSpPr>
          <p:cxnSp>
            <p:nvCxnSpPr>
              <p:cNvPr id="99" name="Straight Connector 98">
                <a:extLst>
                  <a:ext uri="{FF2B5EF4-FFF2-40B4-BE49-F238E27FC236}">
                    <a16:creationId xmlns:a16="http://schemas.microsoft.com/office/drawing/2014/main" id="{EDC7215A-3E61-4E0E-B1F1-55895DFB191A}"/>
                  </a:ext>
                </a:extLst>
              </p:cNvPr>
              <p:cNvCxnSpPr>
                <a:cxnSpLocks/>
              </p:cNvCxnSpPr>
              <p:nvPr/>
            </p:nvCxnSpPr>
            <p:spPr bwMode="auto">
              <a:xfrm>
                <a:off x="1185518" y="2390686"/>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D2238E23-45B6-46B6-842A-2360049E7AEF}"/>
                  </a:ext>
                </a:extLst>
              </p:cNvPr>
              <p:cNvCxnSpPr>
                <a:cxnSpLocks/>
              </p:cNvCxnSpPr>
              <p:nvPr/>
            </p:nvCxnSpPr>
            <p:spPr bwMode="auto">
              <a:xfrm>
                <a:off x="1185518" y="3234507"/>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89BD6CB7-B3B4-41EC-A3B7-3E577860B35A}"/>
                  </a:ext>
                </a:extLst>
              </p:cNvPr>
              <p:cNvCxnSpPr>
                <a:cxnSpLocks/>
              </p:cNvCxnSpPr>
              <p:nvPr/>
            </p:nvCxnSpPr>
            <p:spPr bwMode="auto">
              <a:xfrm>
                <a:off x="1185518" y="407633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78874EF4-1420-4326-9CEC-08708816F3D9}"/>
                  </a:ext>
                </a:extLst>
              </p:cNvPr>
              <p:cNvCxnSpPr>
                <a:cxnSpLocks/>
              </p:cNvCxnSpPr>
              <p:nvPr/>
            </p:nvCxnSpPr>
            <p:spPr bwMode="auto">
              <a:xfrm>
                <a:off x="1185518" y="491955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D447A23A-1A37-4E49-8890-6B444DA7445A}"/>
                  </a:ext>
                </a:extLst>
              </p:cNvPr>
              <p:cNvCxnSpPr>
                <a:cxnSpLocks/>
              </p:cNvCxnSpPr>
              <p:nvPr/>
            </p:nvCxnSpPr>
            <p:spPr bwMode="auto">
              <a:xfrm>
                <a:off x="1185518" y="576827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EA74BBC4-FE75-4BAE-AB0F-2CB9E04FCED5}"/>
                  </a:ext>
                </a:extLst>
              </p:cNvPr>
              <p:cNvCxnSpPr>
                <a:cxnSpLocks/>
              </p:cNvCxnSpPr>
              <p:nvPr/>
            </p:nvCxnSpPr>
            <p:spPr bwMode="auto">
              <a:xfrm>
                <a:off x="1185518" y="153212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B07CA779-8330-4992-828C-2A972E6B5A3F}"/>
                  </a:ext>
                </a:extLst>
              </p:cNvPr>
              <p:cNvCxnSpPr>
                <a:cxnSpLocks/>
              </p:cNvCxnSpPr>
              <p:nvPr/>
            </p:nvCxnSpPr>
            <p:spPr bwMode="auto">
              <a:xfrm>
                <a:off x="1185518" y="688805"/>
                <a:ext cx="423083" cy="0"/>
              </a:xfrm>
              <a:prstGeom prst="line">
                <a:avLst/>
              </a:prstGeom>
              <a:noFill/>
              <a:ln w="28575" cap="flat" cmpd="sng" algn="ctr">
                <a:solidFill>
                  <a:schemeClr val="bg1"/>
                </a:solidFill>
                <a:prstDash val="solid"/>
                <a:round/>
                <a:headEnd type="none" w="med" len="med"/>
                <a:tailEnd type="none" w="med" len="med"/>
              </a:ln>
              <a:effectLst/>
            </p:spPr>
          </p:cxnSp>
        </p:grpSp>
      </p:grpSp>
      <p:sp>
        <p:nvSpPr>
          <p:cNvPr id="112" name="Freeform: Shape 111">
            <a:extLst>
              <a:ext uri="{FF2B5EF4-FFF2-40B4-BE49-F238E27FC236}">
                <a16:creationId xmlns:a16="http://schemas.microsoft.com/office/drawing/2014/main" id="{13B58243-517D-46CD-BE47-6140FFB40F15}"/>
              </a:ext>
            </a:extLst>
          </p:cNvPr>
          <p:cNvSpPr/>
          <p:nvPr/>
        </p:nvSpPr>
        <p:spPr bwMode="auto">
          <a:xfrm>
            <a:off x="5802437" y="1911429"/>
            <a:ext cx="5913040" cy="2839204"/>
          </a:xfrm>
          <a:custGeom>
            <a:avLst/>
            <a:gdLst>
              <a:gd name="connsiteX0" fmla="*/ 0 w 6203950"/>
              <a:gd name="connsiteY0" fmla="*/ 0 h 3397250"/>
              <a:gd name="connsiteX1" fmla="*/ 0 w 6203950"/>
              <a:gd name="connsiteY1" fmla="*/ 3397250 h 3397250"/>
              <a:gd name="connsiteX2" fmla="*/ 6203950 w 6203950"/>
              <a:gd name="connsiteY2" fmla="*/ 3397250 h 3397250"/>
            </a:gdLst>
            <a:ahLst/>
            <a:cxnLst>
              <a:cxn ang="0">
                <a:pos x="connsiteX0" y="connsiteY0"/>
              </a:cxn>
              <a:cxn ang="0">
                <a:pos x="connsiteX1" y="connsiteY1"/>
              </a:cxn>
              <a:cxn ang="0">
                <a:pos x="connsiteX2" y="connsiteY2"/>
              </a:cxn>
            </a:cxnLst>
            <a:rect l="l" t="t" r="r" b="b"/>
            <a:pathLst>
              <a:path w="6203950" h="3397250">
                <a:moveTo>
                  <a:pt x="0" y="0"/>
                </a:moveTo>
                <a:lnTo>
                  <a:pt x="0" y="3397250"/>
                </a:lnTo>
                <a:lnTo>
                  <a:pt x="6203950" y="3397250"/>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13" name="TextBox 112">
            <a:extLst>
              <a:ext uri="{FF2B5EF4-FFF2-40B4-BE49-F238E27FC236}">
                <a16:creationId xmlns:a16="http://schemas.microsoft.com/office/drawing/2014/main" id="{249B84E5-4166-4486-9638-181F21E90B50}"/>
              </a:ext>
            </a:extLst>
          </p:cNvPr>
          <p:cNvSpPr txBox="1"/>
          <p:nvPr/>
        </p:nvSpPr>
        <p:spPr bwMode="auto">
          <a:xfrm>
            <a:off x="7336349" y="5004615"/>
            <a:ext cx="27613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Duration of Response (Mo)</a:t>
            </a:r>
          </a:p>
        </p:txBody>
      </p:sp>
      <p:grpSp>
        <p:nvGrpSpPr>
          <p:cNvPr id="115" name="Group 114">
            <a:extLst>
              <a:ext uri="{FF2B5EF4-FFF2-40B4-BE49-F238E27FC236}">
                <a16:creationId xmlns:a16="http://schemas.microsoft.com/office/drawing/2014/main" id="{3D8BBC3A-053E-4727-9EB0-BF77EBC34C9B}"/>
              </a:ext>
            </a:extLst>
          </p:cNvPr>
          <p:cNvGrpSpPr/>
          <p:nvPr/>
        </p:nvGrpSpPr>
        <p:grpSpPr>
          <a:xfrm rot="5400000">
            <a:off x="10901526" y="4284560"/>
            <a:ext cx="105818" cy="1034386"/>
            <a:chOff x="1185518" y="3234507"/>
            <a:chExt cx="423083" cy="2533765"/>
          </a:xfrm>
        </p:grpSpPr>
        <p:cxnSp>
          <p:nvCxnSpPr>
            <p:cNvPr id="125" name="Straight Connector 124">
              <a:extLst>
                <a:ext uri="{FF2B5EF4-FFF2-40B4-BE49-F238E27FC236}">
                  <a16:creationId xmlns:a16="http://schemas.microsoft.com/office/drawing/2014/main" id="{C335003D-766D-488F-9C53-EF358D4E7DCB}"/>
                </a:ext>
              </a:extLst>
            </p:cNvPr>
            <p:cNvCxnSpPr>
              <a:cxnSpLocks/>
            </p:cNvCxnSpPr>
            <p:nvPr/>
          </p:nvCxnSpPr>
          <p:spPr bwMode="auto">
            <a:xfrm>
              <a:off x="1185518" y="3234507"/>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DD5E23C9-855E-47E7-A26E-E10F1CA44589}"/>
                </a:ext>
              </a:extLst>
            </p:cNvPr>
            <p:cNvCxnSpPr>
              <a:cxnSpLocks/>
            </p:cNvCxnSpPr>
            <p:nvPr/>
          </p:nvCxnSpPr>
          <p:spPr bwMode="auto">
            <a:xfrm>
              <a:off x="1185518" y="407633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58750DB6-7FC9-47C2-9D6E-A229A4B68A27}"/>
                </a:ext>
              </a:extLst>
            </p:cNvPr>
            <p:cNvCxnSpPr>
              <a:cxnSpLocks/>
            </p:cNvCxnSpPr>
            <p:nvPr/>
          </p:nvCxnSpPr>
          <p:spPr bwMode="auto">
            <a:xfrm>
              <a:off x="1185518" y="4919552"/>
              <a:ext cx="423083" cy="0"/>
            </a:xfrm>
            <a:prstGeom prst="line">
              <a:avLst/>
            </a:prstGeom>
            <a:noFill/>
            <a:ln w="28575" cap="flat" cmpd="sng" algn="ctr">
              <a:solidFill>
                <a:schemeClr val="bg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E3F1F7D0-5E18-4C07-AE94-E8A33373614E}"/>
                </a:ext>
              </a:extLst>
            </p:cNvPr>
            <p:cNvCxnSpPr>
              <a:cxnSpLocks/>
            </p:cNvCxnSpPr>
            <p:nvPr/>
          </p:nvCxnSpPr>
          <p:spPr bwMode="auto">
            <a:xfrm>
              <a:off x="1185518" y="5768272"/>
              <a:ext cx="423083" cy="0"/>
            </a:xfrm>
            <a:prstGeom prst="line">
              <a:avLst/>
            </a:prstGeom>
            <a:noFill/>
            <a:ln w="28575" cap="flat" cmpd="sng" algn="ctr">
              <a:solidFill>
                <a:schemeClr val="bg1"/>
              </a:solidFill>
              <a:prstDash val="solid"/>
              <a:round/>
              <a:headEnd type="none" w="med" len="med"/>
              <a:tailEnd type="none" w="med" len="med"/>
            </a:ln>
            <a:effectLst/>
          </p:spPr>
        </p:cxnSp>
      </p:grpSp>
      <p:grpSp>
        <p:nvGrpSpPr>
          <p:cNvPr id="153" name="Group 152">
            <a:extLst>
              <a:ext uri="{FF2B5EF4-FFF2-40B4-BE49-F238E27FC236}">
                <a16:creationId xmlns:a16="http://schemas.microsoft.com/office/drawing/2014/main" id="{5F45DD29-3F70-4139-BC26-E968B75F38F1}"/>
              </a:ext>
            </a:extLst>
          </p:cNvPr>
          <p:cNvGrpSpPr/>
          <p:nvPr/>
        </p:nvGrpSpPr>
        <p:grpSpPr>
          <a:xfrm>
            <a:off x="5750941" y="5480721"/>
            <a:ext cx="5946415" cy="523220"/>
            <a:chOff x="5234125" y="5814672"/>
            <a:chExt cx="8528563" cy="523220"/>
          </a:xfrm>
        </p:grpSpPr>
        <p:sp>
          <p:nvSpPr>
            <p:cNvPr id="154" name="TextBox 153">
              <a:extLst>
                <a:ext uri="{FF2B5EF4-FFF2-40B4-BE49-F238E27FC236}">
                  <a16:creationId xmlns:a16="http://schemas.microsoft.com/office/drawing/2014/main" id="{4A52C25A-460F-43B2-81F3-A626A7CEF167}"/>
                </a:ext>
              </a:extLst>
            </p:cNvPr>
            <p:cNvSpPr txBox="1"/>
            <p:nvPr/>
          </p:nvSpPr>
          <p:spPr bwMode="auto">
            <a:xfrm>
              <a:off x="5234125" y="5814672"/>
              <a:ext cx="5522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55" name="TextBox 154">
              <a:extLst>
                <a:ext uri="{FF2B5EF4-FFF2-40B4-BE49-F238E27FC236}">
                  <a16:creationId xmlns:a16="http://schemas.microsoft.com/office/drawing/2014/main" id="{2A0DFCDD-196B-4B01-B671-A550FFEF345A}"/>
                </a:ext>
              </a:extLst>
            </p:cNvPr>
            <p:cNvSpPr txBox="1"/>
            <p:nvPr/>
          </p:nvSpPr>
          <p:spPr bwMode="auto">
            <a:xfrm>
              <a:off x="5728548" y="5814672"/>
              <a:ext cx="5522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56" name="TextBox 155">
              <a:extLst>
                <a:ext uri="{FF2B5EF4-FFF2-40B4-BE49-F238E27FC236}">
                  <a16:creationId xmlns:a16="http://schemas.microsoft.com/office/drawing/2014/main" id="{115BF46F-3C89-4102-B54B-4EDFE5B2565B}"/>
                </a:ext>
              </a:extLst>
            </p:cNvPr>
            <p:cNvSpPr txBox="1"/>
            <p:nvPr/>
          </p:nvSpPr>
          <p:spPr bwMode="auto">
            <a:xfrm>
              <a:off x="6222971" y="5814672"/>
              <a:ext cx="5522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57" name="TextBox 156">
              <a:extLst>
                <a:ext uri="{FF2B5EF4-FFF2-40B4-BE49-F238E27FC236}">
                  <a16:creationId xmlns:a16="http://schemas.microsoft.com/office/drawing/2014/main" id="{D0C58214-4844-4311-9C95-966A45080593}"/>
                </a:ext>
              </a:extLst>
            </p:cNvPr>
            <p:cNvSpPr txBox="1"/>
            <p:nvPr/>
          </p:nvSpPr>
          <p:spPr bwMode="auto">
            <a:xfrm>
              <a:off x="6721913" y="5814672"/>
              <a:ext cx="5522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158" name="TextBox 157">
              <a:extLst>
                <a:ext uri="{FF2B5EF4-FFF2-40B4-BE49-F238E27FC236}">
                  <a16:creationId xmlns:a16="http://schemas.microsoft.com/office/drawing/2014/main" id="{412FC2F4-E6DB-4CE6-96EE-47B18EC2C406}"/>
                </a:ext>
              </a:extLst>
            </p:cNvPr>
            <p:cNvSpPr txBox="1"/>
            <p:nvPr/>
          </p:nvSpPr>
          <p:spPr bwMode="auto">
            <a:xfrm>
              <a:off x="7206934" y="5814672"/>
              <a:ext cx="5522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159" name="TextBox 158">
              <a:extLst>
                <a:ext uri="{FF2B5EF4-FFF2-40B4-BE49-F238E27FC236}">
                  <a16:creationId xmlns:a16="http://schemas.microsoft.com/office/drawing/2014/main" id="{CD895582-FB94-4AA6-85B7-4B6F1A0DCC1E}"/>
                </a:ext>
              </a:extLst>
            </p:cNvPr>
            <p:cNvSpPr txBox="1"/>
            <p:nvPr/>
          </p:nvSpPr>
          <p:spPr bwMode="auto">
            <a:xfrm>
              <a:off x="7701782" y="5814672"/>
              <a:ext cx="5522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160" name="TextBox 159">
              <a:extLst>
                <a:ext uri="{FF2B5EF4-FFF2-40B4-BE49-F238E27FC236}">
                  <a16:creationId xmlns:a16="http://schemas.microsoft.com/office/drawing/2014/main" id="{1F33DC47-0392-497E-AE19-978DB608D765}"/>
                </a:ext>
              </a:extLst>
            </p:cNvPr>
            <p:cNvSpPr txBox="1"/>
            <p:nvPr/>
          </p:nvSpPr>
          <p:spPr bwMode="auto">
            <a:xfrm>
              <a:off x="8201538" y="5814672"/>
              <a:ext cx="5522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161" name="TextBox 160">
              <a:extLst>
                <a:ext uri="{FF2B5EF4-FFF2-40B4-BE49-F238E27FC236}">
                  <a16:creationId xmlns:a16="http://schemas.microsoft.com/office/drawing/2014/main" id="{A6E12BDB-8212-4040-867E-5EAAD05830F2}"/>
                </a:ext>
              </a:extLst>
            </p:cNvPr>
            <p:cNvSpPr txBox="1"/>
            <p:nvPr/>
          </p:nvSpPr>
          <p:spPr bwMode="auto">
            <a:xfrm>
              <a:off x="8633474" y="5814672"/>
              <a:ext cx="6832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162" name="TextBox 161">
              <a:extLst>
                <a:ext uri="{FF2B5EF4-FFF2-40B4-BE49-F238E27FC236}">
                  <a16:creationId xmlns:a16="http://schemas.microsoft.com/office/drawing/2014/main" id="{02D35E48-041F-405B-A69B-0D3BA92C00E4}"/>
                </a:ext>
              </a:extLst>
            </p:cNvPr>
            <p:cNvSpPr txBox="1"/>
            <p:nvPr/>
          </p:nvSpPr>
          <p:spPr bwMode="auto">
            <a:xfrm>
              <a:off x="9129471" y="5814672"/>
              <a:ext cx="6832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163" name="TextBox 162">
              <a:extLst>
                <a:ext uri="{FF2B5EF4-FFF2-40B4-BE49-F238E27FC236}">
                  <a16:creationId xmlns:a16="http://schemas.microsoft.com/office/drawing/2014/main" id="{54D49269-5F26-40DA-BCD4-4BF360AE9B53}"/>
                </a:ext>
              </a:extLst>
            </p:cNvPr>
            <p:cNvSpPr txBox="1"/>
            <p:nvPr/>
          </p:nvSpPr>
          <p:spPr bwMode="auto">
            <a:xfrm>
              <a:off x="9625467" y="5814672"/>
              <a:ext cx="6832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164" name="TextBox 163">
              <a:extLst>
                <a:ext uri="{FF2B5EF4-FFF2-40B4-BE49-F238E27FC236}">
                  <a16:creationId xmlns:a16="http://schemas.microsoft.com/office/drawing/2014/main" id="{0C85E4F5-9825-4CA4-B451-C0D792871B7A}"/>
                </a:ext>
              </a:extLst>
            </p:cNvPr>
            <p:cNvSpPr txBox="1"/>
            <p:nvPr/>
          </p:nvSpPr>
          <p:spPr bwMode="auto">
            <a:xfrm>
              <a:off x="10123809" y="5814672"/>
              <a:ext cx="6832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165" name="TextBox 164">
              <a:extLst>
                <a:ext uri="{FF2B5EF4-FFF2-40B4-BE49-F238E27FC236}">
                  <a16:creationId xmlns:a16="http://schemas.microsoft.com/office/drawing/2014/main" id="{66C167A1-9465-4F0B-8F08-A54136918403}"/>
                </a:ext>
              </a:extLst>
            </p:cNvPr>
            <p:cNvSpPr txBox="1"/>
            <p:nvPr/>
          </p:nvSpPr>
          <p:spPr bwMode="auto">
            <a:xfrm>
              <a:off x="10621269" y="5814672"/>
              <a:ext cx="6832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166" name="TextBox 165">
              <a:extLst>
                <a:ext uri="{FF2B5EF4-FFF2-40B4-BE49-F238E27FC236}">
                  <a16:creationId xmlns:a16="http://schemas.microsoft.com/office/drawing/2014/main" id="{D63EA4F1-056D-41C9-94D8-ACF6D32C8583}"/>
                </a:ext>
              </a:extLst>
            </p:cNvPr>
            <p:cNvSpPr txBox="1"/>
            <p:nvPr/>
          </p:nvSpPr>
          <p:spPr bwMode="auto">
            <a:xfrm>
              <a:off x="11115393" y="5814672"/>
              <a:ext cx="6832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a:t>
              </a:r>
            </a:p>
          </p:txBody>
        </p:sp>
        <p:sp>
          <p:nvSpPr>
            <p:cNvPr id="167" name="TextBox 166">
              <a:extLst>
                <a:ext uri="{FF2B5EF4-FFF2-40B4-BE49-F238E27FC236}">
                  <a16:creationId xmlns:a16="http://schemas.microsoft.com/office/drawing/2014/main" id="{65332381-3FDB-4724-9597-97ECAA6788FB}"/>
                </a:ext>
              </a:extLst>
            </p:cNvPr>
            <p:cNvSpPr txBox="1"/>
            <p:nvPr/>
          </p:nvSpPr>
          <p:spPr bwMode="auto">
            <a:xfrm>
              <a:off x="11593507" y="5814672"/>
              <a:ext cx="6832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168" name="TextBox 167">
              <a:extLst>
                <a:ext uri="{FF2B5EF4-FFF2-40B4-BE49-F238E27FC236}">
                  <a16:creationId xmlns:a16="http://schemas.microsoft.com/office/drawing/2014/main" id="{02FB5984-31D9-449D-9677-ED6FC6795BD1}"/>
                </a:ext>
              </a:extLst>
            </p:cNvPr>
            <p:cNvSpPr txBox="1"/>
            <p:nvPr/>
          </p:nvSpPr>
          <p:spPr bwMode="auto">
            <a:xfrm>
              <a:off x="12085416" y="5814672"/>
              <a:ext cx="6832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169" name="TextBox 168">
              <a:extLst>
                <a:ext uri="{FF2B5EF4-FFF2-40B4-BE49-F238E27FC236}">
                  <a16:creationId xmlns:a16="http://schemas.microsoft.com/office/drawing/2014/main" id="{C3FC6840-0D3F-4C66-98FF-F742FCE3457B}"/>
                </a:ext>
              </a:extLst>
            </p:cNvPr>
            <p:cNvSpPr txBox="1"/>
            <p:nvPr/>
          </p:nvSpPr>
          <p:spPr bwMode="auto">
            <a:xfrm>
              <a:off x="12605705" y="5814672"/>
              <a:ext cx="6832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170" name="TextBox 169">
              <a:extLst>
                <a:ext uri="{FF2B5EF4-FFF2-40B4-BE49-F238E27FC236}">
                  <a16:creationId xmlns:a16="http://schemas.microsoft.com/office/drawing/2014/main" id="{70023C25-B1F2-4F07-9D4F-EFB378AE1D42}"/>
                </a:ext>
              </a:extLst>
            </p:cNvPr>
            <p:cNvSpPr txBox="1"/>
            <p:nvPr/>
          </p:nvSpPr>
          <p:spPr bwMode="auto">
            <a:xfrm>
              <a:off x="13079401" y="5814672"/>
              <a:ext cx="6832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grpSp>
      <p:sp>
        <p:nvSpPr>
          <p:cNvPr id="171" name="TextBox 170">
            <a:extLst>
              <a:ext uri="{FF2B5EF4-FFF2-40B4-BE49-F238E27FC236}">
                <a16:creationId xmlns:a16="http://schemas.microsoft.com/office/drawing/2014/main" id="{B2F55960-55FE-43C0-B30A-DE9E48C20EF3}"/>
              </a:ext>
            </a:extLst>
          </p:cNvPr>
          <p:cNvSpPr txBox="1"/>
          <p:nvPr/>
        </p:nvSpPr>
        <p:spPr bwMode="auto">
          <a:xfrm>
            <a:off x="4840157" y="5312845"/>
            <a:ext cx="30135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 (Number Of Events)</a:t>
            </a:r>
          </a:p>
        </p:txBody>
      </p:sp>
      <p:sp>
        <p:nvSpPr>
          <p:cNvPr id="172" name="TextBox 171">
            <a:extLst>
              <a:ext uri="{FF2B5EF4-FFF2-40B4-BE49-F238E27FC236}">
                <a16:creationId xmlns:a16="http://schemas.microsoft.com/office/drawing/2014/main" id="{61BD7C40-4CF5-46D8-8DBD-30210B24C8D8}"/>
              </a:ext>
            </a:extLst>
          </p:cNvPr>
          <p:cNvSpPr txBox="1"/>
          <p:nvPr/>
        </p:nvSpPr>
        <p:spPr bwMode="auto">
          <a:xfrm>
            <a:off x="5750941" y="3337634"/>
            <a:ext cx="1355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 probability</a:t>
            </a:r>
          </a:p>
        </p:txBody>
      </p:sp>
      <p:sp>
        <p:nvSpPr>
          <p:cNvPr id="6" name="Freeform: Shape 5">
            <a:extLst>
              <a:ext uri="{FF2B5EF4-FFF2-40B4-BE49-F238E27FC236}">
                <a16:creationId xmlns:a16="http://schemas.microsoft.com/office/drawing/2014/main" id="{74FBD1BF-8D78-437D-9E73-CB267571553E}"/>
              </a:ext>
            </a:extLst>
          </p:cNvPr>
          <p:cNvSpPr/>
          <p:nvPr/>
        </p:nvSpPr>
        <p:spPr bwMode="auto">
          <a:xfrm>
            <a:off x="5956487" y="1918533"/>
            <a:ext cx="5537200" cy="1739900"/>
          </a:xfrm>
          <a:custGeom>
            <a:avLst/>
            <a:gdLst>
              <a:gd name="connsiteX0" fmla="*/ 0 w 5537200"/>
              <a:gd name="connsiteY0" fmla="*/ 0 h 1739900"/>
              <a:gd name="connsiteX1" fmla="*/ 478367 w 5537200"/>
              <a:gd name="connsiteY1" fmla="*/ 0 h 1739900"/>
              <a:gd name="connsiteX2" fmla="*/ 478367 w 5537200"/>
              <a:gd name="connsiteY2" fmla="*/ 266700 h 1739900"/>
              <a:gd name="connsiteX3" fmla="*/ 719667 w 5537200"/>
              <a:gd name="connsiteY3" fmla="*/ 266700 h 1739900"/>
              <a:gd name="connsiteX4" fmla="*/ 719667 w 5537200"/>
              <a:gd name="connsiteY4" fmla="*/ 364067 h 1739900"/>
              <a:gd name="connsiteX5" fmla="*/ 732367 w 5537200"/>
              <a:gd name="connsiteY5" fmla="*/ 351367 h 1739900"/>
              <a:gd name="connsiteX6" fmla="*/ 732367 w 5537200"/>
              <a:gd name="connsiteY6" fmla="*/ 436033 h 1739900"/>
              <a:gd name="connsiteX7" fmla="*/ 1358900 w 5537200"/>
              <a:gd name="connsiteY7" fmla="*/ 436033 h 1739900"/>
              <a:gd name="connsiteX8" fmla="*/ 1358900 w 5537200"/>
              <a:gd name="connsiteY8" fmla="*/ 550333 h 1739900"/>
              <a:gd name="connsiteX9" fmla="*/ 1422400 w 5537200"/>
              <a:gd name="connsiteY9" fmla="*/ 550333 h 1739900"/>
              <a:gd name="connsiteX10" fmla="*/ 1422400 w 5537200"/>
              <a:gd name="connsiteY10" fmla="*/ 643467 h 1739900"/>
              <a:gd name="connsiteX11" fmla="*/ 1439334 w 5537200"/>
              <a:gd name="connsiteY11" fmla="*/ 643467 h 1739900"/>
              <a:gd name="connsiteX12" fmla="*/ 1439334 w 5537200"/>
              <a:gd name="connsiteY12" fmla="*/ 766233 h 1739900"/>
              <a:gd name="connsiteX13" fmla="*/ 1443567 w 5537200"/>
              <a:gd name="connsiteY13" fmla="*/ 766233 h 1739900"/>
              <a:gd name="connsiteX14" fmla="*/ 1443567 w 5537200"/>
              <a:gd name="connsiteY14" fmla="*/ 863600 h 1739900"/>
              <a:gd name="connsiteX15" fmla="*/ 2235200 w 5537200"/>
              <a:gd name="connsiteY15" fmla="*/ 863600 h 1739900"/>
              <a:gd name="connsiteX16" fmla="*/ 2235200 w 5537200"/>
              <a:gd name="connsiteY16" fmla="*/ 977900 h 1739900"/>
              <a:gd name="connsiteX17" fmla="*/ 2353734 w 5537200"/>
              <a:gd name="connsiteY17" fmla="*/ 977900 h 1739900"/>
              <a:gd name="connsiteX18" fmla="*/ 2353734 w 5537200"/>
              <a:gd name="connsiteY18" fmla="*/ 1092200 h 1739900"/>
              <a:gd name="connsiteX19" fmla="*/ 3526367 w 5537200"/>
              <a:gd name="connsiteY19" fmla="*/ 1092200 h 1739900"/>
              <a:gd name="connsiteX20" fmla="*/ 3526367 w 5537200"/>
              <a:gd name="connsiteY20" fmla="*/ 1240367 h 1739900"/>
              <a:gd name="connsiteX21" fmla="*/ 3797300 w 5537200"/>
              <a:gd name="connsiteY21" fmla="*/ 1240367 h 1739900"/>
              <a:gd name="connsiteX22" fmla="*/ 3797300 w 5537200"/>
              <a:gd name="connsiteY22" fmla="*/ 1388533 h 1739900"/>
              <a:gd name="connsiteX23" fmla="*/ 4284134 w 5537200"/>
              <a:gd name="connsiteY23" fmla="*/ 1388533 h 1739900"/>
              <a:gd name="connsiteX24" fmla="*/ 4284134 w 5537200"/>
              <a:gd name="connsiteY24" fmla="*/ 1549400 h 1739900"/>
              <a:gd name="connsiteX25" fmla="*/ 4495800 w 5537200"/>
              <a:gd name="connsiteY25" fmla="*/ 1549400 h 1739900"/>
              <a:gd name="connsiteX26" fmla="*/ 4495800 w 5537200"/>
              <a:gd name="connsiteY26" fmla="*/ 1739900 h 1739900"/>
              <a:gd name="connsiteX27" fmla="*/ 5537200 w 5537200"/>
              <a:gd name="connsiteY27" fmla="*/ 1739900 h 1739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537200" h="1739900">
                <a:moveTo>
                  <a:pt x="0" y="0"/>
                </a:moveTo>
                <a:lnTo>
                  <a:pt x="478367" y="0"/>
                </a:lnTo>
                <a:lnTo>
                  <a:pt x="478367" y="266700"/>
                </a:lnTo>
                <a:lnTo>
                  <a:pt x="719667" y="266700"/>
                </a:lnTo>
                <a:lnTo>
                  <a:pt x="719667" y="364067"/>
                </a:lnTo>
                <a:lnTo>
                  <a:pt x="732367" y="351367"/>
                </a:lnTo>
                <a:lnTo>
                  <a:pt x="732367" y="436033"/>
                </a:lnTo>
                <a:lnTo>
                  <a:pt x="1358900" y="436033"/>
                </a:lnTo>
                <a:lnTo>
                  <a:pt x="1358900" y="550333"/>
                </a:lnTo>
                <a:lnTo>
                  <a:pt x="1422400" y="550333"/>
                </a:lnTo>
                <a:lnTo>
                  <a:pt x="1422400" y="643467"/>
                </a:lnTo>
                <a:lnTo>
                  <a:pt x="1439334" y="643467"/>
                </a:lnTo>
                <a:lnTo>
                  <a:pt x="1439334" y="766233"/>
                </a:lnTo>
                <a:lnTo>
                  <a:pt x="1443567" y="766233"/>
                </a:lnTo>
                <a:lnTo>
                  <a:pt x="1443567" y="863600"/>
                </a:lnTo>
                <a:lnTo>
                  <a:pt x="2235200" y="863600"/>
                </a:lnTo>
                <a:lnTo>
                  <a:pt x="2235200" y="977900"/>
                </a:lnTo>
                <a:lnTo>
                  <a:pt x="2353734" y="977900"/>
                </a:lnTo>
                <a:lnTo>
                  <a:pt x="2353734" y="1092200"/>
                </a:lnTo>
                <a:lnTo>
                  <a:pt x="3526367" y="1092200"/>
                </a:lnTo>
                <a:lnTo>
                  <a:pt x="3526367" y="1240367"/>
                </a:lnTo>
                <a:lnTo>
                  <a:pt x="3797300" y="1240367"/>
                </a:lnTo>
                <a:lnTo>
                  <a:pt x="3797300" y="1388533"/>
                </a:lnTo>
                <a:lnTo>
                  <a:pt x="4284134" y="1388533"/>
                </a:lnTo>
                <a:lnTo>
                  <a:pt x="4284134" y="1549400"/>
                </a:lnTo>
                <a:lnTo>
                  <a:pt x="4495800" y="1549400"/>
                </a:lnTo>
                <a:lnTo>
                  <a:pt x="4495800" y="1739900"/>
                </a:lnTo>
                <a:lnTo>
                  <a:pt x="5537200" y="173990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cxnSp>
        <p:nvCxnSpPr>
          <p:cNvPr id="8" name="Straight Connector 7">
            <a:extLst>
              <a:ext uri="{FF2B5EF4-FFF2-40B4-BE49-F238E27FC236}">
                <a16:creationId xmlns:a16="http://schemas.microsoft.com/office/drawing/2014/main" id="{4B8BAC0F-7793-4C7F-BBC5-1CE91476CE50}"/>
              </a:ext>
            </a:extLst>
          </p:cNvPr>
          <p:cNvCxnSpPr/>
          <p:nvPr/>
        </p:nvCxnSpPr>
        <p:spPr bwMode="auto">
          <a:xfrm>
            <a:off x="6915084" y="2289462"/>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9A032051-882D-4CA4-9DBC-80FCDDF7E459}"/>
              </a:ext>
            </a:extLst>
          </p:cNvPr>
          <p:cNvCxnSpPr/>
          <p:nvPr/>
        </p:nvCxnSpPr>
        <p:spPr bwMode="auto">
          <a:xfrm>
            <a:off x="6428883" y="2137519"/>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506AB130-F833-4032-BACE-E2328DEBA372}"/>
              </a:ext>
            </a:extLst>
          </p:cNvPr>
          <p:cNvCxnSpPr>
            <a:cxnSpLocks/>
          </p:cNvCxnSpPr>
          <p:nvPr/>
        </p:nvCxnSpPr>
        <p:spPr bwMode="auto">
          <a:xfrm>
            <a:off x="7151843" y="2276654"/>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4612B42E-AAAF-4662-B7E5-8C39AB6989BD}"/>
              </a:ext>
            </a:extLst>
          </p:cNvPr>
          <p:cNvCxnSpPr>
            <a:cxnSpLocks/>
          </p:cNvCxnSpPr>
          <p:nvPr/>
        </p:nvCxnSpPr>
        <p:spPr bwMode="auto">
          <a:xfrm>
            <a:off x="7202461" y="2276654"/>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74C26AF1-B587-4C13-B857-AFDDEEE65408}"/>
              </a:ext>
            </a:extLst>
          </p:cNvPr>
          <p:cNvCxnSpPr/>
          <p:nvPr/>
        </p:nvCxnSpPr>
        <p:spPr bwMode="auto">
          <a:xfrm>
            <a:off x="8110038" y="2715866"/>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80917663-2EF3-4836-8A2A-7BF1C7C1A662}"/>
              </a:ext>
            </a:extLst>
          </p:cNvPr>
          <p:cNvCxnSpPr/>
          <p:nvPr/>
        </p:nvCxnSpPr>
        <p:spPr bwMode="auto">
          <a:xfrm>
            <a:off x="9037030" y="2934317"/>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14F6A7A7-0DC7-471C-BFD0-85270B510A59}"/>
              </a:ext>
            </a:extLst>
          </p:cNvPr>
          <p:cNvCxnSpPr/>
          <p:nvPr/>
        </p:nvCxnSpPr>
        <p:spPr bwMode="auto">
          <a:xfrm>
            <a:off x="9227530" y="2934317"/>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849A650A-464A-4620-824A-FDA3C207DB56}"/>
              </a:ext>
            </a:extLst>
          </p:cNvPr>
          <p:cNvCxnSpPr/>
          <p:nvPr/>
        </p:nvCxnSpPr>
        <p:spPr bwMode="auto">
          <a:xfrm>
            <a:off x="9269644" y="2934317"/>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A5BDA38A-86F7-4BC6-BBF1-41CA173D0571}"/>
              </a:ext>
            </a:extLst>
          </p:cNvPr>
          <p:cNvCxnSpPr/>
          <p:nvPr/>
        </p:nvCxnSpPr>
        <p:spPr bwMode="auto">
          <a:xfrm>
            <a:off x="9540788" y="3075400"/>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D448EE54-61BC-44F5-B7C5-E9C927F96717}"/>
              </a:ext>
            </a:extLst>
          </p:cNvPr>
          <p:cNvCxnSpPr/>
          <p:nvPr/>
        </p:nvCxnSpPr>
        <p:spPr bwMode="auto">
          <a:xfrm>
            <a:off x="9891867" y="3231467"/>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3442B07C-BD24-4F86-9B01-A14DB9D82983}"/>
              </a:ext>
            </a:extLst>
          </p:cNvPr>
          <p:cNvCxnSpPr/>
          <p:nvPr/>
        </p:nvCxnSpPr>
        <p:spPr bwMode="auto">
          <a:xfrm>
            <a:off x="10452554" y="3581948"/>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43591122-C397-4427-91F5-BE7174792D82}"/>
              </a:ext>
            </a:extLst>
          </p:cNvPr>
          <p:cNvCxnSpPr/>
          <p:nvPr/>
        </p:nvCxnSpPr>
        <p:spPr bwMode="auto">
          <a:xfrm>
            <a:off x="10705405" y="3581948"/>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92D936E7-2F6E-4456-8CB6-622C8D987551}"/>
              </a:ext>
            </a:extLst>
          </p:cNvPr>
          <p:cNvCxnSpPr/>
          <p:nvPr/>
        </p:nvCxnSpPr>
        <p:spPr bwMode="auto">
          <a:xfrm>
            <a:off x="10958642" y="3581948"/>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25A82FA1-ABE6-4AA8-A0B6-9C1BBE465AF8}"/>
              </a:ext>
            </a:extLst>
          </p:cNvPr>
          <p:cNvCxnSpPr/>
          <p:nvPr/>
        </p:nvCxnSpPr>
        <p:spPr bwMode="auto">
          <a:xfrm>
            <a:off x="11043309" y="3581948"/>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0241A4A0-1084-4D99-BD31-7C0FE46B0466}"/>
              </a:ext>
            </a:extLst>
          </p:cNvPr>
          <p:cNvCxnSpPr/>
          <p:nvPr/>
        </p:nvCxnSpPr>
        <p:spPr bwMode="auto">
          <a:xfrm>
            <a:off x="11438359" y="3581948"/>
            <a:ext cx="0" cy="151834"/>
          </a:xfrm>
          <a:prstGeom prst="line">
            <a:avLst/>
          </a:prstGeom>
          <a:noFill/>
          <a:ln w="28575"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4302A011-7A91-45F0-976A-117F17E62C58}"/>
              </a:ext>
            </a:extLst>
          </p:cNvPr>
          <p:cNvCxnSpPr>
            <a:cxnSpLocks/>
          </p:cNvCxnSpPr>
          <p:nvPr/>
        </p:nvCxnSpPr>
        <p:spPr bwMode="auto">
          <a:xfrm flipH="1">
            <a:off x="10388759" y="3657259"/>
            <a:ext cx="140250" cy="0"/>
          </a:xfrm>
          <a:prstGeom prst="line">
            <a:avLst/>
          </a:prstGeom>
          <a:noFill/>
          <a:ln w="28575"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89C88F80-F47B-4041-BE79-AC070CDDB08C}"/>
              </a:ext>
            </a:extLst>
          </p:cNvPr>
          <p:cNvCxnSpPr>
            <a:cxnSpLocks/>
          </p:cNvCxnSpPr>
          <p:nvPr/>
        </p:nvCxnSpPr>
        <p:spPr bwMode="auto">
          <a:xfrm flipH="1">
            <a:off x="6370274" y="2184058"/>
            <a:ext cx="140250" cy="0"/>
          </a:xfrm>
          <a:prstGeom prst="line">
            <a:avLst/>
          </a:prstGeom>
          <a:noFill/>
          <a:ln w="28575" cap="flat" cmpd="sng" algn="ctr">
            <a:solidFill>
              <a:schemeClr val="accent1"/>
            </a:solidFill>
            <a:prstDash val="solid"/>
            <a:round/>
            <a:headEnd type="none" w="med" len="med"/>
            <a:tailEnd type="none" w="med" len="med"/>
          </a:ln>
          <a:effectLst/>
        </p:spPr>
      </p:cxnSp>
      <p:sp>
        <p:nvSpPr>
          <p:cNvPr id="138" name="TextBox 137">
            <a:extLst>
              <a:ext uri="{FF2B5EF4-FFF2-40B4-BE49-F238E27FC236}">
                <a16:creationId xmlns:a16="http://schemas.microsoft.com/office/drawing/2014/main" id="{15F8B620-BE94-49DF-9514-1E1FEC815353}"/>
              </a:ext>
            </a:extLst>
          </p:cNvPr>
          <p:cNvSpPr txBox="1"/>
          <p:nvPr/>
        </p:nvSpPr>
        <p:spPr>
          <a:xfrm rot="16200000">
            <a:off x="-1133847" y="3653887"/>
            <a:ext cx="3465069"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1E2D3A"/>
                </a:solidFill>
                <a:effectLst/>
                <a:uLnTx/>
                <a:uFillTx/>
                <a:latin typeface="Calibri" panose="020F0502020204030204" pitchFamily="34" charset="0"/>
                <a:ea typeface="+mn-ea"/>
                <a:cs typeface="Calibri" panose="020F0502020204030204" pitchFamily="34" charset="0"/>
              </a:rPr>
              <a:t>Patients (%)</a:t>
            </a:r>
          </a:p>
        </p:txBody>
      </p:sp>
      <p:sp>
        <p:nvSpPr>
          <p:cNvPr id="3" name="TextBox 2">
            <a:extLst>
              <a:ext uri="{FF2B5EF4-FFF2-40B4-BE49-F238E27FC236}">
                <a16:creationId xmlns:a16="http://schemas.microsoft.com/office/drawing/2014/main" id="{DA55A40E-2B25-FA1B-AD25-BE7820D49017}"/>
              </a:ext>
            </a:extLst>
          </p:cNvPr>
          <p:cNvSpPr txBox="1"/>
          <p:nvPr/>
        </p:nvSpPr>
        <p:spPr bwMode="auto">
          <a:xfrm>
            <a:off x="9239319" y="1497181"/>
            <a:ext cx="15768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2400" b="1" dirty="0">
                <a:solidFill>
                  <a:schemeClr val="bg1"/>
                </a:solidFill>
                <a:latin typeface="Calibri" panose="020F0502020204030204" pitchFamily="34" charset="0"/>
              </a:rPr>
              <a:t>PFS 2.8 mo</a:t>
            </a:r>
          </a:p>
        </p:txBody>
      </p:sp>
      <p:sp>
        <p:nvSpPr>
          <p:cNvPr id="4" name="TextBox 3">
            <a:extLst>
              <a:ext uri="{FF2B5EF4-FFF2-40B4-BE49-F238E27FC236}">
                <a16:creationId xmlns:a16="http://schemas.microsoft.com/office/drawing/2014/main" id="{F96746FC-3A11-AE58-177E-D13E983075B2}"/>
              </a:ext>
            </a:extLst>
          </p:cNvPr>
          <p:cNvSpPr txBox="1"/>
          <p:nvPr/>
        </p:nvSpPr>
        <p:spPr bwMode="auto">
          <a:xfrm>
            <a:off x="4837000" y="5480721"/>
            <a:ext cx="10864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 or Better</a:t>
            </a:r>
          </a:p>
        </p:txBody>
      </p:sp>
      <p:sp>
        <p:nvSpPr>
          <p:cNvPr id="9" name="TextBox 8">
            <a:extLst>
              <a:ext uri="{FF2B5EF4-FFF2-40B4-BE49-F238E27FC236}">
                <a16:creationId xmlns:a16="http://schemas.microsoft.com/office/drawing/2014/main" id="{086E46DD-85DF-1FF7-CFF4-4A7D65B4A323}"/>
              </a:ext>
            </a:extLst>
          </p:cNvPr>
          <p:cNvSpPr txBox="1"/>
          <p:nvPr/>
        </p:nvSpPr>
        <p:spPr bwMode="auto">
          <a:xfrm>
            <a:off x="1879136" y="6076947"/>
            <a:ext cx="83310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ctr"/>
            <a:r>
              <a:rPr lang="en-US" sz="1400" b="0" i="1" dirty="0">
                <a:solidFill>
                  <a:schemeClr val="bg1"/>
                </a:solidFill>
              </a:rPr>
              <a:t>Belantamab mafodotin is currently in the process of withdrawal from the U.S. marketing authorization following a request from the FDA based on results from the phase III confirmatory trial</a:t>
            </a:r>
          </a:p>
        </p:txBody>
      </p:sp>
    </p:spTree>
    <p:extLst>
      <p:ext uri="{BB962C8B-B14F-4D97-AF65-F5344CB8AC3E}">
        <p14:creationId xmlns:p14="http://schemas.microsoft.com/office/powerpoint/2010/main" val="282962324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7">
            <a:extLst>
              <a:ext uri="{FF2B5EF4-FFF2-40B4-BE49-F238E27FC236}">
                <a16:creationId xmlns:a16="http://schemas.microsoft.com/office/drawing/2014/main" id="{92452416-256C-2AEA-23D3-8765C6D3A1CC}"/>
              </a:ext>
            </a:extLst>
          </p:cNvPr>
          <p:cNvSpPr txBox="1">
            <a:spLocks/>
          </p:cNvSpPr>
          <p:nvPr/>
        </p:nvSpPr>
        <p:spPr>
          <a:xfrm>
            <a:off x="497840" y="432540"/>
            <a:ext cx="11226800" cy="1044159"/>
          </a:xfrm>
          <a:prstGeom prst="rect">
            <a:avLst/>
          </a:prstGeom>
        </p:spPr>
        <p:txBody>
          <a:bodyPr vert="horz" lIns="0" tIns="0" rIns="0" bIns="0" rtlCol="0" anchor="b">
            <a:noAutofit/>
          </a:bodyPr>
          <a:lstStyle>
            <a:lvl1pPr algn="l" defTabSz="914400" rtl="0" eaLnBrk="1" latinLnBrk="0" hangingPunct="1">
              <a:lnSpc>
                <a:spcPct val="90000"/>
              </a:lnSpc>
              <a:spcBef>
                <a:spcPct val="0"/>
              </a:spcBef>
              <a:buNone/>
              <a:defRPr sz="28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2800" b="0" i="0" u="none" strike="noStrike" kern="1200" cap="none" spc="0" normalizeH="0" baseline="0" noProof="0" dirty="0">
              <a:ln>
                <a:noFill/>
              </a:ln>
              <a:solidFill>
                <a:srgbClr val="404040"/>
              </a:solidFill>
              <a:effectLst/>
              <a:uLnTx/>
              <a:uFillTx/>
              <a:latin typeface="Franklin Gothic Medium" panose="020B0603020102020204"/>
              <a:ea typeface="+mj-ea"/>
              <a:cs typeface="+mj-cs"/>
            </a:endParaRPr>
          </a:p>
        </p:txBody>
      </p:sp>
      <p:sp>
        <p:nvSpPr>
          <p:cNvPr id="21" name="Text Placeholder 8">
            <a:extLst>
              <a:ext uri="{FF2B5EF4-FFF2-40B4-BE49-F238E27FC236}">
                <a16:creationId xmlns:a16="http://schemas.microsoft.com/office/drawing/2014/main" id="{5D278B06-7762-2C42-EEA8-C9CA4B43F4ED}"/>
              </a:ext>
            </a:extLst>
          </p:cNvPr>
          <p:cNvSpPr txBox="1">
            <a:spLocks/>
          </p:cNvSpPr>
          <p:nvPr/>
        </p:nvSpPr>
        <p:spPr>
          <a:xfrm>
            <a:off x="497840" y="6194322"/>
            <a:ext cx="6909435" cy="583549"/>
          </a:xfrm>
          <a:prstGeom prst="rect">
            <a:avLst/>
          </a:prstGeom>
        </p:spPr>
        <p:txBody>
          <a:bodyPr vert="horz" lIns="91440" tIns="45720" rIns="91440" bIns="45720" rtlCol="0" anchor="b">
            <a:normAutofit/>
          </a:bodyPr>
          <a:lstStyle>
            <a:lvl1pPr marL="320040" indent="-320040" algn="l" defTabSz="914400" rtl="0" eaLnBrk="1" latinLnBrk="0" hangingPunct="1">
              <a:lnSpc>
                <a:spcPct val="100000"/>
              </a:lnSpc>
              <a:spcBef>
                <a:spcPts val="0"/>
              </a:spcBef>
              <a:spcAft>
                <a:spcPts val="0"/>
              </a:spcAft>
              <a:buClr>
                <a:schemeClr val="accent6"/>
              </a:buClr>
              <a:buSzPct val="85000"/>
              <a:buFont typeface="Wingdings" pitchFamily="2" charset="2"/>
              <a:buNone/>
              <a:defRPr sz="1000" kern="1200">
                <a:solidFill>
                  <a:schemeClr val="tx1"/>
                </a:solidFill>
                <a:latin typeface="+mn-lt"/>
                <a:ea typeface="+mn-ea"/>
                <a:cs typeface="+mn-cs"/>
              </a:defRPr>
            </a:lvl1pPr>
            <a:lvl2pPr marL="685800" indent="-320040" algn="l" defTabSz="914400" rtl="0" eaLnBrk="1" latinLnBrk="0" hangingPunct="1">
              <a:lnSpc>
                <a:spcPct val="100000"/>
              </a:lnSpc>
              <a:spcBef>
                <a:spcPts val="0"/>
              </a:spcBef>
              <a:spcAft>
                <a:spcPts val="300"/>
              </a:spcAft>
              <a:buClr>
                <a:schemeClr val="accent6"/>
              </a:buClr>
              <a:buFont typeface="System Font Regular"/>
              <a:buNone/>
              <a:defRPr sz="1000" kern="1200">
                <a:solidFill>
                  <a:schemeClr val="tx1"/>
                </a:solidFill>
                <a:latin typeface="+mn-lt"/>
                <a:ea typeface="+mn-ea"/>
                <a:cs typeface="+mn-cs"/>
              </a:defRPr>
            </a:lvl2pPr>
            <a:lvl3pPr marL="1143000" indent="-320040" algn="l" defTabSz="914400" rtl="0" eaLnBrk="1" latinLnBrk="0" hangingPunct="1">
              <a:lnSpc>
                <a:spcPct val="100000"/>
              </a:lnSpc>
              <a:spcBef>
                <a:spcPts val="0"/>
              </a:spcBef>
              <a:spcAft>
                <a:spcPts val="300"/>
              </a:spcAft>
              <a:buClr>
                <a:schemeClr val="accent6"/>
              </a:buClr>
              <a:buFont typeface="Arial" panose="020B0604020202020204" pitchFamily="34" charset="0"/>
              <a:buNone/>
              <a:defRPr sz="1000" kern="1200">
                <a:solidFill>
                  <a:schemeClr val="tx1"/>
                </a:solidFill>
                <a:latin typeface="+mn-lt"/>
                <a:ea typeface="+mn-ea"/>
                <a:cs typeface="+mn-cs"/>
              </a:defRPr>
            </a:lvl3pPr>
            <a:lvl4pPr marL="1600200" indent="-320040" algn="l" defTabSz="914400" rtl="0" eaLnBrk="1" latinLnBrk="0" hangingPunct="1">
              <a:lnSpc>
                <a:spcPct val="100000"/>
              </a:lnSpc>
              <a:spcBef>
                <a:spcPts val="0"/>
              </a:spcBef>
              <a:spcAft>
                <a:spcPts val="300"/>
              </a:spcAft>
              <a:buClr>
                <a:schemeClr val="accent6"/>
              </a:buClr>
              <a:buFont typeface="Wingdings" pitchFamily="2" charset="2"/>
              <a:buNone/>
              <a:defRPr sz="1000" kern="1200">
                <a:solidFill>
                  <a:schemeClr val="tx1"/>
                </a:solidFill>
                <a:latin typeface="+mn-lt"/>
                <a:ea typeface="+mn-ea"/>
                <a:cs typeface="+mn-cs"/>
              </a:defRPr>
            </a:lvl4pPr>
            <a:lvl5pPr marL="2057400" indent="-320040" algn="l" defTabSz="914400" rtl="0" eaLnBrk="1" latinLnBrk="0" hangingPunct="1">
              <a:lnSpc>
                <a:spcPct val="100000"/>
              </a:lnSpc>
              <a:spcBef>
                <a:spcPts val="300"/>
              </a:spcBef>
              <a:buClr>
                <a:schemeClr val="accent6"/>
              </a:buClr>
              <a:buFont typeface="Monaco" pitchFamily="2" charset="77"/>
              <a:buNone/>
              <a:defRPr sz="1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191B6"/>
              </a:buClr>
              <a:buSzPct val="85000"/>
              <a:buFont typeface="Wingdings" pitchFamily="2" charset="2"/>
              <a:buNone/>
              <a:tabLst/>
              <a:defRPr/>
            </a:pPr>
            <a:endParaRPr kumimoji="0" lang="en-US" sz="1000" b="0" i="0" u="none" strike="noStrike" kern="1200" cap="none" spc="0" normalizeH="0" baseline="0" noProof="0" dirty="0">
              <a:ln>
                <a:noFill/>
              </a:ln>
              <a:solidFill>
                <a:srgbClr val="404040"/>
              </a:solidFill>
              <a:effectLst/>
              <a:uLnTx/>
              <a:uFillTx/>
              <a:latin typeface="Franklin Gothic Book" panose="020B0503020102020204"/>
              <a:ea typeface="+mn-ea"/>
              <a:cs typeface="+mn-cs"/>
            </a:endParaRPr>
          </a:p>
        </p:txBody>
      </p:sp>
      <p:sp>
        <p:nvSpPr>
          <p:cNvPr id="22" name="Rectangle 21">
            <a:extLst>
              <a:ext uri="{FF2B5EF4-FFF2-40B4-BE49-F238E27FC236}">
                <a16:creationId xmlns:a16="http://schemas.microsoft.com/office/drawing/2014/main" id="{4EEE9AF7-8AC7-1E41-BA05-534BC53EF9DD}"/>
              </a:ext>
            </a:extLst>
          </p:cNvPr>
          <p:cNvSpPr/>
          <p:nvPr/>
        </p:nvSpPr>
        <p:spPr>
          <a:xfrm>
            <a:off x="5443296" y="5327841"/>
            <a:ext cx="6411809" cy="760718"/>
          </a:xfrm>
          <a:prstGeom prst="rect">
            <a:avLst/>
          </a:prstGeom>
          <a:noFill/>
          <a:ln w="12700" cap="flat" cmpd="sng" algn="ctr">
            <a:noFill/>
            <a:prstDash val="solid"/>
            <a:miter lim="800000"/>
          </a:ln>
          <a:effectLst/>
        </p:spPr>
        <p:txBody>
          <a:bodyPr rtlCol="0" anchor="ct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Primary endpoint</a:t>
            </a:r>
            <a:r>
              <a:rPr kumimoji="0" lang="en-US"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ORR</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Secondary endpoints</a:t>
            </a:r>
            <a:r>
              <a:rPr kumimoji="0" lang="en-US"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CRR (key), safety, DoR, PFS, OS, PK, </a:t>
            </a:r>
            <a:br>
              <a:rPr kumimoji="0" lang="en-US"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MRD, QoL, HEOR</a:t>
            </a:r>
          </a:p>
        </p:txBody>
      </p:sp>
      <p:sp>
        <p:nvSpPr>
          <p:cNvPr id="23" name="TextBox 22">
            <a:extLst>
              <a:ext uri="{FF2B5EF4-FFF2-40B4-BE49-F238E27FC236}">
                <a16:creationId xmlns:a16="http://schemas.microsoft.com/office/drawing/2014/main" id="{F750178A-EA1A-E0F1-BEA3-B082E8B00C79}"/>
              </a:ext>
            </a:extLst>
          </p:cNvPr>
          <p:cNvSpPr txBox="1"/>
          <p:nvPr/>
        </p:nvSpPr>
        <p:spPr>
          <a:xfrm>
            <a:off x="728673" y="2212922"/>
            <a:ext cx="4421078" cy="867930"/>
          </a:xfrm>
          <a:prstGeom prst="roundRect">
            <a:avLst>
              <a:gd name="adj" fmla="val 0"/>
            </a:avLst>
          </a:prstGeom>
          <a:noFill/>
          <a:ln w="12700" cap="flat" cmpd="sng" algn="ctr">
            <a:noFill/>
            <a:prstDash val="solid"/>
            <a:miter lim="800000"/>
          </a:ln>
          <a:effectLst/>
        </p:spPr>
        <p:txBody>
          <a:bodyPr wrap="square" rtlCol="0">
            <a:spAutoFit/>
          </a:bodyPr>
          <a:lstStyle/>
          <a:p>
            <a:pPr marR="0" lvl="0" algn="ctr" defTabSz="914400" rtl="0" eaLnBrk="1" fontAlgn="auto" latinLnBrk="0" hangingPunct="1">
              <a:lnSpc>
                <a:spcPct val="90000"/>
              </a:lnSpc>
              <a:spcBef>
                <a:spcPts val="0"/>
              </a:spcBef>
              <a:spcAft>
                <a:spcPts val="0"/>
              </a:spcAft>
              <a:buClrTx/>
              <a:buSzTx/>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Key Eligibility Criteria</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a:p>
            <a:pPr marL="0" marR="0" lvl="1" algn="ctr" defTabSz="685800" rtl="0" eaLnBrk="1" fontAlgn="auto" latinLnBrk="0" hangingPunct="1">
              <a:lnSpc>
                <a:spcPct val="90000"/>
              </a:lnSpc>
              <a:spcBef>
                <a:spcPts val="0"/>
              </a:spcBef>
              <a:spcAft>
                <a:spcPts val="0"/>
              </a:spcAft>
              <a:buSzPct val="85000"/>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 or more prior lines of antimyeloma therapy;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refractory to PI and IMiD and anti-CD38 antibody;</a:t>
            </a:r>
            <a:r>
              <a:rPr lang="en-US" sz="1400" b="0" dirty="0">
                <a:solidFill>
                  <a:srgbClr val="000000"/>
                </a:solidFill>
                <a:latin typeface="Calibri" panose="020F0502020204030204" pitchFamily="34" charset="0"/>
                <a:cs typeface="Calibri" panose="020F0502020204030204" pitchFamily="34" charset="0"/>
              </a:rPr>
              <a:t> </a:t>
            </a:r>
            <a:br>
              <a:rPr lang="en-US" sz="1400" b="0" dirty="0">
                <a:solidFill>
                  <a:srgbClr val="000000"/>
                </a:solidFill>
                <a:latin typeface="Calibri" panose="020F0502020204030204" pitchFamily="34" charset="0"/>
                <a:cs typeface="Calibri" panose="020F0502020204030204" pitchFamily="34" charset="0"/>
              </a:rPr>
            </a:br>
            <a:r>
              <a:rPr lang="en-US" sz="1400" b="0" dirty="0">
                <a:solidFill>
                  <a:srgbClr val="000000"/>
                </a:solidFill>
                <a:latin typeface="Calibri" panose="020F0502020204030204" pitchFamily="34" charset="0"/>
                <a:cs typeface="Calibri" panose="020F0502020204030204" pitchFamily="34" charset="0"/>
              </a:rPr>
              <a:t>p</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rior anti-BCMA therapy excluded </a:t>
            </a:r>
          </a:p>
        </p:txBody>
      </p:sp>
      <p:graphicFrame>
        <p:nvGraphicFramePr>
          <p:cNvPr id="24" name="Content Placeholder 27">
            <a:extLst>
              <a:ext uri="{FF2B5EF4-FFF2-40B4-BE49-F238E27FC236}">
                <a16:creationId xmlns:a16="http://schemas.microsoft.com/office/drawing/2014/main" id="{88E7F2E3-F1E8-1486-29D9-47DADD170884}"/>
              </a:ext>
            </a:extLst>
          </p:cNvPr>
          <p:cNvGraphicFramePr>
            <a:graphicFrameLocks/>
          </p:cNvGraphicFramePr>
          <p:nvPr>
            <p:extLst>
              <p:ext uri="{D42A27DB-BD31-4B8C-83A1-F6EECF244321}">
                <p14:modId xmlns:p14="http://schemas.microsoft.com/office/powerpoint/2010/main" val="3358342664"/>
              </p:ext>
            </p:extLst>
          </p:nvPr>
        </p:nvGraphicFramePr>
        <p:xfrm>
          <a:off x="5443296" y="1612635"/>
          <a:ext cx="6315318" cy="3575886"/>
        </p:xfrm>
        <a:graphic>
          <a:graphicData uri="http://schemas.openxmlformats.org/drawingml/2006/table">
            <a:tbl>
              <a:tblPr firstRow="1" bandRow="1">
                <a:tableStyleId>{69012ECD-51FC-41F1-AA8D-1B2483CD663E}</a:tableStyleId>
              </a:tblPr>
              <a:tblGrid>
                <a:gridCol w="4571171">
                  <a:extLst>
                    <a:ext uri="{9D8B030D-6E8A-4147-A177-3AD203B41FA5}">
                      <a16:colId xmlns:a16="http://schemas.microsoft.com/office/drawing/2014/main" val="20000"/>
                    </a:ext>
                  </a:extLst>
                </a:gridCol>
                <a:gridCol w="1744147">
                  <a:extLst>
                    <a:ext uri="{9D8B030D-6E8A-4147-A177-3AD203B41FA5}">
                      <a16:colId xmlns:a16="http://schemas.microsoft.com/office/drawing/2014/main" val="1851625561"/>
                    </a:ext>
                  </a:extLst>
                </a:gridCol>
              </a:tblGrid>
              <a:tr h="200618">
                <a:tc>
                  <a:txBody>
                    <a:bodyPr/>
                    <a:lstStyle/>
                    <a:p>
                      <a:pPr marL="9525" marR="0" lvl="0" indent="0" algn="l" defTabSz="457200" rtl="0" eaLnBrk="1" fontAlgn="auto" latinLnBrk="0" hangingPunct="1">
                        <a:lnSpc>
                          <a:spcPct val="100000"/>
                        </a:lnSpc>
                        <a:spcBef>
                          <a:spcPts val="0"/>
                        </a:spcBef>
                        <a:spcAft>
                          <a:spcPts val="0"/>
                        </a:spcAft>
                        <a:buClrTx/>
                        <a:buSzTx/>
                        <a:buFontTx/>
                        <a:buNone/>
                        <a:tabLst/>
                        <a:defRPr/>
                      </a:pPr>
                      <a:r>
                        <a:rPr lang="en-US" sz="1800" dirty="0">
                          <a:solidFill>
                            <a:schemeClr val="tx1"/>
                          </a:solidFill>
                          <a:latin typeface="Calibri" panose="020F0502020204030204" pitchFamily="34" charset="0"/>
                          <a:cs typeface="Calibri" panose="020F0502020204030204" pitchFamily="34" charset="0"/>
                        </a:rPr>
                        <a:t>Patient Characteristics</a:t>
                      </a:r>
                    </a:p>
                  </a:txBody>
                  <a:tcPr marL="144000" marR="24384" marT="18288" marB="18288"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a:txBody>
                    <a:bodyPr/>
                    <a:lstStyle/>
                    <a:p>
                      <a:pPr algn="ctr"/>
                      <a:r>
                        <a:rPr lang="en-US" sz="1800" dirty="0">
                          <a:solidFill>
                            <a:schemeClr val="tx1"/>
                          </a:solidFill>
                          <a:latin typeface="Calibri" panose="020F0502020204030204" pitchFamily="34" charset="0"/>
                          <a:cs typeface="Calibri" panose="020F0502020204030204" pitchFamily="34" charset="0"/>
                        </a:rPr>
                        <a:t>(N = 128)</a:t>
                      </a:r>
                      <a:endParaRPr lang="en-US" sz="1800" b="1" dirty="0">
                        <a:solidFill>
                          <a:schemeClr val="tx1"/>
                        </a:solidFill>
                        <a:latin typeface="Calibri" panose="020F0502020204030204" pitchFamily="34" charset="0"/>
                        <a:cs typeface="Calibri" panose="020F0502020204030204" pitchFamily="34" charset="0"/>
                      </a:endParaRPr>
                    </a:p>
                  </a:txBody>
                  <a:tcPr marL="24384" marR="24384" marT="18288" marB="18288"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049926723"/>
                  </a:ext>
                </a:extLst>
              </a:tr>
              <a:tr h="185939">
                <a:tc>
                  <a:txBody>
                    <a:bodyPr/>
                    <a:lstStyle/>
                    <a:p>
                      <a:r>
                        <a:rPr lang="en-US" sz="1800" b="0" dirty="0">
                          <a:solidFill>
                            <a:schemeClr val="bg1"/>
                          </a:solidFill>
                          <a:latin typeface="Calibri" panose="020F0502020204030204" pitchFamily="34" charset="0"/>
                          <a:cs typeface="Calibri" panose="020F0502020204030204" pitchFamily="34" charset="0"/>
                        </a:rPr>
                        <a:t>Median age, yr (range)</a:t>
                      </a:r>
                    </a:p>
                  </a:txBody>
                  <a:tcPr marL="144000" marR="18288" marT="9144" marB="9144" anchor="ctr">
                    <a:lnL w="9525" cap="flat" cmpd="sng" algn="ctr">
                      <a:noFill/>
                      <a:prstDash val="solid"/>
                    </a:lnL>
                    <a:lnR w="6350" cap="flat" cmpd="sng" algn="ctr">
                      <a:noFill/>
                      <a:prstDash val="solid"/>
                      <a:round/>
                      <a:headEnd type="none" w="med" len="med"/>
                      <a:tailEnd type="none" w="med" len="med"/>
                    </a:lnR>
                    <a:lnT w="9525" cap="flat" cmpd="sng" algn="ctr">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61 (33-78)</a:t>
                      </a:r>
                    </a:p>
                  </a:txBody>
                  <a:tcPr marL="18288" marR="18288" marT="9144"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06765042"/>
                  </a:ext>
                </a:extLst>
              </a:tr>
              <a:tr h="185939">
                <a:tc>
                  <a:txBody>
                    <a:bodyPr/>
                    <a:lstStyle/>
                    <a:p>
                      <a:r>
                        <a:rPr lang="en-US" sz="1800" b="0" dirty="0">
                          <a:solidFill>
                            <a:schemeClr val="bg1"/>
                          </a:solidFill>
                          <a:latin typeface="Calibri" panose="020F0502020204030204" pitchFamily="34" charset="0"/>
                          <a:cs typeface="Calibri" panose="020F0502020204030204" pitchFamily="34" charset="0"/>
                        </a:rPr>
                        <a:t>ISS stage (I/II/III), %</a:t>
                      </a:r>
                    </a:p>
                  </a:txBody>
                  <a:tcPr marL="144000" marR="18288" marT="9144" marB="9144"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11/70/16</a:t>
                      </a:r>
                    </a:p>
                  </a:txBody>
                  <a:tcPr marL="18288" marR="18288" marT="9144"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85599033"/>
                  </a:ext>
                </a:extLst>
              </a:tr>
              <a:tr h="185939">
                <a:tc>
                  <a:txBody>
                    <a:bodyPr/>
                    <a:lstStyle/>
                    <a:p>
                      <a:r>
                        <a:rPr lang="en-US" sz="1800" b="0" dirty="0">
                          <a:solidFill>
                            <a:schemeClr val="bg1"/>
                          </a:solidFill>
                          <a:latin typeface="Calibri" panose="020F0502020204030204" pitchFamily="34" charset="0"/>
                          <a:cs typeface="Calibri" panose="020F0502020204030204" pitchFamily="34" charset="0"/>
                        </a:rPr>
                        <a:t>High-risk cytogenetics, %</a:t>
                      </a:r>
                    </a:p>
                  </a:txBody>
                  <a:tcPr marL="144000" marR="18288" marT="9144" marB="9144"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35</a:t>
                      </a:r>
                    </a:p>
                  </a:txBody>
                  <a:tcPr marL="18288" marR="18288" marT="9144"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404905910"/>
                  </a:ext>
                </a:extLst>
              </a:tr>
              <a:tr h="185939">
                <a:tc>
                  <a:txBody>
                    <a:bodyPr/>
                    <a:lstStyle/>
                    <a:p>
                      <a:r>
                        <a:rPr lang="en-US" sz="1800" b="0" dirty="0">
                          <a:solidFill>
                            <a:schemeClr val="bg1"/>
                          </a:solidFill>
                          <a:effectLst/>
                          <a:latin typeface="Calibri" panose="020F0502020204030204" pitchFamily="34" charset="0"/>
                          <a:cs typeface="Calibri" panose="020F0502020204030204" pitchFamily="34" charset="0"/>
                        </a:rPr>
                        <a:t>High tumor burden (≥50% BMPCs), %</a:t>
                      </a:r>
                    </a:p>
                  </a:txBody>
                  <a:tcPr marL="144000" marR="18288" marT="9144" marB="9144"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51</a:t>
                      </a:r>
                    </a:p>
                  </a:txBody>
                  <a:tcPr marL="18288" marR="18288" marT="9144"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81396504"/>
                  </a:ext>
                </a:extLst>
              </a:tr>
              <a:tr h="357198">
                <a:tc>
                  <a:txBody>
                    <a:bodyPr/>
                    <a:lstStyle/>
                    <a:p>
                      <a:r>
                        <a:rPr lang="en-US" sz="1800" b="0" dirty="0">
                          <a:solidFill>
                            <a:schemeClr val="bg1"/>
                          </a:solidFill>
                          <a:effectLst/>
                          <a:latin typeface="Calibri" panose="020F0502020204030204" pitchFamily="34" charset="0"/>
                          <a:cs typeface="Calibri" panose="020F0502020204030204" pitchFamily="34" charset="0"/>
                        </a:rPr>
                        <a:t>Tumor BCMA expression (≥50% BCMA+), %</a:t>
                      </a:r>
                    </a:p>
                  </a:txBody>
                  <a:tcPr marL="144000" marR="18288" marT="9144" marB="9144"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85</a:t>
                      </a:r>
                    </a:p>
                  </a:txBody>
                  <a:tcPr marL="18288" marR="18288" marT="9144"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88039926"/>
                  </a:ext>
                </a:extLst>
              </a:tr>
              <a:tr h="185939">
                <a:tc>
                  <a:txBody>
                    <a:bodyPr/>
                    <a:lstStyle/>
                    <a:p>
                      <a:r>
                        <a:rPr lang="en-US" sz="1800" b="0" dirty="0">
                          <a:solidFill>
                            <a:schemeClr val="bg1"/>
                          </a:solidFill>
                          <a:effectLst/>
                          <a:latin typeface="Calibri" panose="020F0502020204030204" pitchFamily="34" charset="0"/>
                          <a:cs typeface="Calibri" panose="020F0502020204030204" pitchFamily="34" charset="0"/>
                        </a:rPr>
                        <a:t>Extramedullary disease, %</a:t>
                      </a:r>
                    </a:p>
                  </a:txBody>
                  <a:tcPr marL="144000" marR="18288" marT="9144" marB="9144"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39</a:t>
                      </a:r>
                    </a:p>
                  </a:txBody>
                  <a:tcPr marL="18288" marR="18288" marT="9144"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89627475"/>
                  </a:ext>
                </a:extLst>
              </a:tr>
              <a:tr h="188760">
                <a:tc>
                  <a:txBody>
                    <a:bodyPr/>
                    <a:lstStyle/>
                    <a:p>
                      <a:r>
                        <a:rPr lang="en-US" sz="1800" b="0" dirty="0">
                          <a:solidFill>
                            <a:schemeClr val="bg1"/>
                          </a:solidFill>
                          <a:latin typeface="Calibri" panose="020F0502020204030204" pitchFamily="34" charset="0"/>
                          <a:cs typeface="Calibri" panose="020F0502020204030204" pitchFamily="34" charset="0"/>
                        </a:rPr>
                        <a:t>Median prior tx, n (range)</a:t>
                      </a:r>
                    </a:p>
                  </a:txBody>
                  <a:tcPr marL="144000" marR="18288" marT="9144" marB="9144"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6 (3-16)</a:t>
                      </a:r>
                    </a:p>
                  </a:txBody>
                  <a:tcPr marL="18288" marR="18288" marT="9144"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604993445"/>
                  </a:ext>
                </a:extLst>
              </a:tr>
              <a:tr h="185939">
                <a:tc>
                  <a:txBody>
                    <a:bodyPr/>
                    <a:lstStyle/>
                    <a:p>
                      <a:r>
                        <a:rPr lang="en-US" sz="1800" b="0" dirty="0">
                          <a:solidFill>
                            <a:schemeClr val="bg1"/>
                          </a:solidFill>
                          <a:latin typeface="Calibri" panose="020F0502020204030204" pitchFamily="34" charset="0"/>
                          <a:cs typeface="Calibri" panose="020F0502020204030204" pitchFamily="34" charset="0"/>
                        </a:rPr>
                        <a:t>Received 1 or &gt;1 prior ASCT, %</a:t>
                      </a:r>
                    </a:p>
                  </a:txBody>
                  <a:tcPr marL="144000" marR="18288" marT="9144" marB="9144"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94/34</a:t>
                      </a:r>
                    </a:p>
                  </a:txBody>
                  <a:tcPr marL="18288" marR="18288" marT="9144"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24147962"/>
                  </a:ext>
                </a:extLst>
              </a:tr>
              <a:tr h="185939">
                <a:tc>
                  <a:txBody>
                    <a:bodyPr/>
                    <a:lstStyle/>
                    <a:p>
                      <a:r>
                        <a:rPr lang="en-US" sz="1800" b="0" dirty="0">
                          <a:solidFill>
                            <a:schemeClr val="bg1"/>
                          </a:solidFill>
                          <a:latin typeface="Calibri" panose="020F0502020204030204" pitchFamily="34" charset="0"/>
                          <a:cs typeface="Calibri" panose="020F0502020204030204" pitchFamily="34" charset="0"/>
                        </a:rPr>
                        <a:t>Received bridging tx for MM, %</a:t>
                      </a:r>
                    </a:p>
                  </a:txBody>
                  <a:tcPr marL="144000" marR="18288" marT="9144" marB="9144"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88</a:t>
                      </a:r>
                    </a:p>
                  </a:txBody>
                  <a:tcPr marL="18288" marR="18288" marT="9144"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149352043"/>
                  </a:ext>
                </a:extLst>
              </a:tr>
              <a:tr h="528457">
                <a:tc>
                  <a:txBody>
                    <a:bodyPr/>
                    <a:lstStyle/>
                    <a:p>
                      <a:r>
                        <a:rPr lang="en-US" sz="1800" b="0" dirty="0">
                          <a:solidFill>
                            <a:schemeClr val="bg1"/>
                          </a:solidFill>
                          <a:latin typeface="Calibri" panose="020F0502020204030204" pitchFamily="34" charset="0"/>
                          <a:cs typeface="Calibri" panose="020F0502020204030204" pitchFamily="34" charset="0"/>
                        </a:rPr>
                        <a:t>Refractory to anti-CD38 mAb/triple refractory to PI, IMiD, and anti-CD38 mAb, %</a:t>
                      </a:r>
                    </a:p>
                  </a:txBody>
                  <a:tcPr marL="144000" marR="18288" marT="9144" marB="9144"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94/84</a:t>
                      </a:r>
                    </a:p>
                  </a:txBody>
                  <a:tcPr marL="18288" marR="18288" marT="9144"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96008208"/>
                  </a:ext>
                </a:extLst>
              </a:tr>
            </a:tbl>
          </a:graphicData>
        </a:graphic>
      </p:graphicFrame>
      <p:cxnSp>
        <p:nvCxnSpPr>
          <p:cNvPr id="26" name="Straight Arrow Connector 25">
            <a:extLst>
              <a:ext uri="{FF2B5EF4-FFF2-40B4-BE49-F238E27FC236}">
                <a16:creationId xmlns:a16="http://schemas.microsoft.com/office/drawing/2014/main" id="{DEF90BD7-1EB1-9113-EC9A-4F803BBD76B4}"/>
              </a:ext>
            </a:extLst>
          </p:cNvPr>
          <p:cNvCxnSpPr>
            <a:cxnSpLocks/>
          </p:cNvCxnSpPr>
          <p:nvPr/>
        </p:nvCxnSpPr>
        <p:spPr>
          <a:xfrm>
            <a:off x="2930479" y="3295438"/>
            <a:ext cx="12342" cy="2495820"/>
          </a:xfrm>
          <a:prstGeom prst="straightConnector1">
            <a:avLst/>
          </a:prstGeom>
          <a:noFill/>
          <a:ln w="28575" cap="flat" cmpd="sng" algn="ctr">
            <a:solidFill>
              <a:schemeClr val="bg1"/>
            </a:solidFill>
            <a:prstDash val="solid"/>
            <a:miter lim="800000"/>
            <a:tailEnd type="triangle"/>
          </a:ln>
          <a:effectLst/>
        </p:spPr>
      </p:cxnSp>
      <p:sp>
        <p:nvSpPr>
          <p:cNvPr id="27" name="Rectangle 26">
            <a:extLst>
              <a:ext uri="{FF2B5EF4-FFF2-40B4-BE49-F238E27FC236}">
                <a16:creationId xmlns:a16="http://schemas.microsoft.com/office/drawing/2014/main" id="{35C5959F-0FD3-2597-16ED-1121C2B261FF}"/>
              </a:ext>
            </a:extLst>
          </p:cNvPr>
          <p:cNvSpPr/>
          <p:nvPr/>
        </p:nvSpPr>
        <p:spPr>
          <a:xfrm>
            <a:off x="713256" y="4650233"/>
            <a:ext cx="4446789" cy="1006274"/>
          </a:xfrm>
          <a:prstGeom prst="rect">
            <a:avLst/>
          </a:prstGeom>
          <a:solidFill>
            <a:schemeClr val="accent1"/>
          </a:solidFill>
          <a:ln w="12700" cap="flat" cmpd="sng" algn="ctr">
            <a:noFill/>
            <a:prstDash val="solid"/>
            <a:miter lim="800000"/>
          </a:ln>
          <a:effectLst/>
        </p:spPr>
        <p:txBody>
          <a:bodyPr lIns="60960" rIns="60960"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sz="1600" b="1" i="0" u="sng"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Ide-cel (BCMA-targeted CAR</a:t>
            </a:r>
            <a:r>
              <a:rPr kumimoji="0" lang="en-US" sz="1600" b="1" i="0" u="sng" strike="noStrike" kern="120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a:t>
            </a:r>
            <a:r>
              <a:rPr kumimoji="0" lang="en-US" sz="1600" b="1" i="0" u="sng"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 T-cell) infusion, Day 1</a:t>
            </a:r>
            <a:br>
              <a:rPr kumimoji="0" lang="en-US" sz="1600" b="1" i="0" u="sng"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150 x 10</a:t>
            </a:r>
            <a:r>
              <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6</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 CAR+ T-cells </a:t>
            </a:r>
          </a:p>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300 x 10</a:t>
            </a:r>
            <a:r>
              <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6</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 CAR+</a:t>
            </a:r>
            <a:r>
              <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T-cells </a:t>
            </a:r>
          </a:p>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450 x 10</a:t>
            </a:r>
            <a:r>
              <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6</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 CAR+ T-cells</a:t>
            </a: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28" name="Rectangle 27">
            <a:extLst>
              <a:ext uri="{FF2B5EF4-FFF2-40B4-BE49-F238E27FC236}">
                <a16:creationId xmlns:a16="http://schemas.microsoft.com/office/drawing/2014/main" id="{4FB63407-FB2A-2DBC-2418-DAE718FE12E4}"/>
              </a:ext>
            </a:extLst>
          </p:cNvPr>
          <p:cNvSpPr/>
          <p:nvPr/>
        </p:nvSpPr>
        <p:spPr>
          <a:xfrm>
            <a:off x="725597" y="4219491"/>
            <a:ext cx="4422106" cy="301400"/>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Cy (300 mg/m</a:t>
            </a:r>
            <a:r>
              <a:rPr kumimoji="0" lang="en-US" sz="1600" b="0" i="0" u="none" strike="noStrike" kern="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2</a:t>
            </a:r>
            <a:r>
              <a:rPr kumimoji="0" lang="en-US" sz="16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 + Flu (30 mg/m</a:t>
            </a:r>
            <a:r>
              <a:rPr kumimoji="0" lang="en-US" sz="1600" b="0" i="0" u="none" strike="noStrike" kern="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2</a:t>
            </a:r>
            <a:r>
              <a:rPr kumimoji="0" lang="en-US" sz="16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 Day -5 to -3</a:t>
            </a:r>
            <a:endParaRPr kumimoji="0" lang="en-US" sz="1600" b="0" i="0" u="none" strike="noStrike" kern="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29" name="Rectangle 28">
            <a:extLst>
              <a:ext uri="{FF2B5EF4-FFF2-40B4-BE49-F238E27FC236}">
                <a16:creationId xmlns:a16="http://schemas.microsoft.com/office/drawing/2014/main" id="{101F4902-3674-4FA7-4CFD-251D286AD456}"/>
              </a:ext>
            </a:extLst>
          </p:cNvPr>
          <p:cNvSpPr/>
          <p:nvPr/>
        </p:nvSpPr>
        <p:spPr>
          <a:xfrm>
            <a:off x="725597" y="3038530"/>
            <a:ext cx="4422106" cy="256908"/>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Screening </a:t>
            </a:r>
          </a:p>
        </p:txBody>
      </p:sp>
      <p:sp>
        <p:nvSpPr>
          <p:cNvPr id="30" name="Rectangle 29">
            <a:extLst>
              <a:ext uri="{FF2B5EF4-FFF2-40B4-BE49-F238E27FC236}">
                <a16:creationId xmlns:a16="http://schemas.microsoft.com/office/drawing/2014/main" id="{9C8B01FD-19B7-66A0-450A-09CD2A8E2DA1}"/>
              </a:ext>
            </a:extLst>
          </p:cNvPr>
          <p:cNvSpPr/>
          <p:nvPr/>
        </p:nvSpPr>
        <p:spPr>
          <a:xfrm>
            <a:off x="725597" y="3410445"/>
            <a:ext cx="4422106" cy="256908"/>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600" b="0" kern="0" dirty="0">
                <a:solidFill>
                  <a:srgbClr val="FFFFFF"/>
                </a:solidFill>
                <a:latin typeface="Calibri" panose="020F0502020204030204" pitchFamily="34" charset="0"/>
                <a:cs typeface="Calibri" panose="020F0502020204030204" pitchFamily="34" charset="0"/>
              </a:rPr>
              <a:t>Leuka</a:t>
            </a:r>
            <a:r>
              <a:rPr kumimoji="0" lang="en-US" sz="16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pheresis</a:t>
            </a:r>
          </a:p>
        </p:txBody>
      </p:sp>
      <p:sp>
        <p:nvSpPr>
          <p:cNvPr id="31" name="Rectangle 30">
            <a:extLst>
              <a:ext uri="{FF2B5EF4-FFF2-40B4-BE49-F238E27FC236}">
                <a16:creationId xmlns:a16="http://schemas.microsoft.com/office/drawing/2014/main" id="{5E80C657-4917-92AD-3EAB-DB9F34EB76CC}"/>
              </a:ext>
            </a:extLst>
          </p:cNvPr>
          <p:cNvSpPr/>
          <p:nvPr/>
        </p:nvSpPr>
        <p:spPr>
          <a:xfrm>
            <a:off x="726111" y="3795630"/>
            <a:ext cx="4421078" cy="289207"/>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Bridging therapy (as needed)</a:t>
            </a:r>
          </a:p>
        </p:txBody>
      </p:sp>
      <p:sp>
        <p:nvSpPr>
          <p:cNvPr id="33" name="Rectangle 32">
            <a:extLst>
              <a:ext uri="{FF2B5EF4-FFF2-40B4-BE49-F238E27FC236}">
                <a16:creationId xmlns:a16="http://schemas.microsoft.com/office/drawing/2014/main" id="{72D0788C-BE5D-AC2F-D56E-DEAD7B650906}"/>
              </a:ext>
            </a:extLst>
          </p:cNvPr>
          <p:cNvSpPr/>
          <p:nvPr/>
        </p:nvSpPr>
        <p:spPr>
          <a:xfrm>
            <a:off x="725597" y="5791258"/>
            <a:ext cx="4422106" cy="290875"/>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Follow-up</a:t>
            </a:r>
          </a:p>
        </p:txBody>
      </p:sp>
      <p:sp>
        <p:nvSpPr>
          <p:cNvPr id="2" name="Title 1">
            <a:extLst>
              <a:ext uri="{FF2B5EF4-FFF2-40B4-BE49-F238E27FC236}">
                <a16:creationId xmlns:a16="http://schemas.microsoft.com/office/drawing/2014/main" id="{7E658DE6-6D4B-A72F-D741-63EBA25A7724}"/>
              </a:ext>
            </a:extLst>
          </p:cNvPr>
          <p:cNvSpPr>
            <a:spLocks noGrp="1"/>
          </p:cNvSpPr>
          <p:nvPr>
            <p:ph type="title"/>
          </p:nvPr>
        </p:nvSpPr>
        <p:spPr/>
        <p:txBody>
          <a:bodyPr/>
          <a:lstStyle/>
          <a:p>
            <a:r>
              <a:rPr lang="en-US" dirty="0"/>
              <a:t>KarMMa: Study Design and Patients</a:t>
            </a:r>
          </a:p>
        </p:txBody>
      </p:sp>
      <p:sp>
        <p:nvSpPr>
          <p:cNvPr id="6" name="Text Placeholder 3">
            <a:extLst>
              <a:ext uri="{FF2B5EF4-FFF2-40B4-BE49-F238E27FC236}">
                <a16:creationId xmlns:a16="http://schemas.microsoft.com/office/drawing/2014/main" id="{CA7C5C0B-0B42-AF4F-157C-AEA1CF367C00}"/>
              </a:ext>
            </a:extLst>
          </p:cNvPr>
          <p:cNvSpPr txBox="1">
            <a:spLocks/>
          </p:cNvSpPr>
          <p:nvPr/>
        </p:nvSpPr>
        <p:spPr>
          <a:xfrm>
            <a:off x="497840" y="6248039"/>
            <a:ext cx="7917315" cy="366798"/>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9525" marR="0" lvl="0" indent="-9525" algn="l" defTabSz="914400" rtl="0" eaLnBrk="1" fontAlgn="auto" latinLnBrk="0" hangingPunct="1">
              <a:lnSpc>
                <a:spcPct val="90000"/>
              </a:lnSpc>
              <a:spcBef>
                <a:spcPts val="300"/>
              </a:spcBef>
              <a:spcAft>
                <a:spcPts val="0"/>
              </a:spcAft>
              <a:buClr>
                <a:srgbClr val="015873"/>
              </a:buClr>
              <a:buSzPct val="85000"/>
              <a:buFont typeface="Wingdings" pitchFamily="2" charset="2"/>
              <a:buNone/>
              <a:tabLst/>
              <a:defRPr/>
            </a:pPr>
            <a:endParaRPr kumimoji="0" lang="en-US" sz="1200" b="0" i="0" u="none" strike="noStrike" kern="1200" cap="none" spc="0" normalizeH="0" baseline="0" noProof="0" dirty="0">
              <a:ln>
                <a:noFill/>
              </a:ln>
              <a:solidFill>
                <a:srgbClr val="000000"/>
              </a:solidFill>
              <a:effectLst/>
              <a:uLnTx/>
              <a:uFillTx/>
              <a:latin typeface="+mn-lt"/>
              <a:ea typeface="+mn-ea"/>
              <a:cs typeface="+mn-cs"/>
            </a:endParaRPr>
          </a:p>
        </p:txBody>
      </p:sp>
      <p:sp>
        <p:nvSpPr>
          <p:cNvPr id="3" name="Text Box 15">
            <a:extLst>
              <a:ext uri="{FF2B5EF4-FFF2-40B4-BE49-F238E27FC236}">
                <a16:creationId xmlns:a16="http://schemas.microsoft.com/office/drawing/2014/main" id="{42C4A768-C2FF-5AEA-BE65-20031F782CEC}"/>
              </a:ext>
            </a:extLst>
          </p:cNvPr>
          <p:cNvSpPr txBox="1">
            <a:spLocks noChangeArrowheads="1"/>
          </p:cNvSpPr>
          <p:nvPr/>
        </p:nvSpPr>
        <p:spPr bwMode="auto">
          <a:xfrm>
            <a:off x="412751" y="638530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Munshi. NEJM. 2021;384:705. Anderson. ASCO 2021. Abstr 8016.</a:t>
            </a:r>
          </a:p>
        </p:txBody>
      </p:sp>
      <p:sp>
        <p:nvSpPr>
          <p:cNvPr id="43" name="TextBox 42">
            <a:extLst>
              <a:ext uri="{FF2B5EF4-FFF2-40B4-BE49-F238E27FC236}">
                <a16:creationId xmlns:a16="http://schemas.microsoft.com/office/drawing/2014/main" id="{F033D804-EE44-0A0F-28E2-2C7D71A879A2}"/>
              </a:ext>
            </a:extLst>
          </p:cNvPr>
          <p:cNvSpPr txBox="1"/>
          <p:nvPr/>
        </p:nvSpPr>
        <p:spPr bwMode="auto">
          <a:xfrm>
            <a:off x="605384" y="1483675"/>
            <a:ext cx="42725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IN" b="0" dirty="0">
                <a:solidFill>
                  <a:schemeClr val="bg1"/>
                </a:solidFill>
                <a:latin typeface="Calibri" panose="020F0502020204030204" pitchFamily="34" charset="0"/>
              </a:rPr>
              <a:t>Phase II study of </a:t>
            </a:r>
            <a:r>
              <a:rPr lang="pt-BR" b="0" dirty="0">
                <a:solidFill>
                  <a:schemeClr val="bg1"/>
                </a:solidFill>
                <a:latin typeface="Calibri" panose="020F0502020204030204" pitchFamily="34" charset="0"/>
              </a:rPr>
              <a:t>idecabtagene vicleucel in R/R MM</a:t>
            </a:r>
            <a:r>
              <a:rPr lang="en-IN" b="0" dirty="0">
                <a:solidFill>
                  <a:schemeClr val="bg1"/>
                </a:solidFill>
                <a:latin typeface="Calibri" panose="020F0502020204030204" pitchFamily="34" charset="0"/>
              </a:rPr>
              <a:t> </a:t>
            </a:r>
          </a:p>
        </p:txBody>
      </p:sp>
    </p:spTree>
    <p:extLst>
      <p:ext uri="{BB962C8B-B14F-4D97-AF65-F5344CB8AC3E}">
        <p14:creationId xmlns:p14="http://schemas.microsoft.com/office/powerpoint/2010/main" val="155444158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a:extLst>
              <a:ext uri="{FF2B5EF4-FFF2-40B4-BE49-F238E27FC236}">
                <a16:creationId xmlns:a16="http://schemas.microsoft.com/office/drawing/2014/main" id="{4643BFF0-93B9-C52F-E38B-A94F1E846E01}"/>
              </a:ext>
            </a:extLst>
          </p:cNvPr>
          <p:cNvSpPr/>
          <p:nvPr/>
        </p:nvSpPr>
        <p:spPr bwMode="auto">
          <a:xfrm>
            <a:off x="4134626" y="3650499"/>
            <a:ext cx="791294" cy="457319"/>
          </a:xfrm>
          <a:prstGeom prst="rect">
            <a:avLst/>
          </a:prstGeom>
          <a:solidFill>
            <a:srgbClr val="00823B"/>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71EF5CBB-A1E7-EED7-7E11-FACD04D81491}"/>
              </a:ext>
            </a:extLst>
          </p:cNvPr>
          <p:cNvSpPr/>
          <p:nvPr/>
        </p:nvSpPr>
        <p:spPr bwMode="auto">
          <a:xfrm>
            <a:off x="4134626" y="3179554"/>
            <a:ext cx="791294" cy="468233"/>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D8E45F12-CE59-7BE6-F508-F521075BB2C9}"/>
              </a:ext>
            </a:extLst>
          </p:cNvPr>
          <p:cNvSpPr/>
          <p:nvPr/>
        </p:nvSpPr>
        <p:spPr bwMode="auto">
          <a:xfrm>
            <a:off x="4134626" y="2396095"/>
            <a:ext cx="791294" cy="782753"/>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 name="TextBox 35">
            <a:extLst>
              <a:ext uri="{FF2B5EF4-FFF2-40B4-BE49-F238E27FC236}">
                <a16:creationId xmlns:a16="http://schemas.microsoft.com/office/drawing/2014/main" id="{32863AE3-B347-E86C-C36E-84528D9AA5FD}"/>
              </a:ext>
            </a:extLst>
          </p:cNvPr>
          <p:cNvSpPr txBox="1"/>
          <p:nvPr/>
        </p:nvSpPr>
        <p:spPr bwMode="auto">
          <a:xfrm>
            <a:off x="4938611" y="2560584"/>
            <a:ext cx="4523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CRR</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33%</a:t>
            </a:r>
          </a:p>
        </p:txBody>
      </p:sp>
      <p:sp>
        <p:nvSpPr>
          <p:cNvPr id="41" name="Freeform 40">
            <a:extLst>
              <a:ext uri="{FF2B5EF4-FFF2-40B4-BE49-F238E27FC236}">
                <a16:creationId xmlns:a16="http://schemas.microsoft.com/office/drawing/2014/main" id="{A526FA84-AA1E-3E32-EACD-FD7144FBAC1D}"/>
              </a:ext>
            </a:extLst>
          </p:cNvPr>
          <p:cNvSpPr/>
          <p:nvPr/>
        </p:nvSpPr>
        <p:spPr bwMode="auto">
          <a:xfrm>
            <a:off x="4870357" y="2413955"/>
            <a:ext cx="115556" cy="749808"/>
          </a:xfrm>
          <a:custGeom>
            <a:avLst/>
            <a:gdLst>
              <a:gd name="connsiteX0" fmla="*/ 50242 w 115556"/>
              <a:gd name="connsiteY0" fmla="*/ 0 h 1251020"/>
              <a:gd name="connsiteX1" fmla="*/ 115556 w 115556"/>
              <a:gd name="connsiteY1" fmla="*/ 0 h 1251020"/>
              <a:gd name="connsiteX2" fmla="*/ 115556 w 115556"/>
              <a:gd name="connsiteY2" fmla="*/ 1251020 h 1251020"/>
              <a:gd name="connsiteX3" fmla="*/ 0 w 115556"/>
              <a:gd name="connsiteY3" fmla="*/ 1251020 h 1251020"/>
            </a:gdLst>
            <a:ahLst/>
            <a:cxnLst>
              <a:cxn ang="0">
                <a:pos x="connsiteX0" y="connsiteY0"/>
              </a:cxn>
              <a:cxn ang="0">
                <a:pos x="connsiteX1" y="connsiteY1"/>
              </a:cxn>
              <a:cxn ang="0">
                <a:pos x="connsiteX2" y="connsiteY2"/>
              </a:cxn>
              <a:cxn ang="0">
                <a:pos x="connsiteX3" y="connsiteY3"/>
              </a:cxn>
            </a:cxnLst>
            <a:rect l="l" t="t" r="r" b="b"/>
            <a:pathLst>
              <a:path w="115556" h="1251020">
                <a:moveTo>
                  <a:pt x="50242" y="0"/>
                </a:moveTo>
                <a:lnTo>
                  <a:pt x="115556" y="0"/>
                </a:lnTo>
                <a:lnTo>
                  <a:pt x="115556" y="1251020"/>
                </a:lnTo>
                <a:lnTo>
                  <a:pt x="0" y="1251020"/>
                </a:lnTo>
              </a:path>
            </a:pathLst>
          </a:custGeom>
          <a:noFill/>
          <a:ln w="28575">
            <a:solidFill>
              <a:schemeClr val="bg1"/>
            </a:solidFill>
            <a:miter lim="800000"/>
            <a:headEnd/>
            <a:tailEnd/>
          </a:ln>
        </p:spPr>
        <p:txBody>
          <a:bodyPr rtlCol="0" anchor="ctr"/>
          <a:lstStyle/>
          <a:p>
            <a:pPr algn="ctr"/>
            <a:endParaRPr lang="en-US" dirty="0"/>
          </a:p>
        </p:txBody>
      </p:sp>
      <p:sp>
        <p:nvSpPr>
          <p:cNvPr id="40" name="Freeform 39">
            <a:extLst>
              <a:ext uri="{FF2B5EF4-FFF2-40B4-BE49-F238E27FC236}">
                <a16:creationId xmlns:a16="http://schemas.microsoft.com/office/drawing/2014/main" id="{4F271F74-8B6D-7EF2-D08A-1D772B5630C2}"/>
              </a:ext>
            </a:extLst>
          </p:cNvPr>
          <p:cNvSpPr/>
          <p:nvPr/>
        </p:nvSpPr>
        <p:spPr bwMode="auto">
          <a:xfrm>
            <a:off x="3542374" y="2396532"/>
            <a:ext cx="115556" cy="685800"/>
          </a:xfrm>
          <a:custGeom>
            <a:avLst/>
            <a:gdLst>
              <a:gd name="connsiteX0" fmla="*/ 50242 w 115556"/>
              <a:gd name="connsiteY0" fmla="*/ 0 h 1251020"/>
              <a:gd name="connsiteX1" fmla="*/ 115556 w 115556"/>
              <a:gd name="connsiteY1" fmla="*/ 0 h 1251020"/>
              <a:gd name="connsiteX2" fmla="*/ 115556 w 115556"/>
              <a:gd name="connsiteY2" fmla="*/ 1251020 h 1251020"/>
              <a:gd name="connsiteX3" fmla="*/ 0 w 115556"/>
              <a:gd name="connsiteY3" fmla="*/ 1251020 h 1251020"/>
            </a:gdLst>
            <a:ahLst/>
            <a:cxnLst>
              <a:cxn ang="0">
                <a:pos x="connsiteX0" y="connsiteY0"/>
              </a:cxn>
              <a:cxn ang="0">
                <a:pos x="connsiteX1" y="connsiteY1"/>
              </a:cxn>
              <a:cxn ang="0">
                <a:pos x="connsiteX2" y="connsiteY2"/>
              </a:cxn>
              <a:cxn ang="0">
                <a:pos x="connsiteX3" y="connsiteY3"/>
              </a:cxn>
            </a:cxnLst>
            <a:rect l="l" t="t" r="r" b="b"/>
            <a:pathLst>
              <a:path w="115556" h="1251020">
                <a:moveTo>
                  <a:pt x="50242" y="0"/>
                </a:moveTo>
                <a:lnTo>
                  <a:pt x="115556" y="0"/>
                </a:lnTo>
                <a:lnTo>
                  <a:pt x="115556" y="1251020"/>
                </a:lnTo>
                <a:lnTo>
                  <a:pt x="0" y="1251020"/>
                </a:lnTo>
              </a:path>
            </a:pathLst>
          </a:custGeom>
          <a:noFill/>
          <a:ln w="28575">
            <a:solidFill>
              <a:schemeClr val="bg1"/>
            </a:solidFill>
            <a:miter lim="800000"/>
            <a:headEnd/>
            <a:tailEnd/>
          </a:ln>
        </p:spPr>
        <p:txBody>
          <a:bodyPr rtlCol="0" anchor="ctr"/>
          <a:lstStyle/>
          <a:p>
            <a:pPr algn="ctr"/>
            <a:endParaRPr lang="en-US" dirty="0"/>
          </a:p>
        </p:txBody>
      </p:sp>
      <p:sp>
        <p:nvSpPr>
          <p:cNvPr id="39" name="Freeform 38">
            <a:extLst>
              <a:ext uri="{FF2B5EF4-FFF2-40B4-BE49-F238E27FC236}">
                <a16:creationId xmlns:a16="http://schemas.microsoft.com/office/drawing/2014/main" id="{30951E6C-BBB1-51D2-29DE-12FD22C5FD27}"/>
              </a:ext>
            </a:extLst>
          </p:cNvPr>
          <p:cNvSpPr/>
          <p:nvPr/>
        </p:nvSpPr>
        <p:spPr bwMode="auto">
          <a:xfrm>
            <a:off x="2225082" y="2396532"/>
            <a:ext cx="115556" cy="1251020"/>
          </a:xfrm>
          <a:custGeom>
            <a:avLst/>
            <a:gdLst>
              <a:gd name="connsiteX0" fmla="*/ 50242 w 115556"/>
              <a:gd name="connsiteY0" fmla="*/ 0 h 1251020"/>
              <a:gd name="connsiteX1" fmla="*/ 115556 w 115556"/>
              <a:gd name="connsiteY1" fmla="*/ 0 h 1251020"/>
              <a:gd name="connsiteX2" fmla="*/ 115556 w 115556"/>
              <a:gd name="connsiteY2" fmla="*/ 1251020 h 1251020"/>
              <a:gd name="connsiteX3" fmla="*/ 0 w 115556"/>
              <a:gd name="connsiteY3" fmla="*/ 1251020 h 1251020"/>
            </a:gdLst>
            <a:ahLst/>
            <a:cxnLst>
              <a:cxn ang="0">
                <a:pos x="connsiteX0" y="connsiteY0"/>
              </a:cxn>
              <a:cxn ang="0">
                <a:pos x="connsiteX1" y="connsiteY1"/>
              </a:cxn>
              <a:cxn ang="0">
                <a:pos x="connsiteX2" y="connsiteY2"/>
              </a:cxn>
              <a:cxn ang="0">
                <a:pos x="connsiteX3" y="connsiteY3"/>
              </a:cxn>
            </a:cxnLst>
            <a:rect l="l" t="t" r="r" b="b"/>
            <a:pathLst>
              <a:path w="115556" h="1251020">
                <a:moveTo>
                  <a:pt x="50242" y="0"/>
                </a:moveTo>
                <a:lnTo>
                  <a:pt x="115556" y="0"/>
                </a:lnTo>
                <a:lnTo>
                  <a:pt x="115556" y="1251020"/>
                </a:lnTo>
                <a:lnTo>
                  <a:pt x="0" y="1251020"/>
                </a:lnTo>
              </a:path>
            </a:pathLst>
          </a:custGeom>
          <a:noFill/>
          <a:ln w="28575">
            <a:solidFill>
              <a:schemeClr val="bg1"/>
            </a:solidFill>
            <a:miter lim="800000"/>
            <a:headEnd/>
            <a:tailEnd/>
          </a:ln>
        </p:spPr>
        <p:txBody>
          <a:bodyPr rtlCol="0" anchor="ctr"/>
          <a:lstStyle/>
          <a:p>
            <a:pPr algn="ctr"/>
            <a:endParaRPr lang="en-US" dirty="0"/>
          </a:p>
        </p:txBody>
      </p:sp>
      <p:sp>
        <p:nvSpPr>
          <p:cNvPr id="61" name="Rectangle 60">
            <a:extLst>
              <a:ext uri="{FF2B5EF4-FFF2-40B4-BE49-F238E27FC236}">
                <a16:creationId xmlns:a16="http://schemas.microsoft.com/office/drawing/2014/main" id="{C98924C4-83AF-F362-2569-25B02AFC6CE6}"/>
              </a:ext>
            </a:extLst>
          </p:cNvPr>
          <p:cNvSpPr/>
          <p:nvPr/>
        </p:nvSpPr>
        <p:spPr bwMode="auto">
          <a:xfrm>
            <a:off x="2804455" y="3634840"/>
            <a:ext cx="791294" cy="471161"/>
          </a:xfrm>
          <a:prstGeom prst="rect">
            <a:avLst/>
          </a:prstGeom>
          <a:solidFill>
            <a:srgbClr val="00823B"/>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F71B4C93-58A8-A0BC-6CF0-CB289330EC8B}"/>
              </a:ext>
            </a:extLst>
          </p:cNvPr>
          <p:cNvSpPr/>
          <p:nvPr/>
        </p:nvSpPr>
        <p:spPr bwMode="auto">
          <a:xfrm>
            <a:off x="2804455" y="2394279"/>
            <a:ext cx="791294" cy="722374"/>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 name="TextBox 6">
            <a:extLst>
              <a:ext uri="{FF2B5EF4-FFF2-40B4-BE49-F238E27FC236}">
                <a16:creationId xmlns:a16="http://schemas.microsoft.com/office/drawing/2014/main" id="{8734BD11-6C68-C38C-32AE-2FB10D074DCA}"/>
              </a:ext>
            </a:extLst>
          </p:cNvPr>
          <p:cNvSpPr txBox="1"/>
          <p:nvPr/>
        </p:nvSpPr>
        <p:spPr bwMode="auto">
          <a:xfrm>
            <a:off x="1450183" y="2124311"/>
            <a:ext cx="8627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73%</a:t>
            </a:r>
          </a:p>
        </p:txBody>
      </p:sp>
      <p:sp>
        <p:nvSpPr>
          <p:cNvPr id="25" name="TextBox 24">
            <a:extLst>
              <a:ext uri="{FF2B5EF4-FFF2-40B4-BE49-F238E27FC236}">
                <a16:creationId xmlns:a16="http://schemas.microsoft.com/office/drawing/2014/main" id="{29CE261C-3A47-41E6-B238-3E54B7E22E89}"/>
              </a:ext>
            </a:extLst>
          </p:cNvPr>
          <p:cNvSpPr txBox="1"/>
          <p:nvPr/>
        </p:nvSpPr>
        <p:spPr bwMode="auto">
          <a:xfrm>
            <a:off x="1187002" y="4120260"/>
            <a:ext cx="138909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3 Prior Lines </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of Therapy (n = 15)</a:t>
            </a:r>
          </a:p>
        </p:txBody>
      </p:sp>
      <p:sp>
        <p:nvSpPr>
          <p:cNvPr id="64" name="Rectangle 63">
            <a:extLst>
              <a:ext uri="{FF2B5EF4-FFF2-40B4-BE49-F238E27FC236}">
                <a16:creationId xmlns:a16="http://schemas.microsoft.com/office/drawing/2014/main" id="{00D0D56A-C8B3-0A58-3DA2-42AC97F73EAC}"/>
              </a:ext>
            </a:extLst>
          </p:cNvPr>
          <p:cNvSpPr/>
          <p:nvPr/>
        </p:nvSpPr>
        <p:spPr bwMode="auto">
          <a:xfrm>
            <a:off x="1485904" y="3643072"/>
            <a:ext cx="791294" cy="457319"/>
          </a:xfrm>
          <a:prstGeom prst="rect">
            <a:avLst/>
          </a:prstGeom>
          <a:solidFill>
            <a:srgbClr val="00823B"/>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Rectangle 65">
            <a:extLst>
              <a:ext uri="{FF2B5EF4-FFF2-40B4-BE49-F238E27FC236}">
                <a16:creationId xmlns:a16="http://schemas.microsoft.com/office/drawing/2014/main" id="{BC793600-8740-A5DF-5A90-EBFCC73FAEE5}"/>
              </a:ext>
            </a:extLst>
          </p:cNvPr>
          <p:cNvSpPr/>
          <p:nvPr/>
        </p:nvSpPr>
        <p:spPr bwMode="auto">
          <a:xfrm>
            <a:off x="1485904" y="2388668"/>
            <a:ext cx="791294" cy="1252642"/>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 name="Title 7">
            <a:extLst>
              <a:ext uri="{FF2B5EF4-FFF2-40B4-BE49-F238E27FC236}">
                <a16:creationId xmlns:a16="http://schemas.microsoft.com/office/drawing/2014/main" id="{07092B0F-F9ED-1541-B03F-3B48EF1B0880}"/>
              </a:ext>
            </a:extLst>
          </p:cNvPr>
          <p:cNvSpPr>
            <a:spLocks noGrp="1"/>
          </p:cNvSpPr>
          <p:nvPr>
            <p:ph type="title"/>
          </p:nvPr>
        </p:nvSpPr>
        <p:spPr/>
        <p:txBody>
          <a:bodyPr/>
          <a:lstStyle/>
          <a:p>
            <a:r>
              <a:rPr lang="en-US" dirty="0"/>
              <a:t>KarMMa: Efficacy</a:t>
            </a:r>
          </a:p>
        </p:txBody>
      </p:sp>
      <p:graphicFrame>
        <p:nvGraphicFramePr>
          <p:cNvPr id="14" name="Table 13">
            <a:extLst>
              <a:ext uri="{FF2B5EF4-FFF2-40B4-BE49-F238E27FC236}">
                <a16:creationId xmlns:a16="http://schemas.microsoft.com/office/drawing/2014/main" id="{D103182B-8823-FE42-902D-ACA23560257F}"/>
              </a:ext>
            </a:extLst>
          </p:cNvPr>
          <p:cNvGraphicFramePr>
            <a:graphicFrameLocks noGrp="1"/>
          </p:cNvGraphicFramePr>
          <p:nvPr/>
        </p:nvGraphicFramePr>
        <p:xfrm>
          <a:off x="1206366" y="5292892"/>
          <a:ext cx="4136296" cy="944880"/>
        </p:xfrm>
        <a:graphic>
          <a:graphicData uri="http://schemas.openxmlformats.org/drawingml/2006/table">
            <a:tbl>
              <a:tblPr firstRow="1" bandRow="1">
                <a:tableStyleId>{B301B821-A1FF-4177-AEE7-76D212191A09}</a:tableStyleId>
              </a:tblPr>
              <a:tblGrid>
                <a:gridCol w="1776893">
                  <a:extLst>
                    <a:ext uri="{9D8B030D-6E8A-4147-A177-3AD203B41FA5}">
                      <a16:colId xmlns:a16="http://schemas.microsoft.com/office/drawing/2014/main" val="509976975"/>
                    </a:ext>
                  </a:extLst>
                </a:gridCol>
                <a:gridCol w="1038603">
                  <a:extLst>
                    <a:ext uri="{9D8B030D-6E8A-4147-A177-3AD203B41FA5}">
                      <a16:colId xmlns:a16="http://schemas.microsoft.com/office/drawing/2014/main" val="2243924059"/>
                    </a:ext>
                  </a:extLst>
                </a:gridCol>
                <a:gridCol w="1320800">
                  <a:extLst>
                    <a:ext uri="{9D8B030D-6E8A-4147-A177-3AD203B41FA5}">
                      <a16:colId xmlns:a16="http://schemas.microsoft.com/office/drawing/2014/main" val="2989224882"/>
                    </a:ext>
                  </a:extLst>
                </a:gridCol>
              </a:tblGrid>
              <a:tr h="219408">
                <a:tc>
                  <a:txBody>
                    <a:bodyPr/>
                    <a:lstStyle/>
                    <a:p>
                      <a:r>
                        <a:rPr lang="en-US" sz="1400" dirty="0"/>
                        <a:t>CRS and Neurotoxicity</a:t>
                      </a:r>
                      <a:r>
                        <a:rPr lang="en-US" sz="1400" dirty="0">
                          <a:solidFill>
                            <a:schemeClr val="tx1"/>
                          </a:solidFill>
                        </a:rPr>
                        <a:t> </a:t>
                      </a:r>
                      <a:br>
                        <a:rPr lang="en-US" sz="1400" dirty="0">
                          <a:solidFill>
                            <a:schemeClr val="tx1"/>
                          </a:solidFill>
                        </a:rPr>
                      </a:br>
                      <a:r>
                        <a:rPr lang="en-US" sz="1400" dirty="0">
                          <a:solidFill>
                            <a:schemeClr val="tx1"/>
                          </a:solidFill>
                        </a:rPr>
                        <a:t>(</a:t>
                      </a:r>
                      <a:r>
                        <a:rPr lang="en-US" sz="1400" kern="1200" dirty="0">
                          <a:solidFill>
                            <a:schemeClr val="tx1"/>
                          </a:solidFill>
                          <a:effectLst/>
                          <a:sym typeface="Symbol" pitchFamily="2" charset="2"/>
                        </a:rPr>
                        <a:t>N = 128</a:t>
                      </a:r>
                      <a:r>
                        <a:rPr lang="en-US" sz="1400" dirty="0">
                          <a:solidFill>
                            <a:schemeClr val="tx1"/>
                          </a:solidFill>
                        </a:rPr>
                        <a:t>)</a:t>
                      </a:r>
                      <a:endParaRPr lang="en-US" sz="1400" dirty="0">
                        <a:solidFill>
                          <a:schemeClr val="tx1"/>
                        </a:solidFill>
                        <a:latin typeface="+mn-lt"/>
                        <a:ea typeface="Verdana" panose="020B0604030504040204" pitchFamily="34" charset="0"/>
                        <a:cs typeface="Calibri" panose="020F0502020204030204" pitchFamily="34" charset="0"/>
                      </a:endParaRPr>
                    </a:p>
                  </a:txBody>
                  <a:tcPr marL="27432" marR="27432" marT="18288" marB="9144"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kern="1200" dirty="0"/>
                        <a:t>Any Grade</a:t>
                      </a:r>
                      <a:endParaRPr lang="en-US" sz="1400" b="1" kern="1200" dirty="0">
                        <a:solidFill>
                          <a:schemeClr val="lt1"/>
                        </a:solidFill>
                        <a:latin typeface="+mn-lt"/>
                        <a:ea typeface="+mn-ea"/>
                        <a:cs typeface="Calibri" panose="020F0502020204030204" pitchFamily="34" charset="0"/>
                      </a:endParaRPr>
                    </a:p>
                  </a:txBody>
                  <a:tcPr marL="27432" marR="27432" marT="18288"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kern="1200" dirty="0"/>
                        <a:t>Grade 3/4/5</a:t>
                      </a:r>
                      <a:endParaRPr lang="en-US" sz="1400" b="1" kern="1200" dirty="0">
                        <a:solidFill>
                          <a:schemeClr val="lt1"/>
                        </a:solidFill>
                        <a:latin typeface="+mn-lt"/>
                        <a:ea typeface="+mn-ea"/>
                        <a:cs typeface="Calibri" panose="020F0502020204030204" pitchFamily="34" charset="0"/>
                      </a:endParaRPr>
                    </a:p>
                  </a:txBody>
                  <a:tcPr marL="27432" marR="27432" marT="18288" marB="9144"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474888871"/>
                  </a:ext>
                </a:extLst>
              </a:tr>
              <a:tr h="219408">
                <a:tc>
                  <a:txBody>
                    <a:bodyPr/>
                    <a:lstStyle/>
                    <a:p>
                      <a:pPr algn="l"/>
                      <a:r>
                        <a:rPr lang="en-US" sz="1400" b="1" kern="1200" dirty="0">
                          <a:solidFill>
                            <a:schemeClr val="bg1"/>
                          </a:solidFill>
                        </a:rPr>
                        <a:t>CRS,</a:t>
                      </a:r>
                      <a:r>
                        <a:rPr lang="en-US" sz="1400" b="1" kern="1200" baseline="0" dirty="0">
                          <a:solidFill>
                            <a:schemeClr val="bg1"/>
                          </a:solidFill>
                        </a:rPr>
                        <a:t> n (%)</a:t>
                      </a:r>
                      <a:endParaRPr lang="en-US" sz="1400" b="1" kern="1200" baseline="30000" dirty="0">
                        <a:solidFill>
                          <a:schemeClr val="bg1"/>
                        </a:solidFill>
                        <a:latin typeface="+mn-lt"/>
                        <a:ea typeface="Verdana" panose="020B0604030504040204" pitchFamily="34" charset="0"/>
                        <a:cs typeface="Calibri" panose="020F0502020204030204" pitchFamily="34" charset="0"/>
                      </a:endParaRPr>
                    </a:p>
                  </a:txBody>
                  <a:tcPr marL="108000" marR="27432" marT="18288"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1" kern="1200" dirty="0">
                          <a:solidFill>
                            <a:schemeClr val="bg1"/>
                          </a:solidFill>
                          <a:latin typeface="+mn-lt"/>
                          <a:ea typeface="+mn-ea"/>
                          <a:cs typeface="+mn-cs"/>
                        </a:rPr>
                        <a:t>107 (84)</a:t>
                      </a:r>
                    </a:p>
                  </a:txBody>
                  <a:tcPr marL="18288" marR="18288"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1" kern="1200" dirty="0">
                          <a:solidFill>
                            <a:schemeClr val="bg1"/>
                          </a:solidFill>
                          <a:latin typeface="+mn-lt"/>
                          <a:ea typeface="+mn-ea"/>
                          <a:cs typeface="+mn-cs"/>
                        </a:rPr>
                        <a:t>7 (5)</a:t>
                      </a:r>
                    </a:p>
                  </a:txBody>
                  <a:tcPr marL="18288" marR="18288" marT="18288" marB="18288"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116552012"/>
                  </a:ext>
                </a:extLst>
              </a:tr>
              <a:tr h="219408">
                <a:tc>
                  <a:txBody>
                    <a:bodyPr/>
                    <a:lstStyle/>
                    <a:p>
                      <a:pPr algn="l"/>
                      <a:r>
                        <a:rPr lang="en-US" sz="1400" b="0" kern="1200" dirty="0">
                          <a:solidFill>
                            <a:schemeClr val="bg1"/>
                          </a:solidFill>
                        </a:rPr>
                        <a:t>Neurotoxicity, n (%)</a:t>
                      </a:r>
                      <a:endParaRPr lang="en-US" sz="1400" b="0" kern="1200" dirty="0">
                        <a:solidFill>
                          <a:schemeClr val="bg1"/>
                        </a:solidFill>
                        <a:latin typeface="+mn-lt"/>
                        <a:ea typeface="Verdana" panose="020B0604030504040204" pitchFamily="34" charset="0"/>
                        <a:cs typeface="Calibri" panose="020F0502020204030204" pitchFamily="34" charset="0"/>
                      </a:endParaRPr>
                    </a:p>
                  </a:txBody>
                  <a:tcPr marL="108000" marR="27432" marT="18288"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rPr>
                        <a:t>23 (18)</a:t>
                      </a:r>
                      <a:endParaRPr lang="en-US" sz="1400" kern="1200" dirty="0">
                        <a:solidFill>
                          <a:schemeClr val="bg1"/>
                        </a:solidFill>
                        <a:latin typeface="+mn-lt"/>
                        <a:ea typeface="Verdana" panose="020B0604030504040204" pitchFamily="34" charset="0"/>
                        <a:cs typeface="Calibri" panose="020F0502020204030204" pitchFamily="34" charset="0"/>
                      </a:endParaRPr>
                    </a:p>
                  </a:txBody>
                  <a:tcPr marL="27432" marR="27432" marT="18288"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rPr>
                        <a:t>5 (4)</a:t>
                      </a:r>
                    </a:p>
                  </a:txBody>
                  <a:tcPr marL="27432" marR="27432" marT="18288" marB="914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00232056"/>
                  </a:ext>
                </a:extLst>
              </a:tr>
            </a:tbl>
          </a:graphicData>
        </a:graphic>
      </p:graphicFrame>
      <p:sp>
        <p:nvSpPr>
          <p:cNvPr id="4" name="TextBox 3">
            <a:extLst>
              <a:ext uri="{FF2B5EF4-FFF2-40B4-BE49-F238E27FC236}">
                <a16:creationId xmlns:a16="http://schemas.microsoft.com/office/drawing/2014/main" id="{DC828283-97A2-10CC-BFD8-5EA2FE943CD8}"/>
              </a:ext>
            </a:extLst>
          </p:cNvPr>
          <p:cNvSpPr txBox="1"/>
          <p:nvPr/>
        </p:nvSpPr>
        <p:spPr bwMode="auto">
          <a:xfrm>
            <a:off x="427264" y="6361974"/>
            <a:ext cx="61014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eaLnBrk="1" hangingPunct="1">
              <a:defRPr/>
            </a:pPr>
            <a:r>
              <a:rPr lang="en-US" altLang="en-US" sz="1200" b="0" spc="-10" dirty="0">
                <a:solidFill>
                  <a:schemeClr val="bg2"/>
                </a:solidFill>
                <a:latin typeface="Calibri" panose="020F0502020204030204" pitchFamily="34" charset="0"/>
              </a:rPr>
              <a:t>Anderson. ASCO 2021. Abstr 8016.</a:t>
            </a:r>
            <a:endParaRPr lang="en-US" altLang="en-US" sz="1200" b="0" dirty="0">
              <a:solidFill>
                <a:schemeClr val="bg2"/>
              </a:solidFill>
              <a:latin typeface="Calibri" panose="020F0502020204030204" pitchFamily="34" charset="0"/>
            </a:endParaRPr>
          </a:p>
        </p:txBody>
      </p:sp>
      <p:sp>
        <p:nvSpPr>
          <p:cNvPr id="26" name="Donut 15">
            <a:extLst>
              <a:ext uri="{FF2B5EF4-FFF2-40B4-BE49-F238E27FC236}">
                <a16:creationId xmlns:a16="http://schemas.microsoft.com/office/drawing/2014/main" id="{C923838A-55C3-3771-0706-E0184EB974B7}"/>
              </a:ext>
            </a:extLst>
          </p:cNvPr>
          <p:cNvSpPr/>
          <p:nvPr/>
        </p:nvSpPr>
        <p:spPr bwMode="auto">
          <a:xfrm>
            <a:off x="3103311" y="5651316"/>
            <a:ext cx="1005840" cy="385009"/>
          </a:xfrm>
          <a:prstGeom prst="donut">
            <a:avLst>
              <a:gd name="adj" fmla="val 6284"/>
            </a:avLst>
          </a:prstGeom>
          <a:solidFill>
            <a:srgbClr val="FF0000"/>
          </a:solidFill>
          <a:ln w="0">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 name="Content Placeholder 8">
            <a:extLst>
              <a:ext uri="{FF2B5EF4-FFF2-40B4-BE49-F238E27FC236}">
                <a16:creationId xmlns:a16="http://schemas.microsoft.com/office/drawing/2014/main" id="{218DF520-0C01-59D9-8BF3-632293953968}"/>
              </a:ext>
            </a:extLst>
          </p:cNvPr>
          <p:cNvSpPr>
            <a:spLocks noGrp="1"/>
          </p:cNvSpPr>
          <p:nvPr>
            <p:ph idx="1"/>
          </p:nvPr>
        </p:nvSpPr>
        <p:spPr>
          <a:xfrm>
            <a:off x="1007191" y="4590533"/>
            <a:ext cx="3669030" cy="846774"/>
          </a:xfrm>
        </p:spPr>
        <p:txBody>
          <a:bodyPr/>
          <a:lstStyle/>
          <a:p>
            <a:pPr lvl="0">
              <a:spcAft>
                <a:spcPts val="0"/>
              </a:spcAft>
            </a:pPr>
            <a:r>
              <a:rPr lang="en-US" sz="1400" noProof="0" dirty="0"/>
              <a:t>ORR: 73% </a:t>
            </a:r>
          </a:p>
          <a:p>
            <a:pPr lvl="0">
              <a:spcAft>
                <a:spcPts val="0"/>
              </a:spcAft>
            </a:pPr>
            <a:r>
              <a:rPr lang="en-US" sz="1400" noProof="0" dirty="0"/>
              <a:t>Median DoR: </a:t>
            </a:r>
            <a:r>
              <a:rPr lang="en-US" sz="1400" dirty="0"/>
              <a:t>10.9 mo</a:t>
            </a:r>
            <a:endParaRPr lang="en-US" sz="1400" noProof="0" dirty="0"/>
          </a:p>
        </p:txBody>
      </p:sp>
      <p:sp>
        <p:nvSpPr>
          <p:cNvPr id="20" name="TextBox 19">
            <a:extLst>
              <a:ext uri="{FF2B5EF4-FFF2-40B4-BE49-F238E27FC236}">
                <a16:creationId xmlns:a16="http://schemas.microsoft.com/office/drawing/2014/main" id="{B68C27F3-D6B9-1E44-EC83-F47A87538233}"/>
              </a:ext>
            </a:extLst>
          </p:cNvPr>
          <p:cNvSpPr txBox="1"/>
          <p:nvPr/>
        </p:nvSpPr>
        <p:spPr>
          <a:xfrm>
            <a:off x="1895603" y="1372528"/>
            <a:ext cx="2600539" cy="307777"/>
          </a:xfrm>
          <a:prstGeom prst="rect">
            <a:avLst/>
          </a:prstGeom>
          <a:noFill/>
          <a:ln>
            <a:noFill/>
          </a:ln>
        </p:spPr>
        <p:txBody>
          <a:bodyPr wrap="square" rtlCol="0">
            <a:spAutoFit/>
          </a:bodyPr>
          <a:lstStyle/>
          <a:p>
            <a:pPr algn="ctr"/>
            <a:r>
              <a:rPr lang="en-US" sz="1400" b="1" dirty="0">
                <a:solidFill>
                  <a:schemeClr val="bg1"/>
                </a:solidFill>
                <a:latin typeface="Calibri" panose="020F0502020204030204" pitchFamily="34" charset="0"/>
                <a:cs typeface="Calibri" panose="020F0502020204030204" pitchFamily="34" charset="0"/>
              </a:rPr>
              <a:t>ORR</a:t>
            </a:r>
          </a:p>
        </p:txBody>
      </p:sp>
      <p:sp>
        <p:nvSpPr>
          <p:cNvPr id="9" name="TextBox 8">
            <a:extLst>
              <a:ext uri="{FF2B5EF4-FFF2-40B4-BE49-F238E27FC236}">
                <a16:creationId xmlns:a16="http://schemas.microsoft.com/office/drawing/2014/main" id="{4A21AE33-8F47-0083-CB3A-78D2DB6EC334}"/>
              </a:ext>
            </a:extLst>
          </p:cNvPr>
          <p:cNvSpPr txBox="1"/>
          <p:nvPr/>
        </p:nvSpPr>
        <p:spPr bwMode="auto">
          <a:xfrm>
            <a:off x="2768734" y="2103867"/>
            <a:ext cx="8627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73%</a:t>
            </a:r>
          </a:p>
        </p:txBody>
      </p:sp>
      <p:sp>
        <p:nvSpPr>
          <p:cNvPr id="10" name="TextBox 9">
            <a:extLst>
              <a:ext uri="{FF2B5EF4-FFF2-40B4-BE49-F238E27FC236}">
                <a16:creationId xmlns:a16="http://schemas.microsoft.com/office/drawing/2014/main" id="{1B842F0B-C396-DEA8-C7D7-1194979BEF6F}"/>
              </a:ext>
            </a:extLst>
          </p:cNvPr>
          <p:cNvSpPr txBox="1"/>
          <p:nvPr/>
        </p:nvSpPr>
        <p:spPr bwMode="auto">
          <a:xfrm>
            <a:off x="4098905" y="2124311"/>
            <a:ext cx="8627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73%</a:t>
            </a:r>
          </a:p>
        </p:txBody>
      </p:sp>
      <p:sp>
        <p:nvSpPr>
          <p:cNvPr id="11" name="TextBox 10">
            <a:extLst>
              <a:ext uri="{FF2B5EF4-FFF2-40B4-BE49-F238E27FC236}">
                <a16:creationId xmlns:a16="http://schemas.microsoft.com/office/drawing/2014/main" id="{7E7EDE9E-4EB8-5D46-8882-471F5D2D52A9}"/>
              </a:ext>
            </a:extLst>
          </p:cNvPr>
          <p:cNvSpPr txBox="1"/>
          <p:nvPr/>
        </p:nvSpPr>
        <p:spPr bwMode="auto">
          <a:xfrm>
            <a:off x="1636120" y="2398355"/>
            <a:ext cx="4956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53%</a:t>
            </a:r>
          </a:p>
        </p:txBody>
      </p:sp>
      <p:sp>
        <p:nvSpPr>
          <p:cNvPr id="12" name="TextBox 11">
            <a:extLst>
              <a:ext uri="{FF2B5EF4-FFF2-40B4-BE49-F238E27FC236}">
                <a16:creationId xmlns:a16="http://schemas.microsoft.com/office/drawing/2014/main" id="{24AFAAA3-5201-7265-8EBC-5B5F512F62DB}"/>
              </a:ext>
            </a:extLst>
          </p:cNvPr>
          <p:cNvSpPr txBox="1"/>
          <p:nvPr/>
        </p:nvSpPr>
        <p:spPr bwMode="auto">
          <a:xfrm>
            <a:off x="2952277" y="2389400"/>
            <a:ext cx="4956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30%</a:t>
            </a:r>
          </a:p>
        </p:txBody>
      </p:sp>
      <p:sp>
        <p:nvSpPr>
          <p:cNvPr id="13" name="TextBox 12">
            <a:extLst>
              <a:ext uri="{FF2B5EF4-FFF2-40B4-BE49-F238E27FC236}">
                <a16:creationId xmlns:a16="http://schemas.microsoft.com/office/drawing/2014/main" id="{9FD90ABD-13B7-2FF6-AFE3-739613AA7F9C}"/>
              </a:ext>
            </a:extLst>
          </p:cNvPr>
          <p:cNvSpPr txBox="1"/>
          <p:nvPr/>
        </p:nvSpPr>
        <p:spPr bwMode="auto">
          <a:xfrm>
            <a:off x="4282448" y="2389400"/>
            <a:ext cx="4956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33%</a:t>
            </a:r>
          </a:p>
        </p:txBody>
      </p:sp>
      <p:sp>
        <p:nvSpPr>
          <p:cNvPr id="16" name="TextBox 15">
            <a:extLst>
              <a:ext uri="{FF2B5EF4-FFF2-40B4-BE49-F238E27FC236}">
                <a16:creationId xmlns:a16="http://schemas.microsoft.com/office/drawing/2014/main" id="{6627A973-296F-F543-99B8-8606B232F4AF}"/>
              </a:ext>
            </a:extLst>
          </p:cNvPr>
          <p:cNvSpPr txBox="1"/>
          <p:nvPr/>
        </p:nvSpPr>
        <p:spPr bwMode="auto">
          <a:xfrm>
            <a:off x="4282448" y="3166612"/>
            <a:ext cx="4956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20%</a:t>
            </a:r>
          </a:p>
        </p:txBody>
      </p:sp>
      <p:sp>
        <p:nvSpPr>
          <p:cNvPr id="17" name="TextBox 16">
            <a:extLst>
              <a:ext uri="{FF2B5EF4-FFF2-40B4-BE49-F238E27FC236}">
                <a16:creationId xmlns:a16="http://schemas.microsoft.com/office/drawing/2014/main" id="{330FC9DE-D584-8C94-B251-AFA5978A33BB}"/>
              </a:ext>
            </a:extLst>
          </p:cNvPr>
          <p:cNvSpPr txBox="1"/>
          <p:nvPr/>
        </p:nvSpPr>
        <p:spPr bwMode="auto">
          <a:xfrm>
            <a:off x="4282448" y="3614544"/>
            <a:ext cx="4956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20%</a:t>
            </a:r>
          </a:p>
        </p:txBody>
      </p:sp>
      <p:sp>
        <p:nvSpPr>
          <p:cNvPr id="18" name="TextBox 17">
            <a:extLst>
              <a:ext uri="{FF2B5EF4-FFF2-40B4-BE49-F238E27FC236}">
                <a16:creationId xmlns:a16="http://schemas.microsoft.com/office/drawing/2014/main" id="{918A819D-2365-6856-27DF-D9C8BB1DDE62}"/>
              </a:ext>
            </a:extLst>
          </p:cNvPr>
          <p:cNvSpPr txBox="1"/>
          <p:nvPr/>
        </p:nvSpPr>
        <p:spPr bwMode="auto">
          <a:xfrm>
            <a:off x="2952277" y="3660249"/>
            <a:ext cx="4956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20%</a:t>
            </a:r>
          </a:p>
        </p:txBody>
      </p:sp>
      <p:sp>
        <p:nvSpPr>
          <p:cNvPr id="19" name="TextBox 18">
            <a:extLst>
              <a:ext uri="{FF2B5EF4-FFF2-40B4-BE49-F238E27FC236}">
                <a16:creationId xmlns:a16="http://schemas.microsoft.com/office/drawing/2014/main" id="{AE21CB92-59C5-6A59-B6EA-AA0B5DA40035}"/>
              </a:ext>
            </a:extLst>
          </p:cNvPr>
          <p:cNvSpPr txBox="1"/>
          <p:nvPr/>
        </p:nvSpPr>
        <p:spPr bwMode="auto">
          <a:xfrm>
            <a:off x="1636120" y="3650525"/>
            <a:ext cx="4956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20%</a:t>
            </a:r>
          </a:p>
        </p:txBody>
      </p:sp>
      <p:sp>
        <p:nvSpPr>
          <p:cNvPr id="24" name="Freeform 23">
            <a:extLst>
              <a:ext uri="{FF2B5EF4-FFF2-40B4-BE49-F238E27FC236}">
                <a16:creationId xmlns:a16="http://schemas.microsoft.com/office/drawing/2014/main" id="{BFC6A271-79FF-C7FA-CC9D-EB24EBF3D843}"/>
              </a:ext>
            </a:extLst>
          </p:cNvPr>
          <p:cNvSpPr/>
          <p:nvPr/>
        </p:nvSpPr>
        <p:spPr bwMode="auto">
          <a:xfrm>
            <a:off x="1193180" y="1739590"/>
            <a:ext cx="3847171" cy="2375210"/>
          </a:xfrm>
          <a:custGeom>
            <a:avLst/>
            <a:gdLst>
              <a:gd name="connsiteX0" fmla="*/ 0 w 3847171"/>
              <a:gd name="connsiteY0" fmla="*/ 0 h 2375210"/>
              <a:gd name="connsiteX1" fmla="*/ 0 w 3847171"/>
              <a:gd name="connsiteY1" fmla="*/ 2375210 h 2375210"/>
              <a:gd name="connsiteX2" fmla="*/ 3847171 w 3847171"/>
              <a:gd name="connsiteY2" fmla="*/ 2375210 h 2375210"/>
            </a:gdLst>
            <a:ahLst/>
            <a:cxnLst>
              <a:cxn ang="0">
                <a:pos x="connsiteX0" y="connsiteY0"/>
              </a:cxn>
              <a:cxn ang="0">
                <a:pos x="connsiteX1" y="connsiteY1"/>
              </a:cxn>
              <a:cxn ang="0">
                <a:pos x="connsiteX2" y="connsiteY2"/>
              </a:cxn>
            </a:cxnLst>
            <a:rect l="l" t="t" r="r" b="b"/>
            <a:pathLst>
              <a:path w="3847171" h="2375210">
                <a:moveTo>
                  <a:pt x="0" y="0"/>
                </a:moveTo>
                <a:lnTo>
                  <a:pt x="0" y="2375210"/>
                </a:lnTo>
                <a:lnTo>
                  <a:pt x="3847171" y="2375210"/>
                </a:lnTo>
              </a:path>
            </a:pathLst>
          </a:custGeom>
          <a:noFill/>
          <a:ln w="28575">
            <a:solidFill>
              <a:schemeClr val="bg1"/>
            </a:solidFill>
            <a:miter lim="800000"/>
            <a:headEnd/>
            <a:tailEnd/>
          </a:ln>
        </p:spPr>
        <p:txBody>
          <a:bodyPr rtlCol="0" anchor="ctr"/>
          <a:lstStyle/>
          <a:p>
            <a:pPr algn="ctr"/>
            <a:endParaRPr lang="en-US" dirty="0"/>
          </a:p>
        </p:txBody>
      </p:sp>
      <p:sp>
        <p:nvSpPr>
          <p:cNvPr id="27" name="TextBox 26">
            <a:extLst>
              <a:ext uri="{FF2B5EF4-FFF2-40B4-BE49-F238E27FC236}">
                <a16:creationId xmlns:a16="http://schemas.microsoft.com/office/drawing/2014/main" id="{785C5438-1105-CB3C-3FE5-F8559784E0FE}"/>
              </a:ext>
            </a:extLst>
          </p:cNvPr>
          <p:cNvSpPr txBox="1"/>
          <p:nvPr/>
        </p:nvSpPr>
        <p:spPr bwMode="auto">
          <a:xfrm>
            <a:off x="2466280" y="4120260"/>
            <a:ext cx="14676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≥4 Prior Lines </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of Therapy (n = 113)</a:t>
            </a:r>
          </a:p>
        </p:txBody>
      </p:sp>
      <p:sp>
        <p:nvSpPr>
          <p:cNvPr id="29" name="TextBox 28">
            <a:extLst>
              <a:ext uri="{FF2B5EF4-FFF2-40B4-BE49-F238E27FC236}">
                <a16:creationId xmlns:a16="http://schemas.microsoft.com/office/drawing/2014/main" id="{437C54F6-D149-07DC-7EAA-C39295C58608}"/>
              </a:ext>
            </a:extLst>
          </p:cNvPr>
          <p:cNvSpPr txBox="1"/>
          <p:nvPr/>
        </p:nvSpPr>
        <p:spPr bwMode="auto">
          <a:xfrm>
            <a:off x="3852877" y="4120260"/>
            <a:ext cx="135479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All Ide-Cel Treated</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(n = 128)</a:t>
            </a:r>
          </a:p>
        </p:txBody>
      </p:sp>
      <p:grpSp>
        <p:nvGrpSpPr>
          <p:cNvPr id="68" name="Group 67">
            <a:extLst>
              <a:ext uri="{FF2B5EF4-FFF2-40B4-BE49-F238E27FC236}">
                <a16:creationId xmlns:a16="http://schemas.microsoft.com/office/drawing/2014/main" id="{65282369-71A0-2967-87A9-0098B1E08B49}"/>
              </a:ext>
            </a:extLst>
          </p:cNvPr>
          <p:cNvGrpSpPr/>
          <p:nvPr/>
        </p:nvGrpSpPr>
        <p:grpSpPr>
          <a:xfrm>
            <a:off x="2225082" y="1668470"/>
            <a:ext cx="1907978" cy="307777"/>
            <a:chOff x="1698173" y="1271375"/>
            <a:chExt cx="1907978" cy="307777"/>
          </a:xfrm>
        </p:grpSpPr>
        <p:sp>
          <p:nvSpPr>
            <p:cNvPr id="3" name="TextBox 2">
              <a:extLst>
                <a:ext uri="{FF2B5EF4-FFF2-40B4-BE49-F238E27FC236}">
                  <a16:creationId xmlns:a16="http://schemas.microsoft.com/office/drawing/2014/main" id="{8BE82C2B-9ABA-3EEB-C7B7-1CD8ECC7ABD2}"/>
                </a:ext>
              </a:extLst>
            </p:cNvPr>
            <p:cNvSpPr txBox="1"/>
            <p:nvPr/>
          </p:nvSpPr>
          <p:spPr bwMode="auto">
            <a:xfrm>
              <a:off x="1774892" y="1271375"/>
              <a:ext cx="7086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CR/sCR</a:t>
              </a:r>
            </a:p>
          </p:txBody>
        </p:sp>
        <p:sp>
          <p:nvSpPr>
            <p:cNvPr id="5" name="TextBox 4">
              <a:extLst>
                <a:ext uri="{FF2B5EF4-FFF2-40B4-BE49-F238E27FC236}">
                  <a16:creationId xmlns:a16="http://schemas.microsoft.com/office/drawing/2014/main" id="{BDEE78BA-03D8-2E2E-C35C-17D34DC5CACD}"/>
                </a:ext>
              </a:extLst>
            </p:cNvPr>
            <p:cNvSpPr txBox="1"/>
            <p:nvPr/>
          </p:nvSpPr>
          <p:spPr bwMode="auto">
            <a:xfrm>
              <a:off x="2552423" y="1271375"/>
              <a:ext cx="589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VGPR</a:t>
              </a:r>
            </a:p>
          </p:txBody>
        </p:sp>
        <p:sp>
          <p:nvSpPr>
            <p:cNvPr id="6" name="TextBox 5">
              <a:extLst>
                <a:ext uri="{FF2B5EF4-FFF2-40B4-BE49-F238E27FC236}">
                  <a16:creationId xmlns:a16="http://schemas.microsoft.com/office/drawing/2014/main" id="{E984D291-40AB-8AC6-3445-7A1C78FF948E}"/>
                </a:ext>
              </a:extLst>
            </p:cNvPr>
            <p:cNvSpPr txBox="1"/>
            <p:nvPr/>
          </p:nvSpPr>
          <p:spPr bwMode="auto">
            <a:xfrm>
              <a:off x="3230727" y="1271375"/>
              <a:ext cx="3754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PR</a:t>
              </a:r>
            </a:p>
          </p:txBody>
        </p:sp>
        <p:sp>
          <p:nvSpPr>
            <p:cNvPr id="31" name="Rectangle 30">
              <a:extLst>
                <a:ext uri="{FF2B5EF4-FFF2-40B4-BE49-F238E27FC236}">
                  <a16:creationId xmlns:a16="http://schemas.microsoft.com/office/drawing/2014/main" id="{64FB84C5-FF67-3903-FDD5-135A29BC9B09}"/>
                </a:ext>
              </a:extLst>
            </p:cNvPr>
            <p:cNvSpPr/>
            <p:nvPr/>
          </p:nvSpPr>
          <p:spPr bwMode="auto">
            <a:xfrm>
              <a:off x="1698173" y="1359606"/>
              <a:ext cx="131314" cy="13131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 name="Rectangle 33">
              <a:extLst>
                <a:ext uri="{FF2B5EF4-FFF2-40B4-BE49-F238E27FC236}">
                  <a16:creationId xmlns:a16="http://schemas.microsoft.com/office/drawing/2014/main" id="{2819460E-EB40-55FF-C083-970093E0FC02}"/>
                </a:ext>
              </a:extLst>
            </p:cNvPr>
            <p:cNvSpPr/>
            <p:nvPr/>
          </p:nvSpPr>
          <p:spPr bwMode="auto">
            <a:xfrm>
              <a:off x="2478664" y="1359606"/>
              <a:ext cx="131314" cy="13131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 name="Rectangle 34">
              <a:extLst>
                <a:ext uri="{FF2B5EF4-FFF2-40B4-BE49-F238E27FC236}">
                  <a16:creationId xmlns:a16="http://schemas.microsoft.com/office/drawing/2014/main" id="{9BF0CD82-B30A-5B36-583F-2DCB1BBBF22C}"/>
                </a:ext>
              </a:extLst>
            </p:cNvPr>
            <p:cNvSpPr/>
            <p:nvPr/>
          </p:nvSpPr>
          <p:spPr bwMode="auto">
            <a:xfrm>
              <a:off x="3147613" y="1359606"/>
              <a:ext cx="131314" cy="131314"/>
            </a:xfrm>
            <a:prstGeom prst="rect">
              <a:avLst/>
            </a:prstGeom>
            <a:solidFill>
              <a:srgbClr val="00823B"/>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7" name="TextBox 36">
            <a:extLst>
              <a:ext uri="{FF2B5EF4-FFF2-40B4-BE49-F238E27FC236}">
                <a16:creationId xmlns:a16="http://schemas.microsoft.com/office/drawing/2014/main" id="{A2953FBE-9D73-6DC6-F039-511B0D72ACFE}"/>
              </a:ext>
            </a:extLst>
          </p:cNvPr>
          <p:cNvSpPr txBox="1"/>
          <p:nvPr/>
        </p:nvSpPr>
        <p:spPr bwMode="auto">
          <a:xfrm>
            <a:off x="3615109" y="2432528"/>
            <a:ext cx="4523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CRR</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30%</a:t>
            </a:r>
          </a:p>
        </p:txBody>
      </p:sp>
      <p:sp>
        <p:nvSpPr>
          <p:cNvPr id="38" name="TextBox 37">
            <a:extLst>
              <a:ext uri="{FF2B5EF4-FFF2-40B4-BE49-F238E27FC236}">
                <a16:creationId xmlns:a16="http://schemas.microsoft.com/office/drawing/2014/main" id="{60645D1C-91AF-3BE4-99CB-8F2FF28D2813}"/>
              </a:ext>
            </a:extLst>
          </p:cNvPr>
          <p:cNvSpPr txBox="1"/>
          <p:nvPr/>
        </p:nvSpPr>
        <p:spPr bwMode="auto">
          <a:xfrm>
            <a:off x="2304262" y="2695132"/>
            <a:ext cx="4523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CRR</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53%</a:t>
            </a:r>
          </a:p>
        </p:txBody>
      </p:sp>
      <p:sp>
        <p:nvSpPr>
          <p:cNvPr id="42" name="TextBox 41">
            <a:extLst>
              <a:ext uri="{FF2B5EF4-FFF2-40B4-BE49-F238E27FC236}">
                <a16:creationId xmlns:a16="http://schemas.microsoft.com/office/drawing/2014/main" id="{9F967DE4-FE65-1BD3-1520-0A29021212E1}"/>
              </a:ext>
            </a:extLst>
          </p:cNvPr>
          <p:cNvSpPr txBox="1"/>
          <p:nvPr/>
        </p:nvSpPr>
        <p:spPr bwMode="auto">
          <a:xfrm rot="16200000">
            <a:off x="174361" y="2751061"/>
            <a:ext cx="11791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Response (%)</a:t>
            </a:r>
          </a:p>
        </p:txBody>
      </p:sp>
      <p:grpSp>
        <p:nvGrpSpPr>
          <p:cNvPr id="57" name="Group 56">
            <a:extLst>
              <a:ext uri="{FF2B5EF4-FFF2-40B4-BE49-F238E27FC236}">
                <a16:creationId xmlns:a16="http://schemas.microsoft.com/office/drawing/2014/main" id="{C63A3FCD-B1B9-134D-69A3-63C1C5304859}"/>
              </a:ext>
            </a:extLst>
          </p:cNvPr>
          <p:cNvGrpSpPr/>
          <p:nvPr/>
        </p:nvGrpSpPr>
        <p:grpSpPr>
          <a:xfrm>
            <a:off x="781796" y="1601090"/>
            <a:ext cx="420307" cy="2652030"/>
            <a:chOff x="728006" y="1601090"/>
            <a:chExt cx="420307" cy="2652030"/>
          </a:xfrm>
        </p:grpSpPr>
        <p:sp>
          <p:nvSpPr>
            <p:cNvPr id="43" name="TextBox 42">
              <a:extLst>
                <a:ext uri="{FF2B5EF4-FFF2-40B4-BE49-F238E27FC236}">
                  <a16:creationId xmlns:a16="http://schemas.microsoft.com/office/drawing/2014/main" id="{0DCCD498-1F81-FF25-335A-BC1DD90A0BA0}"/>
                </a:ext>
              </a:extLst>
            </p:cNvPr>
            <p:cNvSpPr txBox="1"/>
            <p:nvPr/>
          </p:nvSpPr>
          <p:spPr bwMode="auto">
            <a:xfrm>
              <a:off x="728006" y="1601090"/>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44" name="TextBox 43">
              <a:extLst>
                <a:ext uri="{FF2B5EF4-FFF2-40B4-BE49-F238E27FC236}">
                  <a16:creationId xmlns:a16="http://schemas.microsoft.com/office/drawing/2014/main" id="{A6F3E41F-EE27-DCE5-1D51-F7120F7A444A}"/>
                </a:ext>
              </a:extLst>
            </p:cNvPr>
            <p:cNvSpPr txBox="1"/>
            <p:nvPr/>
          </p:nvSpPr>
          <p:spPr bwMode="auto">
            <a:xfrm>
              <a:off x="806553" y="207609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45" name="TextBox 44">
              <a:extLst>
                <a:ext uri="{FF2B5EF4-FFF2-40B4-BE49-F238E27FC236}">
                  <a16:creationId xmlns:a16="http://schemas.microsoft.com/office/drawing/2014/main" id="{E65044B8-D9A5-539E-ED05-CD6F55E4BEEC}"/>
                </a:ext>
              </a:extLst>
            </p:cNvPr>
            <p:cNvSpPr txBox="1"/>
            <p:nvPr/>
          </p:nvSpPr>
          <p:spPr bwMode="auto">
            <a:xfrm>
              <a:off x="806553" y="255110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6" name="TextBox 45">
              <a:extLst>
                <a:ext uri="{FF2B5EF4-FFF2-40B4-BE49-F238E27FC236}">
                  <a16:creationId xmlns:a16="http://schemas.microsoft.com/office/drawing/2014/main" id="{CA7A118E-68D5-837B-4396-9B139C5BBF3F}"/>
                </a:ext>
              </a:extLst>
            </p:cNvPr>
            <p:cNvSpPr txBox="1"/>
            <p:nvPr/>
          </p:nvSpPr>
          <p:spPr bwMode="auto">
            <a:xfrm>
              <a:off x="806553" y="302610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47" name="TextBox 46">
              <a:extLst>
                <a:ext uri="{FF2B5EF4-FFF2-40B4-BE49-F238E27FC236}">
                  <a16:creationId xmlns:a16="http://schemas.microsoft.com/office/drawing/2014/main" id="{2B04647F-5186-91E5-2F51-662266D84F8F}"/>
                </a:ext>
              </a:extLst>
            </p:cNvPr>
            <p:cNvSpPr txBox="1"/>
            <p:nvPr/>
          </p:nvSpPr>
          <p:spPr bwMode="auto">
            <a:xfrm>
              <a:off x="806553" y="350111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8" name="TextBox 47">
              <a:extLst>
                <a:ext uri="{FF2B5EF4-FFF2-40B4-BE49-F238E27FC236}">
                  <a16:creationId xmlns:a16="http://schemas.microsoft.com/office/drawing/2014/main" id="{0B59A397-2772-396E-B1CC-3F24AFE21A03}"/>
                </a:ext>
              </a:extLst>
            </p:cNvPr>
            <p:cNvSpPr txBox="1"/>
            <p:nvPr/>
          </p:nvSpPr>
          <p:spPr bwMode="auto">
            <a:xfrm>
              <a:off x="885100" y="397612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grpSp>
        <p:nvGrpSpPr>
          <p:cNvPr id="56" name="Group 55">
            <a:extLst>
              <a:ext uri="{FF2B5EF4-FFF2-40B4-BE49-F238E27FC236}">
                <a16:creationId xmlns:a16="http://schemas.microsoft.com/office/drawing/2014/main" id="{BBC56052-0FCE-0EEB-2033-3FC730C4C91F}"/>
              </a:ext>
            </a:extLst>
          </p:cNvPr>
          <p:cNvGrpSpPr/>
          <p:nvPr/>
        </p:nvGrpSpPr>
        <p:grpSpPr>
          <a:xfrm>
            <a:off x="1136744" y="1741498"/>
            <a:ext cx="65526" cy="2374765"/>
            <a:chOff x="1060544" y="1741498"/>
            <a:chExt cx="65526" cy="2374765"/>
          </a:xfrm>
        </p:grpSpPr>
        <p:cxnSp>
          <p:nvCxnSpPr>
            <p:cNvPr id="50" name="Straight Connector 49">
              <a:extLst>
                <a:ext uri="{FF2B5EF4-FFF2-40B4-BE49-F238E27FC236}">
                  <a16:creationId xmlns:a16="http://schemas.microsoft.com/office/drawing/2014/main" id="{E38AF012-1AF4-C669-14B1-28050E241089}"/>
                </a:ext>
              </a:extLst>
            </p:cNvPr>
            <p:cNvCxnSpPr>
              <a:cxnSpLocks/>
            </p:cNvCxnSpPr>
            <p:nvPr/>
          </p:nvCxnSpPr>
          <p:spPr bwMode="auto">
            <a:xfrm>
              <a:off x="1060544" y="1741498"/>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AAF75516-EA56-B0CF-E336-FFD595CEAF01}"/>
                </a:ext>
              </a:extLst>
            </p:cNvPr>
            <p:cNvCxnSpPr>
              <a:cxnSpLocks/>
            </p:cNvCxnSpPr>
            <p:nvPr/>
          </p:nvCxnSpPr>
          <p:spPr bwMode="auto">
            <a:xfrm>
              <a:off x="1060544" y="2216451"/>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9203D819-EC33-B492-9601-A244EE709CBD}"/>
                </a:ext>
              </a:extLst>
            </p:cNvPr>
            <p:cNvCxnSpPr>
              <a:cxnSpLocks/>
            </p:cNvCxnSpPr>
            <p:nvPr/>
          </p:nvCxnSpPr>
          <p:spPr bwMode="auto">
            <a:xfrm>
              <a:off x="1060544" y="2691404"/>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4A734F9F-2AD2-D548-C760-FDBD65227BAE}"/>
                </a:ext>
              </a:extLst>
            </p:cNvPr>
            <p:cNvCxnSpPr>
              <a:cxnSpLocks/>
            </p:cNvCxnSpPr>
            <p:nvPr/>
          </p:nvCxnSpPr>
          <p:spPr bwMode="auto">
            <a:xfrm>
              <a:off x="1060544" y="3166357"/>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B8199A78-6F65-6EC9-863A-BFD8E223FE8E}"/>
                </a:ext>
              </a:extLst>
            </p:cNvPr>
            <p:cNvCxnSpPr>
              <a:cxnSpLocks/>
            </p:cNvCxnSpPr>
            <p:nvPr/>
          </p:nvCxnSpPr>
          <p:spPr bwMode="auto">
            <a:xfrm>
              <a:off x="1060544" y="364131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2DE106C2-DEF4-E362-02B9-8210C9E831F7}"/>
                </a:ext>
              </a:extLst>
            </p:cNvPr>
            <p:cNvCxnSpPr>
              <a:cxnSpLocks/>
            </p:cNvCxnSpPr>
            <p:nvPr/>
          </p:nvCxnSpPr>
          <p:spPr bwMode="auto">
            <a:xfrm>
              <a:off x="1060544" y="4116263"/>
              <a:ext cx="65526" cy="0"/>
            </a:xfrm>
            <a:prstGeom prst="line">
              <a:avLst/>
            </a:prstGeom>
            <a:noFill/>
            <a:ln w="28575" cap="flat" cmpd="sng" algn="ctr">
              <a:solidFill>
                <a:schemeClr val="bg1"/>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1BF13898-29BD-FAF8-D01E-0D2EE438029B}"/>
              </a:ext>
            </a:extLst>
          </p:cNvPr>
          <p:cNvGrpSpPr/>
          <p:nvPr/>
        </p:nvGrpSpPr>
        <p:grpSpPr>
          <a:xfrm>
            <a:off x="5909612" y="435073"/>
            <a:ext cx="5668231" cy="3018593"/>
            <a:chOff x="6141776" y="614277"/>
            <a:chExt cx="5668231" cy="3018593"/>
          </a:xfrm>
        </p:grpSpPr>
        <p:grpSp>
          <p:nvGrpSpPr>
            <p:cNvPr id="209" name="Group 208">
              <a:extLst>
                <a:ext uri="{FF2B5EF4-FFF2-40B4-BE49-F238E27FC236}">
                  <a16:creationId xmlns:a16="http://schemas.microsoft.com/office/drawing/2014/main" id="{26578995-43EC-E58A-E44B-F714A6BBB48A}"/>
                </a:ext>
              </a:extLst>
            </p:cNvPr>
            <p:cNvGrpSpPr/>
            <p:nvPr/>
          </p:nvGrpSpPr>
          <p:grpSpPr>
            <a:xfrm>
              <a:off x="6810555" y="1285336"/>
              <a:ext cx="4395158" cy="1670225"/>
              <a:chOff x="6810555" y="1285336"/>
              <a:chExt cx="4395158" cy="1670225"/>
            </a:xfrm>
          </p:grpSpPr>
          <p:cxnSp>
            <p:nvCxnSpPr>
              <p:cNvPr id="199" name="Straight Connector 198">
                <a:extLst>
                  <a:ext uri="{FF2B5EF4-FFF2-40B4-BE49-F238E27FC236}">
                    <a16:creationId xmlns:a16="http://schemas.microsoft.com/office/drawing/2014/main" id="{6B1349CF-980F-3122-2653-46A89114CD64}"/>
                  </a:ext>
                </a:extLst>
              </p:cNvPr>
              <p:cNvCxnSpPr/>
              <p:nvPr/>
            </p:nvCxnSpPr>
            <p:spPr bwMode="auto">
              <a:xfrm>
                <a:off x="9714724" y="2680339"/>
                <a:ext cx="0" cy="118185"/>
              </a:xfrm>
              <a:prstGeom prst="line">
                <a:avLst/>
              </a:prstGeom>
              <a:noFill/>
              <a:ln w="19050" cap="flat" cmpd="sng" algn="ctr">
                <a:solidFill>
                  <a:srgbClr val="E1471D"/>
                </a:solidFill>
                <a:prstDash val="solid"/>
                <a:round/>
                <a:headEnd type="none" w="med" len="med"/>
                <a:tailEnd type="none" w="med" len="med"/>
              </a:ln>
              <a:effectLst/>
            </p:spPr>
          </p:cxnSp>
          <p:sp>
            <p:nvSpPr>
              <p:cNvPr id="200" name="Freeform 199">
                <a:extLst>
                  <a:ext uri="{FF2B5EF4-FFF2-40B4-BE49-F238E27FC236}">
                    <a16:creationId xmlns:a16="http://schemas.microsoft.com/office/drawing/2014/main" id="{3D67E17C-EF79-EBCB-612C-4F4E6B270FC5}"/>
                  </a:ext>
                </a:extLst>
              </p:cNvPr>
              <p:cNvSpPr/>
              <p:nvPr/>
            </p:nvSpPr>
            <p:spPr bwMode="auto">
              <a:xfrm>
                <a:off x="6810555" y="1285336"/>
                <a:ext cx="4395158" cy="1617453"/>
              </a:xfrm>
              <a:custGeom>
                <a:avLst/>
                <a:gdLst>
                  <a:gd name="connsiteX0" fmla="*/ 0 w 4395158"/>
                  <a:gd name="connsiteY0" fmla="*/ 0 h 1617453"/>
                  <a:gd name="connsiteX1" fmla="*/ 138022 w 4395158"/>
                  <a:gd name="connsiteY1" fmla="*/ 0 h 1617453"/>
                  <a:gd name="connsiteX2" fmla="*/ 138022 w 4395158"/>
                  <a:gd name="connsiteY2" fmla="*/ 176841 h 1617453"/>
                  <a:gd name="connsiteX3" fmla="*/ 202720 w 4395158"/>
                  <a:gd name="connsiteY3" fmla="*/ 176841 h 1617453"/>
                  <a:gd name="connsiteX4" fmla="*/ 202720 w 4395158"/>
                  <a:gd name="connsiteY4" fmla="*/ 232913 h 1617453"/>
                  <a:gd name="connsiteX5" fmla="*/ 267419 w 4395158"/>
                  <a:gd name="connsiteY5" fmla="*/ 232913 h 1617453"/>
                  <a:gd name="connsiteX6" fmla="*/ 267419 w 4395158"/>
                  <a:gd name="connsiteY6" fmla="*/ 366622 h 1617453"/>
                  <a:gd name="connsiteX7" fmla="*/ 401128 w 4395158"/>
                  <a:gd name="connsiteY7" fmla="*/ 366622 h 1617453"/>
                  <a:gd name="connsiteX8" fmla="*/ 401128 w 4395158"/>
                  <a:gd name="connsiteY8" fmla="*/ 474453 h 1617453"/>
                  <a:gd name="connsiteX9" fmla="*/ 457200 w 4395158"/>
                  <a:gd name="connsiteY9" fmla="*/ 474453 h 1617453"/>
                  <a:gd name="connsiteX10" fmla="*/ 457200 w 4395158"/>
                  <a:gd name="connsiteY10" fmla="*/ 526211 h 1617453"/>
                  <a:gd name="connsiteX11" fmla="*/ 556403 w 4395158"/>
                  <a:gd name="connsiteY11" fmla="*/ 526211 h 1617453"/>
                  <a:gd name="connsiteX12" fmla="*/ 556403 w 4395158"/>
                  <a:gd name="connsiteY12" fmla="*/ 608162 h 1617453"/>
                  <a:gd name="connsiteX13" fmla="*/ 698739 w 4395158"/>
                  <a:gd name="connsiteY13" fmla="*/ 608162 h 1617453"/>
                  <a:gd name="connsiteX14" fmla="*/ 698739 w 4395158"/>
                  <a:gd name="connsiteY14" fmla="*/ 690113 h 1617453"/>
                  <a:gd name="connsiteX15" fmla="*/ 763437 w 4395158"/>
                  <a:gd name="connsiteY15" fmla="*/ 690113 h 1617453"/>
                  <a:gd name="connsiteX16" fmla="*/ 763437 w 4395158"/>
                  <a:gd name="connsiteY16" fmla="*/ 741872 h 1617453"/>
                  <a:gd name="connsiteX17" fmla="*/ 828136 w 4395158"/>
                  <a:gd name="connsiteY17" fmla="*/ 741872 h 1617453"/>
                  <a:gd name="connsiteX18" fmla="*/ 828136 w 4395158"/>
                  <a:gd name="connsiteY18" fmla="*/ 815196 h 1617453"/>
                  <a:gd name="connsiteX19" fmla="*/ 1017917 w 4395158"/>
                  <a:gd name="connsiteY19" fmla="*/ 815196 h 1617453"/>
                  <a:gd name="connsiteX20" fmla="*/ 1017917 w 4395158"/>
                  <a:gd name="connsiteY20" fmla="*/ 858328 h 1617453"/>
                  <a:gd name="connsiteX21" fmla="*/ 1134373 w 4395158"/>
                  <a:gd name="connsiteY21" fmla="*/ 858328 h 1617453"/>
                  <a:gd name="connsiteX22" fmla="*/ 1134373 w 4395158"/>
                  <a:gd name="connsiteY22" fmla="*/ 892834 h 1617453"/>
                  <a:gd name="connsiteX23" fmla="*/ 1272396 w 4395158"/>
                  <a:gd name="connsiteY23" fmla="*/ 892834 h 1617453"/>
                  <a:gd name="connsiteX24" fmla="*/ 1272396 w 4395158"/>
                  <a:gd name="connsiteY24" fmla="*/ 940279 h 1617453"/>
                  <a:gd name="connsiteX25" fmla="*/ 1479430 w 4395158"/>
                  <a:gd name="connsiteY25" fmla="*/ 940279 h 1617453"/>
                  <a:gd name="connsiteX26" fmla="*/ 1479430 w 4395158"/>
                  <a:gd name="connsiteY26" fmla="*/ 940279 h 1617453"/>
                  <a:gd name="connsiteX27" fmla="*/ 1479430 w 4395158"/>
                  <a:gd name="connsiteY27" fmla="*/ 983411 h 1617453"/>
                  <a:gd name="connsiteX28" fmla="*/ 1604513 w 4395158"/>
                  <a:gd name="connsiteY28" fmla="*/ 983411 h 1617453"/>
                  <a:gd name="connsiteX29" fmla="*/ 1604513 w 4395158"/>
                  <a:gd name="connsiteY29" fmla="*/ 1069675 h 1617453"/>
                  <a:gd name="connsiteX30" fmla="*/ 1677837 w 4395158"/>
                  <a:gd name="connsiteY30" fmla="*/ 1069675 h 1617453"/>
                  <a:gd name="connsiteX31" fmla="*/ 1677837 w 4395158"/>
                  <a:gd name="connsiteY31" fmla="*/ 1130060 h 1617453"/>
                  <a:gd name="connsiteX32" fmla="*/ 1759788 w 4395158"/>
                  <a:gd name="connsiteY32" fmla="*/ 1130060 h 1617453"/>
                  <a:gd name="connsiteX33" fmla="*/ 1759788 w 4395158"/>
                  <a:gd name="connsiteY33" fmla="*/ 1207698 h 1617453"/>
                  <a:gd name="connsiteX34" fmla="*/ 1910751 w 4395158"/>
                  <a:gd name="connsiteY34" fmla="*/ 1207698 h 1617453"/>
                  <a:gd name="connsiteX35" fmla="*/ 1910751 w 4395158"/>
                  <a:gd name="connsiteY35" fmla="*/ 1207698 h 1617453"/>
                  <a:gd name="connsiteX36" fmla="*/ 1910751 w 4395158"/>
                  <a:gd name="connsiteY36" fmla="*/ 1246517 h 1617453"/>
                  <a:gd name="connsiteX37" fmla="*/ 2044460 w 4395158"/>
                  <a:gd name="connsiteY37" fmla="*/ 1246517 h 1617453"/>
                  <a:gd name="connsiteX38" fmla="*/ 2044460 w 4395158"/>
                  <a:gd name="connsiteY38" fmla="*/ 1285336 h 1617453"/>
                  <a:gd name="connsiteX39" fmla="*/ 2294626 w 4395158"/>
                  <a:gd name="connsiteY39" fmla="*/ 1285336 h 1617453"/>
                  <a:gd name="connsiteX40" fmla="*/ 2294626 w 4395158"/>
                  <a:gd name="connsiteY40" fmla="*/ 1332781 h 1617453"/>
                  <a:gd name="connsiteX41" fmla="*/ 2493034 w 4395158"/>
                  <a:gd name="connsiteY41" fmla="*/ 1332781 h 1617453"/>
                  <a:gd name="connsiteX42" fmla="*/ 2493034 w 4395158"/>
                  <a:gd name="connsiteY42" fmla="*/ 1371600 h 1617453"/>
                  <a:gd name="connsiteX43" fmla="*/ 2587924 w 4395158"/>
                  <a:gd name="connsiteY43" fmla="*/ 1371600 h 1617453"/>
                  <a:gd name="connsiteX44" fmla="*/ 2587924 w 4395158"/>
                  <a:gd name="connsiteY44" fmla="*/ 1406106 h 1617453"/>
                  <a:gd name="connsiteX45" fmla="*/ 2846717 w 4395158"/>
                  <a:gd name="connsiteY45" fmla="*/ 1406106 h 1617453"/>
                  <a:gd name="connsiteX46" fmla="*/ 2846717 w 4395158"/>
                  <a:gd name="connsiteY46" fmla="*/ 1406106 h 1617453"/>
                  <a:gd name="connsiteX47" fmla="*/ 2846717 w 4395158"/>
                  <a:gd name="connsiteY47" fmla="*/ 1453551 h 1617453"/>
                  <a:gd name="connsiteX48" fmla="*/ 3183147 w 4395158"/>
                  <a:gd name="connsiteY48" fmla="*/ 1453551 h 1617453"/>
                  <a:gd name="connsiteX49" fmla="*/ 3183147 w 4395158"/>
                  <a:gd name="connsiteY49" fmla="*/ 1453551 h 1617453"/>
                  <a:gd name="connsiteX50" fmla="*/ 3209026 w 4395158"/>
                  <a:gd name="connsiteY50" fmla="*/ 1479430 h 1617453"/>
                  <a:gd name="connsiteX51" fmla="*/ 3472132 w 4395158"/>
                  <a:gd name="connsiteY51" fmla="*/ 1479430 h 1617453"/>
                  <a:gd name="connsiteX52" fmla="*/ 3472132 w 4395158"/>
                  <a:gd name="connsiteY52" fmla="*/ 1522562 h 1617453"/>
                  <a:gd name="connsiteX53" fmla="*/ 4196751 w 4395158"/>
                  <a:gd name="connsiteY53" fmla="*/ 1522562 h 1617453"/>
                  <a:gd name="connsiteX54" fmla="*/ 4196751 w 4395158"/>
                  <a:gd name="connsiteY54" fmla="*/ 1617453 h 1617453"/>
                  <a:gd name="connsiteX55" fmla="*/ 4395158 w 4395158"/>
                  <a:gd name="connsiteY55" fmla="*/ 1617453 h 161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395158" h="1617453">
                    <a:moveTo>
                      <a:pt x="0" y="0"/>
                    </a:moveTo>
                    <a:lnTo>
                      <a:pt x="138022" y="0"/>
                    </a:lnTo>
                    <a:lnTo>
                      <a:pt x="138022" y="176841"/>
                    </a:lnTo>
                    <a:lnTo>
                      <a:pt x="202720" y="176841"/>
                    </a:lnTo>
                    <a:lnTo>
                      <a:pt x="202720" y="232913"/>
                    </a:lnTo>
                    <a:lnTo>
                      <a:pt x="267419" y="232913"/>
                    </a:lnTo>
                    <a:lnTo>
                      <a:pt x="267419" y="366622"/>
                    </a:lnTo>
                    <a:lnTo>
                      <a:pt x="401128" y="366622"/>
                    </a:lnTo>
                    <a:lnTo>
                      <a:pt x="401128" y="474453"/>
                    </a:lnTo>
                    <a:lnTo>
                      <a:pt x="457200" y="474453"/>
                    </a:lnTo>
                    <a:lnTo>
                      <a:pt x="457200" y="526211"/>
                    </a:lnTo>
                    <a:lnTo>
                      <a:pt x="556403" y="526211"/>
                    </a:lnTo>
                    <a:lnTo>
                      <a:pt x="556403" y="608162"/>
                    </a:lnTo>
                    <a:lnTo>
                      <a:pt x="698739" y="608162"/>
                    </a:lnTo>
                    <a:lnTo>
                      <a:pt x="698739" y="690113"/>
                    </a:lnTo>
                    <a:lnTo>
                      <a:pt x="763437" y="690113"/>
                    </a:lnTo>
                    <a:lnTo>
                      <a:pt x="763437" y="741872"/>
                    </a:lnTo>
                    <a:lnTo>
                      <a:pt x="828136" y="741872"/>
                    </a:lnTo>
                    <a:lnTo>
                      <a:pt x="828136" y="815196"/>
                    </a:lnTo>
                    <a:lnTo>
                      <a:pt x="1017917" y="815196"/>
                    </a:lnTo>
                    <a:lnTo>
                      <a:pt x="1017917" y="858328"/>
                    </a:lnTo>
                    <a:lnTo>
                      <a:pt x="1134373" y="858328"/>
                    </a:lnTo>
                    <a:lnTo>
                      <a:pt x="1134373" y="892834"/>
                    </a:lnTo>
                    <a:lnTo>
                      <a:pt x="1272396" y="892834"/>
                    </a:lnTo>
                    <a:lnTo>
                      <a:pt x="1272396" y="940279"/>
                    </a:lnTo>
                    <a:lnTo>
                      <a:pt x="1479430" y="940279"/>
                    </a:lnTo>
                    <a:lnTo>
                      <a:pt x="1479430" y="940279"/>
                    </a:lnTo>
                    <a:lnTo>
                      <a:pt x="1479430" y="983411"/>
                    </a:lnTo>
                    <a:lnTo>
                      <a:pt x="1604513" y="983411"/>
                    </a:lnTo>
                    <a:lnTo>
                      <a:pt x="1604513" y="1069675"/>
                    </a:lnTo>
                    <a:lnTo>
                      <a:pt x="1677837" y="1069675"/>
                    </a:lnTo>
                    <a:lnTo>
                      <a:pt x="1677837" y="1130060"/>
                    </a:lnTo>
                    <a:lnTo>
                      <a:pt x="1759788" y="1130060"/>
                    </a:lnTo>
                    <a:lnTo>
                      <a:pt x="1759788" y="1207698"/>
                    </a:lnTo>
                    <a:lnTo>
                      <a:pt x="1910751" y="1207698"/>
                    </a:lnTo>
                    <a:lnTo>
                      <a:pt x="1910751" y="1207698"/>
                    </a:lnTo>
                    <a:lnTo>
                      <a:pt x="1910751" y="1246517"/>
                    </a:lnTo>
                    <a:lnTo>
                      <a:pt x="2044460" y="1246517"/>
                    </a:lnTo>
                    <a:lnTo>
                      <a:pt x="2044460" y="1285336"/>
                    </a:lnTo>
                    <a:lnTo>
                      <a:pt x="2294626" y="1285336"/>
                    </a:lnTo>
                    <a:lnTo>
                      <a:pt x="2294626" y="1332781"/>
                    </a:lnTo>
                    <a:lnTo>
                      <a:pt x="2493034" y="1332781"/>
                    </a:lnTo>
                    <a:lnTo>
                      <a:pt x="2493034" y="1371600"/>
                    </a:lnTo>
                    <a:lnTo>
                      <a:pt x="2587924" y="1371600"/>
                    </a:lnTo>
                    <a:lnTo>
                      <a:pt x="2587924" y="1406106"/>
                    </a:lnTo>
                    <a:lnTo>
                      <a:pt x="2846717" y="1406106"/>
                    </a:lnTo>
                    <a:lnTo>
                      <a:pt x="2846717" y="1406106"/>
                    </a:lnTo>
                    <a:lnTo>
                      <a:pt x="2846717" y="1453551"/>
                    </a:lnTo>
                    <a:lnTo>
                      <a:pt x="3183147" y="1453551"/>
                    </a:lnTo>
                    <a:lnTo>
                      <a:pt x="3183147" y="1453551"/>
                    </a:lnTo>
                    <a:lnTo>
                      <a:pt x="3209026" y="1479430"/>
                    </a:lnTo>
                    <a:lnTo>
                      <a:pt x="3472132" y="1479430"/>
                    </a:lnTo>
                    <a:lnTo>
                      <a:pt x="3472132" y="1522562"/>
                    </a:lnTo>
                    <a:lnTo>
                      <a:pt x="4196751" y="1522562"/>
                    </a:lnTo>
                    <a:lnTo>
                      <a:pt x="4196751" y="1617453"/>
                    </a:lnTo>
                    <a:lnTo>
                      <a:pt x="4395158" y="1617453"/>
                    </a:lnTo>
                  </a:path>
                </a:pathLst>
              </a:custGeom>
              <a:noFill/>
              <a:ln w="28575">
                <a:solidFill>
                  <a:srgbClr val="E1471D"/>
                </a:solidFill>
                <a:miter lim="800000"/>
                <a:headEnd/>
                <a:tailEnd/>
              </a:ln>
            </p:spPr>
            <p:txBody>
              <a:bodyPr rtlCol="0" anchor="ctr"/>
              <a:lstStyle/>
              <a:p>
                <a:pPr algn="ctr"/>
                <a:endParaRPr lang="en-US" dirty="0"/>
              </a:p>
            </p:txBody>
          </p:sp>
          <p:cxnSp>
            <p:nvCxnSpPr>
              <p:cNvPr id="201" name="Straight Connector 200">
                <a:extLst>
                  <a:ext uri="{FF2B5EF4-FFF2-40B4-BE49-F238E27FC236}">
                    <a16:creationId xmlns:a16="http://schemas.microsoft.com/office/drawing/2014/main" id="{F0516A0C-02F8-8A28-0B62-E6429537093E}"/>
                  </a:ext>
                </a:extLst>
              </p:cNvPr>
              <p:cNvCxnSpPr/>
              <p:nvPr/>
            </p:nvCxnSpPr>
            <p:spPr bwMode="auto">
              <a:xfrm>
                <a:off x="11118074" y="2835100"/>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26E50D74-E9EB-B989-35E9-2D52BD1155FA}"/>
                  </a:ext>
                </a:extLst>
              </p:cNvPr>
              <p:cNvCxnSpPr/>
              <p:nvPr/>
            </p:nvCxnSpPr>
            <p:spPr bwMode="auto">
              <a:xfrm>
                <a:off x="11161164" y="2837376"/>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67CC5146-4DE8-ECE6-8E73-CCBB3D449B32}"/>
                  </a:ext>
                </a:extLst>
              </p:cNvPr>
              <p:cNvCxnSpPr/>
              <p:nvPr/>
            </p:nvCxnSpPr>
            <p:spPr bwMode="auto">
              <a:xfrm>
                <a:off x="10641824" y="2746200"/>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6D0E93D5-5A75-FF31-F8E4-4755D899DA6B}"/>
                  </a:ext>
                </a:extLst>
              </p:cNvPr>
              <p:cNvCxnSpPr/>
              <p:nvPr/>
            </p:nvCxnSpPr>
            <p:spPr bwMode="auto">
              <a:xfrm>
                <a:off x="10684914" y="2748476"/>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15A8F379-991D-3DC1-E020-8FF800881D33}"/>
                  </a:ext>
                </a:extLst>
              </p:cNvPr>
              <p:cNvCxnSpPr/>
              <p:nvPr/>
            </p:nvCxnSpPr>
            <p:spPr bwMode="auto">
              <a:xfrm>
                <a:off x="10121124" y="2707921"/>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2D52F779-A97E-51C6-9FBD-41B888F68CCA}"/>
                  </a:ext>
                </a:extLst>
              </p:cNvPr>
              <p:cNvCxnSpPr/>
              <p:nvPr/>
            </p:nvCxnSpPr>
            <p:spPr bwMode="auto">
              <a:xfrm>
                <a:off x="10164214" y="2710197"/>
                <a:ext cx="0" cy="118185"/>
              </a:xfrm>
              <a:prstGeom prst="line">
                <a:avLst/>
              </a:prstGeom>
              <a:noFill/>
              <a:ln w="19050" cap="flat" cmpd="sng" algn="ctr">
                <a:solidFill>
                  <a:srgbClr val="E1471D"/>
                </a:solidFill>
                <a:prstDash val="solid"/>
                <a:round/>
                <a:headEnd type="none" w="med" len="med"/>
                <a:tailEnd type="none" w="med" len="med"/>
              </a:ln>
              <a:effectLst/>
            </p:spPr>
          </p:cxnSp>
        </p:grpSp>
        <p:grpSp>
          <p:nvGrpSpPr>
            <p:cNvPr id="198" name="Group 197">
              <a:extLst>
                <a:ext uri="{FF2B5EF4-FFF2-40B4-BE49-F238E27FC236}">
                  <a16:creationId xmlns:a16="http://schemas.microsoft.com/office/drawing/2014/main" id="{3B8B3130-432B-25F2-50FC-A1B27024483C}"/>
                </a:ext>
              </a:extLst>
            </p:cNvPr>
            <p:cNvGrpSpPr/>
            <p:nvPr/>
          </p:nvGrpSpPr>
          <p:grpSpPr>
            <a:xfrm>
              <a:off x="6814868" y="1276709"/>
              <a:ext cx="3795623" cy="1626110"/>
              <a:chOff x="6814868" y="1276709"/>
              <a:chExt cx="3795623" cy="1626110"/>
            </a:xfrm>
          </p:grpSpPr>
          <p:sp>
            <p:nvSpPr>
              <p:cNvPr id="194" name="Freeform 193">
                <a:extLst>
                  <a:ext uri="{FF2B5EF4-FFF2-40B4-BE49-F238E27FC236}">
                    <a16:creationId xmlns:a16="http://schemas.microsoft.com/office/drawing/2014/main" id="{C61F0B04-93D8-63FA-C113-8D1F806C4B53}"/>
                  </a:ext>
                </a:extLst>
              </p:cNvPr>
              <p:cNvSpPr/>
              <p:nvPr/>
            </p:nvSpPr>
            <p:spPr bwMode="auto">
              <a:xfrm>
                <a:off x="6814868" y="1276709"/>
                <a:ext cx="3795623" cy="1570008"/>
              </a:xfrm>
              <a:custGeom>
                <a:avLst/>
                <a:gdLst>
                  <a:gd name="connsiteX0" fmla="*/ 0 w 3795623"/>
                  <a:gd name="connsiteY0" fmla="*/ 0 h 1570008"/>
                  <a:gd name="connsiteX1" fmla="*/ 250166 w 3795623"/>
                  <a:gd name="connsiteY1" fmla="*/ 0 h 1570008"/>
                  <a:gd name="connsiteX2" fmla="*/ 250166 w 3795623"/>
                  <a:gd name="connsiteY2" fmla="*/ 237227 h 1570008"/>
                  <a:gd name="connsiteX3" fmla="*/ 414068 w 3795623"/>
                  <a:gd name="connsiteY3" fmla="*/ 237227 h 1570008"/>
                  <a:gd name="connsiteX4" fmla="*/ 414068 w 3795623"/>
                  <a:gd name="connsiteY4" fmla="*/ 362310 h 1570008"/>
                  <a:gd name="connsiteX5" fmla="*/ 483079 w 3795623"/>
                  <a:gd name="connsiteY5" fmla="*/ 362310 h 1570008"/>
                  <a:gd name="connsiteX6" fmla="*/ 483079 w 3795623"/>
                  <a:gd name="connsiteY6" fmla="*/ 483080 h 1570008"/>
                  <a:gd name="connsiteX7" fmla="*/ 595223 w 3795623"/>
                  <a:gd name="connsiteY7" fmla="*/ 483080 h 1570008"/>
                  <a:gd name="connsiteX8" fmla="*/ 595223 w 3795623"/>
                  <a:gd name="connsiteY8" fmla="*/ 608163 h 1570008"/>
                  <a:gd name="connsiteX9" fmla="*/ 672860 w 3795623"/>
                  <a:gd name="connsiteY9" fmla="*/ 608163 h 1570008"/>
                  <a:gd name="connsiteX10" fmla="*/ 672860 w 3795623"/>
                  <a:gd name="connsiteY10" fmla="*/ 728933 h 1570008"/>
                  <a:gd name="connsiteX11" fmla="*/ 1117121 w 3795623"/>
                  <a:gd name="connsiteY11" fmla="*/ 728933 h 1570008"/>
                  <a:gd name="connsiteX12" fmla="*/ 1117121 w 3795623"/>
                  <a:gd name="connsiteY12" fmla="*/ 845389 h 1570008"/>
                  <a:gd name="connsiteX13" fmla="*/ 1203385 w 3795623"/>
                  <a:gd name="connsiteY13" fmla="*/ 845389 h 1570008"/>
                  <a:gd name="connsiteX14" fmla="*/ 1203385 w 3795623"/>
                  <a:gd name="connsiteY14" fmla="*/ 970472 h 1570008"/>
                  <a:gd name="connsiteX15" fmla="*/ 1259457 w 3795623"/>
                  <a:gd name="connsiteY15" fmla="*/ 970472 h 1570008"/>
                  <a:gd name="connsiteX16" fmla="*/ 1259457 w 3795623"/>
                  <a:gd name="connsiteY16" fmla="*/ 1212012 h 1570008"/>
                  <a:gd name="connsiteX17" fmla="*/ 1708030 w 3795623"/>
                  <a:gd name="connsiteY17" fmla="*/ 1212012 h 1570008"/>
                  <a:gd name="connsiteX18" fmla="*/ 1708030 w 3795623"/>
                  <a:gd name="connsiteY18" fmla="*/ 1444925 h 1570008"/>
                  <a:gd name="connsiteX19" fmla="*/ 1746849 w 3795623"/>
                  <a:gd name="connsiteY19" fmla="*/ 1444925 h 1570008"/>
                  <a:gd name="connsiteX20" fmla="*/ 1746849 w 3795623"/>
                  <a:gd name="connsiteY20" fmla="*/ 1570008 h 1570008"/>
                  <a:gd name="connsiteX21" fmla="*/ 3795623 w 3795623"/>
                  <a:gd name="connsiteY21" fmla="*/ 1570008 h 1570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5623" h="1570008">
                    <a:moveTo>
                      <a:pt x="0" y="0"/>
                    </a:moveTo>
                    <a:lnTo>
                      <a:pt x="250166" y="0"/>
                    </a:lnTo>
                    <a:lnTo>
                      <a:pt x="250166" y="237227"/>
                    </a:lnTo>
                    <a:lnTo>
                      <a:pt x="414068" y="237227"/>
                    </a:lnTo>
                    <a:lnTo>
                      <a:pt x="414068" y="362310"/>
                    </a:lnTo>
                    <a:lnTo>
                      <a:pt x="483079" y="362310"/>
                    </a:lnTo>
                    <a:lnTo>
                      <a:pt x="483079" y="483080"/>
                    </a:lnTo>
                    <a:lnTo>
                      <a:pt x="595223" y="483080"/>
                    </a:lnTo>
                    <a:lnTo>
                      <a:pt x="595223" y="608163"/>
                    </a:lnTo>
                    <a:lnTo>
                      <a:pt x="672860" y="608163"/>
                    </a:lnTo>
                    <a:lnTo>
                      <a:pt x="672860" y="728933"/>
                    </a:lnTo>
                    <a:lnTo>
                      <a:pt x="1117121" y="728933"/>
                    </a:lnTo>
                    <a:lnTo>
                      <a:pt x="1117121" y="845389"/>
                    </a:lnTo>
                    <a:lnTo>
                      <a:pt x="1203385" y="845389"/>
                    </a:lnTo>
                    <a:lnTo>
                      <a:pt x="1203385" y="970472"/>
                    </a:lnTo>
                    <a:lnTo>
                      <a:pt x="1259457" y="970472"/>
                    </a:lnTo>
                    <a:lnTo>
                      <a:pt x="1259457" y="1212012"/>
                    </a:lnTo>
                    <a:lnTo>
                      <a:pt x="1708030" y="1212012"/>
                    </a:lnTo>
                    <a:lnTo>
                      <a:pt x="1708030" y="1444925"/>
                    </a:lnTo>
                    <a:lnTo>
                      <a:pt x="1746849" y="1444925"/>
                    </a:lnTo>
                    <a:lnTo>
                      <a:pt x="1746849" y="1570008"/>
                    </a:lnTo>
                    <a:lnTo>
                      <a:pt x="3795623" y="1570008"/>
                    </a:lnTo>
                  </a:path>
                </a:pathLst>
              </a:custGeom>
              <a:noFill/>
              <a:ln w="28575">
                <a:solidFill>
                  <a:schemeClr val="accent1"/>
                </a:solidFill>
                <a:miter lim="800000"/>
                <a:headEnd/>
                <a:tailEnd/>
              </a:ln>
            </p:spPr>
            <p:txBody>
              <a:bodyPr rtlCol="0" anchor="ctr"/>
              <a:lstStyle/>
              <a:p>
                <a:pPr algn="ctr"/>
                <a:endParaRPr lang="en-US" dirty="0"/>
              </a:p>
            </p:txBody>
          </p:sp>
          <p:cxnSp>
            <p:nvCxnSpPr>
              <p:cNvPr id="196" name="Straight Connector 195">
                <a:extLst>
                  <a:ext uri="{FF2B5EF4-FFF2-40B4-BE49-F238E27FC236}">
                    <a16:creationId xmlns:a16="http://schemas.microsoft.com/office/drawing/2014/main" id="{A58AA1B0-F62F-DCB3-B177-9FCF13DDADF8}"/>
                  </a:ext>
                </a:extLst>
              </p:cNvPr>
              <p:cNvCxnSpPr/>
              <p:nvPr/>
            </p:nvCxnSpPr>
            <p:spPr bwMode="auto">
              <a:xfrm>
                <a:off x="10212134" y="2784634"/>
                <a:ext cx="0" cy="118185"/>
              </a:xfrm>
              <a:prstGeom prst="line">
                <a:avLst/>
              </a:prstGeom>
              <a:noFill/>
              <a:ln w="19050"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0B801ECE-BAE8-2622-F658-F45DDA99C14F}"/>
                  </a:ext>
                </a:extLst>
              </p:cNvPr>
              <p:cNvCxnSpPr/>
              <p:nvPr/>
            </p:nvCxnSpPr>
            <p:spPr bwMode="auto">
              <a:xfrm>
                <a:off x="10589950" y="2780395"/>
                <a:ext cx="0" cy="118185"/>
              </a:xfrm>
              <a:prstGeom prst="line">
                <a:avLst/>
              </a:prstGeom>
              <a:noFill/>
              <a:ln w="19050" cap="flat" cmpd="sng" algn="ctr">
                <a:solidFill>
                  <a:schemeClr val="accent1"/>
                </a:solidFill>
                <a:prstDash val="solid"/>
                <a:round/>
                <a:headEnd type="none" w="med" len="med"/>
                <a:tailEnd type="none" w="med" len="med"/>
              </a:ln>
              <a:effectLst/>
            </p:spPr>
          </p:cxnSp>
        </p:grpSp>
        <p:sp>
          <p:nvSpPr>
            <p:cNvPr id="84" name="TextBox 83">
              <a:extLst>
                <a:ext uri="{FF2B5EF4-FFF2-40B4-BE49-F238E27FC236}">
                  <a16:creationId xmlns:a16="http://schemas.microsoft.com/office/drawing/2014/main" id="{03C195D1-654B-40C0-405D-1EB823A37810}"/>
                </a:ext>
              </a:extLst>
            </p:cNvPr>
            <p:cNvSpPr txBox="1"/>
            <p:nvPr/>
          </p:nvSpPr>
          <p:spPr>
            <a:xfrm>
              <a:off x="6683274" y="614277"/>
              <a:ext cx="4706226" cy="584775"/>
            </a:xfrm>
            <a:prstGeom prst="rect">
              <a:avLst/>
            </a:prstGeom>
            <a:noFill/>
            <a:ln>
              <a:noFill/>
            </a:ln>
          </p:spPr>
          <p:txBody>
            <a:bodyPr wrap="square" rtlCol="0">
              <a:spAutoFit/>
            </a:bodyPr>
            <a:lstStyle/>
            <a:p>
              <a:pPr lvl="0" algn="ctr">
                <a:defRPr/>
              </a:pPr>
              <a:r>
                <a:rPr lang="en-US" sz="1600" kern="0" dirty="0">
                  <a:solidFill>
                    <a:schemeClr val="bg1"/>
                  </a:solidFill>
                  <a:latin typeface="Calibri" panose="020F0502020204030204" pitchFamily="34" charset="0"/>
                  <a:cs typeface="Calibri" panose="020F0502020204030204" pitchFamily="34" charset="0"/>
                </a:rPr>
                <a:t>PFS by Number of Prior Lines of Therapy and in </a:t>
              </a:r>
              <a:br>
                <a:rPr lang="en-US" sz="1600" kern="0" dirty="0">
                  <a:solidFill>
                    <a:schemeClr val="bg1"/>
                  </a:solidFill>
                  <a:latin typeface="Calibri" panose="020F0502020204030204" pitchFamily="34" charset="0"/>
                  <a:cs typeface="Calibri" panose="020F0502020204030204" pitchFamily="34" charset="0"/>
                </a:rPr>
              </a:br>
              <a:r>
                <a:rPr lang="en-US" sz="1600" kern="0" dirty="0">
                  <a:solidFill>
                    <a:schemeClr val="bg1"/>
                  </a:solidFill>
                  <a:latin typeface="Calibri" panose="020F0502020204030204" pitchFamily="34" charset="0"/>
                  <a:cs typeface="Calibri" panose="020F0502020204030204" pitchFamily="34" charset="0"/>
                </a:rPr>
                <a:t>All Ide-Cel Treated Patients</a:t>
              </a:r>
            </a:p>
          </p:txBody>
        </p:sp>
        <p:sp>
          <p:nvSpPr>
            <p:cNvPr id="2" name="TextBox 1">
              <a:extLst>
                <a:ext uri="{FF2B5EF4-FFF2-40B4-BE49-F238E27FC236}">
                  <a16:creationId xmlns:a16="http://schemas.microsoft.com/office/drawing/2014/main" id="{2584B5F8-C707-9D63-956B-93348C8123C5}"/>
                </a:ext>
              </a:extLst>
            </p:cNvPr>
            <p:cNvSpPr txBox="1"/>
            <p:nvPr/>
          </p:nvSpPr>
          <p:spPr>
            <a:xfrm>
              <a:off x="8258606" y="3355871"/>
              <a:ext cx="1356905" cy="276999"/>
            </a:xfrm>
            <a:prstGeom prst="rect">
              <a:avLst/>
            </a:prstGeom>
            <a:noFill/>
            <a:ln>
              <a:noFill/>
            </a:ln>
          </p:spPr>
          <p:txBody>
            <a:bodyPr wrap="square" rtlCol="0">
              <a:spAutoFit/>
            </a:bodyPr>
            <a:lstStyle/>
            <a:p>
              <a:pPr lvl="0" algn="ctr">
                <a:defRPr/>
              </a:pPr>
              <a:r>
                <a:rPr lang="en-US" sz="1200" b="1" kern="0" dirty="0">
                  <a:solidFill>
                    <a:schemeClr val="bg1"/>
                  </a:solidFill>
                  <a:latin typeface="Calibri" panose="020F0502020204030204" pitchFamily="34" charset="0"/>
                  <a:cs typeface="Calibri" panose="020F0502020204030204" pitchFamily="34" charset="0"/>
                </a:rPr>
                <a:t>Mo</a:t>
              </a:r>
            </a:p>
          </p:txBody>
        </p:sp>
        <p:grpSp>
          <p:nvGrpSpPr>
            <p:cNvPr id="128" name="Group 127">
              <a:extLst>
                <a:ext uri="{FF2B5EF4-FFF2-40B4-BE49-F238E27FC236}">
                  <a16:creationId xmlns:a16="http://schemas.microsoft.com/office/drawing/2014/main" id="{2E8C0ACE-1E5B-5535-EBC3-638D791AC22B}"/>
                </a:ext>
              </a:extLst>
            </p:cNvPr>
            <p:cNvGrpSpPr/>
            <p:nvPr/>
          </p:nvGrpSpPr>
          <p:grpSpPr>
            <a:xfrm>
              <a:off x="6267280" y="862094"/>
              <a:ext cx="5542727" cy="2600054"/>
              <a:chOff x="6267280" y="1024932"/>
              <a:chExt cx="5542727" cy="2600054"/>
            </a:xfrm>
          </p:grpSpPr>
          <p:grpSp>
            <p:nvGrpSpPr>
              <p:cNvPr id="90" name="Group 89">
                <a:extLst>
                  <a:ext uri="{FF2B5EF4-FFF2-40B4-BE49-F238E27FC236}">
                    <a16:creationId xmlns:a16="http://schemas.microsoft.com/office/drawing/2014/main" id="{A182ED7D-D844-9681-4E6D-B8A10532FF95}"/>
                  </a:ext>
                </a:extLst>
              </p:cNvPr>
              <p:cNvGrpSpPr/>
              <p:nvPr/>
            </p:nvGrpSpPr>
            <p:grpSpPr>
              <a:xfrm>
                <a:off x="6343826" y="1319699"/>
                <a:ext cx="380232" cy="2069747"/>
                <a:chOff x="6244625" y="1319699"/>
                <a:chExt cx="380232" cy="2069747"/>
              </a:xfrm>
            </p:grpSpPr>
            <p:sp>
              <p:nvSpPr>
                <p:cNvPr id="70" name="TextBox 69">
                  <a:extLst>
                    <a:ext uri="{FF2B5EF4-FFF2-40B4-BE49-F238E27FC236}">
                      <a16:creationId xmlns:a16="http://schemas.microsoft.com/office/drawing/2014/main" id="{6DDC665A-2403-2B45-A998-5FBB2653D893}"/>
                    </a:ext>
                  </a:extLst>
                </p:cNvPr>
                <p:cNvSpPr txBox="1"/>
                <p:nvPr/>
              </p:nvSpPr>
              <p:spPr bwMode="auto">
                <a:xfrm>
                  <a:off x="6244625" y="131969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71" name="TextBox 70">
                  <a:extLst>
                    <a:ext uri="{FF2B5EF4-FFF2-40B4-BE49-F238E27FC236}">
                      <a16:creationId xmlns:a16="http://schemas.microsoft.com/office/drawing/2014/main" id="{72FD333E-7BD3-2C7F-ACB0-2CB0BF149384}"/>
                    </a:ext>
                  </a:extLst>
                </p:cNvPr>
                <p:cNvSpPr txBox="1"/>
                <p:nvPr/>
              </p:nvSpPr>
              <p:spPr bwMode="auto">
                <a:xfrm>
                  <a:off x="6244625" y="167824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0.8</a:t>
                  </a:r>
                </a:p>
              </p:txBody>
            </p:sp>
            <p:sp>
              <p:nvSpPr>
                <p:cNvPr id="72" name="TextBox 71">
                  <a:extLst>
                    <a:ext uri="{FF2B5EF4-FFF2-40B4-BE49-F238E27FC236}">
                      <a16:creationId xmlns:a16="http://schemas.microsoft.com/office/drawing/2014/main" id="{B5110A5E-8122-D6FB-CACD-068A00675C7B}"/>
                    </a:ext>
                  </a:extLst>
                </p:cNvPr>
                <p:cNvSpPr txBox="1"/>
                <p:nvPr/>
              </p:nvSpPr>
              <p:spPr bwMode="auto">
                <a:xfrm>
                  <a:off x="6244625" y="203679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0.6</a:t>
                  </a:r>
                </a:p>
              </p:txBody>
            </p:sp>
            <p:sp>
              <p:nvSpPr>
                <p:cNvPr id="73" name="TextBox 72">
                  <a:extLst>
                    <a:ext uri="{FF2B5EF4-FFF2-40B4-BE49-F238E27FC236}">
                      <a16:creationId xmlns:a16="http://schemas.microsoft.com/office/drawing/2014/main" id="{3F8074BF-BCAE-9F54-CF5C-4A62A4C51301}"/>
                    </a:ext>
                  </a:extLst>
                </p:cNvPr>
                <p:cNvSpPr txBox="1"/>
                <p:nvPr/>
              </p:nvSpPr>
              <p:spPr bwMode="auto">
                <a:xfrm>
                  <a:off x="6244625" y="239534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74" name="TextBox 73">
                  <a:extLst>
                    <a:ext uri="{FF2B5EF4-FFF2-40B4-BE49-F238E27FC236}">
                      <a16:creationId xmlns:a16="http://schemas.microsoft.com/office/drawing/2014/main" id="{65C2FF7D-CCCB-7727-4CF2-4BFCD059677A}"/>
                    </a:ext>
                  </a:extLst>
                </p:cNvPr>
                <p:cNvSpPr txBox="1"/>
                <p:nvPr/>
              </p:nvSpPr>
              <p:spPr bwMode="auto">
                <a:xfrm>
                  <a:off x="6244625" y="275389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a:t>
                  </a:r>
                </a:p>
              </p:txBody>
            </p:sp>
            <p:sp>
              <p:nvSpPr>
                <p:cNvPr id="75" name="TextBox 74">
                  <a:extLst>
                    <a:ext uri="{FF2B5EF4-FFF2-40B4-BE49-F238E27FC236}">
                      <a16:creationId xmlns:a16="http://schemas.microsoft.com/office/drawing/2014/main" id="{0574A790-AC44-1F32-04AE-2FA98888FE24}"/>
                    </a:ext>
                  </a:extLst>
                </p:cNvPr>
                <p:cNvSpPr txBox="1"/>
                <p:nvPr/>
              </p:nvSpPr>
              <p:spPr bwMode="auto">
                <a:xfrm>
                  <a:off x="6361644" y="311244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grpSp>
            <p:nvGrpSpPr>
              <p:cNvPr id="88" name="Group 87">
                <a:extLst>
                  <a:ext uri="{FF2B5EF4-FFF2-40B4-BE49-F238E27FC236}">
                    <a16:creationId xmlns:a16="http://schemas.microsoft.com/office/drawing/2014/main" id="{DC9F5A6C-EA22-18C4-512D-927980A7020A}"/>
                  </a:ext>
                </a:extLst>
              </p:cNvPr>
              <p:cNvGrpSpPr/>
              <p:nvPr/>
            </p:nvGrpSpPr>
            <p:grpSpPr>
              <a:xfrm>
                <a:off x="6653375" y="1453340"/>
                <a:ext cx="65526" cy="1797650"/>
                <a:chOff x="6692192" y="1453340"/>
                <a:chExt cx="65526" cy="1797650"/>
              </a:xfrm>
            </p:grpSpPr>
            <p:cxnSp>
              <p:nvCxnSpPr>
                <p:cNvPr id="77" name="Straight Connector 76">
                  <a:extLst>
                    <a:ext uri="{FF2B5EF4-FFF2-40B4-BE49-F238E27FC236}">
                      <a16:creationId xmlns:a16="http://schemas.microsoft.com/office/drawing/2014/main" id="{08C540AB-F18C-ACEF-F63F-0F323367BAE8}"/>
                    </a:ext>
                  </a:extLst>
                </p:cNvPr>
                <p:cNvCxnSpPr>
                  <a:cxnSpLocks/>
                </p:cNvCxnSpPr>
                <p:nvPr/>
              </p:nvCxnSpPr>
              <p:spPr bwMode="auto">
                <a:xfrm>
                  <a:off x="6692192" y="145334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8527450F-0705-4628-246D-3469B61488C2}"/>
                    </a:ext>
                  </a:extLst>
                </p:cNvPr>
                <p:cNvCxnSpPr>
                  <a:cxnSpLocks/>
                </p:cNvCxnSpPr>
                <p:nvPr/>
              </p:nvCxnSpPr>
              <p:spPr bwMode="auto">
                <a:xfrm>
                  <a:off x="6692192" y="217240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AFCFEF23-4DE2-5C39-3745-88FD7D730D5C}"/>
                    </a:ext>
                  </a:extLst>
                </p:cNvPr>
                <p:cNvCxnSpPr>
                  <a:cxnSpLocks/>
                </p:cNvCxnSpPr>
                <p:nvPr/>
              </p:nvCxnSpPr>
              <p:spPr bwMode="auto">
                <a:xfrm>
                  <a:off x="6692192" y="181287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EA18E4D2-2E6B-E4BA-3E8C-315012906B46}"/>
                    </a:ext>
                  </a:extLst>
                </p:cNvPr>
                <p:cNvCxnSpPr>
                  <a:cxnSpLocks/>
                </p:cNvCxnSpPr>
                <p:nvPr/>
              </p:nvCxnSpPr>
              <p:spPr bwMode="auto">
                <a:xfrm>
                  <a:off x="6692192" y="253193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ED03BE8C-4F5F-835F-31EB-BE8F94475798}"/>
                    </a:ext>
                  </a:extLst>
                </p:cNvPr>
                <p:cNvCxnSpPr>
                  <a:cxnSpLocks/>
                </p:cNvCxnSpPr>
                <p:nvPr/>
              </p:nvCxnSpPr>
              <p:spPr bwMode="auto">
                <a:xfrm>
                  <a:off x="6692192" y="289146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072C929D-1486-6D10-D764-BD75908E8DBB}"/>
                    </a:ext>
                  </a:extLst>
                </p:cNvPr>
                <p:cNvCxnSpPr>
                  <a:cxnSpLocks/>
                </p:cNvCxnSpPr>
                <p:nvPr/>
              </p:nvCxnSpPr>
              <p:spPr bwMode="auto">
                <a:xfrm>
                  <a:off x="6692192" y="3250990"/>
                  <a:ext cx="65526" cy="0"/>
                </a:xfrm>
                <a:prstGeom prst="line">
                  <a:avLst/>
                </a:prstGeom>
                <a:noFill/>
                <a:ln w="28575" cap="flat" cmpd="sng" algn="ctr">
                  <a:solidFill>
                    <a:schemeClr val="bg1"/>
                  </a:solidFill>
                  <a:prstDash val="solid"/>
                  <a:round/>
                  <a:headEnd type="none" w="med" len="med"/>
                  <a:tailEnd type="none" w="med" len="med"/>
                </a:ln>
                <a:effectLst/>
              </p:spPr>
            </p:cxnSp>
          </p:grpSp>
          <p:sp>
            <p:nvSpPr>
              <p:cNvPr id="89" name="Freeform 88">
                <a:extLst>
                  <a:ext uri="{FF2B5EF4-FFF2-40B4-BE49-F238E27FC236}">
                    <a16:creationId xmlns:a16="http://schemas.microsoft.com/office/drawing/2014/main" id="{6AC85333-874A-A276-BEC3-7625278D91E7}"/>
                  </a:ext>
                </a:extLst>
              </p:cNvPr>
              <p:cNvSpPr/>
              <p:nvPr/>
            </p:nvSpPr>
            <p:spPr bwMode="auto">
              <a:xfrm>
                <a:off x="6707038" y="1397479"/>
                <a:ext cx="4748841" cy="1915064"/>
              </a:xfrm>
              <a:custGeom>
                <a:avLst/>
                <a:gdLst>
                  <a:gd name="connsiteX0" fmla="*/ 0 w 4748841"/>
                  <a:gd name="connsiteY0" fmla="*/ 0 h 1915064"/>
                  <a:gd name="connsiteX1" fmla="*/ 0 w 4748841"/>
                  <a:gd name="connsiteY1" fmla="*/ 1915064 h 1915064"/>
                  <a:gd name="connsiteX2" fmla="*/ 4748841 w 4748841"/>
                  <a:gd name="connsiteY2" fmla="*/ 1915064 h 1915064"/>
                </a:gdLst>
                <a:ahLst/>
                <a:cxnLst>
                  <a:cxn ang="0">
                    <a:pos x="connsiteX0" y="connsiteY0"/>
                  </a:cxn>
                  <a:cxn ang="0">
                    <a:pos x="connsiteX1" y="connsiteY1"/>
                  </a:cxn>
                  <a:cxn ang="0">
                    <a:pos x="connsiteX2" y="connsiteY2"/>
                  </a:cxn>
                </a:cxnLst>
                <a:rect l="l" t="t" r="r" b="b"/>
                <a:pathLst>
                  <a:path w="4748841" h="1915064">
                    <a:moveTo>
                      <a:pt x="0" y="0"/>
                    </a:moveTo>
                    <a:lnTo>
                      <a:pt x="0" y="1915064"/>
                    </a:lnTo>
                    <a:lnTo>
                      <a:pt x="4748841" y="1915064"/>
                    </a:lnTo>
                  </a:path>
                </a:pathLst>
              </a:custGeom>
              <a:noFill/>
              <a:ln w="28575">
                <a:solidFill>
                  <a:schemeClr val="bg1"/>
                </a:solidFill>
                <a:miter lim="800000"/>
                <a:headEnd/>
                <a:tailEnd/>
              </a:ln>
            </p:spPr>
            <p:txBody>
              <a:bodyPr rtlCol="0" anchor="ctr"/>
              <a:lstStyle/>
              <a:p>
                <a:pPr algn="ctr"/>
                <a:endParaRPr lang="en-US" dirty="0"/>
              </a:p>
            </p:txBody>
          </p:sp>
          <p:sp>
            <p:nvSpPr>
              <p:cNvPr id="91" name="TextBox 90">
                <a:extLst>
                  <a:ext uri="{FF2B5EF4-FFF2-40B4-BE49-F238E27FC236}">
                    <a16:creationId xmlns:a16="http://schemas.microsoft.com/office/drawing/2014/main" id="{A8FBCB44-B51F-1747-AC63-4B85A3F9F914}"/>
                  </a:ext>
                </a:extLst>
              </p:cNvPr>
              <p:cNvSpPr txBox="1"/>
              <p:nvPr/>
            </p:nvSpPr>
            <p:spPr>
              <a:xfrm>
                <a:off x="6267280" y="1024932"/>
                <a:ext cx="5542727" cy="276999"/>
              </a:xfrm>
              <a:prstGeom prst="rect">
                <a:avLst/>
              </a:prstGeom>
              <a:noFill/>
              <a:ln>
                <a:noFill/>
              </a:ln>
            </p:spPr>
            <p:txBody>
              <a:bodyPr wrap="square" rtlCol="0">
                <a:spAutoFit/>
              </a:bodyPr>
              <a:lstStyle/>
              <a:p>
                <a:pPr lvl="0" algn="ctr">
                  <a:defRPr/>
                </a:pPr>
                <a:endParaRPr lang="en-US" sz="1200" b="0" kern="0" dirty="0">
                  <a:solidFill>
                    <a:schemeClr val="bg1"/>
                  </a:solidFill>
                  <a:latin typeface="Calibri" panose="020F0502020204030204" pitchFamily="34" charset="0"/>
                  <a:cs typeface="Calibri" panose="020F0502020204030204" pitchFamily="34" charset="0"/>
                </a:endParaRPr>
              </a:p>
            </p:txBody>
          </p:sp>
          <p:grpSp>
            <p:nvGrpSpPr>
              <p:cNvPr id="101" name="Group 100">
                <a:extLst>
                  <a:ext uri="{FF2B5EF4-FFF2-40B4-BE49-F238E27FC236}">
                    <a16:creationId xmlns:a16="http://schemas.microsoft.com/office/drawing/2014/main" id="{E42D0302-B81B-BC5B-C8FC-9003DC067D2B}"/>
                  </a:ext>
                </a:extLst>
              </p:cNvPr>
              <p:cNvGrpSpPr/>
              <p:nvPr/>
            </p:nvGrpSpPr>
            <p:grpSpPr>
              <a:xfrm>
                <a:off x="8593010" y="1442437"/>
                <a:ext cx="2514231" cy="776447"/>
                <a:chOff x="8761225" y="1372528"/>
                <a:chExt cx="2514231" cy="776447"/>
              </a:xfrm>
            </p:grpSpPr>
            <p:sp>
              <p:nvSpPr>
                <p:cNvPr id="92" name="TextBox 91">
                  <a:extLst>
                    <a:ext uri="{FF2B5EF4-FFF2-40B4-BE49-F238E27FC236}">
                      <a16:creationId xmlns:a16="http://schemas.microsoft.com/office/drawing/2014/main" id="{FFD2E630-3DED-8AD4-125A-55D0655DB0C3}"/>
                    </a:ext>
                  </a:extLst>
                </p:cNvPr>
                <p:cNvSpPr txBox="1"/>
                <p:nvPr/>
              </p:nvSpPr>
              <p:spPr bwMode="auto">
                <a:xfrm>
                  <a:off x="9823695" y="1552454"/>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015873"/>
                      </a:solidFill>
                      <a:latin typeface="Calibri" panose="020F0502020204030204" pitchFamily="34" charset="0"/>
                    </a:rPr>
                    <a:t>3</a:t>
                  </a:r>
                </a:p>
              </p:txBody>
            </p:sp>
            <p:sp>
              <p:nvSpPr>
                <p:cNvPr id="93" name="TextBox 92">
                  <a:extLst>
                    <a:ext uri="{FF2B5EF4-FFF2-40B4-BE49-F238E27FC236}">
                      <a16:creationId xmlns:a16="http://schemas.microsoft.com/office/drawing/2014/main" id="{FC796556-1BC6-5C76-D243-EE0A2E38CEC5}"/>
                    </a:ext>
                  </a:extLst>
                </p:cNvPr>
                <p:cNvSpPr txBox="1"/>
                <p:nvPr/>
              </p:nvSpPr>
              <p:spPr bwMode="auto">
                <a:xfrm>
                  <a:off x="9746751" y="1712215"/>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E1471D"/>
                      </a:solidFill>
                      <a:latin typeface="Calibri" panose="020F0502020204030204" pitchFamily="34" charset="0"/>
                    </a:rPr>
                    <a:t>≥4</a:t>
                  </a:r>
                </a:p>
              </p:txBody>
            </p:sp>
            <p:sp>
              <p:nvSpPr>
                <p:cNvPr id="94" name="TextBox 93">
                  <a:extLst>
                    <a:ext uri="{FF2B5EF4-FFF2-40B4-BE49-F238E27FC236}">
                      <a16:creationId xmlns:a16="http://schemas.microsoft.com/office/drawing/2014/main" id="{859239C6-C3D6-0847-B5FF-551D7BE7CBE6}"/>
                    </a:ext>
                  </a:extLst>
                </p:cNvPr>
                <p:cNvSpPr txBox="1"/>
                <p:nvPr/>
              </p:nvSpPr>
              <p:spPr bwMode="auto">
                <a:xfrm>
                  <a:off x="8761225" y="1871976"/>
                  <a:ext cx="13256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00823B"/>
                      </a:solidFill>
                      <a:latin typeface="Calibri" panose="020F0502020204030204" pitchFamily="34" charset="0"/>
                    </a:rPr>
                    <a:t>All ide-cel treated</a:t>
                  </a:r>
                </a:p>
              </p:txBody>
            </p:sp>
            <p:grpSp>
              <p:nvGrpSpPr>
                <p:cNvPr id="99" name="Group 98">
                  <a:extLst>
                    <a:ext uri="{FF2B5EF4-FFF2-40B4-BE49-F238E27FC236}">
                      <a16:creationId xmlns:a16="http://schemas.microsoft.com/office/drawing/2014/main" id="{33E500CB-FB6E-F1B7-ECB6-A70DEC6572AC}"/>
                    </a:ext>
                  </a:extLst>
                </p:cNvPr>
                <p:cNvGrpSpPr/>
                <p:nvPr/>
              </p:nvGrpSpPr>
              <p:grpSpPr>
                <a:xfrm>
                  <a:off x="9745870" y="1372528"/>
                  <a:ext cx="1529586" cy="766467"/>
                  <a:chOff x="10402456" y="2043865"/>
                  <a:chExt cx="1529586" cy="766467"/>
                </a:xfrm>
              </p:grpSpPr>
              <p:sp>
                <p:nvSpPr>
                  <p:cNvPr id="95" name="TextBox 94">
                    <a:extLst>
                      <a:ext uri="{FF2B5EF4-FFF2-40B4-BE49-F238E27FC236}">
                        <a16:creationId xmlns:a16="http://schemas.microsoft.com/office/drawing/2014/main" id="{C57D24A3-0F60-2A1B-3F68-DEF15B928F63}"/>
                      </a:ext>
                    </a:extLst>
                  </p:cNvPr>
                  <p:cNvSpPr txBox="1"/>
                  <p:nvPr/>
                </p:nvSpPr>
                <p:spPr bwMode="auto">
                  <a:xfrm>
                    <a:off x="10654927" y="2213811"/>
                    <a:ext cx="10246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8.6 (2.9-12.1)</a:t>
                    </a:r>
                  </a:p>
                </p:txBody>
              </p:sp>
              <p:sp>
                <p:nvSpPr>
                  <p:cNvPr id="96" name="TextBox 95">
                    <a:extLst>
                      <a:ext uri="{FF2B5EF4-FFF2-40B4-BE49-F238E27FC236}">
                        <a16:creationId xmlns:a16="http://schemas.microsoft.com/office/drawing/2014/main" id="{95F99AB7-D53C-DB85-3BC9-5B129F41A795}"/>
                      </a:ext>
                    </a:extLst>
                  </p:cNvPr>
                  <p:cNvSpPr txBox="1"/>
                  <p:nvPr/>
                </p:nvSpPr>
                <p:spPr bwMode="auto">
                  <a:xfrm>
                    <a:off x="10654927" y="2373572"/>
                    <a:ext cx="10246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8.9 (5.4-11.6)</a:t>
                    </a:r>
                  </a:p>
                </p:txBody>
              </p:sp>
              <p:sp>
                <p:nvSpPr>
                  <p:cNvPr id="97" name="TextBox 96">
                    <a:extLst>
                      <a:ext uri="{FF2B5EF4-FFF2-40B4-BE49-F238E27FC236}">
                        <a16:creationId xmlns:a16="http://schemas.microsoft.com/office/drawing/2014/main" id="{8A38A726-E406-6C0D-59DC-174107B33054}"/>
                      </a:ext>
                    </a:extLst>
                  </p:cNvPr>
                  <p:cNvSpPr txBox="1"/>
                  <p:nvPr/>
                </p:nvSpPr>
                <p:spPr bwMode="auto">
                  <a:xfrm>
                    <a:off x="10654926" y="2533333"/>
                    <a:ext cx="10246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8.6 (5.6-11.6)</a:t>
                    </a:r>
                  </a:p>
                </p:txBody>
              </p:sp>
              <p:sp>
                <p:nvSpPr>
                  <p:cNvPr id="98" name="TextBox 97">
                    <a:extLst>
                      <a:ext uri="{FF2B5EF4-FFF2-40B4-BE49-F238E27FC236}">
                        <a16:creationId xmlns:a16="http://schemas.microsoft.com/office/drawing/2014/main" id="{1B213031-1F25-7B47-DF78-70E46FB43D74}"/>
                      </a:ext>
                    </a:extLst>
                  </p:cNvPr>
                  <p:cNvSpPr txBox="1"/>
                  <p:nvPr/>
                </p:nvSpPr>
                <p:spPr bwMode="auto">
                  <a:xfrm>
                    <a:off x="10402456" y="2043865"/>
                    <a:ext cx="15295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Median (95% CI), Mo</a:t>
                    </a:r>
                  </a:p>
                </p:txBody>
              </p:sp>
            </p:grpSp>
          </p:grpSp>
          <p:grpSp>
            <p:nvGrpSpPr>
              <p:cNvPr id="127" name="Group 126">
                <a:extLst>
                  <a:ext uri="{FF2B5EF4-FFF2-40B4-BE49-F238E27FC236}">
                    <a16:creationId xmlns:a16="http://schemas.microsoft.com/office/drawing/2014/main" id="{2BD8E983-FB1A-5A22-A10F-E02409E0AFC1}"/>
                  </a:ext>
                </a:extLst>
              </p:cNvPr>
              <p:cNvGrpSpPr/>
              <p:nvPr/>
            </p:nvGrpSpPr>
            <p:grpSpPr>
              <a:xfrm>
                <a:off x="6677788" y="3347987"/>
                <a:ext cx="4819562" cy="276999"/>
                <a:chOff x="6677788" y="3347987"/>
                <a:chExt cx="4819562" cy="276999"/>
              </a:xfrm>
            </p:grpSpPr>
            <p:sp>
              <p:nvSpPr>
                <p:cNvPr id="21" name="TextBox 20">
                  <a:extLst>
                    <a:ext uri="{FF2B5EF4-FFF2-40B4-BE49-F238E27FC236}">
                      <a16:creationId xmlns:a16="http://schemas.microsoft.com/office/drawing/2014/main" id="{47707AD0-399D-CDE9-1BBE-6665C0B7E9E8}"/>
                    </a:ext>
                  </a:extLst>
                </p:cNvPr>
                <p:cNvSpPr txBox="1"/>
                <p:nvPr/>
              </p:nvSpPr>
              <p:spPr bwMode="auto">
                <a:xfrm>
                  <a:off x="6677788" y="334798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2" name="TextBox 21">
                  <a:extLst>
                    <a:ext uri="{FF2B5EF4-FFF2-40B4-BE49-F238E27FC236}">
                      <a16:creationId xmlns:a16="http://schemas.microsoft.com/office/drawing/2014/main" id="{6A5327CD-A12C-DE46-0A05-E04DE8E40733}"/>
                    </a:ext>
                  </a:extLst>
                </p:cNvPr>
                <p:cNvSpPr txBox="1"/>
                <p:nvPr/>
              </p:nvSpPr>
              <p:spPr bwMode="auto">
                <a:xfrm>
                  <a:off x="6959664" y="334798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23" name="TextBox 22">
                  <a:extLst>
                    <a:ext uri="{FF2B5EF4-FFF2-40B4-BE49-F238E27FC236}">
                      <a16:creationId xmlns:a16="http://schemas.microsoft.com/office/drawing/2014/main" id="{9C844247-EFCD-9A0F-7CF4-06D14E9D16CA}"/>
                    </a:ext>
                  </a:extLst>
                </p:cNvPr>
                <p:cNvSpPr txBox="1"/>
                <p:nvPr/>
              </p:nvSpPr>
              <p:spPr bwMode="auto">
                <a:xfrm>
                  <a:off x="7242631" y="334798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30" name="TextBox 29">
                  <a:extLst>
                    <a:ext uri="{FF2B5EF4-FFF2-40B4-BE49-F238E27FC236}">
                      <a16:creationId xmlns:a16="http://schemas.microsoft.com/office/drawing/2014/main" id="{FFF9A687-385D-2138-245E-07132A35F4E0}"/>
                    </a:ext>
                  </a:extLst>
                </p:cNvPr>
                <p:cNvSpPr txBox="1"/>
                <p:nvPr/>
              </p:nvSpPr>
              <p:spPr bwMode="auto">
                <a:xfrm>
                  <a:off x="7519694" y="334798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32" name="TextBox 31">
                  <a:extLst>
                    <a:ext uri="{FF2B5EF4-FFF2-40B4-BE49-F238E27FC236}">
                      <a16:creationId xmlns:a16="http://schemas.microsoft.com/office/drawing/2014/main" id="{4265543F-B400-9DD9-BA48-CA9DF4E7ABEA}"/>
                    </a:ext>
                  </a:extLst>
                </p:cNvPr>
                <p:cNvSpPr txBox="1"/>
                <p:nvPr/>
              </p:nvSpPr>
              <p:spPr bwMode="auto">
                <a:xfrm>
                  <a:off x="7806780" y="334798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a:t>
                  </a:r>
                </a:p>
              </p:txBody>
            </p:sp>
            <p:sp>
              <p:nvSpPr>
                <p:cNvPr id="49" name="TextBox 48">
                  <a:extLst>
                    <a:ext uri="{FF2B5EF4-FFF2-40B4-BE49-F238E27FC236}">
                      <a16:creationId xmlns:a16="http://schemas.microsoft.com/office/drawing/2014/main" id="{EF7C0B1A-EEC0-ED2B-2789-03A72E9DA798}"/>
                    </a:ext>
                  </a:extLst>
                </p:cNvPr>
                <p:cNvSpPr txBox="1"/>
                <p:nvPr/>
              </p:nvSpPr>
              <p:spPr bwMode="auto">
                <a:xfrm>
                  <a:off x="804457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65" name="TextBox 64">
                  <a:extLst>
                    <a:ext uri="{FF2B5EF4-FFF2-40B4-BE49-F238E27FC236}">
                      <a16:creationId xmlns:a16="http://schemas.microsoft.com/office/drawing/2014/main" id="{73D68DF5-200E-62D2-F79E-4CB2284C4A0A}"/>
                    </a:ext>
                  </a:extLst>
                </p:cNvPr>
                <p:cNvSpPr txBox="1"/>
                <p:nvPr/>
              </p:nvSpPr>
              <p:spPr bwMode="auto">
                <a:xfrm>
                  <a:off x="832739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69" name="TextBox 68">
                  <a:extLst>
                    <a:ext uri="{FF2B5EF4-FFF2-40B4-BE49-F238E27FC236}">
                      <a16:creationId xmlns:a16="http://schemas.microsoft.com/office/drawing/2014/main" id="{F990369F-7FAC-2882-18F9-05B5A162C7C1}"/>
                    </a:ext>
                  </a:extLst>
                </p:cNvPr>
                <p:cNvSpPr txBox="1"/>
                <p:nvPr/>
              </p:nvSpPr>
              <p:spPr bwMode="auto">
                <a:xfrm>
                  <a:off x="861021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p>
              </p:txBody>
            </p:sp>
            <p:sp>
              <p:nvSpPr>
                <p:cNvPr id="76" name="TextBox 75">
                  <a:extLst>
                    <a:ext uri="{FF2B5EF4-FFF2-40B4-BE49-F238E27FC236}">
                      <a16:creationId xmlns:a16="http://schemas.microsoft.com/office/drawing/2014/main" id="{ECFC1BB8-7477-2D5B-8C4A-774AD9FD91B8}"/>
                    </a:ext>
                  </a:extLst>
                </p:cNvPr>
                <p:cNvSpPr txBox="1"/>
                <p:nvPr/>
              </p:nvSpPr>
              <p:spPr bwMode="auto">
                <a:xfrm>
                  <a:off x="889303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a:t>
                  </a:r>
                </a:p>
              </p:txBody>
            </p:sp>
            <p:sp>
              <p:nvSpPr>
                <p:cNvPr id="83" name="TextBox 82">
                  <a:extLst>
                    <a:ext uri="{FF2B5EF4-FFF2-40B4-BE49-F238E27FC236}">
                      <a16:creationId xmlns:a16="http://schemas.microsoft.com/office/drawing/2014/main" id="{36EE9E1A-56C9-1FD1-6BBD-74EB1D160526}"/>
                    </a:ext>
                  </a:extLst>
                </p:cNvPr>
                <p:cNvSpPr txBox="1"/>
                <p:nvPr/>
              </p:nvSpPr>
              <p:spPr bwMode="auto">
                <a:xfrm>
                  <a:off x="917585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100" name="TextBox 99">
                  <a:extLst>
                    <a:ext uri="{FF2B5EF4-FFF2-40B4-BE49-F238E27FC236}">
                      <a16:creationId xmlns:a16="http://schemas.microsoft.com/office/drawing/2014/main" id="{FB8AC3E5-F06F-CDB9-3E6C-56229F8322F0}"/>
                    </a:ext>
                  </a:extLst>
                </p:cNvPr>
                <p:cNvSpPr txBox="1"/>
                <p:nvPr/>
              </p:nvSpPr>
              <p:spPr bwMode="auto">
                <a:xfrm>
                  <a:off x="945867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02" name="TextBox 101">
                  <a:extLst>
                    <a:ext uri="{FF2B5EF4-FFF2-40B4-BE49-F238E27FC236}">
                      <a16:creationId xmlns:a16="http://schemas.microsoft.com/office/drawing/2014/main" id="{94F7F732-FA3A-E0EF-56DC-FDFB5F37426D}"/>
                    </a:ext>
                  </a:extLst>
                </p:cNvPr>
                <p:cNvSpPr txBox="1"/>
                <p:nvPr/>
              </p:nvSpPr>
              <p:spPr bwMode="auto">
                <a:xfrm>
                  <a:off x="974149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a:t>
                  </a:r>
                </a:p>
              </p:txBody>
            </p:sp>
            <p:sp>
              <p:nvSpPr>
                <p:cNvPr id="103" name="TextBox 102">
                  <a:extLst>
                    <a:ext uri="{FF2B5EF4-FFF2-40B4-BE49-F238E27FC236}">
                      <a16:creationId xmlns:a16="http://schemas.microsoft.com/office/drawing/2014/main" id="{A979393A-45FA-E38D-0B25-3661DC53E2D6}"/>
                    </a:ext>
                  </a:extLst>
                </p:cNvPr>
                <p:cNvSpPr txBox="1"/>
                <p:nvPr/>
              </p:nvSpPr>
              <p:spPr bwMode="auto">
                <a:xfrm>
                  <a:off x="1002431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104" name="TextBox 103">
                  <a:extLst>
                    <a:ext uri="{FF2B5EF4-FFF2-40B4-BE49-F238E27FC236}">
                      <a16:creationId xmlns:a16="http://schemas.microsoft.com/office/drawing/2014/main" id="{62F1FDEC-40BF-9CF5-AF70-374C68B8ACEC}"/>
                    </a:ext>
                  </a:extLst>
                </p:cNvPr>
                <p:cNvSpPr txBox="1"/>
                <p:nvPr/>
              </p:nvSpPr>
              <p:spPr bwMode="auto">
                <a:xfrm>
                  <a:off x="1030713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105" name="TextBox 104">
                  <a:extLst>
                    <a:ext uri="{FF2B5EF4-FFF2-40B4-BE49-F238E27FC236}">
                      <a16:creationId xmlns:a16="http://schemas.microsoft.com/office/drawing/2014/main" id="{8122DA42-FEF5-5208-48C9-3E47A7408222}"/>
                    </a:ext>
                  </a:extLst>
                </p:cNvPr>
                <p:cNvSpPr txBox="1"/>
                <p:nvPr/>
              </p:nvSpPr>
              <p:spPr bwMode="auto">
                <a:xfrm>
                  <a:off x="1058995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106" name="TextBox 105">
                  <a:extLst>
                    <a:ext uri="{FF2B5EF4-FFF2-40B4-BE49-F238E27FC236}">
                      <a16:creationId xmlns:a16="http://schemas.microsoft.com/office/drawing/2014/main" id="{E26B2565-C350-0F21-18F8-0E6A4EB81C08}"/>
                    </a:ext>
                  </a:extLst>
                </p:cNvPr>
                <p:cNvSpPr txBox="1"/>
                <p:nvPr/>
              </p:nvSpPr>
              <p:spPr bwMode="auto">
                <a:xfrm>
                  <a:off x="1087277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107" name="TextBox 106">
                  <a:extLst>
                    <a:ext uri="{FF2B5EF4-FFF2-40B4-BE49-F238E27FC236}">
                      <a16:creationId xmlns:a16="http://schemas.microsoft.com/office/drawing/2014/main" id="{C8D72755-F68D-5287-3448-A06F97E616B3}"/>
                    </a:ext>
                  </a:extLst>
                </p:cNvPr>
                <p:cNvSpPr txBox="1"/>
                <p:nvPr/>
              </p:nvSpPr>
              <p:spPr bwMode="auto">
                <a:xfrm>
                  <a:off x="11155590" y="334798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a:t>
                  </a:r>
                </a:p>
              </p:txBody>
            </p:sp>
          </p:grpSp>
          <p:grpSp>
            <p:nvGrpSpPr>
              <p:cNvPr id="126" name="Group 125">
                <a:extLst>
                  <a:ext uri="{FF2B5EF4-FFF2-40B4-BE49-F238E27FC236}">
                    <a16:creationId xmlns:a16="http://schemas.microsoft.com/office/drawing/2014/main" id="{B110CC8B-87C1-DEDE-77EF-8AB924216EAC}"/>
                  </a:ext>
                </a:extLst>
              </p:cNvPr>
              <p:cNvGrpSpPr/>
              <p:nvPr/>
            </p:nvGrpSpPr>
            <p:grpSpPr>
              <a:xfrm>
                <a:off x="6809869" y="3298931"/>
                <a:ext cx="4511046" cy="83886"/>
                <a:chOff x="6809869" y="3313370"/>
                <a:chExt cx="4511046" cy="83886"/>
              </a:xfrm>
            </p:grpSpPr>
            <p:cxnSp>
              <p:nvCxnSpPr>
                <p:cNvPr id="109" name="Straight Connector 108">
                  <a:extLst>
                    <a:ext uri="{FF2B5EF4-FFF2-40B4-BE49-F238E27FC236}">
                      <a16:creationId xmlns:a16="http://schemas.microsoft.com/office/drawing/2014/main" id="{BA1DCB86-9ED3-F0D1-6ABA-5D9E9697B490}"/>
                    </a:ext>
                  </a:extLst>
                </p:cNvPr>
                <p:cNvCxnSpPr>
                  <a:cxnSpLocks/>
                </p:cNvCxnSpPr>
                <p:nvPr/>
              </p:nvCxnSpPr>
              <p:spPr bwMode="auto">
                <a:xfrm>
                  <a:off x="680986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7C8F8D2F-DD09-ACFA-7B15-3797F731CF63}"/>
                    </a:ext>
                  </a:extLst>
                </p:cNvPr>
                <p:cNvCxnSpPr>
                  <a:cxnSpLocks/>
                </p:cNvCxnSpPr>
                <p:nvPr/>
              </p:nvCxnSpPr>
              <p:spPr bwMode="auto">
                <a:xfrm>
                  <a:off x="709180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55609B49-DCA4-2352-86A5-DDE0BEF508A3}"/>
                    </a:ext>
                  </a:extLst>
                </p:cNvPr>
                <p:cNvCxnSpPr>
                  <a:cxnSpLocks/>
                </p:cNvCxnSpPr>
                <p:nvPr/>
              </p:nvCxnSpPr>
              <p:spPr bwMode="auto">
                <a:xfrm>
                  <a:off x="737374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17845474-5113-E669-84D8-163650D52B39}"/>
                    </a:ext>
                  </a:extLst>
                </p:cNvPr>
                <p:cNvCxnSpPr>
                  <a:cxnSpLocks/>
                </p:cNvCxnSpPr>
                <p:nvPr/>
              </p:nvCxnSpPr>
              <p:spPr bwMode="auto">
                <a:xfrm>
                  <a:off x="765568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CF9D9E36-607C-CB21-FCF9-09D2645E9A99}"/>
                    </a:ext>
                  </a:extLst>
                </p:cNvPr>
                <p:cNvCxnSpPr>
                  <a:cxnSpLocks/>
                </p:cNvCxnSpPr>
                <p:nvPr/>
              </p:nvCxnSpPr>
              <p:spPr bwMode="auto">
                <a:xfrm>
                  <a:off x="793762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4F9C65C6-0A3C-1C9E-831A-33D8A56AA2BE}"/>
                    </a:ext>
                  </a:extLst>
                </p:cNvPr>
                <p:cNvCxnSpPr>
                  <a:cxnSpLocks/>
                </p:cNvCxnSpPr>
                <p:nvPr/>
              </p:nvCxnSpPr>
              <p:spPr bwMode="auto">
                <a:xfrm>
                  <a:off x="821956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A1497FF8-2577-259C-806E-CB1E43FF10B1}"/>
                    </a:ext>
                  </a:extLst>
                </p:cNvPr>
                <p:cNvCxnSpPr>
                  <a:cxnSpLocks/>
                </p:cNvCxnSpPr>
                <p:nvPr/>
              </p:nvCxnSpPr>
              <p:spPr bwMode="auto">
                <a:xfrm>
                  <a:off x="850150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25A32A51-47C5-DC35-E54E-FFEA9A3771A1}"/>
                    </a:ext>
                  </a:extLst>
                </p:cNvPr>
                <p:cNvCxnSpPr>
                  <a:cxnSpLocks/>
                </p:cNvCxnSpPr>
                <p:nvPr/>
              </p:nvCxnSpPr>
              <p:spPr bwMode="auto">
                <a:xfrm>
                  <a:off x="878344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5C3F3D77-BED4-6E59-AFA7-95328C9FE22B}"/>
                    </a:ext>
                  </a:extLst>
                </p:cNvPr>
                <p:cNvCxnSpPr>
                  <a:cxnSpLocks/>
                </p:cNvCxnSpPr>
                <p:nvPr/>
              </p:nvCxnSpPr>
              <p:spPr bwMode="auto">
                <a:xfrm>
                  <a:off x="906538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4F7E768E-2A62-7FE9-40ED-FE3D0BD74B49}"/>
                    </a:ext>
                  </a:extLst>
                </p:cNvPr>
                <p:cNvCxnSpPr>
                  <a:cxnSpLocks/>
                </p:cNvCxnSpPr>
                <p:nvPr/>
              </p:nvCxnSpPr>
              <p:spPr bwMode="auto">
                <a:xfrm>
                  <a:off x="934732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4FC32BE7-4EA4-E9F6-4056-F7DBE7193ED2}"/>
                    </a:ext>
                  </a:extLst>
                </p:cNvPr>
                <p:cNvCxnSpPr>
                  <a:cxnSpLocks/>
                </p:cNvCxnSpPr>
                <p:nvPr/>
              </p:nvCxnSpPr>
              <p:spPr bwMode="auto">
                <a:xfrm>
                  <a:off x="962926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F018FAC5-BCC0-24BF-007F-EE308F60C7BC}"/>
                    </a:ext>
                  </a:extLst>
                </p:cNvPr>
                <p:cNvCxnSpPr>
                  <a:cxnSpLocks/>
                </p:cNvCxnSpPr>
                <p:nvPr/>
              </p:nvCxnSpPr>
              <p:spPr bwMode="auto">
                <a:xfrm>
                  <a:off x="991120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D9A9F75E-D2B7-843C-AB85-0E590B937D55}"/>
                    </a:ext>
                  </a:extLst>
                </p:cNvPr>
                <p:cNvCxnSpPr>
                  <a:cxnSpLocks/>
                </p:cNvCxnSpPr>
                <p:nvPr/>
              </p:nvCxnSpPr>
              <p:spPr bwMode="auto">
                <a:xfrm>
                  <a:off x="1019314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F8401161-C3CC-E1B7-C1EF-B736149F2E9E}"/>
                    </a:ext>
                  </a:extLst>
                </p:cNvPr>
                <p:cNvCxnSpPr>
                  <a:cxnSpLocks/>
                </p:cNvCxnSpPr>
                <p:nvPr/>
              </p:nvCxnSpPr>
              <p:spPr bwMode="auto">
                <a:xfrm>
                  <a:off x="1047508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E7906F8-4C83-B03E-1E71-D8EF85E477F0}"/>
                    </a:ext>
                  </a:extLst>
                </p:cNvPr>
                <p:cNvCxnSpPr>
                  <a:cxnSpLocks/>
                </p:cNvCxnSpPr>
                <p:nvPr/>
              </p:nvCxnSpPr>
              <p:spPr bwMode="auto">
                <a:xfrm>
                  <a:off x="1075702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8B42492A-C4F0-967B-9D74-8A972A875E43}"/>
                    </a:ext>
                  </a:extLst>
                </p:cNvPr>
                <p:cNvCxnSpPr>
                  <a:cxnSpLocks/>
                </p:cNvCxnSpPr>
                <p:nvPr/>
              </p:nvCxnSpPr>
              <p:spPr bwMode="auto">
                <a:xfrm>
                  <a:off x="11038969" y="3313370"/>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31B0A637-DC5B-9B56-9B3E-EE9A6E9EBFA9}"/>
                    </a:ext>
                  </a:extLst>
                </p:cNvPr>
                <p:cNvCxnSpPr>
                  <a:cxnSpLocks/>
                </p:cNvCxnSpPr>
                <p:nvPr/>
              </p:nvCxnSpPr>
              <p:spPr bwMode="auto">
                <a:xfrm>
                  <a:off x="11320915" y="3313370"/>
                  <a:ext cx="0" cy="83886"/>
                </a:xfrm>
                <a:prstGeom prst="line">
                  <a:avLst/>
                </a:prstGeom>
                <a:noFill/>
                <a:ln w="28575" cap="flat" cmpd="sng" algn="ctr">
                  <a:solidFill>
                    <a:schemeClr val="bg1"/>
                  </a:solidFill>
                  <a:prstDash val="solid"/>
                  <a:round/>
                  <a:headEnd type="none" w="med" len="med"/>
                  <a:tailEnd type="none" w="med" len="med"/>
                </a:ln>
                <a:effectLst/>
              </p:spPr>
            </p:cxnSp>
          </p:grpSp>
        </p:grpSp>
        <p:sp>
          <p:nvSpPr>
            <p:cNvPr id="192" name="TextBox 191">
              <a:extLst>
                <a:ext uri="{FF2B5EF4-FFF2-40B4-BE49-F238E27FC236}">
                  <a16:creationId xmlns:a16="http://schemas.microsoft.com/office/drawing/2014/main" id="{EAAC636F-1CC6-EE4D-A52D-75E68E530884}"/>
                </a:ext>
              </a:extLst>
            </p:cNvPr>
            <p:cNvSpPr txBox="1"/>
            <p:nvPr/>
          </p:nvSpPr>
          <p:spPr>
            <a:xfrm rot="16200000">
              <a:off x="5601823" y="2059208"/>
              <a:ext cx="1356905" cy="276999"/>
            </a:xfrm>
            <a:prstGeom prst="rect">
              <a:avLst/>
            </a:prstGeom>
            <a:noFill/>
            <a:ln>
              <a:noFill/>
            </a:ln>
          </p:spPr>
          <p:txBody>
            <a:bodyPr wrap="square" rtlCol="0">
              <a:spAutoFit/>
            </a:bodyPr>
            <a:lstStyle/>
            <a:p>
              <a:pPr lvl="0" algn="ctr">
                <a:defRPr/>
              </a:pPr>
              <a:r>
                <a:rPr lang="en-US" sz="1200" b="1" kern="0" dirty="0">
                  <a:solidFill>
                    <a:schemeClr val="bg1"/>
                  </a:solidFill>
                  <a:latin typeface="Calibri" panose="020F0502020204030204" pitchFamily="34" charset="0"/>
                  <a:cs typeface="Calibri" panose="020F0502020204030204" pitchFamily="34" charset="0"/>
                </a:rPr>
                <a:t>Probability of PFS</a:t>
              </a:r>
            </a:p>
          </p:txBody>
        </p:sp>
        <p:grpSp>
          <p:nvGrpSpPr>
            <p:cNvPr id="213" name="Group 212">
              <a:extLst>
                <a:ext uri="{FF2B5EF4-FFF2-40B4-BE49-F238E27FC236}">
                  <a16:creationId xmlns:a16="http://schemas.microsoft.com/office/drawing/2014/main" id="{79CD2D0D-64F6-3D58-3824-83BF2C3A097A}"/>
                </a:ext>
              </a:extLst>
            </p:cNvPr>
            <p:cNvGrpSpPr/>
            <p:nvPr/>
          </p:nvGrpSpPr>
          <p:grpSpPr>
            <a:xfrm>
              <a:off x="6804025" y="1289050"/>
              <a:ext cx="4400550" cy="1600200"/>
              <a:chOff x="6804025" y="1289050"/>
              <a:chExt cx="4400550" cy="1600200"/>
            </a:xfrm>
          </p:grpSpPr>
          <p:cxnSp>
            <p:nvCxnSpPr>
              <p:cNvPr id="207" name="Straight Connector 206">
                <a:extLst>
                  <a:ext uri="{FF2B5EF4-FFF2-40B4-BE49-F238E27FC236}">
                    <a16:creationId xmlns:a16="http://schemas.microsoft.com/office/drawing/2014/main" id="{BD1A8E83-46B5-703C-D0E5-86044422C34E}"/>
                  </a:ext>
                </a:extLst>
              </p:cNvPr>
              <p:cNvCxnSpPr/>
              <p:nvPr/>
            </p:nvCxnSpPr>
            <p:spPr bwMode="auto">
              <a:xfrm>
                <a:off x="10689634" y="2743923"/>
                <a:ext cx="0" cy="118185"/>
              </a:xfrm>
              <a:prstGeom prst="line">
                <a:avLst/>
              </a:prstGeom>
              <a:noFill/>
              <a:ln w="19050" cap="flat" cmpd="sng" algn="ctr">
                <a:solidFill>
                  <a:srgbClr val="00823B"/>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096D98D6-8C6B-5B74-C718-98DC50CC6A47}"/>
                  </a:ext>
                </a:extLst>
              </p:cNvPr>
              <p:cNvCxnSpPr/>
              <p:nvPr/>
            </p:nvCxnSpPr>
            <p:spPr bwMode="auto">
              <a:xfrm>
                <a:off x="10732724" y="2746199"/>
                <a:ext cx="0" cy="118185"/>
              </a:xfrm>
              <a:prstGeom prst="line">
                <a:avLst/>
              </a:prstGeom>
              <a:noFill/>
              <a:ln w="19050" cap="flat" cmpd="sng" algn="ctr">
                <a:solidFill>
                  <a:srgbClr val="00823B"/>
                </a:solidFill>
                <a:prstDash val="solid"/>
                <a:round/>
                <a:headEnd type="none" w="med" len="med"/>
                <a:tailEnd type="none" w="med" len="med"/>
              </a:ln>
              <a:effectLst/>
            </p:spPr>
          </p:cxnSp>
          <p:sp>
            <p:nvSpPr>
              <p:cNvPr id="210" name="Freeform 209">
                <a:extLst>
                  <a:ext uri="{FF2B5EF4-FFF2-40B4-BE49-F238E27FC236}">
                    <a16:creationId xmlns:a16="http://schemas.microsoft.com/office/drawing/2014/main" id="{FDFC9153-6FB0-5154-9C56-23089527AC1B}"/>
                  </a:ext>
                </a:extLst>
              </p:cNvPr>
              <p:cNvSpPr/>
              <p:nvPr/>
            </p:nvSpPr>
            <p:spPr bwMode="auto">
              <a:xfrm>
                <a:off x="6804025" y="1289050"/>
                <a:ext cx="4400550" cy="1600200"/>
              </a:xfrm>
              <a:custGeom>
                <a:avLst/>
                <a:gdLst>
                  <a:gd name="connsiteX0" fmla="*/ 0 w 4400550"/>
                  <a:gd name="connsiteY0" fmla="*/ 0 h 1600200"/>
                  <a:gd name="connsiteX1" fmla="*/ 123825 w 4400550"/>
                  <a:gd name="connsiteY1" fmla="*/ 0 h 1600200"/>
                  <a:gd name="connsiteX2" fmla="*/ 123825 w 4400550"/>
                  <a:gd name="connsiteY2" fmla="*/ 44450 h 1600200"/>
                  <a:gd name="connsiteX3" fmla="*/ 155575 w 4400550"/>
                  <a:gd name="connsiteY3" fmla="*/ 44450 h 1600200"/>
                  <a:gd name="connsiteX4" fmla="*/ 155575 w 4400550"/>
                  <a:gd name="connsiteY4" fmla="*/ 139700 h 1600200"/>
                  <a:gd name="connsiteX5" fmla="*/ 200025 w 4400550"/>
                  <a:gd name="connsiteY5" fmla="*/ 139700 h 1600200"/>
                  <a:gd name="connsiteX6" fmla="*/ 200025 w 4400550"/>
                  <a:gd name="connsiteY6" fmla="*/ 184150 h 1600200"/>
                  <a:gd name="connsiteX7" fmla="*/ 266700 w 4400550"/>
                  <a:gd name="connsiteY7" fmla="*/ 184150 h 1600200"/>
                  <a:gd name="connsiteX8" fmla="*/ 266700 w 4400550"/>
                  <a:gd name="connsiteY8" fmla="*/ 273050 h 1600200"/>
                  <a:gd name="connsiteX9" fmla="*/ 266700 w 4400550"/>
                  <a:gd name="connsiteY9" fmla="*/ 273050 h 1600200"/>
                  <a:gd name="connsiteX10" fmla="*/ 301625 w 4400550"/>
                  <a:gd name="connsiteY10" fmla="*/ 273050 h 1600200"/>
                  <a:gd name="connsiteX11" fmla="*/ 301625 w 4400550"/>
                  <a:gd name="connsiteY11" fmla="*/ 355600 h 1600200"/>
                  <a:gd name="connsiteX12" fmla="*/ 419100 w 4400550"/>
                  <a:gd name="connsiteY12" fmla="*/ 355600 h 1600200"/>
                  <a:gd name="connsiteX13" fmla="*/ 419100 w 4400550"/>
                  <a:gd name="connsiteY13" fmla="*/ 469900 h 1600200"/>
                  <a:gd name="connsiteX14" fmla="*/ 466725 w 4400550"/>
                  <a:gd name="connsiteY14" fmla="*/ 469900 h 1600200"/>
                  <a:gd name="connsiteX15" fmla="*/ 466725 w 4400550"/>
                  <a:gd name="connsiteY15" fmla="*/ 527050 h 1600200"/>
                  <a:gd name="connsiteX16" fmla="*/ 561975 w 4400550"/>
                  <a:gd name="connsiteY16" fmla="*/ 527050 h 1600200"/>
                  <a:gd name="connsiteX17" fmla="*/ 561975 w 4400550"/>
                  <a:gd name="connsiteY17" fmla="*/ 593725 h 1600200"/>
                  <a:gd name="connsiteX18" fmla="*/ 711200 w 4400550"/>
                  <a:gd name="connsiteY18" fmla="*/ 593725 h 1600200"/>
                  <a:gd name="connsiteX19" fmla="*/ 711200 w 4400550"/>
                  <a:gd name="connsiteY19" fmla="*/ 692150 h 1600200"/>
                  <a:gd name="connsiteX20" fmla="*/ 784225 w 4400550"/>
                  <a:gd name="connsiteY20" fmla="*/ 692150 h 1600200"/>
                  <a:gd name="connsiteX21" fmla="*/ 784225 w 4400550"/>
                  <a:gd name="connsiteY21" fmla="*/ 752475 h 1600200"/>
                  <a:gd name="connsiteX22" fmla="*/ 841375 w 4400550"/>
                  <a:gd name="connsiteY22" fmla="*/ 752475 h 1600200"/>
                  <a:gd name="connsiteX23" fmla="*/ 841375 w 4400550"/>
                  <a:gd name="connsiteY23" fmla="*/ 793750 h 1600200"/>
                  <a:gd name="connsiteX24" fmla="*/ 1069975 w 4400550"/>
                  <a:gd name="connsiteY24" fmla="*/ 793750 h 1600200"/>
                  <a:gd name="connsiteX25" fmla="*/ 1069975 w 4400550"/>
                  <a:gd name="connsiteY25" fmla="*/ 841375 h 1600200"/>
                  <a:gd name="connsiteX26" fmla="*/ 1158875 w 4400550"/>
                  <a:gd name="connsiteY26" fmla="*/ 841375 h 1600200"/>
                  <a:gd name="connsiteX27" fmla="*/ 1158875 w 4400550"/>
                  <a:gd name="connsiteY27" fmla="*/ 898525 h 1600200"/>
                  <a:gd name="connsiteX28" fmla="*/ 1279525 w 4400550"/>
                  <a:gd name="connsiteY28" fmla="*/ 898525 h 1600200"/>
                  <a:gd name="connsiteX29" fmla="*/ 1279525 w 4400550"/>
                  <a:gd name="connsiteY29" fmla="*/ 942975 h 1600200"/>
                  <a:gd name="connsiteX30" fmla="*/ 1279525 w 4400550"/>
                  <a:gd name="connsiteY30" fmla="*/ 942975 h 1600200"/>
                  <a:gd name="connsiteX31" fmla="*/ 1473200 w 4400550"/>
                  <a:gd name="connsiteY31" fmla="*/ 942975 h 1600200"/>
                  <a:gd name="connsiteX32" fmla="*/ 1473200 w 4400550"/>
                  <a:gd name="connsiteY32" fmla="*/ 996950 h 1600200"/>
                  <a:gd name="connsiteX33" fmla="*/ 1574800 w 4400550"/>
                  <a:gd name="connsiteY33" fmla="*/ 996950 h 1600200"/>
                  <a:gd name="connsiteX34" fmla="*/ 1574800 w 4400550"/>
                  <a:gd name="connsiteY34" fmla="*/ 1028700 h 1600200"/>
                  <a:gd name="connsiteX35" fmla="*/ 1638300 w 4400550"/>
                  <a:gd name="connsiteY35" fmla="*/ 1028700 h 1600200"/>
                  <a:gd name="connsiteX36" fmla="*/ 1638300 w 4400550"/>
                  <a:gd name="connsiteY36" fmla="*/ 1079500 h 1600200"/>
                  <a:gd name="connsiteX37" fmla="*/ 1695450 w 4400550"/>
                  <a:gd name="connsiteY37" fmla="*/ 1079500 h 1600200"/>
                  <a:gd name="connsiteX38" fmla="*/ 1695450 w 4400550"/>
                  <a:gd name="connsiteY38" fmla="*/ 1120775 h 1600200"/>
                  <a:gd name="connsiteX39" fmla="*/ 1736725 w 4400550"/>
                  <a:gd name="connsiteY39" fmla="*/ 1120775 h 1600200"/>
                  <a:gd name="connsiteX40" fmla="*/ 1736725 w 4400550"/>
                  <a:gd name="connsiteY40" fmla="*/ 1168400 h 1600200"/>
                  <a:gd name="connsiteX41" fmla="*/ 1736725 w 4400550"/>
                  <a:gd name="connsiteY41" fmla="*/ 1168400 h 1600200"/>
                  <a:gd name="connsiteX42" fmla="*/ 1736725 w 4400550"/>
                  <a:gd name="connsiteY42" fmla="*/ 1209675 h 1600200"/>
                  <a:gd name="connsiteX43" fmla="*/ 1790700 w 4400550"/>
                  <a:gd name="connsiteY43" fmla="*/ 1209675 h 1600200"/>
                  <a:gd name="connsiteX44" fmla="*/ 1790700 w 4400550"/>
                  <a:gd name="connsiteY44" fmla="*/ 1260475 h 1600200"/>
                  <a:gd name="connsiteX45" fmla="*/ 1924050 w 4400550"/>
                  <a:gd name="connsiteY45" fmla="*/ 1260475 h 1600200"/>
                  <a:gd name="connsiteX46" fmla="*/ 2038350 w 4400550"/>
                  <a:gd name="connsiteY46" fmla="*/ 1260475 h 1600200"/>
                  <a:gd name="connsiteX47" fmla="*/ 2038350 w 4400550"/>
                  <a:gd name="connsiteY47" fmla="*/ 1304925 h 1600200"/>
                  <a:gd name="connsiteX48" fmla="*/ 2308225 w 4400550"/>
                  <a:gd name="connsiteY48" fmla="*/ 1304925 h 1600200"/>
                  <a:gd name="connsiteX49" fmla="*/ 2308225 w 4400550"/>
                  <a:gd name="connsiteY49" fmla="*/ 1336675 h 1600200"/>
                  <a:gd name="connsiteX50" fmla="*/ 2393950 w 4400550"/>
                  <a:gd name="connsiteY50" fmla="*/ 1336675 h 1600200"/>
                  <a:gd name="connsiteX51" fmla="*/ 2393950 w 4400550"/>
                  <a:gd name="connsiteY51" fmla="*/ 1336675 h 1600200"/>
                  <a:gd name="connsiteX52" fmla="*/ 2495550 w 4400550"/>
                  <a:gd name="connsiteY52" fmla="*/ 1336675 h 1600200"/>
                  <a:gd name="connsiteX53" fmla="*/ 2495550 w 4400550"/>
                  <a:gd name="connsiteY53" fmla="*/ 1387475 h 1600200"/>
                  <a:gd name="connsiteX54" fmla="*/ 2574925 w 4400550"/>
                  <a:gd name="connsiteY54" fmla="*/ 1387475 h 1600200"/>
                  <a:gd name="connsiteX55" fmla="*/ 2574925 w 4400550"/>
                  <a:gd name="connsiteY55" fmla="*/ 1419225 h 1600200"/>
                  <a:gd name="connsiteX56" fmla="*/ 2851150 w 4400550"/>
                  <a:gd name="connsiteY56" fmla="*/ 1419225 h 1600200"/>
                  <a:gd name="connsiteX57" fmla="*/ 2851150 w 4400550"/>
                  <a:gd name="connsiteY57" fmla="*/ 1419225 h 1600200"/>
                  <a:gd name="connsiteX58" fmla="*/ 2851150 w 4400550"/>
                  <a:gd name="connsiteY58" fmla="*/ 1457325 h 1600200"/>
                  <a:gd name="connsiteX59" fmla="*/ 3206750 w 4400550"/>
                  <a:gd name="connsiteY59" fmla="*/ 1457325 h 1600200"/>
                  <a:gd name="connsiteX60" fmla="*/ 3206750 w 4400550"/>
                  <a:gd name="connsiteY60" fmla="*/ 1489075 h 1600200"/>
                  <a:gd name="connsiteX61" fmla="*/ 3486150 w 4400550"/>
                  <a:gd name="connsiteY61" fmla="*/ 1489075 h 1600200"/>
                  <a:gd name="connsiteX62" fmla="*/ 3486150 w 4400550"/>
                  <a:gd name="connsiteY62" fmla="*/ 1489075 h 1600200"/>
                  <a:gd name="connsiteX63" fmla="*/ 3486150 w 4400550"/>
                  <a:gd name="connsiteY63" fmla="*/ 1524000 h 1600200"/>
                  <a:gd name="connsiteX64" fmla="*/ 4200525 w 4400550"/>
                  <a:gd name="connsiteY64" fmla="*/ 1524000 h 1600200"/>
                  <a:gd name="connsiteX65" fmla="*/ 4200525 w 4400550"/>
                  <a:gd name="connsiteY65" fmla="*/ 1600200 h 1600200"/>
                  <a:gd name="connsiteX66" fmla="*/ 4400550 w 4400550"/>
                  <a:gd name="connsiteY66" fmla="*/ 1600200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4400550" h="1600200">
                    <a:moveTo>
                      <a:pt x="0" y="0"/>
                    </a:moveTo>
                    <a:lnTo>
                      <a:pt x="123825" y="0"/>
                    </a:lnTo>
                    <a:lnTo>
                      <a:pt x="123825" y="44450"/>
                    </a:lnTo>
                    <a:lnTo>
                      <a:pt x="155575" y="44450"/>
                    </a:lnTo>
                    <a:lnTo>
                      <a:pt x="155575" y="139700"/>
                    </a:lnTo>
                    <a:lnTo>
                      <a:pt x="200025" y="139700"/>
                    </a:lnTo>
                    <a:lnTo>
                      <a:pt x="200025" y="184150"/>
                    </a:lnTo>
                    <a:lnTo>
                      <a:pt x="266700" y="184150"/>
                    </a:lnTo>
                    <a:lnTo>
                      <a:pt x="266700" y="273050"/>
                    </a:lnTo>
                    <a:lnTo>
                      <a:pt x="266700" y="273050"/>
                    </a:lnTo>
                    <a:lnTo>
                      <a:pt x="301625" y="273050"/>
                    </a:lnTo>
                    <a:lnTo>
                      <a:pt x="301625" y="355600"/>
                    </a:lnTo>
                    <a:lnTo>
                      <a:pt x="419100" y="355600"/>
                    </a:lnTo>
                    <a:lnTo>
                      <a:pt x="419100" y="469900"/>
                    </a:lnTo>
                    <a:lnTo>
                      <a:pt x="466725" y="469900"/>
                    </a:lnTo>
                    <a:lnTo>
                      <a:pt x="466725" y="527050"/>
                    </a:lnTo>
                    <a:lnTo>
                      <a:pt x="561975" y="527050"/>
                    </a:lnTo>
                    <a:lnTo>
                      <a:pt x="561975" y="593725"/>
                    </a:lnTo>
                    <a:lnTo>
                      <a:pt x="711200" y="593725"/>
                    </a:lnTo>
                    <a:lnTo>
                      <a:pt x="711200" y="692150"/>
                    </a:lnTo>
                    <a:lnTo>
                      <a:pt x="784225" y="692150"/>
                    </a:lnTo>
                    <a:lnTo>
                      <a:pt x="784225" y="752475"/>
                    </a:lnTo>
                    <a:lnTo>
                      <a:pt x="841375" y="752475"/>
                    </a:lnTo>
                    <a:lnTo>
                      <a:pt x="841375" y="793750"/>
                    </a:lnTo>
                    <a:lnTo>
                      <a:pt x="1069975" y="793750"/>
                    </a:lnTo>
                    <a:lnTo>
                      <a:pt x="1069975" y="841375"/>
                    </a:lnTo>
                    <a:lnTo>
                      <a:pt x="1158875" y="841375"/>
                    </a:lnTo>
                    <a:lnTo>
                      <a:pt x="1158875" y="898525"/>
                    </a:lnTo>
                    <a:lnTo>
                      <a:pt x="1279525" y="898525"/>
                    </a:lnTo>
                    <a:lnTo>
                      <a:pt x="1279525" y="942975"/>
                    </a:lnTo>
                    <a:lnTo>
                      <a:pt x="1279525" y="942975"/>
                    </a:lnTo>
                    <a:lnTo>
                      <a:pt x="1473200" y="942975"/>
                    </a:lnTo>
                    <a:lnTo>
                      <a:pt x="1473200" y="996950"/>
                    </a:lnTo>
                    <a:lnTo>
                      <a:pt x="1574800" y="996950"/>
                    </a:lnTo>
                    <a:lnTo>
                      <a:pt x="1574800" y="1028700"/>
                    </a:lnTo>
                    <a:lnTo>
                      <a:pt x="1638300" y="1028700"/>
                    </a:lnTo>
                    <a:lnTo>
                      <a:pt x="1638300" y="1079500"/>
                    </a:lnTo>
                    <a:lnTo>
                      <a:pt x="1695450" y="1079500"/>
                    </a:lnTo>
                    <a:lnTo>
                      <a:pt x="1695450" y="1120775"/>
                    </a:lnTo>
                    <a:lnTo>
                      <a:pt x="1736725" y="1120775"/>
                    </a:lnTo>
                    <a:lnTo>
                      <a:pt x="1736725" y="1168400"/>
                    </a:lnTo>
                    <a:lnTo>
                      <a:pt x="1736725" y="1168400"/>
                    </a:lnTo>
                    <a:lnTo>
                      <a:pt x="1736725" y="1209675"/>
                    </a:lnTo>
                    <a:lnTo>
                      <a:pt x="1790700" y="1209675"/>
                    </a:lnTo>
                    <a:lnTo>
                      <a:pt x="1790700" y="1260475"/>
                    </a:lnTo>
                    <a:lnTo>
                      <a:pt x="1924050" y="1260475"/>
                    </a:lnTo>
                    <a:lnTo>
                      <a:pt x="2038350" y="1260475"/>
                    </a:lnTo>
                    <a:lnTo>
                      <a:pt x="2038350" y="1304925"/>
                    </a:lnTo>
                    <a:lnTo>
                      <a:pt x="2308225" y="1304925"/>
                    </a:lnTo>
                    <a:lnTo>
                      <a:pt x="2308225" y="1336675"/>
                    </a:lnTo>
                    <a:lnTo>
                      <a:pt x="2393950" y="1336675"/>
                    </a:lnTo>
                    <a:lnTo>
                      <a:pt x="2393950" y="1336675"/>
                    </a:lnTo>
                    <a:lnTo>
                      <a:pt x="2495550" y="1336675"/>
                    </a:lnTo>
                    <a:lnTo>
                      <a:pt x="2495550" y="1387475"/>
                    </a:lnTo>
                    <a:lnTo>
                      <a:pt x="2574925" y="1387475"/>
                    </a:lnTo>
                    <a:lnTo>
                      <a:pt x="2574925" y="1419225"/>
                    </a:lnTo>
                    <a:lnTo>
                      <a:pt x="2851150" y="1419225"/>
                    </a:lnTo>
                    <a:lnTo>
                      <a:pt x="2851150" y="1419225"/>
                    </a:lnTo>
                    <a:lnTo>
                      <a:pt x="2851150" y="1457325"/>
                    </a:lnTo>
                    <a:lnTo>
                      <a:pt x="3206750" y="1457325"/>
                    </a:lnTo>
                    <a:lnTo>
                      <a:pt x="3206750" y="1489075"/>
                    </a:lnTo>
                    <a:lnTo>
                      <a:pt x="3486150" y="1489075"/>
                    </a:lnTo>
                    <a:lnTo>
                      <a:pt x="3486150" y="1489075"/>
                    </a:lnTo>
                    <a:lnTo>
                      <a:pt x="3486150" y="1524000"/>
                    </a:lnTo>
                    <a:lnTo>
                      <a:pt x="4200525" y="1524000"/>
                    </a:lnTo>
                    <a:lnTo>
                      <a:pt x="4200525" y="1600200"/>
                    </a:lnTo>
                    <a:lnTo>
                      <a:pt x="4400550" y="1600200"/>
                    </a:lnTo>
                  </a:path>
                </a:pathLst>
              </a:custGeom>
              <a:noFill/>
              <a:ln w="28575">
                <a:solidFill>
                  <a:srgbClr val="00823B"/>
                </a:solidFill>
                <a:miter lim="800000"/>
                <a:headEnd/>
                <a:tailEnd/>
              </a:ln>
            </p:spPr>
            <p:txBody>
              <a:bodyPr rtlCol="0" anchor="ctr"/>
              <a:lstStyle/>
              <a:p>
                <a:pPr algn="ctr"/>
                <a:endParaRPr lang="en-US" dirty="0"/>
              </a:p>
            </p:txBody>
          </p:sp>
          <p:cxnSp>
            <p:nvCxnSpPr>
              <p:cNvPr id="211" name="Straight Connector 210">
                <a:extLst>
                  <a:ext uri="{FF2B5EF4-FFF2-40B4-BE49-F238E27FC236}">
                    <a16:creationId xmlns:a16="http://schemas.microsoft.com/office/drawing/2014/main" id="{67BE7F3A-F547-6440-DB80-82C84D59294D}"/>
                  </a:ext>
                </a:extLst>
              </p:cNvPr>
              <p:cNvCxnSpPr/>
              <p:nvPr/>
            </p:nvCxnSpPr>
            <p:spPr bwMode="auto">
              <a:xfrm>
                <a:off x="10170268" y="2705645"/>
                <a:ext cx="0" cy="118185"/>
              </a:xfrm>
              <a:prstGeom prst="line">
                <a:avLst/>
              </a:prstGeom>
              <a:noFill/>
              <a:ln w="19050" cap="flat" cmpd="sng" algn="ctr">
                <a:solidFill>
                  <a:srgbClr val="00823B"/>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145794A4-F506-0F0C-69F5-C424C41A69A3}"/>
                  </a:ext>
                </a:extLst>
              </p:cNvPr>
              <p:cNvCxnSpPr/>
              <p:nvPr/>
            </p:nvCxnSpPr>
            <p:spPr bwMode="auto">
              <a:xfrm>
                <a:off x="10213358" y="2707921"/>
                <a:ext cx="0" cy="118185"/>
              </a:xfrm>
              <a:prstGeom prst="line">
                <a:avLst/>
              </a:prstGeom>
              <a:noFill/>
              <a:ln w="19050" cap="flat" cmpd="sng" algn="ctr">
                <a:solidFill>
                  <a:srgbClr val="00823B"/>
                </a:solidFill>
                <a:prstDash val="solid"/>
                <a:round/>
                <a:headEnd type="none" w="med" len="med"/>
                <a:tailEnd type="none" w="med" len="med"/>
              </a:ln>
              <a:effectLst/>
            </p:spPr>
          </p:cxnSp>
        </p:grpSp>
      </p:grpSp>
      <p:grpSp>
        <p:nvGrpSpPr>
          <p:cNvPr id="252" name="Group 251">
            <a:extLst>
              <a:ext uri="{FF2B5EF4-FFF2-40B4-BE49-F238E27FC236}">
                <a16:creationId xmlns:a16="http://schemas.microsoft.com/office/drawing/2014/main" id="{143B49A0-8CFD-63BC-9CE0-43AD59160F48}"/>
              </a:ext>
            </a:extLst>
          </p:cNvPr>
          <p:cNvGrpSpPr/>
          <p:nvPr/>
        </p:nvGrpSpPr>
        <p:grpSpPr>
          <a:xfrm>
            <a:off x="5872692" y="3556941"/>
            <a:ext cx="5893553" cy="2845362"/>
            <a:chOff x="6136852" y="3556941"/>
            <a:chExt cx="5893553" cy="2845362"/>
          </a:xfrm>
        </p:grpSpPr>
        <p:grpSp>
          <p:nvGrpSpPr>
            <p:cNvPr id="222" name="Group 221">
              <a:extLst>
                <a:ext uri="{FF2B5EF4-FFF2-40B4-BE49-F238E27FC236}">
                  <a16:creationId xmlns:a16="http://schemas.microsoft.com/office/drawing/2014/main" id="{F6CA756F-51E8-C747-9683-7D1E23C48597}"/>
                </a:ext>
              </a:extLst>
            </p:cNvPr>
            <p:cNvGrpSpPr/>
            <p:nvPr/>
          </p:nvGrpSpPr>
          <p:grpSpPr>
            <a:xfrm>
              <a:off x="8280168" y="4512568"/>
              <a:ext cx="1461322" cy="1444789"/>
              <a:chOff x="8280168" y="4675128"/>
              <a:chExt cx="1461322" cy="1444789"/>
            </a:xfrm>
          </p:grpSpPr>
          <p:cxnSp>
            <p:nvCxnSpPr>
              <p:cNvPr id="219" name="Straight Connector 218">
                <a:extLst>
                  <a:ext uri="{FF2B5EF4-FFF2-40B4-BE49-F238E27FC236}">
                    <a16:creationId xmlns:a16="http://schemas.microsoft.com/office/drawing/2014/main" id="{3D47B7CA-DEA4-FA47-18B4-C803CC393110}"/>
                  </a:ext>
                </a:extLst>
              </p:cNvPr>
              <p:cNvCxnSpPr/>
              <p:nvPr/>
            </p:nvCxnSpPr>
            <p:spPr bwMode="auto">
              <a:xfrm>
                <a:off x="8280168" y="4675128"/>
                <a:ext cx="0" cy="1426538"/>
              </a:xfrm>
              <a:prstGeom prst="line">
                <a:avLst/>
              </a:prstGeom>
              <a:noFill/>
              <a:ln w="28575" cap="flat" cmpd="sng" algn="ctr">
                <a:solidFill>
                  <a:schemeClr val="tx2"/>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9C5FC468-7E5A-3367-FA30-56383D1A139C}"/>
                  </a:ext>
                </a:extLst>
              </p:cNvPr>
              <p:cNvCxnSpPr/>
              <p:nvPr/>
            </p:nvCxnSpPr>
            <p:spPr bwMode="auto">
              <a:xfrm>
                <a:off x="9007888" y="4892185"/>
                <a:ext cx="0" cy="1188720"/>
              </a:xfrm>
              <a:prstGeom prst="line">
                <a:avLst/>
              </a:prstGeom>
              <a:noFill/>
              <a:ln w="28575" cap="flat" cmpd="sng" algn="ctr">
                <a:solidFill>
                  <a:schemeClr val="tx2"/>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384A126A-783D-FC72-57CB-36CBDEFCEE98}"/>
                  </a:ext>
                </a:extLst>
              </p:cNvPr>
              <p:cNvCxnSpPr/>
              <p:nvPr/>
            </p:nvCxnSpPr>
            <p:spPr bwMode="auto">
              <a:xfrm>
                <a:off x="9741490" y="5388397"/>
                <a:ext cx="0" cy="731520"/>
              </a:xfrm>
              <a:prstGeom prst="line">
                <a:avLst/>
              </a:prstGeom>
              <a:noFill/>
              <a:ln w="28575" cap="flat" cmpd="sng" algn="ctr">
                <a:solidFill>
                  <a:schemeClr val="tx2"/>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748EA4A6-A747-7584-9B82-A6943202171F}"/>
                </a:ext>
              </a:extLst>
            </p:cNvPr>
            <p:cNvGrpSpPr/>
            <p:nvPr/>
          </p:nvGrpSpPr>
          <p:grpSpPr>
            <a:xfrm>
              <a:off x="6819331" y="4136485"/>
              <a:ext cx="4121624" cy="1144531"/>
              <a:chOff x="6819331" y="4299045"/>
              <a:chExt cx="4121624" cy="1144531"/>
            </a:xfrm>
          </p:grpSpPr>
          <p:cxnSp>
            <p:nvCxnSpPr>
              <p:cNvPr id="229" name="Straight Connector 228">
                <a:extLst>
                  <a:ext uri="{FF2B5EF4-FFF2-40B4-BE49-F238E27FC236}">
                    <a16:creationId xmlns:a16="http://schemas.microsoft.com/office/drawing/2014/main" id="{F0CC0E23-6F29-29B1-2AAE-80481A5F4E3B}"/>
                  </a:ext>
                </a:extLst>
              </p:cNvPr>
              <p:cNvCxnSpPr/>
              <p:nvPr/>
            </p:nvCxnSpPr>
            <p:spPr bwMode="auto">
              <a:xfrm>
                <a:off x="10896664" y="5325391"/>
                <a:ext cx="0" cy="118185"/>
              </a:xfrm>
              <a:prstGeom prst="line">
                <a:avLst/>
              </a:prstGeom>
              <a:noFill/>
              <a:ln w="19050" cap="flat" cmpd="sng" algn="ctr">
                <a:solidFill>
                  <a:srgbClr val="E1471D"/>
                </a:solidFill>
                <a:prstDash val="solid"/>
                <a:round/>
                <a:headEnd type="none" w="med" len="med"/>
                <a:tailEnd type="none" w="med" len="med"/>
              </a:ln>
              <a:effectLst/>
            </p:spPr>
          </p:cxnSp>
          <p:sp>
            <p:nvSpPr>
              <p:cNvPr id="231" name="Freeform 230">
                <a:extLst>
                  <a:ext uri="{FF2B5EF4-FFF2-40B4-BE49-F238E27FC236}">
                    <a16:creationId xmlns:a16="http://schemas.microsoft.com/office/drawing/2014/main" id="{FAA2BA89-6A3F-42F7-B46C-2E595C3EBB36}"/>
                  </a:ext>
                </a:extLst>
              </p:cNvPr>
              <p:cNvSpPr/>
              <p:nvPr/>
            </p:nvSpPr>
            <p:spPr bwMode="auto">
              <a:xfrm>
                <a:off x="6819331" y="4299045"/>
                <a:ext cx="4121624" cy="1078173"/>
              </a:xfrm>
              <a:custGeom>
                <a:avLst/>
                <a:gdLst>
                  <a:gd name="connsiteX0" fmla="*/ 0 w 4121624"/>
                  <a:gd name="connsiteY0" fmla="*/ 0 h 1078173"/>
                  <a:gd name="connsiteX1" fmla="*/ 232012 w 4121624"/>
                  <a:gd name="connsiteY1" fmla="*/ 0 h 1078173"/>
                  <a:gd name="connsiteX2" fmla="*/ 232012 w 4121624"/>
                  <a:gd name="connsiteY2" fmla="*/ 72788 h 1078173"/>
                  <a:gd name="connsiteX3" fmla="*/ 313899 w 4121624"/>
                  <a:gd name="connsiteY3" fmla="*/ 72788 h 1078173"/>
                  <a:gd name="connsiteX4" fmla="*/ 313899 w 4121624"/>
                  <a:gd name="connsiteY4" fmla="*/ 118280 h 1078173"/>
                  <a:gd name="connsiteX5" fmla="*/ 536812 w 4121624"/>
                  <a:gd name="connsiteY5" fmla="*/ 118280 h 1078173"/>
                  <a:gd name="connsiteX6" fmla="*/ 536812 w 4121624"/>
                  <a:gd name="connsiteY6" fmla="*/ 168322 h 1078173"/>
                  <a:gd name="connsiteX7" fmla="*/ 741529 w 4121624"/>
                  <a:gd name="connsiteY7" fmla="*/ 168322 h 1078173"/>
                  <a:gd name="connsiteX8" fmla="*/ 741529 w 4121624"/>
                  <a:gd name="connsiteY8" fmla="*/ 245659 h 1078173"/>
                  <a:gd name="connsiteX9" fmla="*/ 1073624 w 4121624"/>
                  <a:gd name="connsiteY9" fmla="*/ 245659 h 1078173"/>
                  <a:gd name="connsiteX10" fmla="*/ 1073624 w 4121624"/>
                  <a:gd name="connsiteY10" fmla="*/ 309349 h 1078173"/>
                  <a:gd name="connsiteX11" fmla="*/ 1178257 w 4121624"/>
                  <a:gd name="connsiteY11" fmla="*/ 309349 h 1078173"/>
                  <a:gd name="connsiteX12" fmla="*/ 1178257 w 4121624"/>
                  <a:gd name="connsiteY12" fmla="*/ 359391 h 1078173"/>
                  <a:gd name="connsiteX13" fmla="*/ 1401170 w 4121624"/>
                  <a:gd name="connsiteY13" fmla="*/ 359391 h 1078173"/>
                  <a:gd name="connsiteX14" fmla="*/ 1401170 w 4121624"/>
                  <a:gd name="connsiteY14" fmla="*/ 418531 h 1078173"/>
                  <a:gd name="connsiteX15" fmla="*/ 1655929 w 4121624"/>
                  <a:gd name="connsiteY15" fmla="*/ 418531 h 1078173"/>
                  <a:gd name="connsiteX16" fmla="*/ 1655929 w 4121624"/>
                  <a:gd name="connsiteY16" fmla="*/ 509516 h 1078173"/>
                  <a:gd name="connsiteX17" fmla="*/ 1910687 w 4121624"/>
                  <a:gd name="connsiteY17" fmla="*/ 509516 h 1078173"/>
                  <a:gd name="connsiteX18" fmla="*/ 2083559 w 4121624"/>
                  <a:gd name="connsiteY18" fmla="*/ 509516 h 1078173"/>
                  <a:gd name="connsiteX19" fmla="*/ 2083559 w 4121624"/>
                  <a:gd name="connsiteY19" fmla="*/ 582304 h 1078173"/>
                  <a:gd name="connsiteX20" fmla="*/ 2224585 w 4121624"/>
                  <a:gd name="connsiteY20" fmla="*/ 582304 h 1078173"/>
                  <a:gd name="connsiteX21" fmla="*/ 2224585 w 4121624"/>
                  <a:gd name="connsiteY21" fmla="*/ 659642 h 1078173"/>
                  <a:gd name="connsiteX22" fmla="*/ 2370162 w 4121624"/>
                  <a:gd name="connsiteY22" fmla="*/ 659642 h 1078173"/>
                  <a:gd name="connsiteX23" fmla="*/ 2370162 w 4121624"/>
                  <a:gd name="connsiteY23" fmla="*/ 718782 h 1078173"/>
                  <a:gd name="connsiteX24" fmla="*/ 2479344 w 4121624"/>
                  <a:gd name="connsiteY24" fmla="*/ 718782 h 1078173"/>
                  <a:gd name="connsiteX25" fmla="*/ 2479344 w 4121624"/>
                  <a:gd name="connsiteY25" fmla="*/ 796119 h 1078173"/>
                  <a:gd name="connsiteX26" fmla="*/ 2647666 w 4121624"/>
                  <a:gd name="connsiteY26" fmla="*/ 796119 h 1078173"/>
                  <a:gd name="connsiteX27" fmla="*/ 2647666 w 4121624"/>
                  <a:gd name="connsiteY27" fmla="*/ 841612 h 1078173"/>
                  <a:gd name="connsiteX28" fmla="*/ 3029803 w 4121624"/>
                  <a:gd name="connsiteY28" fmla="*/ 841612 h 1078173"/>
                  <a:gd name="connsiteX29" fmla="*/ 3029803 w 4121624"/>
                  <a:gd name="connsiteY29" fmla="*/ 841612 h 1078173"/>
                  <a:gd name="connsiteX30" fmla="*/ 3029803 w 4121624"/>
                  <a:gd name="connsiteY30" fmla="*/ 891654 h 1078173"/>
                  <a:gd name="connsiteX31" fmla="*/ 3439236 w 4121624"/>
                  <a:gd name="connsiteY31" fmla="*/ 891654 h 1078173"/>
                  <a:gd name="connsiteX32" fmla="*/ 3439236 w 4121624"/>
                  <a:gd name="connsiteY32" fmla="*/ 932597 h 1078173"/>
                  <a:gd name="connsiteX33" fmla="*/ 3780430 w 4121624"/>
                  <a:gd name="connsiteY33" fmla="*/ 932597 h 1078173"/>
                  <a:gd name="connsiteX34" fmla="*/ 3780430 w 4121624"/>
                  <a:gd name="connsiteY34" fmla="*/ 1078173 h 1078173"/>
                  <a:gd name="connsiteX35" fmla="*/ 4121624 w 4121624"/>
                  <a:gd name="connsiteY35" fmla="*/ 1078173 h 107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21624" h="1078173">
                    <a:moveTo>
                      <a:pt x="0" y="0"/>
                    </a:moveTo>
                    <a:lnTo>
                      <a:pt x="232012" y="0"/>
                    </a:lnTo>
                    <a:lnTo>
                      <a:pt x="232012" y="72788"/>
                    </a:lnTo>
                    <a:lnTo>
                      <a:pt x="313899" y="72788"/>
                    </a:lnTo>
                    <a:lnTo>
                      <a:pt x="313899" y="118280"/>
                    </a:lnTo>
                    <a:lnTo>
                      <a:pt x="536812" y="118280"/>
                    </a:lnTo>
                    <a:lnTo>
                      <a:pt x="536812" y="168322"/>
                    </a:lnTo>
                    <a:lnTo>
                      <a:pt x="741529" y="168322"/>
                    </a:lnTo>
                    <a:lnTo>
                      <a:pt x="741529" y="245659"/>
                    </a:lnTo>
                    <a:lnTo>
                      <a:pt x="1073624" y="245659"/>
                    </a:lnTo>
                    <a:lnTo>
                      <a:pt x="1073624" y="309349"/>
                    </a:lnTo>
                    <a:lnTo>
                      <a:pt x="1178257" y="309349"/>
                    </a:lnTo>
                    <a:lnTo>
                      <a:pt x="1178257" y="359391"/>
                    </a:lnTo>
                    <a:lnTo>
                      <a:pt x="1401170" y="359391"/>
                    </a:lnTo>
                    <a:lnTo>
                      <a:pt x="1401170" y="418531"/>
                    </a:lnTo>
                    <a:lnTo>
                      <a:pt x="1655929" y="418531"/>
                    </a:lnTo>
                    <a:lnTo>
                      <a:pt x="1655929" y="509516"/>
                    </a:lnTo>
                    <a:lnTo>
                      <a:pt x="1910687" y="509516"/>
                    </a:lnTo>
                    <a:lnTo>
                      <a:pt x="2083559" y="509516"/>
                    </a:lnTo>
                    <a:lnTo>
                      <a:pt x="2083559" y="582304"/>
                    </a:lnTo>
                    <a:lnTo>
                      <a:pt x="2224585" y="582304"/>
                    </a:lnTo>
                    <a:lnTo>
                      <a:pt x="2224585" y="659642"/>
                    </a:lnTo>
                    <a:lnTo>
                      <a:pt x="2370162" y="659642"/>
                    </a:lnTo>
                    <a:lnTo>
                      <a:pt x="2370162" y="718782"/>
                    </a:lnTo>
                    <a:lnTo>
                      <a:pt x="2479344" y="718782"/>
                    </a:lnTo>
                    <a:lnTo>
                      <a:pt x="2479344" y="796119"/>
                    </a:lnTo>
                    <a:lnTo>
                      <a:pt x="2647666" y="796119"/>
                    </a:lnTo>
                    <a:lnTo>
                      <a:pt x="2647666" y="841612"/>
                    </a:lnTo>
                    <a:lnTo>
                      <a:pt x="3029803" y="841612"/>
                    </a:lnTo>
                    <a:lnTo>
                      <a:pt x="3029803" y="841612"/>
                    </a:lnTo>
                    <a:lnTo>
                      <a:pt x="3029803" y="891654"/>
                    </a:lnTo>
                    <a:lnTo>
                      <a:pt x="3439236" y="891654"/>
                    </a:lnTo>
                    <a:lnTo>
                      <a:pt x="3439236" y="932597"/>
                    </a:lnTo>
                    <a:lnTo>
                      <a:pt x="3780430" y="932597"/>
                    </a:lnTo>
                    <a:lnTo>
                      <a:pt x="3780430" y="1078173"/>
                    </a:lnTo>
                    <a:lnTo>
                      <a:pt x="4121624" y="1078173"/>
                    </a:lnTo>
                  </a:path>
                </a:pathLst>
              </a:custGeom>
              <a:noFill/>
              <a:ln w="28575">
                <a:solidFill>
                  <a:srgbClr val="E1471D"/>
                </a:solidFill>
                <a:miter lim="800000"/>
                <a:headEnd/>
                <a:tailEnd/>
              </a:ln>
            </p:spPr>
            <p:txBody>
              <a:bodyPr rtlCol="0" anchor="ctr"/>
              <a:lstStyle/>
              <a:p>
                <a:pPr algn="ctr"/>
                <a:endParaRPr lang="en-US" dirty="0"/>
              </a:p>
            </p:txBody>
          </p:sp>
          <p:cxnSp>
            <p:nvCxnSpPr>
              <p:cNvPr id="232" name="Straight Connector 231">
                <a:extLst>
                  <a:ext uri="{FF2B5EF4-FFF2-40B4-BE49-F238E27FC236}">
                    <a16:creationId xmlns:a16="http://schemas.microsoft.com/office/drawing/2014/main" id="{2473AF02-569A-5443-7BA5-209EFE568F99}"/>
                  </a:ext>
                </a:extLst>
              </p:cNvPr>
              <p:cNvCxnSpPr/>
              <p:nvPr/>
            </p:nvCxnSpPr>
            <p:spPr bwMode="auto">
              <a:xfrm>
                <a:off x="10732724" y="5321053"/>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AB9B2CE4-E828-C3BF-C572-FF748F5F528C}"/>
                  </a:ext>
                </a:extLst>
              </p:cNvPr>
              <p:cNvCxnSpPr/>
              <p:nvPr/>
            </p:nvCxnSpPr>
            <p:spPr bwMode="auto">
              <a:xfrm>
                <a:off x="10764887" y="5325390"/>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A6CB9E5B-DBF7-2E28-035A-714CC9A55C53}"/>
                  </a:ext>
                </a:extLst>
              </p:cNvPr>
              <p:cNvCxnSpPr/>
              <p:nvPr/>
            </p:nvCxnSpPr>
            <p:spPr bwMode="auto">
              <a:xfrm>
                <a:off x="10088961" y="5135819"/>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B0726803-BAAB-73A2-69E6-84BC0D966963}"/>
                  </a:ext>
                </a:extLst>
              </p:cNvPr>
              <p:cNvCxnSpPr/>
              <p:nvPr/>
            </p:nvCxnSpPr>
            <p:spPr bwMode="auto">
              <a:xfrm>
                <a:off x="10121124" y="5140156"/>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A71A3529-A8B2-1731-5D47-0CB80E5E92C5}"/>
                  </a:ext>
                </a:extLst>
              </p:cNvPr>
              <p:cNvCxnSpPr/>
              <p:nvPr/>
            </p:nvCxnSpPr>
            <p:spPr bwMode="auto">
              <a:xfrm>
                <a:off x="10175943" y="5139927"/>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9FB614FB-BE9C-E3CC-6117-63D2AEDCAF54}"/>
                  </a:ext>
                </a:extLst>
              </p:cNvPr>
              <p:cNvCxnSpPr/>
              <p:nvPr/>
            </p:nvCxnSpPr>
            <p:spPr bwMode="auto">
              <a:xfrm>
                <a:off x="10208106" y="5144264"/>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8695A62C-7FD9-5AB1-B2BD-1DBF2A1054EE}"/>
                  </a:ext>
                </a:extLst>
              </p:cNvPr>
              <p:cNvCxnSpPr/>
              <p:nvPr/>
            </p:nvCxnSpPr>
            <p:spPr bwMode="auto">
              <a:xfrm>
                <a:off x="10401132" y="5183145"/>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2DD89764-735D-5D5D-08D9-6C65440F6D91}"/>
                  </a:ext>
                </a:extLst>
              </p:cNvPr>
              <p:cNvCxnSpPr/>
              <p:nvPr/>
            </p:nvCxnSpPr>
            <p:spPr bwMode="auto">
              <a:xfrm>
                <a:off x="10433295" y="5187482"/>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706B1A56-723F-30DD-D299-433DB68BC86F}"/>
                  </a:ext>
                </a:extLst>
              </p:cNvPr>
              <p:cNvCxnSpPr/>
              <p:nvPr/>
            </p:nvCxnSpPr>
            <p:spPr bwMode="auto">
              <a:xfrm>
                <a:off x="10500674" y="5180486"/>
                <a:ext cx="0" cy="118185"/>
              </a:xfrm>
              <a:prstGeom prst="line">
                <a:avLst/>
              </a:prstGeom>
              <a:noFill/>
              <a:ln w="19050" cap="flat" cmpd="sng" algn="ctr">
                <a:solidFill>
                  <a:srgbClr val="E1471D"/>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4B121DFF-BB88-C796-01EB-4AAD7DC1D1EC}"/>
                  </a:ext>
                </a:extLst>
              </p:cNvPr>
              <p:cNvCxnSpPr/>
              <p:nvPr/>
            </p:nvCxnSpPr>
            <p:spPr bwMode="auto">
              <a:xfrm>
                <a:off x="10532837" y="5184823"/>
                <a:ext cx="0" cy="118185"/>
              </a:xfrm>
              <a:prstGeom prst="line">
                <a:avLst/>
              </a:prstGeom>
              <a:noFill/>
              <a:ln w="19050" cap="flat" cmpd="sng" algn="ctr">
                <a:solidFill>
                  <a:srgbClr val="E1471D"/>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569414B4-5CA9-388A-17EA-BBD0C517B510}"/>
                </a:ext>
              </a:extLst>
            </p:cNvPr>
            <p:cNvGrpSpPr/>
            <p:nvPr/>
          </p:nvGrpSpPr>
          <p:grpSpPr>
            <a:xfrm>
              <a:off x="6814782" y="4131936"/>
              <a:ext cx="3689445" cy="1407790"/>
              <a:chOff x="6814782" y="4294496"/>
              <a:chExt cx="3689445" cy="1407790"/>
            </a:xfrm>
          </p:grpSpPr>
          <p:cxnSp>
            <p:nvCxnSpPr>
              <p:cNvPr id="216" name="Straight Connector 215">
                <a:extLst>
                  <a:ext uri="{FF2B5EF4-FFF2-40B4-BE49-F238E27FC236}">
                    <a16:creationId xmlns:a16="http://schemas.microsoft.com/office/drawing/2014/main" id="{EF224822-A9C3-0B49-740D-30E3B94A695C}"/>
                  </a:ext>
                </a:extLst>
              </p:cNvPr>
              <p:cNvCxnSpPr/>
              <p:nvPr/>
            </p:nvCxnSpPr>
            <p:spPr bwMode="auto">
              <a:xfrm>
                <a:off x="10213468" y="5584101"/>
                <a:ext cx="0" cy="118185"/>
              </a:xfrm>
              <a:prstGeom prst="line">
                <a:avLst/>
              </a:prstGeom>
              <a:noFill/>
              <a:ln w="19050"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A4A053F6-4147-78E9-F229-A8F0E731F97A}"/>
                  </a:ext>
                </a:extLst>
              </p:cNvPr>
              <p:cNvCxnSpPr/>
              <p:nvPr/>
            </p:nvCxnSpPr>
            <p:spPr bwMode="auto">
              <a:xfrm>
                <a:off x="10475089" y="5584101"/>
                <a:ext cx="0" cy="118185"/>
              </a:xfrm>
              <a:prstGeom prst="line">
                <a:avLst/>
              </a:prstGeom>
              <a:noFill/>
              <a:ln w="19050" cap="flat" cmpd="sng" algn="ctr">
                <a:solidFill>
                  <a:schemeClr val="accent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A755AA4D-B6EC-CAB9-09A7-A6333CAEDD8D}"/>
                  </a:ext>
                </a:extLst>
              </p:cNvPr>
              <p:cNvCxnSpPr/>
              <p:nvPr/>
            </p:nvCxnSpPr>
            <p:spPr bwMode="auto">
              <a:xfrm>
                <a:off x="9835107" y="5368360"/>
                <a:ext cx="0" cy="118185"/>
              </a:xfrm>
              <a:prstGeom prst="line">
                <a:avLst/>
              </a:prstGeom>
              <a:noFill/>
              <a:ln w="19050" cap="flat" cmpd="sng" algn="ctr">
                <a:solidFill>
                  <a:schemeClr val="accent1"/>
                </a:solidFill>
                <a:prstDash val="solid"/>
                <a:round/>
                <a:headEnd type="none" w="med" len="med"/>
                <a:tailEnd type="none" w="med" len="med"/>
              </a:ln>
              <a:effectLst/>
            </p:spPr>
          </p:cxnSp>
          <p:sp>
            <p:nvSpPr>
              <p:cNvPr id="228" name="Freeform 227">
                <a:extLst>
                  <a:ext uri="{FF2B5EF4-FFF2-40B4-BE49-F238E27FC236}">
                    <a16:creationId xmlns:a16="http://schemas.microsoft.com/office/drawing/2014/main" id="{615D14E1-F0BB-3D57-421A-C01AA2840288}"/>
                  </a:ext>
                </a:extLst>
              </p:cNvPr>
              <p:cNvSpPr/>
              <p:nvPr/>
            </p:nvSpPr>
            <p:spPr bwMode="auto">
              <a:xfrm>
                <a:off x="6814782" y="4294496"/>
                <a:ext cx="3689445" cy="1337480"/>
              </a:xfrm>
              <a:custGeom>
                <a:avLst/>
                <a:gdLst>
                  <a:gd name="connsiteX0" fmla="*/ 0 w 3689445"/>
                  <a:gd name="connsiteY0" fmla="*/ 0 h 1337480"/>
                  <a:gd name="connsiteX1" fmla="*/ 222914 w 3689445"/>
                  <a:gd name="connsiteY1" fmla="*/ 0 h 1337480"/>
                  <a:gd name="connsiteX2" fmla="*/ 222914 w 3689445"/>
                  <a:gd name="connsiteY2" fmla="*/ 127379 h 1337480"/>
                  <a:gd name="connsiteX3" fmla="*/ 404884 w 3689445"/>
                  <a:gd name="connsiteY3" fmla="*/ 127379 h 1337480"/>
                  <a:gd name="connsiteX4" fmla="*/ 404884 w 3689445"/>
                  <a:gd name="connsiteY4" fmla="*/ 241110 h 1337480"/>
                  <a:gd name="connsiteX5" fmla="*/ 1228299 w 3689445"/>
                  <a:gd name="connsiteY5" fmla="*/ 241110 h 1337480"/>
                  <a:gd name="connsiteX6" fmla="*/ 1228299 w 3689445"/>
                  <a:gd name="connsiteY6" fmla="*/ 363940 h 1337480"/>
                  <a:gd name="connsiteX7" fmla="*/ 1342030 w 3689445"/>
                  <a:gd name="connsiteY7" fmla="*/ 363940 h 1337480"/>
                  <a:gd name="connsiteX8" fmla="*/ 1342030 w 3689445"/>
                  <a:gd name="connsiteY8" fmla="*/ 486770 h 1337480"/>
                  <a:gd name="connsiteX9" fmla="*/ 1564943 w 3689445"/>
                  <a:gd name="connsiteY9" fmla="*/ 486770 h 1337480"/>
                  <a:gd name="connsiteX10" fmla="*/ 1564943 w 3689445"/>
                  <a:gd name="connsiteY10" fmla="*/ 746077 h 1337480"/>
                  <a:gd name="connsiteX11" fmla="*/ 2174543 w 3689445"/>
                  <a:gd name="connsiteY11" fmla="*/ 746077 h 1337480"/>
                  <a:gd name="connsiteX12" fmla="*/ 2174543 w 3689445"/>
                  <a:gd name="connsiteY12" fmla="*/ 873456 h 1337480"/>
                  <a:gd name="connsiteX13" fmla="*/ 2674961 w 3689445"/>
                  <a:gd name="connsiteY13" fmla="*/ 873456 h 1337480"/>
                  <a:gd name="connsiteX14" fmla="*/ 2674961 w 3689445"/>
                  <a:gd name="connsiteY14" fmla="*/ 996286 h 1337480"/>
                  <a:gd name="connsiteX15" fmla="*/ 2925170 w 3689445"/>
                  <a:gd name="connsiteY15" fmla="*/ 996286 h 1337480"/>
                  <a:gd name="connsiteX16" fmla="*/ 2925170 w 3689445"/>
                  <a:gd name="connsiteY16" fmla="*/ 1132764 h 1337480"/>
                  <a:gd name="connsiteX17" fmla="*/ 3066197 w 3689445"/>
                  <a:gd name="connsiteY17" fmla="*/ 1132764 h 1337480"/>
                  <a:gd name="connsiteX18" fmla="*/ 3066197 w 3689445"/>
                  <a:gd name="connsiteY18" fmla="*/ 1337480 h 1337480"/>
                  <a:gd name="connsiteX19" fmla="*/ 3689445 w 3689445"/>
                  <a:gd name="connsiteY19" fmla="*/ 1337480 h 13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89445" h="1337480">
                    <a:moveTo>
                      <a:pt x="0" y="0"/>
                    </a:moveTo>
                    <a:lnTo>
                      <a:pt x="222914" y="0"/>
                    </a:lnTo>
                    <a:lnTo>
                      <a:pt x="222914" y="127379"/>
                    </a:lnTo>
                    <a:lnTo>
                      <a:pt x="404884" y="127379"/>
                    </a:lnTo>
                    <a:lnTo>
                      <a:pt x="404884" y="241110"/>
                    </a:lnTo>
                    <a:lnTo>
                      <a:pt x="1228299" y="241110"/>
                    </a:lnTo>
                    <a:lnTo>
                      <a:pt x="1228299" y="363940"/>
                    </a:lnTo>
                    <a:lnTo>
                      <a:pt x="1342030" y="363940"/>
                    </a:lnTo>
                    <a:lnTo>
                      <a:pt x="1342030" y="486770"/>
                    </a:lnTo>
                    <a:lnTo>
                      <a:pt x="1564943" y="486770"/>
                    </a:lnTo>
                    <a:lnTo>
                      <a:pt x="1564943" y="746077"/>
                    </a:lnTo>
                    <a:lnTo>
                      <a:pt x="2174543" y="746077"/>
                    </a:lnTo>
                    <a:lnTo>
                      <a:pt x="2174543" y="873456"/>
                    </a:lnTo>
                    <a:lnTo>
                      <a:pt x="2674961" y="873456"/>
                    </a:lnTo>
                    <a:lnTo>
                      <a:pt x="2674961" y="996286"/>
                    </a:lnTo>
                    <a:lnTo>
                      <a:pt x="2925170" y="996286"/>
                    </a:lnTo>
                    <a:lnTo>
                      <a:pt x="2925170" y="1132764"/>
                    </a:lnTo>
                    <a:lnTo>
                      <a:pt x="3066197" y="1132764"/>
                    </a:lnTo>
                    <a:lnTo>
                      <a:pt x="3066197" y="1337480"/>
                    </a:lnTo>
                    <a:lnTo>
                      <a:pt x="3689445" y="1337480"/>
                    </a:lnTo>
                  </a:path>
                </a:pathLst>
              </a:custGeom>
              <a:noFill/>
              <a:ln w="28575">
                <a:solidFill>
                  <a:srgbClr val="015873"/>
                </a:solidFill>
                <a:miter lim="800000"/>
                <a:headEnd/>
                <a:tailEnd/>
              </a:ln>
            </p:spPr>
            <p:txBody>
              <a:bodyPr rtlCol="0" anchor="ctr"/>
              <a:lstStyle/>
              <a:p>
                <a:pPr algn="ctr"/>
                <a:endParaRPr lang="en-US" dirty="0"/>
              </a:p>
            </p:txBody>
          </p:sp>
        </p:grpSp>
        <p:sp>
          <p:nvSpPr>
            <p:cNvPr id="85" name="TextBox 84">
              <a:extLst>
                <a:ext uri="{FF2B5EF4-FFF2-40B4-BE49-F238E27FC236}">
                  <a16:creationId xmlns:a16="http://schemas.microsoft.com/office/drawing/2014/main" id="{8B1F25EE-BD82-47A1-E3CC-9832856B037D}"/>
                </a:ext>
              </a:extLst>
            </p:cNvPr>
            <p:cNvSpPr txBox="1"/>
            <p:nvPr/>
          </p:nvSpPr>
          <p:spPr>
            <a:xfrm>
              <a:off x="7289120" y="3556941"/>
              <a:ext cx="3777352" cy="523220"/>
            </a:xfrm>
            <a:prstGeom prst="rect">
              <a:avLst/>
            </a:prstGeom>
            <a:noFill/>
            <a:ln>
              <a:noFill/>
            </a:ln>
          </p:spPr>
          <p:txBody>
            <a:bodyPr wrap="square" rtlCol="0">
              <a:spAutoFit/>
            </a:bodyPr>
            <a:lstStyle/>
            <a:p>
              <a:pPr lvl="0" algn="ctr">
                <a:defRPr/>
              </a:pPr>
              <a:r>
                <a:rPr lang="en-US" sz="1400" kern="0" dirty="0">
                  <a:solidFill>
                    <a:schemeClr val="bg1"/>
                  </a:solidFill>
                  <a:latin typeface="Calibri" panose="020F0502020204030204" pitchFamily="34" charset="0"/>
                  <a:cs typeface="Calibri" panose="020F0502020204030204" pitchFamily="34" charset="0"/>
                </a:rPr>
                <a:t>OS by Number of Prior Lines of Therapy and in All Ide-Cel Treated Patients</a:t>
              </a:r>
            </a:p>
          </p:txBody>
        </p:sp>
        <p:grpSp>
          <p:nvGrpSpPr>
            <p:cNvPr id="130" name="Group 129">
              <a:extLst>
                <a:ext uri="{FF2B5EF4-FFF2-40B4-BE49-F238E27FC236}">
                  <a16:creationId xmlns:a16="http://schemas.microsoft.com/office/drawing/2014/main" id="{254C83E5-8051-2932-93F5-EB6F08B7DF2A}"/>
                </a:ext>
              </a:extLst>
            </p:cNvPr>
            <p:cNvGrpSpPr/>
            <p:nvPr/>
          </p:nvGrpSpPr>
          <p:grpSpPr>
            <a:xfrm>
              <a:off x="6345914" y="3946262"/>
              <a:ext cx="380232" cy="2069747"/>
              <a:chOff x="6244625" y="1319699"/>
              <a:chExt cx="380232" cy="2069747"/>
            </a:xfrm>
          </p:grpSpPr>
          <p:sp>
            <p:nvSpPr>
              <p:cNvPr id="185" name="TextBox 184">
                <a:extLst>
                  <a:ext uri="{FF2B5EF4-FFF2-40B4-BE49-F238E27FC236}">
                    <a16:creationId xmlns:a16="http://schemas.microsoft.com/office/drawing/2014/main" id="{9FF771E0-30F0-6830-5571-5F06545CE977}"/>
                  </a:ext>
                </a:extLst>
              </p:cNvPr>
              <p:cNvSpPr txBox="1"/>
              <p:nvPr/>
            </p:nvSpPr>
            <p:spPr bwMode="auto">
              <a:xfrm>
                <a:off x="6244625" y="131969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186" name="TextBox 185">
                <a:extLst>
                  <a:ext uri="{FF2B5EF4-FFF2-40B4-BE49-F238E27FC236}">
                    <a16:creationId xmlns:a16="http://schemas.microsoft.com/office/drawing/2014/main" id="{55BF1B56-B8CF-5B6B-FA65-9CFB82065154}"/>
                  </a:ext>
                </a:extLst>
              </p:cNvPr>
              <p:cNvSpPr txBox="1"/>
              <p:nvPr/>
            </p:nvSpPr>
            <p:spPr bwMode="auto">
              <a:xfrm>
                <a:off x="6244625" y="167824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0.8</a:t>
                </a:r>
              </a:p>
            </p:txBody>
          </p:sp>
          <p:sp>
            <p:nvSpPr>
              <p:cNvPr id="187" name="TextBox 186">
                <a:extLst>
                  <a:ext uri="{FF2B5EF4-FFF2-40B4-BE49-F238E27FC236}">
                    <a16:creationId xmlns:a16="http://schemas.microsoft.com/office/drawing/2014/main" id="{CC8AF58A-2059-D898-6B9C-A86E9592E8AB}"/>
                  </a:ext>
                </a:extLst>
              </p:cNvPr>
              <p:cNvSpPr txBox="1"/>
              <p:nvPr/>
            </p:nvSpPr>
            <p:spPr bwMode="auto">
              <a:xfrm>
                <a:off x="6244625" y="203679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0.6</a:t>
                </a:r>
              </a:p>
            </p:txBody>
          </p:sp>
          <p:sp>
            <p:nvSpPr>
              <p:cNvPr id="188" name="TextBox 187">
                <a:extLst>
                  <a:ext uri="{FF2B5EF4-FFF2-40B4-BE49-F238E27FC236}">
                    <a16:creationId xmlns:a16="http://schemas.microsoft.com/office/drawing/2014/main" id="{CEA1E830-8B1D-E11A-F73F-86900FE78B46}"/>
                  </a:ext>
                </a:extLst>
              </p:cNvPr>
              <p:cNvSpPr txBox="1"/>
              <p:nvPr/>
            </p:nvSpPr>
            <p:spPr bwMode="auto">
              <a:xfrm>
                <a:off x="6244625" y="239534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89" name="TextBox 188">
                <a:extLst>
                  <a:ext uri="{FF2B5EF4-FFF2-40B4-BE49-F238E27FC236}">
                    <a16:creationId xmlns:a16="http://schemas.microsoft.com/office/drawing/2014/main" id="{951C7F0A-1A09-3FAD-3011-2ABB25433DAA}"/>
                  </a:ext>
                </a:extLst>
              </p:cNvPr>
              <p:cNvSpPr txBox="1"/>
              <p:nvPr/>
            </p:nvSpPr>
            <p:spPr bwMode="auto">
              <a:xfrm>
                <a:off x="6244625" y="275389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a:t>
                </a:r>
              </a:p>
            </p:txBody>
          </p:sp>
          <p:sp>
            <p:nvSpPr>
              <p:cNvPr id="190" name="TextBox 189">
                <a:extLst>
                  <a:ext uri="{FF2B5EF4-FFF2-40B4-BE49-F238E27FC236}">
                    <a16:creationId xmlns:a16="http://schemas.microsoft.com/office/drawing/2014/main" id="{CC779EF8-C213-9A55-9DB2-F3B06FE3EBF9}"/>
                  </a:ext>
                </a:extLst>
              </p:cNvPr>
              <p:cNvSpPr txBox="1"/>
              <p:nvPr/>
            </p:nvSpPr>
            <p:spPr bwMode="auto">
              <a:xfrm>
                <a:off x="6361644" y="311244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grpSp>
          <p:nvGrpSpPr>
            <p:cNvPr id="131" name="Group 130">
              <a:extLst>
                <a:ext uri="{FF2B5EF4-FFF2-40B4-BE49-F238E27FC236}">
                  <a16:creationId xmlns:a16="http://schemas.microsoft.com/office/drawing/2014/main" id="{4087FCF7-A743-7237-2E5D-A6D0FB29A8DE}"/>
                </a:ext>
              </a:extLst>
            </p:cNvPr>
            <p:cNvGrpSpPr/>
            <p:nvPr/>
          </p:nvGrpSpPr>
          <p:grpSpPr>
            <a:xfrm>
              <a:off x="6655463" y="4079903"/>
              <a:ext cx="65526" cy="1797650"/>
              <a:chOff x="6692192" y="1453340"/>
              <a:chExt cx="65526" cy="1797650"/>
            </a:xfrm>
          </p:grpSpPr>
          <p:cxnSp>
            <p:nvCxnSpPr>
              <p:cNvPr id="179" name="Straight Connector 178">
                <a:extLst>
                  <a:ext uri="{FF2B5EF4-FFF2-40B4-BE49-F238E27FC236}">
                    <a16:creationId xmlns:a16="http://schemas.microsoft.com/office/drawing/2014/main" id="{5D50B9C0-846C-9757-D3F2-3762D82A5DE8}"/>
                  </a:ext>
                </a:extLst>
              </p:cNvPr>
              <p:cNvCxnSpPr>
                <a:cxnSpLocks/>
              </p:cNvCxnSpPr>
              <p:nvPr/>
            </p:nvCxnSpPr>
            <p:spPr bwMode="auto">
              <a:xfrm>
                <a:off x="6692192" y="145334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8E0CD9AF-5E83-C79B-01D1-9D8EE8A78A97}"/>
                  </a:ext>
                </a:extLst>
              </p:cNvPr>
              <p:cNvCxnSpPr>
                <a:cxnSpLocks/>
              </p:cNvCxnSpPr>
              <p:nvPr/>
            </p:nvCxnSpPr>
            <p:spPr bwMode="auto">
              <a:xfrm>
                <a:off x="6692192" y="217240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0AD19A53-9B1C-0A04-0545-B97D13C73050}"/>
                  </a:ext>
                </a:extLst>
              </p:cNvPr>
              <p:cNvCxnSpPr>
                <a:cxnSpLocks/>
              </p:cNvCxnSpPr>
              <p:nvPr/>
            </p:nvCxnSpPr>
            <p:spPr bwMode="auto">
              <a:xfrm>
                <a:off x="6692192" y="181287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BDF2A184-79BF-29FE-5284-180E715550B6}"/>
                  </a:ext>
                </a:extLst>
              </p:cNvPr>
              <p:cNvCxnSpPr>
                <a:cxnSpLocks/>
              </p:cNvCxnSpPr>
              <p:nvPr/>
            </p:nvCxnSpPr>
            <p:spPr bwMode="auto">
              <a:xfrm>
                <a:off x="6692192" y="253193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9A774144-7EE7-24B3-3404-1CB5BA49EDE6}"/>
                  </a:ext>
                </a:extLst>
              </p:cNvPr>
              <p:cNvCxnSpPr>
                <a:cxnSpLocks/>
              </p:cNvCxnSpPr>
              <p:nvPr/>
            </p:nvCxnSpPr>
            <p:spPr bwMode="auto">
              <a:xfrm>
                <a:off x="6692192" y="2891460"/>
                <a:ext cx="65526" cy="0"/>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BBA5422D-84E9-5FF2-FB4D-E1124FE1BEFF}"/>
                  </a:ext>
                </a:extLst>
              </p:cNvPr>
              <p:cNvCxnSpPr>
                <a:cxnSpLocks/>
              </p:cNvCxnSpPr>
              <p:nvPr/>
            </p:nvCxnSpPr>
            <p:spPr bwMode="auto">
              <a:xfrm>
                <a:off x="6692192" y="3250990"/>
                <a:ext cx="65526" cy="0"/>
              </a:xfrm>
              <a:prstGeom prst="line">
                <a:avLst/>
              </a:prstGeom>
              <a:noFill/>
              <a:ln w="28575" cap="flat" cmpd="sng" algn="ctr">
                <a:solidFill>
                  <a:schemeClr val="bg1"/>
                </a:solidFill>
                <a:prstDash val="solid"/>
                <a:round/>
                <a:headEnd type="none" w="med" len="med"/>
                <a:tailEnd type="none" w="med" len="med"/>
              </a:ln>
              <a:effectLst/>
            </p:spPr>
          </p:cxnSp>
        </p:grpSp>
        <p:sp>
          <p:nvSpPr>
            <p:cNvPr id="132" name="Freeform 131">
              <a:extLst>
                <a:ext uri="{FF2B5EF4-FFF2-40B4-BE49-F238E27FC236}">
                  <a16:creationId xmlns:a16="http://schemas.microsoft.com/office/drawing/2014/main" id="{9E3A4F20-7470-CF45-1B83-C173361F18DC}"/>
                </a:ext>
              </a:extLst>
            </p:cNvPr>
            <p:cNvSpPr/>
            <p:nvPr/>
          </p:nvSpPr>
          <p:spPr bwMode="auto">
            <a:xfrm>
              <a:off x="6709126" y="4024042"/>
              <a:ext cx="4748841" cy="1915064"/>
            </a:xfrm>
            <a:custGeom>
              <a:avLst/>
              <a:gdLst>
                <a:gd name="connsiteX0" fmla="*/ 0 w 4748841"/>
                <a:gd name="connsiteY0" fmla="*/ 0 h 1915064"/>
                <a:gd name="connsiteX1" fmla="*/ 0 w 4748841"/>
                <a:gd name="connsiteY1" fmla="*/ 1915064 h 1915064"/>
                <a:gd name="connsiteX2" fmla="*/ 4748841 w 4748841"/>
                <a:gd name="connsiteY2" fmla="*/ 1915064 h 1915064"/>
              </a:gdLst>
              <a:ahLst/>
              <a:cxnLst>
                <a:cxn ang="0">
                  <a:pos x="connsiteX0" y="connsiteY0"/>
                </a:cxn>
                <a:cxn ang="0">
                  <a:pos x="connsiteX1" y="connsiteY1"/>
                </a:cxn>
                <a:cxn ang="0">
                  <a:pos x="connsiteX2" y="connsiteY2"/>
                </a:cxn>
              </a:cxnLst>
              <a:rect l="l" t="t" r="r" b="b"/>
              <a:pathLst>
                <a:path w="4748841" h="1915064">
                  <a:moveTo>
                    <a:pt x="0" y="0"/>
                  </a:moveTo>
                  <a:lnTo>
                    <a:pt x="0" y="1915064"/>
                  </a:lnTo>
                  <a:lnTo>
                    <a:pt x="4748841" y="1915064"/>
                  </a:lnTo>
                </a:path>
              </a:pathLst>
            </a:custGeom>
            <a:noFill/>
            <a:ln w="28575">
              <a:solidFill>
                <a:schemeClr val="bg1"/>
              </a:solidFill>
              <a:miter lim="800000"/>
              <a:headEnd/>
              <a:tailEnd/>
            </a:ln>
          </p:spPr>
          <p:txBody>
            <a:bodyPr rtlCol="0" anchor="ctr"/>
            <a:lstStyle/>
            <a:p>
              <a:pPr algn="ctr"/>
              <a:endParaRPr lang="en-US" dirty="0"/>
            </a:p>
          </p:txBody>
        </p:sp>
        <p:sp>
          <p:nvSpPr>
            <p:cNvPr id="133" name="TextBox 132">
              <a:extLst>
                <a:ext uri="{FF2B5EF4-FFF2-40B4-BE49-F238E27FC236}">
                  <a16:creationId xmlns:a16="http://schemas.microsoft.com/office/drawing/2014/main" id="{86279E50-B734-59B6-7B06-4B6EEE9CB4E5}"/>
                </a:ext>
              </a:extLst>
            </p:cNvPr>
            <p:cNvSpPr txBox="1"/>
            <p:nvPr/>
          </p:nvSpPr>
          <p:spPr>
            <a:xfrm>
              <a:off x="6269368" y="3651495"/>
              <a:ext cx="5542727" cy="276999"/>
            </a:xfrm>
            <a:prstGeom prst="rect">
              <a:avLst/>
            </a:prstGeom>
            <a:noFill/>
            <a:ln>
              <a:noFill/>
            </a:ln>
          </p:spPr>
          <p:txBody>
            <a:bodyPr wrap="square" rtlCol="0">
              <a:spAutoFit/>
            </a:bodyPr>
            <a:lstStyle/>
            <a:p>
              <a:pPr lvl="0" algn="ctr">
                <a:defRPr/>
              </a:pPr>
              <a:endParaRPr lang="en-US" sz="1200" b="0" kern="0" dirty="0">
                <a:solidFill>
                  <a:schemeClr val="bg1"/>
                </a:solidFill>
                <a:latin typeface="Calibri" panose="020F0502020204030204" pitchFamily="34" charset="0"/>
                <a:cs typeface="Calibri" panose="020F0502020204030204" pitchFamily="34" charset="0"/>
              </a:endParaRPr>
            </a:p>
          </p:txBody>
        </p:sp>
        <p:grpSp>
          <p:nvGrpSpPr>
            <p:cNvPr id="217" name="Group 216">
              <a:extLst>
                <a:ext uri="{FF2B5EF4-FFF2-40B4-BE49-F238E27FC236}">
                  <a16:creationId xmlns:a16="http://schemas.microsoft.com/office/drawing/2014/main" id="{AE9E1906-15B4-B41B-FBBF-A65773294C65}"/>
                </a:ext>
              </a:extLst>
            </p:cNvPr>
            <p:cNvGrpSpPr/>
            <p:nvPr/>
          </p:nvGrpSpPr>
          <p:grpSpPr>
            <a:xfrm>
              <a:off x="9461174" y="3867291"/>
              <a:ext cx="2569231" cy="776447"/>
              <a:chOff x="12156904" y="4252329"/>
              <a:chExt cx="2569231" cy="776447"/>
            </a:xfrm>
          </p:grpSpPr>
          <p:sp>
            <p:nvSpPr>
              <p:cNvPr id="171" name="TextBox 170">
                <a:extLst>
                  <a:ext uri="{FF2B5EF4-FFF2-40B4-BE49-F238E27FC236}">
                    <a16:creationId xmlns:a16="http://schemas.microsoft.com/office/drawing/2014/main" id="{84555443-7CC1-0BE2-E64C-93A791E9B0E3}"/>
                  </a:ext>
                </a:extLst>
              </p:cNvPr>
              <p:cNvSpPr txBox="1"/>
              <p:nvPr/>
            </p:nvSpPr>
            <p:spPr bwMode="auto">
              <a:xfrm>
                <a:off x="13219374" y="4432255"/>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015873"/>
                    </a:solidFill>
                    <a:latin typeface="Calibri" panose="020F0502020204030204" pitchFamily="34" charset="0"/>
                  </a:rPr>
                  <a:t>3</a:t>
                </a:r>
              </a:p>
            </p:txBody>
          </p:sp>
          <p:sp>
            <p:nvSpPr>
              <p:cNvPr id="172" name="TextBox 171">
                <a:extLst>
                  <a:ext uri="{FF2B5EF4-FFF2-40B4-BE49-F238E27FC236}">
                    <a16:creationId xmlns:a16="http://schemas.microsoft.com/office/drawing/2014/main" id="{93B6935F-90B4-D3A6-D908-C051EB9B4388}"/>
                  </a:ext>
                </a:extLst>
              </p:cNvPr>
              <p:cNvSpPr txBox="1"/>
              <p:nvPr/>
            </p:nvSpPr>
            <p:spPr bwMode="auto">
              <a:xfrm>
                <a:off x="13142430" y="4592016"/>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E1471D"/>
                    </a:solidFill>
                    <a:latin typeface="Calibri" panose="020F0502020204030204" pitchFamily="34" charset="0"/>
                  </a:rPr>
                  <a:t>≥4</a:t>
                </a:r>
              </a:p>
            </p:txBody>
          </p:sp>
          <p:sp>
            <p:nvSpPr>
              <p:cNvPr id="173" name="TextBox 172">
                <a:extLst>
                  <a:ext uri="{FF2B5EF4-FFF2-40B4-BE49-F238E27FC236}">
                    <a16:creationId xmlns:a16="http://schemas.microsoft.com/office/drawing/2014/main" id="{8690915D-7FDC-59D5-3AF4-DB9FA34C3FBC}"/>
                  </a:ext>
                </a:extLst>
              </p:cNvPr>
              <p:cNvSpPr txBox="1"/>
              <p:nvPr/>
            </p:nvSpPr>
            <p:spPr bwMode="auto">
              <a:xfrm>
                <a:off x="12156904" y="4751777"/>
                <a:ext cx="13256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rgbClr val="00823B"/>
                    </a:solidFill>
                    <a:latin typeface="Calibri" panose="020F0502020204030204" pitchFamily="34" charset="0"/>
                  </a:rPr>
                  <a:t>All ide-cel treated</a:t>
                </a:r>
              </a:p>
            </p:txBody>
          </p:sp>
          <p:grpSp>
            <p:nvGrpSpPr>
              <p:cNvPr id="174" name="Group 173">
                <a:extLst>
                  <a:ext uri="{FF2B5EF4-FFF2-40B4-BE49-F238E27FC236}">
                    <a16:creationId xmlns:a16="http://schemas.microsoft.com/office/drawing/2014/main" id="{09D13BDF-5157-1B88-0CD8-4F43C87CD96C}"/>
                  </a:ext>
                </a:extLst>
              </p:cNvPr>
              <p:cNvGrpSpPr/>
              <p:nvPr/>
            </p:nvGrpSpPr>
            <p:grpSpPr>
              <a:xfrm>
                <a:off x="13196549" y="4252329"/>
                <a:ext cx="1529586" cy="766467"/>
                <a:chOff x="10810763" y="1963105"/>
                <a:chExt cx="1529586" cy="766467"/>
              </a:xfrm>
            </p:grpSpPr>
            <p:sp>
              <p:nvSpPr>
                <p:cNvPr id="175" name="TextBox 174">
                  <a:extLst>
                    <a:ext uri="{FF2B5EF4-FFF2-40B4-BE49-F238E27FC236}">
                      <a16:creationId xmlns:a16="http://schemas.microsoft.com/office/drawing/2014/main" id="{5AFAC825-C40F-B25F-8AE5-CC829706F3A2}"/>
                    </a:ext>
                  </a:extLst>
                </p:cNvPr>
                <p:cNvSpPr txBox="1"/>
                <p:nvPr/>
              </p:nvSpPr>
              <p:spPr bwMode="auto">
                <a:xfrm>
                  <a:off x="11034381" y="2133051"/>
                  <a:ext cx="10823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22.0 (10.0-NE)</a:t>
                  </a:r>
                </a:p>
              </p:txBody>
            </p:sp>
            <p:sp>
              <p:nvSpPr>
                <p:cNvPr id="176" name="TextBox 175">
                  <a:extLst>
                    <a:ext uri="{FF2B5EF4-FFF2-40B4-BE49-F238E27FC236}">
                      <a16:creationId xmlns:a16="http://schemas.microsoft.com/office/drawing/2014/main" id="{ABC23F24-D5EB-B00E-1280-931DD1638DC8}"/>
                    </a:ext>
                  </a:extLst>
                </p:cNvPr>
                <p:cNvSpPr txBox="1"/>
                <p:nvPr/>
              </p:nvSpPr>
              <p:spPr bwMode="auto">
                <a:xfrm>
                  <a:off x="11034381" y="2292812"/>
                  <a:ext cx="10823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25.2 (19.9-NE)</a:t>
                  </a:r>
                </a:p>
              </p:txBody>
            </p:sp>
            <p:sp>
              <p:nvSpPr>
                <p:cNvPr id="177" name="TextBox 176">
                  <a:extLst>
                    <a:ext uri="{FF2B5EF4-FFF2-40B4-BE49-F238E27FC236}">
                      <a16:creationId xmlns:a16="http://schemas.microsoft.com/office/drawing/2014/main" id="{285106AA-F866-B605-AEF9-33E0DC65AF77}"/>
                    </a:ext>
                  </a:extLst>
                </p:cNvPr>
                <p:cNvSpPr txBox="1"/>
                <p:nvPr/>
              </p:nvSpPr>
              <p:spPr bwMode="auto">
                <a:xfrm>
                  <a:off x="10984686" y="2452573"/>
                  <a:ext cx="11817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24.8 (19.9-31.2)</a:t>
                  </a:r>
                </a:p>
              </p:txBody>
            </p:sp>
            <p:sp>
              <p:nvSpPr>
                <p:cNvPr id="178" name="TextBox 177">
                  <a:extLst>
                    <a:ext uri="{FF2B5EF4-FFF2-40B4-BE49-F238E27FC236}">
                      <a16:creationId xmlns:a16="http://schemas.microsoft.com/office/drawing/2014/main" id="{B794B67B-AE07-AF0D-ED76-486C934C377B}"/>
                    </a:ext>
                  </a:extLst>
                </p:cNvPr>
                <p:cNvSpPr txBox="1"/>
                <p:nvPr/>
              </p:nvSpPr>
              <p:spPr bwMode="auto">
                <a:xfrm>
                  <a:off x="10810763" y="1963105"/>
                  <a:ext cx="15295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Median (95% CI), Mo</a:t>
                  </a:r>
                </a:p>
              </p:txBody>
            </p:sp>
          </p:grpSp>
        </p:grpSp>
        <p:grpSp>
          <p:nvGrpSpPr>
            <p:cNvPr id="215" name="Group 214">
              <a:extLst>
                <a:ext uri="{FF2B5EF4-FFF2-40B4-BE49-F238E27FC236}">
                  <a16:creationId xmlns:a16="http://schemas.microsoft.com/office/drawing/2014/main" id="{4B5395D5-D53D-E8FB-CDE2-08DDE673A87A}"/>
                </a:ext>
              </a:extLst>
            </p:cNvPr>
            <p:cNvGrpSpPr/>
            <p:nvPr/>
          </p:nvGrpSpPr>
          <p:grpSpPr>
            <a:xfrm>
              <a:off x="6679876" y="5974550"/>
              <a:ext cx="4744406" cy="276999"/>
              <a:chOff x="6679876" y="6137110"/>
              <a:chExt cx="4744406" cy="276999"/>
            </a:xfrm>
          </p:grpSpPr>
          <p:sp>
            <p:nvSpPr>
              <p:cNvPr id="154" name="TextBox 153">
                <a:extLst>
                  <a:ext uri="{FF2B5EF4-FFF2-40B4-BE49-F238E27FC236}">
                    <a16:creationId xmlns:a16="http://schemas.microsoft.com/office/drawing/2014/main" id="{BA358485-0FDB-08E7-D6AF-8DB87F91A525}"/>
                  </a:ext>
                </a:extLst>
              </p:cNvPr>
              <p:cNvSpPr txBox="1"/>
              <p:nvPr/>
            </p:nvSpPr>
            <p:spPr bwMode="auto">
              <a:xfrm>
                <a:off x="6679876" y="6137110"/>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55" name="TextBox 154">
                <a:extLst>
                  <a:ext uri="{FF2B5EF4-FFF2-40B4-BE49-F238E27FC236}">
                    <a16:creationId xmlns:a16="http://schemas.microsoft.com/office/drawing/2014/main" id="{D44A759D-B0C3-A330-9B08-1F4294774925}"/>
                  </a:ext>
                </a:extLst>
              </p:cNvPr>
              <p:cNvSpPr txBox="1"/>
              <p:nvPr/>
            </p:nvSpPr>
            <p:spPr bwMode="auto">
              <a:xfrm>
                <a:off x="7043171" y="6137110"/>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157" name="TextBox 156">
                <a:extLst>
                  <a:ext uri="{FF2B5EF4-FFF2-40B4-BE49-F238E27FC236}">
                    <a16:creationId xmlns:a16="http://schemas.microsoft.com/office/drawing/2014/main" id="{7F85905D-509F-CBCF-1799-87AA7B71CBDC}"/>
                  </a:ext>
                </a:extLst>
              </p:cNvPr>
              <p:cNvSpPr txBox="1"/>
              <p:nvPr/>
            </p:nvSpPr>
            <p:spPr bwMode="auto">
              <a:xfrm>
                <a:off x="7421574" y="6137110"/>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158" name="TextBox 157">
                <a:extLst>
                  <a:ext uri="{FF2B5EF4-FFF2-40B4-BE49-F238E27FC236}">
                    <a16:creationId xmlns:a16="http://schemas.microsoft.com/office/drawing/2014/main" id="{B3EBD20D-8EF0-F0EB-122E-08FF4563BA30}"/>
                  </a:ext>
                </a:extLst>
              </p:cNvPr>
              <p:cNvSpPr txBox="1"/>
              <p:nvPr/>
            </p:nvSpPr>
            <p:spPr bwMode="auto">
              <a:xfrm>
                <a:off x="7796342" y="6137110"/>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159" name="TextBox 158">
                <a:extLst>
                  <a:ext uri="{FF2B5EF4-FFF2-40B4-BE49-F238E27FC236}">
                    <a16:creationId xmlns:a16="http://schemas.microsoft.com/office/drawing/2014/main" id="{C68215D0-8244-1B1B-D05F-F713A3410765}"/>
                  </a:ext>
                </a:extLst>
              </p:cNvPr>
              <p:cNvSpPr txBox="1"/>
              <p:nvPr/>
            </p:nvSpPr>
            <p:spPr bwMode="auto">
              <a:xfrm>
                <a:off x="8109288" y="6137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160" name="TextBox 159">
                <a:extLst>
                  <a:ext uri="{FF2B5EF4-FFF2-40B4-BE49-F238E27FC236}">
                    <a16:creationId xmlns:a16="http://schemas.microsoft.com/office/drawing/2014/main" id="{34983F80-AF9D-831E-7D2F-5BF393102C9E}"/>
                  </a:ext>
                </a:extLst>
              </p:cNvPr>
              <p:cNvSpPr txBox="1"/>
              <p:nvPr/>
            </p:nvSpPr>
            <p:spPr bwMode="auto">
              <a:xfrm>
                <a:off x="8480942" y="6137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162" name="TextBox 161">
                <a:extLst>
                  <a:ext uri="{FF2B5EF4-FFF2-40B4-BE49-F238E27FC236}">
                    <a16:creationId xmlns:a16="http://schemas.microsoft.com/office/drawing/2014/main" id="{74CB3E80-F43C-76B7-9CE3-0B86E9470796}"/>
                  </a:ext>
                </a:extLst>
              </p:cNvPr>
              <p:cNvSpPr txBox="1"/>
              <p:nvPr/>
            </p:nvSpPr>
            <p:spPr bwMode="auto">
              <a:xfrm>
                <a:off x="8852596" y="6137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163" name="TextBox 162">
                <a:extLst>
                  <a:ext uri="{FF2B5EF4-FFF2-40B4-BE49-F238E27FC236}">
                    <a16:creationId xmlns:a16="http://schemas.microsoft.com/office/drawing/2014/main" id="{99C3EBC9-F1D7-534E-E5CE-41826E428899}"/>
                  </a:ext>
                </a:extLst>
              </p:cNvPr>
              <p:cNvSpPr txBox="1"/>
              <p:nvPr/>
            </p:nvSpPr>
            <p:spPr bwMode="auto">
              <a:xfrm>
                <a:off x="9224250" y="6137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164" name="TextBox 163">
                <a:extLst>
                  <a:ext uri="{FF2B5EF4-FFF2-40B4-BE49-F238E27FC236}">
                    <a16:creationId xmlns:a16="http://schemas.microsoft.com/office/drawing/2014/main" id="{04C409F6-949E-25E5-9A5A-04FF2E56E6E7}"/>
                  </a:ext>
                </a:extLst>
              </p:cNvPr>
              <p:cNvSpPr txBox="1"/>
              <p:nvPr/>
            </p:nvSpPr>
            <p:spPr bwMode="auto">
              <a:xfrm>
                <a:off x="9595904" y="6137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165" name="TextBox 164">
                <a:extLst>
                  <a:ext uri="{FF2B5EF4-FFF2-40B4-BE49-F238E27FC236}">
                    <a16:creationId xmlns:a16="http://schemas.microsoft.com/office/drawing/2014/main" id="{B87C64AF-5873-2CEC-66D6-8C39879AB4E5}"/>
                  </a:ext>
                </a:extLst>
              </p:cNvPr>
              <p:cNvSpPr txBox="1"/>
              <p:nvPr/>
            </p:nvSpPr>
            <p:spPr bwMode="auto">
              <a:xfrm>
                <a:off x="9967558" y="6137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168" name="TextBox 167">
                <a:extLst>
                  <a:ext uri="{FF2B5EF4-FFF2-40B4-BE49-F238E27FC236}">
                    <a16:creationId xmlns:a16="http://schemas.microsoft.com/office/drawing/2014/main" id="{B1E7BB63-4B15-4658-D978-3BEB191F84DC}"/>
                  </a:ext>
                </a:extLst>
              </p:cNvPr>
              <p:cNvSpPr txBox="1"/>
              <p:nvPr/>
            </p:nvSpPr>
            <p:spPr bwMode="auto">
              <a:xfrm>
                <a:off x="10339212" y="6137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169" name="TextBox 168">
                <a:extLst>
                  <a:ext uri="{FF2B5EF4-FFF2-40B4-BE49-F238E27FC236}">
                    <a16:creationId xmlns:a16="http://schemas.microsoft.com/office/drawing/2014/main" id="{B1BD16EA-93B3-ADFD-348F-13A536BE70A8}"/>
                  </a:ext>
                </a:extLst>
              </p:cNvPr>
              <p:cNvSpPr txBox="1"/>
              <p:nvPr/>
            </p:nvSpPr>
            <p:spPr bwMode="auto">
              <a:xfrm>
                <a:off x="10710866" y="6137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170" name="TextBox 169">
                <a:extLst>
                  <a:ext uri="{FF2B5EF4-FFF2-40B4-BE49-F238E27FC236}">
                    <a16:creationId xmlns:a16="http://schemas.microsoft.com/office/drawing/2014/main" id="{F1CEE044-6BEC-04DF-E53C-D83755D28940}"/>
                  </a:ext>
                </a:extLst>
              </p:cNvPr>
              <p:cNvSpPr txBox="1"/>
              <p:nvPr/>
            </p:nvSpPr>
            <p:spPr bwMode="auto">
              <a:xfrm>
                <a:off x="11082522" y="6137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grpSp>
        <p:grpSp>
          <p:nvGrpSpPr>
            <p:cNvPr id="214" name="Group 213">
              <a:extLst>
                <a:ext uri="{FF2B5EF4-FFF2-40B4-BE49-F238E27FC236}">
                  <a16:creationId xmlns:a16="http://schemas.microsoft.com/office/drawing/2014/main" id="{85EC73FE-AEFB-0E42-1128-ACA81202CBCC}"/>
                </a:ext>
              </a:extLst>
            </p:cNvPr>
            <p:cNvGrpSpPr/>
            <p:nvPr/>
          </p:nvGrpSpPr>
          <p:grpSpPr>
            <a:xfrm>
              <a:off x="6811957" y="5925494"/>
              <a:ext cx="4423364" cy="83886"/>
              <a:chOff x="6811957" y="6088054"/>
              <a:chExt cx="4423364" cy="83886"/>
            </a:xfrm>
          </p:grpSpPr>
          <p:cxnSp>
            <p:nvCxnSpPr>
              <p:cNvPr id="137" name="Straight Connector 136">
                <a:extLst>
                  <a:ext uri="{FF2B5EF4-FFF2-40B4-BE49-F238E27FC236}">
                    <a16:creationId xmlns:a16="http://schemas.microsoft.com/office/drawing/2014/main" id="{E70ED4CE-670A-9C47-B43A-63167ED7EA23}"/>
                  </a:ext>
                </a:extLst>
              </p:cNvPr>
              <p:cNvCxnSpPr>
                <a:cxnSpLocks/>
              </p:cNvCxnSpPr>
              <p:nvPr/>
            </p:nvCxnSpPr>
            <p:spPr bwMode="auto">
              <a:xfrm>
                <a:off x="6811957"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12B09D35-7815-BDEF-5918-95E51C68473B}"/>
                  </a:ext>
                </a:extLst>
              </p:cNvPr>
              <p:cNvCxnSpPr>
                <a:cxnSpLocks/>
              </p:cNvCxnSpPr>
              <p:nvPr/>
            </p:nvCxnSpPr>
            <p:spPr bwMode="auto">
              <a:xfrm>
                <a:off x="7180571"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ED3A79EB-CADF-138B-2B9A-17C74B31BA67}"/>
                  </a:ext>
                </a:extLst>
              </p:cNvPr>
              <p:cNvCxnSpPr>
                <a:cxnSpLocks/>
              </p:cNvCxnSpPr>
              <p:nvPr/>
            </p:nvCxnSpPr>
            <p:spPr bwMode="auto">
              <a:xfrm>
                <a:off x="7549185"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7E7AE3E6-C68A-FFB4-18BD-77CDB32AD643}"/>
                  </a:ext>
                </a:extLst>
              </p:cNvPr>
              <p:cNvCxnSpPr>
                <a:cxnSpLocks/>
              </p:cNvCxnSpPr>
              <p:nvPr/>
            </p:nvCxnSpPr>
            <p:spPr bwMode="auto">
              <a:xfrm>
                <a:off x="7917799"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0CC23A7A-52A2-701F-3B73-2DFD66B5DC21}"/>
                  </a:ext>
                </a:extLst>
              </p:cNvPr>
              <p:cNvCxnSpPr>
                <a:cxnSpLocks/>
              </p:cNvCxnSpPr>
              <p:nvPr/>
            </p:nvCxnSpPr>
            <p:spPr bwMode="auto">
              <a:xfrm>
                <a:off x="8286413"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ABE6B5F7-06D1-2759-1F27-89098BED3AEE}"/>
                  </a:ext>
                </a:extLst>
              </p:cNvPr>
              <p:cNvCxnSpPr>
                <a:cxnSpLocks/>
              </p:cNvCxnSpPr>
              <p:nvPr/>
            </p:nvCxnSpPr>
            <p:spPr bwMode="auto">
              <a:xfrm>
                <a:off x="8655027"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B8BE5326-26D0-63E6-F4D2-3AB016E5D037}"/>
                  </a:ext>
                </a:extLst>
              </p:cNvPr>
              <p:cNvCxnSpPr>
                <a:cxnSpLocks/>
              </p:cNvCxnSpPr>
              <p:nvPr/>
            </p:nvCxnSpPr>
            <p:spPr bwMode="auto">
              <a:xfrm>
                <a:off x="9023641"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CA279116-0F9C-15F5-FA27-94C02D8A1B9B}"/>
                  </a:ext>
                </a:extLst>
              </p:cNvPr>
              <p:cNvCxnSpPr>
                <a:cxnSpLocks/>
              </p:cNvCxnSpPr>
              <p:nvPr/>
            </p:nvCxnSpPr>
            <p:spPr bwMode="auto">
              <a:xfrm>
                <a:off x="9392255"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334D9ABB-8A81-9A65-2DDB-C4D49B275E7A}"/>
                  </a:ext>
                </a:extLst>
              </p:cNvPr>
              <p:cNvCxnSpPr>
                <a:cxnSpLocks/>
              </p:cNvCxnSpPr>
              <p:nvPr/>
            </p:nvCxnSpPr>
            <p:spPr bwMode="auto">
              <a:xfrm>
                <a:off x="9760869"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8CCD243E-1835-813C-27B5-762ED1165975}"/>
                  </a:ext>
                </a:extLst>
              </p:cNvPr>
              <p:cNvCxnSpPr>
                <a:cxnSpLocks/>
              </p:cNvCxnSpPr>
              <p:nvPr/>
            </p:nvCxnSpPr>
            <p:spPr bwMode="auto">
              <a:xfrm>
                <a:off x="10129483"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E7342221-96D9-CA97-19CC-06409EE58891}"/>
                  </a:ext>
                </a:extLst>
              </p:cNvPr>
              <p:cNvCxnSpPr>
                <a:cxnSpLocks/>
              </p:cNvCxnSpPr>
              <p:nvPr/>
            </p:nvCxnSpPr>
            <p:spPr bwMode="auto">
              <a:xfrm>
                <a:off x="10498097"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5FF9AD65-34D5-3BD2-2053-A18E24A86772}"/>
                  </a:ext>
                </a:extLst>
              </p:cNvPr>
              <p:cNvCxnSpPr>
                <a:cxnSpLocks/>
              </p:cNvCxnSpPr>
              <p:nvPr/>
            </p:nvCxnSpPr>
            <p:spPr bwMode="auto">
              <a:xfrm>
                <a:off x="10866711" y="6088054"/>
                <a:ext cx="0" cy="83886"/>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3C98CB5C-8188-C72D-314A-8E780D78AE2C}"/>
                  </a:ext>
                </a:extLst>
              </p:cNvPr>
              <p:cNvCxnSpPr>
                <a:cxnSpLocks/>
              </p:cNvCxnSpPr>
              <p:nvPr/>
            </p:nvCxnSpPr>
            <p:spPr bwMode="auto">
              <a:xfrm>
                <a:off x="11235321" y="6088054"/>
                <a:ext cx="0" cy="83886"/>
              </a:xfrm>
              <a:prstGeom prst="line">
                <a:avLst/>
              </a:prstGeom>
              <a:noFill/>
              <a:ln w="28575" cap="flat" cmpd="sng" algn="ctr">
                <a:solidFill>
                  <a:schemeClr val="bg1"/>
                </a:solidFill>
                <a:prstDash val="solid"/>
                <a:round/>
                <a:headEnd type="none" w="med" len="med"/>
                <a:tailEnd type="none" w="med" len="med"/>
              </a:ln>
              <a:effectLst/>
            </p:spPr>
          </p:cxnSp>
        </p:grpSp>
        <p:sp>
          <p:nvSpPr>
            <p:cNvPr id="191" name="TextBox 190">
              <a:extLst>
                <a:ext uri="{FF2B5EF4-FFF2-40B4-BE49-F238E27FC236}">
                  <a16:creationId xmlns:a16="http://schemas.microsoft.com/office/drawing/2014/main" id="{6FBDC173-1512-3178-FCD3-B5FA60E2FF02}"/>
                </a:ext>
              </a:extLst>
            </p:cNvPr>
            <p:cNvSpPr txBox="1"/>
            <p:nvPr/>
          </p:nvSpPr>
          <p:spPr>
            <a:xfrm>
              <a:off x="8330339" y="6125304"/>
              <a:ext cx="1356905" cy="276999"/>
            </a:xfrm>
            <a:prstGeom prst="rect">
              <a:avLst/>
            </a:prstGeom>
            <a:noFill/>
            <a:ln>
              <a:noFill/>
            </a:ln>
          </p:spPr>
          <p:txBody>
            <a:bodyPr wrap="square" rtlCol="0">
              <a:spAutoFit/>
            </a:bodyPr>
            <a:lstStyle/>
            <a:p>
              <a:pPr lvl="0" algn="ctr">
                <a:defRPr/>
              </a:pPr>
              <a:r>
                <a:rPr lang="en-US" sz="1200" b="1" kern="0" dirty="0">
                  <a:solidFill>
                    <a:schemeClr val="bg1"/>
                  </a:solidFill>
                  <a:latin typeface="Calibri" panose="020F0502020204030204" pitchFamily="34" charset="0"/>
                  <a:cs typeface="Calibri" panose="020F0502020204030204" pitchFamily="34" charset="0"/>
                </a:rPr>
                <a:t>Mo</a:t>
              </a:r>
            </a:p>
          </p:txBody>
        </p:sp>
        <p:sp>
          <p:nvSpPr>
            <p:cNvPr id="193" name="TextBox 192">
              <a:extLst>
                <a:ext uri="{FF2B5EF4-FFF2-40B4-BE49-F238E27FC236}">
                  <a16:creationId xmlns:a16="http://schemas.microsoft.com/office/drawing/2014/main" id="{57ACEF44-A43F-2F28-C643-E6FF631F6163}"/>
                </a:ext>
              </a:extLst>
            </p:cNvPr>
            <p:cNvSpPr txBox="1"/>
            <p:nvPr/>
          </p:nvSpPr>
          <p:spPr>
            <a:xfrm rot="16200000">
              <a:off x="5596899" y="4840014"/>
              <a:ext cx="1356905" cy="276999"/>
            </a:xfrm>
            <a:prstGeom prst="rect">
              <a:avLst/>
            </a:prstGeom>
            <a:noFill/>
            <a:ln>
              <a:noFill/>
            </a:ln>
          </p:spPr>
          <p:txBody>
            <a:bodyPr wrap="square" rtlCol="0">
              <a:spAutoFit/>
            </a:bodyPr>
            <a:lstStyle/>
            <a:p>
              <a:pPr lvl="0" algn="ctr">
                <a:defRPr/>
              </a:pPr>
              <a:r>
                <a:rPr lang="en-US" sz="1200" b="1" kern="0" dirty="0">
                  <a:solidFill>
                    <a:schemeClr val="bg1"/>
                  </a:solidFill>
                  <a:latin typeface="Calibri" panose="020F0502020204030204" pitchFamily="34" charset="0"/>
                  <a:cs typeface="Calibri" panose="020F0502020204030204" pitchFamily="34" charset="0"/>
                </a:rPr>
                <a:t>Probability of OS</a:t>
              </a:r>
            </a:p>
          </p:txBody>
        </p:sp>
        <p:sp>
          <p:nvSpPr>
            <p:cNvPr id="223" name="TextBox 222">
              <a:extLst>
                <a:ext uri="{FF2B5EF4-FFF2-40B4-BE49-F238E27FC236}">
                  <a16:creationId xmlns:a16="http://schemas.microsoft.com/office/drawing/2014/main" id="{0E51BEF4-34EE-F26E-23D3-DC6E92A38267}"/>
                </a:ext>
              </a:extLst>
            </p:cNvPr>
            <p:cNvSpPr txBox="1"/>
            <p:nvPr/>
          </p:nvSpPr>
          <p:spPr bwMode="auto">
            <a:xfrm>
              <a:off x="8191232" y="4200696"/>
              <a:ext cx="11352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 mo OS: 78%</a:t>
              </a:r>
            </a:p>
          </p:txBody>
        </p:sp>
        <p:sp>
          <p:nvSpPr>
            <p:cNvPr id="224" name="TextBox 223">
              <a:extLst>
                <a:ext uri="{FF2B5EF4-FFF2-40B4-BE49-F238E27FC236}">
                  <a16:creationId xmlns:a16="http://schemas.microsoft.com/office/drawing/2014/main" id="{E8DC731C-C32F-C1C1-FCA9-4C2CEE9DC78E}"/>
                </a:ext>
              </a:extLst>
            </p:cNvPr>
            <p:cNvSpPr txBox="1"/>
            <p:nvPr/>
          </p:nvSpPr>
          <p:spPr bwMode="auto">
            <a:xfrm>
              <a:off x="8982763" y="4554715"/>
              <a:ext cx="11352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 mo OS: 65%</a:t>
              </a:r>
            </a:p>
          </p:txBody>
        </p:sp>
        <p:sp>
          <p:nvSpPr>
            <p:cNvPr id="225" name="TextBox 224">
              <a:extLst>
                <a:ext uri="{FF2B5EF4-FFF2-40B4-BE49-F238E27FC236}">
                  <a16:creationId xmlns:a16="http://schemas.microsoft.com/office/drawing/2014/main" id="{E56DABF1-AD3D-4B7F-D127-3B6F3E2C2985}"/>
                </a:ext>
              </a:extLst>
            </p:cNvPr>
            <p:cNvSpPr txBox="1"/>
            <p:nvPr/>
          </p:nvSpPr>
          <p:spPr bwMode="auto">
            <a:xfrm>
              <a:off x="9728415" y="5465290"/>
              <a:ext cx="11352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 mo OS: 51%</a:t>
              </a:r>
            </a:p>
          </p:txBody>
        </p:sp>
        <p:grpSp>
          <p:nvGrpSpPr>
            <p:cNvPr id="250" name="Group 249">
              <a:extLst>
                <a:ext uri="{FF2B5EF4-FFF2-40B4-BE49-F238E27FC236}">
                  <a16:creationId xmlns:a16="http://schemas.microsoft.com/office/drawing/2014/main" id="{A789EDDC-9406-1295-F4B9-65F88B62952C}"/>
                </a:ext>
              </a:extLst>
            </p:cNvPr>
            <p:cNvGrpSpPr/>
            <p:nvPr/>
          </p:nvGrpSpPr>
          <p:grpSpPr>
            <a:xfrm>
              <a:off x="6819331" y="4122837"/>
              <a:ext cx="4107976" cy="1176074"/>
              <a:chOff x="6819331" y="4285397"/>
              <a:chExt cx="4107976" cy="1176074"/>
            </a:xfrm>
          </p:grpSpPr>
          <p:sp>
            <p:nvSpPr>
              <p:cNvPr id="243" name="Freeform 242">
                <a:extLst>
                  <a:ext uri="{FF2B5EF4-FFF2-40B4-BE49-F238E27FC236}">
                    <a16:creationId xmlns:a16="http://schemas.microsoft.com/office/drawing/2014/main" id="{428980B8-BEA3-BC5C-4DF7-9AEBAC47F765}"/>
                  </a:ext>
                </a:extLst>
              </p:cNvPr>
              <p:cNvSpPr/>
              <p:nvPr/>
            </p:nvSpPr>
            <p:spPr bwMode="auto">
              <a:xfrm>
                <a:off x="6819331" y="4285397"/>
                <a:ext cx="4107976" cy="1137313"/>
              </a:xfrm>
              <a:custGeom>
                <a:avLst/>
                <a:gdLst>
                  <a:gd name="connsiteX0" fmla="*/ 0 w 4107976"/>
                  <a:gd name="connsiteY0" fmla="*/ 0 h 1137313"/>
                  <a:gd name="connsiteX1" fmla="*/ 209266 w 4107976"/>
                  <a:gd name="connsiteY1" fmla="*/ 0 h 1137313"/>
                  <a:gd name="connsiteX2" fmla="*/ 209266 w 4107976"/>
                  <a:gd name="connsiteY2" fmla="*/ 95534 h 1137313"/>
                  <a:gd name="connsiteX3" fmla="*/ 404884 w 4107976"/>
                  <a:gd name="connsiteY3" fmla="*/ 95534 h 1137313"/>
                  <a:gd name="connsiteX4" fmla="*/ 404884 w 4107976"/>
                  <a:gd name="connsiteY4" fmla="*/ 141027 h 1137313"/>
                  <a:gd name="connsiteX5" fmla="*/ 650544 w 4107976"/>
                  <a:gd name="connsiteY5" fmla="*/ 141027 h 1137313"/>
                  <a:gd name="connsiteX6" fmla="*/ 650544 w 4107976"/>
                  <a:gd name="connsiteY6" fmla="*/ 200167 h 1137313"/>
                  <a:gd name="connsiteX7" fmla="*/ 759726 w 4107976"/>
                  <a:gd name="connsiteY7" fmla="*/ 200167 h 1137313"/>
                  <a:gd name="connsiteX8" fmla="*/ 759726 w 4107976"/>
                  <a:gd name="connsiteY8" fmla="*/ 259307 h 1137313"/>
                  <a:gd name="connsiteX9" fmla="*/ 1073624 w 4107976"/>
                  <a:gd name="connsiteY9" fmla="*/ 259307 h 1137313"/>
                  <a:gd name="connsiteX10" fmla="*/ 1073624 w 4107976"/>
                  <a:gd name="connsiteY10" fmla="*/ 332096 h 1137313"/>
                  <a:gd name="connsiteX11" fmla="*/ 1278341 w 4107976"/>
                  <a:gd name="connsiteY11" fmla="*/ 332096 h 1137313"/>
                  <a:gd name="connsiteX12" fmla="*/ 1278341 w 4107976"/>
                  <a:gd name="connsiteY12" fmla="*/ 391236 h 1137313"/>
                  <a:gd name="connsiteX13" fmla="*/ 1510353 w 4107976"/>
                  <a:gd name="connsiteY13" fmla="*/ 391236 h 1137313"/>
                  <a:gd name="connsiteX14" fmla="*/ 1510353 w 4107976"/>
                  <a:gd name="connsiteY14" fmla="*/ 436728 h 1137313"/>
                  <a:gd name="connsiteX15" fmla="*/ 1655929 w 4107976"/>
                  <a:gd name="connsiteY15" fmla="*/ 436728 h 1137313"/>
                  <a:gd name="connsiteX16" fmla="*/ 1655929 w 4107976"/>
                  <a:gd name="connsiteY16" fmla="*/ 523164 h 1137313"/>
                  <a:gd name="connsiteX17" fmla="*/ 2060812 w 4107976"/>
                  <a:gd name="connsiteY17" fmla="*/ 523164 h 1137313"/>
                  <a:gd name="connsiteX18" fmla="*/ 2060812 w 4107976"/>
                  <a:gd name="connsiteY18" fmla="*/ 573206 h 1137313"/>
                  <a:gd name="connsiteX19" fmla="*/ 2215487 w 4107976"/>
                  <a:gd name="connsiteY19" fmla="*/ 573206 h 1137313"/>
                  <a:gd name="connsiteX20" fmla="*/ 2215487 w 4107976"/>
                  <a:gd name="connsiteY20" fmla="*/ 700585 h 1137313"/>
                  <a:gd name="connsiteX21" fmla="*/ 2452048 w 4107976"/>
                  <a:gd name="connsiteY21" fmla="*/ 700585 h 1137313"/>
                  <a:gd name="connsiteX22" fmla="*/ 2452048 w 4107976"/>
                  <a:gd name="connsiteY22" fmla="*/ 782472 h 1137313"/>
                  <a:gd name="connsiteX23" fmla="*/ 2615821 w 4107976"/>
                  <a:gd name="connsiteY23" fmla="*/ 782472 h 1137313"/>
                  <a:gd name="connsiteX24" fmla="*/ 2615821 w 4107976"/>
                  <a:gd name="connsiteY24" fmla="*/ 832513 h 1137313"/>
                  <a:gd name="connsiteX25" fmla="*/ 2779594 w 4107976"/>
                  <a:gd name="connsiteY25" fmla="*/ 832513 h 1137313"/>
                  <a:gd name="connsiteX26" fmla="*/ 2934269 w 4107976"/>
                  <a:gd name="connsiteY26" fmla="*/ 832513 h 1137313"/>
                  <a:gd name="connsiteX27" fmla="*/ 2934269 w 4107976"/>
                  <a:gd name="connsiteY27" fmla="*/ 909851 h 1137313"/>
                  <a:gd name="connsiteX28" fmla="*/ 3084394 w 4107976"/>
                  <a:gd name="connsiteY28" fmla="*/ 909851 h 1137313"/>
                  <a:gd name="connsiteX29" fmla="*/ 3084394 w 4107976"/>
                  <a:gd name="connsiteY29" fmla="*/ 959893 h 1137313"/>
                  <a:gd name="connsiteX30" fmla="*/ 3439236 w 4107976"/>
                  <a:gd name="connsiteY30" fmla="*/ 959893 h 1137313"/>
                  <a:gd name="connsiteX31" fmla="*/ 3439236 w 4107976"/>
                  <a:gd name="connsiteY31" fmla="*/ 1009934 h 1137313"/>
                  <a:gd name="connsiteX32" fmla="*/ 3803176 w 4107976"/>
                  <a:gd name="connsiteY32" fmla="*/ 1009934 h 1137313"/>
                  <a:gd name="connsiteX33" fmla="*/ 3803176 w 4107976"/>
                  <a:gd name="connsiteY33" fmla="*/ 1082722 h 1137313"/>
                  <a:gd name="connsiteX34" fmla="*/ 3844120 w 4107976"/>
                  <a:gd name="connsiteY34" fmla="*/ 1082722 h 1137313"/>
                  <a:gd name="connsiteX35" fmla="*/ 3844120 w 4107976"/>
                  <a:gd name="connsiteY35" fmla="*/ 1137313 h 1137313"/>
                  <a:gd name="connsiteX36" fmla="*/ 4107976 w 4107976"/>
                  <a:gd name="connsiteY36" fmla="*/ 1137313 h 1137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107976" h="1137313">
                    <a:moveTo>
                      <a:pt x="0" y="0"/>
                    </a:moveTo>
                    <a:lnTo>
                      <a:pt x="209266" y="0"/>
                    </a:lnTo>
                    <a:lnTo>
                      <a:pt x="209266" y="95534"/>
                    </a:lnTo>
                    <a:lnTo>
                      <a:pt x="404884" y="95534"/>
                    </a:lnTo>
                    <a:lnTo>
                      <a:pt x="404884" y="141027"/>
                    </a:lnTo>
                    <a:lnTo>
                      <a:pt x="650544" y="141027"/>
                    </a:lnTo>
                    <a:lnTo>
                      <a:pt x="650544" y="200167"/>
                    </a:lnTo>
                    <a:lnTo>
                      <a:pt x="759726" y="200167"/>
                    </a:lnTo>
                    <a:lnTo>
                      <a:pt x="759726" y="259307"/>
                    </a:lnTo>
                    <a:lnTo>
                      <a:pt x="1073624" y="259307"/>
                    </a:lnTo>
                    <a:lnTo>
                      <a:pt x="1073624" y="332096"/>
                    </a:lnTo>
                    <a:lnTo>
                      <a:pt x="1278341" y="332096"/>
                    </a:lnTo>
                    <a:lnTo>
                      <a:pt x="1278341" y="391236"/>
                    </a:lnTo>
                    <a:lnTo>
                      <a:pt x="1510353" y="391236"/>
                    </a:lnTo>
                    <a:lnTo>
                      <a:pt x="1510353" y="436728"/>
                    </a:lnTo>
                    <a:lnTo>
                      <a:pt x="1655929" y="436728"/>
                    </a:lnTo>
                    <a:lnTo>
                      <a:pt x="1655929" y="523164"/>
                    </a:lnTo>
                    <a:lnTo>
                      <a:pt x="2060812" y="523164"/>
                    </a:lnTo>
                    <a:lnTo>
                      <a:pt x="2060812" y="573206"/>
                    </a:lnTo>
                    <a:lnTo>
                      <a:pt x="2215487" y="573206"/>
                    </a:lnTo>
                    <a:lnTo>
                      <a:pt x="2215487" y="700585"/>
                    </a:lnTo>
                    <a:lnTo>
                      <a:pt x="2452048" y="700585"/>
                    </a:lnTo>
                    <a:lnTo>
                      <a:pt x="2452048" y="782472"/>
                    </a:lnTo>
                    <a:lnTo>
                      <a:pt x="2615821" y="782472"/>
                    </a:lnTo>
                    <a:lnTo>
                      <a:pt x="2615821" y="832513"/>
                    </a:lnTo>
                    <a:lnTo>
                      <a:pt x="2779594" y="832513"/>
                    </a:lnTo>
                    <a:lnTo>
                      <a:pt x="2934269" y="832513"/>
                    </a:lnTo>
                    <a:lnTo>
                      <a:pt x="2934269" y="909851"/>
                    </a:lnTo>
                    <a:lnTo>
                      <a:pt x="3084394" y="909851"/>
                    </a:lnTo>
                    <a:lnTo>
                      <a:pt x="3084394" y="959893"/>
                    </a:lnTo>
                    <a:lnTo>
                      <a:pt x="3439236" y="959893"/>
                    </a:lnTo>
                    <a:lnTo>
                      <a:pt x="3439236" y="1009934"/>
                    </a:lnTo>
                    <a:lnTo>
                      <a:pt x="3803176" y="1009934"/>
                    </a:lnTo>
                    <a:lnTo>
                      <a:pt x="3803176" y="1082722"/>
                    </a:lnTo>
                    <a:lnTo>
                      <a:pt x="3844120" y="1082722"/>
                    </a:lnTo>
                    <a:lnTo>
                      <a:pt x="3844120" y="1137313"/>
                    </a:lnTo>
                    <a:lnTo>
                      <a:pt x="4107976" y="1137313"/>
                    </a:lnTo>
                  </a:path>
                </a:pathLst>
              </a:custGeom>
              <a:noFill/>
              <a:ln w="28575">
                <a:solidFill>
                  <a:srgbClr val="00823B"/>
                </a:solidFill>
                <a:miter lim="800000"/>
                <a:headEnd/>
                <a:tailEnd/>
              </a:ln>
            </p:spPr>
            <p:txBody>
              <a:bodyPr rtlCol="0" anchor="ctr"/>
              <a:lstStyle/>
              <a:p>
                <a:pPr algn="ctr"/>
                <a:endParaRPr lang="en-US" dirty="0"/>
              </a:p>
            </p:txBody>
          </p:sp>
          <p:cxnSp>
            <p:nvCxnSpPr>
              <p:cNvPr id="244" name="Straight Connector 243">
                <a:extLst>
                  <a:ext uri="{FF2B5EF4-FFF2-40B4-BE49-F238E27FC236}">
                    <a16:creationId xmlns:a16="http://schemas.microsoft.com/office/drawing/2014/main" id="{12BA1479-ECA7-52CC-4FAD-953A4C2BC863}"/>
                  </a:ext>
                </a:extLst>
              </p:cNvPr>
              <p:cNvCxnSpPr/>
              <p:nvPr/>
            </p:nvCxnSpPr>
            <p:spPr bwMode="auto">
              <a:xfrm>
                <a:off x="10714679" y="5338949"/>
                <a:ext cx="0" cy="118185"/>
              </a:xfrm>
              <a:prstGeom prst="line">
                <a:avLst/>
              </a:prstGeom>
              <a:noFill/>
              <a:ln w="19050" cap="flat" cmpd="sng" algn="ctr">
                <a:solidFill>
                  <a:srgbClr val="00823B"/>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81F26270-0ACA-CA90-05FF-0ACDF5217724}"/>
                  </a:ext>
                </a:extLst>
              </p:cNvPr>
              <p:cNvCxnSpPr/>
              <p:nvPr/>
            </p:nvCxnSpPr>
            <p:spPr bwMode="auto">
              <a:xfrm>
                <a:off x="10746842" y="5343286"/>
                <a:ext cx="0" cy="118185"/>
              </a:xfrm>
              <a:prstGeom prst="line">
                <a:avLst/>
              </a:prstGeom>
              <a:noFill/>
              <a:ln w="19050" cap="flat" cmpd="sng" algn="ctr">
                <a:solidFill>
                  <a:srgbClr val="00823B"/>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7D4B8130-C514-35F9-6C63-C30A5397D59C}"/>
                  </a:ext>
                </a:extLst>
              </p:cNvPr>
              <p:cNvCxnSpPr/>
              <p:nvPr/>
            </p:nvCxnSpPr>
            <p:spPr bwMode="auto">
              <a:xfrm>
                <a:off x="9990053" y="5174707"/>
                <a:ext cx="0" cy="118185"/>
              </a:xfrm>
              <a:prstGeom prst="line">
                <a:avLst/>
              </a:prstGeom>
              <a:noFill/>
              <a:ln w="19050" cap="flat" cmpd="sng" algn="ctr">
                <a:solidFill>
                  <a:srgbClr val="00823B"/>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14F9053E-FD0B-6766-CFEA-D5DA2283E190}"/>
                  </a:ext>
                </a:extLst>
              </p:cNvPr>
              <p:cNvCxnSpPr/>
              <p:nvPr/>
            </p:nvCxnSpPr>
            <p:spPr bwMode="auto">
              <a:xfrm>
                <a:off x="10022216" y="5179044"/>
                <a:ext cx="0" cy="118185"/>
              </a:xfrm>
              <a:prstGeom prst="line">
                <a:avLst/>
              </a:prstGeom>
              <a:noFill/>
              <a:ln w="19050" cap="flat" cmpd="sng" algn="ctr">
                <a:solidFill>
                  <a:srgbClr val="00823B"/>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448489A4-C427-7153-B25B-237E6988170A}"/>
                  </a:ext>
                </a:extLst>
              </p:cNvPr>
              <p:cNvCxnSpPr/>
              <p:nvPr/>
            </p:nvCxnSpPr>
            <p:spPr bwMode="auto">
              <a:xfrm>
                <a:off x="10123290" y="5178807"/>
                <a:ext cx="0" cy="118185"/>
              </a:xfrm>
              <a:prstGeom prst="line">
                <a:avLst/>
              </a:prstGeom>
              <a:noFill/>
              <a:ln w="19050" cap="flat" cmpd="sng" algn="ctr">
                <a:solidFill>
                  <a:srgbClr val="00823B"/>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A4FF5AC3-E27D-989C-DB19-B3E1A2E5BAE8}"/>
                  </a:ext>
                </a:extLst>
              </p:cNvPr>
              <p:cNvCxnSpPr/>
              <p:nvPr/>
            </p:nvCxnSpPr>
            <p:spPr bwMode="auto">
              <a:xfrm>
                <a:off x="10155453" y="5183144"/>
                <a:ext cx="0" cy="118185"/>
              </a:xfrm>
              <a:prstGeom prst="line">
                <a:avLst/>
              </a:prstGeom>
              <a:noFill/>
              <a:ln w="19050" cap="flat" cmpd="sng" algn="ctr">
                <a:solidFill>
                  <a:srgbClr val="00823B"/>
                </a:solidFill>
                <a:prstDash val="solid"/>
                <a:round/>
                <a:headEnd type="none" w="med" len="med"/>
                <a:tailEnd type="none" w="med" len="med"/>
              </a:ln>
              <a:effectLst/>
            </p:spPr>
          </p:cxnSp>
        </p:grpSp>
      </p:grpSp>
      <p:sp>
        <p:nvSpPr>
          <p:cNvPr id="62" name="Rectangle 61">
            <a:extLst>
              <a:ext uri="{FF2B5EF4-FFF2-40B4-BE49-F238E27FC236}">
                <a16:creationId xmlns:a16="http://schemas.microsoft.com/office/drawing/2014/main" id="{0C0A130B-887A-DCA9-38F8-366E812A0300}"/>
              </a:ext>
            </a:extLst>
          </p:cNvPr>
          <p:cNvSpPr/>
          <p:nvPr/>
        </p:nvSpPr>
        <p:spPr bwMode="auto">
          <a:xfrm>
            <a:off x="2804455" y="3103427"/>
            <a:ext cx="791294" cy="53437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 name="TextBox 14">
            <a:extLst>
              <a:ext uri="{FF2B5EF4-FFF2-40B4-BE49-F238E27FC236}">
                <a16:creationId xmlns:a16="http://schemas.microsoft.com/office/drawing/2014/main" id="{D4EA55B9-770A-A87D-203D-F176C45918BE}"/>
              </a:ext>
            </a:extLst>
          </p:cNvPr>
          <p:cNvSpPr txBox="1"/>
          <p:nvPr/>
        </p:nvSpPr>
        <p:spPr bwMode="auto">
          <a:xfrm>
            <a:off x="2952277" y="3113054"/>
            <a:ext cx="4956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23%</a:t>
            </a:r>
          </a:p>
        </p:txBody>
      </p:sp>
    </p:spTree>
    <p:extLst>
      <p:ext uri="{BB962C8B-B14F-4D97-AF65-F5344CB8AC3E}">
        <p14:creationId xmlns:p14="http://schemas.microsoft.com/office/powerpoint/2010/main" val="309785509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7">
            <a:extLst>
              <a:ext uri="{FF2B5EF4-FFF2-40B4-BE49-F238E27FC236}">
                <a16:creationId xmlns:a16="http://schemas.microsoft.com/office/drawing/2014/main" id="{92452416-256C-2AEA-23D3-8765C6D3A1CC}"/>
              </a:ext>
            </a:extLst>
          </p:cNvPr>
          <p:cNvSpPr txBox="1">
            <a:spLocks/>
          </p:cNvSpPr>
          <p:nvPr/>
        </p:nvSpPr>
        <p:spPr>
          <a:xfrm>
            <a:off x="497840" y="432540"/>
            <a:ext cx="11226800" cy="1044159"/>
          </a:xfrm>
          <a:prstGeom prst="rect">
            <a:avLst/>
          </a:prstGeom>
        </p:spPr>
        <p:txBody>
          <a:bodyPr vert="horz" lIns="0" tIns="0" rIns="0" bIns="0" rtlCol="0" anchor="b">
            <a:noAutofit/>
          </a:bodyPr>
          <a:lstStyle>
            <a:lvl1pPr algn="l" defTabSz="914400" rtl="0" eaLnBrk="1" latinLnBrk="0" hangingPunct="1">
              <a:lnSpc>
                <a:spcPct val="90000"/>
              </a:lnSpc>
              <a:spcBef>
                <a:spcPct val="0"/>
              </a:spcBef>
              <a:buNone/>
              <a:defRPr sz="28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2800" b="0" i="0" u="none" strike="noStrike" kern="1200" cap="none" spc="0" normalizeH="0" baseline="0" noProof="0" dirty="0">
              <a:ln>
                <a:noFill/>
              </a:ln>
              <a:solidFill>
                <a:srgbClr val="404040"/>
              </a:solidFill>
              <a:effectLst/>
              <a:uLnTx/>
              <a:uFillTx/>
              <a:latin typeface="Franklin Gothic Medium" panose="020B0603020102020204"/>
              <a:ea typeface="+mj-ea"/>
              <a:cs typeface="+mj-cs"/>
            </a:endParaRPr>
          </a:p>
        </p:txBody>
      </p:sp>
      <p:sp>
        <p:nvSpPr>
          <p:cNvPr id="22" name="Rectangle 21">
            <a:extLst>
              <a:ext uri="{FF2B5EF4-FFF2-40B4-BE49-F238E27FC236}">
                <a16:creationId xmlns:a16="http://schemas.microsoft.com/office/drawing/2014/main" id="{4EEE9AF7-8AC7-1E41-BA05-534BC53EF9DD}"/>
              </a:ext>
            </a:extLst>
          </p:cNvPr>
          <p:cNvSpPr/>
          <p:nvPr/>
        </p:nvSpPr>
        <p:spPr>
          <a:xfrm>
            <a:off x="723899" y="5838652"/>
            <a:ext cx="4421141" cy="458310"/>
          </a:xfrm>
          <a:prstGeom prst="rect">
            <a:avLst/>
          </a:prstGeom>
          <a:noFill/>
          <a:ln w="12700" cap="flat" cmpd="sng" algn="ctr">
            <a:noFill/>
            <a:prstDash val="solid"/>
            <a:miter lim="800000"/>
          </a:ln>
          <a:effectLst/>
        </p:spPr>
        <p:txBody>
          <a:bodyPr rtlCol="0" anchor="ctr"/>
          <a:lstStyle/>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endParaRPr>
          </a:p>
        </p:txBody>
      </p:sp>
      <p:sp>
        <p:nvSpPr>
          <p:cNvPr id="23" name="TextBox 22">
            <a:extLst>
              <a:ext uri="{FF2B5EF4-FFF2-40B4-BE49-F238E27FC236}">
                <a16:creationId xmlns:a16="http://schemas.microsoft.com/office/drawing/2014/main" id="{F750178A-EA1A-E0F1-BEA3-B082E8B00C79}"/>
              </a:ext>
            </a:extLst>
          </p:cNvPr>
          <p:cNvSpPr txBox="1"/>
          <p:nvPr/>
        </p:nvSpPr>
        <p:spPr>
          <a:xfrm>
            <a:off x="1170955" y="1970762"/>
            <a:ext cx="3526063" cy="954107"/>
          </a:xfrm>
          <a:prstGeom prst="roundRect">
            <a:avLst>
              <a:gd name="adj" fmla="val 0"/>
            </a:avLst>
          </a:prstGeom>
          <a:noFill/>
          <a:ln w="12700" cap="flat" cmpd="sng" algn="ctr">
            <a:noFill/>
            <a:prstDash val="solid"/>
            <a:miter lim="800000"/>
          </a:ln>
          <a:effectLst/>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Key Eligibility Criteria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Progressive MM per IMWG criteria; ECOG PS ≤1; </a:t>
            </a:r>
            <a:r>
              <a:rPr lang="en-US" sz="1400" dirty="0">
                <a:solidFill>
                  <a:schemeClr val="bg1"/>
                </a:solidFill>
                <a:latin typeface="Calibri" panose="020F0502020204030204" pitchFamily="34" charset="0"/>
                <a:cs typeface="Calibri" panose="020F0502020204030204" pitchFamily="34" charset="0"/>
              </a:rPr>
              <a:t>3 or more </a:t>
            </a:r>
            <a:r>
              <a:rPr kumimoji="0" lang="en-US" sz="14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prior lines or double refractory; Prior PI, IMiD, and anti-CD38 mAb</a:t>
            </a:r>
          </a:p>
        </p:txBody>
      </p:sp>
      <p:graphicFrame>
        <p:nvGraphicFramePr>
          <p:cNvPr id="24" name="Content Placeholder 27">
            <a:extLst>
              <a:ext uri="{FF2B5EF4-FFF2-40B4-BE49-F238E27FC236}">
                <a16:creationId xmlns:a16="http://schemas.microsoft.com/office/drawing/2014/main" id="{88E7F2E3-F1E8-1486-29D9-47DADD170884}"/>
              </a:ext>
            </a:extLst>
          </p:cNvPr>
          <p:cNvGraphicFramePr>
            <a:graphicFrameLocks/>
          </p:cNvGraphicFramePr>
          <p:nvPr>
            <p:extLst>
              <p:ext uri="{D42A27DB-BD31-4B8C-83A1-F6EECF244321}">
                <p14:modId xmlns:p14="http://schemas.microsoft.com/office/powerpoint/2010/main" val="3004900947"/>
              </p:ext>
            </p:extLst>
          </p:nvPr>
        </p:nvGraphicFramePr>
        <p:xfrm>
          <a:off x="5317435" y="1435981"/>
          <a:ext cx="6188764" cy="4054419"/>
        </p:xfrm>
        <a:graphic>
          <a:graphicData uri="http://schemas.openxmlformats.org/drawingml/2006/table">
            <a:tbl>
              <a:tblPr firstRow="1" bandRow="1">
                <a:tableStyleId>{69012ECD-51FC-41F1-AA8D-1B2483CD663E}</a:tableStyleId>
              </a:tblPr>
              <a:tblGrid>
                <a:gridCol w="2923693">
                  <a:extLst>
                    <a:ext uri="{9D8B030D-6E8A-4147-A177-3AD203B41FA5}">
                      <a16:colId xmlns:a16="http://schemas.microsoft.com/office/drawing/2014/main" val="20000"/>
                    </a:ext>
                  </a:extLst>
                </a:gridCol>
                <a:gridCol w="1115545">
                  <a:extLst>
                    <a:ext uri="{9D8B030D-6E8A-4147-A177-3AD203B41FA5}">
                      <a16:colId xmlns:a16="http://schemas.microsoft.com/office/drawing/2014/main" val="1851625561"/>
                    </a:ext>
                  </a:extLst>
                </a:gridCol>
                <a:gridCol w="1074763">
                  <a:extLst>
                    <a:ext uri="{9D8B030D-6E8A-4147-A177-3AD203B41FA5}">
                      <a16:colId xmlns:a16="http://schemas.microsoft.com/office/drawing/2014/main" val="3375795670"/>
                    </a:ext>
                  </a:extLst>
                </a:gridCol>
                <a:gridCol w="1074763">
                  <a:extLst>
                    <a:ext uri="{9D8B030D-6E8A-4147-A177-3AD203B41FA5}">
                      <a16:colId xmlns:a16="http://schemas.microsoft.com/office/drawing/2014/main" val="4234112439"/>
                    </a:ext>
                  </a:extLst>
                </a:gridCol>
              </a:tblGrid>
              <a:tr h="315610">
                <a:tc>
                  <a:txBody>
                    <a:bodyPr/>
                    <a:lstStyle>
                      <a:lvl1pPr marL="0" algn="l" defTabSz="914400" rtl="0" eaLnBrk="1" latinLnBrk="0" hangingPunct="1">
                        <a:defRPr sz="1800" b="1" kern="1200">
                          <a:solidFill>
                            <a:schemeClr val="lt1"/>
                          </a:solidFill>
                          <a:latin typeface="Franklin Gothic Book" panose="020B0503020102020204"/>
                        </a:defRPr>
                      </a:lvl1pPr>
                      <a:lvl2pPr marL="457200" algn="l" defTabSz="914400" rtl="0" eaLnBrk="1" latinLnBrk="0" hangingPunct="1">
                        <a:defRPr sz="1800" b="1" kern="1200">
                          <a:solidFill>
                            <a:schemeClr val="lt1"/>
                          </a:solidFill>
                          <a:latin typeface="Franklin Gothic Book" panose="020B0503020102020204"/>
                        </a:defRPr>
                      </a:lvl2pPr>
                      <a:lvl3pPr marL="914400" algn="l" defTabSz="914400" rtl="0" eaLnBrk="1" latinLnBrk="0" hangingPunct="1">
                        <a:defRPr sz="1800" b="1" kern="1200">
                          <a:solidFill>
                            <a:schemeClr val="lt1"/>
                          </a:solidFill>
                          <a:latin typeface="Franklin Gothic Book" panose="020B0503020102020204"/>
                        </a:defRPr>
                      </a:lvl3pPr>
                      <a:lvl4pPr marL="1371600" algn="l" defTabSz="914400" rtl="0" eaLnBrk="1" latinLnBrk="0" hangingPunct="1">
                        <a:defRPr sz="1800" b="1" kern="1200">
                          <a:solidFill>
                            <a:schemeClr val="lt1"/>
                          </a:solidFill>
                          <a:latin typeface="Franklin Gothic Book" panose="020B0503020102020204"/>
                        </a:defRPr>
                      </a:lvl4pPr>
                      <a:lvl5pPr marL="1828800" algn="l" defTabSz="914400" rtl="0" eaLnBrk="1" latinLnBrk="0" hangingPunct="1">
                        <a:defRPr sz="1800" b="1" kern="1200">
                          <a:solidFill>
                            <a:schemeClr val="lt1"/>
                          </a:solidFill>
                          <a:latin typeface="Franklin Gothic Book" panose="020B0503020102020204"/>
                        </a:defRPr>
                      </a:lvl5pPr>
                      <a:lvl6pPr marL="2286000" algn="l" defTabSz="914400" rtl="0" eaLnBrk="1" latinLnBrk="0" hangingPunct="1">
                        <a:defRPr sz="1800" b="1" kern="1200">
                          <a:solidFill>
                            <a:schemeClr val="lt1"/>
                          </a:solidFill>
                          <a:latin typeface="Franklin Gothic Book" panose="020B0503020102020204"/>
                        </a:defRPr>
                      </a:lvl6pPr>
                      <a:lvl7pPr marL="2743200" algn="l" defTabSz="914400" rtl="0" eaLnBrk="1" latinLnBrk="0" hangingPunct="1">
                        <a:defRPr sz="1800" b="1" kern="1200">
                          <a:solidFill>
                            <a:schemeClr val="lt1"/>
                          </a:solidFill>
                          <a:latin typeface="Franklin Gothic Book" panose="020B0503020102020204"/>
                        </a:defRPr>
                      </a:lvl7pPr>
                      <a:lvl8pPr marL="3200400" algn="l" defTabSz="914400" rtl="0" eaLnBrk="1" latinLnBrk="0" hangingPunct="1">
                        <a:defRPr sz="1800" b="1" kern="1200">
                          <a:solidFill>
                            <a:schemeClr val="lt1"/>
                          </a:solidFill>
                          <a:latin typeface="Franklin Gothic Book" panose="020B0503020102020204"/>
                        </a:defRPr>
                      </a:lvl8pPr>
                      <a:lvl9pPr marL="3657600" algn="l" defTabSz="914400" rtl="0" eaLnBrk="1" latinLnBrk="0" hangingPunct="1">
                        <a:defRPr sz="1800" b="1" kern="1200">
                          <a:solidFill>
                            <a:schemeClr val="lt1"/>
                          </a:solidFill>
                          <a:latin typeface="Franklin Gothic Book" panose="020B0503020102020204"/>
                        </a:defRPr>
                      </a:lvl9pPr>
                    </a:lstStyle>
                    <a:p>
                      <a:pPr marL="9525" marR="0" lvl="0" indent="0" algn="l" defTabSz="457200" rtl="0" eaLnBrk="1" fontAlgn="auto" latinLnBrk="0" hangingPunct="1">
                        <a:lnSpc>
                          <a:spcPct val="70000"/>
                        </a:lnSpc>
                        <a:spcBef>
                          <a:spcPts val="0"/>
                        </a:spcBef>
                        <a:spcAft>
                          <a:spcPts val="0"/>
                        </a:spcAft>
                        <a:buClrTx/>
                        <a:buSzTx/>
                        <a:buFontTx/>
                        <a:buNone/>
                        <a:tabLst/>
                        <a:defRPr/>
                      </a:pPr>
                      <a:r>
                        <a:rPr lang="en-US" sz="1400" dirty="0">
                          <a:latin typeface="Calibri" panose="020F0502020204030204" pitchFamily="34" charset="0"/>
                          <a:cs typeface="Calibri" panose="020F0502020204030204" pitchFamily="34" charset="0"/>
                        </a:rPr>
                        <a:t>Patient Characteristics</a:t>
                      </a:r>
                    </a:p>
                  </a:txBody>
                  <a:tcPr marL="45720" marR="4572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Franklin Gothic Book" panose="020B0503020102020204"/>
                        </a:defRPr>
                      </a:lvl1pPr>
                      <a:lvl2pPr marL="457200" algn="l" defTabSz="914400" rtl="0" eaLnBrk="1" latinLnBrk="0" hangingPunct="1">
                        <a:defRPr sz="1800" b="1" kern="1200">
                          <a:solidFill>
                            <a:schemeClr val="lt1"/>
                          </a:solidFill>
                          <a:latin typeface="Franklin Gothic Book" panose="020B0503020102020204"/>
                        </a:defRPr>
                      </a:lvl2pPr>
                      <a:lvl3pPr marL="914400" algn="l" defTabSz="914400" rtl="0" eaLnBrk="1" latinLnBrk="0" hangingPunct="1">
                        <a:defRPr sz="1800" b="1" kern="1200">
                          <a:solidFill>
                            <a:schemeClr val="lt1"/>
                          </a:solidFill>
                          <a:latin typeface="Franklin Gothic Book" panose="020B0503020102020204"/>
                        </a:defRPr>
                      </a:lvl3pPr>
                      <a:lvl4pPr marL="1371600" algn="l" defTabSz="914400" rtl="0" eaLnBrk="1" latinLnBrk="0" hangingPunct="1">
                        <a:defRPr sz="1800" b="1" kern="1200">
                          <a:solidFill>
                            <a:schemeClr val="lt1"/>
                          </a:solidFill>
                          <a:latin typeface="Franklin Gothic Book" panose="020B0503020102020204"/>
                        </a:defRPr>
                      </a:lvl4pPr>
                      <a:lvl5pPr marL="1828800" algn="l" defTabSz="914400" rtl="0" eaLnBrk="1" latinLnBrk="0" hangingPunct="1">
                        <a:defRPr sz="1800" b="1" kern="1200">
                          <a:solidFill>
                            <a:schemeClr val="lt1"/>
                          </a:solidFill>
                          <a:latin typeface="Franklin Gothic Book" panose="020B0503020102020204"/>
                        </a:defRPr>
                      </a:lvl5pPr>
                      <a:lvl6pPr marL="2286000" algn="l" defTabSz="914400" rtl="0" eaLnBrk="1" latinLnBrk="0" hangingPunct="1">
                        <a:defRPr sz="1800" b="1" kern="1200">
                          <a:solidFill>
                            <a:schemeClr val="lt1"/>
                          </a:solidFill>
                          <a:latin typeface="Franklin Gothic Book" panose="020B0503020102020204"/>
                        </a:defRPr>
                      </a:lvl6pPr>
                      <a:lvl7pPr marL="2743200" algn="l" defTabSz="914400" rtl="0" eaLnBrk="1" latinLnBrk="0" hangingPunct="1">
                        <a:defRPr sz="1800" b="1" kern="1200">
                          <a:solidFill>
                            <a:schemeClr val="lt1"/>
                          </a:solidFill>
                          <a:latin typeface="Franklin Gothic Book" panose="020B0503020102020204"/>
                        </a:defRPr>
                      </a:lvl7pPr>
                      <a:lvl8pPr marL="3200400" algn="l" defTabSz="914400" rtl="0" eaLnBrk="1" latinLnBrk="0" hangingPunct="1">
                        <a:defRPr sz="1800" b="1" kern="1200">
                          <a:solidFill>
                            <a:schemeClr val="lt1"/>
                          </a:solidFill>
                          <a:latin typeface="Franklin Gothic Book" panose="020B0503020102020204"/>
                        </a:defRPr>
                      </a:lvl8pPr>
                      <a:lvl9pPr marL="3657600" algn="l" defTabSz="914400" rtl="0" eaLnBrk="1" latinLnBrk="0" hangingPunct="1">
                        <a:defRPr sz="1800" b="1" kern="1200">
                          <a:solidFill>
                            <a:schemeClr val="lt1"/>
                          </a:solidFill>
                          <a:latin typeface="Franklin Gothic Book" panose="020B0503020102020204"/>
                        </a:defRPr>
                      </a:lvl9pPr>
                    </a:lstStyle>
                    <a:p>
                      <a:pPr algn="ctr">
                        <a:lnSpc>
                          <a:spcPct val="70000"/>
                        </a:lnSpc>
                      </a:pPr>
                      <a:r>
                        <a:rPr lang="en-US" sz="1400" b="1" dirty="0">
                          <a:solidFill>
                            <a:schemeClr val="tx1"/>
                          </a:solidFill>
                          <a:latin typeface="Calibri" panose="020F0502020204030204" pitchFamily="34" charset="0"/>
                          <a:cs typeface="Calibri" panose="020F0502020204030204" pitchFamily="34" charset="0"/>
                        </a:rPr>
                        <a:t>Phase Ib</a:t>
                      </a:r>
                    </a:p>
                    <a:p>
                      <a:pPr algn="ctr">
                        <a:lnSpc>
                          <a:spcPct val="70000"/>
                        </a:lnSpc>
                      </a:pPr>
                      <a:r>
                        <a:rPr lang="en-US" sz="1400" b="1" dirty="0">
                          <a:solidFill>
                            <a:schemeClr val="tx1"/>
                          </a:solidFill>
                          <a:latin typeface="Calibri" panose="020F0502020204030204" pitchFamily="34" charset="0"/>
                          <a:cs typeface="Calibri" panose="020F0502020204030204" pitchFamily="34" charset="0"/>
                        </a:rPr>
                        <a:t>(n = 29)</a:t>
                      </a:r>
                    </a:p>
                  </a:txBody>
                  <a:tcPr marL="45720" marR="45720">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Franklin Gothic Book" panose="020B0503020102020204"/>
                        </a:defRPr>
                      </a:lvl1pPr>
                      <a:lvl2pPr marL="457200" algn="l" defTabSz="914400" rtl="0" eaLnBrk="1" latinLnBrk="0" hangingPunct="1">
                        <a:defRPr sz="1800" b="1" kern="1200">
                          <a:solidFill>
                            <a:schemeClr val="lt1"/>
                          </a:solidFill>
                          <a:latin typeface="Franklin Gothic Book" panose="020B0503020102020204"/>
                        </a:defRPr>
                      </a:lvl2pPr>
                      <a:lvl3pPr marL="914400" algn="l" defTabSz="914400" rtl="0" eaLnBrk="1" latinLnBrk="0" hangingPunct="1">
                        <a:defRPr sz="1800" b="1" kern="1200">
                          <a:solidFill>
                            <a:schemeClr val="lt1"/>
                          </a:solidFill>
                          <a:latin typeface="Franklin Gothic Book" panose="020B0503020102020204"/>
                        </a:defRPr>
                      </a:lvl3pPr>
                      <a:lvl4pPr marL="1371600" algn="l" defTabSz="914400" rtl="0" eaLnBrk="1" latinLnBrk="0" hangingPunct="1">
                        <a:defRPr sz="1800" b="1" kern="1200">
                          <a:solidFill>
                            <a:schemeClr val="lt1"/>
                          </a:solidFill>
                          <a:latin typeface="Franklin Gothic Book" panose="020B0503020102020204"/>
                        </a:defRPr>
                      </a:lvl4pPr>
                      <a:lvl5pPr marL="1828800" algn="l" defTabSz="914400" rtl="0" eaLnBrk="1" latinLnBrk="0" hangingPunct="1">
                        <a:defRPr sz="1800" b="1" kern="1200">
                          <a:solidFill>
                            <a:schemeClr val="lt1"/>
                          </a:solidFill>
                          <a:latin typeface="Franklin Gothic Book" panose="020B0503020102020204"/>
                        </a:defRPr>
                      </a:lvl5pPr>
                      <a:lvl6pPr marL="2286000" algn="l" defTabSz="914400" rtl="0" eaLnBrk="1" latinLnBrk="0" hangingPunct="1">
                        <a:defRPr sz="1800" b="1" kern="1200">
                          <a:solidFill>
                            <a:schemeClr val="lt1"/>
                          </a:solidFill>
                          <a:latin typeface="Franklin Gothic Book" panose="020B0503020102020204"/>
                        </a:defRPr>
                      </a:lvl6pPr>
                      <a:lvl7pPr marL="2743200" algn="l" defTabSz="914400" rtl="0" eaLnBrk="1" latinLnBrk="0" hangingPunct="1">
                        <a:defRPr sz="1800" b="1" kern="1200">
                          <a:solidFill>
                            <a:schemeClr val="lt1"/>
                          </a:solidFill>
                          <a:latin typeface="Franklin Gothic Book" panose="020B0503020102020204"/>
                        </a:defRPr>
                      </a:lvl7pPr>
                      <a:lvl8pPr marL="3200400" algn="l" defTabSz="914400" rtl="0" eaLnBrk="1" latinLnBrk="0" hangingPunct="1">
                        <a:defRPr sz="1800" b="1" kern="1200">
                          <a:solidFill>
                            <a:schemeClr val="lt1"/>
                          </a:solidFill>
                          <a:latin typeface="Franklin Gothic Book" panose="020B0503020102020204"/>
                        </a:defRPr>
                      </a:lvl8pPr>
                      <a:lvl9pPr marL="3657600" algn="l" defTabSz="914400" rtl="0" eaLnBrk="1" latinLnBrk="0" hangingPunct="1">
                        <a:defRPr sz="1800" b="1" kern="1200">
                          <a:solidFill>
                            <a:schemeClr val="lt1"/>
                          </a:solidFill>
                          <a:latin typeface="Franklin Gothic Book" panose="020B0503020102020204"/>
                        </a:defRPr>
                      </a:lvl9pPr>
                    </a:lstStyle>
                    <a:p>
                      <a:pPr algn="ctr">
                        <a:lnSpc>
                          <a:spcPct val="70000"/>
                        </a:lnSpc>
                      </a:pPr>
                      <a:r>
                        <a:rPr lang="en-US" sz="1400" b="1" dirty="0">
                          <a:solidFill>
                            <a:schemeClr val="tx1"/>
                          </a:solidFill>
                          <a:latin typeface="Calibri" panose="020F0502020204030204" pitchFamily="34" charset="0"/>
                          <a:cs typeface="Calibri" panose="020F0502020204030204" pitchFamily="34" charset="0"/>
                        </a:rPr>
                        <a:t>Phase II</a:t>
                      </a:r>
                    </a:p>
                    <a:p>
                      <a:pPr algn="ctr">
                        <a:lnSpc>
                          <a:spcPct val="70000"/>
                        </a:lnSpc>
                      </a:pPr>
                      <a:r>
                        <a:rPr lang="en-US" sz="1400" b="1" dirty="0">
                          <a:solidFill>
                            <a:schemeClr val="tx1"/>
                          </a:solidFill>
                          <a:latin typeface="Calibri" panose="020F0502020204030204" pitchFamily="34" charset="0"/>
                          <a:cs typeface="Calibri" panose="020F0502020204030204" pitchFamily="34" charset="0"/>
                        </a:rPr>
                        <a:t>(n = 68)</a:t>
                      </a:r>
                    </a:p>
                  </a:txBody>
                  <a:tcPr marL="45720" marR="45720">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Franklin Gothic Book" panose="020B0503020102020204"/>
                        </a:defRPr>
                      </a:lvl1pPr>
                      <a:lvl2pPr marL="457200" algn="l" defTabSz="914400" rtl="0" eaLnBrk="1" latinLnBrk="0" hangingPunct="1">
                        <a:defRPr sz="1800" b="1" kern="1200">
                          <a:solidFill>
                            <a:schemeClr val="lt1"/>
                          </a:solidFill>
                          <a:latin typeface="Franklin Gothic Book" panose="020B0503020102020204"/>
                        </a:defRPr>
                      </a:lvl2pPr>
                      <a:lvl3pPr marL="914400" algn="l" defTabSz="914400" rtl="0" eaLnBrk="1" latinLnBrk="0" hangingPunct="1">
                        <a:defRPr sz="1800" b="1" kern="1200">
                          <a:solidFill>
                            <a:schemeClr val="lt1"/>
                          </a:solidFill>
                          <a:latin typeface="Franklin Gothic Book" panose="020B0503020102020204"/>
                        </a:defRPr>
                      </a:lvl3pPr>
                      <a:lvl4pPr marL="1371600" algn="l" defTabSz="914400" rtl="0" eaLnBrk="1" latinLnBrk="0" hangingPunct="1">
                        <a:defRPr sz="1800" b="1" kern="1200">
                          <a:solidFill>
                            <a:schemeClr val="lt1"/>
                          </a:solidFill>
                          <a:latin typeface="Franklin Gothic Book" panose="020B0503020102020204"/>
                        </a:defRPr>
                      </a:lvl4pPr>
                      <a:lvl5pPr marL="1828800" algn="l" defTabSz="914400" rtl="0" eaLnBrk="1" latinLnBrk="0" hangingPunct="1">
                        <a:defRPr sz="1800" b="1" kern="1200">
                          <a:solidFill>
                            <a:schemeClr val="lt1"/>
                          </a:solidFill>
                          <a:latin typeface="Franklin Gothic Book" panose="020B0503020102020204"/>
                        </a:defRPr>
                      </a:lvl5pPr>
                      <a:lvl6pPr marL="2286000" algn="l" defTabSz="914400" rtl="0" eaLnBrk="1" latinLnBrk="0" hangingPunct="1">
                        <a:defRPr sz="1800" b="1" kern="1200">
                          <a:solidFill>
                            <a:schemeClr val="lt1"/>
                          </a:solidFill>
                          <a:latin typeface="Franklin Gothic Book" panose="020B0503020102020204"/>
                        </a:defRPr>
                      </a:lvl6pPr>
                      <a:lvl7pPr marL="2743200" algn="l" defTabSz="914400" rtl="0" eaLnBrk="1" latinLnBrk="0" hangingPunct="1">
                        <a:defRPr sz="1800" b="1" kern="1200">
                          <a:solidFill>
                            <a:schemeClr val="lt1"/>
                          </a:solidFill>
                          <a:latin typeface="Franklin Gothic Book" panose="020B0503020102020204"/>
                        </a:defRPr>
                      </a:lvl7pPr>
                      <a:lvl8pPr marL="3200400" algn="l" defTabSz="914400" rtl="0" eaLnBrk="1" latinLnBrk="0" hangingPunct="1">
                        <a:defRPr sz="1800" b="1" kern="1200">
                          <a:solidFill>
                            <a:schemeClr val="lt1"/>
                          </a:solidFill>
                          <a:latin typeface="Franklin Gothic Book" panose="020B0503020102020204"/>
                        </a:defRPr>
                      </a:lvl8pPr>
                      <a:lvl9pPr marL="3657600" algn="l" defTabSz="914400" rtl="0" eaLnBrk="1" latinLnBrk="0" hangingPunct="1">
                        <a:defRPr sz="1800" b="1" kern="1200">
                          <a:solidFill>
                            <a:schemeClr val="lt1"/>
                          </a:solidFill>
                          <a:latin typeface="Franklin Gothic Book" panose="020B0503020102020204"/>
                        </a:defRPr>
                      </a:lvl9pPr>
                    </a:lstStyle>
                    <a:p>
                      <a:pPr algn="ctr">
                        <a:lnSpc>
                          <a:spcPct val="70000"/>
                        </a:lnSpc>
                      </a:pPr>
                      <a:r>
                        <a:rPr lang="en-US" sz="1400" b="1" dirty="0">
                          <a:solidFill>
                            <a:schemeClr val="tx1"/>
                          </a:solidFill>
                          <a:latin typeface="Calibri" panose="020F0502020204030204" pitchFamily="34" charset="0"/>
                          <a:cs typeface="Calibri" panose="020F0502020204030204" pitchFamily="34" charset="0"/>
                        </a:rPr>
                        <a:t>Total</a:t>
                      </a:r>
                    </a:p>
                    <a:p>
                      <a:pPr algn="ctr">
                        <a:lnSpc>
                          <a:spcPct val="70000"/>
                        </a:lnSpc>
                      </a:pPr>
                      <a:r>
                        <a:rPr lang="en-US" sz="1400" b="1" dirty="0">
                          <a:solidFill>
                            <a:schemeClr val="tx1"/>
                          </a:solidFill>
                          <a:latin typeface="Calibri" panose="020F0502020204030204" pitchFamily="34" charset="0"/>
                          <a:cs typeface="Calibri" panose="020F0502020204030204" pitchFamily="34" charset="0"/>
                        </a:rPr>
                        <a:t>(N = 97)</a:t>
                      </a:r>
                    </a:p>
                  </a:txBody>
                  <a:tcPr marL="45720" marR="45720">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049926723"/>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l">
                        <a:lnSpc>
                          <a:spcPct val="70000"/>
                        </a:lnSpc>
                      </a:pPr>
                      <a:r>
                        <a:rPr lang="en-US" sz="1400" dirty="0">
                          <a:solidFill>
                            <a:schemeClr val="bg1"/>
                          </a:solidFill>
                          <a:latin typeface="Calibri" panose="020F0502020204030204" pitchFamily="34" charset="0"/>
                          <a:cs typeface="Calibri" panose="020F0502020204030204" pitchFamily="34" charset="0"/>
                        </a:rPr>
                        <a:t>Median age, yr (range)</a:t>
                      </a:r>
                    </a:p>
                  </a:txBody>
                  <a:tcPr marL="45720" marR="45720" anchor="ctr">
                    <a:lnL w="9525" cap="flat" cmpd="sng" algn="ctr">
                      <a:noFill/>
                      <a:prstDash val="solid"/>
                    </a:lnL>
                    <a:lnR w="6350" cap="flat" cmpd="sng" algn="ctr">
                      <a:noFill/>
                      <a:prstDash val="solid"/>
                      <a:round/>
                      <a:headEnd type="none" w="med" len="med"/>
                      <a:tailEnd type="none" w="med" len="med"/>
                    </a:lnR>
                    <a:lnT w="9525" cap="flat" cmpd="sng" algn="ctr">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60 (57-67)</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62 (55-70)</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61 (56-68)</a:t>
                      </a:r>
                    </a:p>
                  </a:txBody>
                  <a:tcPr marL="45720" marR="45720" anchor="ctr">
                    <a:lnL w="6350" cap="flat" cmpd="sng" algn="ctr">
                      <a:noFill/>
                      <a:prstDash val="solid"/>
                      <a:round/>
                      <a:headEnd type="none" w="med" len="med"/>
                      <a:tailEnd type="none" w="med" len="med"/>
                    </a:lnL>
                    <a:lnR w="9525" cap="flat" cmpd="sng" algn="ctr">
                      <a:noFill/>
                      <a:prstDash val="solid"/>
                    </a:lnR>
                    <a:lnT w="9525" cap="flat" cmpd="sng" algn="ctr">
                      <a:noFill/>
                      <a:prstDash val="soli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06765042"/>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11113" algn="l" defTabSz="457200" rtl="0" eaLnBrk="1" fontAlgn="auto" latinLnBrk="0" hangingPunct="1">
                        <a:lnSpc>
                          <a:spcPct val="70000"/>
                        </a:lnSpc>
                        <a:spcBef>
                          <a:spcPts val="0"/>
                        </a:spcBef>
                        <a:spcAft>
                          <a:spcPts val="0"/>
                        </a:spcAft>
                        <a:buClrTx/>
                        <a:buSzTx/>
                        <a:buFontTx/>
                        <a:buNone/>
                        <a:tabLst/>
                        <a:defRPr/>
                      </a:pPr>
                      <a:r>
                        <a:rPr lang="en-US" sz="1400" kern="1200" dirty="0">
                          <a:solidFill>
                            <a:schemeClr val="bg1"/>
                          </a:solidFill>
                          <a:latin typeface="Calibri" panose="020F0502020204030204" pitchFamily="34" charset="0"/>
                          <a:cs typeface="Calibri" panose="020F0502020204030204" pitchFamily="34" charset="0"/>
                        </a:rPr>
                        <a:t>Extramedullary plasmacytomas</a:t>
                      </a:r>
                      <a:r>
                        <a:rPr lang="en-US" sz="1400" kern="1200" dirty="0">
                          <a:solidFill>
                            <a:schemeClr val="bg1"/>
                          </a:solidFill>
                          <a:latin typeface="Calibri" panose="020F0502020204030204" pitchFamily="34" charset="0"/>
                          <a:cs typeface="Calibri" panose="020F0502020204030204" pitchFamily="34" charset="0"/>
                          <a:sym typeface="Symbol" pitchFamily="2" charset="2"/>
                        </a:rPr>
                        <a:t>, n (%)</a:t>
                      </a:r>
                      <a:endParaRPr lang="en-US" sz="1400" kern="1200" dirty="0">
                        <a:solidFill>
                          <a:schemeClr val="bg1"/>
                        </a:solidFill>
                        <a:latin typeface="Calibri" panose="020F0502020204030204" pitchFamily="34" charset="0"/>
                        <a:ea typeface="+mn-ea"/>
                        <a:cs typeface="Calibri" panose="020F0502020204030204" pitchFamily="34" charset="0"/>
                      </a:endParaRP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4 (14)</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9 (13)</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13 (13)</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85599033"/>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9525" algn="l" defTabSz="4572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BM plasma cells </a:t>
                      </a:r>
                      <a:r>
                        <a:rPr lang="en-US" sz="1400" kern="1200" dirty="0">
                          <a:solidFill>
                            <a:schemeClr val="bg1"/>
                          </a:solidFill>
                          <a:effectLst/>
                          <a:latin typeface="Calibri" panose="020F0502020204030204" pitchFamily="34" charset="0"/>
                          <a:cs typeface="Calibri" panose="020F0502020204030204" pitchFamily="34" charset="0"/>
                          <a:sym typeface="Symbol" pitchFamily="2" charset="2"/>
                        </a:rPr>
                        <a:t>60%, n (%)</a:t>
                      </a:r>
                      <a:endParaRPr lang="en-US" sz="1400" dirty="0">
                        <a:solidFill>
                          <a:schemeClr val="bg1"/>
                        </a:solidFill>
                        <a:latin typeface="Calibri" panose="020F0502020204030204" pitchFamily="34" charset="0"/>
                        <a:cs typeface="Calibri" panose="020F0502020204030204" pitchFamily="34" charset="0"/>
                      </a:endParaRP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7 (24)</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14 (21)</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21 (22)</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404905910"/>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9525" algn="l" defTabSz="4572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High-risk cytogenetics, n (%)</a:t>
                      </a: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baseline="0" dirty="0">
                          <a:solidFill>
                            <a:schemeClr val="bg1"/>
                          </a:solidFill>
                          <a:latin typeface="Calibri" panose="020F0502020204030204" pitchFamily="34" charset="0"/>
                          <a:cs typeface="Calibri" panose="020F0502020204030204" pitchFamily="34" charset="0"/>
                        </a:rPr>
                        <a:t>7 (24)</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baseline="0" dirty="0">
                          <a:solidFill>
                            <a:schemeClr val="bg1"/>
                          </a:solidFill>
                          <a:latin typeface="Calibri" panose="020F0502020204030204" pitchFamily="34" charset="0"/>
                          <a:cs typeface="Calibri" panose="020F0502020204030204" pitchFamily="34" charset="0"/>
                        </a:rPr>
                        <a:t>16 (24)</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23 (24)</a:t>
                      </a:r>
                      <a:endParaRPr lang="en-US" sz="1400" baseline="30000" dirty="0">
                        <a:solidFill>
                          <a:schemeClr val="bg1"/>
                        </a:solidFill>
                        <a:latin typeface="Calibri" panose="020F0502020204030204" pitchFamily="34" charset="0"/>
                        <a:cs typeface="Calibri" panose="020F0502020204030204" pitchFamily="34" charset="0"/>
                      </a:endParaRP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81396504"/>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231775" algn="l" defTabSz="4572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del(17p)</a:t>
                      </a: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4 (14)</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15 (22)</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19 (20)</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88039926"/>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231775" algn="l" defTabSz="4572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t(14;16)</a:t>
                      </a: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2 (7)</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0</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2 (2)</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89627475"/>
                  </a:ext>
                </a:extLst>
              </a:tr>
              <a:tr h="235163">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231775" algn="l" defTabSz="4572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t(4;14)</a:t>
                      </a: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1 (3)</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2 (3)</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3 (3)</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604993445"/>
                  </a:ext>
                </a:extLst>
              </a:tr>
              <a:tr h="154883">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9525" algn="l" defTabSz="457200" rtl="0" eaLnBrk="1" fontAlgn="auto" latinLnBrk="0" hangingPunct="1">
                        <a:lnSpc>
                          <a:spcPct val="70000"/>
                        </a:lnSpc>
                        <a:spcBef>
                          <a:spcPts val="0"/>
                        </a:spcBef>
                        <a:spcAft>
                          <a:spcPts val="0"/>
                        </a:spcAft>
                        <a:buClrTx/>
                        <a:buSzTx/>
                        <a:buFontTx/>
                        <a:buNone/>
                        <a:tabLst/>
                        <a:defRPr/>
                      </a:pPr>
                      <a:r>
                        <a:rPr lang="en-US" sz="1400" kern="1200" dirty="0">
                          <a:solidFill>
                            <a:schemeClr val="bg1"/>
                          </a:solidFill>
                          <a:effectLst/>
                          <a:latin typeface="Calibri" panose="020F0502020204030204" pitchFamily="34" charset="0"/>
                          <a:cs typeface="Calibri" panose="020F0502020204030204" pitchFamily="34" charset="0"/>
                        </a:rPr>
                        <a:t>Tumor BCMA expression </a:t>
                      </a:r>
                      <a:r>
                        <a:rPr lang="en-US" sz="1400" kern="1200" dirty="0">
                          <a:solidFill>
                            <a:schemeClr val="bg1"/>
                          </a:solidFill>
                          <a:effectLst/>
                          <a:latin typeface="Calibri" panose="020F0502020204030204" pitchFamily="34" charset="0"/>
                          <a:cs typeface="Calibri" panose="020F0502020204030204" pitchFamily="34" charset="0"/>
                          <a:sym typeface="Symbol" pitchFamily="2" charset="2"/>
                        </a:rPr>
                        <a:t>50%, </a:t>
                      </a:r>
                      <a:br>
                        <a:rPr lang="en-US" sz="1400" kern="1200" dirty="0">
                          <a:solidFill>
                            <a:schemeClr val="bg1"/>
                          </a:solidFill>
                          <a:effectLst/>
                          <a:latin typeface="Calibri" panose="020F0502020204030204" pitchFamily="34" charset="0"/>
                          <a:cs typeface="Calibri" panose="020F0502020204030204" pitchFamily="34" charset="0"/>
                          <a:sym typeface="Symbol" pitchFamily="2" charset="2"/>
                        </a:rPr>
                      </a:br>
                      <a:r>
                        <a:rPr lang="en-US" sz="1400" kern="1200" dirty="0">
                          <a:solidFill>
                            <a:schemeClr val="bg1"/>
                          </a:solidFill>
                          <a:effectLst/>
                          <a:latin typeface="Calibri" panose="020F0502020204030204" pitchFamily="34" charset="0"/>
                          <a:cs typeface="Calibri" panose="020F0502020204030204" pitchFamily="34" charset="0"/>
                          <a:sym typeface="Symbol" pitchFamily="2" charset="2"/>
                        </a:rPr>
                        <a:t>n/N (%)</a:t>
                      </a:r>
                      <a:endParaRPr lang="en-US" sz="1400" kern="1200" dirty="0">
                        <a:solidFill>
                          <a:schemeClr val="bg1"/>
                        </a:solidFill>
                        <a:effectLst/>
                        <a:latin typeface="Calibri" panose="020F0502020204030204" pitchFamily="34" charset="0"/>
                        <a:ea typeface="+mn-ea"/>
                        <a:cs typeface="Calibri" panose="020F0502020204030204" pitchFamily="34" charset="0"/>
                      </a:endParaRP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18/20 (90)</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39/42 (93)</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57/62 (92)</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24147962"/>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9525" algn="l" defTabSz="457200" rtl="0" eaLnBrk="1" fontAlgn="auto" latinLnBrk="0" hangingPunct="1">
                        <a:lnSpc>
                          <a:spcPct val="70000"/>
                        </a:lnSpc>
                        <a:spcBef>
                          <a:spcPts val="0"/>
                        </a:spcBef>
                        <a:spcAft>
                          <a:spcPts val="0"/>
                        </a:spcAft>
                        <a:buClrTx/>
                        <a:buSzTx/>
                        <a:buFontTx/>
                        <a:buNone/>
                        <a:tabLst/>
                        <a:defRPr/>
                      </a:pPr>
                      <a:r>
                        <a:rPr lang="en-US" sz="1400" kern="1200" dirty="0">
                          <a:solidFill>
                            <a:schemeClr val="bg1"/>
                          </a:solidFill>
                          <a:effectLst/>
                          <a:latin typeface="Calibri" panose="020F0502020204030204" pitchFamily="34" charset="0"/>
                          <a:cs typeface="Calibri" panose="020F0502020204030204" pitchFamily="34" charset="0"/>
                        </a:rPr>
                        <a:t>Median prior therapies, n </a:t>
                      </a:r>
                      <a:r>
                        <a:rPr lang="en-US" sz="1400" dirty="0">
                          <a:solidFill>
                            <a:schemeClr val="bg1"/>
                          </a:solidFill>
                          <a:latin typeface="Calibri" panose="020F0502020204030204" pitchFamily="34" charset="0"/>
                          <a:cs typeface="Calibri" panose="020F0502020204030204" pitchFamily="34" charset="0"/>
                        </a:rPr>
                        <a:t>(range)</a:t>
                      </a:r>
                      <a:endParaRPr lang="en-US" sz="1400" kern="1200" dirty="0">
                        <a:solidFill>
                          <a:schemeClr val="bg1"/>
                        </a:solidFill>
                        <a:effectLst/>
                        <a:latin typeface="Calibri" panose="020F0502020204030204" pitchFamily="34" charset="0"/>
                        <a:ea typeface="+mn-ea"/>
                        <a:cs typeface="Calibri" panose="020F0502020204030204" pitchFamily="34" charset="0"/>
                      </a:endParaRP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5 (4-8)</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6 (4-8)</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6 (4-8)</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149352043"/>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9525" algn="l" defTabSz="4572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Prior ASCT, n (%)</a:t>
                      </a: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26 (90)</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61 (90)</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87 (90)</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96008208"/>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9525" algn="l" defTabSz="4572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Triple-class refractory, n (%)</a:t>
                      </a: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25 (86)</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60 (88)</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b="1" dirty="0">
                          <a:solidFill>
                            <a:schemeClr val="bg1"/>
                          </a:solidFill>
                          <a:latin typeface="Calibri" panose="020F0502020204030204" pitchFamily="34" charset="0"/>
                          <a:cs typeface="Calibri" panose="020F0502020204030204" pitchFamily="34" charset="0"/>
                        </a:rPr>
                        <a:t>85 (88)</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37841676"/>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9525" algn="l" defTabSz="4572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Penta-refractory, n (%)</a:t>
                      </a: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9 (31)</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32 (47)</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lnSpc>
                          <a:spcPct val="70000"/>
                        </a:lnSpc>
                      </a:pPr>
                      <a:r>
                        <a:rPr lang="en-US" sz="1400" dirty="0">
                          <a:solidFill>
                            <a:schemeClr val="bg1"/>
                          </a:solidFill>
                          <a:latin typeface="Calibri" panose="020F0502020204030204" pitchFamily="34" charset="0"/>
                          <a:cs typeface="Calibri" panose="020F0502020204030204" pitchFamily="34" charset="0"/>
                        </a:rPr>
                        <a:t>41 (42)</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90854793"/>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9525" algn="l" defTabSz="4572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Refractory to last line of therapy, n (%)</a:t>
                      </a: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28 (97)</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68 (100)</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70000"/>
                        </a:lnSpc>
                        <a:spcBef>
                          <a:spcPts val="0"/>
                        </a:spcBef>
                        <a:spcAft>
                          <a:spcPts val="0"/>
                        </a:spcAft>
                        <a:buClrTx/>
                        <a:buSzTx/>
                        <a:buFontTx/>
                        <a:buNone/>
                        <a:tabLst/>
                        <a:defRPr/>
                      </a:pPr>
                      <a:r>
                        <a:rPr lang="en-US" sz="1400" b="1" dirty="0">
                          <a:solidFill>
                            <a:schemeClr val="bg1"/>
                          </a:solidFill>
                          <a:latin typeface="Calibri" panose="020F0502020204030204" pitchFamily="34" charset="0"/>
                          <a:cs typeface="Calibri" panose="020F0502020204030204" pitchFamily="34" charset="0"/>
                        </a:rPr>
                        <a:t>96 (99)</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41215176"/>
                  </a:ext>
                </a:extLst>
              </a:tr>
              <a:tr h="149500">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9525" algn="l" defTabSz="4572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Median yr since diagnosis (range)</a:t>
                      </a:r>
                    </a:p>
                  </a:txBody>
                  <a:tcPr marL="45720" marR="45720" anchor="ctr">
                    <a:lnL w="9525" cap="flat" cmpd="sng" algn="ctr">
                      <a:noFill/>
                      <a:prstDash val="soli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5.1 (3.5-7.8)</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6.7 (4.6-8.5)</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7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5.9 (4.4-8.4)</a:t>
                      </a:r>
                    </a:p>
                  </a:txBody>
                  <a:tcPr marL="45720" marR="45720" anchor="ctr">
                    <a:lnL w="6350" cap="flat" cmpd="sng" algn="ctr">
                      <a:noFill/>
                      <a:prstDash val="solid"/>
                      <a:round/>
                      <a:headEnd type="none" w="med" len="med"/>
                      <a:tailEnd type="none" w="med" len="med"/>
                    </a:lnL>
                    <a:lnR w="9525" cap="flat" cmpd="sng" algn="ctr">
                      <a:noFill/>
                      <a:prstDash val="solid"/>
                    </a:lnR>
                    <a:lnT w="6350" cap="flat" cmpd="sng" algn="ctr">
                      <a:noFill/>
                      <a:prstDash val="solid"/>
                      <a:round/>
                      <a:headEnd type="none" w="med" len="med"/>
                      <a:tailEnd type="none" w="med" len="me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61083065"/>
                  </a:ext>
                </a:extLst>
              </a:tr>
            </a:tbl>
          </a:graphicData>
        </a:graphic>
      </p:graphicFrame>
      <p:cxnSp>
        <p:nvCxnSpPr>
          <p:cNvPr id="26" name="Straight Arrow Connector 25">
            <a:extLst>
              <a:ext uri="{FF2B5EF4-FFF2-40B4-BE49-F238E27FC236}">
                <a16:creationId xmlns:a16="http://schemas.microsoft.com/office/drawing/2014/main" id="{DEF90BD7-1EB1-9113-EC9A-4F803BBD76B4}"/>
              </a:ext>
            </a:extLst>
          </p:cNvPr>
          <p:cNvCxnSpPr>
            <a:cxnSpLocks/>
            <a:stCxn id="29" idx="2"/>
            <a:endCxn id="33" idx="0"/>
          </p:cNvCxnSpPr>
          <p:nvPr/>
        </p:nvCxnSpPr>
        <p:spPr>
          <a:xfrm>
            <a:off x="2934954" y="3128055"/>
            <a:ext cx="3990" cy="2839089"/>
          </a:xfrm>
          <a:prstGeom prst="straightConnector1">
            <a:avLst/>
          </a:prstGeom>
          <a:noFill/>
          <a:ln w="28575" cap="flat" cmpd="sng" algn="ctr">
            <a:solidFill>
              <a:schemeClr val="bg1"/>
            </a:solidFill>
            <a:prstDash val="solid"/>
            <a:miter lim="800000"/>
            <a:tailEnd type="triangle"/>
          </a:ln>
          <a:effectLst/>
        </p:spPr>
      </p:cxnSp>
      <p:sp>
        <p:nvSpPr>
          <p:cNvPr id="27" name="Rectangle 26">
            <a:extLst>
              <a:ext uri="{FF2B5EF4-FFF2-40B4-BE49-F238E27FC236}">
                <a16:creationId xmlns:a16="http://schemas.microsoft.com/office/drawing/2014/main" id="{35C5959F-0FD3-2597-16ED-1121C2B261FF}"/>
              </a:ext>
            </a:extLst>
          </p:cNvPr>
          <p:cNvSpPr/>
          <p:nvPr/>
        </p:nvSpPr>
        <p:spPr>
          <a:xfrm>
            <a:off x="724367" y="4211278"/>
            <a:ext cx="4421142" cy="659214"/>
          </a:xfrm>
          <a:prstGeom prst="rect">
            <a:avLst/>
          </a:prstGeom>
          <a:solidFill>
            <a:schemeClr val="accent1"/>
          </a:solidFill>
          <a:ln w="12700" cap="flat" cmpd="sng" algn="ctr">
            <a:noFill/>
            <a:prstDash val="solid"/>
            <a:miter lim="800000"/>
          </a:ln>
          <a:effectLst/>
        </p:spPr>
        <p:txBody>
          <a:bodyPr lIns="60960" rIns="6096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1" i="0" u="sng"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Cilta-cel infusion (Day 1)</a:t>
            </a:r>
            <a:br>
              <a:rPr kumimoji="0" lang="en-US" sz="1400" b="1" i="0" u="sng"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Target dose 0.75 x 10</a:t>
            </a:r>
            <a:r>
              <a:rPr kumimoji="0" lang="en-US" sz="1400" b="0" i="0" u="none" strike="noStrike" kern="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6</a:t>
            </a: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 (range, 0.5-1.0 x 10</a:t>
            </a:r>
            <a:r>
              <a:rPr kumimoji="0" lang="en-US" sz="1400" b="0" i="0" u="none" strike="noStrike" kern="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6</a:t>
            </a: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 </a:t>
            </a:r>
            <a:b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CAR+ viable T-cells/kg</a:t>
            </a:r>
          </a:p>
        </p:txBody>
      </p:sp>
      <p:sp>
        <p:nvSpPr>
          <p:cNvPr id="28" name="Rectangle 27">
            <a:extLst>
              <a:ext uri="{FF2B5EF4-FFF2-40B4-BE49-F238E27FC236}">
                <a16:creationId xmlns:a16="http://schemas.microsoft.com/office/drawing/2014/main" id="{4FB63407-FB2A-2DBC-2418-DAE718FE12E4}"/>
              </a:ext>
            </a:extLst>
          </p:cNvPr>
          <p:cNvSpPr/>
          <p:nvPr/>
        </p:nvSpPr>
        <p:spPr>
          <a:xfrm>
            <a:off x="723901" y="3876246"/>
            <a:ext cx="4422106" cy="256908"/>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Cy (300 mg/m</a:t>
            </a:r>
            <a:r>
              <a:rPr kumimoji="0" lang="en-US" sz="1400" b="0" i="0" u="none" strike="noStrike" kern="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2</a:t>
            </a: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 + Flu (30 mg/m</a:t>
            </a:r>
            <a:r>
              <a:rPr kumimoji="0" lang="en-US" sz="1400" b="0" i="0" u="none" strike="noStrike" kern="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2</a:t>
            </a: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 Day -5 to -3</a:t>
            </a:r>
            <a:endParaRPr kumimoji="0" lang="en-US" sz="1400" b="0" i="0" u="none" strike="noStrike" kern="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29" name="Rectangle 28">
            <a:extLst>
              <a:ext uri="{FF2B5EF4-FFF2-40B4-BE49-F238E27FC236}">
                <a16:creationId xmlns:a16="http://schemas.microsoft.com/office/drawing/2014/main" id="{101F4902-3674-4FA7-4CFD-251D286AD456}"/>
              </a:ext>
            </a:extLst>
          </p:cNvPr>
          <p:cNvSpPr/>
          <p:nvPr/>
        </p:nvSpPr>
        <p:spPr>
          <a:xfrm>
            <a:off x="723901" y="2871147"/>
            <a:ext cx="4422106" cy="256908"/>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Screening (1 to ≤28 days)</a:t>
            </a:r>
          </a:p>
        </p:txBody>
      </p:sp>
      <p:sp>
        <p:nvSpPr>
          <p:cNvPr id="30" name="Rectangle 29">
            <a:extLst>
              <a:ext uri="{FF2B5EF4-FFF2-40B4-BE49-F238E27FC236}">
                <a16:creationId xmlns:a16="http://schemas.microsoft.com/office/drawing/2014/main" id="{9C8B01FD-19B7-66A0-450A-09CD2A8E2DA1}"/>
              </a:ext>
            </a:extLst>
          </p:cNvPr>
          <p:cNvSpPr/>
          <p:nvPr/>
        </p:nvSpPr>
        <p:spPr>
          <a:xfrm>
            <a:off x="723901" y="3206180"/>
            <a:ext cx="4422106" cy="256908"/>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Apheresis</a:t>
            </a:r>
          </a:p>
        </p:txBody>
      </p:sp>
      <p:sp>
        <p:nvSpPr>
          <p:cNvPr id="31" name="Rectangle 30">
            <a:extLst>
              <a:ext uri="{FF2B5EF4-FFF2-40B4-BE49-F238E27FC236}">
                <a16:creationId xmlns:a16="http://schemas.microsoft.com/office/drawing/2014/main" id="{5E80C657-4917-92AD-3EAB-DB9F34EB76CC}"/>
              </a:ext>
            </a:extLst>
          </p:cNvPr>
          <p:cNvSpPr/>
          <p:nvPr/>
        </p:nvSpPr>
        <p:spPr>
          <a:xfrm>
            <a:off x="718942" y="3541214"/>
            <a:ext cx="4422106" cy="256908"/>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Bridging therapy (as needed)</a:t>
            </a:r>
          </a:p>
        </p:txBody>
      </p:sp>
      <p:sp>
        <p:nvSpPr>
          <p:cNvPr id="32" name="Rectangle 31">
            <a:extLst>
              <a:ext uri="{FF2B5EF4-FFF2-40B4-BE49-F238E27FC236}">
                <a16:creationId xmlns:a16="http://schemas.microsoft.com/office/drawing/2014/main" id="{479FA1FE-F7F4-D030-5A70-94897D8F0D71}"/>
              </a:ext>
            </a:extLst>
          </p:cNvPr>
          <p:cNvSpPr/>
          <p:nvPr/>
        </p:nvSpPr>
        <p:spPr>
          <a:xfrm>
            <a:off x="722934" y="4944763"/>
            <a:ext cx="4422106" cy="412073"/>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Postinfusion assessments (Day 1-100)</a:t>
            </a:r>
          </a:p>
          <a:p>
            <a:pPr marL="0" marR="0" lvl="0" indent="0" algn="ctr" defTabSz="914400" eaLnBrk="1" fontAlgn="auto" latinLnBrk="0" hangingPunct="1">
              <a:lnSpc>
                <a:spcPct val="100000"/>
              </a:lnSpc>
              <a:spcBef>
                <a:spcPts val="0"/>
              </a:spcBef>
              <a:spcAft>
                <a:spcPts val="0"/>
              </a:spcAft>
              <a:buClrTx/>
              <a:buSzTx/>
              <a:buFontTx/>
              <a:buNone/>
              <a:tabLst/>
              <a:defRPr/>
            </a:pPr>
            <a:r>
              <a:rPr lang="en-US" sz="1400" b="0" kern="0" dirty="0">
                <a:solidFill>
                  <a:srgbClr val="FFFFFF"/>
                </a:solidFill>
                <a:latin typeface="Calibri" panose="020F0502020204030204" pitchFamily="34" charset="0"/>
                <a:cs typeface="Calibri" panose="020F0502020204030204" pitchFamily="34" charset="0"/>
              </a:rPr>
              <a:t>Safety, efficacy, PK, PD, biomarker</a:t>
            </a:r>
            <a:endPar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33" name="Rectangle 32">
            <a:extLst>
              <a:ext uri="{FF2B5EF4-FFF2-40B4-BE49-F238E27FC236}">
                <a16:creationId xmlns:a16="http://schemas.microsoft.com/office/drawing/2014/main" id="{72D0788C-BE5D-AC2F-D56E-DEAD7B650906}"/>
              </a:ext>
            </a:extLst>
          </p:cNvPr>
          <p:cNvSpPr/>
          <p:nvPr/>
        </p:nvSpPr>
        <p:spPr>
          <a:xfrm>
            <a:off x="727891" y="5967144"/>
            <a:ext cx="4422106" cy="226854"/>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Follow-up</a:t>
            </a:r>
          </a:p>
        </p:txBody>
      </p:sp>
      <p:sp>
        <p:nvSpPr>
          <p:cNvPr id="34" name="Rectangle 33">
            <a:extLst>
              <a:ext uri="{FF2B5EF4-FFF2-40B4-BE49-F238E27FC236}">
                <a16:creationId xmlns:a16="http://schemas.microsoft.com/office/drawing/2014/main" id="{9BB309F9-85D2-319C-0A86-D58CA13A2D46}"/>
              </a:ext>
            </a:extLst>
          </p:cNvPr>
          <p:cNvSpPr/>
          <p:nvPr/>
        </p:nvSpPr>
        <p:spPr>
          <a:xfrm>
            <a:off x="718942" y="5426579"/>
            <a:ext cx="4422106" cy="412073"/>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Posttreatment assessments (Day 101 to end of cohort)</a:t>
            </a:r>
          </a:p>
          <a:p>
            <a:pPr algn="ctr" eaLnBrk="1" fontAlgn="auto" hangingPunct="1">
              <a:spcBef>
                <a:spcPts val="0"/>
              </a:spcBef>
              <a:spcAft>
                <a:spcPts val="0"/>
              </a:spcAft>
              <a:defRPr/>
            </a:pPr>
            <a:r>
              <a:rPr lang="en-US" sz="1400" b="0" kern="0" dirty="0">
                <a:solidFill>
                  <a:srgbClr val="FFFFFF"/>
                </a:solidFill>
                <a:latin typeface="Calibri" panose="020F0502020204030204" pitchFamily="34" charset="0"/>
                <a:cs typeface="Calibri" panose="020F0502020204030204" pitchFamily="34" charset="0"/>
              </a:rPr>
              <a:t>Safety, efficacy, PK, PD, biomarker</a:t>
            </a:r>
            <a:endParaRPr kumimoji="0" lang="en-US" sz="14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35" name="TextBox 34">
            <a:extLst>
              <a:ext uri="{FF2B5EF4-FFF2-40B4-BE49-F238E27FC236}">
                <a16:creationId xmlns:a16="http://schemas.microsoft.com/office/drawing/2014/main" id="{6D61ED19-A07B-97EB-7BE3-CFD3197CBF91}"/>
              </a:ext>
            </a:extLst>
          </p:cNvPr>
          <p:cNvSpPr txBox="1"/>
          <p:nvPr/>
        </p:nvSpPr>
        <p:spPr>
          <a:xfrm>
            <a:off x="5174612" y="5496889"/>
            <a:ext cx="6474410" cy="830997"/>
          </a:xfrm>
          <a:prstGeom prst="rect">
            <a:avLst/>
          </a:prstGeom>
          <a:noFill/>
        </p:spPr>
        <p:txBody>
          <a:bodyPr wrap="square" rtlCol="0">
            <a:spAutoFit/>
          </a:bodyPr>
          <a:lstStyle/>
          <a:p>
            <a:pPr marL="177750" indent="-177750" eaLnBrk="1" fontAlgn="auto" hangingPunct="1">
              <a:spcBef>
                <a:spcPts val="0"/>
              </a:spcBef>
              <a:spcAft>
                <a:spcPts val="0"/>
              </a:spcAft>
              <a:buClr>
                <a:schemeClr val="bg1"/>
              </a:buClr>
              <a:buSzPct val="85000"/>
              <a:buFont typeface="Wingdings" pitchFamily="2" charset="2"/>
              <a:buChar char="§"/>
              <a:defRPr/>
            </a:pPr>
            <a:r>
              <a:rPr kumimoji="0" lang="en-US" sz="16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Primary endpoints: </a:t>
            </a:r>
            <a:r>
              <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safety and confirm RP2D (phase Ib); efficacy (phase II)</a:t>
            </a:r>
          </a:p>
          <a:p>
            <a:pPr marL="177750" marR="0" lvl="0" indent="-177750" defTabSz="914400" eaLnBrk="1" fontAlgn="auto" latinLnBrk="0" hangingPunct="1">
              <a:lnSpc>
                <a:spcPct val="100000"/>
              </a:lnSpc>
              <a:spcBef>
                <a:spcPts val="0"/>
              </a:spcBef>
              <a:spcAft>
                <a:spcPts val="0"/>
              </a:spcAft>
              <a:buClr>
                <a:schemeClr val="bg1"/>
              </a:buClr>
              <a:buSzPct val="85000"/>
              <a:buFont typeface="Wingdings" pitchFamily="2" charset="2"/>
              <a:buChar char="§"/>
              <a:tabLst/>
              <a:defRPr/>
            </a:pPr>
            <a:r>
              <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Median administered dose: 0.71 x 10</a:t>
            </a:r>
            <a:r>
              <a:rPr kumimoji="0" lang="en-US" sz="1600" b="0" i="0" u="none" strike="noStrike" kern="0" cap="none" spc="0" normalizeH="0" baseline="30000" noProof="0" dirty="0">
                <a:ln>
                  <a:noFill/>
                </a:ln>
                <a:solidFill>
                  <a:schemeClr val="bg1"/>
                </a:solidFill>
                <a:effectLst/>
                <a:uLnTx/>
                <a:uFillTx/>
                <a:latin typeface="Calibri" panose="020F0502020204030204" pitchFamily="34" charset="0"/>
                <a:cs typeface="Calibri" panose="020F0502020204030204" pitchFamily="34" charset="0"/>
              </a:rPr>
              <a:t>6</a:t>
            </a:r>
            <a:r>
              <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(range, 0.51-0.95 x 10</a:t>
            </a:r>
            <a:r>
              <a:rPr kumimoji="0" lang="en-US" sz="1600" b="0" i="0" u="none" strike="noStrike" kern="0" cap="none" spc="0" normalizeH="0" baseline="30000" noProof="0" dirty="0">
                <a:ln>
                  <a:noFill/>
                </a:ln>
                <a:solidFill>
                  <a:schemeClr val="bg1"/>
                </a:solidFill>
                <a:effectLst/>
                <a:uLnTx/>
                <a:uFillTx/>
                <a:latin typeface="Calibri" panose="020F0502020204030204" pitchFamily="34" charset="0"/>
                <a:cs typeface="Calibri" panose="020F0502020204030204" pitchFamily="34" charset="0"/>
              </a:rPr>
              <a:t>6</a:t>
            </a:r>
            <a:r>
              <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)/kg </a:t>
            </a:r>
            <a:br>
              <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CAR+ viable T-cells/kg</a:t>
            </a:r>
          </a:p>
        </p:txBody>
      </p:sp>
      <p:sp>
        <p:nvSpPr>
          <p:cNvPr id="2" name="Title 1">
            <a:extLst>
              <a:ext uri="{FF2B5EF4-FFF2-40B4-BE49-F238E27FC236}">
                <a16:creationId xmlns:a16="http://schemas.microsoft.com/office/drawing/2014/main" id="{7E658DE6-6D4B-A72F-D741-63EBA25A7724}"/>
              </a:ext>
            </a:extLst>
          </p:cNvPr>
          <p:cNvSpPr>
            <a:spLocks noGrp="1"/>
          </p:cNvSpPr>
          <p:nvPr>
            <p:ph type="title"/>
          </p:nvPr>
        </p:nvSpPr>
        <p:spPr/>
        <p:txBody>
          <a:bodyPr/>
          <a:lstStyle/>
          <a:p>
            <a:r>
              <a:rPr lang="en-US" dirty="0"/>
              <a:t>CARTITUDE-1: Study Design and Patients</a:t>
            </a:r>
          </a:p>
        </p:txBody>
      </p:sp>
      <p:sp>
        <p:nvSpPr>
          <p:cNvPr id="6" name="Text Placeholder 3">
            <a:extLst>
              <a:ext uri="{FF2B5EF4-FFF2-40B4-BE49-F238E27FC236}">
                <a16:creationId xmlns:a16="http://schemas.microsoft.com/office/drawing/2014/main" id="{CA7C5C0B-0B42-AF4F-157C-AEA1CF367C00}"/>
              </a:ext>
            </a:extLst>
          </p:cNvPr>
          <p:cNvSpPr txBox="1">
            <a:spLocks/>
          </p:cNvSpPr>
          <p:nvPr/>
        </p:nvSpPr>
        <p:spPr>
          <a:xfrm>
            <a:off x="435101" y="6415693"/>
            <a:ext cx="8397398" cy="387988"/>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buNone/>
            </a:pPr>
            <a:r>
              <a:rPr lang="en-US" sz="1200" b="0" kern="0" dirty="0">
                <a:solidFill>
                  <a:schemeClr val="bg2"/>
                </a:solidFill>
                <a:latin typeface="+mn-lt"/>
              </a:rPr>
              <a:t>Martin. JCO</a:t>
            </a:r>
            <a:r>
              <a:rPr lang="en-US" sz="1200" b="0" i="1" kern="0" dirty="0">
                <a:solidFill>
                  <a:schemeClr val="bg2"/>
                </a:solidFill>
                <a:latin typeface="+mn-lt"/>
              </a:rPr>
              <a:t>. </a:t>
            </a:r>
            <a:r>
              <a:rPr lang="en-US" sz="1200" b="0" kern="0" dirty="0">
                <a:solidFill>
                  <a:schemeClr val="bg2"/>
                </a:solidFill>
                <a:latin typeface="+mn-lt"/>
              </a:rPr>
              <a:t>2023;41:1265</a:t>
            </a:r>
            <a:r>
              <a:rPr lang="en-US" sz="1200" b="0" kern="0" dirty="0">
                <a:solidFill>
                  <a:schemeClr val="bg2"/>
                </a:solidFill>
              </a:rPr>
              <a:t>. Usmani. ASCO 2022. Abstr 8028. Lin. EHA 2022. Abstr P961.</a:t>
            </a:r>
          </a:p>
        </p:txBody>
      </p:sp>
      <p:sp>
        <p:nvSpPr>
          <p:cNvPr id="9" name="TextBox 8">
            <a:extLst>
              <a:ext uri="{FF2B5EF4-FFF2-40B4-BE49-F238E27FC236}">
                <a16:creationId xmlns:a16="http://schemas.microsoft.com/office/drawing/2014/main" id="{26F5F20D-7722-B6B6-860C-0EE18A423E09}"/>
              </a:ext>
            </a:extLst>
          </p:cNvPr>
          <p:cNvSpPr txBox="1"/>
          <p:nvPr/>
        </p:nvSpPr>
        <p:spPr bwMode="auto">
          <a:xfrm>
            <a:off x="714593" y="1383304"/>
            <a:ext cx="429263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Phase Ib/II Study of cilta-cel in patients with R/R MM</a:t>
            </a:r>
            <a:endParaRPr lang="en-IN" b="0" dirty="0">
              <a:solidFill>
                <a:schemeClr val="bg1"/>
              </a:solidFill>
              <a:latin typeface="Calibri" panose="020F0502020204030204" pitchFamily="34" charset="0"/>
            </a:endParaRPr>
          </a:p>
        </p:txBody>
      </p:sp>
    </p:spTree>
    <p:extLst>
      <p:ext uri="{BB962C8B-B14F-4D97-AF65-F5344CB8AC3E}">
        <p14:creationId xmlns:p14="http://schemas.microsoft.com/office/powerpoint/2010/main" val="619599081"/>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2" name="Straight Connector 91">
            <a:extLst>
              <a:ext uri="{FF2B5EF4-FFF2-40B4-BE49-F238E27FC236}">
                <a16:creationId xmlns:a16="http://schemas.microsoft.com/office/drawing/2014/main" id="{7A5384EC-0CB7-1289-2A88-71BEB04A844F}"/>
              </a:ext>
            </a:extLst>
          </p:cNvPr>
          <p:cNvCxnSpPr>
            <a:cxnSpLocks/>
          </p:cNvCxnSpPr>
          <p:nvPr/>
        </p:nvCxnSpPr>
        <p:spPr bwMode="auto">
          <a:xfrm>
            <a:off x="6843031" y="1902594"/>
            <a:ext cx="0" cy="2637344"/>
          </a:xfrm>
          <a:prstGeom prst="line">
            <a:avLst/>
          </a:prstGeom>
          <a:noFill/>
          <a:ln w="28575" cap="flat" cmpd="sng" algn="ctr">
            <a:solidFill>
              <a:schemeClr val="tx2"/>
            </a:solidFill>
            <a:prstDash val="dash"/>
            <a:round/>
            <a:headEnd type="none" w="med" len="med"/>
            <a:tailEnd type="none" w="med" len="med"/>
          </a:ln>
          <a:effectLst/>
        </p:spPr>
      </p:cxnSp>
      <p:cxnSp>
        <p:nvCxnSpPr>
          <p:cNvPr id="119" name="Straight Connector 118">
            <a:extLst>
              <a:ext uri="{FF2B5EF4-FFF2-40B4-BE49-F238E27FC236}">
                <a16:creationId xmlns:a16="http://schemas.microsoft.com/office/drawing/2014/main" id="{3B8ADB30-9B7D-23D1-67E7-675987F9AA54}"/>
              </a:ext>
            </a:extLst>
          </p:cNvPr>
          <p:cNvCxnSpPr/>
          <p:nvPr/>
        </p:nvCxnSpPr>
        <p:spPr bwMode="auto">
          <a:xfrm>
            <a:off x="4626542" y="3230880"/>
            <a:ext cx="3421781" cy="0"/>
          </a:xfrm>
          <a:prstGeom prst="line">
            <a:avLst/>
          </a:prstGeom>
          <a:noFill/>
          <a:ln w="28575" cap="flat" cmpd="sng" algn="ctr">
            <a:solidFill>
              <a:schemeClr val="tx2"/>
            </a:solidFill>
            <a:prstDash val="dash"/>
            <a:round/>
            <a:headEnd type="none" w="med" len="med"/>
            <a:tailEnd type="none" w="med" len="med"/>
          </a:ln>
          <a:effectLst/>
        </p:spPr>
      </p:cxnSp>
      <p:cxnSp>
        <p:nvCxnSpPr>
          <p:cNvPr id="399" name="Straight Connector 398">
            <a:extLst>
              <a:ext uri="{FF2B5EF4-FFF2-40B4-BE49-F238E27FC236}">
                <a16:creationId xmlns:a16="http://schemas.microsoft.com/office/drawing/2014/main" id="{D2223482-46D0-D4B0-59F9-4A677D0071B1}"/>
              </a:ext>
            </a:extLst>
          </p:cNvPr>
          <p:cNvCxnSpPr>
            <a:cxnSpLocks/>
          </p:cNvCxnSpPr>
          <p:nvPr/>
        </p:nvCxnSpPr>
        <p:spPr bwMode="auto">
          <a:xfrm>
            <a:off x="10614891" y="1803517"/>
            <a:ext cx="0" cy="2707383"/>
          </a:xfrm>
          <a:prstGeom prst="line">
            <a:avLst/>
          </a:prstGeom>
          <a:noFill/>
          <a:ln w="28575" cap="flat" cmpd="sng" algn="ctr">
            <a:solidFill>
              <a:schemeClr val="tx2"/>
            </a:solidFill>
            <a:prstDash val="dash"/>
            <a:round/>
            <a:headEnd type="none" w="med" len="med"/>
            <a:tailEnd type="none" w="med" len="med"/>
          </a:ln>
          <a:effectLst/>
        </p:spPr>
      </p:cxnSp>
      <p:cxnSp>
        <p:nvCxnSpPr>
          <p:cNvPr id="402" name="Straight Connector 401">
            <a:extLst>
              <a:ext uri="{FF2B5EF4-FFF2-40B4-BE49-F238E27FC236}">
                <a16:creationId xmlns:a16="http://schemas.microsoft.com/office/drawing/2014/main" id="{2209F639-7EEA-F04C-BEDC-500659A02E3B}"/>
              </a:ext>
            </a:extLst>
          </p:cNvPr>
          <p:cNvCxnSpPr>
            <a:cxnSpLocks/>
          </p:cNvCxnSpPr>
          <p:nvPr/>
        </p:nvCxnSpPr>
        <p:spPr bwMode="auto">
          <a:xfrm>
            <a:off x="8703922" y="3181437"/>
            <a:ext cx="2998136" cy="0"/>
          </a:xfrm>
          <a:prstGeom prst="line">
            <a:avLst/>
          </a:prstGeom>
          <a:noFill/>
          <a:ln w="28575" cap="flat" cmpd="sng" algn="ctr">
            <a:solidFill>
              <a:schemeClr val="tx2"/>
            </a:solidFill>
            <a:prstDash val="dash"/>
            <a:round/>
            <a:headEnd type="none" w="med" len="med"/>
            <a:tailEnd type="none" w="med" len="med"/>
          </a:ln>
          <a:effectLst/>
        </p:spPr>
      </p:cxnSp>
      <p:sp>
        <p:nvSpPr>
          <p:cNvPr id="2" name="Title 1">
            <a:extLst>
              <a:ext uri="{FF2B5EF4-FFF2-40B4-BE49-F238E27FC236}">
                <a16:creationId xmlns:a16="http://schemas.microsoft.com/office/drawing/2014/main" id="{C21ED228-AA78-A74E-9D7E-42F660E2CCC6}"/>
              </a:ext>
            </a:extLst>
          </p:cNvPr>
          <p:cNvSpPr>
            <a:spLocks noGrp="1"/>
          </p:cNvSpPr>
          <p:nvPr>
            <p:ph type="title"/>
          </p:nvPr>
        </p:nvSpPr>
        <p:spPr>
          <a:xfrm>
            <a:off x="609758" y="238127"/>
            <a:ext cx="11227745" cy="1103313"/>
          </a:xfrm>
        </p:spPr>
        <p:txBody>
          <a:bodyPr/>
          <a:lstStyle/>
          <a:p>
            <a:r>
              <a:rPr lang="en-US" dirty="0"/>
              <a:t>CARTITUDE-1: 2 Yr Post Last Patient Efficacy Results</a:t>
            </a:r>
          </a:p>
        </p:txBody>
      </p:sp>
      <p:sp>
        <p:nvSpPr>
          <p:cNvPr id="9" name="Content Placeholder 8">
            <a:extLst>
              <a:ext uri="{FF2B5EF4-FFF2-40B4-BE49-F238E27FC236}">
                <a16:creationId xmlns:a16="http://schemas.microsoft.com/office/drawing/2014/main" id="{02DA450E-01FB-576E-1665-4E57F1404790}"/>
              </a:ext>
            </a:extLst>
          </p:cNvPr>
          <p:cNvSpPr>
            <a:spLocks noGrp="1"/>
          </p:cNvSpPr>
          <p:nvPr>
            <p:ph idx="1"/>
          </p:nvPr>
        </p:nvSpPr>
        <p:spPr>
          <a:xfrm>
            <a:off x="604675" y="5404353"/>
            <a:ext cx="10877529" cy="965567"/>
          </a:xfrm>
        </p:spPr>
        <p:txBody>
          <a:bodyPr/>
          <a:lstStyle/>
          <a:p>
            <a:pPr lvl="0">
              <a:spcAft>
                <a:spcPts val="0"/>
              </a:spcAft>
            </a:pPr>
            <a:r>
              <a:rPr lang="en-US" sz="1600" noProof="0" dirty="0"/>
              <a:t>Median DoR: NE (95% CI: 23.3 mo-NE)</a:t>
            </a:r>
          </a:p>
          <a:p>
            <a:pPr lvl="0">
              <a:spcAft>
                <a:spcPts val="0"/>
              </a:spcAft>
            </a:pPr>
            <a:r>
              <a:rPr lang="en-US" sz="1600" noProof="0" dirty="0"/>
              <a:t>Of 61 patients evaluable, 91.8% were MRD neg (10</a:t>
            </a:r>
            <a:r>
              <a:rPr lang="en-US" sz="1600" baseline="30000" noProof="0" dirty="0"/>
              <a:t>-5</a:t>
            </a:r>
            <a:r>
              <a:rPr lang="en-US" sz="1600" noProof="0" dirty="0"/>
              <a:t>)</a:t>
            </a:r>
            <a:endParaRPr lang="en-US" sz="1600" noProof="0" dirty="0">
              <a:sym typeface="Symbol" pitchFamily="2" charset="2"/>
            </a:endParaRPr>
          </a:p>
          <a:p>
            <a:pPr lvl="0">
              <a:spcAft>
                <a:spcPts val="0"/>
              </a:spcAft>
            </a:pPr>
            <a:r>
              <a:rPr lang="en-US" sz="1600" noProof="0" dirty="0">
                <a:sym typeface="Symbol" pitchFamily="2" charset="2"/>
              </a:rPr>
              <a:t>DoR, PFS, and/or OS were shorter in subgroups with HR cytogenetics, ISS III, and high burden</a:t>
            </a:r>
            <a:endParaRPr lang="en-US" sz="1600" noProof="0" dirty="0"/>
          </a:p>
          <a:p>
            <a:pPr>
              <a:spcAft>
                <a:spcPts val="0"/>
              </a:spcAft>
            </a:pPr>
            <a:endParaRPr lang="en-US" sz="1600" dirty="0"/>
          </a:p>
        </p:txBody>
      </p:sp>
      <p:sp>
        <p:nvSpPr>
          <p:cNvPr id="14" name="Title 7">
            <a:extLst>
              <a:ext uri="{FF2B5EF4-FFF2-40B4-BE49-F238E27FC236}">
                <a16:creationId xmlns:a16="http://schemas.microsoft.com/office/drawing/2014/main" id="{57780CD2-C4F0-A621-775F-18CE06D75AD4}"/>
              </a:ext>
            </a:extLst>
          </p:cNvPr>
          <p:cNvSpPr txBox="1">
            <a:spLocks/>
          </p:cNvSpPr>
          <p:nvPr/>
        </p:nvSpPr>
        <p:spPr>
          <a:xfrm>
            <a:off x="497840" y="441064"/>
            <a:ext cx="11427460" cy="1032136"/>
          </a:xfrm>
          <a:prstGeom prst="rect">
            <a:avLst/>
          </a:prstGeom>
        </p:spPr>
        <p:txBody>
          <a:bodyPr vert="horz" lIns="0" tIns="0" rIns="0" bIns="0" rtlCol="0" anchor="b">
            <a:noAutofit/>
          </a:bodyPr>
          <a:lstStyle>
            <a:lvl1pPr algn="l" defTabSz="914400" rtl="0" eaLnBrk="1" latinLnBrk="0" hangingPunct="1">
              <a:lnSpc>
                <a:spcPct val="90000"/>
              </a:lnSpc>
              <a:spcBef>
                <a:spcPct val="0"/>
              </a:spcBef>
              <a:buNone/>
              <a:defRPr sz="28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2800" b="0" i="0" u="none" strike="noStrike" kern="1200" cap="none" spc="0" normalizeH="0" baseline="0" noProof="0" dirty="0">
              <a:ln>
                <a:noFill/>
              </a:ln>
              <a:solidFill>
                <a:srgbClr val="404040"/>
              </a:solidFill>
              <a:effectLst/>
              <a:uLnTx/>
              <a:uFillTx/>
              <a:latin typeface="Franklin Gothic Medium" panose="020B0603020102020204"/>
              <a:ea typeface="+mj-ea"/>
              <a:cs typeface="+mj-cs"/>
            </a:endParaRPr>
          </a:p>
        </p:txBody>
      </p:sp>
      <p:sp>
        <p:nvSpPr>
          <p:cNvPr id="16" name="Text Placeholder 8">
            <a:extLst>
              <a:ext uri="{FF2B5EF4-FFF2-40B4-BE49-F238E27FC236}">
                <a16:creationId xmlns:a16="http://schemas.microsoft.com/office/drawing/2014/main" id="{410D7778-50ED-8907-8C4E-33F5E1ACB30C}"/>
              </a:ext>
            </a:extLst>
          </p:cNvPr>
          <p:cNvSpPr txBox="1">
            <a:spLocks/>
          </p:cNvSpPr>
          <p:nvPr/>
        </p:nvSpPr>
        <p:spPr>
          <a:xfrm>
            <a:off x="497840" y="6194322"/>
            <a:ext cx="6909435" cy="583549"/>
          </a:xfrm>
          <a:prstGeom prst="rect">
            <a:avLst/>
          </a:prstGeom>
        </p:spPr>
        <p:txBody>
          <a:bodyPr vert="horz" lIns="91440" tIns="45720" rIns="91440" bIns="45720" rtlCol="0" anchor="b">
            <a:normAutofit/>
          </a:bodyPr>
          <a:lstStyle>
            <a:lvl1pPr marL="320040" indent="-320040" algn="l" defTabSz="914400" rtl="0" eaLnBrk="1" latinLnBrk="0" hangingPunct="1">
              <a:lnSpc>
                <a:spcPct val="100000"/>
              </a:lnSpc>
              <a:spcBef>
                <a:spcPts val="0"/>
              </a:spcBef>
              <a:spcAft>
                <a:spcPts val="0"/>
              </a:spcAft>
              <a:buClr>
                <a:schemeClr val="accent6"/>
              </a:buClr>
              <a:buSzPct val="85000"/>
              <a:buFont typeface="Wingdings" pitchFamily="2" charset="2"/>
              <a:buNone/>
              <a:defRPr sz="1000" kern="1200">
                <a:solidFill>
                  <a:schemeClr val="tx1"/>
                </a:solidFill>
                <a:latin typeface="+mn-lt"/>
                <a:ea typeface="+mn-ea"/>
                <a:cs typeface="+mn-cs"/>
              </a:defRPr>
            </a:lvl1pPr>
            <a:lvl2pPr marL="685800" indent="-320040" algn="l" defTabSz="914400" rtl="0" eaLnBrk="1" latinLnBrk="0" hangingPunct="1">
              <a:lnSpc>
                <a:spcPct val="100000"/>
              </a:lnSpc>
              <a:spcBef>
                <a:spcPts val="0"/>
              </a:spcBef>
              <a:spcAft>
                <a:spcPts val="300"/>
              </a:spcAft>
              <a:buClr>
                <a:schemeClr val="accent6"/>
              </a:buClr>
              <a:buFont typeface="System Font Regular"/>
              <a:buNone/>
              <a:defRPr sz="1000" kern="1200">
                <a:solidFill>
                  <a:schemeClr val="tx1"/>
                </a:solidFill>
                <a:latin typeface="+mn-lt"/>
                <a:ea typeface="+mn-ea"/>
                <a:cs typeface="+mn-cs"/>
              </a:defRPr>
            </a:lvl2pPr>
            <a:lvl3pPr marL="1143000" indent="-320040" algn="l" defTabSz="914400" rtl="0" eaLnBrk="1" latinLnBrk="0" hangingPunct="1">
              <a:lnSpc>
                <a:spcPct val="100000"/>
              </a:lnSpc>
              <a:spcBef>
                <a:spcPts val="0"/>
              </a:spcBef>
              <a:spcAft>
                <a:spcPts val="300"/>
              </a:spcAft>
              <a:buClr>
                <a:schemeClr val="accent6"/>
              </a:buClr>
              <a:buFont typeface="Arial" panose="020B0604020202020204" pitchFamily="34" charset="0"/>
              <a:buNone/>
              <a:defRPr sz="1000" kern="1200">
                <a:solidFill>
                  <a:schemeClr val="tx1"/>
                </a:solidFill>
                <a:latin typeface="+mn-lt"/>
                <a:ea typeface="+mn-ea"/>
                <a:cs typeface="+mn-cs"/>
              </a:defRPr>
            </a:lvl3pPr>
            <a:lvl4pPr marL="1600200" indent="-320040" algn="l" defTabSz="914400" rtl="0" eaLnBrk="1" latinLnBrk="0" hangingPunct="1">
              <a:lnSpc>
                <a:spcPct val="100000"/>
              </a:lnSpc>
              <a:spcBef>
                <a:spcPts val="0"/>
              </a:spcBef>
              <a:spcAft>
                <a:spcPts val="300"/>
              </a:spcAft>
              <a:buClr>
                <a:schemeClr val="accent6"/>
              </a:buClr>
              <a:buFont typeface="Wingdings" pitchFamily="2" charset="2"/>
              <a:buNone/>
              <a:defRPr sz="1000" kern="1200">
                <a:solidFill>
                  <a:schemeClr val="tx1"/>
                </a:solidFill>
                <a:latin typeface="+mn-lt"/>
                <a:ea typeface="+mn-ea"/>
                <a:cs typeface="+mn-cs"/>
              </a:defRPr>
            </a:lvl4pPr>
            <a:lvl5pPr marL="2057400" indent="-320040" algn="l" defTabSz="914400" rtl="0" eaLnBrk="1" latinLnBrk="0" hangingPunct="1">
              <a:lnSpc>
                <a:spcPct val="100000"/>
              </a:lnSpc>
              <a:spcBef>
                <a:spcPts val="300"/>
              </a:spcBef>
              <a:buClr>
                <a:schemeClr val="accent6"/>
              </a:buClr>
              <a:buFont typeface="Monaco" pitchFamily="2" charset="77"/>
              <a:buNone/>
              <a:defRPr sz="1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20040" marR="0" lvl="0" indent="-320040" algn="l" defTabSz="914400" rtl="0" eaLnBrk="1" fontAlgn="auto" latinLnBrk="0" hangingPunct="1">
              <a:lnSpc>
                <a:spcPct val="100000"/>
              </a:lnSpc>
              <a:spcBef>
                <a:spcPts val="0"/>
              </a:spcBef>
              <a:spcAft>
                <a:spcPts val="0"/>
              </a:spcAft>
              <a:buClr>
                <a:srgbClr val="0191B6"/>
              </a:buClr>
              <a:buSzPct val="85000"/>
              <a:buFont typeface="Wingdings" pitchFamily="2" charset="2"/>
              <a:buNone/>
              <a:tabLst/>
              <a:defRPr/>
            </a:pPr>
            <a:endParaRPr kumimoji="0" lang="en-US" sz="1000" b="0" i="0" u="none" strike="noStrike" kern="1200" cap="none" spc="0" normalizeH="0" baseline="0" noProof="0" dirty="0">
              <a:ln>
                <a:noFill/>
              </a:ln>
              <a:solidFill>
                <a:srgbClr val="404040"/>
              </a:solidFill>
              <a:effectLst/>
              <a:uLnTx/>
              <a:uFillTx/>
              <a:latin typeface="Franklin Gothic Book" panose="020B0503020102020204"/>
              <a:ea typeface="+mn-ea"/>
              <a:cs typeface="+mn-cs"/>
            </a:endParaRPr>
          </a:p>
        </p:txBody>
      </p:sp>
      <p:sp>
        <p:nvSpPr>
          <p:cNvPr id="26" name="TextBox 25">
            <a:extLst>
              <a:ext uri="{FF2B5EF4-FFF2-40B4-BE49-F238E27FC236}">
                <a16:creationId xmlns:a16="http://schemas.microsoft.com/office/drawing/2014/main" id="{85400AEC-EE45-2B1F-550F-D65D3E20A57C}"/>
              </a:ext>
            </a:extLst>
          </p:cNvPr>
          <p:cNvSpPr txBox="1"/>
          <p:nvPr/>
        </p:nvSpPr>
        <p:spPr>
          <a:xfrm>
            <a:off x="1213530" y="1506360"/>
            <a:ext cx="2999157" cy="369332"/>
          </a:xfrm>
          <a:prstGeom prst="rect">
            <a:avLst/>
          </a:prstGeom>
          <a:noFill/>
          <a:ln>
            <a:noFill/>
          </a:ln>
        </p:spPr>
        <p:txBody>
          <a:bodyPr wrap="square" rtlCol="0">
            <a:spAutoFit/>
          </a:bodyPr>
          <a:lstStyle/>
          <a:p>
            <a:pPr algn="ctr"/>
            <a:r>
              <a:rPr lang="en-US" b="1" dirty="0">
                <a:solidFill>
                  <a:schemeClr val="bg1"/>
                </a:solidFill>
                <a:latin typeface="Calibri" panose="020F0502020204030204" pitchFamily="34" charset="0"/>
                <a:cs typeface="Calibri" panose="020F0502020204030204" pitchFamily="34" charset="0"/>
              </a:rPr>
              <a:t>ORR by IRC</a:t>
            </a:r>
          </a:p>
        </p:txBody>
      </p:sp>
      <p:sp>
        <p:nvSpPr>
          <p:cNvPr id="28" name="TextBox 27">
            <a:extLst>
              <a:ext uri="{FF2B5EF4-FFF2-40B4-BE49-F238E27FC236}">
                <a16:creationId xmlns:a16="http://schemas.microsoft.com/office/drawing/2014/main" id="{4D4BCC27-32FE-F34E-45B1-EC33A7D900B0}"/>
              </a:ext>
            </a:extLst>
          </p:cNvPr>
          <p:cNvSpPr txBox="1"/>
          <p:nvPr/>
        </p:nvSpPr>
        <p:spPr>
          <a:xfrm>
            <a:off x="4239731" y="1532336"/>
            <a:ext cx="3669030" cy="338554"/>
          </a:xfrm>
          <a:prstGeom prst="rect">
            <a:avLst/>
          </a:prstGeom>
          <a:noFill/>
          <a:ln>
            <a:noFill/>
          </a:ln>
        </p:spPr>
        <p:txBody>
          <a:bodyPr wrap="square" rtlCol="0">
            <a:spAutoFit/>
          </a:bodyPr>
          <a:lstStyle/>
          <a:p>
            <a:pPr lvl="0" algn="ctr">
              <a:defRPr/>
            </a:pPr>
            <a:r>
              <a:rPr lang="en-US" sz="1600" b="1" kern="0" dirty="0">
                <a:solidFill>
                  <a:schemeClr val="bg1"/>
                </a:solidFill>
                <a:latin typeface="Calibri" panose="020F0502020204030204" pitchFamily="34" charset="0"/>
                <a:cs typeface="Calibri" panose="020F0502020204030204" pitchFamily="34" charset="0"/>
              </a:rPr>
              <a:t>PFS by MRD and Response Status </a:t>
            </a:r>
          </a:p>
        </p:txBody>
      </p:sp>
      <p:sp>
        <p:nvSpPr>
          <p:cNvPr id="31" name="TextBox 30">
            <a:extLst>
              <a:ext uri="{FF2B5EF4-FFF2-40B4-BE49-F238E27FC236}">
                <a16:creationId xmlns:a16="http://schemas.microsoft.com/office/drawing/2014/main" id="{9C183CB1-AEBC-F489-ACC2-2C82C399D62F}"/>
              </a:ext>
            </a:extLst>
          </p:cNvPr>
          <p:cNvSpPr txBox="1"/>
          <p:nvPr/>
        </p:nvSpPr>
        <p:spPr>
          <a:xfrm>
            <a:off x="8169848" y="1511903"/>
            <a:ext cx="3608904" cy="338554"/>
          </a:xfrm>
          <a:prstGeom prst="rect">
            <a:avLst/>
          </a:prstGeom>
          <a:noFill/>
          <a:ln>
            <a:noFill/>
          </a:ln>
        </p:spPr>
        <p:txBody>
          <a:bodyPr wrap="square" rtlCol="0">
            <a:spAutoFit/>
          </a:bodyPr>
          <a:lstStyle/>
          <a:p>
            <a:pPr lvl="0" algn="ctr">
              <a:defRPr/>
            </a:pPr>
            <a:r>
              <a:rPr lang="en-US" sz="1600" b="1" kern="0" dirty="0">
                <a:solidFill>
                  <a:schemeClr val="bg1"/>
                </a:solidFill>
                <a:latin typeface="Calibri" panose="020F0502020204030204" pitchFamily="34" charset="0"/>
                <a:cs typeface="Calibri" panose="020F0502020204030204" pitchFamily="34" charset="0"/>
              </a:rPr>
              <a:t>OS By MRD Status</a:t>
            </a:r>
          </a:p>
        </p:txBody>
      </p:sp>
      <p:cxnSp>
        <p:nvCxnSpPr>
          <p:cNvPr id="7" name="Straight Arrow Connector 6">
            <a:extLst>
              <a:ext uri="{FF2B5EF4-FFF2-40B4-BE49-F238E27FC236}">
                <a16:creationId xmlns:a16="http://schemas.microsoft.com/office/drawing/2014/main" id="{11F68FDB-BE03-4444-A953-3FA586BC9370}"/>
              </a:ext>
            </a:extLst>
          </p:cNvPr>
          <p:cNvCxnSpPr>
            <a:cxnSpLocks/>
          </p:cNvCxnSpPr>
          <p:nvPr/>
        </p:nvCxnSpPr>
        <p:spPr bwMode="auto">
          <a:xfrm flipH="1" flipV="1">
            <a:off x="6825628" y="3092501"/>
            <a:ext cx="291765" cy="378353"/>
          </a:xfrm>
          <a:prstGeom prst="straightConnector1">
            <a:avLst/>
          </a:prstGeom>
          <a:noFill/>
          <a:ln w="28575" cap="flat" cmpd="sng" algn="ctr">
            <a:solidFill>
              <a:schemeClr val="bg1"/>
            </a:solidFill>
            <a:prstDash val="solid"/>
            <a:round/>
            <a:headEnd type="none" w="med" len="med"/>
            <a:tailEnd type="triangle"/>
          </a:ln>
          <a:effectLst/>
        </p:spPr>
      </p:cxnSp>
      <p:sp>
        <p:nvSpPr>
          <p:cNvPr id="10" name="Text Placeholder 3">
            <a:extLst>
              <a:ext uri="{FF2B5EF4-FFF2-40B4-BE49-F238E27FC236}">
                <a16:creationId xmlns:a16="http://schemas.microsoft.com/office/drawing/2014/main" id="{5CD5B7E5-4AF8-294A-4CD5-DA2465FF506D}"/>
              </a:ext>
            </a:extLst>
          </p:cNvPr>
          <p:cNvSpPr txBox="1">
            <a:spLocks/>
          </p:cNvSpPr>
          <p:nvPr/>
        </p:nvSpPr>
        <p:spPr>
          <a:xfrm>
            <a:off x="451432" y="6083878"/>
            <a:ext cx="7217173" cy="576995"/>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spcBef>
                <a:spcPts val="0"/>
              </a:spcBef>
              <a:buClr>
                <a:srgbClr val="0191B6"/>
              </a:buClr>
              <a:buNone/>
              <a:defRPr/>
            </a:pPr>
            <a:endParaRPr lang="en-US" sz="1200" kern="0" dirty="0">
              <a:solidFill>
                <a:schemeClr val="bg2"/>
              </a:solidFill>
            </a:endParaRPr>
          </a:p>
        </p:txBody>
      </p:sp>
      <p:sp>
        <p:nvSpPr>
          <p:cNvPr id="3" name="Text Box 15">
            <a:extLst>
              <a:ext uri="{FF2B5EF4-FFF2-40B4-BE49-F238E27FC236}">
                <a16:creationId xmlns:a16="http://schemas.microsoft.com/office/drawing/2014/main" id="{0F0AD8C4-8F70-006E-FEBB-69DF3A582817}"/>
              </a:ext>
            </a:extLst>
          </p:cNvPr>
          <p:cNvSpPr txBox="1">
            <a:spLocks noChangeArrowheads="1"/>
          </p:cNvSpPr>
          <p:nvPr/>
        </p:nvSpPr>
        <p:spPr bwMode="auto">
          <a:xfrm>
            <a:off x="412751" y="640584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Usmani. ASCO 2022. Abstr 8028. Lin. EHA 2022. Abstr P961. </a:t>
            </a:r>
            <a:r>
              <a:rPr lang="en-US" altLang="en-US" sz="1200" b="0" dirty="0">
                <a:solidFill>
                  <a:srgbClr val="455560"/>
                </a:solidFill>
                <a:latin typeface="Calibri" panose="020F0502020204030204" pitchFamily="34" charset="0"/>
                <a:cs typeface="Arial" panose="020B0604020202020204" pitchFamily="34" charset="0"/>
              </a:rPr>
              <a:t>Usmani. SOHO 2022. Abstr MM-181.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1" name="TextBox 10">
            <a:extLst>
              <a:ext uri="{FF2B5EF4-FFF2-40B4-BE49-F238E27FC236}">
                <a16:creationId xmlns:a16="http://schemas.microsoft.com/office/drawing/2014/main" id="{70629A9A-9C9D-A65D-1160-6011A3511321}"/>
              </a:ext>
            </a:extLst>
          </p:cNvPr>
          <p:cNvSpPr txBox="1"/>
          <p:nvPr/>
        </p:nvSpPr>
        <p:spPr bwMode="auto">
          <a:xfrm rot="16200000">
            <a:off x="329168" y="3017855"/>
            <a:ext cx="13966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Patients (%)</a:t>
            </a:r>
          </a:p>
        </p:txBody>
      </p:sp>
      <p:grpSp>
        <p:nvGrpSpPr>
          <p:cNvPr id="29" name="Group 28">
            <a:extLst>
              <a:ext uri="{FF2B5EF4-FFF2-40B4-BE49-F238E27FC236}">
                <a16:creationId xmlns:a16="http://schemas.microsoft.com/office/drawing/2014/main" id="{32B76C4C-150E-30AA-AD39-4CCBE4BDF0E5}"/>
              </a:ext>
            </a:extLst>
          </p:cNvPr>
          <p:cNvGrpSpPr/>
          <p:nvPr/>
        </p:nvGrpSpPr>
        <p:grpSpPr>
          <a:xfrm>
            <a:off x="1561069" y="2024448"/>
            <a:ext cx="86497" cy="2755556"/>
            <a:chOff x="1427205" y="2024448"/>
            <a:chExt cx="220362" cy="2755556"/>
          </a:xfrm>
        </p:grpSpPr>
        <p:cxnSp>
          <p:nvCxnSpPr>
            <p:cNvPr id="15" name="Straight Connector 14">
              <a:extLst>
                <a:ext uri="{FF2B5EF4-FFF2-40B4-BE49-F238E27FC236}">
                  <a16:creationId xmlns:a16="http://schemas.microsoft.com/office/drawing/2014/main" id="{ED8ED3FD-0E74-1050-8838-A7DA82C5CF8E}"/>
                </a:ext>
              </a:extLst>
            </p:cNvPr>
            <p:cNvCxnSpPr/>
            <p:nvPr/>
          </p:nvCxnSpPr>
          <p:spPr bwMode="auto">
            <a:xfrm>
              <a:off x="1427205" y="2024448"/>
              <a:ext cx="220362"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AC2FFFF1-B87A-0C70-CD39-92AB49AF81A2}"/>
                </a:ext>
              </a:extLst>
            </p:cNvPr>
            <p:cNvCxnSpPr/>
            <p:nvPr/>
          </p:nvCxnSpPr>
          <p:spPr bwMode="auto">
            <a:xfrm>
              <a:off x="1427205" y="2575559"/>
              <a:ext cx="220362"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82C68B8C-42C2-588E-4B2C-4F804AC87B41}"/>
                </a:ext>
              </a:extLst>
            </p:cNvPr>
            <p:cNvCxnSpPr/>
            <p:nvPr/>
          </p:nvCxnSpPr>
          <p:spPr bwMode="auto">
            <a:xfrm>
              <a:off x="1427205" y="3126670"/>
              <a:ext cx="220362"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B3E35B2-2A93-5A3A-09E6-76FC0DA0DAE7}"/>
                </a:ext>
              </a:extLst>
            </p:cNvPr>
            <p:cNvCxnSpPr/>
            <p:nvPr/>
          </p:nvCxnSpPr>
          <p:spPr bwMode="auto">
            <a:xfrm>
              <a:off x="1427205" y="3677781"/>
              <a:ext cx="220362"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71539D5A-14BF-A43C-94DA-D19020870AC6}"/>
                </a:ext>
              </a:extLst>
            </p:cNvPr>
            <p:cNvCxnSpPr/>
            <p:nvPr/>
          </p:nvCxnSpPr>
          <p:spPr bwMode="auto">
            <a:xfrm>
              <a:off x="1427205" y="4228892"/>
              <a:ext cx="220362"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D10AEFC9-E64C-044F-79DB-5B8051F539C5}"/>
                </a:ext>
              </a:extLst>
            </p:cNvPr>
            <p:cNvCxnSpPr/>
            <p:nvPr/>
          </p:nvCxnSpPr>
          <p:spPr bwMode="auto">
            <a:xfrm>
              <a:off x="1427205" y="4780004"/>
              <a:ext cx="220362" cy="0"/>
            </a:xfrm>
            <a:prstGeom prst="line">
              <a:avLst/>
            </a:prstGeom>
            <a:noFill/>
            <a:ln w="28575" cap="flat" cmpd="sng" algn="ctr">
              <a:solidFill>
                <a:schemeClr val="bg1"/>
              </a:solidFill>
              <a:prstDash val="solid"/>
              <a:round/>
              <a:headEnd type="none" w="med" len="med"/>
              <a:tailEnd type="none" w="med" len="med"/>
            </a:ln>
            <a:effectLst/>
          </p:spPr>
        </p:cxnSp>
      </p:grpSp>
      <p:sp>
        <p:nvSpPr>
          <p:cNvPr id="30" name="TextBox 29">
            <a:extLst>
              <a:ext uri="{FF2B5EF4-FFF2-40B4-BE49-F238E27FC236}">
                <a16:creationId xmlns:a16="http://schemas.microsoft.com/office/drawing/2014/main" id="{5A3B0E08-8C3E-FB76-FA1A-A9574AE95B49}"/>
              </a:ext>
            </a:extLst>
          </p:cNvPr>
          <p:cNvSpPr txBox="1"/>
          <p:nvPr/>
        </p:nvSpPr>
        <p:spPr bwMode="auto">
          <a:xfrm>
            <a:off x="1120346" y="1853514"/>
            <a:ext cx="56635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2" name="TextBox 31">
            <a:extLst>
              <a:ext uri="{FF2B5EF4-FFF2-40B4-BE49-F238E27FC236}">
                <a16:creationId xmlns:a16="http://schemas.microsoft.com/office/drawing/2014/main" id="{AADADF7F-15B6-5F96-2091-8D75DD3F00B5}"/>
              </a:ext>
            </a:extLst>
          </p:cNvPr>
          <p:cNvSpPr txBox="1"/>
          <p:nvPr/>
        </p:nvSpPr>
        <p:spPr bwMode="auto">
          <a:xfrm>
            <a:off x="1223319" y="2407510"/>
            <a:ext cx="4242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33" name="TextBox 32">
            <a:extLst>
              <a:ext uri="{FF2B5EF4-FFF2-40B4-BE49-F238E27FC236}">
                <a16:creationId xmlns:a16="http://schemas.microsoft.com/office/drawing/2014/main" id="{C2A771CD-5701-0C4D-EC4E-D36E3AED3A00}"/>
              </a:ext>
            </a:extLst>
          </p:cNvPr>
          <p:cNvSpPr txBox="1"/>
          <p:nvPr/>
        </p:nvSpPr>
        <p:spPr bwMode="auto">
          <a:xfrm>
            <a:off x="1223319" y="2949147"/>
            <a:ext cx="4242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34" name="TextBox 33">
            <a:extLst>
              <a:ext uri="{FF2B5EF4-FFF2-40B4-BE49-F238E27FC236}">
                <a16:creationId xmlns:a16="http://schemas.microsoft.com/office/drawing/2014/main" id="{7C8BE476-4C62-8B88-8428-1B22D6AFC154}"/>
              </a:ext>
            </a:extLst>
          </p:cNvPr>
          <p:cNvSpPr txBox="1"/>
          <p:nvPr/>
        </p:nvSpPr>
        <p:spPr bwMode="auto">
          <a:xfrm>
            <a:off x="1223319" y="3503141"/>
            <a:ext cx="4242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35" name="TextBox 34">
            <a:extLst>
              <a:ext uri="{FF2B5EF4-FFF2-40B4-BE49-F238E27FC236}">
                <a16:creationId xmlns:a16="http://schemas.microsoft.com/office/drawing/2014/main" id="{E69BA9D5-77E0-995C-D71A-1EE0326157EC}"/>
              </a:ext>
            </a:extLst>
          </p:cNvPr>
          <p:cNvSpPr txBox="1"/>
          <p:nvPr/>
        </p:nvSpPr>
        <p:spPr bwMode="auto">
          <a:xfrm>
            <a:off x="1223319" y="4059195"/>
            <a:ext cx="4242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36" name="TextBox 35">
            <a:extLst>
              <a:ext uri="{FF2B5EF4-FFF2-40B4-BE49-F238E27FC236}">
                <a16:creationId xmlns:a16="http://schemas.microsoft.com/office/drawing/2014/main" id="{E5E3EDB8-D91D-61D2-7BD5-C035965CA954}"/>
              </a:ext>
            </a:extLst>
          </p:cNvPr>
          <p:cNvSpPr txBox="1"/>
          <p:nvPr/>
        </p:nvSpPr>
        <p:spPr bwMode="auto">
          <a:xfrm>
            <a:off x="1305698" y="4604952"/>
            <a:ext cx="4242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38" name="Straight Connector 37">
            <a:extLst>
              <a:ext uri="{FF2B5EF4-FFF2-40B4-BE49-F238E27FC236}">
                <a16:creationId xmlns:a16="http://schemas.microsoft.com/office/drawing/2014/main" id="{62F4E7FE-D78E-405D-83EF-D8173025776C}"/>
              </a:ext>
            </a:extLst>
          </p:cNvPr>
          <p:cNvCxnSpPr>
            <a:cxnSpLocks/>
          </p:cNvCxnSpPr>
          <p:nvPr/>
        </p:nvCxnSpPr>
        <p:spPr bwMode="auto">
          <a:xfrm>
            <a:off x="1637271" y="4790302"/>
            <a:ext cx="0" cy="76201"/>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0F779E5A-9548-FFEE-F9AC-936F0D273F52}"/>
              </a:ext>
            </a:extLst>
          </p:cNvPr>
          <p:cNvCxnSpPr>
            <a:cxnSpLocks/>
          </p:cNvCxnSpPr>
          <p:nvPr/>
        </p:nvCxnSpPr>
        <p:spPr bwMode="auto">
          <a:xfrm>
            <a:off x="3939747" y="4765589"/>
            <a:ext cx="0" cy="100914"/>
          </a:xfrm>
          <a:prstGeom prst="line">
            <a:avLst/>
          </a:prstGeom>
          <a:noFill/>
          <a:ln w="28575" cap="flat" cmpd="sng" algn="ctr">
            <a:solidFill>
              <a:schemeClr val="bg1"/>
            </a:solidFill>
            <a:prstDash val="solid"/>
            <a:round/>
            <a:headEnd type="none" w="med" len="med"/>
            <a:tailEnd type="none" w="med" len="med"/>
          </a:ln>
          <a:effectLst/>
        </p:spPr>
      </p:cxnSp>
      <p:sp>
        <p:nvSpPr>
          <p:cNvPr id="42" name="Rectangle 41">
            <a:extLst>
              <a:ext uri="{FF2B5EF4-FFF2-40B4-BE49-F238E27FC236}">
                <a16:creationId xmlns:a16="http://schemas.microsoft.com/office/drawing/2014/main" id="{ABF0219C-A15E-A18D-682C-1978805B357B}"/>
              </a:ext>
            </a:extLst>
          </p:cNvPr>
          <p:cNvSpPr/>
          <p:nvPr/>
        </p:nvSpPr>
        <p:spPr bwMode="auto">
          <a:xfrm>
            <a:off x="1974654" y="5074508"/>
            <a:ext cx="135924" cy="13592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FCF96EA9-9EBB-C40B-00CE-107A66F6B46B}"/>
              </a:ext>
            </a:extLst>
          </p:cNvPr>
          <p:cNvSpPr/>
          <p:nvPr/>
        </p:nvSpPr>
        <p:spPr bwMode="auto">
          <a:xfrm>
            <a:off x="2565715" y="5074508"/>
            <a:ext cx="135924" cy="13592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EBE40EA6-9BB0-0C3E-6341-39E9B1015147}"/>
              </a:ext>
            </a:extLst>
          </p:cNvPr>
          <p:cNvSpPr/>
          <p:nvPr/>
        </p:nvSpPr>
        <p:spPr bwMode="auto">
          <a:xfrm>
            <a:off x="3220624" y="5074508"/>
            <a:ext cx="135924" cy="135924"/>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Rectangle 44">
            <a:extLst>
              <a:ext uri="{FF2B5EF4-FFF2-40B4-BE49-F238E27FC236}">
                <a16:creationId xmlns:a16="http://schemas.microsoft.com/office/drawing/2014/main" id="{A3694E3A-7DE8-8E56-791D-EB79961C1230}"/>
              </a:ext>
            </a:extLst>
          </p:cNvPr>
          <p:cNvSpPr/>
          <p:nvPr/>
        </p:nvSpPr>
        <p:spPr bwMode="auto">
          <a:xfrm>
            <a:off x="2391032" y="4691449"/>
            <a:ext cx="780536" cy="88556"/>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 name="Rectangle 45">
            <a:extLst>
              <a:ext uri="{FF2B5EF4-FFF2-40B4-BE49-F238E27FC236}">
                <a16:creationId xmlns:a16="http://schemas.microsoft.com/office/drawing/2014/main" id="{24C18078-4BC0-9B77-F689-514CDC4791D5}"/>
              </a:ext>
            </a:extLst>
          </p:cNvPr>
          <p:cNvSpPr/>
          <p:nvPr/>
        </p:nvSpPr>
        <p:spPr bwMode="auto">
          <a:xfrm>
            <a:off x="2391032" y="4353698"/>
            <a:ext cx="780536" cy="33981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Rectangle 46">
            <a:extLst>
              <a:ext uri="{FF2B5EF4-FFF2-40B4-BE49-F238E27FC236}">
                <a16:creationId xmlns:a16="http://schemas.microsoft.com/office/drawing/2014/main" id="{AC2E2BBC-58E6-D72B-69D8-F5EB71CDEFEC}"/>
              </a:ext>
            </a:extLst>
          </p:cNvPr>
          <p:cNvSpPr/>
          <p:nvPr/>
        </p:nvSpPr>
        <p:spPr bwMode="auto">
          <a:xfrm>
            <a:off x="2391032" y="2080054"/>
            <a:ext cx="780536" cy="227570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 name="Freeform: Shape 11">
            <a:extLst>
              <a:ext uri="{FF2B5EF4-FFF2-40B4-BE49-F238E27FC236}">
                <a16:creationId xmlns:a16="http://schemas.microsoft.com/office/drawing/2014/main" id="{DA2EB4D7-1E51-6B94-0FA1-8C67D7BE005E}"/>
              </a:ext>
            </a:extLst>
          </p:cNvPr>
          <p:cNvSpPr/>
          <p:nvPr/>
        </p:nvSpPr>
        <p:spPr bwMode="auto">
          <a:xfrm>
            <a:off x="1636440" y="2022389"/>
            <a:ext cx="2299187" cy="2757840"/>
          </a:xfrm>
          <a:custGeom>
            <a:avLst/>
            <a:gdLst>
              <a:gd name="connsiteX0" fmla="*/ 0 w 2297152"/>
              <a:gd name="connsiteY0" fmla="*/ 0 h 2762714"/>
              <a:gd name="connsiteX1" fmla="*/ 0 w 2297152"/>
              <a:gd name="connsiteY1" fmla="*/ 2762714 h 2762714"/>
              <a:gd name="connsiteX2" fmla="*/ 2297152 w 2297152"/>
              <a:gd name="connsiteY2" fmla="*/ 2762714 h 2762714"/>
            </a:gdLst>
            <a:ahLst/>
            <a:cxnLst>
              <a:cxn ang="0">
                <a:pos x="connsiteX0" y="connsiteY0"/>
              </a:cxn>
              <a:cxn ang="0">
                <a:pos x="connsiteX1" y="connsiteY1"/>
              </a:cxn>
              <a:cxn ang="0">
                <a:pos x="connsiteX2" y="connsiteY2"/>
              </a:cxn>
            </a:cxnLst>
            <a:rect l="l" t="t" r="r" b="b"/>
            <a:pathLst>
              <a:path w="2297152" h="2762714">
                <a:moveTo>
                  <a:pt x="0" y="0"/>
                </a:moveTo>
                <a:lnTo>
                  <a:pt x="0" y="2762714"/>
                </a:lnTo>
                <a:lnTo>
                  <a:pt x="2297152" y="2762714"/>
                </a:lnTo>
              </a:path>
            </a:pathLst>
          </a:custGeom>
          <a:noFill/>
          <a:ln w="28575">
            <a:solidFill>
              <a:schemeClr val="bg1"/>
            </a:solidFill>
            <a:miter lim="800000"/>
            <a:headEnd/>
            <a:tailEnd/>
          </a:ln>
        </p:spPr>
        <p:txBody>
          <a:bodyPr rtlCol="0" anchor="ctr"/>
          <a:lstStyle/>
          <a:p>
            <a:pPr algn="ctr"/>
            <a:endParaRPr lang="en-US" dirty="0"/>
          </a:p>
        </p:txBody>
      </p:sp>
      <p:sp>
        <p:nvSpPr>
          <p:cNvPr id="48" name="TextBox 47">
            <a:extLst>
              <a:ext uri="{FF2B5EF4-FFF2-40B4-BE49-F238E27FC236}">
                <a16:creationId xmlns:a16="http://schemas.microsoft.com/office/drawing/2014/main" id="{7F3000CC-8A01-0DDE-E6AA-186E6779C215}"/>
              </a:ext>
            </a:extLst>
          </p:cNvPr>
          <p:cNvSpPr txBox="1"/>
          <p:nvPr/>
        </p:nvSpPr>
        <p:spPr bwMode="auto">
          <a:xfrm>
            <a:off x="2452817" y="4353697"/>
            <a:ext cx="6940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12.4%</a:t>
            </a:r>
          </a:p>
        </p:txBody>
      </p:sp>
      <p:sp>
        <p:nvSpPr>
          <p:cNvPr id="49" name="TextBox 48">
            <a:extLst>
              <a:ext uri="{FF2B5EF4-FFF2-40B4-BE49-F238E27FC236}">
                <a16:creationId xmlns:a16="http://schemas.microsoft.com/office/drawing/2014/main" id="{9E75BD9E-E500-5BEF-58DD-9873BF0F825F}"/>
              </a:ext>
            </a:extLst>
          </p:cNvPr>
          <p:cNvSpPr txBox="1"/>
          <p:nvPr/>
        </p:nvSpPr>
        <p:spPr bwMode="auto">
          <a:xfrm>
            <a:off x="2452817" y="2982098"/>
            <a:ext cx="6940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82.5%</a:t>
            </a:r>
          </a:p>
        </p:txBody>
      </p:sp>
      <p:sp>
        <p:nvSpPr>
          <p:cNvPr id="50" name="TextBox 49">
            <a:extLst>
              <a:ext uri="{FF2B5EF4-FFF2-40B4-BE49-F238E27FC236}">
                <a16:creationId xmlns:a16="http://schemas.microsoft.com/office/drawing/2014/main" id="{DECD75C9-A56C-4922-6615-BD45F26F2F8E}"/>
              </a:ext>
            </a:extLst>
          </p:cNvPr>
          <p:cNvSpPr txBox="1"/>
          <p:nvPr/>
        </p:nvSpPr>
        <p:spPr bwMode="auto">
          <a:xfrm>
            <a:off x="1954429" y="1781432"/>
            <a:ext cx="16640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97.9% (95/97)</a:t>
            </a:r>
          </a:p>
        </p:txBody>
      </p:sp>
      <p:sp>
        <p:nvSpPr>
          <p:cNvPr id="51" name="Right Brace 50">
            <a:extLst>
              <a:ext uri="{FF2B5EF4-FFF2-40B4-BE49-F238E27FC236}">
                <a16:creationId xmlns:a16="http://schemas.microsoft.com/office/drawing/2014/main" id="{2C3BB50E-95B5-D10B-C905-EE9033386D26}"/>
              </a:ext>
            </a:extLst>
          </p:cNvPr>
          <p:cNvSpPr/>
          <p:nvPr/>
        </p:nvSpPr>
        <p:spPr bwMode="auto">
          <a:xfrm>
            <a:off x="3198340" y="2069757"/>
            <a:ext cx="121921" cy="2594919"/>
          </a:xfrm>
          <a:prstGeom prst="rightBrace">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52" name="Right Brace 51">
            <a:extLst>
              <a:ext uri="{FF2B5EF4-FFF2-40B4-BE49-F238E27FC236}">
                <a16:creationId xmlns:a16="http://schemas.microsoft.com/office/drawing/2014/main" id="{B27866C3-5350-14D3-8B65-20983F507B43}"/>
              </a:ext>
            </a:extLst>
          </p:cNvPr>
          <p:cNvSpPr/>
          <p:nvPr/>
        </p:nvSpPr>
        <p:spPr bwMode="auto">
          <a:xfrm flipH="1">
            <a:off x="2239041" y="2069758"/>
            <a:ext cx="137574" cy="2283940"/>
          </a:xfrm>
          <a:prstGeom prst="rightBrace">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53" name="TextBox 52">
            <a:extLst>
              <a:ext uri="{FF2B5EF4-FFF2-40B4-BE49-F238E27FC236}">
                <a16:creationId xmlns:a16="http://schemas.microsoft.com/office/drawing/2014/main" id="{AAE22793-B70B-182D-2B4D-E36C02149972}"/>
              </a:ext>
            </a:extLst>
          </p:cNvPr>
          <p:cNvSpPr txBox="1"/>
          <p:nvPr/>
        </p:nvSpPr>
        <p:spPr bwMode="auto">
          <a:xfrm>
            <a:off x="1610497" y="2949146"/>
            <a:ext cx="81142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sCR 82.5%</a:t>
            </a:r>
          </a:p>
        </p:txBody>
      </p:sp>
      <p:sp>
        <p:nvSpPr>
          <p:cNvPr id="54" name="TextBox 53">
            <a:extLst>
              <a:ext uri="{FF2B5EF4-FFF2-40B4-BE49-F238E27FC236}">
                <a16:creationId xmlns:a16="http://schemas.microsoft.com/office/drawing/2014/main" id="{6B0A39DC-01BE-8CE6-9584-1339E8ACFA0B}"/>
              </a:ext>
            </a:extLst>
          </p:cNvPr>
          <p:cNvSpPr txBox="1"/>
          <p:nvPr/>
        </p:nvSpPr>
        <p:spPr bwMode="auto">
          <a:xfrm>
            <a:off x="3229233" y="3115961"/>
            <a:ext cx="81142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400" dirty="0">
                <a:solidFill>
                  <a:schemeClr val="bg1"/>
                </a:solidFill>
                <a:latin typeface="Calibri" panose="020F0502020204030204" pitchFamily="34" charset="0"/>
              </a:rPr>
              <a:t>≥VGPR</a:t>
            </a:r>
          </a:p>
          <a:p>
            <a:pPr algn="ctr">
              <a:lnSpc>
                <a:spcPct val="100000"/>
              </a:lnSpc>
              <a:spcBef>
                <a:spcPts val="0"/>
              </a:spcBef>
              <a:spcAft>
                <a:spcPct val="0"/>
              </a:spcAft>
              <a:buClrTx/>
              <a:buFontTx/>
              <a:buNone/>
            </a:pPr>
            <a:r>
              <a:rPr lang="en-US" sz="1400" dirty="0">
                <a:solidFill>
                  <a:schemeClr val="bg1"/>
                </a:solidFill>
                <a:latin typeface="Calibri" panose="020F0502020204030204" pitchFamily="34" charset="0"/>
              </a:rPr>
              <a:t>94.8%</a:t>
            </a:r>
          </a:p>
        </p:txBody>
      </p:sp>
      <p:sp>
        <p:nvSpPr>
          <p:cNvPr id="55" name="TextBox 54">
            <a:extLst>
              <a:ext uri="{FF2B5EF4-FFF2-40B4-BE49-F238E27FC236}">
                <a16:creationId xmlns:a16="http://schemas.microsoft.com/office/drawing/2014/main" id="{D3AE31E4-1509-897F-C899-6C9688C49A04}"/>
              </a:ext>
            </a:extLst>
          </p:cNvPr>
          <p:cNvSpPr txBox="1"/>
          <p:nvPr/>
        </p:nvSpPr>
        <p:spPr bwMode="auto">
          <a:xfrm>
            <a:off x="1678460" y="4495799"/>
            <a:ext cx="8114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3.1%</a:t>
            </a:r>
          </a:p>
        </p:txBody>
      </p:sp>
      <p:cxnSp>
        <p:nvCxnSpPr>
          <p:cNvPr id="57" name="Straight Connector 56">
            <a:extLst>
              <a:ext uri="{FF2B5EF4-FFF2-40B4-BE49-F238E27FC236}">
                <a16:creationId xmlns:a16="http://schemas.microsoft.com/office/drawing/2014/main" id="{9CBF6F95-B9CF-07AD-1089-8A19968E7C82}"/>
              </a:ext>
            </a:extLst>
          </p:cNvPr>
          <p:cNvCxnSpPr/>
          <p:nvPr/>
        </p:nvCxnSpPr>
        <p:spPr bwMode="auto">
          <a:xfrm>
            <a:off x="2279821" y="4699687"/>
            <a:ext cx="115330" cy="32951"/>
          </a:xfrm>
          <a:prstGeom prst="line">
            <a:avLst/>
          </a:prstGeom>
          <a:noFill/>
          <a:ln w="28575" cap="flat" cmpd="sng" algn="ctr">
            <a:solidFill>
              <a:schemeClr val="bg1"/>
            </a:solidFill>
            <a:prstDash val="solid"/>
            <a:round/>
            <a:headEnd type="none" w="med" len="med"/>
            <a:tailEnd type="none" w="med" len="med"/>
          </a:ln>
          <a:effectLst/>
        </p:spPr>
      </p:cxnSp>
      <p:sp>
        <p:nvSpPr>
          <p:cNvPr id="58" name="TextBox 57">
            <a:extLst>
              <a:ext uri="{FF2B5EF4-FFF2-40B4-BE49-F238E27FC236}">
                <a16:creationId xmlns:a16="http://schemas.microsoft.com/office/drawing/2014/main" id="{EC6E87CA-E41B-BE00-EAB6-B7803BE7EE9D}"/>
              </a:ext>
            </a:extLst>
          </p:cNvPr>
          <p:cNvSpPr txBox="1"/>
          <p:nvPr/>
        </p:nvSpPr>
        <p:spPr bwMode="auto">
          <a:xfrm>
            <a:off x="647299" y="4977713"/>
            <a:ext cx="12892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Best Response</a:t>
            </a:r>
          </a:p>
        </p:txBody>
      </p:sp>
      <p:sp>
        <p:nvSpPr>
          <p:cNvPr id="59" name="TextBox 58">
            <a:extLst>
              <a:ext uri="{FF2B5EF4-FFF2-40B4-BE49-F238E27FC236}">
                <a16:creationId xmlns:a16="http://schemas.microsoft.com/office/drawing/2014/main" id="{28E99ACE-1257-EC43-58FB-3E05A7AD9F0B}"/>
              </a:ext>
            </a:extLst>
          </p:cNvPr>
          <p:cNvSpPr txBox="1"/>
          <p:nvPr/>
        </p:nvSpPr>
        <p:spPr bwMode="auto">
          <a:xfrm>
            <a:off x="2081745" y="4977713"/>
            <a:ext cx="4510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sCR</a:t>
            </a:r>
          </a:p>
        </p:txBody>
      </p:sp>
      <p:sp>
        <p:nvSpPr>
          <p:cNvPr id="60" name="TextBox 59">
            <a:extLst>
              <a:ext uri="{FF2B5EF4-FFF2-40B4-BE49-F238E27FC236}">
                <a16:creationId xmlns:a16="http://schemas.microsoft.com/office/drawing/2014/main" id="{60C4589D-7DE8-C901-46D0-86B9229129D9}"/>
              </a:ext>
            </a:extLst>
          </p:cNvPr>
          <p:cNvSpPr txBox="1"/>
          <p:nvPr/>
        </p:nvSpPr>
        <p:spPr bwMode="auto">
          <a:xfrm>
            <a:off x="2635738" y="4977713"/>
            <a:ext cx="6425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VGPR</a:t>
            </a:r>
          </a:p>
        </p:txBody>
      </p:sp>
      <p:sp>
        <p:nvSpPr>
          <p:cNvPr id="61" name="TextBox 60">
            <a:extLst>
              <a:ext uri="{FF2B5EF4-FFF2-40B4-BE49-F238E27FC236}">
                <a16:creationId xmlns:a16="http://schemas.microsoft.com/office/drawing/2014/main" id="{3ADDADBD-153D-3E28-7191-4E30A82DF09F}"/>
              </a:ext>
            </a:extLst>
          </p:cNvPr>
          <p:cNvSpPr txBox="1"/>
          <p:nvPr/>
        </p:nvSpPr>
        <p:spPr bwMode="auto">
          <a:xfrm>
            <a:off x="3313302" y="4977713"/>
            <a:ext cx="4448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PR</a:t>
            </a:r>
          </a:p>
        </p:txBody>
      </p:sp>
      <p:sp>
        <p:nvSpPr>
          <p:cNvPr id="62" name="TextBox 61">
            <a:extLst>
              <a:ext uri="{FF2B5EF4-FFF2-40B4-BE49-F238E27FC236}">
                <a16:creationId xmlns:a16="http://schemas.microsoft.com/office/drawing/2014/main" id="{B0524DF6-A9A1-D79D-A44D-830724F1D051}"/>
              </a:ext>
            </a:extLst>
          </p:cNvPr>
          <p:cNvSpPr txBox="1"/>
          <p:nvPr/>
        </p:nvSpPr>
        <p:spPr bwMode="auto">
          <a:xfrm rot="16200000">
            <a:off x="3095792" y="3004887"/>
            <a:ext cx="2113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Survival Probability</a:t>
            </a:r>
          </a:p>
        </p:txBody>
      </p:sp>
      <p:grpSp>
        <p:nvGrpSpPr>
          <p:cNvPr id="71" name="Group 70">
            <a:extLst>
              <a:ext uri="{FF2B5EF4-FFF2-40B4-BE49-F238E27FC236}">
                <a16:creationId xmlns:a16="http://schemas.microsoft.com/office/drawing/2014/main" id="{114EE1F1-4784-4283-1BC2-DAA800A41244}"/>
              </a:ext>
            </a:extLst>
          </p:cNvPr>
          <p:cNvGrpSpPr/>
          <p:nvPr/>
        </p:nvGrpSpPr>
        <p:grpSpPr>
          <a:xfrm>
            <a:off x="4550003" y="1918010"/>
            <a:ext cx="75523" cy="2636364"/>
            <a:chOff x="4393581" y="1918010"/>
            <a:chExt cx="231946" cy="2636364"/>
          </a:xfrm>
        </p:grpSpPr>
        <p:cxnSp>
          <p:nvCxnSpPr>
            <p:cNvPr id="65" name="Straight Connector 64">
              <a:extLst>
                <a:ext uri="{FF2B5EF4-FFF2-40B4-BE49-F238E27FC236}">
                  <a16:creationId xmlns:a16="http://schemas.microsoft.com/office/drawing/2014/main" id="{AB60C9F0-F57A-03E8-22B6-82F1D1D4F285}"/>
                </a:ext>
              </a:extLst>
            </p:cNvPr>
            <p:cNvCxnSpPr/>
            <p:nvPr/>
          </p:nvCxnSpPr>
          <p:spPr bwMode="auto">
            <a:xfrm>
              <a:off x="4393581" y="1918010"/>
              <a:ext cx="231946"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A753D306-2BEA-AE94-A00F-55653E191DDA}"/>
                </a:ext>
              </a:extLst>
            </p:cNvPr>
            <p:cNvCxnSpPr/>
            <p:nvPr/>
          </p:nvCxnSpPr>
          <p:spPr bwMode="auto">
            <a:xfrm>
              <a:off x="4393581" y="2445283"/>
              <a:ext cx="231946"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A7731158-D153-1221-D2BE-5CC81BD2203F}"/>
                </a:ext>
              </a:extLst>
            </p:cNvPr>
            <p:cNvCxnSpPr/>
            <p:nvPr/>
          </p:nvCxnSpPr>
          <p:spPr bwMode="auto">
            <a:xfrm>
              <a:off x="4393581" y="2972556"/>
              <a:ext cx="231946"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CEB69E27-628A-A680-22CB-E42A80CECAEE}"/>
                </a:ext>
              </a:extLst>
            </p:cNvPr>
            <p:cNvCxnSpPr/>
            <p:nvPr/>
          </p:nvCxnSpPr>
          <p:spPr bwMode="auto">
            <a:xfrm>
              <a:off x="4393581" y="3499829"/>
              <a:ext cx="231946"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D1CFD666-C9EF-03A2-A8AD-7F46FAEFB4B3}"/>
                </a:ext>
              </a:extLst>
            </p:cNvPr>
            <p:cNvCxnSpPr/>
            <p:nvPr/>
          </p:nvCxnSpPr>
          <p:spPr bwMode="auto">
            <a:xfrm>
              <a:off x="4393581" y="4027102"/>
              <a:ext cx="231946"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3BD1BC10-AB90-FAC1-18DD-3CA6F10A4982}"/>
                </a:ext>
              </a:extLst>
            </p:cNvPr>
            <p:cNvCxnSpPr/>
            <p:nvPr/>
          </p:nvCxnSpPr>
          <p:spPr bwMode="auto">
            <a:xfrm>
              <a:off x="4393581" y="4554374"/>
              <a:ext cx="231946" cy="0"/>
            </a:xfrm>
            <a:prstGeom prst="line">
              <a:avLst/>
            </a:prstGeom>
            <a:noFill/>
            <a:ln w="28575" cap="flat" cmpd="sng" algn="ctr">
              <a:solidFill>
                <a:schemeClr val="bg1"/>
              </a:solidFill>
              <a:prstDash val="solid"/>
              <a:round/>
              <a:headEnd type="none" w="med" len="med"/>
              <a:tailEnd type="none" w="med" len="med"/>
            </a:ln>
            <a:effectLst/>
          </p:spPr>
        </p:cxnSp>
      </p:grpSp>
      <p:grpSp>
        <p:nvGrpSpPr>
          <p:cNvPr id="8" name="Group 7">
            <a:extLst>
              <a:ext uri="{FF2B5EF4-FFF2-40B4-BE49-F238E27FC236}">
                <a16:creationId xmlns:a16="http://schemas.microsoft.com/office/drawing/2014/main" id="{993B8C04-8845-863A-6DE2-937C31CC9F78}"/>
              </a:ext>
            </a:extLst>
          </p:cNvPr>
          <p:cNvGrpSpPr/>
          <p:nvPr/>
        </p:nvGrpSpPr>
        <p:grpSpPr>
          <a:xfrm>
            <a:off x="4617529" y="4538318"/>
            <a:ext cx="3461888" cy="77002"/>
            <a:chOff x="4617529" y="4538318"/>
            <a:chExt cx="3461888" cy="77002"/>
          </a:xfrm>
        </p:grpSpPr>
        <p:cxnSp>
          <p:nvCxnSpPr>
            <p:cNvPr id="73" name="Straight Connector 72">
              <a:extLst>
                <a:ext uri="{FF2B5EF4-FFF2-40B4-BE49-F238E27FC236}">
                  <a16:creationId xmlns:a16="http://schemas.microsoft.com/office/drawing/2014/main" id="{896B9559-6A86-9ED2-4FBA-8CBB1B33B8BD}"/>
                </a:ext>
              </a:extLst>
            </p:cNvPr>
            <p:cNvCxnSpPr>
              <a:cxnSpLocks/>
            </p:cNvCxnSpPr>
            <p:nvPr/>
          </p:nvCxnSpPr>
          <p:spPr bwMode="auto">
            <a:xfrm>
              <a:off x="4617529"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B79373F6-7C83-BB93-A3EC-CF74EACFBF43}"/>
                </a:ext>
              </a:extLst>
            </p:cNvPr>
            <p:cNvCxnSpPr>
              <a:cxnSpLocks/>
            </p:cNvCxnSpPr>
            <p:nvPr/>
          </p:nvCxnSpPr>
          <p:spPr bwMode="auto">
            <a:xfrm>
              <a:off x="4864807"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35A1206C-A108-24E8-E198-4C031A194AE8}"/>
                </a:ext>
              </a:extLst>
            </p:cNvPr>
            <p:cNvCxnSpPr>
              <a:cxnSpLocks/>
            </p:cNvCxnSpPr>
            <p:nvPr/>
          </p:nvCxnSpPr>
          <p:spPr bwMode="auto">
            <a:xfrm>
              <a:off x="5112085"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B7E68B70-C0EC-13F0-B367-87C8E741845C}"/>
                </a:ext>
              </a:extLst>
            </p:cNvPr>
            <p:cNvCxnSpPr>
              <a:cxnSpLocks/>
            </p:cNvCxnSpPr>
            <p:nvPr/>
          </p:nvCxnSpPr>
          <p:spPr bwMode="auto">
            <a:xfrm>
              <a:off x="5359363"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C35FCDE5-789A-1C70-DF7A-AD4EC17CF377}"/>
                </a:ext>
              </a:extLst>
            </p:cNvPr>
            <p:cNvCxnSpPr>
              <a:cxnSpLocks/>
            </p:cNvCxnSpPr>
            <p:nvPr/>
          </p:nvCxnSpPr>
          <p:spPr bwMode="auto">
            <a:xfrm>
              <a:off x="5606641"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74286D07-0935-E4C9-668F-39EA352A2989}"/>
                </a:ext>
              </a:extLst>
            </p:cNvPr>
            <p:cNvCxnSpPr>
              <a:cxnSpLocks/>
            </p:cNvCxnSpPr>
            <p:nvPr/>
          </p:nvCxnSpPr>
          <p:spPr bwMode="auto">
            <a:xfrm>
              <a:off x="5853919"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A1DFDAA6-4FD3-C899-752C-71F08E03B74A}"/>
                </a:ext>
              </a:extLst>
            </p:cNvPr>
            <p:cNvCxnSpPr>
              <a:cxnSpLocks/>
            </p:cNvCxnSpPr>
            <p:nvPr/>
          </p:nvCxnSpPr>
          <p:spPr bwMode="auto">
            <a:xfrm>
              <a:off x="6101197"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B6A1B173-D650-0105-86D2-F411BAA24AA2}"/>
                </a:ext>
              </a:extLst>
            </p:cNvPr>
            <p:cNvCxnSpPr>
              <a:cxnSpLocks/>
            </p:cNvCxnSpPr>
            <p:nvPr/>
          </p:nvCxnSpPr>
          <p:spPr bwMode="auto">
            <a:xfrm>
              <a:off x="6348475"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D9B97231-BCA2-D57B-E2E7-F2686F9BC0AD}"/>
                </a:ext>
              </a:extLst>
            </p:cNvPr>
            <p:cNvCxnSpPr>
              <a:cxnSpLocks/>
            </p:cNvCxnSpPr>
            <p:nvPr/>
          </p:nvCxnSpPr>
          <p:spPr bwMode="auto">
            <a:xfrm>
              <a:off x="6595753"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6A232E62-5D3C-1C56-C71A-05FF3CE5E68B}"/>
                </a:ext>
              </a:extLst>
            </p:cNvPr>
            <p:cNvCxnSpPr>
              <a:cxnSpLocks/>
            </p:cNvCxnSpPr>
            <p:nvPr/>
          </p:nvCxnSpPr>
          <p:spPr bwMode="auto">
            <a:xfrm>
              <a:off x="6843031"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5A1D30C6-604D-68E2-8EF9-4BE9B42B0E8F}"/>
                </a:ext>
              </a:extLst>
            </p:cNvPr>
            <p:cNvCxnSpPr>
              <a:cxnSpLocks/>
            </p:cNvCxnSpPr>
            <p:nvPr/>
          </p:nvCxnSpPr>
          <p:spPr bwMode="auto">
            <a:xfrm>
              <a:off x="7090309"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2F2B92F5-1909-1E17-FDA5-0C3027D8B9FD}"/>
                </a:ext>
              </a:extLst>
            </p:cNvPr>
            <p:cNvCxnSpPr>
              <a:cxnSpLocks/>
            </p:cNvCxnSpPr>
            <p:nvPr/>
          </p:nvCxnSpPr>
          <p:spPr bwMode="auto">
            <a:xfrm>
              <a:off x="7337587"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E7338752-F16F-F2ED-9B2A-63443493B000}"/>
                </a:ext>
              </a:extLst>
            </p:cNvPr>
            <p:cNvCxnSpPr>
              <a:cxnSpLocks/>
            </p:cNvCxnSpPr>
            <p:nvPr/>
          </p:nvCxnSpPr>
          <p:spPr bwMode="auto">
            <a:xfrm>
              <a:off x="7584865"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9EE07C0D-BA3E-7988-25E8-82A2BC147C62}"/>
                </a:ext>
              </a:extLst>
            </p:cNvPr>
            <p:cNvCxnSpPr>
              <a:cxnSpLocks/>
            </p:cNvCxnSpPr>
            <p:nvPr/>
          </p:nvCxnSpPr>
          <p:spPr bwMode="auto">
            <a:xfrm>
              <a:off x="7832143" y="4553096"/>
              <a:ext cx="0" cy="62219"/>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F80D9BB9-651B-E2B3-EEFC-AA13604D0F0D}"/>
                </a:ext>
              </a:extLst>
            </p:cNvPr>
            <p:cNvCxnSpPr>
              <a:cxnSpLocks/>
            </p:cNvCxnSpPr>
            <p:nvPr/>
          </p:nvCxnSpPr>
          <p:spPr bwMode="auto">
            <a:xfrm>
              <a:off x="8079417" y="4538318"/>
              <a:ext cx="0" cy="77002"/>
            </a:xfrm>
            <a:prstGeom prst="line">
              <a:avLst/>
            </a:prstGeom>
            <a:noFill/>
            <a:ln w="28575" cap="flat" cmpd="sng" algn="ctr">
              <a:solidFill>
                <a:schemeClr val="bg1"/>
              </a:solidFill>
              <a:prstDash val="solid"/>
              <a:round/>
              <a:headEnd type="none" w="med" len="med"/>
              <a:tailEnd type="none" w="med" len="med"/>
            </a:ln>
            <a:effectLst/>
          </p:spPr>
        </p:cxnSp>
      </p:grpSp>
      <p:sp>
        <p:nvSpPr>
          <p:cNvPr id="96" name="TextBox 95">
            <a:extLst>
              <a:ext uri="{FF2B5EF4-FFF2-40B4-BE49-F238E27FC236}">
                <a16:creationId xmlns:a16="http://schemas.microsoft.com/office/drawing/2014/main" id="{7CAE4EAF-F5D8-37FF-E2F5-1135E07F8EAC}"/>
              </a:ext>
            </a:extLst>
          </p:cNvPr>
          <p:cNvSpPr txBox="1"/>
          <p:nvPr/>
        </p:nvSpPr>
        <p:spPr bwMode="auto">
          <a:xfrm>
            <a:off x="4220678" y="2282792"/>
            <a:ext cx="5149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97" name="TextBox 96">
            <a:extLst>
              <a:ext uri="{FF2B5EF4-FFF2-40B4-BE49-F238E27FC236}">
                <a16:creationId xmlns:a16="http://schemas.microsoft.com/office/drawing/2014/main" id="{9D2224E8-7EF5-6C1F-829E-0D77D6FAAD13}"/>
              </a:ext>
            </a:extLst>
          </p:cNvPr>
          <p:cNvSpPr txBox="1"/>
          <p:nvPr/>
        </p:nvSpPr>
        <p:spPr bwMode="auto">
          <a:xfrm>
            <a:off x="4220678" y="2808973"/>
            <a:ext cx="5149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98" name="TextBox 97">
            <a:extLst>
              <a:ext uri="{FF2B5EF4-FFF2-40B4-BE49-F238E27FC236}">
                <a16:creationId xmlns:a16="http://schemas.microsoft.com/office/drawing/2014/main" id="{6CB42598-6DE5-5BF5-BC27-7991E1355152}"/>
              </a:ext>
            </a:extLst>
          </p:cNvPr>
          <p:cNvSpPr txBox="1"/>
          <p:nvPr/>
        </p:nvSpPr>
        <p:spPr bwMode="auto">
          <a:xfrm>
            <a:off x="4220678" y="3328737"/>
            <a:ext cx="5149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99" name="TextBox 98">
            <a:extLst>
              <a:ext uri="{FF2B5EF4-FFF2-40B4-BE49-F238E27FC236}">
                <a16:creationId xmlns:a16="http://schemas.microsoft.com/office/drawing/2014/main" id="{4408EC8E-29C3-E34A-BFC6-62FCF6CA7809}"/>
              </a:ext>
            </a:extLst>
          </p:cNvPr>
          <p:cNvSpPr txBox="1"/>
          <p:nvPr/>
        </p:nvSpPr>
        <p:spPr bwMode="auto">
          <a:xfrm>
            <a:off x="4220678" y="3859731"/>
            <a:ext cx="5149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100" name="TextBox 99">
            <a:extLst>
              <a:ext uri="{FF2B5EF4-FFF2-40B4-BE49-F238E27FC236}">
                <a16:creationId xmlns:a16="http://schemas.microsoft.com/office/drawing/2014/main" id="{49CF7A95-2C1F-C936-044C-0FD993CF8CD3}"/>
              </a:ext>
            </a:extLst>
          </p:cNvPr>
          <p:cNvSpPr txBox="1"/>
          <p:nvPr/>
        </p:nvSpPr>
        <p:spPr bwMode="auto">
          <a:xfrm>
            <a:off x="4352223" y="4395539"/>
            <a:ext cx="2374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01" name="TextBox 100">
            <a:extLst>
              <a:ext uri="{FF2B5EF4-FFF2-40B4-BE49-F238E27FC236}">
                <a16:creationId xmlns:a16="http://schemas.microsoft.com/office/drawing/2014/main" id="{383FBD6C-05ED-3CA0-09A5-CF8526C01997}"/>
              </a:ext>
            </a:extLst>
          </p:cNvPr>
          <p:cNvSpPr txBox="1"/>
          <p:nvPr/>
        </p:nvSpPr>
        <p:spPr bwMode="auto">
          <a:xfrm>
            <a:off x="4361850" y="1766235"/>
            <a:ext cx="2598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a:t>
            </a:r>
          </a:p>
        </p:txBody>
      </p:sp>
      <p:sp>
        <p:nvSpPr>
          <p:cNvPr id="102" name="TextBox 101">
            <a:extLst>
              <a:ext uri="{FF2B5EF4-FFF2-40B4-BE49-F238E27FC236}">
                <a16:creationId xmlns:a16="http://schemas.microsoft.com/office/drawing/2014/main" id="{2589A50C-CF09-FB30-E2A3-803A4764FEE7}"/>
              </a:ext>
            </a:extLst>
          </p:cNvPr>
          <p:cNvSpPr txBox="1"/>
          <p:nvPr/>
        </p:nvSpPr>
        <p:spPr bwMode="auto">
          <a:xfrm>
            <a:off x="4478955" y="4564476"/>
            <a:ext cx="2374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03" name="TextBox 102">
            <a:extLst>
              <a:ext uri="{FF2B5EF4-FFF2-40B4-BE49-F238E27FC236}">
                <a16:creationId xmlns:a16="http://schemas.microsoft.com/office/drawing/2014/main" id="{3BB174E4-ECAA-B386-FE7C-3F6BADE116D0}"/>
              </a:ext>
            </a:extLst>
          </p:cNvPr>
          <p:cNvSpPr txBox="1"/>
          <p:nvPr/>
        </p:nvSpPr>
        <p:spPr bwMode="auto">
          <a:xfrm>
            <a:off x="4724400" y="4564476"/>
            <a:ext cx="2374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104" name="TextBox 103">
            <a:extLst>
              <a:ext uri="{FF2B5EF4-FFF2-40B4-BE49-F238E27FC236}">
                <a16:creationId xmlns:a16="http://schemas.microsoft.com/office/drawing/2014/main" id="{16634018-132C-8F05-D52B-D568212342B4}"/>
              </a:ext>
            </a:extLst>
          </p:cNvPr>
          <p:cNvSpPr txBox="1"/>
          <p:nvPr/>
        </p:nvSpPr>
        <p:spPr bwMode="auto">
          <a:xfrm>
            <a:off x="4966636" y="4564476"/>
            <a:ext cx="2374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105" name="TextBox 104">
            <a:extLst>
              <a:ext uri="{FF2B5EF4-FFF2-40B4-BE49-F238E27FC236}">
                <a16:creationId xmlns:a16="http://schemas.microsoft.com/office/drawing/2014/main" id="{8EA0BAF8-AA6B-E0EA-2C3C-95264A8F203E}"/>
              </a:ext>
            </a:extLst>
          </p:cNvPr>
          <p:cNvSpPr txBox="1"/>
          <p:nvPr/>
        </p:nvSpPr>
        <p:spPr bwMode="auto">
          <a:xfrm>
            <a:off x="5216893" y="4564476"/>
            <a:ext cx="2374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106" name="TextBox 105">
            <a:extLst>
              <a:ext uri="{FF2B5EF4-FFF2-40B4-BE49-F238E27FC236}">
                <a16:creationId xmlns:a16="http://schemas.microsoft.com/office/drawing/2014/main" id="{4AC670D5-B4A2-8A30-3DF5-2222059ECD40}"/>
              </a:ext>
            </a:extLst>
          </p:cNvPr>
          <p:cNvSpPr txBox="1"/>
          <p:nvPr/>
        </p:nvSpPr>
        <p:spPr bwMode="auto">
          <a:xfrm>
            <a:off x="5420628"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07" name="TextBox 106">
            <a:extLst>
              <a:ext uri="{FF2B5EF4-FFF2-40B4-BE49-F238E27FC236}">
                <a16:creationId xmlns:a16="http://schemas.microsoft.com/office/drawing/2014/main" id="{3E55AED6-D321-D6E1-5C77-E21A49DF2D4F}"/>
              </a:ext>
            </a:extLst>
          </p:cNvPr>
          <p:cNvSpPr txBox="1"/>
          <p:nvPr/>
        </p:nvSpPr>
        <p:spPr bwMode="auto">
          <a:xfrm>
            <a:off x="5667676"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108" name="TextBox 107">
            <a:extLst>
              <a:ext uri="{FF2B5EF4-FFF2-40B4-BE49-F238E27FC236}">
                <a16:creationId xmlns:a16="http://schemas.microsoft.com/office/drawing/2014/main" id="{2AFE47ED-8116-8D0A-DA19-7E01EA104A4B}"/>
              </a:ext>
            </a:extLst>
          </p:cNvPr>
          <p:cNvSpPr txBox="1"/>
          <p:nvPr/>
        </p:nvSpPr>
        <p:spPr bwMode="auto">
          <a:xfrm>
            <a:off x="5914724"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109" name="TextBox 108">
            <a:extLst>
              <a:ext uri="{FF2B5EF4-FFF2-40B4-BE49-F238E27FC236}">
                <a16:creationId xmlns:a16="http://schemas.microsoft.com/office/drawing/2014/main" id="{861D77AE-38E0-C70B-1AAC-DD42B681A9AD}"/>
              </a:ext>
            </a:extLst>
          </p:cNvPr>
          <p:cNvSpPr txBox="1"/>
          <p:nvPr/>
        </p:nvSpPr>
        <p:spPr bwMode="auto">
          <a:xfrm>
            <a:off x="6156960"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110" name="TextBox 109">
            <a:extLst>
              <a:ext uri="{FF2B5EF4-FFF2-40B4-BE49-F238E27FC236}">
                <a16:creationId xmlns:a16="http://schemas.microsoft.com/office/drawing/2014/main" id="{93E32FCA-58A8-9A46-689C-5D5DAD711F20}"/>
              </a:ext>
            </a:extLst>
          </p:cNvPr>
          <p:cNvSpPr txBox="1"/>
          <p:nvPr/>
        </p:nvSpPr>
        <p:spPr bwMode="auto">
          <a:xfrm>
            <a:off x="6407217"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111" name="TextBox 110">
            <a:extLst>
              <a:ext uri="{FF2B5EF4-FFF2-40B4-BE49-F238E27FC236}">
                <a16:creationId xmlns:a16="http://schemas.microsoft.com/office/drawing/2014/main" id="{707C6173-B009-84DF-56AD-0DB4D10E5EB0}"/>
              </a:ext>
            </a:extLst>
          </p:cNvPr>
          <p:cNvSpPr txBox="1"/>
          <p:nvPr/>
        </p:nvSpPr>
        <p:spPr bwMode="auto">
          <a:xfrm>
            <a:off x="6668703"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112" name="TextBox 111">
            <a:extLst>
              <a:ext uri="{FF2B5EF4-FFF2-40B4-BE49-F238E27FC236}">
                <a16:creationId xmlns:a16="http://schemas.microsoft.com/office/drawing/2014/main" id="{DAFA3042-464F-852C-A8AE-8D6A6FB9E386}"/>
              </a:ext>
            </a:extLst>
          </p:cNvPr>
          <p:cNvSpPr txBox="1"/>
          <p:nvPr/>
        </p:nvSpPr>
        <p:spPr bwMode="auto">
          <a:xfrm>
            <a:off x="6910939"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13" name="TextBox 112">
            <a:extLst>
              <a:ext uri="{FF2B5EF4-FFF2-40B4-BE49-F238E27FC236}">
                <a16:creationId xmlns:a16="http://schemas.microsoft.com/office/drawing/2014/main" id="{C96FAF5E-9460-BB18-099B-1E3B05C5DFE3}"/>
              </a:ext>
            </a:extLst>
          </p:cNvPr>
          <p:cNvSpPr txBox="1"/>
          <p:nvPr/>
        </p:nvSpPr>
        <p:spPr bwMode="auto">
          <a:xfrm>
            <a:off x="7154779"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114" name="TextBox 113">
            <a:extLst>
              <a:ext uri="{FF2B5EF4-FFF2-40B4-BE49-F238E27FC236}">
                <a16:creationId xmlns:a16="http://schemas.microsoft.com/office/drawing/2014/main" id="{29CF110A-1D5B-96C4-5955-E2B46BF28D54}"/>
              </a:ext>
            </a:extLst>
          </p:cNvPr>
          <p:cNvSpPr txBox="1"/>
          <p:nvPr/>
        </p:nvSpPr>
        <p:spPr bwMode="auto">
          <a:xfrm>
            <a:off x="7401828"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115" name="TextBox 114">
            <a:extLst>
              <a:ext uri="{FF2B5EF4-FFF2-40B4-BE49-F238E27FC236}">
                <a16:creationId xmlns:a16="http://schemas.microsoft.com/office/drawing/2014/main" id="{C634C0E7-DBAF-1DFE-0084-51BFE2BE9025}"/>
              </a:ext>
            </a:extLst>
          </p:cNvPr>
          <p:cNvSpPr txBox="1"/>
          <p:nvPr/>
        </p:nvSpPr>
        <p:spPr bwMode="auto">
          <a:xfrm>
            <a:off x="7655294"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116" name="TextBox 115">
            <a:extLst>
              <a:ext uri="{FF2B5EF4-FFF2-40B4-BE49-F238E27FC236}">
                <a16:creationId xmlns:a16="http://schemas.microsoft.com/office/drawing/2014/main" id="{64CB12CC-C565-49A2-057D-6FF200D2BFDF}"/>
              </a:ext>
            </a:extLst>
          </p:cNvPr>
          <p:cNvSpPr txBox="1"/>
          <p:nvPr/>
        </p:nvSpPr>
        <p:spPr bwMode="auto">
          <a:xfrm>
            <a:off x="7876675" y="4564476"/>
            <a:ext cx="4010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117" name="TextBox 116">
            <a:extLst>
              <a:ext uri="{FF2B5EF4-FFF2-40B4-BE49-F238E27FC236}">
                <a16:creationId xmlns:a16="http://schemas.microsoft.com/office/drawing/2014/main" id="{F8AE6DEB-37D2-2AD7-AFD5-66EDD2422308}"/>
              </a:ext>
            </a:extLst>
          </p:cNvPr>
          <p:cNvSpPr txBox="1"/>
          <p:nvPr/>
        </p:nvSpPr>
        <p:spPr bwMode="auto">
          <a:xfrm>
            <a:off x="4618188" y="4741396"/>
            <a:ext cx="353123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Progression-Free Survival (Mo)</a:t>
            </a:r>
          </a:p>
        </p:txBody>
      </p:sp>
      <p:sp>
        <p:nvSpPr>
          <p:cNvPr id="122" name="Freeform: Shape 121">
            <a:extLst>
              <a:ext uri="{FF2B5EF4-FFF2-40B4-BE49-F238E27FC236}">
                <a16:creationId xmlns:a16="http://schemas.microsoft.com/office/drawing/2014/main" id="{B4DC325B-701F-D88E-D72D-84865D01E6B4}"/>
              </a:ext>
            </a:extLst>
          </p:cNvPr>
          <p:cNvSpPr/>
          <p:nvPr/>
        </p:nvSpPr>
        <p:spPr bwMode="auto">
          <a:xfrm>
            <a:off x="4616134" y="1918447"/>
            <a:ext cx="3303149" cy="565466"/>
          </a:xfrm>
          <a:custGeom>
            <a:avLst/>
            <a:gdLst>
              <a:gd name="connsiteX0" fmla="*/ 0 w 3303149"/>
              <a:gd name="connsiteY0" fmla="*/ 0 h 565466"/>
              <a:gd name="connsiteX1" fmla="*/ 1988785 w 3303149"/>
              <a:gd name="connsiteY1" fmla="*/ 0 h 565466"/>
              <a:gd name="connsiteX2" fmla="*/ 1988785 w 3303149"/>
              <a:gd name="connsiteY2" fmla="*/ 102060 h 565466"/>
              <a:gd name="connsiteX3" fmla="*/ 2078433 w 3303149"/>
              <a:gd name="connsiteY3" fmla="*/ 102060 h 565466"/>
              <a:gd name="connsiteX4" fmla="*/ 2078433 w 3303149"/>
              <a:gd name="connsiteY4" fmla="*/ 216532 h 565466"/>
              <a:gd name="connsiteX5" fmla="*/ 2179113 w 3303149"/>
              <a:gd name="connsiteY5" fmla="*/ 216532 h 565466"/>
              <a:gd name="connsiteX6" fmla="*/ 2179113 w 3303149"/>
              <a:gd name="connsiteY6" fmla="*/ 368243 h 565466"/>
              <a:gd name="connsiteX7" fmla="*/ 2190147 w 3303149"/>
              <a:gd name="connsiteY7" fmla="*/ 368243 h 565466"/>
              <a:gd name="connsiteX8" fmla="*/ 2190147 w 3303149"/>
              <a:gd name="connsiteY8" fmla="*/ 565466 h 565466"/>
              <a:gd name="connsiteX9" fmla="*/ 3303149 w 3303149"/>
              <a:gd name="connsiteY9" fmla="*/ 565466 h 56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3149" h="565466">
                <a:moveTo>
                  <a:pt x="0" y="0"/>
                </a:moveTo>
                <a:lnTo>
                  <a:pt x="1988785" y="0"/>
                </a:lnTo>
                <a:lnTo>
                  <a:pt x="1988785" y="102060"/>
                </a:lnTo>
                <a:lnTo>
                  <a:pt x="2078433" y="102060"/>
                </a:lnTo>
                <a:lnTo>
                  <a:pt x="2078433" y="216532"/>
                </a:lnTo>
                <a:lnTo>
                  <a:pt x="2179113" y="216532"/>
                </a:lnTo>
                <a:lnTo>
                  <a:pt x="2179113" y="368243"/>
                </a:lnTo>
                <a:lnTo>
                  <a:pt x="2190147" y="368243"/>
                </a:lnTo>
                <a:lnTo>
                  <a:pt x="2190147" y="565466"/>
                </a:lnTo>
                <a:lnTo>
                  <a:pt x="3303149" y="565466"/>
                </a:lnTo>
              </a:path>
            </a:pathLst>
          </a:custGeom>
          <a:noFill/>
          <a:ln w="28575">
            <a:solidFill>
              <a:schemeClr val="accent1"/>
            </a:solidFill>
            <a:miter lim="800000"/>
            <a:headEnd/>
            <a:tailEnd/>
          </a:ln>
        </p:spPr>
        <p:txBody>
          <a:bodyPr rtlCol="0" anchor="ctr"/>
          <a:lstStyle/>
          <a:p>
            <a:pPr algn="ctr"/>
            <a:endParaRPr lang="en-US" dirty="0"/>
          </a:p>
        </p:txBody>
      </p:sp>
      <p:grpSp>
        <p:nvGrpSpPr>
          <p:cNvPr id="142" name="Group 141">
            <a:extLst>
              <a:ext uri="{FF2B5EF4-FFF2-40B4-BE49-F238E27FC236}">
                <a16:creationId xmlns:a16="http://schemas.microsoft.com/office/drawing/2014/main" id="{3C91F789-7D51-34B6-EADF-92E992D915C5}"/>
              </a:ext>
            </a:extLst>
          </p:cNvPr>
          <p:cNvGrpSpPr/>
          <p:nvPr/>
        </p:nvGrpSpPr>
        <p:grpSpPr>
          <a:xfrm>
            <a:off x="6678017" y="2104636"/>
            <a:ext cx="1271608" cy="405481"/>
            <a:chOff x="6678017" y="2104636"/>
            <a:chExt cx="1271608" cy="405481"/>
          </a:xfrm>
        </p:grpSpPr>
        <p:sp>
          <p:nvSpPr>
            <p:cNvPr id="123" name="Oval 122">
              <a:extLst>
                <a:ext uri="{FF2B5EF4-FFF2-40B4-BE49-F238E27FC236}">
                  <a16:creationId xmlns:a16="http://schemas.microsoft.com/office/drawing/2014/main" id="{AE88D139-FA4A-8824-2CF3-6ABED9AD57A9}"/>
                </a:ext>
              </a:extLst>
            </p:cNvPr>
            <p:cNvSpPr/>
            <p:nvPr/>
          </p:nvSpPr>
          <p:spPr bwMode="auto">
            <a:xfrm>
              <a:off x="7887562"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Oval 123">
              <a:extLst>
                <a:ext uri="{FF2B5EF4-FFF2-40B4-BE49-F238E27FC236}">
                  <a16:creationId xmlns:a16="http://schemas.microsoft.com/office/drawing/2014/main" id="{F78CEDD3-98C6-B3D6-49E9-9FF23974483B}"/>
                </a:ext>
              </a:extLst>
            </p:cNvPr>
            <p:cNvSpPr/>
            <p:nvPr/>
          </p:nvSpPr>
          <p:spPr bwMode="auto">
            <a:xfrm>
              <a:off x="7356576"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Oval 124">
              <a:extLst>
                <a:ext uri="{FF2B5EF4-FFF2-40B4-BE49-F238E27FC236}">
                  <a16:creationId xmlns:a16="http://schemas.microsoft.com/office/drawing/2014/main" id="{1A6D4BDB-B2EA-067D-38A0-67A54D0DBA76}"/>
                </a:ext>
              </a:extLst>
            </p:cNvPr>
            <p:cNvSpPr/>
            <p:nvPr/>
          </p:nvSpPr>
          <p:spPr bwMode="auto">
            <a:xfrm>
              <a:off x="7276584"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Oval 125">
              <a:extLst>
                <a:ext uri="{FF2B5EF4-FFF2-40B4-BE49-F238E27FC236}">
                  <a16:creationId xmlns:a16="http://schemas.microsoft.com/office/drawing/2014/main" id="{5780B9D9-EBE6-4B91-34B3-109049DDDAA5}"/>
                </a:ext>
              </a:extLst>
            </p:cNvPr>
            <p:cNvSpPr/>
            <p:nvPr/>
          </p:nvSpPr>
          <p:spPr bwMode="auto">
            <a:xfrm>
              <a:off x="7210383"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Oval 126">
              <a:extLst>
                <a:ext uri="{FF2B5EF4-FFF2-40B4-BE49-F238E27FC236}">
                  <a16:creationId xmlns:a16="http://schemas.microsoft.com/office/drawing/2014/main" id="{1C14FECA-FA13-0EB3-8E4F-FD1FF9E5B395}"/>
                </a:ext>
              </a:extLst>
            </p:cNvPr>
            <p:cNvSpPr/>
            <p:nvPr/>
          </p:nvSpPr>
          <p:spPr bwMode="auto">
            <a:xfrm>
              <a:off x="7144182"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Oval 127">
              <a:extLst>
                <a:ext uri="{FF2B5EF4-FFF2-40B4-BE49-F238E27FC236}">
                  <a16:creationId xmlns:a16="http://schemas.microsoft.com/office/drawing/2014/main" id="{293B2A69-4722-C971-7E90-1490A6160501}"/>
                </a:ext>
              </a:extLst>
            </p:cNvPr>
            <p:cNvSpPr/>
            <p:nvPr/>
          </p:nvSpPr>
          <p:spPr bwMode="auto">
            <a:xfrm>
              <a:off x="7130390"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Oval 128">
              <a:extLst>
                <a:ext uri="{FF2B5EF4-FFF2-40B4-BE49-F238E27FC236}">
                  <a16:creationId xmlns:a16="http://schemas.microsoft.com/office/drawing/2014/main" id="{C60CBE2C-0C7C-190A-2045-CC310BD7B8C7}"/>
                </a:ext>
              </a:extLst>
            </p:cNvPr>
            <p:cNvSpPr/>
            <p:nvPr/>
          </p:nvSpPr>
          <p:spPr bwMode="auto">
            <a:xfrm>
              <a:off x="7060052"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Oval 129">
              <a:extLst>
                <a:ext uri="{FF2B5EF4-FFF2-40B4-BE49-F238E27FC236}">
                  <a16:creationId xmlns:a16="http://schemas.microsoft.com/office/drawing/2014/main" id="{159D8D4F-8EA7-B602-4D10-9D1683941F2C}"/>
                </a:ext>
              </a:extLst>
            </p:cNvPr>
            <p:cNvSpPr/>
            <p:nvPr/>
          </p:nvSpPr>
          <p:spPr bwMode="auto">
            <a:xfrm>
              <a:off x="7051777"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Oval 130">
              <a:extLst>
                <a:ext uri="{FF2B5EF4-FFF2-40B4-BE49-F238E27FC236}">
                  <a16:creationId xmlns:a16="http://schemas.microsoft.com/office/drawing/2014/main" id="{5549DCE9-1EA6-C6F4-0F6B-5A410CDA2B54}"/>
                </a:ext>
              </a:extLst>
            </p:cNvPr>
            <p:cNvSpPr/>
            <p:nvPr/>
          </p:nvSpPr>
          <p:spPr bwMode="auto">
            <a:xfrm>
              <a:off x="7037985"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Oval 131">
              <a:extLst>
                <a:ext uri="{FF2B5EF4-FFF2-40B4-BE49-F238E27FC236}">
                  <a16:creationId xmlns:a16="http://schemas.microsoft.com/office/drawing/2014/main" id="{2E43654F-D6EC-AD52-BA6F-7B409512097F}"/>
                </a:ext>
              </a:extLst>
            </p:cNvPr>
            <p:cNvSpPr/>
            <p:nvPr/>
          </p:nvSpPr>
          <p:spPr bwMode="auto">
            <a:xfrm>
              <a:off x="6846278"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Oval 132">
              <a:extLst>
                <a:ext uri="{FF2B5EF4-FFF2-40B4-BE49-F238E27FC236}">
                  <a16:creationId xmlns:a16="http://schemas.microsoft.com/office/drawing/2014/main" id="{5A9F9713-1DC7-5B79-6F76-A317A3D426DF}"/>
                </a:ext>
              </a:extLst>
            </p:cNvPr>
            <p:cNvSpPr/>
            <p:nvPr/>
          </p:nvSpPr>
          <p:spPr bwMode="auto">
            <a:xfrm>
              <a:off x="6832486" y="2448054"/>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Oval 133">
              <a:extLst>
                <a:ext uri="{FF2B5EF4-FFF2-40B4-BE49-F238E27FC236}">
                  <a16:creationId xmlns:a16="http://schemas.microsoft.com/office/drawing/2014/main" id="{740D9864-BEDA-C862-35E0-63E14808C422}"/>
                </a:ext>
              </a:extLst>
            </p:cNvPr>
            <p:cNvSpPr/>
            <p:nvPr/>
          </p:nvSpPr>
          <p:spPr bwMode="auto">
            <a:xfrm>
              <a:off x="6763527" y="2254968"/>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Oval 134">
              <a:extLst>
                <a:ext uri="{FF2B5EF4-FFF2-40B4-BE49-F238E27FC236}">
                  <a16:creationId xmlns:a16="http://schemas.microsoft.com/office/drawing/2014/main" id="{2560B2C2-971B-86A4-7B88-FFD037043025}"/>
                </a:ext>
              </a:extLst>
            </p:cNvPr>
            <p:cNvSpPr/>
            <p:nvPr/>
          </p:nvSpPr>
          <p:spPr bwMode="auto">
            <a:xfrm>
              <a:off x="6758011" y="2104636"/>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Oval 135">
              <a:extLst>
                <a:ext uri="{FF2B5EF4-FFF2-40B4-BE49-F238E27FC236}">
                  <a16:creationId xmlns:a16="http://schemas.microsoft.com/office/drawing/2014/main" id="{D90E2AC7-6DEC-4A69-AD30-A6CC444AC0DC}"/>
                </a:ext>
              </a:extLst>
            </p:cNvPr>
            <p:cNvSpPr/>
            <p:nvPr/>
          </p:nvSpPr>
          <p:spPr bwMode="auto">
            <a:xfrm>
              <a:off x="6745598" y="2104636"/>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Oval 136">
              <a:extLst>
                <a:ext uri="{FF2B5EF4-FFF2-40B4-BE49-F238E27FC236}">
                  <a16:creationId xmlns:a16="http://schemas.microsoft.com/office/drawing/2014/main" id="{3AAAB2D2-15D7-4298-00C1-5FB23EFB2B38}"/>
                </a:ext>
              </a:extLst>
            </p:cNvPr>
            <p:cNvSpPr/>
            <p:nvPr/>
          </p:nvSpPr>
          <p:spPr bwMode="auto">
            <a:xfrm>
              <a:off x="6726289" y="2104636"/>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Oval 137">
              <a:extLst>
                <a:ext uri="{FF2B5EF4-FFF2-40B4-BE49-F238E27FC236}">
                  <a16:creationId xmlns:a16="http://schemas.microsoft.com/office/drawing/2014/main" id="{6DF50B45-85E5-3B36-597E-67EB9AD9B111}"/>
                </a:ext>
              </a:extLst>
            </p:cNvPr>
            <p:cNvSpPr/>
            <p:nvPr/>
          </p:nvSpPr>
          <p:spPr bwMode="auto">
            <a:xfrm>
              <a:off x="6716635" y="2104636"/>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Oval 138">
              <a:extLst>
                <a:ext uri="{FF2B5EF4-FFF2-40B4-BE49-F238E27FC236}">
                  <a16:creationId xmlns:a16="http://schemas.microsoft.com/office/drawing/2014/main" id="{D0976128-DDB2-EDB3-0EE1-B5ACAEFF505E}"/>
                </a:ext>
              </a:extLst>
            </p:cNvPr>
            <p:cNvSpPr/>
            <p:nvPr/>
          </p:nvSpPr>
          <p:spPr bwMode="auto">
            <a:xfrm>
              <a:off x="6711118" y="2104636"/>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Oval 139">
              <a:extLst>
                <a:ext uri="{FF2B5EF4-FFF2-40B4-BE49-F238E27FC236}">
                  <a16:creationId xmlns:a16="http://schemas.microsoft.com/office/drawing/2014/main" id="{4D003A50-B279-7626-7FF6-066F81084A98}"/>
                </a:ext>
              </a:extLst>
            </p:cNvPr>
            <p:cNvSpPr/>
            <p:nvPr/>
          </p:nvSpPr>
          <p:spPr bwMode="auto">
            <a:xfrm>
              <a:off x="6698705" y="2104636"/>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Oval 140">
              <a:extLst>
                <a:ext uri="{FF2B5EF4-FFF2-40B4-BE49-F238E27FC236}">
                  <a16:creationId xmlns:a16="http://schemas.microsoft.com/office/drawing/2014/main" id="{542EA561-6EA2-F8FA-2115-716BA02CBD96}"/>
                </a:ext>
              </a:extLst>
            </p:cNvPr>
            <p:cNvSpPr/>
            <p:nvPr/>
          </p:nvSpPr>
          <p:spPr bwMode="auto">
            <a:xfrm>
              <a:off x="6678017" y="2104636"/>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73" name="Freeform: Shape 172">
            <a:extLst>
              <a:ext uri="{FF2B5EF4-FFF2-40B4-BE49-F238E27FC236}">
                <a16:creationId xmlns:a16="http://schemas.microsoft.com/office/drawing/2014/main" id="{0364E04E-8853-5E9F-2AC4-7AA0F9803D7C}"/>
              </a:ext>
            </a:extLst>
          </p:cNvPr>
          <p:cNvSpPr/>
          <p:nvPr/>
        </p:nvSpPr>
        <p:spPr bwMode="auto">
          <a:xfrm>
            <a:off x="4624409" y="1917068"/>
            <a:ext cx="3311424" cy="1063352"/>
          </a:xfrm>
          <a:custGeom>
            <a:avLst/>
            <a:gdLst>
              <a:gd name="connsiteX0" fmla="*/ 0 w 3311424"/>
              <a:gd name="connsiteY0" fmla="*/ 0 h 1063352"/>
              <a:gd name="connsiteX1" fmla="*/ 251012 w 3311424"/>
              <a:gd name="connsiteY1" fmla="*/ 0 h 1063352"/>
              <a:gd name="connsiteX2" fmla="*/ 251012 w 3311424"/>
              <a:gd name="connsiteY2" fmla="*/ 41375 h 1063352"/>
              <a:gd name="connsiteX3" fmla="*/ 318592 w 3311424"/>
              <a:gd name="connsiteY3" fmla="*/ 41375 h 1063352"/>
              <a:gd name="connsiteX4" fmla="*/ 318592 w 3311424"/>
              <a:gd name="connsiteY4" fmla="*/ 75855 h 1063352"/>
              <a:gd name="connsiteX5" fmla="*/ 525470 w 3311424"/>
              <a:gd name="connsiteY5" fmla="*/ 75855 h 1063352"/>
              <a:gd name="connsiteX6" fmla="*/ 525470 w 3311424"/>
              <a:gd name="connsiteY6" fmla="*/ 104818 h 1063352"/>
              <a:gd name="connsiteX7" fmla="*/ 544778 w 3311424"/>
              <a:gd name="connsiteY7" fmla="*/ 104818 h 1063352"/>
              <a:gd name="connsiteX8" fmla="*/ 544778 w 3311424"/>
              <a:gd name="connsiteY8" fmla="*/ 131022 h 1063352"/>
              <a:gd name="connsiteX9" fmla="*/ 565466 w 3311424"/>
              <a:gd name="connsiteY9" fmla="*/ 131022 h 1063352"/>
              <a:gd name="connsiteX10" fmla="*/ 565466 w 3311424"/>
              <a:gd name="connsiteY10" fmla="*/ 164123 h 1063352"/>
              <a:gd name="connsiteX11" fmla="*/ 634425 w 3311424"/>
              <a:gd name="connsiteY11" fmla="*/ 164123 h 1063352"/>
              <a:gd name="connsiteX12" fmla="*/ 634425 w 3311424"/>
              <a:gd name="connsiteY12" fmla="*/ 202740 h 1063352"/>
              <a:gd name="connsiteX13" fmla="*/ 659251 w 3311424"/>
              <a:gd name="connsiteY13" fmla="*/ 202740 h 1063352"/>
              <a:gd name="connsiteX14" fmla="*/ 659251 w 3311424"/>
              <a:gd name="connsiteY14" fmla="*/ 234461 h 1063352"/>
              <a:gd name="connsiteX15" fmla="*/ 842682 w 3311424"/>
              <a:gd name="connsiteY15" fmla="*/ 234461 h 1063352"/>
              <a:gd name="connsiteX16" fmla="*/ 842682 w 3311424"/>
              <a:gd name="connsiteY16" fmla="*/ 267562 h 1063352"/>
              <a:gd name="connsiteX17" fmla="*/ 913021 w 3311424"/>
              <a:gd name="connsiteY17" fmla="*/ 267562 h 1063352"/>
              <a:gd name="connsiteX18" fmla="*/ 913021 w 3311424"/>
              <a:gd name="connsiteY18" fmla="*/ 303421 h 1063352"/>
              <a:gd name="connsiteX19" fmla="*/ 993014 w 3311424"/>
              <a:gd name="connsiteY19" fmla="*/ 303421 h 1063352"/>
              <a:gd name="connsiteX20" fmla="*/ 993014 w 3311424"/>
              <a:gd name="connsiteY20" fmla="*/ 337900 h 1063352"/>
              <a:gd name="connsiteX21" fmla="*/ 1067490 w 3311424"/>
              <a:gd name="connsiteY21" fmla="*/ 337900 h 1063352"/>
              <a:gd name="connsiteX22" fmla="*/ 1067490 w 3311424"/>
              <a:gd name="connsiteY22" fmla="*/ 365484 h 1063352"/>
              <a:gd name="connsiteX23" fmla="*/ 1092315 w 3311424"/>
              <a:gd name="connsiteY23" fmla="*/ 365484 h 1063352"/>
              <a:gd name="connsiteX24" fmla="*/ 1092315 w 3311424"/>
              <a:gd name="connsiteY24" fmla="*/ 399964 h 1063352"/>
              <a:gd name="connsiteX25" fmla="*/ 1121278 w 3311424"/>
              <a:gd name="connsiteY25" fmla="*/ 399964 h 1063352"/>
              <a:gd name="connsiteX26" fmla="*/ 1121278 w 3311424"/>
              <a:gd name="connsiteY26" fmla="*/ 473061 h 1063352"/>
              <a:gd name="connsiteX27" fmla="*/ 1199891 w 3311424"/>
              <a:gd name="connsiteY27" fmla="*/ 473061 h 1063352"/>
              <a:gd name="connsiteX28" fmla="*/ 1199891 w 3311424"/>
              <a:gd name="connsiteY28" fmla="*/ 507540 h 1063352"/>
              <a:gd name="connsiteX29" fmla="*/ 1252301 w 3311424"/>
              <a:gd name="connsiteY29" fmla="*/ 507540 h 1063352"/>
              <a:gd name="connsiteX30" fmla="*/ 1252301 w 3311424"/>
              <a:gd name="connsiteY30" fmla="*/ 530986 h 1063352"/>
              <a:gd name="connsiteX31" fmla="*/ 1369531 w 3311424"/>
              <a:gd name="connsiteY31" fmla="*/ 530986 h 1063352"/>
              <a:gd name="connsiteX32" fmla="*/ 1369531 w 3311424"/>
              <a:gd name="connsiteY32" fmla="*/ 572362 h 1063352"/>
              <a:gd name="connsiteX33" fmla="*/ 1466074 w 3311424"/>
              <a:gd name="connsiteY33" fmla="*/ 572362 h 1063352"/>
              <a:gd name="connsiteX34" fmla="*/ 1466074 w 3311424"/>
              <a:gd name="connsiteY34" fmla="*/ 602704 h 1063352"/>
              <a:gd name="connsiteX35" fmla="*/ 1750186 w 3311424"/>
              <a:gd name="connsiteY35" fmla="*/ 602704 h 1063352"/>
              <a:gd name="connsiteX36" fmla="*/ 1750186 w 3311424"/>
              <a:gd name="connsiteY36" fmla="*/ 634425 h 1063352"/>
              <a:gd name="connsiteX37" fmla="*/ 1766737 w 3311424"/>
              <a:gd name="connsiteY37" fmla="*/ 634425 h 1063352"/>
              <a:gd name="connsiteX38" fmla="*/ 1766737 w 3311424"/>
              <a:gd name="connsiteY38" fmla="*/ 668905 h 1063352"/>
              <a:gd name="connsiteX39" fmla="*/ 1875692 w 3311424"/>
              <a:gd name="connsiteY39" fmla="*/ 668905 h 1063352"/>
              <a:gd name="connsiteX40" fmla="*/ 1875692 w 3311424"/>
              <a:gd name="connsiteY40" fmla="*/ 703384 h 1063352"/>
              <a:gd name="connsiteX41" fmla="*/ 1948789 w 3311424"/>
              <a:gd name="connsiteY41" fmla="*/ 703384 h 1063352"/>
              <a:gd name="connsiteX42" fmla="*/ 1948789 w 3311424"/>
              <a:gd name="connsiteY42" fmla="*/ 722693 h 1063352"/>
              <a:gd name="connsiteX43" fmla="*/ 2005336 w 3311424"/>
              <a:gd name="connsiteY43" fmla="*/ 722693 h 1063352"/>
              <a:gd name="connsiteX44" fmla="*/ 2005336 w 3311424"/>
              <a:gd name="connsiteY44" fmla="*/ 780619 h 1063352"/>
              <a:gd name="connsiteX45" fmla="*/ 2088087 w 3311424"/>
              <a:gd name="connsiteY45" fmla="*/ 780619 h 1063352"/>
              <a:gd name="connsiteX46" fmla="*/ 2088087 w 3311424"/>
              <a:gd name="connsiteY46" fmla="*/ 842682 h 1063352"/>
              <a:gd name="connsiteX47" fmla="*/ 2169459 w 3311424"/>
              <a:gd name="connsiteY47" fmla="*/ 842682 h 1063352"/>
              <a:gd name="connsiteX48" fmla="*/ 2169459 w 3311424"/>
              <a:gd name="connsiteY48" fmla="*/ 900608 h 1063352"/>
              <a:gd name="connsiteX49" fmla="*/ 2184630 w 3311424"/>
              <a:gd name="connsiteY49" fmla="*/ 900608 h 1063352"/>
              <a:gd name="connsiteX50" fmla="*/ 2184630 w 3311424"/>
              <a:gd name="connsiteY50" fmla="*/ 953017 h 1063352"/>
              <a:gd name="connsiteX51" fmla="*/ 2493567 w 3311424"/>
              <a:gd name="connsiteY51" fmla="*/ 953017 h 1063352"/>
              <a:gd name="connsiteX52" fmla="*/ 2493567 w 3311424"/>
              <a:gd name="connsiteY52" fmla="*/ 1063352 h 1063352"/>
              <a:gd name="connsiteX53" fmla="*/ 3311424 w 3311424"/>
              <a:gd name="connsiteY53" fmla="*/ 1063352 h 106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311424" h="1063352">
                <a:moveTo>
                  <a:pt x="0" y="0"/>
                </a:moveTo>
                <a:lnTo>
                  <a:pt x="251012" y="0"/>
                </a:lnTo>
                <a:lnTo>
                  <a:pt x="251012" y="41375"/>
                </a:lnTo>
                <a:lnTo>
                  <a:pt x="318592" y="41375"/>
                </a:lnTo>
                <a:lnTo>
                  <a:pt x="318592" y="75855"/>
                </a:lnTo>
                <a:lnTo>
                  <a:pt x="525470" y="75855"/>
                </a:lnTo>
                <a:lnTo>
                  <a:pt x="525470" y="104818"/>
                </a:lnTo>
                <a:lnTo>
                  <a:pt x="544778" y="104818"/>
                </a:lnTo>
                <a:lnTo>
                  <a:pt x="544778" y="131022"/>
                </a:lnTo>
                <a:lnTo>
                  <a:pt x="565466" y="131022"/>
                </a:lnTo>
                <a:lnTo>
                  <a:pt x="565466" y="164123"/>
                </a:lnTo>
                <a:lnTo>
                  <a:pt x="634425" y="164123"/>
                </a:lnTo>
                <a:lnTo>
                  <a:pt x="634425" y="202740"/>
                </a:lnTo>
                <a:lnTo>
                  <a:pt x="659251" y="202740"/>
                </a:lnTo>
                <a:lnTo>
                  <a:pt x="659251" y="234461"/>
                </a:lnTo>
                <a:lnTo>
                  <a:pt x="842682" y="234461"/>
                </a:lnTo>
                <a:lnTo>
                  <a:pt x="842682" y="267562"/>
                </a:lnTo>
                <a:lnTo>
                  <a:pt x="913021" y="267562"/>
                </a:lnTo>
                <a:lnTo>
                  <a:pt x="913021" y="303421"/>
                </a:lnTo>
                <a:lnTo>
                  <a:pt x="993014" y="303421"/>
                </a:lnTo>
                <a:lnTo>
                  <a:pt x="993014" y="337900"/>
                </a:lnTo>
                <a:lnTo>
                  <a:pt x="1067490" y="337900"/>
                </a:lnTo>
                <a:lnTo>
                  <a:pt x="1067490" y="365484"/>
                </a:lnTo>
                <a:lnTo>
                  <a:pt x="1092315" y="365484"/>
                </a:lnTo>
                <a:lnTo>
                  <a:pt x="1092315" y="399964"/>
                </a:lnTo>
                <a:lnTo>
                  <a:pt x="1121278" y="399964"/>
                </a:lnTo>
                <a:lnTo>
                  <a:pt x="1121278" y="473061"/>
                </a:lnTo>
                <a:lnTo>
                  <a:pt x="1199891" y="473061"/>
                </a:lnTo>
                <a:lnTo>
                  <a:pt x="1199891" y="507540"/>
                </a:lnTo>
                <a:lnTo>
                  <a:pt x="1252301" y="507540"/>
                </a:lnTo>
                <a:lnTo>
                  <a:pt x="1252301" y="530986"/>
                </a:lnTo>
                <a:lnTo>
                  <a:pt x="1369531" y="530986"/>
                </a:lnTo>
                <a:lnTo>
                  <a:pt x="1369531" y="572362"/>
                </a:lnTo>
                <a:lnTo>
                  <a:pt x="1466074" y="572362"/>
                </a:lnTo>
                <a:lnTo>
                  <a:pt x="1466074" y="602704"/>
                </a:lnTo>
                <a:lnTo>
                  <a:pt x="1750186" y="602704"/>
                </a:lnTo>
                <a:lnTo>
                  <a:pt x="1750186" y="634425"/>
                </a:lnTo>
                <a:lnTo>
                  <a:pt x="1766737" y="634425"/>
                </a:lnTo>
                <a:lnTo>
                  <a:pt x="1766737" y="668905"/>
                </a:lnTo>
                <a:lnTo>
                  <a:pt x="1875692" y="668905"/>
                </a:lnTo>
                <a:lnTo>
                  <a:pt x="1875692" y="703384"/>
                </a:lnTo>
                <a:lnTo>
                  <a:pt x="1948789" y="703384"/>
                </a:lnTo>
                <a:lnTo>
                  <a:pt x="1948789" y="722693"/>
                </a:lnTo>
                <a:lnTo>
                  <a:pt x="2005336" y="722693"/>
                </a:lnTo>
                <a:lnTo>
                  <a:pt x="2005336" y="780619"/>
                </a:lnTo>
                <a:lnTo>
                  <a:pt x="2088087" y="780619"/>
                </a:lnTo>
                <a:lnTo>
                  <a:pt x="2088087" y="842682"/>
                </a:lnTo>
                <a:lnTo>
                  <a:pt x="2169459" y="842682"/>
                </a:lnTo>
                <a:lnTo>
                  <a:pt x="2169459" y="900608"/>
                </a:lnTo>
                <a:lnTo>
                  <a:pt x="2184630" y="900608"/>
                </a:lnTo>
                <a:lnTo>
                  <a:pt x="2184630" y="953017"/>
                </a:lnTo>
                <a:lnTo>
                  <a:pt x="2493567" y="953017"/>
                </a:lnTo>
                <a:lnTo>
                  <a:pt x="2493567" y="1063352"/>
                </a:lnTo>
                <a:lnTo>
                  <a:pt x="3311424" y="1063352"/>
                </a:lnTo>
              </a:path>
            </a:pathLst>
          </a:custGeom>
          <a:noFill/>
          <a:ln w="28575">
            <a:solidFill>
              <a:schemeClr val="accent4"/>
            </a:solidFill>
            <a:miter lim="800000"/>
            <a:headEnd/>
            <a:tailEnd/>
          </a:ln>
        </p:spPr>
        <p:txBody>
          <a:bodyPr rtlCol="0" anchor="ctr"/>
          <a:lstStyle/>
          <a:p>
            <a:pPr algn="ctr"/>
            <a:endParaRPr lang="en-US" dirty="0"/>
          </a:p>
        </p:txBody>
      </p:sp>
      <p:grpSp>
        <p:nvGrpSpPr>
          <p:cNvPr id="215" name="Group 214">
            <a:extLst>
              <a:ext uri="{FF2B5EF4-FFF2-40B4-BE49-F238E27FC236}">
                <a16:creationId xmlns:a16="http://schemas.microsoft.com/office/drawing/2014/main" id="{AEF59B61-BFEF-7FF7-B960-BAE4021BF02E}"/>
              </a:ext>
            </a:extLst>
          </p:cNvPr>
          <p:cNvGrpSpPr/>
          <p:nvPr/>
        </p:nvGrpSpPr>
        <p:grpSpPr>
          <a:xfrm>
            <a:off x="5618801" y="2228764"/>
            <a:ext cx="2345995" cy="773723"/>
            <a:chOff x="5618801" y="2228764"/>
            <a:chExt cx="2345995" cy="773723"/>
          </a:xfrm>
        </p:grpSpPr>
        <p:sp>
          <p:nvSpPr>
            <p:cNvPr id="175" name="Rectangle 174">
              <a:extLst>
                <a:ext uri="{FF2B5EF4-FFF2-40B4-BE49-F238E27FC236}">
                  <a16:creationId xmlns:a16="http://schemas.microsoft.com/office/drawing/2014/main" id="{0453CCBA-1271-638A-A954-14B2EE6CDC59}"/>
                </a:ext>
              </a:extLst>
            </p:cNvPr>
            <p:cNvSpPr/>
            <p:nvPr/>
          </p:nvSpPr>
          <p:spPr bwMode="auto">
            <a:xfrm>
              <a:off x="7905491"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6" name="Rectangle 175">
              <a:extLst>
                <a:ext uri="{FF2B5EF4-FFF2-40B4-BE49-F238E27FC236}">
                  <a16:creationId xmlns:a16="http://schemas.microsoft.com/office/drawing/2014/main" id="{9E07CCBF-EF9E-7475-C71B-F0256515DEF8}"/>
                </a:ext>
              </a:extLst>
            </p:cNvPr>
            <p:cNvSpPr/>
            <p:nvPr/>
          </p:nvSpPr>
          <p:spPr bwMode="auto">
            <a:xfrm>
              <a:off x="7352437"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7" name="Rectangle 176">
              <a:extLst>
                <a:ext uri="{FF2B5EF4-FFF2-40B4-BE49-F238E27FC236}">
                  <a16:creationId xmlns:a16="http://schemas.microsoft.com/office/drawing/2014/main" id="{402362FE-0C70-A8C6-BF9F-376AD3C6F5AA}"/>
                </a:ext>
              </a:extLst>
            </p:cNvPr>
            <p:cNvSpPr/>
            <p:nvPr/>
          </p:nvSpPr>
          <p:spPr bwMode="auto">
            <a:xfrm>
              <a:off x="7284857"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8" name="Rectangle 177">
              <a:extLst>
                <a:ext uri="{FF2B5EF4-FFF2-40B4-BE49-F238E27FC236}">
                  <a16:creationId xmlns:a16="http://schemas.microsoft.com/office/drawing/2014/main" id="{D02993C4-E525-DB36-190D-135B48FC8BF8}"/>
                </a:ext>
              </a:extLst>
            </p:cNvPr>
            <p:cNvSpPr/>
            <p:nvPr/>
          </p:nvSpPr>
          <p:spPr bwMode="auto">
            <a:xfrm>
              <a:off x="7275203"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9" name="Rectangle 178">
              <a:extLst>
                <a:ext uri="{FF2B5EF4-FFF2-40B4-BE49-F238E27FC236}">
                  <a16:creationId xmlns:a16="http://schemas.microsoft.com/office/drawing/2014/main" id="{5E4BDB9D-91E7-3F06-E4CB-F5BE565E596F}"/>
                </a:ext>
              </a:extLst>
            </p:cNvPr>
            <p:cNvSpPr/>
            <p:nvPr/>
          </p:nvSpPr>
          <p:spPr bwMode="auto">
            <a:xfrm>
              <a:off x="7228311"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0" name="Rectangle 179">
              <a:extLst>
                <a:ext uri="{FF2B5EF4-FFF2-40B4-BE49-F238E27FC236}">
                  <a16:creationId xmlns:a16="http://schemas.microsoft.com/office/drawing/2014/main" id="{2F79F487-4B95-55AC-DBF3-E9C53C7D5705}"/>
                </a:ext>
              </a:extLst>
            </p:cNvPr>
            <p:cNvSpPr/>
            <p:nvPr/>
          </p:nvSpPr>
          <p:spPr bwMode="auto">
            <a:xfrm>
              <a:off x="7214519"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1" name="Rectangle 180">
              <a:extLst>
                <a:ext uri="{FF2B5EF4-FFF2-40B4-BE49-F238E27FC236}">
                  <a16:creationId xmlns:a16="http://schemas.microsoft.com/office/drawing/2014/main" id="{B4C1BB66-876E-16EB-B9F5-B2F71E4D7A30}"/>
                </a:ext>
              </a:extLst>
            </p:cNvPr>
            <p:cNvSpPr/>
            <p:nvPr/>
          </p:nvSpPr>
          <p:spPr bwMode="auto">
            <a:xfrm>
              <a:off x="7203486"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2" name="Rectangle 181">
              <a:extLst>
                <a:ext uri="{FF2B5EF4-FFF2-40B4-BE49-F238E27FC236}">
                  <a16:creationId xmlns:a16="http://schemas.microsoft.com/office/drawing/2014/main" id="{D11D6877-4102-FDF6-406F-13220B220CD7}"/>
                </a:ext>
              </a:extLst>
            </p:cNvPr>
            <p:cNvSpPr/>
            <p:nvPr/>
          </p:nvSpPr>
          <p:spPr bwMode="auto">
            <a:xfrm>
              <a:off x="7181419"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3" name="Rectangle 182">
              <a:extLst>
                <a:ext uri="{FF2B5EF4-FFF2-40B4-BE49-F238E27FC236}">
                  <a16:creationId xmlns:a16="http://schemas.microsoft.com/office/drawing/2014/main" id="{61A21C7E-EBF7-99D6-C405-D977645F8192}"/>
                </a:ext>
              </a:extLst>
            </p:cNvPr>
            <p:cNvSpPr/>
            <p:nvPr/>
          </p:nvSpPr>
          <p:spPr bwMode="auto">
            <a:xfrm>
              <a:off x="7162111"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4" name="Rectangle 183">
              <a:extLst>
                <a:ext uri="{FF2B5EF4-FFF2-40B4-BE49-F238E27FC236}">
                  <a16:creationId xmlns:a16="http://schemas.microsoft.com/office/drawing/2014/main" id="{7F7963FE-EE61-BA25-E86E-7450E239DDDB}"/>
                </a:ext>
              </a:extLst>
            </p:cNvPr>
            <p:cNvSpPr/>
            <p:nvPr/>
          </p:nvSpPr>
          <p:spPr bwMode="auto">
            <a:xfrm>
              <a:off x="7148319"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5" name="Rectangle 184">
              <a:extLst>
                <a:ext uri="{FF2B5EF4-FFF2-40B4-BE49-F238E27FC236}">
                  <a16:creationId xmlns:a16="http://schemas.microsoft.com/office/drawing/2014/main" id="{59F49C1E-8A97-D40B-C740-07C51D182412}"/>
                </a:ext>
              </a:extLst>
            </p:cNvPr>
            <p:cNvSpPr/>
            <p:nvPr/>
          </p:nvSpPr>
          <p:spPr bwMode="auto">
            <a:xfrm>
              <a:off x="7135906"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6" name="Rectangle 185">
              <a:extLst>
                <a:ext uri="{FF2B5EF4-FFF2-40B4-BE49-F238E27FC236}">
                  <a16:creationId xmlns:a16="http://schemas.microsoft.com/office/drawing/2014/main" id="{3C1D9584-BB99-C312-F81B-BC95698BA388}"/>
                </a:ext>
              </a:extLst>
            </p:cNvPr>
            <p:cNvSpPr/>
            <p:nvPr/>
          </p:nvSpPr>
          <p:spPr bwMode="auto">
            <a:xfrm>
              <a:off x="7117976"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7" name="Rectangle 186">
              <a:extLst>
                <a:ext uri="{FF2B5EF4-FFF2-40B4-BE49-F238E27FC236}">
                  <a16:creationId xmlns:a16="http://schemas.microsoft.com/office/drawing/2014/main" id="{0376C485-F648-8530-E75A-113F6F4C9ADE}"/>
                </a:ext>
              </a:extLst>
            </p:cNvPr>
            <p:cNvSpPr/>
            <p:nvPr/>
          </p:nvSpPr>
          <p:spPr bwMode="auto">
            <a:xfrm>
              <a:off x="7104185"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8" name="Rectangle 187">
              <a:extLst>
                <a:ext uri="{FF2B5EF4-FFF2-40B4-BE49-F238E27FC236}">
                  <a16:creationId xmlns:a16="http://schemas.microsoft.com/office/drawing/2014/main" id="{90CC0860-AA2E-EDDB-CCF8-517EBFA00C1B}"/>
                </a:ext>
              </a:extLst>
            </p:cNvPr>
            <p:cNvSpPr/>
            <p:nvPr/>
          </p:nvSpPr>
          <p:spPr bwMode="auto">
            <a:xfrm>
              <a:off x="7086255" y="2943182"/>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9" name="Rectangle 188">
              <a:extLst>
                <a:ext uri="{FF2B5EF4-FFF2-40B4-BE49-F238E27FC236}">
                  <a16:creationId xmlns:a16="http://schemas.microsoft.com/office/drawing/2014/main" id="{88E650C3-BCC6-0855-A823-ABA99551A826}"/>
                </a:ext>
              </a:extLst>
            </p:cNvPr>
            <p:cNvSpPr/>
            <p:nvPr/>
          </p:nvSpPr>
          <p:spPr bwMode="auto">
            <a:xfrm>
              <a:off x="7064188"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0" name="Rectangle 189">
              <a:extLst>
                <a:ext uri="{FF2B5EF4-FFF2-40B4-BE49-F238E27FC236}">
                  <a16:creationId xmlns:a16="http://schemas.microsoft.com/office/drawing/2014/main" id="{E0968F08-BBE6-5C7A-2BEF-15650CFADEF2}"/>
                </a:ext>
              </a:extLst>
            </p:cNvPr>
            <p:cNvSpPr/>
            <p:nvPr/>
          </p:nvSpPr>
          <p:spPr bwMode="auto">
            <a:xfrm>
              <a:off x="7050396"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1" name="Rectangle 190">
              <a:extLst>
                <a:ext uri="{FF2B5EF4-FFF2-40B4-BE49-F238E27FC236}">
                  <a16:creationId xmlns:a16="http://schemas.microsoft.com/office/drawing/2014/main" id="{AE85528A-1901-C26D-B074-0A31B95FA088}"/>
                </a:ext>
              </a:extLst>
            </p:cNvPr>
            <p:cNvSpPr/>
            <p:nvPr/>
          </p:nvSpPr>
          <p:spPr bwMode="auto">
            <a:xfrm>
              <a:off x="6935924"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7" name="Rectangle 196">
              <a:extLst>
                <a:ext uri="{FF2B5EF4-FFF2-40B4-BE49-F238E27FC236}">
                  <a16:creationId xmlns:a16="http://schemas.microsoft.com/office/drawing/2014/main" id="{7C5FBBE4-5EE0-BBE8-F9AB-F42E7E116D38}"/>
                </a:ext>
              </a:extLst>
            </p:cNvPr>
            <p:cNvSpPr/>
            <p:nvPr/>
          </p:nvSpPr>
          <p:spPr bwMode="auto">
            <a:xfrm>
              <a:off x="6923511"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8" name="Rectangle 197">
              <a:extLst>
                <a:ext uri="{FF2B5EF4-FFF2-40B4-BE49-F238E27FC236}">
                  <a16:creationId xmlns:a16="http://schemas.microsoft.com/office/drawing/2014/main" id="{FEF3ED49-C90E-4643-5303-60C094980394}"/>
                </a:ext>
              </a:extLst>
            </p:cNvPr>
            <p:cNvSpPr/>
            <p:nvPr/>
          </p:nvSpPr>
          <p:spPr bwMode="auto">
            <a:xfrm>
              <a:off x="6894548"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9" name="Rectangle 198">
              <a:extLst>
                <a:ext uri="{FF2B5EF4-FFF2-40B4-BE49-F238E27FC236}">
                  <a16:creationId xmlns:a16="http://schemas.microsoft.com/office/drawing/2014/main" id="{4C0456C3-0BA6-05BE-4650-592B643B9C73}"/>
                </a:ext>
              </a:extLst>
            </p:cNvPr>
            <p:cNvSpPr/>
            <p:nvPr/>
          </p:nvSpPr>
          <p:spPr bwMode="auto">
            <a:xfrm>
              <a:off x="6880756"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0" name="Rectangle 199">
              <a:extLst>
                <a:ext uri="{FF2B5EF4-FFF2-40B4-BE49-F238E27FC236}">
                  <a16:creationId xmlns:a16="http://schemas.microsoft.com/office/drawing/2014/main" id="{24A7D537-874F-C357-2B38-6E269F8BCC29}"/>
                </a:ext>
              </a:extLst>
            </p:cNvPr>
            <p:cNvSpPr/>
            <p:nvPr/>
          </p:nvSpPr>
          <p:spPr bwMode="auto">
            <a:xfrm>
              <a:off x="6865585"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1" name="Rectangle 200">
              <a:extLst>
                <a:ext uri="{FF2B5EF4-FFF2-40B4-BE49-F238E27FC236}">
                  <a16:creationId xmlns:a16="http://schemas.microsoft.com/office/drawing/2014/main" id="{873A4A0B-D4A7-C981-9970-1BE767BFD634}"/>
                </a:ext>
              </a:extLst>
            </p:cNvPr>
            <p:cNvSpPr/>
            <p:nvPr/>
          </p:nvSpPr>
          <p:spPr bwMode="auto">
            <a:xfrm>
              <a:off x="6844898"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2" name="Rectangle 201">
              <a:extLst>
                <a:ext uri="{FF2B5EF4-FFF2-40B4-BE49-F238E27FC236}">
                  <a16:creationId xmlns:a16="http://schemas.microsoft.com/office/drawing/2014/main" id="{07E7BF1B-C02A-6FE1-82A3-2FA9108156F5}"/>
                </a:ext>
              </a:extLst>
            </p:cNvPr>
            <p:cNvSpPr/>
            <p:nvPr/>
          </p:nvSpPr>
          <p:spPr bwMode="auto">
            <a:xfrm>
              <a:off x="6829727"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3" name="Rectangle 202">
              <a:extLst>
                <a:ext uri="{FF2B5EF4-FFF2-40B4-BE49-F238E27FC236}">
                  <a16:creationId xmlns:a16="http://schemas.microsoft.com/office/drawing/2014/main" id="{9E0FCAD6-DB65-1115-38B4-12EB8B583581}"/>
                </a:ext>
              </a:extLst>
            </p:cNvPr>
            <p:cNvSpPr/>
            <p:nvPr/>
          </p:nvSpPr>
          <p:spPr bwMode="auto">
            <a:xfrm>
              <a:off x="6818694"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4" name="Rectangle 203">
              <a:extLst>
                <a:ext uri="{FF2B5EF4-FFF2-40B4-BE49-F238E27FC236}">
                  <a16:creationId xmlns:a16="http://schemas.microsoft.com/office/drawing/2014/main" id="{CBC5EED6-9511-E8DF-B81F-C3B472FCD3D1}"/>
                </a:ext>
              </a:extLst>
            </p:cNvPr>
            <p:cNvSpPr/>
            <p:nvPr/>
          </p:nvSpPr>
          <p:spPr bwMode="auto">
            <a:xfrm>
              <a:off x="6810419"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5" name="Rectangle 204">
              <a:extLst>
                <a:ext uri="{FF2B5EF4-FFF2-40B4-BE49-F238E27FC236}">
                  <a16:creationId xmlns:a16="http://schemas.microsoft.com/office/drawing/2014/main" id="{F8B57E45-7492-887C-D4EF-4F022431467A}"/>
                </a:ext>
              </a:extLst>
            </p:cNvPr>
            <p:cNvSpPr/>
            <p:nvPr/>
          </p:nvSpPr>
          <p:spPr bwMode="auto">
            <a:xfrm>
              <a:off x="6786972" y="283560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6" name="Rectangle 205">
              <a:extLst>
                <a:ext uri="{FF2B5EF4-FFF2-40B4-BE49-F238E27FC236}">
                  <a16:creationId xmlns:a16="http://schemas.microsoft.com/office/drawing/2014/main" id="{909FFED3-D252-BCDA-26A6-47432998CDC0}"/>
                </a:ext>
              </a:extLst>
            </p:cNvPr>
            <p:cNvSpPr/>
            <p:nvPr/>
          </p:nvSpPr>
          <p:spPr bwMode="auto">
            <a:xfrm>
              <a:off x="6784213" y="278457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7" name="Rectangle 206">
              <a:extLst>
                <a:ext uri="{FF2B5EF4-FFF2-40B4-BE49-F238E27FC236}">
                  <a16:creationId xmlns:a16="http://schemas.microsoft.com/office/drawing/2014/main" id="{C8E02683-D771-F8F3-3693-93C194B464B0}"/>
                </a:ext>
              </a:extLst>
            </p:cNvPr>
            <p:cNvSpPr/>
            <p:nvPr/>
          </p:nvSpPr>
          <p:spPr bwMode="auto">
            <a:xfrm>
              <a:off x="6756629" y="273492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8" name="Rectangle 207">
              <a:extLst>
                <a:ext uri="{FF2B5EF4-FFF2-40B4-BE49-F238E27FC236}">
                  <a16:creationId xmlns:a16="http://schemas.microsoft.com/office/drawing/2014/main" id="{FC69A9B5-2CB2-3F62-2146-5353D49B4901}"/>
                </a:ext>
              </a:extLst>
            </p:cNvPr>
            <p:cNvSpPr/>
            <p:nvPr/>
          </p:nvSpPr>
          <p:spPr bwMode="auto">
            <a:xfrm>
              <a:off x="6735941" y="273492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9" name="Rectangle 208">
              <a:extLst>
                <a:ext uri="{FF2B5EF4-FFF2-40B4-BE49-F238E27FC236}">
                  <a16:creationId xmlns:a16="http://schemas.microsoft.com/office/drawing/2014/main" id="{C535735A-9992-7E18-3C9A-FD540B157D67}"/>
                </a:ext>
              </a:extLst>
            </p:cNvPr>
            <p:cNvSpPr/>
            <p:nvPr/>
          </p:nvSpPr>
          <p:spPr bwMode="auto">
            <a:xfrm>
              <a:off x="6705599" y="273492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0" name="Rectangle 209">
              <a:extLst>
                <a:ext uri="{FF2B5EF4-FFF2-40B4-BE49-F238E27FC236}">
                  <a16:creationId xmlns:a16="http://schemas.microsoft.com/office/drawing/2014/main" id="{F04DABF0-C8E4-9778-183B-2D1A605CF8DE}"/>
                </a:ext>
              </a:extLst>
            </p:cNvPr>
            <p:cNvSpPr/>
            <p:nvPr/>
          </p:nvSpPr>
          <p:spPr bwMode="auto">
            <a:xfrm>
              <a:off x="6686290" y="273492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1" name="Rectangle 210">
              <a:extLst>
                <a:ext uri="{FF2B5EF4-FFF2-40B4-BE49-F238E27FC236}">
                  <a16:creationId xmlns:a16="http://schemas.microsoft.com/office/drawing/2014/main" id="{2C0D8558-63DC-854D-F1D2-D937304A6DAB}"/>
                </a:ext>
              </a:extLst>
            </p:cNvPr>
            <p:cNvSpPr/>
            <p:nvPr/>
          </p:nvSpPr>
          <p:spPr bwMode="auto">
            <a:xfrm>
              <a:off x="6671119" y="273492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2" name="Rectangle 211">
              <a:extLst>
                <a:ext uri="{FF2B5EF4-FFF2-40B4-BE49-F238E27FC236}">
                  <a16:creationId xmlns:a16="http://schemas.microsoft.com/office/drawing/2014/main" id="{AFBB7882-35CB-C360-B3EE-33BD9746732B}"/>
                </a:ext>
              </a:extLst>
            </p:cNvPr>
            <p:cNvSpPr/>
            <p:nvPr/>
          </p:nvSpPr>
          <p:spPr bwMode="auto">
            <a:xfrm>
              <a:off x="6544234" y="2585973"/>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3" name="Rectangle 212">
              <a:extLst>
                <a:ext uri="{FF2B5EF4-FFF2-40B4-BE49-F238E27FC236}">
                  <a16:creationId xmlns:a16="http://schemas.microsoft.com/office/drawing/2014/main" id="{EE88B810-8ECC-1E66-F87F-1BFE579258ED}"/>
                </a:ext>
              </a:extLst>
            </p:cNvPr>
            <p:cNvSpPr/>
            <p:nvPr/>
          </p:nvSpPr>
          <p:spPr bwMode="auto">
            <a:xfrm>
              <a:off x="6425624" y="2558390"/>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4" name="Rectangle 213">
              <a:extLst>
                <a:ext uri="{FF2B5EF4-FFF2-40B4-BE49-F238E27FC236}">
                  <a16:creationId xmlns:a16="http://schemas.microsoft.com/office/drawing/2014/main" id="{B9B44BFA-64B1-67D0-E9B1-E53A784AB3CA}"/>
                </a:ext>
              </a:extLst>
            </p:cNvPr>
            <p:cNvSpPr/>
            <p:nvPr/>
          </p:nvSpPr>
          <p:spPr bwMode="auto">
            <a:xfrm>
              <a:off x="5618801" y="2228764"/>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16" name="Freeform: Shape 215">
            <a:extLst>
              <a:ext uri="{FF2B5EF4-FFF2-40B4-BE49-F238E27FC236}">
                <a16:creationId xmlns:a16="http://schemas.microsoft.com/office/drawing/2014/main" id="{CAEE25F7-8427-1FA2-EE16-715073E3EF70}"/>
              </a:ext>
            </a:extLst>
          </p:cNvPr>
          <p:cNvSpPr/>
          <p:nvPr/>
        </p:nvSpPr>
        <p:spPr bwMode="auto">
          <a:xfrm>
            <a:off x="4617513" y="1917068"/>
            <a:ext cx="3305908" cy="1275746"/>
          </a:xfrm>
          <a:custGeom>
            <a:avLst/>
            <a:gdLst>
              <a:gd name="connsiteX0" fmla="*/ 0 w 3305908"/>
              <a:gd name="connsiteY0" fmla="*/ 0 h 1281263"/>
              <a:gd name="connsiteX1" fmla="*/ 73097 w 3305908"/>
              <a:gd name="connsiteY1" fmla="*/ 0 h 1281263"/>
              <a:gd name="connsiteX2" fmla="*/ 73097 w 3305908"/>
              <a:gd name="connsiteY2" fmla="*/ 34480 h 1281263"/>
              <a:gd name="connsiteX3" fmla="*/ 113093 w 3305908"/>
              <a:gd name="connsiteY3" fmla="*/ 34480 h 1281263"/>
              <a:gd name="connsiteX4" fmla="*/ 113093 w 3305908"/>
              <a:gd name="connsiteY4" fmla="*/ 59305 h 1281263"/>
              <a:gd name="connsiteX5" fmla="*/ 262045 w 3305908"/>
              <a:gd name="connsiteY5" fmla="*/ 59305 h 1281263"/>
              <a:gd name="connsiteX6" fmla="*/ 262045 w 3305908"/>
              <a:gd name="connsiteY6" fmla="*/ 118610 h 1281263"/>
              <a:gd name="connsiteX7" fmla="*/ 297904 w 3305908"/>
              <a:gd name="connsiteY7" fmla="*/ 118610 h 1281263"/>
              <a:gd name="connsiteX8" fmla="*/ 297904 w 3305908"/>
              <a:gd name="connsiteY8" fmla="*/ 140677 h 1281263"/>
              <a:gd name="connsiteX9" fmla="*/ 321350 w 3305908"/>
              <a:gd name="connsiteY9" fmla="*/ 140677 h 1281263"/>
              <a:gd name="connsiteX10" fmla="*/ 321350 w 3305908"/>
              <a:gd name="connsiteY10" fmla="*/ 172398 h 1281263"/>
              <a:gd name="connsiteX11" fmla="*/ 325488 w 3305908"/>
              <a:gd name="connsiteY11" fmla="*/ 172398 h 1281263"/>
              <a:gd name="connsiteX12" fmla="*/ 325488 w 3305908"/>
              <a:gd name="connsiteY12" fmla="*/ 224807 h 1281263"/>
              <a:gd name="connsiteX13" fmla="*/ 339280 w 3305908"/>
              <a:gd name="connsiteY13" fmla="*/ 224807 h 1281263"/>
              <a:gd name="connsiteX14" fmla="*/ 339280 w 3305908"/>
              <a:gd name="connsiteY14" fmla="*/ 274458 h 1281263"/>
              <a:gd name="connsiteX15" fmla="*/ 428927 w 3305908"/>
              <a:gd name="connsiteY15" fmla="*/ 274458 h 1281263"/>
              <a:gd name="connsiteX16" fmla="*/ 428927 w 3305908"/>
              <a:gd name="connsiteY16" fmla="*/ 282733 h 1281263"/>
              <a:gd name="connsiteX17" fmla="*/ 441339 w 3305908"/>
              <a:gd name="connsiteY17" fmla="*/ 282733 h 1281263"/>
              <a:gd name="connsiteX18" fmla="*/ 441339 w 3305908"/>
              <a:gd name="connsiteY18" fmla="*/ 332384 h 1281263"/>
              <a:gd name="connsiteX19" fmla="*/ 503403 w 3305908"/>
              <a:gd name="connsiteY19" fmla="*/ 332384 h 1281263"/>
              <a:gd name="connsiteX20" fmla="*/ 503403 w 3305908"/>
              <a:gd name="connsiteY20" fmla="*/ 359968 h 1281263"/>
              <a:gd name="connsiteX21" fmla="*/ 522711 w 3305908"/>
              <a:gd name="connsiteY21" fmla="*/ 359968 h 1281263"/>
              <a:gd name="connsiteX22" fmla="*/ 522711 w 3305908"/>
              <a:gd name="connsiteY22" fmla="*/ 383414 h 1281263"/>
              <a:gd name="connsiteX23" fmla="*/ 570983 w 3305908"/>
              <a:gd name="connsiteY23" fmla="*/ 383414 h 1281263"/>
              <a:gd name="connsiteX24" fmla="*/ 570983 w 3305908"/>
              <a:gd name="connsiteY24" fmla="*/ 463406 h 1281263"/>
              <a:gd name="connsiteX25" fmla="*/ 633046 w 3305908"/>
              <a:gd name="connsiteY25" fmla="*/ 463406 h 1281263"/>
              <a:gd name="connsiteX26" fmla="*/ 633046 w 3305908"/>
              <a:gd name="connsiteY26" fmla="*/ 488232 h 1281263"/>
              <a:gd name="connsiteX27" fmla="*/ 656492 w 3305908"/>
              <a:gd name="connsiteY27" fmla="*/ 488232 h 1281263"/>
              <a:gd name="connsiteX28" fmla="*/ 656492 w 3305908"/>
              <a:gd name="connsiteY28" fmla="*/ 515816 h 1281263"/>
              <a:gd name="connsiteX29" fmla="*/ 713039 w 3305908"/>
              <a:gd name="connsiteY29" fmla="*/ 515816 h 1281263"/>
              <a:gd name="connsiteX30" fmla="*/ 713039 w 3305908"/>
              <a:gd name="connsiteY30" fmla="*/ 547537 h 1281263"/>
              <a:gd name="connsiteX31" fmla="*/ 850958 w 3305908"/>
              <a:gd name="connsiteY31" fmla="*/ 547537 h 1281263"/>
              <a:gd name="connsiteX32" fmla="*/ 850958 w 3305908"/>
              <a:gd name="connsiteY32" fmla="*/ 569604 h 1281263"/>
              <a:gd name="connsiteX33" fmla="*/ 893712 w 3305908"/>
              <a:gd name="connsiteY33" fmla="*/ 569604 h 1281263"/>
              <a:gd name="connsiteX34" fmla="*/ 893712 w 3305908"/>
              <a:gd name="connsiteY34" fmla="*/ 606842 h 1281263"/>
              <a:gd name="connsiteX35" fmla="*/ 908883 w 3305908"/>
              <a:gd name="connsiteY35" fmla="*/ 606842 h 1281263"/>
              <a:gd name="connsiteX36" fmla="*/ 908883 w 3305908"/>
              <a:gd name="connsiteY36" fmla="*/ 633046 h 1281263"/>
              <a:gd name="connsiteX37" fmla="*/ 988876 w 3305908"/>
              <a:gd name="connsiteY37" fmla="*/ 633046 h 1281263"/>
              <a:gd name="connsiteX38" fmla="*/ 988876 w 3305908"/>
              <a:gd name="connsiteY38" fmla="*/ 652355 h 1281263"/>
              <a:gd name="connsiteX39" fmla="*/ 1053698 w 3305908"/>
              <a:gd name="connsiteY39" fmla="*/ 652355 h 1281263"/>
              <a:gd name="connsiteX40" fmla="*/ 1053698 w 3305908"/>
              <a:gd name="connsiteY40" fmla="*/ 677180 h 1281263"/>
              <a:gd name="connsiteX41" fmla="*/ 1100590 w 3305908"/>
              <a:gd name="connsiteY41" fmla="*/ 677180 h 1281263"/>
              <a:gd name="connsiteX42" fmla="*/ 1100590 w 3305908"/>
              <a:gd name="connsiteY42" fmla="*/ 708901 h 1281263"/>
              <a:gd name="connsiteX43" fmla="*/ 1121278 w 3305908"/>
              <a:gd name="connsiteY43" fmla="*/ 708901 h 1281263"/>
              <a:gd name="connsiteX44" fmla="*/ 1121278 w 3305908"/>
              <a:gd name="connsiteY44" fmla="*/ 742002 h 1281263"/>
              <a:gd name="connsiteX45" fmla="*/ 1139207 w 3305908"/>
              <a:gd name="connsiteY45" fmla="*/ 742002 h 1281263"/>
              <a:gd name="connsiteX46" fmla="*/ 1139207 w 3305908"/>
              <a:gd name="connsiteY46" fmla="*/ 761311 h 1281263"/>
              <a:gd name="connsiteX47" fmla="*/ 1201271 w 3305908"/>
              <a:gd name="connsiteY47" fmla="*/ 761311 h 1281263"/>
              <a:gd name="connsiteX48" fmla="*/ 1201271 w 3305908"/>
              <a:gd name="connsiteY48" fmla="*/ 790273 h 1281263"/>
              <a:gd name="connsiteX49" fmla="*/ 1248163 w 3305908"/>
              <a:gd name="connsiteY49" fmla="*/ 790273 h 1281263"/>
              <a:gd name="connsiteX50" fmla="*/ 1248163 w 3305908"/>
              <a:gd name="connsiteY50" fmla="*/ 827511 h 1281263"/>
              <a:gd name="connsiteX51" fmla="*/ 1370911 w 3305908"/>
              <a:gd name="connsiteY51" fmla="*/ 827511 h 1281263"/>
              <a:gd name="connsiteX52" fmla="*/ 1370911 w 3305908"/>
              <a:gd name="connsiteY52" fmla="*/ 841303 h 1281263"/>
              <a:gd name="connsiteX53" fmla="*/ 1381944 w 3305908"/>
              <a:gd name="connsiteY53" fmla="*/ 841303 h 1281263"/>
              <a:gd name="connsiteX54" fmla="*/ 1381944 w 3305908"/>
              <a:gd name="connsiteY54" fmla="*/ 873025 h 1281263"/>
              <a:gd name="connsiteX55" fmla="*/ 1482625 w 3305908"/>
              <a:gd name="connsiteY55" fmla="*/ 873025 h 1281263"/>
              <a:gd name="connsiteX56" fmla="*/ 1482625 w 3305908"/>
              <a:gd name="connsiteY56" fmla="*/ 906125 h 1281263"/>
              <a:gd name="connsiteX57" fmla="*/ 1730878 w 3305908"/>
              <a:gd name="connsiteY57" fmla="*/ 906125 h 1281263"/>
              <a:gd name="connsiteX58" fmla="*/ 1730878 w 3305908"/>
              <a:gd name="connsiteY58" fmla="*/ 932330 h 1281263"/>
              <a:gd name="connsiteX59" fmla="*/ 1766737 w 3305908"/>
              <a:gd name="connsiteY59" fmla="*/ 932330 h 1281263"/>
              <a:gd name="connsiteX60" fmla="*/ 1766737 w 3305908"/>
              <a:gd name="connsiteY60" fmla="*/ 962672 h 1281263"/>
              <a:gd name="connsiteX61" fmla="*/ 1871555 w 3305908"/>
              <a:gd name="connsiteY61" fmla="*/ 962672 h 1281263"/>
              <a:gd name="connsiteX62" fmla="*/ 1871555 w 3305908"/>
              <a:gd name="connsiteY62" fmla="*/ 987497 h 1281263"/>
              <a:gd name="connsiteX63" fmla="*/ 1977752 w 3305908"/>
              <a:gd name="connsiteY63" fmla="*/ 987497 h 1281263"/>
              <a:gd name="connsiteX64" fmla="*/ 1977752 w 3305908"/>
              <a:gd name="connsiteY64" fmla="*/ 1008185 h 1281263"/>
              <a:gd name="connsiteX65" fmla="*/ 2016369 w 3305908"/>
              <a:gd name="connsiteY65" fmla="*/ 1008185 h 1281263"/>
              <a:gd name="connsiteX66" fmla="*/ 2016369 w 3305908"/>
              <a:gd name="connsiteY66" fmla="*/ 1044044 h 1281263"/>
              <a:gd name="connsiteX67" fmla="*/ 2068778 w 3305908"/>
              <a:gd name="connsiteY67" fmla="*/ 1044044 h 1281263"/>
              <a:gd name="connsiteX68" fmla="*/ 2068778 w 3305908"/>
              <a:gd name="connsiteY68" fmla="*/ 1107486 h 1281263"/>
              <a:gd name="connsiteX69" fmla="*/ 2184630 w 3305908"/>
              <a:gd name="connsiteY69" fmla="*/ 1107486 h 1281263"/>
              <a:gd name="connsiteX70" fmla="*/ 2184630 w 3305908"/>
              <a:gd name="connsiteY70" fmla="*/ 1191616 h 1281263"/>
              <a:gd name="connsiteX71" fmla="*/ 2490809 w 3305908"/>
              <a:gd name="connsiteY71" fmla="*/ 1191616 h 1281263"/>
              <a:gd name="connsiteX72" fmla="*/ 2490809 w 3305908"/>
              <a:gd name="connsiteY72" fmla="*/ 1281263 h 1281263"/>
              <a:gd name="connsiteX73" fmla="*/ 3305908 w 3305908"/>
              <a:gd name="connsiteY73" fmla="*/ 1281263 h 128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305908" h="1281263">
                <a:moveTo>
                  <a:pt x="0" y="0"/>
                </a:moveTo>
                <a:lnTo>
                  <a:pt x="73097" y="0"/>
                </a:lnTo>
                <a:lnTo>
                  <a:pt x="73097" y="34480"/>
                </a:lnTo>
                <a:lnTo>
                  <a:pt x="113093" y="34480"/>
                </a:lnTo>
                <a:lnTo>
                  <a:pt x="113093" y="59305"/>
                </a:lnTo>
                <a:lnTo>
                  <a:pt x="262045" y="59305"/>
                </a:lnTo>
                <a:lnTo>
                  <a:pt x="262045" y="118610"/>
                </a:lnTo>
                <a:lnTo>
                  <a:pt x="297904" y="118610"/>
                </a:lnTo>
                <a:lnTo>
                  <a:pt x="297904" y="140677"/>
                </a:lnTo>
                <a:lnTo>
                  <a:pt x="321350" y="140677"/>
                </a:lnTo>
                <a:lnTo>
                  <a:pt x="321350" y="172398"/>
                </a:lnTo>
                <a:lnTo>
                  <a:pt x="325488" y="172398"/>
                </a:lnTo>
                <a:lnTo>
                  <a:pt x="325488" y="224807"/>
                </a:lnTo>
                <a:lnTo>
                  <a:pt x="339280" y="224807"/>
                </a:lnTo>
                <a:lnTo>
                  <a:pt x="339280" y="274458"/>
                </a:lnTo>
                <a:lnTo>
                  <a:pt x="428927" y="274458"/>
                </a:lnTo>
                <a:lnTo>
                  <a:pt x="428927" y="282733"/>
                </a:lnTo>
                <a:lnTo>
                  <a:pt x="441339" y="282733"/>
                </a:lnTo>
                <a:lnTo>
                  <a:pt x="441339" y="332384"/>
                </a:lnTo>
                <a:lnTo>
                  <a:pt x="503403" y="332384"/>
                </a:lnTo>
                <a:lnTo>
                  <a:pt x="503403" y="359968"/>
                </a:lnTo>
                <a:lnTo>
                  <a:pt x="522711" y="359968"/>
                </a:lnTo>
                <a:lnTo>
                  <a:pt x="522711" y="383414"/>
                </a:lnTo>
                <a:lnTo>
                  <a:pt x="570983" y="383414"/>
                </a:lnTo>
                <a:lnTo>
                  <a:pt x="570983" y="463406"/>
                </a:lnTo>
                <a:lnTo>
                  <a:pt x="633046" y="463406"/>
                </a:lnTo>
                <a:lnTo>
                  <a:pt x="633046" y="488232"/>
                </a:lnTo>
                <a:lnTo>
                  <a:pt x="656492" y="488232"/>
                </a:lnTo>
                <a:lnTo>
                  <a:pt x="656492" y="515816"/>
                </a:lnTo>
                <a:lnTo>
                  <a:pt x="713039" y="515816"/>
                </a:lnTo>
                <a:lnTo>
                  <a:pt x="713039" y="547537"/>
                </a:lnTo>
                <a:lnTo>
                  <a:pt x="850958" y="547537"/>
                </a:lnTo>
                <a:lnTo>
                  <a:pt x="850958" y="569604"/>
                </a:lnTo>
                <a:lnTo>
                  <a:pt x="893712" y="569604"/>
                </a:lnTo>
                <a:lnTo>
                  <a:pt x="893712" y="606842"/>
                </a:lnTo>
                <a:lnTo>
                  <a:pt x="908883" y="606842"/>
                </a:lnTo>
                <a:lnTo>
                  <a:pt x="908883" y="633046"/>
                </a:lnTo>
                <a:lnTo>
                  <a:pt x="988876" y="633046"/>
                </a:lnTo>
                <a:lnTo>
                  <a:pt x="988876" y="652355"/>
                </a:lnTo>
                <a:lnTo>
                  <a:pt x="1053698" y="652355"/>
                </a:lnTo>
                <a:lnTo>
                  <a:pt x="1053698" y="677180"/>
                </a:lnTo>
                <a:lnTo>
                  <a:pt x="1100590" y="677180"/>
                </a:lnTo>
                <a:lnTo>
                  <a:pt x="1100590" y="708901"/>
                </a:lnTo>
                <a:lnTo>
                  <a:pt x="1121278" y="708901"/>
                </a:lnTo>
                <a:lnTo>
                  <a:pt x="1121278" y="742002"/>
                </a:lnTo>
                <a:lnTo>
                  <a:pt x="1139207" y="742002"/>
                </a:lnTo>
                <a:lnTo>
                  <a:pt x="1139207" y="761311"/>
                </a:lnTo>
                <a:lnTo>
                  <a:pt x="1201271" y="761311"/>
                </a:lnTo>
                <a:lnTo>
                  <a:pt x="1201271" y="790273"/>
                </a:lnTo>
                <a:lnTo>
                  <a:pt x="1248163" y="790273"/>
                </a:lnTo>
                <a:lnTo>
                  <a:pt x="1248163" y="827511"/>
                </a:lnTo>
                <a:lnTo>
                  <a:pt x="1370911" y="827511"/>
                </a:lnTo>
                <a:lnTo>
                  <a:pt x="1370911" y="841303"/>
                </a:lnTo>
                <a:lnTo>
                  <a:pt x="1381944" y="841303"/>
                </a:lnTo>
                <a:lnTo>
                  <a:pt x="1381944" y="873025"/>
                </a:lnTo>
                <a:lnTo>
                  <a:pt x="1482625" y="873025"/>
                </a:lnTo>
                <a:lnTo>
                  <a:pt x="1482625" y="906125"/>
                </a:lnTo>
                <a:lnTo>
                  <a:pt x="1730878" y="906125"/>
                </a:lnTo>
                <a:lnTo>
                  <a:pt x="1730878" y="932330"/>
                </a:lnTo>
                <a:lnTo>
                  <a:pt x="1766737" y="932330"/>
                </a:lnTo>
                <a:lnTo>
                  <a:pt x="1766737" y="962672"/>
                </a:lnTo>
                <a:lnTo>
                  <a:pt x="1871555" y="962672"/>
                </a:lnTo>
                <a:lnTo>
                  <a:pt x="1871555" y="987497"/>
                </a:lnTo>
                <a:lnTo>
                  <a:pt x="1977752" y="987497"/>
                </a:lnTo>
                <a:lnTo>
                  <a:pt x="1977752" y="1008185"/>
                </a:lnTo>
                <a:lnTo>
                  <a:pt x="2016369" y="1008185"/>
                </a:lnTo>
                <a:lnTo>
                  <a:pt x="2016369" y="1044044"/>
                </a:lnTo>
                <a:lnTo>
                  <a:pt x="2068778" y="1044044"/>
                </a:lnTo>
                <a:lnTo>
                  <a:pt x="2068778" y="1107486"/>
                </a:lnTo>
                <a:lnTo>
                  <a:pt x="2184630" y="1107486"/>
                </a:lnTo>
                <a:lnTo>
                  <a:pt x="2184630" y="1191616"/>
                </a:lnTo>
                <a:lnTo>
                  <a:pt x="2490809" y="1191616"/>
                </a:lnTo>
                <a:lnTo>
                  <a:pt x="2490809" y="1281263"/>
                </a:lnTo>
                <a:lnTo>
                  <a:pt x="3305908" y="1281263"/>
                </a:lnTo>
              </a:path>
            </a:pathLst>
          </a:custGeom>
          <a:noFill/>
          <a:ln w="28575">
            <a:solidFill>
              <a:schemeClr val="accent6"/>
            </a:solidFill>
            <a:miter lim="800000"/>
            <a:headEnd/>
            <a:tailEnd/>
          </a:ln>
        </p:spPr>
        <p:txBody>
          <a:bodyPr rtlCol="0" anchor="ctr"/>
          <a:lstStyle/>
          <a:p>
            <a:pPr algn="ctr"/>
            <a:endParaRPr lang="en-US" dirty="0"/>
          </a:p>
        </p:txBody>
      </p:sp>
      <p:grpSp>
        <p:nvGrpSpPr>
          <p:cNvPr id="322" name="Group 321">
            <a:extLst>
              <a:ext uri="{FF2B5EF4-FFF2-40B4-BE49-F238E27FC236}">
                <a16:creationId xmlns:a16="http://schemas.microsoft.com/office/drawing/2014/main" id="{6F13BCE2-106A-96D9-7911-BF06922B30DD}"/>
              </a:ext>
            </a:extLst>
          </p:cNvPr>
          <p:cNvGrpSpPr/>
          <p:nvPr/>
        </p:nvGrpSpPr>
        <p:grpSpPr>
          <a:xfrm>
            <a:off x="5625698" y="2526668"/>
            <a:ext cx="2328066" cy="697869"/>
            <a:chOff x="5625698" y="2526668"/>
            <a:chExt cx="2328066" cy="697869"/>
          </a:xfrm>
        </p:grpSpPr>
        <p:grpSp>
          <p:nvGrpSpPr>
            <p:cNvPr id="321" name="Group 320">
              <a:extLst>
                <a:ext uri="{FF2B5EF4-FFF2-40B4-BE49-F238E27FC236}">
                  <a16:creationId xmlns:a16="http://schemas.microsoft.com/office/drawing/2014/main" id="{0B3F75F5-51ED-96DE-317A-FDFCA14EED28}"/>
                </a:ext>
              </a:extLst>
            </p:cNvPr>
            <p:cNvGrpSpPr/>
            <p:nvPr/>
          </p:nvGrpSpPr>
          <p:grpSpPr>
            <a:xfrm>
              <a:off x="5625698" y="2526668"/>
              <a:ext cx="1795701" cy="697869"/>
              <a:chOff x="5625698" y="2526668"/>
              <a:chExt cx="1795701" cy="697869"/>
            </a:xfrm>
          </p:grpSpPr>
          <p:grpSp>
            <p:nvGrpSpPr>
              <p:cNvPr id="224" name="Group 223">
                <a:extLst>
                  <a:ext uri="{FF2B5EF4-FFF2-40B4-BE49-F238E27FC236}">
                    <a16:creationId xmlns:a16="http://schemas.microsoft.com/office/drawing/2014/main" id="{B87063A3-91B0-772A-416F-DD71C3A7C22A}"/>
                  </a:ext>
                </a:extLst>
              </p:cNvPr>
              <p:cNvGrpSpPr/>
              <p:nvPr/>
            </p:nvGrpSpPr>
            <p:grpSpPr>
              <a:xfrm>
                <a:off x="5625698" y="2526668"/>
                <a:ext cx="63442" cy="70338"/>
                <a:chOff x="5625698" y="2526668"/>
                <a:chExt cx="63442" cy="70338"/>
              </a:xfrm>
            </p:grpSpPr>
            <p:cxnSp>
              <p:nvCxnSpPr>
                <p:cNvPr id="218" name="Straight Connector 217">
                  <a:extLst>
                    <a:ext uri="{FF2B5EF4-FFF2-40B4-BE49-F238E27FC236}">
                      <a16:creationId xmlns:a16="http://schemas.microsoft.com/office/drawing/2014/main" id="{7AD383A1-0417-69E2-31B9-498CDAD3F0AC}"/>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5A93264B-5C8A-9C33-414D-925EAAD8896A}"/>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5" name="Group 224">
                <a:extLst>
                  <a:ext uri="{FF2B5EF4-FFF2-40B4-BE49-F238E27FC236}">
                    <a16:creationId xmlns:a16="http://schemas.microsoft.com/office/drawing/2014/main" id="{39F8D13A-794A-90B2-5A3E-D7AEB77F63F8}"/>
                  </a:ext>
                </a:extLst>
              </p:cNvPr>
              <p:cNvGrpSpPr/>
              <p:nvPr/>
            </p:nvGrpSpPr>
            <p:grpSpPr>
              <a:xfrm>
                <a:off x="6421488" y="2836985"/>
                <a:ext cx="63442" cy="70338"/>
                <a:chOff x="5625698" y="2526668"/>
                <a:chExt cx="63442" cy="70338"/>
              </a:xfrm>
            </p:grpSpPr>
            <p:cxnSp>
              <p:nvCxnSpPr>
                <p:cNvPr id="226" name="Straight Connector 225">
                  <a:extLst>
                    <a:ext uri="{FF2B5EF4-FFF2-40B4-BE49-F238E27FC236}">
                      <a16:creationId xmlns:a16="http://schemas.microsoft.com/office/drawing/2014/main" id="{166E231A-2485-A50F-0E85-F9738DAA4A53}"/>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746FD2C9-CCA2-F25A-B8FB-2B2ABEB881F2}"/>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28" name="Group 227">
                <a:extLst>
                  <a:ext uri="{FF2B5EF4-FFF2-40B4-BE49-F238E27FC236}">
                    <a16:creationId xmlns:a16="http://schemas.microsoft.com/office/drawing/2014/main" id="{B866CB55-26F6-E3A6-A249-11D5690E8FDB}"/>
                  </a:ext>
                </a:extLst>
              </p:cNvPr>
              <p:cNvGrpSpPr/>
              <p:nvPr/>
            </p:nvGrpSpPr>
            <p:grpSpPr>
              <a:xfrm>
                <a:off x="6519410" y="2863190"/>
                <a:ext cx="63442" cy="70338"/>
                <a:chOff x="5625698" y="2526668"/>
                <a:chExt cx="63442" cy="70338"/>
              </a:xfrm>
            </p:grpSpPr>
            <p:cxnSp>
              <p:nvCxnSpPr>
                <p:cNvPr id="229" name="Straight Connector 228">
                  <a:extLst>
                    <a:ext uri="{FF2B5EF4-FFF2-40B4-BE49-F238E27FC236}">
                      <a16:creationId xmlns:a16="http://schemas.microsoft.com/office/drawing/2014/main" id="{F97BD0B4-9164-DC80-19A7-B886369DCE63}"/>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DC295B1E-F643-53AE-6A17-8F15BE31C02E}"/>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1" name="Group 230">
                <a:extLst>
                  <a:ext uri="{FF2B5EF4-FFF2-40B4-BE49-F238E27FC236}">
                    <a16:creationId xmlns:a16="http://schemas.microsoft.com/office/drawing/2014/main" id="{E3133936-4086-64C2-5BE9-106B0C511869}"/>
                  </a:ext>
                </a:extLst>
              </p:cNvPr>
              <p:cNvGrpSpPr/>
              <p:nvPr/>
            </p:nvGrpSpPr>
            <p:grpSpPr>
              <a:xfrm>
                <a:off x="6548373" y="2863190"/>
                <a:ext cx="63442" cy="70338"/>
                <a:chOff x="5625698" y="2526668"/>
                <a:chExt cx="63442" cy="70338"/>
              </a:xfrm>
            </p:grpSpPr>
            <p:cxnSp>
              <p:nvCxnSpPr>
                <p:cNvPr id="232" name="Straight Connector 231">
                  <a:extLst>
                    <a:ext uri="{FF2B5EF4-FFF2-40B4-BE49-F238E27FC236}">
                      <a16:creationId xmlns:a16="http://schemas.microsoft.com/office/drawing/2014/main" id="{473A21A8-B9D9-73E6-E636-D43F0691730B}"/>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1BE34189-7A23-F0B6-7AC6-E1D909ACCE7A}"/>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4" name="Group 233">
                <a:extLst>
                  <a:ext uri="{FF2B5EF4-FFF2-40B4-BE49-F238E27FC236}">
                    <a16:creationId xmlns:a16="http://schemas.microsoft.com/office/drawing/2014/main" id="{24A1D1D4-693F-1253-211C-A00B7DB9F405}"/>
                  </a:ext>
                </a:extLst>
              </p:cNvPr>
              <p:cNvGrpSpPr/>
              <p:nvPr/>
            </p:nvGrpSpPr>
            <p:grpSpPr>
              <a:xfrm>
                <a:off x="6657329" y="2983180"/>
                <a:ext cx="63442" cy="70338"/>
                <a:chOff x="5625698" y="2526668"/>
                <a:chExt cx="63442" cy="70338"/>
              </a:xfrm>
            </p:grpSpPr>
            <p:cxnSp>
              <p:nvCxnSpPr>
                <p:cNvPr id="235" name="Straight Connector 234">
                  <a:extLst>
                    <a:ext uri="{FF2B5EF4-FFF2-40B4-BE49-F238E27FC236}">
                      <a16:creationId xmlns:a16="http://schemas.microsoft.com/office/drawing/2014/main" id="{066650C1-9240-AE44-32E1-405ED62CB4F7}"/>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7C0BB0F0-88AB-7FE9-5CA0-849EAB4B6CD7}"/>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37" name="Group 236">
                <a:extLst>
                  <a:ext uri="{FF2B5EF4-FFF2-40B4-BE49-F238E27FC236}">
                    <a16:creationId xmlns:a16="http://schemas.microsoft.com/office/drawing/2014/main" id="{B7343698-9A1B-1DB3-147B-F7DF186F9D2B}"/>
                  </a:ext>
                </a:extLst>
              </p:cNvPr>
              <p:cNvGrpSpPr/>
              <p:nvPr/>
            </p:nvGrpSpPr>
            <p:grpSpPr>
              <a:xfrm>
                <a:off x="6675258" y="2983180"/>
                <a:ext cx="63442" cy="70338"/>
                <a:chOff x="5625698" y="2526668"/>
                <a:chExt cx="63442" cy="70338"/>
              </a:xfrm>
            </p:grpSpPr>
            <p:cxnSp>
              <p:nvCxnSpPr>
                <p:cNvPr id="238" name="Straight Connector 237">
                  <a:extLst>
                    <a:ext uri="{FF2B5EF4-FFF2-40B4-BE49-F238E27FC236}">
                      <a16:creationId xmlns:a16="http://schemas.microsoft.com/office/drawing/2014/main" id="{AC53EEFB-EEF2-3A29-E0CB-05AC2CEECC27}"/>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BE05A9A6-5F5C-A101-3C13-EE622E6F982E}"/>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40" name="Group 239">
                <a:extLst>
                  <a:ext uri="{FF2B5EF4-FFF2-40B4-BE49-F238E27FC236}">
                    <a16:creationId xmlns:a16="http://schemas.microsoft.com/office/drawing/2014/main" id="{9582A94C-AC38-C0D1-90A6-353A95EAFBF7}"/>
                  </a:ext>
                </a:extLst>
              </p:cNvPr>
              <p:cNvGrpSpPr/>
              <p:nvPr/>
            </p:nvGrpSpPr>
            <p:grpSpPr>
              <a:xfrm>
                <a:off x="6705600" y="2983180"/>
                <a:ext cx="63442" cy="70338"/>
                <a:chOff x="5625698" y="2526668"/>
                <a:chExt cx="63442" cy="70338"/>
              </a:xfrm>
            </p:grpSpPr>
            <p:cxnSp>
              <p:nvCxnSpPr>
                <p:cNvPr id="241" name="Straight Connector 240">
                  <a:extLst>
                    <a:ext uri="{FF2B5EF4-FFF2-40B4-BE49-F238E27FC236}">
                      <a16:creationId xmlns:a16="http://schemas.microsoft.com/office/drawing/2014/main" id="{5F85F115-993D-74AD-AE56-6600F0352A55}"/>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B56F0942-1F92-560E-A8D6-1AB87766E94D}"/>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43" name="Group 242">
                <a:extLst>
                  <a:ext uri="{FF2B5EF4-FFF2-40B4-BE49-F238E27FC236}">
                    <a16:creationId xmlns:a16="http://schemas.microsoft.com/office/drawing/2014/main" id="{5820B042-FB80-7907-5F50-A8633B9A2D48}"/>
                  </a:ext>
                </a:extLst>
              </p:cNvPr>
              <p:cNvGrpSpPr/>
              <p:nvPr/>
            </p:nvGrpSpPr>
            <p:grpSpPr>
              <a:xfrm>
                <a:off x="6724909" y="2983180"/>
                <a:ext cx="63442" cy="70338"/>
                <a:chOff x="5625698" y="2526668"/>
                <a:chExt cx="63442" cy="70338"/>
              </a:xfrm>
            </p:grpSpPr>
            <p:cxnSp>
              <p:nvCxnSpPr>
                <p:cNvPr id="244" name="Straight Connector 243">
                  <a:extLst>
                    <a:ext uri="{FF2B5EF4-FFF2-40B4-BE49-F238E27FC236}">
                      <a16:creationId xmlns:a16="http://schemas.microsoft.com/office/drawing/2014/main" id="{4B2128B6-253C-BC45-C87E-CBB2423C4D28}"/>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D6AEAEA9-A616-895A-F0EC-E5AD557399A4}"/>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46" name="Group 245">
                <a:extLst>
                  <a:ext uri="{FF2B5EF4-FFF2-40B4-BE49-F238E27FC236}">
                    <a16:creationId xmlns:a16="http://schemas.microsoft.com/office/drawing/2014/main" id="{0341A952-5D24-36A4-1881-494FC74DDA83}"/>
                  </a:ext>
                </a:extLst>
              </p:cNvPr>
              <p:cNvGrpSpPr/>
              <p:nvPr/>
            </p:nvGrpSpPr>
            <p:grpSpPr>
              <a:xfrm>
                <a:off x="6752493" y="2983180"/>
                <a:ext cx="63442" cy="70338"/>
                <a:chOff x="5625698" y="2526668"/>
                <a:chExt cx="63442" cy="70338"/>
              </a:xfrm>
            </p:grpSpPr>
            <p:cxnSp>
              <p:nvCxnSpPr>
                <p:cNvPr id="247" name="Straight Connector 246">
                  <a:extLst>
                    <a:ext uri="{FF2B5EF4-FFF2-40B4-BE49-F238E27FC236}">
                      <a16:creationId xmlns:a16="http://schemas.microsoft.com/office/drawing/2014/main" id="{717237E0-E7E6-E8B7-10C4-F80B4229C736}"/>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9B987266-A0F5-5B71-645E-4ECC82677F61}"/>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49" name="Group 248">
                <a:extLst>
                  <a:ext uri="{FF2B5EF4-FFF2-40B4-BE49-F238E27FC236}">
                    <a16:creationId xmlns:a16="http://schemas.microsoft.com/office/drawing/2014/main" id="{2B35740E-87EF-808C-4433-079AD9922160}"/>
                  </a:ext>
                </a:extLst>
              </p:cNvPr>
              <p:cNvGrpSpPr/>
              <p:nvPr/>
            </p:nvGrpSpPr>
            <p:grpSpPr>
              <a:xfrm>
                <a:off x="6764906" y="3019039"/>
                <a:ext cx="63442" cy="70338"/>
                <a:chOff x="5625698" y="2526668"/>
                <a:chExt cx="63442" cy="70338"/>
              </a:xfrm>
            </p:grpSpPr>
            <p:cxnSp>
              <p:nvCxnSpPr>
                <p:cNvPr id="250" name="Straight Connector 249">
                  <a:extLst>
                    <a:ext uri="{FF2B5EF4-FFF2-40B4-BE49-F238E27FC236}">
                      <a16:creationId xmlns:a16="http://schemas.microsoft.com/office/drawing/2014/main" id="{78E56AD0-51E5-BBA9-CA20-0337C30A7674}"/>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16296B37-D463-9067-B78A-387317C01D37}"/>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52" name="Group 251">
                <a:extLst>
                  <a:ext uri="{FF2B5EF4-FFF2-40B4-BE49-F238E27FC236}">
                    <a16:creationId xmlns:a16="http://schemas.microsoft.com/office/drawing/2014/main" id="{D1D72481-9BE1-0697-EAEC-52038367AA08}"/>
                  </a:ext>
                </a:extLst>
              </p:cNvPr>
              <p:cNvGrpSpPr/>
              <p:nvPr/>
            </p:nvGrpSpPr>
            <p:grpSpPr>
              <a:xfrm>
                <a:off x="6769044" y="3056277"/>
                <a:ext cx="63442" cy="70338"/>
                <a:chOff x="5625698" y="2526668"/>
                <a:chExt cx="63442" cy="70338"/>
              </a:xfrm>
            </p:grpSpPr>
            <p:cxnSp>
              <p:nvCxnSpPr>
                <p:cNvPr id="253" name="Straight Connector 252">
                  <a:extLst>
                    <a:ext uri="{FF2B5EF4-FFF2-40B4-BE49-F238E27FC236}">
                      <a16:creationId xmlns:a16="http://schemas.microsoft.com/office/drawing/2014/main" id="{37409187-CF1F-1627-1C82-D07BD34F0411}"/>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F01EC041-57C2-CCBC-1225-7ED124CDCED5}"/>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55" name="Group 254">
                <a:extLst>
                  <a:ext uri="{FF2B5EF4-FFF2-40B4-BE49-F238E27FC236}">
                    <a16:creationId xmlns:a16="http://schemas.microsoft.com/office/drawing/2014/main" id="{689979D7-7BEF-EF69-270A-52FED13F2E17}"/>
                  </a:ext>
                </a:extLst>
              </p:cNvPr>
              <p:cNvGrpSpPr/>
              <p:nvPr/>
            </p:nvGrpSpPr>
            <p:grpSpPr>
              <a:xfrm>
                <a:off x="6786974" y="3056277"/>
                <a:ext cx="63442" cy="70338"/>
                <a:chOff x="5625698" y="2526668"/>
                <a:chExt cx="63442" cy="70338"/>
              </a:xfrm>
            </p:grpSpPr>
            <p:cxnSp>
              <p:nvCxnSpPr>
                <p:cNvPr id="256" name="Straight Connector 255">
                  <a:extLst>
                    <a:ext uri="{FF2B5EF4-FFF2-40B4-BE49-F238E27FC236}">
                      <a16:creationId xmlns:a16="http://schemas.microsoft.com/office/drawing/2014/main" id="{36D81257-367A-6375-EEDD-43C50921A946}"/>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532FD8A0-4399-7137-A3B2-E692051F195B}"/>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58" name="Group 257">
                <a:extLst>
                  <a:ext uri="{FF2B5EF4-FFF2-40B4-BE49-F238E27FC236}">
                    <a16:creationId xmlns:a16="http://schemas.microsoft.com/office/drawing/2014/main" id="{86D6290B-A6F0-392C-6CBD-9452A5805C76}"/>
                  </a:ext>
                </a:extLst>
              </p:cNvPr>
              <p:cNvGrpSpPr/>
              <p:nvPr/>
            </p:nvGrpSpPr>
            <p:grpSpPr>
              <a:xfrm>
                <a:off x="6811799" y="3056277"/>
                <a:ext cx="63442" cy="70338"/>
                <a:chOff x="5625698" y="2526668"/>
                <a:chExt cx="63442" cy="70338"/>
              </a:xfrm>
            </p:grpSpPr>
            <p:cxnSp>
              <p:nvCxnSpPr>
                <p:cNvPr id="259" name="Straight Connector 258">
                  <a:extLst>
                    <a:ext uri="{FF2B5EF4-FFF2-40B4-BE49-F238E27FC236}">
                      <a16:creationId xmlns:a16="http://schemas.microsoft.com/office/drawing/2014/main" id="{10D2C84C-C6AE-4C0E-A9A2-4255577991B9}"/>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A6837F16-65D8-096A-0A80-898BE1619797}"/>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61" name="Group 260">
                <a:extLst>
                  <a:ext uri="{FF2B5EF4-FFF2-40B4-BE49-F238E27FC236}">
                    <a16:creationId xmlns:a16="http://schemas.microsoft.com/office/drawing/2014/main" id="{0034C1FC-C85D-1BCE-A0BE-97278B7A81DA}"/>
                  </a:ext>
                </a:extLst>
              </p:cNvPr>
              <p:cNvGrpSpPr/>
              <p:nvPr/>
            </p:nvGrpSpPr>
            <p:grpSpPr>
              <a:xfrm>
                <a:off x="6846279" y="3056277"/>
                <a:ext cx="63442" cy="70338"/>
                <a:chOff x="5625698" y="2526668"/>
                <a:chExt cx="63442" cy="70338"/>
              </a:xfrm>
            </p:grpSpPr>
            <p:cxnSp>
              <p:nvCxnSpPr>
                <p:cNvPr id="262" name="Straight Connector 261">
                  <a:extLst>
                    <a:ext uri="{FF2B5EF4-FFF2-40B4-BE49-F238E27FC236}">
                      <a16:creationId xmlns:a16="http://schemas.microsoft.com/office/drawing/2014/main" id="{91C3F3D5-B4CC-DC9B-7D28-3A3FC941D1F2}"/>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72D6E0DF-53E3-8554-9228-98158ADAFB11}"/>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64" name="Group 263">
                <a:extLst>
                  <a:ext uri="{FF2B5EF4-FFF2-40B4-BE49-F238E27FC236}">
                    <a16:creationId xmlns:a16="http://schemas.microsoft.com/office/drawing/2014/main" id="{E234745B-AE8B-3034-20C7-5E5D2FB0E39A}"/>
                  </a:ext>
                </a:extLst>
              </p:cNvPr>
              <p:cNvGrpSpPr/>
              <p:nvPr/>
            </p:nvGrpSpPr>
            <p:grpSpPr>
              <a:xfrm>
                <a:off x="6866967" y="3056277"/>
                <a:ext cx="63442" cy="70338"/>
                <a:chOff x="5625698" y="2526668"/>
                <a:chExt cx="63442" cy="70338"/>
              </a:xfrm>
            </p:grpSpPr>
            <p:cxnSp>
              <p:nvCxnSpPr>
                <p:cNvPr id="265" name="Straight Connector 264">
                  <a:extLst>
                    <a:ext uri="{FF2B5EF4-FFF2-40B4-BE49-F238E27FC236}">
                      <a16:creationId xmlns:a16="http://schemas.microsoft.com/office/drawing/2014/main" id="{F4E3A5A8-7542-DD4B-AC43-B3A89CF4A339}"/>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140FF264-5AA3-254C-E4F5-779650F255FF}"/>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67" name="Group 266">
                <a:extLst>
                  <a:ext uri="{FF2B5EF4-FFF2-40B4-BE49-F238E27FC236}">
                    <a16:creationId xmlns:a16="http://schemas.microsoft.com/office/drawing/2014/main" id="{CB22B108-B8B8-8DFE-BB6B-1FAB2C9B8EA2}"/>
                  </a:ext>
                </a:extLst>
              </p:cNvPr>
              <p:cNvGrpSpPr/>
              <p:nvPr/>
            </p:nvGrpSpPr>
            <p:grpSpPr>
              <a:xfrm>
                <a:off x="6897309" y="3056277"/>
                <a:ext cx="63442" cy="70338"/>
                <a:chOff x="5625698" y="2526668"/>
                <a:chExt cx="63442" cy="70338"/>
              </a:xfrm>
            </p:grpSpPr>
            <p:cxnSp>
              <p:nvCxnSpPr>
                <p:cNvPr id="268" name="Straight Connector 267">
                  <a:extLst>
                    <a:ext uri="{FF2B5EF4-FFF2-40B4-BE49-F238E27FC236}">
                      <a16:creationId xmlns:a16="http://schemas.microsoft.com/office/drawing/2014/main" id="{3486FA77-2535-5C98-AB9C-5A783092F387}"/>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0C522EB6-F85E-586E-9839-6C420C9757C1}"/>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0" name="Group 269">
                <a:extLst>
                  <a:ext uri="{FF2B5EF4-FFF2-40B4-BE49-F238E27FC236}">
                    <a16:creationId xmlns:a16="http://schemas.microsoft.com/office/drawing/2014/main" id="{4E3FE007-EC1D-0669-5BCA-72217989D30C}"/>
                  </a:ext>
                </a:extLst>
              </p:cNvPr>
              <p:cNvGrpSpPr/>
              <p:nvPr/>
            </p:nvGrpSpPr>
            <p:grpSpPr>
              <a:xfrm>
                <a:off x="6909722" y="3056277"/>
                <a:ext cx="63442" cy="70338"/>
                <a:chOff x="5625698" y="2526668"/>
                <a:chExt cx="63442" cy="70338"/>
              </a:xfrm>
            </p:grpSpPr>
            <p:cxnSp>
              <p:nvCxnSpPr>
                <p:cNvPr id="271" name="Straight Connector 270">
                  <a:extLst>
                    <a:ext uri="{FF2B5EF4-FFF2-40B4-BE49-F238E27FC236}">
                      <a16:creationId xmlns:a16="http://schemas.microsoft.com/office/drawing/2014/main" id="{75A605C4-9BDD-F3CF-FF43-6E71C1316480}"/>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64E97549-F319-0043-8FE7-52FE3263C15E}"/>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3" name="Group 272">
                <a:extLst>
                  <a:ext uri="{FF2B5EF4-FFF2-40B4-BE49-F238E27FC236}">
                    <a16:creationId xmlns:a16="http://schemas.microsoft.com/office/drawing/2014/main" id="{BC493387-CF35-1326-3D7F-D1B5FD9FCEDB}"/>
                  </a:ext>
                </a:extLst>
              </p:cNvPr>
              <p:cNvGrpSpPr/>
              <p:nvPr/>
            </p:nvGrpSpPr>
            <p:grpSpPr>
              <a:xfrm>
                <a:off x="7040745" y="3056277"/>
                <a:ext cx="63442" cy="70338"/>
                <a:chOff x="5625698" y="2526668"/>
                <a:chExt cx="63442" cy="70338"/>
              </a:xfrm>
            </p:grpSpPr>
            <p:cxnSp>
              <p:nvCxnSpPr>
                <p:cNvPr id="274" name="Straight Connector 273">
                  <a:extLst>
                    <a:ext uri="{FF2B5EF4-FFF2-40B4-BE49-F238E27FC236}">
                      <a16:creationId xmlns:a16="http://schemas.microsoft.com/office/drawing/2014/main" id="{A30E819F-E0B0-3319-D9ED-6019D63DA75B}"/>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EBA73E6E-F92E-0C24-CA32-2CAD23A789A2}"/>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6" name="Group 275">
                <a:extLst>
                  <a:ext uri="{FF2B5EF4-FFF2-40B4-BE49-F238E27FC236}">
                    <a16:creationId xmlns:a16="http://schemas.microsoft.com/office/drawing/2014/main" id="{6C779C1E-8A19-1086-2F16-9D8541768C68}"/>
                  </a:ext>
                </a:extLst>
              </p:cNvPr>
              <p:cNvGrpSpPr/>
              <p:nvPr/>
            </p:nvGrpSpPr>
            <p:grpSpPr>
              <a:xfrm>
                <a:off x="7068329" y="3056277"/>
                <a:ext cx="63442" cy="70338"/>
                <a:chOff x="5625698" y="2526668"/>
                <a:chExt cx="63442" cy="70338"/>
              </a:xfrm>
            </p:grpSpPr>
            <p:cxnSp>
              <p:nvCxnSpPr>
                <p:cNvPr id="277" name="Straight Connector 276">
                  <a:extLst>
                    <a:ext uri="{FF2B5EF4-FFF2-40B4-BE49-F238E27FC236}">
                      <a16:creationId xmlns:a16="http://schemas.microsoft.com/office/drawing/2014/main" id="{A33D0799-C9FC-FD92-AF45-A739EA137DD0}"/>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F2807D40-DFFD-6F76-B8AA-1359299C4A02}"/>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79" name="Group 278">
                <a:extLst>
                  <a:ext uri="{FF2B5EF4-FFF2-40B4-BE49-F238E27FC236}">
                    <a16:creationId xmlns:a16="http://schemas.microsoft.com/office/drawing/2014/main" id="{9F610F63-BAA7-A4E9-561D-30864203AE40}"/>
                  </a:ext>
                </a:extLst>
              </p:cNvPr>
              <p:cNvGrpSpPr/>
              <p:nvPr/>
            </p:nvGrpSpPr>
            <p:grpSpPr>
              <a:xfrm>
                <a:off x="7068329" y="3154199"/>
                <a:ext cx="63442" cy="70338"/>
                <a:chOff x="5625698" y="2526668"/>
                <a:chExt cx="63442" cy="70338"/>
              </a:xfrm>
            </p:grpSpPr>
            <p:cxnSp>
              <p:nvCxnSpPr>
                <p:cNvPr id="280" name="Straight Connector 279">
                  <a:extLst>
                    <a:ext uri="{FF2B5EF4-FFF2-40B4-BE49-F238E27FC236}">
                      <a16:creationId xmlns:a16="http://schemas.microsoft.com/office/drawing/2014/main" id="{24CD354E-844F-0863-C1F4-D4E44DC9E7EC}"/>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A36A3B0D-2EC8-093E-3F79-E1078BF9BD1A}"/>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2" name="Group 281">
                <a:extLst>
                  <a:ext uri="{FF2B5EF4-FFF2-40B4-BE49-F238E27FC236}">
                    <a16:creationId xmlns:a16="http://schemas.microsoft.com/office/drawing/2014/main" id="{FFEA699C-E353-26B7-A164-41D05CD126F1}"/>
                  </a:ext>
                </a:extLst>
              </p:cNvPr>
              <p:cNvGrpSpPr/>
              <p:nvPr/>
            </p:nvGrpSpPr>
            <p:grpSpPr>
              <a:xfrm>
                <a:off x="7087637" y="3154199"/>
                <a:ext cx="63442" cy="70338"/>
                <a:chOff x="5625698" y="2526668"/>
                <a:chExt cx="63442" cy="70338"/>
              </a:xfrm>
            </p:grpSpPr>
            <p:cxnSp>
              <p:nvCxnSpPr>
                <p:cNvPr id="283" name="Straight Connector 282">
                  <a:extLst>
                    <a:ext uri="{FF2B5EF4-FFF2-40B4-BE49-F238E27FC236}">
                      <a16:creationId xmlns:a16="http://schemas.microsoft.com/office/drawing/2014/main" id="{FA126E4B-2D33-3FEC-2E4B-91FB809225D0}"/>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4DB9521E-11AA-8A90-87B9-C3CB8BA4B799}"/>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5" name="Group 284">
                <a:extLst>
                  <a:ext uri="{FF2B5EF4-FFF2-40B4-BE49-F238E27FC236}">
                    <a16:creationId xmlns:a16="http://schemas.microsoft.com/office/drawing/2014/main" id="{25BB5E65-0E6A-EE6E-5C45-E96EDA929A4C}"/>
                  </a:ext>
                </a:extLst>
              </p:cNvPr>
              <p:cNvGrpSpPr/>
              <p:nvPr/>
            </p:nvGrpSpPr>
            <p:grpSpPr>
              <a:xfrm>
                <a:off x="7111084" y="3154199"/>
                <a:ext cx="63442" cy="70338"/>
                <a:chOff x="5625698" y="2526668"/>
                <a:chExt cx="63442" cy="70338"/>
              </a:xfrm>
            </p:grpSpPr>
            <p:cxnSp>
              <p:nvCxnSpPr>
                <p:cNvPr id="286" name="Straight Connector 285">
                  <a:extLst>
                    <a:ext uri="{FF2B5EF4-FFF2-40B4-BE49-F238E27FC236}">
                      <a16:creationId xmlns:a16="http://schemas.microsoft.com/office/drawing/2014/main" id="{3A3FEB78-3BAE-3562-9CEF-543FCB22488C}"/>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A0E4F120-DE36-926B-283D-3A20E018CD17}"/>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88" name="Group 287">
                <a:extLst>
                  <a:ext uri="{FF2B5EF4-FFF2-40B4-BE49-F238E27FC236}">
                    <a16:creationId xmlns:a16="http://schemas.microsoft.com/office/drawing/2014/main" id="{F659DDFA-3743-61DA-0D22-1752A408F439}"/>
                  </a:ext>
                </a:extLst>
              </p:cNvPr>
              <p:cNvGrpSpPr/>
              <p:nvPr/>
            </p:nvGrpSpPr>
            <p:grpSpPr>
              <a:xfrm>
                <a:off x="7134530" y="3154199"/>
                <a:ext cx="63442" cy="70338"/>
                <a:chOff x="5625698" y="2526668"/>
                <a:chExt cx="63442" cy="70338"/>
              </a:xfrm>
            </p:grpSpPr>
            <p:cxnSp>
              <p:nvCxnSpPr>
                <p:cNvPr id="289" name="Straight Connector 288">
                  <a:extLst>
                    <a:ext uri="{FF2B5EF4-FFF2-40B4-BE49-F238E27FC236}">
                      <a16:creationId xmlns:a16="http://schemas.microsoft.com/office/drawing/2014/main" id="{CD72DFD1-19C5-CBB4-A455-E5867BD8FF29}"/>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AE018BF8-FF5C-C5DA-9990-2D0436F5DD13}"/>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1" name="Group 290">
                <a:extLst>
                  <a:ext uri="{FF2B5EF4-FFF2-40B4-BE49-F238E27FC236}">
                    <a16:creationId xmlns:a16="http://schemas.microsoft.com/office/drawing/2014/main" id="{37F83BC9-F52C-DF66-2E49-0AA8216A8EFB}"/>
                  </a:ext>
                </a:extLst>
              </p:cNvPr>
              <p:cNvGrpSpPr/>
              <p:nvPr/>
            </p:nvGrpSpPr>
            <p:grpSpPr>
              <a:xfrm>
                <a:off x="7151080" y="3154199"/>
                <a:ext cx="63442" cy="70338"/>
                <a:chOff x="5625698" y="2526668"/>
                <a:chExt cx="63442" cy="70338"/>
              </a:xfrm>
            </p:grpSpPr>
            <p:cxnSp>
              <p:nvCxnSpPr>
                <p:cNvPr id="292" name="Straight Connector 291">
                  <a:extLst>
                    <a:ext uri="{FF2B5EF4-FFF2-40B4-BE49-F238E27FC236}">
                      <a16:creationId xmlns:a16="http://schemas.microsoft.com/office/drawing/2014/main" id="{A82FD7BC-1BD0-BB73-4D21-2FCC0B055DC8}"/>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E5F251F0-F45D-E34A-B044-1BC2DBD18E8B}"/>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06B23104-4EA4-DB23-BE7E-D0531A0CED90}"/>
                  </a:ext>
                </a:extLst>
              </p:cNvPr>
              <p:cNvGrpSpPr/>
              <p:nvPr/>
            </p:nvGrpSpPr>
            <p:grpSpPr>
              <a:xfrm>
                <a:off x="7163493" y="3154199"/>
                <a:ext cx="63442" cy="70338"/>
                <a:chOff x="5625698" y="2526668"/>
                <a:chExt cx="63442" cy="70338"/>
              </a:xfrm>
            </p:grpSpPr>
            <p:cxnSp>
              <p:nvCxnSpPr>
                <p:cNvPr id="295" name="Straight Connector 294">
                  <a:extLst>
                    <a:ext uri="{FF2B5EF4-FFF2-40B4-BE49-F238E27FC236}">
                      <a16:creationId xmlns:a16="http://schemas.microsoft.com/office/drawing/2014/main" id="{C598EE7A-224A-B82A-EB9F-A3FC6921CA14}"/>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D1A01024-45A8-5CAF-3FFA-2172B9E3C686}"/>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297" name="Group 296">
                <a:extLst>
                  <a:ext uri="{FF2B5EF4-FFF2-40B4-BE49-F238E27FC236}">
                    <a16:creationId xmlns:a16="http://schemas.microsoft.com/office/drawing/2014/main" id="{5E88D5EB-328E-B4E2-B432-056ACC90923C}"/>
                  </a:ext>
                </a:extLst>
              </p:cNvPr>
              <p:cNvGrpSpPr/>
              <p:nvPr/>
            </p:nvGrpSpPr>
            <p:grpSpPr>
              <a:xfrm>
                <a:off x="7181422" y="3154199"/>
                <a:ext cx="63442" cy="70338"/>
                <a:chOff x="5625698" y="2526668"/>
                <a:chExt cx="63442" cy="70338"/>
              </a:xfrm>
            </p:grpSpPr>
            <p:cxnSp>
              <p:nvCxnSpPr>
                <p:cNvPr id="298" name="Straight Connector 297">
                  <a:extLst>
                    <a:ext uri="{FF2B5EF4-FFF2-40B4-BE49-F238E27FC236}">
                      <a16:creationId xmlns:a16="http://schemas.microsoft.com/office/drawing/2014/main" id="{115D623A-FC19-8B50-44E7-DC86AC3587BD}"/>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3B8DF0D3-1857-F3BD-A22C-8AB9914B51AF}"/>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0" name="Group 299">
                <a:extLst>
                  <a:ext uri="{FF2B5EF4-FFF2-40B4-BE49-F238E27FC236}">
                    <a16:creationId xmlns:a16="http://schemas.microsoft.com/office/drawing/2014/main" id="{7D06788C-19DC-036D-C0D3-5C551831D6CA}"/>
                  </a:ext>
                </a:extLst>
              </p:cNvPr>
              <p:cNvGrpSpPr/>
              <p:nvPr/>
            </p:nvGrpSpPr>
            <p:grpSpPr>
              <a:xfrm>
                <a:off x="7209006" y="3154199"/>
                <a:ext cx="63442" cy="70338"/>
                <a:chOff x="5625698" y="2526668"/>
                <a:chExt cx="63442" cy="70338"/>
              </a:xfrm>
            </p:grpSpPr>
            <p:cxnSp>
              <p:nvCxnSpPr>
                <p:cNvPr id="301" name="Straight Connector 300">
                  <a:extLst>
                    <a:ext uri="{FF2B5EF4-FFF2-40B4-BE49-F238E27FC236}">
                      <a16:creationId xmlns:a16="http://schemas.microsoft.com/office/drawing/2014/main" id="{5D7CD25C-1617-9CD2-E761-36BC1C9B141B}"/>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1D4741B5-34EB-88C0-F2B9-BC421AD78436}"/>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3" name="Group 302">
                <a:extLst>
                  <a:ext uri="{FF2B5EF4-FFF2-40B4-BE49-F238E27FC236}">
                    <a16:creationId xmlns:a16="http://schemas.microsoft.com/office/drawing/2014/main" id="{A63DBD2D-B444-F3EF-3B3F-534FB0F872A3}"/>
                  </a:ext>
                </a:extLst>
              </p:cNvPr>
              <p:cNvGrpSpPr/>
              <p:nvPr/>
            </p:nvGrpSpPr>
            <p:grpSpPr>
              <a:xfrm>
                <a:off x="7213143" y="3154199"/>
                <a:ext cx="63442" cy="70338"/>
                <a:chOff x="5625698" y="2526668"/>
                <a:chExt cx="63442" cy="70338"/>
              </a:xfrm>
            </p:grpSpPr>
            <p:cxnSp>
              <p:nvCxnSpPr>
                <p:cNvPr id="304" name="Straight Connector 303">
                  <a:extLst>
                    <a:ext uri="{FF2B5EF4-FFF2-40B4-BE49-F238E27FC236}">
                      <a16:creationId xmlns:a16="http://schemas.microsoft.com/office/drawing/2014/main" id="{A9D07894-E8D8-A105-7153-82C1D5EB1BC1}"/>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53A5C7D7-9BCD-3B66-C5BE-D985884DCC9F}"/>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6" name="Group 305">
                <a:extLst>
                  <a:ext uri="{FF2B5EF4-FFF2-40B4-BE49-F238E27FC236}">
                    <a16:creationId xmlns:a16="http://schemas.microsoft.com/office/drawing/2014/main" id="{77585537-505F-F0A8-E650-9BEF3127A27C}"/>
                  </a:ext>
                </a:extLst>
              </p:cNvPr>
              <p:cNvGrpSpPr/>
              <p:nvPr/>
            </p:nvGrpSpPr>
            <p:grpSpPr>
              <a:xfrm>
                <a:off x="7258656" y="3154199"/>
                <a:ext cx="63442" cy="70338"/>
                <a:chOff x="5625698" y="2526668"/>
                <a:chExt cx="63442" cy="70338"/>
              </a:xfrm>
            </p:grpSpPr>
            <p:cxnSp>
              <p:nvCxnSpPr>
                <p:cNvPr id="307" name="Straight Connector 306">
                  <a:extLst>
                    <a:ext uri="{FF2B5EF4-FFF2-40B4-BE49-F238E27FC236}">
                      <a16:creationId xmlns:a16="http://schemas.microsoft.com/office/drawing/2014/main" id="{A2607C31-83DF-80D0-6DD9-577DC1317DB8}"/>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96B6491F-F64C-7F9B-54FB-7C4C17420605}"/>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09" name="Group 308">
                <a:extLst>
                  <a:ext uri="{FF2B5EF4-FFF2-40B4-BE49-F238E27FC236}">
                    <a16:creationId xmlns:a16="http://schemas.microsoft.com/office/drawing/2014/main" id="{61D030D7-3BD7-6F7B-110E-11F1780675DE}"/>
                  </a:ext>
                </a:extLst>
              </p:cNvPr>
              <p:cNvGrpSpPr/>
              <p:nvPr/>
            </p:nvGrpSpPr>
            <p:grpSpPr>
              <a:xfrm>
                <a:off x="7283481" y="3154199"/>
                <a:ext cx="63442" cy="70338"/>
                <a:chOff x="5625698" y="2526668"/>
                <a:chExt cx="63442" cy="70338"/>
              </a:xfrm>
            </p:grpSpPr>
            <p:cxnSp>
              <p:nvCxnSpPr>
                <p:cNvPr id="310" name="Straight Connector 309">
                  <a:extLst>
                    <a:ext uri="{FF2B5EF4-FFF2-40B4-BE49-F238E27FC236}">
                      <a16:creationId xmlns:a16="http://schemas.microsoft.com/office/drawing/2014/main" id="{07A91C25-2C9E-1E20-FA22-D063AB153197}"/>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9FC658C2-2F0C-F8FB-3C99-9C429A14A422}"/>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2" name="Group 311">
                <a:extLst>
                  <a:ext uri="{FF2B5EF4-FFF2-40B4-BE49-F238E27FC236}">
                    <a16:creationId xmlns:a16="http://schemas.microsoft.com/office/drawing/2014/main" id="{E31757C6-C231-834B-4517-D7AF237F6ABC}"/>
                  </a:ext>
                </a:extLst>
              </p:cNvPr>
              <p:cNvGrpSpPr/>
              <p:nvPr/>
            </p:nvGrpSpPr>
            <p:grpSpPr>
              <a:xfrm>
                <a:off x="7340027" y="3154199"/>
                <a:ext cx="63442" cy="70338"/>
                <a:chOff x="5625698" y="2526668"/>
                <a:chExt cx="63442" cy="70338"/>
              </a:xfrm>
            </p:grpSpPr>
            <p:cxnSp>
              <p:nvCxnSpPr>
                <p:cNvPr id="313" name="Straight Connector 312">
                  <a:extLst>
                    <a:ext uri="{FF2B5EF4-FFF2-40B4-BE49-F238E27FC236}">
                      <a16:creationId xmlns:a16="http://schemas.microsoft.com/office/drawing/2014/main" id="{13B9AACA-50B9-589A-F126-0B1341637F9A}"/>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64AEA88F-D21E-F685-A574-6C9F50511FA4}"/>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nvGrpSpPr>
              <p:cNvPr id="315" name="Group 314">
                <a:extLst>
                  <a:ext uri="{FF2B5EF4-FFF2-40B4-BE49-F238E27FC236}">
                    <a16:creationId xmlns:a16="http://schemas.microsoft.com/office/drawing/2014/main" id="{D89CA4BA-E47A-9C42-C62B-9B19983209C2}"/>
                  </a:ext>
                </a:extLst>
              </p:cNvPr>
              <p:cNvGrpSpPr/>
              <p:nvPr/>
            </p:nvGrpSpPr>
            <p:grpSpPr>
              <a:xfrm>
                <a:off x="7357957" y="3154199"/>
                <a:ext cx="63442" cy="70338"/>
                <a:chOff x="5625698" y="2526668"/>
                <a:chExt cx="63442" cy="70338"/>
              </a:xfrm>
            </p:grpSpPr>
            <p:cxnSp>
              <p:nvCxnSpPr>
                <p:cNvPr id="316" name="Straight Connector 315">
                  <a:extLst>
                    <a:ext uri="{FF2B5EF4-FFF2-40B4-BE49-F238E27FC236}">
                      <a16:creationId xmlns:a16="http://schemas.microsoft.com/office/drawing/2014/main" id="{0AB703A7-FD6D-9033-3C4B-E832568F4419}"/>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46C844C6-71C0-0954-DAAF-ED947390165A}"/>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grpSp>
          <p:nvGrpSpPr>
            <p:cNvPr id="318" name="Group 317">
              <a:extLst>
                <a:ext uri="{FF2B5EF4-FFF2-40B4-BE49-F238E27FC236}">
                  <a16:creationId xmlns:a16="http://schemas.microsoft.com/office/drawing/2014/main" id="{135A80D3-0CA2-E2E3-DA4F-DFDD9880694A}"/>
                </a:ext>
              </a:extLst>
            </p:cNvPr>
            <p:cNvGrpSpPr/>
            <p:nvPr/>
          </p:nvGrpSpPr>
          <p:grpSpPr>
            <a:xfrm>
              <a:off x="7890322" y="3154199"/>
              <a:ext cx="63442" cy="70338"/>
              <a:chOff x="5625698" y="2526668"/>
              <a:chExt cx="63442" cy="70338"/>
            </a:xfrm>
          </p:grpSpPr>
          <p:cxnSp>
            <p:nvCxnSpPr>
              <p:cNvPr id="319" name="Straight Connector 318">
                <a:extLst>
                  <a:ext uri="{FF2B5EF4-FFF2-40B4-BE49-F238E27FC236}">
                    <a16:creationId xmlns:a16="http://schemas.microsoft.com/office/drawing/2014/main" id="{586EBB9C-2053-C237-9D7A-84970B408803}"/>
                  </a:ext>
                </a:extLst>
              </p:cNvPr>
              <p:cNvCxnSpPr>
                <a:cxnSpLocks/>
              </p:cNvCxnSpPr>
              <p:nvPr/>
            </p:nvCxnSpPr>
            <p:spPr bwMode="auto">
              <a:xfrm>
                <a:off x="5658798" y="2526668"/>
                <a:ext cx="0" cy="70338"/>
              </a:xfrm>
              <a:prstGeom prst="line">
                <a:avLst/>
              </a:prstGeom>
              <a:noFill/>
              <a:ln w="19050" cap="flat" cmpd="sng" algn="ctr">
                <a:solidFill>
                  <a:schemeClr val="accent6"/>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2248976C-22DB-5474-1AD1-5BCDEAB4295B}"/>
                  </a:ext>
                </a:extLst>
              </p:cNvPr>
              <p:cNvCxnSpPr>
                <a:cxnSpLocks/>
              </p:cNvCxnSpPr>
              <p:nvPr/>
            </p:nvCxnSpPr>
            <p:spPr bwMode="auto">
              <a:xfrm flipH="1">
                <a:off x="5625698" y="2563906"/>
                <a:ext cx="63442" cy="0"/>
              </a:xfrm>
              <a:prstGeom prst="line">
                <a:avLst/>
              </a:prstGeom>
              <a:noFill/>
              <a:ln w="19050" cap="flat" cmpd="sng" algn="ctr">
                <a:solidFill>
                  <a:schemeClr val="accent6"/>
                </a:solidFill>
                <a:prstDash val="solid"/>
                <a:round/>
                <a:headEnd type="none" w="med" len="med"/>
                <a:tailEnd type="none" w="med" len="med"/>
              </a:ln>
              <a:effectLst/>
            </p:spPr>
          </p:cxnSp>
        </p:grpSp>
      </p:grpSp>
      <p:sp>
        <p:nvSpPr>
          <p:cNvPr id="143" name="Freeform: Shape 142">
            <a:extLst>
              <a:ext uri="{FF2B5EF4-FFF2-40B4-BE49-F238E27FC236}">
                <a16:creationId xmlns:a16="http://schemas.microsoft.com/office/drawing/2014/main" id="{149367CC-277C-BB68-30FB-E636E36E4EAB}"/>
              </a:ext>
            </a:extLst>
          </p:cNvPr>
          <p:cNvSpPr/>
          <p:nvPr/>
        </p:nvSpPr>
        <p:spPr bwMode="auto">
          <a:xfrm>
            <a:off x="4623030" y="1917068"/>
            <a:ext cx="3297632" cy="717176"/>
          </a:xfrm>
          <a:custGeom>
            <a:avLst/>
            <a:gdLst>
              <a:gd name="connsiteX0" fmla="*/ 0 w 3297632"/>
              <a:gd name="connsiteY0" fmla="*/ 0 h 717176"/>
              <a:gd name="connsiteX1" fmla="*/ 1095073 w 3297632"/>
              <a:gd name="connsiteY1" fmla="*/ 0 h 717176"/>
              <a:gd name="connsiteX2" fmla="*/ 1095073 w 3297632"/>
              <a:gd name="connsiteY2" fmla="*/ 82751 h 717176"/>
              <a:gd name="connsiteX3" fmla="*/ 1245404 w 3297632"/>
              <a:gd name="connsiteY3" fmla="*/ 82751 h 717176"/>
              <a:gd name="connsiteX4" fmla="*/ 1245404 w 3297632"/>
              <a:gd name="connsiteY4" fmla="*/ 159985 h 717176"/>
              <a:gd name="connsiteX5" fmla="*/ 1726740 w 3297632"/>
              <a:gd name="connsiteY5" fmla="*/ 159985 h 717176"/>
              <a:gd name="connsiteX6" fmla="*/ 1726740 w 3297632"/>
              <a:gd name="connsiteY6" fmla="*/ 235841 h 717176"/>
              <a:gd name="connsiteX7" fmla="*/ 1972235 w 3297632"/>
              <a:gd name="connsiteY7" fmla="*/ 235841 h 717176"/>
              <a:gd name="connsiteX8" fmla="*/ 1972235 w 3297632"/>
              <a:gd name="connsiteY8" fmla="*/ 308937 h 717176"/>
              <a:gd name="connsiteX9" fmla="*/ 2067399 w 3297632"/>
              <a:gd name="connsiteY9" fmla="*/ 308937 h 717176"/>
              <a:gd name="connsiteX10" fmla="*/ 2067399 w 3297632"/>
              <a:gd name="connsiteY10" fmla="*/ 394447 h 717176"/>
              <a:gd name="connsiteX11" fmla="*/ 2081191 w 3297632"/>
              <a:gd name="connsiteY11" fmla="*/ 394447 h 717176"/>
              <a:gd name="connsiteX12" fmla="*/ 2081191 w 3297632"/>
              <a:gd name="connsiteY12" fmla="*/ 470302 h 717176"/>
              <a:gd name="connsiteX13" fmla="*/ 2176355 w 3297632"/>
              <a:gd name="connsiteY13" fmla="*/ 470302 h 717176"/>
              <a:gd name="connsiteX14" fmla="*/ 2176355 w 3297632"/>
              <a:gd name="connsiteY14" fmla="*/ 717176 h 717176"/>
              <a:gd name="connsiteX15" fmla="*/ 3297632 w 3297632"/>
              <a:gd name="connsiteY15" fmla="*/ 717176 h 717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97632" h="717176">
                <a:moveTo>
                  <a:pt x="0" y="0"/>
                </a:moveTo>
                <a:lnTo>
                  <a:pt x="1095073" y="0"/>
                </a:lnTo>
                <a:lnTo>
                  <a:pt x="1095073" y="82751"/>
                </a:lnTo>
                <a:lnTo>
                  <a:pt x="1245404" y="82751"/>
                </a:lnTo>
                <a:lnTo>
                  <a:pt x="1245404" y="159985"/>
                </a:lnTo>
                <a:lnTo>
                  <a:pt x="1726740" y="159985"/>
                </a:lnTo>
                <a:lnTo>
                  <a:pt x="1726740" y="235841"/>
                </a:lnTo>
                <a:lnTo>
                  <a:pt x="1972235" y="235841"/>
                </a:lnTo>
                <a:lnTo>
                  <a:pt x="1972235" y="308937"/>
                </a:lnTo>
                <a:lnTo>
                  <a:pt x="2067399" y="308937"/>
                </a:lnTo>
                <a:lnTo>
                  <a:pt x="2067399" y="394447"/>
                </a:lnTo>
                <a:lnTo>
                  <a:pt x="2081191" y="394447"/>
                </a:lnTo>
                <a:lnTo>
                  <a:pt x="2081191" y="470302"/>
                </a:lnTo>
                <a:lnTo>
                  <a:pt x="2176355" y="470302"/>
                </a:lnTo>
                <a:lnTo>
                  <a:pt x="2176355" y="717176"/>
                </a:lnTo>
                <a:lnTo>
                  <a:pt x="3297632" y="717176"/>
                </a:lnTo>
              </a:path>
            </a:pathLst>
          </a:custGeom>
          <a:noFill/>
          <a:ln w="28575">
            <a:solidFill>
              <a:schemeClr val="accent3"/>
            </a:solidFill>
            <a:miter lim="800000"/>
            <a:headEnd/>
            <a:tailEnd/>
          </a:ln>
        </p:spPr>
        <p:txBody>
          <a:bodyPr rtlCol="0" anchor="ctr"/>
          <a:lstStyle/>
          <a:p>
            <a:pPr algn="ctr"/>
            <a:endParaRPr lang="en-US" dirty="0"/>
          </a:p>
        </p:txBody>
      </p:sp>
      <p:grpSp>
        <p:nvGrpSpPr>
          <p:cNvPr id="174" name="Group 173">
            <a:extLst>
              <a:ext uri="{FF2B5EF4-FFF2-40B4-BE49-F238E27FC236}">
                <a16:creationId xmlns:a16="http://schemas.microsoft.com/office/drawing/2014/main" id="{5AA029AA-19C2-0ADF-2B07-7230FDB35DA3}"/>
              </a:ext>
            </a:extLst>
          </p:cNvPr>
          <p:cNvGrpSpPr/>
          <p:nvPr/>
        </p:nvGrpSpPr>
        <p:grpSpPr>
          <a:xfrm>
            <a:off x="6671118" y="2348753"/>
            <a:ext cx="1292300" cy="317213"/>
            <a:chOff x="6671118" y="2348753"/>
            <a:chExt cx="1292300" cy="317213"/>
          </a:xfrm>
        </p:grpSpPr>
        <p:sp>
          <p:nvSpPr>
            <p:cNvPr id="144" name="Isosceles Triangle 143">
              <a:extLst>
                <a:ext uri="{FF2B5EF4-FFF2-40B4-BE49-F238E27FC236}">
                  <a16:creationId xmlns:a16="http://schemas.microsoft.com/office/drawing/2014/main" id="{D6BBCB00-5529-6181-385B-2AD784C2CFE7}"/>
                </a:ext>
              </a:extLst>
            </p:cNvPr>
            <p:cNvSpPr/>
            <p:nvPr/>
          </p:nvSpPr>
          <p:spPr bwMode="auto">
            <a:xfrm>
              <a:off x="7883424"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Isosceles Triangle 144">
              <a:extLst>
                <a:ext uri="{FF2B5EF4-FFF2-40B4-BE49-F238E27FC236}">
                  <a16:creationId xmlns:a16="http://schemas.microsoft.com/office/drawing/2014/main" id="{2696FBD0-5DB6-26A0-CBDC-55C65E705E05}"/>
                </a:ext>
              </a:extLst>
            </p:cNvPr>
            <p:cNvSpPr/>
            <p:nvPr/>
          </p:nvSpPr>
          <p:spPr bwMode="auto">
            <a:xfrm>
              <a:off x="7351058"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Isosceles Triangle 145">
              <a:extLst>
                <a:ext uri="{FF2B5EF4-FFF2-40B4-BE49-F238E27FC236}">
                  <a16:creationId xmlns:a16="http://schemas.microsoft.com/office/drawing/2014/main" id="{F4CB41D9-E62C-F419-D5DE-27E8DCB314EC}"/>
                </a:ext>
              </a:extLst>
            </p:cNvPr>
            <p:cNvSpPr/>
            <p:nvPr/>
          </p:nvSpPr>
          <p:spPr bwMode="auto">
            <a:xfrm>
              <a:off x="7330370"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Isosceles Triangle 146">
              <a:extLst>
                <a:ext uri="{FF2B5EF4-FFF2-40B4-BE49-F238E27FC236}">
                  <a16:creationId xmlns:a16="http://schemas.microsoft.com/office/drawing/2014/main" id="{CEBAFEFE-A9B0-C485-9012-D3B21FD35F66}"/>
                </a:ext>
              </a:extLst>
            </p:cNvPr>
            <p:cNvSpPr/>
            <p:nvPr/>
          </p:nvSpPr>
          <p:spPr bwMode="auto">
            <a:xfrm>
              <a:off x="7268307"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Isosceles Triangle 147">
              <a:extLst>
                <a:ext uri="{FF2B5EF4-FFF2-40B4-BE49-F238E27FC236}">
                  <a16:creationId xmlns:a16="http://schemas.microsoft.com/office/drawing/2014/main" id="{222F7633-AA07-1316-19FA-AEDBE4CE348A}"/>
                </a:ext>
              </a:extLst>
            </p:cNvPr>
            <p:cNvSpPr/>
            <p:nvPr/>
          </p:nvSpPr>
          <p:spPr bwMode="auto">
            <a:xfrm>
              <a:off x="7214519"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Isosceles Triangle 153">
              <a:extLst>
                <a:ext uri="{FF2B5EF4-FFF2-40B4-BE49-F238E27FC236}">
                  <a16:creationId xmlns:a16="http://schemas.microsoft.com/office/drawing/2014/main" id="{95B7401D-3C7D-2CF5-342F-6F6538E2DF8E}"/>
                </a:ext>
              </a:extLst>
            </p:cNvPr>
            <p:cNvSpPr/>
            <p:nvPr/>
          </p:nvSpPr>
          <p:spPr bwMode="auto">
            <a:xfrm>
              <a:off x="7149697"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5" name="Isosceles Triangle 154">
              <a:extLst>
                <a:ext uri="{FF2B5EF4-FFF2-40B4-BE49-F238E27FC236}">
                  <a16:creationId xmlns:a16="http://schemas.microsoft.com/office/drawing/2014/main" id="{419B89BE-A2D9-FA94-E5FE-D471460362E6}"/>
                </a:ext>
              </a:extLst>
            </p:cNvPr>
            <p:cNvSpPr/>
            <p:nvPr/>
          </p:nvSpPr>
          <p:spPr bwMode="auto">
            <a:xfrm>
              <a:off x="7123492"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6" name="Isosceles Triangle 155">
              <a:extLst>
                <a:ext uri="{FF2B5EF4-FFF2-40B4-BE49-F238E27FC236}">
                  <a16:creationId xmlns:a16="http://schemas.microsoft.com/office/drawing/2014/main" id="{5715EC2D-D69B-0495-AD87-90CA7AFE4F54}"/>
                </a:ext>
              </a:extLst>
            </p:cNvPr>
            <p:cNvSpPr/>
            <p:nvPr/>
          </p:nvSpPr>
          <p:spPr bwMode="auto">
            <a:xfrm>
              <a:off x="7065566"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7" name="Isosceles Triangle 156">
              <a:extLst>
                <a:ext uri="{FF2B5EF4-FFF2-40B4-BE49-F238E27FC236}">
                  <a16:creationId xmlns:a16="http://schemas.microsoft.com/office/drawing/2014/main" id="{B19172E4-25D6-A80D-C1AC-1AC837B80DE8}"/>
                </a:ext>
              </a:extLst>
            </p:cNvPr>
            <p:cNvSpPr/>
            <p:nvPr/>
          </p:nvSpPr>
          <p:spPr bwMode="auto">
            <a:xfrm>
              <a:off x="7046258"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Isosceles Triangle 157">
              <a:extLst>
                <a:ext uri="{FF2B5EF4-FFF2-40B4-BE49-F238E27FC236}">
                  <a16:creationId xmlns:a16="http://schemas.microsoft.com/office/drawing/2014/main" id="{504B879B-C1CB-6A07-4A32-B69F0F2D09DE}"/>
                </a:ext>
              </a:extLst>
            </p:cNvPr>
            <p:cNvSpPr/>
            <p:nvPr/>
          </p:nvSpPr>
          <p:spPr bwMode="auto">
            <a:xfrm>
              <a:off x="6840759"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Isosceles Triangle 163">
              <a:extLst>
                <a:ext uri="{FF2B5EF4-FFF2-40B4-BE49-F238E27FC236}">
                  <a16:creationId xmlns:a16="http://schemas.microsoft.com/office/drawing/2014/main" id="{BA5ADED8-C63D-309F-3B55-325E3638EC11}"/>
                </a:ext>
              </a:extLst>
            </p:cNvPr>
            <p:cNvSpPr/>
            <p:nvPr/>
          </p:nvSpPr>
          <p:spPr bwMode="auto">
            <a:xfrm>
              <a:off x="6818692"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Isosceles Triangle 164">
              <a:extLst>
                <a:ext uri="{FF2B5EF4-FFF2-40B4-BE49-F238E27FC236}">
                  <a16:creationId xmlns:a16="http://schemas.microsoft.com/office/drawing/2014/main" id="{0F6BEED2-8683-6DF9-98C6-D7AEF546911E}"/>
                </a:ext>
              </a:extLst>
            </p:cNvPr>
            <p:cNvSpPr/>
            <p:nvPr/>
          </p:nvSpPr>
          <p:spPr bwMode="auto">
            <a:xfrm>
              <a:off x="6807658" y="2597006"/>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6" name="Isosceles Triangle 165">
              <a:extLst>
                <a:ext uri="{FF2B5EF4-FFF2-40B4-BE49-F238E27FC236}">
                  <a16:creationId xmlns:a16="http://schemas.microsoft.com/office/drawing/2014/main" id="{E49DE32D-BFF8-059C-B067-AB56D3A5BEC3}"/>
                </a:ext>
              </a:extLst>
            </p:cNvPr>
            <p:cNvSpPr/>
            <p:nvPr/>
          </p:nvSpPr>
          <p:spPr bwMode="auto">
            <a:xfrm>
              <a:off x="6753870" y="2453571"/>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7" name="Isosceles Triangle 166">
              <a:extLst>
                <a:ext uri="{FF2B5EF4-FFF2-40B4-BE49-F238E27FC236}">
                  <a16:creationId xmlns:a16="http://schemas.microsoft.com/office/drawing/2014/main" id="{4A99BFED-C07A-808C-38DB-C260C8A1826E}"/>
                </a:ext>
              </a:extLst>
            </p:cNvPr>
            <p:cNvSpPr/>
            <p:nvPr/>
          </p:nvSpPr>
          <p:spPr bwMode="auto">
            <a:xfrm>
              <a:off x="6756628" y="2348753"/>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8" name="Isosceles Triangle 167">
              <a:extLst>
                <a:ext uri="{FF2B5EF4-FFF2-40B4-BE49-F238E27FC236}">
                  <a16:creationId xmlns:a16="http://schemas.microsoft.com/office/drawing/2014/main" id="{711775F6-B05E-4B8F-09F8-114FD144D488}"/>
                </a:ext>
              </a:extLst>
            </p:cNvPr>
            <p:cNvSpPr/>
            <p:nvPr/>
          </p:nvSpPr>
          <p:spPr bwMode="auto">
            <a:xfrm>
              <a:off x="6737319" y="2348753"/>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9" name="Isosceles Triangle 168">
              <a:extLst>
                <a:ext uri="{FF2B5EF4-FFF2-40B4-BE49-F238E27FC236}">
                  <a16:creationId xmlns:a16="http://schemas.microsoft.com/office/drawing/2014/main" id="{4C48F329-AD24-8AF7-747C-9108380788DF}"/>
                </a:ext>
              </a:extLst>
            </p:cNvPr>
            <p:cNvSpPr/>
            <p:nvPr/>
          </p:nvSpPr>
          <p:spPr bwMode="auto">
            <a:xfrm>
              <a:off x="6724906" y="2348753"/>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0" name="Isosceles Triangle 169">
              <a:extLst>
                <a:ext uri="{FF2B5EF4-FFF2-40B4-BE49-F238E27FC236}">
                  <a16:creationId xmlns:a16="http://schemas.microsoft.com/office/drawing/2014/main" id="{2DE298C6-B9FF-A446-D858-658854952954}"/>
                </a:ext>
              </a:extLst>
            </p:cNvPr>
            <p:cNvSpPr/>
            <p:nvPr/>
          </p:nvSpPr>
          <p:spPr bwMode="auto">
            <a:xfrm>
              <a:off x="6698702" y="2348753"/>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1" name="Isosceles Triangle 170">
              <a:extLst>
                <a:ext uri="{FF2B5EF4-FFF2-40B4-BE49-F238E27FC236}">
                  <a16:creationId xmlns:a16="http://schemas.microsoft.com/office/drawing/2014/main" id="{2E72A701-4D34-F7FD-B67A-A77DB1F9D98A}"/>
                </a:ext>
              </a:extLst>
            </p:cNvPr>
            <p:cNvSpPr/>
            <p:nvPr/>
          </p:nvSpPr>
          <p:spPr bwMode="auto">
            <a:xfrm>
              <a:off x="6684910" y="2348753"/>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2" name="Isosceles Triangle 171">
              <a:extLst>
                <a:ext uri="{FF2B5EF4-FFF2-40B4-BE49-F238E27FC236}">
                  <a16:creationId xmlns:a16="http://schemas.microsoft.com/office/drawing/2014/main" id="{25C24953-3D7E-2597-F31A-3FB516D1598C}"/>
                </a:ext>
              </a:extLst>
            </p:cNvPr>
            <p:cNvSpPr/>
            <p:nvPr/>
          </p:nvSpPr>
          <p:spPr bwMode="auto">
            <a:xfrm>
              <a:off x="6671118" y="2348753"/>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23" name="TextBox 322">
            <a:extLst>
              <a:ext uri="{FF2B5EF4-FFF2-40B4-BE49-F238E27FC236}">
                <a16:creationId xmlns:a16="http://schemas.microsoft.com/office/drawing/2014/main" id="{3EB57082-DC6F-21D6-C77F-422D65684ACA}"/>
              </a:ext>
            </a:extLst>
          </p:cNvPr>
          <p:cNvSpPr txBox="1"/>
          <p:nvPr/>
        </p:nvSpPr>
        <p:spPr bwMode="auto">
          <a:xfrm>
            <a:off x="4611709" y="3551827"/>
            <a:ext cx="286346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PFS rate: 78.8% (95% CI: 51.5-91.8)</a:t>
            </a:r>
          </a:p>
          <a:p>
            <a:pPr algn="l">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PFS rate: 73.0% (95% CI: 52.1-85.9)</a:t>
            </a:r>
          </a:p>
          <a:p>
            <a:pPr algn="l">
              <a:lnSpc>
                <a:spcPct val="100000"/>
              </a:lnSpc>
              <a:spcBef>
                <a:spcPts val="0"/>
              </a:spcBef>
              <a:spcAft>
                <a:spcPct val="0"/>
              </a:spcAft>
              <a:buClrTx/>
              <a:buFontTx/>
              <a:buNone/>
            </a:pPr>
            <a:r>
              <a:rPr lang="en-US" sz="1200" b="0" dirty="0">
                <a:solidFill>
                  <a:schemeClr val="accent4"/>
                </a:solidFill>
                <a:latin typeface="Calibri" panose="020F0502020204030204" pitchFamily="34" charset="0"/>
              </a:rPr>
              <a:t>PFS rate: 64.2% (95% CI: 51.9-74.1)</a:t>
            </a:r>
          </a:p>
          <a:p>
            <a:pPr algn="l">
              <a:lnSpc>
                <a:spcPct val="100000"/>
              </a:lnSpc>
              <a:spcBef>
                <a:spcPts val="0"/>
              </a:spcBef>
              <a:spcAft>
                <a:spcPct val="0"/>
              </a:spcAft>
              <a:buClrTx/>
              <a:buFontTx/>
              <a:buNone/>
            </a:pPr>
            <a:r>
              <a:rPr lang="en-US" sz="1200" b="0" dirty="0">
                <a:solidFill>
                  <a:schemeClr val="accent6"/>
                </a:solidFill>
                <a:latin typeface="Calibri" panose="020F0502020204030204" pitchFamily="34" charset="0"/>
              </a:rPr>
              <a:t>PFS rate: 54.9% (95% CI: 44.0-64.6)</a:t>
            </a:r>
          </a:p>
          <a:p>
            <a:pPr algn="l">
              <a:lnSpc>
                <a:spcPct val="100000"/>
              </a:lnSpc>
              <a:spcBef>
                <a:spcPts val="0"/>
              </a:spcBef>
              <a:spcAft>
                <a:spcPct val="0"/>
              </a:spcAft>
              <a:buClrTx/>
              <a:buFontTx/>
              <a:buNone/>
            </a:pPr>
            <a:r>
              <a:rPr lang="en-US" sz="1200" b="0" dirty="0">
                <a:solidFill>
                  <a:schemeClr val="accent6"/>
                </a:solidFill>
                <a:latin typeface="Calibri" panose="020F0502020204030204" pitchFamily="34" charset="0"/>
              </a:rPr>
              <a:t>Median PFS not reached (95% CI: 24.5-NE)</a:t>
            </a:r>
          </a:p>
        </p:txBody>
      </p:sp>
      <p:sp>
        <p:nvSpPr>
          <p:cNvPr id="324" name="TextBox 323">
            <a:extLst>
              <a:ext uri="{FF2B5EF4-FFF2-40B4-BE49-F238E27FC236}">
                <a16:creationId xmlns:a16="http://schemas.microsoft.com/office/drawing/2014/main" id="{CE5435F9-A737-EEB2-E498-C6C136A6F571}"/>
              </a:ext>
            </a:extLst>
          </p:cNvPr>
          <p:cNvSpPr txBox="1"/>
          <p:nvPr/>
        </p:nvSpPr>
        <p:spPr bwMode="auto">
          <a:xfrm>
            <a:off x="4638632" y="5034027"/>
            <a:ext cx="18481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MRD negative ≥12 mo</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sCR patients</a:t>
            </a:r>
          </a:p>
        </p:txBody>
      </p:sp>
      <p:sp>
        <p:nvSpPr>
          <p:cNvPr id="325" name="TextBox 324">
            <a:extLst>
              <a:ext uri="{FF2B5EF4-FFF2-40B4-BE49-F238E27FC236}">
                <a16:creationId xmlns:a16="http://schemas.microsoft.com/office/drawing/2014/main" id="{3BC89842-9476-E7B3-4692-AAA8C2F98747}"/>
              </a:ext>
            </a:extLst>
          </p:cNvPr>
          <p:cNvSpPr txBox="1"/>
          <p:nvPr/>
        </p:nvSpPr>
        <p:spPr bwMode="auto">
          <a:xfrm>
            <a:off x="6673137" y="5034027"/>
            <a:ext cx="18481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MRD negative ≥6 mo</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All patients</a:t>
            </a:r>
          </a:p>
        </p:txBody>
      </p:sp>
      <p:sp>
        <p:nvSpPr>
          <p:cNvPr id="63" name="Freeform: Shape 62">
            <a:extLst>
              <a:ext uri="{FF2B5EF4-FFF2-40B4-BE49-F238E27FC236}">
                <a16:creationId xmlns:a16="http://schemas.microsoft.com/office/drawing/2014/main" id="{BA39934A-F5A3-7F38-C048-E724A273AFD7}"/>
              </a:ext>
            </a:extLst>
          </p:cNvPr>
          <p:cNvSpPr/>
          <p:nvPr/>
        </p:nvSpPr>
        <p:spPr bwMode="auto">
          <a:xfrm>
            <a:off x="4616605" y="1911319"/>
            <a:ext cx="3463569" cy="2640609"/>
          </a:xfrm>
          <a:custGeom>
            <a:avLst/>
            <a:gdLst>
              <a:gd name="connsiteX0" fmla="*/ 0 w 3463569"/>
              <a:gd name="connsiteY0" fmla="*/ 0 h 2640609"/>
              <a:gd name="connsiteX1" fmla="*/ 0 w 3463569"/>
              <a:gd name="connsiteY1" fmla="*/ 2640609 h 2640609"/>
              <a:gd name="connsiteX2" fmla="*/ 3463569 w 3463569"/>
              <a:gd name="connsiteY2" fmla="*/ 2640609 h 2640609"/>
            </a:gdLst>
            <a:ahLst/>
            <a:cxnLst>
              <a:cxn ang="0">
                <a:pos x="connsiteX0" y="connsiteY0"/>
              </a:cxn>
              <a:cxn ang="0">
                <a:pos x="connsiteX1" y="connsiteY1"/>
              </a:cxn>
              <a:cxn ang="0">
                <a:pos x="connsiteX2" y="connsiteY2"/>
              </a:cxn>
            </a:cxnLst>
            <a:rect l="l" t="t" r="r" b="b"/>
            <a:pathLst>
              <a:path w="3463569" h="2640609">
                <a:moveTo>
                  <a:pt x="0" y="0"/>
                </a:moveTo>
                <a:lnTo>
                  <a:pt x="0" y="2640609"/>
                </a:lnTo>
                <a:lnTo>
                  <a:pt x="3463569" y="2640609"/>
                </a:lnTo>
              </a:path>
            </a:pathLst>
          </a:custGeom>
          <a:noFill/>
          <a:ln w="28575">
            <a:solidFill>
              <a:schemeClr val="bg1"/>
            </a:solidFill>
            <a:miter lim="800000"/>
            <a:headEnd/>
            <a:tailEnd/>
          </a:ln>
        </p:spPr>
        <p:txBody>
          <a:bodyPr rtlCol="0" anchor="ctr"/>
          <a:lstStyle/>
          <a:p>
            <a:pPr algn="ctr"/>
            <a:endParaRPr lang="en-US" dirty="0"/>
          </a:p>
        </p:txBody>
      </p:sp>
      <p:grpSp>
        <p:nvGrpSpPr>
          <p:cNvPr id="335" name="Group 334">
            <a:extLst>
              <a:ext uri="{FF2B5EF4-FFF2-40B4-BE49-F238E27FC236}">
                <a16:creationId xmlns:a16="http://schemas.microsoft.com/office/drawing/2014/main" id="{B1B33C8F-0AB0-1CB5-5ED5-910E3A5104AC}"/>
              </a:ext>
            </a:extLst>
          </p:cNvPr>
          <p:cNvGrpSpPr/>
          <p:nvPr/>
        </p:nvGrpSpPr>
        <p:grpSpPr>
          <a:xfrm>
            <a:off x="4425319" y="5141063"/>
            <a:ext cx="246395" cy="247807"/>
            <a:chOff x="4481656" y="5141063"/>
            <a:chExt cx="246395" cy="247807"/>
          </a:xfrm>
        </p:grpSpPr>
        <p:grpSp>
          <p:nvGrpSpPr>
            <p:cNvPr id="329" name="Group 328">
              <a:extLst>
                <a:ext uri="{FF2B5EF4-FFF2-40B4-BE49-F238E27FC236}">
                  <a16:creationId xmlns:a16="http://schemas.microsoft.com/office/drawing/2014/main" id="{1D26AE7F-457C-EEF9-DD96-DB7CE75323B6}"/>
                </a:ext>
              </a:extLst>
            </p:cNvPr>
            <p:cNvGrpSpPr/>
            <p:nvPr/>
          </p:nvGrpSpPr>
          <p:grpSpPr>
            <a:xfrm>
              <a:off x="4481656" y="5141063"/>
              <a:ext cx="246395" cy="222139"/>
              <a:chOff x="4158604" y="5141063"/>
              <a:chExt cx="246395" cy="222139"/>
            </a:xfrm>
          </p:grpSpPr>
          <p:sp>
            <p:nvSpPr>
              <p:cNvPr id="326" name="Oval 325">
                <a:extLst>
                  <a:ext uri="{FF2B5EF4-FFF2-40B4-BE49-F238E27FC236}">
                    <a16:creationId xmlns:a16="http://schemas.microsoft.com/office/drawing/2014/main" id="{6932AF29-D745-4B1F-D903-231D98D75AEA}"/>
                  </a:ext>
                </a:extLst>
              </p:cNvPr>
              <p:cNvSpPr/>
              <p:nvPr/>
            </p:nvSpPr>
            <p:spPr bwMode="auto">
              <a:xfrm>
                <a:off x="4248213" y="5141063"/>
                <a:ext cx="62063" cy="6206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28" name="Straight Connector 327">
                <a:extLst>
                  <a:ext uri="{FF2B5EF4-FFF2-40B4-BE49-F238E27FC236}">
                    <a16:creationId xmlns:a16="http://schemas.microsoft.com/office/drawing/2014/main" id="{4261A973-F5BA-7220-ADB3-413B0AF3DBD2}"/>
                  </a:ext>
                </a:extLst>
              </p:cNvPr>
              <p:cNvCxnSpPr/>
              <p:nvPr/>
            </p:nvCxnSpPr>
            <p:spPr bwMode="auto">
              <a:xfrm>
                <a:off x="4158604" y="5179775"/>
                <a:ext cx="246395" cy="0"/>
              </a:xfrm>
              <a:prstGeom prst="line">
                <a:avLst/>
              </a:prstGeom>
              <a:noFill/>
              <a:ln w="28575"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5233763D-D903-5521-FD07-5EBA164F44F9}"/>
                  </a:ext>
                </a:extLst>
              </p:cNvPr>
              <p:cNvCxnSpPr/>
              <p:nvPr/>
            </p:nvCxnSpPr>
            <p:spPr bwMode="auto">
              <a:xfrm>
                <a:off x="4158604" y="5363202"/>
                <a:ext cx="246395" cy="0"/>
              </a:xfrm>
              <a:prstGeom prst="line">
                <a:avLst/>
              </a:prstGeom>
              <a:noFill/>
              <a:ln w="28575" cap="flat" cmpd="sng" algn="ctr">
                <a:solidFill>
                  <a:schemeClr val="accent4"/>
                </a:solidFill>
                <a:prstDash val="solid"/>
                <a:round/>
                <a:headEnd type="none" w="med" len="med"/>
                <a:tailEnd type="none" w="med" len="med"/>
              </a:ln>
              <a:effectLst/>
            </p:spPr>
          </p:cxnSp>
        </p:grpSp>
        <p:sp>
          <p:nvSpPr>
            <p:cNvPr id="334" name="Rectangle 333">
              <a:extLst>
                <a:ext uri="{FF2B5EF4-FFF2-40B4-BE49-F238E27FC236}">
                  <a16:creationId xmlns:a16="http://schemas.microsoft.com/office/drawing/2014/main" id="{14A54CAC-6D21-4C5A-ECC4-A3B85CD86DAE}"/>
                </a:ext>
              </a:extLst>
            </p:cNvPr>
            <p:cNvSpPr/>
            <p:nvPr/>
          </p:nvSpPr>
          <p:spPr bwMode="auto">
            <a:xfrm>
              <a:off x="4570030" y="5329565"/>
              <a:ext cx="59305" cy="5930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45" name="Group 344">
            <a:extLst>
              <a:ext uri="{FF2B5EF4-FFF2-40B4-BE49-F238E27FC236}">
                <a16:creationId xmlns:a16="http://schemas.microsoft.com/office/drawing/2014/main" id="{D010703E-218A-A0D3-B12C-2A3B5E791ACB}"/>
              </a:ext>
            </a:extLst>
          </p:cNvPr>
          <p:cNvGrpSpPr/>
          <p:nvPr/>
        </p:nvGrpSpPr>
        <p:grpSpPr>
          <a:xfrm>
            <a:off x="6475875" y="5142177"/>
            <a:ext cx="246395" cy="256318"/>
            <a:chOff x="6532212" y="5142177"/>
            <a:chExt cx="246395" cy="256318"/>
          </a:xfrm>
        </p:grpSpPr>
        <p:grpSp>
          <p:nvGrpSpPr>
            <p:cNvPr id="337" name="Group 336">
              <a:extLst>
                <a:ext uri="{FF2B5EF4-FFF2-40B4-BE49-F238E27FC236}">
                  <a16:creationId xmlns:a16="http://schemas.microsoft.com/office/drawing/2014/main" id="{C67D5DD7-4BF8-5BCB-4176-D42C274E87AA}"/>
                </a:ext>
              </a:extLst>
            </p:cNvPr>
            <p:cNvGrpSpPr/>
            <p:nvPr/>
          </p:nvGrpSpPr>
          <p:grpSpPr>
            <a:xfrm>
              <a:off x="6532212" y="5179775"/>
              <a:ext cx="246395" cy="183427"/>
              <a:chOff x="4158604" y="5179775"/>
              <a:chExt cx="246395" cy="183427"/>
            </a:xfrm>
          </p:grpSpPr>
          <p:cxnSp>
            <p:nvCxnSpPr>
              <p:cNvPr id="340" name="Straight Connector 339">
                <a:extLst>
                  <a:ext uri="{FF2B5EF4-FFF2-40B4-BE49-F238E27FC236}">
                    <a16:creationId xmlns:a16="http://schemas.microsoft.com/office/drawing/2014/main" id="{5EF6DE5B-DEA2-4567-CCDD-DDD2A2634486}"/>
                  </a:ext>
                </a:extLst>
              </p:cNvPr>
              <p:cNvCxnSpPr/>
              <p:nvPr/>
            </p:nvCxnSpPr>
            <p:spPr bwMode="auto">
              <a:xfrm>
                <a:off x="4158604" y="5179775"/>
                <a:ext cx="246395" cy="0"/>
              </a:xfrm>
              <a:prstGeom prst="line">
                <a:avLst/>
              </a:prstGeom>
              <a:noFill/>
              <a:ln w="28575" cap="flat" cmpd="sng" algn="ctr">
                <a:solidFill>
                  <a:schemeClr val="accent3"/>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C1AFBC15-7CE3-714F-B22E-BB17878D61DF}"/>
                  </a:ext>
                </a:extLst>
              </p:cNvPr>
              <p:cNvCxnSpPr/>
              <p:nvPr/>
            </p:nvCxnSpPr>
            <p:spPr bwMode="auto">
              <a:xfrm>
                <a:off x="4158604" y="5363202"/>
                <a:ext cx="246395" cy="0"/>
              </a:xfrm>
              <a:prstGeom prst="line">
                <a:avLst/>
              </a:prstGeom>
              <a:noFill/>
              <a:ln w="28575" cap="flat" cmpd="sng" algn="ctr">
                <a:solidFill>
                  <a:schemeClr val="accent6"/>
                </a:solidFill>
                <a:prstDash val="solid"/>
                <a:round/>
                <a:headEnd type="none" w="med" len="med"/>
                <a:tailEnd type="none" w="med" len="med"/>
              </a:ln>
              <a:effectLst/>
            </p:spPr>
          </p:cxnSp>
        </p:grpSp>
        <p:sp>
          <p:nvSpPr>
            <p:cNvPr id="342" name="Isosceles Triangle 341">
              <a:extLst>
                <a:ext uri="{FF2B5EF4-FFF2-40B4-BE49-F238E27FC236}">
                  <a16:creationId xmlns:a16="http://schemas.microsoft.com/office/drawing/2014/main" id="{FBED8F67-AECC-DB3A-59E4-CEE59C720FBF}"/>
                </a:ext>
              </a:extLst>
            </p:cNvPr>
            <p:cNvSpPr/>
            <p:nvPr/>
          </p:nvSpPr>
          <p:spPr bwMode="auto">
            <a:xfrm>
              <a:off x="6625896" y="5142177"/>
              <a:ext cx="79994" cy="68960"/>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44" name="Straight Connector 343">
              <a:extLst>
                <a:ext uri="{FF2B5EF4-FFF2-40B4-BE49-F238E27FC236}">
                  <a16:creationId xmlns:a16="http://schemas.microsoft.com/office/drawing/2014/main" id="{1F5F46AA-23F5-CC51-7402-53B08EE6E3DF}"/>
                </a:ext>
              </a:extLst>
            </p:cNvPr>
            <p:cNvCxnSpPr/>
            <p:nvPr/>
          </p:nvCxnSpPr>
          <p:spPr bwMode="auto">
            <a:xfrm>
              <a:off x="6656162" y="5319101"/>
              <a:ext cx="0" cy="79394"/>
            </a:xfrm>
            <a:prstGeom prst="line">
              <a:avLst/>
            </a:prstGeom>
            <a:noFill/>
            <a:ln w="19050" cap="flat" cmpd="sng" algn="ctr">
              <a:solidFill>
                <a:schemeClr val="accent6"/>
              </a:solidFill>
              <a:prstDash val="solid"/>
              <a:round/>
              <a:headEnd type="none" w="med" len="med"/>
              <a:tailEnd type="none" w="med" len="med"/>
            </a:ln>
            <a:effectLst/>
          </p:spPr>
        </p:cxnSp>
      </p:grpSp>
      <p:sp>
        <p:nvSpPr>
          <p:cNvPr id="346" name="TextBox 345">
            <a:extLst>
              <a:ext uri="{FF2B5EF4-FFF2-40B4-BE49-F238E27FC236}">
                <a16:creationId xmlns:a16="http://schemas.microsoft.com/office/drawing/2014/main" id="{32AF0056-5E7F-BCEE-3B6A-7ED8C55388B7}"/>
              </a:ext>
            </a:extLst>
          </p:cNvPr>
          <p:cNvSpPr txBox="1"/>
          <p:nvPr/>
        </p:nvSpPr>
        <p:spPr bwMode="auto">
          <a:xfrm>
            <a:off x="8947754" y="4724573"/>
            <a:ext cx="26556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Overall Survival (Mo)</a:t>
            </a:r>
          </a:p>
        </p:txBody>
      </p:sp>
      <p:sp>
        <p:nvSpPr>
          <p:cNvPr id="347" name="TextBox 346">
            <a:extLst>
              <a:ext uri="{FF2B5EF4-FFF2-40B4-BE49-F238E27FC236}">
                <a16:creationId xmlns:a16="http://schemas.microsoft.com/office/drawing/2014/main" id="{12EB4BA0-AC17-CA9E-22F3-914BFB317FC5}"/>
              </a:ext>
            </a:extLst>
          </p:cNvPr>
          <p:cNvSpPr txBox="1"/>
          <p:nvPr/>
        </p:nvSpPr>
        <p:spPr bwMode="auto">
          <a:xfrm rot="16200000">
            <a:off x="6818317" y="2955998"/>
            <a:ext cx="27984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Overall Survival Probability</a:t>
            </a:r>
          </a:p>
        </p:txBody>
      </p:sp>
      <p:grpSp>
        <p:nvGrpSpPr>
          <p:cNvPr id="356" name="Group 355">
            <a:extLst>
              <a:ext uri="{FF2B5EF4-FFF2-40B4-BE49-F238E27FC236}">
                <a16:creationId xmlns:a16="http://schemas.microsoft.com/office/drawing/2014/main" id="{7D2CB421-9F32-750B-5630-D0A82BAC2D0E}"/>
              </a:ext>
            </a:extLst>
          </p:cNvPr>
          <p:cNvGrpSpPr/>
          <p:nvPr/>
        </p:nvGrpSpPr>
        <p:grpSpPr>
          <a:xfrm>
            <a:off x="8634392" y="1884862"/>
            <a:ext cx="67647" cy="2625274"/>
            <a:chOff x="8395853" y="1884862"/>
            <a:chExt cx="253248" cy="2625274"/>
          </a:xfrm>
        </p:grpSpPr>
        <p:cxnSp>
          <p:nvCxnSpPr>
            <p:cNvPr id="350" name="Straight Connector 349">
              <a:extLst>
                <a:ext uri="{FF2B5EF4-FFF2-40B4-BE49-F238E27FC236}">
                  <a16:creationId xmlns:a16="http://schemas.microsoft.com/office/drawing/2014/main" id="{D05DBFB5-4AF3-A48B-A395-8F8B22EEE87B}"/>
                </a:ext>
              </a:extLst>
            </p:cNvPr>
            <p:cNvCxnSpPr/>
            <p:nvPr/>
          </p:nvCxnSpPr>
          <p:spPr bwMode="auto">
            <a:xfrm>
              <a:off x="8395853" y="1884862"/>
              <a:ext cx="253248" cy="0"/>
            </a:xfrm>
            <a:prstGeom prst="line">
              <a:avLst/>
            </a:prstGeom>
            <a:noFill/>
            <a:ln w="28575" cap="flat" cmpd="sng" algn="ctr">
              <a:solidFill>
                <a:schemeClr val="bg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4DC929B2-42EB-A599-C6DB-BDF071296E3A}"/>
                </a:ext>
              </a:extLst>
            </p:cNvPr>
            <p:cNvCxnSpPr/>
            <p:nvPr/>
          </p:nvCxnSpPr>
          <p:spPr bwMode="auto">
            <a:xfrm>
              <a:off x="8395853" y="2409917"/>
              <a:ext cx="253248" cy="0"/>
            </a:xfrm>
            <a:prstGeom prst="line">
              <a:avLst/>
            </a:prstGeom>
            <a:noFill/>
            <a:ln w="28575" cap="flat" cmpd="sng" algn="ctr">
              <a:solidFill>
                <a:schemeClr val="bg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DC219C7E-7C80-CCD3-49A7-1B2DD6C2C607}"/>
                </a:ext>
              </a:extLst>
            </p:cNvPr>
            <p:cNvCxnSpPr/>
            <p:nvPr/>
          </p:nvCxnSpPr>
          <p:spPr bwMode="auto">
            <a:xfrm>
              <a:off x="8395853" y="2934972"/>
              <a:ext cx="253248" cy="0"/>
            </a:xfrm>
            <a:prstGeom prst="line">
              <a:avLst/>
            </a:prstGeom>
            <a:noFill/>
            <a:ln w="28575" cap="flat" cmpd="sng" algn="ctr">
              <a:solidFill>
                <a:schemeClr val="bg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76EDAD73-DE20-F245-A775-9830416E93DB}"/>
                </a:ext>
              </a:extLst>
            </p:cNvPr>
            <p:cNvCxnSpPr/>
            <p:nvPr/>
          </p:nvCxnSpPr>
          <p:spPr bwMode="auto">
            <a:xfrm>
              <a:off x="8395853" y="3460027"/>
              <a:ext cx="253248" cy="0"/>
            </a:xfrm>
            <a:prstGeom prst="line">
              <a:avLst/>
            </a:prstGeom>
            <a:noFill/>
            <a:ln w="28575" cap="flat" cmpd="sng" algn="ctr">
              <a:solidFill>
                <a:schemeClr val="bg1"/>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704D01C6-EC59-9428-035E-ACCB5346BA3B}"/>
                </a:ext>
              </a:extLst>
            </p:cNvPr>
            <p:cNvCxnSpPr/>
            <p:nvPr/>
          </p:nvCxnSpPr>
          <p:spPr bwMode="auto">
            <a:xfrm>
              <a:off x="8395853" y="3985082"/>
              <a:ext cx="253248" cy="0"/>
            </a:xfrm>
            <a:prstGeom prst="line">
              <a:avLst/>
            </a:prstGeom>
            <a:noFill/>
            <a:ln w="28575" cap="flat" cmpd="sng" algn="ctr">
              <a:solidFill>
                <a:schemeClr val="bg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116788F1-C4A4-B29A-1333-CCD8697FE8E4}"/>
                </a:ext>
              </a:extLst>
            </p:cNvPr>
            <p:cNvCxnSpPr/>
            <p:nvPr/>
          </p:nvCxnSpPr>
          <p:spPr bwMode="auto">
            <a:xfrm>
              <a:off x="8395853" y="4510136"/>
              <a:ext cx="253248" cy="0"/>
            </a:xfrm>
            <a:prstGeom prst="line">
              <a:avLst/>
            </a:prstGeom>
            <a:noFill/>
            <a:ln w="28575" cap="flat" cmpd="sng" algn="ctr">
              <a:solidFill>
                <a:schemeClr val="bg1"/>
              </a:solidFill>
              <a:prstDash val="solid"/>
              <a:round/>
              <a:headEnd type="none" w="med" len="med"/>
              <a:tailEnd type="none" w="med" len="med"/>
            </a:ln>
            <a:effectLst/>
          </p:spPr>
        </p:cxnSp>
      </p:grpSp>
      <p:sp>
        <p:nvSpPr>
          <p:cNvPr id="357" name="TextBox 356">
            <a:extLst>
              <a:ext uri="{FF2B5EF4-FFF2-40B4-BE49-F238E27FC236}">
                <a16:creationId xmlns:a16="http://schemas.microsoft.com/office/drawing/2014/main" id="{9FE99C36-A997-935F-15C0-4652E618476A}"/>
              </a:ext>
            </a:extLst>
          </p:cNvPr>
          <p:cNvSpPr txBox="1"/>
          <p:nvPr/>
        </p:nvSpPr>
        <p:spPr bwMode="auto">
          <a:xfrm>
            <a:off x="8297287" y="2248076"/>
            <a:ext cx="412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358" name="TextBox 357">
            <a:extLst>
              <a:ext uri="{FF2B5EF4-FFF2-40B4-BE49-F238E27FC236}">
                <a16:creationId xmlns:a16="http://schemas.microsoft.com/office/drawing/2014/main" id="{1B8EBA4B-21D8-1979-7AB2-B210B0F6C3B5}"/>
              </a:ext>
            </a:extLst>
          </p:cNvPr>
          <p:cNvSpPr txBox="1"/>
          <p:nvPr/>
        </p:nvSpPr>
        <p:spPr bwMode="auto">
          <a:xfrm>
            <a:off x="8297287" y="2776911"/>
            <a:ext cx="412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359" name="TextBox 358">
            <a:extLst>
              <a:ext uri="{FF2B5EF4-FFF2-40B4-BE49-F238E27FC236}">
                <a16:creationId xmlns:a16="http://schemas.microsoft.com/office/drawing/2014/main" id="{3C9612F8-5B6A-884E-3BF2-B1050650A61C}"/>
              </a:ext>
            </a:extLst>
          </p:cNvPr>
          <p:cNvSpPr txBox="1"/>
          <p:nvPr/>
        </p:nvSpPr>
        <p:spPr bwMode="auto">
          <a:xfrm>
            <a:off x="8297287" y="3293105"/>
            <a:ext cx="412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360" name="TextBox 359">
            <a:extLst>
              <a:ext uri="{FF2B5EF4-FFF2-40B4-BE49-F238E27FC236}">
                <a16:creationId xmlns:a16="http://schemas.microsoft.com/office/drawing/2014/main" id="{5441BF21-48A2-192D-3899-6EF3CF6F3968}"/>
              </a:ext>
            </a:extLst>
          </p:cNvPr>
          <p:cNvSpPr txBox="1"/>
          <p:nvPr/>
        </p:nvSpPr>
        <p:spPr bwMode="auto">
          <a:xfrm>
            <a:off x="8297287" y="3817726"/>
            <a:ext cx="4129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361" name="TextBox 360">
            <a:extLst>
              <a:ext uri="{FF2B5EF4-FFF2-40B4-BE49-F238E27FC236}">
                <a16:creationId xmlns:a16="http://schemas.microsoft.com/office/drawing/2014/main" id="{F0362941-6D99-D534-004C-2499CCC9EC46}"/>
              </a:ext>
            </a:extLst>
          </p:cNvPr>
          <p:cNvSpPr txBox="1"/>
          <p:nvPr/>
        </p:nvSpPr>
        <p:spPr bwMode="auto">
          <a:xfrm>
            <a:off x="8432131" y="4350775"/>
            <a:ext cx="240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62" name="TextBox 361">
            <a:extLst>
              <a:ext uri="{FF2B5EF4-FFF2-40B4-BE49-F238E27FC236}">
                <a16:creationId xmlns:a16="http://schemas.microsoft.com/office/drawing/2014/main" id="{B55812AD-F32D-FD25-3C79-71B53B55AA30}"/>
              </a:ext>
            </a:extLst>
          </p:cNvPr>
          <p:cNvSpPr txBox="1"/>
          <p:nvPr/>
        </p:nvSpPr>
        <p:spPr bwMode="auto">
          <a:xfrm>
            <a:off x="8425810" y="1736096"/>
            <a:ext cx="240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a:t>
            </a:r>
          </a:p>
        </p:txBody>
      </p:sp>
      <p:grpSp>
        <p:nvGrpSpPr>
          <p:cNvPr id="382" name="Group 381">
            <a:extLst>
              <a:ext uri="{FF2B5EF4-FFF2-40B4-BE49-F238E27FC236}">
                <a16:creationId xmlns:a16="http://schemas.microsoft.com/office/drawing/2014/main" id="{DED73DB8-B4F6-734E-3BEB-200DB1E23167}"/>
              </a:ext>
            </a:extLst>
          </p:cNvPr>
          <p:cNvGrpSpPr/>
          <p:nvPr/>
        </p:nvGrpSpPr>
        <p:grpSpPr>
          <a:xfrm>
            <a:off x="8693387" y="4496152"/>
            <a:ext cx="2989709" cy="86384"/>
            <a:chOff x="8640448" y="4496151"/>
            <a:chExt cx="2989709" cy="246509"/>
          </a:xfrm>
        </p:grpSpPr>
        <p:cxnSp>
          <p:nvCxnSpPr>
            <p:cNvPr id="364" name="Straight Connector 363">
              <a:extLst>
                <a:ext uri="{FF2B5EF4-FFF2-40B4-BE49-F238E27FC236}">
                  <a16:creationId xmlns:a16="http://schemas.microsoft.com/office/drawing/2014/main" id="{2A19825B-2EF8-1C29-145B-DCC880B04842}"/>
                </a:ext>
              </a:extLst>
            </p:cNvPr>
            <p:cNvCxnSpPr>
              <a:cxnSpLocks/>
            </p:cNvCxnSpPr>
            <p:nvPr/>
          </p:nvCxnSpPr>
          <p:spPr bwMode="auto">
            <a:xfrm>
              <a:off x="8640448"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EA355A5E-F0D2-DC53-9FED-F4B5B664CEAC}"/>
                </a:ext>
              </a:extLst>
            </p:cNvPr>
            <p:cNvCxnSpPr>
              <a:cxnSpLocks/>
            </p:cNvCxnSpPr>
            <p:nvPr/>
          </p:nvCxnSpPr>
          <p:spPr bwMode="auto">
            <a:xfrm>
              <a:off x="8853999"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2D165F07-A1C6-1785-787B-537B28706BFC}"/>
                </a:ext>
              </a:extLst>
            </p:cNvPr>
            <p:cNvCxnSpPr>
              <a:cxnSpLocks/>
            </p:cNvCxnSpPr>
            <p:nvPr/>
          </p:nvCxnSpPr>
          <p:spPr bwMode="auto">
            <a:xfrm>
              <a:off x="9067550"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16C19027-A7E5-471F-1FE3-C9EE17D1315D}"/>
                </a:ext>
              </a:extLst>
            </p:cNvPr>
            <p:cNvCxnSpPr>
              <a:cxnSpLocks/>
            </p:cNvCxnSpPr>
            <p:nvPr/>
          </p:nvCxnSpPr>
          <p:spPr bwMode="auto">
            <a:xfrm>
              <a:off x="9281101"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78F9F697-7CD7-9DB1-9897-441AB1312FF1}"/>
                </a:ext>
              </a:extLst>
            </p:cNvPr>
            <p:cNvCxnSpPr>
              <a:cxnSpLocks/>
            </p:cNvCxnSpPr>
            <p:nvPr/>
          </p:nvCxnSpPr>
          <p:spPr bwMode="auto">
            <a:xfrm>
              <a:off x="9494652"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44C25502-EAD9-16E7-6BA7-EE8BA733E59C}"/>
                </a:ext>
              </a:extLst>
            </p:cNvPr>
            <p:cNvCxnSpPr>
              <a:cxnSpLocks/>
            </p:cNvCxnSpPr>
            <p:nvPr/>
          </p:nvCxnSpPr>
          <p:spPr bwMode="auto">
            <a:xfrm>
              <a:off x="9708203"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4A56210C-3AF0-8EBE-02B6-12B62DBE3541}"/>
                </a:ext>
              </a:extLst>
            </p:cNvPr>
            <p:cNvCxnSpPr>
              <a:cxnSpLocks/>
            </p:cNvCxnSpPr>
            <p:nvPr/>
          </p:nvCxnSpPr>
          <p:spPr bwMode="auto">
            <a:xfrm>
              <a:off x="9921754"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E4262DEE-79F8-1D39-4D8C-7A1D270102EA}"/>
                </a:ext>
              </a:extLst>
            </p:cNvPr>
            <p:cNvCxnSpPr>
              <a:cxnSpLocks/>
            </p:cNvCxnSpPr>
            <p:nvPr/>
          </p:nvCxnSpPr>
          <p:spPr bwMode="auto">
            <a:xfrm>
              <a:off x="10135305"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3FF66A45-E35D-D737-1B90-DC87EFB1600E}"/>
                </a:ext>
              </a:extLst>
            </p:cNvPr>
            <p:cNvCxnSpPr>
              <a:cxnSpLocks/>
            </p:cNvCxnSpPr>
            <p:nvPr/>
          </p:nvCxnSpPr>
          <p:spPr bwMode="auto">
            <a:xfrm>
              <a:off x="10348856"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E1728C22-F160-C274-160A-DEC81999D688}"/>
                </a:ext>
              </a:extLst>
            </p:cNvPr>
            <p:cNvCxnSpPr>
              <a:cxnSpLocks/>
            </p:cNvCxnSpPr>
            <p:nvPr/>
          </p:nvCxnSpPr>
          <p:spPr bwMode="auto">
            <a:xfrm>
              <a:off x="10562407"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F114A4D7-6815-3934-FF69-AA5533D4C891}"/>
                </a:ext>
              </a:extLst>
            </p:cNvPr>
            <p:cNvCxnSpPr>
              <a:cxnSpLocks/>
            </p:cNvCxnSpPr>
            <p:nvPr/>
          </p:nvCxnSpPr>
          <p:spPr bwMode="auto">
            <a:xfrm>
              <a:off x="10775958"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C36C2551-3413-9042-DB41-F5226EE4EA84}"/>
                </a:ext>
              </a:extLst>
            </p:cNvPr>
            <p:cNvCxnSpPr>
              <a:cxnSpLocks/>
            </p:cNvCxnSpPr>
            <p:nvPr/>
          </p:nvCxnSpPr>
          <p:spPr bwMode="auto">
            <a:xfrm>
              <a:off x="10989509"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2465103E-AF4B-9A41-24D7-C3A90AC55574}"/>
                </a:ext>
              </a:extLst>
            </p:cNvPr>
            <p:cNvCxnSpPr>
              <a:cxnSpLocks/>
            </p:cNvCxnSpPr>
            <p:nvPr/>
          </p:nvCxnSpPr>
          <p:spPr bwMode="auto">
            <a:xfrm>
              <a:off x="11203060"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C27A6AEB-D540-59AE-92D1-7E1B2515153E}"/>
                </a:ext>
              </a:extLst>
            </p:cNvPr>
            <p:cNvCxnSpPr>
              <a:cxnSpLocks/>
            </p:cNvCxnSpPr>
            <p:nvPr/>
          </p:nvCxnSpPr>
          <p:spPr bwMode="auto">
            <a:xfrm>
              <a:off x="11416611" y="4515112"/>
              <a:ext cx="0" cy="227548"/>
            </a:xfrm>
            <a:prstGeom prst="line">
              <a:avLst/>
            </a:prstGeom>
            <a:noFill/>
            <a:ln w="28575" cap="flat" cmpd="sng" algn="ctr">
              <a:solidFill>
                <a:schemeClr val="bg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3D0579E2-F5D1-2A57-693C-FFC25CB35353}"/>
                </a:ext>
              </a:extLst>
            </p:cNvPr>
            <p:cNvCxnSpPr>
              <a:cxnSpLocks/>
            </p:cNvCxnSpPr>
            <p:nvPr/>
          </p:nvCxnSpPr>
          <p:spPr bwMode="auto">
            <a:xfrm>
              <a:off x="11630157" y="4496151"/>
              <a:ext cx="0" cy="246509"/>
            </a:xfrm>
            <a:prstGeom prst="line">
              <a:avLst/>
            </a:prstGeom>
            <a:noFill/>
            <a:ln w="28575" cap="flat" cmpd="sng" algn="ctr">
              <a:solidFill>
                <a:schemeClr val="bg1"/>
              </a:solidFill>
              <a:prstDash val="solid"/>
              <a:round/>
              <a:headEnd type="none" w="med" len="med"/>
              <a:tailEnd type="none" w="med" len="med"/>
            </a:ln>
            <a:effectLst/>
          </p:spPr>
        </p:cxnSp>
      </p:grpSp>
      <p:sp>
        <p:nvSpPr>
          <p:cNvPr id="383" name="TextBox 382">
            <a:extLst>
              <a:ext uri="{FF2B5EF4-FFF2-40B4-BE49-F238E27FC236}">
                <a16:creationId xmlns:a16="http://schemas.microsoft.com/office/drawing/2014/main" id="{C1BCC212-F34C-C486-C333-619A4613425D}"/>
              </a:ext>
            </a:extLst>
          </p:cNvPr>
          <p:cNvSpPr txBox="1"/>
          <p:nvPr/>
        </p:nvSpPr>
        <p:spPr bwMode="auto">
          <a:xfrm>
            <a:off x="8550119" y="4536539"/>
            <a:ext cx="240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84" name="TextBox 383">
            <a:extLst>
              <a:ext uri="{FF2B5EF4-FFF2-40B4-BE49-F238E27FC236}">
                <a16:creationId xmlns:a16="http://schemas.microsoft.com/office/drawing/2014/main" id="{BF889573-F6AC-3AA2-C587-D29DE1235078}"/>
              </a:ext>
            </a:extLst>
          </p:cNvPr>
          <p:cNvSpPr txBox="1"/>
          <p:nvPr/>
        </p:nvSpPr>
        <p:spPr bwMode="auto">
          <a:xfrm>
            <a:off x="8773452" y="4536539"/>
            <a:ext cx="240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385" name="TextBox 384">
            <a:extLst>
              <a:ext uri="{FF2B5EF4-FFF2-40B4-BE49-F238E27FC236}">
                <a16:creationId xmlns:a16="http://schemas.microsoft.com/office/drawing/2014/main" id="{70A3C860-9B0F-7C25-DDD5-656E096EDBE1}"/>
              </a:ext>
            </a:extLst>
          </p:cNvPr>
          <p:cNvSpPr txBox="1"/>
          <p:nvPr/>
        </p:nvSpPr>
        <p:spPr bwMode="auto">
          <a:xfrm>
            <a:off x="8986251" y="4536539"/>
            <a:ext cx="240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386" name="TextBox 385">
            <a:extLst>
              <a:ext uri="{FF2B5EF4-FFF2-40B4-BE49-F238E27FC236}">
                <a16:creationId xmlns:a16="http://schemas.microsoft.com/office/drawing/2014/main" id="{3F0AA33C-ADFF-02FA-306F-6454E2B040AF}"/>
              </a:ext>
            </a:extLst>
          </p:cNvPr>
          <p:cNvSpPr txBox="1"/>
          <p:nvPr/>
        </p:nvSpPr>
        <p:spPr bwMode="auto">
          <a:xfrm>
            <a:off x="9186407" y="4536539"/>
            <a:ext cx="240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387" name="TextBox 386">
            <a:extLst>
              <a:ext uri="{FF2B5EF4-FFF2-40B4-BE49-F238E27FC236}">
                <a16:creationId xmlns:a16="http://schemas.microsoft.com/office/drawing/2014/main" id="{8587C775-3578-32FE-65FD-2340FD432E3D}"/>
              </a:ext>
            </a:extLst>
          </p:cNvPr>
          <p:cNvSpPr txBox="1"/>
          <p:nvPr/>
        </p:nvSpPr>
        <p:spPr bwMode="auto">
          <a:xfrm>
            <a:off x="9357068"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88" name="TextBox 387">
            <a:extLst>
              <a:ext uri="{FF2B5EF4-FFF2-40B4-BE49-F238E27FC236}">
                <a16:creationId xmlns:a16="http://schemas.microsoft.com/office/drawing/2014/main" id="{F93784FE-477A-7D89-520D-9C39EE8811EF}"/>
              </a:ext>
            </a:extLst>
          </p:cNvPr>
          <p:cNvSpPr txBox="1"/>
          <p:nvPr/>
        </p:nvSpPr>
        <p:spPr bwMode="auto">
          <a:xfrm>
            <a:off x="9576187"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89" name="TextBox 388">
            <a:extLst>
              <a:ext uri="{FF2B5EF4-FFF2-40B4-BE49-F238E27FC236}">
                <a16:creationId xmlns:a16="http://schemas.microsoft.com/office/drawing/2014/main" id="{565B744D-027A-B7FC-7E64-ABCB0360BDC7}"/>
              </a:ext>
            </a:extLst>
          </p:cNvPr>
          <p:cNvSpPr txBox="1"/>
          <p:nvPr/>
        </p:nvSpPr>
        <p:spPr bwMode="auto">
          <a:xfrm>
            <a:off x="9784771"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90" name="TextBox 389">
            <a:extLst>
              <a:ext uri="{FF2B5EF4-FFF2-40B4-BE49-F238E27FC236}">
                <a16:creationId xmlns:a16="http://schemas.microsoft.com/office/drawing/2014/main" id="{CEBC24DE-42D0-98E3-89E2-147C44BCE28C}"/>
              </a:ext>
            </a:extLst>
          </p:cNvPr>
          <p:cNvSpPr txBox="1"/>
          <p:nvPr/>
        </p:nvSpPr>
        <p:spPr bwMode="auto">
          <a:xfrm>
            <a:off x="9999676"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91" name="TextBox 390">
            <a:extLst>
              <a:ext uri="{FF2B5EF4-FFF2-40B4-BE49-F238E27FC236}">
                <a16:creationId xmlns:a16="http://schemas.microsoft.com/office/drawing/2014/main" id="{4CB76BBE-76A4-C53D-8913-062EF939F4F3}"/>
              </a:ext>
            </a:extLst>
          </p:cNvPr>
          <p:cNvSpPr txBox="1"/>
          <p:nvPr/>
        </p:nvSpPr>
        <p:spPr bwMode="auto">
          <a:xfrm>
            <a:off x="10216687"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92" name="TextBox 391">
            <a:extLst>
              <a:ext uri="{FF2B5EF4-FFF2-40B4-BE49-F238E27FC236}">
                <a16:creationId xmlns:a16="http://schemas.microsoft.com/office/drawing/2014/main" id="{A5294999-1862-C067-9EB6-9EBFDCC813B2}"/>
              </a:ext>
            </a:extLst>
          </p:cNvPr>
          <p:cNvSpPr txBox="1"/>
          <p:nvPr/>
        </p:nvSpPr>
        <p:spPr bwMode="auto">
          <a:xfrm>
            <a:off x="10427378"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93" name="TextBox 392">
            <a:extLst>
              <a:ext uri="{FF2B5EF4-FFF2-40B4-BE49-F238E27FC236}">
                <a16:creationId xmlns:a16="http://schemas.microsoft.com/office/drawing/2014/main" id="{E6ED8074-2950-4B42-855D-C117E924F31C}"/>
              </a:ext>
            </a:extLst>
          </p:cNvPr>
          <p:cNvSpPr txBox="1"/>
          <p:nvPr/>
        </p:nvSpPr>
        <p:spPr bwMode="auto">
          <a:xfrm>
            <a:off x="10652818"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94" name="TextBox 393">
            <a:extLst>
              <a:ext uri="{FF2B5EF4-FFF2-40B4-BE49-F238E27FC236}">
                <a16:creationId xmlns:a16="http://schemas.microsoft.com/office/drawing/2014/main" id="{CF4362F2-34A7-8B6D-2463-78781A7EA03B}"/>
              </a:ext>
            </a:extLst>
          </p:cNvPr>
          <p:cNvSpPr txBox="1"/>
          <p:nvPr/>
        </p:nvSpPr>
        <p:spPr bwMode="auto">
          <a:xfrm>
            <a:off x="10863510"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395" name="TextBox 394">
            <a:extLst>
              <a:ext uri="{FF2B5EF4-FFF2-40B4-BE49-F238E27FC236}">
                <a16:creationId xmlns:a16="http://schemas.microsoft.com/office/drawing/2014/main" id="{71F78E61-5F90-7925-E5F5-70391630BAAE}"/>
              </a:ext>
            </a:extLst>
          </p:cNvPr>
          <p:cNvSpPr txBox="1"/>
          <p:nvPr/>
        </p:nvSpPr>
        <p:spPr bwMode="auto">
          <a:xfrm>
            <a:off x="11072095"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96" name="TextBox 395">
            <a:extLst>
              <a:ext uri="{FF2B5EF4-FFF2-40B4-BE49-F238E27FC236}">
                <a16:creationId xmlns:a16="http://schemas.microsoft.com/office/drawing/2014/main" id="{A5F9F54C-AE0D-6D1B-C1B2-257A93E09F32}"/>
              </a:ext>
            </a:extLst>
          </p:cNvPr>
          <p:cNvSpPr txBox="1"/>
          <p:nvPr/>
        </p:nvSpPr>
        <p:spPr bwMode="auto">
          <a:xfrm>
            <a:off x="11293320"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397" name="TextBox 396">
            <a:extLst>
              <a:ext uri="{FF2B5EF4-FFF2-40B4-BE49-F238E27FC236}">
                <a16:creationId xmlns:a16="http://schemas.microsoft.com/office/drawing/2014/main" id="{88A6E302-EE2C-9B9F-986F-1B58E1DA6A9F}"/>
              </a:ext>
            </a:extLst>
          </p:cNvPr>
          <p:cNvSpPr txBox="1"/>
          <p:nvPr/>
        </p:nvSpPr>
        <p:spPr bwMode="auto">
          <a:xfrm>
            <a:off x="11520866" y="4536539"/>
            <a:ext cx="3897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404" name="Freeform: Shape 403">
            <a:extLst>
              <a:ext uri="{FF2B5EF4-FFF2-40B4-BE49-F238E27FC236}">
                <a16:creationId xmlns:a16="http://schemas.microsoft.com/office/drawing/2014/main" id="{5E9B3FC5-34CE-01C1-AE0A-4A6E72C29543}"/>
              </a:ext>
            </a:extLst>
          </p:cNvPr>
          <p:cNvSpPr/>
          <p:nvPr/>
        </p:nvSpPr>
        <p:spPr bwMode="auto">
          <a:xfrm>
            <a:off x="8699678" y="1880943"/>
            <a:ext cx="2874192" cy="920758"/>
          </a:xfrm>
          <a:custGeom>
            <a:avLst/>
            <a:gdLst>
              <a:gd name="connsiteX0" fmla="*/ 0 w 2874192"/>
              <a:gd name="connsiteY0" fmla="*/ 0 h 920758"/>
              <a:gd name="connsiteX1" fmla="*/ 100470 w 2874192"/>
              <a:gd name="connsiteY1" fmla="*/ 0 h 920758"/>
              <a:gd name="connsiteX2" fmla="*/ 100470 w 2874192"/>
              <a:gd name="connsiteY2" fmla="*/ 30522 h 920758"/>
              <a:gd name="connsiteX3" fmla="*/ 247995 w 2874192"/>
              <a:gd name="connsiteY3" fmla="*/ 30522 h 920758"/>
              <a:gd name="connsiteX4" fmla="*/ 247995 w 2874192"/>
              <a:gd name="connsiteY4" fmla="*/ 81393 h 920758"/>
              <a:gd name="connsiteX5" fmla="*/ 268343 w 2874192"/>
              <a:gd name="connsiteY5" fmla="*/ 81393 h 920758"/>
              <a:gd name="connsiteX6" fmla="*/ 268343 w 2874192"/>
              <a:gd name="connsiteY6" fmla="*/ 134807 h 920758"/>
              <a:gd name="connsiteX7" fmla="*/ 373900 w 2874192"/>
              <a:gd name="connsiteY7" fmla="*/ 134807 h 920758"/>
              <a:gd name="connsiteX8" fmla="*/ 373900 w 2874192"/>
              <a:gd name="connsiteY8" fmla="*/ 160242 h 920758"/>
              <a:gd name="connsiteX9" fmla="*/ 567208 w 2874192"/>
              <a:gd name="connsiteY9" fmla="*/ 160242 h 920758"/>
              <a:gd name="connsiteX10" fmla="*/ 567208 w 2874192"/>
              <a:gd name="connsiteY10" fmla="*/ 184406 h 920758"/>
              <a:gd name="connsiteX11" fmla="*/ 579926 w 2874192"/>
              <a:gd name="connsiteY11" fmla="*/ 184406 h 920758"/>
              <a:gd name="connsiteX12" fmla="*/ 579926 w 2874192"/>
              <a:gd name="connsiteY12" fmla="*/ 221287 h 920758"/>
              <a:gd name="connsiteX13" fmla="*/ 633340 w 2874192"/>
              <a:gd name="connsiteY13" fmla="*/ 221287 h 920758"/>
              <a:gd name="connsiteX14" fmla="*/ 633340 w 2874192"/>
              <a:gd name="connsiteY14" fmla="*/ 275973 h 920758"/>
              <a:gd name="connsiteX15" fmla="*/ 700744 w 2874192"/>
              <a:gd name="connsiteY15" fmla="*/ 275973 h 920758"/>
              <a:gd name="connsiteX16" fmla="*/ 700744 w 2874192"/>
              <a:gd name="connsiteY16" fmla="*/ 297593 h 920758"/>
              <a:gd name="connsiteX17" fmla="*/ 785952 w 2874192"/>
              <a:gd name="connsiteY17" fmla="*/ 297593 h 920758"/>
              <a:gd name="connsiteX18" fmla="*/ 785952 w 2874192"/>
              <a:gd name="connsiteY18" fmla="*/ 320485 h 920758"/>
              <a:gd name="connsiteX19" fmla="*/ 887693 w 2874192"/>
              <a:gd name="connsiteY19" fmla="*/ 320485 h 920758"/>
              <a:gd name="connsiteX20" fmla="*/ 887693 w 2874192"/>
              <a:gd name="connsiteY20" fmla="*/ 381530 h 920758"/>
              <a:gd name="connsiteX21" fmla="*/ 962727 w 2874192"/>
              <a:gd name="connsiteY21" fmla="*/ 381530 h 920758"/>
              <a:gd name="connsiteX22" fmla="*/ 962727 w 2874192"/>
              <a:gd name="connsiteY22" fmla="*/ 401878 h 920758"/>
              <a:gd name="connsiteX23" fmla="*/ 1022500 w 2874192"/>
              <a:gd name="connsiteY23" fmla="*/ 401878 h 920758"/>
              <a:gd name="connsiteX24" fmla="*/ 1022500 w 2874192"/>
              <a:gd name="connsiteY24" fmla="*/ 437487 h 920758"/>
              <a:gd name="connsiteX25" fmla="*/ 1122970 w 2874192"/>
              <a:gd name="connsiteY25" fmla="*/ 437487 h 920758"/>
              <a:gd name="connsiteX26" fmla="*/ 1122970 w 2874192"/>
              <a:gd name="connsiteY26" fmla="*/ 456564 h 920758"/>
              <a:gd name="connsiteX27" fmla="*/ 1177656 w 2874192"/>
              <a:gd name="connsiteY27" fmla="*/ 456564 h 920758"/>
              <a:gd name="connsiteX28" fmla="*/ 1177656 w 2874192"/>
              <a:gd name="connsiteY28" fmla="*/ 487086 h 920758"/>
              <a:gd name="connsiteX29" fmla="*/ 1340442 w 2874192"/>
              <a:gd name="connsiteY29" fmla="*/ 487086 h 920758"/>
              <a:gd name="connsiteX30" fmla="*/ 1340442 w 2874192"/>
              <a:gd name="connsiteY30" fmla="*/ 513793 h 920758"/>
              <a:gd name="connsiteX31" fmla="*/ 1409117 w 2874192"/>
              <a:gd name="connsiteY31" fmla="*/ 513793 h 920758"/>
              <a:gd name="connsiteX32" fmla="*/ 1409117 w 2874192"/>
              <a:gd name="connsiteY32" fmla="*/ 543044 h 920758"/>
              <a:gd name="connsiteX33" fmla="*/ 1541381 w 2874192"/>
              <a:gd name="connsiteY33" fmla="*/ 543044 h 920758"/>
              <a:gd name="connsiteX34" fmla="*/ 1541381 w 2874192"/>
              <a:gd name="connsiteY34" fmla="*/ 576110 h 920758"/>
              <a:gd name="connsiteX35" fmla="*/ 1625318 w 2874192"/>
              <a:gd name="connsiteY35" fmla="*/ 576110 h 920758"/>
              <a:gd name="connsiteX36" fmla="*/ 1625318 w 2874192"/>
              <a:gd name="connsiteY36" fmla="*/ 597730 h 920758"/>
              <a:gd name="connsiteX37" fmla="*/ 1709254 w 2874192"/>
              <a:gd name="connsiteY37" fmla="*/ 597730 h 920758"/>
              <a:gd name="connsiteX38" fmla="*/ 1709254 w 2874192"/>
              <a:gd name="connsiteY38" fmla="*/ 621893 h 920758"/>
              <a:gd name="connsiteX39" fmla="*/ 1733418 w 2874192"/>
              <a:gd name="connsiteY39" fmla="*/ 621893 h 920758"/>
              <a:gd name="connsiteX40" fmla="*/ 1733418 w 2874192"/>
              <a:gd name="connsiteY40" fmla="*/ 714732 h 920758"/>
              <a:gd name="connsiteX41" fmla="*/ 1850420 w 2874192"/>
              <a:gd name="connsiteY41" fmla="*/ 714732 h 920758"/>
              <a:gd name="connsiteX42" fmla="*/ 1850420 w 2874192"/>
              <a:gd name="connsiteY42" fmla="*/ 741439 h 920758"/>
              <a:gd name="connsiteX43" fmla="*/ 1884758 w 2874192"/>
              <a:gd name="connsiteY43" fmla="*/ 741439 h 920758"/>
              <a:gd name="connsiteX44" fmla="*/ 1884758 w 2874192"/>
              <a:gd name="connsiteY44" fmla="*/ 780864 h 920758"/>
              <a:gd name="connsiteX45" fmla="*/ 1941988 w 2874192"/>
              <a:gd name="connsiteY45" fmla="*/ 780864 h 920758"/>
              <a:gd name="connsiteX46" fmla="*/ 1941988 w 2874192"/>
              <a:gd name="connsiteY46" fmla="*/ 825376 h 920758"/>
              <a:gd name="connsiteX47" fmla="*/ 2148014 w 2874192"/>
              <a:gd name="connsiteY47" fmla="*/ 825376 h 920758"/>
              <a:gd name="connsiteX48" fmla="*/ 2148014 w 2874192"/>
              <a:gd name="connsiteY48" fmla="*/ 920758 h 920758"/>
              <a:gd name="connsiteX49" fmla="*/ 2874192 w 2874192"/>
              <a:gd name="connsiteY49" fmla="*/ 920758 h 92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874192" h="920758">
                <a:moveTo>
                  <a:pt x="0" y="0"/>
                </a:moveTo>
                <a:lnTo>
                  <a:pt x="100470" y="0"/>
                </a:lnTo>
                <a:lnTo>
                  <a:pt x="100470" y="30522"/>
                </a:lnTo>
                <a:lnTo>
                  <a:pt x="247995" y="30522"/>
                </a:lnTo>
                <a:lnTo>
                  <a:pt x="247995" y="81393"/>
                </a:lnTo>
                <a:lnTo>
                  <a:pt x="268343" y="81393"/>
                </a:lnTo>
                <a:lnTo>
                  <a:pt x="268343" y="134807"/>
                </a:lnTo>
                <a:lnTo>
                  <a:pt x="373900" y="134807"/>
                </a:lnTo>
                <a:lnTo>
                  <a:pt x="373900" y="160242"/>
                </a:lnTo>
                <a:lnTo>
                  <a:pt x="567208" y="160242"/>
                </a:lnTo>
                <a:lnTo>
                  <a:pt x="567208" y="184406"/>
                </a:lnTo>
                <a:lnTo>
                  <a:pt x="579926" y="184406"/>
                </a:lnTo>
                <a:lnTo>
                  <a:pt x="579926" y="221287"/>
                </a:lnTo>
                <a:lnTo>
                  <a:pt x="633340" y="221287"/>
                </a:lnTo>
                <a:lnTo>
                  <a:pt x="633340" y="275973"/>
                </a:lnTo>
                <a:lnTo>
                  <a:pt x="700744" y="275973"/>
                </a:lnTo>
                <a:lnTo>
                  <a:pt x="700744" y="297593"/>
                </a:lnTo>
                <a:lnTo>
                  <a:pt x="785952" y="297593"/>
                </a:lnTo>
                <a:lnTo>
                  <a:pt x="785952" y="320485"/>
                </a:lnTo>
                <a:lnTo>
                  <a:pt x="887693" y="320485"/>
                </a:lnTo>
                <a:lnTo>
                  <a:pt x="887693" y="381530"/>
                </a:lnTo>
                <a:lnTo>
                  <a:pt x="962727" y="381530"/>
                </a:lnTo>
                <a:lnTo>
                  <a:pt x="962727" y="401878"/>
                </a:lnTo>
                <a:lnTo>
                  <a:pt x="1022500" y="401878"/>
                </a:lnTo>
                <a:lnTo>
                  <a:pt x="1022500" y="437487"/>
                </a:lnTo>
                <a:lnTo>
                  <a:pt x="1122970" y="437487"/>
                </a:lnTo>
                <a:lnTo>
                  <a:pt x="1122970" y="456564"/>
                </a:lnTo>
                <a:lnTo>
                  <a:pt x="1177656" y="456564"/>
                </a:lnTo>
                <a:lnTo>
                  <a:pt x="1177656" y="487086"/>
                </a:lnTo>
                <a:lnTo>
                  <a:pt x="1340442" y="487086"/>
                </a:lnTo>
                <a:lnTo>
                  <a:pt x="1340442" y="513793"/>
                </a:lnTo>
                <a:lnTo>
                  <a:pt x="1409117" y="513793"/>
                </a:lnTo>
                <a:lnTo>
                  <a:pt x="1409117" y="543044"/>
                </a:lnTo>
                <a:lnTo>
                  <a:pt x="1541381" y="543044"/>
                </a:lnTo>
                <a:lnTo>
                  <a:pt x="1541381" y="576110"/>
                </a:lnTo>
                <a:lnTo>
                  <a:pt x="1625318" y="576110"/>
                </a:lnTo>
                <a:lnTo>
                  <a:pt x="1625318" y="597730"/>
                </a:lnTo>
                <a:lnTo>
                  <a:pt x="1709254" y="597730"/>
                </a:lnTo>
                <a:lnTo>
                  <a:pt x="1709254" y="621893"/>
                </a:lnTo>
                <a:lnTo>
                  <a:pt x="1733418" y="621893"/>
                </a:lnTo>
                <a:lnTo>
                  <a:pt x="1733418" y="714732"/>
                </a:lnTo>
                <a:lnTo>
                  <a:pt x="1850420" y="714732"/>
                </a:lnTo>
                <a:lnTo>
                  <a:pt x="1850420" y="741439"/>
                </a:lnTo>
                <a:lnTo>
                  <a:pt x="1884758" y="741439"/>
                </a:lnTo>
                <a:lnTo>
                  <a:pt x="1884758" y="780864"/>
                </a:lnTo>
                <a:lnTo>
                  <a:pt x="1941988" y="780864"/>
                </a:lnTo>
                <a:lnTo>
                  <a:pt x="1941988" y="825376"/>
                </a:lnTo>
                <a:lnTo>
                  <a:pt x="2148014" y="825376"/>
                </a:lnTo>
                <a:lnTo>
                  <a:pt x="2148014" y="920758"/>
                </a:lnTo>
                <a:lnTo>
                  <a:pt x="2874192" y="920758"/>
                </a:lnTo>
              </a:path>
            </a:pathLst>
          </a:custGeom>
          <a:noFill/>
          <a:ln w="28575">
            <a:solidFill>
              <a:schemeClr val="accent1"/>
            </a:solidFill>
            <a:miter lim="800000"/>
            <a:headEnd/>
            <a:tailEnd/>
          </a:ln>
        </p:spPr>
        <p:txBody>
          <a:bodyPr rtlCol="0" anchor="ctr"/>
          <a:lstStyle/>
          <a:p>
            <a:pPr algn="ctr"/>
            <a:endParaRPr lang="en-US" dirty="0"/>
          </a:p>
        </p:txBody>
      </p:sp>
      <p:sp>
        <p:nvSpPr>
          <p:cNvPr id="405" name="Freeform: Shape 404">
            <a:extLst>
              <a:ext uri="{FF2B5EF4-FFF2-40B4-BE49-F238E27FC236}">
                <a16:creationId xmlns:a16="http://schemas.microsoft.com/office/drawing/2014/main" id="{89AD4B3F-728E-E7DF-AC20-970BFAC8195E}"/>
              </a:ext>
            </a:extLst>
          </p:cNvPr>
          <p:cNvSpPr/>
          <p:nvPr/>
        </p:nvSpPr>
        <p:spPr bwMode="auto">
          <a:xfrm>
            <a:off x="8683145" y="1883486"/>
            <a:ext cx="2885638" cy="172960"/>
          </a:xfrm>
          <a:custGeom>
            <a:avLst/>
            <a:gdLst>
              <a:gd name="connsiteX0" fmla="*/ 0 w 2885638"/>
              <a:gd name="connsiteY0" fmla="*/ 0 h 172960"/>
              <a:gd name="connsiteX1" fmla="*/ 1729603 w 2885638"/>
              <a:gd name="connsiteY1" fmla="*/ 0 h 172960"/>
              <a:gd name="connsiteX2" fmla="*/ 1729603 w 2885638"/>
              <a:gd name="connsiteY2" fmla="*/ 73762 h 172960"/>
              <a:gd name="connsiteX3" fmla="*/ 1892389 w 2885638"/>
              <a:gd name="connsiteY3" fmla="*/ 73762 h 172960"/>
              <a:gd name="connsiteX4" fmla="*/ 1892389 w 2885638"/>
              <a:gd name="connsiteY4" fmla="*/ 172960 h 172960"/>
              <a:gd name="connsiteX5" fmla="*/ 2885638 w 2885638"/>
              <a:gd name="connsiteY5" fmla="*/ 172960 h 172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5638" h="172960">
                <a:moveTo>
                  <a:pt x="0" y="0"/>
                </a:moveTo>
                <a:lnTo>
                  <a:pt x="1729603" y="0"/>
                </a:lnTo>
                <a:lnTo>
                  <a:pt x="1729603" y="73762"/>
                </a:lnTo>
                <a:lnTo>
                  <a:pt x="1892389" y="73762"/>
                </a:lnTo>
                <a:lnTo>
                  <a:pt x="1892389" y="172960"/>
                </a:lnTo>
                <a:lnTo>
                  <a:pt x="2885638" y="172960"/>
                </a:lnTo>
              </a:path>
            </a:pathLst>
          </a:custGeom>
          <a:noFill/>
          <a:ln w="28575">
            <a:solidFill>
              <a:schemeClr val="accent3"/>
            </a:solidFill>
            <a:miter lim="800000"/>
            <a:headEnd/>
            <a:tailEnd/>
          </a:ln>
        </p:spPr>
        <p:txBody>
          <a:bodyPr rtlCol="0" anchor="ctr"/>
          <a:lstStyle/>
          <a:p>
            <a:pPr algn="ctr"/>
            <a:endParaRPr lang="en-US" dirty="0"/>
          </a:p>
        </p:txBody>
      </p:sp>
      <p:sp>
        <p:nvSpPr>
          <p:cNvPr id="406" name="Freeform: Shape 405">
            <a:extLst>
              <a:ext uri="{FF2B5EF4-FFF2-40B4-BE49-F238E27FC236}">
                <a16:creationId xmlns:a16="http://schemas.microsoft.com/office/drawing/2014/main" id="{05992C85-F2FF-AEE5-1A43-B179B53BAD1E}"/>
              </a:ext>
            </a:extLst>
          </p:cNvPr>
          <p:cNvSpPr/>
          <p:nvPr/>
        </p:nvSpPr>
        <p:spPr bwMode="auto">
          <a:xfrm>
            <a:off x="8702222" y="1883486"/>
            <a:ext cx="2862746" cy="244179"/>
          </a:xfrm>
          <a:custGeom>
            <a:avLst/>
            <a:gdLst>
              <a:gd name="connsiteX0" fmla="*/ 0 w 2862746"/>
              <a:gd name="connsiteY0" fmla="*/ 0 h 244179"/>
              <a:gd name="connsiteX1" fmla="*/ 1713069 w 2862746"/>
              <a:gd name="connsiteY1" fmla="*/ 0 h 244179"/>
              <a:gd name="connsiteX2" fmla="*/ 1713069 w 2862746"/>
              <a:gd name="connsiteY2" fmla="*/ 104285 h 244179"/>
              <a:gd name="connsiteX3" fmla="*/ 1873312 w 2862746"/>
              <a:gd name="connsiteY3" fmla="*/ 104285 h 244179"/>
              <a:gd name="connsiteX4" fmla="*/ 1873312 w 2862746"/>
              <a:gd name="connsiteY4" fmla="*/ 244179 h 244179"/>
              <a:gd name="connsiteX5" fmla="*/ 2862746 w 2862746"/>
              <a:gd name="connsiteY5" fmla="*/ 244179 h 24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2746" h="244179">
                <a:moveTo>
                  <a:pt x="0" y="0"/>
                </a:moveTo>
                <a:lnTo>
                  <a:pt x="1713069" y="0"/>
                </a:lnTo>
                <a:lnTo>
                  <a:pt x="1713069" y="104285"/>
                </a:lnTo>
                <a:lnTo>
                  <a:pt x="1873312" y="104285"/>
                </a:lnTo>
                <a:lnTo>
                  <a:pt x="1873312" y="244179"/>
                </a:lnTo>
                <a:lnTo>
                  <a:pt x="2862746" y="244179"/>
                </a:lnTo>
              </a:path>
            </a:pathLst>
          </a:custGeom>
          <a:noFill/>
          <a:ln w="28575">
            <a:solidFill>
              <a:schemeClr val="accent4"/>
            </a:solidFill>
            <a:miter lim="800000"/>
            <a:headEnd/>
            <a:tailEnd/>
          </a:ln>
        </p:spPr>
        <p:txBody>
          <a:bodyPr rtlCol="0" anchor="ctr"/>
          <a:lstStyle/>
          <a:p>
            <a:pPr algn="ctr"/>
            <a:endParaRPr lang="en-US" dirty="0"/>
          </a:p>
        </p:txBody>
      </p:sp>
      <p:grpSp>
        <p:nvGrpSpPr>
          <p:cNvPr id="440" name="Group 439">
            <a:extLst>
              <a:ext uri="{FF2B5EF4-FFF2-40B4-BE49-F238E27FC236}">
                <a16:creationId xmlns:a16="http://schemas.microsoft.com/office/drawing/2014/main" id="{8FC363B2-57C8-0F77-C523-5723519E84CD}"/>
              </a:ext>
            </a:extLst>
          </p:cNvPr>
          <p:cNvGrpSpPr/>
          <p:nvPr/>
        </p:nvGrpSpPr>
        <p:grpSpPr>
          <a:xfrm>
            <a:off x="10263951" y="2418901"/>
            <a:ext cx="1337898" cy="408236"/>
            <a:chOff x="10211012" y="2418901"/>
            <a:chExt cx="1337898" cy="408236"/>
          </a:xfrm>
        </p:grpSpPr>
        <p:sp>
          <p:nvSpPr>
            <p:cNvPr id="407" name="Rectangle 406">
              <a:extLst>
                <a:ext uri="{FF2B5EF4-FFF2-40B4-BE49-F238E27FC236}">
                  <a16:creationId xmlns:a16="http://schemas.microsoft.com/office/drawing/2014/main" id="{82A0520D-1A87-6B16-916F-5E7D1C4C4973}"/>
                </a:ext>
              </a:extLst>
            </p:cNvPr>
            <p:cNvSpPr/>
            <p:nvPr/>
          </p:nvSpPr>
          <p:spPr bwMode="auto">
            <a:xfrm>
              <a:off x="11489137"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8" name="Rectangle 407">
              <a:extLst>
                <a:ext uri="{FF2B5EF4-FFF2-40B4-BE49-F238E27FC236}">
                  <a16:creationId xmlns:a16="http://schemas.microsoft.com/office/drawing/2014/main" id="{4EF04EAD-7FD6-E472-B7F6-EA6BA72B3EEB}"/>
                </a:ext>
              </a:extLst>
            </p:cNvPr>
            <p:cNvSpPr/>
            <p:nvPr/>
          </p:nvSpPr>
          <p:spPr bwMode="auto">
            <a:xfrm>
              <a:off x="11247501"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9" name="Rectangle 408">
              <a:extLst>
                <a:ext uri="{FF2B5EF4-FFF2-40B4-BE49-F238E27FC236}">
                  <a16:creationId xmlns:a16="http://schemas.microsoft.com/office/drawing/2014/main" id="{64FB6A7A-48F9-A503-E078-2CFDEC535553}"/>
                </a:ext>
              </a:extLst>
            </p:cNvPr>
            <p:cNvSpPr/>
            <p:nvPr/>
          </p:nvSpPr>
          <p:spPr bwMode="auto">
            <a:xfrm>
              <a:off x="10991876"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2" name="Rectangle 411">
              <a:extLst>
                <a:ext uri="{FF2B5EF4-FFF2-40B4-BE49-F238E27FC236}">
                  <a16:creationId xmlns:a16="http://schemas.microsoft.com/office/drawing/2014/main" id="{AD333D44-01F3-41BC-6E3F-A0787CA62CE1}"/>
                </a:ext>
              </a:extLst>
            </p:cNvPr>
            <p:cNvSpPr/>
            <p:nvPr/>
          </p:nvSpPr>
          <p:spPr bwMode="auto">
            <a:xfrm>
              <a:off x="10965169"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3" name="Rectangle 412">
              <a:extLst>
                <a:ext uri="{FF2B5EF4-FFF2-40B4-BE49-F238E27FC236}">
                  <a16:creationId xmlns:a16="http://schemas.microsoft.com/office/drawing/2014/main" id="{6D1A7D4D-1A00-B847-088B-254D2DF84483}"/>
                </a:ext>
              </a:extLst>
            </p:cNvPr>
            <p:cNvSpPr/>
            <p:nvPr/>
          </p:nvSpPr>
          <p:spPr bwMode="auto">
            <a:xfrm>
              <a:off x="10942277"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4" name="Rectangle 413">
              <a:extLst>
                <a:ext uri="{FF2B5EF4-FFF2-40B4-BE49-F238E27FC236}">
                  <a16:creationId xmlns:a16="http://schemas.microsoft.com/office/drawing/2014/main" id="{93BD79B3-08D0-26F8-E51F-A2407BF391ED}"/>
                </a:ext>
              </a:extLst>
            </p:cNvPr>
            <p:cNvSpPr/>
            <p:nvPr/>
          </p:nvSpPr>
          <p:spPr bwMode="auto">
            <a:xfrm>
              <a:off x="10911754"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5" name="Rectangle 414">
              <a:extLst>
                <a:ext uri="{FF2B5EF4-FFF2-40B4-BE49-F238E27FC236}">
                  <a16:creationId xmlns:a16="http://schemas.microsoft.com/office/drawing/2014/main" id="{307C8BA2-3799-049F-351C-ABD28808F8AA}"/>
                </a:ext>
              </a:extLst>
            </p:cNvPr>
            <p:cNvSpPr/>
            <p:nvPr/>
          </p:nvSpPr>
          <p:spPr bwMode="auto">
            <a:xfrm>
              <a:off x="10887591"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6" name="Rectangle 415">
              <a:extLst>
                <a:ext uri="{FF2B5EF4-FFF2-40B4-BE49-F238E27FC236}">
                  <a16:creationId xmlns:a16="http://schemas.microsoft.com/office/drawing/2014/main" id="{D5328C44-1030-F572-8268-0896BBBC8AEE}"/>
                </a:ext>
              </a:extLst>
            </p:cNvPr>
            <p:cNvSpPr/>
            <p:nvPr/>
          </p:nvSpPr>
          <p:spPr bwMode="auto">
            <a:xfrm>
              <a:off x="10868514"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7" name="Rectangle 416">
              <a:extLst>
                <a:ext uri="{FF2B5EF4-FFF2-40B4-BE49-F238E27FC236}">
                  <a16:creationId xmlns:a16="http://schemas.microsoft.com/office/drawing/2014/main" id="{052DDB1E-EC30-F33A-FB8A-57F3E4F305FD}"/>
                </a:ext>
              </a:extLst>
            </p:cNvPr>
            <p:cNvSpPr/>
            <p:nvPr/>
          </p:nvSpPr>
          <p:spPr bwMode="auto">
            <a:xfrm>
              <a:off x="10843079"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8" name="Rectangle 417">
              <a:extLst>
                <a:ext uri="{FF2B5EF4-FFF2-40B4-BE49-F238E27FC236}">
                  <a16:creationId xmlns:a16="http://schemas.microsoft.com/office/drawing/2014/main" id="{91756F35-B3D8-8000-647C-08E5AA9DA17F}"/>
                </a:ext>
              </a:extLst>
            </p:cNvPr>
            <p:cNvSpPr/>
            <p:nvPr/>
          </p:nvSpPr>
          <p:spPr bwMode="auto">
            <a:xfrm>
              <a:off x="10826546"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9" name="Rectangle 418">
              <a:extLst>
                <a:ext uri="{FF2B5EF4-FFF2-40B4-BE49-F238E27FC236}">
                  <a16:creationId xmlns:a16="http://schemas.microsoft.com/office/drawing/2014/main" id="{B187623B-956F-251C-1E48-7ADA6C9E112C}"/>
                </a:ext>
              </a:extLst>
            </p:cNvPr>
            <p:cNvSpPr/>
            <p:nvPr/>
          </p:nvSpPr>
          <p:spPr bwMode="auto">
            <a:xfrm>
              <a:off x="10803654"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0" name="Rectangle 419">
              <a:extLst>
                <a:ext uri="{FF2B5EF4-FFF2-40B4-BE49-F238E27FC236}">
                  <a16:creationId xmlns:a16="http://schemas.microsoft.com/office/drawing/2014/main" id="{8D846ED8-DCCE-3FCA-6D4C-C074FF58641A}"/>
                </a:ext>
              </a:extLst>
            </p:cNvPr>
            <p:cNvSpPr/>
            <p:nvPr/>
          </p:nvSpPr>
          <p:spPr bwMode="auto">
            <a:xfrm>
              <a:off x="10775675" y="276736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1" name="Rectangle 420">
              <a:extLst>
                <a:ext uri="{FF2B5EF4-FFF2-40B4-BE49-F238E27FC236}">
                  <a16:creationId xmlns:a16="http://schemas.microsoft.com/office/drawing/2014/main" id="{0CAD479C-CF20-1F55-BF38-6BC5445332EF}"/>
                </a:ext>
              </a:extLst>
            </p:cNvPr>
            <p:cNvSpPr/>
            <p:nvPr/>
          </p:nvSpPr>
          <p:spPr bwMode="auto">
            <a:xfrm>
              <a:off x="10748968" y="2675797"/>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2" name="Rectangle 421">
              <a:extLst>
                <a:ext uri="{FF2B5EF4-FFF2-40B4-BE49-F238E27FC236}">
                  <a16:creationId xmlns:a16="http://schemas.microsoft.com/office/drawing/2014/main" id="{EAF52BDE-1A4D-5632-D6F0-37F58AA7C9DE}"/>
                </a:ext>
              </a:extLst>
            </p:cNvPr>
            <p:cNvSpPr/>
            <p:nvPr/>
          </p:nvSpPr>
          <p:spPr bwMode="auto">
            <a:xfrm>
              <a:off x="10726076" y="2675797"/>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3" name="Rectangle 422">
              <a:extLst>
                <a:ext uri="{FF2B5EF4-FFF2-40B4-BE49-F238E27FC236}">
                  <a16:creationId xmlns:a16="http://schemas.microsoft.com/office/drawing/2014/main" id="{938AD63B-351C-109F-72B2-16952AEBA80F}"/>
                </a:ext>
              </a:extLst>
            </p:cNvPr>
            <p:cNvSpPr/>
            <p:nvPr/>
          </p:nvSpPr>
          <p:spPr bwMode="auto">
            <a:xfrm>
              <a:off x="10689195" y="2675797"/>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4" name="Rectangle 423">
              <a:extLst>
                <a:ext uri="{FF2B5EF4-FFF2-40B4-BE49-F238E27FC236}">
                  <a16:creationId xmlns:a16="http://schemas.microsoft.com/office/drawing/2014/main" id="{36F484B8-63F4-E0C9-1853-62271BAD97C9}"/>
                </a:ext>
              </a:extLst>
            </p:cNvPr>
            <p:cNvSpPr/>
            <p:nvPr/>
          </p:nvSpPr>
          <p:spPr bwMode="auto">
            <a:xfrm>
              <a:off x="10658672" y="2675797"/>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5" name="Rectangle 424">
              <a:extLst>
                <a:ext uri="{FF2B5EF4-FFF2-40B4-BE49-F238E27FC236}">
                  <a16:creationId xmlns:a16="http://schemas.microsoft.com/office/drawing/2014/main" id="{D4BF0615-9F25-708B-2F11-13F1963B4841}"/>
                </a:ext>
              </a:extLst>
            </p:cNvPr>
            <p:cNvSpPr/>
            <p:nvPr/>
          </p:nvSpPr>
          <p:spPr bwMode="auto">
            <a:xfrm>
              <a:off x="10626878" y="2675797"/>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6" name="Rectangle 425">
              <a:extLst>
                <a:ext uri="{FF2B5EF4-FFF2-40B4-BE49-F238E27FC236}">
                  <a16:creationId xmlns:a16="http://schemas.microsoft.com/office/drawing/2014/main" id="{3B8DAB85-0D0C-EA92-6D9B-0F4D4561E4A4}"/>
                </a:ext>
              </a:extLst>
            </p:cNvPr>
            <p:cNvSpPr/>
            <p:nvPr/>
          </p:nvSpPr>
          <p:spPr bwMode="auto">
            <a:xfrm>
              <a:off x="10602715" y="2675797"/>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7" name="Rectangle 426">
              <a:extLst>
                <a:ext uri="{FF2B5EF4-FFF2-40B4-BE49-F238E27FC236}">
                  <a16:creationId xmlns:a16="http://schemas.microsoft.com/office/drawing/2014/main" id="{889A9DB2-FB68-4DF1-D2CB-1EC5A4E94455}"/>
                </a:ext>
              </a:extLst>
            </p:cNvPr>
            <p:cNvSpPr/>
            <p:nvPr/>
          </p:nvSpPr>
          <p:spPr bwMode="auto">
            <a:xfrm>
              <a:off x="10573464" y="2675797"/>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8" name="Rectangle 427">
              <a:extLst>
                <a:ext uri="{FF2B5EF4-FFF2-40B4-BE49-F238E27FC236}">
                  <a16:creationId xmlns:a16="http://schemas.microsoft.com/office/drawing/2014/main" id="{102A343E-0AA9-9E67-0818-714C4CC2DF70}"/>
                </a:ext>
              </a:extLst>
            </p:cNvPr>
            <p:cNvSpPr/>
            <p:nvPr/>
          </p:nvSpPr>
          <p:spPr bwMode="auto">
            <a:xfrm>
              <a:off x="10550572" y="2630013"/>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9" name="Rectangle 428">
              <a:extLst>
                <a:ext uri="{FF2B5EF4-FFF2-40B4-BE49-F238E27FC236}">
                  <a16:creationId xmlns:a16="http://schemas.microsoft.com/office/drawing/2014/main" id="{47ABEDD7-BFF7-B7E7-A8C1-02B21A261001}"/>
                </a:ext>
              </a:extLst>
            </p:cNvPr>
            <p:cNvSpPr/>
            <p:nvPr/>
          </p:nvSpPr>
          <p:spPr bwMode="auto">
            <a:xfrm>
              <a:off x="10531496" y="2630013"/>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0" name="Rectangle 429">
              <a:extLst>
                <a:ext uri="{FF2B5EF4-FFF2-40B4-BE49-F238E27FC236}">
                  <a16:creationId xmlns:a16="http://schemas.microsoft.com/office/drawing/2014/main" id="{D1E18D0C-7E9D-A2B7-44FA-6435B9A8C577}"/>
                </a:ext>
              </a:extLst>
            </p:cNvPr>
            <p:cNvSpPr/>
            <p:nvPr/>
          </p:nvSpPr>
          <p:spPr bwMode="auto">
            <a:xfrm>
              <a:off x="10511148" y="2630013"/>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1" name="Rectangle 430">
              <a:extLst>
                <a:ext uri="{FF2B5EF4-FFF2-40B4-BE49-F238E27FC236}">
                  <a16:creationId xmlns:a16="http://schemas.microsoft.com/office/drawing/2014/main" id="{8648ABF4-292F-F105-F9E5-9854B2EFA476}"/>
                </a:ext>
              </a:extLst>
            </p:cNvPr>
            <p:cNvSpPr/>
            <p:nvPr/>
          </p:nvSpPr>
          <p:spPr bwMode="auto">
            <a:xfrm>
              <a:off x="10503517" y="2630013"/>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2" name="Rectangle 431">
              <a:extLst>
                <a:ext uri="{FF2B5EF4-FFF2-40B4-BE49-F238E27FC236}">
                  <a16:creationId xmlns:a16="http://schemas.microsoft.com/office/drawing/2014/main" id="{373FB54B-CE54-B93B-3F5C-4AA1ED21EEDE}"/>
                </a:ext>
              </a:extLst>
            </p:cNvPr>
            <p:cNvSpPr/>
            <p:nvPr/>
          </p:nvSpPr>
          <p:spPr bwMode="auto">
            <a:xfrm>
              <a:off x="10476810" y="2593132"/>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3" name="Rectangle 432">
              <a:extLst>
                <a:ext uri="{FF2B5EF4-FFF2-40B4-BE49-F238E27FC236}">
                  <a16:creationId xmlns:a16="http://schemas.microsoft.com/office/drawing/2014/main" id="{18B01A9C-34D6-3C85-5EA6-657FA0704785}"/>
                </a:ext>
              </a:extLst>
            </p:cNvPr>
            <p:cNvSpPr/>
            <p:nvPr/>
          </p:nvSpPr>
          <p:spPr bwMode="auto">
            <a:xfrm>
              <a:off x="10464093" y="2561339"/>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4" name="Rectangle 433">
              <a:extLst>
                <a:ext uri="{FF2B5EF4-FFF2-40B4-BE49-F238E27FC236}">
                  <a16:creationId xmlns:a16="http://schemas.microsoft.com/office/drawing/2014/main" id="{2FB2975C-8242-ABF6-E4BE-D574E6537838}"/>
                </a:ext>
              </a:extLst>
            </p:cNvPr>
            <p:cNvSpPr/>
            <p:nvPr/>
          </p:nvSpPr>
          <p:spPr bwMode="auto">
            <a:xfrm>
              <a:off x="10452647" y="2561339"/>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5" name="Rectangle 434">
              <a:extLst>
                <a:ext uri="{FF2B5EF4-FFF2-40B4-BE49-F238E27FC236}">
                  <a16:creationId xmlns:a16="http://schemas.microsoft.com/office/drawing/2014/main" id="{601F1BBA-6C73-D998-3655-D77CA4B67749}"/>
                </a:ext>
              </a:extLst>
            </p:cNvPr>
            <p:cNvSpPr/>
            <p:nvPr/>
          </p:nvSpPr>
          <p:spPr bwMode="auto">
            <a:xfrm>
              <a:off x="10438658" y="2561339"/>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6" name="Rectangle 435">
              <a:extLst>
                <a:ext uri="{FF2B5EF4-FFF2-40B4-BE49-F238E27FC236}">
                  <a16:creationId xmlns:a16="http://schemas.microsoft.com/office/drawing/2014/main" id="{2B8366DD-D76E-1658-5DE2-DD0567D3D381}"/>
                </a:ext>
              </a:extLst>
            </p:cNvPr>
            <p:cNvSpPr/>
            <p:nvPr/>
          </p:nvSpPr>
          <p:spPr bwMode="auto">
            <a:xfrm>
              <a:off x="10422125" y="2561339"/>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7" name="Rectangle 436">
              <a:extLst>
                <a:ext uri="{FF2B5EF4-FFF2-40B4-BE49-F238E27FC236}">
                  <a16:creationId xmlns:a16="http://schemas.microsoft.com/office/drawing/2014/main" id="{3EB28658-1FF5-2DB9-59C1-3CE5DFD6739E}"/>
                </a:ext>
              </a:extLst>
            </p:cNvPr>
            <p:cNvSpPr/>
            <p:nvPr/>
          </p:nvSpPr>
          <p:spPr bwMode="auto">
            <a:xfrm>
              <a:off x="10307666" y="2471044"/>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8" name="Rectangle 437">
              <a:extLst>
                <a:ext uri="{FF2B5EF4-FFF2-40B4-BE49-F238E27FC236}">
                  <a16:creationId xmlns:a16="http://schemas.microsoft.com/office/drawing/2014/main" id="{17FC7EAE-75A3-5D96-0453-DC2C2821421F}"/>
                </a:ext>
              </a:extLst>
            </p:cNvPr>
            <p:cNvSpPr/>
            <p:nvPr/>
          </p:nvSpPr>
          <p:spPr bwMode="auto">
            <a:xfrm>
              <a:off x="10291133" y="2443065"/>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9" name="Rectangle 438">
              <a:extLst>
                <a:ext uri="{FF2B5EF4-FFF2-40B4-BE49-F238E27FC236}">
                  <a16:creationId xmlns:a16="http://schemas.microsoft.com/office/drawing/2014/main" id="{9A25D670-0929-FBE2-DF72-BD1611F08242}"/>
                </a:ext>
              </a:extLst>
            </p:cNvPr>
            <p:cNvSpPr/>
            <p:nvPr/>
          </p:nvSpPr>
          <p:spPr bwMode="auto">
            <a:xfrm>
              <a:off x="10211012" y="2418901"/>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58" name="Group 457">
            <a:extLst>
              <a:ext uri="{FF2B5EF4-FFF2-40B4-BE49-F238E27FC236}">
                <a16:creationId xmlns:a16="http://schemas.microsoft.com/office/drawing/2014/main" id="{3FF7BB5E-8145-4870-D490-33E883B326DB}"/>
              </a:ext>
            </a:extLst>
          </p:cNvPr>
          <p:cNvGrpSpPr/>
          <p:nvPr/>
        </p:nvGrpSpPr>
        <p:grpSpPr>
          <a:xfrm>
            <a:off x="10454716" y="1914009"/>
            <a:ext cx="1157307" cy="165899"/>
            <a:chOff x="10401777" y="1914009"/>
            <a:chExt cx="1157307" cy="165899"/>
          </a:xfrm>
        </p:grpSpPr>
        <p:sp>
          <p:nvSpPr>
            <p:cNvPr id="441" name="Isosceles Triangle 440">
              <a:extLst>
                <a:ext uri="{FF2B5EF4-FFF2-40B4-BE49-F238E27FC236}">
                  <a16:creationId xmlns:a16="http://schemas.microsoft.com/office/drawing/2014/main" id="{0D5D51EF-319F-FAA4-EE3B-23A01B75A9D6}"/>
                </a:ext>
              </a:extLst>
            </p:cNvPr>
            <p:cNvSpPr/>
            <p:nvPr/>
          </p:nvSpPr>
          <p:spPr bwMode="auto">
            <a:xfrm>
              <a:off x="11480235"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2" name="Isosceles Triangle 441">
              <a:extLst>
                <a:ext uri="{FF2B5EF4-FFF2-40B4-BE49-F238E27FC236}">
                  <a16:creationId xmlns:a16="http://schemas.microsoft.com/office/drawing/2014/main" id="{195D3034-8713-E40D-90A7-F8BA16421519}"/>
                </a:ext>
              </a:extLst>
            </p:cNvPr>
            <p:cNvSpPr/>
            <p:nvPr/>
          </p:nvSpPr>
          <p:spPr bwMode="auto">
            <a:xfrm>
              <a:off x="10990605"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5" name="Isosceles Triangle 444">
              <a:extLst>
                <a:ext uri="{FF2B5EF4-FFF2-40B4-BE49-F238E27FC236}">
                  <a16:creationId xmlns:a16="http://schemas.microsoft.com/office/drawing/2014/main" id="{52A62463-9859-D73E-B3D5-E20146653784}"/>
                </a:ext>
              </a:extLst>
            </p:cNvPr>
            <p:cNvSpPr/>
            <p:nvPr/>
          </p:nvSpPr>
          <p:spPr bwMode="auto">
            <a:xfrm>
              <a:off x="10937191"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6" name="Isosceles Triangle 445">
              <a:extLst>
                <a:ext uri="{FF2B5EF4-FFF2-40B4-BE49-F238E27FC236}">
                  <a16:creationId xmlns:a16="http://schemas.microsoft.com/office/drawing/2014/main" id="{B336A3CA-4B7B-B62B-2C16-58474970E65F}"/>
                </a:ext>
              </a:extLst>
            </p:cNvPr>
            <p:cNvSpPr/>
            <p:nvPr/>
          </p:nvSpPr>
          <p:spPr bwMode="auto">
            <a:xfrm>
              <a:off x="10883777"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7" name="Isosceles Triangle 446">
              <a:extLst>
                <a:ext uri="{FF2B5EF4-FFF2-40B4-BE49-F238E27FC236}">
                  <a16:creationId xmlns:a16="http://schemas.microsoft.com/office/drawing/2014/main" id="{90865013-841F-B12C-4779-83BC950DBF5E}"/>
                </a:ext>
              </a:extLst>
            </p:cNvPr>
            <p:cNvSpPr/>
            <p:nvPr/>
          </p:nvSpPr>
          <p:spPr bwMode="auto">
            <a:xfrm>
              <a:off x="10836722"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8" name="Isosceles Triangle 447">
              <a:extLst>
                <a:ext uri="{FF2B5EF4-FFF2-40B4-BE49-F238E27FC236}">
                  <a16:creationId xmlns:a16="http://schemas.microsoft.com/office/drawing/2014/main" id="{1F5B9094-B982-295F-22D1-2DADF9E02E86}"/>
                </a:ext>
              </a:extLst>
            </p:cNvPr>
            <p:cNvSpPr/>
            <p:nvPr/>
          </p:nvSpPr>
          <p:spPr bwMode="auto">
            <a:xfrm>
              <a:off x="10822732"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9" name="Isosceles Triangle 448">
              <a:extLst>
                <a:ext uri="{FF2B5EF4-FFF2-40B4-BE49-F238E27FC236}">
                  <a16:creationId xmlns:a16="http://schemas.microsoft.com/office/drawing/2014/main" id="{EAEF97CE-F9C2-EA35-EB91-58A700F241CD}"/>
                </a:ext>
              </a:extLst>
            </p:cNvPr>
            <p:cNvSpPr/>
            <p:nvPr/>
          </p:nvSpPr>
          <p:spPr bwMode="auto">
            <a:xfrm>
              <a:off x="10752785"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0" name="Isosceles Triangle 449">
              <a:extLst>
                <a:ext uri="{FF2B5EF4-FFF2-40B4-BE49-F238E27FC236}">
                  <a16:creationId xmlns:a16="http://schemas.microsoft.com/office/drawing/2014/main" id="{60310476-96F7-A185-07F4-A68605A0B7BF}"/>
                </a:ext>
              </a:extLst>
            </p:cNvPr>
            <p:cNvSpPr/>
            <p:nvPr/>
          </p:nvSpPr>
          <p:spPr bwMode="auto">
            <a:xfrm>
              <a:off x="10723534"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1" name="Isosceles Triangle 450">
              <a:extLst>
                <a:ext uri="{FF2B5EF4-FFF2-40B4-BE49-F238E27FC236}">
                  <a16:creationId xmlns:a16="http://schemas.microsoft.com/office/drawing/2014/main" id="{97FA8840-D92A-732B-0337-CAB872B3A850}"/>
                </a:ext>
              </a:extLst>
            </p:cNvPr>
            <p:cNvSpPr/>
            <p:nvPr/>
          </p:nvSpPr>
          <p:spPr bwMode="auto">
            <a:xfrm>
              <a:off x="10666305"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2" name="Isosceles Triangle 451">
              <a:extLst>
                <a:ext uri="{FF2B5EF4-FFF2-40B4-BE49-F238E27FC236}">
                  <a16:creationId xmlns:a16="http://schemas.microsoft.com/office/drawing/2014/main" id="{42B13368-FC92-3559-768B-31CCC3BED66D}"/>
                </a:ext>
              </a:extLst>
            </p:cNvPr>
            <p:cNvSpPr/>
            <p:nvPr/>
          </p:nvSpPr>
          <p:spPr bwMode="auto">
            <a:xfrm>
              <a:off x="10647228"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3" name="Isosceles Triangle 452">
              <a:extLst>
                <a:ext uri="{FF2B5EF4-FFF2-40B4-BE49-F238E27FC236}">
                  <a16:creationId xmlns:a16="http://schemas.microsoft.com/office/drawing/2014/main" id="{C89AAB9E-F97B-ACA1-177D-2CF284FD7849}"/>
                </a:ext>
              </a:extLst>
            </p:cNvPr>
            <p:cNvSpPr/>
            <p:nvPr/>
          </p:nvSpPr>
          <p:spPr bwMode="auto">
            <a:xfrm>
              <a:off x="10612890"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4" name="Isosceles Triangle 453">
              <a:extLst>
                <a:ext uri="{FF2B5EF4-FFF2-40B4-BE49-F238E27FC236}">
                  <a16:creationId xmlns:a16="http://schemas.microsoft.com/office/drawing/2014/main" id="{A19AFE49-183C-CE6F-CAB2-E68DBBD7A83A}"/>
                </a:ext>
              </a:extLst>
            </p:cNvPr>
            <p:cNvSpPr/>
            <p:nvPr/>
          </p:nvSpPr>
          <p:spPr bwMode="auto">
            <a:xfrm>
              <a:off x="10546758" y="2011935"/>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5" name="Isosceles Triangle 454">
              <a:extLst>
                <a:ext uri="{FF2B5EF4-FFF2-40B4-BE49-F238E27FC236}">
                  <a16:creationId xmlns:a16="http://schemas.microsoft.com/office/drawing/2014/main" id="{0B23C0FB-E4AC-1C3D-6B5A-EA8ADC716472}"/>
                </a:ext>
              </a:extLst>
            </p:cNvPr>
            <p:cNvSpPr/>
            <p:nvPr/>
          </p:nvSpPr>
          <p:spPr bwMode="auto">
            <a:xfrm>
              <a:off x="10480626" y="1914009"/>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6" name="Isosceles Triangle 455">
              <a:extLst>
                <a:ext uri="{FF2B5EF4-FFF2-40B4-BE49-F238E27FC236}">
                  <a16:creationId xmlns:a16="http://schemas.microsoft.com/office/drawing/2014/main" id="{8D7CDF6E-D2EC-5ACE-7571-0DE0456A3F31}"/>
                </a:ext>
              </a:extLst>
            </p:cNvPr>
            <p:cNvSpPr/>
            <p:nvPr/>
          </p:nvSpPr>
          <p:spPr bwMode="auto">
            <a:xfrm>
              <a:off x="10425940" y="1914009"/>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7" name="Isosceles Triangle 456">
              <a:extLst>
                <a:ext uri="{FF2B5EF4-FFF2-40B4-BE49-F238E27FC236}">
                  <a16:creationId xmlns:a16="http://schemas.microsoft.com/office/drawing/2014/main" id="{C3EF608D-0F4F-8B43-0115-F8C35DCAC1D8}"/>
                </a:ext>
              </a:extLst>
            </p:cNvPr>
            <p:cNvSpPr/>
            <p:nvPr/>
          </p:nvSpPr>
          <p:spPr bwMode="auto">
            <a:xfrm>
              <a:off x="10401777" y="1914009"/>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74" name="Group 473">
            <a:extLst>
              <a:ext uri="{FF2B5EF4-FFF2-40B4-BE49-F238E27FC236}">
                <a16:creationId xmlns:a16="http://schemas.microsoft.com/office/drawing/2014/main" id="{81B42CAD-F15A-47D0-0BBF-89221D5A23C5}"/>
              </a:ext>
            </a:extLst>
          </p:cNvPr>
          <p:cNvGrpSpPr/>
          <p:nvPr/>
        </p:nvGrpSpPr>
        <p:grpSpPr>
          <a:xfrm>
            <a:off x="10453444" y="1957248"/>
            <a:ext cx="1152220" cy="202211"/>
            <a:chOff x="10400505" y="1957248"/>
            <a:chExt cx="1152220" cy="202211"/>
          </a:xfrm>
        </p:grpSpPr>
        <p:grpSp>
          <p:nvGrpSpPr>
            <p:cNvPr id="473" name="Group 472">
              <a:extLst>
                <a:ext uri="{FF2B5EF4-FFF2-40B4-BE49-F238E27FC236}">
                  <a16:creationId xmlns:a16="http://schemas.microsoft.com/office/drawing/2014/main" id="{26195D20-D120-7C42-753B-A02EF3F12190}"/>
                </a:ext>
              </a:extLst>
            </p:cNvPr>
            <p:cNvGrpSpPr/>
            <p:nvPr/>
          </p:nvGrpSpPr>
          <p:grpSpPr>
            <a:xfrm>
              <a:off x="10420853" y="1957248"/>
              <a:ext cx="1131872" cy="202211"/>
              <a:chOff x="10420853" y="1957248"/>
              <a:chExt cx="1131872" cy="202211"/>
            </a:xfrm>
          </p:grpSpPr>
          <p:sp>
            <p:nvSpPr>
              <p:cNvPr id="459" name="Oval 458">
                <a:extLst>
                  <a:ext uri="{FF2B5EF4-FFF2-40B4-BE49-F238E27FC236}">
                    <a16:creationId xmlns:a16="http://schemas.microsoft.com/office/drawing/2014/main" id="{74DEC28C-35DA-80FE-0F9B-01B809D8994D}"/>
                  </a:ext>
                </a:extLst>
              </p:cNvPr>
              <p:cNvSpPr/>
              <p:nvPr/>
            </p:nvSpPr>
            <p:spPr bwMode="auto">
              <a:xfrm>
                <a:off x="11482778"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0" name="Oval 459">
                <a:extLst>
                  <a:ext uri="{FF2B5EF4-FFF2-40B4-BE49-F238E27FC236}">
                    <a16:creationId xmlns:a16="http://schemas.microsoft.com/office/drawing/2014/main" id="{E4B5D389-CD45-FD7C-B298-8565A7E313F8}"/>
                  </a:ext>
                </a:extLst>
              </p:cNvPr>
              <p:cNvSpPr/>
              <p:nvPr/>
            </p:nvSpPr>
            <p:spPr bwMode="auto">
              <a:xfrm>
                <a:off x="10999507"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1" name="Oval 460">
                <a:extLst>
                  <a:ext uri="{FF2B5EF4-FFF2-40B4-BE49-F238E27FC236}">
                    <a16:creationId xmlns:a16="http://schemas.microsoft.com/office/drawing/2014/main" id="{882D5BD7-C43E-054E-5D7C-C72D8C05E90B}"/>
                  </a:ext>
                </a:extLst>
              </p:cNvPr>
              <p:cNvSpPr/>
              <p:nvPr/>
            </p:nvSpPr>
            <p:spPr bwMode="auto">
              <a:xfrm>
                <a:off x="10935919"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2" name="Oval 461">
                <a:extLst>
                  <a:ext uri="{FF2B5EF4-FFF2-40B4-BE49-F238E27FC236}">
                    <a16:creationId xmlns:a16="http://schemas.microsoft.com/office/drawing/2014/main" id="{91B21713-A2C8-B387-32C0-91ABED34EA82}"/>
                  </a:ext>
                </a:extLst>
              </p:cNvPr>
              <p:cNvSpPr/>
              <p:nvPr/>
            </p:nvSpPr>
            <p:spPr bwMode="auto">
              <a:xfrm>
                <a:off x="10882505"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3" name="Oval 462">
                <a:extLst>
                  <a:ext uri="{FF2B5EF4-FFF2-40B4-BE49-F238E27FC236}">
                    <a16:creationId xmlns:a16="http://schemas.microsoft.com/office/drawing/2014/main" id="{B4D21CB5-5148-95C3-CD6C-3BDB7732B7EB}"/>
                  </a:ext>
                </a:extLst>
              </p:cNvPr>
              <p:cNvSpPr/>
              <p:nvPr/>
            </p:nvSpPr>
            <p:spPr bwMode="auto">
              <a:xfrm>
                <a:off x="10835450"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4" name="Oval 463">
                <a:extLst>
                  <a:ext uri="{FF2B5EF4-FFF2-40B4-BE49-F238E27FC236}">
                    <a16:creationId xmlns:a16="http://schemas.microsoft.com/office/drawing/2014/main" id="{6CC22B53-A57E-1850-6AD7-69DA4311D84E}"/>
                  </a:ext>
                </a:extLst>
              </p:cNvPr>
              <p:cNvSpPr/>
              <p:nvPr/>
            </p:nvSpPr>
            <p:spPr bwMode="auto">
              <a:xfrm>
                <a:off x="10757872"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5" name="Oval 464">
                <a:extLst>
                  <a:ext uri="{FF2B5EF4-FFF2-40B4-BE49-F238E27FC236}">
                    <a16:creationId xmlns:a16="http://schemas.microsoft.com/office/drawing/2014/main" id="{8300FD04-F3B3-63D4-83B6-60CD78D8E28B}"/>
                  </a:ext>
                </a:extLst>
              </p:cNvPr>
              <p:cNvSpPr/>
              <p:nvPr/>
            </p:nvSpPr>
            <p:spPr bwMode="auto">
              <a:xfrm>
                <a:off x="10741339"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6" name="Oval 465">
                <a:extLst>
                  <a:ext uri="{FF2B5EF4-FFF2-40B4-BE49-F238E27FC236}">
                    <a16:creationId xmlns:a16="http://schemas.microsoft.com/office/drawing/2014/main" id="{EAFACD2B-3291-4FFE-7E2F-5B1098F404F3}"/>
                  </a:ext>
                </a:extLst>
              </p:cNvPr>
              <p:cNvSpPr/>
              <p:nvPr/>
            </p:nvSpPr>
            <p:spPr bwMode="auto">
              <a:xfrm>
                <a:off x="10605260"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7" name="Oval 466">
                <a:extLst>
                  <a:ext uri="{FF2B5EF4-FFF2-40B4-BE49-F238E27FC236}">
                    <a16:creationId xmlns:a16="http://schemas.microsoft.com/office/drawing/2014/main" id="{1B7A25A9-F762-8930-5137-ED4D5595FB8C}"/>
                  </a:ext>
                </a:extLst>
              </p:cNvPr>
              <p:cNvSpPr/>
              <p:nvPr/>
            </p:nvSpPr>
            <p:spPr bwMode="auto">
              <a:xfrm>
                <a:off x="10560748"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8" name="Oval 467">
                <a:extLst>
                  <a:ext uri="{FF2B5EF4-FFF2-40B4-BE49-F238E27FC236}">
                    <a16:creationId xmlns:a16="http://schemas.microsoft.com/office/drawing/2014/main" id="{23CD6303-7B30-4ECB-F0B0-56E359A33E5E}"/>
                  </a:ext>
                </a:extLst>
              </p:cNvPr>
              <p:cNvSpPr/>
              <p:nvPr/>
            </p:nvSpPr>
            <p:spPr bwMode="auto">
              <a:xfrm>
                <a:off x="10539128"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9" name="Oval 468">
                <a:extLst>
                  <a:ext uri="{FF2B5EF4-FFF2-40B4-BE49-F238E27FC236}">
                    <a16:creationId xmlns:a16="http://schemas.microsoft.com/office/drawing/2014/main" id="{75364D58-BCDB-35D6-74D9-FC686404A6DB}"/>
                  </a:ext>
                </a:extLst>
              </p:cNvPr>
              <p:cNvSpPr/>
              <p:nvPr/>
            </p:nvSpPr>
            <p:spPr bwMode="auto">
              <a:xfrm>
                <a:off x="10485713" y="2089512"/>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0" name="Oval 469">
                <a:extLst>
                  <a:ext uri="{FF2B5EF4-FFF2-40B4-BE49-F238E27FC236}">
                    <a16:creationId xmlns:a16="http://schemas.microsoft.com/office/drawing/2014/main" id="{BBC88B82-C8F3-64B7-AB7A-233F7EC60340}"/>
                  </a:ext>
                </a:extLst>
              </p:cNvPr>
              <p:cNvSpPr/>
              <p:nvPr/>
            </p:nvSpPr>
            <p:spPr bwMode="auto">
              <a:xfrm>
                <a:off x="10485713" y="1957248"/>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1" name="Oval 470">
                <a:extLst>
                  <a:ext uri="{FF2B5EF4-FFF2-40B4-BE49-F238E27FC236}">
                    <a16:creationId xmlns:a16="http://schemas.microsoft.com/office/drawing/2014/main" id="{D44EBFDD-7A91-2A69-DB98-C7AC490F1CA9}"/>
                  </a:ext>
                </a:extLst>
              </p:cNvPr>
              <p:cNvSpPr/>
              <p:nvPr/>
            </p:nvSpPr>
            <p:spPr bwMode="auto">
              <a:xfrm>
                <a:off x="10420853" y="1957248"/>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72" name="Oval 471">
              <a:extLst>
                <a:ext uri="{FF2B5EF4-FFF2-40B4-BE49-F238E27FC236}">
                  <a16:creationId xmlns:a16="http://schemas.microsoft.com/office/drawing/2014/main" id="{40505774-44C4-0C21-959E-E7D8BE6B0589}"/>
                </a:ext>
              </a:extLst>
            </p:cNvPr>
            <p:cNvSpPr/>
            <p:nvPr/>
          </p:nvSpPr>
          <p:spPr bwMode="auto">
            <a:xfrm>
              <a:off x="10400505" y="1957248"/>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75" name="TextBox 474">
            <a:extLst>
              <a:ext uri="{FF2B5EF4-FFF2-40B4-BE49-F238E27FC236}">
                <a16:creationId xmlns:a16="http://schemas.microsoft.com/office/drawing/2014/main" id="{E9A2400B-FA95-DCD2-AD70-25B787ED6E0C}"/>
              </a:ext>
            </a:extLst>
          </p:cNvPr>
          <p:cNvSpPr txBox="1"/>
          <p:nvPr/>
        </p:nvSpPr>
        <p:spPr bwMode="auto">
          <a:xfrm>
            <a:off x="8697898" y="3431227"/>
            <a:ext cx="29568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OS rate: 70.4% (95% CI: 60.1-78.6)</a:t>
            </a:r>
          </a:p>
          <a:p>
            <a:pPr algn="l">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Median OS not reached (95% CI: NE-NE)</a:t>
            </a:r>
          </a:p>
        </p:txBody>
      </p:sp>
      <p:sp>
        <p:nvSpPr>
          <p:cNvPr id="477" name="TextBox 476">
            <a:extLst>
              <a:ext uri="{FF2B5EF4-FFF2-40B4-BE49-F238E27FC236}">
                <a16:creationId xmlns:a16="http://schemas.microsoft.com/office/drawing/2014/main" id="{5718D99C-3A33-D370-DB41-1F36F84F5C97}"/>
              </a:ext>
            </a:extLst>
          </p:cNvPr>
          <p:cNvSpPr txBox="1"/>
          <p:nvPr/>
        </p:nvSpPr>
        <p:spPr bwMode="auto">
          <a:xfrm>
            <a:off x="8697898" y="3880161"/>
            <a:ext cx="2956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OS rate: 93.5% (95% CI: 76.1-98.3)</a:t>
            </a:r>
          </a:p>
        </p:txBody>
      </p:sp>
      <p:sp>
        <p:nvSpPr>
          <p:cNvPr id="478" name="TextBox 477">
            <a:extLst>
              <a:ext uri="{FF2B5EF4-FFF2-40B4-BE49-F238E27FC236}">
                <a16:creationId xmlns:a16="http://schemas.microsoft.com/office/drawing/2014/main" id="{952DFDAF-1386-002D-44C3-426216D9681D}"/>
              </a:ext>
            </a:extLst>
          </p:cNvPr>
          <p:cNvSpPr txBox="1"/>
          <p:nvPr/>
        </p:nvSpPr>
        <p:spPr bwMode="auto">
          <a:xfrm>
            <a:off x="8697898" y="4204461"/>
            <a:ext cx="2956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accent4"/>
                </a:solidFill>
                <a:latin typeface="Calibri" panose="020F0502020204030204" pitchFamily="34" charset="0"/>
              </a:rPr>
              <a:t>OS rate: 90.8% (95% CI: 67.7-97.6)</a:t>
            </a:r>
          </a:p>
        </p:txBody>
      </p:sp>
      <p:sp>
        <p:nvSpPr>
          <p:cNvPr id="479" name="TextBox 478">
            <a:extLst>
              <a:ext uri="{FF2B5EF4-FFF2-40B4-BE49-F238E27FC236}">
                <a16:creationId xmlns:a16="http://schemas.microsoft.com/office/drawing/2014/main" id="{9DC6AE2F-868D-8751-AC59-B1435DA7A8D4}"/>
              </a:ext>
            </a:extLst>
          </p:cNvPr>
          <p:cNvSpPr txBox="1"/>
          <p:nvPr/>
        </p:nvSpPr>
        <p:spPr bwMode="auto">
          <a:xfrm>
            <a:off x="9259256" y="5003128"/>
            <a:ext cx="260203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All patients</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Sustained (≥6 mo) MRD neg patients</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Sustained (≥12 mo) MRD neg patients</a:t>
            </a:r>
          </a:p>
        </p:txBody>
      </p:sp>
      <p:cxnSp>
        <p:nvCxnSpPr>
          <p:cNvPr id="481" name="Straight Connector 480">
            <a:extLst>
              <a:ext uri="{FF2B5EF4-FFF2-40B4-BE49-F238E27FC236}">
                <a16:creationId xmlns:a16="http://schemas.microsoft.com/office/drawing/2014/main" id="{251B8501-7C39-DB41-97FE-22AFE3BDF06F}"/>
              </a:ext>
            </a:extLst>
          </p:cNvPr>
          <p:cNvCxnSpPr>
            <a:cxnSpLocks/>
          </p:cNvCxnSpPr>
          <p:nvPr/>
        </p:nvCxnSpPr>
        <p:spPr bwMode="auto">
          <a:xfrm>
            <a:off x="9088839" y="5145567"/>
            <a:ext cx="194580" cy="0"/>
          </a:xfrm>
          <a:prstGeom prst="line">
            <a:avLst/>
          </a:prstGeom>
          <a:noFill/>
          <a:ln w="28575" cap="flat" cmpd="sng" algn="ctr">
            <a:solidFill>
              <a:schemeClr val="accent1"/>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87F94640-B180-A70E-DAD5-F482D6EA583B}"/>
              </a:ext>
            </a:extLst>
          </p:cNvPr>
          <p:cNvCxnSpPr>
            <a:cxnSpLocks/>
          </p:cNvCxnSpPr>
          <p:nvPr/>
        </p:nvCxnSpPr>
        <p:spPr bwMode="auto">
          <a:xfrm>
            <a:off x="9088839" y="5329973"/>
            <a:ext cx="194580" cy="0"/>
          </a:xfrm>
          <a:prstGeom prst="line">
            <a:avLst/>
          </a:prstGeom>
          <a:noFill/>
          <a:ln w="28575" cap="flat" cmpd="sng" algn="ctr">
            <a:solidFill>
              <a:schemeClr val="accent3"/>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04F62CF8-E673-9564-F478-487A43E4E1D9}"/>
              </a:ext>
            </a:extLst>
          </p:cNvPr>
          <p:cNvCxnSpPr>
            <a:cxnSpLocks/>
          </p:cNvCxnSpPr>
          <p:nvPr/>
        </p:nvCxnSpPr>
        <p:spPr bwMode="auto">
          <a:xfrm>
            <a:off x="9088839" y="5515651"/>
            <a:ext cx="194580" cy="0"/>
          </a:xfrm>
          <a:prstGeom prst="line">
            <a:avLst/>
          </a:prstGeom>
          <a:noFill/>
          <a:ln w="28575" cap="flat" cmpd="sng" algn="ctr">
            <a:solidFill>
              <a:schemeClr val="accent4"/>
            </a:solidFill>
            <a:prstDash val="solid"/>
            <a:round/>
            <a:headEnd type="none" w="med" len="med"/>
            <a:tailEnd type="none" w="med" len="med"/>
          </a:ln>
          <a:effectLst/>
        </p:spPr>
      </p:cxnSp>
      <p:sp>
        <p:nvSpPr>
          <p:cNvPr id="485" name="Rectangle 484">
            <a:extLst>
              <a:ext uri="{FF2B5EF4-FFF2-40B4-BE49-F238E27FC236}">
                <a16:creationId xmlns:a16="http://schemas.microsoft.com/office/drawing/2014/main" id="{9DB6A6A9-D661-B51F-7307-607ACEFA1523}"/>
              </a:ext>
            </a:extLst>
          </p:cNvPr>
          <p:cNvSpPr/>
          <p:nvPr/>
        </p:nvSpPr>
        <p:spPr bwMode="auto">
          <a:xfrm>
            <a:off x="9143313" y="5113560"/>
            <a:ext cx="59773" cy="59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6" name="Isosceles Triangle 485">
            <a:extLst>
              <a:ext uri="{FF2B5EF4-FFF2-40B4-BE49-F238E27FC236}">
                <a16:creationId xmlns:a16="http://schemas.microsoft.com/office/drawing/2014/main" id="{A4DC1F5C-7FDF-27F3-AADE-1E9C1E359278}"/>
              </a:ext>
            </a:extLst>
          </p:cNvPr>
          <p:cNvSpPr/>
          <p:nvPr/>
        </p:nvSpPr>
        <p:spPr bwMode="auto">
          <a:xfrm>
            <a:off x="9143313" y="5292880"/>
            <a:ext cx="78849" cy="67973"/>
          </a:xfrm>
          <a:prstGeom prst="triangle">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7" name="Oval 486">
            <a:extLst>
              <a:ext uri="{FF2B5EF4-FFF2-40B4-BE49-F238E27FC236}">
                <a16:creationId xmlns:a16="http://schemas.microsoft.com/office/drawing/2014/main" id="{EB306A54-BB24-5296-86DE-821AD2A1D036}"/>
              </a:ext>
            </a:extLst>
          </p:cNvPr>
          <p:cNvSpPr/>
          <p:nvPr/>
        </p:nvSpPr>
        <p:spPr bwMode="auto">
          <a:xfrm>
            <a:off x="9143313" y="5483644"/>
            <a:ext cx="69947" cy="69947"/>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8" name="Freeform: Shape 347">
            <a:extLst>
              <a:ext uri="{FF2B5EF4-FFF2-40B4-BE49-F238E27FC236}">
                <a16:creationId xmlns:a16="http://schemas.microsoft.com/office/drawing/2014/main" id="{3E27851D-D4B4-9715-AAE2-44F9BBE94A2C}"/>
              </a:ext>
            </a:extLst>
          </p:cNvPr>
          <p:cNvSpPr/>
          <p:nvPr/>
        </p:nvSpPr>
        <p:spPr bwMode="auto">
          <a:xfrm>
            <a:off x="8693042" y="1876344"/>
            <a:ext cx="2995148" cy="2633794"/>
          </a:xfrm>
          <a:custGeom>
            <a:avLst/>
            <a:gdLst>
              <a:gd name="connsiteX0" fmla="*/ 0 w 2995148"/>
              <a:gd name="connsiteY0" fmla="*/ 0 h 2638946"/>
              <a:gd name="connsiteX1" fmla="*/ 0 w 2995148"/>
              <a:gd name="connsiteY1" fmla="*/ 2638946 h 2638946"/>
              <a:gd name="connsiteX2" fmla="*/ 2995148 w 2995148"/>
              <a:gd name="connsiteY2" fmla="*/ 2638946 h 2638946"/>
            </a:gdLst>
            <a:ahLst/>
            <a:cxnLst>
              <a:cxn ang="0">
                <a:pos x="connsiteX0" y="connsiteY0"/>
              </a:cxn>
              <a:cxn ang="0">
                <a:pos x="connsiteX1" y="connsiteY1"/>
              </a:cxn>
              <a:cxn ang="0">
                <a:pos x="connsiteX2" y="connsiteY2"/>
              </a:cxn>
            </a:cxnLst>
            <a:rect l="l" t="t" r="r" b="b"/>
            <a:pathLst>
              <a:path w="2995148" h="2638946">
                <a:moveTo>
                  <a:pt x="0" y="0"/>
                </a:moveTo>
                <a:lnTo>
                  <a:pt x="0" y="2638946"/>
                </a:lnTo>
                <a:lnTo>
                  <a:pt x="2995148" y="2638946"/>
                </a:lnTo>
              </a:path>
            </a:pathLst>
          </a:custGeom>
          <a:noFill/>
          <a:ln w="28575">
            <a:solidFill>
              <a:schemeClr val="bg1"/>
            </a:solidFill>
            <a:miter lim="800000"/>
            <a:headEnd/>
            <a:tailEnd/>
          </a:ln>
        </p:spPr>
        <p:txBody>
          <a:bodyPr rtlCol="0" anchor="ctr"/>
          <a:lstStyle/>
          <a:p>
            <a:pPr algn="ctr"/>
            <a:endParaRPr lang="en-US" dirty="0"/>
          </a:p>
        </p:txBody>
      </p:sp>
      <p:sp>
        <p:nvSpPr>
          <p:cNvPr id="4" name="TextBox 3">
            <a:extLst>
              <a:ext uri="{FF2B5EF4-FFF2-40B4-BE49-F238E27FC236}">
                <a16:creationId xmlns:a16="http://schemas.microsoft.com/office/drawing/2014/main" id="{93F42F4A-106B-4D27-998E-1F48091728C2}"/>
              </a:ext>
            </a:extLst>
          </p:cNvPr>
          <p:cNvSpPr txBox="1"/>
          <p:nvPr/>
        </p:nvSpPr>
        <p:spPr bwMode="auto">
          <a:xfrm>
            <a:off x="7052950" y="3405426"/>
            <a:ext cx="9813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rgbClr val="C00000"/>
                </a:solidFill>
                <a:latin typeface="Calibri" panose="020F0502020204030204" pitchFamily="34" charset="0"/>
              </a:rPr>
              <a:t>55%@27m</a:t>
            </a:r>
          </a:p>
        </p:txBody>
      </p:sp>
    </p:spTree>
    <p:extLst>
      <p:ext uri="{BB962C8B-B14F-4D97-AF65-F5344CB8AC3E}">
        <p14:creationId xmlns:p14="http://schemas.microsoft.com/office/powerpoint/2010/main" val="270778189"/>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78DB586A-1F70-C238-97EB-58495370F728}"/>
              </a:ext>
            </a:extLst>
          </p:cNvPr>
          <p:cNvSpPr>
            <a:spLocks noGrp="1"/>
          </p:cNvSpPr>
          <p:nvPr>
            <p:ph type="title"/>
          </p:nvPr>
        </p:nvSpPr>
        <p:spPr/>
        <p:txBody>
          <a:bodyPr/>
          <a:lstStyle/>
          <a:p>
            <a:r>
              <a:rPr lang="en-US" dirty="0"/>
              <a:t>Cytokine Release Syndrome and Neurotoxicity With Ciltacabtagene Autoleucel and Idecabtagene Vicleucel</a:t>
            </a:r>
          </a:p>
        </p:txBody>
      </p:sp>
      <p:sp>
        <p:nvSpPr>
          <p:cNvPr id="12" name="Text Box 15">
            <a:extLst>
              <a:ext uri="{FF2B5EF4-FFF2-40B4-BE49-F238E27FC236}">
                <a16:creationId xmlns:a16="http://schemas.microsoft.com/office/drawing/2014/main" id="{A318C390-835E-379C-1218-1127C4981B86}"/>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200" b="0" kern="0" dirty="0" err="1">
                <a:solidFill>
                  <a:schemeClr val="bg2"/>
                </a:solidFill>
                <a:latin typeface="+mn-lt"/>
              </a:rPr>
              <a:t>Berdeja</a:t>
            </a:r>
            <a:r>
              <a:rPr lang="en-US" sz="1200" b="0" kern="0" dirty="0">
                <a:solidFill>
                  <a:schemeClr val="bg2"/>
                </a:solidFill>
                <a:latin typeface="+mn-lt"/>
              </a:rPr>
              <a:t>. Lancet. 2021;398:314. </a:t>
            </a:r>
            <a:r>
              <a:rPr kumimoji="0" lang="it-IT" altLang="en-US" sz="1200" b="0" i="0" u="none" strike="noStrike" kern="1200" cap="none" spc="0" normalizeH="0" baseline="0" noProof="0" dirty="0">
                <a:ln>
                  <a:noFill/>
                </a:ln>
                <a:solidFill>
                  <a:srgbClr val="455560"/>
                </a:solidFill>
                <a:effectLst/>
                <a:uLnTx/>
                <a:uFillTx/>
                <a:latin typeface="+mn-lt"/>
                <a:ea typeface="+mn-ea"/>
                <a:cs typeface="Arial" panose="020B0604020202020204" pitchFamily="34" charset="0"/>
              </a:rPr>
              <a:t>Munshi. NEJM. 2021;384:705.</a:t>
            </a:r>
            <a:endParaRPr kumimoji="0" lang="en-US" sz="1200" b="0" i="0" u="none" strike="noStrike" kern="1200" cap="none" spc="-10" normalizeH="0" baseline="0" noProof="0" dirty="0">
              <a:ln>
                <a:noFill/>
              </a:ln>
              <a:solidFill>
                <a:srgbClr val="455560"/>
              </a:solidFill>
              <a:effectLst/>
              <a:uLnTx/>
              <a:uFillTx/>
              <a:latin typeface="+mn-lt"/>
              <a:ea typeface="+mn-ea"/>
              <a:cs typeface="Arial" panose="020B0604020202020204" pitchFamily="34" charset="0"/>
            </a:endParaRPr>
          </a:p>
        </p:txBody>
      </p:sp>
      <p:graphicFrame>
        <p:nvGraphicFramePr>
          <p:cNvPr id="13" name="Table 5">
            <a:extLst>
              <a:ext uri="{FF2B5EF4-FFF2-40B4-BE49-F238E27FC236}">
                <a16:creationId xmlns:a16="http://schemas.microsoft.com/office/drawing/2014/main" id="{62B7A737-1806-0D6C-1236-067EFF80B8D4}"/>
              </a:ext>
            </a:extLst>
          </p:cNvPr>
          <p:cNvGraphicFramePr>
            <a:graphicFrameLocks noGrp="1"/>
          </p:cNvGraphicFramePr>
          <p:nvPr>
            <p:extLst>
              <p:ext uri="{D42A27DB-BD31-4B8C-83A1-F6EECF244321}">
                <p14:modId xmlns:p14="http://schemas.microsoft.com/office/powerpoint/2010/main" val="1527472662"/>
              </p:ext>
            </p:extLst>
          </p:nvPr>
        </p:nvGraphicFramePr>
        <p:xfrm>
          <a:off x="609759" y="1843723"/>
          <a:ext cx="5376672" cy="2865120"/>
        </p:xfrm>
        <a:graphic>
          <a:graphicData uri="http://schemas.openxmlformats.org/drawingml/2006/table">
            <a:tbl>
              <a:tblPr firstRow="1" bandRow="1">
                <a:tableStyleId>{2D5ABB26-0587-4C30-8999-92F81FD0307C}</a:tableStyleId>
              </a:tblPr>
              <a:tblGrid>
                <a:gridCol w="1938888">
                  <a:extLst>
                    <a:ext uri="{9D8B030D-6E8A-4147-A177-3AD203B41FA5}">
                      <a16:colId xmlns:a16="http://schemas.microsoft.com/office/drawing/2014/main" val="3445205942"/>
                    </a:ext>
                  </a:extLst>
                </a:gridCol>
                <a:gridCol w="1718892">
                  <a:extLst>
                    <a:ext uri="{9D8B030D-6E8A-4147-A177-3AD203B41FA5}">
                      <a16:colId xmlns:a16="http://schemas.microsoft.com/office/drawing/2014/main" val="1379211788"/>
                    </a:ext>
                  </a:extLst>
                </a:gridCol>
                <a:gridCol w="1718892">
                  <a:extLst>
                    <a:ext uri="{9D8B030D-6E8A-4147-A177-3AD203B41FA5}">
                      <a16:colId xmlns:a16="http://schemas.microsoft.com/office/drawing/2014/main" val="618744993"/>
                    </a:ext>
                  </a:extLst>
                </a:gridCol>
              </a:tblGrid>
              <a:tr h="289560">
                <a:tc>
                  <a:txBody>
                    <a:bodyPr/>
                    <a:lstStyle/>
                    <a:p>
                      <a:endParaRPr lang="en-US" sz="1400" dirty="0">
                        <a:latin typeface="Arial" panose="020B0604020202020204" pitchFamily="34" charset="0"/>
                        <a:cs typeface="Arial" panose="020B0604020202020204" pitchFamily="34" charset="0"/>
                      </a:endParaRPr>
                    </a:p>
                  </a:txBody>
                  <a:tcPr>
                    <a:solidFill>
                      <a:schemeClr val="accent3"/>
                    </a:solidFill>
                  </a:tcPr>
                </a:tc>
                <a:tc>
                  <a:txBody>
                    <a:bodyPr/>
                    <a:lstStyle/>
                    <a:p>
                      <a:pPr algn="ctr"/>
                      <a:r>
                        <a:rPr lang="en-US" sz="1400" b="1" dirty="0">
                          <a:latin typeface="+mn-lt"/>
                        </a:rPr>
                        <a:t>Cilta-cel (N = 97)</a:t>
                      </a:r>
                      <a:endParaRPr lang="en-US" sz="1400" b="1" dirty="0">
                        <a:latin typeface="+mn-lt"/>
                        <a:cs typeface="Arial" panose="020B0604020202020204" pitchFamily="34" charset="0"/>
                      </a:endParaRPr>
                    </a:p>
                  </a:txBody>
                  <a:tcPr>
                    <a:solidFill>
                      <a:schemeClr val="accent3"/>
                    </a:solidFill>
                  </a:tcPr>
                </a:tc>
                <a:tc>
                  <a:txBody>
                    <a:bodyPr/>
                    <a:lstStyle/>
                    <a:p>
                      <a:pPr algn="ctr"/>
                      <a:r>
                        <a:rPr lang="en-US" sz="1400" b="1" dirty="0">
                          <a:latin typeface="+mn-lt"/>
                        </a:rPr>
                        <a:t>Ide-</a:t>
                      </a:r>
                      <a:r>
                        <a:rPr lang="en-US" sz="1400" b="1" dirty="0" err="1">
                          <a:latin typeface="+mn-lt"/>
                        </a:rPr>
                        <a:t>cel</a:t>
                      </a:r>
                      <a:r>
                        <a:rPr lang="en-US" sz="1400" b="1" dirty="0">
                          <a:latin typeface="+mn-lt"/>
                        </a:rPr>
                        <a:t> (n = 128)</a:t>
                      </a:r>
                      <a:endParaRPr lang="en-US" sz="1400" b="1" dirty="0">
                        <a:latin typeface="+mn-lt"/>
                        <a:cs typeface="Arial" panose="020B0604020202020204" pitchFamily="34" charset="0"/>
                      </a:endParaRPr>
                    </a:p>
                  </a:txBody>
                  <a:tcPr>
                    <a:solidFill>
                      <a:schemeClr val="accent3"/>
                    </a:solidFill>
                  </a:tcPr>
                </a:tc>
                <a:extLst>
                  <a:ext uri="{0D108BD9-81ED-4DB2-BD59-A6C34878D82A}">
                    <a16:rowId xmlns:a16="http://schemas.microsoft.com/office/drawing/2014/main" val="101528736"/>
                  </a:ext>
                </a:extLst>
              </a:tr>
              <a:tr h="289560">
                <a:tc>
                  <a:txBody>
                    <a:bodyPr/>
                    <a:lstStyle/>
                    <a:p>
                      <a:r>
                        <a:rPr lang="en-US" sz="1400" dirty="0">
                          <a:solidFill>
                            <a:schemeClr val="bg1"/>
                          </a:solidFill>
                        </a:rPr>
                        <a:t>CRS, %</a:t>
                      </a:r>
                      <a:endParaRPr lang="en-US" sz="1400" dirty="0">
                        <a:solidFill>
                          <a:schemeClr val="bg1"/>
                        </a:solidFill>
                        <a:latin typeface="Arial" panose="020B0604020202020204" pitchFamily="34" charset="0"/>
                        <a:cs typeface="Arial" panose="020B0604020202020204" pitchFamily="34" charset="0"/>
                      </a:endParaRPr>
                    </a:p>
                  </a:txBody>
                  <a:tcPr>
                    <a:solidFill>
                      <a:srgbClr val="CDCDCF"/>
                    </a:solidFill>
                  </a:tcPr>
                </a:tc>
                <a:tc>
                  <a:txBody>
                    <a:bodyPr/>
                    <a:lstStyle/>
                    <a:p>
                      <a:pPr algn="ctr"/>
                      <a:r>
                        <a:rPr lang="en-US" sz="1400" dirty="0">
                          <a:solidFill>
                            <a:schemeClr val="bg1"/>
                          </a:solidFill>
                        </a:rPr>
                        <a:t>95%</a:t>
                      </a:r>
                      <a:endParaRPr lang="en-US" sz="1400" dirty="0">
                        <a:solidFill>
                          <a:schemeClr val="bg1"/>
                        </a:solidFill>
                        <a:latin typeface="Arial" panose="020B0604020202020204" pitchFamily="34" charset="0"/>
                        <a:cs typeface="Arial" panose="020B0604020202020204" pitchFamily="34" charset="0"/>
                      </a:endParaRPr>
                    </a:p>
                  </a:txBody>
                  <a:tcPr>
                    <a:solidFill>
                      <a:srgbClr val="CDCDCF"/>
                    </a:solidFill>
                  </a:tcPr>
                </a:tc>
                <a:tc>
                  <a:txBody>
                    <a:bodyPr/>
                    <a:lstStyle/>
                    <a:p>
                      <a:pPr algn="ctr"/>
                      <a:r>
                        <a:rPr lang="en-US" sz="1400" dirty="0">
                          <a:solidFill>
                            <a:schemeClr val="bg1"/>
                          </a:solidFill>
                        </a:rPr>
                        <a:t>84%</a:t>
                      </a:r>
                      <a:endParaRPr lang="en-US" sz="1400" dirty="0">
                        <a:solidFill>
                          <a:schemeClr val="bg1"/>
                        </a:solidFill>
                        <a:latin typeface="Arial" panose="020B0604020202020204" pitchFamily="34" charset="0"/>
                        <a:cs typeface="Arial" panose="020B0604020202020204" pitchFamily="34" charset="0"/>
                      </a:endParaRPr>
                    </a:p>
                  </a:txBody>
                  <a:tcPr>
                    <a:solidFill>
                      <a:srgbClr val="CDCDCF"/>
                    </a:solidFill>
                  </a:tcPr>
                </a:tc>
                <a:extLst>
                  <a:ext uri="{0D108BD9-81ED-4DB2-BD59-A6C34878D82A}">
                    <a16:rowId xmlns:a16="http://schemas.microsoft.com/office/drawing/2014/main" val="3620299467"/>
                  </a:ext>
                </a:extLst>
              </a:tr>
              <a:tr h="289560">
                <a:tc>
                  <a:txBody>
                    <a:bodyPr/>
                    <a:lstStyle/>
                    <a:p>
                      <a:r>
                        <a:rPr lang="en-US" sz="1400" dirty="0">
                          <a:solidFill>
                            <a:schemeClr val="bg1"/>
                          </a:solidFill>
                        </a:rPr>
                        <a:t>  ≥Grade 3</a:t>
                      </a:r>
                      <a:endParaRPr lang="en-US" sz="1400" dirty="0">
                        <a:solidFill>
                          <a:schemeClr val="bg1"/>
                        </a:solidFill>
                        <a:latin typeface="Arial" panose="020B0604020202020204" pitchFamily="34" charset="0"/>
                        <a:cs typeface="Arial" panose="020B0604020202020204" pitchFamily="34" charset="0"/>
                      </a:endParaRPr>
                    </a:p>
                  </a:txBody>
                  <a:tcPr>
                    <a:solidFill>
                      <a:srgbClr val="F2F2F2"/>
                    </a:solidFill>
                  </a:tcPr>
                </a:tc>
                <a:tc>
                  <a:txBody>
                    <a:bodyPr/>
                    <a:lstStyle/>
                    <a:p>
                      <a:pPr algn="ctr"/>
                      <a:r>
                        <a:rPr lang="en-US" sz="1400" dirty="0">
                          <a:solidFill>
                            <a:schemeClr val="bg1"/>
                          </a:solidFill>
                        </a:rPr>
                        <a:t>5%</a:t>
                      </a:r>
                      <a:endParaRPr lang="en-US" sz="1400" dirty="0">
                        <a:solidFill>
                          <a:schemeClr val="bg1"/>
                        </a:solidFill>
                        <a:latin typeface="Arial" panose="020B0604020202020204" pitchFamily="34" charset="0"/>
                        <a:cs typeface="Arial" panose="020B0604020202020204" pitchFamily="34" charset="0"/>
                      </a:endParaRPr>
                    </a:p>
                  </a:txBody>
                  <a:tcPr>
                    <a:solidFill>
                      <a:srgbClr val="F2F2F2"/>
                    </a:solidFill>
                  </a:tcPr>
                </a:tc>
                <a:tc>
                  <a:txBody>
                    <a:bodyPr/>
                    <a:lstStyle/>
                    <a:p>
                      <a:pPr algn="ctr"/>
                      <a:r>
                        <a:rPr lang="en-US" sz="1400" dirty="0">
                          <a:solidFill>
                            <a:schemeClr val="bg1"/>
                          </a:solidFill>
                        </a:rPr>
                        <a:t>5%</a:t>
                      </a:r>
                      <a:endParaRPr lang="en-US" sz="1400" dirty="0">
                        <a:solidFill>
                          <a:schemeClr val="bg1"/>
                        </a:solidFill>
                        <a:latin typeface="Arial" panose="020B0604020202020204" pitchFamily="34" charset="0"/>
                        <a:cs typeface="Arial" panose="020B0604020202020204" pitchFamily="34" charset="0"/>
                      </a:endParaRPr>
                    </a:p>
                  </a:txBody>
                  <a:tcPr>
                    <a:solidFill>
                      <a:srgbClr val="F2F2F2"/>
                    </a:solidFill>
                  </a:tcPr>
                </a:tc>
                <a:extLst>
                  <a:ext uri="{0D108BD9-81ED-4DB2-BD59-A6C34878D82A}">
                    <a16:rowId xmlns:a16="http://schemas.microsoft.com/office/drawing/2014/main" val="3162055947"/>
                  </a:ext>
                </a:extLst>
              </a:tr>
              <a:tr h="289560">
                <a:tc>
                  <a:txBody>
                    <a:bodyPr/>
                    <a:lstStyle/>
                    <a:p>
                      <a:r>
                        <a:rPr lang="en-US" sz="1400" dirty="0">
                          <a:solidFill>
                            <a:schemeClr val="bg1"/>
                          </a:solidFill>
                          <a:latin typeface="+mn-lt"/>
                          <a:cs typeface="Arial" panose="020B0604020202020204" pitchFamily="34" charset="0"/>
                        </a:rPr>
                        <a:t>Median time to onset, days (range) </a:t>
                      </a:r>
                    </a:p>
                  </a:txBody>
                  <a:tcPr>
                    <a:solidFill>
                      <a:schemeClr val="tx2"/>
                    </a:solidFill>
                  </a:tcPr>
                </a:tc>
                <a:tc>
                  <a:txBody>
                    <a:bodyPr/>
                    <a:lstStyle/>
                    <a:p>
                      <a:pPr algn="ctr"/>
                      <a:r>
                        <a:rPr lang="en-US" sz="1400" dirty="0">
                          <a:solidFill>
                            <a:schemeClr val="bg1"/>
                          </a:solidFill>
                          <a:latin typeface="+mn-lt"/>
                          <a:cs typeface="Arial" panose="020B0604020202020204" pitchFamily="34" charset="0"/>
                        </a:rPr>
                        <a:t>7 (5-8)</a:t>
                      </a:r>
                    </a:p>
                  </a:txBody>
                  <a:tcPr>
                    <a:solidFill>
                      <a:schemeClr val="tx2"/>
                    </a:solidFill>
                  </a:tcPr>
                </a:tc>
                <a:tc>
                  <a:txBody>
                    <a:bodyPr/>
                    <a:lstStyle/>
                    <a:p>
                      <a:pPr algn="ctr"/>
                      <a:r>
                        <a:rPr lang="en-US" sz="1400" dirty="0">
                          <a:solidFill>
                            <a:schemeClr val="bg1"/>
                          </a:solidFill>
                          <a:latin typeface="+mn-lt"/>
                          <a:cs typeface="Arial" panose="020B0604020202020204" pitchFamily="34" charset="0"/>
                        </a:rPr>
                        <a:t>1 (1-12)</a:t>
                      </a:r>
                    </a:p>
                  </a:txBody>
                  <a:tcPr>
                    <a:solidFill>
                      <a:schemeClr val="tx2"/>
                    </a:solidFill>
                  </a:tcPr>
                </a:tc>
                <a:extLst>
                  <a:ext uri="{0D108BD9-81ED-4DB2-BD59-A6C34878D82A}">
                    <a16:rowId xmlns:a16="http://schemas.microsoft.com/office/drawing/2014/main" val="3221183133"/>
                  </a:ext>
                </a:extLst>
              </a:tr>
              <a:tr h="289560">
                <a:tc>
                  <a:txBody>
                    <a:bodyPr/>
                    <a:lstStyle/>
                    <a:p>
                      <a:r>
                        <a:rPr lang="en-US" sz="1400" dirty="0">
                          <a:solidFill>
                            <a:schemeClr val="bg1"/>
                          </a:solidFill>
                          <a:latin typeface="+mn-lt"/>
                          <a:cs typeface="Arial" panose="020B0604020202020204" pitchFamily="34" charset="0"/>
                        </a:rPr>
                        <a:t>Median duration, days (range) </a:t>
                      </a:r>
                    </a:p>
                  </a:txBody>
                  <a:tcPr>
                    <a:solidFill>
                      <a:schemeClr val="tx1">
                        <a:lumMod val="95000"/>
                      </a:schemeClr>
                    </a:solidFill>
                  </a:tcPr>
                </a:tc>
                <a:tc>
                  <a:txBody>
                    <a:bodyPr/>
                    <a:lstStyle/>
                    <a:p>
                      <a:pPr algn="ctr"/>
                      <a:r>
                        <a:rPr lang="en-US" sz="1400" dirty="0">
                          <a:solidFill>
                            <a:schemeClr val="bg1"/>
                          </a:solidFill>
                          <a:latin typeface="+mn-lt"/>
                          <a:cs typeface="Arial" panose="020B0604020202020204" pitchFamily="34" charset="0"/>
                        </a:rPr>
                        <a:t>4 (3-6)</a:t>
                      </a:r>
                    </a:p>
                  </a:txBody>
                  <a:tcPr>
                    <a:solidFill>
                      <a:schemeClr val="tx1">
                        <a:lumMod val="95000"/>
                      </a:schemeClr>
                    </a:solidFill>
                  </a:tcPr>
                </a:tc>
                <a:tc>
                  <a:txBody>
                    <a:bodyPr/>
                    <a:lstStyle/>
                    <a:p>
                      <a:pPr algn="ctr"/>
                      <a:r>
                        <a:rPr lang="en-US" sz="1400" dirty="0">
                          <a:solidFill>
                            <a:schemeClr val="bg1"/>
                          </a:solidFill>
                          <a:latin typeface="+mn-lt"/>
                          <a:cs typeface="Arial" panose="020B0604020202020204" pitchFamily="34" charset="0"/>
                        </a:rPr>
                        <a:t>5 (1-63)</a:t>
                      </a:r>
                    </a:p>
                  </a:txBody>
                  <a:tcPr>
                    <a:solidFill>
                      <a:schemeClr val="tx1">
                        <a:lumMod val="95000"/>
                      </a:schemeClr>
                    </a:solidFill>
                  </a:tcPr>
                </a:tc>
                <a:extLst>
                  <a:ext uri="{0D108BD9-81ED-4DB2-BD59-A6C34878D82A}">
                    <a16:rowId xmlns:a16="http://schemas.microsoft.com/office/drawing/2014/main" val="3820619902"/>
                  </a:ext>
                </a:extLst>
              </a:tr>
              <a:tr h="289560">
                <a:tc>
                  <a:txBody>
                    <a:bodyPr/>
                    <a:lstStyle/>
                    <a:p>
                      <a:r>
                        <a:rPr lang="en-US" sz="1400" dirty="0">
                          <a:solidFill>
                            <a:schemeClr val="bg1"/>
                          </a:solidFill>
                        </a:rPr>
                        <a:t>Tocilizumab, %</a:t>
                      </a:r>
                      <a:endParaRPr lang="en-US" sz="1400" dirty="0">
                        <a:solidFill>
                          <a:schemeClr val="bg1"/>
                        </a:solidFill>
                        <a:latin typeface="Arial" panose="020B0604020202020204" pitchFamily="34" charset="0"/>
                        <a:cs typeface="Arial" panose="020B0604020202020204" pitchFamily="34" charset="0"/>
                      </a:endParaRPr>
                    </a:p>
                  </a:txBody>
                  <a:tcPr>
                    <a:solidFill>
                      <a:schemeClr val="tx2"/>
                    </a:solidFill>
                  </a:tcPr>
                </a:tc>
                <a:tc>
                  <a:txBody>
                    <a:bodyPr/>
                    <a:lstStyle/>
                    <a:p>
                      <a:pPr algn="ctr"/>
                      <a:r>
                        <a:rPr lang="en-US" sz="1400" dirty="0">
                          <a:solidFill>
                            <a:schemeClr val="bg1"/>
                          </a:solidFill>
                        </a:rPr>
                        <a:t>69%</a:t>
                      </a:r>
                      <a:endParaRPr lang="en-US" sz="1400" dirty="0">
                        <a:solidFill>
                          <a:schemeClr val="bg1"/>
                        </a:solidFill>
                        <a:latin typeface="Arial" panose="020B0604020202020204" pitchFamily="34" charset="0"/>
                        <a:cs typeface="Arial" panose="020B0604020202020204" pitchFamily="34" charset="0"/>
                      </a:endParaRPr>
                    </a:p>
                  </a:txBody>
                  <a:tcPr>
                    <a:solidFill>
                      <a:schemeClr val="tx2"/>
                    </a:solidFill>
                  </a:tcPr>
                </a:tc>
                <a:tc>
                  <a:txBody>
                    <a:bodyPr/>
                    <a:lstStyle/>
                    <a:p>
                      <a:pPr algn="ctr"/>
                      <a:r>
                        <a:rPr lang="en-US" sz="1400" dirty="0">
                          <a:solidFill>
                            <a:schemeClr val="bg1"/>
                          </a:solidFill>
                        </a:rPr>
                        <a:t>52%</a:t>
                      </a:r>
                      <a:endParaRPr lang="en-US" sz="1400" dirty="0">
                        <a:solidFill>
                          <a:schemeClr val="bg1"/>
                        </a:solidFill>
                        <a:latin typeface="Arial" panose="020B0604020202020204" pitchFamily="34" charset="0"/>
                        <a:cs typeface="Arial" panose="020B0604020202020204" pitchFamily="34" charset="0"/>
                      </a:endParaRPr>
                    </a:p>
                  </a:txBody>
                  <a:tcPr>
                    <a:solidFill>
                      <a:schemeClr val="tx2"/>
                    </a:solidFill>
                  </a:tcPr>
                </a:tc>
                <a:extLst>
                  <a:ext uri="{0D108BD9-81ED-4DB2-BD59-A6C34878D82A}">
                    <a16:rowId xmlns:a16="http://schemas.microsoft.com/office/drawing/2014/main" val="3947496209"/>
                  </a:ext>
                </a:extLst>
              </a:tr>
              <a:tr h="289560">
                <a:tc>
                  <a:txBody>
                    <a:bodyPr/>
                    <a:lstStyle/>
                    <a:p>
                      <a:r>
                        <a:rPr lang="en-US" sz="1400" dirty="0">
                          <a:solidFill>
                            <a:schemeClr val="bg1"/>
                          </a:solidFill>
                        </a:rPr>
                        <a:t>Corticosteroids, %</a:t>
                      </a:r>
                      <a:endParaRPr lang="en-US" sz="1400" dirty="0">
                        <a:solidFill>
                          <a:schemeClr val="bg1"/>
                        </a:solidFill>
                        <a:latin typeface="Arial" panose="020B0604020202020204" pitchFamily="34" charset="0"/>
                        <a:cs typeface="Arial" panose="020B0604020202020204" pitchFamily="34" charset="0"/>
                      </a:endParaRPr>
                    </a:p>
                  </a:txBody>
                  <a:tcPr>
                    <a:solidFill>
                      <a:schemeClr val="tx1">
                        <a:lumMod val="95000"/>
                      </a:schemeClr>
                    </a:solidFill>
                  </a:tcPr>
                </a:tc>
                <a:tc>
                  <a:txBody>
                    <a:bodyPr/>
                    <a:lstStyle/>
                    <a:p>
                      <a:pPr algn="ctr"/>
                      <a:r>
                        <a:rPr lang="en-US" sz="1400" dirty="0">
                          <a:solidFill>
                            <a:schemeClr val="bg1"/>
                          </a:solidFill>
                        </a:rPr>
                        <a:t>22%</a:t>
                      </a:r>
                      <a:endParaRPr lang="en-US" sz="1400" dirty="0">
                        <a:solidFill>
                          <a:schemeClr val="bg1"/>
                        </a:solidFill>
                        <a:latin typeface="Arial" panose="020B0604020202020204" pitchFamily="34" charset="0"/>
                        <a:cs typeface="Arial" panose="020B0604020202020204" pitchFamily="34" charset="0"/>
                      </a:endParaRPr>
                    </a:p>
                  </a:txBody>
                  <a:tcPr>
                    <a:solidFill>
                      <a:schemeClr val="tx1">
                        <a:lumMod val="95000"/>
                      </a:schemeClr>
                    </a:solidFill>
                  </a:tcPr>
                </a:tc>
                <a:tc>
                  <a:txBody>
                    <a:bodyPr/>
                    <a:lstStyle/>
                    <a:p>
                      <a:pPr algn="ctr"/>
                      <a:r>
                        <a:rPr lang="en-US" sz="1400" dirty="0">
                          <a:solidFill>
                            <a:schemeClr val="bg1"/>
                          </a:solidFill>
                        </a:rPr>
                        <a:t>15%</a:t>
                      </a:r>
                      <a:endParaRPr lang="en-US" sz="1400" dirty="0">
                        <a:solidFill>
                          <a:schemeClr val="bg1"/>
                        </a:solidFill>
                        <a:latin typeface="Arial" panose="020B0604020202020204" pitchFamily="34" charset="0"/>
                        <a:cs typeface="Arial" panose="020B0604020202020204" pitchFamily="34" charset="0"/>
                      </a:endParaRPr>
                    </a:p>
                  </a:txBody>
                  <a:tcPr>
                    <a:solidFill>
                      <a:schemeClr val="tx1">
                        <a:lumMod val="95000"/>
                      </a:schemeClr>
                    </a:solidFill>
                  </a:tcPr>
                </a:tc>
                <a:extLst>
                  <a:ext uri="{0D108BD9-81ED-4DB2-BD59-A6C34878D82A}">
                    <a16:rowId xmlns:a16="http://schemas.microsoft.com/office/drawing/2014/main" val="4239589114"/>
                  </a:ext>
                </a:extLst>
              </a:tr>
              <a:tr h="289560">
                <a:tc>
                  <a:txBody>
                    <a:bodyPr/>
                    <a:lstStyle/>
                    <a:p>
                      <a:r>
                        <a:rPr lang="en-US" sz="1400" dirty="0">
                          <a:solidFill>
                            <a:schemeClr val="bg1"/>
                          </a:solidFill>
                        </a:rPr>
                        <a:t>Anakinra, %</a:t>
                      </a:r>
                      <a:endParaRPr lang="en-US" sz="1400" dirty="0">
                        <a:solidFill>
                          <a:schemeClr val="bg1"/>
                        </a:solidFill>
                        <a:latin typeface="Arial" panose="020B0604020202020204" pitchFamily="34" charset="0"/>
                        <a:cs typeface="Arial" panose="020B0604020202020204" pitchFamily="34" charset="0"/>
                      </a:endParaRPr>
                    </a:p>
                  </a:txBody>
                  <a:tcPr>
                    <a:solidFill>
                      <a:schemeClr val="tx2"/>
                    </a:solidFill>
                  </a:tcPr>
                </a:tc>
                <a:tc>
                  <a:txBody>
                    <a:bodyPr/>
                    <a:lstStyle/>
                    <a:p>
                      <a:pPr algn="ctr"/>
                      <a:r>
                        <a:rPr lang="en-US" sz="1400" dirty="0">
                          <a:solidFill>
                            <a:schemeClr val="bg1"/>
                          </a:solidFill>
                        </a:rPr>
                        <a:t>19%</a:t>
                      </a:r>
                      <a:endParaRPr lang="en-US" sz="1400" dirty="0">
                        <a:solidFill>
                          <a:schemeClr val="bg1"/>
                        </a:solidFill>
                        <a:latin typeface="Arial" panose="020B0604020202020204" pitchFamily="34" charset="0"/>
                        <a:cs typeface="Arial" panose="020B0604020202020204" pitchFamily="34" charset="0"/>
                      </a:endParaRPr>
                    </a:p>
                  </a:txBody>
                  <a:tcPr>
                    <a:solidFill>
                      <a:schemeClr val="tx2"/>
                    </a:solidFill>
                  </a:tcPr>
                </a:tc>
                <a:tc>
                  <a:txBody>
                    <a:bodyPr/>
                    <a:lstStyle/>
                    <a:p>
                      <a:pPr algn="ctr"/>
                      <a:r>
                        <a:rPr lang="en-US" sz="1400" dirty="0">
                          <a:solidFill>
                            <a:schemeClr val="bg1"/>
                          </a:solidFill>
                        </a:rPr>
                        <a:t>2%</a:t>
                      </a:r>
                      <a:endParaRPr lang="en-US" sz="1400" dirty="0">
                        <a:solidFill>
                          <a:schemeClr val="bg1"/>
                        </a:solidFill>
                        <a:latin typeface="Arial" panose="020B0604020202020204" pitchFamily="34" charset="0"/>
                        <a:cs typeface="Arial" panose="020B0604020202020204" pitchFamily="34" charset="0"/>
                      </a:endParaRPr>
                    </a:p>
                  </a:txBody>
                  <a:tcPr>
                    <a:solidFill>
                      <a:schemeClr val="tx2"/>
                    </a:solidFill>
                  </a:tcPr>
                </a:tc>
                <a:extLst>
                  <a:ext uri="{0D108BD9-81ED-4DB2-BD59-A6C34878D82A}">
                    <a16:rowId xmlns:a16="http://schemas.microsoft.com/office/drawing/2014/main" val="3959866882"/>
                  </a:ext>
                </a:extLst>
              </a:tr>
            </a:tbl>
          </a:graphicData>
        </a:graphic>
      </p:graphicFrame>
      <p:graphicFrame>
        <p:nvGraphicFramePr>
          <p:cNvPr id="14" name="Table 5">
            <a:extLst>
              <a:ext uri="{FF2B5EF4-FFF2-40B4-BE49-F238E27FC236}">
                <a16:creationId xmlns:a16="http://schemas.microsoft.com/office/drawing/2014/main" id="{118253E9-F5D7-DC87-EB1E-7E498CEDF185}"/>
              </a:ext>
            </a:extLst>
          </p:cNvPr>
          <p:cNvGraphicFramePr>
            <a:graphicFrameLocks noGrp="1"/>
          </p:cNvGraphicFramePr>
          <p:nvPr>
            <p:extLst>
              <p:ext uri="{D42A27DB-BD31-4B8C-83A1-F6EECF244321}">
                <p14:modId xmlns:p14="http://schemas.microsoft.com/office/powerpoint/2010/main" val="3361087224"/>
              </p:ext>
            </p:extLst>
          </p:nvPr>
        </p:nvGraphicFramePr>
        <p:xfrm>
          <a:off x="6397173" y="1843723"/>
          <a:ext cx="5376673" cy="2560320"/>
        </p:xfrm>
        <a:graphic>
          <a:graphicData uri="http://schemas.openxmlformats.org/drawingml/2006/table">
            <a:tbl>
              <a:tblPr firstRow="1" bandRow="1">
                <a:tableStyleId>{2D5ABB26-0587-4C30-8999-92F81FD0307C}</a:tableStyleId>
              </a:tblPr>
              <a:tblGrid>
                <a:gridCol w="1881065">
                  <a:extLst>
                    <a:ext uri="{9D8B030D-6E8A-4147-A177-3AD203B41FA5}">
                      <a16:colId xmlns:a16="http://schemas.microsoft.com/office/drawing/2014/main" val="3445205942"/>
                    </a:ext>
                  </a:extLst>
                </a:gridCol>
                <a:gridCol w="1747804">
                  <a:extLst>
                    <a:ext uri="{9D8B030D-6E8A-4147-A177-3AD203B41FA5}">
                      <a16:colId xmlns:a16="http://schemas.microsoft.com/office/drawing/2014/main" val="1379211788"/>
                    </a:ext>
                  </a:extLst>
                </a:gridCol>
                <a:gridCol w="1747804">
                  <a:extLst>
                    <a:ext uri="{9D8B030D-6E8A-4147-A177-3AD203B41FA5}">
                      <a16:colId xmlns:a16="http://schemas.microsoft.com/office/drawing/2014/main" val="618744993"/>
                    </a:ext>
                  </a:extLst>
                </a:gridCol>
              </a:tblGrid>
              <a:tr h="274320">
                <a:tc>
                  <a:txBody>
                    <a:bodyPr/>
                    <a:lstStyle/>
                    <a:p>
                      <a:endParaRPr lang="en-US" sz="1400" dirty="0">
                        <a:latin typeface="+mn-lt"/>
                        <a:cs typeface="Arial" panose="020B0604020202020204" pitchFamily="34" charset="0"/>
                      </a:endParaRPr>
                    </a:p>
                  </a:txBody>
                  <a:tcPr>
                    <a:solidFill>
                      <a:schemeClr val="accent3"/>
                    </a:solidFill>
                  </a:tcPr>
                </a:tc>
                <a:tc>
                  <a:txBody>
                    <a:bodyPr/>
                    <a:lstStyle/>
                    <a:p>
                      <a:pPr algn="ctr"/>
                      <a:r>
                        <a:rPr lang="en-US" sz="1400" b="1" dirty="0">
                          <a:latin typeface="+mn-lt"/>
                        </a:rPr>
                        <a:t>Cilta-cel (N = 97)</a:t>
                      </a:r>
                      <a:endParaRPr lang="en-US" sz="1400" b="1" dirty="0">
                        <a:latin typeface="+mn-lt"/>
                        <a:cs typeface="Arial" panose="020B0604020202020204" pitchFamily="34" charset="0"/>
                      </a:endParaRPr>
                    </a:p>
                  </a:txBody>
                  <a:tcPr>
                    <a:solidFill>
                      <a:schemeClr val="accent3"/>
                    </a:solidFill>
                  </a:tcPr>
                </a:tc>
                <a:tc>
                  <a:txBody>
                    <a:bodyPr/>
                    <a:lstStyle/>
                    <a:p>
                      <a:pPr algn="ctr"/>
                      <a:r>
                        <a:rPr lang="en-US" sz="1400" b="1" dirty="0">
                          <a:latin typeface="+mn-lt"/>
                        </a:rPr>
                        <a:t>Ide-</a:t>
                      </a:r>
                      <a:r>
                        <a:rPr lang="en-US" sz="1400" b="1" dirty="0" err="1">
                          <a:latin typeface="+mn-lt"/>
                        </a:rPr>
                        <a:t>cel</a:t>
                      </a:r>
                      <a:r>
                        <a:rPr lang="en-US" sz="1400" b="1" dirty="0">
                          <a:latin typeface="+mn-lt"/>
                        </a:rPr>
                        <a:t> (n = 128)</a:t>
                      </a:r>
                      <a:endParaRPr lang="en-US" sz="1400" b="1" dirty="0">
                        <a:latin typeface="+mn-lt"/>
                        <a:cs typeface="Arial" panose="020B0604020202020204" pitchFamily="34" charset="0"/>
                      </a:endParaRPr>
                    </a:p>
                  </a:txBody>
                  <a:tcPr>
                    <a:solidFill>
                      <a:schemeClr val="accent3"/>
                    </a:solidFill>
                  </a:tcPr>
                </a:tc>
                <a:extLst>
                  <a:ext uri="{0D108BD9-81ED-4DB2-BD59-A6C34878D82A}">
                    <a16:rowId xmlns:a16="http://schemas.microsoft.com/office/drawing/2014/main" val="101528736"/>
                  </a:ext>
                </a:extLst>
              </a:tr>
              <a:tr h="274320">
                <a:tc>
                  <a:txBody>
                    <a:bodyPr/>
                    <a:lstStyle/>
                    <a:p>
                      <a:r>
                        <a:rPr lang="en-US" sz="1400" dirty="0">
                          <a:solidFill>
                            <a:schemeClr val="bg1"/>
                          </a:solidFill>
                          <a:latin typeface="+mn-lt"/>
                        </a:rPr>
                        <a:t>Neurotoxicity, %</a:t>
                      </a:r>
                      <a:endParaRPr lang="en-US" sz="1400" dirty="0">
                        <a:solidFill>
                          <a:schemeClr val="bg1"/>
                        </a:solidFill>
                        <a:latin typeface="+mn-lt"/>
                        <a:cs typeface="Arial" panose="020B0604020202020204" pitchFamily="34" charset="0"/>
                      </a:endParaRPr>
                    </a:p>
                  </a:txBody>
                  <a:tcPr>
                    <a:solidFill>
                      <a:srgbClr val="CDCDCF"/>
                    </a:solidFill>
                  </a:tcPr>
                </a:tc>
                <a:tc>
                  <a:txBody>
                    <a:bodyPr/>
                    <a:lstStyle/>
                    <a:p>
                      <a:pPr algn="ctr"/>
                      <a:r>
                        <a:rPr lang="en-US" sz="1400" dirty="0">
                          <a:solidFill>
                            <a:schemeClr val="bg1"/>
                          </a:solidFill>
                          <a:latin typeface="+mn-lt"/>
                        </a:rPr>
                        <a:t>21%</a:t>
                      </a:r>
                      <a:endParaRPr lang="en-US" sz="1400" dirty="0">
                        <a:solidFill>
                          <a:schemeClr val="bg1"/>
                        </a:solidFill>
                        <a:latin typeface="+mn-lt"/>
                        <a:cs typeface="Arial" panose="020B0604020202020204" pitchFamily="34" charset="0"/>
                      </a:endParaRPr>
                    </a:p>
                  </a:txBody>
                  <a:tcPr>
                    <a:solidFill>
                      <a:srgbClr val="CDCDCF"/>
                    </a:solidFill>
                  </a:tcPr>
                </a:tc>
                <a:tc>
                  <a:txBody>
                    <a:bodyPr/>
                    <a:lstStyle/>
                    <a:p>
                      <a:pPr algn="ctr"/>
                      <a:r>
                        <a:rPr lang="en-US" sz="1400" dirty="0">
                          <a:solidFill>
                            <a:schemeClr val="bg1"/>
                          </a:solidFill>
                          <a:latin typeface="+mn-lt"/>
                        </a:rPr>
                        <a:t>18%</a:t>
                      </a:r>
                      <a:endParaRPr lang="en-US" sz="1400" dirty="0">
                        <a:solidFill>
                          <a:schemeClr val="bg1"/>
                        </a:solidFill>
                        <a:latin typeface="+mn-lt"/>
                        <a:cs typeface="Arial" panose="020B0604020202020204" pitchFamily="34" charset="0"/>
                      </a:endParaRPr>
                    </a:p>
                  </a:txBody>
                  <a:tcPr>
                    <a:solidFill>
                      <a:srgbClr val="CDCDCF"/>
                    </a:solidFill>
                  </a:tcPr>
                </a:tc>
                <a:extLst>
                  <a:ext uri="{0D108BD9-81ED-4DB2-BD59-A6C34878D82A}">
                    <a16:rowId xmlns:a16="http://schemas.microsoft.com/office/drawing/2014/main" val="3620299467"/>
                  </a:ext>
                </a:extLst>
              </a:tr>
              <a:tr h="274320">
                <a:tc>
                  <a:txBody>
                    <a:bodyPr/>
                    <a:lstStyle/>
                    <a:p>
                      <a:r>
                        <a:rPr lang="en-US" sz="1400" dirty="0">
                          <a:solidFill>
                            <a:schemeClr val="bg1"/>
                          </a:solidFill>
                          <a:latin typeface="+mn-lt"/>
                        </a:rPr>
                        <a:t>  ≥Grade 3</a:t>
                      </a:r>
                      <a:endParaRPr lang="en-US" sz="1400" dirty="0">
                        <a:solidFill>
                          <a:schemeClr val="bg1"/>
                        </a:solidFill>
                        <a:latin typeface="+mn-lt"/>
                        <a:cs typeface="Arial" panose="020B0604020202020204" pitchFamily="34" charset="0"/>
                      </a:endParaRPr>
                    </a:p>
                  </a:txBody>
                  <a:tcPr>
                    <a:solidFill>
                      <a:srgbClr val="F2F2F2"/>
                    </a:solidFill>
                  </a:tcPr>
                </a:tc>
                <a:tc>
                  <a:txBody>
                    <a:bodyPr/>
                    <a:lstStyle/>
                    <a:p>
                      <a:pPr algn="ctr"/>
                      <a:r>
                        <a:rPr lang="en-US" sz="1400" dirty="0">
                          <a:solidFill>
                            <a:schemeClr val="bg1"/>
                          </a:solidFill>
                          <a:latin typeface="+mn-lt"/>
                        </a:rPr>
                        <a:t>9%</a:t>
                      </a:r>
                      <a:endParaRPr lang="en-US" sz="1400" dirty="0">
                        <a:solidFill>
                          <a:schemeClr val="bg1"/>
                        </a:solidFill>
                        <a:latin typeface="+mn-lt"/>
                        <a:cs typeface="Arial" panose="020B0604020202020204" pitchFamily="34" charset="0"/>
                      </a:endParaRPr>
                    </a:p>
                  </a:txBody>
                  <a:tcPr>
                    <a:solidFill>
                      <a:srgbClr val="F2F2F2"/>
                    </a:solidFill>
                  </a:tcPr>
                </a:tc>
                <a:tc>
                  <a:txBody>
                    <a:bodyPr/>
                    <a:lstStyle/>
                    <a:p>
                      <a:pPr algn="ctr"/>
                      <a:r>
                        <a:rPr lang="en-US" sz="1400" dirty="0">
                          <a:solidFill>
                            <a:schemeClr val="bg1"/>
                          </a:solidFill>
                          <a:latin typeface="+mn-lt"/>
                        </a:rPr>
                        <a:t>3%</a:t>
                      </a:r>
                      <a:endParaRPr lang="en-US" sz="1400" dirty="0">
                        <a:solidFill>
                          <a:schemeClr val="bg1"/>
                        </a:solidFill>
                        <a:latin typeface="+mn-lt"/>
                        <a:cs typeface="Arial" panose="020B0604020202020204" pitchFamily="34" charset="0"/>
                      </a:endParaRPr>
                    </a:p>
                  </a:txBody>
                  <a:tcPr>
                    <a:solidFill>
                      <a:srgbClr val="F2F2F2"/>
                    </a:solidFill>
                  </a:tcPr>
                </a:tc>
                <a:extLst>
                  <a:ext uri="{0D108BD9-81ED-4DB2-BD59-A6C34878D82A}">
                    <a16:rowId xmlns:a16="http://schemas.microsoft.com/office/drawing/2014/main" val="3162055947"/>
                  </a:ext>
                </a:extLst>
              </a:tr>
              <a:tr h="274320">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n-lt"/>
                          <a:cs typeface="Arial" panose="020B0604020202020204" pitchFamily="34" charset="0"/>
                        </a:rPr>
                        <a:t>Median time to onset, days (range)</a:t>
                      </a:r>
                    </a:p>
                  </a:txBody>
                  <a:tcPr>
                    <a:solidFill>
                      <a:srgbClr val="CDCDCF"/>
                    </a:solidFill>
                  </a:tcPr>
                </a:tc>
                <a:tc>
                  <a:txBody>
                    <a:bodyPr/>
                    <a:lstStyle/>
                    <a:p>
                      <a:pPr algn="ctr"/>
                      <a:r>
                        <a:rPr lang="en-US" sz="1400" dirty="0">
                          <a:solidFill>
                            <a:schemeClr val="bg1"/>
                          </a:solidFill>
                          <a:latin typeface="+mn-lt"/>
                          <a:cs typeface="Arial" panose="020B0604020202020204" pitchFamily="34" charset="0"/>
                        </a:rPr>
                        <a:t>8 (6-8)*</a:t>
                      </a:r>
                    </a:p>
                  </a:txBody>
                  <a:tcPr>
                    <a:solidFill>
                      <a:srgbClr val="CDCDCF"/>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n-lt"/>
                          <a:cs typeface="Arial" panose="020B0604020202020204" pitchFamily="34" charset="0"/>
                        </a:rPr>
                        <a:t>2 (1-10)</a:t>
                      </a:r>
                    </a:p>
                  </a:txBody>
                  <a:tcPr>
                    <a:solidFill>
                      <a:srgbClr val="CDCDCF"/>
                    </a:solidFill>
                  </a:tcPr>
                </a:tc>
                <a:extLst>
                  <a:ext uri="{0D108BD9-81ED-4DB2-BD59-A6C34878D82A}">
                    <a16:rowId xmlns:a16="http://schemas.microsoft.com/office/drawing/2014/main" val="402217956"/>
                  </a:ext>
                </a:extLst>
              </a:tr>
              <a:tr h="27432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400" baseline="0" dirty="0">
                          <a:solidFill>
                            <a:schemeClr val="bg1"/>
                          </a:solidFill>
                          <a:latin typeface="+mn-lt"/>
                          <a:cs typeface="Arial" panose="020B0604020202020204" pitchFamily="34" charset="0"/>
                        </a:rPr>
                        <a:t>Median duration, days (range)</a:t>
                      </a:r>
                    </a:p>
                  </a:txBody>
                  <a:tcPr>
                    <a:solidFill>
                      <a:schemeClr val="tx1">
                        <a:lumMod val="95000"/>
                      </a:schemeClr>
                    </a:solidFill>
                  </a:tcPr>
                </a:tc>
                <a:tc>
                  <a:txBody>
                    <a:bodyPr/>
                    <a:lstStyle/>
                    <a:p>
                      <a:pPr algn="ctr"/>
                      <a:r>
                        <a:rPr lang="en-US" sz="1400" dirty="0">
                          <a:solidFill>
                            <a:schemeClr val="bg1"/>
                          </a:solidFill>
                          <a:latin typeface="+mn-lt"/>
                          <a:cs typeface="Arial" panose="020B0604020202020204" pitchFamily="34" charset="0"/>
                        </a:rPr>
                        <a:t>4 (3-6.5)*</a:t>
                      </a:r>
                    </a:p>
                  </a:txBody>
                  <a:tcPr>
                    <a:solidFill>
                      <a:schemeClr val="tx1">
                        <a:lumMod val="95000"/>
                      </a:schemeClr>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n-lt"/>
                          <a:cs typeface="Arial" panose="020B0604020202020204" pitchFamily="34" charset="0"/>
                        </a:rPr>
                        <a:t>3 (1-26)</a:t>
                      </a:r>
                    </a:p>
                  </a:txBody>
                  <a:tcPr>
                    <a:solidFill>
                      <a:schemeClr val="tx1">
                        <a:lumMod val="95000"/>
                      </a:schemeClr>
                    </a:solidFill>
                  </a:tcPr>
                </a:tc>
                <a:extLst>
                  <a:ext uri="{0D108BD9-81ED-4DB2-BD59-A6C34878D82A}">
                    <a16:rowId xmlns:a16="http://schemas.microsoft.com/office/drawing/2014/main" val="1559371147"/>
                  </a:ext>
                </a:extLst>
              </a:tr>
              <a:tr h="274320">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n-lt"/>
                        </a:rPr>
                        <a:t>Other (not ICANS), %</a:t>
                      </a:r>
                      <a:endParaRPr lang="en-US" sz="1400" baseline="30000" dirty="0">
                        <a:solidFill>
                          <a:schemeClr val="bg1"/>
                        </a:solidFill>
                        <a:latin typeface="+mn-lt"/>
                        <a:cs typeface="Arial" panose="020B0604020202020204" pitchFamily="34" charset="0"/>
                      </a:endParaRPr>
                    </a:p>
                  </a:txBody>
                  <a:tcPr>
                    <a:solidFill>
                      <a:schemeClr val="tx2"/>
                    </a:solidFill>
                  </a:tcPr>
                </a:tc>
                <a:tc>
                  <a:txBody>
                    <a:bodyPr/>
                    <a:lstStyle/>
                    <a:p>
                      <a:pPr algn="ctr"/>
                      <a:r>
                        <a:rPr lang="en-US" sz="1400" dirty="0">
                          <a:solidFill>
                            <a:schemeClr val="bg1"/>
                          </a:solidFill>
                          <a:latin typeface="+mn-lt"/>
                        </a:rPr>
                        <a:t>12%</a:t>
                      </a:r>
                      <a:endParaRPr lang="en-US" sz="1400" dirty="0">
                        <a:solidFill>
                          <a:schemeClr val="bg1"/>
                        </a:solidFill>
                        <a:latin typeface="+mn-lt"/>
                        <a:cs typeface="Arial" panose="020B0604020202020204" pitchFamily="34" charset="0"/>
                      </a:endParaRPr>
                    </a:p>
                  </a:txBody>
                  <a:tcPr>
                    <a:solidFill>
                      <a:schemeClr val="tx2"/>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n-lt"/>
                        </a:rPr>
                        <a:t>Not reported</a:t>
                      </a:r>
                      <a:endParaRPr lang="en-US" sz="1400" dirty="0">
                        <a:solidFill>
                          <a:schemeClr val="bg1"/>
                        </a:solidFill>
                        <a:latin typeface="+mn-lt"/>
                        <a:cs typeface="Arial" panose="020B0604020202020204" pitchFamily="34" charset="0"/>
                      </a:endParaRPr>
                    </a:p>
                  </a:txBody>
                  <a:tcPr>
                    <a:solidFill>
                      <a:schemeClr val="tx2"/>
                    </a:solidFill>
                  </a:tcPr>
                </a:tc>
                <a:extLst>
                  <a:ext uri="{0D108BD9-81ED-4DB2-BD59-A6C34878D82A}">
                    <a16:rowId xmlns:a16="http://schemas.microsoft.com/office/drawing/2014/main" val="3947496209"/>
                  </a:ext>
                </a:extLst>
              </a:tr>
              <a:tr h="274320">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mn-lt"/>
                        </a:rPr>
                        <a:t>  ≥Grade 3, %</a:t>
                      </a:r>
                      <a:endParaRPr lang="en-US" sz="1400" dirty="0">
                        <a:solidFill>
                          <a:schemeClr val="bg1"/>
                        </a:solidFill>
                        <a:latin typeface="+mn-lt"/>
                        <a:cs typeface="Arial" panose="020B0604020202020204" pitchFamily="34" charset="0"/>
                      </a:endParaRPr>
                    </a:p>
                  </a:txBody>
                  <a:tcPr>
                    <a:solidFill>
                      <a:schemeClr val="tx1">
                        <a:lumMod val="95000"/>
                      </a:schemeClr>
                    </a:solidFill>
                  </a:tcPr>
                </a:tc>
                <a:tc>
                  <a:txBody>
                    <a:bodyPr/>
                    <a:lstStyle/>
                    <a:p>
                      <a:pPr algn="ctr"/>
                      <a:r>
                        <a:rPr lang="en-US" sz="1400" dirty="0">
                          <a:solidFill>
                            <a:schemeClr val="bg1"/>
                          </a:solidFill>
                          <a:latin typeface="+mn-lt"/>
                        </a:rPr>
                        <a:t>8%</a:t>
                      </a:r>
                      <a:endParaRPr lang="en-US" sz="1400" dirty="0">
                        <a:solidFill>
                          <a:schemeClr val="bg1"/>
                        </a:solidFill>
                        <a:latin typeface="+mn-lt"/>
                        <a:cs typeface="Arial" panose="020B0604020202020204" pitchFamily="34" charset="0"/>
                      </a:endParaRPr>
                    </a:p>
                  </a:txBody>
                  <a:tcPr>
                    <a:solidFill>
                      <a:schemeClr val="tx1">
                        <a:lumMod val="95000"/>
                      </a:schemeClr>
                    </a:solidFill>
                  </a:tcPr>
                </a:tc>
                <a:tc>
                  <a:txBody>
                    <a:bodyPr/>
                    <a:lstStyle/>
                    <a:p>
                      <a:pPr algn="ctr"/>
                      <a:r>
                        <a:rPr lang="en-US" sz="1400" dirty="0">
                          <a:solidFill>
                            <a:schemeClr val="bg1"/>
                          </a:solidFill>
                          <a:latin typeface="+mn-lt"/>
                        </a:rPr>
                        <a:t>Not reported</a:t>
                      </a:r>
                      <a:endParaRPr lang="en-US" sz="1400" dirty="0">
                        <a:solidFill>
                          <a:schemeClr val="bg1"/>
                        </a:solidFill>
                        <a:latin typeface="+mn-lt"/>
                        <a:cs typeface="Arial" panose="020B0604020202020204" pitchFamily="34" charset="0"/>
                      </a:endParaRPr>
                    </a:p>
                  </a:txBody>
                  <a:tcPr>
                    <a:solidFill>
                      <a:schemeClr val="tx1">
                        <a:lumMod val="95000"/>
                      </a:schemeClr>
                    </a:solidFill>
                  </a:tcPr>
                </a:tc>
                <a:extLst>
                  <a:ext uri="{0D108BD9-81ED-4DB2-BD59-A6C34878D82A}">
                    <a16:rowId xmlns:a16="http://schemas.microsoft.com/office/drawing/2014/main" val="4239589114"/>
                  </a:ext>
                </a:extLst>
              </a:tr>
            </a:tbl>
          </a:graphicData>
        </a:graphic>
      </p:graphicFrame>
      <p:grpSp>
        <p:nvGrpSpPr>
          <p:cNvPr id="18" name="Group 17">
            <a:extLst>
              <a:ext uri="{FF2B5EF4-FFF2-40B4-BE49-F238E27FC236}">
                <a16:creationId xmlns:a16="http://schemas.microsoft.com/office/drawing/2014/main" id="{B7725849-9563-5537-CB85-91E6D282C674}"/>
              </a:ext>
            </a:extLst>
          </p:cNvPr>
          <p:cNvGrpSpPr/>
          <p:nvPr/>
        </p:nvGrpSpPr>
        <p:grpSpPr>
          <a:xfrm>
            <a:off x="9392911" y="6207927"/>
            <a:ext cx="2488502" cy="454909"/>
            <a:chOff x="9392911" y="6207927"/>
            <a:chExt cx="2488502" cy="454909"/>
          </a:xfrm>
        </p:grpSpPr>
        <p:pic>
          <p:nvPicPr>
            <p:cNvPr id="19" name="Picture 18" descr="A picture containing text, ax, wheel&#10;&#10;Description automatically generated">
              <a:extLst>
                <a:ext uri="{FF2B5EF4-FFF2-40B4-BE49-F238E27FC236}">
                  <a16:creationId xmlns:a16="http://schemas.microsoft.com/office/drawing/2014/main" id="{7F70CA10-54EA-103E-2D6C-DEF170AA616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0" name="Rectangle 19">
              <a:extLst>
                <a:ext uri="{FF2B5EF4-FFF2-40B4-BE49-F238E27FC236}">
                  <a16:creationId xmlns:a16="http://schemas.microsoft.com/office/drawing/2014/main" id="{A46C2A2F-288E-DB71-F98E-9A1493782CC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2" name="TextBox 1">
            <a:extLst>
              <a:ext uri="{FF2B5EF4-FFF2-40B4-BE49-F238E27FC236}">
                <a16:creationId xmlns:a16="http://schemas.microsoft.com/office/drawing/2014/main" id="{8B3D4127-CB5E-2A3F-CDB6-B319324189AA}"/>
              </a:ext>
            </a:extLst>
          </p:cNvPr>
          <p:cNvSpPr txBox="1"/>
          <p:nvPr/>
        </p:nvSpPr>
        <p:spPr bwMode="auto">
          <a:xfrm>
            <a:off x="6397173" y="4404043"/>
            <a:ext cx="24805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*ICANS</a:t>
            </a:r>
          </a:p>
        </p:txBody>
      </p:sp>
    </p:spTree>
    <p:extLst>
      <p:ext uri="{BB962C8B-B14F-4D97-AF65-F5344CB8AC3E}">
        <p14:creationId xmlns:p14="http://schemas.microsoft.com/office/powerpoint/2010/main" val="1405940106"/>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2EAF5-A335-4F80-A42C-ED285F6D11EB}"/>
              </a:ext>
            </a:extLst>
          </p:cNvPr>
          <p:cNvSpPr>
            <a:spLocks noGrp="1"/>
          </p:cNvSpPr>
          <p:nvPr>
            <p:ph type="title"/>
          </p:nvPr>
        </p:nvSpPr>
        <p:spPr/>
        <p:txBody>
          <a:bodyPr/>
          <a:lstStyle/>
          <a:p>
            <a:r>
              <a:rPr lang="en-US" dirty="0"/>
              <a:t>Real-world Implementation of Ide-</a:t>
            </a:r>
            <a:r>
              <a:rPr lang="en-US" dirty="0" err="1"/>
              <a:t>Cel</a:t>
            </a:r>
            <a:endParaRPr lang="en-US" dirty="0"/>
          </a:p>
        </p:txBody>
      </p:sp>
      <p:sp>
        <p:nvSpPr>
          <p:cNvPr id="3" name="Content Placeholder 2">
            <a:extLst>
              <a:ext uri="{FF2B5EF4-FFF2-40B4-BE49-F238E27FC236}">
                <a16:creationId xmlns:a16="http://schemas.microsoft.com/office/drawing/2014/main" id="{1F1A71DF-BF21-4E6A-858F-C3C268B3E443}"/>
              </a:ext>
            </a:extLst>
          </p:cNvPr>
          <p:cNvSpPr>
            <a:spLocks noGrp="1"/>
          </p:cNvSpPr>
          <p:nvPr>
            <p:ph sz="half" idx="1"/>
          </p:nvPr>
        </p:nvSpPr>
        <p:spPr>
          <a:xfrm>
            <a:off x="601819" y="1510730"/>
            <a:ext cx="10286139" cy="4678738"/>
          </a:xfrm>
        </p:spPr>
        <p:txBody>
          <a:bodyPr/>
          <a:lstStyle/>
          <a:p>
            <a:r>
              <a:rPr lang="en-US" sz="2200" dirty="0"/>
              <a:t>Real-world experience: ide-cel (IMS-2022)</a:t>
            </a:r>
          </a:p>
          <a:p>
            <a:pPr lvl="1"/>
            <a:r>
              <a:rPr lang="en-US" sz="2000" dirty="0"/>
              <a:t>196 patients reported at IMS</a:t>
            </a:r>
          </a:p>
          <a:p>
            <a:pPr lvl="2">
              <a:buFont typeface="Wingdings" panose="05000000000000000000" pitchFamily="2" charset="2"/>
              <a:buChar char="§"/>
            </a:pPr>
            <a:r>
              <a:rPr lang="en-US" sz="1800" dirty="0"/>
              <a:t>12 manufacturing failure (of this, 7 successful in second attempt)</a:t>
            </a:r>
          </a:p>
          <a:p>
            <a:pPr lvl="1"/>
            <a:r>
              <a:rPr lang="en-US" sz="2000" dirty="0"/>
              <a:t>159 infused (study population)</a:t>
            </a:r>
          </a:p>
          <a:p>
            <a:pPr lvl="2">
              <a:buFont typeface="Wingdings" panose="05000000000000000000" pitchFamily="2" charset="2"/>
              <a:buChar char="§"/>
            </a:pPr>
            <a:r>
              <a:rPr lang="en-US" sz="1800" dirty="0"/>
              <a:t>77% were “not study eligible” (would not have been eligible for KarMMa trial)</a:t>
            </a:r>
          </a:p>
          <a:p>
            <a:pPr lvl="2">
              <a:buFont typeface="Wingdings" panose="05000000000000000000" pitchFamily="2" charset="2"/>
              <a:buChar char="§"/>
            </a:pPr>
            <a:r>
              <a:rPr lang="en-US" sz="1800" dirty="0"/>
              <a:t>Most common reasons including comorbidities, cytopenias, prior BCMA-targeted therapy</a:t>
            </a:r>
          </a:p>
          <a:p>
            <a:pPr lvl="1"/>
            <a:r>
              <a:rPr lang="en-US" sz="2000" dirty="0"/>
              <a:t>Toxicity</a:t>
            </a:r>
          </a:p>
          <a:p>
            <a:pPr lvl="2">
              <a:buFont typeface="Wingdings" panose="05000000000000000000" pitchFamily="2" charset="2"/>
              <a:buChar char="§"/>
            </a:pPr>
            <a:r>
              <a:rPr lang="en-US" sz="1800" dirty="0"/>
              <a:t>All-grade CRS 82%; neurotoxicity 18%</a:t>
            </a:r>
          </a:p>
          <a:p>
            <a:pPr lvl="1"/>
            <a:r>
              <a:rPr lang="en-US" sz="2000" dirty="0"/>
              <a:t>Response</a:t>
            </a:r>
          </a:p>
          <a:p>
            <a:pPr lvl="2">
              <a:buFont typeface="Wingdings" panose="05000000000000000000" pitchFamily="2" charset="2"/>
              <a:buChar char="§"/>
            </a:pPr>
            <a:r>
              <a:rPr lang="en-US" sz="1800" dirty="0"/>
              <a:t>ORR: 86%; CR: 42%; median PFS: 8.9 mo</a:t>
            </a:r>
          </a:p>
          <a:p>
            <a:endParaRPr lang="en-US" sz="2000" dirty="0"/>
          </a:p>
        </p:txBody>
      </p:sp>
      <p:sp>
        <p:nvSpPr>
          <p:cNvPr id="4" name="Text Box 15">
            <a:extLst>
              <a:ext uri="{FF2B5EF4-FFF2-40B4-BE49-F238E27FC236}">
                <a16:creationId xmlns:a16="http://schemas.microsoft.com/office/drawing/2014/main" id="{AA5C203B-E544-1BCF-9B9E-7A12396C3404}"/>
              </a:ext>
            </a:extLst>
          </p:cNvPr>
          <p:cNvSpPr txBox="1">
            <a:spLocks noChangeArrowheads="1"/>
          </p:cNvSpPr>
          <p:nvPr/>
        </p:nvSpPr>
        <p:spPr bwMode="auto">
          <a:xfrm>
            <a:off x="442568" y="6398854"/>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lgn="l">
              <a:lnSpc>
                <a:spcPct val="100000"/>
              </a:lnSpc>
              <a:spcBef>
                <a:spcPct val="50000"/>
              </a:spcBef>
              <a:spcAft>
                <a:spcPct val="0"/>
              </a:spcAft>
              <a:buClrTx/>
              <a:buFontTx/>
              <a:buNone/>
            </a:pPr>
            <a:r>
              <a:rPr lang="en-US" sz="1200" b="0" dirty="0">
                <a:solidFill>
                  <a:schemeClr val="bg2"/>
                </a:solidFill>
                <a:latin typeface="Calibri" panose="020F0502020204030204" pitchFamily="34" charset="0"/>
              </a:rPr>
              <a:t>Hansen. IMS 2022. Abstr OAB-004. Hansen. ASCO 2022. Abstr 8042.</a:t>
            </a:r>
          </a:p>
        </p:txBody>
      </p:sp>
    </p:spTree>
    <p:extLst>
      <p:ext uri="{BB962C8B-B14F-4D97-AF65-F5344CB8AC3E}">
        <p14:creationId xmlns:p14="http://schemas.microsoft.com/office/powerpoint/2010/main" val="3373213413"/>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a:extLst>
              <a:ext uri="{FF2B5EF4-FFF2-40B4-BE49-F238E27FC236}">
                <a16:creationId xmlns:a16="http://schemas.microsoft.com/office/drawing/2014/main" id="{5CD61C5E-9D90-752D-E76D-7C45E47CC9CD}"/>
              </a:ext>
            </a:extLst>
          </p:cNvPr>
          <p:cNvGraphicFramePr/>
          <p:nvPr/>
        </p:nvGraphicFramePr>
        <p:xfrm>
          <a:off x="6676373" y="1791625"/>
          <a:ext cx="5181599" cy="4163618"/>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a:extLst>
              <a:ext uri="{FF2B5EF4-FFF2-40B4-BE49-F238E27FC236}">
                <a16:creationId xmlns:a16="http://schemas.microsoft.com/office/drawing/2014/main" id="{B7883FAF-5219-0923-8B1F-8F0902CFBB2D}"/>
              </a:ext>
            </a:extLst>
          </p:cNvPr>
          <p:cNvSpPr>
            <a:spLocks noGrp="1"/>
          </p:cNvSpPr>
          <p:nvPr>
            <p:ph type="title"/>
          </p:nvPr>
        </p:nvSpPr>
        <p:spPr/>
        <p:txBody>
          <a:bodyPr/>
          <a:lstStyle/>
          <a:p>
            <a:r>
              <a:rPr lang="en-US" dirty="0"/>
              <a:t>MajesTEC-1: Phase I/II Study of Teclistamab for </a:t>
            </a:r>
            <a:br>
              <a:rPr lang="en-US" dirty="0"/>
            </a:br>
            <a:r>
              <a:rPr lang="en-US" dirty="0"/>
              <a:t>R/R MM After ≥3 Previous Lines of Therapy</a:t>
            </a:r>
          </a:p>
        </p:txBody>
      </p:sp>
      <p:sp>
        <p:nvSpPr>
          <p:cNvPr id="3" name="Content Placeholder 2">
            <a:extLst>
              <a:ext uri="{FF2B5EF4-FFF2-40B4-BE49-F238E27FC236}">
                <a16:creationId xmlns:a16="http://schemas.microsoft.com/office/drawing/2014/main" id="{1529B677-AB6D-312A-42DE-7EEC191871A5}"/>
              </a:ext>
            </a:extLst>
          </p:cNvPr>
          <p:cNvSpPr>
            <a:spLocks noGrp="1"/>
          </p:cNvSpPr>
          <p:nvPr>
            <p:ph sz="half" idx="1"/>
          </p:nvPr>
        </p:nvSpPr>
        <p:spPr>
          <a:xfrm>
            <a:off x="601820" y="1510730"/>
            <a:ext cx="6359636" cy="4678738"/>
          </a:xfrm>
        </p:spPr>
        <p:txBody>
          <a:bodyPr/>
          <a:lstStyle/>
          <a:p>
            <a:r>
              <a:rPr lang="en-US" sz="1800" dirty="0"/>
              <a:t>Patients with R/R MM after ≥3 lines of therapy, including exposure to IMiD, PI, and anti-CD38 mAb</a:t>
            </a:r>
          </a:p>
          <a:p>
            <a:pPr lvl="1"/>
            <a:r>
              <a:rPr lang="en-US" sz="1600" dirty="0"/>
              <a:t>26% high-risk cytogenetics </a:t>
            </a:r>
          </a:p>
          <a:p>
            <a:pPr lvl="1"/>
            <a:r>
              <a:rPr lang="en-US" sz="1600" dirty="0"/>
              <a:t>Median 5 prior lines of therapy (range: 2-14)</a:t>
            </a:r>
          </a:p>
          <a:p>
            <a:pPr lvl="1"/>
            <a:r>
              <a:rPr lang="en-US" sz="1600" dirty="0"/>
              <a:t>77.6% triple-class refractory; 30.3% penta-drug refractory</a:t>
            </a:r>
          </a:p>
          <a:p>
            <a:pPr lvl="1"/>
            <a:r>
              <a:rPr lang="en-US" sz="1600" dirty="0"/>
              <a:t>89.7% refractory to last therapy line</a:t>
            </a:r>
          </a:p>
          <a:p>
            <a:r>
              <a:rPr lang="en-US" sz="1800" b="1" dirty="0"/>
              <a:t>Teclistamab</a:t>
            </a:r>
            <a:r>
              <a:rPr lang="en-US" sz="1800" dirty="0"/>
              <a:t>: 1.5 mg/kg SC weekly, after step-up</a:t>
            </a:r>
          </a:p>
        </p:txBody>
      </p:sp>
      <p:grpSp>
        <p:nvGrpSpPr>
          <p:cNvPr id="5" name="Group 4">
            <a:extLst>
              <a:ext uri="{FF2B5EF4-FFF2-40B4-BE49-F238E27FC236}">
                <a16:creationId xmlns:a16="http://schemas.microsoft.com/office/drawing/2014/main" id="{969C0670-D0EB-C100-88A6-ACFCE908DE05}"/>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738C68C3-7639-0E69-5EA9-548DF74E460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6">
              <a:extLst>
                <a:ext uri="{FF2B5EF4-FFF2-40B4-BE49-F238E27FC236}">
                  <a16:creationId xmlns:a16="http://schemas.microsoft.com/office/drawing/2014/main" id="{2F3F5D97-5B10-D54C-AFEE-8600DABE8CF5}"/>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5"/>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8" name="Text Box 15">
            <a:extLst>
              <a:ext uri="{FF2B5EF4-FFF2-40B4-BE49-F238E27FC236}">
                <a16:creationId xmlns:a16="http://schemas.microsoft.com/office/drawing/2014/main" id="{F0FAF40A-C89F-1D81-A2D0-ABBA7BABC20D}"/>
              </a:ext>
            </a:extLst>
          </p:cNvPr>
          <p:cNvSpPr txBox="1">
            <a:spLocks noChangeArrowheads="1"/>
          </p:cNvSpPr>
          <p:nvPr/>
        </p:nvSpPr>
        <p:spPr bwMode="auto">
          <a:xfrm>
            <a:off x="412751" y="6387475"/>
            <a:ext cx="9693150"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Moreau. NEJM. 2022;387:495.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95F1CC63-E10A-3211-0EB2-284DCE371DEF}"/>
              </a:ext>
            </a:extLst>
          </p:cNvPr>
          <p:cNvSpPr txBox="1"/>
          <p:nvPr/>
        </p:nvSpPr>
        <p:spPr>
          <a:xfrm>
            <a:off x="9966640" y="3916676"/>
            <a:ext cx="952774" cy="523220"/>
          </a:xfrm>
          <a:prstGeom prst="rect">
            <a:avLst/>
          </a:prstGeom>
          <a:noFill/>
          <a:ln>
            <a:noFill/>
          </a:ln>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≥VGPR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58.8%</a:t>
            </a:r>
          </a:p>
        </p:txBody>
      </p:sp>
      <p:sp>
        <p:nvSpPr>
          <p:cNvPr id="11" name="Right Brace 10">
            <a:extLst>
              <a:ext uri="{FF2B5EF4-FFF2-40B4-BE49-F238E27FC236}">
                <a16:creationId xmlns:a16="http://schemas.microsoft.com/office/drawing/2014/main" id="{565A478C-DD45-FFF7-D62F-4A02BB368110}"/>
              </a:ext>
            </a:extLst>
          </p:cNvPr>
          <p:cNvSpPr/>
          <p:nvPr/>
        </p:nvSpPr>
        <p:spPr>
          <a:xfrm>
            <a:off x="9810463" y="3191200"/>
            <a:ext cx="170394" cy="1920240"/>
          </a:xfrm>
          <a:prstGeom prst="rightBrace">
            <a:avLst>
              <a:gd name="adj1" fmla="val 0"/>
              <a:gd name="adj2" fmla="val 50000"/>
            </a:avLst>
          </a:prstGeom>
          <a:noFill/>
          <a:ln w="28575">
            <a:solidFill>
              <a:schemeClr val="bg1"/>
            </a:solidFill>
          </a:ln>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595959"/>
              </a:solidFill>
              <a:effectLst/>
              <a:uLnTx/>
              <a:uFillTx/>
              <a:latin typeface="Calibri"/>
              <a:ea typeface="+mn-ea"/>
              <a:cs typeface="+mn-cs"/>
            </a:endParaRPr>
          </a:p>
        </p:txBody>
      </p:sp>
      <p:sp>
        <p:nvSpPr>
          <p:cNvPr id="12" name="TextBox 11">
            <a:extLst>
              <a:ext uri="{FF2B5EF4-FFF2-40B4-BE49-F238E27FC236}">
                <a16:creationId xmlns:a16="http://schemas.microsoft.com/office/drawing/2014/main" id="{5DD82402-227F-AEB5-4EF2-1B36120584E5}"/>
              </a:ext>
            </a:extLst>
          </p:cNvPr>
          <p:cNvSpPr txBox="1"/>
          <p:nvPr/>
        </p:nvSpPr>
        <p:spPr>
          <a:xfrm>
            <a:off x="7677512" y="3614351"/>
            <a:ext cx="853904" cy="523220"/>
          </a:xfrm>
          <a:prstGeom prst="rect">
            <a:avLst/>
          </a:prstGeom>
          <a:no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mn-lt"/>
                <a:ea typeface="+mn-ea"/>
                <a:cs typeface="Calibri" panose="020F0502020204030204" pitchFamily="34" charset="0"/>
              </a:rPr>
              <a:t>≥CR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mn-lt"/>
                <a:ea typeface="+mn-ea"/>
                <a:cs typeface="Calibri" panose="020F0502020204030204" pitchFamily="34" charset="0"/>
              </a:rPr>
              <a:t>39.4%</a:t>
            </a:r>
          </a:p>
        </p:txBody>
      </p:sp>
      <p:sp>
        <p:nvSpPr>
          <p:cNvPr id="13" name="Right Brace 12">
            <a:extLst>
              <a:ext uri="{FF2B5EF4-FFF2-40B4-BE49-F238E27FC236}">
                <a16:creationId xmlns:a16="http://schemas.microsoft.com/office/drawing/2014/main" id="{375B0716-1946-124F-EA84-F8140757875B}"/>
              </a:ext>
            </a:extLst>
          </p:cNvPr>
          <p:cNvSpPr/>
          <p:nvPr/>
        </p:nvSpPr>
        <p:spPr>
          <a:xfrm flipH="1">
            <a:off x="8450808" y="3191199"/>
            <a:ext cx="170394" cy="1280160"/>
          </a:xfrm>
          <a:prstGeom prst="rightBrace">
            <a:avLst>
              <a:gd name="adj1" fmla="val 0"/>
              <a:gd name="adj2" fmla="val 50000"/>
            </a:avLst>
          </a:prstGeom>
          <a:ln w="28575">
            <a:solidFill>
              <a:schemeClr val="bg1"/>
            </a:solidFill>
          </a:ln>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595959"/>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F97B9040-5846-8527-ABAC-461829260872}"/>
              </a:ext>
            </a:extLst>
          </p:cNvPr>
          <p:cNvSpPr txBox="1"/>
          <p:nvPr/>
        </p:nvSpPr>
        <p:spPr>
          <a:xfrm>
            <a:off x="7875946" y="5349908"/>
            <a:ext cx="2609574" cy="307777"/>
          </a:xfrm>
          <a:prstGeom prst="rect">
            <a:avLst/>
          </a:prstGeom>
          <a:noFill/>
        </p:spPr>
        <p:txBody>
          <a:bodyPr wrap="square">
            <a:spAutoFit/>
          </a:bodyPr>
          <a:lstStyle/>
          <a:p>
            <a:pPr marL="171450" marR="0" lvl="1"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ea typeface="+mn-ea"/>
                <a:cs typeface="Arial" panose="020B0604020202020204" pitchFamily="34" charset="0"/>
                <a:sym typeface="OpenSans"/>
              </a:rPr>
              <a:t>All Patients (N = 165)</a:t>
            </a:r>
          </a:p>
        </p:txBody>
      </p:sp>
      <p:sp>
        <p:nvSpPr>
          <p:cNvPr id="15" name="TextBox 14">
            <a:extLst>
              <a:ext uri="{FF2B5EF4-FFF2-40B4-BE49-F238E27FC236}">
                <a16:creationId xmlns:a16="http://schemas.microsoft.com/office/drawing/2014/main" id="{79EC6570-07E2-6ED9-4C20-85C90B6389AD}"/>
              </a:ext>
            </a:extLst>
          </p:cNvPr>
          <p:cNvSpPr txBox="1"/>
          <p:nvPr/>
        </p:nvSpPr>
        <p:spPr>
          <a:xfrm>
            <a:off x="7900014" y="2411223"/>
            <a:ext cx="2783134" cy="584775"/>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104 of 165 patients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ORR: </a:t>
            </a:r>
            <a:r>
              <a:rPr kumimoji="0" lang="en-US" sz="16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63.0% (95% CI: 55.2-70.4)</a:t>
            </a:r>
          </a:p>
        </p:txBody>
      </p:sp>
      <p:sp>
        <p:nvSpPr>
          <p:cNvPr id="16" name="TextBox 15">
            <a:extLst>
              <a:ext uri="{FF2B5EF4-FFF2-40B4-BE49-F238E27FC236}">
                <a16:creationId xmlns:a16="http://schemas.microsoft.com/office/drawing/2014/main" id="{895B8462-A700-E825-7F2E-A36FCE7482E5}"/>
              </a:ext>
            </a:extLst>
          </p:cNvPr>
          <p:cNvSpPr txBox="1"/>
          <p:nvPr/>
        </p:nvSpPr>
        <p:spPr>
          <a:xfrm rot="16200000">
            <a:off x="5654251" y="3322161"/>
            <a:ext cx="2965449" cy="338554"/>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Patients (%)</a:t>
            </a:r>
          </a:p>
        </p:txBody>
      </p:sp>
      <p:cxnSp>
        <p:nvCxnSpPr>
          <p:cNvPr id="19" name="Straight Connector 18">
            <a:extLst>
              <a:ext uri="{FF2B5EF4-FFF2-40B4-BE49-F238E27FC236}">
                <a16:creationId xmlns:a16="http://schemas.microsoft.com/office/drawing/2014/main" id="{017357FF-6B30-DB2C-1744-6DB488AEEF58}"/>
              </a:ext>
            </a:extLst>
          </p:cNvPr>
          <p:cNvCxnSpPr/>
          <p:nvPr/>
        </p:nvCxnSpPr>
        <p:spPr bwMode="auto">
          <a:xfrm>
            <a:off x="7677512" y="5252485"/>
            <a:ext cx="3012200" cy="0"/>
          </a:xfrm>
          <a:prstGeom prst="line">
            <a:avLst/>
          </a:prstGeom>
          <a:noFill/>
          <a:ln w="28575" cap="flat" cmpd="sng" algn="ctr">
            <a:solidFill>
              <a:schemeClr val="bg1"/>
            </a:solidFill>
            <a:prstDash val="solid"/>
            <a:round/>
            <a:headEnd type="none" w="med" len="med"/>
            <a:tailEnd type="none" w="med" len="med"/>
          </a:ln>
          <a:effectLst/>
        </p:spPr>
      </p:cxnSp>
      <p:sp>
        <p:nvSpPr>
          <p:cNvPr id="20" name="TextBox 19">
            <a:extLst>
              <a:ext uri="{FF2B5EF4-FFF2-40B4-BE49-F238E27FC236}">
                <a16:creationId xmlns:a16="http://schemas.microsoft.com/office/drawing/2014/main" id="{C39A4FA3-F73B-EB4D-1847-E49572A956E0}"/>
              </a:ext>
            </a:extLst>
          </p:cNvPr>
          <p:cNvSpPr txBox="1"/>
          <p:nvPr/>
        </p:nvSpPr>
        <p:spPr>
          <a:xfrm>
            <a:off x="7799064" y="1557298"/>
            <a:ext cx="2946403" cy="400110"/>
          </a:xfrm>
          <a:prstGeom prst="rect">
            <a:avLst/>
          </a:prstGeom>
          <a:noFill/>
          <a:ln>
            <a:noFill/>
          </a:ln>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Response to Teclistamab</a:t>
            </a:r>
          </a:p>
        </p:txBody>
      </p:sp>
      <p:sp>
        <p:nvSpPr>
          <p:cNvPr id="21" name="TextBox 20">
            <a:extLst>
              <a:ext uri="{FF2B5EF4-FFF2-40B4-BE49-F238E27FC236}">
                <a16:creationId xmlns:a16="http://schemas.microsoft.com/office/drawing/2014/main" id="{50EDD234-EF00-32AC-FB92-BA27C85B8805}"/>
              </a:ext>
            </a:extLst>
          </p:cNvPr>
          <p:cNvSpPr txBox="1"/>
          <p:nvPr/>
        </p:nvSpPr>
        <p:spPr>
          <a:xfrm>
            <a:off x="6700782" y="5668539"/>
            <a:ext cx="5181598" cy="369332"/>
          </a:xfrm>
          <a:prstGeom prst="rect">
            <a:avLst/>
          </a:prstGeom>
          <a:noFill/>
          <a:ln>
            <a:noFill/>
          </a:ln>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Median follow-up: 14.1 mo (range: 0.3-24.4)</a:t>
            </a:r>
          </a:p>
        </p:txBody>
      </p:sp>
      <p:graphicFrame>
        <p:nvGraphicFramePr>
          <p:cNvPr id="22" name="Group 3">
            <a:extLst>
              <a:ext uri="{FF2B5EF4-FFF2-40B4-BE49-F238E27FC236}">
                <a16:creationId xmlns:a16="http://schemas.microsoft.com/office/drawing/2014/main" id="{C0FDB633-220C-4ACF-3B26-A031AAF22E71}"/>
              </a:ext>
            </a:extLst>
          </p:cNvPr>
          <p:cNvGraphicFramePr>
            <a:graphicFrameLocks/>
          </p:cNvGraphicFramePr>
          <p:nvPr>
            <p:extLst>
              <p:ext uri="{D42A27DB-BD31-4B8C-83A1-F6EECF244321}">
                <p14:modId xmlns:p14="http://schemas.microsoft.com/office/powerpoint/2010/main" val="754136295"/>
              </p:ext>
            </p:extLst>
          </p:nvPr>
        </p:nvGraphicFramePr>
        <p:xfrm>
          <a:off x="719138" y="4386492"/>
          <a:ext cx="5945003" cy="1828880"/>
        </p:xfrm>
        <a:graphic>
          <a:graphicData uri="http://schemas.openxmlformats.org/drawingml/2006/table">
            <a:tbl>
              <a:tblPr/>
              <a:tblGrid>
                <a:gridCol w="3667128">
                  <a:extLst>
                    <a:ext uri="{9D8B030D-6E8A-4147-A177-3AD203B41FA5}">
                      <a16:colId xmlns:a16="http://schemas.microsoft.com/office/drawing/2014/main" val="20000"/>
                    </a:ext>
                  </a:extLst>
                </a:gridCol>
                <a:gridCol w="2277875">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All Patients (N = 165)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8881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MRD negativity at </a:t>
                      </a: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a:t>
                      </a:r>
                      <a:r>
                        <a:rPr kumimoji="0" lang="en-US" sz="1800" b="0" i="0" u="none" strike="noStrike" kern="1200" cap="none" normalizeH="0" baseline="30000" dirty="0">
                          <a:ln>
                            <a:noFill/>
                          </a:ln>
                          <a:solidFill>
                            <a:schemeClr val="bg2">
                              <a:lumMod val="10000"/>
                            </a:schemeClr>
                          </a:solidFill>
                          <a:effectLst/>
                          <a:latin typeface="Calibri" panose="020F0502020204030204" pitchFamily="34" charset="0"/>
                          <a:ea typeface="+mn-ea"/>
                          <a:cs typeface="+mn-cs"/>
                        </a:rPr>
                        <a:t>-5</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n (%; 95% CI)</a:t>
                      </a:r>
                      <a:endParaRPr kumimoji="0" lang="en-US" sz="1800" b="0" i="0" u="none" strike="noStrike" kern="1200" cap="none" normalizeH="0" baseline="3000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44 (26.7; 20.1-34.1)</a:t>
                      </a:r>
                    </a:p>
                  </a:txBody>
                  <a:tcPr marL="121699" marR="121699" marT="45728" marB="45728"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DoR, mo (95% CI)</a:t>
                      </a:r>
                    </a:p>
                  </a:txBody>
                  <a:tcPr marL="121699" marR="121699" marT="45728" marB="45728"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18.4 (14.9-NE)</a:t>
                      </a:r>
                    </a:p>
                  </a:txBody>
                  <a:tcPr marL="121699" marR="121699" marT="45728" marB="45728"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699" marR="121699" marT="45728" marB="45728"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11.3 (8.8-17.1)</a:t>
                      </a:r>
                    </a:p>
                  </a:txBody>
                  <a:tcPr marL="121699" marR="121699" marT="45728" marB="45728"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37541726"/>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OS, mo (95% CI)</a:t>
                      </a:r>
                    </a:p>
                  </a:txBody>
                  <a:tcPr marL="121699" marR="121699" marT="45728" marB="45728"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18.3 (15.1-NE)</a:t>
                      </a:r>
                    </a:p>
                  </a:txBody>
                  <a:tcPr marL="121699" marR="121699" marT="45728" marB="45728"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851819559"/>
                  </a:ext>
                </a:extLst>
              </a:tr>
            </a:tbl>
          </a:graphicData>
        </a:graphic>
      </p:graphicFrame>
      <p:sp>
        <p:nvSpPr>
          <p:cNvPr id="4" name="Oval 3">
            <a:extLst>
              <a:ext uri="{FF2B5EF4-FFF2-40B4-BE49-F238E27FC236}">
                <a16:creationId xmlns:a16="http://schemas.microsoft.com/office/drawing/2014/main" id="{1EEE8C8A-0060-878B-711D-0A0F9D2477CF}"/>
              </a:ext>
            </a:extLst>
          </p:cNvPr>
          <p:cNvSpPr/>
          <p:nvPr/>
        </p:nvSpPr>
        <p:spPr bwMode="auto">
          <a:xfrm>
            <a:off x="7799064" y="2396636"/>
            <a:ext cx="3120350" cy="707812"/>
          </a:xfrm>
          <a:prstGeom prst="ellipse">
            <a:avLst/>
          </a:prstGeom>
          <a:noFill/>
          <a:ln w="38100">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 name="TextBox 17">
            <a:extLst>
              <a:ext uri="{FF2B5EF4-FFF2-40B4-BE49-F238E27FC236}">
                <a16:creationId xmlns:a16="http://schemas.microsoft.com/office/drawing/2014/main" id="{04DF3A99-D7D5-A57F-124B-F9CA4E1F7938}"/>
              </a:ext>
            </a:extLst>
          </p:cNvPr>
          <p:cNvSpPr txBox="1"/>
          <p:nvPr/>
        </p:nvSpPr>
        <p:spPr bwMode="auto">
          <a:xfrm>
            <a:off x="8770593" y="1324427"/>
            <a:ext cx="7789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Results</a:t>
            </a:r>
          </a:p>
        </p:txBody>
      </p:sp>
    </p:spTree>
    <p:extLst>
      <p:ext uri="{BB962C8B-B14F-4D97-AF65-F5344CB8AC3E}">
        <p14:creationId xmlns:p14="http://schemas.microsoft.com/office/powerpoint/2010/main" val="1014048275"/>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 name="Freeform: Shape 207">
            <a:extLst>
              <a:ext uri="{FF2B5EF4-FFF2-40B4-BE49-F238E27FC236}">
                <a16:creationId xmlns:a16="http://schemas.microsoft.com/office/drawing/2014/main" id="{AE06F9C3-2DE8-7956-B104-77A240EB7766}"/>
              </a:ext>
            </a:extLst>
          </p:cNvPr>
          <p:cNvSpPr/>
          <p:nvPr/>
        </p:nvSpPr>
        <p:spPr bwMode="auto">
          <a:xfrm>
            <a:off x="6962592" y="2257365"/>
            <a:ext cx="3379914" cy="1548309"/>
          </a:xfrm>
          <a:custGeom>
            <a:avLst/>
            <a:gdLst>
              <a:gd name="connsiteX0" fmla="*/ 0 w 3379914"/>
              <a:gd name="connsiteY0" fmla="*/ 0 h 1548309"/>
              <a:gd name="connsiteX1" fmla="*/ 50488 w 3379914"/>
              <a:gd name="connsiteY1" fmla="*/ 0 h 1548309"/>
              <a:gd name="connsiteX2" fmla="*/ 50488 w 3379914"/>
              <a:gd name="connsiteY2" fmla="*/ 19634 h 1548309"/>
              <a:gd name="connsiteX3" fmla="*/ 95367 w 3379914"/>
              <a:gd name="connsiteY3" fmla="*/ 19634 h 1548309"/>
              <a:gd name="connsiteX4" fmla="*/ 95367 w 3379914"/>
              <a:gd name="connsiteY4" fmla="*/ 50488 h 1548309"/>
              <a:gd name="connsiteX5" fmla="*/ 148660 w 3379914"/>
              <a:gd name="connsiteY5" fmla="*/ 50488 h 1548309"/>
              <a:gd name="connsiteX6" fmla="*/ 148660 w 3379914"/>
              <a:gd name="connsiteY6" fmla="*/ 103781 h 1548309"/>
              <a:gd name="connsiteX7" fmla="*/ 179514 w 3379914"/>
              <a:gd name="connsiteY7" fmla="*/ 103781 h 1548309"/>
              <a:gd name="connsiteX8" fmla="*/ 179514 w 3379914"/>
              <a:gd name="connsiteY8" fmla="*/ 143050 h 1548309"/>
              <a:gd name="connsiteX9" fmla="*/ 201953 w 3379914"/>
              <a:gd name="connsiteY9" fmla="*/ 143050 h 1548309"/>
              <a:gd name="connsiteX10" fmla="*/ 201953 w 3379914"/>
              <a:gd name="connsiteY10" fmla="*/ 193538 h 1548309"/>
              <a:gd name="connsiteX11" fmla="*/ 227197 w 3379914"/>
              <a:gd name="connsiteY11" fmla="*/ 193538 h 1548309"/>
              <a:gd name="connsiteX12" fmla="*/ 227197 w 3379914"/>
              <a:gd name="connsiteY12" fmla="*/ 241222 h 1548309"/>
              <a:gd name="connsiteX13" fmla="*/ 277686 w 3379914"/>
              <a:gd name="connsiteY13" fmla="*/ 241222 h 1548309"/>
              <a:gd name="connsiteX14" fmla="*/ 277686 w 3379914"/>
              <a:gd name="connsiteY14" fmla="*/ 319759 h 1548309"/>
              <a:gd name="connsiteX15" fmla="*/ 333784 w 3379914"/>
              <a:gd name="connsiteY15" fmla="*/ 319759 h 1548309"/>
              <a:gd name="connsiteX16" fmla="*/ 333784 w 3379914"/>
              <a:gd name="connsiteY16" fmla="*/ 336589 h 1548309"/>
              <a:gd name="connsiteX17" fmla="*/ 367443 w 3379914"/>
              <a:gd name="connsiteY17" fmla="*/ 336589 h 1548309"/>
              <a:gd name="connsiteX18" fmla="*/ 367443 w 3379914"/>
              <a:gd name="connsiteY18" fmla="*/ 375857 h 1548309"/>
              <a:gd name="connsiteX19" fmla="*/ 398297 w 3379914"/>
              <a:gd name="connsiteY19" fmla="*/ 375857 h 1548309"/>
              <a:gd name="connsiteX20" fmla="*/ 398297 w 3379914"/>
              <a:gd name="connsiteY20" fmla="*/ 398297 h 1548309"/>
              <a:gd name="connsiteX21" fmla="*/ 417931 w 3379914"/>
              <a:gd name="connsiteY21" fmla="*/ 398297 h 1548309"/>
              <a:gd name="connsiteX22" fmla="*/ 417931 w 3379914"/>
              <a:gd name="connsiteY22" fmla="*/ 434761 h 1548309"/>
              <a:gd name="connsiteX23" fmla="*/ 563786 w 3379914"/>
              <a:gd name="connsiteY23" fmla="*/ 434761 h 1548309"/>
              <a:gd name="connsiteX24" fmla="*/ 563786 w 3379914"/>
              <a:gd name="connsiteY24" fmla="*/ 465614 h 1548309"/>
              <a:gd name="connsiteX25" fmla="*/ 589031 w 3379914"/>
              <a:gd name="connsiteY25" fmla="*/ 465614 h 1548309"/>
              <a:gd name="connsiteX26" fmla="*/ 589031 w 3379914"/>
              <a:gd name="connsiteY26" fmla="*/ 504883 h 1548309"/>
              <a:gd name="connsiteX27" fmla="*/ 603056 w 3379914"/>
              <a:gd name="connsiteY27" fmla="*/ 518908 h 1548309"/>
              <a:gd name="connsiteX28" fmla="*/ 603056 w 3379914"/>
              <a:gd name="connsiteY28" fmla="*/ 532932 h 1548309"/>
              <a:gd name="connsiteX29" fmla="*/ 670373 w 3379914"/>
              <a:gd name="connsiteY29" fmla="*/ 532932 h 1548309"/>
              <a:gd name="connsiteX30" fmla="*/ 670373 w 3379914"/>
              <a:gd name="connsiteY30" fmla="*/ 555372 h 1548309"/>
              <a:gd name="connsiteX31" fmla="*/ 715251 w 3379914"/>
              <a:gd name="connsiteY31" fmla="*/ 555372 h 1548309"/>
              <a:gd name="connsiteX32" fmla="*/ 715251 w 3379914"/>
              <a:gd name="connsiteY32" fmla="*/ 572201 h 1548309"/>
              <a:gd name="connsiteX33" fmla="*/ 746105 w 3379914"/>
              <a:gd name="connsiteY33" fmla="*/ 572201 h 1548309"/>
              <a:gd name="connsiteX34" fmla="*/ 746105 w 3379914"/>
              <a:gd name="connsiteY34" fmla="*/ 572201 h 1548309"/>
              <a:gd name="connsiteX35" fmla="*/ 746105 w 3379914"/>
              <a:gd name="connsiteY35" fmla="*/ 586226 h 1548309"/>
              <a:gd name="connsiteX36" fmla="*/ 805008 w 3379914"/>
              <a:gd name="connsiteY36" fmla="*/ 586226 h 1548309"/>
              <a:gd name="connsiteX37" fmla="*/ 805008 w 3379914"/>
              <a:gd name="connsiteY37" fmla="*/ 611470 h 1548309"/>
              <a:gd name="connsiteX38" fmla="*/ 863912 w 3379914"/>
              <a:gd name="connsiteY38" fmla="*/ 611470 h 1548309"/>
              <a:gd name="connsiteX39" fmla="*/ 863912 w 3379914"/>
              <a:gd name="connsiteY39" fmla="*/ 628299 h 1548309"/>
              <a:gd name="connsiteX40" fmla="*/ 897570 w 3379914"/>
              <a:gd name="connsiteY40" fmla="*/ 628299 h 1548309"/>
              <a:gd name="connsiteX41" fmla="*/ 897570 w 3379914"/>
              <a:gd name="connsiteY41" fmla="*/ 656348 h 1548309"/>
              <a:gd name="connsiteX42" fmla="*/ 945254 w 3379914"/>
              <a:gd name="connsiteY42" fmla="*/ 656348 h 1548309"/>
              <a:gd name="connsiteX43" fmla="*/ 945254 w 3379914"/>
              <a:gd name="connsiteY43" fmla="*/ 675983 h 1548309"/>
              <a:gd name="connsiteX44" fmla="*/ 1220135 w 3379914"/>
              <a:gd name="connsiteY44" fmla="*/ 675983 h 1548309"/>
              <a:gd name="connsiteX45" fmla="*/ 1220135 w 3379914"/>
              <a:gd name="connsiteY45" fmla="*/ 698422 h 1548309"/>
              <a:gd name="connsiteX46" fmla="*/ 1276233 w 3379914"/>
              <a:gd name="connsiteY46" fmla="*/ 698422 h 1548309"/>
              <a:gd name="connsiteX47" fmla="*/ 1276233 w 3379914"/>
              <a:gd name="connsiteY47" fmla="*/ 709641 h 1548309"/>
              <a:gd name="connsiteX48" fmla="*/ 1343551 w 3379914"/>
              <a:gd name="connsiteY48" fmla="*/ 709641 h 1548309"/>
              <a:gd name="connsiteX49" fmla="*/ 1343551 w 3379914"/>
              <a:gd name="connsiteY49" fmla="*/ 746105 h 1548309"/>
              <a:gd name="connsiteX50" fmla="*/ 1365990 w 3379914"/>
              <a:gd name="connsiteY50" fmla="*/ 746105 h 1548309"/>
              <a:gd name="connsiteX51" fmla="*/ 1365990 w 3379914"/>
              <a:gd name="connsiteY51" fmla="*/ 765740 h 1548309"/>
              <a:gd name="connsiteX52" fmla="*/ 1441723 w 3379914"/>
              <a:gd name="connsiteY52" fmla="*/ 765740 h 1548309"/>
              <a:gd name="connsiteX53" fmla="*/ 1441723 w 3379914"/>
              <a:gd name="connsiteY53" fmla="*/ 779764 h 1548309"/>
              <a:gd name="connsiteX54" fmla="*/ 1455747 w 3379914"/>
              <a:gd name="connsiteY54" fmla="*/ 779764 h 1548309"/>
              <a:gd name="connsiteX55" fmla="*/ 1455747 w 3379914"/>
              <a:gd name="connsiteY55" fmla="*/ 835862 h 1548309"/>
              <a:gd name="connsiteX56" fmla="*/ 1475381 w 3379914"/>
              <a:gd name="connsiteY56" fmla="*/ 835862 h 1548309"/>
              <a:gd name="connsiteX57" fmla="*/ 1475381 w 3379914"/>
              <a:gd name="connsiteY57" fmla="*/ 835862 h 1548309"/>
              <a:gd name="connsiteX58" fmla="*/ 1500626 w 3379914"/>
              <a:gd name="connsiteY58" fmla="*/ 835862 h 1548309"/>
              <a:gd name="connsiteX59" fmla="*/ 1500626 w 3379914"/>
              <a:gd name="connsiteY59" fmla="*/ 869521 h 1548309"/>
              <a:gd name="connsiteX60" fmla="*/ 1531480 w 3379914"/>
              <a:gd name="connsiteY60" fmla="*/ 869521 h 1548309"/>
              <a:gd name="connsiteX61" fmla="*/ 1531480 w 3379914"/>
              <a:gd name="connsiteY61" fmla="*/ 897570 h 1548309"/>
              <a:gd name="connsiteX62" fmla="*/ 1556724 w 3379914"/>
              <a:gd name="connsiteY62" fmla="*/ 897570 h 1548309"/>
              <a:gd name="connsiteX63" fmla="*/ 1556724 w 3379914"/>
              <a:gd name="connsiteY63" fmla="*/ 948059 h 1548309"/>
              <a:gd name="connsiteX64" fmla="*/ 1579163 w 3379914"/>
              <a:gd name="connsiteY64" fmla="*/ 948059 h 1548309"/>
              <a:gd name="connsiteX65" fmla="*/ 1579163 w 3379914"/>
              <a:gd name="connsiteY65" fmla="*/ 967693 h 1548309"/>
              <a:gd name="connsiteX66" fmla="*/ 1607212 w 3379914"/>
              <a:gd name="connsiteY66" fmla="*/ 967693 h 1548309"/>
              <a:gd name="connsiteX67" fmla="*/ 1607212 w 3379914"/>
              <a:gd name="connsiteY67" fmla="*/ 990132 h 1548309"/>
              <a:gd name="connsiteX68" fmla="*/ 1621237 w 3379914"/>
              <a:gd name="connsiteY68" fmla="*/ 990132 h 1548309"/>
              <a:gd name="connsiteX69" fmla="*/ 1621237 w 3379914"/>
              <a:gd name="connsiteY69" fmla="*/ 1001352 h 1548309"/>
              <a:gd name="connsiteX70" fmla="*/ 1668920 w 3379914"/>
              <a:gd name="connsiteY70" fmla="*/ 1001352 h 1548309"/>
              <a:gd name="connsiteX71" fmla="*/ 1685750 w 3379914"/>
              <a:gd name="connsiteY71" fmla="*/ 1018182 h 1548309"/>
              <a:gd name="connsiteX72" fmla="*/ 1694164 w 3379914"/>
              <a:gd name="connsiteY72" fmla="*/ 1026596 h 1548309"/>
              <a:gd name="connsiteX73" fmla="*/ 1694164 w 3379914"/>
              <a:gd name="connsiteY73" fmla="*/ 1057450 h 1548309"/>
              <a:gd name="connsiteX74" fmla="*/ 1741848 w 3379914"/>
              <a:gd name="connsiteY74" fmla="*/ 1057450 h 1548309"/>
              <a:gd name="connsiteX75" fmla="*/ 1741848 w 3379914"/>
              <a:gd name="connsiteY75" fmla="*/ 1082694 h 1548309"/>
              <a:gd name="connsiteX76" fmla="*/ 1809166 w 3379914"/>
              <a:gd name="connsiteY76" fmla="*/ 1082694 h 1548309"/>
              <a:gd name="connsiteX77" fmla="*/ 1809166 w 3379914"/>
              <a:gd name="connsiteY77" fmla="*/ 1110743 h 1548309"/>
              <a:gd name="connsiteX78" fmla="*/ 2084047 w 3379914"/>
              <a:gd name="connsiteY78" fmla="*/ 1110743 h 1548309"/>
              <a:gd name="connsiteX79" fmla="*/ 2084047 w 3379914"/>
              <a:gd name="connsiteY79" fmla="*/ 1152817 h 1548309"/>
              <a:gd name="connsiteX80" fmla="*/ 2213072 w 3379914"/>
              <a:gd name="connsiteY80" fmla="*/ 1152817 h 1548309"/>
              <a:gd name="connsiteX81" fmla="*/ 2213072 w 3379914"/>
              <a:gd name="connsiteY81" fmla="*/ 1228549 h 1548309"/>
              <a:gd name="connsiteX82" fmla="*/ 2229902 w 3379914"/>
              <a:gd name="connsiteY82" fmla="*/ 1228549 h 1548309"/>
              <a:gd name="connsiteX83" fmla="*/ 2229902 w 3379914"/>
              <a:gd name="connsiteY83" fmla="*/ 1276233 h 1548309"/>
              <a:gd name="connsiteX84" fmla="*/ 2518807 w 3379914"/>
              <a:gd name="connsiteY84" fmla="*/ 1276233 h 1548309"/>
              <a:gd name="connsiteX85" fmla="*/ 2518807 w 3379914"/>
              <a:gd name="connsiteY85" fmla="*/ 1380014 h 1548309"/>
              <a:gd name="connsiteX86" fmla="*/ 2776859 w 3379914"/>
              <a:gd name="connsiteY86" fmla="*/ 1380014 h 1548309"/>
              <a:gd name="connsiteX87" fmla="*/ 2776859 w 3379914"/>
              <a:gd name="connsiteY87" fmla="*/ 1548309 h 1548309"/>
              <a:gd name="connsiteX88" fmla="*/ 3379914 w 3379914"/>
              <a:gd name="connsiteY88" fmla="*/ 1548309 h 1548309"/>
              <a:gd name="connsiteX0" fmla="*/ 0 w 3379914"/>
              <a:gd name="connsiteY0" fmla="*/ 0 h 1548309"/>
              <a:gd name="connsiteX1" fmla="*/ 50488 w 3379914"/>
              <a:gd name="connsiteY1" fmla="*/ 0 h 1548309"/>
              <a:gd name="connsiteX2" fmla="*/ 50488 w 3379914"/>
              <a:gd name="connsiteY2" fmla="*/ 19634 h 1548309"/>
              <a:gd name="connsiteX3" fmla="*/ 95367 w 3379914"/>
              <a:gd name="connsiteY3" fmla="*/ 19634 h 1548309"/>
              <a:gd name="connsiteX4" fmla="*/ 95367 w 3379914"/>
              <a:gd name="connsiteY4" fmla="*/ 50488 h 1548309"/>
              <a:gd name="connsiteX5" fmla="*/ 148660 w 3379914"/>
              <a:gd name="connsiteY5" fmla="*/ 50488 h 1548309"/>
              <a:gd name="connsiteX6" fmla="*/ 148660 w 3379914"/>
              <a:gd name="connsiteY6" fmla="*/ 103781 h 1548309"/>
              <a:gd name="connsiteX7" fmla="*/ 179514 w 3379914"/>
              <a:gd name="connsiteY7" fmla="*/ 103781 h 1548309"/>
              <a:gd name="connsiteX8" fmla="*/ 179514 w 3379914"/>
              <a:gd name="connsiteY8" fmla="*/ 143050 h 1548309"/>
              <a:gd name="connsiteX9" fmla="*/ 201953 w 3379914"/>
              <a:gd name="connsiteY9" fmla="*/ 143050 h 1548309"/>
              <a:gd name="connsiteX10" fmla="*/ 201953 w 3379914"/>
              <a:gd name="connsiteY10" fmla="*/ 193538 h 1548309"/>
              <a:gd name="connsiteX11" fmla="*/ 227197 w 3379914"/>
              <a:gd name="connsiteY11" fmla="*/ 193538 h 1548309"/>
              <a:gd name="connsiteX12" fmla="*/ 227197 w 3379914"/>
              <a:gd name="connsiteY12" fmla="*/ 241222 h 1548309"/>
              <a:gd name="connsiteX13" fmla="*/ 277686 w 3379914"/>
              <a:gd name="connsiteY13" fmla="*/ 241222 h 1548309"/>
              <a:gd name="connsiteX14" fmla="*/ 277686 w 3379914"/>
              <a:gd name="connsiteY14" fmla="*/ 319759 h 1548309"/>
              <a:gd name="connsiteX15" fmla="*/ 333784 w 3379914"/>
              <a:gd name="connsiteY15" fmla="*/ 319759 h 1548309"/>
              <a:gd name="connsiteX16" fmla="*/ 333784 w 3379914"/>
              <a:gd name="connsiteY16" fmla="*/ 336589 h 1548309"/>
              <a:gd name="connsiteX17" fmla="*/ 367443 w 3379914"/>
              <a:gd name="connsiteY17" fmla="*/ 336589 h 1548309"/>
              <a:gd name="connsiteX18" fmla="*/ 367443 w 3379914"/>
              <a:gd name="connsiteY18" fmla="*/ 375857 h 1548309"/>
              <a:gd name="connsiteX19" fmla="*/ 398297 w 3379914"/>
              <a:gd name="connsiteY19" fmla="*/ 375857 h 1548309"/>
              <a:gd name="connsiteX20" fmla="*/ 398297 w 3379914"/>
              <a:gd name="connsiteY20" fmla="*/ 398297 h 1548309"/>
              <a:gd name="connsiteX21" fmla="*/ 417931 w 3379914"/>
              <a:gd name="connsiteY21" fmla="*/ 398297 h 1548309"/>
              <a:gd name="connsiteX22" fmla="*/ 417931 w 3379914"/>
              <a:gd name="connsiteY22" fmla="*/ 434761 h 1548309"/>
              <a:gd name="connsiteX23" fmla="*/ 563786 w 3379914"/>
              <a:gd name="connsiteY23" fmla="*/ 434761 h 1548309"/>
              <a:gd name="connsiteX24" fmla="*/ 563786 w 3379914"/>
              <a:gd name="connsiteY24" fmla="*/ 465614 h 1548309"/>
              <a:gd name="connsiteX25" fmla="*/ 589031 w 3379914"/>
              <a:gd name="connsiteY25" fmla="*/ 465614 h 1548309"/>
              <a:gd name="connsiteX26" fmla="*/ 589031 w 3379914"/>
              <a:gd name="connsiteY26" fmla="*/ 504883 h 1548309"/>
              <a:gd name="connsiteX27" fmla="*/ 600251 w 3379914"/>
              <a:gd name="connsiteY27" fmla="*/ 507688 h 1548309"/>
              <a:gd name="connsiteX28" fmla="*/ 603056 w 3379914"/>
              <a:gd name="connsiteY28" fmla="*/ 532932 h 1548309"/>
              <a:gd name="connsiteX29" fmla="*/ 670373 w 3379914"/>
              <a:gd name="connsiteY29" fmla="*/ 532932 h 1548309"/>
              <a:gd name="connsiteX30" fmla="*/ 670373 w 3379914"/>
              <a:gd name="connsiteY30" fmla="*/ 555372 h 1548309"/>
              <a:gd name="connsiteX31" fmla="*/ 715251 w 3379914"/>
              <a:gd name="connsiteY31" fmla="*/ 555372 h 1548309"/>
              <a:gd name="connsiteX32" fmla="*/ 715251 w 3379914"/>
              <a:gd name="connsiteY32" fmla="*/ 572201 h 1548309"/>
              <a:gd name="connsiteX33" fmla="*/ 746105 w 3379914"/>
              <a:gd name="connsiteY33" fmla="*/ 572201 h 1548309"/>
              <a:gd name="connsiteX34" fmla="*/ 746105 w 3379914"/>
              <a:gd name="connsiteY34" fmla="*/ 572201 h 1548309"/>
              <a:gd name="connsiteX35" fmla="*/ 746105 w 3379914"/>
              <a:gd name="connsiteY35" fmla="*/ 586226 h 1548309"/>
              <a:gd name="connsiteX36" fmla="*/ 805008 w 3379914"/>
              <a:gd name="connsiteY36" fmla="*/ 586226 h 1548309"/>
              <a:gd name="connsiteX37" fmla="*/ 805008 w 3379914"/>
              <a:gd name="connsiteY37" fmla="*/ 611470 h 1548309"/>
              <a:gd name="connsiteX38" fmla="*/ 863912 w 3379914"/>
              <a:gd name="connsiteY38" fmla="*/ 611470 h 1548309"/>
              <a:gd name="connsiteX39" fmla="*/ 863912 w 3379914"/>
              <a:gd name="connsiteY39" fmla="*/ 628299 h 1548309"/>
              <a:gd name="connsiteX40" fmla="*/ 897570 w 3379914"/>
              <a:gd name="connsiteY40" fmla="*/ 628299 h 1548309"/>
              <a:gd name="connsiteX41" fmla="*/ 897570 w 3379914"/>
              <a:gd name="connsiteY41" fmla="*/ 656348 h 1548309"/>
              <a:gd name="connsiteX42" fmla="*/ 945254 w 3379914"/>
              <a:gd name="connsiteY42" fmla="*/ 656348 h 1548309"/>
              <a:gd name="connsiteX43" fmla="*/ 945254 w 3379914"/>
              <a:gd name="connsiteY43" fmla="*/ 675983 h 1548309"/>
              <a:gd name="connsiteX44" fmla="*/ 1220135 w 3379914"/>
              <a:gd name="connsiteY44" fmla="*/ 675983 h 1548309"/>
              <a:gd name="connsiteX45" fmla="*/ 1220135 w 3379914"/>
              <a:gd name="connsiteY45" fmla="*/ 698422 h 1548309"/>
              <a:gd name="connsiteX46" fmla="*/ 1276233 w 3379914"/>
              <a:gd name="connsiteY46" fmla="*/ 698422 h 1548309"/>
              <a:gd name="connsiteX47" fmla="*/ 1276233 w 3379914"/>
              <a:gd name="connsiteY47" fmla="*/ 709641 h 1548309"/>
              <a:gd name="connsiteX48" fmla="*/ 1343551 w 3379914"/>
              <a:gd name="connsiteY48" fmla="*/ 709641 h 1548309"/>
              <a:gd name="connsiteX49" fmla="*/ 1343551 w 3379914"/>
              <a:gd name="connsiteY49" fmla="*/ 746105 h 1548309"/>
              <a:gd name="connsiteX50" fmla="*/ 1365990 w 3379914"/>
              <a:gd name="connsiteY50" fmla="*/ 746105 h 1548309"/>
              <a:gd name="connsiteX51" fmla="*/ 1365990 w 3379914"/>
              <a:gd name="connsiteY51" fmla="*/ 765740 h 1548309"/>
              <a:gd name="connsiteX52" fmla="*/ 1441723 w 3379914"/>
              <a:gd name="connsiteY52" fmla="*/ 765740 h 1548309"/>
              <a:gd name="connsiteX53" fmla="*/ 1441723 w 3379914"/>
              <a:gd name="connsiteY53" fmla="*/ 779764 h 1548309"/>
              <a:gd name="connsiteX54" fmla="*/ 1455747 w 3379914"/>
              <a:gd name="connsiteY54" fmla="*/ 779764 h 1548309"/>
              <a:gd name="connsiteX55" fmla="*/ 1455747 w 3379914"/>
              <a:gd name="connsiteY55" fmla="*/ 835862 h 1548309"/>
              <a:gd name="connsiteX56" fmla="*/ 1475381 w 3379914"/>
              <a:gd name="connsiteY56" fmla="*/ 835862 h 1548309"/>
              <a:gd name="connsiteX57" fmla="*/ 1475381 w 3379914"/>
              <a:gd name="connsiteY57" fmla="*/ 835862 h 1548309"/>
              <a:gd name="connsiteX58" fmla="*/ 1500626 w 3379914"/>
              <a:gd name="connsiteY58" fmla="*/ 835862 h 1548309"/>
              <a:gd name="connsiteX59" fmla="*/ 1500626 w 3379914"/>
              <a:gd name="connsiteY59" fmla="*/ 869521 h 1548309"/>
              <a:gd name="connsiteX60" fmla="*/ 1531480 w 3379914"/>
              <a:gd name="connsiteY60" fmla="*/ 869521 h 1548309"/>
              <a:gd name="connsiteX61" fmla="*/ 1531480 w 3379914"/>
              <a:gd name="connsiteY61" fmla="*/ 897570 h 1548309"/>
              <a:gd name="connsiteX62" fmla="*/ 1556724 w 3379914"/>
              <a:gd name="connsiteY62" fmla="*/ 897570 h 1548309"/>
              <a:gd name="connsiteX63" fmla="*/ 1556724 w 3379914"/>
              <a:gd name="connsiteY63" fmla="*/ 948059 h 1548309"/>
              <a:gd name="connsiteX64" fmla="*/ 1579163 w 3379914"/>
              <a:gd name="connsiteY64" fmla="*/ 948059 h 1548309"/>
              <a:gd name="connsiteX65" fmla="*/ 1579163 w 3379914"/>
              <a:gd name="connsiteY65" fmla="*/ 967693 h 1548309"/>
              <a:gd name="connsiteX66" fmla="*/ 1607212 w 3379914"/>
              <a:gd name="connsiteY66" fmla="*/ 967693 h 1548309"/>
              <a:gd name="connsiteX67" fmla="*/ 1607212 w 3379914"/>
              <a:gd name="connsiteY67" fmla="*/ 990132 h 1548309"/>
              <a:gd name="connsiteX68" fmla="*/ 1621237 w 3379914"/>
              <a:gd name="connsiteY68" fmla="*/ 990132 h 1548309"/>
              <a:gd name="connsiteX69" fmla="*/ 1621237 w 3379914"/>
              <a:gd name="connsiteY69" fmla="*/ 1001352 h 1548309"/>
              <a:gd name="connsiteX70" fmla="*/ 1668920 w 3379914"/>
              <a:gd name="connsiteY70" fmla="*/ 1001352 h 1548309"/>
              <a:gd name="connsiteX71" fmla="*/ 1685750 w 3379914"/>
              <a:gd name="connsiteY71" fmla="*/ 1018182 h 1548309"/>
              <a:gd name="connsiteX72" fmla="*/ 1694164 w 3379914"/>
              <a:gd name="connsiteY72" fmla="*/ 1026596 h 1548309"/>
              <a:gd name="connsiteX73" fmla="*/ 1694164 w 3379914"/>
              <a:gd name="connsiteY73" fmla="*/ 1057450 h 1548309"/>
              <a:gd name="connsiteX74" fmla="*/ 1741848 w 3379914"/>
              <a:gd name="connsiteY74" fmla="*/ 1057450 h 1548309"/>
              <a:gd name="connsiteX75" fmla="*/ 1741848 w 3379914"/>
              <a:gd name="connsiteY75" fmla="*/ 1082694 h 1548309"/>
              <a:gd name="connsiteX76" fmla="*/ 1809166 w 3379914"/>
              <a:gd name="connsiteY76" fmla="*/ 1082694 h 1548309"/>
              <a:gd name="connsiteX77" fmla="*/ 1809166 w 3379914"/>
              <a:gd name="connsiteY77" fmla="*/ 1110743 h 1548309"/>
              <a:gd name="connsiteX78" fmla="*/ 2084047 w 3379914"/>
              <a:gd name="connsiteY78" fmla="*/ 1110743 h 1548309"/>
              <a:gd name="connsiteX79" fmla="*/ 2084047 w 3379914"/>
              <a:gd name="connsiteY79" fmla="*/ 1152817 h 1548309"/>
              <a:gd name="connsiteX80" fmla="*/ 2213072 w 3379914"/>
              <a:gd name="connsiteY80" fmla="*/ 1152817 h 1548309"/>
              <a:gd name="connsiteX81" fmla="*/ 2213072 w 3379914"/>
              <a:gd name="connsiteY81" fmla="*/ 1228549 h 1548309"/>
              <a:gd name="connsiteX82" fmla="*/ 2229902 w 3379914"/>
              <a:gd name="connsiteY82" fmla="*/ 1228549 h 1548309"/>
              <a:gd name="connsiteX83" fmla="*/ 2229902 w 3379914"/>
              <a:gd name="connsiteY83" fmla="*/ 1276233 h 1548309"/>
              <a:gd name="connsiteX84" fmla="*/ 2518807 w 3379914"/>
              <a:gd name="connsiteY84" fmla="*/ 1276233 h 1548309"/>
              <a:gd name="connsiteX85" fmla="*/ 2518807 w 3379914"/>
              <a:gd name="connsiteY85" fmla="*/ 1380014 h 1548309"/>
              <a:gd name="connsiteX86" fmla="*/ 2776859 w 3379914"/>
              <a:gd name="connsiteY86" fmla="*/ 1380014 h 1548309"/>
              <a:gd name="connsiteX87" fmla="*/ 2776859 w 3379914"/>
              <a:gd name="connsiteY87" fmla="*/ 1548309 h 1548309"/>
              <a:gd name="connsiteX88" fmla="*/ 3379914 w 3379914"/>
              <a:gd name="connsiteY88" fmla="*/ 1548309 h 1548309"/>
              <a:gd name="connsiteX0" fmla="*/ 0 w 3379914"/>
              <a:gd name="connsiteY0" fmla="*/ 0 h 1548309"/>
              <a:gd name="connsiteX1" fmla="*/ 50488 w 3379914"/>
              <a:gd name="connsiteY1" fmla="*/ 0 h 1548309"/>
              <a:gd name="connsiteX2" fmla="*/ 50488 w 3379914"/>
              <a:gd name="connsiteY2" fmla="*/ 19634 h 1548309"/>
              <a:gd name="connsiteX3" fmla="*/ 95367 w 3379914"/>
              <a:gd name="connsiteY3" fmla="*/ 19634 h 1548309"/>
              <a:gd name="connsiteX4" fmla="*/ 95367 w 3379914"/>
              <a:gd name="connsiteY4" fmla="*/ 50488 h 1548309"/>
              <a:gd name="connsiteX5" fmla="*/ 148660 w 3379914"/>
              <a:gd name="connsiteY5" fmla="*/ 50488 h 1548309"/>
              <a:gd name="connsiteX6" fmla="*/ 148660 w 3379914"/>
              <a:gd name="connsiteY6" fmla="*/ 103781 h 1548309"/>
              <a:gd name="connsiteX7" fmla="*/ 179514 w 3379914"/>
              <a:gd name="connsiteY7" fmla="*/ 103781 h 1548309"/>
              <a:gd name="connsiteX8" fmla="*/ 179514 w 3379914"/>
              <a:gd name="connsiteY8" fmla="*/ 143050 h 1548309"/>
              <a:gd name="connsiteX9" fmla="*/ 201953 w 3379914"/>
              <a:gd name="connsiteY9" fmla="*/ 143050 h 1548309"/>
              <a:gd name="connsiteX10" fmla="*/ 201953 w 3379914"/>
              <a:gd name="connsiteY10" fmla="*/ 193538 h 1548309"/>
              <a:gd name="connsiteX11" fmla="*/ 227197 w 3379914"/>
              <a:gd name="connsiteY11" fmla="*/ 193538 h 1548309"/>
              <a:gd name="connsiteX12" fmla="*/ 227197 w 3379914"/>
              <a:gd name="connsiteY12" fmla="*/ 241222 h 1548309"/>
              <a:gd name="connsiteX13" fmla="*/ 277686 w 3379914"/>
              <a:gd name="connsiteY13" fmla="*/ 241222 h 1548309"/>
              <a:gd name="connsiteX14" fmla="*/ 277686 w 3379914"/>
              <a:gd name="connsiteY14" fmla="*/ 319759 h 1548309"/>
              <a:gd name="connsiteX15" fmla="*/ 333784 w 3379914"/>
              <a:gd name="connsiteY15" fmla="*/ 319759 h 1548309"/>
              <a:gd name="connsiteX16" fmla="*/ 333784 w 3379914"/>
              <a:gd name="connsiteY16" fmla="*/ 336589 h 1548309"/>
              <a:gd name="connsiteX17" fmla="*/ 367443 w 3379914"/>
              <a:gd name="connsiteY17" fmla="*/ 336589 h 1548309"/>
              <a:gd name="connsiteX18" fmla="*/ 367443 w 3379914"/>
              <a:gd name="connsiteY18" fmla="*/ 375857 h 1548309"/>
              <a:gd name="connsiteX19" fmla="*/ 398297 w 3379914"/>
              <a:gd name="connsiteY19" fmla="*/ 375857 h 1548309"/>
              <a:gd name="connsiteX20" fmla="*/ 398297 w 3379914"/>
              <a:gd name="connsiteY20" fmla="*/ 398297 h 1548309"/>
              <a:gd name="connsiteX21" fmla="*/ 417931 w 3379914"/>
              <a:gd name="connsiteY21" fmla="*/ 398297 h 1548309"/>
              <a:gd name="connsiteX22" fmla="*/ 417931 w 3379914"/>
              <a:gd name="connsiteY22" fmla="*/ 434761 h 1548309"/>
              <a:gd name="connsiteX23" fmla="*/ 563786 w 3379914"/>
              <a:gd name="connsiteY23" fmla="*/ 434761 h 1548309"/>
              <a:gd name="connsiteX24" fmla="*/ 563786 w 3379914"/>
              <a:gd name="connsiteY24" fmla="*/ 465614 h 1548309"/>
              <a:gd name="connsiteX25" fmla="*/ 589031 w 3379914"/>
              <a:gd name="connsiteY25" fmla="*/ 465614 h 1548309"/>
              <a:gd name="connsiteX26" fmla="*/ 589031 w 3379914"/>
              <a:gd name="connsiteY26" fmla="*/ 504883 h 1548309"/>
              <a:gd name="connsiteX27" fmla="*/ 600251 w 3379914"/>
              <a:gd name="connsiteY27" fmla="*/ 504883 h 1548309"/>
              <a:gd name="connsiteX28" fmla="*/ 603056 w 3379914"/>
              <a:gd name="connsiteY28" fmla="*/ 532932 h 1548309"/>
              <a:gd name="connsiteX29" fmla="*/ 670373 w 3379914"/>
              <a:gd name="connsiteY29" fmla="*/ 532932 h 1548309"/>
              <a:gd name="connsiteX30" fmla="*/ 670373 w 3379914"/>
              <a:gd name="connsiteY30" fmla="*/ 555372 h 1548309"/>
              <a:gd name="connsiteX31" fmla="*/ 715251 w 3379914"/>
              <a:gd name="connsiteY31" fmla="*/ 555372 h 1548309"/>
              <a:gd name="connsiteX32" fmla="*/ 715251 w 3379914"/>
              <a:gd name="connsiteY32" fmla="*/ 572201 h 1548309"/>
              <a:gd name="connsiteX33" fmla="*/ 746105 w 3379914"/>
              <a:gd name="connsiteY33" fmla="*/ 572201 h 1548309"/>
              <a:gd name="connsiteX34" fmla="*/ 746105 w 3379914"/>
              <a:gd name="connsiteY34" fmla="*/ 572201 h 1548309"/>
              <a:gd name="connsiteX35" fmla="*/ 746105 w 3379914"/>
              <a:gd name="connsiteY35" fmla="*/ 586226 h 1548309"/>
              <a:gd name="connsiteX36" fmla="*/ 805008 w 3379914"/>
              <a:gd name="connsiteY36" fmla="*/ 586226 h 1548309"/>
              <a:gd name="connsiteX37" fmla="*/ 805008 w 3379914"/>
              <a:gd name="connsiteY37" fmla="*/ 611470 h 1548309"/>
              <a:gd name="connsiteX38" fmla="*/ 863912 w 3379914"/>
              <a:gd name="connsiteY38" fmla="*/ 611470 h 1548309"/>
              <a:gd name="connsiteX39" fmla="*/ 863912 w 3379914"/>
              <a:gd name="connsiteY39" fmla="*/ 628299 h 1548309"/>
              <a:gd name="connsiteX40" fmla="*/ 897570 w 3379914"/>
              <a:gd name="connsiteY40" fmla="*/ 628299 h 1548309"/>
              <a:gd name="connsiteX41" fmla="*/ 897570 w 3379914"/>
              <a:gd name="connsiteY41" fmla="*/ 656348 h 1548309"/>
              <a:gd name="connsiteX42" fmla="*/ 945254 w 3379914"/>
              <a:gd name="connsiteY42" fmla="*/ 656348 h 1548309"/>
              <a:gd name="connsiteX43" fmla="*/ 945254 w 3379914"/>
              <a:gd name="connsiteY43" fmla="*/ 675983 h 1548309"/>
              <a:gd name="connsiteX44" fmla="*/ 1220135 w 3379914"/>
              <a:gd name="connsiteY44" fmla="*/ 675983 h 1548309"/>
              <a:gd name="connsiteX45" fmla="*/ 1220135 w 3379914"/>
              <a:gd name="connsiteY45" fmla="*/ 698422 h 1548309"/>
              <a:gd name="connsiteX46" fmla="*/ 1276233 w 3379914"/>
              <a:gd name="connsiteY46" fmla="*/ 698422 h 1548309"/>
              <a:gd name="connsiteX47" fmla="*/ 1276233 w 3379914"/>
              <a:gd name="connsiteY47" fmla="*/ 709641 h 1548309"/>
              <a:gd name="connsiteX48" fmla="*/ 1343551 w 3379914"/>
              <a:gd name="connsiteY48" fmla="*/ 709641 h 1548309"/>
              <a:gd name="connsiteX49" fmla="*/ 1343551 w 3379914"/>
              <a:gd name="connsiteY49" fmla="*/ 746105 h 1548309"/>
              <a:gd name="connsiteX50" fmla="*/ 1365990 w 3379914"/>
              <a:gd name="connsiteY50" fmla="*/ 746105 h 1548309"/>
              <a:gd name="connsiteX51" fmla="*/ 1365990 w 3379914"/>
              <a:gd name="connsiteY51" fmla="*/ 765740 h 1548309"/>
              <a:gd name="connsiteX52" fmla="*/ 1441723 w 3379914"/>
              <a:gd name="connsiteY52" fmla="*/ 765740 h 1548309"/>
              <a:gd name="connsiteX53" fmla="*/ 1441723 w 3379914"/>
              <a:gd name="connsiteY53" fmla="*/ 779764 h 1548309"/>
              <a:gd name="connsiteX54" fmla="*/ 1455747 w 3379914"/>
              <a:gd name="connsiteY54" fmla="*/ 779764 h 1548309"/>
              <a:gd name="connsiteX55" fmla="*/ 1455747 w 3379914"/>
              <a:gd name="connsiteY55" fmla="*/ 835862 h 1548309"/>
              <a:gd name="connsiteX56" fmla="*/ 1475381 w 3379914"/>
              <a:gd name="connsiteY56" fmla="*/ 835862 h 1548309"/>
              <a:gd name="connsiteX57" fmla="*/ 1475381 w 3379914"/>
              <a:gd name="connsiteY57" fmla="*/ 835862 h 1548309"/>
              <a:gd name="connsiteX58" fmla="*/ 1500626 w 3379914"/>
              <a:gd name="connsiteY58" fmla="*/ 835862 h 1548309"/>
              <a:gd name="connsiteX59" fmla="*/ 1500626 w 3379914"/>
              <a:gd name="connsiteY59" fmla="*/ 869521 h 1548309"/>
              <a:gd name="connsiteX60" fmla="*/ 1531480 w 3379914"/>
              <a:gd name="connsiteY60" fmla="*/ 869521 h 1548309"/>
              <a:gd name="connsiteX61" fmla="*/ 1531480 w 3379914"/>
              <a:gd name="connsiteY61" fmla="*/ 897570 h 1548309"/>
              <a:gd name="connsiteX62" fmla="*/ 1556724 w 3379914"/>
              <a:gd name="connsiteY62" fmla="*/ 897570 h 1548309"/>
              <a:gd name="connsiteX63" fmla="*/ 1556724 w 3379914"/>
              <a:gd name="connsiteY63" fmla="*/ 948059 h 1548309"/>
              <a:gd name="connsiteX64" fmla="*/ 1579163 w 3379914"/>
              <a:gd name="connsiteY64" fmla="*/ 948059 h 1548309"/>
              <a:gd name="connsiteX65" fmla="*/ 1579163 w 3379914"/>
              <a:gd name="connsiteY65" fmla="*/ 967693 h 1548309"/>
              <a:gd name="connsiteX66" fmla="*/ 1607212 w 3379914"/>
              <a:gd name="connsiteY66" fmla="*/ 967693 h 1548309"/>
              <a:gd name="connsiteX67" fmla="*/ 1607212 w 3379914"/>
              <a:gd name="connsiteY67" fmla="*/ 990132 h 1548309"/>
              <a:gd name="connsiteX68" fmla="*/ 1621237 w 3379914"/>
              <a:gd name="connsiteY68" fmla="*/ 990132 h 1548309"/>
              <a:gd name="connsiteX69" fmla="*/ 1621237 w 3379914"/>
              <a:gd name="connsiteY69" fmla="*/ 1001352 h 1548309"/>
              <a:gd name="connsiteX70" fmla="*/ 1668920 w 3379914"/>
              <a:gd name="connsiteY70" fmla="*/ 1001352 h 1548309"/>
              <a:gd name="connsiteX71" fmla="*/ 1685750 w 3379914"/>
              <a:gd name="connsiteY71" fmla="*/ 1018182 h 1548309"/>
              <a:gd name="connsiteX72" fmla="*/ 1694164 w 3379914"/>
              <a:gd name="connsiteY72" fmla="*/ 1026596 h 1548309"/>
              <a:gd name="connsiteX73" fmla="*/ 1694164 w 3379914"/>
              <a:gd name="connsiteY73" fmla="*/ 1057450 h 1548309"/>
              <a:gd name="connsiteX74" fmla="*/ 1741848 w 3379914"/>
              <a:gd name="connsiteY74" fmla="*/ 1057450 h 1548309"/>
              <a:gd name="connsiteX75" fmla="*/ 1741848 w 3379914"/>
              <a:gd name="connsiteY75" fmla="*/ 1082694 h 1548309"/>
              <a:gd name="connsiteX76" fmla="*/ 1809166 w 3379914"/>
              <a:gd name="connsiteY76" fmla="*/ 1082694 h 1548309"/>
              <a:gd name="connsiteX77" fmla="*/ 1809166 w 3379914"/>
              <a:gd name="connsiteY77" fmla="*/ 1110743 h 1548309"/>
              <a:gd name="connsiteX78" fmla="*/ 2084047 w 3379914"/>
              <a:gd name="connsiteY78" fmla="*/ 1110743 h 1548309"/>
              <a:gd name="connsiteX79" fmla="*/ 2084047 w 3379914"/>
              <a:gd name="connsiteY79" fmla="*/ 1152817 h 1548309"/>
              <a:gd name="connsiteX80" fmla="*/ 2213072 w 3379914"/>
              <a:gd name="connsiteY80" fmla="*/ 1152817 h 1548309"/>
              <a:gd name="connsiteX81" fmla="*/ 2213072 w 3379914"/>
              <a:gd name="connsiteY81" fmla="*/ 1228549 h 1548309"/>
              <a:gd name="connsiteX82" fmla="*/ 2229902 w 3379914"/>
              <a:gd name="connsiteY82" fmla="*/ 1228549 h 1548309"/>
              <a:gd name="connsiteX83" fmla="*/ 2229902 w 3379914"/>
              <a:gd name="connsiteY83" fmla="*/ 1276233 h 1548309"/>
              <a:gd name="connsiteX84" fmla="*/ 2518807 w 3379914"/>
              <a:gd name="connsiteY84" fmla="*/ 1276233 h 1548309"/>
              <a:gd name="connsiteX85" fmla="*/ 2518807 w 3379914"/>
              <a:gd name="connsiteY85" fmla="*/ 1380014 h 1548309"/>
              <a:gd name="connsiteX86" fmla="*/ 2776859 w 3379914"/>
              <a:gd name="connsiteY86" fmla="*/ 1380014 h 1548309"/>
              <a:gd name="connsiteX87" fmla="*/ 2776859 w 3379914"/>
              <a:gd name="connsiteY87" fmla="*/ 1548309 h 1548309"/>
              <a:gd name="connsiteX88" fmla="*/ 3379914 w 3379914"/>
              <a:gd name="connsiteY88" fmla="*/ 1548309 h 154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379914" h="1548309">
                <a:moveTo>
                  <a:pt x="0" y="0"/>
                </a:moveTo>
                <a:lnTo>
                  <a:pt x="50488" y="0"/>
                </a:lnTo>
                <a:lnTo>
                  <a:pt x="50488" y="19634"/>
                </a:lnTo>
                <a:lnTo>
                  <a:pt x="95367" y="19634"/>
                </a:lnTo>
                <a:lnTo>
                  <a:pt x="95367" y="50488"/>
                </a:lnTo>
                <a:lnTo>
                  <a:pt x="148660" y="50488"/>
                </a:lnTo>
                <a:lnTo>
                  <a:pt x="148660" y="103781"/>
                </a:lnTo>
                <a:lnTo>
                  <a:pt x="179514" y="103781"/>
                </a:lnTo>
                <a:lnTo>
                  <a:pt x="179514" y="143050"/>
                </a:lnTo>
                <a:lnTo>
                  <a:pt x="201953" y="143050"/>
                </a:lnTo>
                <a:lnTo>
                  <a:pt x="201953" y="193538"/>
                </a:lnTo>
                <a:lnTo>
                  <a:pt x="227197" y="193538"/>
                </a:lnTo>
                <a:lnTo>
                  <a:pt x="227197" y="241222"/>
                </a:lnTo>
                <a:lnTo>
                  <a:pt x="277686" y="241222"/>
                </a:lnTo>
                <a:lnTo>
                  <a:pt x="277686" y="319759"/>
                </a:lnTo>
                <a:lnTo>
                  <a:pt x="333784" y="319759"/>
                </a:lnTo>
                <a:lnTo>
                  <a:pt x="333784" y="336589"/>
                </a:lnTo>
                <a:lnTo>
                  <a:pt x="367443" y="336589"/>
                </a:lnTo>
                <a:lnTo>
                  <a:pt x="367443" y="375857"/>
                </a:lnTo>
                <a:lnTo>
                  <a:pt x="398297" y="375857"/>
                </a:lnTo>
                <a:lnTo>
                  <a:pt x="398297" y="398297"/>
                </a:lnTo>
                <a:lnTo>
                  <a:pt x="417931" y="398297"/>
                </a:lnTo>
                <a:lnTo>
                  <a:pt x="417931" y="434761"/>
                </a:lnTo>
                <a:lnTo>
                  <a:pt x="563786" y="434761"/>
                </a:lnTo>
                <a:lnTo>
                  <a:pt x="563786" y="465614"/>
                </a:lnTo>
                <a:lnTo>
                  <a:pt x="589031" y="465614"/>
                </a:lnTo>
                <a:lnTo>
                  <a:pt x="589031" y="504883"/>
                </a:lnTo>
                <a:lnTo>
                  <a:pt x="600251" y="504883"/>
                </a:lnTo>
                <a:lnTo>
                  <a:pt x="603056" y="532932"/>
                </a:lnTo>
                <a:lnTo>
                  <a:pt x="670373" y="532932"/>
                </a:lnTo>
                <a:lnTo>
                  <a:pt x="670373" y="555372"/>
                </a:lnTo>
                <a:lnTo>
                  <a:pt x="715251" y="555372"/>
                </a:lnTo>
                <a:lnTo>
                  <a:pt x="715251" y="572201"/>
                </a:lnTo>
                <a:lnTo>
                  <a:pt x="746105" y="572201"/>
                </a:lnTo>
                <a:lnTo>
                  <a:pt x="746105" y="572201"/>
                </a:lnTo>
                <a:lnTo>
                  <a:pt x="746105" y="586226"/>
                </a:lnTo>
                <a:lnTo>
                  <a:pt x="805008" y="586226"/>
                </a:lnTo>
                <a:lnTo>
                  <a:pt x="805008" y="611470"/>
                </a:lnTo>
                <a:lnTo>
                  <a:pt x="863912" y="611470"/>
                </a:lnTo>
                <a:lnTo>
                  <a:pt x="863912" y="628299"/>
                </a:lnTo>
                <a:lnTo>
                  <a:pt x="897570" y="628299"/>
                </a:lnTo>
                <a:lnTo>
                  <a:pt x="897570" y="656348"/>
                </a:lnTo>
                <a:lnTo>
                  <a:pt x="945254" y="656348"/>
                </a:lnTo>
                <a:lnTo>
                  <a:pt x="945254" y="675983"/>
                </a:lnTo>
                <a:lnTo>
                  <a:pt x="1220135" y="675983"/>
                </a:lnTo>
                <a:lnTo>
                  <a:pt x="1220135" y="698422"/>
                </a:lnTo>
                <a:lnTo>
                  <a:pt x="1276233" y="698422"/>
                </a:lnTo>
                <a:lnTo>
                  <a:pt x="1276233" y="709641"/>
                </a:lnTo>
                <a:lnTo>
                  <a:pt x="1343551" y="709641"/>
                </a:lnTo>
                <a:lnTo>
                  <a:pt x="1343551" y="746105"/>
                </a:lnTo>
                <a:lnTo>
                  <a:pt x="1365990" y="746105"/>
                </a:lnTo>
                <a:lnTo>
                  <a:pt x="1365990" y="765740"/>
                </a:lnTo>
                <a:lnTo>
                  <a:pt x="1441723" y="765740"/>
                </a:lnTo>
                <a:lnTo>
                  <a:pt x="1441723" y="779764"/>
                </a:lnTo>
                <a:lnTo>
                  <a:pt x="1455747" y="779764"/>
                </a:lnTo>
                <a:lnTo>
                  <a:pt x="1455747" y="835862"/>
                </a:lnTo>
                <a:lnTo>
                  <a:pt x="1475381" y="835862"/>
                </a:lnTo>
                <a:lnTo>
                  <a:pt x="1475381" y="835862"/>
                </a:lnTo>
                <a:lnTo>
                  <a:pt x="1500626" y="835862"/>
                </a:lnTo>
                <a:lnTo>
                  <a:pt x="1500626" y="869521"/>
                </a:lnTo>
                <a:lnTo>
                  <a:pt x="1531480" y="869521"/>
                </a:lnTo>
                <a:lnTo>
                  <a:pt x="1531480" y="897570"/>
                </a:lnTo>
                <a:lnTo>
                  <a:pt x="1556724" y="897570"/>
                </a:lnTo>
                <a:lnTo>
                  <a:pt x="1556724" y="948059"/>
                </a:lnTo>
                <a:lnTo>
                  <a:pt x="1579163" y="948059"/>
                </a:lnTo>
                <a:lnTo>
                  <a:pt x="1579163" y="967693"/>
                </a:lnTo>
                <a:lnTo>
                  <a:pt x="1607212" y="967693"/>
                </a:lnTo>
                <a:lnTo>
                  <a:pt x="1607212" y="990132"/>
                </a:lnTo>
                <a:lnTo>
                  <a:pt x="1621237" y="990132"/>
                </a:lnTo>
                <a:lnTo>
                  <a:pt x="1621237" y="1001352"/>
                </a:lnTo>
                <a:lnTo>
                  <a:pt x="1668920" y="1001352"/>
                </a:lnTo>
                <a:lnTo>
                  <a:pt x="1685750" y="1018182"/>
                </a:lnTo>
                <a:lnTo>
                  <a:pt x="1694164" y="1026596"/>
                </a:lnTo>
                <a:lnTo>
                  <a:pt x="1694164" y="1057450"/>
                </a:lnTo>
                <a:lnTo>
                  <a:pt x="1741848" y="1057450"/>
                </a:lnTo>
                <a:lnTo>
                  <a:pt x="1741848" y="1082694"/>
                </a:lnTo>
                <a:lnTo>
                  <a:pt x="1809166" y="1082694"/>
                </a:lnTo>
                <a:lnTo>
                  <a:pt x="1809166" y="1110743"/>
                </a:lnTo>
                <a:lnTo>
                  <a:pt x="2084047" y="1110743"/>
                </a:lnTo>
                <a:lnTo>
                  <a:pt x="2084047" y="1152817"/>
                </a:lnTo>
                <a:lnTo>
                  <a:pt x="2213072" y="1152817"/>
                </a:lnTo>
                <a:lnTo>
                  <a:pt x="2213072" y="1228549"/>
                </a:lnTo>
                <a:lnTo>
                  <a:pt x="2229902" y="1228549"/>
                </a:lnTo>
                <a:lnTo>
                  <a:pt x="2229902" y="1276233"/>
                </a:lnTo>
                <a:lnTo>
                  <a:pt x="2518807" y="1276233"/>
                </a:lnTo>
                <a:lnTo>
                  <a:pt x="2518807" y="1380014"/>
                </a:lnTo>
                <a:lnTo>
                  <a:pt x="2776859" y="1380014"/>
                </a:lnTo>
                <a:lnTo>
                  <a:pt x="2776859" y="1548309"/>
                </a:lnTo>
                <a:lnTo>
                  <a:pt x="3379914" y="1548309"/>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65" name="Freeform: Shape 64">
            <a:extLst>
              <a:ext uri="{FF2B5EF4-FFF2-40B4-BE49-F238E27FC236}">
                <a16:creationId xmlns:a16="http://schemas.microsoft.com/office/drawing/2014/main" id="{1CC45D8C-6577-1394-F6E6-86D4339B68A9}"/>
              </a:ext>
            </a:extLst>
          </p:cNvPr>
          <p:cNvSpPr/>
          <p:nvPr/>
        </p:nvSpPr>
        <p:spPr bwMode="auto">
          <a:xfrm>
            <a:off x="1396939" y="2314078"/>
            <a:ext cx="3362515" cy="1832443"/>
          </a:xfrm>
          <a:custGeom>
            <a:avLst/>
            <a:gdLst>
              <a:gd name="connsiteX0" fmla="*/ 0 w 3362515"/>
              <a:gd name="connsiteY0" fmla="*/ 0 h 1832443"/>
              <a:gd name="connsiteX1" fmla="*/ 54646 w 3362515"/>
              <a:gd name="connsiteY1" fmla="*/ 0 h 1832443"/>
              <a:gd name="connsiteX2" fmla="*/ 54646 w 3362515"/>
              <a:gd name="connsiteY2" fmla="*/ 87432 h 1832443"/>
              <a:gd name="connsiteX3" fmla="*/ 109291 w 3362515"/>
              <a:gd name="connsiteY3" fmla="*/ 87432 h 1832443"/>
              <a:gd name="connsiteX4" fmla="*/ 109291 w 3362515"/>
              <a:gd name="connsiteY4" fmla="*/ 196723 h 1832443"/>
              <a:gd name="connsiteX5" fmla="*/ 131149 w 3362515"/>
              <a:gd name="connsiteY5" fmla="*/ 196723 h 1832443"/>
              <a:gd name="connsiteX6" fmla="*/ 131149 w 3362515"/>
              <a:gd name="connsiteY6" fmla="*/ 284156 h 1832443"/>
              <a:gd name="connsiteX7" fmla="*/ 153007 w 3362515"/>
              <a:gd name="connsiteY7" fmla="*/ 284156 h 1832443"/>
              <a:gd name="connsiteX8" fmla="*/ 153007 w 3362515"/>
              <a:gd name="connsiteY8" fmla="*/ 382517 h 1832443"/>
              <a:gd name="connsiteX9" fmla="*/ 163937 w 3362515"/>
              <a:gd name="connsiteY9" fmla="*/ 382517 h 1832443"/>
              <a:gd name="connsiteX10" fmla="*/ 163937 w 3362515"/>
              <a:gd name="connsiteY10" fmla="*/ 408019 h 1832443"/>
              <a:gd name="connsiteX11" fmla="*/ 163937 w 3362515"/>
              <a:gd name="connsiteY11" fmla="*/ 408019 h 1832443"/>
              <a:gd name="connsiteX12" fmla="*/ 163937 w 3362515"/>
              <a:gd name="connsiteY12" fmla="*/ 484522 h 1832443"/>
              <a:gd name="connsiteX13" fmla="*/ 193081 w 3362515"/>
              <a:gd name="connsiteY13" fmla="*/ 484522 h 1832443"/>
              <a:gd name="connsiteX14" fmla="*/ 193081 w 3362515"/>
              <a:gd name="connsiteY14" fmla="*/ 550097 h 1832443"/>
              <a:gd name="connsiteX15" fmla="*/ 218582 w 3362515"/>
              <a:gd name="connsiteY15" fmla="*/ 550097 h 1832443"/>
              <a:gd name="connsiteX16" fmla="*/ 218582 w 3362515"/>
              <a:gd name="connsiteY16" fmla="*/ 579241 h 1832443"/>
              <a:gd name="connsiteX17" fmla="*/ 233154 w 3362515"/>
              <a:gd name="connsiteY17" fmla="*/ 579241 h 1832443"/>
              <a:gd name="connsiteX18" fmla="*/ 233154 w 3362515"/>
              <a:gd name="connsiteY18" fmla="*/ 644815 h 1832443"/>
              <a:gd name="connsiteX19" fmla="*/ 255012 w 3362515"/>
              <a:gd name="connsiteY19" fmla="*/ 644815 h 1832443"/>
              <a:gd name="connsiteX20" fmla="*/ 255012 w 3362515"/>
              <a:gd name="connsiteY20" fmla="*/ 663031 h 1832443"/>
              <a:gd name="connsiteX21" fmla="*/ 287799 w 3362515"/>
              <a:gd name="connsiteY21" fmla="*/ 663031 h 1832443"/>
              <a:gd name="connsiteX22" fmla="*/ 287799 w 3362515"/>
              <a:gd name="connsiteY22" fmla="*/ 681246 h 1832443"/>
              <a:gd name="connsiteX23" fmla="*/ 313301 w 3362515"/>
              <a:gd name="connsiteY23" fmla="*/ 681246 h 1832443"/>
              <a:gd name="connsiteX24" fmla="*/ 313301 w 3362515"/>
              <a:gd name="connsiteY24" fmla="*/ 699461 h 1832443"/>
              <a:gd name="connsiteX25" fmla="*/ 353374 w 3362515"/>
              <a:gd name="connsiteY25" fmla="*/ 699461 h 1832443"/>
              <a:gd name="connsiteX26" fmla="*/ 353374 w 3362515"/>
              <a:gd name="connsiteY26" fmla="*/ 721319 h 1832443"/>
              <a:gd name="connsiteX27" fmla="*/ 386161 w 3362515"/>
              <a:gd name="connsiteY27" fmla="*/ 721319 h 1832443"/>
              <a:gd name="connsiteX28" fmla="*/ 386161 w 3362515"/>
              <a:gd name="connsiteY28" fmla="*/ 775964 h 1832443"/>
              <a:gd name="connsiteX29" fmla="*/ 400733 w 3362515"/>
              <a:gd name="connsiteY29" fmla="*/ 775964 h 1832443"/>
              <a:gd name="connsiteX30" fmla="*/ 400733 w 3362515"/>
              <a:gd name="connsiteY30" fmla="*/ 808752 h 1832443"/>
              <a:gd name="connsiteX31" fmla="*/ 437164 w 3362515"/>
              <a:gd name="connsiteY31" fmla="*/ 808752 h 1832443"/>
              <a:gd name="connsiteX32" fmla="*/ 437164 w 3362515"/>
              <a:gd name="connsiteY32" fmla="*/ 812395 h 1832443"/>
              <a:gd name="connsiteX33" fmla="*/ 469951 w 3362515"/>
              <a:gd name="connsiteY33" fmla="*/ 812395 h 1832443"/>
              <a:gd name="connsiteX34" fmla="*/ 469951 w 3362515"/>
              <a:gd name="connsiteY34" fmla="*/ 830610 h 1832443"/>
              <a:gd name="connsiteX35" fmla="*/ 593814 w 3362515"/>
              <a:gd name="connsiteY35" fmla="*/ 830610 h 1832443"/>
              <a:gd name="connsiteX36" fmla="*/ 593814 w 3362515"/>
              <a:gd name="connsiteY36" fmla="*/ 856111 h 1832443"/>
              <a:gd name="connsiteX37" fmla="*/ 622958 w 3362515"/>
              <a:gd name="connsiteY37" fmla="*/ 856111 h 1832443"/>
              <a:gd name="connsiteX38" fmla="*/ 622958 w 3362515"/>
              <a:gd name="connsiteY38" fmla="*/ 888898 h 1832443"/>
              <a:gd name="connsiteX39" fmla="*/ 673960 w 3362515"/>
              <a:gd name="connsiteY39" fmla="*/ 888898 h 1832443"/>
              <a:gd name="connsiteX40" fmla="*/ 673960 w 3362515"/>
              <a:gd name="connsiteY40" fmla="*/ 899827 h 1832443"/>
              <a:gd name="connsiteX41" fmla="*/ 728606 w 3362515"/>
              <a:gd name="connsiteY41" fmla="*/ 899827 h 1832443"/>
              <a:gd name="connsiteX42" fmla="*/ 728606 w 3362515"/>
              <a:gd name="connsiteY42" fmla="*/ 925329 h 1832443"/>
              <a:gd name="connsiteX43" fmla="*/ 746821 w 3362515"/>
              <a:gd name="connsiteY43" fmla="*/ 925329 h 1832443"/>
              <a:gd name="connsiteX44" fmla="*/ 746821 w 3362515"/>
              <a:gd name="connsiteY44" fmla="*/ 936258 h 1832443"/>
              <a:gd name="connsiteX45" fmla="*/ 808752 w 3362515"/>
              <a:gd name="connsiteY45" fmla="*/ 936258 h 1832443"/>
              <a:gd name="connsiteX46" fmla="*/ 808752 w 3362515"/>
              <a:gd name="connsiteY46" fmla="*/ 969045 h 1832443"/>
              <a:gd name="connsiteX47" fmla="*/ 899828 w 3362515"/>
              <a:gd name="connsiteY47" fmla="*/ 969045 h 1832443"/>
              <a:gd name="connsiteX48" fmla="*/ 899828 w 3362515"/>
              <a:gd name="connsiteY48" fmla="*/ 994546 h 1832443"/>
              <a:gd name="connsiteX49" fmla="*/ 936258 w 3362515"/>
              <a:gd name="connsiteY49" fmla="*/ 994546 h 1832443"/>
              <a:gd name="connsiteX50" fmla="*/ 936258 w 3362515"/>
              <a:gd name="connsiteY50" fmla="*/ 1016404 h 1832443"/>
              <a:gd name="connsiteX51" fmla="*/ 979975 w 3362515"/>
              <a:gd name="connsiteY51" fmla="*/ 1016404 h 1832443"/>
              <a:gd name="connsiteX52" fmla="*/ 979975 w 3362515"/>
              <a:gd name="connsiteY52" fmla="*/ 1038263 h 1832443"/>
              <a:gd name="connsiteX53" fmla="*/ 1038263 w 3362515"/>
              <a:gd name="connsiteY53" fmla="*/ 1038263 h 1832443"/>
              <a:gd name="connsiteX54" fmla="*/ 1038263 w 3362515"/>
              <a:gd name="connsiteY54" fmla="*/ 1067407 h 1832443"/>
              <a:gd name="connsiteX55" fmla="*/ 1060121 w 3362515"/>
              <a:gd name="connsiteY55" fmla="*/ 1067407 h 1832443"/>
              <a:gd name="connsiteX56" fmla="*/ 1060121 w 3362515"/>
              <a:gd name="connsiteY56" fmla="*/ 1089265 h 1832443"/>
              <a:gd name="connsiteX57" fmla="*/ 1089266 w 3362515"/>
              <a:gd name="connsiteY57" fmla="*/ 1089265 h 1832443"/>
              <a:gd name="connsiteX58" fmla="*/ 1089266 w 3362515"/>
              <a:gd name="connsiteY58" fmla="*/ 1107480 h 1832443"/>
              <a:gd name="connsiteX59" fmla="*/ 1129339 w 3362515"/>
              <a:gd name="connsiteY59" fmla="*/ 1107480 h 1832443"/>
              <a:gd name="connsiteX60" fmla="*/ 1140268 w 3362515"/>
              <a:gd name="connsiteY60" fmla="*/ 1118409 h 1832443"/>
              <a:gd name="connsiteX61" fmla="*/ 1238630 w 3362515"/>
              <a:gd name="connsiteY61" fmla="*/ 1118409 h 1832443"/>
              <a:gd name="connsiteX62" fmla="*/ 1238630 w 3362515"/>
              <a:gd name="connsiteY62" fmla="*/ 1176698 h 1832443"/>
              <a:gd name="connsiteX63" fmla="*/ 1296918 w 3362515"/>
              <a:gd name="connsiteY63" fmla="*/ 1176698 h 1832443"/>
              <a:gd name="connsiteX64" fmla="*/ 1296918 w 3362515"/>
              <a:gd name="connsiteY64" fmla="*/ 1191270 h 1832443"/>
              <a:gd name="connsiteX65" fmla="*/ 1355207 w 3362515"/>
              <a:gd name="connsiteY65" fmla="*/ 1191270 h 1832443"/>
              <a:gd name="connsiteX66" fmla="*/ 1355207 w 3362515"/>
              <a:gd name="connsiteY66" fmla="*/ 1224057 h 1832443"/>
              <a:gd name="connsiteX67" fmla="*/ 1387994 w 3362515"/>
              <a:gd name="connsiteY67" fmla="*/ 1224057 h 1832443"/>
              <a:gd name="connsiteX68" fmla="*/ 1387994 w 3362515"/>
              <a:gd name="connsiteY68" fmla="*/ 1224057 h 1832443"/>
              <a:gd name="connsiteX69" fmla="*/ 1417138 w 3362515"/>
              <a:gd name="connsiteY69" fmla="*/ 1253201 h 1832443"/>
              <a:gd name="connsiteX70" fmla="*/ 1417138 w 3362515"/>
              <a:gd name="connsiteY70" fmla="*/ 1296917 h 1832443"/>
              <a:gd name="connsiteX71" fmla="*/ 1475427 w 3362515"/>
              <a:gd name="connsiteY71" fmla="*/ 1296917 h 1832443"/>
              <a:gd name="connsiteX72" fmla="*/ 1475427 w 3362515"/>
              <a:gd name="connsiteY72" fmla="*/ 1315133 h 1832443"/>
              <a:gd name="connsiteX73" fmla="*/ 1515500 w 3362515"/>
              <a:gd name="connsiteY73" fmla="*/ 1315133 h 1832443"/>
              <a:gd name="connsiteX74" fmla="*/ 1515500 w 3362515"/>
              <a:gd name="connsiteY74" fmla="*/ 1344277 h 1832443"/>
              <a:gd name="connsiteX75" fmla="*/ 1588360 w 3362515"/>
              <a:gd name="connsiteY75" fmla="*/ 1344277 h 1832443"/>
              <a:gd name="connsiteX76" fmla="*/ 1588360 w 3362515"/>
              <a:gd name="connsiteY76" fmla="*/ 1391636 h 1832443"/>
              <a:gd name="connsiteX77" fmla="*/ 1588360 w 3362515"/>
              <a:gd name="connsiteY77" fmla="*/ 1391636 h 1832443"/>
              <a:gd name="connsiteX78" fmla="*/ 1610218 w 3362515"/>
              <a:gd name="connsiteY78" fmla="*/ 1413494 h 1832443"/>
              <a:gd name="connsiteX79" fmla="*/ 1734082 w 3362515"/>
              <a:gd name="connsiteY79" fmla="*/ 1413494 h 1832443"/>
              <a:gd name="connsiteX80" fmla="*/ 1734082 w 3362515"/>
              <a:gd name="connsiteY80" fmla="*/ 1446282 h 1832443"/>
              <a:gd name="connsiteX81" fmla="*/ 1828800 w 3362515"/>
              <a:gd name="connsiteY81" fmla="*/ 1446282 h 1832443"/>
              <a:gd name="connsiteX82" fmla="*/ 1828800 w 3362515"/>
              <a:gd name="connsiteY82" fmla="*/ 1471783 h 1832443"/>
              <a:gd name="connsiteX83" fmla="*/ 2007309 w 3362515"/>
              <a:gd name="connsiteY83" fmla="*/ 1471783 h 1832443"/>
              <a:gd name="connsiteX84" fmla="*/ 2007309 w 3362515"/>
              <a:gd name="connsiteY84" fmla="*/ 1500927 h 1832443"/>
              <a:gd name="connsiteX85" fmla="*/ 2007309 w 3362515"/>
              <a:gd name="connsiteY85" fmla="*/ 1522785 h 1832443"/>
              <a:gd name="connsiteX86" fmla="*/ 2251392 w 3362515"/>
              <a:gd name="connsiteY86" fmla="*/ 1522785 h 1832443"/>
              <a:gd name="connsiteX87" fmla="*/ 2251392 w 3362515"/>
              <a:gd name="connsiteY87" fmla="*/ 1588360 h 1832443"/>
              <a:gd name="connsiteX88" fmla="*/ 2393470 w 3362515"/>
              <a:gd name="connsiteY88" fmla="*/ 1588360 h 1832443"/>
              <a:gd name="connsiteX89" fmla="*/ 2393470 w 3362515"/>
              <a:gd name="connsiteY89" fmla="*/ 1690364 h 1832443"/>
              <a:gd name="connsiteX90" fmla="*/ 2710413 w 3362515"/>
              <a:gd name="connsiteY90" fmla="*/ 1690364 h 1832443"/>
              <a:gd name="connsiteX91" fmla="*/ 2710413 w 3362515"/>
              <a:gd name="connsiteY91" fmla="*/ 1832443 h 1832443"/>
              <a:gd name="connsiteX92" fmla="*/ 3362515 w 3362515"/>
              <a:gd name="connsiteY92" fmla="*/ 1832443 h 1832443"/>
              <a:gd name="connsiteX0" fmla="*/ 0 w 3362515"/>
              <a:gd name="connsiteY0" fmla="*/ 0 h 1832443"/>
              <a:gd name="connsiteX1" fmla="*/ 54646 w 3362515"/>
              <a:gd name="connsiteY1" fmla="*/ 0 h 1832443"/>
              <a:gd name="connsiteX2" fmla="*/ 54646 w 3362515"/>
              <a:gd name="connsiteY2" fmla="*/ 87432 h 1832443"/>
              <a:gd name="connsiteX3" fmla="*/ 109291 w 3362515"/>
              <a:gd name="connsiteY3" fmla="*/ 87432 h 1832443"/>
              <a:gd name="connsiteX4" fmla="*/ 109291 w 3362515"/>
              <a:gd name="connsiteY4" fmla="*/ 196723 h 1832443"/>
              <a:gd name="connsiteX5" fmla="*/ 131149 w 3362515"/>
              <a:gd name="connsiteY5" fmla="*/ 196723 h 1832443"/>
              <a:gd name="connsiteX6" fmla="*/ 131149 w 3362515"/>
              <a:gd name="connsiteY6" fmla="*/ 284156 h 1832443"/>
              <a:gd name="connsiteX7" fmla="*/ 153007 w 3362515"/>
              <a:gd name="connsiteY7" fmla="*/ 284156 h 1832443"/>
              <a:gd name="connsiteX8" fmla="*/ 153007 w 3362515"/>
              <a:gd name="connsiteY8" fmla="*/ 382517 h 1832443"/>
              <a:gd name="connsiteX9" fmla="*/ 163937 w 3362515"/>
              <a:gd name="connsiteY9" fmla="*/ 382517 h 1832443"/>
              <a:gd name="connsiteX10" fmla="*/ 163937 w 3362515"/>
              <a:gd name="connsiteY10" fmla="*/ 408019 h 1832443"/>
              <a:gd name="connsiteX11" fmla="*/ 163937 w 3362515"/>
              <a:gd name="connsiteY11" fmla="*/ 408019 h 1832443"/>
              <a:gd name="connsiteX12" fmla="*/ 163937 w 3362515"/>
              <a:gd name="connsiteY12" fmla="*/ 484522 h 1832443"/>
              <a:gd name="connsiteX13" fmla="*/ 193081 w 3362515"/>
              <a:gd name="connsiteY13" fmla="*/ 484522 h 1832443"/>
              <a:gd name="connsiteX14" fmla="*/ 193081 w 3362515"/>
              <a:gd name="connsiteY14" fmla="*/ 550097 h 1832443"/>
              <a:gd name="connsiteX15" fmla="*/ 218582 w 3362515"/>
              <a:gd name="connsiteY15" fmla="*/ 550097 h 1832443"/>
              <a:gd name="connsiteX16" fmla="*/ 218582 w 3362515"/>
              <a:gd name="connsiteY16" fmla="*/ 579241 h 1832443"/>
              <a:gd name="connsiteX17" fmla="*/ 233154 w 3362515"/>
              <a:gd name="connsiteY17" fmla="*/ 579241 h 1832443"/>
              <a:gd name="connsiteX18" fmla="*/ 233154 w 3362515"/>
              <a:gd name="connsiteY18" fmla="*/ 644815 h 1832443"/>
              <a:gd name="connsiteX19" fmla="*/ 255012 w 3362515"/>
              <a:gd name="connsiteY19" fmla="*/ 644815 h 1832443"/>
              <a:gd name="connsiteX20" fmla="*/ 255012 w 3362515"/>
              <a:gd name="connsiteY20" fmla="*/ 663031 h 1832443"/>
              <a:gd name="connsiteX21" fmla="*/ 287799 w 3362515"/>
              <a:gd name="connsiteY21" fmla="*/ 663031 h 1832443"/>
              <a:gd name="connsiteX22" fmla="*/ 287799 w 3362515"/>
              <a:gd name="connsiteY22" fmla="*/ 681246 h 1832443"/>
              <a:gd name="connsiteX23" fmla="*/ 313301 w 3362515"/>
              <a:gd name="connsiteY23" fmla="*/ 681246 h 1832443"/>
              <a:gd name="connsiteX24" fmla="*/ 313301 w 3362515"/>
              <a:gd name="connsiteY24" fmla="*/ 699461 h 1832443"/>
              <a:gd name="connsiteX25" fmla="*/ 353374 w 3362515"/>
              <a:gd name="connsiteY25" fmla="*/ 699461 h 1832443"/>
              <a:gd name="connsiteX26" fmla="*/ 353374 w 3362515"/>
              <a:gd name="connsiteY26" fmla="*/ 721319 h 1832443"/>
              <a:gd name="connsiteX27" fmla="*/ 386161 w 3362515"/>
              <a:gd name="connsiteY27" fmla="*/ 721319 h 1832443"/>
              <a:gd name="connsiteX28" fmla="*/ 386161 w 3362515"/>
              <a:gd name="connsiteY28" fmla="*/ 775964 h 1832443"/>
              <a:gd name="connsiteX29" fmla="*/ 400733 w 3362515"/>
              <a:gd name="connsiteY29" fmla="*/ 775964 h 1832443"/>
              <a:gd name="connsiteX30" fmla="*/ 400733 w 3362515"/>
              <a:gd name="connsiteY30" fmla="*/ 808752 h 1832443"/>
              <a:gd name="connsiteX31" fmla="*/ 437164 w 3362515"/>
              <a:gd name="connsiteY31" fmla="*/ 808752 h 1832443"/>
              <a:gd name="connsiteX32" fmla="*/ 437164 w 3362515"/>
              <a:gd name="connsiteY32" fmla="*/ 812395 h 1832443"/>
              <a:gd name="connsiteX33" fmla="*/ 469951 w 3362515"/>
              <a:gd name="connsiteY33" fmla="*/ 812395 h 1832443"/>
              <a:gd name="connsiteX34" fmla="*/ 469951 w 3362515"/>
              <a:gd name="connsiteY34" fmla="*/ 830610 h 1832443"/>
              <a:gd name="connsiteX35" fmla="*/ 593814 w 3362515"/>
              <a:gd name="connsiteY35" fmla="*/ 830610 h 1832443"/>
              <a:gd name="connsiteX36" fmla="*/ 593814 w 3362515"/>
              <a:gd name="connsiteY36" fmla="*/ 856111 h 1832443"/>
              <a:gd name="connsiteX37" fmla="*/ 622958 w 3362515"/>
              <a:gd name="connsiteY37" fmla="*/ 856111 h 1832443"/>
              <a:gd name="connsiteX38" fmla="*/ 622958 w 3362515"/>
              <a:gd name="connsiteY38" fmla="*/ 888898 h 1832443"/>
              <a:gd name="connsiteX39" fmla="*/ 673960 w 3362515"/>
              <a:gd name="connsiteY39" fmla="*/ 888898 h 1832443"/>
              <a:gd name="connsiteX40" fmla="*/ 673960 w 3362515"/>
              <a:gd name="connsiteY40" fmla="*/ 899827 h 1832443"/>
              <a:gd name="connsiteX41" fmla="*/ 728606 w 3362515"/>
              <a:gd name="connsiteY41" fmla="*/ 899827 h 1832443"/>
              <a:gd name="connsiteX42" fmla="*/ 728606 w 3362515"/>
              <a:gd name="connsiteY42" fmla="*/ 925329 h 1832443"/>
              <a:gd name="connsiteX43" fmla="*/ 746821 w 3362515"/>
              <a:gd name="connsiteY43" fmla="*/ 925329 h 1832443"/>
              <a:gd name="connsiteX44" fmla="*/ 746821 w 3362515"/>
              <a:gd name="connsiteY44" fmla="*/ 936258 h 1832443"/>
              <a:gd name="connsiteX45" fmla="*/ 808752 w 3362515"/>
              <a:gd name="connsiteY45" fmla="*/ 936258 h 1832443"/>
              <a:gd name="connsiteX46" fmla="*/ 808752 w 3362515"/>
              <a:gd name="connsiteY46" fmla="*/ 969045 h 1832443"/>
              <a:gd name="connsiteX47" fmla="*/ 899828 w 3362515"/>
              <a:gd name="connsiteY47" fmla="*/ 969045 h 1832443"/>
              <a:gd name="connsiteX48" fmla="*/ 899828 w 3362515"/>
              <a:gd name="connsiteY48" fmla="*/ 994546 h 1832443"/>
              <a:gd name="connsiteX49" fmla="*/ 936258 w 3362515"/>
              <a:gd name="connsiteY49" fmla="*/ 994546 h 1832443"/>
              <a:gd name="connsiteX50" fmla="*/ 936258 w 3362515"/>
              <a:gd name="connsiteY50" fmla="*/ 1016404 h 1832443"/>
              <a:gd name="connsiteX51" fmla="*/ 979975 w 3362515"/>
              <a:gd name="connsiteY51" fmla="*/ 1016404 h 1832443"/>
              <a:gd name="connsiteX52" fmla="*/ 979975 w 3362515"/>
              <a:gd name="connsiteY52" fmla="*/ 1038263 h 1832443"/>
              <a:gd name="connsiteX53" fmla="*/ 1038263 w 3362515"/>
              <a:gd name="connsiteY53" fmla="*/ 1038263 h 1832443"/>
              <a:gd name="connsiteX54" fmla="*/ 1038263 w 3362515"/>
              <a:gd name="connsiteY54" fmla="*/ 1067407 h 1832443"/>
              <a:gd name="connsiteX55" fmla="*/ 1060121 w 3362515"/>
              <a:gd name="connsiteY55" fmla="*/ 1067407 h 1832443"/>
              <a:gd name="connsiteX56" fmla="*/ 1060121 w 3362515"/>
              <a:gd name="connsiteY56" fmla="*/ 1089265 h 1832443"/>
              <a:gd name="connsiteX57" fmla="*/ 1089266 w 3362515"/>
              <a:gd name="connsiteY57" fmla="*/ 1089265 h 1832443"/>
              <a:gd name="connsiteX58" fmla="*/ 1089266 w 3362515"/>
              <a:gd name="connsiteY58" fmla="*/ 1107480 h 1832443"/>
              <a:gd name="connsiteX59" fmla="*/ 1129339 w 3362515"/>
              <a:gd name="connsiteY59" fmla="*/ 1107480 h 1832443"/>
              <a:gd name="connsiteX60" fmla="*/ 1140268 w 3362515"/>
              <a:gd name="connsiteY60" fmla="*/ 1118409 h 1832443"/>
              <a:gd name="connsiteX61" fmla="*/ 1238630 w 3362515"/>
              <a:gd name="connsiteY61" fmla="*/ 1118409 h 1832443"/>
              <a:gd name="connsiteX62" fmla="*/ 1238630 w 3362515"/>
              <a:gd name="connsiteY62" fmla="*/ 1176698 h 1832443"/>
              <a:gd name="connsiteX63" fmla="*/ 1296918 w 3362515"/>
              <a:gd name="connsiteY63" fmla="*/ 1176698 h 1832443"/>
              <a:gd name="connsiteX64" fmla="*/ 1296918 w 3362515"/>
              <a:gd name="connsiteY64" fmla="*/ 1191270 h 1832443"/>
              <a:gd name="connsiteX65" fmla="*/ 1355207 w 3362515"/>
              <a:gd name="connsiteY65" fmla="*/ 1191270 h 1832443"/>
              <a:gd name="connsiteX66" fmla="*/ 1355207 w 3362515"/>
              <a:gd name="connsiteY66" fmla="*/ 1224057 h 1832443"/>
              <a:gd name="connsiteX67" fmla="*/ 1387994 w 3362515"/>
              <a:gd name="connsiteY67" fmla="*/ 1224057 h 1832443"/>
              <a:gd name="connsiteX68" fmla="*/ 1387994 w 3362515"/>
              <a:gd name="connsiteY68" fmla="*/ 1245915 h 1832443"/>
              <a:gd name="connsiteX69" fmla="*/ 1417138 w 3362515"/>
              <a:gd name="connsiteY69" fmla="*/ 1253201 h 1832443"/>
              <a:gd name="connsiteX70" fmla="*/ 1417138 w 3362515"/>
              <a:gd name="connsiteY70" fmla="*/ 1296917 h 1832443"/>
              <a:gd name="connsiteX71" fmla="*/ 1475427 w 3362515"/>
              <a:gd name="connsiteY71" fmla="*/ 1296917 h 1832443"/>
              <a:gd name="connsiteX72" fmla="*/ 1475427 w 3362515"/>
              <a:gd name="connsiteY72" fmla="*/ 1315133 h 1832443"/>
              <a:gd name="connsiteX73" fmla="*/ 1515500 w 3362515"/>
              <a:gd name="connsiteY73" fmla="*/ 1315133 h 1832443"/>
              <a:gd name="connsiteX74" fmla="*/ 1515500 w 3362515"/>
              <a:gd name="connsiteY74" fmla="*/ 1344277 h 1832443"/>
              <a:gd name="connsiteX75" fmla="*/ 1588360 w 3362515"/>
              <a:gd name="connsiteY75" fmla="*/ 1344277 h 1832443"/>
              <a:gd name="connsiteX76" fmla="*/ 1588360 w 3362515"/>
              <a:gd name="connsiteY76" fmla="*/ 1391636 h 1832443"/>
              <a:gd name="connsiteX77" fmla="*/ 1588360 w 3362515"/>
              <a:gd name="connsiteY77" fmla="*/ 1391636 h 1832443"/>
              <a:gd name="connsiteX78" fmla="*/ 1610218 w 3362515"/>
              <a:gd name="connsiteY78" fmla="*/ 1413494 h 1832443"/>
              <a:gd name="connsiteX79" fmla="*/ 1734082 w 3362515"/>
              <a:gd name="connsiteY79" fmla="*/ 1413494 h 1832443"/>
              <a:gd name="connsiteX80" fmla="*/ 1734082 w 3362515"/>
              <a:gd name="connsiteY80" fmla="*/ 1446282 h 1832443"/>
              <a:gd name="connsiteX81" fmla="*/ 1828800 w 3362515"/>
              <a:gd name="connsiteY81" fmla="*/ 1446282 h 1832443"/>
              <a:gd name="connsiteX82" fmla="*/ 1828800 w 3362515"/>
              <a:gd name="connsiteY82" fmla="*/ 1471783 h 1832443"/>
              <a:gd name="connsiteX83" fmla="*/ 2007309 w 3362515"/>
              <a:gd name="connsiteY83" fmla="*/ 1471783 h 1832443"/>
              <a:gd name="connsiteX84" fmla="*/ 2007309 w 3362515"/>
              <a:gd name="connsiteY84" fmla="*/ 1500927 h 1832443"/>
              <a:gd name="connsiteX85" fmla="*/ 2007309 w 3362515"/>
              <a:gd name="connsiteY85" fmla="*/ 1522785 h 1832443"/>
              <a:gd name="connsiteX86" fmla="*/ 2251392 w 3362515"/>
              <a:gd name="connsiteY86" fmla="*/ 1522785 h 1832443"/>
              <a:gd name="connsiteX87" fmla="*/ 2251392 w 3362515"/>
              <a:gd name="connsiteY87" fmla="*/ 1588360 h 1832443"/>
              <a:gd name="connsiteX88" fmla="*/ 2393470 w 3362515"/>
              <a:gd name="connsiteY88" fmla="*/ 1588360 h 1832443"/>
              <a:gd name="connsiteX89" fmla="*/ 2393470 w 3362515"/>
              <a:gd name="connsiteY89" fmla="*/ 1690364 h 1832443"/>
              <a:gd name="connsiteX90" fmla="*/ 2710413 w 3362515"/>
              <a:gd name="connsiteY90" fmla="*/ 1690364 h 1832443"/>
              <a:gd name="connsiteX91" fmla="*/ 2710413 w 3362515"/>
              <a:gd name="connsiteY91" fmla="*/ 1832443 h 1832443"/>
              <a:gd name="connsiteX92" fmla="*/ 3362515 w 3362515"/>
              <a:gd name="connsiteY92" fmla="*/ 1832443 h 1832443"/>
              <a:gd name="connsiteX0" fmla="*/ 0 w 3362515"/>
              <a:gd name="connsiteY0" fmla="*/ 0 h 1832443"/>
              <a:gd name="connsiteX1" fmla="*/ 54646 w 3362515"/>
              <a:gd name="connsiteY1" fmla="*/ 0 h 1832443"/>
              <a:gd name="connsiteX2" fmla="*/ 54646 w 3362515"/>
              <a:gd name="connsiteY2" fmla="*/ 87432 h 1832443"/>
              <a:gd name="connsiteX3" fmla="*/ 109291 w 3362515"/>
              <a:gd name="connsiteY3" fmla="*/ 87432 h 1832443"/>
              <a:gd name="connsiteX4" fmla="*/ 109291 w 3362515"/>
              <a:gd name="connsiteY4" fmla="*/ 196723 h 1832443"/>
              <a:gd name="connsiteX5" fmla="*/ 131149 w 3362515"/>
              <a:gd name="connsiteY5" fmla="*/ 196723 h 1832443"/>
              <a:gd name="connsiteX6" fmla="*/ 131149 w 3362515"/>
              <a:gd name="connsiteY6" fmla="*/ 284156 h 1832443"/>
              <a:gd name="connsiteX7" fmla="*/ 153007 w 3362515"/>
              <a:gd name="connsiteY7" fmla="*/ 284156 h 1832443"/>
              <a:gd name="connsiteX8" fmla="*/ 153007 w 3362515"/>
              <a:gd name="connsiteY8" fmla="*/ 382517 h 1832443"/>
              <a:gd name="connsiteX9" fmla="*/ 163937 w 3362515"/>
              <a:gd name="connsiteY9" fmla="*/ 382517 h 1832443"/>
              <a:gd name="connsiteX10" fmla="*/ 163937 w 3362515"/>
              <a:gd name="connsiteY10" fmla="*/ 408019 h 1832443"/>
              <a:gd name="connsiteX11" fmla="*/ 163937 w 3362515"/>
              <a:gd name="connsiteY11" fmla="*/ 408019 h 1832443"/>
              <a:gd name="connsiteX12" fmla="*/ 163937 w 3362515"/>
              <a:gd name="connsiteY12" fmla="*/ 484522 h 1832443"/>
              <a:gd name="connsiteX13" fmla="*/ 193081 w 3362515"/>
              <a:gd name="connsiteY13" fmla="*/ 484522 h 1832443"/>
              <a:gd name="connsiteX14" fmla="*/ 193081 w 3362515"/>
              <a:gd name="connsiteY14" fmla="*/ 550097 h 1832443"/>
              <a:gd name="connsiteX15" fmla="*/ 218582 w 3362515"/>
              <a:gd name="connsiteY15" fmla="*/ 550097 h 1832443"/>
              <a:gd name="connsiteX16" fmla="*/ 218582 w 3362515"/>
              <a:gd name="connsiteY16" fmla="*/ 579241 h 1832443"/>
              <a:gd name="connsiteX17" fmla="*/ 233154 w 3362515"/>
              <a:gd name="connsiteY17" fmla="*/ 579241 h 1832443"/>
              <a:gd name="connsiteX18" fmla="*/ 233154 w 3362515"/>
              <a:gd name="connsiteY18" fmla="*/ 644815 h 1832443"/>
              <a:gd name="connsiteX19" fmla="*/ 255012 w 3362515"/>
              <a:gd name="connsiteY19" fmla="*/ 644815 h 1832443"/>
              <a:gd name="connsiteX20" fmla="*/ 255012 w 3362515"/>
              <a:gd name="connsiteY20" fmla="*/ 663031 h 1832443"/>
              <a:gd name="connsiteX21" fmla="*/ 287799 w 3362515"/>
              <a:gd name="connsiteY21" fmla="*/ 663031 h 1832443"/>
              <a:gd name="connsiteX22" fmla="*/ 287799 w 3362515"/>
              <a:gd name="connsiteY22" fmla="*/ 681246 h 1832443"/>
              <a:gd name="connsiteX23" fmla="*/ 313301 w 3362515"/>
              <a:gd name="connsiteY23" fmla="*/ 681246 h 1832443"/>
              <a:gd name="connsiteX24" fmla="*/ 313301 w 3362515"/>
              <a:gd name="connsiteY24" fmla="*/ 699461 h 1832443"/>
              <a:gd name="connsiteX25" fmla="*/ 353374 w 3362515"/>
              <a:gd name="connsiteY25" fmla="*/ 699461 h 1832443"/>
              <a:gd name="connsiteX26" fmla="*/ 353374 w 3362515"/>
              <a:gd name="connsiteY26" fmla="*/ 721319 h 1832443"/>
              <a:gd name="connsiteX27" fmla="*/ 386161 w 3362515"/>
              <a:gd name="connsiteY27" fmla="*/ 721319 h 1832443"/>
              <a:gd name="connsiteX28" fmla="*/ 386161 w 3362515"/>
              <a:gd name="connsiteY28" fmla="*/ 775964 h 1832443"/>
              <a:gd name="connsiteX29" fmla="*/ 400733 w 3362515"/>
              <a:gd name="connsiteY29" fmla="*/ 775964 h 1832443"/>
              <a:gd name="connsiteX30" fmla="*/ 400733 w 3362515"/>
              <a:gd name="connsiteY30" fmla="*/ 808752 h 1832443"/>
              <a:gd name="connsiteX31" fmla="*/ 437164 w 3362515"/>
              <a:gd name="connsiteY31" fmla="*/ 808752 h 1832443"/>
              <a:gd name="connsiteX32" fmla="*/ 437164 w 3362515"/>
              <a:gd name="connsiteY32" fmla="*/ 812395 h 1832443"/>
              <a:gd name="connsiteX33" fmla="*/ 469951 w 3362515"/>
              <a:gd name="connsiteY33" fmla="*/ 812395 h 1832443"/>
              <a:gd name="connsiteX34" fmla="*/ 469951 w 3362515"/>
              <a:gd name="connsiteY34" fmla="*/ 830610 h 1832443"/>
              <a:gd name="connsiteX35" fmla="*/ 593814 w 3362515"/>
              <a:gd name="connsiteY35" fmla="*/ 830610 h 1832443"/>
              <a:gd name="connsiteX36" fmla="*/ 593814 w 3362515"/>
              <a:gd name="connsiteY36" fmla="*/ 856111 h 1832443"/>
              <a:gd name="connsiteX37" fmla="*/ 622958 w 3362515"/>
              <a:gd name="connsiteY37" fmla="*/ 856111 h 1832443"/>
              <a:gd name="connsiteX38" fmla="*/ 622958 w 3362515"/>
              <a:gd name="connsiteY38" fmla="*/ 888898 h 1832443"/>
              <a:gd name="connsiteX39" fmla="*/ 673960 w 3362515"/>
              <a:gd name="connsiteY39" fmla="*/ 888898 h 1832443"/>
              <a:gd name="connsiteX40" fmla="*/ 673960 w 3362515"/>
              <a:gd name="connsiteY40" fmla="*/ 899827 h 1832443"/>
              <a:gd name="connsiteX41" fmla="*/ 728606 w 3362515"/>
              <a:gd name="connsiteY41" fmla="*/ 899827 h 1832443"/>
              <a:gd name="connsiteX42" fmla="*/ 728606 w 3362515"/>
              <a:gd name="connsiteY42" fmla="*/ 925329 h 1832443"/>
              <a:gd name="connsiteX43" fmla="*/ 746821 w 3362515"/>
              <a:gd name="connsiteY43" fmla="*/ 925329 h 1832443"/>
              <a:gd name="connsiteX44" fmla="*/ 746821 w 3362515"/>
              <a:gd name="connsiteY44" fmla="*/ 936258 h 1832443"/>
              <a:gd name="connsiteX45" fmla="*/ 808752 w 3362515"/>
              <a:gd name="connsiteY45" fmla="*/ 936258 h 1832443"/>
              <a:gd name="connsiteX46" fmla="*/ 808752 w 3362515"/>
              <a:gd name="connsiteY46" fmla="*/ 969045 h 1832443"/>
              <a:gd name="connsiteX47" fmla="*/ 899828 w 3362515"/>
              <a:gd name="connsiteY47" fmla="*/ 969045 h 1832443"/>
              <a:gd name="connsiteX48" fmla="*/ 899828 w 3362515"/>
              <a:gd name="connsiteY48" fmla="*/ 994546 h 1832443"/>
              <a:gd name="connsiteX49" fmla="*/ 936258 w 3362515"/>
              <a:gd name="connsiteY49" fmla="*/ 994546 h 1832443"/>
              <a:gd name="connsiteX50" fmla="*/ 936258 w 3362515"/>
              <a:gd name="connsiteY50" fmla="*/ 1016404 h 1832443"/>
              <a:gd name="connsiteX51" fmla="*/ 979975 w 3362515"/>
              <a:gd name="connsiteY51" fmla="*/ 1016404 h 1832443"/>
              <a:gd name="connsiteX52" fmla="*/ 979975 w 3362515"/>
              <a:gd name="connsiteY52" fmla="*/ 1038263 h 1832443"/>
              <a:gd name="connsiteX53" fmla="*/ 1038263 w 3362515"/>
              <a:gd name="connsiteY53" fmla="*/ 1038263 h 1832443"/>
              <a:gd name="connsiteX54" fmla="*/ 1038263 w 3362515"/>
              <a:gd name="connsiteY54" fmla="*/ 1067407 h 1832443"/>
              <a:gd name="connsiteX55" fmla="*/ 1060121 w 3362515"/>
              <a:gd name="connsiteY55" fmla="*/ 1067407 h 1832443"/>
              <a:gd name="connsiteX56" fmla="*/ 1060121 w 3362515"/>
              <a:gd name="connsiteY56" fmla="*/ 1089265 h 1832443"/>
              <a:gd name="connsiteX57" fmla="*/ 1089266 w 3362515"/>
              <a:gd name="connsiteY57" fmla="*/ 1089265 h 1832443"/>
              <a:gd name="connsiteX58" fmla="*/ 1089266 w 3362515"/>
              <a:gd name="connsiteY58" fmla="*/ 1107480 h 1832443"/>
              <a:gd name="connsiteX59" fmla="*/ 1129339 w 3362515"/>
              <a:gd name="connsiteY59" fmla="*/ 1107480 h 1832443"/>
              <a:gd name="connsiteX60" fmla="*/ 1140268 w 3362515"/>
              <a:gd name="connsiteY60" fmla="*/ 1118409 h 1832443"/>
              <a:gd name="connsiteX61" fmla="*/ 1238630 w 3362515"/>
              <a:gd name="connsiteY61" fmla="*/ 1118409 h 1832443"/>
              <a:gd name="connsiteX62" fmla="*/ 1238630 w 3362515"/>
              <a:gd name="connsiteY62" fmla="*/ 1176698 h 1832443"/>
              <a:gd name="connsiteX63" fmla="*/ 1296918 w 3362515"/>
              <a:gd name="connsiteY63" fmla="*/ 1176698 h 1832443"/>
              <a:gd name="connsiteX64" fmla="*/ 1296918 w 3362515"/>
              <a:gd name="connsiteY64" fmla="*/ 1191270 h 1832443"/>
              <a:gd name="connsiteX65" fmla="*/ 1355207 w 3362515"/>
              <a:gd name="connsiteY65" fmla="*/ 1191270 h 1832443"/>
              <a:gd name="connsiteX66" fmla="*/ 1355207 w 3362515"/>
              <a:gd name="connsiteY66" fmla="*/ 1224057 h 1832443"/>
              <a:gd name="connsiteX67" fmla="*/ 1387994 w 3362515"/>
              <a:gd name="connsiteY67" fmla="*/ 1224057 h 1832443"/>
              <a:gd name="connsiteX68" fmla="*/ 1387994 w 3362515"/>
              <a:gd name="connsiteY68" fmla="*/ 1253201 h 1832443"/>
              <a:gd name="connsiteX69" fmla="*/ 1417138 w 3362515"/>
              <a:gd name="connsiteY69" fmla="*/ 1253201 h 1832443"/>
              <a:gd name="connsiteX70" fmla="*/ 1417138 w 3362515"/>
              <a:gd name="connsiteY70" fmla="*/ 1296917 h 1832443"/>
              <a:gd name="connsiteX71" fmla="*/ 1475427 w 3362515"/>
              <a:gd name="connsiteY71" fmla="*/ 1296917 h 1832443"/>
              <a:gd name="connsiteX72" fmla="*/ 1475427 w 3362515"/>
              <a:gd name="connsiteY72" fmla="*/ 1315133 h 1832443"/>
              <a:gd name="connsiteX73" fmla="*/ 1515500 w 3362515"/>
              <a:gd name="connsiteY73" fmla="*/ 1315133 h 1832443"/>
              <a:gd name="connsiteX74" fmla="*/ 1515500 w 3362515"/>
              <a:gd name="connsiteY74" fmla="*/ 1344277 h 1832443"/>
              <a:gd name="connsiteX75" fmla="*/ 1588360 w 3362515"/>
              <a:gd name="connsiteY75" fmla="*/ 1344277 h 1832443"/>
              <a:gd name="connsiteX76" fmla="*/ 1588360 w 3362515"/>
              <a:gd name="connsiteY76" fmla="*/ 1391636 h 1832443"/>
              <a:gd name="connsiteX77" fmla="*/ 1588360 w 3362515"/>
              <a:gd name="connsiteY77" fmla="*/ 1391636 h 1832443"/>
              <a:gd name="connsiteX78" fmla="*/ 1610218 w 3362515"/>
              <a:gd name="connsiteY78" fmla="*/ 1413494 h 1832443"/>
              <a:gd name="connsiteX79" fmla="*/ 1734082 w 3362515"/>
              <a:gd name="connsiteY79" fmla="*/ 1413494 h 1832443"/>
              <a:gd name="connsiteX80" fmla="*/ 1734082 w 3362515"/>
              <a:gd name="connsiteY80" fmla="*/ 1446282 h 1832443"/>
              <a:gd name="connsiteX81" fmla="*/ 1828800 w 3362515"/>
              <a:gd name="connsiteY81" fmla="*/ 1446282 h 1832443"/>
              <a:gd name="connsiteX82" fmla="*/ 1828800 w 3362515"/>
              <a:gd name="connsiteY82" fmla="*/ 1471783 h 1832443"/>
              <a:gd name="connsiteX83" fmla="*/ 2007309 w 3362515"/>
              <a:gd name="connsiteY83" fmla="*/ 1471783 h 1832443"/>
              <a:gd name="connsiteX84" fmla="*/ 2007309 w 3362515"/>
              <a:gd name="connsiteY84" fmla="*/ 1500927 h 1832443"/>
              <a:gd name="connsiteX85" fmla="*/ 2007309 w 3362515"/>
              <a:gd name="connsiteY85" fmla="*/ 1522785 h 1832443"/>
              <a:gd name="connsiteX86" fmla="*/ 2251392 w 3362515"/>
              <a:gd name="connsiteY86" fmla="*/ 1522785 h 1832443"/>
              <a:gd name="connsiteX87" fmla="*/ 2251392 w 3362515"/>
              <a:gd name="connsiteY87" fmla="*/ 1588360 h 1832443"/>
              <a:gd name="connsiteX88" fmla="*/ 2393470 w 3362515"/>
              <a:gd name="connsiteY88" fmla="*/ 1588360 h 1832443"/>
              <a:gd name="connsiteX89" fmla="*/ 2393470 w 3362515"/>
              <a:gd name="connsiteY89" fmla="*/ 1690364 h 1832443"/>
              <a:gd name="connsiteX90" fmla="*/ 2710413 w 3362515"/>
              <a:gd name="connsiteY90" fmla="*/ 1690364 h 1832443"/>
              <a:gd name="connsiteX91" fmla="*/ 2710413 w 3362515"/>
              <a:gd name="connsiteY91" fmla="*/ 1832443 h 1832443"/>
              <a:gd name="connsiteX92" fmla="*/ 3362515 w 3362515"/>
              <a:gd name="connsiteY92" fmla="*/ 1832443 h 1832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362515" h="1832443">
                <a:moveTo>
                  <a:pt x="0" y="0"/>
                </a:moveTo>
                <a:lnTo>
                  <a:pt x="54646" y="0"/>
                </a:lnTo>
                <a:lnTo>
                  <a:pt x="54646" y="87432"/>
                </a:lnTo>
                <a:lnTo>
                  <a:pt x="109291" y="87432"/>
                </a:lnTo>
                <a:lnTo>
                  <a:pt x="109291" y="196723"/>
                </a:lnTo>
                <a:lnTo>
                  <a:pt x="131149" y="196723"/>
                </a:lnTo>
                <a:lnTo>
                  <a:pt x="131149" y="284156"/>
                </a:lnTo>
                <a:lnTo>
                  <a:pt x="153007" y="284156"/>
                </a:lnTo>
                <a:lnTo>
                  <a:pt x="153007" y="382517"/>
                </a:lnTo>
                <a:lnTo>
                  <a:pt x="163937" y="382517"/>
                </a:lnTo>
                <a:lnTo>
                  <a:pt x="163937" y="408019"/>
                </a:lnTo>
                <a:lnTo>
                  <a:pt x="163937" y="408019"/>
                </a:lnTo>
                <a:lnTo>
                  <a:pt x="163937" y="484522"/>
                </a:lnTo>
                <a:lnTo>
                  <a:pt x="193081" y="484522"/>
                </a:lnTo>
                <a:lnTo>
                  <a:pt x="193081" y="550097"/>
                </a:lnTo>
                <a:lnTo>
                  <a:pt x="218582" y="550097"/>
                </a:lnTo>
                <a:lnTo>
                  <a:pt x="218582" y="579241"/>
                </a:lnTo>
                <a:lnTo>
                  <a:pt x="233154" y="579241"/>
                </a:lnTo>
                <a:lnTo>
                  <a:pt x="233154" y="644815"/>
                </a:lnTo>
                <a:lnTo>
                  <a:pt x="255012" y="644815"/>
                </a:lnTo>
                <a:lnTo>
                  <a:pt x="255012" y="663031"/>
                </a:lnTo>
                <a:lnTo>
                  <a:pt x="287799" y="663031"/>
                </a:lnTo>
                <a:lnTo>
                  <a:pt x="287799" y="681246"/>
                </a:lnTo>
                <a:lnTo>
                  <a:pt x="313301" y="681246"/>
                </a:lnTo>
                <a:lnTo>
                  <a:pt x="313301" y="699461"/>
                </a:lnTo>
                <a:lnTo>
                  <a:pt x="353374" y="699461"/>
                </a:lnTo>
                <a:lnTo>
                  <a:pt x="353374" y="721319"/>
                </a:lnTo>
                <a:lnTo>
                  <a:pt x="386161" y="721319"/>
                </a:lnTo>
                <a:lnTo>
                  <a:pt x="386161" y="775964"/>
                </a:lnTo>
                <a:lnTo>
                  <a:pt x="400733" y="775964"/>
                </a:lnTo>
                <a:lnTo>
                  <a:pt x="400733" y="808752"/>
                </a:lnTo>
                <a:lnTo>
                  <a:pt x="437164" y="808752"/>
                </a:lnTo>
                <a:lnTo>
                  <a:pt x="437164" y="812395"/>
                </a:lnTo>
                <a:lnTo>
                  <a:pt x="469951" y="812395"/>
                </a:lnTo>
                <a:lnTo>
                  <a:pt x="469951" y="830610"/>
                </a:lnTo>
                <a:lnTo>
                  <a:pt x="593814" y="830610"/>
                </a:lnTo>
                <a:lnTo>
                  <a:pt x="593814" y="856111"/>
                </a:lnTo>
                <a:lnTo>
                  <a:pt x="622958" y="856111"/>
                </a:lnTo>
                <a:lnTo>
                  <a:pt x="622958" y="888898"/>
                </a:lnTo>
                <a:lnTo>
                  <a:pt x="673960" y="888898"/>
                </a:lnTo>
                <a:lnTo>
                  <a:pt x="673960" y="899827"/>
                </a:lnTo>
                <a:lnTo>
                  <a:pt x="728606" y="899827"/>
                </a:lnTo>
                <a:lnTo>
                  <a:pt x="728606" y="925329"/>
                </a:lnTo>
                <a:lnTo>
                  <a:pt x="746821" y="925329"/>
                </a:lnTo>
                <a:lnTo>
                  <a:pt x="746821" y="936258"/>
                </a:lnTo>
                <a:lnTo>
                  <a:pt x="808752" y="936258"/>
                </a:lnTo>
                <a:lnTo>
                  <a:pt x="808752" y="969045"/>
                </a:lnTo>
                <a:lnTo>
                  <a:pt x="899828" y="969045"/>
                </a:lnTo>
                <a:lnTo>
                  <a:pt x="899828" y="994546"/>
                </a:lnTo>
                <a:lnTo>
                  <a:pt x="936258" y="994546"/>
                </a:lnTo>
                <a:lnTo>
                  <a:pt x="936258" y="1016404"/>
                </a:lnTo>
                <a:lnTo>
                  <a:pt x="979975" y="1016404"/>
                </a:lnTo>
                <a:lnTo>
                  <a:pt x="979975" y="1038263"/>
                </a:lnTo>
                <a:lnTo>
                  <a:pt x="1038263" y="1038263"/>
                </a:lnTo>
                <a:lnTo>
                  <a:pt x="1038263" y="1067407"/>
                </a:lnTo>
                <a:lnTo>
                  <a:pt x="1060121" y="1067407"/>
                </a:lnTo>
                <a:lnTo>
                  <a:pt x="1060121" y="1089265"/>
                </a:lnTo>
                <a:lnTo>
                  <a:pt x="1089266" y="1089265"/>
                </a:lnTo>
                <a:lnTo>
                  <a:pt x="1089266" y="1107480"/>
                </a:lnTo>
                <a:lnTo>
                  <a:pt x="1129339" y="1107480"/>
                </a:lnTo>
                <a:lnTo>
                  <a:pt x="1140268" y="1118409"/>
                </a:lnTo>
                <a:lnTo>
                  <a:pt x="1238630" y="1118409"/>
                </a:lnTo>
                <a:lnTo>
                  <a:pt x="1238630" y="1176698"/>
                </a:lnTo>
                <a:lnTo>
                  <a:pt x="1296918" y="1176698"/>
                </a:lnTo>
                <a:lnTo>
                  <a:pt x="1296918" y="1191270"/>
                </a:lnTo>
                <a:lnTo>
                  <a:pt x="1355207" y="1191270"/>
                </a:lnTo>
                <a:lnTo>
                  <a:pt x="1355207" y="1224057"/>
                </a:lnTo>
                <a:lnTo>
                  <a:pt x="1387994" y="1224057"/>
                </a:lnTo>
                <a:lnTo>
                  <a:pt x="1387994" y="1253201"/>
                </a:lnTo>
                <a:lnTo>
                  <a:pt x="1417138" y="1253201"/>
                </a:lnTo>
                <a:lnTo>
                  <a:pt x="1417138" y="1296917"/>
                </a:lnTo>
                <a:lnTo>
                  <a:pt x="1475427" y="1296917"/>
                </a:lnTo>
                <a:lnTo>
                  <a:pt x="1475427" y="1315133"/>
                </a:lnTo>
                <a:lnTo>
                  <a:pt x="1515500" y="1315133"/>
                </a:lnTo>
                <a:lnTo>
                  <a:pt x="1515500" y="1344277"/>
                </a:lnTo>
                <a:lnTo>
                  <a:pt x="1588360" y="1344277"/>
                </a:lnTo>
                <a:lnTo>
                  <a:pt x="1588360" y="1391636"/>
                </a:lnTo>
                <a:lnTo>
                  <a:pt x="1588360" y="1391636"/>
                </a:lnTo>
                <a:lnTo>
                  <a:pt x="1610218" y="1413494"/>
                </a:lnTo>
                <a:lnTo>
                  <a:pt x="1734082" y="1413494"/>
                </a:lnTo>
                <a:lnTo>
                  <a:pt x="1734082" y="1446282"/>
                </a:lnTo>
                <a:lnTo>
                  <a:pt x="1828800" y="1446282"/>
                </a:lnTo>
                <a:lnTo>
                  <a:pt x="1828800" y="1471783"/>
                </a:lnTo>
                <a:lnTo>
                  <a:pt x="2007309" y="1471783"/>
                </a:lnTo>
                <a:lnTo>
                  <a:pt x="2007309" y="1500927"/>
                </a:lnTo>
                <a:lnTo>
                  <a:pt x="2007309" y="1522785"/>
                </a:lnTo>
                <a:lnTo>
                  <a:pt x="2251392" y="1522785"/>
                </a:lnTo>
                <a:lnTo>
                  <a:pt x="2251392" y="1588360"/>
                </a:lnTo>
                <a:lnTo>
                  <a:pt x="2393470" y="1588360"/>
                </a:lnTo>
                <a:lnTo>
                  <a:pt x="2393470" y="1690364"/>
                </a:lnTo>
                <a:lnTo>
                  <a:pt x="2710413" y="1690364"/>
                </a:lnTo>
                <a:lnTo>
                  <a:pt x="2710413" y="1832443"/>
                </a:lnTo>
                <a:lnTo>
                  <a:pt x="3362515" y="1832443"/>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2" name="Title 1">
            <a:extLst>
              <a:ext uri="{FF2B5EF4-FFF2-40B4-BE49-F238E27FC236}">
                <a16:creationId xmlns:a16="http://schemas.microsoft.com/office/drawing/2014/main" id="{34E64EED-4CEC-FC70-48A0-DB30E749CE84}"/>
              </a:ext>
            </a:extLst>
          </p:cNvPr>
          <p:cNvSpPr>
            <a:spLocks noGrp="1"/>
          </p:cNvSpPr>
          <p:nvPr>
            <p:ph type="title"/>
          </p:nvPr>
        </p:nvSpPr>
        <p:spPr/>
        <p:txBody>
          <a:bodyPr/>
          <a:lstStyle/>
          <a:p>
            <a:r>
              <a:rPr lang="en-US" dirty="0"/>
              <a:t>MajesTEC-1: Survival Outcomes With Teclistamab for R/R MM After ≥3 Previous Lines of Therapy</a:t>
            </a:r>
          </a:p>
        </p:txBody>
      </p:sp>
      <p:sp>
        <p:nvSpPr>
          <p:cNvPr id="7" name="TextBox 6">
            <a:extLst>
              <a:ext uri="{FF2B5EF4-FFF2-40B4-BE49-F238E27FC236}">
                <a16:creationId xmlns:a16="http://schemas.microsoft.com/office/drawing/2014/main" id="{43CDBE02-F9C7-476D-F882-0970B3DF39F3}"/>
              </a:ext>
            </a:extLst>
          </p:cNvPr>
          <p:cNvSpPr txBox="1"/>
          <p:nvPr/>
        </p:nvSpPr>
        <p:spPr bwMode="auto">
          <a:xfrm>
            <a:off x="1918432" y="1622689"/>
            <a:ext cx="26696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Progression-Free Survival</a:t>
            </a:r>
          </a:p>
        </p:txBody>
      </p:sp>
      <p:sp>
        <p:nvSpPr>
          <p:cNvPr id="10" name="TextBox 9">
            <a:extLst>
              <a:ext uri="{FF2B5EF4-FFF2-40B4-BE49-F238E27FC236}">
                <a16:creationId xmlns:a16="http://schemas.microsoft.com/office/drawing/2014/main" id="{A35F0F2C-6071-E831-8681-44928647D749}"/>
              </a:ext>
            </a:extLst>
          </p:cNvPr>
          <p:cNvSpPr txBox="1"/>
          <p:nvPr/>
        </p:nvSpPr>
        <p:spPr bwMode="auto">
          <a:xfrm>
            <a:off x="7954563" y="1622689"/>
            <a:ext cx="17903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Overall Survival*</a:t>
            </a:r>
          </a:p>
        </p:txBody>
      </p:sp>
      <p:sp>
        <p:nvSpPr>
          <p:cNvPr id="11" name="Text Box 15">
            <a:extLst>
              <a:ext uri="{FF2B5EF4-FFF2-40B4-BE49-F238E27FC236}">
                <a16:creationId xmlns:a16="http://schemas.microsoft.com/office/drawing/2014/main" id="{84BEDC78-E537-7B0D-76ED-52D27A1FC70C}"/>
              </a:ext>
            </a:extLst>
          </p:cNvPr>
          <p:cNvSpPr txBox="1">
            <a:spLocks noChangeArrowheads="1"/>
          </p:cNvSpPr>
          <p:nvPr/>
        </p:nvSpPr>
        <p:spPr bwMode="auto">
          <a:xfrm>
            <a:off x="433870" y="6373696"/>
            <a:ext cx="9693150"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Nooka. ASCO 2022. Abstr 8007.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Moreau. NEJM. 2022;387:495.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2" name="TextBox 11">
            <a:extLst>
              <a:ext uri="{FF2B5EF4-FFF2-40B4-BE49-F238E27FC236}">
                <a16:creationId xmlns:a16="http://schemas.microsoft.com/office/drawing/2014/main" id="{9C15D09B-450A-A21A-015C-ED4DE461BC7B}"/>
              </a:ext>
            </a:extLst>
          </p:cNvPr>
          <p:cNvSpPr txBox="1"/>
          <p:nvPr/>
        </p:nvSpPr>
        <p:spPr bwMode="auto">
          <a:xfrm>
            <a:off x="6807981" y="1872261"/>
            <a:ext cx="47257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*Not yet mature; data from 97 patients (58.8%) censored.</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3" name="Freeform: Shape 2">
            <a:extLst>
              <a:ext uri="{FF2B5EF4-FFF2-40B4-BE49-F238E27FC236}">
                <a16:creationId xmlns:a16="http://schemas.microsoft.com/office/drawing/2014/main" id="{75F0B874-B810-7A53-B44D-EE377A7BA2FB}"/>
              </a:ext>
            </a:extLst>
          </p:cNvPr>
          <p:cNvSpPr/>
          <p:nvPr/>
        </p:nvSpPr>
        <p:spPr bwMode="auto">
          <a:xfrm>
            <a:off x="1410895" y="2318578"/>
            <a:ext cx="3745006" cy="2729753"/>
          </a:xfrm>
          <a:custGeom>
            <a:avLst/>
            <a:gdLst>
              <a:gd name="connsiteX0" fmla="*/ 0 w 3745006"/>
              <a:gd name="connsiteY0" fmla="*/ 0 h 2729753"/>
              <a:gd name="connsiteX1" fmla="*/ 0 w 3745006"/>
              <a:gd name="connsiteY1" fmla="*/ 2729753 h 2729753"/>
              <a:gd name="connsiteX2" fmla="*/ 3745006 w 3745006"/>
              <a:gd name="connsiteY2" fmla="*/ 2729753 h 2729753"/>
            </a:gdLst>
            <a:ahLst/>
            <a:cxnLst>
              <a:cxn ang="0">
                <a:pos x="connsiteX0" y="connsiteY0"/>
              </a:cxn>
              <a:cxn ang="0">
                <a:pos x="connsiteX1" y="connsiteY1"/>
              </a:cxn>
              <a:cxn ang="0">
                <a:pos x="connsiteX2" y="connsiteY2"/>
              </a:cxn>
            </a:cxnLst>
            <a:rect l="l" t="t" r="r" b="b"/>
            <a:pathLst>
              <a:path w="3745006" h="2729753">
                <a:moveTo>
                  <a:pt x="0" y="0"/>
                </a:moveTo>
                <a:lnTo>
                  <a:pt x="0" y="2729753"/>
                </a:lnTo>
                <a:lnTo>
                  <a:pt x="3745006" y="2729753"/>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B1A2F98E-3A73-8474-9927-BBB2276E23D6}"/>
              </a:ext>
            </a:extLst>
          </p:cNvPr>
          <p:cNvGrpSpPr/>
          <p:nvPr/>
        </p:nvGrpSpPr>
        <p:grpSpPr>
          <a:xfrm>
            <a:off x="1333571" y="2318578"/>
            <a:ext cx="87407" cy="2729753"/>
            <a:chOff x="1933011" y="1775012"/>
            <a:chExt cx="87407" cy="2729753"/>
          </a:xfrm>
        </p:grpSpPr>
        <p:cxnSp>
          <p:nvCxnSpPr>
            <p:cNvPr id="5" name="Straight Connector 4">
              <a:extLst>
                <a:ext uri="{FF2B5EF4-FFF2-40B4-BE49-F238E27FC236}">
                  <a16:creationId xmlns:a16="http://schemas.microsoft.com/office/drawing/2014/main" id="{F789B7FC-0CD2-CC3B-0CDB-2F47941BB2F2}"/>
                </a:ext>
              </a:extLst>
            </p:cNvPr>
            <p:cNvCxnSpPr/>
            <p:nvPr/>
          </p:nvCxnSpPr>
          <p:spPr bwMode="auto">
            <a:xfrm>
              <a:off x="1946459" y="1775012"/>
              <a:ext cx="73959"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D889FDE3-2DB9-5FAD-968A-7940C3033F69}"/>
                </a:ext>
              </a:extLst>
            </p:cNvPr>
            <p:cNvCxnSpPr/>
            <p:nvPr/>
          </p:nvCxnSpPr>
          <p:spPr bwMode="auto">
            <a:xfrm>
              <a:off x="1936376" y="2320963"/>
              <a:ext cx="73959"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D98E77D8-A11A-F8DD-CA9F-6469DA109B97}"/>
                </a:ext>
              </a:extLst>
            </p:cNvPr>
            <p:cNvCxnSpPr/>
            <p:nvPr/>
          </p:nvCxnSpPr>
          <p:spPr bwMode="auto">
            <a:xfrm>
              <a:off x="1935255" y="2866914"/>
              <a:ext cx="73959"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8B83BEAD-E30E-810D-428F-EF22A4F0FCCB}"/>
                </a:ext>
              </a:extLst>
            </p:cNvPr>
            <p:cNvCxnSpPr/>
            <p:nvPr/>
          </p:nvCxnSpPr>
          <p:spPr bwMode="auto">
            <a:xfrm>
              <a:off x="1935255" y="3412865"/>
              <a:ext cx="73959"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E6467D8-CF4C-2FCA-0E49-AEF92899D663}"/>
                </a:ext>
              </a:extLst>
            </p:cNvPr>
            <p:cNvCxnSpPr/>
            <p:nvPr/>
          </p:nvCxnSpPr>
          <p:spPr bwMode="auto">
            <a:xfrm>
              <a:off x="1933011" y="3958816"/>
              <a:ext cx="73959"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896FF11E-003A-91D2-6467-584815DC41F0}"/>
                </a:ext>
              </a:extLst>
            </p:cNvPr>
            <p:cNvCxnSpPr/>
            <p:nvPr/>
          </p:nvCxnSpPr>
          <p:spPr bwMode="auto">
            <a:xfrm>
              <a:off x="1946459" y="4504765"/>
              <a:ext cx="73959" cy="0"/>
            </a:xfrm>
            <a:prstGeom prst="line">
              <a:avLst/>
            </a:prstGeom>
            <a:noFill/>
            <a:ln w="28575" cap="flat" cmpd="sng" algn="ctr">
              <a:solidFill>
                <a:schemeClr val="bg1"/>
              </a:solidFill>
              <a:prstDash val="solid"/>
              <a:round/>
              <a:headEnd type="none" w="med" len="med"/>
              <a:tailEnd type="none" w="med" len="med"/>
            </a:ln>
            <a:effectLst/>
          </p:spPr>
        </p:cxnSp>
      </p:grpSp>
      <p:grpSp>
        <p:nvGrpSpPr>
          <p:cNvPr id="35" name="Group 34">
            <a:extLst>
              <a:ext uri="{FF2B5EF4-FFF2-40B4-BE49-F238E27FC236}">
                <a16:creationId xmlns:a16="http://schemas.microsoft.com/office/drawing/2014/main" id="{CD631FF0-191C-E61F-ADBF-D9E58E7E092F}"/>
              </a:ext>
            </a:extLst>
          </p:cNvPr>
          <p:cNvGrpSpPr/>
          <p:nvPr/>
        </p:nvGrpSpPr>
        <p:grpSpPr>
          <a:xfrm>
            <a:off x="1414255" y="5045726"/>
            <a:ext cx="3742673" cy="68281"/>
            <a:chOff x="2013695" y="4502160"/>
            <a:chExt cx="3742673" cy="68281"/>
          </a:xfrm>
        </p:grpSpPr>
        <p:grpSp>
          <p:nvGrpSpPr>
            <p:cNvPr id="27" name="Group 26">
              <a:extLst>
                <a:ext uri="{FF2B5EF4-FFF2-40B4-BE49-F238E27FC236}">
                  <a16:creationId xmlns:a16="http://schemas.microsoft.com/office/drawing/2014/main" id="{51BC8563-838B-2171-C938-9EC384DF8D26}"/>
                </a:ext>
              </a:extLst>
            </p:cNvPr>
            <p:cNvGrpSpPr/>
            <p:nvPr/>
          </p:nvGrpSpPr>
          <p:grpSpPr>
            <a:xfrm>
              <a:off x="2013695" y="4511488"/>
              <a:ext cx="2074212" cy="58953"/>
              <a:chOff x="2013695" y="4511488"/>
              <a:chExt cx="2074212" cy="58953"/>
            </a:xfrm>
          </p:grpSpPr>
          <p:cxnSp>
            <p:nvCxnSpPr>
              <p:cNvPr id="21" name="Straight Connector 20">
                <a:extLst>
                  <a:ext uri="{FF2B5EF4-FFF2-40B4-BE49-F238E27FC236}">
                    <a16:creationId xmlns:a16="http://schemas.microsoft.com/office/drawing/2014/main" id="{086C4868-49A9-6CEC-8925-1351B94C3DCE}"/>
                  </a:ext>
                </a:extLst>
              </p:cNvPr>
              <p:cNvCxnSpPr>
                <a:cxnSpLocks/>
              </p:cNvCxnSpPr>
              <p:nvPr/>
            </p:nvCxnSpPr>
            <p:spPr bwMode="auto">
              <a:xfrm rot="5400000">
                <a:off x="4058430"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2859A7A4-C5EE-18C4-B76B-A2FC450E5CE4}"/>
                  </a:ext>
                </a:extLst>
              </p:cNvPr>
              <p:cNvCxnSpPr>
                <a:cxnSpLocks/>
              </p:cNvCxnSpPr>
              <p:nvPr/>
            </p:nvCxnSpPr>
            <p:spPr bwMode="auto">
              <a:xfrm rot="5400000">
                <a:off x="3643587"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DD95AAB2-B3AC-6941-CFF9-4E834E53627B}"/>
                  </a:ext>
                </a:extLst>
              </p:cNvPr>
              <p:cNvCxnSpPr>
                <a:cxnSpLocks/>
              </p:cNvCxnSpPr>
              <p:nvPr/>
            </p:nvCxnSpPr>
            <p:spPr bwMode="auto">
              <a:xfrm rot="5400000">
                <a:off x="3228744"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028D3F10-A25F-FBAC-858E-D9CE654FE363}"/>
                  </a:ext>
                </a:extLst>
              </p:cNvPr>
              <p:cNvCxnSpPr>
                <a:cxnSpLocks/>
              </p:cNvCxnSpPr>
              <p:nvPr/>
            </p:nvCxnSpPr>
            <p:spPr bwMode="auto">
              <a:xfrm rot="5400000">
                <a:off x="2813902"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E7F2ACA4-B6E4-DF53-922A-2DD045634181}"/>
                  </a:ext>
                </a:extLst>
              </p:cNvPr>
              <p:cNvCxnSpPr>
                <a:cxnSpLocks/>
              </p:cNvCxnSpPr>
              <p:nvPr/>
            </p:nvCxnSpPr>
            <p:spPr bwMode="auto">
              <a:xfrm rot="5400000">
                <a:off x="2399059"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8446E42D-4418-0431-E856-F3534334ADD0}"/>
                  </a:ext>
                </a:extLst>
              </p:cNvPr>
              <p:cNvCxnSpPr>
                <a:cxnSpLocks/>
              </p:cNvCxnSpPr>
              <p:nvPr/>
            </p:nvCxnSpPr>
            <p:spPr bwMode="auto">
              <a:xfrm rot="5400000">
                <a:off x="1984218" y="4540965"/>
                <a:ext cx="58953" cy="0"/>
              </a:xfrm>
              <a:prstGeom prst="line">
                <a:avLst/>
              </a:prstGeom>
              <a:noFill/>
              <a:ln w="28575" cap="flat" cmpd="sng" algn="ctr">
                <a:solidFill>
                  <a:schemeClr val="bg1"/>
                </a:solidFill>
                <a:prstDash val="solid"/>
                <a:round/>
                <a:headEnd type="none" w="med" len="med"/>
                <a:tailEnd type="none" w="med" len="med"/>
              </a:ln>
              <a:effectLst/>
            </p:spPr>
          </p:cxnSp>
        </p:grpSp>
        <p:grpSp>
          <p:nvGrpSpPr>
            <p:cNvPr id="28" name="Group 27">
              <a:extLst>
                <a:ext uri="{FF2B5EF4-FFF2-40B4-BE49-F238E27FC236}">
                  <a16:creationId xmlns:a16="http://schemas.microsoft.com/office/drawing/2014/main" id="{4732583D-D334-9F6D-D59E-A7D41222AFED}"/>
                </a:ext>
              </a:extLst>
            </p:cNvPr>
            <p:cNvGrpSpPr/>
            <p:nvPr/>
          </p:nvGrpSpPr>
          <p:grpSpPr>
            <a:xfrm>
              <a:off x="4511842" y="4502160"/>
              <a:ext cx="1244526" cy="58953"/>
              <a:chOff x="2013695" y="4511488"/>
              <a:chExt cx="1244526" cy="58953"/>
            </a:xfrm>
          </p:grpSpPr>
          <p:cxnSp>
            <p:nvCxnSpPr>
              <p:cNvPr id="31" name="Straight Connector 30">
                <a:extLst>
                  <a:ext uri="{FF2B5EF4-FFF2-40B4-BE49-F238E27FC236}">
                    <a16:creationId xmlns:a16="http://schemas.microsoft.com/office/drawing/2014/main" id="{F03256AC-06DE-3F44-F730-1F49B592ED90}"/>
                  </a:ext>
                </a:extLst>
              </p:cNvPr>
              <p:cNvCxnSpPr>
                <a:cxnSpLocks/>
              </p:cNvCxnSpPr>
              <p:nvPr/>
            </p:nvCxnSpPr>
            <p:spPr bwMode="auto">
              <a:xfrm rot="5400000">
                <a:off x="3228744"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7B3F0A47-C4BA-290C-51A1-5D41253AB2C5}"/>
                  </a:ext>
                </a:extLst>
              </p:cNvPr>
              <p:cNvCxnSpPr>
                <a:cxnSpLocks/>
              </p:cNvCxnSpPr>
              <p:nvPr/>
            </p:nvCxnSpPr>
            <p:spPr bwMode="auto">
              <a:xfrm rot="5400000">
                <a:off x="2813902"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8850C076-E16B-41C8-E307-9626C1DF30AF}"/>
                  </a:ext>
                </a:extLst>
              </p:cNvPr>
              <p:cNvCxnSpPr>
                <a:cxnSpLocks/>
              </p:cNvCxnSpPr>
              <p:nvPr/>
            </p:nvCxnSpPr>
            <p:spPr bwMode="auto">
              <a:xfrm rot="5400000">
                <a:off x="2399059"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DE8DB0F7-455D-9C76-5EA4-66D078C0CDAD}"/>
                  </a:ext>
                </a:extLst>
              </p:cNvPr>
              <p:cNvCxnSpPr>
                <a:cxnSpLocks/>
              </p:cNvCxnSpPr>
              <p:nvPr/>
            </p:nvCxnSpPr>
            <p:spPr bwMode="auto">
              <a:xfrm rot="5400000">
                <a:off x="1984218" y="4540965"/>
                <a:ext cx="58953"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6" name="TextBox 35">
            <a:extLst>
              <a:ext uri="{FF2B5EF4-FFF2-40B4-BE49-F238E27FC236}">
                <a16:creationId xmlns:a16="http://schemas.microsoft.com/office/drawing/2014/main" id="{59869D38-697A-BC51-5C76-8CDE11FB1E81}"/>
              </a:ext>
            </a:extLst>
          </p:cNvPr>
          <p:cNvSpPr txBox="1"/>
          <p:nvPr/>
        </p:nvSpPr>
        <p:spPr bwMode="auto">
          <a:xfrm>
            <a:off x="855775" y="2133912"/>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37" name="TextBox 36">
            <a:extLst>
              <a:ext uri="{FF2B5EF4-FFF2-40B4-BE49-F238E27FC236}">
                <a16:creationId xmlns:a16="http://schemas.microsoft.com/office/drawing/2014/main" id="{1EBE6445-BC89-EB81-8C92-2310DE2F29F0}"/>
              </a:ext>
            </a:extLst>
          </p:cNvPr>
          <p:cNvSpPr txBox="1"/>
          <p:nvPr/>
        </p:nvSpPr>
        <p:spPr bwMode="auto">
          <a:xfrm>
            <a:off x="973569" y="265981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38" name="TextBox 37">
            <a:extLst>
              <a:ext uri="{FF2B5EF4-FFF2-40B4-BE49-F238E27FC236}">
                <a16:creationId xmlns:a16="http://schemas.microsoft.com/office/drawing/2014/main" id="{7E0C0557-C3A3-EB3D-D063-52E27658217D}"/>
              </a:ext>
            </a:extLst>
          </p:cNvPr>
          <p:cNvSpPr txBox="1"/>
          <p:nvPr/>
        </p:nvSpPr>
        <p:spPr bwMode="auto">
          <a:xfrm>
            <a:off x="971241" y="322721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39" name="TextBox 38">
            <a:extLst>
              <a:ext uri="{FF2B5EF4-FFF2-40B4-BE49-F238E27FC236}">
                <a16:creationId xmlns:a16="http://schemas.microsoft.com/office/drawing/2014/main" id="{BCC80F18-E486-7473-7F7B-E023AA60AFFE}"/>
              </a:ext>
            </a:extLst>
          </p:cNvPr>
          <p:cNvSpPr txBox="1"/>
          <p:nvPr/>
        </p:nvSpPr>
        <p:spPr bwMode="auto">
          <a:xfrm>
            <a:off x="972015" y="37732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40" name="TextBox 39">
            <a:extLst>
              <a:ext uri="{FF2B5EF4-FFF2-40B4-BE49-F238E27FC236}">
                <a16:creationId xmlns:a16="http://schemas.microsoft.com/office/drawing/2014/main" id="{41D36989-2398-B52B-EFBD-DB9F346003E7}"/>
              </a:ext>
            </a:extLst>
          </p:cNvPr>
          <p:cNvSpPr txBox="1"/>
          <p:nvPr/>
        </p:nvSpPr>
        <p:spPr bwMode="auto">
          <a:xfrm>
            <a:off x="969347" y="430825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41" name="TextBox 40">
            <a:extLst>
              <a:ext uri="{FF2B5EF4-FFF2-40B4-BE49-F238E27FC236}">
                <a16:creationId xmlns:a16="http://schemas.microsoft.com/office/drawing/2014/main" id="{3099A38E-BBDE-E02C-56C3-078DDA5FC745}"/>
              </a:ext>
            </a:extLst>
          </p:cNvPr>
          <p:cNvSpPr txBox="1"/>
          <p:nvPr/>
        </p:nvSpPr>
        <p:spPr bwMode="auto">
          <a:xfrm>
            <a:off x="1087140" y="4854336"/>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2" name="TextBox 41">
            <a:extLst>
              <a:ext uri="{FF2B5EF4-FFF2-40B4-BE49-F238E27FC236}">
                <a16:creationId xmlns:a16="http://schemas.microsoft.com/office/drawing/2014/main" id="{AF8D1A81-80E3-8CEA-18F6-A66BEE1F9339}"/>
              </a:ext>
            </a:extLst>
          </p:cNvPr>
          <p:cNvSpPr txBox="1"/>
          <p:nvPr/>
        </p:nvSpPr>
        <p:spPr bwMode="auto">
          <a:xfrm>
            <a:off x="1258709" y="5067095"/>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3" name="TextBox 42">
            <a:extLst>
              <a:ext uri="{FF2B5EF4-FFF2-40B4-BE49-F238E27FC236}">
                <a16:creationId xmlns:a16="http://schemas.microsoft.com/office/drawing/2014/main" id="{17E82DE8-CF08-1164-4654-6AC2C313887B}"/>
              </a:ext>
            </a:extLst>
          </p:cNvPr>
          <p:cNvSpPr txBox="1"/>
          <p:nvPr/>
        </p:nvSpPr>
        <p:spPr bwMode="auto">
          <a:xfrm>
            <a:off x="1678096" y="5067095"/>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44" name="TextBox 43">
            <a:extLst>
              <a:ext uri="{FF2B5EF4-FFF2-40B4-BE49-F238E27FC236}">
                <a16:creationId xmlns:a16="http://schemas.microsoft.com/office/drawing/2014/main" id="{50D1E72F-DA72-9D32-C369-F3948E9CA8A9}"/>
              </a:ext>
            </a:extLst>
          </p:cNvPr>
          <p:cNvSpPr txBox="1"/>
          <p:nvPr/>
        </p:nvSpPr>
        <p:spPr bwMode="auto">
          <a:xfrm>
            <a:off x="2103606" y="5064861"/>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45" name="TextBox 44">
            <a:extLst>
              <a:ext uri="{FF2B5EF4-FFF2-40B4-BE49-F238E27FC236}">
                <a16:creationId xmlns:a16="http://schemas.microsoft.com/office/drawing/2014/main" id="{EC4F5167-1DC5-2FF7-DBBE-BD6C35C692F6}"/>
              </a:ext>
            </a:extLst>
          </p:cNvPr>
          <p:cNvSpPr txBox="1"/>
          <p:nvPr/>
        </p:nvSpPr>
        <p:spPr bwMode="auto">
          <a:xfrm>
            <a:off x="2522993" y="5064861"/>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46" name="TextBox 45">
            <a:extLst>
              <a:ext uri="{FF2B5EF4-FFF2-40B4-BE49-F238E27FC236}">
                <a16:creationId xmlns:a16="http://schemas.microsoft.com/office/drawing/2014/main" id="{8FF6412C-2360-305C-CCBE-486C0D29674C}"/>
              </a:ext>
            </a:extLst>
          </p:cNvPr>
          <p:cNvSpPr txBox="1"/>
          <p:nvPr/>
        </p:nvSpPr>
        <p:spPr bwMode="auto">
          <a:xfrm>
            <a:off x="2860485" y="504629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47" name="TextBox 46">
            <a:extLst>
              <a:ext uri="{FF2B5EF4-FFF2-40B4-BE49-F238E27FC236}">
                <a16:creationId xmlns:a16="http://schemas.microsoft.com/office/drawing/2014/main" id="{9D37DF83-7A86-4735-3CD2-E2D9FDFFC02B}"/>
              </a:ext>
            </a:extLst>
          </p:cNvPr>
          <p:cNvSpPr txBox="1"/>
          <p:nvPr/>
        </p:nvSpPr>
        <p:spPr bwMode="auto">
          <a:xfrm>
            <a:off x="3279872" y="504629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48" name="TextBox 47">
            <a:extLst>
              <a:ext uri="{FF2B5EF4-FFF2-40B4-BE49-F238E27FC236}">
                <a16:creationId xmlns:a16="http://schemas.microsoft.com/office/drawing/2014/main" id="{A5EF9390-3CE7-DA59-AA77-303BAF0B60A4}"/>
              </a:ext>
            </a:extLst>
          </p:cNvPr>
          <p:cNvSpPr txBox="1"/>
          <p:nvPr/>
        </p:nvSpPr>
        <p:spPr bwMode="auto">
          <a:xfrm>
            <a:off x="3705382" y="50440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49" name="TextBox 48">
            <a:extLst>
              <a:ext uri="{FF2B5EF4-FFF2-40B4-BE49-F238E27FC236}">
                <a16:creationId xmlns:a16="http://schemas.microsoft.com/office/drawing/2014/main" id="{9CCC0F0C-3C8C-EA69-4012-59FFB1672FC8}"/>
              </a:ext>
            </a:extLst>
          </p:cNvPr>
          <p:cNvSpPr txBox="1"/>
          <p:nvPr/>
        </p:nvSpPr>
        <p:spPr bwMode="auto">
          <a:xfrm>
            <a:off x="4124769" y="50440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50" name="TextBox 49">
            <a:extLst>
              <a:ext uri="{FF2B5EF4-FFF2-40B4-BE49-F238E27FC236}">
                <a16:creationId xmlns:a16="http://schemas.microsoft.com/office/drawing/2014/main" id="{356D3415-243D-BFB9-FB3A-9D345FBD7EDB}"/>
              </a:ext>
            </a:extLst>
          </p:cNvPr>
          <p:cNvSpPr txBox="1"/>
          <p:nvPr/>
        </p:nvSpPr>
        <p:spPr bwMode="auto">
          <a:xfrm>
            <a:off x="4531177" y="50440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51" name="TextBox 50">
            <a:extLst>
              <a:ext uri="{FF2B5EF4-FFF2-40B4-BE49-F238E27FC236}">
                <a16:creationId xmlns:a16="http://schemas.microsoft.com/office/drawing/2014/main" id="{36976873-DE71-9803-181A-58B32984A810}"/>
              </a:ext>
            </a:extLst>
          </p:cNvPr>
          <p:cNvSpPr txBox="1"/>
          <p:nvPr/>
        </p:nvSpPr>
        <p:spPr bwMode="auto">
          <a:xfrm>
            <a:off x="4950564" y="50440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52" name="TextBox 51">
            <a:extLst>
              <a:ext uri="{FF2B5EF4-FFF2-40B4-BE49-F238E27FC236}">
                <a16:creationId xmlns:a16="http://schemas.microsoft.com/office/drawing/2014/main" id="{54F2578F-0425-AE55-DF5F-2450ECD28884}"/>
              </a:ext>
            </a:extLst>
          </p:cNvPr>
          <p:cNvSpPr txBox="1"/>
          <p:nvPr/>
        </p:nvSpPr>
        <p:spPr bwMode="auto">
          <a:xfrm>
            <a:off x="1160478" y="5542645"/>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165</a:t>
            </a:r>
          </a:p>
        </p:txBody>
      </p:sp>
      <p:sp>
        <p:nvSpPr>
          <p:cNvPr id="53" name="TextBox 52">
            <a:extLst>
              <a:ext uri="{FF2B5EF4-FFF2-40B4-BE49-F238E27FC236}">
                <a16:creationId xmlns:a16="http://schemas.microsoft.com/office/drawing/2014/main" id="{203C2013-378A-F98F-CD9C-43CB6934508A}"/>
              </a:ext>
            </a:extLst>
          </p:cNvPr>
          <p:cNvSpPr txBox="1"/>
          <p:nvPr/>
        </p:nvSpPr>
        <p:spPr bwMode="auto">
          <a:xfrm>
            <a:off x="1580178" y="5529768"/>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110</a:t>
            </a:r>
          </a:p>
        </p:txBody>
      </p:sp>
      <p:sp>
        <p:nvSpPr>
          <p:cNvPr id="54" name="TextBox 53">
            <a:extLst>
              <a:ext uri="{FF2B5EF4-FFF2-40B4-BE49-F238E27FC236}">
                <a16:creationId xmlns:a16="http://schemas.microsoft.com/office/drawing/2014/main" id="{73865949-AE16-274A-9606-A267C5280F74}"/>
              </a:ext>
            </a:extLst>
          </p:cNvPr>
          <p:cNvSpPr txBox="1"/>
          <p:nvPr/>
        </p:nvSpPr>
        <p:spPr bwMode="auto">
          <a:xfrm>
            <a:off x="2057920" y="552392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98</a:t>
            </a:r>
          </a:p>
        </p:txBody>
      </p:sp>
      <p:sp>
        <p:nvSpPr>
          <p:cNvPr id="55" name="TextBox 54">
            <a:extLst>
              <a:ext uri="{FF2B5EF4-FFF2-40B4-BE49-F238E27FC236}">
                <a16:creationId xmlns:a16="http://schemas.microsoft.com/office/drawing/2014/main" id="{5FE4C645-1E72-08DD-6858-FB3FEB15B6F6}"/>
              </a:ext>
            </a:extLst>
          </p:cNvPr>
          <p:cNvSpPr txBox="1"/>
          <p:nvPr/>
        </p:nvSpPr>
        <p:spPr bwMode="auto">
          <a:xfrm>
            <a:off x="2480253" y="552107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81</a:t>
            </a:r>
          </a:p>
        </p:txBody>
      </p:sp>
      <p:sp>
        <p:nvSpPr>
          <p:cNvPr id="56" name="TextBox 55">
            <a:extLst>
              <a:ext uri="{FF2B5EF4-FFF2-40B4-BE49-F238E27FC236}">
                <a16:creationId xmlns:a16="http://schemas.microsoft.com/office/drawing/2014/main" id="{6DA38084-5E13-6D70-3122-F82335400443}"/>
              </a:ext>
            </a:extLst>
          </p:cNvPr>
          <p:cNvSpPr txBox="1"/>
          <p:nvPr/>
        </p:nvSpPr>
        <p:spPr bwMode="auto">
          <a:xfrm>
            <a:off x="2873309" y="552330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59</a:t>
            </a:r>
          </a:p>
        </p:txBody>
      </p:sp>
      <p:sp>
        <p:nvSpPr>
          <p:cNvPr id="57" name="TextBox 56">
            <a:extLst>
              <a:ext uri="{FF2B5EF4-FFF2-40B4-BE49-F238E27FC236}">
                <a16:creationId xmlns:a16="http://schemas.microsoft.com/office/drawing/2014/main" id="{0CD4EDE4-24C7-3BE3-B47A-1E5270EC9A56}"/>
              </a:ext>
            </a:extLst>
          </p:cNvPr>
          <p:cNvSpPr txBox="1"/>
          <p:nvPr/>
        </p:nvSpPr>
        <p:spPr bwMode="auto">
          <a:xfrm>
            <a:off x="3292696" y="552330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p:txBody>
      </p:sp>
      <p:sp>
        <p:nvSpPr>
          <p:cNvPr id="58" name="TextBox 57">
            <a:extLst>
              <a:ext uri="{FF2B5EF4-FFF2-40B4-BE49-F238E27FC236}">
                <a16:creationId xmlns:a16="http://schemas.microsoft.com/office/drawing/2014/main" id="{8B132592-61D5-E49A-6D5C-B547A8EB364D}"/>
              </a:ext>
            </a:extLst>
          </p:cNvPr>
          <p:cNvSpPr txBox="1"/>
          <p:nvPr/>
        </p:nvSpPr>
        <p:spPr bwMode="auto">
          <a:xfrm>
            <a:off x="3718206" y="552107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59" name="TextBox 58">
            <a:extLst>
              <a:ext uri="{FF2B5EF4-FFF2-40B4-BE49-F238E27FC236}">
                <a16:creationId xmlns:a16="http://schemas.microsoft.com/office/drawing/2014/main" id="{FFCF15E2-FC4D-4344-D474-22C0D632B715}"/>
              </a:ext>
            </a:extLst>
          </p:cNvPr>
          <p:cNvSpPr txBox="1"/>
          <p:nvPr/>
        </p:nvSpPr>
        <p:spPr bwMode="auto">
          <a:xfrm>
            <a:off x="4189690" y="552107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60" name="TextBox 59">
            <a:extLst>
              <a:ext uri="{FF2B5EF4-FFF2-40B4-BE49-F238E27FC236}">
                <a16:creationId xmlns:a16="http://schemas.microsoft.com/office/drawing/2014/main" id="{7D17680F-2E2F-4D79-DA9D-0EF89DA46C37}"/>
              </a:ext>
            </a:extLst>
          </p:cNvPr>
          <p:cNvSpPr txBox="1"/>
          <p:nvPr/>
        </p:nvSpPr>
        <p:spPr bwMode="auto">
          <a:xfrm>
            <a:off x="4596098" y="552107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61" name="TextBox 60">
            <a:extLst>
              <a:ext uri="{FF2B5EF4-FFF2-40B4-BE49-F238E27FC236}">
                <a16:creationId xmlns:a16="http://schemas.microsoft.com/office/drawing/2014/main" id="{F01368EA-4520-F899-394A-9299B33E21DF}"/>
              </a:ext>
            </a:extLst>
          </p:cNvPr>
          <p:cNvSpPr txBox="1"/>
          <p:nvPr/>
        </p:nvSpPr>
        <p:spPr bwMode="auto">
          <a:xfrm>
            <a:off x="5015485" y="552107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62" name="TextBox 61">
            <a:extLst>
              <a:ext uri="{FF2B5EF4-FFF2-40B4-BE49-F238E27FC236}">
                <a16:creationId xmlns:a16="http://schemas.microsoft.com/office/drawing/2014/main" id="{E61E77B9-2925-0709-3A33-986CE427FD19}"/>
              </a:ext>
            </a:extLst>
          </p:cNvPr>
          <p:cNvSpPr txBox="1"/>
          <p:nvPr/>
        </p:nvSpPr>
        <p:spPr bwMode="auto">
          <a:xfrm>
            <a:off x="3021301" y="5287184"/>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sp>
        <p:nvSpPr>
          <p:cNvPr id="63" name="TextBox 62">
            <a:extLst>
              <a:ext uri="{FF2B5EF4-FFF2-40B4-BE49-F238E27FC236}">
                <a16:creationId xmlns:a16="http://schemas.microsoft.com/office/drawing/2014/main" id="{812BE64F-63EC-D654-121B-50DA1FDDDD6D}"/>
              </a:ext>
            </a:extLst>
          </p:cNvPr>
          <p:cNvSpPr txBox="1"/>
          <p:nvPr/>
        </p:nvSpPr>
        <p:spPr bwMode="auto">
          <a:xfrm rot="16200000">
            <a:off x="110355" y="3515272"/>
            <a:ext cx="13252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a:r>
          </a:p>
        </p:txBody>
      </p:sp>
      <p:sp>
        <p:nvSpPr>
          <p:cNvPr id="64" name="TextBox 63">
            <a:extLst>
              <a:ext uri="{FF2B5EF4-FFF2-40B4-BE49-F238E27FC236}">
                <a16:creationId xmlns:a16="http://schemas.microsoft.com/office/drawing/2014/main" id="{89E563D0-E984-029C-9313-FDEE6E2E9D36}"/>
              </a:ext>
            </a:extLst>
          </p:cNvPr>
          <p:cNvSpPr txBox="1"/>
          <p:nvPr/>
        </p:nvSpPr>
        <p:spPr bwMode="auto">
          <a:xfrm>
            <a:off x="1409921" y="4677591"/>
            <a:ext cx="39340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PFS: 11.3 mo (95% CI: 8.8-17.1)</a:t>
            </a:r>
          </a:p>
        </p:txBody>
      </p:sp>
      <p:cxnSp>
        <p:nvCxnSpPr>
          <p:cNvPr id="67" name="Straight Connector 66">
            <a:extLst>
              <a:ext uri="{FF2B5EF4-FFF2-40B4-BE49-F238E27FC236}">
                <a16:creationId xmlns:a16="http://schemas.microsoft.com/office/drawing/2014/main" id="{020C2192-615F-A6FC-CA95-98A00DA14BCD}"/>
              </a:ext>
            </a:extLst>
          </p:cNvPr>
          <p:cNvCxnSpPr/>
          <p:nvPr/>
        </p:nvCxnSpPr>
        <p:spPr bwMode="auto">
          <a:xfrm>
            <a:off x="1407530" y="2262326"/>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26DE9A7A-0EB3-8A38-0BD4-E912C25ED247}"/>
              </a:ext>
            </a:extLst>
          </p:cNvPr>
          <p:cNvCxnSpPr/>
          <p:nvPr/>
        </p:nvCxnSpPr>
        <p:spPr bwMode="auto">
          <a:xfrm>
            <a:off x="1476140" y="2358544"/>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693E5F15-0268-7623-E0CE-8F868B8F43F0}"/>
              </a:ext>
            </a:extLst>
          </p:cNvPr>
          <p:cNvCxnSpPr/>
          <p:nvPr/>
        </p:nvCxnSpPr>
        <p:spPr bwMode="auto">
          <a:xfrm>
            <a:off x="1519249" y="2413939"/>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E954CE1A-88A2-4F81-D299-C002F3F3D412}"/>
              </a:ext>
            </a:extLst>
          </p:cNvPr>
          <p:cNvCxnSpPr/>
          <p:nvPr/>
        </p:nvCxnSpPr>
        <p:spPr bwMode="auto">
          <a:xfrm>
            <a:off x="1531661" y="2462048"/>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16F7A4AD-A98C-8FE4-61F0-74905267B0EE}"/>
              </a:ext>
            </a:extLst>
          </p:cNvPr>
          <p:cNvCxnSpPr/>
          <p:nvPr/>
        </p:nvCxnSpPr>
        <p:spPr bwMode="auto">
          <a:xfrm>
            <a:off x="1560394" y="2659817"/>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67CF7B24-02CA-5969-7B64-0D00AAB72C1F}"/>
              </a:ext>
            </a:extLst>
          </p:cNvPr>
          <p:cNvCxnSpPr/>
          <p:nvPr/>
        </p:nvCxnSpPr>
        <p:spPr bwMode="auto">
          <a:xfrm>
            <a:off x="1602170" y="2812777"/>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CE13CDCB-0E15-5FF0-9199-7C36BA7F2DBD}"/>
              </a:ext>
            </a:extLst>
          </p:cNvPr>
          <p:cNvCxnSpPr/>
          <p:nvPr/>
        </p:nvCxnSpPr>
        <p:spPr bwMode="auto">
          <a:xfrm>
            <a:off x="2214794" y="3211892"/>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1F40E393-2986-9A80-62A5-B993C5408D5D}"/>
              </a:ext>
            </a:extLst>
          </p:cNvPr>
          <p:cNvCxnSpPr/>
          <p:nvPr/>
        </p:nvCxnSpPr>
        <p:spPr bwMode="auto">
          <a:xfrm>
            <a:off x="2273963" y="3238143"/>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4847B503-1242-4D16-46BE-40A6F92F6DF9}"/>
              </a:ext>
            </a:extLst>
          </p:cNvPr>
          <p:cNvCxnSpPr/>
          <p:nvPr/>
        </p:nvCxnSpPr>
        <p:spPr bwMode="auto">
          <a:xfrm>
            <a:off x="2236652" y="3238143"/>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69FB0F42-FF6B-6E6A-738B-79A43DF30995}"/>
              </a:ext>
            </a:extLst>
          </p:cNvPr>
          <p:cNvCxnSpPr/>
          <p:nvPr/>
        </p:nvCxnSpPr>
        <p:spPr bwMode="auto">
          <a:xfrm>
            <a:off x="2338324" y="3260001"/>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D8BFAEAC-13AC-3151-0057-23923FD2DF63}"/>
              </a:ext>
            </a:extLst>
          </p:cNvPr>
          <p:cNvCxnSpPr/>
          <p:nvPr/>
        </p:nvCxnSpPr>
        <p:spPr bwMode="auto">
          <a:xfrm>
            <a:off x="2508421" y="3367148"/>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592D6C8B-5B07-B9A8-C49F-EE50774E6C49}"/>
              </a:ext>
            </a:extLst>
          </p:cNvPr>
          <p:cNvCxnSpPr/>
          <p:nvPr/>
        </p:nvCxnSpPr>
        <p:spPr bwMode="auto">
          <a:xfrm>
            <a:off x="2632195" y="3434080"/>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D624DE27-AB30-B72A-00DD-13BC26E3A216}"/>
              </a:ext>
            </a:extLst>
          </p:cNvPr>
          <p:cNvCxnSpPr/>
          <p:nvPr/>
        </p:nvCxnSpPr>
        <p:spPr bwMode="auto">
          <a:xfrm>
            <a:off x="2657358" y="3434080"/>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F970B2F6-F016-5E86-B717-34EF6D006F7C}"/>
              </a:ext>
            </a:extLst>
          </p:cNvPr>
          <p:cNvCxnSpPr/>
          <p:nvPr/>
        </p:nvCxnSpPr>
        <p:spPr bwMode="auto">
          <a:xfrm>
            <a:off x="2722057" y="3463347"/>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49AF56E5-4D4F-CCD1-4CDB-62A9FC144447}"/>
              </a:ext>
            </a:extLst>
          </p:cNvPr>
          <p:cNvCxnSpPr/>
          <p:nvPr/>
        </p:nvCxnSpPr>
        <p:spPr bwMode="auto">
          <a:xfrm>
            <a:off x="2859434" y="3563208"/>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8538EF80-C3F8-7545-1044-F65D4642F76A}"/>
              </a:ext>
            </a:extLst>
          </p:cNvPr>
          <p:cNvCxnSpPr/>
          <p:nvPr/>
        </p:nvCxnSpPr>
        <p:spPr bwMode="auto">
          <a:xfrm>
            <a:off x="2979497" y="3613401"/>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1D0A7F76-8526-9AE2-A2DD-5638A772B675}"/>
              </a:ext>
            </a:extLst>
          </p:cNvPr>
          <p:cNvCxnSpPr/>
          <p:nvPr/>
        </p:nvCxnSpPr>
        <p:spPr bwMode="auto">
          <a:xfrm>
            <a:off x="2991303" y="3644543"/>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731FB368-A541-41C2-2D4E-E8A838B7925D}"/>
              </a:ext>
            </a:extLst>
          </p:cNvPr>
          <p:cNvCxnSpPr/>
          <p:nvPr/>
        </p:nvCxnSpPr>
        <p:spPr bwMode="auto">
          <a:xfrm>
            <a:off x="3036142" y="3683454"/>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42675A94-A6C7-21DD-BAFC-17C44A0252B3}"/>
              </a:ext>
            </a:extLst>
          </p:cNvPr>
          <p:cNvCxnSpPr/>
          <p:nvPr/>
        </p:nvCxnSpPr>
        <p:spPr bwMode="auto">
          <a:xfrm>
            <a:off x="3088358" y="3683454"/>
            <a:ext cx="0" cy="103504"/>
          </a:xfrm>
          <a:prstGeom prst="line">
            <a:avLst/>
          </a:prstGeom>
          <a:noFill/>
          <a:ln w="76200"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DD89D176-D189-A4CD-71AD-04B2FC0B1AAF}"/>
              </a:ext>
            </a:extLst>
          </p:cNvPr>
          <p:cNvCxnSpPr/>
          <p:nvPr/>
        </p:nvCxnSpPr>
        <p:spPr bwMode="auto">
          <a:xfrm>
            <a:off x="3146575" y="3696295"/>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CC3C4862-9123-2F22-94DB-B925D8C459D8}"/>
              </a:ext>
            </a:extLst>
          </p:cNvPr>
          <p:cNvCxnSpPr/>
          <p:nvPr/>
        </p:nvCxnSpPr>
        <p:spPr bwMode="auto">
          <a:xfrm>
            <a:off x="3175883" y="3709619"/>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097A8162-946A-30B7-FB09-2785982DC4B1}"/>
              </a:ext>
            </a:extLst>
          </p:cNvPr>
          <p:cNvCxnSpPr/>
          <p:nvPr/>
        </p:nvCxnSpPr>
        <p:spPr bwMode="auto">
          <a:xfrm>
            <a:off x="3218992" y="3705750"/>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F8EC4473-B355-D3A7-94E0-A0719DB70ECC}"/>
              </a:ext>
            </a:extLst>
          </p:cNvPr>
          <p:cNvCxnSpPr/>
          <p:nvPr/>
        </p:nvCxnSpPr>
        <p:spPr bwMode="auto">
          <a:xfrm>
            <a:off x="3233496" y="3740761"/>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A79A3127-E2E1-C5C6-8659-3880132D31A6}"/>
              </a:ext>
            </a:extLst>
          </p:cNvPr>
          <p:cNvCxnSpPr/>
          <p:nvPr/>
        </p:nvCxnSpPr>
        <p:spPr bwMode="auto">
          <a:xfrm>
            <a:off x="3266365" y="3744404"/>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54508569-AABF-91BC-A8D9-70444F39E75E}"/>
              </a:ext>
            </a:extLst>
          </p:cNvPr>
          <p:cNvCxnSpPr/>
          <p:nvPr/>
        </p:nvCxnSpPr>
        <p:spPr bwMode="auto">
          <a:xfrm>
            <a:off x="3293272" y="3744440"/>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BF94126B-D7C4-17B9-A78C-DCC3C9229281}"/>
              </a:ext>
            </a:extLst>
          </p:cNvPr>
          <p:cNvCxnSpPr/>
          <p:nvPr/>
        </p:nvCxnSpPr>
        <p:spPr bwMode="auto">
          <a:xfrm>
            <a:off x="3409644" y="3747038"/>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C02E26A1-D934-EE20-F88C-F2ACC0D1C0D6}"/>
              </a:ext>
            </a:extLst>
          </p:cNvPr>
          <p:cNvCxnSpPr/>
          <p:nvPr/>
        </p:nvCxnSpPr>
        <p:spPr bwMode="auto">
          <a:xfrm>
            <a:off x="3369570" y="3748083"/>
            <a:ext cx="0" cy="103504"/>
          </a:xfrm>
          <a:prstGeom prst="line">
            <a:avLst/>
          </a:prstGeom>
          <a:noFill/>
          <a:ln w="3810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D3120A3B-75F7-481A-67D6-204736A8295E}"/>
              </a:ext>
            </a:extLst>
          </p:cNvPr>
          <p:cNvCxnSpPr/>
          <p:nvPr/>
        </p:nvCxnSpPr>
        <p:spPr bwMode="auto">
          <a:xfrm>
            <a:off x="3430288" y="3779672"/>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510A267B-21C7-016F-9E43-22ED60262057}"/>
              </a:ext>
            </a:extLst>
          </p:cNvPr>
          <p:cNvCxnSpPr/>
          <p:nvPr/>
        </p:nvCxnSpPr>
        <p:spPr bwMode="auto">
          <a:xfrm>
            <a:off x="3478076" y="3779672"/>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7DCDF58A-DBB5-A53C-6938-B495D7B7B260}"/>
              </a:ext>
            </a:extLst>
          </p:cNvPr>
          <p:cNvCxnSpPr/>
          <p:nvPr/>
        </p:nvCxnSpPr>
        <p:spPr bwMode="auto">
          <a:xfrm>
            <a:off x="3527734" y="3778753"/>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72A391DC-53D8-7562-C1DE-C84F974B1698}"/>
              </a:ext>
            </a:extLst>
          </p:cNvPr>
          <p:cNvCxnSpPr/>
          <p:nvPr/>
        </p:nvCxnSpPr>
        <p:spPr bwMode="auto">
          <a:xfrm>
            <a:off x="3567509" y="3778753"/>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6668CF45-7CB7-A896-A6E1-92ECBA656EE8}"/>
              </a:ext>
            </a:extLst>
          </p:cNvPr>
          <p:cNvCxnSpPr/>
          <p:nvPr/>
        </p:nvCxnSpPr>
        <p:spPr bwMode="auto">
          <a:xfrm>
            <a:off x="3592403" y="3779672"/>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66CD0377-2606-7579-5F6F-67AF9C4D3F1B}"/>
              </a:ext>
            </a:extLst>
          </p:cNvPr>
          <p:cNvCxnSpPr/>
          <p:nvPr/>
        </p:nvCxnSpPr>
        <p:spPr bwMode="auto">
          <a:xfrm>
            <a:off x="3684004" y="3852927"/>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8F825EAC-46A1-780B-49DC-C6AD7399224F}"/>
              </a:ext>
            </a:extLst>
          </p:cNvPr>
          <p:cNvCxnSpPr/>
          <p:nvPr/>
        </p:nvCxnSpPr>
        <p:spPr bwMode="auto">
          <a:xfrm>
            <a:off x="3725492" y="3852927"/>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395E64A0-505D-86EE-34B8-2E3D1D0F73DA}"/>
              </a:ext>
            </a:extLst>
          </p:cNvPr>
          <p:cNvCxnSpPr/>
          <p:nvPr/>
        </p:nvCxnSpPr>
        <p:spPr bwMode="auto">
          <a:xfrm>
            <a:off x="3770223" y="3852927"/>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CFFE556E-9DB1-31DB-BFFA-3EF5FF9CE863}"/>
              </a:ext>
            </a:extLst>
          </p:cNvPr>
          <p:cNvCxnSpPr/>
          <p:nvPr/>
        </p:nvCxnSpPr>
        <p:spPr bwMode="auto">
          <a:xfrm>
            <a:off x="3755651" y="3852927"/>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F9D94824-3A70-1FB7-E07C-E9F598E373F5}"/>
              </a:ext>
            </a:extLst>
          </p:cNvPr>
          <p:cNvCxnSpPr/>
          <p:nvPr/>
        </p:nvCxnSpPr>
        <p:spPr bwMode="auto">
          <a:xfrm>
            <a:off x="3958446" y="3954351"/>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267A9A63-2293-FD07-DEFE-31AA72B87671}"/>
              </a:ext>
            </a:extLst>
          </p:cNvPr>
          <p:cNvCxnSpPr/>
          <p:nvPr/>
        </p:nvCxnSpPr>
        <p:spPr bwMode="auto">
          <a:xfrm>
            <a:off x="3976053" y="3953556"/>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F7EBBA97-AD00-A9C9-0984-0C3618E28099}"/>
              </a:ext>
            </a:extLst>
          </p:cNvPr>
          <p:cNvCxnSpPr/>
          <p:nvPr/>
        </p:nvCxnSpPr>
        <p:spPr bwMode="auto">
          <a:xfrm>
            <a:off x="4033735" y="3954351"/>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8A15FB4A-7785-1F94-1A5D-2AF7884630D8}"/>
              </a:ext>
            </a:extLst>
          </p:cNvPr>
          <p:cNvCxnSpPr/>
          <p:nvPr/>
        </p:nvCxnSpPr>
        <p:spPr bwMode="auto">
          <a:xfrm>
            <a:off x="4135015" y="4098157"/>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8E6E7359-D156-38E3-C16E-8D62539EC260}"/>
              </a:ext>
            </a:extLst>
          </p:cNvPr>
          <p:cNvCxnSpPr/>
          <p:nvPr/>
        </p:nvCxnSpPr>
        <p:spPr bwMode="auto">
          <a:xfrm>
            <a:off x="4247459" y="4101800"/>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E7337AC4-2D64-3016-EB41-80345C172E2C}"/>
              </a:ext>
            </a:extLst>
          </p:cNvPr>
          <p:cNvCxnSpPr/>
          <p:nvPr/>
        </p:nvCxnSpPr>
        <p:spPr bwMode="auto">
          <a:xfrm>
            <a:off x="4299162" y="4101800"/>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F23DA40B-BF89-E88E-DE86-BAB381ED2294}"/>
              </a:ext>
            </a:extLst>
          </p:cNvPr>
          <p:cNvCxnSpPr/>
          <p:nvPr/>
        </p:nvCxnSpPr>
        <p:spPr bwMode="auto">
          <a:xfrm>
            <a:off x="4679127" y="4100938"/>
            <a:ext cx="0" cy="103504"/>
          </a:xfrm>
          <a:prstGeom prst="line">
            <a:avLst/>
          </a:prstGeom>
          <a:noFill/>
          <a:ln w="19050"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FE055F49-EBD7-5079-D8B6-53B4DFB26476}"/>
              </a:ext>
            </a:extLst>
          </p:cNvPr>
          <p:cNvCxnSpPr/>
          <p:nvPr/>
        </p:nvCxnSpPr>
        <p:spPr bwMode="auto">
          <a:xfrm>
            <a:off x="4744882" y="4101800"/>
            <a:ext cx="0" cy="103504"/>
          </a:xfrm>
          <a:prstGeom prst="line">
            <a:avLst/>
          </a:prstGeom>
          <a:noFill/>
          <a:ln w="19050" cap="flat" cmpd="sng" algn="ctr">
            <a:solidFill>
              <a:schemeClr val="accent1"/>
            </a:solidFill>
            <a:prstDash val="solid"/>
            <a:round/>
            <a:headEnd type="none" w="med" len="med"/>
            <a:tailEnd type="none" w="med" len="med"/>
          </a:ln>
          <a:effectLst/>
        </p:spPr>
      </p:cxnSp>
      <p:sp>
        <p:nvSpPr>
          <p:cNvPr id="113" name="Freeform: Shape 112">
            <a:extLst>
              <a:ext uri="{FF2B5EF4-FFF2-40B4-BE49-F238E27FC236}">
                <a16:creationId xmlns:a16="http://schemas.microsoft.com/office/drawing/2014/main" id="{FF1976B6-DA54-3BEE-B8E8-091F64C110C4}"/>
              </a:ext>
            </a:extLst>
          </p:cNvPr>
          <p:cNvSpPr/>
          <p:nvPr/>
        </p:nvSpPr>
        <p:spPr bwMode="auto">
          <a:xfrm>
            <a:off x="6960167" y="2245378"/>
            <a:ext cx="3745006" cy="2729753"/>
          </a:xfrm>
          <a:custGeom>
            <a:avLst/>
            <a:gdLst>
              <a:gd name="connsiteX0" fmla="*/ 0 w 3745006"/>
              <a:gd name="connsiteY0" fmla="*/ 0 h 2729753"/>
              <a:gd name="connsiteX1" fmla="*/ 0 w 3745006"/>
              <a:gd name="connsiteY1" fmla="*/ 2729753 h 2729753"/>
              <a:gd name="connsiteX2" fmla="*/ 3745006 w 3745006"/>
              <a:gd name="connsiteY2" fmla="*/ 2729753 h 2729753"/>
            </a:gdLst>
            <a:ahLst/>
            <a:cxnLst>
              <a:cxn ang="0">
                <a:pos x="connsiteX0" y="connsiteY0"/>
              </a:cxn>
              <a:cxn ang="0">
                <a:pos x="connsiteX1" y="connsiteY1"/>
              </a:cxn>
              <a:cxn ang="0">
                <a:pos x="connsiteX2" y="connsiteY2"/>
              </a:cxn>
            </a:cxnLst>
            <a:rect l="l" t="t" r="r" b="b"/>
            <a:pathLst>
              <a:path w="3745006" h="2729753">
                <a:moveTo>
                  <a:pt x="0" y="0"/>
                </a:moveTo>
                <a:lnTo>
                  <a:pt x="0" y="2729753"/>
                </a:lnTo>
                <a:lnTo>
                  <a:pt x="3745006" y="2729753"/>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grpSp>
        <p:nvGrpSpPr>
          <p:cNvPr id="114" name="Group 113">
            <a:extLst>
              <a:ext uri="{FF2B5EF4-FFF2-40B4-BE49-F238E27FC236}">
                <a16:creationId xmlns:a16="http://schemas.microsoft.com/office/drawing/2014/main" id="{19B81230-DC15-28FE-77A7-C55F070264D7}"/>
              </a:ext>
            </a:extLst>
          </p:cNvPr>
          <p:cNvGrpSpPr/>
          <p:nvPr/>
        </p:nvGrpSpPr>
        <p:grpSpPr>
          <a:xfrm>
            <a:off x="6882843" y="2245378"/>
            <a:ext cx="87407" cy="2729753"/>
            <a:chOff x="1933011" y="1775012"/>
            <a:chExt cx="87407" cy="2729753"/>
          </a:xfrm>
        </p:grpSpPr>
        <p:cxnSp>
          <p:nvCxnSpPr>
            <p:cNvPr id="115" name="Straight Connector 114">
              <a:extLst>
                <a:ext uri="{FF2B5EF4-FFF2-40B4-BE49-F238E27FC236}">
                  <a16:creationId xmlns:a16="http://schemas.microsoft.com/office/drawing/2014/main" id="{DBFD07FA-1185-4E54-CC49-9A5F30644F9B}"/>
                </a:ext>
              </a:extLst>
            </p:cNvPr>
            <p:cNvCxnSpPr/>
            <p:nvPr/>
          </p:nvCxnSpPr>
          <p:spPr bwMode="auto">
            <a:xfrm>
              <a:off x="1946459" y="1775012"/>
              <a:ext cx="73959" cy="0"/>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D0ADE646-D192-E6C6-ADA9-BF3ABC5E2B6A}"/>
                </a:ext>
              </a:extLst>
            </p:cNvPr>
            <p:cNvCxnSpPr/>
            <p:nvPr/>
          </p:nvCxnSpPr>
          <p:spPr bwMode="auto">
            <a:xfrm>
              <a:off x="1936376" y="2320963"/>
              <a:ext cx="73959" cy="0"/>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377ADF25-6841-2E43-65E8-281D9FBB88C2}"/>
                </a:ext>
              </a:extLst>
            </p:cNvPr>
            <p:cNvCxnSpPr/>
            <p:nvPr/>
          </p:nvCxnSpPr>
          <p:spPr bwMode="auto">
            <a:xfrm>
              <a:off x="1935255" y="2866914"/>
              <a:ext cx="73959" cy="0"/>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2F9087D8-8353-6331-752C-1D769DD41A28}"/>
                </a:ext>
              </a:extLst>
            </p:cNvPr>
            <p:cNvCxnSpPr/>
            <p:nvPr/>
          </p:nvCxnSpPr>
          <p:spPr bwMode="auto">
            <a:xfrm>
              <a:off x="1935255" y="3412865"/>
              <a:ext cx="73959" cy="0"/>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01D0F0D5-A775-263B-66D8-BF61E6B6406E}"/>
                </a:ext>
              </a:extLst>
            </p:cNvPr>
            <p:cNvCxnSpPr/>
            <p:nvPr/>
          </p:nvCxnSpPr>
          <p:spPr bwMode="auto">
            <a:xfrm>
              <a:off x="1933011" y="3958816"/>
              <a:ext cx="73959" cy="0"/>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516049D7-A190-6FA0-092E-74768E8A599D}"/>
                </a:ext>
              </a:extLst>
            </p:cNvPr>
            <p:cNvCxnSpPr/>
            <p:nvPr/>
          </p:nvCxnSpPr>
          <p:spPr bwMode="auto">
            <a:xfrm>
              <a:off x="1946459" y="4504765"/>
              <a:ext cx="73959"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1" name="Group 120">
            <a:extLst>
              <a:ext uri="{FF2B5EF4-FFF2-40B4-BE49-F238E27FC236}">
                <a16:creationId xmlns:a16="http://schemas.microsoft.com/office/drawing/2014/main" id="{E6310A6F-6232-BA59-D151-5722A64D9ACE}"/>
              </a:ext>
            </a:extLst>
          </p:cNvPr>
          <p:cNvGrpSpPr/>
          <p:nvPr/>
        </p:nvGrpSpPr>
        <p:grpSpPr>
          <a:xfrm>
            <a:off x="6963527" y="4972526"/>
            <a:ext cx="3742673" cy="68281"/>
            <a:chOff x="2013695" y="4502160"/>
            <a:chExt cx="3742673" cy="68281"/>
          </a:xfrm>
        </p:grpSpPr>
        <p:grpSp>
          <p:nvGrpSpPr>
            <p:cNvPr id="122" name="Group 121">
              <a:extLst>
                <a:ext uri="{FF2B5EF4-FFF2-40B4-BE49-F238E27FC236}">
                  <a16:creationId xmlns:a16="http://schemas.microsoft.com/office/drawing/2014/main" id="{4F95DC3C-D930-0A67-95D3-8ACA2B96D670}"/>
                </a:ext>
              </a:extLst>
            </p:cNvPr>
            <p:cNvGrpSpPr/>
            <p:nvPr/>
          </p:nvGrpSpPr>
          <p:grpSpPr>
            <a:xfrm>
              <a:off x="2013695" y="4511488"/>
              <a:ext cx="2074212" cy="58953"/>
              <a:chOff x="2013695" y="4511488"/>
              <a:chExt cx="2074212" cy="58953"/>
            </a:xfrm>
          </p:grpSpPr>
          <p:cxnSp>
            <p:nvCxnSpPr>
              <p:cNvPr id="128" name="Straight Connector 127">
                <a:extLst>
                  <a:ext uri="{FF2B5EF4-FFF2-40B4-BE49-F238E27FC236}">
                    <a16:creationId xmlns:a16="http://schemas.microsoft.com/office/drawing/2014/main" id="{7122953D-A1B2-4921-4A90-056A08B1D761}"/>
                  </a:ext>
                </a:extLst>
              </p:cNvPr>
              <p:cNvCxnSpPr>
                <a:cxnSpLocks/>
              </p:cNvCxnSpPr>
              <p:nvPr/>
            </p:nvCxnSpPr>
            <p:spPr bwMode="auto">
              <a:xfrm rot="5400000">
                <a:off x="4058430"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BF799401-8722-F4B9-09C0-28978455B852}"/>
                  </a:ext>
                </a:extLst>
              </p:cNvPr>
              <p:cNvCxnSpPr>
                <a:cxnSpLocks/>
              </p:cNvCxnSpPr>
              <p:nvPr/>
            </p:nvCxnSpPr>
            <p:spPr bwMode="auto">
              <a:xfrm rot="5400000">
                <a:off x="3643587"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BCC371A4-DA91-F11D-5957-4201612C13D4}"/>
                  </a:ext>
                </a:extLst>
              </p:cNvPr>
              <p:cNvCxnSpPr>
                <a:cxnSpLocks/>
              </p:cNvCxnSpPr>
              <p:nvPr/>
            </p:nvCxnSpPr>
            <p:spPr bwMode="auto">
              <a:xfrm rot="5400000">
                <a:off x="3228744"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166FE0ED-485A-9371-F0EC-A89EC20167E9}"/>
                  </a:ext>
                </a:extLst>
              </p:cNvPr>
              <p:cNvCxnSpPr>
                <a:cxnSpLocks/>
              </p:cNvCxnSpPr>
              <p:nvPr/>
            </p:nvCxnSpPr>
            <p:spPr bwMode="auto">
              <a:xfrm rot="5400000">
                <a:off x="2813902"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43A80A7F-82D5-EE8C-4C91-2F405E7444A6}"/>
                  </a:ext>
                </a:extLst>
              </p:cNvPr>
              <p:cNvCxnSpPr>
                <a:cxnSpLocks/>
              </p:cNvCxnSpPr>
              <p:nvPr/>
            </p:nvCxnSpPr>
            <p:spPr bwMode="auto">
              <a:xfrm rot="5400000">
                <a:off x="2399059"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5CE17F8A-7949-0EC9-08B2-8038BC3BF64C}"/>
                  </a:ext>
                </a:extLst>
              </p:cNvPr>
              <p:cNvCxnSpPr>
                <a:cxnSpLocks/>
              </p:cNvCxnSpPr>
              <p:nvPr/>
            </p:nvCxnSpPr>
            <p:spPr bwMode="auto">
              <a:xfrm rot="5400000">
                <a:off x="1984218" y="4540965"/>
                <a:ext cx="58953"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3" name="Group 122">
              <a:extLst>
                <a:ext uri="{FF2B5EF4-FFF2-40B4-BE49-F238E27FC236}">
                  <a16:creationId xmlns:a16="http://schemas.microsoft.com/office/drawing/2014/main" id="{30066736-F3D9-934B-DFCB-9015723BF23C}"/>
                </a:ext>
              </a:extLst>
            </p:cNvPr>
            <p:cNvGrpSpPr/>
            <p:nvPr/>
          </p:nvGrpSpPr>
          <p:grpSpPr>
            <a:xfrm>
              <a:off x="4511842" y="4502160"/>
              <a:ext cx="1244526" cy="58953"/>
              <a:chOff x="2013695" y="4511488"/>
              <a:chExt cx="1244526" cy="58953"/>
            </a:xfrm>
          </p:grpSpPr>
          <p:cxnSp>
            <p:nvCxnSpPr>
              <p:cNvPr id="124" name="Straight Connector 123">
                <a:extLst>
                  <a:ext uri="{FF2B5EF4-FFF2-40B4-BE49-F238E27FC236}">
                    <a16:creationId xmlns:a16="http://schemas.microsoft.com/office/drawing/2014/main" id="{C6F1D20A-E39B-14C1-D913-D1C0E86FC45D}"/>
                  </a:ext>
                </a:extLst>
              </p:cNvPr>
              <p:cNvCxnSpPr>
                <a:cxnSpLocks/>
              </p:cNvCxnSpPr>
              <p:nvPr/>
            </p:nvCxnSpPr>
            <p:spPr bwMode="auto">
              <a:xfrm rot="5400000">
                <a:off x="3228744"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716EAF21-868A-A377-343E-699E83E442D6}"/>
                  </a:ext>
                </a:extLst>
              </p:cNvPr>
              <p:cNvCxnSpPr>
                <a:cxnSpLocks/>
              </p:cNvCxnSpPr>
              <p:nvPr/>
            </p:nvCxnSpPr>
            <p:spPr bwMode="auto">
              <a:xfrm rot="5400000">
                <a:off x="2813902"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D78294D6-5DFC-2A95-DAA2-6F0C1119F819}"/>
                  </a:ext>
                </a:extLst>
              </p:cNvPr>
              <p:cNvCxnSpPr>
                <a:cxnSpLocks/>
              </p:cNvCxnSpPr>
              <p:nvPr/>
            </p:nvCxnSpPr>
            <p:spPr bwMode="auto">
              <a:xfrm rot="5400000">
                <a:off x="2399059" y="4540965"/>
                <a:ext cx="58953" cy="0"/>
              </a:xfrm>
              <a:prstGeom prst="line">
                <a:avLst/>
              </a:prstGeom>
              <a:noFill/>
              <a:ln w="2857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F9BA8262-63C3-977D-6C7B-C178663EDE96}"/>
                  </a:ext>
                </a:extLst>
              </p:cNvPr>
              <p:cNvCxnSpPr>
                <a:cxnSpLocks/>
              </p:cNvCxnSpPr>
              <p:nvPr/>
            </p:nvCxnSpPr>
            <p:spPr bwMode="auto">
              <a:xfrm rot="5400000">
                <a:off x="1984218" y="4540965"/>
                <a:ext cx="58953" cy="0"/>
              </a:xfrm>
              <a:prstGeom prst="line">
                <a:avLst/>
              </a:prstGeom>
              <a:noFill/>
              <a:ln w="28575" cap="flat" cmpd="sng" algn="ctr">
                <a:solidFill>
                  <a:schemeClr val="bg1"/>
                </a:solidFill>
                <a:prstDash val="solid"/>
                <a:round/>
                <a:headEnd type="none" w="med" len="med"/>
                <a:tailEnd type="none" w="med" len="med"/>
              </a:ln>
              <a:effectLst/>
            </p:spPr>
          </p:cxnSp>
        </p:grpSp>
      </p:grpSp>
      <p:sp>
        <p:nvSpPr>
          <p:cNvPr id="134" name="TextBox 133">
            <a:extLst>
              <a:ext uri="{FF2B5EF4-FFF2-40B4-BE49-F238E27FC236}">
                <a16:creationId xmlns:a16="http://schemas.microsoft.com/office/drawing/2014/main" id="{1E9BB5A2-437E-93F1-C09C-8869553AAA3B}"/>
              </a:ext>
            </a:extLst>
          </p:cNvPr>
          <p:cNvSpPr txBox="1"/>
          <p:nvPr/>
        </p:nvSpPr>
        <p:spPr bwMode="auto">
          <a:xfrm>
            <a:off x="6405047" y="2060712"/>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135" name="TextBox 134">
            <a:extLst>
              <a:ext uri="{FF2B5EF4-FFF2-40B4-BE49-F238E27FC236}">
                <a16:creationId xmlns:a16="http://schemas.microsoft.com/office/drawing/2014/main" id="{4CBAA6A1-A6D9-74B3-D5BF-A7229D8C104C}"/>
              </a:ext>
            </a:extLst>
          </p:cNvPr>
          <p:cNvSpPr txBox="1"/>
          <p:nvPr/>
        </p:nvSpPr>
        <p:spPr bwMode="auto">
          <a:xfrm>
            <a:off x="6522841" y="258661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136" name="TextBox 135">
            <a:extLst>
              <a:ext uri="{FF2B5EF4-FFF2-40B4-BE49-F238E27FC236}">
                <a16:creationId xmlns:a16="http://schemas.microsoft.com/office/drawing/2014/main" id="{903130AD-4695-7956-1137-ED052AEB5289}"/>
              </a:ext>
            </a:extLst>
          </p:cNvPr>
          <p:cNvSpPr txBox="1"/>
          <p:nvPr/>
        </p:nvSpPr>
        <p:spPr bwMode="auto">
          <a:xfrm>
            <a:off x="6520513" y="315401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137" name="TextBox 136">
            <a:extLst>
              <a:ext uri="{FF2B5EF4-FFF2-40B4-BE49-F238E27FC236}">
                <a16:creationId xmlns:a16="http://schemas.microsoft.com/office/drawing/2014/main" id="{1CD49A84-D8A4-4160-E8FC-E7C7DE0FA159}"/>
              </a:ext>
            </a:extLst>
          </p:cNvPr>
          <p:cNvSpPr txBox="1"/>
          <p:nvPr/>
        </p:nvSpPr>
        <p:spPr bwMode="auto">
          <a:xfrm>
            <a:off x="6521287" y="3700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138" name="TextBox 137">
            <a:extLst>
              <a:ext uri="{FF2B5EF4-FFF2-40B4-BE49-F238E27FC236}">
                <a16:creationId xmlns:a16="http://schemas.microsoft.com/office/drawing/2014/main" id="{C10FD019-79B2-2615-F505-5DD31BFE3C57}"/>
              </a:ext>
            </a:extLst>
          </p:cNvPr>
          <p:cNvSpPr txBox="1"/>
          <p:nvPr/>
        </p:nvSpPr>
        <p:spPr bwMode="auto">
          <a:xfrm>
            <a:off x="6518619" y="423505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139" name="TextBox 138">
            <a:extLst>
              <a:ext uri="{FF2B5EF4-FFF2-40B4-BE49-F238E27FC236}">
                <a16:creationId xmlns:a16="http://schemas.microsoft.com/office/drawing/2014/main" id="{06138FA8-D3F4-7283-C1F9-CA1D779FA0DC}"/>
              </a:ext>
            </a:extLst>
          </p:cNvPr>
          <p:cNvSpPr txBox="1"/>
          <p:nvPr/>
        </p:nvSpPr>
        <p:spPr bwMode="auto">
          <a:xfrm>
            <a:off x="6636412" y="4781136"/>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40" name="TextBox 139">
            <a:extLst>
              <a:ext uri="{FF2B5EF4-FFF2-40B4-BE49-F238E27FC236}">
                <a16:creationId xmlns:a16="http://schemas.microsoft.com/office/drawing/2014/main" id="{D23A7809-C092-1051-C21E-F13B8466D86E}"/>
              </a:ext>
            </a:extLst>
          </p:cNvPr>
          <p:cNvSpPr txBox="1"/>
          <p:nvPr/>
        </p:nvSpPr>
        <p:spPr bwMode="auto">
          <a:xfrm>
            <a:off x="6807981" y="4993895"/>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41" name="TextBox 140">
            <a:extLst>
              <a:ext uri="{FF2B5EF4-FFF2-40B4-BE49-F238E27FC236}">
                <a16:creationId xmlns:a16="http://schemas.microsoft.com/office/drawing/2014/main" id="{8F6A439C-FBA3-67D4-A2FF-5B80630A91E7}"/>
              </a:ext>
            </a:extLst>
          </p:cNvPr>
          <p:cNvSpPr txBox="1"/>
          <p:nvPr/>
        </p:nvSpPr>
        <p:spPr bwMode="auto">
          <a:xfrm>
            <a:off x="7227368" y="4993895"/>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42" name="TextBox 141">
            <a:extLst>
              <a:ext uri="{FF2B5EF4-FFF2-40B4-BE49-F238E27FC236}">
                <a16:creationId xmlns:a16="http://schemas.microsoft.com/office/drawing/2014/main" id="{3387622B-4D80-650F-32AD-27AE9C9B18AD}"/>
              </a:ext>
            </a:extLst>
          </p:cNvPr>
          <p:cNvSpPr txBox="1"/>
          <p:nvPr/>
        </p:nvSpPr>
        <p:spPr bwMode="auto">
          <a:xfrm>
            <a:off x="7652878" y="4991661"/>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143" name="TextBox 142">
            <a:extLst>
              <a:ext uri="{FF2B5EF4-FFF2-40B4-BE49-F238E27FC236}">
                <a16:creationId xmlns:a16="http://schemas.microsoft.com/office/drawing/2014/main" id="{5FA45B9C-0FBD-667D-5C35-946B08BAB962}"/>
              </a:ext>
            </a:extLst>
          </p:cNvPr>
          <p:cNvSpPr txBox="1"/>
          <p:nvPr/>
        </p:nvSpPr>
        <p:spPr bwMode="auto">
          <a:xfrm>
            <a:off x="8072265" y="4991661"/>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144" name="TextBox 143">
            <a:extLst>
              <a:ext uri="{FF2B5EF4-FFF2-40B4-BE49-F238E27FC236}">
                <a16:creationId xmlns:a16="http://schemas.microsoft.com/office/drawing/2014/main" id="{AACCFA13-703D-CECD-F9D8-EAB900145D9B}"/>
              </a:ext>
            </a:extLst>
          </p:cNvPr>
          <p:cNvSpPr txBox="1"/>
          <p:nvPr/>
        </p:nvSpPr>
        <p:spPr bwMode="auto">
          <a:xfrm>
            <a:off x="8409757" y="497309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145" name="TextBox 144">
            <a:extLst>
              <a:ext uri="{FF2B5EF4-FFF2-40B4-BE49-F238E27FC236}">
                <a16:creationId xmlns:a16="http://schemas.microsoft.com/office/drawing/2014/main" id="{85A3D068-2303-7CDD-F97B-067227B36ADF}"/>
              </a:ext>
            </a:extLst>
          </p:cNvPr>
          <p:cNvSpPr txBox="1"/>
          <p:nvPr/>
        </p:nvSpPr>
        <p:spPr bwMode="auto">
          <a:xfrm>
            <a:off x="8829144" y="497309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146" name="TextBox 145">
            <a:extLst>
              <a:ext uri="{FF2B5EF4-FFF2-40B4-BE49-F238E27FC236}">
                <a16:creationId xmlns:a16="http://schemas.microsoft.com/office/drawing/2014/main" id="{C32EBCF7-D18F-0A78-09C3-4459A677D93D}"/>
              </a:ext>
            </a:extLst>
          </p:cNvPr>
          <p:cNvSpPr txBox="1"/>
          <p:nvPr/>
        </p:nvSpPr>
        <p:spPr bwMode="auto">
          <a:xfrm>
            <a:off x="9254654" y="49708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147" name="TextBox 146">
            <a:extLst>
              <a:ext uri="{FF2B5EF4-FFF2-40B4-BE49-F238E27FC236}">
                <a16:creationId xmlns:a16="http://schemas.microsoft.com/office/drawing/2014/main" id="{FE2E3AB6-C07F-1059-79F0-D5E997C1470B}"/>
              </a:ext>
            </a:extLst>
          </p:cNvPr>
          <p:cNvSpPr txBox="1"/>
          <p:nvPr/>
        </p:nvSpPr>
        <p:spPr bwMode="auto">
          <a:xfrm>
            <a:off x="9674041" y="49708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148" name="TextBox 147">
            <a:extLst>
              <a:ext uri="{FF2B5EF4-FFF2-40B4-BE49-F238E27FC236}">
                <a16:creationId xmlns:a16="http://schemas.microsoft.com/office/drawing/2014/main" id="{4FC388B9-9C05-E7C9-F0EA-BA5F2268A924}"/>
              </a:ext>
            </a:extLst>
          </p:cNvPr>
          <p:cNvSpPr txBox="1"/>
          <p:nvPr/>
        </p:nvSpPr>
        <p:spPr bwMode="auto">
          <a:xfrm>
            <a:off x="10080449" y="49708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149" name="TextBox 148">
            <a:extLst>
              <a:ext uri="{FF2B5EF4-FFF2-40B4-BE49-F238E27FC236}">
                <a16:creationId xmlns:a16="http://schemas.microsoft.com/office/drawing/2014/main" id="{9B8C2BA1-A33C-9D36-C1A1-E25E4DE635C9}"/>
              </a:ext>
            </a:extLst>
          </p:cNvPr>
          <p:cNvSpPr txBox="1"/>
          <p:nvPr/>
        </p:nvSpPr>
        <p:spPr bwMode="auto">
          <a:xfrm>
            <a:off x="10499836" y="49708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150" name="TextBox 149">
            <a:extLst>
              <a:ext uri="{FF2B5EF4-FFF2-40B4-BE49-F238E27FC236}">
                <a16:creationId xmlns:a16="http://schemas.microsoft.com/office/drawing/2014/main" id="{57BC2CD0-AA3F-54FE-323B-B09B715C79CE}"/>
              </a:ext>
            </a:extLst>
          </p:cNvPr>
          <p:cNvSpPr txBox="1"/>
          <p:nvPr/>
        </p:nvSpPr>
        <p:spPr bwMode="auto">
          <a:xfrm>
            <a:off x="6710197" y="5470906"/>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165</a:t>
            </a:r>
          </a:p>
        </p:txBody>
      </p:sp>
      <p:sp>
        <p:nvSpPr>
          <p:cNvPr id="151" name="TextBox 150">
            <a:extLst>
              <a:ext uri="{FF2B5EF4-FFF2-40B4-BE49-F238E27FC236}">
                <a16:creationId xmlns:a16="http://schemas.microsoft.com/office/drawing/2014/main" id="{83C21C4D-DD00-C57C-53BB-636F4D547E13}"/>
              </a:ext>
            </a:extLst>
          </p:cNvPr>
          <p:cNvSpPr txBox="1"/>
          <p:nvPr/>
        </p:nvSpPr>
        <p:spPr bwMode="auto">
          <a:xfrm>
            <a:off x="7129584" y="5470906"/>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135</a:t>
            </a:r>
          </a:p>
        </p:txBody>
      </p:sp>
      <p:sp>
        <p:nvSpPr>
          <p:cNvPr id="152" name="TextBox 151">
            <a:extLst>
              <a:ext uri="{FF2B5EF4-FFF2-40B4-BE49-F238E27FC236}">
                <a16:creationId xmlns:a16="http://schemas.microsoft.com/office/drawing/2014/main" id="{7DF40694-90A6-6417-AE7E-9F1FB2DF8070}"/>
              </a:ext>
            </a:extLst>
          </p:cNvPr>
          <p:cNvSpPr txBox="1"/>
          <p:nvPr/>
        </p:nvSpPr>
        <p:spPr bwMode="auto">
          <a:xfrm>
            <a:off x="7555094" y="5468672"/>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124</a:t>
            </a:r>
          </a:p>
        </p:txBody>
      </p:sp>
      <p:sp>
        <p:nvSpPr>
          <p:cNvPr id="153" name="TextBox 152">
            <a:extLst>
              <a:ext uri="{FF2B5EF4-FFF2-40B4-BE49-F238E27FC236}">
                <a16:creationId xmlns:a16="http://schemas.microsoft.com/office/drawing/2014/main" id="{4B82CF62-574C-1452-DE3B-668BDBF79F9F}"/>
              </a:ext>
            </a:extLst>
          </p:cNvPr>
          <p:cNvSpPr txBox="1"/>
          <p:nvPr/>
        </p:nvSpPr>
        <p:spPr bwMode="auto">
          <a:xfrm>
            <a:off x="7974481" y="5468672"/>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114</a:t>
            </a:r>
          </a:p>
        </p:txBody>
      </p:sp>
      <p:sp>
        <p:nvSpPr>
          <p:cNvPr id="154" name="TextBox 153">
            <a:extLst>
              <a:ext uri="{FF2B5EF4-FFF2-40B4-BE49-F238E27FC236}">
                <a16:creationId xmlns:a16="http://schemas.microsoft.com/office/drawing/2014/main" id="{BDED7B49-CF67-B80E-0DDA-8D59A33623E1}"/>
              </a:ext>
            </a:extLst>
          </p:cNvPr>
          <p:cNvSpPr txBox="1"/>
          <p:nvPr/>
        </p:nvSpPr>
        <p:spPr bwMode="auto">
          <a:xfrm>
            <a:off x="8422581" y="545010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91</a:t>
            </a:r>
          </a:p>
        </p:txBody>
      </p:sp>
      <p:sp>
        <p:nvSpPr>
          <p:cNvPr id="155" name="TextBox 154">
            <a:extLst>
              <a:ext uri="{FF2B5EF4-FFF2-40B4-BE49-F238E27FC236}">
                <a16:creationId xmlns:a16="http://schemas.microsoft.com/office/drawing/2014/main" id="{BC4EB543-1218-BDA1-EC50-9455960B99BA}"/>
              </a:ext>
            </a:extLst>
          </p:cNvPr>
          <p:cNvSpPr txBox="1"/>
          <p:nvPr/>
        </p:nvSpPr>
        <p:spPr bwMode="auto">
          <a:xfrm>
            <a:off x="8841968" y="545010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37</a:t>
            </a:r>
          </a:p>
        </p:txBody>
      </p:sp>
      <p:sp>
        <p:nvSpPr>
          <p:cNvPr id="156" name="TextBox 155">
            <a:extLst>
              <a:ext uri="{FF2B5EF4-FFF2-40B4-BE49-F238E27FC236}">
                <a16:creationId xmlns:a16="http://schemas.microsoft.com/office/drawing/2014/main" id="{A58238CF-EF40-4617-5BF6-508847D997FF}"/>
              </a:ext>
            </a:extLst>
          </p:cNvPr>
          <p:cNvSpPr txBox="1"/>
          <p:nvPr/>
        </p:nvSpPr>
        <p:spPr bwMode="auto">
          <a:xfrm>
            <a:off x="9267478" y="544787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157" name="TextBox 156">
            <a:extLst>
              <a:ext uri="{FF2B5EF4-FFF2-40B4-BE49-F238E27FC236}">
                <a16:creationId xmlns:a16="http://schemas.microsoft.com/office/drawing/2014/main" id="{7FA88AC0-4C64-AE9B-E671-581093EC7C66}"/>
              </a:ext>
            </a:extLst>
          </p:cNvPr>
          <p:cNvSpPr txBox="1"/>
          <p:nvPr/>
        </p:nvSpPr>
        <p:spPr bwMode="auto">
          <a:xfrm>
            <a:off x="9738962" y="544787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158" name="TextBox 157">
            <a:extLst>
              <a:ext uri="{FF2B5EF4-FFF2-40B4-BE49-F238E27FC236}">
                <a16:creationId xmlns:a16="http://schemas.microsoft.com/office/drawing/2014/main" id="{598CEDC1-A397-CE15-F380-F2AD196A8F27}"/>
              </a:ext>
            </a:extLst>
          </p:cNvPr>
          <p:cNvSpPr txBox="1"/>
          <p:nvPr/>
        </p:nvSpPr>
        <p:spPr bwMode="auto">
          <a:xfrm>
            <a:off x="10145370" y="544787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59" name="TextBox 158">
            <a:extLst>
              <a:ext uri="{FF2B5EF4-FFF2-40B4-BE49-F238E27FC236}">
                <a16:creationId xmlns:a16="http://schemas.microsoft.com/office/drawing/2014/main" id="{8DD81BE5-5FC3-8B82-61AE-4FBB92C6283C}"/>
              </a:ext>
            </a:extLst>
          </p:cNvPr>
          <p:cNvSpPr txBox="1"/>
          <p:nvPr/>
        </p:nvSpPr>
        <p:spPr bwMode="auto">
          <a:xfrm>
            <a:off x="10564757" y="544787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60" name="TextBox 159">
            <a:extLst>
              <a:ext uri="{FF2B5EF4-FFF2-40B4-BE49-F238E27FC236}">
                <a16:creationId xmlns:a16="http://schemas.microsoft.com/office/drawing/2014/main" id="{11644CCD-ECB1-9ECD-3329-707A0B56105B}"/>
              </a:ext>
            </a:extLst>
          </p:cNvPr>
          <p:cNvSpPr txBox="1"/>
          <p:nvPr/>
        </p:nvSpPr>
        <p:spPr bwMode="auto">
          <a:xfrm>
            <a:off x="8570573" y="5213984"/>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sp>
        <p:nvSpPr>
          <p:cNvPr id="161" name="TextBox 160">
            <a:extLst>
              <a:ext uri="{FF2B5EF4-FFF2-40B4-BE49-F238E27FC236}">
                <a16:creationId xmlns:a16="http://schemas.microsoft.com/office/drawing/2014/main" id="{A4B66D8B-E2C9-FC31-1D53-8E45DF902F10}"/>
              </a:ext>
            </a:extLst>
          </p:cNvPr>
          <p:cNvSpPr txBox="1"/>
          <p:nvPr/>
        </p:nvSpPr>
        <p:spPr bwMode="auto">
          <a:xfrm rot="16200000">
            <a:off x="5659623" y="3442072"/>
            <a:ext cx="13252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a:r>
          </a:p>
        </p:txBody>
      </p:sp>
      <p:sp>
        <p:nvSpPr>
          <p:cNvPr id="162" name="TextBox 161">
            <a:extLst>
              <a:ext uri="{FF2B5EF4-FFF2-40B4-BE49-F238E27FC236}">
                <a16:creationId xmlns:a16="http://schemas.microsoft.com/office/drawing/2014/main" id="{41AD68EB-8618-A013-9C4F-ED5E96AAD99D}"/>
              </a:ext>
            </a:extLst>
          </p:cNvPr>
          <p:cNvSpPr txBox="1"/>
          <p:nvPr/>
        </p:nvSpPr>
        <p:spPr bwMode="auto">
          <a:xfrm>
            <a:off x="6959193" y="4604391"/>
            <a:ext cx="37465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OS: 18.3 mo (95% CI: 15.1-NE)</a:t>
            </a:r>
          </a:p>
        </p:txBody>
      </p:sp>
      <p:cxnSp>
        <p:nvCxnSpPr>
          <p:cNvPr id="163" name="Straight Connector 162">
            <a:extLst>
              <a:ext uri="{FF2B5EF4-FFF2-40B4-BE49-F238E27FC236}">
                <a16:creationId xmlns:a16="http://schemas.microsoft.com/office/drawing/2014/main" id="{D29D4EDF-3B21-57EC-EB09-9CFCDD181E71}"/>
              </a:ext>
            </a:extLst>
          </p:cNvPr>
          <p:cNvCxnSpPr/>
          <p:nvPr/>
        </p:nvCxnSpPr>
        <p:spPr bwMode="auto">
          <a:xfrm>
            <a:off x="7092836" y="2265131"/>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D41D645E-04CE-9E4D-2F5F-2FCE66D1740A}"/>
              </a:ext>
            </a:extLst>
          </p:cNvPr>
          <p:cNvCxnSpPr/>
          <p:nvPr/>
        </p:nvCxnSpPr>
        <p:spPr bwMode="auto">
          <a:xfrm>
            <a:off x="7152832" y="2356243"/>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41AADD0B-8F5B-504A-E3ED-CB9B267F0415}"/>
              </a:ext>
            </a:extLst>
          </p:cNvPr>
          <p:cNvCxnSpPr/>
          <p:nvPr/>
        </p:nvCxnSpPr>
        <p:spPr bwMode="auto">
          <a:xfrm>
            <a:off x="7184410" y="2430044"/>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257DED40-FD02-AF59-7879-ABC2DEF10D13}"/>
              </a:ext>
            </a:extLst>
          </p:cNvPr>
          <p:cNvCxnSpPr/>
          <p:nvPr/>
        </p:nvCxnSpPr>
        <p:spPr bwMode="auto">
          <a:xfrm>
            <a:off x="7244429" y="2510995"/>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95E70FC1-5217-D1D9-86E1-7861F6BD25AE}"/>
              </a:ext>
            </a:extLst>
          </p:cNvPr>
          <p:cNvCxnSpPr/>
          <p:nvPr/>
        </p:nvCxnSpPr>
        <p:spPr bwMode="auto">
          <a:xfrm>
            <a:off x="7603026" y="2729184"/>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E4BB1DA2-C60C-B71E-8669-2C5B7F40AFB7}"/>
              </a:ext>
            </a:extLst>
          </p:cNvPr>
          <p:cNvCxnSpPr/>
          <p:nvPr/>
        </p:nvCxnSpPr>
        <p:spPr bwMode="auto">
          <a:xfrm>
            <a:off x="7821877" y="2812777"/>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7F37712A-024B-EFEF-DC24-ADBE647CF792}"/>
              </a:ext>
            </a:extLst>
          </p:cNvPr>
          <p:cNvCxnSpPr/>
          <p:nvPr/>
        </p:nvCxnSpPr>
        <p:spPr bwMode="auto">
          <a:xfrm>
            <a:off x="7978820" y="2882503"/>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46DAEFDF-B2EB-57E6-78BA-93304C55C9CA}"/>
              </a:ext>
            </a:extLst>
          </p:cNvPr>
          <p:cNvCxnSpPr/>
          <p:nvPr/>
        </p:nvCxnSpPr>
        <p:spPr bwMode="auto">
          <a:xfrm>
            <a:off x="8083485" y="2883511"/>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69D2E575-EB52-7635-3DC1-963FB47F0352}"/>
              </a:ext>
            </a:extLst>
          </p:cNvPr>
          <p:cNvCxnSpPr/>
          <p:nvPr/>
        </p:nvCxnSpPr>
        <p:spPr bwMode="auto">
          <a:xfrm>
            <a:off x="7919222" y="2881757"/>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46C320E9-C31C-9D7C-1406-08C27F20B09E}"/>
              </a:ext>
            </a:extLst>
          </p:cNvPr>
          <p:cNvCxnSpPr/>
          <p:nvPr/>
        </p:nvCxnSpPr>
        <p:spPr bwMode="auto">
          <a:xfrm>
            <a:off x="8196832" y="2896954"/>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C1363DE9-FCDB-DDAC-F2AA-8E7B675C6063}"/>
              </a:ext>
            </a:extLst>
          </p:cNvPr>
          <p:cNvCxnSpPr/>
          <p:nvPr/>
        </p:nvCxnSpPr>
        <p:spPr bwMode="auto">
          <a:xfrm>
            <a:off x="8239708" y="2896954"/>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F4208E28-A013-B48F-D8EA-80955CB16F16}"/>
              </a:ext>
            </a:extLst>
          </p:cNvPr>
          <p:cNvCxnSpPr/>
          <p:nvPr/>
        </p:nvCxnSpPr>
        <p:spPr bwMode="auto">
          <a:xfrm>
            <a:off x="8460286" y="3081169"/>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6A264BDE-6035-4F76-DCD5-0F5A72D2772D}"/>
              </a:ext>
            </a:extLst>
          </p:cNvPr>
          <p:cNvCxnSpPr/>
          <p:nvPr/>
        </p:nvCxnSpPr>
        <p:spPr bwMode="auto">
          <a:xfrm>
            <a:off x="8625878" y="3202639"/>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6C2EADE6-9088-84FE-46E1-A001E92FC5AC}"/>
              </a:ext>
            </a:extLst>
          </p:cNvPr>
          <p:cNvCxnSpPr/>
          <p:nvPr/>
        </p:nvCxnSpPr>
        <p:spPr bwMode="auto">
          <a:xfrm>
            <a:off x="8653227" y="3238143"/>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D7812729-E626-0F71-6A14-0FE451F004C0}"/>
              </a:ext>
            </a:extLst>
          </p:cNvPr>
          <p:cNvCxnSpPr/>
          <p:nvPr/>
        </p:nvCxnSpPr>
        <p:spPr bwMode="auto">
          <a:xfrm>
            <a:off x="8658773" y="3278562"/>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A401C533-3B97-93D4-8042-B03B32E2AE22}"/>
              </a:ext>
            </a:extLst>
          </p:cNvPr>
          <p:cNvCxnSpPr/>
          <p:nvPr/>
        </p:nvCxnSpPr>
        <p:spPr bwMode="auto">
          <a:xfrm>
            <a:off x="8755132" y="3300533"/>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3294FCFE-F3BE-665E-E2FF-424055D425AE}"/>
              </a:ext>
            </a:extLst>
          </p:cNvPr>
          <p:cNvCxnSpPr/>
          <p:nvPr/>
        </p:nvCxnSpPr>
        <p:spPr bwMode="auto">
          <a:xfrm>
            <a:off x="8725395" y="3285528"/>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55C506A0-363F-F6CC-F13E-32593C5464A4}"/>
              </a:ext>
            </a:extLst>
          </p:cNvPr>
          <p:cNvCxnSpPr/>
          <p:nvPr/>
        </p:nvCxnSpPr>
        <p:spPr bwMode="auto">
          <a:xfrm>
            <a:off x="8781658" y="3321001"/>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BD0DC3F7-2BD0-4FFB-F6D8-F4634A56B02D}"/>
              </a:ext>
            </a:extLst>
          </p:cNvPr>
          <p:cNvCxnSpPr/>
          <p:nvPr/>
        </p:nvCxnSpPr>
        <p:spPr bwMode="auto">
          <a:xfrm>
            <a:off x="8919905" y="3319094"/>
            <a:ext cx="0" cy="103504"/>
          </a:xfrm>
          <a:prstGeom prst="line">
            <a:avLst/>
          </a:prstGeom>
          <a:noFill/>
          <a:ln w="57150" cap="flat" cmpd="sng" algn="ctr">
            <a:solidFill>
              <a:schemeClr val="accent3"/>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5C444848-D11F-362A-87E5-2325A95537E9}"/>
              </a:ext>
            </a:extLst>
          </p:cNvPr>
          <p:cNvCxnSpPr/>
          <p:nvPr/>
        </p:nvCxnSpPr>
        <p:spPr bwMode="auto">
          <a:xfrm>
            <a:off x="8812030" y="3320351"/>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12A9CEC-9B31-CB37-A725-E0D840DC5DE1}"/>
              </a:ext>
            </a:extLst>
          </p:cNvPr>
          <p:cNvCxnSpPr/>
          <p:nvPr/>
        </p:nvCxnSpPr>
        <p:spPr bwMode="auto">
          <a:xfrm>
            <a:off x="8972043" y="3321006"/>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4680F833-48DC-4BFB-2C93-F013F0A10B81}"/>
              </a:ext>
            </a:extLst>
          </p:cNvPr>
          <p:cNvCxnSpPr/>
          <p:nvPr/>
        </p:nvCxnSpPr>
        <p:spPr bwMode="auto">
          <a:xfrm>
            <a:off x="9037738" y="3319094"/>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F1F273CB-829B-02EC-CF06-7AC8F6216F20}"/>
              </a:ext>
            </a:extLst>
          </p:cNvPr>
          <p:cNvCxnSpPr/>
          <p:nvPr/>
        </p:nvCxnSpPr>
        <p:spPr bwMode="auto">
          <a:xfrm>
            <a:off x="9004051" y="3321006"/>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B9CF40EC-5AF8-5D27-804E-3F873E23B153}"/>
              </a:ext>
            </a:extLst>
          </p:cNvPr>
          <p:cNvCxnSpPr/>
          <p:nvPr/>
        </p:nvCxnSpPr>
        <p:spPr bwMode="auto">
          <a:xfrm>
            <a:off x="9079346" y="3361538"/>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AA4B0051-9041-2FEB-6935-D31148680FCC}"/>
              </a:ext>
            </a:extLst>
          </p:cNvPr>
          <p:cNvCxnSpPr/>
          <p:nvPr/>
        </p:nvCxnSpPr>
        <p:spPr bwMode="auto">
          <a:xfrm>
            <a:off x="9057732" y="3363505"/>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376FB911-5F1E-0BB3-2ED1-3717A4FF7E8B}"/>
              </a:ext>
            </a:extLst>
          </p:cNvPr>
          <p:cNvCxnSpPr/>
          <p:nvPr/>
        </p:nvCxnSpPr>
        <p:spPr bwMode="auto">
          <a:xfrm>
            <a:off x="9130825" y="3361538"/>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23F3E029-CDA9-018D-AE53-CE0BE2C91414}"/>
              </a:ext>
            </a:extLst>
          </p:cNvPr>
          <p:cNvCxnSpPr/>
          <p:nvPr/>
        </p:nvCxnSpPr>
        <p:spPr bwMode="auto">
          <a:xfrm>
            <a:off x="8703143" y="3263644"/>
            <a:ext cx="0" cy="103504"/>
          </a:xfrm>
          <a:prstGeom prst="line">
            <a:avLst/>
          </a:prstGeom>
          <a:noFill/>
          <a:ln w="38100" cap="flat" cmpd="sng" algn="ctr">
            <a:solidFill>
              <a:schemeClr val="accent3"/>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8F718031-A023-F935-CC35-962202EBC83A}"/>
              </a:ext>
            </a:extLst>
          </p:cNvPr>
          <p:cNvCxnSpPr/>
          <p:nvPr/>
        </p:nvCxnSpPr>
        <p:spPr bwMode="auto">
          <a:xfrm>
            <a:off x="9156005" y="3362635"/>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BA5A4F96-5585-A759-0DEA-7E74F010489B}"/>
              </a:ext>
            </a:extLst>
          </p:cNvPr>
          <p:cNvCxnSpPr/>
          <p:nvPr/>
        </p:nvCxnSpPr>
        <p:spPr bwMode="auto">
          <a:xfrm>
            <a:off x="9175704" y="3363103"/>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D95C1E6D-A1B8-E6E1-1226-674313804547}"/>
              </a:ext>
            </a:extLst>
          </p:cNvPr>
          <p:cNvCxnSpPr/>
          <p:nvPr/>
        </p:nvCxnSpPr>
        <p:spPr bwMode="auto">
          <a:xfrm>
            <a:off x="9191702" y="3480222"/>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A517B592-B64D-FB06-8DF4-8C468EF23D61}"/>
              </a:ext>
            </a:extLst>
          </p:cNvPr>
          <p:cNvCxnSpPr/>
          <p:nvPr/>
        </p:nvCxnSpPr>
        <p:spPr bwMode="auto">
          <a:xfrm>
            <a:off x="9226609" y="3480222"/>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001A93CD-DF54-42CD-C7E9-0D35E68A254C}"/>
              </a:ext>
            </a:extLst>
          </p:cNvPr>
          <p:cNvCxnSpPr/>
          <p:nvPr/>
        </p:nvCxnSpPr>
        <p:spPr bwMode="auto">
          <a:xfrm>
            <a:off x="9256258" y="3480222"/>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C4397696-A61D-F7DB-C46D-A00074D8D8FD}"/>
              </a:ext>
            </a:extLst>
          </p:cNvPr>
          <p:cNvCxnSpPr/>
          <p:nvPr/>
        </p:nvCxnSpPr>
        <p:spPr bwMode="auto">
          <a:xfrm>
            <a:off x="9361998" y="3480222"/>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C55F2E08-1DB4-02A8-0B58-8EBED3EFC9A8}"/>
              </a:ext>
            </a:extLst>
          </p:cNvPr>
          <p:cNvCxnSpPr/>
          <p:nvPr/>
        </p:nvCxnSpPr>
        <p:spPr bwMode="auto">
          <a:xfrm>
            <a:off x="9319338" y="3480222"/>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2EBC90E4-664E-63CC-24D1-E4AB260324CB}"/>
              </a:ext>
            </a:extLst>
          </p:cNvPr>
          <p:cNvCxnSpPr/>
          <p:nvPr/>
        </p:nvCxnSpPr>
        <p:spPr bwMode="auto">
          <a:xfrm>
            <a:off x="9414558" y="3480222"/>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20AC452E-EBB7-28FB-F600-BD059661270D}"/>
              </a:ext>
            </a:extLst>
          </p:cNvPr>
          <p:cNvCxnSpPr/>
          <p:nvPr/>
        </p:nvCxnSpPr>
        <p:spPr bwMode="auto">
          <a:xfrm>
            <a:off x="9385961" y="3480222"/>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B6B6E29C-24E3-29DA-4B45-3568B5C148BF}"/>
              </a:ext>
            </a:extLst>
          </p:cNvPr>
          <p:cNvCxnSpPr/>
          <p:nvPr/>
        </p:nvCxnSpPr>
        <p:spPr bwMode="auto">
          <a:xfrm>
            <a:off x="9517131" y="3583726"/>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25481479-BFE0-36B4-F830-D187C3F3CCE7}"/>
              </a:ext>
            </a:extLst>
          </p:cNvPr>
          <p:cNvCxnSpPr/>
          <p:nvPr/>
        </p:nvCxnSpPr>
        <p:spPr bwMode="auto">
          <a:xfrm>
            <a:off x="9482856" y="3583726"/>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F44DDA46-9CEC-B805-540A-18938CBC9B12}"/>
              </a:ext>
            </a:extLst>
          </p:cNvPr>
          <p:cNvCxnSpPr/>
          <p:nvPr/>
        </p:nvCxnSpPr>
        <p:spPr bwMode="auto">
          <a:xfrm>
            <a:off x="9568678" y="3583401"/>
            <a:ext cx="0" cy="103504"/>
          </a:xfrm>
          <a:prstGeom prst="line">
            <a:avLst/>
          </a:prstGeom>
          <a:noFill/>
          <a:ln w="28575" cap="flat" cmpd="sng" algn="ctr">
            <a:solidFill>
              <a:schemeClr val="accent3"/>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85EA6C01-76DF-697D-45C7-333615DD01F5}"/>
              </a:ext>
            </a:extLst>
          </p:cNvPr>
          <p:cNvCxnSpPr/>
          <p:nvPr/>
        </p:nvCxnSpPr>
        <p:spPr bwMode="auto">
          <a:xfrm>
            <a:off x="9673358" y="3579950"/>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3CDE72D6-DE7F-4E35-9414-3EEF6EC534A8}"/>
              </a:ext>
            </a:extLst>
          </p:cNvPr>
          <p:cNvCxnSpPr/>
          <p:nvPr/>
        </p:nvCxnSpPr>
        <p:spPr bwMode="auto">
          <a:xfrm>
            <a:off x="9739840" y="3753693"/>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3ABF235F-CECE-AB4F-E691-9653B9957317}"/>
              </a:ext>
            </a:extLst>
          </p:cNvPr>
          <p:cNvCxnSpPr/>
          <p:nvPr/>
        </p:nvCxnSpPr>
        <p:spPr bwMode="auto">
          <a:xfrm>
            <a:off x="9806057" y="3755761"/>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F5BB4B2F-F6F8-95AC-0BFD-43ED6BAD9C5F}"/>
              </a:ext>
            </a:extLst>
          </p:cNvPr>
          <p:cNvCxnSpPr/>
          <p:nvPr/>
        </p:nvCxnSpPr>
        <p:spPr bwMode="auto">
          <a:xfrm>
            <a:off x="9829087" y="3756398"/>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DFED73DA-F230-8C32-CB04-7061F5D9FFFA}"/>
              </a:ext>
            </a:extLst>
          </p:cNvPr>
          <p:cNvCxnSpPr/>
          <p:nvPr/>
        </p:nvCxnSpPr>
        <p:spPr bwMode="auto">
          <a:xfrm>
            <a:off x="10274803" y="3757260"/>
            <a:ext cx="0" cy="103504"/>
          </a:xfrm>
          <a:prstGeom prst="line">
            <a:avLst/>
          </a:prstGeom>
          <a:noFill/>
          <a:ln w="19050" cap="flat" cmpd="sng" algn="ctr">
            <a:solidFill>
              <a:schemeClr val="accent3"/>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AC43A510-0FDA-1E5D-DF75-2EAE6BF304D4}"/>
              </a:ext>
            </a:extLst>
          </p:cNvPr>
          <p:cNvCxnSpPr/>
          <p:nvPr/>
        </p:nvCxnSpPr>
        <p:spPr bwMode="auto">
          <a:xfrm>
            <a:off x="9774371" y="3755761"/>
            <a:ext cx="0" cy="103504"/>
          </a:xfrm>
          <a:prstGeom prst="line">
            <a:avLst/>
          </a:prstGeom>
          <a:noFill/>
          <a:ln w="28575" cap="flat" cmpd="sng" algn="ctr">
            <a:solidFill>
              <a:schemeClr val="accent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7AA25B15-C6D7-4502-66B7-D0FFBA8B0EEF}"/>
              </a:ext>
            </a:extLst>
          </p:cNvPr>
          <p:cNvCxnSpPr/>
          <p:nvPr/>
        </p:nvCxnSpPr>
        <p:spPr bwMode="auto">
          <a:xfrm>
            <a:off x="10337446" y="3759303"/>
            <a:ext cx="0" cy="103504"/>
          </a:xfrm>
          <a:prstGeom prst="line">
            <a:avLst/>
          </a:prstGeom>
          <a:noFill/>
          <a:ln w="19050" cap="flat" cmpd="sng" algn="ctr">
            <a:solidFill>
              <a:schemeClr val="accent3"/>
            </a:solidFill>
            <a:prstDash val="solid"/>
            <a:round/>
            <a:headEnd type="none" w="med" len="med"/>
            <a:tailEnd type="none" w="med" len="med"/>
          </a:ln>
          <a:effectLst/>
        </p:spPr>
      </p:cxnSp>
      <p:sp>
        <p:nvSpPr>
          <p:cNvPr id="4" name="TextBox 3">
            <a:extLst>
              <a:ext uri="{FF2B5EF4-FFF2-40B4-BE49-F238E27FC236}">
                <a16:creationId xmlns:a16="http://schemas.microsoft.com/office/drawing/2014/main" id="{CA46135D-C012-0139-92D1-D5B779C03B97}"/>
              </a:ext>
            </a:extLst>
          </p:cNvPr>
          <p:cNvSpPr txBox="1"/>
          <p:nvPr/>
        </p:nvSpPr>
        <p:spPr bwMode="auto">
          <a:xfrm>
            <a:off x="630899" y="5305714"/>
            <a:ext cx="17009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IN" sz="1600" dirty="0">
                <a:solidFill>
                  <a:schemeClr val="bg1"/>
                </a:solidFill>
                <a:latin typeface="Calibri" panose="020F0502020204030204" pitchFamily="34" charset="0"/>
              </a:rPr>
              <a:t>Patients at Risk, n</a:t>
            </a:r>
          </a:p>
        </p:txBody>
      </p:sp>
      <p:sp>
        <p:nvSpPr>
          <p:cNvPr id="6" name="TextBox 5">
            <a:extLst>
              <a:ext uri="{FF2B5EF4-FFF2-40B4-BE49-F238E27FC236}">
                <a16:creationId xmlns:a16="http://schemas.microsoft.com/office/drawing/2014/main" id="{C9715C04-262E-7120-F8B2-BFA116560942}"/>
              </a:ext>
            </a:extLst>
          </p:cNvPr>
          <p:cNvSpPr txBox="1"/>
          <p:nvPr/>
        </p:nvSpPr>
        <p:spPr bwMode="auto">
          <a:xfrm>
            <a:off x="6255676" y="5258830"/>
            <a:ext cx="17009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IN" sz="1600" dirty="0">
                <a:solidFill>
                  <a:schemeClr val="bg1"/>
                </a:solidFill>
                <a:latin typeface="Calibri" panose="020F0502020204030204" pitchFamily="34" charset="0"/>
              </a:rPr>
              <a:t>Patients at Risk, n</a:t>
            </a:r>
          </a:p>
        </p:txBody>
      </p:sp>
    </p:spTree>
    <p:extLst>
      <p:ext uri="{BB962C8B-B14F-4D97-AF65-F5344CB8AC3E}">
        <p14:creationId xmlns:p14="http://schemas.microsoft.com/office/powerpoint/2010/main" val="289805651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MajesTEC-1: Cytokine-Release Syndrome</a:t>
            </a:r>
            <a:endParaRPr lang="en-US" altLang="en-US" dirty="0"/>
          </a:p>
        </p:txBody>
      </p:sp>
      <p:sp>
        <p:nvSpPr>
          <p:cNvPr id="10" name="Content Placeholder 2">
            <a:extLst>
              <a:ext uri="{FF2B5EF4-FFF2-40B4-BE49-F238E27FC236}">
                <a16:creationId xmlns:a16="http://schemas.microsoft.com/office/drawing/2014/main" id="{B4D6D876-F8A2-4A37-B209-DAB13ECD1153}"/>
              </a:ext>
            </a:extLst>
          </p:cNvPr>
          <p:cNvSpPr>
            <a:spLocks noGrp="1"/>
          </p:cNvSpPr>
          <p:nvPr>
            <p:ph idx="1"/>
          </p:nvPr>
        </p:nvSpPr>
        <p:spPr>
          <a:xfrm>
            <a:off x="6557220" y="1524371"/>
            <a:ext cx="5119558" cy="4984576"/>
          </a:xfrm>
        </p:spPr>
        <p:txBody>
          <a:bodyPr/>
          <a:lstStyle/>
          <a:p>
            <a:r>
              <a:rPr lang="en-US" sz="1800" dirty="0"/>
              <a:t>All CRS events grade 1 (50.3%) or grade 2 (21.2%) except for 1 patient (0.6%) with transient grade 3 CRS event that resolved in 2 days</a:t>
            </a:r>
          </a:p>
          <a:p>
            <a:r>
              <a:rPr lang="en-US" sz="1800" dirty="0"/>
              <a:t>Most events occurred during step-up and </a:t>
            </a:r>
            <a:br>
              <a:rPr lang="en-US" sz="1800" dirty="0"/>
            </a:br>
            <a:r>
              <a:rPr lang="en-US" sz="1800" dirty="0"/>
              <a:t>first full treatment doses</a:t>
            </a:r>
          </a:p>
          <a:p>
            <a:r>
              <a:rPr lang="en-US" sz="1800" dirty="0"/>
              <a:t>All CRS events resolved without the need for treatment discontinuation or dose reduction</a:t>
            </a:r>
          </a:p>
          <a:p>
            <a:pPr>
              <a:spcAft>
                <a:spcPts val="0"/>
              </a:spcAft>
            </a:pPr>
            <a:r>
              <a:rPr lang="en-US" sz="1800" dirty="0">
                <a:sym typeface="OpenSans"/>
              </a:rPr>
              <a:t>Practical questions</a:t>
            </a:r>
          </a:p>
          <a:p>
            <a:pPr lvl="1">
              <a:spcAft>
                <a:spcPts val="0"/>
              </a:spcAft>
            </a:pPr>
            <a:r>
              <a:rPr lang="en-US" sz="1600" dirty="0">
                <a:sym typeface="OpenSans"/>
              </a:rPr>
              <a:t>Inpatient </a:t>
            </a:r>
            <a:r>
              <a:rPr lang="en-US" sz="1600" dirty="0">
                <a:cs typeface="Calibri" panose="020F0502020204030204" pitchFamily="34" charset="0"/>
                <a:sym typeface="OpenSans"/>
              </a:rPr>
              <a:t>→</a:t>
            </a:r>
            <a:r>
              <a:rPr lang="en-US" sz="1600" dirty="0">
                <a:sym typeface="OpenSans"/>
              </a:rPr>
              <a:t> ? reimbursement for teclistamab</a:t>
            </a:r>
          </a:p>
          <a:p>
            <a:pPr lvl="1">
              <a:spcAft>
                <a:spcPts val="0"/>
              </a:spcAft>
            </a:pPr>
            <a:r>
              <a:rPr lang="en-US" sz="1600" dirty="0">
                <a:sym typeface="OpenSans"/>
              </a:rPr>
              <a:t>CRS </a:t>
            </a:r>
            <a:r>
              <a:rPr lang="en-US" sz="1600" dirty="0">
                <a:cs typeface="Calibri" panose="020F0502020204030204" pitchFamily="34" charset="0"/>
                <a:sym typeface="OpenSans"/>
              </a:rPr>
              <a:t>→</a:t>
            </a:r>
            <a:r>
              <a:rPr lang="en-US" sz="1600" dirty="0">
                <a:sym typeface="OpenSans"/>
              </a:rPr>
              <a:t> ? reimbursement for tocilizumab</a:t>
            </a:r>
          </a:p>
          <a:p>
            <a:pPr marL="342900" indent="-342900" fontAlgn="base">
              <a:lnSpc>
                <a:spcPct val="90000"/>
              </a:lnSpc>
              <a:spcBef>
                <a:spcPts val="1000"/>
              </a:spcBef>
              <a:buClr>
                <a:schemeClr val="bg1"/>
              </a:buClr>
              <a:buFont typeface="Wingdings" pitchFamily="2" charset="2"/>
              <a:buChar char="§"/>
            </a:pPr>
            <a:r>
              <a:rPr lang="en-US" sz="1800" dirty="0">
                <a:solidFill>
                  <a:schemeClr val="bg1"/>
                </a:solidFill>
                <a:latin typeface="Calibri" panose="020F0502020204030204" pitchFamily="34" charset="0"/>
                <a:sym typeface="OpenSans"/>
              </a:rPr>
              <a:t>Practical treatment</a:t>
            </a:r>
          </a:p>
          <a:p>
            <a:pPr marL="742950" lvl="1" indent="-285750" fontAlgn="base">
              <a:lnSpc>
                <a:spcPct val="90000"/>
              </a:lnSpc>
              <a:spcBef>
                <a:spcPts val="1000"/>
              </a:spcBef>
              <a:buClr>
                <a:schemeClr val="bg1"/>
              </a:buClr>
              <a:buFont typeface="Arial" panose="020B0604020202020204" pitchFamily="34" charset="0"/>
              <a:buChar char="‒"/>
            </a:pPr>
            <a:r>
              <a:rPr lang="en-US" sz="1600" dirty="0">
                <a:solidFill>
                  <a:schemeClr val="bg1"/>
                </a:solidFill>
                <a:latin typeface="Calibri" panose="020F0502020204030204" pitchFamily="34" charset="0"/>
                <a:sym typeface="OpenSans"/>
              </a:rPr>
              <a:t>Give as outpatient</a:t>
            </a:r>
          </a:p>
          <a:p>
            <a:pPr marL="742950" lvl="1" indent="-285750" fontAlgn="base">
              <a:lnSpc>
                <a:spcPct val="90000"/>
              </a:lnSpc>
              <a:spcBef>
                <a:spcPts val="1000"/>
              </a:spcBef>
              <a:buClr>
                <a:schemeClr val="bg1"/>
              </a:buClr>
              <a:buFont typeface="Arial" panose="020B0604020202020204" pitchFamily="34" charset="0"/>
              <a:buChar char="‒"/>
            </a:pPr>
            <a:r>
              <a:rPr lang="en-US" sz="1600" dirty="0">
                <a:solidFill>
                  <a:schemeClr val="bg1"/>
                </a:solidFill>
                <a:latin typeface="Calibri" panose="020F0502020204030204" pitchFamily="34" charset="0"/>
                <a:sym typeface="OpenSans"/>
              </a:rPr>
              <a:t>Give dexamethasone for </a:t>
            </a:r>
            <a:r>
              <a:rPr lang="en-US" sz="1600" dirty="0">
                <a:sym typeface="OpenSans"/>
              </a:rPr>
              <a:t>grade </a:t>
            </a:r>
            <a:r>
              <a:rPr lang="en-US" sz="1600" dirty="0">
                <a:solidFill>
                  <a:schemeClr val="bg1"/>
                </a:solidFill>
                <a:latin typeface="Calibri" panose="020F0502020204030204" pitchFamily="34" charset="0"/>
                <a:sym typeface="OpenSans"/>
              </a:rPr>
              <a:t>1/2,</a:t>
            </a:r>
            <a:br>
              <a:rPr lang="en-US" sz="1600" dirty="0">
                <a:solidFill>
                  <a:schemeClr val="bg1"/>
                </a:solidFill>
                <a:latin typeface="Calibri" panose="020F0502020204030204" pitchFamily="34" charset="0"/>
                <a:sym typeface="OpenSans"/>
              </a:rPr>
            </a:br>
            <a:r>
              <a:rPr lang="en-US" sz="1600" dirty="0">
                <a:solidFill>
                  <a:schemeClr val="bg1"/>
                </a:solidFill>
                <a:latin typeface="Calibri" panose="020F0502020204030204" pitchFamily="34" charset="0"/>
                <a:sym typeface="OpenSans"/>
              </a:rPr>
              <a:t>tocilizumab for grade 3</a:t>
            </a:r>
          </a:p>
          <a:p>
            <a:pPr lvl="1">
              <a:spcAft>
                <a:spcPts val="0"/>
              </a:spcAft>
            </a:pPr>
            <a:endParaRPr lang="en-US" sz="1800" dirty="0">
              <a:sym typeface="OpenSans"/>
            </a:endParaRPr>
          </a:p>
          <a:p>
            <a:endParaRPr lang="en-US" sz="2200" dirty="0"/>
          </a:p>
        </p:txBody>
      </p:sp>
      <p:grpSp>
        <p:nvGrpSpPr>
          <p:cNvPr id="7" name="Group 6">
            <a:extLst>
              <a:ext uri="{FF2B5EF4-FFF2-40B4-BE49-F238E27FC236}">
                <a16:creationId xmlns:a16="http://schemas.microsoft.com/office/drawing/2014/main" id="{2479E291-C18C-4826-8211-0D4EDD52556A}"/>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7AE86A05-8BB4-4183-A9E7-D1DF011B732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782D8C99-859A-4F2E-AF13-ED8E4DF3F82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13" name="Group 3">
            <a:extLst>
              <a:ext uri="{FF2B5EF4-FFF2-40B4-BE49-F238E27FC236}">
                <a16:creationId xmlns:a16="http://schemas.microsoft.com/office/drawing/2014/main" id="{197E4ED0-798C-4340-B289-42DF0A853D5D}"/>
              </a:ext>
            </a:extLst>
          </p:cNvPr>
          <p:cNvGraphicFramePr>
            <a:graphicFrameLocks/>
          </p:cNvGraphicFramePr>
          <p:nvPr/>
        </p:nvGraphicFramePr>
        <p:xfrm>
          <a:off x="719138" y="1592329"/>
          <a:ext cx="5573174" cy="3813080"/>
        </p:xfrm>
        <a:graphic>
          <a:graphicData uri="http://schemas.openxmlformats.org/drawingml/2006/table">
            <a:tbl>
              <a:tblPr/>
              <a:tblGrid>
                <a:gridCol w="3197723">
                  <a:extLst>
                    <a:ext uri="{9D8B030D-6E8A-4147-A177-3AD203B41FA5}">
                      <a16:colId xmlns:a16="http://schemas.microsoft.com/office/drawing/2014/main" val="20000"/>
                    </a:ext>
                  </a:extLst>
                </a:gridCol>
                <a:gridCol w="2375451">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CRS 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All Patients (N = 165)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CRS,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119 (72.1)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1" indent="-1588"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sym typeface="OpenSans"/>
                        </a:rPr>
                        <a:t>≥2 CRS events, n (%)</a:t>
                      </a: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55 (33.3)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1" indent="-1588"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kumimoji="0" lang="en-US" sz="18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sym typeface="OpenSans"/>
                        </a:rPr>
                        <a:t>Median time to onset, </a:t>
                      </a:r>
                      <a:br>
                        <a:rPr kumimoji="0" lang="en-US" sz="18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sym typeface="OpenSans"/>
                        </a:rPr>
                      </a:br>
                      <a:r>
                        <a:rPr kumimoji="0" lang="en-US" sz="18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sym typeface="OpenSans"/>
                        </a:rPr>
                        <a:t>days (range)</a:t>
                      </a: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sym typeface="OpenSan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1" indent="-1588"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kumimoji="0" lang="en-US" sz="18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sym typeface="OpenSans"/>
                        </a:rPr>
                        <a:t>Median duration, days (range)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(1-9)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65841946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Supportive measures,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Tocilizumab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Low-flow oxygen by </a:t>
                      </a:r>
                      <a:br>
                        <a:rPr kumimoji="0" lang="en-US" sz="1800" b="0" i="0" u="none" strike="noStrike" cap="none" normalizeH="0" baseline="0" dirty="0">
                          <a:ln>
                            <a:noFill/>
                          </a:ln>
                          <a:solidFill>
                            <a:schemeClr val="bg2">
                              <a:lumMod val="10000"/>
                            </a:schemeClr>
                          </a:solidFill>
                          <a:effectLst/>
                          <a:latin typeface="Calibri" panose="020F0502020204030204" pitchFamily="34" charset="0"/>
                        </a:rPr>
                      </a:br>
                      <a:r>
                        <a:rPr kumimoji="0" lang="en-US" sz="1800" b="0" i="0" u="none" strike="noStrike" cap="none" normalizeH="0" baseline="0" dirty="0">
                          <a:ln>
                            <a:noFill/>
                          </a:ln>
                          <a:solidFill>
                            <a:schemeClr val="bg2">
                              <a:lumMod val="10000"/>
                            </a:schemeClr>
                          </a:solidFill>
                          <a:effectLst/>
                          <a:latin typeface="Calibri" panose="020F0502020204030204" pitchFamily="34" charset="0"/>
                        </a:rPr>
                        <a:t>nasal cannula</a:t>
                      </a:r>
                      <a:r>
                        <a:rPr kumimoji="0" lang="en-US" sz="1800" b="0" i="0" u="none" strike="noStrike" cap="none" normalizeH="0" baseline="30000" dirty="0">
                          <a:ln>
                            <a:noFill/>
                          </a:ln>
                          <a:solidFill>
                            <a:schemeClr val="bg2">
                              <a:lumMod val="10000"/>
                            </a:schemeClr>
                          </a:solidFill>
                          <a:effectLst/>
                          <a:latin typeface="Calibri" panose="020F0502020204030204" pitchFamily="34" charset="0"/>
                        </a:rPr>
                        <a: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Corticosteroids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Single vasopressor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110 (66.7)</a:t>
                      </a:r>
                    </a:p>
                    <a:p>
                      <a:pPr algn="ct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60 (36.4)</a:t>
                      </a:r>
                    </a:p>
                    <a:p>
                      <a:pPr algn="ct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21 (12.7)</a:t>
                      </a:r>
                    </a:p>
                    <a:p>
                      <a:pPr algn="ct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algn="ct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14 (8.5)</a:t>
                      </a:r>
                    </a:p>
                    <a:p>
                      <a:pPr algn="ct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(0.6)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102770555"/>
                  </a:ext>
                </a:extLst>
              </a:tr>
            </a:tbl>
          </a:graphicData>
        </a:graphic>
      </p:graphicFrame>
      <p:sp>
        <p:nvSpPr>
          <p:cNvPr id="2" name="TextBox 1">
            <a:extLst>
              <a:ext uri="{FF2B5EF4-FFF2-40B4-BE49-F238E27FC236}">
                <a16:creationId xmlns:a16="http://schemas.microsoft.com/office/drawing/2014/main" id="{DB0CE3EE-C9EB-5640-A154-78A15E2B66DC}"/>
              </a:ext>
            </a:extLst>
          </p:cNvPr>
          <p:cNvSpPr txBox="1"/>
          <p:nvPr/>
        </p:nvSpPr>
        <p:spPr bwMode="auto">
          <a:xfrm>
            <a:off x="658146" y="5403354"/>
            <a:ext cx="56951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*Patients could receive &gt;1 supportive measure. </a:t>
            </a: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≤6 L/min.</a:t>
            </a:r>
          </a:p>
        </p:txBody>
      </p:sp>
      <p:sp>
        <p:nvSpPr>
          <p:cNvPr id="12" name="Text Box 15">
            <a:extLst>
              <a:ext uri="{FF2B5EF4-FFF2-40B4-BE49-F238E27FC236}">
                <a16:creationId xmlns:a16="http://schemas.microsoft.com/office/drawing/2014/main" id="{CD4F825B-B063-8A32-E78F-577CA92CCE2E}"/>
              </a:ext>
            </a:extLst>
          </p:cNvPr>
          <p:cNvSpPr txBox="1">
            <a:spLocks noChangeArrowheads="1"/>
          </p:cNvSpPr>
          <p:nvPr/>
        </p:nvSpPr>
        <p:spPr bwMode="auto">
          <a:xfrm>
            <a:off x="433869" y="6373696"/>
            <a:ext cx="9693150"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Nooka. ASCO 2022. Abstr 8007.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Moreau. NEJM. 2022;387:495.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Donut 2">
            <a:extLst>
              <a:ext uri="{FF2B5EF4-FFF2-40B4-BE49-F238E27FC236}">
                <a16:creationId xmlns:a16="http://schemas.microsoft.com/office/drawing/2014/main" id="{88622E4A-581F-8719-A549-FCB4F47BD263}"/>
              </a:ext>
            </a:extLst>
          </p:cNvPr>
          <p:cNvSpPr/>
          <p:nvPr/>
        </p:nvSpPr>
        <p:spPr bwMode="auto">
          <a:xfrm>
            <a:off x="4379976" y="1810512"/>
            <a:ext cx="1502639" cy="937800"/>
          </a:xfrm>
          <a:prstGeom prst="donut">
            <a:avLst>
              <a:gd name="adj" fmla="val 1814"/>
            </a:avLst>
          </a:prstGeom>
          <a:solidFill>
            <a:srgbClr val="FF0000"/>
          </a:solidFill>
          <a:ln w="0">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481540818"/>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Content Placeholder 7">
            <a:extLst>
              <a:ext uri="{FF2B5EF4-FFF2-40B4-BE49-F238E27FC236}">
                <a16:creationId xmlns:a16="http://schemas.microsoft.com/office/drawing/2014/main" id="{94BDDE1C-7A20-DB49-9F74-83B31CE10653}"/>
              </a:ext>
            </a:extLst>
          </p:cNvPr>
          <p:cNvGraphicFramePr>
            <a:graphicFrameLocks/>
          </p:cNvGraphicFramePr>
          <p:nvPr>
            <p:extLst>
              <p:ext uri="{D42A27DB-BD31-4B8C-83A1-F6EECF244321}">
                <p14:modId xmlns:p14="http://schemas.microsoft.com/office/powerpoint/2010/main" val="3600682648"/>
              </p:ext>
            </p:extLst>
          </p:nvPr>
        </p:nvGraphicFramePr>
        <p:xfrm>
          <a:off x="609759" y="2250204"/>
          <a:ext cx="5892670" cy="4108554"/>
        </p:xfrm>
        <a:graphic>
          <a:graphicData uri="http://schemas.openxmlformats.org/drawingml/2006/chart">
            <c:chart xmlns:c="http://schemas.openxmlformats.org/drawingml/2006/chart" xmlns:r="http://schemas.openxmlformats.org/officeDocument/2006/relationships" r:id="rId3"/>
          </a:graphicData>
        </a:graphic>
      </p:graphicFrame>
      <p:sp>
        <p:nvSpPr>
          <p:cNvPr id="22" name="Content Placeholder 2">
            <a:extLst>
              <a:ext uri="{FF2B5EF4-FFF2-40B4-BE49-F238E27FC236}">
                <a16:creationId xmlns:a16="http://schemas.microsoft.com/office/drawing/2014/main" id="{5958D7EF-E35A-716E-4F6B-31F01130CC6A}"/>
              </a:ext>
            </a:extLst>
          </p:cNvPr>
          <p:cNvSpPr txBox="1">
            <a:spLocks/>
          </p:cNvSpPr>
          <p:nvPr/>
        </p:nvSpPr>
        <p:spPr bwMode="auto">
          <a:xfrm>
            <a:off x="6307111" y="1510730"/>
            <a:ext cx="5420120" cy="4678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endParaRPr lang="en-US" sz="2400" kern="0" dirty="0"/>
          </a:p>
        </p:txBody>
      </p:sp>
      <p:sp>
        <p:nvSpPr>
          <p:cNvPr id="2" name="Title 1">
            <a:extLst>
              <a:ext uri="{FF2B5EF4-FFF2-40B4-BE49-F238E27FC236}">
                <a16:creationId xmlns:a16="http://schemas.microsoft.com/office/drawing/2014/main" id="{29C9B323-438E-4B6D-B74D-75572A8FDE50}"/>
              </a:ext>
            </a:extLst>
          </p:cNvPr>
          <p:cNvSpPr>
            <a:spLocks noGrp="1"/>
          </p:cNvSpPr>
          <p:nvPr>
            <p:ph type="title"/>
          </p:nvPr>
        </p:nvSpPr>
        <p:spPr/>
        <p:txBody>
          <a:bodyPr/>
          <a:lstStyle/>
          <a:p>
            <a:r>
              <a:rPr lang="en-US" dirty="0"/>
              <a:t>Can We Sequence BCMA-Targeted Therapies? </a:t>
            </a:r>
          </a:p>
        </p:txBody>
      </p:sp>
      <p:sp>
        <p:nvSpPr>
          <p:cNvPr id="3" name="Content Placeholder 2">
            <a:extLst>
              <a:ext uri="{FF2B5EF4-FFF2-40B4-BE49-F238E27FC236}">
                <a16:creationId xmlns:a16="http://schemas.microsoft.com/office/drawing/2014/main" id="{D7E82979-ACB6-E4C0-91D8-E0564E619606}"/>
              </a:ext>
            </a:extLst>
          </p:cNvPr>
          <p:cNvSpPr>
            <a:spLocks noGrp="1"/>
          </p:cNvSpPr>
          <p:nvPr>
            <p:ph sz="half" idx="1"/>
          </p:nvPr>
        </p:nvSpPr>
        <p:spPr>
          <a:xfrm>
            <a:off x="601820" y="1510730"/>
            <a:ext cx="5494180" cy="4678738"/>
          </a:xfrm>
        </p:spPr>
        <p:txBody>
          <a:bodyPr/>
          <a:lstStyle/>
          <a:p>
            <a:r>
              <a:rPr lang="en-US" sz="2400" dirty="0"/>
              <a:t>CARTITUDE-2 cohort C: Cilta-cel after PI, IMiD, CD38 mAb, BCMA-targeted tx</a:t>
            </a:r>
            <a:endParaRPr lang="en-US" sz="2400" baseline="30000" dirty="0"/>
          </a:p>
        </p:txBody>
      </p:sp>
      <p:sp>
        <p:nvSpPr>
          <p:cNvPr id="28" name="Content Placeholder 27">
            <a:extLst>
              <a:ext uri="{FF2B5EF4-FFF2-40B4-BE49-F238E27FC236}">
                <a16:creationId xmlns:a16="http://schemas.microsoft.com/office/drawing/2014/main" id="{A87C2999-2722-EF49-E637-5FBDE248A5BB}"/>
              </a:ext>
            </a:extLst>
          </p:cNvPr>
          <p:cNvSpPr>
            <a:spLocks noGrp="1"/>
          </p:cNvSpPr>
          <p:nvPr>
            <p:ph sz="half" idx="2"/>
          </p:nvPr>
        </p:nvSpPr>
        <p:spPr>
          <a:xfrm>
            <a:off x="6243398" y="1510730"/>
            <a:ext cx="5238806" cy="4679462"/>
          </a:xfrm>
        </p:spPr>
        <p:txBody>
          <a:bodyPr/>
          <a:lstStyle/>
          <a:p>
            <a:r>
              <a:rPr lang="en-US" sz="2600" dirty="0"/>
              <a:t>BCMA BsAbs after prior BCMA tx</a:t>
            </a:r>
            <a:r>
              <a:rPr lang="en-US" sz="2400" dirty="0"/>
              <a:t> </a:t>
            </a:r>
          </a:p>
          <a:p>
            <a:pPr lvl="1"/>
            <a:r>
              <a:rPr lang="en-US" sz="2400" dirty="0"/>
              <a:t>Elranatamab phase I</a:t>
            </a:r>
          </a:p>
          <a:p>
            <a:pPr lvl="2">
              <a:buFont typeface="Wingdings" panose="05000000000000000000" pitchFamily="2" charset="2"/>
              <a:buChar char="§"/>
            </a:pPr>
            <a:r>
              <a:rPr lang="en-US" sz="2200" dirty="0"/>
              <a:t>n = 13/55 with prior </a:t>
            </a:r>
            <a:br>
              <a:rPr lang="en-US" sz="2200" dirty="0"/>
            </a:br>
            <a:r>
              <a:rPr lang="en-US" sz="2200" dirty="0"/>
              <a:t>BCMA-directed therapy</a:t>
            </a:r>
          </a:p>
          <a:p>
            <a:pPr lvl="2">
              <a:buFont typeface="Wingdings" panose="05000000000000000000" pitchFamily="2" charset="2"/>
              <a:buChar char="§"/>
            </a:pPr>
            <a:r>
              <a:rPr lang="en-US" sz="2200" dirty="0"/>
              <a:t>At doses ≥215 </a:t>
            </a:r>
            <a:r>
              <a:rPr lang="el-GR" sz="2200" dirty="0"/>
              <a:t>μ</a:t>
            </a:r>
            <a:r>
              <a:rPr lang="en-US" sz="2200" dirty="0"/>
              <a:t>g/kg: ORR 54% </a:t>
            </a:r>
            <a:br>
              <a:rPr lang="en-US" sz="2200" dirty="0"/>
            </a:br>
            <a:r>
              <a:rPr lang="en-US" sz="2200" dirty="0"/>
              <a:t>(1 PR, 3 VGPR, 1 CR, 2 sCR)</a:t>
            </a:r>
          </a:p>
          <a:p>
            <a:pPr marL="0" indent="0">
              <a:buNone/>
            </a:pPr>
            <a:endParaRPr lang="en-US" sz="2400" dirty="0"/>
          </a:p>
        </p:txBody>
      </p:sp>
      <p:sp>
        <p:nvSpPr>
          <p:cNvPr id="12" name="Right Brace 11">
            <a:extLst>
              <a:ext uri="{FF2B5EF4-FFF2-40B4-BE49-F238E27FC236}">
                <a16:creationId xmlns:a16="http://schemas.microsoft.com/office/drawing/2014/main" id="{6DEDA092-1934-9828-22FD-1F257EA8CD80}"/>
              </a:ext>
            </a:extLst>
          </p:cNvPr>
          <p:cNvSpPr/>
          <p:nvPr/>
        </p:nvSpPr>
        <p:spPr bwMode="auto">
          <a:xfrm>
            <a:off x="2346062" y="2623121"/>
            <a:ext cx="137160" cy="1645920"/>
          </a:xfrm>
          <a:prstGeom prst="rightBrace">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14" name="TextBox 13">
            <a:extLst>
              <a:ext uri="{FF2B5EF4-FFF2-40B4-BE49-F238E27FC236}">
                <a16:creationId xmlns:a16="http://schemas.microsoft.com/office/drawing/2014/main" id="{8BBE9F6D-1453-F89C-63F5-63EB9C67EB31}"/>
              </a:ext>
            </a:extLst>
          </p:cNvPr>
          <p:cNvSpPr txBox="1"/>
          <p:nvPr/>
        </p:nvSpPr>
        <p:spPr bwMode="auto">
          <a:xfrm>
            <a:off x="2429191" y="3131230"/>
            <a:ext cx="65274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dirty="0">
                <a:solidFill>
                  <a:schemeClr val="bg1"/>
                </a:solidFill>
                <a:latin typeface="Calibri" panose="020F0502020204030204" pitchFamily="34" charset="0"/>
              </a:rPr>
              <a:t>ORR </a:t>
            </a:r>
          </a:p>
          <a:p>
            <a:pPr algn="l">
              <a:lnSpc>
                <a:spcPct val="100000"/>
              </a:lnSpc>
              <a:spcAft>
                <a:spcPct val="0"/>
              </a:spcAft>
              <a:buClrTx/>
              <a:buFontTx/>
              <a:buNone/>
            </a:pPr>
            <a:r>
              <a:rPr lang="en-US" dirty="0">
                <a:solidFill>
                  <a:schemeClr val="bg1"/>
                </a:solidFill>
                <a:latin typeface="Calibri" panose="020F0502020204030204" pitchFamily="34" charset="0"/>
              </a:rPr>
              <a:t>60%</a:t>
            </a:r>
          </a:p>
        </p:txBody>
      </p:sp>
      <p:sp>
        <p:nvSpPr>
          <p:cNvPr id="15" name="Right Brace 14">
            <a:extLst>
              <a:ext uri="{FF2B5EF4-FFF2-40B4-BE49-F238E27FC236}">
                <a16:creationId xmlns:a16="http://schemas.microsoft.com/office/drawing/2014/main" id="{09907650-55D3-62C7-86F9-9424B3180748}"/>
              </a:ext>
            </a:extLst>
          </p:cNvPr>
          <p:cNvSpPr/>
          <p:nvPr/>
        </p:nvSpPr>
        <p:spPr bwMode="auto">
          <a:xfrm>
            <a:off x="3583737" y="2475346"/>
            <a:ext cx="137160" cy="1645920"/>
          </a:xfrm>
          <a:prstGeom prst="rightBrace">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16" name="TextBox 15">
            <a:extLst>
              <a:ext uri="{FF2B5EF4-FFF2-40B4-BE49-F238E27FC236}">
                <a16:creationId xmlns:a16="http://schemas.microsoft.com/office/drawing/2014/main" id="{873773F5-6852-636A-9BBD-4924A8C96785}"/>
              </a:ext>
            </a:extLst>
          </p:cNvPr>
          <p:cNvSpPr txBox="1"/>
          <p:nvPr/>
        </p:nvSpPr>
        <p:spPr bwMode="auto">
          <a:xfrm>
            <a:off x="3639158" y="2983455"/>
            <a:ext cx="75854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dirty="0">
                <a:solidFill>
                  <a:schemeClr val="bg1"/>
                </a:solidFill>
                <a:latin typeface="Calibri" panose="020F0502020204030204" pitchFamily="34" charset="0"/>
              </a:rPr>
              <a:t>ORR </a:t>
            </a:r>
          </a:p>
          <a:p>
            <a:pPr algn="l">
              <a:lnSpc>
                <a:spcPct val="100000"/>
              </a:lnSpc>
              <a:spcAft>
                <a:spcPct val="0"/>
              </a:spcAft>
              <a:buClrTx/>
              <a:buFontTx/>
              <a:buNone/>
            </a:pPr>
            <a:r>
              <a:rPr lang="en-US" dirty="0">
                <a:solidFill>
                  <a:schemeClr val="bg1"/>
                </a:solidFill>
                <a:latin typeface="Calibri" panose="020F0502020204030204" pitchFamily="34" charset="0"/>
              </a:rPr>
              <a:t>61.5%</a:t>
            </a:r>
          </a:p>
        </p:txBody>
      </p:sp>
      <p:sp>
        <p:nvSpPr>
          <p:cNvPr id="17" name="Right Brace 16">
            <a:extLst>
              <a:ext uri="{FF2B5EF4-FFF2-40B4-BE49-F238E27FC236}">
                <a16:creationId xmlns:a16="http://schemas.microsoft.com/office/drawing/2014/main" id="{14C36BDE-544A-FA60-C2C1-A1FC1E7B76CB}"/>
              </a:ext>
            </a:extLst>
          </p:cNvPr>
          <p:cNvSpPr/>
          <p:nvPr/>
        </p:nvSpPr>
        <p:spPr bwMode="auto">
          <a:xfrm>
            <a:off x="4838552" y="2881742"/>
            <a:ext cx="137160" cy="1554480"/>
          </a:xfrm>
          <a:prstGeom prst="rightBrace">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18" name="TextBox 17">
            <a:extLst>
              <a:ext uri="{FF2B5EF4-FFF2-40B4-BE49-F238E27FC236}">
                <a16:creationId xmlns:a16="http://schemas.microsoft.com/office/drawing/2014/main" id="{9049A46D-6930-9333-D839-5B48C42CF29F}"/>
              </a:ext>
            </a:extLst>
          </p:cNvPr>
          <p:cNvSpPr txBox="1"/>
          <p:nvPr/>
        </p:nvSpPr>
        <p:spPr bwMode="auto">
          <a:xfrm>
            <a:off x="4912445" y="3352904"/>
            <a:ext cx="75854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dirty="0">
                <a:solidFill>
                  <a:schemeClr val="bg1"/>
                </a:solidFill>
                <a:latin typeface="Calibri" panose="020F0502020204030204" pitchFamily="34" charset="0"/>
              </a:rPr>
              <a:t>ORR </a:t>
            </a:r>
          </a:p>
          <a:p>
            <a:pPr algn="l">
              <a:lnSpc>
                <a:spcPct val="100000"/>
              </a:lnSpc>
              <a:spcAft>
                <a:spcPct val="0"/>
              </a:spcAft>
              <a:buClrTx/>
              <a:buFontTx/>
              <a:buNone/>
            </a:pPr>
            <a:r>
              <a:rPr lang="en-US" dirty="0">
                <a:solidFill>
                  <a:schemeClr val="bg1"/>
                </a:solidFill>
                <a:latin typeface="Calibri" panose="020F0502020204030204" pitchFamily="34" charset="0"/>
              </a:rPr>
              <a:t>57.1%</a:t>
            </a:r>
          </a:p>
        </p:txBody>
      </p:sp>
      <p:sp>
        <p:nvSpPr>
          <p:cNvPr id="19" name="TextBox 18">
            <a:extLst>
              <a:ext uri="{FF2B5EF4-FFF2-40B4-BE49-F238E27FC236}">
                <a16:creationId xmlns:a16="http://schemas.microsoft.com/office/drawing/2014/main" id="{7727EC3F-3E71-0A49-902A-B25202012F30}"/>
              </a:ext>
            </a:extLst>
          </p:cNvPr>
          <p:cNvSpPr txBox="1"/>
          <p:nvPr/>
        </p:nvSpPr>
        <p:spPr bwMode="auto">
          <a:xfrm>
            <a:off x="531142" y="5921322"/>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dirty="0">
                <a:solidFill>
                  <a:schemeClr val="bg1"/>
                </a:solidFill>
                <a:latin typeface="Calibri" panose="020F0502020204030204" pitchFamily="34" charset="0"/>
              </a:rPr>
              <a:t>mDoR, mo: 11.5</a:t>
            </a:r>
          </a:p>
        </p:txBody>
      </p:sp>
      <p:sp>
        <p:nvSpPr>
          <p:cNvPr id="20" name="TextBox 19">
            <a:extLst>
              <a:ext uri="{FF2B5EF4-FFF2-40B4-BE49-F238E27FC236}">
                <a16:creationId xmlns:a16="http://schemas.microsoft.com/office/drawing/2014/main" id="{399C3F65-C85A-E286-B9C9-D71AF36F3E18}"/>
              </a:ext>
            </a:extLst>
          </p:cNvPr>
          <p:cNvSpPr txBox="1"/>
          <p:nvPr/>
        </p:nvSpPr>
        <p:spPr bwMode="auto">
          <a:xfrm>
            <a:off x="2983911" y="5921322"/>
            <a:ext cx="5966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dirty="0">
                <a:solidFill>
                  <a:schemeClr val="bg1"/>
                </a:solidFill>
                <a:latin typeface="Calibri" panose="020F0502020204030204" pitchFamily="34" charset="0"/>
              </a:rPr>
              <a:t>11.5</a:t>
            </a:r>
          </a:p>
        </p:txBody>
      </p:sp>
      <p:sp>
        <p:nvSpPr>
          <p:cNvPr id="21" name="TextBox 20">
            <a:extLst>
              <a:ext uri="{FF2B5EF4-FFF2-40B4-BE49-F238E27FC236}">
                <a16:creationId xmlns:a16="http://schemas.microsoft.com/office/drawing/2014/main" id="{DF7E432E-090E-7DEA-64D8-1CBAF8B9E98A}"/>
              </a:ext>
            </a:extLst>
          </p:cNvPr>
          <p:cNvSpPr txBox="1"/>
          <p:nvPr/>
        </p:nvSpPr>
        <p:spPr bwMode="auto">
          <a:xfrm>
            <a:off x="4322602" y="5921322"/>
            <a:ext cx="479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dirty="0">
                <a:solidFill>
                  <a:schemeClr val="bg1"/>
                </a:solidFill>
                <a:latin typeface="Calibri" panose="020F0502020204030204" pitchFamily="34" charset="0"/>
              </a:rPr>
              <a:t>8.2</a:t>
            </a:r>
          </a:p>
        </p:txBody>
      </p:sp>
      <p:sp>
        <p:nvSpPr>
          <p:cNvPr id="29" name="Text Box 15">
            <a:extLst>
              <a:ext uri="{FF2B5EF4-FFF2-40B4-BE49-F238E27FC236}">
                <a16:creationId xmlns:a16="http://schemas.microsoft.com/office/drawing/2014/main" id="{2E508636-7B23-DDF9-9E19-1149EE2FB945}"/>
              </a:ext>
            </a:extLst>
          </p:cNvPr>
          <p:cNvSpPr txBox="1">
            <a:spLocks noChangeArrowheads="1"/>
          </p:cNvSpPr>
          <p:nvPr/>
        </p:nvSpPr>
        <p:spPr bwMode="auto">
          <a:xfrm>
            <a:off x="448009" y="6394966"/>
            <a:ext cx="768658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defTabSz="457200">
              <a:defRPr/>
            </a:pPr>
            <a:r>
              <a:rPr kumimoji="0" lang="en-US" altLang="en-US" sz="1200" b="0" i="0" u="none" strike="noStrike" kern="1200" cap="none" spc="-10" normalizeH="0" baseline="0" noProof="0" dirty="0">
                <a:ln>
                  <a:noFill/>
                </a:ln>
                <a:solidFill>
                  <a:schemeClr val="bg2"/>
                </a:solidFill>
                <a:effectLst/>
                <a:uLnTx/>
                <a:uFillTx/>
                <a:latin typeface="Calibri" panose="020F0502020204030204" pitchFamily="34" charset="0"/>
                <a:cs typeface="Calibri" panose="020F0502020204030204" pitchFamily="34" charset="0"/>
              </a:rPr>
              <a:t>Cohen. Blood. 2023;141:219. </a:t>
            </a:r>
            <a:r>
              <a:rPr lang="da-DK" altLang="en-US" sz="1200" b="0" spc="-10" dirty="0">
                <a:solidFill>
                  <a:schemeClr val="bg2"/>
                </a:solidFill>
                <a:latin typeface="Calibri" panose="020F0502020204030204" pitchFamily="34" charset="0"/>
                <a:cs typeface="Calibri" panose="020F0502020204030204" pitchFamily="34" charset="0"/>
              </a:rPr>
              <a:t>Jakubowiak. ASCO 2022. Abstr 8014. </a:t>
            </a:r>
            <a:endParaRPr kumimoji="0" lang="da-DK" altLang="en-US" sz="1200" b="0" i="0" u="none" strike="noStrike" kern="1200" cap="none" spc="-10" normalizeH="0" baseline="0" noProof="0" dirty="0">
              <a:ln>
                <a:noFill/>
              </a:ln>
              <a:solidFill>
                <a:schemeClr val="bg2"/>
              </a:solidFill>
              <a:effectLst/>
              <a:uLnTx/>
              <a:uFillTx/>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576219346"/>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CF2877-3599-4346-A297-5B2607CCD68A}"/>
              </a:ext>
            </a:extLst>
          </p:cNvPr>
          <p:cNvSpPr>
            <a:spLocks noGrp="1"/>
          </p:cNvSpPr>
          <p:nvPr>
            <p:ph type="title"/>
          </p:nvPr>
        </p:nvSpPr>
        <p:spPr/>
        <p:txBody>
          <a:bodyPr/>
          <a:lstStyle/>
          <a:p>
            <a:r>
              <a:rPr lang="en-US" dirty="0"/>
              <a:t>Comparing Options: Which BCMA Therapy To Choose?</a:t>
            </a:r>
            <a:endParaRPr lang="en-US" dirty="0">
              <a:solidFill>
                <a:srgbClr val="7030A0"/>
              </a:solidFill>
            </a:endParaRPr>
          </a:p>
        </p:txBody>
      </p:sp>
      <p:graphicFrame>
        <p:nvGraphicFramePr>
          <p:cNvPr id="5" name="Content Placeholder 4">
            <a:extLst>
              <a:ext uri="{FF2B5EF4-FFF2-40B4-BE49-F238E27FC236}">
                <a16:creationId xmlns:a16="http://schemas.microsoft.com/office/drawing/2014/main" id="{CCA76297-6516-4A77-9FBC-4C07F2BE1388}"/>
              </a:ext>
            </a:extLst>
          </p:cNvPr>
          <p:cNvGraphicFramePr>
            <a:graphicFrameLocks noGrp="1"/>
          </p:cNvGraphicFramePr>
          <p:nvPr>
            <p:ph sz="half" idx="4294967295"/>
          </p:nvPr>
        </p:nvGraphicFramePr>
        <p:xfrm>
          <a:off x="723900" y="1608872"/>
          <a:ext cx="10782300" cy="4236720"/>
        </p:xfrm>
        <a:graphic>
          <a:graphicData uri="http://schemas.openxmlformats.org/drawingml/2006/table">
            <a:tbl>
              <a:tblPr firstRow="1" bandRow="1">
                <a:tableStyleId>{5C22544A-7EE6-4342-B048-85BDC9FD1C3A}</a:tableStyleId>
              </a:tblPr>
              <a:tblGrid>
                <a:gridCol w="2372871">
                  <a:extLst>
                    <a:ext uri="{9D8B030D-6E8A-4147-A177-3AD203B41FA5}">
                      <a16:colId xmlns:a16="http://schemas.microsoft.com/office/drawing/2014/main" val="20000"/>
                    </a:ext>
                  </a:extLst>
                </a:gridCol>
                <a:gridCol w="2778516">
                  <a:extLst>
                    <a:ext uri="{9D8B030D-6E8A-4147-A177-3AD203B41FA5}">
                      <a16:colId xmlns:a16="http://schemas.microsoft.com/office/drawing/2014/main" val="20001"/>
                    </a:ext>
                  </a:extLst>
                </a:gridCol>
                <a:gridCol w="2695575">
                  <a:extLst>
                    <a:ext uri="{9D8B030D-6E8A-4147-A177-3AD203B41FA5}">
                      <a16:colId xmlns:a16="http://schemas.microsoft.com/office/drawing/2014/main" val="20002"/>
                    </a:ext>
                  </a:extLst>
                </a:gridCol>
                <a:gridCol w="2935338">
                  <a:extLst>
                    <a:ext uri="{9D8B030D-6E8A-4147-A177-3AD203B41FA5}">
                      <a16:colId xmlns:a16="http://schemas.microsoft.com/office/drawing/2014/main" val="20003"/>
                    </a:ext>
                  </a:extLst>
                </a:gridCol>
              </a:tblGrid>
              <a:tr h="274828">
                <a:tc>
                  <a:txBody>
                    <a:bodyPr/>
                    <a:lstStyle/>
                    <a:p>
                      <a:endParaRPr lang="en-US" sz="2000" dirty="0">
                        <a:latin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2000" dirty="0">
                          <a:latin typeface="Calibri" panose="020F0502020204030204" pitchFamily="34" charset="0"/>
                          <a:cs typeface="Calibri" panose="020F0502020204030204" pitchFamily="34" charset="0"/>
                        </a:rPr>
                        <a:t>CAR T-Cell</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2000" dirty="0">
                          <a:latin typeface="Calibri" panose="020F0502020204030204" pitchFamily="34" charset="0"/>
                          <a:cs typeface="Calibri" panose="020F0502020204030204" pitchFamily="34" charset="0"/>
                        </a:rPr>
                        <a:t>Bispecific mAbs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2000" dirty="0">
                          <a:latin typeface="Calibri" panose="020F0502020204030204" pitchFamily="34" charset="0"/>
                          <a:cs typeface="Calibri" panose="020F0502020204030204" pitchFamily="34" charset="0"/>
                        </a:rPr>
                        <a:t>ADCs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951328">
                <a:tc>
                  <a:txBody>
                    <a:bodyPr/>
                    <a:lstStyle/>
                    <a:p>
                      <a:r>
                        <a:rPr lang="en-US" sz="2000" dirty="0">
                          <a:solidFill>
                            <a:schemeClr val="bg1"/>
                          </a:solidFill>
                          <a:latin typeface="Calibri" panose="020F0502020204030204" pitchFamily="34" charset="0"/>
                          <a:cs typeface="Calibri" panose="020F0502020204030204" pitchFamily="34" charset="0"/>
                        </a:rPr>
                        <a:t>Convenience</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400" b="1" dirty="0">
                          <a:solidFill>
                            <a:schemeClr val="bg1"/>
                          </a:solidFill>
                          <a:latin typeface="Calibri" panose="020F0502020204030204" pitchFamily="34" charset="0"/>
                          <a:cs typeface="Calibri" panose="020F0502020204030204" pitchFamily="34" charset="0"/>
                        </a:rPr>
                        <a:t>- - - -</a:t>
                      </a:r>
                    </a:p>
                    <a:p>
                      <a:pPr algn="ctr"/>
                      <a:r>
                        <a:rPr lang="en-US" sz="2000" dirty="0">
                          <a:solidFill>
                            <a:schemeClr val="bg1"/>
                          </a:solidFill>
                          <a:latin typeface="Calibri" panose="020F0502020204030204" pitchFamily="34" charset="0"/>
                          <a:cs typeface="Calibri" panose="020F0502020204030204" pitchFamily="34" charset="0"/>
                        </a:rPr>
                        <a:t>Specialized center, </a:t>
                      </a:r>
                    </a:p>
                    <a:p>
                      <a:pPr algn="ctr"/>
                      <a:r>
                        <a:rPr lang="en-US" sz="2000" dirty="0">
                          <a:solidFill>
                            <a:schemeClr val="bg1"/>
                          </a:solidFill>
                          <a:latin typeface="Calibri" panose="020F0502020204030204" pitchFamily="34" charset="0"/>
                          <a:cs typeface="Calibri" panose="020F0502020204030204" pitchFamily="34" charset="0"/>
                        </a:rPr>
                        <a:t>Caregiver needed</a:t>
                      </a:r>
                    </a:p>
                    <a:p>
                      <a:pPr algn="ctr"/>
                      <a:r>
                        <a:rPr lang="en-US" sz="2000" b="1" baseline="0" dirty="0">
                          <a:solidFill>
                            <a:schemeClr val="bg1"/>
                          </a:solidFill>
                          <a:latin typeface="Calibri" panose="020F0502020204030204" pitchFamily="34" charset="0"/>
                          <a:cs typeface="Calibri" panose="020F0502020204030204" pitchFamily="34" charset="0"/>
                        </a:rPr>
                        <a:t>Manufacturing</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b="1" baseline="0" dirty="0">
                          <a:solidFill>
                            <a:schemeClr val="bg1"/>
                          </a:solidFill>
                          <a:latin typeface="Calibri" panose="020F0502020204030204" pitchFamily="34" charset="0"/>
                          <a:cs typeface="Calibri" panose="020F0502020204030204" pitchFamily="34" charset="0"/>
                        </a:rPr>
                        <a:t>+ + +</a:t>
                      </a:r>
                    </a:p>
                    <a:p>
                      <a:pPr algn="ctr"/>
                      <a:r>
                        <a:rPr lang="en-US" sz="2000" b="1" baseline="0" dirty="0">
                          <a:solidFill>
                            <a:schemeClr val="bg1"/>
                          </a:solidFill>
                          <a:latin typeface="Calibri" panose="020F0502020204030204" pitchFamily="34" charset="0"/>
                          <a:cs typeface="Calibri" panose="020F0502020204030204" pitchFamily="34" charset="0"/>
                        </a:rPr>
                        <a:t>Off the shelf, Community friendly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1219170" rtl="0" eaLnBrk="1" fontAlgn="auto" latinLnBrk="0" hangingPunct="1">
                        <a:lnSpc>
                          <a:spcPct val="100000"/>
                        </a:lnSpc>
                        <a:spcBef>
                          <a:spcPts val="0"/>
                        </a:spcBef>
                        <a:spcAft>
                          <a:spcPts val="0"/>
                        </a:spcAft>
                        <a:buClrTx/>
                        <a:buSzTx/>
                        <a:buFontTx/>
                        <a:buNone/>
                        <a:tabLst/>
                        <a:defRPr/>
                      </a:pPr>
                      <a:r>
                        <a:rPr lang="en-US" sz="2000" b="1" baseline="0" dirty="0">
                          <a:solidFill>
                            <a:schemeClr val="bg1"/>
                          </a:solidFill>
                          <a:latin typeface="Calibri" panose="020F0502020204030204" pitchFamily="34" charset="0"/>
                          <a:cs typeface="Calibri" panose="020F0502020204030204" pitchFamily="34" charset="0"/>
                        </a:rPr>
                        <a:t>+ +</a:t>
                      </a:r>
                    </a:p>
                    <a:p>
                      <a:pPr marL="0" marR="0" indent="0" algn="ctr" defTabSz="1219170" rtl="0" eaLnBrk="1" fontAlgn="auto" latinLnBrk="0" hangingPunct="1">
                        <a:lnSpc>
                          <a:spcPct val="100000"/>
                        </a:lnSpc>
                        <a:spcBef>
                          <a:spcPts val="0"/>
                        </a:spcBef>
                        <a:spcAft>
                          <a:spcPts val="0"/>
                        </a:spcAft>
                        <a:buClrTx/>
                        <a:buSzTx/>
                        <a:buFontTx/>
                        <a:buNone/>
                        <a:tabLst/>
                        <a:defRPr/>
                      </a:pPr>
                      <a:r>
                        <a:rPr lang="en-US" sz="2000" b="1" baseline="0" dirty="0">
                          <a:solidFill>
                            <a:schemeClr val="bg1"/>
                          </a:solidFill>
                          <a:latin typeface="Calibri" panose="020F0502020204030204" pitchFamily="34" charset="0"/>
                          <a:cs typeface="Calibri" panose="020F0502020204030204" pitchFamily="34" charset="0"/>
                        </a:rPr>
                        <a:t>Off the shelf</a:t>
                      </a:r>
                    </a:p>
                    <a:p>
                      <a:pPr marL="0" marR="0" indent="0" algn="ctr" defTabSz="1219170" rtl="0" eaLnBrk="1" fontAlgn="auto" latinLnBrk="0" hangingPunct="1">
                        <a:lnSpc>
                          <a:spcPct val="100000"/>
                        </a:lnSpc>
                        <a:spcBef>
                          <a:spcPts val="0"/>
                        </a:spcBef>
                        <a:spcAft>
                          <a:spcPts val="0"/>
                        </a:spcAft>
                        <a:buClrTx/>
                        <a:buSzTx/>
                        <a:buFontTx/>
                        <a:buNone/>
                        <a:tabLst/>
                        <a:defRPr/>
                      </a:pPr>
                      <a:r>
                        <a:rPr lang="en-US" sz="2000" b="1" baseline="0" dirty="0">
                          <a:solidFill>
                            <a:schemeClr val="bg1"/>
                          </a:solidFill>
                          <a:latin typeface="Calibri" panose="020F0502020204030204" pitchFamily="34" charset="0"/>
                          <a:cs typeface="Calibri" panose="020F0502020204030204" pitchFamily="34" charset="0"/>
                        </a:rPr>
                        <a:t>Community friendly (?)</a:t>
                      </a:r>
                    </a:p>
                    <a:p>
                      <a:pPr marL="0" marR="0" indent="0" algn="ctr" defTabSz="1219170" rtl="0" eaLnBrk="1" fontAlgn="auto" latinLnBrk="0" hangingPunct="1">
                        <a:lnSpc>
                          <a:spcPct val="100000"/>
                        </a:lnSpc>
                        <a:spcBef>
                          <a:spcPts val="0"/>
                        </a:spcBef>
                        <a:spcAft>
                          <a:spcPts val="0"/>
                        </a:spcAft>
                        <a:buClrTx/>
                        <a:buSzTx/>
                        <a:buFontTx/>
                        <a:buNone/>
                        <a:tabLst/>
                        <a:defRPr/>
                      </a:pPr>
                      <a:r>
                        <a:rPr lang="en-US" sz="2000" b="0" baseline="0" dirty="0">
                          <a:solidFill>
                            <a:schemeClr val="bg1"/>
                          </a:solidFill>
                          <a:latin typeface="Calibri" panose="020F0502020204030204" pitchFamily="34" charset="0"/>
                          <a:cs typeface="Calibri" panose="020F0502020204030204" pitchFamily="34" charset="0"/>
                        </a:rPr>
                        <a:t>Pending withdrawal in US</a:t>
                      </a:r>
                      <a:endParaRPr lang="en-US" sz="2000" b="0" dirty="0">
                        <a:solidFill>
                          <a:schemeClr val="bg1"/>
                        </a:solidFill>
                        <a:latin typeface="Calibri" panose="020F0502020204030204" pitchFamily="34" charset="0"/>
                        <a:cs typeface="Calibri" panose="020F050202020403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528515">
                <a:tc>
                  <a:txBody>
                    <a:bodyPr/>
                    <a:lstStyle/>
                    <a:p>
                      <a:r>
                        <a:rPr lang="en-US" sz="2000" dirty="0">
                          <a:solidFill>
                            <a:schemeClr val="bg1"/>
                          </a:solidFill>
                          <a:latin typeface="Calibri" panose="020F0502020204030204" pitchFamily="34" charset="0"/>
                          <a:cs typeface="Calibri" panose="020F0502020204030204" pitchFamily="34" charset="0"/>
                        </a:rPr>
                        <a:t>Length of treatment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b="1" dirty="0">
                          <a:solidFill>
                            <a:schemeClr val="bg1"/>
                          </a:solidFill>
                          <a:latin typeface="Calibri" panose="020F0502020204030204" pitchFamily="34" charset="0"/>
                          <a:cs typeface="Calibri" panose="020F0502020204030204" pitchFamily="34" charset="0"/>
                        </a:rPr>
                        <a:t>+ + + + + +</a:t>
                      </a:r>
                    </a:p>
                    <a:p>
                      <a:pPr algn="ctr"/>
                      <a:r>
                        <a:rPr lang="en-US" sz="2000" dirty="0">
                          <a:solidFill>
                            <a:schemeClr val="bg1"/>
                          </a:solidFill>
                          <a:latin typeface="Calibri" panose="020F0502020204030204" pitchFamily="34" charset="0"/>
                          <a:cs typeface="Calibri" panose="020F0502020204030204" pitchFamily="34" charset="0"/>
                        </a:rPr>
                        <a:t>1-time administration</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400" b="1" dirty="0">
                          <a:solidFill>
                            <a:schemeClr val="bg1"/>
                          </a:solidFill>
                          <a:latin typeface="Calibri" panose="020F0502020204030204" pitchFamily="34" charset="0"/>
                          <a:cs typeface="Calibri" panose="020F0502020204030204" pitchFamily="34" charset="0"/>
                        </a:rPr>
                        <a:t>- -</a:t>
                      </a:r>
                    </a:p>
                    <a:p>
                      <a:pPr algn="ctr"/>
                      <a:r>
                        <a:rPr lang="en-US" sz="2000" dirty="0">
                          <a:solidFill>
                            <a:schemeClr val="bg1"/>
                          </a:solidFill>
                          <a:latin typeface="Calibri" panose="020F0502020204030204" pitchFamily="34" charset="0"/>
                          <a:cs typeface="Calibri" panose="020F0502020204030204" pitchFamily="34" charset="0"/>
                        </a:rPr>
                        <a:t>Ongoing</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400" b="1" dirty="0">
                          <a:solidFill>
                            <a:schemeClr val="bg1"/>
                          </a:solidFill>
                          <a:latin typeface="Calibri" panose="020F0502020204030204" pitchFamily="34" charset="0"/>
                          <a:cs typeface="Calibri" panose="020F0502020204030204" pitchFamily="34" charset="0"/>
                        </a:rPr>
                        <a:t>- - </a:t>
                      </a:r>
                    </a:p>
                    <a:p>
                      <a:pPr algn="ctr"/>
                      <a:r>
                        <a:rPr lang="en-US" sz="2000" dirty="0">
                          <a:solidFill>
                            <a:schemeClr val="bg1"/>
                          </a:solidFill>
                          <a:latin typeface="Calibri" panose="020F0502020204030204" pitchFamily="34" charset="0"/>
                          <a:cs typeface="Calibri" panose="020F0502020204030204" pitchFamily="34" charset="0"/>
                        </a:rPr>
                        <a:t>Ongoing</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486234">
                <a:tc>
                  <a:txBody>
                    <a:bodyPr/>
                    <a:lstStyle/>
                    <a:p>
                      <a:r>
                        <a:rPr lang="en-US" sz="2000" dirty="0">
                          <a:solidFill>
                            <a:schemeClr val="bg1"/>
                          </a:solidFill>
                          <a:latin typeface="Calibri" panose="020F0502020204030204" pitchFamily="34" charset="0"/>
                          <a:cs typeface="Calibri" panose="020F0502020204030204" pitchFamily="34" charset="0"/>
                        </a:rPr>
                        <a:t>Toxicities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cs typeface="Calibri" panose="020F0502020204030204" pitchFamily="34" charset="0"/>
                        </a:rPr>
                        <a:t>CRS, neurotoxicity,</a:t>
                      </a:r>
                      <a:r>
                        <a:rPr lang="en-US" sz="2000" baseline="0" dirty="0">
                          <a:solidFill>
                            <a:schemeClr val="bg1"/>
                          </a:solidFill>
                          <a:latin typeface="Calibri" panose="020F0502020204030204" pitchFamily="34" charset="0"/>
                          <a:cs typeface="Calibri" panose="020F0502020204030204" pitchFamily="34" charset="0"/>
                        </a:rPr>
                        <a:t> cytopenias, infection</a:t>
                      </a:r>
                      <a:endParaRPr lang="en-US" sz="2000" dirty="0">
                        <a:solidFill>
                          <a:schemeClr val="bg1"/>
                        </a:solidFill>
                        <a:latin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cs typeface="Calibri" panose="020F0502020204030204" pitchFamily="34" charset="0"/>
                        </a:rPr>
                        <a:t>CRS, cytopenias, </a:t>
                      </a:r>
                      <a:r>
                        <a:rPr lang="en-US" sz="2000" b="1" dirty="0">
                          <a:solidFill>
                            <a:schemeClr val="bg1"/>
                          </a:solidFill>
                          <a:latin typeface="Calibri" panose="020F0502020204030204" pitchFamily="34" charset="0"/>
                          <a:cs typeface="Calibri" panose="020F0502020204030204" pitchFamily="34" charset="0"/>
                        </a:rPr>
                        <a:t>infection</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b="1" dirty="0">
                          <a:solidFill>
                            <a:schemeClr val="bg1"/>
                          </a:solidFill>
                          <a:latin typeface="Calibri" panose="020F0502020204030204" pitchFamily="34" charset="0"/>
                          <a:cs typeface="Calibri" panose="020F0502020204030204" pitchFamily="34" charset="0"/>
                        </a:rPr>
                        <a:t>Corneal microcysts</a:t>
                      </a:r>
                      <a:r>
                        <a:rPr lang="en-US" sz="2000" dirty="0">
                          <a:solidFill>
                            <a:schemeClr val="bg1"/>
                          </a:solidFill>
                          <a:latin typeface="Calibri" panose="020F0502020204030204" pitchFamily="34" charset="0"/>
                          <a:cs typeface="Calibri" panose="020F0502020204030204" pitchFamily="34" charset="0"/>
                        </a:rPr>
                        <a:t>, thrombocytopenia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4"/>
                  </a:ext>
                </a:extLst>
              </a:tr>
              <a:tr h="697640">
                <a:tc>
                  <a:txBody>
                    <a:bodyPr/>
                    <a:lstStyle/>
                    <a:p>
                      <a:r>
                        <a:rPr lang="en-US" sz="2000" dirty="0">
                          <a:solidFill>
                            <a:schemeClr val="bg1"/>
                          </a:solidFill>
                          <a:latin typeface="Calibri" panose="020F0502020204030204" pitchFamily="34" charset="0"/>
                          <a:cs typeface="Calibri" panose="020F0502020204030204" pitchFamily="34" charset="0"/>
                        </a:rPr>
                        <a:t>Cost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cs typeface="Calibri" panose="020F0502020204030204" pitchFamily="34" charset="0"/>
                        </a:rPr>
                        <a:t>-/+</a:t>
                      </a:r>
                    </a:p>
                    <a:p>
                      <a:pPr algn="ctr"/>
                      <a:r>
                        <a:rPr lang="en-US" sz="2000" dirty="0">
                          <a:solidFill>
                            <a:schemeClr val="bg1"/>
                          </a:solidFill>
                          <a:latin typeface="Calibri" panose="020F0502020204030204" pitchFamily="34" charset="0"/>
                          <a:cs typeface="Calibri" panose="020F0502020204030204" pitchFamily="34" charset="0"/>
                        </a:rPr>
                        <a:t>&gt;$400K</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b="1" dirty="0">
                          <a:solidFill>
                            <a:schemeClr val="bg1"/>
                          </a:solidFill>
                          <a:latin typeface="Calibri" panose="020F0502020204030204" pitchFamily="34" charset="0"/>
                          <a:cs typeface="Calibri" panose="020F0502020204030204" pitchFamily="34" charset="0"/>
                        </a:rPr>
                        <a:t>-/+</a:t>
                      </a:r>
                    </a:p>
                    <a:p>
                      <a:pPr algn="ctr"/>
                      <a:r>
                        <a:rPr lang="en-US" sz="2000" dirty="0">
                          <a:solidFill>
                            <a:schemeClr val="bg1"/>
                          </a:solidFill>
                          <a:latin typeface="Calibri" panose="020F0502020204030204" pitchFamily="34" charset="0"/>
                          <a:cs typeface="Calibri" panose="020F0502020204030204" pitchFamily="34" charset="0"/>
                        </a:rPr>
                        <a:t>But</a:t>
                      </a:r>
                      <a:r>
                        <a:rPr lang="en-US" sz="2000" baseline="0" dirty="0">
                          <a:solidFill>
                            <a:schemeClr val="bg1"/>
                          </a:solidFill>
                          <a:latin typeface="Calibri" panose="020F0502020204030204" pitchFamily="34" charset="0"/>
                          <a:cs typeface="Calibri" panose="020F0502020204030204" pitchFamily="34" charset="0"/>
                        </a:rPr>
                        <a:t> have to consider length of treatment</a:t>
                      </a:r>
                      <a:endParaRPr lang="en-US" sz="2000" dirty="0">
                        <a:solidFill>
                          <a:schemeClr val="bg1"/>
                        </a:solidFill>
                        <a:latin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b="1" dirty="0">
                          <a:solidFill>
                            <a:schemeClr val="bg1"/>
                          </a:solidFill>
                          <a:latin typeface="Calibri" panose="020F0502020204030204" pitchFamily="34" charset="0"/>
                          <a:cs typeface="Calibri" panose="020F0502020204030204" pitchFamily="34" charset="0"/>
                        </a:rPr>
                        <a:t>++</a:t>
                      </a:r>
                    </a:p>
                    <a:p>
                      <a:pPr algn="ctr"/>
                      <a:r>
                        <a:rPr lang="en-US" sz="2000" dirty="0">
                          <a:solidFill>
                            <a:schemeClr val="bg1"/>
                          </a:solidFill>
                          <a:latin typeface="Calibri" panose="020F0502020204030204" pitchFamily="34" charset="0"/>
                          <a:cs typeface="Calibri" panose="020F0502020204030204" pitchFamily="34" charset="0"/>
                        </a:rPr>
                        <a:t>$24K/mo</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5"/>
                  </a:ext>
                </a:extLst>
              </a:tr>
            </a:tbl>
          </a:graphicData>
        </a:graphic>
      </p:graphicFrame>
      <p:sp>
        <p:nvSpPr>
          <p:cNvPr id="3" name="TextBox 2">
            <a:extLst>
              <a:ext uri="{FF2B5EF4-FFF2-40B4-BE49-F238E27FC236}">
                <a16:creationId xmlns:a16="http://schemas.microsoft.com/office/drawing/2014/main" id="{FA158149-9634-7B44-8B9F-D3EAA8EE64F1}"/>
              </a:ext>
            </a:extLst>
          </p:cNvPr>
          <p:cNvSpPr txBox="1"/>
          <p:nvPr/>
        </p:nvSpPr>
        <p:spPr bwMode="auto">
          <a:xfrm>
            <a:off x="2925233" y="5866448"/>
            <a:ext cx="70312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In practice: currently we choose what is available at “that specific time”</a:t>
            </a:r>
          </a:p>
        </p:txBody>
      </p:sp>
    </p:spTree>
    <p:extLst>
      <p:ext uri="{BB962C8B-B14F-4D97-AF65-F5344CB8AC3E}">
        <p14:creationId xmlns:p14="http://schemas.microsoft.com/office/powerpoint/2010/main" val="90950525"/>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2">
            <a:extLst>
              <a:ext uri="{FF2B5EF4-FFF2-40B4-BE49-F238E27FC236}">
                <a16:creationId xmlns:a16="http://schemas.microsoft.com/office/drawing/2014/main" id="{67970A3E-CAAC-4220-8DA6-611A0CD201C9}"/>
              </a:ext>
            </a:extLst>
          </p:cNvPr>
          <p:cNvSpPr>
            <a:spLocks noGrp="1"/>
          </p:cNvSpPr>
          <p:nvPr>
            <p:ph type="title"/>
          </p:nvPr>
        </p:nvSpPr>
        <p:spPr/>
        <p:txBody>
          <a:bodyPr/>
          <a:lstStyle/>
          <a:p>
            <a:r>
              <a:rPr lang="en-US" altLang="en-US" dirty="0"/>
              <a:t>Evolving Role of BCMA-Targeted Therapies</a:t>
            </a:r>
          </a:p>
        </p:txBody>
      </p:sp>
    </p:spTree>
    <p:extLst>
      <p:ext uri="{BB962C8B-B14F-4D97-AF65-F5344CB8AC3E}">
        <p14:creationId xmlns:p14="http://schemas.microsoft.com/office/powerpoint/2010/main" val="2594832473"/>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C9B323-438E-4B6D-B74D-75572A8FDE50}"/>
              </a:ext>
            </a:extLst>
          </p:cNvPr>
          <p:cNvSpPr>
            <a:spLocks noGrp="1"/>
          </p:cNvSpPr>
          <p:nvPr>
            <p:ph type="title"/>
          </p:nvPr>
        </p:nvSpPr>
        <p:spPr/>
        <p:txBody>
          <a:bodyPr/>
          <a:lstStyle/>
          <a:p>
            <a:r>
              <a:rPr lang="en-US" sz="3600" dirty="0"/>
              <a:t>Overview of BCMA-Targeting </a:t>
            </a:r>
            <a:br>
              <a:rPr lang="en-US" sz="3600" dirty="0"/>
            </a:br>
            <a:r>
              <a:rPr lang="en-US" sz="3600" dirty="0"/>
              <a:t>Bispecific Antibodies in R/R MM</a:t>
            </a:r>
          </a:p>
        </p:txBody>
      </p:sp>
      <p:graphicFrame>
        <p:nvGraphicFramePr>
          <p:cNvPr id="5" name="Table 4">
            <a:extLst>
              <a:ext uri="{FF2B5EF4-FFF2-40B4-BE49-F238E27FC236}">
                <a16:creationId xmlns:a16="http://schemas.microsoft.com/office/drawing/2014/main" id="{E2C229D5-CAF6-41C2-AC7B-336D3D0F7457}"/>
              </a:ext>
            </a:extLst>
          </p:cNvPr>
          <p:cNvGraphicFramePr>
            <a:graphicFrameLocks noGrp="1"/>
          </p:cNvGraphicFramePr>
          <p:nvPr>
            <p:extLst>
              <p:ext uri="{D42A27DB-BD31-4B8C-83A1-F6EECF244321}">
                <p14:modId xmlns:p14="http://schemas.microsoft.com/office/powerpoint/2010/main" val="1131242971"/>
              </p:ext>
            </p:extLst>
          </p:nvPr>
        </p:nvGraphicFramePr>
        <p:xfrm>
          <a:off x="448292" y="1600200"/>
          <a:ext cx="11366665" cy="4023360"/>
        </p:xfrm>
        <a:graphic>
          <a:graphicData uri="http://schemas.openxmlformats.org/drawingml/2006/table">
            <a:tbl>
              <a:tblPr firstRow="1" bandRow="1">
                <a:tableStyleId>{5C22544A-7EE6-4342-B048-85BDC9FD1C3A}</a:tableStyleId>
              </a:tblPr>
              <a:tblGrid>
                <a:gridCol w="1488996">
                  <a:extLst>
                    <a:ext uri="{9D8B030D-6E8A-4147-A177-3AD203B41FA5}">
                      <a16:colId xmlns:a16="http://schemas.microsoft.com/office/drawing/2014/main" val="3168349686"/>
                    </a:ext>
                  </a:extLst>
                </a:gridCol>
                <a:gridCol w="836909">
                  <a:extLst>
                    <a:ext uri="{9D8B030D-6E8A-4147-A177-3AD203B41FA5}">
                      <a16:colId xmlns:a16="http://schemas.microsoft.com/office/drawing/2014/main" val="1906999491"/>
                    </a:ext>
                  </a:extLst>
                </a:gridCol>
                <a:gridCol w="1317356">
                  <a:extLst>
                    <a:ext uri="{9D8B030D-6E8A-4147-A177-3AD203B41FA5}">
                      <a16:colId xmlns:a16="http://schemas.microsoft.com/office/drawing/2014/main" val="591508598"/>
                    </a:ext>
                  </a:extLst>
                </a:gridCol>
                <a:gridCol w="1840735">
                  <a:extLst>
                    <a:ext uri="{9D8B030D-6E8A-4147-A177-3AD203B41FA5}">
                      <a16:colId xmlns:a16="http://schemas.microsoft.com/office/drawing/2014/main" val="3224087257"/>
                    </a:ext>
                  </a:extLst>
                </a:gridCol>
                <a:gridCol w="1742508">
                  <a:extLst>
                    <a:ext uri="{9D8B030D-6E8A-4147-A177-3AD203B41FA5}">
                      <a16:colId xmlns:a16="http://schemas.microsoft.com/office/drawing/2014/main" val="303313605"/>
                    </a:ext>
                  </a:extLst>
                </a:gridCol>
                <a:gridCol w="980913">
                  <a:extLst>
                    <a:ext uri="{9D8B030D-6E8A-4147-A177-3AD203B41FA5}">
                      <a16:colId xmlns:a16="http://schemas.microsoft.com/office/drawing/2014/main" val="79557550"/>
                    </a:ext>
                  </a:extLst>
                </a:gridCol>
                <a:gridCol w="1402691">
                  <a:extLst>
                    <a:ext uri="{9D8B030D-6E8A-4147-A177-3AD203B41FA5}">
                      <a16:colId xmlns:a16="http://schemas.microsoft.com/office/drawing/2014/main" val="2090192781"/>
                    </a:ext>
                  </a:extLst>
                </a:gridCol>
                <a:gridCol w="1756557">
                  <a:extLst>
                    <a:ext uri="{9D8B030D-6E8A-4147-A177-3AD203B41FA5}">
                      <a16:colId xmlns:a16="http://schemas.microsoft.com/office/drawing/2014/main" val="910370455"/>
                    </a:ext>
                  </a:extLst>
                </a:gridCol>
              </a:tblGrid>
              <a:tr h="750130">
                <a:tc>
                  <a:txBody>
                    <a:bodyPr/>
                    <a:lstStyle/>
                    <a:p>
                      <a:r>
                        <a:rPr lang="en-US" sz="1800" b="1" dirty="0">
                          <a:latin typeface="Calibri" panose="020F0502020204030204" pitchFamily="34" charset="0"/>
                          <a:cs typeface="Calibri" panose="020F0502020204030204" pitchFamily="34" charset="0"/>
                        </a:rPr>
                        <a:t>Drug</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Target</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Median Prior Lines, n (range)</a:t>
                      </a:r>
                    </a:p>
                  </a:txBody>
                  <a:tcPr anchor="ctr">
                    <a:lnL w="12700" cmpd="sng">
                      <a:noFill/>
                    </a:lnL>
                    <a:lnR w="28575" cap="flat" cmpd="sng" algn="ctr">
                      <a:no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ORR, %</a:t>
                      </a:r>
                    </a:p>
                  </a:txBody>
                  <a:tcPr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CRS, %</a:t>
                      </a:r>
                    </a:p>
                  </a:txBody>
                  <a:tcPr anchor="ctr">
                    <a:lnL w="28575" cap="flat" cmpd="sng" algn="ctr">
                      <a:no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Neurotox, %</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Infection </a:t>
                      </a:r>
                      <a:br>
                        <a:rPr lang="en-US" sz="1800" b="1" dirty="0">
                          <a:latin typeface="Calibri" panose="020F0502020204030204" pitchFamily="34" charset="0"/>
                          <a:cs typeface="Calibri" panose="020F0502020204030204" pitchFamily="34" charset="0"/>
                        </a:rPr>
                      </a:br>
                      <a:r>
                        <a:rPr lang="en-US" sz="1800" b="1" dirty="0">
                          <a:latin typeface="Calibri" panose="020F0502020204030204" pitchFamily="34" charset="0"/>
                          <a:cs typeface="Calibri" panose="020F0502020204030204" pitchFamily="34" charset="0"/>
                        </a:rPr>
                        <a:t>% All; </a:t>
                      </a:r>
                      <a:br>
                        <a:rPr lang="en-US" sz="1800" b="1" dirty="0">
                          <a:latin typeface="Calibri" panose="020F0502020204030204" pitchFamily="34" charset="0"/>
                          <a:cs typeface="Calibri" panose="020F0502020204030204" pitchFamily="34" charset="0"/>
                        </a:rPr>
                      </a:br>
                      <a:r>
                        <a:rPr lang="en-US" sz="1800" b="1" dirty="0">
                          <a:latin typeface="Calibri" panose="020F0502020204030204" pitchFamily="34" charset="0"/>
                          <a:cs typeface="Calibri" panose="020F0502020204030204" pitchFamily="34" charset="0"/>
                        </a:rPr>
                        <a:t>Grade 3/4</a:t>
                      </a:r>
                    </a:p>
                  </a:txBody>
                  <a:tcPr anchor="ctr">
                    <a:lnL w="12700" cmpd="sng">
                      <a:noFill/>
                    </a:lnL>
                    <a:lnR w="12700" cmpd="sng">
                      <a:noFill/>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Step-up/Notes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66274445"/>
                  </a:ext>
                </a:extLst>
              </a:tr>
              <a:tr h="750130">
                <a:tc>
                  <a:txBody>
                    <a:bodyPr/>
                    <a:lstStyle/>
                    <a:p>
                      <a:r>
                        <a:rPr lang="en-US" sz="1800" b="0" dirty="0">
                          <a:solidFill>
                            <a:sysClr val="windowText" lastClr="000000"/>
                          </a:solidFill>
                          <a:latin typeface="Calibri" panose="020F0502020204030204" pitchFamily="34" charset="0"/>
                          <a:cs typeface="Calibri" panose="020F0502020204030204" pitchFamily="34" charset="0"/>
                        </a:rPr>
                        <a:t>Teclistamab*</a:t>
                      </a:r>
                    </a:p>
                    <a:p>
                      <a:r>
                        <a:rPr lang="en-US" sz="1800" b="0" dirty="0">
                          <a:solidFill>
                            <a:sysClr val="windowText" lastClr="000000"/>
                          </a:solidFill>
                          <a:latin typeface="Calibri" panose="020F0502020204030204" pitchFamily="34" charset="0"/>
                          <a:cs typeface="Calibri" panose="020F0502020204030204" pitchFamily="34" charset="0"/>
                        </a:rPr>
                        <a:t>(n = 165 RP2D)</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BCMA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5 (2-14)</a:t>
                      </a:r>
                    </a:p>
                  </a:txBody>
                  <a:tcPr anchor="ctr">
                    <a:lnL w="12700" cmpd="sng">
                      <a:noFill/>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1" dirty="0">
                          <a:solidFill>
                            <a:schemeClr val="bg1"/>
                          </a:solidFill>
                          <a:latin typeface="Calibri" panose="020F0502020204030204" pitchFamily="34" charset="0"/>
                          <a:cs typeface="Calibri" panose="020F0502020204030204" pitchFamily="34" charset="0"/>
                        </a:rPr>
                        <a:t>63</a:t>
                      </a:r>
                      <a:r>
                        <a:rPr lang="en-US" sz="1800" b="0" dirty="0">
                          <a:solidFill>
                            <a:sysClr val="windowText" lastClr="000000"/>
                          </a:solidFill>
                          <a:latin typeface="Calibri" panose="020F0502020204030204" pitchFamily="34" charset="0"/>
                          <a:cs typeface="Calibri" panose="020F0502020204030204" pitchFamily="34" charset="0"/>
                        </a:rPr>
                        <a:t> at 1.5 mg/kg</a:t>
                      </a:r>
                    </a:p>
                  </a:txBody>
                  <a:tcPr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72 at RP2D</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ysClr val="windowText" lastClr="000000"/>
                          </a:solidFill>
                          <a:latin typeface="Calibri" panose="020F0502020204030204" pitchFamily="34" charset="0"/>
                          <a:cs typeface="Calibri" panose="020F0502020204030204" pitchFamily="34" charset="0"/>
                        </a:rPr>
                        <a:t>(0.6% grade 3)</a:t>
                      </a:r>
                    </a:p>
                  </a:txBody>
                  <a:tcPr anchor="ctr">
                    <a:lnL w="28575"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3 </a:t>
                      </a:r>
                    </a:p>
                  </a:txBody>
                  <a:tcPr anchor="ctr">
                    <a:lnL w="12700" cmpd="sng">
                      <a:noFill/>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1" dirty="0">
                          <a:solidFill>
                            <a:sysClr val="windowText" lastClr="000000"/>
                          </a:solidFill>
                          <a:latin typeface="Calibri" panose="020F0502020204030204" pitchFamily="34" charset="0"/>
                          <a:cs typeface="Calibri" panose="020F0502020204030204" pitchFamily="34" charset="0"/>
                        </a:rPr>
                        <a:t>76.4; </a:t>
                      </a:r>
                      <a:r>
                        <a:rPr lang="en-US" sz="1800" b="0" dirty="0">
                          <a:solidFill>
                            <a:sysClr val="windowText" lastClr="000000"/>
                          </a:solidFill>
                          <a:latin typeface="Calibri" panose="020F0502020204030204" pitchFamily="34" charset="0"/>
                          <a:cs typeface="Calibri" panose="020F0502020204030204" pitchFamily="34" charset="0"/>
                        </a:rPr>
                        <a:t>44.8</a:t>
                      </a:r>
                    </a:p>
                  </a:txBody>
                  <a:tcPr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Yes: 2; </a:t>
                      </a:r>
                      <a:br>
                        <a:rPr lang="en-US" sz="1800" b="0" dirty="0">
                          <a:solidFill>
                            <a:sysClr val="windowText" lastClr="000000"/>
                          </a:solidFill>
                          <a:latin typeface="Calibri" panose="020F0502020204030204" pitchFamily="34" charset="0"/>
                          <a:cs typeface="Calibri" panose="020F0502020204030204" pitchFamily="34" charset="0"/>
                        </a:rPr>
                      </a:br>
                      <a:r>
                        <a:rPr lang="en-US" sz="1800" b="0" dirty="0">
                          <a:solidFill>
                            <a:sysClr val="windowText" lastClr="000000"/>
                          </a:solidFill>
                          <a:latin typeface="Calibri" panose="020F0502020204030204" pitchFamily="34" charset="0"/>
                          <a:cs typeface="Calibri" panose="020F0502020204030204" pitchFamily="34" charset="0"/>
                        </a:rPr>
                        <a:t>SC dosing</a:t>
                      </a:r>
                    </a:p>
                  </a:txBody>
                  <a:tcPr anchor="ctr">
                    <a:lnL w="28575"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22557001"/>
                  </a:ext>
                </a:extLst>
              </a:tr>
              <a:tr h="525091">
                <a:tc>
                  <a:txBody>
                    <a:bodyPr/>
                    <a:lstStyle/>
                    <a:p>
                      <a:r>
                        <a:rPr lang="en-US" sz="1800" b="0" dirty="0">
                          <a:solidFill>
                            <a:sysClr val="windowText" lastClr="000000"/>
                          </a:solidFill>
                          <a:latin typeface="Calibri" panose="020F0502020204030204" pitchFamily="34" charset="0"/>
                          <a:cs typeface="Calibri" panose="020F0502020204030204" pitchFamily="34" charset="0"/>
                        </a:rPr>
                        <a:t>Elranatamab</a:t>
                      </a:r>
                      <a:r>
                        <a:rPr lang="en-US" sz="1800" b="0" baseline="30000" dirty="0">
                          <a:solidFill>
                            <a:sysClr val="windowText" lastClr="000000"/>
                          </a:solidFill>
                          <a:latin typeface="Calibri" panose="020F0502020204030204" pitchFamily="34" charset="0"/>
                          <a:cs typeface="Calibri" panose="020F0502020204030204" pitchFamily="34" charset="0"/>
                        </a:rPr>
                        <a:t>        </a:t>
                      </a:r>
                      <a:r>
                        <a:rPr lang="en-US" sz="1800" b="0" baseline="0" dirty="0">
                          <a:solidFill>
                            <a:sysClr val="windowText" lastClr="000000"/>
                          </a:solidFill>
                          <a:latin typeface="Calibri" panose="020F0502020204030204" pitchFamily="34" charset="0"/>
                          <a:cs typeface="Calibri" panose="020F0502020204030204" pitchFamily="34" charset="0"/>
                        </a:rPr>
                        <a:t>(n = 55)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BCMA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6 (2-15)</a:t>
                      </a:r>
                    </a:p>
                  </a:txBody>
                  <a:tcPr anchor="ctr">
                    <a:lnL w="12700" cmpd="sng">
                      <a:noFill/>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1" dirty="0">
                          <a:solidFill>
                            <a:sysClr val="windowText" lastClr="000000"/>
                          </a:solidFill>
                          <a:latin typeface="Calibri" panose="020F0502020204030204" pitchFamily="34" charset="0"/>
                          <a:cs typeface="Calibri" panose="020F0502020204030204" pitchFamily="34" charset="0"/>
                        </a:rPr>
                        <a:t>64</a:t>
                      </a:r>
                      <a:r>
                        <a:rPr lang="en-US" sz="1800" b="0" dirty="0">
                          <a:solidFill>
                            <a:sysClr val="windowText" lastClr="000000"/>
                          </a:solidFill>
                          <a:latin typeface="Calibri" panose="020F0502020204030204" pitchFamily="34" charset="0"/>
                          <a:cs typeface="Calibri" panose="020F0502020204030204" pitchFamily="34" charset="0"/>
                        </a:rPr>
                        <a:t> overall</a:t>
                      </a:r>
                    </a:p>
                  </a:txBody>
                  <a:tcPr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87</a:t>
                      </a:r>
                    </a:p>
                    <a:p>
                      <a:pPr algn="ctr"/>
                      <a:r>
                        <a:rPr lang="en-US" sz="1800" b="0" dirty="0">
                          <a:solidFill>
                            <a:sysClr val="windowText" lastClr="000000"/>
                          </a:solidFill>
                          <a:latin typeface="Calibri" panose="020F0502020204030204" pitchFamily="34" charset="0"/>
                          <a:cs typeface="Calibri" panose="020F0502020204030204" pitchFamily="34" charset="0"/>
                        </a:rPr>
                        <a:t>(grade 1/2)</a:t>
                      </a:r>
                    </a:p>
                  </a:txBody>
                  <a:tcPr anchor="ctr">
                    <a:lnL w="28575"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a:t>
                      </a:r>
                    </a:p>
                  </a:txBody>
                  <a:tcPr anchor="ctr">
                    <a:lnL w="12700" cmpd="sng">
                      <a:noFill/>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a:t>
                      </a:r>
                    </a:p>
                  </a:txBody>
                  <a:tcPr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SC: recover </a:t>
                      </a:r>
                      <a:br>
                        <a:rPr lang="en-US" sz="1800" b="0" dirty="0">
                          <a:solidFill>
                            <a:sysClr val="windowText" lastClr="000000"/>
                          </a:solidFill>
                          <a:latin typeface="Calibri" panose="020F0502020204030204" pitchFamily="34" charset="0"/>
                          <a:cs typeface="Calibri" panose="020F0502020204030204" pitchFamily="34" charset="0"/>
                        </a:rPr>
                      </a:br>
                      <a:r>
                        <a:rPr lang="en-US" sz="1800" b="0" dirty="0">
                          <a:solidFill>
                            <a:sysClr val="windowText" lastClr="000000"/>
                          </a:solidFill>
                          <a:latin typeface="Calibri" panose="020F0502020204030204" pitchFamily="34" charset="0"/>
                          <a:cs typeface="Calibri" panose="020F0502020204030204" pitchFamily="34" charset="0"/>
                        </a:rPr>
                        <a:t>Day 1</a:t>
                      </a:r>
                    </a:p>
                  </a:txBody>
                  <a:tcPr anchor="ctr">
                    <a:lnL w="28575"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39760211"/>
                  </a:ext>
                </a:extLst>
              </a:tr>
              <a:tr h="525091">
                <a:tc>
                  <a:txBody>
                    <a:bodyPr/>
                    <a:lstStyle/>
                    <a:p>
                      <a:r>
                        <a:rPr lang="en-US" sz="1800" b="0" dirty="0">
                          <a:solidFill>
                            <a:sysClr val="windowText" lastClr="000000"/>
                          </a:solidFill>
                          <a:latin typeface="Calibri" panose="020F0502020204030204" pitchFamily="34" charset="0"/>
                          <a:cs typeface="Calibri" panose="020F0502020204030204" pitchFamily="34" charset="0"/>
                        </a:rPr>
                        <a:t>REGN5458 </a:t>
                      </a:r>
                    </a:p>
                    <a:p>
                      <a:r>
                        <a:rPr lang="en-US" sz="1800" b="0" dirty="0">
                          <a:solidFill>
                            <a:sysClr val="windowText" lastClr="000000"/>
                          </a:solidFill>
                          <a:latin typeface="Calibri" panose="020F0502020204030204" pitchFamily="34" charset="0"/>
                          <a:cs typeface="Calibri" panose="020F0502020204030204" pitchFamily="34" charset="0"/>
                        </a:rPr>
                        <a:t>(n = 68)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BCMA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5 (2-17)</a:t>
                      </a:r>
                    </a:p>
                  </a:txBody>
                  <a:tcPr anchor="ctr">
                    <a:lnL w="12700" cmpd="sng">
                      <a:noFill/>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1" dirty="0">
                          <a:solidFill>
                            <a:sysClr val="windowText" lastClr="000000"/>
                          </a:solidFill>
                          <a:latin typeface="Calibri" panose="020F0502020204030204" pitchFamily="34" charset="0"/>
                          <a:cs typeface="Calibri" panose="020F0502020204030204" pitchFamily="34" charset="0"/>
                        </a:rPr>
                        <a:t>73</a:t>
                      </a:r>
                      <a:r>
                        <a:rPr lang="en-US" sz="1800" b="0" dirty="0">
                          <a:solidFill>
                            <a:sysClr val="windowText" lastClr="000000"/>
                          </a:solidFill>
                          <a:latin typeface="Calibri" panose="020F0502020204030204" pitchFamily="34" charset="0"/>
                          <a:cs typeface="Calibri" panose="020F0502020204030204" pitchFamily="34" charset="0"/>
                        </a:rPr>
                        <a:t> overall</a:t>
                      </a:r>
                    </a:p>
                  </a:txBody>
                  <a:tcPr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38</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ysClr val="windowText" lastClr="000000"/>
                          </a:solidFill>
                          <a:latin typeface="Calibri" panose="020F0502020204030204" pitchFamily="34" charset="0"/>
                          <a:cs typeface="Calibri" panose="020F0502020204030204" pitchFamily="34" charset="0"/>
                        </a:rPr>
                        <a:t>(no grade 3)</a:t>
                      </a:r>
                    </a:p>
                  </a:txBody>
                  <a:tcPr anchor="ctr">
                    <a:lnL w="28575"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4</a:t>
                      </a:r>
                    </a:p>
                  </a:txBody>
                  <a:tcPr anchor="ctr">
                    <a:lnL w="12700" cmpd="sng">
                      <a:noFill/>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800" b="0" dirty="0">
                        <a:solidFill>
                          <a:sysClr val="windowText" lastClr="000000"/>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ysClr val="windowText" lastClr="000000"/>
                          </a:solidFill>
                          <a:latin typeface="Calibri" panose="020F0502020204030204" pitchFamily="34" charset="0"/>
                          <a:cs typeface="Calibri" panose="020F0502020204030204" pitchFamily="34" charset="0"/>
                        </a:rPr>
                        <a:t>47</a:t>
                      </a:r>
                      <a:r>
                        <a:rPr lang="en-US" sz="1800" b="0" dirty="0">
                          <a:solidFill>
                            <a:sysClr val="windowText" lastClr="000000"/>
                          </a:solidFill>
                          <a:latin typeface="Calibri" panose="020F0502020204030204" pitchFamily="34" charset="0"/>
                          <a:cs typeface="Calibri" panose="020F0502020204030204" pitchFamily="34" charset="0"/>
                        </a:rPr>
                        <a:t>; 20</a:t>
                      </a:r>
                    </a:p>
                  </a:txBody>
                  <a:tcPr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Yes: 2; IV dosing; </a:t>
                      </a:r>
                    </a:p>
                    <a:p>
                      <a:pPr algn="ctr"/>
                      <a:r>
                        <a:rPr lang="en-US" sz="1800" b="0" dirty="0">
                          <a:solidFill>
                            <a:sysClr val="windowText" lastClr="000000"/>
                          </a:solidFill>
                          <a:latin typeface="Calibri" panose="020F0502020204030204" pitchFamily="34" charset="0"/>
                          <a:cs typeface="Calibri" panose="020F0502020204030204" pitchFamily="34" charset="0"/>
                        </a:rPr>
                        <a:t>QW → Q2W</a:t>
                      </a:r>
                    </a:p>
                  </a:txBody>
                  <a:tcPr anchor="ctr">
                    <a:lnL w="28575"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97518605"/>
                  </a:ext>
                </a:extLst>
              </a:tr>
              <a:tr h="750130">
                <a:tc>
                  <a:txBody>
                    <a:bodyPr/>
                    <a:lstStyle/>
                    <a:p>
                      <a:r>
                        <a:rPr lang="en-US" sz="1800" b="0" baseline="0" dirty="0">
                          <a:solidFill>
                            <a:sysClr val="windowText" lastClr="000000"/>
                          </a:solidFill>
                          <a:latin typeface="Calibri" panose="020F0502020204030204" pitchFamily="34" charset="0"/>
                          <a:cs typeface="Calibri" panose="020F0502020204030204" pitchFamily="34" charset="0"/>
                        </a:rPr>
                        <a:t>ABBV-383</a:t>
                      </a:r>
                      <a:r>
                        <a:rPr lang="en-US" sz="1800" b="0" dirty="0">
                          <a:solidFill>
                            <a:sysClr val="windowText" lastClr="000000"/>
                          </a:solidFill>
                          <a:latin typeface="Calibri" panose="020F0502020204030204" pitchFamily="34" charset="0"/>
                          <a:cs typeface="Calibri" panose="020F0502020204030204" pitchFamily="34" charset="0"/>
                        </a:rPr>
                        <a:t> </a:t>
                      </a:r>
                    </a:p>
                    <a:p>
                      <a:r>
                        <a:rPr lang="en-US" sz="1800" b="0" dirty="0">
                          <a:solidFill>
                            <a:sysClr val="windowText" lastClr="000000"/>
                          </a:solidFill>
                          <a:latin typeface="Calibri" panose="020F0502020204030204" pitchFamily="34" charset="0"/>
                          <a:cs typeface="Calibri" panose="020F0502020204030204" pitchFamily="34" charset="0"/>
                        </a:rPr>
                        <a:t>(n = 124)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BCMA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5 (3-15)</a:t>
                      </a:r>
                    </a:p>
                  </a:txBody>
                  <a:tcPr anchor="ctr">
                    <a:lnL w="12700" cmpd="sng">
                      <a:noFill/>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1" dirty="0">
                          <a:solidFill>
                            <a:sysClr val="windowText" lastClr="000000"/>
                          </a:solidFill>
                          <a:latin typeface="Calibri" panose="020F0502020204030204" pitchFamily="34" charset="0"/>
                          <a:cs typeface="Calibri" panose="020F0502020204030204" pitchFamily="34" charset="0"/>
                        </a:rPr>
                        <a:t>57 </a:t>
                      </a:r>
                      <a:r>
                        <a:rPr lang="en-US" sz="1800" b="0" dirty="0">
                          <a:solidFill>
                            <a:sysClr val="windowText" lastClr="000000"/>
                          </a:solidFill>
                          <a:latin typeface="Calibri" panose="020F0502020204030204" pitchFamily="34" charset="0"/>
                          <a:cs typeface="Calibri" panose="020F0502020204030204" pitchFamily="34" charset="0"/>
                        </a:rPr>
                        <a:t>overall </a:t>
                      </a:r>
                      <a:br>
                        <a:rPr lang="en-US" sz="1800" b="0" dirty="0">
                          <a:solidFill>
                            <a:sysClr val="windowText" lastClr="000000"/>
                          </a:solidFill>
                          <a:latin typeface="Calibri" panose="020F0502020204030204" pitchFamily="34" charset="0"/>
                          <a:cs typeface="Calibri" panose="020F0502020204030204" pitchFamily="34" charset="0"/>
                        </a:rPr>
                      </a:br>
                      <a:r>
                        <a:rPr lang="en-US" sz="1800" b="0" dirty="0">
                          <a:solidFill>
                            <a:sysClr val="windowText" lastClr="000000"/>
                          </a:solidFill>
                          <a:latin typeface="Calibri" panose="020F0502020204030204" pitchFamily="34" charset="0"/>
                          <a:cs typeface="Calibri" panose="020F0502020204030204" pitchFamily="34" charset="0"/>
                        </a:rPr>
                        <a:t>(n = 122); </a:t>
                      </a:r>
                      <a:r>
                        <a:rPr lang="en-US" sz="1800" b="1" dirty="0">
                          <a:solidFill>
                            <a:sysClr val="windowText" lastClr="000000"/>
                          </a:solidFill>
                          <a:latin typeface="Calibri" panose="020F0502020204030204" pitchFamily="34" charset="0"/>
                          <a:cs typeface="Calibri" panose="020F0502020204030204" pitchFamily="34" charset="0"/>
                        </a:rPr>
                        <a:t>59</a:t>
                      </a:r>
                      <a:r>
                        <a:rPr lang="en-US" sz="1800" b="0" dirty="0">
                          <a:solidFill>
                            <a:sysClr val="windowText" lastClr="000000"/>
                          </a:solidFill>
                          <a:latin typeface="Calibri" panose="020F0502020204030204" pitchFamily="34" charset="0"/>
                          <a:cs typeface="Calibri" panose="020F0502020204030204" pitchFamily="34" charset="0"/>
                        </a:rPr>
                        <a:t> at 60 mg (n = 49)</a:t>
                      </a:r>
                    </a:p>
                  </a:txBody>
                  <a:tcPr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57</a:t>
                      </a:r>
                    </a:p>
                    <a:p>
                      <a:pPr algn="ctr"/>
                      <a:r>
                        <a:rPr lang="en-US" sz="1800" b="0" dirty="0">
                          <a:solidFill>
                            <a:sysClr val="windowText" lastClr="000000"/>
                          </a:solidFill>
                          <a:latin typeface="Calibri" panose="020F0502020204030204" pitchFamily="34" charset="0"/>
                          <a:cs typeface="Calibri" panose="020F0502020204030204" pitchFamily="34" charset="0"/>
                        </a:rPr>
                        <a:t>(grade ≥3 in 2%)</a:t>
                      </a:r>
                    </a:p>
                  </a:txBody>
                  <a:tcPr anchor="ctr">
                    <a:lnL w="28575"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1.6 (overall)</a:t>
                      </a:r>
                    </a:p>
                  </a:txBody>
                  <a:tcPr anchor="ctr">
                    <a:lnL w="12700" cmpd="sng">
                      <a:noFill/>
                    </a:lnL>
                    <a:lnR w="285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1" dirty="0">
                          <a:solidFill>
                            <a:schemeClr val="bg1"/>
                          </a:solidFill>
                          <a:latin typeface="Calibri" panose="020F0502020204030204" pitchFamily="34" charset="0"/>
                          <a:cs typeface="Calibri" panose="020F0502020204030204" pitchFamily="34" charset="0"/>
                        </a:rPr>
                        <a:t>41; </a:t>
                      </a:r>
                      <a:r>
                        <a:rPr lang="en-US" sz="1800" b="0" dirty="0">
                          <a:solidFill>
                            <a:schemeClr val="bg1"/>
                          </a:solidFill>
                          <a:latin typeface="Calibri" panose="020F0502020204030204" pitchFamily="34" charset="0"/>
                          <a:cs typeface="Calibri" panose="020F0502020204030204" pitchFamily="34" charset="0"/>
                        </a:rPr>
                        <a:t>--</a:t>
                      </a:r>
                      <a:endParaRPr lang="en-US" sz="1800" b="0" dirty="0">
                        <a:solidFill>
                          <a:sysClr val="windowText" lastClr="000000"/>
                        </a:solidFill>
                        <a:latin typeface="Calibri" panose="020F0502020204030204" pitchFamily="34" charset="0"/>
                        <a:cs typeface="Calibri" panose="020F0502020204030204" pitchFamily="34" charset="0"/>
                      </a:endParaRPr>
                    </a:p>
                  </a:txBody>
                  <a:tcPr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ysClr val="windowText" lastClr="000000"/>
                          </a:solidFill>
                          <a:latin typeface="Calibri" panose="020F0502020204030204" pitchFamily="34" charset="0"/>
                          <a:cs typeface="Calibri" panose="020F0502020204030204" pitchFamily="34" charset="0"/>
                        </a:rPr>
                        <a:t>No; IV Q3W</a:t>
                      </a:r>
                    </a:p>
                  </a:txBody>
                  <a:tcPr anchor="ctr">
                    <a:lnL w="28575"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44949438"/>
                  </a:ext>
                </a:extLst>
              </a:tr>
            </a:tbl>
          </a:graphicData>
        </a:graphic>
      </p:graphicFrame>
      <p:sp>
        <p:nvSpPr>
          <p:cNvPr id="3" name="Text Box 15">
            <a:extLst>
              <a:ext uri="{FF2B5EF4-FFF2-40B4-BE49-F238E27FC236}">
                <a16:creationId xmlns:a16="http://schemas.microsoft.com/office/drawing/2014/main" id="{614F1C34-0729-5977-E03C-38DEC2114854}"/>
              </a:ext>
            </a:extLst>
          </p:cNvPr>
          <p:cNvSpPr txBox="1">
            <a:spLocks noChangeArrowheads="1"/>
          </p:cNvSpPr>
          <p:nvPr/>
        </p:nvSpPr>
        <p:spPr bwMode="auto">
          <a:xfrm>
            <a:off x="448009" y="6210300"/>
            <a:ext cx="7686588"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defTabSz="457200">
              <a:defRPr/>
            </a:pPr>
            <a:r>
              <a:rPr kumimoji="0" lang="en-US" altLang="en-US" sz="1200" b="0" i="0" u="none" strike="noStrike" kern="1200" cap="none" spc="-10" normalizeH="0" baseline="0" noProof="0" dirty="0">
                <a:ln>
                  <a:noFill/>
                </a:ln>
                <a:solidFill>
                  <a:schemeClr val="bg2"/>
                </a:solidFill>
                <a:effectLst/>
                <a:uLnTx/>
                <a:uFillTx/>
                <a:latin typeface="Calibri" panose="020F0502020204030204" pitchFamily="34" charset="0"/>
                <a:cs typeface="Calibri" panose="020F0502020204030204" pitchFamily="34" charset="0"/>
              </a:rPr>
              <a:t>Moreau. NEJM. 2022;387:495. </a:t>
            </a:r>
            <a:r>
              <a:rPr lang="en-US" altLang="en-US" sz="1200" b="0" dirty="0">
                <a:solidFill>
                  <a:schemeClr val="bg2"/>
                </a:solidFill>
                <a:latin typeface="Calibri" panose="020F0502020204030204" pitchFamily="34" charset="0"/>
                <a:cs typeface="Calibri" panose="020F0502020204030204" pitchFamily="34" charset="0"/>
              </a:rPr>
              <a:t>Jakubowiak. ASCO 2022. Abstr 8014. </a:t>
            </a:r>
            <a:br>
              <a:rPr lang="en-US" altLang="en-US" sz="1200" b="0" dirty="0">
                <a:solidFill>
                  <a:schemeClr val="bg2"/>
                </a:solidFill>
                <a:latin typeface="Calibri" panose="020F0502020204030204" pitchFamily="34" charset="0"/>
                <a:cs typeface="Calibri" panose="020F0502020204030204" pitchFamily="34" charset="0"/>
              </a:rPr>
            </a:br>
            <a:r>
              <a:rPr kumimoji="0" lang="en-US" altLang="en-US" sz="1200" b="0" i="0" u="none" strike="noStrike" kern="1200" cap="none" spc="-10" normalizeH="0" baseline="0" noProof="0" dirty="0">
                <a:ln>
                  <a:noFill/>
                </a:ln>
                <a:solidFill>
                  <a:schemeClr val="bg2"/>
                </a:solidFill>
                <a:effectLst/>
                <a:uLnTx/>
                <a:uFillTx/>
                <a:latin typeface="Calibri" panose="020F0502020204030204" pitchFamily="34" charset="0"/>
                <a:cs typeface="Calibri" panose="020F0502020204030204" pitchFamily="34" charset="0"/>
              </a:rPr>
              <a:t>Madduri. ASH 2020. Abstr 291. Zonder. ASH 2021. Abstr 653. D’Souza. JCO. 2022;40:3576.</a:t>
            </a:r>
            <a:endParaRPr lang="de-DE" altLang="en-US" sz="1200" b="0" spc="-10" dirty="0">
              <a:solidFill>
                <a:schemeClr val="bg2"/>
              </a:solidFill>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F4765892-C8F5-E29B-40EE-4C97A7E6FE3D}"/>
              </a:ext>
            </a:extLst>
          </p:cNvPr>
          <p:cNvSpPr txBox="1"/>
          <p:nvPr/>
        </p:nvSpPr>
        <p:spPr bwMode="auto">
          <a:xfrm>
            <a:off x="448009" y="5709953"/>
            <a:ext cx="961039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*FDA approved October 2022 for R/R MM after receipt of ≥4 prior lines of therapy, including a PI, IMiD, and anti-CD38 Ab.  </a:t>
            </a:r>
          </a:p>
        </p:txBody>
      </p:sp>
      <p:sp>
        <p:nvSpPr>
          <p:cNvPr id="6" name="Rectangle 5">
            <a:extLst>
              <a:ext uri="{FF2B5EF4-FFF2-40B4-BE49-F238E27FC236}">
                <a16:creationId xmlns:a16="http://schemas.microsoft.com/office/drawing/2014/main" id="{1A38B6A2-E88C-13C5-37E8-89494FC579A7}"/>
              </a:ext>
            </a:extLst>
          </p:cNvPr>
          <p:cNvSpPr/>
          <p:nvPr/>
        </p:nvSpPr>
        <p:spPr bwMode="auto">
          <a:xfrm>
            <a:off x="4073131" y="1600200"/>
            <a:ext cx="1838425" cy="4023360"/>
          </a:xfrm>
          <a:prstGeom prst="rect">
            <a:avLst/>
          </a:prstGeom>
          <a:noFill/>
          <a:ln w="254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 name="Rectangle 6">
            <a:extLst>
              <a:ext uri="{FF2B5EF4-FFF2-40B4-BE49-F238E27FC236}">
                <a16:creationId xmlns:a16="http://schemas.microsoft.com/office/drawing/2014/main" id="{E9CEAB99-3082-EB35-C88C-FE29835BEF9A}"/>
              </a:ext>
            </a:extLst>
          </p:cNvPr>
          <p:cNvSpPr/>
          <p:nvPr/>
        </p:nvSpPr>
        <p:spPr bwMode="auto">
          <a:xfrm>
            <a:off x="8624236" y="1600200"/>
            <a:ext cx="1443789" cy="4023360"/>
          </a:xfrm>
          <a:prstGeom prst="rect">
            <a:avLst/>
          </a:prstGeom>
          <a:noFill/>
          <a:ln w="254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389178644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a:extLst>
              <a:ext uri="{FF2B5EF4-FFF2-40B4-BE49-F238E27FC236}">
                <a16:creationId xmlns:a16="http://schemas.microsoft.com/office/drawing/2014/main" id="{5CD61C5E-9D90-752D-E76D-7C45E47CC9CD}"/>
              </a:ext>
            </a:extLst>
          </p:cNvPr>
          <p:cNvGraphicFramePr/>
          <p:nvPr/>
        </p:nvGraphicFramePr>
        <p:xfrm>
          <a:off x="6676373" y="1791625"/>
          <a:ext cx="5181599" cy="4163618"/>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a:extLst>
              <a:ext uri="{FF2B5EF4-FFF2-40B4-BE49-F238E27FC236}">
                <a16:creationId xmlns:a16="http://schemas.microsoft.com/office/drawing/2014/main" id="{B7883FAF-5219-0923-8B1F-8F0902CFBB2D}"/>
              </a:ext>
            </a:extLst>
          </p:cNvPr>
          <p:cNvSpPr>
            <a:spLocks noGrp="1"/>
          </p:cNvSpPr>
          <p:nvPr>
            <p:ph type="title"/>
          </p:nvPr>
        </p:nvSpPr>
        <p:spPr/>
        <p:txBody>
          <a:bodyPr/>
          <a:lstStyle/>
          <a:p>
            <a:r>
              <a:rPr lang="en-US" dirty="0"/>
              <a:t>MagnetisMM-1: Phase I Study of E</a:t>
            </a:r>
            <a:r>
              <a:rPr lang="en-US" sz="3600" dirty="0"/>
              <a:t>lranatamab</a:t>
            </a:r>
            <a:r>
              <a:rPr lang="en-US" dirty="0"/>
              <a:t> for </a:t>
            </a:r>
            <a:br>
              <a:rPr lang="en-US" dirty="0"/>
            </a:br>
            <a:r>
              <a:rPr lang="en-US" dirty="0"/>
              <a:t>R/R MM After Established Therapy</a:t>
            </a:r>
          </a:p>
        </p:txBody>
      </p:sp>
      <p:sp>
        <p:nvSpPr>
          <p:cNvPr id="3" name="Content Placeholder 2">
            <a:extLst>
              <a:ext uri="{FF2B5EF4-FFF2-40B4-BE49-F238E27FC236}">
                <a16:creationId xmlns:a16="http://schemas.microsoft.com/office/drawing/2014/main" id="{1529B677-AB6D-312A-42DE-7EEC191871A5}"/>
              </a:ext>
            </a:extLst>
          </p:cNvPr>
          <p:cNvSpPr>
            <a:spLocks noGrp="1"/>
          </p:cNvSpPr>
          <p:nvPr>
            <p:ph sz="half" idx="1"/>
          </p:nvPr>
        </p:nvSpPr>
        <p:spPr>
          <a:xfrm>
            <a:off x="601820" y="1510730"/>
            <a:ext cx="6272240" cy="4678738"/>
          </a:xfrm>
        </p:spPr>
        <p:txBody>
          <a:bodyPr/>
          <a:lstStyle/>
          <a:p>
            <a:pPr>
              <a:spcAft>
                <a:spcPts val="0"/>
              </a:spcAft>
            </a:pPr>
            <a:r>
              <a:rPr lang="en-US" sz="2200" dirty="0"/>
              <a:t>Patients with R/R MM who progressed or are intolerant to IMiD, PI, anti-CD38 mAb</a:t>
            </a:r>
          </a:p>
          <a:p>
            <a:pPr lvl="1">
              <a:lnSpc>
                <a:spcPct val="100000"/>
              </a:lnSpc>
            </a:pPr>
            <a:r>
              <a:rPr lang="en-US" sz="1800" dirty="0"/>
              <a:t>90.9% triple-class refractory</a:t>
            </a:r>
          </a:p>
          <a:p>
            <a:pPr lvl="1">
              <a:lnSpc>
                <a:spcPct val="100000"/>
              </a:lnSpc>
              <a:spcBef>
                <a:spcPts val="0"/>
              </a:spcBef>
              <a:spcAft>
                <a:spcPts val="0"/>
              </a:spcAft>
            </a:pPr>
            <a:r>
              <a:rPr lang="en-US" sz="1800" dirty="0"/>
              <a:t>27.3% high-risk cytogenetics </a:t>
            </a:r>
          </a:p>
          <a:p>
            <a:r>
              <a:rPr lang="en-US" sz="2200" b="1" dirty="0"/>
              <a:t>Elranatamab</a:t>
            </a:r>
            <a:r>
              <a:rPr lang="en-US" sz="2200" dirty="0"/>
              <a:t>: 215-1000 </a:t>
            </a:r>
            <a:r>
              <a:rPr lang="el-GR" sz="2200" dirty="0"/>
              <a:t>μ</a:t>
            </a:r>
            <a:r>
              <a:rPr lang="en-US" sz="2200" dirty="0"/>
              <a:t>g/kg SC weekly or Q2W, with priming and/or premedication to reduce CRS</a:t>
            </a:r>
          </a:p>
        </p:txBody>
      </p:sp>
      <p:grpSp>
        <p:nvGrpSpPr>
          <p:cNvPr id="5" name="Group 4">
            <a:extLst>
              <a:ext uri="{FF2B5EF4-FFF2-40B4-BE49-F238E27FC236}">
                <a16:creationId xmlns:a16="http://schemas.microsoft.com/office/drawing/2014/main" id="{969C0670-D0EB-C100-88A6-ACFCE908DE05}"/>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738C68C3-7639-0E69-5EA9-548DF74E4608}"/>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1188699" y="6207927"/>
              <a:ext cx="569914" cy="187003"/>
            </a:xfrm>
            <a:prstGeom prst="rect">
              <a:avLst/>
            </a:prstGeom>
          </p:spPr>
        </p:pic>
        <p:sp>
          <p:nvSpPr>
            <p:cNvPr id="7" name="Rectangle 6">
              <a:extLst>
                <a:ext uri="{FF2B5EF4-FFF2-40B4-BE49-F238E27FC236}">
                  <a16:creationId xmlns:a16="http://schemas.microsoft.com/office/drawing/2014/main" id="{2F3F5D97-5B10-D54C-AFEE-8600DABE8CF5}"/>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5"/>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8" name="Text Box 15">
            <a:extLst>
              <a:ext uri="{FF2B5EF4-FFF2-40B4-BE49-F238E27FC236}">
                <a16:creationId xmlns:a16="http://schemas.microsoft.com/office/drawing/2014/main" id="{F0FAF40A-C89F-1D81-A2D0-ABBA7BABC20D}"/>
              </a:ext>
            </a:extLst>
          </p:cNvPr>
          <p:cNvSpPr txBox="1">
            <a:spLocks noChangeArrowheads="1"/>
          </p:cNvSpPr>
          <p:nvPr/>
        </p:nvSpPr>
        <p:spPr bwMode="auto">
          <a:xfrm>
            <a:off x="412751" y="6387475"/>
            <a:ext cx="9693150"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Jakubowiak. ASCO 2022. Abstr 8014. Dalovisio. EHA 2022. Abstr P897.</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95F1CC63-E10A-3211-0EB2-284DCE371DEF}"/>
              </a:ext>
            </a:extLst>
          </p:cNvPr>
          <p:cNvSpPr txBox="1"/>
          <p:nvPr/>
        </p:nvSpPr>
        <p:spPr>
          <a:xfrm>
            <a:off x="9966640" y="3916676"/>
            <a:ext cx="952774" cy="523220"/>
          </a:xfrm>
          <a:prstGeom prst="rect">
            <a:avLst/>
          </a:prstGeom>
          <a:noFill/>
          <a:ln>
            <a:noFill/>
          </a:ln>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≥VGPR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58.2%</a:t>
            </a:r>
          </a:p>
        </p:txBody>
      </p:sp>
      <p:sp>
        <p:nvSpPr>
          <p:cNvPr id="11" name="Right Brace 10">
            <a:extLst>
              <a:ext uri="{FF2B5EF4-FFF2-40B4-BE49-F238E27FC236}">
                <a16:creationId xmlns:a16="http://schemas.microsoft.com/office/drawing/2014/main" id="{565A478C-DD45-FFF7-D62F-4A02BB368110}"/>
              </a:ext>
            </a:extLst>
          </p:cNvPr>
          <p:cNvSpPr/>
          <p:nvPr/>
        </p:nvSpPr>
        <p:spPr>
          <a:xfrm>
            <a:off x="9810463" y="3191200"/>
            <a:ext cx="170394" cy="1892808"/>
          </a:xfrm>
          <a:prstGeom prst="rightBrace">
            <a:avLst>
              <a:gd name="adj1" fmla="val 0"/>
              <a:gd name="adj2" fmla="val 50000"/>
            </a:avLst>
          </a:prstGeom>
          <a:noFill/>
          <a:ln w="28575">
            <a:solidFill>
              <a:schemeClr val="bg1"/>
            </a:solidFill>
          </a:ln>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595959"/>
              </a:solidFill>
              <a:effectLst/>
              <a:uLnTx/>
              <a:uFillTx/>
              <a:latin typeface="Calibri"/>
              <a:ea typeface="+mn-ea"/>
              <a:cs typeface="+mn-cs"/>
            </a:endParaRPr>
          </a:p>
        </p:txBody>
      </p:sp>
      <p:sp>
        <p:nvSpPr>
          <p:cNvPr id="12" name="TextBox 11">
            <a:extLst>
              <a:ext uri="{FF2B5EF4-FFF2-40B4-BE49-F238E27FC236}">
                <a16:creationId xmlns:a16="http://schemas.microsoft.com/office/drawing/2014/main" id="{5DD82402-227F-AEB5-4EF2-1B36120584E5}"/>
              </a:ext>
            </a:extLst>
          </p:cNvPr>
          <p:cNvSpPr txBox="1"/>
          <p:nvPr/>
        </p:nvSpPr>
        <p:spPr>
          <a:xfrm>
            <a:off x="7677512" y="3614351"/>
            <a:ext cx="853904" cy="523220"/>
          </a:xfrm>
          <a:prstGeom prst="rect">
            <a:avLst/>
          </a:prstGeom>
          <a:no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mn-lt"/>
                <a:ea typeface="+mn-ea"/>
                <a:cs typeface="Calibri" panose="020F0502020204030204" pitchFamily="34" charset="0"/>
              </a:rPr>
              <a:t>≥CR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mn-lt"/>
                <a:ea typeface="+mn-ea"/>
                <a:cs typeface="Calibri" panose="020F0502020204030204" pitchFamily="34" charset="0"/>
              </a:rPr>
              <a:t>35%</a:t>
            </a:r>
          </a:p>
        </p:txBody>
      </p:sp>
      <p:sp>
        <p:nvSpPr>
          <p:cNvPr id="13" name="Right Brace 12">
            <a:extLst>
              <a:ext uri="{FF2B5EF4-FFF2-40B4-BE49-F238E27FC236}">
                <a16:creationId xmlns:a16="http://schemas.microsoft.com/office/drawing/2014/main" id="{375B0716-1946-124F-EA84-F8140757875B}"/>
              </a:ext>
            </a:extLst>
          </p:cNvPr>
          <p:cNvSpPr/>
          <p:nvPr/>
        </p:nvSpPr>
        <p:spPr>
          <a:xfrm flipH="1">
            <a:off x="8450808" y="3168897"/>
            <a:ext cx="170394" cy="1097280"/>
          </a:xfrm>
          <a:prstGeom prst="rightBrace">
            <a:avLst>
              <a:gd name="adj1" fmla="val 0"/>
              <a:gd name="adj2" fmla="val 50000"/>
            </a:avLst>
          </a:prstGeom>
          <a:ln w="28575">
            <a:solidFill>
              <a:schemeClr val="bg1"/>
            </a:solidFill>
          </a:ln>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595959"/>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F97B9040-5846-8527-ABAC-461829260872}"/>
              </a:ext>
            </a:extLst>
          </p:cNvPr>
          <p:cNvSpPr txBox="1"/>
          <p:nvPr/>
        </p:nvSpPr>
        <p:spPr>
          <a:xfrm>
            <a:off x="7875946" y="5349908"/>
            <a:ext cx="2609574" cy="307777"/>
          </a:xfrm>
          <a:prstGeom prst="rect">
            <a:avLst/>
          </a:prstGeom>
          <a:noFill/>
        </p:spPr>
        <p:txBody>
          <a:bodyPr wrap="square">
            <a:spAutoFit/>
          </a:bodyPr>
          <a:lstStyle/>
          <a:p>
            <a:pPr marL="171450" marR="0" lvl="1"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mn-lt"/>
                <a:ea typeface="+mn-ea"/>
                <a:cs typeface="Arial" panose="020B0604020202020204" pitchFamily="34" charset="0"/>
                <a:sym typeface="OpenSans"/>
              </a:rPr>
              <a:t>All Patients (N = 55)</a:t>
            </a:r>
          </a:p>
        </p:txBody>
      </p:sp>
      <p:sp>
        <p:nvSpPr>
          <p:cNvPr id="15" name="TextBox 14">
            <a:extLst>
              <a:ext uri="{FF2B5EF4-FFF2-40B4-BE49-F238E27FC236}">
                <a16:creationId xmlns:a16="http://schemas.microsoft.com/office/drawing/2014/main" id="{79EC6570-07E2-6ED9-4C20-85C90B6389AD}"/>
              </a:ext>
            </a:extLst>
          </p:cNvPr>
          <p:cNvSpPr txBox="1"/>
          <p:nvPr/>
        </p:nvSpPr>
        <p:spPr>
          <a:xfrm>
            <a:off x="8049894" y="2411223"/>
            <a:ext cx="2483373" cy="584775"/>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35 of 55 patients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ORR: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64.0% (95% CI: 50-75)</a:t>
            </a:r>
          </a:p>
        </p:txBody>
      </p:sp>
      <p:sp>
        <p:nvSpPr>
          <p:cNvPr id="16" name="TextBox 15">
            <a:extLst>
              <a:ext uri="{FF2B5EF4-FFF2-40B4-BE49-F238E27FC236}">
                <a16:creationId xmlns:a16="http://schemas.microsoft.com/office/drawing/2014/main" id="{895B8462-A700-E825-7F2E-A36FCE7482E5}"/>
              </a:ext>
            </a:extLst>
          </p:cNvPr>
          <p:cNvSpPr txBox="1"/>
          <p:nvPr/>
        </p:nvSpPr>
        <p:spPr>
          <a:xfrm rot="16200000">
            <a:off x="5654251" y="3322161"/>
            <a:ext cx="2965449" cy="338554"/>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Patients (%)</a:t>
            </a:r>
          </a:p>
        </p:txBody>
      </p:sp>
      <p:cxnSp>
        <p:nvCxnSpPr>
          <p:cNvPr id="19" name="Straight Connector 18">
            <a:extLst>
              <a:ext uri="{FF2B5EF4-FFF2-40B4-BE49-F238E27FC236}">
                <a16:creationId xmlns:a16="http://schemas.microsoft.com/office/drawing/2014/main" id="{017357FF-6B30-DB2C-1744-6DB488AEEF58}"/>
              </a:ext>
            </a:extLst>
          </p:cNvPr>
          <p:cNvCxnSpPr/>
          <p:nvPr/>
        </p:nvCxnSpPr>
        <p:spPr bwMode="auto">
          <a:xfrm>
            <a:off x="7677512" y="5252485"/>
            <a:ext cx="3012200" cy="0"/>
          </a:xfrm>
          <a:prstGeom prst="line">
            <a:avLst/>
          </a:prstGeom>
          <a:noFill/>
          <a:ln w="28575" cap="flat" cmpd="sng" algn="ctr">
            <a:solidFill>
              <a:schemeClr val="bg1"/>
            </a:solidFill>
            <a:prstDash val="solid"/>
            <a:round/>
            <a:headEnd type="none" w="med" len="med"/>
            <a:tailEnd type="none" w="med" len="med"/>
          </a:ln>
          <a:effectLst/>
        </p:spPr>
      </p:cxnSp>
      <p:sp>
        <p:nvSpPr>
          <p:cNvPr id="20" name="TextBox 19">
            <a:extLst>
              <a:ext uri="{FF2B5EF4-FFF2-40B4-BE49-F238E27FC236}">
                <a16:creationId xmlns:a16="http://schemas.microsoft.com/office/drawing/2014/main" id="{C39A4FA3-F73B-EB4D-1847-E49572A956E0}"/>
              </a:ext>
            </a:extLst>
          </p:cNvPr>
          <p:cNvSpPr txBox="1"/>
          <p:nvPr/>
        </p:nvSpPr>
        <p:spPr>
          <a:xfrm>
            <a:off x="7799064" y="1557298"/>
            <a:ext cx="2946403" cy="400110"/>
          </a:xfrm>
          <a:prstGeom prst="rect">
            <a:avLst/>
          </a:prstGeom>
          <a:noFill/>
          <a:ln>
            <a:noFill/>
          </a:ln>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Response to Elranatamab</a:t>
            </a:r>
          </a:p>
        </p:txBody>
      </p:sp>
      <p:sp>
        <p:nvSpPr>
          <p:cNvPr id="21" name="TextBox 20">
            <a:extLst>
              <a:ext uri="{FF2B5EF4-FFF2-40B4-BE49-F238E27FC236}">
                <a16:creationId xmlns:a16="http://schemas.microsoft.com/office/drawing/2014/main" id="{50EDD234-EF00-32AC-FB92-BA27C85B8805}"/>
              </a:ext>
            </a:extLst>
          </p:cNvPr>
          <p:cNvSpPr txBox="1"/>
          <p:nvPr/>
        </p:nvSpPr>
        <p:spPr>
          <a:xfrm>
            <a:off x="6700782" y="5668539"/>
            <a:ext cx="5181598" cy="369332"/>
          </a:xfrm>
          <a:prstGeom prst="rect">
            <a:avLst/>
          </a:prstGeom>
          <a:noFill/>
          <a:ln>
            <a:noFill/>
          </a:ln>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follow-up: 10.6 mo (range: 0.3-24.6)</a:t>
            </a:r>
          </a:p>
        </p:txBody>
      </p:sp>
      <p:graphicFrame>
        <p:nvGraphicFramePr>
          <p:cNvPr id="22" name="Group 3">
            <a:extLst>
              <a:ext uri="{FF2B5EF4-FFF2-40B4-BE49-F238E27FC236}">
                <a16:creationId xmlns:a16="http://schemas.microsoft.com/office/drawing/2014/main" id="{C0FDB633-220C-4ACF-3B26-A031AAF22E71}"/>
              </a:ext>
            </a:extLst>
          </p:cNvPr>
          <p:cNvGraphicFramePr>
            <a:graphicFrameLocks/>
          </p:cNvGraphicFramePr>
          <p:nvPr>
            <p:extLst>
              <p:ext uri="{D42A27DB-BD31-4B8C-83A1-F6EECF244321}">
                <p14:modId xmlns:p14="http://schemas.microsoft.com/office/powerpoint/2010/main" val="19188615"/>
              </p:ext>
            </p:extLst>
          </p:nvPr>
        </p:nvGraphicFramePr>
        <p:xfrm>
          <a:off x="719138" y="3786292"/>
          <a:ext cx="5945003" cy="2286064"/>
        </p:xfrm>
        <a:graphic>
          <a:graphicData uri="http://schemas.openxmlformats.org/drawingml/2006/table">
            <a:tbl>
              <a:tblPr/>
              <a:tblGrid>
                <a:gridCol w="3667128">
                  <a:extLst>
                    <a:ext uri="{9D8B030D-6E8A-4147-A177-3AD203B41FA5}">
                      <a16:colId xmlns:a16="http://schemas.microsoft.com/office/drawing/2014/main" val="20000"/>
                    </a:ext>
                  </a:extLst>
                </a:gridCol>
                <a:gridCol w="2277875">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Responders (N = 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8881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Patients with sCR/CR and MRD negativity at </a:t>
                      </a: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a:t>
                      </a:r>
                      <a:r>
                        <a:rPr kumimoji="0" lang="en-US" sz="1800" b="0" i="0" u="none" strike="noStrike" kern="1200" cap="none" normalizeH="0" baseline="30000" dirty="0">
                          <a:ln>
                            <a:noFill/>
                          </a:ln>
                          <a:solidFill>
                            <a:schemeClr val="bg2">
                              <a:lumMod val="10000"/>
                            </a:schemeClr>
                          </a:solidFill>
                          <a:effectLst/>
                          <a:latin typeface="Calibri" panose="020F0502020204030204" pitchFamily="34" charset="0"/>
                          <a:ea typeface="+mn-ea"/>
                          <a:cs typeface="+mn-cs"/>
                        </a:rPr>
                        <a:t>-5</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n/N (%)</a:t>
                      </a:r>
                      <a:endParaRPr kumimoji="0" lang="en-US" sz="1800" b="0" i="0" u="none" strike="noStrike" kern="1200" cap="none" normalizeH="0" baseline="3000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13/13 (100)</a:t>
                      </a:r>
                    </a:p>
                  </a:txBody>
                  <a:tcPr marL="121699" marR="121699" marT="45728" marB="45728"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Patients with prior BCMA-targeted therapy and response, n/N (%)</a:t>
                      </a:r>
                    </a:p>
                  </a:txBody>
                  <a:tcPr marL="121699" marR="121699" marT="45728" marB="45728"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7/13 (54)</a:t>
                      </a:r>
                    </a:p>
                  </a:txBody>
                  <a:tcPr marL="121699" marR="121699" marT="45728" marB="45728"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9-mo event-free probability after response, % (95% CI)</a:t>
                      </a:r>
                    </a:p>
                  </a:txBody>
                  <a:tcPr marL="121699" marR="121699" marT="45728" marB="45728"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77 (58-88)</a:t>
                      </a:r>
                    </a:p>
                  </a:txBody>
                  <a:tcPr marL="121699" marR="121699" marT="45728" marB="45728"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37541726"/>
                  </a:ext>
                </a:extLst>
              </a:tr>
            </a:tbl>
          </a:graphicData>
        </a:graphic>
      </p:graphicFrame>
    </p:spTree>
    <p:extLst>
      <p:ext uri="{BB962C8B-B14F-4D97-AF65-F5344CB8AC3E}">
        <p14:creationId xmlns:p14="http://schemas.microsoft.com/office/powerpoint/2010/main" val="3237457287"/>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LINKER-MM1: Linvoseltamab (REGN5458) in R/R MM</a:t>
            </a:r>
            <a:endParaRPr lang="en-US" altLang="en-US" dirty="0"/>
          </a:p>
        </p:txBody>
      </p:sp>
      <p:grpSp>
        <p:nvGrpSpPr>
          <p:cNvPr id="7" name="Group 6">
            <a:extLst>
              <a:ext uri="{FF2B5EF4-FFF2-40B4-BE49-F238E27FC236}">
                <a16:creationId xmlns:a16="http://schemas.microsoft.com/office/drawing/2014/main" id="{2479E291-C18C-4826-8211-0D4EDD52556A}"/>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7AE86A05-8BB4-4183-A9E7-D1DF011B732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782D8C99-859A-4F2E-AF13-ED8E4DF3F82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23" name="Text Box 15">
            <a:extLst>
              <a:ext uri="{FF2B5EF4-FFF2-40B4-BE49-F238E27FC236}">
                <a16:creationId xmlns:a16="http://schemas.microsoft.com/office/drawing/2014/main" id="{20C763D5-2E3C-4840-A56B-159C9DD2321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Zonder. SOHO 2022. Abstr MM-087. NCT03761108. </a:t>
            </a:r>
            <a:endPar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9" name="Content Placeholder 3">
            <a:extLst>
              <a:ext uri="{FF2B5EF4-FFF2-40B4-BE49-F238E27FC236}">
                <a16:creationId xmlns:a16="http://schemas.microsoft.com/office/drawing/2014/main" id="{11CF34CD-5A6B-2C41-9FC6-A487FE9890EA}"/>
              </a:ext>
            </a:extLst>
          </p:cNvPr>
          <p:cNvSpPr>
            <a:spLocks noGrp="1"/>
          </p:cNvSpPr>
          <p:nvPr>
            <p:ph idx="1"/>
          </p:nvPr>
        </p:nvSpPr>
        <p:spPr>
          <a:xfrm>
            <a:off x="604675" y="1509107"/>
            <a:ext cx="10877529" cy="1001714"/>
          </a:xfrm>
        </p:spPr>
        <p:txBody>
          <a:bodyPr/>
          <a:lstStyle/>
          <a:p>
            <a:r>
              <a:rPr lang="en-US" sz="2400" dirty="0"/>
              <a:t>First-in-human, open-label phase I/II study with step-up dosing followed by QW, then Q2W infusions</a:t>
            </a:r>
          </a:p>
        </p:txBody>
      </p:sp>
      <p:sp>
        <p:nvSpPr>
          <p:cNvPr id="20" name="Content Placeholder 3">
            <a:extLst>
              <a:ext uri="{FF2B5EF4-FFF2-40B4-BE49-F238E27FC236}">
                <a16:creationId xmlns:a16="http://schemas.microsoft.com/office/drawing/2014/main" id="{ED3F47EE-DB85-1945-8A55-E6A2D03577DE}"/>
              </a:ext>
            </a:extLst>
          </p:cNvPr>
          <p:cNvSpPr txBox="1">
            <a:spLocks/>
          </p:cNvSpPr>
          <p:nvPr/>
        </p:nvSpPr>
        <p:spPr bwMode="auto">
          <a:xfrm>
            <a:off x="604675" y="5224493"/>
            <a:ext cx="10877529" cy="11988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dirty="0"/>
              <a:t>Primary objectives: </a:t>
            </a:r>
            <a:r>
              <a:rPr lang="en-US" sz="2400" b="0" dirty="0"/>
              <a:t>safety, tolerability, DLTs, RP2D</a:t>
            </a:r>
          </a:p>
          <a:p>
            <a:r>
              <a:rPr lang="en-US" sz="2400" dirty="0"/>
              <a:t>Secondary objectives: </a:t>
            </a:r>
            <a:r>
              <a:rPr lang="en-US" sz="2400" b="0" dirty="0"/>
              <a:t>ORR, DoR, PFS, MRD status, and OS</a:t>
            </a:r>
          </a:p>
        </p:txBody>
      </p:sp>
      <p:sp>
        <p:nvSpPr>
          <p:cNvPr id="25" name="TextBox 23">
            <a:extLst>
              <a:ext uri="{FF2B5EF4-FFF2-40B4-BE49-F238E27FC236}">
                <a16:creationId xmlns:a16="http://schemas.microsoft.com/office/drawing/2014/main" id="{49851CD3-84BC-CA49-8B79-D9540FD295D0}"/>
              </a:ext>
            </a:extLst>
          </p:cNvPr>
          <p:cNvSpPr txBox="1">
            <a:spLocks noChangeArrowheads="1"/>
          </p:cNvSpPr>
          <p:nvPr/>
        </p:nvSpPr>
        <p:spPr bwMode="auto">
          <a:xfrm>
            <a:off x="126675" y="3043907"/>
            <a:ext cx="2402150" cy="20867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lvl="0" algn="ctr" eaLnBrk="1" hangingPunct="1">
              <a:spcBef>
                <a:spcPts val="0"/>
              </a:spcBef>
              <a:spcAft>
                <a:spcPts val="0"/>
              </a:spcAft>
              <a:buNone/>
              <a:defRPr/>
            </a:pPr>
            <a:r>
              <a:rPr lang="en-US" altLang="en-US" sz="16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Patients with MM who are R/R to ≥3 lines of prior therapy including an IMiD, a PI, and an anti-CD38 Ab, or double refractory to   an IMiD and PI with PD on/after anti-CD38 Ab; nonsecretory MM allowed</a:t>
            </a:r>
          </a:p>
          <a:p>
            <a:pPr lvl="0" algn="ctr" eaLnBrk="1" hangingPunct="1">
              <a:spcBef>
                <a:spcPts val="0"/>
              </a:spcBef>
              <a:spcAft>
                <a:spcPts val="0"/>
              </a:spcAft>
              <a:buNone/>
              <a:defRPr/>
            </a:pPr>
            <a:r>
              <a:rPr lang="en-US" altLang="en-US" sz="16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(N = 73) </a:t>
            </a:r>
          </a:p>
        </p:txBody>
      </p:sp>
      <p:sp>
        <p:nvSpPr>
          <p:cNvPr id="40" name="Rectangle 49">
            <a:extLst>
              <a:ext uri="{FF2B5EF4-FFF2-40B4-BE49-F238E27FC236}">
                <a16:creationId xmlns:a16="http://schemas.microsoft.com/office/drawing/2014/main" id="{5EE9B4F1-768D-7848-91E2-35F16CE5D01B}"/>
              </a:ext>
            </a:extLst>
          </p:cNvPr>
          <p:cNvSpPr>
            <a:spLocks noChangeArrowheads="1"/>
          </p:cNvSpPr>
          <p:nvPr/>
        </p:nvSpPr>
        <p:spPr bwMode="auto">
          <a:xfrm>
            <a:off x="2702745" y="3431147"/>
            <a:ext cx="8173595" cy="450014"/>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Part 1: Linvoseltamab IV Dose Escalation (4 + 3 design)</a:t>
            </a:r>
          </a:p>
        </p:txBody>
      </p:sp>
      <p:sp>
        <p:nvSpPr>
          <p:cNvPr id="44" name="Rectangle 49">
            <a:extLst>
              <a:ext uri="{FF2B5EF4-FFF2-40B4-BE49-F238E27FC236}">
                <a16:creationId xmlns:a16="http://schemas.microsoft.com/office/drawing/2014/main" id="{B6FA7C9F-E362-AB44-8B12-D893EBE5EAA9}"/>
              </a:ext>
            </a:extLst>
          </p:cNvPr>
          <p:cNvSpPr>
            <a:spLocks noChangeArrowheads="1"/>
          </p:cNvSpPr>
          <p:nvPr/>
        </p:nvSpPr>
        <p:spPr bwMode="auto">
          <a:xfrm>
            <a:off x="2690771" y="3904992"/>
            <a:ext cx="839524" cy="716701"/>
          </a:xfrm>
          <a:prstGeom prst="rect">
            <a:avLst/>
          </a:prstGeom>
          <a:solidFill>
            <a:schemeClr val="accent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dirty="0">
                <a:solidFill>
                  <a:schemeClr val="tx1"/>
                </a:solidFill>
                <a:latin typeface="Calibri" panose="020F0502020204030204" pitchFamily="34" charset="0"/>
              </a:rPr>
              <a:t>DL1: 3 mg</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4)*</a:t>
            </a:r>
          </a:p>
        </p:txBody>
      </p:sp>
      <p:sp>
        <p:nvSpPr>
          <p:cNvPr id="45" name="Rectangle 49">
            <a:extLst>
              <a:ext uri="{FF2B5EF4-FFF2-40B4-BE49-F238E27FC236}">
                <a16:creationId xmlns:a16="http://schemas.microsoft.com/office/drawing/2014/main" id="{51492B33-D153-8243-9D86-3849458E427D}"/>
              </a:ext>
            </a:extLst>
          </p:cNvPr>
          <p:cNvSpPr>
            <a:spLocks noChangeArrowheads="1"/>
          </p:cNvSpPr>
          <p:nvPr/>
        </p:nvSpPr>
        <p:spPr bwMode="auto">
          <a:xfrm>
            <a:off x="6977209" y="3904992"/>
            <a:ext cx="839524" cy="716701"/>
          </a:xfrm>
          <a:prstGeom prst="rect">
            <a:avLst/>
          </a:prstGeom>
          <a:solidFill>
            <a:schemeClr val="accent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dirty="0">
                <a:solidFill>
                  <a:schemeClr val="tx1"/>
                </a:solidFill>
                <a:latin typeface="Calibri" panose="020F0502020204030204" pitchFamily="34" charset="0"/>
              </a:rPr>
              <a:t>DL6: 96 mg</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8)*</a:t>
            </a:r>
            <a:r>
              <a:rPr lang="en-US" altLang="en-US" sz="1400" b="0" baseline="30000" dirty="0">
                <a:solidFill>
                  <a:schemeClr val="tx1"/>
                </a:solidFill>
                <a:latin typeface="Calibri" panose="020F0502020204030204" pitchFamily="34" charset="0"/>
              </a:rPr>
              <a:t>†</a:t>
            </a:r>
          </a:p>
        </p:txBody>
      </p:sp>
      <p:sp>
        <p:nvSpPr>
          <p:cNvPr id="46" name="Rectangle 49">
            <a:extLst>
              <a:ext uri="{FF2B5EF4-FFF2-40B4-BE49-F238E27FC236}">
                <a16:creationId xmlns:a16="http://schemas.microsoft.com/office/drawing/2014/main" id="{35BDF6DE-6A81-DE4E-91EB-3A34D5F47275}"/>
              </a:ext>
            </a:extLst>
          </p:cNvPr>
          <p:cNvSpPr>
            <a:spLocks noChangeArrowheads="1"/>
          </p:cNvSpPr>
          <p:nvPr/>
        </p:nvSpPr>
        <p:spPr bwMode="auto">
          <a:xfrm>
            <a:off x="3542158" y="3904992"/>
            <a:ext cx="839524" cy="716701"/>
          </a:xfrm>
          <a:prstGeom prst="rect">
            <a:avLst/>
          </a:prstGeom>
          <a:solidFill>
            <a:schemeClr val="accent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dirty="0">
                <a:solidFill>
                  <a:schemeClr val="tx1"/>
                </a:solidFill>
                <a:latin typeface="Calibri" panose="020F0502020204030204" pitchFamily="34" charset="0"/>
              </a:rPr>
              <a:t>DL2: 6 mg</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10)*</a:t>
            </a:r>
          </a:p>
        </p:txBody>
      </p:sp>
      <p:sp>
        <p:nvSpPr>
          <p:cNvPr id="47" name="Rectangle 49">
            <a:extLst>
              <a:ext uri="{FF2B5EF4-FFF2-40B4-BE49-F238E27FC236}">
                <a16:creationId xmlns:a16="http://schemas.microsoft.com/office/drawing/2014/main" id="{C7BB1D86-D375-8045-AEA7-8903EE52DA0E}"/>
              </a:ext>
            </a:extLst>
          </p:cNvPr>
          <p:cNvSpPr>
            <a:spLocks noChangeArrowheads="1"/>
          </p:cNvSpPr>
          <p:nvPr/>
        </p:nvSpPr>
        <p:spPr bwMode="auto">
          <a:xfrm>
            <a:off x="4392493" y="3904992"/>
            <a:ext cx="839524" cy="716701"/>
          </a:xfrm>
          <a:prstGeom prst="rect">
            <a:avLst/>
          </a:prstGeom>
          <a:solidFill>
            <a:schemeClr val="accent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dirty="0">
                <a:solidFill>
                  <a:schemeClr val="tx1"/>
                </a:solidFill>
                <a:latin typeface="Calibri" panose="020F0502020204030204" pitchFamily="34" charset="0"/>
              </a:rPr>
              <a:t>DL3: 12 mg</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10)*</a:t>
            </a:r>
          </a:p>
        </p:txBody>
      </p:sp>
      <p:sp>
        <p:nvSpPr>
          <p:cNvPr id="48" name="Rectangle 49">
            <a:extLst>
              <a:ext uri="{FF2B5EF4-FFF2-40B4-BE49-F238E27FC236}">
                <a16:creationId xmlns:a16="http://schemas.microsoft.com/office/drawing/2014/main" id="{F1BFC935-265A-B444-A870-73A14C01ED49}"/>
              </a:ext>
            </a:extLst>
          </p:cNvPr>
          <p:cNvSpPr>
            <a:spLocks noChangeArrowheads="1"/>
          </p:cNvSpPr>
          <p:nvPr/>
        </p:nvSpPr>
        <p:spPr bwMode="auto">
          <a:xfrm>
            <a:off x="5254766" y="3904992"/>
            <a:ext cx="839524" cy="716701"/>
          </a:xfrm>
          <a:prstGeom prst="rect">
            <a:avLst/>
          </a:prstGeom>
          <a:solidFill>
            <a:schemeClr val="accent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dirty="0">
                <a:solidFill>
                  <a:schemeClr val="tx1"/>
                </a:solidFill>
                <a:latin typeface="Calibri" panose="020F0502020204030204" pitchFamily="34" charset="0"/>
              </a:rPr>
              <a:t>DL4: 24 mg</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10)*</a:t>
            </a:r>
          </a:p>
        </p:txBody>
      </p:sp>
      <p:sp>
        <p:nvSpPr>
          <p:cNvPr id="49" name="Rectangle 49">
            <a:extLst>
              <a:ext uri="{FF2B5EF4-FFF2-40B4-BE49-F238E27FC236}">
                <a16:creationId xmlns:a16="http://schemas.microsoft.com/office/drawing/2014/main" id="{0484E2FA-B42D-F542-8A1B-925284C238A6}"/>
              </a:ext>
            </a:extLst>
          </p:cNvPr>
          <p:cNvSpPr>
            <a:spLocks noChangeArrowheads="1"/>
          </p:cNvSpPr>
          <p:nvPr/>
        </p:nvSpPr>
        <p:spPr bwMode="auto">
          <a:xfrm>
            <a:off x="6115988" y="3904992"/>
            <a:ext cx="839524" cy="716701"/>
          </a:xfrm>
          <a:prstGeom prst="rect">
            <a:avLst/>
          </a:prstGeom>
          <a:solidFill>
            <a:schemeClr val="accent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dirty="0">
                <a:solidFill>
                  <a:schemeClr val="tx1"/>
                </a:solidFill>
                <a:latin typeface="Calibri" panose="020F0502020204030204" pitchFamily="34" charset="0"/>
              </a:rPr>
              <a:t>DL5: 48 mg</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7)*</a:t>
            </a:r>
          </a:p>
        </p:txBody>
      </p:sp>
      <p:sp>
        <p:nvSpPr>
          <p:cNvPr id="27" name="Line 30">
            <a:extLst>
              <a:ext uri="{FF2B5EF4-FFF2-40B4-BE49-F238E27FC236}">
                <a16:creationId xmlns:a16="http://schemas.microsoft.com/office/drawing/2014/main" id="{A410F3B6-F37B-B540-97A6-290D2798D9FB}"/>
              </a:ext>
            </a:extLst>
          </p:cNvPr>
          <p:cNvSpPr>
            <a:spLocks noChangeShapeType="1"/>
          </p:cNvSpPr>
          <p:nvPr/>
        </p:nvSpPr>
        <p:spPr bwMode="auto">
          <a:xfrm rot="16200000">
            <a:off x="2534762" y="3919038"/>
            <a:ext cx="0" cy="274320"/>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28" name="TextBox 23">
            <a:extLst>
              <a:ext uri="{FF2B5EF4-FFF2-40B4-BE49-F238E27FC236}">
                <a16:creationId xmlns:a16="http://schemas.microsoft.com/office/drawing/2014/main" id="{5B8D3F4A-14F0-8641-ACA8-35C50C86B03E}"/>
              </a:ext>
            </a:extLst>
          </p:cNvPr>
          <p:cNvSpPr txBox="1">
            <a:spLocks noChangeArrowheads="1"/>
          </p:cNvSpPr>
          <p:nvPr/>
        </p:nvSpPr>
        <p:spPr bwMode="auto">
          <a:xfrm>
            <a:off x="2639480" y="4608147"/>
            <a:ext cx="6939591"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lvl="0" eaLnBrk="1" hangingPunct="1">
              <a:spcBef>
                <a:spcPts val="0"/>
              </a:spcBef>
              <a:spcAft>
                <a:spcPts val="0"/>
              </a:spcAft>
              <a:buNone/>
              <a:defRPr/>
            </a:pPr>
            <a:r>
              <a:rPr lang="en-US" altLang="en-US" sz="18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*1 dose-level specific step-up dose. </a:t>
            </a:r>
            <a:r>
              <a:rPr lang="en-US" altLang="en-US" sz="1800" b="0" baseline="3000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a:t>
            </a:r>
            <a:r>
              <a:rPr lang="en-US" altLang="en-US" sz="18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5-mg and 25-mg step-up doses. </a:t>
            </a:r>
          </a:p>
        </p:txBody>
      </p:sp>
      <p:sp>
        <p:nvSpPr>
          <p:cNvPr id="29" name="Rectangle: Rounded Corners 1">
            <a:extLst>
              <a:ext uri="{FF2B5EF4-FFF2-40B4-BE49-F238E27FC236}">
                <a16:creationId xmlns:a16="http://schemas.microsoft.com/office/drawing/2014/main" id="{98FF8049-4643-A442-AADF-5694D7EBA78D}"/>
              </a:ext>
            </a:extLst>
          </p:cNvPr>
          <p:cNvSpPr/>
          <p:nvPr/>
        </p:nvSpPr>
        <p:spPr bwMode="auto">
          <a:xfrm>
            <a:off x="1322291" y="2382925"/>
            <a:ext cx="1573215" cy="548640"/>
          </a:xfrm>
          <a:prstGeom prst="roundRect">
            <a:avLst/>
          </a:prstGeom>
          <a:solidFill>
            <a:schemeClr val="accent6"/>
          </a:solidFill>
          <a:ln w="28575">
            <a:solidFill>
              <a:schemeClr val="accent6"/>
            </a:solidFill>
            <a:round/>
            <a:headEnd/>
            <a:tailEnd/>
          </a:ln>
          <a:extLst>
            <a:ext uri="{909E8E84-426E-40dd-AFC4-6F175D3DCCD1}">
              <a14:hiddenFill xmlns:a14="http://schemas.microsoft.com/office/drawing/2010/main" xmlns="">
                <a:noFill/>
              </a14:hiddenFill>
            </a:ext>
          </a:extLst>
        </p:spPr>
        <p:txBody>
          <a:bodyPr rtlCol="0" anchor="ctr"/>
          <a:lstStyle/>
          <a:p>
            <a:pPr algn="ctr"/>
            <a:r>
              <a:rPr lang="en-US" sz="1600" dirty="0">
                <a:latin typeface="Calibri" panose="020F0502020204030204" pitchFamily="34" charset="0"/>
              </a:rPr>
              <a:t>Step-up Dosing Schema</a:t>
            </a:r>
          </a:p>
        </p:txBody>
      </p:sp>
      <p:sp>
        <p:nvSpPr>
          <p:cNvPr id="31" name="Rectangle: Rounded Corners 24">
            <a:extLst>
              <a:ext uri="{FF2B5EF4-FFF2-40B4-BE49-F238E27FC236}">
                <a16:creationId xmlns:a16="http://schemas.microsoft.com/office/drawing/2014/main" id="{A54FFC3F-E497-3B4B-9E87-1C947380EDA8}"/>
              </a:ext>
            </a:extLst>
          </p:cNvPr>
          <p:cNvSpPr/>
          <p:nvPr/>
        </p:nvSpPr>
        <p:spPr bwMode="auto">
          <a:xfrm>
            <a:off x="2985018" y="2382925"/>
            <a:ext cx="1828800" cy="548640"/>
          </a:xfrm>
          <a:prstGeom prst="roundRect">
            <a:avLst/>
          </a:prstGeom>
          <a:noFill/>
          <a:ln w="28575">
            <a:solidFill>
              <a:schemeClr val="accent6"/>
            </a:solidFill>
            <a:round/>
            <a:headEnd/>
            <a:tailEnd/>
          </a:ln>
          <a:extLst>
            <a:ext uri="{909E8E84-426E-40dd-AFC4-6F175D3DCCD1}">
              <a14:hiddenFill xmlns:a14="http://schemas.microsoft.com/office/drawing/2010/main" xmlns="">
                <a:noFill/>
              </a14:hiddenFill>
            </a:ext>
          </a:extLst>
        </p:spPr>
        <p:txBody>
          <a:bodyPr rtlCol="0" anchor="ctr"/>
          <a:lstStyle/>
          <a:p>
            <a:pPr algn="ctr"/>
            <a:r>
              <a:rPr lang="en-US" sz="1600" dirty="0">
                <a:solidFill>
                  <a:schemeClr val="bg1"/>
                </a:solidFill>
                <a:latin typeface="Calibri" panose="020F0502020204030204" pitchFamily="34" charset="0"/>
              </a:rPr>
              <a:t>Wk 1 Step-up Dose</a:t>
            </a:r>
          </a:p>
        </p:txBody>
      </p:sp>
      <p:sp>
        <p:nvSpPr>
          <p:cNvPr id="32" name="Rectangle: Rounded Corners 30">
            <a:extLst>
              <a:ext uri="{FF2B5EF4-FFF2-40B4-BE49-F238E27FC236}">
                <a16:creationId xmlns:a16="http://schemas.microsoft.com/office/drawing/2014/main" id="{47828EC5-EC04-8042-B5F6-D64918DE5CC2}"/>
              </a:ext>
            </a:extLst>
          </p:cNvPr>
          <p:cNvSpPr/>
          <p:nvPr/>
        </p:nvSpPr>
        <p:spPr bwMode="auto">
          <a:xfrm>
            <a:off x="4903330" y="2382925"/>
            <a:ext cx="1828800" cy="548640"/>
          </a:xfrm>
          <a:prstGeom prst="roundRect">
            <a:avLst/>
          </a:prstGeom>
          <a:noFill/>
          <a:ln w="28575">
            <a:solidFill>
              <a:schemeClr val="accent6"/>
            </a:solidFill>
            <a:round/>
            <a:headEnd/>
            <a:tailEnd/>
          </a:ln>
          <a:extLst>
            <a:ext uri="{909E8E84-426E-40dd-AFC4-6F175D3DCCD1}">
              <a14:hiddenFill xmlns:a14="http://schemas.microsoft.com/office/drawing/2010/main" xmlns="">
                <a:noFill/>
              </a14:hiddenFill>
            </a:ext>
          </a:extLst>
        </p:spPr>
        <p:txBody>
          <a:bodyPr rtlCol="0" anchor="ctr"/>
          <a:lstStyle/>
          <a:p>
            <a:pPr algn="ctr"/>
            <a:r>
              <a:rPr lang="en-US" sz="1600" dirty="0">
                <a:solidFill>
                  <a:schemeClr val="bg1"/>
                </a:solidFill>
                <a:latin typeface="Calibri" panose="020F0502020204030204" pitchFamily="34" charset="0"/>
              </a:rPr>
              <a:t>Wk 2 Step-up Dose</a:t>
            </a:r>
          </a:p>
        </p:txBody>
      </p:sp>
      <p:sp>
        <p:nvSpPr>
          <p:cNvPr id="33" name="Rectangle: Rounded Corners 33">
            <a:extLst>
              <a:ext uri="{FF2B5EF4-FFF2-40B4-BE49-F238E27FC236}">
                <a16:creationId xmlns:a16="http://schemas.microsoft.com/office/drawing/2014/main" id="{A6C86BF3-D8C9-5A42-8573-C267FF406F71}"/>
              </a:ext>
            </a:extLst>
          </p:cNvPr>
          <p:cNvSpPr/>
          <p:nvPr/>
        </p:nvSpPr>
        <p:spPr bwMode="auto">
          <a:xfrm>
            <a:off x="6821642" y="2382925"/>
            <a:ext cx="2194560" cy="548640"/>
          </a:xfrm>
          <a:prstGeom prst="roundRect">
            <a:avLst/>
          </a:prstGeom>
          <a:noFill/>
          <a:ln w="28575">
            <a:solidFill>
              <a:schemeClr val="accent6"/>
            </a:solidFill>
            <a:round/>
            <a:headEnd/>
            <a:tailEnd/>
          </a:ln>
          <a:extLst>
            <a:ext uri="{909E8E84-426E-40dd-AFC4-6F175D3DCCD1}">
              <a14:hiddenFill xmlns:a14="http://schemas.microsoft.com/office/drawing/2010/main" xmlns="">
                <a:noFill/>
              </a14:hiddenFill>
            </a:ext>
          </a:extLst>
        </p:spPr>
        <p:txBody>
          <a:bodyPr rtlCol="0" anchor="ctr"/>
          <a:lstStyle/>
          <a:p>
            <a:pPr algn="ctr"/>
            <a:r>
              <a:rPr lang="en-US" sz="1600" dirty="0">
                <a:solidFill>
                  <a:schemeClr val="bg1"/>
                </a:solidFill>
                <a:latin typeface="Calibri" panose="020F0502020204030204" pitchFamily="34" charset="0"/>
              </a:rPr>
              <a:t>Wk 3-16 Full Dose</a:t>
            </a:r>
          </a:p>
        </p:txBody>
      </p:sp>
      <p:sp>
        <p:nvSpPr>
          <p:cNvPr id="34" name="Rectangle: Rounded Corners 34">
            <a:extLst>
              <a:ext uri="{FF2B5EF4-FFF2-40B4-BE49-F238E27FC236}">
                <a16:creationId xmlns:a16="http://schemas.microsoft.com/office/drawing/2014/main" id="{34926C3C-76A1-554D-8E86-9A06BBFB202B}"/>
              </a:ext>
            </a:extLst>
          </p:cNvPr>
          <p:cNvSpPr/>
          <p:nvPr/>
        </p:nvSpPr>
        <p:spPr bwMode="auto">
          <a:xfrm>
            <a:off x="9105714" y="2382925"/>
            <a:ext cx="2111902" cy="548640"/>
          </a:xfrm>
          <a:prstGeom prst="roundRect">
            <a:avLst/>
          </a:prstGeom>
          <a:noFill/>
          <a:ln w="28575">
            <a:solidFill>
              <a:schemeClr val="accent6"/>
            </a:solidFill>
            <a:round/>
            <a:headEnd/>
            <a:tailEnd/>
          </a:ln>
          <a:extLst>
            <a:ext uri="{909E8E84-426E-40dd-AFC4-6F175D3DCCD1}">
              <a14:hiddenFill xmlns:a14="http://schemas.microsoft.com/office/drawing/2010/main" xmlns="">
                <a:noFill/>
              </a14:hiddenFill>
            </a:ext>
          </a:extLst>
        </p:spPr>
        <p:txBody>
          <a:bodyPr rtlCol="0" anchor="ctr"/>
          <a:lstStyle/>
          <a:p>
            <a:pPr algn="ctr"/>
            <a:r>
              <a:rPr lang="en-US" sz="1600" dirty="0">
                <a:solidFill>
                  <a:schemeClr val="bg1"/>
                </a:solidFill>
                <a:latin typeface="Calibri" panose="020F0502020204030204" pitchFamily="34" charset="0"/>
              </a:rPr>
              <a:t>Wk &gt;16 Q2W</a:t>
            </a:r>
          </a:p>
        </p:txBody>
      </p:sp>
      <p:sp>
        <p:nvSpPr>
          <p:cNvPr id="37" name="Line 30">
            <a:extLst>
              <a:ext uri="{FF2B5EF4-FFF2-40B4-BE49-F238E27FC236}">
                <a16:creationId xmlns:a16="http://schemas.microsoft.com/office/drawing/2014/main" id="{4111C7AA-B9E2-CC4B-B8D7-FF58AE745426}"/>
              </a:ext>
            </a:extLst>
          </p:cNvPr>
          <p:cNvSpPr>
            <a:spLocks noChangeShapeType="1"/>
          </p:cNvSpPr>
          <p:nvPr/>
        </p:nvSpPr>
        <p:spPr bwMode="auto">
          <a:xfrm rot="16200000">
            <a:off x="11163357" y="3754919"/>
            <a:ext cx="0" cy="365760"/>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38" name="TextBox 23">
            <a:extLst>
              <a:ext uri="{FF2B5EF4-FFF2-40B4-BE49-F238E27FC236}">
                <a16:creationId xmlns:a16="http://schemas.microsoft.com/office/drawing/2014/main" id="{5A08B0C1-FB99-C742-845F-407748B38DBF}"/>
              </a:ext>
            </a:extLst>
          </p:cNvPr>
          <p:cNvSpPr txBox="1">
            <a:spLocks noChangeArrowheads="1"/>
          </p:cNvSpPr>
          <p:nvPr/>
        </p:nvSpPr>
        <p:spPr bwMode="auto">
          <a:xfrm>
            <a:off x="11183654" y="3572836"/>
            <a:ext cx="1049442" cy="7571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lvl="0" algn="ctr" eaLnBrk="1" hangingPunct="1">
              <a:spcBef>
                <a:spcPts val="0"/>
              </a:spcBef>
              <a:spcAft>
                <a:spcPts val="0"/>
              </a:spcAft>
              <a:buNone/>
              <a:defRPr/>
            </a:pPr>
            <a:r>
              <a:rPr lang="en-US" altLang="en-US" sz="16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Part 2: </a:t>
            </a:r>
          </a:p>
          <a:p>
            <a:pPr lvl="0" algn="ctr" eaLnBrk="1" hangingPunct="1">
              <a:spcBef>
                <a:spcPts val="0"/>
              </a:spcBef>
              <a:spcAft>
                <a:spcPts val="0"/>
              </a:spcAft>
              <a:buNone/>
              <a:defRPr/>
            </a:pPr>
            <a:r>
              <a:rPr lang="en-US" altLang="en-US" sz="16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Dose Expansion</a:t>
            </a:r>
          </a:p>
        </p:txBody>
      </p:sp>
      <p:sp>
        <p:nvSpPr>
          <p:cNvPr id="39" name="TextBox 23">
            <a:extLst>
              <a:ext uri="{FF2B5EF4-FFF2-40B4-BE49-F238E27FC236}">
                <a16:creationId xmlns:a16="http://schemas.microsoft.com/office/drawing/2014/main" id="{B2427F35-7BC3-1A4A-A727-5358BF670303}"/>
              </a:ext>
            </a:extLst>
          </p:cNvPr>
          <p:cNvSpPr txBox="1">
            <a:spLocks noChangeArrowheads="1"/>
          </p:cNvSpPr>
          <p:nvPr/>
        </p:nvSpPr>
        <p:spPr bwMode="auto">
          <a:xfrm>
            <a:off x="10733763" y="3665192"/>
            <a:ext cx="839524" cy="2862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lvl="0" algn="ctr" eaLnBrk="1" hangingPunct="1">
              <a:spcBef>
                <a:spcPts val="0"/>
              </a:spcBef>
              <a:spcAft>
                <a:spcPts val="0"/>
              </a:spcAft>
              <a:buNone/>
              <a:defRPr/>
            </a:pPr>
            <a:r>
              <a:rPr lang="en-US" altLang="en-US" sz="1400" b="0" i="1"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RP2D</a:t>
            </a:r>
          </a:p>
        </p:txBody>
      </p:sp>
      <p:sp>
        <p:nvSpPr>
          <p:cNvPr id="50" name="Rectangle 49">
            <a:extLst>
              <a:ext uri="{FF2B5EF4-FFF2-40B4-BE49-F238E27FC236}">
                <a16:creationId xmlns:a16="http://schemas.microsoft.com/office/drawing/2014/main" id="{09BFF3BC-B49F-154E-B39A-D7975AE6B397}"/>
              </a:ext>
            </a:extLst>
          </p:cNvPr>
          <p:cNvSpPr>
            <a:spLocks noChangeArrowheads="1"/>
          </p:cNvSpPr>
          <p:nvPr/>
        </p:nvSpPr>
        <p:spPr bwMode="auto">
          <a:xfrm>
            <a:off x="7838425" y="3904992"/>
            <a:ext cx="970945" cy="716701"/>
          </a:xfrm>
          <a:prstGeom prst="rect">
            <a:avLst/>
          </a:prstGeom>
          <a:solidFill>
            <a:schemeClr val="accent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dirty="0">
                <a:solidFill>
                  <a:schemeClr val="tx1"/>
                </a:solidFill>
                <a:latin typeface="Calibri" panose="020F0502020204030204" pitchFamily="34" charset="0"/>
              </a:rPr>
              <a:t>DL7: 200 mg</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12)</a:t>
            </a:r>
            <a:r>
              <a:rPr lang="en-US" altLang="en-US" sz="1400" b="0" baseline="30000" dirty="0">
                <a:solidFill>
                  <a:schemeClr val="tx1"/>
                </a:solidFill>
                <a:latin typeface="Calibri" panose="020F0502020204030204" pitchFamily="34" charset="0"/>
              </a:rPr>
              <a:t>†</a:t>
            </a:r>
            <a:endParaRPr lang="en-US" altLang="en-US" sz="1400" b="0" dirty="0">
              <a:solidFill>
                <a:schemeClr val="tx1"/>
              </a:solidFill>
              <a:latin typeface="Calibri" panose="020F0502020204030204" pitchFamily="34" charset="0"/>
            </a:endParaRPr>
          </a:p>
        </p:txBody>
      </p:sp>
      <p:sp>
        <p:nvSpPr>
          <p:cNvPr id="51" name="Rectangle 49">
            <a:extLst>
              <a:ext uri="{FF2B5EF4-FFF2-40B4-BE49-F238E27FC236}">
                <a16:creationId xmlns:a16="http://schemas.microsoft.com/office/drawing/2014/main" id="{68F1C5CE-FADA-7F4E-B9F5-787B2E2C22A8}"/>
              </a:ext>
            </a:extLst>
          </p:cNvPr>
          <p:cNvSpPr>
            <a:spLocks noChangeArrowheads="1"/>
          </p:cNvSpPr>
          <p:nvPr/>
        </p:nvSpPr>
        <p:spPr bwMode="auto">
          <a:xfrm>
            <a:off x="8828304" y="3904991"/>
            <a:ext cx="1015272" cy="716701"/>
          </a:xfrm>
          <a:prstGeom prst="rect">
            <a:avLst/>
          </a:prstGeom>
          <a:solidFill>
            <a:schemeClr val="accent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dirty="0">
                <a:solidFill>
                  <a:schemeClr val="tx1"/>
                </a:solidFill>
                <a:latin typeface="Calibri" panose="020F0502020204030204" pitchFamily="34" charset="0"/>
              </a:rPr>
              <a:t>DL8: 400 mg</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8)</a:t>
            </a:r>
            <a:r>
              <a:rPr lang="en-US" altLang="en-US" sz="1400" b="0" baseline="30000" dirty="0">
                <a:solidFill>
                  <a:schemeClr val="tx1"/>
                </a:solidFill>
                <a:latin typeface="Calibri" panose="020F0502020204030204" pitchFamily="34" charset="0"/>
              </a:rPr>
              <a:t>†</a:t>
            </a:r>
            <a:endParaRPr lang="en-US" altLang="en-US" sz="1400" b="0" dirty="0">
              <a:solidFill>
                <a:schemeClr val="tx1"/>
              </a:solidFill>
              <a:latin typeface="Calibri" panose="020F0502020204030204" pitchFamily="34" charset="0"/>
            </a:endParaRPr>
          </a:p>
        </p:txBody>
      </p:sp>
      <p:sp>
        <p:nvSpPr>
          <p:cNvPr id="52" name="Rectangle 49">
            <a:extLst>
              <a:ext uri="{FF2B5EF4-FFF2-40B4-BE49-F238E27FC236}">
                <a16:creationId xmlns:a16="http://schemas.microsoft.com/office/drawing/2014/main" id="{3411370A-91EC-5C46-9264-949C41DB9E7D}"/>
              </a:ext>
            </a:extLst>
          </p:cNvPr>
          <p:cNvSpPr>
            <a:spLocks noChangeArrowheads="1"/>
          </p:cNvSpPr>
          <p:nvPr/>
        </p:nvSpPr>
        <p:spPr bwMode="auto">
          <a:xfrm>
            <a:off x="9861068" y="3904991"/>
            <a:ext cx="1015272" cy="716701"/>
          </a:xfrm>
          <a:prstGeom prst="rect">
            <a:avLst/>
          </a:prstGeom>
          <a:solidFill>
            <a:schemeClr val="accent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dirty="0">
                <a:solidFill>
                  <a:schemeClr val="tx1"/>
                </a:solidFill>
                <a:latin typeface="Calibri" panose="020F0502020204030204" pitchFamily="34" charset="0"/>
              </a:rPr>
              <a:t>DL9: 800 mg</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4)</a:t>
            </a:r>
            <a:r>
              <a:rPr lang="en-US" altLang="en-US" sz="1400" b="0" baseline="30000" dirty="0">
                <a:solidFill>
                  <a:schemeClr val="tx1"/>
                </a:solidFill>
                <a:latin typeface="Calibri" panose="020F0502020204030204" pitchFamily="34" charset="0"/>
              </a:rPr>
              <a:t>†</a:t>
            </a:r>
            <a:endParaRPr lang="en-US" altLang="en-US" sz="14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703970526"/>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FE2432-205E-4431-95AE-31E8B4710F22}"/>
              </a:ext>
            </a:extLst>
          </p:cNvPr>
          <p:cNvSpPr>
            <a:spLocks noGrp="1"/>
          </p:cNvSpPr>
          <p:nvPr>
            <p:ph type="title"/>
          </p:nvPr>
        </p:nvSpPr>
        <p:spPr/>
        <p:txBody>
          <a:bodyPr/>
          <a:lstStyle/>
          <a:p>
            <a:r>
              <a:rPr lang="en-US" dirty="0"/>
              <a:t>Linvoseltamab in R/R MM: Responses</a:t>
            </a:r>
          </a:p>
        </p:txBody>
      </p:sp>
      <p:sp>
        <p:nvSpPr>
          <p:cNvPr id="17" name="Text Box 15">
            <a:extLst>
              <a:ext uri="{FF2B5EF4-FFF2-40B4-BE49-F238E27FC236}">
                <a16:creationId xmlns:a16="http://schemas.microsoft.com/office/drawing/2014/main" id="{7AFE21C1-21D6-4555-84BE-D7E695AF4676}"/>
              </a:ext>
            </a:extLst>
          </p:cNvPr>
          <p:cNvSpPr txBox="1">
            <a:spLocks noChangeArrowheads="1"/>
          </p:cNvSpPr>
          <p:nvPr/>
        </p:nvSpPr>
        <p:spPr bwMode="auto">
          <a:xfrm>
            <a:off x="427209" y="63706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Bumma</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ASH 2022. Abstr 4555.</a:t>
            </a:r>
            <a:endPar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4" name="Content Placeholder 4">
            <a:extLst>
              <a:ext uri="{FF2B5EF4-FFF2-40B4-BE49-F238E27FC236}">
                <a16:creationId xmlns:a16="http://schemas.microsoft.com/office/drawing/2014/main" id="{676132D3-2AA8-C48F-A24E-8B87BA02C9BA}"/>
              </a:ext>
            </a:extLst>
          </p:cNvPr>
          <p:cNvSpPr>
            <a:spLocks noGrp="1"/>
          </p:cNvSpPr>
          <p:nvPr>
            <p:ph idx="1"/>
          </p:nvPr>
        </p:nvSpPr>
        <p:spPr>
          <a:xfrm>
            <a:off x="7375269" y="1504345"/>
            <a:ext cx="4106933" cy="4650686"/>
          </a:xfrm>
        </p:spPr>
        <p:txBody>
          <a:bodyPr/>
          <a:lstStyle/>
          <a:p>
            <a:r>
              <a:rPr lang="en-US" sz="2400" dirty="0"/>
              <a:t>Among patients with CR or sCR and MRD data</a:t>
            </a:r>
          </a:p>
          <a:p>
            <a:pPr lvl="1"/>
            <a:r>
              <a:rPr lang="en-US" sz="2200" dirty="0"/>
              <a:t>Phase I: 47% MRD negative at 10</a:t>
            </a:r>
            <a:r>
              <a:rPr lang="en-US" sz="2200" baseline="30000" dirty="0"/>
              <a:t>-5</a:t>
            </a:r>
            <a:r>
              <a:rPr lang="en-US" sz="2200" dirty="0"/>
              <a:t> and 29% MRD negative at 10</a:t>
            </a:r>
            <a:r>
              <a:rPr lang="en-US" sz="2200" baseline="30000" dirty="0"/>
              <a:t>-4</a:t>
            </a:r>
            <a:endParaRPr lang="en-US" sz="2200" dirty="0"/>
          </a:p>
          <a:p>
            <a:pPr lvl="1"/>
            <a:r>
              <a:rPr lang="en-US" sz="2200" dirty="0"/>
              <a:t>Phase II: 60% MRD negative at 10</a:t>
            </a:r>
            <a:r>
              <a:rPr lang="en-US" sz="2200" baseline="30000" dirty="0"/>
              <a:t>-5</a:t>
            </a:r>
            <a:r>
              <a:rPr lang="en-US" sz="2200" dirty="0"/>
              <a:t> and 40% MRD negative at 10</a:t>
            </a:r>
            <a:r>
              <a:rPr lang="en-US" sz="2200" baseline="30000" dirty="0"/>
              <a:t>-4</a:t>
            </a:r>
            <a:endParaRPr lang="en-US" sz="2200" dirty="0"/>
          </a:p>
        </p:txBody>
      </p:sp>
      <p:grpSp>
        <p:nvGrpSpPr>
          <p:cNvPr id="3" name="Group 2">
            <a:extLst>
              <a:ext uri="{FF2B5EF4-FFF2-40B4-BE49-F238E27FC236}">
                <a16:creationId xmlns:a16="http://schemas.microsoft.com/office/drawing/2014/main" id="{5335A66F-1855-11FE-366C-9A085325B6B8}"/>
              </a:ext>
            </a:extLst>
          </p:cNvPr>
          <p:cNvGrpSpPr/>
          <p:nvPr/>
        </p:nvGrpSpPr>
        <p:grpSpPr>
          <a:xfrm>
            <a:off x="6708517" y="3352634"/>
            <a:ext cx="688407" cy="954107"/>
            <a:chOff x="4300311" y="2813849"/>
            <a:chExt cx="688407" cy="954107"/>
          </a:xfrm>
        </p:grpSpPr>
        <p:sp>
          <p:nvSpPr>
            <p:cNvPr id="5" name="TextBox 4">
              <a:extLst>
                <a:ext uri="{FF2B5EF4-FFF2-40B4-BE49-F238E27FC236}">
                  <a16:creationId xmlns:a16="http://schemas.microsoft.com/office/drawing/2014/main" id="{04DD4108-4189-CEAD-8FB3-05226A3C8B2E}"/>
                </a:ext>
              </a:extLst>
            </p:cNvPr>
            <p:cNvSpPr txBox="1"/>
            <p:nvPr/>
          </p:nvSpPr>
          <p:spPr bwMode="auto">
            <a:xfrm>
              <a:off x="4399069" y="2813849"/>
              <a:ext cx="58964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sCR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CR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VGPR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PR</a:t>
              </a:r>
            </a:p>
          </p:txBody>
        </p:sp>
        <p:sp>
          <p:nvSpPr>
            <p:cNvPr id="6" name="Rectangle 5">
              <a:extLst>
                <a:ext uri="{FF2B5EF4-FFF2-40B4-BE49-F238E27FC236}">
                  <a16:creationId xmlns:a16="http://schemas.microsoft.com/office/drawing/2014/main" id="{95562F6D-852E-FF57-74DA-CA7714912758}"/>
                </a:ext>
              </a:extLst>
            </p:cNvPr>
            <p:cNvSpPr/>
            <p:nvPr/>
          </p:nvSpPr>
          <p:spPr bwMode="auto">
            <a:xfrm>
              <a:off x="4300311" y="3100044"/>
              <a:ext cx="139357" cy="139357"/>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 name="Rectangle 6">
              <a:extLst>
                <a:ext uri="{FF2B5EF4-FFF2-40B4-BE49-F238E27FC236}">
                  <a16:creationId xmlns:a16="http://schemas.microsoft.com/office/drawing/2014/main" id="{CC941DAF-18B4-2305-80BE-5D42C11CE49E}"/>
                </a:ext>
              </a:extLst>
            </p:cNvPr>
            <p:cNvSpPr/>
            <p:nvPr/>
          </p:nvSpPr>
          <p:spPr bwMode="auto">
            <a:xfrm>
              <a:off x="4300311" y="3319184"/>
              <a:ext cx="139357" cy="139357"/>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 name="Rectangle 7">
              <a:extLst>
                <a:ext uri="{FF2B5EF4-FFF2-40B4-BE49-F238E27FC236}">
                  <a16:creationId xmlns:a16="http://schemas.microsoft.com/office/drawing/2014/main" id="{7E050909-8E24-3A17-A98E-C1B132B78F7C}"/>
                </a:ext>
              </a:extLst>
            </p:cNvPr>
            <p:cNvSpPr/>
            <p:nvPr/>
          </p:nvSpPr>
          <p:spPr bwMode="auto">
            <a:xfrm>
              <a:off x="4300311" y="3534437"/>
              <a:ext cx="139357" cy="139357"/>
            </a:xfrm>
            <a:prstGeom prst="rect">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 name="Rectangle 8">
              <a:extLst>
                <a:ext uri="{FF2B5EF4-FFF2-40B4-BE49-F238E27FC236}">
                  <a16:creationId xmlns:a16="http://schemas.microsoft.com/office/drawing/2014/main" id="{21BFF15D-FC90-D8D8-9449-7C0761E47C6E}"/>
                </a:ext>
              </a:extLst>
            </p:cNvPr>
            <p:cNvSpPr/>
            <p:nvPr/>
          </p:nvSpPr>
          <p:spPr bwMode="auto">
            <a:xfrm>
              <a:off x="4300311" y="2894200"/>
              <a:ext cx="139357" cy="139357"/>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0" name="TextBox 9">
            <a:extLst>
              <a:ext uri="{FF2B5EF4-FFF2-40B4-BE49-F238E27FC236}">
                <a16:creationId xmlns:a16="http://schemas.microsoft.com/office/drawing/2014/main" id="{AD9044AC-1D7B-E8D0-25BA-6FD48B9083CD}"/>
              </a:ext>
            </a:extLst>
          </p:cNvPr>
          <p:cNvSpPr txBox="1"/>
          <p:nvPr/>
        </p:nvSpPr>
        <p:spPr bwMode="auto">
          <a:xfrm rot="16200000">
            <a:off x="141679" y="3639322"/>
            <a:ext cx="1073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Patients (%)</a:t>
            </a:r>
          </a:p>
        </p:txBody>
      </p:sp>
      <p:grpSp>
        <p:nvGrpSpPr>
          <p:cNvPr id="19" name="Group 18">
            <a:extLst>
              <a:ext uri="{FF2B5EF4-FFF2-40B4-BE49-F238E27FC236}">
                <a16:creationId xmlns:a16="http://schemas.microsoft.com/office/drawing/2014/main" id="{8CA103E3-481E-61B2-4A22-75CAB202A01A}"/>
              </a:ext>
            </a:extLst>
          </p:cNvPr>
          <p:cNvGrpSpPr/>
          <p:nvPr/>
        </p:nvGrpSpPr>
        <p:grpSpPr>
          <a:xfrm>
            <a:off x="761094" y="2311693"/>
            <a:ext cx="367408" cy="3057381"/>
            <a:chOff x="761094" y="2279943"/>
            <a:chExt cx="367408" cy="3057381"/>
          </a:xfrm>
        </p:grpSpPr>
        <p:sp>
          <p:nvSpPr>
            <p:cNvPr id="11" name="TextBox 10">
              <a:extLst>
                <a:ext uri="{FF2B5EF4-FFF2-40B4-BE49-F238E27FC236}">
                  <a16:creationId xmlns:a16="http://schemas.microsoft.com/office/drawing/2014/main" id="{C18BA197-9C92-7532-E8BA-F23418B671AB}"/>
                </a:ext>
              </a:extLst>
            </p:cNvPr>
            <p:cNvSpPr txBox="1"/>
            <p:nvPr/>
          </p:nvSpPr>
          <p:spPr bwMode="auto">
            <a:xfrm>
              <a:off x="761094" y="227994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13" name="TextBox 12">
              <a:extLst>
                <a:ext uri="{FF2B5EF4-FFF2-40B4-BE49-F238E27FC236}">
                  <a16:creationId xmlns:a16="http://schemas.microsoft.com/office/drawing/2014/main" id="{B253E838-F15C-72FE-9643-68BDBB8E8E63}"/>
                </a:ext>
              </a:extLst>
            </p:cNvPr>
            <p:cNvSpPr txBox="1"/>
            <p:nvPr/>
          </p:nvSpPr>
          <p:spPr bwMode="auto">
            <a:xfrm>
              <a:off x="761094" y="297090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15" name="TextBox 14">
              <a:extLst>
                <a:ext uri="{FF2B5EF4-FFF2-40B4-BE49-F238E27FC236}">
                  <a16:creationId xmlns:a16="http://schemas.microsoft.com/office/drawing/2014/main" id="{1C0708F2-1FCF-0114-68A3-624B69AF987C}"/>
                </a:ext>
              </a:extLst>
            </p:cNvPr>
            <p:cNvSpPr txBox="1"/>
            <p:nvPr/>
          </p:nvSpPr>
          <p:spPr bwMode="auto">
            <a:xfrm>
              <a:off x="761094" y="364762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16" name="TextBox 15">
              <a:extLst>
                <a:ext uri="{FF2B5EF4-FFF2-40B4-BE49-F238E27FC236}">
                  <a16:creationId xmlns:a16="http://schemas.microsoft.com/office/drawing/2014/main" id="{CB6957A7-1371-19A6-51A8-83F4BA4181B1}"/>
                </a:ext>
              </a:extLst>
            </p:cNvPr>
            <p:cNvSpPr txBox="1"/>
            <p:nvPr/>
          </p:nvSpPr>
          <p:spPr bwMode="auto">
            <a:xfrm>
              <a:off x="761094" y="433858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8" name="TextBox 17">
              <a:extLst>
                <a:ext uri="{FF2B5EF4-FFF2-40B4-BE49-F238E27FC236}">
                  <a16:creationId xmlns:a16="http://schemas.microsoft.com/office/drawing/2014/main" id="{1068B6A4-6BF7-9CB2-541A-C9919ACA46F6}"/>
                </a:ext>
              </a:extLst>
            </p:cNvPr>
            <p:cNvSpPr txBox="1"/>
            <p:nvPr/>
          </p:nvSpPr>
          <p:spPr bwMode="auto">
            <a:xfrm>
              <a:off x="852465" y="502954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20" name="TextBox 19">
            <a:extLst>
              <a:ext uri="{FF2B5EF4-FFF2-40B4-BE49-F238E27FC236}">
                <a16:creationId xmlns:a16="http://schemas.microsoft.com/office/drawing/2014/main" id="{067407C9-CB2C-8473-AA44-74E999828A36}"/>
              </a:ext>
            </a:extLst>
          </p:cNvPr>
          <p:cNvSpPr txBox="1"/>
          <p:nvPr/>
        </p:nvSpPr>
        <p:spPr bwMode="auto">
          <a:xfrm>
            <a:off x="5435170" y="2232872"/>
            <a:ext cx="13239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accent6"/>
                </a:solidFill>
                <a:latin typeface="Calibri" panose="020F0502020204030204" pitchFamily="34" charset="0"/>
              </a:rPr>
              <a:t>Recommended dose</a:t>
            </a:r>
          </a:p>
        </p:txBody>
      </p:sp>
      <p:sp>
        <p:nvSpPr>
          <p:cNvPr id="21" name="TextBox 20">
            <a:extLst>
              <a:ext uri="{FF2B5EF4-FFF2-40B4-BE49-F238E27FC236}">
                <a16:creationId xmlns:a16="http://schemas.microsoft.com/office/drawing/2014/main" id="{2D8CCEC1-E94A-DB14-0974-E01419E53A3F}"/>
              </a:ext>
            </a:extLst>
          </p:cNvPr>
          <p:cNvSpPr txBox="1"/>
          <p:nvPr/>
        </p:nvSpPr>
        <p:spPr bwMode="auto">
          <a:xfrm>
            <a:off x="3367661" y="2341498"/>
            <a:ext cx="9124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75%</a:t>
            </a:r>
          </a:p>
        </p:txBody>
      </p:sp>
      <p:sp>
        <p:nvSpPr>
          <p:cNvPr id="22" name="TextBox 21">
            <a:extLst>
              <a:ext uri="{FF2B5EF4-FFF2-40B4-BE49-F238E27FC236}">
                <a16:creationId xmlns:a16="http://schemas.microsoft.com/office/drawing/2014/main" id="{9A83C02A-4A49-7E09-1B48-C80C96D233F3}"/>
              </a:ext>
            </a:extLst>
          </p:cNvPr>
          <p:cNvSpPr txBox="1"/>
          <p:nvPr/>
        </p:nvSpPr>
        <p:spPr bwMode="auto">
          <a:xfrm>
            <a:off x="4483715" y="3143323"/>
            <a:ext cx="9124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50%</a:t>
            </a:r>
          </a:p>
        </p:txBody>
      </p:sp>
      <p:sp>
        <p:nvSpPr>
          <p:cNvPr id="23" name="TextBox 22">
            <a:extLst>
              <a:ext uri="{FF2B5EF4-FFF2-40B4-BE49-F238E27FC236}">
                <a16:creationId xmlns:a16="http://schemas.microsoft.com/office/drawing/2014/main" id="{455FEF1D-A1F6-99A0-0C35-086E22CA6888}"/>
              </a:ext>
            </a:extLst>
          </p:cNvPr>
          <p:cNvSpPr txBox="1"/>
          <p:nvPr/>
        </p:nvSpPr>
        <p:spPr bwMode="auto">
          <a:xfrm>
            <a:off x="5579046" y="2697250"/>
            <a:ext cx="9124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64%</a:t>
            </a:r>
          </a:p>
        </p:txBody>
      </p:sp>
      <p:sp>
        <p:nvSpPr>
          <p:cNvPr id="24" name="TextBox 23">
            <a:extLst>
              <a:ext uri="{FF2B5EF4-FFF2-40B4-BE49-F238E27FC236}">
                <a16:creationId xmlns:a16="http://schemas.microsoft.com/office/drawing/2014/main" id="{9E8B9CF9-E1F8-12B8-F5F7-AB34F01EF41A}"/>
              </a:ext>
            </a:extLst>
          </p:cNvPr>
          <p:cNvSpPr txBox="1"/>
          <p:nvPr/>
        </p:nvSpPr>
        <p:spPr bwMode="auto">
          <a:xfrm>
            <a:off x="2297606" y="3217795"/>
            <a:ext cx="9124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48%</a:t>
            </a:r>
          </a:p>
        </p:txBody>
      </p:sp>
      <p:sp>
        <p:nvSpPr>
          <p:cNvPr id="25" name="TextBox 24">
            <a:extLst>
              <a:ext uri="{FF2B5EF4-FFF2-40B4-BE49-F238E27FC236}">
                <a16:creationId xmlns:a16="http://schemas.microsoft.com/office/drawing/2014/main" id="{45235652-2316-F6D3-04D3-79A22E555547}"/>
              </a:ext>
            </a:extLst>
          </p:cNvPr>
          <p:cNvSpPr txBox="1"/>
          <p:nvPr/>
        </p:nvSpPr>
        <p:spPr bwMode="auto">
          <a:xfrm>
            <a:off x="1181156" y="3843437"/>
            <a:ext cx="9124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29%</a:t>
            </a:r>
          </a:p>
        </p:txBody>
      </p:sp>
      <p:grpSp>
        <p:nvGrpSpPr>
          <p:cNvPr id="32" name="Group 31">
            <a:extLst>
              <a:ext uri="{FF2B5EF4-FFF2-40B4-BE49-F238E27FC236}">
                <a16:creationId xmlns:a16="http://schemas.microsoft.com/office/drawing/2014/main" id="{2ACFBE69-39E9-9AC2-6F46-B900A7824305}"/>
              </a:ext>
            </a:extLst>
          </p:cNvPr>
          <p:cNvGrpSpPr/>
          <p:nvPr/>
        </p:nvGrpSpPr>
        <p:grpSpPr>
          <a:xfrm>
            <a:off x="1261549" y="5214213"/>
            <a:ext cx="5284877" cy="523220"/>
            <a:chOff x="1261549" y="5214213"/>
            <a:chExt cx="5284877" cy="523220"/>
          </a:xfrm>
        </p:grpSpPr>
        <p:sp>
          <p:nvSpPr>
            <p:cNvPr id="26" name="TextBox 25">
              <a:extLst>
                <a:ext uri="{FF2B5EF4-FFF2-40B4-BE49-F238E27FC236}">
                  <a16:creationId xmlns:a16="http://schemas.microsoft.com/office/drawing/2014/main" id="{D2484758-B0F8-ADBF-789F-CD70EC5FC2CE}"/>
                </a:ext>
              </a:extLst>
            </p:cNvPr>
            <p:cNvSpPr txBox="1"/>
            <p:nvPr/>
          </p:nvSpPr>
          <p:spPr bwMode="auto">
            <a:xfrm>
              <a:off x="1261549" y="5214213"/>
              <a:ext cx="86989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3-12 mg (n = 24)</a:t>
              </a:r>
            </a:p>
          </p:txBody>
        </p:sp>
        <p:sp>
          <p:nvSpPr>
            <p:cNvPr id="27" name="TextBox 26">
              <a:extLst>
                <a:ext uri="{FF2B5EF4-FFF2-40B4-BE49-F238E27FC236}">
                  <a16:creationId xmlns:a16="http://schemas.microsoft.com/office/drawing/2014/main" id="{75239ECE-D355-F8CF-B2C5-4C97D080CFE5}"/>
                </a:ext>
              </a:extLst>
            </p:cNvPr>
            <p:cNvSpPr txBox="1"/>
            <p:nvPr/>
          </p:nvSpPr>
          <p:spPr bwMode="auto">
            <a:xfrm>
              <a:off x="2350441" y="5214213"/>
              <a:ext cx="86989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24-96 mg (n = 25)</a:t>
              </a:r>
            </a:p>
          </p:txBody>
        </p:sp>
        <p:sp>
          <p:nvSpPr>
            <p:cNvPr id="28" name="TextBox 27">
              <a:extLst>
                <a:ext uri="{FF2B5EF4-FFF2-40B4-BE49-F238E27FC236}">
                  <a16:creationId xmlns:a16="http://schemas.microsoft.com/office/drawing/2014/main" id="{9A4FF25C-4D00-797B-049C-8E11929B79BE}"/>
                </a:ext>
              </a:extLst>
            </p:cNvPr>
            <p:cNvSpPr txBox="1"/>
            <p:nvPr/>
          </p:nvSpPr>
          <p:spPr bwMode="auto">
            <a:xfrm>
              <a:off x="4544802" y="5214213"/>
              <a:ext cx="93149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 mg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 = 104)</a:t>
              </a:r>
            </a:p>
          </p:txBody>
        </p:sp>
        <p:sp>
          <p:nvSpPr>
            <p:cNvPr id="29" name="TextBox 28">
              <a:extLst>
                <a:ext uri="{FF2B5EF4-FFF2-40B4-BE49-F238E27FC236}">
                  <a16:creationId xmlns:a16="http://schemas.microsoft.com/office/drawing/2014/main" id="{981AB0AA-0DB6-0783-DE6A-6F9BE7D5C12D}"/>
                </a:ext>
              </a:extLst>
            </p:cNvPr>
            <p:cNvSpPr txBox="1"/>
            <p:nvPr/>
          </p:nvSpPr>
          <p:spPr bwMode="auto">
            <a:xfrm>
              <a:off x="3307772" y="5214213"/>
              <a:ext cx="11371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200-800 mg (n = 24)</a:t>
              </a:r>
            </a:p>
          </p:txBody>
        </p:sp>
        <p:sp>
          <p:nvSpPr>
            <p:cNvPr id="30" name="TextBox 29">
              <a:extLst>
                <a:ext uri="{FF2B5EF4-FFF2-40B4-BE49-F238E27FC236}">
                  <a16:creationId xmlns:a16="http://schemas.microsoft.com/office/drawing/2014/main" id="{9D70ACF9-4F61-36C6-72F7-B7B324BC33D0}"/>
                </a:ext>
              </a:extLst>
            </p:cNvPr>
            <p:cNvSpPr txBox="1"/>
            <p:nvPr/>
          </p:nvSpPr>
          <p:spPr bwMode="auto">
            <a:xfrm>
              <a:off x="5614934" y="5214213"/>
              <a:ext cx="93149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 mg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 = 58)</a:t>
              </a:r>
            </a:p>
          </p:txBody>
        </p:sp>
      </p:grpSp>
      <p:sp>
        <p:nvSpPr>
          <p:cNvPr id="31" name="TextBox 30">
            <a:extLst>
              <a:ext uri="{FF2B5EF4-FFF2-40B4-BE49-F238E27FC236}">
                <a16:creationId xmlns:a16="http://schemas.microsoft.com/office/drawing/2014/main" id="{DAAC494E-1A73-AB1F-1B41-B996CD239C1A}"/>
              </a:ext>
            </a:extLst>
          </p:cNvPr>
          <p:cNvSpPr txBox="1"/>
          <p:nvPr/>
        </p:nvSpPr>
        <p:spPr bwMode="auto">
          <a:xfrm>
            <a:off x="1961267" y="5847254"/>
            <a:ext cx="16251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Phase 1 Dose Level</a:t>
            </a:r>
          </a:p>
        </p:txBody>
      </p:sp>
      <p:sp>
        <p:nvSpPr>
          <p:cNvPr id="33" name="Right Brace 32">
            <a:extLst>
              <a:ext uri="{FF2B5EF4-FFF2-40B4-BE49-F238E27FC236}">
                <a16:creationId xmlns:a16="http://schemas.microsoft.com/office/drawing/2014/main" id="{F2EBB6CC-92E2-0C59-910F-E5EC27747802}"/>
              </a:ext>
            </a:extLst>
          </p:cNvPr>
          <p:cNvSpPr/>
          <p:nvPr/>
        </p:nvSpPr>
        <p:spPr bwMode="auto">
          <a:xfrm rot="5400000">
            <a:off x="2711937" y="4250467"/>
            <a:ext cx="205592" cy="2955734"/>
          </a:xfrm>
          <a:prstGeom prst="rightBrace">
            <a:avLst>
              <a:gd name="adj1" fmla="val 36657"/>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34" name="Right Brace 33">
            <a:extLst>
              <a:ext uri="{FF2B5EF4-FFF2-40B4-BE49-F238E27FC236}">
                <a16:creationId xmlns:a16="http://schemas.microsoft.com/office/drawing/2014/main" id="{1E882C12-A332-4838-431E-AC6EE4166ABE}"/>
              </a:ext>
            </a:extLst>
          </p:cNvPr>
          <p:cNvSpPr/>
          <p:nvPr/>
        </p:nvSpPr>
        <p:spPr bwMode="auto">
          <a:xfrm rot="5400000">
            <a:off x="5444771" y="4837000"/>
            <a:ext cx="205592" cy="1782667"/>
          </a:xfrm>
          <a:prstGeom prst="rightBrace">
            <a:avLst>
              <a:gd name="adj1" fmla="val 36657"/>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35" name="TextBox 34">
            <a:extLst>
              <a:ext uri="{FF2B5EF4-FFF2-40B4-BE49-F238E27FC236}">
                <a16:creationId xmlns:a16="http://schemas.microsoft.com/office/drawing/2014/main" id="{EFCA545C-9D54-428A-314F-E8306D667245}"/>
              </a:ext>
            </a:extLst>
          </p:cNvPr>
          <p:cNvSpPr txBox="1"/>
          <p:nvPr/>
        </p:nvSpPr>
        <p:spPr bwMode="auto">
          <a:xfrm>
            <a:off x="4741353" y="5847254"/>
            <a:ext cx="16251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Expansion Dose</a:t>
            </a:r>
          </a:p>
        </p:txBody>
      </p:sp>
      <p:sp>
        <p:nvSpPr>
          <p:cNvPr id="36" name="Freeform: Shape 35">
            <a:extLst>
              <a:ext uri="{FF2B5EF4-FFF2-40B4-BE49-F238E27FC236}">
                <a16:creationId xmlns:a16="http://schemas.microsoft.com/office/drawing/2014/main" id="{EBDD19EF-4C2E-8A68-6749-5221582C818E}"/>
              </a:ext>
            </a:extLst>
          </p:cNvPr>
          <p:cNvSpPr/>
          <p:nvPr/>
        </p:nvSpPr>
        <p:spPr bwMode="auto">
          <a:xfrm>
            <a:off x="1130300" y="2463800"/>
            <a:ext cx="5473700" cy="2755900"/>
          </a:xfrm>
          <a:custGeom>
            <a:avLst/>
            <a:gdLst>
              <a:gd name="connsiteX0" fmla="*/ 0 w 5473700"/>
              <a:gd name="connsiteY0" fmla="*/ 0 h 2755900"/>
              <a:gd name="connsiteX1" fmla="*/ 0 w 5473700"/>
              <a:gd name="connsiteY1" fmla="*/ 2755900 h 2755900"/>
              <a:gd name="connsiteX2" fmla="*/ 5473700 w 5473700"/>
              <a:gd name="connsiteY2" fmla="*/ 2755900 h 2755900"/>
            </a:gdLst>
            <a:ahLst/>
            <a:cxnLst>
              <a:cxn ang="0">
                <a:pos x="connsiteX0" y="connsiteY0"/>
              </a:cxn>
              <a:cxn ang="0">
                <a:pos x="connsiteX1" y="connsiteY1"/>
              </a:cxn>
              <a:cxn ang="0">
                <a:pos x="connsiteX2" y="connsiteY2"/>
              </a:cxn>
            </a:cxnLst>
            <a:rect l="l" t="t" r="r" b="b"/>
            <a:pathLst>
              <a:path w="5473700" h="2755900">
                <a:moveTo>
                  <a:pt x="0" y="0"/>
                </a:moveTo>
                <a:lnTo>
                  <a:pt x="0" y="2755900"/>
                </a:lnTo>
                <a:lnTo>
                  <a:pt x="5473700" y="2755900"/>
                </a:lnTo>
              </a:path>
            </a:pathLst>
          </a:custGeom>
          <a:noFill/>
          <a:ln w="28575">
            <a:solidFill>
              <a:schemeClr val="bg1"/>
            </a:solidFill>
            <a:miter lim="800000"/>
            <a:headEnd/>
            <a:tailEnd/>
          </a:ln>
        </p:spPr>
        <p:txBody>
          <a:bodyPr rtlCol="0" anchor="ctr"/>
          <a:lstStyle/>
          <a:p>
            <a:pPr algn="ctr"/>
            <a:endParaRPr lang="en-US" dirty="0"/>
          </a:p>
        </p:txBody>
      </p:sp>
      <p:grpSp>
        <p:nvGrpSpPr>
          <p:cNvPr id="43" name="Group 42">
            <a:extLst>
              <a:ext uri="{FF2B5EF4-FFF2-40B4-BE49-F238E27FC236}">
                <a16:creationId xmlns:a16="http://schemas.microsoft.com/office/drawing/2014/main" id="{3F32DC73-ACF6-4C11-B66C-560F6D78823D}"/>
              </a:ext>
            </a:extLst>
          </p:cNvPr>
          <p:cNvGrpSpPr/>
          <p:nvPr/>
        </p:nvGrpSpPr>
        <p:grpSpPr>
          <a:xfrm>
            <a:off x="1060450" y="2463800"/>
            <a:ext cx="82549" cy="2750413"/>
            <a:chOff x="884751" y="2463800"/>
            <a:chExt cx="1061078" cy="2750413"/>
          </a:xfrm>
        </p:grpSpPr>
        <p:cxnSp>
          <p:nvCxnSpPr>
            <p:cNvPr id="38" name="Straight Connector 37">
              <a:extLst>
                <a:ext uri="{FF2B5EF4-FFF2-40B4-BE49-F238E27FC236}">
                  <a16:creationId xmlns:a16="http://schemas.microsoft.com/office/drawing/2014/main" id="{30A50B08-8851-8185-29BA-2C7D730DC5FB}"/>
                </a:ext>
              </a:extLst>
            </p:cNvPr>
            <p:cNvCxnSpPr>
              <a:cxnSpLocks/>
            </p:cNvCxnSpPr>
            <p:nvPr/>
          </p:nvCxnSpPr>
          <p:spPr bwMode="auto">
            <a:xfrm>
              <a:off x="884751" y="2463800"/>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CBE42262-423D-4EBB-058A-A86E8940FFEE}"/>
                </a:ext>
              </a:extLst>
            </p:cNvPr>
            <p:cNvCxnSpPr>
              <a:cxnSpLocks/>
            </p:cNvCxnSpPr>
            <p:nvPr/>
          </p:nvCxnSpPr>
          <p:spPr bwMode="auto">
            <a:xfrm>
              <a:off x="884751" y="3151403"/>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4C57254-9AD8-C47E-BF32-B0E6CCAD24EA}"/>
                </a:ext>
              </a:extLst>
            </p:cNvPr>
            <p:cNvCxnSpPr>
              <a:cxnSpLocks/>
            </p:cNvCxnSpPr>
            <p:nvPr/>
          </p:nvCxnSpPr>
          <p:spPr bwMode="auto">
            <a:xfrm>
              <a:off x="884751" y="3839006"/>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47768E3-69B4-7DF7-D7EC-1B31D1ADEC5E}"/>
                </a:ext>
              </a:extLst>
            </p:cNvPr>
            <p:cNvCxnSpPr>
              <a:cxnSpLocks/>
            </p:cNvCxnSpPr>
            <p:nvPr/>
          </p:nvCxnSpPr>
          <p:spPr bwMode="auto">
            <a:xfrm>
              <a:off x="884751" y="4526609"/>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1D28C9A2-59B7-C3DB-9329-3F34DE4D217A}"/>
                </a:ext>
              </a:extLst>
            </p:cNvPr>
            <p:cNvCxnSpPr>
              <a:cxnSpLocks/>
            </p:cNvCxnSpPr>
            <p:nvPr/>
          </p:nvCxnSpPr>
          <p:spPr bwMode="auto">
            <a:xfrm>
              <a:off x="884751" y="5214213"/>
              <a:ext cx="1061078" cy="0"/>
            </a:xfrm>
            <a:prstGeom prst="line">
              <a:avLst/>
            </a:prstGeom>
            <a:noFill/>
            <a:ln w="28575" cap="flat" cmpd="sng" algn="ctr">
              <a:solidFill>
                <a:schemeClr val="bg1"/>
              </a:solidFill>
              <a:prstDash val="solid"/>
              <a:round/>
              <a:headEnd type="none" w="med" len="med"/>
              <a:tailEnd type="none" w="med" len="med"/>
            </a:ln>
            <a:effectLst/>
          </p:spPr>
        </p:cxnSp>
      </p:grpSp>
      <p:grpSp>
        <p:nvGrpSpPr>
          <p:cNvPr id="44" name="Group 43">
            <a:extLst>
              <a:ext uri="{FF2B5EF4-FFF2-40B4-BE49-F238E27FC236}">
                <a16:creationId xmlns:a16="http://schemas.microsoft.com/office/drawing/2014/main" id="{DF8ADC8B-F63D-E176-E46F-22461EC3A54E}"/>
              </a:ext>
            </a:extLst>
          </p:cNvPr>
          <p:cNvGrpSpPr/>
          <p:nvPr/>
        </p:nvGrpSpPr>
        <p:grpSpPr>
          <a:xfrm rot="5400000">
            <a:off x="3813701" y="2531001"/>
            <a:ext cx="107085" cy="5473514"/>
            <a:chOff x="884750" y="1788094"/>
            <a:chExt cx="1061079" cy="3426119"/>
          </a:xfrm>
        </p:grpSpPr>
        <p:cxnSp>
          <p:nvCxnSpPr>
            <p:cNvPr id="45" name="Straight Connector 44">
              <a:extLst>
                <a:ext uri="{FF2B5EF4-FFF2-40B4-BE49-F238E27FC236}">
                  <a16:creationId xmlns:a16="http://schemas.microsoft.com/office/drawing/2014/main" id="{FDAD8D86-923D-376F-7D0A-77A9C85A8431}"/>
                </a:ext>
              </a:extLst>
            </p:cNvPr>
            <p:cNvCxnSpPr>
              <a:cxnSpLocks/>
            </p:cNvCxnSpPr>
            <p:nvPr/>
          </p:nvCxnSpPr>
          <p:spPr bwMode="auto">
            <a:xfrm>
              <a:off x="884751" y="2463800"/>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ECC3C2DE-D99F-1C10-BBFE-0E4BBAD4786B}"/>
                </a:ext>
              </a:extLst>
            </p:cNvPr>
            <p:cNvCxnSpPr>
              <a:cxnSpLocks/>
            </p:cNvCxnSpPr>
            <p:nvPr/>
          </p:nvCxnSpPr>
          <p:spPr bwMode="auto">
            <a:xfrm>
              <a:off x="884751" y="3151403"/>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AE577417-18EC-5DB6-84CD-B0BF406D66EA}"/>
                </a:ext>
              </a:extLst>
            </p:cNvPr>
            <p:cNvCxnSpPr>
              <a:cxnSpLocks/>
            </p:cNvCxnSpPr>
            <p:nvPr/>
          </p:nvCxnSpPr>
          <p:spPr bwMode="auto">
            <a:xfrm>
              <a:off x="884751" y="3839006"/>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B062CE97-D4E8-119C-1696-9E653004C225}"/>
                </a:ext>
              </a:extLst>
            </p:cNvPr>
            <p:cNvCxnSpPr>
              <a:cxnSpLocks/>
            </p:cNvCxnSpPr>
            <p:nvPr/>
          </p:nvCxnSpPr>
          <p:spPr bwMode="auto">
            <a:xfrm>
              <a:off x="884751" y="4526609"/>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056559AE-F423-F77A-F004-4E60FA9595DB}"/>
                </a:ext>
              </a:extLst>
            </p:cNvPr>
            <p:cNvCxnSpPr>
              <a:cxnSpLocks/>
            </p:cNvCxnSpPr>
            <p:nvPr/>
          </p:nvCxnSpPr>
          <p:spPr bwMode="auto">
            <a:xfrm>
              <a:off x="884751" y="5214213"/>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DDF1C3ED-1C7B-6973-2508-62C4C6D376DF}"/>
                </a:ext>
              </a:extLst>
            </p:cNvPr>
            <p:cNvCxnSpPr>
              <a:cxnSpLocks/>
            </p:cNvCxnSpPr>
            <p:nvPr/>
          </p:nvCxnSpPr>
          <p:spPr bwMode="auto">
            <a:xfrm>
              <a:off x="884750" y="1788094"/>
              <a:ext cx="1061078" cy="0"/>
            </a:xfrm>
            <a:prstGeom prst="line">
              <a:avLst/>
            </a:prstGeom>
            <a:noFill/>
            <a:ln w="28575" cap="flat" cmpd="sng" algn="ctr">
              <a:solidFill>
                <a:schemeClr val="bg1"/>
              </a:solidFill>
              <a:prstDash val="solid"/>
              <a:round/>
              <a:headEnd type="none" w="med" len="med"/>
              <a:tailEnd type="none" w="med" len="med"/>
            </a:ln>
            <a:effectLst/>
          </p:spPr>
        </p:cxnSp>
      </p:grpSp>
      <p:sp>
        <p:nvSpPr>
          <p:cNvPr id="51" name="Rectangle 50">
            <a:extLst>
              <a:ext uri="{FF2B5EF4-FFF2-40B4-BE49-F238E27FC236}">
                <a16:creationId xmlns:a16="http://schemas.microsoft.com/office/drawing/2014/main" id="{B2DDCD61-1592-D0F4-C558-8D0EC76CCA6C}"/>
              </a:ext>
            </a:extLst>
          </p:cNvPr>
          <p:cNvSpPr/>
          <p:nvPr/>
        </p:nvSpPr>
        <p:spPr bwMode="auto">
          <a:xfrm>
            <a:off x="5653546" y="3324313"/>
            <a:ext cx="845667" cy="532622"/>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15.5</a:t>
            </a:r>
          </a:p>
        </p:txBody>
      </p:sp>
      <p:sp>
        <p:nvSpPr>
          <p:cNvPr id="52" name="Rectangle 51">
            <a:extLst>
              <a:ext uri="{FF2B5EF4-FFF2-40B4-BE49-F238E27FC236}">
                <a16:creationId xmlns:a16="http://schemas.microsoft.com/office/drawing/2014/main" id="{3B0D2E29-2ECF-C896-008B-111604436F50}"/>
              </a:ext>
            </a:extLst>
          </p:cNvPr>
          <p:cNvSpPr/>
          <p:nvPr/>
        </p:nvSpPr>
        <p:spPr bwMode="auto">
          <a:xfrm>
            <a:off x="5653546" y="3852863"/>
            <a:ext cx="845667" cy="714373"/>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20.7</a:t>
            </a:r>
          </a:p>
        </p:txBody>
      </p:sp>
      <p:sp>
        <p:nvSpPr>
          <p:cNvPr id="53" name="Rectangle 52">
            <a:extLst>
              <a:ext uri="{FF2B5EF4-FFF2-40B4-BE49-F238E27FC236}">
                <a16:creationId xmlns:a16="http://schemas.microsoft.com/office/drawing/2014/main" id="{104C3AE5-701D-4BB0-A367-5B388D9FF6A7}"/>
              </a:ext>
            </a:extLst>
          </p:cNvPr>
          <p:cNvSpPr/>
          <p:nvPr/>
        </p:nvSpPr>
        <p:spPr bwMode="auto">
          <a:xfrm>
            <a:off x="5653546" y="4567237"/>
            <a:ext cx="845667" cy="644685"/>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19.0</a:t>
            </a:r>
          </a:p>
        </p:txBody>
      </p:sp>
      <p:sp>
        <p:nvSpPr>
          <p:cNvPr id="54" name="Rectangle 53">
            <a:extLst>
              <a:ext uri="{FF2B5EF4-FFF2-40B4-BE49-F238E27FC236}">
                <a16:creationId xmlns:a16="http://schemas.microsoft.com/office/drawing/2014/main" id="{A51D7156-E63A-E4D4-2E81-098EE9EB56EF}"/>
              </a:ext>
            </a:extLst>
          </p:cNvPr>
          <p:cNvSpPr/>
          <p:nvPr/>
        </p:nvSpPr>
        <p:spPr bwMode="auto">
          <a:xfrm>
            <a:off x="5653546" y="3030395"/>
            <a:ext cx="845667" cy="293917"/>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b="0" dirty="0">
                <a:latin typeface="Calibri" panose="020F0502020204030204" pitchFamily="34" charset="0"/>
              </a:rPr>
              <a:t>8.6</a:t>
            </a: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E6354D2C-009F-7C4A-CBEC-1728A34A6031}"/>
              </a:ext>
            </a:extLst>
          </p:cNvPr>
          <p:cNvSpPr/>
          <p:nvPr/>
        </p:nvSpPr>
        <p:spPr bwMode="auto">
          <a:xfrm>
            <a:off x="4553056" y="3900488"/>
            <a:ext cx="845667" cy="310126"/>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8.7</a:t>
            </a:r>
          </a:p>
        </p:txBody>
      </p:sp>
      <p:sp>
        <p:nvSpPr>
          <p:cNvPr id="56" name="Rectangle 55">
            <a:extLst>
              <a:ext uri="{FF2B5EF4-FFF2-40B4-BE49-F238E27FC236}">
                <a16:creationId xmlns:a16="http://schemas.microsoft.com/office/drawing/2014/main" id="{BC087588-C8CA-0C97-3B4E-D572329C94D7}"/>
              </a:ext>
            </a:extLst>
          </p:cNvPr>
          <p:cNvSpPr/>
          <p:nvPr/>
        </p:nvSpPr>
        <p:spPr bwMode="auto">
          <a:xfrm>
            <a:off x="4553056" y="4195763"/>
            <a:ext cx="845667" cy="659696"/>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19.2</a:t>
            </a:r>
          </a:p>
        </p:txBody>
      </p:sp>
      <p:sp>
        <p:nvSpPr>
          <p:cNvPr id="57" name="Rectangle 56">
            <a:extLst>
              <a:ext uri="{FF2B5EF4-FFF2-40B4-BE49-F238E27FC236}">
                <a16:creationId xmlns:a16="http://schemas.microsoft.com/office/drawing/2014/main" id="{4DE144EE-1337-BCF0-EF81-094788703D7E}"/>
              </a:ext>
            </a:extLst>
          </p:cNvPr>
          <p:cNvSpPr/>
          <p:nvPr/>
        </p:nvSpPr>
        <p:spPr bwMode="auto">
          <a:xfrm>
            <a:off x="4553056" y="4857750"/>
            <a:ext cx="845667" cy="354172"/>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10.6</a:t>
            </a:r>
          </a:p>
        </p:txBody>
      </p:sp>
      <p:sp>
        <p:nvSpPr>
          <p:cNvPr id="58" name="Rectangle 57">
            <a:extLst>
              <a:ext uri="{FF2B5EF4-FFF2-40B4-BE49-F238E27FC236}">
                <a16:creationId xmlns:a16="http://schemas.microsoft.com/office/drawing/2014/main" id="{675BB8D2-6519-C32C-8E62-314AF4DAAB4A}"/>
              </a:ext>
            </a:extLst>
          </p:cNvPr>
          <p:cNvSpPr/>
          <p:nvPr/>
        </p:nvSpPr>
        <p:spPr bwMode="auto">
          <a:xfrm>
            <a:off x="4553056" y="3507804"/>
            <a:ext cx="845667" cy="398574"/>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b="0" dirty="0">
                <a:latin typeface="Calibri" panose="020F0502020204030204" pitchFamily="34" charset="0"/>
              </a:rPr>
              <a:t>11.5</a:t>
            </a: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3AE47EA0-E77A-DCB4-3C81-319FEEE84AEB}"/>
              </a:ext>
            </a:extLst>
          </p:cNvPr>
          <p:cNvSpPr/>
          <p:nvPr/>
        </p:nvSpPr>
        <p:spPr bwMode="auto">
          <a:xfrm>
            <a:off x="3462230" y="3945751"/>
            <a:ext cx="845667" cy="424583"/>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12.5</a:t>
            </a:r>
          </a:p>
        </p:txBody>
      </p:sp>
      <p:sp>
        <p:nvSpPr>
          <p:cNvPr id="60" name="Rectangle 59">
            <a:extLst>
              <a:ext uri="{FF2B5EF4-FFF2-40B4-BE49-F238E27FC236}">
                <a16:creationId xmlns:a16="http://schemas.microsoft.com/office/drawing/2014/main" id="{35CB5737-6C93-0370-5709-93FE3FF03A07}"/>
              </a:ext>
            </a:extLst>
          </p:cNvPr>
          <p:cNvSpPr/>
          <p:nvPr/>
        </p:nvSpPr>
        <p:spPr bwMode="auto">
          <a:xfrm>
            <a:off x="3462230" y="4369452"/>
            <a:ext cx="845667" cy="570293"/>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16.7</a:t>
            </a:r>
          </a:p>
        </p:txBody>
      </p:sp>
      <p:sp>
        <p:nvSpPr>
          <p:cNvPr id="61" name="Rectangle 60">
            <a:extLst>
              <a:ext uri="{FF2B5EF4-FFF2-40B4-BE49-F238E27FC236}">
                <a16:creationId xmlns:a16="http://schemas.microsoft.com/office/drawing/2014/main" id="{E5EDB2D6-4713-6BCE-FBAD-3B57C84EB62B}"/>
              </a:ext>
            </a:extLst>
          </p:cNvPr>
          <p:cNvSpPr/>
          <p:nvPr/>
        </p:nvSpPr>
        <p:spPr bwMode="auto">
          <a:xfrm>
            <a:off x="3462230" y="4933950"/>
            <a:ext cx="845667" cy="277971"/>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8.3</a:t>
            </a:r>
          </a:p>
        </p:txBody>
      </p:sp>
      <p:sp>
        <p:nvSpPr>
          <p:cNvPr id="62" name="Rectangle 61">
            <a:extLst>
              <a:ext uri="{FF2B5EF4-FFF2-40B4-BE49-F238E27FC236}">
                <a16:creationId xmlns:a16="http://schemas.microsoft.com/office/drawing/2014/main" id="{DD78D893-963D-750E-E08D-3CF7224D5697}"/>
              </a:ext>
            </a:extLst>
          </p:cNvPr>
          <p:cNvSpPr/>
          <p:nvPr/>
        </p:nvSpPr>
        <p:spPr bwMode="auto">
          <a:xfrm>
            <a:off x="3462230" y="2662239"/>
            <a:ext cx="845667" cy="1284670"/>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b="0" dirty="0">
                <a:latin typeface="Calibri" panose="020F0502020204030204" pitchFamily="34" charset="0"/>
              </a:rPr>
              <a:t>37.5</a:t>
            </a:r>
            <a:endParaRPr lang="en-US" sz="1800" b="0" dirty="0">
              <a:solidFill>
                <a:schemeClr val="tx1"/>
              </a:solidFill>
              <a:latin typeface="Calibri" panose="020F0502020204030204" pitchFamily="34" charset="0"/>
            </a:endParaRPr>
          </a:p>
        </p:txBody>
      </p:sp>
      <p:sp>
        <p:nvSpPr>
          <p:cNvPr id="64" name="Rectangle 63">
            <a:extLst>
              <a:ext uri="{FF2B5EF4-FFF2-40B4-BE49-F238E27FC236}">
                <a16:creationId xmlns:a16="http://schemas.microsoft.com/office/drawing/2014/main" id="{427AB94F-B2AA-E86E-6FAB-8C1E41F487BF}"/>
              </a:ext>
            </a:extLst>
          </p:cNvPr>
          <p:cNvSpPr/>
          <p:nvPr/>
        </p:nvSpPr>
        <p:spPr bwMode="auto">
          <a:xfrm>
            <a:off x="2371675" y="4271680"/>
            <a:ext cx="845667" cy="833154"/>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24.0</a:t>
            </a:r>
          </a:p>
        </p:txBody>
      </p:sp>
      <p:sp>
        <p:nvSpPr>
          <p:cNvPr id="65" name="Rectangle 64">
            <a:extLst>
              <a:ext uri="{FF2B5EF4-FFF2-40B4-BE49-F238E27FC236}">
                <a16:creationId xmlns:a16="http://schemas.microsoft.com/office/drawing/2014/main" id="{2013E8EB-73B8-AC27-94E1-7BC86EDD2D90}"/>
              </a:ext>
            </a:extLst>
          </p:cNvPr>
          <p:cNvSpPr/>
          <p:nvPr/>
        </p:nvSpPr>
        <p:spPr bwMode="auto">
          <a:xfrm>
            <a:off x="2371675" y="5104835"/>
            <a:ext cx="845667" cy="107086"/>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4.0</a:t>
            </a:r>
          </a:p>
        </p:txBody>
      </p:sp>
      <p:sp>
        <p:nvSpPr>
          <p:cNvPr id="66" name="Rectangle 65">
            <a:extLst>
              <a:ext uri="{FF2B5EF4-FFF2-40B4-BE49-F238E27FC236}">
                <a16:creationId xmlns:a16="http://schemas.microsoft.com/office/drawing/2014/main" id="{923CF067-20C2-1958-2381-C7BBBAC6B5E9}"/>
              </a:ext>
            </a:extLst>
          </p:cNvPr>
          <p:cNvSpPr/>
          <p:nvPr/>
        </p:nvSpPr>
        <p:spPr bwMode="auto">
          <a:xfrm>
            <a:off x="2371675" y="3589935"/>
            <a:ext cx="845667" cy="681745"/>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b="0" dirty="0">
                <a:latin typeface="Calibri" panose="020F0502020204030204" pitchFamily="34" charset="0"/>
              </a:rPr>
              <a:t>20.0</a:t>
            </a:r>
            <a:endParaRPr lang="en-US" sz="1800" b="0" dirty="0">
              <a:solidFill>
                <a:schemeClr val="tx1"/>
              </a:solidFill>
              <a:latin typeface="Calibri" panose="020F0502020204030204" pitchFamily="34" charset="0"/>
            </a:endParaRPr>
          </a:p>
        </p:txBody>
      </p:sp>
      <p:sp>
        <p:nvSpPr>
          <p:cNvPr id="67" name="Rectangle 66">
            <a:extLst>
              <a:ext uri="{FF2B5EF4-FFF2-40B4-BE49-F238E27FC236}">
                <a16:creationId xmlns:a16="http://schemas.microsoft.com/office/drawing/2014/main" id="{AC015B4C-94DE-B25A-7B74-A6236E6DF636}"/>
              </a:ext>
            </a:extLst>
          </p:cNvPr>
          <p:cNvSpPr/>
          <p:nvPr/>
        </p:nvSpPr>
        <p:spPr bwMode="auto">
          <a:xfrm>
            <a:off x="1269127" y="4657725"/>
            <a:ext cx="845667" cy="444818"/>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12.5</a:t>
            </a:r>
          </a:p>
        </p:txBody>
      </p:sp>
      <p:sp>
        <p:nvSpPr>
          <p:cNvPr id="68" name="Rectangle 67">
            <a:extLst>
              <a:ext uri="{FF2B5EF4-FFF2-40B4-BE49-F238E27FC236}">
                <a16:creationId xmlns:a16="http://schemas.microsoft.com/office/drawing/2014/main" id="{7F3D0422-2394-1A54-6ED9-935FC3061CE4}"/>
              </a:ext>
            </a:extLst>
          </p:cNvPr>
          <p:cNvSpPr/>
          <p:nvPr/>
        </p:nvSpPr>
        <p:spPr bwMode="auto">
          <a:xfrm>
            <a:off x="1269127" y="5091113"/>
            <a:ext cx="845667" cy="120808"/>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4.2</a:t>
            </a:r>
          </a:p>
        </p:txBody>
      </p:sp>
      <p:sp>
        <p:nvSpPr>
          <p:cNvPr id="69" name="Rectangle 68">
            <a:extLst>
              <a:ext uri="{FF2B5EF4-FFF2-40B4-BE49-F238E27FC236}">
                <a16:creationId xmlns:a16="http://schemas.microsoft.com/office/drawing/2014/main" id="{D354754C-A141-FED0-3CA2-FD8A5A3A1F8B}"/>
              </a:ext>
            </a:extLst>
          </p:cNvPr>
          <p:cNvSpPr/>
          <p:nvPr/>
        </p:nvSpPr>
        <p:spPr bwMode="auto">
          <a:xfrm>
            <a:off x="1269127" y="4238625"/>
            <a:ext cx="845667" cy="424583"/>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b="0" dirty="0">
                <a:latin typeface="Calibri" panose="020F0502020204030204" pitchFamily="34" charset="0"/>
              </a:rPr>
              <a:t>12.5</a:t>
            </a: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326628265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18">
            <a:extLst>
              <a:ext uri="{FF2B5EF4-FFF2-40B4-BE49-F238E27FC236}">
                <a16:creationId xmlns:a16="http://schemas.microsoft.com/office/drawing/2014/main" id="{974B64E4-6780-708F-06A7-5DC39A833297}"/>
              </a:ext>
            </a:extLst>
          </p:cNvPr>
          <p:cNvSpPr>
            <a:spLocks noGrp="1"/>
          </p:cNvSpPr>
          <p:nvPr>
            <p:ph type="title"/>
          </p:nvPr>
        </p:nvSpPr>
        <p:spPr/>
        <p:txBody>
          <a:bodyPr/>
          <a:lstStyle/>
          <a:p>
            <a:r>
              <a:rPr lang="en-US" sz="3600" dirty="0"/>
              <a:t>Phase I Trial of ABBV-383, a BCMA-CD3 Bispecific Antibody</a:t>
            </a:r>
            <a:endParaRPr lang="en-US" dirty="0"/>
          </a:p>
        </p:txBody>
      </p:sp>
      <p:sp>
        <p:nvSpPr>
          <p:cNvPr id="2" name="Text Placeholder 1">
            <a:extLst>
              <a:ext uri="{FF2B5EF4-FFF2-40B4-BE49-F238E27FC236}">
                <a16:creationId xmlns:a16="http://schemas.microsoft.com/office/drawing/2014/main" id="{5BF2A8CA-380E-064D-B4CD-955ABB692769}"/>
              </a:ext>
            </a:extLst>
          </p:cNvPr>
          <p:cNvSpPr>
            <a:spLocks noGrp="1"/>
          </p:cNvSpPr>
          <p:nvPr>
            <p:ph sz="half" idx="1"/>
          </p:nvPr>
        </p:nvSpPr>
        <p:spPr/>
        <p:txBody>
          <a:bodyPr/>
          <a:lstStyle/>
          <a:p>
            <a:pPr marL="0" indent="0">
              <a:buNone/>
            </a:pPr>
            <a:br>
              <a:rPr lang="en-US" sz="2400" dirty="0"/>
            </a:br>
            <a:br>
              <a:rPr lang="en-US" sz="2400" dirty="0"/>
            </a:br>
            <a:br>
              <a:rPr lang="en-US" sz="2400" dirty="0"/>
            </a:br>
            <a:endParaRPr lang="en-US" sz="2400" dirty="0"/>
          </a:p>
        </p:txBody>
      </p:sp>
      <p:sp>
        <p:nvSpPr>
          <p:cNvPr id="3" name="TextBox 2">
            <a:extLst>
              <a:ext uri="{FF2B5EF4-FFF2-40B4-BE49-F238E27FC236}">
                <a16:creationId xmlns:a16="http://schemas.microsoft.com/office/drawing/2014/main" id="{35BF0A7A-BCF0-7248-AA2F-5817662A27CA}"/>
              </a:ext>
            </a:extLst>
          </p:cNvPr>
          <p:cNvSpPr txBox="1"/>
          <p:nvPr/>
        </p:nvSpPr>
        <p:spPr bwMode="auto">
          <a:xfrm>
            <a:off x="420469" y="6383748"/>
            <a:ext cx="2249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Voorhees. ASH 2022. Abstr 1919.</a:t>
            </a:r>
          </a:p>
        </p:txBody>
      </p:sp>
      <p:graphicFrame>
        <p:nvGraphicFramePr>
          <p:cNvPr id="7" name="Table 6">
            <a:extLst>
              <a:ext uri="{FF2B5EF4-FFF2-40B4-BE49-F238E27FC236}">
                <a16:creationId xmlns:a16="http://schemas.microsoft.com/office/drawing/2014/main" id="{B69901B8-1EE0-78DD-2F75-BD3EE0B02DEE}"/>
              </a:ext>
            </a:extLst>
          </p:cNvPr>
          <p:cNvGraphicFramePr>
            <a:graphicFrameLocks noGrp="1"/>
          </p:cNvGraphicFramePr>
          <p:nvPr/>
        </p:nvGraphicFramePr>
        <p:xfrm>
          <a:off x="719140" y="4494257"/>
          <a:ext cx="3167060" cy="1624900"/>
        </p:xfrm>
        <a:graphic>
          <a:graphicData uri="http://schemas.openxmlformats.org/drawingml/2006/table">
            <a:tbl>
              <a:tblPr firstRow="1" firstCol="1" bandRow="1"/>
              <a:tblGrid>
                <a:gridCol w="2268540">
                  <a:extLst>
                    <a:ext uri="{9D8B030D-6E8A-4147-A177-3AD203B41FA5}">
                      <a16:colId xmlns:a16="http://schemas.microsoft.com/office/drawing/2014/main" val="3927903808"/>
                    </a:ext>
                  </a:extLst>
                </a:gridCol>
                <a:gridCol w="898520">
                  <a:extLst>
                    <a:ext uri="{9D8B030D-6E8A-4147-A177-3AD203B41FA5}">
                      <a16:colId xmlns:a16="http://schemas.microsoft.com/office/drawing/2014/main" val="486376139"/>
                    </a:ext>
                  </a:extLst>
                </a:gridCol>
              </a:tblGrid>
              <a:tr h="48462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61200">
                        <a:lnSpc>
                          <a:spcPct val="100000"/>
                        </a:lnSpc>
                        <a:spcAft>
                          <a:spcPts val="0"/>
                        </a:spcAft>
                      </a:pPr>
                      <a:r>
                        <a:rPr lang="en-GB" sz="1200" dirty="0">
                          <a:solidFill>
                            <a:schemeClr val="tx1"/>
                          </a:solidFill>
                          <a:effectLst/>
                          <a:latin typeface="Calibri" panose="020F0502020204030204" pitchFamily="34" charset="0"/>
                          <a:cs typeface="Calibri" panose="020F0502020204030204" pitchFamily="34" charset="0"/>
                        </a:rPr>
                        <a:t>Baseline Characteristics</a:t>
                      </a:r>
                      <a:endParaRPr lang="en-US" sz="1200" dirty="0">
                        <a:solidFill>
                          <a:schemeClr val="tx1"/>
                        </a:solidFill>
                        <a:effectLst/>
                        <a:latin typeface="Calibri" panose="020F0502020204030204" pitchFamily="34" charset="0"/>
                        <a:cs typeface="Calibri" panose="020F0502020204030204" pitchFamily="34" charset="0"/>
                      </a:endParaRPr>
                    </a:p>
                  </a:txBody>
                  <a:tcPr marL="45720" marR="4572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100000"/>
                        </a:lnSpc>
                        <a:spcAft>
                          <a:spcPts val="0"/>
                        </a:spcAft>
                      </a:pPr>
                      <a:r>
                        <a:rPr lang="en-GB" sz="1200" dirty="0">
                          <a:solidFill>
                            <a:schemeClr val="tx1"/>
                          </a:solidFill>
                          <a:effectLst/>
                          <a:latin typeface="Calibri" panose="020F0502020204030204" pitchFamily="34" charset="0"/>
                          <a:cs typeface="Calibri" panose="020F0502020204030204" pitchFamily="34" charset="0"/>
                        </a:rPr>
                        <a:t>All Patients</a:t>
                      </a:r>
                    </a:p>
                    <a:p>
                      <a:pPr algn="ctr">
                        <a:lnSpc>
                          <a:spcPct val="100000"/>
                        </a:lnSpc>
                        <a:spcAft>
                          <a:spcPts val="0"/>
                        </a:spcAft>
                      </a:pPr>
                      <a:r>
                        <a:rPr lang="en-GB" sz="1200" dirty="0">
                          <a:solidFill>
                            <a:schemeClr val="tx1"/>
                          </a:solidFill>
                          <a:effectLst/>
                          <a:latin typeface="Calibri" panose="020F0502020204030204" pitchFamily="34" charset="0"/>
                          <a:cs typeface="Calibri" panose="020F0502020204030204" pitchFamily="34" charset="0"/>
                        </a:rPr>
                        <a:t>(N = 174)</a:t>
                      </a:r>
                      <a:endParaRPr lang="en-US" sz="1200" dirty="0">
                        <a:solidFill>
                          <a:schemeClr val="tx1"/>
                        </a:solidFill>
                        <a:effectLst/>
                        <a:latin typeface="Calibri" panose="020F0502020204030204" pitchFamily="34" charset="0"/>
                        <a:cs typeface="Calibri" panose="020F0502020204030204" pitchFamily="34" charset="0"/>
                      </a:endParaRPr>
                    </a:p>
                  </a:txBody>
                  <a:tcPr marL="45720" marR="4572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132843898"/>
                  </a:ext>
                </a:extLst>
              </a:tr>
              <a:tr h="28507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61200">
                        <a:lnSpc>
                          <a:spcPct val="100000"/>
                        </a:lnSpc>
                        <a:spcAft>
                          <a:spcPts val="0"/>
                        </a:spcAft>
                      </a:pPr>
                      <a:r>
                        <a:rPr lang="en-GB" sz="1200" b="0" dirty="0">
                          <a:solidFill>
                            <a:schemeClr val="bg1"/>
                          </a:solidFill>
                          <a:effectLst/>
                          <a:latin typeface="Calibri" panose="020F0502020204030204" pitchFamily="34" charset="0"/>
                          <a:cs typeface="Calibri" panose="020F0502020204030204" pitchFamily="34" charset="0"/>
                        </a:rPr>
                        <a:t>Median prior therapy lines (range)</a:t>
                      </a:r>
                      <a:endParaRPr lang="en-US" sz="1200" b="0" dirty="0">
                        <a:solidFill>
                          <a:schemeClr val="bg1"/>
                        </a:solidFill>
                        <a:effectLst/>
                        <a:latin typeface="Calibri" panose="020F0502020204030204" pitchFamily="34" charset="0"/>
                        <a:cs typeface="Calibri" panose="020F0502020204030204" pitchFamily="34" charset="0"/>
                      </a:endParaRP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Aft>
                          <a:spcPts val="0"/>
                        </a:spcAft>
                      </a:pPr>
                      <a:r>
                        <a:rPr lang="en-GB" sz="1200" b="0" dirty="0">
                          <a:solidFill>
                            <a:schemeClr val="bg1"/>
                          </a:solidFill>
                          <a:effectLst/>
                          <a:latin typeface="Calibri" panose="020F0502020204030204" pitchFamily="34" charset="0"/>
                          <a:cs typeface="Calibri" panose="020F0502020204030204" pitchFamily="34" charset="0"/>
                        </a:rPr>
                        <a:t>5 (3-15)</a:t>
                      </a:r>
                      <a:endParaRPr lang="en-US" sz="1200" b="0" dirty="0">
                        <a:solidFill>
                          <a:schemeClr val="bg1"/>
                        </a:solidFill>
                        <a:effectLst/>
                        <a:latin typeface="Calibri" panose="020F0502020204030204" pitchFamily="34" charset="0"/>
                        <a:cs typeface="Calibri" panose="020F0502020204030204" pitchFamily="34" charset="0"/>
                      </a:endParaRP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039957180"/>
                  </a:ext>
                </a:extLst>
              </a:tr>
              <a:tr h="28507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61200">
                        <a:lnSpc>
                          <a:spcPct val="100000"/>
                        </a:lnSpc>
                        <a:spcAft>
                          <a:spcPts val="0"/>
                        </a:spcAft>
                      </a:pPr>
                      <a:r>
                        <a:rPr lang="en-US" sz="1200" b="0" dirty="0">
                          <a:solidFill>
                            <a:schemeClr val="bg1"/>
                          </a:solidFill>
                          <a:effectLst/>
                          <a:latin typeface="Calibri" panose="020F0502020204030204" pitchFamily="34" charset="0"/>
                          <a:cs typeface="Calibri" panose="020F0502020204030204" pitchFamily="34" charset="0"/>
                        </a:rPr>
                        <a:t>Triple-class refractory, %</a:t>
                      </a:r>
                      <a:endParaRPr lang="en-US" sz="1200" b="0" baseline="30000" dirty="0">
                        <a:solidFill>
                          <a:schemeClr val="bg1"/>
                        </a:solidFill>
                        <a:effectLst/>
                        <a:latin typeface="Calibri" panose="020F0502020204030204" pitchFamily="34" charset="0"/>
                        <a:cs typeface="Calibri" panose="020F0502020204030204" pitchFamily="34" charset="0"/>
                      </a:endParaRP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Aft>
                          <a:spcPts val="0"/>
                        </a:spcAft>
                      </a:pPr>
                      <a:r>
                        <a:rPr lang="en-US" sz="1200" b="0" dirty="0">
                          <a:solidFill>
                            <a:schemeClr val="bg1"/>
                          </a:solidFill>
                          <a:effectLst/>
                          <a:latin typeface="Calibri" panose="020F0502020204030204" pitchFamily="34" charset="0"/>
                          <a:cs typeface="Calibri" panose="020F0502020204030204" pitchFamily="34" charset="0"/>
                        </a:rPr>
                        <a:t>80</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248495660"/>
                  </a:ext>
                </a:extLst>
              </a:tr>
              <a:tr h="28507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61200">
                        <a:lnSpc>
                          <a:spcPct val="100000"/>
                        </a:lnSpc>
                        <a:spcAft>
                          <a:spcPts val="0"/>
                        </a:spcAft>
                      </a:pPr>
                      <a:r>
                        <a:rPr lang="en-US" sz="1200" b="0" dirty="0">
                          <a:solidFill>
                            <a:schemeClr val="bg1"/>
                          </a:solidFill>
                          <a:effectLst/>
                          <a:latin typeface="Calibri" panose="020F0502020204030204" pitchFamily="34" charset="0"/>
                          <a:cs typeface="Calibri" panose="020F0502020204030204" pitchFamily="34" charset="0"/>
                        </a:rPr>
                        <a:t>Penta-class refractory, %</a:t>
                      </a:r>
                      <a:endParaRPr lang="en-US" sz="1200" b="0" baseline="30000" dirty="0">
                        <a:solidFill>
                          <a:schemeClr val="bg1"/>
                        </a:solidFill>
                        <a:effectLst/>
                        <a:latin typeface="Calibri" panose="020F0502020204030204" pitchFamily="34" charset="0"/>
                        <a:cs typeface="Calibri" panose="020F0502020204030204" pitchFamily="34" charset="0"/>
                      </a:endParaRP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Aft>
                          <a:spcPts val="0"/>
                        </a:spcAft>
                      </a:pPr>
                      <a:r>
                        <a:rPr lang="en-GB" sz="1200" b="0" dirty="0">
                          <a:solidFill>
                            <a:schemeClr val="bg1"/>
                          </a:solidFill>
                          <a:effectLst/>
                          <a:latin typeface="Calibri" panose="020F0502020204030204" pitchFamily="34" charset="0"/>
                          <a:cs typeface="Calibri" panose="020F0502020204030204" pitchFamily="34" charset="0"/>
                        </a:rPr>
                        <a:t> 34</a:t>
                      </a:r>
                      <a:endParaRPr lang="en-US" sz="1200" b="0" dirty="0">
                        <a:solidFill>
                          <a:schemeClr val="bg1"/>
                        </a:solidFill>
                        <a:effectLst/>
                        <a:latin typeface="Calibri" panose="020F0502020204030204" pitchFamily="34" charset="0"/>
                        <a:cs typeface="Calibri" panose="020F0502020204030204" pitchFamily="34" charset="0"/>
                      </a:endParaRP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2074123652"/>
                  </a:ext>
                </a:extLst>
              </a:tr>
              <a:tr h="28507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61200" marR="0" indent="-457200">
                        <a:lnSpc>
                          <a:spcPct val="100000"/>
                        </a:lnSpc>
                        <a:spcBef>
                          <a:spcPts val="0"/>
                        </a:spcBef>
                        <a:spcAft>
                          <a:spcPts val="0"/>
                        </a:spcAft>
                      </a:pPr>
                      <a:r>
                        <a:rPr lang="en-US" sz="1200" b="0" dirty="0">
                          <a:solidFill>
                            <a:schemeClr val="bg1"/>
                          </a:solidFill>
                          <a:effectLst/>
                          <a:latin typeface="Calibri" panose="020F0502020204030204" pitchFamily="34" charset="0"/>
                          <a:cs typeface="Calibri" panose="020F0502020204030204" pitchFamily="34" charset="0"/>
                        </a:rPr>
                        <a:t> Refractory to last prior therapy,</a:t>
                      </a:r>
                      <a:r>
                        <a:rPr lang="en-US" sz="1200" b="0" baseline="0" dirty="0">
                          <a:solidFill>
                            <a:schemeClr val="bg1"/>
                          </a:solidFill>
                          <a:effectLst/>
                          <a:latin typeface="Calibri" panose="020F0502020204030204" pitchFamily="34" charset="0"/>
                          <a:cs typeface="Calibri" panose="020F0502020204030204" pitchFamily="34" charset="0"/>
                        </a:rPr>
                        <a:t> %</a:t>
                      </a:r>
                      <a:endParaRPr lang="en-US" sz="1200" b="0" baseline="30000" dirty="0">
                        <a:solidFill>
                          <a:schemeClr val="bg1"/>
                        </a:solidFill>
                        <a:effectLst/>
                        <a:latin typeface="Calibri" panose="020F0502020204030204" pitchFamily="34" charset="0"/>
                        <a:cs typeface="Calibri" panose="020F0502020204030204" pitchFamily="34" charset="0"/>
                      </a:endParaRP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Aft>
                          <a:spcPts val="0"/>
                        </a:spcAft>
                      </a:pPr>
                      <a:r>
                        <a:rPr lang="en-US" sz="1200" b="0" dirty="0">
                          <a:solidFill>
                            <a:schemeClr val="bg1"/>
                          </a:solidFill>
                          <a:effectLst/>
                          <a:latin typeface="Calibri" panose="020F0502020204030204" pitchFamily="34" charset="0"/>
                          <a:cs typeface="Calibri" panose="020F0502020204030204" pitchFamily="34" charset="0"/>
                        </a:rPr>
                        <a:t>86</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55428846"/>
                  </a:ext>
                </a:extLst>
              </a:tr>
            </a:tbl>
          </a:graphicData>
        </a:graphic>
      </p:graphicFrame>
      <p:graphicFrame>
        <p:nvGraphicFramePr>
          <p:cNvPr id="16" name="Table 15">
            <a:extLst>
              <a:ext uri="{FF2B5EF4-FFF2-40B4-BE49-F238E27FC236}">
                <a16:creationId xmlns:a16="http://schemas.microsoft.com/office/drawing/2014/main" id="{C3C86AFF-7875-5E17-7536-5EB309E9FD39}"/>
              </a:ext>
            </a:extLst>
          </p:cNvPr>
          <p:cNvGraphicFramePr>
            <a:graphicFrameLocks noGrp="1"/>
          </p:cNvGraphicFramePr>
          <p:nvPr/>
        </p:nvGraphicFramePr>
        <p:xfrm>
          <a:off x="7345327" y="1610650"/>
          <a:ext cx="4413285" cy="2407920"/>
        </p:xfrm>
        <a:graphic>
          <a:graphicData uri="http://schemas.openxmlformats.org/drawingml/2006/table">
            <a:tbl>
              <a:tblPr firstRow="1" firstCol="1" bandRow="1"/>
              <a:tblGrid>
                <a:gridCol w="2325561">
                  <a:extLst>
                    <a:ext uri="{9D8B030D-6E8A-4147-A177-3AD203B41FA5}">
                      <a16:colId xmlns:a16="http://schemas.microsoft.com/office/drawing/2014/main" val="1460535312"/>
                    </a:ext>
                  </a:extLst>
                </a:gridCol>
                <a:gridCol w="1043862">
                  <a:extLst>
                    <a:ext uri="{9D8B030D-6E8A-4147-A177-3AD203B41FA5}">
                      <a16:colId xmlns:a16="http://schemas.microsoft.com/office/drawing/2014/main" val="3315887122"/>
                    </a:ext>
                  </a:extLst>
                </a:gridCol>
                <a:gridCol w="1043862">
                  <a:extLst>
                    <a:ext uri="{9D8B030D-6E8A-4147-A177-3AD203B41FA5}">
                      <a16:colId xmlns:a16="http://schemas.microsoft.com/office/drawing/2014/main" val="1274627733"/>
                    </a:ext>
                  </a:extLst>
                </a:gridCol>
              </a:tblGrid>
              <a:tr h="235864">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61200">
                        <a:lnSpc>
                          <a:spcPct val="100000"/>
                        </a:lnSpc>
                        <a:spcAft>
                          <a:spcPts val="0"/>
                        </a:spcAft>
                      </a:pPr>
                      <a:r>
                        <a:rPr lang="en-GB"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Efficacy Endpoints</a:t>
                      </a:r>
                      <a:endParaRPr lang="en-US"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45720" marR="4572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100000"/>
                        </a:lnSpc>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40-mg Dose </a:t>
                      </a:r>
                    </a:p>
                    <a:p>
                      <a:pPr algn="ctr">
                        <a:lnSpc>
                          <a:spcPct val="100000"/>
                        </a:lnSpc>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52) </a:t>
                      </a:r>
                    </a:p>
                  </a:txBody>
                  <a:tcPr marL="45720" marR="4572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100000"/>
                        </a:lnSpc>
                        <a:spcAft>
                          <a:spcPts val="0"/>
                        </a:spcAft>
                      </a:pPr>
                      <a:r>
                        <a:rPr lang="en-US"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60-mg Dose</a:t>
                      </a:r>
                    </a:p>
                    <a:p>
                      <a:pPr algn="ctr">
                        <a:lnSpc>
                          <a:spcPct val="100000"/>
                        </a:lnSpc>
                        <a:spcAft>
                          <a:spcPts val="0"/>
                        </a:spcAft>
                      </a:pPr>
                      <a:r>
                        <a:rPr lang="en-US"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59)</a:t>
                      </a:r>
                    </a:p>
                  </a:txBody>
                  <a:tcPr marL="45720" marR="4572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263579671"/>
                  </a:ext>
                </a:extLst>
              </a:tr>
              <a:tr h="138743">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61200">
                        <a:lnSpc>
                          <a:spcPct val="100000"/>
                        </a:lnSpc>
                        <a:spcAft>
                          <a:spcPts val="0"/>
                        </a:spcAft>
                      </a:pPr>
                      <a:r>
                        <a:rPr lang="en-US"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ORR, %</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lnSpc>
                          <a:spcPct val="100000"/>
                        </a:lnSpc>
                        <a:spcAft>
                          <a:spcPts val="0"/>
                        </a:spcAft>
                      </a:pPr>
                      <a:r>
                        <a:rPr lang="en-US"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58</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Aft>
                          <a:spcPts val="0"/>
                        </a:spcAft>
                      </a:pPr>
                      <a:r>
                        <a:rPr lang="en-US"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61</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359052955"/>
                  </a:ext>
                </a:extLst>
              </a:tr>
              <a:tr h="235864">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60960">
                        <a:lnSpc>
                          <a:spcPct val="100000"/>
                        </a:lnSpc>
                        <a:spcAft>
                          <a:spcPts val="0"/>
                        </a:spcAft>
                      </a:pPr>
                      <a:r>
                        <a:rPr lang="en-US" sz="1600" b="0" baseline="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Median time to first response, mo</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0000"/>
                        </a:lnSpc>
                        <a:spcAft>
                          <a:spcPts val="0"/>
                        </a:spcAft>
                      </a:pPr>
                      <a:r>
                        <a:rPr lang="en-US"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0.8</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Aft>
                          <a:spcPts val="0"/>
                        </a:spcAft>
                      </a:pPr>
                      <a:r>
                        <a:rPr lang="en-US"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0.8</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072228095"/>
                  </a:ext>
                </a:extLst>
              </a:tr>
              <a:tr h="235864">
                <a:tc>
                  <a:txBody>
                    <a:bodyPr/>
                    <a:lstStyle/>
                    <a:p>
                      <a:pPr marL="60960" marR="0" lvl="0" indent="-457200" algn="l" defTabSz="914400" rtl="0" eaLnBrk="1" fontAlgn="auto" latinLnBrk="0" hangingPunct="1">
                        <a:lnSpc>
                          <a:spcPct val="100000"/>
                        </a:lnSpc>
                        <a:spcBef>
                          <a:spcPts val="0"/>
                        </a:spcBef>
                        <a:spcAft>
                          <a:spcPts val="0"/>
                        </a:spcAft>
                        <a:buClrTx/>
                        <a:buSzTx/>
                        <a:buFontTx/>
                        <a:buNone/>
                        <a:tabLst/>
                        <a:defRPr/>
                      </a:pPr>
                      <a:r>
                        <a:rPr lang="en-US" sz="1600" b="0" baseline="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12-mo DoR rate, %</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lnSpc>
                          <a:spcPct val="100000"/>
                        </a:lnSpc>
                        <a:spcAft>
                          <a:spcPts val="0"/>
                        </a:spcAft>
                      </a:pPr>
                      <a:r>
                        <a:rPr lang="en-US"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79.9</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algn="ctr">
                        <a:lnSpc>
                          <a:spcPct val="100000"/>
                        </a:lnSpc>
                        <a:spcAft>
                          <a:spcPts val="0"/>
                        </a:spcAft>
                      </a:pPr>
                      <a:r>
                        <a:rPr lang="en-US"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68.6</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3222227977"/>
                  </a:ext>
                </a:extLst>
              </a:tr>
              <a:tr h="138743">
                <a:tc>
                  <a:txBody>
                    <a:bodyPr/>
                    <a:lstStyle/>
                    <a:p>
                      <a:pPr marL="60960" marR="0" lvl="0" indent="-457200" algn="l" defTabSz="914400" rtl="0" eaLnBrk="1" fontAlgn="auto" latinLnBrk="0" hangingPunct="1">
                        <a:lnSpc>
                          <a:spcPct val="100000"/>
                        </a:lnSpc>
                        <a:spcBef>
                          <a:spcPts val="0"/>
                        </a:spcBef>
                        <a:spcAft>
                          <a:spcPts val="0"/>
                        </a:spcAft>
                        <a:buClrTx/>
                        <a:buSzTx/>
                        <a:buFontTx/>
                        <a:buNone/>
                        <a:tabLst/>
                        <a:defRPr/>
                      </a:pPr>
                      <a:r>
                        <a:rPr lang="en-US" sz="1600" b="0" baseline="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12-mo PFS rate, %</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0000"/>
                        </a:lnSpc>
                        <a:spcAft>
                          <a:spcPts val="0"/>
                        </a:spcAft>
                      </a:pPr>
                      <a:r>
                        <a:rPr lang="en-US"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56.5</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0000"/>
                        </a:lnSpc>
                        <a:spcAft>
                          <a:spcPts val="0"/>
                        </a:spcAft>
                      </a:pPr>
                      <a:r>
                        <a:rPr lang="en-US"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48.8</a:t>
                      </a:r>
                    </a:p>
                  </a:txBody>
                  <a:tcPr marL="45720" marR="4572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430295590"/>
                  </a:ext>
                </a:extLst>
              </a:tr>
            </a:tbl>
          </a:graphicData>
        </a:graphic>
      </p:graphicFrame>
      <p:sp>
        <p:nvSpPr>
          <p:cNvPr id="17" name="TextBox 16">
            <a:extLst>
              <a:ext uri="{FF2B5EF4-FFF2-40B4-BE49-F238E27FC236}">
                <a16:creationId xmlns:a16="http://schemas.microsoft.com/office/drawing/2014/main" id="{6CC63516-8840-31A1-AC27-E2203821A040}"/>
              </a:ext>
            </a:extLst>
          </p:cNvPr>
          <p:cNvSpPr txBox="1"/>
          <p:nvPr/>
        </p:nvSpPr>
        <p:spPr bwMode="auto">
          <a:xfrm>
            <a:off x="7345327" y="4080553"/>
            <a:ext cx="4426204" cy="2026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91440" tIns="45720" rIns="91440" bIns="45720" rtlCol="0" anchor="t">
            <a:spAutoFit/>
          </a:bodyPr>
          <a:lstStyle/>
          <a:p>
            <a:pPr marL="285750" marR="0" lvl="0" indent="-285750" algn="l" defTabSz="914400" rtl="0" eaLnBrk="1" fontAlgn="auto" latinLnBrk="0" hangingPunct="1">
              <a:lnSpc>
                <a:spcPct val="100000"/>
              </a:lnSpc>
              <a:spcBef>
                <a:spcPts val="5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a:ea typeface="+mn-ea"/>
                <a:cs typeface="Calibri"/>
              </a:rPr>
              <a:t>CRS at 40 mg and 60 mg doses: 69% and 70%</a:t>
            </a:r>
            <a:endParaRPr kumimoji="0" lang="en-US" sz="1600" b="0" i="0" u="none" strike="noStrike" kern="1200" cap="none" spc="0" normalizeH="0" baseline="0" noProof="0" dirty="0">
              <a:ln>
                <a:noFill/>
              </a:ln>
              <a:solidFill>
                <a:srgbClr val="000000"/>
              </a:solidFill>
              <a:effectLst/>
              <a:uLnTx/>
              <a:uFillTx/>
              <a:latin typeface="Calibri"/>
              <a:ea typeface="+mn-ea"/>
              <a:cs typeface="+mn-cs"/>
            </a:endParaRPr>
          </a:p>
          <a:p>
            <a:pPr marL="742950" marR="0" lvl="1" indent="-285750" algn="l" defTabSz="914400" rtl="0" eaLnBrk="1" fontAlgn="auto" latinLnBrk="0" hangingPunct="1">
              <a:lnSpc>
                <a:spcPct val="100000"/>
              </a:lnSpc>
              <a:spcBef>
                <a:spcPts val="50"/>
              </a:spcBef>
              <a:spcAft>
                <a:spcPct val="0"/>
              </a:spcAft>
              <a:buClrTx/>
              <a:buSzTx/>
              <a:buFont typeface="Calibri" panose="020F050202020403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Calibri"/>
                <a:ea typeface="+mn-ea"/>
                <a:cs typeface="Calibri"/>
              </a:rPr>
              <a:t>Grade 1: 45% and 51%</a:t>
            </a:r>
          </a:p>
          <a:p>
            <a:pPr marL="742950" marR="0" lvl="1" indent="-285750" algn="l" defTabSz="914400" rtl="0" eaLnBrk="1" fontAlgn="auto" latinLnBrk="0" hangingPunct="1">
              <a:lnSpc>
                <a:spcPct val="100000"/>
              </a:lnSpc>
              <a:spcBef>
                <a:spcPts val="50"/>
              </a:spcBef>
              <a:spcAft>
                <a:spcPct val="0"/>
              </a:spcAft>
              <a:buClrTx/>
              <a:buSzTx/>
              <a:buFont typeface="Calibri" panose="020F0502020204030204" pitchFamily="34" charset="0"/>
              <a:buChar char="‒"/>
              <a:tabLst/>
              <a:defRPr/>
            </a:pPr>
            <a:r>
              <a:rPr kumimoji="0" lang="en-US" sz="1400" b="0" i="0" u="none" strike="noStrike" kern="1200" cap="none" spc="0" normalizeH="0" baseline="0" noProof="0" dirty="0">
                <a:ln>
                  <a:noFill/>
                </a:ln>
                <a:solidFill>
                  <a:srgbClr val="000000"/>
                </a:solidFill>
                <a:effectLst/>
                <a:uLnTx/>
                <a:uFillTx/>
                <a:latin typeface="Calibri"/>
                <a:ea typeface="+mn-ea"/>
                <a:cs typeface="Calibri"/>
              </a:rPr>
              <a:t>Grade ≥3: 0 and 2%</a:t>
            </a:r>
          </a:p>
          <a:p>
            <a:pPr marL="285750" marR="0" lvl="0" indent="-285750" algn="l" defTabSz="914400" rtl="0" eaLnBrk="1" fontAlgn="auto" latinLnBrk="0" hangingPunct="1">
              <a:lnSpc>
                <a:spcPct val="100000"/>
              </a:lnSpc>
              <a:spcBef>
                <a:spcPct val="50000"/>
              </a:spcBef>
              <a:spcAft>
                <a:spcPct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a:ea typeface="+mn-ea"/>
                <a:cs typeface="Calibri"/>
              </a:rPr>
              <a:t>Median time to CRS onset 1 day and resolution 2 days and 1 day </a:t>
            </a:r>
            <a:r>
              <a:rPr lang="en-US" sz="1600" b="0" dirty="0">
                <a:solidFill>
                  <a:srgbClr val="000000"/>
                </a:solidFill>
                <a:latin typeface="Calibri"/>
                <a:cs typeface="Calibri"/>
              </a:rPr>
              <a:t>with</a:t>
            </a:r>
            <a:r>
              <a:rPr kumimoji="0" lang="en-US" sz="1600" b="0" i="0" u="none" strike="noStrike" kern="1200" cap="none" spc="0" normalizeH="0" baseline="0" noProof="0" dirty="0">
                <a:ln>
                  <a:noFill/>
                </a:ln>
                <a:solidFill>
                  <a:srgbClr val="000000"/>
                </a:solidFill>
                <a:effectLst/>
                <a:uLnTx/>
                <a:uFillTx/>
                <a:latin typeface="Calibri"/>
                <a:ea typeface="+mn-ea"/>
                <a:cs typeface="Calibri"/>
              </a:rPr>
              <a:t> 40 mg and 60 mg, respectively  </a:t>
            </a:r>
          </a:p>
          <a:p>
            <a:pPr marL="285750" marR="0" lvl="0" indent="-285750" algn="l" defTabSz="914400" rtl="0" eaLnBrk="1" fontAlgn="auto" latinLnBrk="0" hangingPunct="1">
              <a:lnSpc>
                <a:spcPct val="100000"/>
              </a:lnSpc>
              <a:spcBef>
                <a:spcPct val="50000"/>
              </a:spcBef>
              <a:spcAft>
                <a:spcPct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a:ea typeface="+mn-ea"/>
                <a:cs typeface="Calibri"/>
              </a:rPr>
              <a:t>ICANS: n = 3 each in 40 mg and 60 mg cohorts </a:t>
            </a:r>
            <a:endParaRPr kumimoji="0" lang="en-US" sz="16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02C8300D-1CB6-C1FF-71EF-5C5356399855}"/>
              </a:ext>
            </a:extLst>
          </p:cNvPr>
          <p:cNvSpPr txBox="1"/>
          <p:nvPr/>
        </p:nvSpPr>
        <p:spPr bwMode="auto">
          <a:xfrm>
            <a:off x="719139" y="1602075"/>
            <a:ext cx="2934410" cy="2585323"/>
          </a:xfrm>
          <a:prstGeom prst="rect">
            <a:avLst/>
          </a:prstGeom>
          <a:solidFill>
            <a:schemeClr val="accent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a:ea typeface="+mn-ea"/>
                <a:cs typeface="Calibri"/>
              </a:rPr>
              <a:t>Key Agent Features</a:t>
            </a:r>
            <a:endParaRPr kumimoji="0" lang="en-US" sz="1800" b="0" i="0" u="none" strike="noStrike" kern="1200" cap="none" spc="0" normalizeH="0" baseline="0" noProof="0" dirty="0">
              <a:ln>
                <a:noFill/>
              </a:ln>
              <a:solidFill>
                <a:srgbClr val="FFFFFF"/>
              </a:solidFill>
              <a:effectLst/>
              <a:uLnTx/>
              <a:uFillTx/>
              <a:latin typeface="Calibri"/>
              <a:ea typeface="+mn-lt"/>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800" b="0" i="0" u="none" strike="noStrike" kern="1200" cap="none" spc="0" normalizeH="0" baseline="0" noProof="0" dirty="0">
                <a:ln>
                  <a:noFill/>
                </a:ln>
                <a:solidFill>
                  <a:srgbClr val="FFFFFF"/>
                </a:solidFill>
                <a:effectLst/>
                <a:uLnTx/>
                <a:uFillTx/>
                <a:latin typeface="Calibri"/>
                <a:ea typeface="+mn-ea"/>
                <a:cs typeface="Calibri"/>
              </a:rPr>
              <a:t>IV administration (1-2 hr)</a:t>
            </a:r>
            <a:endParaRPr kumimoji="0" lang="en-US" sz="1800" b="0" i="0" u="none" strike="noStrike" kern="1200" cap="none" spc="0" normalizeH="0" baseline="0" noProof="0" dirty="0">
              <a:ln>
                <a:noFill/>
              </a:ln>
              <a:solidFill>
                <a:srgbClr val="FFFFFF"/>
              </a:solidFill>
              <a:effectLst/>
              <a:uLnTx/>
              <a:uFillTx/>
              <a:latin typeface="Calibri"/>
              <a:ea typeface="+mn-lt"/>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800" b="0" i="0" u="none" strike="noStrike" kern="1200" cap="none" spc="0" normalizeH="0" baseline="0" noProof="0" dirty="0">
                <a:ln>
                  <a:noFill/>
                </a:ln>
                <a:solidFill>
                  <a:srgbClr val="FFFFFF"/>
                </a:solidFill>
                <a:effectLst/>
                <a:uLnTx/>
                <a:uFillTx/>
                <a:latin typeface="Calibri"/>
                <a:ea typeface="+mn-ea"/>
                <a:cs typeface="Calibri"/>
              </a:rPr>
              <a:t>Outpatient administration after first infusion</a:t>
            </a:r>
            <a:endParaRPr kumimoji="0" lang="en-US" sz="1800" b="0" i="0" u="none" strike="noStrike" kern="1200" cap="none" spc="0" normalizeH="0" baseline="0" noProof="0" dirty="0">
              <a:ln>
                <a:noFill/>
              </a:ln>
              <a:solidFill>
                <a:srgbClr val="FFFFFF"/>
              </a:solidFill>
              <a:effectLst/>
              <a:uLnTx/>
              <a:uFillTx/>
              <a:latin typeface="Calibri"/>
              <a:ea typeface="+mn-lt"/>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800" b="0" i="0" u="none" strike="noStrike" kern="1200" cap="none" spc="0" normalizeH="0" baseline="0" noProof="0" dirty="0">
                <a:ln>
                  <a:noFill/>
                </a:ln>
                <a:solidFill>
                  <a:srgbClr val="FFFFFF"/>
                </a:solidFill>
                <a:effectLst/>
                <a:uLnTx/>
                <a:uFillTx/>
                <a:latin typeface="Calibri"/>
                <a:ea typeface="+mn-ea"/>
                <a:cs typeface="Calibri"/>
              </a:rPr>
              <a:t>Fixed dosing (as opposed to weight based)</a:t>
            </a:r>
            <a:endParaRPr kumimoji="0" lang="en-US" sz="1800" b="0" i="0" u="none" strike="noStrike" kern="1200" cap="none" spc="0" normalizeH="0" baseline="0" noProof="0" dirty="0">
              <a:ln>
                <a:noFill/>
              </a:ln>
              <a:solidFill>
                <a:srgbClr val="FFFFFF"/>
              </a:solidFill>
              <a:effectLst/>
              <a:uLnTx/>
              <a:uFillTx/>
              <a:latin typeface="Calibri"/>
              <a:ea typeface="+mn-lt"/>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800" b="0" i="0" u="none" strike="noStrike" kern="1200" cap="none" spc="0" normalizeH="0" baseline="0" noProof="0" dirty="0">
                <a:ln>
                  <a:noFill/>
                </a:ln>
                <a:solidFill>
                  <a:srgbClr val="FFFFFF"/>
                </a:solidFill>
                <a:effectLst/>
                <a:uLnTx/>
                <a:uFillTx/>
                <a:latin typeface="Calibri"/>
                <a:ea typeface="+mn-ea"/>
                <a:cs typeface="Calibri"/>
              </a:rPr>
              <a:t>Q3W schedule</a:t>
            </a:r>
            <a:endParaRPr kumimoji="0" lang="en-US" sz="1800" b="0" i="0" u="none" strike="noStrike" kern="1200" cap="none" spc="0" normalizeH="0" baseline="0" noProof="0" dirty="0">
              <a:ln>
                <a:noFill/>
              </a:ln>
              <a:solidFill>
                <a:srgbClr val="FFFFFF"/>
              </a:solidFill>
              <a:effectLst/>
              <a:uLnTx/>
              <a:uFillTx/>
              <a:latin typeface="Calibri"/>
              <a:ea typeface="+mn-lt"/>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800" b="0" i="0" u="none" strike="noStrike" kern="1200" cap="none" spc="0" normalizeH="0" baseline="0" noProof="0" dirty="0">
                <a:ln>
                  <a:noFill/>
                </a:ln>
                <a:solidFill>
                  <a:srgbClr val="FFFFFF"/>
                </a:solidFill>
                <a:effectLst/>
                <a:uLnTx/>
                <a:uFillTx/>
                <a:latin typeface="Calibri"/>
                <a:ea typeface="+mn-ea"/>
                <a:cs typeface="Calibri"/>
              </a:rPr>
              <a:t>No step-up or priming doses implemented</a:t>
            </a:r>
            <a:endParaRPr kumimoji="0" lang="en-US" sz="1800" b="0" i="0" u="none" strike="noStrike" kern="1200" cap="none" spc="0" normalizeH="0" baseline="0" noProof="0" dirty="0">
              <a:ln>
                <a:noFill/>
              </a:ln>
              <a:solidFill>
                <a:srgbClr val="FFFFFF"/>
              </a:solidFill>
              <a:effectLst/>
              <a:uLnTx/>
              <a:uFillTx/>
              <a:latin typeface="Calibri"/>
              <a:ea typeface="+mn-lt"/>
              <a:cs typeface="Calibri"/>
            </a:endParaRPr>
          </a:p>
        </p:txBody>
      </p:sp>
      <p:sp>
        <p:nvSpPr>
          <p:cNvPr id="9" name="TextBox 8">
            <a:extLst>
              <a:ext uri="{FF2B5EF4-FFF2-40B4-BE49-F238E27FC236}">
                <a16:creationId xmlns:a16="http://schemas.microsoft.com/office/drawing/2014/main" id="{6E42B8FF-EDCD-BB2C-587F-A9D2BA85D0E7}"/>
              </a:ext>
            </a:extLst>
          </p:cNvPr>
          <p:cNvSpPr txBox="1"/>
          <p:nvPr/>
        </p:nvSpPr>
        <p:spPr bwMode="auto">
          <a:xfrm>
            <a:off x="4809434" y="1484950"/>
            <a:ext cx="15821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1" dirty="0">
                <a:solidFill>
                  <a:schemeClr val="bg1"/>
                </a:solidFill>
                <a:latin typeface="Calibri" panose="020F0502020204030204" pitchFamily="34" charset="0"/>
              </a:rPr>
              <a:t>Response Rate</a:t>
            </a:r>
          </a:p>
        </p:txBody>
      </p:sp>
      <p:sp>
        <p:nvSpPr>
          <p:cNvPr id="6" name="TextBox 5">
            <a:extLst>
              <a:ext uri="{FF2B5EF4-FFF2-40B4-BE49-F238E27FC236}">
                <a16:creationId xmlns:a16="http://schemas.microsoft.com/office/drawing/2014/main" id="{66394AE8-A4B3-4F79-6D4B-807CD784A7D7}"/>
              </a:ext>
            </a:extLst>
          </p:cNvPr>
          <p:cNvSpPr txBox="1"/>
          <p:nvPr/>
        </p:nvSpPr>
        <p:spPr bwMode="auto">
          <a:xfrm rot="16200000">
            <a:off x="3033442" y="3161679"/>
            <a:ext cx="15567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Response Rate (%)</a:t>
            </a:r>
          </a:p>
        </p:txBody>
      </p:sp>
      <p:grpSp>
        <p:nvGrpSpPr>
          <p:cNvPr id="20" name="Group 19">
            <a:extLst>
              <a:ext uri="{FF2B5EF4-FFF2-40B4-BE49-F238E27FC236}">
                <a16:creationId xmlns:a16="http://schemas.microsoft.com/office/drawing/2014/main" id="{D5ADF878-F008-06E1-ABE3-86438FC0B1B3}"/>
              </a:ext>
            </a:extLst>
          </p:cNvPr>
          <p:cNvGrpSpPr/>
          <p:nvPr/>
        </p:nvGrpSpPr>
        <p:grpSpPr>
          <a:xfrm>
            <a:off x="4289529" y="4604979"/>
            <a:ext cx="2935922" cy="523220"/>
            <a:chOff x="1261549" y="5214213"/>
            <a:chExt cx="3109132" cy="523220"/>
          </a:xfrm>
        </p:grpSpPr>
        <p:sp>
          <p:nvSpPr>
            <p:cNvPr id="21" name="TextBox 20">
              <a:extLst>
                <a:ext uri="{FF2B5EF4-FFF2-40B4-BE49-F238E27FC236}">
                  <a16:creationId xmlns:a16="http://schemas.microsoft.com/office/drawing/2014/main" id="{95AB6E27-93C2-BEE2-EB81-45A67BFD2A4C}"/>
                </a:ext>
              </a:extLst>
            </p:cNvPr>
            <p:cNvSpPr txBox="1"/>
            <p:nvPr/>
          </p:nvSpPr>
          <p:spPr bwMode="auto">
            <a:xfrm>
              <a:off x="1261549" y="5214213"/>
              <a:ext cx="86989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40 mg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(n = 52)</a:t>
              </a:r>
            </a:p>
          </p:txBody>
        </p:sp>
        <p:sp>
          <p:nvSpPr>
            <p:cNvPr id="22" name="TextBox 21">
              <a:extLst>
                <a:ext uri="{FF2B5EF4-FFF2-40B4-BE49-F238E27FC236}">
                  <a16:creationId xmlns:a16="http://schemas.microsoft.com/office/drawing/2014/main" id="{0542ED69-D26B-15BA-3CFD-81831299410D}"/>
                </a:ext>
              </a:extLst>
            </p:cNvPr>
            <p:cNvSpPr txBox="1"/>
            <p:nvPr/>
          </p:nvSpPr>
          <p:spPr bwMode="auto">
            <a:xfrm>
              <a:off x="2350441" y="5214213"/>
              <a:ext cx="86989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60 mg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(n = 59)</a:t>
              </a:r>
            </a:p>
          </p:txBody>
        </p:sp>
        <p:sp>
          <p:nvSpPr>
            <p:cNvPr id="24" name="TextBox 23">
              <a:extLst>
                <a:ext uri="{FF2B5EF4-FFF2-40B4-BE49-F238E27FC236}">
                  <a16:creationId xmlns:a16="http://schemas.microsoft.com/office/drawing/2014/main" id="{3E2B2823-7DA5-022D-6AF8-192EA73AFE13}"/>
                </a:ext>
              </a:extLst>
            </p:cNvPr>
            <p:cNvSpPr txBox="1"/>
            <p:nvPr/>
          </p:nvSpPr>
          <p:spPr bwMode="auto">
            <a:xfrm>
              <a:off x="3229176" y="5214213"/>
              <a:ext cx="11415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All Patients (n = 169)</a:t>
              </a:r>
            </a:p>
          </p:txBody>
        </p:sp>
      </p:grpSp>
      <p:sp>
        <p:nvSpPr>
          <p:cNvPr id="26" name="Freeform: Shape 25">
            <a:extLst>
              <a:ext uri="{FF2B5EF4-FFF2-40B4-BE49-F238E27FC236}">
                <a16:creationId xmlns:a16="http://schemas.microsoft.com/office/drawing/2014/main" id="{C4425937-2F70-788E-1C92-EA8497068B6F}"/>
              </a:ext>
            </a:extLst>
          </p:cNvPr>
          <p:cNvSpPr/>
          <p:nvPr/>
        </p:nvSpPr>
        <p:spPr bwMode="auto">
          <a:xfrm>
            <a:off x="4221924" y="2023571"/>
            <a:ext cx="2945720" cy="2601751"/>
          </a:xfrm>
          <a:custGeom>
            <a:avLst/>
            <a:gdLst>
              <a:gd name="connsiteX0" fmla="*/ 0 w 5473700"/>
              <a:gd name="connsiteY0" fmla="*/ 0 h 2755900"/>
              <a:gd name="connsiteX1" fmla="*/ 0 w 5473700"/>
              <a:gd name="connsiteY1" fmla="*/ 2755900 h 2755900"/>
              <a:gd name="connsiteX2" fmla="*/ 5473700 w 5473700"/>
              <a:gd name="connsiteY2" fmla="*/ 2755900 h 2755900"/>
            </a:gdLst>
            <a:ahLst/>
            <a:cxnLst>
              <a:cxn ang="0">
                <a:pos x="connsiteX0" y="connsiteY0"/>
              </a:cxn>
              <a:cxn ang="0">
                <a:pos x="connsiteX1" y="connsiteY1"/>
              </a:cxn>
              <a:cxn ang="0">
                <a:pos x="connsiteX2" y="connsiteY2"/>
              </a:cxn>
            </a:cxnLst>
            <a:rect l="l" t="t" r="r" b="b"/>
            <a:pathLst>
              <a:path w="5473700" h="2755900">
                <a:moveTo>
                  <a:pt x="0" y="0"/>
                </a:moveTo>
                <a:lnTo>
                  <a:pt x="0" y="2755900"/>
                </a:lnTo>
                <a:lnTo>
                  <a:pt x="5473700" y="2755900"/>
                </a:lnTo>
              </a:path>
            </a:pathLst>
          </a:custGeom>
          <a:noFill/>
          <a:ln w="28575">
            <a:solidFill>
              <a:schemeClr val="bg1"/>
            </a:solidFill>
            <a:miter lim="800000"/>
            <a:headEnd/>
            <a:tailEnd/>
          </a:ln>
        </p:spPr>
        <p:txBody>
          <a:bodyPr rtlCol="0" anchor="ctr"/>
          <a:lstStyle/>
          <a:p>
            <a:pPr algn="ctr"/>
            <a:endParaRPr lang="en-US" dirty="0"/>
          </a:p>
        </p:txBody>
      </p:sp>
      <p:grpSp>
        <p:nvGrpSpPr>
          <p:cNvPr id="33" name="Group 32">
            <a:extLst>
              <a:ext uri="{FF2B5EF4-FFF2-40B4-BE49-F238E27FC236}">
                <a16:creationId xmlns:a16="http://schemas.microsoft.com/office/drawing/2014/main" id="{B5C4A74C-3144-0E8D-8924-44270C5EFCAD}"/>
              </a:ext>
            </a:extLst>
          </p:cNvPr>
          <p:cNvGrpSpPr/>
          <p:nvPr/>
        </p:nvGrpSpPr>
        <p:grpSpPr>
          <a:xfrm>
            <a:off x="3848476" y="1892300"/>
            <a:ext cx="381905" cy="2882900"/>
            <a:chOff x="3873876" y="1726593"/>
            <a:chExt cx="381905" cy="3057381"/>
          </a:xfrm>
        </p:grpSpPr>
        <p:grpSp>
          <p:nvGrpSpPr>
            <p:cNvPr id="8" name="Group 7">
              <a:extLst>
                <a:ext uri="{FF2B5EF4-FFF2-40B4-BE49-F238E27FC236}">
                  <a16:creationId xmlns:a16="http://schemas.microsoft.com/office/drawing/2014/main" id="{E0231579-8E8E-8033-5B00-038B8EDEB111}"/>
                </a:ext>
              </a:extLst>
            </p:cNvPr>
            <p:cNvGrpSpPr/>
            <p:nvPr/>
          </p:nvGrpSpPr>
          <p:grpSpPr>
            <a:xfrm>
              <a:off x="3873876" y="1726593"/>
              <a:ext cx="367408" cy="3057381"/>
              <a:chOff x="761094" y="2279943"/>
              <a:chExt cx="367408" cy="3057381"/>
            </a:xfrm>
          </p:grpSpPr>
          <p:sp>
            <p:nvSpPr>
              <p:cNvPr id="10" name="TextBox 9">
                <a:extLst>
                  <a:ext uri="{FF2B5EF4-FFF2-40B4-BE49-F238E27FC236}">
                    <a16:creationId xmlns:a16="http://schemas.microsoft.com/office/drawing/2014/main" id="{EC9651BB-1B0C-F608-C70D-3BC042DEC7A3}"/>
                  </a:ext>
                </a:extLst>
              </p:cNvPr>
              <p:cNvSpPr txBox="1"/>
              <p:nvPr/>
            </p:nvSpPr>
            <p:spPr bwMode="auto">
              <a:xfrm>
                <a:off x="761094" y="227994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11" name="TextBox 10">
                <a:extLst>
                  <a:ext uri="{FF2B5EF4-FFF2-40B4-BE49-F238E27FC236}">
                    <a16:creationId xmlns:a16="http://schemas.microsoft.com/office/drawing/2014/main" id="{F4E55DAB-5CC5-96BC-422C-39182A8E9BC9}"/>
                  </a:ext>
                </a:extLst>
              </p:cNvPr>
              <p:cNvSpPr txBox="1"/>
              <p:nvPr/>
            </p:nvSpPr>
            <p:spPr bwMode="auto">
              <a:xfrm>
                <a:off x="761094" y="297090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12" name="TextBox 11">
                <a:extLst>
                  <a:ext uri="{FF2B5EF4-FFF2-40B4-BE49-F238E27FC236}">
                    <a16:creationId xmlns:a16="http://schemas.microsoft.com/office/drawing/2014/main" id="{ADABCBBA-F7B5-A52E-C910-5AE95CDFA85A}"/>
                  </a:ext>
                </a:extLst>
              </p:cNvPr>
              <p:cNvSpPr txBox="1"/>
              <p:nvPr/>
            </p:nvSpPr>
            <p:spPr bwMode="auto">
              <a:xfrm>
                <a:off x="761094" y="364762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13" name="TextBox 12">
                <a:extLst>
                  <a:ext uri="{FF2B5EF4-FFF2-40B4-BE49-F238E27FC236}">
                    <a16:creationId xmlns:a16="http://schemas.microsoft.com/office/drawing/2014/main" id="{D33D286A-E825-2822-DFF3-DFC97E08306E}"/>
                  </a:ext>
                </a:extLst>
              </p:cNvPr>
              <p:cNvSpPr txBox="1"/>
              <p:nvPr/>
            </p:nvSpPr>
            <p:spPr bwMode="auto">
              <a:xfrm>
                <a:off x="761094" y="433858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4" name="TextBox 13">
                <a:extLst>
                  <a:ext uri="{FF2B5EF4-FFF2-40B4-BE49-F238E27FC236}">
                    <a16:creationId xmlns:a16="http://schemas.microsoft.com/office/drawing/2014/main" id="{1D30C0D4-EB20-3E8B-31CC-78763CCCEF2C}"/>
                  </a:ext>
                </a:extLst>
              </p:cNvPr>
              <p:cNvSpPr txBox="1"/>
              <p:nvPr/>
            </p:nvSpPr>
            <p:spPr bwMode="auto">
              <a:xfrm>
                <a:off x="852465" y="502954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27" name="Group 26">
              <a:extLst>
                <a:ext uri="{FF2B5EF4-FFF2-40B4-BE49-F238E27FC236}">
                  <a16:creationId xmlns:a16="http://schemas.microsoft.com/office/drawing/2014/main" id="{6EC3CA9F-A070-AC22-5F8F-60A2AF6CA055}"/>
                </a:ext>
              </a:extLst>
            </p:cNvPr>
            <p:cNvGrpSpPr/>
            <p:nvPr/>
          </p:nvGrpSpPr>
          <p:grpSpPr>
            <a:xfrm>
              <a:off x="4173232" y="1878700"/>
              <a:ext cx="82549" cy="2750413"/>
              <a:chOff x="884751" y="2463800"/>
              <a:chExt cx="1061078" cy="2750413"/>
            </a:xfrm>
          </p:grpSpPr>
          <p:cxnSp>
            <p:nvCxnSpPr>
              <p:cNvPr id="28" name="Straight Connector 27">
                <a:extLst>
                  <a:ext uri="{FF2B5EF4-FFF2-40B4-BE49-F238E27FC236}">
                    <a16:creationId xmlns:a16="http://schemas.microsoft.com/office/drawing/2014/main" id="{85FA1837-8ECA-EF38-1ACA-C130A5D9A468}"/>
                  </a:ext>
                </a:extLst>
              </p:cNvPr>
              <p:cNvCxnSpPr>
                <a:cxnSpLocks/>
              </p:cNvCxnSpPr>
              <p:nvPr/>
            </p:nvCxnSpPr>
            <p:spPr bwMode="auto">
              <a:xfrm>
                <a:off x="884751" y="2463800"/>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79F1CE80-86BD-1836-91B2-CBF80DF81C12}"/>
                  </a:ext>
                </a:extLst>
              </p:cNvPr>
              <p:cNvCxnSpPr>
                <a:cxnSpLocks/>
              </p:cNvCxnSpPr>
              <p:nvPr/>
            </p:nvCxnSpPr>
            <p:spPr bwMode="auto">
              <a:xfrm>
                <a:off x="884751" y="3151403"/>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D1D6370D-C0C1-575E-B72E-8F059C4D15B5}"/>
                  </a:ext>
                </a:extLst>
              </p:cNvPr>
              <p:cNvCxnSpPr>
                <a:cxnSpLocks/>
              </p:cNvCxnSpPr>
              <p:nvPr/>
            </p:nvCxnSpPr>
            <p:spPr bwMode="auto">
              <a:xfrm>
                <a:off x="884751" y="3839006"/>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7AFB9305-F34F-8C88-B08C-A4F6F70CAA06}"/>
                  </a:ext>
                </a:extLst>
              </p:cNvPr>
              <p:cNvCxnSpPr>
                <a:cxnSpLocks/>
              </p:cNvCxnSpPr>
              <p:nvPr/>
            </p:nvCxnSpPr>
            <p:spPr bwMode="auto">
              <a:xfrm>
                <a:off x="884751" y="4526609"/>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F69AF8CC-E5F3-CED4-FC19-F75A0E143D96}"/>
                  </a:ext>
                </a:extLst>
              </p:cNvPr>
              <p:cNvCxnSpPr>
                <a:cxnSpLocks/>
              </p:cNvCxnSpPr>
              <p:nvPr/>
            </p:nvCxnSpPr>
            <p:spPr bwMode="auto">
              <a:xfrm>
                <a:off x="884751" y="5214213"/>
                <a:ext cx="1061078"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4" name="TextBox 33">
            <a:extLst>
              <a:ext uri="{FF2B5EF4-FFF2-40B4-BE49-F238E27FC236}">
                <a16:creationId xmlns:a16="http://schemas.microsoft.com/office/drawing/2014/main" id="{4F332E86-5C68-118A-6FFF-3C9680E170FB}"/>
              </a:ext>
            </a:extLst>
          </p:cNvPr>
          <p:cNvSpPr txBox="1"/>
          <p:nvPr/>
        </p:nvSpPr>
        <p:spPr bwMode="auto">
          <a:xfrm>
            <a:off x="4230381" y="2354495"/>
            <a:ext cx="102964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200" dirty="0">
                <a:solidFill>
                  <a:schemeClr val="bg1"/>
                </a:solidFill>
                <a:latin typeface="+mn-lt"/>
              </a:rPr>
              <a:t>ORR: 58%</a:t>
            </a:r>
          </a:p>
          <a:p>
            <a:pPr algn="ctr">
              <a:lnSpc>
                <a:spcPct val="100000"/>
              </a:lnSpc>
              <a:spcBef>
                <a:spcPts val="0"/>
              </a:spcBef>
              <a:spcAft>
                <a:spcPct val="0"/>
              </a:spcAft>
              <a:buClrTx/>
              <a:buFontTx/>
              <a:buNone/>
            </a:pPr>
            <a:r>
              <a:rPr lang="en-US" sz="1200" dirty="0">
                <a:solidFill>
                  <a:schemeClr val="bg1"/>
                </a:solidFill>
                <a:latin typeface="+mn-lt"/>
              </a:rPr>
              <a:t>≥VGPR: 35%</a:t>
            </a:r>
          </a:p>
        </p:txBody>
      </p:sp>
      <p:sp>
        <p:nvSpPr>
          <p:cNvPr id="35" name="TextBox 34">
            <a:extLst>
              <a:ext uri="{FF2B5EF4-FFF2-40B4-BE49-F238E27FC236}">
                <a16:creationId xmlns:a16="http://schemas.microsoft.com/office/drawing/2014/main" id="{BE841FD3-5F4E-4B49-F9DF-2FCEAF89F753}"/>
              </a:ext>
            </a:extLst>
          </p:cNvPr>
          <p:cNvSpPr txBox="1"/>
          <p:nvPr/>
        </p:nvSpPr>
        <p:spPr bwMode="auto">
          <a:xfrm>
            <a:off x="5188873" y="2225566"/>
            <a:ext cx="102964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200" dirty="0">
                <a:solidFill>
                  <a:schemeClr val="bg1"/>
                </a:solidFill>
                <a:latin typeface="+mn-lt"/>
              </a:rPr>
              <a:t>ORR: 61%</a:t>
            </a:r>
          </a:p>
          <a:p>
            <a:pPr algn="ctr">
              <a:lnSpc>
                <a:spcPct val="100000"/>
              </a:lnSpc>
              <a:spcBef>
                <a:spcPts val="0"/>
              </a:spcBef>
              <a:spcAft>
                <a:spcPct val="0"/>
              </a:spcAft>
              <a:buClrTx/>
              <a:buFontTx/>
              <a:buNone/>
            </a:pPr>
            <a:r>
              <a:rPr lang="en-US" sz="1200" dirty="0">
                <a:solidFill>
                  <a:schemeClr val="bg1"/>
                </a:solidFill>
                <a:latin typeface="+mn-lt"/>
              </a:rPr>
              <a:t>≥VGPR: 53%</a:t>
            </a:r>
          </a:p>
        </p:txBody>
      </p:sp>
      <p:sp>
        <p:nvSpPr>
          <p:cNvPr id="36" name="TextBox 35">
            <a:extLst>
              <a:ext uri="{FF2B5EF4-FFF2-40B4-BE49-F238E27FC236}">
                <a16:creationId xmlns:a16="http://schemas.microsoft.com/office/drawing/2014/main" id="{27A9F1B4-90EE-2A49-F0F3-D3FC79DD28A8}"/>
              </a:ext>
            </a:extLst>
          </p:cNvPr>
          <p:cNvSpPr txBox="1"/>
          <p:nvPr/>
        </p:nvSpPr>
        <p:spPr bwMode="auto">
          <a:xfrm>
            <a:off x="6181736" y="2482876"/>
            <a:ext cx="102964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200" dirty="0">
                <a:solidFill>
                  <a:schemeClr val="bg1"/>
                </a:solidFill>
                <a:latin typeface="+mn-lt"/>
              </a:rPr>
              <a:t>ORR: 56%</a:t>
            </a:r>
          </a:p>
          <a:p>
            <a:pPr algn="ctr">
              <a:lnSpc>
                <a:spcPct val="100000"/>
              </a:lnSpc>
              <a:spcBef>
                <a:spcPts val="0"/>
              </a:spcBef>
              <a:spcAft>
                <a:spcPct val="0"/>
              </a:spcAft>
              <a:buClrTx/>
              <a:buFontTx/>
              <a:buNone/>
            </a:pPr>
            <a:r>
              <a:rPr lang="en-US" sz="1200" dirty="0">
                <a:solidFill>
                  <a:schemeClr val="bg1"/>
                </a:solidFill>
                <a:latin typeface="+mn-lt"/>
              </a:rPr>
              <a:t>≥VGPR: 42%</a:t>
            </a:r>
          </a:p>
        </p:txBody>
      </p:sp>
      <p:grpSp>
        <p:nvGrpSpPr>
          <p:cNvPr id="37" name="Group 36">
            <a:extLst>
              <a:ext uri="{FF2B5EF4-FFF2-40B4-BE49-F238E27FC236}">
                <a16:creationId xmlns:a16="http://schemas.microsoft.com/office/drawing/2014/main" id="{B78C19E8-C267-E83A-5817-D88518A49BC4}"/>
              </a:ext>
            </a:extLst>
          </p:cNvPr>
          <p:cNvGrpSpPr/>
          <p:nvPr/>
        </p:nvGrpSpPr>
        <p:grpSpPr>
          <a:xfrm rot="5400000">
            <a:off x="5635061" y="3190466"/>
            <a:ext cx="124182" cy="2953212"/>
            <a:chOff x="884751" y="3151403"/>
            <a:chExt cx="1061078" cy="2062810"/>
          </a:xfrm>
        </p:grpSpPr>
        <p:cxnSp>
          <p:nvCxnSpPr>
            <p:cNvPr id="39" name="Straight Connector 38">
              <a:extLst>
                <a:ext uri="{FF2B5EF4-FFF2-40B4-BE49-F238E27FC236}">
                  <a16:creationId xmlns:a16="http://schemas.microsoft.com/office/drawing/2014/main" id="{14785144-44F7-FD6C-74F4-65BB4A6A9104}"/>
                </a:ext>
              </a:extLst>
            </p:cNvPr>
            <p:cNvCxnSpPr>
              <a:cxnSpLocks/>
            </p:cNvCxnSpPr>
            <p:nvPr/>
          </p:nvCxnSpPr>
          <p:spPr bwMode="auto">
            <a:xfrm>
              <a:off x="884751" y="3151403"/>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B5A1FF8-8AE9-F58C-C1FA-14ADF42971FB}"/>
                </a:ext>
              </a:extLst>
            </p:cNvPr>
            <p:cNvCxnSpPr>
              <a:cxnSpLocks/>
            </p:cNvCxnSpPr>
            <p:nvPr/>
          </p:nvCxnSpPr>
          <p:spPr bwMode="auto">
            <a:xfrm>
              <a:off x="884751" y="3839006"/>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6A15442A-5C9E-29DC-447A-D39117895514}"/>
                </a:ext>
              </a:extLst>
            </p:cNvPr>
            <p:cNvCxnSpPr>
              <a:cxnSpLocks/>
            </p:cNvCxnSpPr>
            <p:nvPr/>
          </p:nvCxnSpPr>
          <p:spPr bwMode="auto">
            <a:xfrm>
              <a:off x="884751" y="4526609"/>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A1E24FED-F621-30FC-A91E-42D293A2A4FF}"/>
                </a:ext>
              </a:extLst>
            </p:cNvPr>
            <p:cNvCxnSpPr>
              <a:cxnSpLocks/>
            </p:cNvCxnSpPr>
            <p:nvPr/>
          </p:nvCxnSpPr>
          <p:spPr bwMode="auto">
            <a:xfrm>
              <a:off x="884751" y="5214213"/>
              <a:ext cx="1061078" cy="0"/>
            </a:xfrm>
            <a:prstGeom prst="line">
              <a:avLst/>
            </a:prstGeom>
            <a:noFill/>
            <a:ln w="28575" cap="flat" cmpd="sng" algn="ctr">
              <a:solidFill>
                <a:schemeClr val="bg1"/>
              </a:solidFill>
              <a:prstDash val="solid"/>
              <a:round/>
              <a:headEnd type="none" w="med" len="med"/>
              <a:tailEnd type="none" w="med" len="med"/>
            </a:ln>
            <a:effectLst/>
          </p:spPr>
        </p:cxnSp>
      </p:grpSp>
      <p:sp>
        <p:nvSpPr>
          <p:cNvPr id="43" name="Rectangle 42">
            <a:extLst>
              <a:ext uri="{FF2B5EF4-FFF2-40B4-BE49-F238E27FC236}">
                <a16:creationId xmlns:a16="http://schemas.microsoft.com/office/drawing/2014/main" id="{F3EB3607-D143-F56A-8F67-808CA8199F9A}"/>
              </a:ext>
            </a:extLst>
          </p:cNvPr>
          <p:cNvSpPr/>
          <p:nvPr/>
        </p:nvSpPr>
        <p:spPr bwMode="auto">
          <a:xfrm>
            <a:off x="4386424" y="2790825"/>
            <a:ext cx="660697" cy="463678"/>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13%</a:t>
            </a:r>
          </a:p>
        </p:txBody>
      </p:sp>
      <p:sp>
        <p:nvSpPr>
          <p:cNvPr id="44" name="Rectangle 43">
            <a:extLst>
              <a:ext uri="{FF2B5EF4-FFF2-40B4-BE49-F238E27FC236}">
                <a16:creationId xmlns:a16="http://schemas.microsoft.com/office/drawing/2014/main" id="{E6C2F65D-1A7D-F24B-13C6-D54172644116}"/>
              </a:ext>
            </a:extLst>
          </p:cNvPr>
          <p:cNvSpPr/>
          <p:nvPr/>
        </p:nvSpPr>
        <p:spPr bwMode="auto">
          <a:xfrm>
            <a:off x="4386424" y="3219451"/>
            <a:ext cx="660697" cy="745354"/>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21%</a:t>
            </a:r>
          </a:p>
        </p:txBody>
      </p:sp>
      <p:sp>
        <p:nvSpPr>
          <p:cNvPr id="45" name="Rectangle 44">
            <a:extLst>
              <a:ext uri="{FF2B5EF4-FFF2-40B4-BE49-F238E27FC236}">
                <a16:creationId xmlns:a16="http://schemas.microsoft.com/office/drawing/2014/main" id="{40B3DBB1-2A4C-F281-454D-BCD38DDC0E2A}"/>
              </a:ext>
            </a:extLst>
          </p:cNvPr>
          <p:cNvSpPr/>
          <p:nvPr/>
        </p:nvSpPr>
        <p:spPr bwMode="auto">
          <a:xfrm>
            <a:off x="4386424" y="3891981"/>
            <a:ext cx="660697" cy="717510"/>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23%</a:t>
            </a:r>
          </a:p>
        </p:txBody>
      </p:sp>
      <p:grpSp>
        <p:nvGrpSpPr>
          <p:cNvPr id="47" name="Group 46">
            <a:extLst>
              <a:ext uri="{FF2B5EF4-FFF2-40B4-BE49-F238E27FC236}">
                <a16:creationId xmlns:a16="http://schemas.microsoft.com/office/drawing/2014/main" id="{9FEF2653-CBC2-815E-C86A-8E034C985C9F}"/>
              </a:ext>
            </a:extLst>
          </p:cNvPr>
          <p:cNvGrpSpPr/>
          <p:nvPr/>
        </p:nvGrpSpPr>
        <p:grpSpPr>
          <a:xfrm>
            <a:off x="6353299" y="1739522"/>
            <a:ext cx="810812" cy="738664"/>
            <a:chOff x="4300311" y="2813849"/>
            <a:chExt cx="810812" cy="738664"/>
          </a:xfrm>
        </p:grpSpPr>
        <p:sp>
          <p:nvSpPr>
            <p:cNvPr id="48" name="TextBox 47">
              <a:extLst>
                <a:ext uri="{FF2B5EF4-FFF2-40B4-BE49-F238E27FC236}">
                  <a16:creationId xmlns:a16="http://schemas.microsoft.com/office/drawing/2014/main" id="{C8F3AA87-ADE3-7505-79DA-5E6A4FAED53A}"/>
                </a:ext>
              </a:extLst>
            </p:cNvPr>
            <p:cNvSpPr txBox="1"/>
            <p:nvPr/>
          </p:nvSpPr>
          <p:spPr bwMode="auto">
            <a:xfrm>
              <a:off x="4399069" y="2813849"/>
              <a:ext cx="71205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sCR/CR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VGPR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PR</a:t>
              </a:r>
            </a:p>
          </p:txBody>
        </p:sp>
        <p:sp>
          <p:nvSpPr>
            <p:cNvPr id="49" name="Rectangle 48">
              <a:extLst>
                <a:ext uri="{FF2B5EF4-FFF2-40B4-BE49-F238E27FC236}">
                  <a16:creationId xmlns:a16="http://schemas.microsoft.com/office/drawing/2014/main" id="{CBC3F4B8-0747-7581-9E61-C02D31365584}"/>
                </a:ext>
              </a:extLst>
            </p:cNvPr>
            <p:cNvSpPr/>
            <p:nvPr/>
          </p:nvSpPr>
          <p:spPr bwMode="auto">
            <a:xfrm>
              <a:off x="4300311" y="2892431"/>
              <a:ext cx="139357" cy="139357"/>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Rectangle 49">
              <a:extLst>
                <a:ext uri="{FF2B5EF4-FFF2-40B4-BE49-F238E27FC236}">
                  <a16:creationId xmlns:a16="http://schemas.microsoft.com/office/drawing/2014/main" id="{913B9BE4-5D7B-4A23-87EF-99D97926FD80}"/>
                </a:ext>
              </a:extLst>
            </p:cNvPr>
            <p:cNvSpPr/>
            <p:nvPr/>
          </p:nvSpPr>
          <p:spPr bwMode="auto">
            <a:xfrm>
              <a:off x="4300311" y="3111571"/>
              <a:ext cx="139357" cy="139357"/>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Rectangle 50">
              <a:extLst>
                <a:ext uri="{FF2B5EF4-FFF2-40B4-BE49-F238E27FC236}">
                  <a16:creationId xmlns:a16="http://schemas.microsoft.com/office/drawing/2014/main" id="{BBB14747-2988-AAE2-CD47-1C8443D50D9D}"/>
                </a:ext>
              </a:extLst>
            </p:cNvPr>
            <p:cNvSpPr/>
            <p:nvPr/>
          </p:nvSpPr>
          <p:spPr bwMode="auto">
            <a:xfrm>
              <a:off x="4300311" y="3326824"/>
              <a:ext cx="139357" cy="139357"/>
            </a:xfrm>
            <a:prstGeom prst="rect">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52" name="Rectangle 51">
            <a:extLst>
              <a:ext uri="{FF2B5EF4-FFF2-40B4-BE49-F238E27FC236}">
                <a16:creationId xmlns:a16="http://schemas.microsoft.com/office/drawing/2014/main" id="{52E1E204-A3AF-DFEF-5FCF-AFAD6D210058}"/>
              </a:ext>
            </a:extLst>
          </p:cNvPr>
          <p:cNvSpPr/>
          <p:nvPr/>
        </p:nvSpPr>
        <p:spPr bwMode="auto">
          <a:xfrm>
            <a:off x="5363674" y="2647950"/>
            <a:ext cx="660697" cy="1123949"/>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34%</a:t>
            </a:r>
          </a:p>
        </p:txBody>
      </p:sp>
      <p:sp>
        <p:nvSpPr>
          <p:cNvPr id="53" name="Rectangle 52">
            <a:extLst>
              <a:ext uri="{FF2B5EF4-FFF2-40B4-BE49-F238E27FC236}">
                <a16:creationId xmlns:a16="http://schemas.microsoft.com/office/drawing/2014/main" id="{3E6B7739-5BE6-BE3A-1685-AB3E12EE8152}"/>
              </a:ext>
            </a:extLst>
          </p:cNvPr>
          <p:cNvSpPr/>
          <p:nvPr/>
        </p:nvSpPr>
        <p:spPr bwMode="auto">
          <a:xfrm>
            <a:off x="5363674" y="3762375"/>
            <a:ext cx="660697" cy="623244"/>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19%</a:t>
            </a:r>
          </a:p>
        </p:txBody>
      </p:sp>
      <p:sp>
        <p:nvSpPr>
          <p:cNvPr id="54" name="Rectangle 53">
            <a:extLst>
              <a:ext uri="{FF2B5EF4-FFF2-40B4-BE49-F238E27FC236}">
                <a16:creationId xmlns:a16="http://schemas.microsoft.com/office/drawing/2014/main" id="{0213107B-27D9-8088-BF95-69918E64CD04}"/>
              </a:ext>
            </a:extLst>
          </p:cNvPr>
          <p:cNvSpPr/>
          <p:nvPr/>
        </p:nvSpPr>
        <p:spPr bwMode="auto">
          <a:xfrm>
            <a:off x="5363674" y="4381499"/>
            <a:ext cx="660697" cy="227991"/>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8%</a:t>
            </a:r>
          </a:p>
        </p:txBody>
      </p:sp>
      <p:sp>
        <p:nvSpPr>
          <p:cNvPr id="55" name="Rectangle 54">
            <a:extLst>
              <a:ext uri="{FF2B5EF4-FFF2-40B4-BE49-F238E27FC236}">
                <a16:creationId xmlns:a16="http://schemas.microsoft.com/office/drawing/2014/main" id="{B6258F25-DA1C-CA28-86A2-565EFC6AB96F}"/>
              </a:ext>
            </a:extLst>
          </p:cNvPr>
          <p:cNvSpPr/>
          <p:nvPr/>
        </p:nvSpPr>
        <p:spPr bwMode="auto">
          <a:xfrm>
            <a:off x="6350406" y="2909888"/>
            <a:ext cx="660697" cy="833437"/>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25%</a:t>
            </a:r>
          </a:p>
        </p:txBody>
      </p:sp>
      <p:sp>
        <p:nvSpPr>
          <p:cNvPr id="56" name="Rectangle 55">
            <a:extLst>
              <a:ext uri="{FF2B5EF4-FFF2-40B4-BE49-F238E27FC236}">
                <a16:creationId xmlns:a16="http://schemas.microsoft.com/office/drawing/2014/main" id="{A6842E98-4900-254D-394D-8A73FD68143E}"/>
              </a:ext>
            </a:extLst>
          </p:cNvPr>
          <p:cNvSpPr/>
          <p:nvPr/>
        </p:nvSpPr>
        <p:spPr bwMode="auto">
          <a:xfrm>
            <a:off x="6350406" y="3719513"/>
            <a:ext cx="660697" cy="474770"/>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17%</a:t>
            </a:r>
          </a:p>
        </p:txBody>
      </p:sp>
      <p:sp>
        <p:nvSpPr>
          <p:cNvPr id="57" name="Rectangle 56">
            <a:extLst>
              <a:ext uri="{FF2B5EF4-FFF2-40B4-BE49-F238E27FC236}">
                <a16:creationId xmlns:a16="http://schemas.microsoft.com/office/drawing/2014/main" id="{5DE7665B-7195-E4CD-4085-91ABDC840E24}"/>
              </a:ext>
            </a:extLst>
          </p:cNvPr>
          <p:cNvSpPr/>
          <p:nvPr/>
        </p:nvSpPr>
        <p:spPr bwMode="auto">
          <a:xfrm>
            <a:off x="6350406" y="4186239"/>
            <a:ext cx="660697" cy="423252"/>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14%</a:t>
            </a:r>
          </a:p>
        </p:txBody>
      </p:sp>
    </p:spTree>
    <p:extLst>
      <p:ext uri="{BB962C8B-B14F-4D97-AF65-F5344CB8AC3E}">
        <p14:creationId xmlns:p14="http://schemas.microsoft.com/office/powerpoint/2010/main" val="344220511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338376-C1CE-7BDE-87F6-C2D769576E3A}"/>
              </a:ext>
            </a:extLst>
          </p:cNvPr>
          <p:cNvSpPr>
            <a:spLocks noGrp="1"/>
          </p:cNvSpPr>
          <p:nvPr>
            <p:ph type="title"/>
          </p:nvPr>
        </p:nvSpPr>
        <p:spPr/>
        <p:txBody>
          <a:bodyPr/>
          <a:lstStyle/>
          <a:p>
            <a:r>
              <a:rPr lang="en-US" dirty="0"/>
              <a:t>TRIMM-2: Phase IB Study of SC </a:t>
            </a:r>
            <a:br>
              <a:rPr lang="en-US" dirty="0"/>
            </a:br>
            <a:r>
              <a:rPr lang="en-US" dirty="0"/>
              <a:t>Teclistamab + Daratumumab in R/R MM</a:t>
            </a:r>
          </a:p>
        </p:txBody>
      </p:sp>
      <p:graphicFrame>
        <p:nvGraphicFramePr>
          <p:cNvPr id="8" name="Group 3">
            <a:extLst>
              <a:ext uri="{FF2B5EF4-FFF2-40B4-BE49-F238E27FC236}">
                <a16:creationId xmlns:a16="http://schemas.microsoft.com/office/drawing/2014/main" id="{7F71FB3F-480E-2F4D-B840-5E2AD61458F2}"/>
              </a:ext>
            </a:extLst>
          </p:cNvPr>
          <p:cNvGraphicFramePr>
            <a:graphicFrameLocks/>
          </p:cNvGraphicFramePr>
          <p:nvPr>
            <p:extLst>
              <p:ext uri="{D42A27DB-BD31-4B8C-83A1-F6EECF244321}">
                <p14:modId xmlns:p14="http://schemas.microsoft.com/office/powerpoint/2010/main" val="3831742701"/>
              </p:ext>
            </p:extLst>
          </p:nvPr>
        </p:nvGraphicFramePr>
        <p:xfrm>
          <a:off x="525736" y="1341440"/>
          <a:ext cx="5296272" cy="4406256"/>
        </p:xfrm>
        <a:graphic>
          <a:graphicData uri="http://schemas.openxmlformats.org/drawingml/2006/table">
            <a:tbl>
              <a:tblPr/>
              <a:tblGrid>
                <a:gridCol w="3101712">
                  <a:extLst>
                    <a:ext uri="{9D8B030D-6E8A-4147-A177-3AD203B41FA5}">
                      <a16:colId xmlns:a16="http://schemas.microsoft.com/office/drawing/2014/main" val="20000"/>
                    </a:ext>
                  </a:extLst>
                </a:gridCol>
                <a:gridCol w="2194560">
                  <a:extLst>
                    <a:ext uri="{9D8B030D-6E8A-4147-A177-3AD203B41FA5}">
                      <a16:colId xmlns:a16="http://schemas.microsoft.com/office/drawing/2014/main" val="20001"/>
                    </a:ext>
                  </a:extLst>
                </a:gridCol>
              </a:tblGrid>
              <a:tr h="19995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SC Tec + Dara* </a:t>
                      </a:r>
                      <a:r>
                        <a:rPr lang="en-US" sz="1400" b="1" spc="5" dirty="0">
                          <a:solidFill>
                            <a:schemeClr val="tx1"/>
                          </a:solidFill>
                          <a:latin typeface="Calibri" panose="020F0502020204030204" pitchFamily="34" charset="0"/>
                          <a:cs typeface="Calibri" panose="020F0502020204030204" pitchFamily="34" charset="0"/>
                        </a:rPr>
                        <a:t>(N = 65)</a:t>
                      </a:r>
                      <a:endParaRPr lang="en-US" sz="1400" b="1" dirty="0">
                        <a:solidFill>
                          <a:schemeClr val="tx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99956">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400" dirty="0">
                          <a:solidFill>
                            <a:schemeClr val="bg1"/>
                          </a:solidFill>
                        </a:rPr>
                        <a:t>67 (40-81)</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99956">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Male</a:t>
                      </a:r>
                      <a:r>
                        <a:rPr kumimoji="0" lang="en-GB" sz="1400" b="0" i="0" u="none" strike="noStrike" kern="1200" cap="none" normalizeH="0" baseline="0" dirty="0">
                          <a:ln>
                            <a:noFill/>
                          </a:ln>
                          <a:solidFill>
                            <a:schemeClr val="bg1"/>
                          </a:solidFill>
                          <a:effectLst/>
                          <a:latin typeface="Calibri" panose="020F0502020204030204" pitchFamily="34" charset="0"/>
                          <a:ea typeface="+mn-ea"/>
                          <a:cs typeface="+mn-cs"/>
                        </a:rPr>
                        <a:t>, n (%)</a:t>
                      </a:r>
                      <a:endParaRPr kumimoji="0" lang="en-US" sz="1400" b="0" i="0" u="none" strike="noStrike" kern="1200" cap="none" normalizeH="0" baseline="0" dirty="0">
                        <a:ln>
                          <a:noFill/>
                        </a:ln>
                        <a:solidFill>
                          <a:schemeClr val="bg1"/>
                        </a:solidFill>
                        <a:effectLst/>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GB" sz="1400" b="0" i="0" u="none" strike="noStrike" kern="1200" cap="none" normalizeH="0" baseline="0" dirty="0">
                          <a:ln>
                            <a:noFill/>
                          </a:ln>
                          <a:solidFill>
                            <a:schemeClr val="bg1"/>
                          </a:solidFill>
                          <a:effectLst/>
                          <a:latin typeface="Calibri" panose="020F0502020204030204" pitchFamily="34" charset="0"/>
                          <a:ea typeface="+mn-ea"/>
                          <a:cs typeface="+mn-cs"/>
                        </a:rPr>
                        <a:t>35 (53.8)</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77747">
                <a:tc>
                  <a:txBody>
                    <a:bodyPr/>
                    <a:lstStyle/>
                    <a:p>
                      <a:pPr>
                        <a:lnSpc>
                          <a:spcPct val="100000"/>
                        </a:lnSpc>
                        <a:spcBef>
                          <a:spcPts val="0"/>
                        </a:spcBef>
                        <a:spcAft>
                          <a:spcPts val="0"/>
                        </a:spcAft>
                      </a:pPr>
                      <a:r>
                        <a:rPr lang="en-GB" sz="1400" dirty="0">
                          <a:solidFill>
                            <a:schemeClr val="bg1"/>
                          </a:solidFill>
                        </a:rPr>
                        <a:t>Extramedullary plasmacytomas ≥1</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dirty="0">
                          <a:solidFill>
                            <a:schemeClr val="bg1"/>
                          </a:solidFill>
                        </a:rPr>
                        <a:t>15 (23.1)</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177747">
                <a:tc>
                  <a:txBody>
                    <a:bodyPr/>
                    <a:lstStyle/>
                    <a:p>
                      <a:pPr>
                        <a:lnSpc>
                          <a:spcPct val="100000"/>
                        </a:lnSpc>
                        <a:spcBef>
                          <a:spcPts val="0"/>
                        </a:spcBef>
                        <a:spcAft>
                          <a:spcPts val="0"/>
                        </a:spcAft>
                      </a:pPr>
                      <a:r>
                        <a:rPr lang="en-GB" sz="1400" dirty="0">
                          <a:solidFill>
                            <a:schemeClr val="bg1"/>
                          </a:solidFill>
                        </a:rPr>
                        <a:t>High cytogenetic risk</a:t>
                      </a:r>
                      <a:r>
                        <a:rPr lang="en-GB" sz="1400" baseline="30000" dirty="0">
                          <a:solidFill>
                            <a:schemeClr val="bg1"/>
                          </a:solidFill>
                        </a:rPr>
                        <a:t>† </a:t>
                      </a:r>
                      <a:r>
                        <a:rPr lang="en-GB" sz="1400" baseline="0" dirty="0">
                          <a:solidFill>
                            <a:schemeClr val="bg1"/>
                          </a:solidFill>
                        </a:rPr>
                        <a:t>(n = 48)</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dirty="0">
                          <a:solidFill>
                            <a:schemeClr val="bg1"/>
                          </a:solidFill>
                        </a:rPr>
                        <a:t>12 (25.0)</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4073592535"/>
                  </a:ext>
                </a:extLst>
              </a:tr>
              <a:tr h="177747">
                <a:tc>
                  <a:txBody>
                    <a:bodyPr/>
                    <a:lstStyle/>
                    <a:p>
                      <a:pPr>
                        <a:lnSpc>
                          <a:spcPct val="100000"/>
                        </a:lnSpc>
                        <a:spcBef>
                          <a:spcPts val="0"/>
                        </a:spcBef>
                        <a:spcAft>
                          <a:spcPts val="0"/>
                        </a:spcAft>
                      </a:pPr>
                      <a:r>
                        <a:rPr lang="en-GB" sz="1400" dirty="0">
                          <a:solidFill>
                            <a:schemeClr val="bg1"/>
                          </a:solidFill>
                        </a:rPr>
                        <a:t>Median time since diagnosis (range), yr</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400" dirty="0">
                          <a:solidFill>
                            <a:schemeClr val="bg1"/>
                          </a:solidFill>
                        </a:rPr>
                        <a:t>6.6 (0.7-20.9)</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63803769"/>
                  </a:ext>
                </a:extLst>
              </a:tr>
              <a:tr h="177747">
                <a:tc>
                  <a:txBody>
                    <a:bodyPr/>
                    <a:lstStyle/>
                    <a:p>
                      <a:pPr>
                        <a:lnSpc>
                          <a:spcPct val="100000"/>
                        </a:lnSpc>
                        <a:spcBef>
                          <a:spcPts val="0"/>
                        </a:spcBef>
                        <a:spcAft>
                          <a:spcPts val="0"/>
                        </a:spcAft>
                      </a:pPr>
                      <a:r>
                        <a:rPr lang="en-GB" sz="1400" dirty="0">
                          <a:solidFill>
                            <a:schemeClr val="bg1"/>
                          </a:solidFill>
                        </a:rPr>
                        <a:t>Median prior lines of tx (range)</a:t>
                      </a:r>
                    </a:p>
                  </a:txBody>
                  <a:tcPr marL="72000" marT="216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algn="ctr">
                        <a:lnSpc>
                          <a:spcPct val="100000"/>
                        </a:lnSpc>
                        <a:spcBef>
                          <a:spcPts val="0"/>
                        </a:spcBef>
                        <a:spcAft>
                          <a:spcPts val="0"/>
                        </a:spcAft>
                      </a:pPr>
                      <a:r>
                        <a:rPr lang="en-GB" sz="1400" dirty="0">
                          <a:solidFill>
                            <a:schemeClr val="bg1"/>
                          </a:solidFill>
                        </a:rPr>
                        <a:t>5 (1-15)</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16494502"/>
                  </a:ext>
                </a:extLst>
              </a:tr>
              <a:tr h="199956">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lang="en-GB" sz="1400" dirty="0">
                          <a:solidFill>
                            <a:schemeClr val="bg1"/>
                          </a:solidFill>
                        </a:rPr>
                        <a:t>Prior SCT,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r>
                        <a:rPr lang="en-GB" sz="1400" dirty="0">
                          <a:solidFill>
                            <a:schemeClr val="bg1"/>
                          </a:solidFill>
                        </a:rPr>
                        <a:t>47 (72.3)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65943204"/>
                  </a:ext>
                </a:extLst>
              </a:tr>
              <a:tr h="759805">
                <a:tc>
                  <a:txBody>
                    <a:bodyPr/>
                    <a:lstStyle/>
                    <a:p>
                      <a:pPr>
                        <a:lnSpc>
                          <a:spcPct val="100000"/>
                        </a:lnSpc>
                        <a:spcBef>
                          <a:spcPts val="0"/>
                        </a:spcBef>
                        <a:spcAft>
                          <a:spcPts val="0"/>
                        </a:spcAft>
                      </a:pPr>
                      <a:r>
                        <a:rPr lang="en-GB" sz="1400" dirty="0">
                          <a:solidFill>
                            <a:schemeClr val="bg1"/>
                          </a:solidFill>
                        </a:rPr>
                        <a:t>Exposure status</a:t>
                      </a:r>
                    </a:p>
                    <a:p>
                      <a:pPr marL="285750" indent="-285750">
                        <a:lnSpc>
                          <a:spcPct val="100000"/>
                        </a:lnSpc>
                        <a:spcBef>
                          <a:spcPts val="0"/>
                        </a:spcBef>
                        <a:spcAft>
                          <a:spcPts val="0"/>
                        </a:spcAft>
                        <a:buFont typeface="Wingdings" panose="05000000000000000000" pitchFamily="2" charset="2"/>
                        <a:buChar char="§"/>
                      </a:pPr>
                      <a:r>
                        <a:rPr lang="en-GB" sz="1400" dirty="0">
                          <a:solidFill>
                            <a:schemeClr val="bg1"/>
                          </a:solidFill>
                        </a:rPr>
                        <a:t>Anti-CD38</a:t>
                      </a:r>
                      <a:r>
                        <a:rPr lang="en-GB" sz="1400" baseline="30000" dirty="0">
                          <a:solidFill>
                            <a:schemeClr val="bg1"/>
                          </a:solidFill>
                        </a:rPr>
                        <a:t>‡</a:t>
                      </a:r>
                    </a:p>
                    <a:p>
                      <a:pPr marL="285750" indent="-285750">
                        <a:lnSpc>
                          <a:spcPct val="100000"/>
                        </a:lnSpc>
                        <a:spcBef>
                          <a:spcPts val="0"/>
                        </a:spcBef>
                        <a:spcAft>
                          <a:spcPts val="0"/>
                        </a:spcAft>
                        <a:buFont typeface="Wingdings" panose="05000000000000000000" pitchFamily="2" charset="2"/>
                        <a:buChar char="§"/>
                      </a:pPr>
                      <a:r>
                        <a:rPr lang="en-GB" sz="1400" dirty="0">
                          <a:solidFill>
                            <a:schemeClr val="bg1"/>
                          </a:solidFill>
                        </a:rPr>
                        <a:t>Triple-class</a:t>
                      </a:r>
                      <a:r>
                        <a:rPr lang="en-GB" sz="1400" baseline="30000" dirty="0">
                          <a:solidFill>
                            <a:schemeClr val="bg1"/>
                          </a:solidFill>
                        </a:rPr>
                        <a:t>§</a:t>
                      </a:r>
                    </a:p>
                    <a:p>
                      <a:pPr marL="285750" indent="-285750">
                        <a:lnSpc>
                          <a:spcPct val="100000"/>
                        </a:lnSpc>
                        <a:spcBef>
                          <a:spcPts val="0"/>
                        </a:spcBef>
                        <a:spcAft>
                          <a:spcPts val="0"/>
                        </a:spcAft>
                        <a:buFont typeface="Wingdings" panose="05000000000000000000" pitchFamily="2" charset="2"/>
                        <a:buChar char="§"/>
                      </a:pPr>
                      <a:r>
                        <a:rPr lang="en-GB" sz="1400" dirty="0">
                          <a:solidFill>
                            <a:schemeClr val="bg1"/>
                          </a:solidFill>
                        </a:rPr>
                        <a:t>Penta-drug</a:t>
                      </a:r>
                      <a:r>
                        <a:rPr lang="en-GB" sz="1400" baseline="30000" dirty="0">
                          <a:solidFill>
                            <a:schemeClr val="bg1"/>
                          </a:solidFill>
                        </a:rPr>
                        <a:t>‖</a:t>
                      </a:r>
                    </a:p>
                    <a:p>
                      <a:pPr marL="285750" indent="-285750">
                        <a:lnSpc>
                          <a:spcPct val="100000"/>
                        </a:lnSpc>
                        <a:spcBef>
                          <a:spcPts val="0"/>
                        </a:spcBef>
                        <a:spcAft>
                          <a:spcPts val="0"/>
                        </a:spcAft>
                        <a:buFont typeface="Wingdings" panose="05000000000000000000" pitchFamily="2" charset="2"/>
                        <a:buChar char="§"/>
                      </a:pPr>
                      <a:r>
                        <a:rPr lang="en-GB" sz="1400" baseline="0" dirty="0">
                          <a:solidFill>
                            <a:schemeClr val="bg1"/>
                          </a:solidFill>
                        </a:rPr>
                        <a:t>BCMA-targeted therapy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algn="ctr">
                        <a:lnSpc>
                          <a:spcPct val="100000"/>
                        </a:lnSpc>
                        <a:spcBef>
                          <a:spcPts val="0"/>
                        </a:spcBef>
                        <a:spcAft>
                          <a:spcPts val="0"/>
                        </a:spcAft>
                      </a:pPr>
                      <a:endParaRPr lang="en-GB" sz="1400" dirty="0">
                        <a:solidFill>
                          <a:schemeClr val="bg1"/>
                        </a:solidFill>
                      </a:endParaRPr>
                    </a:p>
                    <a:p>
                      <a:pPr algn="ctr">
                        <a:lnSpc>
                          <a:spcPct val="100000"/>
                        </a:lnSpc>
                        <a:spcBef>
                          <a:spcPts val="0"/>
                        </a:spcBef>
                        <a:spcAft>
                          <a:spcPts val="0"/>
                        </a:spcAft>
                      </a:pPr>
                      <a:r>
                        <a:rPr lang="en-GB" sz="1400" dirty="0">
                          <a:solidFill>
                            <a:schemeClr val="bg1"/>
                          </a:solidFill>
                        </a:rPr>
                        <a:t>49 (75.4)</a:t>
                      </a:r>
                    </a:p>
                    <a:p>
                      <a:pPr algn="ctr">
                        <a:lnSpc>
                          <a:spcPct val="100000"/>
                        </a:lnSpc>
                        <a:spcBef>
                          <a:spcPts val="0"/>
                        </a:spcBef>
                        <a:spcAft>
                          <a:spcPts val="0"/>
                        </a:spcAft>
                      </a:pPr>
                      <a:r>
                        <a:rPr lang="en-GB" sz="1400" dirty="0">
                          <a:solidFill>
                            <a:schemeClr val="bg1"/>
                          </a:solidFill>
                        </a:rPr>
                        <a:t>49 (75.4)</a:t>
                      </a:r>
                    </a:p>
                    <a:p>
                      <a:pPr algn="ctr">
                        <a:lnSpc>
                          <a:spcPct val="100000"/>
                        </a:lnSpc>
                        <a:spcBef>
                          <a:spcPts val="0"/>
                        </a:spcBef>
                        <a:spcAft>
                          <a:spcPts val="0"/>
                        </a:spcAft>
                      </a:pPr>
                      <a:r>
                        <a:rPr lang="en-GB" sz="1400" dirty="0">
                          <a:solidFill>
                            <a:schemeClr val="bg1"/>
                          </a:solidFill>
                        </a:rPr>
                        <a:t>36 (55.4)</a:t>
                      </a:r>
                    </a:p>
                    <a:p>
                      <a:pPr algn="ctr">
                        <a:lnSpc>
                          <a:spcPct val="100000"/>
                        </a:lnSpc>
                        <a:spcBef>
                          <a:spcPts val="0"/>
                        </a:spcBef>
                        <a:spcAft>
                          <a:spcPts val="0"/>
                        </a:spcAft>
                      </a:pPr>
                      <a:r>
                        <a:rPr lang="en-GB" sz="1400" dirty="0">
                          <a:solidFill>
                            <a:schemeClr val="bg1"/>
                          </a:solidFill>
                        </a:rPr>
                        <a:t>8 (12.3)</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22836118"/>
                  </a:ext>
                </a:extLst>
              </a:tr>
              <a:tr h="619843">
                <a:tc>
                  <a:txBody>
                    <a:bodyPr/>
                    <a:lstStyle/>
                    <a:p>
                      <a:pPr>
                        <a:lnSpc>
                          <a:spcPct val="100000"/>
                        </a:lnSpc>
                        <a:spcBef>
                          <a:spcPts val="0"/>
                        </a:spcBef>
                        <a:spcAft>
                          <a:spcPts val="0"/>
                        </a:spcAft>
                      </a:pPr>
                      <a:r>
                        <a:rPr lang="en-GB" sz="1400" dirty="0">
                          <a:solidFill>
                            <a:schemeClr val="bg1"/>
                          </a:solidFill>
                        </a:rPr>
                        <a:t>Refractory status</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GB" sz="1400" dirty="0">
                          <a:solidFill>
                            <a:schemeClr val="bg1"/>
                          </a:solidFill>
                        </a:rPr>
                        <a:t>Anti-CD38</a:t>
                      </a:r>
                      <a:r>
                        <a:rPr lang="en-GB" sz="1400" baseline="30000" dirty="0">
                          <a:solidFill>
                            <a:schemeClr val="bg1"/>
                          </a:solidFill>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GB" sz="1400" dirty="0">
                          <a:solidFill>
                            <a:schemeClr val="bg1"/>
                          </a:solidFill>
                        </a:rPr>
                        <a:t>Triple-class</a:t>
                      </a:r>
                      <a:r>
                        <a:rPr lang="en-GB" sz="1400" baseline="30000" dirty="0">
                          <a:solidFill>
                            <a:schemeClr val="bg1"/>
                          </a:solidFill>
                        </a:rPr>
                        <a:t>§</a:t>
                      </a:r>
                    </a:p>
                    <a:p>
                      <a:pPr marL="285750" indent="-285750">
                        <a:lnSpc>
                          <a:spcPct val="100000"/>
                        </a:lnSpc>
                        <a:spcBef>
                          <a:spcPts val="0"/>
                        </a:spcBef>
                        <a:spcAft>
                          <a:spcPts val="0"/>
                        </a:spcAft>
                        <a:buFont typeface="Wingdings" panose="05000000000000000000" pitchFamily="2" charset="2"/>
                        <a:buChar char="§"/>
                      </a:pPr>
                      <a:r>
                        <a:rPr lang="en-GB" sz="1400" dirty="0">
                          <a:solidFill>
                            <a:schemeClr val="bg1"/>
                          </a:solidFill>
                        </a:rPr>
                        <a:t>Penta-drug</a:t>
                      </a:r>
                      <a:r>
                        <a:rPr lang="en-GB" sz="1400" baseline="30000" dirty="0">
                          <a:solidFill>
                            <a:schemeClr val="bg1"/>
                          </a:solidFill>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spcBef>
                          <a:spcPts val="0"/>
                        </a:spcBef>
                        <a:spcAft>
                          <a:spcPts val="0"/>
                        </a:spcAft>
                      </a:pPr>
                      <a:endParaRPr lang="en-GB" sz="1400" dirty="0">
                        <a:solidFill>
                          <a:schemeClr val="bg1"/>
                        </a:solidFill>
                      </a:endParaRPr>
                    </a:p>
                    <a:p>
                      <a:pPr algn="ctr">
                        <a:lnSpc>
                          <a:spcPct val="100000"/>
                        </a:lnSpc>
                        <a:spcBef>
                          <a:spcPts val="0"/>
                        </a:spcBef>
                        <a:spcAft>
                          <a:spcPts val="0"/>
                        </a:spcAft>
                      </a:pPr>
                      <a:r>
                        <a:rPr lang="en-GB" sz="1400" dirty="0">
                          <a:solidFill>
                            <a:schemeClr val="bg1"/>
                          </a:solidFill>
                        </a:rPr>
                        <a:t>41 (63.1)</a:t>
                      </a:r>
                    </a:p>
                    <a:p>
                      <a:pPr algn="ctr">
                        <a:lnSpc>
                          <a:spcPct val="100000"/>
                        </a:lnSpc>
                        <a:spcBef>
                          <a:spcPts val="0"/>
                        </a:spcBef>
                        <a:spcAft>
                          <a:spcPts val="0"/>
                        </a:spcAft>
                      </a:pPr>
                      <a:r>
                        <a:rPr lang="en-GB" sz="1400" dirty="0">
                          <a:solidFill>
                            <a:schemeClr val="bg1"/>
                          </a:solidFill>
                        </a:rPr>
                        <a:t>38 (58.5)</a:t>
                      </a:r>
                    </a:p>
                    <a:p>
                      <a:pPr algn="ctr">
                        <a:lnSpc>
                          <a:spcPct val="100000"/>
                        </a:lnSpc>
                        <a:spcBef>
                          <a:spcPts val="0"/>
                        </a:spcBef>
                        <a:spcAft>
                          <a:spcPts val="0"/>
                        </a:spcAft>
                      </a:pPr>
                      <a:r>
                        <a:rPr lang="en-GB" sz="1400" dirty="0">
                          <a:solidFill>
                            <a:schemeClr val="bg1"/>
                          </a:solidFill>
                        </a:rPr>
                        <a:t>20 (30.8)</a:t>
                      </a:r>
                    </a:p>
                  </a:txBody>
                  <a:tcPr marT="216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106847908"/>
                  </a:ext>
                </a:extLst>
              </a:tr>
            </a:tbl>
          </a:graphicData>
        </a:graphic>
      </p:graphicFrame>
      <p:sp>
        <p:nvSpPr>
          <p:cNvPr id="9" name="TextBox 8">
            <a:extLst>
              <a:ext uri="{FF2B5EF4-FFF2-40B4-BE49-F238E27FC236}">
                <a16:creationId xmlns:a16="http://schemas.microsoft.com/office/drawing/2014/main" id="{BCCA43D9-FD09-F150-E560-B546492296DC}"/>
              </a:ext>
            </a:extLst>
          </p:cNvPr>
          <p:cNvSpPr txBox="1"/>
          <p:nvPr/>
        </p:nvSpPr>
        <p:spPr bwMode="auto">
          <a:xfrm>
            <a:off x="482764" y="5672244"/>
            <a:ext cx="547090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*SC Dara 1800 mg + SC Tec (1.5mg/kg QW or 3 mg/kg QW or 3 mg/kg Q2W).</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 †</a:t>
            </a:r>
            <a:r>
              <a:rPr kumimoji="0" lang="en-GB" sz="1400" b="0" i="0" u="none" strike="noStrike" kern="1200" cap="none" spc="0" normalizeH="0" baseline="0" noProof="0" dirty="0">
                <a:ln>
                  <a:noFill/>
                </a:ln>
                <a:solidFill>
                  <a:srgbClr val="000000"/>
                </a:solidFill>
                <a:effectLst/>
                <a:uLnTx/>
                <a:uFillTx/>
                <a:latin typeface="Calibri"/>
                <a:ea typeface="+mn-ea"/>
                <a:cs typeface="+mn-cs"/>
              </a:rPr>
              <a:t>del(17p), t(4:14), and/or t(14;16) </a:t>
            </a:r>
            <a:r>
              <a:rPr kumimoji="0" lang="en-GB" sz="1400" b="0" i="0" u="none" strike="noStrike" kern="1200" cap="none" spc="0" normalizeH="0" baseline="30000" noProof="0" dirty="0">
                <a:ln>
                  <a:noFill/>
                </a:ln>
                <a:solidFill>
                  <a:srgbClr val="000000"/>
                </a:solidFill>
                <a:effectLst/>
                <a:uLnTx/>
                <a:uFillTx/>
                <a:latin typeface="Calibri"/>
                <a:ea typeface="+mn-ea"/>
                <a:cs typeface="+mn-cs"/>
              </a:rPr>
              <a:t>‡</a:t>
            </a:r>
            <a:r>
              <a:rPr kumimoji="0" lang="en-GB" sz="1400" b="0" i="0" u="none" strike="noStrike" kern="1200" cap="none" spc="0" normalizeH="0" baseline="0" noProof="0" dirty="0">
                <a:ln>
                  <a:noFill/>
                </a:ln>
                <a:solidFill>
                  <a:srgbClr val="000000"/>
                </a:solidFill>
                <a:effectLst/>
                <a:uLnTx/>
                <a:uFillTx/>
                <a:latin typeface="Calibri"/>
                <a:ea typeface="+mn-ea"/>
                <a:cs typeface="+mn-cs"/>
              </a:rPr>
              <a:t>Dara or isatuximab. </a:t>
            </a:r>
            <a:r>
              <a:rPr kumimoji="0" lang="en-GB" sz="1400" b="0" i="0" u="none" strike="noStrike" kern="1200" cap="none" spc="0" normalizeH="0" baseline="30000" noProof="0" dirty="0">
                <a:ln>
                  <a:noFill/>
                </a:ln>
                <a:solidFill>
                  <a:srgbClr val="000000"/>
                </a:solidFill>
                <a:effectLst/>
                <a:uLnTx/>
                <a:uFillTx/>
                <a:latin typeface="Calibri"/>
                <a:ea typeface="+mn-ea"/>
                <a:cs typeface="+mn-cs"/>
              </a:rPr>
              <a:t>§</a:t>
            </a:r>
            <a:r>
              <a:rPr kumimoji="0" lang="en-GB" sz="1400" b="0" i="0" u="none" strike="noStrike" kern="1200" cap="none" spc="0" normalizeH="0" baseline="0" noProof="0" dirty="0">
                <a:ln>
                  <a:noFill/>
                </a:ln>
                <a:solidFill>
                  <a:srgbClr val="000000"/>
                </a:solidFill>
                <a:effectLst/>
                <a:uLnTx/>
                <a:uFillTx/>
                <a:latin typeface="Calibri"/>
                <a:ea typeface="+mn-ea"/>
                <a:cs typeface="+mn-cs"/>
              </a:rPr>
              <a:t>≥1 PI, </a:t>
            </a:r>
            <a:br>
              <a:rPr kumimoji="0" lang="en-GB" sz="1400" b="0" i="0" u="none" strike="noStrike" kern="1200" cap="none" spc="0" normalizeH="0" baseline="0" noProof="0" dirty="0">
                <a:ln>
                  <a:noFill/>
                </a:ln>
                <a:solidFill>
                  <a:srgbClr val="000000"/>
                </a:solidFill>
                <a:effectLst/>
                <a:uLnTx/>
                <a:uFillTx/>
                <a:latin typeface="Calibri"/>
                <a:ea typeface="+mn-ea"/>
                <a:cs typeface="+mn-cs"/>
              </a:rPr>
            </a:br>
            <a:r>
              <a:rPr kumimoji="0" lang="en-GB" sz="1400" b="0" i="0" u="none" strike="noStrike" kern="1200" cap="none" spc="0" normalizeH="0" baseline="0" noProof="0" dirty="0">
                <a:ln>
                  <a:noFill/>
                </a:ln>
                <a:solidFill>
                  <a:srgbClr val="000000"/>
                </a:solidFill>
                <a:effectLst/>
                <a:uLnTx/>
                <a:uFillTx/>
                <a:latin typeface="Calibri"/>
                <a:ea typeface="+mn-ea"/>
                <a:cs typeface="+mn-cs"/>
              </a:rPr>
              <a:t>≥1 IMiD, and ≥1 anti-CD38 mAb. </a:t>
            </a:r>
            <a:r>
              <a:rPr kumimoji="0" lang="en-GB" sz="1400" b="0" i="0" u="none" strike="noStrike" kern="1200" cap="none" spc="0" normalizeH="0" baseline="30000" noProof="0" dirty="0">
                <a:ln>
                  <a:noFill/>
                </a:ln>
                <a:solidFill>
                  <a:srgbClr val="000000"/>
                </a:solidFill>
                <a:effectLst/>
                <a:uLnTx/>
                <a:uFillTx/>
                <a:latin typeface="Calibri"/>
                <a:ea typeface="+mn-ea"/>
                <a:cs typeface="+mn-cs"/>
              </a:rPr>
              <a:t>‖</a:t>
            </a:r>
            <a:r>
              <a:rPr kumimoji="0" lang="en-GB" sz="1400" b="0" i="0" u="none" strike="noStrike" kern="1200" cap="none" spc="0" normalizeH="0" baseline="0" noProof="0" dirty="0">
                <a:ln>
                  <a:noFill/>
                </a:ln>
                <a:solidFill>
                  <a:srgbClr val="000000"/>
                </a:solidFill>
                <a:effectLst/>
                <a:uLnTx/>
                <a:uFillTx/>
                <a:latin typeface="Calibri"/>
                <a:ea typeface="+mn-ea"/>
                <a:cs typeface="+mn-cs"/>
              </a:rPr>
              <a:t>≥2 PI, ≥2 IMiD, and ≥1 anti-CD38 mAb.</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1" name="Text Box 15">
            <a:extLst>
              <a:ext uri="{FF2B5EF4-FFF2-40B4-BE49-F238E27FC236}">
                <a16:creationId xmlns:a16="http://schemas.microsoft.com/office/drawing/2014/main" id="{CC1BABAC-3D07-E5EF-9516-06C39DB03171}"/>
              </a:ext>
            </a:extLst>
          </p:cNvPr>
          <p:cNvSpPr txBox="1">
            <a:spLocks noChangeArrowheads="1"/>
          </p:cNvSpPr>
          <p:nvPr/>
        </p:nvSpPr>
        <p:spPr bwMode="auto">
          <a:xfrm>
            <a:off x="412751" y="6388915"/>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Rodriguez-Otero.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2" name="Group 11">
            <a:extLst>
              <a:ext uri="{FF2B5EF4-FFF2-40B4-BE49-F238E27FC236}">
                <a16:creationId xmlns:a16="http://schemas.microsoft.com/office/drawing/2014/main" id="{9D5CCC2E-EE1F-B698-4B6E-9E55E2098442}"/>
              </a:ext>
            </a:extLst>
          </p:cNvPr>
          <p:cNvGrpSpPr/>
          <p:nvPr/>
        </p:nvGrpSpPr>
        <p:grpSpPr>
          <a:xfrm>
            <a:off x="9392911" y="6207927"/>
            <a:ext cx="2488502" cy="454909"/>
            <a:chOff x="9392911" y="6207927"/>
            <a:chExt cx="2488502" cy="454909"/>
          </a:xfrm>
        </p:grpSpPr>
        <p:pic>
          <p:nvPicPr>
            <p:cNvPr id="13" name="Picture 12" descr="A picture containing text, ax, wheel&#10;&#10;Description automatically generated">
              <a:extLst>
                <a:ext uri="{FF2B5EF4-FFF2-40B4-BE49-F238E27FC236}">
                  <a16:creationId xmlns:a16="http://schemas.microsoft.com/office/drawing/2014/main" id="{DEAED118-B880-0EB6-2CCC-A2A8590EDA7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1188699" y="6207927"/>
              <a:ext cx="569914" cy="187003"/>
            </a:xfrm>
            <a:prstGeom prst="rect">
              <a:avLst/>
            </a:prstGeom>
          </p:spPr>
        </p:pic>
        <p:sp>
          <p:nvSpPr>
            <p:cNvPr id="14" name="Rectangle 8">
              <a:extLst>
                <a:ext uri="{FF2B5EF4-FFF2-40B4-BE49-F238E27FC236}">
                  <a16:creationId xmlns:a16="http://schemas.microsoft.com/office/drawing/2014/main" id="{3EA03EEE-18F3-2026-F734-B0D37BDE53F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graphicFrame>
        <p:nvGraphicFramePr>
          <p:cNvPr id="3" name="Table Placeholder 38">
            <a:extLst>
              <a:ext uri="{FF2B5EF4-FFF2-40B4-BE49-F238E27FC236}">
                <a16:creationId xmlns:a16="http://schemas.microsoft.com/office/drawing/2014/main" id="{6E3E54D3-F6D9-59DD-0FE5-3B0E7DEA6476}"/>
              </a:ext>
            </a:extLst>
          </p:cNvPr>
          <p:cNvGraphicFramePr>
            <a:graphicFrameLocks/>
          </p:cNvGraphicFramePr>
          <p:nvPr/>
        </p:nvGraphicFramePr>
        <p:xfrm>
          <a:off x="5998971" y="1405044"/>
          <a:ext cx="5759642" cy="4267200"/>
        </p:xfrm>
        <a:graphic>
          <a:graphicData uri="http://schemas.openxmlformats.org/drawingml/2006/table">
            <a:tbl>
              <a:tblPr firstRow="1" bandRow="1">
                <a:effectLst/>
              </a:tblPr>
              <a:tblGrid>
                <a:gridCol w="1679512">
                  <a:extLst>
                    <a:ext uri="{9D8B030D-6E8A-4147-A177-3AD203B41FA5}">
                      <a16:colId xmlns:a16="http://schemas.microsoft.com/office/drawing/2014/main" val="3870091678"/>
                    </a:ext>
                  </a:extLst>
                </a:gridCol>
                <a:gridCol w="1890205">
                  <a:extLst>
                    <a:ext uri="{9D8B030D-6E8A-4147-A177-3AD203B41FA5}">
                      <a16:colId xmlns:a16="http://schemas.microsoft.com/office/drawing/2014/main" val="20000"/>
                    </a:ext>
                  </a:extLst>
                </a:gridCol>
                <a:gridCol w="1111377">
                  <a:extLst>
                    <a:ext uri="{9D8B030D-6E8A-4147-A177-3AD203B41FA5}">
                      <a16:colId xmlns:a16="http://schemas.microsoft.com/office/drawing/2014/main" val="20002"/>
                    </a:ext>
                  </a:extLst>
                </a:gridCol>
                <a:gridCol w="1078548">
                  <a:extLst>
                    <a:ext uri="{9D8B030D-6E8A-4147-A177-3AD203B41FA5}">
                      <a16:colId xmlns:a16="http://schemas.microsoft.com/office/drawing/2014/main" val="226073967"/>
                    </a:ext>
                  </a:extLst>
                </a:gridCol>
              </a:tblGrid>
              <a:tr h="0">
                <a:tc rowSpan="2" gridSpan="2">
                  <a:txBody>
                    <a:bodyPr/>
                    <a:lstStyle/>
                    <a:p>
                      <a:pPr marL="55563" marR="0" lvl="0" indent="0" algn="l" defTabSz="457200" rtl="0" eaLnBrk="1" fontAlgn="auto" latinLnBrk="0" hangingPunct="1">
                        <a:lnSpc>
                          <a:spcPct val="100000"/>
                        </a:lnSpc>
                        <a:spcBef>
                          <a:spcPts val="0"/>
                        </a:spcBef>
                        <a:spcAft>
                          <a:spcPts val="0"/>
                        </a:spcAft>
                        <a:buClrTx/>
                        <a:buSzTx/>
                        <a:buFontTx/>
                        <a:buNone/>
                        <a:tabLst/>
                        <a:defRPr/>
                      </a:pPr>
                      <a:r>
                        <a:rPr lang="en-US" sz="1400" b="1" dirty="0">
                          <a:solidFill>
                            <a:schemeClr val="tx1"/>
                          </a:solidFill>
                          <a:latin typeface="Calibri" panose="020F0502020204030204" pitchFamily="34" charset="0"/>
                          <a:cs typeface="Calibri" panose="020F0502020204030204" pitchFamily="34" charset="0"/>
                        </a:rPr>
                        <a:t>AE in ≥20% of Patients,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hMerge="1">
                  <a:txBody>
                    <a:bodyPr/>
                    <a:lstStyle/>
                    <a:p>
                      <a:pPr marL="55563" marR="0" lvl="0" indent="0" algn="l" defTabSz="457200" rtl="0" eaLnBrk="1" fontAlgn="auto" latinLnBrk="0" hangingPunct="1">
                        <a:lnSpc>
                          <a:spcPct val="100000"/>
                        </a:lnSpc>
                        <a:spcBef>
                          <a:spcPts val="0"/>
                        </a:spcBef>
                        <a:spcAft>
                          <a:spcPts val="0"/>
                        </a:spcAft>
                        <a:buClrTx/>
                        <a:buSzTx/>
                        <a:buFontTx/>
                        <a:buNone/>
                        <a:tabLst/>
                        <a:defRPr/>
                      </a:pPr>
                      <a:r>
                        <a:rPr lang="en-US" sz="1800" b="1" dirty="0">
                          <a:solidFill>
                            <a:schemeClr val="tx1"/>
                          </a:solidFill>
                          <a:latin typeface="Calibri" panose="020F0502020204030204" pitchFamily="34" charset="0"/>
                          <a:cs typeface="Calibri" panose="020F0502020204030204" pitchFamily="34" charset="0"/>
                        </a:rPr>
                        <a:t>AE in ≥20% of pts, n (%)</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SC Tec + Dara </a:t>
                      </a:r>
                      <a:r>
                        <a:rPr lang="en-US" sz="1400" b="1" spc="5" dirty="0">
                          <a:solidFill>
                            <a:schemeClr val="tx1"/>
                          </a:solidFill>
                          <a:latin typeface="Calibri" panose="020F0502020204030204" pitchFamily="34" charset="0"/>
                          <a:cs typeface="Calibri" panose="020F0502020204030204" pitchFamily="34" charset="0"/>
                        </a:rPr>
                        <a:t>(N = 65)</a:t>
                      </a:r>
                      <a:endParaRPr lang="en-US" sz="1400" b="1" dirty="0">
                        <a:solidFill>
                          <a:schemeClr val="tx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lnL w="12700" cmpd="sng">
                      <a:noFill/>
                      <a:prstDash val="solid"/>
                    </a:lnL>
                  </a:tcPr>
                </a:tc>
                <a:extLst>
                  <a:ext uri="{0D108BD9-81ED-4DB2-BD59-A6C34878D82A}">
                    <a16:rowId xmlns:a16="http://schemas.microsoft.com/office/drawing/2014/main" val="10000"/>
                  </a:ext>
                </a:extLst>
              </a:tr>
              <a:tr h="0">
                <a:tc gridSpan="2" vMerge="1">
                  <a:txBody>
                    <a:bodyPr/>
                    <a:lstStyle/>
                    <a:p>
                      <a:pPr marL="157163" indent="-101600">
                        <a:lnSpc>
                          <a:spcPct val="100000"/>
                        </a:lnSpc>
                        <a:spcBef>
                          <a:spcPts val="0"/>
                        </a:spcBef>
                      </a:pPr>
                      <a:endParaRPr lang="en-US" sz="1800" b="1" dirty="0">
                        <a:solidFill>
                          <a:schemeClr val="tx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vMerge="1">
                  <a:txBody>
                    <a:bodyPr/>
                    <a:lstStyle/>
                    <a:p>
                      <a:pPr marL="157163" indent="-101600">
                        <a:lnSpc>
                          <a:spcPct val="100000"/>
                        </a:lnSpc>
                        <a:spcBef>
                          <a:spcPts val="0"/>
                        </a:spcBef>
                      </a:pPr>
                      <a:endParaRPr lang="en-US" sz="1800" b="1" dirty="0">
                        <a:solidFill>
                          <a:schemeClr val="tx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Calibri" panose="020F0502020204030204" pitchFamily="34" charset="0"/>
                          <a:cs typeface="Calibri" panose="020F0502020204030204" pitchFamily="34" charset="0"/>
                        </a:rPr>
                        <a:t>Any Grade</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Calibri" panose="020F0502020204030204" pitchFamily="34" charset="0"/>
                          <a:cs typeface="Calibri" panose="020F0502020204030204" pitchFamily="34" charset="0"/>
                        </a:rPr>
                        <a:t>Grade 3/4</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mpd="sng">
                      <a:noFill/>
                      <a:prstDash val="soli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476939140"/>
                  </a:ext>
                </a:extLst>
              </a:tr>
              <a:tr h="0">
                <a:tc rowSpan="3">
                  <a:txBody>
                    <a:bodyPr/>
                    <a:lstStyle/>
                    <a:p>
                      <a:pPr marL="157163" indent="-101600">
                        <a:lnSpc>
                          <a:spcPct val="100000"/>
                        </a:lnSpc>
                        <a:spcBef>
                          <a:spcPts val="0"/>
                        </a:spcBef>
                      </a:pPr>
                      <a:r>
                        <a:rPr lang="en-US" sz="1400" b="1" dirty="0">
                          <a:solidFill>
                            <a:schemeClr val="bg1"/>
                          </a:solidFill>
                          <a:latin typeface="Calibri" panose="020F0502020204030204" pitchFamily="34" charset="0"/>
                          <a:cs typeface="Calibri" panose="020F0502020204030204" pitchFamily="34" charset="0"/>
                        </a:rPr>
                        <a:t>Hematologic</a:t>
                      </a:r>
                      <a:endParaRPr 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57163" indent="-101600">
                        <a:lnSpc>
                          <a:spcPct val="100000"/>
                        </a:lnSpc>
                        <a:spcBef>
                          <a:spcPts val="0"/>
                        </a:spcBef>
                      </a:pPr>
                      <a:r>
                        <a:rPr lang="en-US" sz="1400" b="0" dirty="0">
                          <a:solidFill>
                            <a:schemeClr val="bg1"/>
                          </a:solidFill>
                          <a:latin typeface="Calibri" panose="020F0502020204030204" pitchFamily="34" charset="0"/>
                          <a:cs typeface="Calibri" panose="020F0502020204030204" pitchFamily="34" charset="0"/>
                        </a:rPr>
                        <a:t>Neutropenia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32 (49.2)</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27 (41.5)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80675752"/>
                  </a:ext>
                </a:extLst>
              </a:tr>
              <a:tr h="0">
                <a:tc vMerge="1">
                  <a:txBody>
                    <a:bodyPr/>
                    <a:lstStyle/>
                    <a:p>
                      <a:pPr marL="157163" indent="-101600">
                        <a:lnSpc>
                          <a:spcPct val="100000"/>
                        </a:lnSpc>
                        <a:spcBef>
                          <a:spcPts val="0"/>
                        </a:spcBef>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57163" indent="-101600">
                        <a:lnSpc>
                          <a:spcPct val="100000"/>
                        </a:lnSpc>
                        <a:spcBef>
                          <a:spcPts val="0"/>
                        </a:spcBef>
                      </a:pPr>
                      <a:r>
                        <a:rPr lang="en-US" sz="1400" b="0" dirty="0">
                          <a:solidFill>
                            <a:schemeClr val="bg1"/>
                          </a:solidFill>
                          <a:latin typeface="Calibri" panose="020F0502020204030204" pitchFamily="34" charset="0"/>
                          <a:cs typeface="Calibri" panose="020F0502020204030204" pitchFamily="34" charset="0"/>
                        </a:rPr>
                        <a:t>Anemia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27 (41.5)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18 (27.7)</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80286989"/>
                  </a:ext>
                </a:extLst>
              </a:tr>
              <a:tr h="0">
                <a:tc vMerge="1">
                  <a:txBody>
                    <a:bodyPr/>
                    <a:lstStyle/>
                    <a:p>
                      <a:pPr marL="157163" indent="-101600">
                        <a:lnSpc>
                          <a:spcPct val="100000"/>
                        </a:lnSpc>
                        <a:spcBef>
                          <a:spcPts val="0"/>
                        </a:spcBef>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57163" indent="-101600">
                        <a:lnSpc>
                          <a:spcPct val="100000"/>
                        </a:lnSpc>
                        <a:spcBef>
                          <a:spcPts val="0"/>
                        </a:spcBef>
                      </a:pPr>
                      <a:r>
                        <a:rPr lang="en-US" sz="1400" b="0" dirty="0">
                          <a:solidFill>
                            <a:schemeClr val="bg1"/>
                          </a:solidFill>
                          <a:latin typeface="Calibri" panose="020F0502020204030204" pitchFamily="34" charset="0"/>
                          <a:cs typeface="Calibri" panose="020F0502020204030204" pitchFamily="34" charset="0"/>
                        </a:rPr>
                        <a:t>Thrombocytopenia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21 (32.3)</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16 (24.6)</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841366564"/>
                  </a:ext>
                </a:extLst>
              </a:tr>
              <a:tr h="0">
                <a:tc rowSpan="7">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400" b="1" dirty="0">
                          <a:solidFill>
                            <a:schemeClr val="bg1"/>
                          </a:solidFill>
                          <a:latin typeface="Calibri" panose="020F0502020204030204" pitchFamily="34" charset="0"/>
                          <a:cs typeface="Calibri" panose="020F0502020204030204" pitchFamily="34" charset="0"/>
                        </a:rPr>
                        <a:t>Nonhematologic</a:t>
                      </a:r>
                      <a:endParaRPr 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CRS</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44 (67.7)</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89378115"/>
                  </a:ext>
                </a:extLst>
              </a:tr>
              <a:tr h="0">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Diarrhea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21 (32.3)</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 (1.5)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09291079"/>
                  </a:ext>
                </a:extLst>
              </a:tr>
              <a:tr h="0">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Fatigue</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19 (29.2)</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2 (3.1)</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89214514"/>
                  </a:ext>
                </a:extLst>
              </a:tr>
              <a:tr h="0">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Pyrexia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19 (29.2)</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16780203"/>
                  </a:ext>
                </a:extLst>
              </a:tr>
              <a:tr h="0">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Nausea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18 (27.7)</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522158317"/>
                  </a:ext>
                </a:extLst>
              </a:tr>
              <a:tr h="0">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Cough</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14 (21.5)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12322628"/>
                  </a:ext>
                </a:extLst>
              </a:tr>
              <a:tr h="0">
                <a:tc vMerge="1">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8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Headache</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13 (20.0)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 (1.5)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50239736"/>
                  </a:ext>
                </a:extLst>
              </a:tr>
              <a:tr h="0">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Asthenia</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13 (20.0)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 (1.5)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0999778"/>
                  </a:ext>
                </a:extLst>
              </a:tr>
              <a:tr h="0">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endParaRPr 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55563" marR="0" lvl="0" indent="0" algn="l" defTabSz="6858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Decreased appetite</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13 (20.0)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573661840"/>
                  </a:ext>
                </a:extLst>
              </a:tr>
            </a:tbl>
          </a:graphicData>
        </a:graphic>
      </p:graphicFrame>
      <p:sp>
        <p:nvSpPr>
          <p:cNvPr id="4" name="Content Placeholder 3">
            <a:extLst>
              <a:ext uri="{FF2B5EF4-FFF2-40B4-BE49-F238E27FC236}">
                <a16:creationId xmlns:a16="http://schemas.microsoft.com/office/drawing/2014/main" id="{7E4EDFE6-212C-A8EC-2729-48EDD931A070}"/>
              </a:ext>
            </a:extLst>
          </p:cNvPr>
          <p:cNvSpPr txBox="1">
            <a:spLocks/>
          </p:cNvSpPr>
          <p:nvPr/>
        </p:nvSpPr>
        <p:spPr bwMode="auto">
          <a:xfrm>
            <a:off x="6023679" y="5652899"/>
            <a:ext cx="5734934" cy="342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342900" marR="0" lvl="0" indent="-342900" algn="l" defTabSz="914400" rtl="0" eaLnBrk="1" fontAlgn="base" latinLnBrk="0" hangingPunct="1">
              <a:lnSpc>
                <a:spcPct val="90000"/>
              </a:lnSpc>
              <a:spcBef>
                <a:spcPts val="600"/>
              </a:spcBef>
              <a:spcAft>
                <a:spcPts val="0"/>
              </a:spcAft>
              <a:buClr>
                <a:srgbClr val="000000"/>
              </a:buClr>
              <a:buSzTx/>
              <a:buFont typeface="Wingdings" panose="05000000000000000000" pitchFamily="2" charset="2"/>
              <a:buChar char="§"/>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Infections: 67.7% (grade 3/4: 27.7%)</a:t>
            </a:r>
          </a:p>
          <a:p>
            <a:pPr marL="342900" marR="0" lvl="0" indent="-342900" algn="l" defTabSz="914400" rtl="0" eaLnBrk="1" fontAlgn="base" latinLnBrk="0" hangingPunct="1">
              <a:lnSpc>
                <a:spcPct val="90000"/>
              </a:lnSpc>
              <a:spcBef>
                <a:spcPts val="600"/>
              </a:spcBef>
              <a:spcAft>
                <a:spcPts val="0"/>
              </a:spcAft>
              <a:buClr>
                <a:srgbClr val="000000"/>
              </a:buClr>
              <a:buSzTx/>
              <a:buFont typeface="Wingdings" panose="05000000000000000000" pitchFamily="2" charset="2"/>
              <a:buChar char="§"/>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1 patient had grade 1 ICANS during step-up dosing </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that fully resolved in 1 day</a:t>
            </a:r>
          </a:p>
        </p:txBody>
      </p:sp>
    </p:spTree>
    <p:extLst>
      <p:ext uri="{BB962C8B-B14F-4D97-AF65-F5344CB8AC3E}">
        <p14:creationId xmlns:p14="http://schemas.microsoft.com/office/powerpoint/2010/main" val="111780121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4DEC76-5782-DD1C-1825-DDA611C293D6}"/>
              </a:ext>
            </a:extLst>
          </p:cNvPr>
          <p:cNvSpPr>
            <a:spLocks noGrp="1"/>
          </p:cNvSpPr>
          <p:nvPr>
            <p:ph type="title"/>
          </p:nvPr>
        </p:nvSpPr>
        <p:spPr/>
        <p:txBody>
          <a:bodyPr/>
          <a:lstStyle/>
          <a:p>
            <a:r>
              <a:rPr lang="en-US" dirty="0"/>
              <a:t>TRIMM-2: Response With </a:t>
            </a:r>
            <a:br>
              <a:rPr lang="en-US" dirty="0"/>
            </a:br>
            <a:r>
              <a:rPr lang="en-US" dirty="0"/>
              <a:t>Teclistamab + Daratumumab in R/R MM</a:t>
            </a:r>
          </a:p>
        </p:txBody>
      </p:sp>
      <p:sp>
        <p:nvSpPr>
          <p:cNvPr id="236" name="Text Placeholder 3">
            <a:extLst>
              <a:ext uri="{FF2B5EF4-FFF2-40B4-BE49-F238E27FC236}">
                <a16:creationId xmlns:a16="http://schemas.microsoft.com/office/drawing/2014/main" id="{14F9CF22-1556-00AA-40E1-985F37040874}"/>
              </a:ext>
            </a:extLst>
          </p:cNvPr>
          <p:cNvSpPr txBox="1">
            <a:spLocks/>
          </p:cNvSpPr>
          <p:nvPr/>
        </p:nvSpPr>
        <p:spPr>
          <a:xfrm>
            <a:off x="719414" y="5978521"/>
            <a:ext cx="3894388" cy="241156"/>
          </a:xfrm>
          <a:prstGeom prst="rect">
            <a:avLst/>
          </a:prstGeom>
        </p:spPr>
        <p:txBody>
          <a:bodyPr vert="horz" wrap="square" lIns="0" tIns="46800" rIns="90000" bIns="0" rtlCol="0" anchor="b">
            <a:spAutoFit/>
          </a:bodyPr>
          <a:lstStyle>
            <a:lvl1pPr marL="0" indent="0" algn="l" defTabSz="914400" rtl="0" eaLnBrk="1" latinLnBrk="0" hangingPunct="1">
              <a:lnSpc>
                <a:spcPct val="90000"/>
              </a:lnSpc>
              <a:spcBef>
                <a:spcPts val="1000"/>
              </a:spcBef>
              <a:buFontTx/>
              <a:buNone/>
              <a:defRPr sz="1200" kern="1200">
                <a:solidFill>
                  <a:schemeClr val="tx1"/>
                </a:solidFill>
                <a:latin typeface="Arial" panose="020B0604020202020204" pitchFamily="34" charset="0"/>
                <a:ea typeface="+mn-ea"/>
                <a:cs typeface="Arial" panose="020B0604020202020204" pitchFamily="34" charset="0"/>
              </a:defRPr>
            </a:lvl1pPr>
            <a:lvl2pPr marL="182563" indent="0" algn="l" defTabSz="914400" rtl="0" eaLnBrk="1" latinLnBrk="0" hangingPunct="1">
              <a:lnSpc>
                <a:spcPct val="90000"/>
              </a:lnSpc>
              <a:spcBef>
                <a:spcPts val="500"/>
              </a:spcBef>
              <a:buFontTx/>
              <a:buNone/>
              <a:defRPr sz="1400" kern="1200">
                <a:solidFill>
                  <a:schemeClr val="tx1"/>
                </a:solidFill>
                <a:latin typeface="Arial" panose="020B0604020202020204" pitchFamily="34" charset="0"/>
                <a:ea typeface="+mn-ea"/>
                <a:cs typeface="Arial" panose="020B0604020202020204" pitchFamily="34" charset="0"/>
              </a:defRPr>
            </a:lvl2pPr>
            <a:lvl3pPr marL="357187" indent="0" algn="l" defTabSz="914400" rtl="0" eaLnBrk="1" latinLnBrk="0" hangingPunct="1">
              <a:lnSpc>
                <a:spcPct val="90000"/>
              </a:lnSpc>
              <a:spcBef>
                <a:spcPts val="500"/>
              </a:spcBef>
              <a:buFontTx/>
              <a:buNone/>
              <a:defRPr sz="1400" kern="1200">
                <a:solidFill>
                  <a:schemeClr val="tx1"/>
                </a:solidFill>
                <a:latin typeface="Arial" panose="020B0604020202020204" pitchFamily="34" charset="0"/>
                <a:ea typeface="+mn-ea"/>
                <a:cs typeface="Arial" panose="020B0604020202020204" pitchFamily="34" charset="0"/>
              </a:defRPr>
            </a:lvl3pPr>
            <a:lvl4pPr marL="536575" indent="0" algn="l" defTabSz="914400" rtl="0" eaLnBrk="1" latinLnBrk="0" hangingPunct="1">
              <a:lnSpc>
                <a:spcPct val="90000"/>
              </a:lnSpc>
              <a:spcBef>
                <a:spcPts val="500"/>
              </a:spcBef>
              <a:buFontTx/>
              <a:buNone/>
              <a:defRPr sz="1400" kern="1200">
                <a:solidFill>
                  <a:schemeClr val="tx1"/>
                </a:solidFill>
                <a:latin typeface="Arial" panose="020B0604020202020204" pitchFamily="34" charset="0"/>
                <a:ea typeface="+mn-ea"/>
                <a:cs typeface="Arial" panose="020B0604020202020204" pitchFamily="34" charset="0"/>
              </a:defRPr>
            </a:lvl4pPr>
            <a:lvl5pPr marL="712788" indent="0" algn="l" defTabSz="914400" rtl="0" eaLnBrk="1" latinLnBrk="0" hangingPunct="1">
              <a:lnSpc>
                <a:spcPct val="90000"/>
              </a:lnSpc>
              <a:spcBef>
                <a:spcPts val="500"/>
              </a:spcBef>
              <a:buFontTx/>
              <a:buNone/>
              <a:defRPr sz="14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GB" sz="1400" b="0" i="0" u="none" strike="noStrike" kern="1200" cap="none" spc="0" normalizeH="0" baseline="0" noProof="0" dirty="0">
                <a:ln>
                  <a:noFill/>
                </a:ln>
                <a:solidFill>
                  <a:sysClr val="windowText" lastClr="000000"/>
                </a:solidFill>
                <a:effectLst/>
                <a:uLnTx/>
                <a:uFillTx/>
                <a:latin typeface="Calibri" panose="020F0502020204030204" pitchFamily="34" charset="0"/>
                <a:ea typeface="+mn-ea"/>
                <a:cs typeface="Arial" panose="020B0604020202020204" pitchFamily="34" charset="0"/>
              </a:rPr>
              <a:t>*Response-evaluable patients.</a:t>
            </a:r>
          </a:p>
        </p:txBody>
      </p:sp>
      <p:sp>
        <p:nvSpPr>
          <p:cNvPr id="237" name="TextBox 236">
            <a:extLst>
              <a:ext uri="{FF2B5EF4-FFF2-40B4-BE49-F238E27FC236}">
                <a16:creationId xmlns:a16="http://schemas.microsoft.com/office/drawing/2014/main" id="{A278BC21-5A30-3848-4D65-0D5679202E98}"/>
              </a:ext>
            </a:extLst>
          </p:cNvPr>
          <p:cNvSpPr txBox="1"/>
          <p:nvPr/>
        </p:nvSpPr>
        <p:spPr>
          <a:xfrm>
            <a:off x="5042900" y="4938442"/>
            <a:ext cx="6857323" cy="1074061"/>
          </a:xfrm>
          <a:prstGeom prst="rect">
            <a:avLst/>
          </a:prstGeom>
          <a:solidFill>
            <a:schemeClr val="accent1"/>
          </a:solidFill>
        </p:spPr>
        <p:txBody>
          <a:bodyPr wrap="square" lIns="36000" tIns="36000" rIns="36000" bIns="36000" rtlCol="0" anchor="ctr">
            <a:noAutofit/>
          </a:bodyPr>
          <a:lstStyle>
            <a:defPPr>
              <a:defRPr lang="en-GB"/>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pPr marL="342900" marR="0" lvl="0" indent="-34290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Arial" charset="0"/>
              </a:rPr>
              <a:t>Responses were durable and deepened over time</a:t>
            </a:r>
          </a:p>
          <a:p>
            <a:pPr marL="342900" marR="0" lvl="0" indent="-34290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Arial" charset="0"/>
              </a:rPr>
              <a:t>At median follow-up of 8.6 mo (range: 0.3-19.6), 66.7% of </a:t>
            </a:r>
            <a:br>
              <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Arial" charset="0"/>
              </a:rPr>
            </a:br>
            <a:r>
              <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Arial" charset="0"/>
              </a:rPr>
              <a:t>responders were alive and continuing on treatment</a:t>
            </a:r>
          </a:p>
        </p:txBody>
      </p:sp>
      <p:sp>
        <p:nvSpPr>
          <p:cNvPr id="238" name="TextBox 237">
            <a:extLst>
              <a:ext uri="{FF2B5EF4-FFF2-40B4-BE49-F238E27FC236}">
                <a16:creationId xmlns:a16="http://schemas.microsoft.com/office/drawing/2014/main" id="{FBA779C8-78F7-5348-BC02-91A83ACDC785}"/>
              </a:ext>
            </a:extLst>
          </p:cNvPr>
          <p:cNvSpPr txBox="1"/>
          <p:nvPr/>
        </p:nvSpPr>
        <p:spPr>
          <a:xfrm>
            <a:off x="1418456" y="1847339"/>
            <a:ext cx="640916" cy="409023"/>
          </a:xfrm>
          <a:prstGeom prst="rect">
            <a:avLst/>
          </a:prstGeom>
          <a:noFill/>
        </p:spPr>
        <p:txBody>
          <a:bodyPr wrap="square" rtlCol="0">
            <a:spAutoFit/>
          </a:bodyPr>
          <a:lstStyle/>
          <a:p>
            <a:pPr marL="0" marR="0" lvl="0" indent="0" algn="ctr" defTabSz="685800" rtl="0" eaLnBrk="1" fontAlgn="auto" latinLnBrk="0" hangingPunct="1">
              <a:lnSpc>
                <a:spcPts val="12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a:ea typeface="+mn-ea"/>
                <a:cs typeface="+mn-cs"/>
              </a:rPr>
              <a:t>ORR</a:t>
            </a:r>
          </a:p>
          <a:p>
            <a:pPr marL="0" marR="0" lvl="0" indent="0" algn="ctr" defTabSz="685800" rtl="0" eaLnBrk="1" fontAlgn="auto" latinLnBrk="0" hangingPunct="1">
              <a:lnSpc>
                <a:spcPts val="12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a:ea typeface="+mn-ea"/>
                <a:cs typeface="+mn-cs"/>
              </a:rPr>
              <a:t>74.1%</a:t>
            </a:r>
          </a:p>
        </p:txBody>
      </p:sp>
      <p:sp>
        <p:nvSpPr>
          <p:cNvPr id="239" name="TextBox 238">
            <a:extLst>
              <a:ext uri="{FF2B5EF4-FFF2-40B4-BE49-F238E27FC236}">
                <a16:creationId xmlns:a16="http://schemas.microsoft.com/office/drawing/2014/main" id="{C1746052-D11F-CB3D-9E12-7B55FBF2D92D}"/>
              </a:ext>
            </a:extLst>
          </p:cNvPr>
          <p:cNvSpPr txBox="1"/>
          <p:nvPr/>
        </p:nvSpPr>
        <p:spPr>
          <a:xfrm>
            <a:off x="2222222" y="1862090"/>
            <a:ext cx="674807" cy="409023"/>
          </a:xfrm>
          <a:prstGeom prst="rect">
            <a:avLst/>
          </a:prstGeom>
          <a:noFill/>
        </p:spPr>
        <p:txBody>
          <a:bodyPr wrap="square" rtlCol="0">
            <a:spAutoFit/>
          </a:bodyPr>
          <a:lstStyle>
            <a:defPPr>
              <a:defRPr lang="en-GB"/>
            </a:defPPr>
            <a:lvl1pPr marL="0" marR="0" lvl="0" indent="0" algn="ctr" defTabSz="685800" eaLnBrk="1" fontAlgn="auto" latinLnBrk="0" hangingPunct="1">
              <a:lnSpc>
                <a:spcPts val="1200"/>
              </a:lnSpc>
              <a:spcBef>
                <a:spcPts val="0"/>
              </a:spcBef>
              <a:spcAft>
                <a:spcPts val="0"/>
              </a:spcAft>
              <a:buClrTx/>
              <a:buSzTx/>
              <a:buFontTx/>
              <a:buNone/>
              <a:tabLst/>
              <a:defRPr kumimoji="0" sz="1200" b="1" i="0" u="none" strike="noStrike" kern="0" cap="none" spc="0" normalizeH="0" baseline="0">
                <a:ln>
                  <a:noFill/>
                </a:ln>
                <a:effectLst/>
                <a:uLnTx/>
                <a:uFillTx/>
                <a:latin typeface="+mn-lt"/>
                <a:cs typeface="+mn-cs"/>
              </a:defRPr>
            </a:lvl1pPr>
          </a:lstStyle>
          <a:p>
            <a:pPr marL="0" marR="0" lvl="0" indent="0" algn="ctr" defTabSz="685800" rtl="0" eaLnBrk="1" fontAlgn="auto" latinLnBrk="0" hangingPunct="1">
              <a:lnSpc>
                <a:spcPts val="12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a:ea typeface="+mn-ea"/>
                <a:cs typeface="+mn-cs"/>
              </a:rPr>
              <a:t>ORR</a:t>
            </a:r>
            <a:br>
              <a:rPr kumimoji="0" lang="en-US" sz="1400" b="1" i="0" u="none" strike="noStrike" kern="0" cap="none" spc="0" normalizeH="0" baseline="0" noProof="0" dirty="0">
                <a:ln>
                  <a:noFill/>
                </a:ln>
                <a:solidFill>
                  <a:prstClr val="black"/>
                </a:solidFill>
                <a:effectLst/>
                <a:uLnTx/>
                <a:uFillTx/>
                <a:latin typeface="Calibri"/>
                <a:ea typeface="+mn-ea"/>
                <a:cs typeface="+mn-cs"/>
              </a:rPr>
            </a:br>
            <a:r>
              <a:rPr kumimoji="0" lang="en-US" sz="1400" b="1" i="0" u="none" strike="noStrike" kern="0" cap="none" spc="0" normalizeH="0" baseline="0" noProof="0" dirty="0">
                <a:ln>
                  <a:noFill/>
                </a:ln>
                <a:solidFill>
                  <a:prstClr val="black"/>
                </a:solidFill>
                <a:effectLst/>
                <a:uLnTx/>
                <a:uFillTx/>
                <a:latin typeface="Calibri"/>
                <a:ea typeface="+mn-ea"/>
                <a:cs typeface="+mn-cs"/>
              </a:rPr>
              <a:t>75%</a:t>
            </a:r>
          </a:p>
        </p:txBody>
      </p:sp>
      <p:sp>
        <p:nvSpPr>
          <p:cNvPr id="240" name="TextBox 239">
            <a:extLst>
              <a:ext uri="{FF2B5EF4-FFF2-40B4-BE49-F238E27FC236}">
                <a16:creationId xmlns:a16="http://schemas.microsoft.com/office/drawing/2014/main" id="{62650949-F729-99D1-11FD-910915571E64}"/>
              </a:ext>
            </a:extLst>
          </p:cNvPr>
          <p:cNvSpPr txBox="1"/>
          <p:nvPr/>
        </p:nvSpPr>
        <p:spPr>
          <a:xfrm>
            <a:off x="3074622" y="1878907"/>
            <a:ext cx="726486" cy="409023"/>
          </a:xfrm>
          <a:prstGeom prst="rect">
            <a:avLst/>
          </a:prstGeom>
          <a:noFill/>
        </p:spPr>
        <p:txBody>
          <a:bodyPr wrap="square" rtlCol="0">
            <a:spAutoFit/>
          </a:bodyPr>
          <a:lstStyle>
            <a:defPPr>
              <a:defRPr lang="en-GB"/>
            </a:defPPr>
            <a:lvl1pPr marL="0" marR="0" lvl="0" indent="0" algn="ctr" defTabSz="685800" eaLnBrk="1" fontAlgn="auto" latinLnBrk="0" hangingPunct="1">
              <a:lnSpc>
                <a:spcPts val="1200"/>
              </a:lnSpc>
              <a:spcBef>
                <a:spcPts val="0"/>
              </a:spcBef>
              <a:spcAft>
                <a:spcPts val="0"/>
              </a:spcAft>
              <a:buClrTx/>
              <a:buSzTx/>
              <a:buFontTx/>
              <a:buNone/>
              <a:tabLst/>
              <a:defRPr kumimoji="0" sz="1200" b="1" i="0" u="none" strike="noStrike" kern="0" cap="none" spc="0" normalizeH="0" baseline="0">
                <a:ln>
                  <a:noFill/>
                </a:ln>
                <a:effectLst/>
                <a:uLnTx/>
                <a:uFillTx/>
                <a:latin typeface="+mn-lt"/>
                <a:cs typeface="+mn-cs"/>
              </a:defRPr>
            </a:lvl1pPr>
          </a:lstStyle>
          <a:p>
            <a:pPr marL="0" marR="0" lvl="0" indent="0" algn="ctr" defTabSz="685800" rtl="0" eaLnBrk="1" fontAlgn="auto" latinLnBrk="0" hangingPunct="1">
              <a:lnSpc>
                <a:spcPts val="12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a:ea typeface="+mn-ea"/>
                <a:cs typeface="+mn-cs"/>
              </a:rPr>
              <a:t>ORR </a:t>
            </a:r>
            <a:br>
              <a:rPr kumimoji="0" lang="en-US" sz="1400" b="1" i="0" u="none" strike="noStrike" kern="0" cap="none" spc="0" normalizeH="0" baseline="0" noProof="0" dirty="0">
                <a:ln>
                  <a:noFill/>
                </a:ln>
                <a:solidFill>
                  <a:prstClr val="black"/>
                </a:solidFill>
                <a:effectLst/>
                <a:uLnTx/>
                <a:uFillTx/>
                <a:latin typeface="Calibri"/>
                <a:ea typeface="+mn-ea"/>
                <a:cs typeface="+mn-cs"/>
              </a:rPr>
            </a:br>
            <a:r>
              <a:rPr kumimoji="0" lang="en-US" sz="1400" b="1" i="0" u="none" strike="noStrike" kern="0" cap="none" spc="0" normalizeH="0" baseline="0" noProof="0" dirty="0">
                <a:ln>
                  <a:noFill/>
                </a:ln>
                <a:solidFill>
                  <a:prstClr val="black"/>
                </a:solidFill>
                <a:effectLst/>
                <a:uLnTx/>
                <a:uFillTx/>
                <a:latin typeface="Calibri"/>
                <a:ea typeface="+mn-ea"/>
                <a:cs typeface="+mn-cs"/>
              </a:rPr>
              <a:t>100%</a:t>
            </a:r>
          </a:p>
        </p:txBody>
      </p:sp>
      <p:sp>
        <p:nvSpPr>
          <p:cNvPr id="241" name="TextBox 240">
            <a:extLst>
              <a:ext uri="{FF2B5EF4-FFF2-40B4-BE49-F238E27FC236}">
                <a16:creationId xmlns:a16="http://schemas.microsoft.com/office/drawing/2014/main" id="{1FB574DE-3446-0A9D-A888-7D2315E2AE55}"/>
              </a:ext>
            </a:extLst>
          </p:cNvPr>
          <p:cNvSpPr txBox="1"/>
          <p:nvPr/>
        </p:nvSpPr>
        <p:spPr>
          <a:xfrm>
            <a:off x="541847" y="1443347"/>
            <a:ext cx="389438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1200"/>
              </a:spcBef>
              <a:spcAft>
                <a:spcPts val="0"/>
              </a:spcAft>
              <a:buClr>
                <a:srgbClr val="A5A5A5"/>
              </a:buClr>
              <a:buSzTx/>
              <a:buFontTx/>
              <a:buNone/>
              <a:tabLst/>
              <a:defRPr/>
            </a:pPr>
            <a:r>
              <a:rPr kumimoji="0" lang="en-US" sz="1800" b="1" i="0" u="none" strike="noStrike" kern="1200" cap="none" spc="0" normalizeH="0" baseline="0" noProof="0" dirty="0">
                <a:ln>
                  <a:noFill/>
                </a:ln>
                <a:solidFill>
                  <a:srgbClr val="000000"/>
                </a:solidFill>
                <a:effectLst/>
                <a:uLnTx/>
                <a:uFillTx/>
                <a:latin typeface="Calibri"/>
                <a:ea typeface="+mn-ea"/>
                <a:cs typeface="Arial"/>
                <a:sym typeface="Arial"/>
                <a:rtl val="0"/>
              </a:rPr>
              <a:t>Clinical Response*</a:t>
            </a:r>
          </a:p>
        </p:txBody>
      </p:sp>
      <p:graphicFrame>
        <p:nvGraphicFramePr>
          <p:cNvPr id="464" name="Content Placeholder 6">
            <a:extLst>
              <a:ext uri="{FF2B5EF4-FFF2-40B4-BE49-F238E27FC236}">
                <a16:creationId xmlns:a16="http://schemas.microsoft.com/office/drawing/2014/main" id="{52FF1C38-E85F-CFE0-12AB-8144576F20E4}"/>
              </a:ext>
            </a:extLst>
          </p:cNvPr>
          <p:cNvGraphicFramePr>
            <a:graphicFrameLocks noChangeAspect="1"/>
          </p:cNvGraphicFramePr>
          <p:nvPr>
            <p:extLst>
              <p:ext uri="{D42A27DB-BD31-4B8C-83A1-F6EECF244321}">
                <p14:modId xmlns:p14="http://schemas.microsoft.com/office/powerpoint/2010/main" val="3648415032"/>
              </p:ext>
            </p:extLst>
          </p:nvPr>
        </p:nvGraphicFramePr>
        <p:xfrm>
          <a:off x="611999" y="2101262"/>
          <a:ext cx="4011238" cy="3879243"/>
        </p:xfrm>
        <a:graphic>
          <a:graphicData uri="http://schemas.openxmlformats.org/drawingml/2006/chart">
            <c:chart xmlns:c="http://schemas.openxmlformats.org/drawingml/2006/chart" xmlns:r="http://schemas.openxmlformats.org/officeDocument/2006/relationships" r:id="rId3"/>
          </a:graphicData>
        </a:graphic>
      </p:graphicFrame>
      <p:sp>
        <p:nvSpPr>
          <p:cNvPr id="466" name="Right Bracket 465">
            <a:extLst>
              <a:ext uri="{FF2B5EF4-FFF2-40B4-BE49-F238E27FC236}">
                <a16:creationId xmlns:a16="http://schemas.microsoft.com/office/drawing/2014/main" id="{4430ABA9-EBC7-6C44-785E-3AABB94F16EA}"/>
              </a:ext>
            </a:extLst>
          </p:cNvPr>
          <p:cNvSpPr/>
          <p:nvPr/>
        </p:nvSpPr>
        <p:spPr>
          <a:xfrm rot="5400000">
            <a:off x="2441998" y="4046624"/>
            <a:ext cx="54687" cy="2390339"/>
          </a:xfrm>
          <a:prstGeom prst="rightBracket">
            <a:avLst/>
          </a:prstGeom>
          <a:noFill/>
          <a:ln w="12700" cap="flat" cmpd="sng" algn="ctr">
            <a:solidFill>
              <a:sysClr val="windowText" lastClr="000000"/>
            </a:solidFill>
            <a:prstDash val="solid"/>
            <a:miter lim="800000"/>
            <a:tailEnd type="none"/>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467" name="TextBox 466">
            <a:extLst>
              <a:ext uri="{FF2B5EF4-FFF2-40B4-BE49-F238E27FC236}">
                <a16:creationId xmlns:a16="http://schemas.microsoft.com/office/drawing/2014/main" id="{6874BBCB-8A62-9C69-D1A1-A8F9BC9361A1}"/>
              </a:ext>
            </a:extLst>
          </p:cNvPr>
          <p:cNvSpPr txBox="1"/>
          <p:nvPr/>
        </p:nvSpPr>
        <p:spPr>
          <a:xfrm>
            <a:off x="1274172" y="5221496"/>
            <a:ext cx="2390339" cy="307777"/>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1200"/>
              </a:spcBef>
              <a:spcAft>
                <a:spcPts val="0"/>
              </a:spcAft>
              <a:buClr>
                <a:srgbClr val="A5A5A5"/>
              </a:buClr>
              <a:buSzTx/>
              <a:buFontTx/>
              <a:buNone/>
              <a:tabLst/>
              <a:defRPr/>
            </a:pPr>
            <a:r>
              <a:rPr kumimoji="0" lang="en-GB" sz="1400" b="1" i="0" u="none" strike="noStrike" kern="0" cap="none" spc="0" normalizeH="0" baseline="0" noProof="0" dirty="0">
                <a:ln>
                  <a:noFill/>
                </a:ln>
                <a:solidFill>
                  <a:srgbClr val="000000"/>
                </a:solidFill>
                <a:effectLst/>
                <a:uLnTx/>
                <a:uFillTx/>
                <a:latin typeface="Calibri"/>
                <a:ea typeface="+mn-ea"/>
                <a:cs typeface="+mn-cs"/>
              </a:rPr>
              <a:t>+ SC Dara 1800 mg</a:t>
            </a:r>
          </a:p>
        </p:txBody>
      </p:sp>
      <p:sp>
        <p:nvSpPr>
          <p:cNvPr id="468" name="Text Box 15">
            <a:extLst>
              <a:ext uri="{FF2B5EF4-FFF2-40B4-BE49-F238E27FC236}">
                <a16:creationId xmlns:a16="http://schemas.microsoft.com/office/drawing/2014/main" id="{ED6DE033-B6FE-6A6A-A1A3-858FEEE1E5F3}"/>
              </a:ext>
            </a:extLst>
          </p:cNvPr>
          <p:cNvSpPr txBox="1">
            <a:spLocks noChangeArrowheads="1"/>
          </p:cNvSpPr>
          <p:nvPr/>
        </p:nvSpPr>
        <p:spPr bwMode="auto">
          <a:xfrm>
            <a:off x="412751" y="6388915"/>
            <a:ext cx="884013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Rodriguez-Otero. EHA 2022. Abstr S188.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469" name="Group 468">
            <a:extLst>
              <a:ext uri="{FF2B5EF4-FFF2-40B4-BE49-F238E27FC236}">
                <a16:creationId xmlns:a16="http://schemas.microsoft.com/office/drawing/2014/main" id="{7A7EE34E-2655-58A7-4A6A-3025693A8F33}"/>
              </a:ext>
            </a:extLst>
          </p:cNvPr>
          <p:cNvGrpSpPr/>
          <p:nvPr/>
        </p:nvGrpSpPr>
        <p:grpSpPr>
          <a:xfrm>
            <a:off x="9392911" y="6207927"/>
            <a:ext cx="2488502" cy="454909"/>
            <a:chOff x="9392911" y="6207927"/>
            <a:chExt cx="2488502" cy="454909"/>
          </a:xfrm>
        </p:grpSpPr>
        <p:pic>
          <p:nvPicPr>
            <p:cNvPr id="470" name="Picture 469" descr="A picture containing text, ax, wheel&#10;&#10;Description automatically generated">
              <a:extLst>
                <a:ext uri="{FF2B5EF4-FFF2-40B4-BE49-F238E27FC236}">
                  <a16:creationId xmlns:a16="http://schemas.microsoft.com/office/drawing/2014/main" id="{DDA7DC38-A5D9-97BA-2717-4EAB0A697F8E}"/>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1188699" y="6207927"/>
              <a:ext cx="569914" cy="187003"/>
            </a:xfrm>
            <a:prstGeom prst="rect">
              <a:avLst/>
            </a:prstGeom>
          </p:spPr>
        </p:pic>
        <p:sp>
          <p:nvSpPr>
            <p:cNvPr id="471" name="Rectangle 8">
              <a:extLst>
                <a:ext uri="{FF2B5EF4-FFF2-40B4-BE49-F238E27FC236}">
                  <a16:creationId xmlns:a16="http://schemas.microsoft.com/office/drawing/2014/main" id="{79593A5D-7B9A-94D1-272D-9AF3E84C740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5"/>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3" name="TextBox 2">
            <a:extLst>
              <a:ext uri="{FF2B5EF4-FFF2-40B4-BE49-F238E27FC236}">
                <a16:creationId xmlns:a16="http://schemas.microsoft.com/office/drawing/2014/main" id="{F7955FD7-1E50-9CE2-509B-0D949B525AE4}"/>
              </a:ext>
            </a:extLst>
          </p:cNvPr>
          <p:cNvSpPr txBox="1"/>
          <p:nvPr/>
        </p:nvSpPr>
        <p:spPr>
          <a:xfrm rot="16200000">
            <a:off x="-486880" y="3141056"/>
            <a:ext cx="2104811" cy="307777"/>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1200"/>
              </a:spcBef>
              <a:spcAft>
                <a:spcPts val="0"/>
              </a:spcAft>
              <a:buClr>
                <a:srgbClr val="A5A5A5"/>
              </a:buClr>
              <a:buSzTx/>
              <a:buFontTx/>
              <a:buNone/>
              <a:tabLst/>
              <a:defRPr/>
            </a:pPr>
            <a:r>
              <a:rPr kumimoji="0" lang="en-GB" sz="1400" b="1" i="0" u="none" strike="noStrike" kern="0" cap="none" spc="0" normalizeH="0" baseline="0" noProof="0" dirty="0">
                <a:ln>
                  <a:noFill/>
                </a:ln>
                <a:solidFill>
                  <a:srgbClr val="000000"/>
                </a:solidFill>
                <a:effectLst/>
                <a:uLnTx/>
                <a:uFillTx/>
                <a:latin typeface="Calibri"/>
                <a:ea typeface="+mn-ea"/>
                <a:cs typeface="+mn-cs"/>
              </a:rPr>
              <a:t>Response (%)</a:t>
            </a:r>
          </a:p>
        </p:txBody>
      </p:sp>
      <p:sp>
        <p:nvSpPr>
          <p:cNvPr id="465" name="TextBox 464">
            <a:extLst>
              <a:ext uri="{FF2B5EF4-FFF2-40B4-BE49-F238E27FC236}">
                <a16:creationId xmlns:a16="http://schemas.microsoft.com/office/drawing/2014/main" id="{FCC986CA-5147-8DAF-D27F-352B11BA4FE4}"/>
              </a:ext>
            </a:extLst>
          </p:cNvPr>
          <p:cNvSpPr txBox="1"/>
          <p:nvPr/>
        </p:nvSpPr>
        <p:spPr>
          <a:xfrm>
            <a:off x="5092214" y="1237547"/>
            <a:ext cx="6658794" cy="369332"/>
          </a:xfrm>
          <a:prstGeom prst="rect">
            <a:avLst/>
          </a:prstGeom>
          <a:solidFill>
            <a:schemeClr val="tx1"/>
          </a:solidFill>
        </p:spPr>
        <p:txBody>
          <a:bodyPr wrap="square" rtlCol="0">
            <a:spAutoFit/>
          </a:bodyPr>
          <a:lstStyle/>
          <a:p>
            <a:pPr marL="0" marR="0" lvl="0" indent="0" algn="ctr" defTabSz="914400" rtl="0" eaLnBrk="1" fontAlgn="auto" latinLnBrk="0" hangingPunct="1">
              <a:lnSpc>
                <a:spcPct val="100000"/>
              </a:lnSpc>
              <a:spcBef>
                <a:spcPts val="1200"/>
              </a:spcBef>
              <a:spcAft>
                <a:spcPts val="0"/>
              </a:spcAft>
              <a:buClr>
                <a:srgbClr val="A5A5A5"/>
              </a:buClr>
              <a:buSzTx/>
              <a:buFontTx/>
              <a:buNone/>
              <a:tabLst/>
              <a:defRPr/>
            </a:pPr>
            <a:r>
              <a:rPr kumimoji="0" lang="en-US" sz="1800" b="1" i="0" u="none" strike="noStrike" kern="1200" cap="none" spc="0" normalizeH="0" baseline="0" noProof="0" dirty="0">
                <a:ln>
                  <a:noFill/>
                </a:ln>
                <a:solidFill>
                  <a:srgbClr val="000000"/>
                </a:solidFill>
                <a:effectLst/>
                <a:uLnTx/>
                <a:uFillTx/>
                <a:latin typeface="Calibri"/>
                <a:ea typeface="+mn-ea"/>
                <a:cs typeface="Arial"/>
                <a:sym typeface="Arial"/>
                <a:rtl val="0"/>
              </a:rPr>
              <a:t>Duration of Response (n = 39)</a:t>
            </a:r>
          </a:p>
        </p:txBody>
      </p:sp>
      <p:grpSp>
        <p:nvGrpSpPr>
          <p:cNvPr id="657" name="Group 656">
            <a:extLst>
              <a:ext uri="{FF2B5EF4-FFF2-40B4-BE49-F238E27FC236}">
                <a16:creationId xmlns:a16="http://schemas.microsoft.com/office/drawing/2014/main" id="{0257479C-2CAE-6B57-FB82-1EFC7A73AE99}"/>
              </a:ext>
            </a:extLst>
          </p:cNvPr>
          <p:cNvGrpSpPr/>
          <p:nvPr/>
        </p:nvGrpSpPr>
        <p:grpSpPr>
          <a:xfrm>
            <a:off x="8461004" y="3373534"/>
            <a:ext cx="3270191" cy="246221"/>
            <a:chOff x="8949148" y="3176679"/>
            <a:chExt cx="3270191" cy="246221"/>
          </a:xfrm>
        </p:grpSpPr>
        <p:grpSp>
          <p:nvGrpSpPr>
            <p:cNvPr id="8" name="Group 7">
              <a:extLst>
                <a:ext uri="{FF2B5EF4-FFF2-40B4-BE49-F238E27FC236}">
                  <a16:creationId xmlns:a16="http://schemas.microsoft.com/office/drawing/2014/main" id="{3406AE58-D9BE-C902-BF49-13DEDB7E2A5A}"/>
                </a:ext>
              </a:extLst>
            </p:cNvPr>
            <p:cNvGrpSpPr/>
            <p:nvPr/>
          </p:nvGrpSpPr>
          <p:grpSpPr>
            <a:xfrm>
              <a:off x="9608869" y="3176679"/>
              <a:ext cx="415349" cy="246221"/>
              <a:chOff x="9608869" y="3088135"/>
              <a:chExt cx="415349" cy="246221"/>
            </a:xfrm>
          </p:grpSpPr>
          <p:sp>
            <p:nvSpPr>
              <p:cNvPr id="4" name="TextBox 3">
                <a:extLst>
                  <a:ext uri="{FF2B5EF4-FFF2-40B4-BE49-F238E27FC236}">
                    <a16:creationId xmlns:a16="http://schemas.microsoft.com/office/drawing/2014/main" id="{B97181FB-E5DA-0F38-8542-90606D307297}"/>
                  </a:ext>
                </a:extLst>
              </p:cNvPr>
              <p:cNvSpPr txBox="1"/>
              <p:nvPr/>
            </p:nvSpPr>
            <p:spPr bwMode="auto">
              <a:xfrm>
                <a:off x="9652000" y="3088135"/>
                <a:ext cx="372218"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sCR</a:t>
                </a:r>
              </a:p>
            </p:txBody>
          </p:sp>
          <p:sp>
            <p:nvSpPr>
              <p:cNvPr id="7" name="Rectangle 6">
                <a:extLst>
                  <a:ext uri="{FF2B5EF4-FFF2-40B4-BE49-F238E27FC236}">
                    <a16:creationId xmlns:a16="http://schemas.microsoft.com/office/drawing/2014/main" id="{2D4EEDB7-FBE0-9463-DA4E-007B5FF01D64}"/>
                  </a:ext>
                </a:extLst>
              </p:cNvPr>
              <p:cNvSpPr/>
              <p:nvPr/>
            </p:nvSpPr>
            <p:spPr bwMode="auto">
              <a:xfrm>
                <a:off x="9608869" y="3162878"/>
                <a:ext cx="96734" cy="96734"/>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9" name="Group 8">
              <a:extLst>
                <a:ext uri="{FF2B5EF4-FFF2-40B4-BE49-F238E27FC236}">
                  <a16:creationId xmlns:a16="http://schemas.microsoft.com/office/drawing/2014/main" id="{BA3016F3-2EE1-1396-8443-83F087CCAB0F}"/>
                </a:ext>
              </a:extLst>
            </p:cNvPr>
            <p:cNvGrpSpPr/>
            <p:nvPr/>
          </p:nvGrpSpPr>
          <p:grpSpPr>
            <a:xfrm>
              <a:off x="10008919" y="3176679"/>
              <a:ext cx="365655" cy="246221"/>
              <a:chOff x="9608869" y="3088135"/>
              <a:chExt cx="365655" cy="246221"/>
            </a:xfrm>
          </p:grpSpPr>
          <p:sp>
            <p:nvSpPr>
              <p:cNvPr id="10" name="TextBox 9">
                <a:extLst>
                  <a:ext uri="{FF2B5EF4-FFF2-40B4-BE49-F238E27FC236}">
                    <a16:creationId xmlns:a16="http://schemas.microsoft.com/office/drawing/2014/main" id="{F9923D34-01FC-C586-A4A4-AAFDE4FEFE5F}"/>
                  </a:ext>
                </a:extLst>
              </p:cNvPr>
              <p:cNvSpPr txBox="1"/>
              <p:nvPr/>
            </p:nvSpPr>
            <p:spPr bwMode="auto">
              <a:xfrm>
                <a:off x="9652000" y="3088135"/>
                <a:ext cx="322524"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CR</a:t>
                </a:r>
              </a:p>
            </p:txBody>
          </p:sp>
          <p:sp>
            <p:nvSpPr>
              <p:cNvPr id="11" name="Rectangle 10">
                <a:extLst>
                  <a:ext uri="{FF2B5EF4-FFF2-40B4-BE49-F238E27FC236}">
                    <a16:creationId xmlns:a16="http://schemas.microsoft.com/office/drawing/2014/main" id="{5682CCCB-E589-5A65-F286-87B92977E4FD}"/>
                  </a:ext>
                </a:extLst>
              </p:cNvPr>
              <p:cNvSpPr/>
              <p:nvPr/>
            </p:nvSpPr>
            <p:spPr bwMode="auto">
              <a:xfrm>
                <a:off x="9608869" y="3162878"/>
                <a:ext cx="96734" cy="96734"/>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2" name="Group 11">
              <a:extLst>
                <a:ext uri="{FF2B5EF4-FFF2-40B4-BE49-F238E27FC236}">
                  <a16:creationId xmlns:a16="http://schemas.microsoft.com/office/drawing/2014/main" id="{CA16678A-3B14-FE5D-A5D8-148580B4CA25}"/>
                </a:ext>
              </a:extLst>
            </p:cNvPr>
            <p:cNvGrpSpPr/>
            <p:nvPr/>
          </p:nvGrpSpPr>
          <p:grpSpPr>
            <a:xfrm>
              <a:off x="10332769" y="3176679"/>
              <a:ext cx="514735" cy="246221"/>
              <a:chOff x="9608869" y="3088135"/>
              <a:chExt cx="514735" cy="246221"/>
            </a:xfrm>
          </p:grpSpPr>
          <p:sp>
            <p:nvSpPr>
              <p:cNvPr id="13" name="TextBox 12">
                <a:extLst>
                  <a:ext uri="{FF2B5EF4-FFF2-40B4-BE49-F238E27FC236}">
                    <a16:creationId xmlns:a16="http://schemas.microsoft.com/office/drawing/2014/main" id="{BF67A7F9-BE7B-0E1A-AB47-CA7C45FA970A}"/>
                  </a:ext>
                </a:extLst>
              </p:cNvPr>
              <p:cNvSpPr txBox="1"/>
              <p:nvPr/>
            </p:nvSpPr>
            <p:spPr bwMode="auto">
              <a:xfrm>
                <a:off x="9652000" y="3088135"/>
                <a:ext cx="471604"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VGPR</a:t>
                </a:r>
              </a:p>
            </p:txBody>
          </p:sp>
          <p:sp>
            <p:nvSpPr>
              <p:cNvPr id="14" name="Rectangle 13">
                <a:extLst>
                  <a:ext uri="{FF2B5EF4-FFF2-40B4-BE49-F238E27FC236}">
                    <a16:creationId xmlns:a16="http://schemas.microsoft.com/office/drawing/2014/main" id="{C2327B66-8EBF-19D7-2650-6018181B09CD}"/>
                  </a:ext>
                </a:extLst>
              </p:cNvPr>
              <p:cNvSpPr/>
              <p:nvPr/>
            </p:nvSpPr>
            <p:spPr bwMode="auto">
              <a:xfrm>
                <a:off x="9608869" y="3162878"/>
                <a:ext cx="96734" cy="96734"/>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5" name="Group 14">
              <a:extLst>
                <a:ext uri="{FF2B5EF4-FFF2-40B4-BE49-F238E27FC236}">
                  <a16:creationId xmlns:a16="http://schemas.microsoft.com/office/drawing/2014/main" id="{511EDCA1-6B0A-D9F3-4F82-A9D0847E7A15}"/>
                </a:ext>
              </a:extLst>
            </p:cNvPr>
            <p:cNvGrpSpPr/>
            <p:nvPr/>
          </p:nvGrpSpPr>
          <p:grpSpPr>
            <a:xfrm>
              <a:off x="10809019" y="3176679"/>
              <a:ext cx="362449" cy="246221"/>
              <a:chOff x="9608869" y="3088135"/>
              <a:chExt cx="362449" cy="246221"/>
            </a:xfrm>
          </p:grpSpPr>
          <p:sp>
            <p:nvSpPr>
              <p:cNvPr id="16" name="TextBox 15">
                <a:extLst>
                  <a:ext uri="{FF2B5EF4-FFF2-40B4-BE49-F238E27FC236}">
                    <a16:creationId xmlns:a16="http://schemas.microsoft.com/office/drawing/2014/main" id="{DF3DCAD8-F789-1FF5-6D6F-14290EF3F0E7}"/>
                  </a:ext>
                </a:extLst>
              </p:cNvPr>
              <p:cNvSpPr txBox="1"/>
              <p:nvPr/>
            </p:nvSpPr>
            <p:spPr bwMode="auto">
              <a:xfrm>
                <a:off x="9652000" y="3088135"/>
                <a:ext cx="319318"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a:t>
                </a:r>
              </a:p>
            </p:txBody>
          </p:sp>
          <p:sp>
            <p:nvSpPr>
              <p:cNvPr id="17" name="Rectangle 16">
                <a:extLst>
                  <a:ext uri="{FF2B5EF4-FFF2-40B4-BE49-F238E27FC236}">
                    <a16:creationId xmlns:a16="http://schemas.microsoft.com/office/drawing/2014/main" id="{F2DA4424-0A05-73DA-F92E-E0A70B75118A}"/>
                  </a:ext>
                </a:extLst>
              </p:cNvPr>
              <p:cNvSpPr/>
              <p:nvPr/>
            </p:nvSpPr>
            <p:spPr bwMode="auto">
              <a:xfrm>
                <a:off x="9608869" y="3162878"/>
                <a:ext cx="96734" cy="96734"/>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18" name="Group 17">
              <a:extLst>
                <a:ext uri="{FF2B5EF4-FFF2-40B4-BE49-F238E27FC236}">
                  <a16:creationId xmlns:a16="http://schemas.microsoft.com/office/drawing/2014/main" id="{4BC083A0-76E8-7D61-70F5-591271224E38}"/>
                </a:ext>
              </a:extLst>
            </p:cNvPr>
            <p:cNvGrpSpPr/>
            <p:nvPr/>
          </p:nvGrpSpPr>
          <p:grpSpPr>
            <a:xfrm>
              <a:off x="11135731" y="3176679"/>
              <a:ext cx="405731" cy="246221"/>
              <a:chOff x="9608869" y="3088135"/>
              <a:chExt cx="405731" cy="246221"/>
            </a:xfrm>
          </p:grpSpPr>
          <p:sp>
            <p:nvSpPr>
              <p:cNvPr id="19" name="TextBox 18">
                <a:extLst>
                  <a:ext uri="{FF2B5EF4-FFF2-40B4-BE49-F238E27FC236}">
                    <a16:creationId xmlns:a16="http://schemas.microsoft.com/office/drawing/2014/main" id="{760DB6D2-562E-EEFC-8252-7AFD84FDDD9F}"/>
                  </a:ext>
                </a:extLst>
              </p:cNvPr>
              <p:cNvSpPr txBox="1"/>
              <p:nvPr/>
            </p:nvSpPr>
            <p:spPr bwMode="auto">
              <a:xfrm>
                <a:off x="9652000" y="3088135"/>
                <a:ext cx="362600"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MR</a:t>
                </a:r>
              </a:p>
            </p:txBody>
          </p:sp>
          <p:sp>
            <p:nvSpPr>
              <p:cNvPr id="20" name="Rectangle 19">
                <a:extLst>
                  <a:ext uri="{FF2B5EF4-FFF2-40B4-BE49-F238E27FC236}">
                    <a16:creationId xmlns:a16="http://schemas.microsoft.com/office/drawing/2014/main" id="{BF00A7E7-3916-F658-90E7-A7A43603620E}"/>
                  </a:ext>
                </a:extLst>
              </p:cNvPr>
              <p:cNvSpPr/>
              <p:nvPr/>
            </p:nvSpPr>
            <p:spPr bwMode="auto">
              <a:xfrm>
                <a:off x="9608869" y="3162878"/>
                <a:ext cx="96734" cy="96734"/>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21" name="Group 20">
              <a:extLst>
                <a:ext uri="{FF2B5EF4-FFF2-40B4-BE49-F238E27FC236}">
                  <a16:creationId xmlns:a16="http://schemas.microsoft.com/office/drawing/2014/main" id="{2A43A8C4-9DA0-F24A-795F-A60829A76C96}"/>
                </a:ext>
              </a:extLst>
            </p:cNvPr>
            <p:cNvGrpSpPr/>
            <p:nvPr/>
          </p:nvGrpSpPr>
          <p:grpSpPr>
            <a:xfrm>
              <a:off x="11519939" y="3176679"/>
              <a:ext cx="365655" cy="246221"/>
              <a:chOff x="9608869" y="3088135"/>
              <a:chExt cx="365655" cy="246221"/>
            </a:xfrm>
          </p:grpSpPr>
          <p:sp>
            <p:nvSpPr>
              <p:cNvPr id="22" name="TextBox 21">
                <a:extLst>
                  <a:ext uri="{FF2B5EF4-FFF2-40B4-BE49-F238E27FC236}">
                    <a16:creationId xmlns:a16="http://schemas.microsoft.com/office/drawing/2014/main" id="{1E8352FE-FA4E-0753-E754-8EA413AD6FC9}"/>
                  </a:ext>
                </a:extLst>
              </p:cNvPr>
              <p:cNvSpPr txBox="1"/>
              <p:nvPr/>
            </p:nvSpPr>
            <p:spPr bwMode="auto">
              <a:xfrm>
                <a:off x="9652000" y="3088135"/>
                <a:ext cx="322524"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SD</a:t>
                </a:r>
              </a:p>
            </p:txBody>
          </p:sp>
          <p:sp>
            <p:nvSpPr>
              <p:cNvPr id="23" name="Rectangle 22">
                <a:extLst>
                  <a:ext uri="{FF2B5EF4-FFF2-40B4-BE49-F238E27FC236}">
                    <a16:creationId xmlns:a16="http://schemas.microsoft.com/office/drawing/2014/main" id="{AA64AE19-EBFC-D2AD-D2E5-48FF226D6606}"/>
                  </a:ext>
                </a:extLst>
              </p:cNvPr>
              <p:cNvSpPr/>
              <p:nvPr/>
            </p:nvSpPr>
            <p:spPr bwMode="auto">
              <a:xfrm>
                <a:off x="9608869" y="3162878"/>
                <a:ext cx="96734" cy="96734"/>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24" name="Group 23">
              <a:extLst>
                <a:ext uri="{FF2B5EF4-FFF2-40B4-BE49-F238E27FC236}">
                  <a16:creationId xmlns:a16="http://schemas.microsoft.com/office/drawing/2014/main" id="{C318F317-4AA0-00F0-1319-E3313DAEA3BB}"/>
                </a:ext>
              </a:extLst>
            </p:cNvPr>
            <p:cNvGrpSpPr/>
            <p:nvPr/>
          </p:nvGrpSpPr>
          <p:grpSpPr>
            <a:xfrm>
              <a:off x="11847272" y="3176679"/>
              <a:ext cx="372067" cy="246221"/>
              <a:chOff x="9608869" y="3088135"/>
              <a:chExt cx="372067" cy="246221"/>
            </a:xfrm>
          </p:grpSpPr>
          <p:sp>
            <p:nvSpPr>
              <p:cNvPr id="25" name="TextBox 24">
                <a:extLst>
                  <a:ext uri="{FF2B5EF4-FFF2-40B4-BE49-F238E27FC236}">
                    <a16:creationId xmlns:a16="http://schemas.microsoft.com/office/drawing/2014/main" id="{51CE72A5-7D74-4AFF-C675-D4A9C00656BC}"/>
                  </a:ext>
                </a:extLst>
              </p:cNvPr>
              <p:cNvSpPr txBox="1"/>
              <p:nvPr/>
            </p:nvSpPr>
            <p:spPr bwMode="auto">
              <a:xfrm>
                <a:off x="9652000" y="3088135"/>
                <a:ext cx="328936"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PD</a:t>
                </a:r>
              </a:p>
            </p:txBody>
          </p:sp>
          <p:sp>
            <p:nvSpPr>
              <p:cNvPr id="26" name="Rectangle 25">
                <a:extLst>
                  <a:ext uri="{FF2B5EF4-FFF2-40B4-BE49-F238E27FC236}">
                    <a16:creationId xmlns:a16="http://schemas.microsoft.com/office/drawing/2014/main" id="{9136F1EC-6DC7-AA5D-7BFB-C99149E6872D}"/>
                  </a:ext>
                </a:extLst>
              </p:cNvPr>
              <p:cNvSpPr/>
              <p:nvPr/>
            </p:nvSpPr>
            <p:spPr bwMode="auto">
              <a:xfrm>
                <a:off x="9608869" y="3162878"/>
                <a:ext cx="96734" cy="96734"/>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27" name="TextBox 26">
              <a:extLst>
                <a:ext uri="{FF2B5EF4-FFF2-40B4-BE49-F238E27FC236}">
                  <a16:creationId xmlns:a16="http://schemas.microsoft.com/office/drawing/2014/main" id="{42CC66E6-76E6-73CA-E4BC-F6DC1BE6A2C9}"/>
                </a:ext>
              </a:extLst>
            </p:cNvPr>
            <p:cNvSpPr txBox="1"/>
            <p:nvPr/>
          </p:nvSpPr>
          <p:spPr bwMode="auto">
            <a:xfrm>
              <a:off x="8949148" y="3176679"/>
              <a:ext cx="729687"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Response:</a:t>
              </a:r>
            </a:p>
          </p:txBody>
        </p:sp>
      </p:grpSp>
      <p:sp>
        <p:nvSpPr>
          <p:cNvPr id="28" name="TextBox 27">
            <a:extLst>
              <a:ext uri="{FF2B5EF4-FFF2-40B4-BE49-F238E27FC236}">
                <a16:creationId xmlns:a16="http://schemas.microsoft.com/office/drawing/2014/main" id="{BFCB3A9A-E699-8ADA-799F-5225479E8F31}"/>
              </a:ext>
            </a:extLst>
          </p:cNvPr>
          <p:cNvSpPr txBox="1"/>
          <p:nvPr/>
        </p:nvSpPr>
        <p:spPr bwMode="auto">
          <a:xfrm>
            <a:off x="7707593" y="3872798"/>
            <a:ext cx="1483098"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End of treatment status:</a:t>
            </a:r>
          </a:p>
        </p:txBody>
      </p:sp>
      <p:sp>
        <p:nvSpPr>
          <p:cNvPr id="29" name="TextBox 28">
            <a:extLst>
              <a:ext uri="{FF2B5EF4-FFF2-40B4-BE49-F238E27FC236}">
                <a16:creationId xmlns:a16="http://schemas.microsoft.com/office/drawing/2014/main" id="{C1EE5482-8D29-256B-2E5B-571E1A0DB9E3}"/>
              </a:ext>
            </a:extLst>
          </p:cNvPr>
          <p:cNvSpPr txBox="1"/>
          <p:nvPr/>
        </p:nvSpPr>
        <p:spPr bwMode="auto">
          <a:xfrm>
            <a:off x="7956058" y="4088096"/>
            <a:ext cx="1234633"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End of study status:</a:t>
            </a:r>
          </a:p>
        </p:txBody>
      </p:sp>
      <p:sp>
        <p:nvSpPr>
          <p:cNvPr id="31" name="TextBox 30">
            <a:extLst>
              <a:ext uri="{FF2B5EF4-FFF2-40B4-BE49-F238E27FC236}">
                <a16:creationId xmlns:a16="http://schemas.microsoft.com/office/drawing/2014/main" id="{03FC2972-2D9B-5009-3452-1BD3E2E65BF8}"/>
              </a:ext>
            </a:extLst>
          </p:cNvPr>
          <p:cNvSpPr txBox="1"/>
          <p:nvPr/>
        </p:nvSpPr>
        <p:spPr bwMode="auto">
          <a:xfrm>
            <a:off x="9244680" y="3565769"/>
            <a:ext cx="1883849" cy="36933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On treatment as of April 6, 2022</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 follow-up as of April 6, 2022</a:t>
            </a:r>
          </a:p>
        </p:txBody>
      </p:sp>
      <p:sp>
        <p:nvSpPr>
          <p:cNvPr id="32" name="Arrow: Right 31">
            <a:extLst>
              <a:ext uri="{FF2B5EF4-FFF2-40B4-BE49-F238E27FC236}">
                <a16:creationId xmlns:a16="http://schemas.microsoft.com/office/drawing/2014/main" id="{C923DF03-F321-98DC-49A2-44C3C1F253A1}"/>
              </a:ext>
            </a:extLst>
          </p:cNvPr>
          <p:cNvSpPr/>
          <p:nvPr/>
        </p:nvSpPr>
        <p:spPr bwMode="auto">
          <a:xfrm>
            <a:off x="9128922" y="3634499"/>
            <a:ext cx="192015" cy="95110"/>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3" name="Arrow: Right 32">
            <a:extLst>
              <a:ext uri="{FF2B5EF4-FFF2-40B4-BE49-F238E27FC236}">
                <a16:creationId xmlns:a16="http://schemas.microsoft.com/office/drawing/2014/main" id="{C8B6B976-9428-A60B-4E2D-1722D1C81115}"/>
              </a:ext>
            </a:extLst>
          </p:cNvPr>
          <p:cNvSpPr/>
          <p:nvPr/>
        </p:nvSpPr>
        <p:spPr bwMode="auto">
          <a:xfrm>
            <a:off x="9128922" y="3777015"/>
            <a:ext cx="192015" cy="95110"/>
          </a:xfrm>
          <a:prstGeom prst="rightArrow">
            <a:avLst/>
          </a:prstGeom>
          <a:solidFill>
            <a:srgbClr val="FF000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nvGrpSpPr>
          <p:cNvPr id="656" name="Group 655">
            <a:extLst>
              <a:ext uri="{FF2B5EF4-FFF2-40B4-BE49-F238E27FC236}">
                <a16:creationId xmlns:a16="http://schemas.microsoft.com/office/drawing/2014/main" id="{D8D1DED4-32EC-405F-7F34-5BB164DE9A31}"/>
              </a:ext>
            </a:extLst>
          </p:cNvPr>
          <p:cNvGrpSpPr/>
          <p:nvPr/>
        </p:nvGrpSpPr>
        <p:grpSpPr>
          <a:xfrm>
            <a:off x="9091579" y="4102711"/>
            <a:ext cx="574779" cy="246221"/>
            <a:chOff x="9601948" y="3992195"/>
            <a:chExt cx="574779" cy="246221"/>
          </a:xfrm>
        </p:grpSpPr>
        <p:sp>
          <p:nvSpPr>
            <p:cNvPr id="30" name="TextBox 29">
              <a:extLst>
                <a:ext uri="{FF2B5EF4-FFF2-40B4-BE49-F238E27FC236}">
                  <a16:creationId xmlns:a16="http://schemas.microsoft.com/office/drawing/2014/main" id="{5B89990A-92B8-3603-9D4B-62055737C32C}"/>
                </a:ext>
              </a:extLst>
            </p:cNvPr>
            <p:cNvSpPr txBox="1"/>
            <p:nvPr/>
          </p:nvSpPr>
          <p:spPr bwMode="auto">
            <a:xfrm>
              <a:off x="9677872" y="3992195"/>
              <a:ext cx="498855"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Death</a:t>
              </a:r>
            </a:p>
          </p:txBody>
        </p:sp>
        <p:sp>
          <p:nvSpPr>
            <p:cNvPr id="34" name="Multiplication Sign 33">
              <a:extLst>
                <a:ext uri="{FF2B5EF4-FFF2-40B4-BE49-F238E27FC236}">
                  <a16:creationId xmlns:a16="http://schemas.microsoft.com/office/drawing/2014/main" id="{621ACF38-3D63-72A6-5BF4-FB8728049833}"/>
                </a:ext>
              </a:extLst>
            </p:cNvPr>
            <p:cNvSpPr/>
            <p:nvPr/>
          </p:nvSpPr>
          <p:spPr bwMode="auto">
            <a:xfrm>
              <a:off x="9601948" y="4026405"/>
              <a:ext cx="177800" cy="177800"/>
            </a:xfrm>
            <a:prstGeom prst="mathMultiply">
              <a:avLst>
                <a:gd name="adj1" fmla="val 16377"/>
              </a:avLst>
            </a:prstGeom>
            <a:solidFill>
              <a:srgbClr val="FF000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655" name="Group 654">
            <a:extLst>
              <a:ext uri="{FF2B5EF4-FFF2-40B4-BE49-F238E27FC236}">
                <a16:creationId xmlns:a16="http://schemas.microsoft.com/office/drawing/2014/main" id="{663A30A9-B392-6E09-4D52-974C8213AEAF}"/>
              </a:ext>
            </a:extLst>
          </p:cNvPr>
          <p:cNvGrpSpPr/>
          <p:nvPr/>
        </p:nvGrpSpPr>
        <p:grpSpPr>
          <a:xfrm>
            <a:off x="9132550" y="3881194"/>
            <a:ext cx="2329663" cy="246221"/>
            <a:chOff x="9598775" y="3793662"/>
            <a:chExt cx="2329663" cy="246221"/>
          </a:xfrm>
        </p:grpSpPr>
        <p:grpSp>
          <p:nvGrpSpPr>
            <p:cNvPr id="37" name="Group 36">
              <a:extLst>
                <a:ext uri="{FF2B5EF4-FFF2-40B4-BE49-F238E27FC236}">
                  <a16:creationId xmlns:a16="http://schemas.microsoft.com/office/drawing/2014/main" id="{B2ED3573-028D-C3FC-FA25-7DD1D1C59DCA}"/>
                </a:ext>
              </a:extLst>
            </p:cNvPr>
            <p:cNvGrpSpPr/>
            <p:nvPr/>
          </p:nvGrpSpPr>
          <p:grpSpPr>
            <a:xfrm>
              <a:off x="9598775" y="3793662"/>
              <a:ext cx="588662" cy="246221"/>
              <a:chOff x="10163291" y="4002658"/>
              <a:chExt cx="588662" cy="246221"/>
            </a:xfrm>
          </p:grpSpPr>
          <p:sp>
            <p:nvSpPr>
              <p:cNvPr id="35" name="TextBox 34">
                <a:extLst>
                  <a:ext uri="{FF2B5EF4-FFF2-40B4-BE49-F238E27FC236}">
                    <a16:creationId xmlns:a16="http://schemas.microsoft.com/office/drawing/2014/main" id="{54832D96-5771-CAE2-5008-3AEBEA20C6DD}"/>
                  </a:ext>
                </a:extLst>
              </p:cNvPr>
              <p:cNvSpPr txBox="1"/>
              <p:nvPr/>
            </p:nvSpPr>
            <p:spPr bwMode="auto">
              <a:xfrm>
                <a:off x="10187375" y="4002658"/>
                <a:ext cx="564578"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D/C-PD</a:t>
                </a:r>
              </a:p>
            </p:txBody>
          </p:sp>
          <p:sp>
            <p:nvSpPr>
              <p:cNvPr id="36" name="Diamond 35">
                <a:extLst>
                  <a:ext uri="{FF2B5EF4-FFF2-40B4-BE49-F238E27FC236}">
                    <a16:creationId xmlns:a16="http://schemas.microsoft.com/office/drawing/2014/main" id="{682406E1-B887-9849-82E9-718CA49E118A}"/>
                  </a:ext>
                </a:extLst>
              </p:cNvPr>
              <p:cNvSpPr/>
              <p:nvPr/>
            </p:nvSpPr>
            <p:spPr bwMode="auto">
              <a:xfrm>
                <a:off x="10163291" y="4079731"/>
                <a:ext cx="92075" cy="92075"/>
              </a:xfrm>
              <a:prstGeom prst="diamond">
                <a:avLst/>
              </a:prstGeom>
              <a:solidFill>
                <a:schemeClr val="accent4">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38" name="Group 37">
              <a:extLst>
                <a:ext uri="{FF2B5EF4-FFF2-40B4-BE49-F238E27FC236}">
                  <a16:creationId xmlns:a16="http://schemas.microsoft.com/office/drawing/2014/main" id="{3334EA23-71F4-B5DC-C9CF-975A57CE397F}"/>
                </a:ext>
              </a:extLst>
            </p:cNvPr>
            <p:cNvGrpSpPr/>
            <p:nvPr/>
          </p:nvGrpSpPr>
          <p:grpSpPr>
            <a:xfrm>
              <a:off x="10160976" y="3793662"/>
              <a:ext cx="580647" cy="246221"/>
              <a:chOff x="10163291" y="4002658"/>
              <a:chExt cx="580647" cy="246221"/>
            </a:xfrm>
          </p:grpSpPr>
          <p:sp>
            <p:nvSpPr>
              <p:cNvPr id="39" name="TextBox 38">
                <a:extLst>
                  <a:ext uri="{FF2B5EF4-FFF2-40B4-BE49-F238E27FC236}">
                    <a16:creationId xmlns:a16="http://schemas.microsoft.com/office/drawing/2014/main" id="{B5509918-59A1-20C2-4118-C62ED4B4F76B}"/>
                  </a:ext>
                </a:extLst>
              </p:cNvPr>
              <p:cNvSpPr txBox="1"/>
              <p:nvPr/>
            </p:nvSpPr>
            <p:spPr bwMode="auto">
              <a:xfrm>
                <a:off x="10187375" y="4002658"/>
                <a:ext cx="556563"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D/C-AE</a:t>
                </a:r>
              </a:p>
            </p:txBody>
          </p:sp>
          <p:sp>
            <p:nvSpPr>
              <p:cNvPr id="40" name="Diamond 39">
                <a:extLst>
                  <a:ext uri="{FF2B5EF4-FFF2-40B4-BE49-F238E27FC236}">
                    <a16:creationId xmlns:a16="http://schemas.microsoft.com/office/drawing/2014/main" id="{4EFC3F94-2E8F-77AD-849A-F65BE52131E4}"/>
                  </a:ext>
                </a:extLst>
              </p:cNvPr>
              <p:cNvSpPr/>
              <p:nvPr/>
            </p:nvSpPr>
            <p:spPr bwMode="auto">
              <a:xfrm>
                <a:off x="10163291" y="4079731"/>
                <a:ext cx="92075" cy="92075"/>
              </a:xfrm>
              <a:prstGeom prst="diamond">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41" name="Group 40">
              <a:extLst>
                <a:ext uri="{FF2B5EF4-FFF2-40B4-BE49-F238E27FC236}">
                  <a16:creationId xmlns:a16="http://schemas.microsoft.com/office/drawing/2014/main" id="{B937F809-BC65-367D-B05E-6937AD681371}"/>
                </a:ext>
              </a:extLst>
            </p:cNvPr>
            <p:cNvGrpSpPr/>
            <p:nvPr/>
          </p:nvGrpSpPr>
          <p:grpSpPr>
            <a:xfrm>
              <a:off x="10708230" y="3793662"/>
              <a:ext cx="748962" cy="246221"/>
              <a:chOff x="10163291" y="4002658"/>
              <a:chExt cx="748962" cy="246221"/>
            </a:xfrm>
          </p:grpSpPr>
          <p:sp>
            <p:nvSpPr>
              <p:cNvPr id="42" name="TextBox 41">
                <a:extLst>
                  <a:ext uri="{FF2B5EF4-FFF2-40B4-BE49-F238E27FC236}">
                    <a16:creationId xmlns:a16="http://schemas.microsoft.com/office/drawing/2014/main" id="{75C22651-AFC5-55D3-216C-E23160D79936}"/>
                  </a:ext>
                </a:extLst>
              </p:cNvPr>
              <p:cNvSpPr txBox="1"/>
              <p:nvPr/>
            </p:nvSpPr>
            <p:spPr bwMode="auto">
              <a:xfrm>
                <a:off x="10187375" y="4002658"/>
                <a:ext cx="724878"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D/C-Other</a:t>
                </a:r>
              </a:p>
            </p:txBody>
          </p:sp>
          <p:sp>
            <p:nvSpPr>
              <p:cNvPr id="43" name="Diamond 42">
                <a:extLst>
                  <a:ext uri="{FF2B5EF4-FFF2-40B4-BE49-F238E27FC236}">
                    <a16:creationId xmlns:a16="http://schemas.microsoft.com/office/drawing/2014/main" id="{16C55D11-4B37-7F1F-17D2-09BEF069C732}"/>
                  </a:ext>
                </a:extLst>
              </p:cNvPr>
              <p:cNvSpPr/>
              <p:nvPr/>
            </p:nvSpPr>
            <p:spPr bwMode="auto">
              <a:xfrm>
                <a:off x="10163291" y="4079731"/>
                <a:ext cx="92075" cy="92075"/>
              </a:xfrm>
              <a:prstGeom prst="diamond">
                <a:avLst/>
              </a:prstGeom>
              <a:solidFill>
                <a:schemeClr val="bg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44" name="Group 43">
              <a:extLst>
                <a:ext uri="{FF2B5EF4-FFF2-40B4-BE49-F238E27FC236}">
                  <a16:creationId xmlns:a16="http://schemas.microsoft.com/office/drawing/2014/main" id="{4EB006F6-38E1-52BD-C049-616DBB751577}"/>
                </a:ext>
              </a:extLst>
            </p:cNvPr>
            <p:cNvGrpSpPr/>
            <p:nvPr/>
          </p:nvGrpSpPr>
          <p:grpSpPr>
            <a:xfrm>
              <a:off x="11405499" y="3793662"/>
              <a:ext cx="522939" cy="246221"/>
              <a:chOff x="10163291" y="4002658"/>
              <a:chExt cx="522939" cy="246221"/>
            </a:xfrm>
          </p:grpSpPr>
          <p:sp>
            <p:nvSpPr>
              <p:cNvPr id="45" name="TextBox 44">
                <a:extLst>
                  <a:ext uri="{FF2B5EF4-FFF2-40B4-BE49-F238E27FC236}">
                    <a16:creationId xmlns:a16="http://schemas.microsoft.com/office/drawing/2014/main" id="{93E9BB2E-759D-B532-7627-966CE4242708}"/>
                  </a:ext>
                </a:extLst>
              </p:cNvPr>
              <p:cNvSpPr txBox="1"/>
              <p:nvPr/>
            </p:nvSpPr>
            <p:spPr bwMode="auto">
              <a:xfrm>
                <a:off x="10187375" y="4002658"/>
                <a:ext cx="498855" cy="24622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Death</a:t>
                </a:r>
              </a:p>
            </p:txBody>
          </p:sp>
          <p:sp>
            <p:nvSpPr>
              <p:cNvPr id="46" name="Diamond 45">
                <a:extLst>
                  <a:ext uri="{FF2B5EF4-FFF2-40B4-BE49-F238E27FC236}">
                    <a16:creationId xmlns:a16="http://schemas.microsoft.com/office/drawing/2014/main" id="{0712DC68-B091-833E-0563-72084C61170A}"/>
                  </a:ext>
                </a:extLst>
              </p:cNvPr>
              <p:cNvSpPr/>
              <p:nvPr/>
            </p:nvSpPr>
            <p:spPr bwMode="auto">
              <a:xfrm>
                <a:off x="10163291" y="4079731"/>
                <a:ext cx="92075" cy="92075"/>
              </a:xfrm>
              <a:prstGeom prst="diamond">
                <a:avLst/>
              </a:prstGeom>
              <a:solidFill>
                <a:schemeClr val="bg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grpSp>
        <p:nvGrpSpPr>
          <p:cNvPr id="456" name="Group 455">
            <a:extLst>
              <a:ext uri="{FF2B5EF4-FFF2-40B4-BE49-F238E27FC236}">
                <a16:creationId xmlns:a16="http://schemas.microsoft.com/office/drawing/2014/main" id="{A80C3B07-5B94-047D-D668-6CF53DD7DA2D}"/>
              </a:ext>
            </a:extLst>
          </p:cNvPr>
          <p:cNvGrpSpPr/>
          <p:nvPr/>
        </p:nvGrpSpPr>
        <p:grpSpPr>
          <a:xfrm>
            <a:off x="5136071" y="4508306"/>
            <a:ext cx="6904542" cy="276999"/>
            <a:chOff x="5265378" y="4453077"/>
            <a:chExt cx="6904542" cy="276999"/>
          </a:xfrm>
        </p:grpSpPr>
        <p:sp>
          <p:nvSpPr>
            <p:cNvPr id="47" name="TextBox 46">
              <a:extLst>
                <a:ext uri="{FF2B5EF4-FFF2-40B4-BE49-F238E27FC236}">
                  <a16:creationId xmlns:a16="http://schemas.microsoft.com/office/drawing/2014/main" id="{8F82414B-4060-3480-4342-556AF135697B}"/>
                </a:ext>
              </a:extLst>
            </p:cNvPr>
            <p:cNvSpPr txBox="1"/>
            <p:nvPr/>
          </p:nvSpPr>
          <p:spPr bwMode="auto">
            <a:xfrm>
              <a:off x="5265378" y="4453077"/>
              <a:ext cx="263214"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8" name="TextBox 47">
              <a:extLst>
                <a:ext uri="{FF2B5EF4-FFF2-40B4-BE49-F238E27FC236}">
                  <a16:creationId xmlns:a16="http://schemas.microsoft.com/office/drawing/2014/main" id="{8289CF0E-4D75-61C0-1A86-4E0BF1C3D88C}"/>
                </a:ext>
              </a:extLst>
            </p:cNvPr>
            <p:cNvSpPr txBox="1"/>
            <p:nvPr/>
          </p:nvSpPr>
          <p:spPr bwMode="auto">
            <a:xfrm>
              <a:off x="5580761" y="4453077"/>
              <a:ext cx="263214"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49" name="TextBox 48">
              <a:extLst>
                <a:ext uri="{FF2B5EF4-FFF2-40B4-BE49-F238E27FC236}">
                  <a16:creationId xmlns:a16="http://schemas.microsoft.com/office/drawing/2014/main" id="{706F9AD5-B111-CD4C-3792-CDE7E7C26564}"/>
                </a:ext>
              </a:extLst>
            </p:cNvPr>
            <p:cNvSpPr txBox="1"/>
            <p:nvPr/>
          </p:nvSpPr>
          <p:spPr bwMode="auto">
            <a:xfrm>
              <a:off x="5890514" y="4453077"/>
              <a:ext cx="263214"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50" name="TextBox 49">
              <a:extLst>
                <a:ext uri="{FF2B5EF4-FFF2-40B4-BE49-F238E27FC236}">
                  <a16:creationId xmlns:a16="http://schemas.microsoft.com/office/drawing/2014/main" id="{7E13E0AC-A8CB-A13C-FC24-EB8F49067E2D}"/>
                </a:ext>
              </a:extLst>
            </p:cNvPr>
            <p:cNvSpPr txBox="1"/>
            <p:nvPr/>
          </p:nvSpPr>
          <p:spPr bwMode="auto">
            <a:xfrm>
              <a:off x="6205897" y="4453077"/>
              <a:ext cx="263214"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51" name="TextBox 50">
              <a:extLst>
                <a:ext uri="{FF2B5EF4-FFF2-40B4-BE49-F238E27FC236}">
                  <a16:creationId xmlns:a16="http://schemas.microsoft.com/office/drawing/2014/main" id="{304ED98A-CD21-30EC-6058-88C44A91FE62}"/>
                </a:ext>
              </a:extLst>
            </p:cNvPr>
            <p:cNvSpPr txBox="1"/>
            <p:nvPr/>
          </p:nvSpPr>
          <p:spPr bwMode="auto">
            <a:xfrm>
              <a:off x="6519531" y="4453077"/>
              <a:ext cx="263214"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52" name="TextBox 51">
              <a:extLst>
                <a:ext uri="{FF2B5EF4-FFF2-40B4-BE49-F238E27FC236}">
                  <a16:creationId xmlns:a16="http://schemas.microsoft.com/office/drawing/2014/main" id="{7A964C82-2342-A0C8-419D-959B909F2F07}"/>
                </a:ext>
              </a:extLst>
            </p:cNvPr>
            <p:cNvSpPr txBox="1"/>
            <p:nvPr/>
          </p:nvSpPr>
          <p:spPr bwMode="auto">
            <a:xfrm>
              <a:off x="6834914" y="4453077"/>
              <a:ext cx="263214"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53" name="TextBox 52">
              <a:extLst>
                <a:ext uri="{FF2B5EF4-FFF2-40B4-BE49-F238E27FC236}">
                  <a16:creationId xmlns:a16="http://schemas.microsoft.com/office/drawing/2014/main" id="{463EFCA0-D5C5-52B1-AB10-3032A6749697}"/>
                </a:ext>
              </a:extLst>
            </p:cNvPr>
            <p:cNvSpPr txBox="1"/>
            <p:nvPr/>
          </p:nvSpPr>
          <p:spPr bwMode="auto">
            <a:xfrm>
              <a:off x="7144667" y="4453077"/>
              <a:ext cx="263214"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54" name="TextBox 53">
              <a:extLst>
                <a:ext uri="{FF2B5EF4-FFF2-40B4-BE49-F238E27FC236}">
                  <a16:creationId xmlns:a16="http://schemas.microsoft.com/office/drawing/2014/main" id="{67D9D4FB-D2B7-4866-1A37-06219160A247}"/>
                </a:ext>
              </a:extLst>
            </p:cNvPr>
            <p:cNvSpPr txBox="1"/>
            <p:nvPr/>
          </p:nvSpPr>
          <p:spPr bwMode="auto">
            <a:xfrm>
              <a:off x="7460050" y="4453077"/>
              <a:ext cx="263214"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p:txBody>
        </p:sp>
        <p:sp>
          <p:nvSpPr>
            <p:cNvPr id="55" name="TextBox 54">
              <a:extLst>
                <a:ext uri="{FF2B5EF4-FFF2-40B4-BE49-F238E27FC236}">
                  <a16:creationId xmlns:a16="http://schemas.microsoft.com/office/drawing/2014/main" id="{39A8D24B-42A7-EDF3-A0FE-48E9ABD7EC1B}"/>
                </a:ext>
              </a:extLst>
            </p:cNvPr>
            <p:cNvSpPr txBox="1"/>
            <p:nvPr/>
          </p:nvSpPr>
          <p:spPr bwMode="auto">
            <a:xfrm>
              <a:off x="7774628" y="4453077"/>
              <a:ext cx="263214"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56" name="TextBox 55">
              <a:extLst>
                <a:ext uri="{FF2B5EF4-FFF2-40B4-BE49-F238E27FC236}">
                  <a16:creationId xmlns:a16="http://schemas.microsoft.com/office/drawing/2014/main" id="{22446A38-3E0E-7207-35B7-98CB780E0D50}"/>
                </a:ext>
              </a:extLst>
            </p:cNvPr>
            <p:cNvSpPr txBox="1"/>
            <p:nvPr/>
          </p:nvSpPr>
          <p:spPr bwMode="auto">
            <a:xfrm>
              <a:off x="8090011" y="4453077"/>
              <a:ext cx="263214"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57" name="TextBox 56">
              <a:extLst>
                <a:ext uri="{FF2B5EF4-FFF2-40B4-BE49-F238E27FC236}">
                  <a16:creationId xmlns:a16="http://schemas.microsoft.com/office/drawing/2014/main" id="{F1BCAD47-1AA7-9F88-258C-58762E097A0F}"/>
                </a:ext>
              </a:extLst>
            </p:cNvPr>
            <p:cNvSpPr txBox="1"/>
            <p:nvPr/>
          </p:nvSpPr>
          <p:spPr bwMode="auto">
            <a:xfrm>
              <a:off x="8360491"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58" name="TextBox 57">
              <a:extLst>
                <a:ext uri="{FF2B5EF4-FFF2-40B4-BE49-F238E27FC236}">
                  <a16:creationId xmlns:a16="http://schemas.microsoft.com/office/drawing/2014/main" id="{7701DE4E-35EC-F109-6D8D-9B1B701A1915}"/>
                </a:ext>
              </a:extLst>
            </p:cNvPr>
            <p:cNvSpPr txBox="1"/>
            <p:nvPr/>
          </p:nvSpPr>
          <p:spPr bwMode="auto">
            <a:xfrm>
              <a:off x="8675874"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59" name="TextBox 58">
              <a:extLst>
                <a:ext uri="{FF2B5EF4-FFF2-40B4-BE49-F238E27FC236}">
                  <a16:creationId xmlns:a16="http://schemas.microsoft.com/office/drawing/2014/main" id="{FE1A84B1-D601-1FB4-87F9-3EE43743783C}"/>
                </a:ext>
              </a:extLst>
            </p:cNvPr>
            <p:cNvSpPr txBox="1"/>
            <p:nvPr/>
          </p:nvSpPr>
          <p:spPr bwMode="auto">
            <a:xfrm>
              <a:off x="8989508"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60" name="TextBox 59">
              <a:extLst>
                <a:ext uri="{FF2B5EF4-FFF2-40B4-BE49-F238E27FC236}">
                  <a16:creationId xmlns:a16="http://schemas.microsoft.com/office/drawing/2014/main" id="{01CF09EA-7DAC-6034-DC67-5B752CF5E79C}"/>
                </a:ext>
              </a:extLst>
            </p:cNvPr>
            <p:cNvSpPr txBox="1"/>
            <p:nvPr/>
          </p:nvSpPr>
          <p:spPr bwMode="auto">
            <a:xfrm>
              <a:off x="9304891"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a:t>
              </a:r>
            </a:p>
          </p:txBody>
        </p:sp>
        <p:sp>
          <p:nvSpPr>
            <p:cNvPr id="61" name="TextBox 60">
              <a:extLst>
                <a:ext uri="{FF2B5EF4-FFF2-40B4-BE49-F238E27FC236}">
                  <a16:creationId xmlns:a16="http://schemas.microsoft.com/office/drawing/2014/main" id="{C6C20C0E-70C4-F9BA-3155-55FBD34E71B9}"/>
                </a:ext>
              </a:extLst>
            </p:cNvPr>
            <p:cNvSpPr txBox="1"/>
            <p:nvPr/>
          </p:nvSpPr>
          <p:spPr bwMode="auto">
            <a:xfrm>
              <a:off x="9614644"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62" name="TextBox 61">
              <a:extLst>
                <a:ext uri="{FF2B5EF4-FFF2-40B4-BE49-F238E27FC236}">
                  <a16:creationId xmlns:a16="http://schemas.microsoft.com/office/drawing/2014/main" id="{32DE3DBF-997A-0E9D-C826-EDEF46987436}"/>
                </a:ext>
              </a:extLst>
            </p:cNvPr>
            <p:cNvSpPr txBox="1"/>
            <p:nvPr/>
          </p:nvSpPr>
          <p:spPr bwMode="auto">
            <a:xfrm>
              <a:off x="9930027"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63" name="TextBox 62">
              <a:extLst>
                <a:ext uri="{FF2B5EF4-FFF2-40B4-BE49-F238E27FC236}">
                  <a16:creationId xmlns:a16="http://schemas.microsoft.com/office/drawing/2014/main" id="{E89E08C8-50DF-BF59-49DC-2A4E56DEF10F}"/>
                </a:ext>
              </a:extLst>
            </p:cNvPr>
            <p:cNvSpPr txBox="1"/>
            <p:nvPr/>
          </p:nvSpPr>
          <p:spPr bwMode="auto">
            <a:xfrm>
              <a:off x="10258623"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p:txBody>
        </p:sp>
        <p:sp>
          <p:nvSpPr>
            <p:cNvPr id="448" name="TextBox 447">
              <a:extLst>
                <a:ext uri="{FF2B5EF4-FFF2-40B4-BE49-F238E27FC236}">
                  <a16:creationId xmlns:a16="http://schemas.microsoft.com/office/drawing/2014/main" id="{5A3F92A1-2480-2581-A6B8-F86E192F923A}"/>
                </a:ext>
              </a:extLst>
            </p:cNvPr>
            <p:cNvSpPr txBox="1"/>
            <p:nvPr/>
          </p:nvSpPr>
          <p:spPr bwMode="auto">
            <a:xfrm>
              <a:off x="10574006"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p:txBody>
        </p:sp>
        <p:sp>
          <p:nvSpPr>
            <p:cNvPr id="449" name="TextBox 448">
              <a:extLst>
                <a:ext uri="{FF2B5EF4-FFF2-40B4-BE49-F238E27FC236}">
                  <a16:creationId xmlns:a16="http://schemas.microsoft.com/office/drawing/2014/main" id="{FFD374BA-B1F8-FE7E-5358-8DA10D3E59FC}"/>
                </a:ext>
              </a:extLst>
            </p:cNvPr>
            <p:cNvSpPr txBox="1"/>
            <p:nvPr/>
          </p:nvSpPr>
          <p:spPr bwMode="auto">
            <a:xfrm>
              <a:off x="10883759"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450" name="TextBox 449">
              <a:extLst>
                <a:ext uri="{FF2B5EF4-FFF2-40B4-BE49-F238E27FC236}">
                  <a16:creationId xmlns:a16="http://schemas.microsoft.com/office/drawing/2014/main" id="{A698FACA-EFFF-3C1F-90E5-19D9FCBAFF0F}"/>
                </a:ext>
              </a:extLst>
            </p:cNvPr>
            <p:cNvSpPr txBox="1"/>
            <p:nvPr/>
          </p:nvSpPr>
          <p:spPr bwMode="auto">
            <a:xfrm>
              <a:off x="11199142"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451" name="TextBox 450">
              <a:extLst>
                <a:ext uri="{FF2B5EF4-FFF2-40B4-BE49-F238E27FC236}">
                  <a16:creationId xmlns:a16="http://schemas.microsoft.com/office/drawing/2014/main" id="{D82AA516-3535-1709-37A2-E0FC7CC9653D}"/>
                </a:ext>
              </a:extLst>
            </p:cNvPr>
            <p:cNvSpPr txBox="1"/>
            <p:nvPr/>
          </p:nvSpPr>
          <p:spPr bwMode="auto">
            <a:xfrm>
              <a:off x="11512776"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452" name="TextBox 451">
              <a:extLst>
                <a:ext uri="{FF2B5EF4-FFF2-40B4-BE49-F238E27FC236}">
                  <a16:creationId xmlns:a16="http://schemas.microsoft.com/office/drawing/2014/main" id="{672E51E8-EE15-2EB1-2219-8DCEC32047D9}"/>
                </a:ext>
              </a:extLst>
            </p:cNvPr>
            <p:cNvSpPr txBox="1"/>
            <p:nvPr/>
          </p:nvSpPr>
          <p:spPr bwMode="auto">
            <a:xfrm>
              <a:off x="11828159" y="4453077"/>
              <a:ext cx="341761"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grpSp>
      <p:sp>
        <p:nvSpPr>
          <p:cNvPr id="455" name="TextBox 454">
            <a:extLst>
              <a:ext uri="{FF2B5EF4-FFF2-40B4-BE49-F238E27FC236}">
                <a16:creationId xmlns:a16="http://schemas.microsoft.com/office/drawing/2014/main" id="{DD3700B7-D052-3524-5CB2-5AE4CFBD1914}"/>
              </a:ext>
            </a:extLst>
          </p:cNvPr>
          <p:cNvSpPr txBox="1"/>
          <p:nvPr/>
        </p:nvSpPr>
        <p:spPr bwMode="auto">
          <a:xfrm>
            <a:off x="8364275" y="4682694"/>
            <a:ext cx="402675" cy="27699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a:t>
            </a:r>
          </a:p>
        </p:txBody>
      </p:sp>
      <p:grpSp>
        <p:nvGrpSpPr>
          <p:cNvPr id="490" name="Group 489">
            <a:extLst>
              <a:ext uri="{FF2B5EF4-FFF2-40B4-BE49-F238E27FC236}">
                <a16:creationId xmlns:a16="http://schemas.microsoft.com/office/drawing/2014/main" id="{638C4958-D2FE-6FC4-771F-123550D4A5C1}"/>
              </a:ext>
            </a:extLst>
          </p:cNvPr>
          <p:cNvGrpSpPr/>
          <p:nvPr/>
        </p:nvGrpSpPr>
        <p:grpSpPr>
          <a:xfrm>
            <a:off x="5267677" y="4478995"/>
            <a:ext cx="6588839" cy="72036"/>
            <a:chOff x="5396984" y="4023067"/>
            <a:chExt cx="6588839" cy="498326"/>
          </a:xfrm>
        </p:grpSpPr>
        <p:cxnSp>
          <p:nvCxnSpPr>
            <p:cNvPr id="458" name="Straight Connector 457">
              <a:extLst>
                <a:ext uri="{FF2B5EF4-FFF2-40B4-BE49-F238E27FC236}">
                  <a16:creationId xmlns:a16="http://schemas.microsoft.com/office/drawing/2014/main" id="{AB51E5AC-DED5-A530-097B-BD468F23DE7C}"/>
                </a:ext>
              </a:extLst>
            </p:cNvPr>
            <p:cNvCxnSpPr>
              <a:cxnSpLocks/>
            </p:cNvCxnSpPr>
            <p:nvPr/>
          </p:nvCxnSpPr>
          <p:spPr bwMode="auto">
            <a:xfrm>
              <a:off x="5396984"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59" name="Straight Connector 458">
              <a:extLst>
                <a:ext uri="{FF2B5EF4-FFF2-40B4-BE49-F238E27FC236}">
                  <a16:creationId xmlns:a16="http://schemas.microsoft.com/office/drawing/2014/main" id="{9109165D-0E2F-4EE5-CC55-686BA062EC57}"/>
                </a:ext>
              </a:extLst>
            </p:cNvPr>
            <p:cNvCxnSpPr>
              <a:cxnSpLocks/>
            </p:cNvCxnSpPr>
            <p:nvPr/>
          </p:nvCxnSpPr>
          <p:spPr bwMode="auto">
            <a:xfrm>
              <a:off x="5712367"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934692B0-7162-40FA-F970-55045D0C91FE}"/>
                </a:ext>
              </a:extLst>
            </p:cNvPr>
            <p:cNvCxnSpPr>
              <a:cxnSpLocks/>
            </p:cNvCxnSpPr>
            <p:nvPr/>
          </p:nvCxnSpPr>
          <p:spPr bwMode="auto">
            <a:xfrm>
              <a:off x="6022120"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721AC0FB-48DF-1872-774C-5B81C197E806}"/>
                </a:ext>
              </a:extLst>
            </p:cNvPr>
            <p:cNvCxnSpPr>
              <a:cxnSpLocks/>
            </p:cNvCxnSpPr>
            <p:nvPr/>
          </p:nvCxnSpPr>
          <p:spPr bwMode="auto">
            <a:xfrm>
              <a:off x="6337503"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62" name="Straight Connector 461">
              <a:extLst>
                <a:ext uri="{FF2B5EF4-FFF2-40B4-BE49-F238E27FC236}">
                  <a16:creationId xmlns:a16="http://schemas.microsoft.com/office/drawing/2014/main" id="{6DDF0F6A-1398-F509-E81C-7646955FE4C7}"/>
                </a:ext>
              </a:extLst>
            </p:cNvPr>
            <p:cNvCxnSpPr>
              <a:cxnSpLocks/>
            </p:cNvCxnSpPr>
            <p:nvPr/>
          </p:nvCxnSpPr>
          <p:spPr bwMode="auto">
            <a:xfrm>
              <a:off x="6648081"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63" name="Straight Connector 462">
              <a:extLst>
                <a:ext uri="{FF2B5EF4-FFF2-40B4-BE49-F238E27FC236}">
                  <a16:creationId xmlns:a16="http://schemas.microsoft.com/office/drawing/2014/main" id="{4499CB46-9D5E-F24E-F86B-97DABE436AFA}"/>
                </a:ext>
              </a:extLst>
            </p:cNvPr>
            <p:cNvCxnSpPr>
              <a:cxnSpLocks/>
            </p:cNvCxnSpPr>
            <p:nvPr/>
          </p:nvCxnSpPr>
          <p:spPr bwMode="auto">
            <a:xfrm>
              <a:off x="6963464"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40FA97F3-E2FC-FEF9-96E8-E5AAB044F75A}"/>
                </a:ext>
              </a:extLst>
            </p:cNvPr>
            <p:cNvCxnSpPr>
              <a:cxnSpLocks/>
            </p:cNvCxnSpPr>
            <p:nvPr/>
          </p:nvCxnSpPr>
          <p:spPr bwMode="auto">
            <a:xfrm>
              <a:off x="7273217"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F43782D6-92FC-2854-1B90-7BA49595AB38}"/>
                </a:ext>
              </a:extLst>
            </p:cNvPr>
            <p:cNvCxnSpPr>
              <a:cxnSpLocks/>
            </p:cNvCxnSpPr>
            <p:nvPr/>
          </p:nvCxnSpPr>
          <p:spPr bwMode="auto">
            <a:xfrm>
              <a:off x="7588600"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74" name="Straight Connector 473">
              <a:extLst>
                <a:ext uri="{FF2B5EF4-FFF2-40B4-BE49-F238E27FC236}">
                  <a16:creationId xmlns:a16="http://schemas.microsoft.com/office/drawing/2014/main" id="{3891D40A-0D3A-588A-9A14-E52FB6BE7C9C}"/>
                </a:ext>
              </a:extLst>
            </p:cNvPr>
            <p:cNvCxnSpPr>
              <a:cxnSpLocks/>
            </p:cNvCxnSpPr>
            <p:nvPr/>
          </p:nvCxnSpPr>
          <p:spPr bwMode="auto">
            <a:xfrm>
              <a:off x="7906234"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75" name="Straight Connector 474">
              <a:extLst>
                <a:ext uri="{FF2B5EF4-FFF2-40B4-BE49-F238E27FC236}">
                  <a16:creationId xmlns:a16="http://schemas.microsoft.com/office/drawing/2014/main" id="{DAE6376B-62B9-050E-0C6C-D9A57F0F90A0}"/>
                </a:ext>
              </a:extLst>
            </p:cNvPr>
            <p:cNvCxnSpPr>
              <a:cxnSpLocks/>
            </p:cNvCxnSpPr>
            <p:nvPr/>
          </p:nvCxnSpPr>
          <p:spPr bwMode="auto">
            <a:xfrm>
              <a:off x="8221617"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76" name="Straight Connector 475">
              <a:extLst>
                <a:ext uri="{FF2B5EF4-FFF2-40B4-BE49-F238E27FC236}">
                  <a16:creationId xmlns:a16="http://schemas.microsoft.com/office/drawing/2014/main" id="{0FB4CA17-101F-8A01-F637-C24BFB526375}"/>
                </a:ext>
              </a:extLst>
            </p:cNvPr>
            <p:cNvCxnSpPr>
              <a:cxnSpLocks/>
            </p:cNvCxnSpPr>
            <p:nvPr/>
          </p:nvCxnSpPr>
          <p:spPr bwMode="auto">
            <a:xfrm>
              <a:off x="8531370"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64BDCC67-D376-A8B1-0CDD-4D08182AF222}"/>
                </a:ext>
              </a:extLst>
            </p:cNvPr>
            <p:cNvCxnSpPr>
              <a:cxnSpLocks/>
            </p:cNvCxnSpPr>
            <p:nvPr/>
          </p:nvCxnSpPr>
          <p:spPr bwMode="auto">
            <a:xfrm>
              <a:off x="8846753"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4C37EB56-F1F4-C740-D991-FF7D0AD0F617}"/>
                </a:ext>
              </a:extLst>
            </p:cNvPr>
            <p:cNvCxnSpPr>
              <a:cxnSpLocks/>
            </p:cNvCxnSpPr>
            <p:nvPr/>
          </p:nvCxnSpPr>
          <p:spPr bwMode="auto">
            <a:xfrm>
              <a:off x="9157331"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79" name="Straight Connector 478">
              <a:extLst>
                <a:ext uri="{FF2B5EF4-FFF2-40B4-BE49-F238E27FC236}">
                  <a16:creationId xmlns:a16="http://schemas.microsoft.com/office/drawing/2014/main" id="{9DFDE9C6-0E58-AD86-6EF5-1477F5D0B205}"/>
                </a:ext>
              </a:extLst>
            </p:cNvPr>
            <p:cNvCxnSpPr>
              <a:cxnSpLocks/>
            </p:cNvCxnSpPr>
            <p:nvPr/>
          </p:nvCxnSpPr>
          <p:spPr bwMode="auto">
            <a:xfrm>
              <a:off x="9472714"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7420C2D7-DD36-68B8-722E-DCA0A3AF3A8C}"/>
                </a:ext>
              </a:extLst>
            </p:cNvPr>
            <p:cNvCxnSpPr>
              <a:cxnSpLocks/>
            </p:cNvCxnSpPr>
            <p:nvPr/>
          </p:nvCxnSpPr>
          <p:spPr bwMode="auto">
            <a:xfrm>
              <a:off x="9782467"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D802D3F9-3D75-4350-FD98-0F8FE9FBA11D}"/>
                </a:ext>
              </a:extLst>
            </p:cNvPr>
            <p:cNvCxnSpPr>
              <a:cxnSpLocks/>
            </p:cNvCxnSpPr>
            <p:nvPr/>
          </p:nvCxnSpPr>
          <p:spPr bwMode="auto">
            <a:xfrm>
              <a:off x="10097850"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76420950-A749-4EA4-7093-1F7BEDB74879}"/>
                </a:ext>
              </a:extLst>
            </p:cNvPr>
            <p:cNvCxnSpPr>
              <a:cxnSpLocks/>
            </p:cNvCxnSpPr>
            <p:nvPr/>
          </p:nvCxnSpPr>
          <p:spPr bwMode="auto">
            <a:xfrm>
              <a:off x="10419343"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F8468FDC-2384-97BB-BE45-32E7B47F3336}"/>
                </a:ext>
              </a:extLst>
            </p:cNvPr>
            <p:cNvCxnSpPr>
              <a:cxnSpLocks/>
            </p:cNvCxnSpPr>
            <p:nvPr/>
          </p:nvCxnSpPr>
          <p:spPr bwMode="auto">
            <a:xfrm>
              <a:off x="10734726"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18BDDA36-3768-4952-0F6F-1579CFC7C7D4}"/>
                </a:ext>
              </a:extLst>
            </p:cNvPr>
            <p:cNvCxnSpPr>
              <a:cxnSpLocks/>
            </p:cNvCxnSpPr>
            <p:nvPr/>
          </p:nvCxnSpPr>
          <p:spPr bwMode="auto">
            <a:xfrm>
              <a:off x="11044479"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4A5FAC6F-F64C-7A34-68B9-97A3AA183980}"/>
                </a:ext>
              </a:extLst>
            </p:cNvPr>
            <p:cNvCxnSpPr>
              <a:cxnSpLocks/>
            </p:cNvCxnSpPr>
            <p:nvPr/>
          </p:nvCxnSpPr>
          <p:spPr bwMode="auto">
            <a:xfrm>
              <a:off x="11359862"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9953FA02-E37B-5297-2C7F-364FDF87C22E}"/>
                </a:ext>
              </a:extLst>
            </p:cNvPr>
            <p:cNvCxnSpPr>
              <a:cxnSpLocks/>
            </p:cNvCxnSpPr>
            <p:nvPr/>
          </p:nvCxnSpPr>
          <p:spPr bwMode="auto">
            <a:xfrm>
              <a:off x="11670440" y="4023067"/>
              <a:ext cx="0" cy="498326"/>
            </a:xfrm>
            <a:prstGeom prst="line">
              <a:avLst/>
            </a:prstGeom>
            <a:noFill/>
            <a:ln w="28575" cap="flat" cmpd="sng" algn="ctr">
              <a:solidFill>
                <a:schemeClr val="bg1"/>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7BFF3590-604F-14F3-67A6-2715195560D0}"/>
                </a:ext>
              </a:extLst>
            </p:cNvPr>
            <p:cNvCxnSpPr>
              <a:cxnSpLocks/>
            </p:cNvCxnSpPr>
            <p:nvPr/>
          </p:nvCxnSpPr>
          <p:spPr bwMode="auto">
            <a:xfrm>
              <a:off x="11985823" y="4023067"/>
              <a:ext cx="0" cy="498326"/>
            </a:xfrm>
            <a:prstGeom prst="line">
              <a:avLst/>
            </a:prstGeom>
            <a:noFill/>
            <a:ln w="28575" cap="flat" cmpd="sng" algn="ctr">
              <a:solidFill>
                <a:schemeClr val="bg1"/>
              </a:solidFill>
              <a:prstDash val="solid"/>
              <a:round/>
              <a:headEnd type="none" w="med" len="med"/>
              <a:tailEnd type="none" w="med" len="med"/>
            </a:ln>
            <a:effectLst/>
          </p:spPr>
        </p:cxnSp>
      </p:grpSp>
      <p:sp>
        <p:nvSpPr>
          <p:cNvPr id="491" name="Freeform: Shape 490">
            <a:extLst>
              <a:ext uri="{FF2B5EF4-FFF2-40B4-BE49-F238E27FC236}">
                <a16:creationId xmlns:a16="http://schemas.microsoft.com/office/drawing/2014/main" id="{BBFA4081-E36E-0612-17C7-15077D21C790}"/>
              </a:ext>
            </a:extLst>
          </p:cNvPr>
          <p:cNvSpPr/>
          <p:nvPr/>
        </p:nvSpPr>
        <p:spPr bwMode="auto">
          <a:xfrm>
            <a:off x="5245333" y="1610360"/>
            <a:ext cx="6614160" cy="2879090"/>
          </a:xfrm>
          <a:custGeom>
            <a:avLst/>
            <a:gdLst>
              <a:gd name="connsiteX0" fmla="*/ 6619240 w 6619240"/>
              <a:gd name="connsiteY0" fmla="*/ 2849880 h 2849880"/>
              <a:gd name="connsiteX1" fmla="*/ 0 w 6619240"/>
              <a:gd name="connsiteY1" fmla="*/ 2849880 h 2849880"/>
              <a:gd name="connsiteX2" fmla="*/ 0 w 6619240"/>
              <a:gd name="connsiteY2" fmla="*/ 0 h 2849880"/>
            </a:gdLst>
            <a:ahLst/>
            <a:cxnLst>
              <a:cxn ang="0">
                <a:pos x="connsiteX0" y="connsiteY0"/>
              </a:cxn>
              <a:cxn ang="0">
                <a:pos x="connsiteX1" y="connsiteY1"/>
              </a:cxn>
              <a:cxn ang="0">
                <a:pos x="connsiteX2" y="connsiteY2"/>
              </a:cxn>
            </a:cxnLst>
            <a:rect l="l" t="t" r="r" b="b"/>
            <a:pathLst>
              <a:path w="6619240" h="2849880">
                <a:moveTo>
                  <a:pt x="6619240" y="2849880"/>
                </a:moveTo>
                <a:lnTo>
                  <a:pt x="0" y="2849880"/>
                </a:lnTo>
                <a:lnTo>
                  <a:pt x="0" y="0"/>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492" name="TextBox 491">
            <a:extLst>
              <a:ext uri="{FF2B5EF4-FFF2-40B4-BE49-F238E27FC236}">
                <a16:creationId xmlns:a16="http://schemas.microsoft.com/office/drawing/2014/main" id="{FD846E23-75FB-F28B-460F-42591B22EAAB}"/>
              </a:ext>
            </a:extLst>
          </p:cNvPr>
          <p:cNvSpPr txBox="1"/>
          <p:nvPr/>
        </p:nvSpPr>
        <p:spPr bwMode="auto">
          <a:xfrm>
            <a:off x="4016946" y="1518641"/>
            <a:ext cx="1330814" cy="3113416"/>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Dose level (mg/kg)</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 QW</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 QW</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 QW</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QW</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QW       Penta-ref; BCMA-ex</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QW       CD-38-ex</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1.5 QW      Penta-ref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1.5 QW      Penta-ref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1.5 QW      Penta-ref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Penta-ref; BCMA-ex</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1.5 QW </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1.5 QW      Triple-ref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QW       CD-38-ex</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1.5 QW </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3.0 QW      Triple-ref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 QW       CD-38-ref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Triple-ref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Penta-ref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Triple-ref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 Q2W     Triple-ref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 QW       Penta-ref; BCMA-ex</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 QW       Penta-ref; BCMA-ex</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 QW</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Triple-ref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CD-38-ref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 QW       Triple-ref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Penta-ref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Penta-ref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Penta-ref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CD-38-ex</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CD-38-ex</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Triple-ref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CD-38-ex</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 Q2W     CD-38-ref</a:t>
            </a:r>
          </a:p>
          <a:p>
            <a:pPr marL="0" marR="0" lvl="0" indent="0" algn="l" defTabSz="914400" rtl="0" eaLnBrk="1" fontAlgn="auto" latinLnBrk="0" hangingPunct="1">
              <a:lnSpc>
                <a:spcPct val="70000"/>
              </a:lnSpc>
              <a:spcBef>
                <a:spcPts val="0"/>
              </a:spcBef>
              <a:spcAft>
                <a:spcPct val="0"/>
              </a:spcAft>
              <a:buClrTx/>
              <a:buSzTx/>
              <a:buFontTx/>
              <a:buNone/>
              <a:tabLst/>
              <a:defRPr/>
            </a:pPr>
            <a:r>
              <a:rPr kumimoji="0" lang="en-US" sz="68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 Q2W     Triple-ref</a:t>
            </a:r>
          </a:p>
        </p:txBody>
      </p:sp>
      <p:grpSp>
        <p:nvGrpSpPr>
          <p:cNvPr id="504" name="Group 503">
            <a:extLst>
              <a:ext uri="{FF2B5EF4-FFF2-40B4-BE49-F238E27FC236}">
                <a16:creationId xmlns:a16="http://schemas.microsoft.com/office/drawing/2014/main" id="{FA8E2DDE-30E2-F56B-213A-482F35762074}"/>
              </a:ext>
            </a:extLst>
          </p:cNvPr>
          <p:cNvGrpSpPr/>
          <p:nvPr/>
        </p:nvGrpSpPr>
        <p:grpSpPr>
          <a:xfrm>
            <a:off x="5265018" y="1662372"/>
            <a:ext cx="6247342" cy="1328"/>
            <a:chOff x="5394325" y="1662372"/>
            <a:chExt cx="6247342" cy="1328"/>
          </a:xfrm>
        </p:grpSpPr>
        <p:cxnSp>
          <p:nvCxnSpPr>
            <p:cNvPr id="494" name="Straight Connector 493">
              <a:extLst>
                <a:ext uri="{FF2B5EF4-FFF2-40B4-BE49-F238E27FC236}">
                  <a16:creationId xmlns:a16="http://schemas.microsoft.com/office/drawing/2014/main" id="{DE4C1331-A36B-8C36-6FE0-97E2442C0C4B}"/>
                </a:ext>
              </a:extLst>
            </p:cNvPr>
            <p:cNvCxnSpPr>
              <a:cxnSpLocks/>
            </p:cNvCxnSpPr>
            <p:nvPr/>
          </p:nvCxnSpPr>
          <p:spPr bwMode="auto">
            <a:xfrm flipV="1">
              <a:off x="5394325" y="1662372"/>
              <a:ext cx="299508" cy="1328"/>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496" name="Straight Connector 495">
              <a:extLst>
                <a:ext uri="{FF2B5EF4-FFF2-40B4-BE49-F238E27FC236}">
                  <a16:creationId xmlns:a16="http://schemas.microsoft.com/office/drawing/2014/main" id="{DAB504F6-7C27-6C75-2697-60FDD72E0213}"/>
                </a:ext>
              </a:extLst>
            </p:cNvPr>
            <p:cNvCxnSpPr>
              <a:cxnSpLocks/>
            </p:cNvCxnSpPr>
            <p:nvPr/>
          </p:nvCxnSpPr>
          <p:spPr bwMode="auto">
            <a:xfrm>
              <a:off x="5702927" y="1662372"/>
              <a:ext cx="602623" cy="0"/>
            </a:xfrm>
            <a:prstGeom prst="line">
              <a:avLst/>
            </a:prstGeom>
            <a:noFill/>
            <a:ln w="38100" cap="flat" cmpd="sng" algn="ctr">
              <a:solidFill>
                <a:schemeClr val="accent4"/>
              </a:solidFill>
              <a:prstDash val="solid"/>
              <a:round/>
              <a:headEnd type="none" w="med" len="med"/>
              <a:tailEnd type="none" w="med" len="med"/>
            </a:ln>
            <a:effectLst/>
          </p:spPr>
        </p:cxnSp>
        <p:cxnSp>
          <p:nvCxnSpPr>
            <p:cNvPr id="500" name="Straight Connector 499">
              <a:extLst>
                <a:ext uri="{FF2B5EF4-FFF2-40B4-BE49-F238E27FC236}">
                  <a16:creationId xmlns:a16="http://schemas.microsoft.com/office/drawing/2014/main" id="{13CCFD7D-E705-E260-9FE1-8ACD19744756}"/>
                </a:ext>
              </a:extLst>
            </p:cNvPr>
            <p:cNvCxnSpPr>
              <a:cxnSpLocks/>
            </p:cNvCxnSpPr>
            <p:nvPr/>
          </p:nvCxnSpPr>
          <p:spPr bwMode="auto">
            <a:xfrm>
              <a:off x="6290126" y="1662372"/>
              <a:ext cx="3965240" cy="0"/>
            </a:xfrm>
            <a:prstGeom prst="line">
              <a:avLst/>
            </a:prstGeom>
            <a:noFill/>
            <a:ln w="38100" cap="flat" cmpd="sng" algn="ctr">
              <a:solidFill>
                <a:schemeClr val="accent3"/>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00358CFA-098F-4B1A-7B3D-61AB8BA4D867}"/>
                </a:ext>
              </a:extLst>
            </p:cNvPr>
            <p:cNvCxnSpPr>
              <a:cxnSpLocks/>
            </p:cNvCxnSpPr>
            <p:nvPr/>
          </p:nvCxnSpPr>
          <p:spPr bwMode="auto">
            <a:xfrm>
              <a:off x="10244881" y="1662372"/>
              <a:ext cx="1396786" cy="0"/>
            </a:xfrm>
            <a:prstGeom prst="line">
              <a:avLst/>
            </a:prstGeom>
            <a:noFill/>
            <a:ln w="38100" cap="flat" cmpd="sng" algn="ctr">
              <a:solidFill>
                <a:schemeClr val="accent1"/>
              </a:solidFill>
              <a:prstDash val="solid"/>
              <a:round/>
              <a:headEnd type="none" w="med" len="med"/>
              <a:tailEnd type="none" w="med" len="med"/>
            </a:ln>
            <a:effectLst/>
          </p:spPr>
        </p:cxnSp>
      </p:grpSp>
      <p:grpSp>
        <p:nvGrpSpPr>
          <p:cNvPr id="505" name="Group 504">
            <a:extLst>
              <a:ext uri="{FF2B5EF4-FFF2-40B4-BE49-F238E27FC236}">
                <a16:creationId xmlns:a16="http://schemas.microsoft.com/office/drawing/2014/main" id="{C253A7A8-B06A-B204-4D4F-5ACE48910D07}"/>
              </a:ext>
            </a:extLst>
          </p:cNvPr>
          <p:cNvGrpSpPr/>
          <p:nvPr/>
        </p:nvGrpSpPr>
        <p:grpSpPr>
          <a:xfrm>
            <a:off x="5265018" y="1737451"/>
            <a:ext cx="6162675" cy="1328"/>
            <a:chOff x="5394325" y="1662372"/>
            <a:chExt cx="6162675" cy="1328"/>
          </a:xfrm>
        </p:grpSpPr>
        <p:cxnSp>
          <p:nvCxnSpPr>
            <p:cNvPr id="506" name="Straight Connector 505">
              <a:extLst>
                <a:ext uri="{FF2B5EF4-FFF2-40B4-BE49-F238E27FC236}">
                  <a16:creationId xmlns:a16="http://schemas.microsoft.com/office/drawing/2014/main" id="{8E4CCE2F-5D34-0097-DED7-05C7F3749FE3}"/>
                </a:ext>
              </a:extLst>
            </p:cNvPr>
            <p:cNvCxnSpPr>
              <a:cxnSpLocks/>
            </p:cNvCxnSpPr>
            <p:nvPr/>
          </p:nvCxnSpPr>
          <p:spPr bwMode="auto">
            <a:xfrm flipV="1">
              <a:off x="5394325" y="1662372"/>
              <a:ext cx="299508" cy="1328"/>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1CC14355-A738-9F84-A1FA-428CA5FDBFA3}"/>
                </a:ext>
              </a:extLst>
            </p:cNvPr>
            <p:cNvCxnSpPr>
              <a:cxnSpLocks/>
            </p:cNvCxnSpPr>
            <p:nvPr/>
          </p:nvCxnSpPr>
          <p:spPr bwMode="auto">
            <a:xfrm>
              <a:off x="5689600" y="1662372"/>
              <a:ext cx="1443567" cy="0"/>
            </a:xfrm>
            <a:prstGeom prst="line">
              <a:avLst/>
            </a:prstGeom>
            <a:noFill/>
            <a:ln w="38100" cap="flat" cmpd="sng" algn="ctr">
              <a:solidFill>
                <a:schemeClr val="accent4"/>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C7F4AD32-4567-C645-6512-F1C0876F644C}"/>
                </a:ext>
              </a:extLst>
            </p:cNvPr>
            <p:cNvCxnSpPr>
              <a:cxnSpLocks/>
            </p:cNvCxnSpPr>
            <p:nvPr/>
          </p:nvCxnSpPr>
          <p:spPr bwMode="auto">
            <a:xfrm>
              <a:off x="7124700" y="1662372"/>
              <a:ext cx="944033" cy="0"/>
            </a:xfrm>
            <a:prstGeom prst="line">
              <a:avLst/>
            </a:prstGeom>
            <a:noFill/>
            <a:ln w="38100" cap="flat" cmpd="sng" algn="ctr">
              <a:solidFill>
                <a:schemeClr val="accent3"/>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E70E7ADB-78E7-2087-5BF1-6C97AFC6A41F}"/>
                </a:ext>
              </a:extLst>
            </p:cNvPr>
            <p:cNvCxnSpPr>
              <a:cxnSpLocks/>
            </p:cNvCxnSpPr>
            <p:nvPr/>
          </p:nvCxnSpPr>
          <p:spPr bwMode="auto">
            <a:xfrm>
              <a:off x="8047567" y="1662372"/>
              <a:ext cx="3509433" cy="0"/>
            </a:xfrm>
            <a:prstGeom prst="line">
              <a:avLst/>
            </a:prstGeom>
            <a:noFill/>
            <a:ln w="38100" cap="flat" cmpd="sng" algn="ctr">
              <a:solidFill>
                <a:schemeClr val="accent1"/>
              </a:solidFill>
              <a:prstDash val="solid"/>
              <a:round/>
              <a:headEnd type="none" w="med" len="med"/>
              <a:tailEnd type="none" w="med" len="med"/>
            </a:ln>
            <a:effectLst/>
          </p:spPr>
        </p:cxnSp>
      </p:grpSp>
      <p:grpSp>
        <p:nvGrpSpPr>
          <p:cNvPr id="196" name="Group 195">
            <a:extLst>
              <a:ext uri="{FF2B5EF4-FFF2-40B4-BE49-F238E27FC236}">
                <a16:creationId xmlns:a16="http://schemas.microsoft.com/office/drawing/2014/main" id="{1E6C31CA-7B50-1771-CCA6-31D772244ECC}"/>
              </a:ext>
            </a:extLst>
          </p:cNvPr>
          <p:cNvGrpSpPr/>
          <p:nvPr/>
        </p:nvGrpSpPr>
        <p:grpSpPr>
          <a:xfrm>
            <a:off x="5265018" y="1805310"/>
            <a:ext cx="5883275" cy="1328"/>
            <a:chOff x="5394325" y="1662372"/>
            <a:chExt cx="5883275" cy="1328"/>
          </a:xfrm>
        </p:grpSpPr>
        <p:cxnSp>
          <p:nvCxnSpPr>
            <p:cNvPr id="197" name="Straight Connector 196">
              <a:extLst>
                <a:ext uri="{FF2B5EF4-FFF2-40B4-BE49-F238E27FC236}">
                  <a16:creationId xmlns:a16="http://schemas.microsoft.com/office/drawing/2014/main" id="{BD03E0AF-51F8-31FE-B321-5EA99EF3E13E}"/>
                </a:ext>
              </a:extLst>
            </p:cNvPr>
            <p:cNvCxnSpPr>
              <a:cxnSpLocks/>
            </p:cNvCxnSpPr>
            <p:nvPr/>
          </p:nvCxnSpPr>
          <p:spPr bwMode="auto">
            <a:xfrm>
              <a:off x="5394325" y="1663700"/>
              <a:ext cx="304800"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71E4B2E1-49D6-6167-F583-60D2A56914D8}"/>
                </a:ext>
              </a:extLst>
            </p:cNvPr>
            <p:cNvCxnSpPr>
              <a:cxnSpLocks/>
            </p:cNvCxnSpPr>
            <p:nvPr/>
          </p:nvCxnSpPr>
          <p:spPr bwMode="auto">
            <a:xfrm>
              <a:off x="5700713" y="1662372"/>
              <a:ext cx="981075" cy="0"/>
            </a:xfrm>
            <a:prstGeom prst="line">
              <a:avLst/>
            </a:prstGeom>
            <a:noFill/>
            <a:ln w="38100" cap="flat" cmpd="sng" algn="ctr">
              <a:solidFill>
                <a:schemeClr val="accent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698EA967-AB38-5BC3-DB90-CBA00292ED35}"/>
                </a:ext>
              </a:extLst>
            </p:cNvPr>
            <p:cNvCxnSpPr>
              <a:cxnSpLocks/>
            </p:cNvCxnSpPr>
            <p:nvPr/>
          </p:nvCxnSpPr>
          <p:spPr bwMode="auto">
            <a:xfrm>
              <a:off x="6677025" y="1662372"/>
              <a:ext cx="4600575" cy="0"/>
            </a:xfrm>
            <a:prstGeom prst="line">
              <a:avLst/>
            </a:prstGeom>
            <a:noFill/>
            <a:ln w="38100" cap="flat" cmpd="sng" algn="ctr">
              <a:solidFill>
                <a:schemeClr val="accent1"/>
              </a:solidFill>
              <a:prstDash val="solid"/>
              <a:round/>
              <a:headEnd type="none" w="med" len="med"/>
              <a:tailEnd type="none" w="med" len="med"/>
            </a:ln>
            <a:effectLst/>
          </p:spPr>
        </p:cxnSp>
      </p:grpSp>
      <p:grpSp>
        <p:nvGrpSpPr>
          <p:cNvPr id="208" name="Group 207">
            <a:extLst>
              <a:ext uri="{FF2B5EF4-FFF2-40B4-BE49-F238E27FC236}">
                <a16:creationId xmlns:a16="http://schemas.microsoft.com/office/drawing/2014/main" id="{72221B67-ABBF-0F1E-0EB8-9C1606E97466}"/>
              </a:ext>
            </a:extLst>
          </p:cNvPr>
          <p:cNvGrpSpPr/>
          <p:nvPr/>
        </p:nvGrpSpPr>
        <p:grpSpPr>
          <a:xfrm>
            <a:off x="5265018" y="1878753"/>
            <a:ext cx="5527675" cy="1328"/>
            <a:chOff x="5394325" y="1662372"/>
            <a:chExt cx="5527675" cy="1328"/>
          </a:xfrm>
        </p:grpSpPr>
        <p:cxnSp>
          <p:nvCxnSpPr>
            <p:cNvPr id="209" name="Straight Connector 208">
              <a:extLst>
                <a:ext uri="{FF2B5EF4-FFF2-40B4-BE49-F238E27FC236}">
                  <a16:creationId xmlns:a16="http://schemas.microsoft.com/office/drawing/2014/main" id="{9D27D5AD-A16B-811E-7717-207D99264110}"/>
                </a:ext>
              </a:extLst>
            </p:cNvPr>
            <p:cNvCxnSpPr>
              <a:cxnSpLocks/>
            </p:cNvCxnSpPr>
            <p:nvPr/>
          </p:nvCxnSpPr>
          <p:spPr bwMode="auto">
            <a:xfrm>
              <a:off x="5394325" y="1663700"/>
              <a:ext cx="371475"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46925A48-D63D-84D7-DB07-6F4544EDE8F3}"/>
                </a:ext>
              </a:extLst>
            </p:cNvPr>
            <p:cNvCxnSpPr>
              <a:cxnSpLocks/>
            </p:cNvCxnSpPr>
            <p:nvPr/>
          </p:nvCxnSpPr>
          <p:spPr bwMode="auto">
            <a:xfrm>
              <a:off x="5765800" y="1662372"/>
              <a:ext cx="368300" cy="0"/>
            </a:xfrm>
            <a:prstGeom prst="line">
              <a:avLst/>
            </a:prstGeom>
            <a:noFill/>
            <a:ln w="38100" cap="flat" cmpd="sng" algn="ctr">
              <a:solidFill>
                <a:schemeClr val="accent3"/>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E36296C5-0289-90FD-8488-9291552F0731}"/>
                </a:ext>
              </a:extLst>
            </p:cNvPr>
            <p:cNvCxnSpPr>
              <a:cxnSpLocks/>
            </p:cNvCxnSpPr>
            <p:nvPr/>
          </p:nvCxnSpPr>
          <p:spPr bwMode="auto">
            <a:xfrm>
              <a:off x="6127750" y="1662372"/>
              <a:ext cx="4794250" cy="0"/>
            </a:xfrm>
            <a:prstGeom prst="line">
              <a:avLst/>
            </a:prstGeom>
            <a:noFill/>
            <a:ln w="38100" cap="flat" cmpd="sng" algn="ctr">
              <a:solidFill>
                <a:schemeClr val="accent1"/>
              </a:solidFill>
              <a:prstDash val="solid"/>
              <a:round/>
              <a:headEnd type="none" w="med" len="med"/>
              <a:tailEnd type="none" w="med" len="med"/>
            </a:ln>
            <a:effectLst/>
          </p:spPr>
        </p:cxnSp>
      </p:grpSp>
      <p:grpSp>
        <p:nvGrpSpPr>
          <p:cNvPr id="217" name="Group 216">
            <a:extLst>
              <a:ext uri="{FF2B5EF4-FFF2-40B4-BE49-F238E27FC236}">
                <a16:creationId xmlns:a16="http://schemas.microsoft.com/office/drawing/2014/main" id="{CA4D72E9-BDF1-F85E-C4CC-11BDBAAA260D}"/>
              </a:ext>
            </a:extLst>
          </p:cNvPr>
          <p:cNvGrpSpPr/>
          <p:nvPr/>
        </p:nvGrpSpPr>
        <p:grpSpPr>
          <a:xfrm>
            <a:off x="5265018" y="1953347"/>
            <a:ext cx="5517092" cy="1328"/>
            <a:chOff x="5394325" y="1662372"/>
            <a:chExt cx="5517092" cy="1328"/>
          </a:xfrm>
        </p:grpSpPr>
        <p:cxnSp>
          <p:nvCxnSpPr>
            <p:cNvPr id="218" name="Straight Connector 217">
              <a:extLst>
                <a:ext uri="{FF2B5EF4-FFF2-40B4-BE49-F238E27FC236}">
                  <a16:creationId xmlns:a16="http://schemas.microsoft.com/office/drawing/2014/main" id="{D644E77B-6905-D2E8-6A49-A4D14DDAC663}"/>
                </a:ext>
              </a:extLst>
            </p:cNvPr>
            <p:cNvCxnSpPr>
              <a:cxnSpLocks/>
            </p:cNvCxnSpPr>
            <p:nvPr/>
          </p:nvCxnSpPr>
          <p:spPr bwMode="auto">
            <a:xfrm>
              <a:off x="5394325" y="1663700"/>
              <a:ext cx="312208"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89332D8B-2957-9A74-C335-C92BA38A2A85}"/>
                </a:ext>
              </a:extLst>
            </p:cNvPr>
            <p:cNvCxnSpPr>
              <a:cxnSpLocks/>
            </p:cNvCxnSpPr>
            <p:nvPr/>
          </p:nvCxnSpPr>
          <p:spPr bwMode="auto">
            <a:xfrm>
              <a:off x="5706533" y="1662372"/>
              <a:ext cx="579967" cy="0"/>
            </a:xfrm>
            <a:prstGeom prst="line">
              <a:avLst/>
            </a:prstGeom>
            <a:noFill/>
            <a:ln w="38100" cap="flat" cmpd="sng" algn="ctr">
              <a:solidFill>
                <a:schemeClr val="accent6"/>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67C21FBD-0C9D-2853-B892-05F1067491E7}"/>
                </a:ext>
              </a:extLst>
            </p:cNvPr>
            <p:cNvCxnSpPr>
              <a:cxnSpLocks/>
            </p:cNvCxnSpPr>
            <p:nvPr/>
          </p:nvCxnSpPr>
          <p:spPr bwMode="auto">
            <a:xfrm>
              <a:off x="6278033" y="1662372"/>
              <a:ext cx="4028017" cy="0"/>
            </a:xfrm>
            <a:prstGeom prst="line">
              <a:avLst/>
            </a:prstGeom>
            <a:noFill/>
            <a:ln w="38100" cap="flat" cmpd="sng" algn="ctr">
              <a:solidFill>
                <a:schemeClr val="accent4"/>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E10AC3B2-AE5B-C271-B262-9260B19296BD}"/>
                </a:ext>
              </a:extLst>
            </p:cNvPr>
            <p:cNvCxnSpPr>
              <a:cxnSpLocks/>
            </p:cNvCxnSpPr>
            <p:nvPr/>
          </p:nvCxnSpPr>
          <p:spPr bwMode="auto">
            <a:xfrm>
              <a:off x="10303933" y="1662372"/>
              <a:ext cx="607484"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245" name="Group 244">
            <a:extLst>
              <a:ext uri="{FF2B5EF4-FFF2-40B4-BE49-F238E27FC236}">
                <a16:creationId xmlns:a16="http://schemas.microsoft.com/office/drawing/2014/main" id="{B1D8A29C-D6EA-042E-7ACE-6CC338A0F637}"/>
              </a:ext>
            </a:extLst>
          </p:cNvPr>
          <p:cNvGrpSpPr/>
          <p:nvPr/>
        </p:nvGrpSpPr>
        <p:grpSpPr>
          <a:xfrm>
            <a:off x="5265018" y="2018972"/>
            <a:ext cx="5495925" cy="1328"/>
            <a:chOff x="5394325" y="1662372"/>
            <a:chExt cx="5495925" cy="1328"/>
          </a:xfrm>
        </p:grpSpPr>
        <p:cxnSp>
          <p:nvCxnSpPr>
            <p:cNvPr id="246" name="Straight Connector 245">
              <a:extLst>
                <a:ext uri="{FF2B5EF4-FFF2-40B4-BE49-F238E27FC236}">
                  <a16:creationId xmlns:a16="http://schemas.microsoft.com/office/drawing/2014/main" id="{71F7A430-277B-F55C-9A11-8CFE61011F0D}"/>
                </a:ext>
              </a:extLst>
            </p:cNvPr>
            <p:cNvCxnSpPr>
              <a:cxnSpLocks/>
            </p:cNvCxnSpPr>
            <p:nvPr/>
          </p:nvCxnSpPr>
          <p:spPr bwMode="auto">
            <a:xfrm>
              <a:off x="5394325" y="1663700"/>
              <a:ext cx="312208"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67C0FE5D-BA52-21B1-1A24-04D70F7B5CA5}"/>
                </a:ext>
              </a:extLst>
            </p:cNvPr>
            <p:cNvCxnSpPr>
              <a:cxnSpLocks/>
            </p:cNvCxnSpPr>
            <p:nvPr/>
          </p:nvCxnSpPr>
          <p:spPr bwMode="auto">
            <a:xfrm>
              <a:off x="5691717" y="1662372"/>
              <a:ext cx="1731433" cy="0"/>
            </a:xfrm>
            <a:prstGeom prst="line">
              <a:avLst/>
            </a:prstGeom>
            <a:noFill/>
            <a:ln w="38100" cap="flat" cmpd="sng" algn="ctr">
              <a:solidFill>
                <a:schemeClr val="accent4"/>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FCB4290D-3218-EF08-DE6F-98068CB86736}"/>
                </a:ext>
              </a:extLst>
            </p:cNvPr>
            <p:cNvCxnSpPr>
              <a:cxnSpLocks/>
            </p:cNvCxnSpPr>
            <p:nvPr/>
          </p:nvCxnSpPr>
          <p:spPr bwMode="auto">
            <a:xfrm>
              <a:off x="7414683" y="1662372"/>
              <a:ext cx="3475567"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E06CB3CF-56D8-5123-C715-A8DE9A3E927C}"/>
              </a:ext>
            </a:extLst>
          </p:cNvPr>
          <p:cNvGrpSpPr/>
          <p:nvPr/>
        </p:nvGrpSpPr>
        <p:grpSpPr>
          <a:xfrm>
            <a:off x="5265018" y="2092720"/>
            <a:ext cx="4437592" cy="1328"/>
            <a:chOff x="5394325" y="1662372"/>
            <a:chExt cx="4437592" cy="1328"/>
          </a:xfrm>
        </p:grpSpPr>
        <p:cxnSp>
          <p:nvCxnSpPr>
            <p:cNvPr id="255" name="Straight Connector 254">
              <a:extLst>
                <a:ext uri="{FF2B5EF4-FFF2-40B4-BE49-F238E27FC236}">
                  <a16:creationId xmlns:a16="http://schemas.microsoft.com/office/drawing/2014/main" id="{180E07D4-7290-D7FC-7D41-17079002AA9B}"/>
                </a:ext>
              </a:extLst>
            </p:cNvPr>
            <p:cNvCxnSpPr>
              <a:cxnSpLocks/>
            </p:cNvCxnSpPr>
            <p:nvPr/>
          </p:nvCxnSpPr>
          <p:spPr bwMode="auto">
            <a:xfrm>
              <a:off x="5394325" y="1663700"/>
              <a:ext cx="312208"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52F5715D-E191-3BED-2D92-F3145E52FFB7}"/>
                </a:ext>
              </a:extLst>
            </p:cNvPr>
            <p:cNvCxnSpPr>
              <a:cxnSpLocks/>
            </p:cNvCxnSpPr>
            <p:nvPr/>
          </p:nvCxnSpPr>
          <p:spPr bwMode="auto">
            <a:xfrm>
              <a:off x="5691717" y="1662372"/>
              <a:ext cx="793750" cy="0"/>
            </a:xfrm>
            <a:prstGeom prst="line">
              <a:avLst/>
            </a:prstGeom>
            <a:noFill/>
            <a:ln w="38100" cap="flat" cmpd="sng" algn="ctr">
              <a:solidFill>
                <a:schemeClr val="accent4"/>
              </a:solidFill>
              <a:prstDash val="solid"/>
              <a:round/>
              <a:headEnd type="none" w="med" len="med"/>
              <a:tailEnd type="none" w="med" len="med"/>
            </a:ln>
            <a:effectLst/>
          </p:spPr>
        </p:cxnSp>
        <p:cxnSp>
          <p:nvCxnSpPr>
            <p:cNvPr id="513" name="Straight Connector 512">
              <a:extLst>
                <a:ext uri="{FF2B5EF4-FFF2-40B4-BE49-F238E27FC236}">
                  <a16:creationId xmlns:a16="http://schemas.microsoft.com/office/drawing/2014/main" id="{2C2F6D92-63F9-5F43-F2FF-9F2C6C22528B}"/>
                </a:ext>
              </a:extLst>
            </p:cNvPr>
            <p:cNvCxnSpPr>
              <a:cxnSpLocks/>
            </p:cNvCxnSpPr>
            <p:nvPr/>
          </p:nvCxnSpPr>
          <p:spPr bwMode="auto">
            <a:xfrm>
              <a:off x="6481233" y="1662372"/>
              <a:ext cx="1606550" cy="0"/>
            </a:xfrm>
            <a:prstGeom prst="line">
              <a:avLst/>
            </a:prstGeom>
            <a:noFill/>
            <a:ln w="38100" cap="flat" cmpd="sng" algn="ctr">
              <a:solidFill>
                <a:schemeClr val="accent3"/>
              </a:solidFill>
              <a:prstDash val="solid"/>
              <a:round/>
              <a:headEnd type="none" w="med" len="med"/>
              <a:tailEnd type="none" w="med" len="med"/>
            </a:ln>
            <a:effectLst/>
          </p:spPr>
        </p:cxnSp>
        <p:cxnSp>
          <p:nvCxnSpPr>
            <p:cNvPr id="517" name="Straight Connector 516">
              <a:extLst>
                <a:ext uri="{FF2B5EF4-FFF2-40B4-BE49-F238E27FC236}">
                  <a16:creationId xmlns:a16="http://schemas.microsoft.com/office/drawing/2014/main" id="{E4EE4A33-8005-A3A9-9153-09D705EBD805}"/>
                </a:ext>
              </a:extLst>
            </p:cNvPr>
            <p:cNvCxnSpPr>
              <a:cxnSpLocks/>
            </p:cNvCxnSpPr>
            <p:nvPr/>
          </p:nvCxnSpPr>
          <p:spPr bwMode="auto">
            <a:xfrm>
              <a:off x="8072967" y="1662372"/>
              <a:ext cx="1758950" cy="0"/>
            </a:xfrm>
            <a:prstGeom prst="line">
              <a:avLst/>
            </a:prstGeom>
            <a:noFill/>
            <a:ln w="38100" cap="flat" cmpd="sng" algn="ctr">
              <a:solidFill>
                <a:schemeClr val="accent1"/>
              </a:solidFill>
              <a:prstDash val="solid"/>
              <a:round/>
              <a:headEnd type="none" w="med" len="med"/>
              <a:tailEnd type="none" w="med" len="med"/>
            </a:ln>
            <a:effectLst/>
          </p:spPr>
        </p:cxnSp>
      </p:grpSp>
      <p:grpSp>
        <p:nvGrpSpPr>
          <p:cNvPr id="520" name="Group 519">
            <a:extLst>
              <a:ext uri="{FF2B5EF4-FFF2-40B4-BE49-F238E27FC236}">
                <a16:creationId xmlns:a16="http://schemas.microsoft.com/office/drawing/2014/main" id="{BD3CEE07-892B-9C4A-4612-7CD171701377}"/>
              </a:ext>
            </a:extLst>
          </p:cNvPr>
          <p:cNvGrpSpPr/>
          <p:nvPr/>
        </p:nvGrpSpPr>
        <p:grpSpPr>
          <a:xfrm>
            <a:off x="5265018" y="2165470"/>
            <a:ext cx="4365625" cy="1328"/>
            <a:chOff x="5394325" y="1662372"/>
            <a:chExt cx="4365625" cy="1328"/>
          </a:xfrm>
        </p:grpSpPr>
        <p:cxnSp>
          <p:nvCxnSpPr>
            <p:cNvPr id="521" name="Straight Connector 520">
              <a:extLst>
                <a:ext uri="{FF2B5EF4-FFF2-40B4-BE49-F238E27FC236}">
                  <a16:creationId xmlns:a16="http://schemas.microsoft.com/office/drawing/2014/main" id="{E6A5043E-210C-B740-5F1D-5E9DFBB19397}"/>
                </a:ext>
              </a:extLst>
            </p:cNvPr>
            <p:cNvCxnSpPr>
              <a:cxnSpLocks/>
            </p:cNvCxnSpPr>
            <p:nvPr/>
          </p:nvCxnSpPr>
          <p:spPr bwMode="auto">
            <a:xfrm>
              <a:off x="5394325" y="1663700"/>
              <a:ext cx="31644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C8457547-58F2-670F-25F7-38A5521A6492}"/>
                </a:ext>
              </a:extLst>
            </p:cNvPr>
            <p:cNvCxnSpPr>
              <a:cxnSpLocks/>
            </p:cNvCxnSpPr>
            <p:nvPr/>
          </p:nvCxnSpPr>
          <p:spPr bwMode="auto">
            <a:xfrm>
              <a:off x="6010275" y="1662372"/>
              <a:ext cx="655108" cy="0"/>
            </a:xfrm>
            <a:prstGeom prst="line">
              <a:avLst/>
            </a:prstGeom>
            <a:noFill/>
            <a:ln w="38100" cap="flat" cmpd="sng" algn="ctr">
              <a:solidFill>
                <a:schemeClr val="accent4"/>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A64FDEB7-1A6C-E43A-7E3A-633AFB895D8C}"/>
                </a:ext>
              </a:extLst>
            </p:cNvPr>
            <p:cNvCxnSpPr>
              <a:cxnSpLocks/>
            </p:cNvCxnSpPr>
            <p:nvPr/>
          </p:nvCxnSpPr>
          <p:spPr bwMode="auto">
            <a:xfrm>
              <a:off x="6656917" y="1662372"/>
              <a:ext cx="1066800" cy="0"/>
            </a:xfrm>
            <a:prstGeom prst="line">
              <a:avLst/>
            </a:prstGeom>
            <a:noFill/>
            <a:ln w="38100" cap="flat" cmpd="sng" algn="ctr">
              <a:solidFill>
                <a:schemeClr val="accent3"/>
              </a:solidFill>
              <a:prstDash val="solid"/>
              <a:round/>
              <a:headEnd type="none" w="med" len="med"/>
              <a:tailEnd type="none" w="med" len="med"/>
            </a:ln>
            <a:effectLst/>
          </p:spPr>
        </p:cxnSp>
        <p:cxnSp>
          <p:nvCxnSpPr>
            <p:cNvPr id="524" name="Straight Connector 523">
              <a:extLst>
                <a:ext uri="{FF2B5EF4-FFF2-40B4-BE49-F238E27FC236}">
                  <a16:creationId xmlns:a16="http://schemas.microsoft.com/office/drawing/2014/main" id="{5B6E5682-9525-6FE5-B2F7-9FCD640D643E}"/>
                </a:ext>
              </a:extLst>
            </p:cNvPr>
            <p:cNvCxnSpPr>
              <a:cxnSpLocks/>
            </p:cNvCxnSpPr>
            <p:nvPr/>
          </p:nvCxnSpPr>
          <p:spPr bwMode="auto">
            <a:xfrm>
              <a:off x="7717367" y="1662372"/>
              <a:ext cx="2042583" cy="0"/>
            </a:xfrm>
            <a:prstGeom prst="line">
              <a:avLst/>
            </a:prstGeom>
            <a:noFill/>
            <a:ln w="38100" cap="flat" cmpd="sng" algn="ctr">
              <a:solidFill>
                <a:schemeClr val="accent1"/>
              </a:solidFill>
              <a:prstDash val="solid"/>
              <a:round/>
              <a:headEnd type="none" w="med" len="med"/>
              <a:tailEnd type="none" w="med" len="med"/>
            </a:ln>
            <a:effectLst/>
          </p:spPr>
        </p:cxnSp>
        <p:cxnSp>
          <p:nvCxnSpPr>
            <p:cNvPr id="533" name="Straight Connector 532">
              <a:extLst>
                <a:ext uri="{FF2B5EF4-FFF2-40B4-BE49-F238E27FC236}">
                  <a16:creationId xmlns:a16="http://schemas.microsoft.com/office/drawing/2014/main" id="{CF2044D4-C67A-C3F1-6F3D-C5EE72AC3F5B}"/>
                </a:ext>
              </a:extLst>
            </p:cNvPr>
            <p:cNvCxnSpPr>
              <a:cxnSpLocks/>
            </p:cNvCxnSpPr>
            <p:nvPr/>
          </p:nvCxnSpPr>
          <p:spPr bwMode="auto">
            <a:xfrm>
              <a:off x="5710238" y="1662372"/>
              <a:ext cx="300037" cy="0"/>
            </a:xfrm>
            <a:prstGeom prst="line">
              <a:avLst/>
            </a:prstGeom>
            <a:noFill/>
            <a:ln w="38100" cap="flat" cmpd="sng" algn="ctr">
              <a:solidFill>
                <a:schemeClr val="accent6">
                  <a:lumMod val="40000"/>
                  <a:lumOff val="60000"/>
                </a:schemeClr>
              </a:solidFill>
              <a:prstDash val="solid"/>
              <a:round/>
              <a:headEnd type="none" w="med" len="med"/>
              <a:tailEnd type="none" w="med" len="med"/>
            </a:ln>
            <a:effectLst/>
          </p:spPr>
        </p:cxnSp>
      </p:grpSp>
      <p:grpSp>
        <p:nvGrpSpPr>
          <p:cNvPr id="535" name="Group 534">
            <a:extLst>
              <a:ext uri="{FF2B5EF4-FFF2-40B4-BE49-F238E27FC236}">
                <a16:creationId xmlns:a16="http://schemas.microsoft.com/office/drawing/2014/main" id="{6574F4E7-D6D8-56C1-1C1A-2395CB143732}"/>
              </a:ext>
            </a:extLst>
          </p:cNvPr>
          <p:cNvGrpSpPr/>
          <p:nvPr/>
        </p:nvGrpSpPr>
        <p:grpSpPr>
          <a:xfrm>
            <a:off x="5265018" y="2245471"/>
            <a:ext cx="4139142" cy="1328"/>
            <a:chOff x="5394325" y="1662372"/>
            <a:chExt cx="4139142" cy="1328"/>
          </a:xfrm>
        </p:grpSpPr>
        <p:cxnSp>
          <p:nvCxnSpPr>
            <p:cNvPr id="536" name="Straight Connector 535">
              <a:extLst>
                <a:ext uri="{FF2B5EF4-FFF2-40B4-BE49-F238E27FC236}">
                  <a16:creationId xmlns:a16="http://schemas.microsoft.com/office/drawing/2014/main" id="{2F0EC85F-9702-AA84-1F75-A5CF332D8151}"/>
                </a:ext>
              </a:extLst>
            </p:cNvPr>
            <p:cNvCxnSpPr>
              <a:cxnSpLocks/>
            </p:cNvCxnSpPr>
            <p:nvPr/>
          </p:nvCxnSpPr>
          <p:spPr bwMode="auto">
            <a:xfrm>
              <a:off x="5394325" y="1663700"/>
              <a:ext cx="312208"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32BEE124-989F-E00C-1D04-F65933DF44D2}"/>
                </a:ext>
              </a:extLst>
            </p:cNvPr>
            <p:cNvCxnSpPr>
              <a:cxnSpLocks/>
            </p:cNvCxnSpPr>
            <p:nvPr/>
          </p:nvCxnSpPr>
          <p:spPr bwMode="auto">
            <a:xfrm>
              <a:off x="5693833" y="1662372"/>
              <a:ext cx="571500" cy="0"/>
            </a:xfrm>
            <a:prstGeom prst="line">
              <a:avLst/>
            </a:prstGeom>
            <a:noFill/>
            <a:ln w="38100" cap="flat" cmpd="sng" algn="ctr">
              <a:solidFill>
                <a:schemeClr val="accent4"/>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11428A3F-5F18-9D39-615F-66C84714DA08}"/>
                </a:ext>
              </a:extLst>
            </p:cNvPr>
            <p:cNvCxnSpPr>
              <a:cxnSpLocks/>
            </p:cNvCxnSpPr>
            <p:nvPr/>
          </p:nvCxnSpPr>
          <p:spPr bwMode="auto">
            <a:xfrm>
              <a:off x="6265333" y="1662372"/>
              <a:ext cx="2777067" cy="0"/>
            </a:xfrm>
            <a:prstGeom prst="line">
              <a:avLst/>
            </a:prstGeom>
            <a:noFill/>
            <a:ln w="38100" cap="flat" cmpd="sng" algn="ctr">
              <a:solidFill>
                <a:schemeClr val="accent3"/>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FF24B34A-3957-3E9B-BBC0-F31C013E4FA0}"/>
                </a:ext>
              </a:extLst>
            </p:cNvPr>
            <p:cNvCxnSpPr>
              <a:cxnSpLocks/>
            </p:cNvCxnSpPr>
            <p:nvPr/>
          </p:nvCxnSpPr>
          <p:spPr bwMode="auto">
            <a:xfrm>
              <a:off x="9042400" y="1662372"/>
              <a:ext cx="491067" cy="0"/>
            </a:xfrm>
            <a:prstGeom prst="line">
              <a:avLst/>
            </a:prstGeom>
            <a:noFill/>
            <a:ln w="38100" cap="flat" cmpd="sng" algn="ctr">
              <a:solidFill>
                <a:schemeClr val="accent5"/>
              </a:solidFill>
              <a:prstDash val="solid"/>
              <a:round/>
              <a:headEnd type="none" w="med" len="med"/>
              <a:tailEnd type="none" w="med" len="med"/>
            </a:ln>
            <a:effectLst/>
          </p:spPr>
        </p:cxnSp>
      </p:grpSp>
      <p:grpSp>
        <p:nvGrpSpPr>
          <p:cNvPr id="6" name="Group 5">
            <a:extLst>
              <a:ext uri="{FF2B5EF4-FFF2-40B4-BE49-F238E27FC236}">
                <a16:creationId xmlns:a16="http://schemas.microsoft.com/office/drawing/2014/main" id="{06F90075-9E27-088D-9BD8-FF4CC7BCA261}"/>
              </a:ext>
            </a:extLst>
          </p:cNvPr>
          <p:cNvGrpSpPr/>
          <p:nvPr/>
        </p:nvGrpSpPr>
        <p:grpSpPr>
          <a:xfrm>
            <a:off x="5265018" y="2315739"/>
            <a:ext cx="4056592" cy="1328"/>
            <a:chOff x="5394325" y="1662372"/>
            <a:chExt cx="4056592" cy="1328"/>
          </a:xfrm>
        </p:grpSpPr>
        <p:cxnSp>
          <p:nvCxnSpPr>
            <p:cNvPr id="453" name="Straight Connector 452">
              <a:extLst>
                <a:ext uri="{FF2B5EF4-FFF2-40B4-BE49-F238E27FC236}">
                  <a16:creationId xmlns:a16="http://schemas.microsoft.com/office/drawing/2014/main" id="{66CD05C8-D6B6-E605-3C91-0AB991739740}"/>
                </a:ext>
              </a:extLst>
            </p:cNvPr>
            <p:cNvCxnSpPr>
              <a:cxnSpLocks/>
            </p:cNvCxnSpPr>
            <p:nvPr/>
          </p:nvCxnSpPr>
          <p:spPr bwMode="auto">
            <a:xfrm>
              <a:off x="5394325" y="1663700"/>
              <a:ext cx="312208"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E4B622A6-BDEA-7148-79CC-6497512EE706}"/>
                </a:ext>
              </a:extLst>
            </p:cNvPr>
            <p:cNvCxnSpPr>
              <a:cxnSpLocks/>
            </p:cNvCxnSpPr>
            <p:nvPr/>
          </p:nvCxnSpPr>
          <p:spPr bwMode="auto">
            <a:xfrm>
              <a:off x="5693833" y="1662372"/>
              <a:ext cx="571500" cy="0"/>
            </a:xfrm>
            <a:prstGeom prst="line">
              <a:avLst/>
            </a:prstGeom>
            <a:noFill/>
            <a:ln w="38100" cap="flat" cmpd="sng" algn="ctr">
              <a:solidFill>
                <a:schemeClr val="accent6"/>
              </a:solidFill>
              <a:prstDash val="solid"/>
              <a:round/>
              <a:headEnd type="none" w="med" len="med"/>
              <a:tailEnd type="none" w="med" len="med"/>
            </a:ln>
            <a:effectLst/>
          </p:spPr>
        </p:cxnSp>
        <p:cxnSp>
          <p:nvCxnSpPr>
            <p:cNvPr id="457" name="Straight Connector 456">
              <a:extLst>
                <a:ext uri="{FF2B5EF4-FFF2-40B4-BE49-F238E27FC236}">
                  <a16:creationId xmlns:a16="http://schemas.microsoft.com/office/drawing/2014/main" id="{B1938697-D05C-17FF-24AF-922E7AD16D14}"/>
                </a:ext>
              </a:extLst>
            </p:cNvPr>
            <p:cNvCxnSpPr>
              <a:cxnSpLocks/>
            </p:cNvCxnSpPr>
            <p:nvPr/>
          </p:nvCxnSpPr>
          <p:spPr bwMode="auto">
            <a:xfrm>
              <a:off x="6265333" y="1662372"/>
              <a:ext cx="315384" cy="0"/>
            </a:xfrm>
            <a:prstGeom prst="line">
              <a:avLst/>
            </a:prstGeom>
            <a:noFill/>
            <a:ln w="38100" cap="flat" cmpd="sng" algn="ctr">
              <a:solidFill>
                <a:schemeClr val="accent1"/>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C419B862-AE4E-EE7E-0FA8-C063DAF87677}"/>
                </a:ext>
              </a:extLst>
            </p:cNvPr>
            <p:cNvCxnSpPr>
              <a:cxnSpLocks/>
            </p:cNvCxnSpPr>
            <p:nvPr/>
          </p:nvCxnSpPr>
          <p:spPr bwMode="auto">
            <a:xfrm>
              <a:off x="8877821" y="1662372"/>
              <a:ext cx="573096" cy="0"/>
            </a:xfrm>
            <a:prstGeom prst="line">
              <a:avLst/>
            </a:prstGeom>
            <a:noFill/>
            <a:ln w="38100" cap="flat" cmpd="sng" algn="ctr">
              <a:solidFill>
                <a:schemeClr val="accent5"/>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B6A09C76-B7FD-34AB-79B4-F1B1CCF091A3}"/>
                </a:ext>
              </a:extLst>
            </p:cNvPr>
            <p:cNvCxnSpPr>
              <a:cxnSpLocks/>
            </p:cNvCxnSpPr>
            <p:nvPr/>
          </p:nvCxnSpPr>
          <p:spPr bwMode="auto">
            <a:xfrm>
              <a:off x="6557433" y="1662372"/>
              <a:ext cx="2320388" cy="0"/>
            </a:xfrm>
            <a:prstGeom prst="line">
              <a:avLst/>
            </a:prstGeom>
            <a:noFill/>
            <a:ln w="38100" cap="flat" cmpd="sng" algn="ctr">
              <a:solidFill>
                <a:schemeClr val="accent2"/>
              </a:solidFill>
              <a:prstDash val="solid"/>
              <a:round/>
              <a:headEnd type="none" w="med" len="med"/>
              <a:tailEnd type="none" w="med" len="med"/>
            </a:ln>
            <a:effectLst/>
          </p:spPr>
        </p:cxnSp>
      </p:grpSp>
      <p:grpSp>
        <p:nvGrpSpPr>
          <p:cNvPr id="499" name="Group 498">
            <a:extLst>
              <a:ext uri="{FF2B5EF4-FFF2-40B4-BE49-F238E27FC236}">
                <a16:creationId xmlns:a16="http://schemas.microsoft.com/office/drawing/2014/main" id="{833972CE-F044-35A1-DD5C-A8748FA8D166}"/>
              </a:ext>
            </a:extLst>
          </p:cNvPr>
          <p:cNvGrpSpPr/>
          <p:nvPr/>
        </p:nvGrpSpPr>
        <p:grpSpPr>
          <a:xfrm>
            <a:off x="5265018" y="2386830"/>
            <a:ext cx="4033308" cy="1328"/>
            <a:chOff x="5394325" y="1662372"/>
            <a:chExt cx="4033308" cy="1328"/>
          </a:xfrm>
        </p:grpSpPr>
        <p:cxnSp>
          <p:nvCxnSpPr>
            <p:cNvPr id="501" name="Straight Connector 500">
              <a:extLst>
                <a:ext uri="{FF2B5EF4-FFF2-40B4-BE49-F238E27FC236}">
                  <a16:creationId xmlns:a16="http://schemas.microsoft.com/office/drawing/2014/main" id="{B1AF5742-D6EC-27D4-254D-8B13E94B1979}"/>
                </a:ext>
              </a:extLst>
            </p:cNvPr>
            <p:cNvCxnSpPr>
              <a:cxnSpLocks/>
            </p:cNvCxnSpPr>
            <p:nvPr/>
          </p:nvCxnSpPr>
          <p:spPr bwMode="auto">
            <a:xfrm>
              <a:off x="5394325" y="1663700"/>
              <a:ext cx="312208"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06668DA9-C9D9-C833-2028-F746C3059D9C}"/>
                </a:ext>
              </a:extLst>
            </p:cNvPr>
            <p:cNvCxnSpPr>
              <a:cxnSpLocks/>
            </p:cNvCxnSpPr>
            <p:nvPr/>
          </p:nvCxnSpPr>
          <p:spPr bwMode="auto">
            <a:xfrm>
              <a:off x="5691717" y="1662372"/>
              <a:ext cx="939800" cy="0"/>
            </a:xfrm>
            <a:prstGeom prst="line">
              <a:avLst/>
            </a:prstGeom>
            <a:noFill/>
            <a:ln w="38100" cap="flat" cmpd="sng" algn="ctr">
              <a:solidFill>
                <a:schemeClr val="accent4"/>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CDD8AB7E-99FE-9B29-2739-88BEC0AC6CF9}"/>
                </a:ext>
              </a:extLst>
            </p:cNvPr>
            <p:cNvCxnSpPr>
              <a:cxnSpLocks/>
            </p:cNvCxnSpPr>
            <p:nvPr/>
          </p:nvCxnSpPr>
          <p:spPr bwMode="auto">
            <a:xfrm>
              <a:off x="6631517" y="1662372"/>
              <a:ext cx="2796116"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18" name="Group 517">
            <a:extLst>
              <a:ext uri="{FF2B5EF4-FFF2-40B4-BE49-F238E27FC236}">
                <a16:creationId xmlns:a16="http://schemas.microsoft.com/office/drawing/2014/main" id="{D8A9C297-CCD0-C3EF-2721-90B1D322EBF0}"/>
              </a:ext>
            </a:extLst>
          </p:cNvPr>
          <p:cNvGrpSpPr/>
          <p:nvPr/>
        </p:nvGrpSpPr>
        <p:grpSpPr>
          <a:xfrm>
            <a:off x="5265018" y="2454580"/>
            <a:ext cx="3919666" cy="1328"/>
            <a:chOff x="5394325" y="1662372"/>
            <a:chExt cx="3919666" cy="1328"/>
          </a:xfrm>
        </p:grpSpPr>
        <p:cxnSp>
          <p:nvCxnSpPr>
            <p:cNvPr id="519" name="Straight Connector 518">
              <a:extLst>
                <a:ext uri="{FF2B5EF4-FFF2-40B4-BE49-F238E27FC236}">
                  <a16:creationId xmlns:a16="http://schemas.microsoft.com/office/drawing/2014/main" id="{9CAC1568-F87E-E724-E94E-27C5FC76F228}"/>
                </a:ext>
              </a:extLst>
            </p:cNvPr>
            <p:cNvCxnSpPr>
              <a:cxnSpLocks/>
            </p:cNvCxnSpPr>
            <p:nvPr/>
          </p:nvCxnSpPr>
          <p:spPr bwMode="auto">
            <a:xfrm>
              <a:off x="5394325" y="1663700"/>
              <a:ext cx="312208"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25" name="Straight Connector 524">
              <a:extLst>
                <a:ext uri="{FF2B5EF4-FFF2-40B4-BE49-F238E27FC236}">
                  <a16:creationId xmlns:a16="http://schemas.microsoft.com/office/drawing/2014/main" id="{0D3C96EA-C05D-B2F4-6E0F-1D1F415EDA72}"/>
                </a:ext>
              </a:extLst>
            </p:cNvPr>
            <p:cNvCxnSpPr>
              <a:cxnSpLocks/>
            </p:cNvCxnSpPr>
            <p:nvPr/>
          </p:nvCxnSpPr>
          <p:spPr bwMode="auto">
            <a:xfrm>
              <a:off x="5691717" y="1662372"/>
              <a:ext cx="2089323" cy="0"/>
            </a:xfrm>
            <a:prstGeom prst="line">
              <a:avLst/>
            </a:prstGeom>
            <a:noFill/>
            <a:ln w="38100" cap="flat" cmpd="sng" algn="ctr">
              <a:solidFill>
                <a:schemeClr val="accent4"/>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CAE89493-9934-EF36-C924-1239834932F9}"/>
                </a:ext>
              </a:extLst>
            </p:cNvPr>
            <p:cNvCxnSpPr>
              <a:cxnSpLocks/>
            </p:cNvCxnSpPr>
            <p:nvPr/>
          </p:nvCxnSpPr>
          <p:spPr bwMode="auto">
            <a:xfrm>
              <a:off x="7781040" y="1662372"/>
              <a:ext cx="1532951"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31" name="Group 530">
            <a:extLst>
              <a:ext uri="{FF2B5EF4-FFF2-40B4-BE49-F238E27FC236}">
                <a16:creationId xmlns:a16="http://schemas.microsoft.com/office/drawing/2014/main" id="{2997D9E9-F1A1-4058-3C98-94841D1A8481}"/>
              </a:ext>
            </a:extLst>
          </p:cNvPr>
          <p:cNvGrpSpPr/>
          <p:nvPr/>
        </p:nvGrpSpPr>
        <p:grpSpPr>
          <a:xfrm>
            <a:off x="5265018" y="2533999"/>
            <a:ext cx="3375025" cy="1328"/>
            <a:chOff x="5394325" y="1662372"/>
            <a:chExt cx="3375025" cy="1328"/>
          </a:xfrm>
        </p:grpSpPr>
        <p:cxnSp>
          <p:nvCxnSpPr>
            <p:cNvPr id="532" name="Straight Connector 531">
              <a:extLst>
                <a:ext uri="{FF2B5EF4-FFF2-40B4-BE49-F238E27FC236}">
                  <a16:creationId xmlns:a16="http://schemas.microsoft.com/office/drawing/2014/main" id="{865055FF-0AA2-486F-D046-583AE98C612F}"/>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9199F3C8-399B-055F-261B-2F0AD5C3B4D7}"/>
                </a:ext>
              </a:extLst>
            </p:cNvPr>
            <p:cNvCxnSpPr>
              <a:cxnSpLocks/>
            </p:cNvCxnSpPr>
            <p:nvPr/>
          </p:nvCxnSpPr>
          <p:spPr bwMode="auto">
            <a:xfrm>
              <a:off x="5742517" y="1662372"/>
              <a:ext cx="914400" cy="0"/>
            </a:xfrm>
            <a:prstGeom prst="line">
              <a:avLst/>
            </a:prstGeom>
            <a:noFill/>
            <a:ln w="38100" cap="flat" cmpd="sng" algn="ctr">
              <a:solidFill>
                <a:schemeClr val="accent4"/>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0716D8DB-FED9-1D60-4306-A3F84423C2BC}"/>
                </a:ext>
              </a:extLst>
            </p:cNvPr>
            <p:cNvCxnSpPr>
              <a:cxnSpLocks/>
            </p:cNvCxnSpPr>
            <p:nvPr/>
          </p:nvCxnSpPr>
          <p:spPr bwMode="auto">
            <a:xfrm>
              <a:off x="6656917" y="1662372"/>
              <a:ext cx="2112433"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46" name="Group 545">
            <a:extLst>
              <a:ext uri="{FF2B5EF4-FFF2-40B4-BE49-F238E27FC236}">
                <a16:creationId xmlns:a16="http://schemas.microsoft.com/office/drawing/2014/main" id="{25FB544E-8E1C-6390-11BF-43236D6439F2}"/>
              </a:ext>
            </a:extLst>
          </p:cNvPr>
          <p:cNvGrpSpPr/>
          <p:nvPr/>
        </p:nvGrpSpPr>
        <p:grpSpPr>
          <a:xfrm>
            <a:off x="5265018" y="2609782"/>
            <a:ext cx="3262842" cy="1328"/>
            <a:chOff x="5394325" y="1662372"/>
            <a:chExt cx="3262842" cy="1328"/>
          </a:xfrm>
        </p:grpSpPr>
        <p:cxnSp>
          <p:nvCxnSpPr>
            <p:cNvPr id="547" name="Straight Connector 546">
              <a:extLst>
                <a:ext uri="{FF2B5EF4-FFF2-40B4-BE49-F238E27FC236}">
                  <a16:creationId xmlns:a16="http://schemas.microsoft.com/office/drawing/2014/main" id="{E1DE6B1D-B8AB-400B-089D-FE8901FEDB8D}"/>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21419D90-1BC6-CF38-E84D-8E46466149B9}"/>
                </a:ext>
              </a:extLst>
            </p:cNvPr>
            <p:cNvCxnSpPr>
              <a:cxnSpLocks/>
            </p:cNvCxnSpPr>
            <p:nvPr/>
          </p:nvCxnSpPr>
          <p:spPr bwMode="auto">
            <a:xfrm>
              <a:off x="5668433" y="1662372"/>
              <a:ext cx="2988734"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52" name="Group 551">
            <a:extLst>
              <a:ext uri="{FF2B5EF4-FFF2-40B4-BE49-F238E27FC236}">
                <a16:creationId xmlns:a16="http://schemas.microsoft.com/office/drawing/2014/main" id="{90E041E5-2D18-6E23-666D-C4B6294863EF}"/>
              </a:ext>
            </a:extLst>
          </p:cNvPr>
          <p:cNvGrpSpPr/>
          <p:nvPr/>
        </p:nvGrpSpPr>
        <p:grpSpPr>
          <a:xfrm>
            <a:off x="5265018" y="2682276"/>
            <a:ext cx="3184525" cy="1328"/>
            <a:chOff x="5394325" y="1662372"/>
            <a:chExt cx="3184525" cy="1328"/>
          </a:xfrm>
        </p:grpSpPr>
        <p:cxnSp>
          <p:nvCxnSpPr>
            <p:cNvPr id="553" name="Straight Connector 552">
              <a:extLst>
                <a:ext uri="{FF2B5EF4-FFF2-40B4-BE49-F238E27FC236}">
                  <a16:creationId xmlns:a16="http://schemas.microsoft.com/office/drawing/2014/main" id="{A72772BE-3A02-65A6-D3A3-A83DB8A68D30}"/>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54" name="Straight Connector 553">
              <a:extLst>
                <a:ext uri="{FF2B5EF4-FFF2-40B4-BE49-F238E27FC236}">
                  <a16:creationId xmlns:a16="http://schemas.microsoft.com/office/drawing/2014/main" id="{DE5596A6-CD08-2577-432C-74AD6F625B5E}"/>
                </a:ext>
              </a:extLst>
            </p:cNvPr>
            <p:cNvCxnSpPr>
              <a:cxnSpLocks/>
            </p:cNvCxnSpPr>
            <p:nvPr/>
          </p:nvCxnSpPr>
          <p:spPr bwMode="auto">
            <a:xfrm>
              <a:off x="5742517" y="1662372"/>
              <a:ext cx="2836333"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57" name="Group 556">
            <a:extLst>
              <a:ext uri="{FF2B5EF4-FFF2-40B4-BE49-F238E27FC236}">
                <a16:creationId xmlns:a16="http://schemas.microsoft.com/office/drawing/2014/main" id="{20D5E60D-D62B-6ED0-AD31-8A389A18E3BB}"/>
              </a:ext>
            </a:extLst>
          </p:cNvPr>
          <p:cNvGrpSpPr/>
          <p:nvPr/>
        </p:nvGrpSpPr>
        <p:grpSpPr>
          <a:xfrm>
            <a:off x="5265018" y="2751894"/>
            <a:ext cx="3175484" cy="1328"/>
            <a:chOff x="5394325" y="1662372"/>
            <a:chExt cx="3175484" cy="1328"/>
          </a:xfrm>
        </p:grpSpPr>
        <p:cxnSp>
          <p:nvCxnSpPr>
            <p:cNvPr id="558" name="Straight Connector 557">
              <a:extLst>
                <a:ext uri="{FF2B5EF4-FFF2-40B4-BE49-F238E27FC236}">
                  <a16:creationId xmlns:a16="http://schemas.microsoft.com/office/drawing/2014/main" id="{47991439-16AE-E583-49B0-808B59394F79}"/>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59" name="Straight Connector 558">
              <a:extLst>
                <a:ext uri="{FF2B5EF4-FFF2-40B4-BE49-F238E27FC236}">
                  <a16:creationId xmlns:a16="http://schemas.microsoft.com/office/drawing/2014/main" id="{2D0191FF-AE49-CDFB-643A-22E35688990C}"/>
                </a:ext>
              </a:extLst>
            </p:cNvPr>
            <p:cNvCxnSpPr>
              <a:cxnSpLocks/>
            </p:cNvCxnSpPr>
            <p:nvPr/>
          </p:nvCxnSpPr>
          <p:spPr bwMode="auto">
            <a:xfrm>
              <a:off x="5742517" y="1662372"/>
              <a:ext cx="2630798" cy="0"/>
            </a:xfrm>
            <a:prstGeom prst="line">
              <a:avLst/>
            </a:prstGeom>
            <a:noFill/>
            <a:ln w="38100" cap="flat" cmpd="sng" algn="ctr">
              <a:solidFill>
                <a:schemeClr val="accent3"/>
              </a:solidFill>
              <a:prstDash val="solid"/>
              <a:round/>
              <a:headEnd type="none" w="med" len="med"/>
              <a:tailEnd type="none" w="med" len="med"/>
            </a:ln>
            <a:effectLst/>
          </p:spPr>
        </p:cxnSp>
        <p:cxnSp>
          <p:nvCxnSpPr>
            <p:cNvPr id="561" name="Straight Connector 560">
              <a:extLst>
                <a:ext uri="{FF2B5EF4-FFF2-40B4-BE49-F238E27FC236}">
                  <a16:creationId xmlns:a16="http://schemas.microsoft.com/office/drawing/2014/main" id="{9DE14C83-F9DC-FF90-4119-BD5204F1281C}"/>
                </a:ext>
              </a:extLst>
            </p:cNvPr>
            <p:cNvCxnSpPr>
              <a:cxnSpLocks/>
            </p:cNvCxnSpPr>
            <p:nvPr/>
          </p:nvCxnSpPr>
          <p:spPr bwMode="auto">
            <a:xfrm>
              <a:off x="8373315" y="1663700"/>
              <a:ext cx="196494" cy="0"/>
            </a:xfrm>
            <a:prstGeom prst="line">
              <a:avLst/>
            </a:prstGeom>
            <a:noFill/>
            <a:ln w="38100" cap="flat" cmpd="sng" algn="ctr">
              <a:solidFill>
                <a:schemeClr val="accent5"/>
              </a:solidFill>
              <a:prstDash val="solid"/>
              <a:round/>
              <a:headEnd type="none" w="med" len="med"/>
              <a:tailEnd type="none" w="med" len="med"/>
            </a:ln>
            <a:effectLst/>
          </p:spPr>
        </p:cxnSp>
      </p:grpSp>
      <p:grpSp>
        <p:nvGrpSpPr>
          <p:cNvPr id="564" name="Group 563">
            <a:extLst>
              <a:ext uri="{FF2B5EF4-FFF2-40B4-BE49-F238E27FC236}">
                <a16:creationId xmlns:a16="http://schemas.microsoft.com/office/drawing/2014/main" id="{76113788-FAB4-0D77-BAC9-C8AD3BF16B13}"/>
              </a:ext>
            </a:extLst>
          </p:cNvPr>
          <p:cNvGrpSpPr/>
          <p:nvPr/>
        </p:nvGrpSpPr>
        <p:grpSpPr>
          <a:xfrm>
            <a:off x="5265018" y="2826151"/>
            <a:ext cx="3065463" cy="1328"/>
            <a:chOff x="5394325" y="1662372"/>
            <a:chExt cx="3065463" cy="1328"/>
          </a:xfrm>
        </p:grpSpPr>
        <p:cxnSp>
          <p:nvCxnSpPr>
            <p:cNvPr id="565" name="Straight Connector 564">
              <a:extLst>
                <a:ext uri="{FF2B5EF4-FFF2-40B4-BE49-F238E27FC236}">
                  <a16:creationId xmlns:a16="http://schemas.microsoft.com/office/drawing/2014/main" id="{A2C22BD3-D057-6B64-9E08-90355BB555D9}"/>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66" name="Straight Connector 565">
              <a:extLst>
                <a:ext uri="{FF2B5EF4-FFF2-40B4-BE49-F238E27FC236}">
                  <a16:creationId xmlns:a16="http://schemas.microsoft.com/office/drawing/2014/main" id="{12EFE371-16DB-895D-92CD-8585B2024255}"/>
                </a:ext>
              </a:extLst>
            </p:cNvPr>
            <p:cNvCxnSpPr>
              <a:cxnSpLocks/>
            </p:cNvCxnSpPr>
            <p:nvPr/>
          </p:nvCxnSpPr>
          <p:spPr bwMode="auto">
            <a:xfrm>
              <a:off x="5689600" y="1662372"/>
              <a:ext cx="575733" cy="0"/>
            </a:xfrm>
            <a:prstGeom prst="line">
              <a:avLst/>
            </a:prstGeom>
            <a:noFill/>
            <a:ln w="38100" cap="flat" cmpd="sng" algn="ctr">
              <a:solidFill>
                <a:schemeClr val="accent4"/>
              </a:solidFill>
              <a:prstDash val="solid"/>
              <a:round/>
              <a:headEnd type="none" w="med" len="med"/>
              <a:tailEnd type="none" w="med" len="med"/>
            </a:ln>
            <a:effectLst/>
          </p:spPr>
        </p:cxnSp>
        <p:cxnSp>
          <p:nvCxnSpPr>
            <p:cNvPr id="567" name="Straight Connector 566">
              <a:extLst>
                <a:ext uri="{FF2B5EF4-FFF2-40B4-BE49-F238E27FC236}">
                  <a16:creationId xmlns:a16="http://schemas.microsoft.com/office/drawing/2014/main" id="{2E1B4FA7-BE8C-781C-64AF-6E6D5809B3CC}"/>
                </a:ext>
              </a:extLst>
            </p:cNvPr>
            <p:cNvCxnSpPr>
              <a:cxnSpLocks/>
            </p:cNvCxnSpPr>
            <p:nvPr/>
          </p:nvCxnSpPr>
          <p:spPr bwMode="auto">
            <a:xfrm>
              <a:off x="6265333" y="1662372"/>
              <a:ext cx="2194455"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72" name="Group 571">
            <a:extLst>
              <a:ext uri="{FF2B5EF4-FFF2-40B4-BE49-F238E27FC236}">
                <a16:creationId xmlns:a16="http://schemas.microsoft.com/office/drawing/2014/main" id="{609AD0AB-3D02-7694-0B99-83B092DB1BAC}"/>
              </a:ext>
            </a:extLst>
          </p:cNvPr>
          <p:cNvGrpSpPr/>
          <p:nvPr/>
        </p:nvGrpSpPr>
        <p:grpSpPr>
          <a:xfrm>
            <a:off x="5265018" y="2895935"/>
            <a:ext cx="2917825" cy="1328"/>
            <a:chOff x="5394325" y="1662372"/>
            <a:chExt cx="2917825" cy="1328"/>
          </a:xfrm>
        </p:grpSpPr>
        <p:cxnSp>
          <p:nvCxnSpPr>
            <p:cNvPr id="573" name="Straight Connector 572">
              <a:extLst>
                <a:ext uri="{FF2B5EF4-FFF2-40B4-BE49-F238E27FC236}">
                  <a16:creationId xmlns:a16="http://schemas.microsoft.com/office/drawing/2014/main" id="{2E8DDFD6-420E-13E0-7B08-074EF06CD653}"/>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74" name="Straight Connector 573">
              <a:extLst>
                <a:ext uri="{FF2B5EF4-FFF2-40B4-BE49-F238E27FC236}">
                  <a16:creationId xmlns:a16="http://schemas.microsoft.com/office/drawing/2014/main" id="{7E8DCB37-8AB3-EA26-F4AC-1649F5EC96FB}"/>
                </a:ext>
              </a:extLst>
            </p:cNvPr>
            <p:cNvCxnSpPr>
              <a:cxnSpLocks/>
            </p:cNvCxnSpPr>
            <p:nvPr/>
          </p:nvCxnSpPr>
          <p:spPr bwMode="auto">
            <a:xfrm>
              <a:off x="5689600" y="1662372"/>
              <a:ext cx="287866" cy="0"/>
            </a:xfrm>
            <a:prstGeom prst="line">
              <a:avLst/>
            </a:prstGeom>
            <a:noFill/>
            <a:ln w="38100" cap="flat" cmpd="sng" algn="ctr">
              <a:solidFill>
                <a:schemeClr val="accent4"/>
              </a:solidFill>
              <a:prstDash val="solid"/>
              <a:round/>
              <a:headEnd type="none" w="med" len="med"/>
              <a:tailEnd type="none" w="med" len="med"/>
            </a:ln>
            <a:effectLst/>
          </p:spPr>
        </p:cxnSp>
        <p:cxnSp>
          <p:nvCxnSpPr>
            <p:cNvPr id="575" name="Straight Connector 574">
              <a:extLst>
                <a:ext uri="{FF2B5EF4-FFF2-40B4-BE49-F238E27FC236}">
                  <a16:creationId xmlns:a16="http://schemas.microsoft.com/office/drawing/2014/main" id="{4221FE54-8B36-78FE-9180-459AD18372E0}"/>
                </a:ext>
              </a:extLst>
            </p:cNvPr>
            <p:cNvCxnSpPr>
              <a:cxnSpLocks/>
            </p:cNvCxnSpPr>
            <p:nvPr/>
          </p:nvCxnSpPr>
          <p:spPr bwMode="auto">
            <a:xfrm>
              <a:off x="5960688" y="1662372"/>
              <a:ext cx="2351462"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195" name="Group 194">
            <a:extLst>
              <a:ext uri="{FF2B5EF4-FFF2-40B4-BE49-F238E27FC236}">
                <a16:creationId xmlns:a16="http://schemas.microsoft.com/office/drawing/2014/main" id="{1E4B8ADD-E98B-E515-3B0E-F0A14EA19152}"/>
              </a:ext>
            </a:extLst>
          </p:cNvPr>
          <p:cNvGrpSpPr/>
          <p:nvPr/>
        </p:nvGrpSpPr>
        <p:grpSpPr>
          <a:xfrm>
            <a:off x="5265018" y="2972105"/>
            <a:ext cx="2917825" cy="1328"/>
            <a:chOff x="5394325" y="1662372"/>
            <a:chExt cx="2917825" cy="1328"/>
          </a:xfrm>
        </p:grpSpPr>
        <p:cxnSp>
          <p:nvCxnSpPr>
            <p:cNvPr id="199" name="Straight Connector 198">
              <a:extLst>
                <a:ext uri="{FF2B5EF4-FFF2-40B4-BE49-F238E27FC236}">
                  <a16:creationId xmlns:a16="http://schemas.microsoft.com/office/drawing/2014/main" id="{1E0E0E1F-187C-647D-A89E-F961B611574B}"/>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18E4B0E7-4511-C487-E49B-17AC87F9FB12}"/>
                </a:ext>
              </a:extLst>
            </p:cNvPr>
            <p:cNvCxnSpPr>
              <a:cxnSpLocks/>
            </p:cNvCxnSpPr>
            <p:nvPr/>
          </p:nvCxnSpPr>
          <p:spPr bwMode="auto">
            <a:xfrm>
              <a:off x="5689600" y="1662372"/>
              <a:ext cx="287866" cy="0"/>
            </a:xfrm>
            <a:prstGeom prst="line">
              <a:avLst/>
            </a:prstGeom>
            <a:noFill/>
            <a:ln w="38100" cap="flat" cmpd="sng" algn="ctr">
              <a:solidFill>
                <a:schemeClr val="accent4"/>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8E25D559-DE0A-DF08-591C-E3DE178BF736}"/>
                </a:ext>
              </a:extLst>
            </p:cNvPr>
            <p:cNvCxnSpPr>
              <a:cxnSpLocks/>
            </p:cNvCxnSpPr>
            <p:nvPr/>
          </p:nvCxnSpPr>
          <p:spPr bwMode="auto">
            <a:xfrm>
              <a:off x="5977466" y="1662372"/>
              <a:ext cx="2334684"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204" name="Group 203">
            <a:extLst>
              <a:ext uri="{FF2B5EF4-FFF2-40B4-BE49-F238E27FC236}">
                <a16:creationId xmlns:a16="http://schemas.microsoft.com/office/drawing/2014/main" id="{8CFF4EA8-4FD7-00E9-1C85-1687D030DD19}"/>
              </a:ext>
            </a:extLst>
          </p:cNvPr>
          <p:cNvGrpSpPr/>
          <p:nvPr/>
        </p:nvGrpSpPr>
        <p:grpSpPr>
          <a:xfrm>
            <a:off x="5265018" y="3043593"/>
            <a:ext cx="2827292" cy="1328"/>
            <a:chOff x="5394325" y="1662372"/>
            <a:chExt cx="2827292" cy="1328"/>
          </a:xfrm>
        </p:grpSpPr>
        <p:cxnSp>
          <p:nvCxnSpPr>
            <p:cNvPr id="205" name="Straight Connector 204">
              <a:extLst>
                <a:ext uri="{FF2B5EF4-FFF2-40B4-BE49-F238E27FC236}">
                  <a16:creationId xmlns:a16="http://schemas.microsoft.com/office/drawing/2014/main" id="{438AE240-EE62-1FB5-2226-C4854DB802B3}"/>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B4C6BA21-B19F-0470-A4F7-1DE3E66713A7}"/>
                </a:ext>
              </a:extLst>
            </p:cNvPr>
            <p:cNvCxnSpPr>
              <a:cxnSpLocks/>
            </p:cNvCxnSpPr>
            <p:nvPr/>
          </p:nvCxnSpPr>
          <p:spPr bwMode="auto">
            <a:xfrm>
              <a:off x="5689600" y="1662372"/>
              <a:ext cx="444500" cy="0"/>
            </a:xfrm>
            <a:prstGeom prst="line">
              <a:avLst/>
            </a:prstGeom>
            <a:noFill/>
            <a:ln w="38100" cap="flat" cmpd="sng" algn="ctr">
              <a:solidFill>
                <a:schemeClr val="accent6">
                  <a:lumMod val="40000"/>
                  <a:lumOff val="60000"/>
                </a:schemeClr>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70DCDF52-C6E8-547B-290C-68A125A9B336}"/>
                </a:ext>
              </a:extLst>
            </p:cNvPr>
            <p:cNvCxnSpPr>
              <a:cxnSpLocks/>
            </p:cNvCxnSpPr>
            <p:nvPr/>
          </p:nvCxnSpPr>
          <p:spPr bwMode="auto">
            <a:xfrm>
              <a:off x="6127750" y="1662372"/>
              <a:ext cx="2093867"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215" name="Group 214">
            <a:extLst>
              <a:ext uri="{FF2B5EF4-FFF2-40B4-BE49-F238E27FC236}">
                <a16:creationId xmlns:a16="http://schemas.microsoft.com/office/drawing/2014/main" id="{C01832F0-6967-2050-C8BE-9B52B2C242F9}"/>
              </a:ext>
            </a:extLst>
          </p:cNvPr>
          <p:cNvGrpSpPr/>
          <p:nvPr/>
        </p:nvGrpSpPr>
        <p:grpSpPr>
          <a:xfrm>
            <a:off x="5265018" y="3118054"/>
            <a:ext cx="2621492" cy="1328"/>
            <a:chOff x="5394325" y="1662372"/>
            <a:chExt cx="2621492" cy="1328"/>
          </a:xfrm>
        </p:grpSpPr>
        <p:cxnSp>
          <p:nvCxnSpPr>
            <p:cNvPr id="216" name="Straight Connector 215">
              <a:extLst>
                <a:ext uri="{FF2B5EF4-FFF2-40B4-BE49-F238E27FC236}">
                  <a16:creationId xmlns:a16="http://schemas.microsoft.com/office/drawing/2014/main" id="{7082A649-D07B-9179-3EAA-3C6E8D315411}"/>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71428FDB-FCA6-7EEB-7DBA-EF205D9BE4E5}"/>
                </a:ext>
              </a:extLst>
            </p:cNvPr>
            <p:cNvCxnSpPr>
              <a:cxnSpLocks/>
            </p:cNvCxnSpPr>
            <p:nvPr/>
          </p:nvCxnSpPr>
          <p:spPr bwMode="auto">
            <a:xfrm>
              <a:off x="5689600" y="1662372"/>
              <a:ext cx="654050" cy="0"/>
            </a:xfrm>
            <a:prstGeom prst="line">
              <a:avLst/>
            </a:prstGeom>
            <a:noFill/>
            <a:ln w="38100" cap="flat" cmpd="sng" algn="ctr">
              <a:solidFill>
                <a:schemeClr val="accent3"/>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D7F86E5C-F3B7-948D-8ACC-F1A3140AB1BE}"/>
                </a:ext>
              </a:extLst>
            </p:cNvPr>
            <p:cNvCxnSpPr>
              <a:cxnSpLocks/>
            </p:cNvCxnSpPr>
            <p:nvPr/>
          </p:nvCxnSpPr>
          <p:spPr bwMode="auto">
            <a:xfrm>
              <a:off x="6337503" y="1662372"/>
              <a:ext cx="1678314" cy="0"/>
            </a:xfrm>
            <a:prstGeom prst="line">
              <a:avLst/>
            </a:prstGeom>
            <a:noFill/>
            <a:ln w="38100" cap="flat" cmpd="sng" algn="ctr">
              <a:solidFill>
                <a:schemeClr val="accent2"/>
              </a:solidFill>
              <a:prstDash val="solid"/>
              <a:round/>
              <a:headEnd type="none" w="med" len="med"/>
              <a:tailEnd type="none" w="med" len="med"/>
            </a:ln>
            <a:effectLst/>
          </p:spPr>
        </p:cxnSp>
      </p:grpSp>
      <p:grpSp>
        <p:nvGrpSpPr>
          <p:cNvPr id="227" name="Group 226">
            <a:extLst>
              <a:ext uri="{FF2B5EF4-FFF2-40B4-BE49-F238E27FC236}">
                <a16:creationId xmlns:a16="http://schemas.microsoft.com/office/drawing/2014/main" id="{46364B0B-355D-9CFE-95F3-2565415D5F29}"/>
              </a:ext>
            </a:extLst>
          </p:cNvPr>
          <p:cNvGrpSpPr/>
          <p:nvPr/>
        </p:nvGrpSpPr>
        <p:grpSpPr>
          <a:xfrm>
            <a:off x="5265018" y="3188067"/>
            <a:ext cx="2541058" cy="1328"/>
            <a:chOff x="5394325" y="1662372"/>
            <a:chExt cx="2541058" cy="1328"/>
          </a:xfrm>
        </p:grpSpPr>
        <p:cxnSp>
          <p:nvCxnSpPr>
            <p:cNvPr id="228" name="Straight Connector 227">
              <a:extLst>
                <a:ext uri="{FF2B5EF4-FFF2-40B4-BE49-F238E27FC236}">
                  <a16:creationId xmlns:a16="http://schemas.microsoft.com/office/drawing/2014/main" id="{0DE00F54-06D7-3DD6-9C6D-4C855E2D4634}"/>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5F0C6397-090E-E9F1-4DD1-D75CE641D54E}"/>
                </a:ext>
              </a:extLst>
            </p:cNvPr>
            <p:cNvCxnSpPr>
              <a:cxnSpLocks/>
            </p:cNvCxnSpPr>
            <p:nvPr/>
          </p:nvCxnSpPr>
          <p:spPr bwMode="auto">
            <a:xfrm>
              <a:off x="5700183" y="1662372"/>
              <a:ext cx="571500" cy="0"/>
            </a:xfrm>
            <a:prstGeom prst="line">
              <a:avLst/>
            </a:prstGeom>
            <a:noFill/>
            <a:ln w="38100" cap="flat" cmpd="sng" algn="ctr">
              <a:solidFill>
                <a:schemeClr val="accent4"/>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37497ABF-9478-4423-1CDB-2B6A1AA1BE1D}"/>
                </a:ext>
              </a:extLst>
            </p:cNvPr>
            <p:cNvCxnSpPr>
              <a:cxnSpLocks/>
            </p:cNvCxnSpPr>
            <p:nvPr/>
          </p:nvCxnSpPr>
          <p:spPr bwMode="auto">
            <a:xfrm>
              <a:off x="6271683" y="1662372"/>
              <a:ext cx="1663700"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244" name="Group 243">
            <a:extLst>
              <a:ext uri="{FF2B5EF4-FFF2-40B4-BE49-F238E27FC236}">
                <a16:creationId xmlns:a16="http://schemas.microsoft.com/office/drawing/2014/main" id="{218C44F9-5DE2-E021-421D-BF816D814834}"/>
              </a:ext>
            </a:extLst>
          </p:cNvPr>
          <p:cNvGrpSpPr/>
          <p:nvPr/>
        </p:nvGrpSpPr>
        <p:grpSpPr>
          <a:xfrm>
            <a:off x="5265019" y="3256171"/>
            <a:ext cx="2414058" cy="1328"/>
            <a:chOff x="5394325" y="1662372"/>
            <a:chExt cx="2414058" cy="1328"/>
          </a:xfrm>
        </p:grpSpPr>
        <p:cxnSp>
          <p:nvCxnSpPr>
            <p:cNvPr id="249" name="Straight Connector 248">
              <a:extLst>
                <a:ext uri="{FF2B5EF4-FFF2-40B4-BE49-F238E27FC236}">
                  <a16:creationId xmlns:a16="http://schemas.microsoft.com/office/drawing/2014/main" id="{C15B10C2-64ED-8A72-D6D9-2BB8C759826F}"/>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9667934B-0C2F-389A-5A94-386C7ABE43AB}"/>
                </a:ext>
              </a:extLst>
            </p:cNvPr>
            <p:cNvCxnSpPr>
              <a:cxnSpLocks/>
            </p:cNvCxnSpPr>
            <p:nvPr/>
          </p:nvCxnSpPr>
          <p:spPr bwMode="auto">
            <a:xfrm>
              <a:off x="5694891" y="1662372"/>
              <a:ext cx="2113492"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76" name="Group 575">
            <a:extLst>
              <a:ext uri="{FF2B5EF4-FFF2-40B4-BE49-F238E27FC236}">
                <a16:creationId xmlns:a16="http://schemas.microsoft.com/office/drawing/2014/main" id="{D2B971A8-3C58-9BF4-E145-2A887D4943B1}"/>
              </a:ext>
            </a:extLst>
          </p:cNvPr>
          <p:cNvGrpSpPr/>
          <p:nvPr/>
        </p:nvGrpSpPr>
        <p:grpSpPr>
          <a:xfrm>
            <a:off x="5265018" y="3330179"/>
            <a:ext cx="2194275" cy="1328"/>
            <a:chOff x="5394325" y="1662372"/>
            <a:chExt cx="2194275" cy="1328"/>
          </a:xfrm>
        </p:grpSpPr>
        <p:cxnSp>
          <p:nvCxnSpPr>
            <p:cNvPr id="577" name="Straight Connector 576">
              <a:extLst>
                <a:ext uri="{FF2B5EF4-FFF2-40B4-BE49-F238E27FC236}">
                  <a16:creationId xmlns:a16="http://schemas.microsoft.com/office/drawing/2014/main" id="{4DD87FD4-B898-83D7-8BE8-0B7AC9401149}"/>
                </a:ext>
              </a:extLst>
            </p:cNvPr>
            <p:cNvCxnSpPr>
              <a:cxnSpLocks/>
            </p:cNvCxnSpPr>
            <p:nvPr/>
          </p:nvCxnSpPr>
          <p:spPr bwMode="auto">
            <a:xfrm>
              <a:off x="5394325" y="1663700"/>
              <a:ext cx="348192"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78" name="Straight Connector 577">
              <a:extLst>
                <a:ext uri="{FF2B5EF4-FFF2-40B4-BE49-F238E27FC236}">
                  <a16:creationId xmlns:a16="http://schemas.microsoft.com/office/drawing/2014/main" id="{BD93277C-07F8-10A2-FCA8-6DFA49F1BBB2}"/>
                </a:ext>
              </a:extLst>
            </p:cNvPr>
            <p:cNvCxnSpPr>
              <a:cxnSpLocks/>
            </p:cNvCxnSpPr>
            <p:nvPr/>
          </p:nvCxnSpPr>
          <p:spPr bwMode="auto">
            <a:xfrm>
              <a:off x="5700183" y="1662372"/>
              <a:ext cx="1141143" cy="0"/>
            </a:xfrm>
            <a:prstGeom prst="line">
              <a:avLst/>
            </a:prstGeom>
            <a:noFill/>
            <a:ln w="38100" cap="flat" cmpd="sng" algn="ctr">
              <a:solidFill>
                <a:schemeClr val="accent4"/>
              </a:solidFill>
              <a:prstDash val="solid"/>
              <a:round/>
              <a:headEnd type="none" w="med" len="med"/>
              <a:tailEnd type="none" w="med" len="med"/>
            </a:ln>
            <a:effectLst/>
          </p:spPr>
        </p:cxnSp>
        <p:cxnSp>
          <p:nvCxnSpPr>
            <p:cNvPr id="579" name="Straight Connector 578">
              <a:extLst>
                <a:ext uri="{FF2B5EF4-FFF2-40B4-BE49-F238E27FC236}">
                  <a16:creationId xmlns:a16="http://schemas.microsoft.com/office/drawing/2014/main" id="{478A5CA6-0B80-9D06-1C97-496C5E5C94F7}"/>
                </a:ext>
              </a:extLst>
            </p:cNvPr>
            <p:cNvCxnSpPr>
              <a:cxnSpLocks/>
            </p:cNvCxnSpPr>
            <p:nvPr/>
          </p:nvCxnSpPr>
          <p:spPr bwMode="auto">
            <a:xfrm>
              <a:off x="6841326" y="1662372"/>
              <a:ext cx="747274"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83" name="Group 582">
            <a:extLst>
              <a:ext uri="{FF2B5EF4-FFF2-40B4-BE49-F238E27FC236}">
                <a16:creationId xmlns:a16="http://schemas.microsoft.com/office/drawing/2014/main" id="{220457EE-883F-A7D2-5EF6-95AE26677C36}"/>
              </a:ext>
            </a:extLst>
          </p:cNvPr>
          <p:cNvGrpSpPr/>
          <p:nvPr/>
        </p:nvGrpSpPr>
        <p:grpSpPr>
          <a:xfrm>
            <a:off x="5265019" y="3405706"/>
            <a:ext cx="2126191" cy="1328"/>
            <a:chOff x="5394325" y="1662372"/>
            <a:chExt cx="2126191" cy="1328"/>
          </a:xfrm>
        </p:grpSpPr>
        <p:cxnSp>
          <p:nvCxnSpPr>
            <p:cNvPr id="584" name="Straight Connector 583">
              <a:extLst>
                <a:ext uri="{FF2B5EF4-FFF2-40B4-BE49-F238E27FC236}">
                  <a16:creationId xmlns:a16="http://schemas.microsoft.com/office/drawing/2014/main" id="{2A0C1368-CBEE-F7B0-933E-F0DF3DFD5185}"/>
                </a:ext>
              </a:extLst>
            </p:cNvPr>
            <p:cNvCxnSpPr>
              <a:cxnSpLocks/>
            </p:cNvCxnSpPr>
            <p:nvPr/>
          </p:nvCxnSpPr>
          <p:spPr bwMode="auto">
            <a:xfrm>
              <a:off x="5394325" y="1663700"/>
              <a:ext cx="589491"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85" name="Straight Connector 584">
              <a:extLst>
                <a:ext uri="{FF2B5EF4-FFF2-40B4-BE49-F238E27FC236}">
                  <a16:creationId xmlns:a16="http://schemas.microsoft.com/office/drawing/2014/main" id="{4086B23F-00DB-63FC-789D-241EB59BF473}"/>
                </a:ext>
              </a:extLst>
            </p:cNvPr>
            <p:cNvCxnSpPr>
              <a:cxnSpLocks/>
            </p:cNvCxnSpPr>
            <p:nvPr/>
          </p:nvCxnSpPr>
          <p:spPr bwMode="auto">
            <a:xfrm>
              <a:off x="5983816" y="1662372"/>
              <a:ext cx="1536700"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89" name="Group 588">
            <a:extLst>
              <a:ext uri="{FF2B5EF4-FFF2-40B4-BE49-F238E27FC236}">
                <a16:creationId xmlns:a16="http://schemas.microsoft.com/office/drawing/2014/main" id="{BCE0D5F3-2AA7-6227-BED9-93A238E8675E}"/>
              </a:ext>
            </a:extLst>
          </p:cNvPr>
          <p:cNvGrpSpPr/>
          <p:nvPr/>
        </p:nvGrpSpPr>
        <p:grpSpPr>
          <a:xfrm>
            <a:off x="5265018" y="3475653"/>
            <a:ext cx="1906058" cy="1328"/>
            <a:chOff x="5394325" y="1662372"/>
            <a:chExt cx="1906058" cy="1328"/>
          </a:xfrm>
        </p:grpSpPr>
        <p:cxnSp>
          <p:nvCxnSpPr>
            <p:cNvPr id="590" name="Straight Connector 589">
              <a:extLst>
                <a:ext uri="{FF2B5EF4-FFF2-40B4-BE49-F238E27FC236}">
                  <a16:creationId xmlns:a16="http://schemas.microsoft.com/office/drawing/2014/main" id="{0C4A7500-6F8F-CD35-63CA-D0B5E0897674}"/>
                </a:ext>
              </a:extLst>
            </p:cNvPr>
            <p:cNvCxnSpPr>
              <a:cxnSpLocks/>
            </p:cNvCxnSpPr>
            <p:nvPr/>
          </p:nvCxnSpPr>
          <p:spPr bwMode="auto">
            <a:xfrm>
              <a:off x="5394325" y="1663700"/>
              <a:ext cx="817984"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91" name="Straight Connector 590">
              <a:extLst>
                <a:ext uri="{FF2B5EF4-FFF2-40B4-BE49-F238E27FC236}">
                  <a16:creationId xmlns:a16="http://schemas.microsoft.com/office/drawing/2014/main" id="{82EADCA5-F199-ED15-C7E8-27400B3C63FA}"/>
                </a:ext>
              </a:extLst>
            </p:cNvPr>
            <p:cNvCxnSpPr>
              <a:cxnSpLocks/>
            </p:cNvCxnSpPr>
            <p:nvPr/>
          </p:nvCxnSpPr>
          <p:spPr bwMode="auto">
            <a:xfrm>
              <a:off x="6212309" y="1662372"/>
              <a:ext cx="283741" cy="0"/>
            </a:xfrm>
            <a:prstGeom prst="line">
              <a:avLst/>
            </a:prstGeom>
            <a:noFill/>
            <a:ln w="38100" cap="flat" cmpd="sng" algn="ctr">
              <a:solidFill>
                <a:schemeClr val="accent6"/>
              </a:solidFill>
              <a:prstDash val="solid"/>
              <a:round/>
              <a:headEnd type="none" w="med" len="med"/>
              <a:tailEnd type="none" w="med" len="med"/>
            </a:ln>
            <a:effectLst/>
          </p:spPr>
        </p:cxnSp>
        <p:cxnSp>
          <p:nvCxnSpPr>
            <p:cNvPr id="592" name="Straight Connector 591">
              <a:extLst>
                <a:ext uri="{FF2B5EF4-FFF2-40B4-BE49-F238E27FC236}">
                  <a16:creationId xmlns:a16="http://schemas.microsoft.com/office/drawing/2014/main" id="{C0023578-83A8-86BC-D25F-6BDDCE3CC6DA}"/>
                </a:ext>
              </a:extLst>
            </p:cNvPr>
            <p:cNvCxnSpPr>
              <a:cxnSpLocks/>
            </p:cNvCxnSpPr>
            <p:nvPr/>
          </p:nvCxnSpPr>
          <p:spPr bwMode="auto">
            <a:xfrm>
              <a:off x="6494193" y="1662372"/>
              <a:ext cx="806190" cy="0"/>
            </a:xfrm>
            <a:prstGeom prst="line">
              <a:avLst/>
            </a:prstGeom>
            <a:noFill/>
            <a:ln w="38100" cap="flat" cmpd="sng" algn="ctr">
              <a:solidFill>
                <a:schemeClr val="accent4"/>
              </a:solidFill>
              <a:prstDash val="solid"/>
              <a:round/>
              <a:headEnd type="none" w="med" len="med"/>
              <a:tailEnd type="none" w="med" len="med"/>
            </a:ln>
            <a:effectLst/>
          </p:spPr>
        </p:cxnSp>
      </p:grpSp>
      <p:grpSp>
        <p:nvGrpSpPr>
          <p:cNvPr id="597" name="Group 596">
            <a:extLst>
              <a:ext uri="{FF2B5EF4-FFF2-40B4-BE49-F238E27FC236}">
                <a16:creationId xmlns:a16="http://schemas.microsoft.com/office/drawing/2014/main" id="{59CA3145-0E05-FBEA-790C-13A0ABE81DCB}"/>
              </a:ext>
            </a:extLst>
          </p:cNvPr>
          <p:cNvGrpSpPr/>
          <p:nvPr/>
        </p:nvGrpSpPr>
        <p:grpSpPr>
          <a:xfrm>
            <a:off x="5265018" y="3545058"/>
            <a:ext cx="1820638" cy="1328"/>
            <a:chOff x="5394325" y="1662372"/>
            <a:chExt cx="1820638" cy="1328"/>
          </a:xfrm>
        </p:grpSpPr>
        <p:cxnSp>
          <p:nvCxnSpPr>
            <p:cNvPr id="598" name="Straight Connector 597">
              <a:extLst>
                <a:ext uri="{FF2B5EF4-FFF2-40B4-BE49-F238E27FC236}">
                  <a16:creationId xmlns:a16="http://schemas.microsoft.com/office/drawing/2014/main" id="{16CE866E-92EB-222C-09F3-92A811D2C7F0}"/>
                </a:ext>
              </a:extLst>
            </p:cNvPr>
            <p:cNvCxnSpPr>
              <a:cxnSpLocks/>
            </p:cNvCxnSpPr>
            <p:nvPr/>
          </p:nvCxnSpPr>
          <p:spPr bwMode="auto">
            <a:xfrm>
              <a:off x="5394325" y="1663700"/>
              <a:ext cx="439208"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99" name="Straight Connector 598">
              <a:extLst>
                <a:ext uri="{FF2B5EF4-FFF2-40B4-BE49-F238E27FC236}">
                  <a16:creationId xmlns:a16="http://schemas.microsoft.com/office/drawing/2014/main" id="{9982E54B-59EE-4518-5B33-3A9B27FCEB10}"/>
                </a:ext>
              </a:extLst>
            </p:cNvPr>
            <p:cNvCxnSpPr>
              <a:cxnSpLocks/>
            </p:cNvCxnSpPr>
            <p:nvPr/>
          </p:nvCxnSpPr>
          <p:spPr bwMode="auto">
            <a:xfrm>
              <a:off x="5833533" y="1662372"/>
              <a:ext cx="1166284" cy="0"/>
            </a:xfrm>
            <a:prstGeom prst="line">
              <a:avLst/>
            </a:prstGeom>
            <a:noFill/>
            <a:ln w="38100" cap="flat" cmpd="sng" algn="ctr">
              <a:solidFill>
                <a:schemeClr val="accent6"/>
              </a:solidFill>
              <a:prstDash val="solid"/>
              <a:round/>
              <a:headEnd type="none" w="med" len="med"/>
              <a:tailEnd type="none" w="med" len="med"/>
            </a:ln>
            <a:effectLst/>
          </p:spPr>
        </p:cxnSp>
        <p:cxnSp>
          <p:nvCxnSpPr>
            <p:cNvPr id="600" name="Straight Connector 599">
              <a:extLst>
                <a:ext uri="{FF2B5EF4-FFF2-40B4-BE49-F238E27FC236}">
                  <a16:creationId xmlns:a16="http://schemas.microsoft.com/office/drawing/2014/main" id="{7DA9546F-51E9-F02F-D459-E57C023FD92C}"/>
                </a:ext>
              </a:extLst>
            </p:cNvPr>
            <p:cNvCxnSpPr>
              <a:cxnSpLocks/>
            </p:cNvCxnSpPr>
            <p:nvPr/>
          </p:nvCxnSpPr>
          <p:spPr bwMode="auto">
            <a:xfrm>
              <a:off x="6999817" y="1662372"/>
              <a:ext cx="215146" cy="0"/>
            </a:xfrm>
            <a:prstGeom prst="line">
              <a:avLst/>
            </a:prstGeom>
            <a:noFill/>
            <a:ln w="38100" cap="flat" cmpd="sng" algn="ctr">
              <a:solidFill>
                <a:schemeClr val="accent4"/>
              </a:solidFill>
              <a:prstDash val="solid"/>
              <a:round/>
              <a:headEnd type="none" w="med" len="med"/>
              <a:tailEnd type="none" w="med" len="med"/>
            </a:ln>
            <a:effectLst/>
          </p:spPr>
        </p:cxnSp>
      </p:grpSp>
      <p:grpSp>
        <p:nvGrpSpPr>
          <p:cNvPr id="489" name="Group 488">
            <a:extLst>
              <a:ext uri="{FF2B5EF4-FFF2-40B4-BE49-F238E27FC236}">
                <a16:creationId xmlns:a16="http://schemas.microsoft.com/office/drawing/2014/main" id="{A9A1AA0C-4119-EF98-47FF-03101C339E23}"/>
              </a:ext>
            </a:extLst>
          </p:cNvPr>
          <p:cNvGrpSpPr/>
          <p:nvPr/>
        </p:nvGrpSpPr>
        <p:grpSpPr>
          <a:xfrm>
            <a:off x="5265019" y="3630772"/>
            <a:ext cx="1663590" cy="1328"/>
            <a:chOff x="5394325" y="1662372"/>
            <a:chExt cx="1663590" cy="1328"/>
          </a:xfrm>
        </p:grpSpPr>
        <p:cxnSp>
          <p:nvCxnSpPr>
            <p:cNvPr id="495" name="Straight Connector 494">
              <a:extLst>
                <a:ext uri="{FF2B5EF4-FFF2-40B4-BE49-F238E27FC236}">
                  <a16:creationId xmlns:a16="http://schemas.microsoft.com/office/drawing/2014/main" id="{788A7C4B-448A-1DE6-878B-8774073A9A81}"/>
                </a:ext>
              </a:extLst>
            </p:cNvPr>
            <p:cNvCxnSpPr>
              <a:cxnSpLocks/>
            </p:cNvCxnSpPr>
            <p:nvPr/>
          </p:nvCxnSpPr>
          <p:spPr bwMode="auto">
            <a:xfrm>
              <a:off x="5394325" y="1663700"/>
              <a:ext cx="371474"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DDAAF044-D230-7F78-1BBB-0F1775169B48}"/>
                </a:ext>
              </a:extLst>
            </p:cNvPr>
            <p:cNvCxnSpPr>
              <a:cxnSpLocks/>
            </p:cNvCxnSpPr>
            <p:nvPr/>
          </p:nvCxnSpPr>
          <p:spPr bwMode="auto">
            <a:xfrm>
              <a:off x="5765799" y="1662372"/>
              <a:ext cx="1292116" cy="0"/>
            </a:xfrm>
            <a:prstGeom prst="line">
              <a:avLst/>
            </a:prstGeom>
            <a:noFill/>
            <a:ln w="38100" cap="flat" cmpd="sng" algn="ctr">
              <a:solidFill>
                <a:schemeClr val="accent4"/>
              </a:solidFill>
              <a:prstDash val="solid"/>
              <a:round/>
              <a:headEnd type="none" w="med" len="med"/>
              <a:tailEnd type="none" w="med" len="med"/>
            </a:ln>
            <a:effectLst/>
          </p:spPr>
        </p:cxnSp>
      </p:grpSp>
      <p:grpSp>
        <p:nvGrpSpPr>
          <p:cNvPr id="514" name="Group 513">
            <a:extLst>
              <a:ext uri="{FF2B5EF4-FFF2-40B4-BE49-F238E27FC236}">
                <a16:creationId xmlns:a16="http://schemas.microsoft.com/office/drawing/2014/main" id="{3F4D01AA-A846-4C2D-2F5B-DC571C224325}"/>
              </a:ext>
            </a:extLst>
          </p:cNvPr>
          <p:cNvGrpSpPr/>
          <p:nvPr/>
        </p:nvGrpSpPr>
        <p:grpSpPr>
          <a:xfrm>
            <a:off x="5265018" y="3694217"/>
            <a:ext cx="1663591" cy="1328"/>
            <a:chOff x="5394325" y="1662372"/>
            <a:chExt cx="1663591" cy="1328"/>
          </a:xfrm>
        </p:grpSpPr>
        <p:cxnSp>
          <p:nvCxnSpPr>
            <p:cNvPr id="515" name="Straight Connector 514">
              <a:extLst>
                <a:ext uri="{FF2B5EF4-FFF2-40B4-BE49-F238E27FC236}">
                  <a16:creationId xmlns:a16="http://schemas.microsoft.com/office/drawing/2014/main" id="{FA4FBCEF-8707-460F-69FD-3D9467363BBF}"/>
                </a:ext>
              </a:extLst>
            </p:cNvPr>
            <p:cNvCxnSpPr>
              <a:cxnSpLocks/>
            </p:cNvCxnSpPr>
            <p:nvPr/>
          </p:nvCxnSpPr>
          <p:spPr bwMode="auto">
            <a:xfrm>
              <a:off x="5394325" y="1663700"/>
              <a:ext cx="286808"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685F2B46-5D8B-3FE3-8A67-49BFF65BE270}"/>
                </a:ext>
              </a:extLst>
            </p:cNvPr>
            <p:cNvCxnSpPr>
              <a:cxnSpLocks/>
            </p:cNvCxnSpPr>
            <p:nvPr/>
          </p:nvCxnSpPr>
          <p:spPr bwMode="auto">
            <a:xfrm>
              <a:off x="5682191" y="1662372"/>
              <a:ext cx="363790" cy="0"/>
            </a:xfrm>
            <a:prstGeom prst="line">
              <a:avLst/>
            </a:prstGeom>
            <a:noFill/>
            <a:ln w="38100" cap="flat" cmpd="sng" algn="ctr">
              <a:solidFill>
                <a:schemeClr val="accent4"/>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EBC54078-D76B-7900-5EEA-B23393968F3E}"/>
                </a:ext>
              </a:extLst>
            </p:cNvPr>
            <p:cNvCxnSpPr>
              <a:cxnSpLocks/>
            </p:cNvCxnSpPr>
            <p:nvPr/>
          </p:nvCxnSpPr>
          <p:spPr bwMode="auto">
            <a:xfrm>
              <a:off x="6045981" y="1662372"/>
              <a:ext cx="1011935" cy="0"/>
            </a:xfrm>
            <a:prstGeom prst="line">
              <a:avLst/>
            </a:prstGeom>
            <a:noFill/>
            <a:ln w="38100" cap="flat" cmpd="sng" algn="ctr">
              <a:solidFill>
                <a:schemeClr val="accent1"/>
              </a:solidFill>
              <a:prstDash val="solid"/>
              <a:round/>
              <a:headEnd type="none" w="med" len="med"/>
              <a:tailEnd type="none" w="med" len="med"/>
            </a:ln>
            <a:effectLst/>
          </p:spPr>
        </p:cxnSp>
      </p:grpSp>
      <p:grpSp>
        <p:nvGrpSpPr>
          <p:cNvPr id="543" name="Group 542">
            <a:extLst>
              <a:ext uri="{FF2B5EF4-FFF2-40B4-BE49-F238E27FC236}">
                <a16:creationId xmlns:a16="http://schemas.microsoft.com/office/drawing/2014/main" id="{1B5CD7BC-B650-1192-82DE-742B4DEFAF50}"/>
              </a:ext>
            </a:extLst>
          </p:cNvPr>
          <p:cNvGrpSpPr/>
          <p:nvPr/>
        </p:nvGrpSpPr>
        <p:grpSpPr>
          <a:xfrm>
            <a:off x="5265018" y="3767506"/>
            <a:ext cx="1225550" cy="1328"/>
            <a:chOff x="5394325" y="1662372"/>
            <a:chExt cx="1225550" cy="1328"/>
          </a:xfrm>
        </p:grpSpPr>
        <p:cxnSp>
          <p:nvCxnSpPr>
            <p:cNvPr id="544" name="Straight Connector 543">
              <a:extLst>
                <a:ext uri="{FF2B5EF4-FFF2-40B4-BE49-F238E27FC236}">
                  <a16:creationId xmlns:a16="http://schemas.microsoft.com/office/drawing/2014/main" id="{B7D6133D-0EA5-C9B2-AFD6-DE0B545BFA03}"/>
                </a:ext>
              </a:extLst>
            </p:cNvPr>
            <p:cNvCxnSpPr>
              <a:cxnSpLocks/>
            </p:cNvCxnSpPr>
            <p:nvPr/>
          </p:nvCxnSpPr>
          <p:spPr bwMode="auto">
            <a:xfrm>
              <a:off x="5394325" y="1663700"/>
              <a:ext cx="371475"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45" name="Straight Connector 544">
              <a:extLst>
                <a:ext uri="{FF2B5EF4-FFF2-40B4-BE49-F238E27FC236}">
                  <a16:creationId xmlns:a16="http://schemas.microsoft.com/office/drawing/2014/main" id="{DCA9DB08-96B2-F501-2E55-F4FB861D3BA4}"/>
                </a:ext>
              </a:extLst>
            </p:cNvPr>
            <p:cNvCxnSpPr>
              <a:cxnSpLocks/>
            </p:cNvCxnSpPr>
            <p:nvPr/>
          </p:nvCxnSpPr>
          <p:spPr bwMode="auto">
            <a:xfrm>
              <a:off x="5765800" y="1662372"/>
              <a:ext cx="433917" cy="0"/>
            </a:xfrm>
            <a:prstGeom prst="line">
              <a:avLst/>
            </a:prstGeom>
            <a:noFill/>
            <a:ln w="38100" cap="flat" cmpd="sng" algn="ctr">
              <a:solidFill>
                <a:schemeClr val="accent4"/>
              </a:solidFill>
              <a:prstDash val="solid"/>
              <a:round/>
              <a:headEnd type="none" w="med" len="med"/>
              <a:tailEnd type="none" w="med" len="med"/>
            </a:ln>
            <a:effectLst/>
          </p:spPr>
        </p:cxnSp>
        <p:cxnSp>
          <p:nvCxnSpPr>
            <p:cNvPr id="548" name="Straight Connector 547">
              <a:extLst>
                <a:ext uri="{FF2B5EF4-FFF2-40B4-BE49-F238E27FC236}">
                  <a16:creationId xmlns:a16="http://schemas.microsoft.com/office/drawing/2014/main" id="{3C47A472-3E91-87DD-8D9C-87F9A19FA451}"/>
                </a:ext>
              </a:extLst>
            </p:cNvPr>
            <p:cNvCxnSpPr>
              <a:cxnSpLocks/>
            </p:cNvCxnSpPr>
            <p:nvPr/>
          </p:nvCxnSpPr>
          <p:spPr bwMode="auto">
            <a:xfrm>
              <a:off x="6191250" y="1662372"/>
              <a:ext cx="428625"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62" name="Group 561">
            <a:extLst>
              <a:ext uri="{FF2B5EF4-FFF2-40B4-BE49-F238E27FC236}">
                <a16:creationId xmlns:a16="http://schemas.microsoft.com/office/drawing/2014/main" id="{3CEDD705-0550-CFF2-08BF-E6467F4A5352}"/>
              </a:ext>
            </a:extLst>
          </p:cNvPr>
          <p:cNvGrpSpPr/>
          <p:nvPr/>
        </p:nvGrpSpPr>
        <p:grpSpPr>
          <a:xfrm>
            <a:off x="5265018" y="3837120"/>
            <a:ext cx="1196975" cy="1328"/>
            <a:chOff x="5394325" y="1662372"/>
            <a:chExt cx="1196975" cy="1328"/>
          </a:xfrm>
        </p:grpSpPr>
        <p:cxnSp>
          <p:nvCxnSpPr>
            <p:cNvPr id="563" name="Straight Connector 562">
              <a:extLst>
                <a:ext uri="{FF2B5EF4-FFF2-40B4-BE49-F238E27FC236}">
                  <a16:creationId xmlns:a16="http://schemas.microsoft.com/office/drawing/2014/main" id="{CD8D8150-747C-E2A1-CF27-08B17C055625}"/>
                </a:ext>
              </a:extLst>
            </p:cNvPr>
            <p:cNvCxnSpPr>
              <a:cxnSpLocks/>
            </p:cNvCxnSpPr>
            <p:nvPr/>
          </p:nvCxnSpPr>
          <p:spPr bwMode="auto">
            <a:xfrm>
              <a:off x="5394325" y="1663700"/>
              <a:ext cx="566363"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68" name="Straight Connector 567">
              <a:extLst>
                <a:ext uri="{FF2B5EF4-FFF2-40B4-BE49-F238E27FC236}">
                  <a16:creationId xmlns:a16="http://schemas.microsoft.com/office/drawing/2014/main" id="{C1453669-E59C-EF2E-4707-633A86276DD4}"/>
                </a:ext>
              </a:extLst>
            </p:cNvPr>
            <p:cNvCxnSpPr>
              <a:cxnSpLocks/>
            </p:cNvCxnSpPr>
            <p:nvPr/>
          </p:nvCxnSpPr>
          <p:spPr bwMode="auto">
            <a:xfrm>
              <a:off x="5949950" y="1662372"/>
              <a:ext cx="641350"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80" name="Group 579">
            <a:extLst>
              <a:ext uri="{FF2B5EF4-FFF2-40B4-BE49-F238E27FC236}">
                <a16:creationId xmlns:a16="http://schemas.microsoft.com/office/drawing/2014/main" id="{B99FA513-969E-C61A-548A-7A52FF628E72}"/>
              </a:ext>
            </a:extLst>
          </p:cNvPr>
          <p:cNvGrpSpPr/>
          <p:nvPr/>
        </p:nvGrpSpPr>
        <p:grpSpPr>
          <a:xfrm>
            <a:off x="5265018" y="3913384"/>
            <a:ext cx="1196975" cy="1328"/>
            <a:chOff x="5394325" y="1662372"/>
            <a:chExt cx="1196975" cy="1328"/>
          </a:xfrm>
        </p:grpSpPr>
        <p:cxnSp>
          <p:nvCxnSpPr>
            <p:cNvPr id="581" name="Straight Connector 580">
              <a:extLst>
                <a:ext uri="{FF2B5EF4-FFF2-40B4-BE49-F238E27FC236}">
                  <a16:creationId xmlns:a16="http://schemas.microsoft.com/office/drawing/2014/main" id="{BD525A3C-7605-51C3-F248-9BA6C6D03B3F}"/>
                </a:ext>
              </a:extLst>
            </p:cNvPr>
            <p:cNvCxnSpPr>
              <a:cxnSpLocks/>
            </p:cNvCxnSpPr>
            <p:nvPr/>
          </p:nvCxnSpPr>
          <p:spPr bwMode="auto">
            <a:xfrm>
              <a:off x="5394325" y="1663700"/>
              <a:ext cx="566363"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82" name="Straight Connector 581">
              <a:extLst>
                <a:ext uri="{FF2B5EF4-FFF2-40B4-BE49-F238E27FC236}">
                  <a16:creationId xmlns:a16="http://schemas.microsoft.com/office/drawing/2014/main" id="{1936E6DC-6CD8-788B-EB87-61E8D50BAEDF}"/>
                </a:ext>
              </a:extLst>
            </p:cNvPr>
            <p:cNvCxnSpPr>
              <a:cxnSpLocks/>
            </p:cNvCxnSpPr>
            <p:nvPr/>
          </p:nvCxnSpPr>
          <p:spPr bwMode="auto">
            <a:xfrm>
              <a:off x="5699125" y="1662372"/>
              <a:ext cx="892175"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87" name="Group 586">
            <a:extLst>
              <a:ext uri="{FF2B5EF4-FFF2-40B4-BE49-F238E27FC236}">
                <a16:creationId xmlns:a16="http://schemas.microsoft.com/office/drawing/2014/main" id="{48940D0C-BBBB-7EA0-A7AF-DBB1E8209A88}"/>
              </a:ext>
            </a:extLst>
          </p:cNvPr>
          <p:cNvGrpSpPr/>
          <p:nvPr/>
        </p:nvGrpSpPr>
        <p:grpSpPr>
          <a:xfrm>
            <a:off x="5265018" y="3986050"/>
            <a:ext cx="1112308" cy="1328"/>
            <a:chOff x="5394325" y="1662372"/>
            <a:chExt cx="1112308" cy="1328"/>
          </a:xfrm>
        </p:grpSpPr>
        <p:cxnSp>
          <p:nvCxnSpPr>
            <p:cNvPr id="588" name="Straight Connector 587">
              <a:extLst>
                <a:ext uri="{FF2B5EF4-FFF2-40B4-BE49-F238E27FC236}">
                  <a16:creationId xmlns:a16="http://schemas.microsoft.com/office/drawing/2014/main" id="{B2486653-7FF4-BD35-36FF-0EBEE6FC451D}"/>
                </a:ext>
              </a:extLst>
            </p:cNvPr>
            <p:cNvCxnSpPr>
              <a:cxnSpLocks/>
            </p:cNvCxnSpPr>
            <p:nvPr/>
          </p:nvCxnSpPr>
          <p:spPr bwMode="auto">
            <a:xfrm>
              <a:off x="5394325" y="1663700"/>
              <a:ext cx="371475"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593" name="Straight Connector 592">
              <a:extLst>
                <a:ext uri="{FF2B5EF4-FFF2-40B4-BE49-F238E27FC236}">
                  <a16:creationId xmlns:a16="http://schemas.microsoft.com/office/drawing/2014/main" id="{A784D53E-988D-F8BA-FDF4-5465800A402A}"/>
                </a:ext>
              </a:extLst>
            </p:cNvPr>
            <p:cNvCxnSpPr>
              <a:cxnSpLocks/>
            </p:cNvCxnSpPr>
            <p:nvPr/>
          </p:nvCxnSpPr>
          <p:spPr bwMode="auto">
            <a:xfrm>
              <a:off x="5693833" y="1662372"/>
              <a:ext cx="433917" cy="0"/>
            </a:xfrm>
            <a:prstGeom prst="line">
              <a:avLst/>
            </a:prstGeom>
            <a:noFill/>
            <a:ln w="38100" cap="flat" cmpd="sng" algn="ctr">
              <a:solidFill>
                <a:schemeClr val="accent4"/>
              </a:solidFill>
              <a:prstDash val="solid"/>
              <a:round/>
              <a:headEnd type="none" w="med" len="med"/>
              <a:tailEnd type="none" w="med" len="med"/>
            </a:ln>
            <a:effectLst/>
          </p:spPr>
        </p:cxnSp>
        <p:cxnSp>
          <p:nvCxnSpPr>
            <p:cNvPr id="594" name="Straight Connector 593">
              <a:extLst>
                <a:ext uri="{FF2B5EF4-FFF2-40B4-BE49-F238E27FC236}">
                  <a16:creationId xmlns:a16="http://schemas.microsoft.com/office/drawing/2014/main" id="{2A286E38-3633-102B-A99F-E39FB014F128}"/>
                </a:ext>
              </a:extLst>
            </p:cNvPr>
            <p:cNvCxnSpPr>
              <a:cxnSpLocks/>
            </p:cNvCxnSpPr>
            <p:nvPr/>
          </p:nvCxnSpPr>
          <p:spPr bwMode="auto">
            <a:xfrm>
              <a:off x="5983817" y="1662372"/>
              <a:ext cx="522816"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596" name="Group 595">
            <a:extLst>
              <a:ext uri="{FF2B5EF4-FFF2-40B4-BE49-F238E27FC236}">
                <a16:creationId xmlns:a16="http://schemas.microsoft.com/office/drawing/2014/main" id="{641FCACC-0176-83E3-6751-3F38BB5C35C1}"/>
              </a:ext>
            </a:extLst>
          </p:cNvPr>
          <p:cNvGrpSpPr/>
          <p:nvPr/>
        </p:nvGrpSpPr>
        <p:grpSpPr>
          <a:xfrm>
            <a:off x="5265018" y="4053938"/>
            <a:ext cx="943178" cy="1328"/>
            <a:chOff x="5394325" y="1662372"/>
            <a:chExt cx="943178" cy="1328"/>
          </a:xfrm>
        </p:grpSpPr>
        <p:cxnSp>
          <p:nvCxnSpPr>
            <p:cNvPr id="601" name="Straight Connector 600">
              <a:extLst>
                <a:ext uri="{FF2B5EF4-FFF2-40B4-BE49-F238E27FC236}">
                  <a16:creationId xmlns:a16="http://schemas.microsoft.com/office/drawing/2014/main" id="{BF3200A6-92E4-F1E7-36EF-AACA6A909BF2}"/>
                </a:ext>
              </a:extLst>
            </p:cNvPr>
            <p:cNvCxnSpPr>
              <a:cxnSpLocks/>
            </p:cNvCxnSpPr>
            <p:nvPr/>
          </p:nvCxnSpPr>
          <p:spPr bwMode="auto">
            <a:xfrm>
              <a:off x="5394325" y="1663700"/>
              <a:ext cx="566363"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602" name="Straight Connector 601">
              <a:extLst>
                <a:ext uri="{FF2B5EF4-FFF2-40B4-BE49-F238E27FC236}">
                  <a16:creationId xmlns:a16="http://schemas.microsoft.com/office/drawing/2014/main" id="{D79A976B-C238-8F58-2C86-450656FB9FDA}"/>
                </a:ext>
              </a:extLst>
            </p:cNvPr>
            <p:cNvCxnSpPr>
              <a:cxnSpLocks/>
            </p:cNvCxnSpPr>
            <p:nvPr/>
          </p:nvCxnSpPr>
          <p:spPr bwMode="auto">
            <a:xfrm>
              <a:off x="5677506" y="1662372"/>
              <a:ext cx="659997"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604" name="Group 603">
            <a:extLst>
              <a:ext uri="{FF2B5EF4-FFF2-40B4-BE49-F238E27FC236}">
                <a16:creationId xmlns:a16="http://schemas.microsoft.com/office/drawing/2014/main" id="{F1B6296C-4590-56B0-936C-CF8563C0B41D}"/>
              </a:ext>
            </a:extLst>
          </p:cNvPr>
          <p:cNvGrpSpPr/>
          <p:nvPr/>
        </p:nvGrpSpPr>
        <p:grpSpPr>
          <a:xfrm>
            <a:off x="5265018" y="4130054"/>
            <a:ext cx="892175" cy="1328"/>
            <a:chOff x="5394325" y="1662372"/>
            <a:chExt cx="892175" cy="1328"/>
          </a:xfrm>
        </p:grpSpPr>
        <p:cxnSp>
          <p:nvCxnSpPr>
            <p:cNvPr id="605" name="Straight Connector 604">
              <a:extLst>
                <a:ext uri="{FF2B5EF4-FFF2-40B4-BE49-F238E27FC236}">
                  <a16:creationId xmlns:a16="http://schemas.microsoft.com/office/drawing/2014/main" id="{3B3276BA-1E1C-4ACD-13B8-61B97262C525}"/>
                </a:ext>
              </a:extLst>
            </p:cNvPr>
            <p:cNvCxnSpPr>
              <a:cxnSpLocks/>
            </p:cNvCxnSpPr>
            <p:nvPr/>
          </p:nvCxnSpPr>
          <p:spPr bwMode="auto">
            <a:xfrm>
              <a:off x="5394325" y="1663700"/>
              <a:ext cx="566363"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606" name="Straight Connector 605">
              <a:extLst>
                <a:ext uri="{FF2B5EF4-FFF2-40B4-BE49-F238E27FC236}">
                  <a16:creationId xmlns:a16="http://schemas.microsoft.com/office/drawing/2014/main" id="{C87532CD-BA68-1906-ECA7-E79EB8AF5665}"/>
                </a:ext>
              </a:extLst>
            </p:cNvPr>
            <p:cNvCxnSpPr>
              <a:cxnSpLocks/>
            </p:cNvCxnSpPr>
            <p:nvPr/>
          </p:nvCxnSpPr>
          <p:spPr bwMode="auto">
            <a:xfrm>
              <a:off x="5774267" y="1662372"/>
              <a:ext cx="512233"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610" name="Group 609">
            <a:extLst>
              <a:ext uri="{FF2B5EF4-FFF2-40B4-BE49-F238E27FC236}">
                <a16:creationId xmlns:a16="http://schemas.microsoft.com/office/drawing/2014/main" id="{2C0CF199-1A97-67A6-5565-695213561CB4}"/>
              </a:ext>
            </a:extLst>
          </p:cNvPr>
          <p:cNvGrpSpPr/>
          <p:nvPr/>
        </p:nvGrpSpPr>
        <p:grpSpPr>
          <a:xfrm>
            <a:off x="5265018" y="4205563"/>
            <a:ext cx="817984" cy="1328"/>
            <a:chOff x="5394325" y="1662372"/>
            <a:chExt cx="817984" cy="1328"/>
          </a:xfrm>
        </p:grpSpPr>
        <p:cxnSp>
          <p:nvCxnSpPr>
            <p:cNvPr id="611" name="Straight Connector 610">
              <a:extLst>
                <a:ext uri="{FF2B5EF4-FFF2-40B4-BE49-F238E27FC236}">
                  <a16:creationId xmlns:a16="http://schemas.microsoft.com/office/drawing/2014/main" id="{EA49BE38-2020-51EF-2EA3-E548095C140F}"/>
                </a:ext>
              </a:extLst>
            </p:cNvPr>
            <p:cNvCxnSpPr>
              <a:cxnSpLocks/>
            </p:cNvCxnSpPr>
            <p:nvPr/>
          </p:nvCxnSpPr>
          <p:spPr bwMode="auto">
            <a:xfrm>
              <a:off x="5394325" y="1663700"/>
              <a:ext cx="622300"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612" name="Straight Connector 611">
              <a:extLst>
                <a:ext uri="{FF2B5EF4-FFF2-40B4-BE49-F238E27FC236}">
                  <a16:creationId xmlns:a16="http://schemas.microsoft.com/office/drawing/2014/main" id="{6FC17E6D-A4A0-847B-BFC0-E86BE33C560A}"/>
                </a:ext>
              </a:extLst>
            </p:cNvPr>
            <p:cNvCxnSpPr>
              <a:cxnSpLocks/>
            </p:cNvCxnSpPr>
            <p:nvPr/>
          </p:nvCxnSpPr>
          <p:spPr bwMode="auto">
            <a:xfrm>
              <a:off x="6016625" y="1662372"/>
              <a:ext cx="195684"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617" name="Group 616">
            <a:extLst>
              <a:ext uri="{FF2B5EF4-FFF2-40B4-BE49-F238E27FC236}">
                <a16:creationId xmlns:a16="http://schemas.microsoft.com/office/drawing/2014/main" id="{5FD7AD4C-249E-4338-CE68-53A74B144167}"/>
              </a:ext>
            </a:extLst>
          </p:cNvPr>
          <p:cNvGrpSpPr/>
          <p:nvPr/>
        </p:nvGrpSpPr>
        <p:grpSpPr>
          <a:xfrm>
            <a:off x="5265018" y="4287037"/>
            <a:ext cx="666750" cy="1328"/>
            <a:chOff x="5394325" y="1662372"/>
            <a:chExt cx="666750" cy="1328"/>
          </a:xfrm>
        </p:grpSpPr>
        <p:cxnSp>
          <p:nvCxnSpPr>
            <p:cNvPr id="618" name="Straight Connector 617">
              <a:extLst>
                <a:ext uri="{FF2B5EF4-FFF2-40B4-BE49-F238E27FC236}">
                  <a16:creationId xmlns:a16="http://schemas.microsoft.com/office/drawing/2014/main" id="{B90A4A59-E97C-A63F-A005-C8F4B5D5FC5C}"/>
                </a:ext>
              </a:extLst>
            </p:cNvPr>
            <p:cNvCxnSpPr>
              <a:cxnSpLocks/>
            </p:cNvCxnSpPr>
            <p:nvPr/>
          </p:nvCxnSpPr>
          <p:spPr bwMode="auto">
            <a:xfrm>
              <a:off x="5394325" y="1663700"/>
              <a:ext cx="304800"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619" name="Straight Connector 618">
              <a:extLst>
                <a:ext uri="{FF2B5EF4-FFF2-40B4-BE49-F238E27FC236}">
                  <a16:creationId xmlns:a16="http://schemas.microsoft.com/office/drawing/2014/main" id="{4AC1448A-93C6-91D6-8395-828DE75DDADA}"/>
                </a:ext>
              </a:extLst>
            </p:cNvPr>
            <p:cNvCxnSpPr>
              <a:cxnSpLocks/>
            </p:cNvCxnSpPr>
            <p:nvPr/>
          </p:nvCxnSpPr>
          <p:spPr bwMode="auto">
            <a:xfrm>
              <a:off x="5698067" y="1662372"/>
              <a:ext cx="363008"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622" name="Group 621">
            <a:extLst>
              <a:ext uri="{FF2B5EF4-FFF2-40B4-BE49-F238E27FC236}">
                <a16:creationId xmlns:a16="http://schemas.microsoft.com/office/drawing/2014/main" id="{CDCB32A7-D7FE-0014-79DF-8370CB001D34}"/>
              </a:ext>
            </a:extLst>
          </p:cNvPr>
          <p:cNvGrpSpPr/>
          <p:nvPr/>
        </p:nvGrpSpPr>
        <p:grpSpPr>
          <a:xfrm>
            <a:off x="5265018" y="4350576"/>
            <a:ext cx="516466" cy="1328"/>
            <a:chOff x="5394325" y="1662372"/>
            <a:chExt cx="516466" cy="1328"/>
          </a:xfrm>
        </p:grpSpPr>
        <p:cxnSp>
          <p:nvCxnSpPr>
            <p:cNvPr id="623" name="Straight Connector 622">
              <a:extLst>
                <a:ext uri="{FF2B5EF4-FFF2-40B4-BE49-F238E27FC236}">
                  <a16:creationId xmlns:a16="http://schemas.microsoft.com/office/drawing/2014/main" id="{229D47C0-F646-F182-F03B-36B43E332A39}"/>
                </a:ext>
              </a:extLst>
            </p:cNvPr>
            <p:cNvCxnSpPr>
              <a:cxnSpLocks/>
            </p:cNvCxnSpPr>
            <p:nvPr/>
          </p:nvCxnSpPr>
          <p:spPr bwMode="auto">
            <a:xfrm>
              <a:off x="5394325" y="1663700"/>
              <a:ext cx="304800"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624" name="Straight Connector 623">
              <a:extLst>
                <a:ext uri="{FF2B5EF4-FFF2-40B4-BE49-F238E27FC236}">
                  <a16:creationId xmlns:a16="http://schemas.microsoft.com/office/drawing/2014/main" id="{9D79E043-E47D-6F1B-D5A9-454F91B085C1}"/>
                </a:ext>
              </a:extLst>
            </p:cNvPr>
            <p:cNvCxnSpPr>
              <a:cxnSpLocks/>
            </p:cNvCxnSpPr>
            <p:nvPr/>
          </p:nvCxnSpPr>
          <p:spPr bwMode="auto">
            <a:xfrm>
              <a:off x="5698067" y="1662372"/>
              <a:ext cx="212724" cy="0"/>
            </a:xfrm>
            <a:prstGeom prst="line">
              <a:avLst/>
            </a:prstGeom>
            <a:noFill/>
            <a:ln w="38100" cap="flat" cmpd="sng" algn="ctr">
              <a:solidFill>
                <a:schemeClr val="accent3"/>
              </a:solidFill>
              <a:prstDash val="solid"/>
              <a:round/>
              <a:headEnd type="none" w="med" len="med"/>
              <a:tailEnd type="none" w="med" len="med"/>
            </a:ln>
            <a:effectLst/>
          </p:spPr>
        </p:cxnSp>
      </p:grpSp>
      <p:grpSp>
        <p:nvGrpSpPr>
          <p:cNvPr id="627" name="Group 626">
            <a:extLst>
              <a:ext uri="{FF2B5EF4-FFF2-40B4-BE49-F238E27FC236}">
                <a16:creationId xmlns:a16="http://schemas.microsoft.com/office/drawing/2014/main" id="{6E8F4748-6F82-845C-A8C3-3A026B3C01E9}"/>
              </a:ext>
            </a:extLst>
          </p:cNvPr>
          <p:cNvGrpSpPr/>
          <p:nvPr/>
        </p:nvGrpSpPr>
        <p:grpSpPr>
          <a:xfrm>
            <a:off x="5265018" y="4418607"/>
            <a:ext cx="450397" cy="1328"/>
            <a:chOff x="5394325" y="1662372"/>
            <a:chExt cx="450397" cy="1328"/>
          </a:xfrm>
        </p:grpSpPr>
        <p:cxnSp>
          <p:nvCxnSpPr>
            <p:cNvPr id="628" name="Straight Connector 627">
              <a:extLst>
                <a:ext uri="{FF2B5EF4-FFF2-40B4-BE49-F238E27FC236}">
                  <a16:creationId xmlns:a16="http://schemas.microsoft.com/office/drawing/2014/main" id="{4E4BB929-783B-BF86-B30F-9577EBCD39A0}"/>
                </a:ext>
              </a:extLst>
            </p:cNvPr>
            <p:cNvCxnSpPr>
              <a:cxnSpLocks/>
            </p:cNvCxnSpPr>
            <p:nvPr/>
          </p:nvCxnSpPr>
          <p:spPr bwMode="auto">
            <a:xfrm>
              <a:off x="5394325" y="1663700"/>
              <a:ext cx="241300" cy="0"/>
            </a:xfrm>
            <a:prstGeom prst="line">
              <a:avLst/>
            </a:prstGeom>
            <a:noFill/>
            <a:ln w="38100" cap="flat" cmpd="sng" algn="ctr">
              <a:solidFill>
                <a:schemeClr val="tx1">
                  <a:lumMod val="75000"/>
                </a:schemeClr>
              </a:solidFill>
              <a:prstDash val="solid"/>
              <a:round/>
              <a:headEnd type="none" w="med" len="med"/>
              <a:tailEnd type="none" w="med" len="med"/>
            </a:ln>
            <a:effectLst/>
          </p:spPr>
        </p:cxnSp>
        <p:cxnSp>
          <p:nvCxnSpPr>
            <p:cNvPr id="629" name="Straight Connector 628">
              <a:extLst>
                <a:ext uri="{FF2B5EF4-FFF2-40B4-BE49-F238E27FC236}">
                  <a16:creationId xmlns:a16="http://schemas.microsoft.com/office/drawing/2014/main" id="{4A979B4B-6EFE-648A-2F6D-873BC605CC92}"/>
                </a:ext>
              </a:extLst>
            </p:cNvPr>
            <p:cNvCxnSpPr>
              <a:cxnSpLocks/>
            </p:cNvCxnSpPr>
            <p:nvPr/>
          </p:nvCxnSpPr>
          <p:spPr bwMode="auto">
            <a:xfrm>
              <a:off x="5631998" y="1662372"/>
              <a:ext cx="212724" cy="0"/>
            </a:xfrm>
            <a:prstGeom prst="line">
              <a:avLst/>
            </a:prstGeom>
            <a:noFill/>
            <a:ln w="38100" cap="flat" cmpd="sng" algn="ctr">
              <a:solidFill>
                <a:schemeClr val="accent4"/>
              </a:solidFill>
              <a:prstDash val="solid"/>
              <a:round/>
              <a:headEnd type="none" w="med" len="med"/>
              <a:tailEnd type="none" w="med" len="med"/>
            </a:ln>
            <a:effectLst/>
          </p:spPr>
        </p:cxnSp>
      </p:grpSp>
      <p:sp>
        <p:nvSpPr>
          <p:cNvPr id="631" name="Arrow: Right 630">
            <a:extLst>
              <a:ext uri="{FF2B5EF4-FFF2-40B4-BE49-F238E27FC236}">
                <a16:creationId xmlns:a16="http://schemas.microsoft.com/office/drawing/2014/main" id="{673A86E7-DAC9-643F-11CF-AA3C913EBB1D}"/>
              </a:ext>
            </a:extLst>
          </p:cNvPr>
          <p:cNvSpPr/>
          <p:nvPr/>
        </p:nvSpPr>
        <p:spPr bwMode="auto">
          <a:xfrm>
            <a:off x="10782110" y="1996561"/>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2" name="Arrow: Right 631">
            <a:extLst>
              <a:ext uri="{FF2B5EF4-FFF2-40B4-BE49-F238E27FC236}">
                <a16:creationId xmlns:a16="http://schemas.microsoft.com/office/drawing/2014/main" id="{A8A2AC30-4369-3B44-4B22-9903906CE4D5}"/>
              </a:ext>
            </a:extLst>
          </p:cNvPr>
          <p:cNvSpPr/>
          <p:nvPr/>
        </p:nvSpPr>
        <p:spPr bwMode="auto">
          <a:xfrm>
            <a:off x="10809650" y="1918905"/>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3" name="Arrow: Right 632">
            <a:extLst>
              <a:ext uri="{FF2B5EF4-FFF2-40B4-BE49-F238E27FC236}">
                <a16:creationId xmlns:a16="http://schemas.microsoft.com/office/drawing/2014/main" id="{2807B3E8-728D-4E97-E600-2F30DF02E55B}"/>
              </a:ext>
            </a:extLst>
          </p:cNvPr>
          <p:cNvSpPr/>
          <p:nvPr/>
        </p:nvSpPr>
        <p:spPr bwMode="auto">
          <a:xfrm>
            <a:off x="10824467" y="1847339"/>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4" name="Arrow: Right 633">
            <a:extLst>
              <a:ext uri="{FF2B5EF4-FFF2-40B4-BE49-F238E27FC236}">
                <a16:creationId xmlns:a16="http://schemas.microsoft.com/office/drawing/2014/main" id="{5031E568-6DA5-956B-5440-6143427FDCFF}"/>
              </a:ext>
            </a:extLst>
          </p:cNvPr>
          <p:cNvSpPr/>
          <p:nvPr/>
        </p:nvSpPr>
        <p:spPr bwMode="auto">
          <a:xfrm>
            <a:off x="11190385" y="1774767"/>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5" name="Arrow: Right 634">
            <a:extLst>
              <a:ext uri="{FF2B5EF4-FFF2-40B4-BE49-F238E27FC236}">
                <a16:creationId xmlns:a16="http://schemas.microsoft.com/office/drawing/2014/main" id="{D6977DFA-A6F6-D576-1EDD-418072C38209}"/>
              </a:ext>
            </a:extLst>
          </p:cNvPr>
          <p:cNvSpPr/>
          <p:nvPr/>
        </p:nvSpPr>
        <p:spPr bwMode="auto">
          <a:xfrm>
            <a:off x="11550575" y="1628013"/>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6" name="Arrow: Right 635">
            <a:extLst>
              <a:ext uri="{FF2B5EF4-FFF2-40B4-BE49-F238E27FC236}">
                <a16:creationId xmlns:a16="http://schemas.microsoft.com/office/drawing/2014/main" id="{57B19469-2CC0-7346-9D9C-9C9D7C77759F}"/>
              </a:ext>
            </a:extLst>
          </p:cNvPr>
          <p:cNvSpPr/>
          <p:nvPr/>
        </p:nvSpPr>
        <p:spPr bwMode="auto">
          <a:xfrm>
            <a:off x="11450677" y="1703128"/>
            <a:ext cx="88900" cy="67853"/>
          </a:xfrm>
          <a:prstGeom prst="rightArrow">
            <a:avLst/>
          </a:prstGeom>
          <a:solidFill>
            <a:srgbClr val="FF000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7" name="Arrow: Right 636">
            <a:extLst>
              <a:ext uri="{FF2B5EF4-FFF2-40B4-BE49-F238E27FC236}">
                <a16:creationId xmlns:a16="http://schemas.microsoft.com/office/drawing/2014/main" id="{55853D9C-841D-692F-7D35-9B8AAD9B14B5}"/>
              </a:ext>
            </a:extLst>
          </p:cNvPr>
          <p:cNvSpPr/>
          <p:nvPr/>
        </p:nvSpPr>
        <p:spPr bwMode="auto">
          <a:xfrm>
            <a:off x="9723777" y="2066553"/>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8" name="Arrow: Right 637">
            <a:extLst>
              <a:ext uri="{FF2B5EF4-FFF2-40B4-BE49-F238E27FC236}">
                <a16:creationId xmlns:a16="http://schemas.microsoft.com/office/drawing/2014/main" id="{119DB977-F381-55DB-0DE4-E88CC95C2316}"/>
              </a:ext>
            </a:extLst>
          </p:cNvPr>
          <p:cNvSpPr/>
          <p:nvPr/>
        </p:nvSpPr>
        <p:spPr bwMode="auto">
          <a:xfrm>
            <a:off x="9658160" y="2140492"/>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9" name="Arrow: Right 638">
            <a:extLst>
              <a:ext uri="{FF2B5EF4-FFF2-40B4-BE49-F238E27FC236}">
                <a16:creationId xmlns:a16="http://schemas.microsoft.com/office/drawing/2014/main" id="{6EA94953-FC37-0E0A-EA49-93E0683A57C6}"/>
              </a:ext>
            </a:extLst>
          </p:cNvPr>
          <p:cNvSpPr/>
          <p:nvPr/>
        </p:nvSpPr>
        <p:spPr bwMode="auto">
          <a:xfrm>
            <a:off x="9203398" y="2430594"/>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2" name="Arrow: Right 191">
            <a:extLst>
              <a:ext uri="{FF2B5EF4-FFF2-40B4-BE49-F238E27FC236}">
                <a16:creationId xmlns:a16="http://schemas.microsoft.com/office/drawing/2014/main" id="{34CD1B7D-85EC-C72D-9E67-8EB9DCCFA9A8}"/>
              </a:ext>
            </a:extLst>
          </p:cNvPr>
          <p:cNvSpPr/>
          <p:nvPr/>
        </p:nvSpPr>
        <p:spPr bwMode="auto">
          <a:xfrm>
            <a:off x="8665109" y="2502583"/>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3" name="Arrow: Right 192">
            <a:extLst>
              <a:ext uri="{FF2B5EF4-FFF2-40B4-BE49-F238E27FC236}">
                <a16:creationId xmlns:a16="http://schemas.microsoft.com/office/drawing/2014/main" id="{63078825-9AB5-5B4C-9E87-FACEA9E135F1}"/>
              </a:ext>
            </a:extLst>
          </p:cNvPr>
          <p:cNvSpPr/>
          <p:nvPr/>
        </p:nvSpPr>
        <p:spPr bwMode="auto">
          <a:xfrm>
            <a:off x="8549650" y="2575982"/>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4" name="Arrow: Right 193">
            <a:extLst>
              <a:ext uri="{FF2B5EF4-FFF2-40B4-BE49-F238E27FC236}">
                <a16:creationId xmlns:a16="http://schemas.microsoft.com/office/drawing/2014/main" id="{50F9333E-A137-2E7E-2C9B-50B60F48A65D}"/>
              </a:ext>
            </a:extLst>
          </p:cNvPr>
          <p:cNvSpPr/>
          <p:nvPr/>
        </p:nvSpPr>
        <p:spPr bwMode="auto">
          <a:xfrm>
            <a:off x="8470491" y="2651764"/>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03" name="Arrow: Right 202">
            <a:extLst>
              <a:ext uri="{FF2B5EF4-FFF2-40B4-BE49-F238E27FC236}">
                <a16:creationId xmlns:a16="http://schemas.microsoft.com/office/drawing/2014/main" id="{96478FFB-77D7-2E3A-0407-1F2AAF111FB6}"/>
              </a:ext>
            </a:extLst>
          </p:cNvPr>
          <p:cNvSpPr/>
          <p:nvPr/>
        </p:nvSpPr>
        <p:spPr bwMode="auto">
          <a:xfrm>
            <a:off x="8357613" y="2785702"/>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2" name="Arrow: Right 211">
            <a:extLst>
              <a:ext uri="{FF2B5EF4-FFF2-40B4-BE49-F238E27FC236}">
                <a16:creationId xmlns:a16="http://schemas.microsoft.com/office/drawing/2014/main" id="{EB360715-F6F4-EEA7-589C-046CED1F7907}"/>
              </a:ext>
            </a:extLst>
          </p:cNvPr>
          <p:cNvSpPr/>
          <p:nvPr/>
        </p:nvSpPr>
        <p:spPr bwMode="auto">
          <a:xfrm>
            <a:off x="8213129" y="2861764"/>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3" name="Arrow: Right 212">
            <a:extLst>
              <a:ext uri="{FF2B5EF4-FFF2-40B4-BE49-F238E27FC236}">
                <a16:creationId xmlns:a16="http://schemas.microsoft.com/office/drawing/2014/main" id="{3B7071D5-7B0C-CBF8-D910-7FB97449A2A5}"/>
              </a:ext>
            </a:extLst>
          </p:cNvPr>
          <p:cNvSpPr/>
          <p:nvPr/>
        </p:nvSpPr>
        <p:spPr bwMode="auto">
          <a:xfrm>
            <a:off x="8213129" y="2935664"/>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4" name="Arrow: Right 213">
            <a:extLst>
              <a:ext uri="{FF2B5EF4-FFF2-40B4-BE49-F238E27FC236}">
                <a16:creationId xmlns:a16="http://schemas.microsoft.com/office/drawing/2014/main" id="{63D14236-65B8-6AAC-FB77-8DB2338264D3}"/>
              </a:ext>
            </a:extLst>
          </p:cNvPr>
          <p:cNvSpPr/>
          <p:nvPr/>
        </p:nvSpPr>
        <p:spPr bwMode="auto">
          <a:xfrm>
            <a:off x="7916387" y="3086536"/>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4" name="Arrow: Right 223">
            <a:extLst>
              <a:ext uri="{FF2B5EF4-FFF2-40B4-BE49-F238E27FC236}">
                <a16:creationId xmlns:a16="http://schemas.microsoft.com/office/drawing/2014/main" id="{D2D8D1A6-5C51-D806-6744-CBFEE172F005}"/>
              </a:ext>
            </a:extLst>
          </p:cNvPr>
          <p:cNvSpPr/>
          <p:nvPr/>
        </p:nvSpPr>
        <p:spPr bwMode="auto">
          <a:xfrm>
            <a:off x="7420014" y="3369011"/>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5" name="Arrow: Right 224">
            <a:extLst>
              <a:ext uri="{FF2B5EF4-FFF2-40B4-BE49-F238E27FC236}">
                <a16:creationId xmlns:a16="http://schemas.microsoft.com/office/drawing/2014/main" id="{386E369F-6639-5F7A-6CE8-422ED8B3A4FA}"/>
              </a:ext>
            </a:extLst>
          </p:cNvPr>
          <p:cNvSpPr/>
          <p:nvPr/>
        </p:nvSpPr>
        <p:spPr bwMode="auto">
          <a:xfrm>
            <a:off x="7207630" y="3441386"/>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6" name="Arrow: Right 225">
            <a:extLst>
              <a:ext uri="{FF2B5EF4-FFF2-40B4-BE49-F238E27FC236}">
                <a16:creationId xmlns:a16="http://schemas.microsoft.com/office/drawing/2014/main" id="{12B3D19C-EF0D-57DD-5371-BDD0D0C95735}"/>
              </a:ext>
            </a:extLst>
          </p:cNvPr>
          <p:cNvSpPr/>
          <p:nvPr/>
        </p:nvSpPr>
        <p:spPr bwMode="auto">
          <a:xfrm>
            <a:off x="6958078" y="3593672"/>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5" name="Arrow: Right 234">
            <a:extLst>
              <a:ext uri="{FF2B5EF4-FFF2-40B4-BE49-F238E27FC236}">
                <a16:creationId xmlns:a16="http://schemas.microsoft.com/office/drawing/2014/main" id="{CFC2C19B-17E5-01C0-A0AE-948D6CB2D247}"/>
              </a:ext>
            </a:extLst>
          </p:cNvPr>
          <p:cNvSpPr/>
          <p:nvPr/>
        </p:nvSpPr>
        <p:spPr bwMode="auto">
          <a:xfrm>
            <a:off x="6958078" y="3662040"/>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2" name="Arrow: Right 241">
            <a:extLst>
              <a:ext uri="{FF2B5EF4-FFF2-40B4-BE49-F238E27FC236}">
                <a16:creationId xmlns:a16="http://schemas.microsoft.com/office/drawing/2014/main" id="{D17FB5E3-553A-C5A9-D8EF-6EC6CA843008}"/>
              </a:ext>
            </a:extLst>
          </p:cNvPr>
          <p:cNvSpPr/>
          <p:nvPr/>
        </p:nvSpPr>
        <p:spPr bwMode="auto">
          <a:xfrm>
            <a:off x="6525153" y="3735924"/>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3" name="Arrow: Right 242">
            <a:extLst>
              <a:ext uri="{FF2B5EF4-FFF2-40B4-BE49-F238E27FC236}">
                <a16:creationId xmlns:a16="http://schemas.microsoft.com/office/drawing/2014/main" id="{D88DF734-01E4-D1AC-8075-B7CBE56C8DCC}"/>
              </a:ext>
            </a:extLst>
          </p:cNvPr>
          <p:cNvSpPr/>
          <p:nvPr/>
        </p:nvSpPr>
        <p:spPr bwMode="auto">
          <a:xfrm>
            <a:off x="6483926" y="3877874"/>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0" name="Arrow: Right 249">
            <a:extLst>
              <a:ext uri="{FF2B5EF4-FFF2-40B4-BE49-F238E27FC236}">
                <a16:creationId xmlns:a16="http://schemas.microsoft.com/office/drawing/2014/main" id="{B53F09F7-A5A5-2A75-461E-203601C8493D}"/>
              </a:ext>
            </a:extLst>
          </p:cNvPr>
          <p:cNvSpPr/>
          <p:nvPr/>
        </p:nvSpPr>
        <p:spPr bwMode="auto">
          <a:xfrm>
            <a:off x="6404719" y="3950889"/>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2" name="Arrow: Right 251">
            <a:extLst>
              <a:ext uri="{FF2B5EF4-FFF2-40B4-BE49-F238E27FC236}">
                <a16:creationId xmlns:a16="http://schemas.microsoft.com/office/drawing/2014/main" id="{316A7A61-5F01-91A6-818E-3E8A46358103}"/>
              </a:ext>
            </a:extLst>
          </p:cNvPr>
          <p:cNvSpPr/>
          <p:nvPr/>
        </p:nvSpPr>
        <p:spPr bwMode="auto">
          <a:xfrm>
            <a:off x="6235008" y="4023691"/>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3" name="Arrow: Right 252">
            <a:extLst>
              <a:ext uri="{FF2B5EF4-FFF2-40B4-BE49-F238E27FC236}">
                <a16:creationId xmlns:a16="http://schemas.microsoft.com/office/drawing/2014/main" id="{A6750BDC-0FB2-7A77-8785-BC81E79A1B98}"/>
              </a:ext>
            </a:extLst>
          </p:cNvPr>
          <p:cNvSpPr/>
          <p:nvPr/>
        </p:nvSpPr>
        <p:spPr bwMode="auto">
          <a:xfrm>
            <a:off x="6188120" y="4098964"/>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0" name="Arrow: Right 639">
            <a:extLst>
              <a:ext uri="{FF2B5EF4-FFF2-40B4-BE49-F238E27FC236}">
                <a16:creationId xmlns:a16="http://schemas.microsoft.com/office/drawing/2014/main" id="{E1C488E6-0CB5-BE40-42FF-85D966FCB991}"/>
              </a:ext>
            </a:extLst>
          </p:cNvPr>
          <p:cNvSpPr/>
          <p:nvPr/>
        </p:nvSpPr>
        <p:spPr bwMode="auto">
          <a:xfrm>
            <a:off x="6110762" y="4168930"/>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1" name="Arrow: Right 640">
            <a:extLst>
              <a:ext uri="{FF2B5EF4-FFF2-40B4-BE49-F238E27FC236}">
                <a16:creationId xmlns:a16="http://schemas.microsoft.com/office/drawing/2014/main" id="{1803FE36-7E52-578B-5A3F-C35CE32998E7}"/>
              </a:ext>
            </a:extLst>
          </p:cNvPr>
          <p:cNvSpPr/>
          <p:nvPr/>
        </p:nvSpPr>
        <p:spPr bwMode="auto">
          <a:xfrm>
            <a:off x="5956248" y="4250922"/>
            <a:ext cx="88900" cy="67853"/>
          </a:xfrm>
          <a:prstGeom prst="rightArrow">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2" name="Diamond 641">
            <a:extLst>
              <a:ext uri="{FF2B5EF4-FFF2-40B4-BE49-F238E27FC236}">
                <a16:creationId xmlns:a16="http://schemas.microsoft.com/office/drawing/2014/main" id="{23C70F80-AAAE-29F8-52E4-3F4D90FB512A}"/>
              </a:ext>
            </a:extLst>
          </p:cNvPr>
          <p:cNvSpPr/>
          <p:nvPr/>
        </p:nvSpPr>
        <p:spPr bwMode="auto">
          <a:xfrm>
            <a:off x="6439339" y="3810153"/>
            <a:ext cx="62871" cy="62871"/>
          </a:xfrm>
          <a:prstGeom prst="diamond">
            <a:avLst/>
          </a:prstGeom>
          <a:solidFill>
            <a:schemeClr val="bg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3" name="Diamond 642">
            <a:extLst>
              <a:ext uri="{FF2B5EF4-FFF2-40B4-BE49-F238E27FC236}">
                <a16:creationId xmlns:a16="http://schemas.microsoft.com/office/drawing/2014/main" id="{9FD2D3BD-42B7-EC52-581A-D6A48057202D}"/>
              </a:ext>
            </a:extLst>
          </p:cNvPr>
          <p:cNvSpPr/>
          <p:nvPr/>
        </p:nvSpPr>
        <p:spPr bwMode="auto">
          <a:xfrm>
            <a:off x="5757772" y="4316025"/>
            <a:ext cx="62871" cy="62871"/>
          </a:xfrm>
          <a:prstGeom prst="diamond">
            <a:avLst/>
          </a:prstGeom>
          <a:solidFill>
            <a:schemeClr val="bg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4" name="Diamond 643">
            <a:extLst>
              <a:ext uri="{FF2B5EF4-FFF2-40B4-BE49-F238E27FC236}">
                <a16:creationId xmlns:a16="http://schemas.microsoft.com/office/drawing/2014/main" id="{7D6252B9-C065-5290-BB76-455C32721C86}"/>
              </a:ext>
            </a:extLst>
          </p:cNvPr>
          <p:cNvSpPr/>
          <p:nvPr/>
        </p:nvSpPr>
        <p:spPr bwMode="auto">
          <a:xfrm>
            <a:off x="5687781" y="4388145"/>
            <a:ext cx="62871" cy="62871"/>
          </a:xfrm>
          <a:prstGeom prst="diamond">
            <a:avLst/>
          </a:prstGeom>
          <a:solidFill>
            <a:schemeClr val="bg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5" name="Diamond 644">
            <a:extLst>
              <a:ext uri="{FF2B5EF4-FFF2-40B4-BE49-F238E27FC236}">
                <a16:creationId xmlns:a16="http://schemas.microsoft.com/office/drawing/2014/main" id="{F1514067-25F3-79E0-C8B5-792AB29AAD88}"/>
              </a:ext>
            </a:extLst>
          </p:cNvPr>
          <p:cNvSpPr/>
          <p:nvPr/>
        </p:nvSpPr>
        <p:spPr bwMode="auto">
          <a:xfrm>
            <a:off x="7069747" y="3520299"/>
            <a:ext cx="62871" cy="62871"/>
          </a:xfrm>
          <a:prstGeom prst="diamond">
            <a:avLst/>
          </a:prstGeom>
          <a:solidFill>
            <a:schemeClr val="accent4">
              <a:lumMod val="20000"/>
              <a:lumOff val="80000"/>
            </a:schemeClr>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6" name="Diamond 645">
            <a:extLst>
              <a:ext uri="{FF2B5EF4-FFF2-40B4-BE49-F238E27FC236}">
                <a16:creationId xmlns:a16="http://schemas.microsoft.com/office/drawing/2014/main" id="{CBC3770F-FC94-9819-34E6-34090C4049C8}"/>
              </a:ext>
            </a:extLst>
          </p:cNvPr>
          <p:cNvSpPr/>
          <p:nvPr/>
        </p:nvSpPr>
        <p:spPr bwMode="auto">
          <a:xfrm>
            <a:off x="7652287" y="3228261"/>
            <a:ext cx="62871" cy="62871"/>
          </a:xfrm>
          <a:prstGeom prst="diamond">
            <a:avLst/>
          </a:prstGeom>
          <a:solidFill>
            <a:schemeClr val="accent4">
              <a:lumMod val="20000"/>
              <a:lumOff val="80000"/>
            </a:schemeClr>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7" name="Diamond 646">
            <a:extLst>
              <a:ext uri="{FF2B5EF4-FFF2-40B4-BE49-F238E27FC236}">
                <a16:creationId xmlns:a16="http://schemas.microsoft.com/office/drawing/2014/main" id="{261797B6-5541-CB9F-C447-A4643C53DEE6}"/>
              </a:ext>
            </a:extLst>
          </p:cNvPr>
          <p:cNvSpPr/>
          <p:nvPr/>
        </p:nvSpPr>
        <p:spPr bwMode="auto">
          <a:xfrm>
            <a:off x="8397511" y="2719528"/>
            <a:ext cx="62871" cy="62871"/>
          </a:xfrm>
          <a:prstGeom prst="diamond">
            <a:avLst/>
          </a:prstGeom>
          <a:solidFill>
            <a:schemeClr val="accent4">
              <a:lumMod val="20000"/>
              <a:lumOff val="80000"/>
            </a:schemeClr>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8" name="Diamond 647">
            <a:extLst>
              <a:ext uri="{FF2B5EF4-FFF2-40B4-BE49-F238E27FC236}">
                <a16:creationId xmlns:a16="http://schemas.microsoft.com/office/drawing/2014/main" id="{E0CC8702-7C1B-77F3-D7B5-C7E3880D7F8E}"/>
              </a:ext>
            </a:extLst>
          </p:cNvPr>
          <p:cNvSpPr/>
          <p:nvPr/>
        </p:nvSpPr>
        <p:spPr bwMode="auto">
          <a:xfrm>
            <a:off x="8059316" y="3013485"/>
            <a:ext cx="62871" cy="62871"/>
          </a:xfrm>
          <a:prstGeom prst="diamond">
            <a:avLst/>
          </a:prstGeom>
          <a:solidFill>
            <a:schemeClr val="bg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9" name="Diamond 648">
            <a:extLst>
              <a:ext uri="{FF2B5EF4-FFF2-40B4-BE49-F238E27FC236}">
                <a16:creationId xmlns:a16="http://schemas.microsoft.com/office/drawing/2014/main" id="{08336935-DB70-9990-D3C7-B7B47C5A3D74}"/>
              </a:ext>
            </a:extLst>
          </p:cNvPr>
          <p:cNvSpPr/>
          <p:nvPr/>
        </p:nvSpPr>
        <p:spPr bwMode="auto">
          <a:xfrm>
            <a:off x="7771037" y="3159649"/>
            <a:ext cx="62871" cy="62871"/>
          </a:xfrm>
          <a:prstGeom prst="diamond">
            <a:avLst/>
          </a:prstGeom>
          <a:solidFill>
            <a:schemeClr val="accent3">
              <a:lumMod val="40000"/>
              <a:lumOff val="60000"/>
            </a:schemeClr>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50" name="Diamond 649">
            <a:extLst>
              <a:ext uri="{FF2B5EF4-FFF2-40B4-BE49-F238E27FC236}">
                <a16:creationId xmlns:a16="http://schemas.microsoft.com/office/drawing/2014/main" id="{C4950DFE-175A-9952-CFAF-E5FBE79CD9D4}"/>
              </a:ext>
            </a:extLst>
          </p:cNvPr>
          <p:cNvSpPr/>
          <p:nvPr/>
        </p:nvSpPr>
        <p:spPr bwMode="auto">
          <a:xfrm>
            <a:off x="9302222" y="2289030"/>
            <a:ext cx="62871" cy="62871"/>
          </a:xfrm>
          <a:prstGeom prst="diamond">
            <a:avLst/>
          </a:prstGeom>
          <a:solidFill>
            <a:schemeClr val="accent4">
              <a:lumMod val="20000"/>
              <a:lumOff val="80000"/>
            </a:schemeClr>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51" name="Diamond 650">
            <a:extLst>
              <a:ext uri="{FF2B5EF4-FFF2-40B4-BE49-F238E27FC236}">
                <a16:creationId xmlns:a16="http://schemas.microsoft.com/office/drawing/2014/main" id="{D0CEE9B6-9D1E-096B-152B-523E95BAAC87}"/>
              </a:ext>
            </a:extLst>
          </p:cNvPr>
          <p:cNvSpPr/>
          <p:nvPr/>
        </p:nvSpPr>
        <p:spPr bwMode="auto">
          <a:xfrm>
            <a:off x="7428268" y="3298552"/>
            <a:ext cx="62871" cy="62871"/>
          </a:xfrm>
          <a:prstGeom prst="diamond">
            <a:avLst/>
          </a:prstGeom>
          <a:solidFill>
            <a:schemeClr val="accent3">
              <a:lumMod val="40000"/>
              <a:lumOff val="60000"/>
            </a:schemeClr>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52" name="Diamond 651">
            <a:extLst>
              <a:ext uri="{FF2B5EF4-FFF2-40B4-BE49-F238E27FC236}">
                <a16:creationId xmlns:a16="http://schemas.microsoft.com/office/drawing/2014/main" id="{9B769223-CA68-1D94-B4C6-C2666EA23937}"/>
              </a:ext>
            </a:extLst>
          </p:cNvPr>
          <p:cNvSpPr/>
          <p:nvPr/>
        </p:nvSpPr>
        <p:spPr bwMode="auto">
          <a:xfrm>
            <a:off x="9271211" y="2359503"/>
            <a:ext cx="62871" cy="62871"/>
          </a:xfrm>
          <a:prstGeom prst="diamond">
            <a:avLst/>
          </a:prstGeom>
          <a:solidFill>
            <a:schemeClr val="bg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53" name="Multiplication Sign 652">
            <a:extLst>
              <a:ext uri="{FF2B5EF4-FFF2-40B4-BE49-F238E27FC236}">
                <a16:creationId xmlns:a16="http://schemas.microsoft.com/office/drawing/2014/main" id="{AC1A0BB7-3AA1-2842-B227-A7B9B76E8BB1}"/>
              </a:ext>
            </a:extLst>
          </p:cNvPr>
          <p:cNvSpPr/>
          <p:nvPr/>
        </p:nvSpPr>
        <p:spPr bwMode="auto">
          <a:xfrm>
            <a:off x="9351970" y="2184289"/>
            <a:ext cx="126706" cy="126706"/>
          </a:xfrm>
          <a:prstGeom prst="mathMultiply">
            <a:avLst>
              <a:gd name="adj1" fmla="val 16377"/>
            </a:avLst>
          </a:prstGeom>
          <a:solidFill>
            <a:srgbClr val="FF000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54" name="Diamond 653">
            <a:extLst>
              <a:ext uri="{FF2B5EF4-FFF2-40B4-BE49-F238E27FC236}">
                <a16:creationId xmlns:a16="http://schemas.microsoft.com/office/drawing/2014/main" id="{2C6DEEC7-326D-27F2-01E5-F9D07EA9304E}"/>
              </a:ext>
            </a:extLst>
          </p:cNvPr>
          <p:cNvSpPr/>
          <p:nvPr/>
        </p:nvSpPr>
        <p:spPr bwMode="auto">
          <a:xfrm>
            <a:off x="10451977" y="1712556"/>
            <a:ext cx="62871" cy="62871"/>
          </a:xfrm>
          <a:prstGeom prst="diamond">
            <a:avLst/>
          </a:prstGeom>
          <a:solidFill>
            <a:schemeClr val="accent3">
              <a:lumMod val="40000"/>
              <a:lumOff val="60000"/>
            </a:schemeClr>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2474408229"/>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UNIVERSAL: </a:t>
            </a:r>
            <a:r>
              <a:rPr lang="en-US" altLang="en-US" dirty="0"/>
              <a:t>Allogeneic CAR T-Cell Therapy With </a:t>
            </a:r>
            <a:br>
              <a:rPr lang="en-US" altLang="en-US" dirty="0"/>
            </a:br>
            <a:r>
              <a:rPr lang="en-US" altLang="en-US" dirty="0"/>
              <a:t>Anti-BCMA ALLO-715 in Patients With R/R MM</a:t>
            </a:r>
            <a:endParaRPr lang="en-US" dirty="0"/>
          </a:p>
        </p:txBody>
      </p:sp>
      <p:sp>
        <p:nvSpPr>
          <p:cNvPr id="3" name="Content Placeholder 2">
            <a:extLst>
              <a:ext uri="{FF2B5EF4-FFF2-40B4-BE49-F238E27FC236}">
                <a16:creationId xmlns:a16="http://schemas.microsoft.com/office/drawing/2014/main" id="{19A2A031-9DAB-41D3-BA55-0E35CA968060}"/>
              </a:ext>
            </a:extLst>
          </p:cNvPr>
          <p:cNvSpPr>
            <a:spLocks noGrp="1"/>
          </p:cNvSpPr>
          <p:nvPr>
            <p:ph sz="half" idx="4294967295"/>
          </p:nvPr>
        </p:nvSpPr>
        <p:spPr>
          <a:xfrm>
            <a:off x="5373125" y="4782920"/>
            <a:ext cx="6675437" cy="1236663"/>
          </a:xfrm>
        </p:spPr>
        <p:txBody>
          <a:bodyPr/>
          <a:lstStyle/>
          <a:p>
            <a:r>
              <a:rPr lang="en-US" sz="2000" b="1" dirty="0"/>
              <a:t>Primary endpoint: </a:t>
            </a:r>
            <a:r>
              <a:rPr lang="en-US" sz="2000" dirty="0"/>
              <a:t>safety and tolerability</a:t>
            </a:r>
          </a:p>
          <a:p>
            <a:r>
              <a:rPr lang="en-US" sz="2000" b="1" dirty="0"/>
              <a:t>Secondary endpoints: </a:t>
            </a:r>
            <a:r>
              <a:rPr lang="en-US" sz="2000" dirty="0"/>
              <a:t>lymphodepletion regimen and recommended ALLO-715 phase II dose, ORR, DoR, PFS, MRD, ALLO-715 cellular kinetics, ALLO-647 PK data</a:t>
            </a:r>
          </a:p>
        </p:txBody>
      </p:sp>
      <p:sp>
        <p:nvSpPr>
          <p:cNvPr id="8" name="Content Placeholder 7">
            <a:extLst>
              <a:ext uri="{FF2B5EF4-FFF2-40B4-BE49-F238E27FC236}">
                <a16:creationId xmlns:a16="http://schemas.microsoft.com/office/drawing/2014/main" id="{0567612C-4D29-4A5C-90A0-A2BB6E76B1F2}"/>
              </a:ext>
            </a:extLst>
          </p:cNvPr>
          <p:cNvSpPr>
            <a:spLocks noGrp="1"/>
          </p:cNvSpPr>
          <p:nvPr>
            <p:ph sz="half" idx="4294967295"/>
          </p:nvPr>
        </p:nvSpPr>
        <p:spPr>
          <a:xfrm>
            <a:off x="5310454" y="1541440"/>
            <a:ext cx="6259512" cy="700088"/>
          </a:xfrm>
        </p:spPr>
        <p:txBody>
          <a:bodyPr/>
          <a:lstStyle/>
          <a:p>
            <a:r>
              <a:rPr lang="en-US" sz="2000" dirty="0"/>
              <a:t>Multicenter, open-label, dose-escalation phase I study</a:t>
            </a:r>
          </a:p>
          <a:p>
            <a:endParaRPr lang="en-US" sz="2000" dirty="0"/>
          </a:p>
        </p:txBody>
      </p:sp>
      <p:sp>
        <p:nvSpPr>
          <p:cNvPr id="4" name="Text Box 15">
            <a:extLst>
              <a:ext uri="{FF2B5EF4-FFF2-40B4-BE49-F238E27FC236}">
                <a16:creationId xmlns:a16="http://schemas.microsoft.com/office/drawing/2014/main" id="{64EA308B-AE14-451D-83B6-8743C06B1BEC}"/>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Mailankody. ASH 2020. Abstr 129. Mailankody. ASH 2021. Abstr 651. Mailankody. ASH 2022. Abstract 2019.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Text Box 45">
            <a:extLst>
              <a:ext uri="{FF2B5EF4-FFF2-40B4-BE49-F238E27FC236}">
                <a16:creationId xmlns:a16="http://schemas.microsoft.com/office/drawing/2014/main" id="{BBFFB142-CDD5-43AC-9378-3725F2980D7A}"/>
              </a:ext>
            </a:extLst>
          </p:cNvPr>
          <p:cNvSpPr txBox="1">
            <a:spLocks noChangeArrowheads="1"/>
          </p:cNvSpPr>
          <p:nvPr/>
        </p:nvSpPr>
        <p:spPr bwMode="auto">
          <a:xfrm>
            <a:off x="5685070" y="2406630"/>
            <a:ext cx="2864455" cy="1815882"/>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Adults with R/R MM;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 previous therapies (including IMiD, PI, anti-CD38); refractory to last therapy; ECOG PS 0/1;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 donor-specific Abs; no bridging therapy permitted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a:t>
            </a:r>
            <a:r>
              <a:rPr lang="en-GB" altLang="en-US" sz="1600" b="0" dirty="0">
                <a:solidFill>
                  <a:srgbClr val="000000"/>
                </a:solidFill>
                <a:latin typeface="Calibri" panose="020F0502020204030204" pitchFamily="34" charset="0"/>
                <a:cs typeface="Calibri" panose="020F0502020204030204" pitchFamily="34" charset="0"/>
              </a:rPr>
              <a:t>54</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4" name="Rectangle 13">
            <a:extLst>
              <a:ext uri="{FF2B5EF4-FFF2-40B4-BE49-F238E27FC236}">
                <a16:creationId xmlns:a16="http://schemas.microsoft.com/office/drawing/2014/main" id="{C528EDAB-60A0-4B75-A69A-62F27E0A4CB9}"/>
              </a:ext>
            </a:extLst>
          </p:cNvPr>
          <p:cNvSpPr>
            <a:spLocks noChangeArrowheads="1"/>
          </p:cNvSpPr>
          <p:nvPr/>
        </p:nvSpPr>
        <p:spPr bwMode="auto">
          <a:xfrm>
            <a:off x="8839887" y="2720211"/>
            <a:ext cx="2513992" cy="1188720"/>
          </a:xfrm>
          <a:prstGeom prst="rect">
            <a:avLst/>
          </a:prstGeom>
          <a:solidFill>
            <a:schemeClr val="accent1"/>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Single ALLO-715 Infusion</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on Day 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40, 160, 320, 480 x 10</a:t>
            </a:r>
            <a:r>
              <a:rPr kumimoji="0" lang="en-US"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6</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b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b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CAR+ T-cells</a:t>
            </a:r>
            <a:endPar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15" name="Line 33">
            <a:extLst>
              <a:ext uri="{FF2B5EF4-FFF2-40B4-BE49-F238E27FC236}">
                <a16:creationId xmlns:a16="http://schemas.microsoft.com/office/drawing/2014/main" id="{6D8EA29A-CFD2-43BE-81A4-D1EB8A925304}"/>
              </a:ext>
            </a:extLst>
          </p:cNvPr>
          <p:cNvSpPr>
            <a:spLocks noChangeShapeType="1"/>
          </p:cNvSpPr>
          <p:nvPr/>
        </p:nvSpPr>
        <p:spPr bwMode="auto">
          <a:xfrm>
            <a:off x="8549525" y="3314571"/>
            <a:ext cx="27432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 name="TextBox 18">
            <a:extLst>
              <a:ext uri="{FF2B5EF4-FFF2-40B4-BE49-F238E27FC236}">
                <a16:creationId xmlns:a16="http://schemas.microsoft.com/office/drawing/2014/main" id="{B2AD07B4-8E34-4A9F-AB91-FD6764245EB7}"/>
              </a:ext>
            </a:extLst>
          </p:cNvPr>
          <p:cNvSpPr txBox="1"/>
          <p:nvPr/>
        </p:nvSpPr>
        <p:spPr bwMode="auto">
          <a:xfrm>
            <a:off x="9508132" y="2317144"/>
            <a:ext cx="11775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Treatment</a:t>
            </a:r>
            <a:endPar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 name="TextBox 23">
            <a:extLst>
              <a:ext uri="{FF2B5EF4-FFF2-40B4-BE49-F238E27FC236}">
                <a16:creationId xmlns:a16="http://schemas.microsoft.com/office/drawing/2014/main" id="{78D3878C-8DE0-40F2-903E-0C328374B129}"/>
              </a:ext>
            </a:extLst>
          </p:cNvPr>
          <p:cNvSpPr txBox="1"/>
          <p:nvPr/>
        </p:nvSpPr>
        <p:spPr bwMode="auto">
          <a:xfrm>
            <a:off x="8481333" y="1981457"/>
            <a:ext cx="8231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Day 0*</a:t>
            </a:r>
          </a:p>
        </p:txBody>
      </p:sp>
      <p:sp>
        <p:nvSpPr>
          <p:cNvPr id="25" name="Line 33">
            <a:extLst>
              <a:ext uri="{FF2B5EF4-FFF2-40B4-BE49-F238E27FC236}">
                <a16:creationId xmlns:a16="http://schemas.microsoft.com/office/drawing/2014/main" id="{F44E7041-D2E1-4BB1-930E-ABF6613237E1}"/>
              </a:ext>
            </a:extLst>
          </p:cNvPr>
          <p:cNvSpPr>
            <a:spLocks noChangeShapeType="1"/>
          </p:cNvSpPr>
          <p:nvPr/>
        </p:nvSpPr>
        <p:spPr bwMode="auto">
          <a:xfrm>
            <a:off x="8835212" y="2345454"/>
            <a:ext cx="0" cy="26394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 name="TextBox 25">
            <a:extLst>
              <a:ext uri="{FF2B5EF4-FFF2-40B4-BE49-F238E27FC236}">
                <a16:creationId xmlns:a16="http://schemas.microsoft.com/office/drawing/2014/main" id="{AFAD28AD-72EF-4F10-89A7-7BDD3605316E}"/>
              </a:ext>
            </a:extLst>
          </p:cNvPr>
          <p:cNvSpPr txBox="1"/>
          <p:nvPr/>
        </p:nvSpPr>
        <p:spPr bwMode="auto">
          <a:xfrm>
            <a:off x="10916608" y="1974125"/>
            <a:ext cx="8247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Day 56</a:t>
            </a:r>
          </a:p>
        </p:txBody>
      </p:sp>
      <p:sp>
        <p:nvSpPr>
          <p:cNvPr id="27" name="Line 33">
            <a:extLst>
              <a:ext uri="{FF2B5EF4-FFF2-40B4-BE49-F238E27FC236}">
                <a16:creationId xmlns:a16="http://schemas.microsoft.com/office/drawing/2014/main" id="{3CFA7C1B-D416-4BF7-8FF8-B6D0EBDFFE76}"/>
              </a:ext>
            </a:extLst>
          </p:cNvPr>
          <p:cNvSpPr>
            <a:spLocks noChangeShapeType="1"/>
          </p:cNvSpPr>
          <p:nvPr/>
        </p:nvSpPr>
        <p:spPr bwMode="auto">
          <a:xfrm>
            <a:off x="11328997" y="2338122"/>
            <a:ext cx="0" cy="26394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 name="TextBox 27">
            <a:extLst>
              <a:ext uri="{FF2B5EF4-FFF2-40B4-BE49-F238E27FC236}">
                <a16:creationId xmlns:a16="http://schemas.microsoft.com/office/drawing/2014/main" id="{560DB50E-79B2-460B-97C8-15BB26861D69}"/>
              </a:ext>
            </a:extLst>
          </p:cNvPr>
          <p:cNvSpPr txBox="1"/>
          <p:nvPr/>
        </p:nvSpPr>
        <p:spPr bwMode="auto">
          <a:xfrm>
            <a:off x="5937763" y="4285685"/>
            <a:ext cx="61107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*Following lymphodepletion with FCA, CA regimen (fludarabine 30 mg/m</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/day x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 days, cyclophosphamide 300 mg/m</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/day x 3 days, ALLO-647 13-30 mg x 3 days).</a:t>
            </a:r>
          </a:p>
        </p:txBody>
      </p:sp>
      <p:sp>
        <p:nvSpPr>
          <p:cNvPr id="30" name="TextBox 29">
            <a:extLst>
              <a:ext uri="{FF2B5EF4-FFF2-40B4-BE49-F238E27FC236}">
                <a16:creationId xmlns:a16="http://schemas.microsoft.com/office/drawing/2014/main" id="{2664220A-2766-4531-8614-9304E291AE4B}"/>
              </a:ext>
            </a:extLst>
          </p:cNvPr>
          <p:cNvSpPr txBox="1"/>
          <p:nvPr/>
        </p:nvSpPr>
        <p:spPr>
          <a:xfrm>
            <a:off x="3112740" y="3414156"/>
            <a:ext cx="2243693" cy="914400"/>
          </a:xfrm>
          <a:prstGeom prst="rect">
            <a:avLst/>
          </a:prstGeom>
        </p:spPr>
        <p:txBody>
          <a:bodyPr vert="horz" wrap="square" lIns="91440" tIns="45720" rIns="91440" bIns="45720" rtlCol="0">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Knockout of CD52 for selective lymphodepletion with ALLO-647</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endParaRPr>
          </a:p>
          <a:p>
            <a:pPr marL="0" marR="0" lvl="0" indent="0" algn="l" defTabSz="457200" rtl="0" eaLnBrk="1" fontAlgn="auto" latinLnBrk="0" hangingPunct="1">
              <a:lnSpc>
                <a:spcPct val="100000"/>
              </a:lnSpc>
              <a:spcBef>
                <a:spcPts val="0"/>
              </a:spcBef>
              <a:spcAft>
                <a:spcPts val="0"/>
              </a:spcAft>
              <a:buClrTx/>
              <a:buSzTx/>
              <a:buFont typeface="Arial"/>
              <a:buNone/>
              <a:tabLst/>
              <a:defRPr/>
            </a:pPr>
            <a:endPar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endParaRPr>
          </a:p>
        </p:txBody>
      </p:sp>
      <p:sp>
        <p:nvSpPr>
          <p:cNvPr id="31" name="TextBox 30">
            <a:extLst>
              <a:ext uri="{FF2B5EF4-FFF2-40B4-BE49-F238E27FC236}">
                <a16:creationId xmlns:a16="http://schemas.microsoft.com/office/drawing/2014/main" id="{5431DD2B-E35B-40B8-A232-9C9DCFDFEA02}"/>
              </a:ext>
            </a:extLst>
          </p:cNvPr>
          <p:cNvSpPr txBox="1"/>
          <p:nvPr/>
        </p:nvSpPr>
        <p:spPr>
          <a:xfrm rot="16200000">
            <a:off x="1569078" y="3675469"/>
            <a:ext cx="667277" cy="215444"/>
          </a:xfrm>
          <a:prstGeom prst="rect">
            <a:avLst/>
          </a:prstGeom>
          <a:noFill/>
        </p:spPr>
        <p:txBody>
          <a:bodyPr wrap="square" rtlCol="0">
            <a:spAutoFit/>
          </a:bodyPr>
          <a:lstStyle/>
          <a:p>
            <a:pPr marL="0" marR="0" lvl="0" indent="0" algn="l" defTabSz="609585"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CD 3</a:t>
            </a:r>
            <a:r>
              <a:rPr kumimoji="0" lang="el-GR" sz="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ζ</a:t>
            </a:r>
            <a:endParaRPr kumimoji="0" lang="en-US" sz="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2" name="TextBox 31">
            <a:extLst>
              <a:ext uri="{FF2B5EF4-FFF2-40B4-BE49-F238E27FC236}">
                <a16:creationId xmlns:a16="http://schemas.microsoft.com/office/drawing/2014/main" id="{33D463C0-2F71-4B58-B8BE-67FC5053618E}"/>
              </a:ext>
            </a:extLst>
          </p:cNvPr>
          <p:cNvSpPr txBox="1"/>
          <p:nvPr/>
        </p:nvSpPr>
        <p:spPr>
          <a:xfrm rot="16200000">
            <a:off x="1685349" y="3277279"/>
            <a:ext cx="434734" cy="215444"/>
          </a:xfrm>
          <a:prstGeom prst="rect">
            <a:avLst/>
          </a:prstGeom>
          <a:noFill/>
        </p:spPr>
        <p:txBody>
          <a:bodyPr wrap="none" rtlCol="0">
            <a:spAutoFit/>
          </a:bodyPr>
          <a:lstStyle/>
          <a:p>
            <a:pPr marL="0" marR="0" lvl="0" indent="0" algn="l" defTabSz="609585"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4-1BB</a:t>
            </a:r>
          </a:p>
        </p:txBody>
      </p:sp>
      <p:sp>
        <p:nvSpPr>
          <p:cNvPr id="33" name="TextBox 32">
            <a:extLst>
              <a:ext uri="{FF2B5EF4-FFF2-40B4-BE49-F238E27FC236}">
                <a16:creationId xmlns:a16="http://schemas.microsoft.com/office/drawing/2014/main" id="{3BE38C08-E50A-41F5-8E24-15E6DB4B4308}"/>
              </a:ext>
            </a:extLst>
          </p:cNvPr>
          <p:cNvSpPr txBox="1"/>
          <p:nvPr/>
        </p:nvSpPr>
        <p:spPr>
          <a:xfrm>
            <a:off x="3061845" y="1799646"/>
            <a:ext cx="1252260" cy="738664"/>
          </a:xfrm>
          <a:prstGeom prst="rect">
            <a:avLst/>
          </a:prstGeom>
          <a:noFill/>
        </p:spPr>
        <p:txBody>
          <a:bodyPr wrap="square" rtlCol="0">
            <a:spAutoFit/>
          </a:bodyPr>
          <a:lstStyle/>
          <a:p>
            <a:pPr marL="0" marR="0" lvl="0" indent="0" algn="ctr" defTabSz="609585"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Human</a:t>
            </a:r>
          </a:p>
          <a:p>
            <a:pPr marL="0" marR="0" lvl="0" indent="0" algn="ctr" defTabSz="609585"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anti-BCMA</a:t>
            </a:r>
          </a:p>
          <a:p>
            <a:pPr marL="0" marR="0" lvl="0" indent="0" algn="ctr" defTabSz="609585"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scFv</a:t>
            </a:r>
          </a:p>
        </p:txBody>
      </p:sp>
      <p:sp>
        <p:nvSpPr>
          <p:cNvPr id="34" name="Rectangle 33">
            <a:extLst>
              <a:ext uri="{FF2B5EF4-FFF2-40B4-BE49-F238E27FC236}">
                <a16:creationId xmlns:a16="http://schemas.microsoft.com/office/drawing/2014/main" id="{A6432EF6-0AD4-4678-8B02-661B74A3ABE6}"/>
              </a:ext>
            </a:extLst>
          </p:cNvPr>
          <p:cNvSpPr/>
          <p:nvPr/>
        </p:nvSpPr>
        <p:spPr>
          <a:xfrm>
            <a:off x="2495921" y="5300381"/>
            <a:ext cx="1892515" cy="523220"/>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DCDCF">
                    <a:lumMod val="25000"/>
                  </a:srgbClr>
                </a:solidFill>
                <a:effectLst/>
                <a:uLnTx/>
                <a:uFillTx/>
                <a:latin typeface="Calibri" panose="020F0502020204030204" pitchFamily="34" charset="0"/>
                <a:ea typeface="+mn-ea"/>
                <a:cs typeface="Calibri" panose="020F0502020204030204" pitchFamily="34" charset="0"/>
              </a:rPr>
              <a:t>Knockout of TRAC to minimize risk of GvHD</a:t>
            </a:r>
          </a:p>
        </p:txBody>
      </p:sp>
      <p:sp>
        <p:nvSpPr>
          <p:cNvPr id="35" name="TextBox 34">
            <a:extLst>
              <a:ext uri="{FF2B5EF4-FFF2-40B4-BE49-F238E27FC236}">
                <a16:creationId xmlns:a16="http://schemas.microsoft.com/office/drawing/2014/main" id="{91EC6FBE-980A-4619-A601-CC42B28F184B}"/>
              </a:ext>
            </a:extLst>
          </p:cNvPr>
          <p:cNvSpPr txBox="1"/>
          <p:nvPr/>
        </p:nvSpPr>
        <p:spPr>
          <a:xfrm>
            <a:off x="3815723" y="2335748"/>
            <a:ext cx="914400" cy="914400"/>
          </a:xfrm>
          <a:prstGeom prst="rect">
            <a:avLst/>
          </a:prstGeom>
        </p:spPr>
        <p:txBody>
          <a:bodyPr vert="horz" wrap="none" lIns="91440" tIns="45720" rIns="91440" bIns="45720" rtlCol="0">
            <a:noAutofit/>
          </a:bodyPr>
          <a:lstStyle/>
          <a:p>
            <a:pPr marL="0" marR="0" lvl="0" indent="0" algn="l" defTabSz="457200" rtl="0" eaLnBrk="1" fontAlgn="auto" latinLnBrk="0" hangingPunct="1">
              <a:lnSpc>
                <a:spcPct val="100000"/>
              </a:lnSpc>
              <a:spcBef>
                <a:spcPts val="0"/>
              </a:spcBef>
              <a:spcAft>
                <a:spcPts val="0"/>
              </a:spcAft>
              <a:buClrTx/>
              <a:buSzTx/>
              <a:buFont typeface="Arial"/>
              <a:buNone/>
              <a:tabLst/>
              <a:defRPr/>
            </a:pPr>
            <a:endParaRPr kumimoji="0" lang="en-US" sz="1800" b="0" i="0" u="none" strike="noStrike" kern="1200" cap="none" spc="0" normalizeH="0" baseline="0" noProof="0" dirty="0">
              <a:ln>
                <a:noFill/>
              </a:ln>
              <a:solidFill>
                <a:srgbClr val="58595B"/>
              </a:solidFill>
              <a:effectLst/>
              <a:uLnTx/>
              <a:uFillTx/>
              <a:latin typeface="Arial" panose="020B0604020202020204" pitchFamily="34" charset="0"/>
              <a:ea typeface="+mn-ea"/>
              <a:cs typeface="Arial" panose="020B0604020202020204" pitchFamily="34" charset="0"/>
            </a:endParaRPr>
          </a:p>
        </p:txBody>
      </p:sp>
      <p:grpSp>
        <p:nvGrpSpPr>
          <p:cNvPr id="13" name="Group 12">
            <a:extLst>
              <a:ext uri="{FF2B5EF4-FFF2-40B4-BE49-F238E27FC236}">
                <a16:creationId xmlns:a16="http://schemas.microsoft.com/office/drawing/2014/main" id="{68769E7D-A753-4447-96E5-171EE2CE85AF}"/>
              </a:ext>
            </a:extLst>
          </p:cNvPr>
          <p:cNvGrpSpPr/>
          <p:nvPr/>
        </p:nvGrpSpPr>
        <p:grpSpPr>
          <a:xfrm>
            <a:off x="1048969" y="2948626"/>
            <a:ext cx="2043927" cy="2043927"/>
            <a:chOff x="1091106" y="2950080"/>
            <a:chExt cx="2043927" cy="2043927"/>
          </a:xfrm>
        </p:grpSpPr>
        <p:pic>
          <p:nvPicPr>
            <p:cNvPr id="12" name="Picture 11">
              <a:extLst>
                <a:ext uri="{FF2B5EF4-FFF2-40B4-BE49-F238E27FC236}">
                  <a16:creationId xmlns:a16="http://schemas.microsoft.com/office/drawing/2014/main" id="{F7120F9C-484D-6743-9F7C-F4A0804810E0}"/>
                </a:ext>
              </a:extLst>
            </p:cNvPr>
            <p:cNvPicPr>
              <a:picLocks noChangeAspect="1"/>
            </p:cNvPicPr>
            <p:nvPr/>
          </p:nvPicPr>
          <p:blipFill>
            <a:blip r:embed="rId3"/>
            <a:stretch>
              <a:fillRect/>
            </a:stretch>
          </p:blipFill>
          <p:spPr>
            <a:xfrm>
              <a:off x="1091106" y="2950080"/>
              <a:ext cx="2043927" cy="2043927"/>
            </a:xfrm>
            <a:prstGeom prst="rect">
              <a:avLst/>
            </a:prstGeom>
          </p:spPr>
        </p:pic>
        <p:pic>
          <p:nvPicPr>
            <p:cNvPr id="11" name="Picture 10">
              <a:extLst>
                <a:ext uri="{FF2B5EF4-FFF2-40B4-BE49-F238E27FC236}">
                  <a16:creationId xmlns:a16="http://schemas.microsoft.com/office/drawing/2014/main" id="{2076CCAD-095B-654C-96EB-34902441DC36}"/>
                </a:ext>
              </a:extLst>
            </p:cNvPr>
            <p:cNvPicPr>
              <a:picLocks noChangeAspect="1"/>
            </p:cNvPicPr>
            <p:nvPr/>
          </p:nvPicPr>
          <p:blipFill>
            <a:blip r:embed="rId4"/>
            <a:stretch>
              <a:fillRect/>
            </a:stretch>
          </p:blipFill>
          <p:spPr>
            <a:xfrm>
              <a:off x="1368399" y="4024693"/>
              <a:ext cx="668036" cy="586236"/>
            </a:xfrm>
            <a:prstGeom prst="rect">
              <a:avLst/>
            </a:prstGeom>
          </p:spPr>
        </p:pic>
      </p:grpSp>
      <p:sp>
        <p:nvSpPr>
          <p:cNvPr id="16" name="Preparation 15">
            <a:extLst>
              <a:ext uri="{FF2B5EF4-FFF2-40B4-BE49-F238E27FC236}">
                <a16:creationId xmlns:a16="http://schemas.microsoft.com/office/drawing/2014/main" id="{1EB025B4-94BF-F44F-AAA6-8651A7F7BFEC}"/>
              </a:ext>
            </a:extLst>
          </p:cNvPr>
          <p:cNvSpPr/>
          <p:nvPr/>
        </p:nvSpPr>
        <p:spPr bwMode="auto">
          <a:xfrm rot="1443721">
            <a:off x="2698431" y="4324840"/>
            <a:ext cx="537697" cy="155324"/>
          </a:xfrm>
          <a:prstGeom prst="flowChartPreparation">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70AF4AB6-C4CA-7547-A3A5-36CDC8C94F97}"/>
              </a:ext>
            </a:extLst>
          </p:cNvPr>
          <p:cNvSpPr txBox="1"/>
          <p:nvPr/>
        </p:nvSpPr>
        <p:spPr bwMode="auto">
          <a:xfrm>
            <a:off x="3088337" y="4190541"/>
            <a:ext cx="5741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CD52</a:t>
            </a:r>
          </a:p>
        </p:txBody>
      </p:sp>
      <p:cxnSp>
        <p:nvCxnSpPr>
          <p:cNvPr id="47" name="Straight Connector 46">
            <a:extLst>
              <a:ext uri="{FF2B5EF4-FFF2-40B4-BE49-F238E27FC236}">
                <a16:creationId xmlns:a16="http://schemas.microsoft.com/office/drawing/2014/main" id="{B7F8311F-8CCA-2641-993D-EA9DB8916F01}"/>
              </a:ext>
            </a:extLst>
          </p:cNvPr>
          <p:cNvCxnSpPr/>
          <p:nvPr/>
        </p:nvCxnSpPr>
        <p:spPr bwMode="auto">
          <a:xfrm>
            <a:off x="2901105" y="4192849"/>
            <a:ext cx="118080" cy="390183"/>
          </a:xfrm>
          <a:prstGeom prst="line">
            <a:avLst/>
          </a:prstGeom>
          <a:noFill/>
          <a:ln w="28575" cap="flat" cmpd="sng" algn="ctr">
            <a:solidFill>
              <a:schemeClr val="accent3"/>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3C420707-C2D9-F346-928C-C439A4B0FDE2}"/>
              </a:ext>
            </a:extLst>
          </p:cNvPr>
          <p:cNvCxnSpPr>
            <a:cxnSpLocks/>
          </p:cNvCxnSpPr>
          <p:nvPr/>
        </p:nvCxnSpPr>
        <p:spPr bwMode="auto">
          <a:xfrm flipV="1">
            <a:off x="2768142" y="4285685"/>
            <a:ext cx="382934" cy="193761"/>
          </a:xfrm>
          <a:prstGeom prst="line">
            <a:avLst/>
          </a:prstGeom>
          <a:noFill/>
          <a:ln w="28575" cap="flat" cmpd="sng" algn="ctr">
            <a:solidFill>
              <a:schemeClr val="accent3"/>
            </a:solidFill>
            <a:prstDash val="solid"/>
            <a:round/>
            <a:headEnd type="none" w="med" len="med"/>
            <a:tailEnd type="none" w="med" len="med"/>
          </a:ln>
          <a:effectLst/>
        </p:spPr>
      </p:cxnSp>
      <p:sp>
        <p:nvSpPr>
          <p:cNvPr id="65" name="Freeform 64">
            <a:extLst>
              <a:ext uri="{FF2B5EF4-FFF2-40B4-BE49-F238E27FC236}">
                <a16:creationId xmlns:a16="http://schemas.microsoft.com/office/drawing/2014/main" id="{64A7DFC7-706A-2245-85B1-0C2DDA3A8A14}"/>
              </a:ext>
            </a:extLst>
          </p:cNvPr>
          <p:cNvSpPr/>
          <p:nvPr/>
        </p:nvSpPr>
        <p:spPr bwMode="auto">
          <a:xfrm rot="20044030">
            <a:off x="2529968" y="4598597"/>
            <a:ext cx="111248" cy="606093"/>
          </a:xfrm>
          <a:custGeom>
            <a:avLst/>
            <a:gdLst>
              <a:gd name="connsiteX0" fmla="*/ 58134 w 157131"/>
              <a:gd name="connsiteY0" fmla="*/ 168 h 624939"/>
              <a:gd name="connsiteX1" fmla="*/ 70826 w 157131"/>
              <a:gd name="connsiteY1" fmla="*/ 11096 h 624939"/>
              <a:gd name="connsiteX2" fmla="*/ 69614 w 157131"/>
              <a:gd name="connsiteY2" fmla="*/ 378243 h 624939"/>
              <a:gd name="connsiteX3" fmla="*/ 94682 w 157131"/>
              <a:gd name="connsiteY3" fmla="*/ 394071 h 624939"/>
              <a:gd name="connsiteX4" fmla="*/ 139790 w 157131"/>
              <a:gd name="connsiteY4" fmla="*/ 460488 h 624939"/>
              <a:gd name="connsiteX5" fmla="*/ 144602 w 157131"/>
              <a:gd name="connsiteY5" fmla="*/ 622346 h 624939"/>
              <a:gd name="connsiteX6" fmla="*/ 143456 w 157131"/>
              <a:gd name="connsiteY6" fmla="*/ 624939 h 624939"/>
              <a:gd name="connsiteX7" fmla="*/ 133227 w 157131"/>
              <a:gd name="connsiteY7" fmla="*/ 592218 h 624939"/>
              <a:gd name="connsiteX8" fmla="*/ 33348 w 157131"/>
              <a:gd name="connsiteY8" fmla="*/ 489221 h 624939"/>
              <a:gd name="connsiteX9" fmla="*/ 0 w 157131"/>
              <a:gd name="connsiteY9" fmla="*/ 479787 h 624939"/>
              <a:gd name="connsiteX10" fmla="*/ 0 w 157131"/>
              <a:gd name="connsiteY10" fmla="*/ 2532 h 624939"/>
              <a:gd name="connsiteX11" fmla="*/ 7225 w 157131"/>
              <a:gd name="connsiteY11" fmla="*/ 0 h 624939"/>
              <a:gd name="connsiteX12" fmla="*/ 58134 w 157131"/>
              <a:gd name="connsiteY12" fmla="*/ 168 h 62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31" h="624939">
                <a:moveTo>
                  <a:pt x="58134" y="168"/>
                </a:moveTo>
                <a:cubicBezTo>
                  <a:pt x="65164" y="191"/>
                  <a:pt x="70847" y="5084"/>
                  <a:pt x="70826" y="11096"/>
                </a:cubicBezTo>
                <a:lnTo>
                  <a:pt x="69614" y="378243"/>
                </a:lnTo>
                <a:lnTo>
                  <a:pt x="94682" y="394071"/>
                </a:lnTo>
                <a:cubicBezTo>
                  <a:pt x="113229" y="411984"/>
                  <a:pt x="128724" y="434292"/>
                  <a:pt x="139790" y="460488"/>
                </a:cubicBezTo>
                <a:cubicBezTo>
                  <a:pt x="161920" y="512878"/>
                  <a:pt x="162140" y="570896"/>
                  <a:pt x="144602" y="622346"/>
                </a:cubicBezTo>
                <a:lnTo>
                  <a:pt x="143456" y="624939"/>
                </a:lnTo>
                <a:lnTo>
                  <a:pt x="133227" y="592218"/>
                </a:lnTo>
                <a:cubicBezTo>
                  <a:pt x="112480" y="543101"/>
                  <a:pt x="76157" y="507648"/>
                  <a:pt x="33348" y="489221"/>
                </a:cubicBezTo>
                <a:lnTo>
                  <a:pt x="0" y="479787"/>
                </a:lnTo>
                <a:lnTo>
                  <a:pt x="0" y="2532"/>
                </a:lnTo>
                <a:lnTo>
                  <a:pt x="7225" y="0"/>
                </a:lnTo>
                <a:lnTo>
                  <a:pt x="58134" y="168"/>
                </a:lnTo>
                <a:close/>
              </a:path>
            </a:pathLst>
          </a:custGeom>
          <a:solidFill>
            <a:schemeClr val="tx2"/>
          </a:solidFill>
          <a:ln w="0">
            <a:solidFill>
              <a:schemeClr val="bg1"/>
            </a:solid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 name="Freeform 67">
            <a:extLst>
              <a:ext uri="{FF2B5EF4-FFF2-40B4-BE49-F238E27FC236}">
                <a16:creationId xmlns:a16="http://schemas.microsoft.com/office/drawing/2014/main" id="{15C4E24D-9EC9-EE47-BA81-24782427BB2A}"/>
              </a:ext>
            </a:extLst>
          </p:cNvPr>
          <p:cNvSpPr/>
          <p:nvPr/>
        </p:nvSpPr>
        <p:spPr bwMode="auto">
          <a:xfrm rot="20044030" flipH="1">
            <a:off x="2401564" y="4654622"/>
            <a:ext cx="128453" cy="606093"/>
          </a:xfrm>
          <a:custGeom>
            <a:avLst/>
            <a:gdLst>
              <a:gd name="connsiteX0" fmla="*/ 58134 w 157131"/>
              <a:gd name="connsiteY0" fmla="*/ 168 h 624939"/>
              <a:gd name="connsiteX1" fmla="*/ 70826 w 157131"/>
              <a:gd name="connsiteY1" fmla="*/ 11096 h 624939"/>
              <a:gd name="connsiteX2" fmla="*/ 69614 w 157131"/>
              <a:gd name="connsiteY2" fmla="*/ 378243 h 624939"/>
              <a:gd name="connsiteX3" fmla="*/ 94682 w 157131"/>
              <a:gd name="connsiteY3" fmla="*/ 394071 h 624939"/>
              <a:gd name="connsiteX4" fmla="*/ 139790 w 157131"/>
              <a:gd name="connsiteY4" fmla="*/ 460488 h 624939"/>
              <a:gd name="connsiteX5" fmla="*/ 144602 w 157131"/>
              <a:gd name="connsiteY5" fmla="*/ 622346 h 624939"/>
              <a:gd name="connsiteX6" fmla="*/ 143456 w 157131"/>
              <a:gd name="connsiteY6" fmla="*/ 624939 h 624939"/>
              <a:gd name="connsiteX7" fmla="*/ 133227 w 157131"/>
              <a:gd name="connsiteY7" fmla="*/ 592218 h 624939"/>
              <a:gd name="connsiteX8" fmla="*/ 33348 w 157131"/>
              <a:gd name="connsiteY8" fmla="*/ 489221 h 624939"/>
              <a:gd name="connsiteX9" fmla="*/ 0 w 157131"/>
              <a:gd name="connsiteY9" fmla="*/ 479787 h 624939"/>
              <a:gd name="connsiteX10" fmla="*/ 0 w 157131"/>
              <a:gd name="connsiteY10" fmla="*/ 2532 h 624939"/>
              <a:gd name="connsiteX11" fmla="*/ 7225 w 157131"/>
              <a:gd name="connsiteY11" fmla="*/ 0 h 624939"/>
              <a:gd name="connsiteX12" fmla="*/ 58134 w 157131"/>
              <a:gd name="connsiteY12" fmla="*/ 168 h 62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31" h="624939">
                <a:moveTo>
                  <a:pt x="58134" y="168"/>
                </a:moveTo>
                <a:cubicBezTo>
                  <a:pt x="65164" y="191"/>
                  <a:pt x="70847" y="5084"/>
                  <a:pt x="70826" y="11096"/>
                </a:cubicBezTo>
                <a:lnTo>
                  <a:pt x="69614" y="378243"/>
                </a:lnTo>
                <a:lnTo>
                  <a:pt x="94682" y="394071"/>
                </a:lnTo>
                <a:cubicBezTo>
                  <a:pt x="113229" y="411984"/>
                  <a:pt x="128724" y="434292"/>
                  <a:pt x="139790" y="460488"/>
                </a:cubicBezTo>
                <a:cubicBezTo>
                  <a:pt x="161920" y="512878"/>
                  <a:pt x="162140" y="570896"/>
                  <a:pt x="144602" y="622346"/>
                </a:cubicBezTo>
                <a:lnTo>
                  <a:pt x="143456" y="624939"/>
                </a:lnTo>
                <a:lnTo>
                  <a:pt x="133227" y="592218"/>
                </a:lnTo>
                <a:cubicBezTo>
                  <a:pt x="112480" y="543101"/>
                  <a:pt x="76157" y="507648"/>
                  <a:pt x="33348" y="489221"/>
                </a:cubicBezTo>
                <a:lnTo>
                  <a:pt x="0" y="479787"/>
                </a:lnTo>
                <a:lnTo>
                  <a:pt x="0" y="2532"/>
                </a:lnTo>
                <a:lnTo>
                  <a:pt x="7225" y="0"/>
                </a:lnTo>
                <a:lnTo>
                  <a:pt x="58134" y="168"/>
                </a:lnTo>
                <a:close/>
              </a:path>
            </a:pathLst>
          </a:custGeom>
          <a:solidFill>
            <a:schemeClr val="tx2"/>
          </a:solidFill>
          <a:ln w="0">
            <a:solidFill>
              <a:schemeClr val="bg1"/>
            </a:solid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43" name="Straight Connector 42">
            <a:extLst>
              <a:ext uri="{FF2B5EF4-FFF2-40B4-BE49-F238E27FC236}">
                <a16:creationId xmlns:a16="http://schemas.microsoft.com/office/drawing/2014/main" id="{FC6A50AA-2EA3-5C40-8D01-69FCCA4C1DE4}"/>
              </a:ext>
            </a:extLst>
          </p:cNvPr>
          <p:cNvCxnSpPr/>
          <p:nvPr/>
        </p:nvCxnSpPr>
        <p:spPr bwMode="auto">
          <a:xfrm>
            <a:off x="2291024" y="4808905"/>
            <a:ext cx="399103" cy="74594"/>
          </a:xfrm>
          <a:prstGeom prst="line">
            <a:avLst/>
          </a:prstGeom>
          <a:noFill/>
          <a:ln w="28575" cap="flat" cmpd="sng" algn="ctr">
            <a:solidFill>
              <a:schemeClr val="accent3"/>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695FEBA2-409B-A949-A9A4-47AE19BF9708}"/>
              </a:ext>
            </a:extLst>
          </p:cNvPr>
          <p:cNvCxnSpPr/>
          <p:nvPr/>
        </p:nvCxnSpPr>
        <p:spPr bwMode="auto">
          <a:xfrm flipH="1">
            <a:off x="2403324" y="4666153"/>
            <a:ext cx="169054" cy="328560"/>
          </a:xfrm>
          <a:prstGeom prst="line">
            <a:avLst/>
          </a:prstGeom>
          <a:noFill/>
          <a:ln w="28575" cap="flat" cmpd="sng" algn="ctr">
            <a:solidFill>
              <a:schemeClr val="accent3"/>
            </a:solidFill>
            <a:prstDash val="solid"/>
            <a:round/>
            <a:headEnd type="none" w="med" len="med"/>
            <a:tailEnd type="none" w="med" len="med"/>
          </a:ln>
          <a:effectLst/>
        </p:spPr>
      </p:cxnSp>
      <p:sp>
        <p:nvSpPr>
          <p:cNvPr id="69" name="TextBox 68">
            <a:extLst>
              <a:ext uri="{FF2B5EF4-FFF2-40B4-BE49-F238E27FC236}">
                <a16:creationId xmlns:a16="http://schemas.microsoft.com/office/drawing/2014/main" id="{1C4F61F9-8557-534A-8E7A-006F694A6211}"/>
              </a:ext>
            </a:extLst>
          </p:cNvPr>
          <p:cNvSpPr txBox="1"/>
          <p:nvPr/>
        </p:nvSpPr>
        <p:spPr bwMode="auto">
          <a:xfrm>
            <a:off x="2671697" y="4812830"/>
            <a:ext cx="4631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TCR</a:t>
            </a:r>
          </a:p>
        </p:txBody>
      </p:sp>
      <p:sp>
        <p:nvSpPr>
          <p:cNvPr id="77" name="TextBox 76">
            <a:extLst>
              <a:ext uri="{FF2B5EF4-FFF2-40B4-BE49-F238E27FC236}">
                <a16:creationId xmlns:a16="http://schemas.microsoft.com/office/drawing/2014/main" id="{262F7919-CA8B-F04C-ABD5-EB3BD5AD43E4}"/>
              </a:ext>
            </a:extLst>
          </p:cNvPr>
          <p:cNvSpPr txBox="1"/>
          <p:nvPr/>
        </p:nvSpPr>
        <p:spPr bwMode="auto">
          <a:xfrm>
            <a:off x="2148616" y="3404341"/>
            <a:ext cx="83708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Signaling</a:t>
            </a:r>
            <a:b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domains</a:t>
            </a:r>
          </a:p>
        </p:txBody>
      </p:sp>
      <p:sp>
        <p:nvSpPr>
          <p:cNvPr id="81" name="Freeform 80">
            <a:extLst>
              <a:ext uri="{FF2B5EF4-FFF2-40B4-BE49-F238E27FC236}">
                <a16:creationId xmlns:a16="http://schemas.microsoft.com/office/drawing/2014/main" id="{239A923D-51C3-1D4E-BE4B-1D8A659B131E}"/>
              </a:ext>
            </a:extLst>
          </p:cNvPr>
          <p:cNvSpPr/>
          <p:nvPr/>
        </p:nvSpPr>
        <p:spPr bwMode="auto">
          <a:xfrm>
            <a:off x="1996783" y="3654450"/>
            <a:ext cx="170054" cy="423224"/>
          </a:xfrm>
          <a:custGeom>
            <a:avLst/>
            <a:gdLst>
              <a:gd name="connsiteX0" fmla="*/ 85027 w 170054"/>
              <a:gd name="connsiteY0" fmla="*/ 0 h 423224"/>
              <a:gd name="connsiteX1" fmla="*/ 170054 w 170054"/>
              <a:gd name="connsiteY1" fmla="*/ 85027 h 423224"/>
              <a:gd name="connsiteX2" fmla="*/ 145150 w 170054"/>
              <a:gd name="connsiteY2" fmla="*/ 145150 h 423224"/>
              <a:gd name="connsiteX3" fmla="*/ 138736 w 170054"/>
              <a:gd name="connsiteY3" fmla="*/ 149475 h 423224"/>
              <a:gd name="connsiteX4" fmla="*/ 145150 w 170054"/>
              <a:gd name="connsiteY4" fmla="*/ 153800 h 423224"/>
              <a:gd name="connsiteX5" fmla="*/ 170054 w 170054"/>
              <a:gd name="connsiteY5" fmla="*/ 213923 h 423224"/>
              <a:gd name="connsiteX6" fmla="*/ 145150 w 170054"/>
              <a:gd name="connsiteY6" fmla="*/ 274046 h 423224"/>
              <a:gd name="connsiteX7" fmla="*/ 123814 w 170054"/>
              <a:gd name="connsiteY7" fmla="*/ 288432 h 423224"/>
              <a:gd name="connsiteX8" fmla="*/ 137268 w 170054"/>
              <a:gd name="connsiteY8" fmla="*/ 297502 h 423224"/>
              <a:gd name="connsiteX9" fmla="*/ 158838 w 170054"/>
              <a:gd name="connsiteY9" fmla="*/ 349578 h 423224"/>
              <a:gd name="connsiteX10" fmla="*/ 85192 w 170054"/>
              <a:gd name="connsiteY10" fmla="*/ 423224 h 423224"/>
              <a:gd name="connsiteX11" fmla="*/ 11546 w 170054"/>
              <a:gd name="connsiteY11" fmla="*/ 349578 h 423224"/>
              <a:gd name="connsiteX12" fmla="*/ 33116 w 170054"/>
              <a:gd name="connsiteY12" fmla="*/ 297502 h 423224"/>
              <a:gd name="connsiteX13" fmla="*/ 46405 w 170054"/>
              <a:gd name="connsiteY13" fmla="*/ 288543 h 423224"/>
              <a:gd name="connsiteX14" fmla="*/ 24904 w 170054"/>
              <a:gd name="connsiteY14" fmla="*/ 274046 h 423224"/>
              <a:gd name="connsiteX15" fmla="*/ 0 w 170054"/>
              <a:gd name="connsiteY15" fmla="*/ 213923 h 423224"/>
              <a:gd name="connsiteX16" fmla="*/ 24904 w 170054"/>
              <a:gd name="connsiteY16" fmla="*/ 153800 h 423224"/>
              <a:gd name="connsiteX17" fmla="*/ 31319 w 170054"/>
              <a:gd name="connsiteY17" fmla="*/ 149475 h 423224"/>
              <a:gd name="connsiteX18" fmla="*/ 24904 w 170054"/>
              <a:gd name="connsiteY18" fmla="*/ 145150 h 423224"/>
              <a:gd name="connsiteX19" fmla="*/ 0 w 170054"/>
              <a:gd name="connsiteY19" fmla="*/ 85027 h 423224"/>
              <a:gd name="connsiteX20" fmla="*/ 85027 w 170054"/>
              <a:gd name="connsiteY20" fmla="*/ 0 h 423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0054" h="423224">
                <a:moveTo>
                  <a:pt x="85027" y="0"/>
                </a:moveTo>
                <a:cubicBezTo>
                  <a:pt x="131986" y="0"/>
                  <a:pt x="170054" y="38068"/>
                  <a:pt x="170054" y="85027"/>
                </a:cubicBezTo>
                <a:cubicBezTo>
                  <a:pt x="170054" y="108507"/>
                  <a:pt x="160537" y="129763"/>
                  <a:pt x="145150" y="145150"/>
                </a:cubicBezTo>
                <a:lnTo>
                  <a:pt x="138736" y="149475"/>
                </a:lnTo>
                <a:lnTo>
                  <a:pt x="145150" y="153800"/>
                </a:lnTo>
                <a:cubicBezTo>
                  <a:pt x="160537" y="169187"/>
                  <a:pt x="170054" y="190444"/>
                  <a:pt x="170054" y="213923"/>
                </a:cubicBezTo>
                <a:cubicBezTo>
                  <a:pt x="170054" y="237403"/>
                  <a:pt x="160537" y="258659"/>
                  <a:pt x="145150" y="274046"/>
                </a:cubicBezTo>
                <a:lnTo>
                  <a:pt x="123814" y="288432"/>
                </a:lnTo>
                <a:lnTo>
                  <a:pt x="137268" y="297502"/>
                </a:lnTo>
                <a:cubicBezTo>
                  <a:pt x="150595" y="310830"/>
                  <a:pt x="158838" y="329241"/>
                  <a:pt x="158838" y="349578"/>
                </a:cubicBezTo>
                <a:cubicBezTo>
                  <a:pt x="158838" y="390252"/>
                  <a:pt x="125866" y="423224"/>
                  <a:pt x="85192" y="423224"/>
                </a:cubicBezTo>
                <a:cubicBezTo>
                  <a:pt x="44518" y="423224"/>
                  <a:pt x="11546" y="390252"/>
                  <a:pt x="11546" y="349578"/>
                </a:cubicBezTo>
                <a:cubicBezTo>
                  <a:pt x="11546" y="329241"/>
                  <a:pt x="19789" y="310830"/>
                  <a:pt x="33116" y="297502"/>
                </a:cubicBezTo>
                <a:lnTo>
                  <a:pt x="46405" y="288543"/>
                </a:lnTo>
                <a:lnTo>
                  <a:pt x="24904" y="274046"/>
                </a:lnTo>
                <a:cubicBezTo>
                  <a:pt x="9517" y="258659"/>
                  <a:pt x="0" y="237403"/>
                  <a:pt x="0" y="213923"/>
                </a:cubicBezTo>
                <a:cubicBezTo>
                  <a:pt x="0" y="190444"/>
                  <a:pt x="9517" y="169187"/>
                  <a:pt x="24904" y="153800"/>
                </a:cubicBezTo>
                <a:lnTo>
                  <a:pt x="31319" y="149475"/>
                </a:lnTo>
                <a:lnTo>
                  <a:pt x="24904" y="145150"/>
                </a:lnTo>
                <a:cubicBezTo>
                  <a:pt x="9517" y="129763"/>
                  <a:pt x="0" y="108507"/>
                  <a:pt x="0" y="85027"/>
                </a:cubicBezTo>
                <a:cubicBezTo>
                  <a:pt x="0" y="38068"/>
                  <a:pt x="38068" y="0"/>
                  <a:pt x="85027" y="0"/>
                </a:cubicBezTo>
                <a:close/>
              </a:path>
            </a:pathLst>
          </a:custGeom>
          <a:solidFill>
            <a:schemeClr val="accent3"/>
          </a:solidFill>
          <a:ln w="0">
            <a:solidFill>
              <a:schemeClr val="bg1"/>
            </a:solid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 name="TextBox 82">
            <a:extLst>
              <a:ext uri="{FF2B5EF4-FFF2-40B4-BE49-F238E27FC236}">
                <a16:creationId xmlns:a16="http://schemas.microsoft.com/office/drawing/2014/main" id="{97BB589C-5A7B-644A-B1AE-C10C08941220}"/>
              </a:ext>
            </a:extLst>
          </p:cNvPr>
          <p:cNvSpPr txBox="1"/>
          <p:nvPr/>
        </p:nvSpPr>
        <p:spPr bwMode="auto">
          <a:xfrm>
            <a:off x="1466538" y="4296377"/>
            <a:ext cx="25519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x</a:t>
            </a:r>
          </a:p>
        </p:txBody>
      </p:sp>
      <p:sp>
        <p:nvSpPr>
          <p:cNvPr id="84" name="TextBox 83">
            <a:extLst>
              <a:ext uri="{FF2B5EF4-FFF2-40B4-BE49-F238E27FC236}">
                <a16:creationId xmlns:a16="http://schemas.microsoft.com/office/drawing/2014/main" id="{E2832DFE-9829-764C-8ED5-7DA87D4426CB}"/>
              </a:ext>
            </a:extLst>
          </p:cNvPr>
          <p:cNvSpPr txBox="1"/>
          <p:nvPr/>
        </p:nvSpPr>
        <p:spPr bwMode="auto">
          <a:xfrm>
            <a:off x="1637241" y="4296377"/>
            <a:ext cx="25519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x</a:t>
            </a:r>
          </a:p>
        </p:txBody>
      </p:sp>
      <p:sp>
        <p:nvSpPr>
          <p:cNvPr id="86" name="Freeform 85">
            <a:extLst>
              <a:ext uri="{FF2B5EF4-FFF2-40B4-BE49-F238E27FC236}">
                <a16:creationId xmlns:a16="http://schemas.microsoft.com/office/drawing/2014/main" id="{3236B89E-5530-C140-8CF0-70349EB65CEE}"/>
              </a:ext>
            </a:extLst>
          </p:cNvPr>
          <p:cNvSpPr/>
          <p:nvPr/>
        </p:nvSpPr>
        <p:spPr bwMode="auto">
          <a:xfrm>
            <a:off x="1665038" y="1966237"/>
            <a:ext cx="1252896" cy="989688"/>
          </a:xfrm>
          <a:custGeom>
            <a:avLst/>
            <a:gdLst>
              <a:gd name="connsiteX0" fmla="*/ 455862 w 1252896"/>
              <a:gd name="connsiteY0" fmla="*/ 989688 h 989688"/>
              <a:gd name="connsiteX1" fmla="*/ 459037 w 1252896"/>
              <a:gd name="connsiteY1" fmla="*/ 932538 h 989688"/>
              <a:gd name="connsiteX2" fmla="*/ 436812 w 1252896"/>
              <a:gd name="connsiteY2" fmla="*/ 884913 h 989688"/>
              <a:gd name="connsiteX3" fmla="*/ 370137 w 1252896"/>
              <a:gd name="connsiteY3" fmla="*/ 853163 h 989688"/>
              <a:gd name="connsiteX4" fmla="*/ 249487 w 1252896"/>
              <a:gd name="connsiteY4" fmla="*/ 888088 h 989688"/>
              <a:gd name="connsiteX5" fmla="*/ 141537 w 1252896"/>
              <a:gd name="connsiteY5" fmla="*/ 929363 h 989688"/>
              <a:gd name="connsiteX6" fmla="*/ 33587 w 1252896"/>
              <a:gd name="connsiteY6" fmla="*/ 910313 h 989688"/>
              <a:gd name="connsiteX7" fmla="*/ 1837 w 1252896"/>
              <a:gd name="connsiteY7" fmla="*/ 808713 h 989688"/>
              <a:gd name="connsiteX8" fmla="*/ 78037 w 1252896"/>
              <a:gd name="connsiteY8" fmla="*/ 719813 h 989688"/>
              <a:gd name="connsiteX9" fmla="*/ 205037 w 1252896"/>
              <a:gd name="connsiteY9" fmla="*/ 751563 h 989688"/>
              <a:gd name="connsiteX10" fmla="*/ 268537 w 1252896"/>
              <a:gd name="connsiteY10" fmla="*/ 786488 h 989688"/>
              <a:gd name="connsiteX11" fmla="*/ 328862 w 1252896"/>
              <a:gd name="connsiteY11" fmla="*/ 773788 h 989688"/>
              <a:gd name="connsiteX12" fmla="*/ 271712 w 1252896"/>
              <a:gd name="connsiteY12" fmla="*/ 656313 h 989688"/>
              <a:gd name="connsiteX13" fmla="*/ 201862 w 1252896"/>
              <a:gd name="connsiteY13" fmla="*/ 411838 h 989688"/>
              <a:gd name="connsiteX14" fmla="*/ 281237 w 1252896"/>
              <a:gd name="connsiteY14" fmla="*/ 345163 h 989688"/>
              <a:gd name="connsiteX15" fmla="*/ 420937 w 1252896"/>
              <a:gd name="connsiteY15" fmla="*/ 456288 h 989688"/>
              <a:gd name="connsiteX16" fmla="*/ 690812 w 1252896"/>
              <a:gd name="connsiteY16" fmla="*/ 551538 h 989688"/>
              <a:gd name="connsiteX17" fmla="*/ 808287 w 1252896"/>
              <a:gd name="connsiteY17" fmla="*/ 573763 h 989688"/>
              <a:gd name="connsiteX18" fmla="*/ 944812 w 1252896"/>
              <a:gd name="connsiteY18" fmla="*/ 529313 h 989688"/>
              <a:gd name="connsiteX19" fmla="*/ 1062287 w 1252896"/>
              <a:gd name="connsiteY19" fmla="*/ 199113 h 989688"/>
              <a:gd name="connsiteX20" fmla="*/ 1103562 w 1252896"/>
              <a:gd name="connsiteY20" fmla="*/ 49888 h 989688"/>
              <a:gd name="connsiteX21" fmla="*/ 1160712 w 1252896"/>
              <a:gd name="connsiteY21" fmla="*/ 2263 h 989688"/>
              <a:gd name="connsiteX22" fmla="*/ 1205162 w 1252896"/>
              <a:gd name="connsiteY22" fmla="*/ 14963 h 989688"/>
              <a:gd name="connsiteX23" fmla="*/ 1252787 w 1252896"/>
              <a:gd name="connsiteY23" fmla="*/ 78463 h 989688"/>
              <a:gd name="connsiteX24" fmla="*/ 1214687 w 1252896"/>
              <a:gd name="connsiteY24" fmla="*/ 214988 h 989688"/>
              <a:gd name="connsiteX25" fmla="*/ 1109912 w 1252896"/>
              <a:gd name="connsiteY25" fmla="*/ 373738 h 989688"/>
              <a:gd name="connsiteX26" fmla="*/ 1027362 w 1252896"/>
              <a:gd name="connsiteY26" fmla="*/ 557888 h 989688"/>
              <a:gd name="connsiteX27" fmla="*/ 1062287 w 1252896"/>
              <a:gd name="connsiteY27" fmla="*/ 646788 h 989688"/>
              <a:gd name="connsiteX28" fmla="*/ 1173412 w 1252896"/>
              <a:gd name="connsiteY28" fmla="*/ 561063 h 9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52896" h="989688">
                <a:moveTo>
                  <a:pt x="455862" y="989688"/>
                </a:moveTo>
                <a:cubicBezTo>
                  <a:pt x="459037" y="969844"/>
                  <a:pt x="462212" y="950000"/>
                  <a:pt x="459037" y="932538"/>
                </a:cubicBezTo>
                <a:cubicBezTo>
                  <a:pt x="455862" y="915075"/>
                  <a:pt x="451629" y="898142"/>
                  <a:pt x="436812" y="884913"/>
                </a:cubicBezTo>
                <a:cubicBezTo>
                  <a:pt x="421995" y="871684"/>
                  <a:pt x="401358" y="852634"/>
                  <a:pt x="370137" y="853163"/>
                </a:cubicBezTo>
                <a:cubicBezTo>
                  <a:pt x="338916" y="853692"/>
                  <a:pt x="287587" y="875388"/>
                  <a:pt x="249487" y="888088"/>
                </a:cubicBezTo>
                <a:cubicBezTo>
                  <a:pt x="211387" y="900788"/>
                  <a:pt x="177520" y="925659"/>
                  <a:pt x="141537" y="929363"/>
                </a:cubicBezTo>
                <a:cubicBezTo>
                  <a:pt x="105554" y="933067"/>
                  <a:pt x="56870" y="930421"/>
                  <a:pt x="33587" y="910313"/>
                </a:cubicBezTo>
                <a:cubicBezTo>
                  <a:pt x="10304" y="890205"/>
                  <a:pt x="-5571" y="840463"/>
                  <a:pt x="1837" y="808713"/>
                </a:cubicBezTo>
                <a:cubicBezTo>
                  <a:pt x="9245" y="776963"/>
                  <a:pt x="44170" y="729338"/>
                  <a:pt x="78037" y="719813"/>
                </a:cubicBezTo>
                <a:cubicBezTo>
                  <a:pt x="111904" y="710288"/>
                  <a:pt x="173287" y="740451"/>
                  <a:pt x="205037" y="751563"/>
                </a:cubicBezTo>
                <a:cubicBezTo>
                  <a:pt x="236787" y="762675"/>
                  <a:pt x="247899" y="782784"/>
                  <a:pt x="268537" y="786488"/>
                </a:cubicBezTo>
                <a:cubicBezTo>
                  <a:pt x="289175" y="790192"/>
                  <a:pt x="328333" y="795484"/>
                  <a:pt x="328862" y="773788"/>
                </a:cubicBezTo>
                <a:cubicBezTo>
                  <a:pt x="329391" y="752092"/>
                  <a:pt x="292879" y="716638"/>
                  <a:pt x="271712" y="656313"/>
                </a:cubicBezTo>
                <a:cubicBezTo>
                  <a:pt x="250545" y="595988"/>
                  <a:pt x="200274" y="463696"/>
                  <a:pt x="201862" y="411838"/>
                </a:cubicBezTo>
                <a:cubicBezTo>
                  <a:pt x="203449" y="359980"/>
                  <a:pt x="244725" y="337755"/>
                  <a:pt x="281237" y="345163"/>
                </a:cubicBezTo>
                <a:cubicBezTo>
                  <a:pt x="317749" y="352571"/>
                  <a:pt x="352674" y="421892"/>
                  <a:pt x="420937" y="456288"/>
                </a:cubicBezTo>
                <a:cubicBezTo>
                  <a:pt x="489200" y="490684"/>
                  <a:pt x="626254" y="531959"/>
                  <a:pt x="690812" y="551538"/>
                </a:cubicBezTo>
                <a:cubicBezTo>
                  <a:pt x="755370" y="571117"/>
                  <a:pt x="765954" y="577467"/>
                  <a:pt x="808287" y="573763"/>
                </a:cubicBezTo>
                <a:cubicBezTo>
                  <a:pt x="850620" y="570059"/>
                  <a:pt x="902479" y="591755"/>
                  <a:pt x="944812" y="529313"/>
                </a:cubicBezTo>
                <a:cubicBezTo>
                  <a:pt x="987145" y="466871"/>
                  <a:pt x="1035829" y="279017"/>
                  <a:pt x="1062287" y="199113"/>
                </a:cubicBezTo>
                <a:cubicBezTo>
                  <a:pt x="1088745" y="119209"/>
                  <a:pt x="1087158" y="82696"/>
                  <a:pt x="1103562" y="49888"/>
                </a:cubicBezTo>
                <a:cubicBezTo>
                  <a:pt x="1119966" y="17080"/>
                  <a:pt x="1143779" y="8084"/>
                  <a:pt x="1160712" y="2263"/>
                </a:cubicBezTo>
                <a:cubicBezTo>
                  <a:pt x="1177645" y="-3558"/>
                  <a:pt x="1189816" y="2263"/>
                  <a:pt x="1205162" y="14963"/>
                </a:cubicBezTo>
                <a:cubicBezTo>
                  <a:pt x="1220508" y="27663"/>
                  <a:pt x="1251200" y="45126"/>
                  <a:pt x="1252787" y="78463"/>
                </a:cubicBezTo>
                <a:cubicBezTo>
                  <a:pt x="1254374" y="111800"/>
                  <a:pt x="1238500" y="165775"/>
                  <a:pt x="1214687" y="214988"/>
                </a:cubicBezTo>
                <a:cubicBezTo>
                  <a:pt x="1190875" y="264200"/>
                  <a:pt x="1141133" y="316588"/>
                  <a:pt x="1109912" y="373738"/>
                </a:cubicBezTo>
                <a:cubicBezTo>
                  <a:pt x="1078691" y="430888"/>
                  <a:pt x="1035299" y="512380"/>
                  <a:pt x="1027362" y="557888"/>
                </a:cubicBezTo>
                <a:cubicBezTo>
                  <a:pt x="1019425" y="603396"/>
                  <a:pt x="1037945" y="646259"/>
                  <a:pt x="1062287" y="646788"/>
                </a:cubicBezTo>
                <a:cubicBezTo>
                  <a:pt x="1086629" y="647317"/>
                  <a:pt x="1155950" y="583817"/>
                  <a:pt x="1173412" y="561063"/>
                </a:cubicBezTo>
              </a:path>
            </a:pathLst>
          </a:custGeom>
          <a:noFill/>
          <a:ln w="28575">
            <a:solidFill>
              <a:schemeClr val="tx2"/>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 name="Freeform 84">
            <a:extLst>
              <a:ext uri="{FF2B5EF4-FFF2-40B4-BE49-F238E27FC236}">
                <a16:creationId xmlns:a16="http://schemas.microsoft.com/office/drawing/2014/main" id="{FA219DF6-46B2-9648-BE8D-5591CE7B0A4F}"/>
              </a:ext>
            </a:extLst>
          </p:cNvPr>
          <p:cNvSpPr/>
          <p:nvPr/>
        </p:nvSpPr>
        <p:spPr bwMode="auto">
          <a:xfrm>
            <a:off x="2028236" y="2959100"/>
            <a:ext cx="102199" cy="209550"/>
          </a:xfrm>
          <a:custGeom>
            <a:avLst/>
            <a:gdLst>
              <a:gd name="connsiteX0" fmla="*/ 57739 w 102199"/>
              <a:gd name="connsiteY0" fmla="*/ 209550 h 209550"/>
              <a:gd name="connsiteX1" fmla="*/ 589 w 102199"/>
              <a:gd name="connsiteY1" fmla="*/ 177800 h 209550"/>
              <a:gd name="connsiteX2" fmla="*/ 89489 w 102199"/>
              <a:gd name="connsiteY2" fmla="*/ 149225 h 209550"/>
              <a:gd name="connsiteX3" fmla="*/ 13289 w 102199"/>
              <a:gd name="connsiteY3" fmla="*/ 111125 h 209550"/>
              <a:gd name="connsiteX4" fmla="*/ 102189 w 102199"/>
              <a:gd name="connsiteY4" fmla="*/ 73025 h 209550"/>
              <a:gd name="connsiteX5" fmla="*/ 19639 w 102199"/>
              <a:gd name="connsiteY5" fmla="*/ 34925 h 209550"/>
              <a:gd name="connsiteX6" fmla="*/ 95839 w 102199"/>
              <a:gd name="connsiteY6"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199" h="209550">
                <a:moveTo>
                  <a:pt x="57739" y="209550"/>
                </a:moveTo>
                <a:cubicBezTo>
                  <a:pt x="26518" y="198702"/>
                  <a:pt x="-4703" y="187854"/>
                  <a:pt x="589" y="177800"/>
                </a:cubicBezTo>
                <a:cubicBezTo>
                  <a:pt x="5881" y="167746"/>
                  <a:pt x="87372" y="160337"/>
                  <a:pt x="89489" y="149225"/>
                </a:cubicBezTo>
                <a:cubicBezTo>
                  <a:pt x="91606" y="138113"/>
                  <a:pt x="11172" y="123825"/>
                  <a:pt x="13289" y="111125"/>
                </a:cubicBezTo>
                <a:cubicBezTo>
                  <a:pt x="15406" y="98425"/>
                  <a:pt x="101131" y="85725"/>
                  <a:pt x="102189" y="73025"/>
                </a:cubicBezTo>
                <a:cubicBezTo>
                  <a:pt x="103247" y="60325"/>
                  <a:pt x="20697" y="47096"/>
                  <a:pt x="19639" y="34925"/>
                </a:cubicBezTo>
                <a:cubicBezTo>
                  <a:pt x="18581" y="22754"/>
                  <a:pt x="57210" y="11377"/>
                  <a:pt x="95839" y="0"/>
                </a:cubicBezTo>
              </a:path>
            </a:pathLst>
          </a:custGeom>
          <a:noFill/>
          <a:ln w="28575">
            <a:solidFill>
              <a:schemeClr val="accent6"/>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 name="Freeform 81">
            <a:extLst>
              <a:ext uri="{FF2B5EF4-FFF2-40B4-BE49-F238E27FC236}">
                <a16:creationId xmlns:a16="http://schemas.microsoft.com/office/drawing/2014/main" id="{71BBCD97-A800-9D42-8DCE-36D710C557D2}"/>
              </a:ext>
            </a:extLst>
          </p:cNvPr>
          <p:cNvSpPr/>
          <p:nvPr/>
        </p:nvSpPr>
        <p:spPr bwMode="auto">
          <a:xfrm>
            <a:off x="1975644" y="3139768"/>
            <a:ext cx="213100" cy="531394"/>
          </a:xfrm>
          <a:custGeom>
            <a:avLst/>
            <a:gdLst>
              <a:gd name="connsiteX0" fmla="*/ 103981 w 213100"/>
              <a:gd name="connsiteY0" fmla="*/ 307 h 531394"/>
              <a:gd name="connsiteX1" fmla="*/ 173831 w 213100"/>
              <a:gd name="connsiteY1" fmla="*/ 28882 h 531394"/>
              <a:gd name="connsiteX2" fmla="*/ 211931 w 213100"/>
              <a:gd name="connsiteY2" fmla="*/ 98732 h 531394"/>
              <a:gd name="connsiteX3" fmla="*/ 202406 w 213100"/>
              <a:gd name="connsiteY3" fmla="*/ 171757 h 531394"/>
              <a:gd name="connsiteX4" fmla="*/ 192881 w 213100"/>
              <a:gd name="connsiteY4" fmla="*/ 289232 h 531394"/>
              <a:gd name="connsiteX5" fmla="*/ 205581 w 213100"/>
              <a:gd name="connsiteY5" fmla="*/ 397182 h 531394"/>
              <a:gd name="connsiteX6" fmla="*/ 199231 w 213100"/>
              <a:gd name="connsiteY6" fmla="*/ 476557 h 531394"/>
              <a:gd name="connsiteX7" fmla="*/ 145256 w 213100"/>
              <a:gd name="connsiteY7" fmla="*/ 527357 h 531394"/>
              <a:gd name="connsiteX8" fmla="*/ 53181 w 213100"/>
              <a:gd name="connsiteY8" fmla="*/ 521007 h 531394"/>
              <a:gd name="connsiteX9" fmla="*/ 5556 w 213100"/>
              <a:gd name="connsiteY9" fmla="*/ 463857 h 531394"/>
              <a:gd name="connsiteX10" fmla="*/ 2381 w 213100"/>
              <a:gd name="connsiteY10" fmla="*/ 387657 h 531394"/>
              <a:gd name="connsiteX11" fmla="*/ 18256 w 213100"/>
              <a:gd name="connsiteY11" fmla="*/ 311457 h 531394"/>
              <a:gd name="connsiteX12" fmla="*/ 11906 w 213100"/>
              <a:gd name="connsiteY12" fmla="*/ 203507 h 531394"/>
              <a:gd name="connsiteX13" fmla="*/ 2381 w 213100"/>
              <a:gd name="connsiteY13" fmla="*/ 114607 h 531394"/>
              <a:gd name="connsiteX14" fmla="*/ 46831 w 213100"/>
              <a:gd name="connsiteY14" fmla="*/ 44757 h 531394"/>
              <a:gd name="connsiteX15" fmla="*/ 103981 w 213100"/>
              <a:gd name="connsiteY15" fmla="*/ 307 h 531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3100" h="531394">
                <a:moveTo>
                  <a:pt x="103981" y="307"/>
                </a:moveTo>
                <a:cubicBezTo>
                  <a:pt x="125148" y="-2339"/>
                  <a:pt x="155839" y="12478"/>
                  <a:pt x="173831" y="28882"/>
                </a:cubicBezTo>
                <a:cubicBezTo>
                  <a:pt x="191823" y="45286"/>
                  <a:pt x="207169" y="74920"/>
                  <a:pt x="211931" y="98732"/>
                </a:cubicBezTo>
                <a:cubicBezTo>
                  <a:pt x="216693" y="122544"/>
                  <a:pt x="205581" y="140007"/>
                  <a:pt x="202406" y="171757"/>
                </a:cubicBezTo>
                <a:cubicBezTo>
                  <a:pt x="199231" y="203507"/>
                  <a:pt x="192352" y="251661"/>
                  <a:pt x="192881" y="289232"/>
                </a:cubicBezTo>
                <a:cubicBezTo>
                  <a:pt x="193410" y="326803"/>
                  <a:pt x="204523" y="365961"/>
                  <a:pt x="205581" y="397182"/>
                </a:cubicBezTo>
                <a:cubicBezTo>
                  <a:pt x="206639" y="428403"/>
                  <a:pt x="209285" y="454861"/>
                  <a:pt x="199231" y="476557"/>
                </a:cubicBezTo>
                <a:cubicBezTo>
                  <a:pt x="189177" y="498253"/>
                  <a:pt x="169598" y="519949"/>
                  <a:pt x="145256" y="527357"/>
                </a:cubicBezTo>
                <a:cubicBezTo>
                  <a:pt x="120914" y="534765"/>
                  <a:pt x="76464" y="531590"/>
                  <a:pt x="53181" y="521007"/>
                </a:cubicBezTo>
                <a:cubicBezTo>
                  <a:pt x="29898" y="510424"/>
                  <a:pt x="14023" y="486082"/>
                  <a:pt x="5556" y="463857"/>
                </a:cubicBezTo>
                <a:cubicBezTo>
                  <a:pt x="-2911" y="441632"/>
                  <a:pt x="264" y="413057"/>
                  <a:pt x="2381" y="387657"/>
                </a:cubicBezTo>
                <a:cubicBezTo>
                  <a:pt x="4498" y="362257"/>
                  <a:pt x="16668" y="342149"/>
                  <a:pt x="18256" y="311457"/>
                </a:cubicBezTo>
                <a:cubicBezTo>
                  <a:pt x="19843" y="280765"/>
                  <a:pt x="14552" y="236315"/>
                  <a:pt x="11906" y="203507"/>
                </a:cubicBezTo>
                <a:cubicBezTo>
                  <a:pt x="9260" y="170699"/>
                  <a:pt x="-3440" y="141065"/>
                  <a:pt x="2381" y="114607"/>
                </a:cubicBezTo>
                <a:cubicBezTo>
                  <a:pt x="8202" y="88149"/>
                  <a:pt x="29368" y="57986"/>
                  <a:pt x="46831" y="44757"/>
                </a:cubicBezTo>
                <a:cubicBezTo>
                  <a:pt x="64293" y="31528"/>
                  <a:pt x="82814" y="2953"/>
                  <a:pt x="103981" y="307"/>
                </a:cubicBezTo>
                <a:close/>
              </a:path>
            </a:pathLst>
          </a:cu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 name="Freeform 89">
            <a:extLst>
              <a:ext uri="{FF2B5EF4-FFF2-40B4-BE49-F238E27FC236}">
                <a16:creationId xmlns:a16="http://schemas.microsoft.com/office/drawing/2014/main" id="{9F7B02BD-09DE-8F49-9527-5C91609C800C}"/>
              </a:ext>
            </a:extLst>
          </p:cNvPr>
          <p:cNvSpPr/>
          <p:nvPr/>
        </p:nvSpPr>
        <p:spPr bwMode="auto">
          <a:xfrm rot="2408873">
            <a:off x="2825389" y="2097674"/>
            <a:ext cx="192272" cy="596320"/>
          </a:xfrm>
          <a:custGeom>
            <a:avLst/>
            <a:gdLst>
              <a:gd name="connsiteX0" fmla="*/ 90357 w 192272"/>
              <a:gd name="connsiteY0" fmla="*/ 3619 h 596320"/>
              <a:gd name="connsiteX1" fmla="*/ 96136 w 192272"/>
              <a:gd name="connsiteY1" fmla="*/ 0 h 596320"/>
              <a:gd name="connsiteX2" fmla="*/ 192272 w 192272"/>
              <a:gd name="connsiteY2" fmla="*/ 298160 h 596320"/>
              <a:gd name="connsiteX3" fmla="*/ 96136 w 192272"/>
              <a:gd name="connsiteY3" fmla="*/ 596320 h 596320"/>
              <a:gd name="connsiteX4" fmla="*/ 0 w 192272"/>
              <a:gd name="connsiteY4" fmla="*/ 298160 h 596320"/>
              <a:gd name="connsiteX5" fmla="*/ 7555 w 192272"/>
              <a:gd name="connsiteY5" fmla="*/ 182103 h 596320"/>
              <a:gd name="connsiteX6" fmla="*/ 20811 w 192272"/>
              <a:gd name="connsiteY6" fmla="*/ 121124 h 596320"/>
              <a:gd name="connsiteX7" fmla="*/ 41958 w 192272"/>
              <a:gd name="connsiteY7" fmla="*/ 118842 h 596320"/>
              <a:gd name="connsiteX8" fmla="*/ 70841 w 192272"/>
              <a:gd name="connsiteY8" fmla="*/ 103007 h 596320"/>
              <a:gd name="connsiteX9" fmla="*/ 96598 w 192272"/>
              <a:gd name="connsiteY9" fmla="*/ 15003 h 59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2272" h="596320">
                <a:moveTo>
                  <a:pt x="90357" y="3619"/>
                </a:moveTo>
                <a:lnTo>
                  <a:pt x="96136" y="0"/>
                </a:lnTo>
                <a:cubicBezTo>
                  <a:pt x="149230" y="0"/>
                  <a:pt x="192272" y="133491"/>
                  <a:pt x="192272" y="298160"/>
                </a:cubicBezTo>
                <a:cubicBezTo>
                  <a:pt x="192272" y="462829"/>
                  <a:pt x="149230" y="596320"/>
                  <a:pt x="96136" y="596320"/>
                </a:cubicBezTo>
                <a:cubicBezTo>
                  <a:pt x="43042" y="596320"/>
                  <a:pt x="0" y="462829"/>
                  <a:pt x="0" y="298160"/>
                </a:cubicBezTo>
                <a:cubicBezTo>
                  <a:pt x="0" y="256993"/>
                  <a:pt x="2690" y="217774"/>
                  <a:pt x="7555" y="182103"/>
                </a:cubicBezTo>
                <a:lnTo>
                  <a:pt x="20811" y="121124"/>
                </a:lnTo>
                <a:lnTo>
                  <a:pt x="41958" y="118842"/>
                </a:lnTo>
                <a:cubicBezTo>
                  <a:pt x="52250" y="115652"/>
                  <a:pt x="62086" y="110391"/>
                  <a:pt x="70841" y="103007"/>
                </a:cubicBezTo>
                <a:cubicBezTo>
                  <a:pt x="97104" y="80854"/>
                  <a:pt x="106168" y="45879"/>
                  <a:pt x="96598" y="15003"/>
                </a:cubicBezTo>
                <a:close/>
              </a:path>
            </a:pathLst>
          </a:custGeom>
          <a:solidFill>
            <a:schemeClr val="accent4"/>
          </a:solidFill>
          <a:ln w="0">
            <a:solidFill>
              <a:schemeClr val="bg1"/>
            </a:solid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 name="Freeform 90">
            <a:extLst>
              <a:ext uri="{FF2B5EF4-FFF2-40B4-BE49-F238E27FC236}">
                <a16:creationId xmlns:a16="http://schemas.microsoft.com/office/drawing/2014/main" id="{5F15B1D5-E059-2B47-AF39-72E81ED0234F}"/>
              </a:ext>
            </a:extLst>
          </p:cNvPr>
          <p:cNvSpPr/>
          <p:nvPr/>
        </p:nvSpPr>
        <p:spPr bwMode="auto">
          <a:xfrm rot="1412313" flipH="1">
            <a:off x="2606862" y="1935122"/>
            <a:ext cx="195522" cy="596320"/>
          </a:xfrm>
          <a:custGeom>
            <a:avLst/>
            <a:gdLst>
              <a:gd name="connsiteX0" fmla="*/ 90357 w 192272"/>
              <a:gd name="connsiteY0" fmla="*/ 3619 h 596320"/>
              <a:gd name="connsiteX1" fmla="*/ 96136 w 192272"/>
              <a:gd name="connsiteY1" fmla="*/ 0 h 596320"/>
              <a:gd name="connsiteX2" fmla="*/ 192272 w 192272"/>
              <a:gd name="connsiteY2" fmla="*/ 298160 h 596320"/>
              <a:gd name="connsiteX3" fmla="*/ 96136 w 192272"/>
              <a:gd name="connsiteY3" fmla="*/ 596320 h 596320"/>
              <a:gd name="connsiteX4" fmla="*/ 0 w 192272"/>
              <a:gd name="connsiteY4" fmla="*/ 298160 h 596320"/>
              <a:gd name="connsiteX5" fmla="*/ 7555 w 192272"/>
              <a:gd name="connsiteY5" fmla="*/ 182103 h 596320"/>
              <a:gd name="connsiteX6" fmla="*/ 20811 w 192272"/>
              <a:gd name="connsiteY6" fmla="*/ 121124 h 596320"/>
              <a:gd name="connsiteX7" fmla="*/ 41958 w 192272"/>
              <a:gd name="connsiteY7" fmla="*/ 118842 h 596320"/>
              <a:gd name="connsiteX8" fmla="*/ 70841 w 192272"/>
              <a:gd name="connsiteY8" fmla="*/ 103007 h 596320"/>
              <a:gd name="connsiteX9" fmla="*/ 96598 w 192272"/>
              <a:gd name="connsiteY9" fmla="*/ 15003 h 59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2272" h="596320">
                <a:moveTo>
                  <a:pt x="90357" y="3619"/>
                </a:moveTo>
                <a:lnTo>
                  <a:pt x="96136" y="0"/>
                </a:lnTo>
                <a:cubicBezTo>
                  <a:pt x="149230" y="0"/>
                  <a:pt x="192272" y="133491"/>
                  <a:pt x="192272" y="298160"/>
                </a:cubicBezTo>
                <a:cubicBezTo>
                  <a:pt x="192272" y="462829"/>
                  <a:pt x="149230" y="596320"/>
                  <a:pt x="96136" y="596320"/>
                </a:cubicBezTo>
                <a:cubicBezTo>
                  <a:pt x="43042" y="596320"/>
                  <a:pt x="0" y="462829"/>
                  <a:pt x="0" y="298160"/>
                </a:cubicBezTo>
                <a:cubicBezTo>
                  <a:pt x="0" y="256993"/>
                  <a:pt x="2690" y="217774"/>
                  <a:pt x="7555" y="182103"/>
                </a:cubicBezTo>
                <a:lnTo>
                  <a:pt x="20811" y="121124"/>
                </a:lnTo>
                <a:lnTo>
                  <a:pt x="41958" y="118842"/>
                </a:lnTo>
                <a:cubicBezTo>
                  <a:pt x="52250" y="115652"/>
                  <a:pt x="62086" y="110391"/>
                  <a:pt x="70841" y="103007"/>
                </a:cubicBezTo>
                <a:cubicBezTo>
                  <a:pt x="97104" y="80854"/>
                  <a:pt x="106168" y="45879"/>
                  <a:pt x="96598" y="15003"/>
                </a:cubicBezTo>
                <a:close/>
              </a:path>
            </a:pathLst>
          </a:custGeom>
          <a:solidFill>
            <a:schemeClr val="accent4"/>
          </a:solidFill>
          <a:ln w="0">
            <a:solidFill>
              <a:schemeClr val="bg1"/>
            </a:solid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 name="Rounded Rectangle 91">
            <a:extLst>
              <a:ext uri="{FF2B5EF4-FFF2-40B4-BE49-F238E27FC236}">
                <a16:creationId xmlns:a16="http://schemas.microsoft.com/office/drawing/2014/main" id="{791DE827-FD59-1342-91EE-2B1B0B86CD50}"/>
              </a:ext>
            </a:extLst>
          </p:cNvPr>
          <p:cNvSpPr/>
          <p:nvPr/>
        </p:nvSpPr>
        <p:spPr bwMode="auto">
          <a:xfrm rot="20495300">
            <a:off x="1833898" y="2388250"/>
            <a:ext cx="111764" cy="253767"/>
          </a:xfrm>
          <a:prstGeom prst="round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 name="Rounded Rectangle 92">
            <a:extLst>
              <a:ext uri="{FF2B5EF4-FFF2-40B4-BE49-F238E27FC236}">
                <a16:creationId xmlns:a16="http://schemas.microsoft.com/office/drawing/2014/main" id="{BF44B232-EA9A-AC4E-86F7-AA5F11CA7507}"/>
              </a:ext>
            </a:extLst>
          </p:cNvPr>
          <p:cNvSpPr/>
          <p:nvPr/>
        </p:nvSpPr>
        <p:spPr bwMode="auto">
          <a:xfrm rot="6533590">
            <a:off x="2151026" y="2336262"/>
            <a:ext cx="111764" cy="253767"/>
          </a:xfrm>
          <a:prstGeom prst="round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 name="TextBox 93">
            <a:extLst>
              <a:ext uri="{FF2B5EF4-FFF2-40B4-BE49-F238E27FC236}">
                <a16:creationId xmlns:a16="http://schemas.microsoft.com/office/drawing/2014/main" id="{F9E2EE47-F703-D04D-83DE-E47BF72B1994}"/>
              </a:ext>
            </a:extLst>
          </p:cNvPr>
          <p:cNvSpPr txBox="1"/>
          <p:nvPr/>
        </p:nvSpPr>
        <p:spPr>
          <a:xfrm>
            <a:off x="622034" y="1974125"/>
            <a:ext cx="1252260" cy="738664"/>
          </a:xfrm>
          <a:prstGeom prst="rect">
            <a:avLst/>
          </a:prstGeom>
          <a:noFill/>
        </p:spPr>
        <p:txBody>
          <a:bodyPr wrap="square" rtlCol="0">
            <a:spAutoFit/>
          </a:bodyPr>
          <a:lstStyle/>
          <a:p>
            <a:pPr marL="0" marR="0" lvl="0" indent="0" algn="ctr" defTabSz="609585"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4DA1BB"/>
                </a:solidFill>
                <a:effectLst/>
                <a:uLnTx/>
                <a:uFillTx/>
                <a:latin typeface="Calibri" panose="020F0502020204030204" pitchFamily="34" charset="0"/>
                <a:ea typeface="+mn-ea"/>
                <a:cs typeface="Calibri" panose="020F0502020204030204" pitchFamily="34" charset="0"/>
              </a:rPr>
              <a:t>Rituximab</a:t>
            </a:r>
            <a:br>
              <a:rPr kumimoji="0" lang="en-US" sz="1400" b="1" i="0" u="none" strike="noStrike" kern="1200" cap="none" spc="0" normalizeH="0" baseline="0" noProof="0" dirty="0">
                <a:ln>
                  <a:noFill/>
                </a:ln>
                <a:solidFill>
                  <a:srgbClr val="4DA1BB"/>
                </a:solidFill>
                <a:effectLst/>
                <a:uLnTx/>
                <a:uFillTx/>
                <a:latin typeface="Calibri" panose="020F0502020204030204" pitchFamily="34" charset="0"/>
                <a:ea typeface="+mn-ea"/>
                <a:cs typeface="Calibri" panose="020F0502020204030204" pitchFamily="34" charset="0"/>
              </a:rPr>
            </a:br>
            <a:r>
              <a:rPr kumimoji="0" lang="en-US" sz="1400" b="1" i="0" u="none" strike="noStrike" kern="1200" cap="none" spc="0" normalizeH="0" baseline="0" noProof="0" dirty="0">
                <a:ln>
                  <a:noFill/>
                </a:ln>
                <a:solidFill>
                  <a:srgbClr val="4DA1BB"/>
                </a:solidFill>
                <a:effectLst/>
                <a:uLnTx/>
                <a:uFillTx/>
                <a:latin typeface="Calibri" panose="020F0502020204030204" pitchFamily="34" charset="0"/>
                <a:ea typeface="+mn-ea"/>
                <a:cs typeface="Calibri" panose="020F0502020204030204" pitchFamily="34" charset="0"/>
              </a:rPr>
              <a:t>recognition</a:t>
            </a:r>
            <a:br>
              <a:rPr kumimoji="0" lang="en-US" sz="1400" b="1" i="0" u="none" strike="noStrike" kern="1200" cap="none" spc="0" normalizeH="0" baseline="0" noProof="0" dirty="0">
                <a:ln>
                  <a:noFill/>
                </a:ln>
                <a:solidFill>
                  <a:srgbClr val="4DA1BB"/>
                </a:solidFill>
                <a:effectLst/>
                <a:uLnTx/>
                <a:uFillTx/>
                <a:latin typeface="Calibri" panose="020F0502020204030204" pitchFamily="34" charset="0"/>
                <a:ea typeface="+mn-ea"/>
                <a:cs typeface="Calibri" panose="020F0502020204030204" pitchFamily="34" charset="0"/>
              </a:rPr>
            </a:br>
            <a:r>
              <a:rPr kumimoji="0" lang="en-US" sz="1400" b="1" i="0" u="none" strike="noStrike" kern="1200" cap="none" spc="0" normalizeH="0" baseline="0" noProof="0" dirty="0">
                <a:ln>
                  <a:noFill/>
                </a:ln>
                <a:solidFill>
                  <a:srgbClr val="4DA1BB"/>
                </a:solidFill>
                <a:effectLst/>
                <a:uLnTx/>
                <a:uFillTx/>
                <a:latin typeface="Calibri" panose="020F0502020204030204" pitchFamily="34" charset="0"/>
                <a:ea typeface="+mn-ea"/>
                <a:cs typeface="Calibri" panose="020F0502020204030204" pitchFamily="34" charset="0"/>
              </a:rPr>
              <a:t>domains</a:t>
            </a:r>
          </a:p>
        </p:txBody>
      </p:sp>
      <p:sp>
        <p:nvSpPr>
          <p:cNvPr id="100" name="Freeform 99">
            <a:extLst>
              <a:ext uri="{FF2B5EF4-FFF2-40B4-BE49-F238E27FC236}">
                <a16:creationId xmlns:a16="http://schemas.microsoft.com/office/drawing/2014/main" id="{9375FE65-D0D6-E142-AE41-0A0741EEAD04}"/>
              </a:ext>
            </a:extLst>
          </p:cNvPr>
          <p:cNvSpPr/>
          <p:nvPr/>
        </p:nvSpPr>
        <p:spPr bwMode="auto">
          <a:xfrm>
            <a:off x="1816925" y="4328556"/>
            <a:ext cx="825335" cy="106878"/>
          </a:xfrm>
          <a:custGeom>
            <a:avLst/>
            <a:gdLst>
              <a:gd name="connsiteX0" fmla="*/ 0 w 825335"/>
              <a:gd name="connsiteY0" fmla="*/ 106878 h 106878"/>
              <a:gd name="connsiteX1" fmla="*/ 629392 w 825335"/>
              <a:gd name="connsiteY1" fmla="*/ 106878 h 106878"/>
              <a:gd name="connsiteX2" fmla="*/ 629392 w 825335"/>
              <a:gd name="connsiteY2" fmla="*/ 0 h 106878"/>
              <a:gd name="connsiteX3" fmla="*/ 825335 w 825335"/>
              <a:gd name="connsiteY3" fmla="*/ 0 h 106878"/>
            </a:gdLst>
            <a:ahLst/>
            <a:cxnLst>
              <a:cxn ang="0">
                <a:pos x="connsiteX0" y="connsiteY0"/>
              </a:cxn>
              <a:cxn ang="0">
                <a:pos x="connsiteX1" y="connsiteY1"/>
              </a:cxn>
              <a:cxn ang="0">
                <a:pos x="connsiteX2" y="connsiteY2"/>
              </a:cxn>
              <a:cxn ang="0">
                <a:pos x="connsiteX3" y="connsiteY3"/>
              </a:cxn>
            </a:cxnLst>
            <a:rect l="l" t="t" r="r" b="b"/>
            <a:pathLst>
              <a:path w="825335" h="106878">
                <a:moveTo>
                  <a:pt x="0" y="106878"/>
                </a:moveTo>
                <a:lnTo>
                  <a:pt x="629392" y="106878"/>
                </a:lnTo>
                <a:lnTo>
                  <a:pt x="629392" y="0"/>
                </a:lnTo>
                <a:lnTo>
                  <a:pt x="825335" y="0"/>
                </a:lnTo>
              </a:path>
            </a:pathLst>
          </a:custGeom>
          <a:noFill/>
          <a:ln w="19050">
            <a:solidFill>
              <a:schemeClr val="bg1"/>
            </a:solidFill>
            <a:miter lim="800000"/>
            <a:headEnd type="none" w="med" len="med"/>
            <a:tailEnd type="triangle" w="med" len="me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 name="Freeform 100">
            <a:extLst>
              <a:ext uri="{FF2B5EF4-FFF2-40B4-BE49-F238E27FC236}">
                <a16:creationId xmlns:a16="http://schemas.microsoft.com/office/drawing/2014/main" id="{1ECC10D2-38DF-6447-827F-CA5DF507C27F}"/>
              </a:ext>
            </a:extLst>
          </p:cNvPr>
          <p:cNvSpPr/>
          <p:nvPr/>
        </p:nvSpPr>
        <p:spPr bwMode="auto">
          <a:xfrm>
            <a:off x="1573481" y="4494810"/>
            <a:ext cx="706581" cy="184068"/>
          </a:xfrm>
          <a:custGeom>
            <a:avLst/>
            <a:gdLst>
              <a:gd name="connsiteX0" fmla="*/ 0 w 706581"/>
              <a:gd name="connsiteY0" fmla="*/ 0 h 184068"/>
              <a:gd name="connsiteX1" fmla="*/ 0 w 706581"/>
              <a:gd name="connsiteY1" fmla="*/ 184068 h 184068"/>
              <a:gd name="connsiteX2" fmla="*/ 53438 w 706581"/>
              <a:gd name="connsiteY2" fmla="*/ 184068 h 184068"/>
              <a:gd name="connsiteX3" fmla="*/ 706581 w 706581"/>
              <a:gd name="connsiteY3" fmla="*/ 184068 h 184068"/>
            </a:gdLst>
            <a:ahLst/>
            <a:cxnLst>
              <a:cxn ang="0">
                <a:pos x="connsiteX0" y="connsiteY0"/>
              </a:cxn>
              <a:cxn ang="0">
                <a:pos x="connsiteX1" y="connsiteY1"/>
              </a:cxn>
              <a:cxn ang="0">
                <a:pos x="connsiteX2" y="connsiteY2"/>
              </a:cxn>
              <a:cxn ang="0">
                <a:pos x="connsiteX3" y="connsiteY3"/>
              </a:cxn>
            </a:cxnLst>
            <a:rect l="l" t="t" r="r" b="b"/>
            <a:pathLst>
              <a:path w="706581" h="184068">
                <a:moveTo>
                  <a:pt x="0" y="0"/>
                </a:moveTo>
                <a:lnTo>
                  <a:pt x="0" y="184068"/>
                </a:lnTo>
                <a:lnTo>
                  <a:pt x="53438" y="184068"/>
                </a:lnTo>
                <a:lnTo>
                  <a:pt x="706581" y="184068"/>
                </a:lnTo>
              </a:path>
            </a:pathLst>
          </a:custGeom>
          <a:noFill/>
          <a:ln w="19050">
            <a:solidFill>
              <a:schemeClr val="bg1"/>
            </a:solidFill>
            <a:miter lim="800000"/>
            <a:headEnd type="none" w="med" len="med"/>
            <a:tailEnd type="triangle" w="med" len="me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 name="TextBox 50">
            <a:extLst>
              <a:ext uri="{FF2B5EF4-FFF2-40B4-BE49-F238E27FC236}">
                <a16:creationId xmlns:a16="http://schemas.microsoft.com/office/drawing/2014/main" id="{C1A8B27D-5C69-4C38-968F-2B5ACE682FDB}"/>
              </a:ext>
            </a:extLst>
          </p:cNvPr>
          <p:cNvSpPr txBox="1"/>
          <p:nvPr/>
        </p:nvSpPr>
        <p:spPr>
          <a:xfrm rot="16200000">
            <a:off x="1569078" y="3644693"/>
            <a:ext cx="667277" cy="276999"/>
          </a:xfrm>
          <a:prstGeom prst="rect">
            <a:avLst/>
          </a:prstGeom>
          <a:noFill/>
        </p:spPr>
        <p:txBody>
          <a:bodyPr wrap="square" rtlCol="0">
            <a:spAutoFit/>
          </a:bodyPr>
          <a:lstStyle/>
          <a:p>
            <a:pPr marL="0" marR="0" lvl="0" indent="0" algn="l" defTabSz="609585"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CD 3</a:t>
            </a:r>
            <a:r>
              <a:rPr kumimoji="0" lang="el-GR" sz="12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ζ</a:t>
            </a:r>
            <a:endParaRPr kumimoji="0" lang="en-US" sz="12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2" name="TextBox 51">
            <a:extLst>
              <a:ext uri="{FF2B5EF4-FFF2-40B4-BE49-F238E27FC236}">
                <a16:creationId xmlns:a16="http://schemas.microsoft.com/office/drawing/2014/main" id="{6607294A-4448-4822-B3D7-F45B6F2287E5}"/>
              </a:ext>
            </a:extLst>
          </p:cNvPr>
          <p:cNvSpPr txBox="1"/>
          <p:nvPr/>
        </p:nvSpPr>
        <p:spPr>
          <a:xfrm rot="16200000">
            <a:off x="1622031" y="3246503"/>
            <a:ext cx="561372" cy="276999"/>
          </a:xfrm>
          <a:prstGeom prst="rect">
            <a:avLst/>
          </a:prstGeom>
          <a:noFill/>
        </p:spPr>
        <p:txBody>
          <a:bodyPr wrap="none" rtlCol="0">
            <a:spAutoFit/>
          </a:bodyPr>
          <a:lstStyle/>
          <a:p>
            <a:pPr marL="0" marR="0" lvl="0" indent="0" algn="l" defTabSz="609585"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4-1BB</a:t>
            </a:r>
          </a:p>
        </p:txBody>
      </p:sp>
      <p:grpSp>
        <p:nvGrpSpPr>
          <p:cNvPr id="53" name="Group 52">
            <a:extLst>
              <a:ext uri="{FF2B5EF4-FFF2-40B4-BE49-F238E27FC236}">
                <a16:creationId xmlns:a16="http://schemas.microsoft.com/office/drawing/2014/main" id="{92302A9E-9444-84BC-70C1-427A53BFB9DA}"/>
              </a:ext>
            </a:extLst>
          </p:cNvPr>
          <p:cNvGrpSpPr/>
          <p:nvPr/>
        </p:nvGrpSpPr>
        <p:grpSpPr>
          <a:xfrm>
            <a:off x="9392911" y="6207927"/>
            <a:ext cx="2488502" cy="454909"/>
            <a:chOff x="9392911" y="6207927"/>
            <a:chExt cx="2488502" cy="454909"/>
          </a:xfrm>
        </p:grpSpPr>
        <p:pic>
          <p:nvPicPr>
            <p:cNvPr id="54" name="Picture 53" descr="A picture containing text, ax, wheel&#10;&#10;Description automatically generated">
              <a:extLst>
                <a:ext uri="{FF2B5EF4-FFF2-40B4-BE49-F238E27FC236}">
                  <a16:creationId xmlns:a16="http://schemas.microsoft.com/office/drawing/2014/main" id="{8CE685CB-6CA6-496B-5B08-D28095ED1110}"/>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11188699" y="6207927"/>
              <a:ext cx="569914" cy="187003"/>
            </a:xfrm>
            <a:prstGeom prst="rect">
              <a:avLst/>
            </a:prstGeom>
          </p:spPr>
        </p:pic>
        <p:sp>
          <p:nvSpPr>
            <p:cNvPr id="55" name="Rectangle 54">
              <a:extLst>
                <a:ext uri="{FF2B5EF4-FFF2-40B4-BE49-F238E27FC236}">
                  <a16:creationId xmlns:a16="http://schemas.microsoft.com/office/drawing/2014/main" id="{EE3DD238-56FF-84F1-4EFA-73F24CB96C8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6"/>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149283442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UNIVERSAL: </a:t>
            </a:r>
            <a:r>
              <a:rPr lang="en-US" altLang="en-US" dirty="0"/>
              <a:t>Updated Phase I Safety and Efficacy Results From Dose Level 3</a:t>
            </a:r>
            <a:endParaRPr lang="en-US" dirty="0"/>
          </a:p>
        </p:txBody>
      </p:sp>
      <p:sp>
        <p:nvSpPr>
          <p:cNvPr id="4" name="Text Box 15">
            <a:extLst>
              <a:ext uri="{FF2B5EF4-FFF2-40B4-BE49-F238E27FC236}">
                <a16:creationId xmlns:a16="http://schemas.microsoft.com/office/drawing/2014/main" id="{64EA308B-AE14-451D-83B6-8743C06B1BEC}"/>
              </a:ext>
            </a:extLst>
          </p:cNvPr>
          <p:cNvSpPr txBox="1">
            <a:spLocks noChangeArrowheads="1"/>
          </p:cNvSpPr>
          <p:nvPr/>
        </p:nvSpPr>
        <p:spPr bwMode="auto">
          <a:xfrm>
            <a:off x="412751" y="636925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Mailankody. ASH 2022. Abstr 2019.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6" name="Group 155">
            <a:extLst>
              <a:ext uri="{FF2B5EF4-FFF2-40B4-BE49-F238E27FC236}">
                <a16:creationId xmlns:a16="http://schemas.microsoft.com/office/drawing/2014/main" id="{F5F78AC1-83A6-4095-9797-8A114B8A3D84}"/>
              </a:ext>
            </a:extLst>
          </p:cNvPr>
          <p:cNvGraphicFramePr>
            <a:graphicFrameLocks/>
          </p:cNvGraphicFramePr>
          <p:nvPr/>
        </p:nvGraphicFramePr>
        <p:xfrm>
          <a:off x="715927" y="1599177"/>
          <a:ext cx="7425186" cy="2256168"/>
        </p:xfrm>
        <a:graphic>
          <a:graphicData uri="http://schemas.openxmlformats.org/drawingml/2006/table">
            <a:tbl>
              <a:tblPr/>
              <a:tblGrid>
                <a:gridCol w="1630788">
                  <a:extLst>
                    <a:ext uri="{9D8B030D-6E8A-4147-A177-3AD203B41FA5}">
                      <a16:colId xmlns:a16="http://schemas.microsoft.com/office/drawing/2014/main" val="20000"/>
                    </a:ext>
                  </a:extLst>
                </a:gridCol>
                <a:gridCol w="965733">
                  <a:extLst>
                    <a:ext uri="{9D8B030D-6E8A-4147-A177-3AD203B41FA5}">
                      <a16:colId xmlns:a16="http://schemas.microsoft.com/office/drawing/2014/main" val="20001"/>
                    </a:ext>
                  </a:extLst>
                </a:gridCol>
                <a:gridCol w="965733">
                  <a:extLst>
                    <a:ext uri="{9D8B030D-6E8A-4147-A177-3AD203B41FA5}">
                      <a16:colId xmlns:a16="http://schemas.microsoft.com/office/drawing/2014/main" val="310838632"/>
                    </a:ext>
                  </a:extLst>
                </a:gridCol>
                <a:gridCol w="965733">
                  <a:extLst>
                    <a:ext uri="{9D8B030D-6E8A-4147-A177-3AD203B41FA5}">
                      <a16:colId xmlns:a16="http://schemas.microsoft.com/office/drawing/2014/main" val="3779438030"/>
                    </a:ext>
                  </a:extLst>
                </a:gridCol>
                <a:gridCol w="965733">
                  <a:extLst>
                    <a:ext uri="{9D8B030D-6E8A-4147-A177-3AD203B41FA5}">
                      <a16:colId xmlns:a16="http://schemas.microsoft.com/office/drawing/2014/main" val="604929684"/>
                    </a:ext>
                  </a:extLst>
                </a:gridCol>
                <a:gridCol w="965733">
                  <a:extLst>
                    <a:ext uri="{9D8B030D-6E8A-4147-A177-3AD203B41FA5}">
                      <a16:colId xmlns:a16="http://schemas.microsoft.com/office/drawing/2014/main" val="1865547895"/>
                    </a:ext>
                  </a:extLst>
                </a:gridCol>
                <a:gridCol w="965733">
                  <a:extLst>
                    <a:ext uri="{9D8B030D-6E8A-4147-A177-3AD203B41FA5}">
                      <a16:colId xmlns:a16="http://schemas.microsoft.com/office/drawing/2014/main" val="250148165"/>
                    </a:ext>
                  </a:extLst>
                </a:gridCol>
              </a:tblGrid>
              <a:tr h="27909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AEs of Interest </a:t>
                      </a:r>
                      <a:b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54),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Grade 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Grade 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Grade 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Grade 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Grade 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All Grades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1910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CRS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16 (30)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11 (20)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28 (52)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910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Neurotoxicity*</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25 (46)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10 (19)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36 (67)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910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GVHD</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910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Infection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7 (13)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9 (17)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13 (24)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 (6)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32 (59)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84358013"/>
                  </a:ext>
                </a:extLst>
              </a:tr>
              <a:tr h="27909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Infusion reaction to ALLO-647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 (15)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 (15)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17 (31)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945080586"/>
                  </a:ext>
                </a:extLst>
              </a:tr>
            </a:tbl>
          </a:graphicData>
        </a:graphic>
      </p:graphicFrame>
      <p:grpSp>
        <p:nvGrpSpPr>
          <p:cNvPr id="11" name="Group 10">
            <a:extLst>
              <a:ext uri="{FF2B5EF4-FFF2-40B4-BE49-F238E27FC236}">
                <a16:creationId xmlns:a16="http://schemas.microsoft.com/office/drawing/2014/main" id="{D4C0BDA3-6320-E31A-3AA1-F839198B3E09}"/>
              </a:ext>
            </a:extLst>
          </p:cNvPr>
          <p:cNvGrpSpPr/>
          <p:nvPr/>
        </p:nvGrpSpPr>
        <p:grpSpPr>
          <a:xfrm>
            <a:off x="9392911" y="6207927"/>
            <a:ext cx="2488502" cy="454909"/>
            <a:chOff x="9392911" y="6207927"/>
            <a:chExt cx="2488502" cy="454909"/>
          </a:xfrm>
        </p:grpSpPr>
        <p:pic>
          <p:nvPicPr>
            <p:cNvPr id="12" name="Picture 11" descr="A picture containing text, ax, wheel&#10;&#10;Description automatically generated">
              <a:extLst>
                <a:ext uri="{FF2B5EF4-FFF2-40B4-BE49-F238E27FC236}">
                  <a16:creationId xmlns:a16="http://schemas.microsoft.com/office/drawing/2014/main" id="{BAE893AF-F86F-DA25-2C7A-07B3794E430A}"/>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1188699" y="6207927"/>
              <a:ext cx="569914" cy="187003"/>
            </a:xfrm>
            <a:prstGeom prst="rect">
              <a:avLst/>
            </a:prstGeom>
          </p:spPr>
        </p:pic>
        <p:sp>
          <p:nvSpPr>
            <p:cNvPr id="13" name="Rectangle 12">
              <a:extLst>
                <a:ext uri="{FF2B5EF4-FFF2-40B4-BE49-F238E27FC236}">
                  <a16:creationId xmlns:a16="http://schemas.microsoft.com/office/drawing/2014/main" id="{3566F677-F99A-EAB8-E968-0403C550F18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graphicFrame>
        <p:nvGraphicFramePr>
          <p:cNvPr id="3" name="Group 155">
            <a:extLst>
              <a:ext uri="{FF2B5EF4-FFF2-40B4-BE49-F238E27FC236}">
                <a16:creationId xmlns:a16="http://schemas.microsoft.com/office/drawing/2014/main" id="{76FBD820-590A-FB5F-96E7-4DA34B90E79F}"/>
              </a:ext>
            </a:extLst>
          </p:cNvPr>
          <p:cNvGraphicFramePr>
            <a:graphicFrameLocks/>
          </p:cNvGraphicFramePr>
          <p:nvPr/>
        </p:nvGraphicFramePr>
        <p:xfrm>
          <a:off x="719138" y="3955344"/>
          <a:ext cx="7425184" cy="1829448"/>
        </p:xfrm>
        <a:graphic>
          <a:graphicData uri="http://schemas.openxmlformats.org/drawingml/2006/table">
            <a:tbl>
              <a:tblPr/>
              <a:tblGrid>
                <a:gridCol w="1343841">
                  <a:extLst>
                    <a:ext uri="{9D8B030D-6E8A-4147-A177-3AD203B41FA5}">
                      <a16:colId xmlns:a16="http://schemas.microsoft.com/office/drawing/2014/main" val="20000"/>
                    </a:ext>
                  </a:extLst>
                </a:gridCol>
                <a:gridCol w="1982756">
                  <a:extLst>
                    <a:ext uri="{9D8B030D-6E8A-4147-A177-3AD203B41FA5}">
                      <a16:colId xmlns:a16="http://schemas.microsoft.com/office/drawing/2014/main" val="20001"/>
                    </a:ext>
                  </a:extLst>
                </a:gridCol>
                <a:gridCol w="1949490">
                  <a:extLst>
                    <a:ext uri="{9D8B030D-6E8A-4147-A177-3AD203B41FA5}">
                      <a16:colId xmlns:a16="http://schemas.microsoft.com/office/drawing/2014/main" val="310838632"/>
                    </a:ext>
                  </a:extLst>
                </a:gridCol>
                <a:gridCol w="2149097">
                  <a:extLst>
                    <a:ext uri="{9D8B030D-6E8A-4147-A177-3AD203B41FA5}">
                      <a16:colId xmlns:a16="http://schemas.microsoft.com/office/drawing/2014/main" val="3779438030"/>
                    </a:ext>
                  </a:extLst>
                </a:gridCol>
              </a:tblGrid>
              <a:tr h="279099">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Response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algn="ctr"/>
                      <a:r>
                        <a:rPr lang="en-US" sz="1400" b="1" dirty="0">
                          <a:latin typeface="Calibri" panose="020F0502020204030204" pitchFamily="34" charset="0"/>
                          <a:cs typeface="Calibri" panose="020F0502020204030204" pitchFamily="34" charset="0"/>
                        </a:rPr>
                        <a:t>Dose Level 3: 320 x 10</a:t>
                      </a:r>
                      <a:r>
                        <a:rPr lang="en-US" sz="1400" b="1" baseline="30000" dirty="0">
                          <a:latin typeface="Calibri" panose="020F0502020204030204" pitchFamily="34" charset="0"/>
                          <a:cs typeface="Calibri" panose="020F0502020204030204" pitchFamily="34" charset="0"/>
                        </a:rPr>
                        <a:t>6</a:t>
                      </a:r>
                      <a:r>
                        <a:rPr lang="en-US" sz="1400" b="1" dirty="0">
                          <a:latin typeface="Calibri" panose="020F0502020204030204" pitchFamily="34" charset="0"/>
                          <a:cs typeface="Calibri" panose="020F0502020204030204" pitchFamily="34" charset="0"/>
                        </a:rPr>
                        <a:t> CAR+ T-Cells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algn="ctr"/>
                      <a:endParaRPr lang="en-US" sz="1600" b="1" dirty="0">
                        <a:latin typeface="Calibri" panose="020F0502020204030204" pitchFamily="34" charset="0"/>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algn="ctr"/>
                      <a:endParaRPr lang="en-US" sz="1600" b="1" dirty="0">
                        <a:latin typeface="Calibri" panose="020F0502020204030204" pitchFamily="34" charset="0"/>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556103963"/>
                  </a:ext>
                </a:extLst>
              </a:tr>
              <a:tr h="279099">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FCA39 (n = 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FCA60 (n = 12)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Total (n = 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1910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ORR,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7 (64) [95% CI: 31-89]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 (67) [95% CI: 35-90]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15 (65) [95% CI: 43-84]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91042">
                <a:tc>
                  <a:txBody>
                    <a:bodyPr/>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≥VGPR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 (54) [95% CI: 23-83]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 (42) [95% CI: 15-72]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11 (48) [95% CI: 27-69]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91042">
                <a:tc>
                  <a:txBody>
                    <a:bodyPr/>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CR/sCR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 (27) [95% CI: 6-61]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 (17) [95% CI: 2-48]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 (22) [95% CI: 8-44]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910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mDoR, mo</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9.2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794790692"/>
                  </a:ext>
                </a:extLst>
              </a:tr>
            </a:tbl>
          </a:graphicData>
        </a:graphic>
      </p:graphicFrame>
      <p:sp>
        <p:nvSpPr>
          <p:cNvPr id="5" name="TextBox 4">
            <a:extLst>
              <a:ext uri="{FF2B5EF4-FFF2-40B4-BE49-F238E27FC236}">
                <a16:creationId xmlns:a16="http://schemas.microsoft.com/office/drawing/2014/main" id="{3C0F3249-494A-C23C-0BD0-B86D35B5ACFB}"/>
              </a:ext>
            </a:extLst>
          </p:cNvPr>
          <p:cNvSpPr txBox="1"/>
          <p:nvPr/>
        </p:nvSpPr>
        <p:spPr bwMode="auto">
          <a:xfrm>
            <a:off x="627439" y="5809854"/>
            <a:ext cx="41308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*Includes ICANS</a:t>
            </a:r>
          </a:p>
        </p:txBody>
      </p:sp>
      <p:grpSp>
        <p:nvGrpSpPr>
          <p:cNvPr id="109" name="Group 108">
            <a:extLst>
              <a:ext uri="{FF2B5EF4-FFF2-40B4-BE49-F238E27FC236}">
                <a16:creationId xmlns:a16="http://schemas.microsoft.com/office/drawing/2014/main" id="{01BFDD22-7C45-FA83-0B6C-CEAC39456143}"/>
              </a:ext>
            </a:extLst>
          </p:cNvPr>
          <p:cNvGrpSpPr/>
          <p:nvPr/>
        </p:nvGrpSpPr>
        <p:grpSpPr>
          <a:xfrm>
            <a:off x="8175517" y="1495217"/>
            <a:ext cx="3752463" cy="4197271"/>
            <a:chOff x="8175517" y="1495217"/>
            <a:chExt cx="3752463" cy="4197271"/>
          </a:xfrm>
        </p:grpSpPr>
        <p:sp>
          <p:nvSpPr>
            <p:cNvPr id="10" name="TextBox 9">
              <a:extLst>
                <a:ext uri="{FF2B5EF4-FFF2-40B4-BE49-F238E27FC236}">
                  <a16:creationId xmlns:a16="http://schemas.microsoft.com/office/drawing/2014/main" id="{907F906E-3701-6D02-B7F2-ACCFAFDB6D6A}"/>
                </a:ext>
              </a:extLst>
            </p:cNvPr>
            <p:cNvSpPr txBox="1"/>
            <p:nvPr/>
          </p:nvSpPr>
          <p:spPr bwMode="auto">
            <a:xfrm>
              <a:off x="8475578" y="1495217"/>
              <a:ext cx="307246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Response at DL3 by Subgroup</a:t>
              </a:r>
            </a:p>
          </p:txBody>
        </p:sp>
        <p:sp>
          <p:nvSpPr>
            <p:cNvPr id="7" name="TextBox 6">
              <a:extLst>
                <a:ext uri="{FF2B5EF4-FFF2-40B4-BE49-F238E27FC236}">
                  <a16:creationId xmlns:a16="http://schemas.microsoft.com/office/drawing/2014/main" id="{B84C2F44-8B46-7A8D-F666-2AF0DD56B756}"/>
                </a:ext>
              </a:extLst>
            </p:cNvPr>
            <p:cNvSpPr txBox="1"/>
            <p:nvPr/>
          </p:nvSpPr>
          <p:spPr bwMode="auto">
            <a:xfrm>
              <a:off x="8175517" y="1752228"/>
              <a:ext cx="2412071" cy="3600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200" b="0" dirty="0">
                  <a:solidFill>
                    <a:schemeClr val="bg1"/>
                  </a:solidFill>
                  <a:latin typeface="+mn-lt"/>
                </a:rPr>
                <a:t>Overall</a:t>
              </a:r>
            </a:p>
            <a:p>
              <a:pPr algn="l">
                <a:lnSpc>
                  <a:spcPct val="100000"/>
                </a:lnSpc>
                <a:spcBef>
                  <a:spcPts val="0"/>
                </a:spcBef>
                <a:spcAft>
                  <a:spcPct val="0"/>
                </a:spcAft>
                <a:buClrTx/>
                <a:buFontTx/>
                <a:buNone/>
              </a:pPr>
              <a:r>
                <a:rPr lang="en-US" sz="1200" b="0" dirty="0">
                  <a:solidFill>
                    <a:schemeClr val="bg1"/>
                  </a:solidFill>
                  <a:latin typeface="+mn-lt"/>
                </a:rPr>
                <a:t>Age</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&lt;65</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≥65</a:t>
              </a:r>
            </a:p>
            <a:p>
              <a:pPr algn="l">
                <a:lnSpc>
                  <a:spcPct val="100000"/>
                </a:lnSpc>
                <a:spcBef>
                  <a:spcPts val="0"/>
                </a:spcBef>
                <a:spcAft>
                  <a:spcPct val="0"/>
                </a:spcAft>
                <a:buClrTx/>
              </a:pPr>
              <a:r>
                <a:rPr lang="en-US" sz="1200" b="0" dirty="0">
                  <a:solidFill>
                    <a:schemeClr val="bg1"/>
                  </a:solidFill>
                  <a:latin typeface="+mn-lt"/>
                </a:rPr>
                <a:t>ISS Stage at Screening</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Stage I, II</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Stage III</a:t>
              </a:r>
            </a:p>
            <a:p>
              <a:pPr algn="l">
                <a:lnSpc>
                  <a:spcPct val="100000"/>
                </a:lnSpc>
                <a:spcBef>
                  <a:spcPts val="0"/>
                </a:spcBef>
                <a:spcAft>
                  <a:spcPct val="0"/>
                </a:spcAft>
                <a:buClrTx/>
              </a:pPr>
              <a:r>
                <a:rPr lang="en-US" sz="1200" b="0" dirty="0">
                  <a:solidFill>
                    <a:schemeClr val="bg1"/>
                  </a:solidFill>
                  <a:latin typeface="+mn-lt"/>
                </a:rPr>
                <a:t>Cytogenic High Risk</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No</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Yes</a:t>
              </a:r>
            </a:p>
            <a:p>
              <a:pPr algn="l">
                <a:lnSpc>
                  <a:spcPct val="100000"/>
                </a:lnSpc>
                <a:spcBef>
                  <a:spcPts val="0"/>
                </a:spcBef>
                <a:spcAft>
                  <a:spcPct val="0"/>
                </a:spcAft>
                <a:buClrTx/>
              </a:pPr>
              <a:r>
                <a:rPr lang="en-US" sz="1200" b="0" dirty="0">
                  <a:solidFill>
                    <a:schemeClr val="bg1"/>
                  </a:solidFill>
                  <a:latin typeface="+mn-lt"/>
                </a:rPr>
                <a:t>High Tumor Burden</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No</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Yes</a:t>
              </a:r>
            </a:p>
            <a:p>
              <a:pPr algn="l">
                <a:lnSpc>
                  <a:spcPct val="100000"/>
                </a:lnSpc>
                <a:spcBef>
                  <a:spcPts val="0"/>
                </a:spcBef>
                <a:spcAft>
                  <a:spcPct val="0"/>
                </a:spcAft>
                <a:buClrTx/>
              </a:pPr>
              <a:r>
                <a:rPr lang="en-US" sz="1200" b="0" dirty="0">
                  <a:solidFill>
                    <a:schemeClr val="bg1"/>
                  </a:solidFill>
                  <a:latin typeface="+mn-lt"/>
                </a:rPr>
                <a:t>Presence of Extramedullary Disease</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No</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Yes</a:t>
              </a:r>
              <a:endParaRPr lang="en-US" sz="1200" dirty="0">
                <a:solidFill>
                  <a:schemeClr val="bg1"/>
                </a:solidFill>
                <a:latin typeface="+mn-lt"/>
              </a:endParaRPr>
            </a:p>
            <a:p>
              <a:pPr algn="l">
                <a:lnSpc>
                  <a:spcPct val="100000"/>
                </a:lnSpc>
                <a:spcBef>
                  <a:spcPts val="0"/>
                </a:spcBef>
                <a:spcAft>
                  <a:spcPct val="0"/>
                </a:spcAft>
                <a:buClrTx/>
              </a:pPr>
              <a:r>
                <a:rPr lang="en-US" sz="1200" b="0" dirty="0">
                  <a:solidFill>
                    <a:schemeClr val="bg1"/>
                  </a:solidFill>
                  <a:latin typeface="+mn-lt"/>
                </a:rPr>
                <a:t>Penta-Refractory to Prior Therapy</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No</a:t>
              </a:r>
            </a:p>
            <a:p>
              <a:pPr marL="285750" indent="-285750" algn="l">
                <a:lnSpc>
                  <a:spcPct val="100000"/>
                </a:lnSpc>
                <a:spcBef>
                  <a:spcPts val="0"/>
                </a:spcBef>
                <a:spcAft>
                  <a:spcPct val="0"/>
                </a:spcAft>
                <a:buClrTx/>
                <a:buFont typeface="Wingdings" panose="05000000000000000000" pitchFamily="2" charset="2"/>
                <a:buChar char="§"/>
              </a:pPr>
              <a:r>
                <a:rPr lang="en-US" sz="1200" b="0" dirty="0">
                  <a:solidFill>
                    <a:schemeClr val="bg1"/>
                  </a:solidFill>
                  <a:latin typeface="+mn-lt"/>
                </a:rPr>
                <a:t>Yes</a:t>
              </a:r>
            </a:p>
          </p:txBody>
        </p:sp>
        <p:sp>
          <p:nvSpPr>
            <p:cNvPr id="14" name="TextBox 13">
              <a:extLst>
                <a:ext uri="{FF2B5EF4-FFF2-40B4-BE49-F238E27FC236}">
                  <a16:creationId xmlns:a16="http://schemas.microsoft.com/office/drawing/2014/main" id="{D57ABCC3-3691-8BEC-B6B5-15EC11E03695}"/>
                </a:ext>
              </a:extLst>
            </p:cNvPr>
            <p:cNvSpPr txBox="1"/>
            <p:nvPr/>
          </p:nvSpPr>
          <p:spPr bwMode="auto">
            <a:xfrm>
              <a:off x="10746246" y="1752228"/>
              <a:ext cx="1181734" cy="3600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200" b="0" dirty="0">
                  <a:solidFill>
                    <a:schemeClr val="bg1"/>
                  </a:solidFill>
                  <a:latin typeface="+mn-lt"/>
                </a:rPr>
                <a:t>51.9 (37.8-65.7)</a:t>
              </a:r>
            </a:p>
            <a:p>
              <a:pPr algn="l">
                <a:lnSpc>
                  <a:spcPct val="100000"/>
                </a:lnSpc>
                <a:spcBef>
                  <a:spcPts val="0"/>
                </a:spcBef>
                <a:spcAft>
                  <a:spcPct val="0"/>
                </a:spcAft>
                <a:buClrTx/>
                <a:buFontTx/>
                <a:buNone/>
              </a:pPr>
              <a:endParaRPr lang="en-US" sz="1200" b="0" dirty="0">
                <a:solidFill>
                  <a:schemeClr val="bg1"/>
                </a:solidFill>
                <a:latin typeface="+mn-lt"/>
              </a:endParaRPr>
            </a:p>
            <a:p>
              <a:pPr algn="l">
                <a:lnSpc>
                  <a:spcPct val="100000"/>
                </a:lnSpc>
                <a:spcBef>
                  <a:spcPts val="0"/>
                </a:spcBef>
                <a:spcAft>
                  <a:spcPct val="0"/>
                </a:spcAft>
                <a:buClrTx/>
                <a:buFontTx/>
                <a:buNone/>
              </a:pPr>
              <a:r>
                <a:rPr lang="en-US" sz="1200" b="0" dirty="0">
                  <a:solidFill>
                    <a:schemeClr val="bg1"/>
                  </a:solidFill>
                  <a:latin typeface="+mn-lt"/>
                </a:rPr>
                <a:t>50.0 (29.1-70.9)</a:t>
              </a:r>
            </a:p>
            <a:p>
              <a:pPr algn="l">
                <a:lnSpc>
                  <a:spcPct val="100000"/>
                </a:lnSpc>
                <a:spcBef>
                  <a:spcPts val="0"/>
                </a:spcBef>
                <a:spcAft>
                  <a:spcPct val="0"/>
                </a:spcAft>
                <a:buClrTx/>
                <a:buFontTx/>
                <a:buNone/>
              </a:pPr>
              <a:r>
                <a:rPr lang="en-US" sz="1200" b="0" dirty="0">
                  <a:solidFill>
                    <a:schemeClr val="bg1"/>
                  </a:solidFill>
                  <a:latin typeface="+mn-lt"/>
                </a:rPr>
                <a:t>53.3 (34.3-71.7)</a:t>
              </a:r>
            </a:p>
            <a:p>
              <a:pPr algn="l">
                <a:lnSpc>
                  <a:spcPct val="100000"/>
                </a:lnSpc>
                <a:spcBef>
                  <a:spcPts val="0"/>
                </a:spcBef>
                <a:spcAft>
                  <a:spcPct val="0"/>
                </a:spcAft>
                <a:buClrTx/>
                <a:buFontTx/>
                <a:buNone/>
              </a:pPr>
              <a:endParaRPr lang="en-US" sz="1200" b="0" dirty="0">
                <a:solidFill>
                  <a:schemeClr val="bg1"/>
                </a:solidFill>
                <a:latin typeface="+mn-lt"/>
              </a:endParaRPr>
            </a:p>
            <a:p>
              <a:pPr algn="l">
                <a:lnSpc>
                  <a:spcPct val="100000"/>
                </a:lnSpc>
                <a:spcBef>
                  <a:spcPts val="0"/>
                </a:spcBef>
                <a:spcAft>
                  <a:spcPct val="0"/>
                </a:spcAft>
                <a:buClrTx/>
                <a:buFontTx/>
                <a:buNone/>
              </a:pPr>
              <a:r>
                <a:rPr lang="en-US" sz="1200" b="0" dirty="0">
                  <a:solidFill>
                    <a:schemeClr val="bg1"/>
                  </a:solidFill>
                  <a:latin typeface="+mn-lt"/>
                </a:rPr>
                <a:t>55.3 (38.3-71.4)</a:t>
              </a:r>
            </a:p>
            <a:p>
              <a:pPr algn="l">
                <a:lnSpc>
                  <a:spcPct val="100000"/>
                </a:lnSpc>
                <a:spcBef>
                  <a:spcPts val="0"/>
                </a:spcBef>
                <a:spcAft>
                  <a:spcPct val="0"/>
                </a:spcAft>
                <a:buClrTx/>
                <a:buFontTx/>
                <a:buNone/>
              </a:pPr>
              <a:r>
                <a:rPr lang="en-US" sz="1200" b="0" dirty="0">
                  <a:solidFill>
                    <a:schemeClr val="bg1"/>
                  </a:solidFill>
                  <a:latin typeface="+mn-lt"/>
                </a:rPr>
                <a:t>50.0 (23.0-77.0)</a:t>
              </a:r>
            </a:p>
            <a:p>
              <a:pPr algn="l">
                <a:lnSpc>
                  <a:spcPct val="100000"/>
                </a:lnSpc>
                <a:spcBef>
                  <a:spcPts val="0"/>
                </a:spcBef>
                <a:spcAft>
                  <a:spcPct val="0"/>
                </a:spcAft>
                <a:buClrTx/>
                <a:buFontTx/>
                <a:buNone/>
              </a:pPr>
              <a:endParaRPr lang="en-US" sz="1200" b="0" dirty="0">
                <a:solidFill>
                  <a:schemeClr val="bg1"/>
                </a:solidFill>
                <a:latin typeface="+mn-lt"/>
              </a:endParaRPr>
            </a:p>
            <a:p>
              <a:pPr algn="l">
                <a:lnSpc>
                  <a:spcPct val="100000"/>
                </a:lnSpc>
                <a:spcBef>
                  <a:spcPts val="0"/>
                </a:spcBef>
                <a:spcAft>
                  <a:spcPct val="0"/>
                </a:spcAft>
                <a:buClrTx/>
                <a:buFontTx/>
                <a:buNone/>
              </a:pPr>
              <a:r>
                <a:rPr lang="en-US" sz="1200" b="0" dirty="0">
                  <a:solidFill>
                    <a:schemeClr val="bg1"/>
                  </a:solidFill>
                  <a:latin typeface="+mn-lt"/>
                </a:rPr>
                <a:t>51.5 (33.5-69.2)</a:t>
              </a:r>
            </a:p>
            <a:p>
              <a:pPr algn="l">
                <a:lnSpc>
                  <a:spcPct val="100000"/>
                </a:lnSpc>
                <a:spcBef>
                  <a:spcPts val="0"/>
                </a:spcBef>
                <a:spcAft>
                  <a:spcPct val="0"/>
                </a:spcAft>
                <a:buClrTx/>
                <a:buFontTx/>
                <a:buNone/>
              </a:pPr>
              <a:r>
                <a:rPr lang="en-US" sz="1200" b="0" dirty="0">
                  <a:solidFill>
                    <a:schemeClr val="bg1"/>
                  </a:solidFill>
                  <a:latin typeface="+mn-lt"/>
                </a:rPr>
                <a:t>52.4 (29.8-74.3)</a:t>
              </a:r>
            </a:p>
            <a:p>
              <a:pPr algn="l">
                <a:lnSpc>
                  <a:spcPct val="100000"/>
                </a:lnSpc>
                <a:spcBef>
                  <a:spcPts val="0"/>
                </a:spcBef>
                <a:spcAft>
                  <a:spcPct val="0"/>
                </a:spcAft>
                <a:buClrTx/>
                <a:buFontTx/>
                <a:buNone/>
              </a:pPr>
              <a:endParaRPr lang="en-US" sz="1200" b="0" dirty="0">
                <a:solidFill>
                  <a:schemeClr val="bg1"/>
                </a:solidFill>
                <a:latin typeface="+mn-lt"/>
              </a:endParaRPr>
            </a:p>
            <a:p>
              <a:pPr algn="l">
                <a:lnSpc>
                  <a:spcPct val="100000"/>
                </a:lnSpc>
                <a:spcBef>
                  <a:spcPts val="0"/>
                </a:spcBef>
                <a:spcAft>
                  <a:spcPct val="0"/>
                </a:spcAft>
                <a:buClrTx/>
                <a:buFontTx/>
                <a:buNone/>
              </a:pPr>
              <a:r>
                <a:rPr lang="en-US" sz="1200" b="0" dirty="0">
                  <a:solidFill>
                    <a:schemeClr val="bg1"/>
                  </a:solidFill>
                  <a:latin typeface="+mn-lt"/>
                </a:rPr>
                <a:t>51.3 (34.8-67.6)</a:t>
              </a:r>
            </a:p>
            <a:p>
              <a:pPr algn="l">
                <a:lnSpc>
                  <a:spcPct val="100000"/>
                </a:lnSpc>
                <a:spcBef>
                  <a:spcPts val="0"/>
                </a:spcBef>
                <a:spcAft>
                  <a:spcPct val="0"/>
                </a:spcAft>
                <a:buClrTx/>
                <a:buFontTx/>
                <a:buNone/>
              </a:pPr>
              <a:r>
                <a:rPr lang="en-US" sz="1200" b="0" dirty="0">
                  <a:solidFill>
                    <a:schemeClr val="bg1"/>
                  </a:solidFill>
                  <a:latin typeface="+mn-lt"/>
                </a:rPr>
                <a:t>53.3 (26.6-78.7)</a:t>
              </a:r>
            </a:p>
            <a:p>
              <a:pPr algn="l">
                <a:lnSpc>
                  <a:spcPct val="100000"/>
                </a:lnSpc>
                <a:spcBef>
                  <a:spcPts val="0"/>
                </a:spcBef>
                <a:spcAft>
                  <a:spcPct val="0"/>
                </a:spcAft>
                <a:buClrTx/>
                <a:buFontTx/>
                <a:buNone/>
              </a:pPr>
              <a:endParaRPr lang="en-US" sz="1200" b="0" dirty="0">
                <a:solidFill>
                  <a:schemeClr val="bg1"/>
                </a:solidFill>
                <a:latin typeface="+mn-lt"/>
              </a:endParaRPr>
            </a:p>
            <a:p>
              <a:pPr algn="l">
                <a:lnSpc>
                  <a:spcPct val="100000"/>
                </a:lnSpc>
                <a:spcBef>
                  <a:spcPts val="0"/>
                </a:spcBef>
                <a:spcAft>
                  <a:spcPct val="0"/>
                </a:spcAft>
                <a:buClrTx/>
                <a:buFontTx/>
                <a:buNone/>
              </a:pPr>
              <a:r>
                <a:rPr lang="en-US" sz="1200" b="0" dirty="0">
                  <a:solidFill>
                    <a:schemeClr val="bg1"/>
                  </a:solidFill>
                  <a:latin typeface="+mn-lt"/>
                </a:rPr>
                <a:t>50.0 (34.2-65.8)</a:t>
              </a:r>
            </a:p>
            <a:p>
              <a:pPr algn="l">
                <a:lnSpc>
                  <a:spcPct val="100000"/>
                </a:lnSpc>
                <a:spcBef>
                  <a:spcPts val="0"/>
                </a:spcBef>
                <a:spcAft>
                  <a:spcPct val="0"/>
                </a:spcAft>
                <a:buClrTx/>
                <a:buFontTx/>
                <a:buNone/>
              </a:pPr>
              <a:r>
                <a:rPr lang="en-US" sz="1200" b="0" dirty="0">
                  <a:solidFill>
                    <a:schemeClr val="bg1"/>
                  </a:solidFill>
                  <a:latin typeface="+mn-lt"/>
                </a:rPr>
                <a:t>58.3 (27.7-84.8)</a:t>
              </a:r>
            </a:p>
            <a:p>
              <a:pPr algn="l">
                <a:lnSpc>
                  <a:spcPct val="100000"/>
                </a:lnSpc>
                <a:spcBef>
                  <a:spcPts val="0"/>
                </a:spcBef>
                <a:spcAft>
                  <a:spcPct val="0"/>
                </a:spcAft>
                <a:buClrTx/>
                <a:buFontTx/>
                <a:buNone/>
              </a:pPr>
              <a:endParaRPr lang="en-US" sz="1200" b="0" dirty="0">
                <a:solidFill>
                  <a:schemeClr val="bg1"/>
                </a:solidFill>
                <a:latin typeface="+mn-lt"/>
              </a:endParaRPr>
            </a:p>
            <a:p>
              <a:pPr algn="l">
                <a:lnSpc>
                  <a:spcPct val="100000"/>
                </a:lnSpc>
                <a:spcBef>
                  <a:spcPts val="0"/>
                </a:spcBef>
                <a:spcAft>
                  <a:spcPct val="0"/>
                </a:spcAft>
                <a:buClrTx/>
                <a:buFontTx/>
                <a:buNone/>
              </a:pPr>
              <a:r>
                <a:rPr lang="en-US" sz="1200" b="0" dirty="0">
                  <a:solidFill>
                    <a:schemeClr val="bg1"/>
                  </a:solidFill>
                  <a:latin typeface="+mn-lt"/>
                </a:rPr>
                <a:t>52.9 (35.1-70.2)</a:t>
              </a:r>
            </a:p>
            <a:p>
              <a:pPr algn="l">
                <a:lnSpc>
                  <a:spcPct val="100000"/>
                </a:lnSpc>
                <a:spcBef>
                  <a:spcPts val="0"/>
                </a:spcBef>
                <a:spcAft>
                  <a:spcPct val="0"/>
                </a:spcAft>
                <a:buClrTx/>
                <a:buFontTx/>
                <a:buNone/>
              </a:pPr>
              <a:r>
                <a:rPr lang="en-US" sz="1200" b="0" dirty="0">
                  <a:solidFill>
                    <a:schemeClr val="bg1"/>
                  </a:solidFill>
                  <a:latin typeface="+mn-lt"/>
                </a:rPr>
                <a:t>50.0 (27.2-72.8)</a:t>
              </a:r>
            </a:p>
          </p:txBody>
        </p:sp>
        <p:grpSp>
          <p:nvGrpSpPr>
            <p:cNvPr id="21" name="Group 20">
              <a:extLst>
                <a:ext uri="{FF2B5EF4-FFF2-40B4-BE49-F238E27FC236}">
                  <a16:creationId xmlns:a16="http://schemas.microsoft.com/office/drawing/2014/main" id="{F0CAA9C4-6EA0-A1AA-4107-65EFB4BAAE27}"/>
                </a:ext>
              </a:extLst>
            </p:cNvPr>
            <p:cNvGrpSpPr/>
            <p:nvPr/>
          </p:nvGrpSpPr>
          <p:grpSpPr>
            <a:xfrm>
              <a:off x="9714127" y="5415489"/>
              <a:ext cx="1454716" cy="276999"/>
              <a:chOff x="9714127" y="5415489"/>
              <a:chExt cx="1454716" cy="276999"/>
            </a:xfrm>
          </p:grpSpPr>
          <p:sp>
            <p:nvSpPr>
              <p:cNvPr id="15" name="TextBox 14">
                <a:extLst>
                  <a:ext uri="{FF2B5EF4-FFF2-40B4-BE49-F238E27FC236}">
                    <a16:creationId xmlns:a16="http://schemas.microsoft.com/office/drawing/2014/main" id="{7FAC3D32-3602-A497-629A-8948CADCB2FA}"/>
                  </a:ext>
                </a:extLst>
              </p:cNvPr>
              <p:cNvSpPr txBox="1"/>
              <p:nvPr/>
            </p:nvSpPr>
            <p:spPr bwMode="auto">
              <a:xfrm>
                <a:off x="9714127" y="5415489"/>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6" name="TextBox 15">
                <a:extLst>
                  <a:ext uri="{FF2B5EF4-FFF2-40B4-BE49-F238E27FC236}">
                    <a16:creationId xmlns:a16="http://schemas.microsoft.com/office/drawing/2014/main" id="{56BB14C4-D456-E1E4-DFAF-8BDC8A974EA3}"/>
                  </a:ext>
                </a:extLst>
              </p:cNvPr>
              <p:cNvSpPr txBox="1"/>
              <p:nvPr/>
            </p:nvSpPr>
            <p:spPr bwMode="auto">
              <a:xfrm>
                <a:off x="9899964" y="54154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7" name="TextBox 16">
                <a:extLst>
                  <a:ext uri="{FF2B5EF4-FFF2-40B4-BE49-F238E27FC236}">
                    <a16:creationId xmlns:a16="http://schemas.microsoft.com/office/drawing/2014/main" id="{555110FB-5F66-1F68-9C7D-449528DC6915}"/>
                  </a:ext>
                </a:extLst>
              </p:cNvPr>
              <p:cNvSpPr txBox="1"/>
              <p:nvPr/>
            </p:nvSpPr>
            <p:spPr bwMode="auto">
              <a:xfrm>
                <a:off x="10118474" y="54154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18" name="TextBox 17">
                <a:extLst>
                  <a:ext uri="{FF2B5EF4-FFF2-40B4-BE49-F238E27FC236}">
                    <a16:creationId xmlns:a16="http://schemas.microsoft.com/office/drawing/2014/main" id="{3C455C8F-264B-CD8D-24D1-A73D49AA1E19}"/>
                  </a:ext>
                </a:extLst>
              </p:cNvPr>
              <p:cNvSpPr txBox="1"/>
              <p:nvPr/>
            </p:nvSpPr>
            <p:spPr bwMode="auto">
              <a:xfrm>
                <a:off x="10348347" y="54154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19" name="TextBox 18">
                <a:extLst>
                  <a:ext uri="{FF2B5EF4-FFF2-40B4-BE49-F238E27FC236}">
                    <a16:creationId xmlns:a16="http://schemas.microsoft.com/office/drawing/2014/main" id="{D7469FC8-8BCE-8BFB-3D07-703C24AC0CE4}"/>
                  </a:ext>
                </a:extLst>
              </p:cNvPr>
              <p:cNvSpPr txBox="1"/>
              <p:nvPr/>
            </p:nvSpPr>
            <p:spPr bwMode="auto">
              <a:xfrm>
                <a:off x="10572225" y="54154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20" name="TextBox 19">
                <a:extLst>
                  <a:ext uri="{FF2B5EF4-FFF2-40B4-BE49-F238E27FC236}">
                    <a16:creationId xmlns:a16="http://schemas.microsoft.com/office/drawing/2014/main" id="{7C79B706-EA3F-FD18-CF75-26F8095191FB}"/>
                  </a:ext>
                </a:extLst>
              </p:cNvPr>
              <p:cNvSpPr txBox="1"/>
              <p:nvPr/>
            </p:nvSpPr>
            <p:spPr bwMode="auto">
              <a:xfrm>
                <a:off x="10748535" y="54154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grpSp>
        <p:grpSp>
          <p:nvGrpSpPr>
            <p:cNvPr id="22" name="Group 21">
              <a:extLst>
                <a:ext uri="{FF2B5EF4-FFF2-40B4-BE49-F238E27FC236}">
                  <a16:creationId xmlns:a16="http://schemas.microsoft.com/office/drawing/2014/main" id="{6F25721F-4C76-6A49-BB56-D7B90B916AB6}"/>
                </a:ext>
              </a:extLst>
            </p:cNvPr>
            <p:cNvGrpSpPr/>
            <p:nvPr/>
          </p:nvGrpSpPr>
          <p:grpSpPr>
            <a:xfrm rot="5400000">
              <a:off x="10365580" y="4869657"/>
              <a:ext cx="80963" cy="1123950"/>
              <a:chOff x="884750" y="1788094"/>
              <a:chExt cx="1061079" cy="3426119"/>
            </a:xfrm>
          </p:grpSpPr>
          <p:cxnSp>
            <p:nvCxnSpPr>
              <p:cNvPr id="23" name="Straight Connector 22">
                <a:extLst>
                  <a:ext uri="{FF2B5EF4-FFF2-40B4-BE49-F238E27FC236}">
                    <a16:creationId xmlns:a16="http://schemas.microsoft.com/office/drawing/2014/main" id="{E86E22FF-60FA-82BC-4BCF-12E4ABC9E1FC}"/>
                  </a:ext>
                </a:extLst>
              </p:cNvPr>
              <p:cNvCxnSpPr>
                <a:cxnSpLocks/>
              </p:cNvCxnSpPr>
              <p:nvPr/>
            </p:nvCxnSpPr>
            <p:spPr bwMode="auto">
              <a:xfrm>
                <a:off x="884751" y="2463800"/>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E91523E2-0C3D-12B4-B59F-7437A1563E83}"/>
                  </a:ext>
                </a:extLst>
              </p:cNvPr>
              <p:cNvCxnSpPr>
                <a:cxnSpLocks/>
              </p:cNvCxnSpPr>
              <p:nvPr/>
            </p:nvCxnSpPr>
            <p:spPr bwMode="auto">
              <a:xfrm>
                <a:off x="884751" y="3151403"/>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F2BA34CA-37DC-7FE9-2A9F-EFD1AD646209}"/>
                  </a:ext>
                </a:extLst>
              </p:cNvPr>
              <p:cNvCxnSpPr>
                <a:cxnSpLocks/>
              </p:cNvCxnSpPr>
              <p:nvPr/>
            </p:nvCxnSpPr>
            <p:spPr bwMode="auto">
              <a:xfrm>
                <a:off x="884751" y="3839006"/>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E9398994-759E-95F2-417F-4022B82E34D1}"/>
                  </a:ext>
                </a:extLst>
              </p:cNvPr>
              <p:cNvCxnSpPr>
                <a:cxnSpLocks/>
              </p:cNvCxnSpPr>
              <p:nvPr/>
            </p:nvCxnSpPr>
            <p:spPr bwMode="auto">
              <a:xfrm>
                <a:off x="884751" y="4526609"/>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8BAA724-7903-3BE6-BEDF-2DF10C25EB60}"/>
                  </a:ext>
                </a:extLst>
              </p:cNvPr>
              <p:cNvCxnSpPr>
                <a:cxnSpLocks/>
              </p:cNvCxnSpPr>
              <p:nvPr/>
            </p:nvCxnSpPr>
            <p:spPr bwMode="auto">
              <a:xfrm>
                <a:off x="884751" y="5214213"/>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F34254AA-4850-04C2-D1B1-4C2FB085513A}"/>
                  </a:ext>
                </a:extLst>
              </p:cNvPr>
              <p:cNvCxnSpPr>
                <a:cxnSpLocks/>
              </p:cNvCxnSpPr>
              <p:nvPr/>
            </p:nvCxnSpPr>
            <p:spPr bwMode="auto">
              <a:xfrm>
                <a:off x="884750" y="1788094"/>
                <a:ext cx="1061078" cy="0"/>
              </a:xfrm>
              <a:prstGeom prst="line">
                <a:avLst/>
              </a:prstGeom>
              <a:noFill/>
              <a:ln w="28575" cap="flat" cmpd="sng" algn="ctr">
                <a:solidFill>
                  <a:schemeClr val="bg1"/>
                </a:solidFill>
                <a:prstDash val="solid"/>
                <a:round/>
                <a:headEnd type="none" w="med" len="med"/>
                <a:tailEnd type="none" w="med" len="med"/>
              </a:ln>
              <a:effectLst/>
            </p:spPr>
          </p:cxnSp>
        </p:grpSp>
        <p:cxnSp>
          <p:nvCxnSpPr>
            <p:cNvPr id="30" name="Straight Connector 29">
              <a:extLst>
                <a:ext uri="{FF2B5EF4-FFF2-40B4-BE49-F238E27FC236}">
                  <a16:creationId xmlns:a16="http://schemas.microsoft.com/office/drawing/2014/main" id="{38E022B2-9335-1E9D-7A0F-B9006C70D82D}"/>
                </a:ext>
              </a:extLst>
            </p:cNvPr>
            <p:cNvCxnSpPr>
              <a:cxnSpLocks/>
            </p:cNvCxnSpPr>
            <p:nvPr/>
          </p:nvCxnSpPr>
          <p:spPr bwMode="auto">
            <a:xfrm>
              <a:off x="9829797" y="5394268"/>
              <a:ext cx="1152528"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AD6AB17C-25FE-8472-7F07-ECF2C38C1E8E}"/>
                </a:ext>
              </a:extLst>
            </p:cNvPr>
            <p:cNvCxnSpPr>
              <a:cxnSpLocks/>
            </p:cNvCxnSpPr>
            <p:nvPr/>
          </p:nvCxnSpPr>
          <p:spPr bwMode="auto">
            <a:xfrm flipV="1">
              <a:off x="10639425" y="1805193"/>
              <a:ext cx="0" cy="3585957"/>
            </a:xfrm>
            <a:prstGeom prst="line">
              <a:avLst/>
            </a:prstGeom>
            <a:noFill/>
            <a:ln w="28575" cap="flat" cmpd="sng" algn="ctr">
              <a:solidFill>
                <a:schemeClr val="bg1"/>
              </a:solidFill>
              <a:prstDash val="sysDot"/>
              <a:round/>
              <a:headEnd type="none" w="med" len="med"/>
              <a:tailEnd type="none" w="med" len="med"/>
            </a:ln>
            <a:effectLst/>
          </p:spPr>
        </p:cxnSp>
        <p:grpSp>
          <p:nvGrpSpPr>
            <p:cNvPr id="43" name="Group 42">
              <a:extLst>
                <a:ext uri="{FF2B5EF4-FFF2-40B4-BE49-F238E27FC236}">
                  <a16:creationId xmlns:a16="http://schemas.microsoft.com/office/drawing/2014/main" id="{40129686-CA98-058C-451A-61728A12B8A0}"/>
                </a:ext>
              </a:extLst>
            </p:cNvPr>
            <p:cNvGrpSpPr/>
            <p:nvPr/>
          </p:nvGrpSpPr>
          <p:grpSpPr>
            <a:xfrm>
              <a:off x="10267951" y="1823429"/>
              <a:ext cx="316924" cy="129196"/>
              <a:chOff x="9829797" y="2037933"/>
              <a:chExt cx="259559" cy="78581"/>
            </a:xfrm>
          </p:grpSpPr>
          <p:cxnSp>
            <p:nvCxnSpPr>
              <p:cNvPr id="39" name="Straight Connector 38">
                <a:extLst>
                  <a:ext uri="{FF2B5EF4-FFF2-40B4-BE49-F238E27FC236}">
                    <a16:creationId xmlns:a16="http://schemas.microsoft.com/office/drawing/2014/main" id="{1B12454A-B79D-DAE0-4B51-F708BBD0AED2}"/>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B87DCCFB-D1F4-6E7D-F28C-4A6E58C321C8}"/>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648B8745-D569-5162-4708-09B9CE099B31}"/>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44" name="Oval 43">
              <a:extLst>
                <a:ext uri="{FF2B5EF4-FFF2-40B4-BE49-F238E27FC236}">
                  <a16:creationId xmlns:a16="http://schemas.microsoft.com/office/drawing/2014/main" id="{3D0A028F-B192-931C-0BB6-87A204D2EE9A}"/>
                </a:ext>
              </a:extLst>
            </p:cNvPr>
            <p:cNvSpPr/>
            <p:nvPr/>
          </p:nvSpPr>
          <p:spPr bwMode="auto">
            <a:xfrm>
              <a:off x="10397601" y="1856890"/>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45" name="Group 44">
              <a:extLst>
                <a:ext uri="{FF2B5EF4-FFF2-40B4-BE49-F238E27FC236}">
                  <a16:creationId xmlns:a16="http://schemas.microsoft.com/office/drawing/2014/main" id="{C177C7D8-0C97-8A8E-4449-B23EB4E135C3}"/>
                </a:ext>
              </a:extLst>
            </p:cNvPr>
            <p:cNvGrpSpPr/>
            <p:nvPr/>
          </p:nvGrpSpPr>
          <p:grpSpPr>
            <a:xfrm>
              <a:off x="10169406" y="2195376"/>
              <a:ext cx="470019" cy="129196"/>
              <a:chOff x="9829797" y="2037933"/>
              <a:chExt cx="259559" cy="78581"/>
            </a:xfrm>
          </p:grpSpPr>
          <p:cxnSp>
            <p:nvCxnSpPr>
              <p:cNvPr id="46" name="Straight Connector 45">
                <a:extLst>
                  <a:ext uri="{FF2B5EF4-FFF2-40B4-BE49-F238E27FC236}">
                    <a16:creationId xmlns:a16="http://schemas.microsoft.com/office/drawing/2014/main" id="{B38FF7FD-BBE6-221E-64EE-8622D92C6C6F}"/>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3207E54B-A07A-0E8B-2B3E-13E163724119}"/>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81B0B1B8-14C5-89E5-96D9-0B26AFEF214E}"/>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49" name="Oval 48">
              <a:extLst>
                <a:ext uri="{FF2B5EF4-FFF2-40B4-BE49-F238E27FC236}">
                  <a16:creationId xmlns:a16="http://schemas.microsoft.com/office/drawing/2014/main" id="{FC738D8B-5054-B315-7D1B-ED0CB80236CF}"/>
                </a:ext>
              </a:extLst>
            </p:cNvPr>
            <p:cNvSpPr/>
            <p:nvPr/>
          </p:nvSpPr>
          <p:spPr bwMode="auto">
            <a:xfrm>
              <a:off x="10373914" y="2228837"/>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50" name="Group 49">
              <a:extLst>
                <a:ext uri="{FF2B5EF4-FFF2-40B4-BE49-F238E27FC236}">
                  <a16:creationId xmlns:a16="http://schemas.microsoft.com/office/drawing/2014/main" id="{DA4A1843-8BE1-3452-ED51-A6CB583C7EAE}"/>
                </a:ext>
              </a:extLst>
            </p:cNvPr>
            <p:cNvGrpSpPr/>
            <p:nvPr/>
          </p:nvGrpSpPr>
          <p:grpSpPr>
            <a:xfrm>
              <a:off x="10227469" y="2384353"/>
              <a:ext cx="419099" cy="129196"/>
              <a:chOff x="9829797" y="2037933"/>
              <a:chExt cx="259559" cy="78581"/>
            </a:xfrm>
          </p:grpSpPr>
          <p:cxnSp>
            <p:nvCxnSpPr>
              <p:cNvPr id="51" name="Straight Connector 50">
                <a:extLst>
                  <a:ext uri="{FF2B5EF4-FFF2-40B4-BE49-F238E27FC236}">
                    <a16:creationId xmlns:a16="http://schemas.microsoft.com/office/drawing/2014/main" id="{FD3CC065-0451-50B7-3447-4EA23CD2DC0C}"/>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D9DEE96B-7B76-6945-B04C-B80113871B1E}"/>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4AE118D9-0B1C-1539-6029-EA7AF25D5A32}"/>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54" name="Oval 53">
              <a:extLst>
                <a:ext uri="{FF2B5EF4-FFF2-40B4-BE49-F238E27FC236}">
                  <a16:creationId xmlns:a16="http://schemas.microsoft.com/office/drawing/2014/main" id="{C59BE847-1E97-CCBD-4BEA-2B1346A13A5A}"/>
                </a:ext>
              </a:extLst>
            </p:cNvPr>
            <p:cNvSpPr/>
            <p:nvPr/>
          </p:nvSpPr>
          <p:spPr bwMode="auto">
            <a:xfrm>
              <a:off x="10405051" y="2417814"/>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55" name="Group 54">
              <a:extLst>
                <a:ext uri="{FF2B5EF4-FFF2-40B4-BE49-F238E27FC236}">
                  <a16:creationId xmlns:a16="http://schemas.microsoft.com/office/drawing/2014/main" id="{51CC0F82-5E46-8A4B-CFC4-C3BA3A70519F}"/>
                </a:ext>
              </a:extLst>
            </p:cNvPr>
            <p:cNvGrpSpPr/>
            <p:nvPr/>
          </p:nvGrpSpPr>
          <p:grpSpPr>
            <a:xfrm>
              <a:off x="10267951" y="2746776"/>
              <a:ext cx="378617" cy="129196"/>
              <a:chOff x="9829797" y="2037933"/>
              <a:chExt cx="259559" cy="78581"/>
            </a:xfrm>
          </p:grpSpPr>
          <p:cxnSp>
            <p:nvCxnSpPr>
              <p:cNvPr id="56" name="Straight Connector 55">
                <a:extLst>
                  <a:ext uri="{FF2B5EF4-FFF2-40B4-BE49-F238E27FC236}">
                    <a16:creationId xmlns:a16="http://schemas.microsoft.com/office/drawing/2014/main" id="{04A657C2-F28F-5C39-2FFB-A40664DBDE38}"/>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83FBD6A4-1FBA-01A5-659C-CC78F34EBEBF}"/>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43B8B596-A893-B7F1-1654-29B4DBEC13FF}"/>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59" name="Oval 58">
              <a:extLst>
                <a:ext uri="{FF2B5EF4-FFF2-40B4-BE49-F238E27FC236}">
                  <a16:creationId xmlns:a16="http://schemas.microsoft.com/office/drawing/2014/main" id="{DBDC9A14-2A69-42A4-26E8-05721EB615B7}"/>
                </a:ext>
              </a:extLst>
            </p:cNvPr>
            <p:cNvSpPr/>
            <p:nvPr/>
          </p:nvSpPr>
          <p:spPr bwMode="auto">
            <a:xfrm>
              <a:off x="10428738" y="2780237"/>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64" name="Group 63">
              <a:extLst>
                <a:ext uri="{FF2B5EF4-FFF2-40B4-BE49-F238E27FC236}">
                  <a16:creationId xmlns:a16="http://schemas.microsoft.com/office/drawing/2014/main" id="{C642F1D7-DD4C-FCF8-3113-B7DFFCAD5768}"/>
                </a:ext>
              </a:extLst>
            </p:cNvPr>
            <p:cNvGrpSpPr/>
            <p:nvPr/>
          </p:nvGrpSpPr>
          <p:grpSpPr>
            <a:xfrm>
              <a:off x="10101263" y="2934934"/>
              <a:ext cx="619125" cy="129196"/>
              <a:chOff x="9829797" y="2037933"/>
              <a:chExt cx="259559" cy="78581"/>
            </a:xfrm>
          </p:grpSpPr>
          <p:cxnSp>
            <p:nvCxnSpPr>
              <p:cNvPr id="65" name="Straight Connector 64">
                <a:extLst>
                  <a:ext uri="{FF2B5EF4-FFF2-40B4-BE49-F238E27FC236}">
                    <a16:creationId xmlns:a16="http://schemas.microsoft.com/office/drawing/2014/main" id="{107ED347-9C06-60A4-FEBE-82FE41CE7455}"/>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C3AEA66C-36CF-C2C5-E6EE-6AB9E2CB3789}"/>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D08576BD-C832-0BDB-0063-237AF6D800D2}"/>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68" name="Oval 67">
              <a:extLst>
                <a:ext uri="{FF2B5EF4-FFF2-40B4-BE49-F238E27FC236}">
                  <a16:creationId xmlns:a16="http://schemas.microsoft.com/office/drawing/2014/main" id="{D272BE3C-5380-E847-3E0F-EA0C90C58515}"/>
                </a:ext>
              </a:extLst>
            </p:cNvPr>
            <p:cNvSpPr/>
            <p:nvPr/>
          </p:nvSpPr>
          <p:spPr bwMode="auto">
            <a:xfrm>
              <a:off x="10373264" y="2973070"/>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69" name="Group 68">
              <a:extLst>
                <a:ext uri="{FF2B5EF4-FFF2-40B4-BE49-F238E27FC236}">
                  <a16:creationId xmlns:a16="http://schemas.microsoft.com/office/drawing/2014/main" id="{35D1AC34-4294-47E6-2B0B-6911659DAE8E}"/>
                </a:ext>
              </a:extLst>
            </p:cNvPr>
            <p:cNvGrpSpPr/>
            <p:nvPr/>
          </p:nvGrpSpPr>
          <p:grpSpPr>
            <a:xfrm>
              <a:off x="10221244" y="3302032"/>
              <a:ext cx="408656" cy="129196"/>
              <a:chOff x="9829797" y="2037933"/>
              <a:chExt cx="259559" cy="78581"/>
            </a:xfrm>
          </p:grpSpPr>
          <p:cxnSp>
            <p:nvCxnSpPr>
              <p:cNvPr id="70" name="Straight Connector 69">
                <a:extLst>
                  <a:ext uri="{FF2B5EF4-FFF2-40B4-BE49-F238E27FC236}">
                    <a16:creationId xmlns:a16="http://schemas.microsoft.com/office/drawing/2014/main" id="{D14E6921-5664-519C-9E4F-D512FA6A3FC9}"/>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A1B95EF4-2BC6-781F-5D5B-7FDDF167DEAD}"/>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A762684B-BB4B-EA7C-1464-6AED777F7474}"/>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73" name="Oval 72">
              <a:extLst>
                <a:ext uri="{FF2B5EF4-FFF2-40B4-BE49-F238E27FC236}">
                  <a16:creationId xmlns:a16="http://schemas.microsoft.com/office/drawing/2014/main" id="{DEB0CB1A-CF74-18DC-FF53-1D350BB652FE}"/>
                </a:ext>
              </a:extLst>
            </p:cNvPr>
            <p:cNvSpPr/>
            <p:nvPr/>
          </p:nvSpPr>
          <p:spPr bwMode="auto">
            <a:xfrm>
              <a:off x="10389034" y="3338640"/>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4" name="Group 73">
              <a:extLst>
                <a:ext uri="{FF2B5EF4-FFF2-40B4-BE49-F238E27FC236}">
                  <a16:creationId xmlns:a16="http://schemas.microsoft.com/office/drawing/2014/main" id="{1FD0113C-30B6-87D3-09F2-18021857EC13}"/>
                </a:ext>
              </a:extLst>
            </p:cNvPr>
            <p:cNvGrpSpPr/>
            <p:nvPr/>
          </p:nvGrpSpPr>
          <p:grpSpPr>
            <a:xfrm>
              <a:off x="10170319" y="3492286"/>
              <a:ext cx="519112" cy="129196"/>
              <a:chOff x="9829797" y="2037933"/>
              <a:chExt cx="259559" cy="78581"/>
            </a:xfrm>
          </p:grpSpPr>
          <p:cxnSp>
            <p:nvCxnSpPr>
              <p:cNvPr id="75" name="Straight Connector 74">
                <a:extLst>
                  <a:ext uri="{FF2B5EF4-FFF2-40B4-BE49-F238E27FC236}">
                    <a16:creationId xmlns:a16="http://schemas.microsoft.com/office/drawing/2014/main" id="{E9509B8F-43DD-0F4E-8207-C1972F05DB9A}"/>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89AC38FC-6594-7D65-78B4-4D29E23EBE85}"/>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55C77671-9680-0702-3A5A-5A249275BBE5}"/>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78" name="Oval 77">
              <a:extLst>
                <a:ext uri="{FF2B5EF4-FFF2-40B4-BE49-F238E27FC236}">
                  <a16:creationId xmlns:a16="http://schemas.microsoft.com/office/drawing/2014/main" id="{D3C7812C-4197-7832-7697-05767F5F97DB}"/>
                </a:ext>
              </a:extLst>
            </p:cNvPr>
            <p:cNvSpPr/>
            <p:nvPr/>
          </p:nvSpPr>
          <p:spPr bwMode="auto">
            <a:xfrm>
              <a:off x="10403320" y="3528894"/>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9" name="Group 78">
              <a:extLst>
                <a:ext uri="{FF2B5EF4-FFF2-40B4-BE49-F238E27FC236}">
                  <a16:creationId xmlns:a16="http://schemas.microsoft.com/office/drawing/2014/main" id="{DFAB8DBC-DFA2-0B5A-8381-B5635BEC21C5}"/>
                </a:ext>
              </a:extLst>
            </p:cNvPr>
            <p:cNvGrpSpPr/>
            <p:nvPr/>
          </p:nvGrpSpPr>
          <p:grpSpPr>
            <a:xfrm>
              <a:off x="10234613" y="3861892"/>
              <a:ext cx="373750" cy="129196"/>
              <a:chOff x="9829797" y="2037933"/>
              <a:chExt cx="259559" cy="78581"/>
            </a:xfrm>
          </p:grpSpPr>
          <p:cxnSp>
            <p:nvCxnSpPr>
              <p:cNvPr id="80" name="Straight Connector 79">
                <a:extLst>
                  <a:ext uri="{FF2B5EF4-FFF2-40B4-BE49-F238E27FC236}">
                    <a16:creationId xmlns:a16="http://schemas.microsoft.com/office/drawing/2014/main" id="{B09C10CB-EF5D-DBD0-5D59-EF13356F12D5}"/>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E1518237-846E-0487-D26F-5A584F5DE1C4}"/>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F7F1DF81-5D63-5B28-6DE2-1C5CED817BEB}"/>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83" name="Oval 82">
              <a:extLst>
                <a:ext uri="{FF2B5EF4-FFF2-40B4-BE49-F238E27FC236}">
                  <a16:creationId xmlns:a16="http://schemas.microsoft.com/office/drawing/2014/main" id="{E96F3655-CEBB-FAEA-D27A-7FAC5748AAFE}"/>
                </a:ext>
              </a:extLst>
            </p:cNvPr>
            <p:cNvSpPr/>
            <p:nvPr/>
          </p:nvSpPr>
          <p:spPr bwMode="auto">
            <a:xfrm>
              <a:off x="10389034" y="3898500"/>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84" name="Group 83">
              <a:extLst>
                <a:ext uri="{FF2B5EF4-FFF2-40B4-BE49-F238E27FC236}">
                  <a16:creationId xmlns:a16="http://schemas.microsoft.com/office/drawing/2014/main" id="{D449C6EA-A561-3645-7EC2-CE377594A66E}"/>
                </a:ext>
              </a:extLst>
            </p:cNvPr>
            <p:cNvGrpSpPr/>
            <p:nvPr/>
          </p:nvGrpSpPr>
          <p:grpSpPr>
            <a:xfrm>
              <a:off x="10141744" y="4044212"/>
              <a:ext cx="600075" cy="129196"/>
              <a:chOff x="9829797" y="2037933"/>
              <a:chExt cx="259559" cy="78581"/>
            </a:xfrm>
          </p:grpSpPr>
          <p:cxnSp>
            <p:nvCxnSpPr>
              <p:cNvPr id="85" name="Straight Connector 84">
                <a:extLst>
                  <a:ext uri="{FF2B5EF4-FFF2-40B4-BE49-F238E27FC236}">
                    <a16:creationId xmlns:a16="http://schemas.microsoft.com/office/drawing/2014/main" id="{8CA07B43-AA7A-7CDF-B4F9-3563E1DBCEDE}"/>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BF32C66B-DCFC-5B9D-2FBD-BB1CFCDC9BB0}"/>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9EBB9A0F-20B6-8EEF-B5BF-52C38B28ACE3}"/>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88" name="Oval 87">
              <a:extLst>
                <a:ext uri="{FF2B5EF4-FFF2-40B4-BE49-F238E27FC236}">
                  <a16:creationId xmlns:a16="http://schemas.microsoft.com/office/drawing/2014/main" id="{96B7360F-794C-CF81-5C6D-E09586670582}"/>
                </a:ext>
              </a:extLst>
            </p:cNvPr>
            <p:cNvSpPr/>
            <p:nvPr/>
          </p:nvSpPr>
          <p:spPr bwMode="auto">
            <a:xfrm>
              <a:off x="10405051" y="4080820"/>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89" name="Group 88">
              <a:extLst>
                <a:ext uri="{FF2B5EF4-FFF2-40B4-BE49-F238E27FC236}">
                  <a16:creationId xmlns:a16="http://schemas.microsoft.com/office/drawing/2014/main" id="{8E04DC26-524C-10C5-3CA4-09AA9C33DA29}"/>
                </a:ext>
              </a:extLst>
            </p:cNvPr>
            <p:cNvGrpSpPr/>
            <p:nvPr/>
          </p:nvGrpSpPr>
          <p:grpSpPr>
            <a:xfrm>
              <a:off x="10225088" y="4419496"/>
              <a:ext cx="364331" cy="129196"/>
              <a:chOff x="9829797" y="2037933"/>
              <a:chExt cx="259559" cy="78581"/>
            </a:xfrm>
          </p:grpSpPr>
          <p:cxnSp>
            <p:nvCxnSpPr>
              <p:cNvPr id="90" name="Straight Connector 89">
                <a:extLst>
                  <a:ext uri="{FF2B5EF4-FFF2-40B4-BE49-F238E27FC236}">
                    <a16:creationId xmlns:a16="http://schemas.microsoft.com/office/drawing/2014/main" id="{CFCA69DE-41F1-80B1-E917-3C6652208F75}"/>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B3AE3CDB-2EE3-F6B1-1FCE-897D348B5ACF}"/>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FD23879B-E3E0-62A2-1EA0-C8A2E2C91AF9}"/>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93" name="Oval 92">
              <a:extLst>
                <a:ext uri="{FF2B5EF4-FFF2-40B4-BE49-F238E27FC236}">
                  <a16:creationId xmlns:a16="http://schemas.microsoft.com/office/drawing/2014/main" id="{998B4DDD-B303-4D92-310A-0BC7AC7CFEB1}"/>
                </a:ext>
              </a:extLst>
            </p:cNvPr>
            <p:cNvSpPr/>
            <p:nvPr/>
          </p:nvSpPr>
          <p:spPr bwMode="auto">
            <a:xfrm>
              <a:off x="10372182" y="4456104"/>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94" name="Group 93">
              <a:extLst>
                <a:ext uri="{FF2B5EF4-FFF2-40B4-BE49-F238E27FC236}">
                  <a16:creationId xmlns:a16="http://schemas.microsoft.com/office/drawing/2014/main" id="{5291D9A5-990D-77AF-D701-8DA8D832C52F}"/>
                </a:ext>
              </a:extLst>
            </p:cNvPr>
            <p:cNvGrpSpPr/>
            <p:nvPr/>
          </p:nvGrpSpPr>
          <p:grpSpPr>
            <a:xfrm>
              <a:off x="10141744" y="4610759"/>
              <a:ext cx="661985" cy="129196"/>
              <a:chOff x="9829797" y="2037933"/>
              <a:chExt cx="259559" cy="78581"/>
            </a:xfrm>
          </p:grpSpPr>
          <p:cxnSp>
            <p:nvCxnSpPr>
              <p:cNvPr id="95" name="Straight Connector 94">
                <a:extLst>
                  <a:ext uri="{FF2B5EF4-FFF2-40B4-BE49-F238E27FC236}">
                    <a16:creationId xmlns:a16="http://schemas.microsoft.com/office/drawing/2014/main" id="{FB57E598-B1B5-41F8-777A-5CC427D7A8C0}"/>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957AD211-B6D6-7860-FD75-99DCFD236114}"/>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037EABB2-094C-A942-19C9-2E10FCE14A23}"/>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98" name="Oval 97">
              <a:extLst>
                <a:ext uri="{FF2B5EF4-FFF2-40B4-BE49-F238E27FC236}">
                  <a16:creationId xmlns:a16="http://schemas.microsoft.com/office/drawing/2014/main" id="{AC82B77E-55CC-9C42-02DB-2B0EAC5135D2}"/>
                </a:ext>
              </a:extLst>
            </p:cNvPr>
            <p:cNvSpPr/>
            <p:nvPr/>
          </p:nvSpPr>
          <p:spPr bwMode="auto">
            <a:xfrm>
              <a:off x="10466684" y="4647367"/>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99" name="Group 98">
              <a:extLst>
                <a:ext uri="{FF2B5EF4-FFF2-40B4-BE49-F238E27FC236}">
                  <a16:creationId xmlns:a16="http://schemas.microsoft.com/office/drawing/2014/main" id="{22D863B2-B542-7751-FAA8-92833A94649A}"/>
                </a:ext>
              </a:extLst>
            </p:cNvPr>
            <p:cNvGrpSpPr/>
            <p:nvPr/>
          </p:nvGrpSpPr>
          <p:grpSpPr>
            <a:xfrm>
              <a:off x="10225088" y="4976329"/>
              <a:ext cx="417619" cy="129196"/>
              <a:chOff x="9829797" y="2037933"/>
              <a:chExt cx="259559" cy="78581"/>
            </a:xfrm>
          </p:grpSpPr>
          <p:cxnSp>
            <p:nvCxnSpPr>
              <p:cNvPr id="100" name="Straight Connector 99">
                <a:extLst>
                  <a:ext uri="{FF2B5EF4-FFF2-40B4-BE49-F238E27FC236}">
                    <a16:creationId xmlns:a16="http://schemas.microsoft.com/office/drawing/2014/main" id="{0F2D3DAF-ABB8-08FD-76AB-40BBAFC5F8F2}"/>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9C8A0C80-1AA8-48A7-5FA2-8A31CB8BE0CE}"/>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709C1F9A-3315-8A56-C3C9-4C50364D69C0}"/>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103" name="Oval 102">
              <a:extLst>
                <a:ext uri="{FF2B5EF4-FFF2-40B4-BE49-F238E27FC236}">
                  <a16:creationId xmlns:a16="http://schemas.microsoft.com/office/drawing/2014/main" id="{07A9F3A7-881D-0B9C-76DA-9BCF1D28A591}"/>
                </a:ext>
              </a:extLst>
            </p:cNvPr>
            <p:cNvSpPr/>
            <p:nvPr/>
          </p:nvSpPr>
          <p:spPr bwMode="auto">
            <a:xfrm>
              <a:off x="10404409" y="5012937"/>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04" name="Group 103">
              <a:extLst>
                <a:ext uri="{FF2B5EF4-FFF2-40B4-BE49-F238E27FC236}">
                  <a16:creationId xmlns:a16="http://schemas.microsoft.com/office/drawing/2014/main" id="{1FEC2CF2-CAB2-FD66-2FA1-74E344FA7823}"/>
                </a:ext>
              </a:extLst>
            </p:cNvPr>
            <p:cNvGrpSpPr/>
            <p:nvPr/>
          </p:nvGrpSpPr>
          <p:grpSpPr>
            <a:xfrm>
              <a:off x="10146507" y="5159277"/>
              <a:ext cx="521494" cy="129196"/>
              <a:chOff x="9829797" y="2037933"/>
              <a:chExt cx="259559" cy="78581"/>
            </a:xfrm>
          </p:grpSpPr>
          <p:cxnSp>
            <p:nvCxnSpPr>
              <p:cNvPr id="105" name="Straight Connector 104">
                <a:extLst>
                  <a:ext uri="{FF2B5EF4-FFF2-40B4-BE49-F238E27FC236}">
                    <a16:creationId xmlns:a16="http://schemas.microsoft.com/office/drawing/2014/main" id="{2E1C3CD4-74D3-BC61-EC4F-1E20E4AFFAAA}"/>
                  </a:ext>
                </a:extLst>
              </p:cNvPr>
              <p:cNvCxnSpPr>
                <a:cxnSpLocks/>
              </p:cNvCxnSpPr>
              <p:nvPr/>
            </p:nvCxnSpPr>
            <p:spPr bwMode="auto">
              <a:xfrm>
                <a:off x="9829797" y="2077223"/>
                <a:ext cx="259559"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418FAD0C-DE41-2ABA-96F8-271E90B4073D}"/>
                  </a:ext>
                </a:extLst>
              </p:cNvPr>
              <p:cNvCxnSpPr>
                <a:cxnSpLocks/>
              </p:cNvCxnSpPr>
              <p:nvPr/>
            </p:nvCxnSpPr>
            <p:spPr bwMode="auto">
              <a:xfrm>
                <a:off x="9832178" y="2037933"/>
                <a:ext cx="0" cy="78581"/>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8AE82614-EDA0-04C8-5E9B-A067CD74B86D}"/>
                  </a:ext>
                </a:extLst>
              </p:cNvPr>
              <p:cNvCxnSpPr>
                <a:cxnSpLocks/>
              </p:cNvCxnSpPr>
              <p:nvPr/>
            </p:nvCxnSpPr>
            <p:spPr bwMode="auto">
              <a:xfrm>
                <a:off x="10082209" y="2037933"/>
                <a:ext cx="0" cy="78581"/>
              </a:xfrm>
              <a:prstGeom prst="line">
                <a:avLst/>
              </a:prstGeom>
              <a:noFill/>
              <a:ln w="28575" cap="flat" cmpd="sng" algn="ctr">
                <a:solidFill>
                  <a:schemeClr val="bg1"/>
                </a:solidFill>
                <a:prstDash val="solid"/>
                <a:round/>
                <a:headEnd type="none" w="med" len="med"/>
                <a:tailEnd type="none" w="med" len="med"/>
              </a:ln>
              <a:effectLst/>
            </p:spPr>
          </p:cxnSp>
        </p:grpSp>
        <p:sp>
          <p:nvSpPr>
            <p:cNvPr id="108" name="Oval 107">
              <a:extLst>
                <a:ext uri="{FF2B5EF4-FFF2-40B4-BE49-F238E27FC236}">
                  <a16:creationId xmlns:a16="http://schemas.microsoft.com/office/drawing/2014/main" id="{5C381B43-34FA-9CE6-EF95-E8DD6EA1ED90}"/>
                </a:ext>
              </a:extLst>
            </p:cNvPr>
            <p:cNvSpPr/>
            <p:nvPr/>
          </p:nvSpPr>
          <p:spPr bwMode="auto">
            <a:xfrm>
              <a:off x="10374165" y="5195885"/>
              <a:ext cx="62275" cy="62275"/>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Tree>
    <p:extLst>
      <p:ext uri="{BB962C8B-B14F-4D97-AF65-F5344CB8AC3E}">
        <p14:creationId xmlns:p14="http://schemas.microsoft.com/office/powerpoint/2010/main" val="410784817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2">
            <a:extLst>
              <a:ext uri="{FF2B5EF4-FFF2-40B4-BE49-F238E27FC236}">
                <a16:creationId xmlns:a16="http://schemas.microsoft.com/office/drawing/2014/main" id="{67970A3E-CAAC-4220-8DA6-611A0CD201C9}"/>
              </a:ext>
            </a:extLst>
          </p:cNvPr>
          <p:cNvSpPr>
            <a:spLocks noGrp="1"/>
          </p:cNvSpPr>
          <p:nvPr>
            <p:ph type="title"/>
          </p:nvPr>
        </p:nvSpPr>
        <p:spPr/>
        <p:txBody>
          <a:bodyPr/>
          <a:lstStyle/>
          <a:p>
            <a:r>
              <a:rPr lang="en-US" altLang="en-US" dirty="0"/>
              <a:t>Beyond BCMA: Novel Therapies </a:t>
            </a:r>
            <a:br>
              <a:rPr lang="en-US" altLang="en-US" dirty="0"/>
            </a:br>
            <a:r>
              <a:rPr lang="en-US" altLang="en-US" dirty="0"/>
              <a:t>That Will Soon Change Practice </a:t>
            </a:r>
          </a:p>
        </p:txBody>
      </p:sp>
    </p:spTree>
    <p:extLst>
      <p:ext uri="{BB962C8B-B14F-4D97-AF65-F5344CB8AC3E}">
        <p14:creationId xmlns:p14="http://schemas.microsoft.com/office/powerpoint/2010/main" val="286394340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C9B323-438E-4B6D-B74D-75572A8FDE50}"/>
              </a:ext>
            </a:extLst>
          </p:cNvPr>
          <p:cNvSpPr>
            <a:spLocks noGrp="1"/>
          </p:cNvSpPr>
          <p:nvPr>
            <p:ph type="title"/>
          </p:nvPr>
        </p:nvSpPr>
        <p:spPr/>
        <p:txBody>
          <a:bodyPr/>
          <a:lstStyle/>
          <a:p>
            <a:r>
              <a:rPr lang="en-US" sz="3600" dirty="0"/>
              <a:t>Overview of Bispecific Antibodies </a:t>
            </a:r>
            <a:br>
              <a:rPr lang="en-US" sz="3600" dirty="0"/>
            </a:br>
            <a:r>
              <a:rPr lang="en-US" sz="3600" dirty="0"/>
              <a:t>With Novel Targets in R/R MM</a:t>
            </a:r>
          </a:p>
        </p:txBody>
      </p:sp>
      <p:graphicFrame>
        <p:nvGraphicFramePr>
          <p:cNvPr id="5" name="Table 4">
            <a:extLst>
              <a:ext uri="{FF2B5EF4-FFF2-40B4-BE49-F238E27FC236}">
                <a16:creationId xmlns:a16="http://schemas.microsoft.com/office/drawing/2014/main" id="{E2C229D5-CAF6-41C2-AC7B-336D3D0F7457}"/>
              </a:ext>
            </a:extLst>
          </p:cNvPr>
          <p:cNvGraphicFramePr>
            <a:graphicFrameLocks noGrp="1"/>
          </p:cNvGraphicFramePr>
          <p:nvPr>
            <p:extLst>
              <p:ext uri="{D42A27DB-BD31-4B8C-83A1-F6EECF244321}">
                <p14:modId xmlns:p14="http://schemas.microsoft.com/office/powerpoint/2010/main" val="450989392"/>
              </p:ext>
            </p:extLst>
          </p:nvPr>
        </p:nvGraphicFramePr>
        <p:xfrm>
          <a:off x="719138" y="1620434"/>
          <a:ext cx="10787062" cy="3291840"/>
        </p:xfrm>
        <a:graphic>
          <a:graphicData uri="http://schemas.openxmlformats.org/drawingml/2006/table">
            <a:tbl>
              <a:tblPr firstRow="1" bandRow="1">
                <a:tableStyleId>{5C22544A-7EE6-4342-B048-85BDC9FD1C3A}</a:tableStyleId>
              </a:tblPr>
              <a:tblGrid>
                <a:gridCol w="1492704">
                  <a:extLst>
                    <a:ext uri="{9D8B030D-6E8A-4147-A177-3AD203B41FA5}">
                      <a16:colId xmlns:a16="http://schemas.microsoft.com/office/drawing/2014/main" val="3168349686"/>
                    </a:ext>
                  </a:extLst>
                </a:gridCol>
                <a:gridCol w="1005290">
                  <a:extLst>
                    <a:ext uri="{9D8B030D-6E8A-4147-A177-3AD203B41FA5}">
                      <a16:colId xmlns:a16="http://schemas.microsoft.com/office/drawing/2014/main" val="1906999491"/>
                    </a:ext>
                  </a:extLst>
                </a:gridCol>
                <a:gridCol w="1705946">
                  <a:extLst>
                    <a:ext uri="{9D8B030D-6E8A-4147-A177-3AD203B41FA5}">
                      <a16:colId xmlns:a16="http://schemas.microsoft.com/office/drawing/2014/main" val="591508598"/>
                    </a:ext>
                  </a:extLst>
                </a:gridCol>
                <a:gridCol w="1874714">
                  <a:extLst>
                    <a:ext uri="{9D8B030D-6E8A-4147-A177-3AD203B41FA5}">
                      <a16:colId xmlns:a16="http://schemas.microsoft.com/office/drawing/2014/main" val="3224087257"/>
                    </a:ext>
                  </a:extLst>
                </a:gridCol>
                <a:gridCol w="1728193">
                  <a:extLst>
                    <a:ext uri="{9D8B030D-6E8A-4147-A177-3AD203B41FA5}">
                      <a16:colId xmlns:a16="http://schemas.microsoft.com/office/drawing/2014/main" val="303313605"/>
                    </a:ext>
                  </a:extLst>
                </a:gridCol>
                <a:gridCol w="1258393">
                  <a:extLst>
                    <a:ext uri="{9D8B030D-6E8A-4147-A177-3AD203B41FA5}">
                      <a16:colId xmlns:a16="http://schemas.microsoft.com/office/drawing/2014/main" val="79557550"/>
                    </a:ext>
                  </a:extLst>
                </a:gridCol>
                <a:gridCol w="1721822">
                  <a:extLst>
                    <a:ext uri="{9D8B030D-6E8A-4147-A177-3AD203B41FA5}">
                      <a16:colId xmlns:a16="http://schemas.microsoft.com/office/drawing/2014/main" val="910370455"/>
                    </a:ext>
                  </a:extLst>
                </a:gridCol>
              </a:tblGrid>
              <a:tr h="180913">
                <a:tc>
                  <a:txBody>
                    <a:bodyPr/>
                    <a:lstStyle/>
                    <a:p>
                      <a:endParaRPr lang="en-US" sz="1800" b="1" dirty="0">
                        <a:latin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Target</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Median Prior Lines, n (range)</a:t>
                      </a:r>
                    </a:p>
                  </a:txBody>
                  <a:tcPr anchor="ctr">
                    <a:lnL w="12700" cmpd="sng">
                      <a:noFill/>
                    </a:lnL>
                    <a:lnR w="28575"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ORR, %</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CRS, %</a:t>
                      </a:r>
                    </a:p>
                  </a:txBody>
                  <a:tcPr anchor="ctr">
                    <a:lnL w="28575" cap="flat" cmpd="sng" algn="ctr">
                      <a:solidFill>
                        <a:schemeClr val="bg1"/>
                      </a:solid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Neurotox, %</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Step-up/Notes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66274445"/>
                  </a:ext>
                </a:extLst>
              </a:tr>
              <a:tr h="404393">
                <a:tc>
                  <a:txBody>
                    <a:bodyPr/>
                    <a:lstStyle/>
                    <a:p>
                      <a:r>
                        <a:rPr lang="en-US" sz="1800" b="0" dirty="0">
                          <a:solidFill>
                            <a:schemeClr val="bg1"/>
                          </a:solidFill>
                          <a:latin typeface="Calibri" panose="020F0502020204030204" pitchFamily="34" charset="0"/>
                          <a:cs typeface="Calibri" panose="020F0502020204030204" pitchFamily="34" charset="0"/>
                        </a:rPr>
                        <a:t>Talquetamab </a:t>
                      </a:r>
                    </a:p>
                    <a:p>
                      <a:r>
                        <a:rPr lang="en-US" sz="1800" b="0" dirty="0">
                          <a:solidFill>
                            <a:schemeClr val="bg1"/>
                          </a:solidFill>
                          <a:latin typeface="Calibri" panose="020F0502020204030204" pitchFamily="34" charset="0"/>
                          <a:cs typeface="Calibri" panose="020F0502020204030204" pitchFamily="34" charset="0"/>
                        </a:rPr>
                        <a:t>(n = 30 for 405 </a:t>
                      </a:r>
                      <a:r>
                        <a:rPr lang="el-GR" sz="1800" b="0" dirty="0">
                          <a:solidFill>
                            <a:schemeClr val="bg1"/>
                          </a:solidFill>
                          <a:latin typeface="Calibri" panose="020F0502020204030204" pitchFamily="34" charset="0"/>
                          <a:ea typeface="Calibri" panose="020F0502020204030204" pitchFamily="34" charset="0"/>
                          <a:cs typeface="Calibri" panose="020F0502020204030204" pitchFamily="34" charset="0"/>
                        </a:rPr>
                        <a:t>μ</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g/kg, </a:t>
                      </a:r>
                    </a:p>
                    <a:p>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n = 44 for </a:t>
                      </a:r>
                    </a:p>
                    <a:p>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800 </a:t>
                      </a:r>
                      <a:r>
                        <a:rPr lang="el-GR" sz="1800" b="0" dirty="0">
                          <a:solidFill>
                            <a:schemeClr val="bg1"/>
                          </a:solidFill>
                          <a:latin typeface="Calibri" panose="020F0502020204030204" pitchFamily="34" charset="0"/>
                          <a:ea typeface="Calibri" panose="020F0502020204030204" pitchFamily="34" charset="0"/>
                          <a:cs typeface="Calibri" panose="020F0502020204030204" pitchFamily="34" charset="0"/>
                        </a:rPr>
                        <a:t>μ</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g/kg</a:t>
                      </a:r>
                      <a:r>
                        <a:rPr lang="en-US" sz="1800" b="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cs typeface="Calibri" panose="020F0502020204030204" pitchFamily="34" charset="0"/>
                        </a:rPr>
                        <a:t>GPRC5D</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800" b="0" dirty="0">
                        <a:solidFill>
                          <a:schemeClr val="bg1"/>
                        </a:solidFill>
                        <a:latin typeface="Calibri" panose="020F0502020204030204" pitchFamily="34" charset="0"/>
                        <a:cs typeface="Calibri" panose="020F0502020204030204" pitchFamily="34" charset="0"/>
                      </a:endParaRPr>
                    </a:p>
                    <a:p>
                      <a:pPr algn="ctr"/>
                      <a:r>
                        <a:rPr lang="en-US" sz="1800" b="0" dirty="0">
                          <a:solidFill>
                            <a:schemeClr val="bg1"/>
                          </a:solidFill>
                          <a:latin typeface="Calibri" panose="020F0502020204030204" pitchFamily="34" charset="0"/>
                          <a:cs typeface="Calibri" panose="020F0502020204030204" pitchFamily="34" charset="0"/>
                        </a:rPr>
                        <a:t>405 </a:t>
                      </a:r>
                      <a:r>
                        <a:rPr lang="el-GR" sz="1800" b="0" dirty="0">
                          <a:solidFill>
                            <a:schemeClr val="bg1"/>
                          </a:solidFill>
                          <a:latin typeface="Calibri" panose="020F0502020204030204" pitchFamily="34" charset="0"/>
                          <a:ea typeface="Calibri" panose="020F0502020204030204" pitchFamily="34" charset="0"/>
                          <a:cs typeface="Calibri" panose="020F0502020204030204" pitchFamily="34" charset="0"/>
                        </a:rPr>
                        <a:t>μ</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g/kg: </a:t>
                      </a:r>
                    </a:p>
                    <a:p>
                      <a:pPr algn="ctr"/>
                      <a:r>
                        <a:rPr lang="en-US" sz="1800" b="0" dirty="0">
                          <a:solidFill>
                            <a:schemeClr val="bg1"/>
                          </a:solidFill>
                          <a:latin typeface="Calibri" panose="020F0502020204030204" pitchFamily="34" charset="0"/>
                          <a:cs typeface="Calibri" panose="020F0502020204030204" pitchFamily="34" charset="0"/>
                        </a:rPr>
                        <a:t>6 (2-14</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 </a:t>
                      </a:r>
                    </a:p>
                    <a:p>
                      <a:pPr algn="ct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800 </a:t>
                      </a:r>
                      <a:r>
                        <a:rPr lang="el-GR" sz="1800" b="0" dirty="0">
                          <a:solidFill>
                            <a:schemeClr val="bg1"/>
                          </a:solidFill>
                          <a:latin typeface="Calibri" panose="020F0502020204030204" pitchFamily="34" charset="0"/>
                          <a:ea typeface="Calibri" panose="020F0502020204030204" pitchFamily="34" charset="0"/>
                          <a:cs typeface="Calibri" panose="020F0502020204030204" pitchFamily="34" charset="0"/>
                        </a:rPr>
                        <a:t>μ</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g/kg: </a:t>
                      </a:r>
                    </a:p>
                    <a:p>
                      <a:pPr algn="ct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5 (2-17) </a:t>
                      </a:r>
                      <a:endParaRPr lang="en-US" sz="1800" b="0" dirty="0">
                        <a:solidFill>
                          <a:schemeClr val="bg1"/>
                        </a:solidFill>
                        <a:latin typeface="Calibri" panose="020F0502020204030204" pitchFamily="34" charset="0"/>
                        <a:cs typeface="Calibri" panose="020F0502020204030204" pitchFamily="34" charset="0"/>
                      </a:endParaRPr>
                    </a:p>
                  </a:txBody>
                  <a:tcPr anchor="ctr">
                    <a:lnL w="12700" cmpd="sng">
                      <a:noFill/>
                    </a:lnL>
                    <a:lnR w="28575"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cs typeface="Calibri" panose="020F0502020204030204" pitchFamily="34" charset="0"/>
                        </a:rPr>
                        <a:t>405 </a:t>
                      </a:r>
                      <a:r>
                        <a:rPr lang="el-GR" sz="1800" b="0" dirty="0">
                          <a:solidFill>
                            <a:schemeClr val="bg1"/>
                          </a:solidFill>
                          <a:latin typeface="Calibri" panose="020F0502020204030204" pitchFamily="34" charset="0"/>
                          <a:ea typeface="Calibri" panose="020F0502020204030204" pitchFamily="34" charset="0"/>
                          <a:cs typeface="Calibri" panose="020F0502020204030204" pitchFamily="34" charset="0"/>
                        </a:rPr>
                        <a:t>μ</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g/kg: </a:t>
                      </a:r>
                      <a:r>
                        <a:rPr lang="en-US" sz="1800" b="0" dirty="0">
                          <a:solidFill>
                            <a:schemeClr val="bg1"/>
                          </a:solidFill>
                          <a:latin typeface="Calibri" panose="020F0502020204030204" pitchFamily="34" charset="0"/>
                          <a:ea typeface="Calibri" panose="020F0502020204030204" pitchFamily="34" charset="0"/>
                          <a:cs typeface="Calibri" panose="020F0502020204030204" pitchFamily="34" charset="0"/>
                        </a:rPr>
                        <a:t>70.0</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 </a:t>
                      </a:r>
                    </a:p>
                    <a:p>
                      <a:pPr algn="ct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800 </a:t>
                      </a:r>
                      <a:r>
                        <a:rPr lang="el-GR" sz="1800" b="0" dirty="0">
                          <a:solidFill>
                            <a:schemeClr val="bg1"/>
                          </a:solidFill>
                          <a:latin typeface="Calibri" panose="020F0502020204030204" pitchFamily="34" charset="0"/>
                          <a:ea typeface="Calibri" panose="020F0502020204030204" pitchFamily="34" charset="0"/>
                          <a:cs typeface="Calibri" panose="020F0502020204030204" pitchFamily="34" charset="0"/>
                        </a:rPr>
                        <a:t>μ</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g/kg: 63.6 </a:t>
                      </a:r>
                      <a:endParaRPr lang="en-US" sz="1800" b="0" dirty="0">
                        <a:solidFill>
                          <a:schemeClr val="bg1"/>
                        </a:solidFill>
                        <a:latin typeface="Calibri" panose="020F0502020204030204" pitchFamily="34" charset="0"/>
                        <a:cs typeface="Calibri" panose="020F0502020204030204" pitchFamily="34" charset="0"/>
                      </a:endParaRP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cs typeface="Calibri" panose="020F0502020204030204" pitchFamily="34" charset="0"/>
                        </a:rPr>
                        <a:t>405 </a:t>
                      </a:r>
                      <a:r>
                        <a:rPr lang="el-GR" sz="1800" b="0" dirty="0">
                          <a:solidFill>
                            <a:schemeClr val="bg1"/>
                          </a:solidFill>
                          <a:latin typeface="Calibri" panose="020F0502020204030204" pitchFamily="34" charset="0"/>
                          <a:ea typeface="Calibri" panose="020F0502020204030204" pitchFamily="34" charset="0"/>
                          <a:cs typeface="Calibri" panose="020F0502020204030204" pitchFamily="34" charset="0"/>
                        </a:rPr>
                        <a:t>μ</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g/kg: </a:t>
                      </a:r>
                      <a:r>
                        <a:rPr lang="en-US" sz="1800" b="0" dirty="0">
                          <a:solidFill>
                            <a:schemeClr val="bg1"/>
                          </a:solidFill>
                          <a:latin typeface="Calibri" panose="020F0502020204030204" pitchFamily="34" charset="0"/>
                          <a:ea typeface="Calibri" panose="020F0502020204030204" pitchFamily="34" charset="0"/>
                          <a:cs typeface="Calibri" panose="020F0502020204030204" pitchFamily="34" charset="0"/>
                        </a:rPr>
                        <a:t>76.7</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 </a:t>
                      </a:r>
                    </a:p>
                    <a:p>
                      <a:pPr algn="ct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800 </a:t>
                      </a:r>
                      <a:r>
                        <a:rPr lang="el-GR" sz="1800" b="0" dirty="0">
                          <a:solidFill>
                            <a:schemeClr val="bg1"/>
                          </a:solidFill>
                          <a:latin typeface="Calibri" panose="020F0502020204030204" pitchFamily="34" charset="0"/>
                          <a:ea typeface="Calibri" panose="020F0502020204030204" pitchFamily="34" charset="0"/>
                          <a:cs typeface="Calibri" panose="020F0502020204030204" pitchFamily="34" charset="0"/>
                        </a:rPr>
                        <a:t>μ</a:t>
                      </a:r>
                      <a:r>
                        <a:rPr lang="en-IN" sz="1800" b="0" dirty="0">
                          <a:solidFill>
                            <a:schemeClr val="bg1"/>
                          </a:solidFill>
                          <a:latin typeface="Calibri" panose="020F0502020204030204" pitchFamily="34" charset="0"/>
                          <a:ea typeface="Calibri" panose="020F0502020204030204" pitchFamily="34" charset="0"/>
                          <a:cs typeface="Calibri" panose="020F0502020204030204" pitchFamily="34" charset="0"/>
                        </a:rPr>
                        <a:t>g/kg: 79.5 </a:t>
                      </a:r>
                      <a:endParaRPr lang="en-US" sz="1800" b="0" dirty="0">
                        <a:solidFill>
                          <a:schemeClr val="bg1"/>
                        </a:solidFill>
                        <a:latin typeface="Calibri" panose="020F0502020204030204" pitchFamily="34" charset="0"/>
                        <a:cs typeface="Calibri" panose="020F0502020204030204" pitchFamily="34" charset="0"/>
                      </a:endParaRPr>
                    </a:p>
                  </a:txBody>
                  <a:tcPr anchor="ctr">
                    <a:lnL w="28575"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lang="en-US" sz="1800" b="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bg1"/>
                          </a:solidFill>
                          <a:latin typeface="Calibri" panose="020F0502020204030204" pitchFamily="34" charset="0"/>
                          <a:cs typeface="Calibri" panose="020F0502020204030204" pitchFamily="34" charset="0"/>
                        </a:rPr>
                        <a:t>Yes: 2 to 3; </a:t>
                      </a:r>
                      <a:br>
                        <a:rPr lang="en-US" sz="1800" b="0" dirty="0">
                          <a:solidFill>
                            <a:schemeClr val="bg1"/>
                          </a:solidFill>
                          <a:latin typeface="Calibri" panose="020F0502020204030204" pitchFamily="34" charset="0"/>
                          <a:cs typeface="Calibri" panose="020F0502020204030204" pitchFamily="34" charset="0"/>
                        </a:rPr>
                      </a:br>
                      <a:r>
                        <a:rPr lang="en-US" sz="1800" b="0" dirty="0">
                          <a:solidFill>
                            <a:schemeClr val="bg1"/>
                          </a:solidFill>
                          <a:latin typeface="Calibri" panose="020F0502020204030204" pitchFamily="34" charset="0"/>
                          <a:cs typeface="Calibri" panose="020F0502020204030204" pitchFamily="34" charset="0"/>
                        </a:rPr>
                        <a:t>SC dosing</a:t>
                      </a:r>
                    </a:p>
                    <a:p>
                      <a:pPr algn="ctr"/>
                      <a:r>
                        <a:rPr lang="en-US" sz="1800" b="0" dirty="0">
                          <a:solidFill>
                            <a:schemeClr val="bg1"/>
                          </a:solidFill>
                          <a:latin typeface="Calibri" panose="020F0502020204030204" pitchFamily="34" charset="0"/>
                          <a:cs typeface="Calibri" panose="020F0502020204030204" pitchFamily="34" charset="0"/>
                        </a:rPr>
                        <a:t>Some grade 3 skin rash, </a:t>
                      </a:r>
                      <a:br>
                        <a:rPr lang="en-US" sz="1800" b="0" dirty="0">
                          <a:solidFill>
                            <a:schemeClr val="bg1"/>
                          </a:solidFill>
                          <a:latin typeface="Calibri" panose="020F0502020204030204" pitchFamily="34" charset="0"/>
                          <a:cs typeface="Calibri" panose="020F0502020204030204" pitchFamily="34" charset="0"/>
                        </a:rPr>
                      </a:br>
                      <a:r>
                        <a:rPr lang="en-US" sz="1800" b="0" dirty="0">
                          <a:solidFill>
                            <a:schemeClr val="bg1"/>
                          </a:solidFill>
                          <a:latin typeface="Calibri" panose="020F0502020204030204" pitchFamily="34" charset="0"/>
                          <a:cs typeface="Calibri" panose="020F0502020204030204" pitchFamily="34" charset="0"/>
                        </a:rPr>
                        <a:t>oral tox</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61137962"/>
                  </a:ext>
                </a:extLst>
              </a:tr>
              <a:tr h="372627">
                <a:tc>
                  <a:txBody>
                    <a:bodyPr/>
                    <a:lstStyle/>
                    <a:p>
                      <a:r>
                        <a:rPr lang="en-US" sz="1800" b="0" dirty="0">
                          <a:solidFill>
                            <a:schemeClr val="bg1"/>
                          </a:solidFill>
                          <a:latin typeface="Calibri" panose="020F0502020204030204" pitchFamily="34" charset="0"/>
                          <a:cs typeface="Calibri" panose="020F0502020204030204" pitchFamily="34" charset="0"/>
                        </a:rPr>
                        <a:t>Cevostamab </a:t>
                      </a:r>
                    </a:p>
                    <a:p>
                      <a:r>
                        <a:rPr lang="en-US" sz="1800" b="0" dirty="0">
                          <a:solidFill>
                            <a:schemeClr val="bg1"/>
                          </a:solidFill>
                          <a:latin typeface="Calibri" panose="020F0502020204030204" pitchFamily="34" charset="0"/>
                          <a:cs typeface="Calibri" panose="020F0502020204030204" pitchFamily="34" charset="0"/>
                        </a:rPr>
                        <a:t>(n = 161)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cs typeface="Calibri" panose="020F0502020204030204" pitchFamily="34" charset="0"/>
                        </a:rPr>
                        <a:t>FcRH5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cs typeface="Calibri" panose="020F0502020204030204" pitchFamily="34" charset="0"/>
                        </a:rPr>
                        <a:t>6 (2-18)</a:t>
                      </a:r>
                    </a:p>
                  </a:txBody>
                  <a:tcPr anchor="ctr">
                    <a:lnL w="12700" cmpd="sng">
                      <a:noFill/>
                    </a:lnL>
                    <a:lnR w="28575"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cs typeface="Calibri" panose="020F0502020204030204" pitchFamily="34" charset="0"/>
                        </a:rPr>
                        <a:t>20-90 mg</a:t>
                      </a:r>
                    </a:p>
                    <a:p>
                      <a:pPr algn="ctr"/>
                      <a:r>
                        <a:rPr lang="en-US" sz="1800" b="0" dirty="0">
                          <a:solidFill>
                            <a:schemeClr val="bg1"/>
                          </a:solidFill>
                          <a:latin typeface="Calibri" panose="020F0502020204030204" pitchFamily="34" charset="0"/>
                          <a:cs typeface="Calibri" panose="020F0502020204030204" pitchFamily="34" charset="0"/>
                        </a:rPr>
                        <a:t>(n = 83): 36.1</a:t>
                      </a:r>
                    </a:p>
                    <a:p>
                      <a:pPr algn="ctr"/>
                      <a:r>
                        <a:rPr lang="en-US" sz="1800" b="0" dirty="0">
                          <a:solidFill>
                            <a:schemeClr val="bg1"/>
                          </a:solidFill>
                          <a:latin typeface="Calibri" panose="020F0502020204030204" pitchFamily="34" charset="0"/>
                          <a:cs typeface="Calibri" panose="020F0502020204030204" pitchFamily="34" charset="0"/>
                        </a:rPr>
                        <a:t>132-198 mg </a:t>
                      </a:r>
                      <a:br>
                        <a:rPr lang="en-US" sz="1800" b="0" dirty="0">
                          <a:solidFill>
                            <a:schemeClr val="bg1"/>
                          </a:solidFill>
                          <a:latin typeface="Calibri" panose="020F0502020204030204" pitchFamily="34" charset="0"/>
                          <a:cs typeface="Calibri" panose="020F0502020204030204" pitchFamily="34" charset="0"/>
                        </a:rPr>
                      </a:br>
                      <a:r>
                        <a:rPr lang="en-US" sz="1800" b="0" dirty="0">
                          <a:solidFill>
                            <a:schemeClr val="bg1"/>
                          </a:solidFill>
                          <a:latin typeface="Calibri" panose="020F0502020204030204" pitchFamily="34" charset="0"/>
                          <a:cs typeface="Calibri" panose="020F0502020204030204" pitchFamily="34" charset="0"/>
                        </a:rPr>
                        <a:t>(n = 60): 56.7</a:t>
                      </a:r>
                    </a:p>
                  </a:txBody>
                  <a:tcPr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mpd="sng">
                      <a:noFill/>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cs typeface="Calibri" panose="020F0502020204030204" pitchFamily="34" charset="0"/>
                        </a:rPr>
                        <a:t>80.7</a:t>
                      </a:r>
                    </a:p>
                    <a:p>
                      <a:pPr algn="ctr"/>
                      <a:r>
                        <a:rPr lang="en-US" sz="1800" b="0" dirty="0">
                          <a:solidFill>
                            <a:schemeClr val="bg1"/>
                          </a:solidFill>
                          <a:latin typeface="Calibri" panose="020F0502020204030204" pitchFamily="34" charset="0"/>
                          <a:cs typeface="Calibri" panose="020F0502020204030204" pitchFamily="34" charset="0"/>
                        </a:rPr>
                        <a:t>(1.2% grade 3)</a:t>
                      </a:r>
                    </a:p>
                  </a:txBody>
                  <a:tcPr anchor="ctr">
                    <a:lnL w="28575"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cs typeface="Calibri" panose="020F0502020204030204" pitchFamily="34" charset="0"/>
                        </a:rPr>
                        <a:t>14.3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cs typeface="Calibri" panose="020F0502020204030204" pitchFamily="34" charset="0"/>
                        </a:rPr>
                        <a:t>Yes: 2; </a:t>
                      </a:r>
                      <a:br>
                        <a:rPr lang="en-US" sz="1800" b="0" dirty="0">
                          <a:solidFill>
                            <a:schemeClr val="bg1"/>
                          </a:solidFill>
                          <a:latin typeface="Calibri" panose="020F0502020204030204" pitchFamily="34" charset="0"/>
                          <a:cs typeface="Calibri" panose="020F0502020204030204" pitchFamily="34" charset="0"/>
                        </a:rPr>
                      </a:br>
                      <a:r>
                        <a:rPr lang="en-US" sz="1800" b="0" dirty="0">
                          <a:solidFill>
                            <a:schemeClr val="bg1"/>
                          </a:solidFill>
                          <a:latin typeface="Calibri" panose="020F0502020204030204" pitchFamily="34" charset="0"/>
                          <a:cs typeface="Calibri" panose="020F0502020204030204" pitchFamily="34" charset="0"/>
                        </a:rPr>
                        <a:t>33.5% with prior anti-BCMA tx</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22716205"/>
                  </a:ext>
                </a:extLst>
              </a:tr>
            </a:tbl>
          </a:graphicData>
        </a:graphic>
      </p:graphicFrame>
      <p:sp>
        <p:nvSpPr>
          <p:cNvPr id="9" name="Text Box 15">
            <a:extLst>
              <a:ext uri="{FF2B5EF4-FFF2-40B4-BE49-F238E27FC236}">
                <a16:creationId xmlns:a16="http://schemas.microsoft.com/office/drawing/2014/main" id="{FCBC35B9-1B18-4FF2-8E5F-DA221B887D6E}"/>
              </a:ext>
            </a:extLst>
          </p:cNvPr>
          <p:cNvSpPr txBox="1">
            <a:spLocks noChangeArrowheads="1"/>
          </p:cNvSpPr>
          <p:nvPr/>
        </p:nvSpPr>
        <p:spPr bwMode="auto">
          <a:xfrm>
            <a:off x="448009" y="6394966"/>
            <a:ext cx="768658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defTabSz="457200">
              <a:defRPr/>
            </a:pPr>
            <a:r>
              <a:rPr lang="en-US" altLang="en-US" sz="1200" b="0" spc="-10" dirty="0">
                <a:solidFill>
                  <a:schemeClr val="bg2"/>
                </a:solidFill>
                <a:latin typeface="Calibri" panose="020F0502020204030204" pitchFamily="34" charset="0"/>
                <a:cs typeface="Calibri" panose="020F0502020204030204" pitchFamily="34" charset="0"/>
              </a:rPr>
              <a:t>Minnema. ASCO 2022. Abstr 8015. Trudel. ASH 2021. Abstr 157. </a:t>
            </a:r>
            <a:r>
              <a:rPr kumimoji="0" lang="en-US" altLang="en-US" sz="1200" b="0" i="0" u="none" strike="noStrike" kern="1200" cap="none" spc="-10" normalizeH="0" baseline="0" noProof="0" dirty="0">
                <a:ln>
                  <a:noFill/>
                </a:ln>
                <a:solidFill>
                  <a:schemeClr val="bg2"/>
                </a:solidFill>
                <a:effectLst/>
                <a:uLnTx/>
                <a:uFillTx/>
                <a:latin typeface="Calibri" panose="020F0502020204030204" pitchFamily="34" charset="0"/>
                <a:cs typeface="Calibri" panose="020F0502020204030204" pitchFamily="34" charset="0"/>
              </a:rPr>
              <a:t> </a:t>
            </a:r>
            <a:endParaRPr lang="de-DE" altLang="en-US" sz="1200" b="0" spc="-10" dirty="0">
              <a:solidFill>
                <a:schemeClr val="bg2"/>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96810539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F9E2C4D-10FA-0941-A8FA-78ACB6DF87DE}"/>
              </a:ext>
            </a:extLst>
          </p:cNvPr>
          <p:cNvSpPr>
            <a:spLocks noGrp="1"/>
          </p:cNvSpPr>
          <p:nvPr>
            <p:ph type="title"/>
          </p:nvPr>
        </p:nvSpPr>
        <p:spPr>
          <a:xfrm>
            <a:off x="609759" y="160636"/>
            <a:ext cx="11141055" cy="1103313"/>
          </a:xfrm>
        </p:spPr>
        <p:txBody>
          <a:bodyPr/>
          <a:lstStyle/>
          <a:p>
            <a:r>
              <a:rPr lang="en-US" dirty="0">
                <a:cs typeface="Calibri" panose="020F0502020204030204" pitchFamily="34" charset="0"/>
              </a:rPr>
              <a:t>Phase I First-in-Human MonumenTAL-1 Study of Talquetamab in R/R MM: Study Design and Patients</a:t>
            </a:r>
          </a:p>
        </p:txBody>
      </p:sp>
      <p:sp>
        <p:nvSpPr>
          <p:cNvPr id="9" name="Text Placeholder 8">
            <a:extLst>
              <a:ext uri="{FF2B5EF4-FFF2-40B4-BE49-F238E27FC236}">
                <a16:creationId xmlns:a16="http://schemas.microsoft.com/office/drawing/2014/main" id="{AA51C365-1153-2148-918D-983C5628E775}"/>
              </a:ext>
            </a:extLst>
          </p:cNvPr>
          <p:cNvSpPr>
            <a:spLocks noGrp="1"/>
          </p:cNvSpPr>
          <p:nvPr>
            <p:ph type="body" sz="quarter" idx="4294967295"/>
          </p:nvPr>
        </p:nvSpPr>
        <p:spPr>
          <a:xfrm>
            <a:off x="491608" y="5620172"/>
            <a:ext cx="5368636" cy="440543"/>
          </a:xfrm>
        </p:spPr>
        <p:txBody>
          <a:bodyPr anchor="t">
            <a:noAutofit/>
          </a:bodyPr>
          <a:lstStyle/>
          <a:p>
            <a:pPr marL="0" indent="0">
              <a:lnSpc>
                <a:spcPct val="100000"/>
              </a:lnSpc>
              <a:spcBef>
                <a:spcPts val="0"/>
              </a:spcBef>
              <a:spcAft>
                <a:spcPts val="0"/>
              </a:spcAft>
              <a:buNone/>
            </a:pPr>
            <a:r>
              <a:rPr lang="en-US" sz="1200" dirty="0">
                <a:cs typeface="Calibri" panose="020F0502020204030204" pitchFamily="34" charset="0"/>
              </a:rPr>
              <a:t>*Glucocorticoid, antihistamine, and antipyretic. </a:t>
            </a:r>
          </a:p>
          <a:p>
            <a:pPr marL="0" indent="0">
              <a:lnSpc>
                <a:spcPct val="100000"/>
              </a:lnSpc>
              <a:spcBef>
                <a:spcPts val="0"/>
              </a:spcBef>
              <a:spcAft>
                <a:spcPts val="0"/>
              </a:spcAft>
              <a:buNone/>
            </a:pPr>
            <a:r>
              <a:rPr lang="en-US" sz="1200" baseline="30000" dirty="0">
                <a:latin typeface="Arial" panose="020B0604020202020204" pitchFamily="34" charset="0"/>
                <a:cs typeface="Arial" panose="020B0604020202020204" pitchFamily="34" charset="0"/>
              </a:rPr>
              <a:t>†</a:t>
            </a:r>
            <a:r>
              <a:rPr lang="en-US" sz="1200" dirty="0">
                <a:cs typeface="Calibri" panose="020F0502020204030204" pitchFamily="34" charset="0"/>
              </a:rPr>
              <a:t>Includes ADCs, bispecific antibodies, CAR T-cell therapy.</a:t>
            </a:r>
          </a:p>
        </p:txBody>
      </p:sp>
      <p:sp>
        <p:nvSpPr>
          <p:cNvPr id="11" name="Rectangle 10">
            <a:extLst>
              <a:ext uri="{FF2B5EF4-FFF2-40B4-BE49-F238E27FC236}">
                <a16:creationId xmlns:a16="http://schemas.microsoft.com/office/drawing/2014/main" id="{7AC0F065-4FF1-B847-B8D3-E62BFE827CBF}"/>
              </a:ext>
            </a:extLst>
          </p:cNvPr>
          <p:cNvSpPr/>
          <p:nvPr/>
        </p:nvSpPr>
        <p:spPr>
          <a:xfrm>
            <a:off x="491608" y="4992417"/>
            <a:ext cx="5380713" cy="628938"/>
          </a:xfrm>
          <a:prstGeom prst="rect">
            <a:avLst/>
          </a:prstGeom>
          <a:solidFill>
            <a:srgbClr val="F4FEFF"/>
          </a:solidFill>
          <a:ln>
            <a:solidFill>
              <a:schemeClr val="accent1"/>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dirty="0">
                <a:ln>
                  <a:noFill/>
                </a:ln>
                <a:solidFill>
                  <a:srgbClr val="404040"/>
                </a:solidFill>
                <a:effectLst/>
                <a:uLnTx/>
                <a:uFillTx/>
                <a:latin typeface="Calibri" panose="020F0502020204030204" pitchFamily="34" charset="0"/>
                <a:ea typeface="+mn-ea"/>
                <a:cs typeface="Calibri" panose="020F0502020204030204" pitchFamily="34" charset="0"/>
              </a:rPr>
              <a:t>Key objectives:</a:t>
            </a:r>
            <a:r>
              <a:rPr kumimoji="0" lang="en-US" sz="1467" b="0" i="0" u="none" strike="noStrike" kern="1200" cap="none" spc="0" normalizeH="0" baseline="0" noProof="0" dirty="0">
                <a:ln>
                  <a:noFill/>
                </a:ln>
                <a:solidFill>
                  <a:srgbClr val="404040"/>
                </a:solidFill>
                <a:effectLst/>
                <a:uLnTx/>
                <a:uFillTx/>
                <a:latin typeface="Calibri" panose="020F0502020204030204" pitchFamily="34" charset="0"/>
                <a:ea typeface="+mn-ea"/>
                <a:cs typeface="Calibri" panose="020F0502020204030204" pitchFamily="34" charset="0"/>
              </a:rPr>
              <a:t> RP2D (part 1), RP2D safety/tolerability (part 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67" b="0" i="0" u="none" strike="noStrike" kern="1200" cap="none" spc="0" normalizeH="0" baseline="0" noProof="0" dirty="0">
                <a:ln>
                  <a:noFill/>
                </a:ln>
                <a:solidFill>
                  <a:srgbClr val="404040"/>
                </a:solidFill>
                <a:effectLst/>
                <a:uLnTx/>
                <a:uFillTx/>
                <a:latin typeface="Calibri" panose="020F0502020204030204" pitchFamily="34" charset="0"/>
                <a:ea typeface="+mn-ea"/>
                <a:cs typeface="Calibri" panose="020F0502020204030204" pitchFamily="34" charset="0"/>
              </a:rPr>
              <a:t>antitumor activity, PK, PD</a:t>
            </a:r>
          </a:p>
        </p:txBody>
      </p:sp>
      <p:sp>
        <p:nvSpPr>
          <p:cNvPr id="10" name="TextBox 9">
            <a:extLst>
              <a:ext uri="{FF2B5EF4-FFF2-40B4-BE49-F238E27FC236}">
                <a16:creationId xmlns:a16="http://schemas.microsoft.com/office/drawing/2014/main" id="{E85EB60B-74C1-6649-AFFF-577464624934}"/>
              </a:ext>
            </a:extLst>
          </p:cNvPr>
          <p:cNvSpPr txBox="1"/>
          <p:nvPr/>
        </p:nvSpPr>
        <p:spPr>
          <a:xfrm>
            <a:off x="503685" y="1534220"/>
            <a:ext cx="5377597" cy="995401"/>
          </a:xfrm>
          <a:prstGeom prst="roundRect">
            <a:avLst>
              <a:gd name="adj" fmla="val 0"/>
            </a:avLst>
          </a:prstGeom>
          <a:ln>
            <a:solidFill>
              <a:schemeClr val="accent1"/>
            </a:solidFill>
          </a:ln>
        </p:spPr>
        <p:style>
          <a:lnRef idx="2">
            <a:schemeClr val="accent6"/>
          </a:lnRef>
          <a:fillRef idx="1">
            <a:schemeClr val="lt1"/>
          </a:fillRef>
          <a:effectRef idx="0">
            <a:schemeClr val="accent6"/>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dirty="0">
                <a:ln>
                  <a:noFill/>
                </a:ln>
                <a:solidFill>
                  <a:srgbClr val="404040"/>
                </a:solidFill>
                <a:effectLst/>
                <a:uLnTx/>
                <a:uFillTx/>
                <a:latin typeface="Calibri" panose="020F0502020204030204" pitchFamily="34" charset="0"/>
                <a:ea typeface="+mn-ea"/>
                <a:cs typeface="Calibri" panose="020F0502020204030204" pitchFamily="34" charset="0"/>
              </a:rPr>
              <a:t>Key Eligibility Criteria</a:t>
            </a:r>
            <a:endParaRPr kumimoji="0" lang="en-US" sz="1467" b="0" i="0" u="none" strike="noStrike" kern="1200" cap="none" spc="0" normalizeH="0" baseline="0" noProof="0" dirty="0">
              <a:ln>
                <a:noFill/>
              </a:ln>
              <a:solidFill>
                <a:srgbClr val="404040"/>
              </a:solidFill>
              <a:effectLst/>
              <a:uLnTx/>
              <a:uFillTx/>
              <a:latin typeface="Calibri" panose="020F0502020204030204" pitchFamily="34" charset="0"/>
              <a:ea typeface="+mn-ea"/>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SzTx/>
              <a:buFont typeface="Wingdings" pitchFamily="2" charset="2"/>
              <a:buChar char="§"/>
              <a:tabLst/>
              <a:defRPr/>
            </a:pPr>
            <a:r>
              <a:rPr kumimoji="0" lang="en-US" sz="1467" b="0" i="0" u="none" strike="noStrike" kern="1200" cap="none" spc="0" normalizeH="0" baseline="0" noProof="0" dirty="0">
                <a:ln>
                  <a:noFill/>
                </a:ln>
                <a:solidFill>
                  <a:srgbClr val="404040"/>
                </a:solidFill>
                <a:effectLst/>
                <a:uLnTx/>
                <a:uFillTx/>
                <a:latin typeface="Calibri" panose="020F0502020204030204" pitchFamily="34" charset="0"/>
                <a:ea typeface="+mn-ea"/>
                <a:cs typeface="Calibri" panose="020F0502020204030204" pitchFamily="34" charset="0"/>
              </a:rPr>
              <a:t>Adults with measurable MM</a:t>
            </a:r>
          </a:p>
          <a:p>
            <a:pPr marL="285750" marR="0" lvl="0" indent="-285750" algn="l" defTabSz="914400" rtl="0" eaLnBrk="1" fontAlgn="auto" latinLnBrk="0" hangingPunct="1">
              <a:lnSpc>
                <a:spcPct val="100000"/>
              </a:lnSpc>
              <a:spcBef>
                <a:spcPts val="0"/>
              </a:spcBef>
              <a:spcAft>
                <a:spcPts val="0"/>
              </a:spcAft>
              <a:buSzTx/>
              <a:buFont typeface="Wingdings" pitchFamily="2" charset="2"/>
              <a:buChar char="§"/>
              <a:tabLst/>
              <a:defRPr/>
            </a:pPr>
            <a:r>
              <a:rPr kumimoji="0" lang="en-US" sz="1467" b="0" i="0" u="none" strike="noStrike" kern="1200" cap="none" spc="0" normalizeH="0" baseline="0" noProof="0" dirty="0">
                <a:ln>
                  <a:noFill/>
                </a:ln>
                <a:solidFill>
                  <a:srgbClr val="404040"/>
                </a:solidFill>
                <a:effectLst/>
                <a:uLnTx/>
                <a:uFillTx/>
                <a:latin typeface="Calibri" panose="020F0502020204030204" pitchFamily="34" charset="0"/>
                <a:ea typeface="+mn-ea"/>
                <a:cs typeface="Calibri" panose="020F0502020204030204" pitchFamily="34" charset="0"/>
              </a:rPr>
              <a:t>R/R or intolerant to established MM therapies</a:t>
            </a:r>
          </a:p>
          <a:p>
            <a:pPr marL="285750" marR="0" lvl="0" indent="-285750" algn="l" defTabSz="914400" rtl="0" eaLnBrk="1" fontAlgn="auto" latinLnBrk="0" hangingPunct="1">
              <a:lnSpc>
                <a:spcPct val="100000"/>
              </a:lnSpc>
              <a:spcBef>
                <a:spcPts val="0"/>
              </a:spcBef>
              <a:spcAft>
                <a:spcPts val="0"/>
              </a:spcAft>
              <a:buSzTx/>
              <a:buFont typeface="Wingdings" pitchFamily="2" charset="2"/>
              <a:buChar char="§"/>
              <a:tabLst/>
              <a:defRPr/>
            </a:pPr>
            <a:r>
              <a:rPr kumimoji="0" lang="en-US" sz="1467" b="0" i="0" u="none" strike="noStrike" kern="1200" cap="none" spc="0" normalizeH="0" baseline="0" noProof="0" dirty="0">
                <a:ln>
                  <a:noFill/>
                </a:ln>
                <a:solidFill>
                  <a:srgbClr val="404040"/>
                </a:solidFill>
                <a:effectLst/>
                <a:uLnTx/>
                <a:uFillTx/>
                <a:latin typeface="Calibri" panose="020F0502020204030204" pitchFamily="34" charset="0"/>
                <a:ea typeface="+mn-ea"/>
                <a:cs typeface="Calibri" panose="020F0502020204030204" pitchFamily="34" charset="0"/>
              </a:rPr>
              <a:t>Prior BCMA therapies allowed</a:t>
            </a:r>
          </a:p>
        </p:txBody>
      </p:sp>
      <p:grpSp>
        <p:nvGrpSpPr>
          <p:cNvPr id="7" name="Group 6">
            <a:extLst>
              <a:ext uri="{FF2B5EF4-FFF2-40B4-BE49-F238E27FC236}">
                <a16:creationId xmlns:a16="http://schemas.microsoft.com/office/drawing/2014/main" id="{2DFAD39D-5E5C-B74B-BCFB-02335CC74B73}"/>
              </a:ext>
            </a:extLst>
          </p:cNvPr>
          <p:cNvGrpSpPr/>
          <p:nvPr/>
        </p:nvGrpSpPr>
        <p:grpSpPr>
          <a:xfrm>
            <a:off x="491608" y="2702384"/>
            <a:ext cx="5380713" cy="2111400"/>
            <a:chOff x="494724" y="2956829"/>
            <a:chExt cx="5380713" cy="2111400"/>
          </a:xfrm>
        </p:grpSpPr>
        <p:sp>
          <p:nvSpPr>
            <p:cNvPr id="2" name="Rectangle 1">
              <a:extLst>
                <a:ext uri="{FF2B5EF4-FFF2-40B4-BE49-F238E27FC236}">
                  <a16:creationId xmlns:a16="http://schemas.microsoft.com/office/drawing/2014/main" id="{21A11E9E-A334-254F-9492-D9A49A2A9625}"/>
                </a:ext>
              </a:extLst>
            </p:cNvPr>
            <p:cNvSpPr/>
            <p:nvPr/>
          </p:nvSpPr>
          <p:spPr>
            <a:xfrm>
              <a:off x="494724" y="4120325"/>
              <a:ext cx="2595316" cy="947904"/>
            </a:xfrm>
            <a:prstGeom prst="rect">
              <a:avLst/>
            </a:prstGeom>
            <a:solidFill>
              <a:schemeClr val="accent2"/>
            </a:solidFill>
            <a:ln>
              <a:solidFill>
                <a:schemeClr val="accent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a:solidFill>
                    <a:srgbClr val="FFFFFF"/>
                  </a:solidFill>
                  <a:latin typeface="Calibri" panose="020F0502020204030204" pitchFamily="34" charset="0"/>
                  <a:cs typeface="Calibri" panose="020F0502020204030204" pitchFamily="34" charset="0"/>
                </a:rPr>
                <a:t>SC</a:t>
              </a:r>
              <a:r>
                <a:rPr kumimoji="0" lang="en-US" sz="1800" b="1" i="0"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Talquetamab (n = 143)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b="0" dirty="0">
                  <a:solidFill>
                    <a:srgbClr val="FFFFFF"/>
                  </a:solidFill>
                  <a:latin typeface="Calibri" panose="020F0502020204030204" pitchFamily="34" charset="0"/>
                  <a:cs typeface="Calibri" panose="020F0502020204030204" pitchFamily="34" charset="0"/>
                </a:rPr>
                <a:t>405</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µg/kg </a:t>
              </a:r>
              <a:r>
                <a:rPr lang="en-US" b="0" dirty="0">
                  <a:solidFill>
                    <a:srgbClr val="FFFFFF"/>
                  </a:solidFill>
                  <a:latin typeface="Calibri" panose="020F0502020204030204" pitchFamily="34" charset="0"/>
                  <a:cs typeface="Calibri" panose="020F0502020204030204" pitchFamily="34" charset="0"/>
                </a:rPr>
                <a:t>QW</a:t>
              </a: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(step-up dosing)</a:t>
              </a:r>
            </a:p>
          </p:txBody>
        </p:sp>
        <p:sp>
          <p:nvSpPr>
            <p:cNvPr id="13" name="Rectangle 12">
              <a:extLst>
                <a:ext uri="{FF2B5EF4-FFF2-40B4-BE49-F238E27FC236}">
                  <a16:creationId xmlns:a16="http://schemas.microsoft.com/office/drawing/2014/main" id="{CD9E7DBA-9193-B044-B01B-953A81E0DA15}"/>
                </a:ext>
              </a:extLst>
            </p:cNvPr>
            <p:cNvSpPr/>
            <p:nvPr/>
          </p:nvSpPr>
          <p:spPr>
            <a:xfrm>
              <a:off x="3280121" y="4120325"/>
              <a:ext cx="2595316" cy="947904"/>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SC Talquetamab (</a:t>
              </a:r>
              <a:r>
                <a:rPr lang="en-US" dirty="0">
                  <a:solidFill>
                    <a:srgbClr val="FFFFFF"/>
                  </a:solidFill>
                  <a:latin typeface="Calibri" panose="020F0502020204030204" pitchFamily="34" charset="0"/>
                  <a:cs typeface="Calibri" panose="020F0502020204030204" pitchFamily="34" charset="0"/>
                </a:rPr>
                <a:t>n </a:t>
              </a:r>
              <a:r>
                <a:rPr kumimoji="0" lang="en-US" sz="1800" b="1" i="0"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145)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800 µg/kg </a:t>
              </a:r>
              <a:r>
                <a:rPr lang="en-US" b="0" dirty="0">
                  <a:solidFill>
                    <a:srgbClr val="FFFFFF"/>
                  </a:solidFill>
                  <a:latin typeface="Calibri" panose="020F0502020204030204" pitchFamily="34" charset="0"/>
                  <a:cs typeface="Calibri" panose="020F0502020204030204" pitchFamily="34" charset="0"/>
                </a:rPr>
                <a:t>Q2W</a:t>
              </a:r>
            </a:p>
            <a:p>
              <a:pPr algn="ctr" eaLnBrk="1" fontAlgn="auto" hangingPunct="1">
                <a:spcBef>
                  <a:spcPts val="0"/>
                </a:spcBef>
                <a:spcAft>
                  <a:spcPts val="0"/>
                </a:spcAf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(step-up dosing)</a:t>
              </a:r>
            </a:p>
          </p:txBody>
        </p:sp>
        <p:sp>
          <p:nvSpPr>
            <p:cNvPr id="17" name="Rectangle 16">
              <a:extLst>
                <a:ext uri="{FF2B5EF4-FFF2-40B4-BE49-F238E27FC236}">
                  <a16:creationId xmlns:a16="http://schemas.microsoft.com/office/drawing/2014/main" id="{E7A58031-4E24-AF43-BDBB-3336937001C7}"/>
                </a:ext>
              </a:extLst>
            </p:cNvPr>
            <p:cNvSpPr/>
            <p:nvPr/>
          </p:nvSpPr>
          <p:spPr>
            <a:xfrm>
              <a:off x="494724" y="2956829"/>
              <a:ext cx="5380713" cy="1014166"/>
            </a:xfrm>
            <a:prstGeom prst="rect">
              <a:avLst/>
            </a:prstGeom>
            <a:solidFill>
              <a:schemeClr val="accent1"/>
            </a:solidFill>
            <a:ln>
              <a:solidFill>
                <a:schemeClr val="accent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Dosing Overview</a:t>
              </a:r>
            </a:p>
            <a:p>
              <a:pPr marL="171450" marR="0" lvl="0" indent="-171450" algn="l" defTabSz="914400" rtl="0" eaLnBrk="1" fontAlgn="auto" latinLnBrk="0" hangingPunct="1">
                <a:lnSpc>
                  <a:spcPct val="100000"/>
                </a:lnSpc>
                <a:spcBef>
                  <a:spcPts val="0"/>
                </a:spcBef>
                <a:spcAft>
                  <a:spcPts val="0"/>
                </a:spcAft>
                <a:buClrTx/>
                <a:buSzTx/>
                <a:buFont typeface="Wingdings" pitchFamily="2" charset="2"/>
                <a:buChar char="§"/>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Premedications* required for step-up doses and first full dose</a:t>
              </a:r>
            </a:p>
            <a:p>
              <a:pPr marL="628650" marR="0" lvl="1" indent="-171450" algn="l" defTabSz="914400" rtl="0" eaLnBrk="1" fontAlgn="auto" latinLnBrk="0" hangingPunct="1">
                <a:lnSpc>
                  <a:spcPct val="100000"/>
                </a:lnSpc>
                <a:spcBef>
                  <a:spcPts val="0"/>
                </a:spcBef>
                <a:spcAft>
                  <a:spcPts val="0"/>
                </a:spcAft>
                <a:buClrTx/>
                <a:buSzTx/>
                <a:buFont typeface="Cambria" panose="02040503050406030204" pitchFamily="18" charset="0"/>
                <a:buChar char="⎼"/>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No steroid requirement after first full dose</a:t>
              </a:r>
            </a:p>
            <a:p>
              <a:pPr marL="171450" marR="0" lvl="0" indent="-171450" algn="l" defTabSz="914400" rtl="0" eaLnBrk="1" fontAlgn="auto" latinLnBrk="0" hangingPunct="1">
                <a:lnSpc>
                  <a:spcPct val="100000"/>
                </a:lnSpc>
                <a:spcBef>
                  <a:spcPts val="0"/>
                </a:spcBef>
                <a:spcAft>
                  <a:spcPts val="0"/>
                </a:spcAft>
                <a:buClrTx/>
                <a:buSzTx/>
                <a:buFont typeface="Cambria" panose="02040503050406030204" pitchFamily="18" charset="0"/>
                <a:buChar char="⎼"/>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Step-up dose (2-3 doses): </a:t>
              </a:r>
              <a:r>
                <a:rPr lang="en-US" sz="1200" b="0" dirty="0">
                  <a:solidFill>
                    <a:srgbClr val="FFFFFF"/>
                  </a:solidFill>
                  <a:latin typeface="Calibri" panose="020F0502020204030204" pitchFamily="34" charset="0"/>
                  <a:cs typeface="Calibri" panose="020F0502020204030204" pitchFamily="34" charset="0"/>
                </a:rPr>
                <a:t>before first full dose</a:t>
              </a: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p>
              <a:pPr marL="171450" marR="0" lvl="0" indent="-171450" algn="l" defTabSz="914400" rtl="0" eaLnBrk="1" fontAlgn="auto" latinLnBrk="0" hangingPunct="1">
                <a:lnSpc>
                  <a:spcPct val="100000"/>
                </a:lnSpc>
                <a:spcBef>
                  <a:spcPts val="0"/>
                </a:spcBef>
                <a:spcAft>
                  <a:spcPts val="0"/>
                </a:spcAft>
                <a:buClrTx/>
                <a:buSzTx/>
                <a:buFont typeface="Cambria" panose="02040503050406030204" pitchFamily="18" charset="0"/>
                <a:buChar char="⎼"/>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Cycle 1 and beyond (full dose): QW or Q2W</a:t>
              </a: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aphicFrame>
        <p:nvGraphicFramePr>
          <p:cNvPr id="18" name="Content Placeholder 27">
            <a:extLst>
              <a:ext uri="{FF2B5EF4-FFF2-40B4-BE49-F238E27FC236}">
                <a16:creationId xmlns:a16="http://schemas.microsoft.com/office/drawing/2014/main" id="{1FB9D21B-977A-C945-99EC-E96EFAB80D02}"/>
              </a:ext>
            </a:extLst>
          </p:cNvPr>
          <p:cNvGraphicFramePr>
            <a:graphicFrameLocks/>
          </p:cNvGraphicFramePr>
          <p:nvPr>
            <p:extLst>
              <p:ext uri="{D42A27DB-BD31-4B8C-83A1-F6EECF244321}">
                <p14:modId xmlns:p14="http://schemas.microsoft.com/office/powerpoint/2010/main" val="2804688185"/>
              </p:ext>
            </p:extLst>
          </p:nvPr>
        </p:nvGraphicFramePr>
        <p:xfrm>
          <a:off x="6118642" y="1603773"/>
          <a:ext cx="5638800" cy="4090432"/>
        </p:xfrm>
        <a:graphic>
          <a:graphicData uri="http://schemas.openxmlformats.org/drawingml/2006/table">
            <a:tbl>
              <a:tblPr firstRow="1" bandRow="1">
                <a:tableStyleId>{B301B821-A1FF-4177-AEE7-76D212191A09}</a:tableStyleId>
              </a:tblPr>
              <a:tblGrid>
                <a:gridCol w="3434705">
                  <a:extLst>
                    <a:ext uri="{9D8B030D-6E8A-4147-A177-3AD203B41FA5}">
                      <a16:colId xmlns:a16="http://schemas.microsoft.com/office/drawing/2014/main" val="20000"/>
                    </a:ext>
                  </a:extLst>
                </a:gridCol>
                <a:gridCol w="1165570">
                  <a:extLst>
                    <a:ext uri="{9D8B030D-6E8A-4147-A177-3AD203B41FA5}">
                      <a16:colId xmlns:a16="http://schemas.microsoft.com/office/drawing/2014/main" val="3641294207"/>
                    </a:ext>
                  </a:extLst>
                </a:gridCol>
                <a:gridCol w="1038525">
                  <a:extLst>
                    <a:ext uri="{9D8B030D-6E8A-4147-A177-3AD203B41FA5}">
                      <a16:colId xmlns:a16="http://schemas.microsoft.com/office/drawing/2014/main" val="3375930408"/>
                    </a:ext>
                  </a:extLst>
                </a:gridCol>
              </a:tblGrid>
              <a:tr h="0">
                <a:tc>
                  <a:txBody>
                    <a:bodyPr/>
                    <a:lstStyle/>
                    <a:p>
                      <a:pPr marL="9525" marR="0" lvl="0" indent="0" algn="l" defTabSz="457200" rtl="0" eaLnBrk="1" fontAlgn="auto" latinLnBrk="0" hangingPunct="1">
                        <a:lnSpc>
                          <a:spcPct val="100000"/>
                        </a:lnSpc>
                        <a:spcBef>
                          <a:spcPts val="0"/>
                        </a:spcBef>
                        <a:spcAft>
                          <a:spcPts val="0"/>
                        </a:spcAft>
                        <a:buClrTx/>
                        <a:buSzTx/>
                        <a:buFontTx/>
                        <a:buNone/>
                        <a:tabLst/>
                        <a:defRPr/>
                      </a:pPr>
                      <a:r>
                        <a:rPr lang="en-US" sz="1400" dirty="0">
                          <a:solidFill>
                            <a:schemeClr val="tx1"/>
                          </a:solidFill>
                          <a:latin typeface="Calibri" panose="020F0502020204030204" pitchFamily="34" charset="0"/>
                          <a:cs typeface="Calibri" panose="020F0502020204030204" pitchFamily="34" charset="0"/>
                        </a:rPr>
                        <a:t>Patient Characteristics</a:t>
                      </a: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GB" sz="1400" b="1" dirty="0">
                          <a:effectLst/>
                          <a:latin typeface="Calibri" panose="020F0502020204030204" pitchFamily="34" charset="0"/>
                          <a:cs typeface="Calibri" panose="020F0502020204030204" pitchFamily="34" charset="0"/>
                        </a:rPr>
                        <a:t>0.4 mg/kg </a:t>
                      </a:r>
                      <a:br>
                        <a:rPr lang="en-GB" sz="1400" b="1" dirty="0">
                          <a:effectLst/>
                          <a:latin typeface="Calibri" panose="020F0502020204030204" pitchFamily="34" charset="0"/>
                          <a:cs typeface="Calibri" panose="020F0502020204030204" pitchFamily="34" charset="0"/>
                        </a:rPr>
                      </a:br>
                      <a:r>
                        <a:rPr lang="en-GB" sz="1400" b="1" dirty="0">
                          <a:effectLst/>
                          <a:latin typeface="Calibri" panose="020F0502020204030204" pitchFamily="34" charset="0"/>
                          <a:cs typeface="Calibri" panose="020F0502020204030204" pitchFamily="34" charset="0"/>
                        </a:rPr>
                        <a:t>SC QW*</a:t>
                      </a:r>
                      <a:endParaRPr lang="en-GB" sz="1400" dirty="0">
                        <a:effectLst/>
                        <a:latin typeface="Calibri" panose="020F0502020204030204" pitchFamily="34" charset="0"/>
                        <a:cs typeface="Calibri" panose="020F0502020204030204" pitchFamily="34" charset="0"/>
                      </a:endParaRPr>
                    </a:p>
                    <a:p>
                      <a:pPr algn="ctr"/>
                      <a:r>
                        <a:rPr lang="en-GB" sz="1400" b="1" dirty="0">
                          <a:effectLst/>
                          <a:latin typeface="Calibri" panose="020F0502020204030204" pitchFamily="34" charset="0"/>
                          <a:cs typeface="Calibri" panose="020F0502020204030204" pitchFamily="34" charset="0"/>
                        </a:rPr>
                        <a:t>(n = 143)</a:t>
                      </a:r>
                      <a:endParaRPr lang="en-GB" sz="1400" dirty="0">
                        <a:effectLst/>
                        <a:latin typeface="Calibri" panose="020F0502020204030204" pitchFamily="34" charset="0"/>
                        <a:cs typeface="Calibri" panose="020F0502020204030204" pitchFamily="34" charset="0"/>
                      </a:endParaRPr>
                    </a:p>
                  </a:txBody>
                  <a:tcPr marL="47625" marR="47625"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0.8 m</a:t>
                      </a:r>
                      <a:r>
                        <a:rPr kumimoji="0" lang="en-US" sz="1400" b="1" i="0" u="none" strike="noStrike" cap="none" normalizeH="0" baseline="0" dirty="0">
                          <a:ln>
                            <a:noFill/>
                          </a:ln>
                          <a:solidFill>
                            <a:schemeClr val="tx1"/>
                          </a:solidFill>
                          <a:effectLst/>
                          <a:latin typeface="Calibri" panose="020F0502020204030204" pitchFamily="34" charset="0"/>
                        </a:rPr>
                        <a:t>g/kg SC Q2W*</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145)</a:t>
                      </a:r>
                    </a:p>
                  </a:txBody>
                  <a:tcPr marL="121699" marR="121699" marT="45728" marB="45728" anchor="ctr" horzOverflow="overflow">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049926723"/>
                  </a:ext>
                </a:extLst>
              </a:tr>
              <a:tr h="107022">
                <a:tc>
                  <a:txBody>
                    <a:bodyPr/>
                    <a:lstStyle/>
                    <a:p>
                      <a:r>
                        <a:rPr lang="en-US" sz="1400" dirty="0">
                          <a:solidFill>
                            <a:schemeClr val="bg1"/>
                          </a:solidFill>
                          <a:latin typeface="Calibri" panose="020F0502020204030204" pitchFamily="34" charset="0"/>
                          <a:cs typeface="Calibri" panose="020F0502020204030204" pitchFamily="34" charset="0"/>
                        </a:rPr>
                        <a:t>Median age, yr (range)</a:t>
                      </a: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67.0 (46-86)</a:t>
                      </a:r>
                    </a:p>
                  </a:txBody>
                  <a:tcPr marL="27432" marR="27432" marT="27432" marB="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30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67.0 (38-84)</a:t>
                      </a:r>
                    </a:p>
                  </a:txBody>
                  <a:tcPr marL="27432" marR="27432" marT="27432" marB="27432"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06765042"/>
                  </a:ext>
                </a:extLst>
              </a:tr>
              <a:tr h="107022">
                <a:tc>
                  <a:txBody>
                    <a:bodyPr/>
                    <a:lstStyle/>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Median time since diagnosis, yr (range)</a:t>
                      </a: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6.76 (1.4-20.8)</a:t>
                      </a:r>
                    </a:p>
                  </a:txBody>
                  <a:tcPr marL="27432" marR="27432" marT="27432" marB="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6.4 (0.8-25.4)</a:t>
                      </a:r>
                    </a:p>
                  </a:txBody>
                  <a:tcPr marL="27432" marR="27432" marT="27432" marB="27432"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380735431"/>
                  </a:ext>
                </a:extLst>
              </a:tr>
              <a:tr h="107022">
                <a:tc>
                  <a:txBody>
                    <a:bodyPr/>
                    <a:lstStyle/>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Extramedullary plasmacytomas</a:t>
                      </a:r>
                      <a:r>
                        <a:rPr lang="en-US" sz="1400" kern="1200" dirty="0">
                          <a:solidFill>
                            <a:schemeClr val="bg1"/>
                          </a:solidFill>
                          <a:effectLst/>
                          <a:latin typeface="Calibri" panose="020F0502020204030204" pitchFamily="34" charset="0"/>
                          <a:cs typeface="Calibri" panose="020F0502020204030204" pitchFamily="34" charset="0"/>
                          <a:sym typeface="Symbol" pitchFamily="2" charset="2"/>
                        </a:rPr>
                        <a:t>, n (%)</a:t>
                      </a:r>
                      <a:endParaRPr lang="en-US" sz="1400" kern="1200" dirty="0">
                        <a:solidFill>
                          <a:schemeClr val="bg1"/>
                        </a:solidFill>
                        <a:effectLst/>
                        <a:latin typeface="Calibri" panose="020F0502020204030204" pitchFamily="34" charset="0"/>
                        <a:ea typeface="+mn-ea"/>
                        <a:cs typeface="Calibri" panose="020F0502020204030204" pitchFamily="34" charset="0"/>
                      </a:endParaRP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33 (23.1)</a:t>
                      </a:r>
                    </a:p>
                  </a:txBody>
                  <a:tcPr marL="27432" marR="27432" marT="27432" marB="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39 (26.9)</a:t>
                      </a:r>
                    </a:p>
                  </a:txBody>
                  <a:tcPr marL="27432" marR="27432" marT="27432" marB="27432"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85599033"/>
                  </a:ext>
                </a:extLst>
              </a:tr>
              <a:tr h="107022">
                <a:tc>
                  <a:txBody>
                    <a:bodyPr/>
                    <a:lstStyle/>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BM plasma cells </a:t>
                      </a:r>
                      <a:r>
                        <a:rPr lang="en-US" sz="1400" kern="1200" dirty="0">
                          <a:solidFill>
                            <a:schemeClr val="bg1"/>
                          </a:solidFill>
                          <a:effectLst/>
                          <a:latin typeface="Calibri" panose="020F0502020204030204" pitchFamily="34" charset="0"/>
                          <a:cs typeface="Calibri" panose="020F0502020204030204" pitchFamily="34" charset="0"/>
                          <a:sym typeface="Symbol" pitchFamily="2" charset="2"/>
                        </a:rPr>
                        <a:t>60%, n (%) [n = 138]</a:t>
                      </a:r>
                      <a:endParaRPr lang="en-US" sz="1400" dirty="0">
                        <a:solidFill>
                          <a:schemeClr val="bg1"/>
                        </a:solidFill>
                        <a:latin typeface="Calibri" panose="020F0502020204030204" pitchFamily="34" charset="0"/>
                        <a:cs typeface="Calibri" panose="020F0502020204030204" pitchFamily="34" charset="0"/>
                      </a:endParaRP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17 (12.3)</a:t>
                      </a:r>
                    </a:p>
                  </a:txBody>
                  <a:tcPr marL="27432" marR="27432" marT="27432" marB="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32 (22.7)</a:t>
                      </a:r>
                    </a:p>
                  </a:txBody>
                  <a:tcPr marL="27432" marR="27432" marT="27432" marB="27432"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21083379"/>
                  </a:ext>
                </a:extLst>
              </a:tr>
              <a:tr h="107022">
                <a:tc>
                  <a:txBody>
                    <a:bodyPr/>
                    <a:lstStyle/>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Prior transplantation, n (%)</a:t>
                      </a: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113 (79.0)</a:t>
                      </a:r>
                    </a:p>
                  </a:txBody>
                  <a:tcPr marL="27432" marR="27432" marT="27432" marB="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114 (78.6)</a:t>
                      </a:r>
                    </a:p>
                  </a:txBody>
                  <a:tcPr marL="27432" marR="27432" marT="27432" marB="27432"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44510108"/>
                  </a:ext>
                </a:extLst>
              </a:tr>
              <a:tr h="107022">
                <a:tc>
                  <a:txBody>
                    <a:bodyPr/>
                    <a:lstStyle/>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kern="1200" dirty="0">
                          <a:solidFill>
                            <a:schemeClr val="bg1"/>
                          </a:solidFill>
                          <a:effectLst/>
                          <a:latin typeface="Calibri" panose="020F0502020204030204" pitchFamily="34" charset="0"/>
                          <a:cs typeface="Calibri" panose="020F0502020204030204" pitchFamily="34" charset="0"/>
                        </a:rPr>
                        <a:t>Median prior lines of therapy, n (range)</a:t>
                      </a:r>
                      <a:endParaRPr lang="en-US" sz="1400" kern="1200" dirty="0">
                        <a:solidFill>
                          <a:schemeClr val="bg1"/>
                        </a:solidFill>
                        <a:effectLst/>
                        <a:latin typeface="Calibri" panose="020F0502020204030204" pitchFamily="34" charset="0"/>
                        <a:ea typeface="+mn-ea"/>
                        <a:cs typeface="Calibri" panose="020F0502020204030204" pitchFamily="34" charset="0"/>
                      </a:endParaRP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5 (2-13)</a:t>
                      </a:r>
                    </a:p>
                  </a:txBody>
                  <a:tcPr marL="27432" marR="27432" marT="27432" marB="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5 (2-17)</a:t>
                      </a:r>
                    </a:p>
                  </a:txBody>
                  <a:tcPr marL="27432" marR="27432" marT="27432" marB="27432"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149352043"/>
                  </a:ext>
                </a:extLst>
              </a:tr>
              <a:tr h="107022">
                <a:tc>
                  <a:txBody>
                    <a:bodyPr/>
                    <a:lstStyle/>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Triple-class exposed, n (%)</a:t>
                      </a: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143 (100)</a:t>
                      </a:r>
                    </a:p>
                  </a:txBody>
                  <a:tcPr marL="27432" marR="27432" marT="27432" marB="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145 (100)</a:t>
                      </a:r>
                    </a:p>
                  </a:txBody>
                  <a:tcPr marL="27432" marR="27432" marT="27432" marB="27432"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37841676"/>
                  </a:ext>
                </a:extLst>
              </a:tr>
              <a:tr h="107022">
                <a:tc>
                  <a:txBody>
                    <a:bodyPr/>
                    <a:lstStyle/>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Penta-drug exposed, n (%)</a:t>
                      </a: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105 (73.4)</a:t>
                      </a:r>
                    </a:p>
                  </a:txBody>
                  <a:tcPr marL="27432" marR="27432" marT="27432" marB="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101 (69.7)</a:t>
                      </a:r>
                    </a:p>
                  </a:txBody>
                  <a:tcPr marL="27432" marR="27432" marT="27432" marB="27432"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591509571"/>
                  </a:ext>
                </a:extLst>
              </a:tr>
              <a:tr h="107022">
                <a:tc>
                  <a:txBody>
                    <a:bodyPr/>
                    <a:lstStyle/>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Prior belantamab, n (%)</a:t>
                      </a: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22 (15.4)</a:t>
                      </a:r>
                    </a:p>
                  </a:txBody>
                  <a:tcPr marL="27432" marR="27432" marT="27432" marB="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16 (11.0)</a:t>
                      </a:r>
                    </a:p>
                  </a:txBody>
                  <a:tcPr marL="27432" marR="27432" marT="27432" marB="27432"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790854793"/>
                  </a:ext>
                </a:extLst>
              </a:tr>
              <a:tr h="214044">
                <a:tc>
                  <a:txBody>
                    <a:bodyPr/>
                    <a:lstStyle/>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rPr>
                        <a:t>Refractory status, n (%)</a:t>
                      </a:r>
                    </a:p>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     Triple-class</a:t>
                      </a:r>
                      <a:r>
                        <a:rPr lang="en-US" sz="1400" b="0" baseline="30000" dirty="0">
                          <a:solidFill>
                            <a:schemeClr val="bg2">
                              <a:lumMod val="10000"/>
                            </a:schemeClr>
                          </a:solidFill>
                          <a:latin typeface="Calibri" panose="020F0502020204030204" pitchFamily="34" charset="0"/>
                        </a:rPr>
                        <a:t>‡</a:t>
                      </a:r>
                      <a:r>
                        <a:rPr lang="en-US" sz="1400" dirty="0">
                          <a:solidFill>
                            <a:schemeClr val="bg1"/>
                          </a:solidFill>
                          <a:latin typeface="Calibri" panose="020F0502020204030204" pitchFamily="34" charset="0"/>
                          <a:cs typeface="Calibri" panose="020F0502020204030204" pitchFamily="34" charset="0"/>
                        </a:rPr>
                        <a:t> </a:t>
                      </a:r>
                    </a:p>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     Penta-drug</a:t>
                      </a:r>
                      <a:r>
                        <a:rPr lang="en-US" sz="1400" b="0" baseline="30000" dirty="0">
                          <a:solidFill>
                            <a:schemeClr val="bg1"/>
                          </a:solidFill>
                          <a:latin typeface="Calibri" panose="020F0502020204030204" pitchFamily="34" charset="0"/>
                        </a:rPr>
                        <a:t>§</a:t>
                      </a:r>
                      <a:endParaRPr lang="en-US" sz="1400" baseline="0" dirty="0">
                        <a:solidFill>
                          <a:schemeClr val="bg1"/>
                        </a:solidFill>
                        <a:latin typeface="Calibri" panose="020F0502020204030204" pitchFamily="34" charset="0"/>
                        <a:cs typeface="Calibri" panose="020F0502020204030204" pitchFamily="34" charset="0"/>
                      </a:endParaRPr>
                    </a:p>
                  </a:txBody>
                  <a:tcPr marL="24384" marR="24384" marT="18288" marB="18288" anchor="ctr">
                    <a:lnL w="12700" cmpd="sng">
                      <a:noFill/>
                    </a:lnL>
                    <a:lnR w="635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spcAft>
                          <a:spcPts val="0"/>
                        </a:spcAft>
                      </a:pPr>
                      <a:r>
                        <a:rPr lang="en-GB" sz="1400" dirty="0">
                          <a:solidFill>
                            <a:schemeClr val="bg1"/>
                          </a:solidFill>
                          <a:latin typeface="Calibri" panose="020F0502020204030204" pitchFamily="34" charset="0"/>
                          <a:cs typeface="Calibri" panose="020F0502020204030204" pitchFamily="34" charset="0"/>
                        </a:rPr>
                        <a:t>106 (74.1)</a:t>
                      </a:r>
                    </a:p>
                    <a:p>
                      <a:pPr algn="ctr">
                        <a:spcAft>
                          <a:spcPts val="0"/>
                        </a:spcAft>
                      </a:pPr>
                      <a:r>
                        <a:rPr lang="en-GB" sz="1400" dirty="0">
                          <a:solidFill>
                            <a:schemeClr val="bg1"/>
                          </a:solidFill>
                          <a:latin typeface="Calibri" panose="020F0502020204030204" pitchFamily="34" charset="0"/>
                          <a:cs typeface="Calibri" panose="020F0502020204030204" pitchFamily="34" charset="0"/>
                        </a:rPr>
                        <a:t>42 (29.4)</a:t>
                      </a:r>
                    </a:p>
                  </a:txBody>
                  <a:tcPr marL="27432" marR="27432" marT="27432" marB="27432">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spcAft>
                          <a:spcPts val="0"/>
                        </a:spcAft>
                      </a:pPr>
                      <a:r>
                        <a:rPr lang="en-GB" sz="1400" dirty="0">
                          <a:solidFill>
                            <a:schemeClr val="bg1"/>
                          </a:solidFill>
                          <a:latin typeface="Calibri" panose="020F0502020204030204" pitchFamily="34" charset="0"/>
                          <a:cs typeface="Calibri" panose="020F0502020204030204" pitchFamily="34" charset="0"/>
                        </a:rPr>
                        <a:t>100 (69.0)</a:t>
                      </a:r>
                    </a:p>
                    <a:p>
                      <a:pPr algn="ctr">
                        <a:spcAft>
                          <a:spcPts val="0"/>
                        </a:spcAft>
                      </a:pPr>
                      <a:r>
                        <a:rPr lang="en-GB" sz="1400" dirty="0">
                          <a:solidFill>
                            <a:schemeClr val="bg1"/>
                          </a:solidFill>
                          <a:latin typeface="Calibri" panose="020F0502020204030204" pitchFamily="34" charset="0"/>
                          <a:cs typeface="Calibri" panose="020F0502020204030204" pitchFamily="34" charset="0"/>
                        </a:rPr>
                        <a:t>34 (23.4)</a:t>
                      </a:r>
                    </a:p>
                  </a:txBody>
                  <a:tcPr marL="27432" marR="27432" marT="27432" marB="27432">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478934862"/>
                  </a:ext>
                </a:extLst>
              </a:tr>
              <a:tr h="107022">
                <a:tc>
                  <a:txBody>
                    <a:bodyPr/>
                    <a:lstStyle/>
                    <a:p>
                      <a:pPr marL="0" marR="0" lvl="0" indent="9525" algn="l" defTabSz="4572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Refractory to last line of therapy, n (%)</a:t>
                      </a:r>
                    </a:p>
                  </a:txBody>
                  <a:tcPr marL="27432" marR="27432" marT="27432" marB="2743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134 (93.7)</a:t>
                      </a:r>
                    </a:p>
                  </a:txBody>
                  <a:tcPr marL="27432" marR="27432" marT="27432" marB="27432"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400" dirty="0">
                          <a:solidFill>
                            <a:schemeClr val="bg1"/>
                          </a:solidFill>
                          <a:latin typeface="Calibri" panose="020F0502020204030204" pitchFamily="34" charset="0"/>
                          <a:cs typeface="Calibri" panose="020F0502020204030204" pitchFamily="34" charset="0"/>
                        </a:rPr>
                        <a:t>137 (94.5)</a:t>
                      </a:r>
                    </a:p>
                  </a:txBody>
                  <a:tcPr marL="27432" marR="27432" marT="27432" marB="27432"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41215176"/>
                  </a:ext>
                </a:extLst>
              </a:tr>
            </a:tbl>
          </a:graphicData>
        </a:graphic>
      </p:graphicFrame>
      <p:sp>
        <p:nvSpPr>
          <p:cNvPr id="4" name="Text Box 15">
            <a:extLst>
              <a:ext uri="{FF2B5EF4-FFF2-40B4-BE49-F238E27FC236}">
                <a16:creationId xmlns:a16="http://schemas.microsoft.com/office/drawing/2014/main" id="{92941FEE-AA1A-F02A-511E-500A8B589C9A}"/>
              </a:ext>
            </a:extLst>
          </p:cNvPr>
          <p:cNvSpPr txBox="1">
            <a:spLocks noChangeArrowheads="1"/>
          </p:cNvSpPr>
          <p:nvPr/>
        </p:nvSpPr>
        <p:spPr bwMode="auto">
          <a:xfrm>
            <a:off x="427461" y="6384692"/>
            <a:ext cx="768658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defTabSz="457200">
              <a:defRPr/>
            </a:pPr>
            <a:r>
              <a:rPr lang="en-US" altLang="en-US" sz="1200" b="0" spc="-10" dirty="0">
                <a:solidFill>
                  <a:schemeClr val="bg2"/>
                </a:solidFill>
                <a:latin typeface="Calibri" panose="020F0502020204030204" pitchFamily="34" charset="0"/>
                <a:cs typeface="Calibri" panose="020F0502020204030204" pitchFamily="34" charset="0"/>
              </a:rPr>
              <a:t>Minnema. ASCO 2022. Abstr 8015. Chari. ASH 2022. Abstr 157. </a:t>
            </a:r>
            <a:endParaRPr lang="de-DE" altLang="en-US" sz="1200" b="0" spc="-10" dirty="0">
              <a:solidFill>
                <a:schemeClr val="bg2"/>
              </a:solidFill>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E2ADA3CC-A8FF-C4BD-79B9-84682A7F54EE}"/>
              </a:ext>
            </a:extLst>
          </p:cNvPr>
          <p:cNvSpPr txBox="1"/>
          <p:nvPr/>
        </p:nvSpPr>
        <p:spPr bwMode="auto">
          <a:xfrm>
            <a:off x="6001129" y="5694205"/>
            <a:ext cx="51555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chemeClr val="bg1"/>
                </a:solidFill>
                <a:latin typeface="Calibri" panose="020F0502020204030204" pitchFamily="34" charset="0"/>
              </a:rPr>
              <a:t>*With 2-3 step-up doses. </a:t>
            </a:r>
            <a:r>
              <a:rPr lang="en-US" sz="1200" b="0" baseline="30000" dirty="0">
                <a:solidFill>
                  <a:schemeClr val="bg2">
                    <a:lumMod val="10000"/>
                  </a:schemeClr>
                </a:solidFill>
                <a:latin typeface="Calibri" panose="020F0502020204030204" pitchFamily="34" charset="0"/>
              </a:rPr>
              <a:t>‡</a:t>
            </a:r>
            <a:r>
              <a:rPr lang="en-US" sz="1200" b="0" dirty="0">
                <a:solidFill>
                  <a:schemeClr val="bg1"/>
                </a:solidFill>
                <a:latin typeface="Calibri" panose="020F0502020204030204" pitchFamily="34" charset="0"/>
              </a:rPr>
              <a:t>≥1 PI, ≥1 IMiD, and ≥1 anti-CD38 mAb. </a:t>
            </a:r>
            <a:br>
              <a:rPr lang="en-US" sz="1200" b="0" dirty="0">
                <a:solidFill>
                  <a:schemeClr val="bg1"/>
                </a:solidFill>
                <a:latin typeface="Calibri" panose="020F0502020204030204" pitchFamily="34" charset="0"/>
              </a:rPr>
            </a:b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≥2 PIs, ≥2 IMiDs, and ≥1 anti-CD38 mAb. </a:t>
            </a:r>
          </a:p>
        </p:txBody>
      </p:sp>
    </p:spTree>
    <p:extLst>
      <p:ext uri="{BB962C8B-B14F-4D97-AF65-F5344CB8AC3E}">
        <p14:creationId xmlns:p14="http://schemas.microsoft.com/office/powerpoint/2010/main" val="106973090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MonumenTAL-1: ORR</a:t>
            </a:r>
            <a:endParaRPr lang="en-US" altLang="en-US" dirty="0"/>
          </a:p>
        </p:txBody>
      </p:sp>
      <p:grpSp>
        <p:nvGrpSpPr>
          <p:cNvPr id="7" name="Group 6">
            <a:extLst>
              <a:ext uri="{FF2B5EF4-FFF2-40B4-BE49-F238E27FC236}">
                <a16:creationId xmlns:a16="http://schemas.microsoft.com/office/drawing/2014/main" id="{2479E291-C18C-4826-8211-0D4EDD52556A}"/>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7AE86A05-8BB4-4183-A9E7-D1DF011B732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782D8C99-859A-4F2E-AF13-ED8E4DF3F82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1" name="Text Box 15">
            <a:extLst>
              <a:ext uri="{FF2B5EF4-FFF2-40B4-BE49-F238E27FC236}">
                <a16:creationId xmlns:a16="http://schemas.microsoft.com/office/drawing/2014/main" id="{6C6A6980-DA94-A440-A97B-4D97F80EA2D4}"/>
              </a:ext>
            </a:extLst>
          </p:cNvPr>
          <p:cNvSpPr txBox="1">
            <a:spLocks noChangeArrowheads="1"/>
          </p:cNvSpPr>
          <p:nvPr/>
        </p:nvSpPr>
        <p:spPr bwMode="auto">
          <a:xfrm>
            <a:off x="434523" y="637802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Chari. ASH 2022. Abstr 157.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0" name="Group 3">
            <a:extLst>
              <a:ext uri="{FF2B5EF4-FFF2-40B4-BE49-F238E27FC236}">
                <a16:creationId xmlns:a16="http://schemas.microsoft.com/office/drawing/2014/main" id="{8C958978-195A-34D9-6B46-AD812A458143}"/>
              </a:ext>
            </a:extLst>
          </p:cNvPr>
          <p:cNvGraphicFramePr>
            <a:graphicFrameLocks/>
          </p:cNvGraphicFramePr>
          <p:nvPr/>
        </p:nvGraphicFramePr>
        <p:xfrm>
          <a:off x="6296888" y="3900833"/>
          <a:ext cx="5461726" cy="2286064"/>
        </p:xfrm>
        <a:graphic>
          <a:graphicData uri="http://schemas.openxmlformats.org/drawingml/2006/table">
            <a:tbl>
              <a:tblPr/>
              <a:tblGrid>
                <a:gridCol w="3052284">
                  <a:extLst>
                    <a:ext uri="{9D8B030D-6E8A-4147-A177-3AD203B41FA5}">
                      <a16:colId xmlns:a16="http://schemas.microsoft.com/office/drawing/2014/main" val="20000"/>
                    </a:ext>
                  </a:extLst>
                </a:gridCol>
                <a:gridCol w="1124859">
                  <a:extLst>
                    <a:ext uri="{9D8B030D-6E8A-4147-A177-3AD203B41FA5}">
                      <a16:colId xmlns:a16="http://schemas.microsoft.com/office/drawing/2014/main" val="20001"/>
                    </a:ext>
                  </a:extLst>
                </a:gridCol>
                <a:gridCol w="1284583">
                  <a:extLst>
                    <a:ext uri="{9D8B030D-6E8A-4147-A177-3AD203B41FA5}">
                      <a16:colId xmlns:a16="http://schemas.microsoft.com/office/drawing/2014/main" val="20002"/>
                    </a:ext>
                  </a:extLst>
                </a:gridCol>
              </a:tblGrid>
              <a:tr h="1825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Timing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lang="en-GB" sz="1400" b="1" dirty="0">
                          <a:effectLst/>
                          <a:latin typeface="Calibri" panose="020F0502020204030204" pitchFamily="34" charset="0"/>
                          <a:cs typeface="Calibri" panose="020F0502020204030204" pitchFamily="34" charset="0"/>
                        </a:rPr>
                        <a:t>0.4 mg/kg SC QW</a:t>
                      </a:r>
                      <a:endParaRPr lang="en-GB" sz="1400" dirty="0">
                        <a:effectLst/>
                        <a:latin typeface="Calibri" panose="020F0502020204030204" pitchFamily="34" charset="0"/>
                        <a:cs typeface="Calibri" panose="020F0502020204030204" pitchFamily="34" charset="0"/>
                      </a:endParaRPr>
                    </a:p>
                    <a:p>
                      <a:pPr algn="ctr"/>
                      <a:r>
                        <a:rPr lang="en-GB" sz="1400" b="1" dirty="0">
                          <a:effectLst/>
                          <a:latin typeface="Calibri" panose="020F0502020204030204" pitchFamily="34" charset="0"/>
                          <a:cs typeface="Calibri" panose="020F0502020204030204" pitchFamily="34" charset="0"/>
                        </a:rPr>
                        <a:t>(n = 143)</a:t>
                      </a:r>
                      <a:endParaRPr lang="en-GB" sz="1400" dirty="0">
                        <a:effectLst/>
                        <a:latin typeface="Calibri" panose="020F0502020204030204" pitchFamily="34" charset="0"/>
                        <a:cs typeface="Calibri" panose="020F0502020204030204" pitchFamily="34" charset="0"/>
                      </a:endParaRPr>
                    </a:p>
                  </a:txBody>
                  <a:tcPr marL="47625" marR="47625"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0.8 m</a:t>
                      </a:r>
                      <a:r>
                        <a:rPr kumimoji="0" lang="en-US" sz="1400" b="1" i="0" u="none" strike="noStrike" cap="none" normalizeH="0" baseline="0" dirty="0">
                          <a:ln>
                            <a:noFill/>
                          </a:ln>
                          <a:solidFill>
                            <a:schemeClr val="tx1"/>
                          </a:solidFill>
                          <a:effectLst/>
                          <a:latin typeface="Calibri" panose="020F0502020204030204" pitchFamily="34" charset="0"/>
                        </a:rPr>
                        <a:t>g/kg SC Q2W</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145)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28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follow-up for efficacy,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mo (range)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14.9</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(0.5-29.0)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8.6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(0.2-22.5)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28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time to first response,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mo (range) (n = 106 in each group)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(0.2-10.9)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(0.2-9.2)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28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time to best response,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mo (range) (n = 106 in each group)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(0.8-12.7)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(0.3-12.5)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12" name="Rectangle 3">
            <a:extLst>
              <a:ext uri="{FF2B5EF4-FFF2-40B4-BE49-F238E27FC236}">
                <a16:creationId xmlns:a16="http://schemas.microsoft.com/office/drawing/2014/main" id="{28A0CC58-5634-C460-919C-87F9E97F123B}"/>
              </a:ext>
            </a:extLst>
          </p:cNvPr>
          <p:cNvSpPr>
            <a:spLocks noGrp="1" noChangeArrowheads="1"/>
          </p:cNvSpPr>
          <p:nvPr>
            <p:ph idx="1"/>
          </p:nvPr>
        </p:nvSpPr>
        <p:spPr>
          <a:xfrm>
            <a:off x="6296888" y="1469889"/>
            <a:ext cx="5386204" cy="2272350"/>
          </a:xfrm>
        </p:spPr>
        <p:txBody>
          <a:bodyPr/>
          <a:lstStyle/>
          <a:p>
            <a:pPr>
              <a:spcBef>
                <a:spcPts val="0"/>
              </a:spcBef>
            </a:pPr>
            <a:r>
              <a:rPr lang="en-US" sz="2000" dirty="0"/>
              <a:t>Similar ORR among all subgroups examined, including refractory status, except for patients with BL plasmacytoma</a:t>
            </a:r>
          </a:p>
          <a:p>
            <a:pPr>
              <a:spcBef>
                <a:spcPts val="0"/>
              </a:spcBef>
            </a:pPr>
            <a:r>
              <a:rPr lang="en-US" sz="2000" dirty="0"/>
              <a:t>ORR was similar for both dosing schedules</a:t>
            </a:r>
          </a:p>
          <a:p>
            <a:pPr lvl="1">
              <a:spcBef>
                <a:spcPts val="0"/>
              </a:spcBef>
            </a:pPr>
            <a:r>
              <a:rPr lang="en-US" sz="1800" dirty="0"/>
              <a:t>Triple-class refractory: 72.6% (63.1-80.9) QW and 71.0% (61.1-79.6) Q2W </a:t>
            </a:r>
          </a:p>
          <a:p>
            <a:pPr lvl="1">
              <a:spcBef>
                <a:spcPts val="0"/>
              </a:spcBef>
            </a:pPr>
            <a:r>
              <a:rPr lang="en-US" sz="1800" dirty="0"/>
              <a:t>Penta-drug refractory: 71.4% (55.4–84.3) QW and 70.6% (52.5-84.9) Q2W </a:t>
            </a:r>
          </a:p>
          <a:p>
            <a:endParaRPr lang="en-US" sz="1800" dirty="0"/>
          </a:p>
        </p:txBody>
      </p:sp>
      <p:sp>
        <p:nvSpPr>
          <p:cNvPr id="13" name="TextBox 12">
            <a:extLst>
              <a:ext uri="{FF2B5EF4-FFF2-40B4-BE49-F238E27FC236}">
                <a16:creationId xmlns:a16="http://schemas.microsoft.com/office/drawing/2014/main" id="{24879FEA-DAA1-B947-064D-FB1CE740ABB2}"/>
              </a:ext>
            </a:extLst>
          </p:cNvPr>
          <p:cNvSpPr txBox="1"/>
          <p:nvPr/>
        </p:nvSpPr>
        <p:spPr bwMode="auto">
          <a:xfrm>
            <a:off x="2915529" y="1478177"/>
            <a:ext cx="6463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ORR</a:t>
            </a:r>
          </a:p>
        </p:txBody>
      </p:sp>
      <p:graphicFrame>
        <p:nvGraphicFramePr>
          <p:cNvPr id="4" name="Chart 3">
            <a:extLst>
              <a:ext uri="{FF2B5EF4-FFF2-40B4-BE49-F238E27FC236}">
                <a16:creationId xmlns:a16="http://schemas.microsoft.com/office/drawing/2014/main" id="{35BBEC07-8913-C654-E1F7-843D7F91B6B0}"/>
              </a:ext>
            </a:extLst>
          </p:cNvPr>
          <p:cNvGraphicFramePr/>
          <p:nvPr/>
        </p:nvGraphicFramePr>
        <p:xfrm>
          <a:off x="508908" y="1850852"/>
          <a:ext cx="5461726" cy="4275467"/>
        </p:xfrm>
        <a:graphic>
          <a:graphicData uri="http://schemas.openxmlformats.org/drawingml/2006/chart">
            <c:chart xmlns:c="http://schemas.openxmlformats.org/drawingml/2006/chart" xmlns:r="http://schemas.openxmlformats.org/officeDocument/2006/relationships" r:id="rId5"/>
          </a:graphicData>
        </a:graphic>
      </p:graphicFrame>
      <p:grpSp>
        <p:nvGrpSpPr>
          <p:cNvPr id="2" name="Group 1">
            <a:extLst>
              <a:ext uri="{FF2B5EF4-FFF2-40B4-BE49-F238E27FC236}">
                <a16:creationId xmlns:a16="http://schemas.microsoft.com/office/drawing/2014/main" id="{6FE19A77-2EAC-F6F9-D4F6-6466E9C8B338}"/>
              </a:ext>
            </a:extLst>
          </p:cNvPr>
          <p:cNvGrpSpPr/>
          <p:nvPr/>
        </p:nvGrpSpPr>
        <p:grpSpPr>
          <a:xfrm>
            <a:off x="5285638" y="1750538"/>
            <a:ext cx="810362" cy="1200329"/>
            <a:chOff x="10647557" y="1803506"/>
            <a:chExt cx="810362" cy="1200329"/>
          </a:xfrm>
        </p:grpSpPr>
        <p:sp>
          <p:nvSpPr>
            <p:cNvPr id="3" name="TextBox 2">
              <a:extLst>
                <a:ext uri="{FF2B5EF4-FFF2-40B4-BE49-F238E27FC236}">
                  <a16:creationId xmlns:a16="http://schemas.microsoft.com/office/drawing/2014/main" id="{0178A1C5-615C-1B5D-91E8-B25615262AAB}"/>
                </a:ext>
              </a:extLst>
            </p:cNvPr>
            <p:cNvSpPr txBox="1"/>
            <p:nvPr/>
          </p:nvSpPr>
          <p:spPr bwMode="auto">
            <a:xfrm>
              <a:off x="10755098" y="1803506"/>
              <a:ext cx="70282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VGPR</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sCR</a:t>
              </a:r>
            </a:p>
          </p:txBody>
        </p:sp>
        <p:grpSp>
          <p:nvGrpSpPr>
            <p:cNvPr id="5" name="Group 4">
              <a:extLst>
                <a:ext uri="{FF2B5EF4-FFF2-40B4-BE49-F238E27FC236}">
                  <a16:creationId xmlns:a16="http://schemas.microsoft.com/office/drawing/2014/main" id="{DE7125DA-271C-98C5-373E-BD604832697A}"/>
                </a:ext>
              </a:extLst>
            </p:cNvPr>
            <p:cNvGrpSpPr/>
            <p:nvPr/>
          </p:nvGrpSpPr>
          <p:grpSpPr>
            <a:xfrm>
              <a:off x="10647557" y="1927725"/>
              <a:ext cx="126354" cy="944068"/>
              <a:chOff x="10647557" y="1934759"/>
              <a:chExt cx="108518" cy="810805"/>
            </a:xfrm>
          </p:grpSpPr>
          <p:sp>
            <p:nvSpPr>
              <p:cNvPr id="14" name="Rectangle 13">
                <a:extLst>
                  <a:ext uri="{FF2B5EF4-FFF2-40B4-BE49-F238E27FC236}">
                    <a16:creationId xmlns:a16="http://schemas.microsoft.com/office/drawing/2014/main" id="{9FB70000-B7C8-13DC-260E-B6893CDD6558}"/>
                  </a:ext>
                </a:extLst>
              </p:cNvPr>
              <p:cNvSpPr/>
              <p:nvPr/>
            </p:nvSpPr>
            <p:spPr bwMode="auto">
              <a:xfrm>
                <a:off x="10647557" y="1934759"/>
                <a:ext cx="104841" cy="10484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2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 name="Rectangle 14">
                <a:extLst>
                  <a:ext uri="{FF2B5EF4-FFF2-40B4-BE49-F238E27FC236}">
                    <a16:creationId xmlns:a16="http://schemas.microsoft.com/office/drawing/2014/main" id="{AB51EFE2-F976-CBB5-EEE2-8DC56EEAB3A8}"/>
                  </a:ext>
                </a:extLst>
              </p:cNvPr>
              <p:cNvSpPr/>
              <p:nvPr/>
            </p:nvSpPr>
            <p:spPr bwMode="auto">
              <a:xfrm>
                <a:off x="10647557" y="2163339"/>
                <a:ext cx="104841" cy="104841"/>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2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 name="Rectangle 15">
                <a:extLst>
                  <a:ext uri="{FF2B5EF4-FFF2-40B4-BE49-F238E27FC236}">
                    <a16:creationId xmlns:a16="http://schemas.microsoft.com/office/drawing/2014/main" id="{AB851E06-27EC-3FEE-922A-CF8C5174B04F}"/>
                  </a:ext>
                </a:extLst>
              </p:cNvPr>
              <p:cNvSpPr/>
              <p:nvPr/>
            </p:nvSpPr>
            <p:spPr bwMode="auto">
              <a:xfrm>
                <a:off x="10647557" y="2407645"/>
                <a:ext cx="104841" cy="104841"/>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2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 name="Rectangle 16">
                <a:extLst>
                  <a:ext uri="{FF2B5EF4-FFF2-40B4-BE49-F238E27FC236}">
                    <a16:creationId xmlns:a16="http://schemas.microsoft.com/office/drawing/2014/main" id="{5B093F33-1EFC-87C6-E5FA-D0BA6BE806E3}"/>
                  </a:ext>
                </a:extLst>
              </p:cNvPr>
              <p:cNvSpPr/>
              <p:nvPr/>
            </p:nvSpPr>
            <p:spPr bwMode="auto">
              <a:xfrm>
                <a:off x="10651234" y="2640723"/>
                <a:ext cx="104841" cy="104841"/>
              </a:xfrm>
              <a:prstGeom prst="rect">
                <a:avLst/>
              </a:prstGeom>
              <a:solidFill>
                <a:schemeClr val="accent6"/>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2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24" name="Group 23">
            <a:extLst>
              <a:ext uri="{FF2B5EF4-FFF2-40B4-BE49-F238E27FC236}">
                <a16:creationId xmlns:a16="http://schemas.microsoft.com/office/drawing/2014/main" id="{ADB2E35B-A2A9-CE6C-ADED-940A5A93B9C7}"/>
              </a:ext>
            </a:extLst>
          </p:cNvPr>
          <p:cNvGrpSpPr/>
          <p:nvPr/>
        </p:nvGrpSpPr>
        <p:grpSpPr>
          <a:xfrm>
            <a:off x="663915" y="2053462"/>
            <a:ext cx="580846" cy="3328866"/>
            <a:chOff x="6505291" y="1688612"/>
            <a:chExt cx="654015" cy="4088553"/>
          </a:xfrm>
          <a:solidFill>
            <a:schemeClr val="tx1"/>
          </a:solidFill>
        </p:grpSpPr>
        <p:sp>
          <p:nvSpPr>
            <p:cNvPr id="18" name="TextBox 17">
              <a:extLst>
                <a:ext uri="{FF2B5EF4-FFF2-40B4-BE49-F238E27FC236}">
                  <a16:creationId xmlns:a16="http://schemas.microsoft.com/office/drawing/2014/main" id="{44DD8208-2BF3-5487-D428-A6965772B09B}"/>
                </a:ext>
              </a:extLst>
            </p:cNvPr>
            <p:cNvSpPr txBox="1"/>
            <p:nvPr/>
          </p:nvSpPr>
          <p:spPr bwMode="auto">
            <a:xfrm>
              <a:off x="6665099" y="5407833"/>
              <a:ext cx="488773" cy="369332"/>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9" name="TextBox 18">
              <a:extLst>
                <a:ext uri="{FF2B5EF4-FFF2-40B4-BE49-F238E27FC236}">
                  <a16:creationId xmlns:a16="http://schemas.microsoft.com/office/drawing/2014/main" id="{538612C8-36D5-1A65-9A46-3791ABE56795}"/>
                </a:ext>
              </a:extLst>
            </p:cNvPr>
            <p:cNvSpPr txBox="1"/>
            <p:nvPr/>
          </p:nvSpPr>
          <p:spPr bwMode="auto">
            <a:xfrm>
              <a:off x="6667500" y="4661643"/>
              <a:ext cx="488773" cy="369332"/>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0" name="TextBox 19">
              <a:extLst>
                <a:ext uri="{FF2B5EF4-FFF2-40B4-BE49-F238E27FC236}">
                  <a16:creationId xmlns:a16="http://schemas.microsoft.com/office/drawing/2014/main" id="{FFD97D9D-59AE-EFBD-0268-300A92817C90}"/>
                </a:ext>
              </a:extLst>
            </p:cNvPr>
            <p:cNvSpPr txBox="1"/>
            <p:nvPr/>
          </p:nvSpPr>
          <p:spPr bwMode="auto">
            <a:xfrm>
              <a:off x="6665099" y="3923922"/>
              <a:ext cx="488773" cy="369332"/>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1" name="TextBox 20">
              <a:extLst>
                <a:ext uri="{FF2B5EF4-FFF2-40B4-BE49-F238E27FC236}">
                  <a16:creationId xmlns:a16="http://schemas.microsoft.com/office/drawing/2014/main" id="{1CD00ED5-40C9-196A-F9EE-2F9D676B5A39}"/>
                </a:ext>
              </a:extLst>
            </p:cNvPr>
            <p:cNvSpPr txBox="1"/>
            <p:nvPr/>
          </p:nvSpPr>
          <p:spPr bwMode="auto">
            <a:xfrm>
              <a:off x="6668132" y="3164237"/>
              <a:ext cx="488773" cy="369332"/>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2" name="TextBox 21">
              <a:extLst>
                <a:ext uri="{FF2B5EF4-FFF2-40B4-BE49-F238E27FC236}">
                  <a16:creationId xmlns:a16="http://schemas.microsoft.com/office/drawing/2014/main" id="{1DDD182B-6123-45F7-DE40-5B38C9ADC856}"/>
                </a:ext>
              </a:extLst>
            </p:cNvPr>
            <p:cNvSpPr txBox="1"/>
            <p:nvPr/>
          </p:nvSpPr>
          <p:spPr bwMode="auto">
            <a:xfrm>
              <a:off x="6670533" y="2421483"/>
              <a:ext cx="488773" cy="369332"/>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3" name="TextBox 22">
              <a:extLst>
                <a:ext uri="{FF2B5EF4-FFF2-40B4-BE49-F238E27FC236}">
                  <a16:creationId xmlns:a16="http://schemas.microsoft.com/office/drawing/2014/main" id="{F37C88F2-4E46-BDE8-0AD4-6515831E68A6}"/>
                </a:ext>
              </a:extLst>
            </p:cNvPr>
            <p:cNvSpPr txBox="1"/>
            <p:nvPr/>
          </p:nvSpPr>
          <p:spPr bwMode="auto">
            <a:xfrm>
              <a:off x="6505291" y="1688612"/>
              <a:ext cx="651616" cy="453618"/>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spTree>
    <p:extLst>
      <p:ext uri="{BB962C8B-B14F-4D97-AF65-F5344CB8AC3E}">
        <p14:creationId xmlns:p14="http://schemas.microsoft.com/office/powerpoint/2010/main" val="316126356"/>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272978-151A-4229-AC17-E70F89911EF7}"/>
              </a:ext>
            </a:extLst>
          </p:cNvPr>
          <p:cNvSpPr>
            <a:spLocks noGrp="1"/>
          </p:cNvSpPr>
          <p:nvPr>
            <p:ph type="title"/>
          </p:nvPr>
        </p:nvSpPr>
        <p:spPr>
          <a:xfrm>
            <a:off x="609759" y="238127"/>
            <a:ext cx="10872444" cy="1103313"/>
          </a:xfrm>
        </p:spPr>
        <p:txBody>
          <a:bodyPr/>
          <a:lstStyle/>
          <a:p>
            <a:r>
              <a:rPr lang="en-GB" altLang="en-US" dirty="0"/>
              <a:t>Cevostamab in R/R MM: </a:t>
            </a:r>
            <a:r>
              <a:rPr lang="en-US" altLang="en-US" dirty="0"/>
              <a:t>Study Design</a:t>
            </a:r>
            <a:endParaRPr lang="en-US" dirty="0"/>
          </a:p>
        </p:txBody>
      </p:sp>
      <p:sp>
        <p:nvSpPr>
          <p:cNvPr id="7" name="Content Placeholder 6">
            <a:extLst>
              <a:ext uri="{FF2B5EF4-FFF2-40B4-BE49-F238E27FC236}">
                <a16:creationId xmlns:a16="http://schemas.microsoft.com/office/drawing/2014/main" id="{3D39CABB-53DD-6B4F-AB72-29B8F5F3788C}"/>
              </a:ext>
            </a:extLst>
          </p:cNvPr>
          <p:cNvSpPr>
            <a:spLocks noGrp="1"/>
          </p:cNvSpPr>
          <p:nvPr>
            <p:ph idx="1"/>
          </p:nvPr>
        </p:nvSpPr>
        <p:spPr>
          <a:xfrm>
            <a:off x="604838" y="1121339"/>
            <a:ext cx="10877550" cy="493194"/>
          </a:xfrm>
        </p:spPr>
        <p:txBody>
          <a:bodyPr/>
          <a:lstStyle/>
          <a:p>
            <a:r>
              <a:rPr lang="en-US" dirty="0"/>
              <a:t>Open-label, multicenter phase I trial</a:t>
            </a:r>
          </a:p>
        </p:txBody>
      </p:sp>
      <p:grpSp>
        <p:nvGrpSpPr>
          <p:cNvPr id="9" name="Group 8">
            <a:extLst>
              <a:ext uri="{FF2B5EF4-FFF2-40B4-BE49-F238E27FC236}">
                <a16:creationId xmlns:a16="http://schemas.microsoft.com/office/drawing/2014/main" id="{F3D67BEE-22B4-440F-9207-A150F6B0E3EE}"/>
              </a:ext>
            </a:extLst>
          </p:cNvPr>
          <p:cNvGrpSpPr/>
          <p:nvPr/>
        </p:nvGrpSpPr>
        <p:grpSpPr>
          <a:xfrm>
            <a:off x="9392911" y="6207927"/>
            <a:ext cx="2488502" cy="454909"/>
            <a:chOff x="9392911" y="6207927"/>
            <a:chExt cx="2488502" cy="454909"/>
          </a:xfrm>
        </p:grpSpPr>
        <p:pic>
          <p:nvPicPr>
            <p:cNvPr id="10" name="Picture 9" descr="A picture containing text, ax, wheel&#10;&#10;Description automatically generated">
              <a:extLst>
                <a:ext uri="{FF2B5EF4-FFF2-40B4-BE49-F238E27FC236}">
                  <a16:creationId xmlns:a16="http://schemas.microsoft.com/office/drawing/2014/main" id="{4322ED0E-F510-411C-B2C3-75E6B2DB11C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1" name="Rectangle 8">
              <a:extLst>
                <a:ext uri="{FF2B5EF4-FFF2-40B4-BE49-F238E27FC236}">
                  <a16:creationId xmlns:a16="http://schemas.microsoft.com/office/drawing/2014/main" id="{37B47D1F-3330-44AA-A5ED-B6BCCC0D11F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4" name="Text Box 11">
            <a:extLst>
              <a:ext uri="{FF2B5EF4-FFF2-40B4-BE49-F238E27FC236}">
                <a16:creationId xmlns:a16="http://schemas.microsoft.com/office/drawing/2014/main" id="{6733430F-B05A-438D-9B57-52A40A488831}"/>
              </a:ext>
            </a:extLst>
          </p:cNvPr>
          <p:cNvSpPr txBox="1">
            <a:spLocks noChangeArrowheads="1"/>
          </p:cNvSpPr>
          <p:nvPr/>
        </p:nvSpPr>
        <p:spPr bwMode="auto">
          <a:xfrm>
            <a:off x="368422" y="6393514"/>
            <a:ext cx="8759477"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r>
              <a:rPr lang="en-US" altLang="en-US" sz="1200" b="0" dirty="0">
                <a:solidFill>
                  <a:schemeClr val="bg2"/>
                </a:solidFill>
                <a:latin typeface="Calibri" panose="020F0502020204030204" pitchFamily="34" charset="0"/>
              </a:rPr>
              <a:t>Trudel. ASH 2021. Abstr 157. Reproduced with permission.</a:t>
            </a:r>
            <a:endParaRPr lang="en-US" sz="1200" dirty="0">
              <a:solidFill>
                <a:schemeClr val="bg2"/>
              </a:solidFill>
            </a:endParaRPr>
          </a:p>
        </p:txBody>
      </p:sp>
      <p:sp>
        <p:nvSpPr>
          <p:cNvPr id="17" name="TextBox 16">
            <a:extLst>
              <a:ext uri="{FF2B5EF4-FFF2-40B4-BE49-F238E27FC236}">
                <a16:creationId xmlns:a16="http://schemas.microsoft.com/office/drawing/2014/main" id="{DDA44EE3-978A-45C0-939F-84132414DA97}"/>
              </a:ext>
            </a:extLst>
          </p:cNvPr>
          <p:cNvSpPr txBox="1"/>
          <p:nvPr/>
        </p:nvSpPr>
        <p:spPr bwMode="auto">
          <a:xfrm>
            <a:off x="632667" y="6216559"/>
            <a:ext cx="546333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1200" b="0" dirty="0">
                <a:solidFill>
                  <a:schemeClr val="bg1"/>
                </a:solidFill>
                <a:latin typeface="Calibri" panose="020F0502020204030204" pitchFamily="34" charset="0"/>
                <a:cs typeface="Calibri" panose="020F0502020204030204" pitchFamily="34" charset="0"/>
              </a:rPr>
              <a:t>*</a:t>
            </a:r>
            <a:r>
              <a:rPr lang="en-GB" sz="1200" b="0" dirty="0">
                <a:solidFill>
                  <a:schemeClr val="bg1"/>
                </a:solidFill>
                <a:latin typeface="Calibri" panose="020F0502020204030204" pitchFamily="34" charset="0"/>
                <a:cs typeface="Calibri" panose="020F0502020204030204" pitchFamily="34" charset="0"/>
              </a:rPr>
              <a:t>Corticosteroid premedication optional from C3 onward. </a:t>
            </a:r>
            <a:r>
              <a:rPr lang="en-US" sz="1200" b="0" baseline="30000" dirty="0">
                <a:solidFill>
                  <a:schemeClr val="bg1"/>
                </a:solidFill>
                <a:latin typeface="Calibri" panose="020F0502020204030204" pitchFamily="34" charset="0"/>
                <a:cs typeface="Calibri" panose="020F0502020204030204" pitchFamily="34" charset="0"/>
              </a:rPr>
              <a:t>†</a:t>
            </a:r>
            <a:r>
              <a:rPr lang="en-US" sz="1200" b="0" dirty="0">
                <a:solidFill>
                  <a:schemeClr val="bg1"/>
                </a:solidFill>
                <a:latin typeface="Calibri" panose="020F0502020204030204" pitchFamily="34" charset="0"/>
                <a:cs typeface="Calibri" panose="020F0502020204030204" pitchFamily="34" charset="0"/>
              </a:rPr>
              <a:t>All doses in mg.</a:t>
            </a:r>
          </a:p>
        </p:txBody>
      </p:sp>
      <p:sp>
        <p:nvSpPr>
          <p:cNvPr id="18" name="Text Box 23">
            <a:extLst>
              <a:ext uri="{FF2B5EF4-FFF2-40B4-BE49-F238E27FC236}">
                <a16:creationId xmlns:a16="http://schemas.microsoft.com/office/drawing/2014/main" id="{5F3F7139-7768-459A-BAAF-8FDD261161AC}"/>
              </a:ext>
            </a:extLst>
          </p:cNvPr>
          <p:cNvSpPr txBox="1">
            <a:spLocks noChangeArrowheads="1"/>
          </p:cNvSpPr>
          <p:nvPr/>
        </p:nvSpPr>
        <p:spPr bwMode="auto">
          <a:xfrm>
            <a:off x="719138" y="1607690"/>
            <a:ext cx="3846029" cy="1554480"/>
          </a:xfrm>
          <a:prstGeom prst="rect">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spcBef>
                <a:spcPts val="500"/>
              </a:spcBef>
              <a:spcAft>
                <a:spcPts val="200"/>
              </a:spcAft>
              <a:buClr>
                <a:schemeClr val="bg1"/>
              </a:buClr>
              <a:buNone/>
            </a:pPr>
            <a:r>
              <a:rPr lang="en-GB" sz="1600" b="0" dirty="0">
                <a:solidFill>
                  <a:schemeClr val="bg1"/>
                </a:solidFill>
                <a:latin typeface="Calibri" panose="020F0502020204030204" pitchFamily="34" charset="0"/>
                <a:cs typeface="Calibri" panose="020F0502020204030204" pitchFamily="34" charset="0"/>
              </a:rPr>
              <a:t>Patients with R/R MM for which there is no available, appropriate, or tolerable tx</a:t>
            </a:r>
          </a:p>
          <a:p>
            <a:pPr marL="283464" indent="-285750">
              <a:spcBef>
                <a:spcPts val="500"/>
              </a:spcBef>
              <a:spcAft>
                <a:spcPts val="200"/>
              </a:spcAft>
              <a:buClr>
                <a:schemeClr val="bg1"/>
              </a:buClr>
            </a:pPr>
            <a:r>
              <a:rPr lang="en-GB" sz="1400" b="0" dirty="0">
                <a:solidFill>
                  <a:schemeClr val="bg1"/>
                </a:solidFill>
                <a:latin typeface="Calibri" panose="020F0502020204030204" pitchFamily="34" charset="0"/>
                <a:cs typeface="Calibri" panose="020F0502020204030204" pitchFamily="34" charset="0"/>
              </a:rPr>
              <a:t>ECOG PS 0-1</a:t>
            </a:r>
          </a:p>
          <a:p>
            <a:pPr marL="283464" indent="-285750">
              <a:spcBef>
                <a:spcPts val="500"/>
              </a:spcBef>
              <a:spcAft>
                <a:spcPts val="200"/>
              </a:spcAft>
              <a:buClr>
                <a:schemeClr val="bg1"/>
              </a:buClr>
            </a:pPr>
            <a:r>
              <a:rPr lang="en-GB" sz="1400" b="0" dirty="0">
                <a:solidFill>
                  <a:schemeClr val="bg1"/>
                </a:solidFill>
                <a:latin typeface="Calibri" panose="020F0502020204030204" pitchFamily="34" charset="0"/>
                <a:cs typeface="Calibri" panose="020F0502020204030204" pitchFamily="34" charset="0"/>
              </a:rPr>
              <a:t>Prior CAR T-cells, ADCs, and bispecific antibodies allowed</a:t>
            </a:r>
          </a:p>
        </p:txBody>
      </p:sp>
      <p:sp>
        <p:nvSpPr>
          <p:cNvPr id="19" name="Text Box 23">
            <a:extLst>
              <a:ext uri="{FF2B5EF4-FFF2-40B4-BE49-F238E27FC236}">
                <a16:creationId xmlns:a16="http://schemas.microsoft.com/office/drawing/2014/main" id="{17F02FD1-F894-403B-903E-126642C12490}"/>
              </a:ext>
            </a:extLst>
          </p:cNvPr>
          <p:cNvSpPr txBox="1">
            <a:spLocks noChangeArrowheads="1"/>
          </p:cNvSpPr>
          <p:nvPr/>
        </p:nvSpPr>
        <p:spPr bwMode="auto">
          <a:xfrm>
            <a:off x="4679467" y="1610427"/>
            <a:ext cx="6826733" cy="1554480"/>
          </a:xfrm>
          <a:prstGeom prst="rect">
            <a:avLst/>
          </a:prstGeom>
          <a:noFill/>
          <a:ln w="28575">
            <a:solidFill>
              <a:schemeClr val="accent6"/>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spcBef>
                <a:spcPts val="500"/>
              </a:spcBef>
              <a:spcAft>
                <a:spcPts val="0"/>
              </a:spcAft>
              <a:buClr>
                <a:schemeClr val="bg1"/>
              </a:buClr>
              <a:buNone/>
            </a:pPr>
            <a:r>
              <a:rPr lang="en-GB" sz="1600" dirty="0">
                <a:solidFill>
                  <a:schemeClr val="bg1"/>
                </a:solidFill>
                <a:latin typeface="Calibri" panose="020F0502020204030204" pitchFamily="34" charset="0"/>
                <a:cs typeface="Calibri" panose="020F0502020204030204" pitchFamily="34" charset="0"/>
              </a:rPr>
              <a:t>Cevostamab Treatment Schedule</a:t>
            </a:r>
          </a:p>
          <a:p>
            <a:pPr marL="285750" indent="-285750">
              <a:spcBef>
                <a:spcPts val="500"/>
              </a:spcBef>
              <a:spcAft>
                <a:spcPts val="0"/>
              </a:spcAft>
              <a:buClr>
                <a:schemeClr val="bg1"/>
              </a:buClr>
            </a:pPr>
            <a:r>
              <a:rPr lang="en-GB" sz="1400" b="0" dirty="0">
                <a:solidFill>
                  <a:schemeClr val="bg1"/>
                </a:solidFill>
                <a:latin typeface="Calibri" panose="020F0502020204030204" pitchFamily="34" charset="0"/>
                <a:cs typeface="Calibri" panose="020F0502020204030204" pitchFamily="34" charset="0"/>
              </a:rPr>
              <a:t>Q3W (IV) for 17 cycles (~12 mo) or until PD or unacceptable AE</a:t>
            </a:r>
          </a:p>
          <a:p>
            <a:pPr marL="285750" indent="-285750">
              <a:spcBef>
                <a:spcPts val="500"/>
              </a:spcBef>
              <a:spcAft>
                <a:spcPts val="0"/>
              </a:spcAft>
              <a:buClr>
                <a:schemeClr val="bg1"/>
              </a:buClr>
            </a:pPr>
            <a:r>
              <a:rPr lang="en-GB" sz="1400" b="0" dirty="0">
                <a:solidFill>
                  <a:schemeClr val="bg1"/>
                </a:solidFill>
                <a:latin typeface="Calibri" panose="020F0502020204030204" pitchFamily="34" charset="0"/>
                <a:cs typeface="Calibri" panose="020F0502020204030204" pitchFamily="34" charset="0"/>
              </a:rPr>
              <a:t>Prophylaxis for mitigation of CRS/infusion-related reaction</a:t>
            </a:r>
          </a:p>
          <a:p>
            <a:pPr marL="457200" lvl="2" indent="0">
              <a:spcBef>
                <a:spcPts val="500"/>
              </a:spcBef>
              <a:spcAft>
                <a:spcPts val="0"/>
              </a:spcAft>
              <a:buClrTx/>
              <a:buNone/>
            </a:pPr>
            <a:r>
              <a:rPr lang="en-GB" sz="1200" b="0" dirty="0">
                <a:solidFill>
                  <a:schemeClr val="bg1"/>
                </a:solidFill>
                <a:latin typeface="Calibri" panose="020F0502020204030204" pitchFamily="34" charset="0"/>
                <a:cs typeface="Calibri" panose="020F0502020204030204" pitchFamily="34" charset="0"/>
              </a:rPr>
              <a:t>- C1 step-up dosing</a:t>
            </a:r>
          </a:p>
          <a:p>
            <a:pPr marL="457200" lvl="2" indent="0">
              <a:spcBef>
                <a:spcPts val="500"/>
              </a:spcBef>
              <a:spcAft>
                <a:spcPts val="0"/>
              </a:spcAft>
              <a:buClrTx/>
              <a:buNone/>
            </a:pPr>
            <a:r>
              <a:rPr lang="en-GB" sz="1200" b="0" dirty="0">
                <a:solidFill>
                  <a:schemeClr val="bg1"/>
                </a:solidFill>
                <a:latin typeface="Calibri" panose="020F0502020204030204" pitchFamily="34" charset="0"/>
                <a:cs typeface="Calibri" panose="020F0502020204030204" pitchFamily="34" charset="0"/>
              </a:rPr>
              <a:t>- C1-2 corticosteroid premedication*; C1–17 acetaminophen/diphenhydramine premedication</a:t>
            </a:r>
            <a:endParaRPr lang="en-GB" sz="1200" b="0" baseline="30000" dirty="0">
              <a:solidFill>
                <a:schemeClr val="bg1"/>
              </a:solidFill>
              <a:latin typeface="Calibri" panose="020F0502020204030204" pitchFamily="34" charset="0"/>
              <a:cs typeface="Calibri" panose="020F0502020204030204" pitchFamily="34" charset="0"/>
            </a:endParaRPr>
          </a:p>
          <a:p>
            <a:pPr marL="285750" lvl="1">
              <a:spcBef>
                <a:spcPts val="500"/>
              </a:spcBef>
              <a:spcAft>
                <a:spcPts val="0"/>
              </a:spcAft>
              <a:buClrTx/>
              <a:buFont typeface="Wingdings" panose="05000000000000000000" pitchFamily="2" charset="2"/>
              <a:buChar char="§"/>
            </a:pPr>
            <a:r>
              <a:rPr lang="en-GB" sz="1400" b="0" dirty="0">
                <a:solidFill>
                  <a:schemeClr val="bg1"/>
                </a:solidFill>
                <a:latin typeface="Calibri" panose="020F0502020204030204" pitchFamily="34" charset="0"/>
                <a:cs typeface="Calibri" panose="020F0502020204030204" pitchFamily="34" charset="0"/>
              </a:rPr>
              <a:t>Hospitalization (≥72 hr) after each C1 infusion</a:t>
            </a:r>
            <a:endParaRPr lang="en-GB" sz="1400" b="0" baseline="30000" dirty="0">
              <a:solidFill>
                <a:schemeClr val="bg1"/>
              </a:solidFill>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D17FBD8-47B6-1F49-90BE-A0B80E0DCBEF}"/>
              </a:ext>
            </a:extLst>
          </p:cNvPr>
          <p:cNvSpPr txBox="1"/>
          <p:nvPr/>
        </p:nvSpPr>
        <p:spPr bwMode="auto">
          <a:xfrm>
            <a:off x="604838" y="3219037"/>
            <a:ext cx="2686535" cy="338554"/>
          </a:xfrm>
          <a:prstGeom prst="rect">
            <a:avLst/>
          </a:prstGeom>
          <a:solidFill>
            <a:schemeClr val="accent1"/>
          </a:solidFill>
          <a:ln>
            <a:noFill/>
          </a:ln>
        </p:spPr>
        <p:txBody>
          <a:bodyPr wrap="square" rtlCol="0">
            <a:spAutoFit/>
          </a:bodyPr>
          <a:lstStyle/>
          <a:p>
            <a:pPr algn="ctr">
              <a:lnSpc>
                <a:spcPct val="100000"/>
              </a:lnSpc>
              <a:spcBef>
                <a:spcPct val="50000"/>
              </a:spcBef>
              <a:spcAft>
                <a:spcPct val="0"/>
              </a:spcAft>
              <a:buClrTx/>
              <a:buFontTx/>
              <a:buNone/>
            </a:pPr>
            <a:r>
              <a:rPr lang="en-US" sz="1600" dirty="0">
                <a:latin typeface="Calibri" panose="020F0502020204030204" pitchFamily="34" charset="0"/>
              </a:rPr>
              <a:t>C1 Single Step-up Escalation</a:t>
            </a:r>
            <a:r>
              <a:rPr lang="en-US" sz="1600" baseline="30000" dirty="0">
                <a:latin typeface="Calibri" panose="020F0502020204030204" pitchFamily="34" charset="0"/>
              </a:rPr>
              <a:t>†</a:t>
            </a:r>
          </a:p>
        </p:txBody>
      </p:sp>
      <p:sp>
        <p:nvSpPr>
          <p:cNvPr id="22" name="TextBox 21">
            <a:extLst>
              <a:ext uri="{FF2B5EF4-FFF2-40B4-BE49-F238E27FC236}">
                <a16:creationId xmlns:a16="http://schemas.microsoft.com/office/drawing/2014/main" id="{A27FC6F6-2B4F-8444-BB8D-AA90616DC7A9}"/>
              </a:ext>
            </a:extLst>
          </p:cNvPr>
          <p:cNvSpPr txBox="1"/>
          <p:nvPr/>
        </p:nvSpPr>
        <p:spPr bwMode="auto">
          <a:xfrm>
            <a:off x="6164566" y="3219037"/>
            <a:ext cx="2779864" cy="338554"/>
          </a:xfrm>
          <a:prstGeom prst="rect">
            <a:avLst/>
          </a:prstGeom>
          <a:solidFill>
            <a:schemeClr val="accent3"/>
          </a:solidFill>
          <a:ln>
            <a:noFill/>
          </a:ln>
        </p:spPr>
        <p:txBody>
          <a:bodyPr wrap="square" rtlCol="0">
            <a:spAutoFit/>
          </a:bodyPr>
          <a:lstStyle/>
          <a:p>
            <a:pPr algn="ctr">
              <a:lnSpc>
                <a:spcPct val="100000"/>
              </a:lnSpc>
              <a:spcBef>
                <a:spcPct val="50000"/>
              </a:spcBef>
              <a:spcAft>
                <a:spcPct val="0"/>
              </a:spcAft>
              <a:buClrTx/>
              <a:buFontTx/>
              <a:buNone/>
            </a:pPr>
            <a:r>
              <a:rPr lang="en-US" sz="1600" dirty="0">
                <a:latin typeface="Calibri" panose="020F0502020204030204" pitchFamily="34" charset="0"/>
              </a:rPr>
              <a:t>C1 Double Step-up Escalation</a:t>
            </a:r>
            <a:r>
              <a:rPr lang="en-US" sz="1600" baseline="30000" dirty="0">
                <a:latin typeface="Calibri" panose="020F0502020204030204" pitchFamily="34" charset="0"/>
              </a:rPr>
              <a:t>†</a:t>
            </a:r>
          </a:p>
        </p:txBody>
      </p:sp>
      <p:sp>
        <p:nvSpPr>
          <p:cNvPr id="23" name="TextBox 22">
            <a:extLst>
              <a:ext uri="{FF2B5EF4-FFF2-40B4-BE49-F238E27FC236}">
                <a16:creationId xmlns:a16="http://schemas.microsoft.com/office/drawing/2014/main" id="{E187B9E3-437C-3544-ADFD-958F824A1B4B}"/>
              </a:ext>
            </a:extLst>
          </p:cNvPr>
          <p:cNvSpPr txBox="1"/>
          <p:nvPr/>
        </p:nvSpPr>
        <p:spPr bwMode="auto">
          <a:xfrm>
            <a:off x="3384702" y="3219037"/>
            <a:ext cx="2686535" cy="338554"/>
          </a:xfrm>
          <a:prstGeom prst="rect">
            <a:avLst/>
          </a:prstGeom>
          <a:solidFill>
            <a:schemeClr val="accent1"/>
          </a:solidFill>
          <a:ln>
            <a:noFill/>
          </a:ln>
        </p:spPr>
        <p:txBody>
          <a:bodyPr wrap="square" rtlCol="0">
            <a:spAutoFit/>
          </a:bodyPr>
          <a:lstStyle/>
          <a:p>
            <a:pPr algn="ctr">
              <a:lnSpc>
                <a:spcPct val="100000"/>
              </a:lnSpc>
              <a:spcBef>
                <a:spcPct val="50000"/>
              </a:spcBef>
              <a:spcAft>
                <a:spcPct val="0"/>
              </a:spcAft>
              <a:buClrTx/>
              <a:buFontTx/>
              <a:buNone/>
            </a:pPr>
            <a:r>
              <a:rPr lang="en-US" sz="1600" dirty="0">
                <a:latin typeface="Calibri" panose="020F0502020204030204" pitchFamily="34" charset="0"/>
              </a:rPr>
              <a:t>C1 Single Step-up Expansion</a:t>
            </a:r>
            <a:r>
              <a:rPr lang="en-US" sz="1600" baseline="30000" dirty="0">
                <a:latin typeface="Calibri" panose="020F0502020204030204" pitchFamily="34" charset="0"/>
              </a:rPr>
              <a:t>†</a:t>
            </a:r>
          </a:p>
        </p:txBody>
      </p:sp>
      <p:sp>
        <p:nvSpPr>
          <p:cNvPr id="24" name="TextBox 23">
            <a:extLst>
              <a:ext uri="{FF2B5EF4-FFF2-40B4-BE49-F238E27FC236}">
                <a16:creationId xmlns:a16="http://schemas.microsoft.com/office/drawing/2014/main" id="{0FA4F5CC-75D3-414A-BC7A-A6E5B27F02F2}"/>
              </a:ext>
            </a:extLst>
          </p:cNvPr>
          <p:cNvSpPr txBox="1"/>
          <p:nvPr/>
        </p:nvSpPr>
        <p:spPr bwMode="auto">
          <a:xfrm>
            <a:off x="9013600" y="3219037"/>
            <a:ext cx="2779864" cy="338554"/>
          </a:xfrm>
          <a:prstGeom prst="rect">
            <a:avLst/>
          </a:prstGeom>
          <a:solidFill>
            <a:schemeClr val="accent3"/>
          </a:solidFill>
          <a:ln>
            <a:noFill/>
          </a:ln>
        </p:spPr>
        <p:txBody>
          <a:bodyPr wrap="square" rtlCol="0">
            <a:spAutoFit/>
          </a:bodyPr>
          <a:lstStyle/>
          <a:p>
            <a:pPr algn="ctr">
              <a:spcBef>
                <a:spcPct val="50000"/>
              </a:spcBef>
            </a:pPr>
            <a:r>
              <a:rPr lang="en-US" sz="1600" dirty="0">
                <a:latin typeface="Calibri" panose="020F0502020204030204" pitchFamily="34" charset="0"/>
              </a:rPr>
              <a:t>C1 Double Step-up Expansion</a:t>
            </a:r>
            <a:r>
              <a:rPr lang="en-US" sz="1600" baseline="30000" dirty="0">
                <a:latin typeface="Calibri" panose="020F0502020204030204" pitchFamily="34" charset="0"/>
              </a:rPr>
              <a:t>†</a:t>
            </a:r>
          </a:p>
        </p:txBody>
      </p:sp>
      <p:sp>
        <p:nvSpPr>
          <p:cNvPr id="25" name="TextBox 24">
            <a:extLst>
              <a:ext uri="{FF2B5EF4-FFF2-40B4-BE49-F238E27FC236}">
                <a16:creationId xmlns:a16="http://schemas.microsoft.com/office/drawing/2014/main" id="{FE53F6AB-864F-7D4B-A9BB-65A8493EB86A}"/>
              </a:ext>
            </a:extLst>
          </p:cNvPr>
          <p:cNvSpPr txBox="1"/>
          <p:nvPr/>
        </p:nvSpPr>
        <p:spPr bwMode="auto">
          <a:xfrm>
            <a:off x="728637" y="3623828"/>
            <a:ext cx="896112" cy="228600"/>
          </a:xfrm>
          <a:prstGeom prst="rect">
            <a:avLst/>
          </a:prstGeom>
          <a:noFill/>
          <a:ln w="19050" algn="ctr">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C1D1</a:t>
            </a:r>
          </a:p>
        </p:txBody>
      </p:sp>
      <p:sp>
        <p:nvSpPr>
          <p:cNvPr id="26" name="TextBox 25">
            <a:extLst>
              <a:ext uri="{FF2B5EF4-FFF2-40B4-BE49-F238E27FC236}">
                <a16:creationId xmlns:a16="http://schemas.microsoft.com/office/drawing/2014/main" id="{F7AAF94E-BBDB-4747-9617-78A04EA5165F}"/>
              </a:ext>
            </a:extLst>
          </p:cNvPr>
          <p:cNvSpPr txBox="1"/>
          <p:nvPr/>
        </p:nvSpPr>
        <p:spPr bwMode="auto">
          <a:xfrm>
            <a:off x="728637" y="3916195"/>
            <a:ext cx="896112" cy="228600"/>
          </a:xfrm>
          <a:prstGeom prst="rect">
            <a:avLst/>
          </a:prstGeom>
          <a:solidFill>
            <a:schemeClr val="accent2"/>
          </a:solidFill>
          <a:ln w="9525" algn="ctr">
            <a:solidFill>
              <a:schemeClr val="accent2"/>
            </a:solid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27" name="TextBox 26">
            <a:extLst>
              <a:ext uri="{FF2B5EF4-FFF2-40B4-BE49-F238E27FC236}">
                <a16:creationId xmlns:a16="http://schemas.microsoft.com/office/drawing/2014/main" id="{0D1026E8-4E59-1549-81C0-D38A2EC0D9D3}"/>
              </a:ext>
            </a:extLst>
          </p:cNvPr>
          <p:cNvSpPr txBox="1"/>
          <p:nvPr/>
        </p:nvSpPr>
        <p:spPr bwMode="auto">
          <a:xfrm>
            <a:off x="728637" y="4208562"/>
            <a:ext cx="896112" cy="228600"/>
          </a:xfrm>
          <a:prstGeom prst="rect">
            <a:avLst/>
          </a:prstGeom>
          <a:solidFill>
            <a:schemeClr val="accent2"/>
          </a:solidFill>
          <a:ln w="9525" algn="ctr">
            <a:solidFill>
              <a:schemeClr val="accent2"/>
            </a:solid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28" name="TextBox 27">
            <a:extLst>
              <a:ext uri="{FF2B5EF4-FFF2-40B4-BE49-F238E27FC236}">
                <a16:creationId xmlns:a16="http://schemas.microsoft.com/office/drawing/2014/main" id="{6167D151-54EE-D546-AEC4-094EDD28B40B}"/>
              </a:ext>
            </a:extLst>
          </p:cNvPr>
          <p:cNvSpPr txBox="1"/>
          <p:nvPr/>
        </p:nvSpPr>
        <p:spPr bwMode="auto">
          <a:xfrm>
            <a:off x="728637" y="4793296"/>
            <a:ext cx="896112" cy="228600"/>
          </a:xfrm>
          <a:prstGeom prst="rect">
            <a:avLst/>
          </a:prstGeom>
          <a:solidFill>
            <a:schemeClr val="accent2"/>
          </a:solidFill>
          <a:ln w="9525" algn="ctr">
            <a:solidFill>
              <a:schemeClr val="accent2"/>
            </a:solid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29" name="TextBox 28">
            <a:extLst>
              <a:ext uri="{FF2B5EF4-FFF2-40B4-BE49-F238E27FC236}">
                <a16:creationId xmlns:a16="http://schemas.microsoft.com/office/drawing/2014/main" id="{EDD785F2-FA29-BD40-BBC3-5C3365491CE3}"/>
              </a:ext>
            </a:extLst>
          </p:cNvPr>
          <p:cNvSpPr txBox="1"/>
          <p:nvPr/>
        </p:nvSpPr>
        <p:spPr bwMode="auto">
          <a:xfrm>
            <a:off x="728637" y="5085663"/>
            <a:ext cx="896112" cy="228600"/>
          </a:xfrm>
          <a:prstGeom prst="rect">
            <a:avLst/>
          </a:prstGeom>
          <a:solidFill>
            <a:schemeClr val="accent2"/>
          </a:solidFill>
          <a:ln w="9525" algn="ctr">
            <a:solidFill>
              <a:schemeClr val="accent2"/>
            </a:solid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30" name="TextBox 29">
            <a:extLst>
              <a:ext uri="{FF2B5EF4-FFF2-40B4-BE49-F238E27FC236}">
                <a16:creationId xmlns:a16="http://schemas.microsoft.com/office/drawing/2014/main" id="{1215A44B-7422-3E4B-9A86-F448A8A55CF0}"/>
              </a:ext>
            </a:extLst>
          </p:cNvPr>
          <p:cNvSpPr txBox="1"/>
          <p:nvPr/>
        </p:nvSpPr>
        <p:spPr bwMode="auto">
          <a:xfrm>
            <a:off x="728637" y="4500929"/>
            <a:ext cx="896112" cy="228600"/>
          </a:xfrm>
          <a:prstGeom prst="rect">
            <a:avLst/>
          </a:prstGeom>
          <a:solidFill>
            <a:schemeClr val="accent2"/>
          </a:solidFill>
          <a:ln w="9525" algn="ctr">
            <a:solidFill>
              <a:schemeClr val="accent2"/>
            </a:solid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31" name="TextBox 30">
            <a:extLst>
              <a:ext uri="{FF2B5EF4-FFF2-40B4-BE49-F238E27FC236}">
                <a16:creationId xmlns:a16="http://schemas.microsoft.com/office/drawing/2014/main" id="{4C4C70B0-0AAD-E94B-B208-3222A5FFD812}"/>
              </a:ext>
            </a:extLst>
          </p:cNvPr>
          <p:cNvSpPr txBox="1"/>
          <p:nvPr/>
        </p:nvSpPr>
        <p:spPr bwMode="auto">
          <a:xfrm>
            <a:off x="728637" y="5378030"/>
            <a:ext cx="896112" cy="228600"/>
          </a:xfrm>
          <a:prstGeom prst="rect">
            <a:avLst/>
          </a:prstGeom>
          <a:solidFill>
            <a:schemeClr val="accent2"/>
          </a:solidFill>
          <a:ln w="9525" algn="ctr">
            <a:solidFill>
              <a:schemeClr val="accent2"/>
            </a:solid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32" name="TextBox 31">
            <a:extLst>
              <a:ext uri="{FF2B5EF4-FFF2-40B4-BE49-F238E27FC236}">
                <a16:creationId xmlns:a16="http://schemas.microsoft.com/office/drawing/2014/main" id="{781127F5-6B20-CE4E-9681-0E2661B77E3F}"/>
              </a:ext>
            </a:extLst>
          </p:cNvPr>
          <p:cNvSpPr txBox="1"/>
          <p:nvPr/>
        </p:nvSpPr>
        <p:spPr bwMode="auto">
          <a:xfrm>
            <a:off x="728637" y="5670397"/>
            <a:ext cx="896112" cy="228600"/>
          </a:xfrm>
          <a:prstGeom prst="rect">
            <a:avLst/>
          </a:prstGeom>
          <a:solidFill>
            <a:schemeClr val="accent2"/>
          </a:solidFill>
          <a:ln w="9525" algn="ctr">
            <a:solidFill>
              <a:schemeClr val="accent2"/>
            </a:solid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33" name="TextBox 32">
            <a:extLst>
              <a:ext uri="{FF2B5EF4-FFF2-40B4-BE49-F238E27FC236}">
                <a16:creationId xmlns:a16="http://schemas.microsoft.com/office/drawing/2014/main" id="{F100B7E3-9343-9144-A340-13EE486F1B33}"/>
              </a:ext>
            </a:extLst>
          </p:cNvPr>
          <p:cNvSpPr txBox="1"/>
          <p:nvPr/>
        </p:nvSpPr>
        <p:spPr bwMode="auto">
          <a:xfrm>
            <a:off x="728637" y="5962767"/>
            <a:ext cx="896112" cy="228600"/>
          </a:xfrm>
          <a:prstGeom prst="rect">
            <a:avLst/>
          </a:prstGeom>
          <a:solidFill>
            <a:schemeClr val="accent2"/>
          </a:solidFill>
          <a:ln w="9525" algn="ctr">
            <a:solidFill>
              <a:schemeClr val="accent2"/>
            </a:solid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0.05-3.6</a:t>
            </a:r>
          </a:p>
        </p:txBody>
      </p:sp>
      <p:sp>
        <p:nvSpPr>
          <p:cNvPr id="36" name="TextBox 35">
            <a:extLst>
              <a:ext uri="{FF2B5EF4-FFF2-40B4-BE49-F238E27FC236}">
                <a16:creationId xmlns:a16="http://schemas.microsoft.com/office/drawing/2014/main" id="{0F759111-3BE7-6546-8B0C-864398CB9724}"/>
              </a:ext>
            </a:extLst>
          </p:cNvPr>
          <p:cNvSpPr txBox="1"/>
          <p:nvPr/>
        </p:nvSpPr>
        <p:spPr bwMode="auto">
          <a:xfrm>
            <a:off x="1746662" y="3616160"/>
            <a:ext cx="895490" cy="228600"/>
          </a:xfrm>
          <a:prstGeom prst="rect">
            <a:avLst/>
          </a:prstGeom>
          <a:noFill/>
          <a:ln w="19050" algn="ctr">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C1D8</a:t>
            </a:r>
          </a:p>
        </p:txBody>
      </p:sp>
      <p:sp>
        <p:nvSpPr>
          <p:cNvPr id="37" name="TextBox 36">
            <a:extLst>
              <a:ext uri="{FF2B5EF4-FFF2-40B4-BE49-F238E27FC236}">
                <a16:creationId xmlns:a16="http://schemas.microsoft.com/office/drawing/2014/main" id="{D1481766-29E2-3E41-B1A8-2128F77FC4A2}"/>
              </a:ext>
            </a:extLst>
          </p:cNvPr>
          <p:cNvSpPr txBox="1"/>
          <p:nvPr/>
        </p:nvSpPr>
        <p:spPr bwMode="auto">
          <a:xfrm>
            <a:off x="1746662" y="3908527"/>
            <a:ext cx="895490" cy="22860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198</a:t>
            </a:r>
          </a:p>
        </p:txBody>
      </p:sp>
      <p:sp>
        <p:nvSpPr>
          <p:cNvPr id="38" name="TextBox 37">
            <a:extLst>
              <a:ext uri="{FF2B5EF4-FFF2-40B4-BE49-F238E27FC236}">
                <a16:creationId xmlns:a16="http://schemas.microsoft.com/office/drawing/2014/main" id="{059DAB5D-7807-F94F-AE10-A33F9053F136}"/>
              </a:ext>
            </a:extLst>
          </p:cNvPr>
          <p:cNvSpPr txBox="1"/>
          <p:nvPr/>
        </p:nvSpPr>
        <p:spPr bwMode="auto">
          <a:xfrm>
            <a:off x="1746662" y="4200894"/>
            <a:ext cx="895490" cy="22860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160</a:t>
            </a:r>
          </a:p>
        </p:txBody>
      </p:sp>
      <p:sp>
        <p:nvSpPr>
          <p:cNvPr id="39" name="TextBox 38">
            <a:extLst>
              <a:ext uri="{FF2B5EF4-FFF2-40B4-BE49-F238E27FC236}">
                <a16:creationId xmlns:a16="http://schemas.microsoft.com/office/drawing/2014/main" id="{29451B9E-1F4D-4C43-ABC7-60D54CA54C23}"/>
              </a:ext>
            </a:extLst>
          </p:cNvPr>
          <p:cNvSpPr txBox="1"/>
          <p:nvPr/>
        </p:nvSpPr>
        <p:spPr bwMode="auto">
          <a:xfrm>
            <a:off x="1746662" y="4785628"/>
            <a:ext cx="895490" cy="22860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90</a:t>
            </a:r>
          </a:p>
        </p:txBody>
      </p:sp>
      <p:sp>
        <p:nvSpPr>
          <p:cNvPr id="40" name="TextBox 39">
            <a:extLst>
              <a:ext uri="{FF2B5EF4-FFF2-40B4-BE49-F238E27FC236}">
                <a16:creationId xmlns:a16="http://schemas.microsoft.com/office/drawing/2014/main" id="{81A4AE5A-B9BA-0C4F-AD60-25274860F4FB}"/>
              </a:ext>
            </a:extLst>
          </p:cNvPr>
          <p:cNvSpPr txBox="1"/>
          <p:nvPr/>
        </p:nvSpPr>
        <p:spPr bwMode="auto">
          <a:xfrm>
            <a:off x="1746662" y="5077995"/>
            <a:ext cx="895490" cy="22860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60</a:t>
            </a:r>
          </a:p>
        </p:txBody>
      </p:sp>
      <p:sp>
        <p:nvSpPr>
          <p:cNvPr id="41" name="TextBox 40">
            <a:extLst>
              <a:ext uri="{FF2B5EF4-FFF2-40B4-BE49-F238E27FC236}">
                <a16:creationId xmlns:a16="http://schemas.microsoft.com/office/drawing/2014/main" id="{8A4D7177-CCDA-A042-96D4-3ED03B6A1924}"/>
              </a:ext>
            </a:extLst>
          </p:cNvPr>
          <p:cNvSpPr txBox="1"/>
          <p:nvPr/>
        </p:nvSpPr>
        <p:spPr bwMode="auto">
          <a:xfrm>
            <a:off x="1746662" y="4493261"/>
            <a:ext cx="895489" cy="22860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132</a:t>
            </a:r>
          </a:p>
        </p:txBody>
      </p:sp>
      <p:sp>
        <p:nvSpPr>
          <p:cNvPr id="42" name="TextBox 41">
            <a:extLst>
              <a:ext uri="{FF2B5EF4-FFF2-40B4-BE49-F238E27FC236}">
                <a16:creationId xmlns:a16="http://schemas.microsoft.com/office/drawing/2014/main" id="{8D6CC0FC-E53B-E642-AD6A-12DFDB28644A}"/>
              </a:ext>
            </a:extLst>
          </p:cNvPr>
          <p:cNvSpPr txBox="1"/>
          <p:nvPr/>
        </p:nvSpPr>
        <p:spPr bwMode="auto">
          <a:xfrm>
            <a:off x="1746662" y="5370362"/>
            <a:ext cx="895490" cy="22860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40</a:t>
            </a:r>
          </a:p>
        </p:txBody>
      </p:sp>
      <p:sp>
        <p:nvSpPr>
          <p:cNvPr id="43" name="TextBox 42">
            <a:extLst>
              <a:ext uri="{FF2B5EF4-FFF2-40B4-BE49-F238E27FC236}">
                <a16:creationId xmlns:a16="http://schemas.microsoft.com/office/drawing/2014/main" id="{18E25348-E261-BA4A-88A6-99E3E12503CA}"/>
              </a:ext>
            </a:extLst>
          </p:cNvPr>
          <p:cNvSpPr txBox="1"/>
          <p:nvPr/>
        </p:nvSpPr>
        <p:spPr bwMode="auto">
          <a:xfrm>
            <a:off x="1746662" y="5662729"/>
            <a:ext cx="895490" cy="22860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20</a:t>
            </a:r>
          </a:p>
        </p:txBody>
      </p:sp>
      <p:sp>
        <p:nvSpPr>
          <p:cNvPr id="44" name="TextBox 43">
            <a:extLst>
              <a:ext uri="{FF2B5EF4-FFF2-40B4-BE49-F238E27FC236}">
                <a16:creationId xmlns:a16="http://schemas.microsoft.com/office/drawing/2014/main" id="{AEA32E67-ED73-AA41-83D7-B8DBE832C179}"/>
              </a:ext>
            </a:extLst>
          </p:cNvPr>
          <p:cNvSpPr txBox="1"/>
          <p:nvPr/>
        </p:nvSpPr>
        <p:spPr bwMode="auto">
          <a:xfrm>
            <a:off x="1746662" y="5955099"/>
            <a:ext cx="904456" cy="22860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0.15-10.8</a:t>
            </a:r>
          </a:p>
        </p:txBody>
      </p:sp>
      <p:sp>
        <p:nvSpPr>
          <p:cNvPr id="45" name="TextBox 44">
            <a:extLst>
              <a:ext uri="{FF2B5EF4-FFF2-40B4-BE49-F238E27FC236}">
                <a16:creationId xmlns:a16="http://schemas.microsoft.com/office/drawing/2014/main" id="{2C6994C5-B874-B842-BB19-B89DF097D8D1}"/>
              </a:ext>
            </a:extLst>
          </p:cNvPr>
          <p:cNvSpPr txBox="1"/>
          <p:nvPr/>
        </p:nvSpPr>
        <p:spPr bwMode="auto">
          <a:xfrm>
            <a:off x="2591771" y="3872245"/>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9</a:t>
            </a:r>
          </a:p>
        </p:txBody>
      </p:sp>
      <p:sp>
        <p:nvSpPr>
          <p:cNvPr id="46" name="TextBox 45">
            <a:extLst>
              <a:ext uri="{FF2B5EF4-FFF2-40B4-BE49-F238E27FC236}">
                <a16:creationId xmlns:a16="http://schemas.microsoft.com/office/drawing/2014/main" id="{532B43B6-4E8F-DB4D-9A8A-B69BFC909F17}"/>
              </a:ext>
            </a:extLst>
          </p:cNvPr>
          <p:cNvSpPr txBox="1"/>
          <p:nvPr/>
        </p:nvSpPr>
        <p:spPr bwMode="auto">
          <a:xfrm>
            <a:off x="2591771" y="4163782"/>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8</a:t>
            </a:r>
          </a:p>
        </p:txBody>
      </p:sp>
      <p:sp>
        <p:nvSpPr>
          <p:cNvPr id="47" name="TextBox 46">
            <a:extLst>
              <a:ext uri="{FF2B5EF4-FFF2-40B4-BE49-F238E27FC236}">
                <a16:creationId xmlns:a16="http://schemas.microsoft.com/office/drawing/2014/main" id="{2FF7D6B5-C875-5643-91B8-991A4E7D10D9}"/>
              </a:ext>
            </a:extLst>
          </p:cNvPr>
          <p:cNvSpPr txBox="1"/>
          <p:nvPr/>
        </p:nvSpPr>
        <p:spPr bwMode="auto">
          <a:xfrm>
            <a:off x="2591771" y="4455319"/>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7</a:t>
            </a:r>
          </a:p>
        </p:txBody>
      </p:sp>
      <p:sp>
        <p:nvSpPr>
          <p:cNvPr id="48" name="TextBox 47">
            <a:extLst>
              <a:ext uri="{FF2B5EF4-FFF2-40B4-BE49-F238E27FC236}">
                <a16:creationId xmlns:a16="http://schemas.microsoft.com/office/drawing/2014/main" id="{12DA847F-1CE6-4D45-9E19-4A4548A28920}"/>
              </a:ext>
            </a:extLst>
          </p:cNvPr>
          <p:cNvSpPr txBox="1"/>
          <p:nvPr/>
        </p:nvSpPr>
        <p:spPr bwMode="auto">
          <a:xfrm>
            <a:off x="2591771" y="4746856"/>
            <a:ext cx="6513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12</a:t>
            </a:r>
          </a:p>
        </p:txBody>
      </p:sp>
      <p:sp>
        <p:nvSpPr>
          <p:cNvPr id="49" name="TextBox 48">
            <a:extLst>
              <a:ext uri="{FF2B5EF4-FFF2-40B4-BE49-F238E27FC236}">
                <a16:creationId xmlns:a16="http://schemas.microsoft.com/office/drawing/2014/main" id="{8128C0AF-37CF-C44B-B0EA-753ED59B45E0}"/>
              </a:ext>
            </a:extLst>
          </p:cNvPr>
          <p:cNvSpPr txBox="1"/>
          <p:nvPr/>
        </p:nvSpPr>
        <p:spPr bwMode="auto">
          <a:xfrm>
            <a:off x="2591771" y="5038393"/>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7</a:t>
            </a:r>
          </a:p>
        </p:txBody>
      </p:sp>
      <p:sp>
        <p:nvSpPr>
          <p:cNvPr id="50" name="TextBox 49">
            <a:extLst>
              <a:ext uri="{FF2B5EF4-FFF2-40B4-BE49-F238E27FC236}">
                <a16:creationId xmlns:a16="http://schemas.microsoft.com/office/drawing/2014/main" id="{A809FA56-2512-8747-8881-3EC50731D7B7}"/>
              </a:ext>
            </a:extLst>
          </p:cNvPr>
          <p:cNvSpPr txBox="1"/>
          <p:nvPr/>
        </p:nvSpPr>
        <p:spPr bwMode="auto">
          <a:xfrm>
            <a:off x="2591771" y="5329930"/>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6</a:t>
            </a:r>
          </a:p>
        </p:txBody>
      </p:sp>
      <p:sp>
        <p:nvSpPr>
          <p:cNvPr id="51" name="TextBox 50">
            <a:extLst>
              <a:ext uri="{FF2B5EF4-FFF2-40B4-BE49-F238E27FC236}">
                <a16:creationId xmlns:a16="http://schemas.microsoft.com/office/drawing/2014/main" id="{19AAEA9A-9C53-454C-BFDC-0D70495604EF}"/>
              </a:ext>
            </a:extLst>
          </p:cNvPr>
          <p:cNvSpPr txBox="1"/>
          <p:nvPr/>
        </p:nvSpPr>
        <p:spPr bwMode="auto">
          <a:xfrm>
            <a:off x="2591771" y="5621467"/>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3 </a:t>
            </a:r>
          </a:p>
        </p:txBody>
      </p:sp>
      <p:sp>
        <p:nvSpPr>
          <p:cNvPr id="52" name="TextBox 51">
            <a:extLst>
              <a:ext uri="{FF2B5EF4-FFF2-40B4-BE49-F238E27FC236}">
                <a16:creationId xmlns:a16="http://schemas.microsoft.com/office/drawing/2014/main" id="{AB0E78F9-0A05-2941-9E0B-DBC36FBE2FEA}"/>
              </a:ext>
            </a:extLst>
          </p:cNvPr>
          <p:cNvSpPr txBox="1"/>
          <p:nvPr/>
        </p:nvSpPr>
        <p:spPr bwMode="auto">
          <a:xfrm>
            <a:off x="2591772" y="5913005"/>
            <a:ext cx="6590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17</a:t>
            </a:r>
          </a:p>
        </p:txBody>
      </p:sp>
      <p:cxnSp>
        <p:nvCxnSpPr>
          <p:cNvPr id="54" name="Straight Arrow Connector 53">
            <a:extLst>
              <a:ext uri="{FF2B5EF4-FFF2-40B4-BE49-F238E27FC236}">
                <a16:creationId xmlns:a16="http://schemas.microsoft.com/office/drawing/2014/main" id="{A0324501-3D83-0F49-904A-68C23B6B3E96}"/>
              </a:ext>
            </a:extLst>
          </p:cNvPr>
          <p:cNvCxnSpPr>
            <a:cxnSpLocks/>
          </p:cNvCxnSpPr>
          <p:nvPr/>
        </p:nvCxnSpPr>
        <p:spPr bwMode="auto">
          <a:xfrm>
            <a:off x="3169739" y="4907408"/>
            <a:ext cx="404157" cy="2520"/>
          </a:xfrm>
          <a:prstGeom prst="straightConnector1">
            <a:avLst/>
          </a:prstGeom>
          <a:noFill/>
          <a:ln w="28575" cap="flat" cmpd="sng" algn="ctr">
            <a:solidFill>
              <a:schemeClr val="bg1"/>
            </a:solidFill>
            <a:prstDash val="solid"/>
            <a:round/>
            <a:headEnd type="none" w="med" len="med"/>
            <a:tailEnd type="triangle"/>
          </a:ln>
          <a:effectLst/>
        </p:spPr>
      </p:cxnSp>
      <p:sp>
        <p:nvSpPr>
          <p:cNvPr id="55" name="TextBox 54">
            <a:extLst>
              <a:ext uri="{FF2B5EF4-FFF2-40B4-BE49-F238E27FC236}">
                <a16:creationId xmlns:a16="http://schemas.microsoft.com/office/drawing/2014/main" id="{03030AAA-D20E-1C43-9C7B-A555A7963451}"/>
              </a:ext>
            </a:extLst>
          </p:cNvPr>
          <p:cNvSpPr txBox="1"/>
          <p:nvPr/>
        </p:nvSpPr>
        <p:spPr bwMode="auto">
          <a:xfrm>
            <a:off x="3857753" y="4090666"/>
            <a:ext cx="698537" cy="307777"/>
          </a:xfrm>
          <a:prstGeom prst="rect">
            <a:avLst/>
          </a:prstGeom>
          <a:noFill/>
          <a:ln w="19050" algn="ctr">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C1D1</a:t>
            </a:r>
          </a:p>
        </p:txBody>
      </p:sp>
      <p:sp>
        <p:nvSpPr>
          <p:cNvPr id="56" name="TextBox 55">
            <a:extLst>
              <a:ext uri="{FF2B5EF4-FFF2-40B4-BE49-F238E27FC236}">
                <a16:creationId xmlns:a16="http://schemas.microsoft.com/office/drawing/2014/main" id="{4DD51C59-7561-1B4E-BFA0-DF46E9DB73C2}"/>
              </a:ext>
            </a:extLst>
          </p:cNvPr>
          <p:cNvSpPr txBox="1"/>
          <p:nvPr/>
        </p:nvSpPr>
        <p:spPr bwMode="auto">
          <a:xfrm>
            <a:off x="4593614" y="4090666"/>
            <a:ext cx="691612" cy="307777"/>
          </a:xfrm>
          <a:prstGeom prst="rect">
            <a:avLst/>
          </a:prstGeom>
          <a:noFill/>
          <a:ln w="19050" algn="ctr">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C1D8</a:t>
            </a:r>
          </a:p>
        </p:txBody>
      </p:sp>
      <p:sp>
        <p:nvSpPr>
          <p:cNvPr id="57" name="TextBox 56">
            <a:extLst>
              <a:ext uri="{FF2B5EF4-FFF2-40B4-BE49-F238E27FC236}">
                <a16:creationId xmlns:a16="http://schemas.microsoft.com/office/drawing/2014/main" id="{A5807043-FDD1-974C-9463-2ADC99DD1049}"/>
              </a:ext>
            </a:extLst>
          </p:cNvPr>
          <p:cNvSpPr txBox="1"/>
          <p:nvPr/>
        </p:nvSpPr>
        <p:spPr bwMode="auto">
          <a:xfrm>
            <a:off x="3857753" y="4442846"/>
            <a:ext cx="698537" cy="307777"/>
          </a:xfrm>
          <a:prstGeom prst="rect">
            <a:avLst/>
          </a:prstGeom>
          <a:solidFill>
            <a:schemeClr val="accent2"/>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58" name="TextBox 57">
            <a:extLst>
              <a:ext uri="{FF2B5EF4-FFF2-40B4-BE49-F238E27FC236}">
                <a16:creationId xmlns:a16="http://schemas.microsoft.com/office/drawing/2014/main" id="{FF78ADC8-7E1D-2247-8B91-47BB942150F4}"/>
              </a:ext>
            </a:extLst>
          </p:cNvPr>
          <p:cNvSpPr txBox="1"/>
          <p:nvPr/>
        </p:nvSpPr>
        <p:spPr bwMode="auto">
          <a:xfrm>
            <a:off x="4593614" y="4442846"/>
            <a:ext cx="691612" cy="307777"/>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90</a:t>
            </a:r>
          </a:p>
        </p:txBody>
      </p:sp>
      <p:sp>
        <p:nvSpPr>
          <p:cNvPr id="59" name="TextBox 58">
            <a:extLst>
              <a:ext uri="{FF2B5EF4-FFF2-40B4-BE49-F238E27FC236}">
                <a16:creationId xmlns:a16="http://schemas.microsoft.com/office/drawing/2014/main" id="{9F87B5C8-E81C-FD4E-BF14-1A2B6B41FF55}"/>
              </a:ext>
            </a:extLst>
          </p:cNvPr>
          <p:cNvSpPr txBox="1"/>
          <p:nvPr/>
        </p:nvSpPr>
        <p:spPr bwMode="auto">
          <a:xfrm>
            <a:off x="3613805" y="5673939"/>
            <a:ext cx="640080" cy="307777"/>
          </a:xfrm>
          <a:prstGeom prst="rect">
            <a:avLst/>
          </a:prstGeom>
          <a:solidFill>
            <a:schemeClr val="bg2"/>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C1</a:t>
            </a:r>
          </a:p>
        </p:txBody>
      </p:sp>
      <p:sp>
        <p:nvSpPr>
          <p:cNvPr id="60" name="TextBox 59">
            <a:extLst>
              <a:ext uri="{FF2B5EF4-FFF2-40B4-BE49-F238E27FC236}">
                <a16:creationId xmlns:a16="http://schemas.microsoft.com/office/drawing/2014/main" id="{3158C042-9D1E-3D4E-AEBC-C597D4BD7959}"/>
              </a:ext>
            </a:extLst>
          </p:cNvPr>
          <p:cNvSpPr txBox="1"/>
          <p:nvPr/>
        </p:nvSpPr>
        <p:spPr bwMode="auto">
          <a:xfrm>
            <a:off x="4349666" y="5673939"/>
            <a:ext cx="640080" cy="307777"/>
          </a:xfrm>
          <a:prstGeom prst="rect">
            <a:avLst/>
          </a:prstGeom>
          <a:solidFill>
            <a:schemeClr val="bg2"/>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C2</a:t>
            </a:r>
          </a:p>
        </p:txBody>
      </p:sp>
      <p:sp>
        <p:nvSpPr>
          <p:cNvPr id="61" name="TextBox 60">
            <a:extLst>
              <a:ext uri="{FF2B5EF4-FFF2-40B4-BE49-F238E27FC236}">
                <a16:creationId xmlns:a16="http://schemas.microsoft.com/office/drawing/2014/main" id="{C3C68584-3E29-7A43-9DCD-A88EB2615CC2}"/>
              </a:ext>
            </a:extLst>
          </p:cNvPr>
          <p:cNvSpPr txBox="1"/>
          <p:nvPr/>
        </p:nvSpPr>
        <p:spPr bwMode="auto">
          <a:xfrm>
            <a:off x="5417642" y="5667992"/>
            <a:ext cx="637596" cy="307777"/>
          </a:xfrm>
          <a:prstGeom prst="rect">
            <a:avLst/>
          </a:prstGeom>
          <a:solidFill>
            <a:schemeClr val="bg2"/>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C17</a:t>
            </a:r>
          </a:p>
        </p:txBody>
      </p:sp>
      <p:sp>
        <p:nvSpPr>
          <p:cNvPr id="63" name="TextBox 62">
            <a:extLst>
              <a:ext uri="{FF2B5EF4-FFF2-40B4-BE49-F238E27FC236}">
                <a16:creationId xmlns:a16="http://schemas.microsoft.com/office/drawing/2014/main" id="{E9E530A3-10C2-D445-B95F-FAB97315A1B9}"/>
              </a:ext>
            </a:extLst>
          </p:cNvPr>
          <p:cNvSpPr txBox="1"/>
          <p:nvPr/>
        </p:nvSpPr>
        <p:spPr bwMode="auto">
          <a:xfrm>
            <a:off x="4265711" y="5070840"/>
            <a:ext cx="413011" cy="18288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D1</a:t>
            </a:r>
          </a:p>
        </p:txBody>
      </p:sp>
      <p:sp>
        <p:nvSpPr>
          <p:cNvPr id="64" name="TextBox 63">
            <a:extLst>
              <a:ext uri="{FF2B5EF4-FFF2-40B4-BE49-F238E27FC236}">
                <a16:creationId xmlns:a16="http://schemas.microsoft.com/office/drawing/2014/main" id="{CFFEE527-10AA-1F41-B0A3-4379495E60E4}"/>
              </a:ext>
            </a:extLst>
          </p:cNvPr>
          <p:cNvSpPr txBox="1"/>
          <p:nvPr/>
        </p:nvSpPr>
        <p:spPr bwMode="auto">
          <a:xfrm>
            <a:off x="5338045" y="5070840"/>
            <a:ext cx="413011" cy="18288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D1</a:t>
            </a:r>
          </a:p>
        </p:txBody>
      </p:sp>
      <p:sp>
        <p:nvSpPr>
          <p:cNvPr id="65" name="TextBox 64">
            <a:extLst>
              <a:ext uri="{FF2B5EF4-FFF2-40B4-BE49-F238E27FC236}">
                <a16:creationId xmlns:a16="http://schemas.microsoft.com/office/drawing/2014/main" id="{4C848E5B-E8CA-864C-87A9-FDEDA4481CFC}"/>
              </a:ext>
            </a:extLst>
          </p:cNvPr>
          <p:cNvSpPr txBox="1"/>
          <p:nvPr/>
        </p:nvSpPr>
        <p:spPr bwMode="auto">
          <a:xfrm>
            <a:off x="3750553" y="5070840"/>
            <a:ext cx="413011" cy="182880"/>
          </a:xfrm>
          <a:prstGeom prst="rect">
            <a:avLst/>
          </a:prstGeom>
          <a:solidFill>
            <a:schemeClr val="accent1"/>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D8</a:t>
            </a:r>
          </a:p>
        </p:txBody>
      </p:sp>
      <p:sp>
        <p:nvSpPr>
          <p:cNvPr id="66" name="TextBox 65">
            <a:extLst>
              <a:ext uri="{FF2B5EF4-FFF2-40B4-BE49-F238E27FC236}">
                <a16:creationId xmlns:a16="http://schemas.microsoft.com/office/drawing/2014/main" id="{548DB93D-500F-9E40-B5E6-8B4CE0EF70BB}"/>
              </a:ext>
            </a:extLst>
          </p:cNvPr>
          <p:cNvSpPr txBox="1"/>
          <p:nvPr/>
        </p:nvSpPr>
        <p:spPr bwMode="auto">
          <a:xfrm>
            <a:off x="3494628" y="5982815"/>
            <a:ext cx="934777" cy="307777"/>
          </a:xfrm>
          <a:prstGeom prst="rect">
            <a:avLst/>
          </a:prstGeom>
          <a:no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 days</a:t>
            </a:r>
          </a:p>
        </p:txBody>
      </p:sp>
      <p:sp>
        <p:nvSpPr>
          <p:cNvPr id="67" name="TextBox 66">
            <a:extLst>
              <a:ext uri="{FF2B5EF4-FFF2-40B4-BE49-F238E27FC236}">
                <a16:creationId xmlns:a16="http://schemas.microsoft.com/office/drawing/2014/main" id="{E6DFDC27-7E7D-6948-84E2-0C373DE1D2B0}"/>
              </a:ext>
            </a:extLst>
          </p:cNvPr>
          <p:cNvSpPr txBox="1"/>
          <p:nvPr/>
        </p:nvSpPr>
        <p:spPr bwMode="auto">
          <a:xfrm>
            <a:off x="5099959" y="4405020"/>
            <a:ext cx="934777" cy="307777"/>
          </a:xfrm>
          <a:prstGeom prst="rect">
            <a:avLst/>
          </a:prstGeom>
          <a:no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31</a:t>
            </a:r>
          </a:p>
        </p:txBody>
      </p:sp>
      <p:cxnSp>
        <p:nvCxnSpPr>
          <p:cNvPr id="69" name="Straight Arrow Connector 68">
            <a:extLst>
              <a:ext uri="{FF2B5EF4-FFF2-40B4-BE49-F238E27FC236}">
                <a16:creationId xmlns:a16="http://schemas.microsoft.com/office/drawing/2014/main" id="{20AD2590-925F-1645-BA07-4D3BE7AF66D1}"/>
              </a:ext>
            </a:extLst>
          </p:cNvPr>
          <p:cNvCxnSpPr>
            <a:cxnSpLocks/>
          </p:cNvCxnSpPr>
          <p:nvPr/>
        </p:nvCxnSpPr>
        <p:spPr bwMode="auto">
          <a:xfrm>
            <a:off x="5453080" y="5275255"/>
            <a:ext cx="0" cy="386112"/>
          </a:xfrm>
          <a:prstGeom prst="straightConnector1">
            <a:avLst/>
          </a:prstGeom>
          <a:noFill/>
          <a:ln w="28575" cap="flat" cmpd="sng" algn="ctr">
            <a:solidFill>
              <a:schemeClr val="bg1"/>
            </a:solidFill>
            <a:prstDash val="solid"/>
            <a:round/>
            <a:headEnd type="none" w="med" len="med"/>
            <a:tailEnd type="triangle"/>
          </a:ln>
          <a:effectLst/>
        </p:spPr>
      </p:cxnSp>
      <p:cxnSp>
        <p:nvCxnSpPr>
          <p:cNvPr id="70" name="Straight Arrow Connector 69">
            <a:extLst>
              <a:ext uri="{FF2B5EF4-FFF2-40B4-BE49-F238E27FC236}">
                <a16:creationId xmlns:a16="http://schemas.microsoft.com/office/drawing/2014/main" id="{0954E968-3A23-DB45-81D3-E24BA34E141C}"/>
              </a:ext>
            </a:extLst>
          </p:cNvPr>
          <p:cNvCxnSpPr>
            <a:cxnSpLocks/>
          </p:cNvCxnSpPr>
          <p:nvPr/>
        </p:nvCxnSpPr>
        <p:spPr bwMode="auto">
          <a:xfrm>
            <a:off x="3881977" y="5275255"/>
            <a:ext cx="0" cy="386112"/>
          </a:xfrm>
          <a:prstGeom prst="straightConnector1">
            <a:avLst/>
          </a:prstGeom>
          <a:noFill/>
          <a:ln w="28575" cap="flat" cmpd="sng" algn="ctr">
            <a:solidFill>
              <a:schemeClr val="bg1"/>
            </a:solidFill>
            <a:prstDash val="solid"/>
            <a:round/>
            <a:headEnd type="none" w="med" len="med"/>
            <a:tailEnd type="triangle"/>
          </a:ln>
          <a:effectLst/>
        </p:spPr>
      </p:cxnSp>
      <p:cxnSp>
        <p:nvCxnSpPr>
          <p:cNvPr id="71" name="Straight Arrow Connector 70">
            <a:extLst>
              <a:ext uri="{FF2B5EF4-FFF2-40B4-BE49-F238E27FC236}">
                <a16:creationId xmlns:a16="http://schemas.microsoft.com/office/drawing/2014/main" id="{74C2D49D-A149-1041-9EA0-A20FFDAE54ED}"/>
              </a:ext>
            </a:extLst>
          </p:cNvPr>
          <p:cNvCxnSpPr>
            <a:cxnSpLocks/>
          </p:cNvCxnSpPr>
          <p:nvPr/>
        </p:nvCxnSpPr>
        <p:spPr bwMode="auto">
          <a:xfrm>
            <a:off x="4378331" y="5275255"/>
            <a:ext cx="0" cy="386112"/>
          </a:xfrm>
          <a:prstGeom prst="straightConnector1">
            <a:avLst/>
          </a:prstGeom>
          <a:noFill/>
          <a:ln w="28575" cap="flat" cmpd="sng" algn="ctr">
            <a:solidFill>
              <a:schemeClr val="bg1"/>
            </a:solidFill>
            <a:prstDash val="solid"/>
            <a:round/>
            <a:headEnd type="none" w="med" len="med"/>
            <a:tailEnd type="triangle"/>
          </a:ln>
          <a:effectLst/>
        </p:spPr>
      </p:cxnSp>
      <p:cxnSp>
        <p:nvCxnSpPr>
          <p:cNvPr id="72" name="Straight Arrow Connector 71">
            <a:extLst>
              <a:ext uri="{FF2B5EF4-FFF2-40B4-BE49-F238E27FC236}">
                <a16:creationId xmlns:a16="http://schemas.microsoft.com/office/drawing/2014/main" id="{A05F288E-2265-0D49-B02E-5B6043CF60E2}"/>
              </a:ext>
            </a:extLst>
          </p:cNvPr>
          <p:cNvCxnSpPr>
            <a:cxnSpLocks/>
          </p:cNvCxnSpPr>
          <p:nvPr/>
        </p:nvCxnSpPr>
        <p:spPr bwMode="auto">
          <a:xfrm>
            <a:off x="3638537" y="5468311"/>
            <a:ext cx="0" cy="193056"/>
          </a:xfrm>
          <a:prstGeom prst="straightConnector1">
            <a:avLst/>
          </a:prstGeom>
          <a:noFill/>
          <a:ln w="28575" cap="flat" cmpd="sng" algn="ctr">
            <a:solidFill>
              <a:schemeClr val="bg1"/>
            </a:solidFill>
            <a:prstDash val="solid"/>
            <a:round/>
            <a:headEnd type="none" w="med" len="med"/>
            <a:tailEnd type="triangle"/>
          </a:ln>
          <a:effectLst/>
        </p:spPr>
      </p:cxnSp>
      <p:sp>
        <p:nvSpPr>
          <p:cNvPr id="62" name="TextBox 61">
            <a:extLst>
              <a:ext uri="{FF2B5EF4-FFF2-40B4-BE49-F238E27FC236}">
                <a16:creationId xmlns:a16="http://schemas.microsoft.com/office/drawing/2014/main" id="{90589F62-FA36-A549-A20C-92AF68D3054E}"/>
              </a:ext>
            </a:extLst>
          </p:cNvPr>
          <p:cNvSpPr txBox="1"/>
          <p:nvPr/>
        </p:nvSpPr>
        <p:spPr bwMode="auto">
          <a:xfrm>
            <a:off x="3422269" y="5291151"/>
            <a:ext cx="413011" cy="182880"/>
          </a:xfrm>
          <a:prstGeom prst="rect">
            <a:avLst/>
          </a:prstGeom>
          <a:solidFill>
            <a:schemeClr val="accent2"/>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D1</a:t>
            </a:r>
          </a:p>
        </p:txBody>
      </p:sp>
      <p:cxnSp>
        <p:nvCxnSpPr>
          <p:cNvPr id="74" name="Straight Arrow Connector 73">
            <a:extLst>
              <a:ext uri="{FF2B5EF4-FFF2-40B4-BE49-F238E27FC236}">
                <a16:creationId xmlns:a16="http://schemas.microsoft.com/office/drawing/2014/main" id="{CC2C0CBC-3F6A-A34D-9853-74503ADAE9ED}"/>
              </a:ext>
            </a:extLst>
          </p:cNvPr>
          <p:cNvCxnSpPr>
            <a:cxnSpLocks/>
            <a:stCxn id="60" idx="3"/>
            <a:endCxn id="61" idx="1"/>
          </p:cNvCxnSpPr>
          <p:nvPr/>
        </p:nvCxnSpPr>
        <p:spPr bwMode="auto">
          <a:xfrm flipV="1">
            <a:off x="4989746" y="5821881"/>
            <a:ext cx="427896" cy="5947"/>
          </a:xfrm>
          <a:prstGeom prst="straightConnector1">
            <a:avLst/>
          </a:prstGeom>
          <a:noFill/>
          <a:ln w="28575" cap="flat" cmpd="sng" algn="ctr">
            <a:solidFill>
              <a:schemeClr val="bg1"/>
            </a:solidFill>
            <a:prstDash val="sysDot"/>
            <a:round/>
            <a:headEnd type="none" w="med" len="med"/>
            <a:tailEnd type="triangle"/>
          </a:ln>
          <a:effectLst/>
        </p:spPr>
      </p:cxnSp>
      <p:sp>
        <p:nvSpPr>
          <p:cNvPr id="97" name="TextBox 96">
            <a:extLst>
              <a:ext uri="{FF2B5EF4-FFF2-40B4-BE49-F238E27FC236}">
                <a16:creationId xmlns:a16="http://schemas.microsoft.com/office/drawing/2014/main" id="{94F7521B-52E8-4547-8ED1-EF5EB9222424}"/>
              </a:ext>
            </a:extLst>
          </p:cNvPr>
          <p:cNvSpPr txBox="1"/>
          <p:nvPr/>
        </p:nvSpPr>
        <p:spPr bwMode="auto">
          <a:xfrm>
            <a:off x="6226308" y="3630468"/>
            <a:ext cx="738878" cy="228600"/>
          </a:xfrm>
          <a:prstGeom prst="rect">
            <a:avLst/>
          </a:prstGeom>
          <a:noFill/>
          <a:ln w="19050" algn="ctr">
            <a:solidFill>
              <a:schemeClr val="accent3">
                <a:lumMod val="20000"/>
                <a:lumOff val="80000"/>
              </a:schemeClr>
            </a:solid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C1D1</a:t>
            </a:r>
          </a:p>
        </p:txBody>
      </p:sp>
      <p:sp>
        <p:nvSpPr>
          <p:cNvPr id="98" name="TextBox 97">
            <a:extLst>
              <a:ext uri="{FF2B5EF4-FFF2-40B4-BE49-F238E27FC236}">
                <a16:creationId xmlns:a16="http://schemas.microsoft.com/office/drawing/2014/main" id="{71FF9AA9-31E3-5B46-8FFE-AE98F247BA43}"/>
              </a:ext>
            </a:extLst>
          </p:cNvPr>
          <p:cNvSpPr txBox="1"/>
          <p:nvPr/>
        </p:nvSpPr>
        <p:spPr bwMode="auto">
          <a:xfrm>
            <a:off x="6226308" y="3881367"/>
            <a:ext cx="738878" cy="228600"/>
          </a:xfrm>
          <a:prstGeom prst="rect">
            <a:avLst/>
          </a:prstGeom>
          <a:solidFill>
            <a:schemeClr val="accent3">
              <a:lumMod val="20000"/>
              <a:lumOff val="8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a:t>
            </a:r>
          </a:p>
        </p:txBody>
      </p:sp>
      <p:sp>
        <p:nvSpPr>
          <p:cNvPr id="99" name="TextBox 98">
            <a:extLst>
              <a:ext uri="{FF2B5EF4-FFF2-40B4-BE49-F238E27FC236}">
                <a16:creationId xmlns:a16="http://schemas.microsoft.com/office/drawing/2014/main" id="{4434AC35-F771-9F47-B8C5-09DE901F291A}"/>
              </a:ext>
            </a:extLst>
          </p:cNvPr>
          <p:cNvSpPr txBox="1"/>
          <p:nvPr/>
        </p:nvSpPr>
        <p:spPr bwMode="auto">
          <a:xfrm>
            <a:off x="6226308" y="4173734"/>
            <a:ext cx="738878" cy="228600"/>
          </a:xfrm>
          <a:prstGeom prst="rect">
            <a:avLst/>
          </a:prstGeom>
          <a:solidFill>
            <a:schemeClr val="accent3">
              <a:lumMod val="20000"/>
              <a:lumOff val="8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100" name="TextBox 99">
            <a:extLst>
              <a:ext uri="{FF2B5EF4-FFF2-40B4-BE49-F238E27FC236}">
                <a16:creationId xmlns:a16="http://schemas.microsoft.com/office/drawing/2014/main" id="{471B40E4-CB5E-C94E-B344-98500F3896FB}"/>
              </a:ext>
            </a:extLst>
          </p:cNvPr>
          <p:cNvSpPr txBox="1"/>
          <p:nvPr/>
        </p:nvSpPr>
        <p:spPr bwMode="auto">
          <a:xfrm>
            <a:off x="6226308" y="4758468"/>
            <a:ext cx="738878" cy="228600"/>
          </a:xfrm>
          <a:prstGeom prst="rect">
            <a:avLst/>
          </a:prstGeom>
          <a:solidFill>
            <a:schemeClr val="accent3">
              <a:lumMod val="20000"/>
              <a:lumOff val="8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01" name="TextBox 100">
            <a:extLst>
              <a:ext uri="{FF2B5EF4-FFF2-40B4-BE49-F238E27FC236}">
                <a16:creationId xmlns:a16="http://schemas.microsoft.com/office/drawing/2014/main" id="{FEBF0333-0625-7240-8D8D-E0766E52C0DE}"/>
              </a:ext>
            </a:extLst>
          </p:cNvPr>
          <p:cNvSpPr txBox="1"/>
          <p:nvPr/>
        </p:nvSpPr>
        <p:spPr bwMode="auto">
          <a:xfrm>
            <a:off x="6226308" y="5050835"/>
            <a:ext cx="738878" cy="228600"/>
          </a:xfrm>
          <a:prstGeom prst="rect">
            <a:avLst/>
          </a:prstGeom>
          <a:solidFill>
            <a:schemeClr val="accent3">
              <a:lumMod val="20000"/>
              <a:lumOff val="8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02" name="TextBox 101">
            <a:extLst>
              <a:ext uri="{FF2B5EF4-FFF2-40B4-BE49-F238E27FC236}">
                <a16:creationId xmlns:a16="http://schemas.microsoft.com/office/drawing/2014/main" id="{B407516C-BECB-CE4F-BCB4-BB3DDAAC7B2B}"/>
              </a:ext>
            </a:extLst>
          </p:cNvPr>
          <p:cNvSpPr txBox="1"/>
          <p:nvPr/>
        </p:nvSpPr>
        <p:spPr bwMode="auto">
          <a:xfrm>
            <a:off x="6226308" y="4466101"/>
            <a:ext cx="738877" cy="228600"/>
          </a:xfrm>
          <a:prstGeom prst="rect">
            <a:avLst/>
          </a:prstGeom>
          <a:solidFill>
            <a:schemeClr val="accent3">
              <a:lumMod val="20000"/>
              <a:lumOff val="8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a:t>
            </a:r>
          </a:p>
        </p:txBody>
      </p:sp>
      <p:sp>
        <p:nvSpPr>
          <p:cNvPr id="106" name="TextBox 105">
            <a:extLst>
              <a:ext uri="{FF2B5EF4-FFF2-40B4-BE49-F238E27FC236}">
                <a16:creationId xmlns:a16="http://schemas.microsoft.com/office/drawing/2014/main" id="{004B51EF-B83C-D949-835B-BE85493EF054}"/>
              </a:ext>
            </a:extLst>
          </p:cNvPr>
          <p:cNvSpPr txBox="1"/>
          <p:nvPr/>
        </p:nvSpPr>
        <p:spPr bwMode="auto">
          <a:xfrm>
            <a:off x="7004070" y="3632131"/>
            <a:ext cx="731553" cy="228600"/>
          </a:xfrm>
          <a:prstGeom prst="rect">
            <a:avLst/>
          </a:prstGeom>
          <a:noFill/>
          <a:ln w="19050" algn="ctr">
            <a:solidFill>
              <a:schemeClr val="accent3">
                <a:lumMod val="40000"/>
                <a:lumOff val="60000"/>
              </a:schemeClr>
            </a:solid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C1D8</a:t>
            </a:r>
          </a:p>
        </p:txBody>
      </p:sp>
      <p:sp>
        <p:nvSpPr>
          <p:cNvPr id="107" name="TextBox 106">
            <a:extLst>
              <a:ext uri="{FF2B5EF4-FFF2-40B4-BE49-F238E27FC236}">
                <a16:creationId xmlns:a16="http://schemas.microsoft.com/office/drawing/2014/main" id="{6C188BFF-24F9-B541-A20A-01A3F86D30AF}"/>
              </a:ext>
            </a:extLst>
          </p:cNvPr>
          <p:cNvSpPr txBox="1"/>
          <p:nvPr/>
        </p:nvSpPr>
        <p:spPr bwMode="auto">
          <a:xfrm>
            <a:off x="7004070" y="3884910"/>
            <a:ext cx="731553" cy="228600"/>
          </a:xfrm>
          <a:prstGeom prst="rect">
            <a:avLst/>
          </a:prstGeom>
          <a:solidFill>
            <a:schemeClr val="accent3">
              <a:lumMod val="60000"/>
              <a:lumOff val="4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108" name="TextBox 107">
            <a:extLst>
              <a:ext uri="{FF2B5EF4-FFF2-40B4-BE49-F238E27FC236}">
                <a16:creationId xmlns:a16="http://schemas.microsoft.com/office/drawing/2014/main" id="{572C0572-9946-2F4B-AA28-5F208FC6D10B}"/>
              </a:ext>
            </a:extLst>
          </p:cNvPr>
          <p:cNvSpPr txBox="1"/>
          <p:nvPr/>
        </p:nvSpPr>
        <p:spPr bwMode="auto">
          <a:xfrm>
            <a:off x="7004070" y="4177277"/>
            <a:ext cx="731553" cy="228600"/>
          </a:xfrm>
          <a:prstGeom prst="rect">
            <a:avLst/>
          </a:prstGeom>
          <a:solidFill>
            <a:schemeClr val="accent3">
              <a:lumMod val="60000"/>
              <a:lumOff val="4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109" name="TextBox 108">
            <a:extLst>
              <a:ext uri="{FF2B5EF4-FFF2-40B4-BE49-F238E27FC236}">
                <a16:creationId xmlns:a16="http://schemas.microsoft.com/office/drawing/2014/main" id="{9195522F-0499-9949-88F2-1F4A7D924223}"/>
              </a:ext>
            </a:extLst>
          </p:cNvPr>
          <p:cNvSpPr txBox="1"/>
          <p:nvPr/>
        </p:nvSpPr>
        <p:spPr bwMode="auto">
          <a:xfrm>
            <a:off x="7004070" y="4762011"/>
            <a:ext cx="731553" cy="228600"/>
          </a:xfrm>
          <a:prstGeom prst="rect">
            <a:avLst/>
          </a:prstGeom>
          <a:solidFill>
            <a:schemeClr val="accent3">
              <a:lumMod val="60000"/>
              <a:lumOff val="4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110" name="TextBox 109">
            <a:extLst>
              <a:ext uri="{FF2B5EF4-FFF2-40B4-BE49-F238E27FC236}">
                <a16:creationId xmlns:a16="http://schemas.microsoft.com/office/drawing/2014/main" id="{ADB935D3-0D4F-DF47-A90A-E235F75F406F}"/>
              </a:ext>
            </a:extLst>
          </p:cNvPr>
          <p:cNvSpPr txBox="1"/>
          <p:nvPr/>
        </p:nvSpPr>
        <p:spPr bwMode="auto">
          <a:xfrm>
            <a:off x="7004070" y="5054378"/>
            <a:ext cx="731553" cy="228600"/>
          </a:xfrm>
          <a:prstGeom prst="rect">
            <a:avLst/>
          </a:prstGeom>
          <a:solidFill>
            <a:schemeClr val="accent3">
              <a:lumMod val="60000"/>
              <a:lumOff val="4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111" name="TextBox 110">
            <a:extLst>
              <a:ext uri="{FF2B5EF4-FFF2-40B4-BE49-F238E27FC236}">
                <a16:creationId xmlns:a16="http://schemas.microsoft.com/office/drawing/2014/main" id="{94BC94EB-7D94-C449-B773-15E7F59BA5BE}"/>
              </a:ext>
            </a:extLst>
          </p:cNvPr>
          <p:cNvSpPr txBox="1"/>
          <p:nvPr/>
        </p:nvSpPr>
        <p:spPr bwMode="auto">
          <a:xfrm>
            <a:off x="7004071" y="4469644"/>
            <a:ext cx="731552" cy="228600"/>
          </a:xfrm>
          <a:prstGeom prst="rect">
            <a:avLst/>
          </a:prstGeom>
          <a:solidFill>
            <a:schemeClr val="accent3">
              <a:lumMod val="60000"/>
              <a:lumOff val="4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115" name="TextBox 114">
            <a:extLst>
              <a:ext uri="{FF2B5EF4-FFF2-40B4-BE49-F238E27FC236}">
                <a16:creationId xmlns:a16="http://schemas.microsoft.com/office/drawing/2014/main" id="{7154D6F3-465C-6940-8CBB-3DA0BAF8C6C3}"/>
              </a:ext>
            </a:extLst>
          </p:cNvPr>
          <p:cNvSpPr txBox="1"/>
          <p:nvPr/>
        </p:nvSpPr>
        <p:spPr bwMode="auto">
          <a:xfrm>
            <a:off x="8444252" y="3804070"/>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5</a:t>
            </a:r>
          </a:p>
        </p:txBody>
      </p:sp>
      <p:sp>
        <p:nvSpPr>
          <p:cNvPr id="116" name="TextBox 115">
            <a:extLst>
              <a:ext uri="{FF2B5EF4-FFF2-40B4-BE49-F238E27FC236}">
                <a16:creationId xmlns:a16="http://schemas.microsoft.com/office/drawing/2014/main" id="{6F7DAD36-5CE0-734C-98A1-4863E62A0450}"/>
              </a:ext>
            </a:extLst>
          </p:cNvPr>
          <p:cNvSpPr txBox="1"/>
          <p:nvPr/>
        </p:nvSpPr>
        <p:spPr bwMode="auto">
          <a:xfrm>
            <a:off x="8444252" y="4103622"/>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8</a:t>
            </a:r>
          </a:p>
        </p:txBody>
      </p:sp>
      <p:sp>
        <p:nvSpPr>
          <p:cNvPr id="117" name="TextBox 116">
            <a:extLst>
              <a:ext uri="{FF2B5EF4-FFF2-40B4-BE49-F238E27FC236}">
                <a16:creationId xmlns:a16="http://schemas.microsoft.com/office/drawing/2014/main" id="{B63BD393-AD0E-0B4B-B520-DEACD62A8F19}"/>
              </a:ext>
            </a:extLst>
          </p:cNvPr>
          <p:cNvSpPr txBox="1"/>
          <p:nvPr/>
        </p:nvSpPr>
        <p:spPr bwMode="auto">
          <a:xfrm>
            <a:off x="8444252" y="4403174"/>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8</a:t>
            </a:r>
          </a:p>
        </p:txBody>
      </p:sp>
      <p:sp>
        <p:nvSpPr>
          <p:cNvPr id="118" name="TextBox 117">
            <a:extLst>
              <a:ext uri="{FF2B5EF4-FFF2-40B4-BE49-F238E27FC236}">
                <a16:creationId xmlns:a16="http://schemas.microsoft.com/office/drawing/2014/main" id="{73013B3E-0E86-0446-94C8-A074297A6419}"/>
              </a:ext>
            </a:extLst>
          </p:cNvPr>
          <p:cNvSpPr txBox="1"/>
          <p:nvPr/>
        </p:nvSpPr>
        <p:spPr bwMode="auto">
          <a:xfrm>
            <a:off x="8444252" y="4702726"/>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3</a:t>
            </a:r>
          </a:p>
        </p:txBody>
      </p:sp>
      <p:sp>
        <p:nvSpPr>
          <p:cNvPr id="120" name="TextBox 119">
            <a:extLst>
              <a:ext uri="{FF2B5EF4-FFF2-40B4-BE49-F238E27FC236}">
                <a16:creationId xmlns:a16="http://schemas.microsoft.com/office/drawing/2014/main" id="{42C419E9-B284-0945-A21F-AB485ED9723E}"/>
              </a:ext>
            </a:extLst>
          </p:cNvPr>
          <p:cNvSpPr txBox="1"/>
          <p:nvPr/>
        </p:nvSpPr>
        <p:spPr bwMode="auto">
          <a:xfrm>
            <a:off x="8444252" y="5002277"/>
            <a:ext cx="6049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6</a:t>
            </a:r>
          </a:p>
        </p:txBody>
      </p:sp>
      <p:sp>
        <p:nvSpPr>
          <p:cNvPr id="123" name="TextBox 122">
            <a:extLst>
              <a:ext uri="{FF2B5EF4-FFF2-40B4-BE49-F238E27FC236}">
                <a16:creationId xmlns:a16="http://schemas.microsoft.com/office/drawing/2014/main" id="{5C3F2890-B200-0C4A-8EC3-BD443DB4A29B}"/>
              </a:ext>
            </a:extLst>
          </p:cNvPr>
          <p:cNvSpPr txBox="1"/>
          <p:nvPr/>
        </p:nvSpPr>
        <p:spPr bwMode="auto">
          <a:xfrm>
            <a:off x="7768636" y="3630468"/>
            <a:ext cx="731553" cy="228600"/>
          </a:xfrm>
          <a:prstGeom prst="rect">
            <a:avLst/>
          </a:prstGeom>
          <a:noFill/>
          <a:ln w="19050" algn="ctr">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C1D15</a:t>
            </a:r>
          </a:p>
        </p:txBody>
      </p:sp>
      <p:sp>
        <p:nvSpPr>
          <p:cNvPr id="124" name="TextBox 123">
            <a:extLst>
              <a:ext uri="{FF2B5EF4-FFF2-40B4-BE49-F238E27FC236}">
                <a16:creationId xmlns:a16="http://schemas.microsoft.com/office/drawing/2014/main" id="{6D3713A4-646B-A347-B6BB-607E7EA06F36}"/>
              </a:ext>
            </a:extLst>
          </p:cNvPr>
          <p:cNvSpPr txBox="1"/>
          <p:nvPr/>
        </p:nvSpPr>
        <p:spPr bwMode="auto">
          <a:xfrm>
            <a:off x="7768636" y="3883247"/>
            <a:ext cx="731553" cy="228600"/>
          </a:xfrm>
          <a:prstGeom prst="rect">
            <a:avLst/>
          </a:prstGeom>
          <a:solidFill>
            <a:schemeClr val="accent3"/>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160</a:t>
            </a:r>
          </a:p>
        </p:txBody>
      </p:sp>
      <p:sp>
        <p:nvSpPr>
          <p:cNvPr id="125" name="TextBox 124">
            <a:extLst>
              <a:ext uri="{FF2B5EF4-FFF2-40B4-BE49-F238E27FC236}">
                <a16:creationId xmlns:a16="http://schemas.microsoft.com/office/drawing/2014/main" id="{E98BF8F9-7332-2340-9924-F42C3CAEB4DA}"/>
              </a:ext>
            </a:extLst>
          </p:cNvPr>
          <p:cNvSpPr txBox="1"/>
          <p:nvPr/>
        </p:nvSpPr>
        <p:spPr bwMode="auto">
          <a:xfrm>
            <a:off x="7768636" y="4175614"/>
            <a:ext cx="731553" cy="228600"/>
          </a:xfrm>
          <a:prstGeom prst="rect">
            <a:avLst/>
          </a:prstGeom>
          <a:solidFill>
            <a:schemeClr val="accent3"/>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90</a:t>
            </a:r>
          </a:p>
        </p:txBody>
      </p:sp>
      <p:sp>
        <p:nvSpPr>
          <p:cNvPr id="126" name="TextBox 125">
            <a:extLst>
              <a:ext uri="{FF2B5EF4-FFF2-40B4-BE49-F238E27FC236}">
                <a16:creationId xmlns:a16="http://schemas.microsoft.com/office/drawing/2014/main" id="{9A2615CA-3DC6-7C46-B1B4-5F952B319039}"/>
              </a:ext>
            </a:extLst>
          </p:cNvPr>
          <p:cNvSpPr txBox="1"/>
          <p:nvPr/>
        </p:nvSpPr>
        <p:spPr bwMode="auto">
          <a:xfrm>
            <a:off x="7768636" y="4760348"/>
            <a:ext cx="731553" cy="228600"/>
          </a:xfrm>
          <a:prstGeom prst="rect">
            <a:avLst/>
          </a:prstGeom>
          <a:solidFill>
            <a:schemeClr val="accent3"/>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90</a:t>
            </a:r>
          </a:p>
        </p:txBody>
      </p:sp>
      <p:sp>
        <p:nvSpPr>
          <p:cNvPr id="127" name="TextBox 126">
            <a:extLst>
              <a:ext uri="{FF2B5EF4-FFF2-40B4-BE49-F238E27FC236}">
                <a16:creationId xmlns:a16="http://schemas.microsoft.com/office/drawing/2014/main" id="{BF9E25BE-626D-AB4E-B0CA-253522FD3E44}"/>
              </a:ext>
            </a:extLst>
          </p:cNvPr>
          <p:cNvSpPr txBox="1"/>
          <p:nvPr/>
        </p:nvSpPr>
        <p:spPr bwMode="auto">
          <a:xfrm>
            <a:off x="7768636" y="5064311"/>
            <a:ext cx="731553" cy="228600"/>
          </a:xfrm>
          <a:prstGeom prst="rect">
            <a:avLst/>
          </a:prstGeom>
          <a:solidFill>
            <a:schemeClr val="accent3"/>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60</a:t>
            </a:r>
          </a:p>
        </p:txBody>
      </p:sp>
      <p:sp>
        <p:nvSpPr>
          <p:cNvPr id="128" name="TextBox 127">
            <a:extLst>
              <a:ext uri="{FF2B5EF4-FFF2-40B4-BE49-F238E27FC236}">
                <a16:creationId xmlns:a16="http://schemas.microsoft.com/office/drawing/2014/main" id="{11B0D8DF-A775-F441-A3BF-4FBDCC903D9D}"/>
              </a:ext>
            </a:extLst>
          </p:cNvPr>
          <p:cNvSpPr txBox="1"/>
          <p:nvPr/>
        </p:nvSpPr>
        <p:spPr bwMode="auto">
          <a:xfrm>
            <a:off x="7768637" y="4467981"/>
            <a:ext cx="731552" cy="228600"/>
          </a:xfrm>
          <a:prstGeom prst="rect">
            <a:avLst/>
          </a:prstGeom>
          <a:solidFill>
            <a:schemeClr val="accent3"/>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90</a:t>
            </a:r>
          </a:p>
        </p:txBody>
      </p:sp>
      <p:cxnSp>
        <p:nvCxnSpPr>
          <p:cNvPr id="129" name="Straight Arrow Connector 128">
            <a:extLst>
              <a:ext uri="{FF2B5EF4-FFF2-40B4-BE49-F238E27FC236}">
                <a16:creationId xmlns:a16="http://schemas.microsoft.com/office/drawing/2014/main" id="{5225E2EB-F031-BD40-BE88-8AB96284E084}"/>
              </a:ext>
            </a:extLst>
          </p:cNvPr>
          <p:cNvCxnSpPr>
            <a:cxnSpLocks/>
          </p:cNvCxnSpPr>
          <p:nvPr/>
        </p:nvCxnSpPr>
        <p:spPr bwMode="auto">
          <a:xfrm>
            <a:off x="8944430" y="3960524"/>
            <a:ext cx="268181" cy="0"/>
          </a:xfrm>
          <a:prstGeom prst="straightConnector1">
            <a:avLst/>
          </a:prstGeom>
          <a:noFill/>
          <a:ln w="28575" cap="flat" cmpd="sng" algn="ctr">
            <a:solidFill>
              <a:schemeClr val="bg1"/>
            </a:solidFill>
            <a:prstDash val="solid"/>
            <a:round/>
            <a:headEnd type="none" w="med" len="med"/>
            <a:tailEnd type="triangle"/>
          </a:ln>
          <a:effectLst/>
        </p:spPr>
      </p:cxnSp>
      <p:sp>
        <p:nvSpPr>
          <p:cNvPr id="131" name="TextBox 130">
            <a:extLst>
              <a:ext uri="{FF2B5EF4-FFF2-40B4-BE49-F238E27FC236}">
                <a16:creationId xmlns:a16="http://schemas.microsoft.com/office/drawing/2014/main" id="{838D3426-61A5-3B42-B7F4-8349EA5D6931}"/>
              </a:ext>
            </a:extLst>
          </p:cNvPr>
          <p:cNvSpPr txBox="1"/>
          <p:nvPr/>
        </p:nvSpPr>
        <p:spPr bwMode="auto">
          <a:xfrm>
            <a:off x="9281214" y="3623828"/>
            <a:ext cx="738878" cy="228600"/>
          </a:xfrm>
          <a:prstGeom prst="rect">
            <a:avLst/>
          </a:prstGeom>
          <a:noFill/>
          <a:ln w="19050" algn="ctr">
            <a:solidFill>
              <a:schemeClr val="accent3">
                <a:lumMod val="20000"/>
                <a:lumOff val="80000"/>
              </a:schemeClr>
            </a:solid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C1D1</a:t>
            </a:r>
          </a:p>
        </p:txBody>
      </p:sp>
      <p:sp>
        <p:nvSpPr>
          <p:cNvPr id="132" name="TextBox 131">
            <a:extLst>
              <a:ext uri="{FF2B5EF4-FFF2-40B4-BE49-F238E27FC236}">
                <a16:creationId xmlns:a16="http://schemas.microsoft.com/office/drawing/2014/main" id="{64542BB8-8317-CD41-AF53-525488C3551A}"/>
              </a:ext>
            </a:extLst>
          </p:cNvPr>
          <p:cNvSpPr txBox="1"/>
          <p:nvPr/>
        </p:nvSpPr>
        <p:spPr bwMode="auto">
          <a:xfrm>
            <a:off x="9281214" y="3837019"/>
            <a:ext cx="738878" cy="307777"/>
          </a:xfrm>
          <a:prstGeom prst="rect">
            <a:avLst/>
          </a:prstGeom>
          <a:solidFill>
            <a:schemeClr val="accent3">
              <a:lumMod val="20000"/>
              <a:lumOff val="8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a:t>
            </a:r>
          </a:p>
        </p:txBody>
      </p:sp>
      <p:sp>
        <p:nvSpPr>
          <p:cNvPr id="133" name="TextBox 132">
            <a:extLst>
              <a:ext uri="{FF2B5EF4-FFF2-40B4-BE49-F238E27FC236}">
                <a16:creationId xmlns:a16="http://schemas.microsoft.com/office/drawing/2014/main" id="{39ED1479-BC15-5440-BB8B-19FE5169F055}"/>
              </a:ext>
            </a:extLst>
          </p:cNvPr>
          <p:cNvSpPr txBox="1"/>
          <p:nvPr/>
        </p:nvSpPr>
        <p:spPr bwMode="auto">
          <a:xfrm>
            <a:off x="10058976" y="3625491"/>
            <a:ext cx="731553" cy="228600"/>
          </a:xfrm>
          <a:prstGeom prst="rect">
            <a:avLst/>
          </a:prstGeom>
          <a:noFill/>
          <a:ln w="19050" algn="ctr">
            <a:solidFill>
              <a:schemeClr val="accent3">
                <a:lumMod val="60000"/>
                <a:lumOff val="40000"/>
              </a:schemeClr>
            </a:solid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C1D8</a:t>
            </a:r>
          </a:p>
        </p:txBody>
      </p:sp>
      <p:sp>
        <p:nvSpPr>
          <p:cNvPr id="134" name="TextBox 133">
            <a:extLst>
              <a:ext uri="{FF2B5EF4-FFF2-40B4-BE49-F238E27FC236}">
                <a16:creationId xmlns:a16="http://schemas.microsoft.com/office/drawing/2014/main" id="{55396390-EBDF-6142-8DC6-7BB60258A2AA}"/>
              </a:ext>
            </a:extLst>
          </p:cNvPr>
          <p:cNvSpPr txBox="1"/>
          <p:nvPr/>
        </p:nvSpPr>
        <p:spPr bwMode="auto">
          <a:xfrm>
            <a:off x="10058976" y="3878270"/>
            <a:ext cx="731553" cy="228600"/>
          </a:xfrm>
          <a:prstGeom prst="rect">
            <a:avLst/>
          </a:prstGeom>
          <a:solidFill>
            <a:schemeClr val="accent3">
              <a:lumMod val="60000"/>
              <a:lumOff val="4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3.6</a:t>
            </a:r>
          </a:p>
        </p:txBody>
      </p:sp>
      <p:sp>
        <p:nvSpPr>
          <p:cNvPr id="135" name="TextBox 134">
            <a:extLst>
              <a:ext uri="{FF2B5EF4-FFF2-40B4-BE49-F238E27FC236}">
                <a16:creationId xmlns:a16="http://schemas.microsoft.com/office/drawing/2014/main" id="{D757BC77-BF43-5B4F-84A3-074894AAC2AA}"/>
              </a:ext>
            </a:extLst>
          </p:cNvPr>
          <p:cNvSpPr txBox="1"/>
          <p:nvPr/>
        </p:nvSpPr>
        <p:spPr bwMode="auto">
          <a:xfrm>
            <a:off x="11543022" y="3825711"/>
            <a:ext cx="6364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 = 31</a:t>
            </a:r>
          </a:p>
        </p:txBody>
      </p:sp>
      <p:sp>
        <p:nvSpPr>
          <p:cNvPr id="136" name="TextBox 135">
            <a:extLst>
              <a:ext uri="{FF2B5EF4-FFF2-40B4-BE49-F238E27FC236}">
                <a16:creationId xmlns:a16="http://schemas.microsoft.com/office/drawing/2014/main" id="{15F30243-4A4A-F244-A268-5D98A65E3ED7}"/>
              </a:ext>
            </a:extLst>
          </p:cNvPr>
          <p:cNvSpPr txBox="1"/>
          <p:nvPr/>
        </p:nvSpPr>
        <p:spPr bwMode="auto">
          <a:xfrm>
            <a:off x="10823542" y="3623828"/>
            <a:ext cx="731553" cy="228600"/>
          </a:xfrm>
          <a:prstGeom prst="rect">
            <a:avLst/>
          </a:prstGeom>
          <a:noFill/>
          <a:ln w="19050" algn="ctr">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C1D15</a:t>
            </a:r>
          </a:p>
        </p:txBody>
      </p:sp>
      <p:sp>
        <p:nvSpPr>
          <p:cNvPr id="137" name="TextBox 136">
            <a:extLst>
              <a:ext uri="{FF2B5EF4-FFF2-40B4-BE49-F238E27FC236}">
                <a16:creationId xmlns:a16="http://schemas.microsoft.com/office/drawing/2014/main" id="{74229AC0-6E4A-8F4C-8129-96507A59BC96}"/>
              </a:ext>
            </a:extLst>
          </p:cNvPr>
          <p:cNvSpPr txBox="1"/>
          <p:nvPr/>
        </p:nvSpPr>
        <p:spPr bwMode="auto">
          <a:xfrm>
            <a:off x="10823542" y="3876607"/>
            <a:ext cx="731553" cy="228600"/>
          </a:xfrm>
          <a:prstGeom prst="rect">
            <a:avLst/>
          </a:prstGeom>
          <a:solidFill>
            <a:schemeClr val="accent3"/>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160</a:t>
            </a:r>
          </a:p>
        </p:txBody>
      </p:sp>
      <p:sp>
        <p:nvSpPr>
          <p:cNvPr id="138" name="TextBox 137">
            <a:extLst>
              <a:ext uri="{FF2B5EF4-FFF2-40B4-BE49-F238E27FC236}">
                <a16:creationId xmlns:a16="http://schemas.microsoft.com/office/drawing/2014/main" id="{F3CE3C7E-F190-9743-A0AF-61B8EB8C29A2}"/>
              </a:ext>
            </a:extLst>
          </p:cNvPr>
          <p:cNvSpPr txBox="1"/>
          <p:nvPr/>
        </p:nvSpPr>
        <p:spPr bwMode="auto">
          <a:xfrm>
            <a:off x="9258994" y="5734174"/>
            <a:ext cx="698537" cy="307777"/>
          </a:xfrm>
          <a:prstGeom prst="rect">
            <a:avLst/>
          </a:prstGeom>
          <a:solidFill>
            <a:schemeClr val="bg2"/>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C1</a:t>
            </a:r>
          </a:p>
        </p:txBody>
      </p:sp>
      <p:sp>
        <p:nvSpPr>
          <p:cNvPr id="139" name="TextBox 138">
            <a:extLst>
              <a:ext uri="{FF2B5EF4-FFF2-40B4-BE49-F238E27FC236}">
                <a16:creationId xmlns:a16="http://schemas.microsoft.com/office/drawing/2014/main" id="{D414F9CA-D6C9-564D-A4AE-3192EB34951F}"/>
              </a:ext>
            </a:extLst>
          </p:cNvPr>
          <p:cNvSpPr txBox="1"/>
          <p:nvPr/>
        </p:nvSpPr>
        <p:spPr bwMode="auto">
          <a:xfrm>
            <a:off x="9994855" y="5734174"/>
            <a:ext cx="691612" cy="307777"/>
          </a:xfrm>
          <a:prstGeom prst="rect">
            <a:avLst/>
          </a:prstGeom>
          <a:solidFill>
            <a:schemeClr val="bg2"/>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C2</a:t>
            </a:r>
          </a:p>
        </p:txBody>
      </p:sp>
      <p:sp>
        <p:nvSpPr>
          <p:cNvPr id="140" name="TextBox 139">
            <a:extLst>
              <a:ext uri="{FF2B5EF4-FFF2-40B4-BE49-F238E27FC236}">
                <a16:creationId xmlns:a16="http://schemas.microsoft.com/office/drawing/2014/main" id="{D0151D70-C9E7-CD40-A699-F9D1A4EB73D1}"/>
              </a:ext>
            </a:extLst>
          </p:cNvPr>
          <p:cNvSpPr txBox="1"/>
          <p:nvPr/>
        </p:nvSpPr>
        <p:spPr bwMode="auto">
          <a:xfrm>
            <a:off x="11062831" y="5728227"/>
            <a:ext cx="691612" cy="307777"/>
          </a:xfrm>
          <a:prstGeom prst="rect">
            <a:avLst/>
          </a:prstGeom>
          <a:solidFill>
            <a:schemeClr val="bg2"/>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C17</a:t>
            </a:r>
          </a:p>
        </p:txBody>
      </p:sp>
      <p:sp>
        <p:nvSpPr>
          <p:cNvPr id="141" name="TextBox 140">
            <a:extLst>
              <a:ext uri="{FF2B5EF4-FFF2-40B4-BE49-F238E27FC236}">
                <a16:creationId xmlns:a16="http://schemas.microsoft.com/office/drawing/2014/main" id="{52061664-DED3-AD4F-8FFA-DEDDD82FD2CC}"/>
              </a:ext>
            </a:extLst>
          </p:cNvPr>
          <p:cNvSpPr txBox="1"/>
          <p:nvPr/>
        </p:nvSpPr>
        <p:spPr bwMode="auto">
          <a:xfrm>
            <a:off x="9929031" y="4763074"/>
            <a:ext cx="413011" cy="182880"/>
          </a:xfrm>
          <a:prstGeom prst="rect">
            <a:avLst/>
          </a:prstGeom>
          <a:solidFill>
            <a:schemeClr val="accent3"/>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D1</a:t>
            </a:r>
          </a:p>
        </p:txBody>
      </p:sp>
      <p:sp>
        <p:nvSpPr>
          <p:cNvPr id="142" name="TextBox 141">
            <a:extLst>
              <a:ext uri="{FF2B5EF4-FFF2-40B4-BE49-F238E27FC236}">
                <a16:creationId xmlns:a16="http://schemas.microsoft.com/office/drawing/2014/main" id="{E1E0D80D-D5CA-7E4D-A5B3-C1F45DC28D8B}"/>
              </a:ext>
            </a:extLst>
          </p:cNvPr>
          <p:cNvSpPr txBox="1"/>
          <p:nvPr/>
        </p:nvSpPr>
        <p:spPr bwMode="auto">
          <a:xfrm>
            <a:off x="10942991" y="4763074"/>
            <a:ext cx="413011" cy="182880"/>
          </a:xfrm>
          <a:prstGeom prst="rect">
            <a:avLst/>
          </a:prstGeom>
          <a:solidFill>
            <a:schemeClr val="accent3"/>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D1</a:t>
            </a:r>
          </a:p>
        </p:txBody>
      </p:sp>
      <p:sp>
        <p:nvSpPr>
          <p:cNvPr id="143" name="TextBox 142">
            <a:extLst>
              <a:ext uri="{FF2B5EF4-FFF2-40B4-BE49-F238E27FC236}">
                <a16:creationId xmlns:a16="http://schemas.microsoft.com/office/drawing/2014/main" id="{C5120E94-1364-0F4E-854C-4AB609A827EE}"/>
              </a:ext>
            </a:extLst>
          </p:cNvPr>
          <p:cNvSpPr txBox="1"/>
          <p:nvPr/>
        </p:nvSpPr>
        <p:spPr bwMode="auto">
          <a:xfrm>
            <a:off x="9275383" y="5075031"/>
            <a:ext cx="413011" cy="182880"/>
          </a:xfrm>
          <a:prstGeom prst="rect">
            <a:avLst/>
          </a:prstGeom>
          <a:solidFill>
            <a:schemeClr val="accent3">
              <a:lumMod val="60000"/>
              <a:lumOff val="4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D8</a:t>
            </a:r>
          </a:p>
        </p:txBody>
      </p:sp>
      <p:sp>
        <p:nvSpPr>
          <p:cNvPr id="144" name="TextBox 143">
            <a:extLst>
              <a:ext uri="{FF2B5EF4-FFF2-40B4-BE49-F238E27FC236}">
                <a16:creationId xmlns:a16="http://schemas.microsoft.com/office/drawing/2014/main" id="{C1A7D9A8-E8D6-6C42-B70B-0E590627C437}"/>
              </a:ext>
            </a:extLst>
          </p:cNvPr>
          <p:cNvSpPr txBox="1"/>
          <p:nvPr/>
        </p:nvSpPr>
        <p:spPr bwMode="auto">
          <a:xfrm>
            <a:off x="9139817" y="5986488"/>
            <a:ext cx="934777" cy="307777"/>
          </a:xfrm>
          <a:prstGeom prst="rect">
            <a:avLst/>
          </a:prstGeom>
          <a:no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 days</a:t>
            </a:r>
          </a:p>
        </p:txBody>
      </p:sp>
      <p:cxnSp>
        <p:nvCxnSpPr>
          <p:cNvPr id="146" name="Straight Arrow Connector 145">
            <a:extLst>
              <a:ext uri="{FF2B5EF4-FFF2-40B4-BE49-F238E27FC236}">
                <a16:creationId xmlns:a16="http://schemas.microsoft.com/office/drawing/2014/main" id="{593AC6A9-5AE8-BE40-8722-91A9F3EFD488}"/>
              </a:ext>
            </a:extLst>
          </p:cNvPr>
          <p:cNvCxnSpPr>
            <a:cxnSpLocks/>
          </p:cNvCxnSpPr>
          <p:nvPr/>
        </p:nvCxnSpPr>
        <p:spPr bwMode="auto">
          <a:xfrm>
            <a:off x="9489458" y="5279111"/>
            <a:ext cx="0" cy="442491"/>
          </a:xfrm>
          <a:prstGeom prst="straightConnector1">
            <a:avLst/>
          </a:prstGeom>
          <a:noFill/>
          <a:ln w="28575" cap="flat" cmpd="sng" algn="ctr">
            <a:solidFill>
              <a:schemeClr val="bg1"/>
            </a:solidFill>
            <a:prstDash val="solid"/>
            <a:round/>
            <a:headEnd type="none" w="med" len="med"/>
            <a:tailEnd type="triangle"/>
          </a:ln>
          <a:effectLst/>
        </p:spPr>
      </p:cxnSp>
      <p:cxnSp>
        <p:nvCxnSpPr>
          <p:cNvPr id="147" name="Straight Arrow Connector 146">
            <a:extLst>
              <a:ext uri="{FF2B5EF4-FFF2-40B4-BE49-F238E27FC236}">
                <a16:creationId xmlns:a16="http://schemas.microsoft.com/office/drawing/2014/main" id="{5B263FB4-67D1-884B-B28C-4486EAFDAB75}"/>
              </a:ext>
            </a:extLst>
          </p:cNvPr>
          <p:cNvCxnSpPr>
            <a:cxnSpLocks/>
          </p:cNvCxnSpPr>
          <p:nvPr/>
        </p:nvCxnSpPr>
        <p:spPr bwMode="auto">
          <a:xfrm>
            <a:off x="9739095" y="4967154"/>
            <a:ext cx="0" cy="754448"/>
          </a:xfrm>
          <a:prstGeom prst="straightConnector1">
            <a:avLst/>
          </a:prstGeom>
          <a:noFill/>
          <a:ln w="28575" cap="flat" cmpd="sng" algn="ctr">
            <a:solidFill>
              <a:schemeClr val="bg1"/>
            </a:solidFill>
            <a:prstDash val="solid"/>
            <a:round/>
            <a:headEnd type="none" w="med" len="med"/>
            <a:tailEnd type="triangle"/>
          </a:ln>
          <a:effectLst/>
        </p:spPr>
      </p:cxnSp>
      <p:cxnSp>
        <p:nvCxnSpPr>
          <p:cNvPr id="148" name="Straight Arrow Connector 147">
            <a:extLst>
              <a:ext uri="{FF2B5EF4-FFF2-40B4-BE49-F238E27FC236}">
                <a16:creationId xmlns:a16="http://schemas.microsoft.com/office/drawing/2014/main" id="{CD17DBAC-CF58-B44B-8896-48A919EF35C1}"/>
              </a:ext>
            </a:extLst>
          </p:cNvPr>
          <p:cNvCxnSpPr>
            <a:cxnSpLocks/>
          </p:cNvCxnSpPr>
          <p:nvPr/>
        </p:nvCxnSpPr>
        <p:spPr bwMode="auto">
          <a:xfrm>
            <a:off x="9246018" y="5528546"/>
            <a:ext cx="0" cy="193056"/>
          </a:xfrm>
          <a:prstGeom prst="straightConnector1">
            <a:avLst/>
          </a:prstGeom>
          <a:noFill/>
          <a:ln w="28575" cap="flat" cmpd="sng" algn="ctr">
            <a:solidFill>
              <a:schemeClr val="bg1"/>
            </a:solidFill>
            <a:prstDash val="solid"/>
            <a:round/>
            <a:headEnd type="none" w="med" len="med"/>
            <a:tailEnd type="triangle"/>
          </a:ln>
          <a:effectLst/>
        </p:spPr>
      </p:cxnSp>
      <p:sp>
        <p:nvSpPr>
          <p:cNvPr id="149" name="TextBox 148">
            <a:extLst>
              <a:ext uri="{FF2B5EF4-FFF2-40B4-BE49-F238E27FC236}">
                <a16:creationId xmlns:a16="http://schemas.microsoft.com/office/drawing/2014/main" id="{75A20F61-509A-A24A-A915-434D73836EA8}"/>
              </a:ext>
            </a:extLst>
          </p:cNvPr>
          <p:cNvSpPr txBox="1"/>
          <p:nvPr/>
        </p:nvSpPr>
        <p:spPr bwMode="auto">
          <a:xfrm>
            <a:off x="9010896" y="5323105"/>
            <a:ext cx="413011" cy="182880"/>
          </a:xfrm>
          <a:prstGeom prst="rect">
            <a:avLst/>
          </a:prstGeom>
          <a:solidFill>
            <a:schemeClr val="accent3">
              <a:lumMod val="20000"/>
              <a:lumOff val="80000"/>
            </a:schemeClr>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D1</a:t>
            </a:r>
          </a:p>
        </p:txBody>
      </p:sp>
      <p:cxnSp>
        <p:nvCxnSpPr>
          <p:cNvPr id="150" name="Straight Arrow Connector 149">
            <a:extLst>
              <a:ext uri="{FF2B5EF4-FFF2-40B4-BE49-F238E27FC236}">
                <a16:creationId xmlns:a16="http://schemas.microsoft.com/office/drawing/2014/main" id="{BC2E3701-BDD2-0748-8CB2-C7D367C0B9AB}"/>
              </a:ext>
            </a:extLst>
          </p:cNvPr>
          <p:cNvCxnSpPr>
            <a:cxnSpLocks/>
            <a:stCxn id="139" idx="3"/>
            <a:endCxn id="140" idx="1"/>
          </p:cNvCxnSpPr>
          <p:nvPr/>
        </p:nvCxnSpPr>
        <p:spPr bwMode="auto">
          <a:xfrm flipV="1">
            <a:off x="10686467" y="5882116"/>
            <a:ext cx="376364" cy="0"/>
          </a:xfrm>
          <a:prstGeom prst="straightConnector1">
            <a:avLst/>
          </a:prstGeom>
          <a:noFill/>
          <a:ln w="28575" cap="flat" cmpd="sng" algn="ctr">
            <a:solidFill>
              <a:schemeClr val="bg1"/>
            </a:solidFill>
            <a:prstDash val="sysDot"/>
            <a:round/>
            <a:headEnd type="none" w="med" len="med"/>
            <a:tailEnd type="triangle"/>
          </a:ln>
          <a:effectLst/>
        </p:spPr>
      </p:cxnSp>
      <p:sp>
        <p:nvSpPr>
          <p:cNvPr id="152" name="TextBox 151">
            <a:extLst>
              <a:ext uri="{FF2B5EF4-FFF2-40B4-BE49-F238E27FC236}">
                <a16:creationId xmlns:a16="http://schemas.microsoft.com/office/drawing/2014/main" id="{DD9E0D30-091F-D844-8C9C-0CBC10F0A3DC}"/>
              </a:ext>
            </a:extLst>
          </p:cNvPr>
          <p:cNvSpPr txBox="1"/>
          <p:nvPr/>
        </p:nvSpPr>
        <p:spPr bwMode="auto">
          <a:xfrm>
            <a:off x="9321395" y="4763074"/>
            <a:ext cx="540870" cy="182880"/>
          </a:xfrm>
          <a:prstGeom prst="rect">
            <a:avLst/>
          </a:prstGeom>
          <a:solidFill>
            <a:schemeClr val="accent3"/>
          </a:solidFill>
          <a:ln w="9525" algn="ctr">
            <a:noFill/>
            <a:miter lim="800000"/>
            <a:headEnd/>
            <a:tailEnd/>
          </a:ln>
        </p:spPr>
        <p:txBody>
          <a:bodyPr wrap="square" rtlCol="0" anchor="ctr">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D15</a:t>
            </a:r>
          </a:p>
        </p:txBody>
      </p:sp>
      <p:cxnSp>
        <p:nvCxnSpPr>
          <p:cNvPr id="154" name="Straight Arrow Connector 153">
            <a:extLst>
              <a:ext uri="{FF2B5EF4-FFF2-40B4-BE49-F238E27FC236}">
                <a16:creationId xmlns:a16="http://schemas.microsoft.com/office/drawing/2014/main" id="{9D3CD865-46B4-8143-ABA1-5BF09A689485}"/>
              </a:ext>
            </a:extLst>
          </p:cNvPr>
          <p:cNvCxnSpPr>
            <a:cxnSpLocks/>
          </p:cNvCxnSpPr>
          <p:nvPr/>
        </p:nvCxnSpPr>
        <p:spPr bwMode="auto">
          <a:xfrm>
            <a:off x="10012986" y="4967154"/>
            <a:ext cx="0" cy="754448"/>
          </a:xfrm>
          <a:prstGeom prst="straightConnector1">
            <a:avLst/>
          </a:prstGeom>
          <a:noFill/>
          <a:ln w="28575" cap="flat" cmpd="sng" algn="ctr">
            <a:solidFill>
              <a:schemeClr val="bg1"/>
            </a:solidFill>
            <a:prstDash val="solid"/>
            <a:round/>
            <a:headEnd type="none" w="med" len="med"/>
            <a:tailEnd type="triangle"/>
          </a:ln>
          <a:effectLst/>
        </p:spPr>
      </p:cxnSp>
      <p:cxnSp>
        <p:nvCxnSpPr>
          <p:cNvPr id="155" name="Straight Arrow Connector 154">
            <a:extLst>
              <a:ext uri="{FF2B5EF4-FFF2-40B4-BE49-F238E27FC236}">
                <a16:creationId xmlns:a16="http://schemas.microsoft.com/office/drawing/2014/main" id="{BB58ADCF-27AA-7142-84DE-573FEE85238B}"/>
              </a:ext>
            </a:extLst>
          </p:cNvPr>
          <p:cNvCxnSpPr>
            <a:cxnSpLocks/>
          </p:cNvCxnSpPr>
          <p:nvPr/>
        </p:nvCxnSpPr>
        <p:spPr bwMode="auto">
          <a:xfrm>
            <a:off x="11026947" y="4967154"/>
            <a:ext cx="0" cy="754448"/>
          </a:xfrm>
          <a:prstGeom prst="straightConnector1">
            <a:avLst/>
          </a:prstGeom>
          <a:noFill/>
          <a:ln w="28575" cap="flat" cmpd="sng" algn="ctr">
            <a:solidFill>
              <a:schemeClr val="bg1"/>
            </a:solidFill>
            <a:prstDash val="solid"/>
            <a:round/>
            <a:headEnd type="none" w="med" len="med"/>
            <a:tailEnd type="triangle"/>
          </a:ln>
          <a:effectLst/>
        </p:spPr>
      </p:cxnSp>
    </p:spTree>
    <p:extLst>
      <p:ext uri="{BB962C8B-B14F-4D97-AF65-F5344CB8AC3E}">
        <p14:creationId xmlns:p14="http://schemas.microsoft.com/office/powerpoint/2010/main" val="1165581621"/>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a:extLst>
              <a:ext uri="{FF2B5EF4-FFF2-40B4-BE49-F238E27FC236}">
                <a16:creationId xmlns:a16="http://schemas.microsoft.com/office/drawing/2014/main" id="{A026E5BB-3B18-304B-9538-E580F63ACF90}"/>
              </a:ext>
            </a:extLst>
          </p:cNvPr>
          <p:cNvGrpSpPr/>
          <p:nvPr/>
        </p:nvGrpSpPr>
        <p:grpSpPr>
          <a:xfrm>
            <a:off x="7850860" y="4284920"/>
            <a:ext cx="988319" cy="1049053"/>
            <a:chOff x="7850860" y="4284920"/>
            <a:chExt cx="988319" cy="1049053"/>
          </a:xfrm>
        </p:grpSpPr>
        <p:sp>
          <p:nvSpPr>
            <p:cNvPr id="66" name="Rectangle 65">
              <a:extLst>
                <a:ext uri="{FF2B5EF4-FFF2-40B4-BE49-F238E27FC236}">
                  <a16:creationId xmlns:a16="http://schemas.microsoft.com/office/drawing/2014/main" id="{57671139-A8E6-6843-885A-2CBF27CDFDA1}"/>
                </a:ext>
              </a:extLst>
            </p:cNvPr>
            <p:cNvSpPr/>
            <p:nvPr/>
          </p:nvSpPr>
          <p:spPr bwMode="auto">
            <a:xfrm>
              <a:off x="7850860" y="4284920"/>
              <a:ext cx="988319" cy="1049053"/>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7" name="Rectangle 66">
              <a:extLst>
                <a:ext uri="{FF2B5EF4-FFF2-40B4-BE49-F238E27FC236}">
                  <a16:creationId xmlns:a16="http://schemas.microsoft.com/office/drawing/2014/main" id="{FC52F32D-3BFE-BC4D-8204-83FFBF40F529}"/>
                </a:ext>
              </a:extLst>
            </p:cNvPr>
            <p:cNvSpPr/>
            <p:nvPr/>
          </p:nvSpPr>
          <p:spPr bwMode="auto">
            <a:xfrm>
              <a:off x="7850860" y="4514873"/>
              <a:ext cx="988319" cy="819100"/>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Rectangle 67">
              <a:extLst>
                <a:ext uri="{FF2B5EF4-FFF2-40B4-BE49-F238E27FC236}">
                  <a16:creationId xmlns:a16="http://schemas.microsoft.com/office/drawing/2014/main" id="{C1DD29A8-655B-6743-B796-2A27E693985E}"/>
                </a:ext>
              </a:extLst>
            </p:cNvPr>
            <p:cNvSpPr/>
            <p:nvPr/>
          </p:nvSpPr>
          <p:spPr bwMode="auto">
            <a:xfrm>
              <a:off x="7850860" y="4577436"/>
              <a:ext cx="988319" cy="75653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Rectangle 68">
              <a:extLst>
                <a:ext uri="{FF2B5EF4-FFF2-40B4-BE49-F238E27FC236}">
                  <a16:creationId xmlns:a16="http://schemas.microsoft.com/office/drawing/2014/main" id="{C0CFCA05-DAC3-5842-8BB8-9240920C4CC3}"/>
                </a:ext>
              </a:extLst>
            </p:cNvPr>
            <p:cNvSpPr/>
            <p:nvPr/>
          </p:nvSpPr>
          <p:spPr bwMode="auto">
            <a:xfrm>
              <a:off x="7850860" y="4882985"/>
              <a:ext cx="988319" cy="45098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70" name="Group 69">
            <a:extLst>
              <a:ext uri="{FF2B5EF4-FFF2-40B4-BE49-F238E27FC236}">
                <a16:creationId xmlns:a16="http://schemas.microsoft.com/office/drawing/2014/main" id="{F74FA6C2-87B7-0840-9E15-968F463A21D1}"/>
              </a:ext>
            </a:extLst>
          </p:cNvPr>
          <p:cNvGrpSpPr/>
          <p:nvPr/>
        </p:nvGrpSpPr>
        <p:grpSpPr>
          <a:xfrm>
            <a:off x="9859457" y="3674808"/>
            <a:ext cx="988319" cy="1659166"/>
            <a:chOff x="7850860" y="3674808"/>
            <a:chExt cx="988319" cy="1659166"/>
          </a:xfrm>
        </p:grpSpPr>
        <p:sp>
          <p:nvSpPr>
            <p:cNvPr id="71" name="Rectangle 70">
              <a:extLst>
                <a:ext uri="{FF2B5EF4-FFF2-40B4-BE49-F238E27FC236}">
                  <a16:creationId xmlns:a16="http://schemas.microsoft.com/office/drawing/2014/main" id="{72B99566-C237-E243-B329-3F0F4170B8AE}"/>
                </a:ext>
              </a:extLst>
            </p:cNvPr>
            <p:cNvSpPr/>
            <p:nvPr/>
          </p:nvSpPr>
          <p:spPr bwMode="auto">
            <a:xfrm>
              <a:off x="7850860" y="3674808"/>
              <a:ext cx="988319" cy="1659166"/>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C309716E-EA18-4242-8FB0-12DC1F7AE270}"/>
                </a:ext>
              </a:extLst>
            </p:cNvPr>
            <p:cNvSpPr/>
            <p:nvPr/>
          </p:nvSpPr>
          <p:spPr bwMode="auto">
            <a:xfrm>
              <a:off x="7850860" y="3866185"/>
              <a:ext cx="988319" cy="1416396"/>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Rectangle 72">
              <a:extLst>
                <a:ext uri="{FF2B5EF4-FFF2-40B4-BE49-F238E27FC236}">
                  <a16:creationId xmlns:a16="http://schemas.microsoft.com/office/drawing/2014/main" id="{A6C70025-E127-104F-A14B-D28AF8DED63A}"/>
                </a:ext>
              </a:extLst>
            </p:cNvPr>
            <p:cNvSpPr/>
            <p:nvPr/>
          </p:nvSpPr>
          <p:spPr bwMode="auto">
            <a:xfrm>
              <a:off x="7850860" y="3914006"/>
              <a:ext cx="988319" cy="1235328"/>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4" name="Rectangle 73">
              <a:extLst>
                <a:ext uri="{FF2B5EF4-FFF2-40B4-BE49-F238E27FC236}">
                  <a16:creationId xmlns:a16="http://schemas.microsoft.com/office/drawing/2014/main" id="{4F2D3357-93C9-A048-9459-8CB0E76DFC8B}"/>
                </a:ext>
              </a:extLst>
            </p:cNvPr>
            <p:cNvSpPr/>
            <p:nvPr/>
          </p:nvSpPr>
          <p:spPr bwMode="auto">
            <a:xfrm>
              <a:off x="7850860" y="4662005"/>
              <a:ext cx="988319" cy="67196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 name="Title 1">
            <a:extLst>
              <a:ext uri="{FF2B5EF4-FFF2-40B4-BE49-F238E27FC236}">
                <a16:creationId xmlns:a16="http://schemas.microsoft.com/office/drawing/2014/main" id="{84272978-151A-4229-AC17-E70F89911EF7}"/>
              </a:ext>
            </a:extLst>
          </p:cNvPr>
          <p:cNvSpPr>
            <a:spLocks noGrp="1"/>
          </p:cNvSpPr>
          <p:nvPr>
            <p:ph type="title"/>
          </p:nvPr>
        </p:nvSpPr>
        <p:spPr>
          <a:xfrm>
            <a:off x="609759" y="238127"/>
            <a:ext cx="10872444" cy="1103313"/>
          </a:xfrm>
        </p:spPr>
        <p:txBody>
          <a:bodyPr/>
          <a:lstStyle/>
          <a:p>
            <a:r>
              <a:rPr lang="en-GB" altLang="en-US" dirty="0"/>
              <a:t>Cevostamab in R/R MM:</a:t>
            </a:r>
            <a:r>
              <a:rPr lang="en-US" altLang="en-US" dirty="0"/>
              <a:t> Response</a:t>
            </a:r>
            <a:endParaRPr lang="en-US" dirty="0"/>
          </a:p>
        </p:txBody>
      </p:sp>
      <p:sp>
        <p:nvSpPr>
          <p:cNvPr id="15" name="Content Placeholder 1">
            <a:extLst>
              <a:ext uri="{FF2B5EF4-FFF2-40B4-BE49-F238E27FC236}">
                <a16:creationId xmlns:a16="http://schemas.microsoft.com/office/drawing/2014/main" id="{84D20DAB-CC39-4CBB-B2F3-BEB46DB38923}"/>
              </a:ext>
            </a:extLst>
          </p:cNvPr>
          <p:cNvSpPr>
            <a:spLocks noGrp="1"/>
          </p:cNvSpPr>
          <p:nvPr>
            <p:ph idx="1"/>
          </p:nvPr>
        </p:nvSpPr>
        <p:spPr>
          <a:xfrm>
            <a:off x="604838" y="1495550"/>
            <a:ext cx="5619560" cy="3100899"/>
          </a:xfrm>
        </p:spPr>
        <p:txBody>
          <a:bodyPr/>
          <a:lstStyle/>
          <a:p>
            <a:pPr>
              <a:spcAft>
                <a:spcPts val="0"/>
              </a:spcAft>
            </a:pPr>
            <a:r>
              <a:rPr lang="en-US" sz="2400" dirty="0"/>
              <a:t>Responses occurred at and above </a:t>
            </a:r>
            <a:br>
              <a:rPr lang="en-US" sz="2400" dirty="0"/>
            </a:br>
            <a:r>
              <a:rPr lang="en-US" sz="2400" dirty="0"/>
              <a:t>20-mg target dose level (n = 143)</a:t>
            </a:r>
          </a:p>
          <a:p>
            <a:pPr>
              <a:spcAft>
                <a:spcPts val="0"/>
              </a:spcAft>
            </a:pPr>
            <a:r>
              <a:rPr lang="en-US" sz="2400" dirty="0"/>
              <a:t>ORR increased with target dose</a:t>
            </a:r>
          </a:p>
          <a:p>
            <a:pPr lvl="1">
              <a:spcAft>
                <a:spcPts val="0"/>
              </a:spcAft>
            </a:pPr>
            <a:r>
              <a:rPr lang="en-US" sz="2200" dirty="0"/>
              <a:t>ORR in C1 single step-up expansion       (3.6 mg/90 mg): 29.0%</a:t>
            </a:r>
          </a:p>
          <a:p>
            <a:pPr lvl="1">
              <a:spcAft>
                <a:spcPts val="0"/>
              </a:spcAft>
            </a:pPr>
            <a:r>
              <a:rPr lang="en-US" sz="2200" dirty="0"/>
              <a:t>ORR in C1 double step-up expansion            (0.3 mg/3.6 mg/160 mg): 54.8%</a:t>
            </a:r>
          </a:p>
          <a:p>
            <a:pPr lvl="1">
              <a:spcAft>
                <a:spcPts val="0"/>
              </a:spcAft>
            </a:pPr>
            <a:endParaRPr lang="en-US" sz="2400" dirty="0"/>
          </a:p>
        </p:txBody>
      </p:sp>
      <p:grpSp>
        <p:nvGrpSpPr>
          <p:cNvPr id="9" name="Group 8">
            <a:extLst>
              <a:ext uri="{FF2B5EF4-FFF2-40B4-BE49-F238E27FC236}">
                <a16:creationId xmlns:a16="http://schemas.microsoft.com/office/drawing/2014/main" id="{F3D67BEE-22B4-440F-9207-A150F6B0E3EE}"/>
              </a:ext>
            </a:extLst>
          </p:cNvPr>
          <p:cNvGrpSpPr/>
          <p:nvPr/>
        </p:nvGrpSpPr>
        <p:grpSpPr>
          <a:xfrm>
            <a:off x="9392911" y="6207927"/>
            <a:ext cx="2488502" cy="454909"/>
            <a:chOff x="9392911" y="6207927"/>
            <a:chExt cx="2488502" cy="454909"/>
          </a:xfrm>
        </p:grpSpPr>
        <p:pic>
          <p:nvPicPr>
            <p:cNvPr id="10" name="Picture 9" descr="A picture containing text, ax, wheel&#10;&#10;Description automatically generated">
              <a:extLst>
                <a:ext uri="{FF2B5EF4-FFF2-40B4-BE49-F238E27FC236}">
                  <a16:creationId xmlns:a16="http://schemas.microsoft.com/office/drawing/2014/main" id="{4322ED0E-F510-411C-B2C3-75E6B2DB11C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1" name="Rectangle 8">
              <a:extLst>
                <a:ext uri="{FF2B5EF4-FFF2-40B4-BE49-F238E27FC236}">
                  <a16:creationId xmlns:a16="http://schemas.microsoft.com/office/drawing/2014/main" id="{37B47D1F-3330-44AA-A5ED-B6BCCC0D11F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4" name="Text Box 11">
            <a:extLst>
              <a:ext uri="{FF2B5EF4-FFF2-40B4-BE49-F238E27FC236}">
                <a16:creationId xmlns:a16="http://schemas.microsoft.com/office/drawing/2014/main" id="{6733430F-B05A-438D-9B57-52A40A488831}"/>
              </a:ext>
            </a:extLst>
          </p:cNvPr>
          <p:cNvSpPr txBox="1">
            <a:spLocks noChangeArrowheads="1"/>
          </p:cNvSpPr>
          <p:nvPr/>
        </p:nvSpPr>
        <p:spPr bwMode="auto">
          <a:xfrm>
            <a:off x="361819" y="6385394"/>
            <a:ext cx="8759477"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r>
              <a:rPr lang="en-US" altLang="en-US" sz="1200" b="0" dirty="0">
                <a:solidFill>
                  <a:schemeClr val="bg2"/>
                </a:solidFill>
                <a:latin typeface="Calibri" panose="020F0502020204030204" pitchFamily="34" charset="0"/>
              </a:rPr>
              <a:t>Trudel. ASH 2021. Abstr 157. Reproduced with permission.</a:t>
            </a:r>
            <a:endParaRPr lang="en-US" sz="1200" dirty="0">
              <a:solidFill>
                <a:schemeClr val="bg2"/>
              </a:solidFill>
            </a:endParaRPr>
          </a:p>
        </p:txBody>
      </p:sp>
      <p:graphicFrame>
        <p:nvGraphicFramePr>
          <p:cNvPr id="16" name="Group 32">
            <a:extLst>
              <a:ext uri="{FF2B5EF4-FFF2-40B4-BE49-F238E27FC236}">
                <a16:creationId xmlns:a16="http://schemas.microsoft.com/office/drawing/2014/main" id="{052B3A5A-50A5-47C4-9847-F18CA252D28E}"/>
              </a:ext>
            </a:extLst>
          </p:cNvPr>
          <p:cNvGraphicFramePr>
            <a:graphicFrameLocks noGrp="1"/>
          </p:cNvGraphicFramePr>
          <p:nvPr>
            <p:extLst>
              <p:ext uri="{D42A27DB-BD31-4B8C-83A1-F6EECF244321}">
                <p14:modId xmlns:p14="http://schemas.microsoft.com/office/powerpoint/2010/main" val="1650717457"/>
              </p:ext>
            </p:extLst>
          </p:nvPr>
        </p:nvGraphicFramePr>
        <p:xfrm>
          <a:off x="593217" y="4250914"/>
          <a:ext cx="5788817" cy="2105060"/>
        </p:xfrm>
        <a:graphic>
          <a:graphicData uri="http://schemas.openxmlformats.org/drawingml/2006/table">
            <a:tbl>
              <a:tblPr/>
              <a:tblGrid>
                <a:gridCol w="4349232">
                  <a:extLst>
                    <a:ext uri="{9D8B030D-6E8A-4147-A177-3AD203B41FA5}">
                      <a16:colId xmlns:a16="http://schemas.microsoft.com/office/drawing/2014/main" val="20000"/>
                    </a:ext>
                  </a:extLst>
                </a:gridCol>
                <a:gridCol w="1439585">
                  <a:extLst>
                    <a:ext uri="{9D8B030D-6E8A-4147-A177-3AD203B41FA5}">
                      <a16:colId xmlns:a16="http://schemas.microsoft.com/office/drawing/2014/main" val="2955659720"/>
                    </a:ext>
                  </a:extLst>
                </a:gridCol>
              </a:tblGrid>
              <a:tr h="381946">
                <a:tc>
                  <a:txBody>
                    <a:bodyPr/>
                    <a:lstStyle/>
                    <a:p>
                      <a:pPr marL="0" marR="0" lvl="0" indent="0" algn="l" defTabSz="914400" rtl="0" eaLnBrk="1" fontAlgn="base" latinLnBrk="0" hangingPunct="1">
                        <a:lnSpc>
                          <a:spcPct val="100000"/>
                        </a:lnSpc>
                        <a:spcBef>
                          <a:spcPct val="35000"/>
                        </a:spcBef>
                        <a:spcAft>
                          <a:spcPts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Outcome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Cevostamab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161)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3819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time to response among responders, mo (range)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a:spcBef>
                          <a:spcPct val="20000"/>
                        </a:spcBef>
                        <a:buFont typeface="Arial" panose="020B0604020202020204" pitchFamily="34" charset="0"/>
                        <a:defRPr sz="2800">
                          <a:solidFill>
                            <a:schemeClr val="tx1"/>
                          </a:solidFill>
                          <a:latin typeface="Calibri" panose="020F0502020204030204" pitchFamily="34" charset="0"/>
                          <a:ea typeface="ＭＳ Ｐゴシック" panose="020B0600070205080204" pitchFamily="34" charset="-128"/>
                        </a:defRPr>
                      </a:lvl1pPr>
                      <a:lvl2pPr marL="37931725" indent="-37474525">
                        <a:spcBef>
                          <a:spcPct val="20000"/>
                        </a:spcBef>
                        <a:buFont typeface="Arial" panose="020B0604020202020204" pitchFamily="34" charset="0"/>
                        <a:defRPr sz="2400">
                          <a:solidFill>
                            <a:schemeClr val="tx1"/>
                          </a:solidFill>
                          <a:latin typeface="Calibri" panose="020F0502020204030204" pitchFamily="34" charset="0"/>
                          <a:ea typeface="ＭＳ Ｐゴシック" panose="020B0600070205080204" pitchFamily="34" charset="-128"/>
                        </a:defRPr>
                      </a:lvl2pPr>
                      <a:lvl3pPr>
                        <a:spcBef>
                          <a:spcPct val="20000"/>
                        </a:spcBef>
                        <a:defRPr sz="2000">
                          <a:solidFill>
                            <a:schemeClr val="tx1"/>
                          </a:solidFill>
                          <a:latin typeface="Calibri" panose="020F0502020204030204" pitchFamily="34" charset="0"/>
                          <a:ea typeface="ＭＳ Ｐゴシック" panose="020B0600070205080204" pitchFamily="34" charset="-128"/>
                        </a:defRPr>
                      </a:lvl3pPr>
                      <a:lvl4pPr>
                        <a:spcBef>
                          <a:spcPct val="20000"/>
                        </a:spcBef>
                        <a:defRPr>
                          <a:solidFill>
                            <a:schemeClr val="tx1"/>
                          </a:solidFill>
                          <a:latin typeface="Calibri" panose="020F0502020204030204" pitchFamily="34" charset="0"/>
                          <a:ea typeface="ＭＳ Ｐゴシック" panose="020B0600070205080204" pitchFamily="34" charset="-128"/>
                        </a:defRPr>
                      </a:lvl4pPr>
                      <a:lvl5pPr>
                        <a:spcBef>
                          <a:spcPct val="20000"/>
                        </a:spcBef>
                        <a:defRPr>
                          <a:solidFill>
                            <a:schemeClr val="tx1"/>
                          </a:solidFill>
                          <a:latin typeface="Calibri" panose="020F0502020204030204" pitchFamily="34" charset="0"/>
                          <a:ea typeface="ＭＳ Ｐゴシック" panose="020B0600070205080204" pitchFamily="34" charset="-128"/>
                        </a:defRPr>
                      </a:lvl5pPr>
                      <a:lvl6pPr marL="457200" fontAlgn="base">
                        <a:spcBef>
                          <a:spcPct val="2000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2000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2000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2000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CA" altLang="en-US" sz="1400" b="0" i="0" u="none" strike="noStrike" cap="none" normalizeH="0" baseline="0" dirty="0">
                          <a:ln>
                            <a:noFill/>
                          </a:ln>
                          <a:solidFill>
                            <a:srgbClr val="000000"/>
                          </a:solidFill>
                          <a:effectLst/>
                          <a:latin typeface="Calibri" panose="020F0502020204030204" pitchFamily="34" charset="0"/>
                          <a:ea typeface="ＭＳ Ｐゴシック" panose="020B0600070205080204" pitchFamily="34" charset="-128"/>
                        </a:rPr>
                        <a:t>1.0 (0.7-5.9)</a:t>
                      </a:r>
                    </a:p>
                  </a:txBody>
                  <a:tcPr marT="45702" marB="4570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211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time to best response, mo (range)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a:spcBef>
                          <a:spcPct val="20000"/>
                        </a:spcBef>
                        <a:buFont typeface="Arial" panose="020B0604020202020204" pitchFamily="34" charset="0"/>
                        <a:defRPr sz="2800">
                          <a:solidFill>
                            <a:schemeClr val="tx1"/>
                          </a:solidFill>
                          <a:latin typeface="Calibri" panose="020F0502020204030204" pitchFamily="34" charset="0"/>
                          <a:ea typeface="ＭＳ Ｐゴシック" panose="020B0600070205080204" pitchFamily="34" charset="-128"/>
                        </a:defRPr>
                      </a:lvl1pPr>
                      <a:lvl2pPr marL="37931725" indent="-37474525">
                        <a:spcBef>
                          <a:spcPct val="20000"/>
                        </a:spcBef>
                        <a:buFont typeface="Arial" panose="020B0604020202020204" pitchFamily="34" charset="0"/>
                        <a:defRPr sz="2400">
                          <a:solidFill>
                            <a:schemeClr val="tx1"/>
                          </a:solidFill>
                          <a:latin typeface="Calibri" panose="020F0502020204030204" pitchFamily="34" charset="0"/>
                          <a:ea typeface="ＭＳ Ｐゴシック" panose="020B0600070205080204" pitchFamily="34" charset="-128"/>
                        </a:defRPr>
                      </a:lvl2pPr>
                      <a:lvl3pPr>
                        <a:spcBef>
                          <a:spcPct val="20000"/>
                        </a:spcBef>
                        <a:defRPr sz="2000">
                          <a:solidFill>
                            <a:schemeClr val="tx1"/>
                          </a:solidFill>
                          <a:latin typeface="Calibri" panose="020F0502020204030204" pitchFamily="34" charset="0"/>
                          <a:ea typeface="ＭＳ Ｐゴシック" panose="020B0600070205080204" pitchFamily="34" charset="-128"/>
                        </a:defRPr>
                      </a:lvl3pPr>
                      <a:lvl4pPr>
                        <a:spcBef>
                          <a:spcPct val="20000"/>
                        </a:spcBef>
                        <a:defRPr>
                          <a:solidFill>
                            <a:schemeClr val="tx1"/>
                          </a:solidFill>
                          <a:latin typeface="Calibri" panose="020F0502020204030204" pitchFamily="34" charset="0"/>
                          <a:ea typeface="ＭＳ Ｐゴシック" panose="020B0600070205080204" pitchFamily="34" charset="-128"/>
                        </a:defRPr>
                      </a:lvl4pPr>
                      <a:lvl5pPr>
                        <a:spcBef>
                          <a:spcPct val="20000"/>
                        </a:spcBef>
                        <a:defRPr>
                          <a:solidFill>
                            <a:schemeClr val="tx1"/>
                          </a:solidFill>
                          <a:latin typeface="Calibri" panose="020F0502020204030204" pitchFamily="34" charset="0"/>
                          <a:ea typeface="ＭＳ Ｐゴシック" panose="020B0600070205080204" pitchFamily="34" charset="-128"/>
                        </a:defRPr>
                      </a:lvl5pPr>
                      <a:lvl6pPr marL="457200" fontAlgn="base">
                        <a:spcBef>
                          <a:spcPct val="2000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2000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2000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2000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CA" altLang="en-US" sz="1400" b="0" i="0" u="none" strike="noStrike" cap="none" normalizeH="0" baseline="0" dirty="0">
                          <a:ln>
                            <a:noFill/>
                          </a:ln>
                          <a:solidFill>
                            <a:srgbClr val="000000"/>
                          </a:solidFill>
                          <a:effectLst/>
                          <a:latin typeface="Calibri" panose="020F0502020204030204" pitchFamily="34" charset="0"/>
                          <a:ea typeface="ＭＳ Ｐゴシック" panose="020B0600070205080204" pitchFamily="34" charset="-128"/>
                        </a:rPr>
                        <a:t>2.1 (0.7-11.4)</a:t>
                      </a:r>
                    </a:p>
                  </a:txBody>
                  <a:tcPr marT="45702" marB="4570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226783727"/>
                  </a:ext>
                </a:extLst>
              </a:tr>
              <a:tr h="3819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MRD negativity at &lt;10</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-5</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in patients with ≥VGPR, n/N (%)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CA" altLang="en-US" sz="1400" b="0" i="0" u="none" strike="noStrike" cap="none" normalizeH="0" baseline="0" dirty="0">
                          <a:ln>
                            <a:noFill/>
                          </a:ln>
                          <a:solidFill>
                            <a:srgbClr val="000000"/>
                          </a:solidFill>
                          <a:effectLst/>
                          <a:latin typeface="Calibri" panose="020F0502020204030204" pitchFamily="34" charset="0"/>
                          <a:ea typeface="ＭＳ Ｐゴシック" panose="020B0600070205080204" pitchFamily="34" charset="-128"/>
                        </a:rPr>
                        <a:t>7/10 (70)</a:t>
                      </a:r>
                    </a:p>
                  </a:txBody>
                  <a:tcPr marT="45702" marB="4570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435370812"/>
                  </a:ext>
                </a:extLst>
              </a:tr>
              <a:tr h="3819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Median duration of response in C1 step-up cohort, </a:t>
                      </a:r>
                      <a:br>
                        <a:rPr kumimoji="0" lang="en-US" sz="1400" b="0" i="0" u="none" strike="noStrike" cap="none" normalizeH="0" baseline="0" dirty="0">
                          <a:ln>
                            <a:noFill/>
                          </a:ln>
                          <a:solidFill>
                            <a:schemeClr val="bg1"/>
                          </a:solidFill>
                          <a:effectLst/>
                          <a:latin typeface="Calibri" panose="020F0502020204030204" pitchFamily="34" charset="0"/>
                        </a:rPr>
                      </a:br>
                      <a:r>
                        <a:rPr kumimoji="0" lang="en-US" sz="1400" b="0" i="0" u="none" strike="noStrike" cap="none" normalizeH="0" baseline="0" dirty="0">
                          <a:ln>
                            <a:noFill/>
                          </a:ln>
                          <a:solidFill>
                            <a:schemeClr val="bg1"/>
                          </a:solidFill>
                          <a:effectLst/>
                          <a:latin typeface="Calibri" panose="020F0502020204030204" pitchFamily="34" charset="0"/>
                        </a:rPr>
                        <a:t>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sz="1400" dirty="0">
                          <a:solidFill>
                            <a:schemeClr val="bg1"/>
                          </a:solidFill>
                        </a:rPr>
                        <a:t>11.5 (6.0-18.4)</a:t>
                      </a:r>
                    </a:p>
                  </a:txBody>
                  <a:tcPr marT="45702" marB="4570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12699729"/>
                  </a:ext>
                </a:extLst>
              </a:tr>
            </a:tbl>
          </a:graphicData>
        </a:graphic>
      </p:graphicFrame>
      <p:sp>
        <p:nvSpPr>
          <p:cNvPr id="34" name="Rounded Rectangle 2015">
            <a:extLst>
              <a:ext uri="{FF2B5EF4-FFF2-40B4-BE49-F238E27FC236}">
                <a16:creationId xmlns:a16="http://schemas.microsoft.com/office/drawing/2014/main" id="{6615DBA4-E968-491E-928E-D1A9341D15A5}"/>
              </a:ext>
            </a:extLst>
          </p:cNvPr>
          <p:cNvSpPr/>
          <p:nvPr/>
        </p:nvSpPr>
        <p:spPr>
          <a:xfrm>
            <a:off x="6817535" y="1602470"/>
            <a:ext cx="4994372" cy="360000"/>
          </a:xfrm>
          <a:prstGeom prst="round1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Best Response in Evaluable Patients by Dose Level</a:t>
            </a:r>
          </a:p>
        </p:txBody>
      </p:sp>
      <p:sp>
        <p:nvSpPr>
          <p:cNvPr id="35" name="Right Triangle 34">
            <a:extLst>
              <a:ext uri="{FF2B5EF4-FFF2-40B4-BE49-F238E27FC236}">
                <a16:creationId xmlns:a16="http://schemas.microsoft.com/office/drawing/2014/main" id="{DAF04434-1525-4CB6-B773-7D2A550B127C}"/>
              </a:ext>
            </a:extLst>
          </p:cNvPr>
          <p:cNvSpPr/>
          <p:nvPr/>
        </p:nvSpPr>
        <p:spPr>
          <a:xfrm flipH="1">
            <a:off x="9177947" y="2304717"/>
            <a:ext cx="2421764" cy="108000"/>
          </a:xfrm>
          <a:prstGeom prst="rtTriangle">
            <a:avLst/>
          </a:prstGeom>
          <a:solidFill>
            <a:srgbClr val="FFFFFF">
              <a:alpha val="20000"/>
            </a:srgbClr>
          </a:solidFill>
          <a:ln w="349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a:ea typeface="+mn-ea"/>
              <a:cs typeface="+mn-cs"/>
            </a:endParaRPr>
          </a:p>
        </p:txBody>
      </p:sp>
      <p:sp>
        <p:nvSpPr>
          <p:cNvPr id="36" name="Rectangle 35">
            <a:extLst>
              <a:ext uri="{FF2B5EF4-FFF2-40B4-BE49-F238E27FC236}">
                <a16:creationId xmlns:a16="http://schemas.microsoft.com/office/drawing/2014/main" id="{6A0DDF6F-235E-4000-A265-B1B5D2B7EFF6}"/>
              </a:ext>
            </a:extLst>
          </p:cNvPr>
          <p:cNvSpPr/>
          <p:nvPr/>
        </p:nvSpPr>
        <p:spPr>
          <a:xfrm>
            <a:off x="7677813" y="5439485"/>
            <a:ext cx="1374698" cy="885112"/>
          </a:xfrm>
          <a:prstGeom prst="rect">
            <a:avLst/>
          </a:prstGeom>
          <a:noFill/>
          <a:ln w="25400" cap="flat" cmpd="sng" algn="ctr">
            <a:noFill/>
            <a:prstDash val="solid"/>
          </a:ln>
          <a:effectLst/>
        </p:spPr>
        <p:txBody>
          <a:bodyPr rtlCol="0" anchor="t"/>
          <a:lstStyle/>
          <a:p>
            <a:pPr marL="0" marR="0" lvl="0" indent="0" algn="ctr" defTabSz="914400" eaLnBrk="1" fontAlgn="auto" latinLnBrk="0" hangingPunct="1">
              <a:lnSpc>
                <a:spcPct val="100000"/>
              </a:lnSpc>
              <a:spcBef>
                <a:spcPts val="0"/>
              </a:spcBef>
              <a:spcAft>
                <a:spcPts val="300"/>
              </a:spcAft>
              <a:buClrTx/>
              <a:buSzTx/>
              <a:buFontTx/>
              <a:buNone/>
              <a:tabLst/>
              <a:defRPr/>
            </a:pPr>
            <a:r>
              <a:rPr kumimoji="0" lang="en-GB"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20- to 90-mg</a:t>
            </a:r>
            <a:br>
              <a:rPr kumimoji="0" lang="en-GB"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GB"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Dose Level</a:t>
            </a:r>
          </a:p>
          <a:p>
            <a:pPr marL="0" marR="0" lvl="0" indent="0" algn="ctr" defTabSz="914400" eaLnBrk="1" fontAlgn="auto" latinLnBrk="0" hangingPunct="1">
              <a:lnSpc>
                <a:spcPct val="100000"/>
              </a:lnSpc>
              <a:spcBef>
                <a:spcPts val="0"/>
              </a:spcBef>
              <a:spcAft>
                <a:spcPts val="300"/>
              </a:spcAft>
              <a:buClrTx/>
              <a:buSzTx/>
              <a:buFontTx/>
              <a:buNone/>
              <a:tabLst/>
              <a:defRPr/>
            </a:pPr>
            <a:r>
              <a:rPr kumimoji="0" lang="en-GB"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 = 83)</a:t>
            </a:r>
          </a:p>
        </p:txBody>
      </p:sp>
      <p:sp>
        <p:nvSpPr>
          <p:cNvPr id="37" name="Rectangle 36">
            <a:extLst>
              <a:ext uri="{FF2B5EF4-FFF2-40B4-BE49-F238E27FC236}">
                <a16:creationId xmlns:a16="http://schemas.microsoft.com/office/drawing/2014/main" id="{CEFB17BB-1851-4A49-AC30-FAEF705E255F}"/>
              </a:ext>
            </a:extLst>
          </p:cNvPr>
          <p:cNvSpPr/>
          <p:nvPr/>
        </p:nvSpPr>
        <p:spPr>
          <a:xfrm>
            <a:off x="7406508" y="3980709"/>
            <a:ext cx="1842554" cy="285502"/>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300"/>
              </a:spcAft>
              <a:buClrTx/>
              <a:buSzTx/>
              <a:buFontTx/>
              <a:buNone/>
              <a:tabLst/>
              <a:defRPr/>
            </a:pPr>
            <a:r>
              <a:rPr kumimoji="0" lang="en-GB"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ORR 36.1</a:t>
            </a:r>
          </a:p>
        </p:txBody>
      </p:sp>
      <p:sp>
        <p:nvSpPr>
          <p:cNvPr id="38" name="Rectangle 37">
            <a:extLst>
              <a:ext uri="{FF2B5EF4-FFF2-40B4-BE49-F238E27FC236}">
                <a16:creationId xmlns:a16="http://schemas.microsoft.com/office/drawing/2014/main" id="{8A52CE35-FAA0-4BCE-B899-6C08C9F71338}"/>
              </a:ext>
            </a:extLst>
          </p:cNvPr>
          <p:cNvSpPr/>
          <p:nvPr/>
        </p:nvSpPr>
        <p:spPr>
          <a:xfrm>
            <a:off x="9586274" y="5439485"/>
            <a:ext cx="1512168" cy="885112"/>
          </a:xfrm>
          <a:prstGeom prst="rect">
            <a:avLst/>
          </a:prstGeom>
          <a:noFill/>
          <a:ln w="25400" cap="flat" cmpd="sng" algn="ctr">
            <a:noFill/>
            <a:prstDash val="solid"/>
          </a:ln>
          <a:effectLst/>
        </p:spPr>
        <p:txBody>
          <a:bodyPr rtlCol="0" anchor="t"/>
          <a:lstStyle/>
          <a:p>
            <a:pPr marL="0" marR="0" lvl="0" indent="0" algn="ctr" defTabSz="914400" eaLnBrk="1" fontAlgn="auto" latinLnBrk="0" hangingPunct="1">
              <a:lnSpc>
                <a:spcPct val="100000"/>
              </a:lnSpc>
              <a:spcBef>
                <a:spcPts val="0"/>
              </a:spcBef>
              <a:spcAft>
                <a:spcPts val="300"/>
              </a:spcAft>
              <a:buClrTx/>
              <a:buSzTx/>
              <a:buFontTx/>
              <a:buNone/>
              <a:tabLst/>
              <a:defRPr/>
            </a:pPr>
            <a:r>
              <a:rPr kumimoji="0" lang="en-GB"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132- to 198-mg</a:t>
            </a:r>
            <a:br>
              <a:rPr kumimoji="0" lang="en-GB"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GB"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Dose Level</a:t>
            </a:r>
          </a:p>
          <a:p>
            <a:pPr marL="0" marR="0" lvl="0" indent="0" algn="ctr" defTabSz="914400" eaLnBrk="1" fontAlgn="auto" latinLnBrk="0" hangingPunct="1">
              <a:lnSpc>
                <a:spcPct val="100000"/>
              </a:lnSpc>
              <a:spcBef>
                <a:spcPts val="0"/>
              </a:spcBef>
              <a:spcAft>
                <a:spcPts val="300"/>
              </a:spcAft>
              <a:buClrTx/>
              <a:buSzTx/>
              <a:buFontTx/>
              <a:buNone/>
              <a:tabLst/>
              <a:defRPr/>
            </a:pPr>
            <a:r>
              <a:rPr kumimoji="0" lang="en-GB"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 = 60)</a:t>
            </a:r>
          </a:p>
        </p:txBody>
      </p:sp>
      <p:sp>
        <p:nvSpPr>
          <p:cNvPr id="39" name="Rectangle 38">
            <a:extLst>
              <a:ext uri="{FF2B5EF4-FFF2-40B4-BE49-F238E27FC236}">
                <a16:creationId xmlns:a16="http://schemas.microsoft.com/office/drawing/2014/main" id="{F58D2DD9-8AF7-49CB-A4B1-6919968A04E1}"/>
              </a:ext>
            </a:extLst>
          </p:cNvPr>
          <p:cNvSpPr/>
          <p:nvPr/>
        </p:nvSpPr>
        <p:spPr>
          <a:xfrm>
            <a:off x="9391810" y="3346527"/>
            <a:ext cx="1842554" cy="285502"/>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300"/>
              </a:spcAft>
              <a:buClrTx/>
              <a:buSzTx/>
              <a:buFontTx/>
              <a:buNone/>
              <a:tabLst/>
              <a:defRPr/>
            </a:pPr>
            <a:r>
              <a:rPr kumimoji="0" lang="en-GB"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ORR 56.7</a:t>
            </a:r>
          </a:p>
        </p:txBody>
      </p:sp>
      <p:sp>
        <p:nvSpPr>
          <p:cNvPr id="40" name="Right Brace 39">
            <a:extLst>
              <a:ext uri="{FF2B5EF4-FFF2-40B4-BE49-F238E27FC236}">
                <a16:creationId xmlns:a16="http://schemas.microsoft.com/office/drawing/2014/main" id="{CD583A0A-5833-4E1E-AF30-449D3E4F4593}"/>
              </a:ext>
            </a:extLst>
          </p:cNvPr>
          <p:cNvSpPr/>
          <p:nvPr/>
        </p:nvSpPr>
        <p:spPr>
          <a:xfrm>
            <a:off x="8860398" y="4292275"/>
            <a:ext cx="164664" cy="559803"/>
          </a:xfrm>
          <a:prstGeom prst="rightBrace">
            <a:avLst>
              <a:gd name="adj1" fmla="val 14946"/>
              <a:gd name="adj2" fmla="val 50000"/>
            </a:avLst>
          </a:prstGeom>
          <a:noFill/>
          <a:ln w="19050"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dirty="0">
              <a:ln>
                <a:noFill/>
              </a:ln>
              <a:solidFill>
                <a:srgbClr val="FF0000"/>
              </a:solidFill>
              <a:effectLst/>
              <a:uLnTx/>
              <a:uFillTx/>
              <a:latin typeface="Arial" panose="020B0604020202020204"/>
              <a:ea typeface="+mn-ea"/>
              <a:cs typeface="+mn-cs"/>
            </a:endParaRPr>
          </a:p>
        </p:txBody>
      </p:sp>
      <p:sp>
        <p:nvSpPr>
          <p:cNvPr id="41" name="TextBox 40">
            <a:extLst>
              <a:ext uri="{FF2B5EF4-FFF2-40B4-BE49-F238E27FC236}">
                <a16:creationId xmlns:a16="http://schemas.microsoft.com/office/drawing/2014/main" id="{FE7ABD08-D776-4C0B-8533-93C531F46AF1}"/>
              </a:ext>
            </a:extLst>
          </p:cNvPr>
          <p:cNvSpPr txBox="1"/>
          <p:nvPr/>
        </p:nvSpPr>
        <p:spPr>
          <a:xfrm>
            <a:off x="9022457" y="4315827"/>
            <a:ext cx="974688" cy="523220"/>
          </a:xfrm>
          <a:prstGeom prst="rect">
            <a:avLst/>
          </a:prstGeom>
          <a:noFill/>
          <a:ln>
            <a:noFill/>
          </a:ln>
        </p:spPr>
        <p:txBody>
          <a:bodyPr wrap="square" rtlCol="0" anchor="ctr">
            <a:spAutoFit/>
          </a:bodyPr>
          <a:lstStyle/>
          <a:p>
            <a:pPr eaLnBrk="1" hangingPunct="1"/>
            <a:r>
              <a:rPr lang="en-GB" sz="1400" dirty="0">
                <a:solidFill>
                  <a:srgbClr val="000000"/>
                </a:solidFill>
                <a:latin typeface="+mn-lt"/>
                <a:cs typeface="Arial" charset="0"/>
              </a:rPr>
              <a:t>≥VGPR 20.5</a:t>
            </a:r>
          </a:p>
        </p:txBody>
      </p:sp>
      <p:sp>
        <p:nvSpPr>
          <p:cNvPr id="42" name="Right Brace 41">
            <a:extLst>
              <a:ext uri="{FF2B5EF4-FFF2-40B4-BE49-F238E27FC236}">
                <a16:creationId xmlns:a16="http://schemas.microsoft.com/office/drawing/2014/main" id="{F9592767-AC08-40A4-88E4-C14C7900BE96}"/>
              </a:ext>
            </a:extLst>
          </p:cNvPr>
          <p:cNvSpPr/>
          <p:nvPr/>
        </p:nvSpPr>
        <p:spPr>
          <a:xfrm>
            <a:off x="10861211" y="3692006"/>
            <a:ext cx="237227" cy="990830"/>
          </a:xfrm>
          <a:prstGeom prst="rightBrace">
            <a:avLst>
              <a:gd name="adj1" fmla="val 14946"/>
              <a:gd name="adj2" fmla="val 50000"/>
            </a:avLst>
          </a:prstGeom>
          <a:noFill/>
          <a:ln w="19050"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dirty="0">
              <a:ln>
                <a:noFill/>
              </a:ln>
              <a:solidFill>
                <a:srgbClr val="FF0000"/>
              </a:solidFill>
              <a:effectLst/>
              <a:uLnTx/>
              <a:uFillTx/>
              <a:latin typeface="Arial" panose="020B0604020202020204"/>
              <a:ea typeface="+mn-ea"/>
              <a:cs typeface="+mn-cs"/>
            </a:endParaRPr>
          </a:p>
        </p:txBody>
      </p:sp>
      <p:sp>
        <p:nvSpPr>
          <p:cNvPr id="43" name="TextBox 42">
            <a:extLst>
              <a:ext uri="{FF2B5EF4-FFF2-40B4-BE49-F238E27FC236}">
                <a16:creationId xmlns:a16="http://schemas.microsoft.com/office/drawing/2014/main" id="{C81888AD-87D3-4A68-99B6-F0ED3536AC2D}"/>
              </a:ext>
            </a:extLst>
          </p:cNvPr>
          <p:cNvSpPr txBox="1"/>
          <p:nvPr/>
        </p:nvSpPr>
        <p:spPr>
          <a:xfrm>
            <a:off x="11068246" y="3949897"/>
            <a:ext cx="894258" cy="523220"/>
          </a:xfrm>
          <a:prstGeom prst="rect">
            <a:avLst/>
          </a:prstGeom>
          <a:noFill/>
          <a:ln>
            <a:noFill/>
          </a:ln>
        </p:spPr>
        <p:txBody>
          <a:bodyPr wrap="square" rtlCol="0" anchor="ctr">
            <a:spAutoFit/>
          </a:bodyPr>
          <a:lstStyle/>
          <a:p>
            <a:pPr eaLnBrk="1" hangingPunct="1"/>
            <a:r>
              <a:rPr lang="en-GB" sz="1400" dirty="0">
                <a:solidFill>
                  <a:srgbClr val="000000"/>
                </a:solidFill>
                <a:latin typeface="+mn-lt"/>
                <a:cs typeface="Arial" charset="0"/>
              </a:rPr>
              <a:t>≥VGPR 33.3</a:t>
            </a:r>
          </a:p>
        </p:txBody>
      </p:sp>
      <p:sp>
        <p:nvSpPr>
          <p:cNvPr id="44" name="Rectangle 43">
            <a:extLst>
              <a:ext uri="{FF2B5EF4-FFF2-40B4-BE49-F238E27FC236}">
                <a16:creationId xmlns:a16="http://schemas.microsoft.com/office/drawing/2014/main" id="{C1C6370E-9A95-41DF-A730-94196F9499AB}"/>
              </a:ext>
            </a:extLst>
          </p:cNvPr>
          <p:cNvSpPr/>
          <p:nvPr/>
        </p:nvSpPr>
        <p:spPr>
          <a:xfrm>
            <a:off x="9071941" y="3556806"/>
            <a:ext cx="663060" cy="285502"/>
          </a:xfrm>
          <a:prstGeom prst="rect">
            <a:avLst/>
          </a:prstGeom>
          <a:noFill/>
          <a:ln w="25400" cap="flat" cmpd="sng" algn="ctr">
            <a:noFill/>
            <a:prstDash val="solid"/>
          </a:ln>
          <a:effectLst/>
        </p:spPr>
        <p:txBody>
          <a:bodyPr lIns="0" rIns="0" rtlCol="0" anchor="ctr"/>
          <a:lstStyle/>
          <a:p>
            <a:pPr marL="0" marR="0" lvl="0" indent="0" algn="r" defTabSz="914400" eaLnBrk="1" fontAlgn="auto" latinLnBrk="0" hangingPunct="1">
              <a:lnSpc>
                <a:spcPct val="100000"/>
              </a:lnSpc>
              <a:spcBef>
                <a:spcPts val="0"/>
              </a:spcBef>
              <a:spcAft>
                <a:spcPts val="30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mn-lt"/>
                <a:ea typeface="+mn-ea"/>
                <a:cs typeface="+mn-cs"/>
              </a:rPr>
              <a:t>1.7</a:t>
            </a:r>
          </a:p>
        </p:txBody>
      </p:sp>
      <p:cxnSp>
        <p:nvCxnSpPr>
          <p:cNvPr id="45" name="Straight Connector 44">
            <a:extLst>
              <a:ext uri="{FF2B5EF4-FFF2-40B4-BE49-F238E27FC236}">
                <a16:creationId xmlns:a16="http://schemas.microsoft.com/office/drawing/2014/main" id="{8BB660F5-6318-49A0-8D15-C1FDD35D86D4}"/>
              </a:ext>
            </a:extLst>
          </p:cNvPr>
          <p:cNvCxnSpPr>
            <a:cxnSpLocks/>
          </p:cNvCxnSpPr>
          <p:nvPr/>
        </p:nvCxnSpPr>
        <p:spPr>
          <a:xfrm rot="5400000" flipH="1">
            <a:off x="9741360" y="3758488"/>
            <a:ext cx="61634" cy="74352"/>
          </a:xfrm>
          <a:prstGeom prst="line">
            <a:avLst/>
          </a:prstGeom>
          <a:noFill/>
          <a:ln w="9525" cap="flat" cmpd="sng" algn="ctr">
            <a:solidFill>
              <a:srgbClr val="000000">
                <a:shade val="95000"/>
                <a:satMod val="105000"/>
              </a:srgbClr>
            </a:solidFill>
            <a:prstDash val="solid"/>
          </a:ln>
          <a:effectLst/>
        </p:spPr>
      </p:cxnSp>
      <p:sp>
        <p:nvSpPr>
          <p:cNvPr id="46" name="Rectangle 45">
            <a:extLst>
              <a:ext uri="{FF2B5EF4-FFF2-40B4-BE49-F238E27FC236}">
                <a16:creationId xmlns:a16="http://schemas.microsoft.com/office/drawing/2014/main" id="{CB62B314-1AAE-4B23-A41B-900BAD817BC7}"/>
              </a:ext>
            </a:extLst>
          </p:cNvPr>
          <p:cNvSpPr/>
          <p:nvPr/>
        </p:nvSpPr>
        <p:spPr>
          <a:xfrm>
            <a:off x="7057785" y="4240139"/>
            <a:ext cx="663060" cy="285502"/>
          </a:xfrm>
          <a:prstGeom prst="rect">
            <a:avLst/>
          </a:prstGeom>
          <a:noFill/>
          <a:ln w="25400" cap="flat" cmpd="sng" algn="ctr">
            <a:noFill/>
            <a:prstDash val="solid"/>
          </a:ln>
          <a:effectLst/>
        </p:spPr>
        <p:txBody>
          <a:bodyPr lIns="0" rIns="0" rtlCol="0" anchor="ctr"/>
          <a:lstStyle/>
          <a:p>
            <a:pPr marL="0" marR="0" lvl="0" indent="0" algn="r" defTabSz="914400" eaLnBrk="1" fontAlgn="auto" latinLnBrk="0" hangingPunct="1">
              <a:lnSpc>
                <a:spcPct val="100000"/>
              </a:lnSpc>
              <a:spcBef>
                <a:spcPts val="0"/>
              </a:spcBef>
              <a:spcAft>
                <a:spcPts val="30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mn-lt"/>
                <a:ea typeface="+mn-ea"/>
                <a:cs typeface="+mn-cs"/>
              </a:rPr>
              <a:t>1.2</a:t>
            </a:r>
          </a:p>
        </p:txBody>
      </p:sp>
      <p:cxnSp>
        <p:nvCxnSpPr>
          <p:cNvPr id="47" name="Straight Connector 46">
            <a:extLst>
              <a:ext uri="{FF2B5EF4-FFF2-40B4-BE49-F238E27FC236}">
                <a16:creationId xmlns:a16="http://schemas.microsoft.com/office/drawing/2014/main" id="{702729F0-763F-459F-85D3-E8BBBA3ACFED}"/>
              </a:ext>
            </a:extLst>
          </p:cNvPr>
          <p:cNvCxnSpPr>
            <a:cxnSpLocks/>
          </p:cNvCxnSpPr>
          <p:nvPr/>
        </p:nvCxnSpPr>
        <p:spPr>
          <a:xfrm rot="5400000" flipH="1">
            <a:off x="7729458" y="4450624"/>
            <a:ext cx="61634" cy="74352"/>
          </a:xfrm>
          <a:prstGeom prst="line">
            <a:avLst/>
          </a:prstGeom>
          <a:noFill/>
          <a:ln w="9525" cap="flat" cmpd="sng" algn="ctr">
            <a:solidFill>
              <a:srgbClr val="000000">
                <a:shade val="95000"/>
                <a:satMod val="105000"/>
              </a:srgbClr>
            </a:solidFill>
            <a:prstDash val="solid"/>
          </a:ln>
          <a:effectLst/>
        </p:spPr>
      </p:cxnSp>
      <p:sp>
        <p:nvSpPr>
          <p:cNvPr id="24" name="TextBox 23">
            <a:extLst>
              <a:ext uri="{FF2B5EF4-FFF2-40B4-BE49-F238E27FC236}">
                <a16:creationId xmlns:a16="http://schemas.microsoft.com/office/drawing/2014/main" id="{DEEB41D5-A4FF-41E2-83E4-6E04D6E22EE6}"/>
              </a:ext>
            </a:extLst>
          </p:cNvPr>
          <p:cNvSpPr txBox="1"/>
          <p:nvPr/>
        </p:nvSpPr>
        <p:spPr bwMode="auto">
          <a:xfrm rot="-5400000">
            <a:off x="5230012" y="3704081"/>
            <a:ext cx="2921283" cy="338554"/>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Patients (%)</a:t>
            </a:r>
          </a:p>
        </p:txBody>
      </p:sp>
      <p:cxnSp>
        <p:nvCxnSpPr>
          <p:cNvPr id="13" name="Straight Connector 12">
            <a:extLst>
              <a:ext uri="{FF2B5EF4-FFF2-40B4-BE49-F238E27FC236}">
                <a16:creationId xmlns:a16="http://schemas.microsoft.com/office/drawing/2014/main" id="{64784B10-A54B-C141-9630-14167DF1481D}"/>
              </a:ext>
            </a:extLst>
          </p:cNvPr>
          <p:cNvCxnSpPr>
            <a:cxnSpLocks/>
          </p:cNvCxnSpPr>
          <p:nvPr/>
        </p:nvCxnSpPr>
        <p:spPr bwMode="auto">
          <a:xfrm>
            <a:off x="7342003" y="5346587"/>
            <a:ext cx="4018506"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C62D1042-7577-BB4B-847B-CDBA908ED868}"/>
              </a:ext>
            </a:extLst>
          </p:cNvPr>
          <p:cNvCxnSpPr/>
          <p:nvPr/>
        </p:nvCxnSpPr>
        <p:spPr bwMode="auto">
          <a:xfrm flipV="1">
            <a:off x="7346283" y="2412716"/>
            <a:ext cx="0" cy="2921284"/>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A4C43C0C-EF8F-1148-A07F-AC31702D34BD}"/>
              </a:ext>
            </a:extLst>
          </p:cNvPr>
          <p:cNvCxnSpPr>
            <a:cxnSpLocks/>
          </p:cNvCxnSpPr>
          <p:nvPr/>
        </p:nvCxnSpPr>
        <p:spPr bwMode="auto">
          <a:xfrm flipH="1">
            <a:off x="7282543" y="241271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644D23A3-FAC7-3D4F-ADE1-81B8F3289454}"/>
              </a:ext>
            </a:extLst>
          </p:cNvPr>
          <p:cNvCxnSpPr>
            <a:cxnSpLocks/>
          </p:cNvCxnSpPr>
          <p:nvPr/>
        </p:nvCxnSpPr>
        <p:spPr bwMode="auto">
          <a:xfrm flipH="1">
            <a:off x="7282543" y="299949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EBBF61BB-5336-A846-A763-61EDDC762377}"/>
              </a:ext>
            </a:extLst>
          </p:cNvPr>
          <p:cNvCxnSpPr>
            <a:cxnSpLocks/>
          </p:cNvCxnSpPr>
          <p:nvPr/>
        </p:nvCxnSpPr>
        <p:spPr bwMode="auto">
          <a:xfrm flipH="1">
            <a:off x="7282543" y="358626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5B60E627-D95A-3749-998F-560108C8F768}"/>
              </a:ext>
            </a:extLst>
          </p:cNvPr>
          <p:cNvCxnSpPr>
            <a:cxnSpLocks/>
          </p:cNvCxnSpPr>
          <p:nvPr/>
        </p:nvCxnSpPr>
        <p:spPr bwMode="auto">
          <a:xfrm flipH="1">
            <a:off x="7282543" y="417303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6284E6A4-196F-6947-A2B1-4A6F91999E96}"/>
              </a:ext>
            </a:extLst>
          </p:cNvPr>
          <p:cNvCxnSpPr>
            <a:cxnSpLocks/>
          </p:cNvCxnSpPr>
          <p:nvPr/>
        </p:nvCxnSpPr>
        <p:spPr bwMode="auto">
          <a:xfrm flipH="1">
            <a:off x="7282543" y="475981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EE046127-4B3A-2C47-8387-680EB1DBC82E}"/>
              </a:ext>
            </a:extLst>
          </p:cNvPr>
          <p:cNvCxnSpPr>
            <a:cxnSpLocks/>
          </p:cNvCxnSpPr>
          <p:nvPr/>
        </p:nvCxnSpPr>
        <p:spPr bwMode="auto">
          <a:xfrm flipH="1">
            <a:off x="7282543" y="534658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B12E55D2-4F00-804B-936C-6B770797FC5A}"/>
              </a:ext>
            </a:extLst>
          </p:cNvPr>
          <p:cNvCxnSpPr>
            <a:cxnSpLocks/>
          </p:cNvCxnSpPr>
          <p:nvPr/>
        </p:nvCxnSpPr>
        <p:spPr bwMode="auto">
          <a:xfrm>
            <a:off x="8354276" y="53465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0665A070-7690-7245-B70C-35C4273C8831}"/>
              </a:ext>
            </a:extLst>
          </p:cNvPr>
          <p:cNvCxnSpPr>
            <a:cxnSpLocks/>
          </p:cNvCxnSpPr>
          <p:nvPr/>
        </p:nvCxnSpPr>
        <p:spPr bwMode="auto">
          <a:xfrm>
            <a:off x="10313087" y="5346587"/>
            <a:ext cx="0" cy="64008"/>
          </a:xfrm>
          <a:prstGeom prst="line">
            <a:avLst/>
          </a:prstGeom>
          <a:noFill/>
          <a:ln w="28575" cap="flat" cmpd="sng" algn="ctr">
            <a:solidFill>
              <a:schemeClr val="bg1"/>
            </a:solidFill>
            <a:prstDash val="solid"/>
            <a:round/>
            <a:headEnd type="none" w="med" len="med"/>
            <a:tailEnd type="none" w="med" len="med"/>
          </a:ln>
          <a:effectLst/>
        </p:spPr>
      </p:cxnSp>
      <p:sp>
        <p:nvSpPr>
          <p:cNvPr id="23" name="TextBox 22">
            <a:extLst>
              <a:ext uri="{FF2B5EF4-FFF2-40B4-BE49-F238E27FC236}">
                <a16:creationId xmlns:a16="http://schemas.microsoft.com/office/drawing/2014/main" id="{5BF46EA2-4455-B54E-9D04-A4D2651EA686}"/>
              </a:ext>
            </a:extLst>
          </p:cNvPr>
          <p:cNvSpPr txBox="1"/>
          <p:nvPr/>
        </p:nvSpPr>
        <p:spPr bwMode="auto">
          <a:xfrm>
            <a:off x="6651487" y="2221757"/>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54" name="TextBox 53">
            <a:extLst>
              <a:ext uri="{FF2B5EF4-FFF2-40B4-BE49-F238E27FC236}">
                <a16:creationId xmlns:a16="http://schemas.microsoft.com/office/drawing/2014/main" id="{30B3E81B-EE07-354B-BDD7-5E76C7F6264D}"/>
              </a:ext>
            </a:extLst>
          </p:cNvPr>
          <p:cNvSpPr txBox="1"/>
          <p:nvPr/>
        </p:nvSpPr>
        <p:spPr bwMode="auto">
          <a:xfrm>
            <a:off x="6651487" y="2807272"/>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55" name="TextBox 54">
            <a:extLst>
              <a:ext uri="{FF2B5EF4-FFF2-40B4-BE49-F238E27FC236}">
                <a16:creationId xmlns:a16="http://schemas.microsoft.com/office/drawing/2014/main" id="{E2A74B08-68F7-EB4E-86E3-1A92521FEB89}"/>
              </a:ext>
            </a:extLst>
          </p:cNvPr>
          <p:cNvSpPr txBox="1"/>
          <p:nvPr/>
        </p:nvSpPr>
        <p:spPr bwMode="auto">
          <a:xfrm>
            <a:off x="6651487" y="3392787"/>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56" name="TextBox 55">
            <a:extLst>
              <a:ext uri="{FF2B5EF4-FFF2-40B4-BE49-F238E27FC236}">
                <a16:creationId xmlns:a16="http://schemas.microsoft.com/office/drawing/2014/main" id="{FFCB23FD-F996-BE44-8CFE-D4A4CA0F6C3C}"/>
              </a:ext>
            </a:extLst>
          </p:cNvPr>
          <p:cNvSpPr txBox="1"/>
          <p:nvPr/>
        </p:nvSpPr>
        <p:spPr bwMode="auto">
          <a:xfrm>
            <a:off x="6651487" y="3978302"/>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57" name="TextBox 56">
            <a:extLst>
              <a:ext uri="{FF2B5EF4-FFF2-40B4-BE49-F238E27FC236}">
                <a16:creationId xmlns:a16="http://schemas.microsoft.com/office/drawing/2014/main" id="{D03A6B62-149B-BB47-82B6-8684265B9C90}"/>
              </a:ext>
            </a:extLst>
          </p:cNvPr>
          <p:cNvSpPr txBox="1"/>
          <p:nvPr/>
        </p:nvSpPr>
        <p:spPr bwMode="auto">
          <a:xfrm>
            <a:off x="6651487" y="4563817"/>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58" name="TextBox 57">
            <a:extLst>
              <a:ext uri="{FF2B5EF4-FFF2-40B4-BE49-F238E27FC236}">
                <a16:creationId xmlns:a16="http://schemas.microsoft.com/office/drawing/2014/main" id="{7BBE1898-9851-3F48-BAE9-2B3C892EB375}"/>
              </a:ext>
            </a:extLst>
          </p:cNvPr>
          <p:cNvSpPr txBox="1"/>
          <p:nvPr/>
        </p:nvSpPr>
        <p:spPr bwMode="auto">
          <a:xfrm>
            <a:off x="6651487" y="5149334"/>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59" name="TextBox 58">
            <a:extLst>
              <a:ext uri="{FF2B5EF4-FFF2-40B4-BE49-F238E27FC236}">
                <a16:creationId xmlns:a16="http://schemas.microsoft.com/office/drawing/2014/main" id="{BCB53533-A84F-7745-94EE-034F3461904E}"/>
              </a:ext>
            </a:extLst>
          </p:cNvPr>
          <p:cNvSpPr txBox="1"/>
          <p:nvPr/>
        </p:nvSpPr>
        <p:spPr bwMode="auto">
          <a:xfrm>
            <a:off x="8022746" y="2090582"/>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b="0" dirty="0">
                <a:solidFill>
                  <a:schemeClr val="bg1"/>
                </a:solidFill>
                <a:latin typeface="Calibri" panose="020F0502020204030204" pitchFamily="34" charset="0"/>
              </a:rPr>
              <a:t>PR</a:t>
            </a:r>
          </a:p>
        </p:txBody>
      </p:sp>
      <p:sp>
        <p:nvSpPr>
          <p:cNvPr id="60" name="TextBox 59">
            <a:extLst>
              <a:ext uri="{FF2B5EF4-FFF2-40B4-BE49-F238E27FC236}">
                <a16:creationId xmlns:a16="http://schemas.microsoft.com/office/drawing/2014/main" id="{DA1452B4-FDFB-F24A-A2DF-EE3AD06AF458}"/>
              </a:ext>
            </a:extLst>
          </p:cNvPr>
          <p:cNvSpPr txBox="1"/>
          <p:nvPr/>
        </p:nvSpPr>
        <p:spPr bwMode="auto">
          <a:xfrm>
            <a:off x="8755359" y="2090582"/>
            <a:ext cx="7805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b="0" dirty="0">
                <a:solidFill>
                  <a:schemeClr val="bg1"/>
                </a:solidFill>
                <a:latin typeface="Calibri" panose="020F0502020204030204" pitchFamily="34" charset="0"/>
              </a:rPr>
              <a:t>VGPR</a:t>
            </a:r>
          </a:p>
        </p:txBody>
      </p:sp>
      <p:sp>
        <p:nvSpPr>
          <p:cNvPr id="61" name="TextBox 60">
            <a:extLst>
              <a:ext uri="{FF2B5EF4-FFF2-40B4-BE49-F238E27FC236}">
                <a16:creationId xmlns:a16="http://schemas.microsoft.com/office/drawing/2014/main" id="{D1A09672-203C-3444-BAE6-BE4E5690AC99}"/>
              </a:ext>
            </a:extLst>
          </p:cNvPr>
          <p:cNvSpPr txBox="1"/>
          <p:nvPr/>
        </p:nvSpPr>
        <p:spPr bwMode="auto">
          <a:xfrm>
            <a:off x="9664585" y="2090582"/>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b="0" dirty="0">
                <a:solidFill>
                  <a:schemeClr val="bg1"/>
                </a:solidFill>
                <a:latin typeface="Calibri" panose="020F0502020204030204" pitchFamily="34" charset="0"/>
              </a:rPr>
              <a:t>CR</a:t>
            </a:r>
          </a:p>
        </p:txBody>
      </p:sp>
      <p:sp>
        <p:nvSpPr>
          <p:cNvPr id="62" name="TextBox 61">
            <a:extLst>
              <a:ext uri="{FF2B5EF4-FFF2-40B4-BE49-F238E27FC236}">
                <a16:creationId xmlns:a16="http://schemas.microsoft.com/office/drawing/2014/main" id="{A4510248-78C0-2B4D-94AA-FC4C448143D0}"/>
              </a:ext>
            </a:extLst>
          </p:cNvPr>
          <p:cNvSpPr txBox="1"/>
          <p:nvPr/>
        </p:nvSpPr>
        <p:spPr bwMode="auto">
          <a:xfrm>
            <a:off x="10302725" y="2090582"/>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b="0" dirty="0">
                <a:solidFill>
                  <a:schemeClr val="bg1"/>
                </a:solidFill>
                <a:latin typeface="Calibri" panose="020F0502020204030204" pitchFamily="34" charset="0"/>
              </a:rPr>
              <a:t>sCR</a:t>
            </a:r>
          </a:p>
        </p:txBody>
      </p:sp>
      <p:sp>
        <p:nvSpPr>
          <p:cNvPr id="25" name="Rectangle 24">
            <a:extLst>
              <a:ext uri="{FF2B5EF4-FFF2-40B4-BE49-F238E27FC236}">
                <a16:creationId xmlns:a16="http://schemas.microsoft.com/office/drawing/2014/main" id="{7F1CE9B5-3E0B-F048-8538-C44AF57B8B76}"/>
              </a:ext>
            </a:extLst>
          </p:cNvPr>
          <p:cNvSpPr/>
          <p:nvPr/>
        </p:nvSpPr>
        <p:spPr bwMode="auto">
          <a:xfrm>
            <a:off x="7895646" y="2203487"/>
            <a:ext cx="167954" cy="1645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84385859-4D83-1C4A-B379-797D69782A6E}"/>
              </a:ext>
            </a:extLst>
          </p:cNvPr>
          <p:cNvSpPr/>
          <p:nvPr/>
        </p:nvSpPr>
        <p:spPr bwMode="auto">
          <a:xfrm>
            <a:off x="8615446" y="2203487"/>
            <a:ext cx="167954" cy="16459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Rectangle 63">
            <a:extLst>
              <a:ext uri="{FF2B5EF4-FFF2-40B4-BE49-F238E27FC236}">
                <a16:creationId xmlns:a16="http://schemas.microsoft.com/office/drawing/2014/main" id="{480C8532-D375-8D4E-85B0-FDEBAED9FBF3}"/>
              </a:ext>
            </a:extLst>
          </p:cNvPr>
          <p:cNvSpPr/>
          <p:nvPr/>
        </p:nvSpPr>
        <p:spPr bwMode="auto">
          <a:xfrm>
            <a:off x="9542075" y="2203487"/>
            <a:ext cx="167954" cy="164592"/>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B4E6F049-7F93-5342-AFB6-551E39381DCA}"/>
              </a:ext>
            </a:extLst>
          </p:cNvPr>
          <p:cNvSpPr/>
          <p:nvPr/>
        </p:nvSpPr>
        <p:spPr bwMode="auto">
          <a:xfrm>
            <a:off x="10153017" y="2203487"/>
            <a:ext cx="167954" cy="164592"/>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5" name="TextBox 74">
            <a:extLst>
              <a:ext uri="{FF2B5EF4-FFF2-40B4-BE49-F238E27FC236}">
                <a16:creationId xmlns:a16="http://schemas.microsoft.com/office/drawing/2014/main" id="{E886CB83-986C-2647-96A8-5236CF46B2F2}"/>
              </a:ext>
            </a:extLst>
          </p:cNvPr>
          <p:cNvSpPr txBox="1"/>
          <p:nvPr/>
        </p:nvSpPr>
        <p:spPr bwMode="auto">
          <a:xfrm>
            <a:off x="7999804" y="4216013"/>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8.4</a:t>
            </a:r>
          </a:p>
        </p:txBody>
      </p:sp>
      <p:sp>
        <p:nvSpPr>
          <p:cNvPr id="76" name="TextBox 75">
            <a:extLst>
              <a:ext uri="{FF2B5EF4-FFF2-40B4-BE49-F238E27FC236}">
                <a16:creationId xmlns:a16="http://schemas.microsoft.com/office/drawing/2014/main" id="{F294E7E2-5200-5D44-9A7B-E0BDB27FA9EE}"/>
              </a:ext>
            </a:extLst>
          </p:cNvPr>
          <p:cNvSpPr txBox="1"/>
          <p:nvPr/>
        </p:nvSpPr>
        <p:spPr bwMode="auto">
          <a:xfrm>
            <a:off x="7999804" y="4531670"/>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10.8</a:t>
            </a:r>
          </a:p>
        </p:txBody>
      </p:sp>
      <p:sp>
        <p:nvSpPr>
          <p:cNvPr id="77" name="TextBox 76">
            <a:extLst>
              <a:ext uri="{FF2B5EF4-FFF2-40B4-BE49-F238E27FC236}">
                <a16:creationId xmlns:a16="http://schemas.microsoft.com/office/drawing/2014/main" id="{648399CD-1ED2-8E4D-BC86-AD76D7AAA223}"/>
              </a:ext>
            </a:extLst>
          </p:cNvPr>
          <p:cNvSpPr txBox="1"/>
          <p:nvPr/>
        </p:nvSpPr>
        <p:spPr bwMode="auto">
          <a:xfrm>
            <a:off x="8012795" y="4932821"/>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15.7</a:t>
            </a:r>
          </a:p>
        </p:txBody>
      </p:sp>
      <p:sp>
        <p:nvSpPr>
          <p:cNvPr id="78" name="TextBox 77">
            <a:extLst>
              <a:ext uri="{FF2B5EF4-FFF2-40B4-BE49-F238E27FC236}">
                <a16:creationId xmlns:a16="http://schemas.microsoft.com/office/drawing/2014/main" id="{685A8385-1CA9-8748-A758-C9544597711B}"/>
              </a:ext>
            </a:extLst>
          </p:cNvPr>
          <p:cNvSpPr txBox="1"/>
          <p:nvPr/>
        </p:nvSpPr>
        <p:spPr bwMode="auto">
          <a:xfrm>
            <a:off x="10010828" y="4812068"/>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23.3</a:t>
            </a:r>
          </a:p>
        </p:txBody>
      </p:sp>
      <p:sp>
        <p:nvSpPr>
          <p:cNvPr id="79" name="TextBox 78">
            <a:extLst>
              <a:ext uri="{FF2B5EF4-FFF2-40B4-BE49-F238E27FC236}">
                <a16:creationId xmlns:a16="http://schemas.microsoft.com/office/drawing/2014/main" id="{3E562C06-3CC7-FE48-A570-C01928101914}"/>
              </a:ext>
            </a:extLst>
          </p:cNvPr>
          <p:cNvSpPr txBox="1"/>
          <p:nvPr/>
        </p:nvSpPr>
        <p:spPr bwMode="auto">
          <a:xfrm>
            <a:off x="10010828" y="4104123"/>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25.0</a:t>
            </a:r>
          </a:p>
        </p:txBody>
      </p:sp>
      <p:sp>
        <p:nvSpPr>
          <p:cNvPr id="80" name="TextBox 79">
            <a:extLst>
              <a:ext uri="{FF2B5EF4-FFF2-40B4-BE49-F238E27FC236}">
                <a16:creationId xmlns:a16="http://schemas.microsoft.com/office/drawing/2014/main" id="{BA623DA4-A722-3D4F-9474-7941E5D1DAF8}"/>
              </a:ext>
            </a:extLst>
          </p:cNvPr>
          <p:cNvSpPr txBox="1"/>
          <p:nvPr/>
        </p:nvSpPr>
        <p:spPr bwMode="auto">
          <a:xfrm>
            <a:off x="10021392" y="3580565"/>
            <a:ext cx="663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6.7</a:t>
            </a:r>
          </a:p>
        </p:txBody>
      </p:sp>
    </p:spTree>
    <p:extLst>
      <p:ext uri="{BB962C8B-B14F-4D97-AF65-F5344CB8AC3E}">
        <p14:creationId xmlns:p14="http://schemas.microsoft.com/office/powerpoint/2010/main" val="857688634"/>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 name="Group 58">
            <a:extLst>
              <a:ext uri="{FF2B5EF4-FFF2-40B4-BE49-F238E27FC236}">
                <a16:creationId xmlns:a16="http://schemas.microsoft.com/office/drawing/2014/main" id="{147FAEA2-1859-3E4A-9988-354696D87BD4}"/>
              </a:ext>
            </a:extLst>
          </p:cNvPr>
          <p:cNvGrpSpPr/>
          <p:nvPr/>
        </p:nvGrpSpPr>
        <p:grpSpPr>
          <a:xfrm>
            <a:off x="4232243" y="2874074"/>
            <a:ext cx="1118551" cy="2361894"/>
            <a:chOff x="7850860" y="4284920"/>
            <a:chExt cx="988319" cy="1048944"/>
          </a:xfrm>
        </p:grpSpPr>
        <p:sp>
          <p:nvSpPr>
            <p:cNvPr id="60" name="Rectangle 59">
              <a:extLst>
                <a:ext uri="{FF2B5EF4-FFF2-40B4-BE49-F238E27FC236}">
                  <a16:creationId xmlns:a16="http://schemas.microsoft.com/office/drawing/2014/main" id="{F8A5E57B-FC61-1F4C-A62F-0F6BA3E31E57}"/>
                </a:ext>
              </a:extLst>
            </p:cNvPr>
            <p:cNvSpPr/>
            <p:nvPr/>
          </p:nvSpPr>
          <p:spPr bwMode="auto">
            <a:xfrm>
              <a:off x="7850860" y="4284920"/>
              <a:ext cx="988319" cy="971763"/>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4C412BD0-6218-624C-B928-26FC9C09C19C}"/>
                </a:ext>
              </a:extLst>
            </p:cNvPr>
            <p:cNvSpPr/>
            <p:nvPr/>
          </p:nvSpPr>
          <p:spPr bwMode="auto">
            <a:xfrm>
              <a:off x="7850860" y="4311967"/>
              <a:ext cx="988319" cy="81910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Rectangle 61">
              <a:extLst>
                <a:ext uri="{FF2B5EF4-FFF2-40B4-BE49-F238E27FC236}">
                  <a16:creationId xmlns:a16="http://schemas.microsoft.com/office/drawing/2014/main" id="{A1E7FBBA-D768-3240-B8B4-D2778DD4BF0F}"/>
                </a:ext>
              </a:extLst>
            </p:cNvPr>
            <p:cNvSpPr/>
            <p:nvPr/>
          </p:nvSpPr>
          <p:spPr bwMode="auto">
            <a:xfrm>
              <a:off x="7850860" y="4738829"/>
              <a:ext cx="988319" cy="55963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F964999A-D8C0-C641-8D79-142BF22A9051}"/>
                </a:ext>
              </a:extLst>
            </p:cNvPr>
            <p:cNvSpPr/>
            <p:nvPr/>
          </p:nvSpPr>
          <p:spPr bwMode="auto">
            <a:xfrm>
              <a:off x="7850860" y="5008965"/>
              <a:ext cx="988319" cy="324899"/>
            </a:xfrm>
            <a:prstGeom prst="rect">
              <a:avLst/>
            </a:prstGeom>
            <a:solidFill>
              <a:schemeClr val="accent4"/>
            </a:solidFill>
            <a:ln w="0">
              <a:solidFill>
                <a:schemeClr val="accent6"/>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 name="Title 1">
            <a:extLst>
              <a:ext uri="{FF2B5EF4-FFF2-40B4-BE49-F238E27FC236}">
                <a16:creationId xmlns:a16="http://schemas.microsoft.com/office/drawing/2014/main" id="{84272978-151A-4229-AC17-E70F89911EF7}"/>
              </a:ext>
            </a:extLst>
          </p:cNvPr>
          <p:cNvSpPr>
            <a:spLocks noGrp="1"/>
          </p:cNvSpPr>
          <p:nvPr>
            <p:ph type="title"/>
          </p:nvPr>
        </p:nvSpPr>
        <p:spPr>
          <a:xfrm>
            <a:off x="609759" y="238127"/>
            <a:ext cx="10872444" cy="1103313"/>
          </a:xfrm>
        </p:spPr>
        <p:txBody>
          <a:bodyPr/>
          <a:lstStyle/>
          <a:p>
            <a:r>
              <a:rPr lang="en-GB" altLang="en-US" dirty="0"/>
              <a:t>Cevostamab in R/R MM:</a:t>
            </a:r>
            <a:r>
              <a:rPr lang="en-US" altLang="en-US" dirty="0"/>
              <a:t> </a:t>
            </a:r>
            <a:br>
              <a:rPr lang="en-US" altLang="en-US" dirty="0"/>
            </a:br>
            <a:r>
              <a:rPr lang="en-US" altLang="en-US" dirty="0"/>
              <a:t>CRS With Single or Double Step-up Dosing</a:t>
            </a:r>
            <a:endParaRPr lang="en-US" dirty="0"/>
          </a:p>
        </p:txBody>
      </p:sp>
      <p:sp>
        <p:nvSpPr>
          <p:cNvPr id="4" name="Content Placeholder 3">
            <a:extLst>
              <a:ext uri="{FF2B5EF4-FFF2-40B4-BE49-F238E27FC236}">
                <a16:creationId xmlns:a16="http://schemas.microsoft.com/office/drawing/2014/main" id="{3FB5E479-C099-5D4C-B2A8-A880DDC533D0}"/>
              </a:ext>
            </a:extLst>
          </p:cNvPr>
          <p:cNvSpPr>
            <a:spLocks noGrp="1"/>
          </p:cNvSpPr>
          <p:nvPr>
            <p:ph idx="1"/>
          </p:nvPr>
        </p:nvSpPr>
        <p:spPr>
          <a:xfrm>
            <a:off x="6428510" y="1512888"/>
            <a:ext cx="5452903" cy="4651375"/>
          </a:xfrm>
        </p:spPr>
        <p:txBody>
          <a:bodyPr/>
          <a:lstStyle/>
          <a:p>
            <a:r>
              <a:rPr lang="en-US" altLang="en-US" sz="2400" dirty="0"/>
              <a:t>C1 step-up dosing effectively mitigated CRS; C1 double step-up dosing improved CRS profile vs </a:t>
            </a:r>
            <a:br>
              <a:rPr lang="en-US" altLang="en-US" sz="2400" dirty="0"/>
            </a:br>
            <a:r>
              <a:rPr lang="en-US" altLang="en-US" sz="2400" dirty="0"/>
              <a:t>C1 single step-up dosing</a:t>
            </a:r>
          </a:p>
          <a:p>
            <a:r>
              <a:rPr lang="en-US" sz="2400" dirty="0"/>
              <a:t>No target-dose dependent increase in CRS observed in C1</a:t>
            </a:r>
          </a:p>
          <a:p>
            <a:endParaRPr lang="en-US" sz="2400" dirty="0"/>
          </a:p>
          <a:p>
            <a:pPr marL="0" indent="0">
              <a:buNone/>
            </a:pPr>
            <a:endParaRPr lang="en-US" sz="3000" dirty="0"/>
          </a:p>
          <a:p>
            <a:r>
              <a:rPr lang="en-US" sz="2400" dirty="0"/>
              <a:t>Preemptive treatment with tocilizumab significantly reduced the incidence of CRS: 38.7% vs 90.9%</a:t>
            </a:r>
          </a:p>
        </p:txBody>
      </p:sp>
      <p:grpSp>
        <p:nvGrpSpPr>
          <p:cNvPr id="9" name="Group 8">
            <a:extLst>
              <a:ext uri="{FF2B5EF4-FFF2-40B4-BE49-F238E27FC236}">
                <a16:creationId xmlns:a16="http://schemas.microsoft.com/office/drawing/2014/main" id="{F3D67BEE-22B4-440F-9207-A150F6B0E3EE}"/>
              </a:ext>
            </a:extLst>
          </p:cNvPr>
          <p:cNvGrpSpPr/>
          <p:nvPr/>
        </p:nvGrpSpPr>
        <p:grpSpPr>
          <a:xfrm>
            <a:off x="9392911" y="6207927"/>
            <a:ext cx="2488502" cy="454909"/>
            <a:chOff x="9392911" y="6207927"/>
            <a:chExt cx="2488502" cy="454909"/>
          </a:xfrm>
        </p:grpSpPr>
        <p:pic>
          <p:nvPicPr>
            <p:cNvPr id="10" name="Picture 9" descr="A picture containing text, ax, wheel&#10;&#10;Description automatically generated">
              <a:extLst>
                <a:ext uri="{FF2B5EF4-FFF2-40B4-BE49-F238E27FC236}">
                  <a16:creationId xmlns:a16="http://schemas.microsoft.com/office/drawing/2014/main" id="{4322ED0E-F510-411C-B2C3-75E6B2DB11C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1" name="Rectangle 8">
              <a:extLst>
                <a:ext uri="{FF2B5EF4-FFF2-40B4-BE49-F238E27FC236}">
                  <a16:creationId xmlns:a16="http://schemas.microsoft.com/office/drawing/2014/main" id="{37B47D1F-3330-44AA-A5ED-B6BCCC0D11F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4" name="Text Box 11">
            <a:extLst>
              <a:ext uri="{FF2B5EF4-FFF2-40B4-BE49-F238E27FC236}">
                <a16:creationId xmlns:a16="http://schemas.microsoft.com/office/drawing/2014/main" id="{6733430F-B05A-438D-9B57-52A40A488831}"/>
              </a:ext>
            </a:extLst>
          </p:cNvPr>
          <p:cNvSpPr txBox="1">
            <a:spLocks noChangeArrowheads="1"/>
          </p:cNvSpPr>
          <p:nvPr/>
        </p:nvSpPr>
        <p:spPr bwMode="auto">
          <a:xfrm>
            <a:off x="373316" y="6385394"/>
            <a:ext cx="8759477"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r>
              <a:rPr lang="en-US" altLang="en-US" sz="1200" b="0" dirty="0">
                <a:solidFill>
                  <a:schemeClr val="bg2"/>
                </a:solidFill>
                <a:latin typeface="Calibri" panose="020F0502020204030204" pitchFamily="34" charset="0"/>
              </a:rPr>
              <a:t>Trudel. ASH 2021. Abstr 157. Trudel. ASH 2022. Abstr 567. </a:t>
            </a:r>
            <a:endParaRPr lang="en-US" sz="1200" dirty="0">
              <a:solidFill>
                <a:schemeClr val="bg2"/>
              </a:solidFill>
            </a:endParaRPr>
          </a:p>
        </p:txBody>
      </p:sp>
      <p:sp>
        <p:nvSpPr>
          <p:cNvPr id="15" name="Rectangle 14">
            <a:extLst>
              <a:ext uri="{FF2B5EF4-FFF2-40B4-BE49-F238E27FC236}">
                <a16:creationId xmlns:a16="http://schemas.microsoft.com/office/drawing/2014/main" id="{BFB01D31-DE0D-4172-B059-49F71FD45E6D}"/>
              </a:ext>
            </a:extLst>
          </p:cNvPr>
          <p:cNvSpPr/>
          <p:nvPr/>
        </p:nvSpPr>
        <p:spPr>
          <a:xfrm>
            <a:off x="1266694" y="5316416"/>
            <a:ext cx="2559231" cy="7136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300"/>
              </a:spcAft>
            </a:pPr>
            <a:r>
              <a:rPr lang="en-GB" sz="1600" dirty="0">
                <a:solidFill>
                  <a:schemeClr val="bg1"/>
                </a:solidFill>
                <a:latin typeface="Calibri" panose="020F0502020204030204" pitchFamily="34" charset="0"/>
                <a:cs typeface="Calibri" panose="020F0502020204030204" pitchFamily="34" charset="0"/>
              </a:rPr>
              <a:t>3.6 mg/Target Dose</a:t>
            </a:r>
            <a:br>
              <a:rPr lang="en-GB" sz="1600" dirty="0">
                <a:solidFill>
                  <a:schemeClr val="bg1"/>
                </a:solidFill>
                <a:latin typeface="Calibri" panose="020F0502020204030204" pitchFamily="34" charset="0"/>
                <a:cs typeface="Calibri" panose="020F0502020204030204" pitchFamily="34" charset="0"/>
              </a:rPr>
            </a:br>
            <a:r>
              <a:rPr lang="en-GB" sz="1600" dirty="0">
                <a:solidFill>
                  <a:schemeClr val="bg1"/>
                </a:solidFill>
                <a:latin typeface="Calibri" panose="020F0502020204030204" pitchFamily="34" charset="0"/>
                <a:cs typeface="Calibri" panose="020F0502020204030204" pitchFamily="34" charset="0"/>
              </a:rPr>
              <a:t>(10.8-198 mg*) </a:t>
            </a:r>
          </a:p>
          <a:p>
            <a:pPr algn="ctr">
              <a:spcAft>
                <a:spcPts val="300"/>
              </a:spcAft>
            </a:pPr>
            <a:r>
              <a:rPr lang="en-GB" sz="1600" dirty="0">
                <a:solidFill>
                  <a:schemeClr val="bg1"/>
                </a:solidFill>
                <a:latin typeface="Calibri" panose="020F0502020204030204" pitchFamily="34" charset="0"/>
                <a:cs typeface="Calibri" panose="020F0502020204030204" pitchFamily="34" charset="0"/>
              </a:rPr>
              <a:t>(n = 86)</a:t>
            </a:r>
          </a:p>
        </p:txBody>
      </p:sp>
      <p:sp>
        <p:nvSpPr>
          <p:cNvPr id="16" name="Rectangle 15">
            <a:extLst>
              <a:ext uri="{FF2B5EF4-FFF2-40B4-BE49-F238E27FC236}">
                <a16:creationId xmlns:a16="http://schemas.microsoft.com/office/drawing/2014/main" id="{46EAB985-DF8C-4FCF-926C-93AB0D268DC7}"/>
              </a:ext>
            </a:extLst>
          </p:cNvPr>
          <p:cNvSpPr/>
          <p:nvPr/>
        </p:nvSpPr>
        <p:spPr>
          <a:xfrm>
            <a:off x="3377797" y="5316416"/>
            <a:ext cx="2847369" cy="7136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300"/>
              </a:spcAft>
            </a:pPr>
            <a:r>
              <a:rPr lang="en-GB" sz="1600" dirty="0">
                <a:solidFill>
                  <a:schemeClr val="bg1"/>
                </a:solidFill>
                <a:latin typeface="Calibri" panose="020F0502020204030204" pitchFamily="34" charset="0"/>
                <a:cs typeface="Calibri" panose="020F0502020204030204" pitchFamily="34" charset="0"/>
              </a:rPr>
              <a:t>0.3 mg/3.6 mg/Target Dose</a:t>
            </a:r>
            <a:br>
              <a:rPr lang="en-GB" sz="1600" dirty="0">
                <a:solidFill>
                  <a:schemeClr val="bg1"/>
                </a:solidFill>
                <a:latin typeface="Calibri" panose="020F0502020204030204" pitchFamily="34" charset="0"/>
                <a:cs typeface="Calibri" panose="020F0502020204030204" pitchFamily="34" charset="0"/>
              </a:rPr>
            </a:br>
            <a:r>
              <a:rPr lang="en-GB" sz="1600" dirty="0">
                <a:solidFill>
                  <a:schemeClr val="bg1"/>
                </a:solidFill>
                <a:latin typeface="Calibri" panose="020F0502020204030204" pitchFamily="34" charset="0"/>
                <a:cs typeface="Calibri" panose="020F0502020204030204" pitchFamily="34" charset="0"/>
              </a:rPr>
              <a:t>(60-160 mg*) </a:t>
            </a:r>
          </a:p>
          <a:p>
            <a:pPr algn="ctr">
              <a:spcAft>
                <a:spcPts val="300"/>
              </a:spcAft>
            </a:pPr>
            <a:r>
              <a:rPr lang="en-GB" sz="1600" dirty="0">
                <a:solidFill>
                  <a:schemeClr val="bg1"/>
                </a:solidFill>
                <a:latin typeface="Calibri" panose="020F0502020204030204" pitchFamily="34" charset="0"/>
                <a:cs typeface="Calibri" panose="020F0502020204030204" pitchFamily="34" charset="0"/>
              </a:rPr>
              <a:t>(n = 44)</a:t>
            </a:r>
          </a:p>
        </p:txBody>
      </p:sp>
      <p:sp>
        <p:nvSpPr>
          <p:cNvPr id="19" name="Rounded Rectangle 2015">
            <a:extLst>
              <a:ext uri="{FF2B5EF4-FFF2-40B4-BE49-F238E27FC236}">
                <a16:creationId xmlns:a16="http://schemas.microsoft.com/office/drawing/2014/main" id="{61DA491B-813E-45F9-98D2-90F9ADB2B2B0}"/>
              </a:ext>
            </a:extLst>
          </p:cNvPr>
          <p:cNvSpPr/>
          <p:nvPr/>
        </p:nvSpPr>
        <p:spPr>
          <a:xfrm>
            <a:off x="1426278" y="1565805"/>
            <a:ext cx="4424016" cy="502467"/>
          </a:xfrm>
          <a:prstGeom prst="round1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latin typeface="Calibri" panose="020F0502020204030204" pitchFamily="34" charset="0"/>
                <a:cs typeface="Calibri" panose="020F0502020204030204" pitchFamily="34" charset="0"/>
              </a:rPr>
              <a:t>Patients With CRS in Single and </a:t>
            </a:r>
            <a:br>
              <a:rPr lang="en-GB" dirty="0">
                <a:solidFill>
                  <a:schemeClr val="bg1"/>
                </a:solidFill>
                <a:latin typeface="Calibri" panose="020F0502020204030204" pitchFamily="34" charset="0"/>
                <a:cs typeface="Calibri" panose="020F0502020204030204" pitchFamily="34" charset="0"/>
              </a:rPr>
            </a:br>
            <a:r>
              <a:rPr lang="en-GB" dirty="0">
                <a:solidFill>
                  <a:schemeClr val="bg1"/>
                </a:solidFill>
                <a:latin typeface="Calibri" panose="020F0502020204030204" pitchFamily="34" charset="0"/>
                <a:cs typeface="Calibri" panose="020F0502020204030204" pitchFamily="34" charset="0"/>
              </a:rPr>
              <a:t>Double Step-up Cohorts</a:t>
            </a:r>
          </a:p>
        </p:txBody>
      </p:sp>
      <p:sp>
        <p:nvSpPr>
          <p:cNvPr id="20" name="Rectangle 19">
            <a:extLst>
              <a:ext uri="{FF2B5EF4-FFF2-40B4-BE49-F238E27FC236}">
                <a16:creationId xmlns:a16="http://schemas.microsoft.com/office/drawing/2014/main" id="{E64C7332-0DF2-4C3C-9EC8-F7B2E5D1E51B}"/>
              </a:ext>
            </a:extLst>
          </p:cNvPr>
          <p:cNvSpPr/>
          <p:nvPr/>
        </p:nvSpPr>
        <p:spPr>
          <a:xfrm>
            <a:off x="1892377" y="2274145"/>
            <a:ext cx="1289450" cy="2855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r>
              <a:rPr lang="en-GB" b="1" dirty="0">
                <a:solidFill>
                  <a:schemeClr val="bg1"/>
                </a:solidFill>
                <a:latin typeface="Calibri" panose="020F0502020204030204" pitchFamily="34" charset="0"/>
                <a:cs typeface="Calibri" panose="020F0502020204030204" pitchFamily="34" charset="0"/>
              </a:rPr>
              <a:t>CRS 88.4</a:t>
            </a:r>
          </a:p>
        </p:txBody>
      </p:sp>
      <p:sp>
        <p:nvSpPr>
          <p:cNvPr id="21" name="Rectangle 20">
            <a:extLst>
              <a:ext uri="{FF2B5EF4-FFF2-40B4-BE49-F238E27FC236}">
                <a16:creationId xmlns:a16="http://schemas.microsoft.com/office/drawing/2014/main" id="{4556E508-D046-4D2E-81E5-429FC46E5787}"/>
              </a:ext>
            </a:extLst>
          </p:cNvPr>
          <p:cNvSpPr/>
          <p:nvPr/>
        </p:nvSpPr>
        <p:spPr>
          <a:xfrm>
            <a:off x="4133067" y="2560674"/>
            <a:ext cx="1289450" cy="2855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r>
              <a:rPr lang="en-GB" b="1" dirty="0">
                <a:solidFill>
                  <a:schemeClr val="bg1"/>
                </a:solidFill>
                <a:latin typeface="Calibri" panose="020F0502020204030204" pitchFamily="34" charset="0"/>
                <a:cs typeface="Calibri" panose="020F0502020204030204" pitchFamily="34" charset="0"/>
              </a:rPr>
              <a:t>CRS 79.5</a:t>
            </a:r>
          </a:p>
        </p:txBody>
      </p:sp>
      <p:sp>
        <p:nvSpPr>
          <p:cNvPr id="24" name="Text Placeholder 2">
            <a:extLst>
              <a:ext uri="{FF2B5EF4-FFF2-40B4-BE49-F238E27FC236}">
                <a16:creationId xmlns:a16="http://schemas.microsoft.com/office/drawing/2014/main" id="{ECDE4979-712F-4316-B628-50077E2B9F31}"/>
              </a:ext>
            </a:extLst>
          </p:cNvPr>
          <p:cNvSpPr txBox="1">
            <a:spLocks/>
          </p:cNvSpPr>
          <p:nvPr/>
        </p:nvSpPr>
        <p:spPr>
          <a:xfrm>
            <a:off x="719138" y="6119392"/>
            <a:ext cx="8117309" cy="30000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buNone/>
            </a:pPr>
            <a:r>
              <a:rPr lang="en-GB" sz="1200" b="0" kern="0" dirty="0"/>
              <a:t>*Dose ranges represent all target dose levels evaluated in combination with 3.6 mg or 0.3 mg/3.6 mg step-up doses.</a:t>
            </a:r>
          </a:p>
        </p:txBody>
      </p:sp>
      <p:sp>
        <p:nvSpPr>
          <p:cNvPr id="3" name="TextBox 2">
            <a:extLst>
              <a:ext uri="{FF2B5EF4-FFF2-40B4-BE49-F238E27FC236}">
                <a16:creationId xmlns:a16="http://schemas.microsoft.com/office/drawing/2014/main" id="{09B32E12-9E42-486D-8A9D-C94991F0D517}"/>
              </a:ext>
            </a:extLst>
          </p:cNvPr>
          <p:cNvSpPr txBox="1"/>
          <p:nvPr/>
        </p:nvSpPr>
        <p:spPr bwMode="auto">
          <a:xfrm rot="-5400000">
            <a:off x="-682918" y="3623225"/>
            <a:ext cx="2962065" cy="338554"/>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Patients (%)</a:t>
            </a:r>
          </a:p>
        </p:txBody>
      </p:sp>
      <p:grpSp>
        <p:nvGrpSpPr>
          <p:cNvPr id="25" name="Group 24">
            <a:extLst>
              <a:ext uri="{FF2B5EF4-FFF2-40B4-BE49-F238E27FC236}">
                <a16:creationId xmlns:a16="http://schemas.microsoft.com/office/drawing/2014/main" id="{89AB5B3B-9976-F549-9E6D-E6D218CFB90D}"/>
              </a:ext>
            </a:extLst>
          </p:cNvPr>
          <p:cNvGrpSpPr/>
          <p:nvPr/>
        </p:nvGrpSpPr>
        <p:grpSpPr>
          <a:xfrm>
            <a:off x="1977827" y="2613173"/>
            <a:ext cx="1118551" cy="2617869"/>
            <a:chOff x="7850860" y="4284920"/>
            <a:chExt cx="988319" cy="1049053"/>
          </a:xfrm>
        </p:grpSpPr>
        <p:sp>
          <p:nvSpPr>
            <p:cNvPr id="26" name="Rectangle 25">
              <a:extLst>
                <a:ext uri="{FF2B5EF4-FFF2-40B4-BE49-F238E27FC236}">
                  <a16:creationId xmlns:a16="http://schemas.microsoft.com/office/drawing/2014/main" id="{A1681F13-E89C-0842-AB1A-0A5CD5CBCE3F}"/>
                </a:ext>
              </a:extLst>
            </p:cNvPr>
            <p:cNvSpPr/>
            <p:nvPr/>
          </p:nvSpPr>
          <p:spPr bwMode="auto">
            <a:xfrm>
              <a:off x="7850860" y="4284920"/>
              <a:ext cx="988319" cy="1049053"/>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 name="Rectangle 26">
              <a:extLst>
                <a:ext uri="{FF2B5EF4-FFF2-40B4-BE49-F238E27FC236}">
                  <a16:creationId xmlns:a16="http://schemas.microsoft.com/office/drawing/2014/main" id="{61725EA4-25F3-674C-83FE-BF5CFF621BC8}"/>
                </a:ext>
              </a:extLst>
            </p:cNvPr>
            <p:cNvSpPr/>
            <p:nvPr/>
          </p:nvSpPr>
          <p:spPr bwMode="auto">
            <a:xfrm>
              <a:off x="7850860" y="4298700"/>
              <a:ext cx="988319" cy="81910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 name="Rectangle 27">
              <a:extLst>
                <a:ext uri="{FF2B5EF4-FFF2-40B4-BE49-F238E27FC236}">
                  <a16:creationId xmlns:a16="http://schemas.microsoft.com/office/drawing/2014/main" id="{2995E215-FE1B-0245-9CB8-BE54D125D9D8}"/>
                </a:ext>
              </a:extLst>
            </p:cNvPr>
            <p:cNvSpPr/>
            <p:nvPr/>
          </p:nvSpPr>
          <p:spPr bwMode="auto">
            <a:xfrm>
              <a:off x="7850860" y="4762982"/>
              <a:ext cx="988319" cy="55963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 name="Rectangle 28">
              <a:extLst>
                <a:ext uri="{FF2B5EF4-FFF2-40B4-BE49-F238E27FC236}">
                  <a16:creationId xmlns:a16="http://schemas.microsoft.com/office/drawing/2014/main" id="{83ECD3AF-D836-4243-B9B0-548EDDAB41D1}"/>
                </a:ext>
              </a:extLst>
            </p:cNvPr>
            <p:cNvSpPr/>
            <p:nvPr/>
          </p:nvSpPr>
          <p:spPr bwMode="auto">
            <a:xfrm>
              <a:off x="7850860" y="5171731"/>
              <a:ext cx="988319" cy="16067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cxnSp>
        <p:nvCxnSpPr>
          <p:cNvPr id="17" name="Straight Connector 16">
            <a:extLst>
              <a:ext uri="{FF2B5EF4-FFF2-40B4-BE49-F238E27FC236}">
                <a16:creationId xmlns:a16="http://schemas.microsoft.com/office/drawing/2014/main" id="{D01CE29F-94FF-394B-B94E-1D9B74946DBE}"/>
              </a:ext>
            </a:extLst>
          </p:cNvPr>
          <p:cNvCxnSpPr>
            <a:cxnSpLocks/>
          </p:cNvCxnSpPr>
          <p:nvPr/>
        </p:nvCxnSpPr>
        <p:spPr bwMode="auto">
          <a:xfrm>
            <a:off x="1427584" y="5236454"/>
            <a:ext cx="4488024"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8E017DFE-8C9C-7548-9580-B648790C6B89}"/>
              </a:ext>
            </a:extLst>
          </p:cNvPr>
          <p:cNvCxnSpPr/>
          <p:nvPr/>
        </p:nvCxnSpPr>
        <p:spPr bwMode="auto">
          <a:xfrm flipV="1">
            <a:off x="1436915" y="2274145"/>
            <a:ext cx="0" cy="2962066"/>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4D4DDCBE-AAB4-3D43-8EAE-58267924CF64}"/>
              </a:ext>
            </a:extLst>
          </p:cNvPr>
          <p:cNvCxnSpPr>
            <a:cxnSpLocks/>
          </p:cNvCxnSpPr>
          <p:nvPr/>
        </p:nvCxnSpPr>
        <p:spPr bwMode="auto">
          <a:xfrm flipH="1">
            <a:off x="1362270" y="228347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1508B408-590E-DC4E-B3FA-60DC32128EFF}"/>
              </a:ext>
            </a:extLst>
          </p:cNvPr>
          <p:cNvCxnSpPr>
            <a:cxnSpLocks/>
          </p:cNvCxnSpPr>
          <p:nvPr/>
        </p:nvCxnSpPr>
        <p:spPr bwMode="auto">
          <a:xfrm flipH="1">
            <a:off x="1362270" y="287407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B28B3747-0CFC-4B49-92D1-4048A5AD4382}"/>
              </a:ext>
            </a:extLst>
          </p:cNvPr>
          <p:cNvCxnSpPr>
            <a:cxnSpLocks/>
          </p:cNvCxnSpPr>
          <p:nvPr/>
        </p:nvCxnSpPr>
        <p:spPr bwMode="auto">
          <a:xfrm flipH="1">
            <a:off x="1362270" y="346466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1774D53-2B21-AF47-8B19-973F566F6EA8}"/>
              </a:ext>
            </a:extLst>
          </p:cNvPr>
          <p:cNvCxnSpPr>
            <a:cxnSpLocks/>
          </p:cNvCxnSpPr>
          <p:nvPr/>
        </p:nvCxnSpPr>
        <p:spPr bwMode="auto">
          <a:xfrm flipH="1">
            <a:off x="1362270" y="405526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E5F409B-EB05-ED4D-8A0C-53CBF5D0753E}"/>
              </a:ext>
            </a:extLst>
          </p:cNvPr>
          <p:cNvCxnSpPr>
            <a:cxnSpLocks/>
          </p:cNvCxnSpPr>
          <p:nvPr/>
        </p:nvCxnSpPr>
        <p:spPr bwMode="auto">
          <a:xfrm flipH="1">
            <a:off x="1362270" y="46458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DA259B45-F34C-2F4C-B44A-93E373CF61A3}"/>
              </a:ext>
            </a:extLst>
          </p:cNvPr>
          <p:cNvCxnSpPr>
            <a:cxnSpLocks/>
          </p:cNvCxnSpPr>
          <p:nvPr/>
        </p:nvCxnSpPr>
        <p:spPr bwMode="auto">
          <a:xfrm flipH="1">
            <a:off x="1362270" y="523645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E5F9DDF9-4BEC-CD4B-9CDD-2ECFE9F2F677}"/>
              </a:ext>
            </a:extLst>
          </p:cNvPr>
          <p:cNvCxnSpPr>
            <a:cxnSpLocks/>
          </p:cNvCxnSpPr>
          <p:nvPr/>
        </p:nvCxnSpPr>
        <p:spPr bwMode="auto">
          <a:xfrm>
            <a:off x="2547257" y="523621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39558A13-469E-3244-9D74-AFE6FD9CFC85}"/>
              </a:ext>
            </a:extLst>
          </p:cNvPr>
          <p:cNvCxnSpPr>
            <a:cxnSpLocks/>
          </p:cNvCxnSpPr>
          <p:nvPr/>
        </p:nvCxnSpPr>
        <p:spPr bwMode="auto">
          <a:xfrm>
            <a:off x="4808375" y="5236211"/>
            <a:ext cx="0" cy="64008"/>
          </a:xfrm>
          <a:prstGeom prst="line">
            <a:avLst/>
          </a:prstGeom>
          <a:noFill/>
          <a:ln w="28575" cap="flat" cmpd="sng" algn="ctr">
            <a:solidFill>
              <a:schemeClr val="bg1"/>
            </a:solidFill>
            <a:prstDash val="solid"/>
            <a:round/>
            <a:headEnd type="none" w="med" len="med"/>
            <a:tailEnd type="none" w="med" len="med"/>
          </a:ln>
          <a:effectLst/>
        </p:spPr>
      </p:cxnSp>
      <p:sp>
        <p:nvSpPr>
          <p:cNvPr id="42" name="TextBox 41">
            <a:extLst>
              <a:ext uri="{FF2B5EF4-FFF2-40B4-BE49-F238E27FC236}">
                <a16:creationId xmlns:a16="http://schemas.microsoft.com/office/drawing/2014/main" id="{1F72D40E-6FA0-484F-8926-F112DC9CD692}"/>
              </a:ext>
            </a:extLst>
          </p:cNvPr>
          <p:cNvSpPr txBox="1"/>
          <p:nvPr/>
        </p:nvSpPr>
        <p:spPr bwMode="auto">
          <a:xfrm>
            <a:off x="877253" y="2082157"/>
            <a:ext cx="53184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43" name="TextBox 42">
            <a:extLst>
              <a:ext uri="{FF2B5EF4-FFF2-40B4-BE49-F238E27FC236}">
                <a16:creationId xmlns:a16="http://schemas.microsoft.com/office/drawing/2014/main" id="{D24CF0EF-C2F1-9D46-9F62-C12B9EE6C9C2}"/>
              </a:ext>
            </a:extLst>
          </p:cNvPr>
          <p:cNvSpPr txBox="1"/>
          <p:nvPr/>
        </p:nvSpPr>
        <p:spPr bwMode="auto">
          <a:xfrm>
            <a:off x="877253" y="2678161"/>
            <a:ext cx="53184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44" name="TextBox 43">
            <a:extLst>
              <a:ext uri="{FF2B5EF4-FFF2-40B4-BE49-F238E27FC236}">
                <a16:creationId xmlns:a16="http://schemas.microsoft.com/office/drawing/2014/main" id="{5CAB9B40-530C-FD4D-BC96-D4D7E2339934}"/>
              </a:ext>
            </a:extLst>
          </p:cNvPr>
          <p:cNvSpPr txBox="1"/>
          <p:nvPr/>
        </p:nvSpPr>
        <p:spPr bwMode="auto">
          <a:xfrm>
            <a:off x="877253" y="3274165"/>
            <a:ext cx="53184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5" name="TextBox 44">
            <a:extLst>
              <a:ext uri="{FF2B5EF4-FFF2-40B4-BE49-F238E27FC236}">
                <a16:creationId xmlns:a16="http://schemas.microsoft.com/office/drawing/2014/main" id="{A3E75A93-7A9B-D14A-B7B2-C90AC1CCEE75}"/>
              </a:ext>
            </a:extLst>
          </p:cNvPr>
          <p:cNvSpPr txBox="1"/>
          <p:nvPr/>
        </p:nvSpPr>
        <p:spPr bwMode="auto">
          <a:xfrm>
            <a:off x="877253" y="3870169"/>
            <a:ext cx="53184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46" name="TextBox 45">
            <a:extLst>
              <a:ext uri="{FF2B5EF4-FFF2-40B4-BE49-F238E27FC236}">
                <a16:creationId xmlns:a16="http://schemas.microsoft.com/office/drawing/2014/main" id="{43E7F433-6674-714B-B062-C17AB7934150}"/>
              </a:ext>
            </a:extLst>
          </p:cNvPr>
          <p:cNvSpPr txBox="1"/>
          <p:nvPr/>
        </p:nvSpPr>
        <p:spPr bwMode="auto">
          <a:xfrm>
            <a:off x="877253" y="4466173"/>
            <a:ext cx="53184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47" name="TextBox 46">
            <a:extLst>
              <a:ext uri="{FF2B5EF4-FFF2-40B4-BE49-F238E27FC236}">
                <a16:creationId xmlns:a16="http://schemas.microsoft.com/office/drawing/2014/main" id="{8BDE8D8B-8B02-E442-98BC-133DC205874E}"/>
              </a:ext>
            </a:extLst>
          </p:cNvPr>
          <p:cNvSpPr txBox="1"/>
          <p:nvPr/>
        </p:nvSpPr>
        <p:spPr bwMode="auto">
          <a:xfrm>
            <a:off x="877253" y="5062178"/>
            <a:ext cx="53184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8" name="TextBox 47">
            <a:extLst>
              <a:ext uri="{FF2B5EF4-FFF2-40B4-BE49-F238E27FC236}">
                <a16:creationId xmlns:a16="http://schemas.microsoft.com/office/drawing/2014/main" id="{CE6BC7E2-DD97-5B4A-9649-16776B50CE12}"/>
              </a:ext>
            </a:extLst>
          </p:cNvPr>
          <p:cNvSpPr txBox="1"/>
          <p:nvPr/>
        </p:nvSpPr>
        <p:spPr bwMode="auto">
          <a:xfrm>
            <a:off x="2145270" y="4841677"/>
            <a:ext cx="8020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14.0</a:t>
            </a:r>
          </a:p>
        </p:txBody>
      </p:sp>
      <p:sp>
        <p:nvSpPr>
          <p:cNvPr id="49" name="TextBox 48">
            <a:extLst>
              <a:ext uri="{FF2B5EF4-FFF2-40B4-BE49-F238E27FC236}">
                <a16:creationId xmlns:a16="http://schemas.microsoft.com/office/drawing/2014/main" id="{5B5EBDD6-5FB0-9F44-8110-3E3C000A548F}"/>
              </a:ext>
            </a:extLst>
          </p:cNvPr>
          <p:cNvSpPr txBox="1"/>
          <p:nvPr/>
        </p:nvSpPr>
        <p:spPr bwMode="auto">
          <a:xfrm>
            <a:off x="2136064" y="4117082"/>
            <a:ext cx="8020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34.9</a:t>
            </a:r>
          </a:p>
        </p:txBody>
      </p:sp>
      <p:sp>
        <p:nvSpPr>
          <p:cNvPr id="50" name="TextBox 49">
            <a:extLst>
              <a:ext uri="{FF2B5EF4-FFF2-40B4-BE49-F238E27FC236}">
                <a16:creationId xmlns:a16="http://schemas.microsoft.com/office/drawing/2014/main" id="{3571FFAF-94E9-C248-8773-A0213BB6B582}"/>
              </a:ext>
            </a:extLst>
          </p:cNvPr>
          <p:cNvSpPr txBox="1"/>
          <p:nvPr/>
        </p:nvSpPr>
        <p:spPr bwMode="auto">
          <a:xfrm>
            <a:off x="2136064" y="3039397"/>
            <a:ext cx="8020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38.4</a:t>
            </a:r>
          </a:p>
        </p:txBody>
      </p:sp>
      <p:sp>
        <p:nvSpPr>
          <p:cNvPr id="51" name="TextBox 50">
            <a:extLst>
              <a:ext uri="{FF2B5EF4-FFF2-40B4-BE49-F238E27FC236}">
                <a16:creationId xmlns:a16="http://schemas.microsoft.com/office/drawing/2014/main" id="{1DB7363D-5530-B745-9500-2CAF14C3194E}"/>
              </a:ext>
            </a:extLst>
          </p:cNvPr>
          <p:cNvSpPr txBox="1"/>
          <p:nvPr/>
        </p:nvSpPr>
        <p:spPr bwMode="auto">
          <a:xfrm>
            <a:off x="3094274" y="2586239"/>
            <a:ext cx="8020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52" name="TextBox 51">
            <a:extLst>
              <a:ext uri="{FF2B5EF4-FFF2-40B4-BE49-F238E27FC236}">
                <a16:creationId xmlns:a16="http://schemas.microsoft.com/office/drawing/2014/main" id="{BB785820-EB39-D64F-8611-299F83208BFA}"/>
              </a:ext>
            </a:extLst>
          </p:cNvPr>
          <p:cNvSpPr txBox="1"/>
          <p:nvPr/>
        </p:nvSpPr>
        <p:spPr bwMode="auto">
          <a:xfrm>
            <a:off x="5379052" y="2847042"/>
            <a:ext cx="8020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2.3</a:t>
            </a:r>
          </a:p>
        </p:txBody>
      </p:sp>
      <p:sp>
        <p:nvSpPr>
          <p:cNvPr id="53" name="TextBox 52">
            <a:extLst>
              <a:ext uri="{FF2B5EF4-FFF2-40B4-BE49-F238E27FC236}">
                <a16:creationId xmlns:a16="http://schemas.microsoft.com/office/drawing/2014/main" id="{539FAF1D-ABC8-0F4E-9E20-93E984520DD1}"/>
              </a:ext>
            </a:extLst>
          </p:cNvPr>
          <p:cNvSpPr txBox="1"/>
          <p:nvPr/>
        </p:nvSpPr>
        <p:spPr bwMode="auto">
          <a:xfrm>
            <a:off x="4382648" y="3224063"/>
            <a:ext cx="8020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31.8</a:t>
            </a:r>
          </a:p>
        </p:txBody>
      </p:sp>
      <p:sp>
        <p:nvSpPr>
          <p:cNvPr id="54" name="TextBox 53">
            <a:extLst>
              <a:ext uri="{FF2B5EF4-FFF2-40B4-BE49-F238E27FC236}">
                <a16:creationId xmlns:a16="http://schemas.microsoft.com/office/drawing/2014/main" id="{05890D86-A752-4447-A330-EA3992AD9E16}"/>
              </a:ext>
            </a:extLst>
          </p:cNvPr>
          <p:cNvSpPr txBox="1"/>
          <p:nvPr/>
        </p:nvSpPr>
        <p:spPr bwMode="auto">
          <a:xfrm>
            <a:off x="4390480" y="3995035"/>
            <a:ext cx="8020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20.5</a:t>
            </a:r>
          </a:p>
        </p:txBody>
      </p:sp>
      <p:sp>
        <p:nvSpPr>
          <p:cNvPr id="55" name="TextBox 54">
            <a:extLst>
              <a:ext uri="{FF2B5EF4-FFF2-40B4-BE49-F238E27FC236}">
                <a16:creationId xmlns:a16="http://schemas.microsoft.com/office/drawing/2014/main" id="{0DC432CA-0D3F-7C48-BB00-8BA8776DB5B7}"/>
              </a:ext>
            </a:extLst>
          </p:cNvPr>
          <p:cNvSpPr txBox="1"/>
          <p:nvPr/>
        </p:nvSpPr>
        <p:spPr bwMode="auto">
          <a:xfrm>
            <a:off x="4400442" y="4659863"/>
            <a:ext cx="8020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25.0</a:t>
            </a:r>
          </a:p>
        </p:txBody>
      </p:sp>
      <p:cxnSp>
        <p:nvCxnSpPr>
          <p:cNvPr id="57" name="Straight Connector 56">
            <a:extLst>
              <a:ext uri="{FF2B5EF4-FFF2-40B4-BE49-F238E27FC236}">
                <a16:creationId xmlns:a16="http://schemas.microsoft.com/office/drawing/2014/main" id="{98A0E7F8-F90C-9242-BE19-D9353E1394F1}"/>
              </a:ext>
            </a:extLst>
          </p:cNvPr>
          <p:cNvCxnSpPr/>
          <p:nvPr/>
        </p:nvCxnSpPr>
        <p:spPr bwMode="auto">
          <a:xfrm>
            <a:off x="3138612" y="2629178"/>
            <a:ext cx="201797" cy="131179"/>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E9A124A9-F522-4C4A-A70A-96EA47EF39AA}"/>
              </a:ext>
            </a:extLst>
          </p:cNvPr>
          <p:cNvCxnSpPr/>
          <p:nvPr/>
        </p:nvCxnSpPr>
        <p:spPr bwMode="auto">
          <a:xfrm>
            <a:off x="5383968" y="2894392"/>
            <a:ext cx="201797" cy="131179"/>
          </a:xfrm>
          <a:prstGeom prst="line">
            <a:avLst/>
          </a:prstGeom>
          <a:noFill/>
          <a:ln w="28575" cap="flat" cmpd="sng" algn="ctr">
            <a:solidFill>
              <a:schemeClr val="bg1"/>
            </a:solidFill>
            <a:prstDash val="solid"/>
            <a:round/>
            <a:headEnd type="none" w="med" len="med"/>
            <a:tailEnd type="none" w="med" len="med"/>
          </a:ln>
          <a:effectLst/>
        </p:spPr>
      </p:cxnSp>
      <p:sp>
        <p:nvSpPr>
          <p:cNvPr id="56" name="Rectangle 55">
            <a:extLst>
              <a:ext uri="{FF2B5EF4-FFF2-40B4-BE49-F238E27FC236}">
                <a16:creationId xmlns:a16="http://schemas.microsoft.com/office/drawing/2014/main" id="{BC8BCC95-8E76-4A0A-8490-A25EEB5D75C5}"/>
              </a:ext>
            </a:extLst>
          </p:cNvPr>
          <p:cNvSpPr/>
          <p:nvPr/>
        </p:nvSpPr>
        <p:spPr>
          <a:xfrm>
            <a:off x="5901362" y="4100021"/>
            <a:ext cx="3666632" cy="360040"/>
          </a:xfrm>
          <a:prstGeom prst="rect">
            <a:avLst/>
          </a:prstGeom>
          <a:noFill/>
          <a:ln w="25400" cap="flat" cmpd="sng" algn="ctr">
            <a:noFill/>
            <a:prstDash val="solid"/>
          </a:ln>
          <a:effectLst/>
        </p:spPr>
        <p:txBody>
          <a:bodyPr rtlCol="0" anchor="t"/>
          <a:lstStyle/>
          <a:p>
            <a:pPr marL="0" marR="0" lvl="0" indent="0" defTabSz="914400" eaLnBrk="1" fontAlgn="auto" latinLnBrk="0" hangingPunct="1">
              <a:lnSpc>
                <a:spcPct val="100000"/>
              </a:lnSpc>
              <a:spcBef>
                <a:spcPts val="0"/>
              </a:spcBef>
              <a:spcAft>
                <a:spcPts val="30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Grade 3 CRS</a:t>
            </a:r>
          </a:p>
          <a:p>
            <a:pPr marL="0" marR="0" lvl="0" indent="0" defTabSz="914400" eaLnBrk="1" fontAlgn="auto" latinLnBrk="0" hangingPunct="1">
              <a:lnSpc>
                <a:spcPct val="100000"/>
              </a:lnSpc>
              <a:spcBef>
                <a:spcPts val="0"/>
              </a:spcBef>
              <a:spcAft>
                <a:spcPts val="30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Grade 2 CRS</a:t>
            </a:r>
          </a:p>
          <a:p>
            <a:pPr marL="0" marR="0" lvl="0" indent="0" defTabSz="914400" eaLnBrk="1" fontAlgn="auto" latinLnBrk="0" hangingPunct="1">
              <a:lnSpc>
                <a:spcPct val="100000"/>
              </a:lnSpc>
              <a:spcBef>
                <a:spcPts val="0"/>
              </a:spcBef>
              <a:spcAft>
                <a:spcPts val="30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Grade 1 CRS with symptoms in addition to fever</a:t>
            </a:r>
          </a:p>
          <a:p>
            <a:pPr marL="0" marR="0" lvl="0" indent="0" defTabSz="914400" eaLnBrk="1" fontAlgn="auto" latinLnBrk="0" hangingPunct="1">
              <a:lnSpc>
                <a:spcPct val="100000"/>
              </a:lnSpc>
              <a:spcBef>
                <a:spcPts val="0"/>
              </a:spcBef>
              <a:spcAft>
                <a:spcPts val="30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Grade 1 CRS with fever only</a:t>
            </a:r>
          </a:p>
        </p:txBody>
      </p:sp>
      <p:sp>
        <p:nvSpPr>
          <p:cNvPr id="64" name="Rectangle 63">
            <a:extLst>
              <a:ext uri="{FF2B5EF4-FFF2-40B4-BE49-F238E27FC236}">
                <a16:creationId xmlns:a16="http://schemas.microsoft.com/office/drawing/2014/main" id="{A79BC6AD-9E0C-4827-A42D-C363E95794EC}"/>
              </a:ext>
            </a:extLst>
          </p:cNvPr>
          <p:cNvSpPr/>
          <p:nvPr/>
        </p:nvSpPr>
        <p:spPr>
          <a:xfrm>
            <a:off x="5829354" y="4190041"/>
            <a:ext cx="109728" cy="109728"/>
          </a:xfrm>
          <a:prstGeom prst="rect">
            <a:avLst/>
          </a:prstGeom>
          <a:solidFill>
            <a:schemeClr val="accent5"/>
          </a:solidFill>
          <a:ln w="12700" cap="flat" cmpd="sng" algn="ctr">
            <a:solidFill>
              <a:schemeClr val="accent5"/>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400" b="0" i="1"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65" name="Rectangle 64">
            <a:extLst>
              <a:ext uri="{FF2B5EF4-FFF2-40B4-BE49-F238E27FC236}">
                <a16:creationId xmlns:a16="http://schemas.microsoft.com/office/drawing/2014/main" id="{7A579852-F9C6-4652-97F9-D7160498F844}"/>
              </a:ext>
            </a:extLst>
          </p:cNvPr>
          <p:cNvSpPr/>
          <p:nvPr/>
        </p:nvSpPr>
        <p:spPr>
          <a:xfrm>
            <a:off x="5831436" y="4438826"/>
            <a:ext cx="109728" cy="109728"/>
          </a:xfrm>
          <a:prstGeom prst="rect">
            <a:avLst/>
          </a:prstGeom>
          <a:solidFill>
            <a:schemeClr val="accent3"/>
          </a:solidFill>
          <a:ln w="12700" cap="flat" cmpd="sng" algn="ctr">
            <a:solidFill>
              <a:schemeClr val="accent3"/>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400" b="0" i="1"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66" name="Rectangle 65">
            <a:extLst>
              <a:ext uri="{FF2B5EF4-FFF2-40B4-BE49-F238E27FC236}">
                <a16:creationId xmlns:a16="http://schemas.microsoft.com/office/drawing/2014/main" id="{CDE1F3EF-9D3E-483A-B4FE-8E571D6B84F0}"/>
              </a:ext>
            </a:extLst>
          </p:cNvPr>
          <p:cNvSpPr/>
          <p:nvPr/>
        </p:nvSpPr>
        <p:spPr>
          <a:xfrm>
            <a:off x="5829354" y="4698369"/>
            <a:ext cx="109728" cy="109728"/>
          </a:xfrm>
          <a:prstGeom prst="rect">
            <a:avLst/>
          </a:prstGeom>
          <a:solidFill>
            <a:schemeClr val="accent1"/>
          </a:solidFill>
          <a:ln w="12700" cap="flat" cmpd="sng" algn="ctr">
            <a:solidFill>
              <a:schemeClr val="accen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400" b="0" i="1"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67" name="Rectangle 66">
            <a:extLst>
              <a:ext uri="{FF2B5EF4-FFF2-40B4-BE49-F238E27FC236}">
                <a16:creationId xmlns:a16="http://schemas.microsoft.com/office/drawing/2014/main" id="{7C1CCFDD-1DEF-4D8B-BB73-C25037D630FC}"/>
              </a:ext>
            </a:extLst>
          </p:cNvPr>
          <p:cNvSpPr/>
          <p:nvPr/>
        </p:nvSpPr>
        <p:spPr>
          <a:xfrm>
            <a:off x="5829354" y="4957911"/>
            <a:ext cx="109728" cy="109728"/>
          </a:xfrm>
          <a:prstGeom prst="rect">
            <a:avLst/>
          </a:prstGeom>
          <a:solidFill>
            <a:schemeClr val="accent4"/>
          </a:solidFill>
          <a:ln w="12700" cap="flat" cmpd="sng" algn="ctr">
            <a:solidFill>
              <a:schemeClr val="accent4"/>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400" b="0" i="1"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22504726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MCARH109 in R/R MM: Study Design</a:t>
            </a:r>
            <a:endParaRPr lang="en-US" altLang="en-US" dirty="0"/>
          </a:p>
        </p:txBody>
      </p:sp>
      <p:grpSp>
        <p:nvGrpSpPr>
          <p:cNvPr id="7" name="Group 6">
            <a:extLst>
              <a:ext uri="{FF2B5EF4-FFF2-40B4-BE49-F238E27FC236}">
                <a16:creationId xmlns:a16="http://schemas.microsoft.com/office/drawing/2014/main" id="{2479E291-C18C-4826-8211-0D4EDD52556A}"/>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7AE86A05-8BB4-4183-A9E7-D1DF011B7326}"/>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782D8C99-859A-4F2E-AF13-ED8E4DF3F82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1" name="Content Placeholder 16">
            <a:extLst>
              <a:ext uri="{FF2B5EF4-FFF2-40B4-BE49-F238E27FC236}">
                <a16:creationId xmlns:a16="http://schemas.microsoft.com/office/drawing/2014/main" id="{7FC138E3-3479-9841-9379-4985DD3CFBB5}"/>
              </a:ext>
            </a:extLst>
          </p:cNvPr>
          <p:cNvSpPr txBox="1">
            <a:spLocks/>
          </p:cNvSpPr>
          <p:nvPr/>
        </p:nvSpPr>
        <p:spPr bwMode="auto">
          <a:xfrm>
            <a:off x="604675" y="5344953"/>
            <a:ext cx="10877529" cy="8187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spcBef>
                <a:spcPts val="0"/>
              </a:spcBef>
              <a:spcAft>
                <a:spcPts val="700"/>
              </a:spcAft>
              <a:buClr>
                <a:srgbClr val="000000"/>
              </a:buClr>
              <a:buSzTx/>
              <a:buFont typeface="Wingdings" panose="05000000000000000000" pitchFamily="2" charset="2"/>
              <a:buChar char="§"/>
              <a:tabLst/>
              <a:defRPr/>
            </a:pPr>
            <a:r>
              <a:rPr kumimoji="0" lang="en-US" altLang="en-US" sz="20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Primary objective: </a:t>
            </a:r>
            <a:r>
              <a:rPr kumimoji="0" lang="en-US" alt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safety of MCARH109</a:t>
            </a:r>
          </a:p>
          <a:p>
            <a:pPr marL="342900" marR="0" lvl="0" indent="-342900" algn="l" defTabSz="914400" rtl="0" eaLnBrk="1" fontAlgn="base" latinLnBrk="0" hangingPunct="1">
              <a:spcBef>
                <a:spcPts val="0"/>
              </a:spcBef>
              <a:spcAft>
                <a:spcPts val="200"/>
              </a:spcAft>
              <a:buClr>
                <a:srgbClr val="000000"/>
              </a:buClr>
              <a:buSzTx/>
              <a:buFont typeface="Wingdings" panose="05000000000000000000" pitchFamily="2" charset="2"/>
              <a:buChar char="§"/>
              <a:tabLst/>
              <a:defRPr/>
            </a:pPr>
            <a:r>
              <a:rPr lang="en-US" sz="2000" dirty="0">
                <a:solidFill>
                  <a:srgbClr val="000000"/>
                </a:solidFill>
              </a:rPr>
              <a:t>Key s</a:t>
            </a:r>
            <a:r>
              <a:rPr kumimoji="0" lang="en-US" sz="20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econdary objectives: </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clinical response (according to IMWG response assessment criteria), MRD in BM</a:t>
            </a:r>
          </a:p>
        </p:txBody>
      </p:sp>
      <p:sp>
        <p:nvSpPr>
          <p:cNvPr id="12" name="Content Placeholder 16">
            <a:extLst>
              <a:ext uri="{FF2B5EF4-FFF2-40B4-BE49-F238E27FC236}">
                <a16:creationId xmlns:a16="http://schemas.microsoft.com/office/drawing/2014/main" id="{D77210E9-B6A7-534F-81EA-567A351A7736}"/>
              </a:ext>
            </a:extLst>
          </p:cNvPr>
          <p:cNvSpPr>
            <a:spLocks noGrp="1"/>
          </p:cNvSpPr>
          <p:nvPr>
            <p:ph idx="1"/>
          </p:nvPr>
        </p:nvSpPr>
        <p:spPr>
          <a:xfrm>
            <a:off x="604675" y="1513047"/>
            <a:ext cx="10877529" cy="512404"/>
          </a:xfrm>
        </p:spPr>
        <p:txBody>
          <a:bodyPr/>
          <a:lstStyle/>
          <a:p>
            <a:r>
              <a:rPr lang="en-US" altLang="en-US" sz="2000" dirty="0"/>
              <a:t>Open-label, 3 + 3 dose-escalation phase I study</a:t>
            </a:r>
          </a:p>
        </p:txBody>
      </p:sp>
      <p:sp>
        <p:nvSpPr>
          <p:cNvPr id="23" name="Text Box 15">
            <a:extLst>
              <a:ext uri="{FF2B5EF4-FFF2-40B4-BE49-F238E27FC236}">
                <a16:creationId xmlns:a16="http://schemas.microsoft.com/office/drawing/2014/main" id="{20C763D5-2E3C-4840-A56B-159C9DD2321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Mailankody. </a:t>
            </a:r>
            <a:r>
              <a:rPr lang="en-US" altLang="en-US" sz="1200" b="0" spc="-10" dirty="0">
                <a:solidFill>
                  <a:srgbClr val="455560"/>
                </a:solidFill>
                <a:latin typeface="Calibri" panose="020F0502020204030204" pitchFamily="34" charset="0"/>
              </a:rPr>
              <a:t>NEJM</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2022;387:1196.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9" name="Group 18">
            <a:extLst>
              <a:ext uri="{FF2B5EF4-FFF2-40B4-BE49-F238E27FC236}">
                <a16:creationId xmlns:a16="http://schemas.microsoft.com/office/drawing/2014/main" id="{A10D8577-61ED-4B49-89E4-DD5FEE4429C9}"/>
              </a:ext>
            </a:extLst>
          </p:cNvPr>
          <p:cNvGrpSpPr/>
          <p:nvPr/>
        </p:nvGrpSpPr>
        <p:grpSpPr>
          <a:xfrm>
            <a:off x="201041" y="2308863"/>
            <a:ext cx="10691276" cy="2757286"/>
            <a:chOff x="201041" y="2247018"/>
            <a:chExt cx="10691276" cy="2757286"/>
          </a:xfrm>
        </p:grpSpPr>
        <p:sp>
          <p:nvSpPr>
            <p:cNvPr id="20" name="TextBox 19">
              <a:extLst>
                <a:ext uri="{FF2B5EF4-FFF2-40B4-BE49-F238E27FC236}">
                  <a16:creationId xmlns:a16="http://schemas.microsoft.com/office/drawing/2014/main" id="{5BCF08DF-24EB-4E64-ACA2-98CDF085723D}"/>
                </a:ext>
              </a:extLst>
            </p:cNvPr>
            <p:cNvSpPr txBox="1"/>
            <p:nvPr/>
          </p:nvSpPr>
          <p:spPr>
            <a:xfrm>
              <a:off x="2534561" y="2247018"/>
              <a:ext cx="1359668" cy="822960"/>
            </a:xfrm>
            <a:prstGeom prst="rect">
              <a:avLst/>
            </a:prstGeom>
            <a:solidFill>
              <a:schemeClr val="accent2"/>
            </a:solidFill>
            <a:ln>
              <a:solidFill>
                <a:sysClr val="windowText" lastClr="000000"/>
              </a:solidFill>
            </a:ln>
          </p:spPr>
          <p:txBody>
            <a:bodyPr wrap="none" anchor="ctr" anchorCtr="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Screening,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leukapheresis</a:t>
              </a:r>
            </a:p>
          </p:txBody>
        </p:sp>
        <p:sp>
          <p:nvSpPr>
            <p:cNvPr id="21" name="TextBox 20">
              <a:extLst>
                <a:ext uri="{FF2B5EF4-FFF2-40B4-BE49-F238E27FC236}">
                  <a16:creationId xmlns:a16="http://schemas.microsoft.com/office/drawing/2014/main" id="{CB94BE8C-51DB-4ADA-8E15-D1AFD216B114}"/>
                </a:ext>
              </a:extLst>
            </p:cNvPr>
            <p:cNvSpPr txBox="1"/>
            <p:nvPr/>
          </p:nvSpPr>
          <p:spPr>
            <a:xfrm>
              <a:off x="4042596" y="2247018"/>
              <a:ext cx="2777630" cy="822960"/>
            </a:xfrm>
            <a:prstGeom prst="rect">
              <a:avLst/>
            </a:prstGeom>
            <a:solidFill>
              <a:schemeClr val="accent3"/>
            </a:solidFill>
            <a:ln>
              <a:solidFill>
                <a:sysClr val="windowText" lastClr="000000"/>
              </a:solidFill>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Standard lymphodepletion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FLU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30 mg/m</a:t>
              </a:r>
              <a:r>
                <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2</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 </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CY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300 mg/m</a:t>
              </a:r>
              <a:r>
                <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2</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for 3 days</a:t>
              </a:r>
              <a:endPar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 name="TextBox 21">
              <a:extLst>
                <a:ext uri="{FF2B5EF4-FFF2-40B4-BE49-F238E27FC236}">
                  <a16:creationId xmlns:a16="http://schemas.microsoft.com/office/drawing/2014/main" id="{2DF9D890-304E-4E85-B11E-53751C0E4A6F}"/>
                </a:ext>
              </a:extLst>
            </p:cNvPr>
            <p:cNvSpPr txBox="1"/>
            <p:nvPr/>
          </p:nvSpPr>
          <p:spPr>
            <a:xfrm>
              <a:off x="6962988" y="2247018"/>
              <a:ext cx="2011680" cy="822960"/>
            </a:xfrm>
            <a:prstGeom prst="rect">
              <a:avLst/>
            </a:prstGeom>
            <a:solidFill>
              <a:schemeClr val="accent1"/>
            </a:solidFill>
            <a:ln>
              <a:solidFill>
                <a:sysClr val="windowText" lastClr="000000"/>
              </a:solidFill>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sz="1600" b="1"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MCARH109* infusion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sz="16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(25</a:t>
              </a:r>
              <a:r>
                <a:rPr kumimoji="0" lang="en-US" sz="16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-450 x 10</a:t>
              </a:r>
              <a:r>
                <a:rPr kumimoji="0" lang="en-US" sz="1600" b="0" i="0" u="none" strike="noStrike" kern="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6</a:t>
              </a:r>
              <a:r>
                <a:rPr kumimoji="0" lang="en-US" sz="16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br>
                <a:rPr kumimoji="0" lang="en-US" sz="16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sz="16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CAR T-cells)</a:t>
              </a:r>
            </a:p>
          </p:txBody>
        </p:sp>
        <p:sp>
          <p:nvSpPr>
            <p:cNvPr id="27" name="TextBox 26">
              <a:extLst>
                <a:ext uri="{FF2B5EF4-FFF2-40B4-BE49-F238E27FC236}">
                  <a16:creationId xmlns:a16="http://schemas.microsoft.com/office/drawing/2014/main" id="{A2810CFA-0D00-4C3B-A17C-122EFF115445}"/>
                </a:ext>
              </a:extLst>
            </p:cNvPr>
            <p:cNvSpPr txBox="1"/>
            <p:nvPr/>
          </p:nvSpPr>
          <p:spPr>
            <a:xfrm>
              <a:off x="9532658" y="2253095"/>
              <a:ext cx="1359659" cy="822960"/>
            </a:xfrm>
            <a:prstGeom prst="rect">
              <a:avLst/>
            </a:prstGeom>
            <a:solidFill>
              <a:schemeClr val="accent4"/>
            </a:solidFill>
            <a:ln>
              <a:solidFill>
                <a:sysClr val="windowText" lastClr="000000"/>
              </a:solidFill>
            </a:ln>
          </p:spPr>
          <p:txBody>
            <a:bodyPr wrap="squar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Postinfusion assessments</a:t>
              </a:r>
              <a:r>
                <a:rPr kumimoji="0" lang="en-US" sz="1600" b="1" i="0" u="none" strike="noStrike" kern="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a:t>
              </a:r>
              <a:endParaRPr kumimoji="0" lang="en-US" sz="1600" b="0" i="0" u="none" strike="noStrike" kern="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29" name="Straight Arrow Connector 28">
              <a:extLst>
                <a:ext uri="{FF2B5EF4-FFF2-40B4-BE49-F238E27FC236}">
                  <a16:creationId xmlns:a16="http://schemas.microsoft.com/office/drawing/2014/main" id="{906D874D-BF9A-4F17-82B9-D33B9E42B04C}"/>
                </a:ext>
              </a:extLst>
            </p:cNvPr>
            <p:cNvCxnSpPr>
              <a:cxnSpLocks/>
            </p:cNvCxnSpPr>
            <p:nvPr/>
          </p:nvCxnSpPr>
          <p:spPr>
            <a:xfrm>
              <a:off x="3214395" y="3126592"/>
              <a:ext cx="0" cy="667512"/>
            </a:xfrm>
            <a:prstGeom prst="straightConnector1">
              <a:avLst/>
            </a:prstGeom>
            <a:noFill/>
            <a:ln w="28575" cap="flat" cmpd="sng" algn="ctr">
              <a:solidFill>
                <a:schemeClr val="bg1"/>
              </a:solidFill>
              <a:prstDash val="solid"/>
              <a:headEnd type="none" w="med" len="med"/>
              <a:tailEnd type="triangle" w="med" len="med"/>
            </a:ln>
            <a:effectLst/>
          </p:spPr>
        </p:cxnSp>
        <p:cxnSp>
          <p:nvCxnSpPr>
            <p:cNvPr id="30" name="Straight Arrow Connector 29">
              <a:extLst>
                <a:ext uri="{FF2B5EF4-FFF2-40B4-BE49-F238E27FC236}">
                  <a16:creationId xmlns:a16="http://schemas.microsoft.com/office/drawing/2014/main" id="{B123B6B9-6523-4855-9F48-D55EC30E4CB9}"/>
                </a:ext>
              </a:extLst>
            </p:cNvPr>
            <p:cNvCxnSpPr>
              <a:cxnSpLocks/>
            </p:cNvCxnSpPr>
            <p:nvPr/>
          </p:nvCxnSpPr>
          <p:spPr>
            <a:xfrm>
              <a:off x="6517393" y="3126592"/>
              <a:ext cx="0" cy="667512"/>
            </a:xfrm>
            <a:prstGeom prst="straightConnector1">
              <a:avLst/>
            </a:prstGeom>
            <a:noFill/>
            <a:ln w="28575" cap="flat" cmpd="sng" algn="ctr">
              <a:solidFill>
                <a:schemeClr val="bg1"/>
              </a:solidFill>
              <a:prstDash val="solid"/>
              <a:headEnd type="none" w="med" len="med"/>
              <a:tailEnd type="triangle" w="med" len="med"/>
            </a:ln>
            <a:effectLst/>
          </p:spPr>
        </p:cxnSp>
        <p:cxnSp>
          <p:nvCxnSpPr>
            <p:cNvPr id="31" name="Straight Arrow Connector 30">
              <a:extLst>
                <a:ext uri="{FF2B5EF4-FFF2-40B4-BE49-F238E27FC236}">
                  <a16:creationId xmlns:a16="http://schemas.microsoft.com/office/drawing/2014/main" id="{717A7194-E975-40EE-8CEC-1198A3D295B4}"/>
                </a:ext>
              </a:extLst>
            </p:cNvPr>
            <p:cNvCxnSpPr>
              <a:cxnSpLocks/>
            </p:cNvCxnSpPr>
            <p:nvPr/>
          </p:nvCxnSpPr>
          <p:spPr>
            <a:xfrm>
              <a:off x="7950356" y="3126592"/>
              <a:ext cx="0" cy="667512"/>
            </a:xfrm>
            <a:prstGeom prst="straightConnector1">
              <a:avLst/>
            </a:prstGeom>
            <a:noFill/>
            <a:ln w="28575" cap="flat" cmpd="sng" algn="ctr">
              <a:solidFill>
                <a:schemeClr val="bg1"/>
              </a:solidFill>
              <a:prstDash val="solid"/>
              <a:headEnd type="none" w="med" len="med"/>
              <a:tailEnd type="triangle" w="med" len="med"/>
            </a:ln>
            <a:effectLst/>
          </p:spPr>
        </p:cxnSp>
        <p:sp>
          <p:nvSpPr>
            <p:cNvPr id="33" name="TextBox 32">
              <a:extLst>
                <a:ext uri="{FF2B5EF4-FFF2-40B4-BE49-F238E27FC236}">
                  <a16:creationId xmlns:a16="http://schemas.microsoft.com/office/drawing/2014/main" id="{8BB33232-33F7-44C3-888C-6EDDED08653E}"/>
                </a:ext>
              </a:extLst>
            </p:cNvPr>
            <p:cNvSpPr txBox="1"/>
            <p:nvPr/>
          </p:nvSpPr>
          <p:spPr>
            <a:xfrm>
              <a:off x="3356664" y="3291071"/>
              <a:ext cx="3019597" cy="338554"/>
            </a:xfrm>
            <a:prstGeom prst="rect">
              <a:avLst/>
            </a:prstGeom>
            <a:solidFill>
              <a:schemeClr val="accent1"/>
            </a:solidFill>
            <a:ln>
              <a:solidFill>
                <a:sysClr val="windowText" lastClr="000000"/>
              </a:solidFill>
            </a:ln>
          </p:spPr>
          <p:txBody>
            <a:bodyPr wrap="squar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MCARH109* manufacturing</a:t>
              </a:r>
            </a:p>
          </p:txBody>
        </p:sp>
        <p:cxnSp>
          <p:nvCxnSpPr>
            <p:cNvPr id="34" name="Straight Arrow Connector 10">
              <a:extLst>
                <a:ext uri="{FF2B5EF4-FFF2-40B4-BE49-F238E27FC236}">
                  <a16:creationId xmlns:a16="http://schemas.microsoft.com/office/drawing/2014/main" id="{A043D3E0-ED9E-4BE1-BF0D-F1DA21DE3B6C}"/>
                </a:ext>
              </a:extLst>
            </p:cNvPr>
            <p:cNvCxnSpPr>
              <a:cxnSpLocks noChangeShapeType="1"/>
            </p:cNvCxnSpPr>
            <p:nvPr/>
          </p:nvCxnSpPr>
          <p:spPr bwMode="auto">
            <a:xfrm>
              <a:off x="2512378" y="3830675"/>
              <a:ext cx="7955280" cy="0"/>
            </a:xfrm>
            <a:prstGeom prst="straightConnector1">
              <a:avLst/>
            </a:prstGeom>
            <a:noFill/>
            <a:ln w="28575" algn="ctr">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35" name="TextBox 23">
              <a:extLst>
                <a:ext uri="{FF2B5EF4-FFF2-40B4-BE49-F238E27FC236}">
                  <a16:creationId xmlns:a16="http://schemas.microsoft.com/office/drawing/2014/main" id="{C4565288-A26E-4487-8737-5803087B8B22}"/>
                </a:ext>
              </a:extLst>
            </p:cNvPr>
            <p:cNvSpPr txBox="1">
              <a:spLocks noChangeArrowheads="1"/>
            </p:cNvSpPr>
            <p:nvPr/>
          </p:nvSpPr>
          <p:spPr bwMode="auto">
            <a:xfrm>
              <a:off x="201041" y="2695980"/>
              <a:ext cx="2324884"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914400" rtl="0" eaLnBrk="1" fontAlgn="base" latinLnBrk="0" hangingPunct="1">
                <a:lnSpc>
                  <a:spcPct val="90000"/>
                </a:lnSpc>
                <a:spcBef>
                  <a:spcPts val="0"/>
                </a:spcBef>
                <a:spcAft>
                  <a:spcPts val="0"/>
                </a:spcAft>
                <a:buClr>
                  <a:srgbClr val="FEFDDE"/>
                </a:buClr>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Adults with MM R/R after ≥3 lines of therapy including a PI, IMiD, </a:t>
              </a:r>
            </a:p>
            <a:p>
              <a:pPr marL="0" marR="0" lvl="0" indent="0" algn="ctr" defTabSz="914400" rtl="0" eaLnBrk="1" fontAlgn="base" latinLnBrk="0" hangingPunct="1">
                <a:lnSpc>
                  <a:spcPct val="90000"/>
                </a:lnSpc>
                <a:spcBef>
                  <a:spcPts val="0"/>
                </a:spcBef>
                <a:spcAft>
                  <a:spcPts val="0"/>
                </a:spcAft>
                <a:buClr>
                  <a:srgbClr val="FEFDDE"/>
                </a:buClr>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and CD38 Ab; </a:t>
              </a:r>
            </a:p>
            <a:p>
              <a:pPr marL="0" marR="0" lvl="0" indent="0" algn="ctr" defTabSz="914400" rtl="0" eaLnBrk="1" fontAlgn="base" latinLnBrk="0" hangingPunct="1">
                <a:lnSpc>
                  <a:spcPct val="90000"/>
                </a:lnSpc>
                <a:spcBef>
                  <a:spcPts val="0"/>
                </a:spcBef>
                <a:spcAft>
                  <a:spcPts val="0"/>
                </a:spcAft>
                <a:buClr>
                  <a:srgbClr val="FEFDDE"/>
                </a:buClr>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nonsecretory myeloma allowed; prior allogeneic SCT allowed, BCMA-targeted tx and CAR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T-cell tx allowed</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(N = 19</a:t>
              </a:r>
              <a:r>
                <a:rPr kumimoji="0" lang="en-US" altLang="en-US" sz="1600" b="0" i="0" u="none" strike="noStrike" kern="1200" cap="none" spc="0" normalizeH="0" baseline="3000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 </a:t>
              </a:r>
            </a:p>
          </p:txBody>
        </p:sp>
        <p:sp>
          <p:nvSpPr>
            <p:cNvPr id="36" name="TextBox 35">
              <a:extLst>
                <a:ext uri="{FF2B5EF4-FFF2-40B4-BE49-F238E27FC236}">
                  <a16:creationId xmlns:a16="http://schemas.microsoft.com/office/drawing/2014/main" id="{1AB48918-60CC-4BB0-A424-D9AE9FE8F9AB}"/>
                </a:ext>
              </a:extLst>
            </p:cNvPr>
            <p:cNvSpPr txBox="1"/>
            <p:nvPr/>
          </p:nvSpPr>
          <p:spPr bwMode="auto">
            <a:xfrm>
              <a:off x="7594133" y="3858582"/>
              <a:ext cx="71910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Day 1</a:t>
              </a:r>
            </a:p>
          </p:txBody>
        </p:sp>
        <p:cxnSp>
          <p:nvCxnSpPr>
            <p:cNvPr id="37" name="Straight Arrow Connector 36">
              <a:extLst>
                <a:ext uri="{FF2B5EF4-FFF2-40B4-BE49-F238E27FC236}">
                  <a16:creationId xmlns:a16="http://schemas.microsoft.com/office/drawing/2014/main" id="{35A69DD7-7618-4B92-9406-69A8B292CD67}"/>
                </a:ext>
              </a:extLst>
            </p:cNvPr>
            <p:cNvCxnSpPr>
              <a:cxnSpLocks/>
            </p:cNvCxnSpPr>
            <p:nvPr/>
          </p:nvCxnSpPr>
          <p:spPr>
            <a:xfrm>
              <a:off x="10212487" y="3126592"/>
              <a:ext cx="0" cy="667512"/>
            </a:xfrm>
            <a:prstGeom prst="straightConnector1">
              <a:avLst/>
            </a:prstGeom>
            <a:noFill/>
            <a:ln w="28575" cap="flat" cmpd="sng" algn="ctr">
              <a:solidFill>
                <a:schemeClr val="bg1"/>
              </a:solidFill>
              <a:prstDash val="solid"/>
              <a:headEnd type="none" w="med" len="med"/>
              <a:tailEnd type="triangle" w="med" len="med"/>
            </a:ln>
            <a:effectLst/>
          </p:spPr>
        </p:cxnSp>
      </p:grpSp>
      <p:sp>
        <p:nvSpPr>
          <p:cNvPr id="3" name="TextBox 2">
            <a:extLst>
              <a:ext uri="{FF2B5EF4-FFF2-40B4-BE49-F238E27FC236}">
                <a16:creationId xmlns:a16="http://schemas.microsoft.com/office/drawing/2014/main" id="{4BC86D1F-566C-4043-AD68-88B834F2FC77}"/>
              </a:ext>
            </a:extLst>
          </p:cNvPr>
          <p:cNvSpPr txBox="1"/>
          <p:nvPr/>
        </p:nvSpPr>
        <p:spPr bwMode="auto">
          <a:xfrm>
            <a:off x="4042596" y="4161549"/>
            <a:ext cx="8023256"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*Human-derived scFv targeting GPRC</a:t>
            </a:r>
            <a:r>
              <a:rPr kumimoji="0" lang="en-US" sz="1400" b="0" i="0" u="none" strike="noStrike" kern="1200" cap="none" spc="0" normalizeH="0" baseline="-25000" noProof="0" dirty="0">
                <a:ln>
                  <a:noFill/>
                </a:ln>
                <a:solidFill>
                  <a:srgbClr val="000000"/>
                </a:solidFill>
                <a:effectLst/>
                <a:uLnTx/>
                <a:uFillTx/>
                <a:latin typeface="Calibri" panose="020F0502020204030204" pitchFamily="34" charset="0"/>
                <a:ea typeface="+mn-ea"/>
                <a:cs typeface="Calibri" panose="020F0502020204030204" pitchFamily="34" charset="0"/>
              </a:rPr>
              <a:t>5</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 with 4-1BB costimulatory domain and a lentiviral vector for transduction. Production starts with 1:1 ratio of CD4+ and CD8+ cells. Dose cohorts included: </a:t>
            </a: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25 x 10</a:t>
            </a:r>
            <a:r>
              <a:rPr kumimoji="0" lang="fr-FR"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6</a:t>
            </a: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t>
            </a:r>
            <a:b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3), 50 x 10</a:t>
            </a:r>
            <a:r>
              <a:rPr kumimoji="0" lang="fr-FR"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6</a:t>
            </a: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(n = 3), 150 x 10</a:t>
            </a:r>
            <a:r>
              <a:rPr kumimoji="0" lang="fr-FR"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6</a:t>
            </a: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(n = 6), and 450 x 10</a:t>
            </a:r>
            <a:r>
              <a:rPr kumimoji="0" lang="fr-FR"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6</a:t>
            </a: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(n = 5) CAR T-cells. </a:t>
            </a:r>
            <a:r>
              <a:rPr kumimoji="0" lang="en-US"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a:t>
            </a: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17 evaluable patients with 4 wk of f/u—19 patients consented, with 1 withdrawing prior to manufacturing and 1 death prior to infusion. </a:t>
            </a:r>
            <a:r>
              <a:rPr kumimoji="0" lang="fr-FR"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fr-F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Serum and urine myeloma markers and BM biopsy at prespecified time points.</a:t>
            </a: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l" defTabSz="914400" rtl="0" eaLnBrk="0" fontAlgn="base" latinLnBrk="0" hangingPunct="0">
              <a:lnSpc>
                <a:spcPct val="100000"/>
              </a:lnSpc>
              <a:spcBef>
                <a:spcPts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1" name="TextBox 40">
            <a:extLst>
              <a:ext uri="{FF2B5EF4-FFF2-40B4-BE49-F238E27FC236}">
                <a16:creationId xmlns:a16="http://schemas.microsoft.com/office/drawing/2014/main" id="{90A1F44E-BD91-4C95-AFC0-D8EDA77BF821}"/>
              </a:ext>
            </a:extLst>
          </p:cNvPr>
          <p:cNvSpPr txBox="1"/>
          <p:nvPr/>
        </p:nvSpPr>
        <p:spPr bwMode="auto">
          <a:xfrm>
            <a:off x="10525449" y="3714788"/>
            <a:ext cx="11017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Follow-up</a:t>
            </a:r>
          </a:p>
        </p:txBody>
      </p:sp>
    </p:spTree>
    <p:extLst>
      <p:ext uri="{BB962C8B-B14F-4D97-AF65-F5344CB8AC3E}">
        <p14:creationId xmlns:p14="http://schemas.microsoft.com/office/powerpoint/2010/main" val="1044548389"/>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E04BF64A-7AE4-552A-F634-6FA4DC13B6CB}"/>
              </a:ext>
            </a:extLst>
          </p:cNvPr>
          <p:cNvSpPr>
            <a:spLocks noGrp="1"/>
          </p:cNvSpPr>
          <p:nvPr>
            <p:ph type="title"/>
          </p:nvPr>
        </p:nvSpPr>
        <p:spPr/>
        <p:txBody>
          <a:bodyPr/>
          <a:lstStyle/>
          <a:p>
            <a:r>
              <a:rPr lang="en-US" dirty="0"/>
              <a:t>MCARH109: GPRC5D-Targeted Auto </a:t>
            </a:r>
            <a:br>
              <a:rPr lang="en-US" dirty="0"/>
            </a:br>
            <a:r>
              <a:rPr lang="en-US" dirty="0"/>
              <a:t>CAR T-Cell Therapy Clinical Responses</a:t>
            </a:r>
          </a:p>
        </p:txBody>
      </p:sp>
      <p:sp>
        <p:nvSpPr>
          <p:cNvPr id="12" name="Content Placeholder 11">
            <a:extLst>
              <a:ext uri="{FF2B5EF4-FFF2-40B4-BE49-F238E27FC236}">
                <a16:creationId xmlns:a16="http://schemas.microsoft.com/office/drawing/2014/main" id="{EE8A1D6B-8AD7-B62C-0DF7-CC25CE2ABEAE}"/>
              </a:ext>
            </a:extLst>
          </p:cNvPr>
          <p:cNvSpPr>
            <a:spLocks noGrp="1"/>
          </p:cNvSpPr>
          <p:nvPr>
            <p:ph sz="half" idx="2"/>
          </p:nvPr>
        </p:nvSpPr>
        <p:spPr>
          <a:xfrm>
            <a:off x="6088250" y="4778072"/>
            <a:ext cx="5229570" cy="1036210"/>
          </a:xfrm>
        </p:spPr>
        <p:txBody>
          <a:bodyPr/>
          <a:lstStyle/>
          <a:p>
            <a:r>
              <a:rPr lang="en-US" sz="1800" dirty="0"/>
              <a:t>In 450 x 10</a:t>
            </a:r>
            <a:r>
              <a:rPr lang="en-US" sz="1800" baseline="30000" dirty="0"/>
              <a:t>6</a:t>
            </a:r>
            <a:r>
              <a:rPr lang="en-US" sz="1800" dirty="0"/>
              <a:t> dose, dizziness (n = 1), unsteady gait (n = 1) consistent with labyrinthitis or vestibular neuritis resulted in grade 3 cerebellar disorder considered to be dose-limiting toxicity</a:t>
            </a:r>
          </a:p>
        </p:txBody>
      </p:sp>
      <p:graphicFrame>
        <p:nvGraphicFramePr>
          <p:cNvPr id="2" name="Table 8">
            <a:extLst>
              <a:ext uri="{FF2B5EF4-FFF2-40B4-BE49-F238E27FC236}">
                <a16:creationId xmlns:a16="http://schemas.microsoft.com/office/drawing/2014/main" id="{D0636717-9235-4654-9593-5CB27F5962E4}"/>
              </a:ext>
            </a:extLst>
          </p:cNvPr>
          <p:cNvGraphicFramePr>
            <a:graphicFrameLocks/>
          </p:cNvGraphicFramePr>
          <p:nvPr>
            <p:extLst>
              <p:ext uri="{D42A27DB-BD31-4B8C-83A1-F6EECF244321}">
                <p14:modId xmlns:p14="http://schemas.microsoft.com/office/powerpoint/2010/main" val="1395593551"/>
              </p:ext>
            </p:extLst>
          </p:nvPr>
        </p:nvGraphicFramePr>
        <p:xfrm>
          <a:off x="387829" y="1443211"/>
          <a:ext cx="5178747" cy="1588058"/>
        </p:xfrm>
        <a:graphic>
          <a:graphicData uri="http://schemas.openxmlformats.org/drawingml/2006/table">
            <a:tbl>
              <a:tblPr firstRow="1" bandRow="1">
                <a:tableStyleId>{5C22544A-7EE6-4342-B048-85BDC9FD1C3A}</a:tableStyleId>
              </a:tblPr>
              <a:tblGrid>
                <a:gridCol w="1688790">
                  <a:extLst>
                    <a:ext uri="{9D8B030D-6E8A-4147-A177-3AD203B41FA5}">
                      <a16:colId xmlns:a16="http://schemas.microsoft.com/office/drawing/2014/main" val="221503747"/>
                    </a:ext>
                  </a:extLst>
                </a:gridCol>
                <a:gridCol w="1443684">
                  <a:extLst>
                    <a:ext uri="{9D8B030D-6E8A-4147-A177-3AD203B41FA5}">
                      <a16:colId xmlns:a16="http://schemas.microsoft.com/office/drawing/2014/main" val="411953033"/>
                    </a:ext>
                  </a:extLst>
                </a:gridCol>
                <a:gridCol w="2046273">
                  <a:extLst>
                    <a:ext uri="{9D8B030D-6E8A-4147-A177-3AD203B41FA5}">
                      <a16:colId xmlns:a16="http://schemas.microsoft.com/office/drawing/2014/main" val="3947760265"/>
                    </a:ext>
                  </a:extLst>
                </a:gridCol>
              </a:tblGrid>
              <a:tr h="0">
                <a:tc>
                  <a:txBody>
                    <a:bodyPr/>
                    <a:lstStyle/>
                    <a:p>
                      <a:pPr algn="l">
                        <a:lnSpc>
                          <a:spcPct val="100000"/>
                        </a:lnSpc>
                      </a:pPr>
                      <a:r>
                        <a:rPr lang="en-US" sz="1400" b="1" noProof="0" dirty="0">
                          <a:solidFill>
                            <a:schemeClr val="tx1"/>
                          </a:solidFill>
                          <a:latin typeface="Calibri" panose="020F0502020204030204" pitchFamily="34" charset="0"/>
                          <a:cs typeface="Calibri" panose="020F0502020204030204" pitchFamily="34" charset="0"/>
                        </a:rPr>
                        <a:t>All Patients, n (%)</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All Dose Levels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(n = 17)</a:t>
                      </a:r>
                    </a:p>
                  </a:txBody>
                  <a:tcPr marL="42642" marR="42642" marT="16789" marB="16789"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25-150 x 10</a:t>
                      </a:r>
                      <a:r>
                        <a:rPr lang="en-US" sz="1400" b="1" kern="1200" baseline="30000" noProof="0" dirty="0">
                          <a:solidFill>
                            <a:schemeClr val="tx1"/>
                          </a:solidFill>
                          <a:latin typeface="Calibri" panose="020F0502020204030204" pitchFamily="34" charset="0"/>
                          <a:ea typeface="+mn-ea"/>
                          <a:cs typeface="Calibri" panose="020F0502020204030204" pitchFamily="34" charset="0"/>
                        </a:rPr>
                        <a:t>6</a:t>
                      </a:r>
                      <a:r>
                        <a:rPr lang="en-US" sz="1400" b="1" kern="1200" baseline="0" noProof="0" dirty="0">
                          <a:solidFill>
                            <a:schemeClr val="tx1"/>
                          </a:solidFill>
                          <a:latin typeface="Calibri" panose="020F0502020204030204" pitchFamily="34" charset="0"/>
                          <a:ea typeface="+mn-ea"/>
                          <a:cs typeface="Calibri" panose="020F0502020204030204" pitchFamily="34" charset="0"/>
                        </a:rPr>
                        <a:t> CAR T-Cells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(n = 12)</a:t>
                      </a:r>
                      <a:endParaRPr lang="en-US" sz="1400" b="1" kern="1200" baseline="30000" noProof="0" dirty="0">
                        <a:solidFill>
                          <a:schemeClr val="tx1"/>
                        </a:solidFill>
                        <a:latin typeface="Calibri" panose="020F0502020204030204" pitchFamily="34" charset="0"/>
                        <a:ea typeface="+mn-ea"/>
                        <a:cs typeface="Calibri" panose="020F0502020204030204" pitchFamily="34" charset="0"/>
                      </a:endParaRPr>
                    </a:p>
                  </a:txBody>
                  <a:tcPr marL="42642" marR="42642" marT="16789" marB="16789"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18929653"/>
                  </a:ext>
                </a:extLst>
              </a:tr>
              <a:tr h="0">
                <a:tc>
                  <a:txBody>
                    <a:bodyPr/>
                    <a:lstStyle/>
                    <a:p>
                      <a:pPr algn="l">
                        <a:lnSpc>
                          <a:spcPct val="100000"/>
                        </a:lnSpc>
                      </a:pPr>
                      <a:r>
                        <a:rPr lang="en-US" sz="1400" b="0" noProof="0" dirty="0">
                          <a:solidFill>
                            <a:schemeClr val="bg1"/>
                          </a:solidFill>
                          <a:latin typeface="Calibri" panose="020F0502020204030204" pitchFamily="34" charset="0"/>
                          <a:cs typeface="Calibri" panose="020F0502020204030204" pitchFamily="34" charset="0"/>
                        </a:rPr>
                        <a:t>≥PR</a:t>
                      </a:r>
                    </a:p>
                  </a:txBody>
                  <a:tcPr marL="42642" marR="42642" marT="34290" marB="34290" anchor="ctr">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100000"/>
                        </a:lnSpc>
                      </a:pPr>
                      <a:r>
                        <a:rPr lang="en-US" sz="1400" b="0" noProof="0" dirty="0">
                          <a:solidFill>
                            <a:schemeClr val="bg1"/>
                          </a:solidFill>
                          <a:latin typeface="Calibri" panose="020F0502020204030204" pitchFamily="34" charset="0"/>
                          <a:cs typeface="Calibri" panose="020F0502020204030204" pitchFamily="34" charset="0"/>
                        </a:rPr>
                        <a:t>12 (71)</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100000"/>
                        </a:lnSpc>
                      </a:pPr>
                      <a:r>
                        <a:rPr lang="en-US" sz="1400" b="0" noProof="0" dirty="0">
                          <a:solidFill>
                            <a:schemeClr val="bg1"/>
                          </a:solidFill>
                          <a:latin typeface="Calibri" panose="020F0502020204030204" pitchFamily="34" charset="0"/>
                          <a:cs typeface="Calibri" panose="020F0502020204030204" pitchFamily="34" charset="0"/>
                        </a:rPr>
                        <a:t>7 (58)</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95848881"/>
                  </a:ext>
                </a:extLst>
              </a:tr>
              <a:tr h="0">
                <a:tc>
                  <a:txBody>
                    <a:bodyPr/>
                    <a:lstStyle/>
                    <a:p>
                      <a:pPr algn="l">
                        <a:lnSpc>
                          <a:spcPct val="100000"/>
                        </a:lnSpc>
                      </a:pPr>
                      <a:r>
                        <a:rPr lang="en-US" sz="1400" b="0" noProof="0" dirty="0">
                          <a:solidFill>
                            <a:schemeClr val="bg1"/>
                          </a:solidFill>
                          <a:latin typeface="Calibri" panose="020F0502020204030204" pitchFamily="34" charset="0"/>
                          <a:cs typeface="Calibri" panose="020F0502020204030204" pitchFamily="34" charset="0"/>
                        </a:rPr>
                        <a:t>≥VGPR</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3175" cap="flat" cmpd="sng" algn="ctr">
                      <a:noFill/>
                      <a:prstDash val="dash"/>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10 (59)</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3175" cap="flat" cmpd="sng" algn="ctr">
                      <a:noFill/>
                      <a:prstDash val="dash"/>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5 (42)</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3175" cap="flat" cmpd="sng" algn="ctr">
                      <a:noFill/>
                      <a:prstDash val="dash"/>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862641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tab pos="169863" algn="l"/>
                        </a:tabLst>
                        <a:defRPr/>
                      </a:pPr>
                      <a:r>
                        <a:rPr lang="en-US" sz="1400" b="0" kern="1200" noProof="0" dirty="0">
                          <a:solidFill>
                            <a:schemeClr val="bg1"/>
                          </a:solidFill>
                          <a:latin typeface="Calibri" panose="020F0502020204030204" pitchFamily="34" charset="0"/>
                          <a:ea typeface="+mn-ea"/>
                          <a:cs typeface="Calibri" panose="020F0502020204030204" pitchFamily="34" charset="0"/>
                        </a:rPr>
                        <a:t>≥CR</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6 (35)</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3 (25)</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40795147"/>
                  </a:ext>
                </a:extLst>
              </a:tr>
              <a:tr h="0">
                <a:tc>
                  <a:txBody>
                    <a:bodyPr/>
                    <a:lstStyle/>
                    <a:p>
                      <a:pPr algn="l">
                        <a:lnSpc>
                          <a:spcPct val="100000"/>
                        </a:lnSpc>
                        <a:tabLst>
                          <a:tab pos="169863" algn="l"/>
                        </a:tabLst>
                      </a:pPr>
                      <a:r>
                        <a:rPr lang="en-US" sz="1400" b="0" kern="1200" noProof="0" dirty="0">
                          <a:solidFill>
                            <a:schemeClr val="bg1"/>
                          </a:solidFill>
                          <a:latin typeface="Calibri" panose="020F0502020204030204" pitchFamily="34" charset="0"/>
                          <a:ea typeface="+mn-ea"/>
                          <a:cs typeface="Calibri" panose="020F0502020204030204" pitchFamily="34" charset="0"/>
                        </a:rPr>
                        <a:t>BM MRD negativity*</a:t>
                      </a:r>
                    </a:p>
                  </a:txBody>
                  <a:tcPr marL="42642" marR="42642" marT="34290" marB="34290"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8 (47)</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6 (50)</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31637088"/>
                  </a:ext>
                </a:extLst>
              </a:tr>
            </a:tbl>
          </a:graphicData>
        </a:graphic>
      </p:graphicFrame>
      <p:graphicFrame>
        <p:nvGraphicFramePr>
          <p:cNvPr id="4" name="Table 8">
            <a:extLst>
              <a:ext uri="{FF2B5EF4-FFF2-40B4-BE49-F238E27FC236}">
                <a16:creationId xmlns:a16="http://schemas.microsoft.com/office/drawing/2014/main" id="{3C42A782-C53B-F4A5-0FE9-7FD800F395A6}"/>
              </a:ext>
            </a:extLst>
          </p:cNvPr>
          <p:cNvGraphicFramePr>
            <a:graphicFrameLocks/>
          </p:cNvGraphicFramePr>
          <p:nvPr>
            <p:extLst>
              <p:ext uri="{D42A27DB-BD31-4B8C-83A1-F6EECF244321}">
                <p14:modId xmlns:p14="http://schemas.microsoft.com/office/powerpoint/2010/main" val="3896433488"/>
              </p:ext>
            </p:extLst>
          </p:nvPr>
        </p:nvGraphicFramePr>
        <p:xfrm>
          <a:off x="387830" y="3029474"/>
          <a:ext cx="5178746" cy="1588058"/>
        </p:xfrm>
        <a:graphic>
          <a:graphicData uri="http://schemas.openxmlformats.org/drawingml/2006/table">
            <a:tbl>
              <a:tblPr firstRow="1" bandRow="1">
                <a:tableStyleId>{5C22544A-7EE6-4342-B048-85BDC9FD1C3A}</a:tableStyleId>
              </a:tblPr>
              <a:tblGrid>
                <a:gridCol w="1891586">
                  <a:extLst>
                    <a:ext uri="{9D8B030D-6E8A-4147-A177-3AD203B41FA5}">
                      <a16:colId xmlns:a16="http://schemas.microsoft.com/office/drawing/2014/main" val="221503747"/>
                    </a:ext>
                  </a:extLst>
                </a:gridCol>
                <a:gridCol w="1400044">
                  <a:extLst>
                    <a:ext uri="{9D8B030D-6E8A-4147-A177-3AD203B41FA5}">
                      <a16:colId xmlns:a16="http://schemas.microsoft.com/office/drawing/2014/main" val="1861376030"/>
                    </a:ext>
                  </a:extLst>
                </a:gridCol>
                <a:gridCol w="1887116">
                  <a:extLst>
                    <a:ext uri="{9D8B030D-6E8A-4147-A177-3AD203B41FA5}">
                      <a16:colId xmlns:a16="http://schemas.microsoft.com/office/drawing/2014/main" val="2583471943"/>
                    </a:ext>
                  </a:extLst>
                </a:gridCol>
              </a:tblGrid>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Previous BCMA Tx, n (%)</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All Dose Levels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(n = 10)</a:t>
                      </a:r>
                    </a:p>
                  </a:txBody>
                  <a:tcPr marL="42642" marR="42642" marT="16789" marB="16789"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25-150 x 10</a:t>
                      </a:r>
                      <a:r>
                        <a:rPr lang="en-US" sz="1400" b="1" kern="1200" baseline="30000" noProof="0" dirty="0">
                          <a:solidFill>
                            <a:schemeClr val="tx1"/>
                          </a:solidFill>
                          <a:latin typeface="Calibri" panose="020F0502020204030204" pitchFamily="34" charset="0"/>
                          <a:ea typeface="+mn-ea"/>
                          <a:cs typeface="Calibri" panose="020F0502020204030204" pitchFamily="34" charset="0"/>
                        </a:rPr>
                        <a:t>6</a:t>
                      </a:r>
                      <a:r>
                        <a:rPr lang="en-US" sz="1400" b="1" kern="1200" baseline="0" noProof="0" dirty="0">
                          <a:solidFill>
                            <a:schemeClr val="tx1"/>
                          </a:solidFill>
                          <a:latin typeface="Calibri" panose="020F0502020204030204" pitchFamily="34" charset="0"/>
                          <a:ea typeface="+mn-ea"/>
                          <a:cs typeface="Calibri" panose="020F0502020204030204" pitchFamily="34" charset="0"/>
                        </a:rPr>
                        <a:t> CAR T-Cells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(n = 6)</a:t>
                      </a:r>
                      <a:endParaRPr lang="en-US" sz="1400" b="1" kern="1200" baseline="30000" noProof="0" dirty="0">
                        <a:solidFill>
                          <a:schemeClr val="tx1"/>
                        </a:solidFill>
                        <a:latin typeface="Calibri" panose="020F0502020204030204" pitchFamily="34" charset="0"/>
                        <a:ea typeface="+mn-ea"/>
                        <a:cs typeface="Calibri" panose="020F0502020204030204" pitchFamily="34" charset="0"/>
                      </a:endParaRPr>
                    </a:p>
                  </a:txBody>
                  <a:tcPr marL="42642" marR="42642" marT="16789" marB="16789"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18929653"/>
                  </a:ext>
                </a:extLst>
              </a:tr>
              <a:tr h="0">
                <a:tc>
                  <a:txBody>
                    <a:bodyPr/>
                    <a:lstStyle/>
                    <a:p>
                      <a:pPr algn="l">
                        <a:lnSpc>
                          <a:spcPct val="100000"/>
                        </a:lnSpc>
                      </a:pPr>
                      <a:r>
                        <a:rPr lang="en-US" sz="1400" b="0" noProof="0" dirty="0">
                          <a:solidFill>
                            <a:schemeClr val="bg1"/>
                          </a:solidFill>
                          <a:latin typeface="Calibri" panose="020F0502020204030204" pitchFamily="34" charset="0"/>
                          <a:cs typeface="Calibri" panose="020F0502020204030204" pitchFamily="34" charset="0"/>
                        </a:rPr>
                        <a:t>≥PR</a:t>
                      </a:r>
                    </a:p>
                  </a:txBody>
                  <a:tcPr marL="42642" marR="42642" marT="34290" marB="34290" anchor="ctr">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100000"/>
                        </a:lnSpc>
                      </a:pPr>
                      <a:r>
                        <a:rPr lang="en-US" sz="1400" b="0" noProof="0" dirty="0">
                          <a:solidFill>
                            <a:schemeClr val="bg1"/>
                          </a:solidFill>
                          <a:latin typeface="Calibri" panose="020F0502020204030204" pitchFamily="34" charset="0"/>
                          <a:cs typeface="Calibri" panose="020F0502020204030204" pitchFamily="34" charset="0"/>
                        </a:rPr>
                        <a:t>7 (70)</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100000"/>
                        </a:lnSpc>
                      </a:pPr>
                      <a:r>
                        <a:rPr lang="en-US" sz="1400" b="0" noProof="0" dirty="0">
                          <a:solidFill>
                            <a:schemeClr val="bg1"/>
                          </a:solidFill>
                          <a:latin typeface="Calibri" panose="020F0502020204030204" pitchFamily="34" charset="0"/>
                          <a:cs typeface="Calibri" panose="020F0502020204030204" pitchFamily="34" charset="0"/>
                        </a:rPr>
                        <a:t>3 (50)</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95848881"/>
                  </a:ext>
                </a:extLst>
              </a:tr>
              <a:tr h="0">
                <a:tc>
                  <a:txBody>
                    <a:bodyPr/>
                    <a:lstStyle/>
                    <a:p>
                      <a:pPr algn="l">
                        <a:lnSpc>
                          <a:spcPct val="100000"/>
                        </a:lnSpc>
                      </a:pPr>
                      <a:r>
                        <a:rPr lang="en-US" sz="1400" b="0" noProof="0" dirty="0">
                          <a:solidFill>
                            <a:schemeClr val="bg1"/>
                          </a:solidFill>
                          <a:latin typeface="Calibri" panose="020F0502020204030204" pitchFamily="34" charset="0"/>
                          <a:cs typeface="Calibri" panose="020F0502020204030204" pitchFamily="34" charset="0"/>
                        </a:rPr>
                        <a:t>≥VGPR</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3175" cap="flat" cmpd="sng" algn="ctr">
                      <a:noFill/>
                      <a:prstDash val="dash"/>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6 (60)</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3175" cap="flat" cmpd="sng" algn="ctr">
                      <a:noFill/>
                      <a:prstDash val="dash"/>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100000"/>
                        </a:lnSpc>
                      </a:pPr>
                      <a:r>
                        <a:rPr lang="en-US" sz="1400" b="0" strike="noStrike" noProof="0" dirty="0">
                          <a:solidFill>
                            <a:schemeClr val="bg1"/>
                          </a:solidFill>
                          <a:latin typeface="Calibri" panose="020F0502020204030204" pitchFamily="34" charset="0"/>
                          <a:cs typeface="Calibri" panose="020F0502020204030204" pitchFamily="34" charset="0"/>
                        </a:rPr>
                        <a:t>2 (33)</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3175" cap="flat" cmpd="sng" algn="ctr">
                      <a:noFill/>
                      <a:prstDash val="dash"/>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862641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tab pos="169863" algn="l"/>
                        </a:tabLst>
                        <a:defRPr/>
                      </a:pPr>
                      <a:r>
                        <a:rPr lang="en-US" sz="1400" b="0" kern="1200" noProof="0" dirty="0">
                          <a:solidFill>
                            <a:schemeClr val="bg1"/>
                          </a:solidFill>
                          <a:latin typeface="Calibri" panose="020F0502020204030204" pitchFamily="34" charset="0"/>
                          <a:ea typeface="+mn-ea"/>
                          <a:cs typeface="Calibri" panose="020F0502020204030204" pitchFamily="34" charset="0"/>
                        </a:rPr>
                        <a:t>≥CR</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4 (40)</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2 (33)</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40795147"/>
                  </a:ext>
                </a:extLst>
              </a:tr>
              <a:tr h="0">
                <a:tc>
                  <a:txBody>
                    <a:bodyPr/>
                    <a:lstStyle/>
                    <a:p>
                      <a:pPr algn="l">
                        <a:lnSpc>
                          <a:spcPct val="100000"/>
                        </a:lnSpc>
                        <a:tabLst>
                          <a:tab pos="169863" algn="l"/>
                        </a:tabLst>
                      </a:pPr>
                      <a:r>
                        <a:rPr lang="en-US" sz="1400" b="0" kern="1200" noProof="0" dirty="0">
                          <a:solidFill>
                            <a:schemeClr val="bg1"/>
                          </a:solidFill>
                          <a:latin typeface="Calibri" panose="020F0502020204030204" pitchFamily="34" charset="0"/>
                          <a:ea typeface="+mn-ea"/>
                          <a:cs typeface="Calibri" panose="020F0502020204030204" pitchFamily="34" charset="0"/>
                        </a:rPr>
                        <a:t>BM MRD negativity*</a:t>
                      </a:r>
                    </a:p>
                  </a:txBody>
                  <a:tcPr marL="42642" marR="42642" marT="34290" marB="34290"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3 (30)</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2 (33)</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31637088"/>
                  </a:ext>
                </a:extLst>
              </a:tr>
            </a:tbl>
          </a:graphicData>
        </a:graphic>
      </p:graphicFrame>
      <p:graphicFrame>
        <p:nvGraphicFramePr>
          <p:cNvPr id="5" name="Table 8">
            <a:extLst>
              <a:ext uri="{FF2B5EF4-FFF2-40B4-BE49-F238E27FC236}">
                <a16:creationId xmlns:a16="http://schemas.microsoft.com/office/drawing/2014/main" id="{0DFA2961-11BA-29E0-2DF9-9D6B4916D22F}"/>
              </a:ext>
            </a:extLst>
          </p:cNvPr>
          <p:cNvGraphicFramePr>
            <a:graphicFrameLocks/>
          </p:cNvGraphicFramePr>
          <p:nvPr>
            <p:extLst>
              <p:ext uri="{D42A27DB-BD31-4B8C-83A1-F6EECF244321}">
                <p14:modId xmlns:p14="http://schemas.microsoft.com/office/powerpoint/2010/main" val="1472156005"/>
              </p:ext>
            </p:extLst>
          </p:nvPr>
        </p:nvGraphicFramePr>
        <p:xfrm>
          <a:off x="387830" y="4611047"/>
          <a:ext cx="5178747" cy="1623060"/>
        </p:xfrm>
        <a:graphic>
          <a:graphicData uri="http://schemas.openxmlformats.org/drawingml/2006/table">
            <a:tbl>
              <a:tblPr firstRow="1" bandRow="1">
                <a:tableStyleId>{5C22544A-7EE6-4342-B048-85BDC9FD1C3A}</a:tableStyleId>
              </a:tblPr>
              <a:tblGrid>
                <a:gridCol w="1944401">
                  <a:extLst>
                    <a:ext uri="{9D8B030D-6E8A-4147-A177-3AD203B41FA5}">
                      <a16:colId xmlns:a16="http://schemas.microsoft.com/office/drawing/2014/main" val="221503747"/>
                    </a:ext>
                  </a:extLst>
                </a:gridCol>
                <a:gridCol w="1253447">
                  <a:extLst>
                    <a:ext uri="{9D8B030D-6E8A-4147-A177-3AD203B41FA5}">
                      <a16:colId xmlns:a16="http://schemas.microsoft.com/office/drawing/2014/main" val="2965392668"/>
                    </a:ext>
                  </a:extLst>
                </a:gridCol>
                <a:gridCol w="1980899">
                  <a:extLst>
                    <a:ext uri="{9D8B030D-6E8A-4147-A177-3AD203B41FA5}">
                      <a16:colId xmlns:a16="http://schemas.microsoft.com/office/drawing/2014/main" val="2822821731"/>
                    </a:ext>
                  </a:extLst>
                </a:gridCol>
              </a:tblGrid>
              <a:tr h="0">
                <a:tc>
                  <a:txBody>
                    <a:bodyPr/>
                    <a:lstStyle/>
                    <a:p>
                      <a:pPr algn="l">
                        <a:lnSpc>
                          <a:spcPct val="100000"/>
                        </a:lnSpc>
                      </a:pPr>
                      <a:r>
                        <a:rPr lang="en-US" sz="1400" b="1" noProof="0" dirty="0">
                          <a:solidFill>
                            <a:schemeClr val="tx1"/>
                          </a:solidFill>
                          <a:latin typeface="Calibri" panose="020F0502020204030204" pitchFamily="34" charset="0"/>
                          <a:cs typeface="Calibri" panose="020F0502020204030204" pitchFamily="34" charset="0"/>
                        </a:rPr>
                        <a:t>No Previous BCMA Tx, </a:t>
                      </a:r>
                      <a:br>
                        <a:rPr lang="en-US" sz="1400" b="1" noProof="0" dirty="0">
                          <a:solidFill>
                            <a:schemeClr val="tx1"/>
                          </a:solidFill>
                          <a:latin typeface="Calibri" panose="020F0502020204030204" pitchFamily="34" charset="0"/>
                          <a:cs typeface="Calibri" panose="020F0502020204030204" pitchFamily="34" charset="0"/>
                        </a:rPr>
                      </a:br>
                      <a:r>
                        <a:rPr lang="en-US" sz="1400" b="1" noProof="0" dirty="0">
                          <a:solidFill>
                            <a:schemeClr val="tx1"/>
                          </a:solidFill>
                          <a:latin typeface="Calibri" panose="020F0502020204030204" pitchFamily="34" charset="0"/>
                          <a:cs typeface="Calibri" panose="020F0502020204030204" pitchFamily="34" charset="0"/>
                        </a:rPr>
                        <a:t>n (%)</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All Dose Levels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(n = 7)</a:t>
                      </a:r>
                    </a:p>
                  </a:txBody>
                  <a:tcPr marL="42642" marR="42642" marT="16789" marB="16789"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25-150 x 10</a:t>
                      </a:r>
                      <a:r>
                        <a:rPr lang="en-US" sz="1400" b="1" kern="1200" baseline="30000" noProof="0" dirty="0">
                          <a:solidFill>
                            <a:schemeClr val="tx1"/>
                          </a:solidFill>
                          <a:latin typeface="Calibri" panose="020F0502020204030204" pitchFamily="34" charset="0"/>
                          <a:ea typeface="+mn-ea"/>
                          <a:cs typeface="Calibri" panose="020F0502020204030204" pitchFamily="34" charset="0"/>
                        </a:rPr>
                        <a:t>6</a:t>
                      </a:r>
                      <a:r>
                        <a:rPr lang="en-US" sz="1400" b="1" kern="1200" baseline="0" noProof="0" dirty="0">
                          <a:solidFill>
                            <a:schemeClr val="tx1"/>
                          </a:solidFill>
                          <a:latin typeface="Calibri" panose="020F0502020204030204" pitchFamily="34" charset="0"/>
                          <a:ea typeface="+mn-ea"/>
                          <a:cs typeface="Calibri" panose="020F0502020204030204" pitchFamily="34" charset="0"/>
                        </a:rPr>
                        <a:t> CAR T-Cells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baseline="0" noProof="0" dirty="0">
                          <a:solidFill>
                            <a:schemeClr val="tx1"/>
                          </a:solidFill>
                          <a:latin typeface="Calibri" panose="020F0502020204030204" pitchFamily="34" charset="0"/>
                          <a:ea typeface="+mn-ea"/>
                          <a:cs typeface="Calibri" panose="020F0502020204030204" pitchFamily="34" charset="0"/>
                        </a:rPr>
                        <a:t>(n = 6)</a:t>
                      </a:r>
                      <a:endParaRPr lang="en-US" sz="1400" b="1" kern="1200" baseline="30000" noProof="0" dirty="0">
                        <a:solidFill>
                          <a:schemeClr val="tx1"/>
                        </a:solidFill>
                        <a:latin typeface="Calibri" panose="020F0502020204030204" pitchFamily="34" charset="0"/>
                        <a:ea typeface="+mn-ea"/>
                        <a:cs typeface="Calibri" panose="020F0502020204030204" pitchFamily="34" charset="0"/>
                      </a:endParaRPr>
                    </a:p>
                  </a:txBody>
                  <a:tcPr marL="42642" marR="42642" marT="16789" marB="16789"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18929653"/>
                  </a:ext>
                </a:extLst>
              </a:tr>
              <a:tr h="0">
                <a:tc>
                  <a:txBody>
                    <a:bodyPr/>
                    <a:lstStyle/>
                    <a:p>
                      <a:pPr algn="l">
                        <a:lnSpc>
                          <a:spcPct val="100000"/>
                        </a:lnSpc>
                      </a:pPr>
                      <a:r>
                        <a:rPr lang="en-US" sz="1400" b="0" noProof="0" dirty="0">
                          <a:solidFill>
                            <a:schemeClr val="bg1"/>
                          </a:solidFill>
                          <a:latin typeface="Calibri" panose="020F0502020204030204" pitchFamily="34" charset="0"/>
                          <a:cs typeface="Calibri" panose="020F0502020204030204" pitchFamily="34" charset="0"/>
                        </a:rPr>
                        <a:t>≥PR</a:t>
                      </a:r>
                    </a:p>
                  </a:txBody>
                  <a:tcPr marL="42642" marR="42642" marT="34290" marB="34290" anchor="ctr">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80000"/>
                        </a:lnSpc>
                      </a:pPr>
                      <a:r>
                        <a:rPr lang="en-US" sz="1400" b="0" strike="noStrike" noProof="0" dirty="0">
                          <a:solidFill>
                            <a:schemeClr val="bg1"/>
                          </a:solidFill>
                          <a:latin typeface="Calibri" panose="020F0502020204030204" pitchFamily="34" charset="0"/>
                          <a:cs typeface="Calibri" panose="020F0502020204030204" pitchFamily="34" charset="0"/>
                        </a:rPr>
                        <a:t>5 (71)</a:t>
                      </a:r>
                    </a:p>
                  </a:txBody>
                  <a:tcPr marL="42642" marR="42642" marT="34290" marB="34290"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80000"/>
                        </a:lnSpc>
                      </a:pPr>
                      <a:r>
                        <a:rPr lang="en-US" sz="1400" b="0" strike="noStrike" noProof="0" dirty="0">
                          <a:solidFill>
                            <a:schemeClr val="bg1"/>
                          </a:solidFill>
                          <a:latin typeface="Calibri" panose="020F0502020204030204" pitchFamily="34" charset="0"/>
                          <a:cs typeface="Calibri" panose="020F0502020204030204" pitchFamily="34" charset="0"/>
                        </a:rPr>
                        <a:t>4 (67)</a:t>
                      </a:r>
                    </a:p>
                  </a:txBody>
                  <a:tcPr marL="42642" marR="42642" marT="34290" marB="34290" anchor="ctr">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95848881"/>
                  </a:ext>
                </a:extLst>
              </a:tr>
              <a:tr h="0">
                <a:tc>
                  <a:txBody>
                    <a:bodyPr/>
                    <a:lstStyle/>
                    <a:p>
                      <a:pPr algn="l">
                        <a:lnSpc>
                          <a:spcPct val="100000"/>
                        </a:lnSpc>
                      </a:pPr>
                      <a:r>
                        <a:rPr lang="en-US" sz="1400" b="0" noProof="0" dirty="0">
                          <a:solidFill>
                            <a:schemeClr val="bg1"/>
                          </a:solidFill>
                          <a:latin typeface="Calibri" panose="020F0502020204030204" pitchFamily="34" charset="0"/>
                          <a:cs typeface="Calibri" panose="020F0502020204030204" pitchFamily="34" charset="0"/>
                        </a:rPr>
                        <a:t>≥VGPR</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3175" cap="flat" cmpd="sng" algn="ctr">
                      <a:noFill/>
                      <a:prstDash val="dash"/>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80000"/>
                        </a:lnSpc>
                      </a:pPr>
                      <a:r>
                        <a:rPr lang="en-US" sz="1400" b="0" strike="noStrike" noProof="0" dirty="0">
                          <a:solidFill>
                            <a:schemeClr val="bg1"/>
                          </a:solidFill>
                          <a:latin typeface="Calibri" panose="020F0502020204030204" pitchFamily="34" charset="0"/>
                          <a:cs typeface="Calibri" panose="020F0502020204030204" pitchFamily="34" charset="0"/>
                        </a:rPr>
                        <a:t>4 (57)</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3175" cap="flat" cmpd="sng" algn="ctr">
                      <a:noFill/>
                      <a:prstDash val="dash"/>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80000"/>
                        </a:lnSpc>
                      </a:pPr>
                      <a:r>
                        <a:rPr lang="en-US" sz="1400" b="0" strike="noStrike" noProof="0" dirty="0">
                          <a:solidFill>
                            <a:schemeClr val="bg1"/>
                          </a:solidFill>
                          <a:latin typeface="Calibri" panose="020F0502020204030204" pitchFamily="34" charset="0"/>
                          <a:cs typeface="Calibri" panose="020F0502020204030204" pitchFamily="34" charset="0"/>
                        </a:rPr>
                        <a:t>3 (50)</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3175" cap="flat" cmpd="sng" algn="ctr">
                      <a:noFill/>
                      <a:prstDash val="dash"/>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862641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tab pos="169863" algn="l"/>
                        </a:tabLst>
                        <a:defRPr/>
                      </a:pPr>
                      <a:r>
                        <a:rPr lang="en-US" sz="1400" b="0" kern="1200" noProof="0" dirty="0">
                          <a:solidFill>
                            <a:schemeClr val="bg1"/>
                          </a:solidFill>
                          <a:latin typeface="Calibri" panose="020F0502020204030204" pitchFamily="34" charset="0"/>
                          <a:ea typeface="+mn-ea"/>
                          <a:cs typeface="Calibri" panose="020F0502020204030204" pitchFamily="34" charset="0"/>
                        </a:rPr>
                        <a:t>≥CR</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eaLnBrk="1" fontAlgn="auto" latinLnBrk="0" hangingPunct="1">
                        <a:lnSpc>
                          <a:spcPct val="80000"/>
                        </a:lnSpc>
                        <a:spcBef>
                          <a:spcPts val="0"/>
                        </a:spcBef>
                        <a:spcAft>
                          <a:spcPts val="0"/>
                        </a:spcAft>
                        <a:buFontTx/>
                        <a:buNone/>
                      </a:pPr>
                      <a:r>
                        <a:rPr lang="en-US" sz="1400" b="0" strike="noStrike" noProof="0" dirty="0">
                          <a:solidFill>
                            <a:schemeClr val="bg1"/>
                          </a:solidFill>
                          <a:latin typeface="Calibri" panose="020F0502020204030204" pitchFamily="34" charset="0"/>
                          <a:cs typeface="Calibri" panose="020F0502020204030204" pitchFamily="34" charset="0"/>
                        </a:rPr>
                        <a:t>2 (29)</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rtl="0" eaLnBrk="1" fontAlgn="auto" latinLnBrk="0" hangingPunct="1">
                        <a:lnSpc>
                          <a:spcPct val="80000"/>
                        </a:lnSpc>
                        <a:spcBef>
                          <a:spcPts val="0"/>
                        </a:spcBef>
                        <a:spcAft>
                          <a:spcPts val="0"/>
                        </a:spcAft>
                        <a:buFontTx/>
                        <a:buNone/>
                      </a:pPr>
                      <a:r>
                        <a:rPr lang="en-US" sz="1400" b="0" strike="noStrike" noProof="0" dirty="0">
                          <a:solidFill>
                            <a:schemeClr val="bg1"/>
                          </a:solidFill>
                          <a:latin typeface="Calibri" panose="020F0502020204030204" pitchFamily="34" charset="0"/>
                          <a:cs typeface="Calibri" panose="020F0502020204030204" pitchFamily="34" charset="0"/>
                        </a:rPr>
                        <a:t>1 (17)</a:t>
                      </a:r>
                    </a:p>
                  </a:txBody>
                  <a:tcPr marL="42642" marR="42642"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dash"/>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40795147"/>
                  </a:ext>
                </a:extLst>
              </a:tr>
              <a:tr h="0">
                <a:tc>
                  <a:txBody>
                    <a:bodyPr/>
                    <a:lstStyle/>
                    <a:p>
                      <a:pPr algn="l">
                        <a:lnSpc>
                          <a:spcPct val="100000"/>
                        </a:lnSpc>
                        <a:tabLst>
                          <a:tab pos="169863" algn="l"/>
                        </a:tabLst>
                      </a:pPr>
                      <a:r>
                        <a:rPr lang="en-US" sz="1400" b="0" kern="1200" noProof="0" dirty="0">
                          <a:solidFill>
                            <a:schemeClr val="bg1"/>
                          </a:solidFill>
                          <a:latin typeface="Calibri" panose="020F0502020204030204" pitchFamily="34" charset="0"/>
                          <a:ea typeface="+mn-ea"/>
                          <a:cs typeface="Calibri" panose="020F0502020204030204" pitchFamily="34" charset="0"/>
                        </a:rPr>
                        <a:t>BM MRD negativity*</a:t>
                      </a:r>
                    </a:p>
                  </a:txBody>
                  <a:tcPr marL="42642" marR="42642" marT="34290" marB="34290"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rtl="0" eaLnBrk="1" fontAlgn="auto" latinLnBrk="0" hangingPunct="1">
                        <a:lnSpc>
                          <a:spcPct val="80000"/>
                        </a:lnSpc>
                        <a:spcBef>
                          <a:spcPts val="0"/>
                        </a:spcBef>
                        <a:spcAft>
                          <a:spcPts val="0"/>
                        </a:spcAft>
                        <a:buFontTx/>
                        <a:buNone/>
                      </a:pPr>
                      <a:r>
                        <a:rPr lang="en-US" sz="1400" b="0" strike="noStrike" kern="1200" noProof="0" dirty="0">
                          <a:solidFill>
                            <a:schemeClr val="bg1"/>
                          </a:solidFill>
                          <a:latin typeface="Calibri" panose="020F0502020204030204" pitchFamily="34" charset="0"/>
                          <a:ea typeface="+mn-ea"/>
                          <a:cs typeface="Calibri" panose="020F0502020204030204" pitchFamily="34" charset="0"/>
                        </a:rPr>
                        <a:t>5 (71)</a:t>
                      </a:r>
                    </a:p>
                  </a:txBody>
                  <a:tcPr marL="42642" marR="42642" marT="34290" marB="34290"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rtl="0" eaLnBrk="1" fontAlgn="auto" latinLnBrk="0" hangingPunct="1">
                        <a:lnSpc>
                          <a:spcPct val="80000"/>
                        </a:lnSpc>
                        <a:spcBef>
                          <a:spcPts val="0"/>
                        </a:spcBef>
                        <a:spcAft>
                          <a:spcPts val="0"/>
                        </a:spcAft>
                        <a:buFontTx/>
                        <a:buNone/>
                      </a:pPr>
                      <a:r>
                        <a:rPr lang="en-US" sz="1400" b="0" strike="noStrike" kern="1200" noProof="0" dirty="0">
                          <a:solidFill>
                            <a:schemeClr val="bg1"/>
                          </a:solidFill>
                          <a:latin typeface="Calibri" panose="020F0502020204030204" pitchFamily="34" charset="0"/>
                          <a:ea typeface="+mn-ea"/>
                          <a:cs typeface="Calibri" panose="020F0502020204030204" pitchFamily="34" charset="0"/>
                        </a:rPr>
                        <a:t>4 (67)</a:t>
                      </a:r>
                    </a:p>
                  </a:txBody>
                  <a:tcPr marL="42642" marR="42642" marT="34290" marB="34290"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31637088"/>
                  </a:ext>
                </a:extLst>
              </a:tr>
            </a:tbl>
          </a:graphicData>
        </a:graphic>
      </p:graphicFrame>
      <p:sp>
        <p:nvSpPr>
          <p:cNvPr id="7" name="TextBox 6">
            <a:extLst>
              <a:ext uri="{FF2B5EF4-FFF2-40B4-BE49-F238E27FC236}">
                <a16:creationId xmlns:a16="http://schemas.microsoft.com/office/drawing/2014/main" id="{74F9AD48-D39D-1E7A-E199-DB8CE1A6801F}"/>
              </a:ext>
            </a:extLst>
          </p:cNvPr>
          <p:cNvSpPr txBox="1"/>
          <p:nvPr/>
        </p:nvSpPr>
        <p:spPr bwMode="auto">
          <a:xfrm>
            <a:off x="5526283" y="1529135"/>
            <a:ext cx="98616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Aft>
                <a:spcPct val="0"/>
              </a:spcAft>
              <a:buClrTx/>
              <a:buFontTx/>
              <a:buNone/>
            </a:pPr>
            <a:r>
              <a:rPr lang="en-US" sz="1400" dirty="0">
                <a:solidFill>
                  <a:schemeClr val="bg1"/>
                </a:solidFill>
                <a:latin typeface="Calibri" panose="020F0502020204030204" pitchFamily="34" charset="0"/>
              </a:rPr>
              <a:t>CAR T-Cell </a:t>
            </a:r>
          </a:p>
          <a:p>
            <a:pPr algn="ctr">
              <a:lnSpc>
                <a:spcPct val="100000"/>
              </a:lnSpc>
              <a:spcAft>
                <a:spcPct val="0"/>
              </a:spcAft>
              <a:buClrTx/>
              <a:buFontTx/>
              <a:buNone/>
            </a:pPr>
            <a:r>
              <a:rPr lang="en-US" sz="1400" dirty="0">
                <a:solidFill>
                  <a:schemeClr val="bg1"/>
                </a:solidFill>
                <a:latin typeface="Calibri" panose="020F0502020204030204" pitchFamily="34" charset="0"/>
              </a:rPr>
              <a:t>Dose</a:t>
            </a:r>
          </a:p>
        </p:txBody>
      </p:sp>
      <p:sp>
        <p:nvSpPr>
          <p:cNvPr id="8" name="Text Box 15">
            <a:extLst>
              <a:ext uri="{FF2B5EF4-FFF2-40B4-BE49-F238E27FC236}">
                <a16:creationId xmlns:a16="http://schemas.microsoft.com/office/drawing/2014/main" id="{3EC48027-36C7-ACBB-A051-B5E7D35169C9}"/>
              </a:ext>
            </a:extLst>
          </p:cNvPr>
          <p:cNvSpPr txBox="1">
            <a:spLocks noChangeArrowheads="1"/>
          </p:cNvSpPr>
          <p:nvPr/>
        </p:nvSpPr>
        <p:spPr bwMode="auto">
          <a:xfrm>
            <a:off x="422019" y="6193640"/>
            <a:ext cx="9976779"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dirty="0">
                <a:solidFill>
                  <a:schemeClr val="bg1"/>
                </a:solidFill>
                <a:latin typeface="Calibri" panose="020F0502020204030204" pitchFamily="34" charset="0"/>
              </a:rPr>
              <a:t>*MRD negativity assessed by flow cytometry with sensitivity of 1 x 10</a:t>
            </a:r>
            <a:r>
              <a:rPr lang="en-US" altLang="en-US" sz="1200" b="0" baseline="30000" dirty="0">
                <a:solidFill>
                  <a:schemeClr val="bg1"/>
                </a:solidFill>
                <a:latin typeface="Calibri" panose="020F0502020204030204" pitchFamily="34" charset="0"/>
              </a:rPr>
              <a:t>-5</a:t>
            </a:r>
            <a:r>
              <a:rPr lang="en-US" altLang="en-US" sz="1200" b="0" dirty="0">
                <a:solidFill>
                  <a:schemeClr val="bg1"/>
                </a:solidFill>
                <a:latin typeface="Calibri" panose="020F0502020204030204" pitchFamily="34" charset="0"/>
              </a:rPr>
              <a:t> at 4 wk after CAR T-cell infusion, at occurrence of CR, and as clinically indicated.</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dirty="0">
                <a:solidFill>
                  <a:schemeClr val="bg2"/>
                </a:solidFill>
                <a:latin typeface="Calibri" panose="020F0502020204030204" pitchFamily="34" charset="0"/>
              </a:rPr>
              <a:t>Mailankody. NEJM. 2022;387:1196.</a:t>
            </a:r>
          </a:p>
        </p:txBody>
      </p:sp>
      <p:sp>
        <p:nvSpPr>
          <p:cNvPr id="24" name="TextBox 23">
            <a:extLst>
              <a:ext uri="{FF2B5EF4-FFF2-40B4-BE49-F238E27FC236}">
                <a16:creationId xmlns:a16="http://schemas.microsoft.com/office/drawing/2014/main" id="{229AA8DA-B11D-3FD8-9D70-5A0297A2FF13}"/>
              </a:ext>
            </a:extLst>
          </p:cNvPr>
          <p:cNvSpPr txBox="1"/>
          <p:nvPr/>
        </p:nvSpPr>
        <p:spPr bwMode="auto">
          <a:xfrm>
            <a:off x="5548726" y="2002166"/>
            <a:ext cx="8611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450 x 10</a:t>
            </a:r>
            <a:r>
              <a:rPr lang="en-US" sz="1400" b="0" baseline="30000" dirty="0">
                <a:solidFill>
                  <a:schemeClr val="bg1"/>
                </a:solidFill>
                <a:latin typeface="Calibri" panose="020F0502020204030204" pitchFamily="34" charset="0"/>
              </a:rPr>
              <a:t>6</a:t>
            </a:r>
          </a:p>
        </p:txBody>
      </p:sp>
      <p:sp>
        <p:nvSpPr>
          <p:cNvPr id="31" name="TextBox 30">
            <a:extLst>
              <a:ext uri="{FF2B5EF4-FFF2-40B4-BE49-F238E27FC236}">
                <a16:creationId xmlns:a16="http://schemas.microsoft.com/office/drawing/2014/main" id="{7CF09AD0-083C-FB6C-1295-A480C52B96C1}"/>
              </a:ext>
            </a:extLst>
          </p:cNvPr>
          <p:cNvSpPr txBox="1"/>
          <p:nvPr/>
        </p:nvSpPr>
        <p:spPr bwMode="auto">
          <a:xfrm>
            <a:off x="9187287" y="3956103"/>
            <a:ext cx="641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latin typeface="Calibri" panose="020F0502020204030204" pitchFamily="34" charset="0"/>
              </a:rPr>
              <a:t>6.8%</a:t>
            </a:r>
          </a:p>
        </p:txBody>
      </p:sp>
      <p:grpSp>
        <p:nvGrpSpPr>
          <p:cNvPr id="9" name="Group 8">
            <a:extLst>
              <a:ext uri="{FF2B5EF4-FFF2-40B4-BE49-F238E27FC236}">
                <a16:creationId xmlns:a16="http://schemas.microsoft.com/office/drawing/2014/main" id="{537E22AC-CE97-7330-C244-ADF5AECA1ABE}"/>
              </a:ext>
            </a:extLst>
          </p:cNvPr>
          <p:cNvGrpSpPr/>
          <p:nvPr/>
        </p:nvGrpSpPr>
        <p:grpSpPr>
          <a:xfrm>
            <a:off x="6350804" y="2184368"/>
            <a:ext cx="59055" cy="1834952"/>
            <a:chOff x="1272435" y="3149961"/>
            <a:chExt cx="108085" cy="1817197"/>
          </a:xfrm>
        </p:grpSpPr>
        <p:cxnSp>
          <p:nvCxnSpPr>
            <p:cNvPr id="14" name="Straight Connector 13">
              <a:extLst>
                <a:ext uri="{FF2B5EF4-FFF2-40B4-BE49-F238E27FC236}">
                  <a16:creationId xmlns:a16="http://schemas.microsoft.com/office/drawing/2014/main" id="{43900ED2-AD9F-E19A-93AF-FCBDE107D2BD}"/>
                </a:ext>
              </a:extLst>
            </p:cNvPr>
            <p:cNvCxnSpPr>
              <a:cxnSpLocks/>
            </p:cNvCxnSpPr>
            <p:nvPr/>
          </p:nvCxnSpPr>
          <p:spPr bwMode="auto">
            <a:xfrm>
              <a:off x="1272435" y="3149961"/>
              <a:ext cx="108085"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B58A681E-7F95-502C-B044-10C98C4D4267}"/>
                </a:ext>
              </a:extLst>
            </p:cNvPr>
            <p:cNvCxnSpPr>
              <a:cxnSpLocks/>
            </p:cNvCxnSpPr>
            <p:nvPr/>
          </p:nvCxnSpPr>
          <p:spPr bwMode="auto">
            <a:xfrm>
              <a:off x="1272435" y="3860013"/>
              <a:ext cx="108085"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63FB0ED6-9ADD-14D3-E265-972E8C503CA3}"/>
                </a:ext>
              </a:extLst>
            </p:cNvPr>
            <p:cNvCxnSpPr>
              <a:cxnSpLocks/>
            </p:cNvCxnSpPr>
            <p:nvPr/>
          </p:nvCxnSpPr>
          <p:spPr bwMode="auto">
            <a:xfrm>
              <a:off x="1272435" y="4496819"/>
              <a:ext cx="108085"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C625CC4F-3948-0515-A6CA-0C4BF9051352}"/>
                </a:ext>
              </a:extLst>
            </p:cNvPr>
            <p:cNvCxnSpPr>
              <a:cxnSpLocks/>
            </p:cNvCxnSpPr>
            <p:nvPr/>
          </p:nvCxnSpPr>
          <p:spPr bwMode="auto">
            <a:xfrm>
              <a:off x="1272435" y="4967158"/>
              <a:ext cx="108085" cy="0"/>
            </a:xfrm>
            <a:prstGeom prst="line">
              <a:avLst/>
            </a:prstGeom>
            <a:noFill/>
            <a:ln w="28575" cap="flat" cmpd="sng" algn="ctr">
              <a:solidFill>
                <a:schemeClr val="bg1"/>
              </a:solidFill>
              <a:prstDash val="solid"/>
              <a:round/>
              <a:headEnd type="none" w="med" len="med"/>
              <a:tailEnd type="none" w="med" len="med"/>
            </a:ln>
            <a:effectLst/>
          </p:spPr>
        </p:cxnSp>
      </p:grpSp>
      <p:sp>
        <p:nvSpPr>
          <p:cNvPr id="32" name="TextBox 31">
            <a:extLst>
              <a:ext uri="{FF2B5EF4-FFF2-40B4-BE49-F238E27FC236}">
                <a16:creationId xmlns:a16="http://schemas.microsoft.com/office/drawing/2014/main" id="{CBF77763-6B7E-9E70-77E9-B866F173F514}"/>
              </a:ext>
            </a:extLst>
          </p:cNvPr>
          <p:cNvSpPr txBox="1"/>
          <p:nvPr/>
        </p:nvSpPr>
        <p:spPr bwMode="auto">
          <a:xfrm>
            <a:off x="5551536" y="2716376"/>
            <a:ext cx="8611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150 x 10</a:t>
            </a:r>
            <a:r>
              <a:rPr lang="en-US" sz="1400" b="0" baseline="30000" dirty="0">
                <a:solidFill>
                  <a:schemeClr val="bg1"/>
                </a:solidFill>
                <a:latin typeface="Calibri" panose="020F0502020204030204" pitchFamily="34" charset="0"/>
              </a:rPr>
              <a:t>6</a:t>
            </a:r>
          </a:p>
        </p:txBody>
      </p:sp>
      <p:sp>
        <p:nvSpPr>
          <p:cNvPr id="33" name="TextBox 32">
            <a:extLst>
              <a:ext uri="{FF2B5EF4-FFF2-40B4-BE49-F238E27FC236}">
                <a16:creationId xmlns:a16="http://schemas.microsoft.com/office/drawing/2014/main" id="{ECFCB55E-9734-3F5F-4FC0-E1BD784EC63F}"/>
              </a:ext>
            </a:extLst>
          </p:cNvPr>
          <p:cNvSpPr txBox="1"/>
          <p:nvPr/>
        </p:nvSpPr>
        <p:spPr bwMode="auto">
          <a:xfrm>
            <a:off x="5640096" y="3359763"/>
            <a:ext cx="7697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 x 10</a:t>
            </a:r>
            <a:r>
              <a:rPr lang="en-US" sz="1400" b="0" baseline="30000" dirty="0">
                <a:solidFill>
                  <a:schemeClr val="bg1"/>
                </a:solidFill>
                <a:latin typeface="Calibri" panose="020F0502020204030204" pitchFamily="34" charset="0"/>
              </a:rPr>
              <a:t>6</a:t>
            </a:r>
          </a:p>
        </p:txBody>
      </p:sp>
      <p:sp>
        <p:nvSpPr>
          <p:cNvPr id="34" name="TextBox 33">
            <a:extLst>
              <a:ext uri="{FF2B5EF4-FFF2-40B4-BE49-F238E27FC236}">
                <a16:creationId xmlns:a16="http://schemas.microsoft.com/office/drawing/2014/main" id="{5A1EFDE2-1633-0B00-9977-2F85A6545C21}"/>
              </a:ext>
            </a:extLst>
          </p:cNvPr>
          <p:cNvSpPr txBox="1"/>
          <p:nvPr/>
        </p:nvSpPr>
        <p:spPr bwMode="auto">
          <a:xfrm>
            <a:off x="5640096" y="3853408"/>
            <a:ext cx="7697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25 x 10</a:t>
            </a:r>
            <a:r>
              <a:rPr lang="en-US" sz="1400" b="0" baseline="30000" dirty="0">
                <a:solidFill>
                  <a:schemeClr val="bg1"/>
                </a:solidFill>
                <a:latin typeface="Calibri" panose="020F0502020204030204" pitchFamily="34" charset="0"/>
              </a:rPr>
              <a:t>6</a:t>
            </a:r>
          </a:p>
        </p:txBody>
      </p:sp>
      <p:grpSp>
        <p:nvGrpSpPr>
          <p:cNvPr id="39" name="Group 38">
            <a:extLst>
              <a:ext uri="{FF2B5EF4-FFF2-40B4-BE49-F238E27FC236}">
                <a16:creationId xmlns:a16="http://schemas.microsoft.com/office/drawing/2014/main" id="{8F49AEF3-8F08-9F19-9655-DBBBB94A61CA}"/>
              </a:ext>
            </a:extLst>
          </p:cNvPr>
          <p:cNvGrpSpPr/>
          <p:nvPr/>
        </p:nvGrpSpPr>
        <p:grpSpPr>
          <a:xfrm>
            <a:off x="6411044" y="4255303"/>
            <a:ext cx="4994271" cy="55793"/>
            <a:chOff x="2558507" y="5588000"/>
            <a:chExt cx="5464628" cy="64008"/>
          </a:xfrm>
        </p:grpSpPr>
        <p:cxnSp>
          <p:nvCxnSpPr>
            <p:cNvPr id="40" name="Straight Connector 39">
              <a:extLst>
                <a:ext uri="{FF2B5EF4-FFF2-40B4-BE49-F238E27FC236}">
                  <a16:creationId xmlns:a16="http://schemas.microsoft.com/office/drawing/2014/main" id="{05792A71-4196-B4C3-CBB4-6CB1BF3E912B}"/>
                </a:ext>
              </a:extLst>
            </p:cNvPr>
            <p:cNvCxnSpPr>
              <a:cxnSpLocks/>
            </p:cNvCxnSpPr>
            <p:nvPr/>
          </p:nvCxnSpPr>
          <p:spPr bwMode="auto">
            <a:xfrm>
              <a:off x="2558507"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2450DD24-1B49-D194-F5FE-EEE07ACACBD5}"/>
                </a:ext>
              </a:extLst>
            </p:cNvPr>
            <p:cNvCxnSpPr>
              <a:cxnSpLocks/>
            </p:cNvCxnSpPr>
            <p:nvPr/>
          </p:nvCxnSpPr>
          <p:spPr bwMode="auto">
            <a:xfrm>
              <a:off x="2831738"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C94A43BE-CFCB-0AE1-CEA6-176392BC5244}"/>
                </a:ext>
              </a:extLst>
            </p:cNvPr>
            <p:cNvCxnSpPr>
              <a:cxnSpLocks/>
            </p:cNvCxnSpPr>
            <p:nvPr/>
          </p:nvCxnSpPr>
          <p:spPr bwMode="auto">
            <a:xfrm>
              <a:off x="3104969"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6ED2BFE8-3F1F-1F95-20F8-EFF249E64AD7}"/>
                </a:ext>
              </a:extLst>
            </p:cNvPr>
            <p:cNvCxnSpPr>
              <a:cxnSpLocks/>
            </p:cNvCxnSpPr>
            <p:nvPr/>
          </p:nvCxnSpPr>
          <p:spPr bwMode="auto">
            <a:xfrm>
              <a:off x="3378200"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42DE560B-2974-67A0-BE4C-21C9762F33BF}"/>
                </a:ext>
              </a:extLst>
            </p:cNvPr>
            <p:cNvCxnSpPr>
              <a:cxnSpLocks/>
            </p:cNvCxnSpPr>
            <p:nvPr/>
          </p:nvCxnSpPr>
          <p:spPr bwMode="auto">
            <a:xfrm>
              <a:off x="3651431"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3FB1F486-EFDE-3C8A-D4EE-53CDC358FCF7}"/>
                </a:ext>
              </a:extLst>
            </p:cNvPr>
            <p:cNvCxnSpPr>
              <a:cxnSpLocks/>
            </p:cNvCxnSpPr>
            <p:nvPr/>
          </p:nvCxnSpPr>
          <p:spPr bwMode="auto">
            <a:xfrm>
              <a:off x="3924662"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AAA61A24-A655-70D7-4DB8-269DE8149182}"/>
                </a:ext>
              </a:extLst>
            </p:cNvPr>
            <p:cNvCxnSpPr>
              <a:cxnSpLocks/>
            </p:cNvCxnSpPr>
            <p:nvPr/>
          </p:nvCxnSpPr>
          <p:spPr bwMode="auto">
            <a:xfrm>
              <a:off x="4197893"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04334677-8D55-886F-77ED-31A607423035}"/>
                </a:ext>
              </a:extLst>
            </p:cNvPr>
            <p:cNvCxnSpPr>
              <a:cxnSpLocks/>
            </p:cNvCxnSpPr>
            <p:nvPr/>
          </p:nvCxnSpPr>
          <p:spPr bwMode="auto">
            <a:xfrm>
              <a:off x="4471124"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21D8FA92-52CC-8920-C3C2-BC2FB2C79756}"/>
                </a:ext>
              </a:extLst>
            </p:cNvPr>
            <p:cNvCxnSpPr>
              <a:cxnSpLocks/>
            </p:cNvCxnSpPr>
            <p:nvPr/>
          </p:nvCxnSpPr>
          <p:spPr bwMode="auto">
            <a:xfrm>
              <a:off x="4744355"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2244D2DF-F9AB-17C9-1F53-346028AADF3E}"/>
                </a:ext>
              </a:extLst>
            </p:cNvPr>
            <p:cNvCxnSpPr>
              <a:cxnSpLocks/>
            </p:cNvCxnSpPr>
            <p:nvPr/>
          </p:nvCxnSpPr>
          <p:spPr bwMode="auto">
            <a:xfrm>
              <a:off x="5017586"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916194A9-A685-A0B5-4552-D557D3A63D4B}"/>
                </a:ext>
              </a:extLst>
            </p:cNvPr>
            <p:cNvCxnSpPr>
              <a:cxnSpLocks/>
            </p:cNvCxnSpPr>
            <p:nvPr/>
          </p:nvCxnSpPr>
          <p:spPr bwMode="auto">
            <a:xfrm>
              <a:off x="5290817"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0B0EE257-DA28-0264-8559-EB6A953B57AB}"/>
                </a:ext>
              </a:extLst>
            </p:cNvPr>
            <p:cNvCxnSpPr>
              <a:cxnSpLocks/>
            </p:cNvCxnSpPr>
            <p:nvPr/>
          </p:nvCxnSpPr>
          <p:spPr bwMode="auto">
            <a:xfrm>
              <a:off x="5564048"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92A44005-DE1D-5984-2E3F-2ECD1C5D6234}"/>
                </a:ext>
              </a:extLst>
            </p:cNvPr>
            <p:cNvCxnSpPr>
              <a:cxnSpLocks/>
            </p:cNvCxnSpPr>
            <p:nvPr/>
          </p:nvCxnSpPr>
          <p:spPr bwMode="auto">
            <a:xfrm>
              <a:off x="5837279"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9DD7308C-2E08-88BF-957D-E53E8205855E}"/>
                </a:ext>
              </a:extLst>
            </p:cNvPr>
            <p:cNvCxnSpPr>
              <a:cxnSpLocks/>
            </p:cNvCxnSpPr>
            <p:nvPr/>
          </p:nvCxnSpPr>
          <p:spPr bwMode="auto">
            <a:xfrm>
              <a:off x="6110510"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3AB536B6-D135-9FE2-682E-40EDFFA7CFBA}"/>
                </a:ext>
              </a:extLst>
            </p:cNvPr>
            <p:cNvCxnSpPr>
              <a:cxnSpLocks/>
            </p:cNvCxnSpPr>
            <p:nvPr/>
          </p:nvCxnSpPr>
          <p:spPr bwMode="auto">
            <a:xfrm>
              <a:off x="6383741"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D7FB20EB-D37F-466D-818C-17EEAD23D5CC}"/>
                </a:ext>
              </a:extLst>
            </p:cNvPr>
            <p:cNvCxnSpPr>
              <a:cxnSpLocks/>
            </p:cNvCxnSpPr>
            <p:nvPr/>
          </p:nvCxnSpPr>
          <p:spPr bwMode="auto">
            <a:xfrm>
              <a:off x="6656972"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8F1BB17A-3F94-CCDD-DE4E-7C58736ECCD2}"/>
                </a:ext>
              </a:extLst>
            </p:cNvPr>
            <p:cNvCxnSpPr>
              <a:cxnSpLocks/>
            </p:cNvCxnSpPr>
            <p:nvPr/>
          </p:nvCxnSpPr>
          <p:spPr bwMode="auto">
            <a:xfrm>
              <a:off x="6930203"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3FAC926A-2F20-8703-80F2-75DBFD62B12B}"/>
                </a:ext>
              </a:extLst>
            </p:cNvPr>
            <p:cNvCxnSpPr>
              <a:cxnSpLocks/>
            </p:cNvCxnSpPr>
            <p:nvPr/>
          </p:nvCxnSpPr>
          <p:spPr bwMode="auto">
            <a:xfrm>
              <a:off x="7203434"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27FC3BB0-6C00-CAD2-BEA6-FAE768EB2362}"/>
                </a:ext>
              </a:extLst>
            </p:cNvPr>
            <p:cNvCxnSpPr>
              <a:cxnSpLocks/>
            </p:cNvCxnSpPr>
            <p:nvPr/>
          </p:nvCxnSpPr>
          <p:spPr bwMode="auto">
            <a:xfrm>
              <a:off x="7476665"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0E95452B-E4BC-050E-7F75-CFF220012B7F}"/>
                </a:ext>
              </a:extLst>
            </p:cNvPr>
            <p:cNvCxnSpPr>
              <a:cxnSpLocks/>
            </p:cNvCxnSpPr>
            <p:nvPr/>
          </p:nvCxnSpPr>
          <p:spPr bwMode="auto">
            <a:xfrm>
              <a:off x="7749896" y="55880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BE6DE808-EA52-E7C4-05D4-080E96D080C1}"/>
                </a:ext>
              </a:extLst>
            </p:cNvPr>
            <p:cNvCxnSpPr>
              <a:cxnSpLocks/>
            </p:cNvCxnSpPr>
            <p:nvPr/>
          </p:nvCxnSpPr>
          <p:spPr bwMode="auto">
            <a:xfrm>
              <a:off x="8023135" y="5588000"/>
              <a:ext cx="0" cy="64008"/>
            </a:xfrm>
            <a:prstGeom prst="line">
              <a:avLst/>
            </a:prstGeom>
            <a:noFill/>
            <a:ln w="28575" cap="flat" cmpd="sng" algn="ctr">
              <a:solidFill>
                <a:schemeClr val="bg1"/>
              </a:solidFill>
              <a:prstDash val="solid"/>
              <a:round/>
              <a:headEnd type="none" w="med" len="med"/>
              <a:tailEnd type="none" w="med" len="med"/>
            </a:ln>
            <a:effectLst/>
          </p:spPr>
        </p:cxnSp>
      </p:grpSp>
      <p:grpSp>
        <p:nvGrpSpPr>
          <p:cNvPr id="82" name="Group 81">
            <a:extLst>
              <a:ext uri="{FF2B5EF4-FFF2-40B4-BE49-F238E27FC236}">
                <a16:creationId xmlns:a16="http://schemas.microsoft.com/office/drawing/2014/main" id="{62714163-7F00-884F-34F7-1D297ED03FE9}"/>
              </a:ext>
            </a:extLst>
          </p:cNvPr>
          <p:cNvGrpSpPr/>
          <p:nvPr/>
        </p:nvGrpSpPr>
        <p:grpSpPr>
          <a:xfrm>
            <a:off x="6185408" y="4276968"/>
            <a:ext cx="5465437" cy="307777"/>
            <a:chOff x="6344721" y="4583380"/>
            <a:chExt cx="5945047" cy="307777"/>
          </a:xfrm>
        </p:grpSpPr>
        <p:sp>
          <p:nvSpPr>
            <p:cNvPr id="61" name="TextBox 60">
              <a:extLst>
                <a:ext uri="{FF2B5EF4-FFF2-40B4-BE49-F238E27FC236}">
                  <a16:creationId xmlns:a16="http://schemas.microsoft.com/office/drawing/2014/main" id="{6E93598D-541B-3CCA-BDB8-543933FEDC33}"/>
                </a:ext>
              </a:extLst>
            </p:cNvPr>
            <p:cNvSpPr txBox="1"/>
            <p:nvPr/>
          </p:nvSpPr>
          <p:spPr bwMode="auto">
            <a:xfrm>
              <a:off x="11809348"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62" name="TextBox 61">
              <a:extLst>
                <a:ext uri="{FF2B5EF4-FFF2-40B4-BE49-F238E27FC236}">
                  <a16:creationId xmlns:a16="http://schemas.microsoft.com/office/drawing/2014/main" id="{7AC40AC5-CC3E-8ED9-93B9-D94DA93B115D}"/>
                </a:ext>
              </a:extLst>
            </p:cNvPr>
            <p:cNvSpPr txBox="1"/>
            <p:nvPr/>
          </p:nvSpPr>
          <p:spPr bwMode="auto">
            <a:xfrm>
              <a:off x="6344721"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63" name="TextBox 62">
              <a:extLst>
                <a:ext uri="{FF2B5EF4-FFF2-40B4-BE49-F238E27FC236}">
                  <a16:creationId xmlns:a16="http://schemas.microsoft.com/office/drawing/2014/main" id="{7726D72A-5EED-D7C7-0302-0C1E5612D5F2}"/>
                </a:ext>
              </a:extLst>
            </p:cNvPr>
            <p:cNvSpPr txBox="1"/>
            <p:nvPr/>
          </p:nvSpPr>
          <p:spPr bwMode="auto">
            <a:xfrm>
              <a:off x="6617952"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64" name="TextBox 63">
              <a:extLst>
                <a:ext uri="{FF2B5EF4-FFF2-40B4-BE49-F238E27FC236}">
                  <a16:creationId xmlns:a16="http://schemas.microsoft.com/office/drawing/2014/main" id="{1A145B66-0A6E-ED3B-4EEF-982F3ECA1C62}"/>
                </a:ext>
              </a:extLst>
            </p:cNvPr>
            <p:cNvSpPr txBox="1"/>
            <p:nvPr/>
          </p:nvSpPr>
          <p:spPr bwMode="auto">
            <a:xfrm>
              <a:off x="6891183"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65" name="TextBox 64">
              <a:extLst>
                <a:ext uri="{FF2B5EF4-FFF2-40B4-BE49-F238E27FC236}">
                  <a16:creationId xmlns:a16="http://schemas.microsoft.com/office/drawing/2014/main" id="{03CBC0ED-9943-AD7A-0494-B031D87F12CB}"/>
                </a:ext>
              </a:extLst>
            </p:cNvPr>
            <p:cNvSpPr txBox="1"/>
            <p:nvPr/>
          </p:nvSpPr>
          <p:spPr bwMode="auto">
            <a:xfrm>
              <a:off x="7164414"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66" name="TextBox 65">
              <a:extLst>
                <a:ext uri="{FF2B5EF4-FFF2-40B4-BE49-F238E27FC236}">
                  <a16:creationId xmlns:a16="http://schemas.microsoft.com/office/drawing/2014/main" id="{6BAD08BD-E625-235D-1122-FB9B158B2B1E}"/>
                </a:ext>
              </a:extLst>
            </p:cNvPr>
            <p:cNvSpPr txBox="1"/>
            <p:nvPr/>
          </p:nvSpPr>
          <p:spPr bwMode="auto">
            <a:xfrm>
              <a:off x="7437645"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67" name="TextBox 66">
              <a:extLst>
                <a:ext uri="{FF2B5EF4-FFF2-40B4-BE49-F238E27FC236}">
                  <a16:creationId xmlns:a16="http://schemas.microsoft.com/office/drawing/2014/main" id="{5761671C-6592-3D49-376F-31356D2FDFAD}"/>
                </a:ext>
              </a:extLst>
            </p:cNvPr>
            <p:cNvSpPr txBox="1"/>
            <p:nvPr/>
          </p:nvSpPr>
          <p:spPr bwMode="auto">
            <a:xfrm>
              <a:off x="7710876"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lang="en-US" sz="1400" b="0" dirty="0">
                  <a:solidFill>
                    <a:srgbClr val="000000"/>
                  </a:solidFill>
                  <a:latin typeface="Calibri" panose="020F0502020204030204" pitchFamily="34" charset="0"/>
                </a:rPr>
                <a:t>20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8" name="TextBox 67">
              <a:extLst>
                <a:ext uri="{FF2B5EF4-FFF2-40B4-BE49-F238E27FC236}">
                  <a16:creationId xmlns:a16="http://schemas.microsoft.com/office/drawing/2014/main" id="{E6C6BE36-AA22-2CEF-3BA9-B7116E5DCCCC}"/>
                </a:ext>
              </a:extLst>
            </p:cNvPr>
            <p:cNvSpPr txBox="1"/>
            <p:nvPr/>
          </p:nvSpPr>
          <p:spPr bwMode="auto">
            <a:xfrm>
              <a:off x="7984107"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69" name="TextBox 68">
              <a:extLst>
                <a:ext uri="{FF2B5EF4-FFF2-40B4-BE49-F238E27FC236}">
                  <a16:creationId xmlns:a16="http://schemas.microsoft.com/office/drawing/2014/main" id="{F478A2FA-ECED-D82D-000D-2ADBF740AE94}"/>
                </a:ext>
              </a:extLst>
            </p:cNvPr>
            <p:cNvSpPr txBox="1"/>
            <p:nvPr/>
          </p:nvSpPr>
          <p:spPr bwMode="auto">
            <a:xfrm>
              <a:off x="8257338"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70" name="TextBox 69">
              <a:extLst>
                <a:ext uri="{FF2B5EF4-FFF2-40B4-BE49-F238E27FC236}">
                  <a16:creationId xmlns:a16="http://schemas.microsoft.com/office/drawing/2014/main" id="{67FF6A34-53FA-E391-2B21-9202F2FA02C4}"/>
                </a:ext>
              </a:extLst>
            </p:cNvPr>
            <p:cNvSpPr txBox="1"/>
            <p:nvPr/>
          </p:nvSpPr>
          <p:spPr bwMode="auto">
            <a:xfrm>
              <a:off x="8530569"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p:txBody>
        </p:sp>
        <p:sp>
          <p:nvSpPr>
            <p:cNvPr id="71" name="TextBox 70">
              <a:extLst>
                <a:ext uri="{FF2B5EF4-FFF2-40B4-BE49-F238E27FC236}">
                  <a16:creationId xmlns:a16="http://schemas.microsoft.com/office/drawing/2014/main" id="{78D83264-9361-0429-7622-E9EE14484FB7}"/>
                </a:ext>
              </a:extLst>
            </p:cNvPr>
            <p:cNvSpPr txBox="1"/>
            <p:nvPr/>
          </p:nvSpPr>
          <p:spPr bwMode="auto">
            <a:xfrm>
              <a:off x="8803800"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72" name="TextBox 71">
              <a:extLst>
                <a:ext uri="{FF2B5EF4-FFF2-40B4-BE49-F238E27FC236}">
                  <a16:creationId xmlns:a16="http://schemas.microsoft.com/office/drawing/2014/main" id="{00604CD2-94F2-A207-C225-C1F8FF5B1F1A}"/>
                </a:ext>
              </a:extLst>
            </p:cNvPr>
            <p:cNvSpPr txBox="1"/>
            <p:nvPr/>
          </p:nvSpPr>
          <p:spPr bwMode="auto">
            <a:xfrm>
              <a:off x="9077031"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73" name="TextBox 72">
              <a:extLst>
                <a:ext uri="{FF2B5EF4-FFF2-40B4-BE49-F238E27FC236}">
                  <a16:creationId xmlns:a16="http://schemas.microsoft.com/office/drawing/2014/main" id="{D18EB996-9828-B902-FC7B-88ECC578F201}"/>
                </a:ext>
              </a:extLst>
            </p:cNvPr>
            <p:cNvSpPr txBox="1"/>
            <p:nvPr/>
          </p:nvSpPr>
          <p:spPr bwMode="auto">
            <a:xfrm>
              <a:off x="9350262"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a:t>
              </a:r>
            </a:p>
          </p:txBody>
        </p:sp>
        <p:sp>
          <p:nvSpPr>
            <p:cNvPr id="74" name="TextBox 73">
              <a:extLst>
                <a:ext uri="{FF2B5EF4-FFF2-40B4-BE49-F238E27FC236}">
                  <a16:creationId xmlns:a16="http://schemas.microsoft.com/office/drawing/2014/main" id="{D28A7A9F-6F6C-D012-E0AC-83726B068B3F}"/>
                </a:ext>
              </a:extLst>
            </p:cNvPr>
            <p:cNvSpPr txBox="1"/>
            <p:nvPr/>
          </p:nvSpPr>
          <p:spPr bwMode="auto">
            <a:xfrm>
              <a:off x="9623493"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75" name="TextBox 74">
              <a:extLst>
                <a:ext uri="{FF2B5EF4-FFF2-40B4-BE49-F238E27FC236}">
                  <a16:creationId xmlns:a16="http://schemas.microsoft.com/office/drawing/2014/main" id="{DDE22F24-EE06-806B-0B4E-F8C54EFFE169}"/>
                </a:ext>
              </a:extLst>
            </p:cNvPr>
            <p:cNvSpPr txBox="1"/>
            <p:nvPr/>
          </p:nvSpPr>
          <p:spPr bwMode="auto">
            <a:xfrm>
              <a:off x="9896724"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76" name="TextBox 75">
              <a:extLst>
                <a:ext uri="{FF2B5EF4-FFF2-40B4-BE49-F238E27FC236}">
                  <a16:creationId xmlns:a16="http://schemas.microsoft.com/office/drawing/2014/main" id="{B520A701-060F-6EA4-B726-78A7618E340A}"/>
                </a:ext>
              </a:extLst>
            </p:cNvPr>
            <p:cNvSpPr txBox="1"/>
            <p:nvPr/>
          </p:nvSpPr>
          <p:spPr bwMode="auto">
            <a:xfrm>
              <a:off x="10169955"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56</a:t>
              </a:r>
            </a:p>
          </p:txBody>
        </p:sp>
        <p:sp>
          <p:nvSpPr>
            <p:cNvPr id="77" name="TextBox 76">
              <a:extLst>
                <a:ext uri="{FF2B5EF4-FFF2-40B4-BE49-F238E27FC236}">
                  <a16:creationId xmlns:a16="http://schemas.microsoft.com/office/drawing/2014/main" id="{5E363184-CA4A-4C09-A40F-C01A00627EFF}"/>
                </a:ext>
              </a:extLst>
            </p:cNvPr>
            <p:cNvSpPr txBox="1"/>
            <p:nvPr/>
          </p:nvSpPr>
          <p:spPr bwMode="auto">
            <a:xfrm>
              <a:off x="10443186"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78" name="TextBox 77">
              <a:extLst>
                <a:ext uri="{FF2B5EF4-FFF2-40B4-BE49-F238E27FC236}">
                  <a16:creationId xmlns:a16="http://schemas.microsoft.com/office/drawing/2014/main" id="{746CFDFF-2BAD-DA1A-00B7-57731A6B1A7C}"/>
                </a:ext>
              </a:extLst>
            </p:cNvPr>
            <p:cNvSpPr txBox="1"/>
            <p:nvPr/>
          </p:nvSpPr>
          <p:spPr bwMode="auto">
            <a:xfrm>
              <a:off x="10716417"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64</a:t>
              </a:r>
            </a:p>
          </p:txBody>
        </p:sp>
        <p:sp>
          <p:nvSpPr>
            <p:cNvPr id="79" name="TextBox 78">
              <a:extLst>
                <a:ext uri="{FF2B5EF4-FFF2-40B4-BE49-F238E27FC236}">
                  <a16:creationId xmlns:a16="http://schemas.microsoft.com/office/drawing/2014/main" id="{28D11906-428C-BF1A-A0A9-0410DC9B88BD}"/>
                </a:ext>
              </a:extLst>
            </p:cNvPr>
            <p:cNvSpPr txBox="1"/>
            <p:nvPr/>
          </p:nvSpPr>
          <p:spPr bwMode="auto">
            <a:xfrm>
              <a:off x="10989648"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68</a:t>
              </a:r>
            </a:p>
          </p:txBody>
        </p:sp>
        <p:sp>
          <p:nvSpPr>
            <p:cNvPr id="80" name="TextBox 79">
              <a:extLst>
                <a:ext uri="{FF2B5EF4-FFF2-40B4-BE49-F238E27FC236}">
                  <a16:creationId xmlns:a16="http://schemas.microsoft.com/office/drawing/2014/main" id="{2EF7EBDE-4864-F8EE-B8FA-B31A34FB4A8A}"/>
                </a:ext>
              </a:extLst>
            </p:cNvPr>
            <p:cNvSpPr txBox="1"/>
            <p:nvPr/>
          </p:nvSpPr>
          <p:spPr bwMode="auto">
            <a:xfrm>
              <a:off x="11262879"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81" name="TextBox 80">
              <a:extLst>
                <a:ext uri="{FF2B5EF4-FFF2-40B4-BE49-F238E27FC236}">
                  <a16:creationId xmlns:a16="http://schemas.microsoft.com/office/drawing/2014/main" id="{84B13D77-500D-8101-7006-45D6AABDD994}"/>
                </a:ext>
              </a:extLst>
            </p:cNvPr>
            <p:cNvSpPr txBox="1"/>
            <p:nvPr/>
          </p:nvSpPr>
          <p:spPr bwMode="auto">
            <a:xfrm>
              <a:off x="11536110" y="4583380"/>
              <a:ext cx="480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76</a:t>
              </a:r>
            </a:p>
          </p:txBody>
        </p:sp>
      </p:grpSp>
      <p:sp>
        <p:nvSpPr>
          <p:cNvPr id="83" name="TextBox 82">
            <a:extLst>
              <a:ext uri="{FF2B5EF4-FFF2-40B4-BE49-F238E27FC236}">
                <a16:creationId xmlns:a16="http://schemas.microsoft.com/office/drawing/2014/main" id="{B893A00C-B80F-49F6-E405-83D0D29A781B}"/>
              </a:ext>
            </a:extLst>
          </p:cNvPr>
          <p:cNvSpPr txBox="1"/>
          <p:nvPr/>
        </p:nvSpPr>
        <p:spPr bwMode="auto">
          <a:xfrm>
            <a:off x="8467567" y="4478972"/>
            <a:ext cx="8996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Study Wk</a:t>
            </a:r>
            <a:endParaRPr lang="en-US" sz="1400" baseline="30000" dirty="0">
              <a:solidFill>
                <a:schemeClr val="bg1"/>
              </a:solidFill>
              <a:latin typeface="Calibri" panose="020F0502020204030204" pitchFamily="34" charset="0"/>
            </a:endParaRPr>
          </a:p>
        </p:txBody>
      </p:sp>
      <p:grpSp>
        <p:nvGrpSpPr>
          <p:cNvPr id="93" name="Group 92">
            <a:extLst>
              <a:ext uri="{FF2B5EF4-FFF2-40B4-BE49-F238E27FC236}">
                <a16:creationId xmlns:a16="http://schemas.microsoft.com/office/drawing/2014/main" id="{17547D89-A07B-B0C8-45A9-DC07C1D73864}"/>
              </a:ext>
            </a:extLst>
          </p:cNvPr>
          <p:cNvGrpSpPr/>
          <p:nvPr/>
        </p:nvGrpSpPr>
        <p:grpSpPr>
          <a:xfrm>
            <a:off x="9585724" y="1522717"/>
            <a:ext cx="1731547" cy="1384995"/>
            <a:chOff x="9554527" y="1051377"/>
            <a:chExt cx="1731547" cy="1384995"/>
          </a:xfrm>
        </p:grpSpPr>
        <p:sp>
          <p:nvSpPr>
            <p:cNvPr id="84" name="TextBox 83">
              <a:extLst>
                <a:ext uri="{FF2B5EF4-FFF2-40B4-BE49-F238E27FC236}">
                  <a16:creationId xmlns:a16="http://schemas.microsoft.com/office/drawing/2014/main" id="{2E4C91BC-9015-226F-EBB0-AAFB1D173406}"/>
                </a:ext>
              </a:extLst>
            </p:cNvPr>
            <p:cNvSpPr txBox="1"/>
            <p:nvPr/>
          </p:nvSpPr>
          <p:spPr bwMode="auto">
            <a:xfrm>
              <a:off x="9683328" y="1051377"/>
              <a:ext cx="1602746"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Aft>
                  <a:spcPct val="0"/>
                </a:spcAft>
                <a:buClrTx/>
                <a:buFontTx/>
                <a:buNone/>
              </a:pPr>
              <a:r>
                <a:rPr lang="en-US" sz="1400" b="0" dirty="0">
                  <a:solidFill>
                    <a:schemeClr val="bg1"/>
                  </a:solidFill>
                  <a:latin typeface="Calibri" panose="020F0502020204030204" pitchFamily="34" charset="0"/>
                </a:rPr>
                <a:t>Stable disease</a:t>
              </a:r>
            </a:p>
            <a:p>
              <a:pPr>
                <a:lnSpc>
                  <a:spcPct val="100000"/>
                </a:lnSpc>
                <a:spcAft>
                  <a:spcPct val="0"/>
                </a:spcAft>
                <a:buClrTx/>
                <a:buFontTx/>
                <a:buNone/>
              </a:pPr>
              <a:r>
                <a:rPr lang="en-US" sz="1400" b="0" dirty="0">
                  <a:solidFill>
                    <a:schemeClr val="bg1"/>
                  </a:solidFill>
                  <a:latin typeface="Calibri" panose="020F0502020204030204" pitchFamily="34" charset="0"/>
                </a:rPr>
                <a:t>PR</a:t>
              </a:r>
            </a:p>
            <a:p>
              <a:pPr>
                <a:lnSpc>
                  <a:spcPct val="100000"/>
                </a:lnSpc>
                <a:spcAft>
                  <a:spcPct val="0"/>
                </a:spcAft>
                <a:buClrTx/>
                <a:buFontTx/>
                <a:buNone/>
              </a:pPr>
              <a:r>
                <a:rPr lang="en-US" sz="1400" b="0" dirty="0">
                  <a:solidFill>
                    <a:schemeClr val="bg1"/>
                  </a:solidFill>
                  <a:latin typeface="Calibri" panose="020F0502020204030204" pitchFamily="34" charset="0"/>
                </a:rPr>
                <a:t>VGPR</a:t>
              </a:r>
            </a:p>
            <a:p>
              <a:pPr>
                <a:lnSpc>
                  <a:spcPct val="100000"/>
                </a:lnSpc>
                <a:spcAft>
                  <a:spcPct val="0"/>
                </a:spcAft>
                <a:buClrTx/>
                <a:buFontTx/>
                <a:buNone/>
              </a:pPr>
              <a:r>
                <a:rPr lang="en-US" sz="1400" b="0" dirty="0">
                  <a:solidFill>
                    <a:schemeClr val="bg1"/>
                  </a:solidFill>
                  <a:latin typeface="Calibri" panose="020F0502020204030204" pitchFamily="34" charset="0"/>
                </a:rPr>
                <a:t>sCR</a:t>
              </a:r>
            </a:p>
            <a:p>
              <a:pPr>
                <a:lnSpc>
                  <a:spcPct val="100000"/>
                </a:lnSpc>
                <a:spcAft>
                  <a:spcPct val="0"/>
                </a:spcAft>
                <a:buClrTx/>
                <a:buFontTx/>
                <a:buNone/>
              </a:pPr>
              <a:r>
                <a:rPr lang="en-US" sz="1400" b="0" dirty="0">
                  <a:solidFill>
                    <a:schemeClr val="bg1"/>
                  </a:solidFill>
                  <a:latin typeface="Calibri" panose="020F0502020204030204" pitchFamily="34" charset="0"/>
                </a:rPr>
                <a:t>Progressive disease</a:t>
              </a:r>
            </a:p>
            <a:p>
              <a:pPr>
                <a:lnSpc>
                  <a:spcPct val="100000"/>
                </a:lnSpc>
                <a:spcAft>
                  <a:spcPct val="0"/>
                </a:spcAft>
                <a:buClrTx/>
                <a:buFontTx/>
                <a:buNone/>
              </a:pPr>
              <a:r>
                <a:rPr lang="en-US" sz="1400" b="0" dirty="0">
                  <a:solidFill>
                    <a:schemeClr val="bg1"/>
                  </a:solidFill>
                  <a:latin typeface="Calibri" panose="020F0502020204030204" pitchFamily="34" charset="0"/>
                </a:rPr>
                <a:t>Ongoing response</a:t>
              </a:r>
            </a:p>
          </p:txBody>
        </p:sp>
        <p:grpSp>
          <p:nvGrpSpPr>
            <p:cNvPr id="92" name="Group 91">
              <a:extLst>
                <a:ext uri="{FF2B5EF4-FFF2-40B4-BE49-F238E27FC236}">
                  <a16:creationId xmlns:a16="http://schemas.microsoft.com/office/drawing/2014/main" id="{DFB25763-AA28-20D0-0824-4D34D4E0873A}"/>
                </a:ext>
              </a:extLst>
            </p:cNvPr>
            <p:cNvGrpSpPr/>
            <p:nvPr/>
          </p:nvGrpSpPr>
          <p:grpSpPr>
            <a:xfrm>
              <a:off x="9554527" y="1166334"/>
              <a:ext cx="187477" cy="1106371"/>
              <a:chOff x="9554527" y="1166334"/>
              <a:chExt cx="187477" cy="1106371"/>
            </a:xfrm>
          </p:grpSpPr>
          <p:sp>
            <p:nvSpPr>
              <p:cNvPr id="85" name="Rectangle 84">
                <a:extLst>
                  <a:ext uri="{FF2B5EF4-FFF2-40B4-BE49-F238E27FC236}">
                    <a16:creationId xmlns:a16="http://schemas.microsoft.com/office/drawing/2014/main" id="{750B6068-933D-3900-5403-67E911734BDA}"/>
                  </a:ext>
                </a:extLst>
              </p:cNvPr>
              <p:cNvSpPr/>
              <p:nvPr/>
            </p:nvSpPr>
            <p:spPr bwMode="auto">
              <a:xfrm>
                <a:off x="9629896" y="1166334"/>
                <a:ext cx="85072" cy="8507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Rectangle 85">
                <a:extLst>
                  <a:ext uri="{FF2B5EF4-FFF2-40B4-BE49-F238E27FC236}">
                    <a16:creationId xmlns:a16="http://schemas.microsoft.com/office/drawing/2014/main" id="{F5D604C7-E6B2-BF29-6CD9-BF7DCE007CF8}"/>
                  </a:ext>
                </a:extLst>
              </p:cNvPr>
              <p:cNvSpPr/>
              <p:nvPr/>
            </p:nvSpPr>
            <p:spPr bwMode="auto">
              <a:xfrm>
                <a:off x="9629896" y="1378324"/>
                <a:ext cx="85072" cy="8507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Rectangle 86">
                <a:extLst>
                  <a:ext uri="{FF2B5EF4-FFF2-40B4-BE49-F238E27FC236}">
                    <a16:creationId xmlns:a16="http://schemas.microsoft.com/office/drawing/2014/main" id="{729087BD-8CF3-AB65-9603-CB7AEAB46A84}"/>
                  </a:ext>
                </a:extLst>
              </p:cNvPr>
              <p:cNvSpPr/>
              <p:nvPr/>
            </p:nvSpPr>
            <p:spPr bwMode="auto">
              <a:xfrm>
                <a:off x="9629896" y="1595880"/>
                <a:ext cx="85072" cy="85072"/>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8" name="Rectangle 87">
                <a:extLst>
                  <a:ext uri="{FF2B5EF4-FFF2-40B4-BE49-F238E27FC236}">
                    <a16:creationId xmlns:a16="http://schemas.microsoft.com/office/drawing/2014/main" id="{F742AD52-2F58-8E09-0478-030D2753E897}"/>
                  </a:ext>
                </a:extLst>
              </p:cNvPr>
              <p:cNvSpPr/>
              <p:nvPr/>
            </p:nvSpPr>
            <p:spPr bwMode="auto">
              <a:xfrm>
                <a:off x="9635872" y="1808184"/>
                <a:ext cx="85072" cy="85072"/>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Rectangle 88">
                <a:extLst>
                  <a:ext uri="{FF2B5EF4-FFF2-40B4-BE49-F238E27FC236}">
                    <a16:creationId xmlns:a16="http://schemas.microsoft.com/office/drawing/2014/main" id="{427EC7E5-1C6B-0E50-256F-227508362028}"/>
                  </a:ext>
                </a:extLst>
              </p:cNvPr>
              <p:cNvSpPr/>
              <p:nvPr/>
            </p:nvSpPr>
            <p:spPr bwMode="auto">
              <a:xfrm>
                <a:off x="9640792" y="2020488"/>
                <a:ext cx="85072" cy="85072"/>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91" name="Straight Arrow Connector 90">
                <a:extLst>
                  <a:ext uri="{FF2B5EF4-FFF2-40B4-BE49-F238E27FC236}">
                    <a16:creationId xmlns:a16="http://schemas.microsoft.com/office/drawing/2014/main" id="{D163FD1B-048E-15E7-5F11-4A559EA378F7}"/>
                  </a:ext>
                </a:extLst>
              </p:cNvPr>
              <p:cNvCxnSpPr/>
              <p:nvPr/>
            </p:nvCxnSpPr>
            <p:spPr bwMode="auto">
              <a:xfrm>
                <a:off x="9554527" y="2272705"/>
                <a:ext cx="187477" cy="0"/>
              </a:xfrm>
              <a:prstGeom prst="straightConnector1">
                <a:avLst/>
              </a:prstGeom>
              <a:noFill/>
              <a:ln w="28575" cap="flat" cmpd="sng" algn="ctr">
                <a:solidFill>
                  <a:schemeClr val="bg1"/>
                </a:solidFill>
                <a:prstDash val="solid"/>
                <a:round/>
                <a:headEnd type="none" w="med" len="med"/>
                <a:tailEnd type="triangle"/>
              </a:ln>
              <a:effectLst/>
            </p:spPr>
          </p:cxnSp>
        </p:grpSp>
      </p:grpSp>
      <p:sp>
        <p:nvSpPr>
          <p:cNvPr id="94" name="Rectangle 93">
            <a:extLst>
              <a:ext uri="{FF2B5EF4-FFF2-40B4-BE49-F238E27FC236}">
                <a16:creationId xmlns:a16="http://schemas.microsoft.com/office/drawing/2014/main" id="{D75AB9C0-1B1F-73D7-43E4-78BABB26B08B}"/>
              </a:ext>
            </a:extLst>
          </p:cNvPr>
          <p:cNvSpPr/>
          <p:nvPr/>
        </p:nvSpPr>
        <p:spPr bwMode="auto">
          <a:xfrm>
            <a:off x="6414616" y="1952832"/>
            <a:ext cx="24808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Rectangle 94">
            <a:extLst>
              <a:ext uri="{FF2B5EF4-FFF2-40B4-BE49-F238E27FC236}">
                <a16:creationId xmlns:a16="http://schemas.microsoft.com/office/drawing/2014/main" id="{6B56B065-72A4-804E-2D71-968F10A03550}"/>
              </a:ext>
            </a:extLst>
          </p:cNvPr>
          <p:cNvSpPr/>
          <p:nvPr/>
        </p:nvSpPr>
        <p:spPr bwMode="auto">
          <a:xfrm>
            <a:off x="6660758" y="1952832"/>
            <a:ext cx="1009332" cy="6373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Rectangle 95">
            <a:extLst>
              <a:ext uri="{FF2B5EF4-FFF2-40B4-BE49-F238E27FC236}">
                <a16:creationId xmlns:a16="http://schemas.microsoft.com/office/drawing/2014/main" id="{28BAA6E4-5DDD-0EBD-371F-853C048D35B5}"/>
              </a:ext>
            </a:extLst>
          </p:cNvPr>
          <p:cNvSpPr/>
          <p:nvPr/>
        </p:nvSpPr>
        <p:spPr bwMode="auto">
          <a:xfrm>
            <a:off x="7670090" y="1950607"/>
            <a:ext cx="1238086" cy="6373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97" name="Straight Arrow Connector 96">
            <a:extLst>
              <a:ext uri="{FF2B5EF4-FFF2-40B4-BE49-F238E27FC236}">
                <a16:creationId xmlns:a16="http://schemas.microsoft.com/office/drawing/2014/main" id="{B8E9BBE0-5385-72E1-D39A-C0055877D095}"/>
              </a:ext>
            </a:extLst>
          </p:cNvPr>
          <p:cNvCxnSpPr>
            <a:cxnSpLocks/>
          </p:cNvCxnSpPr>
          <p:nvPr/>
        </p:nvCxnSpPr>
        <p:spPr bwMode="auto">
          <a:xfrm>
            <a:off x="8908176" y="1982699"/>
            <a:ext cx="123841" cy="0"/>
          </a:xfrm>
          <a:prstGeom prst="straightConnector1">
            <a:avLst/>
          </a:prstGeom>
          <a:noFill/>
          <a:ln w="28575" cap="flat" cmpd="sng" algn="ctr">
            <a:solidFill>
              <a:schemeClr val="bg1"/>
            </a:solidFill>
            <a:prstDash val="solid"/>
            <a:round/>
            <a:headEnd type="none" w="med" len="med"/>
            <a:tailEnd type="triangle"/>
          </a:ln>
          <a:effectLst/>
        </p:spPr>
      </p:cxnSp>
      <p:sp>
        <p:nvSpPr>
          <p:cNvPr id="99" name="Rectangle 98">
            <a:extLst>
              <a:ext uri="{FF2B5EF4-FFF2-40B4-BE49-F238E27FC236}">
                <a16:creationId xmlns:a16="http://schemas.microsoft.com/office/drawing/2014/main" id="{31892B53-E148-5954-7AE1-ABE3E7284310}"/>
              </a:ext>
            </a:extLst>
          </p:cNvPr>
          <p:cNvSpPr/>
          <p:nvPr/>
        </p:nvSpPr>
        <p:spPr bwMode="auto">
          <a:xfrm>
            <a:off x="6414616" y="2047400"/>
            <a:ext cx="24808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Rectangle 99">
            <a:extLst>
              <a:ext uri="{FF2B5EF4-FFF2-40B4-BE49-F238E27FC236}">
                <a16:creationId xmlns:a16="http://schemas.microsoft.com/office/drawing/2014/main" id="{FFE8A6DF-CFFF-934B-5E40-60FB0BF32C1B}"/>
              </a:ext>
            </a:extLst>
          </p:cNvPr>
          <p:cNvSpPr/>
          <p:nvPr/>
        </p:nvSpPr>
        <p:spPr bwMode="auto">
          <a:xfrm>
            <a:off x="6660757" y="2047400"/>
            <a:ext cx="2497132" cy="63731"/>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01" name="Straight Arrow Connector 100">
            <a:extLst>
              <a:ext uri="{FF2B5EF4-FFF2-40B4-BE49-F238E27FC236}">
                <a16:creationId xmlns:a16="http://schemas.microsoft.com/office/drawing/2014/main" id="{70051339-096D-620D-D47B-ADA7D6EE71D4}"/>
              </a:ext>
            </a:extLst>
          </p:cNvPr>
          <p:cNvCxnSpPr>
            <a:cxnSpLocks/>
          </p:cNvCxnSpPr>
          <p:nvPr/>
        </p:nvCxnSpPr>
        <p:spPr bwMode="auto">
          <a:xfrm>
            <a:off x="9157889" y="2077267"/>
            <a:ext cx="123841" cy="0"/>
          </a:xfrm>
          <a:prstGeom prst="straightConnector1">
            <a:avLst/>
          </a:prstGeom>
          <a:noFill/>
          <a:ln w="28575" cap="flat" cmpd="sng" algn="ctr">
            <a:solidFill>
              <a:schemeClr val="bg1"/>
            </a:solidFill>
            <a:prstDash val="solid"/>
            <a:round/>
            <a:headEnd type="none" w="med" len="med"/>
            <a:tailEnd type="triangle"/>
          </a:ln>
          <a:effectLst/>
        </p:spPr>
      </p:cxnSp>
      <p:sp>
        <p:nvSpPr>
          <p:cNvPr id="102" name="Rectangle 101">
            <a:extLst>
              <a:ext uri="{FF2B5EF4-FFF2-40B4-BE49-F238E27FC236}">
                <a16:creationId xmlns:a16="http://schemas.microsoft.com/office/drawing/2014/main" id="{F5702D20-6A11-6DA0-5F04-1953BEDE2D28}"/>
              </a:ext>
            </a:extLst>
          </p:cNvPr>
          <p:cNvSpPr/>
          <p:nvPr/>
        </p:nvSpPr>
        <p:spPr bwMode="auto">
          <a:xfrm>
            <a:off x="6414616" y="2147220"/>
            <a:ext cx="24808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Rectangle 102">
            <a:extLst>
              <a:ext uri="{FF2B5EF4-FFF2-40B4-BE49-F238E27FC236}">
                <a16:creationId xmlns:a16="http://schemas.microsoft.com/office/drawing/2014/main" id="{6084C272-6517-628B-E678-F44D97925357}"/>
              </a:ext>
            </a:extLst>
          </p:cNvPr>
          <p:cNvSpPr/>
          <p:nvPr/>
        </p:nvSpPr>
        <p:spPr bwMode="auto">
          <a:xfrm>
            <a:off x="6910470" y="2147220"/>
            <a:ext cx="2499550" cy="63731"/>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04" name="Straight Arrow Connector 103">
            <a:extLst>
              <a:ext uri="{FF2B5EF4-FFF2-40B4-BE49-F238E27FC236}">
                <a16:creationId xmlns:a16="http://schemas.microsoft.com/office/drawing/2014/main" id="{6B40E430-E00F-A18C-A92E-5EE0D839AE7D}"/>
              </a:ext>
            </a:extLst>
          </p:cNvPr>
          <p:cNvCxnSpPr>
            <a:cxnSpLocks/>
          </p:cNvCxnSpPr>
          <p:nvPr/>
        </p:nvCxnSpPr>
        <p:spPr bwMode="auto">
          <a:xfrm>
            <a:off x="9411016" y="2177087"/>
            <a:ext cx="123841" cy="0"/>
          </a:xfrm>
          <a:prstGeom prst="straightConnector1">
            <a:avLst/>
          </a:prstGeom>
          <a:noFill/>
          <a:ln w="28575" cap="flat" cmpd="sng" algn="ctr">
            <a:solidFill>
              <a:schemeClr val="bg1"/>
            </a:solidFill>
            <a:prstDash val="solid"/>
            <a:round/>
            <a:headEnd type="none" w="med" len="med"/>
            <a:tailEnd type="triangle"/>
          </a:ln>
          <a:effectLst/>
        </p:spPr>
      </p:cxnSp>
      <p:sp>
        <p:nvSpPr>
          <p:cNvPr id="105" name="Rectangle 104">
            <a:extLst>
              <a:ext uri="{FF2B5EF4-FFF2-40B4-BE49-F238E27FC236}">
                <a16:creationId xmlns:a16="http://schemas.microsoft.com/office/drawing/2014/main" id="{14F34CFB-720D-6549-85D6-7259B04E3093}"/>
              </a:ext>
            </a:extLst>
          </p:cNvPr>
          <p:cNvSpPr/>
          <p:nvPr/>
        </p:nvSpPr>
        <p:spPr bwMode="auto">
          <a:xfrm>
            <a:off x="6660994" y="2148495"/>
            <a:ext cx="248088" cy="6373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Rectangle 105">
            <a:extLst>
              <a:ext uri="{FF2B5EF4-FFF2-40B4-BE49-F238E27FC236}">
                <a16:creationId xmlns:a16="http://schemas.microsoft.com/office/drawing/2014/main" id="{C035CBD1-F80D-9997-4A78-649A0EE99B5A}"/>
              </a:ext>
            </a:extLst>
          </p:cNvPr>
          <p:cNvSpPr/>
          <p:nvPr/>
        </p:nvSpPr>
        <p:spPr bwMode="auto">
          <a:xfrm>
            <a:off x="6414616" y="2241977"/>
            <a:ext cx="24808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Rectangle 107">
            <a:extLst>
              <a:ext uri="{FF2B5EF4-FFF2-40B4-BE49-F238E27FC236}">
                <a16:creationId xmlns:a16="http://schemas.microsoft.com/office/drawing/2014/main" id="{2DFFEE68-3089-4822-53B1-0F7A411E8A14}"/>
              </a:ext>
            </a:extLst>
          </p:cNvPr>
          <p:cNvSpPr/>
          <p:nvPr/>
        </p:nvSpPr>
        <p:spPr bwMode="auto">
          <a:xfrm>
            <a:off x="7151649" y="2243235"/>
            <a:ext cx="45719" cy="6373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Rectangle 106">
            <a:extLst>
              <a:ext uri="{FF2B5EF4-FFF2-40B4-BE49-F238E27FC236}">
                <a16:creationId xmlns:a16="http://schemas.microsoft.com/office/drawing/2014/main" id="{D3537523-DF9E-15A3-8E4D-C0A0EB49487F}"/>
              </a:ext>
            </a:extLst>
          </p:cNvPr>
          <p:cNvSpPr/>
          <p:nvPr/>
        </p:nvSpPr>
        <p:spPr bwMode="auto">
          <a:xfrm>
            <a:off x="6660757" y="2243252"/>
            <a:ext cx="504507" cy="6373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 name="Rectangle 108">
            <a:extLst>
              <a:ext uri="{FF2B5EF4-FFF2-40B4-BE49-F238E27FC236}">
                <a16:creationId xmlns:a16="http://schemas.microsoft.com/office/drawing/2014/main" id="{0B82175A-A0A8-F338-B911-85E99F86D154}"/>
              </a:ext>
            </a:extLst>
          </p:cNvPr>
          <p:cNvSpPr/>
          <p:nvPr/>
        </p:nvSpPr>
        <p:spPr bwMode="auto">
          <a:xfrm>
            <a:off x="6414616" y="2341502"/>
            <a:ext cx="24808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0" name="Rectangle 109">
            <a:extLst>
              <a:ext uri="{FF2B5EF4-FFF2-40B4-BE49-F238E27FC236}">
                <a16:creationId xmlns:a16="http://schemas.microsoft.com/office/drawing/2014/main" id="{C34619CB-7D3A-FD80-4137-7F770666A84B}"/>
              </a:ext>
            </a:extLst>
          </p:cNvPr>
          <p:cNvSpPr/>
          <p:nvPr/>
        </p:nvSpPr>
        <p:spPr bwMode="auto">
          <a:xfrm>
            <a:off x="8400385" y="2342760"/>
            <a:ext cx="45719" cy="6373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Rectangle 110">
            <a:extLst>
              <a:ext uri="{FF2B5EF4-FFF2-40B4-BE49-F238E27FC236}">
                <a16:creationId xmlns:a16="http://schemas.microsoft.com/office/drawing/2014/main" id="{36CB89A5-D537-3994-EEEB-0839E1DE6FBA}"/>
              </a:ext>
            </a:extLst>
          </p:cNvPr>
          <p:cNvSpPr/>
          <p:nvPr/>
        </p:nvSpPr>
        <p:spPr bwMode="auto">
          <a:xfrm>
            <a:off x="6660757" y="2342777"/>
            <a:ext cx="1753243" cy="63731"/>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Rectangle 111">
            <a:extLst>
              <a:ext uri="{FF2B5EF4-FFF2-40B4-BE49-F238E27FC236}">
                <a16:creationId xmlns:a16="http://schemas.microsoft.com/office/drawing/2014/main" id="{7DFFE377-E62B-83F5-BACD-C646DF9E732B}"/>
              </a:ext>
            </a:extLst>
          </p:cNvPr>
          <p:cNvSpPr/>
          <p:nvPr/>
        </p:nvSpPr>
        <p:spPr bwMode="auto">
          <a:xfrm>
            <a:off x="6419066" y="2630392"/>
            <a:ext cx="24808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Rectangle 112">
            <a:extLst>
              <a:ext uri="{FF2B5EF4-FFF2-40B4-BE49-F238E27FC236}">
                <a16:creationId xmlns:a16="http://schemas.microsoft.com/office/drawing/2014/main" id="{2C562550-C4E2-65BF-E046-28B2596C7ED0}"/>
              </a:ext>
            </a:extLst>
          </p:cNvPr>
          <p:cNvSpPr/>
          <p:nvPr/>
        </p:nvSpPr>
        <p:spPr bwMode="auto">
          <a:xfrm>
            <a:off x="6669965" y="2630392"/>
            <a:ext cx="1738514" cy="6373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Rectangle 113">
            <a:extLst>
              <a:ext uri="{FF2B5EF4-FFF2-40B4-BE49-F238E27FC236}">
                <a16:creationId xmlns:a16="http://schemas.microsoft.com/office/drawing/2014/main" id="{6F6A4672-BBE4-68AD-01B4-D1400DB1D682}"/>
              </a:ext>
            </a:extLst>
          </p:cNvPr>
          <p:cNvSpPr/>
          <p:nvPr/>
        </p:nvSpPr>
        <p:spPr bwMode="auto">
          <a:xfrm>
            <a:off x="8408749" y="2628167"/>
            <a:ext cx="249714" cy="6373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15" name="Straight Arrow Connector 114">
            <a:extLst>
              <a:ext uri="{FF2B5EF4-FFF2-40B4-BE49-F238E27FC236}">
                <a16:creationId xmlns:a16="http://schemas.microsoft.com/office/drawing/2014/main" id="{B5E11314-5125-A602-F528-3F2507391F7B}"/>
              </a:ext>
            </a:extLst>
          </p:cNvPr>
          <p:cNvCxnSpPr>
            <a:cxnSpLocks/>
          </p:cNvCxnSpPr>
          <p:nvPr/>
        </p:nvCxnSpPr>
        <p:spPr bwMode="auto">
          <a:xfrm>
            <a:off x="8658463" y="2660259"/>
            <a:ext cx="123841" cy="0"/>
          </a:xfrm>
          <a:prstGeom prst="straightConnector1">
            <a:avLst/>
          </a:prstGeom>
          <a:noFill/>
          <a:ln w="28575" cap="flat" cmpd="sng" algn="ctr">
            <a:solidFill>
              <a:schemeClr val="bg1"/>
            </a:solidFill>
            <a:prstDash val="solid"/>
            <a:round/>
            <a:headEnd type="none" w="med" len="med"/>
            <a:tailEnd type="triangle"/>
          </a:ln>
          <a:effectLst/>
        </p:spPr>
      </p:cxnSp>
      <p:sp>
        <p:nvSpPr>
          <p:cNvPr id="118" name="Rectangle 117">
            <a:extLst>
              <a:ext uri="{FF2B5EF4-FFF2-40B4-BE49-F238E27FC236}">
                <a16:creationId xmlns:a16="http://schemas.microsoft.com/office/drawing/2014/main" id="{074BE122-3188-8917-703F-60B921FE6AD0}"/>
              </a:ext>
            </a:extLst>
          </p:cNvPr>
          <p:cNvSpPr/>
          <p:nvPr/>
        </p:nvSpPr>
        <p:spPr bwMode="auto">
          <a:xfrm>
            <a:off x="7652977" y="2726407"/>
            <a:ext cx="45719" cy="6373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Rectangle 115">
            <a:extLst>
              <a:ext uri="{FF2B5EF4-FFF2-40B4-BE49-F238E27FC236}">
                <a16:creationId xmlns:a16="http://schemas.microsoft.com/office/drawing/2014/main" id="{8B192A6F-DA08-82FE-DD66-9B9F69C80FC1}"/>
              </a:ext>
            </a:extLst>
          </p:cNvPr>
          <p:cNvSpPr/>
          <p:nvPr/>
        </p:nvSpPr>
        <p:spPr bwMode="auto">
          <a:xfrm>
            <a:off x="6418290" y="2726874"/>
            <a:ext cx="1250752"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Rectangle 118">
            <a:extLst>
              <a:ext uri="{FF2B5EF4-FFF2-40B4-BE49-F238E27FC236}">
                <a16:creationId xmlns:a16="http://schemas.microsoft.com/office/drawing/2014/main" id="{8F06199B-C21B-4044-602C-E26CEF30A63E}"/>
              </a:ext>
            </a:extLst>
          </p:cNvPr>
          <p:cNvSpPr/>
          <p:nvPr/>
        </p:nvSpPr>
        <p:spPr bwMode="auto">
          <a:xfrm>
            <a:off x="6418795" y="2825866"/>
            <a:ext cx="24808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Rectangle 119">
            <a:extLst>
              <a:ext uri="{FF2B5EF4-FFF2-40B4-BE49-F238E27FC236}">
                <a16:creationId xmlns:a16="http://schemas.microsoft.com/office/drawing/2014/main" id="{6903507F-6CDC-D7B1-FCE5-89347E7D6610}"/>
              </a:ext>
            </a:extLst>
          </p:cNvPr>
          <p:cNvSpPr/>
          <p:nvPr/>
        </p:nvSpPr>
        <p:spPr bwMode="auto">
          <a:xfrm>
            <a:off x="6667154" y="2825866"/>
            <a:ext cx="493030" cy="6373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Rectangle 120">
            <a:extLst>
              <a:ext uri="{FF2B5EF4-FFF2-40B4-BE49-F238E27FC236}">
                <a16:creationId xmlns:a16="http://schemas.microsoft.com/office/drawing/2014/main" id="{018124AE-38CC-1532-2D87-F9E8FD9492C6}"/>
              </a:ext>
            </a:extLst>
          </p:cNvPr>
          <p:cNvSpPr/>
          <p:nvPr/>
        </p:nvSpPr>
        <p:spPr bwMode="auto">
          <a:xfrm>
            <a:off x="7900548" y="2825382"/>
            <a:ext cx="45719" cy="6373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Rectangle 121">
            <a:extLst>
              <a:ext uri="{FF2B5EF4-FFF2-40B4-BE49-F238E27FC236}">
                <a16:creationId xmlns:a16="http://schemas.microsoft.com/office/drawing/2014/main" id="{CA751B77-BFDB-97CB-B359-C3B1DBBFA0F4}"/>
              </a:ext>
            </a:extLst>
          </p:cNvPr>
          <p:cNvSpPr/>
          <p:nvPr/>
        </p:nvSpPr>
        <p:spPr bwMode="auto">
          <a:xfrm>
            <a:off x="7160184" y="2825399"/>
            <a:ext cx="753979" cy="63731"/>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Rectangle 122">
            <a:extLst>
              <a:ext uri="{FF2B5EF4-FFF2-40B4-BE49-F238E27FC236}">
                <a16:creationId xmlns:a16="http://schemas.microsoft.com/office/drawing/2014/main" id="{775C4C31-0D02-941E-6A8D-893AE37C842D}"/>
              </a:ext>
            </a:extLst>
          </p:cNvPr>
          <p:cNvSpPr/>
          <p:nvPr/>
        </p:nvSpPr>
        <p:spPr bwMode="auto">
          <a:xfrm>
            <a:off x="6414207" y="2922008"/>
            <a:ext cx="492061"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Rectangle 124">
            <a:extLst>
              <a:ext uri="{FF2B5EF4-FFF2-40B4-BE49-F238E27FC236}">
                <a16:creationId xmlns:a16="http://schemas.microsoft.com/office/drawing/2014/main" id="{88436C14-D255-2F42-4BB2-D5AD57C5D90A}"/>
              </a:ext>
            </a:extLst>
          </p:cNvPr>
          <p:cNvSpPr/>
          <p:nvPr/>
        </p:nvSpPr>
        <p:spPr bwMode="auto">
          <a:xfrm>
            <a:off x="7898501" y="2921524"/>
            <a:ext cx="45719" cy="6373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Rectangle 123">
            <a:extLst>
              <a:ext uri="{FF2B5EF4-FFF2-40B4-BE49-F238E27FC236}">
                <a16:creationId xmlns:a16="http://schemas.microsoft.com/office/drawing/2014/main" id="{C80588DF-D55E-D62C-9572-E96A972D7B27}"/>
              </a:ext>
            </a:extLst>
          </p:cNvPr>
          <p:cNvSpPr/>
          <p:nvPr/>
        </p:nvSpPr>
        <p:spPr bwMode="auto">
          <a:xfrm>
            <a:off x="6909082" y="2922008"/>
            <a:ext cx="1004663" cy="6373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Rectangle 125">
            <a:extLst>
              <a:ext uri="{FF2B5EF4-FFF2-40B4-BE49-F238E27FC236}">
                <a16:creationId xmlns:a16="http://schemas.microsoft.com/office/drawing/2014/main" id="{B44BC92E-1362-3FE9-DFA1-CCBFEBAD0F31}"/>
              </a:ext>
            </a:extLst>
          </p:cNvPr>
          <p:cNvSpPr/>
          <p:nvPr/>
        </p:nvSpPr>
        <p:spPr bwMode="auto">
          <a:xfrm>
            <a:off x="6420949" y="3017924"/>
            <a:ext cx="1488374"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Rectangle 126">
            <a:extLst>
              <a:ext uri="{FF2B5EF4-FFF2-40B4-BE49-F238E27FC236}">
                <a16:creationId xmlns:a16="http://schemas.microsoft.com/office/drawing/2014/main" id="{6D6909ED-7CF5-AC93-583C-8E65605D7BF0}"/>
              </a:ext>
            </a:extLst>
          </p:cNvPr>
          <p:cNvSpPr/>
          <p:nvPr/>
        </p:nvSpPr>
        <p:spPr bwMode="auto">
          <a:xfrm>
            <a:off x="8152635" y="3119651"/>
            <a:ext cx="45719" cy="6373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Rectangle 127">
            <a:extLst>
              <a:ext uri="{FF2B5EF4-FFF2-40B4-BE49-F238E27FC236}">
                <a16:creationId xmlns:a16="http://schemas.microsoft.com/office/drawing/2014/main" id="{49614DB0-0354-A807-C2DD-35718F1E250B}"/>
              </a:ext>
            </a:extLst>
          </p:cNvPr>
          <p:cNvSpPr/>
          <p:nvPr/>
        </p:nvSpPr>
        <p:spPr bwMode="auto">
          <a:xfrm>
            <a:off x="6418290" y="3119770"/>
            <a:ext cx="1748913"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Rectangle 128">
            <a:extLst>
              <a:ext uri="{FF2B5EF4-FFF2-40B4-BE49-F238E27FC236}">
                <a16:creationId xmlns:a16="http://schemas.microsoft.com/office/drawing/2014/main" id="{0275810B-72FD-3A60-E423-6CA7C35AD80B}"/>
              </a:ext>
            </a:extLst>
          </p:cNvPr>
          <p:cNvSpPr/>
          <p:nvPr/>
        </p:nvSpPr>
        <p:spPr bwMode="auto">
          <a:xfrm>
            <a:off x="6418290" y="3413759"/>
            <a:ext cx="741514"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Rectangle 129">
            <a:extLst>
              <a:ext uri="{FF2B5EF4-FFF2-40B4-BE49-F238E27FC236}">
                <a16:creationId xmlns:a16="http://schemas.microsoft.com/office/drawing/2014/main" id="{2B075923-53BF-867C-F37A-9D1A1D7D3630}"/>
              </a:ext>
            </a:extLst>
          </p:cNvPr>
          <p:cNvSpPr/>
          <p:nvPr/>
        </p:nvSpPr>
        <p:spPr bwMode="auto">
          <a:xfrm>
            <a:off x="7159804" y="3413759"/>
            <a:ext cx="3493825" cy="6373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31" name="Straight Arrow Connector 130">
            <a:extLst>
              <a:ext uri="{FF2B5EF4-FFF2-40B4-BE49-F238E27FC236}">
                <a16:creationId xmlns:a16="http://schemas.microsoft.com/office/drawing/2014/main" id="{B778671A-C30B-D715-4494-485BC49176EB}"/>
              </a:ext>
            </a:extLst>
          </p:cNvPr>
          <p:cNvCxnSpPr>
            <a:cxnSpLocks/>
          </p:cNvCxnSpPr>
          <p:nvPr/>
        </p:nvCxnSpPr>
        <p:spPr bwMode="auto">
          <a:xfrm>
            <a:off x="10656439" y="3443626"/>
            <a:ext cx="123841" cy="0"/>
          </a:xfrm>
          <a:prstGeom prst="straightConnector1">
            <a:avLst/>
          </a:prstGeom>
          <a:noFill/>
          <a:ln w="28575" cap="flat" cmpd="sng" algn="ctr">
            <a:solidFill>
              <a:schemeClr val="bg1"/>
            </a:solidFill>
            <a:prstDash val="solid"/>
            <a:round/>
            <a:headEnd type="none" w="med" len="med"/>
            <a:tailEnd type="triangle"/>
          </a:ln>
          <a:effectLst/>
        </p:spPr>
      </p:cxnSp>
      <p:sp>
        <p:nvSpPr>
          <p:cNvPr id="132" name="Rectangle 131">
            <a:extLst>
              <a:ext uri="{FF2B5EF4-FFF2-40B4-BE49-F238E27FC236}">
                <a16:creationId xmlns:a16="http://schemas.microsoft.com/office/drawing/2014/main" id="{6410FB31-11E4-8BB1-1F3C-3F7196317410}"/>
              </a:ext>
            </a:extLst>
          </p:cNvPr>
          <p:cNvSpPr/>
          <p:nvPr/>
        </p:nvSpPr>
        <p:spPr bwMode="auto">
          <a:xfrm>
            <a:off x="6418415" y="3507664"/>
            <a:ext cx="24808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Rectangle 133">
            <a:extLst>
              <a:ext uri="{FF2B5EF4-FFF2-40B4-BE49-F238E27FC236}">
                <a16:creationId xmlns:a16="http://schemas.microsoft.com/office/drawing/2014/main" id="{A2ED5975-D3A9-85AD-0FA9-7991A0F29B56}"/>
              </a:ext>
            </a:extLst>
          </p:cNvPr>
          <p:cNvSpPr/>
          <p:nvPr/>
        </p:nvSpPr>
        <p:spPr bwMode="auto">
          <a:xfrm>
            <a:off x="8149196" y="3507664"/>
            <a:ext cx="45719" cy="6373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Rectangle 132">
            <a:extLst>
              <a:ext uri="{FF2B5EF4-FFF2-40B4-BE49-F238E27FC236}">
                <a16:creationId xmlns:a16="http://schemas.microsoft.com/office/drawing/2014/main" id="{0A9E2FE8-9C5B-F43D-B777-E6507F961779}"/>
              </a:ext>
            </a:extLst>
          </p:cNvPr>
          <p:cNvSpPr/>
          <p:nvPr/>
        </p:nvSpPr>
        <p:spPr bwMode="auto">
          <a:xfrm>
            <a:off x="6666676" y="3507664"/>
            <a:ext cx="1500527" cy="63731"/>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Rectangle 134">
            <a:extLst>
              <a:ext uri="{FF2B5EF4-FFF2-40B4-BE49-F238E27FC236}">
                <a16:creationId xmlns:a16="http://schemas.microsoft.com/office/drawing/2014/main" id="{62A33FDF-0207-8D9D-7792-52A6F916C0B7}"/>
              </a:ext>
            </a:extLst>
          </p:cNvPr>
          <p:cNvSpPr/>
          <p:nvPr/>
        </p:nvSpPr>
        <p:spPr bwMode="auto">
          <a:xfrm>
            <a:off x="6419066" y="3604482"/>
            <a:ext cx="24808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Rectangle 135">
            <a:extLst>
              <a:ext uri="{FF2B5EF4-FFF2-40B4-BE49-F238E27FC236}">
                <a16:creationId xmlns:a16="http://schemas.microsoft.com/office/drawing/2014/main" id="{0773D258-B63A-3C12-8625-91752EA3343D}"/>
              </a:ext>
            </a:extLst>
          </p:cNvPr>
          <p:cNvSpPr/>
          <p:nvPr/>
        </p:nvSpPr>
        <p:spPr bwMode="auto">
          <a:xfrm>
            <a:off x="6666773" y="3604482"/>
            <a:ext cx="4488822" cy="6373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Rectangle 136">
            <a:extLst>
              <a:ext uri="{FF2B5EF4-FFF2-40B4-BE49-F238E27FC236}">
                <a16:creationId xmlns:a16="http://schemas.microsoft.com/office/drawing/2014/main" id="{0510DB33-1236-38A3-B18C-F1EA6043F283}"/>
              </a:ext>
            </a:extLst>
          </p:cNvPr>
          <p:cNvSpPr/>
          <p:nvPr/>
        </p:nvSpPr>
        <p:spPr bwMode="auto">
          <a:xfrm>
            <a:off x="11148462" y="3604015"/>
            <a:ext cx="256106" cy="63731"/>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38" name="Straight Arrow Connector 137">
            <a:extLst>
              <a:ext uri="{FF2B5EF4-FFF2-40B4-BE49-F238E27FC236}">
                <a16:creationId xmlns:a16="http://schemas.microsoft.com/office/drawing/2014/main" id="{D7FBE096-8988-238F-7E77-B8F194AD223D}"/>
              </a:ext>
            </a:extLst>
          </p:cNvPr>
          <p:cNvCxnSpPr>
            <a:cxnSpLocks/>
          </p:cNvCxnSpPr>
          <p:nvPr/>
        </p:nvCxnSpPr>
        <p:spPr bwMode="auto">
          <a:xfrm>
            <a:off x="11404803" y="3636632"/>
            <a:ext cx="123841" cy="0"/>
          </a:xfrm>
          <a:prstGeom prst="straightConnector1">
            <a:avLst/>
          </a:prstGeom>
          <a:noFill/>
          <a:ln w="28575" cap="flat" cmpd="sng" algn="ctr">
            <a:solidFill>
              <a:schemeClr val="bg1"/>
            </a:solidFill>
            <a:prstDash val="solid"/>
            <a:round/>
            <a:headEnd type="none" w="med" len="med"/>
            <a:tailEnd type="triangle"/>
          </a:ln>
          <a:effectLst/>
        </p:spPr>
      </p:cxnSp>
      <p:sp>
        <p:nvSpPr>
          <p:cNvPr id="140" name="Rectangle 139">
            <a:extLst>
              <a:ext uri="{FF2B5EF4-FFF2-40B4-BE49-F238E27FC236}">
                <a16:creationId xmlns:a16="http://schemas.microsoft.com/office/drawing/2014/main" id="{C888407E-DAB8-EEC1-E043-DAC415CBAE9E}"/>
              </a:ext>
            </a:extLst>
          </p:cNvPr>
          <p:cNvSpPr/>
          <p:nvPr/>
        </p:nvSpPr>
        <p:spPr bwMode="auto">
          <a:xfrm>
            <a:off x="7151649" y="3888359"/>
            <a:ext cx="45719" cy="6373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Rectangle 138">
            <a:extLst>
              <a:ext uri="{FF2B5EF4-FFF2-40B4-BE49-F238E27FC236}">
                <a16:creationId xmlns:a16="http://schemas.microsoft.com/office/drawing/2014/main" id="{E937A819-2855-2EA6-879B-DE02116A807E}"/>
              </a:ext>
            </a:extLst>
          </p:cNvPr>
          <p:cNvSpPr/>
          <p:nvPr/>
        </p:nvSpPr>
        <p:spPr bwMode="auto">
          <a:xfrm>
            <a:off x="6409860" y="3888359"/>
            <a:ext cx="76024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Rectangle 140">
            <a:extLst>
              <a:ext uri="{FF2B5EF4-FFF2-40B4-BE49-F238E27FC236}">
                <a16:creationId xmlns:a16="http://schemas.microsoft.com/office/drawing/2014/main" id="{F3270F9A-6BF6-F6F8-3B6A-A16AA9B5FDC5}"/>
              </a:ext>
            </a:extLst>
          </p:cNvPr>
          <p:cNvSpPr/>
          <p:nvPr/>
        </p:nvSpPr>
        <p:spPr bwMode="auto">
          <a:xfrm>
            <a:off x="6654832" y="3990330"/>
            <a:ext cx="45719" cy="6373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Rectangle 141">
            <a:extLst>
              <a:ext uri="{FF2B5EF4-FFF2-40B4-BE49-F238E27FC236}">
                <a16:creationId xmlns:a16="http://schemas.microsoft.com/office/drawing/2014/main" id="{AB0B8B6E-C871-7005-78A2-CA69205188DF}"/>
              </a:ext>
            </a:extLst>
          </p:cNvPr>
          <p:cNvSpPr/>
          <p:nvPr/>
        </p:nvSpPr>
        <p:spPr bwMode="auto">
          <a:xfrm>
            <a:off x="6420866" y="3990330"/>
            <a:ext cx="248864"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Rectangle 147">
            <a:extLst>
              <a:ext uri="{FF2B5EF4-FFF2-40B4-BE49-F238E27FC236}">
                <a16:creationId xmlns:a16="http://schemas.microsoft.com/office/drawing/2014/main" id="{D2C7616E-884C-2DCC-8153-19409A7718CC}"/>
              </a:ext>
            </a:extLst>
          </p:cNvPr>
          <p:cNvSpPr/>
          <p:nvPr/>
        </p:nvSpPr>
        <p:spPr bwMode="auto">
          <a:xfrm>
            <a:off x="6421591" y="4082888"/>
            <a:ext cx="248088" cy="637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Rectangle 148">
            <a:extLst>
              <a:ext uri="{FF2B5EF4-FFF2-40B4-BE49-F238E27FC236}">
                <a16:creationId xmlns:a16="http://schemas.microsoft.com/office/drawing/2014/main" id="{FC765618-068C-576C-042E-43114E734AC7}"/>
              </a:ext>
            </a:extLst>
          </p:cNvPr>
          <p:cNvSpPr/>
          <p:nvPr/>
        </p:nvSpPr>
        <p:spPr bwMode="auto">
          <a:xfrm>
            <a:off x="6669950" y="4082888"/>
            <a:ext cx="493030" cy="6373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Rectangle 149">
            <a:extLst>
              <a:ext uri="{FF2B5EF4-FFF2-40B4-BE49-F238E27FC236}">
                <a16:creationId xmlns:a16="http://schemas.microsoft.com/office/drawing/2014/main" id="{511E8123-D41B-43DE-F677-4C9011EBE896}"/>
              </a:ext>
            </a:extLst>
          </p:cNvPr>
          <p:cNvSpPr/>
          <p:nvPr/>
        </p:nvSpPr>
        <p:spPr bwMode="auto">
          <a:xfrm>
            <a:off x="8649661" y="4082404"/>
            <a:ext cx="45719" cy="6373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Rectangle 150">
            <a:extLst>
              <a:ext uri="{FF2B5EF4-FFF2-40B4-BE49-F238E27FC236}">
                <a16:creationId xmlns:a16="http://schemas.microsoft.com/office/drawing/2014/main" id="{3023841A-270A-3F6A-688D-73233C834EED}"/>
              </a:ext>
            </a:extLst>
          </p:cNvPr>
          <p:cNvSpPr/>
          <p:nvPr/>
        </p:nvSpPr>
        <p:spPr bwMode="auto">
          <a:xfrm>
            <a:off x="7159804" y="4082421"/>
            <a:ext cx="1510093" cy="6373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 name="Freeform: Shape 2">
            <a:extLst>
              <a:ext uri="{FF2B5EF4-FFF2-40B4-BE49-F238E27FC236}">
                <a16:creationId xmlns:a16="http://schemas.microsoft.com/office/drawing/2014/main" id="{0D56590A-7B4A-48A6-D63B-720B8EA730EA}"/>
              </a:ext>
            </a:extLst>
          </p:cNvPr>
          <p:cNvSpPr/>
          <p:nvPr/>
        </p:nvSpPr>
        <p:spPr bwMode="auto">
          <a:xfrm>
            <a:off x="6415480" y="1859340"/>
            <a:ext cx="5178748" cy="2387417"/>
          </a:xfrm>
          <a:custGeom>
            <a:avLst/>
            <a:gdLst>
              <a:gd name="connsiteX0" fmla="*/ 0 w 4131425"/>
              <a:gd name="connsiteY0" fmla="*/ 0 h 2984269"/>
              <a:gd name="connsiteX1" fmla="*/ 0 w 4131425"/>
              <a:gd name="connsiteY1" fmla="*/ 2984269 h 2984269"/>
              <a:gd name="connsiteX2" fmla="*/ 4131425 w 4131425"/>
              <a:gd name="connsiteY2" fmla="*/ 2984269 h 2984269"/>
            </a:gdLst>
            <a:ahLst/>
            <a:cxnLst>
              <a:cxn ang="0">
                <a:pos x="connsiteX0" y="connsiteY0"/>
              </a:cxn>
              <a:cxn ang="0">
                <a:pos x="connsiteX1" y="connsiteY1"/>
              </a:cxn>
              <a:cxn ang="0">
                <a:pos x="connsiteX2" y="connsiteY2"/>
              </a:cxn>
            </a:cxnLst>
            <a:rect l="l" t="t" r="r" b="b"/>
            <a:pathLst>
              <a:path w="4131425" h="2984269">
                <a:moveTo>
                  <a:pt x="0" y="0"/>
                </a:moveTo>
                <a:lnTo>
                  <a:pt x="0" y="2984269"/>
                </a:lnTo>
                <a:lnTo>
                  <a:pt x="4131425" y="2984269"/>
                </a:lnTo>
              </a:path>
            </a:pathLst>
          </a:custGeom>
          <a:noFill/>
          <a:ln w="28575">
            <a:solidFill>
              <a:schemeClr val="bg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4155595951"/>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Iberdomide: CC-220-MM-001 Trial</a:t>
            </a:r>
          </a:p>
        </p:txBody>
      </p:sp>
      <p:sp>
        <p:nvSpPr>
          <p:cNvPr id="8" name="Rectangle 3">
            <a:extLst>
              <a:ext uri="{FF2B5EF4-FFF2-40B4-BE49-F238E27FC236}">
                <a16:creationId xmlns:a16="http://schemas.microsoft.com/office/drawing/2014/main" id="{F84701DF-7EE0-4180-BAB5-7A5D99E8288F}"/>
              </a:ext>
            </a:extLst>
          </p:cNvPr>
          <p:cNvSpPr>
            <a:spLocks noGrp="1" noChangeArrowheads="1"/>
          </p:cNvSpPr>
          <p:nvPr>
            <p:ph idx="4294967295"/>
          </p:nvPr>
        </p:nvSpPr>
        <p:spPr>
          <a:xfrm>
            <a:off x="441186" y="1495313"/>
            <a:ext cx="5293187" cy="4781550"/>
          </a:xfrm>
        </p:spPr>
        <p:txBody>
          <a:bodyPr/>
          <a:lstStyle/>
          <a:p>
            <a:pPr>
              <a:spcBef>
                <a:spcPts val="400"/>
              </a:spcBef>
            </a:pPr>
            <a:r>
              <a:rPr lang="en-US" sz="2400" dirty="0">
                <a:effectLst/>
                <a:ea typeface="Calibri" panose="020F0502020204030204" pitchFamily="34" charset="0"/>
                <a:cs typeface="Calibri" panose="020F0502020204030204" pitchFamily="34" charset="0"/>
              </a:rPr>
              <a:t>Phase I dose-expansion phase at RP2D</a:t>
            </a:r>
            <a:endParaRPr lang="en-IN" sz="2400" dirty="0">
              <a:effectLst/>
              <a:ea typeface="Calibri" panose="020F0502020204030204" pitchFamily="34" charset="0"/>
              <a:cs typeface="Calibri" panose="020F0502020204030204" pitchFamily="34" charset="0"/>
            </a:endParaRPr>
          </a:p>
          <a:p>
            <a:pPr lvl="1">
              <a:spcBef>
                <a:spcPts val="400"/>
              </a:spcBef>
            </a:pPr>
            <a:r>
              <a:rPr kumimoji="0" lang="en-US" sz="2200" b="0" i="0" u="none" strike="noStrike" cap="none" normalizeH="0" baseline="0" dirty="0">
                <a:ln>
                  <a:noFill/>
                </a:ln>
                <a:solidFill>
                  <a:schemeClr val="bg2">
                    <a:lumMod val="10000"/>
                  </a:schemeClr>
                </a:solidFill>
                <a:effectLst/>
                <a:latin typeface="Calibri" panose="020F0502020204030204" pitchFamily="34" charset="0"/>
              </a:rPr>
              <a:t>≥</a:t>
            </a:r>
            <a:r>
              <a:rPr lang="en-US" sz="2200" dirty="0">
                <a:solidFill>
                  <a:schemeClr val="bg2">
                    <a:lumMod val="10000"/>
                  </a:schemeClr>
                </a:solidFill>
              </a:rPr>
              <a:t>3</a:t>
            </a:r>
            <a:r>
              <a:rPr lang="en-US" altLang="en-US" sz="2200" dirty="0"/>
              <a:t> prior lines of therapy, including lenalidomide, pomalidomide, PI, and anti-CD38</a:t>
            </a:r>
            <a:endParaRPr lang="en-US" altLang="en-US" sz="2200" u="sng" dirty="0"/>
          </a:p>
          <a:p>
            <a:pPr lvl="1">
              <a:spcBef>
                <a:spcPts val="400"/>
              </a:spcBef>
            </a:pPr>
            <a:r>
              <a:rPr lang="en-US" altLang="en-US" sz="2200" dirty="0"/>
              <a:t>Refractory to IMiD, PI, CD38 mAbs, corticosteroids</a:t>
            </a:r>
          </a:p>
          <a:p>
            <a:pPr lvl="1">
              <a:spcBef>
                <a:spcPts val="400"/>
              </a:spcBef>
            </a:pPr>
            <a:r>
              <a:rPr lang="en-US" altLang="en-US" sz="2200" dirty="0"/>
              <a:t>Progression within 60 days of last </a:t>
            </a:r>
            <a:br>
              <a:rPr lang="en-US" altLang="en-US" sz="2200" dirty="0"/>
            </a:br>
            <a:r>
              <a:rPr lang="en-US" altLang="en-US" sz="2200" dirty="0"/>
              <a:t>MM therapy</a:t>
            </a:r>
          </a:p>
          <a:p>
            <a:pPr>
              <a:spcBef>
                <a:spcPts val="400"/>
              </a:spcBef>
            </a:pPr>
            <a:r>
              <a:rPr lang="en-US" altLang="en-US" sz="2400" dirty="0"/>
              <a:t>Iberdomide 0.3-1.6 mg PO daily, </a:t>
            </a:r>
            <a:br>
              <a:rPr lang="en-US" altLang="en-US" sz="2400" dirty="0"/>
            </a:br>
            <a:r>
              <a:rPr lang="en-US" altLang="en-US" sz="2400" dirty="0"/>
              <a:t>Days 1-21 every 28 days</a:t>
            </a:r>
          </a:p>
          <a:p>
            <a:pPr lvl="1">
              <a:spcBef>
                <a:spcPts val="400"/>
              </a:spcBef>
            </a:pPr>
            <a:r>
              <a:rPr lang="en-US" altLang="en-US" sz="2200" dirty="0">
                <a:sym typeface="Wingdings" panose="05000000000000000000" pitchFamily="2" charset="2"/>
              </a:rPr>
              <a:t>Dexamethasone 40 mg PO (or 20 mg </a:t>
            </a:r>
            <a:br>
              <a:rPr lang="en-US" altLang="en-US" sz="2200" dirty="0">
                <a:sym typeface="Wingdings" panose="05000000000000000000" pitchFamily="2" charset="2"/>
              </a:rPr>
            </a:br>
            <a:r>
              <a:rPr lang="en-US" altLang="en-US" sz="2200" dirty="0">
                <a:sym typeface="Wingdings" panose="05000000000000000000" pitchFamily="2" charset="2"/>
              </a:rPr>
              <a:t>if age </a:t>
            </a:r>
            <a:r>
              <a:rPr kumimoji="0" lang="en-US" sz="2400" b="0" i="0" u="none" strike="noStrike" cap="none" normalizeH="0" baseline="0" dirty="0">
                <a:ln>
                  <a:noFill/>
                </a:ln>
                <a:solidFill>
                  <a:schemeClr val="bg2">
                    <a:lumMod val="10000"/>
                  </a:schemeClr>
                </a:solidFill>
                <a:effectLst/>
                <a:latin typeface="Calibri" panose="020F0502020204030204" pitchFamily="34" charset="0"/>
              </a:rPr>
              <a:t>≥</a:t>
            </a:r>
            <a:r>
              <a:rPr lang="en-US" altLang="en-US" sz="2200" dirty="0">
                <a:sym typeface="Wingdings" panose="05000000000000000000" pitchFamily="2" charset="2"/>
              </a:rPr>
              <a:t>75 yr) on Days 1, 8, 15, 22</a:t>
            </a:r>
          </a:p>
          <a:p>
            <a:pPr lvl="1">
              <a:spcBef>
                <a:spcPts val="400"/>
              </a:spcBef>
            </a:pPr>
            <a:r>
              <a:rPr lang="en-US" altLang="en-US" sz="2200" dirty="0">
                <a:sym typeface="Wingdings" panose="05000000000000000000" pitchFamily="2" charset="2"/>
              </a:rPr>
              <a:t>Mandatory thrombo-prophylaxis</a:t>
            </a:r>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362969" y="6404207"/>
            <a:ext cx="80105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defRPr/>
            </a:pPr>
            <a:r>
              <a:rPr lang="pt-BR" sz="1200" b="0" i="0" dirty="0">
                <a:solidFill>
                  <a:schemeClr val="bg2"/>
                </a:solidFill>
                <a:effectLst/>
                <a:latin typeface="+mj-lt"/>
              </a:rPr>
              <a:t>Lonial. Lancet Haematol. 2022;9:E822</a:t>
            </a:r>
            <a:r>
              <a:rPr lang="pt-BR" sz="1200" b="0" i="0" dirty="0">
                <a:solidFill>
                  <a:schemeClr val="bg2"/>
                </a:solidFill>
                <a:effectLst/>
                <a:latin typeface="Calibri" panose="020F0502020204030204" pitchFamily="34" charset="0"/>
              </a:rPr>
              <a:t>.</a:t>
            </a:r>
            <a:endParaRPr lang="en-US" altLang="en-US" sz="1200" b="0" dirty="0">
              <a:solidFill>
                <a:schemeClr val="bg2"/>
              </a:solidFill>
              <a:latin typeface="Calibri" panose="020F0502020204030204" pitchFamily="34" charset="0"/>
            </a:endParaRPr>
          </a:p>
        </p:txBody>
      </p:sp>
      <p:graphicFrame>
        <p:nvGraphicFramePr>
          <p:cNvPr id="18" name="Group 32">
            <a:extLst>
              <a:ext uri="{FF2B5EF4-FFF2-40B4-BE49-F238E27FC236}">
                <a16:creationId xmlns:a16="http://schemas.microsoft.com/office/drawing/2014/main" id="{89FAB5C3-34A3-4FC7-8E75-9D66E4C67379}"/>
              </a:ext>
            </a:extLst>
          </p:cNvPr>
          <p:cNvGraphicFramePr>
            <a:graphicFrameLocks noGrp="1"/>
          </p:cNvGraphicFramePr>
          <p:nvPr>
            <p:extLst>
              <p:ext uri="{D42A27DB-BD31-4B8C-83A1-F6EECF244321}">
                <p14:modId xmlns:p14="http://schemas.microsoft.com/office/powerpoint/2010/main" val="1799262854"/>
              </p:ext>
            </p:extLst>
          </p:nvPr>
        </p:nvGraphicFramePr>
        <p:xfrm>
          <a:off x="5845996" y="1588016"/>
          <a:ext cx="5904816" cy="4490305"/>
        </p:xfrm>
        <a:graphic>
          <a:graphicData uri="http://schemas.openxmlformats.org/drawingml/2006/table">
            <a:tbl>
              <a:tblPr/>
              <a:tblGrid>
                <a:gridCol w="2753474">
                  <a:extLst>
                    <a:ext uri="{9D8B030D-6E8A-4147-A177-3AD203B41FA5}">
                      <a16:colId xmlns:a16="http://schemas.microsoft.com/office/drawing/2014/main" val="20000"/>
                    </a:ext>
                  </a:extLst>
                </a:gridCol>
                <a:gridCol w="1688295">
                  <a:extLst>
                    <a:ext uri="{9D8B030D-6E8A-4147-A177-3AD203B41FA5}">
                      <a16:colId xmlns:a16="http://schemas.microsoft.com/office/drawing/2014/main" val="4024020795"/>
                    </a:ext>
                  </a:extLst>
                </a:gridCol>
                <a:gridCol w="1463047">
                  <a:extLst>
                    <a:ext uri="{9D8B030D-6E8A-4147-A177-3AD203B41FA5}">
                      <a16:colId xmlns:a16="http://schemas.microsoft.com/office/drawing/2014/main" val="20001"/>
                    </a:ext>
                  </a:extLst>
                </a:gridCol>
              </a:tblGrid>
              <a:tr h="26823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500" b="1" i="0" u="none" strike="noStrike" cap="none" normalizeH="0" baseline="0" dirty="0">
                          <a:ln>
                            <a:noFill/>
                          </a:ln>
                          <a:solidFill>
                            <a:schemeClr val="tx1"/>
                          </a:solidFill>
                          <a:effectLst/>
                          <a:latin typeface="Calibri" panose="020F0502020204030204" pitchFamily="34" charset="0"/>
                        </a:rPr>
                        <a:t>Demographics/Outcomes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0" u="none" strike="noStrike" cap="none" normalizeH="0" baseline="0" dirty="0">
                          <a:ln>
                            <a:noFill/>
                          </a:ln>
                          <a:solidFill>
                            <a:schemeClr val="tx1"/>
                          </a:solidFill>
                          <a:effectLst/>
                          <a:latin typeface="Calibri" panose="020F0502020204030204" pitchFamily="34" charset="0"/>
                        </a:rPr>
                        <a:t>Dose-Escalation Cohort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0" u="none" strike="noStrike" cap="none" normalizeH="0" baseline="0" dirty="0">
                          <a:ln>
                            <a:noFill/>
                          </a:ln>
                          <a:solidFill>
                            <a:schemeClr val="tx1"/>
                          </a:solidFill>
                          <a:effectLst/>
                          <a:latin typeface="Calibri" panose="020F0502020204030204" pitchFamily="34" charset="0"/>
                        </a:rPr>
                        <a:t>(n = 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0" u="none" strike="noStrike" cap="none" normalizeH="0" baseline="0" dirty="0">
                          <a:ln>
                            <a:noFill/>
                          </a:ln>
                          <a:solidFill>
                            <a:schemeClr val="tx1"/>
                          </a:solidFill>
                          <a:effectLst/>
                          <a:latin typeface="Calibri" panose="020F0502020204030204" pitchFamily="34" charset="0"/>
                        </a:rPr>
                        <a:t>Dose Expansion Cohort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0" u="none" strike="noStrike" cap="none" normalizeH="0" baseline="0" dirty="0">
                          <a:ln>
                            <a:noFill/>
                          </a:ln>
                          <a:solidFill>
                            <a:schemeClr val="tx1"/>
                          </a:solidFill>
                          <a:effectLst/>
                          <a:latin typeface="Calibri" panose="020F0502020204030204" pitchFamily="34" charset="0"/>
                        </a:rPr>
                        <a:t>(n = 107)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40247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65 (58-71)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64 (58-73)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870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Extramedullary disease,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16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27 (25)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409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Median prior lines of therapy, </a:t>
                      </a:r>
                      <a:br>
                        <a:rPr kumimoji="0" lang="en-US" sz="1500" b="0" i="0" u="none" strike="noStrike" cap="none" normalizeH="0" baseline="0" dirty="0">
                          <a:ln>
                            <a:noFill/>
                          </a:ln>
                          <a:solidFill>
                            <a:schemeClr val="bg2">
                              <a:lumMod val="10000"/>
                            </a:schemeClr>
                          </a:solidFill>
                          <a:effectLst/>
                          <a:latin typeface="Calibri" panose="020F0502020204030204" pitchFamily="34" charset="0"/>
                        </a:rPr>
                      </a:br>
                      <a:r>
                        <a:rPr kumimoji="0" lang="en-US" sz="1500" b="0" i="0" u="none" strike="noStrike" cap="none" normalizeH="0" baseline="0" dirty="0">
                          <a:ln>
                            <a:noFill/>
                          </a:ln>
                          <a:solidFill>
                            <a:schemeClr val="bg2">
                              <a:lumMod val="10000"/>
                            </a:schemeClr>
                          </a:solidFill>
                          <a:effectLst/>
                          <a:latin typeface="Calibri" panose="020F0502020204030204" pitchFamily="34" charset="0"/>
                        </a:rPr>
                        <a:t>n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5 (4-8)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6 (5-8)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8700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5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Triple-class refractory,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53 (59)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104 (97)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407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Median follow-up, mo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5.8 (3.0-13.7)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7.7 (5.3-11.4)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31925844"/>
                  </a:ext>
                </a:extLst>
              </a:tr>
              <a:tr h="57433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ORR,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≥VGPR</a:t>
                      </a:r>
                      <a:endParaRPr kumimoji="0" lang="en-US" sz="1500" b="0" i="0" u="sng"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86110074"/>
                  </a:ext>
                </a:extLst>
              </a:tr>
              <a:tr h="693952">
                <a:tc gridSpan="3">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Arial" panose="020B0604020202020204" pitchFamily="34" charset="0"/>
                        <a:buNone/>
                        <a:tabLst/>
                        <a:defRPr/>
                      </a:pPr>
                      <a:r>
                        <a:rPr kumimoji="0" lang="en-US" sz="1500" b="0" i="0" u="none" strike="noStrike" cap="none" normalizeH="0" baseline="0" dirty="0">
                          <a:ln>
                            <a:noFill/>
                          </a:ln>
                          <a:solidFill>
                            <a:schemeClr val="bg2">
                              <a:lumMod val="10000"/>
                            </a:schemeClr>
                          </a:solidFill>
                          <a:effectLst/>
                          <a:latin typeface="Calibri" panose="020F0502020204030204" pitchFamily="34" charset="0"/>
                        </a:rPr>
                        <a:t>Grade ≥3 TEAEs: neutropenia 45%, febrile neutropenia 4.7%, anemia 28%, infection 27%, thrombocytopenia 21%, GI disorders 3.7%, fatigue 2.8%, rash 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IN"/>
                    </a:p>
                  </a:txBody>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8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249075228"/>
                  </a:ext>
                </a:extLst>
              </a:tr>
            </a:tbl>
          </a:graphicData>
        </a:graphic>
      </p:graphicFrame>
    </p:spTree>
    <p:extLst>
      <p:ext uri="{BB962C8B-B14F-4D97-AF65-F5344CB8AC3E}">
        <p14:creationId xmlns:p14="http://schemas.microsoft.com/office/powerpoint/2010/main" val="3779597896"/>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p:txBody>
          <a:bodyPr/>
          <a:lstStyle/>
          <a:p>
            <a:r>
              <a:rPr lang="en-US" dirty="0"/>
              <a:t>Iberdomide + Dd or Vd in R/R MM: </a:t>
            </a:r>
            <a:br>
              <a:rPr lang="en-US" dirty="0"/>
            </a:br>
            <a:r>
              <a:rPr lang="en-US" dirty="0"/>
              <a:t>Phase I/II Study Design</a:t>
            </a:r>
            <a:endParaRPr lang="en-US" altLang="en-US" dirty="0"/>
          </a:p>
        </p:txBody>
      </p:sp>
      <p:sp>
        <p:nvSpPr>
          <p:cNvPr id="4" name="Content Placeholder 3">
            <a:extLst>
              <a:ext uri="{FF2B5EF4-FFF2-40B4-BE49-F238E27FC236}">
                <a16:creationId xmlns:a16="http://schemas.microsoft.com/office/drawing/2014/main" id="{37695045-6E63-4B0A-B2C2-DEC26167F837}"/>
              </a:ext>
            </a:extLst>
          </p:cNvPr>
          <p:cNvSpPr>
            <a:spLocks noGrp="1"/>
          </p:cNvSpPr>
          <p:nvPr>
            <p:ph idx="1"/>
          </p:nvPr>
        </p:nvSpPr>
        <p:spPr/>
        <p:txBody>
          <a:bodyPr/>
          <a:lstStyle/>
          <a:p>
            <a:r>
              <a:rPr lang="en-US" sz="2200" dirty="0"/>
              <a:t>Open-label, dose-escalation/dose-expansion trial</a:t>
            </a:r>
          </a:p>
          <a:p>
            <a:pPr marL="457200" lvl="1" indent="0">
              <a:buNone/>
            </a:pPr>
            <a:br>
              <a:rPr lang="en-US" sz="1800" dirty="0"/>
            </a:br>
            <a:br>
              <a:rPr lang="en-US" sz="1800" dirty="0"/>
            </a:br>
            <a:br>
              <a:rPr lang="en-US" sz="1800" dirty="0"/>
            </a:br>
            <a:br>
              <a:rPr lang="en-US" sz="1800" dirty="0"/>
            </a:br>
            <a:br>
              <a:rPr lang="en-US" sz="1800" dirty="0"/>
            </a:br>
            <a:br>
              <a:rPr lang="en-US" sz="1800" dirty="0"/>
            </a:br>
            <a:br>
              <a:rPr lang="en-US" sz="1800" dirty="0"/>
            </a:br>
            <a:br>
              <a:rPr lang="en-US" sz="1800" dirty="0"/>
            </a:br>
            <a:endParaRPr lang="en-US" sz="1800" dirty="0"/>
          </a:p>
        </p:txBody>
      </p:sp>
      <p:sp>
        <p:nvSpPr>
          <p:cNvPr id="26" name="TextBox 23">
            <a:extLst>
              <a:ext uri="{FF2B5EF4-FFF2-40B4-BE49-F238E27FC236}">
                <a16:creationId xmlns:a16="http://schemas.microsoft.com/office/drawing/2014/main" id="{6449F9A5-4564-4AEB-87FA-F6D30499832F}"/>
              </a:ext>
            </a:extLst>
          </p:cNvPr>
          <p:cNvSpPr txBox="1">
            <a:spLocks noChangeArrowheads="1"/>
          </p:cNvSpPr>
          <p:nvPr/>
        </p:nvSpPr>
        <p:spPr bwMode="auto">
          <a:xfrm>
            <a:off x="279692" y="2395074"/>
            <a:ext cx="2294507" cy="1837426"/>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914400" rtl="0" eaLnBrk="1" fontAlgn="base" latinLnBrk="0" hangingPunct="1">
              <a:lnSpc>
                <a:spcPct val="90000"/>
              </a:lnSpc>
              <a:spcBef>
                <a:spcPts val="0"/>
              </a:spcBef>
              <a:spcAft>
                <a:spcPts val="0"/>
              </a:spcAft>
              <a:buClr>
                <a:srgbClr val="FEFDDE"/>
              </a:buClr>
              <a:buSzTx/>
              <a:buFont typeface="Wingdings" panose="05000000000000000000" pitchFamily="2" charset="2"/>
              <a:buNone/>
              <a:tabLst/>
              <a:defRPr/>
            </a:pPr>
            <a:r>
              <a:rPr lang="en-US" altLang="en-US" sz="18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Patients with R/R MM and</a:t>
            </a: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≥2 prior regimens (≥1 in cohort F), including len/pom and PI) who progressed within </a:t>
            </a:r>
            <a:b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b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60 days of last therapy</a:t>
            </a:r>
          </a:p>
        </p:txBody>
      </p:sp>
      <p:sp>
        <p:nvSpPr>
          <p:cNvPr id="25" name="Text Box 15">
            <a:extLst>
              <a:ext uri="{FF2B5EF4-FFF2-40B4-BE49-F238E27FC236}">
                <a16:creationId xmlns:a16="http://schemas.microsoft.com/office/drawing/2014/main" id="{C8080B00-BF07-154E-9736-919EA8D3C061}"/>
              </a:ext>
            </a:extLst>
          </p:cNvPr>
          <p:cNvSpPr txBox="1">
            <a:spLocks noChangeArrowheads="1"/>
          </p:cNvSpPr>
          <p:nvPr/>
        </p:nvSpPr>
        <p:spPr bwMode="auto">
          <a:xfrm>
            <a:off x="412751" y="638020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Van De Donk. ASH 2020. Abstr 724.</a:t>
            </a:r>
            <a:endParaRPr lang="en-US" altLang="en-US" sz="1200" b="0" dirty="0">
              <a:solidFill>
                <a:schemeClr val="bg2"/>
              </a:solidFill>
              <a:latin typeface="Calibri" panose="020F0502020204030204" pitchFamily="34" charset="0"/>
            </a:endParaRPr>
          </a:p>
        </p:txBody>
      </p:sp>
      <p:sp>
        <p:nvSpPr>
          <p:cNvPr id="27" name="Rectangle 49">
            <a:extLst>
              <a:ext uri="{FF2B5EF4-FFF2-40B4-BE49-F238E27FC236}">
                <a16:creationId xmlns:a16="http://schemas.microsoft.com/office/drawing/2014/main" id="{99224981-A927-9E4E-BFE7-DB1784146532}"/>
              </a:ext>
            </a:extLst>
          </p:cNvPr>
          <p:cNvSpPr>
            <a:spLocks noChangeArrowheads="1"/>
          </p:cNvSpPr>
          <p:nvPr/>
        </p:nvSpPr>
        <p:spPr bwMode="auto">
          <a:xfrm>
            <a:off x="2780251" y="3083569"/>
            <a:ext cx="6609318" cy="54864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    Iberdomide </a:t>
            </a:r>
            <a:r>
              <a:rPr lang="en-US" altLang="en-US" sz="1800" b="0" dirty="0">
                <a:solidFill>
                  <a:schemeClr val="tx1"/>
                </a:solidFill>
                <a:latin typeface="Calibri" panose="020F0502020204030204" pitchFamily="34" charset="0"/>
              </a:rPr>
              <a:t>1.0-1.6 </a:t>
            </a:r>
            <a:r>
              <a:rPr lang="en-US" altLang="en-US" sz="1800" b="0" dirty="0">
                <a:solidFill>
                  <a:schemeClr val="tx1"/>
                </a:solidFill>
                <a:latin typeface="Calibri" panose="020F0502020204030204" pitchFamily="34" charset="0"/>
                <a:cs typeface="Calibri" panose="020F0502020204030204" pitchFamily="34" charset="0"/>
              </a:rPr>
              <a:t>mg/day </a:t>
            </a:r>
            <a:r>
              <a:rPr lang="en-US" altLang="en-US" sz="1800" dirty="0">
                <a:solidFill>
                  <a:schemeClr val="tx1"/>
                </a:solidFill>
                <a:latin typeface="Calibri" panose="020F0502020204030204" pitchFamily="34" charset="0"/>
              </a:rPr>
              <a:t>+ Daratumumab </a:t>
            </a:r>
            <a:r>
              <a:rPr lang="en-US" altLang="en-US" sz="1800" b="0" dirty="0">
                <a:solidFill>
                  <a:schemeClr val="tx1"/>
                </a:solidFill>
                <a:latin typeface="Calibri" panose="020F0502020204030204" pitchFamily="34" charset="0"/>
              </a:rPr>
              <a:t>16 mg/kg + </a:t>
            </a:r>
            <a:r>
              <a:rPr lang="en-US" altLang="en-US" sz="1800" dirty="0">
                <a:solidFill>
                  <a:schemeClr val="tx1"/>
                </a:solidFill>
                <a:latin typeface="Calibri" panose="020F0502020204030204" pitchFamily="34" charset="0"/>
              </a:rPr>
              <a:t>Dex </a:t>
            </a:r>
            <a:r>
              <a:rPr lang="en-US" altLang="en-US" sz="1800" b="0" dirty="0">
                <a:solidFill>
                  <a:schemeClr val="tx1"/>
                </a:solidFill>
                <a:latin typeface="Calibri" panose="020F0502020204030204" pitchFamily="34" charset="0"/>
              </a:rPr>
              <a:t>40 mg</a:t>
            </a:r>
          </a:p>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(n = 27)</a:t>
            </a:r>
          </a:p>
        </p:txBody>
      </p:sp>
      <p:sp>
        <p:nvSpPr>
          <p:cNvPr id="35" name="Rectangle 49">
            <a:extLst>
              <a:ext uri="{FF2B5EF4-FFF2-40B4-BE49-F238E27FC236}">
                <a16:creationId xmlns:a16="http://schemas.microsoft.com/office/drawing/2014/main" id="{20906A01-79C9-504D-88C4-46C661D4FBFA}"/>
              </a:ext>
            </a:extLst>
          </p:cNvPr>
          <p:cNvSpPr>
            <a:spLocks noChangeArrowheads="1"/>
          </p:cNvSpPr>
          <p:nvPr/>
        </p:nvSpPr>
        <p:spPr bwMode="auto">
          <a:xfrm>
            <a:off x="2780251" y="3703487"/>
            <a:ext cx="6609318" cy="54864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Iberdomide </a:t>
            </a:r>
            <a:r>
              <a:rPr lang="en-US" altLang="en-US" sz="1800" b="0" dirty="0">
                <a:solidFill>
                  <a:schemeClr val="tx1"/>
                </a:solidFill>
                <a:latin typeface="Calibri" panose="020F0502020204030204" pitchFamily="34" charset="0"/>
              </a:rPr>
              <a:t>1.0-1.6 </a:t>
            </a:r>
            <a:r>
              <a:rPr lang="en-US" altLang="en-US" sz="1800" b="0" dirty="0">
                <a:solidFill>
                  <a:schemeClr val="tx1"/>
                </a:solidFill>
                <a:latin typeface="Calibri" panose="020F0502020204030204" pitchFamily="34" charset="0"/>
                <a:cs typeface="Calibri" panose="020F0502020204030204" pitchFamily="34" charset="0"/>
              </a:rPr>
              <a:t>mg/day </a:t>
            </a:r>
            <a:r>
              <a:rPr lang="en-US" altLang="en-US" sz="1800" dirty="0">
                <a:solidFill>
                  <a:schemeClr val="tx1"/>
                </a:solidFill>
                <a:latin typeface="Calibri" panose="020F0502020204030204" pitchFamily="34" charset="0"/>
              </a:rPr>
              <a:t>+ Bortezomib </a:t>
            </a:r>
            <a:r>
              <a:rPr lang="en-US" altLang="en-US" sz="1800" b="0" dirty="0">
                <a:solidFill>
                  <a:schemeClr val="tx1"/>
                </a:solidFill>
                <a:latin typeface="Calibri" panose="020F0502020204030204" pitchFamily="34" charset="0"/>
              </a:rPr>
              <a:t>1.3 mg/m</a:t>
            </a:r>
            <a:r>
              <a:rPr lang="en-US" altLang="en-US" sz="1800" b="0" baseline="30000" dirty="0">
                <a:solidFill>
                  <a:schemeClr val="tx1"/>
                </a:solidFill>
                <a:latin typeface="Calibri" panose="020F0502020204030204" pitchFamily="34" charset="0"/>
              </a:rPr>
              <a:t>2 </a:t>
            </a:r>
            <a:r>
              <a:rPr lang="en-US" altLang="en-US" sz="1800" dirty="0">
                <a:solidFill>
                  <a:schemeClr val="tx1"/>
                </a:solidFill>
                <a:latin typeface="Calibri" panose="020F0502020204030204" pitchFamily="34" charset="0"/>
              </a:rPr>
              <a:t>+ Dex </a:t>
            </a:r>
            <a:r>
              <a:rPr lang="en-US" altLang="en-US" sz="1800" b="0" dirty="0">
                <a:solidFill>
                  <a:schemeClr val="tx1"/>
                </a:solidFill>
                <a:latin typeface="Calibri" panose="020F0502020204030204" pitchFamily="34" charset="0"/>
              </a:rPr>
              <a:t>40 mg</a:t>
            </a:r>
            <a:endParaRPr lang="en-US" altLang="en-US" sz="1800" b="0" baseline="30000" dirty="0">
              <a:solidFill>
                <a:schemeClr val="tx1"/>
              </a:solidFill>
              <a:latin typeface="Calibri" panose="020F0502020204030204" pitchFamily="34" charset="0"/>
            </a:endParaRPr>
          </a:p>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(n = 23)</a:t>
            </a:r>
          </a:p>
        </p:txBody>
      </p:sp>
      <p:sp>
        <p:nvSpPr>
          <p:cNvPr id="14" name="Rectangle 49">
            <a:extLst>
              <a:ext uri="{FF2B5EF4-FFF2-40B4-BE49-F238E27FC236}">
                <a16:creationId xmlns:a16="http://schemas.microsoft.com/office/drawing/2014/main" id="{CD41129F-05F2-FC42-9A2D-068D52D33262}"/>
              </a:ext>
            </a:extLst>
          </p:cNvPr>
          <p:cNvSpPr>
            <a:spLocks noChangeArrowheads="1"/>
          </p:cNvSpPr>
          <p:nvPr/>
        </p:nvSpPr>
        <p:spPr bwMode="auto">
          <a:xfrm>
            <a:off x="2780252" y="2261996"/>
            <a:ext cx="6609317" cy="365760"/>
          </a:xfrm>
          <a:prstGeom prst="rect">
            <a:avLst/>
          </a:prstGeom>
          <a:solidFill>
            <a:schemeClr val="tx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bg1"/>
                </a:solidFill>
                <a:latin typeface="Calibri" panose="020F0502020204030204" pitchFamily="34" charset="0"/>
              </a:rPr>
              <a:t>Iberdomide</a:t>
            </a:r>
          </a:p>
        </p:txBody>
      </p:sp>
      <p:sp>
        <p:nvSpPr>
          <p:cNvPr id="16" name="Rectangle 49">
            <a:extLst>
              <a:ext uri="{FF2B5EF4-FFF2-40B4-BE49-F238E27FC236}">
                <a16:creationId xmlns:a16="http://schemas.microsoft.com/office/drawing/2014/main" id="{A84D7D44-807E-384A-8AAD-56A46DB64711}"/>
              </a:ext>
            </a:extLst>
          </p:cNvPr>
          <p:cNvSpPr>
            <a:spLocks noChangeArrowheads="1"/>
          </p:cNvSpPr>
          <p:nvPr/>
        </p:nvSpPr>
        <p:spPr bwMode="auto">
          <a:xfrm>
            <a:off x="2780252" y="2675938"/>
            <a:ext cx="6609317" cy="365760"/>
          </a:xfrm>
          <a:prstGeom prst="rect">
            <a:avLst/>
          </a:prstGeom>
          <a:solidFill>
            <a:schemeClr val="tx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bg1"/>
                </a:solidFill>
                <a:latin typeface="Calibri" panose="020F0502020204030204" pitchFamily="34" charset="0"/>
              </a:rPr>
              <a:t>Iberdomide + Dex</a:t>
            </a:r>
          </a:p>
        </p:txBody>
      </p:sp>
      <p:sp>
        <p:nvSpPr>
          <p:cNvPr id="18" name="Rectangle 49">
            <a:extLst>
              <a:ext uri="{FF2B5EF4-FFF2-40B4-BE49-F238E27FC236}">
                <a16:creationId xmlns:a16="http://schemas.microsoft.com/office/drawing/2014/main" id="{CCB19D40-50D6-CF4F-9601-07094C725831}"/>
              </a:ext>
            </a:extLst>
          </p:cNvPr>
          <p:cNvSpPr>
            <a:spLocks noChangeArrowheads="1"/>
          </p:cNvSpPr>
          <p:nvPr/>
        </p:nvSpPr>
        <p:spPr bwMode="auto">
          <a:xfrm>
            <a:off x="2780252" y="4319431"/>
            <a:ext cx="6609317" cy="365760"/>
          </a:xfrm>
          <a:prstGeom prst="rect">
            <a:avLst/>
          </a:prstGeom>
          <a:solidFill>
            <a:schemeClr val="tx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bg1"/>
                </a:solidFill>
                <a:latin typeface="Calibri" panose="020F0502020204030204" pitchFamily="34" charset="0"/>
              </a:rPr>
              <a:t>Iberdomide + Carfilzomib + Dex</a:t>
            </a:r>
          </a:p>
        </p:txBody>
      </p:sp>
      <p:sp>
        <p:nvSpPr>
          <p:cNvPr id="3" name="TextBox 2">
            <a:extLst>
              <a:ext uri="{FF2B5EF4-FFF2-40B4-BE49-F238E27FC236}">
                <a16:creationId xmlns:a16="http://schemas.microsoft.com/office/drawing/2014/main" id="{BB45709F-F697-EC42-ABC0-E49F2D2E854F}"/>
              </a:ext>
            </a:extLst>
          </p:cNvPr>
          <p:cNvSpPr txBox="1"/>
          <p:nvPr/>
        </p:nvSpPr>
        <p:spPr bwMode="auto">
          <a:xfrm>
            <a:off x="2780252" y="1896332"/>
            <a:ext cx="67723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dirty="0">
                <a:solidFill>
                  <a:schemeClr val="bg1"/>
                </a:solidFill>
                <a:latin typeface="Calibri" panose="020F0502020204030204" pitchFamily="34" charset="0"/>
              </a:rPr>
              <a:t>Phase I: Dose Escalation</a:t>
            </a:r>
          </a:p>
        </p:txBody>
      </p:sp>
      <p:sp>
        <p:nvSpPr>
          <p:cNvPr id="5" name="TextBox 4">
            <a:extLst>
              <a:ext uri="{FF2B5EF4-FFF2-40B4-BE49-F238E27FC236}">
                <a16:creationId xmlns:a16="http://schemas.microsoft.com/office/drawing/2014/main" id="{0AAB9BDE-E9F2-C344-ACEC-FBA524680A47}"/>
              </a:ext>
            </a:extLst>
          </p:cNvPr>
          <p:cNvSpPr txBox="1"/>
          <p:nvPr/>
        </p:nvSpPr>
        <p:spPr bwMode="auto">
          <a:xfrm>
            <a:off x="412481" y="4398064"/>
            <a:ext cx="4272893"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Dosing Schedules</a:t>
            </a:r>
          </a:p>
          <a:p>
            <a:pPr algn="l">
              <a:lnSpc>
                <a:spcPct val="100000"/>
              </a:lnSpc>
              <a:spcBef>
                <a:spcPts val="0"/>
              </a:spcBef>
              <a:spcAft>
                <a:spcPct val="0"/>
              </a:spcAft>
              <a:buClrTx/>
              <a:buFontTx/>
              <a:buNone/>
            </a:pPr>
            <a:r>
              <a:rPr lang="en-US" sz="1400" b="0" u="sng" dirty="0">
                <a:solidFill>
                  <a:schemeClr val="bg1"/>
                </a:solidFill>
                <a:latin typeface="Calibri" panose="020F0502020204030204" pitchFamily="34" charset="0"/>
              </a:rPr>
              <a:t>Cohort E </a:t>
            </a:r>
            <a:r>
              <a:rPr lang="en-US" sz="1400" b="0" dirty="0">
                <a:solidFill>
                  <a:schemeClr val="bg1"/>
                </a:solidFill>
                <a:latin typeface="Calibri" panose="020F0502020204030204" pitchFamily="34" charset="0"/>
              </a:rPr>
              <a:t>(28-day cycles)</a:t>
            </a:r>
          </a:p>
          <a:p>
            <a:pPr algn="l">
              <a:lnSpc>
                <a:spcPct val="100000"/>
              </a:lnSpc>
              <a:spcBef>
                <a:spcPts val="0"/>
              </a:spcBef>
              <a:spcAft>
                <a:spcPct val="0"/>
              </a:spcAft>
              <a:buClrTx/>
              <a:buFontTx/>
              <a:buNone/>
            </a:pPr>
            <a:r>
              <a:rPr lang="en-US" sz="1400" b="0" i="1" dirty="0">
                <a:solidFill>
                  <a:schemeClr val="bg1"/>
                </a:solidFill>
                <a:latin typeface="Calibri" panose="020F0502020204030204" pitchFamily="34" charset="0"/>
              </a:rPr>
              <a:t>Iberdomide D1-21</a:t>
            </a:r>
          </a:p>
          <a:p>
            <a:pPr algn="l">
              <a:lnSpc>
                <a:spcPct val="100000"/>
              </a:lnSpc>
              <a:spcBef>
                <a:spcPts val="0"/>
              </a:spcBef>
              <a:spcAft>
                <a:spcPct val="0"/>
              </a:spcAft>
              <a:buClrTx/>
              <a:buFontTx/>
              <a:buNone/>
            </a:pPr>
            <a:r>
              <a:rPr lang="en-US" sz="1400" b="0" i="1" dirty="0">
                <a:solidFill>
                  <a:schemeClr val="bg1"/>
                </a:solidFill>
                <a:latin typeface="Calibri" panose="020F0502020204030204" pitchFamily="34" charset="0"/>
              </a:rPr>
              <a:t>Dexamethasone D1,8,15,22</a:t>
            </a:r>
          </a:p>
          <a:p>
            <a:pPr algn="l">
              <a:lnSpc>
                <a:spcPct val="100000"/>
              </a:lnSpc>
              <a:spcBef>
                <a:spcPts val="0"/>
              </a:spcBef>
              <a:spcAft>
                <a:spcPct val="0"/>
              </a:spcAft>
              <a:buClrTx/>
              <a:buFontTx/>
              <a:buNone/>
            </a:pPr>
            <a:r>
              <a:rPr lang="en-US" sz="1400" b="0" i="1" dirty="0">
                <a:solidFill>
                  <a:schemeClr val="bg1"/>
                </a:solidFill>
                <a:latin typeface="Calibri" panose="020F0502020204030204" pitchFamily="34" charset="0"/>
              </a:rPr>
              <a:t>Daratumumab C1-2: D1,8,15,22; C3-6: D1,15; C7+: D1 </a:t>
            </a:r>
          </a:p>
          <a:p>
            <a:pPr algn="l">
              <a:lnSpc>
                <a:spcPct val="100000"/>
              </a:lnSpc>
              <a:spcBef>
                <a:spcPts val="0"/>
              </a:spcBef>
              <a:spcAft>
                <a:spcPct val="0"/>
              </a:spcAft>
              <a:buClrTx/>
              <a:buFontTx/>
              <a:buNone/>
            </a:pPr>
            <a:r>
              <a:rPr lang="en-US" sz="1400" b="0" u="sng" dirty="0">
                <a:solidFill>
                  <a:schemeClr val="bg1"/>
                </a:solidFill>
                <a:latin typeface="Calibri" panose="020F0502020204030204" pitchFamily="34" charset="0"/>
              </a:rPr>
              <a:t>Cohort F </a:t>
            </a:r>
            <a:r>
              <a:rPr lang="en-US" sz="1400" b="0" dirty="0">
                <a:solidFill>
                  <a:schemeClr val="bg1"/>
                </a:solidFill>
                <a:latin typeface="Calibri" panose="020F0502020204030204" pitchFamily="34" charset="0"/>
              </a:rPr>
              <a:t>(21-day cycles)</a:t>
            </a:r>
          </a:p>
          <a:p>
            <a:pPr>
              <a:spcBef>
                <a:spcPts val="0"/>
              </a:spcBef>
            </a:pPr>
            <a:r>
              <a:rPr lang="en-US" sz="1400" b="0" i="1" dirty="0">
                <a:solidFill>
                  <a:schemeClr val="bg1"/>
                </a:solidFill>
                <a:latin typeface="Calibri" panose="020F0502020204030204" pitchFamily="34" charset="0"/>
              </a:rPr>
              <a:t>Iberdomide D1-14</a:t>
            </a:r>
          </a:p>
          <a:p>
            <a:pPr>
              <a:spcBef>
                <a:spcPts val="0"/>
              </a:spcBef>
            </a:pPr>
            <a:r>
              <a:rPr lang="en-US" sz="1400" b="0" i="1" dirty="0">
                <a:solidFill>
                  <a:schemeClr val="bg1"/>
                </a:solidFill>
                <a:latin typeface="Calibri" panose="020F0502020204030204" pitchFamily="34" charset="0"/>
              </a:rPr>
              <a:t>Dexamethasone D1,8,15</a:t>
            </a:r>
          </a:p>
          <a:p>
            <a:pPr>
              <a:spcBef>
                <a:spcPts val="0"/>
              </a:spcBef>
            </a:pPr>
            <a:r>
              <a:rPr lang="en-US" sz="1400" b="0" i="1" dirty="0">
                <a:solidFill>
                  <a:schemeClr val="bg1"/>
                </a:solidFill>
                <a:latin typeface="Calibri" panose="020F0502020204030204" pitchFamily="34" charset="0"/>
              </a:rPr>
              <a:t>Bortezomib C1-8: D1,4,8,11; C9+: D1,8</a:t>
            </a:r>
          </a:p>
        </p:txBody>
      </p:sp>
      <p:sp>
        <p:nvSpPr>
          <p:cNvPr id="6" name="TextBox 5">
            <a:extLst>
              <a:ext uri="{FF2B5EF4-FFF2-40B4-BE49-F238E27FC236}">
                <a16:creationId xmlns:a16="http://schemas.microsoft.com/office/drawing/2014/main" id="{4BDDE447-AA35-9E49-B81E-3E7741F43348}"/>
              </a:ext>
            </a:extLst>
          </p:cNvPr>
          <p:cNvSpPr txBox="1"/>
          <p:nvPr/>
        </p:nvSpPr>
        <p:spPr bwMode="auto">
          <a:xfrm>
            <a:off x="2711485" y="2260210"/>
            <a:ext cx="3241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A</a:t>
            </a:r>
          </a:p>
        </p:txBody>
      </p:sp>
      <p:sp>
        <p:nvSpPr>
          <p:cNvPr id="23" name="TextBox 22">
            <a:extLst>
              <a:ext uri="{FF2B5EF4-FFF2-40B4-BE49-F238E27FC236}">
                <a16:creationId xmlns:a16="http://schemas.microsoft.com/office/drawing/2014/main" id="{57448319-BBD6-1D43-9A1B-379C58BF1602}"/>
              </a:ext>
            </a:extLst>
          </p:cNvPr>
          <p:cNvSpPr txBox="1"/>
          <p:nvPr/>
        </p:nvSpPr>
        <p:spPr bwMode="auto">
          <a:xfrm>
            <a:off x="2744255" y="3046761"/>
            <a:ext cx="296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latin typeface="Calibri" panose="020F0502020204030204" pitchFamily="34" charset="0"/>
              </a:rPr>
              <a:t>E</a:t>
            </a:r>
          </a:p>
        </p:txBody>
      </p:sp>
      <p:sp>
        <p:nvSpPr>
          <p:cNvPr id="7" name="TextBox 6">
            <a:extLst>
              <a:ext uri="{FF2B5EF4-FFF2-40B4-BE49-F238E27FC236}">
                <a16:creationId xmlns:a16="http://schemas.microsoft.com/office/drawing/2014/main" id="{7691D6A1-5404-D24B-8671-68A9C4E21B15}"/>
              </a:ext>
            </a:extLst>
          </p:cNvPr>
          <p:cNvSpPr txBox="1"/>
          <p:nvPr/>
        </p:nvSpPr>
        <p:spPr bwMode="auto">
          <a:xfrm>
            <a:off x="2733797" y="2667656"/>
            <a:ext cx="292152" cy="382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B</a:t>
            </a:r>
          </a:p>
        </p:txBody>
      </p:sp>
      <p:sp>
        <p:nvSpPr>
          <p:cNvPr id="28" name="TextBox 27">
            <a:extLst>
              <a:ext uri="{FF2B5EF4-FFF2-40B4-BE49-F238E27FC236}">
                <a16:creationId xmlns:a16="http://schemas.microsoft.com/office/drawing/2014/main" id="{ABBA6158-C15D-1245-8818-CEE478FD696D}"/>
              </a:ext>
            </a:extLst>
          </p:cNvPr>
          <p:cNvSpPr txBox="1"/>
          <p:nvPr/>
        </p:nvSpPr>
        <p:spPr bwMode="auto">
          <a:xfrm>
            <a:off x="2730629" y="3666679"/>
            <a:ext cx="2904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latin typeface="Calibri" panose="020F0502020204030204" pitchFamily="34" charset="0"/>
              </a:rPr>
              <a:t>F</a:t>
            </a:r>
          </a:p>
        </p:txBody>
      </p:sp>
      <p:sp>
        <p:nvSpPr>
          <p:cNvPr id="29" name="TextBox 28">
            <a:extLst>
              <a:ext uri="{FF2B5EF4-FFF2-40B4-BE49-F238E27FC236}">
                <a16:creationId xmlns:a16="http://schemas.microsoft.com/office/drawing/2014/main" id="{3776CE2B-C2CD-5A44-B9FC-E94D2F759182}"/>
              </a:ext>
            </a:extLst>
          </p:cNvPr>
          <p:cNvSpPr txBox="1"/>
          <p:nvPr/>
        </p:nvSpPr>
        <p:spPr bwMode="auto">
          <a:xfrm>
            <a:off x="2730629" y="4317645"/>
            <a:ext cx="3321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G</a:t>
            </a:r>
          </a:p>
        </p:txBody>
      </p:sp>
      <p:sp>
        <p:nvSpPr>
          <p:cNvPr id="24" name="Content Placeholder 3">
            <a:extLst>
              <a:ext uri="{FF2B5EF4-FFF2-40B4-BE49-F238E27FC236}">
                <a16:creationId xmlns:a16="http://schemas.microsoft.com/office/drawing/2014/main" id="{CF818D49-CB85-4DBF-A55C-962B7AFAB2EC}"/>
              </a:ext>
            </a:extLst>
          </p:cNvPr>
          <p:cNvSpPr txBox="1">
            <a:spLocks/>
          </p:cNvSpPr>
          <p:nvPr/>
        </p:nvSpPr>
        <p:spPr bwMode="auto">
          <a:xfrm>
            <a:off x="4464996" y="4758435"/>
            <a:ext cx="7003104" cy="1893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kern="0" dirty="0"/>
              <a:t>Primary endpoints: </a:t>
            </a:r>
            <a:r>
              <a:rPr lang="en-US" sz="2000" b="0" kern="0" dirty="0"/>
              <a:t>identify MTD and RP2D, efficacy</a:t>
            </a:r>
          </a:p>
          <a:p>
            <a:r>
              <a:rPr lang="en-US" sz="2000" kern="0" dirty="0"/>
              <a:t>Secondary endpoint: </a:t>
            </a:r>
            <a:r>
              <a:rPr lang="en-US" sz="2000" b="0" kern="0" dirty="0"/>
              <a:t>safety</a:t>
            </a:r>
          </a:p>
          <a:p>
            <a:r>
              <a:rPr lang="en-US" sz="2000" b="0" kern="0" dirty="0"/>
              <a:t>RP2D of 1.6 mg/day determined for iberdomide with dex; cohorts E, F continuing enrollment with 1.6-mg/day dose</a:t>
            </a:r>
          </a:p>
        </p:txBody>
      </p:sp>
      <p:sp>
        <p:nvSpPr>
          <p:cNvPr id="32" name="TextBox 23">
            <a:extLst>
              <a:ext uri="{FF2B5EF4-FFF2-40B4-BE49-F238E27FC236}">
                <a16:creationId xmlns:a16="http://schemas.microsoft.com/office/drawing/2014/main" id="{885100BD-16B4-4889-9382-3A8629CF2DB9}"/>
              </a:ext>
            </a:extLst>
          </p:cNvPr>
          <p:cNvSpPr txBox="1">
            <a:spLocks noChangeArrowheads="1"/>
          </p:cNvSpPr>
          <p:nvPr/>
        </p:nvSpPr>
        <p:spPr bwMode="auto">
          <a:xfrm>
            <a:off x="9697929" y="2479615"/>
            <a:ext cx="2214379" cy="917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914400" rtl="0" eaLnBrk="1" fontAlgn="base" latinLnBrk="0" hangingPunct="1">
              <a:lnSpc>
                <a:spcPct val="90000"/>
              </a:lnSpc>
              <a:spcBef>
                <a:spcPts val="0"/>
              </a:spcBef>
              <a:spcAft>
                <a:spcPts val="0"/>
              </a:spcAft>
              <a:buClr>
                <a:srgbClr val="FEFDDE"/>
              </a:buClr>
              <a:buSzTx/>
              <a:buFont typeface="Wingdings" panose="05000000000000000000" pitchFamily="2" charset="2"/>
              <a:buNone/>
              <a:tabLst/>
              <a:defRPr/>
            </a:pPr>
            <a:r>
              <a:rPr lang="en-US" altLang="en-US" sz="18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Cohort D at RP2D</a:t>
            </a:r>
          </a:p>
          <a:p>
            <a:pPr marL="0" marR="0" lvl="0" indent="0" algn="ctr" defTabSz="914400" rtl="0" eaLnBrk="1" fontAlgn="base" latinLnBrk="0" hangingPunct="1">
              <a:lnSpc>
                <a:spcPct val="90000"/>
              </a:lnSpc>
              <a:spcBef>
                <a:spcPts val="600"/>
              </a:spcBef>
              <a:spcAft>
                <a:spcPts val="0"/>
              </a:spcAft>
              <a:buClr>
                <a:srgbClr val="FEFDDE"/>
              </a:buClr>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Cohort I (post-BCMA) at R</a:t>
            </a:r>
            <a:r>
              <a:rPr lang="en-US" altLang="en-US" sz="18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P2D</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3" name="Line 53">
            <a:extLst>
              <a:ext uri="{FF2B5EF4-FFF2-40B4-BE49-F238E27FC236}">
                <a16:creationId xmlns:a16="http://schemas.microsoft.com/office/drawing/2014/main" id="{6B473A25-2F3B-4149-8E3A-6528CD5F1F69}"/>
              </a:ext>
            </a:extLst>
          </p:cNvPr>
          <p:cNvSpPr>
            <a:spLocks noChangeShapeType="1"/>
          </p:cNvSpPr>
          <p:nvPr/>
        </p:nvSpPr>
        <p:spPr bwMode="auto">
          <a:xfrm flipV="1">
            <a:off x="9401841" y="2858958"/>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34" name="TextBox 23">
            <a:extLst>
              <a:ext uri="{FF2B5EF4-FFF2-40B4-BE49-F238E27FC236}">
                <a16:creationId xmlns:a16="http://schemas.microsoft.com/office/drawing/2014/main" id="{C4403687-0B82-48DC-860A-13FEEF4CD50E}"/>
              </a:ext>
            </a:extLst>
          </p:cNvPr>
          <p:cNvSpPr txBox="1">
            <a:spLocks noChangeArrowheads="1"/>
          </p:cNvSpPr>
          <p:nvPr/>
        </p:nvSpPr>
        <p:spPr bwMode="auto">
          <a:xfrm>
            <a:off x="9723161" y="3512562"/>
            <a:ext cx="2115404" cy="1166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ctr" defTabSz="914400" rtl="0" eaLnBrk="1" fontAlgn="base" latinLnBrk="0" hangingPunct="1">
              <a:lnSpc>
                <a:spcPct val="90000"/>
              </a:lnSpc>
              <a:spcBef>
                <a:spcPts val="0"/>
              </a:spcBef>
              <a:spcAft>
                <a:spcPts val="0"/>
              </a:spcAft>
              <a:buClr>
                <a:srgbClr val="FEFDDE"/>
              </a:buClr>
              <a:buSzTx/>
              <a:buFont typeface="Wingdings" panose="05000000000000000000" pitchFamily="2" charset="2"/>
              <a:buNone/>
              <a:tabLst/>
              <a:defRPr/>
            </a:pPr>
            <a:r>
              <a:rPr lang="en-US" altLang="en-US" sz="18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Cohort J1 (ND MM, ASCT ineligible)</a:t>
            </a:r>
          </a:p>
          <a:p>
            <a:pPr marL="0" marR="0" lvl="0" indent="0" algn="ctr" defTabSz="914400" rtl="0" eaLnBrk="1" fontAlgn="base" latinLnBrk="0" hangingPunct="1">
              <a:lnSpc>
                <a:spcPct val="90000"/>
              </a:lnSpc>
              <a:spcBef>
                <a:spcPts val="600"/>
              </a:spcBef>
              <a:spcAft>
                <a:spcPts val="0"/>
              </a:spcAft>
              <a:buClr>
                <a:srgbClr val="FEFDDE"/>
              </a:buClr>
              <a:buSzTx/>
              <a:buFont typeface="Wingdings" panose="05000000000000000000" pitchFamily="2" charset="2"/>
              <a:buNone/>
              <a:tabLst/>
              <a:defRPr/>
            </a:pPr>
            <a:r>
              <a:rPr lang="en-US" altLang="en-US" sz="1800" b="0" dirty="0">
                <a:solidFill>
                  <a:srgbClr val="000000"/>
                </a:solidFill>
                <a:latin typeface="Calibri" panose="020F0502020204030204" pitchFamily="34" charset="0"/>
                <a:ea typeface="ＭＳ Ｐゴシック" panose="020B0600070205080204" pitchFamily="34" charset="-128"/>
                <a:cs typeface="Calibri" panose="020F0502020204030204" pitchFamily="34" charset="0"/>
              </a:rPr>
              <a:t>Cohort J2 (ND MM, ASCT eligible)</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TextBox 35">
            <a:extLst>
              <a:ext uri="{FF2B5EF4-FFF2-40B4-BE49-F238E27FC236}">
                <a16:creationId xmlns:a16="http://schemas.microsoft.com/office/drawing/2014/main" id="{0FE4F4B2-51E5-4BF4-9CD8-3F56D41E86AD}"/>
              </a:ext>
            </a:extLst>
          </p:cNvPr>
          <p:cNvSpPr txBox="1"/>
          <p:nvPr/>
        </p:nvSpPr>
        <p:spPr bwMode="auto">
          <a:xfrm>
            <a:off x="9399921" y="1867731"/>
            <a:ext cx="25810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dirty="0">
                <a:solidFill>
                  <a:schemeClr val="bg1"/>
                </a:solidFill>
                <a:latin typeface="Calibri" panose="020F0502020204030204" pitchFamily="34" charset="0"/>
              </a:rPr>
              <a:t>Phase II: Dose Expansion</a:t>
            </a:r>
          </a:p>
        </p:txBody>
      </p:sp>
      <p:sp>
        <p:nvSpPr>
          <p:cNvPr id="37" name="Line 53">
            <a:extLst>
              <a:ext uri="{FF2B5EF4-FFF2-40B4-BE49-F238E27FC236}">
                <a16:creationId xmlns:a16="http://schemas.microsoft.com/office/drawing/2014/main" id="{D477FEB9-F8A8-4CAA-9864-4B9834F1FAE7}"/>
              </a:ext>
            </a:extLst>
          </p:cNvPr>
          <p:cNvSpPr>
            <a:spLocks noChangeShapeType="1"/>
          </p:cNvSpPr>
          <p:nvPr/>
        </p:nvSpPr>
        <p:spPr bwMode="auto">
          <a:xfrm flipV="1">
            <a:off x="9427073" y="3977807"/>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30" name="Rectangle 29">
            <a:extLst>
              <a:ext uri="{FF2B5EF4-FFF2-40B4-BE49-F238E27FC236}">
                <a16:creationId xmlns:a16="http://schemas.microsoft.com/office/drawing/2014/main" id="{6D20651A-D708-472D-95B1-5676B56C7C6B}"/>
              </a:ext>
            </a:extLst>
          </p:cNvPr>
          <p:cNvSpPr/>
          <p:nvPr/>
        </p:nvSpPr>
        <p:spPr bwMode="auto">
          <a:xfrm>
            <a:off x="2720902" y="3037907"/>
            <a:ext cx="6727574" cy="1261718"/>
          </a:xfrm>
          <a:prstGeom prst="rect">
            <a:avLst/>
          </a:prstGeom>
          <a:noFill/>
          <a:ln w="44450">
            <a:solidFill>
              <a:srgbClr val="C00000"/>
            </a:solidFill>
            <a:round/>
            <a:headEnd/>
            <a:tailEnd/>
          </a:ln>
          <a:extLst>
            <a:ext uri="{909E8E84-426E-40DD-AFC4-6F175D3DCCD1}">
              <a14:hiddenFill xmlns:a14="http://schemas.microsoft.com/office/drawing/2010/main">
                <a:noFill/>
              </a14:hiddenFill>
            </a:ext>
          </a:extLst>
        </p:spPr>
        <p:txBody>
          <a:bodyPr rtlCol="0" anchor="ctr"/>
          <a:lstStyle/>
          <a:p>
            <a:pPr algn="l"/>
            <a:endParaRPr lang="en-US" dirty="0">
              <a:solidFill>
                <a:schemeClr val="bg1"/>
              </a:solidFill>
              <a:latin typeface="Calibri" panose="020F0502020204030204" pitchFamily="34" charset="0"/>
            </a:endParaRPr>
          </a:p>
        </p:txBody>
      </p:sp>
    </p:spTree>
    <p:extLst>
      <p:ext uri="{BB962C8B-B14F-4D97-AF65-F5344CB8AC3E}">
        <p14:creationId xmlns:p14="http://schemas.microsoft.com/office/powerpoint/2010/main" val="273096860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E5E467-EDF2-4A7E-A9ED-65852D0CF7F1}"/>
              </a:ext>
            </a:extLst>
          </p:cNvPr>
          <p:cNvSpPr>
            <a:spLocks noGrp="1"/>
          </p:cNvSpPr>
          <p:nvPr>
            <p:ph type="title"/>
          </p:nvPr>
        </p:nvSpPr>
        <p:spPr/>
        <p:txBody>
          <a:bodyPr/>
          <a:lstStyle/>
          <a:p>
            <a:r>
              <a:rPr lang="en-US" dirty="0"/>
              <a:t>Iberdomide + Dd or Vd in R/R MM: Safety</a:t>
            </a:r>
          </a:p>
        </p:txBody>
      </p:sp>
      <p:sp>
        <p:nvSpPr>
          <p:cNvPr id="9" name="Content Placeholder 8">
            <a:extLst>
              <a:ext uri="{FF2B5EF4-FFF2-40B4-BE49-F238E27FC236}">
                <a16:creationId xmlns:a16="http://schemas.microsoft.com/office/drawing/2014/main" id="{E959CC71-4EFC-40CA-89D3-FC56D99EF768}"/>
              </a:ext>
            </a:extLst>
          </p:cNvPr>
          <p:cNvSpPr>
            <a:spLocks noGrp="1"/>
          </p:cNvSpPr>
          <p:nvPr>
            <p:ph idx="1"/>
          </p:nvPr>
        </p:nvSpPr>
        <p:spPr>
          <a:xfrm>
            <a:off x="604675" y="1263721"/>
            <a:ext cx="5590727" cy="4900012"/>
          </a:xfrm>
        </p:spPr>
        <p:txBody>
          <a:bodyPr/>
          <a:lstStyle/>
          <a:p>
            <a:r>
              <a:rPr lang="en-US" sz="2000" dirty="0"/>
              <a:t>No incidence of thrombotic events (including pulmonary embolism or deep vein thrombosis) reported in either cohort</a:t>
            </a:r>
          </a:p>
        </p:txBody>
      </p:sp>
      <p:graphicFrame>
        <p:nvGraphicFramePr>
          <p:cNvPr id="13" name="Group 155">
            <a:extLst>
              <a:ext uri="{FF2B5EF4-FFF2-40B4-BE49-F238E27FC236}">
                <a16:creationId xmlns:a16="http://schemas.microsoft.com/office/drawing/2014/main" id="{FB582D09-0A21-0543-9230-42E7B85B0E04}"/>
              </a:ext>
            </a:extLst>
          </p:cNvPr>
          <p:cNvGraphicFramePr>
            <a:graphicFrameLocks/>
          </p:cNvGraphicFramePr>
          <p:nvPr>
            <p:extLst>
              <p:ext uri="{D42A27DB-BD31-4B8C-83A1-F6EECF244321}">
                <p14:modId xmlns:p14="http://schemas.microsoft.com/office/powerpoint/2010/main" val="1986419948"/>
              </p:ext>
            </p:extLst>
          </p:nvPr>
        </p:nvGraphicFramePr>
        <p:xfrm>
          <a:off x="526122" y="2292336"/>
          <a:ext cx="5669280" cy="3932460"/>
        </p:xfrm>
        <a:graphic>
          <a:graphicData uri="http://schemas.openxmlformats.org/drawingml/2006/table">
            <a:tbl>
              <a:tblPr/>
              <a:tblGrid>
                <a:gridCol w="2743200">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1005840">
                  <a:extLst>
                    <a:ext uri="{9D8B030D-6E8A-4147-A177-3AD203B41FA5}">
                      <a16:colId xmlns:a16="http://schemas.microsoft.com/office/drawing/2014/main" val="1339822223"/>
                    </a:ext>
                  </a:extLst>
                </a:gridCol>
              </a:tblGrid>
              <a:tr h="258905">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Treatment-Emergent AE,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cap="none" normalizeH="0" baseline="0" dirty="0">
                          <a:ln>
                            <a:noFill/>
                          </a:ln>
                          <a:solidFill>
                            <a:schemeClr val="tx1"/>
                          </a:solidFill>
                          <a:effectLst/>
                          <a:latin typeface="Calibri" panose="020F0502020204030204" pitchFamily="34" charset="0"/>
                        </a:rPr>
                        <a:t>Iber + Dd </a:t>
                      </a:r>
                      <a:r>
                        <a:rPr lang="en-US" sz="1600" b="1" dirty="0">
                          <a:solidFill>
                            <a:schemeClr val="tx1"/>
                          </a:solidFill>
                          <a:latin typeface="Calibri" panose="020F0502020204030204" pitchFamily="34" charset="0"/>
                          <a:cs typeface="Calibri" panose="020F0502020204030204" pitchFamily="34" charset="0"/>
                        </a:rPr>
                        <a:t>(n = 27)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algn="ctr"/>
                      <a:endParaRPr lang="en-US" sz="1600" b="1" dirty="0">
                        <a:solidFill>
                          <a:schemeClr val="tx1"/>
                        </a:solidFill>
                        <a:latin typeface="Calibri" panose="020F0502020204030204" pitchFamily="34" charset="0"/>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303657195"/>
                  </a:ext>
                </a:extLst>
              </a:tr>
              <a:tr h="258905">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All Gr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Gr 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Gr 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101184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Hematologic</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Neutropenia</a:t>
                      </a:r>
                    </a:p>
                    <a:p>
                      <a:pPr marL="344487" marR="0" lvl="1" indent="0" algn="l" defTabSz="914400" rtl="0" eaLnBrk="1" fontAlgn="base" latinLnBrk="0" hangingPunct="1">
                        <a:lnSpc>
                          <a:spcPct val="100000"/>
                        </a:lnSpc>
                        <a:spcBef>
                          <a:spcPct val="0"/>
                        </a:spcBef>
                        <a:spcAft>
                          <a:spcPct val="0"/>
                        </a:spcAft>
                        <a:buClr>
                          <a:srgbClr val="000000"/>
                        </a:buClr>
                        <a:buSzPct val="120000"/>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 Febrile neutropenia</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Thrombocytopenia</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(70.4)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(3.7)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 (40.7)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(37.0)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(25.9)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(51.9)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(3.7)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(3.7)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(3.7)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38830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Nonhematologic</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Fatigue</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Diarrhea</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Constipation</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Rash</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Peripheral neuropathy</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Infusion-related reactions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(33.3)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(22.2)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(22.2)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(3.7)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(3.7)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44713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Infections</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Upper respiratory tract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(77.8)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(37.0)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16138526"/>
                  </a:ext>
                </a:extLst>
              </a:tr>
            </a:tbl>
          </a:graphicData>
        </a:graphic>
      </p:graphicFrame>
      <p:sp>
        <p:nvSpPr>
          <p:cNvPr id="11" name="Text Box 15">
            <a:extLst>
              <a:ext uri="{FF2B5EF4-FFF2-40B4-BE49-F238E27FC236}">
                <a16:creationId xmlns:a16="http://schemas.microsoft.com/office/drawing/2014/main" id="{742A12F4-3546-BF45-9C55-2C2C89BEEF19}"/>
              </a:ext>
            </a:extLst>
          </p:cNvPr>
          <p:cNvSpPr txBox="1">
            <a:spLocks noChangeArrowheads="1"/>
          </p:cNvSpPr>
          <p:nvPr/>
        </p:nvSpPr>
        <p:spPr bwMode="auto">
          <a:xfrm>
            <a:off x="412751" y="638020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Van De Donk. ASH 2020. Abstr 724.</a:t>
            </a:r>
            <a:endParaRPr lang="en-US" altLang="en-US" sz="1200" b="0" dirty="0">
              <a:solidFill>
                <a:schemeClr val="bg2"/>
              </a:solidFill>
              <a:latin typeface="Calibri" panose="020F0502020204030204" pitchFamily="34" charset="0"/>
            </a:endParaRPr>
          </a:p>
        </p:txBody>
      </p:sp>
      <p:graphicFrame>
        <p:nvGraphicFramePr>
          <p:cNvPr id="10" name="Group 155">
            <a:extLst>
              <a:ext uri="{FF2B5EF4-FFF2-40B4-BE49-F238E27FC236}">
                <a16:creationId xmlns:a16="http://schemas.microsoft.com/office/drawing/2014/main" id="{0E33A998-CAF9-495A-9652-D2BADF71985B}"/>
              </a:ext>
            </a:extLst>
          </p:cNvPr>
          <p:cNvGraphicFramePr>
            <a:graphicFrameLocks/>
          </p:cNvGraphicFramePr>
          <p:nvPr>
            <p:extLst>
              <p:ext uri="{D42A27DB-BD31-4B8C-83A1-F6EECF244321}">
                <p14:modId xmlns:p14="http://schemas.microsoft.com/office/powerpoint/2010/main" val="2491871256"/>
              </p:ext>
            </p:extLst>
          </p:nvPr>
        </p:nvGraphicFramePr>
        <p:xfrm>
          <a:off x="6418219" y="1398487"/>
          <a:ext cx="5354681" cy="4678941"/>
        </p:xfrm>
        <a:graphic>
          <a:graphicData uri="http://schemas.openxmlformats.org/drawingml/2006/table">
            <a:tbl>
              <a:tblPr/>
              <a:tblGrid>
                <a:gridCol w="2553204">
                  <a:extLst>
                    <a:ext uri="{9D8B030D-6E8A-4147-A177-3AD203B41FA5}">
                      <a16:colId xmlns:a16="http://schemas.microsoft.com/office/drawing/2014/main" val="20000"/>
                    </a:ext>
                  </a:extLst>
                </a:gridCol>
                <a:gridCol w="994073">
                  <a:extLst>
                    <a:ext uri="{9D8B030D-6E8A-4147-A177-3AD203B41FA5}">
                      <a16:colId xmlns:a16="http://schemas.microsoft.com/office/drawing/2014/main" val="20003"/>
                    </a:ext>
                  </a:extLst>
                </a:gridCol>
                <a:gridCol w="903702">
                  <a:extLst>
                    <a:ext uri="{9D8B030D-6E8A-4147-A177-3AD203B41FA5}">
                      <a16:colId xmlns:a16="http://schemas.microsoft.com/office/drawing/2014/main" val="2307833244"/>
                    </a:ext>
                  </a:extLst>
                </a:gridCol>
                <a:gridCol w="903702">
                  <a:extLst>
                    <a:ext uri="{9D8B030D-6E8A-4147-A177-3AD203B41FA5}">
                      <a16:colId xmlns:a16="http://schemas.microsoft.com/office/drawing/2014/main" val="3592928856"/>
                    </a:ext>
                  </a:extLst>
                </a:gridCol>
              </a:tblGrid>
              <a:tr h="304143">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Treatment-Emergent AE,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cap="none" normalizeH="0" baseline="0" dirty="0">
                          <a:ln>
                            <a:noFill/>
                          </a:ln>
                          <a:solidFill>
                            <a:schemeClr val="tx1"/>
                          </a:solidFill>
                          <a:effectLst/>
                          <a:latin typeface="Calibri" panose="020F0502020204030204" pitchFamily="34" charset="0"/>
                        </a:rPr>
                        <a:t>Iber + Vd </a:t>
                      </a: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 = 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303657195"/>
                  </a:ext>
                </a:extLst>
              </a:tr>
              <a:tr h="304143">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All Gr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Gr 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Gr 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118863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Hematologic</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Neutropenia</a:t>
                      </a:r>
                    </a:p>
                    <a:p>
                      <a:pPr marL="344487" marR="0" lvl="1" indent="0" algn="l" defTabSz="914400" rtl="0" eaLnBrk="1" fontAlgn="base" latinLnBrk="0" hangingPunct="1">
                        <a:lnSpc>
                          <a:spcPct val="100000"/>
                        </a:lnSpc>
                        <a:spcBef>
                          <a:spcPct val="0"/>
                        </a:spcBef>
                        <a:spcAft>
                          <a:spcPct val="0"/>
                        </a:spcAft>
                        <a:buClr>
                          <a:srgbClr val="000000"/>
                        </a:buClr>
                        <a:buSzPct val="120000"/>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 Febrile neutropenia</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Thrombocytopenia</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(34.8)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(34.8)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(13.0)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2942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Nonhematologic</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Peripheral neuropathy</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Diarrhea</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Decreased appetite</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Fatigue</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Rash</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Myalgia</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Insomnia</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Pruritus</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Constipation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(30.4)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(30.4)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(30.4)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(26.1)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(26.1)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52526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Infections</a:t>
                      </a:r>
                    </a:p>
                    <a:p>
                      <a:pPr marL="336550" marR="0" lvl="0" indent="-1571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Upper respiratory tract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(60.9)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(30.4)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16138526"/>
                  </a:ext>
                </a:extLst>
              </a:tr>
            </a:tbl>
          </a:graphicData>
        </a:graphic>
      </p:graphicFrame>
    </p:spTree>
    <p:extLst>
      <p:ext uri="{BB962C8B-B14F-4D97-AF65-F5344CB8AC3E}">
        <p14:creationId xmlns:p14="http://schemas.microsoft.com/office/powerpoint/2010/main" val="238997330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Iberdomide + Dd or Vd in R/R MM: Efficacy</a:t>
            </a:r>
          </a:p>
        </p:txBody>
      </p:sp>
      <p:sp>
        <p:nvSpPr>
          <p:cNvPr id="9" name="Content Placeholder 2">
            <a:extLst>
              <a:ext uri="{FF2B5EF4-FFF2-40B4-BE49-F238E27FC236}">
                <a16:creationId xmlns:a16="http://schemas.microsoft.com/office/drawing/2014/main" id="{53BC8AFF-BC38-644E-9CDE-CC6BFDED6453}"/>
              </a:ext>
            </a:extLst>
          </p:cNvPr>
          <p:cNvSpPr>
            <a:spLocks noGrp="1"/>
          </p:cNvSpPr>
          <p:nvPr>
            <p:ph sz="half" idx="1"/>
          </p:nvPr>
        </p:nvSpPr>
        <p:spPr>
          <a:xfrm>
            <a:off x="6201327" y="1510730"/>
            <a:ext cx="5449567" cy="4678738"/>
          </a:xfrm>
        </p:spPr>
        <p:txBody>
          <a:bodyPr/>
          <a:lstStyle/>
          <a:p>
            <a:pPr>
              <a:spcBef>
                <a:spcPts val="500"/>
              </a:spcBef>
            </a:pPr>
            <a:r>
              <a:rPr lang="en-US" sz="2000" dirty="0"/>
              <a:t>High response rates in heavily exposed and highly refractory patient population</a:t>
            </a:r>
          </a:p>
          <a:p>
            <a:pPr lvl="1">
              <a:spcBef>
                <a:spcPts val="500"/>
              </a:spcBef>
            </a:pPr>
            <a:r>
              <a:rPr lang="en-US" sz="1800" dirty="0"/>
              <a:t>Among 27 patients in daratumumab cohort, </a:t>
            </a:r>
            <a:br>
              <a:rPr lang="en-US" sz="1800" dirty="0"/>
            </a:br>
            <a:r>
              <a:rPr lang="en-US" sz="1800" dirty="0"/>
              <a:t>26 were IMiD refractory, 15 daratumumab refractory, 13 triple-class refractory; </a:t>
            </a:r>
            <a:br>
              <a:rPr lang="en-US" sz="1800" dirty="0"/>
            </a:br>
            <a:r>
              <a:rPr lang="en-US" sz="1800" dirty="0"/>
              <a:t>4 patients refractory to daratumumab achieved PR</a:t>
            </a:r>
          </a:p>
          <a:p>
            <a:pPr lvl="1">
              <a:spcBef>
                <a:spcPts val="500"/>
              </a:spcBef>
            </a:pPr>
            <a:r>
              <a:rPr lang="en-US" sz="1800" dirty="0"/>
              <a:t>Among 23 patients in bortezomib cohort, </a:t>
            </a:r>
            <a:br>
              <a:rPr lang="en-US" sz="1800" dirty="0"/>
            </a:br>
            <a:r>
              <a:rPr lang="en-US" sz="1800" dirty="0"/>
              <a:t>18 were IMiD refractory, 15 PI refractory, </a:t>
            </a:r>
            <a:br>
              <a:rPr lang="en-US" sz="1800" dirty="0"/>
            </a:br>
            <a:r>
              <a:rPr lang="en-US" sz="1800" dirty="0"/>
              <a:t>9 bortezomib refractory, 9 triple-class refractory; durable responses achieved in patients refractory or with prior exposure to bortezomib</a:t>
            </a:r>
          </a:p>
          <a:p>
            <a:pPr>
              <a:spcBef>
                <a:spcPts val="500"/>
              </a:spcBef>
            </a:pPr>
            <a:r>
              <a:rPr lang="en-US" sz="2000" dirty="0"/>
              <a:t>Addition of daratumumab or bortezomib to iberdomide + dexamethasone shows minimal effect on pharmacodynamics</a:t>
            </a:r>
          </a:p>
        </p:txBody>
      </p:sp>
      <p:graphicFrame>
        <p:nvGraphicFramePr>
          <p:cNvPr id="10" name="Group 3">
            <a:extLst>
              <a:ext uri="{FF2B5EF4-FFF2-40B4-BE49-F238E27FC236}">
                <a16:creationId xmlns:a16="http://schemas.microsoft.com/office/drawing/2014/main" id="{ABFAE910-B6A6-1F41-9918-16D69A0BD164}"/>
              </a:ext>
            </a:extLst>
          </p:cNvPr>
          <p:cNvGraphicFramePr>
            <a:graphicFrameLocks/>
          </p:cNvGraphicFramePr>
          <p:nvPr>
            <p:extLst>
              <p:ext uri="{D42A27DB-BD31-4B8C-83A1-F6EECF244321}">
                <p14:modId xmlns:p14="http://schemas.microsoft.com/office/powerpoint/2010/main" val="1678993702"/>
              </p:ext>
            </p:extLst>
          </p:nvPr>
        </p:nvGraphicFramePr>
        <p:xfrm>
          <a:off x="719138" y="1612744"/>
          <a:ext cx="5327893" cy="4480704"/>
        </p:xfrm>
        <a:graphic>
          <a:graphicData uri="http://schemas.openxmlformats.org/drawingml/2006/table">
            <a:tbl>
              <a:tblPr/>
              <a:tblGrid>
                <a:gridCol w="2153283">
                  <a:extLst>
                    <a:ext uri="{9D8B030D-6E8A-4147-A177-3AD203B41FA5}">
                      <a16:colId xmlns:a16="http://schemas.microsoft.com/office/drawing/2014/main" val="20000"/>
                    </a:ext>
                  </a:extLst>
                </a:gridCol>
                <a:gridCol w="1584960">
                  <a:extLst>
                    <a:ext uri="{9D8B030D-6E8A-4147-A177-3AD203B41FA5}">
                      <a16:colId xmlns:a16="http://schemas.microsoft.com/office/drawing/2014/main" val="20001"/>
                    </a:ext>
                  </a:extLst>
                </a:gridCol>
                <a:gridCol w="1589650">
                  <a:extLst>
                    <a:ext uri="{9D8B030D-6E8A-4147-A177-3AD203B41FA5}">
                      <a16:colId xmlns:a16="http://schemas.microsoft.com/office/drawing/2014/main" val="3650126969"/>
                    </a:ext>
                  </a:extLst>
                </a:gridCol>
              </a:tblGrid>
              <a:tr h="54472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Best Response,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Iber + Dd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Iber + Vd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10938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ORR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VGPR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 (42.3)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(7.7)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(7.7)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(23.1)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(60.9)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 1 (4.3)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(21.7)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(34.8)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32810">
                <a:tc>
                  <a:txBody>
                    <a:bodyPr/>
                    <a:lstStyle/>
                    <a:p>
                      <a:pPr marL="1270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64789925"/>
                  </a:ext>
                </a:extLst>
              </a:tr>
              <a:tr h="332810">
                <a:tc>
                  <a:txBody>
                    <a:bodyPr/>
                    <a:lstStyle/>
                    <a:p>
                      <a:pPr marL="1270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(38.5)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(17.4)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571025915"/>
                  </a:ext>
                </a:extLst>
              </a:tr>
              <a:tr h="332810">
                <a:tc>
                  <a:txBody>
                    <a:bodyPr/>
                    <a:lstStyle/>
                    <a:p>
                      <a:pPr marL="1270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(11.5)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4290730"/>
                  </a:ext>
                </a:extLst>
              </a:tr>
              <a:tr h="332810">
                <a:tc>
                  <a:txBody>
                    <a:bodyPr/>
                    <a:lstStyle/>
                    <a:p>
                      <a:pPr marL="1270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401889873"/>
                  </a:ext>
                </a:extLst>
              </a:tr>
              <a:tr h="332810">
                <a:tc>
                  <a:txBody>
                    <a:bodyPr/>
                    <a:lstStyle/>
                    <a:p>
                      <a:pPr marL="1270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CBR (MR or better)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 (69.6)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58257773"/>
                  </a:ext>
                </a:extLst>
              </a:tr>
              <a:tr h="332810">
                <a:tc>
                  <a:txBody>
                    <a:bodyPr/>
                    <a:lstStyle/>
                    <a:p>
                      <a:pPr marL="1270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DCR (SD or better)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(88.5)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(87.0)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76611502"/>
                  </a:ext>
                </a:extLst>
              </a:tr>
              <a:tr h="490199">
                <a:tc>
                  <a:txBody>
                    <a:bodyPr/>
                    <a:lstStyle/>
                    <a:p>
                      <a:pPr marL="1270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time to response, wk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 (4.0-12.0)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 (3.0-13.1)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721546522"/>
                  </a:ext>
                </a:extLst>
              </a:tr>
            </a:tbl>
          </a:graphicData>
        </a:graphic>
      </p:graphicFrame>
      <p:sp>
        <p:nvSpPr>
          <p:cNvPr id="12" name="Text Box 15">
            <a:extLst>
              <a:ext uri="{FF2B5EF4-FFF2-40B4-BE49-F238E27FC236}">
                <a16:creationId xmlns:a16="http://schemas.microsoft.com/office/drawing/2014/main" id="{C8D9DAC0-6209-B64D-B57E-9CD1CAA2BE9C}"/>
              </a:ext>
            </a:extLst>
          </p:cNvPr>
          <p:cNvSpPr txBox="1">
            <a:spLocks noChangeArrowheads="1"/>
          </p:cNvSpPr>
          <p:nvPr/>
        </p:nvSpPr>
        <p:spPr bwMode="auto">
          <a:xfrm>
            <a:off x="412751" y="638020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Van De Donk. ASH 2020. Abstr 724.</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383627088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altLang="en-US" dirty="0"/>
              <a:t>Mezigdomide (CC-92480) + Bortezomib/Dex in R/R MM: Phase I/II Trial to Determine MTD/RP2D</a:t>
            </a:r>
          </a:p>
        </p:txBody>
      </p:sp>
      <p:sp>
        <p:nvSpPr>
          <p:cNvPr id="7" name="Text Box 11">
            <a:extLst>
              <a:ext uri="{FF2B5EF4-FFF2-40B4-BE49-F238E27FC236}">
                <a16:creationId xmlns:a16="http://schemas.microsoft.com/office/drawing/2014/main" id="{3E9CEF56-E0F6-416B-A73E-B8AB92B2F250}"/>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Richardson. ASH 2021. Abstr 2731.</a:t>
            </a:r>
          </a:p>
        </p:txBody>
      </p:sp>
      <p:sp>
        <p:nvSpPr>
          <p:cNvPr id="14" name="Rectangle 3">
            <a:extLst>
              <a:ext uri="{FF2B5EF4-FFF2-40B4-BE49-F238E27FC236}">
                <a16:creationId xmlns:a16="http://schemas.microsoft.com/office/drawing/2014/main" id="{E3FAAA5C-AA0C-4C02-8F86-1805686FC3FC}"/>
              </a:ext>
            </a:extLst>
          </p:cNvPr>
          <p:cNvSpPr txBox="1">
            <a:spLocks noChangeArrowheads="1"/>
          </p:cNvSpPr>
          <p:nvPr/>
        </p:nvSpPr>
        <p:spPr>
          <a:xfrm>
            <a:off x="609759" y="1517699"/>
            <a:ext cx="10877529" cy="465068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altLang="en-US" sz="2200" b="0" kern="0" dirty="0"/>
              <a:t>Phase I/II trial of mezigdomide + bortezomib/dex in R/R MM</a:t>
            </a:r>
          </a:p>
          <a:p>
            <a:pPr lvl="1"/>
            <a:r>
              <a:rPr lang="en-US" altLang="en-US" sz="2000" b="0" kern="0" dirty="0"/>
              <a:t>2-4 prior lines of therapy; prior lenalidomide</a:t>
            </a:r>
          </a:p>
          <a:p>
            <a:pPr lvl="1"/>
            <a:r>
              <a:rPr lang="en-US" altLang="en-US" sz="2000" b="0" kern="0" dirty="0"/>
              <a:t>Bortezomib 1.3 mg/m</a:t>
            </a:r>
            <a:r>
              <a:rPr lang="en-US" altLang="en-US" sz="2000" b="0" kern="0" baseline="30000" dirty="0"/>
              <a:t>2</a:t>
            </a:r>
            <a:r>
              <a:rPr lang="en-US" altLang="en-US" sz="2000" b="0" kern="0" dirty="0"/>
              <a:t> SC Days 1, 4, 8, 11 cycles 1-8; Days 1, 8 cycle ≥9 and </a:t>
            </a:r>
            <a:br>
              <a:rPr lang="en-US" altLang="en-US" sz="2000" kern="0" dirty="0"/>
            </a:br>
            <a:r>
              <a:rPr lang="en-US" altLang="en-US" sz="2000" b="0" kern="0" dirty="0"/>
              <a:t>dexamethasone 20 mg Days 1, 2, 4, 5, 8, 9, 11, 12 cycles 1-8; Days 1, 2, 8, 9 cycle ≥9</a:t>
            </a:r>
          </a:p>
          <a:p>
            <a:pPr lvl="1"/>
            <a:r>
              <a:rPr lang="en-US" altLang="en-US" sz="2000" b="0" kern="0" dirty="0"/>
              <a:t>Mezigdomide: orally once daily Days 1-14; dose-finding cohorts</a:t>
            </a:r>
          </a:p>
          <a:p>
            <a:r>
              <a:rPr lang="en-US" altLang="en-US" sz="2200" b="0" kern="0" dirty="0"/>
              <a:t>Heavily pretreated population: 21% triple-class refractory</a:t>
            </a:r>
          </a:p>
          <a:p>
            <a:r>
              <a:rPr lang="en-US" altLang="en-US" sz="2200" b="0" kern="0" dirty="0"/>
              <a:t>ORR across all dosing cohorts: 73.7% (14/19) with median DoR: 10.4 mo (5.5 to not reached)</a:t>
            </a:r>
          </a:p>
          <a:p>
            <a:r>
              <a:rPr lang="en-US" altLang="en-US" sz="2200" b="0" kern="0" dirty="0"/>
              <a:t>No dose-limiting toxicity experienced; MTD not reached</a:t>
            </a:r>
          </a:p>
          <a:p>
            <a:r>
              <a:rPr lang="en-US" altLang="en-US" sz="2200" b="0" kern="0" dirty="0"/>
              <a:t>Mezigdomide 1 mg selected as RP2D</a:t>
            </a:r>
          </a:p>
        </p:txBody>
      </p:sp>
    </p:spTree>
    <p:extLst>
      <p:ext uri="{BB962C8B-B14F-4D97-AF65-F5344CB8AC3E}">
        <p14:creationId xmlns:p14="http://schemas.microsoft.com/office/powerpoint/2010/main" val="354839686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altLang="en-US" dirty="0"/>
              <a:t>Phase I/II CC-92480-MM-001: Phase II Dose-Expansion Cohort Analysis of Mezigdomide + Dex in R/R MM</a:t>
            </a:r>
          </a:p>
        </p:txBody>
      </p:sp>
      <p:sp>
        <p:nvSpPr>
          <p:cNvPr id="7" name="Text Box 11">
            <a:extLst>
              <a:ext uri="{FF2B5EF4-FFF2-40B4-BE49-F238E27FC236}">
                <a16:creationId xmlns:a16="http://schemas.microsoft.com/office/drawing/2014/main" id="{3E9CEF56-E0F6-416B-A73E-B8AB92B2F250}"/>
              </a:ext>
            </a:extLst>
          </p:cNvPr>
          <p:cNvSpPr txBox="1">
            <a:spLocks noChangeArrowheads="1"/>
          </p:cNvSpPr>
          <p:nvPr/>
        </p:nvSpPr>
        <p:spPr bwMode="auto">
          <a:xfrm>
            <a:off x="414339" y="6404207"/>
            <a:ext cx="80105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defRPr/>
            </a:pPr>
            <a:r>
              <a:rPr lang="en-US" altLang="en-US" sz="1200" b="0" spc="-10" dirty="0">
                <a:solidFill>
                  <a:schemeClr val="bg2"/>
                </a:solidFill>
                <a:latin typeface="Calibri" panose="020F0502020204030204" pitchFamily="34" charset="0"/>
              </a:rPr>
              <a:t>Richardson. ASH 2022. Abstr 568.</a:t>
            </a:r>
            <a:endParaRPr lang="en-US" altLang="en-US" sz="1200" b="0" dirty="0">
              <a:solidFill>
                <a:schemeClr val="bg2"/>
              </a:solidFill>
              <a:latin typeface="Calibri" panose="020F0502020204030204" pitchFamily="34" charset="0"/>
            </a:endParaRPr>
          </a:p>
        </p:txBody>
      </p:sp>
      <p:sp>
        <p:nvSpPr>
          <p:cNvPr id="14" name="Rectangle 3">
            <a:extLst>
              <a:ext uri="{FF2B5EF4-FFF2-40B4-BE49-F238E27FC236}">
                <a16:creationId xmlns:a16="http://schemas.microsoft.com/office/drawing/2014/main" id="{E3FAAA5C-AA0C-4C02-8F86-1805686FC3FC}"/>
              </a:ext>
            </a:extLst>
          </p:cNvPr>
          <p:cNvSpPr txBox="1">
            <a:spLocks noChangeArrowheads="1"/>
          </p:cNvSpPr>
          <p:nvPr/>
        </p:nvSpPr>
        <p:spPr>
          <a:xfrm>
            <a:off x="609759" y="1517699"/>
            <a:ext cx="5676741" cy="465068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altLang="en-US" sz="2200" b="0" kern="0" dirty="0"/>
              <a:t>Phase I/II trial of mezigdomide + dex in R/R MM (N = 101)</a:t>
            </a:r>
          </a:p>
          <a:p>
            <a:pPr lvl="1"/>
            <a:r>
              <a:rPr lang="en-US" altLang="en-US" sz="2000" b="0" kern="0" dirty="0"/>
              <a:t>≥3 prior lines of therapy; refractory to an IMiD, a PI, and anti-CD38 mAb; prior anti-BCMA permitted </a:t>
            </a:r>
          </a:p>
          <a:p>
            <a:pPr lvl="1"/>
            <a:r>
              <a:rPr lang="en-US" altLang="en-US" sz="2000" b="0" kern="0" dirty="0"/>
              <a:t>28-day cycles</a:t>
            </a:r>
          </a:p>
          <a:p>
            <a:pPr lvl="2"/>
            <a:r>
              <a:rPr lang="en-US" altLang="en-US" sz="1800" b="0" kern="0" dirty="0"/>
              <a:t>Dexamethasone 40 mg Days 1, 8, 15, 22 </a:t>
            </a:r>
            <a:br>
              <a:rPr lang="en-US" altLang="en-US" sz="1800" b="0" kern="0" dirty="0"/>
            </a:br>
            <a:r>
              <a:rPr lang="en-US" altLang="en-US" sz="1800" b="0" kern="0" dirty="0"/>
              <a:t>(20 mg if aged ≥75 yr) </a:t>
            </a:r>
          </a:p>
          <a:p>
            <a:pPr lvl="2"/>
            <a:r>
              <a:rPr lang="en-US" altLang="en-US" sz="1800" b="0" kern="0" dirty="0"/>
              <a:t>Mezigdomide: 1 mg orally once daily </a:t>
            </a:r>
            <a:br>
              <a:rPr lang="en-US" altLang="en-US" sz="1800" b="0" kern="0" dirty="0"/>
            </a:br>
            <a:r>
              <a:rPr lang="en-US" altLang="en-US" sz="1800" b="0" kern="0" dirty="0"/>
              <a:t>Days 1-21</a:t>
            </a:r>
          </a:p>
          <a:p>
            <a:r>
              <a:rPr lang="en-US" altLang="en-US" sz="2200" b="0" kern="0" dirty="0"/>
              <a:t>In overall population, median DoR: 7.6 mo and median PFS 4.4 mo</a:t>
            </a:r>
          </a:p>
        </p:txBody>
      </p:sp>
      <p:sp>
        <p:nvSpPr>
          <p:cNvPr id="2" name="TextBox 1">
            <a:extLst>
              <a:ext uri="{FF2B5EF4-FFF2-40B4-BE49-F238E27FC236}">
                <a16:creationId xmlns:a16="http://schemas.microsoft.com/office/drawing/2014/main" id="{FF66B8E9-6468-073D-4091-C0CCC1FE716D}"/>
              </a:ext>
            </a:extLst>
          </p:cNvPr>
          <p:cNvSpPr txBox="1"/>
          <p:nvPr/>
        </p:nvSpPr>
        <p:spPr bwMode="auto">
          <a:xfrm>
            <a:off x="5753258" y="5986655"/>
            <a:ext cx="67076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*Extramedullary soft tissue</a:t>
            </a:r>
            <a:r>
              <a:rPr lang="en-US" sz="1400" b="0" dirty="0">
                <a:solidFill>
                  <a:schemeClr val="bg1"/>
                </a:solidFill>
                <a:latin typeface="Calibri" panose="020F0502020204030204" pitchFamily="34" charset="0"/>
                <a:cs typeface="Calibri" panose="020F0502020204030204" pitchFamily="34" charset="0"/>
              </a:rPr>
              <a:t>–</a:t>
            </a:r>
            <a:r>
              <a:rPr lang="en-US" sz="1400" b="0" dirty="0">
                <a:solidFill>
                  <a:schemeClr val="bg1"/>
                </a:solidFill>
                <a:latin typeface="Calibri" panose="020F0502020204030204" pitchFamily="34" charset="0"/>
              </a:rPr>
              <a:t>only disease and soft tissue bone-related plasmacytomas</a:t>
            </a:r>
          </a:p>
        </p:txBody>
      </p:sp>
      <p:sp>
        <p:nvSpPr>
          <p:cNvPr id="3" name="TextBox 2">
            <a:extLst>
              <a:ext uri="{FF2B5EF4-FFF2-40B4-BE49-F238E27FC236}">
                <a16:creationId xmlns:a16="http://schemas.microsoft.com/office/drawing/2014/main" id="{E8B2F8BF-3079-3603-8F86-9B6CB455DDF9}"/>
              </a:ext>
            </a:extLst>
          </p:cNvPr>
          <p:cNvSpPr txBox="1"/>
          <p:nvPr/>
        </p:nvSpPr>
        <p:spPr bwMode="auto">
          <a:xfrm rot="16200000">
            <a:off x="5257000" y="3600603"/>
            <a:ext cx="136184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Response, n (%)</a:t>
            </a:r>
          </a:p>
        </p:txBody>
      </p:sp>
      <p:grpSp>
        <p:nvGrpSpPr>
          <p:cNvPr id="4" name="Group 3">
            <a:extLst>
              <a:ext uri="{FF2B5EF4-FFF2-40B4-BE49-F238E27FC236}">
                <a16:creationId xmlns:a16="http://schemas.microsoft.com/office/drawing/2014/main" id="{A24649F6-67AA-2ED8-889B-0097F21A71CF}"/>
              </a:ext>
            </a:extLst>
          </p:cNvPr>
          <p:cNvGrpSpPr/>
          <p:nvPr/>
        </p:nvGrpSpPr>
        <p:grpSpPr>
          <a:xfrm>
            <a:off x="6091812" y="2054956"/>
            <a:ext cx="458780" cy="3447690"/>
            <a:chOff x="948313" y="2039575"/>
            <a:chExt cx="458780" cy="3447690"/>
          </a:xfrm>
        </p:grpSpPr>
        <p:sp>
          <p:nvSpPr>
            <p:cNvPr id="5" name="TextBox 4">
              <a:extLst>
                <a:ext uri="{FF2B5EF4-FFF2-40B4-BE49-F238E27FC236}">
                  <a16:creationId xmlns:a16="http://schemas.microsoft.com/office/drawing/2014/main" id="{8E768838-3046-F236-2401-4847176F3E88}"/>
                </a:ext>
              </a:extLst>
            </p:cNvPr>
            <p:cNvSpPr txBox="1"/>
            <p:nvPr/>
          </p:nvSpPr>
          <p:spPr bwMode="auto">
            <a:xfrm>
              <a:off x="948313" y="2039575"/>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6" name="TextBox 5">
              <a:extLst>
                <a:ext uri="{FF2B5EF4-FFF2-40B4-BE49-F238E27FC236}">
                  <a16:creationId xmlns:a16="http://schemas.microsoft.com/office/drawing/2014/main" id="{7C8FC640-3C37-CE0B-5B67-77846A36AE9E}"/>
                </a:ext>
              </a:extLst>
            </p:cNvPr>
            <p:cNvSpPr txBox="1"/>
            <p:nvPr/>
          </p:nvSpPr>
          <p:spPr bwMode="auto">
            <a:xfrm>
              <a:off x="1039685" y="266426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8" name="TextBox 7">
              <a:extLst>
                <a:ext uri="{FF2B5EF4-FFF2-40B4-BE49-F238E27FC236}">
                  <a16:creationId xmlns:a16="http://schemas.microsoft.com/office/drawing/2014/main" id="{429747C4-8104-C053-4477-E95746D65B8D}"/>
                </a:ext>
              </a:extLst>
            </p:cNvPr>
            <p:cNvSpPr txBox="1"/>
            <p:nvPr/>
          </p:nvSpPr>
          <p:spPr bwMode="auto">
            <a:xfrm>
              <a:off x="1039685" y="327511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9" name="TextBox 8">
              <a:extLst>
                <a:ext uri="{FF2B5EF4-FFF2-40B4-BE49-F238E27FC236}">
                  <a16:creationId xmlns:a16="http://schemas.microsoft.com/office/drawing/2014/main" id="{162F5BD8-2830-EF47-A34B-D0EA154CACAA}"/>
                </a:ext>
              </a:extLst>
            </p:cNvPr>
            <p:cNvSpPr txBox="1"/>
            <p:nvPr/>
          </p:nvSpPr>
          <p:spPr bwMode="auto">
            <a:xfrm>
              <a:off x="1039685" y="389980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10" name="TextBox 9">
              <a:extLst>
                <a:ext uri="{FF2B5EF4-FFF2-40B4-BE49-F238E27FC236}">
                  <a16:creationId xmlns:a16="http://schemas.microsoft.com/office/drawing/2014/main" id="{9F94AF51-EC43-9971-3713-65C5C5AF5022}"/>
                </a:ext>
              </a:extLst>
            </p:cNvPr>
            <p:cNvSpPr txBox="1"/>
            <p:nvPr/>
          </p:nvSpPr>
          <p:spPr bwMode="auto">
            <a:xfrm>
              <a:off x="1039685" y="455479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1" name="TextBox 10">
              <a:extLst>
                <a:ext uri="{FF2B5EF4-FFF2-40B4-BE49-F238E27FC236}">
                  <a16:creationId xmlns:a16="http://schemas.microsoft.com/office/drawing/2014/main" id="{80818B99-B370-2A8B-7F1B-5724F7624916}"/>
                </a:ext>
              </a:extLst>
            </p:cNvPr>
            <p:cNvSpPr txBox="1"/>
            <p:nvPr/>
          </p:nvSpPr>
          <p:spPr bwMode="auto">
            <a:xfrm>
              <a:off x="1131056" y="517948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12" name="TextBox 11">
            <a:extLst>
              <a:ext uri="{FF2B5EF4-FFF2-40B4-BE49-F238E27FC236}">
                <a16:creationId xmlns:a16="http://schemas.microsoft.com/office/drawing/2014/main" id="{00BAAA58-91C8-F616-F79F-D72A82F5BC00}"/>
              </a:ext>
            </a:extLst>
          </p:cNvPr>
          <p:cNvSpPr txBox="1"/>
          <p:nvPr/>
        </p:nvSpPr>
        <p:spPr bwMode="auto">
          <a:xfrm>
            <a:off x="6788149" y="1577262"/>
            <a:ext cx="12330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40.6%</a:t>
            </a:r>
          </a:p>
        </p:txBody>
      </p:sp>
      <p:sp>
        <p:nvSpPr>
          <p:cNvPr id="13" name="TextBox 12">
            <a:extLst>
              <a:ext uri="{FF2B5EF4-FFF2-40B4-BE49-F238E27FC236}">
                <a16:creationId xmlns:a16="http://schemas.microsoft.com/office/drawing/2014/main" id="{954B1162-5D95-0C2F-17EF-18BE16CDF848}"/>
              </a:ext>
            </a:extLst>
          </p:cNvPr>
          <p:cNvSpPr txBox="1"/>
          <p:nvPr/>
        </p:nvSpPr>
        <p:spPr bwMode="auto">
          <a:xfrm>
            <a:off x="8435335" y="1577262"/>
            <a:ext cx="12330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30.0%</a:t>
            </a:r>
          </a:p>
        </p:txBody>
      </p:sp>
      <p:sp>
        <p:nvSpPr>
          <p:cNvPr id="15" name="TextBox 14">
            <a:extLst>
              <a:ext uri="{FF2B5EF4-FFF2-40B4-BE49-F238E27FC236}">
                <a16:creationId xmlns:a16="http://schemas.microsoft.com/office/drawing/2014/main" id="{4A4B9DA5-DEFC-526A-59A7-F38902E6F1E9}"/>
              </a:ext>
            </a:extLst>
          </p:cNvPr>
          <p:cNvSpPr txBox="1"/>
          <p:nvPr/>
        </p:nvSpPr>
        <p:spPr bwMode="auto">
          <a:xfrm>
            <a:off x="10082522" y="1577262"/>
            <a:ext cx="12330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50.0%</a:t>
            </a:r>
          </a:p>
        </p:txBody>
      </p:sp>
      <p:sp>
        <p:nvSpPr>
          <p:cNvPr id="16" name="TextBox 15">
            <a:extLst>
              <a:ext uri="{FF2B5EF4-FFF2-40B4-BE49-F238E27FC236}">
                <a16:creationId xmlns:a16="http://schemas.microsoft.com/office/drawing/2014/main" id="{78BA8D99-4100-CB0E-AF84-63160FD8194B}"/>
              </a:ext>
            </a:extLst>
          </p:cNvPr>
          <p:cNvSpPr txBox="1"/>
          <p:nvPr/>
        </p:nvSpPr>
        <p:spPr bwMode="auto">
          <a:xfrm>
            <a:off x="6890165" y="5311500"/>
            <a:ext cx="10290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dirty="0">
                <a:solidFill>
                  <a:schemeClr val="bg1"/>
                </a:solidFill>
                <a:latin typeface="Calibri" panose="020F0502020204030204" pitchFamily="34" charset="0"/>
              </a:rPr>
              <a:t>All Patients</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(N = 101)</a:t>
            </a:r>
          </a:p>
        </p:txBody>
      </p:sp>
      <p:sp>
        <p:nvSpPr>
          <p:cNvPr id="17" name="TextBox 16">
            <a:extLst>
              <a:ext uri="{FF2B5EF4-FFF2-40B4-BE49-F238E27FC236}">
                <a16:creationId xmlns:a16="http://schemas.microsoft.com/office/drawing/2014/main" id="{189F601C-4581-9977-1D2B-DC304AD5CF29}"/>
              </a:ext>
            </a:extLst>
          </p:cNvPr>
          <p:cNvSpPr txBox="1"/>
          <p:nvPr/>
        </p:nvSpPr>
        <p:spPr bwMode="auto">
          <a:xfrm>
            <a:off x="8334765" y="5302923"/>
            <a:ext cx="143417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dirty="0">
                <a:solidFill>
                  <a:schemeClr val="bg1"/>
                </a:solidFill>
                <a:latin typeface="Calibri" panose="020F0502020204030204" pitchFamily="34" charset="0"/>
              </a:rPr>
              <a:t>Patients With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Plasmacytomas*</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(n = 40)</a:t>
            </a:r>
          </a:p>
        </p:txBody>
      </p:sp>
      <p:sp>
        <p:nvSpPr>
          <p:cNvPr id="18" name="TextBox 17">
            <a:extLst>
              <a:ext uri="{FF2B5EF4-FFF2-40B4-BE49-F238E27FC236}">
                <a16:creationId xmlns:a16="http://schemas.microsoft.com/office/drawing/2014/main" id="{86EE69BB-BCC4-3336-2E6D-F3E731B5C6AC}"/>
              </a:ext>
            </a:extLst>
          </p:cNvPr>
          <p:cNvSpPr txBox="1"/>
          <p:nvPr/>
        </p:nvSpPr>
        <p:spPr bwMode="auto">
          <a:xfrm>
            <a:off x="9883065" y="5302923"/>
            <a:ext cx="164295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dirty="0">
                <a:solidFill>
                  <a:schemeClr val="bg1"/>
                </a:solidFill>
                <a:latin typeface="Calibri" panose="020F0502020204030204" pitchFamily="34" charset="0"/>
              </a:rPr>
              <a:t>Patients With Prior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Anti-BCMA Therapy</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(n = 30)</a:t>
            </a:r>
          </a:p>
        </p:txBody>
      </p:sp>
      <p:grpSp>
        <p:nvGrpSpPr>
          <p:cNvPr id="19" name="Group 18">
            <a:extLst>
              <a:ext uri="{FF2B5EF4-FFF2-40B4-BE49-F238E27FC236}">
                <a16:creationId xmlns:a16="http://schemas.microsoft.com/office/drawing/2014/main" id="{501BEFAB-DB1F-3724-FE76-B2DE0ECDDD80}"/>
              </a:ext>
            </a:extLst>
          </p:cNvPr>
          <p:cNvGrpSpPr/>
          <p:nvPr/>
        </p:nvGrpSpPr>
        <p:grpSpPr>
          <a:xfrm>
            <a:off x="11458238" y="2096267"/>
            <a:ext cx="753956" cy="1837426"/>
            <a:chOff x="6314739" y="2080886"/>
            <a:chExt cx="753956" cy="1837426"/>
          </a:xfrm>
        </p:grpSpPr>
        <p:sp>
          <p:nvSpPr>
            <p:cNvPr id="20" name="TextBox 19">
              <a:extLst>
                <a:ext uri="{FF2B5EF4-FFF2-40B4-BE49-F238E27FC236}">
                  <a16:creationId xmlns:a16="http://schemas.microsoft.com/office/drawing/2014/main" id="{789F99B1-B846-0B7E-72FF-032D742E368C}"/>
                </a:ext>
              </a:extLst>
            </p:cNvPr>
            <p:cNvSpPr txBox="1"/>
            <p:nvPr/>
          </p:nvSpPr>
          <p:spPr bwMode="auto">
            <a:xfrm>
              <a:off x="6479046" y="2080886"/>
              <a:ext cx="589649" cy="1837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90000"/>
                </a:lnSpc>
                <a:spcBef>
                  <a:spcPts val="0"/>
                </a:spcBef>
                <a:spcAft>
                  <a:spcPct val="0"/>
                </a:spcAft>
                <a:buClrTx/>
                <a:buFontTx/>
                <a:buNone/>
              </a:pPr>
              <a:r>
                <a:rPr lang="en-US" sz="1400" b="0" dirty="0">
                  <a:solidFill>
                    <a:schemeClr val="bg1"/>
                  </a:solidFill>
                  <a:latin typeface="Calibri" panose="020F0502020204030204" pitchFamily="34" charset="0"/>
                </a:rPr>
                <a:t>ORR</a:t>
              </a:r>
            </a:p>
            <a:p>
              <a:pPr algn="l">
                <a:lnSpc>
                  <a:spcPct val="90000"/>
                </a:lnSpc>
                <a:spcBef>
                  <a:spcPts val="0"/>
                </a:spcBef>
                <a:spcAft>
                  <a:spcPct val="0"/>
                </a:spcAft>
                <a:buClrTx/>
                <a:buFontTx/>
                <a:buNone/>
              </a:pPr>
              <a:r>
                <a:rPr lang="en-US" sz="1400" b="0" dirty="0">
                  <a:solidFill>
                    <a:schemeClr val="bg1"/>
                  </a:solidFill>
                  <a:latin typeface="Calibri" panose="020F0502020204030204" pitchFamily="34" charset="0"/>
                </a:rPr>
                <a:t>sCR</a:t>
              </a:r>
            </a:p>
            <a:p>
              <a:pPr algn="l">
                <a:lnSpc>
                  <a:spcPct val="90000"/>
                </a:lnSpc>
                <a:spcBef>
                  <a:spcPts val="0"/>
                </a:spcBef>
                <a:spcAft>
                  <a:spcPct val="0"/>
                </a:spcAft>
                <a:buClrTx/>
                <a:buFontTx/>
                <a:buNone/>
              </a:pPr>
              <a:r>
                <a:rPr lang="en-US" sz="1400" b="0" dirty="0">
                  <a:solidFill>
                    <a:schemeClr val="bg1"/>
                  </a:solidFill>
                  <a:latin typeface="Calibri" panose="020F0502020204030204" pitchFamily="34" charset="0"/>
                </a:rPr>
                <a:t>CR</a:t>
              </a:r>
            </a:p>
            <a:p>
              <a:pPr algn="l">
                <a:lnSpc>
                  <a:spcPct val="90000"/>
                </a:lnSpc>
                <a:spcBef>
                  <a:spcPts val="0"/>
                </a:spcBef>
                <a:spcAft>
                  <a:spcPct val="0"/>
                </a:spcAft>
                <a:buClrTx/>
                <a:buFontTx/>
                <a:buNone/>
              </a:pPr>
              <a:r>
                <a:rPr lang="en-US" sz="1400" b="0" dirty="0">
                  <a:solidFill>
                    <a:schemeClr val="bg1"/>
                  </a:solidFill>
                  <a:latin typeface="Calibri" panose="020F0502020204030204" pitchFamily="34" charset="0"/>
                </a:rPr>
                <a:t>VGPR</a:t>
              </a:r>
            </a:p>
            <a:p>
              <a:pPr algn="l">
                <a:lnSpc>
                  <a:spcPct val="90000"/>
                </a:lnSpc>
                <a:spcBef>
                  <a:spcPts val="0"/>
                </a:spcBef>
                <a:spcAft>
                  <a:spcPct val="0"/>
                </a:spcAft>
                <a:buClrTx/>
                <a:buFontTx/>
                <a:buNone/>
              </a:pPr>
              <a:r>
                <a:rPr lang="en-US" sz="1400" b="0" dirty="0">
                  <a:solidFill>
                    <a:schemeClr val="bg1"/>
                  </a:solidFill>
                  <a:latin typeface="Calibri" panose="020F0502020204030204" pitchFamily="34" charset="0"/>
                </a:rPr>
                <a:t>PR</a:t>
              </a:r>
            </a:p>
            <a:p>
              <a:pPr algn="l">
                <a:lnSpc>
                  <a:spcPct val="90000"/>
                </a:lnSpc>
                <a:spcBef>
                  <a:spcPts val="0"/>
                </a:spcBef>
                <a:spcAft>
                  <a:spcPct val="0"/>
                </a:spcAft>
                <a:buClrTx/>
                <a:buFontTx/>
                <a:buNone/>
              </a:pPr>
              <a:r>
                <a:rPr lang="en-US" sz="1400" b="0" dirty="0">
                  <a:solidFill>
                    <a:schemeClr val="bg1"/>
                  </a:solidFill>
                  <a:latin typeface="Calibri" panose="020F0502020204030204" pitchFamily="34" charset="0"/>
                </a:rPr>
                <a:t>MR</a:t>
              </a:r>
            </a:p>
            <a:p>
              <a:pPr algn="l">
                <a:lnSpc>
                  <a:spcPct val="90000"/>
                </a:lnSpc>
                <a:spcBef>
                  <a:spcPts val="0"/>
                </a:spcBef>
                <a:spcAft>
                  <a:spcPct val="0"/>
                </a:spcAft>
                <a:buClrTx/>
                <a:buFontTx/>
                <a:buNone/>
              </a:pPr>
              <a:r>
                <a:rPr lang="en-US" sz="1400" b="0" dirty="0">
                  <a:solidFill>
                    <a:schemeClr val="bg1"/>
                  </a:solidFill>
                  <a:latin typeface="Calibri" panose="020F0502020204030204" pitchFamily="34" charset="0"/>
                </a:rPr>
                <a:t>SD</a:t>
              </a:r>
            </a:p>
            <a:p>
              <a:pPr algn="l">
                <a:lnSpc>
                  <a:spcPct val="90000"/>
                </a:lnSpc>
                <a:spcBef>
                  <a:spcPts val="0"/>
                </a:spcBef>
                <a:spcAft>
                  <a:spcPct val="0"/>
                </a:spcAft>
                <a:buClrTx/>
                <a:buFontTx/>
                <a:buNone/>
              </a:pPr>
              <a:r>
                <a:rPr lang="en-US" sz="1400" b="0" dirty="0">
                  <a:solidFill>
                    <a:schemeClr val="bg1"/>
                  </a:solidFill>
                  <a:latin typeface="Calibri" panose="020F0502020204030204" pitchFamily="34" charset="0"/>
                </a:rPr>
                <a:t>PD</a:t>
              </a:r>
            </a:p>
            <a:p>
              <a:pPr algn="l">
                <a:lnSpc>
                  <a:spcPct val="90000"/>
                </a:lnSpc>
                <a:spcBef>
                  <a:spcPts val="0"/>
                </a:spcBef>
                <a:spcAft>
                  <a:spcPct val="0"/>
                </a:spcAft>
                <a:buClrTx/>
                <a:buFontTx/>
                <a:buNone/>
              </a:pPr>
              <a:r>
                <a:rPr lang="en-US" sz="1400" b="0" dirty="0">
                  <a:solidFill>
                    <a:schemeClr val="bg1"/>
                  </a:solidFill>
                  <a:latin typeface="Calibri" panose="020F0502020204030204" pitchFamily="34" charset="0"/>
                </a:rPr>
                <a:t>NE</a:t>
              </a:r>
            </a:p>
          </p:txBody>
        </p:sp>
        <p:sp>
          <p:nvSpPr>
            <p:cNvPr id="21" name="Rectangle 20">
              <a:extLst>
                <a:ext uri="{FF2B5EF4-FFF2-40B4-BE49-F238E27FC236}">
                  <a16:creationId xmlns:a16="http://schemas.microsoft.com/office/drawing/2014/main" id="{5FED8785-7B5A-3687-33FF-9835E0331614}"/>
                </a:ext>
              </a:extLst>
            </p:cNvPr>
            <p:cNvSpPr/>
            <p:nvPr/>
          </p:nvSpPr>
          <p:spPr bwMode="auto">
            <a:xfrm>
              <a:off x="6365483" y="2347505"/>
              <a:ext cx="133999" cy="133999"/>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 name="Rectangle 21">
              <a:extLst>
                <a:ext uri="{FF2B5EF4-FFF2-40B4-BE49-F238E27FC236}">
                  <a16:creationId xmlns:a16="http://schemas.microsoft.com/office/drawing/2014/main" id="{F5796535-6AFD-CF65-D7C5-89E7583D760E}"/>
                </a:ext>
              </a:extLst>
            </p:cNvPr>
            <p:cNvSpPr/>
            <p:nvPr/>
          </p:nvSpPr>
          <p:spPr bwMode="auto">
            <a:xfrm>
              <a:off x="6365483" y="2524368"/>
              <a:ext cx="133999" cy="133999"/>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3" name="Straight Connector 22">
              <a:extLst>
                <a:ext uri="{FF2B5EF4-FFF2-40B4-BE49-F238E27FC236}">
                  <a16:creationId xmlns:a16="http://schemas.microsoft.com/office/drawing/2014/main" id="{AD95A851-F79D-2FFC-A058-CBC469447385}"/>
                </a:ext>
              </a:extLst>
            </p:cNvPr>
            <p:cNvCxnSpPr/>
            <p:nvPr/>
          </p:nvCxnSpPr>
          <p:spPr bwMode="auto">
            <a:xfrm>
              <a:off x="6314739" y="2207172"/>
              <a:ext cx="213373" cy="0"/>
            </a:xfrm>
            <a:prstGeom prst="line">
              <a:avLst/>
            </a:prstGeom>
            <a:noFill/>
            <a:ln w="28575" cap="flat" cmpd="sng" algn="ctr">
              <a:solidFill>
                <a:schemeClr val="accent6">
                  <a:lumMod val="60000"/>
                  <a:lumOff val="40000"/>
                </a:schemeClr>
              </a:solidFill>
              <a:prstDash val="solid"/>
              <a:round/>
              <a:headEnd type="none" w="med" len="med"/>
              <a:tailEnd type="none" w="med" len="med"/>
            </a:ln>
            <a:effectLst/>
          </p:spPr>
        </p:cxnSp>
        <p:sp>
          <p:nvSpPr>
            <p:cNvPr id="24" name="Rectangle 23">
              <a:extLst>
                <a:ext uri="{FF2B5EF4-FFF2-40B4-BE49-F238E27FC236}">
                  <a16:creationId xmlns:a16="http://schemas.microsoft.com/office/drawing/2014/main" id="{0E133936-D428-D52D-7771-10F5A0FAEC11}"/>
                </a:ext>
              </a:extLst>
            </p:cNvPr>
            <p:cNvSpPr/>
            <p:nvPr/>
          </p:nvSpPr>
          <p:spPr bwMode="auto">
            <a:xfrm>
              <a:off x="6365483" y="2744809"/>
              <a:ext cx="133999" cy="133999"/>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 name="Rectangle 24">
              <a:extLst>
                <a:ext uri="{FF2B5EF4-FFF2-40B4-BE49-F238E27FC236}">
                  <a16:creationId xmlns:a16="http://schemas.microsoft.com/office/drawing/2014/main" id="{F19D8BF9-1017-1388-D3A7-947D4D1B1D27}"/>
                </a:ext>
              </a:extLst>
            </p:cNvPr>
            <p:cNvSpPr/>
            <p:nvPr/>
          </p:nvSpPr>
          <p:spPr bwMode="auto">
            <a:xfrm>
              <a:off x="6365483" y="2921672"/>
              <a:ext cx="133999" cy="133999"/>
            </a:xfrm>
            <a:prstGeom prst="rect">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 name="Rectangle 25">
              <a:extLst>
                <a:ext uri="{FF2B5EF4-FFF2-40B4-BE49-F238E27FC236}">
                  <a16:creationId xmlns:a16="http://schemas.microsoft.com/office/drawing/2014/main" id="{39176CD1-B352-4457-151F-AE1EA0483E6A}"/>
                </a:ext>
              </a:extLst>
            </p:cNvPr>
            <p:cNvSpPr/>
            <p:nvPr/>
          </p:nvSpPr>
          <p:spPr bwMode="auto">
            <a:xfrm>
              <a:off x="6365483" y="3118270"/>
              <a:ext cx="133999" cy="133999"/>
            </a:xfrm>
            <a:prstGeom prst="rect">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 name="Rectangle 26">
              <a:extLst>
                <a:ext uri="{FF2B5EF4-FFF2-40B4-BE49-F238E27FC236}">
                  <a16:creationId xmlns:a16="http://schemas.microsoft.com/office/drawing/2014/main" id="{51C4D7EE-6AA4-E034-DE32-72B267958D34}"/>
                </a:ext>
              </a:extLst>
            </p:cNvPr>
            <p:cNvSpPr/>
            <p:nvPr/>
          </p:nvSpPr>
          <p:spPr bwMode="auto">
            <a:xfrm>
              <a:off x="6365483" y="3295133"/>
              <a:ext cx="133999" cy="133999"/>
            </a:xfrm>
            <a:prstGeom prst="rect">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 name="Rectangle 27">
              <a:extLst>
                <a:ext uri="{FF2B5EF4-FFF2-40B4-BE49-F238E27FC236}">
                  <a16:creationId xmlns:a16="http://schemas.microsoft.com/office/drawing/2014/main" id="{6F9CC81E-36C1-D0A6-E2CC-5129E44404AC}"/>
                </a:ext>
              </a:extLst>
            </p:cNvPr>
            <p:cNvSpPr/>
            <p:nvPr/>
          </p:nvSpPr>
          <p:spPr bwMode="auto">
            <a:xfrm>
              <a:off x="6365483" y="3502455"/>
              <a:ext cx="133999" cy="133999"/>
            </a:xfrm>
            <a:prstGeom prst="rect">
              <a:avLst/>
            </a:prstGeom>
            <a:solidFill>
              <a:schemeClr val="bg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 name="Rectangle 28">
              <a:extLst>
                <a:ext uri="{FF2B5EF4-FFF2-40B4-BE49-F238E27FC236}">
                  <a16:creationId xmlns:a16="http://schemas.microsoft.com/office/drawing/2014/main" id="{9158F2A5-8719-F5F5-0C64-0F5B2EF926B8}"/>
                </a:ext>
              </a:extLst>
            </p:cNvPr>
            <p:cNvSpPr/>
            <p:nvPr/>
          </p:nvSpPr>
          <p:spPr bwMode="auto">
            <a:xfrm>
              <a:off x="6365483" y="3679318"/>
              <a:ext cx="133999" cy="133999"/>
            </a:xfrm>
            <a:prstGeom prst="rect">
              <a:avLst/>
            </a:prstGeom>
            <a:solidFill>
              <a:schemeClr val="tx2">
                <a:lumMod val="9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0" name="Rectangle 29">
            <a:extLst>
              <a:ext uri="{FF2B5EF4-FFF2-40B4-BE49-F238E27FC236}">
                <a16:creationId xmlns:a16="http://schemas.microsoft.com/office/drawing/2014/main" id="{41181C31-B81F-5F77-5C35-C900512C2F4B}"/>
              </a:ext>
            </a:extLst>
          </p:cNvPr>
          <p:cNvSpPr/>
          <p:nvPr/>
        </p:nvSpPr>
        <p:spPr bwMode="auto">
          <a:xfrm>
            <a:off x="10139566" y="2206130"/>
            <a:ext cx="1082999" cy="134496"/>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endParaRPr>
          </a:p>
        </p:txBody>
      </p:sp>
      <p:sp>
        <p:nvSpPr>
          <p:cNvPr id="31" name="Freeform: Shape 30">
            <a:extLst>
              <a:ext uri="{FF2B5EF4-FFF2-40B4-BE49-F238E27FC236}">
                <a16:creationId xmlns:a16="http://schemas.microsoft.com/office/drawing/2014/main" id="{C4639650-0D5E-A066-21A9-3B2CED4ECCE3}"/>
              </a:ext>
            </a:extLst>
          </p:cNvPr>
          <p:cNvSpPr/>
          <p:nvPr/>
        </p:nvSpPr>
        <p:spPr bwMode="auto">
          <a:xfrm>
            <a:off x="6591299" y="2206131"/>
            <a:ext cx="4940300" cy="3143250"/>
          </a:xfrm>
          <a:custGeom>
            <a:avLst/>
            <a:gdLst>
              <a:gd name="connsiteX0" fmla="*/ 0 w 4940300"/>
              <a:gd name="connsiteY0" fmla="*/ 0 h 3143250"/>
              <a:gd name="connsiteX1" fmla="*/ 0 w 4940300"/>
              <a:gd name="connsiteY1" fmla="*/ 3143250 h 3143250"/>
              <a:gd name="connsiteX2" fmla="*/ 4940300 w 4940300"/>
              <a:gd name="connsiteY2" fmla="*/ 3143250 h 3143250"/>
            </a:gdLst>
            <a:ahLst/>
            <a:cxnLst>
              <a:cxn ang="0">
                <a:pos x="connsiteX0" y="connsiteY0"/>
              </a:cxn>
              <a:cxn ang="0">
                <a:pos x="connsiteX1" y="connsiteY1"/>
              </a:cxn>
              <a:cxn ang="0">
                <a:pos x="connsiteX2" y="connsiteY2"/>
              </a:cxn>
            </a:cxnLst>
            <a:rect l="l" t="t" r="r" b="b"/>
            <a:pathLst>
              <a:path w="4940300" h="3143250">
                <a:moveTo>
                  <a:pt x="0" y="0"/>
                </a:moveTo>
                <a:lnTo>
                  <a:pt x="0" y="3143250"/>
                </a:lnTo>
                <a:lnTo>
                  <a:pt x="4940300" y="3143250"/>
                </a:lnTo>
              </a:path>
            </a:pathLst>
          </a:custGeom>
          <a:noFill/>
          <a:ln w="28575">
            <a:solidFill>
              <a:schemeClr val="bg1"/>
            </a:solidFill>
            <a:miter lim="800000"/>
            <a:headEnd/>
            <a:tailEnd/>
          </a:ln>
        </p:spPr>
        <p:txBody>
          <a:bodyPr rtlCol="0" anchor="ctr"/>
          <a:lstStyle/>
          <a:p>
            <a:pPr algn="ctr"/>
            <a:endParaRPr lang="en-US" dirty="0"/>
          </a:p>
        </p:txBody>
      </p:sp>
      <p:grpSp>
        <p:nvGrpSpPr>
          <p:cNvPr id="32" name="Group 31">
            <a:extLst>
              <a:ext uri="{FF2B5EF4-FFF2-40B4-BE49-F238E27FC236}">
                <a16:creationId xmlns:a16="http://schemas.microsoft.com/office/drawing/2014/main" id="{45F245A7-450C-3F06-37C6-356FB465B6A6}"/>
              </a:ext>
            </a:extLst>
          </p:cNvPr>
          <p:cNvGrpSpPr/>
          <p:nvPr/>
        </p:nvGrpSpPr>
        <p:grpSpPr>
          <a:xfrm>
            <a:off x="6505647" y="2206264"/>
            <a:ext cx="85652" cy="3143117"/>
            <a:chOff x="1187222" y="2190883"/>
            <a:chExt cx="1115362" cy="3149330"/>
          </a:xfrm>
        </p:grpSpPr>
        <p:cxnSp>
          <p:nvCxnSpPr>
            <p:cNvPr id="33" name="Straight Connector 32">
              <a:extLst>
                <a:ext uri="{FF2B5EF4-FFF2-40B4-BE49-F238E27FC236}">
                  <a16:creationId xmlns:a16="http://schemas.microsoft.com/office/drawing/2014/main" id="{B2B6A65E-9FAF-0417-741D-A9A75D60B60B}"/>
                </a:ext>
              </a:extLst>
            </p:cNvPr>
            <p:cNvCxnSpPr>
              <a:cxnSpLocks/>
            </p:cNvCxnSpPr>
            <p:nvPr/>
          </p:nvCxnSpPr>
          <p:spPr bwMode="auto">
            <a:xfrm>
              <a:off x="1187222" y="2190883"/>
              <a:ext cx="1115362"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DDD0B197-8162-70A7-AF3E-5337ED4E4FBA}"/>
                </a:ext>
              </a:extLst>
            </p:cNvPr>
            <p:cNvCxnSpPr>
              <a:cxnSpLocks/>
            </p:cNvCxnSpPr>
            <p:nvPr/>
          </p:nvCxnSpPr>
          <p:spPr bwMode="auto">
            <a:xfrm>
              <a:off x="1187222" y="2813620"/>
              <a:ext cx="1115362"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D69B3E51-D578-63CA-B43D-18576BE7C4A1}"/>
                </a:ext>
              </a:extLst>
            </p:cNvPr>
            <p:cNvCxnSpPr>
              <a:cxnSpLocks/>
            </p:cNvCxnSpPr>
            <p:nvPr/>
          </p:nvCxnSpPr>
          <p:spPr bwMode="auto">
            <a:xfrm>
              <a:off x="1187222" y="3441243"/>
              <a:ext cx="1115362"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FD864842-CC6F-21CB-44BA-DAC921B51572}"/>
                </a:ext>
              </a:extLst>
            </p:cNvPr>
            <p:cNvCxnSpPr>
              <a:cxnSpLocks/>
            </p:cNvCxnSpPr>
            <p:nvPr/>
          </p:nvCxnSpPr>
          <p:spPr bwMode="auto">
            <a:xfrm>
              <a:off x="1187222" y="4090290"/>
              <a:ext cx="1115362"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A79F30C2-AD8C-2AE0-668B-32DE066E88FC}"/>
                </a:ext>
              </a:extLst>
            </p:cNvPr>
            <p:cNvCxnSpPr>
              <a:cxnSpLocks/>
            </p:cNvCxnSpPr>
            <p:nvPr/>
          </p:nvCxnSpPr>
          <p:spPr bwMode="auto">
            <a:xfrm>
              <a:off x="1187222" y="4717913"/>
              <a:ext cx="1115362"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26168CE0-1B74-EB60-350D-E85110BC3C8D}"/>
                </a:ext>
              </a:extLst>
            </p:cNvPr>
            <p:cNvCxnSpPr>
              <a:cxnSpLocks/>
            </p:cNvCxnSpPr>
            <p:nvPr/>
          </p:nvCxnSpPr>
          <p:spPr bwMode="auto">
            <a:xfrm>
              <a:off x="1187222" y="5340213"/>
              <a:ext cx="1115362" cy="0"/>
            </a:xfrm>
            <a:prstGeom prst="line">
              <a:avLst/>
            </a:prstGeom>
            <a:noFill/>
            <a:ln w="28575" cap="flat" cmpd="sng" algn="ctr">
              <a:solidFill>
                <a:schemeClr val="bg1"/>
              </a:solidFill>
              <a:prstDash val="solid"/>
              <a:round/>
              <a:headEnd type="none" w="med" len="med"/>
              <a:tailEnd type="none" w="med" len="med"/>
            </a:ln>
            <a:effectLst/>
          </p:spPr>
        </p:cxnSp>
      </p:grpSp>
      <p:sp>
        <p:nvSpPr>
          <p:cNvPr id="39" name="Rectangle 38">
            <a:extLst>
              <a:ext uri="{FF2B5EF4-FFF2-40B4-BE49-F238E27FC236}">
                <a16:creationId xmlns:a16="http://schemas.microsoft.com/office/drawing/2014/main" id="{3168EB4E-B88F-2CF6-129E-8583B6D925E9}"/>
              </a:ext>
            </a:extLst>
          </p:cNvPr>
          <p:cNvSpPr/>
          <p:nvPr/>
        </p:nvSpPr>
        <p:spPr bwMode="auto">
          <a:xfrm>
            <a:off x="10139566" y="2310874"/>
            <a:ext cx="1082999" cy="938774"/>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9 (30.0)</a:t>
            </a:r>
          </a:p>
        </p:txBody>
      </p:sp>
      <p:sp>
        <p:nvSpPr>
          <p:cNvPr id="40" name="Rectangle 39">
            <a:extLst>
              <a:ext uri="{FF2B5EF4-FFF2-40B4-BE49-F238E27FC236}">
                <a16:creationId xmlns:a16="http://schemas.microsoft.com/office/drawing/2014/main" id="{7D975A94-0404-18A3-77C4-279D5BC1F875}"/>
              </a:ext>
            </a:extLst>
          </p:cNvPr>
          <p:cNvSpPr/>
          <p:nvPr/>
        </p:nvSpPr>
        <p:spPr bwMode="auto">
          <a:xfrm>
            <a:off x="10139566" y="3249648"/>
            <a:ext cx="1082999" cy="529166"/>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5 (16.7)</a:t>
            </a:r>
          </a:p>
        </p:txBody>
      </p:sp>
      <p:sp>
        <p:nvSpPr>
          <p:cNvPr id="41" name="Rectangle 40">
            <a:extLst>
              <a:ext uri="{FF2B5EF4-FFF2-40B4-BE49-F238E27FC236}">
                <a16:creationId xmlns:a16="http://schemas.microsoft.com/office/drawing/2014/main" id="{B9733FE4-6359-3B71-4064-597EF64BBBE5}"/>
              </a:ext>
            </a:extLst>
          </p:cNvPr>
          <p:cNvSpPr/>
          <p:nvPr/>
        </p:nvSpPr>
        <p:spPr bwMode="auto">
          <a:xfrm>
            <a:off x="10139566" y="3882436"/>
            <a:ext cx="1082999" cy="1153678"/>
          </a:xfrm>
          <a:prstGeom prst="rect">
            <a:avLst/>
          </a:prstGeom>
          <a:solidFill>
            <a:schemeClr val="accent5"/>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11 (36.7)</a:t>
            </a:r>
          </a:p>
        </p:txBody>
      </p:sp>
      <p:sp>
        <p:nvSpPr>
          <p:cNvPr id="42" name="Rectangle 41">
            <a:extLst>
              <a:ext uri="{FF2B5EF4-FFF2-40B4-BE49-F238E27FC236}">
                <a16:creationId xmlns:a16="http://schemas.microsoft.com/office/drawing/2014/main" id="{FF5C2D7E-889B-8473-C1EE-1044DDC9428D}"/>
              </a:ext>
            </a:extLst>
          </p:cNvPr>
          <p:cNvSpPr/>
          <p:nvPr/>
        </p:nvSpPr>
        <p:spPr bwMode="auto">
          <a:xfrm>
            <a:off x="10139566" y="3777756"/>
            <a:ext cx="1082999" cy="103718"/>
          </a:xfrm>
          <a:prstGeom prst="rect">
            <a:avLst/>
          </a:prstGeom>
          <a:solidFill>
            <a:schemeClr val="accent6"/>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1 (3.3)</a:t>
            </a:r>
          </a:p>
        </p:txBody>
      </p:sp>
      <p:sp>
        <p:nvSpPr>
          <p:cNvPr id="43" name="Rectangle 42">
            <a:extLst>
              <a:ext uri="{FF2B5EF4-FFF2-40B4-BE49-F238E27FC236}">
                <a16:creationId xmlns:a16="http://schemas.microsoft.com/office/drawing/2014/main" id="{146D908F-F872-F1E7-2B3E-5D1F31B7B2D7}"/>
              </a:ext>
            </a:extLst>
          </p:cNvPr>
          <p:cNvSpPr/>
          <p:nvPr/>
        </p:nvSpPr>
        <p:spPr bwMode="auto">
          <a:xfrm>
            <a:off x="10139566" y="5036114"/>
            <a:ext cx="1082999" cy="303756"/>
          </a:xfrm>
          <a:prstGeom prst="rect">
            <a:avLst/>
          </a:prstGeom>
          <a:solidFill>
            <a:schemeClr val="bg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latin typeface="Calibri" panose="020F0502020204030204" pitchFamily="34" charset="0"/>
              </a:rPr>
              <a:t>3 (10.0)</a:t>
            </a:r>
          </a:p>
        </p:txBody>
      </p:sp>
      <p:cxnSp>
        <p:nvCxnSpPr>
          <p:cNvPr id="44" name="Straight Connector 43">
            <a:extLst>
              <a:ext uri="{FF2B5EF4-FFF2-40B4-BE49-F238E27FC236}">
                <a16:creationId xmlns:a16="http://schemas.microsoft.com/office/drawing/2014/main" id="{D281BC24-0EFF-92DC-D2DD-105B199115DB}"/>
              </a:ext>
            </a:extLst>
          </p:cNvPr>
          <p:cNvCxnSpPr>
            <a:cxnSpLocks/>
          </p:cNvCxnSpPr>
          <p:nvPr/>
        </p:nvCxnSpPr>
        <p:spPr bwMode="auto">
          <a:xfrm>
            <a:off x="10082522" y="2208684"/>
            <a:ext cx="0" cy="0"/>
          </a:xfrm>
          <a:prstGeom prst="line">
            <a:avLst/>
          </a:prstGeom>
          <a:noFill/>
          <a:ln w="28575" cap="flat" cmpd="sng" algn="ctr">
            <a:solidFill>
              <a:schemeClr val="accent6">
                <a:lumMod val="60000"/>
                <a:lumOff val="40000"/>
              </a:schemeClr>
            </a:solidFill>
            <a:prstDash val="solid"/>
            <a:round/>
            <a:headEnd type="none" w="med" len="med"/>
            <a:tailEnd type="none" w="med" len="med"/>
          </a:ln>
          <a:effectLst/>
        </p:spPr>
      </p:cxnSp>
      <p:sp>
        <p:nvSpPr>
          <p:cNvPr id="45" name="Rectangle 44">
            <a:extLst>
              <a:ext uri="{FF2B5EF4-FFF2-40B4-BE49-F238E27FC236}">
                <a16:creationId xmlns:a16="http://schemas.microsoft.com/office/drawing/2014/main" id="{FD4298C5-4187-C13C-C61B-96947E33F71F}"/>
              </a:ext>
            </a:extLst>
          </p:cNvPr>
          <p:cNvSpPr/>
          <p:nvPr/>
        </p:nvSpPr>
        <p:spPr bwMode="auto">
          <a:xfrm>
            <a:off x="8502820" y="2213403"/>
            <a:ext cx="1082999" cy="159945"/>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2 (5.0)</a:t>
            </a:r>
          </a:p>
        </p:txBody>
      </p:sp>
      <p:sp>
        <p:nvSpPr>
          <p:cNvPr id="46" name="Rectangle 45">
            <a:extLst>
              <a:ext uri="{FF2B5EF4-FFF2-40B4-BE49-F238E27FC236}">
                <a16:creationId xmlns:a16="http://schemas.microsoft.com/office/drawing/2014/main" id="{895D5AA2-6CEE-339F-0351-71C75ABC26D9}"/>
              </a:ext>
            </a:extLst>
          </p:cNvPr>
          <p:cNvSpPr/>
          <p:nvPr/>
        </p:nvSpPr>
        <p:spPr bwMode="auto">
          <a:xfrm>
            <a:off x="8502820" y="2362733"/>
            <a:ext cx="1082999" cy="545325"/>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7 (17.5)</a:t>
            </a:r>
          </a:p>
        </p:txBody>
      </p:sp>
      <p:sp>
        <p:nvSpPr>
          <p:cNvPr id="47" name="Rectangle 46">
            <a:extLst>
              <a:ext uri="{FF2B5EF4-FFF2-40B4-BE49-F238E27FC236}">
                <a16:creationId xmlns:a16="http://schemas.microsoft.com/office/drawing/2014/main" id="{43BCFF93-63C3-77AF-1223-5F46345D2059}"/>
              </a:ext>
            </a:extLst>
          </p:cNvPr>
          <p:cNvSpPr/>
          <p:nvPr/>
        </p:nvSpPr>
        <p:spPr bwMode="auto">
          <a:xfrm>
            <a:off x="8502820" y="2902096"/>
            <a:ext cx="1082999" cy="254418"/>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3 (7.5)</a:t>
            </a:r>
          </a:p>
        </p:txBody>
      </p:sp>
      <p:sp>
        <p:nvSpPr>
          <p:cNvPr id="48" name="Rectangle 47">
            <a:extLst>
              <a:ext uri="{FF2B5EF4-FFF2-40B4-BE49-F238E27FC236}">
                <a16:creationId xmlns:a16="http://schemas.microsoft.com/office/drawing/2014/main" id="{9E343A0F-B8D9-4B3E-CF4B-6E2030D93DF5}"/>
              </a:ext>
            </a:extLst>
          </p:cNvPr>
          <p:cNvSpPr/>
          <p:nvPr/>
        </p:nvSpPr>
        <p:spPr bwMode="auto">
          <a:xfrm>
            <a:off x="8502820" y="3156513"/>
            <a:ext cx="1082999" cy="1649067"/>
          </a:xfrm>
          <a:prstGeom prst="rect">
            <a:avLst/>
          </a:prstGeom>
          <a:solidFill>
            <a:schemeClr val="accent5"/>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21 (52.5)</a:t>
            </a:r>
          </a:p>
        </p:txBody>
      </p:sp>
      <p:sp>
        <p:nvSpPr>
          <p:cNvPr id="49" name="Rectangle 48">
            <a:extLst>
              <a:ext uri="{FF2B5EF4-FFF2-40B4-BE49-F238E27FC236}">
                <a16:creationId xmlns:a16="http://schemas.microsoft.com/office/drawing/2014/main" id="{4A5CC40B-A2D0-4D98-2947-F4A1D9A7AC4C}"/>
              </a:ext>
            </a:extLst>
          </p:cNvPr>
          <p:cNvSpPr/>
          <p:nvPr/>
        </p:nvSpPr>
        <p:spPr bwMode="auto">
          <a:xfrm>
            <a:off x="8502820" y="4805582"/>
            <a:ext cx="1082999" cy="310966"/>
          </a:xfrm>
          <a:prstGeom prst="rect">
            <a:avLst/>
          </a:prstGeom>
          <a:solidFill>
            <a:schemeClr val="bg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latin typeface="Calibri" panose="020F0502020204030204" pitchFamily="34" charset="0"/>
              </a:rPr>
              <a:t>4 (10.0)</a:t>
            </a:r>
          </a:p>
        </p:txBody>
      </p:sp>
      <p:sp>
        <p:nvSpPr>
          <p:cNvPr id="50" name="Rectangle 49">
            <a:extLst>
              <a:ext uri="{FF2B5EF4-FFF2-40B4-BE49-F238E27FC236}">
                <a16:creationId xmlns:a16="http://schemas.microsoft.com/office/drawing/2014/main" id="{283A9487-1511-BDA7-9A31-BFC2586D9742}"/>
              </a:ext>
            </a:extLst>
          </p:cNvPr>
          <p:cNvSpPr/>
          <p:nvPr/>
        </p:nvSpPr>
        <p:spPr bwMode="auto">
          <a:xfrm>
            <a:off x="8502820" y="5116548"/>
            <a:ext cx="1082999" cy="220441"/>
          </a:xfrm>
          <a:prstGeom prst="rect">
            <a:avLst/>
          </a:prstGeom>
          <a:solidFill>
            <a:schemeClr val="tx2">
              <a:lumMod val="90000"/>
            </a:schemeClr>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3 (7.5)</a:t>
            </a:r>
          </a:p>
        </p:txBody>
      </p:sp>
      <p:cxnSp>
        <p:nvCxnSpPr>
          <p:cNvPr id="51" name="Straight Connector 50">
            <a:extLst>
              <a:ext uri="{FF2B5EF4-FFF2-40B4-BE49-F238E27FC236}">
                <a16:creationId xmlns:a16="http://schemas.microsoft.com/office/drawing/2014/main" id="{CDBB5786-2BFF-7666-9454-E585EE86BC51}"/>
              </a:ext>
            </a:extLst>
          </p:cNvPr>
          <p:cNvCxnSpPr/>
          <p:nvPr/>
        </p:nvCxnSpPr>
        <p:spPr bwMode="auto">
          <a:xfrm>
            <a:off x="8435335" y="2213402"/>
            <a:ext cx="0" cy="936578"/>
          </a:xfrm>
          <a:prstGeom prst="line">
            <a:avLst/>
          </a:prstGeom>
          <a:noFill/>
          <a:ln w="28575" cap="flat" cmpd="sng" algn="ctr">
            <a:solidFill>
              <a:schemeClr val="accent6">
                <a:lumMod val="60000"/>
                <a:lumOff val="40000"/>
              </a:schemeClr>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78B54941-EA63-B317-C718-E0A1723A50EA}"/>
              </a:ext>
            </a:extLst>
          </p:cNvPr>
          <p:cNvCxnSpPr>
            <a:cxnSpLocks/>
          </p:cNvCxnSpPr>
          <p:nvPr/>
        </p:nvCxnSpPr>
        <p:spPr bwMode="auto">
          <a:xfrm>
            <a:off x="10082522" y="2213402"/>
            <a:ext cx="0" cy="1564354"/>
          </a:xfrm>
          <a:prstGeom prst="line">
            <a:avLst/>
          </a:prstGeom>
          <a:noFill/>
          <a:ln w="28575" cap="flat" cmpd="sng" algn="ctr">
            <a:solidFill>
              <a:schemeClr val="accent6">
                <a:lumMod val="60000"/>
                <a:lumOff val="40000"/>
              </a:schemeClr>
            </a:solidFill>
            <a:prstDash val="solid"/>
            <a:round/>
            <a:headEnd type="none" w="med" len="med"/>
            <a:tailEnd type="none" w="med" len="med"/>
          </a:ln>
          <a:effectLst/>
        </p:spPr>
      </p:cxnSp>
      <p:sp>
        <p:nvSpPr>
          <p:cNvPr id="53" name="Rectangle 52">
            <a:extLst>
              <a:ext uri="{FF2B5EF4-FFF2-40B4-BE49-F238E27FC236}">
                <a16:creationId xmlns:a16="http://schemas.microsoft.com/office/drawing/2014/main" id="{89ED1E35-3D1B-9155-44B7-5268F1CCE9A8}"/>
              </a:ext>
            </a:extLst>
          </p:cNvPr>
          <p:cNvSpPr/>
          <p:nvPr/>
        </p:nvSpPr>
        <p:spPr bwMode="auto">
          <a:xfrm>
            <a:off x="6863066" y="3667900"/>
            <a:ext cx="1082999" cy="1229275"/>
          </a:xfrm>
          <a:prstGeom prst="rect">
            <a:avLst/>
          </a:prstGeom>
          <a:solidFill>
            <a:schemeClr val="accent5"/>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39 (38.6)</a:t>
            </a:r>
          </a:p>
        </p:txBody>
      </p:sp>
      <p:sp>
        <p:nvSpPr>
          <p:cNvPr id="54" name="Rectangle 53">
            <a:extLst>
              <a:ext uri="{FF2B5EF4-FFF2-40B4-BE49-F238E27FC236}">
                <a16:creationId xmlns:a16="http://schemas.microsoft.com/office/drawing/2014/main" id="{C1596F86-0DF4-F73B-0BA8-A0EF696427FF}"/>
              </a:ext>
            </a:extLst>
          </p:cNvPr>
          <p:cNvSpPr/>
          <p:nvPr/>
        </p:nvSpPr>
        <p:spPr bwMode="auto">
          <a:xfrm>
            <a:off x="6863066" y="4887101"/>
            <a:ext cx="1082999" cy="299720"/>
          </a:xfrm>
          <a:prstGeom prst="rect">
            <a:avLst/>
          </a:prstGeom>
          <a:solidFill>
            <a:schemeClr val="bg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latin typeface="Calibri" panose="020F0502020204030204" pitchFamily="34" charset="0"/>
              </a:rPr>
              <a:t>10 (9.9)</a:t>
            </a:r>
          </a:p>
        </p:txBody>
      </p:sp>
      <p:sp>
        <p:nvSpPr>
          <p:cNvPr id="55" name="Rectangle 54">
            <a:extLst>
              <a:ext uri="{FF2B5EF4-FFF2-40B4-BE49-F238E27FC236}">
                <a16:creationId xmlns:a16="http://schemas.microsoft.com/office/drawing/2014/main" id="{15A23037-30BB-3F67-75F1-3074F5CAF495}"/>
              </a:ext>
            </a:extLst>
          </p:cNvPr>
          <p:cNvSpPr/>
          <p:nvPr/>
        </p:nvSpPr>
        <p:spPr bwMode="auto">
          <a:xfrm>
            <a:off x="6863066" y="5186821"/>
            <a:ext cx="1082999" cy="150168"/>
          </a:xfrm>
          <a:prstGeom prst="rect">
            <a:avLst/>
          </a:prstGeom>
          <a:solidFill>
            <a:schemeClr val="tx2">
              <a:lumMod val="90000"/>
            </a:schemeClr>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5 (5.0)</a:t>
            </a:r>
          </a:p>
        </p:txBody>
      </p:sp>
      <p:sp>
        <p:nvSpPr>
          <p:cNvPr id="56" name="Rectangle 55">
            <a:extLst>
              <a:ext uri="{FF2B5EF4-FFF2-40B4-BE49-F238E27FC236}">
                <a16:creationId xmlns:a16="http://schemas.microsoft.com/office/drawing/2014/main" id="{E980B9CD-468C-FE60-54F1-1A79EFEF945E}"/>
              </a:ext>
            </a:extLst>
          </p:cNvPr>
          <p:cNvSpPr/>
          <p:nvPr/>
        </p:nvSpPr>
        <p:spPr bwMode="auto">
          <a:xfrm>
            <a:off x="6863066" y="3472076"/>
            <a:ext cx="1082999" cy="202358"/>
          </a:xfrm>
          <a:prstGeom prst="rect">
            <a:avLst/>
          </a:prstGeom>
          <a:solidFill>
            <a:schemeClr val="accent6"/>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latin typeface="Calibri" panose="020F0502020204030204" pitchFamily="34" charset="0"/>
              </a:rPr>
              <a:t>6 (5.9)</a:t>
            </a:r>
          </a:p>
        </p:txBody>
      </p:sp>
      <p:sp>
        <p:nvSpPr>
          <p:cNvPr id="57" name="Rectangle 56">
            <a:extLst>
              <a:ext uri="{FF2B5EF4-FFF2-40B4-BE49-F238E27FC236}">
                <a16:creationId xmlns:a16="http://schemas.microsoft.com/office/drawing/2014/main" id="{C4B743DC-31AC-406B-050D-3C7ABC9B0744}"/>
              </a:ext>
            </a:extLst>
          </p:cNvPr>
          <p:cNvSpPr/>
          <p:nvPr/>
        </p:nvSpPr>
        <p:spPr bwMode="auto">
          <a:xfrm>
            <a:off x="6863066" y="2375344"/>
            <a:ext cx="1082999" cy="606757"/>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20 (19.8)</a:t>
            </a:r>
          </a:p>
        </p:txBody>
      </p:sp>
      <p:sp>
        <p:nvSpPr>
          <p:cNvPr id="58" name="Rectangle 57">
            <a:extLst>
              <a:ext uri="{FF2B5EF4-FFF2-40B4-BE49-F238E27FC236}">
                <a16:creationId xmlns:a16="http://schemas.microsoft.com/office/drawing/2014/main" id="{76B082AB-D45F-FDBF-C7B2-124FCA59C5F5}"/>
              </a:ext>
            </a:extLst>
          </p:cNvPr>
          <p:cNvSpPr/>
          <p:nvPr/>
        </p:nvSpPr>
        <p:spPr bwMode="auto">
          <a:xfrm>
            <a:off x="6863066" y="2978331"/>
            <a:ext cx="1082999" cy="497704"/>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16 (15.8)</a:t>
            </a:r>
          </a:p>
        </p:txBody>
      </p:sp>
      <p:sp>
        <p:nvSpPr>
          <p:cNvPr id="59" name="Rectangle 58">
            <a:extLst>
              <a:ext uri="{FF2B5EF4-FFF2-40B4-BE49-F238E27FC236}">
                <a16:creationId xmlns:a16="http://schemas.microsoft.com/office/drawing/2014/main" id="{186C1C3E-6E46-4B43-AB2E-EE9A8E36F630}"/>
              </a:ext>
            </a:extLst>
          </p:cNvPr>
          <p:cNvSpPr/>
          <p:nvPr/>
        </p:nvSpPr>
        <p:spPr bwMode="auto">
          <a:xfrm>
            <a:off x="6863066" y="2207250"/>
            <a:ext cx="1082999" cy="57267"/>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02E51EFE-68FC-AA50-0CD3-37A3BA16EBA1}"/>
              </a:ext>
            </a:extLst>
          </p:cNvPr>
          <p:cNvSpPr/>
          <p:nvPr/>
        </p:nvSpPr>
        <p:spPr bwMode="auto">
          <a:xfrm>
            <a:off x="6863066" y="2265704"/>
            <a:ext cx="1082999" cy="109639"/>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3 (3.0)</a:t>
            </a:r>
          </a:p>
        </p:txBody>
      </p:sp>
      <p:cxnSp>
        <p:nvCxnSpPr>
          <p:cNvPr id="61" name="Straight Connector 60">
            <a:extLst>
              <a:ext uri="{FF2B5EF4-FFF2-40B4-BE49-F238E27FC236}">
                <a16:creationId xmlns:a16="http://schemas.microsoft.com/office/drawing/2014/main" id="{764BED45-3C9F-60F2-7838-7777D12A2DED}"/>
              </a:ext>
            </a:extLst>
          </p:cNvPr>
          <p:cNvCxnSpPr>
            <a:cxnSpLocks/>
          </p:cNvCxnSpPr>
          <p:nvPr/>
        </p:nvCxnSpPr>
        <p:spPr bwMode="auto">
          <a:xfrm>
            <a:off x="6788149" y="2213402"/>
            <a:ext cx="0" cy="1258674"/>
          </a:xfrm>
          <a:prstGeom prst="line">
            <a:avLst/>
          </a:prstGeom>
          <a:noFill/>
          <a:ln w="28575" cap="flat" cmpd="sng" algn="ctr">
            <a:solidFill>
              <a:schemeClr val="accent6">
                <a:lumMod val="60000"/>
                <a:lumOff val="40000"/>
              </a:schemeClr>
            </a:solidFill>
            <a:prstDash val="solid"/>
            <a:round/>
            <a:headEnd type="none" w="med" len="med"/>
            <a:tailEnd type="none" w="med" len="med"/>
          </a:ln>
          <a:effectLst/>
        </p:spPr>
      </p:cxnSp>
      <p:sp>
        <p:nvSpPr>
          <p:cNvPr id="62" name="TextBox 61">
            <a:extLst>
              <a:ext uri="{FF2B5EF4-FFF2-40B4-BE49-F238E27FC236}">
                <a16:creationId xmlns:a16="http://schemas.microsoft.com/office/drawing/2014/main" id="{64D6A24E-BFF0-F4CC-7A7A-B0A5DA99BDD7}"/>
              </a:ext>
            </a:extLst>
          </p:cNvPr>
          <p:cNvSpPr txBox="1"/>
          <p:nvPr/>
        </p:nvSpPr>
        <p:spPr bwMode="auto">
          <a:xfrm>
            <a:off x="7088002" y="1941144"/>
            <a:ext cx="6527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 (2.0)</a:t>
            </a:r>
          </a:p>
        </p:txBody>
      </p:sp>
      <p:cxnSp>
        <p:nvCxnSpPr>
          <p:cNvPr id="63" name="Straight Connector 62">
            <a:extLst>
              <a:ext uri="{FF2B5EF4-FFF2-40B4-BE49-F238E27FC236}">
                <a16:creationId xmlns:a16="http://schemas.microsoft.com/office/drawing/2014/main" id="{CC585C1B-1243-B561-BF56-3C9A61552204}"/>
              </a:ext>
            </a:extLst>
          </p:cNvPr>
          <p:cNvCxnSpPr>
            <a:cxnSpLocks/>
          </p:cNvCxnSpPr>
          <p:nvPr/>
        </p:nvCxnSpPr>
        <p:spPr bwMode="auto">
          <a:xfrm>
            <a:off x="7397173" y="2163269"/>
            <a:ext cx="0" cy="72614"/>
          </a:xfrm>
          <a:prstGeom prst="line">
            <a:avLst/>
          </a:prstGeom>
          <a:noFill/>
          <a:ln w="28575" cap="flat" cmpd="sng" algn="ctr">
            <a:solidFill>
              <a:schemeClr val="bg1"/>
            </a:solidFill>
            <a:prstDash val="solid"/>
            <a:round/>
            <a:headEnd type="none" w="med" len="med"/>
            <a:tailEnd type="none" w="med" len="med"/>
          </a:ln>
          <a:effectLst/>
        </p:spPr>
      </p:cxnSp>
      <p:sp>
        <p:nvSpPr>
          <p:cNvPr id="24576" name="TextBox 24575">
            <a:extLst>
              <a:ext uri="{FF2B5EF4-FFF2-40B4-BE49-F238E27FC236}">
                <a16:creationId xmlns:a16="http://schemas.microsoft.com/office/drawing/2014/main" id="{3AABB732-E7DD-995B-73A9-35AA8AA77194}"/>
              </a:ext>
            </a:extLst>
          </p:cNvPr>
          <p:cNvSpPr txBox="1"/>
          <p:nvPr/>
        </p:nvSpPr>
        <p:spPr bwMode="auto">
          <a:xfrm>
            <a:off x="10402524" y="1941144"/>
            <a:ext cx="6527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 (3.3)</a:t>
            </a:r>
          </a:p>
        </p:txBody>
      </p:sp>
      <p:cxnSp>
        <p:nvCxnSpPr>
          <p:cNvPr id="24577" name="Straight Connector 24576">
            <a:extLst>
              <a:ext uri="{FF2B5EF4-FFF2-40B4-BE49-F238E27FC236}">
                <a16:creationId xmlns:a16="http://schemas.microsoft.com/office/drawing/2014/main" id="{27902C63-93D8-DDEB-298D-96BF0EBD8C64}"/>
              </a:ext>
            </a:extLst>
          </p:cNvPr>
          <p:cNvCxnSpPr>
            <a:cxnSpLocks/>
          </p:cNvCxnSpPr>
          <p:nvPr/>
        </p:nvCxnSpPr>
        <p:spPr bwMode="auto">
          <a:xfrm>
            <a:off x="10705380" y="2163269"/>
            <a:ext cx="0" cy="72614"/>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329683837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altLang="en-US" dirty="0"/>
              <a:t>Phase I/II Trial of Modakafusp Alfa in R/R MM</a:t>
            </a:r>
          </a:p>
        </p:txBody>
      </p:sp>
      <p:sp>
        <p:nvSpPr>
          <p:cNvPr id="7" name="Text Box 11">
            <a:extLst>
              <a:ext uri="{FF2B5EF4-FFF2-40B4-BE49-F238E27FC236}">
                <a16:creationId xmlns:a16="http://schemas.microsoft.com/office/drawing/2014/main" id="{3E9CEF56-E0F6-416B-A73E-B8AB92B2F250}"/>
              </a:ext>
            </a:extLst>
          </p:cNvPr>
          <p:cNvSpPr txBox="1">
            <a:spLocks noChangeArrowheads="1"/>
          </p:cNvSpPr>
          <p:nvPr/>
        </p:nvSpPr>
        <p:spPr bwMode="auto">
          <a:xfrm>
            <a:off x="414339" y="6404207"/>
            <a:ext cx="80105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defRPr/>
            </a:pPr>
            <a:r>
              <a:rPr lang="en-US" altLang="en-US" sz="1200" b="0" spc="-10" dirty="0">
                <a:solidFill>
                  <a:schemeClr val="bg2"/>
                </a:solidFill>
                <a:latin typeface="Calibri" panose="020F0502020204030204" pitchFamily="34" charset="0"/>
              </a:rPr>
              <a:t>Vogl. ASH 2022. Abstr 565.</a:t>
            </a:r>
            <a:endParaRPr lang="en-US" altLang="en-US" sz="1200" b="0" dirty="0">
              <a:solidFill>
                <a:schemeClr val="bg2"/>
              </a:solidFill>
              <a:latin typeface="Calibri" panose="020F0502020204030204" pitchFamily="34" charset="0"/>
            </a:endParaRPr>
          </a:p>
        </p:txBody>
      </p:sp>
      <p:sp>
        <p:nvSpPr>
          <p:cNvPr id="14" name="Rectangle 3">
            <a:extLst>
              <a:ext uri="{FF2B5EF4-FFF2-40B4-BE49-F238E27FC236}">
                <a16:creationId xmlns:a16="http://schemas.microsoft.com/office/drawing/2014/main" id="{E3FAAA5C-AA0C-4C02-8F86-1805686FC3FC}"/>
              </a:ext>
            </a:extLst>
          </p:cNvPr>
          <p:cNvSpPr txBox="1">
            <a:spLocks noChangeArrowheads="1"/>
          </p:cNvSpPr>
          <p:nvPr/>
        </p:nvSpPr>
        <p:spPr>
          <a:xfrm>
            <a:off x="609759" y="1517699"/>
            <a:ext cx="5943441" cy="465068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altLang="en-US" sz="2200" b="0" kern="0" dirty="0"/>
              <a:t>Phase I/II trial of modakafusp alfa in heavily pretreated R/R MM</a:t>
            </a:r>
          </a:p>
          <a:p>
            <a:pPr lvl="1"/>
            <a:r>
              <a:rPr lang="en-US" altLang="en-US" sz="2000" b="0" kern="0" dirty="0"/>
              <a:t>≥3 prior lines of therapy; refractory to or intolerant of ≥1 IMiD and ≥1 PI</a:t>
            </a:r>
          </a:p>
          <a:p>
            <a:pPr lvl="1"/>
            <a:r>
              <a:rPr lang="en-US" altLang="en-US" sz="2000" b="0" kern="0" dirty="0"/>
              <a:t>MTD determined to be 3.0 mg/kg Q4W</a:t>
            </a:r>
          </a:p>
          <a:p>
            <a:pPr lvl="1"/>
            <a:r>
              <a:rPr lang="en-US" altLang="en-US" sz="2000" b="0" kern="0" dirty="0"/>
              <a:t>Current analysis includes expansion cohort </a:t>
            </a:r>
            <a:br>
              <a:rPr lang="en-US" altLang="en-US" sz="2000" b="0" kern="0" dirty="0"/>
            </a:br>
            <a:r>
              <a:rPr lang="en-US" altLang="en-US" sz="2000" b="0" kern="0" dirty="0"/>
              <a:t>of 1.5 mg/kg Q4W (n = 30) </a:t>
            </a:r>
          </a:p>
          <a:p>
            <a:r>
              <a:rPr lang="en-US" altLang="en-US" sz="2200" b="0" kern="0" dirty="0"/>
              <a:t>Heavily pretreated population: 73% </a:t>
            </a:r>
            <a:br>
              <a:rPr lang="en-US" altLang="en-US" sz="2200" b="0" kern="0" dirty="0"/>
            </a:br>
            <a:r>
              <a:rPr lang="en-US" altLang="en-US" sz="2200" b="0" kern="0" dirty="0"/>
              <a:t>triple-class refractory and penta-exposed </a:t>
            </a:r>
          </a:p>
          <a:p>
            <a:r>
              <a:rPr lang="en-US" altLang="en-US" sz="2200" b="0" kern="0" dirty="0"/>
              <a:t>13 patients with ≥PR; median DoR 12.5 mo</a:t>
            </a:r>
          </a:p>
          <a:p>
            <a:r>
              <a:rPr lang="en-US" altLang="en-US" sz="2200" b="0" kern="0" dirty="0"/>
              <a:t>Among all patients, median PFS 5.7 mo</a:t>
            </a:r>
          </a:p>
        </p:txBody>
      </p:sp>
      <p:sp>
        <p:nvSpPr>
          <p:cNvPr id="5" name="TextBox 4">
            <a:extLst>
              <a:ext uri="{FF2B5EF4-FFF2-40B4-BE49-F238E27FC236}">
                <a16:creationId xmlns:a16="http://schemas.microsoft.com/office/drawing/2014/main" id="{49620B70-F047-D158-90C8-DAA5DA70E294}"/>
              </a:ext>
            </a:extLst>
          </p:cNvPr>
          <p:cNvSpPr txBox="1"/>
          <p:nvPr/>
        </p:nvSpPr>
        <p:spPr bwMode="auto">
          <a:xfrm>
            <a:off x="5774032" y="5655087"/>
            <a:ext cx="559246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342900" indent="-342900">
              <a:buFont typeface="Wingdings" panose="05000000000000000000" pitchFamily="2" charset="2"/>
              <a:buChar char="§"/>
            </a:pPr>
            <a:r>
              <a:rPr lang="en-US" altLang="en-US" sz="2200" b="0" kern="0" dirty="0">
                <a:solidFill>
                  <a:schemeClr val="bg1"/>
                </a:solidFill>
                <a:latin typeface="+mn-lt"/>
              </a:rPr>
              <a:t>Most common AEs thrombocytopenia (73%) and neutropenia (73%)</a:t>
            </a:r>
          </a:p>
        </p:txBody>
      </p:sp>
      <p:sp>
        <p:nvSpPr>
          <p:cNvPr id="2" name="TextBox 1">
            <a:extLst>
              <a:ext uri="{FF2B5EF4-FFF2-40B4-BE49-F238E27FC236}">
                <a16:creationId xmlns:a16="http://schemas.microsoft.com/office/drawing/2014/main" id="{FC481CBD-2545-2A0E-46F7-20BC5606B558}"/>
              </a:ext>
            </a:extLst>
          </p:cNvPr>
          <p:cNvSpPr txBox="1"/>
          <p:nvPr/>
        </p:nvSpPr>
        <p:spPr bwMode="auto">
          <a:xfrm rot="16200000">
            <a:off x="5898354" y="3281053"/>
            <a:ext cx="10738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Patients (%)</a:t>
            </a:r>
          </a:p>
        </p:txBody>
      </p:sp>
      <p:sp>
        <p:nvSpPr>
          <p:cNvPr id="10" name="Freeform: Shape 9">
            <a:extLst>
              <a:ext uri="{FF2B5EF4-FFF2-40B4-BE49-F238E27FC236}">
                <a16:creationId xmlns:a16="http://schemas.microsoft.com/office/drawing/2014/main" id="{F981933D-7B8A-FD75-428E-FC3AE6C416B1}"/>
              </a:ext>
            </a:extLst>
          </p:cNvPr>
          <p:cNvSpPr/>
          <p:nvPr/>
        </p:nvSpPr>
        <p:spPr bwMode="auto">
          <a:xfrm>
            <a:off x="6846644" y="1814927"/>
            <a:ext cx="4590973" cy="2601751"/>
          </a:xfrm>
          <a:custGeom>
            <a:avLst/>
            <a:gdLst>
              <a:gd name="connsiteX0" fmla="*/ 0 w 5473700"/>
              <a:gd name="connsiteY0" fmla="*/ 0 h 2755900"/>
              <a:gd name="connsiteX1" fmla="*/ 0 w 5473700"/>
              <a:gd name="connsiteY1" fmla="*/ 2755900 h 2755900"/>
              <a:gd name="connsiteX2" fmla="*/ 5473700 w 5473700"/>
              <a:gd name="connsiteY2" fmla="*/ 2755900 h 2755900"/>
            </a:gdLst>
            <a:ahLst/>
            <a:cxnLst>
              <a:cxn ang="0">
                <a:pos x="connsiteX0" y="connsiteY0"/>
              </a:cxn>
              <a:cxn ang="0">
                <a:pos x="connsiteX1" y="connsiteY1"/>
              </a:cxn>
              <a:cxn ang="0">
                <a:pos x="connsiteX2" y="connsiteY2"/>
              </a:cxn>
            </a:cxnLst>
            <a:rect l="l" t="t" r="r" b="b"/>
            <a:pathLst>
              <a:path w="5473700" h="2755900">
                <a:moveTo>
                  <a:pt x="0" y="0"/>
                </a:moveTo>
                <a:lnTo>
                  <a:pt x="0" y="2755900"/>
                </a:lnTo>
                <a:lnTo>
                  <a:pt x="5473700" y="2755900"/>
                </a:lnTo>
              </a:path>
            </a:pathLst>
          </a:custGeom>
          <a:noFill/>
          <a:ln w="28575">
            <a:solidFill>
              <a:schemeClr val="bg1"/>
            </a:solidFill>
            <a:miter lim="800000"/>
            <a:headEnd/>
            <a:tailEnd/>
          </a:ln>
        </p:spPr>
        <p:txBody>
          <a:bodyPr rtlCol="0" anchor="ctr"/>
          <a:lstStyle/>
          <a:p>
            <a:pPr algn="ctr"/>
            <a:endParaRPr lang="en-US" dirty="0"/>
          </a:p>
        </p:txBody>
      </p:sp>
      <p:grpSp>
        <p:nvGrpSpPr>
          <p:cNvPr id="11" name="Group 10">
            <a:extLst>
              <a:ext uri="{FF2B5EF4-FFF2-40B4-BE49-F238E27FC236}">
                <a16:creationId xmlns:a16="http://schemas.microsoft.com/office/drawing/2014/main" id="{DF0DC48D-BECC-365B-08A4-784761D32408}"/>
              </a:ext>
            </a:extLst>
          </p:cNvPr>
          <p:cNvGrpSpPr/>
          <p:nvPr/>
        </p:nvGrpSpPr>
        <p:grpSpPr>
          <a:xfrm>
            <a:off x="6473197" y="1683656"/>
            <a:ext cx="381905" cy="2882900"/>
            <a:chOff x="3873876" y="1726593"/>
            <a:chExt cx="381905" cy="3057381"/>
          </a:xfrm>
        </p:grpSpPr>
        <p:grpSp>
          <p:nvGrpSpPr>
            <p:cNvPr id="12" name="Group 11">
              <a:extLst>
                <a:ext uri="{FF2B5EF4-FFF2-40B4-BE49-F238E27FC236}">
                  <a16:creationId xmlns:a16="http://schemas.microsoft.com/office/drawing/2014/main" id="{F0FA7178-8D72-8C21-89B1-1BD3C7023578}"/>
                </a:ext>
              </a:extLst>
            </p:cNvPr>
            <p:cNvGrpSpPr/>
            <p:nvPr/>
          </p:nvGrpSpPr>
          <p:grpSpPr>
            <a:xfrm>
              <a:off x="3873876" y="1726593"/>
              <a:ext cx="367408" cy="3057381"/>
              <a:chOff x="761094" y="2279943"/>
              <a:chExt cx="367408" cy="3057381"/>
            </a:xfrm>
          </p:grpSpPr>
          <p:sp>
            <p:nvSpPr>
              <p:cNvPr id="20" name="TextBox 19">
                <a:extLst>
                  <a:ext uri="{FF2B5EF4-FFF2-40B4-BE49-F238E27FC236}">
                    <a16:creationId xmlns:a16="http://schemas.microsoft.com/office/drawing/2014/main" id="{0356B047-C30B-30A5-7BE5-9A1ABE33ACFB}"/>
                  </a:ext>
                </a:extLst>
              </p:cNvPr>
              <p:cNvSpPr txBox="1"/>
              <p:nvPr/>
            </p:nvSpPr>
            <p:spPr bwMode="auto">
              <a:xfrm>
                <a:off x="761094" y="227994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21" name="TextBox 20">
                <a:extLst>
                  <a:ext uri="{FF2B5EF4-FFF2-40B4-BE49-F238E27FC236}">
                    <a16:creationId xmlns:a16="http://schemas.microsoft.com/office/drawing/2014/main" id="{7BFEF283-99A9-9653-566B-DFAB0B21F1A4}"/>
                  </a:ext>
                </a:extLst>
              </p:cNvPr>
              <p:cNvSpPr txBox="1"/>
              <p:nvPr/>
            </p:nvSpPr>
            <p:spPr bwMode="auto">
              <a:xfrm>
                <a:off x="761094" y="297090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22" name="TextBox 21">
                <a:extLst>
                  <a:ext uri="{FF2B5EF4-FFF2-40B4-BE49-F238E27FC236}">
                    <a16:creationId xmlns:a16="http://schemas.microsoft.com/office/drawing/2014/main" id="{73C36B85-2994-851B-2FBB-ED10BE937503}"/>
                  </a:ext>
                </a:extLst>
              </p:cNvPr>
              <p:cNvSpPr txBox="1"/>
              <p:nvPr/>
            </p:nvSpPr>
            <p:spPr bwMode="auto">
              <a:xfrm>
                <a:off x="761094" y="364762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23" name="TextBox 22">
                <a:extLst>
                  <a:ext uri="{FF2B5EF4-FFF2-40B4-BE49-F238E27FC236}">
                    <a16:creationId xmlns:a16="http://schemas.microsoft.com/office/drawing/2014/main" id="{7CF7C3FB-1339-348B-F84C-A56D68503E2E}"/>
                  </a:ext>
                </a:extLst>
              </p:cNvPr>
              <p:cNvSpPr txBox="1"/>
              <p:nvPr/>
            </p:nvSpPr>
            <p:spPr bwMode="auto">
              <a:xfrm>
                <a:off x="761094" y="433858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4" name="TextBox 23">
                <a:extLst>
                  <a:ext uri="{FF2B5EF4-FFF2-40B4-BE49-F238E27FC236}">
                    <a16:creationId xmlns:a16="http://schemas.microsoft.com/office/drawing/2014/main" id="{C67885FB-FA06-38D3-9920-870928EB6377}"/>
                  </a:ext>
                </a:extLst>
              </p:cNvPr>
              <p:cNvSpPr txBox="1"/>
              <p:nvPr/>
            </p:nvSpPr>
            <p:spPr bwMode="auto">
              <a:xfrm>
                <a:off x="852465" y="502954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13" name="Group 12">
              <a:extLst>
                <a:ext uri="{FF2B5EF4-FFF2-40B4-BE49-F238E27FC236}">
                  <a16:creationId xmlns:a16="http://schemas.microsoft.com/office/drawing/2014/main" id="{18E0EDA9-7182-F189-AB5C-ACE56769BB97}"/>
                </a:ext>
              </a:extLst>
            </p:cNvPr>
            <p:cNvGrpSpPr/>
            <p:nvPr/>
          </p:nvGrpSpPr>
          <p:grpSpPr>
            <a:xfrm>
              <a:off x="4173232" y="1878700"/>
              <a:ext cx="82549" cy="2750413"/>
              <a:chOff x="884751" y="2463800"/>
              <a:chExt cx="1061078" cy="2750413"/>
            </a:xfrm>
          </p:grpSpPr>
          <p:cxnSp>
            <p:nvCxnSpPr>
              <p:cNvPr id="15" name="Straight Connector 14">
                <a:extLst>
                  <a:ext uri="{FF2B5EF4-FFF2-40B4-BE49-F238E27FC236}">
                    <a16:creationId xmlns:a16="http://schemas.microsoft.com/office/drawing/2014/main" id="{81EEC1F3-44BA-52F4-27F1-626FAB3ED1CA}"/>
                  </a:ext>
                </a:extLst>
              </p:cNvPr>
              <p:cNvCxnSpPr>
                <a:cxnSpLocks/>
              </p:cNvCxnSpPr>
              <p:nvPr/>
            </p:nvCxnSpPr>
            <p:spPr bwMode="auto">
              <a:xfrm>
                <a:off x="884751" y="2463800"/>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A2205495-146B-A2C7-B470-CC9F9F5D74C4}"/>
                  </a:ext>
                </a:extLst>
              </p:cNvPr>
              <p:cNvCxnSpPr>
                <a:cxnSpLocks/>
              </p:cNvCxnSpPr>
              <p:nvPr/>
            </p:nvCxnSpPr>
            <p:spPr bwMode="auto">
              <a:xfrm>
                <a:off x="884751" y="3151403"/>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648CF9A3-5BFD-502C-3D1A-399999E218FB}"/>
                  </a:ext>
                </a:extLst>
              </p:cNvPr>
              <p:cNvCxnSpPr>
                <a:cxnSpLocks/>
              </p:cNvCxnSpPr>
              <p:nvPr/>
            </p:nvCxnSpPr>
            <p:spPr bwMode="auto">
              <a:xfrm>
                <a:off x="884751" y="3839006"/>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EF554854-F349-4E8D-EB36-7866BB8BFFE4}"/>
                  </a:ext>
                </a:extLst>
              </p:cNvPr>
              <p:cNvCxnSpPr>
                <a:cxnSpLocks/>
              </p:cNvCxnSpPr>
              <p:nvPr/>
            </p:nvCxnSpPr>
            <p:spPr bwMode="auto">
              <a:xfrm>
                <a:off x="884751" y="4526609"/>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C4B3C5A4-99D8-A49B-9B68-08D9AE16ECA9}"/>
                  </a:ext>
                </a:extLst>
              </p:cNvPr>
              <p:cNvCxnSpPr>
                <a:cxnSpLocks/>
              </p:cNvCxnSpPr>
              <p:nvPr/>
            </p:nvCxnSpPr>
            <p:spPr bwMode="auto">
              <a:xfrm>
                <a:off x="884751" y="5214213"/>
                <a:ext cx="1061078"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0" name="TextBox 29">
            <a:extLst>
              <a:ext uri="{FF2B5EF4-FFF2-40B4-BE49-F238E27FC236}">
                <a16:creationId xmlns:a16="http://schemas.microsoft.com/office/drawing/2014/main" id="{1B9BFA16-0D44-18CE-B8D6-C9258C54977E}"/>
              </a:ext>
            </a:extLst>
          </p:cNvPr>
          <p:cNvSpPr txBox="1"/>
          <p:nvPr/>
        </p:nvSpPr>
        <p:spPr bwMode="auto">
          <a:xfrm>
            <a:off x="11148796" y="2686218"/>
            <a:ext cx="665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dirty="0">
                <a:solidFill>
                  <a:schemeClr val="bg1"/>
                </a:solidFill>
                <a:latin typeface="+mn-lt"/>
              </a:rPr>
              <a:t>≥VGPR 47%</a:t>
            </a:r>
          </a:p>
        </p:txBody>
      </p:sp>
      <p:sp>
        <p:nvSpPr>
          <p:cNvPr id="31" name="Right Brace 30">
            <a:extLst>
              <a:ext uri="{FF2B5EF4-FFF2-40B4-BE49-F238E27FC236}">
                <a16:creationId xmlns:a16="http://schemas.microsoft.com/office/drawing/2014/main" id="{F728A10F-AEAF-F351-2306-0C899C760A72}"/>
              </a:ext>
            </a:extLst>
          </p:cNvPr>
          <p:cNvSpPr/>
          <p:nvPr/>
        </p:nvSpPr>
        <p:spPr bwMode="auto">
          <a:xfrm>
            <a:off x="11121969" y="2060337"/>
            <a:ext cx="82549" cy="1506767"/>
          </a:xfrm>
          <a:prstGeom prst="rightBrace">
            <a:avLst>
              <a:gd name="adj1" fmla="val 36657"/>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grpSp>
        <p:nvGrpSpPr>
          <p:cNvPr id="32" name="Group 31">
            <a:extLst>
              <a:ext uri="{FF2B5EF4-FFF2-40B4-BE49-F238E27FC236}">
                <a16:creationId xmlns:a16="http://schemas.microsoft.com/office/drawing/2014/main" id="{CC5422D0-00BA-A7DF-0BBF-AB745A228D6E}"/>
              </a:ext>
            </a:extLst>
          </p:cNvPr>
          <p:cNvGrpSpPr/>
          <p:nvPr/>
        </p:nvGrpSpPr>
        <p:grpSpPr>
          <a:xfrm>
            <a:off x="9519738" y="1567615"/>
            <a:ext cx="688407" cy="1169551"/>
            <a:chOff x="4300311" y="2813849"/>
            <a:chExt cx="688407" cy="1169551"/>
          </a:xfrm>
        </p:grpSpPr>
        <p:sp>
          <p:nvSpPr>
            <p:cNvPr id="33" name="TextBox 32">
              <a:extLst>
                <a:ext uri="{FF2B5EF4-FFF2-40B4-BE49-F238E27FC236}">
                  <a16:creationId xmlns:a16="http://schemas.microsoft.com/office/drawing/2014/main" id="{13C05BEE-AEC7-C9EC-3149-D78AEC789D81}"/>
                </a:ext>
              </a:extLst>
            </p:cNvPr>
            <p:cNvSpPr txBox="1"/>
            <p:nvPr/>
          </p:nvSpPr>
          <p:spPr bwMode="auto">
            <a:xfrm>
              <a:off x="4399069" y="2813849"/>
              <a:ext cx="589649"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ts val="0"/>
                </a:spcBef>
              </a:pPr>
              <a:r>
                <a:rPr lang="en-US" sz="1400" b="0" dirty="0">
                  <a:solidFill>
                    <a:schemeClr val="bg1"/>
                  </a:solidFill>
                  <a:latin typeface="Calibri" panose="020F0502020204030204" pitchFamily="34" charset="0"/>
                </a:rPr>
                <a:t>MR</a:t>
              </a:r>
            </a:p>
            <a:p>
              <a:pPr>
                <a:spcBef>
                  <a:spcPts val="0"/>
                </a:spcBef>
              </a:pPr>
              <a:r>
                <a:rPr lang="en-US" sz="1400" b="0" dirty="0">
                  <a:solidFill>
                    <a:schemeClr val="bg1"/>
                  </a:solidFill>
                  <a:latin typeface="Calibri" panose="020F0502020204030204" pitchFamily="34" charset="0"/>
                </a:rPr>
                <a:t>PR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VGPR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CR</a:t>
              </a:r>
            </a:p>
            <a:p>
              <a:pPr>
                <a:spcBef>
                  <a:spcPts val="0"/>
                </a:spcBef>
              </a:pPr>
              <a:r>
                <a:rPr lang="en-US" sz="1400" b="0" dirty="0">
                  <a:solidFill>
                    <a:schemeClr val="bg1"/>
                  </a:solidFill>
                  <a:latin typeface="Calibri" panose="020F0502020204030204" pitchFamily="34" charset="0"/>
                </a:rPr>
                <a:t>sCR</a:t>
              </a:r>
            </a:p>
          </p:txBody>
        </p:sp>
        <p:sp>
          <p:nvSpPr>
            <p:cNvPr id="34" name="Rectangle 33">
              <a:extLst>
                <a:ext uri="{FF2B5EF4-FFF2-40B4-BE49-F238E27FC236}">
                  <a16:creationId xmlns:a16="http://schemas.microsoft.com/office/drawing/2014/main" id="{6A8E0366-0B60-5E67-0D6A-096FEE712925}"/>
                </a:ext>
              </a:extLst>
            </p:cNvPr>
            <p:cNvSpPr/>
            <p:nvPr/>
          </p:nvSpPr>
          <p:spPr bwMode="auto">
            <a:xfrm>
              <a:off x="4300311" y="3100044"/>
              <a:ext cx="139357" cy="139357"/>
            </a:xfrm>
            <a:prstGeom prst="rect">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 name="Rectangle 34">
              <a:extLst>
                <a:ext uri="{FF2B5EF4-FFF2-40B4-BE49-F238E27FC236}">
                  <a16:creationId xmlns:a16="http://schemas.microsoft.com/office/drawing/2014/main" id="{FCDD2DAF-F56E-F772-8A90-0C96228B3160}"/>
                </a:ext>
              </a:extLst>
            </p:cNvPr>
            <p:cNvSpPr/>
            <p:nvPr/>
          </p:nvSpPr>
          <p:spPr bwMode="auto">
            <a:xfrm>
              <a:off x="4300311" y="3300207"/>
              <a:ext cx="139357" cy="139357"/>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 name="Rectangle 35">
              <a:extLst>
                <a:ext uri="{FF2B5EF4-FFF2-40B4-BE49-F238E27FC236}">
                  <a16:creationId xmlns:a16="http://schemas.microsoft.com/office/drawing/2014/main" id="{38EEAA23-2591-FB02-8AEE-F03A4524DC20}"/>
                </a:ext>
              </a:extLst>
            </p:cNvPr>
            <p:cNvSpPr/>
            <p:nvPr/>
          </p:nvSpPr>
          <p:spPr bwMode="auto">
            <a:xfrm>
              <a:off x="4300311" y="3534437"/>
              <a:ext cx="139357" cy="139357"/>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 name="Rectangle 36">
              <a:extLst>
                <a:ext uri="{FF2B5EF4-FFF2-40B4-BE49-F238E27FC236}">
                  <a16:creationId xmlns:a16="http://schemas.microsoft.com/office/drawing/2014/main" id="{BDF2509B-B009-633E-0A3F-D7D99DDA4EFD}"/>
                </a:ext>
              </a:extLst>
            </p:cNvPr>
            <p:cNvSpPr/>
            <p:nvPr/>
          </p:nvSpPr>
          <p:spPr bwMode="auto">
            <a:xfrm>
              <a:off x="4300311" y="2894200"/>
              <a:ext cx="139357" cy="139357"/>
            </a:xfrm>
            <a:prstGeom prst="rect">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AF6147F3-6FC8-4C7C-EFDC-44E38081B64C}"/>
                </a:ext>
              </a:extLst>
            </p:cNvPr>
            <p:cNvSpPr/>
            <p:nvPr/>
          </p:nvSpPr>
          <p:spPr bwMode="auto">
            <a:xfrm>
              <a:off x="4300311" y="3754070"/>
              <a:ext cx="139357" cy="139357"/>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6" name="Group 45">
            <a:extLst>
              <a:ext uri="{FF2B5EF4-FFF2-40B4-BE49-F238E27FC236}">
                <a16:creationId xmlns:a16="http://schemas.microsoft.com/office/drawing/2014/main" id="{BD2BC1E3-AA79-27F2-EA41-A90BFCE30BF7}"/>
              </a:ext>
            </a:extLst>
          </p:cNvPr>
          <p:cNvGrpSpPr/>
          <p:nvPr/>
        </p:nvGrpSpPr>
        <p:grpSpPr>
          <a:xfrm>
            <a:off x="6861141" y="4385072"/>
            <a:ext cx="4725201" cy="867930"/>
            <a:chOff x="6861141" y="4385072"/>
            <a:chExt cx="4725201" cy="867930"/>
          </a:xfrm>
        </p:grpSpPr>
        <p:sp>
          <p:nvSpPr>
            <p:cNvPr id="6" name="TextBox 5">
              <a:extLst>
                <a:ext uri="{FF2B5EF4-FFF2-40B4-BE49-F238E27FC236}">
                  <a16:creationId xmlns:a16="http://schemas.microsoft.com/office/drawing/2014/main" id="{B84C4E49-8026-8A23-8BE1-3834658543D2}"/>
                </a:ext>
              </a:extLst>
            </p:cNvPr>
            <p:cNvSpPr txBox="1"/>
            <p:nvPr/>
          </p:nvSpPr>
          <p:spPr bwMode="auto">
            <a:xfrm>
              <a:off x="7879248" y="4385072"/>
              <a:ext cx="1367679"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400" dirty="0">
                  <a:solidFill>
                    <a:schemeClr val="bg1"/>
                  </a:solidFill>
                  <a:latin typeface="Calibri" panose="020F0502020204030204" pitchFamily="34" charset="0"/>
                </a:rPr>
                <a:t>Anti-CD38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mAb-Refractory Patients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(n = 28)</a:t>
              </a:r>
            </a:p>
          </p:txBody>
        </p:sp>
        <p:sp>
          <p:nvSpPr>
            <p:cNvPr id="9" name="TextBox 8">
              <a:extLst>
                <a:ext uri="{FF2B5EF4-FFF2-40B4-BE49-F238E27FC236}">
                  <a16:creationId xmlns:a16="http://schemas.microsoft.com/office/drawing/2014/main" id="{0F9D10DE-1F1A-4297-2878-5496A43E22F3}"/>
                </a:ext>
              </a:extLst>
            </p:cNvPr>
            <p:cNvSpPr txBox="1"/>
            <p:nvPr/>
          </p:nvSpPr>
          <p:spPr bwMode="auto">
            <a:xfrm>
              <a:off x="6861141" y="4385072"/>
              <a:ext cx="1077912"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400" dirty="0">
                  <a:solidFill>
                    <a:schemeClr val="bg1"/>
                  </a:solidFill>
                  <a:latin typeface="Calibri" panose="020F0502020204030204" pitchFamily="34" charset="0"/>
                </a:rPr>
                <a:t>All Patients (n = 30)</a:t>
              </a:r>
            </a:p>
          </p:txBody>
        </p:sp>
        <p:sp>
          <p:nvSpPr>
            <p:cNvPr id="38" name="TextBox 37">
              <a:extLst>
                <a:ext uri="{FF2B5EF4-FFF2-40B4-BE49-F238E27FC236}">
                  <a16:creationId xmlns:a16="http://schemas.microsoft.com/office/drawing/2014/main" id="{BCEACE83-09CD-15BF-3A72-2B2472D35A4B}"/>
                </a:ext>
              </a:extLst>
            </p:cNvPr>
            <p:cNvSpPr txBox="1"/>
            <p:nvPr/>
          </p:nvSpPr>
          <p:spPr bwMode="auto">
            <a:xfrm>
              <a:off x="9033220" y="4385072"/>
              <a:ext cx="1367679"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400" dirty="0">
                  <a:solidFill>
                    <a:schemeClr val="bg1"/>
                  </a:solidFill>
                  <a:latin typeface="Calibri" panose="020F0502020204030204" pitchFamily="34" charset="0"/>
                </a:rPr>
                <a:t>Anti-BCMA–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Exposed Patients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(n = 15)</a:t>
              </a:r>
            </a:p>
          </p:txBody>
        </p:sp>
        <p:sp>
          <p:nvSpPr>
            <p:cNvPr id="39" name="TextBox 38">
              <a:extLst>
                <a:ext uri="{FF2B5EF4-FFF2-40B4-BE49-F238E27FC236}">
                  <a16:creationId xmlns:a16="http://schemas.microsoft.com/office/drawing/2014/main" id="{5C58A6D3-50B7-8DEC-74A7-9EE87E3BEEC8}"/>
                </a:ext>
              </a:extLst>
            </p:cNvPr>
            <p:cNvSpPr txBox="1"/>
            <p:nvPr/>
          </p:nvSpPr>
          <p:spPr bwMode="auto">
            <a:xfrm>
              <a:off x="10218663" y="4385072"/>
              <a:ext cx="1367679"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400" dirty="0">
                  <a:solidFill>
                    <a:schemeClr val="bg1"/>
                  </a:solidFill>
                  <a:latin typeface="Calibri" panose="020F0502020204030204" pitchFamily="34" charset="0"/>
                </a:rPr>
                <a:t>Anti-BCMA–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Nonexposed Patients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(n = 15)</a:t>
              </a:r>
            </a:p>
          </p:txBody>
        </p:sp>
      </p:grpSp>
      <p:grpSp>
        <p:nvGrpSpPr>
          <p:cNvPr id="40" name="Group 39">
            <a:extLst>
              <a:ext uri="{FF2B5EF4-FFF2-40B4-BE49-F238E27FC236}">
                <a16:creationId xmlns:a16="http://schemas.microsoft.com/office/drawing/2014/main" id="{45D7ECA9-C66D-5365-01EA-430FE0E3A225}"/>
              </a:ext>
            </a:extLst>
          </p:cNvPr>
          <p:cNvGrpSpPr/>
          <p:nvPr/>
        </p:nvGrpSpPr>
        <p:grpSpPr>
          <a:xfrm rot="5400000">
            <a:off x="9079697" y="2165594"/>
            <a:ext cx="124182" cy="4591657"/>
            <a:chOff x="884751" y="2465444"/>
            <a:chExt cx="1061082" cy="2748769"/>
          </a:xfrm>
        </p:grpSpPr>
        <p:cxnSp>
          <p:nvCxnSpPr>
            <p:cNvPr id="41" name="Straight Connector 40">
              <a:extLst>
                <a:ext uri="{FF2B5EF4-FFF2-40B4-BE49-F238E27FC236}">
                  <a16:creationId xmlns:a16="http://schemas.microsoft.com/office/drawing/2014/main" id="{0BB24FC9-8741-F67D-5D1E-7D6CDA19B612}"/>
                </a:ext>
              </a:extLst>
            </p:cNvPr>
            <p:cNvCxnSpPr>
              <a:cxnSpLocks/>
            </p:cNvCxnSpPr>
            <p:nvPr/>
          </p:nvCxnSpPr>
          <p:spPr bwMode="auto">
            <a:xfrm>
              <a:off x="884751" y="3151403"/>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7BCA469F-BC21-457E-92BE-D387A0C7F7AA}"/>
                </a:ext>
              </a:extLst>
            </p:cNvPr>
            <p:cNvCxnSpPr>
              <a:cxnSpLocks/>
            </p:cNvCxnSpPr>
            <p:nvPr/>
          </p:nvCxnSpPr>
          <p:spPr bwMode="auto">
            <a:xfrm>
              <a:off x="884751" y="3839006"/>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E8169192-A9D3-29AF-9DCA-0DD0CB668E22}"/>
                </a:ext>
              </a:extLst>
            </p:cNvPr>
            <p:cNvCxnSpPr>
              <a:cxnSpLocks/>
            </p:cNvCxnSpPr>
            <p:nvPr/>
          </p:nvCxnSpPr>
          <p:spPr bwMode="auto">
            <a:xfrm>
              <a:off x="884751" y="4526609"/>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7BCDB2BD-B337-4243-031A-C9E7D9DE4408}"/>
                </a:ext>
              </a:extLst>
            </p:cNvPr>
            <p:cNvCxnSpPr>
              <a:cxnSpLocks/>
            </p:cNvCxnSpPr>
            <p:nvPr/>
          </p:nvCxnSpPr>
          <p:spPr bwMode="auto">
            <a:xfrm>
              <a:off x="884751" y="5214213"/>
              <a:ext cx="1061078"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213E2CE6-D795-78AA-0F0C-17B3D8FE7581}"/>
                </a:ext>
              </a:extLst>
            </p:cNvPr>
            <p:cNvCxnSpPr>
              <a:cxnSpLocks/>
            </p:cNvCxnSpPr>
            <p:nvPr/>
          </p:nvCxnSpPr>
          <p:spPr bwMode="auto">
            <a:xfrm>
              <a:off x="884755" y="2465444"/>
              <a:ext cx="1061078" cy="0"/>
            </a:xfrm>
            <a:prstGeom prst="line">
              <a:avLst/>
            </a:prstGeom>
            <a:noFill/>
            <a:ln w="28575" cap="flat" cmpd="sng" algn="ctr">
              <a:solidFill>
                <a:schemeClr val="bg1"/>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7CE52DAA-E71B-F499-229D-2040E60F05F9}"/>
              </a:ext>
            </a:extLst>
          </p:cNvPr>
          <p:cNvGrpSpPr/>
          <p:nvPr/>
        </p:nvGrpSpPr>
        <p:grpSpPr>
          <a:xfrm>
            <a:off x="6861141" y="5281117"/>
            <a:ext cx="4725201" cy="286232"/>
            <a:chOff x="6861141" y="4385072"/>
            <a:chExt cx="4725201" cy="286232"/>
          </a:xfrm>
        </p:grpSpPr>
        <p:sp>
          <p:nvSpPr>
            <p:cNvPr id="48" name="TextBox 47">
              <a:extLst>
                <a:ext uri="{FF2B5EF4-FFF2-40B4-BE49-F238E27FC236}">
                  <a16:creationId xmlns:a16="http://schemas.microsoft.com/office/drawing/2014/main" id="{50E78B77-B1E9-32AE-AA40-3940448C96B3}"/>
                </a:ext>
              </a:extLst>
            </p:cNvPr>
            <p:cNvSpPr txBox="1"/>
            <p:nvPr/>
          </p:nvSpPr>
          <p:spPr bwMode="auto">
            <a:xfrm>
              <a:off x="7879248" y="4385072"/>
              <a:ext cx="136767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 (3-16)</a:t>
              </a:r>
            </a:p>
          </p:txBody>
        </p:sp>
        <p:sp>
          <p:nvSpPr>
            <p:cNvPr id="49" name="TextBox 48">
              <a:extLst>
                <a:ext uri="{FF2B5EF4-FFF2-40B4-BE49-F238E27FC236}">
                  <a16:creationId xmlns:a16="http://schemas.microsoft.com/office/drawing/2014/main" id="{8B18A40F-BAFC-7F0D-B2AB-F961D46A96E1}"/>
                </a:ext>
              </a:extLst>
            </p:cNvPr>
            <p:cNvSpPr txBox="1"/>
            <p:nvPr/>
          </p:nvSpPr>
          <p:spPr bwMode="auto">
            <a:xfrm>
              <a:off x="6861141" y="4385072"/>
              <a:ext cx="1077912"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 (3-16)</a:t>
              </a:r>
            </a:p>
          </p:txBody>
        </p:sp>
        <p:sp>
          <p:nvSpPr>
            <p:cNvPr id="50" name="TextBox 49">
              <a:extLst>
                <a:ext uri="{FF2B5EF4-FFF2-40B4-BE49-F238E27FC236}">
                  <a16:creationId xmlns:a16="http://schemas.microsoft.com/office/drawing/2014/main" id="{17573DAC-08DB-2C92-BC74-DA47DEC25638}"/>
                </a:ext>
              </a:extLst>
            </p:cNvPr>
            <p:cNvSpPr txBox="1"/>
            <p:nvPr/>
          </p:nvSpPr>
          <p:spPr bwMode="auto">
            <a:xfrm>
              <a:off x="9033220" y="4385072"/>
              <a:ext cx="136767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 (3-16)</a:t>
              </a:r>
            </a:p>
          </p:txBody>
        </p:sp>
        <p:sp>
          <p:nvSpPr>
            <p:cNvPr id="51" name="TextBox 50">
              <a:extLst>
                <a:ext uri="{FF2B5EF4-FFF2-40B4-BE49-F238E27FC236}">
                  <a16:creationId xmlns:a16="http://schemas.microsoft.com/office/drawing/2014/main" id="{EBC0BC78-CCE9-955F-1F1B-420EC22EE941}"/>
                </a:ext>
              </a:extLst>
            </p:cNvPr>
            <p:cNvSpPr txBox="1"/>
            <p:nvPr/>
          </p:nvSpPr>
          <p:spPr bwMode="auto">
            <a:xfrm>
              <a:off x="10218663" y="4385072"/>
              <a:ext cx="1367679"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 (3-12)</a:t>
              </a:r>
            </a:p>
          </p:txBody>
        </p:sp>
      </p:grpSp>
      <p:sp>
        <p:nvSpPr>
          <p:cNvPr id="52" name="TextBox 51">
            <a:extLst>
              <a:ext uri="{FF2B5EF4-FFF2-40B4-BE49-F238E27FC236}">
                <a16:creationId xmlns:a16="http://schemas.microsoft.com/office/drawing/2014/main" id="{EF19AE2D-24DF-D0AF-4032-67B6029FDC05}"/>
              </a:ext>
            </a:extLst>
          </p:cNvPr>
          <p:cNvSpPr txBox="1"/>
          <p:nvPr/>
        </p:nvSpPr>
        <p:spPr bwMode="auto">
          <a:xfrm>
            <a:off x="5939136" y="5027117"/>
            <a:ext cx="1161148"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spcAft>
                <a:spcPct val="0"/>
              </a:spcAft>
              <a:buClrTx/>
              <a:buFontTx/>
              <a:buNone/>
            </a:pPr>
            <a:r>
              <a:rPr lang="en-US" sz="1400" dirty="0">
                <a:solidFill>
                  <a:schemeClr val="bg1"/>
                </a:solidFill>
                <a:latin typeface="Calibri" panose="020F0502020204030204" pitchFamily="34" charset="0"/>
              </a:rPr>
              <a:t>Median No. of Prior Lines (range)</a:t>
            </a:r>
          </a:p>
        </p:txBody>
      </p:sp>
      <p:sp>
        <p:nvSpPr>
          <p:cNvPr id="53" name="TextBox 52">
            <a:extLst>
              <a:ext uri="{FF2B5EF4-FFF2-40B4-BE49-F238E27FC236}">
                <a16:creationId xmlns:a16="http://schemas.microsoft.com/office/drawing/2014/main" id="{E9F7242E-3C17-75BF-B385-8C53F4EA8E4E}"/>
              </a:ext>
            </a:extLst>
          </p:cNvPr>
          <p:cNvSpPr txBox="1"/>
          <p:nvPr/>
        </p:nvSpPr>
        <p:spPr bwMode="auto">
          <a:xfrm>
            <a:off x="9966588" y="3440773"/>
            <a:ext cx="665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dirty="0">
                <a:solidFill>
                  <a:schemeClr val="bg1"/>
                </a:solidFill>
                <a:latin typeface="+mn-lt"/>
              </a:rPr>
              <a:t>≥VGPR 13%</a:t>
            </a:r>
          </a:p>
        </p:txBody>
      </p:sp>
      <p:sp>
        <p:nvSpPr>
          <p:cNvPr id="54" name="TextBox 53">
            <a:extLst>
              <a:ext uri="{FF2B5EF4-FFF2-40B4-BE49-F238E27FC236}">
                <a16:creationId xmlns:a16="http://schemas.microsoft.com/office/drawing/2014/main" id="{EEA762F8-A12C-FFFA-8A6F-C244BC932794}"/>
              </a:ext>
            </a:extLst>
          </p:cNvPr>
          <p:cNvSpPr txBox="1"/>
          <p:nvPr/>
        </p:nvSpPr>
        <p:spPr bwMode="auto">
          <a:xfrm>
            <a:off x="8823041" y="3071469"/>
            <a:ext cx="665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dirty="0">
                <a:solidFill>
                  <a:schemeClr val="bg1"/>
                </a:solidFill>
                <a:latin typeface="+mn-lt"/>
              </a:rPr>
              <a:t>≥VGPR 25%</a:t>
            </a:r>
          </a:p>
        </p:txBody>
      </p:sp>
      <p:sp>
        <p:nvSpPr>
          <p:cNvPr id="55" name="TextBox 54">
            <a:extLst>
              <a:ext uri="{FF2B5EF4-FFF2-40B4-BE49-F238E27FC236}">
                <a16:creationId xmlns:a16="http://schemas.microsoft.com/office/drawing/2014/main" id="{05CBAC18-B492-12CB-AD65-BF8B1807C1EE}"/>
              </a:ext>
            </a:extLst>
          </p:cNvPr>
          <p:cNvSpPr txBox="1"/>
          <p:nvPr/>
        </p:nvSpPr>
        <p:spPr bwMode="auto">
          <a:xfrm>
            <a:off x="7672416" y="3052417"/>
            <a:ext cx="6657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dirty="0">
                <a:solidFill>
                  <a:schemeClr val="bg1"/>
                </a:solidFill>
                <a:latin typeface="+mn-lt"/>
              </a:rPr>
              <a:t>≥VGPR 30%</a:t>
            </a:r>
          </a:p>
        </p:txBody>
      </p:sp>
      <p:sp>
        <p:nvSpPr>
          <p:cNvPr id="56" name="Right Brace 55">
            <a:extLst>
              <a:ext uri="{FF2B5EF4-FFF2-40B4-BE49-F238E27FC236}">
                <a16:creationId xmlns:a16="http://schemas.microsoft.com/office/drawing/2014/main" id="{78451EE5-04AC-B207-464B-6E0FC0C3323E}"/>
              </a:ext>
            </a:extLst>
          </p:cNvPr>
          <p:cNvSpPr/>
          <p:nvPr/>
        </p:nvSpPr>
        <p:spPr bwMode="auto">
          <a:xfrm>
            <a:off x="9958131" y="3344135"/>
            <a:ext cx="82549" cy="461665"/>
          </a:xfrm>
          <a:prstGeom prst="rightBrace">
            <a:avLst>
              <a:gd name="adj1" fmla="val 36657"/>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57" name="Right Brace 56">
            <a:extLst>
              <a:ext uri="{FF2B5EF4-FFF2-40B4-BE49-F238E27FC236}">
                <a16:creationId xmlns:a16="http://schemas.microsoft.com/office/drawing/2014/main" id="{9D88FEC4-3ED8-A052-2448-6C67F140F53D}"/>
              </a:ext>
            </a:extLst>
          </p:cNvPr>
          <p:cNvSpPr/>
          <p:nvPr/>
        </p:nvSpPr>
        <p:spPr bwMode="auto">
          <a:xfrm>
            <a:off x="8814584" y="2805047"/>
            <a:ext cx="82549" cy="819766"/>
          </a:xfrm>
          <a:prstGeom prst="rightBrace">
            <a:avLst>
              <a:gd name="adj1" fmla="val 36657"/>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58" name="Right Brace 57">
            <a:extLst>
              <a:ext uri="{FF2B5EF4-FFF2-40B4-BE49-F238E27FC236}">
                <a16:creationId xmlns:a16="http://schemas.microsoft.com/office/drawing/2014/main" id="{9E27D7B7-D753-C857-56BB-F1225C6D8104}"/>
              </a:ext>
            </a:extLst>
          </p:cNvPr>
          <p:cNvSpPr/>
          <p:nvPr/>
        </p:nvSpPr>
        <p:spPr bwMode="auto">
          <a:xfrm>
            <a:off x="7672051" y="2686218"/>
            <a:ext cx="81536" cy="1006914"/>
          </a:xfrm>
          <a:prstGeom prst="rightBrace">
            <a:avLst>
              <a:gd name="adj1" fmla="val 36657"/>
              <a:gd name="adj2" fmla="val 50000"/>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59" name="TextBox 58">
            <a:extLst>
              <a:ext uri="{FF2B5EF4-FFF2-40B4-BE49-F238E27FC236}">
                <a16:creationId xmlns:a16="http://schemas.microsoft.com/office/drawing/2014/main" id="{CF75781A-23AA-9EE7-716C-E4F82A28DDEF}"/>
              </a:ext>
            </a:extLst>
          </p:cNvPr>
          <p:cNvSpPr txBox="1"/>
          <p:nvPr/>
        </p:nvSpPr>
        <p:spPr bwMode="auto">
          <a:xfrm>
            <a:off x="7016511" y="2397659"/>
            <a:ext cx="8627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43%</a:t>
            </a:r>
          </a:p>
        </p:txBody>
      </p:sp>
      <p:sp>
        <p:nvSpPr>
          <p:cNvPr id="60" name="TextBox 59">
            <a:extLst>
              <a:ext uri="{FF2B5EF4-FFF2-40B4-BE49-F238E27FC236}">
                <a16:creationId xmlns:a16="http://schemas.microsoft.com/office/drawing/2014/main" id="{F336EA96-8B57-E7D4-D8AC-55DCD8D5644D}"/>
              </a:ext>
            </a:extLst>
          </p:cNvPr>
          <p:cNvSpPr txBox="1"/>
          <p:nvPr/>
        </p:nvSpPr>
        <p:spPr bwMode="auto">
          <a:xfrm>
            <a:off x="8148877" y="2485053"/>
            <a:ext cx="8627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39%</a:t>
            </a:r>
          </a:p>
        </p:txBody>
      </p:sp>
      <p:sp>
        <p:nvSpPr>
          <p:cNvPr id="61" name="TextBox 60">
            <a:extLst>
              <a:ext uri="{FF2B5EF4-FFF2-40B4-BE49-F238E27FC236}">
                <a16:creationId xmlns:a16="http://schemas.microsoft.com/office/drawing/2014/main" id="{DA46601F-847B-FED0-E818-B802E9B4598F}"/>
              </a:ext>
            </a:extLst>
          </p:cNvPr>
          <p:cNvSpPr txBox="1"/>
          <p:nvPr/>
        </p:nvSpPr>
        <p:spPr bwMode="auto">
          <a:xfrm>
            <a:off x="9333521" y="3045154"/>
            <a:ext cx="8627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27%</a:t>
            </a:r>
          </a:p>
        </p:txBody>
      </p:sp>
      <p:sp>
        <p:nvSpPr>
          <p:cNvPr id="62" name="TextBox 61">
            <a:extLst>
              <a:ext uri="{FF2B5EF4-FFF2-40B4-BE49-F238E27FC236}">
                <a16:creationId xmlns:a16="http://schemas.microsoft.com/office/drawing/2014/main" id="{EF132A41-ACFF-A48C-F8C5-BDD530BC8ACC}"/>
              </a:ext>
            </a:extLst>
          </p:cNvPr>
          <p:cNvSpPr txBox="1"/>
          <p:nvPr/>
        </p:nvSpPr>
        <p:spPr bwMode="auto">
          <a:xfrm>
            <a:off x="10434116" y="1738741"/>
            <a:ext cx="8627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60%</a:t>
            </a:r>
          </a:p>
        </p:txBody>
      </p:sp>
      <p:sp>
        <p:nvSpPr>
          <p:cNvPr id="24576" name="Rectangle 24575">
            <a:extLst>
              <a:ext uri="{FF2B5EF4-FFF2-40B4-BE49-F238E27FC236}">
                <a16:creationId xmlns:a16="http://schemas.microsoft.com/office/drawing/2014/main" id="{238272A9-2CE9-8F94-766A-3FA184728DD8}"/>
              </a:ext>
            </a:extLst>
          </p:cNvPr>
          <p:cNvSpPr/>
          <p:nvPr/>
        </p:nvSpPr>
        <p:spPr bwMode="auto">
          <a:xfrm>
            <a:off x="10632319" y="2475444"/>
            <a:ext cx="486630" cy="1093256"/>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33</a:t>
            </a:r>
          </a:p>
        </p:txBody>
      </p:sp>
      <p:sp>
        <p:nvSpPr>
          <p:cNvPr id="24577" name="Rectangle 24576">
            <a:extLst>
              <a:ext uri="{FF2B5EF4-FFF2-40B4-BE49-F238E27FC236}">
                <a16:creationId xmlns:a16="http://schemas.microsoft.com/office/drawing/2014/main" id="{A02347C9-C81B-CC00-617B-F3E0CA87FE39}"/>
              </a:ext>
            </a:extLst>
          </p:cNvPr>
          <p:cNvSpPr/>
          <p:nvPr/>
        </p:nvSpPr>
        <p:spPr bwMode="auto">
          <a:xfrm>
            <a:off x="10632319" y="3568699"/>
            <a:ext cx="486630" cy="419101"/>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13</a:t>
            </a:r>
          </a:p>
        </p:txBody>
      </p:sp>
      <p:sp>
        <p:nvSpPr>
          <p:cNvPr id="24579" name="Rectangle 24578">
            <a:extLst>
              <a:ext uri="{FF2B5EF4-FFF2-40B4-BE49-F238E27FC236}">
                <a16:creationId xmlns:a16="http://schemas.microsoft.com/office/drawing/2014/main" id="{43FC4966-6D6D-5611-01E4-6A3F99503A42}"/>
              </a:ext>
            </a:extLst>
          </p:cNvPr>
          <p:cNvSpPr/>
          <p:nvPr/>
        </p:nvSpPr>
        <p:spPr bwMode="auto">
          <a:xfrm>
            <a:off x="10632319" y="3978625"/>
            <a:ext cx="486630" cy="428275"/>
          </a:xfrm>
          <a:prstGeom prst="rect">
            <a:avLst/>
          </a:prstGeom>
          <a:solidFill>
            <a:schemeClr val="accent6"/>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13</a:t>
            </a:r>
          </a:p>
        </p:txBody>
      </p:sp>
      <p:sp>
        <p:nvSpPr>
          <p:cNvPr id="24580" name="Rectangle 24579">
            <a:extLst>
              <a:ext uri="{FF2B5EF4-FFF2-40B4-BE49-F238E27FC236}">
                <a16:creationId xmlns:a16="http://schemas.microsoft.com/office/drawing/2014/main" id="{697549D3-4E24-7EFF-E54F-567F1F7704A6}"/>
              </a:ext>
            </a:extLst>
          </p:cNvPr>
          <p:cNvSpPr/>
          <p:nvPr/>
        </p:nvSpPr>
        <p:spPr bwMode="auto">
          <a:xfrm>
            <a:off x="10632319" y="2055652"/>
            <a:ext cx="486630" cy="429402"/>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13</a:t>
            </a:r>
          </a:p>
        </p:txBody>
      </p:sp>
      <p:sp>
        <p:nvSpPr>
          <p:cNvPr id="24581" name="Rectangle 24580">
            <a:extLst>
              <a:ext uri="{FF2B5EF4-FFF2-40B4-BE49-F238E27FC236}">
                <a16:creationId xmlns:a16="http://schemas.microsoft.com/office/drawing/2014/main" id="{89672853-D222-DD1B-42ED-6EC978EE8A3D}"/>
              </a:ext>
            </a:extLst>
          </p:cNvPr>
          <p:cNvSpPr/>
          <p:nvPr/>
        </p:nvSpPr>
        <p:spPr bwMode="auto">
          <a:xfrm>
            <a:off x="7156350" y="3021074"/>
            <a:ext cx="486630" cy="642197"/>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20</a:t>
            </a:r>
          </a:p>
        </p:txBody>
      </p:sp>
      <p:sp>
        <p:nvSpPr>
          <p:cNvPr id="24582" name="Rectangle 24581">
            <a:extLst>
              <a:ext uri="{FF2B5EF4-FFF2-40B4-BE49-F238E27FC236}">
                <a16:creationId xmlns:a16="http://schemas.microsoft.com/office/drawing/2014/main" id="{18BFC2E4-75E1-CF81-4F5F-5154DCA93232}"/>
              </a:ext>
            </a:extLst>
          </p:cNvPr>
          <p:cNvSpPr/>
          <p:nvPr/>
        </p:nvSpPr>
        <p:spPr bwMode="auto">
          <a:xfrm>
            <a:off x="7156350" y="3663272"/>
            <a:ext cx="486630" cy="432477"/>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13</a:t>
            </a:r>
          </a:p>
        </p:txBody>
      </p:sp>
      <p:sp>
        <p:nvSpPr>
          <p:cNvPr id="24583" name="Rectangle 24582">
            <a:extLst>
              <a:ext uri="{FF2B5EF4-FFF2-40B4-BE49-F238E27FC236}">
                <a16:creationId xmlns:a16="http://schemas.microsoft.com/office/drawing/2014/main" id="{49FA5ED1-BB19-1447-3DAA-A54554CB5412}"/>
              </a:ext>
            </a:extLst>
          </p:cNvPr>
          <p:cNvSpPr/>
          <p:nvPr/>
        </p:nvSpPr>
        <p:spPr bwMode="auto">
          <a:xfrm>
            <a:off x="7156350" y="4095749"/>
            <a:ext cx="486630" cy="311150"/>
          </a:xfrm>
          <a:prstGeom prst="rect">
            <a:avLst/>
          </a:prstGeom>
          <a:solidFill>
            <a:schemeClr val="accent6"/>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10</a:t>
            </a:r>
          </a:p>
        </p:txBody>
      </p:sp>
      <p:sp>
        <p:nvSpPr>
          <p:cNvPr id="24584" name="Rectangle 24583">
            <a:extLst>
              <a:ext uri="{FF2B5EF4-FFF2-40B4-BE49-F238E27FC236}">
                <a16:creationId xmlns:a16="http://schemas.microsoft.com/office/drawing/2014/main" id="{A9EB0346-1135-2CBC-3CD7-1919B5E2136F}"/>
              </a:ext>
            </a:extLst>
          </p:cNvPr>
          <p:cNvSpPr/>
          <p:nvPr/>
        </p:nvSpPr>
        <p:spPr bwMode="auto">
          <a:xfrm>
            <a:off x="7156350" y="2805045"/>
            <a:ext cx="486630" cy="227059"/>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7</a:t>
            </a:r>
          </a:p>
        </p:txBody>
      </p:sp>
      <p:sp>
        <p:nvSpPr>
          <p:cNvPr id="24585" name="Rectangle 24584">
            <a:extLst>
              <a:ext uri="{FF2B5EF4-FFF2-40B4-BE49-F238E27FC236}">
                <a16:creationId xmlns:a16="http://schemas.microsoft.com/office/drawing/2014/main" id="{D290542E-44B4-932F-C548-2F28B785ED1D}"/>
              </a:ext>
            </a:extLst>
          </p:cNvPr>
          <p:cNvSpPr/>
          <p:nvPr/>
        </p:nvSpPr>
        <p:spPr bwMode="auto">
          <a:xfrm>
            <a:off x="7156350" y="2686001"/>
            <a:ext cx="486630" cy="124866"/>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3</a:t>
            </a:r>
          </a:p>
        </p:txBody>
      </p:sp>
      <p:sp>
        <p:nvSpPr>
          <p:cNvPr id="24586" name="Rectangle 24585">
            <a:extLst>
              <a:ext uri="{FF2B5EF4-FFF2-40B4-BE49-F238E27FC236}">
                <a16:creationId xmlns:a16="http://schemas.microsoft.com/office/drawing/2014/main" id="{E380808F-73DB-45F6-849B-86490F08371E}"/>
              </a:ext>
            </a:extLst>
          </p:cNvPr>
          <p:cNvSpPr/>
          <p:nvPr/>
        </p:nvSpPr>
        <p:spPr bwMode="auto">
          <a:xfrm>
            <a:off x="8312863" y="3021075"/>
            <a:ext cx="486630" cy="611126"/>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18</a:t>
            </a:r>
          </a:p>
        </p:txBody>
      </p:sp>
      <p:sp>
        <p:nvSpPr>
          <p:cNvPr id="24587" name="Rectangle 24586">
            <a:extLst>
              <a:ext uri="{FF2B5EF4-FFF2-40B4-BE49-F238E27FC236}">
                <a16:creationId xmlns:a16="http://schemas.microsoft.com/office/drawing/2014/main" id="{B732DDBC-9734-9C19-CB00-5FE503DF9D2B}"/>
              </a:ext>
            </a:extLst>
          </p:cNvPr>
          <p:cNvSpPr/>
          <p:nvPr/>
        </p:nvSpPr>
        <p:spPr bwMode="auto">
          <a:xfrm>
            <a:off x="8312863" y="3623606"/>
            <a:ext cx="486630" cy="459443"/>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14</a:t>
            </a:r>
          </a:p>
        </p:txBody>
      </p:sp>
      <p:sp>
        <p:nvSpPr>
          <p:cNvPr id="24588" name="Rectangle 24587">
            <a:extLst>
              <a:ext uri="{FF2B5EF4-FFF2-40B4-BE49-F238E27FC236}">
                <a16:creationId xmlns:a16="http://schemas.microsoft.com/office/drawing/2014/main" id="{0C44FC4F-E628-30E2-0D2F-F7F66BDB3CF6}"/>
              </a:ext>
            </a:extLst>
          </p:cNvPr>
          <p:cNvSpPr/>
          <p:nvPr/>
        </p:nvSpPr>
        <p:spPr bwMode="auto">
          <a:xfrm>
            <a:off x="8312863" y="4072131"/>
            <a:ext cx="486630" cy="334768"/>
          </a:xfrm>
          <a:prstGeom prst="rect">
            <a:avLst/>
          </a:prstGeom>
          <a:solidFill>
            <a:schemeClr val="accent6"/>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11</a:t>
            </a:r>
          </a:p>
        </p:txBody>
      </p:sp>
      <p:sp>
        <p:nvSpPr>
          <p:cNvPr id="24589" name="Rectangle 24588">
            <a:extLst>
              <a:ext uri="{FF2B5EF4-FFF2-40B4-BE49-F238E27FC236}">
                <a16:creationId xmlns:a16="http://schemas.microsoft.com/office/drawing/2014/main" id="{2167813A-8CAF-2BEF-C554-BC2F428730E9}"/>
              </a:ext>
            </a:extLst>
          </p:cNvPr>
          <p:cNvSpPr/>
          <p:nvPr/>
        </p:nvSpPr>
        <p:spPr bwMode="auto">
          <a:xfrm>
            <a:off x="8312863" y="2917825"/>
            <a:ext cx="486630" cy="114279"/>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4</a:t>
            </a:r>
          </a:p>
        </p:txBody>
      </p:sp>
      <p:sp>
        <p:nvSpPr>
          <p:cNvPr id="24590" name="Rectangle 24589">
            <a:extLst>
              <a:ext uri="{FF2B5EF4-FFF2-40B4-BE49-F238E27FC236}">
                <a16:creationId xmlns:a16="http://schemas.microsoft.com/office/drawing/2014/main" id="{3C24D83C-F6F9-551E-BE3B-F8657C32B935}"/>
              </a:ext>
            </a:extLst>
          </p:cNvPr>
          <p:cNvSpPr/>
          <p:nvPr/>
        </p:nvSpPr>
        <p:spPr bwMode="auto">
          <a:xfrm>
            <a:off x="8312863" y="2806700"/>
            <a:ext cx="486630" cy="111126"/>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4</a:t>
            </a:r>
          </a:p>
        </p:txBody>
      </p:sp>
      <p:sp>
        <p:nvSpPr>
          <p:cNvPr id="24591" name="Rectangle 24590">
            <a:extLst>
              <a:ext uri="{FF2B5EF4-FFF2-40B4-BE49-F238E27FC236}">
                <a16:creationId xmlns:a16="http://schemas.microsoft.com/office/drawing/2014/main" id="{185775B7-638B-80C1-5267-9E24BD8607ED}"/>
              </a:ext>
            </a:extLst>
          </p:cNvPr>
          <p:cNvSpPr/>
          <p:nvPr/>
        </p:nvSpPr>
        <p:spPr bwMode="auto">
          <a:xfrm>
            <a:off x="9459787" y="3564730"/>
            <a:ext cx="486630" cy="220199"/>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7</a:t>
            </a:r>
          </a:p>
        </p:txBody>
      </p:sp>
      <p:sp>
        <p:nvSpPr>
          <p:cNvPr id="24592" name="Rectangle 24591">
            <a:extLst>
              <a:ext uri="{FF2B5EF4-FFF2-40B4-BE49-F238E27FC236}">
                <a16:creationId xmlns:a16="http://schemas.microsoft.com/office/drawing/2014/main" id="{99EBDDB3-CCD5-EE47-7069-CCA6E77DE638}"/>
              </a:ext>
            </a:extLst>
          </p:cNvPr>
          <p:cNvSpPr/>
          <p:nvPr/>
        </p:nvSpPr>
        <p:spPr bwMode="auto">
          <a:xfrm>
            <a:off x="9459787" y="3779043"/>
            <a:ext cx="486630" cy="435159"/>
          </a:xfrm>
          <a:prstGeom prst="rect">
            <a:avLst/>
          </a:prstGeom>
          <a:solidFill>
            <a:schemeClr val="accent4"/>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13</a:t>
            </a:r>
          </a:p>
        </p:txBody>
      </p:sp>
      <p:sp>
        <p:nvSpPr>
          <p:cNvPr id="24593" name="Rectangle 24592">
            <a:extLst>
              <a:ext uri="{FF2B5EF4-FFF2-40B4-BE49-F238E27FC236}">
                <a16:creationId xmlns:a16="http://schemas.microsoft.com/office/drawing/2014/main" id="{94AD4F70-A672-36EC-88AC-10E9D25EE417}"/>
              </a:ext>
            </a:extLst>
          </p:cNvPr>
          <p:cNvSpPr/>
          <p:nvPr/>
        </p:nvSpPr>
        <p:spPr bwMode="auto">
          <a:xfrm>
            <a:off x="9459787" y="4202905"/>
            <a:ext cx="486630" cy="203993"/>
          </a:xfrm>
          <a:prstGeom prst="rect">
            <a:avLst/>
          </a:prstGeom>
          <a:solidFill>
            <a:schemeClr val="accent6"/>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7</a:t>
            </a:r>
          </a:p>
        </p:txBody>
      </p:sp>
      <p:sp>
        <p:nvSpPr>
          <p:cNvPr id="24595" name="Rectangle 24594">
            <a:extLst>
              <a:ext uri="{FF2B5EF4-FFF2-40B4-BE49-F238E27FC236}">
                <a16:creationId xmlns:a16="http://schemas.microsoft.com/office/drawing/2014/main" id="{3CB5D3D7-428F-AAF7-DA01-1404CC05CB47}"/>
              </a:ext>
            </a:extLst>
          </p:cNvPr>
          <p:cNvSpPr/>
          <p:nvPr/>
        </p:nvSpPr>
        <p:spPr bwMode="auto">
          <a:xfrm>
            <a:off x="9459787" y="3340894"/>
            <a:ext cx="486630" cy="228599"/>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7</a:t>
            </a:r>
          </a:p>
        </p:txBody>
      </p:sp>
    </p:spTree>
    <p:extLst>
      <p:ext uri="{BB962C8B-B14F-4D97-AF65-F5344CB8AC3E}">
        <p14:creationId xmlns:p14="http://schemas.microsoft.com/office/powerpoint/2010/main" val="1269674385"/>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DA93788-E77D-4CCE-84A4-6D74E9ED9D9E}"/>
              </a:ext>
            </a:extLst>
          </p:cNvPr>
          <p:cNvSpPr>
            <a:spLocks noGrp="1"/>
          </p:cNvSpPr>
          <p:nvPr>
            <p:ph sz="quarter" idx="4294967295"/>
          </p:nvPr>
        </p:nvSpPr>
        <p:spPr>
          <a:xfrm>
            <a:off x="514351" y="4856674"/>
            <a:ext cx="11283950" cy="1155939"/>
          </a:xfrm>
        </p:spPr>
        <p:txBody>
          <a:bodyPr/>
          <a:lstStyle/>
          <a:p>
            <a:pPr marL="0" indent="0">
              <a:buNone/>
            </a:pPr>
            <a:r>
              <a:rPr lang="en-US" sz="2400" b="1" dirty="0">
                <a:solidFill>
                  <a:schemeClr val="accent3"/>
                </a:solidFill>
                <a:hlinkClick r:id="rId3"/>
              </a:rPr>
              <a:t>clinicaloptions.</a:t>
            </a:r>
            <a:r>
              <a:rPr lang="en-US" sz="2400" b="1" u="sng" dirty="0">
                <a:solidFill>
                  <a:schemeClr val="accent3"/>
                </a:solidFill>
                <a:hlinkClick r:id="rId3"/>
              </a:rPr>
              <a:t>com/</a:t>
            </a:r>
            <a:r>
              <a:rPr lang="en-US" sz="2400" b="1" u="sng" dirty="0">
                <a:solidFill>
                  <a:schemeClr val="accent3"/>
                </a:solidFill>
              </a:rPr>
              <a:t>oncology </a:t>
            </a:r>
          </a:p>
        </p:txBody>
      </p:sp>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bwMode="gray"/>
        <p:txBody>
          <a:bodyPr/>
          <a:lstStyle/>
          <a:p>
            <a:pPr eaLnBrk="1" hangingPunct="1"/>
            <a:r>
              <a:rPr lang="en-US" altLang="en-US" sz="4000" dirty="0"/>
              <a:t>Go Online for More CCO </a:t>
            </a:r>
            <a:br>
              <a:rPr lang="en-US" altLang="en-US" sz="4000" dirty="0"/>
            </a:br>
            <a:r>
              <a:rPr lang="en-US" altLang="en-US" sz="4000" dirty="0"/>
              <a:t>Coverage of Multiple Myeloma!</a:t>
            </a:r>
          </a:p>
        </p:txBody>
      </p:sp>
      <p:sp>
        <p:nvSpPr>
          <p:cNvPr id="39940" name="Rectangle 2">
            <a:extLst>
              <a:ext uri="{FF2B5EF4-FFF2-40B4-BE49-F238E27FC236}">
                <a16:creationId xmlns:a16="http://schemas.microsoft.com/office/drawing/2014/main" id="{8082EA74-AD3C-40A0-A143-D2201E93795E}"/>
              </a:ext>
            </a:extLst>
          </p:cNvPr>
          <p:cNvSpPr>
            <a:spLocks noGrp="1" noChangeArrowheads="1"/>
          </p:cNvSpPr>
          <p:nvPr>
            <p:ph sz="quarter" idx="10"/>
          </p:nvPr>
        </p:nvSpPr>
        <p:spPr/>
        <p:txBody>
          <a:bodyPr rtlCol="0">
            <a:normAutofit/>
          </a:bodyPr>
          <a:lstStyle/>
          <a:p>
            <a:pPr eaLnBrk="1" hangingPunct="1">
              <a:buClr>
                <a:schemeClr val="accent6"/>
              </a:buClr>
              <a:defRPr/>
            </a:pPr>
            <a:r>
              <a:rPr lang="en-US" sz="2200" dirty="0">
                <a:solidFill>
                  <a:srgbClr val="E1471D"/>
                </a:solidFill>
              </a:rPr>
              <a:t>Expert commentaries </a:t>
            </a:r>
            <a:r>
              <a:rPr lang="en-US" sz="2200" b="0" dirty="0"/>
              <a:t>on treatment disparities in multiple myeloma</a:t>
            </a:r>
          </a:p>
          <a:p>
            <a:pPr>
              <a:buClr>
                <a:schemeClr val="tx2">
                  <a:lumMod val="20000"/>
                  <a:lumOff val="80000"/>
                </a:schemeClr>
              </a:buClr>
              <a:defRPr/>
            </a:pPr>
            <a:r>
              <a:rPr lang="en-US" sz="2200" dirty="0">
                <a:solidFill>
                  <a:srgbClr val="E1471D"/>
                </a:solidFill>
              </a:rPr>
              <a:t>CME/CE/CPE-certified module </a:t>
            </a:r>
            <a:r>
              <a:rPr lang="en-US" sz="2200" b="0" dirty="0"/>
              <a:t>on treatment options with expert commentary </a:t>
            </a:r>
            <a:r>
              <a:rPr lang="en-US" sz="2200" b="0" i="1" dirty="0"/>
              <a:t>(coming soon!)</a:t>
            </a:r>
          </a:p>
          <a:p>
            <a:pPr>
              <a:buClr>
                <a:schemeClr val="tx2">
                  <a:lumMod val="20000"/>
                  <a:lumOff val="80000"/>
                </a:schemeClr>
              </a:buClr>
              <a:defRPr/>
            </a:pPr>
            <a:r>
              <a:rPr lang="en-US" sz="2200" dirty="0">
                <a:solidFill>
                  <a:schemeClr val="accent3"/>
                </a:solidFill>
              </a:rPr>
              <a:t>An interactive decision support tool </a:t>
            </a:r>
            <a:r>
              <a:rPr lang="en-US" sz="2200" b="0" dirty="0"/>
              <a:t>with expert recommendations on treatment selection for multiple myeloma </a:t>
            </a:r>
            <a:r>
              <a:rPr lang="en-US" sz="2200" b="0" i="1" dirty="0"/>
              <a:t>(coming soon!)</a:t>
            </a:r>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endParaRPr lang="en-GB" altLang="en-US" sz="2400" b="0" dirty="0">
              <a:solidFill>
                <a:schemeClr val="tx1"/>
              </a:solidFill>
              <a:latin typeface="Times" panose="02020603050405020304" pitchFamily="18" charset="0"/>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8"/>
  <p:tag name="MMPROD_UIDATA" val="&lt;database version=&quot;6.0&quot;&gt;&lt;object type=&quot;1&quot; unique_id=&quot;10001&quot;&gt;&lt;object type=&quot;8&quot; unique_id=&quot;10002&quot;&gt;&lt;/object&gt;&lt;object type=&quot;2&quot; unique_id=&quot;10003&quot;&gt;&lt;object type=&quot;3&quot; unique_id=&quot;10005&quot;&gt;&lt;property id=&quot;20148&quot; value=&quot;5&quot;/&gt;&lt;property id=&quot;20300&quot; value=&quot;Slide 3 - &amp;quot;Title-Arial-36-Bold-Yellow. Title may continue on 2 lines keep text at 36pt&amp;quot;&quot;/&gt;&lt;property id=&quot;20307&quot; value=&quot;257&quot;/&gt;&lt;/object&gt;&lt;object type=&quot;3&quot; unique_id=&quot;10006&quot;&gt;&lt;property id=&quot;20148&quot; value=&quot;5&quot;/&gt;&lt;property id=&quot;20300&quot; value=&quot;Slide 4 - &amp;quot;Text and Margin Consistency&amp;quot;&quot;/&gt;&lt;property id=&quot;20307&quot; value=&quot;267&quot;/&gt;&lt;/object&gt;&lt;object type=&quot;3&quot; unique_id=&quot;10007&quot;&gt;&lt;property id=&quot;20148&quot; value=&quot;5&quot;/&gt;&lt;property id=&quot;20300&quot; value=&quot;Slide 5 - &amp;quot;Transition Title &amp;#x0D;&amp;#x0A;for next topic of discussion &amp;#x0D;&amp;#x0A;or can be used as closer slide &amp;#x0D;&amp;#x0A;(ie: Q&amp;amp;A)&amp;#x0D;&amp;#x0A;(Arial-40-Bold-White-Cent&quot;/&gt;&lt;property id=&quot;20307&quot; value=&quot;261&quot;/&gt;&lt;/object&gt;&lt;object type=&quot;3&quot; unique_id=&quot;10008&quot;&gt;&lt;property id=&quot;20148&quot; value=&quot;5&quot;/&gt;&lt;property id=&quot;20300&quot; value=&quot;Slide 6 - &amp;quot;RGB Pallet&amp;quot;&quot;/&gt;&lt;property id=&quot;20307&quot; value=&quot;258&quot;/&gt;&lt;/object&gt;&lt;object type=&quot;3&quot; unique_id=&quot;10009&quot;&gt;&lt;property id=&quot;20148&quot; value=&quot;5&quot;/&gt;&lt;property id=&quot;20300&quot; value=&quot;Slide 7 - &amp;quot;Example Graph&amp;quot;&quot;/&gt;&lt;property id=&quot;20307&quot; value=&quot;286&quot;/&gt;&lt;/object&gt;&lt;object type=&quot;3&quot; unique_id=&quot;10010&quot;&gt;&lt;property id=&quot;20148&quot; value=&quot;5&quot;/&gt;&lt;property id=&quot;20300&quot; value=&quot;Slide 8 - &amp;quot;Example Graph and Text&amp;quot;&quot;/&gt;&lt;property id=&quot;20307&quot; value=&quot;288&quot;/&gt;&lt;/object&gt;&lt;object type=&quot;3&quot; unique_id=&quot;10011&quot;&gt;&lt;property id=&quot;20148&quot; value=&quot;5&quot;/&gt;&lt;property id=&quot;20300&quot; value=&quot;Slide 9 - &amp;quot;Example Line Graph&amp;quot;&quot;/&gt;&lt;property id=&quot;20307&quot; value=&quot;287&quot;/&gt;&lt;/object&gt;&lt;object type=&quot;3&quot; unique_id=&quot;10012&quot;&gt;&lt;property id=&quot;20148&quot; value=&quot;5&quot;/&gt;&lt;property id=&quot;20300&quot; value=&quot;Slide 10 - &amp;quot;Example Line Graph with Data Values&amp;quot;&quot;/&gt;&lt;property id=&quot;20307&quot; value=&quot;292&quot;/&gt;&lt;/object&gt;&lt;object type=&quot;3&quot; unique_id=&quot;10013&quot;&gt;&lt;property id=&quot;20148&quot; value=&quot;5&quot;/&gt;&lt;property id=&quot;20300&quot; value=&quot;Slide 11 - &amp;quot;Example Line Graph with Color &amp;#x0D;&amp;#x0A;Data Values&amp;quot;&quot;/&gt;&lt;property id=&quot;20307&quot; value=&quot;309&quot;/&gt;&lt;/object&gt;&lt;object type=&quot;3&quot; unique_id=&quot;10014&quot;&gt;&lt;property id=&quot;20148&quot; value=&quot;5&quot;/&gt;&lt;property id=&quot;20300&quot; value=&quot;Slide 12 - &amp;quot;Example Schematic&amp;quot;&quot;/&gt;&lt;property id=&quot;20307&quot; value=&quot;262&quot;/&gt;&lt;/object&gt;&lt;object type=&quot;3&quot; unique_id=&quot;10015&quot;&gt;&lt;property id=&quot;20148&quot; value=&quot;5&quot;/&gt;&lt;property id=&quot;20300&quot; value=&quot;Slide 13 - &amp;quot;Example Schematic Continued&amp;quot;&quot;/&gt;&lt;property id=&quot;20307&quot; value=&quot;263&quot;/&gt;&lt;/object&gt;&lt;object type=&quot;3&quot; unique_id=&quot;10016&quot;&gt;&lt;property id=&quot;20148&quot; value=&quot;5&quot;/&gt;&lt;property id=&quot;20300&quot; value=&quot;Slide 14 - &amp;quot;Example Tables&amp;quot;&quot;/&gt;&lt;property id=&quot;20307&quot; value=&quot;311&quot;/&gt;&lt;/object&gt;&lt;object type=&quot;3&quot; unique_id=&quot;10017&quot;&gt;&lt;property id=&quot;20148&quot; value=&quot;5&quot;/&gt;&lt;property id=&quot;20300&quot; value=&quot;Slide 15 - &amp;quot;Example Tables Continued&amp;quot;&quot;/&gt;&lt;property id=&quot;20307&quot; value=&quot;312&quot;/&gt;&lt;/object&gt;&lt;object type=&quot;3&quot; unique_id=&quot;10018&quot;&gt;&lt;property id=&quot;20148&quot; value=&quot;5&quot;/&gt;&lt;property id=&quot;20300&quot; value=&quot;Slide 16 - &amp;quot;Example Tables Continued&amp;quot;&quot;/&gt;&lt;property id=&quot;20307&quot; value=&quot;313&quot;/&gt;&lt;/object&gt;&lt;object type=&quot;3&quot; unique_id=&quot;10019&quot;&gt;&lt;property id=&quot;20148&quot; value=&quot;5&quot;/&gt;&lt;property id=&quot;20300&quot; value=&quot;Slide 17 - &amp;quot;Example Tables Continued&amp;quot;&quot;/&gt;&lt;property id=&quot;20307&quot; value=&quot;314&quot;/&gt;&lt;/object&gt;&lt;object type=&quot;3&quot; unique_id=&quot;10020&quot;&gt;&lt;property id=&quot;20148&quot; value=&quot;5&quot;/&gt;&lt;property id=&quot;20300&quot; value=&quot;Slide 21 - &amp;quot;Additional Formatting Notes&amp;quot;&quot;/&gt;&lt;property id=&quot;20307&quot; value=&quot;270&quot;/&gt;&lt;/object&gt;&lt;object type=&quot;3&quot; unique_id=&quot;10021&quot;&gt;&lt;property id=&quot;20148&quot; value=&quot;5&quot;/&gt;&lt;property id=&quot;20300&quot; value=&quot;Slide 22 - &amp;quot;“Polish Stage” Notes&amp;quot;&quot;/&gt;&lt;property id=&quot;20307&quot; value=&quot;272&quot;/&gt;&lt;/object&gt;&lt;object type=&quot;3&quot; unique_id=&quot;10022&quot;&gt;&lt;property id=&quot;20148&quot; value=&quot;5&quot;/&gt;&lt;property id=&quot;20300&quot; value=&quot;Slide 23 - &amp;quot;For Black and White Print Slides&amp;quot;&quot;/&gt;&lt;property id=&quot;20307&quot; value=&quot;290&quot;/&gt;&lt;/object&gt;&lt;object type=&quot;3&quot; unique_id=&quot;10023&quot;&gt;&lt;property id=&quot;20148&quot; value=&quot;5&quot;/&gt;&lt;property id=&quot;20300&quot; value=&quot;Slide 24 - &amp;quot;For Black and White Print Slides&amp;quot;&quot;/&gt;&lt;property id=&quot;20307&quot; value=&quot;291&quot;/&gt;&lt;/object&gt;&lt;object type=&quot;3&quot; unique_id=&quot;10024&quot;&gt;&lt;property id=&quot;20148&quot; value=&quot;5&quot;/&gt;&lt;property id=&quot;20300&quot; value=&quot;Slide 25 - &amp;quot;CME Slides for Designer and Editorial Reference…&amp;quot;&quot;/&gt;&lt;property id=&quot;20307&quot; value=&quot;273&quot;/&gt;&lt;/object&gt;&lt;object type=&quot;3&quot; unique_id=&quot;10025&quot;&gt;&lt;property id=&quot;20148&quot; value=&quot;5&quot;/&gt;&lt;property id=&quot;20300&quot; value=&quot;Slide 26 - &amp;quot;About These Slides&amp;quot;&quot;/&gt;&lt;property id=&quot;20307&quot; value=&quot;308&quot;/&gt;&lt;/object&gt;&lt;object type=&quot;3&quot; unique_id=&quot;10026&quot;&gt;&lt;property id=&quot;20148&quot; value=&quot;5&quot;/&gt;&lt;property id=&quot;20300&quot; value=&quot;Slide 27 - &amp;quot;Faculty&amp;quot;&quot;/&gt;&lt;property id=&quot;20307&quot; value=&quot;294&quot;/&gt;&lt;/object&gt;&lt;object type=&quot;3&quot; unique_id=&quot;10027&quot;&gt;&lt;property id=&quot;20148&quot; value=&quot;5&quot;/&gt;&lt;property id=&quot;20300&quot; value=&quot;Slide 28 - &amp;quot;Disclosure of Conflicts of Interest&amp;quot;&quot;/&gt;&lt;property id=&quot;20307&quot; value=&quot;295&quot;/&gt;&lt;/object&gt;&lt;object type=&quot;3&quot; unique_id=&quot;10028&quot;&gt;&lt;property id=&quot;20148&quot; value=&quot;5&quot;/&gt;&lt;property id=&quot;20300&quot; value=&quot;Slide 29 - &amp;quot;Disclosures&amp;quot;&quot;/&gt;&lt;property id=&quot;20307&quot; value=&quot;296&quot;/&gt;&lt;/object&gt;&lt;object type=&quot;3&quot; unique_id=&quot;10029&quot;&gt;&lt;property id=&quot;20148&quot; value=&quot;5&quot;/&gt;&lt;property id=&quot;20300&quot; value=&quot;Slide 30 - &amp;quot;Disclosure of Unlabeled Use&amp;quot;&quot;/&gt;&lt;property id=&quot;20307&quot; value=&quot;297&quot;/&gt;&lt;/object&gt;&lt;object type=&quot;3&quot; unique_id=&quot;10030&quot;&gt;&lt;property id=&quot;20148&quot; value=&quot;5&quot;/&gt;&lt;property id=&quot;20300&quot; value=&quot;Slide 31&quot;/&gt;&lt;property id=&quot;20307&quot; value=&quot;298&quot;/&gt;&lt;/object&gt;&lt;object type=&quot;3&quot; unique_id=&quot;10031&quot;&gt;&lt;property id=&quot;20148&quot; value=&quot;5&quot;/&gt;&lt;property id=&quot;20300&quot; value=&quot;Slide 32 - &amp;quot;Physician Continuing Medical Education&amp;quot;&quot;/&gt;&lt;property id=&quot;20307&quot; value=&quot;299&quot;/&gt;&lt;/object&gt;&lt;object type=&quot;3&quot; unique_id=&quot;10032&quot;&gt;&lt;property id=&quot;20148&quot; value=&quot;5&quot;/&gt;&lt;property id=&quot;20300&quot; value=&quot;Slide 33 - &amp;quot;Pharmacist Continuing Education&amp;quot;&quot;/&gt;&lt;property id=&quot;20307&quot; value=&quot;300&quot;/&gt;&lt;/object&gt;&lt;object type=&quot;3&quot; unique_id=&quot;10033&quot;&gt;&lt;property id=&quot;20148&quot; value=&quot;5&quot;/&gt;&lt;property id=&quot;20300&quot; value=&quot;Slide 34 - &amp;quot;Nursing Continuing Education&amp;quot;&quot;/&gt;&lt;property id=&quot;20307&quot; value=&quot;301&quot;/&gt;&lt;/object&gt;&lt;object type=&quot;3&quot; unique_id=&quot;10034&quot;&gt;&lt;property id=&quot;20148&quot; value=&quot;5&quot;/&gt;&lt;property id=&quot;20300&quot; value=&quot;Slide 35 - &amp;quot;Please review the following important &amp;#x0D;&amp;#x0A;CME information in your handout&amp;quot;&quot;/&gt;&lt;property id=&quot;20307&quot; value=&quot;310&quot;/&gt;&lt;/object&gt;&lt;object type=&quot;3&quot; unique_id=&quot;10036&quot;&gt;&lt;property id=&quot;20148&quot; value=&quot;5&quot;/&gt;&lt;property id=&quot;20300&quot; value=&quot;Slide 37 - &amp;quot;Instructions for Credit&amp;quot;&quot;/&gt;&lt;property id=&quot;20307&quot; value=&quot;303&quot;/&gt;&lt;/object&gt;&lt;object type=&quot;3&quot; unique_id=&quot;10037&quot;&gt;&lt;property id=&quot;20148&quot; value=&quot;5&quot;/&gt;&lt;property id=&quot;20300&quot; value=&quot;Slide 38 - &amp;quot;Now Take the Test . . .&amp;quot;&quot;/&gt;&lt;property id=&quot;20307&quot; value=&quot;304&quot;/&gt;&lt;/object&gt;&lt;object type=&quot;3&quot; unique_id=&quot;10040&quot;&gt;&lt;property id=&quot;20148&quot; value=&quot;5&quot;/&gt;&lt;property id=&quot;20300&quot; value=&quot;Slide 39 - &amp;quot;General Information&amp;quot;&quot;/&gt;&lt;property id=&quot;20307&quot; value=&quot;315&quot;/&gt;&lt;/object&gt;&lt;object type=&quot;3&quot; unique_id=&quot;10041&quot;&gt;&lt;property id=&quot;20148&quot; value=&quot;5&quot;/&gt;&lt;property id=&quot;20300&quot; value=&quot;Slide 40 - &amp;quot;Please review the slide notes &amp;#x0D;&amp;#x0A;for analysis of each study &amp;#x0D;&amp;#x0A;by expert faculty &amp;lt;Insert Name, MD&amp;gt;, &amp;#x0D;&amp;#x0A;and &amp;lt;Insert Name,&quot;/&gt;&lt;property id=&quot;20307&quot; value=&quot;316&quot;/&gt;&lt;/object&gt;&lt;object type=&quot;3&quot; unique_id=&quot;10042&quot;&gt;&lt;property id=&quot;20148&quot; value=&quot;5&quot;/&gt;&lt;property id=&quot;20300&quot; value=&quot;Slide 41 - &amp;quot;Promo Slide Reference&amp;#x0D;&amp;#x0A;(Placed as the last slide in a slideset, &amp;#x0D;&amp;#x0A;if requested)&amp;quot;&quot;/&gt;&lt;property id=&quot;20307&quot; value=&quot;307&quot;/&gt;&lt;/object&gt;&lt;object type=&quot;3&quot; unique_id=&quot;12121&quot;&gt;&lt;property id=&quot;20148&quot; value=&quot;5&quot;/&gt;&lt;property id=&quot;20300&quot; value=&quot;Slide 36 - &amp;quot;Disclaimer&amp;quot;&quot;/&gt;&lt;property id=&quot;20307&quot; value=&quot;317&quot;/&gt;&lt;/object&gt;&lt;object type=&quot;3&quot; unique_id=&quot;12122&quot;&gt;&lt;property id=&quot;20148&quot; value=&quot;5&quot;/&gt;&lt;property id=&quot;20300&quot; value=&quot;Slide 1 - &amp;quot;Title of the program and will possibly take &amp;#x0D;&amp;#x0A;up three lines. It is presented in Arial-39-Bold-White.&amp;quot;&quot;/&gt;&lt;property id=&quot;20307&quot; value=&quot;321&quot;/&gt;&lt;/object&gt;&lt;object type=&quot;3&quot; unique_id=&quot;12123&quot;&gt;&lt;property id=&quot;20148&quot; value=&quot;5&quot;/&gt;&lt;property id=&quot;20300&quot; value=&quot;Slide 2 - &amp;quot;Title of the program and will possibly take up three lines. It is presented in Arial-39-Bold-White.&amp;quot;&quot;/&gt;&lt;property id=&quot;20307&quot; value=&quot;322&quot;/&gt;&lt;/object&gt;&lt;object type=&quot;3&quot; unique_id=&quot;12124&quot;&gt;&lt;property id=&quot;20148&quot; value=&quot;5&quot;/&gt;&lt;property id=&quot;20300&quot; value=&quot;Slide 18 - &amp;quot;Outcomes Analysis: What Did You Learn?&amp;quot;&quot;/&gt;&lt;property id=&quot;20307&quot; value=&quot;324&quot;/&gt;&lt;/object&gt;&lt;object type=&quot;3&quot; unique_id=&quot;12125&quot;&gt;&lt;property id=&quot;20148&quot; value=&quot;5&quot;/&gt;&lt;property id=&quot;20300&quot; value=&quot;Slide 19 - &amp;quot;Outcomes Questions&amp;quot;&quot;/&gt;&lt;property id=&quot;20307&quot; value=&quot;320&quot;/&gt;&lt;/object&gt;&lt;object type=&quot;3&quot; unique_id=&quot;12126&quot;&gt;&lt;property id=&quot;20148&quot; value=&quot;5&quot;/&gt;&lt;property id=&quot;20300&quot; value=&quot;Slide 20 - &amp;quot;How many patients with XXX do you provide care for in a typical week?&amp;quot;&quot;/&gt;&lt;property id=&quot;20307&quot; value=&quot;323&quot;/&gt;&lt;/object&gt;&lt;object type=&quot;3&quot; unique_id=&quot;12127&quot;&gt;&lt;property id=&quot;20148&quot; value=&quot;5&quot;/&gt;&lt;property id=&quot;20300&quot; value=&quot;Slide 42 - &amp;quot;Go Online for More CCO &amp;#x0D;&amp;#x0A;Coverage of XXXXXXXXXXXX!&amp;quot;&quot;/&gt;&lt;property id=&quot;20307&quot; value=&quot;318&quot;/&gt;&lt;/object&gt;&lt;/object&gt;&lt;/object&gt;&lt;/database&gt;"/>
</p:tagLst>
</file>

<file path=ppt/theme/theme1.xml><?xml version="1.0" encoding="utf-8"?>
<a:theme xmlns:a="http://schemas.openxmlformats.org/drawingml/2006/main" name="2022_CCO_Template">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CO">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p:properties xmlns:p="http://schemas.microsoft.com/office/2006/metadata/properties" xmlns:xsi="http://www.w3.org/2001/XMLSchema-instance" xmlns:pc="http://schemas.microsoft.com/office/infopath/2007/PartnerControls">
  <documentManagement>
    <_dlc_DocId xmlns="d54cbe69-32bd-412a-b004-9152f949605e">56M7VY3CDVN5-2093286140-17</_dlc_DocId>
    <_dlc_DocIdUrl xmlns="d54cbe69-32bd-412a-b004-9152f949605e">
      <Url>https://intranet.clinicaloptions.com/mews/oncology/ONC_2022_Myeloma_DT_SST-2_(PRP5304)/Living_Slideset/_layouts/15/DocIdRedir.aspx?ID=56M7VY3CDVN5-2093286140-17</Url>
      <Description>56M7VY3CDVN5-2093286140-17</Description>
    </_dlc_DocIdUrl>
    <Document_x0020_Category xmlns="5502ef2d-9c88-404f-925b-57535c76fe9b">Slides - Online (non-CME)</Document_x0020_Category>
  </documentManagement>
</p:properties>
</file>

<file path=customXml/item2.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Version=15.0.0.0, Culture=neutral, PublicKeyToken=71e9bce111e9429c</Assembly>
    <Class>Microsoft.Office.DocumentManagement.Internal.DocIdHandler</Class>
    <Data/>
    <Filter/>
  </Receiver>
</spe:Receivers>
</file>

<file path=customXml/item3.xml><?xml version="1.0" encoding="utf-8"?>
<LongProperties xmlns="http://schemas.microsoft.com/office/2006/metadata/longProperties"/>
</file>

<file path=customXml/item4.xml><?xml version="1.0" encoding="utf-8"?>
<?mso-contentType ?>
<FormTemplates xmlns="http://schemas.microsoft.com/sharepoint/v3/contenttype/forms">
  <Display>DocumentLibraryForm</Display>
  <Edit>DocumentLibraryForm</Edit>
  <New>DocumentLibraryForm</New>
</FormTemplates>
</file>

<file path=customXml/item5.xml><?xml version="1.0" encoding="utf-8"?>
<ct:contentTypeSchema xmlns:ct="http://schemas.microsoft.com/office/2006/metadata/contentType" xmlns:ma="http://schemas.microsoft.com/office/2006/metadata/properties/metaAttributes" ct:_="" ma:_="" ma:contentTypeName="Document" ma:contentTypeID="0x010100F2320BC1A31E474EAFA35D3A2BBB2FFB" ma:contentTypeVersion="1" ma:contentTypeDescription="Create a new document." ma:contentTypeScope="" ma:versionID="e0e58f45cbd2cf1aa7d97e351551c55c">
  <xsd:schema xmlns:xsd="http://www.w3.org/2001/XMLSchema" xmlns:xs="http://www.w3.org/2001/XMLSchema" xmlns:p="http://schemas.microsoft.com/office/2006/metadata/properties" xmlns:ns2="d54cbe69-32bd-412a-b004-9152f949605e" xmlns:ns3="5502ef2d-9c88-404f-925b-57535c76fe9b" targetNamespace="http://schemas.microsoft.com/office/2006/metadata/properties" ma:root="true" ma:fieldsID="f38f7dd41eafb1cb4a217deb490eb445" ns2:_="" ns3:_="">
    <xsd:import namespace="d54cbe69-32bd-412a-b004-9152f949605e"/>
    <xsd:import namespace="5502ef2d-9c88-404f-925b-57535c76fe9b"/>
    <xsd:element name="properties">
      <xsd:complexType>
        <xsd:sequence>
          <xsd:element name="documentManagement">
            <xsd:complexType>
              <xsd:all>
                <xsd:element ref="ns2:_dlc_DocId" minOccurs="0"/>
                <xsd:element ref="ns2:_dlc_DocIdUrl" minOccurs="0"/>
                <xsd:element ref="ns2:_dlc_DocIdPersistId" minOccurs="0"/>
                <xsd:element ref="ns3:Document_x0020_Categor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54cbe69-32bd-412a-b004-9152f949605e"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schema>
  <xsd:schema xmlns:xsd="http://www.w3.org/2001/XMLSchema" xmlns:xs="http://www.w3.org/2001/XMLSchema" xmlns:dms="http://schemas.microsoft.com/office/2006/documentManagement/types" xmlns:pc="http://schemas.microsoft.com/office/infopath/2007/PartnerControls" targetNamespace="5502ef2d-9c88-404f-925b-57535c76fe9b" elementFormDefault="qualified">
    <xsd:import namespace="http://schemas.microsoft.com/office/2006/documentManagement/types"/>
    <xsd:import namespace="http://schemas.microsoft.com/office/infopath/2007/PartnerControls"/>
    <xsd:element name="Document_x0020_Category" ma:index="11" nillable="true" ma:displayName="Document Category" ma:internalName="Document_x0020_Category">
      <xsd:simpleType>
        <xsd:restriction base="dms:Choice">
          <xsd:enumeration value="Slides - Online (non-CME)"/>
          <xsd:enumeration value="Permissions"/>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5BA55BC3-5A03-47C2-8EC3-D964C3B5E779}">
  <ds:schemaRefs>
    <ds:schemaRef ds:uri="5502ef2d-9c88-404f-925b-57535c76fe9b"/>
    <ds:schemaRef ds:uri="http://schemas.openxmlformats.org/package/2006/metadata/core-properties"/>
    <ds:schemaRef ds:uri="d54cbe69-32bd-412a-b004-9152f949605e"/>
    <ds:schemaRef ds:uri="http://purl.org/dc/dcmitype/"/>
    <ds:schemaRef ds:uri="http://purl.org/dc/terms/"/>
    <ds:schemaRef ds:uri="http://purl.org/dc/elements/1.1/"/>
    <ds:schemaRef ds:uri="http://schemas.microsoft.com/office/2006/documentManagement/types"/>
    <ds:schemaRef ds:uri="http://schemas.microsoft.com/office/infopath/2007/PartnerControls"/>
    <ds:schemaRef ds:uri="http://schemas.microsoft.com/office/2006/metadata/properties"/>
    <ds:schemaRef ds:uri="http://www.w3.org/XML/1998/namespace"/>
  </ds:schemaRefs>
</ds:datastoreItem>
</file>

<file path=customXml/itemProps2.xml><?xml version="1.0" encoding="utf-8"?>
<ds:datastoreItem xmlns:ds="http://schemas.openxmlformats.org/officeDocument/2006/customXml" ds:itemID="{464416F0-9253-4A6C-BE32-27C512CF3D80}">
  <ds:schemaRefs>
    <ds:schemaRef ds:uri="http://schemas.microsoft.com/sharepoint/events"/>
  </ds:schemaRefs>
</ds:datastoreItem>
</file>

<file path=customXml/itemProps3.xml><?xml version="1.0" encoding="utf-8"?>
<ds:datastoreItem xmlns:ds="http://schemas.openxmlformats.org/officeDocument/2006/customXml" ds:itemID="{65E151B5-E2EE-4BEC-82C3-105A302A3BE7}">
  <ds:schemaRefs>
    <ds:schemaRef ds:uri="http://schemas.microsoft.com/office/2006/metadata/longProperties"/>
  </ds:schemaRefs>
</ds:datastoreItem>
</file>

<file path=customXml/itemProps4.xml><?xml version="1.0" encoding="utf-8"?>
<ds:datastoreItem xmlns:ds="http://schemas.openxmlformats.org/officeDocument/2006/customXml" ds:itemID="{3A18F4D2-3653-4F4F-B917-116198900D9C}">
  <ds:schemaRefs>
    <ds:schemaRef ds:uri="http://schemas.microsoft.com/sharepoint/v3/contenttype/forms"/>
  </ds:schemaRefs>
</ds:datastoreItem>
</file>

<file path=customXml/itemProps5.xml><?xml version="1.0" encoding="utf-8"?>
<ds:datastoreItem xmlns:ds="http://schemas.openxmlformats.org/officeDocument/2006/customXml" ds:itemID="{484B1FE9-BF8D-4809-BB76-24E8978CBE7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54cbe69-32bd-412a-b004-9152f949605e"/>
    <ds:schemaRef ds:uri="5502ef2d-9c88-404f-925b-57535c76fe9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21269</TotalTime>
  <Words>31798</Words>
  <Application>Microsoft Office PowerPoint</Application>
  <PresentationFormat>Widescreen</PresentationFormat>
  <Paragraphs>6637</Paragraphs>
  <Slides>140</Slides>
  <Notes>130</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140</vt:i4>
      </vt:variant>
    </vt:vector>
  </HeadingPairs>
  <TitlesOfParts>
    <vt:vector size="153" baseType="lpstr">
      <vt:lpstr>Arial</vt:lpstr>
      <vt:lpstr>Calibri</vt:lpstr>
      <vt:lpstr>Cambria</vt:lpstr>
      <vt:lpstr>Franklin Gothic Book</vt:lpstr>
      <vt:lpstr>Franklin Gothic Medium</vt:lpstr>
      <vt:lpstr>Georgia</vt:lpstr>
      <vt:lpstr>GothamBook</vt:lpstr>
      <vt:lpstr>Roboto</vt:lpstr>
      <vt:lpstr>Symbol</vt:lpstr>
      <vt:lpstr>Times</vt:lpstr>
      <vt:lpstr>Times New Roman</vt:lpstr>
      <vt:lpstr>Wingdings</vt:lpstr>
      <vt:lpstr>2022_CCO_Template</vt:lpstr>
      <vt:lpstr>Overview of Current and Emerging  Treatment Options for Multiple Myeloma</vt:lpstr>
      <vt:lpstr>About These Slides</vt:lpstr>
      <vt:lpstr>Faculty</vt:lpstr>
      <vt:lpstr>Racial Disparities in Multiple Myeloma</vt:lpstr>
      <vt:lpstr>Statistics </vt:lpstr>
      <vt:lpstr>Access to Care </vt:lpstr>
      <vt:lpstr>Similar or Improved Survival With Equal Access to Care</vt:lpstr>
      <vt:lpstr>High-Risk Smoldering Multiple Myeloma</vt:lpstr>
      <vt:lpstr>IMWG Risk Stratification for  Smoldering Myeloma: 2/20/20 Model</vt:lpstr>
      <vt:lpstr>IMWG: Risk Score to Predict Progression Risk at 2 Yr </vt:lpstr>
      <vt:lpstr>High-Risk SMM: Factors Identifying  50% Risk of Progression at 2 Yr</vt:lpstr>
      <vt:lpstr>QuiRedex Trial: Rd vs Observation in  High-Risk Smoldering MM</vt:lpstr>
      <vt:lpstr>QuiRedex Study (12-Yr Update): Survival</vt:lpstr>
      <vt:lpstr>E3A06: Single-Agent Lenalidomide vs Observation in Intermediate- or High-Risk Smoldering Myeloma</vt:lpstr>
      <vt:lpstr>E3A06: PFS in ITT Patient Population (Phase III)</vt:lpstr>
      <vt:lpstr>GEM-CESAR: Carfilzomib/Len/Dex as Curative  Regimen for High-Risk Smoldering Myeloma</vt:lpstr>
      <vt:lpstr>GEM-CESAR: PFS and OS </vt:lpstr>
      <vt:lpstr>Phase II ASCENT: Carfilzomib + Lenalidomide + Dexamethasone + Daratumumab for High-Risk SMM</vt:lpstr>
      <vt:lpstr>Phase II ASCENT: Responses (Primary Endpoint: sCR)</vt:lpstr>
      <vt:lpstr>Phase II ASCENT: Safety</vt:lpstr>
      <vt:lpstr>Newly Diagnosed Multiple Myeloma</vt:lpstr>
      <vt:lpstr>IMWG Criteria for Diagnosis of MM</vt:lpstr>
      <vt:lpstr>Current Role for Imaging in MM</vt:lpstr>
      <vt:lpstr>Defining High Risk</vt:lpstr>
      <vt:lpstr>Revised ISS Staging System</vt:lpstr>
      <vt:lpstr>Second Revision of R-ISS (R2-ISS)</vt:lpstr>
      <vt:lpstr>Additive Impact of HR Abnormalities</vt:lpstr>
      <vt:lpstr>Current Considerations for Initial Treatment of Myeloma for Younger, Fit Patients</vt:lpstr>
      <vt:lpstr>Choice of Induction Regimen: 3 Drugs vs 4 Drugs</vt:lpstr>
      <vt:lpstr>RVd Induction Has Been Standard of Care</vt:lpstr>
      <vt:lpstr>Clinical Trials With Quad Therapy in NDMM </vt:lpstr>
      <vt:lpstr>Daratumumab-Based Quads: Depth of Response</vt:lpstr>
      <vt:lpstr>GRIFFIN Update: MRD-Negativity Rates</vt:lpstr>
      <vt:lpstr>GRIFFIN Update: PFS (ITT Population)</vt:lpstr>
      <vt:lpstr>GRIFFIN Update: Infections Summary</vt:lpstr>
      <vt:lpstr>Isatuximab-RVd: GMMG-HD7 Induction Phase</vt:lpstr>
      <vt:lpstr>Is Upfront ASCT Still the Standard of Care?</vt:lpstr>
      <vt:lpstr>Phase III IFM 2009: VRd ± ASCT in Newly Diagnosed MM </vt:lpstr>
      <vt:lpstr>DETERMINATION: RVd ± ASCT in Newly Diagnosed MM</vt:lpstr>
      <vt:lpstr>DETERMINATION: PFS by Cytogenetic Risk</vt:lpstr>
      <vt:lpstr>DETERMINATION: Quality of Life Metrics</vt:lpstr>
      <vt:lpstr>FORTE: KRd-ASCT vs KCd-ASCT vs KRd12</vt:lpstr>
      <vt:lpstr>FORTE: PFS From First Randomization</vt:lpstr>
      <vt:lpstr>FORTE: Cytogenetic Subgroup Analysis of PFS With  KRd + ASCT vs KRd12</vt:lpstr>
      <vt:lpstr>Maintenance Therapy:  Moving Beyond Single-Agent Lenalidomide? </vt:lpstr>
      <vt:lpstr>PFS and OS With Lenalidomide Maintenance After  ASCT in MM: Meta-analysis of 3 Phase III Trials</vt:lpstr>
      <vt:lpstr>Phase III Myeloma XI Trial: PFS With Len Maintenance in ASCT-Eligible Patients by Cytogenetic Risk</vt:lpstr>
      <vt:lpstr>Myeloma XI Trial: PFS From Maintenance Randomization by MRD Negativity Status</vt:lpstr>
      <vt:lpstr>Phase III TOURMALINE-MM3: PFS With Maintenance Ixazomib vs Placebo in Newly Diagnosed MM </vt:lpstr>
      <vt:lpstr>CASSIOPEIA Part 2: Dara vs Observation Maintenance</vt:lpstr>
      <vt:lpstr>CASSIOPEIA Part 2: PFS of Daratumumab  Maintenance vs Observation</vt:lpstr>
      <vt:lpstr>CASSIOPEIA Part 2: PFS From Second Randomization by Induction/Consolidation and Maintenance Therapies</vt:lpstr>
      <vt:lpstr>RVd as Maintenance Therapy for  Patients With High-Risk MM</vt:lpstr>
      <vt:lpstr>FORTE: PFS of KR vs R Maintenance</vt:lpstr>
      <vt:lpstr>What About MRD?</vt:lpstr>
      <vt:lpstr>Summary of Currently Available Treatment Options for Newly Diagnosed Transplant-Eligible Myeloma</vt:lpstr>
      <vt:lpstr>Treatment Considerations for ASCT-Ineligible Patients</vt:lpstr>
      <vt:lpstr>Age is an Important Issue</vt:lpstr>
      <vt:lpstr>FIRST Trial: Survival With Rd Continuous vs Rd for  18 Mo vs MPT in Older or ASCT-Ineligible Patients</vt:lpstr>
      <vt:lpstr>SWOG S0777: RVd vs Rd in Newly Diagnosed MM Without Immediate Intent for ASCT </vt:lpstr>
      <vt:lpstr>Phase II Trial: VRd-lite in Older or ASCT-Ineligible Patients With Newly Diagnosed MM</vt:lpstr>
      <vt:lpstr>MAIA: Dara-Rd vs Rd in ASCT-Ineligible NDMM</vt:lpstr>
      <vt:lpstr>MAIA: Updated PFS and OS</vt:lpstr>
      <vt:lpstr>MAIA: Impact of Frailty</vt:lpstr>
      <vt:lpstr>MAIA: Safety </vt:lpstr>
      <vt:lpstr>ALCYONE: Open-Label Phase III Study Design</vt:lpstr>
      <vt:lpstr>ALCYONE: PFS With D-VMP vs VMP Alone in  Newly Diagnosed Transplant-Ineligible MM</vt:lpstr>
      <vt:lpstr>ALCYONE: OS With D-VMP vs VMP Alone in  Newly Diagnosed Transplant-Ineligible MM</vt:lpstr>
      <vt:lpstr>TOURMALINE-MM2: Study Design</vt:lpstr>
      <vt:lpstr>TOURMALINE-MM2: PFS</vt:lpstr>
      <vt:lpstr>Dexamethasone Discontinuation</vt:lpstr>
      <vt:lpstr>Phase III IFM 2017-03 Trial: Dexamethasone Sparing-Regimen in Frail Patients With Newly Diagnosed MM</vt:lpstr>
      <vt:lpstr>Summary of Newly Diagnosed  Transplant-Ineligible Myeloma</vt:lpstr>
      <vt:lpstr>Consideration for Supportive Care for Patients With MM</vt:lpstr>
      <vt:lpstr>Select Adverse Events and Prophylaxis by Drug Class</vt:lpstr>
      <vt:lpstr>Relapsed Multiple Myeloma  After 1-3 Lines of Therapy</vt:lpstr>
      <vt:lpstr>Disease and Patient Factors Influence  Treatment Choices in Relapsed/Refractory Myeloma</vt:lpstr>
      <vt:lpstr>Randomized Studies in R/R Myeloma With  Lenalidomide/Dexamethasone Control Arms</vt:lpstr>
      <vt:lpstr>Randomized Studies in R/R MM With Bortezomib/Dex Control Arms (Including Lenalidomide Refractory) </vt:lpstr>
      <vt:lpstr>Pomalidomide-Based Salvage Therapy for R/R Myeloma</vt:lpstr>
      <vt:lpstr>Phase III APOLLO: Responses and PFS With  SC Daratumumab + Pd vs Pd in R/R Myeloma</vt:lpstr>
      <vt:lpstr>Phase III CANDOR: Responses and  PFS With Dara-Kd vs Kd in R/R MM</vt:lpstr>
      <vt:lpstr>Phase III ICARIA-MM:  Responses and OS With Isa-Pd vs Pd in R/R MM</vt:lpstr>
      <vt:lpstr>Phase III IKEMA:  Responses and PFS With Isa-Kd vs Kd in R/R MM</vt:lpstr>
      <vt:lpstr>IKEMA: Toxicity Profile of Isatuximab, Carfilzomib, and Dexamethasone vs Kd in R/R Myeloma</vt:lpstr>
      <vt:lpstr>Phase II ELOQUENT-3: Elotuzumab + Pd vs Pd in R/R MM</vt:lpstr>
      <vt:lpstr>Anti-CD38 Antibody Toxicity Considerations</vt:lpstr>
      <vt:lpstr>STORM: Phase II Trial of Selinexor and Dexamethasone in Heavily Pretreated Multiple Myeloma</vt:lpstr>
      <vt:lpstr>Phase III BOSTON: Selinexor + VD in R/R MM </vt:lpstr>
      <vt:lpstr>Selinexor: Toxicity Considerations</vt:lpstr>
      <vt:lpstr>Targeting BCL2 With Venetoclax in Myeloma:  Responses in Patients With t(11;14)</vt:lpstr>
      <vt:lpstr>BELLINI: Venetoclax, Bortezomib, and Dexamethasone  vs Vd in R/R Myeloma</vt:lpstr>
      <vt:lpstr>BELLINI Final Survival Analysis:  PFS and OS in Key Patient Subgroups</vt:lpstr>
      <vt:lpstr>Management Considerations With Venetoclax</vt:lpstr>
      <vt:lpstr>Venetoclax/Dara/Dex vs Bortezomib/Dara/Dex in t(11;14) R/R MM: Part 3 Study Design</vt:lpstr>
      <vt:lpstr>Venetoclax/Dara/Dex vs Bortezomib/Dara/Dex in t(11;14) R/R MM</vt:lpstr>
      <vt:lpstr>Discussion: Treating Relapsed/Refractory Myeloma</vt:lpstr>
      <vt:lpstr>Managing Heavily Treated Disease</vt:lpstr>
      <vt:lpstr>Natural History of MM</vt:lpstr>
      <vt:lpstr>Current Approved Options for Patients  After ≥4 Prior Therapies</vt:lpstr>
      <vt:lpstr>Immunotherapy Era in Multiple Myeloma</vt:lpstr>
      <vt:lpstr>Phase II DREAMM-2: Response and DoR at 13 Mo of Follow-up, Belantamab Mafodotin 2.5 mg/kg</vt:lpstr>
      <vt:lpstr>KarMMa: Study Design and Patients</vt:lpstr>
      <vt:lpstr>KarMMa: Efficacy</vt:lpstr>
      <vt:lpstr>CARTITUDE-1: Study Design and Patients</vt:lpstr>
      <vt:lpstr>CARTITUDE-1: 2 Yr Post Last Patient Efficacy Results</vt:lpstr>
      <vt:lpstr>Cytokine Release Syndrome and Neurotoxicity With Ciltacabtagene Autoleucel and Idecabtagene Vicleucel</vt:lpstr>
      <vt:lpstr>Real-world Implementation of Ide-Cel</vt:lpstr>
      <vt:lpstr>MajesTEC-1: Phase I/II Study of Teclistamab for  R/R MM After ≥3 Previous Lines of Therapy</vt:lpstr>
      <vt:lpstr>MajesTEC-1: Survival Outcomes With Teclistamab for R/R MM After ≥3 Previous Lines of Therapy</vt:lpstr>
      <vt:lpstr>MajesTEC-1: Cytokine-Release Syndrome</vt:lpstr>
      <vt:lpstr>Can We Sequence BCMA-Targeted Therapies? </vt:lpstr>
      <vt:lpstr>Comparing Options: Which BCMA Therapy To Choose?</vt:lpstr>
      <vt:lpstr>Evolving Role of BCMA-Targeted Therapies</vt:lpstr>
      <vt:lpstr>Overview of BCMA-Targeting  Bispecific Antibodies in R/R MM</vt:lpstr>
      <vt:lpstr>MagnetisMM-1: Phase I Study of Elranatamab for  R/R MM After Established Therapy</vt:lpstr>
      <vt:lpstr>LINKER-MM1: Linvoseltamab (REGN5458) in R/R MM</vt:lpstr>
      <vt:lpstr>Linvoseltamab in R/R MM: Responses</vt:lpstr>
      <vt:lpstr>Phase I Trial of ABBV-383, a BCMA-CD3 Bispecific Antibody</vt:lpstr>
      <vt:lpstr>TRIMM-2: Phase IB Study of SC  Teclistamab + Daratumumab in R/R MM</vt:lpstr>
      <vt:lpstr>TRIMM-2: Response With  Teclistamab + Daratumumab in R/R MM</vt:lpstr>
      <vt:lpstr>UNIVERSAL: Allogeneic CAR T-Cell Therapy With  Anti-BCMA ALLO-715 in Patients With R/R MM</vt:lpstr>
      <vt:lpstr>UNIVERSAL: Updated Phase I Safety and Efficacy Results From Dose Level 3</vt:lpstr>
      <vt:lpstr>Beyond BCMA: Novel Therapies  That Will Soon Change Practice </vt:lpstr>
      <vt:lpstr>Overview of Bispecific Antibodies  With Novel Targets in R/R MM</vt:lpstr>
      <vt:lpstr>Phase I First-in-Human MonumenTAL-1 Study of Talquetamab in R/R MM: Study Design and Patients</vt:lpstr>
      <vt:lpstr>MonumenTAL-1: ORR</vt:lpstr>
      <vt:lpstr>Cevostamab in R/R MM: Study Design</vt:lpstr>
      <vt:lpstr>Cevostamab in R/R MM: Response</vt:lpstr>
      <vt:lpstr>Cevostamab in R/R MM:  CRS With Single or Double Step-up Dosing</vt:lpstr>
      <vt:lpstr>MCARH109 in R/R MM: Study Design</vt:lpstr>
      <vt:lpstr>MCARH109: GPRC5D-Targeted Auto  CAR T-Cell Therapy Clinical Responses</vt:lpstr>
      <vt:lpstr>Iberdomide: CC-220-MM-001 Trial</vt:lpstr>
      <vt:lpstr>Iberdomide + Dd or Vd in R/R MM:  Phase I/II Study Design</vt:lpstr>
      <vt:lpstr>Iberdomide + Dd or Vd in R/R MM: Safety</vt:lpstr>
      <vt:lpstr>Iberdomide + Dd or Vd in R/R MM: Efficacy</vt:lpstr>
      <vt:lpstr>Mezigdomide (CC-92480) + Bortezomib/Dex in R/R MM: Phase I/II Trial to Determine MTD/RP2D</vt:lpstr>
      <vt:lpstr>Phase I/II CC-92480-MM-001: Phase II Dose-Expansion Cohort Analysis of Mezigdomide + Dex in R/R MM</vt:lpstr>
      <vt:lpstr>Phase I/II Trial of Modakafusp Alfa in R/R MM</vt:lpstr>
      <vt:lpstr>Go Online for More CCO  Coverage of Multiple Myeloma!</vt:lpstr>
    </vt:vector>
  </TitlesOfParts>
  <Company>Preferred Company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Overview of Current and Emerging Treatment Options for Multiple Myeloma</dc:title>
  <dc:creator>Preferred User</dc:creator>
  <cp:lastModifiedBy>Kelly Brandt</cp:lastModifiedBy>
  <cp:revision>717</cp:revision>
  <cp:lastPrinted>2016-09-26T20:21:49Z</cp:lastPrinted>
  <dcterms:created xsi:type="dcterms:W3CDTF">2005-05-27T15:08:01Z</dcterms:created>
  <dcterms:modified xsi:type="dcterms:W3CDTF">2023-03-10T20:20:47Z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ags">
    <vt:lpwstr/>
  </property>
  <property fmtid="{D5CDD505-2E9C-101B-9397-08002B2CF9AE}" pid="3" name="display_urn:schemas-microsoft-com:office:office#Editor">
    <vt:lpwstr>Melanie Couton</vt:lpwstr>
  </property>
  <property fmtid="{D5CDD505-2E9C-101B-9397-08002B2CF9AE}" pid="4" name="display_urn:schemas-microsoft-com:office:office#Author">
    <vt:lpwstr>Melanie Couton</vt:lpwstr>
  </property>
  <property fmtid="{D5CDD505-2E9C-101B-9397-08002B2CF9AE}" pid="5" name="_dlc_DocId">
    <vt:lpwstr>56M7VY3CDVN5-387186687-1</vt:lpwstr>
  </property>
  <property fmtid="{D5CDD505-2E9C-101B-9397-08002B2CF9AE}" pid="6" name="_dlc_DocIdItemGuid">
    <vt:lpwstr>a6b6918a-6a69-40f6-b857-97b7d6465e03</vt:lpwstr>
  </property>
  <property fmtid="{D5CDD505-2E9C-101B-9397-08002B2CF9AE}" pid="7" name="_dlc_DocIdUrl">
    <vt:lpwstr>https://intranet.clinicaloptions.com/mews/oncology/ASH_ALL_Satellite-TU_2016/Template/_layouts/15/DocIdRedir.aspx?ID=56M7VY3CDVN5-387186687-1, 56M7VY3CDVN5-387186687-1</vt:lpwstr>
  </property>
  <property fmtid="{D5CDD505-2E9C-101B-9397-08002B2CF9AE}" pid="8" name="ContentTypeId">
    <vt:lpwstr>0x010100F2320BC1A31E474EAFA35D3A2BBB2FFB</vt:lpwstr>
  </property>
</Properties>
</file>